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48" r:id="rId5"/>
  </p:sldMasterIdLst>
  <p:notesMasterIdLst>
    <p:notesMasterId r:id="rId49"/>
  </p:notesMasterIdLst>
  <p:sldIdLst>
    <p:sldId id="812" r:id="rId6"/>
    <p:sldId id="796" r:id="rId7"/>
    <p:sldId id="826" r:id="rId8"/>
    <p:sldId id="828" r:id="rId9"/>
    <p:sldId id="829" r:id="rId10"/>
    <p:sldId id="798" r:id="rId11"/>
    <p:sldId id="830" r:id="rId12"/>
    <p:sldId id="822" r:id="rId13"/>
    <p:sldId id="795" r:id="rId14"/>
    <p:sldId id="814" r:id="rId15"/>
    <p:sldId id="815" r:id="rId16"/>
    <p:sldId id="854" r:id="rId17"/>
    <p:sldId id="839" r:id="rId18"/>
    <p:sldId id="838" r:id="rId19"/>
    <p:sldId id="841" r:id="rId20"/>
    <p:sldId id="840" r:id="rId21"/>
    <p:sldId id="820" r:id="rId22"/>
    <p:sldId id="832" r:id="rId23"/>
    <p:sldId id="834" r:id="rId24"/>
    <p:sldId id="835" r:id="rId25"/>
    <p:sldId id="836" r:id="rId26"/>
    <p:sldId id="855" r:id="rId27"/>
    <p:sldId id="856" r:id="rId28"/>
    <p:sldId id="857" r:id="rId29"/>
    <p:sldId id="858" r:id="rId30"/>
    <p:sldId id="859" r:id="rId31"/>
    <p:sldId id="860" r:id="rId32"/>
    <p:sldId id="845" r:id="rId33"/>
    <p:sldId id="846" r:id="rId34"/>
    <p:sldId id="847" r:id="rId35"/>
    <p:sldId id="848" r:id="rId36"/>
    <p:sldId id="849" r:id="rId37"/>
    <p:sldId id="850" r:id="rId38"/>
    <p:sldId id="802" r:id="rId39"/>
    <p:sldId id="827" r:id="rId40"/>
    <p:sldId id="831" r:id="rId41"/>
    <p:sldId id="813" r:id="rId42"/>
    <p:sldId id="810" r:id="rId43"/>
    <p:sldId id="824" r:id="rId44"/>
    <p:sldId id="803" r:id="rId45"/>
    <p:sldId id="811" r:id="rId46"/>
    <p:sldId id="851" r:id="rId47"/>
    <p:sldId id="853" r:id="rId48"/>
  </p:sldIdLst>
  <p:sldSz cx="9144000" cy="6858000" type="screen4x3"/>
  <p:notesSz cx="6807200" cy="9939338"/>
  <p:defaultTextStyle>
    <a:defPPr>
      <a:defRPr lang="ja-JP"/>
    </a:defPPr>
    <a:lvl1pPr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山本　真也"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D8E8"/>
    <a:srgbClr val="E9EDF4"/>
    <a:srgbClr val="FD0000"/>
    <a:srgbClr val="FFC000"/>
    <a:srgbClr val="FF9966"/>
    <a:srgbClr val="0033CC"/>
    <a:srgbClr val="FFFF00"/>
    <a:srgbClr val="0000FF"/>
    <a:srgbClr val="92D050"/>
    <a:srgbClr val="E1E1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淡色スタイル 2 - アクセント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44" autoAdjust="0"/>
    <p:restoredTop sz="89419" autoAdjust="0"/>
  </p:normalViewPr>
  <p:slideViewPr>
    <p:cSldViewPr snapToGrid="0">
      <p:cViewPr varScale="1">
        <p:scale>
          <a:sx n="89" d="100"/>
          <a:sy n="89" d="100"/>
        </p:scale>
        <p:origin x="475" y="8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commentAuthors" Target="commen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heme" Target="theme/theme1.xml"/><Relationship Id="rId5" Type="http://schemas.openxmlformats.org/officeDocument/2006/relationships/slideMaster" Target="slideMasters/slide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nobuyuki.tanaka\Documents\&#9679;&#26989;&#21209;&#12501;&#12457;&#12523;&#12480;\&#12304;72I213&#12305;&#22823;&#38442;&#24220;_&#38263;&#23551;&#21629;&#21270;&#35336;&#30011;\&#9679;&#22823;&#20107;&#12394;&#12420;&#12388;.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557241499274485"/>
          <c:y val="7.1044401269961616E-2"/>
          <c:w val="0.843761183542589"/>
          <c:h val="0.58964936441324434"/>
        </c:manualLayout>
      </c:layout>
      <c:barChart>
        <c:barDir val="col"/>
        <c:grouping val="stacked"/>
        <c:varyColors val="0"/>
        <c:ser>
          <c:idx val="0"/>
          <c:order val="0"/>
          <c:tx>
            <c:strRef>
              <c:f>Sheet3!$P$1</c:f>
              <c:strCache>
                <c:ptCount val="1"/>
                <c:pt idx="0">
                  <c:v>RC支柱</c:v>
                </c:pt>
              </c:strCache>
            </c:strRef>
          </c:tx>
          <c:spPr>
            <a:solidFill>
              <a:schemeClr val="accent1"/>
            </a:solidFill>
            <a:ln>
              <a:noFill/>
            </a:ln>
            <a:effectLst/>
          </c:spPr>
          <c:invertIfNegative val="0"/>
          <c:cat>
            <c:numRef>
              <c:f>Sheet3!$N$3:$N$46</c:f>
              <c:numCache>
                <c:formatCode>General</c:formatCode>
                <c:ptCount val="44"/>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numCache>
            </c:numRef>
          </c:cat>
          <c:val>
            <c:numRef>
              <c:f>Sheet3!$P$3:$P$46</c:f>
              <c:numCache>
                <c:formatCode>General</c:formatCode>
                <c:ptCount val="44"/>
                <c:pt idx="0">
                  <c:v>0</c:v>
                </c:pt>
                <c:pt idx="1">
                  <c:v>2</c:v>
                </c:pt>
                <c:pt idx="2">
                  <c:v>0</c:v>
                </c:pt>
                <c:pt idx="3">
                  <c:v>23</c:v>
                </c:pt>
                <c:pt idx="4">
                  <c:v>59</c:v>
                </c:pt>
                <c:pt idx="5">
                  <c:v>2</c:v>
                </c:pt>
                <c:pt idx="6">
                  <c:v>52</c:v>
                </c:pt>
                <c:pt idx="7">
                  <c:v>0</c:v>
                </c:pt>
                <c:pt idx="8">
                  <c:v>98</c:v>
                </c:pt>
                <c:pt idx="9">
                  <c:v>65</c:v>
                </c:pt>
                <c:pt idx="10">
                  <c:v>1</c:v>
                </c:pt>
                <c:pt idx="11">
                  <c:v>36</c:v>
                </c:pt>
                <c:pt idx="12">
                  <c:v>35</c:v>
                </c:pt>
                <c:pt idx="13">
                  <c:v>52</c:v>
                </c:pt>
                <c:pt idx="14">
                  <c:v>45</c:v>
                </c:pt>
                <c:pt idx="15">
                  <c:v>44</c:v>
                </c:pt>
                <c:pt idx="16">
                  <c:v>47</c:v>
                </c:pt>
                <c:pt idx="17">
                  <c:v>0</c:v>
                </c:pt>
                <c:pt idx="18">
                  <c:v>0</c:v>
                </c:pt>
                <c:pt idx="19">
                  <c:v>0</c:v>
                </c:pt>
                <c:pt idx="20">
                  <c:v>0</c:v>
                </c:pt>
                <c:pt idx="21">
                  <c:v>0</c:v>
                </c:pt>
                <c:pt idx="22">
                  <c:v>60</c:v>
                </c:pt>
                <c:pt idx="23">
                  <c:v>33</c:v>
                </c:pt>
                <c:pt idx="24">
                  <c:v>88</c:v>
                </c:pt>
                <c:pt idx="25">
                  <c:v>4</c:v>
                </c:pt>
                <c:pt idx="26">
                  <c:v>8</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numCache>
            </c:numRef>
          </c:val>
          <c:extLst>
            <c:ext xmlns:c16="http://schemas.microsoft.com/office/drawing/2014/chart" uri="{C3380CC4-5D6E-409C-BE32-E72D297353CC}">
              <c16:uniqueId val="{00000000-B246-4CB6-815D-8B4F6BDBA7C9}"/>
            </c:ext>
          </c:extLst>
        </c:ser>
        <c:ser>
          <c:idx val="1"/>
          <c:order val="1"/>
          <c:tx>
            <c:strRef>
              <c:f>Sheet3!$Q$1</c:f>
              <c:strCache>
                <c:ptCount val="1"/>
                <c:pt idx="0">
                  <c:v>鋼製支柱</c:v>
                </c:pt>
              </c:strCache>
            </c:strRef>
          </c:tx>
          <c:spPr>
            <a:solidFill>
              <a:schemeClr val="accent2"/>
            </a:solidFill>
            <a:ln>
              <a:noFill/>
            </a:ln>
            <a:effectLst/>
          </c:spPr>
          <c:invertIfNegative val="0"/>
          <c:cat>
            <c:numRef>
              <c:f>Sheet3!$N$3:$N$46</c:f>
              <c:numCache>
                <c:formatCode>General</c:formatCode>
                <c:ptCount val="44"/>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numCache>
            </c:numRef>
          </c:cat>
          <c:val>
            <c:numRef>
              <c:f>Sheet3!$Q$3:$Q$46</c:f>
              <c:numCache>
                <c:formatCode>General</c:formatCode>
                <c:ptCount val="44"/>
                <c:pt idx="0">
                  <c:v>0</c:v>
                </c:pt>
                <c:pt idx="1">
                  <c:v>0</c:v>
                </c:pt>
                <c:pt idx="2">
                  <c:v>0</c:v>
                </c:pt>
                <c:pt idx="3">
                  <c:v>30</c:v>
                </c:pt>
                <c:pt idx="4">
                  <c:v>19</c:v>
                </c:pt>
                <c:pt idx="5">
                  <c:v>3</c:v>
                </c:pt>
                <c:pt idx="6">
                  <c:v>17</c:v>
                </c:pt>
                <c:pt idx="7">
                  <c:v>16</c:v>
                </c:pt>
                <c:pt idx="8">
                  <c:v>5</c:v>
                </c:pt>
                <c:pt idx="9">
                  <c:v>3</c:v>
                </c:pt>
                <c:pt idx="10">
                  <c:v>34</c:v>
                </c:pt>
                <c:pt idx="11">
                  <c:v>23</c:v>
                </c:pt>
                <c:pt idx="12">
                  <c:v>32</c:v>
                </c:pt>
                <c:pt idx="13">
                  <c:v>28</c:v>
                </c:pt>
                <c:pt idx="14">
                  <c:v>78</c:v>
                </c:pt>
                <c:pt idx="15">
                  <c:v>74</c:v>
                </c:pt>
                <c:pt idx="16">
                  <c:v>32</c:v>
                </c:pt>
                <c:pt idx="17">
                  <c:v>0</c:v>
                </c:pt>
                <c:pt idx="18">
                  <c:v>0</c:v>
                </c:pt>
                <c:pt idx="19">
                  <c:v>0</c:v>
                </c:pt>
                <c:pt idx="20">
                  <c:v>0</c:v>
                </c:pt>
                <c:pt idx="21">
                  <c:v>0</c:v>
                </c:pt>
                <c:pt idx="22">
                  <c:v>0</c:v>
                </c:pt>
                <c:pt idx="23">
                  <c:v>2</c:v>
                </c:pt>
                <c:pt idx="24">
                  <c:v>8</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numCache>
            </c:numRef>
          </c:val>
          <c:extLst>
            <c:ext xmlns:c16="http://schemas.microsoft.com/office/drawing/2014/chart" uri="{C3380CC4-5D6E-409C-BE32-E72D297353CC}">
              <c16:uniqueId val="{00000001-B246-4CB6-815D-8B4F6BDBA7C9}"/>
            </c:ext>
          </c:extLst>
        </c:ser>
        <c:ser>
          <c:idx val="2"/>
          <c:order val="2"/>
          <c:tx>
            <c:strRef>
              <c:f>Sheet3!$R$1</c:f>
              <c:strCache>
                <c:ptCount val="1"/>
                <c:pt idx="0">
                  <c:v>PC軌道桁</c:v>
                </c:pt>
              </c:strCache>
            </c:strRef>
          </c:tx>
          <c:spPr>
            <a:solidFill>
              <a:schemeClr val="accent3"/>
            </a:solidFill>
            <a:ln>
              <a:noFill/>
            </a:ln>
            <a:effectLst/>
          </c:spPr>
          <c:invertIfNegative val="0"/>
          <c:cat>
            <c:numRef>
              <c:f>Sheet3!$N$3:$N$46</c:f>
              <c:numCache>
                <c:formatCode>General</c:formatCode>
                <c:ptCount val="44"/>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numCache>
            </c:numRef>
          </c:cat>
          <c:val>
            <c:numRef>
              <c:f>Sheet3!$R$3:$R$46</c:f>
              <c:numCache>
                <c:formatCode>General</c:formatCode>
                <c:ptCount val="44"/>
                <c:pt idx="0">
                  <c:v>0</c:v>
                </c:pt>
                <c:pt idx="1">
                  <c:v>0</c:v>
                </c:pt>
                <c:pt idx="2">
                  <c:v>0</c:v>
                </c:pt>
                <c:pt idx="3">
                  <c:v>0</c:v>
                </c:pt>
                <c:pt idx="4">
                  <c:v>0</c:v>
                </c:pt>
                <c:pt idx="5">
                  <c:v>232</c:v>
                </c:pt>
                <c:pt idx="6">
                  <c:v>109</c:v>
                </c:pt>
                <c:pt idx="7">
                  <c:v>130</c:v>
                </c:pt>
                <c:pt idx="8">
                  <c:v>210</c:v>
                </c:pt>
                <c:pt idx="9">
                  <c:v>6</c:v>
                </c:pt>
                <c:pt idx="10">
                  <c:v>14</c:v>
                </c:pt>
                <c:pt idx="11">
                  <c:v>63</c:v>
                </c:pt>
                <c:pt idx="12">
                  <c:v>53</c:v>
                </c:pt>
                <c:pt idx="13">
                  <c:v>118</c:v>
                </c:pt>
                <c:pt idx="14">
                  <c:v>228</c:v>
                </c:pt>
                <c:pt idx="15">
                  <c:v>218</c:v>
                </c:pt>
                <c:pt idx="16">
                  <c:v>110</c:v>
                </c:pt>
                <c:pt idx="17">
                  <c:v>0</c:v>
                </c:pt>
                <c:pt idx="18">
                  <c:v>0</c:v>
                </c:pt>
                <c:pt idx="19">
                  <c:v>0</c:v>
                </c:pt>
                <c:pt idx="20">
                  <c:v>0</c:v>
                </c:pt>
                <c:pt idx="21">
                  <c:v>0</c:v>
                </c:pt>
                <c:pt idx="22">
                  <c:v>12</c:v>
                </c:pt>
                <c:pt idx="23">
                  <c:v>160</c:v>
                </c:pt>
                <c:pt idx="24">
                  <c:v>177</c:v>
                </c:pt>
                <c:pt idx="25">
                  <c:v>36</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numCache>
            </c:numRef>
          </c:val>
          <c:extLst>
            <c:ext xmlns:c16="http://schemas.microsoft.com/office/drawing/2014/chart" uri="{C3380CC4-5D6E-409C-BE32-E72D297353CC}">
              <c16:uniqueId val="{00000002-B246-4CB6-815D-8B4F6BDBA7C9}"/>
            </c:ext>
          </c:extLst>
        </c:ser>
        <c:ser>
          <c:idx val="3"/>
          <c:order val="3"/>
          <c:tx>
            <c:strRef>
              <c:f>Sheet3!$S$1</c:f>
              <c:strCache>
                <c:ptCount val="1"/>
                <c:pt idx="0">
                  <c:v>鋼軌道桁</c:v>
                </c:pt>
              </c:strCache>
            </c:strRef>
          </c:tx>
          <c:spPr>
            <a:solidFill>
              <a:schemeClr val="accent4"/>
            </a:solidFill>
            <a:ln>
              <a:noFill/>
            </a:ln>
            <a:effectLst/>
          </c:spPr>
          <c:invertIfNegative val="0"/>
          <c:cat>
            <c:numRef>
              <c:f>Sheet3!$N$3:$N$46</c:f>
              <c:numCache>
                <c:formatCode>General</c:formatCode>
                <c:ptCount val="44"/>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numCache>
            </c:numRef>
          </c:cat>
          <c:val>
            <c:numRef>
              <c:f>Sheet3!$S$3:$S$46</c:f>
              <c:numCache>
                <c:formatCode>General</c:formatCode>
                <c:ptCount val="44"/>
                <c:pt idx="0">
                  <c:v>0</c:v>
                </c:pt>
                <c:pt idx="1">
                  <c:v>1</c:v>
                </c:pt>
                <c:pt idx="2">
                  <c:v>0</c:v>
                </c:pt>
                <c:pt idx="3">
                  <c:v>2</c:v>
                </c:pt>
                <c:pt idx="4">
                  <c:v>2</c:v>
                </c:pt>
                <c:pt idx="5">
                  <c:v>1</c:v>
                </c:pt>
                <c:pt idx="6">
                  <c:v>4</c:v>
                </c:pt>
                <c:pt idx="7">
                  <c:v>1</c:v>
                </c:pt>
                <c:pt idx="8">
                  <c:v>8</c:v>
                </c:pt>
                <c:pt idx="9">
                  <c:v>6</c:v>
                </c:pt>
                <c:pt idx="10">
                  <c:v>8</c:v>
                </c:pt>
                <c:pt idx="11">
                  <c:v>9</c:v>
                </c:pt>
                <c:pt idx="12">
                  <c:v>8</c:v>
                </c:pt>
                <c:pt idx="13">
                  <c:v>9</c:v>
                </c:pt>
                <c:pt idx="14">
                  <c:v>25</c:v>
                </c:pt>
                <c:pt idx="15">
                  <c:v>9</c:v>
                </c:pt>
                <c:pt idx="16">
                  <c:v>6</c:v>
                </c:pt>
                <c:pt idx="17">
                  <c:v>0</c:v>
                </c:pt>
                <c:pt idx="18">
                  <c:v>0</c:v>
                </c:pt>
                <c:pt idx="19">
                  <c:v>0</c:v>
                </c:pt>
                <c:pt idx="20">
                  <c:v>0</c:v>
                </c:pt>
                <c:pt idx="21">
                  <c:v>0</c:v>
                </c:pt>
                <c:pt idx="22">
                  <c:v>1</c:v>
                </c:pt>
                <c:pt idx="23">
                  <c:v>1</c:v>
                </c:pt>
                <c:pt idx="24">
                  <c:v>4</c:v>
                </c:pt>
                <c:pt idx="25">
                  <c:v>0</c:v>
                </c:pt>
                <c:pt idx="26">
                  <c:v>2</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numCache>
            </c:numRef>
          </c:val>
          <c:extLst>
            <c:ext xmlns:c16="http://schemas.microsoft.com/office/drawing/2014/chart" uri="{C3380CC4-5D6E-409C-BE32-E72D297353CC}">
              <c16:uniqueId val="{00000003-B246-4CB6-815D-8B4F6BDBA7C9}"/>
            </c:ext>
          </c:extLst>
        </c:ser>
        <c:ser>
          <c:idx val="4"/>
          <c:order val="4"/>
          <c:tx>
            <c:strRef>
              <c:f>Sheet3!$T$1</c:f>
              <c:strCache>
                <c:ptCount val="1"/>
                <c:pt idx="0">
                  <c:v>駅舎</c:v>
                </c:pt>
              </c:strCache>
            </c:strRef>
          </c:tx>
          <c:spPr>
            <a:solidFill>
              <a:schemeClr val="accent5"/>
            </a:solidFill>
            <a:ln>
              <a:noFill/>
            </a:ln>
            <a:effectLst/>
          </c:spPr>
          <c:invertIfNegative val="0"/>
          <c:cat>
            <c:numRef>
              <c:f>Sheet3!$N$3:$N$46</c:f>
              <c:numCache>
                <c:formatCode>General</c:formatCode>
                <c:ptCount val="44"/>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numCache>
            </c:numRef>
          </c:cat>
          <c:val>
            <c:numRef>
              <c:f>Sheet3!$T$3:$T$46</c:f>
              <c:numCache>
                <c:formatCode>General</c:formatCode>
                <c:ptCount val="44"/>
                <c:pt idx="0">
                  <c:v>0</c:v>
                </c:pt>
                <c:pt idx="1">
                  <c:v>0</c:v>
                </c:pt>
                <c:pt idx="2">
                  <c:v>0</c:v>
                </c:pt>
                <c:pt idx="3">
                  <c:v>3</c:v>
                </c:pt>
                <c:pt idx="4">
                  <c:v>1</c:v>
                </c:pt>
                <c:pt idx="5">
                  <c:v>0</c:v>
                </c:pt>
                <c:pt idx="6">
                  <c:v>0</c:v>
                </c:pt>
                <c:pt idx="7">
                  <c:v>1</c:v>
                </c:pt>
                <c:pt idx="8">
                  <c:v>0</c:v>
                </c:pt>
                <c:pt idx="9">
                  <c:v>0</c:v>
                </c:pt>
                <c:pt idx="10">
                  <c:v>0</c:v>
                </c:pt>
                <c:pt idx="11">
                  <c:v>1</c:v>
                </c:pt>
                <c:pt idx="12">
                  <c:v>1</c:v>
                </c:pt>
                <c:pt idx="13">
                  <c:v>1</c:v>
                </c:pt>
                <c:pt idx="14">
                  <c:v>0</c:v>
                </c:pt>
                <c:pt idx="15">
                  <c:v>6</c:v>
                </c:pt>
                <c:pt idx="16">
                  <c:v>2</c:v>
                </c:pt>
                <c:pt idx="17">
                  <c:v>0</c:v>
                </c:pt>
                <c:pt idx="18">
                  <c:v>0</c:v>
                </c:pt>
                <c:pt idx="19">
                  <c:v>0</c:v>
                </c:pt>
                <c:pt idx="20">
                  <c:v>0</c:v>
                </c:pt>
                <c:pt idx="21">
                  <c:v>0</c:v>
                </c:pt>
                <c:pt idx="22">
                  <c:v>1</c:v>
                </c:pt>
                <c:pt idx="23">
                  <c:v>0</c:v>
                </c:pt>
                <c:pt idx="24">
                  <c:v>0</c:v>
                </c:pt>
                <c:pt idx="25">
                  <c:v>1</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numCache>
            </c:numRef>
          </c:val>
          <c:extLst>
            <c:ext xmlns:c16="http://schemas.microsoft.com/office/drawing/2014/chart" uri="{C3380CC4-5D6E-409C-BE32-E72D297353CC}">
              <c16:uniqueId val="{00000004-B246-4CB6-815D-8B4F6BDBA7C9}"/>
            </c:ext>
          </c:extLst>
        </c:ser>
        <c:ser>
          <c:idx val="5"/>
          <c:order val="5"/>
          <c:tx>
            <c:strRef>
              <c:f>Sheet3!$U$1</c:f>
              <c:strCache>
                <c:ptCount val="1"/>
                <c:pt idx="0">
                  <c:v>分岐橋</c:v>
                </c:pt>
              </c:strCache>
            </c:strRef>
          </c:tx>
          <c:spPr>
            <a:solidFill>
              <a:schemeClr val="accent6"/>
            </a:solidFill>
            <a:ln>
              <a:noFill/>
            </a:ln>
            <a:effectLst/>
          </c:spPr>
          <c:invertIfNegative val="0"/>
          <c:cat>
            <c:numRef>
              <c:f>Sheet3!$N$3:$N$46</c:f>
              <c:numCache>
                <c:formatCode>General</c:formatCode>
                <c:ptCount val="44"/>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numCache>
            </c:numRef>
          </c:cat>
          <c:val>
            <c:numRef>
              <c:f>Sheet3!$U$3:$U$46</c:f>
              <c:numCache>
                <c:formatCode>General</c:formatCode>
                <c:ptCount val="44"/>
                <c:pt idx="0">
                  <c:v>0</c:v>
                </c:pt>
                <c:pt idx="1">
                  <c:v>0</c:v>
                </c:pt>
                <c:pt idx="2">
                  <c:v>0</c:v>
                </c:pt>
                <c:pt idx="3">
                  <c:v>2</c:v>
                </c:pt>
                <c:pt idx="4">
                  <c:v>2</c:v>
                </c:pt>
                <c:pt idx="5">
                  <c:v>0</c:v>
                </c:pt>
                <c:pt idx="6">
                  <c:v>0</c:v>
                </c:pt>
                <c:pt idx="7">
                  <c:v>0</c:v>
                </c:pt>
                <c:pt idx="8">
                  <c:v>1</c:v>
                </c:pt>
                <c:pt idx="9">
                  <c:v>0</c:v>
                </c:pt>
                <c:pt idx="10">
                  <c:v>0</c:v>
                </c:pt>
                <c:pt idx="11">
                  <c:v>0</c:v>
                </c:pt>
                <c:pt idx="12">
                  <c:v>2</c:v>
                </c:pt>
                <c:pt idx="13">
                  <c:v>0</c:v>
                </c:pt>
                <c:pt idx="14">
                  <c:v>0</c:v>
                </c:pt>
                <c:pt idx="15">
                  <c:v>0</c:v>
                </c:pt>
                <c:pt idx="16">
                  <c:v>2</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numCache>
            </c:numRef>
          </c:val>
          <c:extLst>
            <c:ext xmlns:c16="http://schemas.microsoft.com/office/drawing/2014/chart" uri="{C3380CC4-5D6E-409C-BE32-E72D297353CC}">
              <c16:uniqueId val="{00000005-B246-4CB6-815D-8B4F6BDBA7C9}"/>
            </c:ext>
          </c:extLst>
        </c:ser>
        <c:ser>
          <c:idx val="6"/>
          <c:order val="6"/>
          <c:tx>
            <c:strRef>
              <c:f>Sheet3!$V$1</c:f>
              <c:strCache>
                <c:ptCount val="1"/>
                <c:pt idx="0">
                  <c:v>特殊橋</c:v>
                </c:pt>
              </c:strCache>
            </c:strRef>
          </c:tx>
          <c:spPr>
            <a:solidFill>
              <a:schemeClr val="accent1">
                <a:lumMod val="60000"/>
              </a:schemeClr>
            </a:solidFill>
            <a:ln>
              <a:noFill/>
            </a:ln>
            <a:effectLst/>
          </c:spPr>
          <c:invertIfNegative val="0"/>
          <c:cat>
            <c:numRef>
              <c:f>Sheet3!$N$3:$N$46</c:f>
              <c:numCache>
                <c:formatCode>General</c:formatCode>
                <c:ptCount val="44"/>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numCache>
            </c:numRef>
          </c:cat>
          <c:val>
            <c:numRef>
              <c:f>Sheet3!$V$3:$V$46</c:f>
              <c:numCache>
                <c:formatCode>General</c:formatCode>
                <c:ptCount val="44"/>
                <c:pt idx="0">
                  <c:v>0</c:v>
                </c:pt>
                <c:pt idx="1">
                  <c:v>0</c:v>
                </c:pt>
                <c:pt idx="2">
                  <c:v>0</c:v>
                </c:pt>
                <c:pt idx="3">
                  <c:v>0</c:v>
                </c:pt>
                <c:pt idx="4">
                  <c:v>1</c:v>
                </c:pt>
                <c:pt idx="5">
                  <c:v>0</c:v>
                </c:pt>
                <c:pt idx="6">
                  <c:v>0</c:v>
                </c:pt>
                <c:pt idx="7">
                  <c:v>0</c:v>
                </c:pt>
                <c:pt idx="8">
                  <c:v>1</c:v>
                </c:pt>
                <c:pt idx="9">
                  <c:v>0</c:v>
                </c:pt>
                <c:pt idx="10">
                  <c:v>0</c:v>
                </c:pt>
                <c:pt idx="11">
                  <c:v>0</c:v>
                </c:pt>
                <c:pt idx="12">
                  <c:v>0</c:v>
                </c:pt>
                <c:pt idx="13">
                  <c:v>3</c:v>
                </c:pt>
                <c:pt idx="14">
                  <c:v>3</c:v>
                </c:pt>
                <c:pt idx="15">
                  <c:v>4</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numCache>
            </c:numRef>
          </c:val>
          <c:extLst>
            <c:ext xmlns:c16="http://schemas.microsoft.com/office/drawing/2014/chart" uri="{C3380CC4-5D6E-409C-BE32-E72D297353CC}">
              <c16:uniqueId val="{00000006-B246-4CB6-815D-8B4F6BDBA7C9}"/>
            </c:ext>
          </c:extLst>
        </c:ser>
        <c:dLbls>
          <c:showLegendKey val="0"/>
          <c:showVal val="0"/>
          <c:showCatName val="0"/>
          <c:showSerName val="0"/>
          <c:showPercent val="0"/>
          <c:showBubbleSize val="0"/>
        </c:dLbls>
        <c:gapWidth val="50"/>
        <c:overlap val="100"/>
        <c:axId val="297257648"/>
        <c:axId val="295665904"/>
      </c:barChart>
      <c:catAx>
        <c:axId val="29725764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90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crossAx val="295665904"/>
        <c:crosses val="autoZero"/>
        <c:auto val="1"/>
        <c:lblAlgn val="ctr"/>
        <c:lblOffset val="100"/>
        <c:noMultiLvlLbl val="0"/>
      </c:catAx>
      <c:valAx>
        <c:axId val="29566590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vert="wordArtVertRtl" wrap="square" anchor="ctr" anchorCtr="1"/>
              <a:lstStyle/>
              <a:p>
                <a:pPr>
                  <a:defRPr lang="ja-JP" sz="100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r>
                  <a:rPr lang="ja-JP" altLang="en-US"/>
                  <a:t>施設数</a:t>
                </a:r>
              </a:p>
            </c:rich>
          </c:tx>
          <c:overlay val="0"/>
          <c:spPr>
            <a:noFill/>
            <a:ln>
              <a:noFill/>
            </a:ln>
            <a:effectLst/>
          </c:spPr>
          <c:txPr>
            <a:bodyPr rot="0" spcFirstLastPara="1" vertOverflow="ellipsis" vert="wordArtVertRtl" wrap="square" anchor="ctr" anchorCtr="1"/>
            <a:lstStyle/>
            <a:p>
              <a:pPr>
                <a:defRPr lang="ja-JP" sz="100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title>
        <c:numFmt formatCode="General" sourceLinked="1"/>
        <c:majorTickMark val="out"/>
        <c:minorTickMark val="none"/>
        <c:tickLblPos val="nextTo"/>
        <c:spPr>
          <a:noFill/>
          <a:ln>
            <a:solidFill>
              <a:schemeClr val="tx1">
                <a:lumMod val="15000"/>
                <a:lumOff val="85000"/>
              </a:schemeClr>
            </a:solidFill>
          </a:ln>
          <a:effectLst/>
        </c:spPr>
        <c:txPr>
          <a:bodyPr rot="-60000000" spcFirstLastPara="1" vertOverflow="ellipsis" vert="horz" wrap="square" anchor="ctr" anchorCtr="1"/>
          <a:lstStyle/>
          <a:p>
            <a:pPr>
              <a:defRPr lang="ja-JP" sz="90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crossAx val="297257648"/>
        <c:crosses val="autoZero"/>
        <c:crossBetween val="between"/>
      </c:valAx>
      <c:spPr>
        <a:noFill/>
        <a:ln>
          <a:noFill/>
        </a:ln>
        <a:effectLst/>
      </c:spPr>
    </c:plotArea>
    <c:legend>
      <c:legendPos val="b"/>
      <c:layout>
        <c:manualLayout>
          <c:xMode val="edge"/>
          <c:yMode val="edge"/>
          <c:x val="4.3906313588241368E-2"/>
          <c:y val="0.76716102382035023"/>
          <c:w val="0.94581184331448664"/>
          <c:h val="0.17588524143486706"/>
        </c:manualLayout>
      </c:layout>
      <c:overlay val="0"/>
      <c:spPr>
        <a:noFill/>
        <a:ln>
          <a:noFill/>
        </a:ln>
        <a:effectLst/>
      </c:spPr>
      <c:txPr>
        <a:bodyPr rot="0" spcFirstLastPara="1" vertOverflow="ellipsis" vert="horz" wrap="square" anchor="ctr" anchorCtr="1"/>
        <a:lstStyle/>
        <a:p>
          <a:pPr>
            <a:defRPr lang="ja-JP" sz="90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solidFill>
            <a:sysClr val="windowText" lastClr="000000"/>
          </a:solidFill>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B416DECD-700B-490A-BB75-578E302110DB}"/>
              </a:ext>
            </a:extLst>
          </p:cNvPr>
          <p:cNvSpPr>
            <a:spLocks noGrp="1"/>
          </p:cNvSpPr>
          <p:nvPr>
            <p:ph type="hdr" sz="quarter"/>
          </p:nvPr>
        </p:nvSpPr>
        <p:spPr>
          <a:xfrm>
            <a:off x="1" y="1"/>
            <a:ext cx="2949575" cy="496888"/>
          </a:xfrm>
          <a:prstGeom prst="rect">
            <a:avLst/>
          </a:prstGeom>
        </p:spPr>
        <p:txBody>
          <a:bodyPr vert="horz" lIns="91429" tIns="45715" rIns="91429" bIns="45715" rtlCol="0"/>
          <a:lstStyle>
            <a:lvl1pPr algn="l" eaLnBrk="1" fontAlgn="auto" hangingPunct="1">
              <a:spcBef>
                <a:spcPts val="0"/>
              </a:spcBef>
              <a:spcAft>
                <a:spcPts val="0"/>
              </a:spcAft>
              <a:defRPr sz="1200">
                <a:latin typeface="+mn-lt"/>
                <a:ea typeface="+mn-ea"/>
              </a:defRPr>
            </a:lvl1pPr>
          </a:lstStyle>
          <a:p>
            <a:pPr>
              <a:defRPr/>
            </a:pPr>
            <a:endParaRPr lang="ja-JP" altLang="en-US"/>
          </a:p>
        </p:txBody>
      </p:sp>
      <p:sp>
        <p:nvSpPr>
          <p:cNvPr id="3" name="日付プレースホルダー 2">
            <a:extLst>
              <a:ext uri="{FF2B5EF4-FFF2-40B4-BE49-F238E27FC236}">
                <a16:creationId xmlns:a16="http://schemas.microsoft.com/office/drawing/2014/main" id="{3C396ECD-FE3E-4674-BFB5-0B6CA03BB57C}"/>
              </a:ext>
            </a:extLst>
          </p:cNvPr>
          <p:cNvSpPr>
            <a:spLocks noGrp="1"/>
          </p:cNvSpPr>
          <p:nvPr>
            <p:ph type="dt" idx="1"/>
          </p:nvPr>
        </p:nvSpPr>
        <p:spPr>
          <a:xfrm>
            <a:off x="3856039" y="1"/>
            <a:ext cx="2949575" cy="496888"/>
          </a:xfrm>
          <a:prstGeom prst="rect">
            <a:avLst/>
          </a:prstGeom>
        </p:spPr>
        <p:txBody>
          <a:bodyPr vert="horz" lIns="91429" tIns="45715" rIns="91429" bIns="45715" rtlCol="0"/>
          <a:lstStyle>
            <a:lvl1pPr algn="r" eaLnBrk="1" fontAlgn="auto" hangingPunct="1">
              <a:spcBef>
                <a:spcPts val="0"/>
              </a:spcBef>
              <a:spcAft>
                <a:spcPts val="0"/>
              </a:spcAft>
              <a:defRPr sz="1200">
                <a:latin typeface="+mn-lt"/>
                <a:ea typeface="+mn-ea"/>
              </a:defRPr>
            </a:lvl1pPr>
          </a:lstStyle>
          <a:p>
            <a:pPr>
              <a:defRPr/>
            </a:pPr>
            <a:fld id="{8172AF75-5730-4F11-93B6-A72273E8351C}" type="datetimeFigureOut">
              <a:rPr lang="ja-JP" altLang="en-US"/>
              <a:pPr>
                <a:defRPr/>
              </a:pPr>
              <a:t>2024/3/13</a:t>
            </a:fld>
            <a:endParaRPr lang="ja-JP" altLang="en-US"/>
          </a:p>
        </p:txBody>
      </p:sp>
      <p:sp>
        <p:nvSpPr>
          <p:cNvPr id="4" name="スライド イメージ プレースホルダー 3">
            <a:extLst>
              <a:ext uri="{FF2B5EF4-FFF2-40B4-BE49-F238E27FC236}">
                <a16:creationId xmlns:a16="http://schemas.microsoft.com/office/drawing/2014/main" id="{4CA2018E-7561-4CFB-88BC-5638616809A0}"/>
              </a:ext>
            </a:extLst>
          </p:cNvPr>
          <p:cNvSpPr>
            <a:spLocks noGrp="1" noRot="1" noChangeAspect="1"/>
          </p:cNvSpPr>
          <p:nvPr>
            <p:ph type="sldImg" idx="2"/>
          </p:nvPr>
        </p:nvSpPr>
        <p:spPr>
          <a:xfrm>
            <a:off x="919163" y="746125"/>
            <a:ext cx="4968875" cy="3725863"/>
          </a:xfrm>
          <a:prstGeom prst="rect">
            <a:avLst/>
          </a:prstGeom>
          <a:noFill/>
          <a:ln w="12700">
            <a:solidFill>
              <a:prstClr val="black"/>
            </a:solidFill>
          </a:ln>
        </p:spPr>
        <p:txBody>
          <a:bodyPr vert="horz" lIns="91429" tIns="45715" rIns="91429" bIns="45715" rtlCol="0" anchor="ctr"/>
          <a:lstStyle/>
          <a:p>
            <a:pPr lvl="0"/>
            <a:endParaRPr lang="ja-JP" altLang="en-US" noProof="0"/>
          </a:p>
        </p:txBody>
      </p:sp>
      <p:sp>
        <p:nvSpPr>
          <p:cNvPr id="5" name="ノート プレースホルダー 4">
            <a:extLst>
              <a:ext uri="{FF2B5EF4-FFF2-40B4-BE49-F238E27FC236}">
                <a16:creationId xmlns:a16="http://schemas.microsoft.com/office/drawing/2014/main" id="{7EDB6E38-6E73-4940-BA50-196963B67915}"/>
              </a:ext>
            </a:extLst>
          </p:cNvPr>
          <p:cNvSpPr>
            <a:spLocks noGrp="1"/>
          </p:cNvSpPr>
          <p:nvPr>
            <p:ph type="body" sz="quarter" idx="3"/>
          </p:nvPr>
        </p:nvSpPr>
        <p:spPr>
          <a:xfrm>
            <a:off x="681039" y="4721225"/>
            <a:ext cx="5445125" cy="4471988"/>
          </a:xfrm>
          <a:prstGeom prst="rect">
            <a:avLst/>
          </a:prstGeom>
        </p:spPr>
        <p:txBody>
          <a:bodyPr vert="horz" lIns="91429" tIns="45715" rIns="91429" bIns="45715" rtlCol="0"/>
          <a:lstStyle/>
          <a:p>
            <a:pPr lvl="0"/>
            <a:r>
              <a:rPr lang="ja-JP" altLang="en-US" noProof="0"/>
              <a:t>マスター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ー 5">
            <a:extLst>
              <a:ext uri="{FF2B5EF4-FFF2-40B4-BE49-F238E27FC236}">
                <a16:creationId xmlns:a16="http://schemas.microsoft.com/office/drawing/2014/main" id="{2C6A69DD-BE4D-44BC-856D-6B28CEA581F7}"/>
              </a:ext>
            </a:extLst>
          </p:cNvPr>
          <p:cNvSpPr>
            <a:spLocks noGrp="1"/>
          </p:cNvSpPr>
          <p:nvPr>
            <p:ph type="ftr" sz="quarter" idx="4"/>
          </p:nvPr>
        </p:nvSpPr>
        <p:spPr>
          <a:xfrm>
            <a:off x="1" y="9440864"/>
            <a:ext cx="2949575" cy="496887"/>
          </a:xfrm>
          <a:prstGeom prst="rect">
            <a:avLst/>
          </a:prstGeom>
        </p:spPr>
        <p:txBody>
          <a:bodyPr vert="horz" lIns="91429" tIns="45715" rIns="91429" bIns="45715" rtlCol="0" anchor="b"/>
          <a:lstStyle>
            <a:lvl1pPr algn="l" eaLnBrk="1" fontAlgn="auto" hangingPunct="1">
              <a:spcBef>
                <a:spcPts val="0"/>
              </a:spcBef>
              <a:spcAft>
                <a:spcPts val="0"/>
              </a:spcAft>
              <a:defRPr sz="1200">
                <a:latin typeface="+mn-lt"/>
                <a:ea typeface="+mn-ea"/>
              </a:defRPr>
            </a:lvl1pPr>
          </a:lstStyle>
          <a:p>
            <a:pPr>
              <a:defRPr/>
            </a:pPr>
            <a:endParaRPr lang="ja-JP" altLang="en-US"/>
          </a:p>
        </p:txBody>
      </p:sp>
      <p:sp>
        <p:nvSpPr>
          <p:cNvPr id="7" name="スライド番号プレースホルダー 6">
            <a:extLst>
              <a:ext uri="{FF2B5EF4-FFF2-40B4-BE49-F238E27FC236}">
                <a16:creationId xmlns:a16="http://schemas.microsoft.com/office/drawing/2014/main" id="{B37EBBF9-5F6B-4A5D-A761-8711264D2E74}"/>
              </a:ext>
            </a:extLst>
          </p:cNvPr>
          <p:cNvSpPr>
            <a:spLocks noGrp="1"/>
          </p:cNvSpPr>
          <p:nvPr>
            <p:ph type="sldNum" sz="quarter" idx="5"/>
          </p:nvPr>
        </p:nvSpPr>
        <p:spPr>
          <a:xfrm>
            <a:off x="3856039" y="9440864"/>
            <a:ext cx="2949575" cy="496887"/>
          </a:xfrm>
          <a:prstGeom prst="rect">
            <a:avLst/>
          </a:prstGeom>
        </p:spPr>
        <p:txBody>
          <a:bodyPr vert="horz" wrap="square" lIns="91429" tIns="45715" rIns="91429" bIns="45715" numCol="1" anchor="b" anchorCtr="0" compatLnSpc="1">
            <a:prstTxWarp prst="textNoShape">
              <a:avLst/>
            </a:prstTxWarp>
          </a:bodyPr>
          <a:lstStyle>
            <a:lvl1pPr algn="r" eaLnBrk="1" hangingPunct="1">
              <a:defRPr sz="1200"/>
            </a:lvl1pPr>
          </a:lstStyle>
          <a:p>
            <a:pPr>
              <a:defRPr/>
            </a:pPr>
            <a:fld id="{87490E79-5902-4549-8A67-1B34125DF376}" type="slidenum">
              <a:rPr lang="ja-JP" altLang="en-US"/>
              <a:pPr>
                <a:defRPr/>
              </a:pPr>
              <a:t>‹#›</a:t>
            </a:fld>
            <a:endParaRPr lang="ja-JP" altLang="en-US"/>
          </a:p>
        </p:txBody>
      </p:sp>
    </p:spTree>
    <p:extLst>
      <p:ext uri="{BB962C8B-B14F-4D97-AF65-F5344CB8AC3E}">
        <p14:creationId xmlns:p14="http://schemas.microsoft.com/office/powerpoint/2010/main" val="287261251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C9D8128-0D49-4FB7-BD1C-395F2D4B64DE}" type="slidenum">
              <a:rPr kumimoji="1" lang="ja-JP" altLang="en-US" smtClean="0"/>
              <a:t>0</a:t>
            </a:fld>
            <a:endParaRPr kumimoji="1" lang="ja-JP" altLang="en-US"/>
          </a:p>
        </p:txBody>
      </p:sp>
    </p:spTree>
    <p:extLst>
      <p:ext uri="{BB962C8B-B14F-4D97-AF65-F5344CB8AC3E}">
        <p14:creationId xmlns:p14="http://schemas.microsoft.com/office/powerpoint/2010/main" val="35495929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A2F291AB-A61E-4810-9005-833F70172113}" type="slidenum">
              <a:rPr lang="ja-JP" altLang="en-US" smtClean="0"/>
              <a:pPr>
                <a:defRPr/>
              </a:pPr>
              <a:t>9</a:t>
            </a:fld>
            <a:endParaRPr lang="ja-JP" altLang="en-US"/>
          </a:p>
        </p:txBody>
      </p:sp>
    </p:spTree>
    <p:extLst>
      <p:ext uri="{BB962C8B-B14F-4D97-AF65-F5344CB8AC3E}">
        <p14:creationId xmlns:p14="http://schemas.microsoft.com/office/powerpoint/2010/main" val="4587526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A2F291AB-A61E-4810-9005-833F70172113}" type="slidenum">
              <a:rPr lang="ja-JP" altLang="en-US" smtClean="0"/>
              <a:pPr>
                <a:defRPr/>
              </a:pPr>
              <a:t>10</a:t>
            </a:fld>
            <a:endParaRPr lang="ja-JP" altLang="en-US"/>
          </a:p>
        </p:txBody>
      </p:sp>
    </p:spTree>
    <p:extLst>
      <p:ext uri="{BB962C8B-B14F-4D97-AF65-F5344CB8AC3E}">
        <p14:creationId xmlns:p14="http://schemas.microsoft.com/office/powerpoint/2010/main" val="2201472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A2F291AB-A61E-4810-9005-833F70172113}" type="slidenum">
              <a:rPr lang="ja-JP" altLang="en-US" smtClean="0"/>
              <a:pPr>
                <a:defRPr/>
              </a:pPr>
              <a:t>11</a:t>
            </a:fld>
            <a:endParaRPr lang="ja-JP" altLang="en-US"/>
          </a:p>
        </p:txBody>
      </p:sp>
    </p:spTree>
    <p:extLst>
      <p:ext uri="{BB962C8B-B14F-4D97-AF65-F5344CB8AC3E}">
        <p14:creationId xmlns:p14="http://schemas.microsoft.com/office/powerpoint/2010/main" val="19868569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RC</a:t>
            </a:r>
            <a:r>
              <a:rPr kumimoji="1" lang="ja-JP" altLang="en-US" dirty="0"/>
              <a:t>支柱　躯体　</a:t>
            </a:r>
            <a:r>
              <a:rPr kumimoji="1" lang="en-US" altLang="ja-JP" dirty="0"/>
              <a:t>P35 </a:t>
            </a:r>
            <a:r>
              <a:rPr kumimoji="1" lang="ja-JP" altLang="en-US" dirty="0"/>
              <a:t>ひびわれ、剥離・鉄筋露出　　　　</a:t>
            </a:r>
            <a:r>
              <a:rPr kumimoji="1" lang="en-US" altLang="ja-JP" dirty="0"/>
              <a:t>P4</a:t>
            </a:r>
            <a:r>
              <a:rPr kumimoji="1" lang="ja-JP" altLang="en-US" dirty="0"/>
              <a:t>腐食（</a:t>
            </a:r>
            <a:r>
              <a:rPr kumimoji="1" lang="en-US" altLang="ja-JP" dirty="0"/>
              <a:t>201520015058 </a:t>
            </a:r>
            <a:r>
              <a:rPr kumimoji="1" lang="ja-JP" altLang="en-US" dirty="0"/>
              <a:t>大阪モノレール定期点検委託　日建技術コンサルタント）</a:t>
            </a:r>
            <a:endParaRPr kumimoji="1" lang="en-US" altLang="ja-JP" dirty="0"/>
          </a:p>
          <a:p>
            <a:pPr defTabSz="918332">
              <a:defRPr/>
            </a:pPr>
            <a:r>
              <a:rPr kumimoji="1" lang="ja-JP" altLang="en-US" dirty="0"/>
              <a:t>鋼製支柱　躯体　</a:t>
            </a:r>
            <a:r>
              <a:rPr kumimoji="1" lang="en-US" altLang="ja-JP" dirty="0"/>
              <a:t>sP156 </a:t>
            </a:r>
            <a:r>
              <a:rPr kumimoji="1" lang="ja-JP" altLang="en-US" dirty="0"/>
              <a:t>腐食、漏水（</a:t>
            </a:r>
            <a:r>
              <a:rPr kumimoji="1" lang="en-US" altLang="ja-JP" dirty="0"/>
              <a:t>【R1】2019-40-1767</a:t>
            </a:r>
            <a:r>
              <a:rPr kumimoji="1" lang="ja-JP" altLang="en-US" dirty="0"/>
              <a:t>　大阪モノレール線　鋼軌道桁等定期点検業務委託）</a:t>
            </a:r>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A2F291AB-A61E-4810-9005-833F70172113}" type="slidenum">
              <a:rPr lang="ja-JP" altLang="en-US" smtClean="0"/>
              <a:pPr>
                <a:defRPr/>
              </a:pPr>
              <a:t>12</a:t>
            </a:fld>
            <a:endParaRPr lang="ja-JP" altLang="en-US"/>
          </a:p>
        </p:txBody>
      </p:sp>
    </p:spTree>
    <p:extLst>
      <p:ext uri="{BB962C8B-B14F-4D97-AF65-F5344CB8AC3E}">
        <p14:creationId xmlns:p14="http://schemas.microsoft.com/office/powerpoint/2010/main" val="32234759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箱内部の腐食　</a:t>
            </a:r>
            <a:r>
              <a:rPr kumimoji="1" lang="en-US" altLang="ja-JP" dirty="0"/>
              <a:t>B857</a:t>
            </a:r>
            <a:r>
              <a:rPr kumimoji="1" lang="ja-JP" altLang="en-US" dirty="0"/>
              <a:t>　下フランジ（</a:t>
            </a:r>
            <a:r>
              <a:rPr kumimoji="1" lang="en-US" altLang="ja-JP" dirty="0"/>
              <a:t>09_</a:t>
            </a:r>
            <a:r>
              <a:rPr kumimoji="1" lang="ja-JP" altLang="en-US" dirty="0"/>
              <a:t>大阪モノレール 予防保全対策点検委託（その</a:t>
            </a:r>
            <a:r>
              <a:rPr kumimoji="1" lang="en-US" altLang="ja-JP" dirty="0"/>
              <a:t>1</a:t>
            </a:r>
            <a:r>
              <a:rPr kumimoji="1" lang="ja-JP" altLang="en-US" dirty="0"/>
              <a:t>）大阪モノレール点検結果報告）</a:t>
            </a:r>
            <a:endParaRPr kumimoji="1" lang="en-US" altLang="ja-JP" dirty="0"/>
          </a:p>
          <a:p>
            <a:r>
              <a:rPr kumimoji="1" lang="ja-JP" altLang="en-US" dirty="0"/>
              <a:t>添接部の腐食　</a:t>
            </a:r>
            <a:r>
              <a:rPr kumimoji="1" lang="en-US" altLang="ja-JP" dirty="0"/>
              <a:t>B857</a:t>
            </a:r>
            <a:r>
              <a:rPr kumimoji="1" lang="ja-JP" altLang="en-US" dirty="0"/>
              <a:t>（</a:t>
            </a:r>
            <a:r>
              <a:rPr kumimoji="1" lang="en-US" altLang="ja-JP" dirty="0"/>
              <a:t>09_</a:t>
            </a:r>
            <a:r>
              <a:rPr kumimoji="1" lang="ja-JP" altLang="en-US" dirty="0"/>
              <a:t>大阪モノレール 予防保全対策点検委託（その</a:t>
            </a:r>
            <a:r>
              <a:rPr kumimoji="1" lang="en-US" altLang="ja-JP" dirty="0"/>
              <a:t>1</a:t>
            </a:r>
            <a:r>
              <a:rPr kumimoji="1" lang="ja-JP" altLang="en-US" dirty="0"/>
              <a:t>）大阪モノレール点検結果報告）</a:t>
            </a:r>
            <a:endParaRPr kumimoji="1" lang="en-US" altLang="ja-JP" dirty="0"/>
          </a:p>
          <a:p>
            <a:r>
              <a:rPr kumimoji="1" lang="en-US" altLang="ja-JP" dirty="0"/>
              <a:t>B851</a:t>
            </a:r>
            <a:r>
              <a:rPr kumimoji="1" lang="ja-JP" altLang="en-US" dirty="0"/>
              <a:t>　滞水</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A2F291AB-A61E-4810-9005-833F70172113}" type="slidenum">
              <a:rPr lang="ja-JP" altLang="en-US" smtClean="0"/>
              <a:pPr>
                <a:defRPr/>
              </a:pPr>
              <a:t>13</a:t>
            </a:fld>
            <a:endParaRPr lang="ja-JP" altLang="en-US"/>
          </a:p>
        </p:txBody>
      </p:sp>
    </p:spTree>
    <p:extLst>
      <p:ext uri="{BB962C8B-B14F-4D97-AF65-F5344CB8AC3E}">
        <p14:creationId xmlns:p14="http://schemas.microsoft.com/office/powerpoint/2010/main" val="30962704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12_</a:t>
            </a:r>
            <a:r>
              <a:rPr kumimoji="1" lang="ja-JP" altLang="en-US" dirty="0"/>
              <a:t>大阪モノレール線 鋼軌道桁等定期点検業務委託（</a:t>
            </a:r>
            <a:r>
              <a:rPr kumimoji="1" lang="en-US" altLang="ja-JP" dirty="0"/>
              <a:t>2-2</a:t>
            </a:r>
            <a:r>
              <a:rPr kumimoji="1" lang="ja-JP" altLang="en-US" dirty="0"/>
              <a:t>）令和</a:t>
            </a:r>
            <a:r>
              <a:rPr kumimoji="1" lang="en-US" altLang="ja-JP" dirty="0"/>
              <a:t>4</a:t>
            </a:r>
            <a:r>
              <a:rPr kumimoji="1" lang="ja-JP" altLang="en-US" dirty="0"/>
              <a:t>年</a:t>
            </a:r>
            <a:r>
              <a:rPr kumimoji="1" lang="en-US" altLang="ja-JP" dirty="0"/>
              <a:t>8</a:t>
            </a:r>
            <a:r>
              <a:rPr kumimoji="1" lang="ja-JP" altLang="en-US" dirty="0"/>
              <a:t>月</a:t>
            </a:r>
            <a:endParaRPr kumimoji="1" lang="en-US" altLang="ja-JP" dirty="0"/>
          </a:p>
          <a:p>
            <a:r>
              <a:rPr kumimoji="1" lang="ja-JP" altLang="en-US" dirty="0"/>
              <a:t>千里中央駅</a:t>
            </a:r>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pPr>
              <a:defRPr/>
            </a:pPr>
            <a:fld id="{A2F291AB-A61E-4810-9005-833F70172113}" type="slidenum">
              <a:rPr lang="ja-JP" altLang="en-US" smtClean="0"/>
              <a:pPr>
                <a:defRPr/>
              </a:pPr>
              <a:t>14</a:t>
            </a:fld>
            <a:endParaRPr lang="ja-JP" altLang="en-US"/>
          </a:p>
        </p:txBody>
      </p:sp>
    </p:spTree>
    <p:extLst>
      <p:ext uri="{BB962C8B-B14F-4D97-AF65-F5344CB8AC3E}">
        <p14:creationId xmlns:p14="http://schemas.microsoft.com/office/powerpoint/2010/main" val="12494745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02_</a:t>
            </a:r>
            <a:r>
              <a:rPr kumimoji="1" lang="ja-JP" altLang="en-US" dirty="0"/>
              <a:t>大阪モノレール線橋梁定期点検委託 </a:t>
            </a:r>
            <a:r>
              <a:rPr kumimoji="1" lang="en-US" altLang="ja-JP" dirty="0"/>
              <a:t>2021</a:t>
            </a:r>
            <a:r>
              <a:rPr kumimoji="1" lang="ja-JP" altLang="en-US" dirty="0"/>
              <a:t>年</a:t>
            </a:r>
            <a:r>
              <a:rPr kumimoji="1" lang="en-US" altLang="ja-JP" dirty="0"/>
              <a:t>5</a:t>
            </a:r>
            <a:r>
              <a:rPr kumimoji="1" lang="ja-JP" altLang="en-US" dirty="0"/>
              <a:t>月　</a:t>
            </a:r>
            <a:r>
              <a:rPr kumimoji="1" lang="en-US" altLang="ja-JP" dirty="0"/>
              <a:t>5</a:t>
            </a:r>
            <a:r>
              <a:rPr kumimoji="1" lang="ja-JP" altLang="en-US" dirty="0"/>
              <a:t>径間　内部</a:t>
            </a:r>
            <a:endParaRPr kumimoji="1" lang="en-US" altLang="ja-JP" dirty="0"/>
          </a:p>
          <a:p>
            <a:r>
              <a:rPr kumimoji="1" lang="ja-JP" altLang="en-US" dirty="0"/>
              <a:t>アーチリブ　</a:t>
            </a:r>
            <a:r>
              <a:rPr kumimoji="1" lang="en-US" altLang="ja-JP" dirty="0"/>
              <a:t>2</a:t>
            </a:r>
            <a:r>
              <a:rPr kumimoji="1" lang="ja-JP" altLang="en-US" dirty="0"/>
              <a:t>径間</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A2F291AB-A61E-4810-9005-833F70172113}" type="slidenum">
              <a:rPr lang="ja-JP" altLang="en-US" smtClean="0"/>
              <a:pPr>
                <a:defRPr/>
              </a:pPr>
              <a:t>15</a:t>
            </a:fld>
            <a:endParaRPr lang="ja-JP" altLang="en-US"/>
          </a:p>
        </p:txBody>
      </p:sp>
    </p:spTree>
    <p:extLst>
      <p:ext uri="{BB962C8B-B14F-4D97-AF65-F5344CB8AC3E}">
        <p14:creationId xmlns:p14="http://schemas.microsoft.com/office/powerpoint/2010/main" val="35894388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A2F291AB-A61E-4810-9005-833F70172113}" type="slidenum">
              <a:rPr lang="ja-JP" altLang="en-US" smtClean="0"/>
              <a:pPr>
                <a:defRPr/>
              </a:pPr>
              <a:t>16</a:t>
            </a:fld>
            <a:endParaRPr lang="ja-JP" altLang="en-US"/>
          </a:p>
        </p:txBody>
      </p:sp>
    </p:spTree>
    <p:extLst>
      <p:ext uri="{BB962C8B-B14F-4D97-AF65-F5344CB8AC3E}">
        <p14:creationId xmlns:p14="http://schemas.microsoft.com/office/powerpoint/2010/main" val="32502361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A2F291AB-A61E-4810-9005-833F70172113}" type="slidenum">
              <a:rPr lang="ja-JP" altLang="en-US" smtClean="0"/>
              <a:pPr>
                <a:defRPr/>
              </a:pPr>
              <a:t>17</a:t>
            </a:fld>
            <a:endParaRPr lang="ja-JP" altLang="en-US"/>
          </a:p>
        </p:txBody>
      </p:sp>
    </p:spTree>
    <p:extLst>
      <p:ext uri="{BB962C8B-B14F-4D97-AF65-F5344CB8AC3E}">
        <p14:creationId xmlns:p14="http://schemas.microsoft.com/office/powerpoint/2010/main" val="10775618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A2F291AB-A61E-4810-9005-833F70172113}" type="slidenum">
              <a:rPr lang="ja-JP" altLang="en-US" smtClean="0"/>
              <a:pPr>
                <a:defRPr/>
              </a:pPr>
              <a:t>18</a:t>
            </a:fld>
            <a:endParaRPr lang="ja-JP" altLang="en-US"/>
          </a:p>
        </p:txBody>
      </p:sp>
    </p:spTree>
    <p:extLst>
      <p:ext uri="{BB962C8B-B14F-4D97-AF65-F5344CB8AC3E}">
        <p14:creationId xmlns:p14="http://schemas.microsoft.com/office/powerpoint/2010/main" val="6702148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A2F291AB-A61E-4810-9005-833F70172113}" type="slidenum">
              <a:rPr lang="ja-JP" altLang="en-US" smtClean="0"/>
              <a:pPr>
                <a:defRPr/>
              </a:pPr>
              <a:t>1</a:t>
            </a:fld>
            <a:endParaRPr lang="ja-JP" altLang="en-US"/>
          </a:p>
        </p:txBody>
      </p:sp>
    </p:spTree>
    <p:extLst>
      <p:ext uri="{BB962C8B-B14F-4D97-AF65-F5344CB8AC3E}">
        <p14:creationId xmlns:p14="http://schemas.microsoft.com/office/powerpoint/2010/main" val="631175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A2F291AB-A61E-4810-9005-833F70172113}" type="slidenum">
              <a:rPr lang="ja-JP" altLang="en-US" smtClean="0"/>
              <a:pPr>
                <a:defRPr/>
              </a:pPr>
              <a:t>19</a:t>
            </a:fld>
            <a:endParaRPr lang="ja-JP" altLang="en-US"/>
          </a:p>
        </p:txBody>
      </p:sp>
    </p:spTree>
    <p:extLst>
      <p:ext uri="{BB962C8B-B14F-4D97-AF65-F5344CB8AC3E}">
        <p14:creationId xmlns:p14="http://schemas.microsoft.com/office/powerpoint/2010/main" val="3221929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A2F291AB-A61E-4810-9005-833F70172113}" type="slidenum">
              <a:rPr lang="ja-JP" altLang="en-US" smtClean="0"/>
              <a:pPr>
                <a:defRPr/>
              </a:pPr>
              <a:t>20</a:t>
            </a:fld>
            <a:endParaRPr lang="ja-JP" altLang="en-US"/>
          </a:p>
        </p:txBody>
      </p:sp>
    </p:spTree>
    <p:extLst>
      <p:ext uri="{BB962C8B-B14F-4D97-AF65-F5344CB8AC3E}">
        <p14:creationId xmlns:p14="http://schemas.microsoft.com/office/powerpoint/2010/main" val="17957134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A2F291AB-A61E-4810-9005-833F70172113}" type="slidenum">
              <a:rPr lang="ja-JP" altLang="en-US" smtClean="0"/>
              <a:pPr>
                <a:defRPr/>
              </a:pPr>
              <a:t>21</a:t>
            </a:fld>
            <a:endParaRPr lang="ja-JP" altLang="en-US"/>
          </a:p>
        </p:txBody>
      </p:sp>
    </p:spTree>
    <p:extLst>
      <p:ext uri="{BB962C8B-B14F-4D97-AF65-F5344CB8AC3E}">
        <p14:creationId xmlns:p14="http://schemas.microsoft.com/office/powerpoint/2010/main" val="23888348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A2F291AB-A61E-4810-9005-833F70172113}" type="slidenum">
              <a:rPr lang="ja-JP" altLang="en-US" smtClean="0"/>
              <a:pPr>
                <a:defRPr/>
              </a:pPr>
              <a:t>22</a:t>
            </a:fld>
            <a:endParaRPr lang="ja-JP" altLang="en-US"/>
          </a:p>
        </p:txBody>
      </p:sp>
    </p:spTree>
    <p:extLst>
      <p:ext uri="{BB962C8B-B14F-4D97-AF65-F5344CB8AC3E}">
        <p14:creationId xmlns:p14="http://schemas.microsoft.com/office/powerpoint/2010/main" val="22784339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A2F291AB-A61E-4810-9005-833F70172113}" type="slidenum">
              <a:rPr lang="ja-JP" altLang="en-US" smtClean="0"/>
              <a:pPr>
                <a:defRPr/>
              </a:pPr>
              <a:t>23</a:t>
            </a:fld>
            <a:endParaRPr lang="ja-JP" altLang="en-US"/>
          </a:p>
        </p:txBody>
      </p:sp>
    </p:spTree>
    <p:extLst>
      <p:ext uri="{BB962C8B-B14F-4D97-AF65-F5344CB8AC3E}">
        <p14:creationId xmlns:p14="http://schemas.microsoft.com/office/powerpoint/2010/main" val="5179848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A2F291AB-A61E-4810-9005-833F70172113}" type="slidenum">
              <a:rPr lang="ja-JP" altLang="en-US" smtClean="0"/>
              <a:pPr>
                <a:defRPr/>
              </a:pPr>
              <a:t>24</a:t>
            </a:fld>
            <a:endParaRPr lang="ja-JP" altLang="en-US"/>
          </a:p>
        </p:txBody>
      </p:sp>
    </p:spTree>
    <p:extLst>
      <p:ext uri="{BB962C8B-B14F-4D97-AF65-F5344CB8AC3E}">
        <p14:creationId xmlns:p14="http://schemas.microsoft.com/office/powerpoint/2010/main" val="6884308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A2F291AB-A61E-4810-9005-833F70172113}" type="slidenum">
              <a:rPr lang="ja-JP" altLang="en-US" smtClean="0"/>
              <a:pPr>
                <a:defRPr/>
              </a:pPr>
              <a:t>25</a:t>
            </a:fld>
            <a:endParaRPr lang="ja-JP" altLang="en-US"/>
          </a:p>
        </p:txBody>
      </p:sp>
    </p:spTree>
    <p:extLst>
      <p:ext uri="{BB962C8B-B14F-4D97-AF65-F5344CB8AC3E}">
        <p14:creationId xmlns:p14="http://schemas.microsoft.com/office/powerpoint/2010/main" val="5420698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A2F291AB-A61E-4810-9005-833F70172113}" type="slidenum">
              <a:rPr lang="ja-JP" altLang="en-US" smtClean="0"/>
              <a:pPr>
                <a:defRPr/>
              </a:pPr>
              <a:t>26</a:t>
            </a:fld>
            <a:endParaRPr lang="ja-JP" altLang="en-US"/>
          </a:p>
        </p:txBody>
      </p:sp>
    </p:spTree>
    <p:extLst>
      <p:ext uri="{BB962C8B-B14F-4D97-AF65-F5344CB8AC3E}">
        <p14:creationId xmlns:p14="http://schemas.microsoft.com/office/powerpoint/2010/main" val="4776245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A2F291AB-A61E-4810-9005-833F70172113}" type="slidenum">
              <a:rPr lang="ja-JP" altLang="en-US" smtClean="0"/>
              <a:pPr>
                <a:defRPr/>
              </a:pPr>
              <a:t>27</a:t>
            </a:fld>
            <a:endParaRPr lang="ja-JP" altLang="en-US"/>
          </a:p>
        </p:txBody>
      </p:sp>
    </p:spTree>
    <p:extLst>
      <p:ext uri="{BB962C8B-B14F-4D97-AF65-F5344CB8AC3E}">
        <p14:creationId xmlns:p14="http://schemas.microsoft.com/office/powerpoint/2010/main" val="20290868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A2F291AB-A61E-4810-9005-833F70172113}" type="slidenum">
              <a:rPr lang="ja-JP" altLang="en-US" smtClean="0"/>
              <a:pPr>
                <a:defRPr/>
              </a:pPr>
              <a:t>28</a:t>
            </a:fld>
            <a:endParaRPr lang="ja-JP" altLang="en-US"/>
          </a:p>
        </p:txBody>
      </p:sp>
    </p:spTree>
    <p:extLst>
      <p:ext uri="{BB962C8B-B14F-4D97-AF65-F5344CB8AC3E}">
        <p14:creationId xmlns:p14="http://schemas.microsoft.com/office/powerpoint/2010/main" val="26299726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A2F291AB-A61E-4810-9005-833F70172113}" type="slidenum">
              <a:rPr lang="ja-JP" altLang="en-US" smtClean="0"/>
              <a:pPr>
                <a:defRPr/>
              </a:pPr>
              <a:t>2</a:t>
            </a:fld>
            <a:endParaRPr lang="ja-JP" altLang="en-US"/>
          </a:p>
        </p:txBody>
      </p:sp>
    </p:spTree>
    <p:extLst>
      <p:ext uri="{BB962C8B-B14F-4D97-AF65-F5344CB8AC3E}">
        <p14:creationId xmlns:p14="http://schemas.microsoft.com/office/powerpoint/2010/main" val="14165223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A2F291AB-A61E-4810-9005-833F70172113}" type="slidenum">
              <a:rPr lang="ja-JP" altLang="en-US" smtClean="0"/>
              <a:pPr>
                <a:defRPr/>
              </a:pPr>
              <a:t>29</a:t>
            </a:fld>
            <a:endParaRPr lang="ja-JP" altLang="en-US"/>
          </a:p>
        </p:txBody>
      </p:sp>
    </p:spTree>
    <p:extLst>
      <p:ext uri="{BB962C8B-B14F-4D97-AF65-F5344CB8AC3E}">
        <p14:creationId xmlns:p14="http://schemas.microsoft.com/office/powerpoint/2010/main" val="3382101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A2F291AB-A61E-4810-9005-833F70172113}" type="slidenum">
              <a:rPr lang="ja-JP" altLang="en-US" smtClean="0"/>
              <a:pPr>
                <a:defRPr/>
              </a:pPr>
              <a:t>30</a:t>
            </a:fld>
            <a:endParaRPr lang="ja-JP" altLang="en-US"/>
          </a:p>
        </p:txBody>
      </p:sp>
    </p:spTree>
    <p:extLst>
      <p:ext uri="{BB962C8B-B14F-4D97-AF65-F5344CB8AC3E}">
        <p14:creationId xmlns:p14="http://schemas.microsoft.com/office/powerpoint/2010/main" val="13936354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A2F291AB-A61E-4810-9005-833F70172113}" type="slidenum">
              <a:rPr lang="ja-JP" altLang="en-US" smtClean="0"/>
              <a:pPr>
                <a:defRPr/>
              </a:pPr>
              <a:t>31</a:t>
            </a:fld>
            <a:endParaRPr lang="ja-JP" altLang="en-US"/>
          </a:p>
        </p:txBody>
      </p:sp>
    </p:spTree>
    <p:extLst>
      <p:ext uri="{BB962C8B-B14F-4D97-AF65-F5344CB8AC3E}">
        <p14:creationId xmlns:p14="http://schemas.microsoft.com/office/powerpoint/2010/main" val="22052617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A2F291AB-A61E-4810-9005-833F70172113}" type="slidenum">
              <a:rPr lang="ja-JP" altLang="en-US" smtClean="0"/>
              <a:pPr>
                <a:defRPr/>
              </a:pPr>
              <a:t>32</a:t>
            </a:fld>
            <a:endParaRPr lang="ja-JP" altLang="en-US"/>
          </a:p>
        </p:txBody>
      </p:sp>
    </p:spTree>
    <p:extLst>
      <p:ext uri="{BB962C8B-B14F-4D97-AF65-F5344CB8AC3E}">
        <p14:creationId xmlns:p14="http://schemas.microsoft.com/office/powerpoint/2010/main" val="2780968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87490E79-5902-4549-8A67-1B34125DF376}" type="slidenum">
              <a:rPr lang="ja-JP" altLang="en-US" smtClean="0"/>
              <a:pPr>
                <a:defRPr/>
              </a:pPr>
              <a:t>33</a:t>
            </a:fld>
            <a:endParaRPr lang="ja-JP" altLang="en-US"/>
          </a:p>
        </p:txBody>
      </p:sp>
    </p:spTree>
    <p:extLst>
      <p:ext uri="{BB962C8B-B14F-4D97-AF65-F5344CB8AC3E}">
        <p14:creationId xmlns:p14="http://schemas.microsoft.com/office/powerpoint/2010/main" val="34751979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87490E79-5902-4549-8A67-1B34125DF376}" type="slidenum">
              <a:rPr lang="ja-JP" altLang="en-US" smtClean="0"/>
              <a:pPr>
                <a:defRPr/>
              </a:pPr>
              <a:t>34</a:t>
            </a:fld>
            <a:endParaRPr lang="ja-JP" altLang="en-US"/>
          </a:p>
        </p:txBody>
      </p:sp>
    </p:spTree>
    <p:extLst>
      <p:ext uri="{BB962C8B-B14F-4D97-AF65-F5344CB8AC3E}">
        <p14:creationId xmlns:p14="http://schemas.microsoft.com/office/powerpoint/2010/main" val="27043481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87490E79-5902-4549-8A67-1B34125DF376}" type="slidenum">
              <a:rPr lang="ja-JP" altLang="en-US" smtClean="0"/>
              <a:pPr>
                <a:defRPr/>
              </a:pPr>
              <a:t>35</a:t>
            </a:fld>
            <a:endParaRPr lang="ja-JP" altLang="en-US"/>
          </a:p>
        </p:txBody>
      </p:sp>
    </p:spTree>
    <p:extLst>
      <p:ext uri="{BB962C8B-B14F-4D97-AF65-F5344CB8AC3E}">
        <p14:creationId xmlns:p14="http://schemas.microsoft.com/office/powerpoint/2010/main" val="42047611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87490E79-5902-4549-8A67-1B34125DF376}" type="slidenum">
              <a:rPr lang="ja-JP" altLang="en-US" smtClean="0"/>
              <a:pPr>
                <a:defRPr/>
              </a:pPr>
              <a:t>36</a:t>
            </a:fld>
            <a:endParaRPr lang="ja-JP" altLang="en-US"/>
          </a:p>
        </p:txBody>
      </p:sp>
    </p:spTree>
    <p:extLst>
      <p:ext uri="{BB962C8B-B14F-4D97-AF65-F5344CB8AC3E}">
        <p14:creationId xmlns:p14="http://schemas.microsoft.com/office/powerpoint/2010/main" val="8604453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292">
              <a:defRPr/>
            </a:pPr>
            <a:r>
              <a:rPr lang="ja-JP" altLang="en-US" dirty="0">
                <a:latin typeface="Meiryo UI" panose="020B0604030504040204" pitchFamily="50" charset="-128"/>
                <a:ea typeface="Meiryo UI" panose="020B0604030504040204" pitchFamily="50" charset="-128"/>
              </a:rPr>
              <a:t>耐震補強された支柱 </a:t>
            </a:r>
            <a:r>
              <a:rPr lang="en-US" altLang="ja-JP" dirty="0">
                <a:latin typeface="Meiryo UI" panose="020B0604030504040204" pitchFamily="50" charset="-128"/>
                <a:ea typeface="Meiryo UI" panose="020B0604030504040204" pitchFamily="50" charset="-128"/>
              </a:rPr>
              <a:t>P805-</a:t>
            </a:r>
            <a:r>
              <a:rPr lang="ja-JP" altLang="en-US" dirty="0">
                <a:latin typeface="Meiryo UI" panose="020B0604030504040204" pitchFamily="50" charset="-128"/>
                <a:ea typeface="Meiryo UI" panose="020B0604030504040204" pitchFamily="50" charset="-128"/>
              </a:rPr>
              <a:t>南摂津（</a:t>
            </a:r>
            <a:r>
              <a:rPr lang="en-US" altLang="ja-JP" dirty="0">
                <a:latin typeface="Meiryo UI" panose="020B0604030504040204" pitchFamily="50" charset="-128"/>
                <a:ea typeface="Meiryo UI" panose="020B0604030504040204" pitchFamily="50" charset="-128"/>
              </a:rPr>
              <a:t>01_</a:t>
            </a:r>
            <a:r>
              <a:rPr lang="ja-JP" altLang="en-US" dirty="0">
                <a:latin typeface="Meiryo UI" panose="020B0604030504040204" pitchFamily="50" charset="-128"/>
                <a:ea typeface="Meiryo UI" panose="020B0604030504040204" pitchFamily="50" charset="-128"/>
              </a:rPr>
              <a:t>大阪モノレール橋梁定期点検委託</a:t>
            </a:r>
            <a:r>
              <a:rPr lang="en-US" altLang="ja-JP" dirty="0">
                <a:latin typeface="Meiryo UI" panose="020B0604030504040204" pitchFamily="50" charset="-128"/>
                <a:ea typeface="Meiryo UI" panose="020B0604030504040204" pitchFamily="50" charset="-128"/>
              </a:rPr>
              <a:t>(R4</a:t>
            </a:r>
            <a:r>
              <a:rPr lang="ja-JP" altLang="en-US" dirty="0">
                <a:latin typeface="Meiryo UI" panose="020B0604030504040204" pitchFamily="50" charset="-128"/>
                <a:ea typeface="Meiryo UI" panose="020B0604030504040204" pitchFamily="50" charset="-128"/>
              </a:rPr>
              <a:t>枚方土木事務所</a:t>
            </a:r>
            <a:r>
              <a:rPr lang="en-US" altLang="ja-JP" dirty="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a:t>
            </a:r>
            <a:endParaRPr lang="en-US" altLang="ja-JP" dirty="0">
              <a:latin typeface="Meiryo UI" panose="020B0604030504040204" pitchFamily="50" charset="-128"/>
              <a:ea typeface="Meiryo UI" panose="020B0604030504040204" pitchFamily="50" charset="-128"/>
            </a:endParaRPr>
          </a:p>
          <a:p>
            <a:pPr defTabSz="914292">
              <a:defRPr/>
            </a:pPr>
            <a:endParaRPr lang="en-US" altLang="ja-JP" dirty="0">
              <a:latin typeface="Meiryo UI" panose="020B0604030504040204" pitchFamily="50" charset="-128"/>
              <a:ea typeface="Meiryo UI" panose="020B0604030504040204" pitchFamily="50" charset="-128"/>
            </a:endParaRPr>
          </a:p>
          <a:p>
            <a:pPr defTabSz="914292">
              <a:defRPr/>
            </a:pPr>
            <a:r>
              <a:rPr lang="ja-JP" altLang="en-US" dirty="0">
                <a:latin typeface="Meiryo UI" panose="020B0604030504040204" pitchFamily="50" charset="-128"/>
                <a:ea typeface="Meiryo UI" panose="020B0604030504040204" pitchFamily="50" charset="-128"/>
              </a:rPr>
              <a:t>新耐震設計基準で設計、施工された支柱 </a:t>
            </a:r>
            <a:r>
              <a:rPr lang="en-US" altLang="ja-JP" dirty="0">
                <a:latin typeface="Meiryo UI" panose="020B0604030504040204" pitchFamily="50" charset="-128"/>
                <a:ea typeface="Meiryo UI" panose="020B0604030504040204" pitchFamily="50" charset="-128"/>
              </a:rPr>
              <a:t>NP293-</a:t>
            </a:r>
            <a:r>
              <a:rPr lang="ja-JP" altLang="en-US" dirty="0">
                <a:latin typeface="Meiryo UI" panose="020B0604030504040204" pitchFamily="50" charset="-128"/>
                <a:ea typeface="Meiryo UI" panose="020B0604030504040204" pitchFamily="50" charset="-128"/>
              </a:rPr>
              <a:t>彩都西（</a:t>
            </a:r>
            <a:r>
              <a:rPr lang="en-US" altLang="ja-JP" dirty="0">
                <a:latin typeface="Meiryo UI" panose="020B0604030504040204" pitchFamily="50" charset="-128"/>
                <a:ea typeface="Meiryo UI" panose="020B0604030504040204" pitchFamily="50" charset="-128"/>
              </a:rPr>
              <a:t>11_</a:t>
            </a:r>
            <a:r>
              <a:rPr lang="ja-JP" altLang="en-US" dirty="0">
                <a:latin typeface="Meiryo UI" panose="020B0604030504040204" pitchFamily="50" charset="-128"/>
                <a:ea typeface="Meiryo UI" panose="020B0604030504040204" pitchFamily="50" charset="-128"/>
              </a:rPr>
              <a:t>令和</a:t>
            </a:r>
            <a:r>
              <a:rPr lang="en-US" altLang="ja-JP" dirty="0">
                <a:latin typeface="Meiryo UI" panose="020B0604030504040204" pitchFamily="50" charset="-128"/>
                <a:ea typeface="Meiryo UI" panose="020B0604030504040204" pitchFamily="50" charset="-128"/>
              </a:rPr>
              <a:t>2</a:t>
            </a:r>
            <a:r>
              <a:rPr lang="ja-JP" altLang="en-US" dirty="0">
                <a:latin typeface="Meiryo UI" panose="020B0604030504040204" pitchFamily="50" charset="-128"/>
                <a:ea typeface="Meiryo UI" panose="020B0604030504040204" pitchFamily="50" charset="-128"/>
              </a:rPr>
              <a:t>年度 大阪モノレール橋梁定期点検委託（大阪文化公園都市モノレール線部）（</a:t>
            </a:r>
            <a:r>
              <a:rPr lang="en-US" altLang="ja-JP" dirty="0">
                <a:latin typeface="Meiryo UI" panose="020B0604030504040204" pitchFamily="50" charset="-128"/>
                <a:ea typeface="Meiryo UI" panose="020B0604030504040204" pitchFamily="50" charset="-128"/>
              </a:rPr>
              <a:t>R2</a:t>
            </a:r>
            <a:r>
              <a:rPr lang="ja-JP" altLang="en-US" dirty="0">
                <a:latin typeface="Meiryo UI" panose="020B0604030504040204" pitchFamily="50" charset="-128"/>
                <a:ea typeface="Meiryo UI" panose="020B0604030504040204" pitchFamily="50" charset="-128"/>
              </a:rPr>
              <a:t>茨木土木事務所））</a:t>
            </a:r>
          </a:p>
          <a:p>
            <a:pPr defTabSz="914292">
              <a:defRPr/>
            </a:pPr>
            <a:endParaRPr lang="ja-JP" altLang="en-US" dirty="0">
              <a:latin typeface="Meiryo UI" panose="020B0604030504040204" pitchFamily="50" charset="-128"/>
              <a:ea typeface="Meiryo UI" panose="020B0604030504040204"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87490E79-5902-4549-8A67-1B34125DF376}" type="slidenum">
              <a:rPr lang="ja-JP" altLang="en-US" smtClean="0"/>
              <a:pPr>
                <a:defRPr/>
              </a:pPr>
              <a:t>37</a:t>
            </a:fld>
            <a:endParaRPr lang="ja-JP" altLang="en-US"/>
          </a:p>
        </p:txBody>
      </p:sp>
    </p:spTree>
    <p:extLst>
      <p:ext uri="{BB962C8B-B14F-4D97-AF65-F5344CB8AC3E}">
        <p14:creationId xmlns:p14="http://schemas.microsoft.com/office/powerpoint/2010/main" val="34802837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87490E79-5902-4549-8A67-1B34125DF376}" type="slidenum">
              <a:rPr lang="ja-JP" altLang="en-US" smtClean="0"/>
              <a:pPr>
                <a:defRPr/>
              </a:pPr>
              <a:t>38</a:t>
            </a:fld>
            <a:endParaRPr lang="ja-JP" altLang="en-US"/>
          </a:p>
        </p:txBody>
      </p:sp>
    </p:spTree>
    <p:extLst>
      <p:ext uri="{BB962C8B-B14F-4D97-AF65-F5344CB8AC3E}">
        <p14:creationId xmlns:p14="http://schemas.microsoft.com/office/powerpoint/2010/main" val="38369588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A2F291AB-A61E-4810-9005-833F70172113}" type="slidenum">
              <a:rPr lang="ja-JP" altLang="en-US" smtClean="0"/>
              <a:pPr>
                <a:defRPr/>
              </a:pPr>
              <a:t>3</a:t>
            </a:fld>
            <a:endParaRPr lang="ja-JP" altLang="en-US"/>
          </a:p>
        </p:txBody>
      </p:sp>
    </p:spTree>
    <p:extLst>
      <p:ext uri="{BB962C8B-B14F-4D97-AF65-F5344CB8AC3E}">
        <p14:creationId xmlns:p14="http://schemas.microsoft.com/office/powerpoint/2010/main" val="24444545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87490E79-5902-4549-8A67-1B34125DF376}" type="slidenum">
              <a:rPr lang="ja-JP" altLang="en-US" smtClean="0"/>
              <a:pPr>
                <a:defRPr/>
              </a:pPr>
              <a:t>39</a:t>
            </a:fld>
            <a:endParaRPr lang="ja-JP" altLang="en-US"/>
          </a:p>
        </p:txBody>
      </p:sp>
    </p:spTree>
    <p:extLst>
      <p:ext uri="{BB962C8B-B14F-4D97-AF65-F5344CB8AC3E}">
        <p14:creationId xmlns:p14="http://schemas.microsoft.com/office/powerpoint/2010/main" val="2167009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87490E79-5902-4549-8A67-1B34125DF376}" type="slidenum">
              <a:rPr lang="ja-JP" altLang="en-US" smtClean="0"/>
              <a:pPr>
                <a:defRPr/>
              </a:pPr>
              <a:t>40</a:t>
            </a:fld>
            <a:endParaRPr lang="ja-JP" altLang="en-US"/>
          </a:p>
        </p:txBody>
      </p:sp>
    </p:spTree>
    <p:extLst>
      <p:ext uri="{BB962C8B-B14F-4D97-AF65-F5344CB8AC3E}">
        <p14:creationId xmlns:p14="http://schemas.microsoft.com/office/powerpoint/2010/main" val="7745474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02_</a:t>
            </a:r>
            <a:r>
              <a:rPr kumimoji="1" lang="ja-JP" altLang="en-US" dirty="0"/>
              <a:t>大阪モノレール線橋梁定期点検委託 </a:t>
            </a:r>
            <a:r>
              <a:rPr kumimoji="1" lang="en-US" altLang="ja-JP" dirty="0"/>
              <a:t>2021</a:t>
            </a:r>
            <a:r>
              <a:rPr kumimoji="1" lang="ja-JP" altLang="en-US" dirty="0"/>
              <a:t>年</a:t>
            </a:r>
            <a:r>
              <a:rPr kumimoji="1" lang="en-US" altLang="ja-JP" dirty="0"/>
              <a:t>5</a:t>
            </a:r>
            <a:r>
              <a:rPr kumimoji="1" lang="ja-JP" altLang="en-US" dirty="0"/>
              <a:t>月 ３径間</a:t>
            </a:r>
            <a:endParaRPr kumimoji="1" lang="en-US" altLang="ja-JP" dirty="0"/>
          </a:p>
          <a:p>
            <a:r>
              <a:rPr kumimoji="1" lang="en-US" altLang="ja-JP" dirty="0"/>
              <a:t>B827  09_</a:t>
            </a:r>
            <a:r>
              <a:rPr kumimoji="1" lang="ja-JP" altLang="en-US" dirty="0"/>
              <a:t>大阪モノレール 予防保全対策点検委託（その</a:t>
            </a:r>
            <a:r>
              <a:rPr kumimoji="1" lang="en-US" altLang="ja-JP" dirty="0"/>
              <a:t>1</a:t>
            </a:r>
            <a:r>
              <a:rPr kumimoji="1" lang="ja-JP" altLang="en-US" dirty="0"/>
              <a:t>）大阪モノレール点検結果報告</a:t>
            </a:r>
          </a:p>
        </p:txBody>
      </p:sp>
      <p:sp>
        <p:nvSpPr>
          <p:cNvPr id="4" name="スライド番号プレースホルダー 3"/>
          <p:cNvSpPr>
            <a:spLocks noGrp="1"/>
          </p:cNvSpPr>
          <p:nvPr>
            <p:ph type="sldNum" sz="quarter" idx="5"/>
          </p:nvPr>
        </p:nvSpPr>
        <p:spPr/>
        <p:txBody>
          <a:bodyPr/>
          <a:lstStyle/>
          <a:p>
            <a:pPr>
              <a:defRPr/>
            </a:pPr>
            <a:fld id="{87490E79-5902-4549-8A67-1B34125DF376}" type="slidenum">
              <a:rPr lang="ja-JP" altLang="en-US" smtClean="0"/>
              <a:pPr>
                <a:defRPr/>
              </a:pPr>
              <a:t>41</a:t>
            </a:fld>
            <a:endParaRPr lang="ja-JP" altLang="en-US"/>
          </a:p>
        </p:txBody>
      </p:sp>
    </p:spTree>
    <p:extLst>
      <p:ext uri="{BB962C8B-B14F-4D97-AF65-F5344CB8AC3E}">
        <p14:creationId xmlns:p14="http://schemas.microsoft.com/office/powerpoint/2010/main" val="816714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02_</a:t>
            </a:r>
            <a:r>
              <a:rPr kumimoji="1" lang="ja-JP" altLang="en-US" dirty="0"/>
              <a:t>大阪モノレール線橋梁定期点検委託 </a:t>
            </a:r>
            <a:r>
              <a:rPr kumimoji="1" lang="en-US" altLang="ja-JP" dirty="0"/>
              <a:t>2021</a:t>
            </a:r>
            <a:r>
              <a:rPr kumimoji="1" lang="ja-JP" altLang="en-US" dirty="0"/>
              <a:t>年</a:t>
            </a:r>
            <a:r>
              <a:rPr kumimoji="1" lang="en-US" altLang="ja-JP" dirty="0"/>
              <a:t>5</a:t>
            </a:r>
            <a:r>
              <a:rPr kumimoji="1" lang="ja-JP" altLang="en-US" dirty="0"/>
              <a:t>月 ３径間</a:t>
            </a:r>
            <a:endParaRPr kumimoji="1" lang="en-US" altLang="ja-JP" dirty="0"/>
          </a:p>
          <a:p>
            <a:r>
              <a:rPr kumimoji="1" lang="en-US" altLang="ja-JP" dirty="0"/>
              <a:t>B827  09_</a:t>
            </a:r>
            <a:r>
              <a:rPr kumimoji="1" lang="ja-JP" altLang="en-US" dirty="0"/>
              <a:t>大阪モノレール 予防保全対策点検委託（その</a:t>
            </a:r>
            <a:r>
              <a:rPr kumimoji="1" lang="en-US" altLang="ja-JP" dirty="0"/>
              <a:t>1</a:t>
            </a:r>
            <a:r>
              <a:rPr kumimoji="1" lang="ja-JP" altLang="en-US" dirty="0"/>
              <a:t>）大阪モノレール点検結果報告</a:t>
            </a:r>
          </a:p>
        </p:txBody>
      </p:sp>
      <p:sp>
        <p:nvSpPr>
          <p:cNvPr id="4" name="スライド番号プレースホルダー 3"/>
          <p:cNvSpPr>
            <a:spLocks noGrp="1"/>
          </p:cNvSpPr>
          <p:nvPr>
            <p:ph type="sldNum" sz="quarter" idx="5"/>
          </p:nvPr>
        </p:nvSpPr>
        <p:spPr/>
        <p:txBody>
          <a:bodyPr/>
          <a:lstStyle/>
          <a:p>
            <a:pPr>
              <a:defRPr/>
            </a:pPr>
            <a:fld id="{87490E79-5902-4549-8A67-1B34125DF376}" type="slidenum">
              <a:rPr lang="ja-JP" altLang="en-US" smtClean="0"/>
              <a:pPr>
                <a:defRPr/>
              </a:pPr>
              <a:t>42</a:t>
            </a:fld>
            <a:endParaRPr lang="ja-JP" altLang="en-US"/>
          </a:p>
        </p:txBody>
      </p:sp>
    </p:spTree>
    <p:extLst>
      <p:ext uri="{BB962C8B-B14F-4D97-AF65-F5344CB8AC3E}">
        <p14:creationId xmlns:p14="http://schemas.microsoft.com/office/powerpoint/2010/main" val="33609375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A2F291AB-A61E-4810-9005-833F70172113}" type="slidenum">
              <a:rPr lang="ja-JP" altLang="en-US" smtClean="0"/>
              <a:pPr>
                <a:defRPr/>
              </a:pPr>
              <a:t>4</a:t>
            </a:fld>
            <a:endParaRPr lang="ja-JP" altLang="en-US"/>
          </a:p>
        </p:txBody>
      </p:sp>
    </p:spTree>
    <p:extLst>
      <p:ext uri="{BB962C8B-B14F-4D97-AF65-F5344CB8AC3E}">
        <p14:creationId xmlns:p14="http://schemas.microsoft.com/office/powerpoint/2010/main" val="5692099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A2F291AB-A61E-4810-9005-833F70172113}" type="slidenum">
              <a:rPr lang="ja-JP" altLang="en-US" smtClean="0"/>
              <a:pPr>
                <a:defRPr/>
              </a:pPr>
              <a:t>5</a:t>
            </a:fld>
            <a:endParaRPr lang="ja-JP" altLang="en-US"/>
          </a:p>
        </p:txBody>
      </p:sp>
    </p:spTree>
    <p:extLst>
      <p:ext uri="{BB962C8B-B14F-4D97-AF65-F5344CB8AC3E}">
        <p14:creationId xmlns:p14="http://schemas.microsoft.com/office/powerpoint/2010/main" val="32139943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A2F291AB-A61E-4810-9005-833F70172113}" type="slidenum">
              <a:rPr lang="ja-JP" altLang="en-US" smtClean="0"/>
              <a:pPr>
                <a:defRPr/>
              </a:pPr>
              <a:t>6</a:t>
            </a:fld>
            <a:endParaRPr lang="ja-JP" altLang="en-US"/>
          </a:p>
        </p:txBody>
      </p:sp>
    </p:spTree>
    <p:extLst>
      <p:ext uri="{BB962C8B-B14F-4D97-AF65-F5344CB8AC3E}">
        <p14:creationId xmlns:p14="http://schemas.microsoft.com/office/powerpoint/2010/main" val="33581654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A2F291AB-A61E-4810-9005-833F70172113}" type="slidenum">
              <a:rPr lang="ja-JP" altLang="en-US" smtClean="0"/>
              <a:pPr>
                <a:defRPr/>
              </a:pPr>
              <a:t>7</a:t>
            </a:fld>
            <a:endParaRPr lang="ja-JP" altLang="en-US"/>
          </a:p>
        </p:txBody>
      </p:sp>
    </p:spTree>
    <p:extLst>
      <p:ext uri="{BB962C8B-B14F-4D97-AF65-F5344CB8AC3E}">
        <p14:creationId xmlns:p14="http://schemas.microsoft.com/office/powerpoint/2010/main" val="41475950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A2F291AB-A61E-4810-9005-833F70172113}" type="slidenum">
              <a:rPr lang="ja-JP" altLang="en-US" smtClean="0"/>
              <a:pPr>
                <a:defRPr/>
              </a:pPr>
              <a:t>8</a:t>
            </a:fld>
            <a:endParaRPr lang="ja-JP" altLang="en-US"/>
          </a:p>
        </p:txBody>
      </p:sp>
    </p:spTree>
    <p:extLst>
      <p:ext uri="{BB962C8B-B14F-4D97-AF65-F5344CB8AC3E}">
        <p14:creationId xmlns:p14="http://schemas.microsoft.com/office/powerpoint/2010/main" val="28163804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p>
        </p:txBody>
      </p:sp>
      <p:sp>
        <p:nvSpPr>
          <p:cNvPr id="4" name="日付プレースホルダー 3">
            <a:extLst>
              <a:ext uri="{FF2B5EF4-FFF2-40B4-BE49-F238E27FC236}">
                <a16:creationId xmlns:a16="http://schemas.microsoft.com/office/drawing/2014/main" id="{85C1E275-E914-4DE1-AC51-5A359A04026E}"/>
              </a:ext>
            </a:extLst>
          </p:cNvPr>
          <p:cNvSpPr>
            <a:spLocks noGrp="1"/>
          </p:cNvSpPr>
          <p:nvPr>
            <p:ph type="dt" sz="half" idx="10"/>
          </p:nvPr>
        </p:nvSpPr>
        <p:spPr/>
        <p:txBody>
          <a:bodyPr/>
          <a:lstStyle>
            <a:lvl1pPr>
              <a:defRPr/>
            </a:lvl1pPr>
          </a:lstStyle>
          <a:p>
            <a:pPr>
              <a:defRPr/>
            </a:pPr>
            <a:fld id="{0E657CF7-7967-4B91-9158-1084066472C5}" type="datetime1">
              <a:rPr lang="ja-JP" altLang="en-US" smtClean="0"/>
              <a:t>2024/3/13</a:t>
            </a:fld>
            <a:endParaRPr lang="ja-JP" altLang="en-US"/>
          </a:p>
        </p:txBody>
      </p:sp>
      <p:sp>
        <p:nvSpPr>
          <p:cNvPr id="5" name="フッター プレースホルダー 4">
            <a:extLst>
              <a:ext uri="{FF2B5EF4-FFF2-40B4-BE49-F238E27FC236}">
                <a16:creationId xmlns:a16="http://schemas.microsoft.com/office/drawing/2014/main" id="{D5951965-A9A7-4B50-AB2C-D71FF09500C2}"/>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73F1FD32-86E6-4AA6-BBE4-8D382BB43934}"/>
              </a:ext>
            </a:extLst>
          </p:cNvPr>
          <p:cNvSpPr>
            <a:spLocks noGrp="1"/>
          </p:cNvSpPr>
          <p:nvPr>
            <p:ph type="sldNum" sz="quarter" idx="12"/>
          </p:nvPr>
        </p:nvSpPr>
        <p:spPr/>
        <p:txBody>
          <a:bodyPr/>
          <a:lstStyle>
            <a:lvl1pPr>
              <a:defRPr/>
            </a:lvl1pPr>
          </a:lstStyle>
          <a:p>
            <a:pPr>
              <a:defRPr/>
            </a:pPr>
            <a:fld id="{35C763E9-D8CE-430D-B907-31DE8C11F9F8}" type="slidenum">
              <a:rPr lang="ja-JP" altLang="en-US"/>
              <a:pPr>
                <a:defRPr/>
              </a:pPr>
              <a:t>‹#›</a:t>
            </a:fld>
            <a:endParaRPr lang="ja-JP" altLang="en-US"/>
          </a:p>
        </p:txBody>
      </p:sp>
    </p:spTree>
    <p:extLst>
      <p:ext uri="{BB962C8B-B14F-4D97-AF65-F5344CB8AC3E}">
        <p14:creationId xmlns:p14="http://schemas.microsoft.com/office/powerpoint/2010/main" val="19431351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43F975C8-C823-44E4-9124-B611831A4597}"/>
              </a:ext>
            </a:extLst>
          </p:cNvPr>
          <p:cNvSpPr>
            <a:spLocks noGrp="1"/>
          </p:cNvSpPr>
          <p:nvPr>
            <p:ph type="dt" sz="half" idx="10"/>
          </p:nvPr>
        </p:nvSpPr>
        <p:spPr/>
        <p:txBody>
          <a:bodyPr/>
          <a:lstStyle>
            <a:lvl1pPr>
              <a:defRPr/>
            </a:lvl1pPr>
          </a:lstStyle>
          <a:p>
            <a:pPr>
              <a:defRPr/>
            </a:pPr>
            <a:fld id="{9A368309-8CAE-4332-8F1C-7FB8BAF3ACF5}" type="datetime1">
              <a:rPr lang="ja-JP" altLang="en-US" smtClean="0"/>
              <a:t>2024/3/13</a:t>
            </a:fld>
            <a:endParaRPr lang="ja-JP" altLang="en-US"/>
          </a:p>
        </p:txBody>
      </p:sp>
      <p:sp>
        <p:nvSpPr>
          <p:cNvPr id="5" name="フッター プレースホルダー 4">
            <a:extLst>
              <a:ext uri="{FF2B5EF4-FFF2-40B4-BE49-F238E27FC236}">
                <a16:creationId xmlns:a16="http://schemas.microsoft.com/office/drawing/2014/main" id="{80128825-C836-4BBD-A366-BA1C98F4E05A}"/>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C33756FA-63E4-480C-8AD7-6BBEDF606F26}"/>
              </a:ext>
            </a:extLst>
          </p:cNvPr>
          <p:cNvSpPr>
            <a:spLocks noGrp="1"/>
          </p:cNvSpPr>
          <p:nvPr>
            <p:ph type="sldNum" sz="quarter" idx="12"/>
          </p:nvPr>
        </p:nvSpPr>
        <p:spPr/>
        <p:txBody>
          <a:bodyPr/>
          <a:lstStyle>
            <a:lvl1pPr>
              <a:defRPr/>
            </a:lvl1pPr>
          </a:lstStyle>
          <a:p>
            <a:pPr>
              <a:defRPr/>
            </a:pPr>
            <a:fld id="{EFB60773-DB59-465E-99E0-D582769D06DB}" type="slidenum">
              <a:rPr lang="ja-JP" altLang="en-US"/>
              <a:pPr>
                <a:defRPr/>
              </a:pPr>
              <a:t>‹#›</a:t>
            </a:fld>
            <a:endParaRPr lang="ja-JP" altLang="en-US"/>
          </a:p>
        </p:txBody>
      </p:sp>
    </p:spTree>
    <p:extLst>
      <p:ext uri="{BB962C8B-B14F-4D97-AF65-F5344CB8AC3E}">
        <p14:creationId xmlns:p14="http://schemas.microsoft.com/office/powerpoint/2010/main" val="19038933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4875B1B1-F66E-48B2-8C8E-AB61E935FF1B}"/>
              </a:ext>
            </a:extLst>
          </p:cNvPr>
          <p:cNvSpPr>
            <a:spLocks noGrp="1"/>
          </p:cNvSpPr>
          <p:nvPr>
            <p:ph type="dt" sz="half" idx="10"/>
          </p:nvPr>
        </p:nvSpPr>
        <p:spPr/>
        <p:txBody>
          <a:bodyPr/>
          <a:lstStyle>
            <a:lvl1pPr>
              <a:defRPr/>
            </a:lvl1pPr>
          </a:lstStyle>
          <a:p>
            <a:pPr>
              <a:defRPr/>
            </a:pPr>
            <a:fld id="{E1B361B3-8D18-49CC-B2BF-A50BA84992DD}" type="datetime1">
              <a:rPr lang="ja-JP" altLang="en-US" smtClean="0"/>
              <a:t>2024/3/13</a:t>
            </a:fld>
            <a:endParaRPr lang="ja-JP" altLang="en-US"/>
          </a:p>
        </p:txBody>
      </p:sp>
      <p:sp>
        <p:nvSpPr>
          <p:cNvPr id="5" name="フッター プレースホルダー 4">
            <a:extLst>
              <a:ext uri="{FF2B5EF4-FFF2-40B4-BE49-F238E27FC236}">
                <a16:creationId xmlns:a16="http://schemas.microsoft.com/office/drawing/2014/main" id="{89275DD6-EEE3-4D61-B3AE-D043C41B3F93}"/>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3FE2CFB8-B2E5-4363-9BEE-80D39CAC996E}"/>
              </a:ext>
            </a:extLst>
          </p:cNvPr>
          <p:cNvSpPr>
            <a:spLocks noGrp="1"/>
          </p:cNvSpPr>
          <p:nvPr>
            <p:ph type="sldNum" sz="quarter" idx="12"/>
          </p:nvPr>
        </p:nvSpPr>
        <p:spPr/>
        <p:txBody>
          <a:bodyPr/>
          <a:lstStyle>
            <a:lvl1pPr>
              <a:defRPr/>
            </a:lvl1pPr>
          </a:lstStyle>
          <a:p>
            <a:pPr>
              <a:defRPr/>
            </a:pPr>
            <a:fld id="{E0BE7B01-E4DA-4232-8918-93775EB4D0AD}" type="slidenum">
              <a:rPr lang="ja-JP" altLang="en-US"/>
              <a:pPr>
                <a:defRPr/>
              </a:pPr>
              <a:t>‹#›</a:t>
            </a:fld>
            <a:endParaRPr lang="ja-JP" altLang="en-US"/>
          </a:p>
        </p:txBody>
      </p:sp>
    </p:spTree>
    <p:extLst>
      <p:ext uri="{BB962C8B-B14F-4D97-AF65-F5344CB8AC3E}">
        <p14:creationId xmlns:p14="http://schemas.microsoft.com/office/powerpoint/2010/main" val="40865538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15F88B5D-5587-4730-A8A9-539B6620A48B}"/>
              </a:ext>
            </a:extLst>
          </p:cNvPr>
          <p:cNvSpPr>
            <a:spLocks noGrp="1"/>
          </p:cNvSpPr>
          <p:nvPr>
            <p:ph type="dt" sz="half" idx="10"/>
          </p:nvPr>
        </p:nvSpPr>
        <p:spPr/>
        <p:txBody>
          <a:bodyPr/>
          <a:lstStyle>
            <a:lvl1pPr>
              <a:defRPr/>
            </a:lvl1pPr>
          </a:lstStyle>
          <a:p>
            <a:pPr>
              <a:defRPr/>
            </a:pPr>
            <a:fld id="{AB316664-B47B-45F0-AAA0-D9237595EE72}" type="datetime1">
              <a:rPr lang="ja-JP" altLang="en-US" smtClean="0"/>
              <a:t>2024/3/13</a:t>
            </a:fld>
            <a:endParaRPr lang="ja-JP" altLang="en-US"/>
          </a:p>
        </p:txBody>
      </p:sp>
      <p:sp>
        <p:nvSpPr>
          <p:cNvPr id="5" name="フッター プレースホルダー 4">
            <a:extLst>
              <a:ext uri="{FF2B5EF4-FFF2-40B4-BE49-F238E27FC236}">
                <a16:creationId xmlns:a16="http://schemas.microsoft.com/office/drawing/2014/main" id="{D0D68AB7-2B41-4182-891B-FEAE0800C398}"/>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A3D75CAC-D965-46A1-B53B-21778A40341A}"/>
              </a:ext>
            </a:extLst>
          </p:cNvPr>
          <p:cNvSpPr>
            <a:spLocks noGrp="1"/>
          </p:cNvSpPr>
          <p:nvPr>
            <p:ph type="sldNum" sz="quarter" idx="12"/>
          </p:nvPr>
        </p:nvSpPr>
        <p:spPr/>
        <p:txBody>
          <a:bodyPr/>
          <a:lstStyle>
            <a:lvl1pPr>
              <a:defRPr/>
            </a:lvl1pPr>
          </a:lstStyle>
          <a:p>
            <a:pPr>
              <a:defRPr/>
            </a:pPr>
            <a:fld id="{634EB91D-1295-4651-8845-6E4C0F1127B7}" type="slidenum">
              <a:rPr lang="ja-JP" altLang="en-US"/>
              <a:pPr>
                <a:defRPr/>
              </a:pPr>
              <a:t>‹#›</a:t>
            </a:fld>
            <a:endParaRPr lang="ja-JP" altLang="en-US"/>
          </a:p>
        </p:txBody>
      </p:sp>
    </p:spTree>
    <p:extLst>
      <p:ext uri="{BB962C8B-B14F-4D97-AF65-F5344CB8AC3E}">
        <p14:creationId xmlns:p14="http://schemas.microsoft.com/office/powerpoint/2010/main" val="4128251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日付プレースホルダー 3">
            <a:extLst>
              <a:ext uri="{FF2B5EF4-FFF2-40B4-BE49-F238E27FC236}">
                <a16:creationId xmlns:a16="http://schemas.microsoft.com/office/drawing/2014/main" id="{A1C10D48-F0EA-495E-B00C-4BE5772209B2}"/>
              </a:ext>
            </a:extLst>
          </p:cNvPr>
          <p:cNvSpPr>
            <a:spLocks noGrp="1"/>
          </p:cNvSpPr>
          <p:nvPr>
            <p:ph type="dt" sz="half" idx="10"/>
          </p:nvPr>
        </p:nvSpPr>
        <p:spPr/>
        <p:txBody>
          <a:bodyPr/>
          <a:lstStyle>
            <a:lvl1pPr>
              <a:defRPr/>
            </a:lvl1pPr>
          </a:lstStyle>
          <a:p>
            <a:pPr>
              <a:defRPr/>
            </a:pPr>
            <a:fld id="{39EE8A35-4883-4FAA-A188-6FEE877E2147}" type="datetime1">
              <a:rPr lang="ja-JP" altLang="en-US" smtClean="0"/>
              <a:t>2024/3/13</a:t>
            </a:fld>
            <a:endParaRPr lang="ja-JP" altLang="en-US"/>
          </a:p>
        </p:txBody>
      </p:sp>
      <p:sp>
        <p:nvSpPr>
          <p:cNvPr id="5" name="フッター プレースホルダー 4">
            <a:extLst>
              <a:ext uri="{FF2B5EF4-FFF2-40B4-BE49-F238E27FC236}">
                <a16:creationId xmlns:a16="http://schemas.microsoft.com/office/drawing/2014/main" id="{06D7CEE3-1C58-4F73-9C6E-B02AD856FACB}"/>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483123EA-F4DB-4F10-8BB7-8B04DD290BD6}"/>
              </a:ext>
            </a:extLst>
          </p:cNvPr>
          <p:cNvSpPr>
            <a:spLocks noGrp="1"/>
          </p:cNvSpPr>
          <p:nvPr>
            <p:ph type="sldNum" sz="quarter" idx="12"/>
          </p:nvPr>
        </p:nvSpPr>
        <p:spPr/>
        <p:txBody>
          <a:bodyPr/>
          <a:lstStyle>
            <a:lvl1pPr>
              <a:defRPr/>
            </a:lvl1pPr>
          </a:lstStyle>
          <a:p>
            <a:pPr>
              <a:defRPr/>
            </a:pPr>
            <a:fld id="{36FD103E-7781-4E89-8C26-611FEB87780C}" type="slidenum">
              <a:rPr lang="ja-JP" altLang="en-US"/>
              <a:pPr>
                <a:defRPr/>
              </a:pPr>
              <a:t>‹#›</a:t>
            </a:fld>
            <a:endParaRPr lang="ja-JP" altLang="en-US"/>
          </a:p>
        </p:txBody>
      </p:sp>
    </p:spTree>
    <p:extLst>
      <p:ext uri="{BB962C8B-B14F-4D97-AF65-F5344CB8AC3E}">
        <p14:creationId xmlns:p14="http://schemas.microsoft.com/office/powerpoint/2010/main" val="2683676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3">
            <a:extLst>
              <a:ext uri="{FF2B5EF4-FFF2-40B4-BE49-F238E27FC236}">
                <a16:creationId xmlns:a16="http://schemas.microsoft.com/office/drawing/2014/main" id="{E2E83ED3-A0AF-4ED3-B47B-0B38CB507401}"/>
              </a:ext>
            </a:extLst>
          </p:cNvPr>
          <p:cNvSpPr>
            <a:spLocks noGrp="1"/>
          </p:cNvSpPr>
          <p:nvPr>
            <p:ph type="dt" sz="half" idx="10"/>
          </p:nvPr>
        </p:nvSpPr>
        <p:spPr/>
        <p:txBody>
          <a:bodyPr/>
          <a:lstStyle>
            <a:lvl1pPr>
              <a:defRPr/>
            </a:lvl1pPr>
          </a:lstStyle>
          <a:p>
            <a:pPr>
              <a:defRPr/>
            </a:pPr>
            <a:fld id="{51137E57-9664-49CD-AC15-7055610D59FA}" type="datetime1">
              <a:rPr lang="ja-JP" altLang="en-US" smtClean="0"/>
              <a:t>2024/3/13</a:t>
            </a:fld>
            <a:endParaRPr lang="ja-JP" altLang="en-US"/>
          </a:p>
        </p:txBody>
      </p:sp>
      <p:sp>
        <p:nvSpPr>
          <p:cNvPr id="6" name="フッター プレースホルダー 4">
            <a:extLst>
              <a:ext uri="{FF2B5EF4-FFF2-40B4-BE49-F238E27FC236}">
                <a16:creationId xmlns:a16="http://schemas.microsoft.com/office/drawing/2014/main" id="{F018AF4D-DAC2-447E-90D4-28C7D9B906AA}"/>
              </a:ext>
            </a:extLst>
          </p:cNvPr>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a:extLst>
              <a:ext uri="{FF2B5EF4-FFF2-40B4-BE49-F238E27FC236}">
                <a16:creationId xmlns:a16="http://schemas.microsoft.com/office/drawing/2014/main" id="{4658A88E-B460-4BF8-9E37-B83EEBD7AF05}"/>
              </a:ext>
            </a:extLst>
          </p:cNvPr>
          <p:cNvSpPr>
            <a:spLocks noGrp="1"/>
          </p:cNvSpPr>
          <p:nvPr>
            <p:ph type="sldNum" sz="quarter" idx="12"/>
          </p:nvPr>
        </p:nvSpPr>
        <p:spPr/>
        <p:txBody>
          <a:bodyPr/>
          <a:lstStyle>
            <a:lvl1pPr>
              <a:defRPr/>
            </a:lvl1pPr>
          </a:lstStyle>
          <a:p>
            <a:pPr>
              <a:defRPr/>
            </a:pPr>
            <a:fld id="{6E017D8B-8B27-473F-8FCB-8611558FF039}" type="slidenum">
              <a:rPr lang="ja-JP" altLang="en-US"/>
              <a:pPr>
                <a:defRPr/>
              </a:pPr>
              <a:t>‹#›</a:t>
            </a:fld>
            <a:endParaRPr lang="ja-JP" altLang="en-US"/>
          </a:p>
        </p:txBody>
      </p:sp>
    </p:spTree>
    <p:extLst>
      <p:ext uri="{BB962C8B-B14F-4D97-AF65-F5344CB8AC3E}">
        <p14:creationId xmlns:p14="http://schemas.microsoft.com/office/powerpoint/2010/main" val="9123615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3">
            <a:extLst>
              <a:ext uri="{FF2B5EF4-FFF2-40B4-BE49-F238E27FC236}">
                <a16:creationId xmlns:a16="http://schemas.microsoft.com/office/drawing/2014/main" id="{62E0696A-5032-47FB-AE94-5A2A94262670}"/>
              </a:ext>
            </a:extLst>
          </p:cNvPr>
          <p:cNvSpPr>
            <a:spLocks noGrp="1"/>
          </p:cNvSpPr>
          <p:nvPr>
            <p:ph type="dt" sz="half" idx="10"/>
          </p:nvPr>
        </p:nvSpPr>
        <p:spPr/>
        <p:txBody>
          <a:bodyPr/>
          <a:lstStyle>
            <a:lvl1pPr>
              <a:defRPr/>
            </a:lvl1pPr>
          </a:lstStyle>
          <a:p>
            <a:pPr>
              <a:defRPr/>
            </a:pPr>
            <a:fld id="{A32FEC2D-42B0-49EB-9840-6BE2BFCB90E4}" type="datetime1">
              <a:rPr lang="ja-JP" altLang="en-US" smtClean="0"/>
              <a:t>2024/3/13</a:t>
            </a:fld>
            <a:endParaRPr lang="ja-JP" altLang="en-US"/>
          </a:p>
        </p:txBody>
      </p:sp>
      <p:sp>
        <p:nvSpPr>
          <p:cNvPr id="8" name="フッター プレースホルダー 4">
            <a:extLst>
              <a:ext uri="{FF2B5EF4-FFF2-40B4-BE49-F238E27FC236}">
                <a16:creationId xmlns:a16="http://schemas.microsoft.com/office/drawing/2014/main" id="{D19094C8-3E49-484F-B735-7E8B96864CBA}"/>
              </a:ext>
            </a:extLst>
          </p:cNvPr>
          <p:cNvSpPr>
            <a:spLocks noGrp="1"/>
          </p:cNvSpPr>
          <p:nvPr>
            <p:ph type="ftr" sz="quarter" idx="11"/>
          </p:nvPr>
        </p:nvSpPr>
        <p:spPr/>
        <p:txBody>
          <a:bodyPr/>
          <a:lstStyle>
            <a:lvl1pPr>
              <a:defRPr/>
            </a:lvl1pPr>
          </a:lstStyle>
          <a:p>
            <a:pPr>
              <a:defRPr/>
            </a:pPr>
            <a:endParaRPr lang="ja-JP" altLang="en-US"/>
          </a:p>
        </p:txBody>
      </p:sp>
      <p:sp>
        <p:nvSpPr>
          <p:cNvPr id="9" name="スライド番号プレースホルダー 5">
            <a:extLst>
              <a:ext uri="{FF2B5EF4-FFF2-40B4-BE49-F238E27FC236}">
                <a16:creationId xmlns:a16="http://schemas.microsoft.com/office/drawing/2014/main" id="{B53EA390-BD61-4ED6-B9E9-488429B12100}"/>
              </a:ext>
            </a:extLst>
          </p:cNvPr>
          <p:cNvSpPr>
            <a:spLocks noGrp="1"/>
          </p:cNvSpPr>
          <p:nvPr>
            <p:ph type="sldNum" sz="quarter" idx="12"/>
          </p:nvPr>
        </p:nvSpPr>
        <p:spPr/>
        <p:txBody>
          <a:bodyPr/>
          <a:lstStyle>
            <a:lvl1pPr>
              <a:defRPr/>
            </a:lvl1pPr>
          </a:lstStyle>
          <a:p>
            <a:pPr>
              <a:defRPr/>
            </a:pPr>
            <a:fld id="{B8EA70DD-403F-4993-8A76-A8DE1A2C70F7}" type="slidenum">
              <a:rPr lang="ja-JP" altLang="en-US"/>
              <a:pPr>
                <a:defRPr/>
              </a:pPr>
              <a:t>‹#›</a:t>
            </a:fld>
            <a:endParaRPr lang="ja-JP" altLang="en-US"/>
          </a:p>
        </p:txBody>
      </p:sp>
    </p:spTree>
    <p:extLst>
      <p:ext uri="{BB962C8B-B14F-4D97-AF65-F5344CB8AC3E}">
        <p14:creationId xmlns:p14="http://schemas.microsoft.com/office/powerpoint/2010/main" val="24999689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3">
            <a:extLst>
              <a:ext uri="{FF2B5EF4-FFF2-40B4-BE49-F238E27FC236}">
                <a16:creationId xmlns:a16="http://schemas.microsoft.com/office/drawing/2014/main" id="{46377A78-D4FC-4A28-975D-D7C63C38C5BD}"/>
              </a:ext>
            </a:extLst>
          </p:cNvPr>
          <p:cNvSpPr>
            <a:spLocks noGrp="1"/>
          </p:cNvSpPr>
          <p:nvPr>
            <p:ph type="dt" sz="half" idx="10"/>
          </p:nvPr>
        </p:nvSpPr>
        <p:spPr/>
        <p:txBody>
          <a:bodyPr/>
          <a:lstStyle>
            <a:lvl1pPr>
              <a:defRPr/>
            </a:lvl1pPr>
          </a:lstStyle>
          <a:p>
            <a:pPr>
              <a:defRPr/>
            </a:pPr>
            <a:fld id="{EDD9B25A-8D34-446A-9A9B-D687DBB786D8}" type="datetime1">
              <a:rPr lang="ja-JP" altLang="en-US" smtClean="0"/>
              <a:t>2024/3/13</a:t>
            </a:fld>
            <a:endParaRPr lang="ja-JP" altLang="en-US"/>
          </a:p>
        </p:txBody>
      </p:sp>
      <p:sp>
        <p:nvSpPr>
          <p:cNvPr id="4" name="フッター プレースホルダー 4">
            <a:extLst>
              <a:ext uri="{FF2B5EF4-FFF2-40B4-BE49-F238E27FC236}">
                <a16:creationId xmlns:a16="http://schemas.microsoft.com/office/drawing/2014/main" id="{C4968A7B-3E53-485C-A565-A921A88F0B0D}"/>
              </a:ext>
            </a:extLst>
          </p:cNvPr>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ー 5">
            <a:extLst>
              <a:ext uri="{FF2B5EF4-FFF2-40B4-BE49-F238E27FC236}">
                <a16:creationId xmlns:a16="http://schemas.microsoft.com/office/drawing/2014/main" id="{C8455CEF-F056-4DF0-979E-EB39570690CE}"/>
              </a:ext>
            </a:extLst>
          </p:cNvPr>
          <p:cNvSpPr>
            <a:spLocks noGrp="1"/>
          </p:cNvSpPr>
          <p:nvPr>
            <p:ph type="sldNum" sz="quarter" idx="12"/>
          </p:nvPr>
        </p:nvSpPr>
        <p:spPr/>
        <p:txBody>
          <a:bodyPr/>
          <a:lstStyle>
            <a:lvl1pPr>
              <a:defRPr/>
            </a:lvl1pPr>
          </a:lstStyle>
          <a:p>
            <a:pPr>
              <a:defRPr/>
            </a:pPr>
            <a:fld id="{0697CFBF-62AA-4423-A348-4E9138DCA51B}" type="slidenum">
              <a:rPr lang="ja-JP" altLang="en-US"/>
              <a:pPr>
                <a:defRPr/>
              </a:pPr>
              <a:t>‹#›</a:t>
            </a:fld>
            <a:endParaRPr lang="ja-JP" altLang="en-US"/>
          </a:p>
        </p:txBody>
      </p:sp>
    </p:spTree>
    <p:extLst>
      <p:ext uri="{BB962C8B-B14F-4D97-AF65-F5344CB8AC3E}">
        <p14:creationId xmlns:p14="http://schemas.microsoft.com/office/powerpoint/2010/main" val="42666368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a:extLst>
              <a:ext uri="{FF2B5EF4-FFF2-40B4-BE49-F238E27FC236}">
                <a16:creationId xmlns:a16="http://schemas.microsoft.com/office/drawing/2014/main" id="{A4516712-088E-4979-90EB-35FCD8BF930F}"/>
              </a:ext>
            </a:extLst>
          </p:cNvPr>
          <p:cNvSpPr>
            <a:spLocks noGrp="1"/>
          </p:cNvSpPr>
          <p:nvPr>
            <p:ph type="dt" sz="half" idx="10"/>
          </p:nvPr>
        </p:nvSpPr>
        <p:spPr/>
        <p:txBody>
          <a:bodyPr/>
          <a:lstStyle>
            <a:lvl1pPr>
              <a:defRPr/>
            </a:lvl1pPr>
          </a:lstStyle>
          <a:p>
            <a:pPr>
              <a:defRPr/>
            </a:pPr>
            <a:fld id="{6C5006EE-7F3B-44BB-9115-DB2DDC1CE8FF}" type="datetime1">
              <a:rPr lang="ja-JP" altLang="en-US" smtClean="0"/>
              <a:t>2024/3/13</a:t>
            </a:fld>
            <a:endParaRPr lang="ja-JP" altLang="en-US"/>
          </a:p>
        </p:txBody>
      </p:sp>
      <p:sp>
        <p:nvSpPr>
          <p:cNvPr id="3" name="フッター プレースホルダー 4">
            <a:extLst>
              <a:ext uri="{FF2B5EF4-FFF2-40B4-BE49-F238E27FC236}">
                <a16:creationId xmlns:a16="http://schemas.microsoft.com/office/drawing/2014/main" id="{A2CF0D1F-FBD1-4D90-B49C-FA24746B1B77}"/>
              </a:ext>
            </a:extLst>
          </p:cNvPr>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ー 5">
            <a:extLst>
              <a:ext uri="{FF2B5EF4-FFF2-40B4-BE49-F238E27FC236}">
                <a16:creationId xmlns:a16="http://schemas.microsoft.com/office/drawing/2014/main" id="{9637CD02-1150-46D9-BCE2-A4E464912A3A}"/>
              </a:ext>
            </a:extLst>
          </p:cNvPr>
          <p:cNvSpPr>
            <a:spLocks noGrp="1"/>
          </p:cNvSpPr>
          <p:nvPr>
            <p:ph type="sldNum" sz="quarter" idx="12"/>
          </p:nvPr>
        </p:nvSpPr>
        <p:spPr/>
        <p:txBody>
          <a:bodyPr/>
          <a:lstStyle>
            <a:lvl1pPr>
              <a:defRPr/>
            </a:lvl1pPr>
          </a:lstStyle>
          <a:p>
            <a:pPr>
              <a:defRPr/>
            </a:pPr>
            <a:fld id="{7EE6E9F5-8DA2-4CA0-9968-091F5A64EF1C}" type="slidenum">
              <a:rPr lang="ja-JP" altLang="en-US"/>
              <a:pPr>
                <a:defRPr/>
              </a:pPr>
              <a:t>‹#›</a:t>
            </a:fld>
            <a:endParaRPr lang="ja-JP" altLang="en-US"/>
          </a:p>
        </p:txBody>
      </p:sp>
    </p:spTree>
    <p:extLst>
      <p:ext uri="{BB962C8B-B14F-4D97-AF65-F5344CB8AC3E}">
        <p14:creationId xmlns:p14="http://schemas.microsoft.com/office/powerpoint/2010/main" val="23249035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3">
            <a:extLst>
              <a:ext uri="{FF2B5EF4-FFF2-40B4-BE49-F238E27FC236}">
                <a16:creationId xmlns:a16="http://schemas.microsoft.com/office/drawing/2014/main" id="{96315723-5632-4AE0-82CD-F026C9C47C8C}"/>
              </a:ext>
            </a:extLst>
          </p:cNvPr>
          <p:cNvSpPr>
            <a:spLocks noGrp="1"/>
          </p:cNvSpPr>
          <p:nvPr>
            <p:ph type="dt" sz="half" idx="10"/>
          </p:nvPr>
        </p:nvSpPr>
        <p:spPr/>
        <p:txBody>
          <a:bodyPr/>
          <a:lstStyle>
            <a:lvl1pPr>
              <a:defRPr/>
            </a:lvl1pPr>
          </a:lstStyle>
          <a:p>
            <a:pPr>
              <a:defRPr/>
            </a:pPr>
            <a:fld id="{2B4A7476-BCEC-41CB-8CEB-04C3249FACEA}" type="datetime1">
              <a:rPr lang="ja-JP" altLang="en-US" smtClean="0"/>
              <a:t>2024/3/13</a:t>
            </a:fld>
            <a:endParaRPr lang="ja-JP" altLang="en-US"/>
          </a:p>
        </p:txBody>
      </p:sp>
      <p:sp>
        <p:nvSpPr>
          <p:cNvPr id="6" name="フッター プレースホルダー 4">
            <a:extLst>
              <a:ext uri="{FF2B5EF4-FFF2-40B4-BE49-F238E27FC236}">
                <a16:creationId xmlns:a16="http://schemas.microsoft.com/office/drawing/2014/main" id="{2D8FA137-966D-4DB7-82A5-327768946880}"/>
              </a:ext>
            </a:extLst>
          </p:cNvPr>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a:extLst>
              <a:ext uri="{FF2B5EF4-FFF2-40B4-BE49-F238E27FC236}">
                <a16:creationId xmlns:a16="http://schemas.microsoft.com/office/drawing/2014/main" id="{B9781864-E739-4738-A353-2A94A3A70D12}"/>
              </a:ext>
            </a:extLst>
          </p:cNvPr>
          <p:cNvSpPr>
            <a:spLocks noGrp="1"/>
          </p:cNvSpPr>
          <p:nvPr>
            <p:ph type="sldNum" sz="quarter" idx="12"/>
          </p:nvPr>
        </p:nvSpPr>
        <p:spPr/>
        <p:txBody>
          <a:bodyPr/>
          <a:lstStyle>
            <a:lvl1pPr>
              <a:defRPr/>
            </a:lvl1pPr>
          </a:lstStyle>
          <a:p>
            <a:pPr>
              <a:defRPr/>
            </a:pPr>
            <a:fld id="{24F2EEFF-870E-4B97-B790-4292DFC96EF0}" type="slidenum">
              <a:rPr lang="ja-JP" altLang="en-US"/>
              <a:pPr>
                <a:defRPr/>
              </a:pPr>
              <a:t>‹#›</a:t>
            </a:fld>
            <a:endParaRPr lang="ja-JP" altLang="en-US"/>
          </a:p>
        </p:txBody>
      </p:sp>
    </p:spTree>
    <p:extLst>
      <p:ext uri="{BB962C8B-B14F-4D97-AF65-F5344CB8AC3E}">
        <p14:creationId xmlns:p14="http://schemas.microsoft.com/office/powerpoint/2010/main" val="17502980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3">
            <a:extLst>
              <a:ext uri="{FF2B5EF4-FFF2-40B4-BE49-F238E27FC236}">
                <a16:creationId xmlns:a16="http://schemas.microsoft.com/office/drawing/2014/main" id="{A257F198-75BC-4DF3-AE5B-98B24692DAAE}"/>
              </a:ext>
            </a:extLst>
          </p:cNvPr>
          <p:cNvSpPr>
            <a:spLocks noGrp="1"/>
          </p:cNvSpPr>
          <p:nvPr>
            <p:ph type="dt" sz="half" idx="10"/>
          </p:nvPr>
        </p:nvSpPr>
        <p:spPr/>
        <p:txBody>
          <a:bodyPr/>
          <a:lstStyle>
            <a:lvl1pPr>
              <a:defRPr/>
            </a:lvl1pPr>
          </a:lstStyle>
          <a:p>
            <a:pPr>
              <a:defRPr/>
            </a:pPr>
            <a:fld id="{842EBDCE-4630-4573-A04E-83A1633FCA43}" type="datetime1">
              <a:rPr lang="ja-JP" altLang="en-US" smtClean="0"/>
              <a:t>2024/3/13</a:t>
            </a:fld>
            <a:endParaRPr lang="ja-JP" altLang="en-US"/>
          </a:p>
        </p:txBody>
      </p:sp>
      <p:sp>
        <p:nvSpPr>
          <p:cNvPr id="6" name="フッター プレースホルダー 4">
            <a:extLst>
              <a:ext uri="{FF2B5EF4-FFF2-40B4-BE49-F238E27FC236}">
                <a16:creationId xmlns:a16="http://schemas.microsoft.com/office/drawing/2014/main" id="{8078DBB8-7D6F-4515-B49F-361232ACB9CB}"/>
              </a:ext>
            </a:extLst>
          </p:cNvPr>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a:extLst>
              <a:ext uri="{FF2B5EF4-FFF2-40B4-BE49-F238E27FC236}">
                <a16:creationId xmlns:a16="http://schemas.microsoft.com/office/drawing/2014/main" id="{B3037F4A-6DA9-4BC3-9FEF-F4D18AB6FC25}"/>
              </a:ext>
            </a:extLst>
          </p:cNvPr>
          <p:cNvSpPr>
            <a:spLocks noGrp="1"/>
          </p:cNvSpPr>
          <p:nvPr>
            <p:ph type="sldNum" sz="quarter" idx="12"/>
          </p:nvPr>
        </p:nvSpPr>
        <p:spPr/>
        <p:txBody>
          <a:bodyPr/>
          <a:lstStyle>
            <a:lvl1pPr>
              <a:defRPr/>
            </a:lvl1pPr>
          </a:lstStyle>
          <a:p>
            <a:pPr>
              <a:defRPr/>
            </a:pPr>
            <a:fld id="{DCE67DC6-3522-4E84-A4E4-33E6C965E3F0}" type="slidenum">
              <a:rPr lang="ja-JP" altLang="en-US"/>
              <a:pPr>
                <a:defRPr/>
              </a:pPr>
              <a:t>‹#›</a:t>
            </a:fld>
            <a:endParaRPr lang="ja-JP" altLang="en-US"/>
          </a:p>
        </p:txBody>
      </p:sp>
    </p:spTree>
    <p:extLst>
      <p:ext uri="{BB962C8B-B14F-4D97-AF65-F5344CB8AC3E}">
        <p14:creationId xmlns:p14="http://schemas.microsoft.com/office/powerpoint/2010/main" val="21440063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ー 1">
            <a:extLst>
              <a:ext uri="{FF2B5EF4-FFF2-40B4-BE49-F238E27FC236}">
                <a16:creationId xmlns:a16="http://schemas.microsoft.com/office/drawing/2014/main" id="{E6560B1B-44A6-4DED-9F69-1E4B72CA8622}"/>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p>
        </p:txBody>
      </p:sp>
      <p:sp>
        <p:nvSpPr>
          <p:cNvPr id="1027" name="テキスト プレースホルダー 2">
            <a:extLst>
              <a:ext uri="{FF2B5EF4-FFF2-40B4-BE49-F238E27FC236}">
                <a16:creationId xmlns:a16="http://schemas.microsoft.com/office/drawing/2014/main" id="{D77CE746-BC95-44AE-BF2D-48D69904F5D8}"/>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3FF02D61-C15E-4A5C-B505-076EC2F38DC4}"/>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defRPr>
            </a:lvl1pPr>
          </a:lstStyle>
          <a:p>
            <a:pPr>
              <a:defRPr/>
            </a:pPr>
            <a:fld id="{445C94E6-0C51-4BD1-B3A4-EAB9C4D6CE67}" type="datetime1">
              <a:rPr lang="ja-JP" altLang="en-US" smtClean="0"/>
              <a:t>2024/3/13</a:t>
            </a:fld>
            <a:endParaRPr lang="ja-JP" altLang="en-US"/>
          </a:p>
        </p:txBody>
      </p:sp>
      <p:sp>
        <p:nvSpPr>
          <p:cNvPr id="5" name="フッター プレースホルダー 4">
            <a:extLst>
              <a:ext uri="{FF2B5EF4-FFF2-40B4-BE49-F238E27FC236}">
                <a16:creationId xmlns:a16="http://schemas.microsoft.com/office/drawing/2014/main" id="{B8CBC0C3-092D-4313-A7B7-884997126121}"/>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F7B75FF4-AE11-4838-9EA7-97234D2E0FB1}"/>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F63689C2-F68F-4344-BDFE-EC7A8BE72AF6}"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3.emf"/></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jpe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51.pn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13.emf"/><Relationship Id="rId4" Type="http://schemas.openxmlformats.org/officeDocument/2006/relationships/image" Target="../media/image52.emf"/></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65.png"/><Relationship Id="rId4" Type="http://schemas.openxmlformats.org/officeDocument/2006/relationships/image" Target="../media/image64.png"/></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2.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3.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 Id="rId9" Type="http://schemas.openxmlformats.org/officeDocument/2006/relationships/image" Target="../media/image82.png"/></Relationships>
</file>

<file path=ppt/slides/_rels/slide2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25.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26.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 Id="rId9" Type="http://schemas.openxmlformats.org/officeDocument/2006/relationships/image" Target="../media/image99.png"/></Relationships>
</file>

<file path=ppt/slides/_rels/slide2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2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106.png"/><Relationship Id="rId4" Type="http://schemas.openxmlformats.org/officeDocument/2006/relationships/image" Target="../media/image105.png"/></Relationships>
</file>

<file path=ppt/slides/_rels/slide2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image" Target="../media/image110.png"/><Relationship Id="rId4" Type="http://schemas.openxmlformats.org/officeDocument/2006/relationships/image" Target="../media/image109.png"/></Relationships>
</file>

<file path=ppt/slides/_rels/slide3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image" Target="../media/image113.png"/><Relationship Id="rId4" Type="http://schemas.openxmlformats.org/officeDocument/2006/relationships/image" Target="../media/image112.png"/></Relationships>
</file>

<file path=ppt/slides/_rels/slide3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2.xml"/><Relationship Id="rId1" Type="http://schemas.openxmlformats.org/officeDocument/2006/relationships/slideLayout" Target="../slideLayouts/slideLayout6.xml"/><Relationship Id="rId5" Type="http://schemas.openxmlformats.org/officeDocument/2006/relationships/image" Target="../media/image116.png"/><Relationship Id="rId4" Type="http://schemas.openxmlformats.org/officeDocument/2006/relationships/image" Target="../media/image115.png"/></Relationships>
</file>

<file path=ppt/slides/_rels/slide3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3.xml"/><Relationship Id="rId1" Type="http://schemas.openxmlformats.org/officeDocument/2006/relationships/slideLayout" Target="../slideLayouts/slideLayout6.xml"/><Relationship Id="rId5" Type="http://schemas.openxmlformats.org/officeDocument/2006/relationships/image" Target="../media/image119.png"/><Relationship Id="rId4" Type="http://schemas.openxmlformats.org/officeDocument/2006/relationships/image" Target="../media/image118.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121.png"/></Relationships>
</file>

<file path=ppt/slides/_rels/slide3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123.png"/></Relationships>
</file>

<file path=ppt/slides/_rels/slide3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126.jpeg"/></Relationships>
</file>

<file path=ppt/slides/_rels/slide3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128.emf"/><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132.jpeg"/><Relationship Id="rId5" Type="http://schemas.openxmlformats.org/officeDocument/2006/relationships/image" Target="../media/image131.jpeg"/><Relationship Id="rId4" Type="http://schemas.openxmlformats.org/officeDocument/2006/relationships/image" Target="../media/image130.jpeg"/></Relationships>
</file>

<file path=ppt/slides/_rels/slide42.xml.rels><?xml version="1.0" encoding="UTF-8" standalone="yes"?>
<Relationships xmlns="http://schemas.openxmlformats.org/package/2006/relationships"><Relationship Id="rId3" Type="http://schemas.openxmlformats.org/officeDocument/2006/relationships/image" Target="../media/image133.JPG"/><Relationship Id="rId7" Type="http://schemas.openxmlformats.org/officeDocument/2006/relationships/image" Target="../media/image137.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s>
</file>

<file path=ppt/slides/_rels/slide4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140.png"/><Relationship Id="rId4" Type="http://schemas.openxmlformats.org/officeDocument/2006/relationships/image" Target="../media/image13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4.emf"/><Relationship Id="rId4" Type="http://schemas.openxmlformats.org/officeDocument/2006/relationships/image" Target="../media/image13.em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2"/>
          <p:cNvSpPr txBox="1">
            <a:spLocks/>
          </p:cNvSpPr>
          <p:nvPr/>
        </p:nvSpPr>
        <p:spPr>
          <a:xfrm>
            <a:off x="395536" y="2381646"/>
            <a:ext cx="8064896" cy="3295253"/>
          </a:xfrm>
          <a:prstGeom prst="rect">
            <a:avLst/>
          </a:prstGeom>
          <a:gradFill>
            <a:gsLst>
              <a:gs pos="0">
                <a:srgbClr val="FFFF99"/>
              </a:gs>
              <a:gs pos="100000">
                <a:schemeClr val="bg1"/>
              </a:gs>
            </a:gsLst>
            <a:lin ang="5400000" scaled="1"/>
          </a:gradFill>
          <a:ln w="12700">
            <a:solidFill>
              <a:schemeClr val="tx1"/>
            </a:solidFill>
          </a:ln>
        </p:spPr>
        <p:txBody>
          <a:bodyPr anchor="ctr" anchorCtr="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ctr">
              <a:buNone/>
            </a:pP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モノレール施設の状況と長寿命化修繕計画の更新の方針</a:t>
            </a:r>
          </a:p>
          <a:p>
            <a:pPr marL="0" indent="0">
              <a:spcBef>
                <a:spcPts val="600"/>
              </a:spcBef>
              <a:buNone/>
            </a:pPr>
            <a:r>
              <a:rPr lang="ja-JP" altLang="en-US" sz="2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（１）施設の状況</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0" indent="0">
              <a:spcBef>
                <a:spcPts val="600"/>
              </a:spcBef>
              <a:buNone/>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（２</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現計画の振り返りと検証</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0" indent="0">
              <a:spcBef>
                <a:spcPts val="600"/>
              </a:spcBef>
              <a:buNone/>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（３）課題認識・論点</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タイトル 1"/>
          <p:cNvSpPr>
            <a:spLocks noGrp="1"/>
          </p:cNvSpPr>
          <p:nvPr>
            <p:ph type="ctrTitle"/>
          </p:nvPr>
        </p:nvSpPr>
        <p:spPr>
          <a:xfrm>
            <a:off x="-216024" y="806847"/>
            <a:ext cx="9540552" cy="1470025"/>
          </a:xfrm>
        </p:spPr>
        <p:txBody>
          <a:bodyPr>
            <a:normAutofit fontScale="90000"/>
          </a:bodyPr>
          <a:lstStyle/>
          <a:p>
            <a:r>
              <a:rPr kumimoji="1" lang="ja-JP" altLang="en-US" sz="4000" b="1" dirty="0">
                <a:latin typeface="Meiryo UI" pitchFamily="50" charset="-128"/>
                <a:ea typeface="Meiryo UI" pitchFamily="50" charset="-128"/>
                <a:cs typeface="Meiryo UI" pitchFamily="50" charset="-128"/>
              </a:rPr>
              <a:t>大阪府都市基盤施設</a:t>
            </a:r>
            <a:r>
              <a:rPr lang="ja-JP" altLang="en-US" sz="4000" b="1" dirty="0">
                <a:latin typeface="Meiryo UI" pitchFamily="50" charset="-128"/>
                <a:ea typeface="Meiryo UI" pitchFamily="50" charset="-128"/>
                <a:cs typeface="Meiryo UI" pitchFamily="50" charset="-128"/>
              </a:rPr>
              <a:t>維持管理技術審議会</a:t>
            </a:r>
            <a:br>
              <a:rPr kumimoji="1" lang="en-US" altLang="ja-JP" sz="4000" b="1" dirty="0">
                <a:latin typeface="Meiryo UI" pitchFamily="50" charset="-128"/>
                <a:ea typeface="Meiryo UI" pitchFamily="50" charset="-128"/>
                <a:cs typeface="Meiryo UI" pitchFamily="50" charset="-128"/>
              </a:rPr>
            </a:br>
            <a:r>
              <a:rPr kumimoji="1" lang="ja-JP" altLang="en-US" b="1" dirty="0">
                <a:latin typeface="Meiryo UI" pitchFamily="50" charset="-128"/>
                <a:ea typeface="Meiryo UI" pitchFamily="50" charset="-128"/>
                <a:cs typeface="Meiryo UI" pitchFamily="50" charset="-128"/>
              </a:rPr>
              <a:t>第１回　</a:t>
            </a:r>
            <a:r>
              <a:rPr lang="ja-JP" altLang="en-US" b="1" dirty="0">
                <a:latin typeface="Meiryo UI" pitchFamily="50" charset="-128"/>
                <a:ea typeface="Meiryo UI" pitchFamily="50" charset="-128"/>
                <a:cs typeface="Meiryo UI" pitchFamily="50" charset="-128"/>
              </a:rPr>
              <a:t>道路・橋梁等</a:t>
            </a:r>
            <a:r>
              <a:rPr kumimoji="1" lang="ja-JP" altLang="en-US" b="1" dirty="0">
                <a:latin typeface="Meiryo UI" pitchFamily="50" charset="-128"/>
                <a:ea typeface="Meiryo UI" pitchFamily="50" charset="-128"/>
                <a:cs typeface="Meiryo UI" pitchFamily="50" charset="-128"/>
              </a:rPr>
              <a:t>部会</a:t>
            </a:r>
            <a:br>
              <a:rPr kumimoji="1" lang="en-US" altLang="ja-JP" b="1" dirty="0">
                <a:latin typeface="Meiryo UI" pitchFamily="50" charset="-128"/>
                <a:ea typeface="Meiryo UI" pitchFamily="50" charset="-128"/>
                <a:cs typeface="Meiryo UI" pitchFamily="50" charset="-128"/>
              </a:rPr>
            </a:br>
            <a:r>
              <a:rPr kumimoji="1" lang="ja-JP" altLang="en-US" sz="2700" b="1" dirty="0">
                <a:latin typeface="Meiryo UI" pitchFamily="50" charset="-128"/>
                <a:ea typeface="Meiryo UI" pitchFamily="50" charset="-128"/>
                <a:cs typeface="Meiryo UI" pitchFamily="50" charset="-128"/>
              </a:rPr>
              <a:t>～</a:t>
            </a:r>
            <a:r>
              <a:rPr lang="ja-JP" altLang="en-US" sz="2700" b="1" dirty="0">
                <a:latin typeface="Meiryo UI" pitchFamily="50" charset="-128"/>
                <a:ea typeface="Meiryo UI" pitchFamily="50" charset="-128"/>
                <a:cs typeface="Meiryo UI" pitchFamily="50" charset="-128"/>
              </a:rPr>
              <a:t>戦略的な維持管理の推進について～</a:t>
            </a:r>
            <a:endParaRPr kumimoji="1" lang="ja-JP" altLang="en-US" sz="2700" b="1" dirty="0">
              <a:latin typeface="Meiryo UI" pitchFamily="50" charset="-128"/>
              <a:ea typeface="Meiryo UI" pitchFamily="50" charset="-128"/>
              <a:cs typeface="Meiryo UI" pitchFamily="50" charset="-128"/>
            </a:endParaRPr>
          </a:p>
        </p:txBody>
      </p:sp>
      <p:sp>
        <p:nvSpPr>
          <p:cNvPr id="7" name="サブタイトル 2"/>
          <p:cNvSpPr>
            <a:spLocks noGrp="1"/>
          </p:cNvSpPr>
          <p:nvPr>
            <p:ph type="subTitle" idx="1"/>
          </p:nvPr>
        </p:nvSpPr>
        <p:spPr>
          <a:xfrm>
            <a:off x="0" y="6190456"/>
            <a:ext cx="9144000" cy="550912"/>
          </a:xfrm>
        </p:spPr>
        <p:txBody>
          <a:bodyPr>
            <a:normAutofit/>
          </a:bodyPr>
          <a:lstStyle/>
          <a:p>
            <a:r>
              <a:rPr kumimoji="1" lang="ja-JP" altLang="en-US" sz="2400" b="1" dirty="0">
                <a:latin typeface="Meiryo UI" pitchFamily="50" charset="-128"/>
                <a:ea typeface="Meiryo UI" pitchFamily="50" charset="-128"/>
                <a:cs typeface="Meiryo UI" pitchFamily="50" charset="-128"/>
              </a:rPr>
              <a:t>大阪府都市基盤施設維持管理技術審議会　</a:t>
            </a:r>
            <a:r>
              <a:rPr lang="ja-JP" altLang="en-US" sz="2400" b="1" dirty="0">
                <a:latin typeface="Meiryo UI" pitchFamily="50" charset="-128"/>
                <a:ea typeface="Meiryo UI" pitchFamily="50" charset="-128"/>
                <a:cs typeface="Meiryo UI" pitchFamily="50" charset="-128"/>
              </a:rPr>
              <a:t>道路・橋梁等</a:t>
            </a:r>
            <a:r>
              <a:rPr kumimoji="1" lang="ja-JP" altLang="en-US" sz="2400" b="1" dirty="0">
                <a:latin typeface="Meiryo UI" pitchFamily="50" charset="-128"/>
                <a:ea typeface="Meiryo UI" pitchFamily="50" charset="-128"/>
                <a:cs typeface="Meiryo UI" pitchFamily="50" charset="-128"/>
              </a:rPr>
              <a:t>部会</a:t>
            </a:r>
          </a:p>
        </p:txBody>
      </p:sp>
    </p:spTree>
    <p:extLst>
      <p:ext uri="{BB962C8B-B14F-4D97-AF65-F5344CB8AC3E}">
        <p14:creationId xmlns:p14="http://schemas.microsoft.com/office/powerpoint/2010/main" val="36023709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D6055A80-B785-CB9E-DEB7-8A01F1E87A24}"/>
              </a:ext>
            </a:extLst>
          </p:cNvPr>
          <p:cNvSpPr>
            <a:spLocks noChangeArrowheads="1"/>
          </p:cNvSpPr>
          <p:nvPr/>
        </p:nvSpPr>
        <p:spPr bwMode="auto">
          <a:xfrm>
            <a:off x="0" y="-20638"/>
            <a:ext cx="9144000" cy="539751"/>
          </a:xfrm>
          <a:prstGeom prst="rect">
            <a:avLst/>
          </a:prstGeom>
          <a:gradFill>
            <a:gsLst>
              <a:gs pos="0">
                <a:schemeClr val="tx2"/>
              </a:gs>
              <a:gs pos="100000">
                <a:schemeClr val="accent1"/>
              </a:gs>
            </a:gsLst>
            <a:lin ang="5400000" scaled="1"/>
          </a:gradFill>
          <a:ln w="9525">
            <a:noFill/>
            <a:miter lim="800000"/>
            <a:headEnd/>
            <a:tailEnd/>
          </a:ln>
          <a:effectLst>
            <a:outerShdw blurRad="50800" dist="38100" dir="5400000" algn="t" rotWithShape="0">
              <a:prstClr val="black">
                <a:alpha val="40000"/>
              </a:prstClr>
            </a:outerShdw>
          </a:effectLst>
        </p:spPr>
        <p:txBody>
          <a:bodyPr wrap="none" lIns="91351" tIns="45675" rIns="91351" bIns="45675" anchor="ctr"/>
          <a:lstStyle/>
          <a:p>
            <a:pPr>
              <a:defRPr/>
            </a:pPr>
            <a:endParaRPr lang="en-US" altLang="zh-TW" sz="2800" b="1" dirty="0">
              <a:solidFill>
                <a:schemeClr val="bg1"/>
              </a:solidFill>
              <a:latin typeface="Meiryo UI" pitchFamily="50" charset="-128"/>
              <a:ea typeface="Meiryo UI" pitchFamily="50" charset="-128"/>
              <a:cs typeface="Meiryo UI" pitchFamily="50" charset="-128"/>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709806"/>
            <a:ext cx="4954765" cy="338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図 10"/>
          <p:cNvPicPr>
            <a:picLocks noChangeAspect="1"/>
          </p:cNvPicPr>
          <p:nvPr/>
        </p:nvPicPr>
        <p:blipFill rotWithShape="1">
          <a:blip r:embed="rId4"/>
          <a:srcRect l="10667" r="10396" b="4741"/>
          <a:stretch/>
        </p:blipFill>
        <p:spPr>
          <a:xfrm>
            <a:off x="4954765" y="2092835"/>
            <a:ext cx="3615491" cy="2982969"/>
          </a:xfrm>
          <a:prstGeom prst="rect">
            <a:avLst/>
          </a:prstGeom>
        </p:spPr>
      </p:pic>
      <p:sp>
        <p:nvSpPr>
          <p:cNvPr id="13" name="テキスト ボックス 12">
            <a:extLst>
              <a:ext uri="{FF2B5EF4-FFF2-40B4-BE49-F238E27FC236}">
                <a16:creationId xmlns:a16="http://schemas.microsoft.com/office/drawing/2014/main" id="{AFFED40D-07B5-145D-9A67-0F9A43B59691}"/>
              </a:ext>
            </a:extLst>
          </p:cNvPr>
          <p:cNvSpPr txBox="1"/>
          <p:nvPr/>
        </p:nvSpPr>
        <p:spPr>
          <a:xfrm>
            <a:off x="406003" y="5799162"/>
            <a:ext cx="8331994" cy="338554"/>
          </a:xfrm>
          <a:prstGeom prst="rect">
            <a:avLst/>
          </a:prstGeom>
          <a:noFill/>
        </p:spPr>
        <p:txBody>
          <a:bodyPr wrap="square" rtlCol="0">
            <a:spAutoFit/>
          </a:bodyPr>
          <a:lstStyle/>
          <a:p>
            <a:r>
              <a:rPr lang="ja-JP" altLang="en-US" sz="1600" dirty="0">
                <a:latin typeface="Meiryo UI" panose="020B0604030504040204" pitchFamily="50" charset="-128"/>
                <a:ea typeface="Meiryo UI" panose="020B0604030504040204" pitchFamily="50" charset="-128"/>
              </a:rPr>
              <a:t>（参考）維持管理業務における補修要否判定の流れ、構造物の状態に対する健全度の判定区分</a:t>
            </a:r>
          </a:p>
        </p:txBody>
      </p:sp>
      <p:sp>
        <p:nvSpPr>
          <p:cNvPr id="8" name="コンテンツ プレースホルダー 2">
            <a:extLst>
              <a:ext uri="{FF2B5EF4-FFF2-40B4-BE49-F238E27FC236}">
                <a16:creationId xmlns:a16="http://schemas.microsoft.com/office/drawing/2014/main" id="{0A49C6B2-4A1A-4F8C-B3DE-DB0D1BB61608}"/>
              </a:ext>
            </a:extLst>
          </p:cNvPr>
          <p:cNvSpPr txBox="1">
            <a:spLocks/>
          </p:cNvSpPr>
          <p:nvPr/>
        </p:nvSpPr>
        <p:spPr bwMode="auto">
          <a:xfrm>
            <a:off x="211521" y="833768"/>
            <a:ext cx="8694354" cy="876038"/>
          </a:xfrm>
          <a:prstGeom prst="rect">
            <a:avLst/>
          </a:prstGeom>
          <a:gradFill rotWithShape="0">
            <a:gsLst>
              <a:gs pos="0">
                <a:srgbClr val="FFFF99"/>
              </a:gs>
              <a:gs pos="100000">
                <a:schemeClr val="bg1"/>
              </a:gs>
            </a:gsLst>
            <a:lin ang="5400000" scaled="1"/>
          </a:gradFill>
          <a:ln w="12700">
            <a:solidFill>
              <a:schemeClr val="tx1"/>
            </a:solidFill>
            <a:miter lim="800000"/>
            <a:headEnd/>
            <a:tailEnd/>
          </a:ln>
        </p:spPr>
        <p:txBody>
          <a:bodyPr anchor="ctr"/>
          <a:lstStyle>
            <a:lvl1pPr marL="285750" indent="-28575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indent="0" eaLnBrk="1" hangingPunct="1">
              <a:spcBef>
                <a:spcPct val="0"/>
              </a:spcBef>
              <a:buNone/>
            </a:pPr>
            <a:r>
              <a:rPr lang="ja-JP" altLang="en-US" sz="1600" dirty="0">
                <a:latin typeface="Meiryo UI" panose="020B0604030504040204" pitchFamily="50" charset="-128"/>
                <a:ea typeface="Meiryo UI" panose="020B0604030504040204" pitchFamily="50" charset="-128"/>
              </a:rPr>
              <a:t>・点検結果から健全度評価を行い、評価に応じた措置の選定を実施</a:t>
            </a:r>
            <a:endParaRPr lang="en-US" altLang="ja-JP" sz="1600" dirty="0">
              <a:latin typeface="Meiryo UI" panose="020B0604030504040204" pitchFamily="50" charset="-128"/>
              <a:ea typeface="Meiryo UI" panose="020B0604030504040204" pitchFamily="50" charset="-128"/>
            </a:endParaRPr>
          </a:p>
          <a:p>
            <a:pPr marL="0" indent="0" eaLnBrk="1" hangingPunct="1">
              <a:spcBef>
                <a:spcPct val="0"/>
              </a:spcBef>
              <a:buNone/>
            </a:pPr>
            <a:r>
              <a:rPr lang="ja-JP" altLang="en-US" sz="1600" dirty="0">
                <a:latin typeface="Meiryo UI" panose="020B0604030504040204" pitchFamily="50" charset="-128"/>
                <a:ea typeface="Meiryo UI" panose="020B0604030504040204" pitchFamily="50" charset="-128"/>
              </a:rPr>
              <a:t>・橋梁全体の健全度評価により補修の優先順位を検討するとともに、局部的に著しい損傷（損傷度</a:t>
            </a:r>
            <a:r>
              <a:rPr lang="en-US" altLang="ja-JP" sz="1600" dirty="0">
                <a:latin typeface="Meiryo UI" panose="020B0604030504040204" pitchFamily="50" charset="-128"/>
                <a:ea typeface="Meiryo UI" panose="020B0604030504040204" pitchFamily="50" charset="-128"/>
              </a:rPr>
              <a:t>aa </a:t>
            </a:r>
            <a:r>
              <a:rPr lang="ja-JP" altLang="en-US" sz="1600" dirty="0">
                <a:latin typeface="Meiryo UI" panose="020B0604030504040204" pitchFamily="50" charset="-128"/>
                <a:ea typeface="Meiryo UI" panose="020B0604030504040204" pitchFamily="50" charset="-128"/>
              </a:rPr>
              <a:t>）が一つでもあった場合は補修対象</a:t>
            </a:r>
            <a:r>
              <a:rPr lang="en-US" altLang="ja-JP" sz="1600" dirty="0">
                <a:latin typeface="Meiryo UI" panose="020B0604030504040204" pitchFamily="50" charset="-128"/>
                <a:ea typeface="Meiryo UI" panose="020B0604030504040204" pitchFamily="50" charset="-128"/>
              </a:rPr>
              <a:t>(</a:t>
            </a:r>
            <a:r>
              <a:rPr lang="ja-JP" altLang="en-US" sz="1600" dirty="0">
                <a:latin typeface="Meiryo UI" panose="020B0604030504040204" pitchFamily="50" charset="-128"/>
                <a:ea typeface="Meiryo UI" panose="020B0604030504040204" pitchFamily="50" charset="-128"/>
              </a:rPr>
              <a:t>健全度</a:t>
            </a:r>
            <a:r>
              <a:rPr lang="en-US" altLang="ja-JP" sz="1600" dirty="0">
                <a:latin typeface="Meiryo UI" panose="020B0604030504040204" pitchFamily="50" charset="-128"/>
                <a:ea typeface="Meiryo UI" panose="020B0604030504040204" pitchFamily="50" charset="-128"/>
              </a:rPr>
              <a:t>Ⅱ</a:t>
            </a:r>
            <a:r>
              <a:rPr lang="ja-JP" altLang="en-US" sz="1600" dirty="0">
                <a:latin typeface="Meiryo UI" panose="020B0604030504040204" pitchFamily="50" charset="-128"/>
                <a:ea typeface="Meiryo UI" panose="020B0604030504040204" pitchFamily="50" charset="-128"/>
              </a:rPr>
              <a:t>以下</a:t>
            </a:r>
            <a:r>
              <a:rPr lang="en-US" altLang="ja-JP" sz="1600" dirty="0">
                <a:latin typeface="Meiryo UI" panose="020B0604030504040204" pitchFamily="50" charset="-128"/>
                <a:ea typeface="Meiryo UI" panose="020B0604030504040204" pitchFamily="50" charset="-128"/>
              </a:rPr>
              <a:t>)</a:t>
            </a:r>
            <a:r>
              <a:rPr lang="ja-JP" altLang="en-US" sz="1600" dirty="0">
                <a:latin typeface="Meiryo UI" panose="020B0604030504040204" pitchFamily="50" charset="-128"/>
                <a:ea typeface="Meiryo UI" panose="020B0604030504040204" pitchFamily="50" charset="-128"/>
              </a:rPr>
              <a:t>とすることにより、要補修箇所の抽出もれを防ぐ</a:t>
            </a:r>
          </a:p>
        </p:txBody>
      </p:sp>
      <p:sp>
        <p:nvSpPr>
          <p:cNvPr id="9" name="テキスト ボックス 8">
            <a:extLst>
              <a:ext uri="{FF2B5EF4-FFF2-40B4-BE49-F238E27FC236}">
                <a16:creationId xmlns:a16="http://schemas.microsoft.com/office/drawing/2014/main" id="{28BE2462-F0F4-422F-89AC-C123CA40CE51}"/>
              </a:ext>
            </a:extLst>
          </p:cNvPr>
          <p:cNvSpPr txBox="1"/>
          <p:nvPr/>
        </p:nvSpPr>
        <p:spPr>
          <a:xfrm>
            <a:off x="3579266" y="5348694"/>
            <a:ext cx="382984" cy="338554"/>
          </a:xfrm>
          <a:prstGeom prst="rect">
            <a:avLst/>
          </a:prstGeom>
          <a:noFill/>
        </p:spPr>
        <p:txBody>
          <a:bodyPr wrap="square" rtlCol="0">
            <a:spAutoFit/>
          </a:bodyPr>
          <a:lstStyle/>
          <a:p>
            <a:r>
              <a:rPr lang="en-US" altLang="ja-JP" sz="1600" dirty="0">
                <a:latin typeface="Meiryo UI" panose="020B0604030504040204" pitchFamily="50" charset="-128"/>
                <a:ea typeface="Meiryo UI" panose="020B0604030504040204" pitchFamily="50" charset="-128"/>
              </a:rPr>
              <a:t>Ⅰ</a:t>
            </a:r>
            <a:endParaRPr lang="ja-JP" altLang="en-US" sz="1600" dirty="0">
              <a:latin typeface="Meiryo UI" panose="020B0604030504040204" pitchFamily="50" charset="-128"/>
              <a:ea typeface="Meiryo UI" panose="020B0604030504040204" pitchFamily="50" charset="-128"/>
            </a:endParaRPr>
          </a:p>
        </p:txBody>
      </p:sp>
      <p:sp>
        <p:nvSpPr>
          <p:cNvPr id="10" name="テキスト ボックス 9">
            <a:extLst>
              <a:ext uri="{FF2B5EF4-FFF2-40B4-BE49-F238E27FC236}">
                <a16:creationId xmlns:a16="http://schemas.microsoft.com/office/drawing/2014/main" id="{63785FFF-5927-4FF9-94D4-B067890D4AA1}"/>
              </a:ext>
            </a:extLst>
          </p:cNvPr>
          <p:cNvSpPr txBox="1"/>
          <p:nvPr/>
        </p:nvSpPr>
        <p:spPr>
          <a:xfrm>
            <a:off x="1903064" y="5348694"/>
            <a:ext cx="327819" cy="338554"/>
          </a:xfrm>
          <a:prstGeom prst="rect">
            <a:avLst/>
          </a:prstGeom>
          <a:noFill/>
        </p:spPr>
        <p:txBody>
          <a:bodyPr wrap="square" rtlCol="0">
            <a:spAutoFit/>
          </a:bodyPr>
          <a:lstStyle/>
          <a:p>
            <a:r>
              <a:rPr lang="en-US" altLang="ja-JP" sz="1600" dirty="0">
                <a:latin typeface="Meiryo UI" panose="020B0604030504040204" pitchFamily="50" charset="-128"/>
                <a:ea typeface="Meiryo UI" panose="020B0604030504040204" pitchFamily="50" charset="-128"/>
              </a:rPr>
              <a:t>Ⅱ</a:t>
            </a:r>
            <a:endParaRPr lang="ja-JP" altLang="en-US" sz="1600" dirty="0">
              <a:latin typeface="Meiryo UI" panose="020B0604030504040204" pitchFamily="50" charset="-128"/>
              <a:ea typeface="Meiryo UI" panose="020B0604030504040204" pitchFamily="50" charset="-128"/>
            </a:endParaRPr>
          </a:p>
        </p:txBody>
      </p:sp>
      <p:sp>
        <p:nvSpPr>
          <p:cNvPr id="12" name="テキスト ボックス 11">
            <a:extLst>
              <a:ext uri="{FF2B5EF4-FFF2-40B4-BE49-F238E27FC236}">
                <a16:creationId xmlns:a16="http://schemas.microsoft.com/office/drawing/2014/main" id="{6E5025EE-55B8-47A0-86AA-7725AA55E1EE}"/>
              </a:ext>
            </a:extLst>
          </p:cNvPr>
          <p:cNvSpPr txBox="1"/>
          <p:nvPr/>
        </p:nvSpPr>
        <p:spPr>
          <a:xfrm>
            <a:off x="1274414" y="5348694"/>
            <a:ext cx="327819" cy="338554"/>
          </a:xfrm>
          <a:prstGeom prst="rect">
            <a:avLst/>
          </a:prstGeom>
          <a:noFill/>
        </p:spPr>
        <p:txBody>
          <a:bodyPr wrap="square" rtlCol="0">
            <a:spAutoFit/>
          </a:bodyPr>
          <a:lstStyle/>
          <a:p>
            <a:r>
              <a:rPr lang="en-US" altLang="ja-JP" sz="1600" dirty="0">
                <a:latin typeface="Meiryo UI" panose="020B0604030504040204" pitchFamily="50" charset="-128"/>
                <a:ea typeface="Meiryo UI" panose="020B0604030504040204" pitchFamily="50" charset="-128"/>
              </a:rPr>
              <a:t>Ⅲ</a:t>
            </a:r>
            <a:endParaRPr lang="ja-JP" altLang="en-US" sz="1600" dirty="0">
              <a:latin typeface="Meiryo UI" panose="020B0604030504040204" pitchFamily="50" charset="-128"/>
              <a:ea typeface="Meiryo UI" panose="020B0604030504040204" pitchFamily="50" charset="-128"/>
            </a:endParaRPr>
          </a:p>
        </p:txBody>
      </p:sp>
      <p:sp>
        <p:nvSpPr>
          <p:cNvPr id="14" name="テキスト ボックス 13">
            <a:extLst>
              <a:ext uri="{FF2B5EF4-FFF2-40B4-BE49-F238E27FC236}">
                <a16:creationId xmlns:a16="http://schemas.microsoft.com/office/drawing/2014/main" id="{BDF49EB3-C40F-408C-BDB8-7A197778A2DA}"/>
              </a:ext>
            </a:extLst>
          </p:cNvPr>
          <p:cNvSpPr txBox="1"/>
          <p:nvPr/>
        </p:nvSpPr>
        <p:spPr>
          <a:xfrm>
            <a:off x="692595" y="5348694"/>
            <a:ext cx="327819" cy="338554"/>
          </a:xfrm>
          <a:prstGeom prst="rect">
            <a:avLst/>
          </a:prstGeom>
          <a:noFill/>
        </p:spPr>
        <p:txBody>
          <a:bodyPr wrap="square" rtlCol="0">
            <a:spAutoFit/>
          </a:bodyPr>
          <a:lstStyle/>
          <a:p>
            <a:r>
              <a:rPr lang="en-US" altLang="ja-JP" sz="1600" dirty="0">
                <a:latin typeface="Meiryo UI" panose="020B0604030504040204" pitchFamily="50" charset="-128"/>
                <a:ea typeface="Meiryo UI" panose="020B0604030504040204" pitchFamily="50" charset="-128"/>
              </a:rPr>
              <a:t>Ⅳ</a:t>
            </a:r>
            <a:endParaRPr lang="ja-JP" altLang="en-US" sz="1600" dirty="0">
              <a:latin typeface="Meiryo UI" panose="020B0604030504040204" pitchFamily="50" charset="-128"/>
              <a:ea typeface="Meiryo UI" panose="020B0604030504040204" pitchFamily="50" charset="-128"/>
            </a:endParaRPr>
          </a:p>
        </p:txBody>
      </p:sp>
      <p:sp>
        <p:nvSpPr>
          <p:cNvPr id="2" name="左中かっこ 1">
            <a:extLst>
              <a:ext uri="{FF2B5EF4-FFF2-40B4-BE49-F238E27FC236}">
                <a16:creationId xmlns:a16="http://schemas.microsoft.com/office/drawing/2014/main" id="{DC3E079C-F804-4F2D-ACB2-9F313B1384E0}"/>
              </a:ext>
            </a:extLst>
          </p:cNvPr>
          <p:cNvSpPr/>
          <p:nvPr/>
        </p:nvSpPr>
        <p:spPr>
          <a:xfrm rot="16200000">
            <a:off x="3672835" y="4140266"/>
            <a:ext cx="195846" cy="209550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5" name="Text Box 5">
            <a:extLst>
              <a:ext uri="{FF2B5EF4-FFF2-40B4-BE49-F238E27FC236}">
                <a16:creationId xmlns:a16="http://schemas.microsoft.com/office/drawing/2014/main" id="{E741344D-D89B-4AAE-B1C0-959893C134D9}"/>
              </a:ext>
            </a:extLst>
          </p:cNvPr>
          <p:cNvSpPr txBox="1">
            <a:spLocks noChangeArrowheads="1"/>
          </p:cNvSpPr>
          <p:nvPr/>
        </p:nvSpPr>
        <p:spPr bwMode="auto">
          <a:xfrm>
            <a:off x="165734" y="495356"/>
            <a:ext cx="412686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None/>
            </a:pPr>
            <a:r>
              <a:rPr lang="ja-JP" altLang="en-US" sz="1800" dirty="0">
                <a:latin typeface="Meiryo UI" panose="020B0604030504040204" pitchFamily="50" charset="-128"/>
                <a:ea typeface="Meiryo UI" panose="020B0604030504040204" pitchFamily="50" charset="-128"/>
              </a:rPr>
              <a:t>◇モノレール施設の健全度の判定 </a:t>
            </a:r>
          </a:p>
        </p:txBody>
      </p:sp>
      <p:sp>
        <p:nvSpPr>
          <p:cNvPr id="4" name="スライド番号プレースホルダー 3"/>
          <p:cNvSpPr>
            <a:spLocks noGrp="1"/>
          </p:cNvSpPr>
          <p:nvPr>
            <p:ph type="sldNum" sz="quarter" idx="12"/>
          </p:nvPr>
        </p:nvSpPr>
        <p:spPr/>
        <p:txBody>
          <a:bodyPr/>
          <a:lstStyle/>
          <a:p>
            <a:pPr>
              <a:defRPr/>
            </a:pPr>
            <a:fld id="{0697CFBF-62AA-4423-A348-4E9138DCA51B}" type="slidenum">
              <a:rPr lang="ja-JP" altLang="en-US" smtClean="0"/>
              <a:pPr>
                <a:defRPr/>
              </a:pPr>
              <a:t>9</a:t>
            </a:fld>
            <a:endParaRPr lang="ja-JP" altLang="en-US"/>
          </a:p>
        </p:txBody>
      </p:sp>
      <p:grpSp>
        <p:nvGrpSpPr>
          <p:cNvPr id="27" name="グループ化 26"/>
          <p:cNvGrpSpPr/>
          <p:nvPr/>
        </p:nvGrpSpPr>
        <p:grpSpPr>
          <a:xfrm>
            <a:off x="8520112" y="2095215"/>
            <a:ext cx="449920" cy="2953591"/>
            <a:chOff x="8520112" y="2095215"/>
            <a:chExt cx="449920" cy="2953591"/>
          </a:xfrm>
        </p:grpSpPr>
        <p:sp>
          <p:nvSpPr>
            <p:cNvPr id="19" name="正方形/長方形 18"/>
            <p:cNvSpPr/>
            <p:nvPr/>
          </p:nvSpPr>
          <p:spPr>
            <a:xfrm>
              <a:off x="8520112" y="2095215"/>
              <a:ext cx="376237" cy="2943509"/>
            </a:xfrm>
            <a:prstGeom prst="rect">
              <a:avLst/>
            </a:prstGeom>
            <a:solidFill>
              <a:schemeClr val="bg1"/>
            </a:solidFill>
            <a:ln w="381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1" name="直線コネクタ 20"/>
            <p:cNvCxnSpPr/>
            <p:nvPr/>
          </p:nvCxnSpPr>
          <p:spPr>
            <a:xfrm>
              <a:off x="8520112" y="2644774"/>
              <a:ext cx="376237" cy="0"/>
            </a:xfrm>
            <a:prstGeom prst="line">
              <a:avLst/>
            </a:prstGeom>
            <a:ln w="381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a:off x="8520112" y="3568702"/>
              <a:ext cx="376237" cy="0"/>
            </a:xfrm>
            <a:prstGeom prst="line">
              <a:avLst/>
            </a:prstGeom>
            <a:ln w="381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a:off x="8520112" y="4121147"/>
              <a:ext cx="376237" cy="0"/>
            </a:xfrm>
            <a:prstGeom prst="line">
              <a:avLst/>
            </a:prstGeom>
            <a:ln w="381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a:off x="8520112" y="4852195"/>
              <a:ext cx="376237" cy="0"/>
            </a:xfrm>
            <a:prstGeom prst="line">
              <a:avLst/>
            </a:prstGeom>
            <a:ln w="381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テキスト ボックス 22"/>
            <p:cNvSpPr txBox="1"/>
            <p:nvPr/>
          </p:nvSpPr>
          <p:spPr>
            <a:xfrm>
              <a:off x="8520112" y="2196903"/>
              <a:ext cx="449920" cy="338554"/>
            </a:xfrm>
            <a:prstGeom prst="rect">
              <a:avLst/>
            </a:prstGeom>
            <a:noFill/>
          </p:spPr>
          <p:txBody>
            <a:bodyPr wrap="square" rtlCol="0">
              <a:spAutoFit/>
            </a:bodyPr>
            <a:lstStyle/>
            <a:p>
              <a:r>
                <a:rPr kumimoji="1" lang="ja-JP" altLang="en-US" sz="800" dirty="0">
                  <a:latin typeface="ＭＳ 明朝" panose="02020609040205080304" pitchFamily="17" charset="-128"/>
                  <a:ea typeface="ＭＳ 明朝" panose="02020609040205080304" pitchFamily="17" charset="-128"/>
                </a:rPr>
                <a:t>判定</a:t>
              </a:r>
              <a:endParaRPr kumimoji="1" lang="en-US" altLang="ja-JP" sz="800" dirty="0">
                <a:latin typeface="ＭＳ 明朝" panose="02020609040205080304" pitchFamily="17" charset="-128"/>
                <a:ea typeface="ＭＳ 明朝" panose="02020609040205080304" pitchFamily="17" charset="-128"/>
              </a:endParaRPr>
            </a:p>
            <a:p>
              <a:r>
                <a:rPr kumimoji="1" lang="ja-JP" altLang="en-US" sz="800" dirty="0">
                  <a:latin typeface="ＭＳ 明朝" panose="02020609040205080304" pitchFamily="17" charset="-128"/>
                  <a:ea typeface="ＭＳ 明朝" panose="02020609040205080304" pitchFamily="17" charset="-128"/>
                </a:rPr>
                <a:t>区分</a:t>
              </a:r>
            </a:p>
          </p:txBody>
        </p:sp>
        <p:sp>
          <p:nvSpPr>
            <p:cNvPr id="28" name="テキスト ボックス 27"/>
            <p:cNvSpPr txBox="1"/>
            <p:nvPr/>
          </p:nvSpPr>
          <p:spPr>
            <a:xfrm>
              <a:off x="8567736" y="2998389"/>
              <a:ext cx="280988" cy="215444"/>
            </a:xfrm>
            <a:prstGeom prst="rect">
              <a:avLst/>
            </a:prstGeom>
            <a:noFill/>
          </p:spPr>
          <p:txBody>
            <a:bodyPr wrap="square" rtlCol="0">
              <a:spAutoFit/>
            </a:bodyPr>
            <a:lstStyle/>
            <a:p>
              <a:r>
                <a:rPr kumimoji="1" lang="en-US" altLang="ja-JP" sz="800" dirty="0">
                  <a:latin typeface="ＭＳ 明朝" panose="02020609040205080304" pitchFamily="17" charset="-128"/>
                  <a:ea typeface="ＭＳ 明朝" panose="02020609040205080304" pitchFamily="17" charset="-128"/>
                </a:rPr>
                <a:t>Ⅰ</a:t>
              </a:r>
              <a:endParaRPr kumimoji="1" lang="ja-JP" altLang="en-US" sz="800" dirty="0">
                <a:latin typeface="ＭＳ 明朝" panose="02020609040205080304" pitchFamily="17" charset="-128"/>
                <a:ea typeface="ＭＳ 明朝" panose="02020609040205080304" pitchFamily="17" charset="-128"/>
              </a:endParaRPr>
            </a:p>
          </p:txBody>
        </p:sp>
        <p:sp>
          <p:nvSpPr>
            <p:cNvPr id="30" name="テキスト ボックス 29"/>
            <p:cNvSpPr txBox="1"/>
            <p:nvPr/>
          </p:nvSpPr>
          <p:spPr>
            <a:xfrm>
              <a:off x="8567736" y="3729436"/>
              <a:ext cx="280988" cy="215444"/>
            </a:xfrm>
            <a:prstGeom prst="rect">
              <a:avLst/>
            </a:prstGeom>
            <a:noFill/>
          </p:spPr>
          <p:txBody>
            <a:bodyPr wrap="square" rtlCol="0">
              <a:spAutoFit/>
            </a:bodyPr>
            <a:lstStyle/>
            <a:p>
              <a:r>
                <a:rPr kumimoji="1" lang="en-US" altLang="ja-JP" sz="800" dirty="0">
                  <a:latin typeface="ＭＳ 明朝" panose="02020609040205080304" pitchFamily="17" charset="-128"/>
                  <a:ea typeface="ＭＳ 明朝" panose="02020609040205080304" pitchFamily="17" charset="-128"/>
                </a:rPr>
                <a:t>Ⅱ</a:t>
              </a:r>
              <a:endParaRPr kumimoji="1" lang="ja-JP" altLang="en-US" sz="800" dirty="0">
                <a:latin typeface="ＭＳ 明朝" panose="02020609040205080304" pitchFamily="17" charset="-128"/>
                <a:ea typeface="ＭＳ 明朝" panose="02020609040205080304" pitchFamily="17" charset="-128"/>
              </a:endParaRPr>
            </a:p>
          </p:txBody>
        </p:sp>
        <p:sp>
          <p:nvSpPr>
            <p:cNvPr id="31" name="テキスト ボックス 30"/>
            <p:cNvSpPr txBox="1"/>
            <p:nvPr/>
          </p:nvSpPr>
          <p:spPr>
            <a:xfrm>
              <a:off x="8567736" y="4369295"/>
              <a:ext cx="280988" cy="215444"/>
            </a:xfrm>
            <a:prstGeom prst="rect">
              <a:avLst/>
            </a:prstGeom>
            <a:noFill/>
          </p:spPr>
          <p:txBody>
            <a:bodyPr wrap="square" rtlCol="0">
              <a:spAutoFit/>
            </a:bodyPr>
            <a:lstStyle/>
            <a:p>
              <a:r>
                <a:rPr kumimoji="1" lang="en-US" altLang="ja-JP" sz="800" dirty="0">
                  <a:latin typeface="ＭＳ 明朝" panose="02020609040205080304" pitchFamily="17" charset="-128"/>
                  <a:ea typeface="ＭＳ 明朝" panose="02020609040205080304" pitchFamily="17" charset="-128"/>
                </a:rPr>
                <a:t>Ⅲ</a:t>
              </a:r>
              <a:endParaRPr kumimoji="1" lang="ja-JP" altLang="en-US" sz="800" dirty="0">
                <a:latin typeface="ＭＳ 明朝" panose="02020609040205080304" pitchFamily="17" charset="-128"/>
                <a:ea typeface="ＭＳ 明朝" panose="02020609040205080304" pitchFamily="17" charset="-128"/>
              </a:endParaRPr>
            </a:p>
          </p:txBody>
        </p:sp>
        <p:sp>
          <p:nvSpPr>
            <p:cNvPr id="32" name="テキスト ボックス 31"/>
            <p:cNvSpPr txBox="1"/>
            <p:nvPr/>
          </p:nvSpPr>
          <p:spPr>
            <a:xfrm>
              <a:off x="8567736" y="4833362"/>
              <a:ext cx="280988" cy="215444"/>
            </a:xfrm>
            <a:prstGeom prst="rect">
              <a:avLst/>
            </a:prstGeom>
            <a:noFill/>
          </p:spPr>
          <p:txBody>
            <a:bodyPr wrap="square" rtlCol="0">
              <a:spAutoFit/>
            </a:bodyPr>
            <a:lstStyle/>
            <a:p>
              <a:r>
                <a:rPr kumimoji="1" lang="en-US" altLang="ja-JP" sz="800" dirty="0">
                  <a:latin typeface="ＭＳ 明朝" panose="02020609040205080304" pitchFamily="17" charset="-128"/>
                  <a:ea typeface="ＭＳ 明朝" panose="02020609040205080304" pitchFamily="17" charset="-128"/>
                </a:rPr>
                <a:t>Ⅳ</a:t>
              </a:r>
              <a:endParaRPr kumimoji="1" lang="ja-JP" altLang="en-US" sz="800" dirty="0">
                <a:latin typeface="ＭＳ 明朝" panose="02020609040205080304" pitchFamily="17" charset="-128"/>
                <a:ea typeface="ＭＳ 明朝" panose="02020609040205080304" pitchFamily="17" charset="-128"/>
              </a:endParaRPr>
            </a:p>
          </p:txBody>
        </p:sp>
      </p:grpSp>
      <p:sp>
        <p:nvSpPr>
          <p:cNvPr id="29" name="正方形/長方形 22">
            <a:extLst>
              <a:ext uri="{FF2B5EF4-FFF2-40B4-BE49-F238E27FC236}">
                <a16:creationId xmlns:a16="http://schemas.microsoft.com/office/drawing/2014/main" id="{61D370AE-7FB2-7D0F-80B3-A60A4F0CAD0B}"/>
              </a:ext>
            </a:extLst>
          </p:cNvPr>
          <p:cNvSpPr>
            <a:spLocks noChangeArrowheads="1"/>
          </p:cNvSpPr>
          <p:nvPr/>
        </p:nvSpPr>
        <p:spPr bwMode="auto">
          <a:xfrm>
            <a:off x="60325" y="60325"/>
            <a:ext cx="6108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b="1" dirty="0">
                <a:solidFill>
                  <a:schemeClr val="bg1"/>
                </a:solidFill>
                <a:latin typeface="Meiryo UI" panose="020B0604030504040204" pitchFamily="50" charset="-128"/>
                <a:ea typeface="Meiryo UI" panose="020B0604030504040204" pitchFamily="50" charset="-128"/>
              </a:rPr>
              <a:t>（</a:t>
            </a:r>
            <a:r>
              <a:rPr lang="en-US" altLang="ja-JP" b="1" dirty="0">
                <a:solidFill>
                  <a:schemeClr val="bg1"/>
                </a:solidFill>
                <a:latin typeface="Meiryo UI" panose="020B0604030504040204" pitchFamily="50" charset="-128"/>
                <a:ea typeface="Meiryo UI" panose="020B0604030504040204" pitchFamily="50" charset="-128"/>
              </a:rPr>
              <a:t>2</a:t>
            </a:r>
            <a:r>
              <a:rPr lang="ja-JP" altLang="en-US" b="1" dirty="0">
                <a:solidFill>
                  <a:schemeClr val="bg1"/>
                </a:solidFill>
                <a:latin typeface="Meiryo UI" panose="020B0604030504040204" pitchFamily="50" charset="-128"/>
                <a:ea typeface="Meiryo UI" panose="020B0604030504040204" pitchFamily="50" charset="-128"/>
              </a:rPr>
              <a:t>）現計画の振り返りと検証</a:t>
            </a:r>
          </a:p>
        </p:txBody>
      </p:sp>
    </p:spTree>
    <p:extLst>
      <p:ext uri="{BB962C8B-B14F-4D97-AF65-F5344CB8AC3E}">
        <p14:creationId xmlns:p14="http://schemas.microsoft.com/office/powerpoint/2010/main" val="1035267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D6055A80-B785-CB9E-DEB7-8A01F1E87A24}"/>
              </a:ext>
            </a:extLst>
          </p:cNvPr>
          <p:cNvSpPr>
            <a:spLocks noChangeArrowheads="1"/>
          </p:cNvSpPr>
          <p:nvPr/>
        </p:nvSpPr>
        <p:spPr bwMode="auto">
          <a:xfrm>
            <a:off x="0" y="-20638"/>
            <a:ext cx="9144000" cy="539751"/>
          </a:xfrm>
          <a:prstGeom prst="rect">
            <a:avLst/>
          </a:prstGeom>
          <a:gradFill>
            <a:gsLst>
              <a:gs pos="0">
                <a:schemeClr val="tx2"/>
              </a:gs>
              <a:gs pos="100000">
                <a:schemeClr val="accent1"/>
              </a:gs>
            </a:gsLst>
            <a:lin ang="5400000" scaled="1"/>
          </a:gradFill>
          <a:ln w="9525">
            <a:noFill/>
            <a:miter lim="800000"/>
            <a:headEnd/>
            <a:tailEnd/>
          </a:ln>
          <a:effectLst>
            <a:outerShdw blurRad="50800" dist="38100" dir="5400000" algn="t" rotWithShape="0">
              <a:prstClr val="black">
                <a:alpha val="40000"/>
              </a:prstClr>
            </a:outerShdw>
          </a:effectLst>
        </p:spPr>
        <p:txBody>
          <a:bodyPr wrap="none" lIns="91351" tIns="45675" rIns="91351" bIns="45675" anchor="ctr"/>
          <a:lstStyle/>
          <a:p>
            <a:pPr>
              <a:defRPr/>
            </a:pPr>
            <a:endParaRPr lang="en-US" altLang="zh-TW" sz="2800" b="1" dirty="0">
              <a:solidFill>
                <a:schemeClr val="bg1"/>
              </a:solidFill>
              <a:latin typeface="Meiryo UI" pitchFamily="50" charset="-128"/>
              <a:ea typeface="Meiryo UI" pitchFamily="50" charset="-128"/>
              <a:cs typeface="Meiryo UI" pitchFamily="50" charset="-128"/>
            </a:endParaRPr>
          </a:p>
        </p:txBody>
      </p:sp>
      <p:sp>
        <p:nvSpPr>
          <p:cNvPr id="8" name="Text Box 5">
            <a:extLst>
              <a:ext uri="{FF2B5EF4-FFF2-40B4-BE49-F238E27FC236}">
                <a16:creationId xmlns:a16="http://schemas.microsoft.com/office/drawing/2014/main" id="{F548B18F-F479-B1D1-5E95-97F8D371E9E5}"/>
              </a:ext>
            </a:extLst>
          </p:cNvPr>
          <p:cNvSpPr txBox="1">
            <a:spLocks noChangeArrowheads="1"/>
          </p:cNvSpPr>
          <p:nvPr/>
        </p:nvSpPr>
        <p:spPr bwMode="auto">
          <a:xfrm>
            <a:off x="165734" y="558856"/>
            <a:ext cx="412686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None/>
            </a:pPr>
            <a:r>
              <a:rPr lang="ja-JP" altLang="en-US" sz="1800" dirty="0">
                <a:latin typeface="Meiryo UI" panose="020B0604030504040204" pitchFamily="50" charset="-128"/>
                <a:ea typeface="Meiryo UI" panose="020B0604030504040204" pitchFamily="50" charset="-128"/>
              </a:rPr>
              <a:t>◇措置の計画及び優先順位 </a:t>
            </a:r>
          </a:p>
        </p:txBody>
      </p:sp>
      <p:pic>
        <p:nvPicPr>
          <p:cNvPr id="4" name="図 3"/>
          <p:cNvPicPr>
            <a:picLocks noChangeAspect="1"/>
          </p:cNvPicPr>
          <p:nvPr/>
        </p:nvPicPr>
        <p:blipFill>
          <a:blip r:embed="rId3"/>
          <a:stretch>
            <a:fillRect/>
          </a:stretch>
        </p:blipFill>
        <p:spPr>
          <a:xfrm>
            <a:off x="2722973" y="4960634"/>
            <a:ext cx="3688527" cy="1506061"/>
          </a:xfrm>
          <a:prstGeom prst="rect">
            <a:avLst/>
          </a:prstGeom>
        </p:spPr>
      </p:pic>
      <p:pic>
        <p:nvPicPr>
          <p:cNvPr id="7" name="図 6"/>
          <p:cNvPicPr>
            <a:picLocks noChangeAspect="1"/>
          </p:cNvPicPr>
          <p:nvPr/>
        </p:nvPicPr>
        <p:blipFill>
          <a:blip r:embed="rId4"/>
          <a:stretch>
            <a:fillRect/>
          </a:stretch>
        </p:blipFill>
        <p:spPr>
          <a:xfrm>
            <a:off x="2272125" y="3005784"/>
            <a:ext cx="4590224" cy="1698849"/>
          </a:xfrm>
          <a:prstGeom prst="rect">
            <a:avLst/>
          </a:prstGeom>
        </p:spPr>
      </p:pic>
      <p:sp>
        <p:nvSpPr>
          <p:cNvPr id="15" name="テキスト ボックス 14">
            <a:extLst>
              <a:ext uri="{FF2B5EF4-FFF2-40B4-BE49-F238E27FC236}">
                <a16:creationId xmlns:a16="http://schemas.microsoft.com/office/drawing/2014/main" id="{AFFED40D-07B5-145D-9A67-0F9A43B59691}"/>
              </a:ext>
            </a:extLst>
          </p:cNvPr>
          <p:cNvSpPr txBox="1"/>
          <p:nvPr/>
        </p:nvSpPr>
        <p:spPr>
          <a:xfrm>
            <a:off x="2612628" y="4622080"/>
            <a:ext cx="3556397" cy="338554"/>
          </a:xfrm>
          <a:prstGeom prst="rect">
            <a:avLst/>
          </a:prstGeom>
          <a:noFill/>
        </p:spPr>
        <p:txBody>
          <a:bodyPr wrap="square" rtlCol="0">
            <a:spAutoFit/>
          </a:bodyPr>
          <a:lstStyle/>
          <a:p>
            <a:r>
              <a:rPr lang="ja-JP" altLang="en-US" sz="1600" dirty="0">
                <a:latin typeface="Meiryo UI" panose="020B0604030504040204" pitchFamily="50" charset="-128"/>
                <a:ea typeface="Meiryo UI" panose="020B0604030504040204" pitchFamily="50" charset="-128"/>
              </a:rPr>
              <a:t>（参考）対策の優先順位付けのイメージ </a:t>
            </a:r>
          </a:p>
        </p:txBody>
      </p:sp>
      <p:sp>
        <p:nvSpPr>
          <p:cNvPr id="16" name="テキスト ボックス 15">
            <a:extLst>
              <a:ext uri="{FF2B5EF4-FFF2-40B4-BE49-F238E27FC236}">
                <a16:creationId xmlns:a16="http://schemas.microsoft.com/office/drawing/2014/main" id="{AFFED40D-07B5-145D-9A67-0F9A43B59691}"/>
              </a:ext>
            </a:extLst>
          </p:cNvPr>
          <p:cNvSpPr txBox="1"/>
          <p:nvPr/>
        </p:nvSpPr>
        <p:spPr>
          <a:xfrm>
            <a:off x="2996803" y="6411109"/>
            <a:ext cx="3556397" cy="338554"/>
          </a:xfrm>
          <a:prstGeom prst="rect">
            <a:avLst/>
          </a:prstGeom>
          <a:noFill/>
        </p:spPr>
        <p:txBody>
          <a:bodyPr wrap="square" rtlCol="0">
            <a:spAutoFit/>
          </a:bodyPr>
          <a:lstStyle/>
          <a:p>
            <a:r>
              <a:rPr lang="ja-JP" altLang="en-US" sz="1600" dirty="0">
                <a:latin typeface="Meiryo UI" panose="020B0604030504040204" pitchFamily="50" charset="-128"/>
                <a:ea typeface="Meiryo UI" panose="020B0604030504040204" pitchFamily="50" charset="-128"/>
              </a:rPr>
              <a:t>（参考）優先順位付けの観点 </a:t>
            </a:r>
          </a:p>
        </p:txBody>
      </p:sp>
      <p:sp>
        <p:nvSpPr>
          <p:cNvPr id="3" name="スライド番号プレースホルダー 2"/>
          <p:cNvSpPr>
            <a:spLocks noGrp="1"/>
          </p:cNvSpPr>
          <p:nvPr>
            <p:ph type="sldNum" sz="quarter" idx="12"/>
          </p:nvPr>
        </p:nvSpPr>
        <p:spPr/>
        <p:txBody>
          <a:bodyPr/>
          <a:lstStyle/>
          <a:p>
            <a:pPr>
              <a:defRPr/>
            </a:pPr>
            <a:fld id="{0697CFBF-62AA-4423-A348-4E9138DCA51B}" type="slidenum">
              <a:rPr lang="ja-JP" altLang="en-US" smtClean="0"/>
              <a:pPr>
                <a:defRPr/>
              </a:pPr>
              <a:t>10</a:t>
            </a:fld>
            <a:endParaRPr lang="ja-JP" altLang="en-US"/>
          </a:p>
        </p:txBody>
      </p:sp>
      <p:sp>
        <p:nvSpPr>
          <p:cNvPr id="9" name="コンテンツ プレースホルダー 2">
            <a:extLst>
              <a:ext uri="{FF2B5EF4-FFF2-40B4-BE49-F238E27FC236}">
                <a16:creationId xmlns:a16="http://schemas.microsoft.com/office/drawing/2014/main" id="{B096211C-B1AC-FE1B-A525-AA14DCDCA50D}"/>
              </a:ext>
            </a:extLst>
          </p:cNvPr>
          <p:cNvSpPr txBox="1">
            <a:spLocks/>
          </p:cNvSpPr>
          <p:nvPr/>
        </p:nvSpPr>
        <p:spPr bwMode="auto">
          <a:xfrm>
            <a:off x="447675" y="906029"/>
            <a:ext cx="8239126" cy="2017202"/>
          </a:xfrm>
          <a:prstGeom prst="rect">
            <a:avLst/>
          </a:prstGeom>
          <a:gradFill rotWithShape="0">
            <a:gsLst>
              <a:gs pos="0">
                <a:srgbClr val="FFFF99"/>
              </a:gs>
              <a:gs pos="100000">
                <a:schemeClr val="bg1"/>
              </a:gs>
            </a:gsLst>
            <a:lin ang="5400000" scaled="1"/>
          </a:gradFill>
          <a:ln w="12700">
            <a:solidFill>
              <a:schemeClr val="tx1"/>
            </a:solidFill>
            <a:miter lim="800000"/>
            <a:headEnd/>
            <a:tailEnd/>
          </a:ln>
        </p:spPr>
        <p:txBody>
          <a:bodyPr anchor="ctr"/>
          <a:lstStyle>
            <a:lvl1pPr marL="285750" indent="-28575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indent="0" eaLnBrk="1" hangingPunct="1">
              <a:spcBef>
                <a:spcPct val="0"/>
              </a:spcBef>
              <a:buNone/>
            </a:pPr>
            <a:r>
              <a:rPr lang="ja-JP" altLang="en-US" sz="1600" dirty="0">
                <a:latin typeface="Meiryo UI" panose="020B0604030504040204" pitchFamily="50" charset="-128"/>
                <a:ea typeface="Meiryo UI" panose="020B0604030504040204" pitchFamily="50" charset="-128"/>
              </a:rPr>
              <a:t>・長寿命化対策の対策時期は、対策区分の判定結果に基づき分類している。　</a:t>
            </a:r>
            <a:endParaRPr lang="en-US" altLang="ja-JP" sz="1600" dirty="0">
              <a:latin typeface="Meiryo UI" panose="020B0604030504040204" pitchFamily="50" charset="-128"/>
              <a:ea typeface="Meiryo UI" panose="020B0604030504040204" pitchFamily="50" charset="-128"/>
            </a:endParaRPr>
          </a:p>
          <a:p>
            <a:pPr marL="0" indent="0" eaLnBrk="1" hangingPunct="1">
              <a:spcBef>
                <a:spcPct val="0"/>
              </a:spcBef>
              <a:buNone/>
            </a:pPr>
            <a:r>
              <a:rPr lang="ja-JP" altLang="en-US" sz="1600" dirty="0">
                <a:latin typeface="Meiryo UI" panose="020B0604030504040204" pitchFamily="50" charset="-128"/>
                <a:ea typeface="Meiryo UI" panose="020B0604030504040204" pitchFamily="50" charset="-128"/>
              </a:rPr>
              <a:t>・長寿命化対策を行う区間の優先順位は、健全度判定区分の低い区間を優先することを基本として、構造物の構造特性、環境特性、補修履歴、社会的影響度、利用状況などの優先度評価指標も考慮しながら、駅間単位で設定している。</a:t>
            </a:r>
            <a:endParaRPr lang="en-US" altLang="ja-JP" sz="1600" dirty="0">
              <a:latin typeface="Meiryo UI" panose="020B0604030504040204" pitchFamily="50" charset="-128"/>
              <a:ea typeface="Meiryo UI" panose="020B0604030504040204" pitchFamily="50" charset="-128"/>
            </a:endParaRPr>
          </a:p>
          <a:p>
            <a:pPr marL="0" indent="0" eaLnBrk="1" hangingPunct="1">
              <a:spcBef>
                <a:spcPct val="0"/>
              </a:spcBef>
              <a:buNone/>
            </a:pPr>
            <a:r>
              <a:rPr lang="ja-JP" altLang="en-US" sz="1600" dirty="0">
                <a:latin typeface="Meiryo UI" panose="020B0604030504040204" pitchFamily="50" charset="-128"/>
                <a:ea typeface="Meiryo UI" panose="020B0604030504040204" pitchFamily="50" charset="-128"/>
              </a:rPr>
              <a:t>・モノレールの立地条件の特徴として、多くの区間が道路や鉄道、河川との交差・並走しているため、剥落等が第三者被害につながる危険性が高いが、優先度に加味されていない。</a:t>
            </a:r>
          </a:p>
          <a:p>
            <a:pPr marL="0" indent="0" eaLnBrk="1" hangingPunct="1">
              <a:spcBef>
                <a:spcPct val="0"/>
              </a:spcBef>
              <a:buNone/>
            </a:pPr>
            <a:r>
              <a:rPr lang="ja-JP" altLang="en-US" sz="1600" dirty="0">
                <a:latin typeface="Meiryo UI" panose="020B0604030504040204" pitchFamily="50" charset="-128"/>
                <a:ea typeface="Meiryo UI" panose="020B0604030504040204" pitchFamily="50" charset="-128"/>
              </a:rPr>
              <a:t>・優先順位を付けることにより、健全性・重要性を考慮しながら、限られた予算内でのリスク低減に取り組んでいる。</a:t>
            </a:r>
            <a:endParaRPr lang="en-US" altLang="ja-JP" sz="1600" dirty="0">
              <a:latin typeface="Meiryo UI" panose="020B0604030504040204" pitchFamily="50" charset="-128"/>
              <a:ea typeface="Meiryo UI" panose="020B0604030504040204" pitchFamily="50" charset="-128"/>
            </a:endParaRPr>
          </a:p>
        </p:txBody>
      </p:sp>
      <p:sp>
        <p:nvSpPr>
          <p:cNvPr id="11" name="正方形/長方形 22">
            <a:extLst>
              <a:ext uri="{FF2B5EF4-FFF2-40B4-BE49-F238E27FC236}">
                <a16:creationId xmlns:a16="http://schemas.microsoft.com/office/drawing/2014/main" id="{61D370AE-7FB2-7D0F-80B3-A60A4F0CAD0B}"/>
              </a:ext>
            </a:extLst>
          </p:cNvPr>
          <p:cNvSpPr>
            <a:spLocks noChangeArrowheads="1"/>
          </p:cNvSpPr>
          <p:nvPr/>
        </p:nvSpPr>
        <p:spPr bwMode="auto">
          <a:xfrm>
            <a:off x="60325" y="60325"/>
            <a:ext cx="6108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b="1" dirty="0">
                <a:solidFill>
                  <a:schemeClr val="bg1"/>
                </a:solidFill>
                <a:latin typeface="Meiryo UI" panose="020B0604030504040204" pitchFamily="50" charset="-128"/>
                <a:ea typeface="Meiryo UI" panose="020B0604030504040204" pitchFamily="50" charset="-128"/>
              </a:rPr>
              <a:t>（</a:t>
            </a:r>
            <a:r>
              <a:rPr lang="en-US" altLang="ja-JP" b="1" dirty="0">
                <a:solidFill>
                  <a:schemeClr val="bg1"/>
                </a:solidFill>
                <a:latin typeface="Meiryo UI" panose="020B0604030504040204" pitchFamily="50" charset="-128"/>
                <a:ea typeface="Meiryo UI" panose="020B0604030504040204" pitchFamily="50" charset="-128"/>
              </a:rPr>
              <a:t>2</a:t>
            </a:r>
            <a:r>
              <a:rPr lang="ja-JP" altLang="en-US" b="1" dirty="0">
                <a:solidFill>
                  <a:schemeClr val="bg1"/>
                </a:solidFill>
                <a:latin typeface="Meiryo UI" panose="020B0604030504040204" pitchFamily="50" charset="-128"/>
                <a:ea typeface="Meiryo UI" panose="020B0604030504040204" pitchFamily="50" charset="-128"/>
              </a:rPr>
              <a:t>）現計画の振り返りと検証</a:t>
            </a:r>
          </a:p>
        </p:txBody>
      </p:sp>
    </p:spTree>
    <p:extLst>
      <p:ext uri="{BB962C8B-B14F-4D97-AF65-F5344CB8AC3E}">
        <p14:creationId xmlns:p14="http://schemas.microsoft.com/office/powerpoint/2010/main" val="17573760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5">
            <a:extLst>
              <a:ext uri="{FF2B5EF4-FFF2-40B4-BE49-F238E27FC236}">
                <a16:creationId xmlns:a16="http://schemas.microsoft.com/office/drawing/2014/main" id="{F548B18F-F479-B1D1-5E95-97F8D371E9E5}"/>
              </a:ext>
            </a:extLst>
          </p:cNvPr>
          <p:cNvSpPr txBox="1">
            <a:spLocks noChangeArrowheads="1"/>
          </p:cNvSpPr>
          <p:nvPr/>
        </p:nvSpPr>
        <p:spPr bwMode="auto">
          <a:xfrm>
            <a:off x="165734" y="558856"/>
            <a:ext cx="405933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Font typeface="Arial" panose="020B0604020202020204" pitchFamily="34" charset="0"/>
              <a:buNone/>
            </a:pPr>
            <a:r>
              <a:rPr lang="ja-JP" altLang="en-US" sz="1800" dirty="0">
                <a:latin typeface="Meiryo UI" panose="020B0604030504040204" pitchFamily="50" charset="-128"/>
                <a:ea typeface="Meiryo UI" panose="020B0604030504040204" pitchFamily="50" charset="-128"/>
              </a:rPr>
              <a:t>◇部材ごとの健全性割合の推移</a:t>
            </a:r>
          </a:p>
        </p:txBody>
      </p:sp>
      <p:sp>
        <p:nvSpPr>
          <p:cNvPr id="16" name="Text Box 5">
            <a:extLst>
              <a:ext uri="{FF2B5EF4-FFF2-40B4-BE49-F238E27FC236}">
                <a16:creationId xmlns:a16="http://schemas.microsoft.com/office/drawing/2014/main" id="{1944CAE6-ABFD-5233-6826-7CF32D2FB46C}"/>
              </a:ext>
            </a:extLst>
          </p:cNvPr>
          <p:cNvSpPr txBox="1">
            <a:spLocks noChangeArrowheads="1"/>
          </p:cNvSpPr>
          <p:nvPr/>
        </p:nvSpPr>
        <p:spPr bwMode="auto">
          <a:xfrm>
            <a:off x="1052024" y="2064834"/>
            <a:ext cx="76656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Font typeface="Arial" panose="020B0604020202020204" pitchFamily="34" charset="0"/>
              <a:buNone/>
            </a:pPr>
            <a:r>
              <a:rPr lang="en-US" altLang="ja-JP" sz="1100" dirty="0">
                <a:latin typeface="Meiryo UI" panose="020B0604030504040204" pitchFamily="50" charset="-128"/>
                <a:ea typeface="Meiryo UI" panose="020B0604030504040204" pitchFamily="50" charset="-128"/>
              </a:rPr>
              <a:t>RC</a:t>
            </a:r>
            <a:r>
              <a:rPr lang="ja-JP" altLang="en-US" sz="1100" dirty="0">
                <a:latin typeface="Meiryo UI" panose="020B0604030504040204" pitchFamily="50" charset="-128"/>
                <a:ea typeface="Meiryo UI" panose="020B0604030504040204" pitchFamily="50" charset="-128"/>
              </a:rPr>
              <a:t>支柱</a:t>
            </a:r>
          </a:p>
        </p:txBody>
      </p:sp>
      <p:sp>
        <p:nvSpPr>
          <p:cNvPr id="17" name="Text Box 5">
            <a:extLst>
              <a:ext uri="{FF2B5EF4-FFF2-40B4-BE49-F238E27FC236}">
                <a16:creationId xmlns:a16="http://schemas.microsoft.com/office/drawing/2014/main" id="{FB3A4668-7B67-496F-C2ED-8551B1D83823}"/>
              </a:ext>
            </a:extLst>
          </p:cNvPr>
          <p:cNvSpPr txBox="1">
            <a:spLocks noChangeArrowheads="1"/>
          </p:cNvSpPr>
          <p:nvPr/>
        </p:nvSpPr>
        <p:spPr bwMode="auto">
          <a:xfrm>
            <a:off x="6585331" y="2064834"/>
            <a:ext cx="1034669"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Font typeface="Arial" panose="020B0604020202020204" pitchFamily="34" charset="0"/>
              <a:buNone/>
            </a:pPr>
            <a:r>
              <a:rPr lang="ja-JP" altLang="en-US" sz="1100" dirty="0">
                <a:latin typeface="Meiryo UI" panose="020B0604030504040204" pitchFamily="50" charset="-128"/>
                <a:ea typeface="Meiryo UI" panose="020B0604030504040204" pitchFamily="50" charset="-128"/>
              </a:rPr>
              <a:t>鋼軌道桁</a:t>
            </a:r>
          </a:p>
        </p:txBody>
      </p:sp>
      <p:sp>
        <p:nvSpPr>
          <p:cNvPr id="18" name="Text Box 5">
            <a:extLst>
              <a:ext uri="{FF2B5EF4-FFF2-40B4-BE49-F238E27FC236}">
                <a16:creationId xmlns:a16="http://schemas.microsoft.com/office/drawing/2014/main" id="{E2F21EDB-84B2-F378-CAF2-07BDEAB7527F}"/>
              </a:ext>
            </a:extLst>
          </p:cNvPr>
          <p:cNvSpPr txBox="1">
            <a:spLocks noChangeArrowheads="1"/>
          </p:cNvSpPr>
          <p:nvPr/>
        </p:nvSpPr>
        <p:spPr bwMode="auto">
          <a:xfrm>
            <a:off x="4037837" y="4419250"/>
            <a:ext cx="140883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Font typeface="Arial" panose="020B0604020202020204" pitchFamily="34" charset="0"/>
              <a:buNone/>
            </a:pPr>
            <a:r>
              <a:rPr lang="ja-JP" altLang="en-US" sz="1100" dirty="0">
                <a:latin typeface="Meiryo UI" panose="020B0604030504040204" pitchFamily="50" charset="-128"/>
                <a:ea typeface="Meiryo UI" panose="020B0604030504040204" pitchFamily="50" charset="-128"/>
              </a:rPr>
              <a:t>分岐橋・特殊橋</a:t>
            </a:r>
          </a:p>
        </p:txBody>
      </p:sp>
      <p:sp>
        <p:nvSpPr>
          <p:cNvPr id="2" name="コンテンツ プレースホルダー 2">
            <a:extLst>
              <a:ext uri="{FF2B5EF4-FFF2-40B4-BE49-F238E27FC236}">
                <a16:creationId xmlns:a16="http://schemas.microsoft.com/office/drawing/2014/main" id="{B096211C-B1AC-FE1B-A525-AA14DCDCA50D}"/>
              </a:ext>
            </a:extLst>
          </p:cNvPr>
          <p:cNvSpPr txBox="1">
            <a:spLocks/>
          </p:cNvSpPr>
          <p:nvPr/>
        </p:nvSpPr>
        <p:spPr bwMode="auto">
          <a:xfrm>
            <a:off x="447675" y="906030"/>
            <a:ext cx="8239126" cy="1066662"/>
          </a:xfrm>
          <a:prstGeom prst="rect">
            <a:avLst/>
          </a:prstGeom>
          <a:gradFill rotWithShape="0">
            <a:gsLst>
              <a:gs pos="0">
                <a:srgbClr val="FFFF99"/>
              </a:gs>
              <a:gs pos="100000">
                <a:schemeClr val="bg1"/>
              </a:gs>
            </a:gsLst>
            <a:lin ang="5400000" scaled="1"/>
          </a:gradFill>
          <a:ln w="12700">
            <a:solidFill>
              <a:schemeClr val="tx1"/>
            </a:solidFill>
            <a:miter lim="800000"/>
            <a:headEnd/>
            <a:tailEnd/>
          </a:ln>
        </p:spPr>
        <p:txBody>
          <a:bodyPr anchor="ctr"/>
          <a:lstStyle>
            <a:lvl1pPr marL="285750" indent="-28575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indent="0" eaLnBrk="1" hangingPunct="1">
              <a:spcBef>
                <a:spcPct val="0"/>
              </a:spcBef>
              <a:buNone/>
            </a:pPr>
            <a:r>
              <a:rPr lang="ja-JP" altLang="en-US" sz="1600" dirty="0">
                <a:latin typeface="Meiryo UI" panose="020B0604030504040204" pitchFamily="50" charset="-128"/>
                <a:ea typeface="Meiryo UI" panose="020B0604030504040204" pitchFamily="50" charset="-128"/>
              </a:rPr>
              <a:t>・</a:t>
            </a:r>
            <a:r>
              <a:rPr lang="en-US" altLang="ja-JP" sz="1600" dirty="0">
                <a:latin typeface="Meiryo UI" panose="020B0604030504040204" pitchFamily="50" charset="-128"/>
                <a:ea typeface="Meiryo UI" panose="020B0604030504040204" pitchFamily="50" charset="-128"/>
              </a:rPr>
              <a:t>R4</a:t>
            </a:r>
            <a:r>
              <a:rPr lang="ja-JP" altLang="en-US" sz="1600" dirty="0">
                <a:latin typeface="Meiryo UI" panose="020B0604030504040204" pitchFamily="50" charset="-128"/>
                <a:ea typeface="Meiryo UI" panose="020B0604030504040204" pitchFamily="50" charset="-128"/>
              </a:rPr>
              <a:t>年度末時点（</a:t>
            </a:r>
            <a:r>
              <a:rPr lang="en-US" altLang="ja-JP" sz="1600" dirty="0">
                <a:latin typeface="Meiryo UI" panose="020B0604030504040204" pitchFamily="50" charset="-128"/>
                <a:ea typeface="Meiryo UI" panose="020B0604030504040204" pitchFamily="50" charset="-128"/>
              </a:rPr>
              <a:t>※PC</a:t>
            </a:r>
            <a:r>
              <a:rPr lang="ja-JP" altLang="en-US" sz="1600" dirty="0">
                <a:latin typeface="Meiryo UI" panose="020B0604030504040204" pitchFamily="50" charset="-128"/>
                <a:ea typeface="Meiryo UI" panose="020B0604030504040204" pitchFamily="50" charset="-128"/>
              </a:rPr>
              <a:t>軌道桁は</a:t>
            </a:r>
            <a:r>
              <a:rPr lang="en-US" altLang="ja-JP" sz="1600" dirty="0">
                <a:latin typeface="Meiryo UI" panose="020B0604030504040204" pitchFamily="50" charset="-128"/>
                <a:ea typeface="Meiryo UI" panose="020B0604030504040204" pitchFamily="50" charset="-128"/>
              </a:rPr>
              <a:t>R3</a:t>
            </a:r>
            <a:r>
              <a:rPr lang="ja-JP" altLang="en-US" sz="1600" dirty="0">
                <a:latin typeface="Meiryo UI" panose="020B0604030504040204" pitchFamily="50" charset="-128"/>
                <a:ea typeface="Meiryo UI" panose="020B0604030504040204" pitchFamily="50" charset="-128"/>
              </a:rPr>
              <a:t>年度末時点）、予防保全段階（健全度区分</a:t>
            </a:r>
            <a:r>
              <a:rPr lang="en-US" altLang="ja-JP" sz="1600" dirty="0">
                <a:latin typeface="Meiryo UI" panose="020B0604030504040204" pitchFamily="50" charset="-128"/>
                <a:ea typeface="Meiryo UI" panose="020B0604030504040204" pitchFamily="50" charset="-128"/>
              </a:rPr>
              <a:t>Ⅱ</a:t>
            </a:r>
            <a:r>
              <a:rPr lang="ja-JP" altLang="en-US" sz="1600" dirty="0">
                <a:latin typeface="Meiryo UI" panose="020B0604030504040204" pitchFamily="50" charset="-128"/>
                <a:ea typeface="Meiryo UI" panose="020B0604030504040204" pitchFamily="50" charset="-128"/>
              </a:rPr>
              <a:t>）の施設</a:t>
            </a:r>
            <a:endParaRPr lang="en-US" altLang="ja-JP" sz="1600" dirty="0">
              <a:latin typeface="Meiryo UI" panose="020B0604030504040204" pitchFamily="50" charset="-128"/>
              <a:ea typeface="Meiryo UI" panose="020B0604030504040204" pitchFamily="50" charset="-128"/>
            </a:endParaRPr>
          </a:p>
          <a:p>
            <a:pPr marL="0" indent="0" eaLnBrk="1" hangingPunct="1">
              <a:spcBef>
                <a:spcPct val="0"/>
              </a:spcBef>
              <a:buNone/>
            </a:pPr>
            <a:r>
              <a:rPr lang="ja-JP" altLang="en-US" sz="1600" dirty="0">
                <a:latin typeface="Meiryo UI" panose="020B0604030504040204" pitchFamily="50" charset="-128"/>
                <a:ea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rPr>
              <a:t>RC</a:t>
            </a:r>
            <a:r>
              <a:rPr lang="ja-JP" altLang="en-US" sz="1600" dirty="0">
                <a:latin typeface="Meiryo UI" panose="020B0604030504040204" pitchFamily="50" charset="-128"/>
                <a:ea typeface="Meiryo UI" panose="020B0604030504040204" pitchFamily="50" charset="-128"/>
              </a:rPr>
              <a:t>支柱　</a:t>
            </a:r>
            <a:r>
              <a:rPr lang="en-US" altLang="ja-JP" sz="1600" dirty="0">
                <a:latin typeface="Meiryo UI" panose="020B0604030504040204" pitchFamily="50" charset="-128"/>
                <a:ea typeface="Meiryo UI" panose="020B0604030504040204" pitchFamily="50" charset="-128"/>
              </a:rPr>
              <a:t>40</a:t>
            </a:r>
            <a:r>
              <a:rPr lang="ja-JP" altLang="en-US" sz="1600" dirty="0">
                <a:latin typeface="Meiryo UI" panose="020B0604030504040204" pitchFamily="50" charset="-128"/>
                <a:ea typeface="Meiryo UI" panose="020B0604030504040204" pitchFamily="50" charset="-128"/>
              </a:rPr>
              <a:t>％　　　鋼製支柱　</a:t>
            </a:r>
            <a:r>
              <a:rPr lang="en-US" altLang="ja-JP" sz="1600" dirty="0">
                <a:latin typeface="Meiryo UI" panose="020B0604030504040204" pitchFamily="50" charset="-128"/>
                <a:ea typeface="Meiryo UI" panose="020B0604030504040204" pitchFamily="50" charset="-128"/>
              </a:rPr>
              <a:t>31%</a:t>
            </a:r>
            <a:r>
              <a:rPr lang="ja-JP" altLang="en-US" sz="1600" dirty="0">
                <a:latin typeface="Meiryo UI" panose="020B0604030504040204" pitchFamily="50" charset="-128"/>
                <a:ea typeface="Meiryo UI" panose="020B0604030504040204" pitchFamily="50" charset="-128"/>
              </a:rPr>
              <a:t>　　　　　　鋼軌道桁　</a:t>
            </a:r>
            <a:r>
              <a:rPr lang="en-US" altLang="ja-JP" sz="1600" dirty="0">
                <a:latin typeface="Meiryo UI" panose="020B0604030504040204" pitchFamily="50" charset="-128"/>
                <a:ea typeface="Meiryo UI" panose="020B0604030504040204" pitchFamily="50" charset="-128"/>
              </a:rPr>
              <a:t>44</a:t>
            </a:r>
            <a:r>
              <a:rPr lang="ja-JP" altLang="en-US" sz="1600" dirty="0">
                <a:latin typeface="Meiryo UI" panose="020B0604030504040204" pitchFamily="50" charset="-128"/>
                <a:ea typeface="Meiryo UI" panose="020B0604030504040204" pitchFamily="50" charset="-128"/>
              </a:rPr>
              <a:t>％</a:t>
            </a:r>
            <a:endParaRPr lang="en-US" altLang="ja-JP" sz="1600" dirty="0">
              <a:latin typeface="Meiryo UI" panose="020B0604030504040204" pitchFamily="50" charset="-128"/>
              <a:ea typeface="Meiryo UI" panose="020B0604030504040204" pitchFamily="50" charset="-128"/>
            </a:endParaRPr>
          </a:p>
          <a:p>
            <a:pPr marL="0" indent="0" eaLnBrk="1" hangingPunct="1">
              <a:spcBef>
                <a:spcPct val="0"/>
              </a:spcBef>
              <a:buNone/>
            </a:pPr>
            <a:r>
              <a:rPr lang="ja-JP" altLang="en-US" sz="1600" dirty="0">
                <a:latin typeface="Meiryo UI" panose="020B0604030504040204" pitchFamily="50" charset="-128"/>
                <a:ea typeface="Meiryo UI" panose="020B0604030504040204" pitchFamily="50" charset="-128"/>
              </a:rPr>
              <a:t>　　駅舎　</a:t>
            </a:r>
            <a:r>
              <a:rPr lang="en-US" altLang="ja-JP" sz="1600" dirty="0">
                <a:latin typeface="Meiryo UI" panose="020B0604030504040204" pitchFamily="50" charset="-128"/>
                <a:ea typeface="Meiryo UI" panose="020B0604030504040204" pitchFamily="50" charset="-128"/>
              </a:rPr>
              <a:t>29%</a:t>
            </a:r>
            <a:r>
              <a:rPr lang="ja-JP" altLang="en-US" sz="1600" dirty="0">
                <a:latin typeface="Meiryo UI" panose="020B0604030504040204" pitchFamily="50" charset="-128"/>
                <a:ea typeface="Meiryo UI" panose="020B0604030504040204" pitchFamily="50" charset="-128"/>
              </a:rPr>
              <a:t>　　　　　分岐橋・特殊橋　</a:t>
            </a:r>
            <a:r>
              <a:rPr lang="en-US" altLang="ja-JP" sz="1600" dirty="0">
                <a:latin typeface="Meiryo UI" panose="020B0604030504040204" pitchFamily="50" charset="-128"/>
                <a:ea typeface="Meiryo UI" panose="020B0604030504040204" pitchFamily="50" charset="-128"/>
              </a:rPr>
              <a:t>41</a:t>
            </a:r>
            <a:r>
              <a:rPr lang="ja-JP" altLang="en-US" sz="1600" dirty="0">
                <a:latin typeface="Meiryo UI" panose="020B0604030504040204" pitchFamily="50" charset="-128"/>
                <a:ea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rPr>
              <a:t>PC</a:t>
            </a:r>
            <a:r>
              <a:rPr lang="ja-JP" altLang="en-US" sz="1600" dirty="0">
                <a:latin typeface="Meiryo UI" panose="020B0604030504040204" pitchFamily="50" charset="-128"/>
                <a:ea typeface="Meiryo UI" panose="020B0604030504040204" pitchFamily="50" charset="-128"/>
              </a:rPr>
              <a:t>軌道桁　</a:t>
            </a:r>
            <a:r>
              <a:rPr lang="en-US" altLang="ja-JP" sz="1600" dirty="0">
                <a:latin typeface="Meiryo UI" panose="020B0604030504040204" pitchFamily="50" charset="-128"/>
                <a:ea typeface="Meiryo UI" panose="020B0604030504040204" pitchFamily="50" charset="-128"/>
              </a:rPr>
              <a:t>7%</a:t>
            </a:r>
          </a:p>
          <a:p>
            <a:pPr marL="0" indent="0" eaLnBrk="1" hangingPunct="1">
              <a:spcBef>
                <a:spcPct val="0"/>
              </a:spcBef>
              <a:buNone/>
            </a:pPr>
            <a:r>
              <a:rPr lang="ja-JP" altLang="en-US" sz="1600" dirty="0">
                <a:latin typeface="Meiryo UI" panose="020B0604030504040204" pitchFamily="50" charset="-128"/>
                <a:ea typeface="Meiryo UI" panose="020B0604030504040204" pitchFamily="50" charset="-128"/>
              </a:rPr>
              <a:t>・予防保全を順次進めているものの、経年劣化に伴い健全度</a:t>
            </a:r>
            <a:r>
              <a:rPr lang="en-US" altLang="ja-JP" sz="1600" dirty="0">
                <a:latin typeface="Meiryo UI" panose="020B0604030504040204" pitchFamily="50" charset="-128"/>
                <a:ea typeface="Meiryo UI" panose="020B0604030504040204" pitchFamily="50" charset="-128"/>
              </a:rPr>
              <a:t>Ⅱ</a:t>
            </a:r>
            <a:r>
              <a:rPr lang="ja-JP" altLang="en-US" sz="1600" dirty="0">
                <a:latin typeface="Meiryo UI" panose="020B0604030504040204" pitchFamily="50" charset="-128"/>
                <a:ea typeface="Meiryo UI" panose="020B0604030504040204" pitchFamily="50" charset="-128"/>
              </a:rPr>
              <a:t>の施設が増加傾向にある。</a:t>
            </a:r>
            <a:endParaRPr lang="en-US" altLang="ja-JP" sz="1600" dirty="0">
              <a:latin typeface="Meiryo UI" panose="020B0604030504040204" pitchFamily="50" charset="-128"/>
              <a:ea typeface="Meiryo UI" panose="020B0604030504040204" pitchFamily="50" charset="-128"/>
            </a:endParaRPr>
          </a:p>
        </p:txBody>
      </p:sp>
      <p:grpSp>
        <p:nvGrpSpPr>
          <p:cNvPr id="30" name="グループ化 29">
            <a:extLst>
              <a:ext uri="{FF2B5EF4-FFF2-40B4-BE49-F238E27FC236}">
                <a16:creationId xmlns:a16="http://schemas.microsoft.com/office/drawing/2014/main" id="{D42B5D62-7707-67EB-3A41-50407B04EBFD}"/>
              </a:ext>
            </a:extLst>
          </p:cNvPr>
          <p:cNvGrpSpPr/>
          <p:nvPr/>
        </p:nvGrpSpPr>
        <p:grpSpPr>
          <a:xfrm>
            <a:off x="2483937" y="6391865"/>
            <a:ext cx="4891087" cy="246063"/>
            <a:chOff x="4154488" y="6448425"/>
            <a:chExt cx="4891087" cy="246063"/>
          </a:xfrm>
        </p:grpSpPr>
        <p:sp>
          <p:nvSpPr>
            <p:cNvPr id="31" name="Text Box 5">
              <a:extLst>
                <a:ext uri="{FF2B5EF4-FFF2-40B4-BE49-F238E27FC236}">
                  <a16:creationId xmlns:a16="http://schemas.microsoft.com/office/drawing/2014/main" id="{76E944BE-A6BE-22C3-A78C-F0904DFF5B65}"/>
                </a:ext>
              </a:extLst>
            </p:cNvPr>
            <p:cNvSpPr txBox="1">
              <a:spLocks noChangeArrowheads="1"/>
            </p:cNvSpPr>
            <p:nvPr/>
          </p:nvSpPr>
          <p:spPr bwMode="auto">
            <a:xfrm>
              <a:off x="4208463" y="6448425"/>
              <a:ext cx="4837112" cy="24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Font typeface="Arial" panose="020B0604020202020204" pitchFamily="34" charset="0"/>
                <a:buNone/>
              </a:pPr>
              <a:r>
                <a:rPr lang="en-US" altLang="ja-JP" sz="1000" dirty="0">
                  <a:latin typeface="Meiryo UI" panose="020B0604030504040204" pitchFamily="50" charset="-128"/>
                  <a:ea typeface="Meiryo UI" panose="020B0604030504040204" pitchFamily="50" charset="-128"/>
                </a:rPr>
                <a:t>Ⅰ</a:t>
              </a:r>
              <a:r>
                <a:rPr lang="ja-JP" altLang="en-US" sz="1000" dirty="0">
                  <a:latin typeface="Meiryo UI" panose="020B0604030504040204" pitchFamily="50" charset="-128"/>
                  <a:ea typeface="Meiryo UI" panose="020B0604030504040204" pitchFamily="50" charset="-128"/>
                </a:rPr>
                <a:t>（健全）　　</a:t>
              </a:r>
              <a:r>
                <a:rPr lang="en-US" altLang="ja-JP" sz="1000" dirty="0">
                  <a:latin typeface="Meiryo UI" panose="020B0604030504040204" pitchFamily="50" charset="-128"/>
                  <a:ea typeface="Meiryo UI" panose="020B0604030504040204" pitchFamily="50" charset="-128"/>
                </a:rPr>
                <a:t>Ⅱ</a:t>
              </a:r>
              <a:r>
                <a:rPr lang="ja-JP" altLang="en-US" sz="1000" dirty="0">
                  <a:latin typeface="Meiryo UI" panose="020B0604030504040204" pitchFamily="50" charset="-128"/>
                  <a:ea typeface="Meiryo UI" panose="020B0604030504040204" pitchFamily="50" charset="-128"/>
                </a:rPr>
                <a:t>（予防保全段階）　　</a:t>
              </a:r>
              <a:r>
                <a:rPr lang="en-US" altLang="ja-JP" sz="1000" dirty="0">
                  <a:latin typeface="Meiryo UI" panose="020B0604030504040204" pitchFamily="50" charset="-128"/>
                  <a:ea typeface="Meiryo UI" panose="020B0604030504040204" pitchFamily="50" charset="-128"/>
                </a:rPr>
                <a:t>Ⅲ</a:t>
              </a:r>
              <a:r>
                <a:rPr lang="ja-JP" altLang="en-US" sz="1000" dirty="0">
                  <a:latin typeface="Meiryo UI" panose="020B0604030504040204" pitchFamily="50" charset="-128"/>
                  <a:ea typeface="Meiryo UI" panose="020B0604030504040204" pitchFamily="50" charset="-128"/>
                </a:rPr>
                <a:t>（早期措置段階）　　</a:t>
              </a:r>
              <a:r>
                <a:rPr lang="en-US" altLang="ja-JP" sz="1000" dirty="0">
                  <a:latin typeface="Meiryo UI" panose="020B0604030504040204" pitchFamily="50" charset="-128"/>
                  <a:ea typeface="Meiryo UI" panose="020B0604030504040204" pitchFamily="50" charset="-128"/>
                </a:rPr>
                <a:t>Ⅳ</a:t>
              </a:r>
              <a:r>
                <a:rPr lang="ja-JP" altLang="en-US" sz="1000" dirty="0">
                  <a:latin typeface="Meiryo UI" panose="020B0604030504040204" pitchFamily="50" charset="-128"/>
                  <a:ea typeface="Meiryo UI" panose="020B0604030504040204" pitchFamily="50" charset="-128"/>
                </a:rPr>
                <a:t>（緊急措置段階）</a:t>
              </a:r>
            </a:p>
          </p:txBody>
        </p:sp>
        <p:sp>
          <p:nvSpPr>
            <p:cNvPr id="32" name="正方形/長方形 31">
              <a:extLst>
                <a:ext uri="{FF2B5EF4-FFF2-40B4-BE49-F238E27FC236}">
                  <a16:creationId xmlns:a16="http://schemas.microsoft.com/office/drawing/2014/main" id="{990B9C86-5BFB-EA62-14D4-595BE301510D}"/>
                </a:ext>
              </a:extLst>
            </p:cNvPr>
            <p:cNvSpPr/>
            <p:nvPr/>
          </p:nvSpPr>
          <p:spPr>
            <a:xfrm>
              <a:off x="4154488" y="6515100"/>
              <a:ext cx="107950" cy="107950"/>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00"/>
            </a:p>
          </p:txBody>
        </p:sp>
        <p:sp>
          <p:nvSpPr>
            <p:cNvPr id="33" name="正方形/長方形 32">
              <a:extLst>
                <a:ext uri="{FF2B5EF4-FFF2-40B4-BE49-F238E27FC236}">
                  <a16:creationId xmlns:a16="http://schemas.microsoft.com/office/drawing/2014/main" id="{9FC85382-8B1D-6212-483B-3B1F18690562}"/>
                </a:ext>
              </a:extLst>
            </p:cNvPr>
            <p:cNvSpPr/>
            <p:nvPr/>
          </p:nvSpPr>
          <p:spPr>
            <a:xfrm>
              <a:off x="4991100" y="6515100"/>
              <a:ext cx="107950" cy="107950"/>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00"/>
            </a:p>
          </p:txBody>
        </p:sp>
        <p:sp>
          <p:nvSpPr>
            <p:cNvPr id="34" name="正方形/長方形 33">
              <a:extLst>
                <a:ext uri="{FF2B5EF4-FFF2-40B4-BE49-F238E27FC236}">
                  <a16:creationId xmlns:a16="http://schemas.microsoft.com/office/drawing/2014/main" id="{776C0F9F-853B-D648-D64E-9F06CAF7A9F4}"/>
                </a:ext>
              </a:extLst>
            </p:cNvPr>
            <p:cNvSpPr/>
            <p:nvPr/>
          </p:nvSpPr>
          <p:spPr>
            <a:xfrm>
              <a:off x="6275388" y="6515100"/>
              <a:ext cx="107950" cy="107950"/>
            </a:xfrm>
            <a:prstGeom prst="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00"/>
            </a:p>
          </p:txBody>
        </p:sp>
        <p:sp>
          <p:nvSpPr>
            <p:cNvPr id="35" name="正方形/長方形 34">
              <a:extLst>
                <a:ext uri="{FF2B5EF4-FFF2-40B4-BE49-F238E27FC236}">
                  <a16:creationId xmlns:a16="http://schemas.microsoft.com/office/drawing/2014/main" id="{0345FD54-3DCD-B1D6-C343-8F2781FAE9B3}"/>
                </a:ext>
              </a:extLst>
            </p:cNvPr>
            <p:cNvSpPr/>
            <p:nvPr/>
          </p:nvSpPr>
          <p:spPr>
            <a:xfrm>
              <a:off x="7580313" y="6515100"/>
              <a:ext cx="107950" cy="107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00"/>
            </a:p>
          </p:txBody>
        </p:sp>
      </p:grpSp>
      <p:sp>
        <p:nvSpPr>
          <p:cNvPr id="39" name="Text Box 5">
            <a:extLst>
              <a:ext uri="{FF2B5EF4-FFF2-40B4-BE49-F238E27FC236}">
                <a16:creationId xmlns:a16="http://schemas.microsoft.com/office/drawing/2014/main" id="{FB3A4668-7B67-496F-C2ED-8551B1D83823}"/>
              </a:ext>
            </a:extLst>
          </p:cNvPr>
          <p:cNvSpPr txBox="1">
            <a:spLocks noChangeArrowheads="1"/>
          </p:cNvSpPr>
          <p:nvPr/>
        </p:nvSpPr>
        <p:spPr bwMode="auto">
          <a:xfrm>
            <a:off x="6736373" y="4419250"/>
            <a:ext cx="1034669"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Font typeface="Arial" panose="020B0604020202020204" pitchFamily="34" charset="0"/>
              <a:buNone/>
            </a:pPr>
            <a:r>
              <a:rPr lang="en-US" altLang="ja-JP" sz="1100" dirty="0">
                <a:latin typeface="Meiryo UI" panose="020B0604030504040204" pitchFamily="50" charset="-128"/>
                <a:ea typeface="Meiryo UI" panose="020B0604030504040204" pitchFamily="50" charset="-128"/>
              </a:rPr>
              <a:t>PC</a:t>
            </a:r>
            <a:r>
              <a:rPr lang="ja-JP" altLang="en-US" sz="1100" dirty="0">
                <a:latin typeface="Meiryo UI" panose="020B0604030504040204" pitchFamily="50" charset="-128"/>
                <a:ea typeface="Meiryo UI" panose="020B0604030504040204" pitchFamily="50" charset="-128"/>
              </a:rPr>
              <a:t>軌道桁</a:t>
            </a:r>
          </a:p>
        </p:txBody>
      </p:sp>
      <p:sp>
        <p:nvSpPr>
          <p:cNvPr id="40" name="Text Box 5">
            <a:extLst>
              <a:ext uri="{FF2B5EF4-FFF2-40B4-BE49-F238E27FC236}">
                <a16:creationId xmlns:a16="http://schemas.microsoft.com/office/drawing/2014/main" id="{E2F21EDB-84B2-F378-CAF2-07BDEAB7527F}"/>
              </a:ext>
            </a:extLst>
          </p:cNvPr>
          <p:cNvSpPr txBox="1">
            <a:spLocks noChangeArrowheads="1"/>
          </p:cNvSpPr>
          <p:nvPr/>
        </p:nvSpPr>
        <p:spPr bwMode="auto">
          <a:xfrm>
            <a:off x="3954397" y="2064834"/>
            <a:ext cx="140883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Font typeface="Arial" panose="020B0604020202020204" pitchFamily="34" charset="0"/>
              <a:buNone/>
            </a:pPr>
            <a:r>
              <a:rPr lang="ja-JP" altLang="en-US" sz="1100" dirty="0">
                <a:latin typeface="Meiryo UI" panose="020B0604030504040204" pitchFamily="50" charset="-128"/>
                <a:ea typeface="Meiryo UI" panose="020B0604030504040204" pitchFamily="50" charset="-128"/>
              </a:rPr>
              <a:t>鋼製支柱</a:t>
            </a:r>
          </a:p>
        </p:txBody>
      </p:sp>
      <p:sp>
        <p:nvSpPr>
          <p:cNvPr id="25" name="Text Box 5">
            <a:extLst>
              <a:ext uri="{FF2B5EF4-FFF2-40B4-BE49-F238E27FC236}">
                <a16:creationId xmlns:a16="http://schemas.microsoft.com/office/drawing/2014/main" id="{E2F21EDB-84B2-F378-CAF2-07BDEAB7527F}"/>
              </a:ext>
            </a:extLst>
          </p:cNvPr>
          <p:cNvSpPr txBox="1">
            <a:spLocks noChangeArrowheads="1"/>
          </p:cNvSpPr>
          <p:nvPr/>
        </p:nvSpPr>
        <p:spPr bwMode="auto">
          <a:xfrm>
            <a:off x="1527043" y="4419250"/>
            <a:ext cx="689012"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Font typeface="Arial" panose="020B0604020202020204" pitchFamily="34" charset="0"/>
              <a:buNone/>
            </a:pPr>
            <a:r>
              <a:rPr lang="ja-JP" altLang="en-US" sz="1100" dirty="0">
                <a:latin typeface="Meiryo UI" panose="020B0604030504040204" pitchFamily="50" charset="-128"/>
                <a:ea typeface="Meiryo UI" panose="020B0604030504040204" pitchFamily="50" charset="-128"/>
              </a:rPr>
              <a:t>駅舎</a:t>
            </a:r>
          </a:p>
        </p:txBody>
      </p:sp>
      <p:sp>
        <p:nvSpPr>
          <p:cNvPr id="4" name="スライド番号プレースホルダー 3"/>
          <p:cNvSpPr>
            <a:spLocks noGrp="1"/>
          </p:cNvSpPr>
          <p:nvPr>
            <p:ph type="sldNum" sz="quarter" idx="12"/>
          </p:nvPr>
        </p:nvSpPr>
        <p:spPr/>
        <p:txBody>
          <a:bodyPr/>
          <a:lstStyle/>
          <a:p>
            <a:pPr>
              <a:defRPr/>
            </a:pPr>
            <a:fld id="{0697CFBF-62AA-4423-A348-4E9138DCA51B}" type="slidenum">
              <a:rPr lang="ja-JP" altLang="en-US" smtClean="0"/>
              <a:pPr>
                <a:defRPr/>
              </a:pPr>
              <a:t>11</a:t>
            </a:fld>
            <a:endParaRPr lang="ja-JP" altLang="en-US"/>
          </a:p>
        </p:txBody>
      </p:sp>
      <p:sp>
        <p:nvSpPr>
          <p:cNvPr id="26" name="正方形/長方形 22">
            <a:extLst>
              <a:ext uri="{FF2B5EF4-FFF2-40B4-BE49-F238E27FC236}">
                <a16:creationId xmlns:a16="http://schemas.microsoft.com/office/drawing/2014/main" id="{88CE8E73-EFB5-4B50-95E2-9BD4BF26C7CC}"/>
              </a:ext>
            </a:extLst>
          </p:cNvPr>
          <p:cNvSpPr>
            <a:spLocks noChangeArrowheads="1"/>
          </p:cNvSpPr>
          <p:nvPr/>
        </p:nvSpPr>
        <p:spPr bwMode="auto">
          <a:xfrm>
            <a:off x="60325" y="60325"/>
            <a:ext cx="6108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b="1" dirty="0">
                <a:solidFill>
                  <a:schemeClr val="bg1"/>
                </a:solidFill>
                <a:latin typeface="Meiryo UI" panose="020B0604030504040204" pitchFamily="50" charset="-128"/>
                <a:ea typeface="Meiryo UI" panose="020B0604030504040204" pitchFamily="50" charset="-128"/>
              </a:rPr>
              <a:t>（</a:t>
            </a:r>
            <a:r>
              <a:rPr lang="en-US" altLang="ja-JP" b="1" dirty="0">
                <a:solidFill>
                  <a:schemeClr val="bg1"/>
                </a:solidFill>
                <a:latin typeface="Meiryo UI" panose="020B0604030504040204" pitchFamily="50" charset="-128"/>
                <a:ea typeface="Meiryo UI" panose="020B0604030504040204" pitchFamily="50" charset="-128"/>
              </a:rPr>
              <a:t>2</a:t>
            </a:r>
            <a:r>
              <a:rPr lang="ja-JP" altLang="en-US" b="1" dirty="0">
                <a:solidFill>
                  <a:schemeClr val="bg1"/>
                </a:solidFill>
                <a:latin typeface="Meiryo UI" panose="020B0604030504040204" pitchFamily="50" charset="-128"/>
                <a:ea typeface="Meiryo UI" panose="020B0604030504040204" pitchFamily="50" charset="-128"/>
              </a:rPr>
              <a:t>）現計画の主な取り組み及び実施状況</a:t>
            </a:r>
          </a:p>
        </p:txBody>
      </p:sp>
      <p:pic>
        <p:nvPicPr>
          <p:cNvPr id="3" name="図 2"/>
          <p:cNvPicPr>
            <a:picLocks noChangeAspect="1"/>
          </p:cNvPicPr>
          <p:nvPr/>
        </p:nvPicPr>
        <p:blipFill>
          <a:blip r:embed="rId3"/>
          <a:stretch>
            <a:fillRect/>
          </a:stretch>
        </p:blipFill>
        <p:spPr>
          <a:xfrm>
            <a:off x="525934" y="2006557"/>
            <a:ext cx="2330387" cy="2063363"/>
          </a:xfrm>
          <a:prstGeom prst="rect">
            <a:avLst/>
          </a:prstGeom>
        </p:spPr>
      </p:pic>
      <p:sp>
        <p:nvSpPr>
          <p:cNvPr id="36" name="Rectangle 2">
            <a:extLst>
              <a:ext uri="{FF2B5EF4-FFF2-40B4-BE49-F238E27FC236}">
                <a16:creationId xmlns:a16="http://schemas.microsoft.com/office/drawing/2014/main" id="{D6055A80-B785-CB9E-DEB7-8A01F1E87A24}"/>
              </a:ext>
            </a:extLst>
          </p:cNvPr>
          <p:cNvSpPr>
            <a:spLocks noChangeArrowheads="1"/>
          </p:cNvSpPr>
          <p:nvPr/>
        </p:nvSpPr>
        <p:spPr bwMode="auto">
          <a:xfrm>
            <a:off x="0" y="-8348"/>
            <a:ext cx="9144000" cy="539751"/>
          </a:xfrm>
          <a:prstGeom prst="rect">
            <a:avLst/>
          </a:prstGeom>
          <a:gradFill>
            <a:gsLst>
              <a:gs pos="0">
                <a:schemeClr val="tx2"/>
              </a:gs>
              <a:gs pos="100000">
                <a:schemeClr val="accent1"/>
              </a:gs>
            </a:gsLst>
            <a:lin ang="5400000" scaled="1"/>
          </a:gradFill>
          <a:ln w="9525">
            <a:noFill/>
            <a:miter lim="800000"/>
            <a:headEnd/>
            <a:tailEnd/>
          </a:ln>
          <a:effectLst>
            <a:outerShdw blurRad="50800" dist="38100" dir="5400000" algn="t" rotWithShape="0">
              <a:prstClr val="black">
                <a:alpha val="40000"/>
              </a:prstClr>
            </a:outerShdw>
          </a:effectLst>
        </p:spPr>
        <p:txBody>
          <a:bodyPr wrap="none" lIns="91351" tIns="45675" rIns="91351" bIns="45675" anchor="ctr"/>
          <a:lstStyle/>
          <a:p>
            <a:pPr>
              <a:defRPr/>
            </a:pPr>
            <a:endParaRPr lang="en-US" altLang="zh-TW" sz="2800" b="1" dirty="0">
              <a:solidFill>
                <a:schemeClr val="bg1"/>
              </a:solidFill>
              <a:latin typeface="Meiryo UI" pitchFamily="50" charset="-128"/>
              <a:ea typeface="Meiryo UI" pitchFamily="50" charset="-128"/>
              <a:cs typeface="Meiryo UI" pitchFamily="50" charset="-128"/>
            </a:endParaRPr>
          </a:p>
        </p:txBody>
      </p:sp>
      <p:sp>
        <p:nvSpPr>
          <p:cNvPr id="37" name="正方形/長方形 22">
            <a:extLst>
              <a:ext uri="{FF2B5EF4-FFF2-40B4-BE49-F238E27FC236}">
                <a16:creationId xmlns:a16="http://schemas.microsoft.com/office/drawing/2014/main" id="{61D370AE-7FB2-7D0F-80B3-A60A4F0CAD0B}"/>
              </a:ext>
            </a:extLst>
          </p:cNvPr>
          <p:cNvSpPr>
            <a:spLocks noChangeArrowheads="1"/>
          </p:cNvSpPr>
          <p:nvPr/>
        </p:nvSpPr>
        <p:spPr bwMode="auto">
          <a:xfrm>
            <a:off x="60325" y="72615"/>
            <a:ext cx="6108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b="1" dirty="0">
                <a:solidFill>
                  <a:schemeClr val="bg1"/>
                </a:solidFill>
                <a:latin typeface="Meiryo UI" panose="020B0604030504040204" pitchFamily="50" charset="-128"/>
                <a:ea typeface="Meiryo UI" panose="020B0604030504040204" pitchFamily="50" charset="-128"/>
              </a:rPr>
              <a:t>（</a:t>
            </a:r>
            <a:r>
              <a:rPr lang="en-US" altLang="ja-JP" b="1" dirty="0">
                <a:solidFill>
                  <a:schemeClr val="bg1"/>
                </a:solidFill>
                <a:latin typeface="Meiryo UI" panose="020B0604030504040204" pitchFamily="50" charset="-128"/>
                <a:ea typeface="Meiryo UI" panose="020B0604030504040204" pitchFamily="50" charset="-128"/>
              </a:rPr>
              <a:t>2</a:t>
            </a:r>
            <a:r>
              <a:rPr lang="ja-JP" altLang="en-US" b="1" dirty="0">
                <a:solidFill>
                  <a:schemeClr val="bg1"/>
                </a:solidFill>
                <a:latin typeface="Meiryo UI" panose="020B0604030504040204" pitchFamily="50" charset="-128"/>
                <a:ea typeface="Meiryo UI" panose="020B0604030504040204" pitchFamily="50" charset="-128"/>
              </a:rPr>
              <a:t>）現計画の振り返りと検証</a:t>
            </a:r>
          </a:p>
        </p:txBody>
      </p:sp>
      <p:pic>
        <p:nvPicPr>
          <p:cNvPr id="11" name="図 10"/>
          <p:cNvPicPr>
            <a:picLocks noChangeAspect="1"/>
          </p:cNvPicPr>
          <p:nvPr/>
        </p:nvPicPr>
        <p:blipFill>
          <a:blip r:embed="rId4"/>
          <a:stretch>
            <a:fillRect/>
          </a:stretch>
        </p:blipFill>
        <p:spPr>
          <a:xfrm>
            <a:off x="3228392" y="1983237"/>
            <a:ext cx="2361755" cy="2091137"/>
          </a:xfrm>
          <a:prstGeom prst="rect">
            <a:avLst/>
          </a:prstGeom>
        </p:spPr>
      </p:pic>
      <p:pic>
        <p:nvPicPr>
          <p:cNvPr id="12" name="図 11"/>
          <p:cNvPicPr>
            <a:picLocks noChangeAspect="1"/>
          </p:cNvPicPr>
          <p:nvPr/>
        </p:nvPicPr>
        <p:blipFill>
          <a:blip r:embed="rId5"/>
          <a:stretch>
            <a:fillRect/>
          </a:stretch>
        </p:blipFill>
        <p:spPr>
          <a:xfrm>
            <a:off x="5909762" y="1977086"/>
            <a:ext cx="2394748" cy="2107378"/>
          </a:xfrm>
          <a:prstGeom prst="rect">
            <a:avLst/>
          </a:prstGeom>
        </p:spPr>
      </p:pic>
      <p:pic>
        <p:nvPicPr>
          <p:cNvPr id="13" name="図 12"/>
          <p:cNvPicPr>
            <a:picLocks noChangeAspect="1"/>
          </p:cNvPicPr>
          <p:nvPr/>
        </p:nvPicPr>
        <p:blipFill>
          <a:blip r:embed="rId6"/>
          <a:stretch>
            <a:fillRect/>
          </a:stretch>
        </p:blipFill>
        <p:spPr>
          <a:xfrm>
            <a:off x="3159807" y="4107631"/>
            <a:ext cx="2545395" cy="2279140"/>
          </a:xfrm>
          <a:prstGeom prst="rect">
            <a:avLst/>
          </a:prstGeom>
        </p:spPr>
      </p:pic>
      <p:pic>
        <p:nvPicPr>
          <p:cNvPr id="19" name="図 18"/>
          <p:cNvPicPr>
            <a:picLocks noChangeAspect="1"/>
          </p:cNvPicPr>
          <p:nvPr/>
        </p:nvPicPr>
        <p:blipFill>
          <a:blip r:embed="rId7"/>
          <a:stretch>
            <a:fillRect/>
          </a:stretch>
        </p:blipFill>
        <p:spPr>
          <a:xfrm>
            <a:off x="514723" y="4117781"/>
            <a:ext cx="2591109" cy="2271876"/>
          </a:xfrm>
          <a:prstGeom prst="rect">
            <a:avLst/>
          </a:prstGeom>
        </p:spPr>
      </p:pic>
      <p:pic>
        <p:nvPicPr>
          <p:cNvPr id="6" name="図 5"/>
          <p:cNvPicPr>
            <a:picLocks noChangeAspect="1"/>
          </p:cNvPicPr>
          <p:nvPr/>
        </p:nvPicPr>
        <p:blipFill>
          <a:blip r:embed="rId8"/>
          <a:stretch>
            <a:fillRect/>
          </a:stretch>
        </p:blipFill>
        <p:spPr>
          <a:xfrm>
            <a:off x="5847025" y="4117781"/>
            <a:ext cx="2548190" cy="2281642"/>
          </a:xfrm>
          <a:prstGeom prst="rect">
            <a:avLst/>
          </a:prstGeom>
        </p:spPr>
      </p:pic>
    </p:spTree>
    <p:extLst>
      <p:ext uri="{BB962C8B-B14F-4D97-AF65-F5344CB8AC3E}">
        <p14:creationId xmlns:p14="http://schemas.microsoft.com/office/powerpoint/2010/main" val="39332304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D6055A80-B785-CB9E-DEB7-8A01F1E87A24}"/>
              </a:ext>
            </a:extLst>
          </p:cNvPr>
          <p:cNvSpPr>
            <a:spLocks noChangeArrowheads="1"/>
          </p:cNvSpPr>
          <p:nvPr/>
        </p:nvSpPr>
        <p:spPr bwMode="auto">
          <a:xfrm>
            <a:off x="0" y="-20638"/>
            <a:ext cx="9144000" cy="539751"/>
          </a:xfrm>
          <a:prstGeom prst="rect">
            <a:avLst/>
          </a:prstGeom>
          <a:gradFill>
            <a:gsLst>
              <a:gs pos="0">
                <a:schemeClr val="tx2"/>
              </a:gs>
              <a:gs pos="100000">
                <a:schemeClr val="accent1"/>
              </a:gs>
            </a:gsLst>
            <a:lin ang="5400000" scaled="1"/>
          </a:gradFill>
          <a:ln w="9525">
            <a:noFill/>
            <a:miter lim="800000"/>
            <a:headEnd/>
            <a:tailEnd/>
          </a:ln>
          <a:effectLst>
            <a:outerShdw blurRad="50800" dist="38100" dir="5400000" algn="t" rotWithShape="0">
              <a:prstClr val="black">
                <a:alpha val="40000"/>
              </a:prstClr>
            </a:outerShdw>
          </a:effectLst>
        </p:spPr>
        <p:txBody>
          <a:bodyPr wrap="none" lIns="91351" tIns="45675" rIns="91351" bIns="45675" anchor="ctr"/>
          <a:lstStyle/>
          <a:p>
            <a:pPr>
              <a:defRPr/>
            </a:pPr>
            <a:endParaRPr lang="en-US" altLang="zh-TW" sz="2800" b="1" dirty="0">
              <a:solidFill>
                <a:schemeClr val="bg1"/>
              </a:solidFill>
              <a:latin typeface="Meiryo UI" pitchFamily="50" charset="-128"/>
              <a:ea typeface="Meiryo UI" pitchFamily="50" charset="-128"/>
              <a:cs typeface="Meiryo UI" pitchFamily="50" charset="-128"/>
            </a:endParaRPr>
          </a:p>
        </p:txBody>
      </p:sp>
      <p:sp>
        <p:nvSpPr>
          <p:cNvPr id="32" name="Text Box 5">
            <a:extLst>
              <a:ext uri="{FF2B5EF4-FFF2-40B4-BE49-F238E27FC236}">
                <a16:creationId xmlns:a16="http://schemas.microsoft.com/office/drawing/2014/main" id="{F548B18F-F479-B1D1-5E95-97F8D371E9E5}"/>
              </a:ext>
            </a:extLst>
          </p:cNvPr>
          <p:cNvSpPr txBox="1">
            <a:spLocks noChangeArrowheads="1"/>
          </p:cNvSpPr>
          <p:nvPr/>
        </p:nvSpPr>
        <p:spPr bwMode="auto">
          <a:xfrm>
            <a:off x="165734" y="558856"/>
            <a:ext cx="377178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None/>
            </a:pPr>
            <a:r>
              <a:rPr lang="ja-JP" altLang="en-US" sz="1800" dirty="0">
                <a:latin typeface="Meiryo UI" panose="020B0604030504040204" pitchFamily="50" charset="-128"/>
                <a:ea typeface="Meiryo UI" panose="020B0604030504040204" pitchFamily="50" charset="-128"/>
              </a:rPr>
              <a:t>◇各構造の代表的な損傷写真－</a:t>
            </a:r>
            <a:r>
              <a:rPr lang="en-US" altLang="ja-JP" sz="1800" dirty="0">
                <a:latin typeface="Meiryo UI" panose="020B0604030504040204" pitchFamily="50" charset="-128"/>
                <a:ea typeface="Meiryo UI" panose="020B0604030504040204" pitchFamily="50" charset="-128"/>
              </a:rPr>
              <a:t>1</a:t>
            </a:r>
            <a:endParaRPr lang="ja-JP" altLang="en-US" sz="1800" dirty="0">
              <a:latin typeface="Meiryo UI" panose="020B0604030504040204" pitchFamily="50" charset="-128"/>
              <a:ea typeface="Meiryo UI" panose="020B0604030504040204" pitchFamily="50" charset="-128"/>
            </a:endParaRPr>
          </a:p>
        </p:txBody>
      </p:sp>
      <p:sp>
        <p:nvSpPr>
          <p:cNvPr id="8" name="スライド番号プレースホルダー 7"/>
          <p:cNvSpPr>
            <a:spLocks noGrp="1"/>
          </p:cNvSpPr>
          <p:nvPr>
            <p:ph type="sldNum" sz="quarter" idx="12"/>
          </p:nvPr>
        </p:nvSpPr>
        <p:spPr/>
        <p:txBody>
          <a:bodyPr/>
          <a:lstStyle/>
          <a:p>
            <a:pPr>
              <a:defRPr/>
            </a:pPr>
            <a:fld id="{0697CFBF-62AA-4423-A348-4E9138DCA51B}" type="slidenum">
              <a:rPr lang="ja-JP" altLang="en-US" smtClean="0"/>
              <a:pPr>
                <a:defRPr/>
              </a:pPr>
              <a:t>12</a:t>
            </a:fld>
            <a:endParaRPr lang="ja-JP" altLang="en-US"/>
          </a:p>
        </p:txBody>
      </p:sp>
      <p:sp>
        <p:nvSpPr>
          <p:cNvPr id="24" name="Text Box 5">
            <a:extLst>
              <a:ext uri="{FF2B5EF4-FFF2-40B4-BE49-F238E27FC236}">
                <a16:creationId xmlns:a16="http://schemas.microsoft.com/office/drawing/2014/main" id="{F548B18F-F479-B1D1-5E95-97F8D371E9E5}"/>
              </a:ext>
            </a:extLst>
          </p:cNvPr>
          <p:cNvSpPr txBox="1">
            <a:spLocks noChangeArrowheads="1"/>
          </p:cNvSpPr>
          <p:nvPr/>
        </p:nvSpPr>
        <p:spPr bwMode="auto">
          <a:xfrm>
            <a:off x="330998" y="903656"/>
            <a:ext cx="134582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None/>
            </a:pPr>
            <a:r>
              <a:rPr lang="ja-JP" altLang="en-US" sz="1800" dirty="0">
                <a:latin typeface="Meiryo UI" panose="020B0604030504040204" pitchFamily="50" charset="-128"/>
                <a:ea typeface="Meiryo UI" panose="020B0604030504040204" pitchFamily="50" charset="-128"/>
              </a:rPr>
              <a:t>・</a:t>
            </a:r>
            <a:r>
              <a:rPr lang="en-US" altLang="ja-JP" sz="1800" dirty="0">
                <a:latin typeface="Meiryo UI" panose="020B0604030504040204" pitchFamily="50" charset="-128"/>
                <a:ea typeface="Meiryo UI" panose="020B0604030504040204" pitchFamily="50" charset="-128"/>
              </a:rPr>
              <a:t>RC</a:t>
            </a:r>
            <a:r>
              <a:rPr lang="ja-JP" altLang="en-US" sz="1800" dirty="0">
                <a:latin typeface="Meiryo UI" panose="020B0604030504040204" pitchFamily="50" charset="-128"/>
                <a:ea typeface="Meiryo UI" panose="020B0604030504040204" pitchFamily="50" charset="-128"/>
              </a:rPr>
              <a:t>支柱</a:t>
            </a:r>
          </a:p>
        </p:txBody>
      </p:sp>
      <p:sp>
        <p:nvSpPr>
          <p:cNvPr id="25" name="コンテンツ プレースホルダー 2">
            <a:extLst>
              <a:ext uri="{FF2B5EF4-FFF2-40B4-BE49-F238E27FC236}">
                <a16:creationId xmlns:a16="http://schemas.microsoft.com/office/drawing/2014/main" id="{46F12190-DBA0-878F-217D-3DB717AB4259}"/>
              </a:ext>
            </a:extLst>
          </p:cNvPr>
          <p:cNvSpPr txBox="1">
            <a:spLocks/>
          </p:cNvSpPr>
          <p:nvPr/>
        </p:nvSpPr>
        <p:spPr bwMode="auto">
          <a:xfrm>
            <a:off x="457200" y="1272988"/>
            <a:ext cx="8410636" cy="423779"/>
          </a:xfrm>
          <a:prstGeom prst="rect">
            <a:avLst/>
          </a:prstGeom>
          <a:gradFill rotWithShape="0">
            <a:gsLst>
              <a:gs pos="0">
                <a:srgbClr val="FFFF99"/>
              </a:gs>
              <a:gs pos="100000">
                <a:schemeClr val="bg1"/>
              </a:gs>
            </a:gsLst>
            <a:lin ang="5400000" scaled="1"/>
          </a:gradFill>
          <a:ln w="12700">
            <a:solidFill>
              <a:schemeClr val="tx1"/>
            </a:solidFill>
            <a:miter lim="800000"/>
            <a:headEnd/>
            <a:tailEnd/>
          </a:ln>
        </p:spPr>
        <p:txBody>
          <a:bodyPr anchor="ctr"/>
          <a:lstStyle>
            <a:lvl1pPr marL="285750" indent="-28575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indent="0" eaLnBrk="1" hangingPunct="1">
              <a:spcBef>
                <a:spcPct val="0"/>
              </a:spcBef>
              <a:buNone/>
            </a:pPr>
            <a:r>
              <a:rPr lang="ja-JP" altLang="en-US" sz="1600" dirty="0">
                <a:latin typeface="Meiryo UI" panose="020B0604030504040204" pitchFamily="50" charset="-128"/>
                <a:ea typeface="Meiryo UI" panose="020B0604030504040204" pitchFamily="50" charset="-128"/>
              </a:rPr>
              <a:t>・梁、躯体に剥離・鉄筋露出が生じていた。また、鋼板部分に腐食が生じている。</a:t>
            </a:r>
          </a:p>
        </p:txBody>
      </p:sp>
      <p:pic>
        <p:nvPicPr>
          <p:cNvPr id="26" name="図 25"/>
          <p:cNvPicPr>
            <a:picLocks noChangeAspect="1"/>
          </p:cNvPicPr>
          <p:nvPr/>
        </p:nvPicPr>
        <p:blipFill rotWithShape="1">
          <a:blip r:embed="rId3"/>
          <a:srcRect r="5757"/>
          <a:stretch/>
        </p:blipFill>
        <p:spPr>
          <a:xfrm>
            <a:off x="1000805" y="1780447"/>
            <a:ext cx="2260244" cy="1776814"/>
          </a:xfrm>
          <a:prstGeom prst="rect">
            <a:avLst/>
          </a:prstGeom>
          <a:ln w="12700">
            <a:solidFill>
              <a:srgbClr val="000000"/>
            </a:solidFill>
          </a:ln>
        </p:spPr>
      </p:pic>
      <p:sp>
        <p:nvSpPr>
          <p:cNvPr id="30" name="テキスト ボックス 29">
            <a:extLst>
              <a:ext uri="{FF2B5EF4-FFF2-40B4-BE49-F238E27FC236}">
                <a16:creationId xmlns:a16="http://schemas.microsoft.com/office/drawing/2014/main" id="{AFFED40D-07B5-145D-9A67-0F9A43B59691}"/>
              </a:ext>
            </a:extLst>
          </p:cNvPr>
          <p:cNvSpPr txBox="1"/>
          <p:nvPr/>
        </p:nvSpPr>
        <p:spPr>
          <a:xfrm>
            <a:off x="1846419" y="3280614"/>
            <a:ext cx="1562100" cy="338554"/>
          </a:xfrm>
          <a:prstGeom prst="rect">
            <a:avLst/>
          </a:prstGeom>
          <a:noFill/>
        </p:spPr>
        <p:txBody>
          <a:bodyPr wrap="square" rtlCol="0">
            <a:spAutoFit/>
          </a:bodyPr>
          <a:lstStyle/>
          <a:p>
            <a:r>
              <a:rPr kumimoji="1" lang="ja-JP" altLang="en-US" sz="1600" b="1" dirty="0">
                <a:solidFill>
                  <a:srgbClr val="FFFF00"/>
                </a:solidFill>
                <a:latin typeface="Meiryo UI" panose="020B0604030504040204" pitchFamily="50" charset="-128"/>
                <a:ea typeface="Meiryo UI" panose="020B0604030504040204" pitchFamily="50" charset="-128"/>
              </a:rPr>
              <a:t>剥離・鉄筋露出</a:t>
            </a:r>
          </a:p>
        </p:txBody>
      </p:sp>
      <p:sp>
        <p:nvSpPr>
          <p:cNvPr id="31" name="Text Box 5">
            <a:extLst>
              <a:ext uri="{FF2B5EF4-FFF2-40B4-BE49-F238E27FC236}">
                <a16:creationId xmlns:a16="http://schemas.microsoft.com/office/drawing/2014/main" id="{F548B18F-F479-B1D1-5E95-97F8D371E9E5}"/>
              </a:ext>
            </a:extLst>
          </p:cNvPr>
          <p:cNvSpPr txBox="1">
            <a:spLocks noChangeArrowheads="1"/>
          </p:cNvSpPr>
          <p:nvPr/>
        </p:nvSpPr>
        <p:spPr bwMode="auto">
          <a:xfrm>
            <a:off x="330998" y="3628904"/>
            <a:ext cx="134582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None/>
            </a:pPr>
            <a:r>
              <a:rPr lang="ja-JP" altLang="en-US" sz="1800" dirty="0">
                <a:latin typeface="Meiryo UI" panose="020B0604030504040204" pitchFamily="50" charset="-128"/>
                <a:ea typeface="Meiryo UI" panose="020B0604030504040204" pitchFamily="50" charset="-128"/>
              </a:rPr>
              <a:t>・鋼製支柱</a:t>
            </a:r>
          </a:p>
        </p:txBody>
      </p:sp>
      <p:sp>
        <p:nvSpPr>
          <p:cNvPr id="33" name="コンテンツ プレースホルダー 2">
            <a:extLst>
              <a:ext uri="{FF2B5EF4-FFF2-40B4-BE49-F238E27FC236}">
                <a16:creationId xmlns:a16="http://schemas.microsoft.com/office/drawing/2014/main" id="{46F12190-DBA0-878F-217D-3DB717AB4259}"/>
              </a:ext>
            </a:extLst>
          </p:cNvPr>
          <p:cNvSpPr txBox="1">
            <a:spLocks/>
          </p:cNvSpPr>
          <p:nvPr/>
        </p:nvSpPr>
        <p:spPr bwMode="auto">
          <a:xfrm>
            <a:off x="605768" y="4047264"/>
            <a:ext cx="8410636" cy="435713"/>
          </a:xfrm>
          <a:prstGeom prst="rect">
            <a:avLst/>
          </a:prstGeom>
          <a:gradFill rotWithShape="0">
            <a:gsLst>
              <a:gs pos="0">
                <a:srgbClr val="FFFF99"/>
              </a:gs>
              <a:gs pos="100000">
                <a:schemeClr val="bg1"/>
              </a:gs>
            </a:gsLst>
            <a:lin ang="5400000" scaled="1"/>
          </a:gradFill>
          <a:ln w="12700">
            <a:solidFill>
              <a:schemeClr val="tx1"/>
            </a:solidFill>
            <a:miter lim="800000"/>
            <a:headEnd/>
            <a:tailEnd/>
          </a:ln>
        </p:spPr>
        <p:txBody>
          <a:bodyPr anchor="ctr"/>
          <a:lstStyle>
            <a:lvl1pPr marL="285750" indent="-28575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indent="0" eaLnBrk="1" hangingPunct="1">
              <a:spcBef>
                <a:spcPct val="0"/>
              </a:spcBef>
              <a:buNone/>
            </a:pPr>
            <a:r>
              <a:rPr lang="ja-JP" altLang="en-US" sz="1600" dirty="0">
                <a:latin typeface="Meiryo UI" panose="020B0604030504040204" pitchFamily="50" charset="-128"/>
                <a:ea typeface="Meiryo UI" panose="020B0604030504040204" pitchFamily="50" charset="-128"/>
              </a:rPr>
              <a:t>・桁端部の滞水や支柱内部への滞水により、腐食が生じている。</a:t>
            </a:r>
          </a:p>
        </p:txBody>
      </p:sp>
      <p:pic>
        <p:nvPicPr>
          <p:cNvPr id="2" name="図 1"/>
          <p:cNvPicPr>
            <a:picLocks noChangeAspect="1"/>
          </p:cNvPicPr>
          <p:nvPr/>
        </p:nvPicPr>
        <p:blipFill rotWithShape="1">
          <a:blip r:embed="rId4"/>
          <a:srcRect l="8361"/>
          <a:stretch/>
        </p:blipFill>
        <p:spPr>
          <a:xfrm>
            <a:off x="3434445" y="1759055"/>
            <a:ext cx="2275109" cy="1819599"/>
          </a:xfrm>
          <a:prstGeom prst="rect">
            <a:avLst/>
          </a:prstGeom>
        </p:spPr>
      </p:pic>
      <p:sp>
        <p:nvSpPr>
          <p:cNvPr id="15" name="テキスト ボックス 14">
            <a:extLst>
              <a:ext uri="{FF2B5EF4-FFF2-40B4-BE49-F238E27FC236}">
                <a16:creationId xmlns:a16="http://schemas.microsoft.com/office/drawing/2014/main" id="{AFFED40D-07B5-145D-9A67-0F9A43B59691}"/>
              </a:ext>
            </a:extLst>
          </p:cNvPr>
          <p:cNvSpPr txBox="1"/>
          <p:nvPr/>
        </p:nvSpPr>
        <p:spPr>
          <a:xfrm>
            <a:off x="4877608" y="3280614"/>
            <a:ext cx="939883" cy="338554"/>
          </a:xfrm>
          <a:prstGeom prst="rect">
            <a:avLst/>
          </a:prstGeom>
          <a:noFill/>
        </p:spPr>
        <p:txBody>
          <a:bodyPr wrap="square" rtlCol="0">
            <a:spAutoFit/>
          </a:bodyPr>
          <a:lstStyle/>
          <a:p>
            <a:r>
              <a:rPr kumimoji="1" lang="ja-JP" altLang="en-US" sz="1600" b="1" dirty="0">
                <a:solidFill>
                  <a:srgbClr val="FFFF00"/>
                </a:solidFill>
                <a:latin typeface="Meiryo UI" panose="020B0604030504040204" pitchFamily="50" charset="-128"/>
                <a:ea typeface="Meiryo UI" panose="020B0604030504040204" pitchFamily="50" charset="-128"/>
              </a:rPr>
              <a:t>ひびわれ</a:t>
            </a:r>
          </a:p>
        </p:txBody>
      </p:sp>
      <p:pic>
        <p:nvPicPr>
          <p:cNvPr id="3" name="図 2"/>
          <p:cNvPicPr>
            <a:picLocks noChangeAspect="1"/>
          </p:cNvPicPr>
          <p:nvPr/>
        </p:nvPicPr>
        <p:blipFill rotWithShape="1">
          <a:blip r:embed="rId5"/>
          <a:srcRect r="9883"/>
          <a:stretch/>
        </p:blipFill>
        <p:spPr>
          <a:xfrm>
            <a:off x="5879230" y="1759055"/>
            <a:ext cx="2275890" cy="1819599"/>
          </a:xfrm>
          <a:prstGeom prst="rect">
            <a:avLst/>
          </a:prstGeom>
        </p:spPr>
      </p:pic>
      <p:sp>
        <p:nvSpPr>
          <p:cNvPr id="17" name="テキスト ボックス 16">
            <a:extLst>
              <a:ext uri="{FF2B5EF4-FFF2-40B4-BE49-F238E27FC236}">
                <a16:creationId xmlns:a16="http://schemas.microsoft.com/office/drawing/2014/main" id="{AFFED40D-07B5-145D-9A67-0F9A43B59691}"/>
              </a:ext>
            </a:extLst>
          </p:cNvPr>
          <p:cNvSpPr txBox="1"/>
          <p:nvPr/>
        </p:nvSpPr>
        <p:spPr>
          <a:xfrm>
            <a:off x="7620000" y="3280614"/>
            <a:ext cx="939883" cy="338554"/>
          </a:xfrm>
          <a:prstGeom prst="rect">
            <a:avLst/>
          </a:prstGeom>
          <a:noFill/>
        </p:spPr>
        <p:txBody>
          <a:bodyPr wrap="square" rtlCol="0">
            <a:spAutoFit/>
          </a:bodyPr>
          <a:lstStyle/>
          <a:p>
            <a:r>
              <a:rPr kumimoji="1" lang="ja-JP" altLang="en-US" sz="1600" b="1" dirty="0">
                <a:solidFill>
                  <a:srgbClr val="FFFF00"/>
                </a:solidFill>
                <a:latin typeface="Meiryo UI" panose="020B0604030504040204" pitchFamily="50" charset="-128"/>
                <a:ea typeface="Meiryo UI" panose="020B0604030504040204" pitchFamily="50" charset="-128"/>
              </a:rPr>
              <a:t>腐食</a:t>
            </a:r>
          </a:p>
        </p:txBody>
      </p:sp>
      <p:pic>
        <p:nvPicPr>
          <p:cNvPr id="4" name="図 3"/>
          <p:cNvPicPr>
            <a:picLocks noChangeAspect="1"/>
          </p:cNvPicPr>
          <p:nvPr/>
        </p:nvPicPr>
        <p:blipFill rotWithShape="1">
          <a:blip r:embed="rId6"/>
          <a:srcRect r="9019"/>
          <a:stretch/>
        </p:blipFill>
        <p:spPr>
          <a:xfrm>
            <a:off x="5879230" y="4706240"/>
            <a:ext cx="2261505" cy="1819599"/>
          </a:xfrm>
          <a:prstGeom prst="rect">
            <a:avLst/>
          </a:prstGeom>
        </p:spPr>
      </p:pic>
      <p:pic>
        <p:nvPicPr>
          <p:cNvPr id="9" name="図 8"/>
          <p:cNvPicPr>
            <a:picLocks noChangeAspect="1"/>
          </p:cNvPicPr>
          <p:nvPr/>
        </p:nvPicPr>
        <p:blipFill rotWithShape="1">
          <a:blip r:embed="rId7"/>
          <a:srcRect r="4345"/>
          <a:stretch/>
        </p:blipFill>
        <p:spPr>
          <a:xfrm>
            <a:off x="3434445" y="4728427"/>
            <a:ext cx="2267855" cy="1810485"/>
          </a:xfrm>
          <a:prstGeom prst="rect">
            <a:avLst/>
          </a:prstGeom>
        </p:spPr>
      </p:pic>
      <p:sp>
        <p:nvSpPr>
          <p:cNvPr id="20" name="テキスト ボックス 19">
            <a:extLst>
              <a:ext uri="{FF2B5EF4-FFF2-40B4-BE49-F238E27FC236}">
                <a16:creationId xmlns:a16="http://schemas.microsoft.com/office/drawing/2014/main" id="{AFFED40D-07B5-145D-9A67-0F9A43B59691}"/>
              </a:ext>
            </a:extLst>
          </p:cNvPr>
          <p:cNvSpPr txBox="1"/>
          <p:nvPr/>
        </p:nvSpPr>
        <p:spPr>
          <a:xfrm>
            <a:off x="5116464" y="6210714"/>
            <a:ext cx="939883" cy="338554"/>
          </a:xfrm>
          <a:prstGeom prst="rect">
            <a:avLst/>
          </a:prstGeom>
          <a:noFill/>
        </p:spPr>
        <p:txBody>
          <a:bodyPr wrap="square" rtlCol="0">
            <a:spAutoFit/>
          </a:bodyPr>
          <a:lstStyle/>
          <a:p>
            <a:r>
              <a:rPr kumimoji="1" lang="ja-JP" altLang="en-US" sz="1600" b="1" dirty="0">
                <a:solidFill>
                  <a:srgbClr val="FFFF00"/>
                </a:solidFill>
                <a:latin typeface="Meiryo UI" panose="020B0604030504040204" pitchFamily="50" charset="-128"/>
                <a:ea typeface="Meiryo UI" panose="020B0604030504040204" pitchFamily="50" charset="-128"/>
              </a:rPr>
              <a:t>腐食</a:t>
            </a:r>
          </a:p>
        </p:txBody>
      </p:sp>
      <p:sp>
        <p:nvSpPr>
          <p:cNvPr id="21" name="テキスト ボックス 20">
            <a:extLst>
              <a:ext uri="{FF2B5EF4-FFF2-40B4-BE49-F238E27FC236}">
                <a16:creationId xmlns:a16="http://schemas.microsoft.com/office/drawing/2014/main" id="{AFFED40D-07B5-145D-9A67-0F9A43B59691}"/>
              </a:ext>
            </a:extLst>
          </p:cNvPr>
          <p:cNvSpPr txBox="1"/>
          <p:nvPr/>
        </p:nvSpPr>
        <p:spPr>
          <a:xfrm>
            <a:off x="7100233" y="6210921"/>
            <a:ext cx="1217432" cy="338554"/>
          </a:xfrm>
          <a:prstGeom prst="rect">
            <a:avLst/>
          </a:prstGeom>
          <a:noFill/>
        </p:spPr>
        <p:txBody>
          <a:bodyPr wrap="square" rtlCol="0">
            <a:spAutoFit/>
          </a:bodyPr>
          <a:lstStyle/>
          <a:p>
            <a:r>
              <a:rPr lang="ja-JP" altLang="en-US" sz="1600" b="1" dirty="0">
                <a:solidFill>
                  <a:srgbClr val="FFFF00"/>
                </a:solidFill>
                <a:latin typeface="Meiryo UI" panose="020B0604030504040204" pitchFamily="50" charset="-128"/>
                <a:ea typeface="Meiryo UI" panose="020B0604030504040204" pitchFamily="50" charset="-128"/>
              </a:rPr>
              <a:t>漏水・滞水</a:t>
            </a:r>
            <a:endParaRPr kumimoji="1" lang="ja-JP" altLang="en-US" sz="1600" b="1" dirty="0">
              <a:solidFill>
                <a:srgbClr val="FFFF00"/>
              </a:solidFill>
              <a:latin typeface="Meiryo UI" panose="020B0604030504040204" pitchFamily="50" charset="-128"/>
              <a:ea typeface="Meiryo UI" panose="020B0604030504040204" pitchFamily="50" charset="-128"/>
            </a:endParaRPr>
          </a:p>
        </p:txBody>
      </p:sp>
      <p:pic>
        <p:nvPicPr>
          <p:cNvPr id="10" name="図 9"/>
          <p:cNvPicPr>
            <a:picLocks noChangeAspect="1"/>
          </p:cNvPicPr>
          <p:nvPr/>
        </p:nvPicPr>
        <p:blipFill rotWithShape="1">
          <a:blip r:embed="rId8"/>
          <a:srcRect r="7060"/>
          <a:stretch/>
        </p:blipFill>
        <p:spPr>
          <a:xfrm>
            <a:off x="1003105" y="4719313"/>
            <a:ext cx="2246866" cy="1806526"/>
          </a:xfrm>
          <a:prstGeom prst="rect">
            <a:avLst/>
          </a:prstGeom>
        </p:spPr>
      </p:pic>
      <p:sp>
        <p:nvSpPr>
          <p:cNvPr id="27" name="テキスト ボックス 26">
            <a:extLst>
              <a:ext uri="{FF2B5EF4-FFF2-40B4-BE49-F238E27FC236}">
                <a16:creationId xmlns:a16="http://schemas.microsoft.com/office/drawing/2014/main" id="{AFFED40D-07B5-145D-9A67-0F9A43B59691}"/>
              </a:ext>
            </a:extLst>
          </p:cNvPr>
          <p:cNvSpPr txBox="1"/>
          <p:nvPr/>
        </p:nvSpPr>
        <p:spPr>
          <a:xfrm>
            <a:off x="2672841" y="6210714"/>
            <a:ext cx="939883" cy="338554"/>
          </a:xfrm>
          <a:prstGeom prst="rect">
            <a:avLst/>
          </a:prstGeom>
          <a:noFill/>
        </p:spPr>
        <p:txBody>
          <a:bodyPr wrap="square" rtlCol="0">
            <a:spAutoFit/>
          </a:bodyPr>
          <a:lstStyle/>
          <a:p>
            <a:r>
              <a:rPr kumimoji="1" lang="ja-JP" altLang="en-US" sz="1600" b="1" dirty="0">
                <a:solidFill>
                  <a:srgbClr val="FFFF00"/>
                </a:solidFill>
                <a:latin typeface="Meiryo UI" panose="020B0604030504040204" pitchFamily="50" charset="-128"/>
                <a:ea typeface="Meiryo UI" panose="020B0604030504040204" pitchFamily="50" charset="-128"/>
              </a:rPr>
              <a:t>腐食</a:t>
            </a:r>
          </a:p>
        </p:txBody>
      </p:sp>
      <p:sp>
        <p:nvSpPr>
          <p:cNvPr id="22" name="正方形/長方形 22">
            <a:extLst>
              <a:ext uri="{FF2B5EF4-FFF2-40B4-BE49-F238E27FC236}">
                <a16:creationId xmlns:a16="http://schemas.microsoft.com/office/drawing/2014/main" id="{1A4F69D3-D651-40FC-A7D7-AD361716B79E}"/>
              </a:ext>
            </a:extLst>
          </p:cNvPr>
          <p:cNvSpPr>
            <a:spLocks noChangeArrowheads="1"/>
          </p:cNvSpPr>
          <p:nvPr/>
        </p:nvSpPr>
        <p:spPr bwMode="auto">
          <a:xfrm>
            <a:off x="60325" y="60325"/>
            <a:ext cx="6108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b="1" dirty="0">
                <a:solidFill>
                  <a:schemeClr val="bg1"/>
                </a:solidFill>
                <a:latin typeface="Meiryo UI" panose="020B0604030504040204" pitchFamily="50" charset="-128"/>
                <a:ea typeface="Meiryo UI" panose="020B0604030504040204" pitchFamily="50" charset="-128"/>
              </a:rPr>
              <a:t>（</a:t>
            </a:r>
            <a:r>
              <a:rPr lang="en-US" altLang="ja-JP" b="1" dirty="0">
                <a:solidFill>
                  <a:schemeClr val="bg1"/>
                </a:solidFill>
                <a:latin typeface="Meiryo UI" panose="020B0604030504040204" pitchFamily="50" charset="-128"/>
                <a:ea typeface="Meiryo UI" panose="020B0604030504040204" pitchFamily="50" charset="-128"/>
              </a:rPr>
              <a:t>2</a:t>
            </a:r>
            <a:r>
              <a:rPr lang="ja-JP" altLang="en-US" b="1" dirty="0">
                <a:solidFill>
                  <a:schemeClr val="bg1"/>
                </a:solidFill>
                <a:latin typeface="Meiryo UI" panose="020B0604030504040204" pitchFamily="50" charset="-128"/>
                <a:ea typeface="Meiryo UI" panose="020B0604030504040204" pitchFamily="50" charset="-128"/>
              </a:rPr>
              <a:t>）現計画の振り返りと検証</a:t>
            </a:r>
          </a:p>
        </p:txBody>
      </p:sp>
    </p:spTree>
    <p:extLst>
      <p:ext uri="{BB962C8B-B14F-4D97-AF65-F5344CB8AC3E}">
        <p14:creationId xmlns:p14="http://schemas.microsoft.com/office/powerpoint/2010/main" val="36379244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p:cNvPicPr>
            <a:picLocks noChangeAspect="1"/>
          </p:cNvPicPr>
          <p:nvPr/>
        </p:nvPicPr>
        <p:blipFill rotWithShape="1">
          <a:blip r:embed="rId3"/>
          <a:srcRect r="2248"/>
          <a:stretch/>
        </p:blipFill>
        <p:spPr>
          <a:xfrm>
            <a:off x="5879230" y="4748992"/>
            <a:ext cx="2257228" cy="1803022"/>
          </a:xfrm>
          <a:prstGeom prst="rect">
            <a:avLst/>
          </a:prstGeom>
        </p:spPr>
      </p:pic>
      <p:pic>
        <p:nvPicPr>
          <p:cNvPr id="29" name="図 28"/>
          <p:cNvPicPr>
            <a:picLocks noChangeAspect="1"/>
          </p:cNvPicPr>
          <p:nvPr/>
        </p:nvPicPr>
        <p:blipFill rotWithShape="1">
          <a:blip r:embed="rId4"/>
          <a:srcRect r="2642"/>
          <a:stretch/>
        </p:blipFill>
        <p:spPr>
          <a:xfrm>
            <a:off x="972998" y="4755572"/>
            <a:ext cx="2298272" cy="1797843"/>
          </a:xfrm>
          <a:prstGeom prst="rect">
            <a:avLst/>
          </a:prstGeom>
          <a:ln w="12700">
            <a:solidFill>
              <a:srgbClr val="000000"/>
            </a:solidFill>
          </a:ln>
        </p:spPr>
      </p:pic>
      <p:pic>
        <p:nvPicPr>
          <p:cNvPr id="28" name="図 27"/>
          <p:cNvPicPr>
            <a:picLocks noChangeAspect="1"/>
          </p:cNvPicPr>
          <p:nvPr/>
        </p:nvPicPr>
        <p:blipFill rotWithShape="1">
          <a:blip r:embed="rId5"/>
          <a:srcRect r="2540"/>
          <a:stretch/>
        </p:blipFill>
        <p:spPr>
          <a:xfrm>
            <a:off x="3434445" y="4754170"/>
            <a:ext cx="2259066" cy="1797844"/>
          </a:xfrm>
          <a:prstGeom prst="rect">
            <a:avLst/>
          </a:prstGeom>
          <a:ln w="12700">
            <a:solidFill>
              <a:srgbClr val="000000"/>
            </a:solidFill>
          </a:ln>
        </p:spPr>
      </p:pic>
      <p:sp>
        <p:nvSpPr>
          <p:cNvPr id="5" name="Rectangle 2">
            <a:extLst>
              <a:ext uri="{FF2B5EF4-FFF2-40B4-BE49-F238E27FC236}">
                <a16:creationId xmlns:a16="http://schemas.microsoft.com/office/drawing/2014/main" id="{D6055A80-B785-CB9E-DEB7-8A01F1E87A24}"/>
              </a:ext>
            </a:extLst>
          </p:cNvPr>
          <p:cNvSpPr>
            <a:spLocks noChangeArrowheads="1"/>
          </p:cNvSpPr>
          <p:nvPr/>
        </p:nvSpPr>
        <p:spPr bwMode="auto">
          <a:xfrm>
            <a:off x="0" y="-20638"/>
            <a:ext cx="9144000" cy="539751"/>
          </a:xfrm>
          <a:prstGeom prst="rect">
            <a:avLst/>
          </a:prstGeom>
          <a:gradFill>
            <a:gsLst>
              <a:gs pos="0">
                <a:schemeClr val="tx2"/>
              </a:gs>
              <a:gs pos="100000">
                <a:schemeClr val="accent1"/>
              </a:gs>
            </a:gsLst>
            <a:lin ang="5400000" scaled="1"/>
          </a:gradFill>
          <a:ln w="9525">
            <a:noFill/>
            <a:miter lim="800000"/>
            <a:headEnd/>
            <a:tailEnd/>
          </a:ln>
          <a:effectLst>
            <a:outerShdw blurRad="50800" dist="38100" dir="5400000" algn="t" rotWithShape="0">
              <a:prstClr val="black">
                <a:alpha val="40000"/>
              </a:prstClr>
            </a:outerShdw>
          </a:effectLst>
        </p:spPr>
        <p:txBody>
          <a:bodyPr wrap="none" lIns="91351" tIns="45675" rIns="91351" bIns="45675" anchor="ctr"/>
          <a:lstStyle/>
          <a:p>
            <a:pPr>
              <a:defRPr/>
            </a:pPr>
            <a:endParaRPr lang="en-US" altLang="zh-TW" sz="2800" b="1" dirty="0">
              <a:solidFill>
                <a:schemeClr val="bg1"/>
              </a:solidFill>
              <a:latin typeface="Meiryo UI" pitchFamily="50" charset="-128"/>
              <a:ea typeface="Meiryo UI" pitchFamily="50" charset="-128"/>
              <a:cs typeface="Meiryo UI" pitchFamily="50" charset="-128"/>
            </a:endParaRPr>
          </a:p>
        </p:txBody>
      </p:sp>
      <p:sp>
        <p:nvSpPr>
          <p:cNvPr id="32" name="Text Box 5">
            <a:extLst>
              <a:ext uri="{FF2B5EF4-FFF2-40B4-BE49-F238E27FC236}">
                <a16:creationId xmlns:a16="http://schemas.microsoft.com/office/drawing/2014/main" id="{F548B18F-F479-B1D1-5E95-97F8D371E9E5}"/>
              </a:ext>
            </a:extLst>
          </p:cNvPr>
          <p:cNvSpPr txBox="1">
            <a:spLocks noChangeArrowheads="1"/>
          </p:cNvSpPr>
          <p:nvPr/>
        </p:nvSpPr>
        <p:spPr bwMode="auto">
          <a:xfrm>
            <a:off x="165734" y="558856"/>
            <a:ext cx="3893082" cy="72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None/>
            </a:pPr>
            <a:r>
              <a:rPr lang="ja-JP" altLang="en-US" sz="1800" dirty="0">
                <a:latin typeface="Meiryo UI" panose="020B0604030504040204" pitchFamily="50" charset="-128"/>
                <a:ea typeface="Meiryo UI" panose="020B0604030504040204" pitchFamily="50" charset="-128"/>
              </a:rPr>
              <a:t>◇各構造の代表的な損傷写真－</a:t>
            </a:r>
            <a:r>
              <a:rPr lang="en-US" altLang="ja-JP" sz="1800" dirty="0">
                <a:latin typeface="Meiryo UI" panose="020B0604030504040204" pitchFamily="50" charset="-128"/>
                <a:ea typeface="Meiryo UI" panose="020B0604030504040204" pitchFamily="50" charset="-128"/>
              </a:rPr>
              <a:t>2</a:t>
            </a:r>
          </a:p>
          <a:p>
            <a:pPr eaLnBrk="1" hangingPunct="1">
              <a:spcBef>
                <a:spcPts val="600"/>
              </a:spcBef>
              <a:buNone/>
            </a:pPr>
            <a:endParaRPr lang="ja-JP" altLang="en-US" sz="1800" dirty="0">
              <a:latin typeface="Meiryo UI" panose="020B0604030504040204" pitchFamily="50" charset="-128"/>
              <a:ea typeface="Meiryo UI" panose="020B0604030504040204" pitchFamily="50" charset="-128"/>
            </a:endParaRPr>
          </a:p>
        </p:txBody>
      </p:sp>
      <p:sp>
        <p:nvSpPr>
          <p:cNvPr id="8" name="スライド番号プレースホルダー 7"/>
          <p:cNvSpPr>
            <a:spLocks noGrp="1"/>
          </p:cNvSpPr>
          <p:nvPr>
            <p:ph type="sldNum" sz="quarter" idx="12"/>
          </p:nvPr>
        </p:nvSpPr>
        <p:spPr/>
        <p:txBody>
          <a:bodyPr/>
          <a:lstStyle/>
          <a:p>
            <a:pPr>
              <a:defRPr/>
            </a:pPr>
            <a:fld id="{0697CFBF-62AA-4423-A348-4E9138DCA51B}" type="slidenum">
              <a:rPr lang="ja-JP" altLang="en-US" smtClean="0"/>
              <a:pPr>
                <a:defRPr/>
              </a:pPr>
              <a:t>13</a:t>
            </a:fld>
            <a:endParaRPr lang="ja-JP" altLang="en-US"/>
          </a:p>
        </p:txBody>
      </p:sp>
      <p:sp>
        <p:nvSpPr>
          <p:cNvPr id="24" name="Text Box 5">
            <a:extLst>
              <a:ext uri="{FF2B5EF4-FFF2-40B4-BE49-F238E27FC236}">
                <a16:creationId xmlns:a16="http://schemas.microsoft.com/office/drawing/2014/main" id="{F548B18F-F479-B1D1-5E95-97F8D371E9E5}"/>
              </a:ext>
            </a:extLst>
          </p:cNvPr>
          <p:cNvSpPr txBox="1">
            <a:spLocks noChangeArrowheads="1"/>
          </p:cNvSpPr>
          <p:nvPr/>
        </p:nvSpPr>
        <p:spPr bwMode="auto">
          <a:xfrm>
            <a:off x="330998" y="903656"/>
            <a:ext cx="134582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None/>
            </a:pPr>
            <a:r>
              <a:rPr lang="ja-JP" altLang="en-US" sz="1800" dirty="0">
                <a:latin typeface="Meiryo UI" panose="020B0604030504040204" pitchFamily="50" charset="-128"/>
                <a:ea typeface="Meiryo UI" panose="020B0604030504040204" pitchFamily="50" charset="-128"/>
              </a:rPr>
              <a:t>・</a:t>
            </a:r>
            <a:r>
              <a:rPr lang="en-US" altLang="ja-JP" sz="1800" dirty="0">
                <a:latin typeface="Meiryo UI" panose="020B0604030504040204" pitchFamily="50" charset="-128"/>
                <a:ea typeface="Meiryo UI" panose="020B0604030504040204" pitchFamily="50" charset="-128"/>
              </a:rPr>
              <a:t>PC</a:t>
            </a:r>
            <a:r>
              <a:rPr lang="ja-JP" altLang="en-US" sz="1800" dirty="0">
                <a:latin typeface="Meiryo UI" panose="020B0604030504040204" pitchFamily="50" charset="-128"/>
                <a:ea typeface="Meiryo UI" panose="020B0604030504040204" pitchFamily="50" charset="-128"/>
              </a:rPr>
              <a:t>軌道桁</a:t>
            </a:r>
          </a:p>
        </p:txBody>
      </p:sp>
      <p:sp>
        <p:nvSpPr>
          <p:cNvPr id="25" name="コンテンツ プレースホルダー 2">
            <a:extLst>
              <a:ext uri="{FF2B5EF4-FFF2-40B4-BE49-F238E27FC236}">
                <a16:creationId xmlns:a16="http://schemas.microsoft.com/office/drawing/2014/main" id="{46F12190-DBA0-878F-217D-3DB717AB4259}"/>
              </a:ext>
            </a:extLst>
          </p:cNvPr>
          <p:cNvSpPr txBox="1">
            <a:spLocks/>
          </p:cNvSpPr>
          <p:nvPr/>
        </p:nvSpPr>
        <p:spPr bwMode="auto">
          <a:xfrm>
            <a:off x="457200" y="1272988"/>
            <a:ext cx="8410636" cy="423779"/>
          </a:xfrm>
          <a:prstGeom prst="rect">
            <a:avLst/>
          </a:prstGeom>
          <a:gradFill rotWithShape="0">
            <a:gsLst>
              <a:gs pos="0">
                <a:srgbClr val="FFFF99"/>
              </a:gs>
              <a:gs pos="100000">
                <a:schemeClr val="bg1"/>
              </a:gs>
            </a:gsLst>
            <a:lin ang="5400000" scaled="1"/>
          </a:gradFill>
          <a:ln w="12700">
            <a:solidFill>
              <a:schemeClr val="tx1"/>
            </a:solidFill>
            <a:miter lim="800000"/>
            <a:headEnd/>
            <a:tailEnd/>
          </a:ln>
        </p:spPr>
        <p:txBody>
          <a:bodyPr anchor="ctr"/>
          <a:lstStyle>
            <a:lvl1pPr marL="285750" indent="-28575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indent="0" eaLnBrk="1" hangingPunct="1">
              <a:spcBef>
                <a:spcPct val="0"/>
              </a:spcBef>
              <a:buNone/>
            </a:pPr>
            <a:r>
              <a:rPr lang="ja-JP" altLang="en-US" sz="1600" dirty="0">
                <a:latin typeface="Meiryo UI" panose="020B0604030504040204" pitchFamily="50" charset="-128"/>
                <a:ea typeface="Meiryo UI" panose="020B0604030504040204" pitchFamily="50" charset="-128"/>
              </a:rPr>
              <a:t>・桁端部にひび割れが生じていた。（要因については分析中）</a:t>
            </a:r>
          </a:p>
        </p:txBody>
      </p:sp>
      <p:sp>
        <p:nvSpPr>
          <p:cNvPr id="30" name="テキスト ボックス 29">
            <a:extLst>
              <a:ext uri="{FF2B5EF4-FFF2-40B4-BE49-F238E27FC236}">
                <a16:creationId xmlns:a16="http://schemas.microsoft.com/office/drawing/2014/main" id="{AFFED40D-07B5-145D-9A67-0F9A43B59691}"/>
              </a:ext>
            </a:extLst>
          </p:cNvPr>
          <p:cNvSpPr txBox="1"/>
          <p:nvPr/>
        </p:nvSpPr>
        <p:spPr>
          <a:xfrm>
            <a:off x="2656930" y="6258171"/>
            <a:ext cx="1228680" cy="338554"/>
          </a:xfrm>
          <a:prstGeom prst="rect">
            <a:avLst/>
          </a:prstGeom>
          <a:noFill/>
        </p:spPr>
        <p:txBody>
          <a:bodyPr wrap="square" rtlCol="0">
            <a:spAutoFit/>
          </a:bodyPr>
          <a:lstStyle/>
          <a:p>
            <a:r>
              <a:rPr lang="ja-JP" altLang="en-US" sz="1600" b="1" dirty="0">
                <a:solidFill>
                  <a:srgbClr val="FFFF00"/>
                </a:solidFill>
                <a:latin typeface="Meiryo UI" panose="020B0604030504040204" pitchFamily="50" charset="-128"/>
                <a:ea typeface="Meiryo UI" panose="020B0604030504040204" pitchFamily="50" charset="-128"/>
              </a:rPr>
              <a:t>腐食</a:t>
            </a:r>
          </a:p>
        </p:txBody>
      </p:sp>
      <p:sp>
        <p:nvSpPr>
          <p:cNvPr id="31" name="Text Box 5">
            <a:extLst>
              <a:ext uri="{FF2B5EF4-FFF2-40B4-BE49-F238E27FC236}">
                <a16:creationId xmlns:a16="http://schemas.microsoft.com/office/drawing/2014/main" id="{F548B18F-F479-B1D1-5E95-97F8D371E9E5}"/>
              </a:ext>
            </a:extLst>
          </p:cNvPr>
          <p:cNvSpPr txBox="1">
            <a:spLocks noChangeArrowheads="1"/>
          </p:cNvSpPr>
          <p:nvPr/>
        </p:nvSpPr>
        <p:spPr bwMode="auto">
          <a:xfrm>
            <a:off x="330998" y="3628904"/>
            <a:ext cx="134582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None/>
            </a:pPr>
            <a:r>
              <a:rPr lang="ja-JP" altLang="en-US" sz="1800" dirty="0">
                <a:latin typeface="Meiryo UI" panose="020B0604030504040204" pitchFamily="50" charset="-128"/>
                <a:ea typeface="Meiryo UI" panose="020B0604030504040204" pitchFamily="50" charset="-128"/>
              </a:rPr>
              <a:t>・鋼軌道桁</a:t>
            </a:r>
          </a:p>
        </p:txBody>
      </p:sp>
      <p:sp>
        <p:nvSpPr>
          <p:cNvPr id="33" name="コンテンツ プレースホルダー 2">
            <a:extLst>
              <a:ext uri="{FF2B5EF4-FFF2-40B4-BE49-F238E27FC236}">
                <a16:creationId xmlns:a16="http://schemas.microsoft.com/office/drawing/2014/main" id="{46F12190-DBA0-878F-217D-3DB717AB4259}"/>
              </a:ext>
            </a:extLst>
          </p:cNvPr>
          <p:cNvSpPr txBox="1">
            <a:spLocks/>
          </p:cNvSpPr>
          <p:nvPr/>
        </p:nvSpPr>
        <p:spPr bwMode="auto">
          <a:xfrm>
            <a:off x="457200" y="3998236"/>
            <a:ext cx="8410636" cy="575234"/>
          </a:xfrm>
          <a:prstGeom prst="rect">
            <a:avLst/>
          </a:prstGeom>
          <a:gradFill rotWithShape="0">
            <a:gsLst>
              <a:gs pos="0">
                <a:srgbClr val="FFFF99"/>
              </a:gs>
              <a:gs pos="100000">
                <a:schemeClr val="bg1"/>
              </a:gs>
            </a:gsLst>
            <a:lin ang="5400000" scaled="1"/>
          </a:gradFill>
          <a:ln w="12700">
            <a:solidFill>
              <a:schemeClr val="tx1"/>
            </a:solidFill>
            <a:miter lim="800000"/>
            <a:headEnd/>
            <a:tailEnd/>
          </a:ln>
        </p:spPr>
        <p:txBody>
          <a:bodyPr anchor="ctr"/>
          <a:lstStyle>
            <a:lvl1pPr marL="285750" indent="-28575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indent="0" eaLnBrk="1" hangingPunct="1">
              <a:spcBef>
                <a:spcPct val="0"/>
              </a:spcBef>
              <a:buNone/>
            </a:pPr>
            <a:r>
              <a:rPr lang="ja-JP" altLang="en-US" sz="1600" dirty="0">
                <a:latin typeface="Meiryo UI" panose="020B0604030504040204" pitchFamily="50" charset="-128"/>
                <a:ea typeface="Meiryo UI" panose="020B0604030504040204" pitchFamily="50" charset="-128"/>
              </a:rPr>
              <a:t>・添接部の滞水や桁内部への浸水・滞水により、腐食が生じている。</a:t>
            </a:r>
          </a:p>
        </p:txBody>
      </p:sp>
      <p:sp>
        <p:nvSpPr>
          <p:cNvPr id="15" name="テキスト ボックス 14">
            <a:extLst>
              <a:ext uri="{FF2B5EF4-FFF2-40B4-BE49-F238E27FC236}">
                <a16:creationId xmlns:a16="http://schemas.microsoft.com/office/drawing/2014/main" id="{AFFED40D-07B5-145D-9A67-0F9A43B59691}"/>
              </a:ext>
            </a:extLst>
          </p:cNvPr>
          <p:cNvSpPr txBox="1"/>
          <p:nvPr/>
        </p:nvSpPr>
        <p:spPr>
          <a:xfrm>
            <a:off x="5092166" y="6258171"/>
            <a:ext cx="815903" cy="338554"/>
          </a:xfrm>
          <a:prstGeom prst="rect">
            <a:avLst/>
          </a:prstGeom>
          <a:noFill/>
        </p:spPr>
        <p:txBody>
          <a:bodyPr wrap="square" rtlCol="0">
            <a:spAutoFit/>
          </a:bodyPr>
          <a:lstStyle/>
          <a:p>
            <a:r>
              <a:rPr kumimoji="1" lang="ja-JP" altLang="en-US" sz="1600" b="1" dirty="0">
                <a:solidFill>
                  <a:srgbClr val="FFFF00"/>
                </a:solidFill>
                <a:latin typeface="Meiryo UI" panose="020B0604030504040204" pitchFamily="50" charset="-128"/>
                <a:ea typeface="Meiryo UI" panose="020B0604030504040204" pitchFamily="50" charset="-128"/>
              </a:rPr>
              <a:t>腐食</a:t>
            </a:r>
          </a:p>
        </p:txBody>
      </p:sp>
      <p:sp>
        <p:nvSpPr>
          <p:cNvPr id="17" name="テキスト ボックス 16">
            <a:extLst>
              <a:ext uri="{FF2B5EF4-FFF2-40B4-BE49-F238E27FC236}">
                <a16:creationId xmlns:a16="http://schemas.microsoft.com/office/drawing/2014/main" id="{AFFED40D-07B5-145D-9A67-0F9A43B59691}"/>
              </a:ext>
            </a:extLst>
          </p:cNvPr>
          <p:cNvSpPr txBox="1"/>
          <p:nvPr/>
        </p:nvSpPr>
        <p:spPr>
          <a:xfrm>
            <a:off x="7576146" y="6258171"/>
            <a:ext cx="939883" cy="338554"/>
          </a:xfrm>
          <a:prstGeom prst="rect">
            <a:avLst/>
          </a:prstGeom>
          <a:noFill/>
        </p:spPr>
        <p:txBody>
          <a:bodyPr wrap="square" rtlCol="0">
            <a:spAutoFit/>
          </a:bodyPr>
          <a:lstStyle/>
          <a:p>
            <a:r>
              <a:rPr kumimoji="1" lang="ja-JP" altLang="en-US" sz="1600" b="1" dirty="0">
                <a:solidFill>
                  <a:srgbClr val="FFFF00"/>
                </a:solidFill>
                <a:latin typeface="Meiryo UI" panose="020B0604030504040204" pitchFamily="50" charset="-128"/>
                <a:ea typeface="Meiryo UI" panose="020B0604030504040204" pitchFamily="50" charset="-128"/>
              </a:rPr>
              <a:t>滞水</a:t>
            </a:r>
          </a:p>
        </p:txBody>
      </p:sp>
      <p:pic>
        <p:nvPicPr>
          <p:cNvPr id="3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2998" y="1949219"/>
            <a:ext cx="5592180" cy="1282883"/>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5" name="テキスト ボックス 34">
            <a:extLst>
              <a:ext uri="{FF2B5EF4-FFF2-40B4-BE49-F238E27FC236}">
                <a16:creationId xmlns:a16="http://schemas.microsoft.com/office/drawing/2014/main" id="{AFFED40D-07B5-145D-9A67-0F9A43B59691}"/>
              </a:ext>
            </a:extLst>
          </p:cNvPr>
          <p:cNvSpPr txBox="1"/>
          <p:nvPr/>
        </p:nvSpPr>
        <p:spPr>
          <a:xfrm>
            <a:off x="5709728" y="2920000"/>
            <a:ext cx="968441" cy="338554"/>
          </a:xfrm>
          <a:prstGeom prst="rect">
            <a:avLst/>
          </a:prstGeom>
          <a:noFill/>
        </p:spPr>
        <p:txBody>
          <a:bodyPr wrap="square" rtlCol="0">
            <a:spAutoFit/>
          </a:bodyPr>
          <a:lstStyle/>
          <a:p>
            <a:r>
              <a:rPr lang="ja-JP" altLang="en-US" sz="1600" b="1" dirty="0">
                <a:solidFill>
                  <a:srgbClr val="FFFF00"/>
                </a:solidFill>
                <a:latin typeface="Meiryo UI" panose="020B0604030504040204" pitchFamily="50" charset="-128"/>
                <a:ea typeface="Meiryo UI" panose="020B0604030504040204" pitchFamily="50" charset="-128"/>
              </a:rPr>
              <a:t>ひびわれ</a:t>
            </a:r>
            <a:endParaRPr kumimoji="1" lang="ja-JP" altLang="en-US" sz="1600" b="1" dirty="0">
              <a:solidFill>
                <a:srgbClr val="FFFF00"/>
              </a:solidFill>
              <a:latin typeface="Meiryo UI" panose="020B0604030504040204" pitchFamily="50" charset="-128"/>
              <a:ea typeface="Meiryo UI" panose="020B0604030504040204" pitchFamily="50" charset="-128"/>
            </a:endParaRPr>
          </a:p>
        </p:txBody>
      </p:sp>
      <p:pic>
        <p:nvPicPr>
          <p:cNvPr id="36"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48187" y="1949219"/>
            <a:ext cx="1255918" cy="541344"/>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9" name="正方形/長方形 22">
            <a:extLst>
              <a:ext uri="{FF2B5EF4-FFF2-40B4-BE49-F238E27FC236}">
                <a16:creationId xmlns:a16="http://schemas.microsoft.com/office/drawing/2014/main" id="{A3D613E7-D3C3-4FEC-BEF0-072113D5C459}"/>
              </a:ext>
            </a:extLst>
          </p:cNvPr>
          <p:cNvSpPr>
            <a:spLocks noChangeArrowheads="1"/>
          </p:cNvSpPr>
          <p:nvPr/>
        </p:nvSpPr>
        <p:spPr bwMode="auto">
          <a:xfrm>
            <a:off x="60325" y="60325"/>
            <a:ext cx="6108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b="1" dirty="0">
                <a:solidFill>
                  <a:schemeClr val="bg1"/>
                </a:solidFill>
                <a:latin typeface="Meiryo UI" panose="020B0604030504040204" pitchFamily="50" charset="-128"/>
                <a:ea typeface="Meiryo UI" panose="020B0604030504040204" pitchFamily="50" charset="-128"/>
              </a:rPr>
              <a:t>（</a:t>
            </a:r>
            <a:r>
              <a:rPr lang="en-US" altLang="ja-JP" b="1" dirty="0">
                <a:solidFill>
                  <a:schemeClr val="bg1"/>
                </a:solidFill>
                <a:latin typeface="Meiryo UI" panose="020B0604030504040204" pitchFamily="50" charset="-128"/>
                <a:ea typeface="Meiryo UI" panose="020B0604030504040204" pitchFamily="50" charset="-128"/>
              </a:rPr>
              <a:t>2</a:t>
            </a:r>
            <a:r>
              <a:rPr lang="ja-JP" altLang="en-US" b="1" dirty="0">
                <a:solidFill>
                  <a:schemeClr val="bg1"/>
                </a:solidFill>
                <a:latin typeface="Meiryo UI" panose="020B0604030504040204" pitchFamily="50" charset="-128"/>
                <a:ea typeface="Meiryo UI" panose="020B0604030504040204" pitchFamily="50" charset="-128"/>
              </a:rPr>
              <a:t>）現計画の振り返りと検証</a:t>
            </a:r>
          </a:p>
        </p:txBody>
      </p:sp>
    </p:spTree>
    <p:extLst>
      <p:ext uri="{BB962C8B-B14F-4D97-AF65-F5344CB8AC3E}">
        <p14:creationId xmlns:p14="http://schemas.microsoft.com/office/powerpoint/2010/main" val="17616545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 Box 5">
            <a:extLst>
              <a:ext uri="{FF2B5EF4-FFF2-40B4-BE49-F238E27FC236}">
                <a16:creationId xmlns:a16="http://schemas.microsoft.com/office/drawing/2014/main" id="{F548B18F-F479-B1D1-5E95-97F8D371E9E5}"/>
              </a:ext>
            </a:extLst>
          </p:cNvPr>
          <p:cNvSpPr txBox="1">
            <a:spLocks noChangeArrowheads="1"/>
          </p:cNvSpPr>
          <p:nvPr/>
        </p:nvSpPr>
        <p:spPr bwMode="auto">
          <a:xfrm>
            <a:off x="165734" y="558856"/>
            <a:ext cx="3893082" cy="72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None/>
            </a:pPr>
            <a:r>
              <a:rPr lang="ja-JP" altLang="en-US" sz="1800" dirty="0">
                <a:latin typeface="Meiryo UI" panose="020B0604030504040204" pitchFamily="50" charset="-128"/>
                <a:ea typeface="Meiryo UI" panose="020B0604030504040204" pitchFamily="50" charset="-128"/>
              </a:rPr>
              <a:t>◇各構造の代表的な損傷写真－</a:t>
            </a:r>
            <a:r>
              <a:rPr lang="en-US" altLang="ja-JP" sz="1800" dirty="0">
                <a:latin typeface="Meiryo UI" panose="020B0604030504040204" pitchFamily="50" charset="-128"/>
                <a:ea typeface="Meiryo UI" panose="020B0604030504040204" pitchFamily="50" charset="-128"/>
              </a:rPr>
              <a:t>3</a:t>
            </a:r>
          </a:p>
          <a:p>
            <a:pPr eaLnBrk="1" hangingPunct="1">
              <a:spcBef>
                <a:spcPts val="600"/>
              </a:spcBef>
              <a:buNone/>
            </a:pPr>
            <a:endParaRPr lang="ja-JP" altLang="en-US" sz="1800" dirty="0">
              <a:latin typeface="Meiryo UI" panose="020B0604030504040204" pitchFamily="50" charset="-128"/>
              <a:ea typeface="Meiryo UI" panose="020B0604030504040204" pitchFamily="50" charset="-128"/>
            </a:endParaRPr>
          </a:p>
        </p:txBody>
      </p:sp>
      <p:pic>
        <p:nvPicPr>
          <p:cNvPr id="28" name="図 27">
            <a:extLst>
              <a:ext uri="{FF2B5EF4-FFF2-40B4-BE49-F238E27FC236}">
                <a16:creationId xmlns:a16="http://schemas.microsoft.com/office/drawing/2014/main" id="{5DAAA54A-23D4-83FC-3FA6-815B21D8F49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731"/>
          <a:stretch/>
        </p:blipFill>
        <p:spPr bwMode="auto">
          <a:xfrm>
            <a:off x="3452163" y="1791370"/>
            <a:ext cx="2248841" cy="1768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図 26">
            <a:extLst>
              <a:ext uri="{FF2B5EF4-FFF2-40B4-BE49-F238E27FC236}">
                <a16:creationId xmlns:a16="http://schemas.microsoft.com/office/drawing/2014/main" id="{2FA2F480-3739-4F7A-FEF7-7B45C2FAE42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4898"/>
          <a:stretch/>
        </p:blipFill>
        <p:spPr bwMode="auto">
          <a:xfrm>
            <a:off x="5878120" y="1789824"/>
            <a:ext cx="2248843" cy="1771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図 25">
            <a:extLst>
              <a:ext uri="{FF2B5EF4-FFF2-40B4-BE49-F238E27FC236}">
                <a16:creationId xmlns:a16="http://schemas.microsoft.com/office/drawing/2014/main" id="{F8FFDC94-557A-4B40-23B9-C9F44AF05D4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3512"/>
          <a:stretch/>
        </p:blipFill>
        <p:spPr bwMode="auto">
          <a:xfrm>
            <a:off x="967674" y="1769816"/>
            <a:ext cx="2307372" cy="179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a:extLst>
              <a:ext uri="{FF2B5EF4-FFF2-40B4-BE49-F238E27FC236}">
                <a16:creationId xmlns:a16="http://schemas.microsoft.com/office/drawing/2014/main" id="{D6055A80-B785-CB9E-DEB7-8A01F1E87A24}"/>
              </a:ext>
            </a:extLst>
          </p:cNvPr>
          <p:cNvSpPr>
            <a:spLocks noChangeArrowheads="1"/>
          </p:cNvSpPr>
          <p:nvPr/>
        </p:nvSpPr>
        <p:spPr bwMode="auto">
          <a:xfrm>
            <a:off x="0" y="-20638"/>
            <a:ext cx="9144000" cy="539751"/>
          </a:xfrm>
          <a:prstGeom prst="rect">
            <a:avLst/>
          </a:prstGeom>
          <a:gradFill>
            <a:gsLst>
              <a:gs pos="0">
                <a:schemeClr val="tx2"/>
              </a:gs>
              <a:gs pos="100000">
                <a:schemeClr val="accent1"/>
              </a:gs>
            </a:gsLst>
            <a:lin ang="5400000" scaled="1"/>
          </a:gradFill>
          <a:ln w="9525">
            <a:noFill/>
            <a:miter lim="800000"/>
            <a:headEnd/>
            <a:tailEnd/>
          </a:ln>
          <a:effectLst>
            <a:outerShdw blurRad="50800" dist="38100" dir="5400000" algn="t" rotWithShape="0">
              <a:prstClr val="black">
                <a:alpha val="40000"/>
              </a:prstClr>
            </a:outerShdw>
          </a:effectLst>
        </p:spPr>
        <p:txBody>
          <a:bodyPr wrap="none" lIns="91351" tIns="45675" rIns="91351" bIns="45675" anchor="ctr"/>
          <a:lstStyle/>
          <a:p>
            <a:pPr>
              <a:defRPr/>
            </a:pPr>
            <a:endParaRPr lang="en-US" altLang="zh-TW" sz="2800" b="1" dirty="0">
              <a:solidFill>
                <a:schemeClr val="bg1"/>
              </a:solidFill>
              <a:latin typeface="Meiryo UI" pitchFamily="50" charset="-128"/>
              <a:ea typeface="Meiryo UI" pitchFamily="50" charset="-128"/>
              <a:cs typeface="Meiryo UI" pitchFamily="50" charset="-128"/>
            </a:endParaRPr>
          </a:p>
        </p:txBody>
      </p:sp>
      <p:sp>
        <p:nvSpPr>
          <p:cNvPr id="8" name="スライド番号プレースホルダー 7"/>
          <p:cNvSpPr>
            <a:spLocks noGrp="1"/>
          </p:cNvSpPr>
          <p:nvPr>
            <p:ph type="sldNum" sz="quarter" idx="12"/>
          </p:nvPr>
        </p:nvSpPr>
        <p:spPr/>
        <p:txBody>
          <a:bodyPr/>
          <a:lstStyle/>
          <a:p>
            <a:pPr>
              <a:defRPr/>
            </a:pPr>
            <a:fld id="{0697CFBF-62AA-4423-A348-4E9138DCA51B}" type="slidenum">
              <a:rPr lang="ja-JP" altLang="en-US" smtClean="0"/>
              <a:pPr>
                <a:defRPr/>
              </a:pPr>
              <a:t>14</a:t>
            </a:fld>
            <a:endParaRPr lang="ja-JP" altLang="en-US"/>
          </a:p>
        </p:txBody>
      </p:sp>
      <p:sp>
        <p:nvSpPr>
          <p:cNvPr id="24" name="Text Box 5">
            <a:extLst>
              <a:ext uri="{FF2B5EF4-FFF2-40B4-BE49-F238E27FC236}">
                <a16:creationId xmlns:a16="http://schemas.microsoft.com/office/drawing/2014/main" id="{F548B18F-F479-B1D1-5E95-97F8D371E9E5}"/>
              </a:ext>
            </a:extLst>
          </p:cNvPr>
          <p:cNvSpPr txBox="1">
            <a:spLocks noChangeArrowheads="1"/>
          </p:cNvSpPr>
          <p:nvPr/>
        </p:nvSpPr>
        <p:spPr bwMode="auto">
          <a:xfrm>
            <a:off x="330998" y="903656"/>
            <a:ext cx="134582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None/>
            </a:pPr>
            <a:r>
              <a:rPr lang="ja-JP" altLang="en-US" sz="1800" dirty="0">
                <a:latin typeface="Meiryo UI" panose="020B0604030504040204" pitchFamily="50" charset="-128"/>
                <a:ea typeface="Meiryo UI" panose="020B0604030504040204" pitchFamily="50" charset="-128"/>
              </a:rPr>
              <a:t>・駅舎</a:t>
            </a:r>
          </a:p>
        </p:txBody>
      </p:sp>
      <p:sp>
        <p:nvSpPr>
          <p:cNvPr id="25" name="コンテンツ プレースホルダー 2">
            <a:extLst>
              <a:ext uri="{FF2B5EF4-FFF2-40B4-BE49-F238E27FC236}">
                <a16:creationId xmlns:a16="http://schemas.microsoft.com/office/drawing/2014/main" id="{46F12190-DBA0-878F-217D-3DB717AB4259}"/>
              </a:ext>
            </a:extLst>
          </p:cNvPr>
          <p:cNvSpPr txBox="1">
            <a:spLocks/>
          </p:cNvSpPr>
          <p:nvPr/>
        </p:nvSpPr>
        <p:spPr bwMode="auto">
          <a:xfrm>
            <a:off x="457200" y="1272988"/>
            <a:ext cx="8410636" cy="423779"/>
          </a:xfrm>
          <a:prstGeom prst="rect">
            <a:avLst/>
          </a:prstGeom>
          <a:gradFill rotWithShape="0">
            <a:gsLst>
              <a:gs pos="0">
                <a:srgbClr val="FFFF99"/>
              </a:gs>
              <a:gs pos="100000">
                <a:schemeClr val="bg1"/>
              </a:gs>
            </a:gsLst>
            <a:lin ang="5400000" scaled="1"/>
          </a:gradFill>
          <a:ln w="12700">
            <a:solidFill>
              <a:schemeClr val="tx1"/>
            </a:solidFill>
            <a:miter lim="800000"/>
            <a:headEnd/>
            <a:tailEnd/>
          </a:ln>
        </p:spPr>
        <p:txBody>
          <a:bodyPr anchor="ctr"/>
          <a:lstStyle>
            <a:lvl1pPr marL="285750" indent="-28575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indent="0" eaLnBrk="1" hangingPunct="1">
              <a:spcBef>
                <a:spcPct val="0"/>
              </a:spcBef>
              <a:buNone/>
            </a:pPr>
            <a:r>
              <a:rPr lang="ja-JP" altLang="en-US" sz="1600" dirty="0">
                <a:latin typeface="Meiryo UI" panose="020B0604030504040204" pitchFamily="50" charset="-128"/>
                <a:ea typeface="Meiryo UI" panose="020B0604030504040204" pitchFamily="50" charset="-128"/>
              </a:rPr>
              <a:t>・塗膜の経年劣化による腐食が生じている。変形欠損は車両の衝突によるものと想定される。</a:t>
            </a:r>
          </a:p>
        </p:txBody>
      </p:sp>
      <p:sp>
        <p:nvSpPr>
          <p:cNvPr id="30" name="テキスト ボックス 29">
            <a:extLst>
              <a:ext uri="{FF2B5EF4-FFF2-40B4-BE49-F238E27FC236}">
                <a16:creationId xmlns:a16="http://schemas.microsoft.com/office/drawing/2014/main" id="{AFFED40D-07B5-145D-9A67-0F9A43B59691}"/>
              </a:ext>
            </a:extLst>
          </p:cNvPr>
          <p:cNvSpPr txBox="1"/>
          <p:nvPr/>
        </p:nvSpPr>
        <p:spPr>
          <a:xfrm>
            <a:off x="2656930" y="3280614"/>
            <a:ext cx="1228680" cy="338554"/>
          </a:xfrm>
          <a:prstGeom prst="rect">
            <a:avLst/>
          </a:prstGeom>
          <a:noFill/>
        </p:spPr>
        <p:txBody>
          <a:bodyPr wrap="square" rtlCol="0">
            <a:spAutoFit/>
          </a:bodyPr>
          <a:lstStyle/>
          <a:p>
            <a:r>
              <a:rPr lang="ja-JP" altLang="en-US" sz="1600" b="1" dirty="0">
                <a:solidFill>
                  <a:srgbClr val="FFFF00"/>
                </a:solidFill>
                <a:latin typeface="Meiryo UI" panose="020B0604030504040204" pitchFamily="50" charset="-128"/>
                <a:ea typeface="Meiryo UI" panose="020B0604030504040204" pitchFamily="50" charset="-128"/>
              </a:rPr>
              <a:t>腐食</a:t>
            </a:r>
          </a:p>
        </p:txBody>
      </p:sp>
      <p:sp>
        <p:nvSpPr>
          <p:cNvPr id="15" name="テキスト ボックス 14">
            <a:extLst>
              <a:ext uri="{FF2B5EF4-FFF2-40B4-BE49-F238E27FC236}">
                <a16:creationId xmlns:a16="http://schemas.microsoft.com/office/drawing/2014/main" id="{AFFED40D-07B5-145D-9A67-0F9A43B59691}"/>
              </a:ext>
            </a:extLst>
          </p:cNvPr>
          <p:cNvSpPr txBox="1"/>
          <p:nvPr/>
        </p:nvSpPr>
        <p:spPr>
          <a:xfrm>
            <a:off x="5092166" y="3280614"/>
            <a:ext cx="815903" cy="338554"/>
          </a:xfrm>
          <a:prstGeom prst="rect">
            <a:avLst/>
          </a:prstGeom>
          <a:noFill/>
        </p:spPr>
        <p:txBody>
          <a:bodyPr wrap="square" rtlCol="0">
            <a:spAutoFit/>
          </a:bodyPr>
          <a:lstStyle/>
          <a:p>
            <a:r>
              <a:rPr kumimoji="1" lang="ja-JP" altLang="en-US" sz="1600" b="1" dirty="0">
                <a:solidFill>
                  <a:srgbClr val="FFFF00"/>
                </a:solidFill>
                <a:latin typeface="Meiryo UI" panose="020B0604030504040204" pitchFamily="50" charset="-128"/>
                <a:ea typeface="Meiryo UI" panose="020B0604030504040204" pitchFamily="50" charset="-128"/>
              </a:rPr>
              <a:t>腐食</a:t>
            </a:r>
          </a:p>
        </p:txBody>
      </p:sp>
      <p:sp>
        <p:nvSpPr>
          <p:cNvPr id="17" name="テキスト ボックス 16">
            <a:extLst>
              <a:ext uri="{FF2B5EF4-FFF2-40B4-BE49-F238E27FC236}">
                <a16:creationId xmlns:a16="http://schemas.microsoft.com/office/drawing/2014/main" id="{AFFED40D-07B5-145D-9A67-0F9A43B59691}"/>
              </a:ext>
            </a:extLst>
          </p:cNvPr>
          <p:cNvSpPr txBox="1"/>
          <p:nvPr/>
        </p:nvSpPr>
        <p:spPr>
          <a:xfrm>
            <a:off x="7046805" y="3280614"/>
            <a:ext cx="1401404" cy="338554"/>
          </a:xfrm>
          <a:prstGeom prst="rect">
            <a:avLst/>
          </a:prstGeom>
          <a:noFill/>
        </p:spPr>
        <p:txBody>
          <a:bodyPr wrap="square" rtlCol="0">
            <a:spAutoFit/>
          </a:bodyPr>
          <a:lstStyle/>
          <a:p>
            <a:r>
              <a:rPr kumimoji="1" lang="ja-JP" altLang="en-US" sz="1600" b="1" dirty="0">
                <a:solidFill>
                  <a:srgbClr val="FFFF00"/>
                </a:solidFill>
                <a:latin typeface="Meiryo UI" panose="020B0604030504040204" pitchFamily="50" charset="-128"/>
                <a:ea typeface="Meiryo UI" panose="020B0604030504040204" pitchFamily="50" charset="-128"/>
              </a:rPr>
              <a:t>変形・欠損</a:t>
            </a:r>
          </a:p>
        </p:txBody>
      </p:sp>
      <p:pic>
        <p:nvPicPr>
          <p:cNvPr id="14" name="図 13">
            <a:extLst>
              <a:ext uri="{FF2B5EF4-FFF2-40B4-BE49-F238E27FC236}">
                <a16:creationId xmlns:a16="http://schemas.microsoft.com/office/drawing/2014/main" id="{32996395-2E16-4C13-B9EA-C50806936A2A}"/>
              </a:ext>
            </a:extLst>
          </p:cNvPr>
          <p:cNvPicPr>
            <a:picLocks noChangeAspect="1"/>
          </p:cNvPicPr>
          <p:nvPr/>
        </p:nvPicPr>
        <p:blipFill rotWithShape="1">
          <a:blip r:embed="rId6"/>
          <a:srcRect r="1924"/>
          <a:stretch/>
        </p:blipFill>
        <p:spPr>
          <a:xfrm>
            <a:off x="3483333" y="4818030"/>
            <a:ext cx="2266559" cy="1768561"/>
          </a:xfrm>
          <a:prstGeom prst="rect">
            <a:avLst/>
          </a:prstGeom>
        </p:spPr>
      </p:pic>
      <p:pic>
        <p:nvPicPr>
          <p:cNvPr id="16" name="Picture 3995">
            <a:extLst>
              <a:ext uri="{FF2B5EF4-FFF2-40B4-BE49-F238E27FC236}">
                <a16:creationId xmlns:a16="http://schemas.microsoft.com/office/drawing/2014/main" id="{2E2E68E5-55C0-4B84-82EC-B62BAC93FA7F}"/>
              </a:ext>
            </a:extLst>
          </p:cNvPr>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27008" y="4818030"/>
            <a:ext cx="2258338" cy="1771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01">
            <a:extLst>
              <a:ext uri="{FF2B5EF4-FFF2-40B4-BE49-F238E27FC236}">
                <a16:creationId xmlns:a16="http://schemas.microsoft.com/office/drawing/2014/main" id="{3CAC949D-3AE9-4F62-A7B9-5420B3AB571F}"/>
              </a:ext>
            </a:extLst>
          </p:cNvPr>
          <p:cNvPicPr preferRelativeResize="0">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20826" y="4803003"/>
            <a:ext cx="2299332" cy="1799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5">
            <a:extLst>
              <a:ext uri="{FF2B5EF4-FFF2-40B4-BE49-F238E27FC236}">
                <a16:creationId xmlns:a16="http://schemas.microsoft.com/office/drawing/2014/main" id="{45AF73EB-EE9F-402A-A2B9-5D80D2D2C4A3}"/>
              </a:ext>
            </a:extLst>
          </p:cNvPr>
          <p:cNvSpPr txBox="1">
            <a:spLocks noChangeArrowheads="1"/>
          </p:cNvSpPr>
          <p:nvPr/>
        </p:nvSpPr>
        <p:spPr bwMode="auto">
          <a:xfrm>
            <a:off x="379886" y="3928644"/>
            <a:ext cx="134582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None/>
            </a:pPr>
            <a:r>
              <a:rPr lang="ja-JP" altLang="en-US" sz="1800" dirty="0">
                <a:latin typeface="Meiryo UI" panose="020B0604030504040204" pitchFamily="50" charset="-128"/>
                <a:ea typeface="Meiryo UI" panose="020B0604030504040204" pitchFamily="50" charset="-128"/>
              </a:rPr>
              <a:t>・特殊橋</a:t>
            </a:r>
          </a:p>
        </p:txBody>
      </p:sp>
      <p:sp>
        <p:nvSpPr>
          <p:cNvPr id="20" name="コンテンツ プレースホルダー 2">
            <a:extLst>
              <a:ext uri="{FF2B5EF4-FFF2-40B4-BE49-F238E27FC236}">
                <a16:creationId xmlns:a16="http://schemas.microsoft.com/office/drawing/2014/main" id="{2E1B5A1B-AFC6-481D-A854-D8BA58AD652F}"/>
              </a:ext>
            </a:extLst>
          </p:cNvPr>
          <p:cNvSpPr txBox="1">
            <a:spLocks/>
          </p:cNvSpPr>
          <p:nvPr/>
        </p:nvSpPr>
        <p:spPr bwMode="auto">
          <a:xfrm>
            <a:off x="506088" y="4297976"/>
            <a:ext cx="8410636" cy="423779"/>
          </a:xfrm>
          <a:prstGeom prst="rect">
            <a:avLst/>
          </a:prstGeom>
          <a:gradFill rotWithShape="0">
            <a:gsLst>
              <a:gs pos="0">
                <a:srgbClr val="FFFF99"/>
              </a:gs>
              <a:gs pos="100000">
                <a:schemeClr val="bg1"/>
              </a:gs>
            </a:gsLst>
            <a:lin ang="5400000" scaled="1"/>
          </a:gradFill>
          <a:ln w="12700">
            <a:solidFill>
              <a:schemeClr val="tx1"/>
            </a:solidFill>
            <a:miter lim="800000"/>
            <a:headEnd/>
            <a:tailEnd/>
          </a:ln>
        </p:spPr>
        <p:txBody>
          <a:bodyPr anchor="ctr"/>
          <a:lstStyle>
            <a:lvl1pPr marL="285750" indent="-28575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indent="0" eaLnBrk="1" hangingPunct="1">
              <a:spcBef>
                <a:spcPct val="0"/>
              </a:spcBef>
              <a:buNone/>
            </a:pPr>
            <a:r>
              <a:rPr lang="ja-JP" altLang="en-US" sz="1600" dirty="0">
                <a:latin typeface="Meiryo UI" panose="020B0604030504040204" pitchFamily="50" charset="-128"/>
                <a:ea typeface="Meiryo UI" panose="020B0604030504040204" pitchFamily="50" charset="-128"/>
              </a:rPr>
              <a:t>・添接部や支承部の滞水や桁内部への浸水・滞水により、腐食が生じている。</a:t>
            </a:r>
          </a:p>
        </p:txBody>
      </p:sp>
      <p:sp>
        <p:nvSpPr>
          <p:cNvPr id="21" name="テキスト ボックス 20">
            <a:extLst>
              <a:ext uri="{FF2B5EF4-FFF2-40B4-BE49-F238E27FC236}">
                <a16:creationId xmlns:a16="http://schemas.microsoft.com/office/drawing/2014/main" id="{EDE1E77A-D184-422B-84AB-499DB9AEF826}"/>
              </a:ext>
            </a:extLst>
          </p:cNvPr>
          <p:cNvSpPr txBox="1"/>
          <p:nvPr/>
        </p:nvSpPr>
        <p:spPr>
          <a:xfrm>
            <a:off x="2705818" y="6305602"/>
            <a:ext cx="1228680" cy="338554"/>
          </a:xfrm>
          <a:prstGeom prst="rect">
            <a:avLst/>
          </a:prstGeom>
          <a:noFill/>
        </p:spPr>
        <p:txBody>
          <a:bodyPr wrap="square" rtlCol="0">
            <a:spAutoFit/>
          </a:bodyPr>
          <a:lstStyle/>
          <a:p>
            <a:r>
              <a:rPr lang="ja-JP" altLang="en-US" sz="1600" b="1" dirty="0">
                <a:solidFill>
                  <a:srgbClr val="FFFF00"/>
                </a:solidFill>
                <a:latin typeface="Meiryo UI" panose="020B0604030504040204" pitchFamily="50" charset="-128"/>
                <a:ea typeface="Meiryo UI" panose="020B0604030504040204" pitchFamily="50" charset="-128"/>
              </a:rPr>
              <a:t>腐食</a:t>
            </a:r>
          </a:p>
        </p:txBody>
      </p:sp>
      <p:sp>
        <p:nvSpPr>
          <p:cNvPr id="22" name="テキスト ボックス 21">
            <a:extLst>
              <a:ext uri="{FF2B5EF4-FFF2-40B4-BE49-F238E27FC236}">
                <a16:creationId xmlns:a16="http://schemas.microsoft.com/office/drawing/2014/main" id="{04260E82-7E41-43C6-8FE6-2939DDCB4270}"/>
              </a:ext>
            </a:extLst>
          </p:cNvPr>
          <p:cNvSpPr txBox="1"/>
          <p:nvPr/>
        </p:nvSpPr>
        <p:spPr>
          <a:xfrm>
            <a:off x="5141054" y="6305602"/>
            <a:ext cx="815903" cy="338554"/>
          </a:xfrm>
          <a:prstGeom prst="rect">
            <a:avLst/>
          </a:prstGeom>
          <a:noFill/>
        </p:spPr>
        <p:txBody>
          <a:bodyPr wrap="square" rtlCol="0">
            <a:spAutoFit/>
          </a:bodyPr>
          <a:lstStyle/>
          <a:p>
            <a:r>
              <a:rPr kumimoji="1" lang="ja-JP" altLang="en-US" sz="1600" b="1" dirty="0">
                <a:solidFill>
                  <a:srgbClr val="FFFF00"/>
                </a:solidFill>
                <a:latin typeface="Meiryo UI" panose="020B0604030504040204" pitchFamily="50" charset="-128"/>
                <a:ea typeface="Meiryo UI" panose="020B0604030504040204" pitchFamily="50" charset="-128"/>
              </a:rPr>
              <a:t>腐食</a:t>
            </a:r>
          </a:p>
        </p:txBody>
      </p:sp>
      <p:sp>
        <p:nvSpPr>
          <p:cNvPr id="23" name="テキスト ボックス 22">
            <a:extLst>
              <a:ext uri="{FF2B5EF4-FFF2-40B4-BE49-F238E27FC236}">
                <a16:creationId xmlns:a16="http://schemas.microsoft.com/office/drawing/2014/main" id="{843009DD-E084-448E-A7B9-0E52A973B8FA}"/>
              </a:ext>
            </a:extLst>
          </p:cNvPr>
          <p:cNvSpPr txBox="1"/>
          <p:nvPr/>
        </p:nvSpPr>
        <p:spPr>
          <a:xfrm>
            <a:off x="7095693" y="6305602"/>
            <a:ext cx="1401404" cy="338554"/>
          </a:xfrm>
          <a:prstGeom prst="rect">
            <a:avLst/>
          </a:prstGeom>
          <a:noFill/>
        </p:spPr>
        <p:txBody>
          <a:bodyPr wrap="square" rtlCol="0">
            <a:spAutoFit/>
          </a:bodyPr>
          <a:lstStyle/>
          <a:p>
            <a:r>
              <a:rPr kumimoji="1" lang="ja-JP" altLang="en-US" sz="1600" b="1" dirty="0">
                <a:solidFill>
                  <a:srgbClr val="FFFF00"/>
                </a:solidFill>
                <a:latin typeface="Meiryo UI" panose="020B0604030504040204" pitchFamily="50" charset="-128"/>
                <a:ea typeface="Meiryo UI" panose="020B0604030504040204" pitchFamily="50" charset="-128"/>
              </a:rPr>
              <a:t>腐食・滞水</a:t>
            </a:r>
          </a:p>
        </p:txBody>
      </p:sp>
      <p:sp>
        <p:nvSpPr>
          <p:cNvPr id="31" name="正方形/長方形 22">
            <a:extLst>
              <a:ext uri="{FF2B5EF4-FFF2-40B4-BE49-F238E27FC236}">
                <a16:creationId xmlns:a16="http://schemas.microsoft.com/office/drawing/2014/main" id="{8AB3B43D-B332-47F6-962A-A869DF1F14F4}"/>
              </a:ext>
            </a:extLst>
          </p:cNvPr>
          <p:cNvSpPr>
            <a:spLocks noChangeArrowheads="1"/>
          </p:cNvSpPr>
          <p:nvPr/>
        </p:nvSpPr>
        <p:spPr bwMode="auto">
          <a:xfrm>
            <a:off x="60325" y="60325"/>
            <a:ext cx="6108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b="1" dirty="0">
                <a:solidFill>
                  <a:schemeClr val="bg1"/>
                </a:solidFill>
                <a:latin typeface="Meiryo UI" panose="020B0604030504040204" pitchFamily="50" charset="-128"/>
                <a:ea typeface="Meiryo UI" panose="020B0604030504040204" pitchFamily="50" charset="-128"/>
              </a:rPr>
              <a:t>（</a:t>
            </a:r>
            <a:r>
              <a:rPr lang="en-US" altLang="ja-JP" b="1" dirty="0">
                <a:solidFill>
                  <a:schemeClr val="bg1"/>
                </a:solidFill>
                <a:latin typeface="Meiryo UI" panose="020B0604030504040204" pitchFamily="50" charset="-128"/>
                <a:ea typeface="Meiryo UI" panose="020B0604030504040204" pitchFamily="50" charset="-128"/>
              </a:rPr>
              <a:t>2</a:t>
            </a:r>
            <a:r>
              <a:rPr lang="ja-JP" altLang="en-US" b="1" dirty="0">
                <a:solidFill>
                  <a:schemeClr val="bg1"/>
                </a:solidFill>
                <a:latin typeface="Meiryo UI" panose="020B0604030504040204" pitchFamily="50" charset="-128"/>
                <a:ea typeface="Meiryo UI" panose="020B0604030504040204" pitchFamily="50" charset="-128"/>
              </a:rPr>
              <a:t>）現計画の振り返りと検証</a:t>
            </a:r>
          </a:p>
        </p:txBody>
      </p:sp>
    </p:spTree>
    <p:extLst>
      <p:ext uri="{BB962C8B-B14F-4D97-AF65-F5344CB8AC3E}">
        <p14:creationId xmlns:p14="http://schemas.microsoft.com/office/powerpoint/2010/main" val="18950207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3"/>
          <a:srcRect r="3767"/>
          <a:stretch/>
        </p:blipFill>
        <p:spPr>
          <a:xfrm>
            <a:off x="3439679" y="2070352"/>
            <a:ext cx="2270049" cy="1795807"/>
          </a:xfrm>
          <a:prstGeom prst="rect">
            <a:avLst/>
          </a:prstGeom>
        </p:spPr>
      </p:pic>
      <p:pic>
        <p:nvPicPr>
          <p:cNvPr id="3" name="図 2"/>
          <p:cNvPicPr>
            <a:picLocks noChangeAspect="1"/>
          </p:cNvPicPr>
          <p:nvPr/>
        </p:nvPicPr>
        <p:blipFill rotWithShape="1">
          <a:blip r:embed="rId4"/>
          <a:srcRect r="4365"/>
          <a:stretch/>
        </p:blipFill>
        <p:spPr>
          <a:xfrm>
            <a:off x="5878121" y="2045694"/>
            <a:ext cx="2248842" cy="1801784"/>
          </a:xfrm>
          <a:prstGeom prst="rect">
            <a:avLst/>
          </a:prstGeom>
        </p:spPr>
      </p:pic>
      <p:pic>
        <p:nvPicPr>
          <p:cNvPr id="2" name="図 1"/>
          <p:cNvPicPr>
            <a:picLocks noChangeAspect="1"/>
          </p:cNvPicPr>
          <p:nvPr/>
        </p:nvPicPr>
        <p:blipFill rotWithShape="1">
          <a:blip r:embed="rId5"/>
          <a:srcRect r="4332"/>
          <a:stretch/>
        </p:blipFill>
        <p:spPr>
          <a:xfrm>
            <a:off x="967673" y="2070352"/>
            <a:ext cx="2266559" cy="1790228"/>
          </a:xfrm>
          <a:prstGeom prst="rect">
            <a:avLst/>
          </a:prstGeom>
        </p:spPr>
      </p:pic>
      <p:sp>
        <p:nvSpPr>
          <p:cNvPr id="5" name="Rectangle 2">
            <a:extLst>
              <a:ext uri="{FF2B5EF4-FFF2-40B4-BE49-F238E27FC236}">
                <a16:creationId xmlns:a16="http://schemas.microsoft.com/office/drawing/2014/main" id="{D6055A80-B785-CB9E-DEB7-8A01F1E87A24}"/>
              </a:ext>
            </a:extLst>
          </p:cNvPr>
          <p:cNvSpPr>
            <a:spLocks noChangeArrowheads="1"/>
          </p:cNvSpPr>
          <p:nvPr/>
        </p:nvSpPr>
        <p:spPr bwMode="auto">
          <a:xfrm>
            <a:off x="0" y="-20638"/>
            <a:ext cx="9144000" cy="539751"/>
          </a:xfrm>
          <a:prstGeom prst="rect">
            <a:avLst/>
          </a:prstGeom>
          <a:gradFill>
            <a:gsLst>
              <a:gs pos="0">
                <a:schemeClr val="tx2"/>
              </a:gs>
              <a:gs pos="100000">
                <a:schemeClr val="accent1"/>
              </a:gs>
            </a:gsLst>
            <a:lin ang="5400000" scaled="1"/>
          </a:gradFill>
          <a:ln w="9525">
            <a:noFill/>
            <a:miter lim="800000"/>
            <a:headEnd/>
            <a:tailEnd/>
          </a:ln>
          <a:effectLst>
            <a:outerShdw blurRad="50800" dist="38100" dir="5400000" algn="t" rotWithShape="0">
              <a:prstClr val="black">
                <a:alpha val="40000"/>
              </a:prstClr>
            </a:outerShdw>
          </a:effectLst>
        </p:spPr>
        <p:txBody>
          <a:bodyPr wrap="none" lIns="91351" tIns="45675" rIns="91351" bIns="45675" anchor="ctr"/>
          <a:lstStyle/>
          <a:p>
            <a:pPr>
              <a:defRPr/>
            </a:pPr>
            <a:endParaRPr lang="en-US" altLang="zh-TW" sz="2800" b="1" dirty="0">
              <a:solidFill>
                <a:schemeClr val="bg1"/>
              </a:solidFill>
              <a:latin typeface="Meiryo UI" pitchFamily="50" charset="-128"/>
              <a:ea typeface="Meiryo UI" pitchFamily="50" charset="-128"/>
              <a:cs typeface="Meiryo UI" pitchFamily="50" charset="-128"/>
            </a:endParaRPr>
          </a:p>
        </p:txBody>
      </p:sp>
      <p:sp>
        <p:nvSpPr>
          <p:cNvPr id="8" name="スライド番号プレースホルダー 7"/>
          <p:cNvSpPr>
            <a:spLocks noGrp="1"/>
          </p:cNvSpPr>
          <p:nvPr>
            <p:ph type="sldNum" sz="quarter" idx="12"/>
          </p:nvPr>
        </p:nvSpPr>
        <p:spPr/>
        <p:txBody>
          <a:bodyPr/>
          <a:lstStyle/>
          <a:p>
            <a:pPr>
              <a:defRPr/>
            </a:pPr>
            <a:fld id="{0697CFBF-62AA-4423-A348-4E9138DCA51B}" type="slidenum">
              <a:rPr lang="ja-JP" altLang="en-US" smtClean="0"/>
              <a:pPr>
                <a:defRPr/>
              </a:pPr>
              <a:t>15</a:t>
            </a:fld>
            <a:endParaRPr lang="ja-JP" altLang="en-US"/>
          </a:p>
        </p:txBody>
      </p:sp>
      <p:sp>
        <p:nvSpPr>
          <p:cNvPr id="31" name="Text Box 5">
            <a:extLst>
              <a:ext uri="{FF2B5EF4-FFF2-40B4-BE49-F238E27FC236}">
                <a16:creationId xmlns:a16="http://schemas.microsoft.com/office/drawing/2014/main" id="{F548B18F-F479-B1D1-5E95-97F8D371E9E5}"/>
              </a:ext>
            </a:extLst>
          </p:cNvPr>
          <p:cNvSpPr txBox="1">
            <a:spLocks noChangeArrowheads="1"/>
          </p:cNvSpPr>
          <p:nvPr/>
        </p:nvSpPr>
        <p:spPr bwMode="auto">
          <a:xfrm>
            <a:off x="330998" y="937470"/>
            <a:ext cx="134582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None/>
            </a:pPr>
            <a:r>
              <a:rPr lang="ja-JP" altLang="en-US" sz="1800" dirty="0">
                <a:latin typeface="Meiryo UI" panose="020B0604030504040204" pitchFamily="50" charset="-128"/>
                <a:ea typeface="Meiryo UI" panose="020B0604030504040204" pitchFamily="50" charset="-128"/>
              </a:rPr>
              <a:t>・分岐橋</a:t>
            </a:r>
          </a:p>
        </p:txBody>
      </p:sp>
      <p:sp>
        <p:nvSpPr>
          <p:cNvPr id="33" name="コンテンツ プレースホルダー 2">
            <a:extLst>
              <a:ext uri="{FF2B5EF4-FFF2-40B4-BE49-F238E27FC236}">
                <a16:creationId xmlns:a16="http://schemas.microsoft.com/office/drawing/2014/main" id="{46F12190-DBA0-878F-217D-3DB717AB4259}"/>
              </a:ext>
            </a:extLst>
          </p:cNvPr>
          <p:cNvSpPr txBox="1">
            <a:spLocks/>
          </p:cNvSpPr>
          <p:nvPr/>
        </p:nvSpPr>
        <p:spPr bwMode="auto">
          <a:xfrm>
            <a:off x="457200" y="1306802"/>
            <a:ext cx="8410636" cy="575234"/>
          </a:xfrm>
          <a:prstGeom prst="rect">
            <a:avLst/>
          </a:prstGeom>
          <a:gradFill rotWithShape="0">
            <a:gsLst>
              <a:gs pos="0">
                <a:srgbClr val="FFFF99"/>
              </a:gs>
              <a:gs pos="100000">
                <a:schemeClr val="bg1"/>
              </a:gs>
            </a:gsLst>
            <a:lin ang="5400000" scaled="1"/>
          </a:gradFill>
          <a:ln w="12700">
            <a:solidFill>
              <a:schemeClr val="tx1"/>
            </a:solidFill>
            <a:miter lim="800000"/>
            <a:headEnd/>
            <a:tailEnd/>
          </a:ln>
        </p:spPr>
        <p:txBody>
          <a:bodyPr anchor="ctr"/>
          <a:lstStyle>
            <a:lvl1pPr marL="285750" indent="-28575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indent="0" eaLnBrk="1" hangingPunct="1">
              <a:spcBef>
                <a:spcPct val="0"/>
              </a:spcBef>
              <a:buNone/>
            </a:pPr>
            <a:r>
              <a:rPr lang="ja-JP" altLang="en-US" sz="1600" dirty="0">
                <a:latin typeface="Meiryo UI" panose="020B0604030504040204" pitchFamily="50" charset="-128"/>
                <a:ea typeface="Meiryo UI" panose="020B0604030504040204" pitchFamily="50" charset="-128"/>
              </a:rPr>
              <a:t>・支承部や桁内部への滞水により、腐食が生じている。</a:t>
            </a:r>
          </a:p>
        </p:txBody>
      </p:sp>
      <p:sp>
        <p:nvSpPr>
          <p:cNvPr id="38" name="テキスト ボックス 37">
            <a:extLst>
              <a:ext uri="{FF2B5EF4-FFF2-40B4-BE49-F238E27FC236}">
                <a16:creationId xmlns:a16="http://schemas.microsoft.com/office/drawing/2014/main" id="{AFFED40D-07B5-145D-9A67-0F9A43B59691}"/>
              </a:ext>
            </a:extLst>
          </p:cNvPr>
          <p:cNvSpPr txBox="1"/>
          <p:nvPr/>
        </p:nvSpPr>
        <p:spPr>
          <a:xfrm>
            <a:off x="2656930" y="3566737"/>
            <a:ext cx="1228680" cy="338554"/>
          </a:xfrm>
          <a:prstGeom prst="rect">
            <a:avLst/>
          </a:prstGeom>
          <a:noFill/>
        </p:spPr>
        <p:txBody>
          <a:bodyPr wrap="square" rtlCol="0">
            <a:spAutoFit/>
          </a:bodyPr>
          <a:lstStyle/>
          <a:p>
            <a:r>
              <a:rPr lang="ja-JP" altLang="en-US" sz="1600" b="1" dirty="0">
                <a:solidFill>
                  <a:srgbClr val="FFFF00"/>
                </a:solidFill>
                <a:latin typeface="Meiryo UI" panose="020B0604030504040204" pitchFamily="50" charset="-128"/>
                <a:ea typeface="Meiryo UI" panose="020B0604030504040204" pitchFamily="50" charset="-128"/>
              </a:rPr>
              <a:t>腐食</a:t>
            </a:r>
          </a:p>
        </p:txBody>
      </p:sp>
      <p:sp>
        <p:nvSpPr>
          <p:cNvPr id="39" name="テキスト ボックス 38">
            <a:extLst>
              <a:ext uri="{FF2B5EF4-FFF2-40B4-BE49-F238E27FC236}">
                <a16:creationId xmlns:a16="http://schemas.microsoft.com/office/drawing/2014/main" id="{AFFED40D-07B5-145D-9A67-0F9A43B59691}"/>
              </a:ext>
            </a:extLst>
          </p:cNvPr>
          <p:cNvSpPr txBox="1"/>
          <p:nvPr/>
        </p:nvSpPr>
        <p:spPr>
          <a:xfrm>
            <a:off x="5092166" y="3566737"/>
            <a:ext cx="815903" cy="338554"/>
          </a:xfrm>
          <a:prstGeom prst="rect">
            <a:avLst/>
          </a:prstGeom>
          <a:noFill/>
        </p:spPr>
        <p:txBody>
          <a:bodyPr wrap="square" rtlCol="0">
            <a:spAutoFit/>
          </a:bodyPr>
          <a:lstStyle/>
          <a:p>
            <a:r>
              <a:rPr kumimoji="1" lang="ja-JP" altLang="en-US" sz="1600" b="1" dirty="0">
                <a:solidFill>
                  <a:srgbClr val="FFFF00"/>
                </a:solidFill>
                <a:latin typeface="Meiryo UI" panose="020B0604030504040204" pitchFamily="50" charset="-128"/>
                <a:ea typeface="Meiryo UI" panose="020B0604030504040204" pitchFamily="50" charset="-128"/>
              </a:rPr>
              <a:t>腐食</a:t>
            </a:r>
          </a:p>
        </p:txBody>
      </p:sp>
      <p:sp>
        <p:nvSpPr>
          <p:cNvPr id="40" name="テキスト ボックス 39">
            <a:extLst>
              <a:ext uri="{FF2B5EF4-FFF2-40B4-BE49-F238E27FC236}">
                <a16:creationId xmlns:a16="http://schemas.microsoft.com/office/drawing/2014/main" id="{AFFED40D-07B5-145D-9A67-0F9A43B59691}"/>
              </a:ext>
            </a:extLst>
          </p:cNvPr>
          <p:cNvSpPr txBox="1"/>
          <p:nvPr/>
        </p:nvSpPr>
        <p:spPr>
          <a:xfrm>
            <a:off x="7277566" y="3566737"/>
            <a:ext cx="939883" cy="338554"/>
          </a:xfrm>
          <a:prstGeom prst="rect">
            <a:avLst/>
          </a:prstGeom>
          <a:noFill/>
        </p:spPr>
        <p:txBody>
          <a:bodyPr wrap="square" rtlCol="0">
            <a:spAutoFit/>
          </a:bodyPr>
          <a:lstStyle/>
          <a:p>
            <a:r>
              <a:rPr kumimoji="1" lang="ja-JP" altLang="en-US" sz="1600" b="1" dirty="0">
                <a:solidFill>
                  <a:srgbClr val="FFFF00"/>
                </a:solidFill>
                <a:latin typeface="Meiryo UI" panose="020B0604030504040204" pitchFamily="50" charset="-128"/>
                <a:ea typeface="Meiryo UI" panose="020B0604030504040204" pitchFamily="50" charset="-128"/>
              </a:rPr>
              <a:t>ひびわれ</a:t>
            </a:r>
          </a:p>
        </p:txBody>
      </p:sp>
      <p:sp>
        <p:nvSpPr>
          <p:cNvPr id="14" name="Text Box 5">
            <a:extLst>
              <a:ext uri="{FF2B5EF4-FFF2-40B4-BE49-F238E27FC236}">
                <a16:creationId xmlns:a16="http://schemas.microsoft.com/office/drawing/2014/main" id="{F548B18F-F479-B1D1-5E95-97F8D371E9E5}"/>
              </a:ext>
            </a:extLst>
          </p:cNvPr>
          <p:cNvSpPr txBox="1">
            <a:spLocks noChangeArrowheads="1"/>
          </p:cNvSpPr>
          <p:nvPr/>
        </p:nvSpPr>
        <p:spPr bwMode="auto">
          <a:xfrm>
            <a:off x="165734" y="558856"/>
            <a:ext cx="3893082" cy="72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None/>
            </a:pPr>
            <a:r>
              <a:rPr lang="ja-JP" altLang="en-US" sz="1800" dirty="0">
                <a:latin typeface="Meiryo UI" panose="020B0604030504040204" pitchFamily="50" charset="-128"/>
                <a:ea typeface="Meiryo UI" panose="020B0604030504040204" pitchFamily="50" charset="-128"/>
              </a:rPr>
              <a:t>◇各構造の代表的な損傷写真－</a:t>
            </a:r>
            <a:r>
              <a:rPr lang="en-US" altLang="ja-JP" sz="1800" dirty="0">
                <a:latin typeface="Meiryo UI" panose="020B0604030504040204" pitchFamily="50" charset="-128"/>
                <a:ea typeface="Meiryo UI" panose="020B0604030504040204" pitchFamily="50" charset="-128"/>
              </a:rPr>
              <a:t>4</a:t>
            </a:r>
          </a:p>
          <a:p>
            <a:pPr eaLnBrk="1" hangingPunct="1">
              <a:spcBef>
                <a:spcPts val="600"/>
              </a:spcBef>
              <a:buNone/>
            </a:pPr>
            <a:endParaRPr lang="ja-JP" altLang="en-US" sz="1800" dirty="0">
              <a:latin typeface="Meiryo UI" panose="020B0604030504040204" pitchFamily="50" charset="-128"/>
              <a:ea typeface="Meiryo UI" panose="020B0604030504040204" pitchFamily="50" charset="-128"/>
            </a:endParaRPr>
          </a:p>
        </p:txBody>
      </p:sp>
      <p:sp>
        <p:nvSpPr>
          <p:cNvPr id="15" name="正方形/長方形 22">
            <a:extLst>
              <a:ext uri="{FF2B5EF4-FFF2-40B4-BE49-F238E27FC236}">
                <a16:creationId xmlns:a16="http://schemas.microsoft.com/office/drawing/2014/main" id="{373AAB1C-FC2D-4521-96BB-772EBF04B0AE}"/>
              </a:ext>
            </a:extLst>
          </p:cNvPr>
          <p:cNvSpPr>
            <a:spLocks noChangeArrowheads="1"/>
          </p:cNvSpPr>
          <p:nvPr/>
        </p:nvSpPr>
        <p:spPr bwMode="auto">
          <a:xfrm>
            <a:off x="60325" y="60325"/>
            <a:ext cx="6108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b="1" dirty="0">
                <a:solidFill>
                  <a:schemeClr val="bg1"/>
                </a:solidFill>
                <a:latin typeface="Meiryo UI" panose="020B0604030504040204" pitchFamily="50" charset="-128"/>
                <a:ea typeface="Meiryo UI" panose="020B0604030504040204" pitchFamily="50" charset="-128"/>
              </a:rPr>
              <a:t>（</a:t>
            </a:r>
            <a:r>
              <a:rPr lang="en-US" altLang="ja-JP" b="1" dirty="0">
                <a:solidFill>
                  <a:schemeClr val="bg1"/>
                </a:solidFill>
                <a:latin typeface="Meiryo UI" panose="020B0604030504040204" pitchFamily="50" charset="-128"/>
                <a:ea typeface="Meiryo UI" panose="020B0604030504040204" pitchFamily="50" charset="-128"/>
              </a:rPr>
              <a:t>2</a:t>
            </a:r>
            <a:r>
              <a:rPr lang="ja-JP" altLang="en-US" b="1" dirty="0">
                <a:solidFill>
                  <a:schemeClr val="bg1"/>
                </a:solidFill>
                <a:latin typeface="Meiryo UI" panose="020B0604030504040204" pitchFamily="50" charset="-128"/>
                <a:ea typeface="Meiryo UI" panose="020B0604030504040204" pitchFamily="50" charset="-128"/>
              </a:rPr>
              <a:t>）現計画の振り返りと検証</a:t>
            </a:r>
          </a:p>
        </p:txBody>
      </p:sp>
    </p:spTree>
    <p:extLst>
      <p:ext uri="{BB962C8B-B14F-4D97-AF65-F5344CB8AC3E}">
        <p14:creationId xmlns:p14="http://schemas.microsoft.com/office/powerpoint/2010/main" val="39686558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p:cNvPicPr>
            <a:picLocks noChangeAspect="1"/>
          </p:cNvPicPr>
          <p:nvPr/>
        </p:nvPicPr>
        <p:blipFill>
          <a:blip r:embed="rId3"/>
          <a:stretch>
            <a:fillRect/>
          </a:stretch>
        </p:blipFill>
        <p:spPr>
          <a:xfrm>
            <a:off x="115440" y="4512611"/>
            <a:ext cx="6178521" cy="1795148"/>
          </a:xfrm>
          <a:prstGeom prst="rect">
            <a:avLst/>
          </a:prstGeom>
        </p:spPr>
      </p:pic>
      <p:sp>
        <p:nvSpPr>
          <p:cNvPr id="5" name="Rectangle 2">
            <a:extLst>
              <a:ext uri="{FF2B5EF4-FFF2-40B4-BE49-F238E27FC236}">
                <a16:creationId xmlns:a16="http://schemas.microsoft.com/office/drawing/2014/main" id="{D6055A80-B785-CB9E-DEB7-8A01F1E87A24}"/>
              </a:ext>
            </a:extLst>
          </p:cNvPr>
          <p:cNvSpPr>
            <a:spLocks noChangeArrowheads="1"/>
          </p:cNvSpPr>
          <p:nvPr/>
        </p:nvSpPr>
        <p:spPr bwMode="auto">
          <a:xfrm>
            <a:off x="0" y="-20638"/>
            <a:ext cx="9144000" cy="539751"/>
          </a:xfrm>
          <a:prstGeom prst="rect">
            <a:avLst/>
          </a:prstGeom>
          <a:gradFill>
            <a:gsLst>
              <a:gs pos="0">
                <a:schemeClr val="tx2"/>
              </a:gs>
              <a:gs pos="100000">
                <a:schemeClr val="accent1"/>
              </a:gs>
            </a:gsLst>
            <a:lin ang="5400000" scaled="1"/>
          </a:gradFill>
          <a:ln w="9525">
            <a:noFill/>
            <a:miter lim="800000"/>
            <a:headEnd/>
            <a:tailEnd/>
          </a:ln>
          <a:effectLst>
            <a:outerShdw blurRad="50800" dist="38100" dir="5400000" algn="t" rotWithShape="0">
              <a:prstClr val="black">
                <a:alpha val="40000"/>
              </a:prstClr>
            </a:outerShdw>
          </a:effectLst>
        </p:spPr>
        <p:txBody>
          <a:bodyPr wrap="none" lIns="91351" tIns="45675" rIns="91351" bIns="45675" anchor="ctr"/>
          <a:lstStyle/>
          <a:p>
            <a:pPr>
              <a:defRPr/>
            </a:pPr>
            <a:endParaRPr lang="en-US" altLang="zh-TW" sz="2800" b="1" dirty="0">
              <a:solidFill>
                <a:schemeClr val="bg1"/>
              </a:solidFill>
              <a:latin typeface="Meiryo UI" pitchFamily="50" charset="-128"/>
              <a:ea typeface="Meiryo UI" pitchFamily="50" charset="-128"/>
              <a:cs typeface="Meiryo UI" pitchFamily="50" charset="-128"/>
            </a:endParaRPr>
          </a:p>
        </p:txBody>
      </p:sp>
      <p:sp>
        <p:nvSpPr>
          <p:cNvPr id="8" name="Text Box 5">
            <a:extLst>
              <a:ext uri="{FF2B5EF4-FFF2-40B4-BE49-F238E27FC236}">
                <a16:creationId xmlns:a16="http://schemas.microsoft.com/office/drawing/2014/main" id="{F548B18F-F479-B1D1-5E95-97F8D371E9E5}"/>
              </a:ext>
            </a:extLst>
          </p:cNvPr>
          <p:cNvSpPr txBox="1">
            <a:spLocks noChangeArrowheads="1"/>
          </p:cNvSpPr>
          <p:nvPr/>
        </p:nvSpPr>
        <p:spPr bwMode="auto">
          <a:xfrm>
            <a:off x="165733" y="558856"/>
            <a:ext cx="508254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Font typeface="Arial" panose="020B0604020202020204" pitchFamily="34" charset="0"/>
              <a:buNone/>
            </a:pPr>
            <a:r>
              <a:rPr lang="ja-JP" altLang="en-US" sz="1800" dirty="0">
                <a:latin typeface="Meiryo UI" panose="020B0604030504040204" pitchFamily="50" charset="-128"/>
                <a:ea typeface="Meiryo UI" panose="020B0604030504040204" pitchFamily="50" charset="-128"/>
              </a:rPr>
              <a:t>◇区間（駅舎間）ごとの健全度割合</a:t>
            </a:r>
          </a:p>
        </p:txBody>
      </p:sp>
      <p:sp>
        <p:nvSpPr>
          <p:cNvPr id="2" name="コンテンツ プレースホルダー 2">
            <a:extLst>
              <a:ext uri="{FF2B5EF4-FFF2-40B4-BE49-F238E27FC236}">
                <a16:creationId xmlns:a16="http://schemas.microsoft.com/office/drawing/2014/main" id="{B096211C-B1AC-FE1B-A525-AA14DCDCA50D}"/>
              </a:ext>
            </a:extLst>
          </p:cNvPr>
          <p:cNvSpPr txBox="1">
            <a:spLocks/>
          </p:cNvSpPr>
          <p:nvPr/>
        </p:nvSpPr>
        <p:spPr bwMode="auto">
          <a:xfrm>
            <a:off x="447674" y="961836"/>
            <a:ext cx="8239126" cy="490491"/>
          </a:xfrm>
          <a:prstGeom prst="rect">
            <a:avLst/>
          </a:prstGeom>
          <a:gradFill rotWithShape="0">
            <a:gsLst>
              <a:gs pos="0">
                <a:srgbClr val="FFFF99"/>
              </a:gs>
              <a:gs pos="100000">
                <a:schemeClr val="bg1"/>
              </a:gs>
            </a:gsLst>
            <a:lin ang="5400000" scaled="1"/>
          </a:gradFill>
          <a:ln w="12700">
            <a:solidFill>
              <a:schemeClr val="tx1"/>
            </a:solidFill>
            <a:miter lim="800000"/>
            <a:headEnd/>
            <a:tailEnd/>
          </a:ln>
        </p:spPr>
        <p:txBody>
          <a:bodyPr anchor="ctr"/>
          <a:lstStyle>
            <a:lvl1pPr marL="285750" indent="-28575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indent="0" eaLnBrk="1" hangingPunct="1">
              <a:spcBef>
                <a:spcPct val="0"/>
              </a:spcBef>
              <a:buNone/>
            </a:pPr>
            <a:r>
              <a:rPr lang="ja-JP" altLang="en-US" sz="1600" dirty="0">
                <a:latin typeface="Meiryo UI" panose="020B0604030504040204" pitchFamily="50" charset="-128"/>
                <a:ea typeface="Meiryo UI" panose="020B0604030504040204" pitchFamily="50" charset="-128"/>
              </a:rPr>
              <a:t>・区間ごとの健全度割合を代表的な部材である</a:t>
            </a:r>
            <a:r>
              <a:rPr lang="en-US" altLang="ja-JP" sz="1600" dirty="0">
                <a:latin typeface="Meiryo UI" panose="020B0604030504040204" pitchFamily="50" charset="-128"/>
                <a:ea typeface="Meiryo UI" panose="020B0604030504040204" pitchFamily="50" charset="-128"/>
              </a:rPr>
              <a:t>PC</a:t>
            </a:r>
            <a:r>
              <a:rPr lang="ja-JP" altLang="en-US" sz="1600" dirty="0">
                <a:latin typeface="Meiryo UI" panose="020B0604030504040204" pitchFamily="50" charset="-128"/>
                <a:ea typeface="Meiryo UI" panose="020B0604030504040204" pitchFamily="50" charset="-128"/>
              </a:rPr>
              <a:t>軌道桁、</a:t>
            </a:r>
            <a:r>
              <a:rPr lang="en-US" altLang="ja-JP" sz="1600" dirty="0">
                <a:latin typeface="Meiryo UI" panose="020B0604030504040204" pitchFamily="50" charset="-128"/>
                <a:ea typeface="Meiryo UI" panose="020B0604030504040204" pitchFamily="50" charset="-128"/>
              </a:rPr>
              <a:t>RC</a:t>
            </a:r>
            <a:r>
              <a:rPr lang="ja-JP" altLang="en-US" sz="1600" dirty="0">
                <a:latin typeface="Meiryo UI" panose="020B0604030504040204" pitchFamily="50" charset="-128"/>
                <a:ea typeface="Meiryo UI" panose="020B0604030504040204" pitchFamily="50" charset="-128"/>
              </a:rPr>
              <a:t>支柱、鋼製支柱で確認した。</a:t>
            </a:r>
            <a:endParaRPr lang="en-US" altLang="ja-JP" sz="160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pPr>
              <a:defRPr/>
            </a:pPr>
            <a:fld id="{0697CFBF-62AA-4423-A348-4E9138DCA51B}" type="slidenum">
              <a:rPr lang="ja-JP" altLang="en-US" smtClean="0"/>
              <a:pPr>
                <a:defRPr/>
              </a:pPr>
              <a:t>16</a:t>
            </a:fld>
            <a:endParaRPr lang="ja-JP" altLang="en-US"/>
          </a:p>
        </p:txBody>
      </p:sp>
      <p:pic>
        <p:nvPicPr>
          <p:cNvPr id="9" name="図 8">
            <a:extLst>
              <a:ext uri="{FF2B5EF4-FFF2-40B4-BE49-F238E27FC236}">
                <a16:creationId xmlns:a16="http://schemas.microsoft.com/office/drawing/2014/main" id="{52D2CF1C-ABD1-4E09-BC13-02FDB071F8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675" y="2242542"/>
            <a:ext cx="8239126" cy="1936946"/>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a:extLst>
              <a:ext uri="{FF2B5EF4-FFF2-40B4-BE49-F238E27FC236}">
                <a16:creationId xmlns:a16="http://schemas.microsoft.com/office/drawing/2014/main" id="{AFFED40D-07B5-145D-9A67-0F9A43B59691}"/>
              </a:ext>
            </a:extLst>
          </p:cNvPr>
          <p:cNvSpPr txBox="1"/>
          <p:nvPr/>
        </p:nvSpPr>
        <p:spPr>
          <a:xfrm>
            <a:off x="2870308" y="1895051"/>
            <a:ext cx="3892657" cy="338554"/>
          </a:xfrm>
          <a:prstGeom prst="rect">
            <a:avLst/>
          </a:prstGeom>
          <a:noFill/>
        </p:spPr>
        <p:txBody>
          <a:bodyPr wrap="square" rtlCol="0">
            <a:spAutoFit/>
          </a:bodyPr>
          <a:lstStyle/>
          <a:p>
            <a:r>
              <a:rPr lang="ja-JP" altLang="en-US" sz="1600" b="1" dirty="0">
                <a:solidFill>
                  <a:schemeClr val="accent6"/>
                </a:solidFill>
                <a:latin typeface="Meiryo UI" panose="020B0604030504040204" pitchFamily="50" charset="-128"/>
                <a:ea typeface="Meiryo UI" panose="020B0604030504040204" pitchFamily="50" charset="-128"/>
              </a:rPr>
              <a:t>国際文化公園都市モノレール線（彩都線）</a:t>
            </a:r>
          </a:p>
        </p:txBody>
      </p:sp>
      <p:sp>
        <p:nvSpPr>
          <p:cNvPr id="11" name="テキスト ボックス 10">
            <a:extLst>
              <a:ext uri="{FF2B5EF4-FFF2-40B4-BE49-F238E27FC236}">
                <a16:creationId xmlns:a16="http://schemas.microsoft.com/office/drawing/2014/main" id="{AFFED40D-07B5-145D-9A67-0F9A43B59691}"/>
              </a:ext>
            </a:extLst>
          </p:cNvPr>
          <p:cNvSpPr txBox="1"/>
          <p:nvPr/>
        </p:nvSpPr>
        <p:spPr>
          <a:xfrm>
            <a:off x="756907" y="2638480"/>
            <a:ext cx="1950097" cy="338554"/>
          </a:xfrm>
          <a:prstGeom prst="rect">
            <a:avLst/>
          </a:prstGeom>
          <a:noFill/>
        </p:spPr>
        <p:txBody>
          <a:bodyPr wrap="square" rtlCol="0">
            <a:spAutoFit/>
          </a:bodyPr>
          <a:lstStyle/>
          <a:p>
            <a:r>
              <a:rPr lang="ja-JP" altLang="en-US" sz="1600" b="1" dirty="0">
                <a:solidFill>
                  <a:srgbClr val="00B050"/>
                </a:solidFill>
                <a:latin typeface="Meiryo UI" panose="020B0604030504040204" pitchFamily="50" charset="-128"/>
                <a:ea typeface="Meiryo UI" panose="020B0604030504040204" pitchFamily="50" charset="-128"/>
              </a:rPr>
              <a:t>大阪モノレール線</a:t>
            </a:r>
          </a:p>
        </p:txBody>
      </p:sp>
      <p:sp>
        <p:nvSpPr>
          <p:cNvPr id="12" name="テキスト ボックス 11">
            <a:extLst>
              <a:ext uri="{FF2B5EF4-FFF2-40B4-BE49-F238E27FC236}">
                <a16:creationId xmlns:a16="http://schemas.microsoft.com/office/drawing/2014/main" id="{AFFED40D-07B5-145D-9A67-0F9A43B59691}"/>
              </a:ext>
            </a:extLst>
          </p:cNvPr>
          <p:cNvSpPr txBox="1"/>
          <p:nvPr/>
        </p:nvSpPr>
        <p:spPr>
          <a:xfrm>
            <a:off x="3204377" y="4131886"/>
            <a:ext cx="3224520" cy="307777"/>
          </a:xfrm>
          <a:prstGeom prst="rect">
            <a:avLst/>
          </a:prstGeom>
          <a:noFill/>
        </p:spPr>
        <p:txBody>
          <a:bodyPr wrap="square" rtlCol="0">
            <a:spAutoFit/>
          </a:bodyPr>
          <a:lstStyle/>
          <a:p>
            <a:r>
              <a:rPr kumimoji="1" lang="en-US" altLang="ja-JP" sz="1400" dirty="0">
                <a:latin typeface="Meiryo UI" panose="020B0604030504040204" pitchFamily="50" charset="-128"/>
                <a:ea typeface="Meiryo UI" panose="020B0604030504040204" pitchFamily="50" charset="-128"/>
              </a:rPr>
              <a:t>PC</a:t>
            </a:r>
            <a:r>
              <a:rPr kumimoji="1" lang="ja-JP" altLang="en-US" sz="1400" dirty="0">
                <a:latin typeface="Meiryo UI" panose="020B0604030504040204" pitchFamily="50" charset="-128"/>
                <a:ea typeface="Meiryo UI" panose="020B0604030504040204" pitchFamily="50" charset="-128"/>
              </a:rPr>
              <a:t>軌道桁</a:t>
            </a:r>
            <a:r>
              <a:rPr lang="ja-JP" altLang="en-US" sz="1400" dirty="0">
                <a:latin typeface="Meiryo UI" panose="020B0604030504040204" pitchFamily="50" charset="-128"/>
                <a:ea typeface="Meiryo UI" panose="020B0604030504040204" pitchFamily="50" charset="-128"/>
              </a:rPr>
              <a:t>の区間ごとの振り分け</a:t>
            </a:r>
            <a:endParaRPr kumimoji="1" lang="ja-JP" altLang="en-US" sz="1400" dirty="0">
              <a:latin typeface="Meiryo UI" panose="020B0604030504040204" pitchFamily="50" charset="-128"/>
              <a:ea typeface="Meiryo UI" panose="020B0604030504040204" pitchFamily="50" charset="-128"/>
            </a:endParaRPr>
          </a:p>
        </p:txBody>
      </p:sp>
      <p:pic>
        <p:nvPicPr>
          <p:cNvPr id="16" name="図 15"/>
          <p:cNvPicPr>
            <a:picLocks noChangeAspect="1"/>
          </p:cNvPicPr>
          <p:nvPr/>
        </p:nvPicPr>
        <p:blipFill>
          <a:blip r:embed="rId5"/>
          <a:stretch>
            <a:fillRect/>
          </a:stretch>
        </p:blipFill>
        <p:spPr>
          <a:xfrm>
            <a:off x="6441598" y="4512611"/>
            <a:ext cx="2349977" cy="1663059"/>
          </a:xfrm>
          <a:prstGeom prst="rect">
            <a:avLst/>
          </a:prstGeom>
        </p:spPr>
      </p:pic>
      <p:sp>
        <p:nvSpPr>
          <p:cNvPr id="3" name="正方形/長方形 2"/>
          <p:cNvSpPr/>
          <p:nvPr/>
        </p:nvSpPr>
        <p:spPr>
          <a:xfrm>
            <a:off x="6762965" y="2817845"/>
            <a:ext cx="1177386" cy="261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22">
            <a:extLst>
              <a:ext uri="{FF2B5EF4-FFF2-40B4-BE49-F238E27FC236}">
                <a16:creationId xmlns:a16="http://schemas.microsoft.com/office/drawing/2014/main" id="{BD848711-56D0-4DA3-912D-92274436037A}"/>
              </a:ext>
            </a:extLst>
          </p:cNvPr>
          <p:cNvSpPr>
            <a:spLocks noChangeArrowheads="1"/>
          </p:cNvSpPr>
          <p:nvPr/>
        </p:nvSpPr>
        <p:spPr bwMode="auto">
          <a:xfrm>
            <a:off x="60325" y="60325"/>
            <a:ext cx="6108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b="1" dirty="0">
                <a:solidFill>
                  <a:schemeClr val="bg1"/>
                </a:solidFill>
                <a:latin typeface="Meiryo UI" panose="020B0604030504040204" pitchFamily="50" charset="-128"/>
                <a:ea typeface="Meiryo UI" panose="020B0604030504040204" pitchFamily="50" charset="-128"/>
              </a:rPr>
              <a:t>（</a:t>
            </a:r>
            <a:r>
              <a:rPr lang="en-US" altLang="ja-JP" b="1" dirty="0">
                <a:solidFill>
                  <a:schemeClr val="bg1"/>
                </a:solidFill>
                <a:latin typeface="Meiryo UI" panose="020B0604030504040204" pitchFamily="50" charset="-128"/>
                <a:ea typeface="Meiryo UI" panose="020B0604030504040204" pitchFamily="50" charset="-128"/>
              </a:rPr>
              <a:t>2</a:t>
            </a:r>
            <a:r>
              <a:rPr lang="ja-JP" altLang="en-US" b="1" dirty="0">
                <a:solidFill>
                  <a:schemeClr val="bg1"/>
                </a:solidFill>
                <a:latin typeface="Meiryo UI" panose="020B0604030504040204" pitchFamily="50" charset="-128"/>
                <a:ea typeface="Meiryo UI" panose="020B0604030504040204" pitchFamily="50" charset="-128"/>
              </a:rPr>
              <a:t>）現計画の振り返りと検証</a:t>
            </a:r>
          </a:p>
        </p:txBody>
      </p:sp>
    </p:spTree>
    <p:extLst>
      <p:ext uri="{BB962C8B-B14F-4D97-AF65-F5344CB8AC3E}">
        <p14:creationId xmlns:p14="http://schemas.microsoft.com/office/powerpoint/2010/main" val="10335116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D6055A80-B785-CB9E-DEB7-8A01F1E87A24}"/>
              </a:ext>
            </a:extLst>
          </p:cNvPr>
          <p:cNvSpPr>
            <a:spLocks noChangeArrowheads="1"/>
          </p:cNvSpPr>
          <p:nvPr/>
        </p:nvSpPr>
        <p:spPr bwMode="auto">
          <a:xfrm>
            <a:off x="0" y="-20638"/>
            <a:ext cx="9144000" cy="539751"/>
          </a:xfrm>
          <a:prstGeom prst="rect">
            <a:avLst/>
          </a:prstGeom>
          <a:gradFill>
            <a:gsLst>
              <a:gs pos="0">
                <a:schemeClr val="tx2"/>
              </a:gs>
              <a:gs pos="100000">
                <a:schemeClr val="accent1"/>
              </a:gs>
            </a:gsLst>
            <a:lin ang="5400000" scaled="1"/>
          </a:gradFill>
          <a:ln w="9525">
            <a:noFill/>
            <a:miter lim="800000"/>
            <a:headEnd/>
            <a:tailEnd/>
          </a:ln>
          <a:effectLst>
            <a:outerShdw blurRad="50800" dist="38100" dir="5400000" algn="t" rotWithShape="0">
              <a:prstClr val="black">
                <a:alpha val="40000"/>
              </a:prstClr>
            </a:outerShdw>
          </a:effectLst>
        </p:spPr>
        <p:txBody>
          <a:bodyPr wrap="none" lIns="91351" tIns="45675" rIns="91351" bIns="45675" anchor="ctr"/>
          <a:lstStyle/>
          <a:p>
            <a:pPr>
              <a:defRPr/>
            </a:pPr>
            <a:endParaRPr lang="en-US" altLang="zh-TW" sz="2800" b="1" dirty="0">
              <a:solidFill>
                <a:schemeClr val="bg1"/>
              </a:solidFill>
              <a:latin typeface="Meiryo UI" pitchFamily="50" charset="-128"/>
              <a:ea typeface="Meiryo UI" pitchFamily="50" charset="-128"/>
              <a:cs typeface="Meiryo UI" pitchFamily="50" charset="-128"/>
            </a:endParaRPr>
          </a:p>
        </p:txBody>
      </p:sp>
      <p:sp>
        <p:nvSpPr>
          <p:cNvPr id="8" name="Text Box 5">
            <a:extLst>
              <a:ext uri="{FF2B5EF4-FFF2-40B4-BE49-F238E27FC236}">
                <a16:creationId xmlns:a16="http://schemas.microsoft.com/office/drawing/2014/main" id="{F548B18F-F479-B1D1-5E95-97F8D371E9E5}"/>
              </a:ext>
            </a:extLst>
          </p:cNvPr>
          <p:cNvSpPr txBox="1">
            <a:spLocks noChangeArrowheads="1"/>
          </p:cNvSpPr>
          <p:nvPr/>
        </p:nvSpPr>
        <p:spPr bwMode="auto">
          <a:xfrm>
            <a:off x="165732" y="558856"/>
            <a:ext cx="599247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None/>
            </a:pPr>
            <a:r>
              <a:rPr lang="ja-JP" altLang="en-US" sz="1800" dirty="0">
                <a:latin typeface="Meiryo UI" panose="020B0604030504040204" pitchFamily="50" charset="-128"/>
                <a:ea typeface="Meiryo UI" panose="020B0604030504040204" pitchFamily="50" charset="-128"/>
              </a:rPr>
              <a:t>◇区間（駅舎間）ごとの健全度割合：</a:t>
            </a:r>
            <a:r>
              <a:rPr lang="en-US" altLang="ja-JP" sz="1800" dirty="0">
                <a:latin typeface="Meiryo UI" panose="020B0604030504040204" pitchFamily="50" charset="-128"/>
                <a:ea typeface="Meiryo UI" panose="020B0604030504040204" pitchFamily="50" charset="-128"/>
              </a:rPr>
              <a:t>PC</a:t>
            </a:r>
            <a:r>
              <a:rPr lang="ja-JP" altLang="en-US" sz="1800" dirty="0">
                <a:latin typeface="Meiryo UI" panose="020B0604030504040204" pitchFamily="50" charset="-128"/>
                <a:ea typeface="Meiryo UI" panose="020B0604030504040204" pitchFamily="50" charset="-128"/>
              </a:rPr>
              <a:t>軌道桁</a:t>
            </a:r>
            <a:r>
              <a:rPr lang="ja-JP" altLang="en-US" sz="1800" b="1" dirty="0">
                <a:solidFill>
                  <a:schemeClr val="bg1"/>
                </a:solidFill>
                <a:latin typeface="Meiryo UI" panose="020B0604030504040204" pitchFamily="50" charset="-128"/>
                <a:ea typeface="Meiryo UI" panose="020B0604030504040204" pitchFamily="50" charset="-128"/>
              </a:rPr>
              <a:t>：</a:t>
            </a:r>
            <a:r>
              <a:rPr lang="en-US" altLang="ja-JP" sz="1800" b="1" dirty="0">
                <a:solidFill>
                  <a:schemeClr val="bg1"/>
                </a:solidFill>
                <a:latin typeface="Meiryo UI" panose="020B0604030504040204" pitchFamily="50" charset="-128"/>
                <a:ea typeface="Meiryo UI" panose="020B0604030504040204" pitchFamily="50" charset="-128"/>
              </a:rPr>
              <a:t>PC</a:t>
            </a:r>
            <a:r>
              <a:rPr lang="ja-JP" altLang="en-US" sz="1800" b="1" dirty="0">
                <a:solidFill>
                  <a:schemeClr val="bg1"/>
                </a:solidFill>
                <a:latin typeface="Meiryo UI" panose="020B0604030504040204" pitchFamily="50" charset="-128"/>
                <a:ea typeface="Meiryo UI" panose="020B0604030504040204" pitchFamily="50" charset="-128"/>
              </a:rPr>
              <a:t>軌道桁：</a:t>
            </a:r>
            <a:r>
              <a:rPr lang="en-US" altLang="ja-JP" sz="1800" b="1" dirty="0">
                <a:solidFill>
                  <a:schemeClr val="bg1"/>
                </a:solidFill>
                <a:latin typeface="Meiryo UI" panose="020B0604030504040204" pitchFamily="50" charset="-128"/>
                <a:ea typeface="Meiryo UI" panose="020B0604030504040204" pitchFamily="50" charset="-128"/>
              </a:rPr>
              <a:t>PC</a:t>
            </a:r>
            <a:r>
              <a:rPr lang="ja-JP" altLang="en-US" sz="1800" b="1" dirty="0">
                <a:solidFill>
                  <a:schemeClr val="bg1"/>
                </a:solidFill>
                <a:latin typeface="Meiryo UI" panose="020B0604030504040204" pitchFamily="50" charset="-128"/>
                <a:ea typeface="Meiryo UI" panose="020B0604030504040204" pitchFamily="50" charset="-128"/>
              </a:rPr>
              <a:t>軌道桁</a:t>
            </a:r>
            <a:endParaRPr lang="ja-JP" altLang="en-US" sz="180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pPr>
              <a:defRPr/>
            </a:pPr>
            <a:fld id="{0697CFBF-62AA-4423-A348-4E9138DCA51B}" type="slidenum">
              <a:rPr lang="ja-JP" altLang="en-US" smtClean="0"/>
              <a:pPr>
                <a:defRPr/>
              </a:pPr>
              <a:t>17</a:t>
            </a:fld>
            <a:endParaRPr lang="ja-JP" altLang="en-US"/>
          </a:p>
        </p:txBody>
      </p:sp>
      <p:pic>
        <p:nvPicPr>
          <p:cNvPr id="10" name="図 9"/>
          <p:cNvPicPr>
            <a:picLocks noChangeAspect="1"/>
          </p:cNvPicPr>
          <p:nvPr/>
        </p:nvPicPr>
        <p:blipFill>
          <a:blip r:embed="rId3"/>
          <a:stretch>
            <a:fillRect/>
          </a:stretch>
        </p:blipFill>
        <p:spPr>
          <a:xfrm>
            <a:off x="842340" y="2843829"/>
            <a:ext cx="3499093" cy="1515575"/>
          </a:xfrm>
          <a:prstGeom prst="rect">
            <a:avLst/>
          </a:prstGeom>
        </p:spPr>
      </p:pic>
      <p:pic>
        <p:nvPicPr>
          <p:cNvPr id="11" name="図 10"/>
          <p:cNvPicPr>
            <a:picLocks noChangeAspect="1"/>
          </p:cNvPicPr>
          <p:nvPr/>
        </p:nvPicPr>
        <p:blipFill>
          <a:blip r:embed="rId4"/>
          <a:stretch>
            <a:fillRect/>
          </a:stretch>
        </p:blipFill>
        <p:spPr>
          <a:xfrm>
            <a:off x="4833937" y="2843828"/>
            <a:ext cx="3438525" cy="1515575"/>
          </a:xfrm>
          <a:prstGeom prst="rect">
            <a:avLst/>
          </a:prstGeom>
        </p:spPr>
      </p:pic>
      <p:pic>
        <p:nvPicPr>
          <p:cNvPr id="12" name="図 11"/>
          <p:cNvPicPr>
            <a:picLocks noChangeAspect="1"/>
          </p:cNvPicPr>
          <p:nvPr/>
        </p:nvPicPr>
        <p:blipFill>
          <a:blip r:embed="rId5"/>
          <a:stretch>
            <a:fillRect/>
          </a:stretch>
        </p:blipFill>
        <p:spPr>
          <a:xfrm>
            <a:off x="842340" y="4754862"/>
            <a:ext cx="3499093" cy="1534813"/>
          </a:xfrm>
          <a:prstGeom prst="rect">
            <a:avLst/>
          </a:prstGeom>
        </p:spPr>
      </p:pic>
      <p:pic>
        <p:nvPicPr>
          <p:cNvPr id="13" name="図 12"/>
          <p:cNvPicPr>
            <a:picLocks noChangeAspect="1"/>
          </p:cNvPicPr>
          <p:nvPr/>
        </p:nvPicPr>
        <p:blipFill>
          <a:blip r:embed="rId6"/>
          <a:stretch>
            <a:fillRect/>
          </a:stretch>
        </p:blipFill>
        <p:spPr>
          <a:xfrm>
            <a:off x="4833936" y="4754862"/>
            <a:ext cx="3438525" cy="1492907"/>
          </a:xfrm>
          <a:prstGeom prst="rect">
            <a:avLst/>
          </a:prstGeom>
        </p:spPr>
      </p:pic>
      <p:sp>
        <p:nvSpPr>
          <p:cNvPr id="16" name="コンテンツ プレースホルダー 2">
            <a:extLst>
              <a:ext uri="{FF2B5EF4-FFF2-40B4-BE49-F238E27FC236}">
                <a16:creationId xmlns:a16="http://schemas.microsoft.com/office/drawing/2014/main" id="{B096211C-B1AC-FE1B-A525-AA14DCDCA50D}"/>
              </a:ext>
            </a:extLst>
          </p:cNvPr>
          <p:cNvSpPr txBox="1">
            <a:spLocks/>
          </p:cNvSpPr>
          <p:nvPr/>
        </p:nvSpPr>
        <p:spPr bwMode="auto">
          <a:xfrm>
            <a:off x="447675" y="906030"/>
            <a:ext cx="8239126" cy="1197108"/>
          </a:xfrm>
          <a:prstGeom prst="rect">
            <a:avLst/>
          </a:prstGeom>
          <a:gradFill rotWithShape="0">
            <a:gsLst>
              <a:gs pos="0">
                <a:srgbClr val="FFFF99"/>
              </a:gs>
              <a:gs pos="100000">
                <a:schemeClr val="bg1"/>
              </a:gs>
            </a:gsLst>
            <a:lin ang="5400000" scaled="1"/>
          </a:gradFill>
          <a:ln w="12700">
            <a:solidFill>
              <a:schemeClr val="tx1"/>
            </a:solidFill>
            <a:miter lim="800000"/>
            <a:headEnd/>
            <a:tailEnd/>
          </a:ln>
        </p:spPr>
        <p:txBody>
          <a:bodyPr anchor="ctr"/>
          <a:lstStyle>
            <a:lvl1pPr marL="285750" indent="-28575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indent="0" eaLnBrk="1" hangingPunct="1">
              <a:spcBef>
                <a:spcPct val="0"/>
              </a:spcBef>
              <a:buNone/>
            </a:pPr>
            <a:r>
              <a:rPr lang="ja-JP" altLang="en-US" sz="1600" dirty="0">
                <a:latin typeface="Meiryo UI" panose="020B0604030504040204" pitchFamily="50" charset="-128"/>
                <a:ea typeface="Meiryo UI" panose="020B0604030504040204" pitchFamily="50" charset="-128"/>
              </a:rPr>
              <a:t>・竣工年度が同程度の区間の構造物に顕著な差は見られなかった。設置条件、環境条件、荷重条件に大きな差がないため、健全度は同程度である。</a:t>
            </a:r>
            <a:endParaRPr lang="en-US" altLang="ja-JP" sz="1600" dirty="0">
              <a:latin typeface="Meiryo UI" panose="020B0604030504040204" pitchFamily="50" charset="-128"/>
              <a:ea typeface="Meiryo UI" panose="020B0604030504040204" pitchFamily="50" charset="-128"/>
            </a:endParaRPr>
          </a:p>
          <a:p>
            <a:pPr marL="0" indent="0" eaLnBrk="1" hangingPunct="1">
              <a:spcBef>
                <a:spcPct val="0"/>
              </a:spcBef>
              <a:buNone/>
            </a:pPr>
            <a:r>
              <a:rPr lang="ja-JP" altLang="en-US" sz="1600" dirty="0">
                <a:latin typeface="Meiryo UI" panose="020B0604030504040204" pitchFamily="50" charset="-128"/>
                <a:ea typeface="Meiryo UI" panose="020B0604030504040204" pitchFamily="50" charset="-128"/>
              </a:rPr>
              <a:t>・各区間で</a:t>
            </a:r>
            <a:r>
              <a:rPr lang="en-US" altLang="ja-JP" sz="1600" dirty="0">
                <a:latin typeface="Meiryo UI" panose="020B0604030504040204" pitchFamily="50" charset="-128"/>
                <a:ea typeface="Meiryo UI" panose="020B0604030504040204" pitchFamily="50" charset="-128"/>
              </a:rPr>
              <a:t>R1</a:t>
            </a:r>
            <a:r>
              <a:rPr lang="ja-JP" altLang="en-US" sz="1600" dirty="0">
                <a:latin typeface="Meiryo UI" panose="020B0604030504040204" pitchFamily="50" charset="-128"/>
                <a:ea typeface="Meiryo UI" panose="020B0604030504040204" pitchFamily="50" charset="-128"/>
              </a:rPr>
              <a:t>年度までに予防保全対策（含浸材塗布）を実施したことにより、</a:t>
            </a:r>
            <a:r>
              <a:rPr lang="en-US" altLang="ja-JP" sz="1600" dirty="0">
                <a:latin typeface="Meiryo UI" panose="020B0604030504040204" pitchFamily="50" charset="-128"/>
                <a:ea typeface="Meiryo UI" panose="020B0604030504040204" pitchFamily="50" charset="-128"/>
              </a:rPr>
              <a:t>Ⅱ</a:t>
            </a:r>
            <a:r>
              <a:rPr lang="ja-JP" altLang="en-US" sz="1600" dirty="0">
                <a:latin typeface="Meiryo UI" panose="020B0604030504040204" pitchFamily="50" charset="-128"/>
                <a:ea typeface="Meiryo UI" panose="020B0604030504040204" pitchFamily="50" charset="-128"/>
              </a:rPr>
              <a:t>判定の割合が減少している。</a:t>
            </a:r>
            <a:endParaRPr lang="en-US" altLang="ja-JP" sz="1600" dirty="0">
              <a:latin typeface="Meiryo UI" panose="020B0604030504040204" pitchFamily="50" charset="-128"/>
              <a:ea typeface="Meiryo UI" panose="020B0604030504040204" pitchFamily="50" charset="-128"/>
            </a:endParaRPr>
          </a:p>
        </p:txBody>
      </p:sp>
      <p:grpSp>
        <p:nvGrpSpPr>
          <p:cNvPr id="17" name="グループ化 16">
            <a:extLst>
              <a:ext uri="{FF2B5EF4-FFF2-40B4-BE49-F238E27FC236}">
                <a16:creationId xmlns:a16="http://schemas.microsoft.com/office/drawing/2014/main" id="{D42B5D62-7707-67EB-3A41-50407B04EBFD}"/>
              </a:ext>
            </a:extLst>
          </p:cNvPr>
          <p:cNvGrpSpPr/>
          <p:nvPr/>
        </p:nvGrpSpPr>
        <p:grpSpPr>
          <a:xfrm>
            <a:off x="2483937" y="6391865"/>
            <a:ext cx="4891087" cy="246063"/>
            <a:chOff x="4154488" y="6448425"/>
            <a:chExt cx="4891087" cy="246063"/>
          </a:xfrm>
        </p:grpSpPr>
        <p:sp>
          <p:nvSpPr>
            <p:cNvPr id="18" name="Text Box 5">
              <a:extLst>
                <a:ext uri="{FF2B5EF4-FFF2-40B4-BE49-F238E27FC236}">
                  <a16:creationId xmlns:a16="http://schemas.microsoft.com/office/drawing/2014/main" id="{76E944BE-A6BE-22C3-A78C-F0904DFF5B65}"/>
                </a:ext>
              </a:extLst>
            </p:cNvPr>
            <p:cNvSpPr txBox="1">
              <a:spLocks noChangeArrowheads="1"/>
            </p:cNvSpPr>
            <p:nvPr/>
          </p:nvSpPr>
          <p:spPr bwMode="auto">
            <a:xfrm>
              <a:off x="4208463" y="6448425"/>
              <a:ext cx="4837112" cy="24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Font typeface="Arial" panose="020B0604020202020204" pitchFamily="34" charset="0"/>
                <a:buNone/>
              </a:pPr>
              <a:r>
                <a:rPr lang="en-US" altLang="ja-JP" sz="1000" dirty="0">
                  <a:latin typeface="Meiryo UI" panose="020B0604030504040204" pitchFamily="50" charset="-128"/>
                  <a:ea typeface="Meiryo UI" panose="020B0604030504040204" pitchFamily="50" charset="-128"/>
                </a:rPr>
                <a:t>Ⅰ</a:t>
              </a:r>
              <a:r>
                <a:rPr lang="ja-JP" altLang="en-US" sz="1000" dirty="0">
                  <a:latin typeface="Meiryo UI" panose="020B0604030504040204" pitchFamily="50" charset="-128"/>
                  <a:ea typeface="Meiryo UI" panose="020B0604030504040204" pitchFamily="50" charset="-128"/>
                </a:rPr>
                <a:t>（健全）　　</a:t>
              </a:r>
              <a:r>
                <a:rPr lang="en-US" altLang="ja-JP" sz="1000" dirty="0">
                  <a:latin typeface="Meiryo UI" panose="020B0604030504040204" pitchFamily="50" charset="-128"/>
                  <a:ea typeface="Meiryo UI" panose="020B0604030504040204" pitchFamily="50" charset="-128"/>
                </a:rPr>
                <a:t>Ⅱ</a:t>
              </a:r>
              <a:r>
                <a:rPr lang="ja-JP" altLang="en-US" sz="1000" dirty="0">
                  <a:latin typeface="Meiryo UI" panose="020B0604030504040204" pitchFamily="50" charset="-128"/>
                  <a:ea typeface="Meiryo UI" panose="020B0604030504040204" pitchFamily="50" charset="-128"/>
                </a:rPr>
                <a:t>（予防保全段階）　　</a:t>
              </a:r>
              <a:r>
                <a:rPr lang="en-US" altLang="ja-JP" sz="1000" dirty="0">
                  <a:latin typeface="Meiryo UI" panose="020B0604030504040204" pitchFamily="50" charset="-128"/>
                  <a:ea typeface="Meiryo UI" panose="020B0604030504040204" pitchFamily="50" charset="-128"/>
                </a:rPr>
                <a:t>Ⅲ</a:t>
              </a:r>
              <a:r>
                <a:rPr lang="ja-JP" altLang="en-US" sz="1000" dirty="0">
                  <a:latin typeface="Meiryo UI" panose="020B0604030504040204" pitchFamily="50" charset="-128"/>
                  <a:ea typeface="Meiryo UI" panose="020B0604030504040204" pitchFamily="50" charset="-128"/>
                </a:rPr>
                <a:t>（早期措置段階）　　</a:t>
              </a:r>
              <a:r>
                <a:rPr lang="en-US" altLang="ja-JP" sz="1000" dirty="0">
                  <a:latin typeface="Meiryo UI" panose="020B0604030504040204" pitchFamily="50" charset="-128"/>
                  <a:ea typeface="Meiryo UI" panose="020B0604030504040204" pitchFamily="50" charset="-128"/>
                </a:rPr>
                <a:t>Ⅳ</a:t>
              </a:r>
              <a:r>
                <a:rPr lang="ja-JP" altLang="en-US" sz="1000" dirty="0">
                  <a:latin typeface="Meiryo UI" panose="020B0604030504040204" pitchFamily="50" charset="-128"/>
                  <a:ea typeface="Meiryo UI" panose="020B0604030504040204" pitchFamily="50" charset="-128"/>
                </a:rPr>
                <a:t>（緊急措置段階）</a:t>
              </a:r>
            </a:p>
          </p:txBody>
        </p:sp>
        <p:sp>
          <p:nvSpPr>
            <p:cNvPr id="19" name="正方形/長方形 18">
              <a:extLst>
                <a:ext uri="{FF2B5EF4-FFF2-40B4-BE49-F238E27FC236}">
                  <a16:creationId xmlns:a16="http://schemas.microsoft.com/office/drawing/2014/main" id="{990B9C86-5BFB-EA62-14D4-595BE301510D}"/>
                </a:ext>
              </a:extLst>
            </p:cNvPr>
            <p:cNvSpPr/>
            <p:nvPr/>
          </p:nvSpPr>
          <p:spPr>
            <a:xfrm>
              <a:off x="4154488" y="6515100"/>
              <a:ext cx="107950" cy="107950"/>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00"/>
            </a:p>
          </p:txBody>
        </p:sp>
        <p:sp>
          <p:nvSpPr>
            <p:cNvPr id="20" name="正方形/長方形 19">
              <a:extLst>
                <a:ext uri="{FF2B5EF4-FFF2-40B4-BE49-F238E27FC236}">
                  <a16:creationId xmlns:a16="http://schemas.microsoft.com/office/drawing/2014/main" id="{9FC85382-8B1D-6212-483B-3B1F18690562}"/>
                </a:ext>
              </a:extLst>
            </p:cNvPr>
            <p:cNvSpPr/>
            <p:nvPr/>
          </p:nvSpPr>
          <p:spPr>
            <a:xfrm>
              <a:off x="4991100" y="6515100"/>
              <a:ext cx="107950" cy="107950"/>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00"/>
            </a:p>
          </p:txBody>
        </p:sp>
        <p:sp>
          <p:nvSpPr>
            <p:cNvPr id="21" name="正方形/長方形 20">
              <a:extLst>
                <a:ext uri="{FF2B5EF4-FFF2-40B4-BE49-F238E27FC236}">
                  <a16:creationId xmlns:a16="http://schemas.microsoft.com/office/drawing/2014/main" id="{776C0F9F-853B-D648-D64E-9F06CAF7A9F4}"/>
                </a:ext>
              </a:extLst>
            </p:cNvPr>
            <p:cNvSpPr/>
            <p:nvPr/>
          </p:nvSpPr>
          <p:spPr>
            <a:xfrm>
              <a:off x="6275388" y="6515100"/>
              <a:ext cx="107950" cy="107950"/>
            </a:xfrm>
            <a:prstGeom prst="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00"/>
            </a:p>
          </p:txBody>
        </p:sp>
        <p:sp>
          <p:nvSpPr>
            <p:cNvPr id="22" name="正方形/長方形 21">
              <a:extLst>
                <a:ext uri="{FF2B5EF4-FFF2-40B4-BE49-F238E27FC236}">
                  <a16:creationId xmlns:a16="http://schemas.microsoft.com/office/drawing/2014/main" id="{0345FD54-3DCD-B1D6-C343-8F2781FAE9B3}"/>
                </a:ext>
              </a:extLst>
            </p:cNvPr>
            <p:cNvSpPr/>
            <p:nvPr/>
          </p:nvSpPr>
          <p:spPr>
            <a:xfrm>
              <a:off x="7580313" y="6515100"/>
              <a:ext cx="107950" cy="107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00"/>
            </a:p>
          </p:txBody>
        </p:sp>
      </p:grpSp>
      <p:sp>
        <p:nvSpPr>
          <p:cNvPr id="25" name="Text Box 5">
            <a:extLst>
              <a:ext uri="{FF2B5EF4-FFF2-40B4-BE49-F238E27FC236}">
                <a16:creationId xmlns:a16="http://schemas.microsoft.com/office/drawing/2014/main" id="{F548B18F-F479-B1D1-5E95-97F8D371E9E5}"/>
              </a:ext>
            </a:extLst>
          </p:cNvPr>
          <p:cNvSpPr txBox="1">
            <a:spLocks noChangeArrowheads="1"/>
          </p:cNvSpPr>
          <p:nvPr/>
        </p:nvSpPr>
        <p:spPr bwMode="auto">
          <a:xfrm>
            <a:off x="318133" y="2428971"/>
            <a:ext cx="508254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Font typeface="Arial" panose="020B0604020202020204" pitchFamily="34" charset="0"/>
              <a:buNone/>
            </a:pPr>
            <a:r>
              <a:rPr lang="ja-JP" altLang="en-US" sz="1800" dirty="0">
                <a:latin typeface="Meiryo UI" panose="020B0604030504040204" pitchFamily="50" charset="-128"/>
                <a:ea typeface="Meiryo UI" panose="020B0604030504040204" pitchFamily="50" charset="-128"/>
              </a:rPr>
              <a:t>・大阪モノレール線</a:t>
            </a:r>
          </a:p>
        </p:txBody>
      </p:sp>
      <p:sp>
        <p:nvSpPr>
          <p:cNvPr id="24" name="Text Box 5">
            <a:extLst>
              <a:ext uri="{FF2B5EF4-FFF2-40B4-BE49-F238E27FC236}">
                <a16:creationId xmlns:a16="http://schemas.microsoft.com/office/drawing/2014/main" id="{F548B18F-F479-B1D1-5E95-97F8D371E9E5}"/>
              </a:ext>
            </a:extLst>
          </p:cNvPr>
          <p:cNvSpPr txBox="1">
            <a:spLocks noChangeArrowheads="1"/>
          </p:cNvSpPr>
          <p:nvPr/>
        </p:nvSpPr>
        <p:spPr bwMode="auto">
          <a:xfrm>
            <a:off x="5835506" y="2078439"/>
            <a:ext cx="392554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Font typeface="Arial" panose="020B0604020202020204" pitchFamily="34" charset="0"/>
              <a:buNone/>
            </a:pPr>
            <a:r>
              <a:rPr lang="en-US" altLang="ja-JP" sz="1400" dirty="0">
                <a:latin typeface="Meiryo UI" panose="020B0604030504040204" pitchFamily="50" charset="-128"/>
                <a:ea typeface="Meiryo UI" panose="020B0604030504040204" pitchFamily="50" charset="-128"/>
              </a:rPr>
              <a:t>※PC</a:t>
            </a:r>
            <a:r>
              <a:rPr lang="ja-JP" altLang="en-US" sz="1400" dirty="0">
                <a:latin typeface="Meiryo UI" panose="020B0604030504040204" pitchFamily="50" charset="-128"/>
                <a:ea typeface="Meiryo UI" panose="020B0604030504040204" pitchFamily="50" charset="-128"/>
              </a:rPr>
              <a:t>軌道桁は、</a:t>
            </a:r>
            <a:r>
              <a:rPr lang="en-US" altLang="ja-JP" sz="1400" dirty="0">
                <a:latin typeface="Meiryo UI" panose="020B0604030504040204" pitchFamily="50" charset="-128"/>
                <a:ea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rPr>
              <a:t>年ごとに点検を実施</a:t>
            </a:r>
          </a:p>
        </p:txBody>
      </p:sp>
      <p:sp>
        <p:nvSpPr>
          <p:cNvPr id="26" name="正方形/長方形 22">
            <a:extLst>
              <a:ext uri="{FF2B5EF4-FFF2-40B4-BE49-F238E27FC236}">
                <a16:creationId xmlns:a16="http://schemas.microsoft.com/office/drawing/2014/main" id="{A3F06757-D07E-4508-BB0B-1FB07BB92B6B}"/>
              </a:ext>
            </a:extLst>
          </p:cNvPr>
          <p:cNvSpPr>
            <a:spLocks noChangeArrowheads="1"/>
          </p:cNvSpPr>
          <p:nvPr/>
        </p:nvSpPr>
        <p:spPr bwMode="auto">
          <a:xfrm>
            <a:off x="60325" y="60325"/>
            <a:ext cx="6108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b="1" dirty="0">
                <a:solidFill>
                  <a:schemeClr val="bg1"/>
                </a:solidFill>
                <a:latin typeface="Meiryo UI" panose="020B0604030504040204" pitchFamily="50" charset="-128"/>
                <a:ea typeface="Meiryo UI" panose="020B0604030504040204" pitchFamily="50" charset="-128"/>
              </a:rPr>
              <a:t>（</a:t>
            </a:r>
            <a:r>
              <a:rPr lang="en-US" altLang="ja-JP" b="1" dirty="0">
                <a:solidFill>
                  <a:schemeClr val="bg1"/>
                </a:solidFill>
                <a:latin typeface="Meiryo UI" panose="020B0604030504040204" pitchFamily="50" charset="-128"/>
                <a:ea typeface="Meiryo UI" panose="020B0604030504040204" pitchFamily="50" charset="-128"/>
              </a:rPr>
              <a:t>2</a:t>
            </a:r>
            <a:r>
              <a:rPr lang="ja-JP" altLang="en-US" b="1" dirty="0">
                <a:solidFill>
                  <a:schemeClr val="bg1"/>
                </a:solidFill>
                <a:latin typeface="Meiryo UI" panose="020B0604030504040204" pitchFamily="50" charset="-128"/>
                <a:ea typeface="Meiryo UI" panose="020B0604030504040204" pitchFamily="50" charset="-128"/>
              </a:rPr>
              <a:t>）現計画の振り返りと検証</a:t>
            </a:r>
          </a:p>
        </p:txBody>
      </p:sp>
    </p:spTree>
    <p:extLst>
      <p:ext uri="{BB962C8B-B14F-4D97-AF65-F5344CB8AC3E}">
        <p14:creationId xmlns:p14="http://schemas.microsoft.com/office/powerpoint/2010/main" val="26249007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731538" y="2758261"/>
            <a:ext cx="3499092" cy="1557078"/>
          </a:xfrm>
          <a:prstGeom prst="rect">
            <a:avLst/>
          </a:prstGeom>
        </p:spPr>
      </p:pic>
      <p:pic>
        <p:nvPicPr>
          <p:cNvPr id="3" name="図 2"/>
          <p:cNvPicPr>
            <a:picLocks noChangeAspect="1"/>
          </p:cNvPicPr>
          <p:nvPr/>
        </p:nvPicPr>
        <p:blipFill>
          <a:blip r:embed="rId4"/>
          <a:stretch>
            <a:fillRect/>
          </a:stretch>
        </p:blipFill>
        <p:spPr>
          <a:xfrm>
            <a:off x="4804428" y="2801131"/>
            <a:ext cx="3468034" cy="1540965"/>
          </a:xfrm>
          <a:prstGeom prst="rect">
            <a:avLst/>
          </a:prstGeom>
        </p:spPr>
      </p:pic>
      <p:pic>
        <p:nvPicPr>
          <p:cNvPr id="9" name="図 8"/>
          <p:cNvPicPr>
            <a:picLocks noChangeAspect="1"/>
          </p:cNvPicPr>
          <p:nvPr/>
        </p:nvPicPr>
        <p:blipFill>
          <a:blip r:embed="rId5"/>
          <a:stretch>
            <a:fillRect/>
          </a:stretch>
        </p:blipFill>
        <p:spPr>
          <a:xfrm>
            <a:off x="735512" y="4592881"/>
            <a:ext cx="3485345" cy="1545193"/>
          </a:xfrm>
          <a:prstGeom prst="rect">
            <a:avLst/>
          </a:prstGeom>
        </p:spPr>
      </p:pic>
      <p:pic>
        <p:nvPicPr>
          <p:cNvPr id="17" name="図 16"/>
          <p:cNvPicPr>
            <a:picLocks noChangeAspect="1"/>
          </p:cNvPicPr>
          <p:nvPr/>
        </p:nvPicPr>
        <p:blipFill>
          <a:blip r:embed="rId6"/>
          <a:stretch>
            <a:fillRect/>
          </a:stretch>
        </p:blipFill>
        <p:spPr>
          <a:xfrm>
            <a:off x="4833937" y="4592881"/>
            <a:ext cx="3438525" cy="1523311"/>
          </a:xfrm>
          <a:prstGeom prst="rect">
            <a:avLst/>
          </a:prstGeom>
        </p:spPr>
      </p:pic>
      <p:sp>
        <p:nvSpPr>
          <p:cNvPr id="5" name="Rectangle 2">
            <a:extLst>
              <a:ext uri="{FF2B5EF4-FFF2-40B4-BE49-F238E27FC236}">
                <a16:creationId xmlns:a16="http://schemas.microsoft.com/office/drawing/2014/main" id="{D6055A80-B785-CB9E-DEB7-8A01F1E87A24}"/>
              </a:ext>
            </a:extLst>
          </p:cNvPr>
          <p:cNvSpPr>
            <a:spLocks noChangeArrowheads="1"/>
          </p:cNvSpPr>
          <p:nvPr/>
        </p:nvSpPr>
        <p:spPr bwMode="auto">
          <a:xfrm>
            <a:off x="0" y="-20638"/>
            <a:ext cx="9144000" cy="539751"/>
          </a:xfrm>
          <a:prstGeom prst="rect">
            <a:avLst/>
          </a:prstGeom>
          <a:gradFill>
            <a:gsLst>
              <a:gs pos="0">
                <a:schemeClr val="tx2"/>
              </a:gs>
              <a:gs pos="100000">
                <a:schemeClr val="accent1"/>
              </a:gs>
            </a:gsLst>
            <a:lin ang="5400000" scaled="1"/>
          </a:gradFill>
          <a:ln w="9525">
            <a:noFill/>
            <a:miter lim="800000"/>
            <a:headEnd/>
            <a:tailEnd/>
          </a:ln>
          <a:effectLst>
            <a:outerShdw blurRad="50800" dist="38100" dir="5400000" algn="t" rotWithShape="0">
              <a:prstClr val="black">
                <a:alpha val="40000"/>
              </a:prstClr>
            </a:outerShdw>
          </a:effectLst>
        </p:spPr>
        <p:txBody>
          <a:bodyPr wrap="none" lIns="91351" tIns="45675" rIns="91351" bIns="45675" anchor="ctr"/>
          <a:lstStyle/>
          <a:p>
            <a:pPr>
              <a:defRPr/>
            </a:pPr>
            <a:endParaRPr lang="en-US" altLang="zh-TW" sz="2800" b="1" dirty="0">
              <a:solidFill>
                <a:schemeClr val="bg1"/>
              </a:solidFill>
              <a:latin typeface="Meiryo UI" pitchFamily="50" charset="-128"/>
              <a:ea typeface="Meiryo UI" pitchFamily="50" charset="-128"/>
              <a:cs typeface="Meiryo UI" pitchFamily="50" charset="-128"/>
            </a:endParaRPr>
          </a:p>
        </p:txBody>
      </p:sp>
      <p:sp>
        <p:nvSpPr>
          <p:cNvPr id="8" name="Text Box 5">
            <a:extLst>
              <a:ext uri="{FF2B5EF4-FFF2-40B4-BE49-F238E27FC236}">
                <a16:creationId xmlns:a16="http://schemas.microsoft.com/office/drawing/2014/main" id="{F548B18F-F479-B1D1-5E95-97F8D371E9E5}"/>
              </a:ext>
            </a:extLst>
          </p:cNvPr>
          <p:cNvSpPr txBox="1">
            <a:spLocks noChangeArrowheads="1"/>
          </p:cNvSpPr>
          <p:nvPr/>
        </p:nvSpPr>
        <p:spPr bwMode="auto">
          <a:xfrm>
            <a:off x="165733" y="558856"/>
            <a:ext cx="508254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Font typeface="Arial" panose="020B0604020202020204" pitchFamily="34" charset="0"/>
              <a:buNone/>
            </a:pPr>
            <a:r>
              <a:rPr lang="ja-JP" altLang="en-US" sz="1800" dirty="0">
                <a:latin typeface="Meiryo UI" panose="020B0604030504040204" pitchFamily="50" charset="-128"/>
                <a:ea typeface="Meiryo UI" panose="020B0604030504040204" pitchFamily="50" charset="-128"/>
              </a:rPr>
              <a:t>・大阪モノレール線</a:t>
            </a:r>
          </a:p>
        </p:txBody>
      </p:sp>
      <p:sp>
        <p:nvSpPr>
          <p:cNvPr id="4" name="スライド番号プレースホルダー 3"/>
          <p:cNvSpPr>
            <a:spLocks noGrp="1"/>
          </p:cNvSpPr>
          <p:nvPr>
            <p:ph type="sldNum" sz="quarter" idx="12"/>
          </p:nvPr>
        </p:nvSpPr>
        <p:spPr/>
        <p:txBody>
          <a:bodyPr/>
          <a:lstStyle/>
          <a:p>
            <a:pPr>
              <a:defRPr/>
            </a:pPr>
            <a:fld id="{0697CFBF-62AA-4423-A348-4E9138DCA51B}" type="slidenum">
              <a:rPr lang="ja-JP" altLang="en-US" smtClean="0"/>
              <a:pPr>
                <a:defRPr/>
              </a:pPr>
              <a:t>18</a:t>
            </a:fld>
            <a:endParaRPr lang="ja-JP" altLang="en-US"/>
          </a:p>
        </p:txBody>
      </p:sp>
      <p:pic>
        <p:nvPicPr>
          <p:cNvPr id="20" name="図 19"/>
          <p:cNvPicPr>
            <a:picLocks noChangeAspect="1"/>
          </p:cNvPicPr>
          <p:nvPr/>
        </p:nvPicPr>
        <p:blipFill>
          <a:blip r:embed="rId7"/>
          <a:stretch>
            <a:fillRect/>
          </a:stretch>
        </p:blipFill>
        <p:spPr>
          <a:xfrm>
            <a:off x="731537" y="994863"/>
            <a:ext cx="3504799" cy="1528726"/>
          </a:xfrm>
          <a:prstGeom prst="rect">
            <a:avLst/>
          </a:prstGeom>
        </p:spPr>
      </p:pic>
      <p:pic>
        <p:nvPicPr>
          <p:cNvPr id="21" name="図 20"/>
          <p:cNvPicPr>
            <a:picLocks noChangeAspect="1"/>
          </p:cNvPicPr>
          <p:nvPr/>
        </p:nvPicPr>
        <p:blipFill>
          <a:blip r:embed="rId8"/>
          <a:stretch>
            <a:fillRect/>
          </a:stretch>
        </p:blipFill>
        <p:spPr>
          <a:xfrm>
            <a:off x="4833937" y="1032181"/>
            <a:ext cx="3438525" cy="1491408"/>
          </a:xfrm>
          <a:prstGeom prst="rect">
            <a:avLst/>
          </a:prstGeom>
        </p:spPr>
      </p:pic>
      <p:grpSp>
        <p:nvGrpSpPr>
          <p:cNvPr id="22" name="グループ化 21">
            <a:extLst>
              <a:ext uri="{FF2B5EF4-FFF2-40B4-BE49-F238E27FC236}">
                <a16:creationId xmlns:a16="http://schemas.microsoft.com/office/drawing/2014/main" id="{D42B5D62-7707-67EB-3A41-50407B04EBFD}"/>
              </a:ext>
            </a:extLst>
          </p:cNvPr>
          <p:cNvGrpSpPr/>
          <p:nvPr/>
        </p:nvGrpSpPr>
        <p:grpSpPr>
          <a:xfrm>
            <a:off x="2483937" y="6391865"/>
            <a:ext cx="4891087" cy="246063"/>
            <a:chOff x="4154488" y="6448425"/>
            <a:chExt cx="4891087" cy="246063"/>
          </a:xfrm>
        </p:grpSpPr>
        <p:sp>
          <p:nvSpPr>
            <p:cNvPr id="23" name="Text Box 5">
              <a:extLst>
                <a:ext uri="{FF2B5EF4-FFF2-40B4-BE49-F238E27FC236}">
                  <a16:creationId xmlns:a16="http://schemas.microsoft.com/office/drawing/2014/main" id="{76E944BE-A6BE-22C3-A78C-F0904DFF5B65}"/>
                </a:ext>
              </a:extLst>
            </p:cNvPr>
            <p:cNvSpPr txBox="1">
              <a:spLocks noChangeArrowheads="1"/>
            </p:cNvSpPr>
            <p:nvPr/>
          </p:nvSpPr>
          <p:spPr bwMode="auto">
            <a:xfrm>
              <a:off x="4208463" y="6448425"/>
              <a:ext cx="4837112" cy="24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Font typeface="Arial" panose="020B0604020202020204" pitchFamily="34" charset="0"/>
                <a:buNone/>
              </a:pPr>
              <a:r>
                <a:rPr lang="en-US" altLang="ja-JP" sz="1000" dirty="0">
                  <a:latin typeface="Meiryo UI" panose="020B0604030504040204" pitchFamily="50" charset="-128"/>
                  <a:ea typeface="Meiryo UI" panose="020B0604030504040204" pitchFamily="50" charset="-128"/>
                </a:rPr>
                <a:t>Ⅰ</a:t>
              </a:r>
              <a:r>
                <a:rPr lang="ja-JP" altLang="en-US" sz="1000" dirty="0">
                  <a:latin typeface="Meiryo UI" panose="020B0604030504040204" pitchFamily="50" charset="-128"/>
                  <a:ea typeface="Meiryo UI" panose="020B0604030504040204" pitchFamily="50" charset="-128"/>
                </a:rPr>
                <a:t>（健全）　　</a:t>
              </a:r>
              <a:r>
                <a:rPr lang="en-US" altLang="ja-JP" sz="1000" dirty="0">
                  <a:latin typeface="Meiryo UI" panose="020B0604030504040204" pitchFamily="50" charset="-128"/>
                  <a:ea typeface="Meiryo UI" panose="020B0604030504040204" pitchFamily="50" charset="-128"/>
                </a:rPr>
                <a:t>Ⅱ</a:t>
              </a:r>
              <a:r>
                <a:rPr lang="ja-JP" altLang="en-US" sz="1000" dirty="0">
                  <a:latin typeface="Meiryo UI" panose="020B0604030504040204" pitchFamily="50" charset="-128"/>
                  <a:ea typeface="Meiryo UI" panose="020B0604030504040204" pitchFamily="50" charset="-128"/>
                </a:rPr>
                <a:t>（予防保全段階）　　</a:t>
              </a:r>
              <a:r>
                <a:rPr lang="en-US" altLang="ja-JP" sz="1000" dirty="0">
                  <a:latin typeface="Meiryo UI" panose="020B0604030504040204" pitchFamily="50" charset="-128"/>
                  <a:ea typeface="Meiryo UI" panose="020B0604030504040204" pitchFamily="50" charset="-128"/>
                </a:rPr>
                <a:t>Ⅲ</a:t>
              </a:r>
              <a:r>
                <a:rPr lang="ja-JP" altLang="en-US" sz="1000" dirty="0">
                  <a:latin typeface="Meiryo UI" panose="020B0604030504040204" pitchFamily="50" charset="-128"/>
                  <a:ea typeface="Meiryo UI" panose="020B0604030504040204" pitchFamily="50" charset="-128"/>
                </a:rPr>
                <a:t>（早期措置段階）　　</a:t>
              </a:r>
              <a:r>
                <a:rPr lang="en-US" altLang="ja-JP" sz="1000" dirty="0">
                  <a:latin typeface="Meiryo UI" panose="020B0604030504040204" pitchFamily="50" charset="-128"/>
                  <a:ea typeface="Meiryo UI" panose="020B0604030504040204" pitchFamily="50" charset="-128"/>
                </a:rPr>
                <a:t>Ⅳ</a:t>
              </a:r>
              <a:r>
                <a:rPr lang="ja-JP" altLang="en-US" sz="1000" dirty="0">
                  <a:latin typeface="Meiryo UI" panose="020B0604030504040204" pitchFamily="50" charset="-128"/>
                  <a:ea typeface="Meiryo UI" panose="020B0604030504040204" pitchFamily="50" charset="-128"/>
                </a:rPr>
                <a:t>（緊急措置段階）</a:t>
              </a:r>
            </a:p>
          </p:txBody>
        </p:sp>
        <p:sp>
          <p:nvSpPr>
            <p:cNvPr id="24" name="正方形/長方形 23">
              <a:extLst>
                <a:ext uri="{FF2B5EF4-FFF2-40B4-BE49-F238E27FC236}">
                  <a16:creationId xmlns:a16="http://schemas.microsoft.com/office/drawing/2014/main" id="{990B9C86-5BFB-EA62-14D4-595BE301510D}"/>
                </a:ext>
              </a:extLst>
            </p:cNvPr>
            <p:cNvSpPr/>
            <p:nvPr/>
          </p:nvSpPr>
          <p:spPr>
            <a:xfrm>
              <a:off x="4154488" y="6515100"/>
              <a:ext cx="107950" cy="107950"/>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00"/>
            </a:p>
          </p:txBody>
        </p:sp>
        <p:sp>
          <p:nvSpPr>
            <p:cNvPr id="25" name="正方形/長方形 24">
              <a:extLst>
                <a:ext uri="{FF2B5EF4-FFF2-40B4-BE49-F238E27FC236}">
                  <a16:creationId xmlns:a16="http://schemas.microsoft.com/office/drawing/2014/main" id="{9FC85382-8B1D-6212-483B-3B1F18690562}"/>
                </a:ext>
              </a:extLst>
            </p:cNvPr>
            <p:cNvSpPr/>
            <p:nvPr/>
          </p:nvSpPr>
          <p:spPr>
            <a:xfrm>
              <a:off x="4991100" y="6515100"/>
              <a:ext cx="107950" cy="107950"/>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00"/>
            </a:p>
          </p:txBody>
        </p:sp>
        <p:sp>
          <p:nvSpPr>
            <p:cNvPr id="26" name="正方形/長方形 25">
              <a:extLst>
                <a:ext uri="{FF2B5EF4-FFF2-40B4-BE49-F238E27FC236}">
                  <a16:creationId xmlns:a16="http://schemas.microsoft.com/office/drawing/2014/main" id="{776C0F9F-853B-D648-D64E-9F06CAF7A9F4}"/>
                </a:ext>
              </a:extLst>
            </p:cNvPr>
            <p:cNvSpPr/>
            <p:nvPr/>
          </p:nvSpPr>
          <p:spPr>
            <a:xfrm>
              <a:off x="6275388" y="6515100"/>
              <a:ext cx="107950" cy="107950"/>
            </a:xfrm>
            <a:prstGeom prst="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00"/>
            </a:p>
          </p:txBody>
        </p:sp>
        <p:sp>
          <p:nvSpPr>
            <p:cNvPr id="27" name="正方形/長方形 26">
              <a:extLst>
                <a:ext uri="{FF2B5EF4-FFF2-40B4-BE49-F238E27FC236}">
                  <a16:creationId xmlns:a16="http://schemas.microsoft.com/office/drawing/2014/main" id="{0345FD54-3DCD-B1D6-C343-8F2781FAE9B3}"/>
                </a:ext>
              </a:extLst>
            </p:cNvPr>
            <p:cNvSpPr/>
            <p:nvPr/>
          </p:nvSpPr>
          <p:spPr>
            <a:xfrm>
              <a:off x="7580313" y="6515100"/>
              <a:ext cx="107950" cy="107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00"/>
            </a:p>
          </p:txBody>
        </p:sp>
      </p:grpSp>
      <p:sp>
        <p:nvSpPr>
          <p:cNvPr id="19" name="正方形/長方形 22">
            <a:extLst>
              <a:ext uri="{FF2B5EF4-FFF2-40B4-BE49-F238E27FC236}">
                <a16:creationId xmlns:a16="http://schemas.microsoft.com/office/drawing/2014/main" id="{2C4C598F-053D-4DC1-9F58-13FDC4C3799F}"/>
              </a:ext>
            </a:extLst>
          </p:cNvPr>
          <p:cNvSpPr>
            <a:spLocks noChangeArrowheads="1"/>
          </p:cNvSpPr>
          <p:nvPr/>
        </p:nvSpPr>
        <p:spPr bwMode="auto">
          <a:xfrm>
            <a:off x="60325" y="60325"/>
            <a:ext cx="6108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b="1" dirty="0">
                <a:solidFill>
                  <a:schemeClr val="bg1"/>
                </a:solidFill>
                <a:latin typeface="Meiryo UI" panose="020B0604030504040204" pitchFamily="50" charset="-128"/>
                <a:ea typeface="Meiryo UI" panose="020B0604030504040204" pitchFamily="50" charset="-128"/>
              </a:rPr>
              <a:t>（</a:t>
            </a:r>
            <a:r>
              <a:rPr lang="en-US" altLang="ja-JP" b="1" dirty="0">
                <a:solidFill>
                  <a:schemeClr val="bg1"/>
                </a:solidFill>
                <a:latin typeface="Meiryo UI" panose="020B0604030504040204" pitchFamily="50" charset="-128"/>
                <a:ea typeface="Meiryo UI" panose="020B0604030504040204" pitchFamily="50" charset="-128"/>
              </a:rPr>
              <a:t>2</a:t>
            </a:r>
            <a:r>
              <a:rPr lang="ja-JP" altLang="en-US" b="1" dirty="0">
                <a:solidFill>
                  <a:schemeClr val="bg1"/>
                </a:solidFill>
                <a:latin typeface="Meiryo UI" panose="020B0604030504040204" pitchFamily="50" charset="-128"/>
                <a:ea typeface="Meiryo UI" panose="020B0604030504040204" pitchFamily="50" charset="-128"/>
              </a:rPr>
              <a:t>）現計画の振り返りと検証</a:t>
            </a:r>
          </a:p>
        </p:txBody>
      </p:sp>
    </p:spTree>
    <p:extLst>
      <p:ext uri="{BB962C8B-B14F-4D97-AF65-F5344CB8AC3E}">
        <p14:creationId xmlns:p14="http://schemas.microsoft.com/office/powerpoint/2010/main" val="20170264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D6055A80-B785-CB9E-DEB7-8A01F1E87A24}"/>
              </a:ext>
            </a:extLst>
          </p:cNvPr>
          <p:cNvSpPr>
            <a:spLocks noChangeArrowheads="1"/>
          </p:cNvSpPr>
          <p:nvPr/>
        </p:nvSpPr>
        <p:spPr bwMode="auto">
          <a:xfrm>
            <a:off x="0" y="-20638"/>
            <a:ext cx="9144000" cy="539751"/>
          </a:xfrm>
          <a:prstGeom prst="rect">
            <a:avLst/>
          </a:prstGeom>
          <a:gradFill>
            <a:gsLst>
              <a:gs pos="0">
                <a:schemeClr val="tx2"/>
              </a:gs>
              <a:gs pos="100000">
                <a:schemeClr val="accent1"/>
              </a:gs>
            </a:gsLst>
            <a:lin ang="5400000" scaled="1"/>
          </a:gradFill>
          <a:ln w="9525">
            <a:noFill/>
            <a:miter lim="800000"/>
            <a:headEnd/>
            <a:tailEnd/>
          </a:ln>
          <a:effectLst>
            <a:outerShdw blurRad="50800" dist="38100" dir="5400000" algn="t" rotWithShape="0">
              <a:prstClr val="black">
                <a:alpha val="40000"/>
              </a:prstClr>
            </a:outerShdw>
          </a:effectLst>
        </p:spPr>
        <p:txBody>
          <a:bodyPr wrap="none" lIns="91351" tIns="45675" rIns="91351" bIns="45675" anchor="ctr"/>
          <a:lstStyle/>
          <a:p>
            <a:pPr>
              <a:defRPr/>
            </a:pPr>
            <a:endParaRPr lang="en-US" altLang="zh-TW" sz="2800" b="1" dirty="0">
              <a:solidFill>
                <a:schemeClr val="bg1"/>
              </a:solidFill>
              <a:latin typeface="Meiryo UI" pitchFamily="50" charset="-128"/>
              <a:ea typeface="Meiryo UI" pitchFamily="50" charset="-128"/>
              <a:cs typeface="Meiryo UI" pitchFamily="50" charset="-128"/>
            </a:endParaRPr>
          </a:p>
        </p:txBody>
      </p:sp>
      <p:sp>
        <p:nvSpPr>
          <p:cNvPr id="6" name="正方形/長方形 22">
            <a:extLst>
              <a:ext uri="{FF2B5EF4-FFF2-40B4-BE49-F238E27FC236}">
                <a16:creationId xmlns:a16="http://schemas.microsoft.com/office/drawing/2014/main" id="{61D370AE-7FB2-7D0F-80B3-A60A4F0CAD0B}"/>
              </a:ext>
            </a:extLst>
          </p:cNvPr>
          <p:cNvSpPr>
            <a:spLocks noChangeArrowheads="1"/>
          </p:cNvSpPr>
          <p:nvPr/>
        </p:nvSpPr>
        <p:spPr bwMode="auto">
          <a:xfrm>
            <a:off x="60325" y="60325"/>
            <a:ext cx="6108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b="1" dirty="0">
                <a:solidFill>
                  <a:schemeClr val="bg1"/>
                </a:solidFill>
                <a:latin typeface="Meiryo UI" panose="020B0604030504040204" pitchFamily="50" charset="-128"/>
                <a:ea typeface="Meiryo UI" panose="020B0604030504040204" pitchFamily="50" charset="-128"/>
              </a:rPr>
              <a:t>（１）施設の状況</a:t>
            </a:r>
          </a:p>
        </p:txBody>
      </p:sp>
      <p:sp>
        <p:nvSpPr>
          <p:cNvPr id="8" name="Text Box 5">
            <a:extLst>
              <a:ext uri="{FF2B5EF4-FFF2-40B4-BE49-F238E27FC236}">
                <a16:creationId xmlns:a16="http://schemas.microsoft.com/office/drawing/2014/main" id="{F548B18F-F479-B1D1-5E95-97F8D371E9E5}"/>
              </a:ext>
            </a:extLst>
          </p:cNvPr>
          <p:cNvSpPr txBox="1">
            <a:spLocks noChangeArrowheads="1"/>
          </p:cNvSpPr>
          <p:nvPr/>
        </p:nvSpPr>
        <p:spPr bwMode="auto">
          <a:xfrm>
            <a:off x="115442" y="1612458"/>
            <a:ext cx="310781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Font typeface="Arial" panose="020B0604020202020204" pitchFamily="34" charset="0"/>
              <a:buNone/>
            </a:pPr>
            <a:r>
              <a:rPr lang="ja-JP" altLang="en-US" sz="1800" dirty="0">
                <a:latin typeface="Meiryo UI" panose="020B0604030504040204" pitchFamily="50" charset="-128"/>
                <a:ea typeface="Meiryo UI" panose="020B0604030504040204" pitchFamily="50" charset="-128"/>
              </a:rPr>
              <a:t>◇大阪モノレール架橋状況</a:t>
            </a:r>
          </a:p>
        </p:txBody>
      </p:sp>
      <p:sp>
        <p:nvSpPr>
          <p:cNvPr id="9" name="コンテンツ プレースホルダー 2">
            <a:extLst>
              <a:ext uri="{FF2B5EF4-FFF2-40B4-BE49-F238E27FC236}">
                <a16:creationId xmlns:a16="http://schemas.microsoft.com/office/drawing/2014/main" id="{6936EA9F-FCD5-92FC-863A-D7B34B637357}"/>
              </a:ext>
            </a:extLst>
          </p:cNvPr>
          <p:cNvSpPr txBox="1">
            <a:spLocks/>
          </p:cNvSpPr>
          <p:nvPr/>
        </p:nvSpPr>
        <p:spPr bwMode="auto">
          <a:xfrm>
            <a:off x="211521" y="655969"/>
            <a:ext cx="8694354" cy="894845"/>
          </a:xfrm>
          <a:prstGeom prst="rect">
            <a:avLst/>
          </a:prstGeom>
          <a:gradFill rotWithShape="0">
            <a:gsLst>
              <a:gs pos="0">
                <a:srgbClr val="FFFF99">
                  <a:lumMod val="96000"/>
                </a:srgbClr>
              </a:gs>
              <a:gs pos="100000">
                <a:schemeClr val="bg1"/>
              </a:gs>
            </a:gsLst>
            <a:lin ang="5400000" scaled="1"/>
          </a:gradFill>
          <a:ln w="12700">
            <a:solidFill>
              <a:schemeClr val="tx1"/>
            </a:solidFill>
            <a:miter lim="800000"/>
            <a:headEnd/>
            <a:tailEnd/>
          </a:ln>
        </p:spPr>
        <p:txBody>
          <a:bodyPr anchor="ctr"/>
          <a:lstStyle>
            <a:lvl1pPr marL="285750" indent="-28575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indent="0" eaLnBrk="1" hangingPunct="1">
              <a:spcBef>
                <a:spcPct val="0"/>
              </a:spcBef>
              <a:buNone/>
            </a:pPr>
            <a:r>
              <a:rPr lang="ja-JP" altLang="en-US" sz="1600" dirty="0">
                <a:latin typeface="Meiryo UI" panose="020B0604030504040204" pitchFamily="50" charset="-128"/>
                <a:ea typeface="Meiryo UI" panose="020B0604030504040204" pitchFamily="50" charset="-128"/>
              </a:rPr>
              <a:t>・全線高架構造であり、大阪中央環状線や高速道路と並行する区間、鉄道や高速道路、河川と交差している箇所が多数ある。</a:t>
            </a:r>
            <a:endParaRPr lang="en-US" altLang="ja-JP" sz="1600" dirty="0">
              <a:latin typeface="Meiryo UI" panose="020B0604030504040204" pitchFamily="50" charset="-128"/>
              <a:ea typeface="Meiryo UI" panose="020B0604030504040204" pitchFamily="50" charset="-128"/>
            </a:endParaRPr>
          </a:p>
          <a:p>
            <a:pPr marL="0" indent="0" eaLnBrk="1" hangingPunct="1">
              <a:spcBef>
                <a:spcPct val="0"/>
              </a:spcBef>
              <a:buNone/>
            </a:pPr>
            <a:r>
              <a:rPr lang="ja-JP" altLang="en-US" sz="1600" dirty="0">
                <a:latin typeface="Meiryo UI" panose="020B0604030504040204" pitchFamily="50" charset="-128"/>
                <a:ea typeface="Meiryo UI" panose="020B0604030504040204" pitchFamily="50" charset="-128"/>
              </a:rPr>
              <a:t>・今後、延伸事業の開業に伴い、管理施設が増大する。</a:t>
            </a:r>
            <a:endParaRPr lang="en-US" altLang="ja-JP" sz="1600" dirty="0">
              <a:latin typeface="Meiryo UI" panose="020B0604030504040204" pitchFamily="50" charset="-128"/>
              <a:ea typeface="Meiryo UI" panose="020B0604030504040204" pitchFamily="50" charset="-128"/>
            </a:endParaRPr>
          </a:p>
        </p:txBody>
      </p:sp>
      <p:graphicFrame>
        <p:nvGraphicFramePr>
          <p:cNvPr id="12" name="表 12">
            <a:extLst>
              <a:ext uri="{FF2B5EF4-FFF2-40B4-BE49-F238E27FC236}">
                <a16:creationId xmlns:a16="http://schemas.microsoft.com/office/drawing/2014/main" id="{48D91E52-5816-44B3-95D0-A18C4E8F4F2B}"/>
              </a:ext>
            </a:extLst>
          </p:cNvPr>
          <p:cNvGraphicFramePr>
            <a:graphicFrameLocks noGrp="1"/>
          </p:cNvGraphicFramePr>
          <p:nvPr>
            <p:extLst>
              <p:ext uri="{D42A27DB-BD31-4B8C-83A1-F6EECF244321}">
                <p14:modId xmlns:p14="http://schemas.microsoft.com/office/powerpoint/2010/main" val="2743421205"/>
              </p:ext>
            </p:extLst>
          </p:nvPr>
        </p:nvGraphicFramePr>
        <p:xfrm>
          <a:off x="530125" y="2043434"/>
          <a:ext cx="3422751" cy="1768845"/>
        </p:xfrm>
        <a:graphic>
          <a:graphicData uri="http://schemas.openxmlformats.org/drawingml/2006/table">
            <a:tbl>
              <a:tblPr firstRow="1" bandRow="1">
                <a:tableStyleId>{5C22544A-7EE6-4342-B048-85BDC9FD1C3A}</a:tableStyleId>
              </a:tblPr>
              <a:tblGrid>
                <a:gridCol w="1503852">
                  <a:extLst>
                    <a:ext uri="{9D8B030D-6E8A-4147-A177-3AD203B41FA5}">
                      <a16:colId xmlns:a16="http://schemas.microsoft.com/office/drawing/2014/main" val="20000"/>
                    </a:ext>
                  </a:extLst>
                </a:gridCol>
                <a:gridCol w="954529">
                  <a:extLst>
                    <a:ext uri="{9D8B030D-6E8A-4147-A177-3AD203B41FA5}">
                      <a16:colId xmlns:a16="http://schemas.microsoft.com/office/drawing/2014/main" val="20002"/>
                    </a:ext>
                  </a:extLst>
                </a:gridCol>
                <a:gridCol w="964370">
                  <a:extLst>
                    <a:ext uri="{9D8B030D-6E8A-4147-A177-3AD203B41FA5}">
                      <a16:colId xmlns:a16="http://schemas.microsoft.com/office/drawing/2014/main" val="20001"/>
                    </a:ext>
                  </a:extLst>
                </a:gridCol>
              </a:tblGrid>
              <a:tr h="397095">
                <a:tc>
                  <a:txBody>
                    <a:bodyPr/>
                    <a:lstStyle/>
                    <a:p>
                      <a:pPr algn="ctr"/>
                      <a:r>
                        <a:rPr kumimoji="1" lang="ja-JP" altLang="en-US" sz="1200" b="0" dirty="0">
                          <a:latin typeface="Meiryo UI" panose="020B0604030504040204" pitchFamily="50" charset="-128"/>
                          <a:ea typeface="Meiryo UI" panose="020B0604030504040204" pitchFamily="50" charset="-128"/>
                        </a:rPr>
                        <a:t>路線名</a:t>
                      </a:r>
                    </a:p>
                  </a:txBody>
                  <a:tcPr marL="91504" marR="91504" marT="45745" marB="4574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dirty="0">
                          <a:latin typeface="Meiryo UI" panose="020B0604030504040204" pitchFamily="50" charset="-128"/>
                          <a:ea typeface="Meiryo UI" panose="020B0604030504040204" pitchFamily="50" charset="-128"/>
                        </a:rPr>
                        <a:t>駅舎</a:t>
                      </a:r>
                    </a:p>
                  </a:txBody>
                  <a:tcPr marL="91504" marR="91504" marT="45745" marB="4574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dirty="0">
                          <a:latin typeface="Meiryo UI" panose="020B0604030504040204" pitchFamily="50" charset="-128"/>
                          <a:ea typeface="Meiryo UI" panose="020B0604030504040204" pitchFamily="50" charset="-128"/>
                        </a:rPr>
                        <a:t>距離</a:t>
                      </a:r>
                    </a:p>
                  </a:txBody>
                  <a:tcPr marL="91504" marR="91504" marT="45745" marB="45745" anchor="ctr">
                    <a:lnL w="952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0"/>
                  </a:ext>
                </a:extLst>
              </a:tr>
              <a:tr h="457250">
                <a:tc>
                  <a:txBody>
                    <a:bodyPr/>
                    <a:lstStyle/>
                    <a:p>
                      <a:pPr algn="ctr"/>
                      <a:r>
                        <a:rPr kumimoji="1" lang="ja-JP" altLang="en-US" sz="1200" dirty="0">
                          <a:latin typeface="Meiryo UI" panose="020B0604030504040204" pitchFamily="50" charset="-128"/>
                          <a:ea typeface="Meiryo UI" panose="020B0604030504040204" pitchFamily="50" charset="-128"/>
                        </a:rPr>
                        <a:t>大阪モノレール線</a:t>
                      </a:r>
                    </a:p>
                  </a:txBody>
                  <a:tcPr marL="91504" marR="91504" marT="45745" marB="45745" anchor="ctr">
                    <a:lnL w="952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a:r>
                        <a:rPr kumimoji="1" lang="en-US" altLang="ja-JP" sz="1200" dirty="0">
                          <a:latin typeface="Meiryo UI" panose="020B0604030504040204" pitchFamily="50" charset="-128"/>
                          <a:ea typeface="Meiryo UI" panose="020B0604030504040204" pitchFamily="50" charset="-128"/>
                        </a:rPr>
                        <a:t>14</a:t>
                      </a:r>
                      <a:r>
                        <a:rPr kumimoji="1" lang="ja-JP" altLang="en-US" sz="1200" dirty="0">
                          <a:latin typeface="Meiryo UI" panose="020B0604030504040204" pitchFamily="50" charset="-128"/>
                          <a:ea typeface="Meiryo UI" panose="020B0604030504040204" pitchFamily="50" charset="-128"/>
                        </a:rPr>
                        <a:t>駅</a:t>
                      </a:r>
                    </a:p>
                  </a:txBody>
                  <a:tcPr marL="91504" marR="91504" marT="45745" marB="45745" anchor="ctr">
                    <a:lnL w="12700"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a:r>
                        <a:rPr kumimoji="1" lang="en-US" altLang="ja-JP" sz="1200" dirty="0">
                          <a:latin typeface="Meiryo UI" panose="020B0604030504040204" pitchFamily="50" charset="-128"/>
                          <a:ea typeface="Meiryo UI" panose="020B0604030504040204" pitchFamily="50" charset="-128"/>
                        </a:rPr>
                        <a:t>21.7km</a:t>
                      </a:r>
                      <a:endParaRPr kumimoji="1" lang="ja-JP" altLang="en-US" sz="1200" dirty="0">
                        <a:latin typeface="Meiryo UI" panose="020B0604030504040204" pitchFamily="50" charset="-128"/>
                        <a:ea typeface="Meiryo UI" panose="020B0604030504040204" pitchFamily="50" charset="-128"/>
                      </a:endParaRPr>
                    </a:p>
                  </a:txBody>
                  <a:tcPr marL="91504" marR="91504" marT="45745" marB="45745" anchor="ctr">
                    <a:lnL w="952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1"/>
                  </a:ext>
                </a:extLst>
              </a:tr>
              <a:tr h="457250">
                <a:tc>
                  <a:txBody>
                    <a:bodyPr/>
                    <a:lstStyle/>
                    <a:p>
                      <a:pPr algn="ctr"/>
                      <a:r>
                        <a:rPr kumimoji="1" lang="ja-JP" altLang="en-US" sz="1200" dirty="0">
                          <a:latin typeface="Meiryo UI" panose="020B0604030504040204" pitchFamily="50" charset="-128"/>
                          <a:ea typeface="Meiryo UI" panose="020B0604030504040204" pitchFamily="50" charset="-128"/>
                        </a:rPr>
                        <a:t>国際文化公園</a:t>
                      </a:r>
                      <a:endParaRPr kumimoji="1" lang="en-US" altLang="ja-JP" sz="1200" dirty="0">
                        <a:latin typeface="Meiryo UI" panose="020B0604030504040204" pitchFamily="50" charset="-128"/>
                        <a:ea typeface="Meiryo UI" panose="020B0604030504040204" pitchFamily="50" charset="-128"/>
                      </a:endParaRPr>
                    </a:p>
                    <a:p>
                      <a:pPr algn="ctr"/>
                      <a:r>
                        <a:rPr kumimoji="1" lang="ja-JP" altLang="en-US" sz="1200" dirty="0">
                          <a:latin typeface="Meiryo UI" panose="020B0604030504040204" pitchFamily="50" charset="-128"/>
                          <a:ea typeface="Meiryo UI" panose="020B0604030504040204" pitchFamily="50" charset="-128"/>
                        </a:rPr>
                        <a:t>都市モノレール線</a:t>
                      </a:r>
                    </a:p>
                  </a:txBody>
                  <a:tcPr marL="91504" marR="91504" marT="45745" marB="45745" anchor="ctr">
                    <a:lnL w="952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r"/>
                      <a:r>
                        <a:rPr kumimoji="1" lang="en-US" altLang="ja-JP" sz="1200" dirty="0">
                          <a:latin typeface="Meiryo UI" panose="020B0604030504040204" pitchFamily="50" charset="-128"/>
                          <a:ea typeface="Meiryo UI" panose="020B0604030504040204" pitchFamily="50" charset="-128"/>
                        </a:rPr>
                        <a:t>4</a:t>
                      </a:r>
                      <a:r>
                        <a:rPr kumimoji="1" lang="ja-JP" altLang="en-US" sz="1200" dirty="0">
                          <a:latin typeface="Meiryo UI" panose="020B0604030504040204" pitchFamily="50" charset="-128"/>
                          <a:ea typeface="Meiryo UI" panose="020B0604030504040204" pitchFamily="50" charset="-128"/>
                        </a:rPr>
                        <a:t>駅</a:t>
                      </a:r>
                    </a:p>
                  </a:txBody>
                  <a:tcPr marL="91504" marR="91504" marT="45745" marB="4574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r"/>
                      <a:r>
                        <a:rPr kumimoji="1" lang="en-US" altLang="ja-JP" sz="1200" dirty="0">
                          <a:latin typeface="Meiryo UI" panose="020B0604030504040204" pitchFamily="50" charset="-128"/>
                          <a:ea typeface="Meiryo UI" panose="020B0604030504040204" pitchFamily="50" charset="-128"/>
                        </a:rPr>
                        <a:t>6.9km</a:t>
                      </a:r>
                      <a:endParaRPr kumimoji="1" lang="ja-JP" altLang="en-US" sz="1200" dirty="0">
                        <a:latin typeface="Meiryo UI" panose="020B0604030504040204" pitchFamily="50" charset="-128"/>
                        <a:ea typeface="Meiryo UI" panose="020B0604030504040204" pitchFamily="50" charset="-128"/>
                      </a:endParaRPr>
                    </a:p>
                  </a:txBody>
                  <a:tcPr marL="91504" marR="91504" marT="45745" marB="4574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2"/>
                  </a:ext>
                </a:extLst>
              </a:tr>
              <a:tr h="457250">
                <a:tc>
                  <a:txBody>
                    <a:bodyPr/>
                    <a:lstStyle/>
                    <a:p>
                      <a:pPr algn="ctr"/>
                      <a:r>
                        <a:rPr kumimoji="1" lang="ja-JP" altLang="en-US" sz="1200" dirty="0">
                          <a:latin typeface="Meiryo UI" panose="020B0604030504040204" pitchFamily="50" charset="-128"/>
                          <a:ea typeface="Meiryo UI" panose="020B0604030504040204" pitchFamily="50" charset="-128"/>
                        </a:rPr>
                        <a:t>（延伸区間）</a:t>
                      </a:r>
                    </a:p>
                  </a:txBody>
                  <a:tcPr marL="91504" marR="91504" marT="45745" marB="45745" anchor="ctr">
                    <a:lnL w="952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r"/>
                      <a:r>
                        <a:rPr kumimoji="1" lang="en-US" altLang="ja-JP" sz="1200" dirty="0">
                          <a:latin typeface="Meiryo UI" panose="020B0604030504040204" pitchFamily="50" charset="-128"/>
                          <a:ea typeface="Meiryo UI" panose="020B0604030504040204" pitchFamily="50" charset="-128"/>
                        </a:rPr>
                        <a:t>5</a:t>
                      </a:r>
                      <a:r>
                        <a:rPr kumimoji="1" lang="ja-JP" altLang="en-US" sz="1200" dirty="0">
                          <a:latin typeface="Meiryo UI" panose="020B0604030504040204" pitchFamily="50" charset="-128"/>
                          <a:ea typeface="Meiryo UI" panose="020B0604030504040204" pitchFamily="50" charset="-128"/>
                        </a:rPr>
                        <a:t>駅</a:t>
                      </a:r>
                    </a:p>
                  </a:txBody>
                  <a:tcPr marL="91504" marR="91504" marT="45745" marB="4574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dirty="0">
                          <a:latin typeface="Meiryo UI" panose="020B0604030504040204" pitchFamily="50" charset="-128"/>
                          <a:ea typeface="Meiryo UI" panose="020B0604030504040204" pitchFamily="50" charset="-128"/>
                        </a:rPr>
                        <a:t>8.9km</a:t>
                      </a:r>
                      <a:endParaRPr kumimoji="1" lang="ja-JP" altLang="en-US" sz="1200" dirty="0">
                        <a:latin typeface="Meiryo UI" panose="020B0604030504040204" pitchFamily="50" charset="-128"/>
                        <a:ea typeface="Meiryo UI" panose="020B0604030504040204" pitchFamily="50" charset="-128"/>
                      </a:endParaRPr>
                    </a:p>
                  </a:txBody>
                  <a:tcPr marL="91504" marR="91504" marT="45745" marB="4574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388316074"/>
                  </a:ext>
                </a:extLst>
              </a:tr>
            </a:tbl>
          </a:graphicData>
        </a:graphic>
      </p:graphicFrame>
      <p:pic>
        <p:nvPicPr>
          <p:cNvPr id="15" name="図 14">
            <a:extLst>
              <a:ext uri="{FF2B5EF4-FFF2-40B4-BE49-F238E27FC236}">
                <a16:creationId xmlns:a16="http://schemas.microsoft.com/office/drawing/2014/main" id="{5055A5CC-D1BF-432F-86F2-99B1A93008A6}"/>
              </a:ext>
            </a:extLst>
          </p:cNvPr>
          <p:cNvPicPr>
            <a:picLocks noChangeAspect="1"/>
          </p:cNvPicPr>
          <p:nvPr/>
        </p:nvPicPr>
        <p:blipFill>
          <a:blip r:embed="rId3"/>
          <a:stretch>
            <a:fillRect/>
          </a:stretch>
        </p:blipFill>
        <p:spPr>
          <a:xfrm>
            <a:off x="4295775" y="1585806"/>
            <a:ext cx="4229100" cy="5156286"/>
          </a:xfrm>
          <a:prstGeom prst="rect">
            <a:avLst/>
          </a:prstGeom>
        </p:spPr>
      </p:pic>
      <p:sp>
        <p:nvSpPr>
          <p:cNvPr id="3" name="スライド番号プレースホルダー 2"/>
          <p:cNvSpPr>
            <a:spLocks noGrp="1"/>
          </p:cNvSpPr>
          <p:nvPr>
            <p:ph type="sldNum" sz="quarter" idx="12"/>
          </p:nvPr>
        </p:nvSpPr>
        <p:spPr/>
        <p:txBody>
          <a:bodyPr/>
          <a:lstStyle/>
          <a:p>
            <a:pPr>
              <a:defRPr/>
            </a:pPr>
            <a:fld id="{0697CFBF-62AA-4423-A348-4E9138DCA51B}" type="slidenum">
              <a:rPr lang="ja-JP" altLang="en-US" smtClean="0"/>
              <a:pPr>
                <a:defRPr/>
              </a:pPr>
              <a:t>1</a:t>
            </a:fld>
            <a:endParaRPr lang="ja-JP" altLang="en-US" dirty="0"/>
          </a:p>
        </p:txBody>
      </p:sp>
      <p:sp>
        <p:nvSpPr>
          <p:cNvPr id="10" name="テキスト ボックス 9">
            <a:extLst>
              <a:ext uri="{FF2B5EF4-FFF2-40B4-BE49-F238E27FC236}">
                <a16:creationId xmlns:a16="http://schemas.microsoft.com/office/drawing/2014/main" id="{E7010699-F9D5-4195-AFE2-5EE2AEEE8BA8}"/>
              </a:ext>
            </a:extLst>
          </p:cNvPr>
          <p:cNvSpPr txBox="1"/>
          <p:nvPr/>
        </p:nvSpPr>
        <p:spPr>
          <a:xfrm>
            <a:off x="7990880" y="73502"/>
            <a:ext cx="1008112" cy="369332"/>
          </a:xfrm>
          <a:prstGeom prst="rect">
            <a:avLst/>
          </a:prstGeom>
          <a:ln w="12700"/>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kumimoji="1" lang="ja-JP" altLang="en-US" dirty="0">
                <a:latin typeface="Meiryo UI" pitchFamily="50" charset="-128"/>
                <a:ea typeface="Meiryo UI" pitchFamily="50" charset="-128"/>
                <a:cs typeface="Meiryo UI" pitchFamily="50" charset="-128"/>
              </a:rPr>
              <a:t>資料１</a:t>
            </a:r>
          </a:p>
        </p:txBody>
      </p:sp>
    </p:spTree>
    <p:extLst>
      <p:ext uri="{BB962C8B-B14F-4D97-AF65-F5344CB8AC3E}">
        <p14:creationId xmlns:p14="http://schemas.microsoft.com/office/powerpoint/2010/main" val="17470303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739277" y="2792392"/>
            <a:ext cx="3499093" cy="1560171"/>
          </a:xfrm>
          <a:prstGeom prst="rect">
            <a:avLst/>
          </a:prstGeom>
        </p:spPr>
      </p:pic>
      <p:sp>
        <p:nvSpPr>
          <p:cNvPr id="5" name="Rectangle 2">
            <a:extLst>
              <a:ext uri="{FF2B5EF4-FFF2-40B4-BE49-F238E27FC236}">
                <a16:creationId xmlns:a16="http://schemas.microsoft.com/office/drawing/2014/main" id="{D6055A80-B785-CB9E-DEB7-8A01F1E87A24}"/>
              </a:ext>
            </a:extLst>
          </p:cNvPr>
          <p:cNvSpPr>
            <a:spLocks noChangeArrowheads="1"/>
          </p:cNvSpPr>
          <p:nvPr/>
        </p:nvSpPr>
        <p:spPr bwMode="auto">
          <a:xfrm>
            <a:off x="0" y="-20638"/>
            <a:ext cx="9144000" cy="539751"/>
          </a:xfrm>
          <a:prstGeom prst="rect">
            <a:avLst/>
          </a:prstGeom>
          <a:gradFill>
            <a:gsLst>
              <a:gs pos="0">
                <a:schemeClr val="tx2"/>
              </a:gs>
              <a:gs pos="100000">
                <a:schemeClr val="accent1"/>
              </a:gs>
            </a:gsLst>
            <a:lin ang="5400000" scaled="1"/>
          </a:gradFill>
          <a:ln w="9525">
            <a:noFill/>
            <a:miter lim="800000"/>
            <a:headEnd/>
            <a:tailEnd/>
          </a:ln>
          <a:effectLst>
            <a:outerShdw blurRad="50800" dist="38100" dir="5400000" algn="t" rotWithShape="0">
              <a:prstClr val="black">
                <a:alpha val="40000"/>
              </a:prstClr>
            </a:outerShdw>
          </a:effectLst>
        </p:spPr>
        <p:txBody>
          <a:bodyPr wrap="none" lIns="91351" tIns="45675" rIns="91351" bIns="45675" anchor="ctr"/>
          <a:lstStyle/>
          <a:p>
            <a:pPr>
              <a:defRPr/>
            </a:pPr>
            <a:endParaRPr lang="en-US" altLang="zh-TW" sz="2800" b="1" dirty="0">
              <a:solidFill>
                <a:schemeClr val="bg1"/>
              </a:solidFill>
              <a:latin typeface="Meiryo UI" pitchFamily="50" charset="-128"/>
              <a:ea typeface="Meiryo UI" pitchFamily="50" charset="-128"/>
              <a:cs typeface="Meiryo UI" pitchFamily="50" charset="-128"/>
            </a:endParaRPr>
          </a:p>
        </p:txBody>
      </p:sp>
      <p:sp>
        <p:nvSpPr>
          <p:cNvPr id="8" name="Text Box 5">
            <a:extLst>
              <a:ext uri="{FF2B5EF4-FFF2-40B4-BE49-F238E27FC236}">
                <a16:creationId xmlns:a16="http://schemas.microsoft.com/office/drawing/2014/main" id="{F548B18F-F479-B1D1-5E95-97F8D371E9E5}"/>
              </a:ext>
            </a:extLst>
          </p:cNvPr>
          <p:cNvSpPr txBox="1">
            <a:spLocks noChangeArrowheads="1"/>
          </p:cNvSpPr>
          <p:nvPr/>
        </p:nvSpPr>
        <p:spPr bwMode="auto">
          <a:xfrm>
            <a:off x="165733" y="558856"/>
            <a:ext cx="508254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Font typeface="Arial" panose="020B0604020202020204" pitchFamily="34" charset="0"/>
              <a:buNone/>
            </a:pPr>
            <a:r>
              <a:rPr lang="ja-JP" altLang="en-US" sz="1800" dirty="0">
                <a:latin typeface="Meiryo UI" panose="020B0604030504040204" pitchFamily="50" charset="-128"/>
                <a:ea typeface="Meiryo UI" panose="020B0604030504040204" pitchFamily="50" charset="-128"/>
              </a:rPr>
              <a:t>・大阪モノレール線</a:t>
            </a:r>
          </a:p>
        </p:txBody>
      </p:sp>
      <p:sp>
        <p:nvSpPr>
          <p:cNvPr id="4" name="スライド番号プレースホルダー 3"/>
          <p:cNvSpPr>
            <a:spLocks noGrp="1"/>
          </p:cNvSpPr>
          <p:nvPr>
            <p:ph type="sldNum" sz="quarter" idx="12"/>
          </p:nvPr>
        </p:nvSpPr>
        <p:spPr/>
        <p:txBody>
          <a:bodyPr/>
          <a:lstStyle/>
          <a:p>
            <a:pPr>
              <a:defRPr/>
            </a:pPr>
            <a:fld id="{0697CFBF-62AA-4423-A348-4E9138DCA51B}" type="slidenum">
              <a:rPr lang="ja-JP" altLang="en-US" smtClean="0"/>
              <a:pPr>
                <a:defRPr/>
              </a:pPr>
              <a:t>19</a:t>
            </a:fld>
            <a:endParaRPr lang="ja-JP" altLang="en-US"/>
          </a:p>
        </p:txBody>
      </p:sp>
      <p:pic>
        <p:nvPicPr>
          <p:cNvPr id="19" name="図 18"/>
          <p:cNvPicPr>
            <a:picLocks noChangeAspect="1"/>
          </p:cNvPicPr>
          <p:nvPr/>
        </p:nvPicPr>
        <p:blipFill>
          <a:blip r:embed="rId4"/>
          <a:stretch>
            <a:fillRect/>
          </a:stretch>
        </p:blipFill>
        <p:spPr>
          <a:xfrm>
            <a:off x="739276" y="969442"/>
            <a:ext cx="3489321" cy="1545814"/>
          </a:xfrm>
          <a:prstGeom prst="rect">
            <a:avLst/>
          </a:prstGeom>
        </p:spPr>
      </p:pic>
      <p:pic>
        <p:nvPicPr>
          <p:cNvPr id="20" name="図 19"/>
          <p:cNvPicPr>
            <a:picLocks noChangeAspect="1"/>
          </p:cNvPicPr>
          <p:nvPr/>
        </p:nvPicPr>
        <p:blipFill>
          <a:blip r:embed="rId5"/>
          <a:stretch>
            <a:fillRect/>
          </a:stretch>
        </p:blipFill>
        <p:spPr>
          <a:xfrm>
            <a:off x="4956468" y="995352"/>
            <a:ext cx="3438525" cy="1519903"/>
          </a:xfrm>
          <a:prstGeom prst="rect">
            <a:avLst/>
          </a:prstGeom>
        </p:spPr>
      </p:pic>
      <p:grpSp>
        <p:nvGrpSpPr>
          <p:cNvPr id="21" name="グループ化 20">
            <a:extLst>
              <a:ext uri="{FF2B5EF4-FFF2-40B4-BE49-F238E27FC236}">
                <a16:creationId xmlns:a16="http://schemas.microsoft.com/office/drawing/2014/main" id="{D42B5D62-7707-67EB-3A41-50407B04EBFD}"/>
              </a:ext>
            </a:extLst>
          </p:cNvPr>
          <p:cNvGrpSpPr/>
          <p:nvPr/>
        </p:nvGrpSpPr>
        <p:grpSpPr>
          <a:xfrm>
            <a:off x="2483937" y="4523220"/>
            <a:ext cx="4891087" cy="246063"/>
            <a:chOff x="4154488" y="6448425"/>
            <a:chExt cx="4891087" cy="246063"/>
          </a:xfrm>
        </p:grpSpPr>
        <p:sp>
          <p:nvSpPr>
            <p:cNvPr id="22" name="Text Box 5">
              <a:extLst>
                <a:ext uri="{FF2B5EF4-FFF2-40B4-BE49-F238E27FC236}">
                  <a16:creationId xmlns:a16="http://schemas.microsoft.com/office/drawing/2014/main" id="{76E944BE-A6BE-22C3-A78C-F0904DFF5B65}"/>
                </a:ext>
              </a:extLst>
            </p:cNvPr>
            <p:cNvSpPr txBox="1">
              <a:spLocks noChangeArrowheads="1"/>
            </p:cNvSpPr>
            <p:nvPr/>
          </p:nvSpPr>
          <p:spPr bwMode="auto">
            <a:xfrm>
              <a:off x="4208463" y="6448425"/>
              <a:ext cx="4837112" cy="24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Font typeface="Arial" panose="020B0604020202020204" pitchFamily="34" charset="0"/>
                <a:buNone/>
              </a:pPr>
              <a:r>
                <a:rPr lang="en-US" altLang="ja-JP" sz="1000" dirty="0">
                  <a:latin typeface="Meiryo UI" panose="020B0604030504040204" pitchFamily="50" charset="-128"/>
                  <a:ea typeface="Meiryo UI" panose="020B0604030504040204" pitchFamily="50" charset="-128"/>
                </a:rPr>
                <a:t>Ⅰ</a:t>
              </a:r>
              <a:r>
                <a:rPr lang="ja-JP" altLang="en-US" sz="1000" dirty="0">
                  <a:latin typeface="Meiryo UI" panose="020B0604030504040204" pitchFamily="50" charset="-128"/>
                  <a:ea typeface="Meiryo UI" panose="020B0604030504040204" pitchFamily="50" charset="-128"/>
                </a:rPr>
                <a:t>（健全）　　</a:t>
              </a:r>
              <a:r>
                <a:rPr lang="en-US" altLang="ja-JP" sz="1000" dirty="0">
                  <a:latin typeface="Meiryo UI" panose="020B0604030504040204" pitchFamily="50" charset="-128"/>
                  <a:ea typeface="Meiryo UI" panose="020B0604030504040204" pitchFamily="50" charset="-128"/>
                </a:rPr>
                <a:t>Ⅱ</a:t>
              </a:r>
              <a:r>
                <a:rPr lang="ja-JP" altLang="en-US" sz="1000" dirty="0">
                  <a:latin typeface="Meiryo UI" panose="020B0604030504040204" pitchFamily="50" charset="-128"/>
                  <a:ea typeface="Meiryo UI" panose="020B0604030504040204" pitchFamily="50" charset="-128"/>
                </a:rPr>
                <a:t>（予防保全段階）　　</a:t>
              </a:r>
              <a:r>
                <a:rPr lang="en-US" altLang="ja-JP" sz="1000" dirty="0">
                  <a:latin typeface="Meiryo UI" panose="020B0604030504040204" pitchFamily="50" charset="-128"/>
                  <a:ea typeface="Meiryo UI" panose="020B0604030504040204" pitchFamily="50" charset="-128"/>
                </a:rPr>
                <a:t>Ⅲ</a:t>
              </a:r>
              <a:r>
                <a:rPr lang="ja-JP" altLang="en-US" sz="1000" dirty="0">
                  <a:latin typeface="Meiryo UI" panose="020B0604030504040204" pitchFamily="50" charset="-128"/>
                  <a:ea typeface="Meiryo UI" panose="020B0604030504040204" pitchFamily="50" charset="-128"/>
                </a:rPr>
                <a:t>（早期措置段階）　　</a:t>
              </a:r>
              <a:r>
                <a:rPr lang="en-US" altLang="ja-JP" sz="1000" dirty="0">
                  <a:latin typeface="Meiryo UI" panose="020B0604030504040204" pitchFamily="50" charset="-128"/>
                  <a:ea typeface="Meiryo UI" panose="020B0604030504040204" pitchFamily="50" charset="-128"/>
                </a:rPr>
                <a:t>Ⅳ</a:t>
              </a:r>
              <a:r>
                <a:rPr lang="ja-JP" altLang="en-US" sz="1000" dirty="0">
                  <a:latin typeface="Meiryo UI" panose="020B0604030504040204" pitchFamily="50" charset="-128"/>
                  <a:ea typeface="Meiryo UI" panose="020B0604030504040204" pitchFamily="50" charset="-128"/>
                </a:rPr>
                <a:t>（緊急措置段階）</a:t>
              </a:r>
            </a:p>
          </p:txBody>
        </p:sp>
        <p:sp>
          <p:nvSpPr>
            <p:cNvPr id="23" name="正方形/長方形 22">
              <a:extLst>
                <a:ext uri="{FF2B5EF4-FFF2-40B4-BE49-F238E27FC236}">
                  <a16:creationId xmlns:a16="http://schemas.microsoft.com/office/drawing/2014/main" id="{990B9C86-5BFB-EA62-14D4-595BE301510D}"/>
                </a:ext>
              </a:extLst>
            </p:cNvPr>
            <p:cNvSpPr/>
            <p:nvPr/>
          </p:nvSpPr>
          <p:spPr>
            <a:xfrm>
              <a:off x="4154488" y="6515100"/>
              <a:ext cx="107950" cy="107950"/>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00"/>
            </a:p>
          </p:txBody>
        </p:sp>
        <p:sp>
          <p:nvSpPr>
            <p:cNvPr id="24" name="正方形/長方形 23">
              <a:extLst>
                <a:ext uri="{FF2B5EF4-FFF2-40B4-BE49-F238E27FC236}">
                  <a16:creationId xmlns:a16="http://schemas.microsoft.com/office/drawing/2014/main" id="{9FC85382-8B1D-6212-483B-3B1F18690562}"/>
                </a:ext>
              </a:extLst>
            </p:cNvPr>
            <p:cNvSpPr/>
            <p:nvPr/>
          </p:nvSpPr>
          <p:spPr>
            <a:xfrm>
              <a:off x="4991100" y="6515100"/>
              <a:ext cx="107950" cy="107950"/>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00"/>
            </a:p>
          </p:txBody>
        </p:sp>
        <p:sp>
          <p:nvSpPr>
            <p:cNvPr id="25" name="正方形/長方形 24">
              <a:extLst>
                <a:ext uri="{FF2B5EF4-FFF2-40B4-BE49-F238E27FC236}">
                  <a16:creationId xmlns:a16="http://schemas.microsoft.com/office/drawing/2014/main" id="{776C0F9F-853B-D648-D64E-9F06CAF7A9F4}"/>
                </a:ext>
              </a:extLst>
            </p:cNvPr>
            <p:cNvSpPr/>
            <p:nvPr/>
          </p:nvSpPr>
          <p:spPr>
            <a:xfrm>
              <a:off x="6275388" y="6515100"/>
              <a:ext cx="107950" cy="107950"/>
            </a:xfrm>
            <a:prstGeom prst="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00"/>
            </a:p>
          </p:txBody>
        </p:sp>
        <p:sp>
          <p:nvSpPr>
            <p:cNvPr id="26" name="正方形/長方形 25">
              <a:extLst>
                <a:ext uri="{FF2B5EF4-FFF2-40B4-BE49-F238E27FC236}">
                  <a16:creationId xmlns:a16="http://schemas.microsoft.com/office/drawing/2014/main" id="{0345FD54-3DCD-B1D6-C343-8F2781FAE9B3}"/>
                </a:ext>
              </a:extLst>
            </p:cNvPr>
            <p:cNvSpPr/>
            <p:nvPr/>
          </p:nvSpPr>
          <p:spPr>
            <a:xfrm>
              <a:off x="7580313" y="6515100"/>
              <a:ext cx="107950" cy="107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00"/>
            </a:p>
          </p:txBody>
        </p:sp>
      </p:grpSp>
      <p:sp>
        <p:nvSpPr>
          <p:cNvPr id="16" name="正方形/長方形 22">
            <a:extLst>
              <a:ext uri="{FF2B5EF4-FFF2-40B4-BE49-F238E27FC236}">
                <a16:creationId xmlns:a16="http://schemas.microsoft.com/office/drawing/2014/main" id="{E407CFFE-EBBA-4266-B0CF-8EDAB79C149A}"/>
              </a:ext>
            </a:extLst>
          </p:cNvPr>
          <p:cNvSpPr>
            <a:spLocks noChangeArrowheads="1"/>
          </p:cNvSpPr>
          <p:nvPr/>
        </p:nvSpPr>
        <p:spPr bwMode="auto">
          <a:xfrm>
            <a:off x="60325" y="60325"/>
            <a:ext cx="6108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b="1" dirty="0">
                <a:solidFill>
                  <a:schemeClr val="bg1"/>
                </a:solidFill>
                <a:latin typeface="Meiryo UI" panose="020B0604030504040204" pitchFamily="50" charset="-128"/>
                <a:ea typeface="Meiryo UI" panose="020B0604030504040204" pitchFamily="50" charset="-128"/>
              </a:rPr>
              <a:t>（</a:t>
            </a:r>
            <a:r>
              <a:rPr lang="en-US" altLang="ja-JP" b="1" dirty="0">
                <a:solidFill>
                  <a:schemeClr val="bg1"/>
                </a:solidFill>
                <a:latin typeface="Meiryo UI" panose="020B0604030504040204" pitchFamily="50" charset="-128"/>
                <a:ea typeface="Meiryo UI" panose="020B0604030504040204" pitchFamily="50" charset="-128"/>
              </a:rPr>
              <a:t>2</a:t>
            </a:r>
            <a:r>
              <a:rPr lang="ja-JP" altLang="en-US" b="1" dirty="0">
                <a:solidFill>
                  <a:schemeClr val="bg1"/>
                </a:solidFill>
                <a:latin typeface="Meiryo UI" panose="020B0604030504040204" pitchFamily="50" charset="-128"/>
                <a:ea typeface="Meiryo UI" panose="020B0604030504040204" pitchFamily="50" charset="-128"/>
              </a:rPr>
              <a:t>）現計画の振り返りと検証</a:t>
            </a:r>
          </a:p>
        </p:txBody>
      </p:sp>
    </p:spTree>
    <p:extLst>
      <p:ext uri="{BB962C8B-B14F-4D97-AF65-F5344CB8AC3E}">
        <p14:creationId xmlns:p14="http://schemas.microsoft.com/office/powerpoint/2010/main" val="3298500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stretch>
            <a:fillRect/>
          </a:stretch>
        </p:blipFill>
        <p:spPr>
          <a:xfrm>
            <a:off x="4712788" y="2758145"/>
            <a:ext cx="3499093" cy="1554766"/>
          </a:xfrm>
          <a:prstGeom prst="rect">
            <a:avLst/>
          </a:prstGeom>
        </p:spPr>
      </p:pic>
      <p:pic>
        <p:nvPicPr>
          <p:cNvPr id="9" name="図 8"/>
          <p:cNvPicPr>
            <a:picLocks noChangeAspect="1"/>
          </p:cNvPicPr>
          <p:nvPr/>
        </p:nvPicPr>
        <p:blipFill>
          <a:blip r:embed="rId4"/>
          <a:stretch>
            <a:fillRect/>
          </a:stretch>
        </p:blipFill>
        <p:spPr>
          <a:xfrm>
            <a:off x="764673" y="2758145"/>
            <a:ext cx="3438525" cy="1531644"/>
          </a:xfrm>
          <a:prstGeom prst="rect">
            <a:avLst/>
          </a:prstGeom>
        </p:spPr>
      </p:pic>
      <p:pic>
        <p:nvPicPr>
          <p:cNvPr id="16" name="図 15"/>
          <p:cNvPicPr>
            <a:picLocks noChangeAspect="1"/>
          </p:cNvPicPr>
          <p:nvPr/>
        </p:nvPicPr>
        <p:blipFill>
          <a:blip r:embed="rId5"/>
          <a:stretch>
            <a:fillRect/>
          </a:stretch>
        </p:blipFill>
        <p:spPr>
          <a:xfrm>
            <a:off x="4712787" y="967931"/>
            <a:ext cx="3499094" cy="1551681"/>
          </a:xfrm>
          <a:prstGeom prst="rect">
            <a:avLst/>
          </a:prstGeom>
        </p:spPr>
      </p:pic>
      <p:pic>
        <p:nvPicPr>
          <p:cNvPr id="17" name="図 16"/>
          <p:cNvPicPr>
            <a:picLocks noChangeAspect="1"/>
          </p:cNvPicPr>
          <p:nvPr/>
        </p:nvPicPr>
        <p:blipFill>
          <a:blip r:embed="rId6"/>
          <a:stretch>
            <a:fillRect/>
          </a:stretch>
        </p:blipFill>
        <p:spPr>
          <a:xfrm>
            <a:off x="764674" y="973618"/>
            <a:ext cx="3438525" cy="1531644"/>
          </a:xfrm>
          <a:prstGeom prst="rect">
            <a:avLst/>
          </a:prstGeom>
        </p:spPr>
      </p:pic>
      <p:sp>
        <p:nvSpPr>
          <p:cNvPr id="5" name="Rectangle 2">
            <a:extLst>
              <a:ext uri="{FF2B5EF4-FFF2-40B4-BE49-F238E27FC236}">
                <a16:creationId xmlns:a16="http://schemas.microsoft.com/office/drawing/2014/main" id="{D6055A80-B785-CB9E-DEB7-8A01F1E87A24}"/>
              </a:ext>
            </a:extLst>
          </p:cNvPr>
          <p:cNvSpPr>
            <a:spLocks noChangeArrowheads="1"/>
          </p:cNvSpPr>
          <p:nvPr/>
        </p:nvSpPr>
        <p:spPr bwMode="auto">
          <a:xfrm>
            <a:off x="0" y="-20638"/>
            <a:ext cx="9144000" cy="539751"/>
          </a:xfrm>
          <a:prstGeom prst="rect">
            <a:avLst/>
          </a:prstGeom>
          <a:gradFill>
            <a:gsLst>
              <a:gs pos="0">
                <a:schemeClr val="tx2"/>
              </a:gs>
              <a:gs pos="100000">
                <a:schemeClr val="accent1"/>
              </a:gs>
            </a:gsLst>
            <a:lin ang="5400000" scaled="1"/>
          </a:gradFill>
          <a:ln w="9525">
            <a:noFill/>
            <a:miter lim="800000"/>
            <a:headEnd/>
            <a:tailEnd/>
          </a:ln>
          <a:effectLst>
            <a:outerShdw blurRad="50800" dist="38100" dir="5400000" algn="t" rotWithShape="0">
              <a:prstClr val="black">
                <a:alpha val="40000"/>
              </a:prstClr>
            </a:outerShdw>
          </a:effectLst>
        </p:spPr>
        <p:txBody>
          <a:bodyPr wrap="none" lIns="91351" tIns="45675" rIns="91351" bIns="45675" anchor="ctr"/>
          <a:lstStyle/>
          <a:p>
            <a:pPr>
              <a:defRPr/>
            </a:pPr>
            <a:endParaRPr lang="en-US" altLang="zh-TW" sz="2800" b="1" dirty="0">
              <a:solidFill>
                <a:schemeClr val="bg1"/>
              </a:solidFill>
              <a:latin typeface="Meiryo UI" pitchFamily="50" charset="-128"/>
              <a:ea typeface="Meiryo UI" pitchFamily="50" charset="-128"/>
              <a:cs typeface="Meiryo UI" pitchFamily="50" charset="-128"/>
            </a:endParaRPr>
          </a:p>
        </p:txBody>
      </p:sp>
      <p:sp>
        <p:nvSpPr>
          <p:cNvPr id="8" name="Text Box 5">
            <a:extLst>
              <a:ext uri="{FF2B5EF4-FFF2-40B4-BE49-F238E27FC236}">
                <a16:creationId xmlns:a16="http://schemas.microsoft.com/office/drawing/2014/main" id="{F548B18F-F479-B1D1-5E95-97F8D371E9E5}"/>
              </a:ext>
            </a:extLst>
          </p:cNvPr>
          <p:cNvSpPr txBox="1">
            <a:spLocks noChangeArrowheads="1"/>
          </p:cNvSpPr>
          <p:nvPr/>
        </p:nvSpPr>
        <p:spPr bwMode="auto">
          <a:xfrm>
            <a:off x="165733" y="558856"/>
            <a:ext cx="508254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None/>
            </a:pPr>
            <a:r>
              <a:rPr lang="ja-JP" altLang="en-US" sz="1800" dirty="0">
                <a:latin typeface="Meiryo UI" panose="020B0604030504040204" pitchFamily="50" charset="-128"/>
                <a:ea typeface="Meiryo UI" panose="020B0604030504040204" pitchFamily="50" charset="-128"/>
              </a:rPr>
              <a:t>・国際文化公園都市モノレール線（彩都線）</a:t>
            </a:r>
          </a:p>
        </p:txBody>
      </p:sp>
      <p:sp>
        <p:nvSpPr>
          <p:cNvPr id="4" name="スライド番号プレースホルダー 3"/>
          <p:cNvSpPr>
            <a:spLocks noGrp="1"/>
          </p:cNvSpPr>
          <p:nvPr>
            <p:ph type="sldNum" sz="quarter" idx="12"/>
          </p:nvPr>
        </p:nvSpPr>
        <p:spPr/>
        <p:txBody>
          <a:bodyPr/>
          <a:lstStyle/>
          <a:p>
            <a:pPr>
              <a:defRPr/>
            </a:pPr>
            <a:fld id="{0697CFBF-62AA-4423-A348-4E9138DCA51B}" type="slidenum">
              <a:rPr lang="ja-JP" altLang="en-US" smtClean="0"/>
              <a:pPr>
                <a:defRPr/>
              </a:pPr>
              <a:t>20</a:t>
            </a:fld>
            <a:endParaRPr lang="ja-JP" altLang="en-US"/>
          </a:p>
        </p:txBody>
      </p:sp>
      <p:grpSp>
        <p:nvGrpSpPr>
          <p:cNvPr id="14" name="グループ化 13">
            <a:extLst>
              <a:ext uri="{FF2B5EF4-FFF2-40B4-BE49-F238E27FC236}">
                <a16:creationId xmlns:a16="http://schemas.microsoft.com/office/drawing/2014/main" id="{D42B5D62-7707-67EB-3A41-50407B04EBFD}"/>
              </a:ext>
            </a:extLst>
          </p:cNvPr>
          <p:cNvGrpSpPr/>
          <p:nvPr/>
        </p:nvGrpSpPr>
        <p:grpSpPr>
          <a:xfrm>
            <a:off x="2483937" y="4435481"/>
            <a:ext cx="4891087" cy="246063"/>
            <a:chOff x="4154488" y="6448425"/>
            <a:chExt cx="4891087" cy="246063"/>
          </a:xfrm>
        </p:grpSpPr>
        <p:sp>
          <p:nvSpPr>
            <p:cNvPr id="15" name="Text Box 5">
              <a:extLst>
                <a:ext uri="{FF2B5EF4-FFF2-40B4-BE49-F238E27FC236}">
                  <a16:creationId xmlns:a16="http://schemas.microsoft.com/office/drawing/2014/main" id="{76E944BE-A6BE-22C3-A78C-F0904DFF5B65}"/>
                </a:ext>
              </a:extLst>
            </p:cNvPr>
            <p:cNvSpPr txBox="1">
              <a:spLocks noChangeArrowheads="1"/>
            </p:cNvSpPr>
            <p:nvPr/>
          </p:nvSpPr>
          <p:spPr bwMode="auto">
            <a:xfrm>
              <a:off x="4208463" y="6448425"/>
              <a:ext cx="4837112" cy="24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Font typeface="Arial" panose="020B0604020202020204" pitchFamily="34" charset="0"/>
                <a:buNone/>
              </a:pPr>
              <a:r>
                <a:rPr lang="en-US" altLang="ja-JP" sz="1000" dirty="0">
                  <a:latin typeface="Meiryo UI" panose="020B0604030504040204" pitchFamily="50" charset="-128"/>
                  <a:ea typeface="Meiryo UI" panose="020B0604030504040204" pitchFamily="50" charset="-128"/>
                </a:rPr>
                <a:t>Ⅰ</a:t>
              </a:r>
              <a:r>
                <a:rPr lang="ja-JP" altLang="en-US" sz="1000" dirty="0">
                  <a:latin typeface="Meiryo UI" panose="020B0604030504040204" pitchFamily="50" charset="-128"/>
                  <a:ea typeface="Meiryo UI" panose="020B0604030504040204" pitchFamily="50" charset="-128"/>
                </a:rPr>
                <a:t>（健全）　　</a:t>
              </a:r>
              <a:r>
                <a:rPr lang="en-US" altLang="ja-JP" sz="1000" dirty="0">
                  <a:latin typeface="Meiryo UI" panose="020B0604030504040204" pitchFamily="50" charset="-128"/>
                  <a:ea typeface="Meiryo UI" panose="020B0604030504040204" pitchFamily="50" charset="-128"/>
                </a:rPr>
                <a:t>Ⅱ</a:t>
              </a:r>
              <a:r>
                <a:rPr lang="ja-JP" altLang="en-US" sz="1000" dirty="0">
                  <a:latin typeface="Meiryo UI" panose="020B0604030504040204" pitchFamily="50" charset="-128"/>
                  <a:ea typeface="Meiryo UI" panose="020B0604030504040204" pitchFamily="50" charset="-128"/>
                </a:rPr>
                <a:t>（予防保全段階）　　</a:t>
              </a:r>
              <a:r>
                <a:rPr lang="en-US" altLang="ja-JP" sz="1000" dirty="0">
                  <a:latin typeface="Meiryo UI" panose="020B0604030504040204" pitchFamily="50" charset="-128"/>
                  <a:ea typeface="Meiryo UI" panose="020B0604030504040204" pitchFamily="50" charset="-128"/>
                </a:rPr>
                <a:t>Ⅲ</a:t>
              </a:r>
              <a:r>
                <a:rPr lang="ja-JP" altLang="en-US" sz="1000" dirty="0">
                  <a:latin typeface="Meiryo UI" panose="020B0604030504040204" pitchFamily="50" charset="-128"/>
                  <a:ea typeface="Meiryo UI" panose="020B0604030504040204" pitchFamily="50" charset="-128"/>
                </a:rPr>
                <a:t>（早期措置段階）　　</a:t>
              </a:r>
              <a:r>
                <a:rPr lang="en-US" altLang="ja-JP" sz="1000" dirty="0">
                  <a:latin typeface="Meiryo UI" panose="020B0604030504040204" pitchFamily="50" charset="-128"/>
                  <a:ea typeface="Meiryo UI" panose="020B0604030504040204" pitchFamily="50" charset="-128"/>
                </a:rPr>
                <a:t>Ⅳ</a:t>
              </a:r>
              <a:r>
                <a:rPr lang="ja-JP" altLang="en-US" sz="1000" dirty="0">
                  <a:latin typeface="Meiryo UI" panose="020B0604030504040204" pitchFamily="50" charset="-128"/>
                  <a:ea typeface="Meiryo UI" panose="020B0604030504040204" pitchFamily="50" charset="-128"/>
                </a:rPr>
                <a:t>（緊急措置段階）</a:t>
              </a:r>
            </a:p>
          </p:txBody>
        </p:sp>
        <p:sp>
          <p:nvSpPr>
            <p:cNvPr id="19" name="正方形/長方形 18">
              <a:extLst>
                <a:ext uri="{FF2B5EF4-FFF2-40B4-BE49-F238E27FC236}">
                  <a16:creationId xmlns:a16="http://schemas.microsoft.com/office/drawing/2014/main" id="{990B9C86-5BFB-EA62-14D4-595BE301510D}"/>
                </a:ext>
              </a:extLst>
            </p:cNvPr>
            <p:cNvSpPr/>
            <p:nvPr/>
          </p:nvSpPr>
          <p:spPr>
            <a:xfrm>
              <a:off x="4154488" y="6515100"/>
              <a:ext cx="107950" cy="107950"/>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00"/>
            </a:p>
          </p:txBody>
        </p:sp>
        <p:sp>
          <p:nvSpPr>
            <p:cNvPr id="20" name="正方形/長方形 19">
              <a:extLst>
                <a:ext uri="{FF2B5EF4-FFF2-40B4-BE49-F238E27FC236}">
                  <a16:creationId xmlns:a16="http://schemas.microsoft.com/office/drawing/2014/main" id="{9FC85382-8B1D-6212-483B-3B1F18690562}"/>
                </a:ext>
              </a:extLst>
            </p:cNvPr>
            <p:cNvSpPr/>
            <p:nvPr/>
          </p:nvSpPr>
          <p:spPr>
            <a:xfrm>
              <a:off x="4991100" y="6515100"/>
              <a:ext cx="107950" cy="107950"/>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00"/>
            </a:p>
          </p:txBody>
        </p:sp>
        <p:sp>
          <p:nvSpPr>
            <p:cNvPr id="21" name="正方形/長方形 20">
              <a:extLst>
                <a:ext uri="{FF2B5EF4-FFF2-40B4-BE49-F238E27FC236}">
                  <a16:creationId xmlns:a16="http://schemas.microsoft.com/office/drawing/2014/main" id="{776C0F9F-853B-D648-D64E-9F06CAF7A9F4}"/>
                </a:ext>
              </a:extLst>
            </p:cNvPr>
            <p:cNvSpPr/>
            <p:nvPr/>
          </p:nvSpPr>
          <p:spPr>
            <a:xfrm>
              <a:off x="6275388" y="6515100"/>
              <a:ext cx="107950" cy="107950"/>
            </a:xfrm>
            <a:prstGeom prst="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00"/>
            </a:p>
          </p:txBody>
        </p:sp>
        <p:sp>
          <p:nvSpPr>
            <p:cNvPr id="22" name="正方形/長方形 21">
              <a:extLst>
                <a:ext uri="{FF2B5EF4-FFF2-40B4-BE49-F238E27FC236}">
                  <a16:creationId xmlns:a16="http://schemas.microsoft.com/office/drawing/2014/main" id="{0345FD54-3DCD-B1D6-C343-8F2781FAE9B3}"/>
                </a:ext>
              </a:extLst>
            </p:cNvPr>
            <p:cNvSpPr/>
            <p:nvPr/>
          </p:nvSpPr>
          <p:spPr>
            <a:xfrm>
              <a:off x="7580313" y="6515100"/>
              <a:ext cx="107950" cy="107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00"/>
            </a:p>
          </p:txBody>
        </p:sp>
      </p:grpSp>
      <p:sp>
        <p:nvSpPr>
          <p:cNvPr id="23" name="正方形/長方形 22">
            <a:extLst>
              <a:ext uri="{FF2B5EF4-FFF2-40B4-BE49-F238E27FC236}">
                <a16:creationId xmlns:a16="http://schemas.microsoft.com/office/drawing/2014/main" id="{E16EE6F9-3450-4EC2-BE78-83B3392B7AF8}"/>
              </a:ext>
            </a:extLst>
          </p:cNvPr>
          <p:cNvSpPr>
            <a:spLocks noChangeArrowheads="1"/>
          </p:cNvSpPr>
          <p:nvPr/>
        </p:nvSpPr>
        <p:spPr bwMode="auto">
          <a:xfrm>
            <a:off x="60325" y="60325"/>
            <a:ext cx="6108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b="1" dirty="0">
                <a:solidFill>
                  <a:schemeClr val="bg1"/>
                </a:solidFill>
                <a:latin typeface="Meiryo UI" panose="020B0604030504040204" pitchFamily="50" charset="-128"/>
                <a:ea typeface="Meiryo UI" panose="020B0604030504040204" pitchFamily="50" charset="-128"/>
              </a:rPr>
              <a:t>（</a:t>
            </a:r>
            <a:r>
              <a:rPr lang="en-US" altLang="ja-JP" b="1" dirty="0">
                <a:solidFill>
                  <a:schemeClr val="bg1"/>
                </a:solidFill>
                <a:latin typeface="Meiryo UI" panose="020B0604030504040204" pitchFamily="50" charset="-128"/>
                <a:ea typeface="Meiryo UI" panose="020B0604030504040204" pitchFamily="50" charset="-128"/>
              </a:rPr>
              <a:t>2</a:t>
            </a:r>
            <a:r>
              <a:rPr lang="ja-JP" altLang="en-US" b="1" dirty="0">
                <a:solidFill>
                  <a:schemeClr val="bg1"/>
                </a:solidFill>
                <a:latin typeface="Meiryo UI" panose="020B0604030504040204" pitchFamily="50" charset="-128"/>
                <a:ea typeface="Meiryo UI" panose="020B0604030504040204" pitchFamily="50" charset="-128"/>
              </a:rPr>
              <a:t>）現計画の振り返りと検証</a:t>
            </a:r>
          </a:p>
        </p:txBody>
      </p:sp>
    </p:spTree>
    <p:extLst>
      <p:ext uri="{BB962C8B-B14F-4D97-AF65-F5344CB8AC3E}">
        <p14:creationId xmlns:p14="http://schemas.microsoft.com/office/powerpoint/2010/main" val="1764124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D6055A80-B785-CB9E-DEB7-8A01F1E87A24}"/>
              </a:ext>
            </a:extLst>
          </p:cNvPr>
          <p:cNvSpPr>
            <a:spLocks noChangeArrowheads="1"/>
          </p:cNvSpPr>
          <p:nvPr/>
        </p:nvSpPr>
        <p:spPr bwMode="auto">
          <a:xfrm>
            <a:off x="0" y="-20638"/>
            <a:ext cx="9144000" cy="539751"/>
          </a:xfrm>
          <a:prstGeom prst="rect">
            <a:avLst/>
          </a:prstGeom>
          <a:gradFill>
            <a:gsLst>
              <a:gs pos="0">
                <a:schemeClr val="tx2"/>
              </a:gs>
              <a:gs pos="100000">
                <a:schemeClr val="accent1"/>
              </a:gs>
            </a:gsLst>
            <a:lin ang="5400000" scaled="1"/>
          </a:gradFill>
          <a:ln w="9525">
            <a:noFill/>
            <a:miter lim="800000"/>
            <a:headEnd/>
            <a:tailEnd/>
          </a:ln>
          <a:effectLst>
            <a:outerShdw blurRad="50800" dist="38100" dir="5400000" algn="t" rotWithShape="0">
              <a:prstClr val="black">
                <a:alpha val="40000"/>
              </a:prstClr>
            </a:outerShdw>
          </a:effectLst>
        </p:spPr>
        <p:txBody>
          <a:bodyPr wrap="none" lIns="91351" tIns="45675" rIns="91351" bIns="45675" anchor="ctr"/>
          <a:lstStyle/>
          <a:p>
            <a:pPr>
              <a:defRPr/>
            </a:pPr>
            <a:endParaRPr lang="en-US" altLang="zh-TW" sz="2800" b="1" dirty="0">
              <a:solidFill>
                <a:schemeClr val="bg1"/>
              </a:solidFill>
              <a:latin typeface="Meiryo UI" pitchFamily="50" charset="-128"/>
              <a:ea typeface="Meiryo UI" pitchFamily="50" charset="-128"/>
              <a:cs typeface="Meiryo UI" pitchFamily="50" charset="-128"/>
            </a:endParaRPr>
          </a:p>
        </p:txBody>
      </p:sp>
      <p:sp>
        <p:nvSpPr>
          <p:cNvPr id="8" name="Text Box 5">
            <a:extLst>
              <a:ext uri="{FF2B5EF4-FFF2-40B4-BE49-F238E27FC236}">
                <a16:creationId xmlns:a16="http://schemas.microsoft.com/office/drawing/2014/main" id="{F548B18F-F479-B1D1-5E95-97F8D371E9E5}"/>
              </a:ext>
            </a:extLst>
          </p:cNvPr>
          <p:cNvSpPr txBox="1">
            <a:spLocks noChangeArrowheads="1"/>
          </p:cNvSpPr>
          <p:nvPr/>
        </p:nvSpPr>
        <p:spPr bwMode="auto">
          <a:xfrm>
            <a:off x="165732" y="558856"/>
            <a:ext cx="599247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None/>
            </a:pPr>
            <a:r>
              <a:rPr lang="ja-JP" altLang="en-US" sz="1800" dirty="0">
                <a:latin typeface="Meiryo UI" panose="020B0604030504040204" pitchFamily="50" charset="-128"/>
                <a:ea typeface="Meiryo UI" panose="020B0604030504040204" pitchFamily="50" charset="-128"/>
              </a:rPr>
              <a:t>◇区間（駅舎間）ごとの健全度割合：</a:t>
            </a:r>
            <a:r>
              <a:rPr lang="en-US" altLang="ja-JP" sz="1800" dirty="0">
                <a:latin typeface="Meiryo UI" panose="020B0604030504040204" pitchFamily="50" charset="-128"/>
                <a:ea typeface="Meiryo UI" panose="020B0604030504040204" pitchFamily="50" charset="-128"/>
              </a:rPr>
              <a:t>RC</a:t>
            </a:r>
            <a:r>
              <a:rPr lang="ja-JP" altLang="en-US" sz="1800" dirty="0">
                <a:latin typeface="Meiryo UI" panose="020B0604030504040204" pitchFamily="50" charset="-128"/>
                <a:ea typeface="Meiryo UI" panose="020B0604030504040204" pitchFamily="50" charset="-128"/>
              </a:rPr>
              <a:t>支柱</a:t>
            </a:r>
            <a:r>
              <a:rPr lang="ja-JP" altLang="en-US" sz="1800" b="1" dirty="0">
                <a:solidFill>
                  <a:schemeClr val="bg1"/>
                </a:solidFill>
                <a:latin typeface="Meiryo UI" panose="020B0604030504040204" pitchFamily="50" charset="-128"/>
                <a:ea typeface="Meiryo UI" panose="020B0604030504040204" pitchFamily="50" charset="-128"/>
              </a:rPr>
              <a:t>：</a:t>
            </a:r>
            <a:r>
              <a:rPr lang="en-US" altLang="ja-JP" sz="1800" b="1" dirty="0">
                <a:solidFill>
                  <a:schemeClr val="bg1"/>
                </a:solidFill>
                <a:latin typeface="Meiryo UI" panose="020B0604030504040204" pitchFamily="50" charset="-128"/>
                <a:ea typeface="Meiryo UI" panose="020B0604030504040204" pitchFamily="50" charset="-128"/>
              </a:rPr>
              <a:t>PC</a:t>
            </a:r>
            <a:r>
              <a:rPr lang="ja-JP" altLang="en-US" sz="1800" b="1" dirty="0">
                <a:solidFill>
                  <a:schemeClr val="bg1"/>
                </a:solidFill>
                <a:latin typeface="Meiryo UI" panose="020B0604030504040204" pitchFamily="50" charset="-128"/>
                <a:ea typeface="Meiryo UI" panose="020B0604030504040204" pitchFamily="50" charset="-128"/>
              </a:rPr>
              <a:t>軌道桁：</a:t>
            </a:r>
            <a:r>
              <a:rPr lang="en-US" altLang="ja-JP" sz="1800" b="1" dirty="0">
                <a:solidFill>
                  <a:schemeClr val="bg1"/>
                </a:solidFill>
                <a:latin typeface="Meiryo UI" panose="020B0604030504040204" pitchFamily="50" charset="-128"/>
                <a:ea typeface="Meiryo UI" panose="020B0604030504040204" pitchFamily="50" charset="-128"/>
              </a:rPr>
              <a:t>PC</a:t>
            </a:r>
            <a:r>
              <a:rPr lang="ja-JP" altLang="en-US" sz="1800" b="1" dirty="0">
                <a:solidFill>
                  <a:schemeClr val="bg1"/>
                </a:solidFill>
                <a:latin typeface="Meiryo UI" panose="020B0604030504040204" pitchFamily="50" charset="-128"/>
                <a:ea typeface="Meiryo UI" panose="020B0604030504040204" pitchFamily="50" charset="-128"/>
              </a:rPr>
              <a:t>軌道桁</a:t>
            </a:r>
            <a:endParaRPr lang="ja-JP" altLang="en-US" sz="180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pPr>
              <a:defRPr/>
            </a:pPr>
            <a:fld id="{0697CFBF-62AA-4423-A348-4E9138DCA51B}" type="slidenum">
              <a:rPr lang="ja-JP" altLang="en-US" smtClean="0"/>
              <a:pPr>
                <a:defRPr/>
              </a:pPr>
              <a:t>21</a:t>
            </a:fld>
            <a:endParaRPr lang="ja-JP" altLang="en-US" dirty="0"/>
          </a:p>
        </p:txBody>
      </p:sp>
      <p:sp>
        <p:nvSpPr>
          <p:cNvPr id="16" name="コンテンツ プレースホルダー 2">
            <a:extLst>
              <a:ext uri="{FF2B5EF4-FFF2-40B4-BE49-F238E27FC236}">
                <a16:creationId xmlns:a16="http://schemas.microsoft.com/office/drawing/2014/main" id="{B096211C-B1AC-FE1B-A525-AA14DCDCA50D}"/>
              </a:ext>
            </a:extLst>
          </p:cNvPr>
          <p:cNvSpPr txBox="1">
            <a:spLocks/>
          </p:cNvSpPr>
          <p:nvPr/>
        </p:nvSpPr>
        <p:spPr bwMode="auto">
          <a:xfrm>
            <a:off x="447675" y="906030"/>
            <a:ext cx="8239126" cy="805368"/>
          </a:xfrm>
          <a:prstGeom prst="rect">
            <a:avLst/>
          </a:prstGeom>
          <a:gradFill rotWithShape="0">
            <a:gsLst>
              <a:gs pos="0">
                <a:srgbClr val="FFFF99"/>
              </a:gs>
              <a:gs pos="100000">
                <a:schemeClr val="bg1"/>
              </a:gs>
            </a:gsLst>
            <a:lin ang="5400000" scaled="1"/>
          </a:gradFill>
          <a:ln w="12700">
            <a:solidFill>
              <a:schemeClr val="tx1"/>
            </a:solidFill>
            <a:miter lim="800000"/>
            <a:headEnd/>
            <a:tailEnd/>
          </a:ln>
        </p:spPr>
        <p:txBody>
          <a:bodyPr anchor="ctr"/>
          <a:lstStyle>
            <a:lvl1pPr marL="285750" indent="-28575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indent="0" eaLnBrk="1" hangingPunct="1">
              <a:spcBef>
                <a:spcPct val="0"/>
              </a:spcBef>
              <a:buNone/>
            </a:pPr>
            <a:r>
              <a:rPr lang="ja-JP" altLang="en-US" sz="1600" dirty="0">
                <a:latin typeface="Meiryo UI" panose="020B0604030504040204" pitchFamily="50" charset="-128"/>
                <a:ea typeface="Meiryo UI" panose="020B0604030504040204" pitchFamily="50" charset="-128"/>
              </a:rPr>
              <a:t>・竣工年度が同程度の区間の構造物に顕著な差は見られなかった。設置条件、環境条件、荷重条件に大きな差がないため、健全度は同程度である。</a:t>
            </a:r>
          </a:p>
        </p:txBody>
      </p:sp>
      <p:grpSp>
        <p:nvGrpSpPr>
          <p:cNvPr id="17" name="グループ化 16">
            <a:extLst>
              <a:ext uri="{FF2B5EF4-FFF2-40B4-BE49-F238E27FC236}">
                <a16:creationId xmlns:a16="http://schemas.microsoft.com/office/drawing/2014/main" id="{D42B5D62-7707-67EB-3A41-50407B04EBFD}"/>
              </a:ext>
            </a:extLst>
          </p:cNvPr>
          <p:cNvGrpSpPr/>
          <p:nvPr/>
        </p:nvGrpSpPr>
        <p:grpSpPr>
          <a:xfrm>
            <a:off x="2483937" y="6391865"/>
            <a:ext cx="4891087" cy="246063"/>
            <a:chOff x="4154488" y="6448425"/>
            <a:chExt cx="4891087" cy="246063"/>
          </a:xfrm>
        </p:grpSpPr>
        <p:sp>
          <p:nvSpPr>
            <p:cNvPr id="18" name="Text Box 5">
              <a:extLst>
                <a:ext uri="{FF2B5EF4-FFF2-40B4-BE49-F238E27FC236}">
                  <a16:creationId xmlns:a16="http://schemas.microsoft.com/office/drawing/2014/main" id="{76E944BE-A6BE-22C3-A78C-F0904DFF5B65}"/>
                </a:ext>
              </a:extLst>
            </p:cNvPr>
            <p:cNvSpPr txBox="1">
              <a:spLocks noChangeArrowheads="1"/>
            </p:cNvSpPr>
            <p:nvPr/>
          </p:nvSpPr>
          <p:spPr bwMode="auto">
            <a:xfrm>
              <a:off x="4208463" y="6448425"/>
              <a:ext cx="4837112" cy="24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Font typeface="Arial" panose="020B0604020202020204" pitchFamily="34" charset="0"/>
                <a:buNone/>
              </a:pPr>
              <a:r>
                <a:rPr lang="en-US" altLang="ja-JP" sz="1000" dirty="0">
                  <a:latin typeface="Meiryo UI" panose="020B0604030504040204" pitchFamily="50" charset="-128"/>
                  <a:ea typeface="Meiryo UI" panose="020B0604030504040204" pitchFamily="50" charset="-128"/>
                </a:rPr>
                <a:t>Ⅰ</a:t>
              </a:r>
              <a:r>
                <a:rPr lang="ja-JP" altLang="en-US" sz="1000" dirty="0">
                  <a:latin typeface="Meiryo UI" panose="020B0604030504040204" pitchFamily="50" charset="-128"/>
                  <a:ea typeface="Meiryo UI" panose="020B0604030504040204" pitchFamily="50" charset="-128"/>
                </a:rPr>
                <a:t>（健全）　　</a:t>
              </a:r>
              <a:r>
                <a:rPr lang="en-US" altLang="ja-JP" sz="1000" dirty="0">
                  <a:latin typeface="Meiryo UI" panose="020B0604030504040204" pitchFamily="50" charset="-128"/>
                  <a:ea typeface="Meiryo UI" panose="020B0604030504040204" pitchFamily="50" charset="-128"/>
                </a:rPr>
                <a:t>Ⅱ</a:t>
              </a:r>
              <a:r>
                <a:rPr lang="ja-JP" altLang="en-US" sz="1000" dirty="0">
                  <a:latin typeface="Meiryo UI" panose="020B0604030504040204" pitchFamily="50" charset="-128"/>
                  <a:ea typeface="Meiryo UI" panose="020B0604030504040204" pitchFamily="50" charset="-128"/>
                </a:rPr>
                <a:t>（予防保全段階）　　</a:t>
              </a:r>
              <a:r>
                <a:rPr lang="en-US" altLang="ja-JP" sz="1000" dirty="0">
                  <a:latin typeface="Meiryo UI" panose="020B0604030504040204" pitchFamily="50" charset="-128"/>
                  <a:ea typeface="Meiryo UI" panose="020B0604030504040204" pitchFamily="50" charset="-128"/>
                </a:rPr>
                <a:t>Ⅲ</a:t>
              </a:r>
              <a:r>
                <a:rPr lang="ja-JP" altLang="en-US" sz="1000" dirty="0">
                  <a:latin typeface="Meiryo UI" panose="020B0604030504040204" pitchFamily="50" charset="-128"/>
                  <a:ea typeface="Meiryo UI" panose="020B0604030504040204" pitchFamily="50" charset="-128"/>
                </a:rPr>
                <a:t>（早期措置段階）　　</a:t>
              </a:r>
              <a:r>
                <a:rPr lang="en-US" altLang="ja-JP" sz="1000" dirty="0">
                  <a:latin typeface="Meiryo UI" panose="020B0604030504040204" pitchFamily="50" charset="-128"/>
                  <a:ea typeface="Meiryo UI" panose="020B0604030504040204" pitchFamily="50" charset="-128"/>
                </a:rPr>
                <a:t>Ⅳ</a:t>
              </a:r>
              <a:r>
                <a:rPr lang="ja-JP" altLang="en-US" sz="1000" dirty="0">
                  <a:latin typeface="Meiryo UI" panose="020B0604030504040204" pitchFamily="50" charset="-128"/>
                  <a:ea typeface="Meiryo UI" panose="020B0604030504040204" pitchFamily="50" charset="-128"/>
                </a:rPr>
                <a:t>（緊急措置段階）</a:t>
              </a:r>
            </a:p>
          </p:txBody>
        </p:sp>
        <p:sp>
          <p:nvSpPr>
            <p:cNvPr id="19" name="正方形/長方形 18">
              <a:extLst>
                <a:ext uri="{FF2B5EF4-FFF2-40B4-BE49-F238E27FC236}">
                  <a16:creationId xmlns:a16="http://schemas.microsoft.com/office/drawing/2014/main" id="{990B9C86-5BFB-EA62-14D4-595BE301510D}"/>
                </a:ext>
              </a:extLst>
            </p:cNvPr>
            <p:cNvSpPr/>
            <p:nvPr/>
          </p:nvSpPr>
          <p:spPr>
            <a:xfrm>
              <a:off x="4154488" y="6515100"/>
              <a:ext cx="107950" cy="107950"/>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00"/>
            </a:p>
          </p:txBody>
        </p:sp>
        <p:sp>
          <p:nvSpPr>
            <p:cNvPr id="20" name="正方形/長方形 19">
              <a:extLst>
                <a:ext uri="{FF2B5EF4-FFF2-40B4-BE49-F238E27FC236}">
                  <a16:creationId xmlns:a16="http://schemas.microsoft.com/office/drawing/2014/main" id="{9FC85382-8B1D-6212-483B-3B1F18690562}"/>
                </a:ext>
              </a:extLst>
            </p:cNvPr>
            <p:cNvSpPr/>
            <p:nvPr/>
          </p:nvSpPr>
          <p:spPr>
            <a:xfrm>
              <a:off x="4991100" y="6515100"/>
              <a:ext cx="107950" cy="107950"/>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00"/>
            </a:p>
          </p:txBody>
        </p:sp>
        <p:sp>
          <p:nvSpPr>
            <p:cNvPr id="21" name="正方形/長方形 20">
              <a:extLst>
                <a:ext uri="{FF2B5EF4-FFF2-40B4-BE49-F238E27FC236}">
                  <a16:creationId xmlns:a16="http://schemas.microsoft.com/office/drawing/2014/main" id="{776C0F9F-853B-D648-D64E-9F06CAF7A9F4}"/>
                </a:ext>
              </a:extLst>
            </p:cNvPr>
            <p:cNvSpPr/>
            <p:nvPr/>
          </p:nvSpPr>
          <p:spPr>
            <a:xfrm>
              <a:off x="6275388" y="6515100"/>
              <a:ext cx="107950" cy="107950"/>
            </a:xfrm>
            <a:prstGeom prst="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00"/>
            </a:p>
          </p:txBody>
        </p:sp>
        <p:sp>
          <p:nvSpPr>
            <p:cNvPr id="22" name="正方形/長方形 21">
              <a:extLst>
                <a:ext uri="{FF2B5EF4-FFF2-40B4-BE49-F238E27FC236}">
                  <a16:creationId xmlns:a16="http://schemas.microsoft.com/office/drawing/2014/main" id="{0345FD54-3DCD-B1D6-C343-8F2781FAE9B3}"/>
                </a:ext>
              </a:extLst>
            </p:cNvPr>
            <p:cNvSpPr/>
            <p:nvPr/>
          </p:nvSpPr>
          <p:spPr>
            <a:xfrm>
              <a:off x="7580313" y="6515100"/>
              <a:ext cx="107950" cy="107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00"/>
            </a:p>
          </p:txBody>
        </p:sp>
      </p:grpSp>
      <p:sp>
        <p:nvSpPr>
          <p:cNvPr id="25" name="Text Box 5">
            <a:extLst>
              <a:ext uri="{FF2B5EF4-FFF2-40B4-BE49-F238E27FC236}">
                <a16:creationId xmlns:a16="http://schemas.microsoft.com/office/drawing/2014/main" id="{F548B18F-F479-B1D1-5E95-97F8D371E9E5}"/>
              </a:ext>
            </a:extLst>
          </p:cNvPr>
          <p:cNvSpPr txBox="1">
            <a:spLocks noChangeArrowheads="1"/>
          </p:cNvSpPr>
          <p:nvPr/>
        </p:nvSpPr>
        <p:spPr bwMode="auto">
          <a:xfrm>
            <a:off x="318133" y="2138986"/>
            <a:ext cx="508254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Font typeface="Arial" panose="020B0604020202020204" pitchFamily="34" charset="0"/>
              <a:buNone/>
            </a:pPr>
            <a:r>
              <a:rPr lang="ja-JP" altLang="en-US" sz="1800" dirty="0">
                <a:latin typeface="Meiryo UI" panose="020B0604030504040204" pitchFamily="50" charset="-128"/>
                <a:ea typeface="Meiryo UI" panose="020B0604030504040204" pitchFamily="50" charset="-128"/>
              </a:rPr>
              <a:t>・大阪モノレール線</a:t>
            </a:r>
          </a:p>
        </p:txBody>
      </p:sp>
      <p:pic>
        <p:nvPicPr>
          <p:cNvPr id="2" name="図 1"/>
          <p:cNvPicPr>
            <a:picLocks noChangeAspect="1"/>
          </p:cNvPicPr>
          <p:nvPr/>
        </p:nvPicPr>
        <p:blipFill>
          <a:blip r:embed="rId3"/>
          <a:stretch>
            <a:fillRect/>
          </a:stretch>
        </p:blipFill>
        <p:spPr>
          <a:xfrm>
            <a:off x="447675" y="2508318"/>
            <a:ext cx="2576178" cy="1620000"/>
          </a:xfrm>
          <a:prstGeom prst="rect">
            <a:avLst/>
          </a:prstGeom>
        </p:spPr>
      </p:pic>
      <p:pic>
        <p:nvPicPr>
          <p:cNvPr id="3" name="図 2"/>
          <p:cNvPicPr>
            <a:picLocks noChangeAspect="1"/>
          </p:cNvPicPr>
          <p:nvPr/>
        </p:nvPicPr>
        <p:blipFill>
          <a:blip r:embed="rId4"/>
          <a:stretch>
            <a:fillRect/>
          </a:stretch>
        </p:blipFill>
        <p:spPr>
          <a:xfrm>
            <a:off x="3236982" y="2508318"/>
            <a:ext cx="2583710" cy="1620000"/>
          </a:xfrm>
          <a:prstGeom prst="rect">
            <a:avLst/>
          </a:prstGeom>
        </p:spPr>
      </p:pic>
      <p:pic>
        <p:nvPicPr>
          <p:cNvPr id="6" name="図 5"/>
          <p:cNvPicPr>
            <a:picLocks noChangeAspect="1"/>
          </p:cNvPicPr>
          <p:nvPr/>
        </p:nvPicPr>
        <p:blipFill>
          <a:blip r:embed="rId5"/>
          <a:stretch>
            <a:fillRect/>
          </a:stretch>
        </p:blipFill>
        <p:spPr>
          <a:xfrm>
            <a:off x="6039304" y="2508318"/>
            <a:ext cx="2581660" cy="1620000"/>
          </a:xfrm>
          <a:prstGeom prst="rect">
            <a:avLst/>
          </a:prstGeom>
        </p:spPr>
      </p:pic>
      <p:pic>
        <p:nvPicPr>
          <p:cNvPr id="7" name="図 6"/>
          <p:cNvPicPr>
            <a:picLocks noChangeAspect="1"/>
          </p:cNvPicPr>
          <p:nvPr/>
        </p:nvPicPr>
        <p:blipFill>
          <a:blip r:embed="rId6"/>
          <a:stretch>
            <a:fillRect/>
          </a:stretch>
        </p:blipFill>
        <p:spPr>
          <a:xfrm>
            <a:off x="447675" y="4471499"/>
            <a:ext cx="2581660" cy="1620000"/>
          </a:xfrm>
          <a:prstGeom prst="rect">
            <a:avLst/>
          </a:prstGeom>
        </p:spPr>
      </p:pic>
      <p:pic>
        <p:nvPicPr>
          <p:cNvPr id="9" name="図 8"/>
          <p:cNvPicPr>
            <a:picLocks noChangeAspect="1"/>
          </p:cNvPicPr>
          <p:nvPr/>
        </p:nvPicPr>
        <p:blipFill>
          <a:blip r:embed="rId7"/>
          <a:stretch>
            <a:fillRect/>
          </a:stretch>
        </p:blipFill>
        <p:spPr>
          <a:xfrm>
            <a:off x="3239032" y="4467849"/>
            <a:ext cx="2581660" cy="1620000"/>
          </a:xfrm>
          <a:prstGeom prst="rect">
            <a:avLst/>
          </a:prstGeom>
        </p:spPr>
      </p:pic>
      <p:pic>
        <p:nvPicPr>
          <p:cNvPr id="14" name="図 13"/>
          <p:cNvPicPr>
            <a:picLocks noChangeAspect="1"/>
          </p:cNvPicPr>
          <p:nvPr/>
        </p:nvPicPr>
        <p:blipFill>
          <a:blip r:embed="rId8"/>
          <a:stretch>
            <a:fillRect/>
          </a:stretch>
        </p:blipFill>
        <p:spPr>
          <a:xfrm>
            <a:off x="6039304" y="4432334"/>
            <a:ext cx="2581660" cy="1620000"/>
          </a:xfrm>
          <a:prstGeom prst="rect">
            <a:avLst/>
          </a:prstGeom>
        </p:spPr>
      </p:pic>
      <p:sp>
        <p:nvSpPr>
          <p:cNvPr id="24" name="Text Box 5">
            <a:extLst>
              <a:ext uri="{FF2B5EF4-FFF2-40B4-BE49-F238E27FC236}">
                <a16:creationId xmlns:a16="http://schemas.microsoft.com/office/drawing/2014/main" id="{F548B18F-F479-B1D1-5E95-97F8D371E9E5}"/>
              </a:ext>
            </a:extLst>
          </p:cNvPr>
          <p:cNvSpPr txBox="1">
            <a:spLocks noChangeArrowheads="1"/>
          </p:cNvSpPr>
          <p:nvPr/>
        </p:nvSpPr>
        <p:spPr bwMode="auto">
          <a:xfrm>
            <a:off x="5909762" y="1706377"/>
            <a:ext cx="330849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Font typeface="Arial" panose="020B0604020202020204" pitchFamily="34" charset="0"/>
              <a:buNone/>
            </a:pPr>
            <a:r>
              <a:rPr lang="en-US" altLang="ja-JP" sz="1400" dirty="0">
                <a:latin typeface="Meiryo UI" panose="020B0604030504040204" pitchFamily="50" charset="-128"/>
                <a:ea typeface="Meiryo UI" panose="020B0604030504040204" pitchFamily="50" charset="-128"/>
              </a:rPr>
              <a:t>※RC</a:t>
            </a:r>
            <a:r>
              <a:rPr lang="ja-JP" altLang="en-US" sz="1400" dirty="0">
                <a:latin typeface="Meiryo UI" panose="020B0604030504040204" pitchFamily="50" charset="-128"/>
                <a:ea typeface="Meiryo UI" panose="020B0604030504040204" pitchFamily="50" charset="-128"/>
              </a:rPr>
              <a:t>支柱は、</a:t>
            </a:r>
            <a:r>
              <a:rPr lang="en-US" altLang="ja-JP" sz="1400" dirty="0">
                <a:latin typeface="Meiryo UI" panose="020B0604030504040204" pitchFamily="50" charset="-128"/>
                <a:ea typeface="Meiryo UI" panose="020B0604030504040204" pitchFamily="50" charset="-128"/>
              </a:rPr>
              <a:t>5</a:t>
            </a:r>
            <a:r>
              <a:rPr lang="ja-JP" altLang="en-US" sz="1400" dirty="0">
                <a:latin typeface="Meiryo UI" panose="020B0604030504040204" pitchFamily="50" charset="-128"/>
                <a:ea typeface="Meiryo UI" panose="020B0604030504040204" pitchFamily="50" charset="-128"/>
              </a:rPr>
              <a:t>年に</a:t>
            </a:r>
            <a:r>
              <a:rPr lang="en-US" altLang="ja-JP" sz="1400" dirty="0">
                <a:latin typeface="Meiryo UI" panose="020B0604030504040204" pitchFamily="50" charset="-128"/>
                <a:ea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rPr>
              <a:t>度点検を実施</a:t>
            </a:r>
          </a:p>
        </p:txBody>
      </p:sp>
      <p:sp>
        <p:nvSpPr>
          <p:cNvPr id="26" name="正方形/長方形 22">
            <a:extLst>
              <a:ext uri="{FF2B5EF4-FFF2-40B4-BE49-F238E27FC236}">
                <a16:creationId xmlns:a16="http://schemas.microsoft.com/office/drawing/2014/main" id="{E97C2B3A-DD44-47C0-9E7C-049F7E1F64D7}"/>
              </a:ext>
            </a:extLst>
          </p:cNvPr>
          <p:cNvSpPr>
            <a:spLocks noChangeArrowheads="1"/>
          </p:cNvSpPr>
          <p:nvPr/>
        </p:nvSpPr>
        <p:spPr bwMode="auto">
          <a:xfrm>
            <a:off x="60325" y="60325"/>
            <a:ext cx="6108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b="1" dirty="0">
                <a:solidFill>
                  <a:schemeClr val="bg1"/>
                </a:solidFill>
                <a:latin typeface="Meiryo UI" panose="020B0604030504040204" pitchFamily="50" charset="-128"/>
                <a:ea typeface="Meiryo UI" panose="020B0604030504040204" pitchFamily="50" charset="-128"/>
              </a:rPr>
              <a:t>（</a:t>
            </a:r>
            <a:r>
              <a:rPr lang="en-US" altLang="ja-JP" b="1" dirty="0">
                <a:solidFill>
                  <a:schemeClr val="bg1"/>
                </a:solidFill>
                <a:latin typeface="Meiryo UI" panose="020B0604030504040204" pitchFamily="50" charset="-128"/>
                <a:ea typeface="Meiryo UI" panose="020B0604030504040204" pitchFamily="50" charset="-128"/>
              </a:rPr>
              <a:t>2</a:t>
            </a:r>
            <a:r>
              <a:rPr lang="ja-JP" altLang="en-US" b="1" dirty="0">
                <a:solidFill>
                  <a:schemeClr val="bg1"/>
                </a:solidFill>
                <a:latin typeface="Meiryo UI" panose="020B0604030504040204" pitchFamily="50" charset="-128"/>
                <a:ea typeface="Meiryo UI" panose="020B0604030504040204" pitchFamily="50" charset="-128"/>
              </a:rPr>
              <a:t>）現計画の振り返りと検証</a:t>
            </a:r>
          </a:p>
        </p:txBody>
      </p:sp>
    </p:spTree>
    <p:extLst>
      <p:ext uri="{BB962C8B-B14F-4D97-AF65-F5344CB8AC3E}">
        <p14:creationId xmlns:p14="http://schemas.microsoft.com/office/powerpoint/2010/main" val="39050218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D6055A80-B785-CB9E-DEB7-8A01F1E87A24}"/>
              </a:ext>
            </a:extLst>
          </p:cNvPr>
          <p:cNvSpPr>
            <a:spLocks noChangeArrowheads="1"/>
          </p:cNvSpPr>
          <p:nvPr/>
        </p:nvSpPr>
        <p:spPr bwMode="auto">
          <a:xfrm>
            <a:off x="0" y="-20638"/>
            <a:ext cx="9144000" cy="539751"/>
          </a:xfrm>
          <a:prstGeom prst="rect">
            <a:avLst/>
          </a:prstGeom>
          <a:gradFill>
            <a:gsLst>
              <a:gs pos="0">
                <a:schemeClr val="tx2"/>
              </a:gs>
              <a:gs pos="100000">
                <a:schemeClr val="accent1"/>
              </a:gs>
            </a:gsLst>
            <a:lin ang="5400000" scaled="1"/>
          </a:gradFill>
          <a:ln w="9525">
            <a:noFill/>
            <a:miter lim="800000"/>
            <a:headEnd/>
            <a:tailEnd/>
          </a:ln>
          <a:effectLst>
            <a:outerShdw blurRad="50800" dist="38100" dir="5400000" algn="t" rotWithShape="0">
              <a:prstClr val="black">
                <a:alpha val="40000"/>
              </a:prstClr>
            </a:outerShdw>
          </a:effectLst>
        </p:spPr>
        <p:txBody>
          <a:bodyPr wrap="none" lIns="91351" tIns="45675" rIns="91351" bIns="45675" anchor="ctr"/>
          <a:lstStyle/>
          <a:p>
            <a:pPr>
              <a:defRPr/>
            </a:pPr>
            <a:endParaRPr lang="en-US" altLang="zh-TW" sz="2800" b="1" dirty="0">
              <a:solidFill>
                <a:schemeClr val="bg1"/>
              </a:solidFill>
              <a:latin typeface="Meiryo UI" pitchFamily="50" charset="-128"/>
              <a:ea typeface="Meiryo UI" pitchFamily="50" charset="-128"/>
              <a:cs typeface="Meiryo UI" pitchFamily="50" charset="-128"/>
            </a:endParaRPr>
          </a:p>
        </p:txBody>
      </p:sp>
      <p:sp>
        <p:nvSpPr>
          <p:cNvPr id="4" name="スライド番号プレースホルダー 3"/>
          <p:cNvSpPr>
            <a:spLocks noGrp="1"/>
          </p:cNvSpPr>
          <p:nvPr>
            <p:ph type="sldNum" sz="quarter" idx="12"/>
          </p:nvPr>
        </p:nvSpPr>
        <p:spPr/>
        <p:txBody>
          <a:bodyPr/>
          <a:lstStyle/>
          <a:p>
            <a:pPr>
              <a:defRPr/>
            </a:pPr>
            <a:fld id="{0697CFBF-62AA-4423-A348-4E9138DCA51B}" type="slidenum">
              <a:rPr lang="ja-JP" altLang="en-US" smtClean="0"/>
              <a:pPr>
                <a:defRPr/>
              </a:pPr>
              <a:t>22</a:t>
            </a:fld>
            <a:endParaRPr lang="ja-JP" altLang="en-US"/>
          </a:p>
        </p:txBody>
      </p:sp>
      <p:grpSp>
        <p:nvGrpSpPr>
          <p:cNvPr id="17" name="グループ化 16">
            <a:extLst>
              <a:ext uri="{FF2B5EF4-FFF2-40B4-BE49-F238E27FC236}">
                <a16:creationId xmlns:a16="http://schemas.microsoft.com/office/drawing/2014/main" id="{D42B5D62-7707-67EB-3A41-50407B04EBFD}"/>
              </a:ext>
            </a:extLst>
          </p:cNvPr>
          <p:cNvGrpSpPr/>
          <p:nvPr/>
        </p:nvGrpSpPr>
        <p:grpSpPr>
          <a:xfrm>
            <a:off x="2483937" y="6391865"/>
            <a:ext cx="4891087" cy="246063"/>
            <a:chOff x="4154488" y="6448425"/>
            <a:chExt cx="4891087" cy="246063"/>
          </a:xfrm>
        </p:grpSpPr>
        <p:sp>
          <p:nvSpPr>
            <p:cNvPr id="18" name="Text Box 5">
              <a:extLst>
                <a:ext uri="{FF2B5EF4-FFF2-40B4-BE49-F238E27FC236}">
                  <a16:creationId xmlns:a16="http://schemas.microsoft.com/office/drawing/2014/main" id="{76E944BE-A6BE-22C3-A78C-F0904DFF5B65}"/>
                </a:ext>
              </a:extLst>
            </p:cNvPr>
            <p:cNvSpPr txBox="1">
              <a:spLocks noChangeArrowheads="1"/>
            </p:cNvSpPr>
            <p:nvPr/>
          </p:nvSpPr>
          <p:spPr bwMode="auto">
            <a:xfrm>
              <a:off x="4208463" y="6448425"/>
              <a:ext cx="4837112" cy="24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Font typeface="Arial" panose="020B0604020202020204" pitchFamily="34" charset="0"/>
                <a:buNone/>
              </a:pPr>
              <a:r>
                <a:rPr lang="en-US" altLang="ja-JP" sz="1000" dirty="0">
                  <a:latin typeface="Meiryo UI" panose="020B0604030504040204" pitchFamily="50" charset="-128"/>
                  <a:ea typeface="Meiryo UI" panose="020B0604030504040204" pitchFamily="50" charset="-128"/>
                </a:rPr>
                <a:t>Ⅰ</a:t>
              </a:r>
              <a:r>
                <a:rPr lang="ja-JP" altLang="en-US" sz="1000" dirty="0">
                  <a:latin typeface="Meiryo UI" panose="020B0604030504040204" pitchFamily="50" charset="-128"/>
                  <a:ea typeface="Meiryo UI" panose="020B0604030504040204" pitchFamily="50" charset="-128"/>
                </a:rPr>
                <a:t>（健全）　　</a:t>
              </a:r>
              <a:r>
                <a:rPr lang="en-US" altLang="ja-JP" sz="1000" dirty="0">
                  <a:latin typeface="Meiryo UI" panose="020B0604030504040204" pitchFamily="50" charset="-128"/>
                  <a:ea typeface="Meiryo UI" panose="020B0604030504040204" pitchFamily="50" charset="-128"/>
                </a:rPr>
                <a:t>Ⅱ</a:t>
              </a:r>
              <a:r>
                <a:rPr lang="ja-JP" altLang="en-US" sz="1000" dirty="0">
                  <a:latin typeface="Meiryo UI" panose="020B0604030504040204" pitchFamily="50" charset="-128"/>
                  <a:ea typeface="Meiryo UI" panose="020B0604030504040204" pitchFamily="50" charset="-128"/>
                </a:rPr>
                <a:t>（予防保全段階）　　</a:t>
              </a:r>
              <a:r>
                <a:rPr lang="en-US" altLang="ja-JP" sz="1000" dirty="0">
                  <a:latin typeface="Meiryo UI" panose="020B0604030504040204" pitchFamily="50" charset="-128"/>
                  <a:ea typeface="Meiryo UI" panose="020B0604030504040204" pitchFamily="50" charset="-128"/>
                </a:rPr>
                <a:t>Ⅲ</a:t>
              </a:r>
              <a:r>
                <a:rPr lang="ja-JP" altLang="en-US" sz="1000" dirty="0">
                  <a:latin typeface="Meiryo UI" panose="020B0604030504040204" pitchFamily="50" charset="-128"/>
                  <a:ea typeface="Meiryo UI" panose="020B0604030504040204" pitchFamily="50" charset="-128"/>
                </a:rPr>
                <a:t>（早期措置段階）　　</a:t>
              </a:r>
              <a:r>
                <a:rPr lang="en-US" altLang="ja-JP" sz="1000" dirty="0">
                  <a:latin typeface="Meiryo UI" panose="020B0604030504040204" pitchFamily="50" charset="-128"/>
                  <a:ea typeface="Meiryo UI" panose="020B0604030504040204" pitchFamily="50" charset="-128"/>
                </a:rPr>
                <a:t>Ⅳ</a:t>
              </a:r>
              <a:r>
                <a:rPr lang="ja-JP" altLang="en-US" sz="1000" dirty="0">
                  <a:latin typeface="Meiryo UI" panose="020B0604030504040204" pitchFamily="50" charset="-128"/>
                  <a:ea typeface="Meiryo UI" panose="020B0604030504040204" pitchFamily="50" charset="-128"/>
                </a:rPr>
                <a:t>（緊急措置段階）</a:t>
              </a:r>
            </a:p>
          </p:txBody>
        </p:sp>
        <p:sp>
          <p:nvSpPr>
            <p:cNvPr id="19" name="正方形/長方形 18">
              <a:extLst>
                <a:ext uri="{FF2B5EF4-FFF2-40B4-BE49-F238E27FC236}">
                  <a16:creationId xmlns:a16="http://schemas.microsoft.com/office/drawing/2014/main" id="{990B9C86-5BFB-EA62-14D4-595BE301510D}"/>
                </a:ext>
              </a:extLst>
            </p:cNvPr>
            <p:cNvSpPr/>
            <p:nvPr/>
          </p:nvSpPr>
          <p:spPr>
            <a:xfrm>
              <a:off x="4154488" y="6515100"/>
              <a:ext cx="107950" cy="107950"/>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00"/>
            </a:p>
          </p:txBody>
        </p:sp>
        <p:sp>
          <p:nvSpPr>
            <p:cNvPr id="20" name="正方形/長方形 19">
              <a:extLst>
                <a:ext uri="{FF2B5EF4-FFF2-40B4-BE49-F238E27FC236}">
                  <a16:creationId xmlns:a16="http://schemas.microsoft.com/office/drawing/2014/main" id="{9FC85382-8B1D-6212-483B-3B1F18690562}"/>
                </a:ext>
              </a:extLst>
            </p:cNvPr>
            <p:cNvSpPr/>
            <p:nvPr/>
          </p:nvSpPr>
          <p:spPr>
            <a:xfrm>
              <a:off x="4991100" y="6515100"/>
              <a:ext cx="107950" cy="107950"/>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00"/>
            </a:p>
          </p:txBody>
        </p:sp>
        <p:sp>
          <p:nvSpPr>
            <p:cNvPr id="21" name="正方形/長方形 20">
              <a:extLst>
                <a:ext uri="{FF2B5EF4-FFF2-40B4-BE49-F238E27FC236}">
                  <a16:creationId xmlns:a16="http://schemas.microsoft.com/office/drawing/2014/main" id="{776C0F9F-853B-D648-D64E-9F06CAF7A9F4}"/>
                </a:ext>
              </a:extLst>
            </p:cNvPr>
            <p:cNvSpPr/>
            <p:nvPr/>
          </p:nvSpPr>
          <p:spPr>
            <a:xfrm>
              <a:off x="6275388" y="6515100"/>
              <a:ext cx="107950" cy="107950"/>
            </a:xfrm>
            <a:prstGeom prst="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00"/>
            </a:p>
          </p:txBody>
        </p:sp>
        <p:sp>
          <p:nvSpPr>
            <p:cNvPr id="22" name="正方形/長方形 21">
              <a:extLst>
                <a:ext uri="{FF2B5EF4-FFF2-40B4-BE49-F238E27FC236}">
                  <a16:creationId xmlns:a16="http://schemas.microsoft.com/office/drawing/2014/main" id="{0345FD54-3DCD-B1D6-C343-8F2781FAE9B3}"/>
                </a:ext>
              </a:extLst>
            </p:cNvPr>
            <p:cNvSpPr/>
            <p:nvPr/>
          </p:nvSpPr>
          <p:spPr>
            <a:xfrm>
              <a:off x="7580313" y="6515100"/>
              <a:ext cx="107950" cy="107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00"/>
            </a:p>
          </p:txBody>
        </p:sp>
      </p:grpSp>
      <p:sp>
        <p:nvSpPr>
          <p:cNvPr id="26" name="Text Box 5">
            <a:extLst>
              <a:ext uri="{FF2B5EF4-FFF2-40B4-BE49-F238E27FC236}">
                <a16:creationId xmlns:a16="http://schemas.microsoft.com/office/drawing/2014/main" id="{F548B18F-F479-B1D1-5E95-97F8D371E9E5}"/>
              </a:ext>
            </a:extLst>
          </p:cNvPr>
          <p:cNvSpPr txBox="1">
            <a:spLocks noChangeArrowheads="1"/>
          </p:cNvSpPr>
          <p:nvPr/>
        </p:nvSpPr>
        <p:spPr bwMode="auto">
          <a:xfrm>
            <a:off x="165733" y="558856"/>
            <a:ext cx="508254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Font typeface="Arial" panose="020B0604020202020204" pitchFamily="34" charset="0"/>
              <a:buNone/>
            </a:pPr>
            <a:r>
              <a:rPr lang="ja-JP" altLang="en-US" sz="1800" dirty="0">
                <a:latin typeface="Meiryo UI" panose="020B0604030504040204" pitchFamily="50" charset="-128"/>
                <a:ea typeface="Meiryo UI" panose="020B0604030504040204" pitchFamily="50" charset="-128"/>
              </a:rPr>
              <a:t>・大阪モノレール線</a:t>
            </a:r>
          </a:p>
        </p:txBody>
      </p:sp>
      <p:pic>
        <p:nvPicPr>
          <p:cNvPr id="10" name="図 9"/>
          <p:cNvPicPr>
            <a:picLocks noChangeAspect="1"/>
          </p:cNvPicPr>
          <p:nvPr/>
        </p:nvPicPr>
        <p:blipFill>
          <a:blip r:embed="rId3"/>
          <a:stretch>
            <a:fillRect/>
          </a:stretch>
        </p:blipFill>
        <p:spPr>
          <a:xfrm>
            <a:off x="471833" y="920376"/>
            <a:ext cx="2583710" cy="1620000"/>
          </a:xfrm>
          <a:prstGeom prst="rect">
            <a:avLst/>
          </a:prstGeom>
        </p:spPr>
      </p:pic>
      <p:pic>
        <p:nvPicPr>
          <p:cNvPr id="11" name="図 10"/>
          <p:cNvPicPr>
            <a:picLocks noChangeAspect="1"/>
          </p:cNvPicPr>
          <p:nvPr/>
        </p:nvPicPr>
        <p:blipFill>
          <a:blip r:embed="rId4"/>
          <a:stretch>
            <a:fillRect/>
          </a:stretch>
        </p:blipFill>
        <p:spPr>
          <a:xfrm>
            <a:off x="3320549" y="922935"/>
            <a:ext cx="2587164" cy="1620000"/>
          </a:xfrm>
          <a:prstGeom prst="rect">
            <a:avLst/>
          </a:prstGeom>
        </p:spPr>
      </p:pic>
      <p:pic>
        <p:nvPicPr>
          <p:cNvPr id="12" name="図 11"/>
          <p:cNvPicPr>
            <a:picLocks noChangeAspect="1"/>
          </p:cNvPicPr>
          <p:nvPr/>
        </p:nvPicPr>
        <p:blipFill>
          <a:blip r:embed="rId5"/>
          <a:stretch>
            <a:fillRect/>
          </a:stretch>
        </p:blipFill>
        <p:spPr>
          <a:xfrm>
            <a:off x="6172719" y="922935"/>
            <a:ext cx="2583710" cy="1620000"/>
          </a:xfrm>
          <a:prstGeom prst="rect">
            <a:avLst/>
          </a:prstGeom>
        </p:spPr>
      </p:pic>
      <p:pic>
        <p:nvPicPr>
          <p:cNvPr id="13" name="図 12"/>
          <p:cNvPicPr>
            <a:picLocks noChangeAspect="1"/>
          </p:cNvPicPr>
          <p:nvPr/>
        </p:nvPicPr>
        <p:blipFill>
          <a:blip r:embed="rId6"/>
          <a:stretch>
            <a:fillRect/>
          </a:stretch>
        </p:blipFill>
        <p:spPr>
          <a:xfrm>
            <a:off x="472877" y="2779166"/>
            <a:ext cx="2587164" cy="1620000"/>
          </a:xfrm>
          <a:prstGeom prst="rect">
            <a:avLst/>
          </a:prstGeom>
        </p:spPr>
      </p:pic>
      <p:pic>
        <p:nvPicPr>
          <p:cNvPr id="15" name="図 14"/>
          <p:cNvPicPr>
            <a:picLocks noChangeAspect="1"/>
          </p:cNvPicPr>
          <p:nvPr/>
        </p:nvPicPr>
        <p:blipFill>
          <a:blip r:embed="rId7"/>
          <a:stretch>
            <a:fillRect/>
          </a:stretch>
        </p:blipFill>
        <p:spPr>
          <a:xfrm>
            <a:off x="3320549" y="2779166"/>
            <a:ext cx="2583710" cy="1620000"/>
          </a:xfrm>
          <a:prstGeom prst="rect">
            <a:avLst/>
          </a:prstGeom>
        </p:spPr>
      </p:pic>
      <p:pic>
        <p:nvPicPr>
          <p:cNvPr id="27" name="図 26"/>
          <p:cNvPicPr>
            <a:picLocks noChangeAspect="1"/>
          </p:cNvPicPr>
          <p:nvPr/>
        </p:nvPicPr>
        <p:blipFill>
          <a:blip r:embed="rId8"/>
          <a:stretch>
            <a:fillRect/>
          </a:stretch>
        </p:blipFill>
        <p:spPr>
          <a:xfrm>
            <a:off x="6164767" y="2796966"/>
            <a:ext cx="2587164" cy="1620000"/>
          </a:xfrm>
          <a:prstGeom prst="rect">
            <a:avLst/>
          </a:prstGeom>
        </p:spPr>
      </p:pic>
      <p:pic>
        <p:nvPicPr>
          <p:cNvPr id="28" name="図 27"/>
          <p:cNvPicPr>
            <a:picLocks noChangeAspect="1"/>
          </p:cNvPicPr>
          <p:nvPr/>
        </p:nvPicPr>
        <p:blipFill>
          <a:blip r:embed="rId9"/>
          <a:stretch>
            <a:fillRect/>
          </a:stretch>
        </p:blipFill>
        <p:spPr>
          <a:xfrm>
            <a:off x="471833" y="4637956"/>
            <a:ext cx="2583710" cy="1620000"/>
          </a:xfrm>
          <a:prstGeom prst="rect">
            <a:avLst/>
          </a:prstGeom>
        </p:spPr>
      </p:pic>
      <p:sp>
        <p:nvSpPr>
          <p:cNvPr id="24" name="正方形/長方形 22">
            <a:extLst>
              <a:ext uri="{FF2B5EF4-FFF2-40B4-BE49-F238E27FC236}">
                <a16:creationId xmlns:a16="http://schemas.microsoft.com/office/drawing/2014/main" id="{A2456000-801A-44D2-9005-E6F3D603BCA7}"/>
              </a:ext>
            </a:extLst>
          </p:cNvPr>
          <p:cNvSpPr>
            <a:spLocks noChangeArrowheads="1"/>
          </p:cNvSpPr>
          <p:nvPr/>
        </p:nvSpPr>
        <p:spPr bwMode="auto">
          <a:xfrm>
            <a:off x="60325" y="60325"/>
            <a:ext cx="6108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b="1" dirty="0">
                <a:solidFill>
                  <a:schemeClr val="bg1"/>
                </a:solidFill>
                <a:latin typeface="Meiryo UI" panose="020B0604030504040204" pitchFamily="50" charset="-128"/>
                <a:ea typeface="Meiryo UI" panose="020B0604030504040204" pitchFamily="50" charset="-128"/>
              </a:rPr>
              <a:t>（</a:t>
            </a:r>
            <a:r>
              <a:rPr lang="en-US" altLang="ja-JP" b="1" dirty="0">
                <a:solidFill>
                  <a:schemeClr val="bg1"/>
                </a:solidFill>
                <a:latin typeface="Meiryo UI" panose="020B0604030504040204" pitchFamily="50" charset="-128"/>
                <a:ea typeface="Meiryo UI" panose="020B0604030504040204" pitchFamily="50" charset="-128"/>
              </a:rPr>
              <a:t>2</a:t>
            </a:r>
            <a:r>
              <a:rPr lang="ja-JP" altLang="en-US" b="1" dirty="0">
                <a:solidFill>
                  <a:schemeClr val="bg1"/>
                </a:solidFill>
                <a:latin typeface="Meiryo UI" panose="020B0604030504040204" pitchFamily="50" charset="-128"/>
                <a:ea typeface="Meiryo UI" panose="020B0604030504040204" pitchFamily="50" charset="-128"/>
              </a:rPr>
              <a:t>）現計画の振り返りと検証</a:t>
            </a:r>
          </a:p>
        </p:txBody>
      </p:sp>
    </p:spTree>
    <p:extLst>
      <p:ext uri="{BB962C8B-B14F-4D97-AF65-F5344CB8AC3E}">
        <p14:creationId xmlns:p14="http://schemas.microsoft.com/office/powerpoint/2010/main" val="26586243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D6055A80-B785-CB9E-DEB7-8A01F1E87A24}"/>
              </a:ext>
            </a:extLst>
          </p:cNvPr>
          <p:cNvSpPr>
            <a:spLocks noChangeArrowheads="1"/>
          </p:cNvSpPr>
          <p:nvPr/>
        </p:nvSpPr>
        <p:spPr bwMode="auto">
          <a:xfrm>
            <a:off x="0" y="-20638"/>
            <a:ext cx="9144000" cy="539751"/>
          </a:xfrm>
          <a:prstGeom prst="rect">
            <a:avLst/>
          </a:prstGeom>
          <a:gradFill>
            <a:gsLst>
              <a:gs pos="0">
                <a:schemeClr val="tx2"/>
              </a:gs>
              <a:gs pos="100000">
                <a:schemeClr val="accent1"/>
              </a:gs>
            </a:gsLst>
            <a:lin ang="5400000" scaled="1"/>
          </a:gradFill>
          <a:ln w="9525">
            <a:noFill/>
            <a:miter lim="800000"/>
            <a:headEnd/>
            <a:tailEnd/>
          </a:ln>
          <a:effectLst>
            <a:outerShdw blurRad="50800" dist="38100" dir="5400000" algn="t" rotWithShape="0">
              <a:prstClr val="black">
                <a:alpha val="40000"/>
              </a:prstClr>
            </a:outerShdw>
          </a:effectLst>
        </p:spPr>
        <p:txBody>
          <a:bodyPr wrap="none" lIns="91351" tIns="45675" rIns="91351" bIns="45675" anchor="ctr"/>
          <a:lstStyle/>
          <a:p>
            <a:pPr>
              <a:defRPr/>
            </a:pPr>
            <a:endParaRPr lang="en-US" altLang="zh-TW" sz="2800" b="1" dirty="0">
              <a:solidFill>
                <a:schemeClr val="bg1"/>
              </a:solidFill>
              <a:latin typeface="Meiryo UI" pitchFamily="50" charset="-128"/>
              <a:ea typeface="Meiryo UI" pitchFamily="50" charset="-128"/>
              <a:cs typeface="Meiryo UI" pitchFamily="50" charset="-128"/>
            </a:endParaRPr>
          </a:p>
        </p:txBody>
      </p:sp>
      <p:sp>
        <p:nvSpPr>
          <p:cNvPr id="4" name="スライド番号プレースホルダー 3"/>
          <p:cNvSpPr>
            <a:spLocks noGrp="1"/>
          </p:cNvSpPr>
          <p:nvPr>
            <p:ph type="sldNum" sz="quarter" idx="12"/>
          </p:nvPr>
        </p:nvSpPr>
        <p:spPr/>
        <p:txBody>
          <a:bodyPr/>
          <a:lstStyle/>
          <a:p>
            <a:pPr>
              <a:defRPr/>
            </a:pPr>
            <a:fld id="{0697CFBF-62AA-4423-A348-4E9138DCA51B}" type="slidenum">
              <a:rPr lang="ja-JP" altLang="en-US" smtClean="0"/>
              <a:pPr>
                <a:defRPr/>
              </a:pPr>
              <a:t>23</a:t>
            </a:fld>
            <a:endParaRPr lang="ja-JP" altLang="en-US"/>
          </a:p>
        </p:txBody>
      </p:sp>
      <p:grpSp>
        <p:nvGrpSpPr>
          <p:cNvPr id="17" name="グループ化 16">
            <a:extLst>
              <a:ext uri="{FF2B5EF4-FFF2-40B4-BE49-F238E27FC236}">
                <a16:creationId xmlns:a16="http://schemas.microsoft.com/office/drawing/2014/main" id="{D42B5D62-7707-67EB-3A41-50407B04EBFD}"/>
              </a:ext>
            </a:extLst>
          </p:cNvPr>
          <p:cNvGrpSpPr/>
          <p:nvPr/>
        </p:nvGrpSpPr>
        <p:grpSpPr>
          <a:xfrm>
            <a:off x="2483937" y="5277984"/>
            <a:ext cx="4891087" cy="246063"/>
            <a:chOff x="4154488" y="6448425"/>
            <a:chExt cx="4891087" cy="246063"/>
          </a:xfrm>
        </p:grpSpPr>
        <p:sp>
          <p:nvSpPr>
            <p:cNvPr id="18" name="Text Box 5">
              <a:extLst>
                <a:ext uri="{FF2B5EF4-FFF2-40B4-BE49-F238E27FC236}">
                  <a16:creationId xmlns:a16="http://schemas.microsoft.com/office/drawing/2014/main" id="{76E944BE-A6BE-22C3-A78C-F0904DFF5B65}"/>
                </a:ext>
              </a:extLst>
            </p:cNvPr>
            <p:cNvSpPr txBox="1">
              <a:spLocks noChangeArrowheads="1"/>
            </p:cNvSpPr>
            <p:nvPr/>
          </p:nvSpPr>
          <p:spPr bwMode="auto">
            <a:xfrm>
              <a:off x="4208463" y="6448425"/>
              <a:ext cx="4837112" cy="24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Font typeface="Arial" panose="020B0604020202020204" pitchFamily="34" charset="0"/>
                <a:buNone/>
              </a:pPr>
              <a:r>
                <a:rPr lang="en-US" altLang="ja-JP" sz="1000" dirty="0">
                  <a:latin typeface="Meiryo UI" panose="020B0604030504040204" pitchFamily="50" charset="-128"/>
                  <a:ea typeface="Meiryo UI" panose="020B0604030504040204" pitchFamily="50" charset="-128"/>
                </a:rPr>
                <a:t>Ⅰ</a:t>
              </a:r>
              <a:r>
                <a:rPr lang="ja-JP" altLang="en-US" sz="1000" dirty="0">
                  <a:latin typeface="Meiryo UI" panose="020B0604030504040204" pitchFamily="50" charset="-128"/>
                  <a:ea typeface="Meiryo UI" panose="020B0604030504040204" pitchFamily="50" charset="-128"/>
                </a:rPr>
                <a:t>（健全）　　</a:t>
              </a:r>
              <a:r>
                <a:rPr lang="en-US" altLang="ja-JP" sz="1000" dirty="0">
                  <a:latin typeface="Meiryo UI" panose="020B0604030504040204" pitchFamily="50" charset="-128"/>
                  <a:ea typeface="Meiryo UI" panose="020B0604030504040204" pitchFamily="50" charset="-128"/>
                </a:rPr>
                <a:t>Ⅱ</a:t>
              </a:r>
              <a:r>
                <a:rPr lang="ja-JP" altLang="en-US" sz="1000" dirty="0">
                  <a:latin typeface="Meiryo UI" panose="020B0604030504040204" pitchFamily="50" charset="-128"/>
                  <a:ea typeface="Meiryo UI" panose="020B0604030504040204" pitchFamily="50" charset="-128"/>
                </a:rPr>
                <a:t>（予防保全段階）　　</a:t>
              </a:r>
              <a:r>
                <a:rPr lang="en-US" altLang="ja-JP" sz="1000" dirty="0">
                  <a:latin typeface="Meiryo UI" panose="020B0604030504040204" pitchFamily="50" charset="-128"/>
                  <a:ea typeface="Meiryo UI" panose="020B0604030504040204" pitchFamily="50" charset="-128"/>
                </a:rPr>
                <a:t>Ⅲ</a:t>
              </a:r>
              <a:r>
                <a:rPr lang="ja-JP" altLang="en-US" sz="1000" dirty="0">
                  <a:latin typeface="Meiryo UI" panose="020B0604030504040204" pitchFamily="50" charset="-128"/>
                  <a:ea typeface="Meiryo UI" panose="020B0604030504040204" pitchFamily="50" charset="-128"/>
                </a:rPr>
                <a:t>（早期措置段階）　　</a:t>
              </a:r>
              <a:r>
                <a:rPr lang="en-US" altLang="ja-JP" sz="1000" dirty="0">
                  <a:latin typeface="Meiryo UI" panose="020B0604030504040204" pitchFamily="50" charset="-128"/>
                  <a:ea typeface="Meiryo UI" panose="020B0604030504040204" pitchFamily="50" charset="-128"/>
                </a:rPr>
                <a:t>Ⅳ</a:t>
              </a:r>
              <a:r>
                <a:rPr lang="ja-JP" altLang="en-US" sz="1000" dirty="0">
                  <a:latin typeface="Meiryo UI" panose="020B0604030504040204" pitchFamily="50" charset="-128"/>
                  <a:ea typeface="Meiryo UI" panose="020B0604030504040204" pitchFamily="50" charset="-128"/>
                </a:rPr>
                <a:t>（緊急措置段階）</a:t>
              </a:r>
            </a:p>
          </p:txBody>
        </p:sp>
        <p:sp>
          <p:nvSpPr>
            <p:cNvPr id="19" name="正方形/長方形 18">
              <a:extLst>
                <a:ext uri="{FF2B5EF4-FFF2-40B4-BE49-F238E27FC236}">
                  <a16:creationId xmlns:a16="http://schemas.microsoft.com/office/drawing/2014/main" id="{990B9C86-5BFB-EA62-14D4-595BE301510D}"/>
                </a:ext>
              </a:extLst>
            </p:cNvPr>
            <p:cNvSpPr/>
            <p:nvPr/>
          </p:nvSpPr>
          <p:spPr>
            <a:xfrm>
              <a:off x="4154488" y="6515100"/>
              <a:ext cx="107950" cy="107950"/>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00"/>
            </a:p>
          </p:txBody>
        </p:sp>
        <p:sp>
          <p:nvSpPr>
            <p:cNvPr id="20" name="正方形/長方形 19">
              <a:extLst>
                <a:ext uri="{FF2B5EF4-FFF2-40B4-BE49-F238E27FC236}">
                  <a16:creationId xmlns:a16="http://schemas.microsoft.com/office/drawing/2014/main" id="{9FC85382-8B1D-6212-483B-3B1F18690562}"/>
                </a:ext>
              </a:extLst>
            </p:cNvPr>
            <p:cNvSpPr/>
            <p:nvPr/>
          </p:nvSpPr>
          <p:spPr>
            <a:xfrm>
              <a:off x="4991100" y="6515100"/>
              <a:ext cx="107950" cy="107950"/>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00"/>
            </a:p>
          </p:txBody>
        </p:sp>
        <p:sp>
          <p:nvSpPr>
            <p:cNvPr id="21" name="正方形/長方形 20">
              <a:extLst>
                <a:ext uri="{FF2B5EF4-FFF2-40B4-BE49-F238E27FC236}">
                  <a16:creationId xmlns:a16="http://schemas.microsoft.com/office/drawing/2014/main" id="{776C0F9F-853B-D648-D64E-9F06CAF7A9F4}"/>
                </a:ext>
              </a:extLst>
            </p:cNvPr>
            <p:cNvSpPr/>
            <p:nvPr/>
          </p:nvSpPr>
          <p:spPr>
            <a:xfrm>
              <a:off x="6275388" y="6515100"/>
              <a:ext cx="107950" cy="107950"/>
            </a:xfrm>
            <a:prstGeom prst="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00"/>
            </a:p>
          </p:txBody>
        </p:sp>
        <p:sp>
          <p:nvSpPr>
            <p:cNvPr id="22" name="正方形/長方形 21">
              <a:extLst>
                <a:ext uri="{FF2B5EF4-FFF2-40B4-BE49-F238E27FC236}">
                  <a16:creationId xmlns:a16="http://schemas.microsoft.com/office/drawing/2014/main" id="{0345FD54-3DCD-B1D6-C343-8F2781FAE9B3}"/>
                </a:ext>
              </a:extLst>
            </p:cNvPr>
            <p:cNvSpPr/>
            <p:nvPr/>
          </p:nvSpPr>
          <p:spPr>
            <a:xfrm>
              <a:off x="7580313" y="6515100"/>
              <a:ext cx="107950" cy="107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00"/>
            </a:p>
          </p:txBody>
        </p:sp>
      </p:grpSp>
      <p:sp>
        <p:nvSpPr>
          <p:cNvPr id="26" name="Text Box 5">
            <a:extLst>
              <a:ext uri="{FF2B5EF4-FFF2-40B4-BE49-F238E27FC236}">
                <a16:creationId xmlns:a16="http://schemas.microsoft.com/office/drawing/2014/main" id="{F548B18F-F479-B1D1-5E95-97F8D371E9E5}"/>
              </a:ext>
            </a:extLst>
          </p:cNvPr>
          <p:cNvSpPr txBox="1">
            <a:spLocks noChangeArrowheads="1"/>
          </p:cNvSpPr>
          <p:nvPr/>
        </p:nvSpPr>
        <p:spPr bwMode="auto">
          <a:xfrm>
            <a:off x="165733" y="558856"/>
            <a:ext cx="508254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None/>
            </a:pPr>
            <a:r>
              <a:rPr lang="ja-JP" altLang="en-US" sz="1800" dirty="0">
                <a:latin typeface="Meiryo UI" panose="020B0604030504040204" pitchFamily="50" charset="-128"/>
                <a:ea typeface="Meiryo UI" panose="020B0604030504040204" pitchFamily="50" charset="-128"/>
              </a:rPr>
              <a:t>・国際文化公園都市モノレール線（彩都線）</a:t>
            </a:r>
          </a:p>
        </p:txBody>
      </p:sp>
      <p:pic>
        <p:nvPicPr>
          <p:cNvPr id="2" name="図 1"/>
          <p:cNvPicPr>
            <a:picLocks noChangeAspect="1"/>
          </p:cNvPicPr>
          <p:nvPr/>
        </p:nvPicPr>
        <p:blipFill>
          <a:blip r:embed="rId3"/>
          <a:stretch>
            <a:fillRect/>
          </a:stretch>
        </p:blipFill>
        <p:spPr>
          <a:xfrm>
            <a:off x="1271609" y="1066303"/>
            <a:ext cx="2870789" cy="1800000"/>
          </a:xfrm>
          <a:prstGeom prst="rect">
            <a:avLst/>
          </a:prstGeom>
        </p:spPr>
      </p:pic>
      <p:pic>
        <p:nvPicPr>
          <p:cNvPr id="3" name="図 2"/>
          <p:cNvPicPr>
            <a:picLocks noChangeAspect="1"/>
          </p:cNvPicPr>
          <p:nvPr/>
        </p:nvPicPr>
        <p:blipFill>
          <a:blip r:embed="rId4"/>
          <a:stretch>
            <a:fillRect/>
          </a:stretch>
        </p:blipFill>
        <p:spPr>
          <a:xfrm>
            <a:off x="4745373" y="1069016"/>
            <a:ext cx="2874627" cy="1800000"/>
          </a:xfrm>
          <a:prstGeom prst="rect">
            <a:avLst/>
          </a:prstGeom>
        </p:spPr>
      </p:pic>
      <p:pic>
        <p:nvPicPr>
          <p:cNvPr id="6" name="図 5"/>
          <p:cNvPicPr>
            <a:picLocks noChangeAspect="1"/>
          </p:cNvPicPr>
          <p:nvPr/>
        </p:nvPicPr>
        <p:blipFill>
          <a:blip r:embed="rId5"/>
          <a:stretch>
            <a:fillRect/>
          </a:stretch>
        </p:blipFill>
        <p:spPr>
          <a:xfrm>
            <a:off x="1271609" y="3189689"/>
            <a:ext cx="2870789" cy="1800000"/>
          </a:xfrm>
          <a:prstGeom prst="rect">
            <a:avLst/>
          </a:prstGeom>
        </p:spPr>
      </p:pic>
      <p:pic>
        <p:nvPicPr>
          <p:cNvPr id="7" name="図 6"/>
          <p:cNvPicPr>
            <a:picLocks noChangeAspect="1"/>
          </p:cNvPicPr>
          <p:nvPr/>
        </p:nvPicPr>
        <p:blipFill>
          <a:blip r:embed="rId6"/>
          <a:stretch>
            <a:fillRect/>
          </a:stretch>
        </p:blipFill>
        <p:spPr>
          <a:xfrm>
            <a:off x="4745373" y="3189689"/>
            <a:ext cx="2874627" cy="1800000"/>
          </a:xfrm>
          <a:prstGeom prst="rect">
            <a:avLst/>
          </a:prstGeom>
        </p:spPr>
      </p:pic>
      <p:sp>
        <p:nvSpPr>
          <p:cNvPr id="16" name="正方形/長方形 22">
            <a:extLst>
              <a:ext uri="{FF2B5EF4-FFF2-40B4-BE49-F238E27FC236}">
                <a16:creationId xmlns:a16="http://schemas.microsoft.com/office/drawing/2014/main" id="{4BA93395-8F11-45A0-B645-CEA713AE6C1F}"/>
              </a:ext>
            </a:extLst>
          </p:cNvPr>
          <p:cNvSpPr>
            <a:spLocks noChangeArrowheads="1"/>
          </p:cNvSpPr>
          <p:nvPr/>
        </p:nvSpPr>
        <p:spPr bwMode="auto">
          <a:xfrm>
            <a:off x="60325" y="60325"/>
            <a:ext cx="6108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b="1" dirty="0">
                <a:solidFill>
                  <a:schemeClr val="bg1"/>
                </a:solidFill>
                <a:latin typeface="Meiryo UI" panose="020B0604030504040204" pitchFamily="50" charset="-128"/>
                <a:ea typeface="Meiryo UI" panose="020B0604030504040204" pitchFamily="50" charset="-128"/>
              </a:rPr>
              <a:t>（</a:t>
            </a:r>
            <a:r>
              <a:rPr lang="en-US" altLang="ja-JP" b="1" dirty="0">
                <a:solidFill>
                  <a:schemeClr val="bg1"/>
                </a:solidFill>
                <a:latin typeface="Meiryo UI" panose="020B0604030504040204" pitchFamily="50" charset="-128"/>
                <a:ea typeface="Meiryo UI" panose="020B0604030504040204" pitchFamily="50" charset="-128"/>
              </a:rPr>
              <a:t>2</a:t>
            </a:r>
            <a:r>
              <a:rPr lang="ja-JP" altLang="en-US" b="1" dirty="0">
                <a:solidFill>
                  <a:schemeClr val="bg1"/>
                </a:solidFill>
                <a:latin typeface="Meiryo UI" panose="020B0604030504040204" pitchFamily="50" charset="-128"/>
                <a:ea typeface="Meiryo UI" panose="020B0604030504040204" pitchFamily="50" charset="-128"/>
              </a:rPr>
              <a:t>）現計画の振り返りと検証</a:t>
            </a:r>
          </a:p>
        </p:txBody>
      </p:sp>
    </p:spTree>
    <p:extLst>
      <p:ext uri="{BB962C8B-B14F-4D97-AF65-F5344CB8AC3E}">
        <p14:creationId xmlns:p14="http://schemas.microsoft.com/office/powerpoint/2010/main" val="1468908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D6055A80-B785-CB9E-DEB7-8A01F1E87A24}"/>
              </a:ext>
            </a:extLst>
          </p:cNvPr>
          <p:cNvSpPr>
            <a:spLocks noChangeArrowheads="1"/>
          </p:cNvSpPr>
          <p:nvPr/>
        </p:nvSpPr>
        <p:spPr bwMode="auto">
          <a:xfrm>
            <a:off x="0" y="-20638"/>
            <a:ext cx="9144000" cy="539751"/>
          </a:xfrm>
          <a:prstGeom prst="rect">
            <a:avLst/>
          </a:prstGeom>
          <a:gradFill>
            <a:gsLst>
              <a:gs pos="0">
                <a:schemeClr val="tx2"/>
              </a:gs>
              <a:gs pos="100000">
                <a:schemeClr val="accent1"/>
              </a:gs>
            </a:gsLst>
            <a:lin ang="5400000" scaled="1"/>
          </a:gradFill>
          <a:ln w="9525">
            <a:noFill/>
            <a:miter lim="800000"/>
            <a:headEnd/>
            <a:tailEnd/>
          </a:ln>
          <a:effectLst>
            <a:outerShdw blurRad="50800" dist="38100" dir="5400000" algn="t" rotWithShape="0">
              <a:prstClr val="black">
                <a:alpha val="40000"/>
              </a:prstClr>
            </a:outerShdw>
          </a:effectLst>
        </p:spPr>
        <p:txBody>
          <a:bodyPr wrap="none" lIns="91351" tIns="45675" rIns="91351" bIns="45675" anchor="ctr"/>
          <a:lstStyle/>
          <a:p>
            <a:pPr>
              <a:defRPr/>
            </a:pPr>
            <a:endParaRPr lang="en-US" altLang="zh-TW" sz="2800" b="1" dirty="0">
              <a:solidFill>
                <a:schemeClr val="bg1"/>
              </a:solidFill>
              <a:latin typeface="Meiryo UI" pitchFamily="50" charset="-128"/>
              <a:ea typeface="Meiryo UI" pitchFamily="50" charset="-128"/>
              <a:cs typeface="Meiryo UI" pitchFamily="50" charset="-128"/>
            </a:endParaRPr>
          </a:p>
        </p:txBody>
      </p:sp>
      <p:sp>
        <p:nvSpPr>
          <p:cNvPr id="8" name="Text Box 5">
            <a:extLst>
              <a:ext uri="{FF2B5EF4-FFF2-40B4-BE49-F238E27FC236}">
                <a16:creationId xmlns:a16="http://schemas.microsoft.com/office/drawing/2014/main" id="{F548B18F-F479-B1D1-5E95-97F8D371E9E5}"/>
              </a:ext>
            </a:extLst>
          </p:cNvPr>
          <p:cNvSpPr txBox="1">
            <a:spLocks noChangeArrowheads="1"/>
          </p:cNvSpPr>
          <p:nvPr/>
        </p:nvSpPr>
        <p:spPr bwMode="auto">
          <a:xfrm>
            <a:off x="165732" y="558856"/>
            <a:ext cx="599247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None/>
            </a:pPr>
            <a:r>
              <a:rPr lang="ja-JP" altLang="en-US" sz="1800" dirty="0">
                <a:latin typeface="Meiryo UI" panose="020B0604030504040204" pitchFamily="50" charset="-128"/>
                <a:ea typeface="Meiryo UI" panose="020B0604030504040204" pitchFamily="50" charset="-128"/>
              </a:rPr>
              <a:t>◇区間（駅舎間）ごとの健全度割合：鋼製支柱</a:t>
            </a:r>
            <a:r>
              <a:rPr lang="ja-JP" altLang="en-US" sz="1800" b="1" dirty="0">
                <a:solidFill>
                  <a:schemeClr val="bg1"/>
                </a:solidFill>
                <a:latin typeface="Meiryo UI" panose="020B0604030504040204" pitchFamily="50" charset="-128"/>
                <a:ea typeface="Meiryo UI" panose="020B0604030504040204" pitchFamily="50" charset="-128"/>
              </a:rPr>
              <a:t>：</a:t>
            </a:r>
            <a:r>
              <a:rPr lang="en-US" altLang="ja-JP" sz="1800" b="1" dirty="0">
                <a:solidFill>
                  <a:schemeClr val="bg1"/>
                </a:solidFill>
                <a:latin typeface="Meiryo UI" panose="020B0604030504040204" pitchFamily="50" charset="-128"/>
                <a:ea typeface="Meiryo UI" panose="020B0604030504040204" pitchFamily="50" charset="-128"/>
              </a:rPr>
              <a:t>PC</a:t>
            </a:r>
            <a:r>
              <a:rPr lang="ja-JP" altLang="en-US" sz="1800" b="1" dirty="0">
                <a:solidFill>
                  <a:schemeClr val="bg1"/>
                </a:solidFill>
                <a:latin typeface="Meiryo UI" panose="020B0604030504040204" pitchFamily="50" charset="-128"/>
                <a:ea typeface="Meiryo UI" panose="020B0604030504040204" pitchFamily="50" charset="-128"/>
              </a:rPr>
              <a:t>軌道桁：</a:t>
            </a:r>
            <a:r>
              <a:rPr lang="en-US" altLang="ja-JP" sz="1800" b="1" dirty="0">
                <a:solidFill>
                  <a:schemeClr val="bg1"/>
                </a:solidFill>
                <a:latin typeface="Meiryo UI" panose="020B0604030504040204" pitchFamily="50" charset="-128"/>
                <a:ea typeface="Meiryo UI" panose="020B0604030504040204" pitchFamily="50" charset="-128"/>
              </a:rPr>
              <a:t>PC</a:t>
            </a:r>
            <a:r>
              <a:rPr lang="ja-JP" altLang="en-US" sz="1800" b="1" dirty="0">
                <a:solidFill>
                  <a:schemeClr val="bg1"/>
                </a:solidFill>
                <a:latin typeface="Meiryo UI" panose="020B0604030504040204" pitchFamily="50" charset="-128"/>
                <a:ea typeface="Meiryo UI" panose="020B0604030504040204" pitchFamily="50" charset="-128"/>
              </a:rPr>
              <a:t>軌道桁</a:t>
            </a:r>
            <a:endParaRPr lang="ja-JP" altLang="en-US" sz="180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pPr>
              <a:defRPr/>
            </a:pPr>
            <a:fld id="{0697CFBF-62AA-4423-A348-4E9138DCA51B}" type="slidenum">
              <a:rPr lang="ja-JP" altLang="en-US" smtClean="0"/>
              <a:pPr>
                <a:defRPr/>
              </a:pPr>
              <a:t>24</a:t>
            </a:fld>
            <a:endParaRPr lang="ja-JP" altLang="en-US"/>
          </a:p>
        </p:txBody>
      </p:sp>
      <p:sp>
        <p:nvSpPr>
          <p:cNvPr id="16" name="コンテンツ プレースホルダー 2">
            <a:extLst>
              <a:ext uri="{FF2B5EF4-FFF2-40B4-BE49-F238E27FC236}">
                <a16:creationId xmlns:a16="http://schemas.microsoft.com/office/drawing/2014/main" id="{B096211C-B1AC-FE1B-A525-AA14DCDCA50D}"/>
              </a:ext>
            </a:extLst>
          </p:cNvPr>
          <p:cNvSpPr txBox="1">
            <a:spLocks/>
          </p:cNvSpPr>
          <p:nvPr/>
        </p:nvSpPr>
        <p:spPr bwMode="auto">
          <a:xfrm>
            <a:off x="447675" y="906030"/>
            <a:ext cx="8239126" cy="850635"/>
          </a:xfrm>
          <a:prstGeom prst="rect">
            <a:avLst/>
          </a:prstGeom>
          <a:gradFill rotWithShape="0">
            <a:gsLst>
              <a:gs pos="0">
                <a:srgbClr val="FFFF99"/>
              </a:gs>
              <a:gs pos="100000">
                <a:schemeClr val="bg1"/>
              </a:gs>
            </a:gsLst>
            <a:lin ang="5400000" scaled="1"/>
          </a:gradFill>
          <a:ln w="12700">
            <a:solidFill>
              <a:schemeClr val="tx1"/>
            </a:solidFill>
            <a:miter lim="800000"/>
            <a:headEnd/>
            <a:tailEnd/>
          </a:ln>
        </p:spPr>
        <p:txBody>
          <a:bodyPr anchor="ctr"/>
          <a:lstStyle>
            <a:lvl1pPr marL="285750" indent="-28575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indent="0" eaLnBrk="1" hangingPunct="1">
              <a:spcBef>
                <a:spcPct val="0"/>
              </a:spcBef>
              <a:buNone/>
            </a:pPr>
            <a:r>
              <a:rPr lang="ja-JP" altLang="en-US" sz="1600" dirty="0">
                <a:latin typeface="Meiryo UI" panose="020B0604030504040204" pitchFamily="50" charset="-128"/>
                <a:ea typeface="Meiryo UI" panose="020B0604030504040204" pitchFamily="50" charset="-128"/>
              </a:rPr>
              <a:t>・竣工年度が同程度の区間の構造物に顕著な差は見られなかった。設置条件、環境条件、荷重条件に大きな差がないため、健全度は同程度である。</a:t>
            </a:r>
          </a:p>
        </p:txBody>
      </p:sp>
      <p:grpSp>
        <p:nvGrpSpPr>
          <p:cNvPr id="17" name="グループ化 16">
            <a:extLst>
              <a:ext uri="{FF2B5EF4-FFF2-40B4-BE49-F238E27FC236}">
                <a16:creationId xmlns:a16="http://schemas.microsoft.com/office/drawing/2014/main" id="{D42B5D62-7707-67EB-3A41-50407B04EBFD}"/>
              </a:ext>
            </a:extLst>
          </p:cNvPr>
          <p:cNvGrpSpPr/>
          <p:nvPr/>
        </p:nvGrpSpPr>
        <p:grpSpPr>
          <a:xfrm>
            <a:off x="2483937" y="6391865"/>
            <a:ext cx="4891087" cy="246063"/>
            <a:chOff x="4154488" y="6448425"/>
            <a:chExt cx="4891087" cy="246063"/>
          </a:xfrm>
        </p:grpSpPr>
        <p:sp>
          <p:nvSpPr>
            <p:cNvPr id="18" name="Text Box 5">
              <a:extLst>
                <a:ext uri="{FF2B5EF4-FFF2-40B4-BE49-F238E27FC236}">
                  <a16:creationId xmlns:a16="http://schemas.microsoft.com/office/drawing/2014/main" id="{76E944BE-A6BE-22C3-A78C-F0904DFF5B65}"/>
                </a:ext>
              </a:extLst>
            </p:cNvPr>
            <p:cNvSpPr txBox="1">
              <a:spLocks noChangeArrowheads="1"/>
            </p:cNvSpPr>
            <p:nvPr/>
          </p:nvSpPr>
          <p:spPr bwMode="auto">
            <a:xfrm>
              <a:off x="4208463" y="6448425"/>
              <a:ext cx="4837112" cy="24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Font typeface="Arial" panose="020B0604020202020204" pitchFamily="34" charset="0"/>
                <a:buNone/>
              </a:pPr>
              <a:r>
                <a:rPr lang="en-US" altLang="ja-JP" sz="1000" dirty="0">
                  <a:latin typeface="Meiryo UI" panose="020B0604030504040204" pitchFamily="50" charset="-128"/>
                  <a:ea typeface="Meiryo UI" panose="020B0604030504040204" pitchFamily="50" charset="-128"/>
                </a:rPr>
                <a:t>Ⅰ</a:t>
              </a:r>
              <a:r>
                <a:rPr lang="ja-JP" altLang="en-US" sz="1000" dirty="0">
                  <a:latin typeface="Meiryo UI" panose="020B0604030504040204" pitchFamily="50" charset="-128"/>
                  <a:ea typeface="Meiryo UI" panose="020B0604030504040204" pitchFamily="50" charset="-128"/>
                </a:rPr>
                <a:t>（健全）　　</a:t>
              </a:r>
              <a:r>
                <a:rPr lang="en-US" altLang="ja-JP" sz="1000" dirty="0">
                  <a:latin typeface="Meiryo UI" panose="020B0604030504040204" pitchFamily="50" charset="-128"/>
                  <a:ea typeface="Meiryo UI" panose="020B0604030504040204" pitchFamily="50" charset="-128"/>
                </a:rPr>
                <a:t>Ⅱ</a:t>
              </a:r>
              <a:r>
                <a:rPr lang="ja-JP" altLang="en-US" sz="1000" dirty="0">
                  <a:latin typeface="Meiryo UI" panose="020B0604030504040204" pitchFamily="50" charset="-128"/>
                  <a:ea typeface="Meiryo UI" panose="020B0604030504040204" pitchFamily="50" charset="-128"/>
                </a:rPr>
                <a:t>（予防保全段階）　　</a:t>
              </a:r>
              <a:r>
                <a:rPr lang="en-US" altLang="ja-JP" sz="1000" dirty="0">
                  <a:latin typeface="Meiryo UI" panose="020B0604030504040204" pitchFamily="50" charset="-128"/>
                  <a:ea typeface="Meiryo UI" panose="020B0604030504040204" pitchFamily="50" charset="-128"/>
                </a:rPr>
                <a:t>Ⅲ</a:t>
              </a:r>
              <a:r>
                <a:rPr lang="ja-JP" altLang="en-US" sz="1000" dirty="0">
                  <a:latin typeface="Meiryo UI" panose="020B0604030504040204" pitchFamily="50" charset="-128"/>
                  <a:ea typeface="Meiryo UI" panose="020B0604030504040204" pitchFamily="50" charset="-128"/>
                </a:rPr>
                <a:t>（早期措置段階）　　</a:t>
              </a:r>
              <a:r>
                <a:rPr lang="en-US" altLang="ja-JP" sz="1000" dirty="0">
                  <a:latin typeface="Meiryo UI" panose="020B0604030504040204" pitchFamily="50" charset="-128"/>
                  <a:ea typeface="Meiryo UI" panose="020B0604030504040204" pitchFamily="50" charset="-128"/>
                </a:rPr>
                <a:t>Ⅳ</a:t>
              </a:r>
              <a:r>
                <a:rPr lang="ja-JP" altLang="en-US" sz="1000" dirty="0">
                  <a:latin typeface="Meiryo UI" panose="020B0604030504040204" pitchFamily="50" charset="-128"/>
                  <a:ea typeface="Meiryo UI" panose="020B0604030504040204" pitchFamily="50" charset="-128"/>
                </a:rPr>
                <a:t>（緊急措置段階）</a:t>
              </a:r>
            </a:p>
          </p:txBody>
        </p:sp>
        <p:sp>
          <p:nvSpPr>
            <p:cNvPr id="19" name="正方形/長方形 18">
              <a:extLst>
                <a:ext uri="{FF2B5EF4-FFF2-40B4-BE49-F238E27FC236}">
                  <a16:creationId xmlns:a16="http://schemas.microsoft.com/office/drawing/2014/main" id="{990B9C86-5BFB-EA62-14D4-595BE301510D}"/>
                </a:ext>
              </a:extLst>
            </p:cNvPr>
            <p:cNvSpPr/>
            <p:nvPr/>
          </p:nvSpPr>
          <p:spPr>
            <a:xfrm>
              <a:off x="4154488" y="6515100"/>
              <a:ext cx="107950" cy="107950"/>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00"/>
            </a:p>
          </p:txBody>
        </p:sp>
        <p:sp>
          <p:nvSpPr>
            <p:cNvPr id="20" name="正方形/長方形 19">
              <a:extLst>
                <a:ext uri="{FF2B5EF4-FFF2-40B4-BE49-F238E27FC236}">
                  <a16:creationId xmlns:a16="http://schemas.microsoft.com/office/drawing/2014/main" id="{9FC85382-8B1D-6212-483B-3B1F18690562}"/>
                </a:ext>
              </a:extLst>
            </p:cNvPr>
            <p:cNvSpPr/>
            <p:nvPr/>
          </p:nvSpPr>
          <p:spPr>
            <a:xfrm>
              <a:off x="4991100" y="6515100"/>
              <a:ext cx="107950" cy="107950"/>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00"/>
            </a:p>
          </p:txBody>
        </p:sp>
        <p:sp>
          <p:nvSpPr>
            <p:cNvPr id="21" name="正方形/長方形 20">
              <a:extLst>
                <a:ext uri="{FF2B5EF4-FFF2-40B4-BE49-F238E27FC236}">
                  <a16:creationId xmlns:a16="http://schemas.microsoft.com/office/drawing/2014/main" id="{776C0F9F-853B-D648-D64E-9F06CAF7A9F4}"/>
                </a:ext>
              </a:extLst>
            </p:cNvPr>
            <p:cNvSpPr/>
            <p:nvPr/>
          </p:nvSpPr>
          <p:spPr>
            <a:xfrm>
              <a:off x="6275388" y="6515100"/>
              <a:ext cx="107950" cy="107950"/>
            </a:xfrm>
            <a:prstGeom prst="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00"/>
            </a:p>
          </p:txBody>
        </p:sp>
        <p:sp>
          <p:nvSpPr>
            <p:cNvPr id="22" name="正方形/長方形 21">
              <a:extLst>
                <a:ext uri="{FF2B5EF4-FFF2-40B4-BE49-F238E27FC236}">
                  <a16:creationId xmlns:a16="http://schemas.microsoft.com/office/drawing/2014/main" id="{0345FD54-3DCD-B1D6-C343-8F2781FAE9B3}"/>
                </a:ext>
              </a:extLst>
            </p:cNvPr>
            <p:cNvSpPr/>
            <p:nvPr/>
          </p:nvSpPr>
          <p:spPr>
            <a:xfrm>
              <a:off x="7580313" y="6515100"/>
              <a:ext cx="107950" cy="107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00"/>
            </a:p>
          </p:txBody>
        </p:sp>
      </p:grpSp>
      <p:sp>
        <p:nvSpPr>
          <p:cNvPr id="25" name="Text Box 5">
            <a:extLst>
              <a:ext uri="{FF2B5EF4-FFF2-40B4-BE49-F238E27FC236}">
                <a16:creationId xmlns:a16="http://schemas.microsoft.com/office/drawing/2014/main" id="{F548B18F-F479-B1D1-5E95-97F8D371E9E5}"/>
              </a:ext>
            </a:extLst>
          </p:cNvPr>
          <p:cNvSpPr txBox="1">
            <a:spLocks noChangeArrowheads="1"/>
          </p:cNvSpPr>
          <p:nvPr/>
        </p:nvSpPr>
        <p:spPr bwMode="auto">
          <a:xfrm>
            <a:off x="318133" y="2138986"/>
            <a:ext cx="508254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Font typeface="Arial" panose="020B0604020202020204" pitchFamily="34" charset="0"/>
              <a:buNone/>
            </a:pPr>
            <a:r>
              <a:rPr lang="ja-JP" altLang="en-US" sz="1800" dirty="0">
                <a:latin typeface="Meiryo UI" panose="020B0604030504040204" pitchFamily="50" charset="-128"/>
                <a:ea typeface="Meiryo UI" panose="020B0604030504040204" pitchFamily="50" charset="-128"/>
              </a:rPr>
              <a:t>・大阪モノレール線</a:t>
            </a:r>
          </a:p>
        </p:txBody>
      </p:sp>
      <p:pic>
        <p:nvPicPr>
          <p:cNvPr id="10" name="図 9"/>
          <p:cNvPicPr>
            <a:picLocks noChangeAspect="1"/>
          </p:cNvPicPr>
          <p:nvPr/>
        </p:nvPicPr>
        <p:blipFill>
          <a:blip r:embed="rId3"/>
          <a:stretch>
            <a:fillRect/>
          </a:stretch>
        </p:blipFill>
        <p:spPr>
          <a:xfrm>
            <a:off x="447675" y="2574993"/>
            <a:ext cx="2695221" cy="1620000"/>
          </a:xfrm>
          <a:prstGeom prst="rect">
            <a:avLst/>
          </a:prstGeom>
        </p:spPr>
      </p:pic>
      <p:pic>
        <p:nvPicPr>
          <p:cNvPr id="11" name="図 10"/>
          <p:cNvPicPr>
            <a:picLocks noChangeAspect="1"/>
          </p:cNvPicPr>
          <p:nvPr/>
        </p:nvPicPr>
        <p:blipFill>
          <a:blip r:embed="rId4"/>
          <a:stretch>
            <a:fillRect/>
          </a:stretch>
        </p:blipFill>
        <p:spPr>
          <a:xfrm>
            <a:off x="3279883" y="2574993"/>
            <a:ext cx="2695221" cy="1620000"/>
          </a:xfrm>
          <a:prstGeom prst="rect">
            <a:avLst/>
          </a:prstGeom>
        </p:spPr>
      </p:pic>
      <p:pic>
        <p:nvPicPr>
          <p:cNvPr id="12" name="図 11"/>
          <p:cNvPicPr>
            <a:picLocks noChangeAspect="1"/>
          </p:cNvPicPr>
          <p:nvPr/>
        </p:nvPicPr>
        <p:blipFill>
          <a:blip r:embed="rId5"/>
          <a:stretch>
            <a:fillRect/>
          </a:stretch>
        </p:blipFill>
        <p:spPr>
          <a:xfrm>
            <a:off x="6112091" y="2574993"/>
            <a:ext cx="2695221" cy="1620000"/>
          </a:xfrm>
          <a:prstGeom prst="rect">
            <a:avLst/>
          </a:prstGeom>
        </p:spPr>
      </p:pic>
      <p:pic>
        <p:nvPicPr>
          <p:cNvPr id="13" name="図 12"/>
          <p:cNvPicPr>
            <a:picLocks noChangeAspect="1"/>
          </p:cNvPicPr>
          <p:nvPr/>
        </p:nvPicPr>
        <p:blipFill>
          <a:blip r:embed="rId6"/>
          <a:stretch>
            <a:fillRect/>
          </a:stretch>
        </p:blipFill>
        <p:spPr>
          <a:xfrm>
            <a:off x="441685" y="4516766"/>
            <a:ext cx="2707200" cy="1620000"/>
          </a:xfrm>
          <a:prstGeom prst="rect">
            <a:avLst/>
          </a:prstGeom>
        </p:spPr>
      </p:pic>
      <p:pic>
        <p:nvPicPr>
          <p:cNvPr id="15" name="図 14"/>
          <p:cNvPicPr>
            <a:picLocks noChangeAspect="1"/>
          </p:cNvPicPr>
          <p:nvPr/>
        </p:nvPicPr>
        <p:blipFill>
          <a:blip r:embed="rId7"/>
          <a:stretch>
            <a:fillRect/>
          </a:stretch>
        </p:blipFill>
        <p:spPr>
          <a:xfrm>
            <a:off x="3279883" y="4516766"/>
            <a:ext cx="2695221" cy="1620000"/>
          </a:xfrm>
          <a:prstGeom prst="rect">
            <a:avLst/>
          </a:prstGeom>
        </p:spPr>
      </p:pic>
      <p:pic>
        <p:nvPicPr>
          <p:cNvPr id="24" name="図 23"/>
          <p:cNvPicPr>
            <a:picLocks noChangeAspect="1"/>
          </p:cNvPicPr>
          <p:nvPr/>
        </p:nvPicPr>
        <p:blipFill>
          <a:blip r:embed="rId8"/>
          <a:stretch>
            <a:fillRect/>
          </a:stretch>
        </p:blipFill>
        <p:spPr>
          <a:xfrm>
            <a:off x="6106102" y="4516766"/>
            <a:ext cx="2695221" cy="1620000"/>
          </a:xfrm>
          <a:prstGeom prst="rect">
            <a:avLst/>
          </a:prstGeom>
        </p:spPr>
      </p:pic>
      <p:sp>
        <p:nvSpPr>
          <p:cNvPr id="26" name="Text Box 5">
            <a:extLst>
              <a:ext uri="{FF2B5EF4-FFF2-40B4-BE49-F238E27FC236}">
                <a16:creationId xmlns:a16="http://schemas.microsoft.com/office/drawing/2014/main" id="{F548B18F-F479-B1D1-5E95-97F8D371E9E5}"/>
              </a:ext>
            </a:extLst>
          </p:cNvPr>
          <p:cNvSpPr txBox="1">
            <a:spLocks noChangeArrowheads="1"/>
          </p:cNvSpPr>
          <p:nvPr/>
        </p:nvSpPr>
        <p:spPr bwMode="auto">
          <a:xfrm>
            <a:off x="5909762" y="1745046"/>
            <a:ext cx="330849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Font typeface="Arial" panose="020B0604020202020204" pitchFamily="34" charset="0"/>
              <a:buNone/>
            </a:pP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鋼製支柱は、</a:t>
            </a:r>
            <a:r>
              <a:rPr lang="en-US" altLang="ja-JP" sz="1400" dirty="0">
                <a:latin typeface="Meiryo UI" panose="020B0604030504040204" pitchFamily="50" charset="-128"/>
                <a:ea typeface="Meiryo UI" panose="020B0604030504040204" pitchFamily="50" charset="-128"/>
              </a:rPr>
              <a:t>5</a:t>
            </a:r>
            <a:r>
              <a:rPr lang="ja-JP" altLang="en-US" sz="1400" dirty="0">
                <a:latin typeface="Meiryo UI" panose="020B0604030504040204" pitchFamily="50" charset="-128"/>
                <a:ea typeface="Meiryo UI" panose="020B0604030504040204" pitchFamily="50" charset="-128"/>
              </a:rPr>
              <a:t>年に</a:t>
            </a:r>
            <a:r>
              <a:rPr lang="en-US" altLang="ja-JP" sz="1400" dirty="0">
                <a:latin typeface="Meiryo UI" panose="020B0604030504040204" pitchFamily="50" charset="-128"/>
                <a:ea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rPr>
              <a:t>度点検を実施</a:t>
            </a:r>
          </a:p>
        </p:txBody>
      </p:sp>
      <p:sp>
        <p:nvSpPr>
          <p:cNvPr id="27" name="正方形/長方形 22">
            <a:extLst>
              <a:ext uri="{FF2B5EF4-FFF2-40B4-BE49-F238E27FC236}">
                <a16:creationId xmlns:a16="http://schemas.microsoft.com/office/drawing/2014/main" id="{0A2CDA41-42F4-409A-A136-EB89992D0D37}"/>
              </a:ext>
            </a:extLst>
          </p:cNvPr>
          <p:cNvSpPr>
            <a:spLocks noChangeArrowheads="1"/>
          </p:cNvSpPr>
          <p:nvPr/>
        </p:nvSpPr>
        <p:spPr bwMode="auto">
          <a:xfrm>
            <a:off x="60325" y="60325"/>
            <a:ext cx="6108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b="1" dirty="0">
                <a:solidFill>
                  <a:schemeClr val="bg1"/>
                </a:solidFill>
                <a:latin typeface="Meiryo UI" panose="020B0604030504040204" pitchFamily="50" charset="-128"/>
                <a:ea typeface="Meiryo UI" panose="020B0604030504040204" pitchFamily="50" charset="-128"/>
              </a:rPr>
              <a:t>（</a:t>
            </a:r>
            <a:r>
              <a:rPr lang="en-US" altLang="ja-JP" b="1" dirty="0">
                <a:solidFill>
                  <a:schemeClr val="bg1"/>
                </a:solidFill>
                <a:latin typeface="Meiryo UI" panose="020B0604030504040204" pitchFamily="50" charset="-128"/>
                <a:ea typeface="Meiryo UI" panose="020B0604030504040204" pitchFamily="50" charset="-128"/>
              </a:rPr>
              <a:t>2</a:t>
            </a:r>
            <a:r>
              <a:rPr lang="ja-JP" altLang="en-US" b="1" dirty="0">
                <a:solidFill>
                  <a:schemeClr val="bg1"/>
                </a:solidFill>
                <a:latin typeface="Meiryo UI" panose="020B0604030504040204" pitchFamily="50" charset="-128"/>
                <a:ea typeface="Meiryo UI" panose="020B0604030504040204" pitchFamily="50" charset="-128"/>
              </a:rPr>
              <a:t>）現計画の振り返りと検証</a:t>
            </a:r>
          </a:p>
        </p:txBody>
      </p:sp>
    </p:spTree>
    <p:extLst>
      <p:ext uri="{BB962C8B-B14F-4D97-AF65-F5344CB8AC3E}">
        <p14:creationId xmlns:p14="http://schemas.microsoft.com/office/powerpoint/2010/main" val="29615654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D6055A80-B785-CB9E-DEB7-8A01F1E87A24}"/>
              </a:ext>
            </a:extLst>
          </p:cNvPr>
          <p:cNvSpPr>
            <a:spLocks noChangeArrowheads="1"/>
          </p:cNvSpPr>
          <p:nvPr/>
        </p:nvSpPr>
        <p:spPr bwMode="auto">
          <a:xfrm>
            <a:off x="0" y="-20638"/>
            <a:ext cx="9144000" cy="539751"/>
          </a:xfrm>
          <a:prstGeom prst="rect">
            <a:avLst/>
          </a:prstGeom>
          <a:gradFill>
            <a:gsLst>
              <a:gs pos="0">
                <a:schemeClr val="tx2"/>
              </a:gs>
              <a:gs pos="100000">
                <a:schemeClr val="accent1"/>
              </a:gs>
            </a:gsLst>
            <a:lin ang="5400000" scaled="1"/>
          </a:gradFill>
          <a:ln w="9525">
            <a:noFill/>
            <a:miter lim="800000"/>
            <a:headEnd/>
            <a:tailEnd/>
          </a:ln>
          <a:effectLst>
            <a:outerShdw blurRad="50800" dist="38100" dir="5400000" algn="t" rotWithShape="0">
              <a:prstClr val="black">
                <a:alpha val="40000"/>
              </a:prstClr>
            </a:outerShdw>
          </a:effectLst>
        </p:spPr>
        <p:txBody>
          <a:bodyPr wrap="none" lIns="91351" tIns="45675" rIns="91351" bIns="45675" anchor="ctr"/>
          <a:lstStyle/>
          <a:p>
            <a:pPr>
              <a:defRPr/>
            </a:pPr>
            <a:endParaRPr lang="en-US" altLang="zh-TW" sz="2800" b="1" dirty="0">
              <a:solidFill>
                <a:schemeClr val="bg1"/>
              </a:solidFill>
              <a:latin typeface="Meiryo UI" pitchFamily="50" charset="-128"/>
              <a:ea typeface="Meiryo UI" pitchFamily="50" charset="-128"/>
              <a:cs typeface="Meiryo UI" pitchFamily="50" charset="-128"/>
            </a:endParaRPr>
          </a:p>
        </p:txBody>
      </p:sp>
      <p:sp>
        <p:nvSpPr>
          <p:cNvPr id="4" name="スライド番号プレースホルダー 3"/>
          <p:cNvSpPr>
            <a:spLocks noGrp="1"/>
          </p:cNvSpPr>
          <p:nvPr>
            <p:ph type="sldNum" sz="quarter" idx="12"/>
          </p:nvPr>
        </p:nvSpPr>
        <p:spPr/>
        <p:txBody>
          <a:bodyPr/>
          <a:lstStyle/>
          <a:p>
            <a:pPr>
              <a:defRPr/>
            </a:pPr>
            <a:fld id="{0697CFBF-62AA-4423-A348-4E9138DCA51B}" type="slidenum">
              <a:rPr lang="ja-JP" altLang="en-US" smtClean="0"/>
              <a:pPr>
                <a:defRPr/>
              </a:pPr>
              <a:t>25</a:t>
            </a:fld>
            <a:endParaRPr lang="ja-JP" altLang="en-US"/>
          </a:p>
        </p:txBody>
      </p:sp>
      <p:grpSp>
        <p:nvGrpSpPr>
          <p:cNvPr id="17" name="グループ化 16">
            <a:extLst>
              <a:ext uri="{FF2B5EF4-FFF2-40B4-BE49-F238E27FC236}">
                <a16:creationId xmlns:a16="http://schemas.microsoft.com/office/drawing/2014/main" id="{D42B5D62-7707-67EB-3A41-50407B04EBFD}"/>
              </a:ext>
            </a:extLst>
          </p:cNvPr>
          <p:cNvGrpSpPr/>
          <p:nvPr/>
        </p:nvGrpSpPr>
        <p:grpSpPr>
          <a:xfrm>
            <a:off x="2483937" y="6391865"/>
            <a:ext cx="4891087" cy="246063"/>
            <a:chOff x="4154488" y="6448425"/>
            <a:chExt cx="4891087" cy="246063"/>
          </a:xfrm>
        </p:grpSpPr>
        <p:sp>
          <p:nvSpPr>
            <p:cNvPr id="18" name="Text Box 5">
              <a:extLst>
                <a:ext uri="{FF2B5EF4-FFF2-40B4-BE49-F238E27FC236}">
                  <a16:creationId xmlns:a16="http://schemas.microsoft.com/office/drawing/2014/main" id="{76E944BE-A6BE-22C3-A78C-F0904DFF5B65}"/>
                </a:ext>
              </a:extLst>
            </p:cNvPr>
            <p:cNvSpPr txBox="1">
              <a:spLocks noChangeArrowheads="1"/>
            </p:cNvSpPr>
            <p:nvPr/>
          </p:nvSpPr>
          <p:spPr bwMode="auto">
            <a:xfrm>
              <a:off x="4208463" y="6448425"/>
              <a:ext cx="4837112" cy="24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Font typeface="Arial" panose="020B0604020202020204" pitchFamily="34" charset="0"/>
                <a:buNone/>
              </a:pPr>
              <a:r>
                <a:rPr lang="en-US" altLang="ja-JP" sz="1000" dirty="0">
                  <a:latin typeface="Meiryo UI" panose="020B0604030504040204" pitchFamily="50" charset="-128"/>
                  <a:ea typeface="Meiryo UI" panose="020B0604030504040204" pitchFamily="50" charset="-128"/>
                </a:rPr>
                <a:t>Ⅰ</a:t>
              </a:r>
              <a:r>
                <a:rPr lang="ja-JP" altLang="en-US" sz="1000" dirty="0">
                  <a:latin typeface="Meiryo UI" panose="020B0604030504040204" pitchFamily="50" charset="-128"/>
                  <a:ea typeface="Meiryo UI" panose="020B0604030504040204" pitchFamily="50" charset="-128"/>
                </a:rPr>
                <a:t>（健全）　　</a:t>
              </a:r>
              <a:r>
                <a:rPr lang="en-US" altLang="ja-JP" sz="1000" dirty="0">
                  <a:latin typeface="Meiryo UI" panose="020B0604030504040204" pitchFamily="50" charset="-128"/>
                  <a:ea typeface="Meiryo UI" panose="020B0604030504040204" pitchFamily="50" charset="-128"/>
                </a:rPr>
                <a:t>Ⅱ</a:t>
              </a:r>
              <a:r>
                <a:rPr lang="ja-JP" altLang="en-US" sz="1000" dirty="0">
                  <a:latin typeface="Meiryo UI" panose="020B0604030504040204" pitchFamily="50" charset="-128"/>
                  <a:ea typeface="Meiryo UI" panose="020B0604030504040204" pitchFamily="50" charset="-128"/>
                </a:rPr>
                <a:t>（予防保全段階）　　</a:t>
              </a:r>
              <a:r>
                <a:rPr lang="en-US" altLang="ja-JP" sz="1000" dirty="0">
                  <a:latin typeface="Meiryo UI" panose="020B0604030504040204" pitchFamily="50" charset="-128"/>
                  <a:ea typeface="Meiryo UI" panose="020B0604030504040204" pitchFamily="50" charset="-128"/>
                </a:rPr>
                <a:t>Ⅲ</a:t>
              </a:r>
              <a:r>
                <a:rPr lang="ja-JP" altLang="en-US" sz="1000" dirty="0">
                  <a:latin typeface="Meiryo UI" panose="020B0604030504040204" pitchFamily="50" charset="-128"/>
                  <a:ea typeface="Meiryo UI" panose="020B0604030504040204" pitchFamily="50" charset="-128"/>
                </a:rPr>
                <a:t>（早期措置段階）　　</a:t>
              </a:r>
              <a:r>
                <a:rPr lang="en-US" altLang="ja-JP" sz="1000" dirty="0">
                  <a:latin typeface="Meiryo UI" panose="020B0604030504040204" pitchFamily="50" charset="-128"/>
                  <a:ea typeface="Meiryo UI" panose="020B0604030504040204" pitchFamily="50" charset="-128"/>
                </a:rPr>
                <a:t>Ⅳ</a:t>
              </a:r>
              <a:r>
                <a:rPr lang="ja-JP" altLang="en-US" sz="1000" dirty="0">
                  <a:latin typeface="Meiryo UI" panose="020B0604030504040204" pitchFamily="50" charset="-128"/>
                  <a:ea typeface="Meiryo UI" panose="020B0604030504040204" pitchFamily="50" charset="-128"/>
                </a:rPr>
                <a:t>（緊急措置段階）</a:t>
              </a:r>
            </a:p>
          </p:txBody>
        </p:sp>
        <p:sp>
          <p:nvSpPr>
            <p:cNvPr id="19" name="正方形/長方形 18">
              <a:extLst>
                <a:ext uri="{FF2B5EF4-FFF2-40B4-BE49-F238E27FC236}">
                  <a16:creationId xmlns:a16="http://schemas.microsoft.com/office/drawing/2014/main" id="{990B9C86-5BFB-EA62-14D4-595BE301510D}"/>
                </a:ext>
              </a:extLst>
            </p:cNvPr>
            <p:cNvSpPr/>
            <p:nvPr/>
          </p:nvSpPr>
          <p:spPr>
            <a:xfrm>
              <a:off x="4154488" y="6515100"/>
              <a:ext cx="107950" cy="107950"/>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00"/>
            </a:p>
          </p:txBody>
        </p:sp>
        <p:sp>
          <p:nvSpPr>
            <p:cNvPr id="20" name="正方形/長方形 19">
              <a:extLst>
                <a:ext uri="{FF2B5EF4-FFF2-40B4-BE49-F238E27FC236}">
                  <a16:creationId xmlns:a16="http://schemas.microsoft.com/office/drawing/2014/main" id="{9FC85382-8B1D-6212-483B-3B1F18690562}"/>
                </a:ext>
              </a:extLst>
            </p:cNvPr>
            <p:cNvSpPr/>
            <p:nvPr/>
          </p:nvSpPr>
          <p:spPr>
            <a:xfrm>
              <a:off x="4991100" y="6515100"/>
              <a:ext cx="107950" cy="107950"/>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00"/>
            </a:p>
          </p:txBody>
        </p:sp>
        <p:sp>
          <p:nvSpPr>
            <p:cNvPr id="21" name="正方形/長方形 20">
              <a:extLst>
                <a:ext uri="{FF2B5EF4-FFF2-40B4-BE49-F238E27FC236}">
                  <a16:creationId xmlns:a16="http://schemas.microsoft.com/office/drawing/2014/main" id="{776C0F9F-853B-D648-D64E-9F06CAF7A9F4}"/>
                </a:ext>
              </a:extLst>
            </p:cNvPr>
            <p:cNvSpPr/>
            <p:nvPr/>
          </p:nvSpPr>
          <p:spPr>
            <a:xfrm>
              <a:off x="6275388" y="6515100"/>
              <a:ext cx="107950" cy="107950"/>
            </a:xfrm>
            <a:prstGeom prst="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00"/>
            </a:p>
          </p:txBody>
        </p:sp>
        <p:sp>
          <p:nvSpPr>
            <p:cNvPr id="22" name="正方形/長方形 21">
              <a:extLst>
                <a:ext uri="{FF2B5EF4-FFF2-40B4-BE49-F238E27FC236}">
                  <a16:creationId xmlns:a16="http://schemas.microsoft.com/office/drawing/2014/main" id="{0345FD54-3DCD-B1D6-C343-8F2781FAE9B3}"/>
                </a:ext>
              </a:extLst>
            </p:cNvPr>
            <p:cNvSpPr/>
            <p:nvPr/>
          </p:nvSpPr>
          <p:spPr>
            <a:xfrm>
              <a:off x="7580313" y="6515100"/>
              <a:ext cx="107950" cy="107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00"/>
            </a:p>
          </p:txBody>
        </p:sp>
      </p:grpSp>
      <p:sp>
        <p:nvSpPr>
          <p:cNvPr id="26" name="Text Box 5">
            <a:extLst>
              <a:ext uri="{FF2B5EF4-FFF2-40B4-BE49-F238E27FC236}">
                <a16:creationId xmlns:a16="http://schemas.microsoft.com/office/drawing/2014/main" id="{F548B18F-F479-B1D1-5E95-97F8D371E9E5}"/>
              </a:ext>
            </a:extLst>
          </p:cNvPr>
          <p:cNvSpPr txBox="1">
            <a:spLocks noChangeArrowheads="1"/>
          </p:cNvSpPr>
          <p:nvPr/>
        </p:nvSpPr>
        <p:spPr bwMode="auto">
          <a:xfrm>
            <a:off x="165733" y="558856"/>
            <a:ext cx="508254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Font typeface="Arial" panose="020B0604020202020204" pitchFamily="34" charset="0"/>
              <a:buNone/>
            </a:pPr>
            <a:r>
              <a:rPr lang="ja-JP" altLang="en-US" sz="1800" dirty="0">
                <a:latin typeface="Meiryo UI" panose="020B0604030504040204" pitchFamily="50" charset="-128"/>
                <a:ea typeface="Meiryo UI" panose="020B0604030504040204" pitchFamily="50" charset="-128"/>
              </a:rPr>
              <a:t>・大阪モノレール線</a:t>
            </a:r>
          </a:p>
        </p:txBody>
      </p:sp>
      <p:pic>
        <p:nvPicPr>
          <p:cNvPr id="2" name="図 1"/>
          <p:cNvPicPr>
            <a:picLocks noChangeAspect="1"/>
          </p:cNvPicPr>
          <p:nvPr/>
        </p:nvPicPr>
        <p:blipFill>
          <a:blip r:embed="rId3"/>
          <a:stretch>
            <a:fillRect/>
          </a:stretch>
        </p:blipFill>
        <p:spPr>
          <a:xfrm>
            <a:off x="547704" y="1024549"/>
            <a:ext cx="2587164" cy="1620000"/>
          </a:xfrm>
          <a:prstGeom prst="rect">
            <a:avLst/>
          </a:prstGeom>
        </p:spPr>
      </p:pic>
      <p:pic>
        <p:nvPicPr>
          <p:cNvPr id="3" name="図 2"/>
          <p:cNvPicPr>
            <a:picLocks noChangeAspect="1"/>
          </p:cNvPicPr>
          <p:nvPr/>
        </p:nvPicPr>
        <p:blipFill>
          <a:blip r:embed="rId4"/>
          <a:stretch>
            <a:fillRect/>
          </a:stretch>
        </p:blipFill>
        <p:spPr>
          <a:xfrm>
            <a:off x="3365230" y="1024549"/>
            <a:ext cx="2587164" cy="1620000"/>
          </a:xfrm>
          <a:prstGeom prst="rect">
            <a:avLst/>
          </a:prstGeom>
        </p:spPr>
      </p:pic>
      <p:pic>
        <p:nvPicPr>
          <p:cNvPr id="6" name="図 5"/>
          <p:cNvPicPr>
            <a:picLocks noChangeAspect="1"/>
          </p:cNvPicPr>
          <p:nvPr/>
        </p:nvPicPr>
        <p:blipFill>
          <a:blip r:embed="rId5"/>
          <a:stretch>
            <a:fillRect/>
          </a:stretch>
        </p:blipFill>
        <p:spPr>
          <a:xfrm>
            <a:off x="6182756" y="1024549"/>
            <a:ext cx="2587164" cy="1620000"/>
          </a:xfrm>
          <a:prstGeom prst="rect">
            <a:avLst/>
          </a:prstGeom>
        </p:spPr>
      </p:pic>
      <p:pic>
        <p:nvPicPr>
          <p:cNvPr id="7" name="図 6"/>
          <p:cNvPicPr>
            <a:picLocks noChangeAspect="1"/>
          </p:cNvPicPr>
          <p:nvPr/>
        </p:nvPicPr>
        <p:blipFill>
          <a:blip r:embed="rId6"/>
          <a:stretch>
            <a:fillRect/>
          </a:stretch>
        </p:blipFill>
        <p:spPr>
          <a:xfrm>
            <a:off x="547704" y="2850026"/>
            <a:ext cx="2587164" cy="1620000"/>
          </a:xfrm>
          <a:prstGeom prst="rect">
            <a:avLst/>
          </a:prstGeom>
        </p:spPr>
      </p:pic>
      <p:pic>
        <p:nvPicPr>
          <p:cNvPr id="8" name="図 7"/>
          <p:cNvPicPr>
            <a:picLocks noChangeAspect="1"/>
          </p:cNvPicPr>
          <p:nvPr/>
        </p:nvPicPr>
        <p:blipFill>
          <a:blip r:embed="rId7"/>
          <a:stretch>
            <a:fillRect/>
          </a:stretch>
        </p:blipFill>
        <p:spPr>
          <a:xfrm>
            <a:off x="3374524" y="2836793"/>
            <a:ext cx="2587164" cy="1620000"/>
          </a:xfrm>
          <a:prstGeom prst="rect">
            <a:avLst/>
          </a:prstGeom>
        </p:spPr>
      </p:pic>
      <p:pic>
        <p:nvPicPr>
          <p:cNvPr id="9" name="図 8"/>
          <p:cNvPicPr>
            <a:picLocks noChangeAspect="1"/>
          </p:cNvPicPr>
          <p:nvPr/>
        </p:nvPicPr>
        <p:blipFill>
          <a:blip r:embed="rId8"/>
          <a:stretch>
            <a:fillRect/>
          </a:stretch>
        </p:blipFill>
        <p:spPr>
          <a:xfrm>
            <a:off x="6182756" y="2837159"/>
            <a:ext cx="2587164" cy="1620000"/>
          </a:xfrm>
          <a:prstGeom prst="rect">
            <a:avLst/>
          </a:prstGeom>
        </p:spPr>
      </p:pic>
      <p:pic>
        <p:nvPicPr>
          <p:cNvPr id="14" name="図 13"/>
          <p:cNvPicPr>
            <a:picLocks noChangeAspect="1"/>
          </p:cNvPicPr>
          <p:nvPr/>
        </p:nvPicPr>
        <p:blipFill>
          <a:blip r:embed="rId9"/>
          <a:stretch>
            <a:fillRect/>
          </a:stretch>
        </p:blipFill>
        <p:spPr>
          <a:xfrm>
            <a:off x="547704" y="4675503"/>
            <a:ext cx="2587164" cy="1620000"/>
          </a:xfrm>
          <a:prstGeom prst="rect">
            <a:avLst/>
          </a:prstGeom>
        </p:spPr>
      </p:pic>
      <p:sp>
        <p:nvSpPr>
          <p:cNvPr id="24" name="正方形/長方形 22">
            <a:extLst>
              <a:ext uri="{FF2B5EF4-FFF2-40B4-BE49-F238E27FC236}">
                <a16:creationId xmlns:a16="http://schemas.microsoft.com/office/drawing/2014/main" id="{A1412CB8-7221-4E04-9D8C-DEB815AB8CBD}"/>
              </a:ext>
            </a:extLst>
          </p:cNvPr>
          <p:cNvSpPr>
            <a:spLocks noChangeArrowheads="1"/>
          </p:cNvSpPr>
          <p:nvPr/>
        </p:nvSpPr>
        <p:spPr bwMode="auto">
          <a:xfrm>
            <a:off x="60325" y="60325"/>
            <a:ext cx="6108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b="1" dirty="0">
                <a:solidFill>
                  <a:schemeClr val="bg1"/>
                </a:solidFill>
                <a:latin typeface="Meiryo UI" panose="020B0604030504040204" pitchFamily="50" charset="-128"/>
                <a:ea typeface="Meiryo UI" panose="020B0604030504040204" pitchFamily="50" charset="-128"/>
              </a:rPr>
              <a:t>（</a:t>
            </a:r>
            <a:r>
              <a:rPr lang="en-US" altLang="ja-JP" b="1" dirty="0">
                <a:solidFill>
                  <a:schemeClr val="bg1"/>
                </a:solidFill>
                <a:latin typeface="Meiryo UI" panose="020B0604030504040204" pitchFamily="50" charset="-128"/>
                <a:ea typeface="Meiryo UI" panose="020B0604030504040204" pitchFamily="50" charset="-128"/>
              </a:rPr>
              <a:t>2</a:t>
            </a:r>
            <a:r>
              <a:rPr lang="ja-JP" altLang="en-US" b="1" dirty="0">
                <a:solidFill>
                  <a:schemeClr val="bg1"/>
                </a:solidFill>
                <a:latin typeface="Meiryo UI" panose="020B0604030504040204" pitchFamily="50" charset="-128"/>
                <a:ea typeface="Meiryo UI" panose="020B0604030504040204" pitchFamily="50" charset="-128"/>
              </a:rPr>
              <a:t>）現計画の振り返りと検証</a:t>
            </a:r>
          </a:p>
        </p:txBody>
      </p:sp>
    </p:spTree>
    <p:extLst>
      <p:ext uri="{BB962C8B-B14F-4D97-AF65-F5344CB8AC3E}">
        <p14:creationId xmlns:p14="http://schemas.microsoft.com/office/powerpoint/2010/main" val="39365653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D6055A80-B785-CB9E-DEB7-8A01F1E87A24}"/>
              </a:ext>
            </a:extLst>
          </p:cNvPr>
          <p:cNvSpPr>
            <a:spLocks noChangeArrowheads="1"/>
          </p:cNvSpPr>
          <p:nvPr/>
        </p:nvSpPr>
        <p:spPr bwMode="auto">
          <a:xfrm>
            <a:off x="0" y="-20638"/>
            <a:ext cx="9144000" cy="539751"/>
          </a:xfrm>
          <a:prstGeom prst="rect">
            <a:avLst/>
          </a:prstGeom>
          <a:gradFill>
            <a:gsLst>
              <a:gs pos="0">
                <a:schemeClr val="tx2"/>
              </a:gs>
              <a:gs pos="100000">
                <a:schemeClr val="accent1"/>
              </a:gs>
            </a:gsLst>
            <a:lin ang="5400000" scaled="1"/>
          </a:gradFill>
          <a:ln w="9525">
            <a:noFill/>
            <a:miter lim="800000"/>
            <a:headEnd/>
            <a:tailEnd/>
          </a:ln>
          <a:effectLst>
            <a:outerShdw blurRad="50800" dist="38100" dir="5400000" algn="t" rotWithShape="0">
              <a:prstClr val="black">
                <a:alpha val="40000"/>
              </a:prstClr>
            </a:outerShdw>
          </a:effectLst>
        </p:spPr>
        <p:txBody>
          <a:bodyPr wrap="none" lIns="91351" tIns="45675" rIns="91351" bIns="45675" anchor="ctr"/>
          <a:lstStyle/>
          <a:p>
            <a:pPr>
              <a:defRPr/>
            </a:pPr>
            <a:endParaRPr lang="en-US" altLang="zh-TW" sz="2800" b="1" dirty="0">
              <a:solidFill>
                <a:schemeClr val="bg1"/>
              </a:solidFill>
              <a:latin typeface="Meiryo UI" pitchFamily="50" charset="-128"/>
              <a:ea typeface="Meiryo UI" pitchFamily="50" charset="-128"/>
              <a:cs typeface="Meiryo UI" pitchFamily="50" charset="-128"/>
            </a:endParaRPr>
          </a:p>
        </p:txBody>
      </p:sp>
      <p:sp>
        <p:nvSpPr>
          <p:cNvPr id="4" name="スライド番号プレースホルダー 3"/>
          <p:cNvSpPr>
            <a:spLocks noGrp="1"/>
          </p:cNvSpPr>
          <p:nvPr>
            <p:ph type="sldNum" sz="quarter" idx="12"/>
          </p:nvPr>
        </p:nvSpPr>
        <p:spPr/>
        <p:txBody>
          <a:bodyPr/>
          <a:lstStyle/>
          <a:p>
            <a:pPr>
              <a:defRPr/>
            </a:pPr>
            <a:fld id="{0697CFBF-62AA-4423-A348-4E9138DCA51B}" type="slidenum">
              <a:rPr lang="ja-JP" altLang="en-US" smtClean="0"/>
              <a:pPr>
                <a:defRPr/>
              </a:pPr>
              <a:t>26</a:t>
            </a:fld>
            <a:endParaRPr lang="ja-JP" altLang="en-US"/>
          </a:p>
        </p:txBody>
      </p:sp>
      <p:grpSp>
        <p:nvGrpSpPr>
          <p:cNvPr id="17" name="グループ化 16">
            <a:extLst>
              <a:ext uri="{FF2B5EF4-FFF2-40B4-BE49-F238E27FC236}">
                <a16:creationId xmlns:a16="http://schemas.microsoft.com/office/drawing/2014/main" id="{D42B5D62-7707-67EB-3A41-50407B04EBFD}"/>
              </a:ext>
            </a:extLst>
          </p:cNvPr>
          <p:cNvGrpSpPr/>
          <p:nvPr/>
        </p:nvGrpSpPr>
        <p:grpSpPr>
          <a:xfrm>
            <a:off x="2483937" y="5277984"/>
            <a:ext cx="4891087" cy="246063"/>
            <a:chOff x="4154488" y="6448425"/>
            <a:chExt cx="4891087" cy="246063"/>
          </a:xfrm>
        </p:grpSpPr>
        <p:sp>
          <p:nvSpPr>
            <p:cNvPr id="18" name="Text Box 5">
              <a:extLst>
                <a:ext uri="{FF2B5EF4-FFF2-40B4-BE49-F238E27FC236}">
                  <a16:creationId xmlns:a16="http://schemas.microsoft.com/office/drawing/2014/main" id="{76E944BE-A6BE-22C3-A78C-F0904DFF5B65}"/>
                </a:ext>
              </a:extLst>
            </p:cNvPr>
            <p:cNvSpPr txBox="1">
              <a:spLocks noChangeArrowheads="1"/>
            </p:cNvSpPr>
            <p:nvPr/>
          </p:nvSpPr>
          <p:spPr bwMode="auto">
            <a:xfrm>
              <a:off x="4208463" y="6448425"/>
              <a:ext cx="4837112" cy="24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Font typeface="Arial" panose="020B0604020202020204" pitchFamily="34" charset="0"/>
                <a:buNone/>
              </a:pPr>
              <a:r>
                <a:rPr lang="en-US" altLang="ja-JP" sz="1000" dirty="0">
                  <a:latin typeface="Meiryo UI" panose="020B0604030504040204" pitchFamily="50" charset="-128"/>
                  <a:ea typeface="Meiryo UI" panose="020B0604030504040204" pitchFamily="50" charset="-128"/>
                </a:rPr>
                <a:t>Ⅰ</a:t>
              </a:r>
              <a:r>
                <a:rPr lang="ja-JP" altLang="en-US" sz="1000" dirty="0">
                  <a:latin typeface="Meiryo UI" panose="020B0604030504040204" pitchFamily="50" charset="-128"/>
                  <a:ea typeface="Meiryo UI" panose="020B0604030504040204" pitchFamily="50" charset="-128"/>
                </a:rPr>
                <a:t>（健全）　　</a:t>
              </a:r>
              <a:r>
                <a:rPr lang="en-US" altLang="ja-JP" sz="1000" dirty="0">
                  <a:latin typeface="Meiryo UI" panose="020B0604030504040204" pitchFamily="50" charset="-128"/>
                  <a:ea typeface="Meiryo UI" panose="020B0604030504040204" pitchFamily="50" charset="-128"/>
                </a:rPr>
                <a:t>Ⅱ</a:t>
              </a:r>
              <a:r>
                <a:rPr lang="ja-JP" altLang="en-US" sz="1000" dirty="0">
                  <a:latin typeface="Meiryo UI" panose="020B0604030504040204" pitchFamily="50" charset="-128"/>
                  <a:ea typeface="Meiryo UI" panose="020B0604030504040204" pitchFamily="50" charset="-128"/>
                </a:rPr>
                <a:t>（予防保全段階）　　</a:t>
              </a:r>
              <a:r>
                <a:rPr lang="en-US" altLang="ja-JP" sz="1000" dirty="0">
                  <a:latin typeface="Meiryo UI" panose="020B0604030504040204" pitchFamily="50" charset="-128"/>
                  <a:ea typeface="Meiryo UI" panose="020B0604030504040204" pitchFamily="50" charset="-128"/>
                </a:rPr>
                <a:t>Ⅲ</a:t>
              </a:r>
              <a:r>
                <a:rPr lang="ja-JP" altLang="en-US" sz="1000" dirty="0">
                  <a:latin typeface="Meiryo UI" panose="020B0604030504040204" pitchFamily="50" charset="-128"/>
                  <a:ea typeface="Meiryo UI" panose="020B0604030504040204" pitchFamily="50" charset="-128"/>
                </a:rPr>
                <a:t>（早期措置段階）　　</a:t>
              </a:r>
              <a:r>
                <a:rPr lang="en-US" altLang="ja-JP" sz="1000" dirty="0">
                  <a:latin typeface="Meiryo UI" panose="020B0604030504040204" pitchFamily="50" charset="-128"/>
                  <a:ea typeface="Meiryo UI" panose="020B0604030504040204" pitchFamily="50" charset="-128"/>
                </a:rPr>
                <a:t>Ⅳ</a:t>
              </a:r>
              <a:r>
                <a:rPr lang="ja-JP" altLang="en-US" sz="1000" dirty="0">
                  <a:latin typeface="Meiryo UI" panose="020B0604030504040204" pitchFamily="50" charset="-128"/>
                  <a:ea typeface="Meiryo UI" panose="020B0604030504040204" pitchFamily="50" charset="-128"/>
                </a:rPr>
                <a:t>（緊急措置段階）</a:t>
              </a:r>
            </a:p>
          </p:txBody>
        </p:sp>
        <p:sp>
          <p:nvSpPr>
            <p:cNvPr id="19" name="正方形/長方形 18">
              <a:extLst>
                <a:ext uri="{FF2B5EF4-FFF2-40B4-BE49-F238E27FC236}">
                  <a16:creationId xmlns:a16="http://schemas.microsoft.com/office/drawing/2014/main" id="{990B9C86-5BFB-EA62-14D4-595BE301510D}"/>
                </a:ext>
              </a:extLst>
            </p:cNvPr>
            <p:cNvSpPr/>
            <p:nvPr/>
          </p:nvSpPr>
          <p:spPr>
            <a:xfrm>
              <a:off x="4154488" y="6515100"/>
              <a:ext cx="107950" cy="107950"/>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00"/>
            </a:p>
          </p:txBody>
        </p:sp>
        <p:sp>
          <p:nvSpPr>
            <p:cNvPr id="20" name="正方形/長方形 19">
              <a:extLst>
                <a:ext uri="{FF2B5EF4-FFF2-40B4-BE49-F238E27FC236}">
                  <a16:creationId xmlns:a16="http://schemas.microsoft.com/office/drawing/2014/main" id="{9FC85382-8B1D-6212-483B-3B1F18690562}"/>
                </a:ext>
              </a:extLst>
            </p:cNvPr>
            <p:cNvSpPr/>
            <p:nvPr/>
          </p:nvSpPr>
          <p:spPr>
            <a:xfrm>
              <a:off x="4991100" y="6515100"/>
              <a:ext cx="107950" cy="107950"/>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00"/>
            </a:p>
          </p:txBody>
        </p:sp>
        <p:sp>
          <p:nvSpPr>
            <p:cNvPr id="21" name="正方形/長方形 20">
              <a:extLst>
                <a:ext uri="{FF2B5EF4-FFF2-40B4-BE49-F238E27FC236}">
                  <a16:creationId xmlns:a16="http://schemas.microsoft.com/office/drawing/2014/main" id="{776C0F9F-853B-D648-D64E-9F06CAF7A9F4}"/>
                </a:ext>
              </a:extLst>
            </p:cNvPr>
            <p:cNvSpPr/>
            <p:nvPr/>
          </p:nvSpPr>
          <p:spPr>
            <a:xfrm>
              <a:off x="6275388" y="6515100"/>
              <a:ext cx="107950" cy="107950"/>
            </a:xfrm>
            <a:prstGeom prst="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00"/>
            </a:p>
          </p:txBody>
        </p:sp>
        <p:sp>
          <p:nvSpPr>
            <p:cNvPr id="22" name="正方形/長方形 21">
              <a:extLst>
                <a:ext uri="{FF2B5EF4-FFF2-40B4-BE49-F238E27FC236}">
                  <a16:creationId xmlns:a16="http://schemas.microsoft.com/office/drawing/2014/main" id="{0345FD54-3DCD-B1D6-C343-8F2781FAE9B3}"/>
                </a:ext>
              </a:extLst>
            </p:cNvPr>
            <p:cNvSpPr/>
            <p:nvPr/>
          </p:nvSpPr>
          <p:spPr>
            <a:xfrm>
              <a:off x="7580313" y="6515100"/>
              <a:ext cx="107950" cy="107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00"/>
            </a:p>
          </p:txBody>
        </p:sp>
      </p:grpSp>
      <p:sp>
        <p:nvSpPr>
          <p:cNvPr id="26" name="Text Box 5">
            <a:extLst>
              <a:ext uri="{FF2B5EF4-FFF2-40B4-BE49-F238E27FC236}">
                <a16:creationId xmlns:a16="http://schemas.microsoft.com/office/drawing/2014/main" id="{F548B18F-F479-B1D1-5E95-97F8D371E9E5}"/>
              </a:ext>
            </a:extLst>
          </p:cNvPr>
          <p:cNvSpPr txBox="1">
            <a:spLocks noChangeArrowheads="1"/>
          </p:cNvSpPr>
          <p:nvPr/>
        </p:nvSpPr>
        <p:spPr bwMode="auto">
          <a:xfrm>
            <a:off x="165733" y="558856"/>
            <a:ext cx="508254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None/>
            </a:pPr>
            <a:r>
              <a:rPr lang="ja-JP" altLang="en-US" sz="1800" dirty="0">
                <a:latin typeface="Meiryo UI" panose="020B0604030504040204" pitchFamily="50" charset="-128"/>
                <a:ea typeface="Meiryo UI" panose="020B0604030504040204" pitchFamily="50" charset="-128"/>
              </a:rPr>
              <a:t>・国際文化公園都市モノレール線（彩都線）</a:t>
            </a:r>
          </a:p>
        </p:txBody>
      </p:sp>
      <p:pic>
        <p:nvPicPr>
          <p:cNvPr id="8" name="図 7"/>
          <p:cNvPicPr>
            <a:picLocks noChangeAspect="1"/>
          </p:cNvPicPr>
          <p:nvPr/>
        </p:nvPicPr>
        <p:blipFill>
          <a:blip r:embed="rId3"/>
          <a:stretch>
            <a:fillRect/>
          </a:stretch>
        </p:blipFill>
        <p:spPr>
          <a:xfrm>
            <a:off x="1340176" y="1216368"/>
            <a:ext cx="2876923" cy="1800000"/>
          </a:xfrm>
          <a:prstGeom prst="rect">
            <a:avLst/>
          </a:prstGeom>
        </p:spPr>
      </p:pic>
      <p:pic>
        <p:nvPicPr>
          <p:cNvPr id="9" name="図 8"/>
          <p:cNvPicPr>
            <a:picLocks noChangeAspect="1"/>
          </p:cNvPicPr>
          <p:nvPr/>
        </p:nvPicPr>
        <p:blipFill>
          <a:blip r:embed="rId4"/>
          <a:stretch>
            <a:fillRect/>
          </a:stretch>
        </p:blipFill>
        <p:spPr>
          <a:xfrm>
            <a:off x="4956468" y="1216368"/>
            <a:ext cx="2874627" cy="1800000"/>
          </a:xfrm>
          <a:prstGeom prst="rect">
            <a:avLst/>
          </a:prstGeom>
        </p:spPr>
      </p:pic>
      <p:pic>
        <p:nvPicPr>
          <p:cNvPr id="10" name="図 9"/>
          <p:cNvPicPr>
            <a:picLocks noChangeAspect="1"/>
          </p:cNvPicPr>
          <p:nvPr/>
        </p:nvPicPr>
        <p:blipFill>
          <a:blip r:embed="rId5"/>
          <a:stretch>
            <a:fillRect/>
          </a:stretch>
        </p:blipFill>
        <p:spPr>
          <a:xfrm>
            <a:off x="1342472" y="3250132"/>
            <a:ext cx="2874627" cy="1800000"/>
          </a:xfrm>
          <a:prstGeom prst="rect">
            <a:avLst/>
          </a:prstGeom>
        </p:spPr>
      </p:pic>
      <p:pic>
        <p:nvPicPr>
          <p:cNvPr id="11" name="図 10"/>
          <p:cNvPicPr>
            <a:picLocks noChangeAspect="1"/>
          </p:cNvPicPr>
          <p:nvPr/>
        </p:nvPicPr>
        <p:blipFill>
          <a:blip r:embed="rId6"/>
          <a:stretch>
            <a:fillRect/>
          </a:stretch>
        </p:blipFill>
        <p:spPr>
          <a:xfrm>
            <a:off x="4956468" y="3244220"/>
            <a:ext cx="2874627" cy="1800000"/>
          </a:xfrm>
          <a:prstGeom prst="rect">
            <a:avLst/>
          </a:prstGeom>
        </p:spPr>
      </p:pic>
      <p:sp>
        <p:nvSpPr>
          <p:cNvPr id="16" name="正方形/長方形 22">
            <a:extLst>
              <a:ext uri="{FF2B5EF4-FFF2-40B4-BE49-F238E27FC236}">
                <a16:creationId xmlns:a16="http://schemas.microsoft.com/office/drawing/2014/main" id="{08A9A79D-4979-49D7-A23A-63432F587D1F}"/>
              </a:ext>
            </a:extLst>
          </p:cNvPr>
          <p:cNvSpPr>
            <a:spLocks noChangeArrowheads="1"/>
          </p:cNvSpPr>
          <p:nvPr/>
        </p:nvSpPr>
        <p:spPr bwMode="auto">
          <a:xfrm>
            <a:off x="60325" y="60325"/>
            <a:ext cx="6108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b="1" dirty="0">
                <a:solidFill>
                  <a:schemeClr val="bg1"/>
                </a:solidFill>
                <a:latin typeface="Meiryo UI" panose="020B0604030504040204" pitchFamily="50" charset="-128"/>
                <a:ea typeface="Meiryo UI" panose="020B0604030504040204" pitchFamily="50" charset="-128"/>
              </a:rPr>
              <a:t>（</a:t>
            </a:r>
            <a:r>
              <a:rPr lang="en-US" altLang="ja-JP" b="1" dirty="0">
                <a:solidFill>
                  <a:schemeClr val="bg1"/>
                </a:solidFill>
                <a:latin typeface="Meiryo UI" panose="020B0604030504040204" pitchFamily="50" charset="-128"/>
                <a:ea typeface="Meiryo UI" panose="020B0604030504040204" pitchFamily="50" charset="-128"/>
              </a:rPr>
              <a:t>2</a:t>
            </a:r>
            <a:r>
              <a:rPr lang="ja-JP" altLang="en-US" b="1" dirty="0">
                <a:solidFill>
                  <a:schemeClr val="bg1"/>
                </a:solidFill>
                <a:latin typeface="Meiryo UI" panose="020B0604030504040204" pitchFamily="50" charset="-128"/>
                <a:ea typeface="Meiryo UI" panose="020B0604030504040204" pitchFamily="50" charset="-128"/>
              </a:rPr>
              <a:t>）現計画の振り返りと検証</a:t>
            </a:r>
          </a:p>
        </p:txBody>
      </p:sp>
    </p:spTree>
    <p:extLst>
      <p:ext uri="{BB962C8B-B14F-4D97-AF65-F5344CB8AC3E}">
        <p14:creationId xmlns:p14="http://schemas.microsoft.com/office/powerpoint/2010/main" val="33516044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stretch>
            <a:fillRect/>
          </a:stretch>
        </p:blipFill>
        <p:spPr>
          <a:xfrm>
            <a:off x="476629" y="1928526"/>
            <a:ext cx="4008568" cy="2232000"/>
          </a:xfrm>
          <a:prstGeom prst="rect">
            <a:avLst/>
          </a:prstGeom>
        </p:spPr>
      </p:pic>
      <p:pic>
        <p:nvPicPr>
          <p:cNvPr id="9" name="図 8"/>
          <p:cNvPicPr>
            <a:picLocks noChangeAspect="1"/>
          </p:cNvPicPr>
          <p:nvPr/>
        </p:nvPicPr>
        <p:blipFill>
          <a:blip r:embed="rId4"/>
          <a:stretch>
            <a:fillRect/>
          </a:stretch>
        </p:blipFill>
        <p:spPr>
          <a:xfrm>
            <a:off x="4682475" y="1928526"/>
            <a:ext cx="4015337" cy="2232000"/>
          </a:xfrm>
          <a:prstGeom prst="rect">
            <a:avLst/>
          </a:prstGeom>
        </p:spPr>
      </p:pic>
      <p:pic>
        <p:nvPicPr>
          <p:cNvPr id="10" name="図 9"/>
          <p:cNvPicPr>
            <a:picLocks noChangeAspect="1"/>
          </p:cNvPicPr>
          <p:nvPr/>
        </p:nvPicPr>
        <p:blipFill>
          <a:blip r:embed="rId5"/>
          <a:stretch>
            <a:fillRect/>
          </a:stretch>
        </p:blipFill>
        <p:spPr>
          <a:xfrm>
            <a:off x="472888" y="4222252"/>
            <a:ext cx="4008568" cy="2232000"/>
          </a:xfrm>
          <a:prstGeom prst="rect">
            <a:avLst/>
          </a:prstGeom>
        </p:spPr>
      </p:pic>
      <p:sp>
        <p:nvSpPr>
          <p:cNvPr id="5" name="Rectangle 2">
            <a:extLst>
              <a:ext uri="{FF2B5EF4-FFF2-40B4-BE49-F238E27FC236}">
                <a16:creationId xmlns:a16="http://schemas.microsoft.com/office/drawing/2014/main" id="{D6055A80-B785-CB9E-DEB7-8A01F1E87A24}"/>
              </a:ext>
            </a:extLst>
          </p:cNvPr>
          <p:cNvSpPr>
            <a:spLocks noChangeArrowheads="1"/>
          </p:cNvSpPr>
          <p:nvPr/>
        </p:nvSpPr>
        <p:spPr bwMode="auto">
          <a:xfrm>
            <a:off x="0" y="-20638"/>
            <a:ext cx="9144000" cy="539751"/>
          </a:xfrm>
          <a:prstGeom prst="rect">
            <a:avLst/>
          </a:prstGeom>
          <a:gradFill>
            <a:gsLst>
              <a:gs pos="0">
                <a:schemeClr val="tx2"/>
              </a:gs>
              <a:gs pos="100000">
                <a:schemeClr val="accent1"/>
              </a:gs>
            </a:gsLst>
            <a:lin ang="5400000" scaled="1"/>
          </a:gradFill>
          <a:ln w="9525">
            <a:noFill/>
            <a:miter lim="800000"/>
            <a:headEnd/>
            <a:tailEnd/>
          </a:ln>
          <a:effectLst>
            <a:outerShdw blurRad="50800" dist="38100" dir="5400000" algn="t" rotWithShape="0">
              <a:prstClr val="black">
                <a:alpha val="40000"/>
              </a:prstClr>
            </a:outerShdw>
          </a:effectLst>
        </p:spPr>
        <p:txBody>
          <a:bodyPr wrap="none" lIns="91351" tIns="45675" rIns="91351" bIns="45675" anchor="ctr"/>
          <a:lstStyle/>
          <a:p>
            <a:pPr>
              <a:defRPr/>
            </a:pPr>
            <a:endParaRPr lang="en-US" altLang="zh-TW" sz="2800" b="1" dirty="0">
              <a:solidFill>
                <a:schemeClr val="bg1"/>
              </a:solidFill>
              <a:latin typeface="Meiryo UI" pitchFamily="50" charset="-128"/>
              <a:ea typeface="Meiryo UI" pitchFamily="50" charset="-128"/>
              <a:cs typeface="Meiryo UI" pitchFamily="50" charset="-128"/>
            </a:endParaRPr>
          </a:p>
        </p:txBody>
      </p:sp>
      <p:sp>
        <p:nvSpPr>
          <p:cNvPr id="8" name="Text Box 5">
            <a:extLst>
              <a:ext uri="{FF2B5EF4-FFF2-40B4-BE49-F238E27FC236}">
                <a16:creationId xmlns:a16="http://schemas.microsoft.com/office/drawing/2014/main" id="{F548B18F-F479-B1D1-5E95-97F8D371E9E5}"/>
              </a:ext>
            </a:extLst>
          </p:cNvPr>
          <p:cNvSpPr txBox="1">
            <a:spLocks noChangeArrowheads="1"/>
          </p:cNvSpPr>
          <p:nvPr/>
        </p:nvSpPr>
        <p:spPr bwMode="auto">
          <a:xfrm>
            <a:off x="165733" y="558856"/>
            <a:ext cx="508254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Font typeface="Arial" panose="020B0604020202020204" pitchFamily="34" charset="0"/>
              <a:buNone/>
            </a:pPr>
            <a:r>
              <a:rPr lang="ja-JP" altLang="en-US" sz="1800" dirty="0">
                <a:latin typeface="Meiryo UI" panose="020B0604030504040204" pitchFamily="50" charset="-128"/>
                <a:ea typeface="Meiryo UI" panose="020B0604030504040204" pitchFamily="50" charset="-128"/>
              </a:rPr>
              <a:t>◇竣工年による健全度の分布</a:t>
            </a:r>
            <a:r>
              <a:rPr lang="en-US" altLang="ja-JP" sz="1800" dirty="0">
                <a:latin typeface="Meiryo UI" panose="020B0604030504040204" pitchFamily="50" charset="-128"/>
                <a:ea typeface="Meiryo UI" panose="020B0604030504040204" pitchFamily="50" charset="-128"/>
              </a:rPr>
              <a:t>[</a:t>
            </a:r>
            <a:r>
              <a:rPr lang="ja-JP" altLang="en-US" sz="1800" dirty="0">
                <a:latin typeface="Meiryo UI" panose="020B0604030504040204" pitchFamily="50" charset="-128"/>
                <a:ea typeface="Meiryo UI" panose="020B0604030504040204" pitchFamily="50" charset="-128"/>
              </a:rPr>
              <a:t>劣化予測</a:t>
            </a:r>
            <a:r>
              <a:rPr lang="en-US" altLang="ja-JP" sz="1800" dirty="0">
                <a:latin typeface="Meiryo UI" panose="020B0604030504040204" pitchFamily="50" charset="-128"/>
                <a:ea typeface="Meiryo UI" panose="020B0604030504040204" pitchFamily="50" charset="-128"/>
              </a:rPr>
              <a:t>]</a:t>
            </a:r>
            <a:endParaRPr lang="ja-JP" altLang="en-US" sz="1800" dirty="0">
              <a:latin typeface="Meiryo UI" panose="020B0604030504040204" pitchFamily="50" charset="-128"/>
              <a:ea typeface="Meiryo UI" panose="020B0604030504040204" pitchFamily="50" charset="-128"/>
            </a:endParaRPr>
          </a:p>
        </p:txBody>
      </p:sp>
      <p:sp>
        <p:nvSpPr>
          <p:cNvPr id="2" name="コンテンツ プレースホルダー 2">
            <a:extLst>
              <a:ext uri="{FF2B5EF4-FFF2-40B4-BE49-F238E27FC236}">
                <a16:creationId xmlns:a16="http://schemas.microsoft.com/office/drawing/2014/main" id="{B096211C-B1AC-FE1B-A525-AA14DCDCA50D}"/>
              </a:ext>
            </a:extLst>
          </p:cNvPr>
          <p:cNvSpPr txBox="1">
            <a:spLocks/>
          </p:cNvSpPr>
          <p:nvPr/>
        </p:nvSpPr>
        <p:spPr bwMode="auto">
          <a:xfrm>
            <a:off x="4682475" y="4219936"/>
            <a:ext cx="4004325" cy="2006482"/>
          </a:xfrm>
          <a:prstGeom prst="rect">
            <a:avLst/>
          </a:prstGeom>
          <a:gradFill rotWithShape="0">
            <a:gsLst>
              <a:gs pos="0">
                <a:srgbClr val="FFFF99"/>
              </a:gs>
              <a:gs pos="100000">
                <a:schemeClr val="bg1"/>
              </a:gs>
            </a:gsLst>
            <a:lin ang="5400000" scaled="1"/>
          </a:gradFill>
          <a:ln w="12700">
            <a:solidFill>
              <a:schemeClr val="tx1"/>
            </a:solidFill>
            <a:miter lim="800000"/>
            <a:headEnd/>
            <a:tailEnd/>
          </a:ln>
        </p:spPr>
        <p:txBody>
          <a:bodyPr anchor="ctr"/>
          <a:lstStyle>
            <a:lvl1pPr marL="285750" indent="-28575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indent="0" eaLnBrk="1" hangingPunct="1">
              <a:spcBef>
                <a:spcPct val="0"/>
              </a:spcBef>
              <a:buNone/>
            </a:pPr>
            <a:r>
              <a:rPr lang="ja-JP" altLang="en-US" sz="1600" dirty="0">
                <a:latin typeface="Meiryo UI" panose="020B0604030504040204" pitchFamily="50" charset="-128"/>
                <a:ea typeface="Meiryo UI" panose="020B0604030504040204" pitchFamily="50" charset="-128"/>
              </a:rPr>
              <a:t>・</a:t>
            </a:r>
            <a:r>
              <a:rPr lang="en-US" altLang="ja-JP" sz="1600" dirty="0">
                <a:latin typeface="Meiryo UI" panose="020B0604030504040204" pitchFamily="50" charset="-128"/>
                <a:ea typeface="Meiryo UI" panose="020B0604030504040204" pitchFamily="50" charset="-128"/>
              </a:rPr>
              <a:t>PC</a:t>
            </a:r>
            <a:r>
              <a:rPr lang="ja-JP" altLang="en-US" sz="1600" dirty="0">
                <a:latin typeface="Meiryo UI" panose="020B0604030504040204" pitchFamily="50" charset="-128"/>
                <a:ea typeface="Meiryo UI" panose="020B0604030504040204" pitchFamily="50" charset="-128"/>
              </a:rPr>
              <a:t>軌道桁：予防対策前（</a:t>
            </a:r>
            <a:r>
              <a:rPr lang="en-US" altLang="ja-JP" sz="1600" dirty="0">
                <a:latin typeface="Meiryo UI" panose="020B0604030504040204" pitchFamily="50" charset="-128"/>
                <a:ea typeface="Meiryo UI" panose="020B0604030504040204" pitchFamily="50" charset="-128"/>
              </a:rPr>
              <a:t>H25</a:t>
            </a:r>
            <a:r>
              <a:rPr lang="ja-JP" altLang="en-US" sz="1600" dirty="0">
                <a:latin typeface="Meiryo UI" panose="020B0604030504040204" pitchFamily="50" charset="-128"/>
                <a:ea typeface="Meiryo UI" panose="020B0604030504040204" pitchFamily="50" charset="-128"/>
              </a:rPr>
              <a:t>年～</a:t>
            </a:r>
            <a:r>
              <a:rPr lang="en-US" altLang="ja-JP" sz="1600" dirty="0">
                <a:latin typeface="Meiryo UI" panose="020B0604030504040204" pitchFamily="50" charset="-128"/>
                <a:ea typeface="Meiryo UI" panose="020B0604030504040204" pitchFamily="50" charset="-128"/>
              </a:rPr>
              <a:t>30</a:t>
            </a:r>
            <a:r>
              <a:rPr lang="ja-JP" altLang="en-US" sz="1600" dirty="0">
                <a:latin typeface="Meiryo UI" panose="020B0604030504040204" pitchFamily="50" charset="-128"/>
                <a:ea typeface="Meiryo UI" panose="020B0604030504040204" pitchFamily="50" charset="-128"/>
              </a:rPr>
              <a:t>年）の</a:t>
            </a:r>
            <a:r>
              <a:rPr lang="en-US" altLang="ja-JP" sz="1600" dirty="0">
                <a:latin typeface="Meiryo UI" panose="020B0604030504040204" pitchFamily="50" charset="-128"/>
                <a:ea typeface="Meiryo UI" panose="020B0604030504040204" pitchFamily="50" charset="-128"/>
              </a:rPr>
              <a:t> PC</a:t>
            </a:r>
            <a:r>
              <a:rPr lang="ja-JP" altLang="en-US" sz="1600" dirty="0">
                <a:latin typeface="Meiryo UI" panose="020B0604030504040204" pitchFamily="50" charset="-128"/>
                <a:ea typeface="Meiryo UI" panose="020B0604030504040204" pitchFamily="50" charset="-128"/>
              </a:rPr>
              <a:t>軌道桁について、竣工からの経過年数と健全度の分布を確認した。健全度と経過年数の相関関係は概ね確認できたものの、突出して健全度の低い部材が見られた。</a:t>
            </a:r>
            <a:endParaRPr lang="en-US" altLang="ja-JP" sz="1600" dirty="0">
              <a:latin typeface="Meiryo UI" panose="020B0604030504040204" pitchFamily="50" charset="-128"/>
              <a:ea typeface="Meiryo UI" panose="020B0604030504040204" pitchFamily="50" charset="-128"/>
            </a:endParaRPr>
          </a:p>
          <a:p>
            <a:pPr marL="0" indent="0" eaLnBrk="1" hangingPunct="1">
              <a:spcBef>
                <a:spcPct val="0"/>
              </a:spcBef>
              <a:buNone/>
            </a:pPr>
            <a:r>
              <a:rPr lang="ja-JP" altLang="en-US" sz="1600" dirty="0">
                <a:latin typeface="Meiryo UI" panose="020B0604030504040204" pitchFamily="50" charset="-128"/>
                <a:ea typeface="Meiryo UI" panose="020B0604030504040204" pitchFamily="50" charset="-128"/>
              </a:rPr>
              <a:t>・</a:t>
            </a:r>
            <a:r>
              <a:rPr lang="en-US" altLang="ja-JP" sz="1600" dirty="0">
                <a:latin typeface="Meiryo UI" panose="020B0604030504040204" pitchFamily="50" charset="-128"/>
                <a:ea typeface="Meiryo UI" panose="020B0604030504040204" pitchFamily="50" charset="-128"/>
              </a:rPr>
              <a:t>2</a:t>
            </a:r>
            <a:r>
              <a:rPr lang="ja-JP" altLang="en-US" sz="1600" dirty="0">
                <a:latin typeface="Meiryo UI" panose="020B0604030504040204" pitchFamily="50" charset="-128"/>
                <a:ea typeface="Meiryo UI" panose="020B0604030504040204" pitchFamily="50" charset="-128"/>
              </a:rPr>
              <a:t>巡目点検後の劣化予測では健全度が</a:t>
            </a:r>
            <a:r>
              <a:rPr lang="en-US" altLang="ja-JP" sz="1600" dirty="0">
                <a:latin typeface="Meiryo UI" panose="020B0604030504040204" pitchFamily="50" charset="-128"/>
                <a:ea typeface="Meiryo UI" panose="020B0604030504040204" pitchFamily="50" charset="-128"/>
              </a:rPr>
              <a:t>Ⅱ</a:t>
            </a:r>
            <a:r>
              <a:rPr lang="ja-JP" altLang="en-US" sz="1600" dirty="0">
                <a:latin typeface="Meiryo UI" panose="020B0604030504040204" pitchFamily="50" charset="-128"/>
                <a:ea typeface="Meiryo UI" panose="020B0604030504040204" pitchFamily="50" charset="-128"/>
              </a:rPr>
              <a:t>へ下がる時期は遅れる傾向となった。</a:t>
            </a:r>
            <a:endParaRPr lang="en-US" altLang="ja-JP" sz="160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pPr>
              <a:defRPr/>
            </a:pPr>
            <a:fld id="{0697CFBF-62AA-4423-A348-4E9138DCA51B}" type="slidenum">
              <a:rPr lang="ja-JP" altLang="en-US" smtClean="0"/>
              <a:pPr>
                <a:defRPr/>
              </a:pPr>
              <a:t>27</a:t>
            </a:fld>
            <a:endParaRPr lang="ja-JP" altLang="en-US" dirty="0"/>
          </a:p>
        </p:txBody>
      </p:sp>
      <p:sp>
        <p:nvSpPr>
          <p:cNvPr id="7" name="テキスト ボックス 6">
            <a:extLst>
              <a:ext uri="{FF2B5EF4-FFF2-40B4-BE49-F238E27FC236}">
                <a16:creationId xmlns:a16="http://schemas.microsoft.com/office/drawing/2014/main" id="{F5A120E9-2069-4548-8575-F7BC768A8199}"/>
              </a:ext>
            </a:extLst>
          </p:cNvPr>
          <p:cNvSpPr txBox="1"/>
          <p:nvPr/>
        </p:nvSpPr>
        <p:spPr>
          <a:xfrm>
            <a:off x="9814903" y="1603147"/>
            <a:ext cx="3024681" cy="738664"/>
          </a:xfrm>
          <a:prstGeom prst="rect">
            <a:avLst/>
          </a:prstGeom>
          <a:solidFill>
            <a:schemeClr val="accent6"/>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r>
              <a:rPr kumimoji="1" lang="ja-JP" altLang="en-US" sz="1400" b="1" dirty="0">
                <a:solidFill>
                  <a:schemeClr val="bg1"/>
                </a:solidFill>
                <a:latin typeface="游ゴシック" panose="020B0400000000000000" pitchFamily="50" charset="-128"/>
                <a:ea typeface="游ゴシック" panose="020B0400000000000000" pitchFamily="50" charset="-128"/>
              </a:rPr>
              <a:t>劣化予測の考え方を追記</a:t>
            </a:r>
            <a:endParaRPr kumimoji="1" lang="en-US" altLang="ja-JP" sz="1400" b="1" dirty="0">
              <a:solidFill>
                <a:schemeClr val="bg1"/>
              </a:solidFill>
              <a:latin typeface="游ゴシック" panose="020B0400000000000000" pitchFamily="50" charset="-128"/>
              <a:ea typeface="游ゴシック" panose="020B0400000000000000" pitchFamily="50" charset="-128"/>
            </a:endParaRPr>
          </a:p>
          <a:p>
            <a:r>
              <a:rPr kumimoji="1" lang="ja-JP" altLang="en-US" sz="1400" b="1" dirty="0">
                <a:solidFill>
                  <a:schemeClr val="bg1"/>
                </a:solidFill>
                <a:latin typeface="游ゴシック" panose="020B0400000000000000" pitchFamily="50" charset="-128"/>
                <a:ea typeface="游ゴシック" panose="020B0400000000000000" pitchFamily="50" charset="-128"/>
              </a:rPr>
              <a:t>その他の部材の予測式を追加</a:t>
            </a:r>
            <a:endParaRPr kumimoji="1" lang="en-US" altLang="ja-JP" sz="1400" b="1" dirty="0">
              <a:solidFill>
                <a:schemeClr val="bg1"/>
              </a:solidFill>
              <a:latin typeface="游ゴシック" panose="020B0400000000000000" pitchFamily="50" charset="-128"/>
              <a:ea typeface="游ゴシック" panose="020B0400000000000000" pitchFamily="50" charset="-128"/>
            </a:endParaRPr>
          </a:p>
          <a:p>
            <a:r>
              <a:rPr lang="ja-JP" altLang="en-US" sz="1400" b="1" dirty="0">
                <a:solidFill>
                  <a:schemeClr val="bg1"/>
                </a:solidFill>
                <a:latin typeface="游ゴシック" panose="020B0400000000000000" pitchFamily="50" charset="-128"/>
                <a:ea typeface="游ゴシック" panose="020B0400000000000000" pitchFamily="50" charset="-128"/>
              </a:rPr>
              <a:t>部材ごとの傾向のコメントを追記</a:t>
            </a:r>
            <a:endParaRPr kumimoji="1" lang="ja-JP" altLang="en-US" sz="1400" b="1" dirty="0">
              <a:solidFill>
                <a:schemeClr val="bg1"/>
              </a:solidFill>
              <a:latin typeface="游ゴシック" panose="020B0400000000000000" pitchFamily="50" charset="-128"/>
              <a:ea typeface="游ゴシック" panose="020B0400000000000000" pitchFamily="50" charset="-128"/>
            </a:endParaRPr>
          </a:p>
        </p:txBody>
      </p:sp>
      <p:sp>
        <p:nvSpPr>
          <p:cNvPr id="11" name="テキスト ボックス 10">
            <a:extLst>
              <a:ext uri="{FF2B5EF4-FFF2-40B4-BE49-F238E27FC236}">
                <a16:creationId xmlns:a16="http://schemas.microsoft.com/office/drawing/2014/main" id="{AFFED40D-07B5-145D-9A67-0F9A43B59691}"/>
              </a:ext>
            </a:extLst>
          </p:cNvPr>
          <p:cNvSpPr txBox="1"/>
          <p:nvPr/>
        </p:nvSpPr>
        <p:spPr>
          <a:xfrm>
            <a:off x="1498494" y="6427024"/>
            <a:ext cx="3224520" cy="307777"/>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劣化予測実施結果</a:t>
            </a:r>
            <a:r>
              <a:rPr kumimoji="1" lang="en-US" altLang="ja-JP" sz="1400" dirty="0">
                <a:latin typeface="Meiryo UI" panose="020B0604030504040204" pitchFamily="50" charset="-128"/>
                <a:ea typeface="Meiryo UI" panose="020B0604030504040204" pitchFamily="50" charset="-128"/>
              </a:rPr>
              <a:t>(PC</a:t>
            </a:r>
            <a:r>
              <a:rPr kumimoji="1" lang="ja-JP" altLang="en-US" sz="1400" dirty="0">
                <a:latin typeface="Meiryo UI" panose="020B0604030504040204" pitchFamily="50" charset="-128"/>
                <a:ea typeface="Meiryo UI" panose="020B0604030504040204" pitchFamily="50" charset="-128"/>
              </a:rPr>
              <a:t>軌道桁</a:t>
            </a:r>
            <a:r>
              <a:rPr kumimoji="1" lang="en-US" altLang="ja-JP" sz="1400" dirty="0">
                <a:latin typeface="Meiryo UI" panose="020B0604030504040204" pitchFamily="50" charset="-128"/>
                <a:ea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endParaRPr>
          </a:p>
        </p:txBody>
      </p:sp>
      <p:sp>
        <p:nvSpPr>
          <p:cNvPr id="15" name="正方形/長方形 14"/>
          <p:cNvSpPr/>
          <p:nvPr/>
        </p:nvSpPr>
        <p:spPr>
          <a:xfrm>
            <a:off x="1336594" y="3269308"/>
            <a:ext cx="231181" cy="131564"/>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C000"/>
              </a:solidFill>
            </a:endParaRPr>
          </a:p>
        </p:txBody>
      </p:sp>
      <p:sp>
        <p:nvSpPr>
          <p:cNvPr id="16" name="テキスト ボックス 15">
            <a:extLst>
              <a:ext uri="{FF2B5EF4-FFF2-40B4-BE49-F238E27FC236}">
                <a16:creationId xmlns:a16="http://schemas.microsoft.com/office/drawing/2014/main" id="{AFFED40D-07B5-145D-9A67-0F9A43B59691}"/>
              </a:ext>
            </a:extLst>
          </p:cNvPr>
          <p:cNvSpPr txBox="1"/>
          <p:nvPr/>
        </p:nvSpPr>
        <p:spPr>
          <a:xfrm>
            <a:off x="405924" y="3432137"/>
            <a:ext cx="1944850" cy="246221"/>
          </a:xfrm>
          <a:prstGeom prst="rect">
            <a:avLst/>
          </a:prstGeom>
          <a:noFill/>
        </p:spPr>
        <p:txBody>
          <a:bodyPr wrap="square" rtlCol="0">
            <a:spAutoFit/>
          </a:bodyPr>
          <a:lstStyle/>
          <a:p>
            <a:r>
              <a:rPr lang="en-US" altLang="ja-JP" sz="1000" b="1" dirty="0">
                <a:solidFill>
                  <a:srgbClr val="FFC000"/>
                </a:solidFill>
                <a:latin typeface="Meiryo UI" panose="020B0604030504040204" pitchFamily="50" charset="-128"/>
                <a:ea typeface="Meiryo UI" panose="020B0604030504040204" pitchFamily="50" charset="-128"/>
              </a:rPr>
              <a:t>※</a:t>
            </a:r>
            <a:r>
              <a:rPr lang="ja-JP" altLang="en-US" sz="1000" b="1" dirty="0">
                <a:solidFill>
                  <a:srgbClr val="FFC000"/>
                </a:solidFill>
                <a:latin typeface="Meiryo UI" panose="020B0604030504040204" pitchFamily="50" charset="-128"/>
                <a:ea typeface="Meiryo UI" panose="020B0604030504040204" pitchFamily="50" charset="-128"/>
              </a:rPr>
              <a:t>突出して健全度の低い部材</a:t>
            </a:r>
            <a:endParaRPr kumimoji="1" lang="ja-JP" altLang="en-US" sz="1000" b="1" dirty="0">
              <a:solidFill>
                <a:srgbClr val="FFC000"/>
              </a:solidFill>
              <a:latin typeface="Meiryo UI" panose="020B0604030504040204" pitchFamily="50" charset="-128"/>
              <a:ea typeface="Meiryo UI" panose="020B0604030504040204" pitchFamily="50" charset="-128"/>
            </a:endParaRPr>
          </a:p>
        </p:txBody>
      </p:sp>
      <p:sp>
        <p:nvSpPr>
          <p:cNvPr id="17" name="Text Box 5">
            <a:extLst>
              <a:ext uri="{FF2B5EF4-FFF2-40B4-BE49-F238E27FC236}">
                <a16:creationId xmlns:a16="http://schemas.microsoft.com/office/drawing/2014/main" id="{40B8E450-B906-4CB6-A264-0B6516FC040D}"/>
              </a:ext>
            </a:extLst>
          </p:cNvPr>
          <p:cNvSpPr txBox="1">
            <a:spLocks noChangeArrowheads="1"/>
          </p:cNvSpPr>
          <p:nvPr/>
        </p:nvSpPr>
        <p:spPr bwMode="auto">
          <a:xfrm>
            <a:off x="447674" y="912800"/>
            <a:ext cx="810972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Font typeface="Arial" panose="020B0604020202020204" pitchFamily="34" charset="0"/>
              <a:buNone/>
            </a:pPr>
            <a:r>
              <a:rPr lang="ja-JP" altLang="en-US" sz="1600" dirty="0">
                <a:latin typeface="Meiryo UI" panose="020B0604030504040204" pitchFamily="50" charset="-128"/>
                <a:ea typeface="Meiryo UI" panose="020B0604030504040204" pitchFamily="50" charset="-128"/>
              </a:rPr>
              <a:t>■劣化予測式の設定方法</a:t>
            </a:r>
            <a:endParaRPr lang="en-US" altLang="ja-JP" sz="1600" dirty="0">
              <a:latin typeface="Meiryo UI" panose="020B0604030504040204" pitchFamily="50" charset="-128"/>
              <a:ea typeface="Meiryo UI" panose="020B0604030504040204" pitchFamily="50" charset="-128"/>
            </a:endParaRPr>
          </a:p>
        </p:txBody>
      </p:sp>
      <p:sp>
        <p:nvSpPr>
          <p:cNvPr id="21" name="コンテンツ プレースホルダー 2">
            <a:extLst>
              <a:ext uri="{FF2B5EF4-FFF2-40B4-BE49-F238E27FC236}">
                <a16:creationId xmlns:a16="http://schemas.microsoft.com/office/drawing/2014/main" id="{B096211C-B1AC-FE1B-A525-AA14DCDCA50D}"/>
              </a:ext>
            </a:extLst>
          </p:cNvPr>
          <p:cNvSpPr txBox="1">
            <a:spLocks/>
          </p:cNvSpPr>
          <p:nvPr/>
        </p:nvSpPr>
        <p:spPr bwMode="auto">
          <a:xfrm>
            <a:off x="539374" y="1251354"/>
            <a:ext cx="8239126" cy="629427"/>
          </a:xfrm>
          <a:prstGeom prst="rect">
            <a:avLst/>
          </a:prstGeom>
          <a:gradFill rotWithShape="0">
            <a:gsLst>
              <a:gs pos="0">
                <a:srgbClr val="FFFF99"/>
              </a:gs>
              <a:gs pos="100000">
                <a:schemeClr val="bg1"/>
              </a:gs>
            </a:gsLst>
            <a:lin ang="5400000" scaled="1"/>
          </a:gradFill>
          <a:ln w="12700">
            <a:solidFill>
              <a:schemeClr val="tx1"/>
            </a:solidFill>
            <a:miter lim="800000"/>
            <a:headEnd/>
            <a:tailEnd/>
          </a:ln>
        </p:spPr>
        <p:txBody>
          <a:bodyPr anchor="ctr"/>
          <a:lstStyle>
            <a:lvl1pPr marL="285750" indent="-28575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indent="0">
              <a:buNone/>
            </a:pPr>
            <a:r>
              <a:rPr lang="ja-JP" altLang="en-US" sz="1600" dirty="0">
                <a:latin typeface="Meiryo UI" panose="020B0604030504040204" pitchFamily="50" charset="-128"/>
                <a:ea typeface="Meiryo UI" panose="020B0604030504040204" pitchFamily="50" charset="-128"/>
              </a:rPr>
              <a:t>・健全度は竣工からの経過年数に伴い加速度的に低下する考え、点検結果の全部材の健全度と竣工からの経過年数をプロットしたうえで、最小二乗法で上に凸の二次曲線として設定した。</a:t>
            </a:r>
            <a:endParaRPr lang="en-US" altLang="ja-JP" sz="1600" dirty="0">
              <a:latin typeface="Meiryo UI" panose="020B0604030504040204" pitchFamily="50" charset="-128"/>
              <a:ea typeface="Meiryo UI" panose="020B0604030504040204" pitchFamily="50" charset="-128"/>
            </a:endParaRPr>
          </a:p>
        </p:txBody>
      </p:sp>
      <p:cxnSp>
        <p:nvCxnSpPr>
          <p:cNvPr id="14" name="直線コネクタ 13"/>
          <p:cNvCxnSpPr/>
          <p:nvPr/>
        </p:nvCxnSpPr>
        <p:spPr>
          <a:xfrm>
            <a:off x="936305" y="3138096"/>
            <a:ext cx="3402333" cy="0"/>
          </a:xfrm>
          <a:prstGeom prst="line">
            <a:avLst/>
          </a:prstGeom>
          <a:ln w="19050">
            <a:prstDash val="dash"/>
          </a:ln>
        </p:spPr>
        <p:style>
          <a:lnRef idx="1">
            <a:schemeClr val="accent6"/>
          </a:lnRef>
          <a:fillRef idx="0">
            <a:schemeClr val="accent6"/>
          </a:fillRef>
          <a:effectRef idx="0">
            <a:schemeClr val="accent6"/>
          </a:effectRef>
          <a:fontRef idx="minor">
            <a:schemeClr val="tx1"/>
          </a:fontRef>
        </p:style>
      </p:cxnSp>
      <p:cxnSp>
        <p:nvCxnSpPr>
          <p:cNvPr id="22" name="直線コネクタ 21"/>
          <p:cNvCxnSpPr/>
          <p:nvPr/>
        </p:nvCxnSpPr>
        <p:spPr>
          <a:xfrm>
            <a:off x="5128260" y="3160102"/>
            <a:ext cx="3234316" cy="0"/>
          </a:xfrm>
          <a:prstGeom prst="line">
            <a:avLst/>
          </a:prstGeom>
          <a:ln w="19050">
            <a:prstDash val="dash"/>
          </a:ln>
        </p:spPr>
        <p:style>
          <a:lnRef idx="1">
            <a:schemeClr val="accent6"/>
          </a:lnRef>
          <a:fillRef idx="0">
            <a:schemeClr val="accent6"/>
          </a:fillRef>
          <a:effectRef idx="0">
            <a:schemeClr val="accent6"/>
          </a:effectRef>
          <a:fontRef idx="minor">
            <a:schemeClr val="tx1"/>
          </a:fontRef>
        </p:style>
      </p:cxnSp>
      <p:sp>
        <p:nvSpPr>
          <p:cNvPr id="23" name="テキスト ボックス 22">
            <a:extLst>
              <a:ext uri="{FF2B5EF4-FFF2-40B4-BE49-F238E27FC236}">
                <a16:creationId xmlns:a16="http://schemas.microsoft.com/office/drawing/2014/main" id="{AFFED40D-07B5-145D-9A67-0F9A43B59691}"/>
              </a:ext>
            </a:extLst>
          </p:cNvPr>
          <p:cNvSpPr txBox="1"/>
          <p:nvPr/>
        </p:nvSpPr>
        <p:spPr>
          <a:xfrm>
            <a:off x="3674071" y="3115710"/>
            <a:ext cx="841734" cy="261610"/>
          </a:xfrm>
          <a:prstGeom prst="rect">
            <a:avLst/>
          </a:prstGeom>
          <a:noFill/>
        </p:spPr>
        <p:txBody>
          <a:bodyPr wrap="square" rtlCol="0">
            <a:spAutoFit/>
          </a:bodyPr>
          <a:lstStyle/>
          <a:p>
            <a:r>
              <a:rPr lang="ja-JP" altLang="en-US" sz="1100" b="1" dirty="0">
                <a:solidFill>
                  <a:schemeClr val="accent6"/>
                </a:solidFill>
                <a:latin typeface="Meiryo UI" panose="020B0604030504040204" pitchFamily="50" charset="-128"/>
                <a:ea typeface="Meiryo UI" panose="020B0604030504040204" pitchFamily="50" charset="-128"/>
              </a:rPr>
              <a:t>健全度</a:t>
            </a:r>
            <a:r>
              <a:rPr lang="en-US" altLang="ja-JP" sz="1100" b="1" dirty="0">
                <a:solidFill>
                  <a:schemeClr val="accent6"/>
                </a:solidFill>
                <a:latin typeface="Meiryo UI" panose="020B0604030504040204" pitchFamily="50" charset="-128"/>
                <a:ea typeface="Meiryo UI" panose="020B0604030504040204" pitchFamily="50" charset="-128"/>
              </a:rPr>
              <a:t>Ⅱ</a:t>
            </a:r>
            <a:endParaRPr kumimoji="1" lang="ja-JP" altLang="en-US" sz="1100" b="1" dirty="0">
              <a:solidFill>
                <a:schemeClr val="accent6"/>
              </a:solidFill>
              <a:latin typeface="Meiryo UI" panose="020B0604030504040204" pitchFamily="50" charset="-128"/>
              <a:ea typeface="Meiryo UI" panose="020B0604030504040204" pitchFamily="50" charset="-128"/>
            </a:endParaRPr>
          </a:p>
        </p:txBody>
      </p:sp>
      <p:sp>
        <p:nvSpPr>
          <p:cNvPr id="24" name="テキスト ボックス 23">
            <a:extLst>
              <a:ext uri="{FF2B5EF4-FFF2-40B4-BE49-F238E27FC236}">
                <a16:creationId xmlns:a16="http://schemas.microsoft.com/office/drawing/2014/main" id="{AFFED40D-07B5-145D-9A67-0F9A43B59691}"/>
              </a:ext>
            </a:extLst>
          </p:cNvPr>
          <p:cNvSpPr txBox="1"/>
          <p:nvPr/>
        </p:nvSpPr>
        <p:spPr>
          <a:xfrm>
            <a:off x="3674071" y="2873666"/>
            <a:ext cx="841734" cy="261610"/>
          </a:xfrm>
          <a:prstGeom prst="rect">
            <a:avLst/>
          </a:prstGeom>
          <a:noFill/>
        </p:spPr>
        <p:txBody>
          <a:bodyPr wrap="square" rtlCol="0">
            <a:spAutoFit/>
          </a:bodyPr>
          <a:lstStyle/>
          <a:p>
            <a:r>
              <a:rPr lang="ja-JP" altLang="en-US" sz="1100" b="1" dirty="0">
                <a:solidFill>
                  <a:schemeClr val="accent6"/>
                </a:solidFill>
                <a:latin typeface="Meiryo UI" panose="020B0604030504040204" pitchFamily="50" charset="-128"/>
                <a:ea typeface="Meiryo UI" panose="020B0604030504040204" pitchFamily="50" charset="-128"/>
              </a:rPr>
              <a:t>健全度</a:t>
            </a:r>
            <a:r>
              <a:rPr lang="en-US" altLang="ja-JP" sz="1100" b="1" dirty="0">
                <a:solidFill>
                  <a:schemeClr val="accent6"/>
                </a:solidFill>
                <a:latin typeface="Meiryo UI" panose="020B0604030504040204" pitchFamily="50" charset="-128"/>
                <a:ea typeface="Meiryo UI" panose="020B0604030504040204" pitchFamily="50" charset="-128"/>
              </a:rPr>
              <a:t>Ⅰ</a:t>
            </a:r>
            <a:endParaRPr kumimoji="1" lang="ja-JP" altLang="en-US" sz="1100" b="1" dirty="0">
              <a:solidFill>
                <a:schemeClr val="accent6"/>
              </a:solidFill>
              <a:latin typeface="Meiryo UI" panose="020B0604030504040204" pitchFamily="50" charset="-128"/>
              <a:ea typeface="Meiryo UI" panose="020B0604030504040204" pitchFamily="50" charset="-128"/>
            </a:endParaRPr>
          </a:p>
        </p:txBody>
      </p:sp>
      <p:sp>
        <p:nvSpPr>
          <p:cNvPr id="25" name="テキスト ボックス 24">
            <a:extLst>
              <a:ext uri="{FF2B5EF4-FFF2-40B4-BE49-F238E27FC236}">
                <a16:creationId xmlns:a16="http://schemas.microsoft.com/office/drawing/2014/main" id="{AFFED40D-07B5-145D-9A67-0F9A43B59691}"/>
              </a:ext>
            </a:extLst>
          </p:cNvPr>
          <p:cNvSpPr txBox="1"/>
          <p:nvPr/>
        </p:nvSpPr>
        <p:spPr>
          <a:xfrm>
            <a:off x="7658787" y="3157148"/>
            <a:ext cx="841734" cy="261610"/>
          </a:xfrm>
          <a:prstGeom prst="rect">
            <a:avLst/>
          </a:prstGeom>
          <a:noFill/>
        </p:spPr>
        <p:txBody>
          <a:bodyPr wrap="square" rtlCol="0">
            <a:spAutoFit/>
          </a:bodyPr>
          <a:lstStyle/>
          <a:p>
            <a:r>
              <a:rPr lang="ja-JP" altLang="en-US" sz="1100" b="1" dirty="0">
                <a:solidFill>
                  <a:schemeClr val="accent6"/>
                </a:solidFill>
                <a:latin typeface="Meiryo UI" panose="020B0604030504040204" pitchFamily="50" charset="-128"/>
                <a:ea typeface="Meiryo UI" panose="020B0604030504040204" pitchFamily="50" charset="-128"/>
              </a:rPr>
              <a:t>健全度</a:t>
            </a:r>
            <a:r>
              <a:rPr lang="en-US" altLang="ja-JP" sz="1100" b="1" dirty="0">
                <a:solidFill>
                  <a:schemeClr val="accent6"/>
                </a:solidFill>
                <a:latin typeface="Meiryo UI" panose="020B0604030504040204" pitchFamily="50" charset="-128"/>
                <a:ea typeface="Meiryo UI" panose="020B0604030504040204" pitchFamily="50" charset="-128"/>
              </a:rPr>
              <a:t>Ⅱ</a:t>
            </a:r>
            <a:endParaRPr kumimoji="1" lang="ja-JP" altLang="en-US" sz="1100" b="1" dirty="0">
              <a:solidFill>
                <a:schemeClr val="accent6"/>
              </a:solidFill>
              <a:latin typeface="Meiryo UI" panose="020B0604030504040204" pitchFamily="50" charset="-128"/>
              <a:ea typeface="Meiryo UI" panose="020B0604030504040204" pitchFamily="50" charset="-128"/>
            </a:endParaRPr>
          </a:p>
        </p:txBody>
      </p:sp>
      <p:sp>
        <p:nvSpPr>
          <p:cNvPr id="26" name="テキスト ボックス 25">
            <a:extLst>
              <a:ext uri="{FF2B5EF4-FFF2-40B4-BE49-F238E27FC236}">
                <a16:creationId xmlns:a16="http://schemas.microsoft.com/office/drawing/2014/main" id="{AFFED40D-07B5-145D-9A67-0F9A43B59691}"/>
              </a:ext>
            </a:extLst>
          </p:cNvPr>
          <p:cNvSpPr txBox="1"/>
          <p:nvPr/>
        </p:nvSpPr>
        <p:spPr>
          <a:xfrm>
            <a:off x="7658787" y="2915104"/>
            <a:ext cx="841734" cy="261610"/>
          </a:xfrm>
          <a:prstGeom prst="rect">
            <a:avLst/>
          </a:prstGeom>
          <a:noFill/>
        </p:spPr>
        <p:txBody>
          <a:bodyPr wrap="square" rtlCol="0">
            <a:spAutoFit/>
          </a:bodyPr>
          <a:lstStyle/>
          <a:p>
            <a:r>
              <a:rPr lang="ja-JP" altLang="en-US" sz="1100" b="1" dirty="0">
                <a:solidFill>
                  <a:schemeClr val="accent6"/>
                </a:solidFill>
                <a:latin typeface="Meiryo UI" panose="020B0604030504040204" pitchFamily="50" charset="-128"/>
                <a:ea typeface="Meiryo UI" panose="020B0604030504040204" pitchFamily="50" charset="-128"/>
              </a:rPr>
              <a:t>健全度</a:t>
            </a:r>
            <a:r>
              <a:rPr lang="en-US" altLang="ja-JP" sz="1100" b="1" dirty="0">
                <a:solidFill>
                  <a:schemeClr val="accent6"/>
                </a:solidFill>
                <a:latin typeface="Meiryo UI" panose="020B0604030504040204" pitchFamily="50" charset="-128"/>
                <a:ea typeface="Meiryo UI" panose="020B0604030504040204" pitchFamily="50" charset="-128"/>
              </a:rPr>
              <a:t>Ⅰ</a:t>
            </a:r>
            <a:endParaRPr kumimoji="1" lang="ja-JP" altLang="en-US" sz="1100" b="1" dirty="0">
              <a:solidFill>
                <a:schemeClr val="accent6"/>
              </a:solidFill>
              <a:latin typeface="Meiryo UI" panose="020B0604030504040204" pitchFamily="50" charset="-128"/>
              <a:ea typeface="Meiryo UI" panose="020B0604030504040204" pitchFamily="50" charset="-128"/>
            </a:endParaRPr>
          </a:p>
        </p:txBody>
      </p:sp>
      <p:sp>
        <p:nvSpPr>
          <p:cNvPr id="28" name="テキスト ボックス 27">
            <a:extLst>
              <a:ext uri="{FF2B5EF4-FFF2-40B4-BE49-F238E27FC236}">
                <a16:creationId xmlns:a16="http://schemas.microsoft.com/office/drawing/2014/main" id="{AFFED40D-07B5-145D-9A67-0F9A43B59691}"/>
              </a:ext>
            </a:extLst>
          </p:cNvPr>
          <p:cNvSpPr txBox="1"/>
          <p:nvPr/>
        </p:nvSpPr>
        <p:spPr>
          <a:xfrm>
            <a:off x="2107040" y="3718866"/>
            <a:ext cx="351080" cy="215444"/>
          </a:xfrm>
          <a:prstGeom prst="rect">
            <a:avLst/>
          </a:prstGeom>
          <a:noFill/>
        </p:spPr>
        <p:txBody>
          <a:bodyPr wrap="square" rtlCol="0">
            <a:spAutoFit/>
          </a:bodyPr>
          <a:lstStyle/>
          <a:p>
            <a:r>
              <a:rPr lang="en-US" altLang="ja-JP" sz="800" b="1" dirty="0">
                <a:solidFill>
                  <a:schemeClr val="accent6"/>
                </a:solidFill>
                <a:latin typeface="Meiryo UI" panose="020B0604030504040204" pitchFamily="50" charset="-128"/>
                <a:ea typeface="Meiryo UI" panose="020B0604030504040204" pitchFamily="50" charset="-128"/>
              </a:rPr>
              <a:t>53</a:t>
            </a:r>
            <a:endParaRPr kumimoji="1" lang="ja-JP" altLang="en-US" sz="800" b="1" dirty="0">
              <a:solidFill>
                <a:schemeClr val="accent6"/>
              </a:solidFill>
              <a:latin typeface="Meiryo UI" panose="020B0604030504040204" pitchFamily="50" charset="-128"/>
              <a:ea typeface="Meiryo UI" panose="020B0604030504040204" pitchFamily="50" charset="-128"/>
            </a:endParaRPr>
          </a:p>
        </p:txBody>
      </p:sp>
      <p:cxnSp>
        <p:nvCxnSpPr>
          <p:cNvPr id="29" name="直線コネクタ 28"/>
          <p:cNvCxnSpPr/>
          <p:nvPr/>
        </p:nvCxnSpPr>
        <p:spPr>
          <a:xfrm>
            <a:off x="2220772" y="3157148"/>
            <a:ext cx="0" cy="616932"/>
          </a:xfrm>
          <a:prstGeom prst="line">
            <a:avLst/>
          </a:prstGeom>
          <a:ln w="19050"/>
        </p:spPr>
        <p:style>
          <a:lnRef idx="1">
            <a:schemeClr val="accent6"/>
          </a:lnRef>
          <a:fillRef idx="0">
            <a:schemeClr val="accent6"/>
          </a:fillRef>
          <a:effectRef idx="0">
            <a:schemeClr val="accent6"/>
          </a:effectRef>
          <a:fontRef idx="minor">
            <a:schemeClr val="tx1"/>
          </a:fontRef>
        </p:style>
      </p:cxnSp>
      <p:sp>
        <p:nvSpPr>
          <p:cNvPr id="32" name="テキスト ボックス 31">
            <a:extLst>
              <a:ext uri="{FF2B5EF4-FFF2-40B4-BE49-F238E27FC236}">
                <a16:creationId xmlns:a16="http://schemas.microsoft.com/office/drawing/2014/main" id="{AFFED40D-07B5-145D-9A67-0F9A43B59691}"/>
              </a:ext>
            </a:extLst>
          </p:cNvPr>
          <p:cNvSpPr txBox="1"/>
          <p:nvPr/>
        </p:nvSpPr>
        <p:spPr>
          <a:xfrm>
            <a:off x="6825776" y="3718866"/>
            <a:ext cx="351080" cy="215444"/>
          </a:xfrm>
          <a:prstGeom prst="rect">
            <a:avLst/>
          </a:prstGeom>
          <a:noFill/>
        </p:spPr>
        <p:txBody>
          <a:bodyPr wrap="square" rtlCol="0">
            <a:spAutoFit/>
          </a:bodyPr>
          <a:lstStyle/>
          <a:p>
            <a:r>
              <a:rPr lang="en-US" altLang="ja-JP" sz="800" b="1" dirty="0">
                <a:solidFill>
                  <a:schemeClr val="accent6"/>
                </a:solidFill>
                <a:latin typeface="Meiryo UI" panose="020B0604030504040204" pitchFamily="50" charset="-128"/>
                <a:ea typeface="Meiryo UI" panose="020B0604030504040204" pitchFamily="50" charset="-128"/>
              </a:rPr>
              <a:t>79</a:t>
            </a:r>
            <a:endParaRPr kumimoji="1" lang="ja-JP" altLang="en-US" sz="800" b="1" dirty="0">
              <a:solidFill>
                <a:schemeClr val="accent6"/>
              </a:solidFill>
              <a:latin typeface="Meiryo UI" panose="020B0604030504040204" pitchFamily="50" charset="-128"/>
              <a:ea typeface="Meiryo UI" panose="020B0604030504040204" pitchFamily="50" charset="-128"/>
            </a:endParaRPr>
          </a:p>
        </p:txBody>
      </p:sp>
      <p:cxnSp>
        <p:nvCxnSpPr>
          <p:cNvPr id="33" name="直線コネクタ 32"/>
          <p:cNvCxnSpPr/>
          <p:nvPr/>
        </p:nvCxnSpPr>
        <p:spPr>
          <a:xfrm>
            <a:off x="7062647" y="3157148"/>
            <a:ext cx="0" cy="616932"/>
          </a:xfrm>
          <a:prstGeom prst="line">
            <a:avLst/>
          </a:prstGeom>
          <a:ln w="19050"/>
        </p:spPr>
        <p:style>
          <a:lnRef idx="1">
            <a:schemeClr val="accent6"/>
          </a:lnRef>
          <a:fillRef idx="0">
            <a:schemeClr val="accent6"/>
          </a:fillRef>
          <a:effectRef idx="0">
            <a:schemeClr val="accent6"/>
          </a:effectRef>
          <a:fontRef idx="minor">
            <a:schemeClr val="tx1"/>
          </a:fontRef>
        </p:style>
      </p:cxnSp>
      <p:sp>
        <p:nvSpPr>
          <p:cNvPr id="34" name="テキスト ボックス 33">
            <a:extLst>
              <a:ext uri="{FF2B5EF4-FFF2-40B4-BE49-F238E27FC236}">
                <a16:creationId xmlns:a16="http://schemas.microsoft.com/office/drawing/2014/main" id="{AFFED40D-07B5-145D-9A67-0F9A43B59691}"/>
              </a:ext>
            </a:extLst>
          </p:cNvPr>
          <p:cNvSpPr txBox="1"/>
          <p:nvPr/>
        </p:nvSpPr>
        <p:spPr>
          <a:xfrm>
            <a:off x="2726056" y="2229326"/>
            <a:ext cx="1582022" cy="215444"/>
          </a:xfrm>
          <a:prstGeom prst="rect">
            <a:avLst/>
          </a:prstGeom>
          <a:solidFill>
            <a:schemeClr val="bg1"/>
          </a:solidFill>
        </p:spPr>
        <p:txBody>
          <a:bodyPr wrap="square" rtlCol="0">
            <a:spAutoFit/>
          </a:bodyPr>
          <a:lstStyle/>
          <a:p>
            <a:r>
              <a:rPr lang="ja-JP" altLang="en-US" sz="800" b="1" dirty="0">
                <a:solidFill>
                  <a:srgbClr val="FF0000"/>
                </a:solidFill>
                <a:latin typeface="Meiryo UI" panose="020B0604030504040204" pitchFamily="50" charset="-128"/>
                <a:ea typeface="Meiryo UI" panose="020B0604030504040204" pitchFamily="50" charset="-128"/>
              </a:rPr>
              <a:t>算出式：</a:t>
            </a:r>
            <a:r>
              <a:rPr lang="en-US" altLang="ja-JP" sz="800" b="1" dirty="0">
                <a:solidFill>
                  <a:srgbClr val="FF0000"/>
                </a:solidFill>
                <a:latin typeface="Meiryo UI" panose="020B0604030504040204" pitchFamily="50" charset="-128"/>
                <a:ea typeface="Meiryo UI" panose="020B0604030504040204" pitchFamily="50" charset="-128"/>
              </a:rPr>
              <a:t>y=100</a:t>
            </a:r>
            <a:r>
              <a:rPr lang="ja-JP" altLang="en-US" sz="800" b="1" dirty="0">
                <a:solidFill>
                  <a:srgbClr val="FF0000"/>
                </a:solidFill>
                <a:latin typeface="Meiryo UI" panose="020B0604030504040204" pitchFamily="50" charset="-128"/>
                <a:ea typeface="Meiryo UI" panose="020B0604030504040204" pitchFamily="50" charset="-128"/>
              </a:rPr>
              <a:t>－</a:t>
            </a:r>
            <a:r>
              <a:rPr lang="en-US" altLang="ja-JP" sz="800" b="1" dirty="0">
                <a:solidFill>
                  <a:srgbClr val="FF0000"/>
                </a:solidFill>
                <a:latin typeface="Meiryo UI" panose="020B0604030504040204" pitchFamily="50" charset="-128"/>
                <a:ea typeface="Meiryo UI" panose="020B0604030504040204" pitchFamily="50" charset="-128"/>
              </a:rPr>
              <a:t>0.0217x</a:t>
            </a:r>
            <a:r>
              <a:rPr lang="en-US" altLang="ja-JP" sz="800" b="1" baseline="30000" dirty="0">
                <a:solidFill>
                  <a:srgbClr val="FF0000"/>
                </a:solidFill>
                <a:latin typeface="Meiryo UI" panose="020B0604030504040204" pitchFamily="50" charset="-128"/>
                <a:ea typeface="Meiryo UI" panose="020B0604030504040204" pitchFamily="50" charset="-128"/>
              </a:rPr>
              <a:t>2</a:t>
            </a:r>
          </a:p>
        </p:txBody>
      </p:sp>
      <p:sp>
        <p:nvSpPr>
          <p:cNvPr id="35" name="テキスト ボックス 34">
            <a:extLst>
              <a:ext uri="{FF2B5EF4-FFF2-40B4-BE49-F238E27FC236}">
                <a16:creationId xmlns:a16="http://schemas.microsoft.com/office/drawing/2014/main" id="{AFFED40D-07B5-145D-9A67-0F9A43B59691}"/>
              </a:ext>
            </a:extLst>
          </p:cNvPr>
          <p:cNvSpPr txBox="1"/>
          <p:nvPr/>
        </p:nvSpPr>
        <p:spPr>
          <a:xfrm>
            <a:off x="6947348" y="2218194"/>
            <a:ext cx="1582022" cy="215444"/>
          </a:xfrm>
          <a:prstGeom prst="rect">
            <a:avLst/>
          </a:prstGeom>
          <a:solidFill>
            <a:schemeClr val="bg1"/>
          </a:solidFill>
        </p:spPr>
        <p:txBody>
          <a:bodyPr wrap="square" rtlCol="0">
            <a:spAutoFit/>
          </a:bodyPr>
          <a:lstStyle/>
          <a:p>
            <a:r>
              <a:rPr lang="ja-JP" altLang="en-US" sz="800" b="1" dirty="0">
                <a:solidFill>
                  <a:srgbClr val="FF0000"/>
                </a:solidFill>
                <a:latin typeface="Meiryo UI" panose="020B0604030504040204" pitchFamily="50" charset="-128"/>
                <a:ea typeface="Meiryo UI" panose="020B0604030504040204" pitchFamily="50" charset="-128"/>
              </a:rPr>
              <a:t>算出式：</a:t>
            </a:r>
            <a:r>
              <a:rPr lang="en-US" altLang="ja-JP" sz="800" b="1" dirty="0">
                <a:solidFill>
                  <a:srgbClr val="FF0000"/>
                </a:solidFill>
                <a:latin typeface="Meiryo UI" panose="020B0604030504040204" pitchFamily="50" charset="-128"/>
                <a:ea typeface="Meiryo UI" panose="020B0604030504040204" pitchFamily="50" charset="-128"/>
              </a:rPr>
              <a:t>y=100</a:t>
            </a:r>
            <a:r>
              <a:rPr lang="ja-JP" altLang="en-US" sz="800" b="1" dirty="0">
                <a:solidFill>
                  <a:srgbClr val="FF0000"/>
                </a:solidFill>
                <a:latin typeface="Meiryo UI" panose="020B0604030504040204" pitchFamily="50" charset="-128"/>
                <a:ea typeface="Meiryo UI" panose="020B0604030504040204" pitchFamily="50" charset="-128"/>
              </a:rPr>
              <a:t>－</a:t>
            </a:r>
            <a:r>
              <a:rPr lang="en-US" altLang="ja-JP" sz="800" b="1" dirty="0">
                <a:solidFill>
                  <a:srgbClr val="FF0000"/>
                </a:solidFill>
                <a:latin typeface="Meiryo UI" panose="020B0604030504040204" pitchFamily="50" charset="-128"/>
                <a:ea typeface="Meiryo UI" panose="020B0604030504040204" pitchFamily="50" charset="-128"/>
              </a:rPr>
              <a:t>0.0097x</a:t>
            </a:r>
            <a:r>
              <a:rPr lang="en-US" altLang="ja-JP" sz="800" b="1" baseline="30000" dirty="0">
                <a:solidFill>
                  <a:srgbClr val="FF0000"/>
                </a:solidFill>
                <a:latin typeface="Meiryo UI" panose="020B0604030504040204" pitchFamily="50" charset="-128"/>
                <a:ea typeface="Meiryo UI" panose="020B0604030504040204" pitchFamily="50" charset="-128"/>
              </a:rPr>
              <a:t>2</a:t>
            </a:r>
          </a:p>
        </p:txBody>
      </p:sp>
      <p:sp>
        <p:nvSpPr>
          <p:cNvPr id="36" name="テキスト ボックス 35">
            <a:extLst>
              <a:ext uri="{FF2B5EF4-FFF2-40B4-BE49-F238E27FC236}">
                <a16:creationId xmlns:a16="http://schemas.microsoft.com/office/drawing/2014/main" id="{AFFED40D-07B5-145D-9A67-0F9A43B59691}"/>
              </a:ext>
            </a:extLst>
          </p:cNvPr>
          <p:cNvSpPr txBox="1"/>
          <p:nvPr/>
        </p:nvSpPr>
        <p:spPr>
          <a:xfrm>
            <a:off x="2716530" y="4522011"/>
            <a:ext cx="1582022" cy="215444"/>
          </a:xfrm>
          <a:prstGeom prst="rect">
            <a:avLst/>
          </a:prstGeom>
          <a:solidFill>
            <a:schemeClr val="bg1"/>
          </a:solidFill>
        </p:spPr>
        <p:txBody>
          <a:bodyPr wrap="square" rtlCol="0">
            <a:spAutoFit/>
          </a:bodyPr>
          <a:lstStyle/>
          <a:p>
            <a:r>
              <a:rPr lang="ja-JP" altLang="en-US" sz="800" b="1" dirty="0">
                <a:solidFill>
                  <a:srgbClr val="FF0000"/>
                </a:solidFill>
                <a:latin typeface="Meiryo UI" panose="020B0604030504040204" pitchFamily="50" charset="-128"/>
                <a:ea typeface="Meiryo UI" panose="020B0604030504040204" pitchFamily="50" charset="-128"/>
              </a:rPr>
              <a:t>算出式：</a:t>
            </a:r>
            <a:r>
              <a:rPr lang="en-US" altLang="ja-JP" sz="800" b="1" dirty="0">
                <a:solidFill>
                  <a:srgbClr val="FF0000"/>
                </a:solidFill>
                <a:latin typeface="Meiryo UI" panose="020B0604030504040204" pitchFamily="50" charset="-128"/>
                <a:ea typeface="Meiryo UI" panose="020B0604030504040204" pitchFamily="50" charset="-128"/>
              </a:rPr>
              <a:t>y=100</a:t>
            </a:r>
            <a:r>
              <a:rPr lang="ja-JP" altLang="en-US" sz="800" b="1" dirty="0">
                <a:solidFill>
                  <a:srgbClr val="FF0000"/>
                </a:solidFill>
                <a:latin typeface="Meiryo UI" panose="020B0604030504040204" pitchFamily="50" charset="-128"/>
                <a:ea typeface="Meiryo UI" panose="020B0604030504040204" pitchFamily="50" charset="-128"/>
              </a:rPr>
              <a:t>－</a:t>
            </a:r>
            <a:r>
              <a:rPr lang="en-US" altLang="ja-JP" sz="800" b="1" dirty="0">
                <a:solidFill>
                  <a:srgbClr val="FF0000"/>
                </a:solidFill>
                <a:latin typeface="Meiryo UI" panose="020B0604030504040204" pitchFamily="50" charset="-128"/>
                <a:ea typeface="Meiryo UI" panose="020B0604030504040204" pitchFamily="50" charset="-128"/>
              </a:rPr>
              <a:t>0.0159x</a:t>
            </a:r>
            <a:r>
              <a:rPr lang="en-US" altLang="ja-JP" sz="800" b="1" baseline="30000" dirty="0">
                <a:solidFill>
                  <a:srgbClr val="FF0000"/>
                </a:solidFill>
                <a:latin typeface="Meiryo UI" panose="020B0604030504040204" pitchFamily="50" charset="-128"/>
                <a:ea typeface="Meiryo UI" panose="020B0604030504040204" pitchFamily="50" charset="-128"/>
              </a:rPr>
              <a:t>2</a:t>
            </a:r>
          </a:p>
        </p:txBody>
      </p:sp>
      <p:sp>
        <p:nvSpPr>
          <p:cNvPr id="41" name="テキスト ボックス 40">
            <a:extLst>
              <a:ext uri="{FF2B5EF4-FFF2-40B4-BE49-F238E27FC236}">
                <a16:creationId xmlns:a16="http://schemas.microsoft.com/office/drawing/2014/main" id="{AFFED40D-07B5-145D-9A67-0F9A43B59691}"/>
              </a:ext>
            </a:extLst>
          </p:cNvPr>
          <p:cNvSpPr txBox="1"/>
          <p:nvPr/>
        </p:nvSpPr>
        <p:spPr>
          <a:xfrm>
            <a:off x="2350774" y="6011208"/>
            <a:ext cx="351080" cy="215444"/>
          </a:xfrm>
          <a:prstGeom prst="rect">
            <a:avLst/>
          </a:prstGeom>
          <a:noFill/>
        </p:spPr>
        <p:txBody>
          <a:bodyPr wrap="square" rtlCol="0">
            <a:spAutoFit/>
          </a:bodyPr>
          <a:lstStyle/>
          <a:p>
            <a:r>
              <a:rPr lang="en-US" altLang="ja-JP" sz="800" b="1" dirty="0">
                <a:solidFill>
                  <a:schemeClr val="accent6"/>
                </a:solidFill>
                <a:latin typeface="Meiryo UI" panose="020B0604030504040204" pitchFamily="50" charset="-128"/>
                <a:ea typeface="Meiryo UI" panose="020B0604030504040204" pitchFamily="50" charset="-128"/>
              </a:rPr>
              <a:t>61</a:t>
            </a:r>
            <a:endParaRPr kumimoji="1" lang="ja-JP" altLang="en-US" sz="800" b="1" dirty="0">
              <a:solidFill>
                <a:schemeClr val="accent6"/>
              </a:solidFill>
              <a:latin typeface="Meiryo UI" panose="020B0604030504040204" pitchFamily="50" charset="-128"/>
              <a:ea typeface="Meiryo UI" panose="020B0604030504040204" pitchFamily="50" charset="-128"/>
            </a:endParaRPr>
          </a:p>
        </p:txBody>
      </p:sp>
      <p:cxnSp>
        <p:nvCxnSpPr>
          <p:cNvPr id="44" name="直線コネクタ 43"/>
          <p:cNvCxnSpPr/>
          <p:nvPr/>
        </p:nvCxnSpPr>
        <p:spPr>
          <a:xfrm>
            <a:off x="929396" y="5436194"/>
            <a:ext cx="3402333" cy="0"/>
          </a:xfrm>
          <a:prstGeom prst="line">
            <a:avLst/>
          </a:prstGeom>
          <a:ln w="19050">
            <a:prstDash val="dash"/>
          </a:ln>
        </p:spPr>
        <p:style>
          <a:lnRef idx="1">
            <a:schemeClr val="accent6"/>
          </a:lnRef>
          <a:fillRef idx="0">
            <a:schemeClr val="accent6"/>
          </a:fillRef>
          <a:effectRef idx="0">
            <a:schemeClr val="accent6"/>
          </a:effectRef>
          <a:fontRef idx="minor">
            <a:schemeClr val="tx1"/>
          </a:fontRef>
        </p:style>
      </p:cxnSp>
      <p:sp>
        <p:nvSpPr>
          <p:cNvPr id="45" name="テキスト ボックス 44">
            <a:extLst>
              <a:ext uri="{FF2B5EF4-FFF2-40B4-BE49-F238E27FC236}">
                <a16:creationId xmlns:a16="http://schemas.microsoft.com/office/drawing/2014/main" id="{AFFED40D-07B5-145D-9A67-0F9A43B59691}"/>
              </a:ext>
            </a:extLst>
          </p:cNvPr>
          <p:cNvSpPr txBox="1"/>
          <p:nvPr/>
        </p:nvSpPr>
        <p:spPr>
          <a:xfrm>
            <a:off x="3667162" y="5413808"/>
            <a:ext cx="841734" cy="261610"/>
          </a:xfrm>
          <a:prstGeom prst="rect">
            <a:avLst/>
          </a:prstGeom>
          <a:noFill/>
        </p:spPr>
        <p:txBody>
          <a:bodyPr wrap="square" rtlCol="0">
            <a:spAutoFit/>
          </a:bodyPr>
          <a:lstStyle/>
          <a:p>
            <a:r>
              <a:rPr lang="ja-JP" altLang="en-US" sz="1100" b="1" dirty="0">
                <a:solidFill>
                  <a:schemeClr val="accent6"/>
                </a:solidFill>
                <a:latin typeface="Meiryo UI" panose="020B0604030504040204" pitchFamily="50" charset="-128"/>
                <a:ea typeface="Meiryo UI" panose="020B0604030504040204" pitchFamily="50" charset="-128"/>
              </a:rPr>
              <a:t>健全度</a:t>
            </a:r>
            <a:r>
              <a:rPr lang="en-US" altLang="ja-JP" sz="1100" b="1" dirty="0">
                <a:solidFill>
                  <a:schemeClr val="accent6"/>
                </a:solidFill>
                <a:latin typeface="Meiryo UI" panose="020B0604030504040204" pitchFamily="50" charset="-128"/>
                <a:ea typeface="Meiryo UI" panose="020B0604030504040204" pitchFamily="50" charset="-128"/>
              </a:rPr>
              <a:t>Ⅱ</a:t>
            </a:r>
            <a:endParaRPr kumimoji="1" lang="ja-JP" altLang="en-US" sz="1100" b="1" dirty="0">
              <a:solidFill>
                <a:schemeClr val="accent6"/>
              </a:solidFill>
              <a:latin typeface="Meiryo UI" panose="020B0604030504040204" pitchFamily="50" charset="-128"/>
              <a:ea typeface="Meiryo UI" panose="020B0604030504040204" pitchFamily="50" charset="-128"/>
            </a:endParaRPr>
          </a:p>
        </p:txBody>
      </p:sp>
      <p:sp>
        <p:nvSpPr>
          <p:cNvPr id="46" name="テキスト ボックス 45">
            <a:extLst>
              <a:ext uri="{FF2B5EF4-FFF2-40B4-BE49-F238E27FC236}">
                <a16:creationId xmlns:a16="http://schemas.microsoft.com/office/drawing/2014/main" id="{AFFED40D-07B5-145D-9A67-0F9A43B59691}"/>
              </a:ext>
            </a:extLst>
          </p:cNvPr>
          <p:cNvSpPr txBox="1"/>
          <p:nvPr/>
        </p:nvSpPr>
        <p:spPr>
          <a:xfrm>
            <a:off x="3667162" y="5171764"/>
            <a:ext cx="841734" cy="261610"/>
          </a:xfrm>
          <a:prstGeom prst="rect">
            <a:avLst/>
          </a:prstGeom>
          <a:noFill/>
        </p:spPr>
        <p:txBody>
          <a:bodyPr wrap="square" rtlCol="0">
            <a:spAutoFit/>
          </a:bodyPr>
          <a:lstStyle/>
          <a:p>
            <a:r>
              <a:rPr lang="ja-JP" altLang="en-US" sz="1100" b="1" dirty="0">
                <a:solidFill>
                  <a:schemeClr val="accent6"/>
                </a:solidFill>
                <a:latin typeface="Meiryo UI" panose="020B0604030504040204" pitchFamily="50" charset="-128"/>
                <a:ea typeface="Meiryo UI" panose="020B0604030504040204" pitchFamily="50" charset="-128"/>
              </a:rPr>
              <a:t>健全度</a:t>
            </a:r>
            <a:r>
              <a:rPr lang="en-US" altLang="ja-JP" sz="1100" b="1" dirty="0">
                <a:solidFill>
                  <a:schemeClr val="accent6"/>
                </a:solidFill>
                <a:latin typeface="Meiryo UI" panose="020B0604030504040204" pitchFamily="50" charset="-128"/>
                <a:ea typeface="Meiryo UI" panose="020B0604030504040204" pitchFamily="50" charset="-128"/>
              </a:rPr>
              <a:t>Ⅰ</a:t>
            </a:r>
            <a:endParaRPr kumimoji="1" lang="ja-JP" altLang="en-US" sz="1100" b="1" dirty="0">
              <a:solidFill>
                <a:schemeClr val="accent6"/>
              </a:solidFill>
              <a:latin typeface="Meiryo UI" panose="020B0604030504040204" pitchFamily="50" charset="-128"/>
              <a:ea typeface="Meiryo UI" panose="020B0604030504040204" pitchFamily="50" charset="-128"/>
            </a:endParaRPr>
          </a:p>
        </p:txBody>
      </p:sp>
      <p:cxnSp>
        <p:nvCxnSpPr>
          <p:cNvPr id="47" name="直線コネクタ 46"/>
          <p:cNvCxnSpPr/>
          <p:nvPr/>
        </p:nvCxnSpPr>
        <p:spPr>
          <a:xfrm>
            <a:off x="2409126" y="5440272"/>
            <a:ext cx="0" cy="616932"/>
          </a:xfrm>
          <a:prstGeom prst="line">
            <a:avLst/>
          </a:prstGeom>
          <a:ln w="19050"/>
        </p:spPr>
        <p:style>
          <a:lnRef idx="1">
            <a:schemeClr val="accent6"/>
          </a:lnRef>
          <a:fillRef idx="0">
            <a:schemeClr val="accent6"/>
          </a:fillRef>
          <a:effectRef idx="0">
            <a:schemeClr val="accent6"/>
          </a:effectRef>
          <a:fontRef idx="minor">
            <a:schemeClr val="tx1"/>
          </a:fontRef>
        </p:style>
      </p:cxnSp>
      <p:sp>
        <p:nvSpPr>
          <p:cNvPr id="37" name="正方形/長方形 22">
            <a:extLst>
              <a:ext uri="{FF2B5EF4-FFF2-40B4-BE49-F238E27FC236}">
                <a16:creationId xmlns:a16="http://schemas.microsoft.com/office/drawing/2014/main" id="{592F05A2-3DAC-4607-B65B-C930779C1FE9}"/>
              </a:ext>
            </a:extLst>
          </p:cNvPr>
          <p:cNvSpPr>
            <a:spLocks noChangeArrowheads="1"/>
          </p:cNvSpPr>
          <p:nvPr/>
        </p:nvSpPr>
        <p:spPr bwMode="auto">
          <a:xfrm>
            <a:off x="60325" y="60325"/>
            <a:ext cx="6108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b="1" dirty="0">
                <a:solidFill>
                  <a:schemeClr val="bg1"/>
                </a:solidFill>
                <a:latin typeface="Meiryo UI" panose="020B0604030504040204" pitchFamily="50" charset="-128"/>
                <a:ea typeface="Meiryo UI" panose="020B0604030504040204" pitchFamily="50" charset="-128"/>
              </a:rPr>
              <a:t>（</a:t>
            </a:r>
            <a:r>
              <a:rPr lang="en-US" altLang="ja-JP" b="1" dirty="0">
                <a:solidFill>
                  <a:schemeClr val="bg1"/>
                </a:solidFill>
                <a:latin typeface="Meiryo UI" panose="020B0604030504040204" pitchFamily="50" charset="-128"/>
                <a:ea typeface="Meiryo UI" panose="020B0604030504040204" pitchFamily="50" charset="-128"/>
              </a:rPr>
              <a:t>2</a:t>
            </a:r>
            <a:r>
              <a:rPr lang="ja-JP" altLang="en-US" b="1" dirty="0">
                <a:solidFill>
                  <a:schemeClr val="bg1"/>
                </a:solidFill>
                <a:latin typeface="Meiryo UI" panose="020B0604030504040204" pitchFamily="50" charset="-128"/>
                <a:ea typeface="Meiryo UI" panose="020B0604030504040204" pitchFamily="50" charset="-128"/>
              </a:rPr>
              <a:t>）現計画の振り返りと検証</a:t>
            </a:r>
          </a:p>
        </p:txBody>
      </p:sp>
    </p:spTree>
    <p:extLst>
      <p:ext uri="{BB962C8B-B14F-4D97-AF65-F5344CB8AC3E}">
        <p14:creationId xmlns:p14="http://schemas.microsoft.com/office/powerpoint/2010/main" val="35510556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D6055A80-B785-CB9E-DEB7-8A01F1E87A24}"/>
              </a:ext>
            </a:extLst>
          </p:cNvPr>
          <p:cNvSpPr>
            <a:spLocks noChangeArrowheads="1"/>
          </p:cNvSpPr>
          <p:nvPr/>
        </p:nvSpPr>
        <p:spPr bwMode="auto">
          <a:xfrm>
            <a:off x="0" y="-20638"/>
            <a:ext cx="9144000" cy="539751"/>
          </a:xfrm>
          <a:prstGeom prst="rect">
            <a:avLst/>
          </a:prstGeom>
          <a:gradFill>
            <a:gsLst>
              <a:gs pos="0">
                <a:schemeClr val="tx2"/>
              </a:gs>
              <a:gs pos="100000">
                <a:schemeClr val="accent1"/>
              </a:gs>
            </a:gsLst>
            <a:lin ang="5400000" scaled="1"/>
          </a:gradFill>
          <a:ln w="9525">
            <a:noFill/>
            <a:miter lim="800000"/>
            <a:headEnd/>
            <a:tailEnd/>
          </a:ln>
          <a:effectLst>
            <a:outerShdw blurRad="50800" dist="38100" dir="5400000" algn="t" rotWithShape="0">
              <a:prstClr val="black">
                <a:alpha val="40000"/>
              </a:prstClr>
            </a:outerShdw>
          </a:effectLst>
        </p:spPr>
        <p:txBody>
          <a:bodyPr wrap="none" lIns="91351" tIns="45675" rIns="91351" bIns="45675" anchor="ctr"/>
          <a:lstStyle/>
          <a:p>
            <a:pPr>
              <a:defRPr/>
            </a:pPr>
            <a:endParaRPr lang="en-US" altLang="zh-TW" sz="2800" b="1" dirty="0">
              <a:solidFill>
                <a:schemeClr val="bg1"/>
              </a:solidFill>
              <a:latin typeface="Meiryo UI" pitchFamily="50" charset="-128"/>
              <a:ea typeface="Meiryo UI" pitchFamily="50" charset="-128"/>
              <a:cs typeface="Meiryo UI" pitchFamily="50" charset="-128"/>
            </a:endParaRPr>
          </a:p>
        </p:txBody>
      </p:sp>
      <p:sp>
        <p:nvSpPr>
          <p:cNvPr id="8" name="Text Box 5">
            <a:extLst>
              <a:ext uri="{FF2B5EF4-FFF2-40B4-BE49-F238E27FC236}">
                <a16:creationId xmlns:a16="http://schemas.microsoft.com/office/drawing/2014/main" id="{F548B18F-F479-B1D1-5E95-97F8D371E9E5}"/>
              </a:ext>
            </a:extLst>
          </p:cNvPr>
          <p:cNvSpPr txBox="1">
            <a:spLocks noChangeArrowheads="1"/>
          </p:cNvSpPr>
          <p:nvPr/>
        </p:nvSpPr>
        <p:spPr bwMode="auto">
          <a:xfrm>
            <a:off x="165733" y="558856"/>
            <a:ext cx="508254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Font typeface="Arial" panose="020B0604020202020204" pitchFamily="34" charset="0"/>
              <a:buNone/>
            </a:pPr>
            <a:r>
              <a:rPr lang="ja-JP" altLang="en-US" sz="1800" dirty="0">
                <a:latin typeface="Meiryo UI" panose="020B0604030504040204" pitchFamily="50" charset="-128"/>
                <a:ea typeface="Meiryo UI" panose="020B0604030504040204" pitchFamily="50" charset="-128"/>
              </a:rPr>
              <a:t>◇竣工年による健全度の分布</a:t>
            </a:r>
            <a:r>
              <a:rPr lang="en-US" altLang="ja-JP" sz="1800" dirty="0">
                <a:latin typeface="Meiryo UI" panose="020B0604030504040204" pitchFamily="50" charset="-128"/>
                <a:ea typeface="Meiryo UI" panose="020B0604030504040204" pitchFamily="50" charset="-128"/>
              </a:rPr>
              <a:t>[</a:t>
            </a:r>
            <a:r>
              <a:rPr lang="ja-JP" altLang="en-US" sz="1800" dirty="0">
                <a:latin typeface="Meiryo UI" panose="020B0604030504040204" pitchFamily="50" charset="-128"/>
                <a:ea typeface="Meiryo UI" panose="020B0604030504040204" pitchFamily="50" charset="-128"/>
              </a:rPr>
              <a:t>劣化予測</a:t>
            </a:r>
            <a:r>
              <a:rPr lang="en-US" altLang="ja-JP" sz="1800" dirty="0">
                <a:latin typeface="Meiryo UI" panose="020B0604030504040204" pitchFamily="50" charset="-128"/>
                <a:ea typeface="Meiryo UI" panose="020B0604030504040204" pitchFamily="50" charset="-128"/>
              </a:rPr>
              <a:t>]</a:t>
            </a:r>
            <a:endParaRPr lang="ja-JP" altLang="en-US" sz="1800" dirty="0">
              <a:latin typeface="Meiryo UI" panose="020B0604030504040204" pitchFamily="50" charset="-128"/>
              <a:ea typeface="Meiryo UI" panose="020B0604030504040204" pitchFamily="50" charset="-128"/>
            </a:endParaRPr>
          </a:p>
        </p:txBody>
      </p:sp>
      <p:sp>
        <p:nvSpPr>
          <p:cNvPr id="2" name="コンテンツ プレースホルダー 2">
            <a:extLst>
              <a:ext uri="{FF2B5EF4-FFF2-40B4-BE49-F238E27FC236}">
                <a16:creationId xmlns:a16="http://schemas.microsoft.com/office/drawing/2014/main" id="{B096211C-B1AC-FE1B-A525-AA14DCDCA50D}"/>
              </a:ext>
            </a:extLst>
          </p:cNvPr>
          <p:cNvSpPr txBox="1">
            <a:spLocks/>
          </p:cNvSpPr>
          <p:nvPr/>
        </p:nvSpPr>
        <p:spPr bwMode="auto">
          <a:xfrm>
            <a:off x="447675" y="906030"/>
            <a:ext cx="8239126" cy="1076240"/>
          </a:xfrm>
          <a:prstGeom prst="rect">
            <a:avLst/>
          </a:prstGeom>
          <a:gradFill rotWithShape="0">
            <a:gsLst>
              <a:gs pos="0">
                <a:srgbClr val="FFFF99"/>
              </a:gs>
              <a:gs pos="100000">
                <a:schemeClr val="bg1"/>
              </a:gs>
            </a:gsLst>
            <a:lin ang="5400000" scaled="1"/>
          </a:gradFill>
          <a:ln w="12700">
            <a:solidFill>
              <a:schemeClr val="tx1"/>
            </a:solidFill>
            <a:miter lim="800000"/>
            <a:headEnd/>
            <a:tailEnd/>
          </a:ln>
        </p:spPr>
        <p:txBody>
          <a:bodyPr anchor="ctr"/>
          <a:lstStyle>
            <a:lvl1pPr marL="285750" indent="-28575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indent="0" eaLnBrk="1" hangingPunct="1">
              <a:spcBef>
                <a:spcPct val="0"/>
              </a:spcBef>
              <a:buNone/>
            </a:pPr>
            <a:r>
              <a:rPr lang="ja-JP" altLang="en-US" sz="1600" dirty="0">
                <a:latin typeface="Meiryo UI" panose="020B0604030504040204" pitchFamily="50" charset="-128"/>
                <a:ea typeface="Meiryo UI" panose="020B0604030504040204" pitchFamily="50" charset="-128"/>
              </a:rPr>
              <a:t>・突出して健全度の低い部材（</a:t>
            </a:r>
            <a:r>
              <a:rPr lang="en-US" altLang="ja-JP" sz="1600" dirty="0">
                <a:latin typeface="Meiryo UI" panose="020B0604030504040204" pitchFamily="50" charset="-128"/>
                <a:ea typeface="Meiryo UI" panose="020B0604030504040204" pitchFamily="50" charset="-128"/>
              </a:rPr>
              <a:t>B11D</a:t>
            </a:r>
            <a:r>
              <a:rPr lang="ja-JP" altLang="en-US" sz="1600" dirty="0">
                <a:latin typeface="Meiryo UI" panose="020B0604030504040204" pitchFamily="50" charset="-128"/>
                <a:ea typeface="Meiryo UI" panose="020B0604030504040204" pitchFamily="50" charset="-128"/>
              </a:rPr>
              <a:t>）の要因として、見受けられる損傷</a:t>
            </a:r>
            <a:r>
              <a:rPr lang="en-US" altLang="ja-JP" sz="1600" dirty="0">
                <a:latin typeface="Meiryo UI" panose="020B0604030504040204" pitchFamily="50" charset="-128"/>
                <a:ea typeface="Meiryo UI" panose="020B0604030504040204" pitchFamily="50" charset="-128"/>
              </a:rPr>
              <a:t>(</a:t>
            </a:r>
            <a:r>
              <a:rPr lang="ja-JP" altLang="en-US" sz="1600" dirty="0">
                <a:latin typeface="Meiryo UI" panose="020B0604030504040204" pitchFamily="50" charset="-128"/>
                <a:ea typeface="Meiryo UI" panose="020B0604030504040204" pitchFamily="50" charset="-128"/>
              </a:rPr>
              <a:t>ひびわれ、剥離・鉄筋露出</a:t>
            </a:r>
            <a:r>
              <a:rPr lang="en-US" altLang="ja-JP" sz="1600" dirty="0">
                <a:latin typeface="Meiryo UI" panose="020B0604030504040204" pitchFamily="50" charset="-128"/>
                <a:ea typeface="Meiryo UI" panose="020B0604030504040204" pitchFamily="50" charset="-128"/>
              </a:rPr>
              <a:t>)</a:t>
            </a:r>
            <a:r>
              <a:rPr lang="ja-JP" altLang="en-US" sz="1600" dirty="0">
                <a:latin typeface="Meiryo UI" panose="020B0604030504040204" pitchFamily="50" charset="-128"/>
                <a:ea typeface="Meiryo UI" panose="020B0604030504040204" pitchFamily="50" charset="-128"/>
              </a:rPr>
              <a:t>の程度は深刻なものではないが、軽微な剥離が生じている部材の数が多い（範囲が広い）ことや剥離・鉄筋露出の重み係数が高いため損傷評価点が高く算出され、健全度が低下している。</a:t>
            </a:r>
            <a:endParaRPr lang="en-US" altLang="ja-JP" sz="160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pPr>
              <a:defRPr/>
            </a:pPr>
            <a:fld id="{0697CFBF-62AA-4423-A348-4E9138DCA51B}" type="slidenum">
              <a:rPr lang="ja-JP" altLang="en-US" smtClean="0"/>
              <a:pPr>
                <a:defRPr/>
              </a:pPr>
              <a:t>28</a:t>
            </a:fld>
            <a:endParaRPr lang="ja-JP" altLang="en-US" dirty="0"/>
          </a:p>
        </p:txBody>
      </p:sp>
      <p:pic>
        <p:nvPicPr>
          <p:cNvPr id="3" name="図 2">
            <a:extLst>
              <a:ext uri="{FF2B5EF4-FFF2-40B4-BE49-F238E27FC236}">
                <a16:creationId xmlns:a16="http://schemas.microsoft.com/office/drawing/2014/main" id="{64F17AF1-70F1-4685-B40A-FDD503975759}"/>
              </a:ext>
            </a:extLst>
          </p:cNvPr>
          <p:cNvPicPr>
            <a:picLocks noChangeAspect="1"/>
          </p:cNvPicPr>
          <p:nvPr/>
        </p:nvPicPr>
        <p:blipFill>
          <a:blip r:embed="rId3"/>
          <a:stretch>
            <a:fillRect/>
          </a:stretch>
        </p:blipFill>
        <p:spPr>
          <a:xfrm>
            <a:off x="753542" y="2076862"/>
            <a:ext cx="7325229" cy="3809960"/>
          </a:xfrm>
          <a:prstGeom prst="rect">
            <a:avLst/>
          </a:prstGeom>
        </p:spPr>
      </p:pic>
      <p:sp>
        <p:nvSpPr>
          <p:cNvPr id="12" name="テキスト ボックス 11">
            <a:extLst>
              <a:ext uri="{FF2B5EF4-FFF2-40B4-BE49-F238E27FC236}">
                <a16:creationId xmlns:a16="http://schemas.microsoft.com/office/drawing/2014/main" id="{44B345A2-3076-4B21-B8E9-4780A7D835F8}"/>
              </a:ext>
            </a:extLst>
          </p:cNvPr>
          <p:cNvSpPr txBox="1"/>
          <p:nvPr/>
        </p:nvSpPr>
        <p:spPr>
          <a:xfrm>
            <a:off x="1620808" y="6017796"/>
            <a:ext cx="5700578" cy="338554"/>
          </a:xfrm>
          <a:prstGeom prst="rect">
            <a:avLst/>
          </a:prstGeom>
          <a:noFill/>
        </p:spPr>
        <p:txBody>
          <a:bodyPr wrap="square" rtlCol="0">
            <a:spAutoFit/>
          </a:bodyPr>
          <a:lstStyle/>
          <a:p>
            <a:r>
              <a:rPr lang="en-US" altLang="ja-JP" sz="1600" dirty="0">
                <a:latin typeface="Meiryo UI" panose="020B0604030504040204" pitchFamily="50" charset="-128"/>
                <a:ea typeface="Meiryo UI" panose="020B0604030504040204" pitchFamily="50" charset="-128"/>
              </a:rPr>
              <a:t>(</a:t>
            </a:r>
            <a:r>
              <a:rPr lang="ja-JP" altLang="en-US" sz="1600" dirty="0">
                <a:latin typeface="Meiryo UI" panose="020B0604030504040204" pitchFamily="50" charset="-128"/>
                <a:ea typeface="Meiryo UI" panose="020B0604030504040204" pitchFamily="50" charset="-128"/>
              </a:rPr>
              <a:t>注</a:t>
            </a:r>
            <a:r>
              <a:rPr lang="en-US" altLang="ja-JP" sz="1600" dirty="0">
                <a:latin typeface="Meiryo UI" panose="020B0604030504040204" pitchFamily="50" charset="-128"/>
                <a:ea typeface="Meiryo UI" panose="020B0604030504040204" pitchFamily="50" charset="-128"/>
              </a:rPr>
              <a:t>)</a:t>
            </a:r>
            <a:r>
              <a:rPr lang="ja-JP" altLang="en-US" sz="1600" dirty="0">
                <a:latin typeface="Meiryo UI" panose="020B0604030504040204" pitchFamily="50" charset="-128"/>
                <a:ea typeface="Meiryo UI" panose="020B0604030504040204" pitchFamily="50" charset="-128"/>
              </a:rPr>
              <a:t>健全度の低い</a:t>
            </a:r>
            <a:r>
              <a:rPr lang="en-US" altLang="ja-JP" sz="1600" dirty="0">
                <a:latin typeface="Meiryo UI" panose="020B0604030504040204" pitchFamily="50" charset="-128"/>
                <a:ea typeface="Meiryo UI" panose="020B0604030504040204" pitchFamily="50" charset="-128"/>
              </a:rPr>
              <a:t>B11D</a:t>
            </a:r>
            <a:r>
              <a:rPr lang="ja-JP" altLang="en-US" sz="1600" dirty="0">
                <a:latin typeface="Meiryo UI" panose="020B0604030504040204" pitchFamily="50" charset="-128"/>
                <a:ea typeface="Meiryo UI" panose="020B0604030504040204" pitchFamily="50" charset="-128"/>
              </a:rPr>
              <a:t>と同程度のひびわれ評価の</a:t>
            </a:r>
            <a:r>
              <a:rPr lang="en-US" altLang="ja-JP" sz="1600" dirty="0">
                <a:latin typeface="Meiryo UI" panose="020B0604030504040204" pitchFamily="50" charset="-128"/>
                <a:ea typeface="Meiryo UI" panose="020B0604030504040204" pitchFamily="50" charset="-128"/>
              </a:rPr>
              <a:t>B29D</a:t>
            </a:r>
            <a:r>
              <a:rPr lang="ja-JP" altLang="en-US" sz="1600" dirty="0">
                <a:latin typeface="Meiryo UI" panose="020B0604030504040204" pitchFamily="50" charset="-128"/>
                <a:ea typeface="Meiryo UI" panose="020B0604030504040204" pitchFamily="50" charset="-128"/>
              </a:rPr>
              <a:t>を対比</a:t>
            </a:r>
          </a:p>
        </p:txBody>
      </p:sp>
      <p:sp>
        <p:nvSpPr>
          <p:cNvPr id="9" name="正方形/長方形 22">
            <a:extLst>
              <a:ext uri="{FF2B5EF4-FFF2-40B4-BE49-F238E27FC236}">
                <a16:creationId xmlns:a16="http://schemas.microsoft.com/office/drawing/2014/main" id="{F234F26A-5014-41BE-A357-F3BA9C8D6DC1}"/>
              </a:ext>
            </a:extLst>
          </p:cNvPr>
          <p:cNvSpPr>
            <a:spLocks noChangeArrowheads="1"/>
          </p:cNvSpPr>
          <p:nvPr/>
        </p:nvSpPr>
        <p:spPr bwMode="auto">
          <a:xfrm>
            <a:off x="60325" y="60325"/>
            <a:ext cx="6108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b="1" dirty="0">
                <a:solidFill>
                  <a:schemeClr val="bg1"/>
                </a:solidFill>
                <a:latin typeface="Meiryo UI" panose="020B0604030504040204" pitchFamily="50" charset="-128"/>
                <a:ea typeface="Meiryo UI" panose="020B0604030504040204" pitchFamily="50" charset="-128"/>
              </a:rPr>
              <a:t>（</a:t>
            </a:r>
            <a:r>
              <a:rPr lang="en-US" altLang="ja-JP" b="1" dirty="0">
                <a:solidFill>
                  <a:schemeClr val="bg1"/>
                </a:solidFill>
                <a:latin typeface="Meiryo UI" panose="020B0604030504040204" pitchFamily="50" charset="-128"/>
                <a:ea typeface="Meiryo UI" panose="020B0604030504040204" pitchFamily="50" charset="-128"/>
              </a:rPr>
              <a:t>2</a:t>
            </a:r>
            <a:r>
              <a:rPr lang="ja-JP" altLang="en-US" b="1" dirty="0">
                <a:solidFill>
                  <a:schemeClr val="bg1"/>
                </a:solidFill>
                <a:latin typeface="Meiryo UI" panose="020B0604030504040204" pitchFamily="50" charset="-128"/>
                <a:ea typeface="Meiryo UI" panose="020B0604030504040204" pitchFamily="50" charset="-128"/>
              </a:rPr>
              <a:t>）現計画の振り返りと検証</a:t>
            </a:r>
          </a:p>
        </p:txBody>
      </p:sp>
    </p:spTree>
    <p:extLst>
      <p:ext uri="{BB962C8B-B14F-4D97-AF65-F5344CB8AC3E}">
        <p14:creationId xmlns:p14="http://schemas.microsoft.com/office/powerpoint/2010/main" val="12195894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D6055A80-B785-CB9E-DEB7-8A01F1E87A24}"/>
              </a:ext>
            </a:extLst>
          </p:cNvPr>
          <p:cNvSpPr>
            <a:spLocks noChangeArrowheads="1"/>
          </p:cNvSpPr>
          <p:nvPr/>
        </p:nvSpPr>
        <p:spPr bwMode="auto">
          <a:xfrm>
            <a:off x="0" y="-20638"/>
            <a:ext cx="9144000" cy="539751"/>
          </a:xfrm>
          <a:prstGeom prst="rect">
            <a:avLst/>
          </a:prstGeom>
          <a:gradFill>
            <a:gsLst>
              <a:gs pos="0">
                <a:schemeClr val="tx2"/>
              </a:gs>
              <a:gs pos="100000">
                <a:schemeClr val="accent1"/>
              </a:gs>
            </a:gsLst>
            <a:lin ang="5400000" scaled="1"/>
          </a:gradFill>
          <a:ln w="9525">
            <a:noFill/>
            <a:miter lim="800000"/>
            <a:headEnd/>
            <a:tailEnd/>
          </a:ln>
          <a:effectLst>
            <a:outerShdw blurRad="50800" dist="38100" dir="5400000" algn="t" rotWithShape="0">
              <a:prstClr val="black">
                <a:alpha val="40000"/>
              </a:prstClr>
            </a:outerShdw>
          </a:effectLst>
        </p:spPr>
        <p:txBody>
          <a:bodyPr wrap="none" lIns="91351" tIns="45675" rIns="91351" bIns="45675" anchor="ctr"/>
          <a:lstStyle/>
          <a:p>
            <a:pPr>
              <a:defRPr/>
            </a:pPr>
            <a:endParaRPr lang="en-US" altLang="zh-TW" sz="2800" b="1" dirty="0">
              <a:solidFill>
                <a:schemeClr val="bg1"/>
              </a:solidFill>
              <a:latin typeface="Meiryo UI" pitchFamily="50" charset="-128"/>
              <a:ea typeface="Meiryo UI" pitchFamily="50" charset="-128"/>
              <a:cs typeface="Meiryo UI" pitchFamily="50" charset="-128"/>
            </a:endParaRPr>
          </a:p>
        </p:txBody>
      </p:sp>
      <p:sp>
        <p:nvSpPr>
          <p:cNvPr id="6" name="正方形/長方形 22">
            <a:extLst>
              <a:ext uri="{FF2B5EF4-FFF2-40B4-BE49-F238E27FC236}">
                <a16:creationId xmlns:a16="http://schemas.microsoft.com/office/drawing/2014/main" id="{61D370AE-7FB2-7D0F-80B3-A60A4F0CAD0B}"/>
              </a:ext>
            </a:extLst>
          </p:cNvPr>
          <p:cNvSpPr>
            <a:spLocks noChangeArrowheads="1"/>
          </p:cNvSpPr>
          <p:nvPr/>
        </p:nvSpPr>
        <p:spPr bwMode="auto">
          <a:xfrm>
            <a:off x="60325" y="60325"/>
            <a:ext cx="6108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b="1" dirty="0">
                <a:solidFill>
                  <a:schemeClr val="bg1"/>
                </a:solidFill>
                <a:latin typeface="Meiryo UI" panose="020B0604030504040204" pitchFamily="50" charset="-128"/>
                <a:ea typeface="Meiryo UI" panose="020B0604030504040204" pitchFamily="50" charset="-128"/>
              </a:rPr>
              <a:t>（１）施設の状況</a:t>
            </a:r>
          </a:p>
        </p:txBody>
      </p:sp>
      <p:sp>
        <p:nvSpPr>
          <p:cNvPr id="10" name="Text Box 5">
            <a:extLst>
              <a:ext uri="{FF2B5EF4-FFF2-40B4-BE49-F238E27FC236}">
                <a16:creationId xmlns:a16="http://schemas.microsoft.com/office/drawing/2014/main" id="{F548B18F-F479-B1D1-5E95-97F8D371E9E5}"/>
              </a:ext>
            </a:extLst>
          </p:cNvPr>
          <p:cNvSpPr txBox="1">
            <a:spLocks noChangeArrowheads="1"/>
          </p:cNvSpPr>
          <p:nvPr/>
        </p:nvSpPr>
        <p:spPr bwMode="auto">
          <a:xfrm>
            <a:off x="211521" y="2068424"/>
            <a:ext cx="310781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Font typeface="Arial" panose="020B0604020202020204" pitchFamily="34" charset="0"/>
              <a:buNone/>
            </a:pPr>
            <a:r>
              <a:rPr lang="ja-JP" altLang="en-US" sz="1800" dirty="0">
                <a:latin typeface="Meiryo UI" panose="020B0604030504040204" pitchFamily="50" charset="-128"/>
                <a:ea typeface="Meiryo UI" panose="020B0604030504040204" pitchFamily="50" charset="-128"/>
              </a:rPr>
              <a:t>◇モノレール施設の管理箇所数</a:t>
            </a:r>
          </a:p>
        </p:txBody>
      </p:sp>
      <p:sp>
        <p:nvSpPr>
          <p:cNvPr id="4" name="スライド番号プレースホルダー 3"/>
          <p:cNvSpPr>
            <a:spLocks noGrp="1"/>
          </p:cNvSpPr>
          <p:nvPr>
            <p:ph type="sldNum" sz="quarter" idx="12"/>
          </p:nvPr>
        </p:nvSpPr>
        <p:spPr/>
        <p:txBody>
          <a:bodyPr/>
          <a:lstStyle/>
          <a:p>
            <a:pPr>
              <a:defRPr/>
            </a:pPr>
            <a:fld id="{0697CFBF-62AA-4423-A348-4E9138DCA51B}" type="slidenum">
              <a:rPr lang="ja-JP" altLang="en-US" smtClean="0"/>
              <a:pPr>
                <a:defRPr/>
              </a:pPr>
              <a:t>2</a:t>
            </a:fld>
            <a:endParaRPr lang="ja-JP" altLang="en-US"/>
          </a:p>
        </p:txBody>
      </p:sp>
      <p:sp>
        <p:nvSpPr>
          <p:cNvPr id="7" name="コンテンツ プレースホルダー 2">
            <a:extLst>
              <a:ext uri="{FF2B5EF4-FFF2-40B4-BE49-F238E27FC236}">
                <a16:creationId xmlns:a16="http://schemas.microsoft.com/office/drawing/2014/main" id="{4BC6B814-3180-493C-8262-B0E0A6853E88}"/>
              </a:ext>
            </a:extLst>
          </p:cNvPr>
          <p:cNvSpPr txBox="1">
            <a:spLocks/>
          </p:cNvSpPr>
          <p:nvPr/>
        </p:nvSpPr>
        <p:spPr bwMode="auto">
          <a:xfrm>
            <a:off x="211521" y="704618"/>
            <a:ext cx="8694354" cy="1268081"/>
          </a:xfrm>
          <a:prstGeom prst="rect">
            <a:avLst/>
          </a:prstGeom>
          <a:gradFill rotWithShape="0">
            <a:gsLst>
              <a:gs pos="0">
                <a:srgbClr val="FFFF99"/>
              </a:gs>
              <a:gs pos="100000">
                <a:schemeClr val="bg1"/>
              </a:gs>
            </a:gsLst>
            <a:lin ang="5400000" scaled="1"/>
          </a:gradFill>
          <a:ln w="12700">
            <a:solidFill>
              <a:schemeClr val="tx1"/>
            </a:solidFill>
            <a:miter lim="800000"/>
            <a:headEnd/>
            <a:tailEnd/>
          </a:ln>
        </p:spPr>
        <p:txBody>
          <a:bodyPr anchor="ctr"/>
          <a:lstStyle>
            <a:lvl1pPr marL="285750" indent="-28575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indent="0" eaLnBrk="1" hangingPunct="1">
              <a:spcBef>
                <a:spcPct val="0"/>
              </a:spcBef>
              <a:buNone/>
            </a:pPr>
            <a:r>
              <a:rPr lang="ja-JP" altLang="en-US" sz="1600" dirty="0">
                <a:latin typeface="Meiryo UI" panose="020B0604030504040204" pitchFamily="50" charset="-128"/>
                <a:ea typeface="Meiryo UI" panose="020B0604030504040204" pitchFamily="50" charset="-128"/>
              </a:rPr>
              <a:t>・大阪モノレールでは、大阪府が管理しているインフラ部と大阪モノレール株式会社が管理しているインフラ外部に区分される。</a:t>
            </a:r>
            <a:endParaRPr lang="en-US" altLang="ja-JP" sz="1600" dirty="0">
              <a:latin typeface="Meiryo UI" panose="020B0604030504040204" pitchFamily="50" charset="-128"/>
              <a:ea typeface="Meiryo UI" panose="020B0604030504040204" pitchFamily="50" charset="-128"/>
            </a:endParaRPr>
          </a:p>
          <a:p>
            <a:pPr marL="0" indent="0" eaLnBrk="1" hangingPunct="1">
              <a:spcBef>
                <a:spcPct val="0"/>
              </a:spcBef>
              <a:buNone/>
            </a:pPr>
            <a:r>
              <a:rPr lang="ja-JP" altLang="en-US" sz="1600" dirty="0">
                <a:latin typeface="Meiryo UI" panose="020B0604030504040204" pitchFamily="50" charset="-128"/>
                <a:ea typeface="Meiryo UI" panose="020B0604030504040204" pitchFamily="50" charset="-128"/>
              </a:rPr>
              <a:t>・インフラ部の施設は一般的な</a:t>
            </a:r>
            <a:r>
              <a:rPr lang="en-US" altLang="ja-JP" sz="1600" dirty="0">
                <a:latin typeface="Meiryo UI" panose="020B0604030504040204" pitchFamily="50" charset="-128"/>
                <a:ea typeface="Meiryo UI" panose="020B0604030504040204" pitchFamily="50" charset="-128"/>
              </a:rPr>
              <a:t>RC</a:t>
            </a:r>
            <a:r>
              <a:rPr lang="ja-JP" altLang="en-US" sz="1600" dirty="0">
                <a:latin typeface="Meiryo UI" panose="020B0604030504040204" pitchFamily="50" charset="-128"/>
                <a:ea typeface="Meiryo UI" panose="020B0604030504040204" pitchFamily="50" charset="-128"/>
              </a:rPr>
              <a:t>支柱、鋼製支柱、</a:t>
            </a:r>
            <a:r>
              <a:rPr lang="en-US" altLang="ja-JP" sz="1600" dirty="0">
                <a:latin typeface="Meiryo UI" panose="020B0604030504040204" pitchFamily="50" charset="-128"/>
                <a:ea typeface="Meiryo UI" panose="020B0604030504040204" pitchFamily="50" charset="-128"/>
              </a:rPr>
              <a:t>PC</a:t>
            </a:r>
            <a:r>
              <a:rPr lang="ja-JP" altLang="en-US" sz="1600" dirty="0">
                <a:latin typeface="Meiryo UI" panose="020B0604030504040204" pitchFamily="50" charset="-128"/>
                <a:ea typeface="Meiryo UI" panose="020B0604030504040204" pitchFamily="50" charset="-128"/>
              </a:rPr>
              <a:t>軌道桁、鋼軌道桁が大半を占めるが、駅舎、分岐橋、特殊橋なども含まれる。（駅舎の外壁・屋根・エレベーター・エスカレーターもインフラ部に該当する。）</a:t>
            </a:r>
            <a:endParaRPr lang="en-US" altLang="ja-JP" sz="1600" dirty="0">
              <a:latin typeface="Meiryo UI" panose="020B0604030504040204" pitchFamily="50" charset="-128"/>
              <a:ea typeface="Meiryo UI" panose="020B0604030504040204" pitchFamily="50" charset="-128"/>
            </a:endParaRPr>
          </a:p>
        </p:txBody>
      </p:sp>
      <p:pic>
        <p:nvPicPr>
          <p:cNvPr id="8" name="図 7">
            <a:extLst>
              <a:ext uri="{FF2B5EF4-FFF2-40B4-BE49-F238E27FC236}">
                <a16:creationId xmlns:a16="http://schemas.microsoft.com/office/drawing/2014/main" id="{CF2F73A4-1E07-4DA1-AD7D-3D1BD7363AE2}"/>
              </a:ext>
            </a:extLst>
          </p:cNvPr>
          <p:cNvPicPr>
            <a:picLocks noChangeAspect="1"/>
          </p:cNvPicPr>
          <p:nvPr/>
        </p:nvPicPr>
        <p:blipFill>
          <a:blip r:embed="rId3"/>
          <a:stretch>
            <a:fillRect/>
          </a:stretch>
        </p:blipFill>
        <p:spPr>
          <a:xfrm>
            <a:off x="4841066" y="2673443"/>
            <a:ext cx="4461430" cy="2647565"/>
          </a:xfrm>
          <a:prstGeom prst="rect">
            <a:avLst/>
          </a:prstGeom>
        </p:spPr>
      </p:pic>
      <p:graphicFrame>
        <p:nvGraphicFramePr>
          <p:cNvPr id="2" name="表 1">
            <a:extLst>
              <a:ext uri="{FF2B5EF4-FFF2-40B4-BE49-F238E27FC236}">
                <a16:creationId xmlns:a16="http://schemas.microsoft.com/office/drawing/2014/main" id="{10F78BDC-124C-9D72-01D7-294BA86C86EC}"/>
              </a:ext>
            </a:extLst>
          </p:cNvPr>
          <p:cNvGraphicFramePr>
            <a:graphicFrameLocks noGrp="1"/>
          </p:cNvGraphicFramePr>
          <p:nvPr>
            <p:extLst>
              <p:ext uri="{D42A27DB-BD31-4B8C-83A1-F6EECF244321}">
                <p14:modId xmlns:p14="http://schemas.microsoft.com/office/powerpoint/2010/main" val="694347324"/>
              </p:ext>
            </p:extLst>
          </p:nvPr>
        </p:nvGraphicFramePr>
        <p:xfrm>
          <a:off x="197333" y="2440784"/>
          <a:ext cx="4478724" cy="3647844"/>
        </p:xfrm>
        <a:graphic>
          <a:graphicData uri="http://schemas.openxmlformats.org/drawingml/2006/table">
            <a:tbl>
              <a:tblPr firstRow="1" bandRow="1">
                <a:tableStyleId>{5C22544A-7EE6-4342-B048-85BDC9FD1C3A}</a:tableStyleId>
              </a:tblPr>
              <a:tblGrid>
                <a:gridCol w="1142226">
                  <a:extLst>
                    <a:ext uri="{9D8B030D-6E8A-4147-A177-3AD203B41FA5}">
                      <a16:colId xmlns:a16="http://schemas.microsoft.com/office/drawing/2014/main" val="20000"/>
                    </a:ext>
                  </a:extLst>
                </a:gridCol>
                <a:gridCol w="1056249">
                  <a:extLst>
                    <a:ext uri="{9D8B030D-6E8A-4147-A177-3AD203B41FA5}">
                      <a16:colId xmlns:a16="http://schemas.microsoft.com/office/drawing/2014/main" val="2821463242"/>
                    </a:ext>
                  </a:extLst>
                </a:gridCol>
                <a:gridCol w="1056249">
                  <a:extLst>
                    <a:ext uri="{9D8B030D-6E8A-4147-A177-3AD203B41FA5}">
                      <a16:colId xmlns:a16="http://schemas.microsoft.com/office/drawing/2014/main" val="1560484356"/>
                    </a:ext>
                  </a:extLst>
                </a:gridCol>
                <a:gridCol w="1224000">
                  <a:extLst>
                    <a:ext uri="{9D8B030D-6E8A-4147-A177-3AD203B41FA5}">
                      <a16:colId xmlns:a16="http://schemas.microsoft.com/office/drawing/2014/main" val="3303835791"/>
                    </a:ext>
                  </a:extLst>
                </a:gridCol>
              </a:tblGrid>
              <a:tr h="367172">
                <a:tc rowSpan="2">
                  <a:txBody>
                    <a:bodyPr/>
                    <a:lstStyle/>
                    <a:p>
                      <a:pPr algn="ctr"/>
                      <a:r>
                        <a:rPr kumimoji="1" lang="ja-JP" altLang="en-US" sz="1400" b="0" dirty="0">
                          <a:latin typeface="Meiryo UI" panose="020B0604030504040204" pitchFamily="50" charset="-128"/>
                          <a:ea typeface="Meiryo UI" panose="020B0604030504040204" pitchFamily="50" charset="-128"/>
                          <a:cs typeface="Meiryo UI" panose="020B0604030504040204" pitchFamily="50" charset="-128"/>
                        </a:rPr>
                        <a:t>構造</a:t>
                      </a:r>
                      <a:r>
                        <a:rPr kumimoji="1" lang="ja-JP" altLang="en-US" sz="1400" b="0" dirty="0">
                          <a:solidFill>
                            <a:schemeClr val="bg1"/>
                          </a:solidFill>
                          <a:latin typeface="Meiryo UI" panose="020B0604030504040204" pitchFamily="50" charset="-128"/>
                          <a:ea typeface="Meiryo UI" panose="020B0604030504040204" pitchFamily="50" charset="-128"/>
                        </a:rPr>
                        <a:t>種別</a:t>
                      </a:r>
                      <a:endParaRPr kumimoji="1" lang="en-US" altLang="ja-JP" sz="1400" b="0" dirty="0">
                        <a:solidFill>
                          <a:schemeClr val="bg1"/>
                        </a:solidFill>
                        <a:latin typeface="Meiryo UI" panose="020B0604030504040204" pitchFamily="50" charset="-128"/>
                        <a:ea typeface="Meiryo UI" panose="020B0604030504040204" pitchFamily="50" charset="-128"/>
                      </a:endParaRPr>
                    </a:p>
                  </a:txBody>
                  <a:tcPr marL="116107" marR="116107" marT="58054" marB="58054"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4F81BD"/>
                    </a:solidFill>
                  </a:tcPr>
                </a:tc>
                <a:tc gridSpan="3">
                  <a:txBody>
                    <a:bodyPr/>
                    <a:lstStyle/>
                    <a:p>
                      <a:pPr algn="ctr"/>
                      <a:r>
                        <a:rPr kumimoji="1" lang="ja-JP" altLang="en-US" sz="1400" b="0" dirty="0">
                          <a:solidFill>
                            <a:schemeClr val="bg1"/>
                          </a:solidFill>
                          <a:latin typeface="Meiryo UI" panose="020B0604030504040204" pitchFamily="50" charset="-128"/>
                          <a:ea typeface="Meiryo UI" panose="020B0604030504040204" pitchFamily="50" charset="-128"/>
                        </a:rPr>
                        <a:t>管理施設数</a:t>
                      </a:r>
                    </a:p>
                  </a:txBody>
                  <a:tcPr marL="116107" marR="116107" marT="58054" marB="58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4F81BD"/>
                    </a:solidFill>
                  </a:tcPr>
                </a:tc>
                <a:tc hMerge="1">
                  <a:txBody>
                    <a:bodyPr/>
                    <a:lstStyle/>
                    <a:p>
                      <a:pPr algn="ctr"/>
                      <a:endParaRPr kumimoji="1" lang="ja-JP" altLang="en-US" sz="1300" b="0" dirty="0">
                        <a:solidFill>
                          <a:schemeClr val="bg1"/>
                        </a:solidFill>
                        <a:latin typeface="Meiryo UI" panose="020B0604030504040204" pitchFamily="50" charset="-128"/>
                        <a:ea typeface="Meiryo UI" panose="020B0604030504040204" pitchFamily="50" charset="-128"/>
                      </a:endParaRPr>
                    </a:p>
                  </a:txBody>
                  <a:tcPr marL="98014" marR="98014" marT="49007" marB="49007"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rgbClr val="4F81BD"/>
                    </a:solidFill>
                  </a:tcPr>
                </a:tc>
                <a:tc hMerge="1">
                  <a:txBody>
                    <a:bodyPr/>
                    <a:lstStyle/>
                    <a:p>
                      <a:endParaRPr kumimoji="1" lang="ja-JP" altLang="en-US"/>
                    </a:p>
                  </a:txBody>
                  <a:tcPr/>
                </a:tc>
                <a:extLst>
                  <a:ext uri="{0D108BD9-81ED-4DB2-BD59-A6C34878D82A}">
                    <a16:rowId xmlns:a16="http://schemas.microsoft.com/office/drawing/2014/main" val="10000"/>
                  </a:ext>
                </a:extLst>
              </a:tr>
              <a:tr h="604948">
                <a:tc vMerge="1">
                  <a:txBody>
                    <a:bodyPr/>
                    <a:lstStyle/>
                    <a:p>
                      <a:endParaRPr kumimoji="1" lang="ja-JP" altLang="en-US"/>
                    </a:p>
                  </a:txBody>
                  <a:tcPr/>
                </a:tc>
                <a:tc>
                  <a:txBody>
                    <a:bodyPr/>
                    <a:lstStyle/>
                    <a:p>
                      <a:pPr algn="ctr"/>
                      <a:r>
                        <a:rPr kumimoji="1" lang="ja-JP" altLang="en-US" sz="1400" b="0" dirty="0">
                          <a:solidFill>
                            <a:schemeClr val="bg1"/>
                          </a:solidFill>
                          <a:latin typeface="Meiryo UI" panose="020B0604030504040204" pitchFamily="50" charset="-128"/>
                          <a:ea typeface="Meiryo UI" panose="020B0604030504040204" pitchFamily="50" charset="-128"/>
                        </a:rPr>
                        <a:t>現計画</a:t>
                      </a:r>
                      <a:endParaRPr kumimoji="1" lang="en-US" altLang="ja-JP" sz="1400" b="0" dirty="0">
                        <a:solidFill>
                          <a:schemeClr val="bg1"/>
                        </a:solidFill>
                        <a:latin typeface="Meiryo UI" panose="020B0604030504040204" pitchFamily="50" charset="-128"/>
                        <a:ea typeface="Meiryo UI" panose="020B0604030504040204" pitchFamily="50" charset="-128"/>
                      </a:endParaRPr>
                    </a:p>
                    <a:p>
                      <a:pPr algn="ctr"/>
                      <a:r>
                        <a:rPr kumimoji="1" lang="ja-JP" altLang="en-US" sz="1400" b="0" dirty="0">
                          <a:solidFill>
                            <a:schemeClr val="bg1"/>
                          </a:solidFill>
                          <a:latin typeface="Meiryo UI" panose="020B0604030504040204" pitchFamily="50" charset="-128"/>
                          <a:ea typeface="Meiryo UI" panose="020B0604030504040204" pitchFamily="50" charset="-128"/>
                        </a:rPr>
                        <a:t>（</a:t>
                      </a:r>
                      <a:r>
                        <a:rPr kumimoji="1" lang="en-US" altLang="ja-JP" sz="1400" b="0" dirty="0">
                          <a:solidFill>
                            <a:schemeClr val="bg1"/>
                          </a:solidFill>
                          <a:latin typeface="Meiryo UI" panose="020B0604030504040204" pitchFamily="50" charset="-128"/>
                          <a:ea typeface="Meiryo UI" panose="020B0604030504040204" pitchFamily="50" charset="-128"/>
                        </a:rPr>
                        <a:t>H25</a:t>
                      </a:r>
                      <a:r>
                        <a:rPr kumimoji="1" lang="ja-JP" altLang="en-US" sz="1400" b="0" dirty="0">
                          <a:solidFill>
                            <a:schemeClr val="bg1"/>
                          </a:solidFill>
                          <a:latin typeface="Meiryo UI" panose="020B0604030504040204" pitchFamily="50" charset="-128"/>
                          <a:ea typeface="Meiryo UI" panose="020B0604030504040204" pitchFamily="50" charset="-128"/>
                        </a:rPr>
                        <a:t>）</a:t>
                      </a:r>
                    </a:p>
                  </a:txBody>
                  <a:tcPr marL="116107" marR="116107" marT="58054" marB="58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F81B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dirty="0">
                          <a:solidFill>
                            <a:schemeClr val="bg1"/>
                          </a:solidFill>
                          <a:latin typeface="Meiryo UI" panose="020B0604030504040204" pitchFamily="50" charset="-128"/>
                          <a:ea typeface="Meiryo UI" panose="020B0604030504040204" pitchFamily="50" charset="-128"/>
                        </a:rPr>
                        <a:t>最新</a:t>
                      </a:r>
                      <a:endParaRPr kumimoji="1" lang="en-US" altLang="ja-JP" sz="1400" b="0" dirty="0">
                        <a:solidFill>
                          <a:schemeClr val="bg1"/>
                        </a:solidFill>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dirty="0">
                          <a:solidFill>
                            <a:schemeClr val="bg1"/>
                          </a:solidFill>
                          <a:latin typeface="Meiryo UI" panose="020B0604030504040204" pitchFamily="50" charset="-128"/>
                          <a:ea typeface="Meiryo UI" panose="020B0604030504040204" pitchFamily="50" charset="-128"/>
                        </a:rPr>
                        <a:t>（</a:t>
                      </a:r>
                      <a:r>
                        <a:rPr kumimoji="1" lang="en-US" altLang="ja-JP" sz="1400" b="0" dirty="0">
                          <a:solidFill>
                            <a:schemeClr val="bg1"/>
                          </a:solidFill>
                          <a:latin typeface="Meiryo UI" panose="020B0604030504040204" pitchFamily="50" charset="-128"/>
                          <a:ea typeface="Meiryo UI" panose="020B0604030504040204" pitchFamily="50" charset="-128"/>
                        </a:rPr>
                        <a:t>R5</a:t>
                      </a:r>
                      <a:r>
                        <a:rPr kumimoji="1" lang="ja-JP" altLang="en-US" sz="1400" b="0" dirty="0">
                          <a:solidFill>
                            <a:schemeClr val="bg1"/>
                          </a:solidFill>
                          <a:latin typeface="Meiryo UI" panose="020B0604030504040204" pitchFamily="50" charset="-128"/>
                          <a:ea typeface="Meiryo UI" panose="020B0604030504040204" pitchFamily="50" charset="-128"/>
                        </a:rPr>
                        <a:t>）</a:t>
                      </a:r>
                    </a:p>
                  </a:txBody>
                  <a:tcPr marL="116107" marR="116107" marT="58054" marB="58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F81B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dirty="0">
                          <a:solidFill>
                            <a:schemeClr val="bg1"/>
                          </a:solidFill>
                          <a:latin typeface="Meiryo UI" panose="020B0604030504040204" pitchFamily="50" charset="-128"/>
                          <a:ea typeface="Meiryo UI" panose="020B0604030504040204" pitchFamily="50" charset="-128"/>
                        </a:rPr>
                        <a:t>将来</a:t>
                      </a:r>
                      <a:endParaRPr kumimoji="1" lang="en-US" altLang="ja-JP" sz="1400" b="0" dirty="0">
                        <a:solidFill>
                          <a:schemeClr val="bg1"/>
                        </a:solidFill>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0" dirty="0">
                          <a:solidFill>
                            <a:schemeClr val="bg1"/>
                          </a:solidFill>
                          <a:latin typeface="Meiryo UI" panose="020B0604030504040204" pitchFamily="50" charset="-128"/>
                          <a:ea typeface="Meiryo UI" panose="020B0604030504040204" pitchFamily="50" charset="-128"/>
                        </a:rPr>
                        <a:t>※</a:t>
                      </a:r>
                      <a:r>
                        <a:rPr kumimoji="1" lang="ja-JP" altLang="en-US" sz="1100" b="0" dirty="0">
                          <a:solidFill>
                            <a:schemeClr val="bg1"/>
                          </a:solidFill>
                          <a:latin typeface="Meiryo UI" panose="020B0604030504040204" pitchFamily="50" charset="-128"/>
                          <a:ea typeface="Meiryo UI" panose="020B0604030504040204" pitchFamily="50" charset="-128"/>
                        </a:rPr>
                        <a:t>現時点見込み</a:t>
                      </a:r>
                      <a:endParaRPr kumimoji="1" lang="en-US" altLang="ja-JP" sz="1100" b="0" dirty="0">
                        <a:solidFill>
                          <a:schemeClr val="bg1"/>
                        </a:solidFill>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dirty="0">
                          <a:solidFill>
                            <a:schemeClr val="bg1"/>
                          </a:solidFill>
                          <a:latin typeface="Meiryo UI" panose="020B0604030504040204" pitchFamily="50" charset="-128"/>
                          <a:ea typeface="Meiryo UI" panose="020B0604030504040204" pitchFamily="50" charset="-128"/>
                        </a:rPr>
                        <a:t>(R11)</a:t>
                      </a:r>
                      <a:endParaRPr kumimoji="1" lang="ja-JP" altLang="en-US" sz="1400" b="0" dirty="0">
                        <a:solidFill>
                          <a:schemeClr val="bg1"/>
                        </a:solidFill>
                        <a:latin typeface="Meiryo UI" panose="020B0604030504040204" pitchFamily="50" charset="-128"/>
                        <a:ea typeface="Meiryo UI" panose="020B0604030504040204" pitchFamily="50" charset="-128"/>
                      </a:endParaRPr>
                    </a:p>
                  </a:txBody>
                  <a:tcPr marL="116107" marR="116107" marT="58054" marB="58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F81BD"/>
                    </a:solidFill>
                  </a:tcPr>
                </a:tc>
                <a:extLst>
                  <a:ext uri="{0D108BD9-81ED-4DB2-BD59-A6C34878D82A}">
                    <a16:rowId xmlns:a16="http://schemas.microsoft.com/office/drawing/2014/main" val="1735017541"/>
                  </a:ext>
                </a:extLst>
              </a:tr>
              <a:tr h="367172">
                <a:tc>
                  <a:txBody>
                    <a:bodyPr/>
                    <a:lstStyle/>
                    <a:p>
                      <a:pPr algn="ct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RC</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支柱</a:t>
                      </a:r>
                    </a:p>
                  </a:txBody>
                  <a:tcPr marL="116107" marR="116107" marT="58054" marB="58054"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algn="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762</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基</a:t>
                      </a:r>
                    </a:p>
                  </a:txBody>
                  <a:tcPr marL="116107" marR="116107" marT="58054" marB="58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algn="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762</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基</a:t>
                      </a:r>
                    </a:p>
                  </a:txBody>
                  <a:tcPr marL="116107" marR="116107" marT="58054" marB="58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algn="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1,026</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基</a:t>
                      </a:r>
                    </a:p>
                  </a:txBody>
                  <a:tcPr marL="116107" marR="116107" marT="58054" marB="58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1"/>
                  </a:ext>
                </a:extLst>
              </a:tr>
              <a:tr h="367172">
                <a:tc>
                  <a:txBody>
                    <a:bodyPr/>
                    <a:lstStyle/>
                    <a:p>
                      <a:pPr algn="ct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鋼製支柱</a:t>
                      </a:r>
                    </a:p>
                  </a:txBody>
                  <a:tcPr marL="116107" marR="116107" marT="58054" marB="58054" anchor="ctr"/>
                </a:tc>
                <a:tc>
                  <a:txBody>
                    <a:bodyPr/>
                    <a:lstStyle/>
                    <a:p>
                      <a:pPr algn="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404</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基</a:t>
                      </a:r>
                      <a:endParaRPr kumimoji="1" lang="ja-JP" altLang="en-US" sz="1400" dirty="0">
                        <a:latin typeface="Meiryo UI" panose="020B0604030504040204" pitchFamily="50" charset="-128"/>
                        <a:ea typeface="Meiryo UI" panose="020B0604030504040204" pitchFamily="50" charset="-128"/>
                      </a:endParaRPr>
                    </a:p>
                  </a:txBody>
                  <a:tcPr marL="116107" marR="116107" marT="58054" marB="58054" anchor="ctr">
                    <a:lnR w="12700" cap="flat" cmpd="sng" algn="ctr">
                      <a:solidFill>
                        <a:schemeClr val="bg1"/>
                      </a:solidFill>
                      <a:prstDash val="solid"/>
                      <a:round/>
                      <a:headEnd type="none" w="med" len="med"/>
                      <a:tailEnd type="none" w="med" len="med"/>
                    </a:lnR>
                  </a:tcPr>
                </a:tc>
                <a:tc>
                  <a:txBody>
                    <a:bodyPr/>
                    <a:lstStyle/>
                    <a:p>
                      <a:pPr algn="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404</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基</a:t>
                      </a:r>
                      <a:endParaRPr kumimoji="1" lang="ja-JP" altLang="en-US" sz="1400" dirty="0">
                        <a:latin typeface="Meiryo UI" panose="020B0604030504040204" pitchFamily="50" charset="-128"/>
                        <a:ea typeface="Meiryo UI" panose="020B0604030504040204" pitchFamily="50" charset="-128"/>
                      </a:endParaRPr>
                    </a:p>
                  </a:txBody>
                  <a:tcPr marL="116107" marR="116107" marT="58054" marB="58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r"/>
                      <a:r>
                        <a:rPr kumimoji="1" lang="en-US" altLang="ja-JP" sz="1400" dirty="0">
                          <a:latin typeface="Meiryo UI" panose="020B0604030504040204" pitchFamily="50" charset="-128"/>
                          <a:ea typeface="Meiryo UI" panose="020B0604030504040204" pitchFamily="50" charset="-128"/>
                        </a:rPr>
                        <a:t>443</a:t>
                      </a:r>
                      <a:r>
                        <a:rPr kumimoji="1" lang="ja-JP" altLang="en-US" sz="1400" dirty="0">
                          <a:latin typeface="Meiryo UI" panose="020B0604030504040204" pitchFamily="50" charset="-128"/>
                          <a:ea typeface="Meiryo UI" panose="020B0604030504040204" pitchFamily="50" charset="-128"/>
                        </a:rPr>
                        <a:t>基</a:t>
                      </a:r>
                    </a:p>
                  </a:txBody>
                  <a:tcPr marL="116107" marR="116107" marT="58054" marB="58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10005"/>
                  </a:ext>
                </a:extLst>
              </a:tr>
              <a:tr h="367172">
                <a:tc>
                  <a:txBody>
                    <a:bodyPr/>
                    <a:lstStyle/>
                    <a:p>
                      <a:pPr algn="ct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PC</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軌道桁</a:t>
                      </a:r>
                    </a:p>
                  </a:txBody>
                  <a:tcPr marL="116107" marR="116107" marT="58054" marB="58054" anchor="ctr"/>
                </a:tc>
                <a:tc>
                  <a:txBody>
                    <a:bodyPr/>
                    <a:lstStyle/>
                    <a:p>
                      <a:pPr algn="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1876</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橋</a:t>
                      </a:r>
                    </a:p>
                  </a:txBody>
                  <a:tcPr marL="116107" marR="116107" marT="58054" marB="58054" anchor="ctr">
                    <a:lnR w="12700" cap="flat" cmpd="sng" algn="ctr">
                      <a:solidFill>
                        <a:schemeClr val="bg1"/>
                      </a:solidFill>
                      <a:prstDash val="solid"/>
                      <a:round/>
                      <a:headEnd type="none" w="med" len="med"/>
                      <a:tailEnd type="none" w="med" len="med"/>
                    </a:lnR>
                  </a:tcPr>
                </a:tc>
                <a:tc>
                  <a:txBody>
                    <a:bodyPr/>
                    <a:lstStyle/>
                    <a:p>
                      <a:pPr algn="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1876</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橋</a:t>
                      </a:r>
                    </a:p>
                  </a:txBody>
                  <a:tcPr marL="116107" marR="116107" marT="58054" marB="58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2,449</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基</a:t>
                      </a:r>
                    </a:p>
                  </a:txBody>
                  <a:tcPr marL="116107" marR="116107" marT="58054" marB="58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10006"/>
                  </a:ext>
                </a:extLst>
              </a:tr>
              <a:tr h="367172">
                <a:tc>
                  <a:txBody>
                    <a:bodyPr/>
                    <a:lstStyle/>
                    <a:p>
                      <a:pPr algn="ct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鋼軌道桁</a:t>
                      </a:r>
                    </a:p>
                  </a:txBody>
                  <a:tcPr marL="116107" marR="116107" marT="58054" marB="58054" anchor="ctr"/>
                </a:tc>
                <a:tc>
                  <a:txBody>
                    <a:bodyPr/>
                    <a:lstStyle/>
                    <a:p>
                      <a:pPr algn="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107</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橋</a:t>
                      </a:r>
                    </a:p>
                  </a:txBody>
                  <a:tcPr marL="116107" marR="116107" marT="58054" marB="58054" anchor="ctr">
                    <a:lnR w="12700" cap="flat" cmpd="sng" algn="ctr">
                      <a:solidFill>
                        <a:schemeClr val="bg1"/>
                      </a:solidFill>
                      <a:prstDash val="solid"/>
                      <a:round/>
                      <a:headEnd type="none" w="med" len="med"/>
                      <a:tailEnd type="none" w="med" len="med"/>
                    </a:lnR>
                  </a:tcPr>
                </a:tc>
                <a:tc>
                  <a:txBody>
                    <a:bodyPr/>
                    <a:lstStyle/>
                    <a:p>
                      <a:pPr algn="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107</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橋</a:t>
                      </a:r>
                    </a:p>
                  </a:txBody>
                  <a:tcPr marL="116107" marR="116107" marT="58054" marB="58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142</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基</a:t>
                      </a:r>
                    </a:p>
                  </a:txBody>
                  <a:tcPr marL="116107" marR="116107" marT="58054" marB="58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2352292582"/>
                  </a:ext>
                </a:extLst>
              </a:tr>
              <a:tr h="367172">
                <a:tc>
                  <a:txBody>
                    <a:bodyPr/>
                    <a:lstStyle/>
                    <a:p>
                      <a:pPr algn="ct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駅舎</a:t>
                      </a:r>
                    </a:p>
                  </a:txBody>
                  <a:tcPr marL="116107" marR="116107" marT="58054" marB="58054" anchor="ctr"/>
                </a:tc>
                <a:tc>
                  <a:txBody>
                    <a:bodyPr/>
                    <a:lstStyle/>
                    <a:p>
                      <a:pPr algn="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18</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駅</a:t>
                      </a:r>
                    </a:p>
                  </a:txBody>
                  <a:tcPr marL="116107" marR="116107" marT="58054" marB="58054" anchor="ctr">
                    <a:lnR w="12700" cap="flat" cmpd="sng" algn="ctr">
                      <a:solidFill>
                        <a:schemeClr val="bg1"/>
                      </a:solidFill>
                      <a:prstDash val="solid"/>
                      <a:round/>
                      <a:headEnd type="none" w="med" len="med"/>
                      <a:tailEnd type="none" w="med" len="med"/>
                    </a:lnR>
                  </a:tcPr>
                </a:tc>
                <a:tc>
                  <a:txBody>
                    <a:bodyPr/>
                    <a:lstStyle/>
                    <a:p>
                      <a:pPr algn="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18</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駅</a:t>
                      </a:r>
                    </a:p>
                  </a:txBody>
                  <a:tcPr marL="116107" marR="116107" marT="58054" marB="58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23</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基</a:t>
                      </a:r>
                    </a:p>
                  </a:txBody>
                  <a:tcPr marL="116107" marR="116107" marT="58054" marB="58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3814178552"/>
                  </a:ext>
                </a:extLst>
              </a:tr>
              <a:tr h="367172">
                <a:tc>
                  <a:txBody>
                    <a:bodyPr/>
                    <a:lstStyle/>
                    <a:p>
                      <a:pPr algn="ct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分岐橋</a:t>
                      </a:r>
                    </a:p>
                  </a:txBody>
                  <a:tcPr marL="116107" marR="116107" marT="58054" marB="58054" anchor="ctr"/>
                </a:tc>
                <a:tc>
                  <a:txBody>
                    <a:bodyPr/>
                    <a:lstStyle/>
                    <a:p>
                      <a:pPr algn="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橋</a:t>
                      </a:r>
                    </a:p>
                  </a:txBody>
                  <a:tcPr marL="116107" marR="116107" marT="58054" marB="58054" anchor="ctr">
                    <a:lnR w="12700" cap="flat" cmpd="sng" algn="ctr">
                      <a:solidFill>
                        <a:schemeClr val="bg1"/>
                      </a:solidFill>
                      <a:prstDash val="solid"/>
                      <a:round/>
                      <a:headEnd type="none" w="med" len="med"/>
                      <a:tailEnd type="none" w="med" len="med"/>
                    </a:lnR>
                  </a:tcPr>
                </a:tc>
                <a:tc>
                  <a:txBody>
                    <a:bodyPr/>
                    <a:lstStyle/>
                    <a:p>
                      <a:pPr algn="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橋</a:t>
                      </a:r>
                    </a:p>
                  </a:txBody>
                  <a:tcPr marL="116107" marR="116107" marT="58054" marB="58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17</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基</a:t>
                      </a:r>
                    </a:p>
                  </a:txBody>
                  <a:tcPr marL="116107" marR="116107" marT="58054" marB="58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3733930821"/>
                  </a:ext>
                </a:extLst>
              </a:tr>
              <a:tr h="367172">
                <a:tc>
                  <a:txBody>
                    <a:bodyPr/>
                    <a:lstStyle/>
                    <a:p>
                      <a:pPr algn="ct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特殊橋</a:t>
                      </a:r>
                    </a:p>
                  </a:txBody>
                  <a:tcPr marL="116107" marR="116107" marT="58054" marB="58054" anchor="ctr"/>
                </a:tc>
                <a:tc>
                  <a:txBody>
                    <a:bodyPr/>
                    <a:lstStyle/>
                    <a:p>
                      <a:pPr algn="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橋</a:t>
                      </a:r>
                    </a:p>
                  </a:txBody>
                  <a:tcPr marL="116107" marR="116107" marT="58054" marB="58054" anchor="ctr">
                    <a:lnR w="12700" cap="flat" cmpd="sng" algn="ctr">
                      <a:solidFill>
                        <a:schemeClr val="bg1"/>
                      </a:solidFill>
                      <a:prstDash val="solid"/>
                      <a:round/>
                      <a:headEnd type="none" w="med" len="med"/>
                      <a:tailEnd type="none" w="med" len="med"/>
                    </a:lnR>
                  </a:tcPr>
                </a:tc>
                <a:tc>
                  <a:txBody>
                    <a:bodyPr/>
                    <a:lstStyle/>
                    <a:p>
                      <a:pPr algn="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橋</a:t>
                      </a:r>
                    </a:p>
                  </a:txBody>
                  <a:tcPr marL="116107" marR="116107" marT="58054" marB="58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基</a:t>
                      </a:r>
                    </a:p>
                  </a:txBody>
                  <a:tcPr marL="116107" marR="116107" marT="58054" marB="58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3667858470"/>
                  </a:ext>
                </a:extLst>
              </a:tr>
            </a:tbl>
          </a:graphicData>
        </a:graphic>
      </p:graphicFrame>
    </p:spTree>
    <p:extLst>
      <p:ext uri="{BB962C8B-B14F-4D97-AF65-F5344CB8AC3E}">
        <p14:creationId xmlns:p14="http://schemas.microsoft.com/office/powerpoint/2010/main" val="4628075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stretch>
            <a:fillRect/>
          </a:stretch>
        </p:blipFill>
        <p:spPr>
          <a:xfrm>
            <a:off x="144480" y="991917"/>
            <a:ext cx="4396494" cy="2448000"/>
          </a:xfrm>
          <a:prstGeom prst="rect">
            <a:avLst/>
          </a:prstGeom>
        </p:spPr>
      </p:pic>
      <p:pic>
        <p:nvPicPr>
          <p:cNvPr id="12" name="図 11"/>
          <p:cNvPicPr>
            <a:picLocks noChangeAspect="1"/>
          </p:cNvPicPr>
          <p:nvPr/>
        </p:nvPicPr>
        <p:blipFill>
          <a:blip r:embed="rId4"/>
          <a:stretch>
            <a:fillRect/>
          </a:stretch>
        </p:blipFill>
        <p:spPr>
          <a:xfrm>
            <a:off x="4611703" y="988074"/>
            <a:ext cx="4403920" cy="2448000"/>
          </a:xfrm>
          <a:prstGeom prst="rect">
            <a:avLst/>
          </a:prstGeom>
        </p:spPr>
      </p:pic>
      <p:pic>
        <p:nvPicPr>
          <p:cNvPr id="13" name="図 12"/>
          <p:cNvPicPr>
            <a:picLocks noChangeAspect="1"/>
          </p:cNvPicPr>
          <p:nvPr/>
        </p:nvPicPr>
        <p:blipFill>
          <a:blip r:embed="rId5"/>
          <a:stretch>
            <a:fillRect/>
          </a:stretch>
        </p:blipFill>
        <p:spPr>
          <a:xfrm>
            <a:off x="134499" y="3649090"/>
            <a:ext cx="4403919" cy="2448000"/>
          </a:xfrm>
          <a:prstGeom prst="rect">
            <a:avLst/>
          </a:prstGeom>
        </p:spPr>
      </p:pic>
      <p:sp>
        <p:nvSpPr>
          <p:cNvPr id="5" name="Rectangle 2">
            <a:extLst>
              <a:ext uri="{FF2B5EF4-FFF2-40B4-BE49-F238E27FC236}">
                <a16:creationId xmlns:a16="http://schemas.microsoft.com/office/drawing/2014/main" id="{D6055A80-B785-CB9E-DEB7-8A01F1E87A24}"/>
              </a:ext>
            </a:extLst>
          </p:cNvPr>
          <p:cNvSpPr>
            <a:spLocks noChangeArrowheads="1"/>
          </p:cNvSpPr>
          <p:nvPr/>
        </p:nvSpPr>
        <p:spPr bwMode="auto">
          <a:xfrm>
            <a:off x="0" y="-20638"/>
            <a:ext cx="9144000" cy="539751"/>
          </a:xfrm>
          <a:prstGeom prst="rect">
            <a:avLst/>
          </a:prstGeom>
          <a:gradFill>
            <a:gsLst>
              <a:gs pos="0">
                <a:schemeClr val="tx2"/>
              </a:gs>
              <a:gs pos="100000">
                <a:schemeClr val="accent1"/>
              </a:gs>
            </a:gsLst>
            <a:lin ang="5400000" scaled="1"/>
          </a:gradFill>
          <a:ln w="9525">
            <a:noFill/>
            <a:miter lim="800000"/>
            <a:headEnd/>
            <a:tailEnd/>
          </a:ln>
          <a:effectLst>
            <a:outerShdw blurRad="50800" dist="38100" dir="5400000" algn="t" rotWithShape="0">
              <a:prstClr val="black">
                <a:alpha val="40000"/>
              </a:prstClr>
            </a:outerShdw>
          </a:effectLst>
        </p:spPr>
        <p:txBody>
          <a:bodyPr wrap="none" lIns="91351" tIns="45675" rIns="91351" bIns="45675" anchor="ctr"/>
          <a:lstStyle/>
          <a:p>
            <a:pPr>
              <a:defRPr/>
            </a:pPr>
            <a:endParaRPr lang="en-US" altLang="zh-TW" sz="2800" b="1" dirty="0">
              <a:solidFill>
                <a:schemeClr val="bg1"/>
              </a:solidFill>
              <a:latin typeface="Meiryo UI" pitchFamily="50" charset="-128"/>
              <a:ea typeface="Meiryo UI" pitchFamily="50" charset="-128"/>
              <a:cs typeface="Meiryo UI" pitchFamily="50" charset="-128"/>
            </a:endParaRPr>
          </a:p>
        </p:txBody>
      </p:sp>
      <p:sp>
        <p:nvSpPr>
          <p:cNvPr id="8" name="Text Box 5">
            <a:extLst>
              <a:ext uri="{FF2B5EF4-FFF2-40B4-BE49-F238E27FC236}">
                <a16:creationId xmlns:a16="http://schemas.microsoft.com/office/drawing/2014/main" id="{F548B18F-F479-B1D1-5E95-97F8D371E9E5}"/>
              </a:ext>
            </a:extLst>
          </p:cNvPr>
          <p:cNvSpPr txBox="1">
            <a:spLocks noChangeArrowheads="1"/>
          </p:cNvSpPr>
          <p:nvPr/>
        </p:nvSpPr>
        <p:spPr bwMode="auto">
          <a:xfrm>
            <a:off x="165733" y="558856"/>
            <a:ext cx="508254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Font typeface="Arial" panose="020B0604020202020204" pitchFamily="34" charset="0"/>
              <a:buNone/>
            </a:pPr>
            <a:r>
              <a:rPr lang="ja-JP" altLang="en-US" sz="1800" dirty="0">
                <a:latin typeface="Meiryo UI" panose="020B0604030504040204" pitchFamily="50" charset="-128"/>
                <a:ea typeface="Meiryo UI" panose="020B0604030504040204" pitchFamily="50" charset="-128"/>
              </a:rPr>
              <a:t>◇竣工年による健全度の分布</a:t>
            </a:r>
            <a:r>
              <a:rPr lang="en-US" altLang="ja-JP" sz="1800" dirty="0">
                <a:latin typeface="Meiryo UI" panose="020B0604030504040204" pitchFamily="50" charset="-128"/>
                <a:ea typeface="Meiryo UI" panose="020B0604030504040204" pitchFamily="50" charset="-128"/>
              </a:rPr>
              <a:t>[</a:t>
            </a:r>
            <a:r>
              <a:rPr lang="ja-JP" altLang="en-US" sz="1800" dirty="0">
                <a:latin typeface="Meiryo UI" panose="020B0604030504040204" pitchFamily="50" charset="-128"/>
                <a:ea typeface="Meiryo UI" panose="020B0604030504040204" pitchFamily="50" charset="-128"/>
              </a:rPr>
              <a:t>劣化予測</a:t>
            </a:r>
            <a:r>
              <a:rPr lang="en-US" altLang="ja-JP" sz="1800" dirty="0">
                <a:latin typeface="Meiryo UI" panose="020B0604030504040204" pitchFamily="50" charset="-128"/>
                <a:ea typeface="Meiryo UI" panose="020B0604030504040204" pitchFamily="50" charset="-128"/>
              </a:rPr>
              <a:t>]</a:t>
            </a:r>
            <a:endParaRPr lang="ja-JP" altLang="en-US" sz="1800" dirty="0">
              <a:latin typeface="Meiryo UI" panose="020B0604030504040204" pitchFamily="50" charset="-128"/>
              <a:ea typeface="Meiryo UI" panose="020B0604030504040204" pitchFamily="50" charset="-128"/>
            </a:endParaRPr>
          </a:p>
        </p:txBody>
      </p:sp>
      <p:sp>
        <p:nvSpPr>
          <p:cNvPr id="2" name="コンテンツ プレースホルダー 2">
            <a:extLst>
              <a:ext uri="{FF2B5EF4-FFF2-40B4-BE49-F238E27FC236}">
                <a16:creationId xmlns:a16="http://schemas.microsoft.com/office/drawing/2014/main" id="{B096211C-B1AC-FE1B-A525-AA14DCDCA50D}"/>
              </a:ext>
            </a:extLst>
          </p:cNvPr>
          <p:cNvSpPr txBox="1">
            <a:spLocks/>
          </p:cNvSpPr>
          <p:nvPr/>
        </p:nvSpPr>
        <p:spPr bwMode="auto">
          <a:xfrm>
            <a:off x="4611703" y="3649090"/>
            <a:ext cx="4403920" cy="1084460"/>
          </a:xfrm>
          <a:prstGeom prst="rect">
            <a:avLst/>
          </a:prstGeom>
          <a:gradFill rotWithShape="0">
            <a:gsLst>
              <a:gs pos="0">
                <a:srgbClr val="FFFF99"/>
              </a:gs>
              <a:gs pos="100000">
                <a:schemeClr val="bg1"/>
              </a:gs>
            </a:gsLst>
            <a:lin ang="5400000" scaled="1"/>
          </a:gradFill>
          <a:ln w="12700">
            <a:solidFill>
              <a:schemeClr val="tx1"/>
            </a:solidFill>
            <a:miter lim="800000"/>
            <a:headEnd/>
            <a:tailEnd/>
          </a:ln>
        </p:spPr>
        <p:txBody>
          <a:bodyPr anchor="ctr"/>
          <a:lstStyle>
            <a:lvl1pPr marL="285750" indent="-28575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indent="0" eaLnBrk="1" hangingPunct="1">
              <a:spcBef>
                <a:spcPct val="0"/>
              </a:spcBef>
              <a:buNone/>
            </a:pPr>
            <a:r>
              <a:rPr lang="ja-JP" altLang="en-US" sz="1600" dirty="0">
                <a:latin typeface="Meiryo UI" panose="020B0604030504040204" pitchFamily="50" charset="-128"/>
                <a:ea typeface="Meiryo UI" panose="020B0604030504040204" pitchFamily="50" charset="-128"/>
              </a:rPr>
              <a:t>・</a:t>
            </a:r>
            <a:r>
              <a:rPr lang="en-US" altLang="ja-JP" sz="1600" dirty="0">
                <a:latin typeface="Meiryo UI" panose="020B0604030504040204" pitchFamily="50" charset="-128"/>
                <a:ea typeface="Meiryo UI" panose="020B0604030504040204" pitchFamily="50" charset="-128"/>
              </a:rPr>
              <a:t>RC</a:t>
            </a:r>
            <a:r>
              <a:rPr lang="ja-JP" altLang="en-US" sz="1600" dirty="0">
                <a:latin typeface="Meiryo UI" panose="020B0604030504040204" pitchFamily="50" charset="-128"/>
                <a:ea typeface="Meiryo UI" panose="020B0604030504040204" pitchFamily="50" charset="-128"/>
              </a:rPr>
              <a:t>支柱：健全度は概ね同じ分布を示すものの、</a:t>
            </a:r>
            <a:r>
              <a:rPr lang="en-US" altLang="ja-JP" sz="1600" dirty="0">
                <a:latin typeface="Meiryo UI" panose="020B0604030504040204" pitchFamily="50" charset="-128"/>
                <a:ea typeface="Meiryo UI" panose="020B0604030504040204" pitchFamily="50" charset="-128"/>
              </a:rPr>
              <a:t>2</a:t>
            </a:r>
            <a:r>
              <a:rPr lang="ja-JP" altLang="en-US" sz="1600" dirty="0">
                <a:latin typeface="Meiryo UI" panose="020B0604030504040204" pitchFamily="50" charset="-128"/>
                <a:ea typeface="Meiryo UI" panose="020B0604030504040204" pitchFamily="50" charset="-128"/>
              </a:rPr>
              <a:t>巡目点検後の劣化予測では健全度が</a:t>
            </a:r>
            <a:r>
              <a:rPr lang="en-US" altLang="ja-JP" sz="1600" dirty="0">
                <a:latin typeface="Meiryo UI" panose="020B0604030504040204" pitchFamily="50" charset="-128"/>
                <a:ea typeface="Meiryo UI" panose="020B0604030504040204" pitchFamily="50" charset="-128"/>
              </a:rPr>
              <a:t>Ⅱ</a:t>
            </a:r>
            <a:r>
              <a:rPr lang="ja-JP" altLang="en-US" sz="1600" dirty="0">
                <a:latin typeface="Meiryo UI" panose="020B0604030504040204" pitchFamily="50" charset="-128"/>
                <a:ea typeface="Meiryo UI" panose="020B0604030504040204" pitchFamily="50" charset="-128"/>
              </a:rPr>
              <a:t>へ下がる時期は遅れる傾向となった。</a:t>
            </a:r>
          </a:p>
        </p:txBody>
      </p:sp>
      <p:sp>
        <p:nvSpPr>
          <p:cNvPr id="4" name="スライド番号プレースホルダー 3"/>
          <p:cNvSpPr>
            <a:spLocks noGrp="1"/>
          </p:cNvSpPr>
          <p:nvPr>
            <p:ph type="sldNum" sz="quarter" idx="12"/>
          </p:nvPr>
        </p:nvSpPr>
        <p:spPr/>
        <p:txBody>
          <a:bodyPr/>
          <a:lstStyle/>
          <a:p>
            <a:pPr>
              <a:defRPr/>
            </a:pPr>
            <a:fld id="{0697CFBF-62AA-4423-A348-4E9138DCA51B}" type="slidenum">
              <a:rPr lang="ja-JP" altLang="en-US" smtClean="0"/>
              <a:pPr>
                <a:defRPr/>
              </a:pPr>
              <a:t>29</a:t>
            </a:fld>
            <a:endParaRPr lang="ja-JP" altLang="en-US" dirty="0"/>
          </a:p>
        </p:txBody>
      </p:sp>
      <p:sp>
        <p:nvSpPr>
          <p:cNvPr id="11" name="テキスト ボックス 10">
            <a:extLst>
              <a:ext uri="{FF2B5EF4-FFF2-40B4-BE49-F238E27FC236}">
                <a16:creationId xmlns:a16="http://schemas.microsoft.com/office/drawing/2014/main" id="{AFFED40D-07B5-145D-9A67-0F9A43B59691}"/>
              </a:ext>
            </a:extLst>
          </p:cNvPr>
          <p:cNvSpPr txBox="1"/>
          <p:nvPr/>
        </p:nvSpPr>
        <p:spPr>
          <a:xfrm>
            <a:off x="1148325" y="6097576"/>
            <a:ext cx="3155695" cy="307777"/>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劣化予測実施結果</a:t>
            </a:r>
            <a:r>
              <a:rPr kumimoji="1" lang="en-US" altLang="ja-JP" sz="1400" dirty="0">
                <a:latin typeface="Meiryo UI" panose="020B0604030504040204" pitchFamily="50" charset="-128"/>
                <a:ea typeface="Meiryo UI" panose="020B0604030504040204" pitchFamily="50" charset="-128"/>
              </a:rPr>
              <a:t>(RC</a:t>
            </a:r>
            <a:r>
              <a:rPr kumimoji="1" lang="ja-JP" altLang="en-US" sz="1400" dirty="0">
                <a:latin typeface="Meiryo UI" panose="020B0604030504040204" pitchFamily="50" charset="-128"/>
                <a:ea typeface="Meiryo UI" panose="020B0604030504040204" pitchFamily="50" charset="-128"/>
              </a:rPr>
              <a:t>支柱</a:t>
            </a:r>
            <a:r>
              <a:rPr kumimoji="1" lang="en-US" altLang="ja-JP" sz="1400" dirty="0">
                <a:latin typeface="Meiryo UI" panose="020B0604030504040204" pitchFamily="50" charset="-128"/>
                <a:ea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endParaRPr>
          </a:p>
        </p:txBody>
      </p:sp>
      <p:cxnSp>
        <p:nvCxnSpPr>
          <p:cNvPr id="14" name="直線コネクタ 13"/>
          <p:cNvCxnSpPr/>
          <p:nvPr/>
        </p:nvCxnSpPr>
        <p:spPr>
          <a:xfrm>
            <a:off x="660400" y="2318206"/>
            <a:ext cx="3699922" cy="0"/>
          </a:xfrm>
          <a:prstGeom prst="line">
            <a:avLst/>
          </a:prstGeom>
          <a:ln w="19050">
            <a:prstDash val="dash"/>
          </a:ln>
        </p:spPr>
        <p:style>
          <a:lnRef idx="1">
            <a:schemeClr val="accent6"/>
          </a:lnRef>
          <a:fillRef idx="0">
            <a:schemeClr val="accent6"/>
          </a:fillRef>
          <a:effectRef idx="0">
            <a:schemeClr val="accent6"/>
          </a:effectRef>
          <a:fontRef idx="minor">
            <a:schemeClr val="tx1"/>
          </a:fontRef>
        </p:style>
      </p:cxnSp>
      <p:sp>
        <p:nvSpPr>
          <p:cNvPr id="15" name="テキスト ボックス 14">
            <a:extLst>
              <a:ext uri="{FF2B5EF4-FFF2-40B4-BE49-F238E27FC236}">
                <a16:creationId xmlns:a16="http://schemas.microsoft.com/office/drawing/2014/main" id="{AFFED40D-07B5-145D-9A67-0F9A43B59691}"/>
              </a:ext>
            </a:extLst>
          </p:cNvPr>
          <p:cNvSpPr txBox="1"/>
          <p:nvPr/>
        </p:nvSpPr>
        <p:spPr>
          <a:xfrm>
            <a:off x="3696684" y="2298640"/>
            <a:ext cx="841734" cy="261610"/>
          </a:xfrm>
          <a:prstGeom prst="rect">
            <a:avLst/>
          </a:prstGeom>
          <a:noFill/>
        </p:spPr>
        <p:txBody>
          <a:bodyPr wrap="square" rtlCol="0">
            <a:spAutoFit/>
          </a:bodyPr>
          <a:lstStyle/>
          <a:p>
            <a:r>
              <a:rPr lang="ja-JP" altLang="en-US" sz="1100" b="1" dirty="0">
                <a:solidFill>
                  <a:schemeClr val="accent6"/>
                </a:solidFill>
                <a:latin typeface="Meiryo UI" panose="020B0604030504040204" pitchFamily="50" charset="-128"/>
                <a:ea typeface="Meiryo UI" panose="020B0604030504040204" pitchFamily="50" charset="-128"/>
              </a:rPr>
              <a:t>健全度</a:t>
            </a:r>
            <a:r>
              <a:rPr lang="en-US" altLang="ja-JP" sz="1100" b="1" dirty="0">
                <a:solidFill>
                  <a:schemeClr val="accent6"/>
                </a:solidFill>
                <a:latin typeface="Meiryo UI" panose="020B0604030504040204" pitchFamily="50" charset="-128"/>
                <a:ea typeface="Meiryo UI" panose="020B0604030504040204" pitchFamily="50" charset="-128"/>
              </a:rPr>
              <a:t>Ⅱ</a:t>
            </a:r>
            <a:endParaRPr kumimoji="1" lang="ja-JP" altLang="en-US" sz="1100" b="1" dirty="0">
              <a:solidFill>
                <a:schemeClr val="accent6"/>
              </a:solidFill>
              <a:latin typeface="Meiryo UI" panose="020B0604030504040204" pitchFamily="50" charset="-128"/>
              <a:ea typeface="Meiryo UI" panose="020B0604030504040204" pitchFamily="50" charset="-128"/>
            </a:endParaRPr>
          </a:p>
        </p:txBody>
      </p:sp>
      <p:sp>
        <p:nvSpPr>
          <p:cNvPr id="16" name="テキスト ボックス 15">
            <a:extLst>
              <a:ext uri="{FF2B5EF4-FFF2-40B4-BE49-F238E27FC236}">
                <a16:creationId xmlns:a16="http://schemas.microsoft.com/office/drawing/2014/main" id="{AFFED40D-07B5-145D-9A67-0F9A43B59691}"/>
              </a:ext>
            </a:extLst>
          </p:cNvPr>
          <p:cNvSpPr txBox="1"/>
          <p:nvPr/>
        </p:nvSpPr>
        <p:spPr>
          <a:xfrm>
            <a:off x="3696684" y="2056596"/>
            <a:ext cx="841734" cy="261610"/>
          </a:xfrm>
          <a:prstGeom prst="rect">
            <a:avLst/>
          </a:prstGeom>
          <a:noFill/>
        </p:spPr>
        <p:txBody>
          <a:bodyPr wrap="square" rtlCol="0">
            <a:spAutoFit/>
          </a:bodyPr>
          <a:lstStyle/>
          <a:p>
            <a:r>
              <a:rPr lang="ja-JP" altLang="en-US" sz="1100" b="1" dirty="0">
                <a:solidFill>
                  <a:schemeClr val="accent6"/>
                </a:solidFill>
                <a:latin typeface="Meiryo UI" panose="020B0604030504040204" pitchFamily="50" charset="-128"/>
                <a:ea typeface="Meiryo UI" panose="020B0604030504040204" pitchFamily="50" charset="-128"/>
              </a:rPr>
              <a:t>健全度</a:t>
            </a:r>
            <a:r>
              <a:rPr lang="en-US" altLang="ja-JP" sz="1100" b="1" dirty="0">
                <a:solidFill>
                  <a:schemeClr val="accent6"/>
                </a:solidFill>
                <a:latin typeface="Meiryo UI" panose="020B0604030504040204" pitchFamily="50" charset="-128"/>
                <a:ea typeface="Meiryo UI" panose="020B0604030504040204" pitchFamily="50" charset="-128"/>
              </a:rPr>
              <a:t>Ⅰ</a:t>
            </a:r>
            <a:endParaRPr kumimoji="1" lang="ja-JP" altLang="en-US" sz="1100" b="1" dirty="0">
              <a:solidFill>
                <a:schemeClr val="accent6"/>
              </a:solidFill>
              <a:latin typeface="Meiryo UI" panose="020B0604030504040204" pitchFamily="50" charset="-128"/>
              <a:ea typeface="Meiryo UI" panose="020B0604030504040204" pitchFamily="50" charset="-128"/>
            </a:endParaRPr>
          </a:p>
        </p:txBody>
      </p:sp>
      <p:sp>
        <p:nvSpPr>
          <p:cNvPr id="17" name="テキスト ボックス 16">
            <a:extLst>
              <a:ext uri="{FF2B5EF4-FFF2-40B4-BE49-F238E27FC236}">
                <a16:creationId xmlns:a16="http://schemas.microsoft.com/office/drawing/2014/main" id="{AFFED40D-07B5-145D-9A67-0F9A43B59691}"/>
              </a:ext>
            </a:extLst>
          </p:cNvPr>
          <p:cNvSpPr txBox="1"/>
          <p:nvPr/>
        </p:nvSpPr>
        <p:spPr>
          <a:xfrm>
            <a:off x="2199071" y="2976328"/>
            <a:ext cx="351080" cy="215444"/>
          </a:xfrm>
          <a:prstGeom prst="rect">
            <a:avLst/>
          </a:prstGeom>
          <a:noFill/>
        </p:spPr>
        <p:txBody>
          <a:bodyPr wrap="square" rtlCol="0">
            <a:spAutoFit/>
          </a:bodyPr>
          <a:lstStyle/>
          <a:p>
            <a:r>
              <a:rPr lang="en-US" altLang="ja-JP" sz="800" b="1" dirty="0">
                <a:solidFill>
                  <a:schemeClr val="accent6"/>
                </a:solidFill>
                <a:latin typeface="Meiryo UI" panose="020B0604030504040204" pitchFamily="50" charset="-128"/>
                <a:ea typeface="Meiryo UI" panose="020B0604030504040204" pitchFamily="50" charset="-128"/>
              </a:rPr>
              <a:t>65</a:t>
            </a:r>
            <a:endParaRPr kumimoji="1" lang="ja-JP" altLang="en-US" sz="800" b="1" dirty="0">
              <a:solidFill>
                <a:schemeClr val="accent6"/>
              </a:solidFill>
              <a:latin typeface="Meiryo UI" panose="020B0604030504040204" pitchFamily="50" charset="-128"/>
              <a:ea typeface="Meiryo UI" panose="020B0604030504040204" pitchFamily="50" charset="-128"/>
            </a:endParaRPr>
          </a:p>
        </p:txBody>
      </p:sp>
      <p:cxnSp>
        <p:nvCxnSpPr>
          <p:cNvPr id="18" name="直線コネクタ 17"/>
          <p:cNvCxnSpPr/>
          <p:nvPr/>
        </p:nvCxnSpPr>
        <p:spPr>
          <a:xfrm>
            <a:off x="2374611" y="2318206"/>
            <a:ext cx="0" cy="695978"/>
          </a:xfrm>
          <a:prstGeom prst="line">
            <a:avLst/>
          </a:prstGeom>
          <a:ln w="19050"/>
        </p:spPr>
        <p:style>
          <a:lnRef idx="1">
            <a:schemeClr val="accent6"/>
          </a:lnRef>
          <a:fillRef idx="0">
            <a:schemeClr val="accent6"/>
          </a:fillRef>
          <a:effectRef idx="0">
            <a:schemeClr val="accent6"/>
          </a:effectRef>
          <a:fontRef idx="minor">
            <a:schemeClr val="tx1"/>
          </a:fontRef>
        </p:style>
      </p:cxnSp>
      <p:sp>
        <p:nvSpPr>
          <p:cNvPr id="19" name="テキスト ボックス 18">
            <a:extLst>
              <a:ext uri="{FF2B5EF4-FFF2-40B4-BE49-F238E27FC236}">
                <a16:creationId xmlns:a16="http://schemas.microsoft.com/office/drawing/2014/main" id="{AFFED40D-07B5-145D-9A67-0F9A43B59691}"/>
              </a:ext>
            </a:extLst>
          </p:cNvPr>
          <p:cNvSpPr txBox="1"/>
          <p:nvPr/>
        </p:nvSpPr>
        <p:spPr>
          <a:xfrm>
            <a:off x="2768375" y="1327724"/>
            <a:ext cx="1582022" cy="215444"/>
          </a:xfrm>
          <a:prstGeom prst="rect">
            <a:avLst/>
          </a:prstGeom>
          <a:solidFill>
            <a:schemeClr val="bg1"/>
          </a:solidFill>
        </p:spPr>
        <p:txBody>
          <a:bodyPr wrap="square" rtlCol="0">
            <a:spAutoFit/>
          </a:bodyPr>
          <a:lstStyle/>
          <a:p>
            <a:r>
              <a:rPr lang="ja-JP" altLang="en-US" sz="800" b="1" dirty="0">
                <a:solidFill>
                  <a:srgbClr val="FF0000"/>
                </a:solidFill>
                <a:latin typeface="Meiryo UI" panose="020B0604030504040204" pitchFamily="50" charset="-128"/>
                <a:ea typeface="Meiryo UI" panose="020B0604030504040204" pitchFamily="50" charset="-128"/>
              </a:rPr>
              <a:t>算出式：</a:t>
            </a:r>
            <a:r>
              <a:rPr lang="en-US" altLang="ja-JP" sz="800" b="1" dirty="0">
                <a:solidFill>
                  <a:srgbClr val="FF0000"/>
                </a:solidFill>
                <a:latin typeface="Meiryo UI" panose="020B0604030504040204" pitchFamily="50" charset="-128"/>
                <a:ea typeface="Meiryo UI" panose="020B0604030504040204" pitchFamily="50" charset="-128"/>
              </a:rPr>
              <a:t>y=100</a:t>
            </a:r>
            <a:r>
              <a:rPr lang="ja-JP" altLang="en-US" sz="800" b="1" dirty="0">
                <a:solidFill>
                  <a:srgbClr val="FF0000"/>
                </a:solidFill>
                <a:latin typeface="Meiryo UI" panose="020B0604030504040204" pitchFamily="50" charset="-128"/>
                <a:ea typeface="Meiryo UI" panose="020B0604030504040204" pitchFamily="50" charset="-128"/>
              </a:rPr>
              <a:t>－</a:t>
            </a:r>
            <a:r>
              <a:rPr lang="en-US" altLang="ja-JP" sz="800" b="1" dirty="0">
                <a:solidFill>
                  <a:srgbClr val="FF0000"/>
                </a:solidFill>
                <a:latin typeface="Meiryo UI" panose="020B0604030504040204" pitchFamily="50" charset="-128"/>
                <a:ea typeface="Meiryo UI" panose="020B0604030504040204" pitchFamily="50" charset="-128"/>
              </a:rPr>
              <a:t>0.0139x</a:t>
            </a:r>
            <a:r>
              <a:rPr lang="en-US" altLang="ja-JP" sz="800" b="1" baseline="30000" dirty="0">
                <a:solidFill>
                  <a:srgbClr val="FF0000"/>
                </a:solidFill>
                <a:latin typeface="Meiryo UI" panose="020B0604030504040204" pitchFamily="50" charset="-128"/>
                <a:ea typeface="Meiryo UI" panose="020B0604030504040204" pitchFamily="50" charset="-128"/>
              </a:rPr>
              <a:t>2</a:t>
            </a:r>
          </a:p>
        </p:txBody>
      </p:sp>
      <p:sp>
        <p:nvSpPr>
          <p:cNvPr id="26" name="テキスト ボックス 25">
            <a:extLst>
              <a:ext uri="{FF2B5EF4-FFF2-40B4-BE49-F238E27FC236}">
                <a16:creationId xmlns:a16="http://schemas.microsoft.com/office/drawing/2014/main" id="{AFFED40D-07B5-145D-9A67-0F9A43B59691}"/>
              </a:ext>
            </a:extLst>
          </p:cNvPr>
          <p:cNvSpPr txBox="1"/>
          <p:nvPr/>
        </p:nvSpPr>
        <p:spPr>
          <a:xfrm>
            <a:off x="7475294" y="2958271"/>
            <a:ext cx="351080" cy="215444"/>
          </a:xfrm>
          <a:prstGeom prst="rect">
            <a:avLst/>
          </a:prstGeom>
          <a:noFill/>
        </p:spPr>
        <p:txBody>
          <a:bodyPr wrap="square" rtlCol="0">
            <a:spAutoFit/>
          </a:bodyPr>
          <a:lstStyle/>
          <a:p>
            <a:r>
              <a:rPr kumimoji="1" lang="en-US" altLang="ja-JP" sz="800" b="1" dirty="0">
                <a:solidFill>
                  <a:schemeClr val="accent6"/>
                </a:solidFill>
                <a:latin typeface="Meiryo UI" panose="020B0604030504040204" pitchFamily="50" charset="-128"/>
                <a:ea typeface="Meiryo UI" panose="020B0604030504040204" pitchFamily="50" charset="-128"/>
              </a:rPr>
              <a:t>93</a:t>
            </a:r>
            <a:endParaRPr kumimoji="1" lang="ja-JP" altLang="en-US" sz="800" b="1" dirty="0">
              <a:solidFill>
                <a:schemeClr val="accent6"/>
              </a:solidFill>
              <a:latin typeface="Meiryo UI" panose="020B0604030504040204" pitchFamily="50" charset="-128"/>
              <a:ea typeface="Meiryo UI" panose="020B0604030504040204" pitchFamily="50" charset="-128"/>
            </a:endParaRPr>
          </a:p>
        </p:txBody>
      </p:sp>
      <p:sp>
        <p:nvSpPr>
          <p:cNvPr id="28" name="テキスト ボックス 27">
            <a:extLst>
              <a:ext uri="{FF2B5EF4-FFF2-40B4-BE49-F238E27FC236}">
                <a16:creationId xmlns:a16="http://schemas.microsoft.com/office/drawing/2014/main" id="{AFFED40D-07B5-145D-9A67-0F9A43B59691}"/>
              </a:ext>
            </a:extLst>
          </p:cNvPr>
          <p:cNvSpPr txBox="1"/>
          <p:nvPr/>
        </p:nvSpPr>
        <p:spPr>
          <a:xfrm>
            <a:off x="7239630" y="1324626"/>
            <a:ext cx="1582022" cy="215444"/>
          </a:xfrm>
          <a:prstGeom prst="rect">
            <a:avLst/>
          </a:prstGeom>
          <a:solidFill>
            <a:schemeClr val="bg1"/>
          </a:solidFill>
        </p:spPr>
        <p:txBody>
          <a:bodyPr wrap="square" rtlCol="0">
            <a:spAutoFit/>
          </a:bodyPr>
          <a:lstStyle/>
          <a:p>
            <a:r>
              <a:rPr lang="ja-JP" altLang="en-US" sz="800" b="1" dirty="0">
                <a:solidFill>
                  <a:srgbClr val="FF0000"/>
                </a:solidFill>
                <a:latin typeface="Meiryo UI" panose="020B0604030504040204" pitchFamily="50" charset="-128"/>
                <a:ea typeface="Meiryo UI" panose="020B0604030504040204" pitchFamily="50" charset="-128"/>
              </a:rPr>
              <a:t>算出式：</a:t>
            </a:r>
            <a:r>
              <a:rPr lang="en-US" altLang="ja-JP" sz="800" b="1" dirty="0">
                <a:solidFill>
                  <a:srgbClr val="FF0000"/>
                </a:solidFill>
                <a:latin typeface="Meiryo UI" panose="020B0604030504040204" pitchFamily="50" charset="-128"/>
                <a:ea typeface="Meiryo UI" panose="020B0604030504040204" pitchFamily="50" charset="-128"/>
              </a:rPr>
              <a:t>y=100</a:t>
            </a:r>
            <a:r>
              <a:rPr lang="ja-JP" altLang="en-US" sz="800" b="1" dirty="0">
                <a:solidFill>
                  <a:srgbClr val="FF0000"/>
                </a:solidFill>
                <a:latin typeface="Meiryo UI" panose="020B0604030504040204" pitchFamily="50" charset="-128"/>
                <a:ea typeface="Meiryo UI" panose="020B0604030504040204" pitchFamily="50" charset="-128"/>
              </a:rPr>
              <a:t>－</a:t>
            </a:r>
            <a:r>
              <a:rPr lang="en-US" altLang="ja-JP" sz="800" b="1" dirty="0">
                <a:solidFill>
                  <a:srgbClr val="FF0000"/>
                </a:solidFill>
                <a:latin typeface="Meiryo UI" panose="020B0604030504040204" pitchFamily="50" charset="-128"/>
                <a:ea typeface="Meiryo UI" panose="020B0604030504040204" pitchFamily="50" charset="-128"/>
              </a:rPr>
              <a:t>0.0070x</a:t>
            </a:r>
            <a:r>
              <a:rPr lang="en-US" altLang="ja-JP" sz="800" b="1" baseline="30000" dirty="0">
                <a:solidFill>
                  <a:srgbClr val="FF0000"/>
                </a:solidFill>
                <a:latin typeface="Meiryo UI" panose="020B0604030504040204" pitchFamily="50" charset="-128"/>
                <a:ea typeface="Meiryo UI" panose="020B0604030504040204" pitchFamily="50" charset="-128"/>
              </a:rPr>
              <a:t>2</a:t>
            </a:r>
          </a:p>
        </p:txBody>
      </p:sp>
      <p:sp>
        <p:nvSpPr>
          <p:cNvPr id="32" name="テキスト ボックス 31">
            <a:extLst>
              <a:ext uri="{FF2B5EF4-FFF2-40B4-BE49-F238E27FC236}">
                <a16:creationId xmlns:a16="http://schemas.microsoft.com/office/drawing/2014/main" id="{AFFED40D-07B5-145D-9A67-0F9A43B59691}"/>
              </a:ext>
            </a:extLst>
          </p:cNvPr>
          <p:cNvSpPr txBox="1"/>
          <p:nvPr/>
        </p:nvSpPr>
        <p:spPr>
          <a:xfrm>
            <a:off x="2751572" y="5630999"/>
            <a:ext cx="351080" cy="215444"/>
          </a:xfrm>
          <a:prstGeom prst="rect">
            <a:avLst/>
          </a:prstGeom>
          <a:noFill/>
        </p:spPr>
        <p:txBody>
          <a:bodyPr wrap="square" rtlCol="0">
            <a:spAutoFit/>
          </a:bodyPr>
          <a:lstStyle/>
          <a:p>
            <a:r>
              <a:rPr lang="en-US" altLang="ja-JP" sz="800" b="1" dirty="0">
                <a:solidFill>
                  <a:schemeClr val="accent6"/>
                </a:solidFill>
                <a:latin typeface="Meiryo UI" panose="020B0604030504040204" pitchFamily="50" charset="-128"/>
                <a:ea typeface="Meiryo UI" panose="020B0604030504040204" pitchFamily="50" charset="-128"/>
              </a:rPr>
              <a:t>87</a:t>
            </a:r>
            <a:endParaRPr kumimoji="1" lang="ja-JP" altLang="en-US" sz="800" b="1" dirty="0">
              <a:solidFill>
                <a:schemeClr val="accent6"/>
              </a:solidFill>
              <a:latin typeface="Meiryo UI" panose="020B0604030504040204" pitchFamily="50" charset="-128"/>
              <a:ea typeface="Meiryo UI" panose="020B0604030504040204" pitchFamily="50" charset="-128"/>
            </a:endParaRPr>
          </a:p>
        </p:txBody>
      </p:sp>
      <p:sp>
        <p:nvSpPr>
          <p:cNvPr id="34" name="テキスト ボックス 33">
            <a:extLst>
              <a:ext uri="{FF2B5EF4-FFF2-40B4-BE49-F238E27FC236}">
                <a16:creationId xmlns:a16="http://schemas.microsoft.com/office/drawing/2014/main" id="{AFFED40D-07B5-145D-9A67-0F9A43B59691}"/>
              </a:ext>
            </a:extLst>
          </p:cNvPr>
          <p:cNvSpPr txBox="1"/>
          <p:nvPr/>
        </p:nvSpPr>
        <p:spPr>
          <a:xfrm>
            <a:off x="2625436" y="4176379"/>
            <a:ext cx="1582022" cy="215444"/>
          </a:xfrm>
          <a:prstGeom prst="rect">
            <a:avLst/>
          </a:prstGeom>
          <a:solidFill>
            <a:schemeClr val="bg1"/>
          </a:solidFill>
        </p:spPr>
        <p:txBody>
          <a:bodyPr wrap="square" rtlCol="0">
            <a:spAutoFit/>
          </a:bodyPr>
          <a:lstStyle/>
          <a:p>
            <a:r>
              <a:rPr lang="ja-JP" altLang="en-US" sz="800" b="1" dirty="0">
                <a:solidFill>
                  <a:srgbClr val="FF0000"/>
                </a:solidFill>
                <a:latin typeface="Meiryo UI" panose="020B0604030504040204" pitchFamily="50" charset="-128"/>
                <a:ea typeface="Meiryo UI" panose="020B0604030504040204" pitchFamily="50" charset="-128"/>
              </a:rPr>
              <a:t>算出式：</a:t>
            </a:r>
            <a:r>
              <a:rPr lang="en-US" altLang="ja-JP" sz="800" b="1" dirty="0">
                <a:solidFill>
                  <a:srgbClr val="FF0000"/>
                </a:solidFill>
                <a:latin typeface="Meiryo UI" panose="020B0604030504040204" pitchFamily="50" charset="-128"/>
                <a:ea typeface="Meiryo UI" panose="020B0604030504040204" pitchFamily="50" charset="-128"/>
              </a:rPr>
              <a:t>y=100</a:t>
            </a:r>
            <a:r>
              <a:rPr lang="ja-JP" altLang="en-US" sz="800" b="1" dirty="0">
                <a:solidFill>
                  <a:srgbClr val="FF0000"/>
                </a:solidFill>
                <a:latin typeface="Meiryo UI" panose="020B0604030504040204" pitchFamily="50" charset="-128"/>
                <a:ea typeface="Meiryo UI" panose="020B0604030504040204" pitchFamily="50" charset="-128"/>
              </a:rPr>
              <a:t>－</a:t>
            </a:r>
            <a:r>
              <a:rPr lang="en-US" altLang="ja-JP" sz="800" b="1" dirty="0">
                <a:solidFill>
                  <a:srgbClr val="FF0000"/>
                </a:solidFill>
                <a:latin typeface="Meiryo UI" panose="020B0604030504040204" pitchFamily="50" charset="-128"/>
                <a:ea typeface="Meiryo UI" panose="020B0604030504040204" pitchFamily="50" charset="-128"/>
              </a:rPr>
              <a:t>0.0079x</a:t>
            </a:r>
            <a:r>
              <a:rPr lang="en-US" altLang="ja-JP" sz="800" b="1" baseline="30000" dirty="0">
                <a:solidFill>
                  <a:srgbClr val="FF0000"/>
                </a:solidFill>
                <a:latin typeface="Meiryo UI" panose="020B0604030504040204" pitchFamily="50" charset="-128"/>
                <a:ea typeface="Meiryo UI" panose="020B0604030504040204" pitchFamily="50" charset="-128"/>
              </a:rPr>
              <a:t>2</a:t>
            </a:r>
          </a:p>
        </p:txBody>
      </p:sp>
      <p:cxnSp>
        <p:nvCxnSpPr>
          <p:cNvPr id="36" name="直線コネクタ 35"/>
          <p:cNvCxnSpPr/>
          <p:nvPr/>
        </p:nvCxnSpPr>
        <p:spPr>
          <a:xfrm>
            <a:off x="5115380" y="2313241"/>
            <a:ext cx="3699922" cy="0"/>
          </a:xfrm>
          <a:prstGeom prst="line">
            <a:avLst/>
          </a:prstGeom>
          <a:ln w="19050">
            <a:prstDash val="dash"/>
          </a:ln>
        </p:spPr>
        <p:style>
          <a:lnRef idx="1">
            <a:schemeClr val="accent6"/>
          </a:lnRef>
          <a:fillRef idx="0">
            <a:schemeClr val="accent6"/>
          </a:fillRef>
          <a:effectRef idx="0">
            <a:schemeClr val="accent6"/>
          </a:effectRef>
          <a:fontRef idx="minor">
            <a:schemeClr val="tx1"/>
          </a:fontRef>
        </p:style>
      </p:cxnSp>
      <p:sp>
        <p:nvSpPr>
          <p:cNvPr id="37" name="テキスト ボックス 36">
            <a:extLst>
              <a:ext uri="{FF2B5EF4-FFF2-40B4-BE49-F238E27FC236}">
                <a16:creationId xmlns:a16="http://schemas.microsoft.com/office/drawing/2014/main" id="{AFFED40D-07B5-145D-9A67-0F9A43B59691}"/>
              </a:ext>
            </a:extLst>
          </p:cNvPr>
          <p:cNvSpPr txBox="1"/>
          <p:nvPr/>
        </p:nvSpPr>
        <p:spPr>
          <a:xfrm>
            <a:off x="8151664" y="2293675"/>
            <a:ext cx="841734" cy="261610"/>
          </a:xfrm>
          <a:prstGeom prst="rect">
            <a:avLst/>
          </a:prstGeom>
          <a:noFill/>
        </p:spPr>
        <p:txBody>
          <a:bodyPr wrap="square" rtlCol="0">
            <a:spAutoFit/>
          </a:bodyPr>
          <a:lstStyle/>
          <a:p>
            <a:r>
              <a:rPr lang="ja-JP" altLang="en-US" sz="1100" b="1" dirty="0">
                <a:solidFill>
                  <a:schemeClr val="accent6"/>
                </a:solidFill>
                <a:latin typeface="Meiryo UI" panose="020B0604030504040204" pitchFamily="50" charset="-128"/>
                <a:ea typeface="Meiryo UI" panose="020B0604030504040204" pitchFamily="50" charset="-128"/>
              </a:rPr>
              <a:t>健全度</a:t>
            </a:r>
            <a:r>
              <a:rPr lang="en-US" altLang="ja-JP" sz="1100" b="1" dirty="0">
                <a:solidFill>
                  <a:schemeClr val="accent6"/>
                </a:solidFill>
                <a:latin typeface="Meiryo UI" panose="020B0604030504040204" pitchFamily="50" charset="-128"/>
                <a:ea typeface="Meiryo UI" panose="020B0604030504040204" pitchFamily="50" charset="-128"/>
              </a:rPr>
              <a:t>Ⅱ</a:t>
            </a:r>
            <a:endParaRPr kumimoji="1" lang="ja-JP" altLang="en-US" sz="1100" b="1" dirty="0">
              <a:solidFill>
                <a:schemeClr val="accent6"/>
              </a:solidFill>
              <a:latin typeface="Meiryo UI" panose="020B0604030504040204" pitchFamily="50" charset="-128"/>
              <a:ea typeface="Meiryo UI" panose="020B0604030504040204" pitchFamily="50" charset="-128"/>
            </a:endParaRPr>
          </a:p>
        </p:txBody>
      </p:sp>
      <p:sp>
        <p:nvSpPr>
          <p:cNvPr id="38" name="テキスト ボックス 37">
            <a:extLst>
              <a:ext uri="{FF2B5EF4-FFF2-40B4-BE49-F238E27FC236}">
                <a16:creationId xmlns:a16="http://schemas.microsoft.com/office/drawing/2014/main" id="{AFFED40D-07B5-145D-9A67-0F9A43B59691}"/>
              </a:ext>
            </a:extLst>
          </p:cNvPr>
          <p:cNvSpPr txBox="1"/>
          <p:nvPr/>
        </p:nvSpPr>
        <p:spPr>
          <a:xfrm>
            <a:off x="8151664" y="2051631"/>
            <a:ext cx="841734" cy="261610"/>
          </a:xfrm>
          <a:prstGeom prst="rect">
            <a:avLst/>
          </a:prstGeom>
          <a:noFill/>
        </p:spPr>
        <p:txBody>
          <a:bodyPr wrap="square" rtlCol="0">
            <a:spAutoFit/>
          </a:bodyPr>
          <a:lstStyle/>
          <a:p>
            <a:r>
              <a:rPr lang="ja-JP" altLang="en-US" sz="1100" b="1" dirty="0">
                <a:solidFill>
                  <a:schemeClr val="accent6"/>
                </a:solidFill>
                <a:latin typeface="Meiryo UI" panose="020B0604030504040204" pitchFamily="50" charset="-128"/>
                <a:ea typeface="Meiryo UI" panose="020B0604030504040204" pitchFamily="50" charset="-128"/>
              </a:rPr>
              <a:t>健全度</a:t>
            </a:r>
            <a:r>
              <a:rPr lang="en-US" altLang="ja-JP" sz="1100" b="1" dirty="0">
                <a:solidFill>
                  <a:schemeClr val="accent6"/>
                </a:solidFill>
                <a:latin typeface="Meiryo UI" panose="020B0604030504040204" pitchFamily="50" charset="-128"/>
                <a:ea typeface="Meiryo UI" panose="020B0604030504040204" pitchFamily="50" charset="-128"/>
              </a:rPr>
              <a:t>Ⅰ</a:t>
            </a:r>
            <a:endParaRPr kumimoji="1" lang="ja-JP" altLang="en-US" sz="1100" b="1" dirty="0">
              <a:solidFill>
                <a:schemeClr val="accent6"/>
              </a:solidFill>
              <a:latin typeface="Meiryo UI" panose="020B0604030504040204" pitchFamily="50" charset="-128"/>
              <a:ea typeface="Meiryo UI" panose="020B0604030504040204" pitchFamily="50" charset="-128"/>
            </a:endParaRPr>
          </a:p>
        </p:txBody>
      </p:sp>
      <p:cxnSp>
        <p:nvCxnSpPr>
          <p:cNvPr id="40" name="直線コネクタ 39"/>
          <p:cNvCxnSpPr/>
          <p:nvPr/>
        </p:nvCxnSpPr>
        <p:spPr>
          <a:xfrm>
            <a:off x="7578891" y="2313241"/>
            <a:ext cx="0" cy="695978"/>
          </a:xfrm>
          <a:prstGeom prst="line">
            <a:avLst/>
          </a:prstGeom>
          <a:ln w="19050"/>
        </p:spPr>
        <p:style>
          <a:lnRef idx="1">
            <a:schemeClr val="accent6"/>
          </a:lnRef>
          <a:fillRef idx="0">
            <a:schemeClr val="accent6"/>
          </a:fillRef>
          <a:effectRef idx="0">
            <a:schemeClr val="accent6"/>
          </a:effectRef>
          <a:fontRef idx="minor">
            <a:schemeClr val="tx1"/>
          </a:fontRef>
        </p:style>
      </p:cxnSp>
      <p:cxnSp>
        <p:nvCxnSpPr>
          <p:cNvPr id="41" name="直線コネクタ 40"/>
          <p:cNvCxnSpPr/>
          <p:nvPr/>
        </p:nvCxnSpPr>
        <p:spPr>
          <a:xfrm>
            <a:off x="647700" y="4973807"/>
            <a:ext cx="3699922" cy="0"/>
          </a:xfrm>
          <a:prstGeom prst="line">
            <a:avLst/>
          </a:prstGeom>
          <a:ln w="19050">
            <a:prstDash val="dash"/>
          </a:ln>
        </p:spPr>
        <p:style>
          <a:lnRef idx="1">
            <a:schemeClr val="accent6"/>
          </a:lnRef>
          <a:fillRef idx="0">
            <a:schemeClr val="accent6"/>
          </a:fillRef>
          <a:effectRef idx="0">
            <a:schemeClr val="accent6"/>
          </a:effectRef>
          <a:fontRef idx="minor">
            <a:schemeClr val="tx1"/>
          </a:fontRef>
        </p:style>
      </p:cxnSp>
      <p:sp>
        <p:nvSpPr>
          <p:cNvPr id="42" name="テキスト ボックス 41">
            <a:extLst>
              <a:ext uri="{FF2B5EF4-FFF2-40B4-BE49-F238E27FC236}">
                <a16:creationId xmlns:a16="http://schemas.microsoft.com/office/drawing/2014/main" id="{AFFED40D-07B5-145D-9A67-0F9A43B59691}"/>
              </a:ext>
            </a:extLst>
          </p:cNvPr>
          <p:cNvSpPr txBox="1"/>
          <p:nvPr/>
        </p:nvSpPr>
        <p:spPr>
          <a:xfrm>
            <a:off x="3683984" y="4954241"/>
            <a:ext cx="841734" cy="261610"/>
          </a:xfrm>
          <a:prstGeom prst="rect">
            <a:avLst/>
          </a:prstGeom>
          <a:noFill/>
        </p:spPr>
        <p:txBody>
          <a:bodyPr wrap="square" rtlCol="0">
            <a:spAutoFit/>
          </a:bodyPr>
          <a:lstStyle/>
          <a:p>
            <a:r>
              <a:rPr lang="ja-JP" altLang="en-US" sz="1100" b="1" dirty="0">
                <a:solidFill>
                  <a:schemeClr val="accent6"/>
                </a:solidFill>
                <a:latin typeface="Meiryo UI" panose="020B0604030504040204" pitchFamily="50" charset="-128"/>
                <a:ea typeface="Meiryo UI" panose="020B0604030504040204" pitchFamily="50" charset="-128"/>
              </a:rPr>
              <a:t>健全度</a:t>
            </a:r>
            <a:r>
              <a:rPr lang="en-US" altLang="ja-JP" sz="1100" b="1" dirty="0">
                <a:solidFill>
                  <a:schemeClr val="accent6"/>
                </a:solidFill>
                <a:latin typeface="Meiryo UI" panose="020B0604030504040204" pitchFamily="50" charset="-128"/>
                <a:ea typeface="Meiryo UI" panose="020B0604030504040204" pitchFamily="50" charset="-128"/>
              </a:rPr>
              <a:t>Ⅱ</a:t>
            </a:r>
            <a:endParaRPr kumimoji="1" lang="ja-JP" altLang="en-US" sz="1100" b="1" dirty="0">
              <a:solidFill>
                <a:schemeClr val="accent6"/>
              </a:solidFill>
              <a:latin typeface="Meiryo UI" panose="020B0604030504040204" pitchFamily="50" charset="-128"/>
              <a:ea typeface="Meiryo UI" panose="020B0604030504040204" pitchFamily="50" charset="-128"/>
            </a:endParaRPr>
          </a:p>
        </p:txBody>
      </p:sp>
      <p:sp>
        <p:nvSpPr>
          <p:cNvPr id="43" name="テキスト ボックス 42">
            <a:extLst>
              <a:ext uri="{FF2B5EF4-FFF2-40B4-BE49-F238E27FC236}">
                <a16:creationId xmlns:a16="http://schemas.microsoft.com/office/drawing/2014/main" id="{AFFED40D-07B5-145D-9A67-0F9A43B59691}"/>
              </a:ext>
            </a:extLst>
          </p:cNvPr>
          <p:cNvSpPr txBox="1"/>
          <p:nvPr/>
        </p:nvSpPr>
        <p:spPr>
          <a:xfrm>
            <a:off x="3683984" y="4712197"/>
            <a:ext cx="841734" cy="261610"/>
          </a:xfrm>
          <a:prstGeom prst="rect">
            <a:avLst/>
          </a:prstGeom>
          <a:noFill/>
        </p:spPr>
        <p:txBody>
          <a:bodyPr wrap="square" rtlCol="0">
            <a:spAutoFit/>
          </a:bodyPr>
          <a:lstStyle/>
          <a:p>
            <a:r>
              <a:rPr lang="ja-JP" altLang="en-US" sz="1100" b="1" dirty="0">
                <a:solidFill>
                  <a:schemeClr val="accent6"/>
                </a:solidFill>
                <a:latin typeface="Meiryo UI" panose="020B0604030504040204" pitchFamily="50" charset="-128"/>
                <a:ea typeface="Meiryo UI" panose="020B0604030504040204" pitchFamily="50" charset="-128"/>
              </a:rPr>
              <a:t>健全度</a:t>
            </a:r>
            <a:r>
              <a:rPr lang="en-US" altLang="ja-JP" sz="1100" b="1" dirty="0">
                <a:solidFill>
                  <a:schemeClr val="accent6"/>
                </a:solidFill>
                <a:latin typeface="Meiryo UI" panose="020B0604030504040204" pitchFamily="50" charset="-128"/>
                <a:ea typeface="Meiryo UI" panose="020B0604030504040204" pitchFamily="50" charset="-128"/>
              </a:rPr>
              <a:t>Ⅰ</a:t>
            </a:r>
            <a:endParaRPr kumimoji="1" lang="ja-JP" altLang="en-US" sz="1100" b="1" dirty="0">
              <a:solidFill>
                <a:schemeClr val="accent6"/>
              </a:solidFill>
              <a:latin typeface="Meiryo UI" panose="020B0604030504040204" pitchFamily="50" charset="-128"/>
              <a:ea typeface="Meiryo UI" panose="020B0604030504040204" pitchFamily="50" charset="-128"/>
            </a:endParaRPr>
          </a:p>
        </p:txBody>
      </p:sp>
      <p:cxnSp>
        <p:nvCxnSpPr>
          <p:cNvPr id="45" name="直線コネクタ 44"/>
          <p:cNvCxnSpPr/>
          <p:nvPr/>
        </p:nvCxnSpPr>
        <p:spPr>
          <a:xfrm>
            <a:off x="2952461" y="4973807"/>
            <a:ext cx="0" cy="695978"/>
          </a:xfrm>
          <a:prstGeom prst="line">
            <a:avLst/>
          </a:prstGeom>
          <a:ln w="19050"/>
        </p:spPr>
        <p:style>
          <a:lnRef idx="1">
            <a:schemeClr val="accent6"/>
          </a:lnRef>
          <a:fillRef idx="0">
            <a:schemeClr val="accent6"/>
          </a:fillRef>
          <a:effectRef idx="0">
            <a:schemeClr val="accent6"/>
          </a:effectRef>
          <a:fontRef idx="minor">
            <a:schemeClr val="tx1"/>
          </a:fontRef>
        </p:style>
      </p:cxnSp>
      <p:sp>
        <p:nvSpPr>
          <p:cNvPr id="29" name="正方形/長方形 22">
            <a:extLst>
              <a:ext uri="{FF2B5EF4-FFF2-40B4-BE49-F238E27FC236}">
                <a16:creationId xmlns:a16="http://schemas.microsoft.com/office/drawing/2014/main" id="{B68F816C-64D8-4F67-8045-2EDAA54813F3}"/>
              </a:ext>
            </a:extLst>
          </p:cNvPr>
          <p:cNvSpPr>
            <a:spLocks noChangeArrowheads="1"/>
          </p:cNvSpPr>
          <p:nvPr/>
        </p:nvSpPr>
        <p:spPr bwMode="auto">
          <a:xfrm>
            <a:off x="60325" y="60325"/>
            <a:ext cx="6108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b="1" dirty="0">
                <a:solidFill>
                  <a:schemeClr val="bg1"/>
                </a:solidFill>
                <a:latin typeface="Meiryo UI" panose="020B0604030504040204" pitchFamily="50" charset="-128"/>
                <a:ea typeface="Meiryo UI" panose="020B0604030504040204" pitchFamily="50" charset="-128"/>
              </a:rPr>
              <a:t>（</a:t>
            </a:r>
            <a:r>
              <a:rPr lang="en-US" altLang="ja-JP" b="1" dirty="0">
                <a:solidFill>
                  <a:schemeClr val="bg1"/>
                </a:solidFill>
                <a:latin typeface="Meiryo UI" panose="020B0604030504040204" pitchFamily="50" charset="-128"/>
                <a:ea typeface="Meiryo UI" panose="020B0604030504040204" pitchFamily="50" charset="-128"/>
              </a:rPr>
              <a:t>2</a:t>
            </a:r>
            <a:r>
              <a:rPr lang="ja-JP" altLang="en-US" b="1" dirty="0">
                <a:solidFill>
                  <a:schemeClr val="bg1"/>
                </a:solidFill>
                <a:latin typeface="Meiryo UI" panose="020B0604030504040204" pitchFamily="50" charset="-128"/>
                <a:ea typeface="Meiryo UI" panose="020B0604030504040204" pitchFamily="50" charset="-128"/>
              </a:rPr>
              <a:t>）現計画の振り返りと検証</a:t>
            </a:r>
          </a:p>
        </p:txBody>
      </p:sp>
    </p:spTree>
    <p:extLst>
      <p:ext uri="{BB962C8B-B14F-4D97-AF65-F5344CB8AC3E}">
        <p14:creationId xmlns:p14="http://schemas.microsoft.com/office/powerpoint/2010/main" val="4064539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stretch>
            <a:fillRect/>
          </a:stretch>
        </p:blipFill>
        <p:spPr>
          <a:xfrm>
            <a:off x="4611704" y="988074"/>
            <a:ext cx="4403919" cy="2448000"/>
          </a:xfrm>
          <a:prstGeom prst="rect">
            <a:avLst/>
          </a:prstGeom>
        </p:spPr>
      </p:pic>
      <p:pic>
        <p:nvPicPr>
          <p:cNvPr id="2" name="図 1"/>
          <p:cNvPicPr>
            <a:picLocks noChangeAspect="1"/>
          </p:cNvPicPr>
          <p:nvPr/>
        </p:nvPicPr>
        <p:blipFill>
          <a:blip r:embed="rId4"/>
          <a:stretch>
            <a:fillRect/>
          </a:stretch>
        </p:blipFill>
        <p:spPr>
          <a:xfrm>
            <a:off x="145759" y="994871"/>
            <a:ext cx="4396493" cy="2448000"/>
          </a:xfrm>
          <a:prstGeom prst="rect">
            <a:avLst/>
          </a:prstGeom>
        </p:spPr>
      </p:pic>
      <p:pic>
        <p:nvPicPr>
          <p:cNvPr id="7" name="図 6"/>
          <p:cNvPicPr>
            <a:picLocks noChangeAspect="1"/>
          </p:cNvPicPr>
          <p:nvPr/>
        </p:nvPicPr>
        <p:blipFill>
          <a:blip r:embed="rId5"/>
          <a:stretch>
            <a:fillRect/>
          </a:stretch>
        </p:blipFill>
        <p:spPr>
          <a:xfrm>
            <a:off x="147052" y="3645317"/>
            <a:ext cx="4396493" cy="2448000"/>
          </a:xfrm>
          <a:prstGeom prst="rect">
            <a:avLst/>
          </a:prstGeom>
        </p:spPr>
      </p:pic>
      <p:sp>
        <p:nvSpPr>
          <p:cNvPr id="5" name="Rectangle 2">
            <a:extLst>
              <a:ext uri="{FF2B5EF4-FFF2-40B4-BE49-F238E27FC236}">
                <a16:creationId xmlns:a16="http://schemas.microsoft.com/office/drawing/2014/main" id="{D6055A80-B785-CB9E-DEB7-8A01F1E87A24}"/>
              </a:ext>
            </a:extLst>
          </p:cNvPr>
          <p:cNvSpPr>
            <a:spLocks noChangeArrowheads="1"/>
          </p:cNvSpPr>
          <p:nvPr/>
        </p:nvSpPr>
        <p:spPr bwMode="auto">
          <a:xfrm>
            <a:off x="0" y="-20638"/>
            <a:ext cx="9144000" cy="539751"/>
          </a:xfrm>
          <a:prstGeom prst="rect">
            <a:avLst/>
          </a:prstGeom>
          <a:gradFill>
            <a:gsLst>
              <a:gs pos="0">
                <a:schemeClr val="tx2"/>
              </a:gs>
              <a:gs pos="100000">
                <a:schemeClr val="accent1"/>
              </a:gs>
            </a:gsLst>
            <a:lin ang="5400000" scaled="1"/>
          </a:gradFill>
          <a:ln w="9525">
            <a:noFill/>
            <a:miter lim="800000"/>
            <a:headEnd/>
            <a:tailEnd/>
          </a:ln>
          <a:effectLst>
            <a:outerShdw blurRad="50800" dist="38100" dir="5400000" algn="t" rotWithShape="0">
              <a:prstClr val="black">
                <a:alpha val="40000"/>
              </a:prstClr>
            </a:outerShdw>
          </a:effectLst>
        </p:spPr>
        <p:txBody>
          <a:bodyPr wrap="none" lIns="91351" tIns="45675" rIns="91351" bIns="45675" anchor="ctr"/>
          <a:lstStyle/>
          <a:p>
            <a:pPr>
              <a:defRPr/>
            </a:pPr>
            <a:endParaRPr lang="en-US" altLang="zh-TW" sz="2800" b="1" dirty="0">
              <a:solidFill>
                <a:schemeClr val="bg1"/>
              </a:solidFill>
              <a:latin typeface="Meiryo UI" pitchFamily="50" charset="-128"/>
              <a:ea typeface="Meiryo UI" pitchFamily="50" charset="-128"/>
              <a:cs typeface="Meiryo UI" pitchFamily="50" charset="-128"/>
            </a:endParaRPr>
          </a:p>
        </p:txBody>
      </p:sp>
      <p:sp>
        <p:nvSpPr>
          <p:cNvPr id="8" name="Text Box 5">
            <a:extLst>
              <a:ext uri="{FF2B5EF4-FFF2-40B4-BE49-F238E27FC236}">
                <a16:creationId xmlns:a16="http://schemas.microsoft.com/office/drawing/2014/main" id="{F548B18F-F479-B1D1-5E95-97F8D371E9E5}"/>
              </a:ext>
            </a:extLst>
          </p:cNvPr>
          <p:cNvSpPr txBox="1">
            <a:spLocks noChangeArrowheads="1"/>
          </p:cNvSpPr>
          <p:nvPr/>
        </p:nvSpPr>
        <p:spPr bwMode="auto">
          <a:xfrm>
            <a:off x="165733" y="558856"/>
            <a:ext cx="508254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Font typeface="Arial" panose="020B0604020202020204" pitchFamily="34" charset="0"/>
              <a:buNone/>
            </a:pPr>
            <a:r>
              <a:rPr lang="ja-JP" altLang="en-US" sz="1800" dirty="0">
                <a:latin typeface="Meiryo UI" panose="020B0604030504040204" pitchFamily="50" charset="-128"/>
                <a:ea typeface="Meiryo UI" panose="020B0604030504040204" pitchFamily="50" charset="-128"/>
              </a:rPr>
              <a:t>◇竣工年による健全度の分布</a:t>
            </a:r>
            <a:r>
              <a:rPr lang="en-US" altLang="ja-JP" sz="1800" dirty="0">
                <a:latin typeface="Meiryo UI" panose="020B0604030504040204" pitchFamily="50" charset="-128"/>
                <a:ea typeface="Meiryo UI" panose="020B0604030504040204" pitchFamily="50" charset="-128"/>
              </a:rPr>
              <a:t>[</a:t>
            </a:r>
            <a:r>
              <a:rPr lang="ja-JP" altLang="en-US" sz="1800" dirty="0">
                <a:latin typeface="Meiryo UI" panose="020B0604030504040204" pitchFamily="50" charset="-128"/>
                <a:ea typeface="Meiryo UI" panose="020B0604030504040204" pitchFamily="50" charset="-128"/>
              </a:rPr>
              <a:t>劣化予測</a:t>
            </a:r>
            <a:r>
              <a:rPr lang="en-US" altLang="ja-JP" sz="1800" dirty="0">
                <a:latin typeface="Meiryo UI" panose="020B0604030504040204" pitchFamily="50" charset="-128"/>
                <a:ea typeface="Meiryo UI" panose="020B0604030504040204" pitchFamily="50" charset="-128"/>
              </a:rPr>
              <a:t>]</a:t>
            </a:r>
            <a:endParaRPr lang="ja-JP" altLang="en-US" sz="180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pPr>
              <a:defRPr/>
            </a:pPr>
            <a:fld id="{0697CFBF-62AA-4423-A348-4E9138DCA51B}" type="slidenum">
              <a:rPr lang="ja-JP" altLang="en-US" smtClean="0"/>
              <a:pPr>
                <a:defRPr/>
              </a:pPr>
              <a:t>30</a:t>
            </a:fld>
            <a:endParaRPr lang="ja-JP" altLang="en-US" dirty="0"/>
          </a:p>
        </p:txBody>
      </p:sp>
      <p:sp>
        <p:nvSpPr>
          <p:cNvPr id="11" name="テキスト ボックス 10">
            <a:extLst>
              <a:ext uri="{FF2B5EF4-FFF2-40B4-BE49-F238E27FC236}">
                <a16:creationId xmlns:a16="http://schemas.microsoft.com/office/drawing/2014/main" id="{AFFED40D-07B5-145D-9A67-0F9A43B59691}"/>
              </a:ext>
            </a:extLst>
          </p:cNvPr>
          <p:cNvSpPr txBox="1"/>
          <p:nvPr/>
        </p:nvSpPr>
        <p:spPr>
          <a:xfrm>
            <a:off x="1109180" y="6126363"/>
            <a:ext cx="3320454" cy="307777"/>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劣化予測実施結果</a:t>
            </a:r>
            <a:r>
              <a:rPr kumimoji="1"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鋼製支柱</a:t>
            </a:r>
            <a:r>
              <a:rPr kumimoji="1" lang="en-US" altLang="ja-JP" sz="1400" dirty="0">
                <a:latin typeface="Meiryo UI" panose="020B0604030504040204" pitchFamily="50" charset="-128"/>
                <a:ea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endParaRPr>
          </a:p>
        </p:txBody>
      </p:sp>
      <p:sp>
        <p:nvSpPr>
          <p:cNvPr id="15" name="コンテンツ プレースホルダー 2">
            <a:extLst>
              <a:ext uri="{FF2B5EF4-FFF2-40B4-BE49-F238E27FC236}">
                <a16:creationId xmlns:a16="http://schemas.microsoft.com/office/drawing/2014/main" id="{B096211C-B1AC-FE1B-A525-AA14DCDCA50D}"/>
              </a:ext>
            </a:extLst>
          </p:cNvPr>
          <p:cNvSpPr txBox="1">
            <a:spLocks/>
          </p:cNvSpPr>
          <p:nvPr/>
        </p:nvSpPr>
        <p:spPr bwMode="auto">
          <a:xfrm>
            <a:off x="4611704" y="3655024"/>
            <a:ext cx="4403919" cy="1173873"/>
          </a:xfrm>
          <a:prstGeom prst="rect">
            <a:avLst/>
          </a:prstGeom>
          <a:gradFill rotWithShape="0">
            <a:gsLst>
              <a:gs pos="0">
                <a:srgbClr val="FFFF99"/>
              </a:gs>
              <a:gs pos="100000">
                <a:schemeClr val="bg1"/>
              </a:gs>
            </a:gsLst>
            <a:lin ang="5400000" scaled="1"/>
          </a:gradFill>
          <a:ln w="12700">
            <a:solidFill>
              <a:schemeClr val="tx1"/>
            </a:solidFill>
            <a:miter lim="800000"/>
            <a:headEnd/>
            <a:tailEnd/>
          </a:ln>
        </p:spPr>
        <p:txBody>
          <a:bodyPr anchor="ctr"/>
          <a:lstStyle>
            <a:lvl1pPr marL="285750" indent="-28575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indent="0" eaLnBrk="1" hangingPunct="1">
              <a:spcBef>
                <a:spcPct val="0"/>
              </a:spcBef>
              <a:buNone/>
            </a:pPr>
            <a:r>
              <a:rPr lang="ja-JP" altLang="en-US" sz="1600" dirty="0">
                <a:latin typeface="Meiryo UI" panose="020B0604030504040204" pitchFamily="50" charset="-128"/>
                <a:ea typeface="Meiryo UI" panose="020B0604030504040204" pitchFamily="50" charset="-128"/>
              </a:rPr>
              <a:t>・鋼製支柱：</a:t>
            </a:r>
            <a:r>
              <a:rPr lang="en-US" altLang="ja-JP" sz="1600" dirty="0">
                <a:latin typeface="Meiryo UI" panose="020B0604030504040204" pitchFamily="50" charset="-128"/>
                <a:ea typeface="Meiryo UI" panose="020B0604030504040204" pitchFamily="50" charset="-128"/>
              </a:rPr>
              <a:t>1</a:t>
            </a:r>
            <a:r>
              <a:rPr lang="ja-JP" altLang="en-US" sz="1600" dirty="0">
                <a:latin typeface="Meiryo UI" panose="020B0604030504040204" pitchFamily="50" charset="-128"/>
                <a:ea typeface="Meiryo UI" panose="020B0604030504040204" pitchFamily="50" charset="-128"/>
              </a:rPr>
              <a:t>巡目点検後と</a:t>
            </a:r>
            <a:r>
              <a:rPr lang="en-US" altLang="ja-JP" sz="1600" dirty="0">
                <a:latin typeface="Meiryo UI" panose="020B0604030504040204" pitchFamily="50" charset="-128"/>
                <a:ea typeface="Meiryo UI" panose="020B0604030504040204" pitchFamily="50" charset="-128"/>
              </a:rPr>
              <a:t>2</a:t>
            </a:r>
            <a:r>
              <a:rPr lang="ja-JP" altLang="en-US" sz="1600" dirty="0">
                <a:latin typeface="Meiryo UI" panose="020B0604030504040204" pitchFamily="50" charset="-128"/>
                <a:ea typeface="Meiryo UI" panose="020B0604030504040204" pitchFamily="50" charset="-128"/>
              </a:rPr>
              <a:t>巡目点検後の劣化予測では健全度が</a:t>
            </a:r>
            <a:r>
              <a:rPr lang="en-US" altLang="ja-JP" sz="1600" dirty="0">
                <a:latin typeface="Meiryo UI" panose="020B0604030504040204" pitchFamily="50" charset="-128"/>
                <a:ea typeface="Meiryo UI" panose="020B0604030504040204" pitchFamily="50" charset="-128"/>
              </a:rPr>
              <a:t>Ⅱ</a:t>
            </a:r>
            <a:r>
              <a:rPr lang="ja-JP" altLang="en-US" sz="1600" dirty="0">
                <a:latin typeface="Meiryo UI" panose="020B0604030504040204" pitchFamily="50" charset="-128"/>
                <a:ea typeface="Meiryo UI" panose="020B0604030504040204" pitchFamily="50" charset="-128"/>
              </a:rPr>
              <a:t>へ下がるのは共に同時期となった。</a:t>
            </a:r>
          </a:p>
        </p:txBody>
      </p:sp>
      <p:sp>
        <p:nvSpPr>
          <p:cNvPr id="19" name="テキスト ボックス 18">
            <a:extLst>
              <a:ext uri="{FF2B5EF4-FFF2-40B4-BE49-F238E27FC236}">
                <a16:creationId xmlns:a16="http://schemas.microsoft.com/office/drawing/2014/main" id="{AFFED40D-07B5-145D-9A67-0F9A43B59691}"/>
              </a:ext>
            </a:extLst>
          </p:cNvPr>
          <p:cNvSpPr txBox="1"/>
          <p:nvPr/>
        </p:nvSpPr>
        <p:spPr>
          <a:xfrm>
            <a:off x="3014136" y="2973611"/>
            <a:ext cx="351080" cy="215444"/>
          </a:xfrm>
          <a:prstGeom prst="rect">
            <a:avLst/>
          </a:prstGeom>
          <a:noFill/>
        </p:spPr>
        <p:txBody>
          <a:bodyPr wrap="square" rtlCol="0">
            <a:spAutoFit/>
          </a:bodyPr>
          <a:lstStyle/>
          <a:p>
            <a:r>
              <a:rPr lang="en-US" altLang="ja-JP" sz="800" b="1" dirty="0">
                <a:solidFill>
                  <a:schemeClr val="accent6"/>
                </a:solidFill>
                <a:latin typeface="Meiryo UI" panose="020B0604030504040204" pitchFamily="50" charset="-128"/>
                <a:ea typeface="Meiryo UI" panose="020B0604030504040204" pitchFamily="50" charset="-128"/>
              </a:rPr>
              <a:t>91</a:t>
            </a:r>
            <a:endParaRPr kumimoji="1" lang="ja-JP" altLang="en-US" sz="800" b="1" dirty="0">
              <a:solidFill>
                <a:schemeClr val="accent6"/>
              </a:solidFill>
              <a:latin typeface="Meiryo UI" panose="020B0604030504040204" pitchFamily="50" charset="-128"/>
              <a:ea typeface="Meiryo UI" panose="020B0604030504040204" pitchFamily="50" charset="-128"/>
            </a:endParaRPr>
          </a:p>
        </p:txBody>
      </p:sp>
      <p:sp>
        <p:nvSpPr>
          <p:cNvPr id="21" name="テキスト ボックス 20">
            <a:extLst>
              <a:ext uri="{FF2B5EF4-FFF2-40B4-BE49-F238E27FC236}">
                <a16:creationId xmlns:a16="http://schemas.microsoft.com/office/drawing/2014/main" id="{AFFED40D-07B5-145D-9A67-0F9A43B59691}"/>
              </a:ext>
            </a:extLst>
          </p:cNvPr>
          <p:cNvSpPr txBox="1"/>
          <p:nvPr/>
        </p:nvSpPr>
        <p:spPr>
          <a:xfrm>
            <a:off x="2765600" y="1350972"/>
            <a:ext cx="1582022" cy="215444"/>
          </a:xfrm>
          <a:prstGeom prst="rect">
            <a:avLst/>
          </a:prstGeom>
          <a:solidFill>
            <a:schemeClr val="bg1"/>
          </a:solidFill>
        </p:spPr>
        <p:txBody>
          <a:bodyPr wrap="square" rtlCol="0">
            <a:spAutoFit/>
          </a:bodyPr>
          <a:lstStyle/>
          <a:p>
            <a:r>
              <a:rPr lang="ja-JP" altLang="en-US" sz="800" b="1" dirty="0">
                <a:solidFill>
                  <a:srgbClr val="FF0000"/>
                </a:solidFill>
                <a:latin typeface="Meiryo UI" panose="020B0604030504040204" pitchFamily="50" charset="-128"/>
                <a:ea typeface="Meiryo UI" panose="020B0604030504040204" pitchFamily="50" charset="-128"/>
              </a:rPr>
              <a:t>算出式：</a:t>
            </a:r>
            <a:r>
              <a:rPr lang="en-US" altLang="ja-JP" sz="800" b="1" dirty="0">
                <a:solidFill>
                  <a:srgbClr val="FF0000"/>
                </a:solidFill>
                <a:latin typeface="Meiryo UI" panose="020B0604030504040204" pitchFamily="50" charset="-128"/>
                <a:ea typeface="Meiryo UI" panose="020B0604030504040204" pitchFamily="50" charset="-128"/>
              </a:rPr>
              <a:t>y=100</a:t>
            </a:r>
            <a:r>
              <a:rPr lang="ja-JP" altLang="en-US" sz="800" b="1" dirty="0">
                <a:solidFill>
                  <a:srgbClr val="FF0000"/>
                </a:solidFill>
                <a:latin typeface="Meiryo UI" panose="020B0604030504040204" pitchFamily="50" charset="-128"/>
                <a:ea typeface="Meiryo UI" panose="020B0604030504040204" pitchFamily="50" charset="-128"/>
              </a:rPr>
              <a:t>－</a:t>
            </a:r>
            <a:r>
              <a:rPr lang="en-US" altLang="ja-JP" sz="800" b="1" dirty="0">
                <a:solidFill>
                  <a:srgbClr val="FF0000"/>
                </a:solidFill>
                <a:latin typeface="Meiryo UI" panose="020B0604030504040204" pitchFamily="50" charset="-128"/>
                <a:ea typeface="Meiryo UI" panose="020B0604030504040204" pitchFamily="50" charset="-128"/>
              </a:rPr>
              <a:t>0.0072x</a:t>
            </a:r>
            <a:r>
              <a:rPr lang="en-US" altLang="ja-JP" sz="800" b="1" baseline="30000" dirty="0">
                <a:solidFill>
                  <a:srgbClr val="FF0000"/>
                </a:solidFill>
                <a:latin typeface="Meiryo UI" panose="020B0604030504040204" pitchFamily="50" charset="-128"/>
                <a:ea typeface="Meiryo UI" panose="020B0604030504040204" pitchFamily="50" charset="-128"/>
              </a:rPr>
              <a:t>2</a:t>
            </a:r>
          </a:p>
        </p:txBody>
      </p:sp>
      <p:sp>
        <p:nvSpPr>
          <p:cNvPr id="26" name="テキスト ボックス 25">
            <a:extLst>
              <a:ext uri="{FF2B5EF4-FFF2-40B4-BE49-F238E27FC236}">
                <a16:creationId xmlns:a16="http://schemas.microsoft.com/office/drawing/2014/main" id="{AFFED40D-07B5-145D-9A67-0F9A43B59691}"/>
              </a:ext>
            </a:extLst>
          </p:cNvPr>
          <p:cNvSpPr txBox="1"/>
          <p:nvPr/>
        </p:nvSpPr>
        <p:spPr>
          <a:xfrm>
            <a:off x="7477995" y="2959047"/>
            <a:ext cx="351080" cy="215444"/>
          </a:xfrm>
          <a:prstGeom prst="rect">
            <a:avLst/>
          </a:prstGeom>
          <a:noFill/>
        </p:spPr>
        <p:txBody>
          <a:bodyPr wrap="square" rtlCol="0">
            <a:spAutoFit/>
          </a:bodyPr>
          <a:lstStyle/>
          <a:p>
            <a:r>
              <a:rPr lang="en-US" altLang="ja-JP" sz="800" b="1" dirty="0">
                <a:solidFill>
                  <a:schemeClr val="accent6"/>
                </a:solidFill>
                <a:latin typeface="Meiryo UI" panose="020B0604030504040204" pitchFamily="50" charset="-128"/>
                <a:ea typeface="Meiryo UI" panose="020B0604030504040204" pitchFamily="50" charset="-128"/>
              </a:rPr>
              <a:t>95</a:t>
            </a:r>
            <a:endParaRPr kumimoji="1" lang="ja-JP" altLang="en-US" sz="800" b="1" dirty="0">
              <a:solidFill>
                <a:schemeClr val="accent6"/>
              </a:solidFill>
              <a:latin typeface="Meiryo UI" panose="020B0604030504040204" pitchFamily="50" charset="-128"/>
              <a:ea typeface="Meiryo UI" panose="020B0604030504040204" pitchFamily="50" charset="-128"/>
            </a:endParaRPr>
          </a:p>
        </p:txBody>
      </p:sp>
      <p:sp>
        <p:nvSpPr>
          <p:cNvPr id="28" name="テキスト ボックス 27">
            <a:extLst>
              <a:ext uri="{FF2B5EF4-FFF2-40B4-BE49-F238E27FC236}">
                <a16:creationId xmlns:a16="http://schemas.microsoft.com/office/drawing/2014/main" id="{AFFED40D-07B5-145D-9A67-0F9A43B59691}"/>
              </a:ext>
            </a:extLst>
          </p:cNvPr>
          <p:cNvSpPr txBox="1"/>
          <p:nvPr/>
        </p:nvSpPr>
        <p:spPr>
          <a:xfrm>
            <a:off x="7233280" y="1343200"/>
            <a:ext cx="1582022" cy="215444"/>
          </a:xfrm>
          <a:prstGeom prst="rect">
            <a:avLst/>
          </a:prstGeom>
          <a:solidFill>
            <a:schemeClr val="bg1"/>
          </a:solidFill>
        </p:spPr>
        <p:txBody>
          <a:bodyPr wrap="square" rtlCol="0">
            <a:spAutoFit/>
          </a:bodyPr>
          <a:lstStyle/>
          <a:p>
            <a:r>
              <a:rPr lang="ja-JP" altLang="en-US" sz="800" b="1" dirty="0">
                <a:solidFill>
                  <a:srgbClr val="FF0000"/>
                </a:solidFill>
                <a:latin typeface="Meiryo UI" panose="020B0604030504040204" pitchFamily="50" charset="-128"/>
                <a:ea typeface="Meiryo UI" panose="020B0604030504040204" pitchFamily="50" charset="-128"/>
              </a:rPr>
              <a:t>算出式：</a:t>
            </a:r>
            <a:r>
              <a:rPr lang="en-US" altLang="ja-JP" sz="800" b="1" dirty="0">
                <a:solidFill>
                  <a:srgbClr val="FF0000"/>
                </a:solidFill>
                <a:latin typeface="Meiryo UI" panose="020B0604030504040204" pitchFamily="50" charset="-128"/>
                <a:ea typeface="Meiryo UI" panose="020B0604030504040204" pitchFamily="50" charset="-128"/>
              </a:rPr>
              <a:t>y=100</a:t>
            </a:r>
            <a:r>
              <a:rPr lang="ja-JP" altLang="en-US" sz="800" b="1" dirty="0">
                <a:solidFill>
                  <a:srgbClr val="FF0000"/>
                </a:solidFill>
                <a:latin typeface="Meiryo UI" panose="020B0604030504040204" pitchFamily="50" charset="-128"/>
                <a:ea typeface="Meiryo UI" panose="020B0604030504040204" pitchFamily="50" charset="-128"/>
              </a:rPr>
              <a:t>－</a:t>
            </a:r>
            <a:r>
              <a:rPr lang="en-US" altLang="ja-JP" sz="800" b="1" dirty="0">
                <a:solidFill>
                  <a:srgbClr val="FF0000"/>
                </a:solidFill>
                <a:latin typeface="Meiryo UI" panose="020B0604030504040204" pitchFamily="50" charset="-128"/>
                <a:ea typeface="Meiryo UI" panose="020B0604030504040204" pitchFamily="50" charset="-128"/>
              </a:rPr>
              <a:t>0.0067x</a:t>
            </a:r>
            <a:r>
              <a:rPr lang="en-US" altLang="ja-JP" sz="800" b="1" baseline="30000" dirty="0">
                <a:solidFill>
                  <a:srgbClr val="FF0000"/>
                </a:solidFill>
                <a:latin typeface="Meiryo UI" panose="020B0604030504040204" pitchFamily="50" charset="-128"/>
                <a:ea typeface="Meiryo UI" panose="020B0604030504040204" pitchFamily="50" charset="-128"/>
              </a:rPr>
              <a:t>2</a:t>
            </a:r>
          </a:p>
        </p:txBody>
      </p:sp>
      <p:sp>
        <p:nvSpPr>
          <p:cNvPr id="32" name="テキスト ボックス 31">
            <a:extLst>
              <a:ext uri="{FF2B5EF4-FFF2-40B4-BE49-F238E27FC236}">
                <a16:creationId xmlns:a16="http://schemas.microsoft.com/office/drawing/2014/main" id="{AFFED40D-07B5-145D-9A67-0F9A43B59691}"/>
              </a:ext>
            </a:extLst>
          </p:cNvPr>
          <p:cNvSpPr txBox="1"/>
          <p:nvPr/>
        </p:nvSpPr>
        <p:spPr>
          <a:xfrm>
            <a:off x="2998896" y="5640109"/>
            <a:ext cx="351080" cy="215444"/>
          </a:xfrm>
          <a:prstGeom prst="rect">
            <a:avLst/>
          </a:prstGeom>
          <a:noFill/>
        </p:spPr>
        <p:txBody>
          <a:bodyPr wrap="square" rtlCol="0">
            <a:spAutoFit/>
          </a:bodyPr>
          <a:lstStyle/>
          <a:p>
            <a:r>
              <a:rPr lang="en-US" altLang="ja-JP" sz="800" b="1" dirty="0">
                <a:solidFill>
                  <a:schemeClr val="accent6"/>
                </a:solidFill>
                <a:latin typeface="Meiryo UI" panose="020B0604030504040204" pitchFamily="50" charset="-128"/>
                <a:ea typeface="Meiryo UI" panose="020B0604030504040204" pitchFamily="50" charset="-128"/>
              </a:rPr>
              <a:t>94</a:t>
            </a:r>
            <a:endParaRPr kumimoji="1" lang="ja-JP" altLang="en-US" sz="800" b="1" dirty="0">
              <a:solidFill>
                <a:schemeClr val="accent6"/>
              </a:solidFill>
              <a:latin typeface="Meiryo UI" panose="020B0604030504040204" pitchFamily="50" charset="-128"/>
              <a:ea typeface="Meiryo UI" panose="020B0604030504040204" pitchFamily="50" charset="-128"/>
            </a:endParaRPr>
          </a:p>
        </p:txBody>
      </p:sp>
      <p:sp>
        <p:nvSpPr>
          <p:cNvPr id="34" name="テキスト ボックス 33">
            <a:extLst>
              <a:ext uri="{FF2B5EF4-FFF2-40B4-BE49-F238E27FC236}">
                <a16:creationId xmlns:a16="http://schemas.microsoft.com/office/drawing/2014/main" id="{AFFED40D-07B5-145D-9A67-0F9A43B59691}"/>
              </a:ext>
            </a:extLst>
          </p:cNvPr>
          <p:cNvSpPr txBox="1"/>
          <p:nvPr/>
        </p:nvSpPr>
        <p:spPr>
          <a:xfrm>
            <a:off x="2765600" y="3977903"/>
            <a:ext cx="1582022" cy="215444"/>
          </a:xfrm>
          <a:prstGeom prst="rect">
            <a:avLst/>
          </a:prstGeom>
          <a:solidFill>
            <a:schemeClr val="bg1"/>
          </a:solidFill>
        </p:spPr>
        <p:txBody>
          <a:bodyPr wrap="square" rtlCol="0">
            <a:spAutoFit/>
          </a:bodyPr>
          <a:lstStyle/>
          <a:p>
            <a:r>
              <a:rPr lang="ja-JP" altLang="en-US" sz="800" b="1" dirty="0">
                <a:solidFill>
                  <a:srgbClr val="FF0000"/>
                </a:solidFill>
                <a:latin typeface="Meiryo UI" panose="020B0604030504040204" pitchFamily="50" charset="-128"/>
                <a:ea typeface="Meiryo UI" panose="020B0604030504040204" pitchFamily="50" charset="-128"/>
              </a:rPr>
              <a:t>算出式：</a:t>
            </a:r>
            <a:r>
              <a:rPr lang="en-US" altLang="ja-JP" sz="800" b="1" dirty="0">
                <a:solidFill>
                  <a:srgbClr val="FF0000"/>
                </a:solidFill>
                <a:latin typeface="Meiryo UI" panose="020B0604030504040204" pitchFamily="50" charset="-128"/>
                <a:ea typeface="Meiryo UI" panose="020B0604030504040204" pitchFamily="50" charset="-128"/>
              </a:rPr>
              <a:t>y=100</a:t>
            </a:r>
            <a:r>
              <a:rPr lang="ja-JP" altLang="en-US" sz="800" b="1" dirty="0">
                <a:solidFill>
                  <a:srgbClr val="FF0000"/>
                </a:solidFill>
                <a:latin typeface="Meiryo UI" panose="020B0604030504040204" pitchFamily="50" charset="-128"/>
                <a:ea typeface="Meiryo UI" panose="020B0604030504040204" pitchFamily="50" charset="-128"/>
              </a:rPr>
              <a:t>－</a:t>
            </a:r>
            <a:r>
              <a:rPr lang="en-US" altLang="ja-JP" sz="800" b="1" dirty="0">
                <a:solidFill>
                  <a:srgbClr val="FF0000"/>
                </a:solidFill>
                <a:latin typeface="Meiryo UI" panose="020B0604030504040204" pitchFamily="50" charset="-128"/>
                <a:ea typeface="Meiryo UI" panose="020B0604030504040204" pitchFamily="50" charset="-128"/>
              </a:rPr>
              <a:t>0.0068x</a:t>
            </a:r>
            <a:r>
              <a:rPr lang="en-US" altLang="ja-JP" sz="800" b="1" baseline="30000" dirty="0">
                <a:solidFill>
                  <a:srgbClr val="FF0000"/>
                </a:solidFill>
                <a:latin typeface="Meiryo UI" panose="020B0604030504040204" pitchFamily="50" charset="-128"/>
                <a:ea typeface="Meiryo UI" panose="020B0604030504040204" pitchFamily="50" charset="-128"/>
              </a:rPr>
              <a:t>2</a:t>
            </a:r>
          </a:p>
        </p:txBody>
      </p:sp>
      <p:cxnSp>
        <p:nvCxnSpPr>
          <p:cNvPr id="39" name="直線コネクタ 38"/>
          <p:cNvCxnSpPr/>
          <p:nvPr/>
        </p:nvCxnSpPr>
        <p:spPr>
          <a:xfrm>
            <a:off x="660400" y="2318206"/>
            <a:ext cx="3699922" cy="0"/>
          </a:xfrm>
          <a:prstGeom prst="line">
            <a:avLst/>
          </a:prstGeom>
          <a:ln w="19050">
            <a:prstDash val="dash"/>
          </a:ln>
        </p:spPr>
        <p:style>
          <a:lnRef idx="1">
            <a:schemeClr val="accent6"/>
          </a:lnRef>
          <a:fillRef idx="0">
            <a:schemeClr val="accent6"/>
          </a:fillRef>
          <a:effectRef idx="0">
            <a:schemeClr val="accent6"/>
          </a:effectRef>
          <a:fontRef idx="minor">
            <a:schemeClr val="tx1"/>
          </a:fontRef>
        </p:style>
      </p:cxnSp>
      <p:sp>
        <p:nvSpPr>
          <p:cNvPr id="40" name="テキスト ボックス 39">
            <a:extLst>
              <a:ext uri="{FF2B5EF4-FFF2-40B4-BE49-F238E27FC236}">
                <a16:creationId xmlns:a16="http://schemas.microsoft.com/office/drawing/2014/main" id="{AFFED40D-07B5-145D-9A67-0F9A43B59691}"/>
              </a:ext>
            </a:extLst>
          </p:cNvPr>
          <p:cNvSpPr txBox="1"/>
          <p:nvPr/>
        </p:nvSpPr>
        <p:spPr>
          <a:xfrm>
            <a:off x="3696684" y="2298640"/>
            <a:ext cx="841734" cy="261610"/>
          </a:xfrm>
          <a:prstGeom prst="rect">
            <a:avLst/>
          </a:prstGeom>
          <a:noFill/>
        </p:spPr>
        <p:txBody>
          <a:bodyPr wrap="square" rtlCol="0">
            <a:spAutoFit/>
          </a:bodyPr>
          <a:lstStyle/>
          <a:p>
            <a:r>
              <a:rPr lang="ja-JP" altLang="en-US" sz="1100" b="1" dirty="0">
                <a:solidFill>
                  <a:schemeClr val="accent6"/>
                </a:solidFill>
                <a:latin typeface="Meiryo UI" panose="020B0604030504040204" pitchFamily="50" charset="-128"/>
                <a:ea typeface="Meiryo UI" panose="020B0604030504040204" pitchFamily="50" charset="-128"/>
              </a:rPr>
              <a:t>健全度</a:t>
            </a:r>
            <a:r>
              <a:rPr lang="en-US" altLang="ja-JP" sz="1100" b="1" dirty="0">
                <a:solidFill>
                  <a:schemeClr val="accent6"/>
                </a:solidFill>
                <a:latin typeface="Meiryo UI" panose="020B0604030504040204" pitchFamily="50" charset="-128"/>
                <a:ea typeface="Meiryo UI" panose="020B0604030504040204" pitchFamily="50" charset="-128"/>
              </a:rPr>
              <a:t>Ⅱ</a:t>
            </a:r>
            <a:endParaRPr kumimoji="1" lang="ja-JP" altLang="en-US" sz="1100" b="1" dirty="0">
              <a:solidFill>
                <a:schemeClr val="accent6"/>
              </a:solidFill>
              <a:latin typeface="Meiryo UI" panose="020B0604030504040204" pitchFamily="50" charset="-128"/>
              <a:ea typeface="Meiryo UI" panose="020B0604030504040204" pitchFamily="50" charset="-128"/>
            </a:endParaRPr>
          </a:p>
        </p:txBody>
      </p:sp>
      <p:sp>
        <p:nvSpPr>
          <p:cNvPr id="41" name="テキスト ボックス 40">
            <a:extLst>
              <a:ext uri="{FF2B5EF4-FFF2-40B4-BE49-F238E27FC236}">
                <a16:creationId xmlns:a16="http://schemas.microsoft.com/office/drawing/2014/main" id="{AFFED40D-07B5-145D-9A67-0F9A43B59691}"/>
              </a:ext>
            </a:extLst>
          </p:cNvPr>
          <p:cNvSpPr txBox="1"/>
          <p:nvPr/>
        </p:nvSpPr>
        <p:spPr>
          <a:xfrm>
            <a:off x="3696684" y="2056596"/>
            <a:ext cx="841734" cy="261610"/>
          </a:xfrm>
          <a:prstGeom prst="rect">
            <a:avLst/>
          </a:prstGeom>
          <a:noFill/>
        </p:spPr>
        <p:txBody>
          <a:bodyPr wrap="square" rtlCol="0">
            <a:spAutoFit/>
          </a:bodyPr>
          <a:lstStyle/>
          <a:p>
            <a:r>
              <a:rPr lang="ja-JP" altLang="en-US" sz="1100" b="1" dirty="0">
                <a:solidFill>
                  <a:schemeClr val="accent6"/>
                </a:solidFill>
                <a:latin typeface="Meiryo UI" panose="020B0604030504040204" pitchFamily="50" charset="-128"/>
                <a:ea typeface="Meiryo UI" panose="020B0604030504040204" pitchFamily="50" charset="-128"/>
              </a:rPr>
              <a:t>健全度</a:t>
            </a:r>
            <a:r>
              <a:rPr lang="en-US" altLang="ja-JP" sz="1100" b="1" dirty="0">
                <a:solidFill>
                  <a:schemeClr val="accent6"/>
                </a:solidFill>
                <a:latin typeface="Meiryo UI" panose="020B0604030504040204" pitchFamily="50" charset="-128"/>
                <a:ea typeface="Meiryo UI" panose="020B0604030504040204" pitchFamily="50" charset="-128"/>
              </a:rPr>
              <a:t>Ⅰ</a:t>
            </a:r>
            <a:endParaRPr kumimoji="1" lang="ja-JP" altLang="en-US" sz="1100" b="1" dirty="0">
              <a:solidFill>
                <a:schemeClr val="accent6"/>
              </a:solidFill>
              <a:latin typeface="Meiryo UI" panose="020B0604030504040204" pitchFamily="50" charset="-128"/>
              <a:ea typeface="Meiryo UI" panose="020B0604030504040204" pitchFamily="50" charset="-128"/>
            </a:endParaRPr>
          </a:p>
        </p:txBody>
      </p:sp>
      <p:cxnSp>
        <p:nvCxnSpPr>
          <p:cNvPr id="42" name="直線コネクタ 41"/>
          <p:cNvCxnSpPr/>
          <p:nvPr/>
        </p:nvCxnSpPr>
        <p:spPr>
          <a:xfrm>
            <a:off x="3077351" y="2318206"/>
            <a:ext cx="0" cy="695978"/>
          </a:xfrm>
          <a:prstGeom prst="line">
            <a:avLst/>
          </a:prstGeom>
          <a:ln w="19050"/>
        </p:spPr>
        <p:style>
          <a:lnRef idx="1">
            <a:schemeClr val="accent6"/>
          </a:lnRef>
          <a:fillRef idx="0">
            <a:schemeClr val="accent6"/>
          </a:fillRef>
          <a:effectRef idx="0">
            <a:schemeClr val="accent6"/>
          </a:effectRef>
          <a:fontRef idx="minor">
            <a:schemeClr val="tx1"/>
          </a:fontRef>
        </p:style>
      </p:cxnSp>
      <p:cxnSp>
        <p:nvCxnSpPr>
          <p:cNvPr id="43" name="直線コネクタ 42"/>
          <p:cNvCxnSpPr/>
          <p:nvPr/>
        </p:nvCxnSpPr>
        <p:spPr>
          <a:xfrm>
            <a:off x="5115380" y="2313241"/>
            <a:ext cx="3699922" cy="0"/>
          </a:xfrm>
          <a:prstGeom prst="line">
            <a:avLst/>
          </a:prstGeom>
          <a:ln w="19050">
            <a:prstDash val="dash"/>
          </a:ln>
        </p:spPr>
        <p:style>
          <a:lnRef idx="1">
            <a:schemeClr val="accent6"/>
          </a:lnRef>
          <a:fillRef idx="0">
            <a:schemeClr val="accent6"/>
          </a:fillRef>
          <a:effectRef idx="0">
            <a:schemeClr val="accent6"/>
          </a:effectRef>
          <a:fontRef idx="minor">
            <a:schemeClr val="tx1"/>
          </a:fontRef>
        </p:style>
      </p:cxnSp>
      <p:sp>
        <p:nvSpPr>
          <p:cNvPr id="44" name="テキスト ボックス 43">
            <a:extLst>
              <a:ext uri="{FF2B5EF4-FFF2-40B4-BE49-F238E27FC236}">
                <a16:creationId xmlns:a16="http://schemas.microsoft.com/office/drawing/2014/main" id="{AFFED40D-07B5-145D-9A67-0F9A43B59691}"/>
              </a:ext>
            </a:extLst>
          </p:cNvPr>
          <p:cNvSpPr txBox="1"/>
          <p:nvPr/>
        </p:nvSpPr>
        <p:spPr>
          <a:xfrm>
            <a:off x="8151664" y="2293675"/>
            <a:ext cx="841734" cy="261610"/>
          </a:xfrm>
          <a:prstGeom prst="rect">
            <a:avLst/>
          </a:prstGeom>
          <a:noFill/>
        </p:spPr>
        <p:txBody>
          <a:bodyPr wrap="square" rtlCol="0">
            <a:spAutoFit/>
          </a:bodyPr>
          <a:lstStyle/>
          <a:p>
            <a:r>
              <a:rPr lang="ja-JP" altLang="en-US" sz="1100" b="1" dirty="0">
                <a:solidFill>
                  <a:schemeClr val="accent6"/>
                </a:solidFill>
                <a:latin typeface="Meiryo UI" panose="020B0604030504040204" pitchFamily="50" charset="-128"/>
                <a:ea typeface="Meiryo UI" panose="020B0604030504040204" pitchFamily="50" charset="-128"/>
              </a:rPr>
              <a:t>健全度</a:t>
            </a:r>
            <a:r>
              <a:rPr lang="en-US" altLang="ja-JP" sz="1100" b="1" dirty="0">
                <a:solidFill>
                  <a:schemeClr val="accent6"/>
                </a:solidFill>
                <a:latin typeface="Meiryo UI" panose="020B0604030504040204" pitchFamily="50" charset="-128"/>
                <a:ea typeface="Meiryo UI" panose="020B0604030504040204" pitchFamily="50" charset="-128"/>
              </a:rPr>
              <a:t>Ⅱ</a:t>
            </a:r>
            <a:endParaRPr kumimoji="1" lang="ja-JP" altLang="en-US" sz="1100" b="1" dirty="0">
              <a:solidFill>
                <a:schemeClr val="accent6"/>
              </a:solidFill>
              <a:latin typeface="Meiryo UI" panose="020B0604030504040204" pitchFamily="50" charset="-128"/>
              <a:ea typeface="Meiryo UI" panose="020B0604030504040204" pitchFamily="50" charset="-128"/>
            </a:endParaRPr>
          </a:p>
        </p:txBody>
      </p:sp>
      <p:sp>
        <p:nvSpPr>
          <p:cNvPr id="45" name="テキスト ボックス 44">
            <a:extLst>
              <a:ext uri="{FF2B5EF4-FFF2-40B4-BE49-F238E27FC236}">
                <a16:creationId xmlns:a16="http://schemas.microsoft.com/office/drawing/2014/main" id="{AFFED40D-07B5-145D-9A67-0F9A43B59691}"/>
              </a:ext>
            </a:extLst>
          </p:cNvPr>
          <p:cNvSpPr txBox="1"/>
          <p:nvPr/>
        </p:nvSpPr>
        <p:spPr>
          <a:xfrm>
            <a:off x="8151664" y="2051631"/>
            <a:ext cx="841734" cy="261610"/>
          </a:xfrm>
          <a:prstGeom prst="rect">
            <a:avLst/>
          </a:prstGeom>
          <a:noFill/>
        </p:spPr>
        <p:txBody>
          <a:bodyPr wrap="square" rtlCol="0">
            <a:spAutoFit/>
          </a:bodyPr>
          <a:lstStyle/>
          <a:p>
            <a:r>
              <a:rPr lang="ja-JP" altLang="en-US" sz="1100" b="1" dirty="0">
                <a:solidFill>
                  <a:schemeClr val="accent6"/>
                </a:solidFill>
                <a:latin typeface="Meiryo UI" panose="020B0604030504040204" pitchFamily="50" charset="-128"/>
                <a:ea typeface="Meiryo UI" panose="020B0604030504040204" pitchFamily="50" charset="-128"/>
              </a:rPr>
              <a:t>健全度</a:t>
            </a:r>
            <a:r>
              <a:rPr lang="en-US" altLang="ja-JP" sz="1100" b="1" dirty="0">
                <a:solidFill>
                  <a:schemeClr val="accent6"/>
                </a:solidFill>
                <a:latin typeface="Meiryo UI" panose="020B0604030504040204" pitchFamily="50" charset="-128"/>
                <a:ea typeface="Meiryo UI" panose="020B0604030504040204" pitchFamily="50" charset="-128"/>
              </a:rPr>
              <a:t>Ⅰ</a:t>
            </a:r>
            <a:endParaRPr kumimoji="1" lang="ja-JP" altLang="en-US" sz="1100" b="1" dirty="0">
              <a:solidFill>
                <a:schemeClr val="accent6"/>
              </a:solidFill>
              <a:latin typeface="Meiryo UI" panose="020B0604030504040204" pitchFamily="50" charset="-128"/>
              <a:ea typeface="Meiryo UI" panose="020B0604030504040204" pitchFamily="50" charset="-128"/>
            </a:endParaRPr>
          </a:p>
        </p:txBody>
      </p:sp>
      <p:cxnSp>
        <p:nvCxnSpPr>
          <p:cNvPr id="46" name="直線コネクタ 45"/>
          <p:cNvCxnSpPr/>
          <p:nvPr/>
        </p:nvCxnSpPr>
        <p:spPr>
          <a:xfrm>
            <a:off x="7653535" y="2313241"/>
            <a:ext cx="0" cy="695978"/>
          </a:xfrm>
          <a:prstGeom prst="line">
            <a:avLst/>
          </a:prstGeom>
          <a:ln w="19050"/>
        </p:spPr>
        <p:style>
          <a:lnRef idx="1">
            <a:schemeClr val="accent6"/>
          </a:lnRef>
          <a:fillRef idx="0">
            <a:schemeClr val="accent6"/>
          </a:fillRef>
          <a:effectRef idx="0">
            <a:schemeClr val="accent6"/>
          </a:effectRef>
          <a:fontRef idx="minor">
            <a:schemeClr val="tx1"/>
          </a:fontRef>
        </p:style>
      </p:cxnSp>
      <p:cxnSp>
        <p:nvCxnSpPr>
          <p:cNvPr id="47" name="直線コネクタ 46"/>
          <p:cNvCxnSpPr/>
          <p:nvPr/>
        </p:nvCxnSpPr>
        <p:spPr>
          <a:xfrm>
            <a:off x="647700" y="4973807"/>
            <a:ext cx="3699922" cy="0"/>
          </a:xfrm>
          <a:prstGeom prst="line">
            <a:avLst/>
          </a:prstGeom>
          <a:ln w="19050">
            <a:prstDash val="dash"/>
          </a:ln>
        </p:spPr>
        <p:style>
          <a:lnRef idx="1">
            <a:schemeClr val="accent6"/>
          </a:lnRef>
          <a:fillRef idx="0">
            <a:schemeClr val="accent6"/>
          </a:fillRef>
          <a:effectRef idx="0">
            <a:schemeClr val="accent6"/>
          </a:effectRef>
          <a:fontRef idx="minor">
            <a:schemeClr val="tx1"/>
          </a:fontRef>
        </p:style>
      </p:cxnSp>
      <p:sp>
        <p:nvSpPr>
          <p:cNvPr id="48" name="テキスト ボックス 47">
            <a:extLst>
              <a:ext uri="{FF2B5EF4-FFF2-40B4-BE49-F238E27FC236}">
                <a16:creationId xmlns:a16="http://schemas.microsoft.com/office/drawing/2014/main" id="{AFFED40D-07B5-145D-9A67-0F9A43B59691}"/>
              </a:ext>
            </a:extLst>
          </p:cNvPr>
          <p:cNvSpPr txBox="1"/>
          <p:nvPr/>
        </p:nvSpPr>
        <p:spPr>
          <a:xfrm>
            <a:off x="3683984" y="4954241"/>
            <a:ext cx="841734" cy="261610"/>
          </a:xfrm>
          <a:prstGeom prst="rect">
            <a:avLst/>
          </a:prstGeom>
          <a:noFill/>
        </p:spPr>
        <p:txBody>
          <a:bodyPr wrap="square" rtlCol="0">
            <a:spAutoFit/>
          </a:bodyPr>
          <a:lstStyle/>
          <a:p>
            <a:r>
              <a:rPr lang="ja-JP" altLang="en-US" sz="1100" b="1" dirty="0">
                <a:solidFill>
                  <a:schemeClr val="accent6"/>
                </a:solidFill>
                <a:latin typeface="Meiryo UI" panose="020B0604030504040204" pitchFamily="50" charset="-128"/>
                <a:ea typeface="Meiryo UI" panose="020B0604030504040204" pitchFamily="50" charset="-128"/>
              </a:rPr>
              <a:t>健全度</a:t>
            </a:r>
            <a:r>
              <a:rPr lang="en-US" altLang="ja-JP" sz="1100" b="1" dirty="0">
                <a:solidFill>
                  <a:schemeClr val="accent6"/>
                </a:solidFill>
                <a:latin typeface="Meiryo UI" panose="020B0604030504040204" pitchFamily="50" charset="-128"/>
                <a:ea typeface="Meiryo UI" panose="020B0604030504040204" pitchFamily="50" charset="-128"/>
              </a:rPr>
              <a:t>Ⅱ</a:t>
            </a:r>
            <a:endParaRPr kumimoji="1" lang="ja-JP" altLang="en-US" sz="1100" b="1" dirty="0">
              <a:solidFill>
                <a:schemeClr val="accent6"/>
              </a:solidFill>
              <a:latin typeface="Meiryo UI" panose="020B0604030504040204" pitchFamily="50" charset="-128"/>
              <a:ea typeface="Meiryo UI" panose="020B0604030504040204" pitchFamily="50" charset="-128"/>
            </a:endParaRPr>
          </a:p>
        </p:txBody>
      </p:sp>
      <p:sp>
        <p:nvSpPr>
          <p:cNvPr id="49" name="テキスト ボックス 48">
            <a:extLst>
              <a:ext uri="{FF2B5EF4-FFF2-40B4-BE49-F238E27FC236}">
                <a16:creationId xmlns:a16="http://schemas.microsoft.com/office/drawing/2014/main" id="{AFFED40D-07B5-145D-9A67-0F9A43B59691}"/>
              </a:ext>
            </a:extLst>
          </p:cNvPr>
          <p:cNvSpPr txBox="1"/>
          <p:nvPr/>
        </p:nvSpPr>
        <p:spPr>
          <a:xfrm>
            <a:off x="3683984" y="4712197"/>
            <a:ext cx="841734" cy="261610"/>
          </a:xfrm>
          <a:prstGeom prst="rect">
            <a:avLst/>
          </a:prstGeom>
          <a:noFill/>
        </p:spPr>
        <p:txBody>
          <a:bodyPr wrap="square" rtlCol="0">
            <a:spAutoFit/>
          </a:bodyPr>
          <a:lstStyle/>
          <a:p>
            <a:r>
              <a:rPr lang="ja-JP" altLang="en-US" sz="1100" b="1" dirty="0">
                <a:solidFill>
                  <a:schemeClr val="accent6"/>
                </a:solidFill>
                <a:latin typeface="Meiryo UI" panose="020B0604030504040204" pitchFamily="50" charset="-128"/>
                <a:ea typeface="Meiryo UI" panose="020B0604030504040204" pitchFamily="50" charset="-128"/>
              </a:rPr>
              <a:t>健全度</a:t>
            </a:r>
            <a:r>
              <a:rPr lang="en-US" altLang="ja-JP" sz="1100" b="1" dirty="0">
                <a:solidFill>
                  <a:schemeClr val="accent6"/>
                </a:solidFill>
                <a:latin typeface="Meiryo UI" panose="020B0604030504040204" pitchFamily="50" charset="-128"/>
                <a:ea typeface="Meiryo UI" panose="020B0604030504040204" pitchFamily="50" charset="-128"/>
              </a:rPr>
              <a:t>Ⅰ</a:t>
            </a:r>
            <a:endParaRPr kumimoji="1" lang="ja-JP" altLang="en-US" sz="1100" b="1" dirty="0">
              <a:solidFill>
                <a:schemeClr val="accent6"/>
              </a:solidFill>
              <a:latin typeface="Meiryo UI" panose="020B0604030504040204" pitchFamily="50" charset="-128"/>
              <a:ea typeface="Meiryo UI" panose="020B0604030504040204" pitchFamily="50" charset="-128"/>
            </a:endParaRPr>
          </a:p>
        </p:txBody>
      </p:sp>
      <p:cxnSp>
        <p:nvCxnSpPr>
          <p:cNvPr id="50" name="直線コネクタ 49"/>
          <p:cNvCxnSpPr/>
          <p:nvPr/>
        </p:nvCxnSpPr>
        <p:spPr>
          <a:xfrm>
            <a:off x="3142961" y="4973807"/>
            <a:ext cx="0" cy="695978"/>
          </a:xfrm>
          <a:prstGeom prst="line">
            <a:avLst/>
          </a:prstGeom>
          <a:ln w="19050"/>
        </p:spPr>
        <p:style>
          <a:lnRef idx="1">
            <a:schemeClr val="accent6"/>
          </a:lnRef>
          <a:fillRef idx="0">
            <a:schemeClr val="accent6"/>
          </a:fillRef>
          <a:effectRef idx="0">
            <a:schemeClr val="accent6"/>
          </a:effectRef>
          <a:fontRef idx="minor">
            <a:schemeClr val="tx1"/>
          </a:fontRef>
        </p:style>
      </p:cxnSp>
      <p:sp>
        <p:nvSpPr>
          <p:cNvPr id="29" name="正方形/長方形 22">
            <a:extLst>
              <a:ext uri="{FF2B5EF4-FFF2-40B4-BE49-F238E27FC236}">
                <a16:creationId xmlns:a16="http://schemas.microsoft.com/office/drawing/2014/main" id="{B83410BC-3DB6-4B28-A64F-C76E83B9F255}"/>
              </a:ext>
            </a:extLst>
          </p:cNvPr>
          <p:cNvSpPr>
            <a:spLocks noChangeArrowheads="1"/>
          </p:cNvSpPr>
          <p:nvPr/>
        </p:nvSpPr>
        <p:spPr bwMode="auto">
          <a:xfrm>
            <a:off x="60325" y="60325"/>
            <a:ext cx="6108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b="1" dirty="0">
                <a:solidFill>
                  <a:schemeClr val="bg1"/>
                </a:solidFill>
                <a:latin typeface="Meiryo UI" panose="020B0604030504040204" pitchFamily="50" charset="-128"/>
                <a:ea typeface="Meiryo UI" panose="020B0604030504040204" pitchFamily="50" charset="-128"/>
              </a:rPr>
              <a:t>（</a:t>
            </a:r>
            <a:r>
              <a:rPr lang="en-US" altLang="ja-JP" b="1" dirty="0">
                <a:solidFill>
                  <a:schemeClr val="bg1"/>
                </a:solidFill>
                <a:latin typeface="Meiryo UI" panose="020B0604030504040204" pitchFamily="50" charset="-128"/>
                <a:ea typeface="Meiryo UI" panose="020B0604030504040204" pitchFamily="50" charset="-128"/>
              </a:rPr>
              <a:t>2</a:t>
            </a:r>
            <a:r>
              <a:rPr lang="ja-JP" altLang="en-US" b="1" dirty="0">
                <a:solidFill>
                  <a:schemeClr val="bg1"/>
                </a:solidFill>
                <a:latin typeface="Meiryo UI" panose="020B0604030504040204" pitchFamily="50" charset="-128"/>
                <a:ea typeface="Meiryo UI" panose="020B0604030504040204" pitchFamily="50" charset="-128"/>
              </a:rPr>
              <a:t>）現計画の振り返りと検証</a:t>
            </a:r>
          </a:p>
        </p:txBody>
      </p:sp>
    </p:spTree>
    <p:extLst>
      <p:ext uri="{BB962C8B-B14F-4D97-AF65-F5344CB8AC3E}">
        <p14:creationId xmlns:p14="http://schemas.microsoft.com/office/powerpoint/2010/main" val="41534138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3"/>
          <a:stretch>
            <a:fillRect/>
          </a:stretch>
        </p:blipFill>
        <p:spPr>
          <a:xfrm>
            <a:off x="145758" y="3645154"/>
            <a:ext cx="4396493" cy="2448000"/>
          </a:xfrm>
          <a:prstGeom prst="rect">
            <a:avLst/>
          </a:prstGeom>
        </p:spPr>
      </p:pic>
      <p:pic>
        <p:nvPicPr>
          <p:cNvPr id="2" name="図 1"/>
          <p:cNvPicPr>
            <a:picLocks noChangeAspect="1"/>
          </p:cNvPicPr>
          <p:nvPr/>
        </p:nvPicPr>
        <p:blipFill>
          <a:blip r:embed="rId4"/>
          <a:stretch>
            <a:fillRect/>
          </a:stretch>
        </p:blipFill>
        <p:spPr>
          <a:xfrm>
            <a:off x="138332" y="1001598"/>
            <a:ext cx="4403919" cy="2448000"/>
          </a:xfrm>
          <a:prstGeom prst="rect">
            <a:avLst/>
          </a:prstGeom>
        </p:spPr>
      </p:pic>
      <p:pic>
        <p:nvPicPr>
          <p:cNvPr id="3" name="図 2"/>
          <p:cNvPicPr>
            <a:picLocks noChangeAspect="1"/>
          </p:cNvPicPr>
          <p:nvPr/>
        </p:nvPicPr>
        <p:blipFill>
          <a:blip r:embed="rId5"/>
          <a:stretch>
            <a:fillRect/>
          </a:stretch>
        </p:blipFill>
        <p:spPr>
          <a:xfrm>
            <a:off x="4619130" y="988074"/>
            <a:ext cx="4396493" cy="2448000"/>
          </a:xfrm>
          <a:prstGeom prst="rect">
            <a:avLst/>
          </a:prstGeom>
        </p:spPr>
      </p:pic>
      <p:sp>
        <p:nvSpPr>
          <p:cNvPr id="5" name="Rectangle 2">
            <a:extLst>
              <a:ext uri="{FF2B5EF4-FFF2-40B4-BE49-F238E27FC236}">
                <a16:creationId xmlns:a16="http://schemas.microsoft.com/office/drawing/2014/main" id="{D6055A80-B785-CB9E-DEB7-8A01F1E87A24}"/>
              </a:ext>
            </a:extLst>
          </p:cNvPr>
          <p:cNvSpPr>
            <a:spLocks noChangeArrowheads="1"/>
          </p:cNvSpPr>
          <p:nvPr/>
        </p:nvSpPr>
        <p:spPr bwMode="auto">
          <a:xfrm>
            <a:off x="0" y="-20638"/>
            <a:ext cx="9144000" cy="539751"/>
          </a:xfrm>
          <a:prstGeom prst="rect">
            <a:avLst/>
          </a:prstGeom>
          <a:gradFill>
            <a:gsLst>
              <a:gs pos="0">
                <a:schemeClr val="tx2"/>
              </a:gs>
              <a:gs pos="100000">
                <a:schemeClr val="accent1"/>
              </a:gs>
            </a:gsLst>
            <a:lin ang="5400000" scaled="1"/>
          </a:gradFill>
          <a:ln w="9525">
            <a:noFill/>
            <a:miter lim="800000"/>
            <a:headEnd/>
            <a:tailEnd/>
          </a:ln>
          <a:effectLst>
            <a:outerShdw blurRad="50800" dist="38100" dir="5400000" algn="t" rotWithShape="0">
              <a:prstClr val="black">
                <a:alpha val="40000"/>
              </a:prstClr>
            </a:outerShdw>
          </a:effectLst>
        </p:spPr>
        <p:txBody>
          <a:bodyPr wrap="none" lIns="91351" tIns="45675" rIns="91351" bIns="45675" anchor="ctr"/>
          <a:lstStyle/>
          <a:p>
            <a:pPr>
              <a:defRPr/>
            </a:pPr>
            <a:endParaRPr lang="en-US" altLang="zh-TW" sz="2800" b="1" dirty="0">
              <a:solidFill>
                <a:schemeClr val="bg1"/>
              </a:solidFill>
              <a:latin typeface="Meiryo UI" pitchFamily="50" charset="-128"/>
              <a:ea typeface="Meiryo UI" pitchFamily="50" charset="-128"/>
              <a:cs typeface="Meiryo UI" pitchFamily="50" charset="-128"/>
            </a:endParaRPr>
          </a:p>
        </p:txBody>
      </p:sp>
      <p:sp>
        <p:nvSpPr>
          <p:cNvPr id="8" name="Text Box 5">
            <a:extLst>
              <a:ext uri="{FF2B5EF4-FFF2-40B4-BE49-F238E27FC236}">
                <a16:creationId xmlns:a16="http://schemas.microsoft.com/office/drawing/2014/main" id="{F548B18F-F479-B1D1-5E95-97F8D371E9E5}"/>
              </a:ext>
            </a:extLst>
          </p:cNvPr>
          <p:cNvSpPr txBox="1">
            <a:spLocks noChangeArrowheads="1"/>
          </p:cNvSpPr>
          <p:nvPr/>
        </p:nvSpPr>
        <p:spPr bwMode="auto">
          <a:xfrm>
            <a:off x="165733" y="558856"/>
            <a:ext cx="508254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Font typeface="Arial" panose="020B0604020202020204" pitchFamily="34" charset="0"/>
              <a:buNone/>
            </a:pPr>
            <a:r>
              <a:rPr lang="ja-JP" altLang="en-US" sz="1800" dirty="0">
                <a:latin typeface="Meiryo UI" panose="020B0604030504040204" pitchFamily="50" charset="-128"/>
                <a:ea typeface="Meiryo UI" panose="020B0604030504040204" pitchFamily="50" charset="-128"/>
              </a:rPr>
              <a:t>◇竣工年による健全度の分布</a:t>
            </a:r>
            <a:r>
              <a:rPr lang="en-US" altLang="ja-JP" sz="1800" dirty="0">
                <a:latin typeface="Meiryo UI" panose="020B0604030504040204" pitchFamily="50" charset="-128"/>
                <a:ea typeface="Meiryo UI" panose="020B0604030504040204" pitchFamily="50" charset="-128"/>
              </a:rPr>
              <a:t>[</a:t>
            </a:r>
            <a:r>
              <a:rPr lang="ja-JP" altLang="en-US" sz="1800" dirty="0">
                <a:latin typeface="Meiryo UI" panose="020B0604030504040204" pitchFamily="50" charset="-128"/>
                <a:ea typeface="Meiryo UI" panose="020B0604030504040204" pitchFamily="50" charset="-128"/>
              </a:rPr>
              <a:t>劣化予測</a:t>
            </a:r>
            <a:r>
              <a:rPr lang="en-US" altLang="ja-JP" sz="1800" dirty="0">
                <a:latin typeface="Meiryo UI" panose="020B0604030504040204" pitchFamily="50" charset="-128"/>
                <a:ea typeface="Meiryo UI" panose="020B0604030504040204" pitchFamily="50" charset="-128"/>
              </a:rPr>
              <a:t>]</a:t>
            </a:r>
            <a:endParaRPr lang="ja-JP" altLang="en-US" sz="180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pPr>
              <a:defRPr/>
            </a:pPr>
            <a:fld id="{0697CFBF-62AA-4423-A348-4E9138DCA51B}" type="slidenum">
              <a:rPr lang="ja-JP" altLang="en-US" smtClean="0"/>
              <a:pPr>
                <a:defRPr/>
              </a:pPr>
              <a:t>31</a:t>
            </a:fld>
            <a:endParaRPr lang="ja-JP" altLang="en-US" dirty="0"/>
          </a:p>
        </p:txBody>
      </p:sp>
      <p:sp>
        <p:nvSpPr>
          <p:cNvPr id="11" name="テキスト ボックス 10">
            <a:extLst>
              <a:ext uri="{FF2B5EF4-FFF2-40B4-BE49-F238E27FC236}">
                <a16:creationId xmlns:a16="http://schemas.microsoft.com/office/drawing/2014/main" id="{AFFED40D-07B5-145D-9A67-0F9A43B59691}"/>
              </a:ext>
            </a:extLst>
          </p:cNvPr>
          <p:cNvSpPr txBox="1"/>
          <p:nvPr/>
        </p:nvSpPr>
        <p:spPr>
          <a:xfrm>
            <a:off x="1154755" y="6128991"/>
            <a:ext cx="3306885" cy="307777"/>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劣化予測実施結果</a:t>
            </a:r>
            <a:r>
              <a:rPr kumimoji="1" lang="en-US" altLang="ja-JP" sz="1400" dirty="0">
                <a:latin typeface="Meiryo UI" panose="020B0604030504040204" pitchFamily="50" charset="-128"/>
                <a:ea typeface="Meiryo UI" panose="020B0604030504040204" pitchFamily="50" charset="-128"/>
              </a:rPr>
              <a:t>(</a:t>
            </a:r>
            <a:r>
              <a:rPr kumimoji="1" lang="ja-JP" altLang="en-US" sz="1400" dirty="0">
                <a:latin typeface="Meiryo UI" panose="020B0604030504040204" pitchFamily="50" charset="-128"/>
                <a:ea typeface="Meiryo UI" panose="020B0604030504040204" pitchFamily="50" charset="-128"/>
              </a:rPr>
              <a:t>鋼軌道桁</a:t>
            </a:r>
            <a:r>
              <a:rPr kumimoji="1" lang="en-US" altLang="ja-JP" sz="1400" dirty="0">
                <a:latin typeface="Meiryo UI" panose="020B0604030504040204" pitchFamily="50" charset="-128"/>
                <a:ea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endParaRPr>
          </a:p>
        </p:txBody>
      </p:sp>
      <p:sp>
        <p:nvSpPr>
          <p:cNvPr id="17" name="コンテンツ プレースホルダー 2">
            <a:extLst>
              <a:ext uri="{FF2B5EF4-FFF2-40B4-BE49-F238E27FC236}">
                <a16:creationId xmlns:a16="http://schemas.microsoft.com/office/drawing/2014/main" id="{B096211C-B1AC-FE1B-A525-AA14DCDCA50D}"/>
              </a:ext>
            </a:extLst>
          </p:cNvPr>
          <p:cNvSpPr txBox="1">
            <a:spLocks/>
          </p:cNvSpPr>
          <p:nvPr/>
        </p:nvSpPr>
        <p:spPr bwMode="auto">
          <a:xfrm>
            <a:off x="4614004" y="3638809"/>
            <a:ext cx="4401619" cy="999866"/>
          </a:xfrm>
          <a:prstGeom prst="rect">
            <a:avLst/>
          </a:prstGeom>
          <a:gradFill rotWithShape="0">
            <a:gsLst>
              <a:gs pos="0">
                <a:srgbClr val="FFFF99"/>
              </a:gs>
              <a:gs pos="100000">
                <a:schemeClr val="bg1"/>
              </a:gs>
            </a:gsLst>
            <a:lin ang="5400000" scaled="1"/>
          </a:gradFill>
          <a:ln w="12700">
            <a:solidFill>
              <a:schemeClr val="tx1"/>
            </a:solidFill>
            <a:miter lim="800000"/>
            <a:headEnd/>
            <a:tailEnd/>
          </a:ln>
        </p:spPr>
        <p:txBody>
          <a:bodyPr anchor="ctr"/>
          <a:lstStyle>
            <a:lvl1pPr marL="285750" indent="-28575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indent="0" eaLnBrk="1" hangingPunct="1">
              <a:spcBef>
                <a:spcPct val="0"/>
              </a:spcBef>
              <a:buNone/>
            </a:pPr>
            <a:r>
              <a:rPr lang="ja-JP" altLang="en-US" sz="1600" dirty="0">
                <a:latin typeface="Meiryo UI" panose="020B0604030504040204" pitchFamily="50" charset="-128"/>
                <a:ea typeface="Meiryo UI" panose="020B0604030504040204" pitchFamily="50" charset="-128"/>
              </a:rPr>
              <a:t>・鋼軌道桁：</a:t>
            </a:r>
            <a:r>
              <a:rPr lang="en-US" altLang="ja-JP" sz="1600" dirty="0">
                <a:latin typeface="Meiryo UI" panose="020B0604030504040204" pitchFamily="50" charset="-128"/>
                <a:ea typeface="Meiryo UI" panose="020B0604030504040204" pitchFamily="50" charset="-128"/>
              </a:rPr>
              <a:t>1</a:t>
            </a:r>
            <a:r>
              <a:rPr lang="ja-JP" altLang="en-US" sz="1600" dirty="0">
                <a:latin typeface="Meiryo UI" panose="020B0604030504040204" pitchFamily="50" charset="-128"/>
                <a:ea typeface="Meiryo UI" panose="020B0604030504040204" pitchFamily="50" charset="-128"/>
              </a:rPr>
              <a:t>巡目点検後と</a:t>
            </a:r>
            <a:r>
              <a:rPr lang="en-US" altLang="ja-JP" sz="1600" dirty="0">
                <a:latin typeface="Meiryo UI" panose="020B0604030504040204" pitchFamily="50" charset="-128"/>
                <a:ea typeface="Meiryo UI" panose="020B0604030504040204" pitchFamily="50" charset="-128"/>
              </a:rPr>
              <a:t>2</a:t>
            </a:r>
            <a:r>
              <a:rPr lang="ja-JP" altLang="en-US" sz="1600" dirty="0">
                <a:latin typeface="Meiryo UI" panose="020B0604030504040204" pitchFamily="50" charset="-128"/>
                <a:ea typeface="Meiryo UI" panose="020B0604030504040204" pitchFamily="50" charset="-128"/>
              </a:rPr>
              <a:t>巡目点検後の劣化予測では健全度が</a:t>
            </a:r>
            <a:r>
              <a:rPr lang="en-US" altLang="ja-JP" sz="1600" dirty="0">
                <a:latin typeface="Meiryo UI" panose="020B0604030504040204" pitchFamily="50" charset="-128"/>
                <a:ea typeface="Meiryo UI" panose="020B0604030504040204" pitchFamily="50" charset="-128"/>
              </a:rPr>
              <a:t>Ⅱ</a:t>
            </a:r>
            <a:r>
              <a:rPr lang="ja-JP" altLang="en-US" sz="1600" dirty="0">
                <a:latin typeface="Meiryo UI" panose="020B0604030504040204" pitchFamily="50" charset="-128"/>
                <a:ea typeface="Meiryo UI" panose="020B0604030504040204" pitchFamily="50" charset="-128"/>
              </a:rPr>
              <a:t>へ下がるのは共に同時期となった。</a:t>
            </a:r>
          </a:p>
        </p:txBody>
      </p:sp>
      <p:sp>
        <p:nvSpPr>
          <p:cNvPr id="19" name="テキスト ボックス 18">
            <a:extLst>
              <a:ext uri="{FF2B5EF4-FFF2-40B4-BE49-F238E27FC236}">
                <a16:creationId xmlns:a16="http://schemas.microsoft.com/office/drawing/2014/main" id="{AFFED40D-07B5-145D-9A67-0F9A43B59691}"/>
              </a:ext>
            </a:extLst>
          </p:cNvPr>
          <p:cNvSpPr txBox="1"/>
          <p:nvPr/>
        </p:nvSpPr>
        <p:spPr>
          <a:xfrm>
            <a:off x="2778300" y="1324652"/>
            <a:ext cx="1582022" cy="215444"/>
          </a:xfrm>
          <a:prstGeom prst="rect">
            <a:avLst/>
          </a:prstGeom>
          <a:solidFill>
            <a:schemeClr val="bg1"/>
          </a:solidFill>
        </p:spPr>
        <p:txBody>
          <a:bodyPr wrap="square" rtlCol="0">
            <a:spAutoFit/>
          </a:bodyPr>
          <a:lstStyle/>
          <a:p>
            <a:r>
              <a:rPr lang="ja-JP" altLang="en-US" sz="800" b="1" dirty="0">
                <a:solidFill>
                  <a:srgbClr val="FF0000"/>
                </a:solidFill>
                <a:latin typeface="Meiryo UI" panose="020B0604030504040204" pitchFamily="50" charset="-128"/>
                <a:ea typeface="Meiryo UI" panose="020B0604030504040204" pitchFamily="50" charset="-128"/>
              </a:rPr>
              <a:t>算出式：</a:t>
            </a:r>
            <a:r>
              <a:rPr lang="en-US" altLang="ja-JP" sz="800" b="1" dirty="0">
                <a:solidFill>
                  <a:srgbClr val="FF0000"/>
                </a:solidFill>
                <a:latin typeface="Meiryo UI" panose="020B0604030504040204" pitchFamily="50" charset="-128"/>
                <a:ea typeface="Meiryo UI" panose="020B0604030504040204" pitchFamily="50" charset="-128"/>
              </a:rPr>
              <a:t>y=100</a:t>
            </a:r>
            <a:r>
              <a:rPr lang="ja-JP" altLang="en-US" sz="800" b="1" dirty="0">
                <a:solidFill>
                  <a:srgbClr val="FF0000"/>
                </a:solidFill>
                <a:latin typeface="Meiryo UI" panose="020B0604030504040204" pitchFamily="50" charset="-128"/>
                <a:ea typeface="Meiryo UI" panose="020B0604030504040204" pitchFamily="50" charset="-128"/>
              </a:rPr>
              <a:t>－</a:t>
            </a:r>
            <a:r>
              <a:rPr lang="en-US" altLang="ja-JP" sz="800" b="1" dirty="0">
                <a:solidFill>
                  <a:srgbClr val="FF0000"/>
                </a:solidFill>
                <a:latin typeface="Meiryo UI" panose="020B0604030504040204" pitchFamily="50" charset="-128"/>
                <a:ea typeface="Meiryo UI" panose="020B0604030504040204" pitchFamily="50" charset="-128"/>
              </a:rPr>
              <a:t>0.0322x</a:t>
            </a:r>
            <a:r>
              <a:rPr lang="en-US" altLang="ja-JP" sz="800" b="1" baseline="30000" dirty="0">
                <a:solidFill>
                  <a:srgbClr val="FF0000"/>
                </a:solidFill>
                <a:latin typeface="Meiryo UI" panose="020B0604030504040204" pitchFamily="50" charset="-128"/>
                <a:ea typeface="Meiryo UI" panose="020B0604030504040204" pitchFamily="50" charset="-128"/>
              </a:rPr>
              <a:t>2</a:t>
            </a:r>
          </a:p>
        </p:txBody>
      </p:sp>
      <p:sp>
        <p:nvSpPr>
          <p:cNvPr id="20" name="テキスト ボックス 19">
            <a:extLst>
              <a:ext uri="{FF2B5EF4-FFF2-40B4-BE49-F238E27FC236}">
                <a16:creationId xmlns:a16="http://schemas.microsoft.com/office/drawing/2014/main" id="{AFFED40D-07B5-145D-9A67-0F9A43B59691}"/>
              </a:ext>
            </a:extLst>
          </p:cNvPr>
          <p:cNvSpPr txBox="1"/>
          <p:nvPr/>
        </p:nvSpPr>
        <p:spPr>
          <a:xfrm>
            <a:off x="1671579" y="2983294"/>
            <a:ext cx="351080" cy="215444"/>
          </a:xfrm>
          <a:prstGeom prst="rect">
            <a:avLst/>
          </a:prstGeom>
          <a:noFill/>
        </p:spPr>
        <p:txBody>
          <a:bodyPr wrap="square" rtlCol="0">
            <a:spAutoFit/>
          </a:bodyPr>
          <a:lstStyle/>
          <a:p>
            <a:r>
              <a:rPr lang="en-US" altLang="ja-JP" sz="800" b="1" dirty="0">
                <a:solidFill>
                  <a:schemeClr val="accent6"/>
                </a:solidFill>
                <a:latin typeface="Meiryo UI" panose="020B0604030504040204" pitchFamily="50" charset="-128"/>
                <a:ea typeface="Meiryo UI" panose="020B0604030504040204" pitchFamily="50" charset="-128"/>
              </a:rPr>
              <a:t>43</a:t>
            </a:r>
            <a:endParaRPr kumimoji="1" lang="ja-JP" altLang="en-US" sz="800" b="1" dirty="0">
              <a:solidFill>
                <a:schemeClr val="accent6"/>
              </a:solidFill>
              <a:latin typeface="Meiryo UI" panose="020B0604030504040204" pitchFamily="50" charset="-128"/>
              <a:ea typeface="Meiryo UI" panose="020B0604030504040204" pitchFamily="50" charset="-128"/>
            </a:endParaRPr>
          </a:p>
        </p:txBody>
      </p:sp>
      <p:sp>
        <p:nvSpPr>
          <p:cNvPr id="26" name="テキスト ボックス 25">
            <a:extLst>
              <a:ext uri="{FF2B5EF4-FFF2-40B4-BE49-F238E27FC236}">
                <a16:creationId xmlns:a16="http://schemas.microsoft.com/office/drawing/2014/main" id="{AFFED40D-07B5-145D-9A67-0F9A43B59691}"/>
              </a:ext>
            </a:extLst>
          </p:cNvPr>
          <p:cNvSpPr txBox="1"/>
          <p:nvPr/>
        </p:nvSpPr>
        <p:spPr>
          <a:xfrm>
            <a:off x="7233280" y="1330895"/>
            <a:ext cx="1582022" cy="215444"/>
          </a:xfrm>
          <a:prstGeom prst="rect">
            <a:avLst/>
          </a:prstGeom>
          <a:solidFill>
            <a:schemeClr val="bg1"/>
          </a:solidFill>
        </p:spPr>
        <p:txBody>
          <a:bodyPr wrap="square" rtlCol="0">
            <a:spAutoFit/>
          </a:bodyPr>
          <a:lstStyle/>
          <a:p>
            <a:r>
              <a:rPr lang="ja-JP" altLang="en-US" sz="800" b="1" dirty="0">
                <a:solidFill>
                  <a:srgbClr val="FF0000"/>
                </a:solidFill>
                <a:latin typeface="Meiryo UI" panose="020B0604030504040204" pitchFamily="50" charset="-128"/>
                <a:ea typeface="Meiryo UI" panose="020B0604030504040204" pitchFamily="50" charset="-128"/>
              </a:rPr>
              <a:t>算出式：</a:t>
            </a:r>
            <a:r>
              <a:rPr lang="en-US" altLang="ja-JP" sz="800" b="1" dirty="0">
                <a:solidFill>
                  <a:srgbClr val="FF0000"/>
                </a:solidFill>
                <a:latin typeface="Meiryo UI" panose="020B0604030504040204" pitchFamily="50" charset="-128"/>
                <a:ea typeface="Meiryo UI" panose="020B0604030504040204" pitchFamily="50" charset="-128"/>
              </a:rPr>
              <a:t>y=100</a:t>
            </a:r>
            <a:r>
              <a:rPr lang="ja-JP" altLang="en-US" sz="800" b="1" dirty="0">
                <a:solidFill>
                  <a:srgbClr val="FF0000"/>
                </a:solidFill>
                <a:latin typeface="Meiryo UI" panose="020B0604030504040204" pitchFamily="50" charset="-128"/>
                <a:ea typeface="Meiryo UI" panose="020B0604030504040204" pitchFamily="50" charset="-128"/>
              </a:rPr>
              <a:t>－</a:t>
            </a:r>
            <a:r>
              <a:rPr lang="en-US" altLang="ja-JP" sz="800" b="1" dirty="0">
                <a:solidFill>
                  <a:srgbClr val="FF0000"/>
                </a:solidFill>
                <a:latin typeface="Meiryo UI" panose="020B0604030504040204" pitchFamily="50" charset="-128"/>
                <a:ea typeface="Meiryo UI" panose="020B0604030504040204" pitchFamily="50" charset="-128"/>
              </a:rPr>
              <a:t>0.0331x</a:t>
            </a:r>
            <a:r>
              <a:rPr lang="en-US" altLang="ja-JP" sz="800" b="1" baseline="30000" dirty="0">
                <a:solidFill>
                  <a:srgbClr val="FF0000"/>
                </a:solidFill>
                <a:latin typeface="Meiryo UI" panose="020B0604030504040204" pitchFamily="50" charset="-128"/>
                <a:ea typeface="Meiryo UI" panose="020B0604030504040204" pitchFamily="50" charset="-128"/>
              </a:rPr>
              <a:t>2</a:t>
            </a:r>
          </a:p>
        </p:txBody>
      </p:sp>
      <p:sp>
        <p:nvSpPr>
          <p:cNvPr id="27" name="テキスト ボックス 26">
            <a:extLst>
              <a:ext uri="{FF2B5EF4-FFF2-40B4-BE49-F238E27FC236}">
                <a16:creationId xmlns:a16="http://schemas.microsoft.com/office/drawing/2014/main" id="{AFFED40D-07B5-145D-9A67-0F9A43B59691}"/>
              </a:ext>
            </a:extLst>
          </p:cNvPr>
          <p:cNvSpPr txBox="1"/>
          <p:nvPr/>
        </p:nvSpPr>
        <p:spPr>
          <a:xfrm>
            <a:off x="6138545" y="2976791"/>
            <a:ext cx="351080" cy="215444"/>
          </a:xfrm>
          <a:prstGeom prst="rect">
            <a:avLst/>
          </a:prstGeom>
          <a:noFill/>
        </p:spPr>
        <p:txBody>
          <a:bodyPr wrap="square" rtlCol="0">
            <a:spAutoFit/>
          </a:bodyPr>
          <a:lstStyle/>
          <a:p>
            <a:r>
              <a:rPr lang="en-US" altLang="ja-JP" sz="800" b="1" dirty="0">
                <a:solidFill>
                  <a:schemeClr val="accent6"/>
                </a:solidFill>
                <a:latin typeface="Meiryo UI" panose="020B0604030504040204" pitchFamily="50" charset="-128"/>
                <a:ea typeface="Meiryo UI" panose="020B0604030504040204" pitchFamily="50" charset="-128"/>
              </a:rPr>
              <a:t>43</a:t>
            </a:r>
            <a:endParaRPr kumimoji="1" lang="ja-JP" altLang="en-US" sz="800" b="1" dirty="0">
              <a:solidFill>
                <a:schemeClr val="accent6"/>
              </a:solidFill>
              <a:latin typeface="Meiryo UI" panose="020B0604030504040204" pitchFamily="50" charset="-128"/>
              <a:ea typeface="Meiryo UI" panose="020B0604030504040204" pitchFamily="50" charset="-128"/>
            </a:endParaRPr>
          </a:p>
        </p:txBody>
      </p:sp>
      <p:sp>
        <p:nvSpPr>
          <p:cNvPr id="33" name="テキスト ボックス 32">
            <a:extLst>
              <a:ext uri="{FF2B5EF4-FFF2-40B4-BE49-F238E27FC236}">
                <a16:creationId xmlns:a16="http://schemas.microsoft.com/office/drawing/2014/main" id="{AFFED40D-07B5-145D-9A67-0F9A43B59691}"/>
              </a:ext>
            </a:extLst>
          </p:cNvPr>
          <p:cNvSpPr txBox="1"/>
          <p:nvPr/>
        </p:nvSpPr>
        <p:spPr>
          <a:xfrm>
            <a:off x="2765176" y="3996912"/>
            <a:ext cx="1582022" cy="215444"/>
          </a:xfrm>
          <a:prstGeom prst="rect">
            <a:avLst/>
          </a:prstGeom>
          <a:solidFill>
            <a:schemeClr val="bg1"/>
          </a:solidFill>
        </p:spPr>
        <p:txBody>
          <a:bodyPr wrap="square" rtlCol="0">
            <a:spAutoFit/>
          </a:bodyPr>
          <a:lstStyle/>
          <a:p>
            <a:r>
              <a:rPr lang="ja-JP" altLang="en-US" sz="800" b="1" dirty="0">
                <a:solidFill>
                  <a:srgbClr val="FF0000"/>
                </a:solidFill>
                <a:latin typeface="Meiryo UI" panose="020B0604030504040204" pitchFamily="50" charset="-128"/>
                <a:ea typeface="Meiryo UI" panose="020B0604030504040204" pitchFamily="50" charset="-128"/>
              </a:rPr>
              <a:t>算出式：</a:t>
            </a:r>
            <a:r>
              <a:rPr lang="en-US" altLang="ja-JP" sz="800" b="1" dirty="0">
                <a:solidFill>
                  <a:srgbClr val="FF0000"/>
                </a:solidFill>
                <a:latin typeface="Meiryo UI" panose="020B0604030504040204" pitchFamily="50" charset="-128"/>
                <a:ea typeface="Meiryo UI" panose="020B0604030504040204" pitchFamily="50" charset="-128"/>
              </a:rPr>
              <a:t>y=100</a:t>
            </a:r>
            <a:r>
              <a:rPr lang="ja-JP" altLang="en-US" sz="800" b="1" dirty="0">
                <a:solidFill>
                  <a:srgbClr val="FF0000"/>
                </a:solidFill>
                <a:latin typeface="Meiryo UI" panose="020B0604030504040204" pitchFamily="50" charset="-128"/>
                <a:ea typeface="Meiryo UI" panose="020B0604030504040204" pitchFamily="50" charset="-128"/>
              </a:rPr>
              <a:t>－</a:t>
            </a:r>
            <a:r>
              <a:rPr lang="en-US" altLang="ja-JP" sz="800" b="1" dirty="0">
                <a:solidFill>
                  <a:srgbClr val="FF0000"/>
                </a:solidFill>
                <a:latin typeface="Meiryo UI" panose="020B0604030504040204" pitchFamily="50" charset="-128"/>
                <a:ea typeface="Meiryo UI" panose="020B0604030504040204" pitchFamily="50" charset="-128"/>
              </a:rPr>
              <a:t>0.0328x</a:t>
            </a:r>
            <a:r>
              <a:rPr lang="en-US" altLang="ja-JP" sz="800" b="1" baseline="30000" dirty="0">
                <a:solidFill>
                  <a:srgbClr val="FF0000"/>
                </a:solidFill>
                <a:latin typeface="Meiryo UI" panose="020B0604030504040204" pitchFamily="50" charset="-128"/>
                <a:ea typeface="Meiryo UI" panose="020B0604030504040204" pitchFamily="50" charset="-128"/>
              </a:rPr>
              <a:t>2</a:t>
            </a:r>
          </a:p>
        </p:txBody>
      </p:sp>
      <p:sp>
        <p:nvSpPr>
          <p:cNvPr id="34" name="テキスト ボックス 33">
            <a:extLst>
              <a:ext uri="{FF2B5EF4-FFF2-40B4-BE49-F238E27FC236}">
                <a16:creationId xmlns:a16="http://schemas.microsoft.com/office/drawing/2014/main" id="{AFFED40D-07B5-145D-9A67-0F9A43B59691}"/>
              </a:ext>
            </a:extLst>
          </p:cNvPr>
          <p:cNvSpPr txBox="1"/>
          <p:nvPr/>
        </p:nvSpPr>
        <p:spPr>
          <a:xfrm>
            <a:off x="1671579" y="5652009"/>
            <a:ext cx="351080" cy="215444"/>
          </a:xfrm>
          <a:prstGeom prst="rect">
            <a:avLst/>
          </a:prstGeom>
          <a:noFill/>
        </p:spPr>
        <p:txBody>
          <a:bodyPr wrap="square" rtlCol="0">
            <a:spAutoFit/>
          </a:bodyPr>
          <a:lstStyle/>
          <a:p>
            <a:r>
              <a:rPr lang="en-US" altLang="ja-JP" sz="800" b="1" dirty="0">
                <a:solidFill>
                  <a:schemeClr val="accent6"/>
                </a:solidFill>
                <a:latin typeface="Meiryo UI" panose="020B0604030504040204" pitchFamily="50" charset="-128"/>
                <a:ea typeface="Meiryo UI" panose="020B0604030504040204" pitchFamily="50" charset="-128"/>
              </a:rPr>
              <a:t>43</a:t>
            </a:r>
            <a:endParaRPr kumimoji="1" lang="ja-JP" altLang="en-US" sz="800" b="1" dirty="0">
              <a:solidFill>
                <a:schemeClr val="accent6"/>
              </a:solidFill>
              <a:latin typeface="Meiryo UI" panose="020B0604030504040204" pitchFamily="50" charset="-128"/>
              <a:ea typeface="Meiryo UI" panose="020B0604030504040204" pitchFamily="50" charset="-128"/>
            </a:endParaRPr>
          </a:p>
        </p:txBody>
      </p:sp>
      <p:cxnSp>
        <p:nvCxnSpPr>
          <p:cNvPr id="41" name="直線コネクタ 40"/>
          <p:cNvCxnSpPr/>
          <p:nvPr/>
        </p:nvCxnSpPr>
        <p:spPr>
          <a:xfrm>
            <a:off x="660400" y="2318206"/>
            <a:ext cx="3699922" cy="0"/>
          </a:xfrm>
          <a:prstGeom prst="line">
            <a:avLst/>
          </a:prstGeom>
          <a:ln w="19050">
            <a:prstDash val="dash"/>
          </a:ln>
        </p:spPr>
        <p:style>
          <a:lnRef idx="1">
            <a:schemeClr val="accent6"/>
          </a:lnRef>
          <a:fillRef idx="0">
            <a:schemeClr val="accent6"/>
          </a:fillRef>
          <a:effectRef idx="0">
            <a:schemeClr val="accent6"/>
          </a:effectRef>
          <a:fontRef idx="minor">
            <a:schemeClr val="tx1"/>
          </a:fontRef>
        </p:style>
      </p:cxnSp>
      <p:sp>
        <p:nvSpPr>
          <p:cNvPr id="42" name="テキスト ボックス 41">
            <a:extLst>
              <a:ext uri="{FF2B5EF4-FFF2-40B4-BE49-F238E27FC236}">
                <a16:creationId xmlns:a16="http://schemas.microsoft.com/office/drawing/2014/main" id="{AFFED40D-07B5-145D-9A67-0F9A43B59691}"/>
              </a:ext>
            </a:extLst>
          </p:cNvPr>
          <p:cNvSpPr txBox="1"/>
          <p:nvPr/>
        </p:nvSpPr>
        <p:spPr>
          <a:xfrm>
            <a:off x="3696684" y="2298640"/>
            <a:ext cx="841734" cy="261610"/>
          </a:xfrm>
          <a:prstGeom prst="rect">
            <a:avLst/>
          </a:prstGeom>
          <a:noFill/>
        </p:spPr>
        <p:txBody>
          <a:bodyPr wrap="square" rtlCol="0">
            <a:spAutoFit/>
          </a:bodyPr>
          <a:lstStyle/>
          <a:p>
            <a:r>
              <a:rPr lang="ja-JP" altLang="en-US" sz="1100" b="1" dirty="0">
                <a:solidFill>
                  <a:schemeClr val="accent6"/>
                </a:solidFill>
                <a:latin typeface="Meiryo UI" panose="020B0604030504040204" pitchFamily="50" charset="-128"/>
                <a:ea typeface="Meiryo UI" panose="020B0604030504040204" pitchFamily="50" charset="-128"/>
              </a:rPr>
              <a:t>健全度</a:t>
            </a:r>
            <a:r>
              <a:rPr lang="en-US" altLang="ja-JP" sz="1100" b="1" dirty="0">
                <a:solidFill>
                  <a:schemeClr val="accent6"/>
                </a:solidFill>
                <a:latin typeface="Meiryo UI" panose="020B0604030504040204" pitchFamily="50" charset="-128"/>
                <a:ea typeface="Meiryo UI" panose="020B0604030504040204" pitchFamily="50" charset="-128"/>
              </a:rPr>
              <a:t>Ⅱ</a:t>
            </a:r>
            <a:endParaRPr kumimoji="1" lang="ja-JP" altLang="en-US" sz="1100" b="1" dirty="0">
              <a:solidFill>
                <a:schemeClr val="accent6"/>
              </a:solidFill>
              <a:latin typeface="Meiryo UI" panose="020B0604030504040204" pitchFamily="50" charset="-128"/>
              <a:ea typeface="Meiryo UI" panose="020B0604030504040204" pitchFamily="50" charset="-128"/>
            </a:endParaRPr>
          </a:p>
        </p:txBody>
      </p:sp>
      <p:sp>
        <p:nvSpPr>
          <p:cNvPr id="43" name="テキスト ボックス 42">
            <a:extLst>
              <a:ext uri="{FF2B5EF4-FFF2-40B4-BE49-F238E27FC236}">
                <a16:creationId xmlns:a16="http://schemas.microsoft.com/office/drawing/2014/main" id="{AFFED40D-07B5-145D-9A67-0F9A43B59691}"/>
              </a:ext>
            </a:extLst>
          </p:cNvPr>
          <p:cNvSpPr txBox="1"/>
          <p:nvPr/>
        </p:nvSpPr>
        <p:spPr>
          <a:xfrm>
            <a:off x="3696684" y="2056596"/>
            <a:ext cx="841734" cy="261610"/>
          </a:xfrm>
          <a:prstGeom prst="rect">
            <a:avLst/>
          </a:prstGeom>
          <a:noFill/>
        </p:spPr>
        <p:txBody>
          <a:bodyPr wrap="square" rtlCol="0">
            <a:spAutoFit/>
          </a:bodyPr>
          <a:lstStyle/>
          <a:p>
            <a:r>
              <a:rPr lang="ja-JP" altLang="en-US" sz="1100" b="1" dirty="0">
                <a:solidFill>
                  <a:schemeClr val="accent6"/>
                </a:solidFill>
                <a:latin typeface="Meiryo UI" panose="020B0604030504040204" pitchFamily="50" charset="-128"/>
                <a:ea typeface="Meiryo UI" panose="020B0604030504040204" pitchFamily="50" charset="-128"/>
              </a:rPr>
              <a:t>健全度</a:t>
            </a:r>
            <a:r>
              <a:rPr lang="en-US" altLang="ja-JP" sz="1100" b="1" dirty="0">
                <a:solidFill>
                  <a:schemeClr val="accent6"/>
                </a:solidFill>
                <a:latin typeface="Meiryo UI" panose="020B0604030504040204" pitchFamily="50" charset="-128"/>
                <a:ea typeface="Meiryo UI" panose="020B0604030504040204" pitchFamily="50" charset="-128"/>
              </a:rPr>
              <a:t>Ⅰ</a:t>
            </a:r>
            <a:endParaRPr kumimoji="1" lang="ja-JP" altLang="en-US" sz="1100" b="1" dirty="0">
              <a:solidFill>
                <a:schemeClr val="accent6"/>
              </a:solidFill>
              <a:latin typeface="Meiryo UI" panose="020B0604030504040204" pitchFamily="50" charset="-128"/>
              <a:ea typeface="Meiryo UI" panose="020B0604030504040204" pitchFamily="50" charset="-128"/>
            </a:endParaRPr>
          </a:p>
        </p:txBody>
      </p:sp>
      <p:cxnSp>
        <p:nvCxnSpPr>
          <p:cNvPr id="44" name="直線コネクタ 43"/>
          <p:cNvCxnSpPr/>
          <p:nvPr/>
        </p:nvCxnSpPr>
        <p:spPr>
          <a:xfrm>
            <a:off x="1781951" y="2318206"/>
            <a:ext cx="0" cy="695978"/>
          </a:xfrm>
          <a:prstGeom prst="line">
            <a:avLst/>
          </a:prstGeom>
          <a:ln w="19050"/>
        </p:spPr>
        <p:style>
          <a:lnRef idx="1">
            <a:schemeClr val="accent6"/>
          </a:lnRef>
          <a:fillRef idx="0">
            <a:schemeClr val="accent6"/>
          </a:fillRef>
          <a:effectRef idx="0">
            <a:schemeClr val="accent6"/>
          </a:effectRef>
          <a:fontRef idx="minor">
            <a:schemeClr val="tx1"/>
          </a:fontRef>
        </p:style>
      </p:cxnSp>
      <p:cxnSp>
        <p:nvCxnSpPr>
          <p:cNvPr id="45" name="直線コネクタ 44"/>
          <p:cNvCxnSpPr/>
          <p:nvPr/>
        </p:nvCxnSpPr>
        <p:spPr>
          <a:xfrm>
            <a:off x="5115380" y="2313241"/>
            <a:ext cx="3699922" cy="0"/>
          </a:xfrm>
          <a:prstGeom prst="line">
            <a:avLst/>
          </a:prstGeom>
          <a:ln w="19050">
            <a:prstDash val="dash"/>
          </a:ln>
        </p:spPr>
        <p:style>
          <a:lnRef idx="1">
            <a:schemeClr val="accent6"/>
          </a:lnRef>
          <a:fillRef idx="0">
            <a:schemeClr val="accent6"/>
          </a:fillRef>
          <a:effectRef idx="0">
            <a:schemeClr val="accent6"/>
          </a:effectRef>
          <a:fontRef idx="minor">
            <a:schemeClr val="tx1"/>
          </a:fontRef>
        </p:style>
      </p:cxnSp>
      <p:sp>
        <p:nvSpPr>
          <p:cNvPr id="46" name="テキスト ボックス 45">
            <a:extLst>
              <a:ext uri="{FF2B5EF4-FFF2-40B4-BE49-F238E27FC236}">
                <a16:creationId xmlns:a16="http://schemas.microsoft.com/office/drawing/2014/main" id="{AFFED40D-07B5-145D-9A67-0F9A43B59691}"/>
              </a:ext>
            </a:extLst>
          </p:cNvPr>
          <p:cNvSpPr txBox="1"/>
          <p:nvPr/>
        </p:nvSpPr>
        <p:spPr>
          <a:xfrm>
            <a:off x="8151664" y="2293675"/>
            <a:ext cx="841734" cy="261610"/>
          </a:xfrm>
          <a:prstGeom prst="rect">
            <a:avLst/>
          </a:prstGeom>
          <a:noFill/>
        </p:spPr>
        <p:txBody>
          <a:bodyPr wrap="square" rtlCol="0">
            <a:spAutoFit/>
          </a:bodyPr>
          <a:lstStyle/>
          <a:p>
            <a:r>
              <a:rPr lang="ja-JP" altLang="en-US" sz="1100" b="1" dirty="0">
                <a:solidFill>
                  <a:schemeClr val="accent6"/>
                </a:solidFill>
                <a:latin typeface="Meiryo UI" panose="020B0604030504040204" pitchFamily="50" charset="-128"/>
                <a:ea typeface="Meiryo UI" panose="020B0604030504040204" pitchFamily="50" charset="-128"/>
              </a:rPr>
              <a:t>健全度</a:t>
            </a:r>
            <a:r>
              <a:rPr lang="en-US" altLang="ja-JP" sz="1100" b="1" dirty="0">
                <a:solidFill>
                  <a:schemeClr val="accent6"/>
                </a:solidFill>
                <a:latin typeface="Meiryo UI" panose="020B0604030504040204" pitchFamily="50" charset="-128"/>
                <a:ea typeface="Meiryo UI" panose="020B0604030504040204" pitchFamily="50" charset="-128"/>
              </a:rPr>
              <a:t>Ⅱ</a:t>
            </a:r>
            <a:endParaRPr kumimoji="1" lang="ja-JP" altLang="en-US" sz="1100" b="1" dirty="0">
              <a:solidFill>
                <a:schemeClr val="accent6"/>
              </a:solidFill>
              <a:latin typeface="Meiryo UI" panose="020B0604030504040204" pitchFamily="50" charset="-128"/>
              <a:ea typeface="Meiryo UI" panose="020B0604030504040204" pitchFamily="50" charset="-128"/>
            </a:endParaRPr>
          </a:p>
        </p:txBody>
      </p:sp>
      <p:sp>
        <p:nvSpPr>
          <p:cNvPr id="47" name="テキスト ボックス 46">
            <a:extLst>
              <a:ext uri="{FF2B5EF4-FFF2-40B4-BE49-F238E27FC236}">
                <a16:creationId xmlns:a16="http://schemas.microsoft.com/office/drawing/2014/main" id="{AFFED40D-07B5-145D-9A67-0F9A43B59691}"/>
              </a:ext>
            </a:extLst>
          </p:cNvPr>
          <p:cNvSpPr txBox="1"/>
          <p:nvPr/>
        </p:nvSpPr>
        <p:spPr>
          <a:xfrm>
            <a:off x="8151664" y="2051631"/>
            <a:ext cx="841734" cy="261610"/>
          </a:xfrm>
          <a:prstGeom prst="rect">
            <a:avLst/>
          </a:prstGeom>
          <a:noFill/>
        </p:spPr>
        <p:txBody>
          <a:bodyPr wrap="square" rtlCol="0">
            <a:spAutoFit/>
          </a:bodyPr>
          <a:lstStyle/>
          <a:p>
            <a:r>
              <a:rPr lang="ja-JP" altLang="en-US" sz="1100" b="1" dirty="0">
                <a:solidFill>
                  <a:schemeClr val="accent6"/>
                </a:solidFill>
                <a:latin typeface="Meiryo UI" panose="020B0604030504040204" pitchFamily="50" charset="-128"/>
                <a:ea typeface="Meiryo UI" panose="020B0604030504040204" pitchFamily="50" charset="-128"/>
              </a:rPr>
              <a:t>健全度</a:t>
            </a:r>
            <a:r>
              <a:rPr lang="en-US" altLang="ja-JP" sz="1100" b="1" dirty="0">
                <a:solidFill>
                  <a:schemeClr val="accent6"/>
                </a:solidFill>
                <a:latin typeface="Meiryo UI" panose="020B0604030504040204" pitchFamily="50" charset="-128"/>
                <a:ea typeface="Meiryo UI" panose="020B0604030504040204" pitchFamily="50" charset="-128"/>
              </a:rPr>
              <a:t>Ⅰ</a:t>
            </a:r>
            <a:endParaRPr kumimoji="1" lang="ja-JP" altLang="en-US" sz="1100" b="1" dirty="0">
              <a:solidFill>
                <a:schemeClr val="accent6"/>
              </a:solidFill>
              <a:latin typeface="Meiryo UI" panose="020B0604030504040204" pitchFamily="50" charset="-128"/>
              <a:ea typeface="Meiryo UI" panose="020B0604030504040204" pitchFamily="50" charset="-128"/>
            </a:endParaRPr>
          </a:p>
        </p:txBody>
      </p:sp>
      <p:cxnSp>
        <p:nvCxnSpPr>
          <p:cNvPr id="48" name="直線コネクタ 47"/>
          <p:cNvCxnSpPr/>
          <p:nvPr/>
        </p:nvCxnSpPr>
        <p:spPr>
          <a:xfrm>
            <a:off x="647700" y="4973807"/>
            <a:ext cx="3699922" cy="0"/>
          </a:xfrm>
          <a:prstGeom prst="line">
            <a:avLst/>
          </a:prstGeom>
          <a:ln w="19050">
            <a:prstDash val="dash"/>
          </a:ln>
        </p:spPr>
        <p:style>
          <a:lnRef idx="1">
            <a:schemeClr val="accent6"/>
          </a:lnRef>
          <a:fillRef idx="0">
            <a:schemeClr val="accent6"/>
          </a:fillRef>
          <a:effectRef idx="0">
            <a:schemeClr val="accent6"/>
          </a:effectRef>
          <a:fontRef idx="minor">
            <a:schemeClr val="tx1"/>
          </a:fontRef>
        </p:style>
      </p:cxnSp>
      <p:sp>
        <p:nvSpPr>
          <p:cNvPr id="49" name="テキスト ボックス 48">
            <a:extLst>
              <a:ext uri="{FF2B5EF4-FFF2-40B4-BE49-F238E27FC236}">
                <a16:creationId xmlns:a16="http://schemas.microsoft.com/office/drawing/2014/main" id="{AFFED40D-07B5-145D-9A67-0F9A43B59691}"/>
              </a:ext>
            </a:extLst>
          </p:cNvPr>
          <p:cNvSpPr txBox="1"/>
          <p:nvPr/>
        </p:nvSpPr>
        <p:spPr>
          <a:xfrm>
            <a:off x="3683984" y="4954241"/>
            <a:ext cx="841734" cy="261610"/>
          </a:xfrm>
          <a:prstGeom prst="rect">
            <a:avLst/>
          </a:prstGeom>
          <a:noFill/>
        </p:spPr>
        <p:txBody>
          <a:bodyPr wrap="square" rtlCol="0">
            <a:spAutoFit/>
          </a:bodyPr>
          <a:lstStyle/>
          <a:p>
            <a:r>
              <a:rPr lang="ja-JP" altLang="en-US" sz="1100" b="1" dirty="0">
                <a:solidFill>
                  <a:schemeClr val="accent6"/>
                </a:solidFill>
                <a:latin typeface="Meiryo UI" panose="020B0604030504040204" pitchFamily="50" charset="-128"/>
                <a:ea typeface="Meiryo UI" panose="020B0604030504040204" pitchFamily="50" charset="-128"/>
              </a:rPr>
              <a:t>健全度</a:t>
            </a:r>
            <a:r>
              <a:rPr lang="en-US" altLang="ja-JP" sz="1100" b="1" dirty="0">
                <a:solidFill>
                  <a:schemeClr val="accent6"/>
                </a:solidFill>
                <a:latin typeface="Meiryo UI" panose="020B0604030504040204" pitchFamily="50" charset="-128"/>
                <a:ea typeface="Meiryo UI" panose="020B0604030504040204" pitchFamily="50" charset="-128"/>
              </a:rPr>
              <a:t>Ⅱ</a:t>
            </a:r>
            <a:endParaRPr kumimoji="1" lang="ja-JP" altLang="en-US" sz="1100" b="1" dirty="0">
              <a:solidFill>
                <a:schemeClr val="accent6"/>
              </a:solidFill>
              <a:latin typeface="Meiryo UI" panose="020B0604030504040204" pitchFamily="50" charset="-128"/>
              <a:ea typeface="Meiryo UI" panose="020B0604030504040204" pitchFamily="50" charset="-128"/>
            </a:endParaRPr>
          </a:p>
        </p:txBody>
      </p:sp>
      <p:sp>
        <p:nvSpPr>
          <p:cNvPr id="50" name="テキスト ボックス 49">
            <a:extLst>
              <a:ext uri="{FF2B5EF4-FFF2-40B4-BE49-F238E27FC236}">
                <a16:creationId xmlns:a16="http://schemas.microsoft.com/office/drawing/2014/main" id="{AFFED40D-07B5-145D-9A67-0F9A43B59691}"/>
              </a:ext>
            </a:extLst>
          </p:cNvPr>
          <p:cNvSpPr txBox="1"/>
          <p:nvPr/>
        </p:nvSpPr>
        <p:spPr>
          <a:xfrm>
            <a:off x="3683984" y="4712197"/>
            <a:ext cx="841734" cy="261610"/>
          </a:xfrm>
          <a:prstGeom prst="rect">
            <a:avLst/>
          </a:prstGeom>
          <a:noFill/>
        </p:spPr>
        <p:txBody>
          <a:bodyPr wrap="square" rtlCol="0">
            <a:spAutoFit/>
          </a:bodyPr>
          <a:lstStyle/>
          <a:p>
            <a:r>
              <a:rPr lang="ja-JP" altLang="en-US" sz="1100" b="1" dirty="0">
                <a:solidFill>
                  <a:schemeClr val="accent6"/>
                </a:solidFill>
                <a:latin typeface="Meiryo UI" panose="020B0604030504040204" pitchFamily="50" charset="-128"/>
                <a:ea typeface="Meiryo UI" panose="020B0604030504040204" pitchFamily="50" charset="-128"/>
              </a:rPr>
              <a:t>健全度</a:t>
            </a:r>
            <a:r>
              <a:rPr lang="en-US" altLang="ja-JP" sz="1100" b="1" dirty="0">
                <a:solidFill>
                  <a:schemeClr val="accent6"/>
                </a:solidFill>
                <a:latin typeface="Meiryo UI" panose="020B0604030504040204" pitchFamily="50" charset="-128"/>
                <a:ea typeface="Meiryo UI" panose="020B0604030504040204" pitchFamily="50" charset="-128"/>
              </a:rPr>
              <a:t>Ⅰ</a:t>
            </a:r>
            <a:endParaRPr kumimoji="1" lang="ja-JP" altLang="en-US" sz="1100" b="1" dirty="0">
              <a:solidFill>
                <a:schemeClr val="accent6"/>
              </a:solidFill>
              <a:latin typeface="Meiryo UI" panose="020B0604030504040204" pitchFamily="50" charset="-128"/>
              <a:ea typeface="Meiryo UI" panose="020B0604030504040204" pitchFamily="50" charset="-128"/>
            </a:endParaRPr>
          </a:p>
        </p:txBody>
      </p:sp>
      <p:cxnSp>
        <p:nvCxnSpPr>
          <p:cNvPr id="51" name="直線コネクタ 50"/>
          <p:cNvCxnSpPr/>
          <p:nvPr/>
        </p:nvCxnSpPr>
        <p:spPr>
          <a:xfrm>
            <a:off x="1785472" y="4973807"/>
            <a:ext cx="0" cy="695978"/>
          </a:xfrm>
          <a:prstGeom prst="line">
            <a:avLst/>
          </a:prstGeom>
          <a:ln w="19050"/>
        </p:spPr>
        <p:style>
          <a:lnRef idx="1">
            <a:schemeClr val="accent6"/>
          </a:lnRef>
          <a:fillRef idx="0">
            <a:schemeClr val="accent6"/>
          </a:fillRef>
          <a:effectRef idx="0">
            <a:schemeClr val="accent6"/>
          </a:effectRef>
          <a:fontRef idx="minor">
            <a:schemeClr val="tx1"/>
          </a:fontRef>
        </p:style>
      </p:cxnSp>
      <p:cxnSp>
        <p:nvCxnSpPr>
          <p:cNvPr id="52" name="直線コネクタ 51"/>
          <p:cNvCxnSpPr/>
          <p:nvPr/>
        </p:nvCxnSpPr>
        <p:spPr>
          <a:xfrm>
            <a:off x="6247271" y="2313241"/>
            <a:ext cx="0" cy="695978"/>
          </a:xfrm>
          <a:prstGeom prst="line">
            <a:avLst/>
          </a:prstGeom>
          <a:ln w="19050"/>
        </p:spPr>
        <p:style>
          <a:lnRef idx="1">
            <a:schemeClr val="accent6"/>
          </a:lnRef>
          <a:fillRef idx="0">
            <a:schemeClr val="accent6"/>
          </a:fillRef>
          <a:effectRef idx="0">
            <a:schemeClr val="accent6"/>
          </a:effectRef>
          <a:fontRef idx="minor">
            <a:schemeClr val="tx1"/>
          </a:fontRef>
        </p:style>
      </p:cxnSp>
      <p:sp>
        <p:nvSpPr>
          <p:cNvPr id="29" name="正方形/長方形 22">
            <a:extLst>
              <a:ext uri="{FF2B5EF4-FFF2-40B4-BE49-F238E27FC236}">
                <a16:creationId xmlns:a16="http://schemas.microsoft.com/office/drawing/2014/main" id="{6BC51F44-85E9-4F9B-BFB1-6B7D34B863E9}"/>
              </a:ext>
            </a:extLst>
          </p:cNvPr>
          <p:cNvSpPr>
            <a:spLocks noChangeArrowheads="1"/>
          </p:cNvSpPr>
          <p:nvPr/>
        </p:nvSpPr>
        <p:spPr bwMode="auto">
          <a:xfrm>
            <a:off x="60325" y="60325"/>
            <a:ext cx="6108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b="1" dirty="0">
                <a:solidFill>
                  <a:schemeClr val="bg1"/>
                </a:solidFill>
                <a:latin typeface="Meiryo UI" panose="020B0604030504040204" pitchFamily="50" charset="-128"/>
                <a:ea typeface="Meiryo UI" panose="020B0604030504040204" pitchFamily="50" charset="-128"/>
              </a:rPr>
              <a:t>（</a:t>
            </a:r>
            <a:r>
              <a:rPr lang="en-US" altLang="ja-JP" b="1" dirty="0">
                <a:solidFill>
                  <a:schemeClr val="bg1"/>
                </a:solidFill>
                <a:latin typeface="Meiryo UI" panose="020B0604030504040204" pitchFamily="50" charset="-128"/>
                <a:ea typeface="Meiryo UI" panose="020B0604030504040204" pitchFamily="50" charset="-128"/>
              </a:rPr>
              <a:t>2</a:t>
            </a:r>
            <a:r>
              <a:rPr lang="ja-JP" altLang="en-US" b="1" dirty="0">
                <a:solidFill>
                  <a:schemeClr val="bg1"/>
                </a:solidFill>
                <a:latin typeface="Meiryo UI" panose="020B0604030504040204" pitchFamily="50" charset="-128"/>
                <a:ea typeface="Meiryo UI" panose="020B0604030504040204" pitchFamily="50" charset="-128"/>
              </a:rPr>
              <a:t>）現計画の振り返りと検証</a:t>
            </a:r>
          </a:p>
        </p:txBody>
      </p:sp>
    </p:spTree>
    <p:extLst>
      <p:ext uri="{BB962C8B-B14F-4D97-AF65-F5344CB8AC3E}">
        <p14:creationId xmlns:p14="http://schemas.microsoft.com/office/powerpoint/2010/main" val="14951787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145848" y="1001598"/>
            <a:ext cx="4396493" cy="2448000"/>
          </a:xfrm>
          <a:prstGeom prst="rect">
            <a:avLst/>
          </a:prstGeom>
        </p:spPr>
      </p:pic>
      <p:pic>
        <p:nvPicPr>
          <p:cNvPr id="3" name="図 2"/>
          <p:cNvPicPr>
            <a:picLocks noChangeAspect="1"/>
          </p:cNvPicPr>
          <p:nvPr/>
        </p:nvPicPr>
        <p:blipFill>
          <a:blip r:embed="rId4"/>
          <a:stretch>
            <a:fillRect/>
          </a:stretch>
        </p:blipFill>
        <p:spPr>
          <a:xfrm>
            <a:off x="4611704" y="1001598"/>
            <a:ext cx="4403919" cy="2448000"/>
          </a:xfrm>
          <a:prstGeom prst="rect">
            <a:avLst/>
          </a:prstGeom>
        </p:spPr>
      </p:pic>
      <p:pic>
        <p:nvPicPr>
          <p:cNvPr id="12" name="図 11"/>
          <p:cNvPicPr>
            <a:picLocks noChangeAspect="1"/>
          </p:cNvPicPr>
          <p:nvPr/>
        </p:nvPicPr>
        <p:blipFill>
          <a:blip r:embed="rId5"/>
          <a:stretch>
            <a:fillRect/>
          </a:stretch>
        </p:blipFill>
        <p:spPr>
          <a:xfrm>
            <a:off x="145758" y="3639443"/>
            <a:ext cx="4396493" cy="2448000"/>
          </a:xfrm>
          <a:prstGeom prst="rect">
            <a:avLst/>
          </a:prstGeom>
        </p:spPr>
      </p:pic>
      <p:sp>
        <p:nvSpPr>
          <p:cNvPr id="5" name="Rectangle 2">
            <a:extLst>
              <a:ext uri="{FF2B5EF4-FFF2-40B4-BE49-F238E27FC236}">
                <a16:creationId xmlns:a16="http://schemas.microsoft.com/office/drawing/2014/main" id="{D6055A80-B785-CB9E-DEB7-8A01F1E87A24}"/>
              </a:ext>
            </a:extLst>
          </p:cNvPr>
          <p:cNvSpPr>
            <a:spLocks noChangeArrowheads="1"/>
          </p:cNvSpPr>
          <p:nvPr/>
        </p:nvSpPr>
        <p:spPr bwMode="auto">
          <a:xfrm>
            <a:off x="0" y="-20638"/>
            <a:ext cx="9144000" cy="539751"/>
          </a:xfrm>
          <a:prstGeom prst="rect">
            <a:avLst/>
          </a:prstGeom>
          <a:gradFill>
            <a:gsLst>
              <a:gs pos="0">
                <a:schemeClr val="tx2"/>
              </a:gs>
              <a:gs pos="100000">
                <a:schemeClr val="accent1"/>
              </a:gs>
            </a:gsLst>
            <a:lin ang="5400000" scaled="1"/>
          </a:gradFill>
          <a:ln w="9525">
            <a:noFill/>
            <a:miter lim="800000"/>
            <a:headEnd/>
            <a:tailEnd/>
          </a:ln>
          <a:effectLst>
            <a:outerShdw blurRad="50800" dist="38100" dir="5400000" algn="t" rotWithShape="0">
              <a:prstClr val="black">
                <a:alpha val="40000"/>
              </a:prstClr>
            </a:outerShdw>
          </a:effectLst>
        </p:spPr>
        <p:txBody>
          <a:bodyPr wrap="none" lIns="91351" tIns="45675" rIns="91351" bIns="45675" anchor="ctr"/>
          <a:lstStyle/>
          <a:p>
            <a:pPr>
              <a:defRPr/>
            </a:pPr>
            <a:endParaRPr lang="en-US" altLang="zh-TW" sz="2800" b="1" dirty="0">
              <a:solidFill>
                <a:schemeClr val="bg1"/>
              </a:solidFill>
              <a:latin typeface="Meiryo UI" pitchFamily="50" charset="-128"/>
              <a:ea typeface="Meiryo UI" pitchFamily="50" charset="-128"/>
              <a:cs typeface="Meiryo UI" pitchFamily="50" charset="-128"/>
            </a:endParaRPr>
          </a:p>
        </p:txBody>
      </p:sp>
      <p:sp>
        <p:nvSpPr>
          <p:cNvPr id="8" name="Text Box 5">
            <a:extLst>
              <a:ext uri="{FF2B5EF4-FFF2-40B4-BE49-F238E27FC236}">
                <a16:creationId xmlns:a16="http://schemas.microsoft.com/office/drawing/2014/main" id="{F548B18F-F479-B1D1-5E95-97F8D371E9E5}"/>
              </a:ext>
            </a:extLst>
          </p:cNvPr>
          <p:cNvSpPr txBox="1">
            <a:spLocks noChangeArrowheads="1"/>
          </p:cNvSpPr>
          <p:nvPr/>
        </p:nvSpPr>
        <p:spPr bwMode="auto">
          <a:xfrm>
            <a:off x="165733" y="558856"/>
            <a:ext cx="508254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Font typeface="Arial" panose="020B0604020202020204" pitchFamily="34" charset="0"/>
              <a:buNone/>
            </a:pPr>
            <a:r>
              <a:rPr lang="ja-JP" altLang="en-US" sz="1800" dirty="0">
                <a:latin typeface="Meiryo UI" panose="020B0604030504040204" pitchFamily="50" charset="-128"/>
                <a:ea typeface="Meiryo UI" panose="020B0604030504040204" pitchFamily="50" charset="-128"/>
              </a:rPr>
              <a:t>◇竣工年による健全度の分布</a:t>
            </a:r>
            <a:r>
              <a:rPr lang="en-US" altLang="ja-JP" sz="1800" dirty="0">
                <a:latin typeface="Meiryo UI" panose="020B0604030504040204" pitchFamily="50" charset="-128"/>
                <a:ea typeface="Meiryo UI" panose="020B0604030504040204" pitchFamily="50" charset="-128"/>
              </a:rPr>
              <a:t>[</a:t>
            </a:r>
            <a:r>
              <a:rPr lang="ja-JP" altLang="en-US" sz="1800" dirty="0">
                <a:latin typeface="Meiryo UI" panose="020B0604030504040204" pitchFamily="50" charset="-128"/>
                <a:ea typeface="Meiryo UI" panose="020B0604030504040204" pitchFamily="50" charset="-128"/>
              </a:rPr>
              <a:t>劣化予測</a:t>
            </a:r>
            <a:r>
              <a:rPr lang="en-US" altLang="ja-JP" sz="1800" dirty="0">
                <a:latin typeface="Meiryo UI" panose="020B0604030504040204" pitchFamily="50" charset="-128"/>
                <a:ea typeface="Meiryo UI" panose="020B0604030504040204" pitchFamily="50" charset="-128"/>
              </a:rPr>
              <a:t>]</a:t>
            </a:r>
            <a:endParaRPr lang="ja-JP" altLang="en-US" sz="180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2"/>
          </p:nvPr>
        </p:nvSpPr>
        <p:spPr>
          <a:xfrm>
            <a:off x="6584301" y="6326804"/>
            <a:ext cx="2133600" cy="365125"/>
          </a:xfrm>
        </p:spPr>
        <p:txBody>
          <a:bodyPr/>
          <a:lstStyle/>
          <a:p>
            <a:pPr>
              <a:defRPr/>
            </a:pPr>
            <a:fld id="{0697CFBF-62AA-4423-A348-4E9138DCA51B}" type="slidenum">
              <a:rPr lang="ja-JP" altLang="en-US" smtClean="0"/>
              <a:pPr>
                <a:defRPr/>
              </a:pPr>
              <a:t>32</a:t>
            </a:fld>
            <a:endParaRPr lang="ja-JP" altLang="en-US" dirty="0"/>
          </a:p>
        </p:txBody>
      </p:sp>
      <p:sp>
        <p:nvSpPr>
          <p:cNvPr id="11" name="テキスト ボックス 10">
            <a:extLst>
              <a:ext uri="{FF2B5EF4-FFF2-40B4-BE49-F238E27FC236}">
                <a16:creationId xmlns:a16="http://schemas.microsoft.com/office/drawing/2014/main" id="{AFFED40D-07B5-145D-9A67-0F9A43B59691}"/>
              </a:ext>
            </a:extLst>
          </p:cNvPr>
          <p:cNvSpPr txBox="1"/>
          <p:nvPr/>
        </p:nvSpPr>
        <p:spPr>
          <a:xfrm>
            <a:off x="1147977" y="6126526"/>
            <a:ext cx="3224520" cy="307777"/>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劣化予測実施結果</a:t>
            </a:r>
            <a:r>
              <a:rPr kumimoji="1" lang="en-US" altLang="ja-JP" sz="1400" dirty="0">
                <a:latin typeface="Meiryo UI" panose="020B0604030504040204" pitchFamily="50" charset="-128"/>
                <a:ea typeface="Meiryo UI" panose="020B0604030504040204" pitchFamily="50" charset="-128"/>
              </a:rPr>
              <a:t>(</a:t>
            </a:r>
            <a:r>
              <a:rPr kumimoji="1" lang="ja-JP" altLang="en-US" sz="1400" dirty="0">
                <a:latin typeface="Meiryo UI" panose="020B0604030504040204" pitchFamily="50" charset="-128"/>
                <a:ea typeface="Meiryo UI" panose="020B0604030504040204" pitchFamily="50" charset="-128"/>
              </a:rPr>
              <a:t>特殊橋・分岐橋</a:t>
            </a:r>
            <a:r>
              <a:rPr kumimoji="1" lang="en-US" altLang="ja-JP" sz="1400" dirty="0">
                <a:latin typeface="Meiryo UI" panose="020B0604030504040204" pitchFamily="50" charset="-128"/>
                <a:ea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endParaRPr>
          </a:p>
        </p:txBody>
      </p:sp>
      <p:sp>
        <p:nvSpPr>
          <p:cNvPr id="15" name="コンテンツ プレースホルダー 2">
            <a:extLst>
              <a:ext uri="{FF2B5EF4-FFF2-40B4-BE49-F238E27FC236}">
                <a16:creationId xmlns:a16="http://schemas.microsoft.com/office/drawing/2014/main" id="{B096211C-B1AC-FE1B-A525-AA14DCDCA50D}"/>
              </a:ext>
            </a:extLst>
          </p:cNvPr>
          <p:cNvSpPr txBox="1">
            <a:spLocks/>
          </p:cNvSpPr>
          <p:nvPr/>
        </p:nvSpPr>
        <p:spPr bwMode="auto">
          <a:xfrm>
            <a:off x="4611704" y="3639443"/>
            <a:ext cx="4403919" cy="1026268"/>
          </a:xfrm>
          <a:prstGeom prst="rect">
            <a:avLst/>
          </a:prstGeom>
          <a:gradFill rotWithShape="0">
            <a:gsLst>
              <a:gs pos="0">
                <a:srgbClr val="FFFF99"/>
              </a:gs>
              <a:gs pos="100000">
                <a:schemeClr val="bg1"/>
              </a:gs>
            </a:gsLst>
            <a:lin ang="5400000" scaled="1"/>
          </a:gradFill>
          <a:ln w="12700">
            <a:solidFill>
              <a:schemeClr val="tx1"/>
            </a:solidFill>
            <a:miter lim="800000"/>
            <a:headEnd/>
            <a:tailEnd/>
          </a:ln>
        </p:spPr>
        <p:txBody>
          <a:bodyPr anchor="ctr"/>
          <a:lstStyle>
            <a:lvl1pPr marL="285750" indent="-28575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indent="0" eaLnBrk="1" hangingPunct="1">
              <a:spcBef>
                <a:spcPct val="0"/>
              </a:spcBef>
              <a:buNone/>
            </a:pPr>
            <a:r>
              <a:rPr lang="ja-JP" altLang="en-US" sz="1600" dirty="0">
                <a:latin typeface="Meiryo UI" panose="020B0604030504040204" pitchFamily="50" charset="-128"/>
                <a:ea typeface="Meiryo UI" panose="020B0604030504040204" pitchFamily="50" charset="-128"/>
              </a:rPr>
              <a:t>・特殊橋・分岐橋：</a:t>
            </a:r>
            <a:r>
              <a:rPr lang="en-US" altLang="ja-JP" sz="1600" dirty="0">
                <a:latin typeface="Meiryo UI" panose="020B0604030504040204" pitchFamily="50" charset="-128"/>
                <a:ea typeface="Meiryo UI" panose="020B0604030504040204" pitchFamily="50" charset="-128"/>
              </a:rPr>
              <a:t>1</a:t>
            </a:r>
            <a:r>
              <a:rPr lang="ja-JP" altLang="en-US" sz="1600" dirty="0">
                <a:latin typeface="Meiryo UI" panose="020B0604030504040204" pitchFamily="50" charset="-128"/>
                <a:ea typeface="Meiryo UI" panose="020B0604030504040204" pitchFamily="50" charset="-128"/>
              </a:rPr>
              <a:t>巡目点検後と</a:t>
            </a:r>
            <a:r>
              <a:rPr lang="en-US" altLang="ja-JP" sz="1600" dirty="0">
                <a:latin typeface="Meiryo UI" panose="020B0604030504040204" pitchFamily="50" charset="-128"/>
                <a:ea typeface="Meiryo UI" panose="020B0604030504040204" pitchFamily="50" charset="-128"/>
              </a:rPr>
              <a:t>2</a:t>
            </a:r>
            <a:r>
              <a:rPr lang="ja-JP" altLang="en-US" sz="1600" dirty="0">
                <a:latin typeface="Meiryo UI" panose="020B0604030504040204" pitchFamily="50" charset="-128"/>
                <a:ea typeface="Meiryo UI" panose="020B0604030504040204" pitchFamily="50" charset="-128"/>
              </a:rPr>
              <a:t>巡目点検後の劣化予測では健全度が</a:t>
            </a:r>
            <a:r>
              <a:rPr lang="en-US" altLang="ja-JP" sz="1600" dirty="0">
                <a:latin typeface="Meiryo UI" panose="020B0604030504040204" pitchFamily="50" charset="-128"/>
                <a:ea typeface="Meiryo UI" panose="020B0604030504040204" pitchFamily="50" charset="-128"/>
              </a:rPr>
              <a:t>Ⅱ</a:t>
            </a:r>
            <a:r>
              <a:rPr lang="ja-JP" altLang="en-US" sz="1600" dirty="0">
                <a:latin typeface="Meiryo UI" panose="020B0604030504040204" pitchFamily="50" charset="-128"/>
                <a:ea typeface="Meiryo UI" panose="020B0604030504040204" pitchFamily="50" charset="-128"/>
              </a:rPr>
              <a:t>へ下がるのは共に同時期となった。</a:t>
            </a:r>
          </a:p>
        </p:txBody>
      </p:sp>
      <p:sp>
        <p:nvSpPr>
          <p:cNvPr id="19" name="テキスト ボックス 18">
            <a:extLst>
              <a:ext uri="{FF2B5EF4-FFF2-40B4-BE49-F238E27FC236}">
                <a16:creationId xmlns:a16="http://schemas.microsoft.com/office/drawing/2014/main" id="{AFFED40D-07B5-145D-9A67-0F9A43B59691}"/>
              </a:ext>
            </a:extLst>
          </p:cNvPr>
          <p:cNvSpPr txBox="1"/>
          <p:nvPr/>
        </p:nvSpPr>
        <p:spPr>
          <a:xfrm>
            <a:off x="1434392" y="2968558"/>
            <a:ext cx="351080" cy="215444"/>
          </a:xfrm>
          <a:prstGeom prst="rect">
            <a:avLst/>
          </a:prstGeom>
          <a:noFill/>
        </p:spPr>
        <p:txBody>
          <a:bodyPr wrap="square" rtlCol="0">
            <a:spAutoFit/>
          </a:bodyPr>
          <a:lstStyle/>
          <a:p>
            <a:r>
              <a:rPr lang="en-US" altLang="ja-JP" sz="800" b="1" dirty="0">
                <a:solidFill>
                  <a:schemeClr val="accent6"/>
                </a:solidFill>
                <a:latin typeface="Meiryo UI" panose="020B0604030504040204" pitchFamily="50" charset="-128"/>
                <a:ea typeface="Meiryo UI" panose="020B0604030504040204" pitchFamily="50" charset="-128"/>
              </a:rPr>
              <a:t>39</a:t>
            </a:r>
            <a:endParaRPr kumimoji="1" lang="ja-JP" altLang="en-US" sz="800" b="1" dirty="0">
              <a:solidFill>
                <a:schemeClr val="accent6"/>
              </a:solidFill>
              <a:latin typeface="Meiryo UI" panose="020B0604030504040204" pitchFamily="50" charset="-128"/>
              <a:ea typeface="Meiryo UI" panose="020B0604030504040204" pitchFamily="50" charset="-128"/>
            </a:endParaRPr>
          </a:p>
        </p:txBody>
      </p:sp>
      <p:sp>
        <p:nvSpPr>
          <p:cNvPr id="25" name="テキスト ボックス 24">
            <a:extLst>
              <a:ext uri="{FF2B5EF4-FFF2-40B4-BE49-F238E27FC236}">
                <a16:creationId xmlns:a16="http://schemas.microsoft.com/office/drawing/2014/main" id="{AFFED40D-07B5-145D-9A67-0F9A43B59691}"/>
              </a:ext>
            </a:extLst>
          </p:cNvPr>
          <p:cNvSpPr txBox="1"/>
          <p:nvPr/>
        </p:nvSpPr>
        <p:spPr>
          <a:xfrm>
            <a:off x="6130010" y="2968558"/>
            <a:ext cx="351080" cy="215444"/>
          </a:xfrm>
          <a:prstGeom prst="rect">
            <a:avLst/>
          </a:prstGeom>
          <a:noFill/>
        </p:spPr>
        <p:txBody>
          <a:bodyPr wrap="square" rtlCol="0">
            <a:spAutoFit/>
          </a:bodyPr>
          <a:lstStyle/>
          <a:p>
            <a:r>
              <a:rPr lang="en-US" altLang="ja-JP" sz="800" b="1" dirty="0">
                <a:solidFill>
                  <a:schemeClr val="accent6"/>
                </a:solidFill>
                <a:latin typeface="Meiryo UI" panose="020B0604030504040204" pitchFamily="50" charset="-128"/>
                <a:ea typeface="Meiryo UI" panose="020B0604030504040204" pitchFamily="50" charset="-128"/>
              </a:rPr>
              <a:t>41</a:t>
            </a:r>
            <a:endParaRPr kumimoji="1" lang="ja-JP" altLang="en-US" sz="800" b="1" dirty="0">
              <a:solidFill>
                <a:schemeClr val="accent6"/>
              </a:solidFill>
              <a:latin typeface="Meiryo UI" panose="020B0604030504040204" pitchFamily="50" charset="-128"/>
              <a:ea typeface="Meiryo UI" panose="020B0604030504040204" pitchFamily="50" charset="-128"/>
            </a:endParaRPr>
          </a:p>
        </p:txBody>
      </p:sp>
      <p:sp>
        <p:nvSpPr>
          <p:cNvPr id="30" name="テキスト ボックス 29">
            <a:extLst>
              <a:ext uri="{FF2B5EF4-FFF2-40B4-BE49-F238E27FC236}">
                <a16:creationId xmlns:a16="http://schemas.microsoft.com/office/drawing/2014/main" id="{AFFED40D-07B5-145D-9A67-0F9A43B59691}"/>
              </a:ext>
            </a:extLst>
          </p:cNvPr>
          <p:cNvSpPr txBox="1"/>
          <p:nvPr/>
        </p:nvSpPr>
        <p:spPr>
          <a:xfrm>
            <a:off x="1675271" y="5601059"/>
            <a:ext cx="351080" cy="215444"/>
          </a:xfrm>
          <a:prstGeom prst="rect">
            <a:avLst/>
          </a:prstGeom>
          <a:noFill/>
        </p:spPr>
        <p:txBody>
          <a:bodyPr wrap="square" rtlCol="0">
            <a:spAutoFit/>
          </a:bodyPr>
          <a:lstStyle/>
          <a:p>
            <a:r>
              <a:rPr lang="en-US" altLang="ja-JP" sz="800" b="1" dirty="0">
                <a:solidFill>
                  <a:schemeClr val="accent6"/>
                </a:solidFill>
                <a:latin typeface="Meiryo UI" panose="020B0604030504040204" pitchFamily="50" charset="-128"/>
                <a:ea typeface="Meiryo UI" panose="020B0604030504040204" pitchFamily="50" charset="-128"/>
              </a:rPr>
              <a:t>41</a:t>
            </a:r>
            <a:endParaRPr kumimoji="1" lang="ja-JP" altLang="en-US" sz="800" b="1" dirty="0">
              <a:solidFill>
                <a:schemeClr val="accent6"/>
              </a:solidFill>
              <a:latin typeface="Meiryo UI" panose="020B0604030504040204" pitchFamily="50" charset="-128"/>
              <a:ea typeface="Meiryo UI" panose="020B0604030504040204" pitchFamily="50" charset="-128"/>
            </a:endParaRPr>
          </a:p>
        </p:txBody>
      </p:sp>
      <p:sp>
        <p:nvSpPr>
          <p:cNvPr id="34" name="テキスト ボックス 33">
            <a:extLst>
              <a:ext uri="{FF2B5EF4-FFF2-40B4-BE49-F238E27FC236}">
                <a16:creationId xmlns:a16="http://schemas.microsoft.com/office/drawing/2014/main" id="{AFFED40D-07B5-145D-9A67-0F9A43B59691}"/>
              </a:ext>
            </a:extLst>
          </p:cNvPr>
          <p:cNvSpPr txBox="1"/>
          <p:nvPr/>
        </p:nvSpPr>
        <p:spPr>
          <a:xfrm>
            <a:off x="2866626" y="4084536"/>
            <a:ext cx="1582022" cy="215444"/>
          </a:xfrm>
          <a:prstGeom prst="rect">
            <a:avLst/>
          </a:prstGeom>
          <a:solidFill>
            <a:schemeClr val="bg1"/>
          </a:solidFill>
        </p:spPr>
        <p:txBody>
          <a:bodyPr wrap="square" rtlCol="0">
            <a:spAutoFit/>
          </a:bodyPr>
          <a:lstStyle/>
          <a:p>
            <a:r>
              <a:rPr lang="ja-JP" altLang="en-US" sz="800" b="1" dirty="0">
                <a:solidFill>
                  <a:srgbClr val="FF0000"/>
                </a:solidFill>
                <a:latin typeface="Meiryo UI" panose="020B0604030504040204" pitchFamily="50" charset="-128"/>
                <a:ea typeface="Meiryo UI" panose="020B0604030504040204" pitchFamily="50" charset="-128"/>
              </a:rPr>
              <a:t>算出式：</a:t>
            </a:r>
            <a:r>
              <a:rPr lang="en-US" altLang="ja-JP" sz="800" b="1" dirty="0">
                <a:solidFill>
                  <a:srgbClr val="FF0000"/>
                </a:solidFill>
                <a:latin typeface="Meiryo UI" panose="020B0604030504040204" pitchFamily="50" charset="-128"/>
                <a:ea typeface="Meiryo UI" panose="020B0604030504040204" pitchFamily="50" charset="-128"/>
              </a:rPr>
              <a:t>y=100</a:t>
            </a:r>
            <a:r>
              <a:rPr lang="ja-JP" altLang="en-US" sz="800" b="1" dirty="0">
                <a:solidFill>
                  <a:srgbClr val="FF0000"/>
                </a:solidFill>
                <a:latin typeface="Meiryo UI" panose="020B0604030504040204" pitchFamily="50" charset="-128"/>
                <a:ea typeface="Meiryo UI" panose="020B0604030504040204" pitchFamily="50" charset="-128"/>
              </a:rPr>
              <a:t>－</a:t>
            </a:r>
            <a:r>
              <a:rPr lang="en-US" altLang="ja-JP" sz="800" b="1" dirty="0">
                <a:solidFill>
                  <a:srgbClr val="FF0000"/>
                </a:solidFill>
                <a:latin typeface="Meiryo UI" panose="020B0604030504040204" pitchFamily="50" charset="-128"/>
                <a:ea typeface="Meiryo UI" panose="020B0604030504040204" pitchFamily="50" charset="-128"/>
              </a:rPr>
              <a:t>0.0360x</a:t>
            </a:r>
            <a:r>
              <a:rPr lang="en-US" altLang="ja-JP" sz="800" b="1" baseline="30000" dirty="0">
                <a:solidFill>
                  <a:srgbClr val="FF0000"/>
                </a:solidFill>
                <a:latin typeface="Meiryo UI" panose="020B0604030504040204" pitchFamily="50" charset="-128"/>
                <a:ea typeface="Meiryo UI" panose="020B0604030504040204" pitchFamily="50" charset="-128"/>
              </a:rPr>
              <a:t>2</a:t>
            </a:r>
          </a:p>
        </p:txBody>
      </p:sp>
      <p:sp>
        <p:nvSpPr>
          <p:cNvPr id="35" name="テキスト ボックス 34">
            <a:extLst>
              <a:ext uri="{FF2B5EF4-FFF2-40B4-BE49-F238E27FC236}">
                <a16:creationId xmlns:a16="http://schemas.microsoft.com/office/drawing/2014/main" id="{AFFED40D-07B5-145D-9A67-0F9A43B59691}"/>
              </a:ext>
            </a:extLst>
          </p:cNvPr>
          <p:cNvSpPr txBox="1"/>
          <p:nvPr/>
        </p:nvSpPr>
        <p:spPr>
          <a:xfrm>
            <a:off x="2866626" y="1277196"/>
            <a:ext cx="1582022" cy="215444"/>
          </a:xfrm>
          <a:prstGeom prst="rect">
            <a:avLst/>
          </a:prstGeom>
          <a:solidFill>
            <a:schemeClr val="bg1"/>
          </a:solidFill>
        </p:spPr>
        <p:txBody>
          <a:bodyPr wrap="square" rtlCol="0">
            <a:spAutoFit/>
          </a:bodyPr>
          <a:lstStyle/>
          <a:p>
            <a:r>
              <a:rPr lang="ja-JP" altLang="en-US" sz="800" b="1" dirty="0">
                <a:solidFill>
                  <a:srgbClr val="FF0000"/>
                </a:solidFill>
                <a:latin typeface="Meiryo UI" panose="020B0604030504040204" pitchFamily="50" charset="-128"/>
                <a:ea typeface="Meiryo UI" panose="020B0604030504040204" pitchFamily="50" charset="-128"/>
              </a:rPr>
              <a:t>算出式：</a:t>
            </a:r>
            <a:r>
              <a:rPr lang="en-US" altLang="ja-JP" sz="800" b="1" dirty="0">
                <a:solidFill>
                  <a:srgbClr val="FF0000"/>
                </a:solidFill>
                <a:latin typeface="Meiryo UI" panose="020B0604030504040204" pitchFamily="50" charset="-128"/>
                <a:ea typeface="Meiryo UI" panose="020B0604030504040204" pitchFamily="50" charset="-128"/>
              </a:rPr>
              <a:t>y=100</a:t>
            </a:r>
            <a:r>
              <a:rPr lang="ja-JP" altLang="en-US" sz="800" b="1" dirty="0">
                <a:solidFill>
                  <a:srgbClr val="FF0000"/>
                </a:solidFill>
                <a:latin typeface="Meiryo UI" panose="020B0604030504040204" pitchFamily="50" charset="-128"/>
                <a:ea typeface="Meiryo UI" panose="020B0604030504040204" pitchFamily="50" charset="-128"/>
              </a:rPr>
              <a:t>－</a:t>
            </a:r>
            <a:r>
              <a:rPr lang="en-US" altLang="ja-JP" sz="800" b="1" dirty="0">
                <a:solidFill>
                  <a:srgbClr val="FF0000"/>
                </a:solidFill>
                <a:latin typeface="Meiryo UI" panose="020B0604030504040204" pitchFamily="50" charset="-128"/>
                <a:ea typeface="Meiryo UI" panose="020B0604030504040204" pitchFamily="50" charset="-128"/>
              </a:rPr>
              <a:t>0.0398x</a:t>
            </a:r>
            <a:r>
              <a:rPr lang="en-US" altLang="ja-JP" sz="800" b="1" baseline="30000" dirty="0">
                <a:solidFill>
                  <a:srgbClr val="FF0000"/>
                </a:solidFill>
                <a:latin typeface="Meiryo UI" panose="020B0604030504040204" pitchFamily="50" charset="-128"/>
                <a:ea typeface="Meiryo UI" panose="020B0604030504040204" pitchFamily="50" charset="-128"/>
              </a:rPr>
              <a:t>2</a:t>
            </a:r>
          </a:p>
        </p:txBody>
      </p:sp>
      <p:sp>
        <p:nvSpPr>
          <p:cNvPr id="36" name="テキスト ボックス 35">
            <a:extLst>
              <a:ext uri="{FF2B5EF4-FFF2-40B4-BE49-F238E27FC236}">
                <a16:creationId xmlns:a16="http://schemas.microsoft.com/office/drawing/2014/main" id="{AFFED40D-07B5-145D-9A67-0F9A43B59691}"/>
              </a:ext>
            </a:extLst>
          </p:cNvPr>
          <p:cNvSpPr txBox="1"/>
          <p:nvPr/>
        </p:nvSpPr>
        <p:spPr>
          <a:xfrm>
            <a:off x="7233352" y="1271327"/>
            <a:ext cx="1582022" cy="215444"/>
          </a:xfrm>
          <a:prstGeom prst="rect">
            <a:avLst/>
          </a:prstGeom>
          <a:solidFill>
            <a:schemeClr val="bg1"/>
          </a:solidFill>
        </p:spPr>
        <p:txBody>
          <a:bodyPr wrap="square" rtlCol="0">
            <a:spAutoFit/>
          </a:bodyPr>
          <a:lstStyle/>
          <a:p>
            <a:r>
              <a:rPr lang="ja-JP" altLang="en-US" sz="800" b="1" dirty="0">
                <a:solidFill>
                  <a:srgbClr val="FF0000"/>
                </a:solidFill>
                <a:latin typeface="Meiryo UI" panose="020B0604030504040204" pitchFamily="50" charset="-128"/>
                <a:ea typeface="Meiryo UI" panose="020B0604030504040204" pitchFamily="50" charset="-128"/>
              </a:rPr>
              <a:t>算出式：</a:t>
            </a:r>
            <a:r>
              <a:rPr lang="en-US" altLang="ja-JP" sz="800" b="1" dirty="0">
                <a:solidFill>
                  <a:srgbClr val="FF0000"/>
                </a:solidFill>
                <a:latin typeface="Meiryo UI" panose="020B0604030504040204" pitchFamily="50" charset="-128"/>
                <a:ea typeface="Meiryo UI" panose="020B0604030504040204" pitchFamily="50" charset="-128"/>
              </a:rPr>
              <a:t>y=100</a:t>
            </a:r>
            <a:r>
              <a:rPr lang="ja-JP" altLang="en-US" sz="800" b="1" dirty="0">
                <a:solidFill>
                  <a:srgbClr val="FF0000"/>
                </a:solidFill>
                <a:latin typeface="Meiryo UI" panose="020B0604030504040204" pitchFamily="50" charset="-128"/>
                <a:ea typeface="Meiryo UI" panose="020B0604030504040204" pitchFamily="50" charset="-128"/>
              </a:rPr>
              <a:t>－</a:t>
            </a:r>
            <a:r>
              <a:rPr lang="en-US" altLang="ja-JP" sz="800" b="1" dirty="0">
                <a:solidFill>
                  <a:srgbClr val="FF0000"/>
                </a:solidFill>
                <a:latin typeface="Meiryo UI" panose="020B0604030504040204" pitchFamily="50" charset="-128"/>
                <a:ea typeface="Meiryo UI" panose="020B0604030504040204" pitchFamily="50" charset="-128"/>
              </a:rPr>
              <a:t>0.0349x</a:t>
            </a:r>
            <a:r>
              <a:rPr lang="en-US" altLang="ja-JP" sz="800" b="1" baseline="30000" dirty="0">
                <a:solidFill>
                  <a:srgbClr val="FF0000"/>
                </a:solidFill>
                <a:latin typeface="Meiryo UI" panose="020B0604030504040204" pitchFamily="50" charset="-128"/>
                <a:ea typeface="Meiryo UI" panose="020B0604030504040204" pitchFamily="50" charset="-128"/>
              </a:rPr>
              <a:t>2</a:t>
            </a:r>
          </a:p>
        </p:txBody>
      </p:sp>
      <p:cxnSp>
        <p:nvCxnSpPr>
          <p:cNvPr id="38" name="直線コネクタ 37"/>
          <p:cNvCxnSpPr/>
          <p:nvPr/>
        </p:nvCxnSpPr>
        <p:spPr>
          <a:xfrm>
            <a:off x="660400" y="2318206"/>
            <a:ext cx="3699922" cy="0"/>
          </a:xfrm>
          <a:prstGeom prst="line">
            <a:avLst/>
          </a:prstGeom>
          <a:ln w="19050">
            <a:prstDash val="dash"/>
          </a:ln>
        </p:spPr>
        <p:style>
          <a:lnRef idx="1">
            <a:schemeClr val="accent6"/>
          </a:lnRef>
          <a:fillRef idx="0">
            <a:schemeClr val="accent6"/>
          </a:fillRef>
          <a:effectRef idx="0">
            <a:schemeClr val="accent6"/>
          </a:effectRef>
          <a:fontRef idx="minor">
            <a:schemeClr val="tx1"/>
          </a:fontRef>
        </p:style>
      </p:cxnSp>
      <p:sp>
        <p:nvSpPr>
          <p:cNvPr id="39" name="テキスト ボックス 38">
            <a:extLst>
              <a:ext uri="{FF2B5EF4-FFF2-40B4-BE49-F238E27FC236}">
                <a16:creationId xmlns:a16="http://schemas.microsoft.com/office/drawing/2014/main" id="{AFFED40D-07B5-145D-9A67-0F9A43B59691}"/>
              </a:ext>
            </a:extLst>
          </p:cNvPr>
          <p:cNvSpPr txBox="1"/>
          <p:nvPr/>
        </p:nvSpPr>
        <p:spPr>
          <a:xfrm>
            <a:off x="3696684" y="2298640"/>
            <a:ext cx="841734" cy="261610"/>
          </a:xfrm>
          <a:prstGeom prst="rect">
            <a:avLst/>
          </a:prstGeom>
          <a:noFill/>
        </p:spPr>
        <p:txBody>
          <a:bodyPr wrap="square" rtlCol="0">
            <a:spAutoFit/>
          </a:bodyPr>
          <a:lstStyle/>
          <a:p>
            <a:r>
              <a:rPr lang="ja-JP" altLang="en-US" sz="1100" b="1" dirty="0">
                <a:solidFill>
                  <a:schemeClr val="accent6"/>
                </a:solidFill>
                <a:latin typeface="Meiryo UI" panose="020B0604030504040204" pitchFamily="50" charset="-128"/>
                <a:ea typeface="Meiryo UI" panose="020B0604030504040204" pitchFamily="50" charset="-128"/>
              </a:rPr>
              <a:t>健全度</a:t>
            </a:r>
            <a:r>
              <a:rPr lang="en-US" altLang="ja-JP" sz="1100" b="1" dirty="0">
                <a:solidFill>
                  <a:schemeClr val="accent6"/>
                </a:solidFill>
                <a:latin typeface="Meiryo UI" panose="020B0604030504040204" pitchFamily="50" charset="-128"/>
                <a:ea typeface="Meiryo UI" panose="020B0604030504040204" pitchFamily="50" charset="-128"/>
              </a:rPr>
              <a:t>Ⅱ</a:t>
            </a:r>
            <a:endParaRPr kumimoji="1" lang="ja-JP" altLang="en-US" sz="1100" b="1" dirty="0">
              <a:solidFill>
                <a:schemeClr val="accent6"/>
              </a:solidFill>
              <a:latin typeface="Meiryo UI" panose="020B0604030504040204" pitchFamily="50" charset="-128"/>
              <a:ea typeface="Meiryo UI" panose="020B0604030504040204" pitchFamily="50" charset="-128"/>
            </a:endParaRPr>
          </a:p>
        </p:txBody>
      </p:sp>
      <p:sp>
        <p:nvSpPr>
          <p:cNvPr id="40" name="テキスト ボックス 39">
            <a:extLst>
              <a:ext uri="{FF2B5EF4-FFF2-40B4-BE49-F238E27FC236}">
                <a16:creationId xmlns:a16="http://schemas.microsoft.com/office/drawing/2014/main" id="{AFFED40D-07B5-145D-9A67-0F9A43B59691}"/>
              </a:ext>
            </a:extLst>
          </p:cNvPr>
          <p:cNvSpPr txBox="1"/>
          <p:nvPr/>
        </p:nvSpPr>
        <p:spPr>
          <a:xfrm>
            <a:off x="3696684" y="2056596"/>
            <a:ext cx="841734" cy="261610"/>
          </a:xfrm>
          <a:prstGeom prst="rect">
            <a:avLst/>
          </a:prstGeom>
          <a:noFill/>
        </p:spPr>
        <p:txBody>
          <a:bodyPr wrap="square" rtlCol="0">
            <a:spAutoFit/>
          </a:bodyPr>
          <a:lstStyle/>
          <a:p>
            <a:r>
              <a:rPr lang="ja-JP" altLang="en-US" sz="1100" b="1" dirty="0">
                <a:solidFill>
                  <a:schemeClr val="accent6"/>
                </a:solidFill>
                <a:latin typeface="Meiryo UI" panose="020B0604030504040204" pitchFamily="50" charset="-128"/>
                <a:ea typeface="Meiryo UI" panose="020B0604030504040204" pitchFamily="50" charset="-128"/>
              </a:rPr>
              <a:t>健全度</a:t>
            </a:r>
            <a:r>
              <a:rPr lang="en-US" altLang="ja-JP" sz="1100" b="1" dirty="0">
                <a:solidFill>
                  <a:schemeClr val="accent6"/>
                </a:solidFill>
                <a:latin typeface="Meiryo UI" panose="020B0604030504040204" pitchFamily="50" charset="-128"/>
                <a:ea typeface="Meiryo UI" panose="020B0604030504040204" pitchFamily="50" charset="-128"/>
              </a:rPr>
              <a:t>Ⅰ</a:t>
            </a:r>
            <a:endParaRPr kumimoji="1" lang="ja-JP" altLang="en-US" sz="1100" b="1" dirty="0">
              <a:solidFill>
                <a:schemeClr val="accent6"/>
              </a:solidFill>
              <a:latin typeface="Meiryo UI" panose="020B0604030504040204" pitchFamily="50" charset="-128"/>
              <a:ea typeface="Meiryo UI" panose="020B0604030504040204" pitchFamily="50" charset="-128"/>
            </a:endParaRPr>
          </a:p>
        </p:txBody>
      </p:sp>
      <p:cxnSp>
        <p:nvCxnSpPr>
          <p:cNvPr id="41" name="直線コネクタ 40"/>
          <p:cNvCxnSpPr/>
          <p:nvPr/>
        </p:nvCxnSpPr>
        <p:spPr>
          <a:xfrm>
            <a:off x="5115380" y="2313241"/>
            <a:ext cx="3699922" cy="0"/>
          </a:xfrm>
          <a:prstGeom prst="line">
            <a:avLst/>
          </a:prstGeom>
          <a:ln w="19050">
            <a:prstDash val="dash"/>
          </a:ln>
        </p:spPr>
        <p:style>
          <a:lnRef idx="1">
            <a:schemeClr val="accent6"/>
          </a:lnRef>
          <a:fillRef idx="0">
            <a:schemeClr val="accent6"/>
          </a:fillRef>
          <a:effectRef idx="0">
            <a:schemeClr val="accent6"/>
          </a:effectRef>
          <a:fontRef idx="minor">
            <a:schemeClr val="tx1"/>
          </a:fontRef>
        </p:style>
      </p:cxnSp>
      <p:sp>
        <p:nvSpPr>
          <p:cNvPr id="42" name="テキスト ボックス 41">
            <a:extLst>
              <a:ext uri="{FF2B5EF4-FFF2-40B4-BE49-F238E27FC236}">
                <a16:creationId xmlns:a16="http://schemas.microsoft.com/office/drawing/2014/main" id="{AFFED40D-07B5-145D-9A67-0F9A43B59691}"/>
              </a:ext>
            </a:extLst>
          </p:cNvPr>
          <p:cNvSpPr txBox="1"/>
          <p:nvPr/>
        </p:nvSpPr>
        <p:spPr>
          <a:xfrm>
            <a:off x="8151664" y="2293675"/>
            <a:ext cx="841734" cy="261610"/>
          </a:xfrm>
          <a:prstGeom prst="rect">
            <a:avLst/>
          </a:prstGeom>
          <a:noFill/>
        </p:spPr>
        <p:txBody>
          <a:bodyPr wrap="square" rtlCol="0">
            <a:spAutoFit/>
          </a:bodyPr>
          <a:lstStyle/>
          <a:p>
            <a:r>
              <a:rPr lang="ja-JP" altLang="en-US" sz="1100" b="1" dirty="0">
                <a:solidFill>
                  <a:schemeClr val="accent6"/>
                </a:solidFill>
                <a:latin typeface="Meiryo UI" panose="020B0604030504040204" pitchFamily="50" charset="-128"/>
                <a:ea typeface="Meiryo UI" panose="020B0604030504040204" pitchFamily="50" charset="-128"/>
              </a:rPr>
              <a:t>健全度</a:t>
            </a:r>
            <a:r>
              <a:rPr lang="en-US" altLang="ja-JP" sz="1100" b="1" dirty="0">
                <a:solidFill>
                  <a:schemeClr val="accent6"/>
                </a:solidFill>
                <a:latin typeface="Meiryo UI" panose="020B0604030504040204" pitchFamily="50" charset="-128"/>
                <a:ea typeface="Meiryo UI" panose="020B0604030504040204" pitchFamily="50" charset="-128"/>
              </a:rPr>
              <a:t>Ⅱ</a:t>
            </a:r>
            <a:endParaRPr kumimoji="1" lang="ja-JP" altLang="en-US" sz="1100" b="1" dirty="0">
              <a:solidFill>
                <a:schemeClr val="accent6"/>
              </a:solidFill>
              <a:latin typeface="Meiryo UI" panose="020B0604030504040204" pitchFamily="50" charset="-128"/>
              <a:ea typeface="Meiryo UI" panose="020B0604030504040204" pitchFamily="50" charset="-128"/>
            </a:endParaRPr>
          </a:p>
        </p:txBody>
      </p:sp>
      <p:sp>
        <p:nvSpPr>
          <p:cNvPr id="43" name="テキスト ボックス 42">
            <a:extLst>
              <a:ext uri="{FF2B5EF4-FFF2-40B4-BE49-F238E27FC236}">
                <a16:creationId xmlns:a16="http://schemas.microsoft.com/office/drawing/2014/main" id="{AFFED40D-07B5-145D-9A67-0F9A43B59691}"/>
              </a:ext>
            </a:extLst>
          </p:cNvPr>
          <p:cNvSpPr txBox="1"/>
          <p:nvPr/>
        </p:nvSpPr>
        <p:spPr>
          <a:xfrm>
            <a:off x="8151664" y="2051631"/>
            <a:ext cx="841734" cy="261610"/>
          </a:xfrm>
          <a:prstGeom prst="rect">
            <a:avLst/>
          </a:prstGeom>
          <a:noFill/>
        </p:spPr>
        <p:txBody>
          <a:bodyPr wrap="square" rtlCol="0">
            <a:spAutoFit/>
          </a:bodyPr>
          <a:lstStyle/>
          <a:p>
            <a:r>
              <a:rPr lang="ja-JP" altLang="en-US" sz="1100" b="1" dirty="0">
                <a:solidFill>
                  <a:schemeClr val="accent6"/>
                </a:solidFill>
                <a:latin typeface="Meiryo UI" panose="020B0604030504040204" pitchFamily="50" charset="-128"/>
                <a:ea typeface="Meiryo UI" panose="020B0604030504040204" pitchFamily="50" charset="-128"/>
              </a:rPr>
              <a:t>健全度</a:t>
            </a:r>
            <a:r>
              <a:rPr lang="en-US" altLang="ja-JP" sz="1100" b="1" dirty="0">
                <a:solidFill>
                  <a:schemeClr val="accent6"/>
                </a:solidFill>
                <a:latin typeface="Meiryo UI" panose="020B0604030504040204" pitchFamily="50" charset="-128"/>
                <a:ea typeface="Meiryo UI" panose="020B0604030504040204" pitchFamily="50" charset="-128"/>
              </a:rPr>
              <a:t>Ⅰ</a:t>
            </a:r>
            <a:endParaRPr kumimoji="1" lang="ja-JP" altLang="en-US" sz="1100" b="1" dirty="0">
              <a:solidFill>
                <a:schemeClr val="accent6"/>
              </a:solidFill>
              <a:latin typeface="Meiryo UI" panose="020B0604030504040204" pitchFamily="50" charset="-128"/>
              <a:ea typeface="Meiryo UI" panose="020B0604030504040204" pitchFamily="50" charset="-128"/>
            </a:endParaRPr>
          </a:p>
        </p:txBody>
      </p:sp>
      <p:cxnSp>
        <p:nvCxnSpPr>
          <p:cNvPr id="44" name="直線コネクタ 43"/>
          <p:cNvCxnSpPr/>
          <p:nvPr/>
        </p:nvCxnSpPr>
        <p:spPr>
          <a:xfrm>
            <a:off x="647700" y="4973807"/>
            <a:ext cx="3699922" cy="0"/>
          </a:xfrm>
          <a:prstGeom prst="line">
            <a:avLst/>
          </a:prstGeom>
          <a:ln w="19050">
            <a:prstDash val="dash"/>
          </a:ln>
        </p:spPr>
        <p:style>
          <a:lnRef idx="1">
            <a:schemeClr val="accent6"/>
          </a:lnRef>
          <a:fillRef idx="0">
            <a:schemeClr val="accent6"/>
          </a:fillRef>
          <a:effectRef idx="0">
            <a:schemeClr val="accent6"/>
          </a:effectRef>
          <a:fontRef idx="minor">
            <a:schemeClr val="tx1"/>
          </a:fontRef>
        </p:style>
      </p:cxnSp>
      <p:sp>
        <p:nvSpPr>
          <p:cNvPr id="45" name="テキスト ボックス 44">
            <a:extLst>
              <a:ext uri="{FF2B5EF4-FFF2-40B4-BE49-F238E27FC236}">
                <a16:creationId xmlns:a16="http://schemas.microsoft.com/office/drawing/2014/main" id="{AFFED40D-07B5-145D-9A67-0F9A43B59691}"/>
              </a:ext>
            </a:extLst>
          </p:cNvPr>
          <p:cNvSpPr txBox="1"/>
          <p:nvPr/>
        </p:nvSpPr>
        <p:spPr>
          <a:xfrm>
            <a:off x="3683984" y="4954241"/>
            <a:ext cx="841734" cy="261610"/>
          </a:xfrm>
          <a:prstGeom prst="rect">
            <a:avLst/>
          </a:prstGeom>
          <a:noFill/>
        </p:spPr>
        <p:txBody>
          <a:bodyPr wrap="square" rtlCol="0">
            <a:spAutoFit/>
          </a:bodyPr>
          <a:lstStyle/>
          <a:p>
            <a:r>
              <a:rPr lang="ja-JP" altLang="en-US" sz="1100" b="1" dirty="0">
                <a:solidFill>
                  <a:schemeClr val="accent6"/>
                </a:solidFill>
                <a:latin typeface="Meiryo UI" panose="020B0604030504040204" pitchFamily="50" charset="-128"/>
                <a:ea typeface="Meiryo UI" panose="020B0604030504040204" pitchFamily="50" charset="-128"/>
              </a:rPr>
              <a:t>健全度</a:t>
            </a:r>
            <a:r>
              <a:rPr lang="en-US" altLang="ja-JP" sz="1100" b="1" dirty="0">
                <a:solidFill>
                  <a:schemeClr val="accent6"/>
                </a:solidFill>
                <a:latin typeface="Meiryo UI" panose="020B0604030504040204" pitchFamily="50" charset="-128"/>
                <a:ea typeface="Meiryo UI" panose="020B0604030504040204" pitchFamily="50" charset="-128"/>
              </a:rPr>
              <a:t>Ⅱ</a:t>
            </a:r>
            <a:endParaRPr kumimoji="1" lang="ja-JP" altLang="en-US" sz="1100" b="1" dirty="0">
              <a:solidFill>
                <a:schemeClr val="accent6"/>
              </a:solidFill>
              <a:latin typeface="Meiryo UI" panose="020B0604030504040204" pitchFamily="50" charset="-128"/>
              <a:ea typeface="Meiryo UI" panose="020B0604030504040204" pitchFamily="50" charset="-128"/>
            </a:endParaRPr>
          </a:p>
        </p:txBody>
      </p:sp>
      <p:sp>
        <p:nvSpPr>
          <p:cNvPr id="46" name="テキスト ボックス 45">
            <a:extLst>
              <a:ext uri="{FF2B5EF4-FFF2-40B4-BE49-F238E27FC236}">
                <a16:creationId xmlns:a16="http://schemas.microsoft.com/office/drawing/2014/main" id="{AFFED40D-07B5-145D-9A67-0F9A43B59691}"/>
              </a:ext>
            </a:extLst>
          </p:cNvPr>
          <p:cNvSpPr txBox="1"/>
          <p:nvPr/>
        </p:nvSpPr>
        <p:spPr>
          <a:xfrm>
            <a:off x="3683984" y="4712197"/>
            <a:ext cx="841734" cy="261610"/>
          </a:xfrm>
          <a:prstGeom prst="rect">
            <a:avLst/>
          </a:prstGeom>
          <a:noFill/>
        </p:spPr>
        <p:txBody>
          <a:bodyPr wrap="square" rtlCol="0">
            <a:spAutoFit/>
          </a:bodyPr>
          <a:lstStyle/>
          <a:p>
            <a:r>
              <a:rPr lang="ja-JP" altLang="en-US" sz="1100" b="1" dirty="0">
                <a:solidFill>
                  <a:schemeClr val="accent6"/>
                </a:solidFill>
                <a:latin typeface="Meiryo UI" panose="020B0604030504040204" pitchFamily="50" charset="-128"/>
                <a:ea typeface="Meiryo UI" panose="020B0604030504040204" pitchFamily="50" charset="-128"/>
              </a:rPr>
              <a:t>健全度</a:t>
            </a:r>
            <a:r>
              <a:rPr lang="en-US" altLang="ja-JP" sz="1100" b="1" dirty="0">
                <a:solidFill>
                  <a:schemeClr val="accent6"/>
                </a:solidFill>
                <a:latin typeface="Meiryo UI" panose="020B0604030504040204" pitchFamily="50" charset="-128"/>
                <a:ea typeface="Meiryo UI" panose="020B0604030504040204" pitchFamily="50" charset="-128"/>
              </a:rPr>
              <a:t>Ⅰ</a:t>
            </a:r>
            <a:endParaRPr kumimoji="1" lang="ja-JP" altLang="en-US" sz="1100" b="1" dirty="0">
              <a:solidFill>
                <a:schemeClr val="accent6"/>
              </a:solidFill>
              <a:latin typeface="Meiryo UI" panose="020B0604030504040204" pitchFamily="50" charset="-128"/>
              <a:ea typeface="Meiryo UI" panose="020B0604030504040204" pitchFamily="50" charset="-128"/>
            </a:endParaRPr>
          </a:p>
        </p:txBody>
      </p:sp>
      <p:cxnSp>
        <p:nvCxnSpPr>
          <p:cNvPr id="47" name="直線コネクタ 46"/>
          <p:cNvCxnSpPr/>
          <p:nvPr/>
        </p:nvCxnSpPr>
        <p:spPr>
          <a:xfrm>
            <a:off x="1737847" y="4973720"/>
            <a:ext cx="0" cy="695978"/>
          </a:xfrm>
          <a:prstGeom prst="line">
            <a:avLst/>
          </a:prstGeom>
          <a:ln w="19050"/>
        </p:spPr>
        <p:style>
          <a:lnRef idx="1">
            <a:schemeClr val="accent6"/>
          </a:lnRef>
          <a:fillRef idx="0">
            <a:schemeClr val="accent6"/>
          </a:fillRef>
          <a:effectRef idx="0">
            <a:schemeClr val="accent6"/>
          </a:effectRef>
          <a:fontRef idx="minor">
            <a:schemeClr val="tx1"/>
          </a:fontRef>
        </p:style>
      </p:cxnSp>
      <p:cxnSp>
        <p:nvCxnSpPr>
          <p:cNvPr id="48" name="直線コネクタ 47"/>
          <p:cNvCxnSpPr/>
          <p:nvPr/>
        </p:nvCxnSpPr>
        <p:spPr>
          <a:xfrm>
            <a:off x="6204407" y="2313241"/>
            <a:ext cx="0" cy="695978"/>
          </a:xfrm>
          <a:prstGeom prst="line">
            <a:avLst/>
          </a:prstGeom>
          <a:ln w="19050"/>
        </p:spPr>
        <p:style>
          <a:lnRef idx="1">
            <a:schemeClr val="accent6"/>
          </a:lnRef>
          <a:fillRef idx="0">
            <a:schemeClr val="accent6"/>
          </a:fillRef>
          <a:effectRef idx="0">
            <a:schemeClr val="accent6"/>
          </a:effectRef>
          <a:fontRef idx="minor">
            <a:schemeClr val="tx1"/>
          </a:fontRef>
        </p:style>
      </p:cxnSp>
      <p:cxnSp>
        <p:nvCxnSpPr>
          <p:cNvPr id="49" name="直線コネクタ 48"/>
          <p:cNvCxnSpPr/>
          <p:nvPr/>
        </p:nvCxnSpPr>
        <p:spPr>
          <a:xfrm>
            <a:off x="1675271" y="2313241"/>
            <a:ext cx="0" cy="695978"/>
          </a:xfrm>
          <a:prstGeom prst="line">
            <a:avLst/>
          </a:prstGeom>
          <a:ln w="19050"/>
        </p:spPr>
        <p:style>
          <a:lnRef idx="1">
            <a:schemeClr val="accent6"/>
          </a:lnRef>
          <a:fillRef idx="0">
            <a:schemeClr val="accent6"/>
          </a:fillRef>
          <a:effectRef idx="0">
            <a:schemeClr val="accent6"/>
          </a:effectRef>
          <a:fontRef idx="minor">
            <a:schemeClr val="tx1"/>
          </a:fontRef>
        </p:style>
      </p:cxnSp>
      <p:sp>
        <p:nvSpPr>
          <p:cNvPr id="29" name="正方形/長方形 22">
            <a:extLst>
              <a:ext uri="{FF2B5EF4-FFF2-40B4-BE49-F238E27FC236}">
                <a16:creationId xmlns:a16="http://schemas.microsoft.com/office/drawing/2014/main" id="{07C01630-9A3E-4E4B-98F9-05CA45560604}"/>
              </a:ext>
            </a:extLst>
          </p:cNvPr>
          <p:cNvSpPr>
            <a:spLocks noChangeArrowheads="1"/>
          </p:cNvSpPr>
          <p:nvPr/>
        </p:nvSpPr>
        <p:spPr bwMode="auto">
          <a:xfrm>
            <a:off x="60325" y="60325"/>
            <a:ext cx="6108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b="1" dirty="0">
                <a:solidFill>
                  <a:schemeClr val="bg1"/>
                </a:solidFill>
                <a:latin typeface="Meiryo UI" panose="020B0604030504040204" pitchFamily="50" charset="-128"/>
                <a:ea typeface="Meiryo UI" panose="020B0604030504040204" pitchFamily="50" charset="-128"/>
              </a:rPr>
              <a:t>（</a:t>
            </a:r>
            <a:r>
              <a:rPr lang="en-US" altLang="ja-JP" b="1" dirty="0">
                <a:solidFill>
                  <a:schemeClr val="bg1"/>
                </a:solidFill>
                <a:latin typeface="Meiryo UI" panose="020B0604030504040204" pitchFamily="50" charset="-128"/>
                <a:ea typeface="Meiryo UI" panose="020B0604030504040204" pitchFamily="50" charset="-128"/>
              </a:rPr>
              <a:t>2</a:t>
            </a:r>
            <a:r>
              <a:rPr lang="ja-JP" altLang="en-US" b="1" dirty="0">
                <a:solidFill>
                  <a:schemeClr val="bg1"/>
                </a:solidFill>
                <a:latin typeface="Meiryo UI" panose="020B0604030504040204" pitchFamily="50" charset="-128"/>
                <a:ea typeface="Meiryo UI" panose="020B0604030504040204" pitchFamily="50" charset="-128"/>
              </a:rPr>
              <a:t>）現計画の振り返りと検証</a:t>
            </a:r>
          </a:p>
        </p:txBody>
      </p:sp>
    </p:spTree>
    <p:extLst>
      <p:ext uri="{BB962C8B-B14F-4D97-AF65-F5344CB8AC3E}">
        <p14:creationId xmlns:p14="http://schemas.microsoft.com/office/powerpoint/2010/main" val="17179127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0BEC1D9-A113-1528-E61D-0F6C3D6398BC}"/>
              </a:ext>
            </a:extLst>
          </p:cNvPr>
          <p:cNvSpPr>
            <a:spLocks noChangeArrowheads="1"/>
          </p:cNvSpPr>
          <p:nvPr/>
        </p:nvSpPr>
        <p:spPr bwMode="auto">
          <a:xfrm>
            <a:off x="0" y="-20638"/>
            <a:ext cx="9144000" cy="539751"/>
          </a:xfrm>
          <a:prstGeom prst="rect">
            <a:avLst/>
          </a:prstGeom>
          <a:gradFill>
            <a:gsLst>
              <a:gs pos="0">
                <a:schemeClr val="tx2"/>
              </a:gs>
              <a:gs pos="100000">
                <a:schemeClr val="accent1"/>
              </a:gs>
            </a:gsLst>
            <a:lin ang="5400000" scaled="1"/>
          </a:gradFill>
          <a:ln w="9525">
            <a:noFill/>
            <a:miter lim="800000"/>
            <a:headEnd/>
            <a:tailEnd/>
          </a:ln>
          <a:effectLst>
            <a:outerShdw blurRad="50800" dist="38100" dir="5400000" algn="t" rotWithShape="0">
              <a:prstClr val="black">
                <a:alpha val="40000"/>
              </a:prstClr>
            </a:outerShdw>
          </a:effectLst>
        </p:spPr>
        <p:txBody>
          <a:bodyPr wrap="none" lIns="91351" tIns="45675" rIns="91351" bIns="45675" anchor="ctr"/>
          <a:lstStyle/>
          <a:p>
            <a:pPr>
              <a:defRPr/>
            </a:pPr>
            <a:endParaRPr lang="en-US" altLang="zh-TW" sz="2800" b="1" dirty="0">
              <a:solidFill>
                <a:schemeClr val="bg1"/>
              </a:solidFill>
              <a:latin typeface="Meiryo UI" pitchFamily="50" charset="-128"/>
              <a:ea typeface="Meiryo UI" pitchFamily="50" charset="-128"/>
              <a:cs typeface="Meiryo UI" pitchFamily="50" charset="-128"/>
            </a:endParaRPr>
          </a:p>
        </p:txBody>
      </p:sp>
      <p:sp>
        <p:nvSpPr>
          <p:cNvPr id="3" name="正方形/長方形 22">
            <a:extLst>
              <a:ext uri="{FF2B5EF4-FFF2-40B4-BE49-F238E27FC236}">
                <a16:creationId xmlns:a16="http://schemas.microsoft.com/office/drawing/2014/main" id="{322C128A-8B8B-27DC-3A5F-92998C8CE9B3}"/>
              </a:ext>
            </a:extLst>
          </p:cNvPr>
          <p:cNvSpPr>
            <a:spLocks noChangeArrowheads="1"/>
          </p:cNvSpPr>
          <p:nvPr/>
        </p:nvSpPr>
        <p:spPr bwMode="auto">
          <a:xfrm>
            <a:off x="60325" y="60325"/>
            <a:ext cx="6108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b="1" dirty="0">
                <a:solidFill>
                  <a:schemeClr val="bg1"/>
                </a:solidFill>
                <a:latin typeface="Meiryo UI" panose="020B0604030504040204" pitchFamily="50" charset="-128"/>
                <a:ea typeface="Meiryo UI" panose="020B0604030504040204" pitchFamily="50" charset="-128"/>
              </a:rPr>
              <a:t>（３）課題認識・論点</a:t>
            </a:r>
          </a:p>
        </p:txBody>
      </p:sp>
      <p:sp>
        <p:nvSpPr>
          <p:cNvPr id="6" name="Text Box 5">
            <a:extLst>
              <a:ext uri="{FF2B5EF4-FFF2-40B4-BE49-F238E27FC236}">
                <a16:creationId xmlns:a16="http://schemas.microsoft.com/office/drawing/2014/main" id="{F548B18F-F479-B1D1-5E95-97F8D371E9E5}"/>
              </a:ext>
            </a:extLst>
          </p:cNvPr>
          <p:cNvSpPr txBox="1">
            <a:spLocks noChangeArrowheads="1"/>
          </p:cNvSpPr>
          <p:nvPr/>
        </p:nvSpPr>
        <p:spPr bwMode="auto">
          <a:xfrm>
            <a:off x="165734" y="1807550"/>
            <a:ext cx="26980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None/>
            </a:pPr>
            <a:r>
              <a:rPr lang="ja-JP" altLang="en-US" sz="1800" dirty="0">
                <a:latin typeface="Meiryo UI" panose="020B0604030504040204" pitchFamily="50" charset="-128"/>
                <a:ea typeface="Meiryo UI" panose="020B0604030504040204" pitchFamily="50" charset="-128"/>
              </a:rPr>
              <a:t>◇課題と検討の方向性</a:t>
            </a:r>
          </a:p>
        </p:txBody>
      </p:sp>
      <p:sp>
        <p:nvSpPr>
          <p:cNvPr id="7" name="コンテンツ プレースホルダー 2">
            <a:extLst>
              <a:ext uri="{FF2B5EF4-FFF2-40B4-BE49-F238E27FC236}">
                <a16:creationId xmlns:a16="http://schemas.microsoft.com/office/drawing/2014/main" id="{B096211C-B1AC-FE1B-A525-AA14DCDCA50D}"/>
              </a:ext>
            </a:extLst>
          </p:cNvPr>
          <p:cNvSpPr txBox="1">
            <a:spLocks/>
          </p:cNvSpPr>
          <p:nvPr/>
        </p:nvSpPr>
        <p:spPr bwMode="auto">
          <a:xfrm>
            <a:off x="9618785" y="2277819"/>
            <a:ext cx="8410636" cy="2012828"/>
          </a:xfrm>
          <a:prstGeom prst="rect">
            <a:avLst/>
          </a:prstGeom>
          <a:gradFill rotWithShape="0">
            <a:gsLst>
              <a:gs pos="0">
                <a:srgbClr val="FFFF99"/>
              </a:gs>
              <a:gs pos="100000">
                <a:schemeClr val="bg1"/>
              </a:gs>
            </a:gsLst>
            <a:lin ang="5400000" scaled="1"/>
          </a:gradFill>
          <a:ln w="12700">
            <a:solidFill>
              <a:schemeClr val="tx1"/>
            </a:solidFill>
            <a:miter lim="800000"/>
            <a:headEnd/>
            <a:tailEnd/>
          </a:ln>
        </p:spPr>
        <p:txBody>
          <a:bodyPr anchor="ctr"/>
          <a:lstStyle>
            <a:lvl1pPr marL="285750" indent="-28575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indent="0" eaLnBrk="1" hangingPunct="1">
              <a:spcBef>
                <a:spcPct val="0"/>
              </a:spcBef>
              <a:buNone/>
            </a:pPr>
            <a:r>
              <a:rPr lang="ja-JP" altLang="en-US" sz="1600" dirty="0">
                <a:latin typeface="Meiryo UI" panose="020B0604030504040204" pitchFamily="50" charset="-128"/>
                <a:ea typeface="Meiryo UI" panose="020B0604030504040204" pitchFamily="50" charset="-128"/>
              </a:rPr>
              <a:t>・健全度</a:t>
            </a:r>
            <a:r>
              <a:rPr lang="en-US" altLang="ja-JP" sz="1600" dirty="0">
                <a:latin typeface="Meiryo UI" panose="020B0604030504040204" pitchFamily="50" charset="-128"/>
                <a:ea typeface="Meiryo UI" panose="020B0604030504040204" pitchFamily="50" charset="-128"/>
              </a:rPr>
              <a:t>Ⅱ</a:t>
            </a:r>
            <a:r>
              <a:rPr lang="ja-JP" altLang="en-US" sz="1600" dirty="0">
                <a:latin typeface="Meiryo UI" panose="020B0604030504040204" pitchFamily="50" charset="-128"/>
                <a:ea typeface="Meiryo UI" panose="020B0604030504040204" pitchFamily="50" charset="-128"/>
              </a:rPr>
              <a:t>が増加傾向であり、将来、管理施設が増大することも踏まえ、計画的な予防保全が必要</a:t>
            </a:r>
            <a:endParaRPr lang="en-US" altLang="ja-JP" sz="1600" dirty="0">
              <a:latin typeface="Meiryo UI" panose="020B0604030504040204" pitchFamily="50" charset="-128"/>
              <a:ea typeface="Meiryo UI" panose="020B0604030504040204" pitchFamily="50" charset="-128"/>
            </a:endParaRPr>
          </a:p>
          <a:p>
            <a:pPr marL="0" indent="0" eaLnBrk="1" hangingPunct="1">
              <a:spcBef>
                <a:spcPct val="0"/>
              </a:spcBef>
              <a:buNone/>
            </a:pPr>
            <a:r>
              <a:rPr lang="ja-JP" altLang="en-US" sz="1600" dirty="0">
                <a:latin typeface="Meiryo UI" panose="020B0604030504040204" pitchFamily="50" charset="-128"/>
                <a:ea typeface="Meiryo UI" panose="020B0604030504040204" pitchFamily="50" charset="-128"/>
              </a:rPr>
              <a:t>・剥落等が生じた場合には第三者被害につながる恐れがある</a:t>
            </a:r>
            <a:endParaRPr lang="en-US" altLang="ja-JP" sz="1600" dirty="0">
              <a:latin typeface="Meiryo UI" panose="020B0604030504040204" pitchFamily="50" charset="-128"/>
              <a:ea typeface="Meiryo UI" panose="020B0604030504040204" pitchFamily="50" charset="-128"/>
            </a:endParaRPr>
          </a:p>
          <a:p>
            <a:pPr marL="0" indent="0" eaLnBrk="1" hangingPunct="1">
              <a:spcBef>
                <a:spcPct val="0"/>
              </a:spcBef>
              <a:buNone/>
            </a:pPr>
            <a:r>
              <a:rPr lang="ja-JP" altLang="en-US" sz="1600" dirty="0">
                <a:latin typeface="Meiryo UI" panose="020B0604030504040204" pitchFamily="50" charset="-128"/>
                <a:ea typeface="Meiryo UI" panose="020B0604030504040204" pitchFamily="50" charset="-128"/>
              </a:rPr>
              <a:t>・開業から</a:t>
            </a:r>
            <a:r>
              <a:rPr lang="en-US" altLang="ja-JP" sz="1600" dirty="0">
                <a:latin typeface="Meiryo UI" panose="020B0604030504040204" pitchFamily="50" charset="-128"/>
                <a:ea typeface="Meiryo UI" panose="020B0604030504040204" pitchFamily="50" charset="-128"/>
              </a:rPr>
              <a:t>30</a:t>
            </a:r>
            <a:r>
              <a:rPr lang="ja-JP" altLang="en-US" sz="1600" dirty="0">
                <a:latin typeface="Meiryo UI" panose="020B0604030504040204" pitchFamily="50" charset="-128"/>
                <a:ea typeface="Meiryo UI" panose="020B0604030504040204" pitchFamily="50" charset="-128"/>
              </a:rPr>
              <a:t>年を経過し、駅舎（外壁、屋根）が予防保全時期を迎えている</a:t>
            </a:r>
            <a:endParaRPr lang="en-US" altLang="ja-JP" sz="1600" dirty="0">
              <a:latin typeface="Meiryo UI" panose="020B0604030504040204" pitchFamily="50" charset="-128"/>
              <a:ea typeface="Meiryo UI" panose="020B0604030504040204" pitchFamily="50" charset="-128"/>
            </a:endParaRPr>
          </a:p>
          <a:p>
            <a:pPr marL="0" indent="0" eaLnBrk="1" hangingPunct="1">
              <a:spcBef>
                <a:spcPct val="0"/>
              </a:spcBef>
              <a:buNone/>
            </a:pPr>
            <a:r>
              <a:rPr lang="ja-JP" altLang="en-US" sz="1600" dirty="0">
                <a:latin typeface="Meiryo UI" panose="020B0604030504040204" pitchFamily="50" charset="-128"/>
                <a:ea typeface="Meiryo UI" panose="020B0604030504040204" pitchFamily="50" charset="-128"/>
              </a:rPr>
              <a:t>・必要な予算額が増加する中で、新技術を活用したコスト縮減が必要</a:t>
            </a:r>
            <a:endParaRPr lang="en-US" altLang="ja-JP" sz="1600" dirty="0">
              <a:latin typeface="Meiryo UI" panose="020B0604030504040204" pitchFamily="50" charset="-128"/>
              <a:ea typeface="Meiryo UI" panose="020B0604030504040204" pitchFamily="50" charset="-128"/>
            </a:endParaRPr>
          </a:p>
          <a:p>
            <a:pPr marL="0" indent="0" eaLnBrk="1" hangingPunct="1">
              <a:spcBef>
                <a:spcPct val="0"/>
              </a:spcBef>
              <a:buNone/>
            </a:pPr>
            <a:r>
              <a:rPr lang="ja-JP" altLang="en-US" sz="1600" dirty="0">
                <a:latin typeface="Meiryo UI" panose="020B0604030504040204" pitchFamily="50" charset="-128"/>
                <a:ea typeface="Meiryo UI" panose="020B0604030504040204" pitchFamily="50" charset="-128"/>
              </a:rPr>
              <a:t>・長寿命化修繕計画と実際の工事との差異（補修工事の有無、補修工事時期、補修項目、補修費用、補修規模等）を把握の上、劣化予測、補修単価、管理水準などを再検討し、本修繕計画に反映する。</a:t>
            </a:r>
            <a:r>
              <a:rPr lang="ja-JP" altLang="en-US" sz="1600" dirty="0">
                <a:solidFill>
                  <a:srgbClr val="FF0000"/>
                </a:solidFill>
                <a:latin typeface="Meiryo UI" panose="020B0604030504040204" pitchFamily="50" charset="-128"/>
                <a:ea typeface="Meiryo UI" panose="020B0604030504040204" pitchFamily="50" charset="-128"/>
              </a:rPr>
              <a:t>目視点検の代替技術（点検支援技術）、耐久性のある素材や最新の工法の活用等、適切な維持管理・修繕技術を検討する。</a:t>
            </a:r>
          </a:p>
        </p:txBody>
      </p:sp>
      <p:sp>
        <p:nvSpPr>
          <p:cNvPr id="4" name="Text Box 5">
            <a:extLst>
              <a:ext uri="{FF2B5EF4-FFF2-40B4-BE49-F238E27FC236}">
                <a16:creationId xmlns:a16="http://schemas.microsoft.com/office/drawing/2014/main" id="{092203D9-9443-47A1-DD3F-3CAF6C95D95C}"/>
              </a:ext>
            </a:extLst>
          </p:cNvPr>
          <p:cNvSpPr txBox="1">
            <a:spLocks noChangeArrowheads="1"/>
          </p:cNvSpPr>
          <p:nvPr/>
        </p:nvSpPr>
        <p:spPr bwMode="auto">
          <a:xfrm>
            <a:off x="165734" y="611827"/>
            <a:ext cx="353582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None/>
            </a:pPr>
            <a:r>
              <a:rPr lang="ja-JP" altLang="en-US" sz="1800" dirty="0">
                <a:latin typeface="Meiryo UI" panose="020B0604030504040204" pitchFamily="50" charset="-128"/>
                <a:ea typeface="Meiryo UI" panose="020B0604030504040204" pitchFamily="50" charset="-128"/>
              </a:rPr>
              <a:t>◇長寿命化修繕計画の更新の目的</a:t>
            </a:r>
          </a:p>
        </p:txBody>
      </p:sp>
      <p:sp>
        <p:nvSpPr>
          <p:cNvPr id="8" name="コンテンツ プレースホルダー 2">
            <a:extLst>
              <a:ext uri="{FF2B5EF4-FFF2-40B4-BE49-F238E27FC236}">
                <a16:creationId xmlns:a16="http://schemas.microsoft.com/office/drawing/2014/main" id="{46F12190-DBA0-878F-217D-3DB717AB4259}"/>
              </a:ext>
            </a:extLst>
          </p:cNvPr>
          <p:cNvSpPr txBox="1">
            <a:spLocks/>
          </p:cNvSpPr>
          <p:nvPr/>
        </p:nvSpPr>
        <p:spPr bwMode="auto">
          <a:xfrm>
            <a:off x="457200" y="959000"/>
            <a:ext cx="8410636" cy="626938"/>
          </a:xfrm>
          <a:prstGeom prst="rect">
            <a:avLst/>
          </a:prstGeom>
          <a:gradFill rotWithShape="0">
            <a:gsLst>
              <a:gs pos="0">
                <a:srgbClr val="FFFF99"/>
              </a:gs>
              <a:gs pos="100000">
                <a:schemeClr val="bg1"/>
              </a:gs>
            </a:gsLst>
            <a:lin ang="5400000" scaled="1"/>
          </a:gradFill>
          <a:ln w="12700">
            <a:solidFill>
              <a:schemeClr val="tx1"/>
            </a:solidFill>
            <a:miter lim="800000"/>
            <a:headEnd/>
            <a:tailEnd/>
          </a:ln>
        </p:spPr>
        <p:txBody>
          <a:bodyPr anchor="ctr"/>
          <a:lstStyle>
            <a:lvl1pPr marL="285750" indent="-28575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indent="0" eaLnBrk="1" hangingPunct="1">
              <a:spcBef>
                <a:spcPct val="0"/>
              </a:spcBef>
              <a:buNone/>
            </a:pPr>
            <a:r>
              <a:rPr lang="ja-JP" altLang="en-US" sz="1600" dirty="0">
                <a:latin typeface="Meiryo UI" panose="020B0604030504040204" pitchFamily="50" charset="-128"/>
                <a:ea typeface="Meiryo UI" panose="020B0604030504040204" pitchFamily="50" charset="-128"/>
              </a:rPr>
              <a:t>・前回の長寿命化修繕計画策定からか中期計画期間である</a:t>
            </a:r>
            <a:r>
              <a:rPr lang="en-US" altLang="ja-JP" sz="1600" dirty="0">
                <a:latin typeface="Meiryo UI" panose="020B0604030504040204" pitchFamily="50" charset="-128"/>
                <a:ea typeface="Meiryo UI" panose="020B0604030504040204" pitchFamily="50" charset="-128"/>
              </a:rPr>
              <a:t>10</a:t>
            </a:r>
            <a:r>
              <a:rPr lang="ja-JP" altLang="en-US" sz="1600" dirty="0">
                <a:latin typeface="Meiryo UI" panose="020B0604030504040204" pitchFamily="50" charset="-128"/>
                <a:ea typeface="Meiryo UI" panose="020B0604030504040204" pitchFamily="50" charset="-128"/>
              </a:rPr>
              <a:t>年が経過し、点検や工事データが蓄積されてきた。それらを踏まえ、長寿命化計画の妥当性の確認及び新たな課題の抽出を実施する。</a:t>
            </a:r>
          </a:p>
        </p:txBody>
      </p:sp>
      <p:sp>
        <p:nvSpPr>
          <p:cNvPr id="12" name="テキスト ボックス 11">
            <a:extLst>
              <a:ext uri="{FF2B5EF4-FFF2-40B4-BE49-F238E27FC236}">
                <a16:creationId xmlns:a16="http://schemas.microsoft.com/office/drawing/2014/main" id="{B1B5AC4F-0ECB-439D-90DF-4E50EE95DFC5}"/>
              </a:ext>
            </a:extLst>
          </p:cNvPr>
          <p:cNvSpPr txBox="1"/>
          <p:nvPr/>
        </p:nvSpPr>
        <p:spPr>
          <a:xfrm>
            <a:off x="9301151" y="334828"/>
            <a:ext cx="4364891" cy="461665"/>
          </a:xfrm>
          <a:prstGeom prst="rect">
            <a:avLst/>
          </a:prstGeom>
          <a:solidFill>
            <a:schemeClr val="accent6"/>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r>
              <a:rPr kumimoji="1" lang="en-US" altLang="ja-JP" sz="1200" b="1" dirty="0">
                <a:solidFill>
                  <a:schemeClr val="bg1"/>
                </a:solidFill>
                <a:latin typeface="游ゴシック" panose="020B0400000000000000" pitchFamily="50" charset="-128"/>
                <a:ea typeface="游ゴシック" panose="020B0400000000000000" pitchFamily="50" charset="-128"/>
              </a:rPr>
              <a:t>H25</a:t>
            </a:r>
            <a:r>
              <a:rPr kumimoji="1" lang="ja-JP" altLang="en-US" sz="1200" b="1" dirty="0">
                <a:solidFill>
                  <a:schemeClr val="bg1"/>
                </a:solidFill>
                <a:latin typeface="游ゴシック" panose="020B0400000000000000" pitchFamily="50" charset="-128"/>
                <a:ea typeface="游ゴシック" panose="020B0400000000000000" pitchFamily="50" charset="-128"/>
              </a:rPr>
              <a:t>以降の国の要領や文献等の内容を整理のうえ、考慮する点も記載できませんでしょうか。</a:t>
            </a:r>
          </a:p>
        </p:txBody>
      </p:sp>
      <p:graphicFrame>
        <p:nvGraphicFramePr>
          <p:cNvPr id="10" name="表 9">
            <a:extLst>
              <a:ext uri="{FF2B5EF4-FFF2-40B4-BE49-F238E27FC236}">
                <a16:creationId xmlns:a16="http://schemas.microsoft.com/office/drawing/2014/main" id="{8FEC8A44-D44F-4149-8880-C2D2DC53F154}"/>
              </a:ext>
            </a:extLst>
          </p:cNvPr>
          <p:cNvGraphicFramePr>
            <a:graphicFrameLocks noGrp="1"/>
          </p:cNvGraphicFramePr>
          <p:nvPr>
            <p:extLst>
              <p:ext uri="{D42A27DB-BD31-4B8C-83A1-F6EECF244321}">
                <p14:modId xmlns:p14="http://schemas.microsoft.com/office/powerpoint/2010/main" val="1666177776"/>
              </p:ext>
            </p:extLst>
          </p:nvPr>
        </p:nvGraphicFramePr>
        <p:xfrm>
          <a:off x="457200" y="2168090"/>
          <a:ext cx="8398974" cy="4566818"/>
        </p:xfrm>
        <a:graphic>
          <a:graphicData uri="http://schemas.openxmlformats.org/drawingml/2006/table">
            <a:tbl>
              <a:tblPr firstRow="1" bandRow="1">
                <a:tableStyleId>{5C22544A-7EE6-4342-B048-85BDC9FD1C3A}</a:tableStyleId>
              </a:tblPr>
              <a:tblGrid>
                <a:gridCol w="1524703">
                  <a:extLst>
                    <a:ext uri="{9D8B030D-6E8A-4147-A177-3AD203B41FA5}">
                      <a16:colId xmlns:a16="http://schemas.microsoft.com/office/drawing/2014/main" val="2503204662"/>
                    </a:ext>
                  </a:extLst>
                </a:gridCol>
                <a:gridCol w="1631735">
                  <a:extLst>
                    <a:ext uri="{9D8B030D-6E8A-4147-A177-3AD203B41FA5}">
                      <a16:colId xmlns:a16="http://schemas.microsoft.com/office/drawing/2014/main" val="1413389857"/>
                    </a:ext>
                  </a:extLst>
                </a:gridCol>
                <a:gridCol w="1512277">
                  <a:extLst>
                    <a:ext uri="{9D8B030D-6E8A-4147-A177-3AD203B41FA5}">
                      <a16:colId xmlns:a16="http://schemas.microsoft.com/office/drawing/2014/main" val="2528875054"/>
                    </a:ext>
                  </a:extLst>
                </a:gridCol>
                <a:gridCol w="3730259">
                  <a:extLst>
                    <a:ext uri="{9D8B030D-6E8A-4147-A177-3AD203B41FA5}">
                      <a16:colId xmlns:a16="http://schemas.microsoft.com/office/drawing/2014/main" val="2068614768"/>
                    </a:ext>
                  </a:extLst>
                </a:gridCol>
              </a:tblGrid>
              <a:tr h="458967">
                <a:tc>
                  <a:txBody>
                    <a:bodyPr/>
                    <a:lstStyle/>
                    <a:p>
                      <a:pPr algn="ctr"/>
                      <a:r>
                        <a:rPr kumimoji="1" lang="ja-JP" altLang="en-US" sz="1400" dirty="0">
                          <a:solidFill>
                            <a:schemeClr val="bg1"/>
                          </a:solidFill>
                          <a:latin typeface="Meiryo UI" panose="020B0604030504040204" pitchFamily="50" charset="-128"/>
                          <a:ea typeface="Meiryo UI" panose="020B0604030504040204" pitchFamily="50" charset="-128"/>
                        </a:rPr>
                        <a:t>取組の観点</a:t>
                      </a:r>
                    </a:p>
                  </a:txBody>
                  <a:tcPr anchor="ctr"/>
                </a:tc>
                <a:tc>
                  <a:txBody>
                    <a:bodyPr/>
                    <a:lstStyle/>
                    <a:p>
                      <a:pPr algn="ctr"/>
                      <a:r>
                        <a:rPr kumimoji="1" lang="ja-JP" altLang="en-US" sz="1400" dirty="0">
                          <a:solidFill>
                            <a:schemeClr val="bg1"/>
                          </a:solidFill>
                          <a:latin typeface="Meiryo UI" panose="020B0604030504040204" pitchFamily="50" charset="-128"/>
                          <a:ea typeface="Meiryo UI" panose="020B0604030504040204" pitchFamily="50" charset="-128"/>
                        </a:rPr>
                        <a:t>取組内容</a:t>
                      </a:r>
                    </a:p>
                  </a:txBody>
                  <a:tcPr anchor="ctr"/>
                </a:tc>
                <a:tc>
                  <a:txBody>
                    <a:bodyPr/>
                    <a:lstStyle/>
                    <a:p>
                      <a:pPr algn="ctr"/>
                      <a:r>
                        <a:rPr kumimoji="1" lang="ja-JP" altLang="en-US" sz="1400" dirty="0">
                          <a:solidFill>
                            <a:schemeClr val="bg1"/>
                          </a:solidFill>
                          <a:latin typeface="Meiryo UI" panose="020B0604030504040204" pitchFamily="50" charset="-128"/>
                          <a:ea typeface="Meiryo UI" panose="020B0604030504040204" pitchFamily="50" charset="-128"/>
                        </a:rPr>
                        <a:t>課題</a:t>
                      </a:r>
                    </a:p>
                  </a:txBody>
                  <a:tcPr anchor="ctr"/>
                </a:tc>
                <a:tc>
                  <a:txBody>
                    <a:bodyPr/>
                    <a:lstStyle/>
                    <a:p>
                      <a:pPr algn="ctr"/>
                      <a:r>
                        <a:rPr kumimoji="1" lang="ja-JP" altLang="en-US" sz="1400" dirty="0">
                          <a:solidFill>
                            <a:schemeClr val="bg1"/>
                          </a:solidFill>
                          <a:latin typeface="Meiryo UI" panose="020B0604030504040204" pitchFamily="50" charset="-128"/>
                          <a:ea typeface="Meiryo UI" panose="020B0604030504040204" pitchFamily="50" charset="-128"/>
                        </a:rPr>
                        <a:t>検討の方向性</a:t>
                      </a:r>
                    </a:p>
                  </a:txBody>
                  <a:tcPr anchor="ctr"/>
                </a:tc>
                <a:extLst>
                  <a:ext uri="{0D108BD9-81ED-4DB2-BD59-A6C34878D82A}">
                    <a16:rowId xmlns:a16="http://schemas.microsoft.com/office/drawing/2014/main" val="291710965"/>
                  </a:ext>
                </a:extLst>
              </a:tr>
              <a:tr h="558733">
                <a:tc rowSpan="2">
                  <a:txBody>
                    <a:bodyPr/>
                    <a:lstStyle/>
                    <a:p>
                      <a:pPr marL="0" indent="0">
                        <a:spcBef>
                          <a:spcPts val="600"/>
                        </a:spcBef>
                        <a:buFont typeface="Wingdings" panose="05000000000000000000" pitchFamily="2" charset="2"/>
                        <a:buNone/>
                      </a:pPr>
                      <a:r>
                        <a:rPr kumimoji="1" lang="ja-JP" altLang="en-US" sz="1200" dirty="0">
                          <a:solidFill>
                            <a:schemeClr val="tx1"/>
                          </a:solidFill>
                          <a:latin typeface="Meiryo UI" panose="020B0604030504040204" pitchFamily="50" charset="-128"/>
                          <a:ea typeface="Meiryo UI" panose="020B0604030504040204" pitchFamily="50" charset="-128"/>
                        </a:rPr>
                        <a:t>点検業務の充実</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anchor="ctr">
                    <a:solidFill>
                      <a:srgbClr val="D0D8E8"/>
                    </a:solidFill>
                  </a:tcPr>
                </a:tc>
                <a:tc>
                  <a:txBody>
                    <a:bodyPr/>
                    <a:lstStyle/>
                    <a:p>
                      <a:pPr marL="0" indent="0">
                        <a:spcBef>
                          <a:spcPts val="600"/>
                        </a:spcBef>
                        <a:buFont typeface="Wingdings" panose="05000000000000000000" pitchFamily="2" charset="2"/>
                        <a:buNone/>
                      </a:pPr>
                      <a:r>
                        <a:rPr kumimoji="1" lang="ja-JP" altLang="en-US" sz="1200" dirty="0">
                          <a:solidFill>
                            <a:schemeClr val="tx1"/>
                          </a:solidFill>
                          <a:latin typeface="Meiryo UI" panose="020B0604030504040204" pitchFamily="50" charset="-128"/>
                          <a:ea typeface="Meiryo UI" panose="020B0604030504040204" pitchFamily="50" charset="-128"/>
                        </a:rPr>
                        <a:t>定期点検の実施</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anchor="ctr">
                    <a:solidFill>
                      <a:srgbClr val="D0D8E8"/>
                    </a:solidFill>
                  </a:tcPr>
                </a:tc>
                <a:tc>
                  <a:txBody>
                    <a:bodyPr/>
                    <a:lstStyle/>
                    <a:p>
                      <a:pPr marL="0" indent="0">
                        <a:spcBef>
                          <a:spcPts val="600"/>
                        </a:spcBef>
                        <a:buFont typeface="Wingdings" panose="05000000000000000000" pitchFamily="2" charset="2"/>
                        <a:buNone/>
                      </a:pPr>
                      <a:r>
                        <a:rPr kumimoji="1" lang="ja-JP" altLang="en-US" sz="1200" dirty="0">
                          <a:solidFill>
                            <a:schemeClr val="tx1"/>
                          </a:solidFill>
                          <a:latin typeface="Meiryo UI" panose="020B0604030504040204" pitchFamily="50" charset="-128"/>
                          <a:ea typeface="Meiryo UI" panose="020B0604030504040204" pitchFamily="50" charset="-128"/>
                        </a:rPr>
                        <a:t>・点検の効率化</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anchor="ctr">
                    <a:solidFill>
                      <a:srgbClr val="D0D8E8"/>
                    </a:solidFill>
                  </a:tcPr>
                </a:tc>
                <a:tc rowSpan="2">
                  <a:txBody>
                    <a:bodyPr/>
                    <a:lstStyle/>
                    <a:p>
                      <a:pPr marL="180000" lvl="0" indent="-180000">
                        <a:spcBef>
                          <a:spcPts val="600"/>
                        </a:spcBef>
                        <a:buFont typeface="Arial" panose="020B0604020202020204" pitchFamily="34" charset="0"/>
                        <a:buChar char="•"/>
                      </a:pPr>
                      <a:r>
                        <a:rPr kumimoji="1" lang="ja-JP" altLang="en-US" sz="1200" b="0" u="sng" kern="1200" dirty="0">
                          <a:solidFill>
                            <a:schemeClr val="tx1"/>
                          </a:solidFill>
                          <a:effectLst/>
                          <a:latin typeface="Meiryo UI" panose="020B0604030504040204" pitchFamily="50" charset="-128"/>
                          <a:ea typeface="Meiryo UI" panose="020B0604030504040204" pitchFamily="50" charset="-128"/>
                        </a:rPr>
                        <a:t>新技術の活用を検討</a:t>
                      </a:r>
                      <a:endParaRPr kumimoji="1" lang="ja-JP" altLang="ja-JP" sz="1200" b="0" u="sng" kern="1200" dirty="0">
                        <a:solidFill>
                          <a:schemeClr val="tx1"/>
                        </a:solidFill>
                        <a:effectLst/>
                        <a:latin typeface="Meiryo UI" panose="020B0604030504040204" pitchFamily="50" charset="-128"/>
                        <a:ea typeface="Meiryo UI" panose="020B0604030504040204" pitchFamily="50" charset="-128"/>
                        <a:cs typeface="+mn-cs"/>
                      </a:endParaRPr>
                    </a:p>
                  </a:txBody>
                  <a:tcPr anchor="ctr">
                    <a:solidFill>
                      <a:srgbClr val="D0D8E8"/>
                    </a:solidFill>
                  </a:tcPr>
                </a:tc>
                <a:extLst>
                  <a:ext uri="{0D108BD9-81ED-4DB2-BD59-A6C34878D82A}">
                    <a16:rowId xmlns:a16="http://schemas.microsoft.com/office/drawing/2014/main" val="664665532"/>
                  </a:ext>
                </a:extLst>
              </a:tr>
              <a:tr h="564331">
                <a:tc vMerge="1">
                  <a:txBody>
                    <a:bodyPr/>
                    <a:lstStyle/>
                    <a:p>
                      <a:pPr marL="0" indent="0">
                        <a:spcBef>
                          <a:spcPts val="600"/>
                        </a:spcBef>
                        <a:buFont typeface="Wingdings" panose="05000000000000000000" pitchFamily="2" charset="2"/>
                        <a:buNone/>
                      </a:pPr>
                      <a:endParaRPr kumimoji="1" lang="en-US" altLang="ja-JP" sz="12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marL="0" indent="0">
                        <a:spcBef>
                          <a:spcPts val="600"/>
                        </a:spcBef>
                        <a:buFont typeface="Wingdings" panose="05000000000000000000" pitchFamily="2" charset="2"/>
                        <a:buNone/>
                      </a:pPr>
                      <a:r>
                        <a:rPr kumimoji="1" lang="ja-JP" altLang="en-US" sz="1200" dirty="0">
                          <a:solidFill>
                            <a:schemeClr val="tx1"/>
                          </a:solidFill>
                          <a:latin typeface="Meiryo UI" panose="020B0604030504040204" pitchFamily="50" charset="-128"/>
                          <a:ea typeface="Meiryo UI" panose="020B0604030504040204" pitchFamily="50" charset="-128"/>
                        </a:rPr>
                        <a:t>不可視部分の点検</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anchor="ctr">
                    <a:solidFill>
                      <a:srgbClr val="E9EDF4"/>
                    </a:solidFill>
                  </a:tcPr>
                </a:tc>
                <a:tc>
                  <a:txBody>
                    <a:bodyPr/>
                    <a:lstStyle/>
                    <a:p>
                      <a:pPr marL="0" indent="0">
                        <a:spcBef>
                          <a:spcPts val="600"/>
                        </a:spcBef>
                        <a:buFont typeface="Wingdings" panose="05000000000000000000" pitchFamily="2" charset="2"/>
                        <a:buNone/>
                      </a:pPr>
                      <a:r>
                        <a:rPr kumimoji="1" lang="ja-JP" altLang="en-US" sz="1200" dirty="0">
                          <a:solidFill>
                            <a:schemeClr val="tx1"/>
                          </a:solidFill>
                          <a:latin typeface="Meiryo UI" panose="020B0604030504040204" pitchFamily="50" charset="-128"/>
                          <a:ea typeface="Meiryo UI" panose="020B0604030504040204" pitchFamily="50" charset="-128"/>
                        </a:rPr>
                        <a:t>・不可視部分の確実な点検</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anchor="ctr">
                    <a:solidFill>
                      <a:srgbClr val="E9EDF4"/>
                    </a:solidFill>
                  </a:tcPr>
                </a:tc>
                <a:tc vMerge="1">
                  <a:txBody>
                    <a:bodyPr/>
                    <a:lstStyle/>
                    <a:p>
                      <a:pPr marL="180000" lvl="0" indent="-180000">
                        <a:spcBef>
                          <a:spcPts val="600"/>
                        </a:spcBef>
                        <a:buFont typeface="Arial" panose="020B0604020202020204" pitchFamily="34" charset="0"/>
                        <a:buChar char="•"/>
                      </a:pPr>
                      <a:endParaRPr kumimoji="1" lang="ja-JP" altLang="ja-JP" sz="1200" b="0" u="sng" kern="1200" dirty="0">
                        <a:solidFill>
                          <a:schemeClr val="tx1"/>
                        </a:solidFill>
                        <a:effectLst/>
                        <a:latin typeface="Meiryo UI" panose="020B0604030504040204" pitchFamily="50" charset="-128"/>
                        <a:ea typeface="Meiryo UI" panose="020B0604030504040204" pitchFamily="50" charset="-128"/>
                        <a:cs typeface="+mn-cs"/>
                      </a:endParaRPr>
                    </a:p>
                  </a:txBody>
                  <a:tcPr anchor="ctr"/>
                </a:tc>
                <a:extLst>
                  <a:ext uri="{0D108BD9-81ED-4DB2-BD59-A6C34878D82A}">
                    <a16:rowId xmlns:a16="http://schemas.microsoft.com/office/drawing/2014/main" val="4037616046"/>
                  </a:ext>
                </a:extLst>
              </a:tr>
              <a:tr h="1087026">
                <a:tc rowSpan="3">
                  <a:txBody>
                    <a:bodyPr/>
                    <a:lstStyle/>
                    <a:p>
                      <a:pPr marL="0" indent="0">
                        <a:buFont typeface="Wingdings" panose="05000000000000000000" pitchFamily="2" charset="2"/>
                        <a:buNone/>
                      </a:pPr>
                      <a:r>
                        <a:rPr kumimoji="1" lang="ja-JP" altLang="en-US" sz="1200" dirty="0">
                          <a:solidFill>
                            <a:schemeClr val="tx1"/>
                          </a:solidFill>
                          <a:latin typeface="Meiryo UI" panose="020B0604030504040204" pitchFamily="50" charset="-128"/>
                          <a:ea typeface="Meiryo UI" panose="020B0604030504040204" pitchFamily="50" charset="-128"/>
                        </a:rPr>
                        <a:t>予防保全の推進と</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0" indent="0">
                        <a:buFont typeface="Wingdings" panose="05000000000000000000" pitchFamily="2" charset="2"/>
                        <a:buNone/>
                      </a:pPr>
                      <a:r>
                        <a:rPr kumimoji="1" lang="ja-JP" altLang="en-US" sz="1200" dirty="0">
                          <a:solidFill>
                            <a:schemeClr val="tx1"/>
                          </a:solidFill>
                          <a:latin typeface="Meiryo UI" panose="020B0604030504040204" pitchFamily="50" charset="-128"/>
                          <a:ea typeface="Meiryo UI" panose="020B0604030504040204" pitchFamily="50" charset="-128"/>
                        </a:rPr>
                        <a:t>レベルアップ</a:t>
                      </a:r>
                    </a:p>
                  </a:txBody>
                  <a:tcPr anchor="ctr">
                    <a:solidFill>
                      <a:srgbClr val="D0D8E8"/>
                    </a:solidFill>
                  </a:tcPr>
                </a:tc>
                <a:tc>
                  <a:txBody>
                    <a:bodyPr/>
                    <a:lstStyle/>
                    <a:p>
                      <a:pPr marL="0" indent="0">
                        <a:spcBef>
                          <a:spcPts val="600"/>
                        </a:spcBef>
                        <a:buFont typeface="Wingdings" panose="05000000000000000000" pitchFamily="2" charset="2"/>
                        <a:buNone/>
                      </a:pPr>
                      <a:r>
                        <a:rPr kumimoji="1" lang="ja-JP" altLang="en-US" sz="1200" dirty="0">
                          <a:solidFill>
                            <a:schemeClr val="tx1"/>
                          </a:solidFill>
                          <a:latin typeface="Meiryo UI" panose="020B0604030504040204" pitchFamily="50" charset="-128"/>
                          <a:ea typeface="Meiryo UI" panose="020B0604030504040204" pitchFamily="50" charset="-128"/>
                        </a:rPr>
                        <a:t>重点化指標に基づく補修の実施</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anchor="ctr">
                    <a:solidFill>
                      <a:srgbClr val="D0D8E8"/>
                    </a:solidFill>
                  </a:tcPr>
                </a:tc>
                <a:tc rowSpan="2">
                  <a:txBody>
                    <a:bodyPr/>
                    <a:lstStyle/>
                    <a:p>
                      <a:pPr marL="0" indent="0">
                        <a:buFont typeface="Wingdings" panose="05000000000000000000" pitchFamily="2" charset="2"/>
                        <a:buNone/>
                      </a:pPr>
                      <a:r>
                        <a:rPr kumimoji="1" lang="ja-JP" altLang="en-US" sz="1200" dirty="0">
                          <a:solidFill>
                            <a:schemeClr val="tx1"/>
                          </a:solidFill>
                          <a:latin typeface="Meiryo UI" panose="020B0604030504040204" pitchFamily="50" charset="-128"/>
                          <a:ea typeface="Meiryo UI" panose="020B0604030504040204" pitchFamily="50" charset="-128"/>
                        </a:rPr>
                        <a:t>・建設から</a:t>
                      </a:r>
                      <a:r>
                        <a:rPr kumimoji="1" lang="en-US" altLang="ja-JP" sz="1200" dirty="0">
                          <a:solidFill>
                            <a:schemeClr val="tx1"/>
                          </a:solidFill>
                          <a:latin typeface="Meiryo UI" panose="020B0604030504040204" pitchFamily="50" charset="-128"/>
                          <a:ea typeface="Meiryo UI" panose="020B0604030504040204" pitchFamily="50" charset="-128"/>
                        </a:rPr>
                        <a:t>30</a:t>
                      </a:r>
                      <a:r>
                        <a:rPr kumimoji="1" lang="ja-JP" altLang="en-US" sz="1200" dirty="0">
                          <a:solidFill>
                            <a:schemeClr val="tx1"/>
                          </a:solidFill>
                          <a:latin typeface="Meiryo UI" panose="020B0604030504040204" pitchFamily="50" charset="-128"/>
                          <a:ea typeface="Meiryo UI" panose="020B0604030504040204" pitchFamily="50" charset="-128"/>
                        </a:rPr>
                        <a:t>年以上が経過し、健全度</a:t>
                      </a:r>
                      <a:r>
                        <a:rPr kumimoji="1" lang="en-US" altLang="ja-JP" sz="1200" dirty="0">
                          <a:solidFill>
                            <a:schemeClr val="tx1"/>
                          </a:solidFill>
                          <a:latin typeface="Meiryo UI" panose="020B0604030504040204" pitchFamily="50" charset="-128"/>
                          <a:ea typeface="Meiryo UI" panose="020B0604030504040204" pitchFamily="50" charset="-128"/>
                        </a:rPr>
                        <a:t>Ⅱ</a:t>
                      </a:r>
                      <a:r>
                        <a:rPr kumimoji="1" lang="ja-JP" altLang="en-US" sz="1200" dirty="0">
                          <a:solidFill>
                            <a:schemeClr val="tx1"/>
                          </a:solidFill>
                          <a:latin typeface="Meiryo UI" panose="020B0604030504040204" pitchFamily="50" charset="-128"/>
                          <a:ea typeface="Meiryo UI" panose="020B0604030504040204" pitchFamily="50" charset="-128"/>
                        </a:rPr>
                        <a:t>が増加傾向</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0" indent="0">
                        <a:spcBef>
                          <a:spcPts val="600"/>
                        </a:spcBef>
                        <a:buFont typeface="Wingdings" panose="05000000000000000000" pitchFamily="2" charset="2"/>
                        <a:buNone/>
                      </a:pPr>
                      <a:r>
                        <a:rPr kumimoji="1" lang="ja-JP" altLang="en-US" sz="1200" dirty="0">
                          <a:solidFill>
                            <a:schemeClr val="tx1"/>
                          </a:solidFill>
                          <a:latin typeface="Meiryo UI" panose="020B0604030504040204" pitchFamily="50" charset="-128"/>
                          <a:ea typeface="Meiryo UI" panose="020B0604030504040204" pitchFamily="50" charset="-128"/>
                        </a:rPr>
                        <a:t>・将来、管理施設が増加</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anchor="ctr">
                    <a:solidFill>
                      <a:srgbClr val="D0D8E8"/>
                    </a:solidFill>
                  </a:tcPr>
                </a:tc>
                <a:tc rowSpan="2">
                  <a:txBody>
                    <a:bodyPr/>
                    <a:lstStyle/>
                    <a:p>
                      <a:pPr marL="180000" lvl="0" indent="-180000">
                        <a:spcBef>
                          <a:spcPts val="600"/>
                        </a:spcBef>
                        <a:buFont typeface="Arial" panose="020B0604020202020204" pitchFamily="34" charset="0"/>
                        <a:buChar char="•"/>
                      </a:pPr>
                      <a:r>
                        <a:rPr kumimoji="1" lang="ja-JP" altLang="en-US" sz="1200" dirty="0">
                          <a:solidFill>
                            <a:schemeClr val="tx1"/>
                          </a:solidFill>
                          <a:latin typeface="Meiryo UI" panose="020B0604030504040204" pitchFamily="50" charset="-128"/>
                          <a:ea typeface="Meiryo UI" panose="020B0604030504040204" pitchFamily="50" charset="-128"/>
                        </a:rPr>
                        <a:t>長寿命化計画策定から</a:t>
                      </a:r>
                      <a:r>
                        <a:rPr kumimoji="1" lang="en-US" altLang="ja-JP" sz="1200" dirty="0">
                          <a:solidFill>
                            <a:schemeClr val="tx1"/>
                          </a:solidFill>
                          <a:latin typeface="Meiryo UI" panose="020B0604030504040204" pitchFamily="50" charset="-128"/>
                          <a:ea typeface="Meiryo UI" panose="020B0604030504040204" pitchFamily="50" charset="-128"/>
                        </a:rPr>
                        <a:t>10</a:t>
                      </a:r>
                      <a:r>
                        <a:rPr kumimoji="1" lang="ja-JP" altLang="en-US" sz="1200" dirty="0">
                          <a:solidFill>
                            <a:schemeClr val="tx1"/>
                          </a:solidFill>
                          <a:latin typeface="Meiryo UI" panose="020B0604030504040204" pitchFamily="50" charset="-128"/>
                          <a:ea typeface="Meiryo UI" panose="020B0604030504040204" pitchFamily="50" charset="-128"/>
                        </a:rPr>
                        <a:t>年間の劣化状況を踏まえ、計画と実施の差異を整理し、</a:t>
                      </a:r>
                      <a:r>
                        <a:rPr kumimoji="1" lang="ja-JP" altLang="en-US" sz="1200" u="sng" dirty="0">
                          <a:solidFill>
                            <a:schemeClr val="tx1"/>
                          </a:solidFill>
                          <a:latin typeface="Meiryo UI" panose="020B0604030504040204" pitchFamily="50" charset="-128"/>
                          <a:ea typeface="Meiryo UI" panose="020B0604030504040204" pitchFamily="50" charset="-128"/>
                        </a:rPr>
                        <a:t>劣化予測の見直し</a:t>
                      </a:r>
                      <a:r>
                        <a:rPr kumimoji="1" lang="ja-JP" altLang="en-US" sz="1200" dirty="0">
                          <a:solidFill>
                            <a:schemeClr val="tx1"/>
                          </a:solidFill>
                          <a:latin typeface="Meiryo UI" panose="020B0604030504040204" pitchFamily="50" charset="-128"/>
                          <a:ea typeface="Meiryo UI" panose="020B0604030504040204" pitchFamily="50" charset="-128"/>
                        </a:rPr>
                        <a:t>、</a:t>
                      </a:r>
                      <a:r>
                        <a:rPr kumimoji="1" lang="ja-JP" altLang="en-US" sz="1200" u="sng" dirty="0">
                          <a:solidFill>
                            <a:schemeClr val="tx1"/>
                          </a:solidFill>
                          <a:latin typeface="Meiryo UI" panose="020B0604030504040204" pitchFamily="50" charset="-128"/>
                          <a:ea typeface="Meiryo UI" panose="020B0604030504040204" pitchFamily="50" charset="-128"/>
                        </a:rPr>
                        <a:t>目標管理水準の検証を実施</a:t>
                      </a:r>
                      <a:endParaRPr kumimoji="1" lang="en-US" altLang="ja-JP" sz="1200" b="0" u="none" kern="1200" dirty="0">
                        <a:solidFill>
                          <a:schemeClr val="tx1"/>
                        </a:solidFill>
                        <a:effectLst/>
                        <a:latin typeface="Meiryo UI" panose="020B0604030504040204" pitchFamily="50" charset="-128"/>
                        <a:ea typeface="Meiryo UI" panose="020B0604030504040204" pitchFamily="50" charset="-128"/>
                      </a:endParaRPr>
                    </a:p>
                    <a:p>
                      <a:pPr marL="180000" lvl="0" indent="-180000">
                        <a:spcBef>
                          <a:spcPts val="600"/>
                        </a:spcBef>
                        <a:buFont typeface="Arial" panose="020B0604020202020204" pitchFamily="34" charset="0"/>
                        <a:buChar char="•"/>
                      </a:pPr>
                      <a:r>
                        <a:rPr kumimoji="1" lang="ja-JP" altLang="en-US" sz="1200" b="0" u="none" kern="1200" dirty="0">
                          <a:solidFill>
                            <a:schemeClr val="tx1"/>
                          </a:solidFill>
                          <a:effectLst/>
                          <a:latin typeface="Meiryo UI" panose="020B0604030504040204" pitchFamily="50" charset="-128"/>
                          <a:ea typeface="Meiryo UI" panose="020B0604030504040204" pitchFamily="50" charset="-128"/>
                        </a:rPr>
                        <a:t>見直した劣化予測等に基づき、</a:t>
                      </a:r>
                      <a:r>
                        <a:rPr kumimoji="1" lang="ja-JP" altLang="en-US" sz="1200" b="0" u="sng" kern="1200" dirty="0">
                          <a:solidFill>
                            <a:schemeClr val="tx1"/>
                          </a:solidFill>
                          <a:effectLst/>
                          <a:latin typeface="Meiryo UI" panose="020B0604030504040204" pitchFamily="50" charset="-128"/>
                          <a:ea typeface="Meiryo UI" panose="020B0604030504040204" pitchFamily="50" charset="-128"/>
                        </a:rPr>
                        <a:t>長期コストシミュレーションを実施</a:t>
                      </a:r>
                      <a:endParaRPr kumimoji="1" lang="en-US" altLang="ja-JP" sz="1200" b="0" u="sng" kern="1200" dirty="0">
                        <a:solidFill>
                          <a:schemeClr val="tx1"/>
                        </a:solidFill>
                        <a:effectLst/>
                        <a:latin typeface="Meiryo UI" panose="020B0604030504040204" pitchFamily="50" charset="-128"/>
                        <a:ea typeface="Meiryo UI" panose="020B0604030504040204" pitchFamily="50" charset="-128"/>
                      </a:endParaRPr>
                    </a:p>
                    <a:p>
                      <a:pPr marL="180000" marR="0" lvl="0" indent="-1800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1" lang="ja-JP" altLang="en-US" sz="1200" dirty="0">
                          <a:solidFill>
                            <a:schemeClr val="tx1"/>
                          </a:solidFill>
                          <a:latin typeface="Meiryo UI" panose="020B0604030504040204" pitchFamily="50" charset="-128"/>
                          <a:ea typeface="Meiryo UI" panose="020B0604030504040204" pitchFamily="50" charset="-128"/>
                        </a:rPr>
                        <a:t>道路や鉄道上の高架構造であり、剥落等が第三者被害につながる恐れが高いため、損傷の種類に応じた</a:t>
                      </a:r>
                      <a:r>
                        <a:rPr kumimoji="1" lang="ja-JP" altLang="en-US" sz="1200" u="sng" dirty="0">
                          <a:solidFill>
                            <a:schemeClr val="tx1"/>
                          </a:solidFill>
                          <a:latin typeface="Meiryo UI" panose="020B0604030504040204" pitchFamily="50" charset="-128"/>
                          <a:ea typeface="Meiryo UI" panose="020B0604030504040204" pitchFamily="50" charset="-128"/>
                        </a:rPr>
                        <a:t>重点化指標を検証</a:t>
                      </a:r>
                      <a:endParaRPr kumimoji="1" lang="en-US" altLang="ja-JP" sz="1200" b="0" u="sng" kern="1200" dirty="0">
                        <a:solidFill>
                          <a:schemeClr val="tx1"/>
                        </a:solidFill>
                        <a:effectLst/>
                        <a:latin typeface="Meiryo UI" panose="020B0604030504040204" pitchFamily="50" charset="-128"/>
                        <a:ea typeface="Meiryo UI" panose="020B0604030504040204" pitchFamily="50" charset="-128"/>
                      </a:endParaRPr>
                    </a:p>
                    <a:p>
                      <a:pPr marL="180000" lvl="0" indent="-180000">
                        <a:spcBef>
                          <a:spcPts val="600"/>
                        </a:spcBef>
                        <a:buFont typeface="Arial" panose="020B0604020202020204" pitchFamily="34" charset="0"/>
                        <a:buChar char="•"/>
                      </a:pPr>
                      <a:r>
                        <a:rPr kumimoji="1" lang="ja-JP" altLang="en-US" sz="1200" b="0" u="sng" kern="1200" dirty="0">
                          <a:solidFill>
                            <a:schemeClr val="tx1"/>
                          </a:solidFill>
                          <a:effectLst/>
                          <a:latin typeface="Meiryo UI" panose="020B0604030504040204" pitchFamily="50" charset="-128"/>
                          <a:ea typeface="Meiryo UI" panose="020B0604030504040204" pitchFamily="50" charset="-128"/>
                        </a:rPr>
                        <a:t>駅舎の建築物（外壁、屋根）が補修時期を迎え</a:t>
                      </a:r>
                      <a:r>
                        <a:rPr kumimoji="1" lang="ja-JP" altLang="en-US" sz="1200" b="0" u="none" kern="1200" dirty="0">
                          <a:solidFill>
                            <a:schemeClr val="tx1"/>
                          </a:solidFill>
                          <a:effectLst/>
                          <a:latin typeface="Meiryo UI" panose="020B0604030504040204" pitchFamily="50" charset="-128"/>
                          <a:ea typeface="Meiryo UI" panose="020B0604030504040204" pitchFamily="50" charset="-128"/>
                        </a:rPr>
                        <a:t>、</a:t>
                      </a:r>
                      <a:r>
                        <a:rPr kumimoji="1" lang="ja-JP" altLang="en-US" sz="1200" b="0" u="sng" kern="1200" dirty="0">
                          <a:solidFill>
                            <a:schemeClr val="tx1"/>
                          </a:solidFill>
                          <a:effectLst/>
                          <a:latin typeface="Meiryo UI" panose="020B0604030504040204" pitchFamily="50" charset="-128"/>
                          <a:ea typeface="Meiryo UI" panose="020B0604030504040204" pitchFamily="50" charset="-128"/>
                        </a:rPr>
                        <a:t>点検要領、長寿命化計画を新たに策定</a:t>
                      </a:r>
                    </a:p>
                    <a:p>
                      <a:pPr marL="180000" marR="0" lvl="0" indent="-180000" algn="l" defTabSz="914377"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1" lang="ja-JP" altLang="en-US" sz="1200" u="sng" dirty="0">
                          <a:solidFill>
                            <a:schemeClr val="tx1"/>
                          </a:solidFill>
                          <a:latin typeface="Meiryo UI" panose="020B0604030504040204" pitchFamily="50" charset="-128"/>
                          <a:ea typeface="Meiryo UI" panose="020B0604030504040204" pitchFamily="50" charset="-128"/>
                        </a:rPr>
                        <a:t>工事のコスト縮減につながる新技術の活用を検討</a:t>
                      </a:r>
                      <a:endParaRPr kumimoji="1" lang="en-US" altLang="ja-JP" sz="1200" u="sng" dirty="0">
                        <a:solidFill>
                          <a:schemeClr val="tx1"/>
                        </a:solidFill>
                        <a:latin typeface="Meiryo UI" panose="020B0604030504040204" pitchFamily="50" charset="-128"/>
                        <a:ea typeface="Meiryo UI" panose="020B0604030504040204" pitchFamily="50" charset="-128"/>
                      </a:endParaRPr>
                    </a:p>
                  </a:txBody>
                  <a:tcPr anchor="ctr">
                    <a:solidFill>
                      <a:srgbClr val="D0D8E8"/>
                    </a:solidFill>
                  </a:tcPr>
                </a:tc>
                <a:extLst>
                  <a:ext uri="{0D108BD9-81ED-4DB2-BD59-A6C34878D82A}">
                    <a16:rowId xmlns:a16="http://schemas.microsoft.com/office/drawing/2014/main" val="177927972"/>
                  </a:ext>
                </a:extLst>
              </a:tr>
              <a:tr h="1414656">
                <a:tc vMerge="1">
                  <a:txBody>
                    <a:bodyPr/>
                    <a:lstStyle/>
                    <a:p>
                      <a:pPr marL="0" indent="0">
                        <a:spcBef>
                          <a:spcPts val="600"/>
                        </a:spcBef>
                        <a:buFont typeface="Wingdings" panose="05000000000000000000" pitchFamily="2" charset="2"/>
                        <a:buNone/>
                      </a:pPr>
                      <a:endParaRPr kumimoji="1" lang="en-US" altLang="ja-JP" sz="12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marL="0" indent="0">
                        <a:spcBef>
                          <a:spcPts val="600"/>
                        </a:spcBef>
                        <a:buFont typeface="Wingdings" panose="05000000000000000000" pitchFamily="2" charset="2"/>
                        <a:buNone/>
                      </a:pPr>
                      <a:r>
                        <a:rPr kumimoji="1" lang="ja-JP" altLang="en-US" sz="1200" dirty="0">
                          <a:solidFill>
                            <a:schemeClr val="tx1"/>
                          </a:solidFill>
                          <a:latin typeface="Meiryo UI" panose="020B0604030504040204" pitchFamily="50" charset="-128"/>
                          <a:ea typeface="Meiryo UI" panose="020B0604030504040204" pitchFamily="50" charset="-128"/>
                        </a:rPr>
                        <a:t>目標管理水準の保持</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anchor="ctr">
                    <a:solidFill>
                      <a:srgbClr val="D0D8E8"/>
                    </a:solidFill>
                  </a:tcPr>
                </a:tc>
                <a:tc vMerge="1">
                  <a:txBody>
                    <a:bodyPr/>
                    <a:lstStyle/>
                    <a:p>
                      <a:pPr marL="216000" indent="-216000">
                        <a:spcBef>
                          <a:spcPts val="600"/>
                        </a:spcBef>
                        <a:buFont typeface="Wingdings" panose="05000000000000000000" pitchFamily="2" charset="2"/>
                        <a:buChar char="l"/>
                      </a:pPr>
                      <a:endParaRPr kumimoji="1" lang="en-US" altLang="ja-JP" sz="1200" dirty="0">
                        <a:solidFill>
                          <a:schemeClr val="tx1"/>
                        </a:solidFill>
                        <a:latin typeface="Meiryo UI" panose="020B0604030504040204" pitchFamily="50" charset="-128"/>
                        <a:ea typeface="Meiryo UI" panose="020B0604030504040204" pitchFamily="50" charset="-128"/>
                      </a:endParaRPr>
                    </a:p>
                  </a:txBody>
                  <a:tcPr anchor="ctr"/>
                </a:tc>
                <a:tc vMerge="1">
                  <a:txBody>
                    <a:bodyPr/>
                    <a:lstStyle/>
                    <a:p>
                      <a:pPr marL="180000" marR="0" lvl="0" indent="-18000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dirty="0">
                          <a:solidFill>
                            <a:schemeClr val="tx1"/>
                          </a:solidFill>
                          <a:latin typeface="Meiryo UI" panose="020B0604030504040204" pitchFamily="50" charset="-128"/>
                          <a:ea typeface="Meiryo UI" panose="020B0604030504040204" pitchFamily="50" charset="-128"/>
                        </a:rPr>
                        <a:t>道路や鉄道上の高架構造であり、剥落等が第三者被害につながる恐れが高いため、損傷の種類に応じた</a:t>
                      </a:r>
                      <a:r>
                        <a:rPr kumimoji="1" lang="ja-JP" altLang="en-US" sz="1200" u="sng" dirty="0">
                          <a:solidFill>
                            <a:schemeClr val="tx1"/>
                          </a:solidFill>
                          <a:latin typeface="Meiryo UI" panose="020B0604030504040204" pitchFamily="50" charset="-128"/>
                          <a:ea typeface="Meiryo UI" panose="020B0604030504040204" pitchFamily="50" charset="-128"/>
                        </a:rPr>
                        <a:t>重点化指標を検証</a:t>
                      </a:r>
                      <a:endParaRPr kumimoji="1" lang="en-US" altLang="ja-JP" sz="1200" u="sng"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729892107"/>
                  </a:ext>
                </a:extLst>
              </a:tr>
              <a:tr h="483105">
                <a:tc vMerge="1">
                  <a:txBody>
                    <a:bodyPr/>
                    <a:lstStyle/>
                    <a:p>
                      <a:pPr marL="0" indent="0">
                        <a:spcBef>
                          <a:spcPts val="600"/>
                        </a:spcBef>
                        <a:buFont typeface="Wingdings" panose="05000000000000000000" pitchFamily="2" charset="2"/>
                        <a:buNone/>
                      </a:pPr>
                      <a:endParaRPr kumimoji="1" lang="en-US" altLang="ja-JP" sz="12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marL="0" indent="0">
                        <a:spcBef>
                          <a:spcPts val="600"/>
                        </a:spcBef>
                        <a:buFont typeface="Wingdings" panose="05000000000000000000" pitchFamily="2" charset="2"/>
                        <a:buNone/>
                      </a:pPr>
                      <a:r>
                        <a:rPr kumimoji="1" lang="ja-JP" altLang="en-US" sz="1200" dirty="0">
                          <a:solidFill>
                            <a:schemeClr val="tx1"/>
                          </a:solidFill>
                          <a:latin typeface="Meiryo UI" panose="020B0604030504040204" pitchFamily="50" charset="-128"/>
                          <a:ea typeface="Meiryo UI" panose="020B0604030504040204" pitchFamily="50" charset="-128"/>
                        </a:rPr>
                        <a:t>点検、補修・補強履歴などの蓄積</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anchor="ctr">
                    <a:solidFill>
                      <a:srgbClr val="E9EDF4"/>
                    </a:solidFill>
                  </a:tcPr>
                </a:tc>
                <a:tc>
                  <a:txBody>
                    <a:bodyPr/>
                    <a:lstStyle/>
                    <a:p>
                      <a:pPr marL="0" indent="0">
                        <a:spcBef>
                          <a:spcPts val="600"/>
                        </a:spcBef>
                        <a:buFont typeface="Wingdings" panose="05000000000000000000" pitchFamily="2" charset="2"/>
                        <a:buNone/>
                      </a:pPr>
                      <a:r>
                        <a:rPr kumimoji="1" lang="ja-JP" altLang="en-US" sz="1200" dirty="0">
                          <a:solidFill>
                            <a:schemeClr val="tx1"/>
                          </a:solidFill>
                          <a:latin typeface="Meiryo UI" panose="020B0604030504040204" pitchFamily="50" charset="-128"/>
                          <a:ea typeface="Meiryo UI" panose="020B0604030504040204" pitchFamily="50" charset="-128"/>
                        </a:rPr>
                        <a:t>・確実なデータの蓄積</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anchor="ctr">
                    <a:solidFill>
                      <a:srgbClr val="E9EDF4"/>
                    </a:solidFill>
                  </a:tcPr>
                </a:tc>
                <a:tc>
                  <a:txBody>
                    <a:bodyPr/>
                    <a:lstStyle/>
                    <a:p>
                      <a:pPr marL="180000" lvl="0" indent="-180000">
                        <a:spcBef>
                          <a:spcPts val="600"/>
                        </a:spcBef>
                        <a:buFont typeface="Arial" panose="020B0604020202020204" pitchFamily="34" charset="0"/>
                        <a:buChar char="•"/>
                      </a:pPr>
                      <a:r>
                        <a:rPr kumimoji="1" lang="ja-JP" altLang="en-US" sz="1200" b="0" u="none" kern="1200" dirty="0">
                          <a:solidFill>
                            <a:schemeClr val="tx1"/>
                          </a:solidFill>
                          <a:effectLst/>
                          <a:latin typeface="Meiryo UI" panose="020B0604030504040204" pitchFamily="50" charset="-128"/>
                          <a:ea typeface="Meiryo UI" panose="020B0604030504040204" pitchFamily="50" charset="-128"/>
                        </a:rPr>
                        <a:t>データの蓄積に関する運用方法等を検討</a:t>
                      </a:r>
                      <a:endParaRPr kumimoji="1" lang="ja-JP" altLang="ja-JP" sz="1200" b="0" u="none" kern="1200" dirty="0">
                        <a:solidFill>
                          <a:schemeClr val="tx1"/>
                        </a:solidFill>
                        <a:effectLst/>
                        <a:latin typeface="Meiryo UI" panose="020B0604030504040204" pitchFamily="50" charset="-128"/>
                        <a:ea typeface="Meiryo UI" panose="020B0604030504040204" pitchFamily="50" charset="-128"/>
                        <a:cs typeface="+mn-cs"/>
                      </a:endParaRPr>
                    </a:p>
                  </a:txBody>
                  <a:tcPr anchor="ctr">
                    <a:solidFill>
                      <a:srgbClr val="E9EDF4"/>
                    </a:solidFill>
                  </a:tcPr>
                </a:tc>
                <a:extLst>
                  <a:ext uri="{0D108BD9-81ED-4DB2-BD59-A6C34878D82A}">
                    <a16:rowId xmlns:a16="http://schemas.microsoft.com/office/drawing/2014/main" val="1694943658"/>
                  </a:ext>
                </a:extLst>
              </a:tr>
            </a:tbl>
          </a:graphicData>
        </a:graphic>
      </p:graphicFrame>
      <p:sp>
        <p:nvSpPr>
          <p:cNvPr id="13" name="テキスト ボックス 12">
            <a:extLst>
              <a:ext uri="{FF2B5EF4-FFF2-40B4-BE49-F238E27FC236}">
                <a16:creationId xmlns:a16="http://schemas.microsoft.com/office/drawing/2014/main" id="{85E5DF51-89FC-426F-8853-6F58CA9E5F3F}"/>
              </a:ext>
            </a:extLst>
          </p:cNvPr>
          <p:cNvSpPr txBox="1"/>
          <p:nvPr/>
        </p:nvSpPr>
        <p:spPr>
          <a:xfrm>
            <a:off x="7990880" y="73502"/>
            <a:ext cx="1008112" cy="369332"/>
          </a:xfrm>
          <a:prstGeom prst="rect">
            <a:avLst/>
          </a:prstGeom>
          <a:ln w="12700"/>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kumimoji="1" lang="ja-JP" altLang="en-US" dirty="0">
                <a:latin typeface="Meiryo UI" pitchFamily="50" charset="-128"/>
                <a:ea typeface="Meiryo UI" pitchFamily="50" charset="-128"/>
                <a:cs typeface="Meiryo UI" pitchFamily="50" charset="-128"/>
              </a:rPr>
              <a:t>資料３</a:t>
            </a:r>
          </a:p>
        </p:txBody>
      </p:sp>
    </p:spTree>
    <p:extLst>
      <p:ext uri="{BB962C8B-B14F-4D97-AF65-F5344CB8AC3E}">
        <p14:creationId xmlns:p14="http://schemas.microsoft.com/office/powerpoint/2010/main" val="2781990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0BEC1D9-A113-1528-E61D-0F6C3D6398BC}"/>
              </a:ext>
            </a:extLst>
          </p:cNvPr>
          <p:cNvSpPr>
            <a:spLocks noChangeArrowheads="1"/>
          </p:cNvSpPr>
          <p:nvPr/>
        </p:nvSpPr>
        <p:spPr bwMode="auto">
          <a:xfrm>
            <a:off x="0" y="-20638"/>
            <a:ext cx="9144000" cy="539751"/>
          </a:xfrm>
          <a:prstGeom prst="rect">
            <a:avLst/>
          </a:prstGeom>
          <a:gradFill>
            <a:gsLst>
              <a:gs pos="0">
                <a:schemeClr val="tx2"/>
              </a:gs>
              <a:gs pos="100000">
                <a:schemeClr val="accent1"/>
              </a:gs>
            </a:gsLst>
            <a:lin ang="5400000" scaled="1"/>
          </a:gradFill>
          <a:ln w="9525">
            <a:noFill/>
            <a:miter lim="800000"/>
            <a:headEnd/>
            <a:tailEnd/>
          </a:ln>
          <a:effectLst>
            <a:outerShdw blurRad="50800" dist="38100" dir="5400000" algn="t" rotWithShape="0">
              <a:prstClr val="black">
                <a:alpha val="40000"/>
              </a:prstClr>
            </a:outerShdw>
          </a:effectLst>
        </p:spPr>
        <p:txBody>
          <a:bodyPr wrap="none" lIns="91351" tIns="45675" rIns="91351" bIns="45675" anchor="ctr"/>
          <a:lstStyle/>
          <a:p>
            <a:pPr>
              <a:defRPr/>
            </a:pPr>
            <a:endParaRPr lang="en-US" altLang="zh-TW" sz="2800" b="1" dirty="0">
              <a:solidFill>
                <a:schemeClr val="bg1"/>
              </a:solidFill>
              <a:latin typeface="Meiryo UI" pitchFamily="50" charset="-128"/>
              <a:ea typeface="Meiryo UI" pitchFamily="50" charset="-128"/>
              <a:cs typeface="Meiryo UI" pitchFamily="50" charset="-128"/>
            </a:endParaRPr>
          </a:p>
        </p:txBody>
      </p:sp>
      <p:sp>
        <p:nvSpPr>
          <p:cNvPr id="4" name="Text Box 5">
            <a:extLst>
              <a:ext uri="{FF2B5EF4-FFF2-40B4-BE49-F238E27FC236}">
                <a16:creationId xmlns:a16="http://schemas.microsoft.com/office/drawing/2014/main" id="{092203D9-9443-47A1-DD3F-3CAF6C95D95C}"/>
              </a:ext>
            </a:extLst>
          </p:cNvPr>
          <p:cNvSpPr txBox="1">
            <a:spLocks noChangeArrowheads="1"/>
          </p:cNvSpPr>
          <p:nvPr/>
        </p:nvSpPr>
        <p:spPr bwMode="auto">
          <a:xfrm>
            <a:off x="165734" y="611827"/>
            <a:ext cx="353582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None/>
            </a:pPr>
            <a:r>
              <a:rPr lang="ja-JP" altLang="en-US" sz="1800" dirty="0">
                <a:latin typeface="Meiryo UI" panose="020B0604030504040204" pitchFamily="50" charset="-128"/>
                <a:ea typeface="Meiryo UI" panose="020B0604030504040204" pitchFamily="50" charset="-128"/>
              </a:rPr>
              <a:t>◇管理水準</a:t>
            </a:r>
          </a:p>
        </p:txBody>
      </p:sp>
      <p:pic>
        <p:nvPicPr>
          <p:cNvPr id="6" name="図 5">
            <a:extLst>
              <a:ext uri="{FF2B5EF4-FFF2-40B4-BE49-F238E27FC236}">
                <a16:creationId xmlns:a16="http://schemas.microsoft.com/office/drawing/2014/main" id="{745CD486-6B7F-4B6C-B17A-1BC0EE1E3C6C}"/>
              </a:ext>
            </a:extLst>
          </p:cNvPr>
          <p:cNvPicPr>
            <a:picLocks noChangeAspect="1"/>
          </p:cNvPicPr>
          <p:nvPr/>
        </p:nvPicPr>
        <p:blipFill>
          <a:blip r:embed="rId3"/>
          <a:stretch>
            <a:fillRect/>
          </a:stretch>
        </p:blipFill>
        <p:spPr>
          <a:xfrm>
            <a:off x="598222" y="2299818"/>
            <a:ext cx="3039104" cy="4289234"/>
          </a:xfrm>
          <a:prstGeom prst="rect">
            <a:avLst/>
          </a:prstGeom>
        </p:spPr>
      </p:pic>
      <p:sp>
        <p:nvSpPr>
          <p:cNvPr id="8" name="スライド番号プレースホルダー 7"/>
          <p:cNvSpPr>
            <a:spLocks noGrp="1"/>
          </p:cNvSpPr>
          <p:nvPr>
            <p:ph type="sldNum" sz="quarter" idx="12"/>
          </p:nvPr>
        </p:nvSpPr>
        <p:spPr/>
        <p:txBody>
          <a:bodyPr/>
          <a:lstStyle/>
          <a:p>
            <a:pPr>
              <a:defRPr/>
            </a:pPr>
            <a:fld id="{7EE6E9F5-8DA2-4CA0-9968-091F5A64EF1C}" type="slidenum">
              <a:rPr lang="ja-JP" altLang="en-US" smtClean="0"/>
              <a:pPr>
                <a:defRPr/>
              </a:pPr>
              <a:t>34</a:t>
            </a:fld>
            <a:endParaRPr lang="ja-JP" altLang="en-US"/>
          </a:p>
        </p:txBody>
      </p:sp>
      <p:sp>
        <p:nvSpPr>
          <p:cNvPr id="10" name="コンテンツ プレースホルダー 2">
            <a:extLst>
              <a:ext uri="{FF2B5EF4-FFF2-40B4-BE49-F238E27FC236}">
                <a16:creationId xmlns:a16="http://schemas.microsoft.com/office/drawing/2014/main" id="{8ED871B9-D4BC-4B86-ACF1-77CBD06E1145}"/>
              </a:ext>
            </a:extLst>
          </p:cNvPr>
          <p:cNvSpPr txBox="1">
            <a:spLocks/>
          </p:cNvSpPr>
          <p:nvPr/>
        </p:nvSpPr>
        <p:spPr bwMode="auto">
          <a:xfrm>
            <a:off x="261448" y="981159"/>
            <a:ext cx="8539652" cy="1195571"/>
          </a:xfrm>
          <a:prstGeom prst="rect">
            <a:avLst/>
          </a:prstGeom>
          <a:gradFill rotWithShape="0">
            <a:gsLst>
              <a:gs pos="0">
                <a:srgbClr val="FFFF99"/>
              </a:gs>
              <a:gs pos="100000">
                <a:schemeClr val="bg1"/>
              </a:gs>
            </a:gsLst>
            <a:lin ang="5400000" scaled="1"/>
          </a:gradFill>
          <a:ln w="12700">
            <a:solidFill>
              <a:schemeClr val="tx1"/>
            </a:solidFill>
            <a:miter lim="800000"/>
            <a:headEnd/>
            <a:tailEnd/>
          </a:ln>
        </p:spPr>
        <p:txBody>
          <a:bodyPr anchor="ctr"/>
          <a:lstStyle>
            <a:lvl1pPr marL="285750" indent="-28575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indent="0" eaLnBrk="1" hangingPunct="1">
              <a:spcBef>
                <a:spcPct val="0"/>
              </a:spcBef>
              <a:buNone/>
            </a:pPr>
            <a:r>
              <a:rPr lang="ja-JP" altLang="en-US" sz="1600" dirty="0">
                <a:latin typeface="Meiryo UI" panose="020B0604030504040204" pitchFamily="50" charset="-128"/>
                <a:ea typeface="Meiryo UI" panose="020B0604030504040204" pitchFamily="50" charset="-128"/>
              </a:rPr>
              <a:t>・現計画は、健全度を</a:t>
            </a:r>
            <a:r>
              <a:rPr lang="en-US" altLang="ja-JP" sz="1600" dirty="0">
                <a:latin typeface="Meiryo UI" panose="020B0604030504040204" pitchFamily="50" charset="-128"/>
                <a:ea typeface="Meiryo UI" panose="020B0604030504040204" pitchFamily="50" charset="-128"/>
              </a:rPr>
              <a:t>Ⅱ</a:t>
            </a:r>
            <a:r>
              <a:rPr lang="ja-JP" altLang="en-US" sz="1600" dirty="0">
                <a:latin typeface="Meiryo UI" panose="020B0604030504040204" pitchFamily="50" charset="-128"/>
                <a:ea typeface="Meiryo UI" panose="020B0604030504040204" pitchFamily="50" charset="-128"/>
              </a:rPr>
              <a:t>以上（</a:t>
            </a:r>
            <a:r>
              <a:rPr lang="en-US" altLang="ja-JP" sz="1600" dirty="0">
                <a:latin typeface="Meiryo UI" panose="020B0604030504040204" pitchFamily="50" charset="-128"/>
                <a:ea typeface="Meiryo UI" panose="020B0604030504040204" pitchFamily="50" charset="-128"/>
              </a:rPr>
              <a:t>AA</a:t>
            </a:r>
            <a:r>
              <a:rPr lang="ja-JP" altLang="en-US" sz="1600" dirty="0">
                <a:latin typeface="Meiryo UI" panose="020B0604030504040204" pitchFamily="50" charset="-128"/>
                <a:ea typeface="Meiryo UI" panose="020B0604030504040204" pitchFamily="50" charset="-128"/>
              </a:rPr>
              <a:t>・</a:t>
            </a:r>
            <a:r>
              <a:rPr lang="en-US" altLang="ja-JP" sz="1600" dirty="0">
                <a:latin typeface="Meiryo UI" panose="020B0604030504040204" pitchFamily="50" charset="-128"/>
                <a:ea typeface="Meiryo UI" panose="020B0604030504040204" pitchFamily="50" charset="-128"/>
              </a:rPr>
              <a:t>A1</a:t>
            </a:r>
            <a:r>
              <a:rPr lang="ja-JP" altLang="en-US" sz="1600" dirty="0">
                <a:latin typeface="Meiryo UI" panose="020B0604030504040204" pitchFamily="50" charset="-128"/>
                <a:ea typeface="Meiryo UI" panose="020B0604030504040204" pitchFamily="50" charset="-128"/>
              </a:rPr>
              <a:t>・</a:t>
            </a:r>
            <a:r>
              <a:rPr lang="en-US" altLang="ja-JP" sz="1600" dirty="0">
                <a:latin typeface="Meiryo UI" panose="020B0604030504040204" pitchFamily="50" charset="-128"/>
                <a:ea typeface="Meiryo UI" panose="020B0604030504040204" pitchFamily="50" charset="-128"/>
              </a:rPr>
              <a:t>A2</a:t>
            </a:r>
            <a:r>
              <a:rPr lang="ja-JP" altLang="en-US" sz="1600" dirty="0">
                <a:latin typeface="Meiryo UI" panose="020B0604030504040204" pitchFamily="50" charset="-128"/>
                <a:ea typeface="Meiryo UI" panose="020B0604030504040204" pitchFamily="50" charset="-128"/>
              </a:rPr>
              <a:t>）と判定した場合に加え、健全度</a:t>
            </a:r>
            <a:r>
              <a:rPr lang="en-US" altLang="ja-JP" sz="1600" dirty="0">
                <a:latin typeface="Meiryo UI" panose="020B0604030504040204" pitchFamily="50" charset="-128"/>
                <a:ea typeface="Meiryo UI" panose="020B0604030504040204" pitchFamily="50" charset="-128"/>
              </a:rPr>
              <a:t>Ⅰ</a:t>
            </a:r>
            <a:r>
              <a:rPr lang="ja-JP" altLang="en-US" sz="1600" dirty="0">
                <a:latin typeface="Meiryo UI" panose="020B0604030504040204" pitchFamily="50" charset="-128"/>
                <a:ea typeface="Meiryo UI" panose="020B0604030504040204" pitchFamily="50" charset="-128"/>
              </a:rPr>
              <a:t>（</a:t>
            </a:r>
            <a:r>
              <a:rPr lang="en-US" altLang="ja-JP" sz="1600" dirty="0">
                <a:latin typeface="Meiryo UI" panose="020B0604030504040204" pitchFamily="50" charset="-128"/>
                <a:ea typeface="Meiryo UI" panose="020B0604030504040204" pitchFamily="50" charset="-128"/>
              </a:rPr>
              <a:t>B</a:t>
            </a:r>
            <a:r>
              <a:rPr lang="ja-JP" altLang="en-US" sz="1600" dirty="0">
                <a:latin typeface="Meiryo UI" panose="020B0604030504040204" pitchFamily="50" charset="-128"/>
                <a:ea typeface="Meiryo UI" panose="020B0604030504040204" pitchFamily="50" charset="-128"/>
              </a:rPr>
              <a:t>・</a:t>
            </a:r>
            <a:r>
              <a:rPr lang="en-US" altLang="ja-JP" sz="1600" dirty="0">
                <a:latin typeface="Meiryo UI" panose="020B0604030504040204" pitchFamily="50" charset="-128"/>
                <a:ea typeface="Meiryo UI" panose="020B0604030504040204" pitchFamily="50" charset="-128"/>
              </a:rPr>
              <a:t>C</a:t>
            </a:r>
            <a:r>
              <a:rPr lang="ja-JP" altLang="en-US" sz="1600" dirty="0">
                <a:latin typeface="Meiryo UI" panose="020B0604030504040204" pitchFamily="50" charset="-128"/>
                <a:ea typeface="Meiryo UI" panose="020B0604030504040204" pitchFamily="50" charset="-128"/>
              </a:rPr>
              <a:t>・</a:t>
            </a:r>
            <a:r>
              <a:rPr lang="en-US" altLang="ja-JP" sz="1600" dirty="0">
                <a:latin typeface="Meiryo UI" panose="020B0604030504040204" pitchFamily="50" charset="-128"/>
                <a:ea typeface="Meiryo UI" panose="020B0604030504040204" pitchFamily="50" charset="-128"/>
              </a:rPr>
              <a:t>S</a:t>
            </a:r>
            <a:r>
              <a:rPr lang="ja-JP" altLang="en-US" sz="1600" dirty="0">
                <a:latin typeface="Meiryo UI" panose="020B0604030504040204" pitchFamily="50" charset="-128"/>
                <a:ea typeface="Meiryo UI" panose="020B0604030504040204" pitchFamily="50" charset="-128"/>
              </a:rPr>
              <a:t>）と判定した場合でも、劣化予測や性能項目の照査で対策が必要と判断される場合は中期計画内補修の対象とする、</a:t>
            </a:r>
            <a:r>
              <a:rPr lang="en-US" altLang="ja-JP" sz="1600" dirty="0">
                <a:latin typeface="Meiryo UI" panose="020B0604030504040204" pitchFamily="50" charset="-128"/>
                <a:ea typeface="Meiryo UI" panose="020B0604030504040204" pitchFamily="50" charset="-128"/>
              </a:rPr>
              <a:t>2</a:t>
            </a:r>
            <a:r>
              <a:rPr lang="ja-JP" altLang="en-US" sz="1600" dirty="0">
                <a:latin typeface="Meiryo UI" panose="020B0604030504040204" pitchFamily="50" charset="-128"/>
                <a:ea typeface="Meiryo UI" panose="020B0604030504040204" pitchFamily="50" charset="-128"/>
              </a:rPr>
              <a:t>段階の管理水準である。目標管理水準を健全度</a:t>
            </a:r>
            <a:r>
              <a:rPr lang="en-US" altLang="ja-JP" sz="1600" dirty="0">
                <a:latin typeface="Meiryo UI" panose="020B0604030504040204" pitchFamily="50" charset="-128"/>
                <a:ea typeface="Meiryo UI" panose="020B0604030504040204" pitchFamily="50" charset="-128"/>
              </a:rPr>
              <a:t>Ⅰ</a:t>
            </a:r>
            <a:r>
              <a:rPr lang="ja-JP" altLang="en-US" sz="1600" dirty="0">
                <a:latin typeface="Meiryo UI" panose="020B0604030504040204" pitchFamily="50" charset="-128"/>
                <a:ea typeface="Meiryo UI" panose="020B0604030504040204" pitchFamily="50" charset="-128"/>
              </a:rPr>
              <a:t>（健全度</a:t>
            </a:r>
            <a:r>
              <a:rPr lang="en-US" altLang="ja-JP" sz="1600" dirty="0">
                <a:latin typeface="Meiryo UI" panose="020B0604030504040204" pitchFamily="50" charset="-128"/>
                <a:ea typeface="Meiryo UI" panose="020B0604030504040204" pitchFamily="50" charset="-128"/>
              </a:rPr>
              <a:t>Ⅱ</a:t>
            </a:r>
            <a:r>
              <a:rPr lang="ja-JP" altLang="en-US" sz="1600" dirty="0">
                <a:latin typeface="Meiryo UI" panose="020B0604030504040204" pitchFamily="50" charset="-128"/>
                <a:ea typeface="Meiryo UI" panose="020B0604030504040204" pitchFamily="50" charset="-128"/>
              </a:rPr>
              <a:t>を補修）したケースと現計画の</a:t>
            </a:r>
            <a:r>
              <a:rPr lang="en-US" altLang="ja-JP" sz="1600" dirty="0">
                <a:latin typeface="Meiryo UI" panose="020B0604030504040204" pitchFamily="50" charset="-128"/>
                <a:ea typeface="Meiryo UI" panose="020B0604030504040204" pitchFamily="50" charset="-128"/>
              </a:rPr>
              <a:t>2</a:t>
            </a:r>
            <a:r>
              <a:rPr lang="ja-JP" altLang="en-US" sz="1600" dirty="0">
                <a:latin typeface="Meiryo UI" panose="020B0604030504040204" pitchFamily="50" charset="-128"/>
                <a:ea typeface="Meiryo UI" panose="020B0604030504040204" pitchFamily="50" charset="-128"/>
              </a:rPr>
              <a:t>段階の目標管理水準とコストシミュレーションを行い、コスト・健全度・事業量が妥当であるか評価する。</a:t>
            </a:r>
            <a:endParaRPr lang="en-US" altLang="ja-JP" sz="1600" dirty="0">
              <a:latin typeface="Meiryo UI" panose="020B0604030504040204" pitchFamily="50" charset="-128"/>
              <a:ea typeface="Meiryo UI" panose="020B0604030504040204" pitchFamily="50" charset="-128"/>
            </a:endParaRPr>
          </a:p>
        </p:txBody>
      </p:sp>
      <p:pic>
        <p:nvPicPr>
          <p:cNvPr id="11" name="図 10">
            <a:extLst>
              <a:ext uri="{FF2B5EF4-FFF2-40B4-BE49-F238E27FC236}">
                <a16:creationId xmlns:a16="http://schemas.microsoft.com/office/drawing/2014/main" id="{DDFF2C47-581C-4564-B2A5-05E7FC120912}"/>
              </a:ext>
            </a:extLst>
          </p:cNvPr>
          <p:cNvPicPr>
            <a:picLocks noChangeAspect="1"/>
          </p:cNvPicPr>
          <p:nvPr/>
        </p:nvPicPr>
        <p:blipFill>
          <a:blip r:embed="rId4"/>
          <a:stretch>
            <a:fillRect/>
          </a:stretch>
        </p:blipFill>
        <p:spPr>
          <a:xfrm>
            <a:off x="3854063" y="2961538"/>
            <a:ext cx="4705804" cy="3084916"/>
          </a:xfrm>
          <a:prstGeom prst="rect">
            <a:avLst/>
          </a:prstGeom>
        </p:spPr>
      </p:pic>
      <p:sp>
        <p:nvSpPr>
          <p:cNvPr id="9" name="テキスト ボックス 8">
            <a:extLst>
              <a:ext uri="{FF2B5EF4-FFF2-40B4-BE49-F238E27FC236}">
                <a16:creationId xmlns:a16="http://schemas.microsoft.com/office/drawing/2014/main" id="{513D96DD-6717-4D5A-B1C3-DE50316DA096}"/>
              </a:ext>
            </a:extLst>
          </p:cNvPr>
          <p:cNvSpPr txBox="1"/>
          <p:nvPr/>
        </p:nvSpPr>
        <p:spPr>
          <a:xfrm>
            <a:off x="9620553" y="288661"/>
            <a:ext cx="4977141" cy="1015663"/>
          </a:xfrm>
          <a:prstGeom prst="rect">
            <a:avLst/>
          </a:prstGeom>
          <a:solidFill>
            <a:schemeClr val="accent6"/>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ja-JP" altLang="en-US" sz="1200" b="1" dirty="0">
                <a:solidFill>
                  <a:schemeClr val="bg1"/>
                </a:solidFill>
                <a:latin typeface="游ゴシック" panose="020B0400000000000000" pitchFamily="50" charset="-128"/>
                <a:ea typeface="游ゴシック" panose="020B0400000000000000" pitchFamily="50" charset="-128"/>
              </a:rPr>
              <a:t>現評価方法（２段階の管理水準）での検証以外、健全度のみで評価した場合、第三者被害につながる性能項目は健全度</a:t>
            </a:r>
            <a:r>
              <a:rPr lang="en-US" altLang="ja-JP" sz="1200" b="1" dirty="0">
                <a:solidFill>
                  <a:schemeClr val="bg1"/>
                </a:solidFill>
                <a:latin typeface="游ゴシック" panose="020B0400000000000000" pitchFamily="50" charset="-128"/>
                <a:ea typeface="游ゴシック" panose="020B0400000000000000" pitchFamily="50" charset="-128"/>
              </a:rPr>
              <a:t>Ⅰ</a:t>
            </a:r>
            <a:r>
              <a:rPr lang="ja-JP" altLang="en-US" sz="1200" b="1" dirty="0">
                <a:solidFill>
                  <a:schemeClr val="bg1"/>
                </a:solidFill>
                <a:latin typeface="游ゴシック" panose="020B0400000000000000" pitchFamily="50" charset="-128"/>
                <a:ea typeface="游ゴシック" panose="020B0400000000000000" pitchFamily="50" charset="-128"/>
              </a:rPr>
              <a:t>でも中期計画内補修とする場合のそれぞれで評価できるものでしょうか。</a:t>
            </a:r>
            <a:endParaRPr lang="en-US" altLang="ja-JP" sz="1200" b="1" dirty="0">
              <a:solidFill>
                <a:schemeClr val="bg1"/>
              </a:solidFill>
              <a:latin typeface="游ゴシック" panose="020B0400000000000000" pitchFamily="50" charset="-128"/>
              <a:ea typeface="游ゴシック" panose="020B0400000000000000" pitchFamily="50" charset="-128"/>
            </a:endParaRPr>
          </a:p>
          <a:p>
            <a:r>
              <a:rPr kumimoji="1" lang="ja-JP" altLang="en-US" sz="1200" b="1" dirty="0">
                <a:solidFill>
                  <a:schemeClr val="bg1"/>
                </a:solidFill>
                <a:latin typeface="游ゴシック" panose="020B0400000000000000" pitchFamily="50" charset="-128"/>
                <a:ea typeface="游ゴシック" panose="020B0400000000000000" pitchFamily="50" charset="-128"/>
              </a:rPr>
              <a:t>コストシミュレーションを行い、管理水準をどのように評価する予定でしょうか。</a:t>
            </a:r>
          </a:p>
        </p:txBody>
      </p:sp>
      <p:sp>
        <p:nvSpPr>
          <p:cNvPr id="12" name="テキスト ボックス 11">
            <a:extLst>
              <a:ext uri="{FF2B5EF4-FFF2-40B4-BE49-F238E27FC236}">
                <a16:creationId xmlns:a16="http://schemas.microsoft.com/office/drawing/2014/main" id="{BAC9B06D-02E6-401D-8AB2-751192C01DDD}"/>
              </a:ext>
            </a:extLst>
          </p:cNvPr>
          <p:cNvSpPr txBox="1"/>
          <p:nvPr/>
        </p:nvSpPr>
        <p:spPr>
          <a:xfrm>
            <a:off x="1195347" y="4788484"/>
            <a:ext cx="484227" cy="215444"/>
          </a:xfrm>
          <a:prstGeom prst="rect">
            <a:avLst/>
          </a:prstGeom>
          <a:noFill/>
        </p:spPr>
        <p:txBody>
          <a:bodyPr wrap="square" rtlCol="0">
            <a:spAutoFit/>
          </a:bodyPr>
          <a:lstStyle/>
          <a:p>
            <a:r>
              <a:rPr lang="en-US" altLang="ja-JP" sz="800" dirty="0">
                <a:solidFill>
                  <a:srgbClr val="FF0000"/>
                </a:solidFill>
                <a:latin typeface="Meiryo UI" panose="020B0604030504040204" pitchFamily="50" charset="-128"/>
                <a:ea typeface="Meiryo UI" panose="020B0604030504040204" pitchFamily="50" charset="-128"/>
              </a:rPr>
              <a:t>【Ⅳ】</a:t>
            </a:r>
            <a:endParaRPr lang="ja-JP" altLang="en-US" sz="800" dirty="0">
              <a:solidFill>
                <a:srgbClr val="FF0000"/>
              </a:solidFill>
              <a:latin typeface="Meiryo UI" panose="020B0604030504040204" pitchFamily="50" charset="-128"/>
              <a:ea typeface="Meiryo UI" panose="020B0604030504040204" pitchFamily="50" charset="-128"/>
            </a:endParaRPr>
          </a:p>
        </p:txBody>
      </p:sp>
      <p:sp>
        <p:nvSpPr>
          <p:cNvPr id="17" name="テキスト ボックス 16">
            <a:extLst>
              <a:ext uri="{FF2B5EF4-FFF2-40B4-BE49-F238E27FC236}">
                <a16:creationId xmlns:a16="http://schemas.microsoft.com/office/drawing/2014/main" id="{94E2D59F-66D9-4B67-B944-C11BBC315256}"/>
              </a:ext>
            </a:extLst>
          </p:cNvPr>
          <p:cNvSpPr txBox="1"/>
          <p:nvPr/>
        </p:nvSpPr>
        <p:spPr>
          <a:xfrm>
            <a:off x="1465296" y="4796155"/>
            <a:ext cx="484227" cy="215444"/>
          </a:xfrm>
          <a:prstGeom prst="rect">
            <a:avLst/>
          </a:prstGeom>
          <a:noFill/>
        </p:spPr>
        <p:txBody>
          <a:bodyPr wrap="square" rtlCol="0">
            <a:spAutoFit/>
          </a:bodyPr>
          <a:lstStyle/>
          <a:p>
            <a:r>
              <a:rPr lang="en-US" altLang="ja-JP" sz="800" dirty="0">
                <a:solidFill>
                  <a:srgbClr val="FF0000"/>
                </a:solidFill>
                <a:latin typeface="Meiryo UI" panose="020B0604030504040204" pitchFamily="50" charset="-128"/>
                <a:ea typeface="Meiryo UI" panose="020B0604030504040204" pitchFamily="50" charset="-128"/>
              </a:rPr>
              <a:t>【Ⅲ】</a:t>
            </a:r>
            <a:endParaRPr lang="ja-JP" altLang="en-US" sz="800" dirty="0">
              <a:solidFill>
                <a:srgbClr val="FF0000"/>
              </a:solidFill>
              <a:latin typeface="Meiryo UI" panose="020B0604030504040204" pitchFamily="50" charset="-128"/>
              <a:ea typeface="Meiryo UI" panose="020B0604030504040204" pitchFamily="50" charset="-128"/>
            </a:endParaRPr>
          </a:p>
        </p:txBody>
      </p:sp>
      <p:sp>
        <p:nvSpPr>
          <p:cNvPr id="18" name="テキスト ボックス 17">
            <a:extLst>
              <a:ext uri="{FF2B5EF4-FFF2-40B4-BE49-F238E27FC236}">
                <a16:creationId xmlns:a16="http://schemas.microsoft.com/office/drawing/2014/main" id="{FCE41990-51FD-44BC-8819-4DB26F242D03}"/>
              </a:ext>
            </a:extLst>
          </p:cNvPr>
          <p:cNvSpPr txBox="1"/>
          <p:nvPr/>
        </p:nvSpPr>
        <p:spPr>
          <a:xfrm>
            <a:off x="2823094" y="4798009"/>
            <a:ext cx="484227" cy="215444"/>
          </a:xfrm>
          <a:prstGeom prst="rect">
            <a:avLst/>
          </a:prstGeom>
          <a:noFill/>
        </p:spPr>
        <p:txBody>
          <a:bodyPr wrap="square" rtlCol="0">
            <a:spAutoFit/>
          </a:bodyPr>
          <a:lstStyle/>
          <a:p>
            <a:r>
              <a:rPr lang="en-US" altLang="ja-JP" sz="800" dirty="0">
                <a:solidFill>
                  <a:srgbClr val="FF0000"/>
                </a:solidFill>
                <a:latin typeface="Meiryo UI" panose="020B0604030504040204" pitchFamily="50" charset="-128"/>
                <a:ea typeface="Meiryo UI" panose="020B0604030504040204" pitchFamily="50" charset="-128"/>
              </a:rPr>
              <a:t>【Ⅰ】</a:t>
            </a:r>
            <a:endParaRPr lang="ja-JP" altLang="en-US" sz="800" dirty="0">
              <a:solidFill>
                <a:srgbClr val="FF0000"/>
              </a:solidFill>
              <a:latin typeface="Meiryo UI" panose="020B0604030504040204" pitchFamily="50" charset="-128"/>
              <a:ea typeface="Meiryo UI" panose="020B0604030504040204" pitchFamily="50" charset="-128"/>
            </a:endParaRPr>
          </a:p>
        </p:txBody>
      </p:sp>
      <p:sp>
        <p:nvSpPr>
          <p:cNvPr id="19" name="テキスト ボックス 18">
            <a:extLst>
              <a:ext uri="{FF2B5EF4-FFF2-40B4-BE49-F238E27FC236}">
                <a16:creationId xmlns:a16="http://schemas.microsoft.com/office/drawing/2014/main" id="{A8C21CB6-1821-41D5-9231-90AFDEEA8BF2}"/>
              </a:ext>
            </a:extLst>
          </p:cNvPr>
          <p:cNvSpPr txBox="1"/>
          <p:nvPr/>
        </p:nvSpPr>
        <p:spPr>
          <a:xfrm>
            <a:off x="1754406" y="4800651"/>
            <a:ext cx="484227" cy="215444"/>
          </a:xfrm>
          <a:prstGeom prst="rect">
            <a:avLst/>
          </a:prstGeom>
          <a:noFill/>
        </p:spPr>
        <p:txBody>
          <a:bodyPr wrap="square" rtlCol="0">
            <a:spAutoFit/>
          </a:bodyPr>
          <a:lstStyle/>
          <a:p>
            <a:r>
              <a:rPr lang="en-US" altLang="ja-JP" sz="800" dirty="0">
                <a:solidFill>
                  <a:srgbClr val="FF0000"/>
                </a:solidFill>
                <a:latin typeface="Meiryo UI" panose="020B0604030504040204" pitchFamily="50" charset="-128"/>
                <a:ea typeface="Meiryo UI" panose="020B0604030504040204" pitchFamily="50" charset="-128"/>
              </a:rPr>
              <a:t>【Ⅱ】</a:t>
            </a:r>
            <a:endParaRPr lang="ja-JP" altLang="en-US" sz="800" dirty="0">
              <a:solidFill>
                <a:srgbClr val="FF0000"/>
              </a:solidFill>
              <a:latin typeface="Meiryo UI" panose="020B0604030504040204" pitchFamily="50" charset="-128"/>
              <a:ea typeface="Meiryo UI" panose="020B0604030504040204" pitchFamily="50" charset="-128"/>
            </a:endParaRPr>
          </a:p>
        </p:txBody>
      </p:sp>
      <p:sp>
        <p:nvSpPr>
          <p:cNvPr id="14" name="正方形/長方形 22">
            <a:extLst>
              <a:ext uri="{FF2B5EF4-FFF2-40B4-BE49-F238E27FC236}">
                <a16:creationId xmlns:a16="http://schemas.microsoft.com/office/drawing/2014/main" id="{8424FBCB-288A-42A1-AF07-DC82AB905561}"/>
              </a:ext>
            </a:extLst>
          </p:cNvPr>
          <p:cNvSpPr>
            <a:spLocks noChangeArrowheads="1"/>
          </p:cNvSpPr>
          <p:nvPr/>
        </p:nvSpPr>
        <p:spPr bwMode="auto">
          <a:xfrm>
            <a:off x="60325" y="60325"/>
            <a:ext cx="6108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b="1" dirty="0">
                <a:solidFill>
                  <a:schemeClr val="bg1"/>
                </a:solidFill>
                <a:latin typeface="Meiryo UI" panose="020B0604030504040204" pitchFamily="50" charset="-128"/>
                <a:ea typeface="Meiryo UI" panose="020B0604030504040204" pitchFamily="50" charset="-128"/>
              </a:rPr>
              <a:t>（３）課題認識・論点</a:t>
            </a:r>
          </a:p>
        </p:txBody>
      </p:sp>
    </p:spTree>
    <p:extLst>
      <p:ext uri="{BB962C8B-B14F-4D97-AF65-F5344CB8AC3E}">
        <p14:creationId xmlns:p14="http://schemas.microsoft.com/office/powerpoint/2010/main" val="16529022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0BEC1D9-A113-1528-E61D-0F6C3D6398BC}"/>
              </a:ext>
            </a:extLst>
          </p:cNvPr>
          <p:cNvSpPr>
            <a:spLocks noChangeArrowheads="1"/>
          </p:cNvSpPr>
          <p:nvPr/>
        </p:nvSpPr>
        <p:spPr bwMode="auto">
          <a:xfrm>
            <a:off x="0" y="-20638"/>
            <a:ext cx="9144000" cy="539751"/>
          </a:xfrm>
          <a:prstGeom prst="rect">
            <a:avLst/>
          </a:prstGeom>
          <a:gradFill>
            <a:gsLst>
              <a:gs pos="0">
                <a:schemeClr val="tx2"/>
              </a:gs>
              <a:gs pos="100000">
                <a:schemeClr val="accent1"/>
              </a:gs>
            </a:gsLst>
            <a:lin ang="5400000" scaled="1"/>
          </a:gradFill>
          <a:ln w="9525">
            <a:noFill/>
            <a:miter lim="800000"/>
            <a:headEnd/>
            <a:tailEnd/>
          </a:ln>
          <a:effectLst>
            <a:outerShdw blurRad="50800" dist="38100" dir="5400000" algn="t" rotWithShape="0">
              <a:prstClr val="black">
                <a:alpha val="40000"/>
              </a:prstClr>
            </a:outerShdw>
          </a:effectLst>
        </p:spPr>
        <p:txBody>
          <a:bodyPr wrap="none" lIns="91351" tIns="45675" rIns="91351" bIns="45675" anchor="ctr"/>
          <a:lstStyle/>
          <a:p>
            <a:pPr>
              <a:defRPr/>
            </a:pPr>
            <a:endParaRPr lang="en-US" altLang="zh-TW" sz="2800" b="1" dirty="0">
              <a:solidFill>
                <a:schemeClr val="bg1"/>
              </a:solidFill>
              <a:latin typeface="Meiryo UI" pitchFamily="50" charset="-128"/>
              <a:ea typeface="Meiryo UI" pitchFamily="50" charset="-128"/>
              <a:cs typeface="Meiryo UI" pitchFamily="50" charset="-128"/>
            </a:endParaRPr>
          </a:p>
        </p:txBody>
      </p:sp>
      <p:sp>
        <p:nvSpPr>
          <p:cNvPr id="4" name="Text Box 5">
            <a:extLst>
              <a:ext uri="{FF2B5EF4-FFF2-40B4-BE49-F238E27FC236}">
                <a16:creationId xmlns:a16="http://schemas.microsoft.com/office/drawing/2014/main" id="{092203D9-9443-47A1-DD3F-3CAF6C95D95C}"/>
              </a:ext>
            </a:extLst>
          </p:cNvPr>
          <p:cNvSpPr txBox="1">
            <a:spLocks noChangeArrowheads="1"/>
          </p:cNvSpPr>
          <p:nvPr/>
        </p:nvSpPr>
        <p:spPr bwMode="auto">
          <a:xfrm>
            <a:off x="165734" y="611827"/>
            <a:ext cx="493966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None/>
            </a:pPr>
            <a:r>
              <a:rPr lang="ja-JP" altLang="en-US" sz="1800" dirty="0">
                <a:latin typeface="Meiryo UI" panose="020B0604030504040204" pitchFamily="50" charset="-128"/>
                <a:ea typeface="Meiryo UI" panose="020B0604030504040204" pitchFamily="50" charset="-128"/>
              </a:rPr>
              <a:t>＜点検結果による性能項目の照査例＞</a:t>
            </a:r>
          </a:p>
        </p:txBody>
      </p:sp>
      <p:sp>
        <p:nvSpPr>
          <p:cNvPr id="8" name="スライド番号プレースホルダー 7"/>
          <p:cNvSpPr>
            <a:spLocks noGrp="1"/>
          </p:cNvSpPr>
          <p:nvPr>
            <p:ph type="sldNum" sz="quarter" idx="12"/>
          </p:nvPr>
        </p:nvSpPr>
        <p:spPr/>
        <p:txBody>
          <a:bodyPr/>
          <a:lstStyle/>
          <a:p>
            <a:pPr>
              <a:defRPr/>
            </a:pPr>
            <a:fld id="{7EE6E9F5-8DA2-4CA0-9968-091F5A64EF1C}" type="slidenum">
              <a:rPr lang="ja-JP" altLang="en-US" smtClean="0"/>
              <a:pPr>
                <a:defRPr/>
              </a:pPr>
              <a:t>35</a:t>
            </a:fld>
            <a:endParaRPr lang="ja-JP" altLang="en-US"/>
          </a:p>
        </p:txBody>
      </p:sp>
      <p:pic>
        <p:nvPicPr>
          <p:cNvPr id="5" name="図 4">
            <a:extLst>
              <a:ext uri="{FF2B5EF4-FFF2-40B4-BE49-F238E27FC236}">
                <a16:creationId xmlns:a16="http://schemas.microsoft.com/office/drawing/2014/main" id="{36363D8D-C78B-4148-896F-D88845C92983}"/>
              </a:ext>
            </a:extLst>
          </p:cNvPr>
          <p:cNvPicPr>
            <a:picLocks noChangeAspect="1"/>
          </p:cNvPicPr>
          <p:nvPr/>
        </p:nvPicPr>
        <p:blipFill>
          <a:blip r:embed="rId3"/>
          <a:stretch>
            <a:fillRect/>
          </a:stretch>
        </p:blipFill>
        <p:spPr>
          <a:xfrm>
            <a:off x="1882552" y="3477348"/>
            <a:ext cx="5378896" cy="2879002"/>
          </a:xfrm>
          <a:prstGeom prst="rect">
            <a:avLst/>
          </a:prstGeom>
        </p:spPr>
      </p:pic>
      <p:pic>
        <p:nvPicPr>
          <p:cNvPr id="9" name="図 8">
            <a:extLst>
              <a:ext uri="{FF2B5EF4-FFF2-40B4-BE49-F238E27FC236}">
                <a16:creationId xmlns:a16="http://schemas.microsoft.com/office/drawing/2014/main" id="{71597DC6-DC01-4D6C-8D97-6858314F31F4}"/>
              </a:ext>
            </a:extLst>
          </p:cNvPr>
          <p:cNvPicPr>
            <a:picLocks noChangeAspect="1"/>
          </p:cNvPicPr>
          <p:nvPr/>
        </p:nvPicPr>
        <p:blipFill>
          <a:blip r:embed="rId4"/>
          <a:stretch>
            <a:fillRect/>
          </a:stretch>
        </p:blipFill>
        <p:spPr>
          <a:xfrm>
            <a:off x="1365937" y="1073873"/>
            <a:ext cx="4781180" cy="2118678"/>
          </a:xfrm>
          <a:prstGeom prst="rect">
            <a:avLst/>
          </a:prstGeom>
        </p:spPr>
      </p:pic>
      <p:sp>
        <p:nvSpPr>
          <p:cNvPr id="13" name="矢印: 折線 12">
            <a:extLst>
              <a:ext uri="{FF2B5EF4-FFF2-40B4-BE49-F238E27FC236}">
                <a16:creationId xmlns:a16="http://schemas.microsoft.com/office/drawing/2014/main" id="{D25EB0B9-69EC-42A7-AB8A-485B68A76D70}"/>
              </a:ext>
            </a:extLst>
          </p:cNvPr>
          <p:cNvSpPr/>
          <p:nvPr/>
        </p:nvSpPr>
        <p:spPr>
          <a:xfrm rot="16200000">
            <a:off x="1045908" y="1579306"/>
            <a:ext cx="369332" cy="93714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4" name="Text Box 5">
            <a:extLst>
              <a:ext uri="{FF2B5EF4-FFF2-40B4-BE49-F238E27FC236}">
                <a16:creationId xmlns:a16="http://schemas.microsoft.com/office/drawing/2014/main" id="{0DAEE6C8-BDAD-402F-BE9B-80B0BA4DBD7B}"/>
              </a:ext>
            </a:extLst>
          </p:cNvPr>
          <p:cNvSpPr txBox="1">
            <a:spLocks noChangeArrowheads="1"/>
          </p:cNvSpPr>
          <p:nvPr/>
        </p:nvSpPr>
        <p:spPr bwMode="auto">
          <a:xfrm>
            <a:off x="454565" y="1462719"/>
            <a:ext cx="93714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None/>
            </a:pPr>
            <a:r>
              <a:rPr lang="ja-JP" altLang="en-US" sz="1400" dirty="0">
                <a:solidFill>
                  <a:schemeClr val="tx2"/>
                </a:solidFill>
                <a:latin typeface="Meiryo UI" panose="020B0604030504040204" pitchFamily="50" charset="-128"/>
                <a:ea typeface="Meiryo UI" panose="020B0604030504040204" pitchFamily="50" charset="-128"/>
              </a:rPr>
              <a:t>管理水準</a:t>
            </a:r>
          </a:p>
        </p:txBody>
      </p:sp>
      <p:sp>
        <p:nvSpPr>
          <p:cNvPr id="6" name="矢印: 下 5">
            <a:extLst>
              <a:ext uri="{FF2B5EF4-FFF2-40B4-BE49-F238E27FC236}">
                <a16:creationId xmlns:a16="http://schemas.microsoft.com/office/drawing/2014/main" id="{528C4062-5E8D-4953-A6A6-9BBEC15106EB}"/>
              </a:ext>
            </a:extLst>
          </p:cNvPr>
          <p:cNvSpPr/>
          <p:nvPr/>
        </p:nvSpPr>
        <p:spPr>
          <a:xfrm>
            <a:off x="6169025" y="4260850"/>
            <a:ext cx="412750" cy="365125"/>
          </a:xfrm>
          <a:prstGeom prst="downArrow">
            <a:avLst/>
          </a:prstGeom>
          <a:solidFill>
            <a:srgbClr val="FF0000"/>
          </a:solidFill>
          <a:ln>
            <a:solidFill>
              <a:srgbClr val="FD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C4AFDA0F-CCD6-433E-A6FE-B8CFD5928B89}"/>
              </a:ext>
            </a:extLst>
          </p:cNvPr>
          <p:cNvSpPr txBox="1"/>
          <p:nvPr/>
        </p:nvSpPr>
        <p:spPr>
          <a:xfrm>
            <a:off x="6020181" y="3745220"/>
            <a:ext cx="2482533" cy="461665"/>
          </a:xfrm>
          <a:prstGeom prst="rect">
            <a:avLst/>
          </a:prstGeom>
          <a:noFill/>
          <a:ln>
            <a:solidFill>
              <a:schemeClr val="tx2"/>
            </a:solidFill>
          </a:ln>
        </p:spPr>
        <p:txBody>
          <a:bodyPr wrap="square" rtlCol="0">
            <a:spAutoFit/>
          </a:bodyPr>
          <a:lstStyle/>
          <a:p>
            <a:r>
              <a:rPr lang="ja-JP" altLang="en-US" sz="1200" dirty="0"/>
              <a:t>耐荷力・第三者影響のある損傷は、健全性</a:t>
            </a:r>
            <a:r>
              <a:rPr lang="en-US" altLang="ja-JP" sz="1200" dirty="0"/>
              <a:t>Ⅱ</a:t>
            </a:r>
            <a:r>
              <a:rPr lang="ja-JP" altLang="en-US" sz="1200" dirty="0"/>
              <a:t>の診断となる</a:t>
            </a:r>
            <a:endParaRPr kumimoji="1" lang="ja-JP" altLang="en-US" sz="1200" dirty="0"/>
          </a:p>
        </p:txBody>
      </p:sp>
      <p:sp>
        <p:nvSpPr>
          <p:cNvPr id="10" name="テキスト ボックス 9"/>
          <p:cNvSpPr txBox="1"/>
          <p:nvPr/>
        </p:nvSpPr>
        <p:spPr>
          <a:xfrm>
            <a:off x="9253334" y="1139553"/>
            <a:ext cx="2853055" cy="1015663"/>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ja-JP" altLang="en-US" sz="1200" dirty="0">
                <a:latin typeface="Meiryo UI" panose="020B0604030504040204" pitchFamily="50" charset="-128"/>
                <a:ea typeface="Meiryo UI" panose="020B0604030504040204" pitchFamily="50" charset="-128"/>
              </a:rPr>
              <a:t>この注釈の記載内容を以下の文言に修正できないでしょうか？</a:t>
            </a:r>
            <a:r>
              <a:rPr lang="en-US" altLang="ja-JP" sz="1200" dirty="0">
                <a:latin typeface="Meiryo UI" panose="020B0604030504040204" pitchFamily="50" charset="-128"/>
                <a:ea typeface="Meiryo UI" panose="020B0604030504040204" pitchFamily="50" charset="-128"/>
              </a:rPr>
              <a:t>	</a:t>
            </a:r>
          </a:p>
          <a:p>
            <a:r>
              <a:rPr lang="ja-JP" altLang="en-US" sz="1200" dirty="0">
                <a:latin typeface="Meiryo UI" panose="020B0604030504040204" pitchFamily="50" charset="-128"/>
                <a:ea typeface="Meiryo UI" panose="020B0604030504040204" pitchFamily="50" charset="-128"/>
              </a:rPr>
              <a:t>耐久性の低下が認められ、近い将来、急激な耐火性の低下が懸念される。また、補修コストの増加へつながる。</a:t>
            </a:r>
          </a:p>
        </p:txBody>
      </p:sp>
      <p:sp>
        <p:nvSpPr>
          <p:cNvPr id="11" name="テキスト ボックス 10"/>
          <p:cNvSpPr txBox="1"/>
          <p:nvPr/>
        </p:nvSpPr>
        <p:spPr>
          <a:xfrm>
            <a:off x="3932773" y="1170331"/>
            <a:ext cx="2214344" cy="584775"/>
          </a:xfrm>
          <a:prstGeom prst="rect">
            <a:avLst/>
          </a:prstGeom>
          <a:solidFill>
            <a:schemeClr val="bg1"/>
          </a:solidFill>
          <a:ln w="9525">
            <a:solidFill>
              <a:schemeClr val="tx1"/>
            </a:solidFill>
          </a:ln>
        </p:spPr>
        <p:txBody>
          <a:bodyPr wrap="square" rtlCol="0">
            <a:spAutoFit/>
          </a:bodyPr>
          <a:lstStyle/>
          <a:p>
            <a:r>
              <a:rPr lang="ja-JP" altLang="en-US" sz="800" dirty="0">
                <a:latin typeface="ＭＳ ゴシック" panose="020B0609070205080204" pitchFamily="49" charset="-128"/>
                <a:ea typeface="ＭＳ ゴシック" panose="020B0609070205080204" pitchFamily="49" charset="-128"/>
              </a:rPr>
              <a:t>■中期計画内の補修</a:t>
            </a:r>
            <a:endParaRPr lang="en-US" altLang="ja-JP" sz="800" dirty="0">
              <a:latin typeface="ＭＳ ゴシック" panose="020B0609070205080204" pitchFamily="49" charset="-128"/>
              <a:ea typeface="ＭＳ ゴシック" panose="020B0609070205080204" pitchFamily="49" charset="-128"/>
            </a:endParaRPr>
          </a:p>
          <a:p>
            <a:r>
              <a:rPr lang="ja-JP" altLang="en-US" sz="800" dirty="0">
                <a:latin typeface="ＭＳ ゴシック" panose="020B0609070205080204" pitchFamily="49" charset="-128"/>
                <a:ea typeface="ＭＳ ゴシック" panose="020B0609070205080204" pitchFamily="49" charset="-128"/>
              </a:rPr>
              <a:t>耐久性の低下が認められ、近い将来、急激な耐荷性の低下が懸念される。また、補修コストの増加へつながる。</a:t>
            </a:r>
          </a:p>
        </p:txBody>
      </p:sp>
      <p:sp>
        <p:nvSpPr>
          <p:cNvPr id="15" name="正方形/長方形 22">
            <a:extLst>
              <a:ext uri="{FF2B5EF4-FFF2-40B4-BE49-F238E27FC236}">
                <a16:creationId xmlns:a16="http://schemas.microsoft.com/office/drawing/2014/main" id="{695A8560-E7A3-48A6-A5CB-9CC6488C57F3}"/>
              </a:ext>
            </a:extLst>
          </p:cNvPr>
          <p:cNvSpPr>
            <a:spLocks noChangeArrowheads="1"/>
          </p:cNvSpPr>
          <p:nvPr/>
        </p:nvSpPr>
        <p:spPr bwMode="auto">
          <a:xfrm>
            <a:off x="60325" y="60325"/>
            <a:ext cx="6108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b="1" dirty="0">
                <a:solidFill>
                  <a:schemeClr val="bg1"/>
                </a:solidFill>
                <a:latin typeface="Meiryo UI" panose="020B0604030504040204" pitchFamily="50" charset="-128"/>
                <a:ea typeface="Meiryo UI" panose="020B0604030504040204" pitchFamily="50" charset="-128"/>
              </a:rPr>
              <a:t>（３）課題認識・論点</a:t>
            </a:r>
          </a:p>
        </p:txBody>
      </p:sp>
    </p:spTree>
    <p:extLst>
      <p:ext uri="{BB962C8B-B14F-4D97-AF65-F5344CB8AC3E}">
        <p14:creationId xmlns:p14="http://schemas.microsoft.com/office/powerpoint/2010/main" val="40184322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0BEC1D9-A113-1528-E61D-0F6C3D6398BC}"/>
              </a:ext>
            </a:extLst>
          </p:cNvPr>
          <p:cNvSpPr>
            <a:spLocks noChangeArrowheads="1"/>
          </p:cNvSpPr>
          <p:nvPr/>
        </p:nvSpPr>
        <p:spPr bwMode="auto">
          <a:xfrm>
            <a:off x="0" y="-20638"/>
            <a:ext cx="9144000" cy="539751"/>
          </a:xfrm>
          <a:prstGeom prst="rect">
            <a:avLst/>
          </a:prstGeom>
          <a:gradFill>
            <a:gsLst>
              <a:gs pos="0">
                <a:schemeClr val="tx2"/>
              </a:gs>
              <a:gs pos="100000">
                <a:schemeClr val="accent1"/>
              </a:gs>
            </a:gsLst>
            <a:lin ang="5400000" scaled="1"/>
          </a:gradFill>
          <a:ln w="9525">
            <a:noFill/>
            <a:miter lim="800000"/>
            <a:headEnd/>
            <a:tailEnd/>
          </a:ln>
          <a:effectLst>
            <a:outerShdw blurRad="50800" dist="38100" dir="5400000" algn="t" rotWithShape="0">
              <a:prstClr val="black">
                <a:alpha val="40000"/>
              </a:prstClr>
            </a:outerShdw>
          </a:effectLst>
        </p:spPr>
        <p:txBody>
          <a:bodyPr wrap="none" lIns="91351" tIns="45675" rIns="91351" bIns="45675" anchor="ctr"/>
          <a:lstStyle/>
          <a:p>
            <a:pPr>
              <a:defRPr/>
            </a:pPr>
            <a:endParaRPr lang="en-US" altLang="zh-TW" sz="2800" b="1" dirty="0">
              <a:solidFill>
                <a:schemeClr val="bg1"/>
              </a:solidFill>
              <a:latin typeface="Meiryo UI" pitchFamily="50" charset="-128"/>
              <a:ea typeface="Meiryo UI" pitchFamily="50" charset="-128"/>
              <a:cs typeface="Meiryo UI" pitchFamily="50" charset="-128"/>
            </a:endParaRPr>
          </a:p>
        </p:txBody>
      </p:sp>
      <p:sp>
        <p:nvSpPr>
          <p:cNvPr id="6" name="Text Box 5">
            <a:extLst>
              <a:ext uri="{FF2B5EF4-FFF2-40B4-BE49-F238E27FC236}">
                <a16:creationId xmlns:a16="http://schemas.microsoft.com/office/drawing/2014/main" id="{F548B18F-F479-B1D1-5E95-97F8D371E9E5}"/>
              </a:ext>
            </a:extLst>
          </p:cNvPr>
          <p:cNvSpPr txBox="1">
            <a:spLocks noChangeArrowheads="1"/>
          </p:cNvSpPr>
          <p:nvPr/>
        </p:nvSpPr>
        <p:spPr bwMode="auto">
          <a:xfrm>
            <a:off x="165734" y="558856"/>
            <a:ext cx="26980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Font typeface="Arial" panose="020B0604020202020204" pitchFamily="34" charset="0"/>
              <a:buNone/>
            </a:pPr>
            <a:r>
              <a:rPr lang="ja-JP" altLang="en-US" sz="1800" dirty="0">
                <a:latin typeface="Meiryo UI" panose="020B0604030504040204" pitchFamily="50" charset="-128"/>
                <a:ea typeface="Meiryo UI" panose="020B0604030504040204" pitchFamily="50" charset="-128"/>
              </a:rPr>
              <a:t>◇劣化予測</a:t>
            </a:r>
          </a:p>
        </p:txBody>
      </p:sp>
      <p:sp>
        <p:nvSpPr>
          <p:cNvPr id="7" name="コンテンツ プレースホルダー 2">
            <a:extLst>
              <a:ext uri="{FF2B5EF4-FFF2-40B4-BE49-F238E27FC236}">
                <a16:creationId xmlns:a16="http://schemas.microsoft.com/office/drawing/2014/main" id="{B096211C-B1AC-FE1B-A525-AA14DCDCA50D}"/>
              </a:ext>
            </a:extLst>
          </p:cNvPr>
          <p:cNvSpPr txBox="1">
            <a:spLocks/>
          </p:cNvSpPr>
          <p:nvPr/>
        </p:nvSpPr>
        <p:spPr bwMode="auto">
          <a:xfrm>
            <a:off x="457200" y="1333685"/>
            <a:ext cx="8410636" cy="1355218"/>
          </a:xfrm>
          <a:prstGeom prst="rect">
            <a:avLst/>
          </a:prstGeom>
          <a:gradFill rotWithShape="0">
            <a:gsLst>
              <a:gs pos="0">
                <a:srgbClr val="FFFF99"/>
              </a:gs>
              <a:gs pos="100000">
                <a:schemeClr val="bg1"/>
              </a:gs>
            </a:gsLst>
            <a:lin ang="5400000" scaled="1"/>
          </a:gradFill>
          <a:ln w="12700">
            <a:solidFill>
              <a:schemeClr val="tx1"/>
            </a:solidFill>
            <a:miter lim="800000"/>
            <a:headEnd/>
            <a:tailEnd/>
          </a:ln>
        </p:spPr>
        <p:txBody>
          <a:bodyPr anchor="ctr"/>
          <a:lstStyle>
            <a:lvl1pPr marL="285750" indent="-28575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indent="0" eaLnBrk="1" hangingPunct="1">
              <a:spcBef>
                <a:spcPct val="0"/>
              </a:spcBef>
              <a:buNone/>
            </a:pPr>
            <a:r>
              <a:rPr lang="ja-JP" altLang="en-US" sz="1600" dirty="0">
                <a:latin typeface="Meiryo UI" panose="020B0604030504040204" pitchFamily="50" charset="-128"/>
                <a:ea typeface="Meiryo UI" panose="020B0604030504040204" pitchFamily="50" charset="-128"/>
              </a:rPr>
              <a:t>・「長寿命化計画策定時」と「長寿命化計画策定から</a:t>
            </a:r>
            <a:r>
              <a:rPr lang="en-US" altLang="ja-JP" sz="1600" dirty="0">
                <a:latin typeface="Meiryo UI" panose="020B0604030504040204" pitchFamily="50" charset="-128"/>
                <a:ea typeface="Meiryo UI" panose="020B0604030504040204" pitchFamily="50" charset="-128"/>
              </a:rPr>
              <a:t>10</a:t>
            </a:r>
            <a:r>
              <a:rPr lang="ja-JP" altLang="en-US" sz="1600" dirty="0">
                <a:latin typeface="Meiryo UI" panose="020B0604030504040204" pitchFamily="50" charset="-128"/>
                <a:ea typeface="Meiryo UI" panose="020B0604030504040204" pitchFamily="50" charset="-128"/>
              </a:rPr>
              <a:t>年間」の全ての点検結果から劣化予測を行う。また、</a:t>
            </a:r>
            <a:r>
              <a:rPr lang="en-US" altLang="ja-JP" sz="1600" dirty="0">
                <a:latin typeface="Meiryo UI" panose="020B0604030504040204" pitchFamily="50" charset="-128"/>
                <a:ea typeface="Meiryo UI" panose="020B0604030504040204" pitchFamily="50" charset="-128"/>
              </a:rPr>
              <a:t>10</a:t>
            </a:r>
            <a:r>
              <a:rPr lang="ja-JP" altLang="en-US" sz="1600" dirty="0">
                <a:latin typeface="Meiryo UI" panose="020B0604030504040204" pitchFamily="50" charset="-128"/>
                <a:ea typeface="Meiryo UI" panose="020B0604030504040204" pitchFamily="50" charset="-128"/>
              </a:rPr>
              <a:t>年前に想定した劣化予測と比較し、劣化の進行度合いなどの要因を分析する。</a:t>
            </a:r>
            <a:endParaRPr lang="en-US" altLang="ja-JP" sz="1600" dirty="0">
              <a:latin typeface="Meiryo UI" panose="020B0604030504040204" pitchFamily="50" charset="-128"/>
              <a:ea typeface="Meiryo UI" panose="020B0604030504040204" pitchFamily="50" charset="-128"/>
            </a:endParaRPr>
          </a:p>
          <a:p>
            <a:pPr marL="0" indent="0" eaLnBrk="1" hangingPunct="1">
              <a:spcBef>
                <a:spcPct val="0"/>
              </a:spcBef>
              <a:buNone/>
            </a:pPr>
            <a:r>
              <a:rPr lang="ja-JP" altLang="en-US" sz="1600" dirty="0">
                <a:latin typeface="Meiryo UI" panose="020B0604030504040204" pitchFamily="50" charset="-128"/>
                <a:ea typeface="Meiryo UI" panose="020B0604030504040204" pitchFamily="50" charset="-128"/>
              </a:rPr>
              <a:t>・補修工事の前と後に分類し、劣化予測を再検討する。</a:t>
            </a:r>
            <a:endParaRPr lang="en-US" altLang="ja-JP" sz="1600" dirty="0">
              <a:latin typeface="Meiryo UI" panose="020B0604030504040204" pitchFamily="50" charset="-128"/>
              <a:ea typeface="Meiryo UI" panose="020B0604030504040204" pitchFamily="50" charset="-128"/>
            </a:endParaRPr>
          </a:p>
          <a:p>
            <a:pPr marL="0" indent="0" eaLnBrk="1" hangingPunct="1">
              <a:spcBef>
                <a:spcPct val="0"/>
              </a:spcBef>
              <a:buNone/>
            </a:pPr>
            <a:r>
              <a:rPr lang="ja-JP" altLang="en-US" sz="1600" dirty="0">
                <a:latin typeface="Meiryo UI" panose="020B0604030504040204" pitchFamily="50" charset="-128"/>
                <a:ea typeface="Meiryo UI" panose="020B0604030504040204" pitchFamily="50" charset="-128"/>
              </a:rPr>
              <a:t>・回帰曲線と文献からの算定式の妥当性を確認する。</a:t>
            </a:r>
          </a:p>
        </p:txBody>
      </p:sp>
      <p:pic>
        <p:nvPicPr>
          <p:cNvPr id="4" name="図 3"/>
          <p:cNvPicPr>
            <a:picLocks noChangeAspect="1"/>
          </p:cNvPicPr>
          <p:nvPr/>
        </p:nvPicPr>
        <p:blipFill>
          <a:blip r:embed="rId3"/>
          <a:stretch>
            <a:fillRect/>
          </a:stretch>
        </p:blipFill>
        <p:spPr>
          <a:xfrm>
            <a:off x="2461259" y="2961730"/>
            <a:ext cx="3959225" cy="3068906"/>
          </a:xfrm>
          <a:prstGeom prst="rect">
            <a:avLst/>
          </a:prstGeom>
        </p:spPr>
      </p:pic>
      <p:sp>
        <p:nvSpPr>
          <p:cNvPr id="9" name="テキスト ボックス 8">
            <a:extLst>
              <a:ext uri="{FF2B5EF4-FFF2-40B4-BE49-F238E27FC236}">
                <a16:creationId xmlns:a16="http://schemas.microsoft.com/office/drawing/2014/main" id="{AFFED40D-07B5-145D-9A67-0F9A43B59691}"/>
              </a:ext>
            </a:extLst>
          </p:cNvPr>
          <p:cNvSpPr txBox="1"/>
          <p:nvPr/>
        </p:nvSpPr>
        <p:spPr>
          <a:xfrm>
            <a:off x="3077190" y="5995686"/>
            <a:ext cx="3224520" cy="307777"/>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劣化予測実施事例</a:t>
            </a:r>
            <a:r>
              <a:rPr kumimoji="1" lang="en-US" altLang="ja-JP" sz="1400" dirty="0">
                <a:latin typeface="Meiryo UI" panose="020B0604030504040204" pitchFamily="50" charset="-128"/>
                <a:ea typeface="Meiryo UI" panose="020B0604030504040204" pitchFamily="50" charset="-128"/>
              </a:rPr>
              <a:t>(</a:t>
            </a:r>
            <a:r>
              <a:rPr kumimoji="1" lang="ja-JP" altLang="en-US" sz="1400" dirty="0">
                <a:latin typeface="Meiryo UI" panose="020B0604030504040204" pitchFamily="50" charset="-128"/>
                <a:ea typeface="Meiryo UI" panose="020B0604030504040204" pitchFamily="50" charset="-128"/>
              </a:rPr>
              <a:t>鋼軌道桁 腐食</a:t>
            </a:r>
            <a:r>
              <a:rPr kumimoji="1" lang="en-US" altLang="ja-JP" sz="1400" dirty="0">
                <a:latin typeface="Meiryo UI" panose="020B0604030504040204" pitchFamily="50" charset="-128"/>
                <a:ea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endParaRPr>
          </a:p>
        </p:txBody>
      </p:sp>
      <p:sp>
        <p:nvSpPr>
          <p:cNvPr id="8" name="フリーフォーム 7"/>
          <p:cNvSpPr/>
          <p:nvPr/>
        </p:nvSpPr>
        <p:spPr>
          <a:xfrm>
            <a:off x="3204209" y="3524046"/>
            <a:ext cx="2794635" cy="1919558"/>
          </a:xfrm>
          <a:custGeom>
            <a:avLst/>
            <a:gdLst>
              <a:gd name="connsiteX0" fmla="*/ 0 w 4434840"/>
              <a:gd name="connsiteY0" fmla="*/ 45984 h 1992028"/>
              <a:gd name="connsiteX1" fmla="*/ 1287780 w 4434840"/>
              <a:gd name="connsiteY1" fmla="*/ 84084 h 1992028"/>
              <a:gd name="connsiteX2" fmla="*/ 2209800 w 4434840"/>
              <a:gd name="connsiteY2" fmla="*/ 815604 h 1992028"/>
              <a:gd name="connsiteX3" fmla="*/ 2834640 w 4434840"/>
              <a:gd name="connsiteY3" fmla="*/ 1989084 h 1992028"/>
              <a:gd name="connsiteX4" fmla="*/ 4434840 w 4434840"/>
              <a:gd name="connsiteY4" fmla="*/ 1158504 h 1992028"/>
              <a:gd name="connsiteX0" fmla="*/ 0 w 2834640"/>
              <a:gd name="connsiteY0" fmla="*/ 45984 h 1989084"/>
              <a:gd name="connsiteX1" fmla="*/ 1287780 w 2834640"/>
              <a:gd name="connsiteY1" fmla="*/ 84084 h 1989084"/>
              <a:gd name="connsiteX2" fmla="*/ 2209800 w 2834640"/>
              <a:gd name="connsiteY2" fmla="*/ 815604 h 1989084"/>
              <a:gd name="connsiteX3" fmla="*/ 2834640 w 2834640"/>
              <a:gd name="connsiteY3" fmla="*/ 1989084 h 1989084"/>
              <a:gd name="connsiteX0" fmla="*/ 0 w 2773680"/>
              <a:gd name="connsiteY0" fmla="*/ 45984 h 1966224"/>
              <a:gd name="connsiteX1" fmla="*/ 1287780 w 2773680"/>
              <a:gd name="connsiteY1" fmla="*/ 84084 h 1966224"/>
              <a:gd name="connsiteX2" fmla="*/ 2209800 w 2773680"/>
              <a:gd name="connsiteY2" fmla="*/ 815604 h 1966224"/>
              <a:gd name="connsiteX3" fmla="*/ 2773680 w 2773680"/>
              <a:gd name="connsiteY3" fmla="*/ 1966224 h 1966224"/>
              <a:gd name="connsiteX0" fmla="*/ 0 w 2773680"/>
              <a:gd name="connsiteY0" fmla="*/ 45984 h 1966224"/>
              <a:gd name="connsiteX1" fmla="*/ 1287780 w 2773680"/>
              <a:gd name="connsiteY1" fmla="*/ 84084 h 1966224"/>
              <a:gd name="connsiteX2" fmla="*/ 2209800 w 2773680"/>
              <a:gd name="connsiteY2" fmla="*/ 815604 h 1966224"/>
              <a:gd name="connsiteX3" fmla="*/ 2773680 w 2773680"/>
              <a:gd name="connsiteY3" fmla="*/ 1966224 h 1966224"/>
              <a:gd name="connsiteX0" fmla="*/ 0 w 2773680"/>
              <a:gd name="connsiteY0" fmla="*/ 48924 h 1969164"/>
              <a:gd name="connsiteX1" fmla="*/ 1287780 w 2773680"/>
              <a:gd name="connsiteY1" fmla="*/ 87024 h 1969164"/>
              <a:gd name="connsiteX2" fmla="*/ 2103120 w 2773680"/>
              <a:gd name="connsiteY2" fmla="*/ 864264 h 1969164"/>
              <a:gd name="connsiteX3" fmla="*/ 2773680 w 2773680"/>
              <a:gd name="connsiteY3" fmla="*/ 1969164 h 1969164"/>
              <a:gd name="connsiteX0" fmla="*/ 0 w 2773680"/>
              <a:gd name="connsiteY0" fmla="*/ 8370 h 1928610"/>
              <a:gd name="connsiteX1" fmla="*/ 1287780 w 2773680"/>
              <a:gd name="connsiteY1" fmla="*/ 244590 h 1928610"/>
              <a:gd name="connsiteX2" fmla="*/ 2103120 w 2773680"/>
              <a:gd name="connsiteY2" fmla="*/ 823710 h 1928610"/>
              <a:gd name="connsiteX3" fmla="*/ 2773680 w 2773680"/>
              <a:gd name="connsiteY3" fmla="*/ 1928610 h 1928610"/>
              <a:gd name="connsiteX0" fmla="*/ 0 w 2773680"/>
              <a:gd name="connsiteY0" fmla="*/ 9120 h 1929360"/>
              <a:gd name="connsiteX1" fmla="*/ 1287780 w 2773680"/>
              <a:gd name="connsiteY1" fmla="*/ 245340 h 1929360"/>
              <a:gd name="connsiteX2" fmla="*/ 2087880 w 2773680"/>
              <a:gd name="connsiteY2" fmla="*/ 923520 h 1929360"/>
              <a:gd name="connsiteX3" fmla="*/ 2773680 w 2773680"/>
              <a:gd name="connsiteY3" fmla="*/ 1929360 h 1929360"/>
              <a:gd name="connsiteX0" fmla="*/ 0 w 2773680"/>
              <a:gd name="connsiteY0" fmla="*/ 7225 h 1927465"/>
              <a:gd name="connsiteX1" fmla="*/ 1242060 w 2773680"/>
              <a:gd name="connsiteY1" fmla="*/ 289165 h 1927465"/>
              <a:gd name="connsiteX2" fmla="*/ 2087880 w 2773680"/>
              <a:gd name="connsiteY2" fmla="*/ 921625 h 1927465"/>
              <a:gd name="connsiteX3" fmla="*/ 2773680 w 2773680"/>
              <a:gd name="connsiteY3" fmla="*/ 1927465 h 1927465"/>
              <a:gd name="connsiteX0" fmla="*/ 0 w 2842260"/>
              <a:gd name="connsiteY0" fmla="*/ 7225 h 1912225"/>
              <a:gd name="connsiteX1" fmla="*/ 1242060 w 2842260"/>
              <a:gd name="connsiteY1" fmla="*/ 289165 h 1912225"/>
              <a:gd name="connsiteX2" fmla="*/ 2087880 w 2842260"/>
              <a:gd name="connsiteY2" fmla="*/ 921625 h 1912225"/>
              <a:gd name="connsiteX3" fmla="*/ 2842260 w 2842260"/>
              <a:gd name="connsiteY3" fmla="*/ 1912225 h 1912225"/>
              <a:gd name="connsiteX0" fmla="*/ 0 w 2847022"/>
              <a:gd name="connsiteY0" fmla="*/ 7953 h 1889140"/>
              <a:gd name="connsiteX1" fmla="*/ 1246822 w 2847022"/>
              <a:gd name="connsiteY1" fmla="*/ 266080 h 1889140"/>
              <a:gd name="connsiteX2" fmla="*/ 2092642 w 2847022"/>
              <a:gd name="connsiteY2" fmla="*/ 898540 h 1889140"/>
              <a:gd name="connsiteX3" fmla="*/ 2847022 w 2847022"/>
              <a:gd name="connsiteY3" fmla="*/ 1889140 h 1889140"/>
              <a:gd name="connsiteX0" fmla="*/ 0 w 2847022"/>
              <a:gd name="connsiteY0" fmla="*/ 299 h 1881486"/>
              <a:gd name="connsiteX1" fmla="*/ 1246822 w 2847022"/>
              <a:gd name="connsiteY1" fmla="*/ 258426 h 1881486"/>
              <a:gd name="connsiteX2" fmla="*/ 2092642 w 2847022"/>
              <a:gd name="connsiteY2" fmla="*/ 890886 h 1881486"/>
              <a:gd name="connsiteX3" fmla="*/ 2847022 w 2847022"/>
              <a:gd name="connsiteY3" fmla="*/ 1881486 h 1881486"/>
              <a:gd name="connsiteX0" fmla="*/ 0 w 2823210"/>
              <a:gd name="connsiteY0" fmla="*/ 271 h 1895746"/>
              <a:gd name="connsiteX1" fmla="*/ 1223010 w 2823210"/>
              <a:gd name="connsiteY1" fmla="*/ 272686 h 1895746"/>
              <a:gd name="connsiteX2" fmla="*/ 2068830 w 2823210"/>
              <a:gd name="connsiteY2" fmla="*/ 905146 h 1895746"/>
              <a:gd name="connsiteX3" fmla="*/ 2823210 w 2823210"/>
              <a:gd name="connsiteY3" fmla="*/ 1895746 h 1895746"/>
              <a:gd name="connsiteX0" fmla="*/ 0 w 2794635"/>
              <a:gd name="connsiteY0" fmla="*/ 271 h 1919558"/>
              <a:gd name="connsiteX1" fmla="*/ 1223010 w 2794635"/>
              <a:gd name="connsiteY1" fmla="*/ 272686 h 1919558"/>
              <a:gd name="connsiteX2" fmla="*/ 2068830 w 2794635"/>
              <a:gd name="connsiteY2" fmla="*/ 905146 h 1919558"/>
              <a:gd name="connsiteX3" fmla="*/ 2794635 w 2794635"/>
              <a:gd name="connsiteY3" fmla="*/ 1919558 h 1919558"/>
            </a:gdLst>
            <a:ahLst/>
            <a:cxnLst>
              <a:cxn ang="0">
                <a:pos x="connsiteX0" y="connsiteY0"/>
              </a:cxn>
              <a:cxn ang="0">
                <a:pos x="connsiteX1" y="connsiteY1"/>
              </a:cxn>
              <a:cxn ang="0">
                <a:pos x="connsiteX2" y="connsiteY2"/>
              </a:cxn>
              <a:cxn ang="0">
                <a:pos x="connsiteX3" y="connsiteY3"/>
              </a:cxn>
            </a:cxnLst>
            <a:rect l="l" t="t" r="r" b="b"/>
            <a:pathLst>
              <a:path w="2794635" h="1919558">
                <a:moveTo>
                  <a:pt x="0" y="271"/>
                </a:moveTo>
                <a:cubicBezTo>
                  <a:pt x="497840" y="-6714"/>
                  <a:pt x="878205" y="121874"/>
                  <a:pt x="1223010" y="272686"/>
                </a:cubicBezTo>
                <a:cubicBezTo>
                  <a:pt x="1567815" y="423498"/>
                  <a:pt x="1806893" y="630667"/>
                  <a:pt x="2068830" y="905146"/>
                </a:cubicBezTo>
                <a:cubicBezTo>
                  <a:pt x="2330767" y="1179625"/>
                  <a:pt x="2652395" y="1717628"/>
                  <a:pt x="2794635" y="1919558"/>
                </a:cubicBezTo>
              </a:path>
            </a:pathLst>
          </a:custGeom>
          <a:noFill/>
          <a:ln>
            <a:solidFill>
              <a:srgbClr val="FF99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フリーフォーム 9"/>
          <p:cNvSpPr/>
          <p:nvPr/>
        </p:nvSpPr>
        <p:spPr>
          <a:xfrm>
            <a:off x="3194685" y="3520900"/>
            <a:ext cx="1976438" cy="1916034"/>
          </a:xfrm>
          <a:custGeom>
            <a:avLst/>
            <a:gdLst>
              <a:gd name="connsiteX0" fmla="*/ 0 w 1843088"/>
              <a:gd name="connsiteY0" fmla="*/ 22579 h 1637067"/>
              <a:gd name="connsiteX1" fmla="*/ 390525 w 1843088"/>
              <a:gd name="connsiteY1" fmla="*/ 70204 h 1637067"/>
              <a:gd name="connsiteX2" fmla="*/ 1209675 w 1843088"/>
              <a:gd name="connsiteY2" fmla="*/ 608367 h 1637067"/>
              <a:gd name="connsiteX3" fmla="*/ 1843088 w 1843088"/>
              <a:gd name="connsiteY3" fmla="*/ 1637067 h 1637067"/>
              <a:gd name="connsiteX0" fmla="*/ 0 w 1843088"/>
              <a:gd name="connsiteY0" fmla="*/ 22579 h 1637067"/>
              <a:gd name="connsiteX1" fmla="*/ 390525 w 1843088"/>
              <a:gd name="connsiteY1" fmla="*/ 70204 h 1637067"/>
              <a:gd name="connsiteX2" fmla="*/ 1209675 w 1843088"/>
              <a:gd name="connsiteY2" fmla="*/ 608367 h 1637067"/>
              <a:gd name="connsiteX3" fmla="*/ 1843088 w 1843088"/>
              <a:gd name="connsiteY3" fmla="*/ 1637067 h 1637067"/>
              <a:gd name="connsiteX0" fmla="*/ 0 w 1843088"/>
              <a:gd name="connsiteY0" fmla="*/ 15357 h 1629845"/>
              <a:gd name="connsiteX1" fmla="*/ 390525 w 1843088"/>
              <a:gd name="connsiteY1" fmla="*/ 62982 h 1629845"/>
              <a:gd name="connsiteX2" fmla="*/ 1209675 w 1843088"/>
              <a:gd name="connsiteY2" fmla="*/ 601145 h 1629845"/>
              <a:gd name="connsiteX3" fmla="*/ 1843088 w 1843088"/>
              <a:gd name="connsiteY3" fmla="*/ 1629845 h 1629845"/>
              <a:gd name="connsiteX0" fmla="*/ 0 w 1843088"/>
              <a:gd name="connsiteY0" fmla="*/ 0 h 1614488"/>
              <a:gd name="connsiteX1" fmla="*/ 390525 w 1843088"/>
              <a:gd name="connsiteY1" fmla="*/ 47625 h 1614488"/>
              <a:gd name="connsiteX2" fmla="*/ 1209675 w 1843088"/>
              <a:gd name="connsiteY2" fmla="*/ 585788 h 1614488"/>
              <a:gd name="connsiteX3" fmla="*/ 1843088 w 1843088"/>
              <a:gd name="connsiteY3" fmla="*/ 1614488 h 1614488"/>
              <a:gd name="connsiteX0" fmla="*/ 0 w 1843088"/>
              <a:gd name="connsiteY0" fmla="*/ 4947 h 1619435"/>
              <a:gd name="connsiteX1" fmla="*/ 390525 w 1843088"/>
              <a:gd name="connsiteY1" fmla="*/ 52572 h 1619435"/>
              <a:gd name="connsiteX2" fmla="*/ 1209675 w 1843088"/>
              <a:gd name="connsiteY2" fmla="*/ 590735 h 1619435"/>
              <a:gd name="connsiteX3" fmla="*/ 1843088 w 1843088"/>
              <a:gd name="connsiteY3" fmla="*/ 1619435 h 1619435"/>
              <a:gd name="connsiteX0" fmla="*/ 0 w 1843088"/>
              <a:gd name="connsiteY0" fmla="*/ 4947 h 1603492"/>
              <a:gd name="connsiteX1" fmla="*/ 390525 w 1843088"/>
              <a:gd name="connsiteY1" fmla="*/ 52572 h 1603492"/>
              <a:gd name="connsiteX2" fmla="*/ 1209675 w 1843088"/>
              <a:gd name="connsiteY2" fmla="*/ 590735 h 1603492"/>
              <a:gd name="connsiteX3" fmla="*/ 1843088 w 1843088"/>
              <a:gd name="connsiteY3" fmla="*/ 1603492 h 1603492"/>
            </a:gdLst>
            <a:ahLst/>
            <a:cxnLst>
              <a:cxn ang="0">
                <a:pos x="connsiteX0" y="connsiteY0"/>
              </a:cxn>
              <a:cxn ang="0">
                <a:pos x="connsiteX1" y="connsiteY1"/>
              </a:cxn>
              <a:cxn ang="0">
                <a:pos x="connsiteX2" y="connsiteY2"/>
              </a:cxn>
              <a:cxn ang="0">
                <a:pos x="connsiteX3" y="connsiteY3"/>
              </a:cxn>
            </a:cxnLst>
            <a:rect l="l" t="t" r="r" b="b"/>
            <a:pathLst>
              <a:path w="1843088" h="1603492">
                <a:moveTo>
                  <a:pt x="0" y="4947"/>
                </a:moveTo>
                <a:cubicBezTo>
                  <a:pt x="245456" y="3858"/>
                  <a:pt x="202235" y="-21145"/>
                  <a:pt x="390525" y="52572"/>
                </a:cubicBezTo>
                <a:cubicBezTo>
                  <a:pt x="578815" y="126289"/>
                  <a:pt x="967581" y="332248"/>
                  <a:pt x="1209675" y="590735"/>
                </a:cubicBezTo>
                <a:cubicBezTo>
                  <a:pt x="1451769" y="849222"/>
                  <a:pt x="1789528" y="1447782"/>
                  <a:pt x="1843088" y="1603492"/>
                </a:cubicBezTo>
              </a:path>
            </a:pathLst>
          </a:custGeom>
          <a:noFill/>
          <a:ln>
            <a:solidFill>
              <a:srgbClr val="FF99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AFFED40D-07B5-145D-9A67-0F9A43B59691}"/>
              </a:ext>
            </a:extLst>
          </p:cNvPr>
          <p:cNvSpPr txBox="1"/>
          <p:nvPr/>
        </p:nvSpPr>
        <p:spPr>
          <a:xfrm>
            <a:off x="6917641" y="5410910"/>
            <a:ext cx="1852797" cy="738664"/>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劣化予測</a:t>
            </a:r>
            <a:r>
              <a:rPr lang="ja-JP" altLang="en-US" sz="1400" dirty="0">
                <a:latin typeface="Meiryo UI" panose="020B0604030504040204" pitchFamily="50" charset="-128"/>
                <a:ea typeface="Meiryo UI" panose="020B0604030504040204" pitchFamily="50" charset="-128"/>
              </a:rPr>
              <a:t>（</a:t>
            </a:r>
            <a:r>
              <a:rPr lang="en-US" altLang="ja-JP" sz="1400" dirty="0">
                <a:latin typeface="Meiryo UI" panose="020B0604030504040204" pitchFamily="50" charset="-128"/>
                <a:ea typeface="Meiryo UI" panose="020B0604030504040204" pitchFamily="50" charset="-128"/>
              </a:rPr>
              <a:t>10</a:t>
            </a:r>
            <a:r>
              <a:rPr lang="ja-JP" altLang="en-US" sz="1400" dirty="0">
                <a:latin typeface="Meiryo UI" panose="020B0604030504040204" pitchFamily="50" charset="-128"/>
                <a:ea typeface="Meiryo UI" panose="020B0604030504040204" pitchFamily="50" charset="-128"/>
              </a:rPr>
              <a:t>年前）</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劣化予測（最新）</a:t>
            </a:r>
            <a:endParaRPr lang="en-US" altLang="ja-JP" sz="1400" dirty="0">
              <a:latin typeface="Meiryo UI" panose="020B0604030504040204" pitchFamily="50" charset="-128"/>
              <a:ea typeface="Meiryo UI" panose="020B0604030504040204" pitchFamily="50" charset="-128"/>
            </a:endParaRPr>
          </a:p>
          <a:p>
            <a:endParaRPr kumimoji="1" lang="ja-JP" altLang="en-US" sz="1400" dirty="0">
              <a:latin typeface="Meiryo UI" panose="020B0604030504040204" pitchFamily="50" charset="-128"/>
              <a:ea typeface="Meiryo UI" panose="020B0604030504040204" pitchFamily="50" charset="-128"/>
            </a:endParaRPr>
          </a:p>
        </p:txBody>
      </p:sp>
      <p:cxnSp>
        <p:nvCxnSpPr>
          <p:cNvPr id="14" name="直線コネクタ 13"/>
          <p:cNvCxnSpPr/>
          <p:nvPr/>
        </p:nvCxnSpPr>
        <p:spPr>
          <a:xfrm>
            <a:off x="6465327" y="5560761"/>
            <a:ext cx="452314"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6465327" y="5780242"/>
            <a:ext cx="452314" cy="0"/>
          </a:xfrm>
          <a:prstGeom prst="line">
            <a:avLst/>
          </a:prstGeom>
          <a:ln w="38100">
            <a:solidFill>
              <a:srgbClr val="FF9966"/>
            </a:solidFill>
            <a:prstDash val="dash"/>
          </a:ln>
        </p:spPr>
        <p:style>
          <a:lnRef idx="1">
            <a:schemeClr val="accent1"/>
          </a:lnRef>
          <a:fillRef idx="0">
            <a:schemeClr val="accent1"/>
          </a:fillRef>
          <a:effectRef idx="0">
            <a:schemeClr val="accent1"/>
          </a:effectRef>
          <a:fontRef idx="minor">
            <a:schemeClr val="tx1"/>
          </a:fontRef>
        </p:style>
      </p:cxnSp>
      <p:cxnSp>
        <p:nvCxnSpPr>
          <p:cNvPr id="26" name="直線矢印コネクタ 25">
            <a:extLst>
              <a:ext uri="{FF2B5EF4-FFF2-40B4-BE49-F238E27FC236}">
                <a16:creationId xmlns:a16="http://schemas.microsoft.com/office/drawing/2014/main" id="{DC1F6ED0-7EBE-A433-2224-1217B5909937}"/>
              </a:ext>
            </a:extLst>
          </p:cNvPr>
          <p:cNvCxnSpPr>
            <a:cxnSpLocks/>
          </p:cNvCxnSpPr>
          <p:nvPr/>
        </p:nvCxnSpPr>
        <p:spPr>
          <a:xfrm flipH="1">
            <a:off x="5171123" y="5410910"/>
            <a:ext cx="436954" cy="0"/>
          </a:xfrm>
          <a:prstGeom prst="straightConnector1">
            <a:avLst/>
          </a:prstGeom>
          <a:ln w="12700">
            <a:headEnd type="triangle" w="med" len="med"/>
            <a:tailEnd type="triangle" w="med" len="med"/>
          </a:ln>
        </p:spPr>
        <p:style>
          <a:lnRef idx="1">
            <a:schemeClr val="dk1"/>
          </a:lnRef>
          <a:fillRef idx="0">
            <a:schemeClr val="dk1"/>
          </a:fillRef>
          <a:effectRef idx="0">
            <a:schemeClr val="dk1"/>
          </a:effectRef>
          <a:fontRef idx="minor">
            <a:schemeClr val="tx1"/>
          </a:fontRef>
        </p:style>
      </p:cxnSp>
      <p:cxnSp>
        <p:nvCxnSpPr>
          <p:cNvPr id="29" name="直線矢印コネクタ 28">
            <a:extLst>
              <a:ext uri="{FF2B5EF4-FFF2-40B4-BE49-F238E27FC236}">
                <a16:creationId xmlns:a16="http://schemas.microsoft.com/office/drawing/2014/main" id="{DC1F6ED0-7EBE-A433-2224-1217B5909937}"/>
              </a:ext>
            </a:extLst>
          </p:cNvPr>
          <p:cNvCxnSpPr>
            <a:cxnSpLocks/>
          </p:cNvCxnSpPr>
          <p:nvPr/>
        </p:nvCxnSpPr>
        <p:spPr>
          <a:xfrm flipH="1">
            <a:off x="5660465" y="5405272"/>
            <a:ext cx="290514" cy="0"/>
          </a:xfrm>
          <a:prstGeom prst="straightConnector1">
            <a:avLst/>
          </a:prstGeom>
          <a:ln w="12700">
            <a:headEnd type="triangle" w="med" len="med"/>
            <a:tailEnd type="triangle" w="med" len="med"/>
          </a:ln>
        </p:spPr>
        <p:style>
          <a:lnRef idx="1">
            <a:schemeClr val="dk1"/>
          </a:lnRef>
          <a:fillRef idx="0">
            <a:schemeClr val="dk1"/>
          </a:fillRef>
          <a:effectRef idx="0">
            <a:schemeClr val="dk1"/>
          </a:effectRef>
          <a:fontRef idx="minor">
            <a:schemeClr val="tx1"/>
          </a:fontRef>
        </p:style>
      </p:cxnSp>
      <p:cxnSp>
        <p:nvCxnSpPr>
          <p:cNvPr id="33" name="直線コネクタ 32"/>
          <p:cNvCxnSpPr/>
          <p:nvPr/>
        </p:nvCxnSpPr>
        <p:spPr>
          <a:xfrm flipV="1">
            <a:off x="5805722" y="4336962"/>
            <a:ext cx="542828" cy="1068310"/>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flipV="1">
            <a:off x="5389600" y="4331325"/>
            <a:ext cx="853076" cy="1073948"/>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7" name="Text Box 5">
            <a:extLst>
              <a:ext uri="{FF2B5EF4-FFF2-40B4-BE49-F238E27FC236}">
                <a16:creationId xmlns:a16="http://schemas.microsoft.com/office/drawing/2014/main" id="{4D310004-3A88-74BD-3929-6E46E61733A9}"/>
              </a:ext>
            </a:extLst>
          </p:cNvPr>
          <p:cNvSpPr txBox="1">
            <a:spLocks noChangeArrowheads="1"/>
          </p:cNvSpPr>
          <p:nvPr/>
        </p:nvSpPr>
        <p:spPr bwMode="auto">
          <a:xfrm>
            <a:off x="6071627" y="3984641"/>
            <a:ext cx="2325792" cy="461665"/>
          </a:xfrm>
          <a:prstGeom prst="rect">
            <a:avLst/>
          </a:prstGeom>
          <a:solidFill>
            <a:schemeClr val="bg1"/>
          </a:solidFill>
          <a:ln>
            <a:solidFill>
              <a:srgbClr val="FF9966"/>
            </a:solidFill>
          </a:ln>
          <a:effec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Font typeface="Arial" panose="020B0604020202020204" pitchFamily="34" charset="0"/>
              <a:buNone/>
            </a:pPr>
            <a:r>
              <a:rPr lang="ja-JP" altLang="en-US" sz="1200" dirty="0">
                <a:latin typeface="Meiryo UI" panose="020B0604030504040204" pitchFamily="50" charset="-128"/>
                <a:ea typeface="Meiryo UI" panose="020B0604030504040204" pitchFamily="50" charset="-128"/>
              </a:rPr>
              <a:t>想定より劣化の進行が遅れているか、早まっているかなどの要因分析</a:t>
            </a:r>
          </a:p>
        </p:txBody>
      </p:sp>
      <p:sp>
        <p:nvSpPr>
          <p:cNvPr id="21" name="Text Box 5">
            <a:extLst>
              <a:ext uri="{FF2B5EF4-FFF2-40B4-BE49-F238E27FC236}">
                <a16:creationId xmlns:a16="http://schemas.microsoft.com/office/drawing/2014/main" id="{F548B18F-F479-B1D1-5E95-97F8D371E9E5}"/>
              </a:ext>
            </a:extLst>
          </p:cNvPr>
          <p:cNvSpPr txBox="1">
            <a:spLocks noChangeArrowheads="1"/>
          </p:cNvSpPr>
          <p:nvPr/>
        </p:nvSpPr>
        <p:spPr bwMode="auto">
          <a:xfrm>
            <a:off x="395979" y="907522"/>
            <a:ext cx="26980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Font typeface="Arial" panose="020B0604020202020204" pitchFamily="34" charset="0"/>
              <a:buNone/>
            </a:pPr>
            <a:r>
              <a:rPr lang="ja-JP" altLang="en-US" sz="1800" dirty="0">
                <a:latin typeface="Meiryo UI" panose="020B0604030504040204" pitchFamily="50" charset="-128"/>
                <a:ea typeface="Meiryo UI" panose="020B0604030504040204" pitchFamily="50" charset="-128"/>
              </a:rPr>
              <a:t>①劣化予測の見直し</a:t>
            </a:r>
          </a:p>
        </p:txBody>
      </p:sp>
      <p:sp>
        <p:nvSpPr>
          <p:cNvPr id="11" name="スライド番号プレースホルダー 10"/>
          <p:cNvSpPr>
            <a:spLocks noGrp="1"/>
          </p:cNvSpPr>
          <p:nvPr>
            <p:ph type="sldNum" sz="quarter" idx="12"/>
          </p:nvPr>
        </p:nvSpPr>
        <p:spPr/>
        <p:txBody>
          <a:bodyPr/>
          <a:lstStyle/>
          <a:p>
            <a:pPr>
              <a:defRPr/>
            </a:pPr>
            <a:fld id="{7EE6E9F5-8DA2-4CA0-9968-091F5A64EF1C}" type="slidenum">
              <a:rPr lang="ja-JP" altLang="en-US" smtClean="0"/>
              <a:pPr>
                <a:defRPr/>
              </a:pPr>
              <a:t>36</a:t>
            </a:fld>
            <a:endParaRPr lang="ja-JP" altLang="en-US"/>
          </a:p>
        </p:txBody>
      </p:sp>
      <p:sp>
        <p:nvSpPr>
          <p:cNvPr id="23" name="テキスト ボックス 22">
            <a:extLst>
              <a:ext uri="{FF2B5EF4-FFF2-40B4-BE49-F238E27FC236}">
                <a16:creationId xmlns:a16="http://schemas.microsoft.com/office/drawing/2014/main" id="{E59C0F5F-4B75-41CB-B729-6BCA1E23B4C0}"/>
              </a:ext>
            </a:extLst>
          </p:cNvPr>
          <p:cNvSpPr txBox="1"/>
          <p:nvPr/>
        </p:nvSpPr>
        <p:spPr>
          <a:xfrm>
            <a:off x="10242792" y="2418272"/>
            <a:ext cx="3959224" cy="738664"/>
          </a:xfrm>
          <a:prstGeom prst="rect">
            <a:avLst/>
          </a:prstGeom>
          <a:solidFill>
            <a:schemeClr val="accent6"/>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r>
              <a:rPr kumimoji="1" lang="ja-JP" altLang="en-US" sz="1400" b="1" dirty="0">
                <a:solidFill>
                  <a:schemeClr val="bg1"/>
                </a:solidFill>
                <a:highlight>
                  <a:srgbClr val="00FF00"/>
                </a:highlight>
                <a:latin typeface="游ゴシック" panose="020B0400000000000000" pitchFamily="50" charset="-128"/>
                <a:ea typeface="游ゴシック" panose="020B0400000000000000" pitchFamily="50" charset="-128"/>
              </a:rPr>
              <a:t>道路橋と考え方は整合していますでしょうか。</a:t>
            </a:r>
            <a:endParaRPr kumimoji="1" lang="en-US" altLang="ja-JP" sz="1400" b="1" dirty="0">
              <a:solidFill>
                <a:schemeClr val="bg1"/>
              </a:solidFill>
              <a:highlight>
                <a:srgbClr val="00FF00"/>
              </a:highlight>
              <a:latin typeface="游ゴシック" panose="020B0400000000000000" pitchFamily="50" charset="-128"/>
              <a:ea typeface="游ゴシック" panose="020B0400000000000000" pitchFamily="50" charset="-128"/>
            </a:endParaRPr>
          </a:p>
          <a:p>
            <a:r>
              <a:rPr lang="ja-JP" altLang="en-US" sz="1400" b="1" dirty="0">
                <a:solidFill>
                  <a:schemeClr val="bg1"/>
                </a:solidFill>
                <a:highlight>
                  <a:srgbClr val="00FF00"/>
                </a:highlight>
                <a:latin typeface="游ゴシック" panose="020B0400000000000000" pitchFamily="50" charset="-128"/>
                <a:ea typeface="游ゴシック" panose="020B0400000000000000" pitchFamily="50" charset="-128"/>
              </a:rPr>
              <a:t>同様の考え方となるよう調整したいと考えています。</a:t>
            </a:r>
            <a:endParaRPr kumimoji="1" lang="ja-JP" altLang="en-US" sz="1400" b="1" dirty="0">
              <a:solidFill>
                <a:schemeClr val="bg1"/>
              </a:solidFill>
              <a:highlight>
                <a:srgbClr val="00FF00"/>
              </a:highlight>
              <a:latin typeface="游ゴシック" panose="020B0400000000000000" pitchFamily="50" charset="-128"/>
              <a:ea typeface="游ゴシック" panose="020B0400000000000000" pitchFamily="50" charset="-128"/>
            </a:endParaRPr>
          </a:p>
        </p:txBody>
      </p:sp>
      <p:sp>
        <p:nvSpPr>
          <p:cNvPr id="24" name="正方形/長方形 22">
            <a:extLst>
              <a:ext uri="{FF2B5EF4-FFF2-40B4-BE49-F238E27FC236}">
                <a16:creationId xmlns:a16="http://schemas.microsoft.com/office/drawing/2014/main" id="{B823CAB6-0F1A-44D6-A47E-F11FB305795E}"/>
              </a:ext>
            </a:extLst>
          </p:cNvPr>
          <p:cNvSpPr>
            <a:spLocks noChangeArrowheads="1"/>
          </p:cNvSpPr>
          <p:nvPr/>
        </p:nvSpPr>
        <p:spPr bwMode="auto">
          <a:xfrm>
            <a:off x="60325" y="60325"/>
            <a:ext cx="6108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b="1" dirty="0">
                <a:solidFill>
                  <a:schemeClr val="bg1"/>
                </a:solidFill>
                <a:latin typeface="Meiryo UI" panose="020B0604030504040204" pitchFamily="50" charset="-128"/>
                <a:ea typeface="Meiryo UI" panose="020B0604030504040204" pitchFamily="50" charset="-128"/>
              </a:rPr>
              <a:t>（３）課題認識・論点</a:t>
            </a:r>
          </a:p>
        </p:txBody>
      </p:sp>
    </p:spTree>
    <p:extLst>
      <p:ext uri="{BB962C8B-B14F-4D97-AF65-F5344CB8AC3E}">
        <p14:creationId xmlns:p14="http://schemas.microsoft.com/office/powerpoint/2010/main" val="19135334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170" t="6107" r="884" b="3946"/>
          <a:stretch/>
        </p:blipFill>
        <p:spPr bwMode="auto">
          <a:xfrm>
            <a:off x="5929169" y="928188"/>
            <a:ext cx="2364675" cy="17752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 name="L_10\P8191011.JPG"/>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1126" y="3374762"/>
            <a:ext cx="2459193" cy="177314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B0BEC1D9-A113-1528-E61D-0F6C3D6398BC}"/>
              </a:ext>
            </a:extLst>
          </p:cNvPr>
          <p:cNvSpPr>
            <a:spLocks noChangeArrowheads="1"/>
          </p:cNvSpPr>
          <p:nvPr/>
        </p:nvSpPr>
        <p:spPr bwMode="auto">
          <a:xfrm>
            <a:off x="0" y="-20638"/>
            <a:ext cx="9144000" cy="539751"/>
          </a:xfrm>
          <a:prstGeom prst="rect">
            <a:avLst/>
          </a:prstGeom>
          <a:gradFill>
            <a:gsLst>
              <a:gs pos="0">
                <a:schemeClr val="tx2"/>
              </a:gs>
              <a:gs pos="100000">
                <a:schemeClr val="accent1"/>
              </a:gs>
            </a:gsLst>
            <a:lin ang="5400000" scaled="1"/>
          </a:gradFill>
          <a:ln w="9525">
            <a:noFill/>
            <a:miter lim="800000"/>
            <a:headEnd/>
            <a:tailEnd/>
          </a:ln>
          <a:effectLst>
            <a:outerShdw blurRad="50800" dist="38100" dir="5400000" algn="t" rotWithShape="0">
              <a:prstClr val="black">
                <a:alpha val="40000"/>
              </a:prstClr>
            </a:outerShdw>
          </a:effectLst>
        </p:spPr>
        <p:txBody>
          <a:bodyPr wrap="none" lIns="91351" tIns="45675" rIns="91351" bIns="45675" anchor="ctr"/>
          <a:lstStyle/>
          <a:p>
            <a:pPr>
              <a:defRPr/>
            </a:pPr>
            <a:endParaRPr lang="en-US" altLang="zh-TW" sz="2800" b="1" dirty="0">
              <a:solidFill>
                <a:schemeClr val="bg1"/>
              </a:solidFill>
              <a:latin typeface="Meiryo UI" pitchFamily="50" charset="-128"/>
              <a:ea typeface="Meiryo UI" pitchFamily="50" charset="-128"/>
              <a:cs typeface="Meiryo UI" pitchFamily="50" charset="-128"/>
            </a:endParaRPr>
          </a:p>
        </p:txBody>
      </p:sp>
      <p:sp>
        <p:nvSpPr>
          <p:cNvPr id="6" name="Text Box 5">
            <a:extLst>
              <a:ext uri="{FF2B5EF4-FFF2-40B4-BE49-F238E27FC236}">
                <a16:creationId xmlns:a16="http://schemas.microsoft.com/office/drawing/2014/main" id="{F548B18F-F479-B1D1-5E95-97F8D371E9E5}"/>
              </a:ext>
            </a:extLst>
          </p:cNvPr>
          <p:cNvSpPr txBox="1">
            <a:spLocks noChangeArrowheads="1"/>
          </p:cNvSpPr>
          <p:nvPr/>
        </p:nvSpPr>
        <p:spPr bwMode="auto">
          <a:xfrm>
            <a:off x="400725" y="558856"/>
            <a:ext cx="26980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Font typeface="Arial" panose="020B0604020202020204" pitchFamily="34" charset="0"/>
              <a:buNone/>
            </a:pPr>
            <a:r>
              <a:rPr lang="ja-JP" altLang="en-US" sz="1800" dirty="0">
                <a:latin typeface="Meiryo UI" panose="020B0604030504040204" pitchFamily="50" charset="-128"/>
                <a:ea typeface="Meiryo UI" panose="020B0604030504040204" pitchFamily="50" charset="-128"/>
              </a:rPr>
              <a:t>②</a:t>
            </a:r>
            <a:r>
              <a:rPr lang="en-US" altLang="ja-JP" sz="1800" dirty="0">
                <a:latin typeface="Meiryo UI" panose="020B0604030504040204" pitchFamily="50" charset="-128"/>
                <a:ea typeface="Meiryo UI" panose="020B0604030504040204" pitchFamily="50" charset="-128"/>
              </a:rPr>
              <a:t>RC</a:t>
            </a:r>
            <a:r>
              <a:rPr lang="ja-JP" altLang="en-US" sz="1800" dirty="0">
                <a:latin typeface="Meiryo UI" panose="020B0604030504040204" pitchFamily="50" charset="-128"/>
                <a:ea typeface="Meiryo UI" panose="020B0604030504040204" pitchFamily="50" charset="-128"/>
              </a:rPr>
              <a:t>支柱の分類</a:t>
            </a:r>
          </a:p>
        </p:txBody>
      </p:sp>
      <p:graphicFrame>
        <p:nvGraphicFramePr>
          <p:cNvPr id="21" name="表 12">
            <a:extLst>
              <a:ext uri="{FF2B5EF4-FFF2-40B4-BE49-F238E27FC236}">
                <a16:creationId xmlns:a16="http://schemas.microsoft.com/office/drawing/2014/main" id="{48D91E52-5816-44B3-95D0-A18C4E8F4F2B}"/>
              </a:ext>
            </a:extLst>
          </p:cNvPr>
          <p:cNvGraphicFramePr>
            <a:graphicFrameLocks noGrp="1"/>
          </p:cNvGraphicFramePr>
          <p:nvPr>
            <p:extLst>
              <p:ext uri="{D42A27DB-BD31-4B8C-83A1-F6EECF244321}">
                <p14:modId xmlns:p14="http://schemas.microsoft.com/office/powerpoint/2010/main" val="868517062"/>
              </p:ext>
            </p:extLst>
          </p:nvPr>
        </p:nvGraphicFramePr>
        <p:xfrm>
          <a:off x="457201" y="3364530"/>
          <a:ext cx="4765091" cy="1646258"/>
        </p:xfrm>
        <a:graphic>
          <a:graphicData uri="http://schemas.openxmlformats.org/drawingml/2006/table">
            <a:tbl>
              <a:tblPr firstRow="1" bandRow="1">
                <a:tableStyleId>{5C22544A-7EE6-4342-B048-85BDC9FD1C3A}</a:tableStyleId>
              </a:tblPr>
              <a:tblGrid>
                <a:gridCol w="1266824">
                  <a:extLst>
                    <a:ext uri="{9D8B030D-6E8A-4147-A177-3AD203B41FA5}">
                      <a16:colId xmlns:a16="http://schemas.microsoft.com/office/drawing/2014/main" val="20000"/>
                    </a:ext>
                  </a:extLst>
                </a:gridCol>
                <a:gridCol w="1251253">
                  <a:extLst>
                    <a:ext uri="{9D8B030D-6E8A-4147-A177-3AD203B41FA5}">
                      <a16:colId xmlns:a16="http://schemas.microsoft.com/office/drawing/2014/main" val="20002"/>
                    </a:ext>
                  </a:extLst>
                </a:gridCol>
                <a:gridCol w="1123507">
                  <a:extLst>
                    <a:ext uri="{9D8B030D-6E8A-4147-A177-3AD203B41FA5}">
                      <a16:colId xmlns:a16="http://schemas.microsoft.com/office/drawing/2014/main" val="20001"/>
                    </a:ext>
                  </a:extLst>
                </a:gridCol>
                <a:gridCol w="1123507">
                  <a:extLst>
                    <a:ext uri="{9D8B030D-6E8A-4147-A177-3AD203B41FA5}">
                      <a16:colId xmlns:a16="http://schemas.microsoft.com/office/drawing/2014/main" val="20003"/>
                    </a:ext>
                  </a:extLst>
                </a:gridCol>
              </a:tblGrid>
              <a:tr h="274439">
                <a:tc>
                  <a:txBody>
                    <a:bodyPr/>
                    <a:lstStyle/>
                    <a:p>
                      <a:pPr algn="ctr"/>
                      <a:r>
                        <a:rPr kumimoji="1" lang="ja-JP" altLang="en-US" sz="1200" b="0" dirty="0">
                          <a:latin typeface="Meiryo UI" panose="020B0604030504040204" pitchFamily="50" charset="-128"/>
                          <a:ea typeface="Meiryo UI" panose="020B0604030504040204" pitchFamily="50" charset="-128"/>
                        </a:rPr>
                        <a:t>路線名</a:t>
                      </a:r>
                    </a:p>
                  </a:txBody>
                  <a:tcPr marL="91504" marR="91504" marT="45745" marB="4574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dirty="0">
                          <a:latin typeface="Meiryo UI" panose="020B0604030504040204" pitchFamily="50" charset="-128"/>
                          <a:ea typeface="Meiryo UI" panose="020B0604030504040204" pitchFamily="50" charset="-128"/>
                        </a:rPr>
                        <a:t>鋼板により耐震補強された支柱</a:t>
                      </a:r>
                    </a:p>
                  </a:txBody>
                  <a:tcPr marL="91504" marR="91504" marT="45745" marB="4574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dirty="0">
                          <a:latin typeface="Meiryo UI" panose="020B0604030504040204" pitchFamily="50" charset="-128"/>
                          <a:ea typeface="Meiryo UI" panose="020B0604030504040204" pitchFamily="50" charset="-128"/>
                        </a:rPr>
                        <a:t>新耐震設計基準で設計、施工された支柱</a:t>
                      </a:r>
                    </a:p>
                  </a:txBody>
                  <a:tcPr marL="91504" marR="91504" marT="45745" marB="45745" anchor="ctr">
                    <a:lnL w="952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dirty="0">
                          <a:latin typeface="Meiryo UI" panose="020B0604030504040204" pitchFamily="50" charset="-128"/>
                          <a:ea typeface="Meiryo UI" panose="020B0604030504040204" pitchFamily="50" charset="-128"/>
                        </a:rPr>
                        <a:t>合計</a:t>
                      </a:r>
                    </a:p>
                  </a:txBody>
                  <a:tcPr marL="91504" marR="91504" marT="45745" marB="45745" anchor="ctr">
                    <a:lnL w="12700"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0"/>
                  </a:ext>
                </a:extLst>
              </a:tr>
              <a:tr h="274439">
                <a:tc>
                  <a:txBody>
                    <a:bodyPr/>
                    <a:lstStyle/>
                    <a:p>
                      <a:pPr algn="ctr"/>
                      <a:r>
                        <a:rPr kumimoji="1" lang="ja-JP" altLang="en-US" sz="1200" dirty="0">
                          <a:latin typeface="Meiryo UI" panose="020B0604030504040204" pitchFamily="50" charset="-128"/>
                          <a:ea typeface="Meiryo UI" panose="020B0604030504040204" pitchFamily="50" charset="-128"/>
                        </a:rPr>
                        <a:t>大阪モノレール線</a:t>
                      </a:r>
                    </a:p>
                  </a:txBody>
                  <a:tcPr marL="91504" marR="91504" marT="45745" marB="45745">
                    <a:lnL w="952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a:r>
                        <a:rPr kumimoji="1" lang="en-US" altLang="ja-JP" sz="1200" dirty="0">
                          <a:latin typeface="Meiryo UI" panose="020B0604030504040204" pitchFamily="50" charset="-128"/>
                          <a:ea typeface="Meiryo UI" panose="020B0604030504040204" pitchFamily="50" charset="-128"/>
                        </a:rPr>
                        <a:t>493</a:t>
                      </a:r>
                      <a:r>
                        <a:rPr kumimoji="1" lang="ja-JP" altLang="en-US" sz="1200" dirty="0">
                          <a:latin typeface="Meiryo UI" panose="020B0604030504040204" pitchFamily="50" charset="-128"/>
                          <a:ea typeface="Meiryo UI" panose="020B0604030504040204" pitchFamily="50" charset="-128"/>
                        </a:rPr>
                        <a:t>基</a:t>
                      </a:r>
                    </a:p>
                  </a:txBody>
                  <a:tcPr marL="91504" marR="91504" marT="45745" marB="45745">
                    <a:lnL w="12700"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a:r>
                        <a:rPr kumimoji="1" lang="en-US" altLang="ja-JP" sz="1200" dirty="0">
                          <a:latin typeface="Meiryo UI" panose="020B0604030504040204" pitchFamily="50" charset="-128"/>
                          <a:ea typeface="Meiryo UI" panose="020B0604030504040204" pitchFamily="50" charset="-128"/>
                        </a:rPr>
                        <a:t>0</a:t>
                      </a:r>
                      <a:r>
                        <a:rPr kumimoji="1" lang="ja-JP" altLang="en-US" sz="1200" dirty="0">
                          <a:latin typeface="Meiryo UI" panose="020B0604030504040204" pitchFamily="50" charset="-128"/>
                          <a:ea typeface="Meiryo UI" panose="020B0604030504040204" pitchFamily="50" charset="-128"/>
                        </a:rPr>
                        <a:t>基</a:t>
                      </a:r>
                    </a:p>
                  </a:txBody>
                  <a:tcPr marL="91504" marR="91504" marT="45745" marB="45745">
                    <a:lnL w="952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a:r>
                        <a:rPr kumimoji="1" lang="en-US" altLang="ja-JP" sz="1200" dirty="0">
                          <a:latin typeface="Meiryo UI" panose="020B0604030504040204" pitchFamily="50" charset="-128"/>
                          <a:ea typeface="Meiryo UI" panose="020B0604030504040204" pitchFamily="50" charset="-128"/>
                        </a:rPr>
                        <a:t>493</a:t>
                      </a:r>
                      <a:r>
                        <a:rPr kumimoji="1" lang="ja-JP" altLang="en-US" sz="1200" dirty="0">
                          <a:latin typeface="Meiryo UI" panose="020B0604030504040204" pitchFamily="50" charset="-128"/>
                          <a:ea typeface="Meiryo UI" panose="020B0604030504040204" pitchFamily="50" charset="-128"/>
                        </a:rPr>
                        <a:t>基</a:t>
                      </a:r>
                    </a:p>
                  </a:txBody>
                  <a:tcPr marL="91504" marR="91504" marT="45745" marB="45745">
                    <a:lnL w="12700"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1"/>
                  </a:ext>
                </a:extLst>
              </a:tr>
              <a:tr h="274439">
                <a:tc>
                  <a:txBody>
                    <a:bodyPr/>
                    <a:lstStyle/>
                    <a:p>
                      <a:pPr algn="ctr"/>
                      <a:r>
                        <a:rPr kumimoji="1" lang="ja-JP" altLang="en-US" sz="1200" dirty="0">
                          <a:latin typeface="Meiryo UI" panose="020B0604030504040204" pitchFamily="50" charset="-128"/>
                          <a:ea typeface="Meiryo UI" panose="020B0604030504040204" pitchFamily="50" charset="-128"/>
                        </a:rPr>
                        <a:t>国際文化公園</a:t>
                      </a:r>
                      <a:endParaRPr kumimoji="1" lang="en-US" altLang="ja-JP" sz="1200" dirty="0">
                        <a:latin typeface="Meiryo UI" panose="020B0604030504040204" pitchFamily="50" charset="-128"/>
                        <a:ea typeface="Meiryo UI" panose="020B0604030504040204" pitchFamily="50" charset="-128"/>
                      </a:endParaRPr>
                    </a:p>
                    <a:p>
                      <a:pPr algn="ctr"/>
                      <a:r>
                        <a:rPr kumimoji="1" lang="ja-JP" altLang="en-US" sz="1200" dirty="0">
                          <a:latin typeface="Meiryo UI" panose="020B0604030504040204" pitchFamily="50" charset="-128"/>
                          <a:ea typeface="Meiryo UI" panose="020B0604030504040204" pitchFamily="50" charset="-128"/>
                        </a:rPr>
                        <a:t>都市モノレール線</a:t>
                      </a:r>
                    </a:p>
                  </a:txBody>
                  <a:tcPr marL="91504" marR="91504" marT="45745" marB="45745">
                    <a:lnL w="952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r"/>
                      <a:r>
                        <a:rPr kumimoji="1" lang="en-US" altLang="ja-JP" sz="1200" dirty="0">
                          <a:latin typeface="Meiryo UI" panose="020B0604030504040204" pitchFamily="50" charset="-128"/>
                          <a:ea typeface="Meiryo UI" panose="020B0604030504040204" pitchFamily="50" charset="-128"/>
                        </a:rPr>
                        <a:t>68</a:t>
                      </a:r>
                      <a:r>
                        <a:rPr kumimoji="1" lang="ja-JP" altLang="en-US" sz="1200" dirty="0">
                          <a:latin typeface="Meiryo UI" panose="020B0604030504040204" pitchFamily="50" charset="-128"/>
                          <a:ea typeface="Meiryo UI" panose="020B0604030504040204" pitchFamily="50" charset="-128"/>
                        </a:rPr>
                        <a:t>基</a:t>
                      </a:r>
                    </a:p>
                  </a:txBody>
                  <a:tcPr marL="91504" marR="91504" marT="45745" marB="4574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r"/>
                      <a:r>
                        <a:rPr kumimoji="1" lang="en-US" altLang="ja-JP" sz="1200" dirty="0">
                          <a:latin typeface="Meiryo UI" panose="020B0604030504040204" pitchFamily="50" charset="-128"/>
                          <a:ea typeface="Meiryo UI" panose="020B0604030504040204" pitchFamily="50" charset="-128"/>
                        </a:rPr>
                        <a:t>201</a:t>
                      </a:r>
                      <a:r>
                        <a:rPr kumimoji="1" lang="ja-JP" altLang="en-US" sz="1200" dirty="0">
                          <a:latin typeface="Meiryo UI" panose="020B0604030504040204" pitchFamily="50" charset="-128"/>
                          <a:ea typeface="Meiryo UI" panose="020B0604030504040204" pitchFamily="50" charset="-128"/>
                        </a:rPr>
                        <a:t>基</a:t>
                      </a:r>
                    </a:p>
                  </a:txBody>
                  <a:tcPr marL="91504" marR="91504" marT="45745" marB="4574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r"/>
                      <a:r>
                        <a:rPr kumimoji="1" lang="en-US" altLang="ja-JP" sz="1200" dirty="0">
                          <a:latin typeface="Meiryo UI" panose="020B0604030504040204" pitchFamily="50" charset="-128"/>
                          <a:ea typeface="Meiryo UI" panose="020B0604030504040204" pitchFamily="50" charset="-128"/>
                        </a:rPr>
                        <a:t>269</a:t>
                      </a:r>
                      <a:r>
                        <a:rPr kumimoji="1" lang="ja-JP" altLang="en-US" sz="1200" dirty="0">
                          <a:latin typeface="Meiryo UI" panose="020B0604030504040204" pitchFamily="50" charset="-128"/>
                          <a:ea typeface="Meiryo UI" panose="020B0604030504040204" pitchFamily="50" charset="-128"/>
                        </a:rPr>
                        <a:t>基</a:t>
                      </a:r>
                    </a:p>
                  </a:txBody>
                  <a:tcPr marL="91504" marR="91504" marT="45745" marB="45745" anchor="ctr">
                    <a:lnL w="12700"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2"/>
                  </a:ext>
                </a:extLst>
              </a:tr>
              <a:tr h="274439">
                <a:tc>
                  <a:txBody>
                    <a:bodyPr/>
                    <a:lstStyle/>
                    <a:p>
                      <a:pPr algn="ctr"/>
                      <a:r>
                        <a:rPr kumimoji="1" lang="ja-JP" altLang="en-US" sz="1200" dirty="0">
                          <a:latin typeface="Meiryo UI" panose="020B0604030504040204" pitchFamily="50" charset="-128"/>
                          <a:ea typeface="Meiryo UI" panose="020B0604030504040204" pitchFamily="50" charset="-128"/>
                        </a:rPr>
                        <a:t>合計</a:t>
                      </a:r>
                    </a:p>
                  </a:txBody>
                  <a:tcPr marL="91504" marR="91504" marT="45745" marB="45745">
                    <a:lnL w="952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dirty="0">
                          <a:latin typeface="Meiryo UI" panose="020B0604030504040204" pitchFamily="50" charset="-128"/>
                          <a:ea typeface="Meiryo UI" panose="020B0604030504040204" pitchFamily="50" charset="-128"/>
                        </a:rPr>
                        <a:t>561</a:t>
                      </a:r>
                      <a:r>
                        <a:rPr kumimoji="1" lang="ja-JP" altLang="en-US" sz="1200" dirty="0">
                          <a:latin typeface="Meiryo UI" panose="020B0604030504040204" pitchFamily="50" charset="-128"/>
                          <a:ea typeface="Meiryo UI" panose="020B0604030504040204" pitchFamily="50" charset="-128"/>
                        </a:rPr>
                        <a:t>基</a:t>
                      </a:r>
                    </a:p>
                  </a:txBody>
                  <a:tcPr marL="91504" marR="91504" marT="45745" marB="4574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dirty="0">
                          <a:latin typeface="Meiryo UI" panose="020B0604030504040204" pitchFamily="50" charset="-128"/>
                          <a:ea typeface="Meiryo UI" panose="020B0604030504040204" pitchFamily="50" charset="-128"/>
                        </a:rPr>
                        <a:t>201</a:t>
                      </a:r>
                      <a:r>
                        <a:rPr kumimoji="1" lang="ja-JP" altLang="en-US" sz="1200" dirty="0">
                          <a:latin typeface="Meiryo UI" panose="020B0604030504040204" pitchFamily="50" charset="-128"/>
                          <a:ea typeface="Meiryo UI" panose="020B0604030504040204" pitchFamily="50" charset="-128"/>
                        </a:rPr>
                        <a:t>基</a:t>
                      </a:r>
                    </a:p>
                  </a:txBody>
                  <a:tcPr marL="91504" marR="91504" marT="45745" marB="4574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a:r>
                        <a:rPr kumimoji="1" lang="en-US" altLang="ja-JP" sz="1200" dirty="0">
                          <a:latin typeface="Meiryo UI" panose="020B0604030504040204" pitchFamily="50" charset="-128"/>
                          <a:ea typeface="Meiryo UI" panose="020B0604030504040204" pitchFamily="50" charset="-128"/>
                        </a:rPr>
                        <a:t>762</a:t>
                      </a:r>
                      <a:r>
                        <a:rPr kumimoji="1" lang="ja-JP" altLang="en-US" sz="1200" dirty="0">
                          <a:latin typeface="Meiryo UI" panose="020B0604030504040204" pitchFamily="50" charset="-128"/>
                          <a:ea typeface="Meiryo UI" panose="020B0604030504040204" pitchFamily="50" charset="-128"/>
                        </a:rPr>
                        <a:t>基</a:t>
                      </a:r>
                    </a:p>
                  </a:txBody>
                  <a:tcPr marL="91504" marR="91504" marT="45745" marB="45745">
                    <a:lnL w="12700"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25" name="テキスト ボックス 24">
            <a:extLst>
              <a:ext uri="{FF2B5EF4-FFF2-40B4-BE49-F238E27FC236}">
                <a16:creationId xmlns:a16="http://schemas.microsoft.com/office/drawing/2014/main" id="{AFFED40D-07B5-145D-9A67-0F9A43B59691}"/>
              </a:ext>
            </a:extLst>
          </p:cNvPr>
          <p:cNvSpPr txBox="1"/>
          <p:nvPr/>
        </p:nvSpPr>
        <p:spPr>
          <a:xfrm>
            <a:off x="7569268" y="2403839"/>
            <a:ext cx="781051" cy="338554"/>
          </a:xfrm>
          <a:prstGeom prst="rect">
            <a:avLst/>
          </a:prstGeom>
          <a:noFill/>
        </p:spPr>
        <p:txBody>
          <a:bodyPr wrap="square" rtlCol="0">
            <a:spAutoFit/>
          </a:bodyPr>
          <a:lstStyle/>
          <a:p>
            <a:r>
              <a:rPr kumimoji="1" lang="en-US" altLang="ja-JP" sz="1600" b="1" dirty="0">
                <a:solidFill>
                  <a:srgbClr val="FFFF00"/>
                </a:solidFill>
                <a:latin typeface="Meiryo UI" panose="020B0604030504040204" pitchFamily="50" charset="-128"/>
                <a:ea typeface="Meiryo UI" panose="020B0604030504040204" pitchFamily="50" charset="-128"/>
              </a:rPr>
              <a:t>P805</a:t>
            </a:r>
            <a:endParaRPr kumimoji="1" lang="ja-JP" altLang="en-US" sz="1600" b="1" dirty="0">
              <a:solidFill>
                <a:srgbClr val="FFFF00"/>
              </a:solidFill>
              <a:latin typeface="Meiryo UI" panose="020B0604030504040204" pitchFamily="50" charset="-128"/>
              <a:ea typeface="Meiryo UI" panose="020B0604030504040204" pitchFamily="50" charset="-128"/>
            </a:endParaRPr>
          </a:p>
        </p:txBody>
      </p:sp>
      <p:sp>
        <p:nvSpPr>
          <p:cNvPr id="28" name="テキスト ボックス 27">
            <a:extLst>
              <a:ext uri="{FF2B5EF4-FFF2-40B4-BE49-F238E27FC236}">
                <a16:creationId xmlns:a16="http://schemas.microsoft.com/office/drawing/2014/main" id="{AFFED40D-07B5-145D-9A67-0F9A43B59691}"/>
              </a:ext>
            </a:extLst>
          </p:cNvPr>
          <p:cNvSpPr txBox="1"/>
          <p:nvPr/>
        </p:nvSpPr>
        <p:spPr>
          <a:xfrm>
            <a:off x="7483940" y="4864597"/>
            <a:ext cx="953292" cy="338554"/>
          </a:xfrm>
          <a:prstGeom prst="rect">
            <a:avLst/>
          </a:prstGeom>
          <a:noFill/>
        </p:spPr>
        <p:txBody>
          <a:bodyPr wrap="square" rtlCol="0">
            <a:spAutoFit/>
          </a:bodyPr>
          <a:lstStyle/>
          <a:p>
            <a:r>
              <a:rPr kumimoji="1" lang="en-US" altLang="ja-JP" sz="1600" b="1" dirty="0">
                <a:solidFill>
                  <a:srgbClr val="FFFF00"/>
                </a:solidFill>
                <a:latin typeface="Meiryo UI" panose="020B0604030504040204" pitchFamily="50" charset="-128"/>
                <a:ea typeface="Meiryo UI" panose="020B0604030504040204" pitchFamily="50" charset="-128"/>
              </a:rPr>
              <a:t>NP293</a:t>
            </a:r>
            <a:endParaRPr kumimoji="1" lang="ja-JP" altLang="en-US" sz="1600" b="1" dirty="0">
              <a:solidFill>
                <a:srgbClr val="FFFF00"/>
              </a:solidFill>
              <a:latin typeface="Meiryo UI" panose="020B0604030504040204" pitchFamily="50" charset="-128"/>
              <a:ea typeface="Meiryo UI" panose="020B0604030504040204" pitchFamily="50" charset="-128"/>
            </a:endParaRPr>
          </a:p>
        </p:txBody>
      </p:sp>
      <p:sp>
        <p:nvSpPr>
          <p:cNvPr id="30" name="テキスト ボックス 29">
            <a:extLst>
              <a:ext uri="{FF2B5EF4-FFF2-40B4-BE49-F238E27FC236}">
                <a16:creationId xmlns:a16="http://schemas.microsoft.com/office/drawing/2014/main" id="{AFFED40D-07B5-145D-9A67-0F9A43B59691}"/>
              </a:ext>
            </a:extLst>
          </p:cNvPr>
          <p:cNvSpPr txBox="1"/>
          <p:nvPr/>
        </p:nvSpPr>
        <p:spPr>
          <a:xfrm>
            <a:off x="5743514" y="2681486"/>
            <a:ext cx="3044254" cy="338554"/>
          </a:xfrm>
          <a:prstGeom prst="rect">
            <a:avLst/>
          </a:prstGeom>
          <a:noFill/>
        </p:spPr>
        <p:txBody>
          <a:bodyPr wrap="square" rtlCol="0">
            <a:spAutoFit/>
          </a:bodyPr>
          <a:lstStyle/>
          <a:p>
            <a:r>
              <a:rPr lang="ja-JP" altLang="en-US" sz="1600" dirty="0">
                <a:latin typeface="Meiryo UI" panose="020B0604030504040204" pitchFamily="50" charset="-128"/>
                <a:ea typeface="Meiryo UI" panose="020B0604030504040204" pitchFamily="50" charset="-128"/>
              </a:rPr>
              <a:t>鋼板により耐震補強された支柱</a:t>
            </a:r>
          </a:p>
        </p:txBody>
      </p:sp>
      <p:sp>
        <p:nvSpPr>
          <p:cNvPr id="31" name="テキスト ボックス 30">
            <a:extLst>
              <a:ext uri="{FF2B5EF4-FFF2-40B4-BE49-F238E27FC236}">
                <a16:creationId xmlns:a16="http://schemas.microsoft.com/office/drawing/2014/main" id="{AFFED40D-07B5-145D-9A67-0F9A43B59691}"/>
              </a:ext>
            </a:extLst>
          </p:cNvPr>
          <p:cNvSpPr txBox="1"/>
          <p:nvPr/>
        </p:nvSpPr>
        <p:spPr>
          <a:xfrm>
            <a:off x="5378929" y="5169036"/>
            <a:ext cx="3773424" cy="338554"/>
          </a:xfrm>
          <a:prstGeom prst="rect">
            <a:avLst/>
          </a:prstGeom>
          <a:noFill/>
        </p:spPr>
        <p:txBody>
          <a:bodyPr wrap="square" rtlCol="0">
            <a:spAutoFit/>
          </a:bodyPr>
          <a:lstStyle/>
          <a:p>
            <a:r>
              <a:rPr lang="ja-JP" altLang="en-US" sz="1600" dirty="0">
                <a:latin typeface="Meiryo UI" panose="020B0604030504040204" pitchFamily="50" charset="-128"/>
                <a:ea typeface="Meiryo UI" panose="020B0604030504040204" pitchFamily="50" charset="-128"/>
              </a:rPr>
              <a:t>新耐震設計基準で設計、施工された支柱</a:t>
            </a:r>
          </a:p>
        </p:txBody>
      </p:sp>
      <p:sp>
        <p:nvSpPr>
          <p:cNvPr id="7" name="コンテンツ プレースホルダー 2">
            <a:extLst>
              <a:ext uri="{FF2B5EF4-FFF2-40B4-BE49-F238E27FC236}">
                <a16:creationId xmlns:a16="http://schemas.microsoft.com/office/drawing/2014/main" id="{B096211C-B1AC-FE1B-A525-AA14DCDCA50D}"/>
              </a:ext>
            </a:extLst>
          </p:cNvPr>
          <p:cNvSpPr txBox="1">
            <a:spLocks/>
          </p:cNvSpPr>
          <p:nvPr/>
        </p:nvSpPr>
        <p:spPr bwMode="auto">
          <a:xfrm>
            <a:off x="457200" y="906030"/>
            <a:ext cx="4765092" cy="2294370"/>
          </a:xfrm>
          <a:prstGeom prst="rect">
            <a:avLst/>
          </a:prstGeom>
          <a:gradFill rotWithShape="0">
            <a:gsLst>
              <a:gs pos="0">
                <a:srgbClr val="FFFF99"/>
              </a:gs>
              <a:gs pos="100000">
                <a:schemeClr val="bg1"/>
              </a:gs>
            </a:gsLst>
            <a:lin ang="5400000" scaled="1"/>
          </a:gradFill>
          <a:ln w="12700">
            <a:solidFill>
              <a:schemeClr val="tx1"/>
            </a:solidFill>
            <a:miter lim="800000"/>
            <a:headEnd/>
            <a:tailEnd/>
          </a:ln>
        </p:spPr>
        <p:txBody>
          <a:bodyPr anchor="ctr"/>
          <a:lstStyle>
            <a:lvl1pPr marL="285750" indent="-28575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indent="0" eaLnBrk="1" hangingPunct="1">
              <a:spcBef>
                <a:spcPct val="0"/>
              </a:spcBef>
              <a:buNone/>
            </a:pPr>
            <a:r>
              <a:rPr lang="ja-JP" altLang="en-US" sz="1600" dirty="0">
                <a:latin typeface="Meiryo UI" panose="020B0604030504040204" pitchFamily="50" charset="-128"/>
                <a:ea typeface="Meiryo UI" panose="020B0604030504040204" pitchFamily="50" charset="-128"/>
              </a:rPr>
              <a:t>・</a:t>
            </a:r>
            <a:r>
              <a:rPr lang="en-US" altLang="ja-JP" sz="1600" dirty="0">
                <a:latin typeface="Meiryo UI" panose="020B0604030504040204" pitchFamily="50" charset="-128"/>
                <a:ea typeface="Meiryo UI" panose="020B0604030504040204" pitchFamily="50" charset="-128"/>
              </a:rPr>
              <a:t>RC</a:t>
            </a:r>
            <a:r>
              <a:rPr lang="ja-JP" altLang="en-US" sz="1600" dirty="0">
                <a:latin typeface="Meiryo UI" panose="020B0604030504040204" pitchFamily="50" charset="-128"/>
                <a:ea typeface="Meiryo UI" panose="020B0604030504040204" pitchFamily="50" charset="-128"/>
              </a:rPr>
              <a:t>支柱（全</a:t>
            </a:r>
            <a:r>
              <a:rPr lang="en-US" altLang="ja-JP" sz="1600" dirty="0">
                <a:latin typeface="Meiryo UI" panose="020B0604030504040204" pitchFamily="50" charset="-128"/>
                <a:ea typeface="Meiryo UI" panose="020B0604030504040204" pitchFamily="50" charset="-128"/>
              </a:rPr>
              <a:t>762</a:t>
            </a:r>
            <a:r>
              <a:rPr lang="ja-JP" altLang="en-US" sz="1600" dirty="0">
                <a:latin typeface="Meiryo UI" panose="020B0604030504040204" pitchFamily="50" charset="-128"/>
                <a:ea typeface="Meiryo UI" panose="020B0604030504040204" pitchFamily="50" charset="-128"/>
              </a:rPr>
              <a:t>基）には鋼板により耐震補強された支柱と新耐震設計基準で設計、施工された支柱が存在する。</a:t>
            </a:r>
            <a:endParaRPr lang="en-US" altLang="ja-JP" sz="1600" dirty="0">
              <a:latin typeface="Meiryo UI" panose="020B0604030504040204" pitchFamily="50" charset="-128"/>
              <a:ea typeface="Meiryo UI" panose="020B0604030504040204" pitchFamily="50" charset="-128"/>
            </a:endParaRPr>
          </a:p>
          <a:p>
            <a:pPr marL="0" indent="0" eaLnBrk="1" hangingPunct="1">
              <a:spcBef>
                <a:spcPct val="0"/>
              </a:spcBef>
              <a:buNone/>
            </a:pPr>
            <a:r>
              <a:rPr lang="ja-JP" altLang="en-US" sz="1600" dirty="0">
                <a:latin typeface="Meiryo UI" panose="020B0604030504040204" pitchFamily="50" charset="-128"/>
                <a:ea typeface="Meiryo UI" panose="020B0604030504040204" pitchFamily="50" charset="-128"/>
              </a:rPr>
              <a:t>・鋼板により耐震補強された支柱は主に鋼板の防食機能の劣化、一方、新耐震設計基準で設計、施工された支柱は中性化によるひびわれ及び剥離・鉄筋露出が主な損傷であるためこれらを分類して、それぞれの劣化予測を検討する。</a:t>
            </a:r>
          </a:p>
        </p:txBody>
      </p:sp>
      <p:sp>
        <p:nvSpPr>
          <p:cNvPr id="22" name="テキスト ボックス 21">
            <a:extLst>
              <a:ext uri="{FF2B5EF4-FFF2-40B4-BE49-F238E27FC236}">
                <a16:creationId xmlns:a16="http://schemas.microsoft.com/office/drawing/2014/main" id="{B76C9E93-3CAB-7E04-734B-AAC513A40D95}"/>
              </a:ext>
            </a:extLst>
          </p:cNvPr>
          <p:cNvSpPr txBox="1"/>
          <p:nvPr/>
        </p:nvSpPr>
        <p:spPr>
          <a:xfrm>
            <a:off x="10048538" y="3020040"/>
            <a:ext cx="3534112" cy="307777"/>
          </a:xfrm>
          <a:prstGeom prst="rect">
            <a:avLst/>
          </a:prstGeom>
          <a:solidFill>
            <a:schemeClr val="bg1"/>
          </a:solidFill>
          <a:ln>
            <a:solidFill>
              <a:srgbClr val="FF0000"/>
            </a:solidFill>
          </a:ln>
        </p:spPr>
        <p:txBody>
          <a:bodyPr wrap="square" rtlCol="0">
            <a:spAutoFit/>
          </a:bodyPr>
          <a:lstStyle/>
          <a:p>
            <a:r>
              <a:rPr kumimoji="1" lang="ja-JP" altLang="en-US" sz="1400" dirty="0">
                <a:solidFill>
                  <a:srgbClr val="FF0000"/>
                </a:solidFill>
              </a:rPr>
              <a:t>・</a:t>
            </a:r>
            <a:r>
              <a:rPr lang="ja-JP" altLang="en-US" sz="1400" dirty="0">
                <a:solidFill>
                  <a:srgbClr val="FF0000"/>
                </a:solidFill>
              </a:rPr>
              <a:t>貸与資料より竣工年度、写真などから分類</a:t>
            </a:r>
            <a:endParaRPr kumimoji="1" lang="en-US" altLang="ja-JP" sz="1400" dirty="0">
              <a:solidFill>
                <a:srgbClr val="FF0000"/>
              </a:solidFill>
            </a:endParaRPr>
          </a:p>
        </p:txBody>
      </p:sp>
      <p:sp>
        <p:nvSpPr>
          <p:cNvPr id="15" name="コンテンツ プレースホルダー 2">
            <a:extLst>
              <a:ext uri="{FF2B5EF4-FFF2-40B4-BE49-F238E27FC236}">
                <a16:creationId xmlns:a16="http://schemas.microsoft.com/office/drawing/2014/main" id="{0A225E80-5D29-8E83-C0F8-182A41F3EEDD}"/>
              </a:ext>
            </a:extLst>
          </p:cNvPr>
          <p:cNvSpPr txBox="1">
            <a:spLocks/>
          </p:cNvSpPr>
          <p:nvPr/>
        </p:nvSpPr>
        <p:spPr bwMode="auto">
          <a:xfrm>
            <a:off x="457200" y="5862312"/>
            <a:ext cx="8330568" cy="454258"/>
          </a:xfrm>
          <a:prstGeom prst="rect">
            <a:avLst/>
          </a:prstGeom>
          <a:gradFill rotWithShape="0">
            <a:gsLst>
              <a:gs pos="0">
                <a:srgbClr val="FFFF99"/>
              </a:gs>
              <a:gs pos="100000">
                <a:schemeClr val="bg1"/>
              </a:gs>
            </a:gsLst>
            <a:lin ang="5400000" scaled="1"/>
          </a:gradFill>
          <a:ln w="12700">
            <a:solidFill>
              <a:schemeClr val="tx1"/>
            </a:solidFill>
            <a:miter lim="800000"/>
            <a:headEnd/>
            <a:tailEnd/>
          </a:ln>
        </p:spPr>
        <p:txBody>
          <a:bodyPr anchor="ctr"/>
          <a:lstStyle>
            <a:lvl1pPr marL="285750" indent="-28575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indent="0" eaLnBrk="1" hangingPunct="1">
              <a:spcBef>
                <a:spcPct val="0"/>
              </a:spcBef>
              <a:buNone/>
            </a:pPr>
            <a:r>
              <a:rPr lang="ja-JP" altLang="en-US" sz="1600" dirty="0">
                <a:latin typeface="Meiryo UI" panose="020B0604030504040204" pitchFamily="50" charset="-128"/>
                <a:ea typeface="Meiryo UI" panose="020B0604030504040204" pitchFamily="50" charset="-128"/>
              </a:rPr>
              <a:t>・物価上昇や実際の工事費（仮設費や安全費を考慮）を踏まえて、単価を設定する。</a:t>
            </a:r>
          </a:p>
        </p:txBody>
      </p:sp>
      <p:sp>
        <p:nvSpPr>
          <p:cNvPr id="19" name="Text Box 5">
            <a:extLst>
              <a:ext uri="{FF2B5EF4-FFF2-40B4-BE49-F238E27FC236}">
                <a16:creationId xmlns:a16="http://schemas.microsoft.com/office/drawing/2014/main" id="{F548B18F-F479-B1D1-5E95-97F8D371E9E5}"/>
              </a:ext>
            </a:extLst>
          </p:cNvPr>
          <p:cNvSpPr txBox="1">
            <a:spLocks noChangeArrowheads="1"/>
          </p:cNvSpPr>
          <p:nvPr/>
        </p:nvSpPr>
        <p:spPr bwMode="auto">
          <a:xfrm>
            <a:off x="165734" y="5455041"/>
            <a:ext cx="26980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Font typeface="Arial" panose="020B0604020202020204" pitchFamily="34" charset="0"/>
              <a:buNone/>
            </a:pPr>
            <a:r>
              <a:rPr lang="ja-JP" altLang="en-US" sz="1800" dirty="0">
                <a:latin typeface="Meiryo UI" panose="020B0604030504040204" pitchFamily="50" charset="-128"/>
                <a:ea typeface="Meiryo UI" panose="020B0604030504040204" pitchFamily="50" charset="-128"/>
              </a:rPr>
              <a:t>◇補修単価の見直し</a:t>
            </a:r>
          </a:p>
        </p:txBody>
      </p:sp>
      <p:sp>
        <p:nvSpPr>
          <p:cNvPr id="5" name="スライド番号プレースホルダー 4"/>
          <p:cNvSpPr>
            <a:spLocks noGrp="1"/>
          </p:cNvSpPr>
          <p:nvPr>
            <p:ph type="sldNum" sz="quarter" idx="12"/>
          </p:nvPr>
        </p:nvSpPr>
        <p:spPr/>
        <p:txBody>
          <a:bodyPr/>
          <a:lstStyle/>
          <a:p>
            <a:pPr>
              <a:defRPr/>
            </a:pPr>
            <a:fld id="{7EE6E9F5-8DA2-4CA0-9968-091F5A64EF1C}" type="slidenum">
              <a:rPr lang="ja-JP" altLang="en-US" smtClean="0"/>
              <a:pPr>
                <a:defRPr/>
              </a:pPr>
              <a:t>37</a:t>
            </a:fld>
            <a:endParaRPr lang="ja-JP" altLang="en-US"/>
          </a:p>
        </p:txBody>
      </p:sp>
      <p:sp>
        <p:nvSpPr>
          <p:cNvPr id="23" name="正方形/長方形 22">
            <a:extLst>
              <a:ext uri="{FF2B5EF4-FFF2-40B4-BE49-F238E27FC236}">
                <a16:creationId xmlns:a16="http://schemas.microsoft.com/office/drawing/2014/main" id="{4A775F76-001B-4DBF-9E1B-FFC4E46F202D}"/>
              </a:ext>
            </a:extLst>
          </p:cNvPr>
          <p:cNvSpPr>
            <a:spLocks noChangeArrowheads="1"/>
          </p:cNvSpPr>
          <p:nvPr/>
        </p:nvSpPr>
        <p:spPr bwMode="auto">
          <a:xfrm>
            <a:off x="60325" y="60325"/>
            <a:ext cx="6108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b="1" dirty="0">
                <a:solidFill>
                  <a:schemeClr val="bg1"/>
                </a:solidFill>
                <a:latin typeface="Meiryo UI" panose="020B0604030504040204" pitchFamily="50" charset="-128"/>
                <a:ea typeface="Meiryo UI" panose="020B0604030504040204" pitchFamily="50" charset="-128"/>
              </a:rPr>
              <a:t>（３）課題認識・論点</a:t>
            </a:r>
          </a:p>
        </p:txBody>
      </p:sp>
    </p:spTree>
    <p:extLst>
      <p:ext uri="{BB962C8B-B14F-4D97-AF65-F5344CB8AC3E}">
        <p14:creationId xmlns:p14="http://schemas.microsoft.com/office/powerpoint/2010/main" val="7988686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0BEC1D9-A113-1528-E61D-0F6C3D6398BC}"/>
              </a:ext>
            </a:extLst>
          </p:cNvPr>
          <p:cNvSpPr>
            <a:spLocks noChangeArrowheads="1"/>
          </p:cNvSpPr>
          <p:nvPr/>
        </p:nvSpPr>
        <p:spPr bwMode="auto">
          <a:xfrm>
            <a:off x="0" y="-20638"/>
            <a:ext cx="9144000" cy="539751"/>
          </a:xfrm>
          <a:prstGeom prst="rect">
            <a:avLst/>
          </a:prstGeom>
          <a:gradFill>
            <a:gsLst>
              <a:gs pos="0">
                <a:schemeClr val="tx2"/>
              </a:gs>
              <a:gs pos="100000">
                <a:schemeClr val="accent1"/>
              </a:gs>
            </a:gsLst>
            <a:lin ang="5400000" scaled="1"/>
          </a:gradFill>
          <a:ln w="9525">
            <a:noFill/>
            <a:miter lim="800000"/>
            <a:headEnd/>
            <a:tailEnd/>
          </a:ln>
          <a:effectLst>
            <a:outerShdw blurRad="50800" dist="38100" dir="5400000" algn="t" rotWithShape="0">
              <a:prstClr val="black">
                <a:alpha val="40000"/>
              </a:prstClr>
            </a:outerShdw>
          </a:effectLst>
        </p:spPr>
        <p:txBody>
          <a:bodyPr wrap="none" lIns="91351" tIns="45675" rIns="91351" bIns="45675" anchor="ctr"/>
          <a:lstStyle/>
          <a:p>
            <a:pPr>
              <a:defRPr/>
            </a:pPr>
            <a:endParaRPr lang="en-US" altLang="zh-TW" sz="2800" b="1" dirty="0">
              <a:solidFill>
                <a:schemeClr val="bg1"/>
              </a:solidFill>
              <a:latin typeface="Meiryo UI" pitchFamily="50" charset="-128"/>
              <a:ea typeface="Meiryo UI" pitchFamily="50" charset="-128"/>
              <a:cs typeface="Meiryo UI" pitchFamily="50" charset="-128"/>
            </a:endParaRPr>
          </a:p>
        </p:txBody>
      </p:sp>
      <p:sp>
        <p:nvSpPr>
          <p:cNvPr id="4" name="Text Box 5">
            <a:extLst>
              <a:ext uri="{FF2B5EF4-FFF2-40B4-BE49-F238E27FC236}">
                <a16:creationId xmlns:a16="http://schemas.microsoft.com/office/drawing/2014/main" id="{092203D9-9443-47A1-DD3F-3CAF6C95D95C}"/>
              </a:ext>
            </a:extLst>
          </p:cNvPr>
          <p:cNvSpPr txBox="1">
            <a:spLocks noChangeArrowheads="1"/>
          </p:cNvSpPr>
          <p:nvPr/>
        </p:nvSpPr>
        <p:spPr bwMode="auto">
          <a:xfrm>
            <a:off x="165734" y="611827"/>
            <a:ext cx="459676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None/>
            </a:pPr>
            <a:r>
              <a:rPr lang="ja-JP" altLang="en-US" sz="1800" dirty="0">
                <a:latin typeface="Meiryo UI" panose="020B0604030504040204" pitchFamily="50" charset="-128"/>
                <a:ea typeface="Meiryo UI" panose="020B0604030504040204" pitchFamily="50" charset="-128"/>
              </a:rPr>
              <a:t>◇補修サイクル及び補修工事費</a:t>
            </a:r>
          </a:p>
        </p:txBody>
      </p:sp>
      <p:pic>
        <p:nvPicPr>
          <p:cNvPr id="5" name="図 4">
            <a:extLst>
              <a:ext uri="{FF2B5EF4-FFF2-40B4-BE49-F238E27FC236}">
                <a16:creationId xmlns:a16="http://schemas.microsoft.com/office/drawing/2014/main" id="{83E13514-51E7-4E4B-946A-9BAF601DA28E}"/>
              </a:ext>
            </a:extLst>
          </p:cNvPr>
          <p:cNvPicPr>
            <a:picLocks noChangeAspect="1"/>
          </p:cNvPicPr>
          <p:nvPr/>
        </p:nvPicPr>
        <p:blipFill>
          <a:blip r:embed="rId3"/>
          <a:stretch>
            <a:fillRect/>
          </a:stretch>
        </p:blipFill>
        <p:spPr>
          <a:xfrm>
            <a:off x="829494" y="2250463"/>
            <a:ext cx="7298756" cy="3860077"/>
          </a:xfrm>
          <a:prstGeom prst="rect">
            <a:avLst/>
          </a:prstGeom>
        </p:spPr>
      </p:pic>
      <p:sp>
        <p:nvSpPr>
          <p:cNvPr id="6" name="正方形/長方形 5">
            <a:extLst>
              <a:ext uri="{FF2B5EF4-FFF2-40B4-BE49-F238E27FC236}">
                <a16:creationId xmlns:a16="http://schemas.microsoft.com/office/drawing/2014/main" id="{F3439A7B-A27D-4FF9-A0FE-917122B6BE0E}"/>
              </a:ext>
            </a:extLst>
          </p:cNvPr>
          <p:cNvSpPr/>
          <p:nvPr/>
        </p:nvSpPr>
        <p:spPr>
          <a:xfrm>
            <a:off x="1811872" y="2250463"/>
            <a:ext cx="3286125" cy="3826433"/>
          </a:xfrm>
          <a:prstGeom prst="rect">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CB791653-7C0A-4BC7-8791-DC6252C22017}"/>
              </a:ext>
            </a:extLst>
          </p:cNvPr>
          <p:cNvSpPr txBox="1"/>
          <p:nvPr/>
        </p:nvSpPr>
        <p:spPr>
          <a:xfrm>
            <a:off x="6169025" y="6076896"/>
            <a:ext cx="2424647" cy="338554"/>
          </a:xfrm>
          <a:prstGeom prst="rect">
            <a:avLst/>
          </a:prstGeom>
          <a:noFill/>
        </p:spPr>
        <p:txBody>
          <a:bodyPr wrap="square" rtlCol="0">
            <a:spAutoFit/>
          </a:bodyPr>
          <a:lstStyle/>
          <a:p>
            <a:r>
              <a:rPr lang="en-US" altLang="ja-JP" sz="1600" dirty="0">
                <a:latin typeface="Meiryo UI" panose="020B0604030504040204" pitchFamily="50" charset="-128"/>
                <a:ea typeface="Meiryo UI" panose="020B0604030504040204" pitchFamily="50" charset="-128"/>
              </a:rPr>
              <a:t>H25</a:t>
            </a:r>
            <a:r>
              <a:rPr lang="ja-JP" altLang="en-US" sz="1600" dirty="0">
                <a:latin typeface="Meiryo UI" panose="020B0604030504040204" pitchFamily="50" charset="-128"/>
                <a:ea typeface="Meiryo UI" panose="020B0604030504040204" pitchFamily="50" charset="-128"/>
              </a:rPr>
              <a:t>修繕計画報告書抜粋</a:t>
            </a:r>
          </a:p>
        </p:txBody>
      </p:sp>
      <p:sp>
        <p:nvSpPr>
          <p:cNvPr id="8" name="スライド番号プレースホルダー 7"/>
          <p:cNvSpPr>
            <a:spLocks noGrp="1"/>
          </p:cNvSpPr>
          <p:nvPr>
            <p:ph type="sldNum" sz="quarter" idx="12"/>
          </p:nvPr>
        </p:nvSpPr>
        <p:spPr/>
        <p:txBody>
          <a:bodyPr/>
          <a:lstStyle/>
          <a:p>
            <a:pPr>
              <a:defRPr/>
            </a:pPr>
            <a:fld id="{7EE6E9F5-8DA2-4CA0-9968-091F5A64EF1C}" type="slidenum">
              <a:rPr lang="ja-JP" altLang="en-US" smtClean="0"/>
              <a:pPr>
                <a:defRPr/>
              </a:pPr>
              <a:t>38</a:t>
            </a:fld>
            <a:endParaRPr lang="ja-JP" altLang="en-US"/>
          </a:p>
        </p:txBody>
      </p:sp>
      <p:sp>
        <p:nvSpPr>
          <p:cNvPr id="11" name="コンテンツ プレースホルダー 2">
            <a:extLst>
              <a:ext uri="{FF2B5EF4-FFF2-40B4-BE49-F238E27FC236}">
                <a16:creationId xmlns:a16="http://schemas.microsoft.com/office/drawing/2014/main" id="{D74D2409-752D-4F69-8D3A-C2F30AFE4F4A}"/>
              </a:ext>
            </a:extLst>
          </p:cNvPr>
          <p:cNvSpPr txBox="1">
            <a:spLocks/>
          </p:cNvSpPr>
          <p:nvPr/>
        </p:nvSpPr>
        <p:spPr bwMode="auto">
          <a:xfrm>
            <a:off x="261448" y="981159"/>
            <a:ext cx="8410636" cy="919623"/>
          </a:xfrm>
          <a:prstGeom prst="rect">
            <a:avLst/>
          </a:prstGeom>
          <a:gradFill rotWithShape="0">
            <a:gsLst>
              <a:gs pos="0">
                <a:srgbClr val="FFFF99"/>
              </a:gs>
              <a:gs pos="100000">
                <a:schemeClr val="bg1"/>
              </a:gs>
            </a:gsLst>
            <a:lin ang="5400000" scaled="1"/>
          </a:gradFill>
          <a:ln w="12700">
            <a:solidFill>
              <a:schemeClr val="tx1"/>
            </a:solidFill>
            <a:miter lim="800000"/>
            <a:headEnd/>
            <a:tailEnd/>
          </a:ln>
        </p:spPr>
        <p:txBody>
          <a:bodyPr anchor="ctr"/>
          <a:lstStyle>
            <a:lvl1pPr marL="285750" indent="-28575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indent="0" eaLnBrk="1" hangingPunct="1">
              <a:spcBef>
                <a:spcPct val="0"/>
              </a:spcBef>
              <a:buNone/>
            </a:pPr>
            <a:r>
              <a:rPr lang="ja-JP" altLang="en-US" sz="1600" dirty="0">
                <a:latin typeface="Meiryo UI" panose="020B0604030504040204" pitchFamily="50" charset="-128"/>
                <a:ea typeface="Meiryo UI" panose="020B0604030504040204" pitchFamily="50" charset="-128"/>
              </a:rPr>
              <a:t>・現計画から</a:t>
            </a:r>
            <a:r>
              <a:rPr lang="en-US" altLang="ja-JP" sz="1600" dirty="0">
                <a:latin typeface="Meiryo UI" panose="020B0604030504040204" pitchFamily="50" charset="-128"/>
                <a:ea typeface="Meiryo UI" panose="020B0604030504040204" pitchFamily="50" charset="-128"/>
              </a:rPr>
              <a:t>10</a:t>
            </a:r>
            <a:r>
              <a:rPr lang="ja-JP" altLang="en-US" sz="1600" dirty="0">
                <a:latin typeface="Meiryo UI" panose="020B0604030504040204" pitchFamily="50" charset="-128"/>
                <a:ea typeface="Meiryo UI" panose="020B0604030504040204" pitchFamily="50" charset="-128"/>
              </a:rPr>
              <a:t>年間が経過しており、かつ点検データの蓄積が行われてきた。劣化予測による補修サイクルの見直しや、物価上昇・新技術の活用による補修単価の見直しを行う。</a:t>
            </a:r>
          </a:p>
        </p:txBody>
      </p:sp>
      <p:sp>
        <p:nvSpPr>
          <p:cNvPr id="10" name="正方形/長方形 22">
            <a:extLst>
              <a:ext uri="{FF2B5EF4-FFF2-40B4-BE49-F238E27FC236}">
                <a16:creationId xmlns:a16="http://schemas.microsoft.com/office/drawing/2014/main" id="{48E2E355-39B6-4B0D-B494-67282CFD4409}"/>
              </a:ext>
            </a:extLst>
          </p:cNvPr>
          <p:cNvSpPr>
            <a:spLocks noChangeArrowheads="1"/>
          </p:cNvSpPr>
          <p:nvPr/>
        </p:nvSpPr>
        <p:spPr bwMode="auto">
          <a:xfrm>
            <a:off x="60325" y="60325"/>
            <a:ext cx="6108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b="1" dirty="0">
                <a:solidFill>
                  <a:schemeClr val="bg1"/>
                </a:solidFill>
                <a:latin typeface="Meiryo UI" panose="020B0604030504040204" pitchFamily="50" charset="-128"/>
                <a:ea typeface="Meiryo UI" panose="020B0604030504040204" pitchFamily="50" charset="-128"/>
              </a:rPr>
              <a:t>（３）課題認識・論点</a:t>
            </a:r>
          </a:p>
        </p:txBody>
      </p:sp>
    </p:spTree>
    <p:extLst>
      <p:ext uri="{BB962C8B-B14F-4D97-AF65-F5344CB8AC3E}">
        <p14:creationId xmlns:p14="http://schemas.microsoft.com/office/powerpoint/2010/main" val="12149546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D6055A80-B785-CB9E-DEB7-8A01F1E87A24}"/>
              </a:ext>
            </a:extLst>
          </p:cNvPr>
          <p:cNvSpPr>
            <a:spLocks noChangeArrowheads="1"/>
          </p:cNvSpPr>
          <p:nvPr/>
        </p:nvSpPr>
        <p:spPr bwMode="auto">
          <a:xfrm>
            <a:off x="0" y="-20638"/>
            <a:ext cx="9144000" cy="539751"/>
          </a:xfrm>
          <a:prstGeom prst="rect">
            <a:avLst/>
          </a:prstGeom>
          <a:gradFill>
            <a:gsLst>
              <a:gs pos="0">
                <a:schemeClr val="tx2"/>
              </a:gs>
              <a:gs pos="100000">
                <a:schemeClr val="accent1"/>
              </a:gs>
            </a:gsLst>
            <a:lin ang="5400000" scaled="1"/>
          </a:gradFill>
          <a:ln w="9525">
            <a:noFill/>
            <a:miter lim="800000"/>
            <a:headEnd/>
            <a:tailEnd/>
          </a:ln>
          <a:effectLst>
            <a:outerShdw blurRad="50800" dist="38100" dir="5400000" algn="t" rotWithShape="0">
              <a:prstClr val="black">
                <a:alpha val="40000"/>
              </a:prstClr>
            </a:outerShdw>
          </a:effectLst>
        </p:spPr>
        <p:txBody>
          <a:bodyPr wrap="none" lIns="91351" tIns="45675" rIns="91351" bIns="45675" anchor="ctr"/>
          <a:lstStyle/>
          <a:p>
            <a:pPr>
              <a:defRPr/>
            </a:pPr>
            <a:endParaRPr lang="en-US" altLang="zh-TW" sz="2800" b="1" dirty="0">
              <a:solidFill>
                <a:schemeClr val="bg1"/>
              </a:solidFill>
              <a:latin typeface="Meiryo UI" pitchFamily="50" charset="-128"/>
              <a:ea typeface="Meiryo UI" pitchFamily="50" charset="-128"/>
              <a:cs typeface="Meiryo UI" pitchFamily="50" charset="-128"/>
            </a:endParaRPr>
          </a:p>
        </p:txBody>
      </p:sp>
      <p:sp>
        <p:nvSpPr>
          <p:cNvPr id="6" name="正方形/長方形 22">
            <a:extLst>
              <a:ext uri="{FF2B5EF4-FFF2-40B4-BE49-F238E27FC236}">
                <a16:creationId xmlns:a16="http://schemas.microsoft.com/office/drawing/2014/main" id="{61D370AE-7FB2-7D0F-80B3-A60A4F0CAD0B}"/>
              </a:ext>
            </a:extLst>
          </p:cNvPr>
          <p:cNvSpPr>
            <a:spLocks noChangeArrowheads="1"/>
          </p:cNvSpPr>
          <p:nvPr/>
        </p:nvSpPr>
        <p:spPr bwMode="auto">
          <a:xfrm>
            <a:off x="60325" y="60325"/>
            <a:ext cx="6108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b="1" dirty="0">
                <a:solidFill>
                  <a:schemeClr val="bg1"/>
                </a:solidFill>
                <a:latin typeface="Meiryo UI" panose="020B0604030504040204" pitchFamily="50" charset="-128"/>
                <a:ea typeface="Meiryo UI" panose="020B0604030504040204" pitchFamily="50" charset="-128"/>
              </a:rPr>
              <a:t>（１）施設の状況</a:t>
            </a:r>
          </a:p>
        </p:txBody>
      </p:sp>
      <p:pic>
        <p:nvPicPr>
          <p:cNvPr id="2" name="図 1">
            <a:extLst>
              <a:ext uri="{FF2B5EF4-FFF2-40B4-BE49-F238E27FC236}">
                <a16:creationId xmlns:a16="http://schemas.microsoft.com/office/drawing/2014/main" id="{2DD5518B-25C1-4FE2-A592-97B727B057EC}"/>
              </a:ext>
            </a:extLst>
          </p:cNvPr>
          <p:cNvPicPr>
            <a:picLocks noChangeAspect="1"/>
          </p:cNvPicPr>
          <p:nvPr/>
        </p:nvPicPr>
        <p:blipFill>
          <a:blip r:embed="rId3"/>
          <a:stretch>
            <a:fillRect/>
          </a:stretch>
        </p:blipFill>
        <p:spPr>
          <a:xfrm>
            <a:off x="326895" y="2468435"/>
            <a:ext cx="3095250" cy="2206756"/>
          </a:xfrm>
          <a:prstGeom prst="rect">
            <a:avLst/>
          </a:prstGeom>
        </p:spPr>
      </p:pic>
      <p:pic>
        <p:nvPicPr>
          <p:cNvPr id="3" name="図 2">
            <a:extLst>
              <a:ext uri="{FF2B5EF4-FFF2-40B4-BE49-F238E27FC236}">
                <a16:creationId xmlns:a16="http://schemas.microsoft.com/office/drawing/2014/main" id="{183CCDE5-669C-4F94-AA56-9EFEDD423EC5}"/>
              </a:ext>
            </a:extLst>
          </p:cNvPr>
          <p:cNvPicPr>
            <a:picLocks noChangeAspect="1"/>
          </p:cNvPicPr>
          <p:nvPr/>
        </p:nvPicPr>
        <p:blipFill>
          <a:blip r:embed="rId4"/>
          <a:stretch>
            <a:fillRect/>
          </a:stretch>
        </p:blipFill>
        <p:spPr>
          <a:xfrm>
            <a:off x="3279425" y="2638200"/>
            <a:ext cx="3212815" cy="2036991"/>
          </a:xfrm>
          <a:prstGeom prst="rect">
            <a:avLst/>
          </a:prstGeom>
        </p:spPr>
      </p:pic>
      <p:pic>
        <p:nvPicPr>
          <p:cNvPr id="4" name="図 3">
            <a:extLst>
              <a:ext uri="{FF2B5EF4-FFF2-40B4-BE49-F238E27FC236}">
                <a16:creationId xmlns:a16="http://schemas.microsoft.com/office/drawing/2014/main" id="{7AA10F25-5F60-49CF-BEBC-7A112EBC95AA}"/>
              </a:ext>
            </a:extLst>
          </p:cNvPr>
          <p:cNvPicPr>
            <a:picLocks noChangeAspect="1"/>
          </p:cNvPicPr>
          <p:nvPr/>
        </p:nvPicPr>
        <p:blipFill>
          <a:blip r:embed="rId5"/>
          <a:stretch>
            <a:fillRect/>
          </a:stretch>
        </p:blipFill>
        <p:spPr>
          <a:xfrm>
            <a:off x="6431279" y="2727656"/>
            <a:ext cx="2572391" cy="2101698"/>
          </a:xfrm>
          <a:prstGeom prst="rect">
            <a:avLst/>
          </a:prstGeom>
        </p:spPr>
      </p:pic>
      <p:pic>
        <p:nvPicPr>
          <p:cNvPr id="8" name="図 7">
            <a:extLst>
              <a:ext uri="{FF2B5EF4-FFF2-40B4-BE49-F238E27FC236}">
                <a16:creationId xmlns:a16="http://schemas.microsoft.com/office/drawing/2014/main" id="{01B031A3-5CC1-400A-9DB9-970DCA176E58}"/>
              </a:ext>
            </a:extLst>
          </p:cNvPr>
          <p:cNvPicPr>
            <a:picLocks noChangeAspect="1"/>
          </p:cNvPicPr>
          <p:nvPr/>
        </p:nvPicPr>
        <p:blipFill>
          <a:blip r:embed="rId6"/>
          <a:stretch>
            <a:fillRect/>
          </a:stretch>
        </p:blipFill>
        <p:spPr>
          <a:xfrm>
            <a:off x="60325" y="5062232"/>
            <a:ext cx="4972053" cy="1366776"/>
          </a:xfrm>
          <a:prstGeom prst="rect">
            <a:avLst/>
          </a:prstGeom>
        </p:spPr>
      </p:pic>
      <p:pic>
        <p:nvPicPr>
          <p:cNvPr id="13" name="図 12">
            <a:extLst>
              <a:ext uri="{FF2B5EF4-FFF2-40B4-BE49-F238E27FC236}">
                <a16:creationId xmlns:a16="http://schemas.microsoft.com/office/drawing/2014/main" id="{2C490E62-0AFA-42D6-8C31-D2257CD37671}"/>
              </a:ext>
            </a:extLst>
          </p:cNvPr>
          <p:cNvPicPr>
            <a:picLocks noChangeAspect="1"/>
          </p:cNvPicPr>
          <p:nvPr/>
        </p:nvPicPr>
        <p:blipFill>
          <a:blip r:embed="rId7"/>
          <a:stretch>
            <a:fillRect/>
          </a:stretch>
        </p:blipFill>
        <p:spPr>
          <a:xfrm>
            <a:off x="5157628" y="4891107"/>
            <a:ext cx="3846042" cy="1974095"/>
          </a:xfrm>
          <a:prstGeom prst="rect">
            <a:avLst/>
          </a:prstGeom>
        </p:spPr>
      </p:pic>
      <p:sp>
        <p:nvSpPr>
          <p:cNvPr id="9" name="スライド番号プレースホルダー 8"/>
          <p:cNvSpPr>
            <a:spLocks noGrp="1"/>
          </p:cNvSpPr>
          <p:nvPr>
            <p:ph type="sldNum" sz="quarter" idx="12"/>
          </p:nvPr>
        </p:nvSpPr>
        <p:spPr/>
        <p:txBody>
          <a:bodyPr/>
          <a:lstStyle/>
          <a:p>
            <a:pPr>
              <a:defRPr/>
            </a:pPr>
            <a:fld id="{0697CFBF-62AA-4423-A348-4E9138DCA51B}" type="slidenum">
              <a:rPr lang="ja-JP" altLang="en-US" smtClean="0"/>
              <a:pPr>
                <a:defRPr/>
              </a:pPr>
              <a:t>3</a:t>
            </a:fld>
            <a:endParaRPr lang="ja-JP" altLang="en-US"/>
          </a:p>
        </p:txBody>
      </p:sp>
      <p:pic>
        <p:nvPicPr>
          <p:cNvPr id="10" name="図 9">
            <a:extLst>
              <a:ext uri="{FF2B5EF4-FFF2-40B4-BE49-F238E27FC236}">
                <a16:creationId xmlns:a16="http://schemas.microsoft.com/office/drawing/2014/main" id="{BFB764BB-1E45-4166-B3AC-9071A546E5FE}"/>
              </a:ext>
            </a:extLst>
          </p:cNvPr>
          <p:cNvPicPr>
            <a:picLocks noChangeAspect="1"/>
          </p:cNvPicPr>
          <p:nvPr/>
        </p:nvPicPr>
        <p:blipFill>
          <a:blip r:embed="rId8"/>
          <a:stretch>
            <a:fillRect/>
          </a:stretch>
        </p:blipFill>
        <p:spPr>
          <a:xfrm>
            <a:off x="1706549" y="639403"/>
            <a:ext cx="2385060" cy="1819636"/>
          </a:xfrm>
          <a:prstGeom prst="rect">
            <a:avLst/>
          </a:prstGeom>
        </p:spPr>
      </p:pic>
      <p:pic>
        <p:nvPicPr>
          <p:cNvPr id="11" name="図 10">
            <a:extLst>
              <a:ext uri="{FF2B5EF4-FFF2-40B4-BE49-F238E27FC236}">
                <a16:creationId xmlns:a16="http://schemas.microsoft.com/office/drawing/2014/main" id="{11C22D90-748D-42F3-9F71-479C22122F97}"/>
              </a:ext>
            </a:extLst>
          </p:cNvPr>
          <p:cNvPicPr>
            <a:picLocks noChangeAspect="1"/>
          </p:cNvPicPr>
          <p:nvPr/>
        </p:nvPicPr>
        <p:blipFill>
          <a:blip r:embed="rId9"/>
          <a:stretch>
            <a:fillRect/>
          </a:stretch>
        </p:blipFill>
        <p:spPr>
          <a:xfrm>
            <a:off x="4892416" y="552836"/>
            <a:ext cx="2309246" cy="2141097"/>
          </a:xfrm>
          <a:prstGeom prst="rect">
            <a:avLst/>
          </a:prstGeom>
        </p:spPr>
      </p:pic>
    </p:spTree>
    <p:extLst>
      <p:ext uri="{BB962C8B-B14F-4D97-AF65-F5344CB8AC3E}">
        <p14:creationId xmlns:p14="http://schemas.microsoft.com/office/powerpoint/2010/main" val="1061508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0BEC1D9-A113-1528-E61D-0F6C3D6398BC}"/>
              </a:ext>
            </a:extLst>
          </p:cNvPr>
          <p:cNvSpPr>
            <a:spLocks noChangeArrowheads="1"/>
          </p:cNvSpPr>
          <p:nvPr/>
        </p:nvSpPr>
        <p:spPr bwMode="auto">
          <a:xfrm>
            <a:off x="0" y="-20638"/>
            <a:ext cx="9144000" cy="539751"/>
          </a:xfrm>
          <a:prstGeom prst="rect">
            <a:avLst/>
          </a:prstGeom>
          <a:gradFill>
            <a:gsLst>
              <a:gs pos="0">
                <a:schemeClr val="tx2"/>
              </a:gs>
              <a:gs pos="100000">
                <a:schemeClr val="accent1"/>
              </a:gs>
            </a:gsLst>
            <a:lin ang="5400000" scaled="1"/>
          </a:gradFill>
          <a:ln w="9525">
            <a:noFill/>
            <a:miter lim="800000"/>
            <a:headEnd/>
            <a:tailEnd/>
          </a:ln>
          <a:effectLst>
            <a:outerShdw blurRad="50800" dist="38100" dir="5400000" algn="t" rotWithShape="0">
              <a:prstClr val="black">
                <a:alpha val="40000"/>
              </a:prstClr>
            </a:outerShdw>
          </a:effectLst>
        </p:spPr>
        <p:txBody>
          <a:bodyPr wrap="none" lIns="91351" tIns="45675" rIns="91351" bIns="45675" anchor="ctr"/>
          <a:lstStyle/>
          <a:p>
            <a:pPr>
              <a:defRPr/>
            </a:pPr>
            <a:endParaRPr lang="en-US" altLang="zh-TW" sz="2800" b="1" dirty="0">
              <a:solidFill>
                <a:schemeClr val="bg1"/>
              </a:solidFill>
              <a:latin typeface="Meiryo UI" pitchFamily="50" charset="-128"/>
              <a:ea typeface="Meiryo UI" pitchFamily="50" charset="-128"/>
              <a:cs typeface="Meiryo UI" pitchFamily="50" charset="-128"/>
            </a:endParaRPr>
          </a:p>
        </p:txBody>
      </p:sp>
      <p:sp>
        <p:nvSpPr>
          <p:cNvPr id="6" name="Text Box 5">
            <a:extLst>
              <a:ext uri="{FF2B5EF4-FFF2-40B4-BE49-F238E27FC236}">
                <a16:creationId xmlns:a16="http://schemas.microsoft.com/office/drawing/2014/main" id="{F548B18F-F479-B1D1-5E95-97F8D371E9E5}"/>
              </a:ext>
            </a:extLst>
          </p:cNvPr>
          <p:cNvSpPr txBox="1">
            <a:spLocks noChangeArrowheads="1"/>
          </p:cNvSpPr>
          <p:nvPr/>
        </p:nvSpPr>
        <p:spPr bwMode="auto">
          <a:xfrm>
            <a:off x="165734" y="558856"/>
            <a:ext cx="389191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None/>
            </a:pPr>
            <a:r>
              <a:rPr lang="ja-JP" altLang="en-US" sz="1800" dirty="0">
                <a:latin typeface="Meiryo UI" panose="020B0604030504040204" pitchFamily="50" charset="-128"/>
                <a:ea typeface="Meiryo UI" panose="020B0604030504040204" pitchFamily="50" charset="-128"/>
              </a:rPr>
              <a:t>◇長期コストシミュレーションの実施</a:t>
            </a:r>
          </a:p>
        </p:txBody>
      </p:sp>
      <p:sp>
        <p:nvSpPr>
          <p:cNvPr id="7" name="コンテンツ プレースホルダー 2">
            <a:extLst>
              <a:ext uri="{FF2B5EF4-FFF2-40B4-BE49-F238E27FC236}">
                <a16:creationId xmlns:a16="http://schemas.microsoft.com/office/drawing/2014/main" id="{B096211C-B1AC-FE1B-A525-AA14DCDCA50D}"/>
              </a:ext>
            </a:extLst>
          </p:cNvPr>
          <p:cNvSpPr txBox="1">
            <a:spLocks/>
          </p:cNvSpPr>
          <p:nvPr/>
        </p:nvSpPr>
        <p:spPr bwMode="auto">
          <a:xfrm>
            <a:off x="457200" y="906028"/>
            <a:ext cx="8410636" cy="1463792"/>
          </a:xfrm>
          <a:prstGeom prst="rect">
            <a:avLst/>
          </a:prstGeom>
          <a:gradFill rotWithShape="0">
            <a:gsLst>
              <a:gs pos="0">
                <a:srgbClr val="FFFF99"/>
              </a:gs>
              <a:gs pos="100000">
                <a:schemeClr val="bg1"/>
              </a:gs>
            </a:gsLst>
            <a:lin ang="5400000" scaled="1"/>
          </a:gradFill>
          <a:ln w="12700">
            <a:solidFill>
              <a:schemeClr val="tx1"/>
            </a:solidFill>
            <a:miter lim="800000"/>
            <a:headEnd/>
            <a:tailEnd/>
          </a:ln>
        </p:spPr>
        <p:txBody>
          <a:bodyPr anchor="ctr"/>
          <a:lstStyle>
            <a:lvl1pPr marL="285750" indent="-28575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indent="0" eaLnBrk="1" hangingPunct="1">
              <a:spcBef>
                <a:spcPct val="0"/>
              </a:spcBef>
              <a:buNone/>
            </a:pPr>
            <a:r>
              <a:rPr lang="ja-JP" altLang="en-US" sz="1600" dirty="0">
                <a:latin typeface="Meiryo UI" panose="020B0604030504040204" pitchFamily="50" charset="-128"/>
                <a:ea typeface="Meiryo UI" panose="020B0604030504040204" pitchFamily="50" charset="-128"/>
              </a:rPr>
              <a:t>・見直した劣化予測、補修単価、管理水準により、長期コストシミュレーションを実施する。（目標管理水準を維持するために今後必要な予算を精査）</a:t>
            </a:r>
            <a:endParaRPr lang="en-US" altLang="ja-JP" sz="1600" dirty="0">
              <a:latin typeface="Meiryo UI" panose="020B0604030504040204" pitchFamily="50" charset="-128"/>
              <a:ea typeface="Meiryo UI" panose="020B0604030504040204" pitchFamily="50" charset="-128"/>
            </a:endParaRPr>
          </a:p>
          <a:p>
            <a:pPr marL="0" indent="0" eaLnBrk="1" hangingPunct="1">
              <a:spcBef>
                <a:spcPct val="0"/>
              </a:spcBef>
              <a:buNone/>
            </a:pPr>
            <a:r>
              <a:rPr lang="ja-JP" altLang="en-US" sz="1600" dirty="0">
                <a:latin typeface="Meiryo UI" panose="020B0604030504040204" pitchFamily="50" charset="-128"/>
                <a:ea typeface="Meiryo UI" panose="020B0604030504040204" pitchFamily="50" charset="-128"/>
              </a:rPr>
              <a:t>・長期</a:t>
            </a:r>
            <a:r>
              <a:rPr lang="ja-JP" altLang="en-US" sz="1600">
                <a:latin typeface="Meiryo UI" panose="020B0604030504040204" pitchFamily="50" charset="-128"/>
                <a:ea typeface="Meiryo UI" panose="020B0604030504040204" pitchFamily="50" charset="-128"/>
              </a:rPr>
              <a:t>コストシミュレーションは耐久性や安全性の低下に配慮しつつ、年度</a:t>
            </a:r>
            <a:r>
              <a:rPr lang="ja-JP" altLang="en-US" sz="1600" dirty="0">
                <a:latin typeface="Meiryo UI" panose="020B0604030504040204" pitchFamily="50" charset="-128"/>
                <a:ea typeface="Meiryo UI" panose="020B0604030504040204" pitchFamily="50" charset="-128"/>
              </a:rPr>
              <a:t>ごとの工事費の平準化やコスト縮減を目指し、適切な管理水準を設定する。</a:t>
            </a:r>
          </a:p>
          <a:p>
            <a:pPr marL="0" indent="0" eaLnBrk="1" hangingPunct="1">
              <a:spcBef>
                <a:spcPct val="0"/>
              </a:spcBef>
              <a:buNone/>
            </a:pPr>
            <a:r>
              <a:rPr lang="ja-JP" altLang="en-US" sz="1600" dirty="0">
                <a:latin typeface="Meiryo UI" panose="020B0604030504040204" pitchFamily="50" charset="-128"/>
                <a:ea typeface="Meiryo UI" panose="020B0604030504040204" pitchFamily="50" charset="-128"/>
              </a:rPr>
              <a:t>・上記の際は、延伸事業や駅舎の建築物を加味する。</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2538" y="2464842"/>
            <a:ext cx="6632165" cy="3834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テキスト ボックス 9">
            <a:extLst>
              <a:ext uri="{FF2B5EF4-FFF2-40B4-BE49-F238E27FC236}">
                <a16:creationId xmlns:a16="http://schemas.microsoft.com/office/drawing/2014/main" id="{AFFED40D-07B5-145D-9A67-0F9A43B59691}"/>
              </a:ext>
            </a:extLst>
          </p:cNvPr>
          <p:cNvSpPr txBox="1"/>
          <p:nvPr/>
        </p:nvSpPr>
        <p:spPr>
          <a:xfrm>
            <a:off x="3114675" y="6299144"/>
            <a:ext cx="3224520" cy="307777"/>
          </a:xfrm>
          <a:prstGeom prst="rect">
            <a:avLst/>
          </a:prstGeom>
          <a:noFill/>
        </p:spPr>
        <p:txBody>
          <a:bodyPr wrap="square" rtlCol="0">
            <a:spAutoFit/>
          </a:bodyPr>
          <a:lstStyle/>
          <a:p>
            <a:r>
              <a:rPr lang="en-US" altLang="ja-JP" sz="1400" dirty="0">
                <a:latin typeface="Meiryo UI" panose="020B0604030504040204" pitchFamily="50" charset="-128"/>
                <a:ea typeface="Meiryo UI" panose="020B0604030504040204" pitchFamily="50" charset="-128"/>
              </a:rPr>
              <a:t>H25 </a:t>
            </a:r>
            <a:r>
              <a:rPr lang="ja-JP" altLang="en-US" sz="1400" dirty="0">
                <a:latin typeface="Meiryo UI" panose="020B0604030504040204" pitchFamily="50" charset="-128"/>
                <a:ea typeface="Meiryo UI" panose="020B0604030504040204" pitchFamily="50" charset="-128"/>
              </a:rPr>
              <a:t>長期コストシミュレーション</a:t>
            </a:r>
            <a:r>
              <a:rPr kumimoji="1" lang="ja-JP" altLang="en-US" sz="1400" dirty="0">
                <a:latin typeface="Meiryo UI" panose="020B0604030504040204" pitchFamily="50" charset="-128"/>
                <a:ea typeface="Meiryo UI" panose="020B0604030504040204" pitchFamily="50" charset="-128"/>
              </a:rPr>
              <a:t>結果</a:t>
            </a:r>
          </a:p>
        </p:txBody>
      </p:sp>
      <p:sp>
        <p:nvSpPr>
          <p:cNvPr id="5" name="スライド番号プレースホルダー 4"/>
          <p:cNvSpPr>
            <a:spLocks noGrp="1"/>
          </p:cNvSpPr>
          <p:nvPr>
            <p:ph type="sldNum" sz="quarter" idx="12"/>
          </p:nvPr>
        </p:nvSpPr>
        <p:spPr/>
        <p:txBody>
          <a:bodyPr/>
          <a:lstStyle/>
          <a:p>
            <a:pPr>
              <a:defRPr/>
            </a:pPr>
            <a:fld id="{7EE6E9F5-8DA2-4CA0-9968-091F5A64EF1C}" type="slidenum">
              <a:rPr lang="ja-JP" altLang="en-US" smtClean="0"/>
              <a:pPr>
                <a:defRPr/>
              </a:pPr>
              <a:t>39</a:t>
            </a:fld>
            <a:endParaRPr lang="ja-JP" altLang="en-US"/>
          </a:p>
        </p:txBody>
      </p:sp>
      <p:sp>
        <p:nvSpPr>
          <p:cNvPr id="9" name="正方形/長方形 22">
            <a:extLst>
              <a:ext uri="{FF2B5EF4-FFF2-40B4-BE49-F238E27FC236}">
                <a16:creationId xmlns:a16="http://schemas.microsoft.com/office/drawing/2014/main" id="{A7525311-216C-4BAB-A741-D75C4808560F}"/>
              </a:ext>
            </a:extLst>
          </p:cNvPr>
          <p:cNvSpPr>
            <a:spLocks noChangeArrowheads="1"/>
          </p:cNvSpPr>
          <p:nvPr/>
        </p:nvSpPr>
        <p:spPr bwMode="auto">
          <a:xfrm>
            <a:off x="60325" y="60325"/>
            <a:ext cx="6108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b="1" dirty="0">
                <a:solidFill>
                  <a:schemeClr val="bg1"/>
                </a:solidFill>
                <a:latin typeface="Meiryo UI" panose="020B0604030504040204" pitchFamily="50" charset="-128"/>
                <a:ea typeface="Meiryo UI" panose="020B0604030504040204" pitchFamily="50" charset="-128"/>
              </a:rPr>
              <a:t>（３）課題認識・論点</a:t>
            </a:r>
          </a:p>
        </p:txBody>
      </p:sp>
    </p:spTree>
    <p:extLst>
      <p:ext uri="{BB962C8B-B14F-4D97-AF65-F5344CB8AC3E}">
        <p14:creationId xmlns:p14="http://schemas.microsoft.com/office/powerpoint/2010/main" val="12651862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93">
            <a:extLst>
              <a:ext uri="{FF2B5EF4-FFF2-40B4-BE49-F238E27FC236}">
                <a16:creationId xmlns:a16="http://schemas.microsoft.com/office/drawing/2014/main" id="{E53B6514-3CC4-1EE6-D173-612F5F54C7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5105" y="4453454"/>
            <a:ext cx="2717577" cy="2038183"/>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5" name="Picture 280">
            <a:extLst>
              <a:ext uri="{FF2B5EF4-FFF2-40B4-BE49-F238E27FC236}">
                <a16:creationId xmlns:a16="http://schemas.microsoft.com/office/drawing/2014/main" id="{563C64D8-D04F-7856-35F4-5D2F5C0012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3434" y="4458828"/>
            <a:ext cx="2714984" cy="2038183"/>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3" name="Picture 278" descr="\\192.168.1.111\proj-active\bグループ\11008M_大阪モノレール健全度調査\2_設計\04_点検調査\01_点検調書\③駅舎\調書用点検data\15_千里中央駅\01台帳写真\22-IMG_5201_R.JPG">
            <a:extLst>
              <a:ext uri="{FF2B5EF4-FFF2-40B4-BE49-F238E27FC236}">
                <a16:creationId xmlns:a16="http://schemas.microsoft.com/office/drawing/2014/main" id="{B6D1BB7F-57D3-3B92-AC1E-CC2C761F06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3433" y="2206443"/>
            <a:ext cx="2716641" cy="203942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6" name="Picture 288">
            <a:extLst>
              <a:ext uri="{FF2B5EF4-FFF2-40B4-BE49-F238E27FC236}">
                <a16:creationId xmlns:a16="http://schemas.microsoft.com/office/drawing/2014/main" id="{7BA39E6A-F4F9-FF90-E573-7F6922BCE1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5105" y="2207688"/>
            <a:ext cx="2717576" cy="2038182"/>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 name="Text Box 5">
            <a:extLst>
              <a:ext uri="{FF2B5EF4-FFF2-40B4-BE49-F238E27FC236}">
                <a16:creationId xmlns:a16="http://schemas.microsoft.com/office/drawing/2014/main" id="{F548B18F-F479-B1D1-5E95-97F8D371E9E5}"/>
              </a:ext>
            </a:extLst>
          </p:cNvPr>
          <p:cNvSpPr txBox="1">
            <a:spLocks noChangeArrowheads="1"/>
          </p:cNvSpPr>
          <p:nvPr/>
        </p:nvSpPr>
        <p:spPr bwMode="auto">
          <a:xfrm>
            <a:off x="165733" y="558856"/>
            <a:ext cx="340614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None/>
            </a:pPr>
            <a:r>
              <a:rPr lang="ja-JP" altLang="en-US" sz="1800" dirty="0">
                <a:latin typeface="Meiryo UI" panose="020B0604030504040204" pitchFamily="50" charset="-128"/>
                <a:ea typeface="Meiryo UI" panose="020B0604030504040204" pitchFamily="50" charset="-128"/>
              </a:rPr>
              <a:t>◇新たに建築物の計画を策定</a:t>
            </a:r>
          </a:p>
        </p:txBody>
      </p:sp>
      <p:sp>
        <p:nvSpPr>
          <p:cNvPr id="13" name="コンテンツ プレースホルダー 2">
            <a:extLst>
              <a:ext uri="{FF2B5EF4-FFF2-40B4-BE49-F238E27FC236}">
                <a16:creationId xmlns:a16="http://schemas.microsoft.com/office/drawing/2014/main" id="{B096211C-B1AC-FE1B-A525-AA14DCDCA50D}"/>
              </a:ext>
            </a:extLst>
          </p:cNvPr>
          <p:cNvSpPr txBox="1">
            <a:spLocks/>
          </p:cNvSpPr>
          <p:nvPr/>
        </p:nvSpPr>
        <p:spPr bwMode="auto">
          <a:xfrm>
            <a:off x="457200" y="906028"/>
            <a:ext cx="8410636" cy="1162211"/>
          </a:xfrm>
          <a:prstGeom prst="rect">
            <a:avLst/>
          </a:prstGeom>
          <a:gradFill rotWithShape="0">
            <a:gsLst>
              <a:gs pos="0">
                <a:srgbClr val="FFFF99"/>
              </a:gs>
              <a:gs pos="100000">
                <a:schemeClr val="bg1"/>
              </a:gs>
            </a:gsLst>
            <a:lin ang="5400000" scaled="1"/>
          </a:gradFill>
          <a:ln w="12700">
            <a:solidFill>
              <a:schemeClr val="tx1"/>
            </a:solidFill>
            <a:miter lim="800000"/>
            <a:headEnd/>
            <a:tailEnd/>
          </a:ln>
        </p:spPr>
        <p:txBody>
          <a:bodyPr anchor="ctr"/>
          <a:lstStyle>
            <a:lvl1pPr marL="285750" indent="-28575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indent="0" eaLnBrk="1" hangingPunct="1">
              <a:spcBef>
                <a:spcPct val="0"/>
              </a:spcBef>
              <a:buNone/>
            </a:pPr>
            <a:r>
              <a:rPr lang="ja-JP" altLang="en-US" sz="1600" dirty="0">
                <a:latin typeface="Meiryo UI" panose="020B0604030504040204" pitchFamily="50" charset="-128"/>
                <a:ea typeface="Meiryo UI" panose="020B0604030504040204" pitchFamily="50" charset="-128"/>
              </a:rPr>
              <a:t>・建設後</a:t>
            </a:r>
            <a:r>
              <a:rPr lang="en-US" altLang="ja-JP" sz="1600" dirty="0">
                <a:latin typeface="Meiryo UI" panose="020B0604030504040204" pitchFamily="50" charset="-128"/>
                <a:ea typeface="Meiryo UI" panose="020B0604030504040204" pitchFamily="50" charset="-128"/>
              </a:rPr>
              <a:t>30</a:t>
            </a:r>
            <a:r>
              <a:rPr lang="ja-JP" altLang="en-US" sz="1600" dirty="0">
                <a:latin typeface="Meiryo UI" panose="020B0604030504040204" pitchFamily="50" charset="-128"/>
                <a:ea typeface="Meiryo UI" panose="020B0604030504040204" pitchFamily="50" charset="-128"/>
              </a:rPr>
              <a:t>年を経過し、駅舎の建築物（外壁、屋根、通路、階段）についても長寿命化計画へ位置づけ、計画的な維持管理が必要</a:t>
            </a:r>
            <a:endParaRPr lang="en-US" altLang="ja-JP" sz="1600" dirty="0">
              <a:latin typeface="Meiryo UI" panose="020B0604030504040204" pitchFamily="50" charset="-128"/>
              <a:ea typeface="Meiryo UI" panose="020B0604030504040204" pitchFamily="50" charset="-128"/>
            </a:endParaRPr>
          </a:p>
          <a:p>
            <a:pPr marL="0" indent="0" eaLnBrk="1" hangingPunct="1">
              <a:spcBef>
                <a:spcPct val="0"/>
              </a:spcBef>
              <a:buNone/>
            </a:pPr>
            <a:r>
              <a:rPr lang="ja-JP" altLang="en-US" sz="1600" dirty="0">
                <a:latin typeface="Meiryo UI" panose="020B0604030504040204" pitchFamily="50" charset="-128"/>
                <a:ea typeface="Meiryo UI" panose="020B0604030504040204" pitchFamily="50" charset="-128"/>
              </a:rPr>
              <a:t>・駅舎の建築物に特有な劣化・損傷等を踏まえて、点検着目点や点検方法、損傷の評価基準等を検討し、点検要領、長寿命化計画を策定</a:t>
            </a:r>
          </a:p>
        </p:txBody>
      </p:sp>
      <p:sp>
        <p:nvSpPr>
          <p:cNvPr id="9" name="テキスト ボックス 8">
            <a:extLst>
              <a:ext uri="{FF2B5EF4-FFF2-40B4-BE49-F238E27FC236}">
                <a16:creationId xmlns:a16="http://schemas.microsoft.com/office/drawing/2014/main" id="{AFFED40D-07B5-145D-9A67-0F9A43B59691}"/>
              </a:ext>
            </a:extLst>
          </p:cNvPr>
          <p:cNvSpPr txBox="1"/>
          <p:nvPr/>
        </p:nvSpPr>
        <p:spPr>
          <a:xfrm>
            <a:off x="3571874" y="6528871"/>
            <a:ext cx="2460246" cy="338554"/>
          </a:xfrm>
          <a:prstGeom prst="rect">
            <a:avLst/>
          </a:prstGeom>
          <a:noFill/>
        </p:spPr>
        <p:txBody>
          <a:bodyPr wrap="square" rtlCol="0">
            <a:spAutoFit/>
          </a:bodyPr>
          <a:lstStyle/>
          <a:p>
            <a:r>
              <a:rPr lang="ja-JP" altLang="en-US" sz="1600" dirty="0">
                <a:latin typeface="Meiryo UI" panose="020B0604030504040204" pitchFamily="50" charset="-128"/>
                <a:ea typeface="Meiryo UI" panose="020B0604030504040204" pitchFamily="50" charset="-128"/>
              </a:rPr>
              <a:t>駅舎（千里中央駅）</a:t>
            </a:r>
          </a:p>
        </p:txBody>
      </p:sp>
      <p:sp>
        <p:nvSpPr>
          <p:cNvPr id="18" name="テキスト ボックス 17">
            <a:extLst>
              <a:ext uri="{FF2B5EF4-FFF2-40B4-BE49-F238E27FC236}">
                <a16:creationId xmlns:a16="http://schemas.microsoft.com/office/drawing/2014/main" id="{AFFED40D-07B5-145D-9A67-0F9A43B59691}"/>
              </a:ext>
            </a:extLst>
          </p:cNvPr>
          <p:cNvSpPr txBox="1"/>
          <p:nvPr/>
        </p:nvSpPr>
        <p:spPr>
          <a:xfrm>
            <a:off x="3618708" y="3956124"/>
            <a:ext cx="953292" cy="338554"/>
          </a:xfrm>
          <a:prstGeom prst="rect">
            <a:avLst/>
          </a:prstGeom>
          <a:noFill/>
        </p:spPr>
        <p:txBody>
          <a:bodyPr wrap="square" rtlCol="0">
            <a:spAutoFit/>
          </a:bodyPr>
          <a:lstStyle/>
          <a:p>
            <a:r>
              <a:rPr lang="ja-JP" altLang="en-US" sz="1600" b="1" dirty="0">
                <a:solidFill>
                  <a:srgbClr val="FFFF00"/>
                </a:solidFill>
                <a:latin typeface="Meiryo UI" panose="020B0604030504040204" pitchFamily="50" charset="-128"/>
                <a:ea typeface="Meiryo UI" panose="020B0604030504040204" pitchFamily="50" charset="-128"/>
              </a:rPr>
              <a:t>全景</a:t>
            </a:r>
            <a:endParaRPr kumimoji="1" lang="ja-JP" altLang="en-US" sz="1600" b="1" dirty="0">
              <a:solidFill>
                <a:srgbClr val="FFFF00"/>
              </a:solidFill>
              <a:latin typeface="Meiryo UI" panose="020B0604030504040204" pitchFamily="50" charset="-128"/>
              <a:ea typeface="Meiryo UI" panose="020B0604030504040204" pitchFamily="50" charset="-128"/>
            </a:endParaRPr>
          </a:p>
        </p:txBody>
      </p:sp>
      <p:sp>
        <p:nvSpPr>
          <p:cNvPr id="19" name="テキスト ボックス 18">
            <a:extLst>
              <a:ext uri="{FF2B5EF4-FFF2-40B4-BE49-F238E27FC236}">
                <a16:creationId xmlns:a16="http://schemas.microsoft.com/office/drawing/2014/main" id="{AFFED40D-07B5-145D-9A67-0F9A43B59691}"/>
              </a:ext>
            </a:extLst>
          </p:cNvPr>
          <p:cNvSpPr txBox="1"/>
          <p:nvPr/>
        </p:nvSpPr>
        <p:spPr>
          <a:xfrm>
            <a:off x="6908008" y="3861238"/>
            <a:ext cx="953292" cy="338554"/>
          </a:xfrm>
          <a:prstGeom prst="rect">
            <a:avLst/>
          </a:prstGeom>
          <a:noFill/>
        </p:spPr>
        <p:txBody>
          <a:bodyPr wrap="square" rtlCol="0">
            <a:spAutoFit/>
          </a:bodyPr>
          <a:lstStyle/>
          <a:p>
            <a:r>
              <a:rPr lang="ja-JP" altLang="en-US" sz="1600" b="1" dirty="0">
                <a:solidFill>
                  <a:srgbClr val="FFFF00"/>
                </a:solidFill>
                <a:latin typeface="Meiryo UI" panose="020B0604030504040204" pitchFamily="50" charset="-128"/>
                <a:ea typeface="Meiryo UI" panose="020B0604030504040204" pitchFamily="50" charset="-128"/>
              </a:rPr>
              <a:t>屋根</a:t>
            </a:r>
            <a:endParaRPr kumimoji="1" lang="ja-JP" altLang="en-US" sz="1600" b="1" dirty="0">
              <a:solidFill>
                <a:srgbClr val="FFFF00"/>
              </a:solidFill>
              <a:latin typeface="Meiryo UI" panose="020B0604030504040204" pitchFamily="50" charset="-128"/>
              <a:ea typeface="Meiryo UI" panose="020B0604030504040204" pitchFamily="50" charset="-128"/>
            </a:endParaRPr>
          </a:p>
        </p:txBody>
      </p:sp>
      <p:sp>
        <p:nvSpPr>
          <p:cNvPr id="20" name="テキスト ボックス 19">
            <a:extLst>
              <a:ext uri="{FF2B5EF4-FFF2-40B4-BE49-F238E27FC236}">
                <a16:creationId xmlns:a16="http://schemas.microsoft.com/office/drawing/2014/main" id="{AFFED40D-07B5-145D-9A67-0F9A43B59691}"/>
              </a:ext>
            </a:extLst>
          </p:cNvPr>
          <p:cNvSpPr txBox="1"/>
          <p:nvPr/>
        </p:nvSpPr>
        <p:spPr>
          <a:xfrm>
            <a:off x="3313908" y="6198982"/>
            <a:ext cx="953292" cy="338554"/>
          </a:xfrm>
          <a:prstGeom prst="rect">
            <a:avLst/>
          </a:prstGeom>
          <a:noFill/>
        </p:spPr>
        <p:txBody>
          <a:bodyPr wrap="square" rtlCol="0">
            <a:spAutoFit/>
          </a:bodyPr>
          <a:lstStyle/>
          <a:p>
            <a:r>
              <a:rPr lang="ja-JP" altLang="en-US" sz="1600" b="1" dirty="0">
                <a:solidFill>
                  <a:srgbClr val="FFFF00"/>
                </a:solidFill>
                <a:latin typeface="Meiryo UI" panose="020B0604030504040204" pitchFamily="50" charset="-128"/>
                <a:ea typeface="Meiryo UI" panose="020B0604030504040204" pitchFamily="50" charset="-128"/>
              </a:rPr>
              <a:t>ホーム階</a:t>
            </a:r>
            <a:endParaRPr kumimoji="1" lang="ja-JP" altLang="en-US" sz="1600" b="1" dirty="0">
              <a:solidFill>
                <a:srgbClr val="FFFF00"/>
              </a:solidFill>
              <a:latin typeface="Meiryo UI" panose="020B0604030504040204" pitchFamily="50" charset="-128"/>
              <a:ea typeface="Meiryo UI" panose="020B0604030504040204" pitchFamily="50" charset="-128"/>
            </a:endParaRPr>
          </a:p>
        </p:txBody>
      </p:sp>
      <p:sp>
        <p:nvSpPr>
          <p:cNvPr id="21" name="テキスト ボックス 20">
            <a:extLst>
              <a:ext uri="{FF2B5EF4-FFF2-40B4-BE49-F238E27FC236}">
                <a16:creationId xmlns:a16="http://schemas.microsoft.com/office/drawing/2014/main" id="{AFFED40D-07B5-145D-9A67-0F9A43B59691}"/>
              </a:ext>
            </a:extLst>
          </p:cNvPr>
          <p:cNvSpPr txBox="1"/>
          <p:nvPr/>
        </p:nvSpPr>
        <p:spPr>
          <a:xfrm>
            <a:off x="6908008" y="6104096"/>
            <a:ext cx="953292" cy="338554"/>
          </a:xfrm>
          <a:prstGeom prst="rect">
            <a:avLst/>
          </a:prstGeom>
          <a:noFill/>
        </p:spPr>
        <p:txBody>
          <a:bodyPr wrap="square" rtlCol="0">
            <a:spAutoFit/>
          </a:bodyPr>
          <a:lstStyle/>
          <a:p>
            <a:r>
              <a:rPr lang="ja-JP" altLang="en-US" sz="1600" b="1" dirty="0">
                <a:solidFill>
                  <a:srgbClr val="FFFF00"/>
                </a:solidFill>
                <a:latin typeface="Meiryo UI" panose="020B0604030504040204" pitchFamily="50" charset="-128"/>
                <a:ea typeface="Meiryo UI" panose="020B0604030504040204" pitchFamily="50" charset="-128"/>
              </a:rPr>
              <a:t>階段</a:t>
            </a:r>
            <a:endParaRPr kumimoji="1" lang="ja-JP" altLang="en-US" sz="1600" b="1" dirty="0">
              <a:solidFill>
                <a:srgbClr val="FFFF00"/>
              </a:solidFill>
              <a:latin typeface="Meiryo UI" panose="020B0604030504040204" pitchFamily="50" charset="-128"/>
              <a:ea typeface="Meiryo UI" panose="020B0604030504040204" pitchFamily="50" charset="-128"/>
            </a:endParaRPr>
          </a:p>
        </p:txBody>
      </p:sp>
      <p:sp>
        <p:nvSpPr>
          <p:cNvPr id="5" name="スライド番号プレースホルダー 4"/>
          <p:cNvSpPr>
            <a:spLocks noGrp="1"/>
          </p:cNvSpPr>
          <p:nvPr>
            <p:ph type="sldNum" sz="quarter" idx="12"/>
          </p:nvPr>
        </p:nvSpPr>
        <p:spPr/>
        <p:txBody>
          <a:bodyPr/>
          <a:lstStyle/>
          <a:p>
            <a:pPr>
              <a:defRPr/>
            </a:pPr>
            <a:fld id="{7EE6E9F5-8DA2-4CA0-9968-091F5A64EF1C}" type="slidenum">
              <a:rPr lang="ja-JP" altLang="en-US" smtClean="0"/>
              <a:pPr>
                <a:defRPr/>
              </a:pPr>
              <a:t>40</a:t>
            </a:fld>
            <a:endParaRPr lang="ja-JP" altLang="en-US"/>
          </a:p>
        </p:txBody>
      </p:sp>
      <p:sp>
        <p:nvSpPr>
          <p:cNvPr id="30" name="Rectangle 2">
            <a:extLst>
              <a:ext uri="{FF2B5EF4-FFF2-40B4-BE49-F238E27FC236}">
                <a16:creationId xmlns:a16="http://schemas.microsoft.com/office/drawing/2014/main" id="{A1CD25A2-5ED3-44C9-9626-CFCBA0593364}"/>
              </a:ext>
            </a:extLst>
          </p:cNvPr>
          <p:cNvSpPr>
            <a:spLocks noChangeArrowheads="1"/>
          </p:cNvSpPr>
          <p:nvPr/>
        </p:nvSpPr>
        <p:spPr bwMode="auto">
          <a:xfrm>
            <a:off x="0" y="-20638"/>
            <a:ext cx="9144000" cy="539751"/>
          </a:xfrm>
          <a:prstGeom prst="rect">
            <a:avLst/>
          </a:prstGeom>
          <a:gradFill>
            <a:gsLst>
              <a:gs pos="0">
                <a:schemeClr val="tx2"/>
              </a:gs>
              <a:gs pos="100000">
                <a:schemeClr val="accent1"/>
              </a:gs>
            </a:gsLst>
            <a:lin ang="5400000" scaled="1"/>
          </a:gradFill>
          <a:ln w="9525">
            <a:noFill/>
            <a:miter lim="800000"/>
            <a:headEnd/>
            <a:tailEnd/>
          </a:ln>
          <a:effectLst>
            <a:outerShdw blurRad="50800" dist="38100" dir="5400000" algn="t" rotWithShape="0">
              <a:prstClr val="black">
                <a:alpha val="40000"/>
              </a:prstClr>
            </a:outerShdw>
          </a:effectLst>
        </p:spPr>
        <p:txBody>
          <a:bodyPr wrap="none" lIns="91351" tIns="45675" rIns="91351" bIns="45675" anchor="ctr"/>
          <a:lstStyle/>
          <a:p>
            <a:pPr>
              <a:defRPr/>
            </a:pPr>
            <a:endParaRPr lang="en-US" altLang="zh-TW" sz="2800" b="1" dirty="0">
              <a:solidFill>
                <a:schemeClr val="bg1"/>
              </a:solidFill>
              <a:latin typeface="Meiryo UI" pitchFamily="50" charset="-128"/>
              <a:ea typeface="Meiryo UI" pitchFamily="50" charset="-128"/>
              <a:cs typeface="Meiryo UI" pitchFamily="50" charset="-128"/>
            </a:endParaRPr>
          </a:p>
        </p:txBody>
      </p:sp>
      <p:sp>
        <p:nvSpPr>
          <p:cNvPr id="31" name="正方形/長方形 22">
            <a:extLst>
              <a:ext uri="{FF2B5EF4-FFF2-40B4-BE49-F238E27FC236}">
                <a16:creationId xmlns:a16="http://schemas.microsoft.com/office/drawing/2014/main" id="{BF9B96F8-9392-4A66-8CE1-0B988D52BACB}"/>
              </a:ext>
            </a:extLst>
          </p:cNvPr>
          <p:cNvSpPr>
            <a:spLocks noChangeArrowheads="1"/>
          </p:cNvSpPr>
          <p:nvPr/>
        </p:nvSpPr>
        <p:spPr bwMode="auto">
          <a:xfrm>
            <a:off x="60325" y="60325"/>
            <a:ext cx="6108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b="1" dirty="0">
                <a:solidFill>
                  <a:schemeClr val="bg1"/>
                </a:solidFill>
                <a:latin typeface="Meiryo UI" panose="020B0604030504040204" pitchFamily="50" charset="-128"/>
                <a:ea typeface="Meiryo UI" panose="020B0604030504040204" pitchFamily="50" charset="-128"/>
              </a:rPr>
              <a:t>（３）課題認識・論点</a:t>
            </a:r>
          </a:p>
        </p:txBody>
      </p:sp>
    </p:spTree>
    <p:extLst>
      <p:ext uri="{BB962C8B-B14F-4D97-AF65-F5344CB8AC3E}">
        <p14:creationId xmlns:p14="http://schemas.microsoft.com/office/powerpoint/2010/main" val="5865219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0BEC1D9-A113-1528-E61D-0F6C3D6398BC}"/>
              </a:ext>
            </a:extLst>
          </p:cNvPr>
          <p:cNvSpPr>
            <a:spLocks noChangeArrowheads="1"/>
          </p:cNvSpPr>
          <p:nvPr/>
        </p:nvSpPr>
        <p:spPr bwMode="auto">
          <a:xfrm>
            <a:off x="0" y="-20638"/>
            <a:ext cx="9144000" cy="539751"/>
          </a:xfrm>
          <a:prstGeom prst="rect">
            <a:avLst/>
          </a:prstGeom>
          <a:gradFill>
            <a:gsLst>
              <a:gs pos="0">
                <a:schemeClr val="tx2"/>
              </a:gs>
              <a:gs pos="100000">
                <a:schemeClr val="accent1"/>
              </a:gs>
            </a:gsLst>
            <a:lin ang="5400000" scaled="1"/>
          </a:gradFill>
          <a:ln w="9525">
            <a:noFill/>
            <a:miter lim="800000"/>
            <a:headEnd/>
            <a:tailEnd/>
          </a:ln>
          <a:effectLst>
            <a:outerShdw blurRad="50800" dist="38100" dir="5400000" algn="t" rotWithShape="0">
              <a:prstClr val="black">
                <a:alpha val="40000"/>
              </a:prstClr>
            </a:outerShdw>
          </a:effectLst>
        </p:spPr>
        <p:txBody>
          <a:bodyPr wrap="none" lIns="91351" tIns="45675" rIns="91351" bIns="45675" anchor="ctr"/>
          <a:lstStyle/>
          <a:p>
            <a:pPr>
              <a:defRPr/>
            </a:pPr>
            <a:endParaRPr lang="en-US" altLang="zh-TW" sz="2800" b="1" dirty="0">
              <a:solidFill>
                <a:schemeClr val="bg1"/>
              </a:solidFill>
              <a:latin typeface="Meiryo UI" pitchFamily="50" charset="-128"/>
              <a:ea typeface="Meiryo UI" pitchFamily="50" charset="-128"/>
              <a:cs typeface="Meiryo UI" pitchFamily="50" charset="-128"/>
            </a:endParaRPr>
          </a:p>
        </p:txBody>
      </p:sp>
      <p:sp>
        <p:nvSpPr>
          <p:cNvPr id="12" name="Text Box 5">
            <a:extLst>
              <a:ext uri="{FF2B5EF4-FFF2-40B4-BE49-F238E27FC236}">
                <a16:creationId xmlns:a16="http://schemas.microsoft.com/office/drawing/2014/main" id="{F548B18F-F479-B1D1-5E95-97F8D371E9E5}"/>
              </a:ext>
            </a:extLst>
          </p:cNvPr>
          <p:cNvSpPr txBox="1">
            <a:spLocks noChangeArrowheads="1"/>
          </p:cNvSpPr>
          <p:nvPr/>
        </p:nvSpPr>
        <p:spPr bwMode="auto">
          <a:xfrm>
            <a:off x="165734" y="558856"/>
            <a:ext cx="26980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None/>
            </a:pPr>
            <a:r>
              <a:rPr lang="ja-JP" altLang="en-US" sz="1800" dirty="0">
                <a:latin typeface="Meiryo UI" panose="020B0604030504040204" pitchFamily="50" charset="-128"/>
                <a:ea typeface="Meiryo UI" panose="020B0604030504040204" pitchFamily="50" charset="-128"/>
              </a:rPr>
              <a:t>◇新技術の活用</a:t>
            </a:r>
          </a:p>
        </p:txBody>
      </p:sp>
      <p:sp>
        <p:nvSpPr>
          <p:cNvPr id="13" name="コンテンツ プレースホルダー 2">
            <a:extLst>
              <a:ext uri="{FF2B5EF4-FFF2-40B4-BE49-F238E27FC236}">
                <a16:creationId xmlns:a16="http://schemas.microsoft.com/office/drawing/2014/main" id="{B096211C-B1AC-FE1B-A525-AA14DCDCA50D}"/>
              </a:ext>
            </a:extLst>
          </p:cNvPr>
          <p:cNvSpPr txBox="1">
            <a:spLocks/>
          </p:cNvSpPr>
          <p:nvPr/>
        </p:nvSpPr>
        <p:spPr bwMode="auto">
          <a:xfrm>
            <a:off x="457200" y="906029"/>
            <a:ext cx="8410636" cy="768793"/>
          </a:xfrm>
          <a:prstGeom prst="rect">
            <a:avLst/>
          </a:prstGeom>
          <a:gradFill rotWithShape="0">
            <a:gsLst>
              <a:gs pos="0">
                <a:srgbClr val="FFFF99"/>
              </a:gs>
              <a:gs pos="100000">
                <a:schemeClr val="bg1"/>
              </a:gs>
            </a:gsLst>
            <a:lin ang="5400000" scaled="1"/>
          </a:gradFill>
          <a:ln w="12700">
            <a:solidFill>
              <a:schemeClr val="tx1"/>
            </a:solidFill>
            <a:miter lim="800000"/>
            <a:headEnd/>
            <a:tailEnd/>
          </a:ln>
        </p:spPr>
        <p:txBody>
          <a:bodyPr anchor="ctr"/>
          <a:lstStyle>
            <a:lvl1pPr marL="285750" indent="-28575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indent="0" eaLnBrk="1" hangingPunct="1">
              <a:spcBef>
                <a:spcPct val="0"/>
              </a:spcBef>
              <a:buNone/>
            </a:pPr>
            <a:r>
              <a:rPr lang="ja-JP" altLang="en-US" sz="1600" dirty="0">
                <a:latin typeface="Meiryo UI" panose="020B0604030504040204" pitchFamily="50" charset="-128"/>
                <a:ea typeface="Meiryo UI" panose="020B0604030504040204" pitchFamily="50" charset="-128"/>
              </a:rPr>
              <a:t>・ドローン、監視システムによる点検の効率化や精度向上、修繕工事のコスト縮減につながる活用可能な新技術を検討する。</a:t>
            </a:r>
          </a:p>
        </p:txBody>
      </p:sp>
      <p:sp>
        <p:nvSpPr>
          <p:cNvPr id="5" name="スライド番号プレースホルダー 4"/>
          <p:cNvSpPr>
            <a:spLocks noGrp="1"/>
          </p:cNvSpPr>
          <p:nvPr>
            <p:ph type="sldNum" sz="quarter" idx="12"/>
          </p:nvPr>
        </p:nvSpPr>
        <p:spPr/>
        <p:txBody>
          <a:bodyPr/>
          <a:lstStyle/>
          <a:p>
            <a:pPr>
              <a:defRPr/>
            </a:pPr>
            <a:fld id="{7EE6E9F5-8DA2-4CA0-9968-091F5A64EF1C}" type="slidenum">
              <a:rPr lang="ja-JP" altLang="en-US" smtClean="0"/>
              <a:pPr>
                <a:defRPr/>
              </a:pPr>
              <a:t>41</a:t>
            </a:fld>
            <a:endParaRPr lang="ja-JP" altLang="en-US" dirty="0"/>
          </a:p>
        </p:txBody>
      </p:sp>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9751" y="2749141"/>
            <a:ext cx="2406630" cy="1804973"/>
          </a:xfrm>
          <a:prstGeom prst="rect">
            <a:avLst/>
          </a:prstGeom>
          <a:ln w="12700">
            <a:solidFill>
              <a:schemeClr val="tx1"/>
            </a:solidFill>
          </a:ln>
        </p:spPr>
      </p:pic>
      <p:sp>
        <p:nvSpPr>
          <p:cNvPr id="14" name="テキスト ボックス 13">
            <a:extLst>
              <a:ext uri="{FF2B5EF4-FFF2-40B4-BE49-F238E27FC236}">
                <a16:creationId xmlns:a16="http://schemas.microsoft.com/office/drawing/2014/main" id="{E475A0A6-BB6E-4CAD-946F-61EB27BCB9E4}"/>
              </a:ext>
            </a:extLst>
          </p:cNvPr>
          <p:cNvSpPr txBox="1"/>
          <p:nvPr/>
        </p:nvSpPr>
        <p:spPr>
          <a:xfrm>
            <a:off x="9378120" y="3651627"/>
            <a:ext cx="3563610" cy="646331"/>
          </a:xfrm>
          <a:prstGeom prst="rect">
            <a:avLst/>
          </a:prstGeom>
          <a:solidFill>
            <a:schemeClr val="accent6"/>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ja-JP" altLang="en-US" sz="1200" b="1" dirty="0">
                <a:solidFill>
                  <a:schemeClr val="bg1"/>
                </a:solidFill>
                <a:latin typeface="游ゴシック" panose="020B0400000000000000" pitchFamily="50" charset="-128"/>
                <a:ea typeface="游ゴシック" panose="020B0400000000000000" pitchFamily="50" charset="-128"/>
              </a:rPr>
              <a:t>個別の製品名ですので、一般的な工法の紹介資料へ差し替えをお願いします。また、適用を検討するモノレールの写真を追加できないでしょうか。</a:t>
            </a:r>
            <a:endParaRPr kumimoji="1" lang="ja-JP" altLang="en-US" sz="1200" b="1" dirty="0">
              <a:solidFill>
                <a:schemeClr val="bg1"/>
              </a:solidFill>
              <a:latin typeface="游ゴシック" panose="020B0400000000000000" pitchFamily="50" charset="-128"/>
              <a:ea typeface="游ゴシック" panose="020B0400000000000000" pitchFamily="50" charset="-128"/>
            </a:endParaRPr>
          </a:p>
        </p:txBody>
      </p:sp>
      <p:sp>
        <p:nvSpPr>
          <p:cNvPr id="15" name="Text Box 5">
            <a:extLst>
              <a:ext uri="{FF2B5EF4-FFF2-40B4-BE49-F238E27FC236}">
                <a16:creationId xmlns:a16="http://schemas.microsoft.com/office/drawing/2014/main" id="{99AE469D-633D-4C8C-9ADB-6B0070896CDB}"/>
              </a:ext>
            </a:extLst>
          </p:cNvPr>
          <p:cNvSpPr txBox="1">
            <a:spLocks noChangeArrowheads="1"/>
          </p:cNvSpPr>
          <p:nvPr/>
        </p:nvSpPr>
        <p:spPr bwMode="auto">
          <a:xfrm>
            <a:off x="452875" y="1772382"/>
            <a:ext cx="2967547" cy="33855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Font typeface="Arial" panose="020B0604020202020204" pitchFamily="34" charset="0"/>
              <a:buNone/>
            </a:pPr>
            <a:r>
              <a:rPr lang="ja-JP" altLang="en-US" sz="1600" dirty="0">
                <a:latin typeface="Meiryo UI" panose="020B0604030504040204" pitchFamily="50" charset="-128"/>
                <a:ea typeface="Meiryo UI" panose="020B0604030504040204" pitchFamily="50" charset="-128"/>
              </a:rPr>
              <a:t>事例①　ドローンを活用した点検</a:t>
            </a:r>
          </a:p>
        </p:txBody>
      </p:sp>
      <p:sp>
        <p:nvSpPr>
          <p:cNvPr id="16" name="Text Box 5">
            <a:extLst>
              <a:ext uri="{FF2B5EF4-FFF2-40B4-BE49-F238E27FC236}">
                <a16:creationId xmlns:a16="http://schemas.microsoft.com/office/drawing/2014/main" id="{1CF11C91-87C8-4725-A4E4-1CB07EEF7962}"/>
              </a:ext>
            </a:extLst>
          </p:cNvPr>
          <p:cNvSpPr txBox="1">
            <a:spLocks noChangeArrowheads="1"/>
          </p:cNvSpPr>
          <p:nvPr/>
        </p:nvSpPr>
        <p:spPr bwMode="auto">
          <a:xfrm>
            <a:off x="566834" y="2096415"/>
            <a:ext cx="2967547" cy="523220"/>
          </a:xfrm>
          <a:prstGeom prst="rect">
            <a:avLst/>
          </a:prstGeom>
          <a:noFill/>
          <a:ln w="9525">
            <a:solidFill>
              <a:schemeClr val="accent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Font typeface="Arial" panose="020B0604020202020204" pitchFamily="34" charset="0"/>
              <a:buNone/>
            </a:pPr>
            <a:r>
              <a:rPr lang="ja-JP" altLang="en-US" sz="1400" dirty="0">
                <a:latin typeface="Meiryo UI" panose="020B0604030504040204" pitchFamily="50" charset="-128"/>
                <a:ea typeface="Meiryo UI" panose="020B0604030504040204" pitchFamily="50" charset="-128"/>
              </a:rPr>
              <a:t>点検困難箇所などにおいて、ドローン等の導入の可能性を検討</a:t>
            </a:r>
          </a:p>
        </p:txBody>
      </p:sp>
      <p:sp>
        <p:nvSpPr>
          <p:cNvPr id="20" name="Text Box 5">
            <a:extLst>
              <a:ext uri="{FF2B5EF4-FFF2-40B4-BE49-F238E27FC236}">
                <a16:creationId xmlns:a16="http://schemas.microsoft.com/office/drawing/2014/main" id="{E8549BA0-38A6-4558-99BE-8FEFA3BB5B46}"/>
              </a:ext>
            </a:extLst>
          </p:cNvPr>
          <p:cNvSpPr txBox="1">
            <a:spLocks noChangeArrowheads="1"/>
          </p:cNvSpPr>
          <p:nvPr/>
        </p:nvSpPr>
        <p:spPr bwMode="auto">
          <a:xfrm>
            <a:off x="3989105" y="1766626"/>
            <a:ext cx="4359839" cy="33855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Font typeface="Arial" panose="020B0604020202020204" pitchFamily="34" charset="0"/>
              <a:buNone/>
            </a:pPr>
            <a:r>
              <a:rPr lang="ja-JP" altLang="en-US" sz="1600" dirty="0">
                <a:latin typeface="Meiryo UI" panose="020B0604030504040204" pitchFamily="50" charset="-128"/>
                <a:ea typeface="Meiryo UI" panose="020B0604030504040204" pitchFamily="50" charset="-128"/>
              </a:rPr>
              <a:t>事例②　紫外線硬化型</a:t>
            </a:r>
            <a:r>
              <a:rPr lang="en-US" altLang="ja-JP" sz="1600" dirty="0">
                <a:latin typeface="Meiryo UI" panose="020B0604030504040204" pitchFamily="50" charset="-128"/>
                <a:ea typeface="Meiryo UI" panose="020B0604030504040204" pitchFamily="50" charset="-128"/>
              </a:rPr>
              <a:t>FRP</a:t>
            </a:r>
            <a:r>
              <a:rPr lang="ja-JP" altLang="en-US" sz="1600" dirty="0">
                <a:latin typeface="Meiryo UI" panose="020B0604030504040204" pitchFamily="50" charset="-128"/>
                <a:ea typeface="Meiryo UI" panose="020B0604030504040204" pitchFamily="50" charset="-128"/>
              </a:rPr>
              <a:t>シートによる補修</a:t>
            </a:r>
          </a:p>
        </p:txBody>
      </p:sp>
      <p:sp>
        <p:nvSpPr>
          <p:cNvPr id="21" name="Text Box 5">
            <a:extLst>
              <a:ext uri="{FF2B5EF4-FFF2-40B4-BE49-F238E27FC236}">
                <a16:creationId xmlns:a16="http://schemas.microsoft.com/office/drawing/2014/main" id="{22C980FE-DE77-4B9A-9E75-1466A7C88FDA}"/>
              </a:ext>
            </a:extLst>
          </p:cNvPr>
          <p:cNvSpPr txBox="1">
            <a:spLocks noChangeArrowheads="1"/>
          </p:cNvSpPr>
          <p:nvPr/>
        </p:nvSpPr>
        <p:spPr bwMode="auto">
          <a:xfrm>
            <a:off x="4120648" y="2105180"/>
            <a:ext cx="4814563" cy="307777"/>
          </a:xfrm>
          <a:prstGeom prst="rect">
            <a:avLst/>
          </a:prstGeom>
          <a:noFill/>
          <a:ln w="9525">
            <a:solidFill>
              <a:schemeClr val="accent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Font typeface="Arial" panose="020B0604020202020204" pitchFamily="34" charset="0"/>
              <a:buNone/>
            </a:pPr>
            <a:r>
              <a:rPr lang="ja-JP" altLang="en-US" sz="1400" dirty="0">
                <a:latin typeface="Meiryo UI" panose="020B0604030504040204" pitchFamily="50" charset="-128"/>
                <a:ea typeface="Meiryo UI" panose="020B0604030504040204" pitchFamily="50" charset="-128"/>
              </a:rPr>
              <a:t>桁内部への浸水・滞水による腐食を防止するため活用を検討</a:t>
            </a:r>
          </a:p>
        </p:txBody>
      </p:sp>
      <p:pic>
        <p:nvPicPr>
          <p:cNvPr id="9" name="図 8"/>
          <p:cNvPicPr>
            <a:picLocks noChangeAspect="1"/>
          </p:cNvPicPr>
          <p:nvPr/>
        </p:nvPicPr>
        <p:blipFill>
          <a:blip r:embed="rId4"/>
          <a:stretch>
            <a:fillRect/>
          </a:stretch>
        </p:blipFill>
        <p:spPr>
          <a:xfrm>
            <a:off x="4168647" y="2749140"/>
            <a:ext cx="2384553" cy="1804974"/>
          </a:xfrm>
          <a:prstGeom prst="rect">
            <a:avLst/>
          </a:prstGeom>
          <a:ln w="12700">
            <a:solidFill>
              <a:schemeClr val="tx1"/>
            </a:solidFill>
          </a:ln>
        </p:spPr>
      </p:pic>
      <p:pic>
        <p:nvPicPr>
          <p:cNvPr id="10" name="図 9"/>
          <p:cNvPicPr>
            <a:picLocks noChangeAspect="1"/>
          </p:cNvPicPr>
          <p:nvPr/>
        </p:nvPicPr>
        <p:blipFill>
          <a:blip r:embed="rId5"/>
          <a:stretch>
            <a:fillRect/>
          </a:stretch>
        </p:blipFill>
        <p:spPr>
          <a:xfrm>
            <a:off x="6647467" y="2749141"/>
            <a:ext cx="2359713" cy="1804973"/>
          </a:xfrm>
          <a:prstGeom prst="rect">
            <a:avLst/>
          </a:prstGeom>
          <a:ln w="12700">
            <a:solidFill>
              <a:schemeClr val="tx1"/>
            </a:solidFill>
          </a:ln>
        </p:spPr>
      </p:pic>
      <p:pic>
        <p:nvPicPr>
          <p:cNvPr id="11" name="図 10"/>
          <p:cNvPicPr>
            <a:picLocks noChangeAspect="1"/>
          </p:cNvPicPr>
          <p:nvPr/>
        </p:nvPicPr>
        <p:blipFill>
          <a:blip r:embed="rId6"/>
          <a:stretch>
            <a:fillRect/>
          </a:stretch>
        </p:blipFill>
        <p:spPr>
          <a:xfrm>
            <a:off x="4168647" y="4890298"/>
            <a:ext cx="2384553" cy="1832756"/>
          </a:xfrm>
          <a:prstGeom prst="rect">
            <a:avLst/>
          </a:prstGeom>
        </p:spPr>
      </p:pic>
      <p:sp>
        <p:nvSpPr>
          <p:cNvPr id="23" name="テキスト ボックス 22">
            <a:extLst>
              <a:ext uri="{FF2B5EF4-FFF2-40B4-BE49-F238E27FC236}">
                <a16:creationId xmlns:a16="http://schemas.microsoft.com/office/drawing/2014/main" id="{AFFED40D-07B5-145D-9A67-0F9A43B59691}"/>
              </a:ext>
            </a:extLst>
          </p:cNvPr>
          <p:cNvSpPr txBox="1"/>
          <p:nvPr/>
        </p:nvSpPr>
        <p:spPr>
          <a:xfrm>
            <a:off x="5219701" y="6432125"/>
            <a:ext cx="1602462" cy="338554"/>
          </a:xfrm>
          <a:prstGeom prst="rect">
            <a:avLst/>
          </a:prstGeom>
          <a:noFill/>
        </p:spPr>
        <p:txBody>
          <a:bodyPr wrap="square" rtlCol="0">
            <a:spAutoFit/>
          </a:bodyPr>
          <a:lstStyle/>
          <a:p>
            <a:r>
              <a:rPr lang="ja-JP" altLang="en-US" sz="1600" b="1" dirty="0">
                <a:solidFill>
                  <a:srgbClr val="FFFF00"/>
                </a:solidFill>
                <a:latin typeface="Meiryo UI" panose="020B0604030504040204" pitchFamily="50" charset="-128"/>
                <a:ea typeface="Meiryo UI" panose="020B0604030504040204" pitchFamily="50" charset="-128"/>
              </a:rPr>
              <a:t>桁内部の滞水</a:t>
            </a:r>
            <a:endParaRPr kumimoji="1" lang="ja-JP" altLang="en-US" sz="1600" b="1" dirty="0">
              <a:solidFill>
                <a:srgbClr val="FFFF00"/>
              </a:solidFill>
              <a:latin typeface="Meiryo UI" panose="020B0604030504040204" pitchFamily="50" charset="-128"/>
              <a:ea typeface="Meiryo UI" panose="020B0604030504040204" pitchFamily="50" charset="-128"/>
            </a:endParaRPr>
          </a:p>
        </p:txBody>
      </p:sp>
      <p:sp>
        <p:nvSpPr>
          <p:cNvPr id="26" name="Text Box 5">
            <a:extLst>
              <a:ext uri="{FF2B5EF4-FFF2-40B4-BE49-F238E27FC236}">
                <a16:creationId xmlns:a16="http://schemas.microsoft.com/office/drawing/2014/main" id="{E8549BA0-38A6-4558-99BE-8FEFA3BB5B46}"/>
              </a:ext>
            </a:extLst>
          </p:cNvPr>
          <p:cNvSpPr txBox="1">
            <a:spLocks noChangeArrowheads="1"/>
          </p:cNvSpPr>
          <p:nvPr/>
        </p:nvSpPr>
        <p:spPr bwMode="auto">
          <a:xfrm>
            <a:off x="4169777" y="2426562"/>
            <a:ext cx="4359839" cy="30777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Font typeface="Arial" panose="020B0604020202020204" pitchFamily="34" charset="0"/>
              <a:buNone/>
            </a:pPr>
            <a:r>
              <a:rPr lang="ja-JP" altLang="en-US" sz="1400" dirty="0">
                <a:latin typeface="Meiryo UI" panose="020B0604030504040204" pitchFamily="50" charset="-128"/>
                <a:ea typeface="Meiryo UI" panose="020B0604030504040204" pitchFamily="50" charset="-128"/>
              </a:rPr>
              <a:t>・紫外線硬化型</a:t>
            </a:r>
            <a:r>
              <a:rPr lang="en-US" altLang="ja-JP" sz="1400" dirty="0">
                <a:latin typeface="Meiryo UI" panose="020B0604030504040204" pitchFamily="50" charset="-128"/>
                <a:ea typeface="Meiryo UI" panose="020B0604030504040204" pitchFamily="50" charset="-128"/>
              </a:rPr>
              <a:t>FRP</a:t>
            </a:r>
            <a:r>
              <a:rPr lang="ja-JP" altLang="en-US" sz="1400" dirty="0">
                <a:latin typeface="Meiryo UI" panose="020B0604030504040204" pitchFamily="50" charset="-128"/>
                <a:ea typeface="Meiryo UI" panose="020B0604030504040204" pitchFamily="50" charset="-128"/>
              </a:rPr>
              <a:t>シート設置前後比較</a:t>
            </a:r>
          </a:p>
        </p:txBody>
      </p:sp>
      <p:sp>
        <p:nvSpPr>
          <p:cNvPr id="30" name="テキスト ボックス 29">
            <a:extLst>
              <a:ext uri="{FF2B5EF4-FFF2-40B4-BE49-F238E27FC236}">
                <a16:creationId xmlns:a16="http://schemas.microsoft.com/office/drawing/2014/main" id="{AFFED40D-07B5-145D-9A67-0F9A43B59691}"/>
              </a:ext>
            </a:extLst>
          </p:cNvPr>
          <p:cNvSpPr txBox="1"/>
          <p:nvPr/>
        </p:nvSpPr>
        <p:spPr>
          <a:xfrm>
            <a:off x="8288385" y="4281749"/>
            <a:ext cx="1031894" cy="338554"/>
          </a:xfrm>
          <a:prstGeom prst="rect">
            <a:avLst/>
          </a:prstGeom>
          <a:noFill/>
        </p:spPr>
        <p:txBody>
          <a:bodyPr wrap="square" rtlCol="0">
            <a:spAutoFit/>
          </a:bodyPr>
          <a:lstStyle/>
          <a:p>
            <a:r>
              <a:rPr lang="ja-JP" altLang="en-US" sz="1600" b="1" dirty="0">
                <a:solidFill>
                  <a:srgbClr val="FFFF00"/>
                </a:solidFill>
                <a:latin typeface="Meiryo UI" panose="020B0604030504040204" pitchFamily="50" charset="-128"/>
                <a:ea typeface="Meiryo UI" panose="020B0604030504040204" pitchFamily="50" charset="-128"/>
              </a:rPr>
              <a:t>設置後</a:t>
            </a:r>
            <a:endParaRPr kumimoji="1" lang="ja-JP" altLang="en-US" sz="1600" b="1" dirty="0">
              <a:solidFill>
                <a:srgbClr val="FFFF00"/>
              </a:solidFill>
              <a:latin typeface="Meiryo UI" panose="020B0604030504040204" pitchFamily="50" charset="-128"/>
              <a:ea typeface="Meiryo UI" panose="020B0604030504040204" pitchFamily="50" charset="-128"/>
            </a:endParaRPr>
          </a:p>
        </p:txBody>
      </p:sp>
      <p:sp>
        <p:nvSpPr>
          <p:cNvPr id="31" name="テキスト ボックス 30">
            <a:extLst>
              <a:ext uri="{FF2B5EF4-FFF2-40B4-BE49-F238E27FC236}">
                <a16:creationId xmlns:a16="http://schemas.microsoft.com/office/drawing/2014/main" id="{AFFED40D-07B5-145D-9A67-0F9A43B59691}"/>
              </a:ext>
            </a:extLst>
          </p:cNvPr>
          <p:cNvSpPr txBox="1"/>
          <p:nvPr/>
        </p:nvSpPr>
        <p:spPr>
          <a:xfrm>
            <a:off x="5825026" y="4276166"/>
            <a:ext cx="1031894" cy="338554"/>
          </a:xfrm>
          <a:prstGeom prst="rect">
            <a:avLst/>
          </a:prstGeom>
          <a:noFill/>
        </p:spPr>
        <p:txBody>
          <a:bodyPr wrap="square" rtlCol="0">
            <a:spAutoFit/>
          </a:bodyPr>
          <a:lstStyle/>
          <a:p>
            <a:r>
              <a:rPr lang="ja-JP" altLang="en-US" sz="1600" b="1" dirty="0">
                <a:solidFill>
                  <a:srgbClr val="FFFF00"/>
                </a:solidFill>
                <a:latin typeface="Meiryo UI" panose="020B0604030504040204" pitchFamily="50" charset="-128"/>
                <a:ea typeface="Meiryo UI" panose="020B0604030504040204" pitchFamily="50" charset="-128"/>
              </a:rPr>
              <a:t>設置前</a:t>
            </a:r>
            <a:endParaRPr kumimoji="1" lang="ja-JP" altLang="en-US" sz="1600" b="1" dirty="0">
              <a:solidFill>
                <a:srgbClr val="FFFF00"/>
              </a:solidFill>
              <a:latin typeface="Meiryo UI" panose="020B0604030504040204" pitchFamily="50" charset="-128"/>
              <a:ea typeface="Meiryo UI" panose="020B0604030504040204" pitchFamily="50" charset="-128"/>
            </a:endParaRPr>
          </a:p>
        </p:txBody>
      </p:sp>
      <p:pic>
        <p:nvPicPr>
          <p:cNvPr id="19" name="図 18"/>
          <p:cNvPicPr>
            <a:picLocks noChangeAspect="1"/>
          </p:cNvPicPr>
          <p:nvPr/>
        </p:nvPicPr>
        <p:blipFill>
          <a:blip r:embed="rId7"/>
          <a:stretch>
            <a:fillRect/>
          </a:stretch>
        </p:blipFill>
        <p:spPr>
          <a:xfrm>
            <a:off x="849751" y="4903591"/>
            <a:ext cx="2406629" cy="1806170"/>
          </a:xfrm>
          <a:prstGeom prst="rect">
            <a:avLst/>
          </a:prstGeom>
        </p:spPr>
      </p:pic>
      <p:sp>
        <p:nvSpPr>
          <p:cNvPr id="32" name="テキスト ボックス 31">
            <a:extLst>
              <a:ext uri="{FF2B5EF4-FFF2-40B4-BE49-F238E27FC236}">
                <a16:creationId xmlns:a16="http://schemas.microsoft.com/office/drawing/2014/main" id="{AFFED40D-07B5-145D-9A67-0F9A43B59691}"/>
              </a:ext>
            </a:extLst>
          </p:cNvPr>
          <p:cNvSpPr txBox="1"/>
          <p:nvPr/>
        </p:nvSpPr>
        <p:spPr>
          <a:xfrm>
            <a:off x="2502487" y="4276166"/>
            <a:ext cx="1031894" cy="338554"/>
          </a:xfrm>
          <a:prstGeom prst="rect">
            <a:avLst/>
          </a:prstGeom>
          <a:noFill/>
        </p:spPr>
        <p:txBody>
          <a:bodyPr wrap="square" rtlCol="0">
            <a:spAutoFit/>
          </a:bodyPr>
          <a:lstStyle/>
          <a:p>
            <a:r>
              <a:rPr lang="ja-JP" altLang="en-US" sz="1600" b="1" dirty="0">
                <a:solidFill>
                  <a:srgbClr val="FFFF00"/>
                </a:solidFill>
                <a:latin typeface="Meiryo UI" panose="020B0604030504040204" pitchFamily="50" charset="-128"/>
                <a:ea typeface="Meiryo UI" panose="020B0604030504040204" pitchFamily="50" charset="-128"/>
              </a:rPr>
              <a:t>ドローン</a:t>
            </a:r>
            <a:endParaRPr kumimoji="1" lang="ja-JP" altLang="en-US" sz="1600" b="1" dirty="0">
              <a:solidFill>
                <a:srgbClr val="FFFF00"/>
              </a:solidFill>
              <a:latin typeface="Meiryo UI" panose="020B0604030504040204" pitchFamily="50" charset="-128"/>
              <a:ea typeface="Meiryo UI" panose="020B0604030504040204" pitchFamily="50" charset="-128"/>
            </a:endParaRPr>
          </a:p>
        </p:txBody>
      </p:sp>
      <p:sp>
        <p:nvSpPr>
          <p:cNvPr id="33" name="テキスト ボックス 32">
            <a:extLst>
              <a:ext uri="{FF2B5EF4-FFF2-40B4-BE49-F238E27FC236}">
                <a16:creationId xmlns:a16="http://schemas.microsoft.com/office/drawing/2014/main" id="{AFFED40D-07B5-145D-9A67-0F9A43B59691}"/>
              </a:ext>
            </a:extLst>
          </p:cNvPr>
          <p:cNvSpPr txBox="1"/>
          <p:nvPr/>
        </p:nvSpPr>
        <p:spPr>
          <a:xfrm>
            <a:off x="1317807" y="6138279"/>
            <a:ext cx="2102615" cy="584775"/>
          </a:xfrm>
          <a:prstGeom prst="rect">
            <a:avLst/>
          </a:prstGeom>
          <a:noFill/>
        </p:spPr>
        <p:txBody>
          <a:bodyPr wrap="square" rtlCol="0">
            <a:spAutoFit/>
          </a:bodyPr>
          <a:lstStyle/>
          <a:p>
            <a:r>
              <a:rPr lang="ja-JP" altLang="en-US" sz="1600" b="1" dirty="0">
                <a:solidFill>
                  <a:srgbClr val="FFFF00"/>
                </a:solidFill>
                <a:latin typeface="Meiryo UI" panose="020B0604030504040204" pitchFamily="50" charset="-128"/>
                <a:ea typeface="Meiryo UI" panose="020B0604030504040204" pitchFamily="50" charset="-128"/>
              </a:rPr>
              <a:t>点検困難箇所</a:t>
            </a:r>
            <a:endParaRPr lang="en-US" altLang="ja-JP" sz="1600" b="1" dirty="0">
              <a:solidFill>
                <a:srgbClr val="FFFF00"/>
              </a:solidFill>
              <a:latin typeface="Meiryo UI" panose="020B0604030504040204" pitchFamily="50" charset="-128"/>
              <a:ea typeface="Meiryo UI" panose="020B0604030504040204" pitchFamily="50" charset="-128"/>
            </a:endParaRPr>
          </a:p>
          <a:p>
            <a:r>
              <a:rPr lang="en-US" altLang="ja-JP" sz="1600" b="1" dirty="0">
                <a:solidFill>
                  <a:srgbClr val="FFFF00"/>
                </a:solidFill>
                <a:latin typeface="Meiryo UI" panose="020B0604030504040204" pitchFamily="50" charset="-128"/>
                <a:ea typeface="Meiryo UI" panose="020B0604030504040204" pitchFamily="50" charset="-128"/>
              </a:rPr>
              <a:t>(</a:t>
            </a:r>
            <a:r>
              <a:rPr lang="ja-JP" altLang="en-US" sz="1600" b="1" dirty="0">
                <a:solidFill>
                  <a:srgbClr val="FFFF00"/>
                </a:solidFill>
                <a:latin typeface="Meiryo UI" panose="020B0604030504040204" pitchFamily="50" charset="-128"/>
                <a:ea typeface="Meiryo UI" panose="020B0604030504040204" pitchFamily="50" charset="-128"/>
              </a:rPr>
              <a:t>ﾆｰﾙｾﾝﾛｰｾﾞ橋</a:t>
            </a:r>
            <a:r>
              <a:rPr lang="en-US" altLang="ja-JP" sz="1600" b="1" dirty="0">
                <a:solidFill>
                  <a:srgbClr val="FFFF00"/>
                </a:solidFill>
                <a:latin typeface="Meiryo UI" panose="020B0604030504040204" pitchFamily="50" charset="-128"/>
                <a:ea typeface="Meiryo UI" panose="020B0604030504040204" pitchFamily="50" charset="-128"/>
              </a:rPr>
              <a:t>:</a:t>
            </a:r>
            <a:r>
              <a:rPr lang="ja-JP" altLang="en-US" sz="1600" b="1" dirty="0">
                <a:solidFill>
                  <a:srgbClr val="FFFF00"/>
                </a:solidFill>
                <a:latin typeface="Meiryo UI" panose="020B0604030504040204" pitchFamily="50" charset="-128"/>
                <a:ea typeface="Meiryo UI" panose="020B0604030504040204" pitchFamily="50" charset="-128"/>
              </a:rPr>
              <a:t>横桁</a:t>
            </a:r>
            <a:r>
              <a:rPr lang="en-US" altLang="ja-JP" sz="1600" b="1" dirty="0">
                <a:solidFill>
                  <a:srgbClr val="FFFF00"/>
                </a:solidFill>
                <a:latin typeface="Meiryo UI" panose="020B0604030504040204" pitchFamily="50" charset="-128"/>
                <a:ea typeface="Meiryo UI" panose="020B0604030504040204" pitchFamily="50" charset="-128"/>
              </a:rPr>
              <a:t>)</a:t>
            </a:r>
            <a:endParaRPr kumimoji="1" lang="ja-JP" altLang="en-US" sz="1600" b="1" dirty="0">
              <a:solidFill>
                <a:srgbClr val="FFFF00"/>
              </a:solidFill>
              <a:latin typeface="Meiryo UI" panose="020B0604030504040204" pitchFamily="50" charset="-128"/>
              <a:ea typeface="Meiryo UI" panose="020B0604030504040204" pitchFamily="50" charset="-128"/>
            </a:endParaRPr>
          </a:p>
        </p:txBody>
      </p:sp>
      <p:sp>
        <p:nvSpPr>
          <p:cNvPr id="24" name="テキスト ボックス 23">
            <a:extLst>
              <a:ext uri="{FF2B5EF4-FFF2-40B4-BE49-F238E27FC236}">
                <a16:creationId xmlns:a16="http://schemas.microsoft.com/office/drawing/2014/main" id="{F1318634-18E4-4F2B-89D5-52E43D5F1BF2}"/>
              </a:ext>
            </a:extLst>
          </p:cNvPr>
          <p:cNvSpPr txBox="1"/>
          <p:nvPr/>
        </p:nvSpPr>
        <p:spPr>
          <a:xfrm>
            <a:off x="10243568" y="1634750"/>
            <a:ext cx="4886732" cy="461665"/>
          </a:xfrm>
          <a:prstGeom prst="rect">
            <a:avLst/>
          </a:prstGeom>
          <a:solidFill>
            <a:schemeClr val="accent6"/>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ja-JP" altLang="en-US" sz="1200" b="1" dirty="0">
                <a:solidFill>
                  <a:schemeClr val="bg1"/>
                </a:solidFill>
                <a:highlight>
                  <a:srgbClr val="00FF00"/>
                </a:highlight>
                <a:latin typeface="游ゴシック" panose="020B0400000000000000" pitchFamily="50" charset="-128"/>
                <a:ea typeface="游ゴシック" panose="020B0400000000000000" pitchFamily="50" charset="-128"/>
              </a:rPr>
              <a:t>監視システムはどういったものになりますか？</a:t>
            </a:r>
            <a:endParaRPr lang="en-US" altLang="ja-JP" sz="1200" b="1" dirty="0">
              <a:solidFill>
                <a:schemeClr val="bg1"/>
              </a:solidFill>
              <a:highlight>
                <a:srgbClr val="00FF00"/>
              </a:highlight>
              <a:latin typeface="游ゴシック" panose="020B0400000000000000" pitchFamily="50" charset="-128"/>
              <a:ea typeface="游ゴシック" panose="020B0400000000000000" pitchFamily="50" charset="-128"/>
            </a:endParaRPr>
          </a:p>
          <a:p>
            <a:r>
              <a:rPr kumimoji="1" lang="ja-JP" altLang="en-US" sz="1200" b="1" dirty="0">
                <a:solidFill>
                  <a:schemeClr val="bg1"/>
                </a:solidFill>
                <a:highlight>
                  <a:srgbClr val="00FF00"/>
                </a:highlight>
                <a:latin typeface="游ゴシック" panose="020B0400000000000000" pitchFamily="50" charset="-128"/>
                <a:ea typeface="游ゴシック" panose="020B0400000000000000" pitchFamily="50" charset="-128"/>
              </a:rPr>
              <a:t>可能でしたら、どういう技術か事例の追加をお願いいたします。</a:t>
            </a:r>
          </a:p>
        </p:txBody>
      </p:sp>
      <p:sp>
        <p:nvSpPr>
          <p:cNvPr id="25" name="テキスト ボックス 24">
            <a:extLst>
              <a:ext uri="{FF2B5EF4-FFF2-40B4-BE49-F238E27FC236}">
                <a16:creationId xmlns:a16="http://schemas.microsoft.com/office/drawing/2014/main" id="{1AACB76C-43B2-4615-BA16-8880C0897760}"/>
              </a:ext>
            </a:extLst>
          </p:cNvPr>
          <p:cNvSpPr txBox="1"/>
          <p:nvPr/>
        </p:nvSpPr>
        <p:spPr>
          <a:xfrm>
            <a:off x="6067766" y="4533758"/>
            <a:ext cx="3121128" cy="276999"/>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rPr>
              <a:t>「</a:t>
            </a:r>
            <a:r>
              <a:rPr lang="en-US" altLang="ja-JP" sz="1200" dirty="0">
                <a:latin typeface="Meiryo UI" panose="020B0604030504040204" pitchFamily="50" charset="-128"/>
                <a:ea typeface="Meiryo UI" panose="020B0604030504040204" pitchFamily="50" charset="-128"/>
              </a:rPr>
              <a:t>e</a:t>
            </a:r>
            <a:r>
              <a:rPr lang="ja-JP" altLang="en-US" sz="1200" dirty="0">
                <a:latin typeface="Meiryo UI" panose="020B0604030504040204" pitchFamily="50" charset="-128"/>
                <a:ea typeface="Meiryo UI" panose="020B0604030504040204" pitchFamily="50" charset="-128"/>
              </a:rPr>
              <a:t>シート </a:t>
            </a:r>
            <a:r>
              <a:rPr lang="en-US" altLang="ja-JP" sz="1200" dirty="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サンコーテクノ株式会社　より抜粋」</a:t>
            </a:r>
            <a:endParaRPr kumimoji="1" lang="ja-JP" altLang="en-US" sz="1200" dirty="0">
              <a:latin typeface="Meiryo UI" panose="020B0604030504040204" pitchFamily="50" charset="-128"/>
              <a:ea typeface="Meiryo UI" panose="020B0604030504040204" pitchFamily="50" charset="-128"/>
            </a:endParaRPr>
          </a:p>
        </p:txBody>
      </p:sp>
      <p:sp>
        <p:nvSpPr>
          <p:cNvPr id="27" name="Rectangle 2">
            <a:extLst>
              <a:ext uri="{FF2B5EF4-FFF2-40B4-BE49-F238E27FC236}">
                <a16:creationId xmlns:a16="http://schemas.microsoft.com/office/drawing/2014/main" id="{701AD31F-9F86-4DDC-B09A-791971B5759B}"/>
              </a:ext>
            </a:extLst>
          </p:cNvPr>
          <p:cNvSpPr>
            <a:spLocks noChangeArrowheads="1"/>
          </p:cNvSpPr>
          <p:nvPr/>
        </p:nvSpPr>
        <p:spPr bwMode="auto">
          <a:xfrm>
            <a:off x="0" y="-20638"/>
            <a:ext cx="9144000" cy="539751"/>
          </a:xfrm>
          <a:prstGeom prst="rect">
            <a:avLst/>
          </a:prstGeom>
          <a:gradFill>
            <a:gsLst>
              <a:gs pos="0">
                <a:schemeClr val="tx2"/>
              </a:gs>
              <a:gs pos="100000">
                <a:schemeClr val="accent1"/>
              </a:gs>
            </a:gsLst>
            <a:lin ang="5400000" scaled="1"/>
          </a:gradFill>
          <a:ln w="9525">
            <a:noFill/>
            <a:miter lim="800000"/>
            <a:headEnd/>
            <a:tailEnd/>
          </a:ln>
          <a:effectLst>
            <a:outerShdw blurRad="50800" dist="38100" dir="5400000" algn="t" rotWithShape="0">
              <a:prstClr val="black">
                <a:alpha val="40000"/>
              </a:prstClr>
            </a:outerShdw>
          </a:effectLst>
        </p:spPr>
        <p:txBody>
          <a:bodyPr wrap="none" lIns="91351" tIns="45675" rIns="91351" bIns="45675" anchor="ctr"/>
          <a:lstStyle/>
          <a:p>
            <a:pPr>
              <a:defRPr/>
            </a:pPr>
            <a:endParaRPr lang="en-US" altLang="zh-TW" sz="2800" b="1" dirty="0">
              <a:solidFill>
                <a:schemeClr val="bg1"/>
              </a:solidFill>
              <a:latin typeface="Meiryo UI" pitchFamily="50" charset="-128"/>
              <a:ea typeface="Meiryo UI" pitchFamily="50" charset="-128"/>
              <a:cs typeface="Meiryo UI" pitchFamily="50" charset="-128"/>
            </a:endParaRPr>
          </a:p>
        </p:txBody>
      </p:sp>
      <p:sp>
        <p:nvSpPr>
          <p:cNvPr id="28" name="正方形/長方形 22">
            <a:extLst>
              <a:ext uri="{FF2B5EF4-FFF2-40B4-BE49-F238E27FC236}">
                <a16:creationId xmlns:a16="http://schemas.microsoft.com/office/drawing/2014/main" id="{66B0D71B-ADBF-49B6-95E5-D6F6821EF492}"/>
              </a:ext>
            </a:extLst>
          </p:cNvPr>
          <p:cNvSpPr>
            <a:spLocks noChangeArrowheads="1"/>
          </p:cNvSpPr>
          <p:nvPr/>
        </p:nvSpPr>
        <p:spPr bwMode="auto">
          <a:xfrm>
            <a:off x="60325" y="60325"/>
            <a:ext cx="6108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b="1" dirty="0">
                <a:solidFill>
                  <a:schemeClr val="bg1"/>
                </a:solidFill>
                <a:latin typeface="Meiryo UI" panose="020B0604030504040204" pitchFamily="50" charset="-128"/>
                <a:ea typeface="Meiryo UI" panose="020B0604030504040204" pitchFamily="50" charset="-128"/>
              </a:rPr>
              <a:t>（３）課題認識・論点</a:t>
            </a:r>
          </a:p>
        </p:txBody>
      </p:sp>
    </p:spTree>
    <p:extLst>
      <p:ext uri="{BB962C8B-B14F-4D97-AF65-F5344CB8AC3E}">
        <p14:creationId xmlns:p14="http://schemas.microsoft.com/office/powerpoint/2010/main" val="37546820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0BEC1D9-A113-1528-E61D-0F6C3D6398BC}"/>
              </a:ext>
            </a:extLst>
          </p:cNvPr>
          <p:cNvSpPr>
            <a:spLocks noChangeArrowheads="1"/>
          </p:cNvSpPr>
          <p:nvPr/>
        </p:nvSpPr>
        <p:spPr bwMode="auto">
          <a:xfrm>
            <a:off x="0" y="-20638"/>
            <a:ext cx="9144000" cy="539751"/>
          </a:xfrm>
          <a:prstGeom prst="rect">
            <a:avLst/>
          </a:prstGeom>
          <a:gradFill>
            <a:gsLst>
              <a:gs pos="0">
                <a:schemeClr val="tx2"/>
              </a:gs>
              <a:gs pos="100000">
                <a:schemeClr val="accent1"/>
              </a:gs>
            </a:gsLst>
            <a:lin ang="5400000" scaled="1"/>
          </a:gradFill>
          <a:ln w="9525">
            <a:noFill/>
            <a:miter lim="800000"/>
            <a:headEnd/>
            <a:tailEnd/>
          </a:ln>
          <a:effectLst>
            <a:outerShdw blurRad="50800" dist="38100" dir="5400000" algn="t" rotWithShape="0">
              <a:prstClr val="black">
                <a:alpha val="40000"/>
              </a:prstClr>
            </a:outerShdw>
          </a:effectLst>
        </p:spPr>
        <p:txBody>
          <a:bodyPr wrap="none" lIns="91351" tIns="45675" rIns="91351" bIns="45675" anchor="ctr"/>
          <a:lstStyle/>
          <a:p>
            <a:pPr>
              <a:defRPr/>
            </a:pPr>
            <a:endParaRPr lang="en-US" altLang="zh-TW" sz="2800" b="1" dirty="0">
              <a:solidFill>
                <a:schemeClr val="bg1"/>
              </a:solidFill>
              <a:latin typeface="Meiryo UI" pitchFamily="50" charset="-128"/>
              <a:ea typeface="Meiryo UI" pitchFamily="50" charset="-128"/>
              <a:cs typeface="Meiryo UI" pitchFamily="50" charset="-128"/>
            </a:endParaRPr>
          </a:p>
        </p:txBody>
      </p:sp>
      <p:sp>
        <p:nvSpPr>
          <p:cNvPr id="12" name="Text Box 5">
            <a:extLst>
              <a:ext uri="{FF2B5EF4-FFF2-40B4-BE49-F238E27FC236}">
                <a16:creationId xmlns:a16="http://schemas.microsoft.com/office/drawing/2014/main" id="{F548B18F-F479-B1D1-5E95-97F8D371E9E5}"/>
              </a:ext>
            </a:extLst>
          </p:cNvPr>
          <p:cNvSpPr txBox="1">
            <a:spLocks noChangeArrowheads="1"/>
          </p:cNvSpPr>
          <p:nvPr/>
        </p:nvSpPr>
        <p:spPr bwMode="auto">
          <a:xfrm>
            <a:off x="165734" y="558856"/>
            <a:ext cx="26980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None/>
            </a:pPr>
            <a:r>
              <a:rPr lang="ja-JP" altLang="en-US" sz="1800" dirty="0">
                <a:latin typeface="Meiryo UI" panose="020B0604030504040204" pitchFamily="50" charset="-128"/>
                <a:ea typeface="Meiryo UI" panose="020B0604030504040204" pitchFamily="50" charset="-128"/>
              </a:rPr>
              <a:t>◇新技術の活用</a:t>
            </a:r>
          </a:p>
        </p:txBody>
      </p:sp>
      <p:sp>
        <p:nvSpPr>
          <p:cNvPr id="13" name="コンテンツ プレースホルダー 2">
            <a:extLst>
              <a:ext uri="{FF2B5EF4-FFF2-40B4-BE49-F238E27FC236}">
                <a16:creationId xmlns:a16="http://schemas.microsoft.com/office/drawing/2014/main" id="{B096211C-B1AC-FE1B-A525-AA14DCDCA50D}"/>
              </a:ext>
            </a:extLst>
          </p:cNvPr>
          <p:cNvSpPr txBox="1">
            <a:spLocks/>
          </p:cNvSpPr>
          <p:nvPr/>
        </p:nvSpPr>
        <p:spPr bwMode="auto">
          <a:xfrm>
            <a:off x="457200" y="906029"/>
            <a:ext cx="8410636" cy="768793"/>
          </a:xfrm>
          <a:prstGeom prst="rect">
            <a:avLst/>
          </a:prstGeom>
          <a:gradFill rotWithShape="0">
            <a:gsLst>
              <a:gs pos="0">
                <a:srgbClr val="FFFF99"/>
              </a:gs>
              <a:gs pos="100000">
                <a:schemeClr val="bg1"/>
              </a:gs>
            </a:gsLst>
            <a:lin ang="5400000" scaled="1"/>
          </a:gradFill>
          <a:ln w="12700">
            <a:solidFill>
              <a:schemeClr val="tx1"/>
            </a:solidFill>
            <a:miter lim="800000"/>
            <a:headEnd/>
            <a:tailEnd/>
          </a:ln>
        </p:spPr>
        <p:txBody>
          <a:bodyPr anchor="ctr"/>
          <a:lstStyle>
            <a:lvl1pPr marL="285750" indent="-28575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indent="0" eaLnBrk="1" hangingPunct="1">
              <a:spcBef>
                <a:spcPct val="0"/>
              </a:spcBef>
              <a:buNone/>
            </a:pPr>
            <a:r>
              <a:rPr lang="ja-JP" altLang="en-US" sz="1600" dirty="0">
                <a:latin typeface="Meiryo UI" panose="020B0604030504040204" pitchFamily="50" charset="-128"/>
                <a:ea typeface="Meiryo UI" panose="020B0604030504040204" pitchFamily="50" charset="-128"/>
              </a:rPr>
              <a:t>・ドローン、監視システムによる点検の効率化や精度向上、修繕工事のコスト縮減につながる活用可能な新技術を検討する。</a:t>
            </a:r>
          </a:p>
        </p:txBody>
      </p:sp>
      <p:sp>
        <p:nvSpPr>
          <p:cNvPr id="25" name="スライド番号プレースホルダー 4">
            <a:extLst>
              <a:ext uri="{FF2B5EF4-FFF2-40B4-BE49-F238E27FC236}">
                <a16:creationId xmlns:a16="http://schemas.microsoft.com/office/drawing/2014/main" id="{4DC9A70D-C210-4A3F-B1AD-EDE1E021FC92}"/>
              </a:ext>
            </a:extLst>
          </p:cNvPr>
          <p:cNvSpPr>
            <a:spLocks noGrp="1"/>
          </p:cNvSpPr>
          <p:nvPr>
            <p:ph type="sldNum" sz="quarter" idx="12"/>
          </p:nvPr>
        </p:nvSpPr>
        <p:spPr>
          <a:xfrm>
            <a:off x="6553200" y="6356350"/>
            <a:ext cx="2133600" cy="365125"/>
          </a:xfrm>
        </p:spPr>
        <p:txBody>
          <a:bodyPr/>
          <a:lstStyle/>
          <a:p>
            <a:pPr>
              <a:defRPr/>
            </a:pPr>
            <a:fld id="{7EE6E9F5-8DA2-4CA0-9968-091F5A64EF1C}" type="slidenum">
              <a:rPr lang="ja-JP" altLang="en-US" smtClean="0"/>
              <a:pPr>
                <a:defRPr/>
              </a:pPr>
              <a:t>42</a:t>
            </a:fld>
            <a:endParaRPr lang="ja-JP" altLang="en-US" dirty="0"/>
          </a:p>
        </p:txBody>
      </p:sp>
      <p:sp>
        <p:nvSpPr>
          <p:cNvPr id="27" name="Text Box 5">
            <a:extLst>
              <a:ext uri="{FF2B5EF4-FFF2-40B4-BE49-F238E27FC236}">
                <a16:creationId xmlns:a16="http://schemas.microsoft.com/office/drawing/2014/main" id="{7F49515C-2612-4C94-A77F-ADAD845E6DF7}"/>
              </a:ext>
            </a:extLst>
          </p:cNvPr>
          <p:cNvSpPr txBox="1">
            <a:spLocks noChangeArrowheads="1"/>
          </p:cNvSpPr>
          <p:nvPr/>
        </p:nvSpPr>
        <p:spPr bwMode="auto">
          <a:xfrm>
            <a:off x="452875" y="1772382"/>
            <a:ext cx="5425411" cy="33855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Font typeface="Arial" panose="020B0604020202020204" pitchFamily="34" charset="0"/>
              <a:buNone/>
            </a:pPr>
            <a:r>
              <a:rPr lang="ja-JP" altLang="en-US" sz="1600" dirty="0">
                <a:latin typeface="Meiryo UI" panose="020B0604030504040204" pitchFamily="50" charset="-128"/>
                <a:ea typeface="Meiryo UI" panose="020B0604030504040204" pitchFamily="50" charset="-128"/>
              </a:rPr>
              <a:t>事例③　ひずみゲージを活用した監視</a:t>
            </a:r>
          </a:p>
        </p:txBody>
      </p:sp>
      <p:sp>
        <p:nvSpPr>
          <p:cNvPr id="28" name="Text Box 5">
            <a:extLst>
              <a:ext uri="{FF2B5EF4-FFF2-40B4-BE49-F238E27FC236}">
                <a16:creationId xmlns:a16="http://schemas.microsoft.com/office/drawing/2014/main" id="{FFC32960-FAB3-4BF8-B07F-B5EFFF675CDA}"/>
              </a:ext>
            </a:extLst>
          </p:cNvPr>
          <p:cNvSpPr txBox="1">
            <a:spLocks noChangeArrowheads="1"/>
          </p:cNvSpPr>
          <p:nvPr/>
        </p:nvSpPr>
        <p:spPr bwMode="auto">
          <a:xfrm>
            <a:off x="566834" y="2096415"/>
            <a:ext cx="2967547" cy="523220"/>
          </a:xfrm>
          <a:prstGeom prst="rect">
            <a:avLst/>
          </a:prstGeom>
          <a:noFill/>
          <a:ln w="9525">
            <a:solidFill>
              <a:schemeClr val="accent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Font typeface="Arial" panose="020B0604020202020204" pitchFamily="34" charset="0"/>
              <a:buNone/>
            </a:pPr>
            <a:r>
              <a:rPr lang="ja-JP" altLang="en-US" sz="1400" dirty="0">
                <a:latin typeface="Meiryo UI" panose="020B0604030504040204" pitchFamily="50" charset="-128"/>
                <a:ea typeface="Meiryo UI" panose="020B0604030504040204" pitchFamily="50" charset="-128"/>
              </a:rPr>
              <a:t>特殊橋梁などにおいて、モニタリング技術等の導入の可能性を検討</a:t>
            </a:r>
          </a:p>
        </p:txBody>
      </p:sp>
      <p:pic>
        <p:nvPicPr>
          <p:cNvPr id="3" name="図 2">
            <a:extLst>
              <a:ext uri="{FF2B5EF4-FFF2-40B4-BE49-F238E27FC236}">
                <a16:creationId xmlns:a16="http://schemas.microsoft.com/office/drawing/2014/main" id="{BAE0B73A-086F-446B-B2D1-29038599597F}"/>
              </a:ext>
            </a:extLst>
          </p:cNvPr>
          <p:cNvPicPr>
            <a:picLocks noChangeAspect="1"/>
          </p:cNvPicPr>
          <p:nvPr/>
        </p:nvPicPr>
        <p:blipFill>
          <a:blip r:embed="rId3"/>
          <a:stretch>
            <a:fillRect/>
          </a:stretch>
        </p:blipFill>
        <p:spPr>
          <a:xfrm>
            <a:off x="452875" y="2824866"/>
            <a:ext cx="4692332" cy="1551184"/>
          </a:xfrm>
          <a:prstGeom prst="rect">
            <a:avLst/>
          </a:prstGeom>
        </p:spPr>
      </p:pic>
      <p:pic>
        <p:nvPicPr>
          <p:cNvPr id="6" name="図 5">
            <a:extLst>
              <a:ext uri="{FF2B5EF4-FFF2-40B4-BE49-F238E27FC236}">
                <a16:creationId xmlns:a16="http://schemas.microsoft.com/office/drawing/2014/main" id="{67B8ED5F-EE57-4371-AF46-511BDD2A6D40}"/>
              </a:ext>
            </a:extLst>
          </p:cNvPr>
          <p:cNvPicPr>
            <a:picLocks noChangeAspect="1"/>
          </p:cNvPicPr>
          <p:nvPr/>
        </p:nvPicPr>
        <p:blipFill>
          <a:blip r:embed="rId4"/>
          <a:stretch>
            <a:fillRect/>
          </a:stretch>
        </p:blipFill>
        <p:spPr>
          <a:xfrm>
            <a:off x="452875" y="4630547"/>
            <a:ext cx="3905369" cy="1444250"/>
          </a:xfrm>
          <a:prstGeom prst="rect">
            <a:avLst/>
          </a:prstGeom>
        </p:spPr>
      </p:pic>
      <p:pic>
        <p:nvPicPr>
          <p:cNvPr id="8" name="図 7">
            <a:extLst>
              <a:ext uri="{FF2B5EF4-FFF2-40B4-BE49-F238E27FC236}">
                <a16:creationId xmlns:a16="http://schemas.microsoft.com/office/drawing/2014/main" id="{F422CC33-D758-4CAB-A58A-F191C30D229E}"/>
              </a:ext>
            </a:extLst>
          </p:cNvPr>
          <p:cNvPicPr>
            <a:picLocks noChangeAspect="1"/>
          </p:cNvPicPr>
          <p:nvPr/>
        </p:nvPicPr>
        <p:blipFill>
          <a:blip r:embed="rId5"/>
          <a:stretch>
            <a:fillRect/>
          </a:stretch>
        </p:blipFill>
        <p:spPr>
          <a:xfrm>
            <a:off x="5197714" y="3538848"/>
            <a:ext cx="3619712" cy="2592224"/>
          </a:xfrm>
          <a:prstGeom prst="rect">
            <a:avLst/>
          </a:prstGeom>
        </p:spPr>
      </p:pic>
      <p:sp>
        <p:nvSpPr>
          <p:cNvPr id="18" name="テキスト ボックス 17">
            <a:extLst>
              <a:ext uri="{FF2B5EF4-FFF2-40B4-BE49-F238E27FC236}">
                <a16:creationId xmlns:a16="http://schemas.microsoft.com/office/drawing/2014/main" id="{1AACB76C-43B2-4615-BA16-8880C0897760}"/>
              </a:ext>
            </a:extLst>
          </p:cNvPr>
          <p:cNvSpPr txBox="1"/>
          <p:nvPr/>
        </p:nvSpPr>
        <p:spPr>
          <a:xfrm>
            <a:off x="3847607" y="6189979"/>
            <a:ext cx="4275838" cy="276999"/>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rPr>
              <a:t>「橋梁部材のひずみによる道路活荷重のモニタリングより抜粋」</a:t>
            </a:r>
            <a:endParaRPr kumimoji="1" lang="ja-JP" altLang="en-US" sz="1200" dirty="0">
              <a:latin typeface="Meiryo UI" panose="020B0604030504040204" pitchFamily="50" charset="-128"/>
              <a:ea typeface="Meiryo UI" panose="020B0604030504040204" pitchFamily="50" charset="-128"/>
            </a:endParaRPr>
          </a:p>
        </p:txBody>
      </p:sp>
      <p:sp>
        <p:nvSpPr>
          <p:cNvPr id="14" name="Rectangle 2">
            <a:extLst>
              <a:ext uri="{FF2B5EF4-FFF2-40B4-BE49-F238E27FC236}">
                <a16:creationId xmlns:a16="http://schemas.microsoft.com/office/drawing/2014/main" id="{6155CD04-3CB0-479D-978C-4467049A6148}"/>
              </a:ext>
            </a:extLst>
          </p:cNvPr>
          <p:cNvSpPr>
            <a:spLocks noChangeArrowheads="1"/>
          </p:cNvSpPr>
          <p:nvPr/>
        </p:nvSpPr>
        <p:spPr bwMode="auto">
          <a:xfrm>
            <a:off x="0" y="-20638"/>
            <a:ext cx="9144000" cy="539751"/>
          </a:xfrm>
          <a:prstGeom prst="rect">
            <a:avLst/>
          </a:prstGeom>
          <a:gradFill>
            <a:gsLst>
              <a:gs pos="0">
                <a:schemeClr val="tx2"/>
              </a:gs>
              <a:gs pos="100000">
                <a:schemeClr val="accent1"/>
              </a:gs>
            </a:gsLst>
            <a:lin ang="5400000" scaled="1"/>
          </a:gradFill>
          <a:ln w="9525">
            <a:noFill/>
            <a:miter lim="800000"/>
            <a:headEnd/>
            <a:tailEnd/>
          </a:ln>
          <a:effectLst>
            <a:outerShdw blurRad="50800" dist="38100" dir="5400000" algn="t" rotWithShape="0">
              <a:prstClr val="black">
                <a:alpha val="40000"/>
              </a:prstClr>
            </a:outerShdw>
          </a:effectLst>
        </p:spPr>
        <p:txBody>
          <a:bodyPr wrap="none" lIns="91351" tIns="45675" rIns="91351" bIns="45675" anchor="ctr"/>
          <a:lstStyle/>
          <a:p>
            <a:pPr>
              <a:defRPr/>
            </a:pPr>
            <a:endParaRPr lang="en-US" altLang="zh-TW" sz="2800" b="1" dirty="0">
              <a:solidFill>
                <a:schemeClr val="bg1"/>
              </a:solidFill>
              <a:latin typeface="Meiryo UI" pitchFamily="50" charset="-128"/>
              <a:ea typeface="Meiryo UI" pitchFamily="50" charset="-128"/>
              <a:cs typeface="Meiryo UI" pitchFamily="50" charset="-128"/>
            </a:endParaRPr>
          </a:p>
        </p:txBody>
      </p:sp>
      <p:sp>
        <p:nvSpPr>
          <p:cNvPr id="15" name="正方形/長方形 22">
            <a:extLst>
              <a:ext uri="{FF2B5EF4-FFF2-40B4-BE49-F238E27FC236}">
                <a16:creationId xmlns:a16="http://schemas.microsoft.com/office/drawing/2014/main" id="{7F3AA6E2-7897-4B92-A052-89855E4F71B4}"/>
              </a:ext>
            </a:extLst>
          </p:cNvPr>
          <p:cNvSpPr>
            <a:spLocks noChangeArrowheads="1"/>
          </p:cNvSpPr>
          <p:nvPr/>
        </p:nvSpPr>
        <p:spPr bwMode="auto">
          <a:xfrm>
            <a:off x="60325" y="60325"/>
            <a:ext cx="6108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b="1" dirty="0">
                <a:solidFill>
                  <a:schemeClr val="bg1"/>
                </a:solidFill>
                <a:latin typeface="Meiryo UI" panose="020B0604030504040204" pitchFamily="50" charset="-128"/>
                <a:ea typeface="Meiryo UI" panose="020B0604030504040204" pitchFamily="50" charset="-128"/>
              </a:rPr>
              <a:t>（３）課題認識・論点</a:t>
            </a:r>
          </a:p>
        </p:txBody>
      </p:sp>
    </p:spTree>
    <p:extLst>
      <p:ext uri="{BB962C8B-B14F-4D97-AF65-F5344CB8AC3E}">
        <p14:creationId xmlns:p14="http://schemas.microsoft.com/office/powerpoint/2010/main" val="26450503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D6055A80-B785-CB9E-DEB7-8A01F1E87A24}"/>
              </a:ext>
            </a:extLst>
          </p:cNvPr>
          <p:cNvSpPr>
            <a:spLocks noChangeArrowheads="1"/>
          </p:cNvSpPr>
          <p:nvPr/>
        </p:nvSpPr>
        <p:spPr bwMode="auto">
          <a:xfrm>
            <a:off x="0" y="-20638"/>
            <a:ext cx="9144000" cy="539751"/>
          </a:xfrm>
          <a:prstGeom prst="rect">
            <a:avLst/>
          </a:prstGeom>
          <a:gradFill>
            <a:gsLst>
              <a:gs pos="0">
                <a:schemeClr val="tx2"/>
              </a:gs>
              <a:gs pos="100000">
                <a:schemeClr val="accent1"/>
              </a:gs>
            </a:gsLst>
            <a:lin ang="5400000" scaled="1"/>
          </a:gradFill>
          <a:ln w="9525">
            <a:noFill/>
            <a:miter lim="800000"/>
            <a:headEnd/>
            <a:tailEnd/>
          </a:ln>
          <a:effectLst>
            <a:outerShdw blurRad="50800" dist="38100" dir="5400000" algn="t" rotWithShape="0">
              <a:prstClr val="black">
                <a:alpha val="40000"/>
              </a:prstClr>
            </a:outerShdw>
          </a:effectLst>
        </p:spPr>
        <p:txBody>
          <a:bodyPr wrap="none" lIns="91351" tIns="45675" rIns="91351" bIns="45675" anchor="ctr"/>
          <a:lstStyle/>
          <a:p>
            <a:pPr>
              <a:defRPr/>
            </a:pPr>
            <a:endParaRPr lang="en-US" altLang="zh-TW" sz="2800" b="1" dirty="0">
              <a:solidFill>
                <a:schemeClr val="bg1"/>
              </a:solidFill>
              <a:latin typeface="Meiryo UI" pitchFamily="50" charset="-128"/>
              <a:ea typeface="Meiryo UI" pitchFamily="50" charset="-128"/>
              <a:cs typeface="Meiryo UI" pitchFamily="50" charset="-128"/>
            </a:endParaRPr>
          </a:p>
        </p:txBody>
      </p:sp>
      <p:sp>
        <p:nvSpPr>
          <p:cNvPr id="6" name="正方形/長方形 22">
            <a:extLst>
              <a:ext uri="{FF2B5EF4-FFF2-40B4-BE49-F238E27FC236}">
                <a16:creationId xmlns:a16="http://schemas.microsoft.com/office/drawing/2014/main" id="{61D370AE-7FB2-7D0F-80B3-A60A4F0CAD0B}"/>
              </a:ext>
            </a:extLst>
          </p:cNvPr>
          <p:cNvSpPr>
            <a:spLocks noChangeArrowheads="1"/>
          </p:cNvSpPr>
          <p:nvPr/>
        </p:nvSpPr>
        <p:spPr bwMode="auto">
          <a:xfrm>
            <a:off x="60325" y="60325"/>
            <a:ext cx="6108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b="1" dirty="0">
                <a:solidFill>
                  <a:schemeClr val="bg1"/>
                </a:solidFill>
                <a:latin typeface="Meiryo UI" panose="020B0604030504040204" pitchFamily="50" charset="-128"/>
                <a:ea typeface="Meiryo UI" panose="020B0604030504040204" pitchFamily="50" charset="-128"/>
              </a:rPr>
              <a:t>（１）施設の状況</a:t>
            </a:r>
          </a:p>
        </p:txBody>
      </p:sp>
      <p:pic>
        <p:nvPicPr>
          <p:cNvPr id="7" name="図 6">
            <a:extLst>
              <a:ext uri="{FF2B5EF4-FFF2-40B4-BE49-F238E27FC236}">
                <a16:creationId xmlns:a16="http://schemas.microsoft.com/office/drawing/2014/main" id="{F30201B7-578E-4506-815D-6631514454D1}"/>
              </a:ext>
            </a:extLst>
          </p:cNvPr>
          <p:cNvPicPr>
            <a:picLocks noChangeAspect="1"/>
          </p:cNvPicPr>
          <p:nvPr/>
        </p:nvPicPr>
        <p:blipFill>
          <a:blip r:embed="rId3"/>
          <a:stretch>
            <a:fillRect/>
          </a:stretch>
        </p:blipFill>
        <p:spPr>
          <a:xfrm>
            <a:off x="675127" y="601551"/>
            <a:ext cx="4552194" cy="1911305"/>
          </a:xfrm>
          <a:prstGeom prst="rect">
            <a:avLst/>
          </a:prstGeom>
        </p:spPr>
      </p:pic>
      <p:pic>
        <p:nvPicPr>
          <p:cNvPr id="9" name="図 8">
            <a:extLst>
              <a:ext uri="{FF2B5EF4-FFF2-40B4-BE49-F238E27FC236}">
                <a16:creationId xmlns:a16="http://schemas.microsoft.com/office/drawing/2014/main" id="{4850E418-3196-4CDB-B0ED-5C6BCAB9AF49}"/>
              </a:ext>
            </a:extLst>
          </p:cNvPr>
          <p:cNvPicPr>
            <a:picLocks noChangeAspect="1"/>
          </p:cNvPicPr>
          <p:nvPr/>
        </p:nvPicPr>
        <p:blipFill>
          <a:blip r:embed="rId4"/>
          <a:stretch>
            <a:fillRect/>
          </a:stretch>
        </p:blipFill>
        <p:spPr>
          <a:xfrm>
            <a:off x="788430" y="2735580"/>
            <a:ext cx="3255797" cy="2969518"/>
          </a:xfrm>
          <a:prstGeom prst="rect">
            <a:avLst/>
          </a:prstGeom>
        </p:spPr>
      </p:pic>
      <p:pic>
        <p:nvPicPr>
          <p:cNvPr id="10" name="図 9">
            <a:extLst>
              <a:ext uri="{FF2B5EF4-FFF2-40B4-BE49-F238E27FC236}">
                <a16:creationId xmlns:a16="http://schemas.microsoft.com/office/drawing/2014/main" id="{CECB8710-4B72-49B0-9F6A-79E841906EEC}"/>
              </a:ext>
            </a:extLst>
          </p:cNvPr>
          <p:cNvPicPr>
            <a:picLocks noChangeAspect="1"/>
          </p:cNvPicPr>
          <p:nvPr/>
        </p:nvPicPr>
        <p:blipFill>
          <a:blip r:embed="rId5"/>
          <a:stretch>
            <a:fillRect/>
          </a:stretch>
        </p:blipFill>
        <p:spPr>
          <a:xfrm>
            <a:off x="4264909" y="2876931"/>
            <a:ext cx="4209251" cy="2686815"/>
          </a:xfrm>
          <a:prstGeom prst="rect">
            <a:avLst/>
          </a:prstGeom>
        </p:spPr>
      </p:pic>
      <p:sp>
        <p:nvSpPr>
          <p:cNvPr id="3" name="スライド番号プレースホルダー 2"/>
          <p:cNvSpPr>
            <a:spLocks noGrp="1"/>
          </p:cNvSpPr>
          <p:nvPr>
            <p:ph type="sldNum" sz="quarter" idx="12"/>
          </p:nvPr>
        </p:nvSpPr>
        <p:spPr/>
        <p:txBody>
          <a:bodyPr/>
          <a:lstStyle/>
          <a:p>
            <a:pPr>
              <a:defRPr/>
            </a:pPr>
            <a:fld id="{0697CFBF-62AA-4423-A348-4E9138DCA51B}" type="slidenum">
              <a:rPr lang="ja-JP" altLang="en-US" smtClean="0"/>
              <a:pPr>
                <a:defRPr/>
              </a:pPr>
              <a:t>4</a:t>
            </a:fld>
            <a:endParaRPr lang="ja-JP" altLang="en-US"/>
          </a:p>
        </p:txBody>
      </p:sp>
    </p:spTree>
    <p:extLst>
      <p:ext uri="{BB962C8B-B14F-4D97-AF65-F5344CB8AC3E}">
        <p14:creationId xmlns:p14="http://schemas.microsoft.com/office/powerpoint/2010/main" val="16815253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D6055A80-B785-CB9E-DEB7-8A01F1E87A24}"/>
              </a:ext>
            </a:extLst>
          </p:cNvPr>
          <p:cNvSpPr>
            <a:spLocks noChangeArrowheads="1"/>
          </p:cNvSpPr>
          <p:nvPr/>
        </p:nvSpPr>
        <p:spPr bwMode="auto">
          <a:xfrm>
            <a:off x="0" y="-20638"/>
            <a:ext cx="9144000" cy="539751"/>
          </a:xfrm>
          <a:prstGeom prst="rect">
            <a:avLst/>
          </a:prstGeom>
          <a:gradFill>
            <a:gsLst>
              <a:gs pos="0">
                <a:schemeClr val="tx2"/>
              </a:gs>
              <a:gs pos="100000">
                <a:schemeClr val="accent1"/>
              </a:gs>
            </a:gsLst>
            <a:lin ang="5400000" scaled="1"/>
          </a:gradFill>
          <a:ln w="9525">
            <a:noFill/>
            <a:miter lim="800000"/>
            <a:headEnd/>
            <a:tailEnd/>
          </a:ln>
          <a:effectLst>
            <a:outerShdw blurRad="50800" dist="38100" dir="5400000" algn="t" rotWithShape="0">
              <a:prstClr val="black">
                <a:alpha val="40000"/>
              </a:prstClr>
            </a:outerShdw>
          </a:effectLst>
        </p:spPr>
        <p:txBody>
          <a:bodyPr wrap="none" lIns="91351" tIns="45675" rIns="91351" bIns="45675" anchor="ctr"/>
          <a:lstStyle/>
          <a:p>
            <a:pPr>
              <a:defRPr/>
            </a:pPr>
            <a:endParaRPr lang="en-US" altLang="zh-TW" sz="2800" b="1" dirty="0">
              <a:solidFill>
                <a:schemeClr val="bg1"/>
              </a:solidFill>
              <a:latin typeface="Meiryo UI" pitchFamily="50" charset="-128"/>
              <a:ea typeface="Meiryo UI" pitchFamily="50" charset="-128"/>
              <a:cs typeface="Meiryo UI" pitchFamily="50" charset="-128"/>
            </a:endParaRPr>
          </a:p>
        </p:txBody>
      </p:sp>
      <p:sp>
        <p:nvSpPr>
          <p:cNvPr id="6" name="正方形/長方形 22">
            <a:extLst>
              <a:ext uri="{FF2B5EF4-FFF2-40B4-BE49-F238E27FC236}">
                <a16:creationId xmlns:a16="http://schemas.microsoft.com/office/drawing/2014/main" id="{61D370AE-7FB2-7D0F-80B3-A60A4F0CAD0B}"/>
              </a:ext>
            </a:extLst>
          </p:cNvPr>
          <p:cNvSpPr>
            <a:spLocks noChangeArrowheads="1"/>
          </p:cNvSpPr>
          <p:nvPr/>
        </p:nvSpPr>
        <p:spPr bwMode="auto">
          <a:xfrm>
            <a:off x="60325" y="60325"/>
            <a:ext cx="61087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b="1" dirty="0">
                <a:solidFill>
                  <a:schemeClr val="bg1"/>
                </a:solidFill>
                <a:latin typeface="Meiryo UI" panose="020B0604030504040204" pitchFamily="50" charset="-128"/>
                <a:ea typeface="Meiryo UI" panose="020B0604030504040204" pitchFamily="50" charset="-128"/>
              </a:rPr>
              <a:t>（１）施設の状況</a:t>
            </a:r>
          </a:p>
          <a:p>
            <a:endParaRPr lang="ja-JP" altLang="en-US" b="1" dirty="0">
              <a:solidFill>
                <a:schemeClr val="bg1"/>
              </a:solidFill>
              <a:latin typeface="Meiryo UI" panose="020B0604030504040204" pitchFamily="50" charset="-128"/>
              <a:ea typeface="Meiryo UI" panose="020B0604030504040204" pitchFamily="50" charset="-128"/>
            </a:endParaRPr>
          </a:p>
        </p:txBody>
      </p:sp>
      <p:sp>
        <p:nvSpPr>
          <p:cNvPr id="8" name="Text Box 5">
            <a:extLst>
              <a:ext uri="{FF2B5EF4-FFF2-40B4-BE49-F238E27FC236}">
                <a16:creationId xmlns:a16="http://schemas.microsoft.com/office/drawing/2014/main" id="{F548B18F-F479-B1D1-5E95-97F8D371E9E5}"/>
              </a:ext>
            </a:extLst>
          </p:cNvPr>
          <p:cNvSpPr txBox="1">
            <a:spLocks noChangeArrowheads="1"/>
          </p:cNvSpPr>
          <p:nvPr/>
        </p:nvSpPr>
        <p:spPr bwMode="auto">
          <a:xfrm>
            <a:off x="115441" y="602953"/>
            <a:ext cx="361644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Font typeface="Arial" panose="020B0604020202020204" pitchFamily="34" charset="0"/>
              <a:buNone/>
            </a:pPr>
            <a:r>
              <a:rPr lang="ja-JP" altLang="en-US" sz="1800" dirty="0">
                <a:latin typeface="Meiryo UI" panose="020B0604030504040204" pitchFamily="50" charset="-128"/>
                <a:ea typeface="Meiryo UI" panose="020B0604030504040204" pitchFamily="50" charset="-128"/>
              </a:rPr>
              <a:t>◇モノレール施設の建設年次</a:t>
            </a:r>
          </a:p>
        </p:txBody>
      </p:sp>
      <p:graphicFrame>
        <p:nvGraphicFramePr>
          <p:cNvPr id="2" name="グラフ 1">
            <a:extLst>
              <a:ext uri="{FF2B5EF4-FFF2-40B4-BE49-F238E27FC236}">
                <a16:creationId xmlns:a16="http://schemas.microsoft.com/office/drawing/2014/main" id="{5FDC74BA-3A2C-1A93-BEFF-25493BFE957E}"/>
              </a:ext>
            </a:extLst>
          </p:cNvPr>
          <p:cNvGraphicFramePr>
            <a:graphicFrameLocks/>
          </p:cNvGraphicFramePr>
          <p:nvPr>
            <p:extLst>
              <p:ext uri="{D42A27DB-BD31-4B8C-83A1-F6EECF244321}">
                <p14:modId xmlns:p14="http://schemas.microsoft.com/office/powerpoint/2010/main" val="913120297"/>
              </p:ext>
            </p:extLst>
          </p:nvPr>
        </p:nvGraphicFramePr>
        <p:xfrm>
          <a:off x="542924" y="1721044"/>
          <a:ext cx="7737771" cy="3021702"/>
        </p:xfrm>
        <a:graphic>
          <a:graphicData uri="http://schemas.openxmlformats.org/drawingml/2006/chart">
            <c:chart xmlns:c="http://schemas.openxmlformats.org/drawingml/2006/chart" xmlns:r="http://schemas.openxmlformats.org/officeDocument/2006/relationships" r:id="rId3"/>
          </a:graphicData>
        </a:graphic>
      </p:graphicFrame>
      <p:sp>
        <p:nvSpPr>
          <p:cNvPr id="26" name="コンテンツ プレースホルダー 2">
            <a:extLst>
              <a:ext uri="{FF2B5EF4-FFF2-40B4-BE49-F238E27FC236}">
                <a16:creationId xmlns:a16="http://schemas.microsoft.com/office/drawing/2014/main" id="{6936EA9F-FCD5-92FC-863A-D7B34B637357}"/>
              </a:ext>
            </a:extLst>
          </p:cNvPr>
          <p:cNvSpPr txBox="1">
            <a:spLocks/>
          </p:cNvSpPr>
          <p:nvPr/>
        </p:nvSpPr>
        <p:spPr bwMode="auto">
          <a:xfrm>
            <a:off x="247650" y="982370"/>
            <a:ext cx="8648700" cy="738674"/>
          </a:xfrm>
          <a:prstGeom prst="rect">
            <a:avLst/>
          </a:prstGeom>
          <a:gradFill rotWithShape="0">
            <a:gsLst>
              <a:gs pos="0">
                <a:srgbClr val="FFFF99"/>
              </a:gs>
              <a:gs pos="100000">
                <a:schemeClr val="bg1"/>
              </a:gs>
            </a:gsLst>
            <a:lin ang="5400000" scaled="1"/>
          </a:gradFill>
          <a:ln w="12700">
            <a:solidFill>
              <a:schemeClr val="tx1"/>
            </a:solidFill>
            <a:miter lim="800000"/>
            <a:headEnd/>
            <a:tailEnd/>
          </a:ln>
        </p:spPr>
        <p:txBody>
          <a:bodyPr anchor="ctr"/>
          <a:lstStyle>
            <a:lvl1pPr marL="285750" indent="-28575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indent="0" eaLnBrk="1" hangingPunct="1">
              <a:spcBef>
                <a:spcPct val="0"/>
              </a:spcBef>
              <a:buNone/>
            </a:pPr>
            <a:r>
              <a:rPr lang="ja-JP" altLang="en-US" sz="1600" dirty="0">
                <a:latin typeface="Meiryo UI" panose="020B0604030504040204" pitchFamily="50" charset="-128"/>
                <a:ea typeface="Meiryo UI" panose="020B0604030504040204" pitchFamily="50" charset="-128"/>
              </a:rPr>
              <a:t>・建設後</a:t>
            </a:r>
            <a:r>
              <a:rPr lang="en-US" altLang="ja-JP" sz="1600" dirty="0">
                <a:latin typeface="Meiryo UI" panose="020B0604030504040204" pitchFamily="50" charset="-128"/>
                <a:ea typeface="Meiryo UI" panose="020B0604030504040204" pitchFamily="50" charset="-128"/>
              </a:rPr>
              <a:t>30</a:t>
            </a:r>
            <a:r>
              <a:rPr lang="ja-JP" altLang="en-US" sz="1600" dirty="0">
                <a:latin typeface="Meiryo UI" panose="020B0604030504040204" pitchFamily="50" charset="-128"/>
                <a:ea typeface="Meiryo UI" panose="020B0604030504040204" pitchFamily="50" charset="-128"/>
              </a:rPr>
              <a:t>年を経過する施設が約５割であり、時間計画型の管理を行う機械設備等（昇降施設、分岐器）が 更新時期を迎えるとともに、建築物（駅舎の外壁、屋根）は修繕工事のタイミングを迎えている。</a:t>
            </a:r>
            <a:endParaRPr lang="en-US" altLang="ja-JP" sz="1600" dirty="0">
              <a:latin typeface="Meiryo UI" panose="020B0604030504040204" pitchFamily="50" charset="-128"/>
              <a:ea typeface="Meiryo UI" panose="020B0604030504040204" pitchFamily="50" charset="-128"/>
            </a:endParaRPr>
          </a:p>
        </p:txBody>
      </p:sp>
      <p:cxnSp>
        <p:nvCxnSpPr>
          <p:cNvPr id="7" name="直線コネクタ 6">
            <a:extLst>
              <a:ext uri="{FF2B5EF4-FFF2-40B4-BE49-F238E27FC236}">
                <a16:creationId xmlns:a16="http://schemas.microsoft.com/office/drawing/2014/main" id="{43B177C3-9980-623F-96CA-1EF9E58B3B39}"/>
              </a:ext>
            </a:extLst>
          </p:cNvPr>
          <p:cNvCxnSpPr/>
          <p:nvPr/>
        </p:nvCxnSpPr>
        <p:spPr>
          <a:xfrm flipV="1">
            <a:off x="3589020" y="1943100"/>
            <a:ext cx="0" cy="1705002"/>
          </a:xfrm>
          <a:prstGeom prst="line">
            <a:avLst/>
          </a:prstGeom>
          <a:ln w="12700">
            <a:prstDash val="dash"/>
          </a:ln>
        </p:spPr>
        <p:style>
          <a:lnRef idx="1">
            <a:schemeClr val="dk1"/>
          </a:lnRef>
          <a:fillRef idx="0">
            <a:schemeClr val="dk1"/>
          </a:fillRef>
          <a:effectRef idx="0">
            <a:schemeClr val="dk1"/>
          </a:effectRef>
          <a:fontRef idx="minor">
            <a:schemeClr val="tx1"/>
          </a:fontRef>
        </p:style>
      </p:cxnSp>
      <p:cxnSp>
        <p:nvCxnSpPr>
          <p:cNvPr id="10" name="直線矢印コネクタ 9">
            <a:extLst>
              <a:ext uri="{FF2B5EF4-FFF2-40B4-BE49-F238E27FC236}">
                <a16:creationId xmlns:a16="http://schemas.microsoft.com/office/drawing/2014/main" id="{DC1F6ED0-7EBE-A433-2224-1217B5909937}"/>
              </a:ext>
            </a:extLst>
          </p:cNvPr>
          <p:cNvCxnSpPr>
            <a:cxnSpLocks/>
          </p:cNvCxnSpPr>
          <p:nvPr/>
        </p:nvCxnSpPr>
        <p:spPr>
          <a:xfrm flipH="1">
            <a:off x="1771650" y="2104192"/>
            <a:ext cx="1817370"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13" name="Text Box 5">
            <a:extLst>
              <a:ext uri="{FF2B5EF4-FFF2-40B4-BE49-F238E27FC236}">
                <a16:creationId xmlns:a16="http://schemas.microsoft.com/office/drawing/2014/main" id="{4D310004-3A88-74BD-3929-6E46E61733A9}"/>
              </a:ext>
            </a:extLst>
          </p:cNvPr>
          <p:cNvSpPr txBox="1">
            <a:spLocks noChangeArrowheads="1"/>
          </p:cNvSpPr>
          <p:nvPr/>
        </p:nvSpPr>
        <p:spPr bwMode="auto">
          <a:xfrm>
            <a:off x="2037398" y="1858673"/>
            <a:ext cx="130778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Font typeface="Arial" panose="020B0604020202020204" pitchFamily="34" charset="0"/>
              <a:buNone/>
            </a:pPr>
            <a:r>
              <a:rPr lang="ja-JP" altLang="en-US" sz="1200" dirty="0">
                <a:latin typeface="Meiryo UI" panose="020B0604030504040204" pitchFamily="50" charset="-128"/>
                <a:ea typeface="Meiryo UI" panose="020B0604030504040204" pitchFamily="50" charset="-128"/>
              </a:rPr>
              <a:t>建設後</a:t>
            </a:r>
            <a:r>
              <a:rPr lang="en-US" altLang="ja-JP" sz="1200" dirty="0">
                <a:latin typeface="Meiryo UI" panose="020B0604030504040204" pitchFamily="50" charset="-128"/>
                <a:ea typeface="Meiryo UI" panose="020B0604030504040204" pitchFamily="50" charset="-128"/>
              </a:rPr>
              <a:t>30</a:t>
            </a:r>
            <a:r>
              <a:rPr lang="ja-JP" altLang="en-US" sz="1200" dirty="0">
                <a:latin typeface="Meiryo UI" panose="020B0604030504040204" pitchFamily="50" charset="-128"/>
                <a:ea typeface="Meiryo UI" panose="020B0604030504040204" pitchFamily="50" charset="-128"/>
              </a:rPr>
              <a:t>年以上</a:t>
            </a:r>
          </a:p>
        </p:txBody>
      </p:sp>
      <p:pic>
        <p:nvPicPr>
          <p:cNvPr id="12" name="図 11"/>
          <p:cNvPicPr>
            <a:picLocks noChangeAspect="1"/>
          </p:cNvPicPr>
          <p:nvPr/>
        </p:nvPicPr>
        <p:blipFill>
          <a:blip r:embed="rId4"/>
          <a:stretch>
            <a:fillRect/>
          </a:stretch>
        </p:blipFill>
        <p:spPr>
          <a:xfrm>
            <a:off x="6441598" y="4512611"/>
            <a:ext cx="2349977" cy="1663059"/>
          </a:xfrm>
          <a:prstGeom prst="rect">
            <a:avLst/>
          </a:prstGeom>
        </p:spPr>
      </p:pic>
      <p:sp>
        <p:nvSpPr>
          <p:cNvPr id="4" name="スライド番号プレースホルダー 3"/>
          <p:cNvSpPr>
            <a:spLocks noGrp="1"/>
          </p:cNvSpPr>
          <p:nvPr>
            <p:ph type="sldNum" sz="quarter" idx="12"/>
          </p:nvPr>
        </p:nvSpPr>
        <p:spPr/>
        <p:txBody>
          <a:bodyPr/>
          <a:lstStyle/>
          <a:p>
            <a:pPr>
              <a:defRPr/>
            </a:pPr>
            <a:fld id="{0697CFBF-62AA-4423-A348-4E9138DCA51B}" type="slidenum">
              <a:rPr lang="ja-JP" altLang="en-US" smtClean="0"/>
              <a:pPr>
                <a:defRPr/>
              </a:pPr>
              <a:t>5</a:t>
            </a:fld>
            <a:endParaRPr lang="ja-JP" altLang="en-US"/>
          </a:p>
        </p:txBody>
      </p:sp>
      <p:sp>
        <p:nvSpPr>
          <p:cNvPr id="14" name="テキスト ボックス 13">
            <a:extLst>
              <a:ext uri="{FF2B5EF4-FFF2-40B4-BE49-F238E27FC236}">
                <a16:creationId xmlns:a16="http://schemas.microsoft.com/office/drawing/2014/main" id="{E885C2E4-7387-4E25-951A-7CDFDD59AA9B}"/>
              </a:ext>
            </a:extLst>
          </p:cNvPr>
          <p:cNvSpPr txBox="1"/>
          <p:nvPr/>
        </p:nvSpPr>
        <p:spPr>
          <a:xfrm>
            <a:off x="10390824" y="1640798"/>
            <a:ext cx="2492990" cy="276999"/>
          </a:xfrm>
          <a:prstGeom prst="rect">
            <a:avLst/>
          </a:prstGeom>
          <a:solidFill>
            <a:schemeClr val="accent6"/>
          </a:solidFill>
        </p:spPr>
        <p:style>
          <a:lnRef idx="1">
            <a:schemeClr val="accent6"/>
          </a:lnRef>
          <a:fillRef idx="2">
            <a:schemeClr val="accent6"/>
          </a:fillRef>
          <a:effectRef idx="1">
            <a:schemeClr val="accent6"/>
          </a:effectRef>
          <a:fontRef idx="minor">
            <a:schemeClr val="dk1"/>
          </a:fontRef>
        </p:style>
        <p:txBody>
          <a:bodyPr wrap="none" rtlCol="0">
            <a:spAutoFit/>
          </a:bodyPr>
          <a:lstStyle/>
          <a:p>
            <a:r>
              <a:rPr kumimoji="1" lang="ja-JP" altLang="en-US" sz="1200" b="1" dirty="0">
                <a:solidFill>
                  <a:schemeClr val="bg1"/>
                </a:solidFill>
                <a:latin typeface="游ゴシック" panose="020B0400000000000000" pitchFamily="50" charset="-128"/>
                <a:ea typeface="游ゴシック" panose="020B0400000000000000" pitchFamily="50" charset="-128"/>
              </a:rPr>
              <a:t>延伸区間の駅名に（仮称）を追加</a:t>
            </a:r>
          </a:p>
        </p:txBody>
      </p:sp>
      <p:pic>
        <p:nvPicPr>
          <p:cNvPr id="3" name="図 2"/>
          <p:cNvPicPr>
            <a:picLocks noChangeAspect="1"/>
          </p:cNvPicPr>
          <p:nvPr/>
        </p:nvPicPr>
        <p:blipFill>
          <a:blip r:embed="rId5"/>
          <a:stretch>
            <a:fillRect/>
          </a:stretch>
        </p:blipFill>
        <p:spPr>
          <a:xfrm>
            <a:off x="115440" y="4534565"/>
            <a:ext cx="6178521" cy="1795148"/>
          </a:xfrm>
          <a:prstGeom prst="rect">
            <a:avLst/>
          </a:prstGeom>
        </p:spPr>
      </p:pic>
    </p:spTree>
    <p:extLst>
      <p:ext uri="{BB962C8B-B14F-4D97-AF65-F5344CB8AC3E}">
        <p14:creationId xmlns:p14="http://schemas.microsoft.com/office/powerpoint/2010/main" val="30484385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D6055A80-B785-CB9E-DEB7-8A01F1E87A24}"/>
              </a:ext>
            </a:extLst>
          </p:cNvPr>
          <p:cNvSpPr>
            <a:spLocks noChangeArrowheads="1"/>
          </p:cNvSpPr>
          <p:nvPr/>
        </p:nvSpPr>
        <p:spPr bwMode="auto">
          <a:xfrm>
            <a:off x="0" y="-20638"/>
            <a:ext cx="9144000" cy="539751"/>
          </a:xfrm>
          <a:prstGeom prst="rect">
            <a:avLst/>
          </a:prstGeom>
          <a:gradFill>
            <a:gsLst>
              <a:gs pos="0">
                <a:schemeClr val="tx2"/>
              </a:gs>
              <a:gs pos="100000">
                <a:schemeClr val="accent1"/>
              </a:gs>
            </a:gsLst>
            <a:lin ang="5400000" scaled="1"/>
          </a:gradFill>
          <a:ln w="9525">
            <a:noFill/>
            <a:miter lim="800000"/>
            <a:headEnd/>
            <a:tailEnd/>
          </a:ln>
          <a:effectLst>
            <a:outerShdw blurRad="50800" dist="38100" dir="5400000" algn="t" rotWithShape="0">
              <a:prstClr val="black">
                <a:alpha val="40000"/>
              </a:prstClr>
            </a:outerShdw>
          </a:effectLst>
        </p:spPr>
        <p:txBody>
          <a:bodyPr wrap="none" lIns="91351" tIns="45675" rIns="91351" bIns="45675" anchor="ctr"/>
          <a:lstStyle/>
          <a:p>
            <a:pPr>
              <a:defRPr/>
            </a:pPr>
            <a:endParaRPr lang="en-US" altLang="zh-TW" sz="2800" b="1" dirty="0">
              <a:solidFill>
                <a:schemeClr val="bg1"/>
              </a:solidFill>
              <a:latin typeface="Meiryo UI" pitchFamily="50" charset="-128"/>
              <a:ea typeface="Meiryo UI" pitchFamily="50" charset="-128"/>
              <a:cs typeface="Meiryo UI" pitchFamily="50" charset="-128"/>
            </a:endParaRPr>
          </a:p>
        </p:txBody>
      </p:sp>
      <p:sp>
        <p:nvSpPr>
          <p:cNvPr id="6" name="正方形/長方形 22">
            <a:extLst>
              <a:ext uri="{FF2B5EF4-FFF2-40B4-BE49-F238E27FC236}">
                <a16:creationId xmlns:a16="http://schemas.microsoft.com/office/drawing/2014/main" id="{61D370AE-7FB2-7D0F-80B3-A60A4F0CAD0B}"/>
              </a:ext>
            </a:extLst>
          </p:cNvPr>
          <p:cNvSpPr>
            <a:spLocks noChangeArrowheads="1"/>
          </p:cNvSpPr>
          <p:nvPr/>
        </p:nvSpPr>
        <p:spPr bwMode="auto">
          <a:xfrm>
            <a:off x="60325" y="60325"/>
            <a:ext cx="6108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b="1" dirty="0">
                <a:solidFill>
                  <a:schemeClr val="bg1"/>
                </a:solidFill>
                <a:latin typeface="Meiryo UI" panose="020B0604030504040204" pitchFamily="50" charset="-128"/>
                <a:ea typeface="Meiryo UI" panose="020B0604030504040204" pitchFamily="50" charset="-128"/>
              </a:rPr>
              <a:t>（</a:t>
            </a:r>
            <a:r>
              <a:rPr lang="en-US" altLang="ja-JP" b="1" dirty="0">
                <a:solidFill>
                  <a:schemeClr val="bg1"/>
                </a:solidFill>
                <a:latin typeface="Meiryo UI" panose="020B0604030504040204" pitchFamily="50" charset="-128"/>
                <a:ea typeface="Meiryo UI" panose="020B0604030504040204" pitchFamily="50" charset="-128"/>
              </a:rPr>
              <a:t>2</a:t>
            </a:r>
            <a:r>
              <a:rPr lang="ja-JP" altLang="en-US" b="1" dirty="0">
                <a:solidFill>
                  <a:schemeClr val="bg1"/>
                </a:solidFill>
                <a:latin typeface="Meiryo UI" panose="020B0604030504040204" pitchFamily="50" charset="-128"/>
                <a:ea typeface="Meiryo UI" panose="020B0604030504040204" pitchFamily="50" charset="-128"/>
              </a:rPr>
              <a:t>）現計画の振り返りと検証</a:t>
            </a:r>
          </a:p>
        </p:txBody>
      </p:sp>
      <p:sp>
        <p:nvSpPr>
          <p:cNvPr id="11" name="Text Box 5">
            <a:extLst>
              <a:ext uri="{FF2B5EF4-FFF2-40B4-BE49-F238E27FC236}">
                <a16:creationId xmlns:a16="http://schemas.microsoft.com/office/drawing/2014/main" id="{F548B18F-F479-B1D1-5E95-97F8D371E9E5}"/>
              </a:ext>
            </a:extLst>
          </p:cNvPr>
          <p:cNvSpPr txBox="1">
            <a:spLocks noChangeArrowheads="1"/>
          </p:cNvSpPr>
          <p:nvPr/>
        </p:nvSpPr>
        <p:spPr bwMode="auto">
          <a:xfrm>
            <a:off x="60325" y="604672"/>
            <a:ext cx="1228329" cy="33855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Font typeface="Arial" panose="020B0604020202020204" pitchFamily="34" charset="0"/>
              <a:buNone/>
            </a:pPr>
            <a:r>
              <a:rPr lang="ja-JP" altLang="en-US" sz="1600" dirty="0">
                <a:latin typeface="Meiryo UI" panose="020B0604030504040204" pitchFamily="50" charset="-128"/>
                <a:ea typeface="Meiryo UI" panose="020B0604030504040204" pitchFamily="50" charset="-128"/>
              </a:rPr>
              <a:t>■基本方針</a:t>
            </a:r>
          </a:p>
        </p:txBody>
      </p:sp>
      <p:sp>
        <p:nvSpPr>
          <p:cNvPr id="3" name="スライド番号プレースホルダー 2"/>
          <p:cNvSpPr>
            <a:spLocks noGrp="1"/>
          </p:cNvSpPr>
          <p:nvPr>
            <p:ph type="sldNum" sz="quarter" idx="12"/>
          </p:nvPr>
        </p:nvSpPr>
        <p:spPr>
          <a:xfrm>
            <a:off x="6553200" y="6252838"/>
            <a:ext cx="2133600" cy="365125"/>
          </a:xfrm>
        </p:spPr>
        <p:txBody>
          <a:bodyPr/>
          <a:lstStyle/>
          <a:p>
            <a:pPr>
              <a:defRPr/>
            </a:pPr>
            <a:fld id="{0697CFBF-62AA-4423-A348-4E9138DCA51B}" type="slidenum">
              <a:rPr lang="ja-JP" altLang="en-US" smtClean="0"/>
              <a:pPr>
                <a:defRPr/>
              </a:pPr>
              <a:t>6</a:t>
            </a:fld>
            <a:endParaRPr lang="ja-JP" altLang="en-US"/>
          </a:p>
        </p:txBody>
      </p:sp>
      <p:sp>
        <p:nvSpPr>
          <p:cNvPr id="12" name="Text Box 5">
            <a:extLst>
              <a:ext uri="{FF2B5EF4-FFF2-40B4-BE49-F238E27FC236}">
                <a16:creationId xmlns:a16="http://schemas.microsoft.com/office/drawing/2014/main" id="{326C08E0-6092-4D38-89F3-D4B78B34C488}"/>
              </a:ext>
            </a:extLst>
          </p:cNvPr>
          <p:cNvSpPr txBox="1">
            <a:spLocks noChangeArrowheads="1"/>
          </p:cNvSpPr>
          <p:nvPr/>
        </p:nvSpPr>
        <p:spPr bwMode="auto">
          <a:xfrm>
            <a:off x="1336427" y="604672"/>
            <a:ext cx="7453889" cy="124649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None/>
            </a:pPr>
            <a:r>
              <a:rPr lang="ja-JP" altLang="en-US" sz="1400" dirty="0">
                <a:latin typeface="Meiryo UI" panose="020B0604030504040204" pitchFamily="50" charset="-128"/>
                <a:ea typeface="Meiryo UI" panose="020B0604030504040204" pitchFamily="50" charset="-128"/>
              </a:rPr>
              <a:t>（</a:t>
            </a:r>
            <a:r>
              <a:rPr lang="en-US" altLang="ja-JP" sz="1400" dirty="0">
                <a:latin typeface="Meiryo UI" panose="020B0604030504040204" pitchFamily="50" charset="-128"/>
                <a:ea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rPr>
              <a:t>）構造物の供用期間は開業から</a:t>
            </a:r>
            <a:r>
              <a:rPr lang="en-US" altLang="ja-JP" sz="1400" dirty="0">
                <a:latin typeface="Meiryo UI" panose="020B0604030504040204" pitchFamily="50" charset="-128"/>
                <a:ea typeface="Meiryo UI" panose="020B0604030504040204" pitchFamily="50" charset="-128"/>
              </a:rPr>
              <a:t>100 </a:t>
            </a:r>
            <a:r>
              <a:rPr lang="ja-JP" altLang="en-US" sz="1400" dirty="0">
                <a:latin typeface="Meiryo UI" panose="020B0604030504040204" pitchFamily="50" charset="-128"/>
                <a:ea typeface="Meiryo UI" panose="020B0604030504040204" pitchFamily="50" charset="-128"/>
              </a:rPr>
              <a:t>年以上を目指す</a:t>
            </a:r>
            <a:endParaRPr lang="en-US" altLang="ja-JP" sz="1400" dirty="0">
              <a:latin typeface="Meiryo UI" panose="020B0604030504040204" pitchFamily="50" charset="-128"/>
              <a:ea typeface="Meiryo UI" panose="020B0604030504040204" pitchFamily="50" charset="-128"/>
            </a:endParaRPr>
          </a:p>
          <a:p>
            <a:pPr eaLnBrk="1" hangingPunct="1">
              <a:spcBef>
                <a:spcPts val="300"/>
              </a:spcBef>
              <a:buNone/>
            </a:pPr>
            <a:r>
              <a:rPr lang="ja-JP" altLang="en-US" sz="1400" dirty="0">
                <a:latin typeface="Meiryo UI" panose="020B0604030504040204" pitchFamily="50" charset="-128"/>
                <a:ea typeface="Meiryo UI" panose="020B0604030504040204" pitchFamily="50" charset="-128"/>
              </a:rPr>
              <a:t>（</a:t>
            </a:r>
            <a:r>
              <a:rPr lang="en-US" altLang="ja-JP" sz="1400" dirty="0">
                <a:latin typeface="Meiryo UI" panose="020B0604030504040204" pitchFamily="50" charset="-128"/>
                <a:ea typeface="Meiryo UI" panose="020B0604030504040204" pitchFamily="50" charset="-128"/>
              </a:rPr>
              <a:t>2</a:t>
            </a:r>
            <a:r>
              <a:rPr lang="ja-JP" altLang="en-US" sz="1400" dirty="0">
                <a:latin typeface="Meiryo UI" panose="020B0604030504040204" pitchFamily="50" charset="-128"/>
                <a:ea typeface="Meiryo UI" panose="020B0604030504040204" pitchFamily="50" charset="-128"/>
              </a:rPr>
              <a:t>）</a:t>
            </a:r>
            <a:r>
              <a:rPr lang="en-US" altLang="ja-JP" sz="1400" dirty="0">
                <a:latin typeface="Meiryo UI" panose="020B0604030504040204" pitchFamily="50" charset="-128"/>
                <a:ea typeface="Meiryo UI" panose="020B0604030504040204" pitchFamily="50" charset="-128"/>
              </a:rPr>
              <a:t>100 </a:t>
            </a:r>
            <a:r>
              <a:rPr lang="ja-JP" altLang="en-US" sz="1400" dirty="0">
                <a:latin typeface="Meiryo UI" panose="020B0604030504040204" pitchFamily="50" charset="-128"/>
                <a:ea typeface="Meiryo UI" panose="020B0604030504040204" pitchFamily="50" charset="-128"/>
              </a:rPr>
              <a:t>年以上使用し続ける部材と交換する部材に分類し、以下の方針で管理する</a:t>
            </a:r>
            <a:endParaRPr lang="en-US" altLang="ja-JP" sz="1400" dirty="0">
              <a:latin typeface="Meiryo UI" panose="020B0604030504040204" pitchFamily="50" charset="-128"/>
              <a:ea typeface="Meiryo UI" panose="020B0604030504040204" pitchFamily="50" charset="-128"/>
            </a:endParaRPr>
          </a:p>
          <a:p>
            <a:pPr eaLnBrk="1" hangingPunct="1">
              <a:spcBef>
                <a:spcPts val="0"/>
              </a:spcBef>
              <a:buNone/>
            </a:pPr>
            <a:r>
              <a:rPr lang="ja-JP" altLang="en-US" sz="1400" dirty="0">
                <a:latin typeface="Meiryo UI" panose="020B0604030504040204" pitchFamily="50" charset="-128"/>
                <a:ea typeface="Meiryo UI" panose="020B0604030504040204" pitchFamily="50" charset="-128"/>
              </a:rPr>
              <a:t>　　　　　①</a:t>
            </a:r>
            <a:r>
              <a:rPr lang="en-US" altLang="ja-JP" sz="1400" dirty="0">
                <a:latin typeface="Meiryo UI" panose="020B0604030504040204" pitchFamily="50" charset="-128"/>
                <a:ea typeface="Meiryo UI" panose="020B0604030504040204" pitchFamily="50" charset="-128"/>
              </a:rPr>
              <a:t>100 </a:t>
            </a:r>
            <a:r>
              <a:rPr lang="ja-JP" altLang="en-US" sz="1400" dirty="0">
                <a:latin typeface="Meiryo UI" panose="020B0604030504040204" pitchFamily="50" charset="-128"/>
                <a:ea typeface="Meiryo UI" panose="020B0604030504040204" pitchFamily="50" charset="-128"/>
              </a:rPr>
              <a:t>年以上使用し続ける部材では、コスト縮減のために予防保全に努める</a:t>
            </a:r>
            <a:endParaRPr lang="en-US" altLang="ja-JP" sz="1400" dirty="0">
              <a:latin typeface="Meiryo UI" panose="020B0604030504040204" pitchFamily="50" charset="-128"/>
              <a:ea typeface="Meiryo UI" panose="020B0604030504040204" pitchFamily="50" charset="-128"/>
            </a:endParaRPr>
          </a:p>
          <a:p>
            <a:pPr eaLnBrk="1" hangingPunct="1">
              <a:spcBef>
                <a:spcPts val="0"/>
              </a:spcBef>
              <a:buNone/>
            </a:pPr>
            <a:r>
              <a:rPr lang="ja-JP" altLang="en-US" sz="1400" dirty="0">
                <a:latin typeface="Meiryo UI" panose="020B0604030504040204" pitchFamily="50" charset="-128"/>
                <a:ea typeface="Meiryo UI" panose="020B0604030504040204" pitchFamily="50" charset="-128"/>
              </a:rPr>
              <a:t>　　　　　②交換する部材は、点検や検査及び定期更新により予防管理</a:t>
            </a:r>
            <a:r>
              <a:rPr lang="zh-TW" altLang="en-US" sz="1400" dirty="0">
                <a:latin typeface="Meiryo UI" panose="020B0604030504040204" pitchFamily="50" charset="-128"/>
                <a:ea typeface="Meiryo UI" panose="020B0604030504040204" pitchFamily="50" charset="-128"/>
              </a:rPr>
              <a:t>（時間計画型）</a:t>
            </a:r>
            <a:r>
              <a:rPr lang="ja-JP" altLang="en-US" sz="1400" dirty="0">
                <a:latin typeface="Meiryo UI" panose="020B0604030504040204" pitchFamily="50" charset="-128"/>
                <a:ea typeface="Meiryo UI" panose="020B0604030504040204" pitchFamily="50" charset="-128"/>
              </a:rPr>
              <a:t>に努める</a:t>
            </a:r>
            <a:endParaRPr lang="en-US" altLang="ja-JP" sz="1400" dirty="0">
              <a:latin typeface="Meiryo UI" panose="020B0604030504040204" pitchFamily="50" charset="-128"/>
              <a:ea typeface="Meiryo UI" panose="020B0604030504040204" pitchFamily="50" charset="-128"/>
            </a:endParaRPr>
          </a:p>
          <a:p>
            <a:pPr eaLnBrk="1" hangingPunct="1">
              <a:spcBef>
                <a:spcPts val="300"/>
              </a:spcBef>
              <a:buNone/>
            </a:pPr>
            <a:r>
              <a:rPr lang="ja-JP" altLang="en-US" sz="1400" dirty="0">
                <a:latin typeface="Meiryo UI" panose="020B0604030504040204" pitchFamily="50" charset="-128"/>
                <a:ea typeface="Meiryo UI" panose="020B0604030504040204" pitchFamily="50" charset="-128"/>
              </a:rPr>
              <a:t>（</a:t>
            </a:r>
            <a:r>
              <a:rPr lang="en-US" altLang="ja-JP" sz="1400" dirty="0">
                <a:latin typeface="Meiryo UI" panose="020B0604030504040204" pitchFamily="50" charset="-128"/>
                <a:ea typeface="Meiryo UI" panose="020B0604030504040204" pitchFamily="50" charset="-128"/>
              </a:rPr>
              <a:t>3</a:t>
            </a:r>
            <a:r>
              <a:rPr lang="ja-JP" altLang="en-US" sz="1400" dirty="0">
                <a:latin typeface="Meiryo UI" panose="020B0604030504040204" pitchFamily="50" charset="-128"/>
                <a:ea typeface="Meiryo UI" panose="020B0604030504040204" pitchFamily="50" charset="-128"/>
              </a:rPr>
              <a:t>）構造物の管理水準を設定し健全度の維持に努める</a:t>
            </a:r>
            <a:endParaRPr lang="en-US" altLang="ja-JP" sz="1400" dirty="0">
              <a:latin typeface="Meiryo UI" panose="020B0604030504040204" pitchFamily="50" charset="-128"/>
              <a:ea typeface="Meiryo UI" panose="020B0604030504040204" pitchFamily="50" charset="-128"/>
            </a:endParaRPr>
          </a:p>
        </p:txBody>
      </p:sp>
      <p:sp>
        <p:nvSpPr>
          <p:cNvPr id="14" name="Text Box 5">
            <a:extLst>
              <a:ext uri="{FF2B5EF4-FFF2-40B4-BE49-F238E27FC236}">
                <a16:creationId xmlns:a16="http://schemas.microsoft.com/office/drawing/2014/main" id="{F6C78F8B-6405-40A2-95B1-E10A6F2043FE}"/>
              </a:ext>
            </a:extLst>
          </p:cNvPr>
          <p:cNvSpPr txBox="1">
            <a:spLocks noChangeArrowheads="1"/>
          </p:cNvSpPr>
          <p:nvPr/>
        </p:nvSpPr>
        <p:spPr bwMode="auto">
          <a:xfrm>
            <a:off x="36540" y="1956243"/>
            <a:ext cx="2022851" cy="33855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Font typeface="Arial" panose="020B0604020202020204" pitchFamily="34" charset="0"/>
              <a:buNone/>
            </a:pPr>
            <a:r>
              <a:rPr lang="ja-JP" altLang="en-US" sz="1600" dirty="0">
                <a:latin typeface="Meiryo UI" panose="020B0604030504040204" pitchFamily="50" charset="-128"/>
                <a:ea typeface="Meiryo UI" panose="020B0604030504040204" pitchFamily="50" charset="-128"/>
              </a:rPr>
              <a:t>■取組及び実施状況</a:t>
            </a:r>
          </a:p>
        </p:txBody>
      </p:sp>
      <p:sp>
        <p:nvSpPr>
          <p:cNvPr id="15" name="Text Box 5">
            <a:extLst>
              <a:ext uri="{FF2B5EF4-FFF2-40B4-BE49-F238E27FC236}">
                <a16:creationId xmlns:a16="http://schemas.microsoft.com/office/drawing/2014/main" id="{B4BC5709-275E-4520-A0CC-C8DDEACCF4C1}"/>
              </a:ext>
            </a:extLst>
          </p:cNvPr>
          <p:cNvSpPr txBox="1">
            <a:spLocks noChangeArrowheads="1"/>
          </p:cNvSpPr>
          <p:nvPr/>
        </p:nvSpPr>
        <p:spPr bwMode="auto">
          <a:xfrm>
            <a:off x="4767944" y="1987020"/>
            <a:ext cx="424500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None/>
            </a:pP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凡例（実施状況）</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　○計画通り実施、△実施中、</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未実施</a:t>
            </a:r>
          </a:p>
        </p:txBody>
      </p:sp>
      <p:graphicFrame>
        <p:nvGraphicFramePr>
          <p:cNvPr id="10" name="表 9">
            <a:extLst>
              <a:ext uri="{FF2B5EF4-FFF2-40B4-BE49-F238E27FC236}">
                <a16:creationId xmlns:a16="http://schemas.microsoft.com/office/drawing/2014/main" id="{3F0782CD-125B-4B27-A447-CCF8785B40F4}"/>
              </a:ext>
            </a:extLst>
          </p:cNvPr>
          <p:cNvGraphicFramePr>
            <a:graphicFrameLocks noGrp="1"/>
          </p:cNvGraphicFramePr>
          <p:nvPr>
            <p:extLst>
              <p:ext uri="{D42A27DB-BD31-4B8C-83A1-F6EECF244321}">
                <p14:modId xmlns:p14="http://schemas.microsoft.com/office/powerpoint/2010/main" val="1985550752"/>
              </p:ext>
            </p:extLst>
          </p:nvPr>
        </p:nvGraphicFramePr>
        <p:xfrm>
          <a:off x="123245" y="2268216"/>
          <a:ext cx="8897510" cy="4416495"/>
        </p:xfrm>
        <a:graphic>
          <a:graphicData uri="http://schemas.openxmlformats.org/drawingml/2006/table">
            <a:tbl>
              <a:tblPr firstRow="1" bandRow="1">
                <a:tableStyleId>{5C22544A-7EE6-4342-B048-85BDC9FD1C3A}</a:tableStyleId>
              </a:tblPr>
              <a:tblGrid>
                <a:gridCol w="1597245">
                  <a:extLst>
                    <a:ext uri="{9D8B030D-6E8A-4147-A177-3AD203B41FA5}">
                      <a16:colId xmlns:a16="http://schemas.microsoft.com/office/drawing/2014/main" val="3405401388"/>
                    </a:ext>
                  </a:extLst>
                </a:gridCol>
                <a:gridCol w="2177826">
                  <a:extLst>
                    <a:ext uri="{9D8B030D-6E8A-4147-A177-3AD203B41FA5}">
                      <a16:colId xmlns:a16="http://schemas.microsoft.com/office/drawing/2014/main" val="2731135001"/>
                    </a:ext>
                  </a:extLst>
                </a:gridCol>
                <a:gridCol w="841145">
                  <a:extLst>
                    <a:ext uri="{9D8B030D-6E8A-4147-A177-3AD203B41FA5}">
                      <a16:colId xmlns:a16="http://schemas.microsoft.com/office/drawing/2014/main" val="1152367012"/>
                    </a:ext>
                  </a:extLst>
                </a:gridCol>
                <a:gridCol w="4281294">
                  <a:extLst>
                    <a:ext uri="{9D8B030D-6E8A-4147-A177-3AD203B41FA5}">
                      <a16:colId xmlns:a16="http://schemas.microsoft.com/office/drawing/2014/main" val="606450029"/>
                    </a:ext>
                  </a:extLst>
                </a:gridCol>
              </a:tblGrid>
              <a:tr h="354535">
                <a:tc>
                  <a:txBody>
                    <a:bodyPr/>
                    <a:lstStyle/>
                    <a:p>
                      <a:pPr algn="ctr"/>
                      <a:r>
                        <a:rPr kumimoji="1" lang="ja-JP" altLang="en-US" sz="1200" dirty="0">
                          <a:solidFill>
                            <a:schemeClr val="bg1"/>
                          </a:solidFill>
                          <a:latin typeface="Meiryo UI" panose="020B0604030504040204" pitchFamily="50" charset="-128"/>
                          <a:ea typeface="Meiryo UI" panose="020B0604030504040204" pitchFamily="50" charset="-128"/>
                        </a:rPr>
                        <a:t>取組の観点</a:t>
                      </a:r>
                    </a:p>
                  </a:txBody>
                  <a:tcPr anchor="ctr">
                    <a:lnB w="12700" cap="flat" cmpd="sng" algn="ctr">
                      <a:solidFill>
                        <a:schemeClr val="bg1"/>
                      </a:solidFill>
                      <a:prstDash val="solid"/>
                      <a:round/>
                      <a:headEnd type="none" w="med" len="med"/>
                      <a:tailEnd type="none" w="med" len="med"/>
                    </a:lnB>
                  </a:tcPr>
                </a:tc>
                <a:tc>
                  <a:txBody>
                    <a:bodyPr/>
                    <a:lstStyle/>
                    <a:p>
                      <a:pPr algn="ctr"/>
                      <a:r>
                        <a:rPr kumimoji="1" lang="ja-JP" altLang="en-US" sz="1200" dirty="0">
                          <a:solidFill>
                            <a:schemeClr val="bg1"/>
                          </a:solidFill>
                          <a:latin typeface="Meiryo UI" panose="020B0604030504040204" pitchFamily="50" charset="-128"/>
                          <a:ea typeface="Meiryo UI" panose="020B0604030504040204" pitchFamily="50" charset="-128"/>
                        </a:rPr>
                        <a:t>取組内容</a:t>
                      </a:r>
                    </a:p>
                  </a:txBody>
                  <a:tcPr anchor="ctr">
                    <a:lnB w="12700" cap="flat" cmpd="sng" algn="ctr">
                      <a:solidFill>
                        <a:schemeClr val="bg1"/>
                      </a:solidFill>
                      <a:prstDash val="solid"/>
                      <a:round/>
                      <a:headEnd type="none" w="med" len="med"/>
                      <a:tailEnd type="none" w="med" len="med"/>
                    </a:lnB>
                  </a:tcPr>
                </a:tc>
                <a:tc>
                  <a:txBody>
                    <a:bodyPr/>
                    <a:lstStyle/>
                    <a:p>
                      <a:pPr algn="ctr"/>
                      <a:r>
                        <a:rPr kumimoji="1" lang="ja-JP" altLang="en-US" sz="1200" dirty="0">
                          <a:solidFill>
                            <a:schemeClr val="bg1"/>
                          </a:solidFill>
                          <a:latin typeface="Meiryo UI" panose="020B0604030504040204" pitchFamily="50" charset="-128"/>
                          <a:ea typeface="Meiryo UI" panose="020B0604030504040204" pitchFamily="50" charset="-128"/>
                        </a:rPr>
                        <a:t>評価</a:t>
                      </a:r>
                    </a:p>
                  </a:txBody>
                  <a:tcPr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ctr"/>
                      <a:r>
                        <a:rPr kumimoji="1" lang="ja-JP" altLang="en-US" sz="1200" dirty="0">
                          <a:solidFill>
                            <a:schemeClr val="bg1"/>
                          </a:solidFill>
                          <a:latin typeface="Meiryo UI" panose="020B0604030504040204" pitchFamily="50" charset="-128"/>
                          <a:ea typeface="Meiryo UI" panose="020B0604030504040204" pitchFamily="50" charset="-128"/>
                        </a:rPr>
                        <a:t>実施概要</a:t>
                      </a:r>
                    </a:p>
                  </a:txBody>
                  <a:tcPr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686089747"/>
                  </a:ext>
                </a:extLst>
              </a:tr>
              <a:tr h="956450">
                <a:tc rowSpan="2">
                  <a:txBody>
                    <a:bodyPr/>
                    <a:lstStyle/>
                    <a:p>
                      <a:pPr algn="l"/>
                      <a:r>
                        <a:rPr kumimoji="1" lang="ja-JP" altLang="en-US" sz="1200" dirty="0">
                          <a:solidFill>
                            <a:schemeClr val="tx1"/>
                          </a:solidFill>
                          <a:latin typeface="Meiryo UI" panose="020B0604030504040204" pitchFamily="50" charset="-128"/>
                          <a:ea typeface="Meiryo UI" panose="020B0604030504040204" pitchFamily="50" charset="-128"/>
                        </a:rPr>
                        <a:t>点検業務の充実</a:t>
                      </a:r>
                    </a:p>
                  </a:txBody>
                  <a:tcPr anchor="ctr">
                    <a:lnT w="12700" cap="flat" cmpd="sng" algn="ctr">
                      <a:solidFill>
                        <a:schemeClr val="bg1"/>
                      </a:solidFill>
                      <a:prstDash val="solid"/>
                      <a:round/>
                      <a:headEnd type="none" w="med" len="med"/>
                      <a:tailEnd type="none" w="med" len="med"/>
                    </a:lnT>
                  </a:tcPr>
                </a:tc>
                <a:tc>
                  <a:txBody>
                    <a:bodyPr/>
                    <a:lstStyle/>
                    <a:p>
                      <a:pPr algn="l"/>
                      <a:r>
                        <a:rPr kumimoji="1" lang="ja-JP" altLang="en-US" sz="1200" dirty="0">
                          <a:solidFill>
                            <a:schemeClr val="tx1"/>
                          </a:solidFill>
                          <a:latin typeface="Meiryo UI" panose="020B0604030504040204" pitchFamily="50" charset="-128"/>
                          <a:ea typeface="Meiryo UI" panose="020B0604030504040204" pitchFamily="50" charset="-128"/>
                        </a:rPr>
                        <a:t>定期点検の実施</a:t>
                      </a:r>
                    </a:p>
                  </a:txBody>
                  <a:tcPr anchor="ctr">
                    <a:lnT w="12700" cap="flat" cmpd="sng" algn="ctr">
                      <a:solidFill>
                        <a:schemeClr val="bg1"/>
                      </a:solidFill>
                      <a:prstDash val="solid"/>
                      <a:round/>
                      <a:headEnd type="none" w="med" len="med"/>
                      <a:tailEnd type="none" w="med" len="med"/>
                    </a:lnT>
                  </a:tcPr>
                </a:tc>
                <a:tc>
                  <a:txBody>
                    <a:bodyPr/>
                    <a:lstStyle/>
                    <a:p>
                      <a:pPr algn="ctr"/>
                      <a:r>
                        <a:rPr kumimoji="1" lang="ja-JP" altLang="en-US" sz="1200" dirty="0">
                          <a:solidFill>
                            <a:schemeClr val="tx1"/>
                          </a:solidFill>
                          <a:latin typeface="Meiryo UI" panose="020B0604030504040204" pitchFamily="50" charset="-128"/>
                          <a:ea typeface="Meiryo UI" panose="020B0604030504040204" pitchFamily="50" charset="-128"/>
                        </a:rPr>
                        <a:t>○</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algn="l"/>
                      <a:r>
                        <a:rPr kumimoji="1" lang="ja-JP" altLang="en-US" sz="1200" dirty="0">
                          <a:solidFill>
                            <a:schemeClr val="tx1"/>
                          </a:solidFill>
                          <a:latin typeface="Meiryo UI" panose="020B0604030504040204" pitchFamily="50" charset="-128"/>
                          <a:ea typeface="Meiryo UI" panose="020B0604030504040204" pitchFamily="50" charset="-128"/>
                        </a:rPr>
                        <a:t>・大阪府において道路法の定期点検を</a:t>
                      </a:r>
                      <a:r>
                        <a:rPr kumimoji="1" lang="en-US" altLang="ja-JP" sz="1200" dirty="0">
                          <a:solidFill>
                            <a:schemeClr val="tx1"/>
                          </a:solidFill>
                          <a:latin typeface="Meiryo UI" panose="020B0604030504040204" pitchFamily="50" charset="-128"/>
                          <a:ea typeface="Meiryo UI" panose="020B0604030504040204" pitchFamily="50" charset="-128"/>
                        </a:rPr>
                        <a:t>5</a:t>
                      </a:r>
                      <a:r>
                        <a:rPr kumimoji="1" lang="ja-JP" altLang="en-US" sz="1200" dirty="0">
                          <a:solidFill>
                            <a:schemeClr val="tx1"/>
                          </a:solidFill>
                          <a:latin typeface="Meiryo UI" panose="020B0604030504040204" pitchFamily="50" charset="-128"/>
                          <a:ea typeface="Meiryo UI" panose="020B0604030504040204" pitchFamily="50" charset="-128"/>
                        </a:rPr>
                        <a:t>年に</a:t>
                      </a:r>
                      <a:r>
                        <a:rPr kumimoji="1" lang="en-US" altLang="ja-JP" sz="1200" dirty="0">
                          <a:solidFill>
                            <a:schemeClr val="tx1"/>
                          </a:solidFill>
                          <a:latin typeface="Meiryo UI" panose="020B0604030504040204" pitchFamily="50" charset="-128"/>
                          <a:ea typeface="Meiryo UI" panose="020B0604030504040204" pitchFamily="50" charset="-128"/>
                        </a:rPr>
                        <a:t>1</a:t>
                      </a:r>
                      <a:r>
                        <a:rPr kumimoji="1" lang="ja-JP" altLang="en-US" sz="1200" dirty="0">
                          <a:solidFill>
                            <a:schemeClr val="tx1"/>
                          </a:solidFill>
                          <a:latin typeface="Meiryo UI" panose="020B0604030504040204" pitchFamily="50" charset="-128"/>
                          <a:ea typeface="Meiryo UI" panose="020B0604030504040204" pitchFamily="50" charset="-128"/>
                        </a:rPr>
                        <a:t>回実施（</a:t>
                      </a:r>
                      <a:r>
                        <a:rPr kumimoji="1" lang="en-US" altLang="ja-JP" sz="1200" dirty="0">
                          <a:solidFill>
                            <a:schemeClr val="tx1"/>
                          </a:solidFill>
                          <a:latin typeface="Meiryo UI" panose="020B0604030504040204" pitchFamily="50" charset="-128"/>
                          <a:ea typeface="Meiryo UI" panose="020B0604030504040204" pitchFamily="50" charset="-128"/>
                        </a:rPr>
                        <a:t>2</a:t>
                      </a:r>
                      <a:r>
                        <a:rPr kumimoji="1" lang="ja-JP" altLang="en-US" sz="1200" dirty="0">
                          <a:solidFill>
                            <a:schemeClr val="tx1"/>
                          </a:solidFill>
                          <a:latin typeface="Meiryo UI" panose="020B0604030504040204" pitchFamily="50" charset="-128"/>
                          <a:ea typeface="Meiryo UI" panose="020B0604030504040204" pitchFamily="50" charset="-128"/>
                        </a:rPr>
                        <a:t>巡目が</a:t>
                      </a:r>
                      <a:r>
                        <a:rPr kumimoji="1" lang="en-US" altLang="ja-JP" sz="1200" dirty="0">
                          <a:solidFill>
                            <a:schemeClr val="tx1"/>
                          </a:solidFill>
                          <a:latin typeface="Meiryo UI" panose="020B0604030504040204" pitchFamily="50" charset="-128"/>
                          <a:ea typeface="Meiryo UI" panose="020B0604030504040204" pitchFamily="50" charset="-128"/>
                        </a:rPr>
                        <a:t>R5</a:t>
                      </a:r>
                      <a:r>
                        <a:rPr kumimoji="1" lang="ja-JP" altLang="en-US" sz="1200" dirty="0">
                          <a:solidFill>
                            <a:schemeClr val="tx1"/>
                          </a:solidFill>
                          <a:latin typeface="Meiryo UI" panose="020B0604030504040204" pitchFamily="50" charset="-128"/>
                          <a:ea typeface="Meiryo UI" panose="020B0604030504040204" pitchFamily="50" charset="-128"/>
                        </a:rPr>
                        <a:t>年度に完了）</a:t>
                      </a:r>
                      <a:endParaRPr kumimoji="1" lang="en-US" altLang="ja-JP" sz="1200" dirty="0">
                        <a:solidFill>
                          <a:schemeClr val="tx1"/>
                        </a:solidFill>
                        <a:latin typeface="Meiryo UI" panose="020B0604030504040204" pitchFamily="50" charset="-128"/>
                        <a:ea typeface="Meiryo UI" panose="020B0604030504040204" pitchFamily="50" charset="-128"/>
                      </a:endParaRPr>
                    </a:p>
                    <a:p>
                      <a:pPr algn="l"/>
                      <a:r>
                        <a:rPr kumimoji="1" lang="ja-JP" altLang="en-US" sz="1200" dirty="0">
                          <a:solidFill>
                            <a:schemeClr val="tx1"/>
                          </a:solidFill>
                          <a:latin typeface="Meiryo UI" panose="020B0604030504040204" pitchFamily="50" charset="-128"/>
                          <a:ea typeface="Meiryo UI" panose="020B0604030504040204" pitchFamily="50" charset="-128"/>
                        </a:rPr>
                        <a:t>・大阪モノレール㈱が鉄道維持管理標準による全般検査（</a:t>
                      </a:r>
                      <a:r>
                        <a:rPr kumimoji="1" lang="en-US" altLang="ja-JP" sz="1200" dirty="0">
                          <a:solidFill>
                            <a:schemeClr val="tx1"/>
                          </a:solidFill>
                          <a:latin typeface="Meiryo UI" panose="020B0604030504040204" pitchFamily="50" charset="-128"/>
                          <a:ea typeface="Meiryo UI" panose="020B0604030504040204" pitchFamily="50" charset="-128"/>
                        </a:rPr>
                        <a:t>2</a:t>
                      </a:r>
                      <a:r>
                        <a:rPr kumimoji="1" lang="ja-JP" altLang="en-US" sz="1200" dirty="0">
                          <a:solidFill>
                            <a:schemeClr val="tx1"/>
                          </a:solidFill>
                          <a:latin typeface="Meiryo UI" panose="020B0604030504040204" pitchFamily="50" charset="-128"/>
                          <a:ea typeface="Meiryo UI" panose="020B0604030504040204" pitchFamily="50" charset="-128"/>
                        </a:rPr>
                        <a:t>年に</a:t>
                      </a:r>
                      <a:r>
                        <a:rPr kumimoji="1" lang="en-US" altLang="ja-JP" sz="1200" dirty="0">
                          <a:solidFill>
                            <a:schemeClr val="tx1"/>
                          </a:solidFill>
                          <a:latin typeface="Meiryo UI" panose="020B0604030504040204" pitchFamily="50" charset="-128"/>
                          <a:ea typeface="Meiryo UI" panose="020B0604030504040204" pitchFamily="50" charset="-128"/>
                        </a:rPr>
                        <a:t>1</a:t>
                      </a:r>
                      <a:r>
                        <a:rPr kumimoji="1" lang="ja-JP" altLang="en-US" sz="1200" dirty="0">
                          <a:solidFill>
                            <a:schemeClr val="tx1"/>
                          </a:solidFill>
                          <a:latin typeface="Meiryo UI" panose="020B0604030504040204" pitchFamily="50" charset="-128"/>
                          <a:ea typeface="Meiryo UI" panose="020B0604030504040204" pitchFamily="50" charset="-128"/>
                        </a:rPr>
                        <a:t>回）を実施</a:t>
                      </a: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1"/>
                  </a:ext>
                </a:extLst>
              </a:tr>
              <a:tr h="866685">
                <a:tc vMerge="1">
                  <a:txBody>
                    <a:bodyPr/>
                    <a:lstStyle/>
                    <a:p>
                      <a:pPr algn="l"/>
                      <a:endParaRPr kumimoji="1" lang="ja-JP" altLang="en-US" sz="1200" dirty="0">
                        <a:solidFill>
                          <a:srgbClr val="FF0000"/>
                        </a:solidFill>
                        <a:latin typeface="Meiryo UI" panose="020B0604030504040204" pitchFamily="50" charset="-128"/>
                        <a:ea typeface="Meiryo UI" panose="020B0604030504040204" pitchFamily="50" charset="-128"/>
                      </a:endParaRPr>
                    </a:p>
                  </a:txBody>
                  <a:tcPr anchor="ctr"/>
                </a:tc>
                <a:tc>
                  <a:txBody>
                    <a:bodyPr/>
                    <a:lstStyle/>
                    <a:p>
                      <a:pPr algn="l"/>
                      <a:r>
                        <a:rPr kumimoji="1" lang="ja-JP" altLang="en-US" sz="1200" dirty="0">
                          <a:solidFill>
                            <a:schemeClr val="tx1"/>
                          </a:solidFill>
                          <a:latin typeface="Meiryo UI" panose="020B0604030504040204" pitchFamily="50" charset="-128"/>
                          <a:ea typeface="Meiryo UI" panose="020B0604030504040204" pitchFamily="50" charset="-128"/>
                        </a:rPr>
                        <a:t>不可視部分の点検</a:t>
                      </a:r>
                    </a:p>
                  </a:txBody>
                  <a:tcPr anchor="ctr"/>
                </a:tc>
                <a:tc>
                  <a:txBody>
                    <a:bodyPr/>
                    <a:lstStyle/>
                    <a:p>
                      <a:pPr algn="ctr"/>
                      <a:r>
                        <a:rPr kumimoji="1" lang="ja-JP" altLang="en-US" sz="1200" dirty="0">
                          <a:solidFill>
                            <a:schemeClr val="tx1"/>
                          </a:solidFill>
                          <a:latin typeface="Meiryo UI" panose="020B0604030504040204" pitchFamily="50" charset="-128"/>
                          <a:ea typeface="Meiryo UI" panose="020B0604030504040204" pitchFamily="50" charset="-128"/>
                        </a:rPr>
                        <a:t>△</a:t>
                      </a:r>
                    </a:p>
                  </a:txBody>
                  <a:tcPr anchor="ctr">
                    <a:lnR w="12700" cap="flat" cmpd="sng" algn="ctr">
                      <a:solidFill>
                        <a:schemeClr val="bg1"/>
                      </a:solidFill>
                      <a:prstDash val="solid"/>
                      <a:round/>
                      <a:headEnd type="none" w="med" len="med"/>
                      <a:tailEnd type="none" w="med" len="med"/>
                    </a:lnR>
                  </a:tcPr>
                </a:tc>
                <a:tc>
                  <a:txBody>
                    <a:bodyPr/>
                    <a:lstStyle/>
                    <a:p>
                      <a:pPr algn="l"/>
                      <a:r>
                        <a:rPr kumimoji="1" lang="ja-JP" altLang="en-US" sz="1200" dirty="0">
                          <a:solidFill>
                            <a:schemeClr val="tx1"/>
                          </a:solidFill>
                          <a:latin typeface="Meiryo UI" panose="020B0604030504040204" pitchFamily="50" charset="-128"/>
                          <a:ea typeface="Meiryo UI" panose="020B0604030504040204" pitchFamily="50" charset="-128"/>
                        </a:rPr>
                        <a:t>・近接目視点検を実施するとともに、工作車による画像点検を活用</a:t>
                      </a:r>
                      <a:endParaRPr kumimoji="1" lang="en-US" altLang="ja-JP" sz="1200" dirty="0">
                        <a:solidFill>
                          <a:schemeClr val="tx1"/>
                        </a:solidFill>
                        <a:latin typeface="Meiryo UI" panose="020B0604030504040204" pitchFamily="50" charset="-128"/>
                        <a:ea typeface="Meiryo UI" panose="020B0604030504040204" pitchFamily="50" charset="-128"/>
                      </a:endParaRPr>
                    </a:p>
                    <a:p>
                      <a:pPr algn="l"/>
                      <a:r>
                        <a:rPr kumimoji="1" lang="ja-JP" altLang="en-US" sz="1200" dirty="0">
                          <a:solidFill>
                            <a:schemeClr val="tx1"/>
                          </a:solidFill>
                          <a:latin typeface="Meiryo UI" panose="020B0604030504040204" pitchFamily="50" charset="-128"/>
                          <a:ea typeface="Meiryo UI" panose="020B0604030504040204" pitchFamily="50" charset="-128"/>
                        </a:rPr>
                        <a:t>・鋼製部材の亀裂調査として磁粉探傷試験を実施</a:t>
                      </a:r>
                      <a:endParaRPr kumimoji="1" lang="en-US" altLang="ja-JP" sz="1200" dirty="0">
                        <a:solidFill>
                          <a:schemeClr val="tx1"/>
                        </a:solidFill>
                        <a:latin typeface="Meiryo UI" panose="020B0604030504040204" pitchFamily="50" charset="-128"/>
                        <a:ea typeface="Meiryo UI" panose="020B0604030504040204" pitchFamily="50" charset="-128"/>
                      </a:endParaRPr>
                    </a:p>
                    <a:p>
                      <a:pPr algn="l"/>
                      <a:r>
                        <a:rPr kumimoji="1" lang="ja-JP" altLang="en-US" sz="1200" dirty="0">
                          <a:solidFill>
                            <a:schemeClr val="tx1"/>
                          </a:solidFill>
                          <a:latin typeface="Meiryo UI" panose="020B0604030504040204" pitchFamily="50" charset="-128"/>
                          <a:ea typeface="Meiryo UI" panose="020B0604030504040204" pitchFamily="50" charset="-128"/>
                        </a:rPr>
                        <a:t>・一部で、配線等が支障している箇所が存在</a:t>
                      </a:r>
                    </a:p>
                  </a:txBody>
                  <a:tcPr anchor="ct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308996758"/>
                  </a:ext>
                </a:extLst>
              </a:tr>
              <a:tr h="1721240">
                <a:tc rowSpan="2">
                  <a:txBody>
                    <a:bodyPr/>
                    <a:lstStyle/>
                    <a:p>
                      <a:pPr algn="l"/>
                      <a:r>
                        <a:rPr kumimoji="1" lang="ja-JP" altLang="en-US" sz="1200" dirty="0">
                          <a:solidFill>
                            <a:schemeClr val="tx1"/>
                          </a:solidFill>
                          <a:latin typeface="Meiryo UI" panose="020B0604030504040204" pitchFamily="50" charset="-128"/>
                          <a:ea typeface="Meiryo UI" panose="020B0604030504040204" pitchFamily="50" charset="-128"/>
                        </a:rPr>
                        <a:t>予防保全の推進と</a:t>
                      </a:r>
                      <a:endParaRPr kumimoji="1" lang="en-US" altLang="ja-JP" sz="1200" dirty="0">
                        <a:solidFill>
                          <a:schemeClr val="tx1"/>
                        </a:solidFill>
                        <a:latin typeface="Meiryo UI" panose="020B0604030504040204" pitchFamily="50" charset="-128"/>
                        <a:ea typeface="Meiryo UI" panose="020B0604030504040204" pitchFamily="50" charset="-128"/>
                      </a:endParaRPr>
                    </a:p>
                    <a:p>
                      <a:pPr algn="l"/>
                      <a:r>
                        <a:rPr kumimoji="1" lang="ja-JP" altLang="en-US" sz="1200" dirty="0">
                          <a:solidFill>
                            <a:schemeClr val="tx1"/>
                          </a:solidFill>
                          <a:latin typeface="Meiryo UI" panose="020B0604030504040204" pitchFamily="50" charset="-128"/>
                          <a:ea typeface="Meiryo UI" panose="020B0604030504040204" pitchFamily="50" charset="-128"/>
                        </a:rPr>
                        <a:t>レベルアップ</a:t>
                      </a:r>
                    </a:p>
                  </a:txBody>
                  <a:tcPr anchor="ctr"/>
                </a:tc>
                <a:tc>
                  <a:txBody>
                    <a:bodyPr/>
                    <a:lstStyle/>
                    <a:p>
                      <a:pPr algn="l"/>
                      <a:r>
                        <a:rPr kumimoji="1" lang="ja-JP" altLang="en-US" sz="1200" dirty="0">
                          <a:solidFill>
                            <a:schemeClr val="tx1"/>
                          </a:solidFill>
                          <a:latin typeface="Meiryo UI" panose="020B0604030504040204" pitchFamily="50" charset="-128"/>
                          <a:ea typeface="Meiryo UI" panose="020B0604030504040204" pitchFamily="50" charset="-128"/>
                        </a:rPr>
                        <a:t>重点化指標に基づく補修の実施</a:t>
                      </a:r>
                    </a:p>
                    <a:p>
                      <a:pPr algn="l"/>
                      <a:r>
                        <a:rPr kumimoji="1" lang="ja-JP" altLang="en-US" sz="1200" dirty="0">
                          <a:solidFill>
                            <a:schemeClr val="tx1"/>
                          </a:solidFill>
                          <a:latin typeface="Meiryo UI" panose="020B0604030504040204" pitchFamily="50" charset="-128"/>
                          <a:ea typeface="Meiryo UI" panose="020B0604030504040204" pitchFamily="50" charset="-128"/>
                        </a:rPr>
                        <a:t>目標管理水準の保持</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200" dirty="0">
                          <a:solidFill>
                            <a:schemeClr val="tx1"/>
                          </a:solidFill>
                          <a:latin typeface="Meiryo UI" panose="020B0604030504040204" pitchFamily="50" charset="-128"/>
                          <a:ea typeface="Meiryo UI" panose="020B0604030504040204" pitchFamily="50" charset="-128"/>
                        </a:rPr>
                        <a:t>△</a:t>
                      </a:r>
                    </a:p>
                  </a:txBody>
                  <a:tcPr anchor="ctr">
                    <a:lnR w="12700" cap="flat" cmpd="sng" algn="ctr">
                      <a:solidFill>
                        <a:schemeClr val="bg1"/>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・優先順位に基づき、各施設で順次対策を実施</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　（主な対策）</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　　　</a:t>
                      </a:r>
                      <a:r>
                        <a:rPr kumimoji="1" lang="en-US" altLang="ja-JP" sz="1200" dirty="0">
                          <a:solidFill>
                            <a:schemeClr val="tx1"/>
                          </a:solidFill>
                          <a:latin typeface="Meiryo UI" panose="020B0604030504040204" pitchFamily="50" charset="-128"/>
                          <a:ea typeface="Meiryo UI" panose="020B0604030504040204" pitchFamily="50" charset="-128"/>
                        </a:rPr>
                        <a:t>PC</a:t>
                      </a:r>
                      <a:r>
                        <a:rPr kumimoji="1" lang="ja-JP" altLang="en-US" sz="1200" dirty="0">
                          <a:solidFill>
                            <a:schemeClr val="tx1"/>
                          </a:solidFill>
                          <a:latin typeface="Meiryo UI" panose="020B0604030504040204" pitchFamily="50" charset="-128"/>
                          <a:ea typeface="Meiryo UI" panose="020B0604030504040204" pitchFamily="50" charset="-128"/>
                        </a:rPr>
                        <a:t>軌道桁：含浸材塗布</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　　　鋼部材：塗装塗替</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　　　</a:t>
                      </a:r>
                      <a:r>
                        <a:rPr kumimoji="1" lang="en-US" altLang="ja-JP" sz="1200" dirty="0">
                          <a:solidFill>
                            <a:schemeClr val="tx1"/>
                          </a:solidFill>
                          <a:latin typeface="Meiryo UI" panose="020B0604030504040204" pitchFamily="50" charset="-128"/>
                          <a:ea typeface="Meiryo UI" panose="020B0604030504040204" pitchFamily="50" charset="-128"/>
                        </a:rPr>
                        <a:t>RC</a:t>
                      </a:r>
                      <a:r>
                        <a:rPr kumimoji="1" lang="ja-JP" altLang="en-US" sz="1200" dirty="0">
                          <a:solidFill>
                            <a:schemeClr val="tx1"/>
                          </a:solidFill>
                          <a:latin typeface="Meiryo UI" panose="020B0604030504040204" pitchFamily="50" charset="-128"/>
                          <a:ea typeface="Meiryo UI" panose="020B0604030504040204" pitchFamily="50" charset="-128"/>
                        </a:rPr>
                        <a:t>支柱：ひび割れ、剥落防止</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　　　昇降施設・分岐器：設備更新</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・早期措置段階（健全度</a:t>
                      </a:r>
                      <a:r>
                        <a:rPr kumimoji="1" lang="en-US" altLang="ja-JP" sz="1200" dirty="0">
                          <a:solidFill>
                            <a:schemeClr val="tx1"/>
                          </a:solidFill>
                          <a:latin typeface="Meiryo UI" panose="020B0604030504040204" pitchFamily="50" charset="-128"/>
                          <a:ea typeface="Meiryo UI" panose="020B0604030504040204" pitchFamily="50" charset="-128"/>
                        </a:rPr>
                        <a:t>Ⅲ</a:t>
                      </a:r>
                      <a:r>
                        <a:rPr kumimoji="1" lang="ja-JP" altLang="en-US" sz="1200" dirty="0">
                          <a:solidFill>
                            <a:schemeClr val="tx1"/>
                          </a:solidFill>
                          <a:latin typeface="Meiryo UI" panose="020B0604030504040204" pitchFamily="50" charset="-128"/>
                          <a:ea typeface="Meiryo UI" panose="020B0604030504040204" pitchFamily="50" charset="-128"/>
                        </a:rPr>
                        <a:t>）の施設は解消しているが、予防保全段階（健全度</a:t>
                      </a:r>
                      <a:r>
                        <a:rPr kumimoji="1" lang="en-US" altLang="ja-JP" sz="1200" dirty="0">
                          <a:solidFill>
                            <a:schemeClr val="tx1"/>
                          </a:solidFill>
                          <a:latin typeface="Meiryo UI" panose="020B0604030504040204" pitchFamily="50" charset="-128"/>
                          <a:ea typeface="Meiryo UI" panose="020B0604030504040204" pitchFamily="50" charset="-128"/>
                        </a:rPr>
                        <a:t>Ⅱ</a:t>
                      </a:r>
                      <a:r>
                        <a:rPr kumimoji="1" lang="ja-JP" altLang="en-US" sz="1200" dirty="0">
                          <a:solidFill>
                            <a:schemeClr val="tx1"/>
                          </a:solidFill>
                          <a:latin typeface="Meiryo UI" panose="020B0604030504040204" pitchFamily="50" charset="-128"/>
                          <a:ea typeface="Meiryo UI" panose="020B0604030504040204" pitchFamily="50" charset="-128"/>
                        </a:rPr>
                        <a:t>）の施設が増加傾向</a:t>
                      </a:r>
                    </a:p>
                  </a:txBody>
                  <a:tcPr anchor="ct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755306562"/>
                  </a:ext>
                </a:extLst>
              </a:tr>
              <a:tr h="501465">
                <a:tc vMerge="1">
                  <a:txBody>
                    <a:bodyPr/>
                    <a:lstStyle/>
                    <a:p>
                      <a:pPr algn="l"/>
                      <a:endParaRPr kumimoji="1" lang="ja-JP" altLang="en-US" sz="1200" dirty="0">
                        <a:solidFill>
                          <a:srgbClr val="FF0000"/>
                        </a:solidFill>
                        <a:latin typeface="Meiryo UI" panose="020B0604030504040204" pitchFamily="50" charset="-128"/>
                        <a:ea typeface="Meiryo UI" panose="020B0604030504040204" pitchFamily="50" charset="-128"/>
                      </a:endParaRPr>
                    </a:p>
                  </a:txBody>
                  <a:tcPr anchor="ctr"/>
                </a:tc>
                <a:tc>
                  <a:txBody>
                    <a:bodyPr/>
                    <a:lstStyle/>
                    <a:p>
                      <a:pPr algn="l"/>
                      <a:r>
                        <a:rPr kumimoji="1" lang="ja-JP" altLang="en-US" sz="1200" dirty="0">
                          <a:solidFill>
                            <a:schemeClr val="tx1"/>
                          </a:solidFill>
                          <a:latin typeface="Meiryo UI" panose="020B0604030504040204" pitchFamily="50" charset="-128"/>
                          <a:ea typeface="Meiryo UI" panose="020B0604030504040204" pitchFamily="50" charset="-128"/>
                        </a:rPr>
                        <a:t>点検補修補強履歴などの蓄積</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200" dirty="0">
                          <a:solidFill>
                            <a:schemeClr val="tx1"/>
                          </a:solidFill>
                          <a:latin typeface="Meiryo UI" panose="020B0604030504040204" pitchFamily="50" charset="-128"/>
                          <a:ea typeface="Meiryo UI" panose="020B0604030504040204" pitchFamily="50" charset="-128"/>
                        </a:rPr>
                        <a:t>△</a:t>
                      </a:r>
                    </a:p>
                  </a:txBody>
                  <a:tcPr anchor="ctr">
                    <a:lnR w="12700" cap="flat" cmpd="sng" algn="ctr">
                      <a:solidFill>
                        <a:schemeClr val="bg1"/>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・点検記録は概ね蓄積</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・補修・補強履歴の継続した蓄積が必要</a:t>
                      </a:r>
                    </a:p>
                  </a:txBody>
                  <a:tcPr anchor="ct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637247544"/>
                  </a:ext>
                </a:extLst>
              </a:tr>
            </a:tbl>
          </a:graphicData>
        </a:graphic>
      </p:graphicFrame>
      <p:sp>
        <p:nvSpPr>
          <p:cNvPr id="16" name="テキスト ボックス 15">
            <a:extLst>
              <a:ext uri="{FF2B5EF4-FFF2-40B4-BE49-F238E27FC236}">
                <a16:creationId xmlns:a16="http://schemas.microsoft.com/office/drawing/2014/main" id="{E679AC25-04EF-4B68-9D52-BF5447546DC9}"/>
              </a:ext>
            </a:extLst>
          </p:cNvPr>
          <p:cNvSpPr txBox="1"/>
          <p:nvPr/>
        </p:nvSpPr>
        <p:spPr>
          <a:xfrm>
            <a:off x="7990880" y="73502"/>
            <a:ext cx="1008112" cy="369332"/>
          </a:xfrm>
          <a:prstGeom prst="rect">
            <a:avLst/>
          </a:prstGeom>
          <a:ln w="12700"/>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kumimoji="1" lang="ja-JP" altLang="en-US" dirty="0">
                <a:latin typeface="Meiryo UI" pitchFamily="50" charset="-128"/>
                <a:ea typeface="Meiryo UI" pitchFamily="50" charset="-128"/>
                <a:cs typeface="Meiryo UI" pitchFamily="50" charset="-128"/>
              </a:rPr>
              <a:t>資料２</a:t>
            </a:r>
          </a:p>
        </p:txBody>
      </p:sp>
    </p:spTree>
    <p:extLst>
      <p:ext uri="{BB962C8B-B14F-4D97-AF65-F5344CB8AC3E}">
        <p14:creationId xmlns:p14="http://schemas.microsoft.com/office/powerpoint/2010/main" val="36485984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D6055A80-B785-CB9E-DEB7-8A01F1E87A24}"/>
              </a:ext>
            </a:extLst>
          </p:cNvPr>
          <p:cNvSpPr>
            <a:spLocks noChangeArrowheads="1"/>
          </p:cNvSpPr>
          <p:nvPr/>
        </p:nvSpPr>
        <p:spPr bwMode="auto">
          <a:xfrm>
            <a:off x="0" y="-20638"/>
            <a:ext cx="9144000" cy="539751"/>
          </a:xfrm>
          <a:prstGeom prst="rect">
            <a:avLst/>
          </a:prstGeom>
          <a:gradFill>
            <a:gsLst>
              <a:gs pos="0">
                <a:schemeClr val="tx2"/>
              </a:gs>
              <a:gs pos="100000">
                <a:schemeClr val="accent1"/>
              </a:gs>
            </a:gsLst>
            <a:lin ang="5400000" scaled="1"/>
          </a:gradFill>
          <a:ln w="9525">
            <a:noFill/>
            <a:miter lim="800000"/>
            <a:headEnd/>
            <a:tailEnd/>
          </a:ln>
          <a:effectLst>
            <a:outerShdw blurRad="50800" dist="38100" dir="5400000" algn="t" rotWithShape="0">
              <a:prstClr val="black">
                <a:alpha val="40000"/>
              </a:prstClr>
            </a:outerShdw>
          </a:effectLst>
        </p:spPr>
        <p:txBody>
          <a:bodyPr wrap="none" lIns="91351" tIns="45675" rIns="91351" bIns="45675" anchor="ctr"/>
          <a:lstStyle/>
          <a:p>
            <a:pPr>
              <a:defRPr/>
            </a:pPr>
            <a:endParaRPr lang="en-US" altLang="zh-TW" sz="2800" b="1" dirty="0">
              <a:solidFill>
                <a:schemeClr val="bg1"/>
              </a:solidFill>
              <a:latin typeface="Meiryo UI" pitchFamily="50" charset="-128"/>
              <a:ea typeface="Meiryo UI" pitchFamily="50" charset="-128"/>
              <a:cs typeface="Meiryo UI" pitchFamily="50" charset="-128"/>
            </a:endParaRPr>
          </a:p>
        </p:txBody>
      </p:sp>
      <p:sp>
        <p:nvSpPr>
          <p:cNvPr id="8" name="Text Box 5">
            <a:extLst>
              <a:ext uri="{FF2B5EF4-FFF2-40B4-BE49-F238E27FC236}">
                <a16:creationId xmlns:a16="http://schemas.microsoft.com/office/drawing/2014/main" id="{F548B18F-F479-B1D1-5E95-97F8D371E9E5}"/>
              </a:ext>
            </a:extLst>
          </p:cNvPr>
          <p:cNvSpPr txBox="1">
            <a:spLocks noChangeArrowheads="1"/>
          </p:cNvSpPr>
          <p:nvPr/>
        </p:nvSpPr>
        <p:spPr bwMode="auto">
          <a:xfrm>
            <a:off x="165733" y="558856"/>
            <a:ext cx="853059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None/>
            </a:pPr>
            <a:r>
              <a:rPr lang="ja-JP" altLang="en-US" sz="1800" dirty="0">
                <a:latin typeface="Meiryo UI" panose="020B0604030504040204" pitchFamily="50" charset="-128"/>
                <a:ea typeface="Meiryo UI" panose="020B0604030504040204" pitchFamily="50" charset="-128"/>
              </a:rPr>
              <a:t>◇維持管理の取り組み</a:t>
            </a:r>
            <a:r>
              <a:rPr lang="en-US" altLang="ja-JP" sz="1800" dirty="0">
                <a:latin typeface="Meiryo UI" panose="020B0604030504040204" pitchFamily="50" charset="-128"/>
                <a:ea typeface="Meiryo UI" panose="020B0604030504040204" pitchFamily="50" charset="-128"/>
              </a:rPr>
              <a:t>[</a:t>
            </a:r>
            <a:r>
              <a:rPr lang="ja-JP" altLang="en-US" sz="1800" dirty="0">
                <a:latin typeface="Meiryo UI" panose="020B0604030504040204" pitchFamily="50" charset="-128"/>
                <a:ea typeface="Meiryo UI" panose="020B0604030504040204" pitchFamily="50" charset="-128"/>
              </a:rPr>
              <a:t>計画的対応</a:t>
            </a:r>
            <a:r>
              <a:rPr lang="en-US" altLang="ja-JP" sz="1800" dirty="0">
                <a:latin typeface="Meiryo UI" panose="020B0604030504040204" pitchFamily="50" charset="-128"/>
                <a:ea typeface="Meiryo UI" panose="020B0604030504040204" pitchFamily="50" charset="-128"/>
              </a:rPr>
              <a:t>]</a:t>
            </a:r>
            <a:endParaRPr lang="ja-JP" altLang="en-US" sz="1800" dirty="0">
              <a:latin typeface="Meiryo UI" panose="020B0604030504040204" pitchFamily="50" charset="-128"/>
              <a:ea typeface="Meiryo UI" panose="020B0604030504040204" pitchFamily="50" charset="-128"/>
            </a:endParaRPr>
          </a:p>
        </p:txBody>
      </p:sp>
      <p:sp>
        <p:nvSpPr>
          <p:cNvPr id="9" name="コンテンツ プレースホルダー 2">
            <a:extLst>
              <a:ext uri="{FF2B5EF4-FFF2-40B4-BE49-F238E27FC236}">
                <a16:creationId xmlns:a16="http://schemas.microsoft.com/office/drawing/2014/main" id="{B096211C-B1AC-FE1B-A525-AA14DCDCA50D}"/>
              </a:ext>
            </a:extLst>
          </p:cNvPr>
          <p:cNvSpPr txBox="1">
            <a:spLocks/>
          </p:cNvSpPr>
          <p:nvPr/>
        </p:nvSpPr>
        <p:spPr bwMode="auto">
          <a:xfrm>
            <a:off x="438150" y="906030"/>
            <a:ext cx="8239126" cy="753997"/>
          </a:xfrm>
          <a:prstGeom prst="rect">
            <a:avLst/>
          </a:prstGeom>
          <a:gradFill rotWithShape="0">
            <a:gsLst>
              <a:gs pos="0">
                <a:srgbClr val="FFFF99"/>
              </a:gs>
              <a:gs pos="100000">
                <a:schemeClr val="bg1"/>
              </a:gs>
            </a:gsLst>
            <a:lin ang="5400000" scaled="1"/>
          </a:gradFill>
          <a:ln w="12700">
            <a:solidFill>
              <a:schemeClr val="tx1"/>
            </a:solidFill>
            <a:miter lim="800000"/>
            <a:headEnd/>
            <a:tailEnd/>
          </a:ln>
        </p:spPr>
        <p:txBody>
          <a:bodyPr anchor="ctr"/>
          <a:lstStyle>
            <a:lvl1pPr marL="285750" indent="-28575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indent="0" eaLnBrk="1" hangingPunct="1">
              <a:spcBef>
                <a:spcPct val="0"/>
              </a:spcBef>
              <a:buNone/>
            </a:pPr>
            <a:r>
              <a:rPr lang="ja-JP" altLang="en-US" sz="1600" dirty="0">
                <a:latin typeface="Meiryo UI" panose="020B0604030504040204" pitchFamily="50" charset="-128"/>
                <a:ea typeface="Meiryo UI" panose="020B0604030504040204" pitchFamily="50" charset="-128"/>
              </a:rPr>
              <a:t>・「鉄道維持管理標準」による全般検査と「道路構造物としての点検」により、構造物の安全性を確認する取り組みを実施</a:t>
            </a:r>
            <a:endParaRPr lang="en-US" altLang="ja-JP" sz="1600" dirty="0">
              <a:latin typeface="Meiryo UI" panose="020B0604030504040204" pitchFamily="50" charset="-128"/>
              <a:ea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0697CFBF-62AA-4423-A348-4E9138DCA51B}" type="slidenum">
              <a:rPr lang="ja-JP" altLang="en-US" smtClean="0"/>
              <a:pPr>
                <a:defRPr/>
              </a:pPr>
              <a:t>7</a:t>
            </a:fld>
            <a:endParaRPr lang="ja-JP" altLang="en-US"/>
          </a:p>
        </p:txBody>
      </p:sp>
      <p:pic>
        <p:nvPicPr>
          <p:cNvPr id="2" name="図 1">
            <a:extLst>
              <a:ext uri="{FF2B5EF4-FFF2-40B4-BE49-F238E27FC236}">
                <a16:creationId xmlns:a16="http://schemas.microsoft.com/office/drawing/2014/main" id="{A22D45AF-33EC-429C-B5BD-BC859D81A9C2}"/>
              </a:ext>
            </a:extLst>
          </p:cNvPr>
          <p:cNvPicPr>
            <a:picLocks noChangeAspect="1"/>
          </p:cNvPicPr>
          <p:nvPr/>
        </p:nvPicPr>
        <p:blipFill>
          <a:blip r:embed="rId3"/>
          <a:stretch>
            <a:fillRect/>
          </a:stretch>
        </p:blipFill>
        <p:spPr>
          <a:xfrm>
            <a:off x="1627933" y="1810387"/>
            <a:ext cx="5888134" cy="4987288"/>
          </a:xfrm>
          <a:prstGeom prst="rect">
            <a:avLst/>
          </a:prstGeom>
        </p:spPr>
      </p:pic>
      <p:sp>
        <p:nvSpPr>
          <p:cNvPr id="10" name="正方形/長方形 22">
            <a:extLst>
              <a:ext uri="{FF2B5EF4-FFF2-40B4-BE49-F238E27FC236}">
                <a16:creationId xmlns:a16="http://schemas.microsoft.com/office/drawing/2014/main" id="{61D370AE-7FB2-7D0F-80B3-A60A4F0CAD0B}"/>
              </a:ext>
            </a:extLst>
          </p:cNvPr>
          <p:cNvSpPr>
            <a:spLocks noChangeArrowheads="1"/>
          </p:cNvSpPr>
          <p:nvPr/>
        </p:nvSpPr>
        <p:spPr bwMode="auto">
          <a:xfrm>
            <a:off x="60325" y="60325"/>
            <a:ext cx="6108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b="1" dirty="0">
                <a:solidFill>
                  <a:schemeClr val="bg1"/>
                </a:solidFill>
                <a:latin typeface="Meiryo UI" panose="020B0604030504040204" pitchFamily="50" charset="-128"/>
                <a:ea typeface="Meiryo UI" panose="020B0604030504040204" pitchFamily="50" charset="-128"/>
              </a:rPr>
              <a:t>（</a:t>
            </a:r>
            <a:r>
              <a:rPr lang="en-US" altLang="ja-JP" b="1" dirty="0">
                <a:solidFill>
                  <a:schemeClr val="bg1"/>
                </a:solidFill>
                <a:latin typeface="Meiryo UI" panose="020B0604030504040204" pitchFamily="50" charset="-128"/>
                <a:ea typeface="Meiryo UI" panose="020B0604030504040204" pitchFamily="50" charset="-128"/>
              </a:rPr>
              <a:t>2</a:t>
            </a:r>
            <a:r>
              <a:rPr lang="ja-JP" altLang="en-US" b="1" dirty="0">
                <a:solidFill>
                  <a:schemeClr val="bg1"/>
                </a:solidFill>
                <a:latin typeface="Meiryo UI" panose="020B0604030504040204" pitchFamily="50" charset="-128"/>
                <a:ea typeface="Meiryo UI" panose="020B0604030504040204" pitchFamily="50" charset="-128"/>
              </a:rPr>
              <a:t>）現計画の振り返りと検証</a:t>
            </a:r>
          </a:p>
        </p:txBody>
      </p:sp>
    </p:spTree>
    <p:extLst>
      <p:ext uri="{BB962C8B-B14F-4D97-AF65-F5344CB8AC3E}">
        <p14:creationId xmlns:p14="http://schemas.microsoft.com/office/powerpoint/2010/main" val="38674832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D6055A80-B785-CB9E-DEB7-8A01F1E87A24}"/>
              </a:ext>
            </a:extLst>
          </p:cNvPr>
          <p:cNvSpPr>
            <a:spLocks noChangeArrowheads="1"/>
          </p:cNvSpPr>
          <p:nvPr/>
        </p:nvSpPr>
        <p:spPr bwMode="auto">
          <a:xfrm>
            <a:off x="0" y="-20638"/>
            <a:ext cx="9144000" cy="539751"/>
          </a:xfrm>
          <a:prstGeom prst="rect">
            <a:avLst/>
          </a:prstGeom>
          <a:gradFill>
            <a:gsLst>
              <a:gs pos="0">
                <a:schemeClr val="tx2"/>
              </a:gs>
              <a:gs pos="100000">
                <a:schemeClr val="accent1"/>
              </a:gs>
            </a:gsLst>
            <a:lin ang="5400000" scaled="1"/>
          </a:gradFill>
          <a:ln w="9525">
            <a:noFill/>
            <a:miter lim="800000"/>
            <a:headEnd/>
            <a:tailEnd/>
          </a:ln>
          <a:effectLst>
            <a:outerShdw blurRad="50800" dist="38100" dir="5400000" algn="t" rotWithShape="0">
              <a:prstClr val="black">
                <a:alpha val="40000"/>
              </a:prstClr>
            </a:outerShdw>
          </a:effectLst>
        </p:spPr>
        <p:txBody>
          <a:bodyPr wrap="none" lIns="91351" tIns="45675" rIns="91351" bIns="45675" anchor="ctr"/>
          <a:lstStyle/>
          <a:p>
            <a:pPr>
              <a:defRPr/>
            </a:pPr>
            <a:endParaRPr lang="en-US" altLang="zh-TW" sz="2800" b="1" dirty="0">
              <a:solidFill>
                <a:schemeClr val="bg1"/>
              </a:solidFill>
              <a:latin typeface="Meiryo UI" pitchFamily="50" charset="-128"/>
              <a:ea typeface="Meiryo UI" pitchFamily="50" charset="-128"/>
              <a:cs typeface="Meiryo UI" pitchFamily="50" charset="-128"/>
            </a:endParaRPr>
          </a:p>
        </p:txBody>
      </p:sp>
      <p:graphicFrame>
        <p:nvGraphicFramePr>
          <p:cNvPr id="2" name="表 1">
            <a:extLst>
              <a:ext uri="{FF2B5EF4-FFF2-40B4-BE49-F238E27FC236}">
                <a16:creationId xmlns:a16="http://schemas.microsoft.com/office/drawing/2014/main" id="{10F78BDC-124C-9D72-01D7-294BA86C86EC}"/>
              </a:ext>
            </a:extLst>
          </p:cNvPr>
          <p:cNvGraphicFramePr>
            <a:graphicFrameLocks noGrp="1"/>
          </p:cNvGraphicFramePr>
          <p:nvPr>
            <p:extLst>
              <p:ext uri="{D42A27DB-BD31-4B8C-83A1-F6EECF244321}">
                <p14:modId xmlns:p14="http://schemas.microsoft.com/office/powerpoint/2010/main" val="3179892909"/>
              </p:ext>
            </p:extLst>
          </p:nvPr>
        </p:nvGraphicFramePr>
        <p:xfrm>
          <a:off x="320947" y="2311555"/>
          <a:ext cx="8613107" cy="3016044"/>
        </p:xfrm>
        <a:graphic>
          <a:graphicData uri="http://schemas.openxmlformats.org/drawingml/2006/table">
            <a:tbl>
              <a:tblPr firstRow="1" bandRow="1">
                <a:tableStyleId>{5C22544A-7EE6-4342-B048-85BDC9FD1C3A}</a:tableStyleId>
              </a:tblPr>
              <a:tblGrid>
                <a:gridCol w="983582">
                  <a:extLst>
                    <a:ext uri="{9D8B030D-6E8A-4147-A177-3AD203B41FA5}">
                      <a16:colId xmlns:a16="http://schemas.microsoft.com/office/drawing/2014/main" val="20000"/>
                    </a:ext>
                  </a:extLst>
                </a:gridCol>
                <a:gridCol w="1019175">
                  <a:extLst>
                    <a:ext uri="{9D8B030D-6E8A-4147-A177-3AD203B41FA5}">
                      <a16:colId xmlns:a16="http://schemas.microsoft.com/office/drawing/2014/main" val="2821463242"/>
                    </a:ext>
                  </a:extLst>
                </a:gridCol>
                <a:gridCol w="661035">
                  <a:extLst>
                    <a:ext uri="{9D8B030D-6E8A-4147-A177-3AD203B41FA5}">
                      <a16:colId xmlns:a16="http://schemas.microsoft.com/office/drawing/2014/main" val="1296585907"/>
                    </a:ext>
                  </a:extLst>
                </a:gridCol>
                <a:gridCol w="661035">
                  <a:extLst>
                    <a:ext uri="{9D8B030D-6E8A-4147-A177-3AD203B41FA5}">
                      <a16:colId xmlns:a16="http://schemas.microsoft.com/office/drawing/2014/main" val="3664862196"/>
                    </a:ext>
                  </a:extLst>
                </a:gridCol>
                <a:gridCol w="661035">
                  <a:extLst>
                    <a:ext uri="{9D8B030D-6E8A-4147-A177-3AD203B41FA5}">
                      <a16:colId xmlns:a16="http://schemas.microsoft.com/office/drawing/2014/main" val="783702114"/>
                    </a:ext>
                  </a:extLst>
                </a:gridCol>
                <a:gridCol w="661035">
                  <a:extLst>
                    <a:ext uri="{9D8B030D-6E8A-4147-A177-3AD203B41FA5}">
                      <a16:colId xmlns:a16="http://schemas.microsoft.com/office/drawing/2014/main" val="2947066949"/>
                    </a:ext>
                  </a:extLst>
                </a:gridCol>
                <a:gridCol w="661035">
                  <a:extLst>
                    <a:ext uri="{9D8B030D-6E8A-4147-A177-3AD203B41FA5}">
                      <a16:colId xmlns:a16="http://schemas.microsoft.com/office/drawing/2014/main" val="3469675515"/>
                    </a:ext>
                  </a:extLst>
                </a:gridCol>
                <a:gridCol w="661035">
                  <a:extLst>
                    <a:ext uri="{9D8B030D-6E8A-4147-A177-3AD203B41FA5}">
                      <a16:colId xmlns:a16="http://schemas.microsoft.com/office/drawing/2014/main" val="2661399303"/>
                    </a:ext>
                  </a:extLst>
                </a:gridCol>
                <a:gridCol w="661035">
                  <a:extLst>
                    <a:ext uri="{9D8B030D-6E8A-4147-A177-3AD203B41FA5}">
                      <a16:colId xmlns:a16="http://schemas.microsoft.com/office/drawing/2014/main" val="4130972136"/>
                    </a:ext>
                  </a:extLst>
                </a:gridCol>
                <a:gridCol w="661035">
                  <a:extLst>
                    <a:ext uri="{9D8B030D-6E8A-4147-A177-3AD203B41FA5}">
                      <a16:colId xmlns:a16="http://schemas.microsoft.com/office/drawing/2014/main" val="120785919"/>
                    </a:ext>
                  </a:extLst>
                </a:gridCol>
                <a:gridCol w="661035">
                  <a:extLst>
                    <a:ext uri="{9D8B030D-6E8A-4147-A177-3AD203B41FA5}">
                      <a16:colId xmlns:a16="http://schemas.microsoft.com/office/drawing/2014/main" val="2137761921"/>
                    </a:ext>
                  </a:extLst>
                </a:gridCol>
                <a:gridCol w="661035">
                  <a:extLst>
                    <a:ext uri="{9D8B030D-6E8A-4147-A177-3AD203B41FA5}">
                      <a16:colId xmlns:a16="http://schemas.microsoft.com/office/drawing/2014/main" val="3501664636"/>
                    </a:ext>
                  </a:extLst>
                </a:gridCol>
              </a:tblGrid>
              <a:tr h="335116">
                <a:tc rowSpan="2">
                  <a:txBody>
                    <a:bodyPr/>
                    <a:lstStyle/>
                    <a:p>
                      <a:pPr algn="ctr"/>
                      <a:r>
                        <a:rPr kumimoji="1" lang="ja-JP" altLang="en-US" sz="1300" b="0" dirty="0">
                          <a:latin typeface="Meiryo UI" panose="020B0604030504040204" pitchFamily="50" charset="-128"/>
                          <a:ea typeface="Meiryo UI" panose="020B0604030504040204" pitchFamily="50" charset="-128"/>
                          <a:cs typeface="Meiryo UI" panose="020B0604030504040204" pitchFamily="50" charset="-128"/>
                        </a:rPr>
                        <a:t>構造</a:t>
                      </a:r>
                      <a:r>
                        <a:rPr kumimoji="1" lang="ja-JP" altLang="en-US" sz="1300" b="0" dirty="0">
                          <a:solidFill>
                            <a:schemeClr val="bg1"/>
                          </a:solidFill>
                          <a:latin typeface="Meiryo UI" panose="020B0604030504040204" pitchFamily="50" charset="-128"/>
                          <a:ea typeface="Meiryo UI" panose="020B0604030504040204" pitchFamily="50" charset="-128"/>
                        </a:rPr>
                        <a:t>種別</a:t>
                      </a:r>
                      <a:endParaRPr kumimoji="1" lang="en-US" altLang="ja-JP" sz="1300" b="0" dirty="0">
                        <a:solidFill>
                          <a:schemeClr val="bg1"/>
                        </a:solidFill>
                        <a:latin typeface="Meiryo UI" panose="020B0604030504040204" pitchFamily="50" charset="-128"/>
                        <a:ea typeface="Meiryo UI" panose="020B0604030504040204" pitchFamily="50" charset="-128"/>
                      </a:endParaRPr>
                    </a:p>
                  </a:txBody>
                  <a:tcPr marL="98014" marR="98014" marT="49007" marB="49007"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4F81BD"/>
                    </a:solidFill>
                  </a:tcPr>
                </a:tc>
                <a:tc rowSpan="2">
                  <a:txBody>
                    <a:bodyPr/>
                    <a:lstStyle/>
                    <a:p>
                      <a:pPr algn="ctr"/>
                      <a:r>
                        <a:rPr kumimoji="1" lang="ja-JP" altLang="en-US" sz="1300" b="0" dirty="0">
                          <a:solidFill>
                            <a:schemeClr val="bg1"/>
                          </a:solidFill>
                          <a:latin typeface="Meiryo UI" panose="020B0604030504040204" pitchFamily="50" charset="-128"/>
                          <a:ea typeface="Meiryo UI" panose="020B0604030504040204" pitchFamily="50" charset="-128"/>
                        </a:rPr>
                        <a:t>管理</a:t>
                      </a:r>
                      <a:endParaRPr kumimoji="1" lang="en-US" altLang="ja-JP" sz="1300" b="0" dirty="0">
                        <a:solidFill>
                          <a:schemeClr val="bg1"/>
                        </a:solidFill>
                        <a:latin typeface="Meiryo UI" panose="020B0604030504040204" pitchFamily="50" charset="-128"/>
                        <a:ea typeface="Meiryo UI" panose="020B0604030504040204" pitchFamily="50" charset="-128"/>
                      </a:endParaRPr>
                    </a:p>
                    <a:p>
                      <a:pPr algn="ctr"/>
                      <a:r>
                        <a:rPr kumimoji="1" lang="ja-JP" altLang="en-US" sz="1300" b="0" dirty="0">
                          <a:solidFill>
                            <a:schemeClr val="bg1"/>
                          </a:solidFill>
                          <a:latin typeface="Meiryo UI" panose="020B0604030504040204" pitchFamily="50" charset="-128"/>
                          <a:ea typeface="Meiryo UI" panose="020B0604030504040204" pitchFamily="50" charset="-128"/>
                        </a:rPr>
                        <a:t>施設数</a:t>
                      </a:r>
                    </a:p>
                  </a:txBody>
                  <a:tcPr marL="98014" marR="98014" marT="49007" marB="4900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4F81BD"/>
                    </a:solidFill>
                  </a:tcPr>
                </a:tc>
                <a:tc gridSpan="5">
                  <a:txBody>
                    <a:bodyPr/>
                    <a:lstStyle/>
                    <a:p>
                      <a:pPr algn="ctr"/>
                      <a:r>
                        <a:rPr kumimoji="1" lang="ja-JP" altLang="en-US" sz="1300" b="0" dirty="0">
                          <a:latin typeface="Meiryo UI" panose="020B0604030504040204" pitchFamily="50" charset="-128"/>
                          <a:ea typeface="Meiryo UI" panose="020B0604030504040204" pitchFamily="50" charset="-128"/>
                        </a:rPr>
                        <a:t>１巡目</a:t>
                      </a:r>
                    </a:p>
                  </a:txBody>
                  <a:tcPr marL="98014" marR="98014" marT="49007" marB="4900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hMerge="1">
                  <a:txBody>
                    <a:bodyPr/>
                    <a:lstStyle/>
                    <a:p>
                      <a:pPr algn="ctr"/>
                      <a:endParaRPr kumimoji="1" lang="ja-JP" altLang="en-US" sz="1200" b="0" dirty="0">
                        <a:latin typeface="Meiryo UI" panose="020B0604030504040204" pitchFamily="50" charset="-128"/>
                        <a:ea typeface="Meiryo UI" panose="020B0604030504040204" pitchFamily="50" charset="-128"/>
                        <a:cs typeface="Meiryo UI" panose="020B0604030504040204" pitchFamily="50" charset="-128"/>
                      </a:endParaRPr>
                    </a:p>
                  </a:txBody>
                  <a:tcPr anchor="ctr">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hMerge="1">
                  <a:txBody>
                    <a:bodyPr/>
                    <a:lstStyle/>
                    <a:p>
                      <a:pPr algn="ctr"/>
                      <a:endParaRPr kumimoji="1" lang="ja-JP" altLang="en-US" sz="1200" b="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hMerge="1">
                  <a:txBody>
                    <a:bodyPr/>
                    <a:lstStyle/>
                    <a:p>
                      <a:pPr algn="ctr"/>
                      <a:endParaRPr kumimoji="1" lang="ja-JP" altLang="en-US" sz="1200" b="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hMerge="1">
                  <a:txBody>
                    <a:bodyPr/>
                    <a:lstStyle/>
                    <a:p>
                      <a:pPr algn="ctr"/>
                      <a:endParaRPr kumimoji="1" lang="ja-JP" altLang="en-US" sz="1200" b="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gridSpan="5">
                  <a:txBody>
                    <a:bodyPr/>
                    <a:lstStyle/>
                    <a:p>
                      <a:pPr algn="ctr"/>
                      <a:r>
                        <a:rPr kumimoji="1" lang="ja-JP" altLang="en-US" sz="1300" b="0" dirty="0">
                          <a:latin typeface="Meiryo UI" panose="020B0604030504040204" pitchFamily="50" charset="-128"/>
                          <a:ea typeface="Meiryo UI" panose="020B0604030504040204" pitchFamily="50" charset="-128"/>
                        </a:rPr>
                        <a:t>２巡目</a:t>
                      </a:r>
                    </a:p>
                  </a:txBody>
                  <a:tcPr marL="98014" marR="98014" marT="49007" marB="4900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hMerge="1">
                  <a:txBody>
                    <a:bodyPr/>
                    <a:lstStyle/>
                    <a:p>
                      <a:pPr algn="ctr"/>
                      <a:endParaRPr kumimoji="1" lang="ja-JP" altLang="en-US" sz="1200" b="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hMerge="1">
                  <a:txBody>
                    <a:bodyPr/>
                    <a:lstStyle/>
                    <a:p>
                      <a:pPr algn="ctr"/>
                      <a:endParaRPr kumimoji="1" lang="ja-JP" altLang="en-US" sz="1200" b="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hMerge="1">
                  <a:txBody>
                    <a:bodyPr/>
                    <a:lstStyle/>
                    <a:p>
                      <a:pPr algn="ctr"/>
                      <a:endParaRPr kumimoji="1" lang="ja-JP" altLang="en-US" sz="1200" b="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hMerge="1">
                  <a:txBody>
                    <a:bodyPr/>
                    <a:lstStyle/>
                    <a:p>
                      <a:pPr algn="ctr"/>
                      <a:endParaRPr kumimoji="1" lang="ja-JP" altLang="en-US" sz="1200" b="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0"/>
                  </a:ext>
                </a:extLst>
              </a:tr>
              <a:tr h="335116">
                <a:tc vMerge="1">
                  <a:txBody>
                    <a:bodyPr/>
                    <a:lstStyle/>
                    <a:p>
                      <a:pPr algn="ctr"/>
                      <a:r>
                        <a:rPr kumimoji="1" lang="ja-JP" altLang="en-US" sz="1300" b="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対象施設</a:t>
                      </a:r>
                      <a:endParaRPr kumimoji="1" lang="en-US" altLang="ja-JP" sz="1300" b="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marL="98014" marR="98014" marT="49007" marB="49007" anchor="ctr">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rgbClr val="4F81BD"/>
                    </a:solidFill>
                  </a:tcPr>
                </a:tc>
                <a:tc vMerge="1">
                  <a:txBody>
                    <a:bodyPr/>
                    <a:lstStyle/>
                    <a:p>
                      <a:pPr algn="ctr"/>
                      <a:r>
                        <a:rPr kumimoji="1" lang="ja-JP" altLang="en-US" sz="1300" b="0" dirty="0">
                          <a:solidFill>
                            <a:schemeClr val="bg1"/>
                          </a:solidFill>
                          <a:latin typeface="Meiryo UI" panose="020B0604030504040204" pitchFamily="50" charset="-128"/>
                          <a:ea typeface="Meiryo UI" panose="020B0604030504040204" pitchFamily="50" charset="-128"/>
                        </a:rPr>
                        <a:t>数量</a:t>
                      </a:r>
                    </a:p>
                  </a:txBody>
                  <a:tcPr marL="98014" marR="98014" marT="49007" marB="49007" anchor="ct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rgbClr val="4F81BD"/>
                    </a:solidFill>
                  </a:tcPr>
                </a:tc>
                <a:tc>
                  <a:txBody>
                    <a:bodyPr/>
                    <a:lstStyle/>
                    <a:p>
                      <a:pPr algn="ctr"/>
                      <a:r>
                        <a:rPr kumimoji="1" lang="en-US" altLang="ja-JP" sz="1300" b="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H26</a:t>
                      </a:r>
                      <a:endParaRPr kumimoji="1" lang="ja-JP" altLang="en-US" sz="1300" b="0" dirty="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a:txBody>
                  <a:tcPr marL="98014" marR="98014" marT="49007" marB="4900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F81BD"/>
                    </a:solidFill>
                  </a:tcPr>
                </a:tc>
                <a:tc>
                  <a:txBody>
                    <a:bodyPr/>
                    <a:lstStyle/>
                    <a:p>
                      <a:pPr algn="ctr"/>
                      <a:r>
                        <a:rPr kumimoji="1" lang="en-US" altLang="ja-JP" sz="1300" b="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H27</a:t>
                      </a:r>
                      <a:endParaRPr kumimoji="1" lang="ja-JP" altLang="en-US" sz="1300" b="0" dirty="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a:txBody>
                  <a:tcPr marL="98014" marR="98014" marT="49007" marB="4900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F81BD"/>
                    </a:solidFill>
                  </a:tcPr>
                </a:tc>
                <a:tc>
                  <a:txBody>
                    <a:bodyPr/>
                    <a:lstStyle/>
                    <a:p>
                      <a:pPr algn="ctr"/>
                      <a:r>
                        <a:rPr kumimoji="1" lang="en-US" altLang="ja-JP" sz="1300" b="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H28</a:t>
                      </a:r>
                      <a:endParaRPr kumimoji="1" lang="ja-JP" altLang="en-US" sz="1300" b="0" dirty="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a:txBody>
                  <a:tcPr marL="98014" marR="98014" marT="49007" marB="4900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F81BD"/>
                    </a:solidFill>
                  </a:tcPr>
                </a:tc>
                <a:tc>
                  <a:txBody>
                    <a:bodyPr/>
                    <a:lstStyle/>
                    <a:p>
                      <a:pPr algn="ctr"/>
                      <a:r>
                        <a:rPr kumimoji="1" lang="en-US" altLang="ja-JP" sz="1300" b="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H29</a:t>
                      </a:r>
                      <a:endParaRPr kumimoji="1" lang="ja-JP" altLang="en-US" sz="1300" b="0" dirty="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a:txBody>
                  <a:tcPr marL="98014" marR="98014" marT="49007" marB="4900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F81BD"/>
                    </a:solidFill>
                  </a:tcPr>
                </a:tc>
                <a:tc>
                  <a:txBody>
                    <a:bodyPr/>
                    <a:lstStyle/>
                    <a:p>
                      <a:pPr algn="ctr"/>
                      <a:r>
                        <a:rPr kumimoji="1" lang="en-US" altLang="ja-JP" sz="1300" b="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H30</a:t>
                      </a:r>
                      <a:endParaRPr kumimoji="1" lang="ja-JP" altLang="en-US" sz="1300" b="0" dirty="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a:txBody>
                  <a:tcPr marL="98014" marR="98014" marT="49007" marB="4900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F81BD"/>
                    </a:solidFill>
                  </a:tcPr>
                </a:tc>
                <a:tc>
                  <a:txBody>
                    <a:bodyPr/>
                    <a:lstStyle/>
                    <a:p>
                      <a:pPr algn="ctr"/>
                      <a:r>
                        <a:rPr kumimoji="1" lang="en-US" altLang="ja-JP" sz="1300" b="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R1</a:t>
                      </a:r>
                      <a:endParaRPr kumimoji="1" lang="ja-JP" altLang="en-US" sz="1300" b="0" dirty="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a:txBody>
                  <a:tcPr marL="98014" marR="98014" marT="49007" marB="4900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F81BD"/>
                    </a:solidFill>
                  </a:tcPr>
                </a:tc>
                <a:tc>
                  <a:txBody>
                    <a:bodyPr/>
                    <a:lstStyle/>
                    <a:p>
                      <a:pPr algn="ctr"/>
                      <a:r>
                        <a:rPr kumimoji="1" lang="en-US" altLang="ja-JP" sz="1300" b="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R2</a:t>
                      </a:r>
                      <a:endParaRPr kumimoji="1" lang="ja-JP" altLang="en-US" sz="1300" b="0" dirty="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a:txBody>
                  <a:tcPr marL="98014" marR="98014" marT="49007" marB="4900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F81BD"/>
                    </a:solidFill>
                  </a:tcPr>
                </a:tc>
                <a:tc>
                  <a:txBody>
                    <a:bodyPr/>
                    <a:lstStyle/>
                    <a:p>
                      <a:pPr algn="ctr"/>
                      <a:r>
                        <a:rPr kumimoji="1" lang="en-US" altLang="ja-JP" sz="1300" b="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R3</a:t>
                      </a:r>
                      <a:endParaRPr kumimoji="1" lang="ja-JP" altLang="en-US" sz="1300" b="0" dirty="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a:txBody>
                  <a:tcPr marL="98014" marR="98014" marT="49007" marB="4900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F81BD"/>
                    </a:solidFill>
                  </a:tcPr>
                </a:tc>
                <a:tc>
                  <a:txBody>
                    <a:bodyPr/>
                    <a:lstStyle/>
                    <a:p>
                      <a:pPr algn="ctr"/>
                      <a:r>
                        <a:rPr kumimoji="1" lang="en-US" altLang="ja-JP" sz="1300" b="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R4</a:t>
                      </a:r>
                      <a:endParaRPr kumimoji="1" lang="ja-JP" altLang="en-US" sz="1300" b="0" dirty="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a:txBody>
                  <a:tcPr marL="98014" marR="98014" marT="49007" marB="4900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F81BD"/>
                    </a:solidFill>
                  </a:tcPr>
                </a:tc>
                <a:tc>
                  <a:txBody>
                    <a:bodyPr/>
                    <a:lstStyle/>
                    <a:p>
                      <a:pPr algn="ctr"/>
                      <a:r>
                        <a:rPr kumimoji="1" lang="en-US" altLang="ja-JP" sz="1300" b="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R5</a:t>
                      </a:r>
                      <a:endParaRPr kumimoji="1" lang="ja-JP" altLang="en-US" sz="1300" b="0" dirty="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a:txBody>
                  <a:tcPr marL="98014" marR="98014" marT="49007" marB="4900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F81BD"/>
                    </a:solidFill>
                  </a:tcPr>
                </a:tc>
                <a:extLst>
                  <a:ext uri="{0D108BD9-81ED-4DB2-BD59-A6C34878D82A}">
                    <a16:rowId xmlns:a16="http://schemas.microsoft.com/office/drawing/2014/main" val="1417232819"/>
                  </a:ext>
                </a:extLst>
              </a:tr>
              <a:tr h="335116">
                <a:tc>
                  <a:txBody>
                    <a:bodyPr/>
                    <a:lstStyle/>
                    <a:p>
                      <a:pPr algn="ctr"/>
                      <a:r>
                        <a:rPr kumimoji="1" lang="en-US" altLang="ja-JP" sz="1300" dirty="0">
                          <a:latin typeface="Meiryo UI" panose="020B0604030504040204" pitchFamily="50" charset="-128"/>
                          <a:ea typeface="Meiryo UI" panose="020B0604030504040204" pitchFamily="50" charset="-128"/>
                          <a:cs typeface="Meiryo UI" panose="020B0604030504040204" pitchFamily="50" charset="-128"/>
                        </a:rPr>
                        <a:t>RC</a:t>
                      </a:r>
                      <a:r>
                        <a:rPr kumimoji="1" lang="ja-JP" altLang="en-US" sz="1300" dirty="0">
                          <a:latin typeface="Meiryo UI" panose="020B0604030504040204" pitchFamily="50" charset="-128"/>
                          <a:ea typeface="Meiryo UI" panose="020B0604030504040204" pitchFamily="50" charset="-128"/>
                          <a:cs typeface="Meiryo UI" panose="020B0604030504040204" pitchFamily="50" charset="-128"/>
                        </a:rPr>
                        <a:t>支柱</a:t>
                      </a:r>
                    </a:p>
                  </a:txBody>
                  <a:tcPr marL="98014" marR="98014" marT="49007" marB="49007"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algn="r"/>
                      <a:r>
                        <a:rPr kumimoji="1" lang="en-US" altLang="ja-JP" sz="1300" dirty="0">
                          <a:latin typeface="Meiryo UI" panose="020B0604030504040204" pitchFamily="50" charset="-128"/>
                          <a:ea typeface="Meiryo UI" panose="020B0604030504040204" pitchFamily="50" charset="-128"/>
                          <a:cs typeface="Meiryo UI" panose="020B0604030504040204" pitchFamily="50" charset="-128"/>
                        </a:rPr>
                        <a:t>762</a:t>
                      </a:r>
                      <a:r>
                        <a:rPr kumimoji="1" lang="ja-JP" altLang="en-US" sz="1300" dirty="0">
                          <a:latin typeface="Meiryo UI" panose="020B0604030504040204" pitchFamily="50" charset="-128"/>
                          <a:ea typeface="Meiryo UI" panose="020B0604030504040204" pitchFamily="50" charset="-128"/>
                          <a:cs typeface="Meiryo UI" panose="020B0604030504040204" pitchFamily="50" charset="-128"/>
                        </a:rPr>
                        <a:t>基</a:t>
                      </a:r>
                    </a:p>
                  </a:txBody>
                  <a:tcPr marL="98014" marR="98014" marT="49007" marB="4900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algn="r"/>
                      <a:r>
                        <a:rPr kumimoji="1" lang="en-US" altLang="ja-JP" sz="1300" dirty="0">
                          <a:latin typeface="Meiryo UI" panose="020B0604030504040204" pitchFamily="50" charset="-128"/>
                          <a:ea typeface="Meiryo UI" panose="020B0604030504040204" pitchFamily="50" charset="-128"/>
                          <a:cs typeface="Meiryo UI" panose="020B0604030504040204" pitchFamily="50" charset="-128"/>
                        </a:rPr>
                        <a:t>0</a:t>
                      </a:r>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a:txBody>
                  <a:tcPr marL="98014" marR="98014" marT="49007" marB="49007"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tc>
                  <a:txBody>
                    <a:bodyPr/>
                    <a:lstStyle/>
                    <a:p>
                      <a:pPr algn="r"/>
                      <a:r>
                        <a:rPr kumimoji="1" lang="en-US" altLang="ja-JP" sz="1300" dirty="0">
                          <a:latin typeface="Meiryo UI" panose="020B0604030504040204" pitchFamily="50" charset="-128"/>
                          <a:ea typeface="Meiryo UI" panose="020B0604030504040204" pitchFamily="50" charset="-128"/>
                          <a:cs typeface="Meiryo UI" panose="020B0604030504040204" pitchFamily="50" charset="-128"/>
                        </a:rPr>
                        <a:t>0</a:t>
                      </a:r>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a:txBody>
                  <a:tcPr marL="98014" marR="98014" marT="49007" marB="49007" anchor="ctr">
                    <a:lnT w="12700" cap="flat" cmpd="sng" algn="ctr">
                      <a:solidFill>
                        <a:schemeClr val="bg1"/>
                      </a:solidFill>
                      <a:prstDash val="solid"/>
                      <a:round/>
                      <a:headEnd type="none" w="med" len="med"/>
                      <a:tailEnd type="none" w="med" len="med"/>
                    </a:lnT>
                  </a:tcPr>
                </a:tc>
                <a:tc>
                  <a:txBody>
                    <a:bodyPr/>
                    <a:lstStyle/>
                    <a:p>
                      <a:pPr algn="r"/>
                      <a:r>
                        <a:rPr kumimoji="1" lang="en-US" altLang="ja-JP"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55</a:t>
                      </a:r>
                      <a:endParaRPr kumimoji="1" lang="ja-JP" altLang="en-US"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txBody>
                  <a:tcPr marL="98014" marR="98014" marT="49007" marB="49007" anchor="ctr">
                    <a:lnT w="12700" cap="flat" cmpd="sng" algn="ctr">
                      <a:solidFill>
                        <a:schemeClr val="bg1"/>
                      </a:solidFill>
                      <a:prstDash val="solid"/>
                      <a:round/>
                      <a:headEnd type="none" w="med" len="med"/>
                      <a:tailEnd type="none" w="med" len="med"/>
                    </a:lnT>
                  </a:tcPr>
                </a:tc>
                <a:tc>
                  <a:txBody>
                    <a:bodyPr/>
                    <a:lstStyle/>
                    <a:p>
                      <a:pPr algn="r"/>
                      <a:r>
                        <a:rPr kumimoji="1" lang="en-US" altLang="ja-JP"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361</a:t>
                      </a:r>
                      <a:endParaRPr kumimoji="1" lang="ja-JP" altLang="en-US"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txBody>
                  <a:tcPr marL="98014" marR="98014" marT="49007" marB="49007" anchor="ctr">
                    <a:lnT w="12700" cap="flat" cmpd="sng" algn="ctr">
                      <a:solidFill>
                        <a:schemeClr val="bg1"/>
                      </a:solidFill>
                      <a:prstDash val="solid"/>
                      <a:round/>
                      <a:headEnd type="none" w="med" len="med"/>
                      <a:tailEnd type="none" w="med" len="med"/>
                    </a:lnT>
                  </a:tcPr>
                </a:tc>
                <a:tc>
                  <a:txBody>
                    <a:bodyPr/>
                    <a:lstStyle/>
                    <a:p>
                      <a:pPr algn="r"/>
                      <a:r>
                        <a:rPr kumimoji="1" lang="en-US" altLang="ja-JP"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346</a:t>
                      </a:r>
                      <a:endParaRPr kumimoji="1" lang="ja-JP" altLang="en-US"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txBody>
                  <a:tcPr marL="98014" marR="98014" marT="49007" marB="49007" anchor="ctr">
                    <a:lnT w="12700" cap="flat" cmpd="sng" algn="ctr">
                      <a:solidFill>
                        <a:schemeClr val="bg1"/>
                      </a:solidFill>
                      <a:prstDash val="solid"/>
                      <a:round/>
                      <a:headEnd type="none" w="med" len="med"/>
                      <a:tailEnd type="none" w="med" len="med"/>
                    </a:lnT>
                  </a:tcPr>
                </a:tc>
                <a:tc>
                  <a:txBody>
                    <a:bodyPr/>
                    <a:lstStyle/>
                    <a:p>
                      <a:pPr algn="r"/>
                      <a:r>
                        <a:rPr kumimoji="1" lang="en-US" altLang="ja-JP" sz="1300" dirty="0">
                          <a:latin typeface="Meiryo UI" panose="020B0604030504040204" pitchFamily="50" charset="-128"/>
                          <a:ea typeface="Meiryo UI" panose="020B0604030504040204" pitchFamily="50" charset="-128"/>
                          <a:cs typeface="Meiryo UI" panose="020B0604030504040204" pitchFamily="50" charset="-128"/>
                        </a:rPr>
                        <a:t>215</a:t>
                      </a:r>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a:txBody>
                  <a:tcPr marL="98014" marR="98014" marT="49007" marB="49007" anchor="ctr">
                    <a:lnT w="12700" cap="flat" cmpd="sng" algn="ctr">
                      <a:solidFill>
                        <a:schemeClr val="bg1"/>
                      </a:solidFill>
                      <a:prstDash val="solid"/>
                      <a:round/>
                      <a:headEnd type="none" w="med" len="med"/>
                      <a:tailEnd type="none" w="med" len="med"/>
                    </a:lnT>
                  </a:tcPr>
                </a:tc>
                <a:tc>
                  <a:txBody>
                    <a:bodyPr/>
                    <a:lstStyle/>
                    <a:p>
                      <a:pPr algn="r"/>
                      <a:r>
                        <a:rPr kumimoji="1" lang="en-US" altLang="ja-JP"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269</a:t>
                      </a:r>
                      <a:endParaRPr kumimoji="1" lang="ja-JP" altLang="en-US"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txBody>
                  <a:tcPr marL="98014" marR="98014" marT="49007" marB="49007" anchor="ctr">
                    <a:lnT w="12700" cap="flat" cmpd="sng" algn="ctr">
                      <a:solidFill>
                        <a:schemeClr val="bg1"/>
                      </a:solidFill>
                      <a:prstDash val="solid"/>
                      <a:round/>
                      <a:headEnd type="none" w="med" len="med"/>
                      <a:tailEnd type="none" w="med" len="med"/>
                    </a:lnT>
                  </a:tcPr>
                </a:tc>
                <a:tc>
                  <a:txBody>
                    <a:bodyPr/>
                    <a:lstStyle/>
                    <a:p>
                      <a:pPr algn="r"/>
                      <a:r>
                        <a:rPr kumimoji="1" lang="en-US" altLang="ja-JP"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98</a:t>
                      </a:r>
                      <a:endParaRPr kumimoji="1" lang="ja-JP" altLang="en-US"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txBody>
                  <a:tcPr marL="98014" marR="98014" marT="49007" marB="49007" anchor="ctr">
                    <a:lnT w="12700" cap="flat" cmpd="sng" algn="ctr">
                      <a:solidFill>
                        <a:schemeClr val="bg1"/>
                      </a:solidFill>
                      <a:prstDash val="solid"/>
                      <a:round/>
                      <a:headEnd type="none" w="med" len="med"/>
                      <a:tailEnd type="none" w="med" len="med"/>
                    </a:lnT>
                  </a:tcPr>
                </a:tc>
                <a:tc>
                  <a:txBody>
                    <a:bodyPr/>
                    <a:lstStyle/>
                    <a:p>
                      <a:pPr algn="r"/>
                      <a:r>
                        <a:rPr kumimoji="1" lang="en-US" altLang="ja-JP"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25</a:t>
                      </a:r>
                      <a:endParaRPr kumimoji="1" lang="ja-JP" altLang="en-US"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txBody>
                  <a:tcPr marL="98014" marR="98014" marT="49007" marB="49007" anchor="ctr">
                    <a:lnT w="12700" cap="flat" cmpd="sng" algn="ctr">
                      <a:solidFill>
                        <a:schemeClr val="bg1"/>
                      </a:solidFill>
                      <a:prstDash val="solid"/>
                      <a:round/>
                      <a:headEnd type="none" w="med" len="med"/>
                      <a:tailEnd type="none" w="med" len="med"/>
                    </a:lnT>
                  </a:tcPr>
                </a:tc>
                <a:tc>
                  <a:txBody>
                    <a:bodyPr/>
                    <a:lstStyle/>
                    <a:p>
                      <a:pPr algn="r"/>
                      <a:r>
                        <a:rPr kumimoji="1" lang="ja-JP" altLang="en-US" sz="1300" dirty="0">
                          <a:latin typeface="Meiryo UI" panose="020B0604030504040204" pitchFamily="50" charset="-128"/>
                          <a:ea typeface="Meiryo UI" panose="020B0604030504040204" pitchFamily="50" charset="-128"/>
                          <a:cs typeface="Meiryo UI" panose="020B0604030504040204" pitchFamily="50" charset="-128"/>
                        </a:rPr>
                        <a:t>－</a:t>
                      </a:r>
                    </a:p>
                  </a:txBody>
                  <a:tcPr marL="98014" marR="98014" marT="49007" marB="49007"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1"/>
                  </a:ext>
                </a:extLst>
              </a:tr>
              <a:tr h="335116">
                <a:tc>
                  <a:txBody>
                    <a:bodyPr/>
                    <a:lstStyle/>
                    <a:p>
                      <a:pPr algn="ctr"/>
                      <a:r>
                        <a:rPr kumimoji="1" lang="ja-JP" altLang="en-US" sz="1300" dirty="0">
                          <a:latin typeface="Meiryo UI" panose="020B0604030504040204" pitchFamily="50" charset="-128"/>
                          <a:ea typeface="Meiryo UI" panose="020B0604030504040204" pitchFamily="50" charset="-128"/>
                          <a:cs typeface="Meiryo UI" panose="020B0604030504040204" pitchFamily="50" charset="-128"/>
                        </a:rPr>
                        <a:t>鋼製支柱</a:t>
                      </a:r>
                    </a:p>
                  </a:txBody>
                  <a:tcPr marL="98014" marR="98014" marT="49007" marB="49007" anchor="ctr"/>
                </a:tc>
                <a:tc>
                  <a:txBody>
                    <a:bodyPr/>
                    <a:lstStyle/>
                    <a:p>
                      <a:pPr algn="r"/>
                      <a:r>
                        <a:rPr kumimoji="1" lang="en-US" altLang="ja-JP" sz="1300" dirty="0">
                          <a:latin typeface="Meiryo UI" panose="020B0604030504040204" pitchFamily="50" charset="-128"/>
                          <a:ea typeface="Meiryo UI" panose="020B0604030504040204" pitchFamily="50" charset="-128"/>
                          <a:cs typeface="Meiryo UI" panose="020B0604030504040204" pitchFamily="50" charset="-128"/>
                        </a:rPr>
                        <a:t>404</a:t>
                      </a:r>
                      <a:r>
                        <a:rPr kumimoji="1" lang="ja-JP" altLang="en-US" sz="1300" dirty="0">
                          <a:latin typeface="Meiryo UI" panose="020B0604030504040204" pitchFamily="50" charset="-128"/>
                          <a:ea typeface="Meiryo UI" panose="020B0604030504040204" pitchFamily="50" charset="-128"/>
                          <a:cs typeface="Meiryo UI" panose="020B0604030504040204" pitchFamily="50" charset="-128"/>
                        </a:rPr>
                        <a:t>基</a:t>
                      </a:r>
                      <a:endParaRPr kumimoji="1" lang="ja-JP" altLang="en-US" sz="1300" dirty="0">
                        <a:latin typeface="Meiryo UI" panose="020B0604030504040204" pitchFamily="50" charset="-128"/>
                        <a:ea typeface="Meiryo UI" panose="020B0604030504040204" pitchFamily="50" charset="-128"/>
                      </a:endParaRPr>
                    </a:p>
                  </a:txBody>
                  <a:tcPr marL="98014" marR="98014" marT="49007" marB="49007" anchor="ctr">
                    <a:lnR w="12700" cap="flat" cmpd="sng" algn="ctr">
                      <a:solidFill>
                        <a:schemeClr val="bg1"/>
                      </a:solidFill>
                      <a:prstDash val="solid"/>
                      <a:round/>
                      <a:headEnd type="none" w="med" len="med"/>
                      <a:tailEnd type="none" w="med" len="med"/>
                    </a:lnR>
                  </a:tcPr>
                </a:tc>
                <a:tc>
                  <a:txBody>
                    <a:bodyPr/>
                    <a:lstStyle/>
                    <a:p>
                      <a:pPr algn="r"/>
                      <a:r>
                        <a:rPr kumimoji="1" lang="en-US" altLang="ja-JP" sz="1300" dirty="0">
                          <a:latin typeface="Meiryo UI" panose="020B0604030504040204" pitchFamily="50" charset="-128"/>
                          <a:ea typeface="Meiryo UI" panose="020B0604030504040204" pitchFamily="50" charset="-128"/>
                        </a:rPr>
                        <a:t>0</a:t>
                      </a:r>
                      <a:endParaRPr kumimoji="1" lang="ja-JP" altLang="en-US" sz="1300" dirty="0">
                        <a:latin typeface="Meiryo UI" panose="020B0604030504040204" pitchFamily="50" charset="-128"/>
                        <a:ea typeface="Meiryo UI" panose="020B0604030504040204" pitchFamily="50" charset="-128"/>
                      </a:endParaRPr>
                    </a:p>
                  </a:txBody>
                  <a:tcPr marL="98014" marR="98014" marT="49007" marB="49007" anchor="ctr">
                    <a:lnL w="12700" cap="flat" cmpd="sng" algn="ctr">
                      <a:solidFill>
                        <a:schemeClr val="bg1"/>
                      </a:solidFill>
                      <a:prstDash val="solid"/>
                      <a:round/>
                      <a:headEnd type="none" w="med" len="med"/>
                      <a:tailEnd type="none" w="med" len="med"/>
                    </a:lnL>
                  </a:tcPr>
                </a:tc>
                <a:tc>
                  <a:txBody>
                    <a:bodyPr/>
                    <a:lstStyle/>
                    <a:p>
                      <a:pPr algn="r"/>
                      <a:r>
                        <a:rPr kumimoji="1" lang="en-US" altLang="ja-JP" sz="1300" dirty="0">
                          <a:latin typeface="Meiryo UI" panose="020B0604030504040204" pitchFamily="50" charset="-128"/>
                          <a:ea typeface="Meiryo UI" panose="020B0604030504040204" pitchFamily="50" charset="-128"/>
                        </a:rPr>
                        <a:t>0</a:t>
                      </a:r>
                      <a:endParaRPr kumimoji="1" lang="ja-JP" altLang="en-US" sz="1300" dirty="0">
                        <a:latin typeface="Meiryo UI" panose="020B0604030504040204" pitchFamily="50" charset="-128"/>
                        <a:ea typeface="Meiryo UI" panose="020B0604030504040204" pitchFamily="50" charset="-128"/>
                      </a:endParaRPr>
                    </a:p>
                  </a:txBody>
                  <a:tcPr marL="98014" marR="98014" marT="49007" marB="49007" anchor="ctr"/>
                </a:tc>
                <a:tc>
                  <a:txBody>
                    <a:bodyPr/>
                    <a:lstStyle/>
                    <a:p>
                      <a:pPr algn="r"/>
                      <a:r>
                        <a:rPr kumimoji="1" lang="en-US" altLang="ja-JP" sz="1300" dirty="0">
                          <a:solidFill>
                            <a:srgbClr val="000000"/>
                          </a:solidFill>
                          <a:latin typeface="Meiryo UI" panose="020B0604030504040204" pitchFamily="50" charset="-128"/>
                          <a:ea typeface="Meiryo UI" panose="020B0604030504040204" pitchFamily="50" charset="-128"/>
                        </a:rPr>
                        <a:t>43</a:t>
                      </a:r>
                      <a:endParaRPr kumimoji="1" lang="ja-JP" altLang="en-US" sz="1300" dirty="0">
                        <a:solidFill>
                          <a:srgbClr val="000000"/>
                        </a:solidFill>
                        <a:latin typeface="Meiryo UI" panose="020B0604030504040204" pitchFamily="50" charset="-128"/>
                        <a:ea typeface="Meiryo UI" panose="020B0604030504040204" pitchFamily="50" charset="-128"/>
                      </a:endParaRPr>
                    </a:p>
                  </a:txBody>
                  <a:tcPr marL="98014" marR="98014" marT="49007" marB="49007" anchor="ctr"/>
                </a:tc>
                <a:tc>
                  <a:txBody>
                    <a:bodyPr/>
                    <a:lstStyle/>
                    <a:p>
                      <a:pPr algn="r"/>
                      <a:r>
                        <a:rPr kumimoji="1" lang="en-US" altLang="ja-JP" sz="1300" dirty="0">
                          <a:solidFill>
                            <a:srgbClr val="000000"/>
                          </a:solidFill>
                          <a:latin typeface="Meiryo UI" panose="020B0604030504040204" pitchFamily="50" charset="-128"/>
                          <a:ea typeface="Meiryo UI" panose="020B0604030504040204" pitchFamily="50" charset="-128"/>
                        </a:rPr>
                        <a:t>205</a:t>
                      </a:r>
                      <a:endParaRPr kumimoji="1" lang="ja-JP" altLang="en-US" sz="1300" dirty="0">
                        <a:solidFill>
                          <a:srgbClr val="000000"/>
                        </a:solidFill>
                        <a:latin typeface="Meiryo UI" panose="020B0604030504040204" pitchFamily="50" charset="-128"/>
                        <a:ea typeface="Meiryo UI" panose="020B0604030504040204" pitchFamily="50" charset="-128"/>
                      </a:endParaRPr>
                    </a:p>
                  </a:txBody>
                  <a:tcPr marL="98014" marR="98014" marT="49007" marB="49007" anchor="ctr"/>
                </a:tc>
                <a:tc>
                  <a:txBody>
                    <a:bodyPr/>
                    <a:lstStyle/>
                    <a:p>
                      <a:pPr algn="r"/>
                      <a:r>
                        <a:rPr kumimoji="1" lang="en-US" altLang="ja-JP" sz="1300" dirty="0">
                          <a:solidFill>
                            <a:srgbClr val="000000"/>
                          </a:solidFill>
                          <a:latin typeface="Meiryo UI" panose="020B0604030504040204" pitchFamily="50" charset="-128"/>
                          <a:ea typeface="Meiryo UI" panose="020B0604030504040204" pitchFamily="50" charset="-128"/>
                        </a:rPr>
                        <a:t>156</a:t>
                      </a:r>
                      <a:endParaRPr kumimoji="1" lang="ja-JP" altLang="en-US" sz="1300" dirty="0">
                        <a:solidFill>
                          <a:srgbClr val="000000"/>
                        </a:solidFill>
                        <a:latin typeface="Meiryo UI" panose="020B0604030504040204" pitchFamily="50" charset="-128"/>
                        <a:ea typeface="Meiryo UI" panose="020B0604030504040204" pitchFamily="50" charset="-128"/>
                      </a:endParaRPr>
                    </a:p>
                  </a:txBody>
                  <a:tcPr marL="98014" marR="98014" marT="49007" marB="49007" anchor="ctr"/>
                </a:tc>
                <a:tc>
                  <a:txBody>
                    <a:bodyPr/>
                    <a:lstStyle/>
                    <a:p>
                      <a:pPr algn="r"/>
                      <a:r>
                        <a:rPr kumimoji="1" lang="en-US" altLang="ja-JP" sz="1300" dirty="0">
                          <a:latin typeface="Meiryo UI" panose="020B0604030504040204" pitchFamily="50" charset="-128"/>
                          <a:ea typeface="Meiryo UI" panose="020B0604030504040204" pitchFamily="50" charset="-128"/>
                        </a:rPr>
                        <a:t>174</a:t>
                      </a:r>
                      <a:endParaRPr kumimoji="1" lang="ja-JP" altLang="en-US" sz="1300" dirty="0">
                        <a:latin typeface="Meiryo UI" panose="020B0604030504040204" pitchFamily="50" charset="-128"/>
                        <a:ea typeface="Meiryo UI" panose="020B0604030504040204" pitchFamily="50" charset="-128"/>
                      </a:endParaRPr>
                    </a:p>
                  </a:txBody>
                  <a:tcPr marL="98014" marR="98014" marT="49007" marB="49007" anchor="ctr"/>
                </a:tc>
                <a:tc>
                  <a:txBody>
                    <a:bodyPr/>
                    <a:lstStyle/>
                    <a:p>
                      <a:pPr algn="r"/>
                      <a:r>
                        <a:rPr kumimoji="1" lang="en-US" altLang="ja-JP" sz="1300" dirty="0">
                          <a:solidFill>
                            <a:srgbClr val="000000"/>
                          </a:solidFill>
                          <a:latin typeface="Meiryo UI" panose="020B0604030504040204" pitchFamily="50" charset="-128"/>
                          <a:ea typeface="Meiryo UI" panose="020B0604030504040204" pitchFamily="50" charset="-128"/>
                        </a:rPr>
                        <a:t>56</a:t>
                      </a:r>
                      <a:endParaRPr kumimoji="1" lang="ja-JP" altLang="en-US" sz="1300" dirty="0">
                        <a:solidFill>
                          <a:srgbClr val="000000"/>
                        </a:solidFill>
                        <a:latin typeface="Meiryo UI" panose="020B0604030504040204" pitchFamily="50" charset="-128"/>
                        <a:ea typeface="Meiryo UI" panose="020B0604030504040204" pitchFamily="50" charset="-128"/>
                      </a:endParaRPr>
                    </a:p>
                  </a:txBody>
                  <a:tcPr marL="98014" marR="98014" marT="49007" marB="49007" anchor="ctr"/>
                </a:tc>
                <a:tc>
                  <a:txBody>
                    <a:bodyPr/>
                    <a:lstStyle/>
                    <a:p>
                      <a:pPr algn="r"/>
                      <a:r>
                        <a:rPr kumimoji="1" lang="en-US" altLang="ja-JP" sz="1300" dirty="0">
                          <a:solidFill>
                            <a:srgbClr val="000000"/>
                          </a:solidFill>
                          <a:latin typeface="Meiryo UI" panose="020B0604030504040204" pitchFamily="50" charset="-128"/>
                          <a:ea typeface="Meiryo UI" panose="020B0604030504040204" pitchFamily="50" charset="-128"/>
                        </a:rPr>
                        <a:t>35</a:t>
                      </a:r>
                      <a:endParaRPr kumimoji="1" lang="ja-JP" altLang="en-US" sz="1300" dirty="0">
                        <a:solidFill>
                          <a:srgbClr val="000000"/>
                        </a:solidFill>
                        <a:latin typeface="Meiryo UI" panose="020B0604030504040204" pitchFamily="50" charset="-128"/>
                        <a:ea typeface="Meiryo UI" panose="020B0604030504040204" pitchFamily="50" charset="-128"/>
                      </a:endParaRPr>
                    </a:p>
                  </a:txBody>
                  <a:tcPr marL="98014" marR="98014" marT="49007" marB="49007" anchor="ctr"/>
                </a:tc>
                <a:tc>
                  <a:txBody>
                    <a:bodyPr/>
                    <a:lstStyle/>
                    <a:p>
                      <a:pPr algn="r"/>
                      <a:r>
                        <a:rPr kumimoji="1" lang="en-US" altLang="ja-JP" sz="1300" dirty="0">
                          <a:solidFill>
                            <a:srgbClr val="000000"/>
                          </a:solidFill>
                          <a:latin typeface="Meiryo UI" panose="020B0604030504040204" pitchFamily="50" charset="-128"/>
                          <a:ea typeface="Meiryo UI" panose="020B0604030504040204" pitchFamily="50" charset="-128"/>
                        </a:rPr>
                        <a:t>49</a:t>
                      </a:r>
                      <a:endParaRPr kumimoji="1" lang="ja-JP" altLang="en-US" sz="1300" dirty="0">
                        <a:solidFill>
                          <a:srgbClr val="000000"/>
                        </a:solidFill>
                        <a:latin typeface="Meiryo UI" panose="020B0604030504040204" pitchFamily="50" charset="-128"/>
                        <a:ea typeface="Meiryo UI" panose="020B0604030504040204" pitchFamily="50" charset="-128"/>
                      </a:endParaRPr>
                    </a:p>
                  </a:txBody>
                  <a:tcPr marL="98014" marR="98014" marT="49007" marB="49007"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a:txBody>
                  <a:tcPr marL="98014" marR="98014" marT="49007" marB="49007" anchor="ctr">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10005"/>
                  </a:ext>
                </a:extLst>
              </a:tr>
              <a:tr h="335116">
                <a:tc>
                  <a:txBody>
                    <a:bodyPr/>
                    <a:lstStyle/>
                    <a:p>
                      <a:pPr algn="ctr"/>
                      <a:r>
                        <a:rPr kumimoji="1" lang="en-US" altLang="ja-JP" sz="1300" dirty="0">
                          <a:latin typeface="Meiryo UI" panose="020B0604030504040204" pitchFamily="50" charset="-128"/>
                          <a:ea typeface="Meiryo UI" panose="020B0604030504040204" pitchFamily="50" charset="-128"/>
                          <a:cs typeface="Meiryo UI" panose="020B0604030504040204" pitchFamily="50" charset="-128"/>
                        </a:rPr>
                        <a:t>PC</a:t>
                      </a:r>
                      <a:r>
                        <a:rPr kumimoji="1" lang="ja-JP" altLang="en-US" sz="1300" dirty="0">
                          <a:latin typeface="Meiryo UI" panose="020B0604030504040204" pitchFamily="50" charset="-128"/>
                          <a:ea typeface="Meiryo UI" panose="020B0604030504040204" pitchFamily="50" charset="-128"/>
                          <a:cs typeface="Meiryo UI" panose="020B0604030504040204" pitchFamily="50" charset="-128"/>
                        </a:rPr>
                        <a:t>軌道桁</a:t>
                      </a:r>
                    </a:p>
                  </a:txBody>
                  <a:tcPr marL="98014" marR="98014" marT="49007" marB="49007" anchor="ctr"/>
                </a:tc>
                <a:tc>
                  <a:txBody>
                    <a:bodyPr/>
                    <a:lstStyle/>
                    <a:p>
                      <a:pPr algn="r"/>
                      <a:r>
                        <a:rPr kumimoji="1" lang="en-US" altLang="ja-JP" sz="1300" dirty="0">
                          <a:latin typeface="Meiryo UI" panose="020B0604030504040204" pitchFamily="50" charset="-128"/>
                          <a:ea typeface="Meiryo UI" panose="020B0604030504040204" pitchFamily="50" charset="-128"/>
                          <a:cs typeface="Meiryo UI" panose="020B0604030504040204" pitchFamily="50" charset="-128"/>
                        </a:rPr>
                        <a:t>1876</a:t>
                      </a:r>
                      <a:r>
                        <a:rPr kumimoji="1" lang="ja-JP" altLang="en-US" sz="1300" dirty="0">
                          <a:latin typeface="Meiryo UI" panose="020B0604030504040204" pitchFamily="50" charset="-128"/>
                          <a:ea typeface="Meiryo UI" panose="020B0604030504040204" pitchFamily="50" charset="-128"/>
                          <a:cs typeface="Meiryo UI" panose="020B0604030504040204" pitchFamily="50" charset="-128"/>
                        </a:rPr>
                        <a:t>橋</a:t>
                      </a:r>
                    </a:p>
                  </a:txBody>
                  <a:tcPr marL="98014" marR="98014" marT="49007" marB="49007" anchor="ctr">
                    <a:lnR w="12700" cap="flat" cmpd="sng" algn="ctr">
                      <a:solidFill>
                        <a:schemeClr val="bg1"/>
                      </a:solidFill>
                      <a:prstDash val="solid"/>
                      <a:round/>
                      <a:headEnd type="none" w="med" len="med"/>
                      <a:tailEnd type="none" w="med" len="med"/>
                    </a:lnR>
                  </a:tcPr>
                </a:tc>
                <a:tc>
                  <a:txBody>
                    <a:bodyPr/>
                    <a:lstStyle/>
                    <a:p>
                      <a:pPr algn="r"/>
                      <a:r>
                        <a:rPr kumimoji="1" lang="en-US" altLang="ja-JP" sz="1300" dirty="0">
                          <a:latin typeface="Meiryo UI" panose="020B0604030504040204" pitchFamily="50" charset="-128"/>
                          <a:ea typeface="Meiryo UI" panose="020B0604030504040204" pitchFamily="50" charset="-128"/>
                          <a:cs typeface="Meiryo UI" panose="020B0604030504040204" pitchFamily="50" charset="-128"/>
                        </a:rPr>
                        <a:t>1876</a:t>
                      </a:r>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a:txBody>
                  <a:tcPr marL="98014" marR="98014" marT="49007" marB="49007" anchor="ctr">
                    <a:lnL w="12700" cap="flat" cmpd="sng" algn="ctr">
                      <a:solidFill>
                        <a:schemeClr val="bg1"/>
                      </a:solidFill>
                      <a:prstDash val="solid"/>
                      <a:round/>
                      <a:headEnd type="none" w="med" len="med"/>
                      <a:tailEnd type="none" w="med" len="med"/>
                    </a:lnL>
                  </a:tcPr>
                </a:tc>
                <a:tc>
                  <a:txBody>
                    <a:bodyPr/>
                    <a:lstStyle/>
                    <a:p>
                      <a:pPr algn="r"/>
                      <a:r>
                        <a:rPr kumimoji="1" lang="en-US" altLang="ja-JP" sz="1300" dirty="0">
                          <a:latin typeface="Meiryo UI" panose="020B0604030504040204" pitchFamily="50" charset="-128"/>
                          <a:ea typeface="Meiryo UI" panose="020B0604030504040204" pitchFamily="50" charset="-128"/>
                          <a:cs typeface="Meiryo UI" panose="020B0604030504040204" pitchFamily="50" charset="-128"/>
                        </a:rPr>
                        <a:t>1876</a:t>
                      </a:r>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a:txBody>
                  <a:tcPr marL="98014" marR="98014" marT="49007" marB="49007" anchor="ctr"/>
                </a:tc>
                <a:tc>
                  <a:txBody>
                    <a:bodyPr/>
                    <a:lstStyle/>
                    <a:p>
                      <a:pPr algn="r"/>
                      <a:r>
                        <a:rPr kumimoji="1" lang="en-US" altLang="ja-JP" sz="1300" dirty="0">
                          <a:latin typeface="Meiryo UI" panose="020B0604030504040204" pitchFamily="50" charset="-128"/>
                          <a:ea typeface="Meiryo UI" panose="020B0604030504040204" pitchFamily="50" charset="-128"/>
                          <a:cs typeface="Meiryo UI" panose="020B0604030504040204" pitchFamily="50" charset="-128"/>
                        </a:rPr>
                        <a:t>1876</a:t>
                      </a:r>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a:txBody>
                  <a:tcPr marL="98014" marR="98014" marT="49007" marB="49007" anchor="ctr"/>
                </a:tc>
                <a:tc>
                  <a:txBody>
                    <a:bodyPr/>
                    <a:lstStyle/>
                    <a:p>
                      <a:pPr algn="r"/>
                      <a:r>
                        <a:rPr kumimoji="1" lang="en-US" altLang="ja-JP" sz="1300" dirty="0">
                          <a:latin typeface="Meiryo UI" panose="020B0604030504040204" pitchFamily="50" charset="-128"/>
                          <a:ea typeface="Meiryo UI" panose="020B0604030504040204" pitchFamily="50" charset="-128"/>
                          <a:cs typeface="Meiryo UI" panose="020B0604030504040204" pitchFamily="50" charset="-128"/>
                        </a:rPr>
                        <a:t>1876</a:t>
                      </a:r>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a:txBody>
                  <a:tcPr marL="98014" marR="98014" marT="49007" marB="49007" anchor="ctr"/>
                </a:tc>
                <a:tc>
                  <a:txBody>
                    <a:bodyPr/>
                    <a:lstStyle/>
                    <a:p>
                      <a:pPr algn="r"/>
                      <a:r>
                        <a:rPr kumimoji="1" lang="en-US" altLang="ja-JP" sz="1300" dirty="0">
                          <a:latin typeface="Meiryo UI" panose="020B0604030504040204" pitchFamily="50" charset="-128"/>
                          <a:ea typeface="Meiryo UI" panose="020B0604030504040204" pitchFamily="50" charset="-128"/>
                          <a:cs typeface="Meiryo UI" panose="020B0604030504040204" pitchFamily="50" charset="-128"/>
                        </a:rPr>
                        <a:t>1876</a:t>
                      </a:r>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a:txBody>
                  <a:tcPr marL="98014" marR="98014" marT="49007" marB="49007" anchor="ctr">
                    <a:lnB w="12700" cap="flat" cmpd="sng" algn="ctr">
                      <a:solidFill>
                        <a:schemeClr val="bg1"/>
                      </a:solidFill>
                      <a:prstDash val="solid"/>
                      <a:round/>
                      <a:headEnd type="none" w="med" len="med"/>
                      <a:tailEnd type="none" w="med" len="med"/>
                    </a:lnB>
                  </a:tcPr>
                </a:tc>
                <a:tc>
                  <a:txBody>
                    <a:bodyPr/>
                    <a:lstStyle/>
                    <a:p>
                      <a:pPr algn="r"/>
                      <a:r>
                        <a:rPr kumimoji="1" lang="en-US" altLang="ja-JP" sz="1300" dirty="0">
                          <a:latin typeface="Meiryo UI" panose="020B0604030504040204" pitchFamily="50" charset="-128"/>
                          <a:ea typeface="Meiryo UI" panose="020B0604030504040204" pitchFamily="50" charset="-128"/>
                          <a:cs typeface="Meiryo UI" panose="020B0604030504040204" pitchFamily="50" charset="-128"/>
                        </a:rPr>
                        <a:t>1876</a:t>
                      </a:r>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a:txBody>
                  <a:tcPr marL="98014" marR="98014" marT="49007" marB="49007" anchor="ctr">
                    <a:lnB w="12700" cap="flat" cmpd="sng" algn="ctr">
                      <a:solidFill>
                        <a:schemeClr val="bg1"/>
                      </a:solidFill>
                      <a:prstDash val="solid"/>
                      <a:round/>
                      <a:headEnd type="none" w="med" len="med"/>
                      <a:tailEnd type="none" w="med" len="med"/>
                    </a:lnB>
                  </a:tcPr>
                </a:tc>
                <a:tc>
                  <a:txBody>
                    <a:bodyPr/>
                    <a:lstStyle/>
                    <a:p>
                      <a:pPr algn="r"/>
                      <a:r>
                        <a:rPr kumimoji="1" lang="en-US" altLang="ja-JP" sz="1300" dirty="0">
                          <a:latin typeface="Meiryo UI" panose="020B0604030504040204" pitchFamily="50" charset="-128"/>
                          <a:ea typeface="Meiryo UI" panose="020B0604030504040204" pitchFamily="50" charset="-128"/>
                          <a:cs typeface="Meiryo UI" panose="020B0604030504040204" pitchFamily="50" charset="-128"/>
                        </a:rPr>
                        <a:t>1876</a:t>
                      </a:r>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a:txBody>
                  <a:tcPr marL="98014" marR="98014" marT="49007" marB="49007" anchor="ctr">
                    <a:lnB w="12700" cap="flat" cmpd="sng" algn="ctr">
                      <a:solidFill>
                        <a:schemeClr val="bg1"/>
                      </a:solidFill>
                      <a:prstDash val="solid"/>
                      <a:round/>
                      <a:headEnd type="none" w="med" len="med"/>
                      <a:tailEnd type="none" w="med" len="med"/>
                    </a:lnB>
                  </a:tcPr>
                </a:tc>
                <a:tc>
                  <a:txBody>
                    <a:bodyPr/>
                    <a:lstStyle/>
                    <a:p>
                      <a:pPr algn="r"/>
                      <a:r>
                        <a:rPr kumimoji="1" lang="en-US" altLang="ja-JP" sz="1300" dirty="0">
                          <a:latin typeface="Meiryo UI" panose="020B0604030504040204" pitchFamily="50" charset="-128"/>
                          <a:ea typeface="Meiryo UI" panose="020B0604030504040204" pitchFamily="50" charset="-128"/>
                          <a:cs typeface="Meiryo UI" panose="020B0604030504040204" pitchFamily="50" charset="-128"/>
                        </a:rPr>
                        <a:t>1876</a:t>
                      </a:r>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a:txBody>
                  <a:tcPr marL="98014" marR="98014" marT="49007" marB="49007" anchor="ctr">
                    <a:lnB w="12700" cap="flat" cmpd="sng" algn="ctr">
                      <a:solidFill>
                        <a:schemeClr val="bg1"/>
                      </a:solidFill>
                      <a:prstDash val="solid"/>
                      <a:round/>
                      <a:headEnd type="none" w="med" len="med"/>
                      <a:tailEnd type="none" w="med" len="med"/>
                    </a:lnB>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300" dirty="0">
                          <a:latin typeface="Meiryo UI" panose="020B0604030504040204" pitchFamily="50" charset="-128"/>
                          <a:ea typeface="Meiryo UI" panose="020B0604030504040204" pitchFamily="50" charset="-128"/>
                          <a:cs typeface="Meiryo UI" panose="020B0604030504040204" pitchFamily="50" charset="-128"/>
                        </a:rPr>
                        <a:t>1876</a:t>
                      </a:r>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a:txBody>
                  <a:tcPr marL="98014" marR="98014" marT="49007" marB="49007" anchor="ctr">
                    <a:lnB w="12700" cap="flat" cmpd="sng" algn="ctr">
                      <a:solidFill>
                        <a:schemeClr val="bg1"/>
                      </a:solidFill>
                      <a:prstDash val="solid"/>
                      <a:round/>
                      <a:headEnd type="none" w="med" len="med"/>
                      <a:tailEnd type="none" w="med" len="med"/>
                    </a:lnB>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a:txBody>
                  <a:tcPr marL="98014" marR="98014" marT="49007" marB="49007"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6"/>
                  </a:ext>
                </a:extLst>
              </a:tr>
              <a:tr h="335116">
                <a:tc>
                  <a:txBody>
                    <a:bodyPr/>
                    <a:lstStyle/>
                    <a:p>
                      <a:pPr algn="ctr"/>
                      <a:r>
                        <a:rPr kumimoji="1" lang="ja-JP" altLang="en-US" sz="1300" dirty="0">
                          <a:latin typeface="Meiryo UI" panose="020B0604030504040204" pitchFamily="50" charset="-128"/>
                          <a:ea typeface="Meiryo UI" panose="020B0604030504040204" pitchFamily="50" charset="-128"/>
                          <a:cs typeface="Meiryo UI" panose="020B0604030504040204" pitchFamily="50" charset="-128"/>
                        </a:rPr>
                        <a:t>鋼軌道桁</a:t>
                      </a:r>
                    </a:p>
                  </a:txBody>
                  <a:tcPr marL="98014" marR="98014" marT="49007" marB="49007" anchor="ctr"/>
                </a:tc>
                <a:tc>
                  <a:txBody>
                    <a:bodyPr/>
                    <a:lstStyle/>
                    <a:p>
                      <a:pPr algn="r"/>
                      <a:r>
                        <a:rPr kumimoji="1" lang="en-US" altLang="ja-JP" sz="1300" dirty="0">
                          <a:latin typeface="Meiryo UI" panose="020B0604030504040204" pitchFamily="50" charset="-128"/>
                          <a:ea typeface="Meiryo UI" panose="020B0604030504040204" pitchFamily="50" charset="-128"/>
                          <a:cs typeface="Meiryo UI" panose="020B0604030504040204" pitchFamily="50" charset="-128"/>
                        </a:rPr>
                        <a:t>107</a:t>
                      </a:r>
                      <a:r>
                        <a:rPr kumimoji="1" lang="ja-JP" altLang="en-US" sz="1300" dirty="0">
                          <a:latin typeface="Meiryo UI" panose="020B0604030504040204" pitchFamily="50" charset="-128"/>
                          <a:ea typeface="Meiryo UI" panose="020B0604030504040204" pitchFamily="50" charset="-128"/>
                          <a:cs typeface="Meiryo UI" panose="020B0604030504040204" pitchFamily="50" charset="-128"/>
                        </a:rPr>
                        <a:t>橋</a:t>
                      </a:r>
                    </a:p>
                  </a:txBody>
                  <a:tcPr marL="98014" marR="98014" marT="49007" marB="49007" anchor="ctr">
                    <a:lnR w="12700" cap="flat" cmpd="sng" algn="ctr">
                      <a:solidFill>
                        <a:schemeClr val="bg1"/>
                      </a:solidFill>
                      <a:prstDash val="solid"/>
                      <a:round/>
                      <a:headEnd type="none" w="med" len="med"/>
                      <a:tailEnd type="none" w="med" len="med"/>
                    </a:lnR>
                  </a:tcPr>
                </a:tc>
                <a:tc>
                  <a:txBody>
                    <a:bodyPr/>
                    <a:lstStyle/>
                    <a:p>
                      <a:pPr algn="r"/>
                      <a:r>
                        <a:rPr kumimoji="1" lang="en-US" altLang="ja-JP" sz="1300" dirty="0">
                          <a:latin typeface="Meiryo UI" panose="020B0604030504040204" pitchFamily="50" charset="-128"/>
                          <a:ea typeface="Meiryo UI" panose="020B0604030504040204" pitchFamily="50" charset="-128"/>
                          <a:cs typeface="Meiryo UI" panose="020B0604030504040204" pitchFamily="50" charset="-128"/>
                        </a:rPr>
                        <a:t>0</a:t>
                      </a:r>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a:txBody>
                  <a:tcPr marL="98014" marR="98014" marT="49007" marB="49007" anchor="ctr">
                    <a:lnL w="12700" cap="flat" cmpd="sng" algn="ctr">
                      <a:solidFill>
                        <a:schemeClr val="bg1"/>
                      </a:solidFill>
                      <a:prstDash val="solid"/>
                      <a:round/>
                      <a:headEnd type="none" w="med" len="med"/>
                      <a:tailEnd type="none" w="med" len="med"/>
                    </a:lnL>
                  </a:tcPr>
                </a:tc>
                <a:tc>
                  <a:txBody>
                    <a:bodyPr/>
                    <a:lstStyle/>
                    <a:p>
                      <a:pPr algn="r"/>
                      <a:r>
                        <a:rPr kumimoji="1" lang="en-US" altLang="ja-JP" sz="1300" dirty="0">
                          <a:latin typeface="Meiryo UI" panose="020B0604030504040204" pitchFamily="50" charset="-128"/>
                          <a:ea typeface="Meiryo UI" panose="020B0604030504040204" pitchFamily="50" charset="-128"/>
                          <a:cs typeface="Meiryo UI" panose="020B0604030504040204" pitchFamily="50" charset="-128"/>
                        </a:rPr>
                        <a:t>0</a:t>
                      </a:r>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a:txBody>
                  <a:tcPr marL="98014" marR="98014" marT="49007" marB="49007" anchor="ctr"/>
                </a:tc>
                <a:tc>
                  <a:txBody>
                    <a:bodyPr/>
                    <a:lstStyle/>
                    <a:p>
                      <a:pPr algn="r"/>
                      <a:r>
                        <a:rPr kumimoji="1" lang="en-US" altLang="ja-JP"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26</a:t>
                      </a:r>
                      <a:endParaRPr kumimoji="1" lang="ja-JP" altLang="en-US"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txBody>
                  <a:tcPr marL="98014" marR="98014" marT="49007" marB="49007" anchor="ctr"/>
                </a:tc>
                <a:tc>
                  <a:txBody>
                    <a:bodyPr/>
                    <a:lstStyle/>
                    <a:p>
                      <a:pPr algn="r"/>
                      <a:r>
                        <a:rPr kumimoji="1" lang="en-US" altLang="ja-JP"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27</a:t>
                      </a:r>
                      <a:endParaRPr kumimoji="1" lang="ja-JP" altLang="en-US"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txBody>
                  <a:tcPr marL="98014" marR="98014" marT="49007" marB="49007" anchor="ctr"/>
                </a:tc>
                <a:tc>
                  <a:txBody>
                    <a:bodyPr/>
                    <a:lstStyle/>
                    <a:p>
                      <a:pPr algn="r"/>
                      <a:r>
                        <a:rPr kumimoji="1" lang="en-US" altLang="ja-JP"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107</a:t>
                      </a:r>
                      <a:endParaRPr kumimoji="1" lang="ja-JP" altLang="en-US"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txBody>
                  <a:tcPr marL="98014" marR="98014" marT="49007" marB="49007" anchor="ctr">
                    <a:lnT w="12700" cap="flat" cmpd="sng" algn="ctr">
                      <a:solidFill>
                        <a:schemeClr val="bg1"/>
                      </a:solidFill>
                      <a:prstDash val="solid"/>
                      <a:round/>
                      <a:headEnd type="none" w="med" len="med"/>
                      <a:tailEnd type="none" w="med" len="med"/>
                    </a:lnT>
                  </a:tcPr>
                </a:tc>
                <a:tc>
                  <a:txBody>
                    <a:bodyPr/>
                    <a:lstStyle/>
                    <a:p>
                      <a:pPr algn="r"/>
                      <a:r>
                        <a:rPr kumimoji="1" lang="en-US" altLang="ja-JP" sz="1300" dirty="0">
                          <a:latin typeface="Meiryo UI" panose="020B0604030504040204" pitchFamily="50" charset="-128"/>
                          <a:ea typeface="Meiryo UI" panose="020B0604030504040204" pitchFamily="50" charset="-128"/>
                          <a:cs typeface="Meiryo UI" panose="020B0604030504040204" pitchFamily="50" charset="-128"/>
                        </a:rPr>
                        <a:t>15</a:t>
                      </a:r>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a:txBody>
                  <a:tcPr marL="98014" marR="98014" marT="49007" marB="49007" anchor="ctr">
                    <a:lnT w="12700" cap="flat" cmpd="sng" algn="ctr">
                      <a:solidFill>
                        <a:schemeClr val="bg1"/>
                      </a:solidFill>
                      <a:prstDash val="solid"/>
                      <a:round/>
                      <a:headEnd type="none" w="med" len="med"/>
                      <a:tailEnd type="none" w="med" len="med"/>
                    </a:lnT>
                  </a:tcPr>
                </a:tc>
                <a:tc>
                  <a:txBody>
                    <a:bodyPr/>
                    <a:lstStyle/>
                    <a:p>
                      <a:pPr algn="r"/>
                      <a:r>
                        <a:rPr kumimoji="1" lang="en-US" altLang="ja-JP"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6</a:t>
                      </a:r>
                      <a:endParaRPr kumimoji="1" lang="ja-JP" altLang="en-US"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txBody>
                  <a:tcPr marL="98014" marR="98014" marT="49007" marB="49007" anchor="ctr">
                    <a:lnT w="12700" cap="flat" cmpd="sng" algn="ctr">
                      <a:solidFill>
                        <a:schemeClr val="bg1"/>
                      </a:solidFill>
                      <a:prstDash val="solid"/>
                      <a:round/>
                      <a:headEnd type="none" w="med" len="med"/>
                      <a:tailEnd type="none" w="med" len="med"/>
                    </a:lnT>
                  </a:tcPr>
                </a:tc>
                <a:tc>
                  <a:txBody>
                    <a:bodyPr/>
                    <a:lstStyle/>
                    <a:p>
                      <a:pPr algn="r"/>
                      <a:r>
                        <a:rPr kumimoji="1" lang="en-US" altLang="ja-JP"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27</a:t>
                      </a:r>
                      <a:endParaRPr kumimoji="1" lang="ja-JP" altLang="en-US"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txBody>
                  <a:tcPr marL="98014" marR="98014" marT="49007" marB="49007" anchor="ctr">
                    <a:lnT w="12700" cap="flat" cmpd="sng" algn="ctr">
                      <a:solidFill>
                        <a:schemeClr val="bg1"/>
                      </a:solidFill>
                      <a:prstDash val="solid"/>
                      <a:round/>
                      <a:headEnd type="none" w="med" len="med"/>
                      <a:tailEnd type="none" w="med" len="med"/>
                    </a:lnT>
                  </a:tcPr>
                </a:tc>
                <a:tc>
                  <a:txBody>
                    <a:bodyPr/>
                    <a:lstStyle/>
                    <a:p>
                      <a:pPr algn="r"/>
                      <a:r>
                        <a:rPr kumimoji="1" lang="en-US" altLang="ja-JP"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txBody>
                  <a:tcPr marL="98014" marR="98014" marT="49007" marB="49007" anchor="ctr">
                    <a:lnT w="12700" cap="flat" cmpd="sng" algn="ctr">
                      <a:solidFill>
                        <a:schemeClr val="bg1"/>
                      </a:solidFill>
                      <a:prstDash val="solid"/>
                      <a:round/>
                      <a:headEnd type="none" w="med" len="med"/>
                      <a:tailEnd type="none" w="med" len="med"/>
                    </a:lnT>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a:txBody>
                  <a:tcPr marL="98014" marR="98014" marT="49007" marB="49007"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2352292582"/>
                  </a:ext>
                </a:extLst>
              </a:tr>
              <a:tr h="335116">
                <a:tc>
                  <a:txBody>
                    <a:bodyPr/>
                    <a:lstStyle/>
                    <a:p>
                      <a:pPr algn="ctr"/>
                      <a:r>
                        <a:rPr kumimoji="1" lang="ja-JP" altLang="en-US" sz="1300" dirty="0">
                          <a:latin typeface="Meiryo UI" panose="020B0604030504040204" pitchFamily="50" charset="-128"/>
                          <a:ea typeface="Meiryo UI" panose="020B0604030504040204" pitchFamily="50" charset="-128"/>
                          <a:cs typeface="Meiryo UI" panose="020B0604030504040204" pitchFamily="50" charset="-128"/>
                        </a:rPr>
                        <a:t>駅舎</a:t>
                      </a:r>
                    </a:p>
                  </a:txBody>
                  <a:tcPr marL="98014" marR="98014" marT="49007" marB="49007" anchor="ctr"/>
                </a:tc>
                <a:tc>
                  <a:txBody>
                    <a:bodyPr/>
                    <a:lstStyle/>
                    <a:p>
                      <a:pPr algn="r"/>
                      <a:r>
                        <a:rPr kumimoji="1" lang="en-US" altLang="ja-JP" sz="1300" dirty="0">
                          <a:latin typeface="Meiryo UI" panose="020B0604030504040204" pitchFamily="50" charset="-128"/>
                          <a:ea typeface="Meiryo UI" panose="020B0604030504040204" pitchFamily="50" charset="-128"/>
                          <a:cs typeface="Meiryo UI" panose="020B0604030504040204" pitchFamily="50" charset="-128"/>
                        </a:rPr>
                        <a:t>18</a:t>
                      </a:r>
                      <a:r>
                        <a:rPr kumimoji="1" lang="ja-JP" altLang="en-US" sz="1300" dirty="0">
                          <a:latin typeface="Meiryo UI" panose="020B0604030504040204" pitchFamily="50" charset="-128"/>
                          <a:ea typeface="Meiryo UI" panose="020B0604030504040204" pitchFamily="50" charset="-128"/>
                          <a:cs typeface="Meiryo UI" panose="020B0604030504040204" pitchFamily="50" charset="-128"/>
                        </a:rPr>
                        <a:t>駅</a:t>
                      </a:r>
                    </a:p>
                  </a:txBody>
                  <a:tcPr marL="98014" marR="98014" marT="49007" marB="49007" anchor="ctr">
                    <a:lnR w="12700" cap="flat" cmpd="sng" algn="ctr">
                      <a:solidFill>
                        <a:schemeClr val="bg1"/>
                      </a:solidFill>
                      <a:prstDash val="solid"/>
                      <a:round/>
                      <a:headEnd type="none" w="med" len="med"/>
                      <a:tailEnd type="none" w="med" len="med"/>
                    </a:lnR>
                  </a:tcPr>
                </a:tc>
                <a:tc>
                  <a:txBody>
                    <a:bodyPr/>
                    <a:lstStyle/>
                    <a:p>
                      <a:pPr algn="r"/>
                      <a:r>
                        <a:rPr kumimoji="1" lang="en-US" altLang="ja-JP" sz="1300" dirty="0">
                          <a:latin typeface="Meiryo UI" panose="020B0604030504040204" pitchFamily="50" charset="-128"/>
                          <a:ea typeface="Meiryo UI" panose="020B0604030504040204" pitchFamily="50" charset="-128"/>
                          <a:cs typeface="Meiryo UI" panose="020B0604030504040204" pitchFamily="50" charset="-128"/>
                        </a:rPr>
                        <a:t>0</a:t>
                      </a:r>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a:txBody>
                  <a:tcPr marL="98014" marR="98014" marT="49007" marB="49007" anchor="ctr">
                    <a:lnL w="12700" cap="flat" cmpd="sng" algn="ctr">
                      <a:solidFill>
                        <a:schemeClr val="bg1"/>
                      </a:solidFill>
                      <a:prstDash val="solid"/>
                      <a:round/>
                      <a:headEnd type="none" w="med" len="med"/>
                      <a:tailEnd type="none" w="med" len="med"/>
                    </a:lnL>
                  </a:tcPr>
                </a:tc>
                <a:tc>
                  <a:txBody>
                    <a:bodyPr/>
                    <a:lstStyle/>
                    <a:p>
                      <a:pPr algn="r"/>
                      <a:r>
                        <a:rPr kumimoji="1" lang="en-US" altLang="ja-JP" sz="1300" dirty="0">
                          <a:latin typeface="Meiryo UI" panose="020B0604030504040204" pitchFamily="50" charset="-128"/>
                          <a:ea typeface="Meiryo UI" panose="020B0604030504040204" pitchFamily="50" charset="-128"/>
                          <a:cs typeface="Meiryo UI" panose="020B0604030504040204" pitchFamily="50" charset="-128"/>
                        </a:rPr>
                        <a:t>0</a:t>
                      </a:r>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a:txBody>
                  <a:tcPr marL="98014" marR="98014" marT="49007" marB="49007" anchor="ctr"/>
                </a:tc>
                <a:tc>
                  <a:txBody>
                    <a:bodyPr/>
                    <a:lstStyle/>
                    <a:p>
                      <a:pPr algn="r"/>
                      <a:r>
                        <a:rPr kumimoji="1" lang="en-US" altLang="ja-JP"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4</a:t>
                      </a:r>
                      <a:endParaRPr kumimoji="1" lang="ja-JP" altLang="en-US"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txBody>
                  <a:tcPr marL="98014" marR="98014" marT="49007" marB="49007" anchor="ctr"/>
                </a:tc>
                <a:tc>
                  <a:txBody>
                    <a:bodyPr/>
                    <a:lstStyle/>
                    <a:p>
                      <a:pPr algn="r"/>
                      <a:r>
                        <a:rPr kumimoji="1" lang="en-US" altLang="ja-JP"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txBody>
                  <a:tcPr marL="98014" marR="98014" marT="49007" marB="49007" anchor="ctr"/>
                </a:tc>
                <a:tc>
                  <a:txBody>
                    <a:bodyPr/>
                    <a:lstStyle/>
                    <a:p>
                      <a:pPr algn="r"/>
                      <a:r>
                        <a:rPr kumimoji="1" lang="en-US" altLang="ja-JP"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13</a:t>
                      </a:r>
                      <a:endParaRPr kumimoji="1" lang="ja-JP" altLang="en-US"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txBody>
                  <a:tcPr marL="98014" marR="98014" marT="49007" marB="49007" anchor="ctr"/>
                </a:tc>
                <a:tc>
                  <a:txBody>
                    <a:bodyPr/>
                    <a:lstStyle/>
                    <a:p>
                      <a:pPr algn="r"/>
                      <a:r>
                        <a:rPr kumimoji="1" lang="en-US" altLang="ja-JP" sz="1300" dirty="0">
                          <a:latin typeface="Meiryo UI" panose="020B0604030504040204" pitchFamily="50" charset="-128"/>
                          <a:ea typeface="Meiryo UI" panose="020B0604030504040204" pitchFamily="50" charset="-128"/>
                          <a:cs typeface="Meiryo UI" panose="020B0604030504040204" pitchFamily="50" charset="-128"/>
                        </a:rPr>
                        <a:t>0</a:t>
                      </a:r>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a:txBody>
                  <a:tcPr marL="98014" marR="98014" marT="49007" marB="49007" anchor="ctr"/>
                </a:tc>
                <a:tc>
                  <a:txBody>
                    <a:bodyPr/>
                    <a:lstStyle/>
                    <a:p>
                      <a:pPr algn="r"/>
                      <a:r>
                        <a:rPr kumimoji="1" lang="en-US" altLang="ja-JP"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txBody>
                  <a:tcPr marL="98014" marR="98014" marT="49007" marB="49007" anchor="ctr"/>
                </a:tc>
                <a:tc>
                  <a:txBody>
                    <a:bodyPr/>
                    <a:lstStyle/>
                    <a:p>
                      <a:pPr algn="r"/>
                      <a:r>
                        <a:rPr kumimoji="1" lang="en-US" altLang="ja-JP"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6</a:t>
                      </a:r>
                      <a:endParaRPr kumimoji="1" lang="ja-JP" altLang="en-US"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txBody>
                  <a:tcPr marL="98014" marR="98014" marT="49007" marB="49007" anchor="ctr"/>
                </a:tc>
                <a:tc>
                  <a:txBody>
                    <a:bodyPr/>
                    <a:lstStyle/>
                    <a:p>
                      <a:pPr algn="r"/>
                      <a:r>
                        <a:rPr kumimoji="1" lang="en-US" altLang="ja-JP"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0</a:t>
                      </a:r>
                      <a:endParaRPr kumimoji="1" lang="ja-JP" altLang="en-US"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txBody>
                  <a:tcPr marL="98014" marR="98014" marT="49007" marB="49007"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a:txBody>
                  <a:tcPr marL="98014" marR="98014" marT="49007" marB="49007" anchor="ctr">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3814178552"/>
                  </a:ext>
                </a:extLst>
              </a:tr>
              <a:tr h="335116">
                <a:tc>
                  <a:txBody>
                    <a:bodyPr/>
                    <a:lstStyle/>
                    <a:p>
                      <a:pPr algn="ctr"/>
                      <a:r>
                        <a:rPr kumimoji="1" lang="ja-JP" altLang="en-US" sz="1300" dirty="0">
                          <a:latin typeface="Meiryo UI" panose="020B0604030504040204" pitchFamily="50" charset="-128"/>
                          <a:ea typeface="Meiryo UI" panose="020B0604030504040204" pitchFamily="50" charset="-128"/>
                          <a:cs typeface="Meiryo UI" panose="020B0604030504040204" pitchFamily="50" charset="-128"/>
                        </a:rPr>
                        <a:t>分岐橋</a:t>
                      </a:r>
                    </a:p>
                  </a:txBody>
                  <a:tcPr marL="98014" marR="98014" marT="49007" marB="49007" anchor="ctr"/>
                </a:tc>
                <a:tc>
                  <a:txBody>
                    <a:bodyPr/>
                    <a:lstStyle/>
                    <a:p>
                      <a:pPr algn="r"/>
                      <a:r>
                        <a:rPr kumimoji="1" lang="en-US" altLang="ja-JP" sz="1300" dirty="0">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1300" dirty="0">
                          <a:latin typeface="Meiryo UI" panose="020B0604030504040204" pitchFamily="50" charset="-128"/>
                          <a:ea typeface="Meiryo UI" panose="020B0604030504040204" pitchFamily="50" charset="-128"/>
                          <a:cs typeface="Meiryo UI" panose="020B0604030504040204" pitchFamily="50" charset="-128"/>
                        </a:rPr>
                        <a:t>橋</a:t>
                      </a:r>
                    </a:p>
                  </a:txBody>
                  <a:tcPr marL="98014" marR="98014" marT="49007" marB="49007" anchor="ctr">
                    <a:lnR w="12700" cap="flat" cmpd="sng" algn="ctr">
                      <a:solidFill>
                        <a:schemeClr val="bg1"/>
                      </a:solidFill>
                      <a:prstDash val="solid"/>
                      <a:round/>
                      <a:headEnd type="none" w="med" len="med"/>
                      <a:tailEnd type="none" w="med" len="med"/>
                    </a:lnR>
                  </a:tcPr>
                </a:tc>
                <a:tc>
                  <a:txBody>
                    <a:bodyPr/>
                    <a:lstStyle/>
                    <a:p>
                      <a:pPr algn="r"/>
                      <a:r>
                        <a:rPr kumimoji="1" lang="en-US" altLang="ja-JP" sz="1300" dirty="0">
                          <a:latin typeface="Meiryo UI" panose="020B0604030504040204" pitchFamily="50" charset="-128"/>
                          <a:ea typeface="Meiryo UI" panose="020B0604030504040204" pitchFamily="50" charset="-128"/>
                          <a:cs typeface="Meiryo UI" panose="020B0604030504040204" pitchFamily="50" charset="-128"/>
                        </a:rPr>
                        <a:t>0</a:t>
                      </a:r>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a:txBody>
                  <a:tcPr marL="98014" marR="98014" marT="49007" marB="49007" anchor="ctr">
                    <a:lnL w="12700" cap="flat" cmpd="sng" algn="ctr">
                      <a:solidFill>
                        <a:schemeClr val="bg1"/>
                      </a:solidFill>
                      <a:prstDash val="solid"/>
                      <a:round/>
                      <a:headEnd type="none" w="med" len="med"/>
                      <a:tailEnd type="none" w="med" len="med"/>
                    </a:lnL>
                  </a:tcPr>
                </a:tc>
                <a:tc>
                  <a:txBody>
                    <a:bodyPr/>
                    <a:lstStyle/>
                    <a:p>
                      <a:pPr algn="r"/>
                      <a:r>
                        <a:rPr kumimoji="1" lang="en-US" altLang="ja-JP" sz="1300" dirty="0">
                          <a:latin typeface="Meiryo UI" panose="020B0604030504040204" pitchFamily="50" charset="-128"/>
                          <a:ea typeface="Meiryo UI" panose="020B0604030504040204" pitchFamily="50" charset="-128"/>
                          <a:cs typeface="Meiryo UI" panose="020B0604030504040204" pitchFamily="50" charset="-128"/>
                        </a:rPr>
                        <a:t>0</a:t>
                      </a:r>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a:txBody>
                  <a:tcPr marL="98014" marR="98014" marT="49007" marB="49007" anchor="ctr"/>
                </a:tc>
                <a:tc>
                  <a:txBody>
                    <a:bodyPr/>
                    <a:lstStyle/>
                    <a:p>
                      <a:pPr algn="r"/>
                      <a:r>
                        <a:rPr kumimoji="1" lang="en-US" altLang="ja-JP"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5</a:t>
                      </a:r>
                      <a:endParaRPr kumimoji="1" lang="ja-JP" altLang="en-US"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txBody>
                  <a:tcPr marL="98014" marR="98014" marT="49007" marB="49007" anchor="ctr"/>
                </a:tc>
                <a:tc>
                  <a:txBody>
                    <a:bodyPr/>
                    <a:lstStyle/>
                    <a:p>
                      <a:pPr algn="r"/>
                      <a:r>
                        <a:rPr kumimoji="1" lang="en-US" altLang="ja-JP"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txBody>
                  <a:tcPr marL="98014" marR="98014" marT="49007" marB="49007" anchor="ctr"/>
                </a:tc>
                <a:tc>
                  <a:txBody>
                    <a:bodyPr/>
                    <a:lstStyle/>
                    <a:p>
                      <a:pPr algn="r"/>
                      <a:r>
                        <a:rPr kumimoji="1" lang="en-US" altLang="ja-JP"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txBody>
                  <a:tcPr marL="98014" marR="98014" marT="49007" marB="49007" anchor="ctr"/>
                </a:tc>
                <a:tc>
                  <a:txBody>
                    <a:bodyPr/>
                    <a:lstStyle/>
                    <a:p>
                      <a:pPr algn="r"/>
                      <a:r>
                        <a:rPr kumimoji="1" lang="en-US" altLang="ja-JP" sz="1300" dirty="0">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a:txBody>
                  <a:tcPr marL="98014" marR="98014" marT="49007" marB="49007" anchor="ctr"/>
                </a:tc>
                <a:tc>
                  <a:txBody>
                    <a:bodyPr/>
                    <a:lstStyle/>
                    <a:p>
                      <a:pPr algn="r"/>
                      <a:r>
                        <a:rPr kumimoji="1" lang="en-US" altLang="ja-JP"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0</a:t>
                      </a:r>
                      <a:endParaRPr kumimoji="1" lang="ja-JP" altLang="en-US"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txBody>
                  <a:tcPr marL="98014" marR="98014" marT="49007" marB="49007" anchor="ctr"/>
                </a:tc>
                <a:tc>
                  <a:txBody>
                    <a:bodyPr/>
                    <a:lstStyle/>
                    <a:p>
                      <a:pPr algn="r"/>
                      <a:r>
                        <a:rPr kumimoji="1" lang="en-US" altLang="ja-JP"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5</a:t>
                      </a:r>
                      <a:endParaRPr kumimoji="1" lang="ja-JP" altLang="en-US"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txBody>
                  <a:tcPr marL="98014" marR="98014" marT="49007" marB="49007" anchor="ctr"/>
                </a:tc>
                <a:tc>
                  <a:txBody>
                    <a:bodyPr/>
                    <a:lstStyle/>
                    <a:p>
                      <a:pPr algn="r"/>
                      <a:r>
                        <a:rPr kumimoji="1" lang="en-US" altLang="ja-JP"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txBody>
                  <a:tcPr marL="98014" marR="98014" marT="49007" marB="49007"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a:txBody>
                  <a:tcPr marL="98014" marR="98014" marT="49007" marB="49007" anchor="ctr">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3733930821"/>
                  </a:ext>
                </a:extLst>
              </a:tr>
              <a:tr h="335116">
                <a:tc>
                  <a:txBody>
                    <a:bodyPr/>
                    <a:lstStyle/>
                    <a:p>
                      <a:pPr algn="ctr"/>
                      <a:r>
                        <a:rPr kumimoji="1" lang="ja-JP" altLang="en-US" sz="1300" dirty="0">
                          <a:latin typeface="Meiryo UI" panose="020B0604030504040204" pitchFamily="50" charset="-128"/>
                          <a:ea typeface="Meiryo UI" panose="020B0604030504040204" pitchFamily="50" charset="-128"/>
                          <a:cs typeface="Meiryo UI" panose="020B0604030504040204" pitchFamily="50" charset="-128"/>
                        </a:rPr>
                        <a:t>特殊橋</a:t>
                      </a:r>
                    </a:p>
                  </a:txBody>
                  <a:tcPr marL="98014" marR="98014" marT="49007" marB="49007" anchor="ctr"/>
                </a:tc>
                <a:tc>
                  <a:txBody>
                    <a:bodyPr/>
                    <a:lstStyle/>
                    <a:p>
                      <a:pPr algn="r"/>
                      <a:r>
                        <a:rPr kumimoji="1" lang="en-US" altLang="ja-JP" sz="1300" dirty="0">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1300" dirty="0">
                          <a:latin typeface="Meiryo UI" panose="020B0604030504040204" pitchFamily="50" charset="-128"/>
                          <a:ea typeface="Meiryo UI" panose="020B0604030504040204" pitchFamily="50" charset="-128"/>
                          <a:cs typeface="Meiryo UI" panose="020B0604030504040204" pitchFamily="50" charset="-128"/>
                        </a:rPr>
                        <a:t>橋</a:t>
                      </a:r>
                    </a:p>
                  </a:txBody>
                  <a:tcPr marL="98014" marR="98014" marT="49007" marB="49007" anchor="ctr">
                    <a:lnR w="12700" cap="flat" cmpd="sng" algn="ctr">
                      <a:solidFill>
                        <a:schemeClr val="bg1"/>
                      </a:solidFill>
                      <a:prstDash val="solid"/>
                      <a:round/>
                      <a:headEnd type="none" w="med" len="med"/>
                      <a:tailEnd type="none" w="med" len="med"/>
                    </a:lnR>
                  </a:tcPr>
                </a:tc>
                <a:tc>
                  <a:txBody>
                    <a:bodyPr/>
                    <a:lstStyle/>
                    <a:p>
                      <a:pPr algn="r"/>
                      <a:r>
                        <a:rPr kumimoji="1" lang="en-US" altLang="ja-JP" sz="1300" dirty="0">
                          <a:latin typeface="Meiryo UI" panose="020B0604030504040204" pitchFamily="50" charset="-128"/>
                          <a:ea typeface="Meiryo UI" panose="020B0604030504040204" pitchFamily="50" charset="-128"/>
                          <a:cs typeface="Meiryo UI" panose="020B0604030504040204" pitchFamily="50" charset="-128"/>
                        </a:rPr>
                        <a:t>0</a:t>
                      </a:r>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a:txBody>
                  <a:tcPr marL="98014" marR="98014" marT="49007" marB="49007" anchor="ctr">
                    <a:lnL w="12700" cap="flat" cmpd="sng" algn="ctr">
                      <a:solidFill>
                        <a:schemeClr val="bg1"/>
                      </a:solidFill>
                      <a:prstDash val="solid"/>
                      <a:round/>
                      <a:headEnd type="none" w="med" len="med"/>
                      <a:tailEnd type="none" w="med" len="med"/>
                    </a:lnL>
                  </a:tcPr>
                </a:tc>
                <a:tc>
                  <a:txBody>
                    <a:bodyPr/>
                    <a:lstStyle/>
                    <a:p>
                      <a:pPr algn="r"/>
                      <a:r>
                        <a:rPr kumimoji="1" lang="en-US" altLang="ja-JP" sz="1300" dirty="0">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a:txBody>
                  <a:tcPr marL="98014" marR="98014" marT="49007" marB="49007" anchor="ctr"/>
                </a:tc>
                <a:tc>
                  <a:txBody>
                    <a:bodyPr/>
                    <a:lstStyle/>
                    <a:p>
                      <a:pPr algn="r"/>
                      <a:r>
                        <a:rPr kumimoji="1" lang="en-US" altLang="ja-JP"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0</a:t>
                      </a:r>
                      <a:endParaRPr kumimoji="1" lang="ja-JP" altLang="en-US"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txBody>
                  <a:tcPr marL="98014" marR="98014" marT="49007" marB="49007" anchor="ctr"/>
                </a:tc>
                <a:tc>
                  <a:txBody>
                    <a:bodyPr/>
                    <a:lstStyle/>
                    <a:p>
                      <a:pPr algn="r"/>
                      <a:r>
                        <a:rPr kumimoji="1" lang="en-US" altLang="ja-JP"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txBody>
                  <a:tcPr marL="98014" marR="98014" marT="49007" marB="49007" anchor="ctr"/>
                </a:tc>
                <a:tc>
                  <a:txBody>
                    <a:bodyPr/>
                    <a:lstStyle/>
                    <a:p>
                      <a:pPr algn="r"/>
                      <a:r>
                        <a:rPr kumimoji="1" lang="en-US" altLang="ja-JP"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4</a:t>
                      </a:r>
                      <a:endParaRPr kumimoji="1" lang="ja-JP" altLang="en-US"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txBody>
                  <a:tcPr marL="98014" marR="98014" marT="49007" marB="49007" anchor="ctr"/>
                </a:tc>
                <a:tc>
                  <a:txBody>
                    <a:bodyPr/>
                    <a:lstStyle/>
                    <a:p>
                      <a:pPr algn="r"/>
                      <a:r>
                        <a:rPr kumimoji="1" lang="en-US" altLang="ja-JP" sz="1300" dirty="0">
                          <a:latin typeface="Meiryo UI" panose="020B0604030504040204" pitchFamily="50" charset="-128"/>
                          <a:ea typeface="Meiryo UI" panose="020B0604030504040204" pitchFamily="50" charset="-128"/>
                          <a:cs typeface="Meiryo UI" panose="020B0604030504040204" pitchFamily="50" charset="-128"/>
                        </a:rPr>
                        <a:t>0</a:t>
                      </a:r>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a:txBody>
                  <a:tcPr marL="98014" marR="98014" marT="49007" marB="49007" anchor="ctr"/>
                </a:tc>
                <a:tc>
                  <a:txBody>
                    <a:bodyPr/>
                    <a:lstStyle/>
                    <a:p>
                      <a:pPr algn="r"/>
                      <a:r>
                        <a:rPr kumimoji="1" lang="en-US" altLang="ja-JP"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5</a:t>
                      </a:r>
                      <a:endParaRPr kumimoji="1" lang="ja-JP" altLang="en-US"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txBody>
                  <a:tcPr marL="98014" marR="98014" marT="49007" marB="49007" anchor="ctr"/>
                </a:tc>
                <a:tc>
                  <a:txBody>
                    <a:bodyPr/>
                    <a:lstStyle/>
                    <a:p>
                      <a:pPr algn="r"/>
                      <a:r>
                        <a:rPr kumimoji="1" lang="en-US" altLang="ja-JP"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txBody>
                  <a:tcPr marL="98014" marR="98014" marT="49007" marB="49007" anchor="ctr"/>
                </a:tc>
                <a:tc>
                  <a:txBody>
                    <a:bodyPr/>
                    <a:lstStyle/>
                    <a:p>
                      <a:pPr algn="r"/>
                      <a:r>
                        <a:rPr kumimoji="1" lang="en-US" altLang="ja-JP"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txBody>
                  <a:tcPr marL="98014" marR="98014" marT="49007" marB="49007"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a:txBody>
                  <a:tcPr marL="98014" marR="98014" marT="49007" marB="49007" anchor="ctr">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3667858470"/>
                  </a:ext>
                </a:extLst>
              </a:tr>
            </a:tbl>
          </a:graphicData>
        </a:graphic>
      </p:graphicFrame>
      <p:sp>
        <p:nvSpPr>
          <p:cNvPr id="8" name="Text Box 5">
            <a:extLst>
              <a:ext uri="{FF2B5EF4-FFF2-40B4-BE49-F238E27FC236}">
                <a16:creationId xmlns:a16="http://schemas.microsoft.com/office/drawing/2014/main" id="{F548B18F-F479-B1D1-5E95-97F8D371E9E5}"/>
              </a:ext>
            </a:extLst>
          </p:cNvPr>
          <p:cNvSpPr txBox="1">
            <a:spLocks noChangeArrowheads="1"/>
          </p:cNvSpPr>
          <p:nvPr/>
        </p:nvSpPr>
        <p:spPr bwMode="auto">
          <a:xfrm>
            <a:off x="273718" y="2034706"/>
            <a:ext cx="801687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None/>
            </a:pPr>
            <a:r>
              <a:rPr lang="ja-JP" altLang="en-US" sz="1400" dirty="0">
                <a:latin typeface="Meiryo UI" panose="020B0604030504040204" pitchFamily="50" charset="-128"/>
                <a:ea typeface="Meiryo UI" panose="020B0604030504040204" pitchFamily="50" charset="-128"/>
              </a:rPr>
              <a:t>・点検 実施状況</a:t>
            </a:r>
          </a:p>
        </p:txBody>
      </p:sp>
      <p:sp>
        <p:nvSpPr>
          <p:cNvPr id="7" name="コンテンツ プレースホルダー 2">
            <a:extLst>
              <a:ext uri="{FF2B5EF4-FFF2-40B4-BE49-F238E27FC236}">
                <a16:creationId xmlns:a16="http://schemas.microsoft.com/office/drawing/2014/main" id="{B096211C-B1AC-FE1B-A525-AA14DCDCA50D}"/>
              </a:ext>
            </a:extLst>
          </p:cNvPr>
          <p:cNvSpPr txBox="1">
            <a:spLocks/>
          </p:cNvSpPr>
          <p:nvPr/>
        </p:nvSpPr>
        <p:spPr bwMode="auto">
          <a:xfrm>
            <a:off x="273718" y="1007453"/>
            <a:ext cx="8613106" cy="575579"/>
          </a:xfrm>
          <a:prstGeom prst="rect">
            <a:avLst/>
          </a:prstGeom>
          <a:gradFill rotWithShape="0">
            <a:gsLst>
              <a:gs pos="0">
                <a:srgbClr val="FFFF99"/>
              </a:gs>
              <a:gs pos="100000">
                <a:schemeClr val="bg1"/>
              </a:gs>
            </a:gsLst>
            <a:lin ang="5400000" scaled="1"/>
          </a:gradFill>
          <a:ln w="12700">
            <a:solidFill>
              <a:schemeClr val="tx1"/>
            </a:solidFill>
            <a:miter lim="800000"/>
            <a:headEnd/>
            <a:tailEnd/>
          </a:ln>
        </p:spPr>
        <p:txBody>
          <a:bodyPr anchor="ctr"/>
          <a:lstStyle>
            <a:lvl1pPr marL="285750" indent="-28575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indent="0" eaLnBrk="1" hangingPunct="1">
              <a:spcBef>
                <a:spcPct val="0"/>
              </a:spcBef>
              <a:buNone/>
            </a:pPr>
            <a:r>
              <a:rPr lang="ja-JP" altLang="en-US" sz="1600" dirty="0">
                <a:latin typeface="Meiryo UI" panose="020B0604030504040204" pitchFamily="50" charset="-128"/>
                <a:ea typeface="Meiryo UI" panose="020B0604030504040204" pitchFamily="50" charset="-128"/>
              </a:rPr>
              <a:t>・平成</a:t>
            </a:r>
            <a:r>
              <a:rPr lang="en-US" altLang="ja-JP" sz="1600" dirty="0">
                <a:latin typeface="Meiryo UI" panose="020B0604030504040204" pitchFamily="50" charset="-128"/>
                <a:ea typeface="Meiryo UI" panose="020B0604030504040204" pitchFamily="50" charset="-128"/>
              </a:rPr>
              <a:t>26</a:t>
            </a:r>
            <a:r>
              <a:rPr lang="ja-JP" altLang="en-US" sz="1600" dirty="0">
                <a:latin typeface="Meiryo UI" panose="020B0604030504040204" pitchFamily="50" charset="-128"/>
                <a:ea typeface="Meiryo UI" panose="020B0604030504040204" pitchFamily="50" charset="-128"/>
              </a:rPr>
              <a:t>年度</a:t>
            </a:r>
            <a:r>
              <a:rPr lang="en-US" altLang="ja-JP" sz="1600" dirty="0">
                <a:latin typeface="Meiryo UI" panose="020B0604030504040204" pitchFamily="50" charset="-128"/>
                <a:ea typeface="Meiryo UI" panose="020B0604030504040204" pitchFamily="50" charset="-128"/>
              </a:rPr>
              <a:t>7</a:t>
            </a:r>
            <a:r>
              <a:rPr lang="ja-JP" altLang="en-US" sz="1600" dirty="0">
                <a:latin typeface="Meiryo UI" panose="020B0604030504040204" pitchFamily="50" charset="-128"/>
                <a:ea typeface="Meiryo UI" panose="020B0604030504040204" pitchFamily="50" charset="-128"/>
              </a:rPr>
              <a:t>月より、</a:t>
            </a:r>
            <a:r>
              <a:rPr lang="en-US" altLang="ja-JP" sz="1600" dirty="0">
                <a:latin typeface="Meiryo UI" panose="020B0604030504040204" pitchFamily="50" charset="-128"/>
                <a:ea typeface="Meiryo UI" panose="020B0604030504040204" pitchFamily="50" charset="-128"/>
              </a:rPr>
              <a:t>5</a:t>
            </a:r>
            <a:r>
              <a:rPr lang="ja-JP" altLang="en-US" sz="1600" dirty="0">
                <a:latin typeface="Meiryo UI" panose="020B0604030504040204" pitchFamily="50" charset="-128"/>
                <a:ea typeface="Meiryo UI" panose="020B0604030504040204" pitchFamily="50" charset="-128"/>
              </a:rPr>
              <a:t>年に</a:t>
            </a:r>
            <a:r>
              <a:rPr lang="en-US" altLang="ja-JP" sz="1600" dirty="0">
                <a:latin typeface="Meiryo UI" panose="020B0604030504040204" pitchFamily="50" charset="-128"/>
                <a:ea typeface="Meiryo UI" panose="020B0604030504040204" pitchFamily="50" charset="-128"/>
              </a:rPr>
              <a:t>1</a:t>
            </a:r>
            <a:r>
              <a:rPr lang="ja-JP" altLang="en-US" sz="1600" dirty="0">
                <a:latin typeface="Meiryo UI" panose="020B0604030504040204" pitchFamily="50" charset="-128"/>
                <a:ea typeface="Meiryo UI" panose="020B0604030504040204" pitchFamily="50" charset="-128"/>
              </a:rPr>
              <a:t>度、近接目視で点検を実施</a:t>
            </a:r>
            <a:endParaRPr lang="en-US" altLang="ja-JP" sz="1600" dirty="0">
              <a:latin typeface="Meiryo UI" panose="020B0604030504040204" pitchFamily="50" charset="-128"/>
              <a:ea typeface="Meiryo UI" panose="020B0604030504040204" pitchFamily="50" charset="-128"/>
            </a:endParaRPr>
          </a:p>
          <a:p>
            <a:pPr marL="0" indent="0" eaLnBrk="1" hangingPunct="1">
              <a:spcBef>
                <a:spcPct val="0"/>
              </a:spcBef>
              <a:buNone/>
            </a:pPr>
            <a:r>
              <a:rPr lang="ja-JP" altLang="en-US" sz="1600" dirty="0">
                <a:latin typeface="Meiryo UI" panose="020B0604030504040204" pitchFamily="50" charset="-128"/>
                <a:ea typeface="Meiryo UI" panose="020B0604030504040204" pitchFamily="50" charset="-128"/>
              </a:rPr>
              <a:t>・令和</a:t>
            </a:r>
            <a:r>
              <a:rPr lang="en-US" altLang="ja-JP" sz="1600" dirty="0">
                <a:latin typeface="Meiryo UI" panose="020B0604030504040204" pitchFamily="50" charset="-128"/>
                <a:ea typeface="Meiryo UI" panose="020B0604030504040204" pitchFamily="50" charset="-128"/>
              </a:rPr>
              <a:t>5</a:t>
            </a:r>
            <a:r>
              <a:rPr lang="ja-JP" altLang="en-US" sz="1600" dirty="0">
                <a:latin typeface="Meiryo UI" panose="020B0604030504040204" pitchFamily="50" charset="-128"/>
                <a:ea typeface="Meiryo UI" panose="020B0604030504040204" pitchFamily="50" charset="-128"/>
              </a:rPr>
              <a:t>年度末に</a:t>
            </a:r>
            <a:r>
              <a:rPr lang="en-US" altLang="ja-JP" sz="1600" dirty="0">
                <a:latin typeface="Meiryo UI" panose="020B0604030504040204" pitchFamily="50" charset="-128"/>
                <a:ea typeface="Meiryo UI" panose="020B0604030504040204" pitchFamily="50" charset="-128"/>
              </a:rPr>
              <a:t>2</a:t>
            </a:r>
            <a:r>
              <a:rPr lang="ja-JP" altLang="en-US" sz="1600" dirty="0">
                <a:latin typeface="Meiryo UI" panose="020B0604030504040204" pitchFamily="50" charset="-128"/>
                <a:ea typeface="Meiryo UI" panose="020B0604030504040204" pitchFamily="50" charset="-128"/>
              </a:rPr>
              <a:t>巡目点検が完了予定</a:t>
            </a:r>
            <a:endParaRPr lang="en-US" altLang="ja-JP" sz="1600" dirty="0">
              <a:latin typeface="Meiryo UI" panose="020B0604030504040204" pitchFamily="50" charset="-128"/>
              <a:ea typeface="Meiryo UI" panose="020B0604030504040204" pitchFamily="50" charset="-128"/>
            </a:endParaRPr>
          </a:p>
        </p:txBody>
      </p:sp>
      <p:sp>
        <p:nvSpPr>
          <p:cNvPr id="9" name="テキスト ボックス 8">
            <a:extLst>
              <a:ext uri="{FF2B5EF4-FFF2-40B4-BE49-F238E27FC236}">
                <a16:creationId xmlns:a16="http://schemas.microsoft.com/office/drawing/2014/main" id="{CCC0D0AE-4F8E-FC94-BDCF-1878B9CF41E1}"/>
              </a:ext>
            </a:extLst>
          </p:cNvPr>
          <p:cNvSpPr txBox="1"/>
          <p:nvPr/>
        </p:nvSpPr>
        <p:spPr>
          <a:xfrm>
            <a:off x="9268266" y="1665423"/>
            <a:ext cx="4335590" cy="369332"/>
          </a:xfrm>
          <a:prstGeom prst="rect">
            <a:avLst/>
          </a:prstGeom>
          <a:solidFill>
            <a:schemeClr val="bg1"/>
          </a:solidFill>
          <a:ln>
            <a:solidFill>
              <a:srgbClr val="FF0000"/>
            </a:solidFill>
          </a:ln>
        </p:spPr>
        <p:txBody>
          <a:bodyPr wrap="square" rtlCol="0">
            <a:spAutoFit/>
          </a:bodyPr>
          <a:lstStyle/>
          <a:p>
            <a:r>
              <a:rPr kumimoji="1" lang="ja-JP" altLang="en-US" dirty="0">
                <a:solidFill>
                  <a:srgbClr val="FF0000"/>
                </a:solidFill>
              </a:rPr>
              <a:t>・</a:t>
            </a:r>
            <a:r>
              <a:rPr kumimoji="1" lang="en-US" altLang="ja-JP" dirty="0">
                <a:solidFill>
                  <a:srgbClr val="FF0000"/>
                </a:solidFill>
              </a:rPr>
              <a:t>1</a:t>
            </a:r>
            <a:r>
              <a:rPr kumimoji="1" lang="ja-JP" altLang="en-US" dirty="0">
                <a:solidFill>
                  <a:srgbClr val="FF0000"/>
                </a:solidFill>
              </a:rPr>
              <a:t>巡目点検完了時の健全性割合 精査中</a:t>
            </a:r>
          </a:p>
        </p:txBody>
      </p:sp>
      <p:sp>
        <p:nvSpPr>
          <p:cNvPr id="11" name="Text Box 5">
            <a:extLst>
              <a:ext uri="{FF2B5EF4-FFF2-40B4-BE49-F238E27FC236}">
                <a16:creationId xmlns:a16="http://schemas.microsoft.com/office/drawing/2014/main" id="{F548B18F-F479-B1D1-5E95-97F8D371E9E5}"/>
              </a:ext>
            </a:extLst>
          </p:cNvPr>
          <p:cNvSpPr txBox="1">
            <a:spLocks noChangeArrowheads="1"/>
          </p:cNvSpPr>
          <p:nvPr/>
        </p:nvSpPr>
        <p:spPr bwMode="auto">
          <a:xfrm>
            <a:off x="115441" y="602953"/>
            <a:ext cx="361644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Font typeface="Arial" panose="020B0604020202020204" pitchFamily="34" charset="0"/>
              <a:buNone/>
            </a:pPr>
            <a:r>
              <a:rPr lang="ja-JP" altLang="en-US" sz="1800" dirty="0">
                <a:latin typeface="Meiryo UI" panose="020B0604030504040204" pitchFamily="50" charset="-128"/>
                <a:ea typeface="Meiryo UI" panose="020B0604030504040204" pitchFamily="50" charset="-128"/>
              </a:rPr>
              <a:t>◇モノレール施設の点検実施状況</a:t>
            </a:r>
          </a:p>
        </p:txBody>
      </p:sp>
      <p:sp>
        <p:nvSpPr>
          <p:cNvPr id="4" name="スライド番号プレースホルダー 3"/>
          <p:cNvSpPr>
            <a:spLocks noGrp="1"/>
          </p:cNvSpPr>
          <p:nvPr>
            <p:ph type="sldNum" sz="quarter" idx="12"/>
          </p:nvPr>
        </p:nvSpPr>
        <p:spPr/>
        <p:txBody>
          <a:bodyPr/>
          <a:lstStyle/>
          <a:p>
            <a:pPr>
              <a:defRPr/>
            </a:pPr>
            <a:fld id="{0697CFBF-62AA-4423-A348-4E9138DCA51B}" type="slidenum">
              <a:rPr lang="ja-JP" altLang="en-US" smtClean="0"/>
              <a:pPr>
                <a:defRPr/>
              </a:pPr>
              <a:t>8</a:t>
            </a:fld>
            <a:endParaRPr lang="ja-JP" altLang="en-US"/>
          </a:p>
        </p:txBody>
      </p:sp>
      <p:sp>
        <p:nvSpPr>
          <p:cNvPr id="12" name="テキスト ボックス 11">
            <a:extLst>
              <a:ext uri="{FF2B5EF4-FFF2-40B4-BE49-F238E27FC236}">
                <a16:creationId xmlns:a16="http://schemas.microsoft.com/office/drawing/2014/main" id="{10862D1C-92BA-4F47-A1B0-D892632C1592}"/>
              </a:ext>
            </a:extLst>
          </p:cNvPr>
          <p:cNvSpPr txBox="1"/>
          <p:nvPr/>
        </p:nvSpPr>
        <p:spPr>
          <a:xfrm>
            <a:off x="9310307" y="0"/>
            <a:ext cx="4822319" cy="1384995"/>
          </a:xfrm>
          <a:prstGeom prst="rect">
            <a:avLst/>
          </a:prstGeom>
          <a:solidFill>
            <a:schemeClr val="accent6"/>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r>
              <a:rPr kumimoji="1" lang="ja-JP" altLang="en-US" sz="1200" b="1" dirty="0">
                <a:solidFill>
                  <a:schemeClr val="bg1"/>
                </a:solidFill>
                <a:latin typeface="游ゴシック" panose="020B0400000000000000" pitchFamily="50" charset="-128"/>
                <a:ea typeface="游ゴシック" panose="020B0400000000000000" pitchFamily="50" charset="-128"/>
              </a:rPr>
              <a:t>コメントには判定区分の結果に対する評価の記載をお願いします。何年に何基の点検を実施したかは必要でしょうか。</a:t>
            </a:r>
            <a:endParaRPr kumimoji="1" lang="en-US" altLang="ja-JP" sz="1200" b="1" dirty="0">
              <a:solidFill>
                <a:schemeClr val="bg1"/>
              </a:solidFill>
              <a:latin typeface="游ゴシック" panose="020B0400000000000000" pitchFamily="50" charset="-128"/>
              <a:ea typeface="游ゴシック" panose="020B0400000000000000" pitchFamily="50" charset="-128"/>
            </a:endParaRPr>
          </a:p>
          <a:p>
            <a:r>
              <a:rPr lang="ja-JP" altLang="en-US" sz="1200" b="1" dirty="0">
                <a:solidFill>
                  <a:schemeClr val="bg1"/>
                </a:solidFill>
                <a:latin typeface="游ゴシック" panose="020B0400000000000000" pitchFamily="50" charset="-128"/>
                <a:ea typeface="游ゴシック" panose="020B0400000000000000" pitchFamily="50" charset="-128"/>
              </a:rPr>
              <a:t>健全度がどういう推移で変化しているかがわかるような整理はできないものでしょうか。</a:t>
            </a:r>
            <a:endParaRPr lang="en-US" altLang="ja-JP" sz="1200" b="1" dirty="0">
              <a:solidFill>
                <a:schemeClr val="bg1"/>
              </a:solidFill>
              <a:latin typeface="游ゴシック" panose="020B0400000000000000" pitchFamily="50" charset="-128"/>
              <a:ea typeface="游ゴシック" panose="020B0400000000000000" pitchFamily="50" charset="-128"/>
            </a:endParaRPr>
          </a:p>
          <a:p>
            <a:r>
              <a:rPr kumimoji="1" lang="ja-JP" altLang="en-US" sz="1200" b="1" dirty="0">
                <a:solidFill>
                  <a:schemeClr val="bg1"/>
                </a:solidFill>
                <a:latin typeface="游ゴシック" panose="020B0400000000000000" pitchFamily="50" charset="-128"/>
                <a:ea typeface="游ゴシック" panose="020B0400000000000000" pitchFamily="50" charset="-128"/>
              </a:rPr>
              <a:t>道路橋では他自治体の健全度割合との比較を掲載予定となっていますが、比較的開業年次が古いモノレール（多摩？北九州？）との健全度割合の比較を掲載することは可能でしょうか。</a:t>
            </a:r>
          </a:p>
        </p:txBody>
      </p:sp>
      <p:sp>
        <p:nvSpPr>
          <p:cNvPr id="13" name="Text Box 5">
            <a:extLst>
              <a:ext uri="{FF2B5EF4-FFF2-40B4-BE49-F238E27FC236}">
                <a16:creationId xmlns:a16="http://schemas.microsoft.com/office/drawing/2014/main" id="{27307B50-B272-4604-AEA0-F02214820C00}"/>
              </a:ext>
            </a:extLst>
          </p:cNvPr>
          <p:cNvSpPr txBox="1">
            <a:spLocks noChangeArrowheads="1"/>
          </p:cNvSpPr>
          <p:nvPr/>
        </p:nvSpPr>
        <p:spPr bwMode="auto">
          <a:xfrm>
            <a:off x="10223952" y="2409991"/>
            <a:ext cx="76656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Font typeface="Arial" panose="020B0604020202020204" pitchFamily="34" charset="0"/>
              <a:buNone/>
            </a:pPr>
            <a:r>
              <a:rPr lang="en-US" altLang="ja-JP" sz="1100" dirty="0">
                <a:latin typeface="Meiryo UI" panose="020B0604030504040204" pitchFamily="50" charset="-128"/>
                <a:ea typeface="Meiryo UI" panose="020B0604030504040204" pitchFamily="50" charset="-128"/>
              </a:rPr>
              <a:t>RC</a:t>
            </a:r>
            <a:r>
              <a:rPr lang="ja-JP" altLang="en-US" sz="1100" dirty="0">
                <a:latin typeface="Meiryo UI" panose="020B0604030504040204" pitchFamily="50" charset="-128"/>
                <a:ea typeface="Meiryo UI" panose="020B0604030504040204" pitchFamily="50" charset="-128"/>
              </a:rPr>
              <a:t>支柱</a:t>
            </a:r>
          </a:p>
        </p:txBody>
      </p:sp>
      <p:sp>
        <p:nvSpPr>
          <p:cNvPr id="14" name="Text Box 5">
            <a:extLst>
              <a:ext uri="{FF2B5EF4-FFF2-40B4-BE49-F238E27FC236}">
                <a16:creationId xmlns:a16="http://schemas.microsoft.com/office/drawing/2014/main" id="{ED15BE0D-0786-4B7A-AE29-C72447F1377E}"/>
              </a:ext>
            </a:extLst>
          </p:cNvPr>
          <p:cNvSpPr txBox="1">
            <a:spLocks noChangeArrowheads="1"/>
          </p:cNvSpPr>
          <p:nvPr/>
        </p:nvSpPr>
        <p:spPr bwMode="auto">
          <a:xfrm>
            <a:off x="14964641" y="2409991"/>
            <a:ext cx="1034669"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Font typeface="Arial" panose="020B0604020202020204" pitchFamily="34" charset="0"/>
              <a:buNone/>
            </a:pPr>
            <a:r>
              <a:rPr lang="ja-JP" altLang="en-US" sz="1100" dirty="0">
                <a:latin typeface="Meiryo UI" panose="020B0604030504040204" pitchFamily="50" charset="-128"/>
                <a:ea typeface="Meiryo UI" panose="020B0604030504040204" pitchFamily="50" charset="-128"/>
              </a:rPr>
              <a:t>鋼軌道桁</a:t>
            </a:r>
          </a:p>
        </p:txBody>
      </p:sp>
      <p:sp>
        <p:nvSpPr>
          <p:cNvPr id="15" name="Text Box 5">
            <a:extLst>
              <a:ext uri="{FF2B5EF4-FFF2-40B4-BE49-F238E27FC236}">
                <a16:creationId xmlns:a16="http://schemas.microsoft.com/office/drawing/2014/main" id="{4152B033-F07F-4486-BDFF-E9DC7CC8C7E7}"/>
              </a:ext>
            </a:extLst>
          </p:cNvPr>
          <p:cNvSpPr txBox="1">
            <a:spLocks noChangeArrowheads="1"/>
          </p:cNvSpPr>
          <p:nvPr/>
        </p:nvSpPr>
        <p:spPr bwMode="auto">
          <a:xfrm>
            <a:off x="12266105" y="4502797"/>
            <a:ext cx="140883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Font typeface="Arial" panose="020B0604020202020204" pitchFamily="34" charset="0"/>
              <a:buNone/>
            </a:pPr>
            <a:r>
              <a:rPr lang="ja-JP" altLang="en-US" sz="1100" dirty="0">
                <a:latin typeface="Meiryo UI" panose="020B0604030504040204" pitchFamily="50" charset="-128"/>
                <a:ea typeface="Meiryo UI" panose="020B0604030504040204" pitchFamily="50" charset="-128"/>
              </a:rPr>
              <a:t>分岐橋・特殊橋</a:t>
            </a:r>
          </a:p>
        </p:txBody>
      </p:sp>
      <p:grpSp>
        <p:nvGrpSpPr>
          <p:cNvPr id="16" name="グループ化 15">
            <a:extLst>
              <a:ext uri="{FF2B5EF4-FFF2-40B4-BE49-F238E27FC236}">
                <a16:creationId xmlns:a16="http://schemas.microsoft.com/office/drawing/2014/main" id="{60F94524-3DE3-4DAF-AA47-92E01C086080}"/>
              </a:ext>
            </a:extLst>
          </p:cNvPr>
          <p:cNvGrpSpPr/>
          <p:nvPr/>
        </p:nvGrpSpPr>
        <p:grpSpPr>
          <a:xfrm>
            <a:off x="10712205" y="6475412"/>
            <a:ext cx="4891087" cy="246063"/>
            <a:chOff x="4154488" y="6448425"/>
            <a:chExt cx="4891087" cy="246063"/>
          </a:xfrm>
        </p:grpSpPr>
        <p:sp>
          <p:nvSpPr>
            <p:cNvPr id="17" name="Text Box 5">
              <a:extLst>
                <a:ext uri="{FF2B5EF4-FFF2-40B4-BE49-F238E27FC236}">
                  <a16:creationId xmlns:a16="http://schemas.microsoft.com/office/drawing/2014/main" id="{1D35C778-2E9E-4790-86F8-704311573355}"/>
                </a:ext>
              </a:extLst>
            </p:cNvPr>
            <p:cNvSpPr txBox="1">
              <a:spLocks noChangeArrowheads="1"/>
            </p:cNvSpPr>
            <p:nvPr/>
          </p:nvSpPr>
          <p:spPr bwMode="auto">
            <a:xfrm>
              <a:off x="4208463" y="6448425"/>
              <a:ext cx="4837112" cy="24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Font typeface="Arial" panose="020B0604020202020204" pitchFamily="34" charset="0"/>
                <a:buNone/>
              </a:pPr>
              <a:r>
                <a:rPr lang="en-US" altLang="ja-JP" sz="1000" dirty="0">
                  <a:latin typeface="Meiryo UI" panose="020B0604030504040204" pitchFamily="50" charset="-128"/>
                  <a:ea typeface="Meiryo UI" panose="020B0604030504040204" pitchFamily="50" charset="-128"/>
                </a:rPr>
                <a:t>Ⅰ</a:t>
              </a:r>
              <a:r>
                <a:rPr lang="ja-JP" altLang="en-US" sz="1000" dirty="0">
                  <a:latin typeface="Meiryo UI" panose="020B0604030504040204" pitchFamily="50" charset="-128"/>
                  <a:ea typeface="Meiryo UI" panose="020B0604030504040204" pitchFamily="50" charset="-128"/>
                </a:rPr>
                <a:t>（健全）　　</a:t>
              </a:r>
              <a:r>
                <a:rPr lang="en-US" altLang="ja-JP" sz="1000" dirty="0">
                  <a:latin typeface="Meiryo UI" panose="020B0604030504040204" pitchFamily="50" charset="-128"/>
                  <a:ea typeface="Meiryo UI" panose="020B0604030504040204" pitchFamily="50" charset="-128"/>
                </a:rPr>
                <a:t>Ⅱ</a:t>
              </a:r>
              <a:r>
                <a:rPr lang="ja-JP" altLang="en-US" sz="1000" dirty="0">
                  <a:latin typeface="Meiryo UI" panose="020B0604030504040204" pitchFamily="50" charset="-128"/>
                  <a:ea typeface="Meiryo UI" panose="020B0604030504040204" pitchFamily="50" charset="-128"/>
                </a:rPr>
                <a:t>（予防保全段階）　　</a:t>
              </a:r>
              <a:r>
                <a:rPr lang="en-US" altLang="ja-JP" sz="1000" dirty="0">
                  <a:latin typeface="Meiryo UI" panose="020B0604030504040204" pitchFamily="50" charset="-128"/>
                  <a:ea typeface="Meiryo UI" panose="020B0604030504040204" pitchFamily="50" charset="-128"/>
                </a:rPr>
                <a:t>Ⅲ</a:t>
              </a:r>
              <a:r>
                <a:rPr lang="ja-JP" altLang="en-US" sz="1000" dirty="0">
                  <a:latin typeface="Meiryo UI" panose="020B0604030504040204" pitchFamily="50" charset="-128"/>
                  <a:ea typeface="Meiryo UI" panose="020B0604030504040204" pitchFamily="50" charset="-128"/>
                </a:rPr>
                <a:t>（早期措置段階）　　</a:t>
              </a:r>
              <a:r>
                <a:rPr lang="en-US" altLang="ja-JP" sz="1000" dirty="0">
                  <a:latin typeface="Meiryo UI" panose="020B0604030504040204" pitchFamily="50" charset="-128"/>
                  <a:ea typeface="Meiryo UI" panose="020B0604030504040204" pitchFamily="50" charset="-128"/>
                </a:rPr>
                <a:t>Ⅳ</a:t>
              </a:r>
              <a:r>
                <a:rPr lang="ja-JP" altLang="en-US" sz="1000" dirty="0">
                  <a:latin typeface="Meiryo UI" panose="020B0604030504040204" pitchFamily="50" charset="-128"/>
                  <a:ea typeface="Meiryo UI" panose="020B0604030504040204" pitchFamily="50" charset="-128"/>
                </a:rPr>
                <a:t>（緊急措置段階）</a:t>
              </a:r>
            </a:p>
          </p:txBody>
        </p:sp>
        <p:sp>
          <p:nvSpPr>
            <p:cNvPr id="18" name="正方形/長方形 17">
              <a:extLst>
                <a:ext uri="{FF2B5EF4-FFF2-40B4-BE49-F238E27FC236}">
                  <a16:creationId xmlns:a16="http://schemas.microsoft.com/office/drawing/2014/main" id="{55DDC99E-F20E-4D7E-81F0-655EBF33E86B}"/>
                </a:ext>
              </a:extLst>
            </p:cNvPr>
            <p:cNvSpPr/>
            <p:nvPr/>
          </p:nvSpPr>
          <p:spPr>
            <a:xfrm>
              <a:off x="4154488" y="6515100"/>
              <a:ext cx="107950" cy="107950"/>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00"/>
            </a:p>
          </p:txBody>
        </p:sp>
        <p:sp>
          <p:nvSpPr>
            <p:cNvPr id="19" name="正方形/長方形 18">
              <a:extLst>
                <a:ext uri="{FF2B5EF4-FFF2-40B4-BE49-F238E27FC236}">
                  <a16:creationId xmlns:a16="http://schemas.microsoft.com/office/drawing/2014/main" id="{A0EAD24C-ACE9-4D85-8312-8F692F3396F9}"/>
                </a:ext>
              </a:extLst>
            </p:cNvPr>
            <p:cNvSpPr/>
            <p:nvPr/>
          </p:nvSpPr>
          <p:spPr>
            <a:xfrm>
              <a:off x="4991100" y="6515100"/>
              <a:ext cx="107950" cy="107950"/>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00"/>
            </a:p>
          </p:txBody>
        </p:sp>
        <p:sp>
          <p:nvSpPr>
            <p:cNvPr id="20" name="正方形/長方形 19">
              <a:extLst>
                <a:ext uri="{FF2B5EF4-FFF2-40B4-BE49-F238E27FC236}">
                  <a16:creationId xmlns:a16="http://schemas.microsoft.com/office/drawing/2014/main" id="{8E36C1C1-2EB8-43B2-A988-D9248B188A13}"/>
                </a:ext>
              </a:extLst>
            </p:cNvPr>
            <p:cNvSpPr/>
            <p:nvPr/>
          </p:nvSpPr>
          <p:spPr>
            <a:xfrm>
              <a:off x="6275388" y="6515100"/>
              <a:ext cx="107950" cy="107950"/>
            </a:xfrm>
            <a:prstGeom prst="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00"/>
            </a:p>
          </p:txBody>
        </p:sp>
        <p:sp>
          <p:nvSpPr>
            <p:cNvPr id="21" name="正方形/長方形 20">
              <a:extLst>
                <a:ext uri="{FF2B5EF4-FFF2-40B4-BE49-F238E27FC236}">
                  <a16:creationId xmlns:a16="http://schemas.microsoft.com/office/drawing/2014/main" id="{4E78C23C-EF2F-41CE-BB35-60DBEDB89019}"/>
                </a:ext>
              </a:extLst>
            </p:cNvPr>
            <p:cNvSpPr/>
            <p:nvPr/>
          </p:nvSpPr>
          <p:spPr>
            <a:xfrm>
              <a:off x="7580313" y="6515100"/>
              <a:ext cx="107950" cy="107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00"/>
            </a:p>
          </p:txBody>
        </p:sp>
      </p:grpSp>
      <p:sp>
        <p:nvSpPr>
          <p:cNvPr id="22" name="Text Box 5">
            <a:extLst>
              <a:ext uri="{FF2B5EF4-FFF2-40B4-BE49-F238E27FC236}">
                <a16:creationId xmlns:a16="http://schemas.microsoft.com/office/drawing/2014/main" id="{1F370F64-FA0D-49A2-A2B7-2F08CAA0352D}"/>
              </a:ext>
            </a:extLst>
          </p:cNvPr>
          <p:cNvSpPr txBox="1">
            <a:spLocks noChangeArrowheads="1"/>
          </p:cNvSpPr>
          <p:nvPr/>
        </p:nvSpPr>
        <p:spPr bwMode="auto">
          <a:xfrm>
            <a:off x="14964641" y="4502797"/>
            <a:ext cx="1034669"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Font typeface="Arial" panose="020B0604020202020204" pitchFamily="34" charset="0"/>
              <a:buNone/>
            </a:pPr>
            <a:r>
              <a:rPr lang="en-US" altLang="ja-JP" sz="1100" dirty="0">
                <a:latin typeface="Meiryo UI" panose="020B0604030504040204" pitchFamily="50" charset="-128"/>
                <a:ea typeface="Meiryo UI" panose="020B0604030504040204" pitchFamily="50" charset="-128"/>
              </a:rPr>
              <a:t>PC</a:t>
            </a:r>
            <a:r>
              <a:rPr lang="ja-JP" altLang="en-US" sz="1100" dirty="0">
                <a:latin typeface="Meiryo UI" panose="020B0604030504040204" pitchFamily="50" charset="-128"/>
                <a:ea typeface="Meiryo UI" panose="020B0604030504040204" pitchFamily="50" charset="-128"/>
              </a:rPr>
              <a:t>軌道桁</a:t>
            </a:r>
          </a:p>
        </p:txBody>
      </p:sp>
      <p:sp>
        <p:nvSpPr>
          <p:cNvPr id="23" name="Text Box 5">
            <a:extLst>
              <a:ext uri="{FF2B5EF4-FFF2-40B4-BE49-F238E27FC236}">
                <a16:creationId xmlns:a16="http://schemas.microsoft.com/office/drawing/2014/main" id="{FA4B1794-9C56-4238-9D43-C836ABF450B6}"/>
              </a:ext>
            </a:extLst>
          </p:cNvPr>
          <p:cNvSpPr txBox="1">
            <a:spLocks noChangeArrowheads="1"/>
          </p:cNvSpPr>
          <p:nvPr/>
        </p:nvSpPr>
        <p:spPr bwMode="auto">
          <a:xfrm>
            <a:off x="12453334" y="2409991"/>
            <a:ext cx="140883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Font typeface="Arial" panose="020B0604020202020204" pitchFamily="34" charset="0"/>
              <a:buNone/>
            </a:pPr>
            <a:r>
              <a:rPr lang="ja-JP" altLang="en-US" sz="1100" dirty="0">
                <a:latin typeface="Meiryo UI" panose="020B0604030504040204" pitchFamily="50" charset="-128"/>
                <a:ea typeface="Meiryo UI" panose="020B0604030504040204" pitchFamily="50" charset="-128"/>
              </a:rPr>
              <a:t>鋼製支柱</a:t>
            </a:r>
          </a:p>
        </p:txBody>
      </p:sp>
      <p:sp>
        <p:nvSpPr>
          <p:cNvPr id="24" name="Text Box 5">
            <a:extLst>
              <a:ext uri="{FF2B5EF4-FFF2-40B4-BE49-F238E27FC236}">
                <a16:creationId xmlns:a16="http://schemas.microsoft.com/office/drawing/2014/main" id="{53321C8B-E3BF-4333-9968-25E95D3F987E}"/>
              </a:ext>
            </a:extLst>
          </p:cNvPr>
          <p:cNvSpPr txBox="1">
            <a:spLocks noChangeArrowheads="1"/>
          </p:cNvSpPr>
          <p:nvPr/>
        </p:nvSpPr>
        <p:spPr bwMode="auto">
          <a:xfrm>
            <a:off x="10229443" y="4502797"/>
            <a:ext cx="689012"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Font typeface="Arial" panose="020B0604020202020204" pitchFamily="34" charset="0"/>
              <a:buNone/>
            </a:pPr>
            <a:r>
              <a:rPr lang="ja-JP" altLang="en-US" sz="1100" dirty="0">
                <a:latin typeface="Meiryo UI" panose="020B0604030504040204" pitchFamily="50" charset="-128"/>
                <a:ea typeface="Meiryo UI" panose="020B0604030504040204" pitchFamily="50" charset="-128"/>
              </a:rPr>
              <a:t>駅舎</a:t>
            </a:r>
          </a:p>
        </p:txBody>
      </p:sp>
      <p:pic>
        <p:nvPicPr>
          <p:cNvPr id="25" name="図 24">
            <a:extLst>
              <a:ext uri="{FF2B5EF4-FFF2-40B4-BE49-F238E27FC236}">
                <a16:creationId xmlns:a16="http://schemas.microsoft.com/office/drawing/2014/main" id="{D04BC81F-1289-4249-B5AF-721CB58E300B}"/>
              </a:ext>
            </a:extLst>
          </p:cNvPr>
          <p:cNvPicPr>
            <a:picLocks noChangeAspect="1"/>
          </p:cNvPicPr>
          <p:nvPr/>
        </p:nvPicPr>
        <p:blipFill rotWithShape="1">
          <a:blip r:embed="rId3"/>
          <a:srcRect l="2385" t="14879" r="1725" b="2676"/>
          <a:stretch/>
        </p:blipFill>
        <p:spPr>
          <a:xfrm>
            <a:off x="9310307" y="2679891"/>
            <a:ext cx="2124000" cy="1654618"/>
          </a:xfrm>
          <a:prstGeom prst="rect">
            <a:avLst/>
          </a:prstGeom>
        </p:spPr>
      </p:pic>
      <p:pic>
        <p:nvPicPr>
          <p:cNvPr id="26" name="図 25">
            <a:extLst>
              <a:ext uri="{FF2B5EF4-FFF2-40B4-BE49-F238E27FC236}">
                <a16:creationId xmlns:a16="http://schemas.microsoft.com/office/drawing/2014/main" id="{206CB47C-BBF0-4347-A25E-E4BBA14B0760}"/>
              </a:ext>
            </a:extLst>
          </p:cNvPr>
          <p:cNvPicPr>
            <a:picLocks noChangeAspect="1"/>
          </p:cNvPicPr>
          <p:nvPr/>
        </p:nvPicPr>
        <p:blipFill rotWithShape="1">
          <a:blip r:embed="rId4"/>
          <a:srcRect l="2509" t="17205" r="2241" b="2415"/>
          <a:stretch/>
        </p:blipFill>
        <p:spPr>
          <a:xfrm>
            <a:off x="11710957" y="2700614"/>
            <a:ext cx="2124000" cy="1613173"/>
          </a:xfrm>
          <a:prstGeom prst="rect">
            <a:avLst/>
          </a:prstGeom>
        </p:spPr>
      </p:pic>
      <p:pic>
        <p:nvPicPr>
          <p:cNvPr id="27" name="図 26">
            <a:extLst>
              <a:ext uri="{FF2B5EF4-FFF2-40B4-BE49-F238E27FC236}">
                <a16:creationId xmlns:a16="http://schemas.microsoft.com/office/drawing/2014/main" id="{B099BE2B-C7C9-4A0E-AD33-3AB63F298A82}"/>
              </a:ext>
            </a:extLst>
          </p:cNvPr>
          <p:cNvPicPr>
            <a:picLocks noChangeAspect="1"/>
          </p:cNvPicPr>
          <p:nvPr/>
        </p:nvPicPr>
        <p:blipFill rotWithShape="1">
          <a:blip r:embed="rId5"/>
          <a:srcRect l="1142" t="13833" r="1920" b="1501"/>
          <a:stretch/>
        </p:blipFill>
        <p:spPr>
          <a:xfrm>
            <a:off x="14111607" y="4723917"/>
            <a:ext cx="2124000" cy="1680864"/>
          </a:xfrm>
          <a:prstGeom prst="rect">
            <a:avLst/>
          </a:prstGeom>
        </p:spPr>
      </p:pic>
      <p:pic>
        <p:nvPicPr>
          <p:cNvPr id="28" name="図 27">
            <a:extLst>
              <a:ext uri="{FF2B5EF4-FFF2-40B4-BE49-F238E27FC236}">
                <a16:creationId xmlns:a16="http://schemas.microsoft.com/office/drawing/2014/main" id="{20A00D01-ECEC-490B-9D9F-48BF4C206500}"/>
              </a:ext>
            </a:extLst>
          </p:cNvPr>
          <p:cNvPicPr>
            <a:picLocks noChangeAspect="1"/>
          </p:cNvPicPr>
          <p:nvPr/>
        </p:nvPicPr>
        <p:blipFill rotWithShape="1">
          <a:blip r:embed="rId6"/>
          <a:srcRect l="1170" t="15519" r="2209" b="2380"/>
          <a:stretch/>
        </p:blipFill>
        <p:spPr>
          <a:xfrm>
            <a:off x="14111607" y="2686331"/>
            <a:ext cx="2124000" cy="1641739"/>
          </a:xfrm>
          <a:prstGeom prst="rect">
            <a:avLst/>
          </a:prstGeom>
        </p:spPr>
      </p:pic>
      <p:pic>
        <p:nvPicPr>
          <p:cNvPr id="29" name="図 28">
            <a:extLst>
              <a:ext uri="{FF2B5EF4-FFF2-40B4-BE49-F238E27FC236}">
                <a16:creationId xmlns:a16="http://schemas.microsoft.com/office/drawing/2014/main" id="{DE5BA914-8537-471D-85B6-5F36986016C6}"/>
              </a:ext>
            </a:extLst>
          </p:cNvPr>
          <p:cNvPicPr>
            <a:picLocks noChangeAspect="1"/>
          </p:cNvPicPr>
          <p:nvPr/>
        </p:nvPicPr>
        <p:blipFill rotWithShape="1">
          <a:blip r:embed="rId7"/>
          <a:srcRect l="1494" t="14362" r="2046" b="2126"/>
          <a:stretch/>
        </p:blipFill>
        <p:spPr>
          <a:xfrm>
            <a:off x="11710957" y="4723277"/>
            <a:ext cx="2124000" cy="1682145"/>
          </a:xfrm>
          <a:prstGeom prst="rect">
            <a:avLst/>
          </a:prstGeom>
        </p:spPr>
      </p:pic>
      <p:pic>
        <p:nvPicPr>
          <p:cNvPr id="30" name="図 29">
            <a:extLst>
              <a:ext uri="{FF2B5EF4-FFF2-40B4-BE49-F238E27FC236}">
                <a16:creationId xmlns:a16="http://schemas.microsoft.com/office/drawing/2014/main" id="{C4479663-15AA-4296-AF25-BAE517AFE35A}"/>
              </a:ext>
            </a:extLst>
          </p:cNvPr>
          <p:cNvPicPr>
            <a:picLocks noChangeAspect="1"/>
          </p:cNvPicPr>
          <p:nvPr/>
        </p:nvPicPr>
        <p:blipFill rotWithShape="1">
          <a:blip r:embed="rId8"/>
          <a:srcRect l="1766" t="14339" r="2128" b="2405"/>
          <a:stretch/>
        </p:blipFill>
        <p:spPr>
          <a:xfrm>
            <a:off x="9310307" y="4716578"/>
            <a:ext cx="2124000" cy="1695542"/>
          </a:xfrm>
          <a:prstGeom prst="rect">
            <a:avLst/>
          </a:prstGeom>
        </p:spPr>
      </p:pic>
      <p:sp>
        <p:nvSpPr>
          <p:cNvPr id="3" name="テキスト ボックス 2"/>
          <p:cNvSpPr txBox="1"/>
          <p:nvPr/>
        </p:nvSpPr>
        <p:spPr>
          <a:xfrm>
            <a:off x="320947" y="5427064"/>
            <a:ext cx="6110493" cy="276999"/>
          </a:xfrm>
          <a:prstGeom prst="rect">
            <a:avLst/>
          </a:prstGeom>
          <a:noFill/>
        </p:spPr>
        <p:txBody>
          <a:bodyPr wrap="square" rtlCol="0">
            <a:spAutoFit/>
          </a:bodyPr>
          <a:lstStyle/>
          <a:p>
            <a:r>
              <a:rPr lang="en-US" altLang="ja-JP" sz="1200" dirty="0">
                <a:latin typeface="Meiryo UI" panose="020B0604030504040204" pitchFamily="50" charset="-128"/>
                <a:ea typeface="Meiryo UI" panose="020B0604030504040204" pitchFamily="50" charset="-128"/>
              </a:rPr>
              <a:t>※PC</a:t>
            </a:r>
            <a:r>
              <a:rPr lang="ja-JP" altLang="en-US" sz="1200" dirty="0">
                <a:latin typeface="Meiryo UI" panose="020B0604030504040204" pitchFamily="50" charset="-128"/>
                <a:ea typeface="Meiryo UI" panose="020B0604030504040204" pitchFamily="50" charset="-128"/>
              </a:rPr>
              <a:t>軌道桁は鉄道の全般検査のデータを活用</a:t>
            </a:r>
          </a:p>
        </p:txBody>
      </p:sp>
      <p:sp>
        <p:nvSpPr>
          <p:cNvPr id="31" name="正方形/長方形 22">
            <a:extLst>
              <a:ext uri="{FF2B5EF4-FFF2-40B4-BE49-F238E27FC236}">
                <a16:creationId xmlns:a16="http://schemas.microsoft.com/office/drawing/2014/main" id="{61D370AE-7FB2-7D0F-80B3-A60A4F0CAD0B}"/>
              </a:ext>
            </a:extLst>
          </p:cNvPr>
          <p:cNvSpPr>
            <a:spLocks noChangeArrowheads="1"/>
          </p:cNvSpPr>
          <p:nvPr/>
        </p:nvSpPr>
        <p:spPr bwMode="auto">
          <a:xfrm>
            <a:off x="60325" y="60325"/>
            <a:ext cx="6108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b="1" dirty="0">
                <a:solidFill>
                  <a:schemeClr val="bg1"/>
                </a:solidFill>
                <a:latin typeface="Meiryo UI" panose="020B0604030504040204" pitchFamily="50" charset="-128"/>
                <a:ea typeface="Meiryo UI" panose="020B0604030504040204" pitchFamily="50" charset="-128"/>
              </a:rPr>
              <a:t>（</a:t>
            </a:r>
            <a:r>
              <a:rPr lang="en-US" altLang="ja-JP" b="1" dirty="0">
                <a:solidFill>
                  <a:schemeClr val="bg1"/>
                </a:solidFill>
                <a:latin typeface="Meiryo UI" panose="020B0604030504040204" pitchFamily="50" charset="-128"/>
                <a:ea typeface="Meiryo UI" panose="020B0604030504040204" pitchFamily="50" charset="-128"/>
              </a:rPr>
              <a:t>2</a:t>
            </a:r>
            <a:r>
              <a:rPr lang="ja-JP" altLang="en-US" b="1" dirty="0">
                <a:solidFill>
                  <a:schemeClr val="bg1"/>
                </a:solidFill>
                <a:latin typeface="Meiryo UI" panose="020B0604030504040204" pitchFamily="50" charset="-128"/>
                <a:ea typeface="Meiryo UI" panose="020B0604030504040204" pitchFamily="50" charset="-128"/>
              </a:rPr>
              <a:t>）現計画の振り返りと検証</a:t>
            </a:r>
          </a:p>
        </p:txBody>
      </p:sp>
    </p:spTree>
    <p:extLst>
      <p:ext uri="{BB962C8B-B14F-4D97-AF65-F5344CB8AC3E}">
        <p14:creationId xmlns:p14="http://schemas.microsoft.com/office/powerpoint/2010/main" val="2105787696"/>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LongProperties xmlns="http://schemas.microsoft.com/office/2006/metadata/longProperties"/>
</file>

<file path=customXml/item2.xml><?xml version="1.0" encoding="utf-8"?>
<p:properties xmlns:p="http://schemas.microsoft.com/office/2006/metadata/properties" xmlns:xsi="http://www.w3.org/2001/XMLSchema-instance" xmlns:pc="http://schemas.microsoft.com/office/infopath/2007/PartnerControls">
  <documentManagement>
    <SharedWithUsers xmlns="070d2816-acf1-4867-9480-e239a5331c18">
      <UserInfo>
        <DisplayName>NT Service\spsearch</DisplayName>
        <AccountId>9</AccountId>
        <AccountType/>
      </UserInfo>
      <UserInfo>
        <DisplayName>石井　良典</DisplayName>
        <AccountId>40</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4A392AD875449443AAA7829C2473F989" ma:contentTypeVersion="6" ma:contentTypeDescription="新しいドキュメントを作成します。" ma:contentTypeScope="" ma:versionID="910b726549f5ea5c5b0da533c2bfbdae">
  <xsd:schema xmlns:xsd="http://www.w3.org/2001/XMLSchema" xmlns:xs="http://www.w3.org/2001/XMLSchema" xmlns:p="http://schemas.microsoft.com/office/2006/metadata/properties" xmlns:ns2="60b12527-e226-4614-b792-74ec134ea487" xmlns:ns3="070d2816-acf1-4867-9480-e239a5331c18" targetNamespace="http://schemas.microsoft.com/office/2006/metadata/properties" ma:root="true" ma:fieldsID="bb2c7f2645d668397f7db443c4d8a8c5" ns2:_="" ns3:_="">
    <xsd:import namespace="60b12527-e226-4614-b792-74ec134ea487"/>
    <xsd:import namespace="070d2816-acf1-4867-9480-e239a5331c18"/>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b12527-e226-4614-b792-74ec134ea4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70d2816-acf1-4867-9480-e239a5331c18" elementFormDefault="qualified">
    <xsd:import namespace="http://schemas.microsoft.com/office/2006/documentManagement/types"/>
    <xsd:import namespace="http://schemas.microsoft.com/office/infopath/2007/PartnerControls"/>
    <xsd:element name="SharedWithUsers" ma:index="11"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共有相手の詳細情報"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D2CC6DC-F14A-4712-8106-7AAC59536574}">
  <ds:schemaRefs>
    <ds:schemaRef ds:uri="http://schemas.microsoft.com/office/2006/metadata/longProperties"/>
  </ds:schemaRefs>
</ds:datastoreItem>
</file>

<file path=customXml/itemProps2.xml><?xml version="1.0" encoding="utf-8"?>
<ds:datastoreItem xmlns:ds="http://schemas.openxmlformats.org/officeDocument/2006/customXml" ds:itemID="{C5B11B18-EFF9-4CB1-BD1A-A4BFA04EF17F}">
  <ds:schemaRefs>
    <ds:schemaRef ds:uri="http://purl.org/dc/elements/1.1/"/>
    <ds:schemaRef ds:uri="http://schemas.microsoft.com/office/2006/documentManagement/types"/>
    <ds:schemaRef ds:uri="http://purl.org/dc/dcmitype/"/>
    <ds:schemaRef ds:uri="http://schemas.microsoft.com/office/2006/metadata/properties"/>
    <ds:schemaRef ds:uri="http://www.w3.org/XML/1998/namespace"/>
    <ds:schemaRef ds:uri="http://purl.org/dc/terms/"/>
    <ds:schemaRef ds:uri="http://schemas.openxmlformats.org/package/2006/metadata/core-properties"/>
    <ds:schemaRef ds:uri="http://schemas.microsoft.com/office/infopath/2007/PartnerControls"/>
    <ds:schemaRef ds:uri="e3d9dac3-3192-4a7a-824d-6f389e15dfff"/>
    <ds:schemaRef ds:uri="e29ea36f-bd34-46ee-9d90-761e06a66cc4"/>
  </ds:schemaRefs>
</ds:datastoreItem>
</file>

<file path=customXml/itemProps3.xml><?xml version="1.0" encoding="utf-8"?>
<ds:datastoreItem xmlns:ds="http://schemas.openxmlformats.org/officeDocument/2006/customXml" ds:itemID="{6FAC3BC5-4D31-444F-8AC7-73EA100E9EEB}"/>
</file>

<file path=customXml/itemProps4.xml><?xml version="1.0" encoding="utf-8"?>
<ds:datastoreItem xmlns:ds="http://schemas.openxmlformats.org/officeDocument/2006/customXml" ds:itemID="{09E567E2-F229-4849-AFBA-E74CB705204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5381</TotalTime>
  <Words>5310</Words>
  <Application>Microsoft Office PowerPoint</Application>
  <PresentationFormat>画面に合わせる (4:3)</PresentationFormat>
  <Paragraphs>683</Paragraphs>
  <Slides>43</Slides>
  <Notes>43</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43</vt:i4>
      </vt:variant>
    </vt:vector>
  </HeadingPairs>
  <TitlesOfParts>
    <vt:vector size="51" baseType="lpstr">
      <vt:lpstr>Meiryo UI</vt:lpstr>
      <vt:lpstr>ＭＳ ゴシック</vt:lpstr>
      <vt:lpstr>ＭＳ 明朝</vt:lpstr>
      <vt:lpstr>游ゴシック</vt:lpstr>
      <vt:lpstr>Arial</vt:lpstr>
      <vt:lpstr>Calibri</vt:lpstr>
      <vt:lpstr>Wingdings</vt:lpstr>
      <vt:lpstr>Office ​​テーマ</vt:lpstr>
      <vt:lpstr>大阪府都市基盤施設維持管理技術審議会 第１回　道路・橋梁等部会 ～戦略的な維持管理の推進について～</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大阪府庁</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大阪府庁</dc:creator>
  <cp:lastModifiedBy>河瀬　庸平</cp:lastModifiedBy>
  <cp:revision>296</cp:revision>
  <cp:lastPrinted>2024-03-13T03:59:32Z</cp:lastPrinted>
  <dcterms:created xsi:type="dcterms:W3CDTF">2013-03-26T10:27:51Z</dcterms:created>
  <dcterms:modified xsi:type="dcterms:W3CDTF">2024-03-13T10:20:25Z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0x0101004A392AD875449443AAA7829C2473F989</vt:lpwstr>
  </property>
  <property fmtid="{D5CDD505-2E9C-101B-9397-08002B2CF9AE}" pid="3" name="display_urn:schemas-microsoft-com:office:office#SharedWithUsers">
    <vt:lpwstr>中井　和弘;妻井　繁信;石井　良典;丸橋　尚司</vt:lpwstr>
  </property>
  <property fmtid="{D5CDD505-2E9C-101B-9397-08002B2CF9AE}" pid="4" name="SharedWithUsers">
    <vt:lpwstr>7;#中井　和弘;#8;#妻井　繁信;#40;#石井　良典;#41;#丸橋　尚司</vt:lpwstr>
  </property>
  <property fmtid="{D5CDD505-2E9C-101B-9397-08002B2CF9AE}" pid="5" name="lcf76f155ced4ddcb4097134ff3c332f">
    <vt:lpwstr/>
  </property>
  <property fmtid="{D5CDD505-2E9C-101B-9397-08002B2CF9AE}" pid="6" name="xd_Signature">
    <vt:lpwstr/>
  </property>
  <property fmtid="{D5CDD505-2E9C-101B-9397-08002B2CF9AE}" pid="7" name="display_urn:schemas-microsoft-com:office:office#Editor">
    <vt:lpwstr>山本　真也</vt:lpwstr>
  </property>
  <property fmtid="{D5CDD505-2E9C-101B-9397-08002B2CF9AE}" pid="8" name="Order">
    <vt:r8>41500</vt:r8>
  </property>
  <property fmtid="{D5CDD505-2E9C-101B-9397-08002B2CF9AE}" pid="9" name="xd_ProgID">
    <vt:lpwstr/>
  </property>
  <property fmtid="{D5CDD505-2E9C-101B-9397-08002B2CF9AE}" pid="10" name="_ExtendedDescription">
    <vt:lpwstr/>
  </property>
  <property fmtid="{D5CDD505-2E9C-101B-9397-08002B2CF9AE}" pid="11" name="display_urn:schemas-microsoft-com:office:office#Author">
    <vt:lpwstr>山本　真也</vt:lpwstr>
  </property>
  <property fmtid="{D5CDD505-2E9C-101B-9397-08002B2CF9AE}" pid="12" name="ComplianceAssetId">
    <vt:lpwstr/>
  </property>
  <property fmtid="{D5CDD505-2E9C-101B-9397-08002B2CF9AE}" pid="13" name="TemplateUrl">
    <vt:lpwstr/>
  </property>
  <property fmtid="{D5CDD505-2E9C-101B-9397-08002B2CF9AE}" pid="14" name="TriggerFlowInfo">
    <vt:lpwstr/>
  </property>
  <property fmtid="{D5CDD505-2E9C-101B-9397-08002B2CF9AE}" pid="15" name="MediaServiceImageTags">
    <vt:lpwstr/>
  </property>
</Properties>
</file>