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handoutMasterIdLst>
    <p:handoutMasterId r:id="rId39"/>
  </p:handoutMasterIdLst>
  <p:sldIdLst>
    <p:sldId id="454" r:id="rId5"/>
    <p:sldId id="257" r:id="rId6"/>
    <p:sldId id="584" r:id="rId7"/>
    <p:sldId id="830" r:id="rId8"/>
    <p:sldId id="294" r:id="rId9"/>
    <p:sldId id="578" r:id="rId10"/>
    <p:sldId id="831" r:id="rId11"/>
    <p:sldId id="809" r:id="rId12"/>
    <p:sldId id="810" r:id="rId13"/>
    <p:sldId id="589" r:id="rId14"/>
    <p:sldId id="811" r:id="rId15"/>
    <p:sldId id="598" r:id="rId16"/>
    <p:sldId id="815" r:id="rId17"/>
    <p:sldId id="559" r:id="rId18"/>
    <p:sldId id="816" r:id="rId19"/>
    <p:sldId id="560" r:id="rId20"/>
    <p:sldId id="532" r:id="rId21"/>
    <p:sldId id="817" r:id="rId22"/>
    <p:sldId id="814" r:id="rId23"/>
    <p:sldId id="819" r:id="rId24"/>
    <p:sldId id="818" r:id="rId25"/>
    <p:sldId id="821" r:id="rId26"/>
    <p:sldId id="1208" r:id="rId27"/>
    <p:sldId id="825" r:id="rId28"/>
    <p:sldId id="278" r:id="rId29"/>
    <p:sldId id="826" r:id="rId30"/>
    <p:sldId id="827" r:id="rId31"/>
    <p:sldId id="829" r:id="rId32"/>
    <p:sldId id="833" r:id="rId33"/>
    <p:sldId id="812" r:id="rId34"/>
    <p:sldId id="1202" r:id="rId35"/>
    <p:sldId id="1206" r:id="rId36"/>
    <p:sldId id="832" r:id="rId37"/>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FF"/>
    <a:srgbClr val="3366CC"/>
    <a:srgbClr val="0066CC"/>
    <a:srgbClr val="FFD6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612669-FC0D-45D0-8DC2-3174644A7B53}" v="2" dt="2024-01-25T05:17:58.36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スタイル (濃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スタイル (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23" autoAdjust="0"/>
    <p:restoredTop sz="85714" autoAdjust="0"/>
  </p:normalViewPr>
  <p:slideViewPr>
    <p:cSldViewPr>
      <p:cViewPr varScale="1">
        <p:scale>
          <a:sx n="66" d="100"/>
          <a:sy n="66" d="100"/>
        </p:scale>
        <p:origin x="58" y="42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obuyuki.tanaka\Documents\&#9679;&#26989;&#21209;&#12501;&#12457;&#12523;&#12480;\&#12304;72I213&#12305;&#22823;&#38442;&#24220;_&#38263;&#23551;&#21629;&#21270;&#35336;&#30011;\&#9679;&#22823;&#20107;&#12394;&#12420;&#12388;.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file:///\\G0000sv0ns101\d11682$\doc\030&#20107;&#26989;&#25512;&#36914;\1&#65294;&#26041;&#37341;&#12539;&#35506;&#38988;&#12539;&#35201;&#26395;\&#38263;&#23551;&#21629;&#21270;\01_&#24220;&#12398;&#35336;&#30011;\R6&#25913;&#35330;&#12395;&#21521;&#12369;&#12390;\&#20316;&#26989;&#29992;\&#31532;&#65297;&#22238;&#27827;&#24029;&#31561;&#37096;&#20250;\&#25613;&#20663;&#24230;&#12398;&#12464;&#12521;&#12501;&#65288;&#28207;&#28286;&#12539;&#28023;&#23736;&#65289;.xlsx" TargetMode="External"/><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nobuyuki.tanaka\Documents\&#9679;&#26989;&#21209;&#12501;&#12457;&#12523;&#12480;\&#12304;72I213&#12305;&#22823;&#38442;&#24220;_&#38263;&#23551;&#21629;&#21270;&#35336;&#30011;\&#9679;&#22823;&#20107;&#12394;&#12420;&#12388;.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nobuyuki.tanaka\Documents\&#9679;&#26989;&#21209;&#12501;&#12457;&#12523;&#12480;\&#12304;72I213&#12305;&#22823;&#38442;&#24220;_&#38263;&#23551;&#21629;&#21270;&#35336;&#30011;\&#9679;&#22823;&#20107;&#12394;&#12420;&#12388;.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F:\10%20&#20491;&#20154;&#38306;&#36899;\&#23721;&#26412;\01&#32173;&#25345;&#31649;&#29702;&#23529;&#35696;&#20250;\&#12304;&#30465;&#24193;&#35336;&#12305;&#35519;&#26619;&#31080;&#65316;.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G0000sv0ns101\d11682$\doc\030&#20107;&#26989;&#25512;&#36914;\1&#65294;&#26041;&#37341;&#12539;&#35506;&#38988;&#12539;&#35201;&#26395;\&#38263;&#23551;&#21629;&#21270;\01_&#24220;&#12398;&#35336;&#30011;\R6&#25913;&#35330;&#12395;&#21521;&#12369;&#12390;\&#20316;&#26989;&#29992;\&#31532;&#65297;&#22238;&#27827;&#24029;&#31561;&#37096;&#20250;\&#21442;&#32771;&#36039;&#26009;\&#28023;&#23736;&#25972;&#20633;&#26178;&#26399;.xlsx"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238306828667251E-2"/>
          <c:y val="5.2235387045813583E-2"/>
          <c:w val="0.85122895959412814"/>
          <c:h val="0.90539955239599801"/>
        </c:manualLayout>
      </c:layout>
      <c:doughnutChart>
        <c:varyColors val="1"/>
        <c:ser>
          <c:idx val="0"/>
          <c:order val="0"/>
          <c:tx>
            <c:strRef>
              <c:f>港湾!$C$1</c:f>
              <c:strCache>
                <c:ptCount val="1"/>
                <c:pt idx="0">
                  <c:v>H24</c:v>
                </c:pt>
              </c:strCache>
            </c:strRef>
          </c:tx>
          <c:dPt>
            <c:idx val="0"/>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1-363A-4249-B80F-ADFBF3327453}"/>
              </c:ext>
            </c:extLst>
          </c:dPt>
          <c:dPt>
            <c:idx val="1"/>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3-363A-4249-B80F-ADFBF3327453}"/>
              </c:ext>
            </c:extLst>
          </c:dPt>
          <c:cat>
            <c:strRef>
              <c:f>港湾!$B$2:$B$3</c:f>
              <c:strCache>
                <c:ptCount val="2"/>
                <c:pt idx="0">
                  <c:v>50年超</c:v>
                </c:pt>
                <c:pt idx="1">
                  <c:v>50年未満</c:v>
                </c:pt>
              </c:strCache>
            </c:strRef>
          </c:cat>
          <c:val>
            <c:numRef>
              <c:f>港湾!$C$2:$C$3</c:f>
              <c:numCache>
                <c:formatCode>General</c:formatCode>
                <c:ptCount val="2"/>
                <c:pt idx="0">
                  <c:v>18</c:v>
                </c:pt>
                <c:pt idx="1">
                  <c:v>200</c:v>
                </c:pt>
              </c:numCache>
            </c:numRef>
          </c:val>
          <c:extLst>
            <c:ext xmlns:c16="http://schemas.microsoft.com/office/drawing/2014/chart" uri="{C3380CC4-5D6E-409C-BE32-E72D297353CC}">
              <c16:uniqueId val="{00000004-363A-4249-B80F-ADFBF3327453}"/>
            </c:ext>
          </c:extLst>
        </c:ser>
        <c:dLbls>
          <c:showLegendKey val="0"/>
          <c:showVal val="0"/>
          <c:showCatName val="0"/>
          <c:showSerName val="0"/>
          <c:showPercent val="0"/>
          <c:showBubbleSize val="0"/>
          <c:showLeaderLines val="1"/>
        </c:dLbls>
        <c:firstSliceAng val="0"/>
        <c:holeSize val="4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ja-JP"/>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dirty="0"/>
              <a:t>防潮堤</a:t>
            </a:r>
          </a:p>
        </c:rich>
      </c:tx>
      <c:layout>
        <c:manualLayout>
          <c:xMode val="edge"/>
          <c:yMode val="edge"/>
          <c:x val="0.53544299533089001"/>
          <c:y val="1.9423752089613083E-2"/>
        </c:manualLayout>
      </c:layout>
      <c:overlay val="1"/>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5084146988530979"/>
          <c:y val="0.12625529146688469"/>
          <c:w val="0.58252993588153013"/>
          <c:h val="0.76408081268458461"/>
        </c:manualLayout>
      </c:layout>
      <c:barChart>
        <c:barDir val="col"/>
        <c:grouping val="stacked"/>
        <c:varyColors val="0"/>
        <c:ser>
          <c:idx val="4"/>
          <c:order val="0"/>
          <c:tx>
            <c:strRef>
              <c:f>Sheet1!$I$37</c:f>
              <c:strCache>
                <c:ptCount val="1"/>
                <c:pt idx="0">
                  <c:v>D</c:v>
                </c:pt>
              </c:strCache>
            </c:strRef>
          </c:tx>
          <c:spPr>
            <a:solidFill>
              <a:schemeClr val="accent1"/>
            </a:solidFill>
            <a:ln>
              <a:noFill/>
            </a:ln>
            <a:effectLst/>
          </c:spPr>
          <c:invertIfNegative val="0"/>
          <c:cat>
            <c:strRef>
              <c:f>Sheet1!$J$31:$K$31</c:f>
              <c:strCache>
                <c:ptCount val="2"/>
                <c:pt idx="0">
                  <c:v>H27</c:v>
                </c:pt>
                <c:pt idx="1">
                  <c:v>R4</c:v>
                </c:pt>
              </c:strCache>
            </c:strRef>
          </c:cat>
          <c:val>
            <c:numRef>
              <c:f>Sheet1!$J$37:$K$37</c:f>
              <c:numCache>
                <c:formatCode>General</c:formatCode>
                <c:ptCount val="2"/>
                <c:pt idx="0">
                  <c:v>3</c:v>
                </c:pt>
                <c:pt idx="1">
                  <c:v>3</c:v>
                </c:pt>
              </c:numCache>
            </c:numRef>
          </c:val>
          <c:extLst>
            <c:ext xmlns:c16="http://schemas.microsoft.com/office/drawing/2014/chart" uri="{C3380CC4-5D6E-409C-BE32-E72D297353CC}">
              <c16:uniqueId val="{00000000-319A-413C-A46B-3E570D2E7E66}"/>
            </c:ext>
          </c:extLst>
        </c:ser>
        <c:ser>
          <c:idx val="5"/>
          <c:order val="1"/>
          <c:tx>
            <c:strRef>
              <c:f>Sheet1!$I$36</c:f>
              <c:strCache>
                <c:ptCount val="1"/>
                <c:pt idx="0">
                  <c:v>補修済D</c:v>
                </c:pt>
              </c:strCache>
            </c:strRef>
          </c:tx>
          <c:spPr>
            <a:solidFill>
              <a:srgbClr val="FF0000"/>
            </a:solidFill>
            <a:ln>
              <a:noFill/>
            </a:ln>
            <a:effectLst/>
          </c:spPr>
          <c:invertIfNegative val="0"/>
          <c:cat>
            <c:strRef>
              <c:f>Sheet1!$J$31:$K$31</c:f>
              <c:strCache>
                <c:ptCount val="2"/>
                <c:pt idx="0">
                  <c:v>H27</c:v>
                </c:pt>
                <c:pt idx="1">
                  <c:v>R4</c:v>
                </c:pt>
              </c:strCache>
            </c:strRef>
          </c:cat>
          <c:val>
            <c:numRef>
              <c:f>Sheet1!$J$36:$K$36</c:f>
              <c:numCache>
                <c:formatCode>General</c:formatCode>
                <c:ptCount val="2"/>
                <c:pt idx="1">
                  <c:v>3</c:v>
                </c:pt>
              </c:numCache>
            </c:numRef>
          </c:val>
          <c:extLst>
            <c:ext xmlns:c16="http://schemas.microsoft.com/office/drawing/2014/chart" uri="{C3380CC4-5D6E-409C-BE32-E72D297353CC}">
              <c16:uniqueId val="{00000001-319A-413C-A46B-3E570D2E7E66}"/>
            </c:ext>
          </c:extLst>
        </c:ser>
        <c:ser>
          <c:idx val="2"/>
          <c:order val="2"/>
          <c:tx>
            <c:strRef>
              <c:f>Sheet1!$I$35</c:f>
              <c:strCache>
                <c:ptCount val="1"/>
                <c:pt idx="0">
                  <c:v>C</c:v>
                </c:pt>
              </c:strCache>
            </c:strRef>
          </c:tx>
          <c:spPr>
            <a:solidFill>
              <a:schemeClr val="accent2"/>
            </a:solidFill>
            <a:ln>
              <a:noFill/>
            </a:ln>
            <a:effectLst/>
          </c:spPr>
          <c:invertIfNegative val="0"/>
          <c:cat>
            <c:strRef>
              <c:f>Sheet1!$J$31:$K$31</c:f>
              <c:strCache>
                <c:ptCount val="2"/>
                <c:pt idx="0">
                  <c:v>H27</c:v>
                </c:pt>
                <c:pt idx="1">
                  <c:v>R4</c:v>
                </c:pt>
              </c:strCache>
            </c:strRef>
          </c:cat>
          <c:val>
            <c:numRef>
              <c:f>Sheet1!$J$35:$K$35</c:f>
              <c:numCache>
                <c:formatCode>General</c:formatCode>
                <c:ptCount val="2"/>
                <c:pt idx="0">
                  <c:v>23</c:v>
                </c:pt>
                <c:pt idx="1">
                  <c:v>23</c:v>
                </c:pt>
              </c:numCache>
            </c:numRef>
          </c:val>
          <c:extLst>
            <c:ext xmlns:c16="http://schemas.microsoft.com/office/drawing/2014/chart" uri="{C3380CC4-5D6E-409C-BE32-E72D297353CC}">
              <c16:uniqueId val="{00000002-319A-413C-A46B-3E570D2E7E66}"/>
            </c:ext>
          </c:extLst>
        </c:ser>
        <c:ser>
          <c:idx val="3"/>
          <c:order val="3"/>
          <c:tx>
            <c:strRef>
              <c:f>Sheet1!$I$34</c:f>
              <c:strCache>
                <c:ptCount val="1"/>
                <c:pt idx="0">
                  <c:v>補修済C</c:v>
                </c:pt>
              </c:strCache>
            </c:strRef>
          </c:tx>
          <c:spPr>
            <a:solidFill>
              <a:schemeClr val="accent4"/>
            </a:solidFill>
            <a:ln>
              <a:noFill/>
            </a:ln>
            <a:effectLst/>
          </c:spPr>
          <c:invertIfNegative val="0"/>
          <c:cat>
            <c:strRef>
              <c:f>Sheet1!$J$31:$K$31</c:f>
              <c:strCache>
                <c:ptCount val="2"/>
                <c:pt idx="0">
                  <c:v>H27</c:v>
                </c:pt>
                <c:pt idx="1">
                  <c:v>R4</c:v>
                </c:pt>
              </c:strCache>
            </c:strRef>
          </c:cat>
          <c:val>
            <c:numRef>
              <c:f>Sheet1!$J$34:$K$34</c:f>
              <c:numCache>
                <c:formatCode>General</c:formatCode>
                <c:ptCount val="2"/>
              </c:numCache>
            </c:numRef>
          </c:val>
          <c:extLst>
            <c:ext xmlns:c16="http://schemas.microsoft.com/office/drawing/2014/chart" uri="{C3380CC4-5D6E-409C-BE32-E72D297353CC}">
              <c16:uniqueId val="{00000003-319A-413C-A46B-3E570D2E7E66}"/>
            </c:ext>
          </c:extLst>
        </c:ser>
        <c:ser>
          <c:idx val="1"/>
          <c:order val="4"/>
          <c:tx>
            <c:strRef>
              <c:f>Sheet1!$I$33</c:f>
              <c:strCache>
                <c:ptCount val="1"/>
                <c:pt idx="0">
                  <c:v>B</c:v>
                </c:pt>
              </c:strCache>
            </c:strRef>
          </c:tx>
          <c:spPr>
            <a:solidFill>
              <a:schemeClr val="accent3"/>
            </a:solidFill>
            <a:ln>
              <a:noFill/>
            </a:ln>
            <a:effectLst/>
          </c:spPr>
          <c:invertIfNegative val="0"/>
          <c:cat>
            <c:strRef>
              <c:f>Sheet1!$J$31:$K$31</c:f>
              <c:strCache>
                <c:ptCount val="2"/>
                <c:pt idx="0">
                  <c:v>H27</c:v>
                </c:pt>
                <c:pt idx="1">
                  <c:v>R4</c:v>
                </c:pt>
              </c:strCache>
            </c:strRef>
          </c:cat>
          <c:val>
            <c:numRef>
              <c:f>Sheet1!$J$33:$K$33</c:f>
              <c:numCache>
                <c:formatCode>General</c:formatCode>
                <c:ptCount val="2"/>
                <c:pt idx="0">
                  <c:v>9</c:v>
                </c:pt>
                <c:pt idx="1">
                  <c:v>7</c:v>
                </c:pt>
              </c:numCache>
            </c:numRef>
          </c:val>
          <c:extLst>
            <c:ext xmlns:c16="http://schemas.microsoft.com/office/drawing/2014/chart" uri="{C3380CC4-5D6E-409C-BE32-E72D297353CC}">
              <c16:uniqueId val="{00000004-319A-413C-A46B-3E570D2E7E66}"/>
            </c:ext>
          </c:extLst>
        </c:ser>
        <c:ser>
          <c:idx val="0"/>
          <c:order val="5"/>
          <c:tx>
            <c:strRef>
              <c:f>Sheet1!$I$32</c:f>
              <c:strCache>
                <c:ptCount val="1"/>
                <c:pt idx="0">
                  <c:v>A</c:v>
                </c:pt>
              </c:strCache>
            </c:strRef>
          </c:tx>
          <c:spPr>
            <a:solidFill>
              <a:schemeClr val="accent4"/>
            </a:solidFill>
            <a:ln>
              <a:noFill/>
            </a:ln>
            <a:effectLst/>
          </c:spPr>
          <c:invertIfNegative val="0"/>
          <c:cat>
            <c:strRef>
              <c:f>Sheet1!$J$31:$K$31</c:f>
              <c:strCache>
                <c:ptCount val="2"/>
                <c:pt idx="0">
                  <c:v>H27</c:v>
                </c:pt>
                <c:pt idx="1">
                  <c:v>R4</c:v>
                </c:pt>
              </c:strCache>
            </c:strRef>
          </c:cat>
          <c:val>
            <c:numRef>
              <c:f>Sheet1!$J$32:$K$32</c:f>
              <c:numCache>
                <c:formatCode>General</c:formatCode>
                <c:ptCount val="2"/>
                <c:pt idx="0">
                  <c:v>5</c:v>
                </c:pt>
                <c:pt idx="1">
                  <c:v>4</c:v>
                </c:pt>
              </c:numCache>
            </c:numRef>
          </c:val>
          <c:extLst>
            <c:ext xmlns:c16="http://schemas.microsoft.com/office/drawing/2014/chart" uri="{C3380CC4-5D6E-409C-BE32-E72D297353CC}">
              <c16:uniqueId val="{00000005-319A-413C-A46B-3E570D2E7E66}"/>
            </c:ext>
          </c:extLst>
        </c:ser>
        <c:dLbls>
          <c:showLegendKey val="0"/>
          <c:showVal val="0"/>
          <c:showCatName val="0"/>
          <c:showSerName val="0"/>
          <c:showPercent val="0"/>
          <c:showBubbleSize val="0"/>
        </c:dLbls>
        <c:gapWidth val="150"/>
        <c:overlap val="100"/>
        <c:axId val="1379999775"/>
        <c:axId val="1380003103"/>
      </c:barChart>
      <c:catAx>
        <c:axId val="1379999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0003103"/>
        <c:crosses val="autoZero"/>
        <c:auto val="1"/>
        <c:lblAlgn val="ctr"/>
        <c:lblOffset val="100"/>
        <c:noMultiLvlLbl val="0"/>
      </c:catAx>
      <c:valAx>
        <c:axId val="1380003103"/>
        <c:scaling>
          <c:orientation val="minMax"/>
          <c:max val="4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79999775"/>
        <c:crosses val="autoZero"/>
        <c:crossBetween val="between"/>
        <c:majorUnit val="10"/>
      </c:valAx>
      <c:spPr>
        <a:noFill/>
        <a:ln>
          <a:noFill/>
        </a:ln>
        <a:effectLst/>
      </c:spPr>
    </c:plotArea>
    <c:legend>
      <c:legendPos val="l"/>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238306828667251E-2"/>
          <c:y val="5.2235387045813583E-2"/>
          <c:w val="0.85122895959412814"/>
          <c:h val="0.90539955239599801"/>
        </c:manualLayout>
      </c:layout>
      <c:doughnutChart>
        <c:varyColors val="1"/>
        <c:ser>
          <c:idx val="0"/>
          <c:order val="0"/>
          <c:tx>
            <c:strRef>
              <c:f>港湾!$D$1</c:f>
              <c:strCache>
                <c:ptCount val="1"/>
                <c:pt idx="0">
                  <c:v>R4</c:v>
                </c:pt>
              </c:strCache>
            </c:strRef>
          </c:tx>
          <c:dPt>
            <c:idx val="0"/>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1-CD20-412C-A187-BA55F842A5E6}"/>
              </c:ext>
            </c:extLst>
          </c:dPt>
          <c:dPt>
            <c:idx val="1"/>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3-CD20-412C-A187-BA55F842A5E6}"/>
              </c:ext>
            </c:extLst>
          </c:dPt>
          <c:cat>
            <c:strRef>
              <c:f>港湾!$B$2:$B$3</c:f>
              <c:strCache>
                <c:ptCount val="2"/>
                <c:pt idx="0">
                  <c:v>50年超</c:v>
                </c:pt>
                <c:pt idx="1">
                  <c:v>50年未満</c:v>
                </c:pt>
              </c:strCache>
            </c:strRef>
          </c:cat>
          <c:val>
            <c:numRef>
              <c:f>港湾!$D$2:$D$3</c:f>
              <c:numCache>
                <c:formatCode>General</c:formatCode>
                <c:ptCount val="2"/>
                <c:pt idx="0">
                  <c:v>86</c:v>
                </c:pt>
                <c:pt idx="1">
                  <c:v>132</c:v>
                </c:pt>
              </c:numCache>
            </c:numRef>
          </c:val>
          <c:extLst>
            <c:ext xmlns:c16="http://schemas.microsoft.com/office/drawing/2014/chart" uri="{C3380CC4-5D6E-409C-BE32-E72D297353CC}">
              <c16:uniqueId val="{00000004-CD20-412C-A187-BA55F842A5E6}"/>
            </c:ext>
          </c:extLst>
        </c:ser>
        <c:dLbls>
          <c:showLegendKey val="0"/>
          <c:showVal val="0"/>
          <c:showCatName val="0"/>
          <c:showSerName val="0"/>
          <c:showPercent val="0"/>
          <c:showBubbleSize val="0"/>
          <c:showLeaderLines val="1"/>
        </c:dLbls>
        <c:firstSliceAng val="0"/>
        <c:holeSize val="45"/>
      </c:doughnutChart>
    </c:plotArea>
    <c:plotVisOnly val="1"/>
    <c:dispBlanksAs val="gap"/>
    <c:showDLblsOverMax val="0"/>
    <c:extLst/>
  </c:chart>
  <c:spPr>
    <a:noFill/>
    <a:ln w="9525" cap="flat" cmpd="sng" algn="ctr">
      <a:noFill/>
      <a:round/>
    </a:ln>
    <a:effectLst/>
  </c:spPr>
  <c:txPr>
    <a:bodyPr/>
    <a:lstStyle/>
    <a:p>
      <a:pPr>
        <a:defRPr/>
      </a:pPr>
      <a:endParaRPr lang="ja-JP"/>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238306828667251E-2"/>
          <c:y val="5.2235387045813583E-2"/>
          <c:w val="0.85122895959412814"/>
          <c:h val="0.90539955239599801"/>
        </c:manualLayout>
      </c:layout>
      <c:doughnutChart>
        <c:varyColors val="1"/>
        <c:ser>
          <c:idx val="0"/>
          <c:order val="0"/>
          <c:tx>
            <c:strRef>
              <c:f>港湾!$E$1</c:f>
              <c:strCache>
                <c:ptCount val="1"/>
                <c:pt idx="0">
                  <c:v>10年後</c:v>
                </c:pt>
              </c:strCache>
            </c:strRef>
          </c:tx>
          <c:dPt>
            <c:idx val="0"/>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1-A44F-44CC-8465-0CDF47C9BCB3}"/>
              </c:ext>
            </c:extLst>
          </c:dPt>
          <c:dPt>
            <c:idx val="1"/>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3-A44F-44CC-8465-0CDF47C9BCB3}"/>
              </c:ext>
            </c:extLst>
          </c:dPt>
          <c:cat>
            <c:strRef>
              <c:f>港湾!$B$2:$B$3</c:f>
              <c:strCache>
                <c:ptCount val="2"/>
                <c:pt idx="0">
                  <c:v>50年超</c:v>
                </c:pt>
                <c:pt idx="1">
                  <c:v>50年未満</c:v>
                </c:pt>
              </c:strCache>
            </c:strRef>
          </c:cat>
          <c:val>
            <c:numRef>
              <c:f>港湾!$E$2:$E$3</c:f>
              <c:numCache>
                <c:formatCode>General</c:formatCode>
                <c:ptCount val="2"/>
                <c:pt idx="0">
                  <c:v>125</c:v>
                </c:pt>
                <c:pt idx="1">
                  <c:v>93</c:v>
                </c:pt>
              </c:numCache>
            </c:numRef>
          </c:val>
          <c:extLst>
            <c:ext xmlns:c16="http://schemas.microsoft.com/office/drawing/2014/chart" uri="{C3380CC4-5D6E-409C-BE32-E72D297353CC}">
              <c16:uniqueId val="{00000004-A44F-44CC-8465-0CDF47C9BCB3}"/>
            </c:ext>
          </c:extLst>
        </c:ser>
        <c:dLbls>
          <c:showLegendKey val="0"/>
          <c:showVal val="0"/>
          <c:showCatName val="0"/>
          <c:showSerName val="0"/>
          <c:showPercent val="0"/>
          <c:showBubbleSize val="0"/>
          <c:showLeaderLines val="1"/>
        </c:dLbls>
        <c:firstSliceAng val="0"/>
        <c:holeSize val="45"/>
      </c:doughnutChart>
    </c:plotArea>
    <c:plotVisOnly val="1"/>
    <c:dispBlanksAs val="gap"/>
    <c:showDLblsOverMax val="0"/>
    <c:extLst/>
  </c:chart>
  <c:spPr>
    <a:noFill/>
    <a:ln w="9525" cap="flat" cmpd="sng" algn="ctr">
      <a:noFill/>
      <a:round/>
    </a:ln>
    <a:effectLst/>
  </c:spPr>
  <c:txPr>
    <a:bodyPr/>
    <a:lstStyle/>
    <a:p>
      <a:pPr>
        <a:defRPr/>
      </a:pPr>
      <a:endParaRPr lang="ja-JP"/>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0.12175181935210869"/>
          <c:y val="4.0900889413114858E-2"/>
          <c:w val="0.74393726755776113"/>
          <c:h val="0.60657049953776021"/>
        </c:manualLayout>
      </c:layout>
      <c:barChart>
        <c:barDir val="col"/>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期間別整備表!$B$2:$M$2</c:f>
              <c:strCache>
                <c:ptCount val="11"/>
                <c:pt idx="0">
                  <c:v>1951年度～1955年度</c:v>
                </c:pt>
                <c:pt idx="1">
                  <c:v>1956年度～1960年度</c:v>
                </c:pt>
                <c:pt idx="2">
                  <c:v>1961年度～1965年度</c:v>
                </c:pt>
                <c:pt idx="3">
                  <c:v>1966年度～1970年度</c:v>
                </c:pt>
                <c:pt idx="4">
                  <c:v>1971年度～1975年度</c:v>
                </c:pt>
                <c:pt idx="5">
                  <c:v>1976年度～1980年度</c:v>
                </c:pt>
                <c:pt idx="6">
                  <c:v>1981年度～1985年度</c:v>
                </c:pt>
                <c:pt idx="7">
                  <c:v>1986年度～1990年度</c:v>
                </c:pt>
                <c:pt idx="8">
                  <c:v>1991年度～1995年度</c:v>
                </c:pt>
                <c:pt idx="9">
                  <c:v>1996年度～2000年度</c:v>
                </c:pt>
                <c:pt idx="10">
                  <c:v>2001年度～</c:v>
                </c:pt>
              </c:strCache>
            </c:strRef>
          </c:cat>
          <c:val>
            <c:numRef>
              <c:f>期間別整備表!$B$1:$M$1</c:f>
              <c:numCache>
                <c:formatCode>0.0%</c:formatCode>
                <c:ptCount val="12"/>
                <c:pt idx="0">
                  <c:v>0</c:v>
                </c:pt>
                <c:pt idx="1">
                  <c:v>2.7559694780514694E-2</c:v>
                </c:pt>
                <c:pt idx="2">
                  <c:v>0.30471900658600976</c:v>
                </c:pt>
                <c:pt idx="3">
                  <c:v>0.15530072243015058</c:v>
                </c:pt>
                <c:pt idx="4">
                  <c:v>0.12318594597731158</c:v>
                </c:pt>
                <c:pt idx="5">
                  <c:v>0.14000348159108711</c:v>
                </c:pt>
                <c:pt idx="6">
                  <c:v>9.5729248266457744E-3</c:v>
                </c:pt>
                <c:pt idx="7">
                  <c:v>8.5420837322656429E-2</c:v>
                </c:pt>
                <c:pt idx="8">
                  <c:v>3.8271390025241527E-2</c:v>
                </c:pt>
                <c:pt idx="9">
                  <c:v>5.1788667421011391E-3</c:v>
                </c:pt>
                <c:pt idx="10">
                  <c:v>0.11078712971828122</c:v>
                </c:pt>
              </c:numCache>
            </c:numRef>
          </c:val>
          <c:extLst>
            <c:ext xmlns:c16="http://schemas.microsoft.com/office/drawing/2014/chart" uri="{C3380CC4-5D6E-409C-BE32-E72D297353CC}">
              <c16:uniqueId val="{00000000-14E4-4484-B4F7-62367B1C0BB4}"/>
            </c:ext>
          </c:extLst>
        </c:ser>
        <c:dLbls>
          <c:showLegendKey val="0"/>
          <c:showVal val="1"/>
          <c:showCatName val="0"/>
          <c:showSerName val="0"/>
          <c:showPercent val="0"/>
          <c:showBubbleSize val="0"/>
        </c:dLbls>
        <c:gapWidth val="150"/>
        <c:axId val="87587840"/>
        <c:axId val="87606016"/>
      </c:barChart>
      <c:catAx>
        <c:axId val="87587840"/>
        <c:scaling>
          <c:orientation val="minMax"/>
        </c:scaling>
        <c:delete val="0"/>
        <c:axPos val="b"/>
        <c:numFmt formatCode="General" sourceLinked="1"/>
        <c:majorTickMark val="out"/>
        <c:minorTickMark val="none"/>
        <c:tickLblPos val="nextTo"/>
        <c:crossAx val="87606016"/>
        <c:crosses val="autoZero"/>
        <c:auto val="1"/>
        <c:lblAlgn val="ctr"/>
        <c:lblOffset val="100"/>
        <c:noMultiLvlLbl val="0"/>
      </c:catAx>
      <c:valAx>
        <c:axId val="87606016"/>
        <c:scaling>
          <c:orientation val="minMax"/>
        </c:scaling>
        <c:delete val="0"/>
        <c:axPos val="l"/>
        <c:majorGridlines/>
        <c:numFmt formatCode="0.0%" sourceLinked="1"/>
        <c:majorTickMark val="out"/>
        <c:minorTickMark val="cross"/>
        <c:tickLblPos val="nextTo"/>
        <c:crossAx val="87587840"/>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555094271006821E-2"/>
          <c:y val="4.1527399760526322E-2"/>
          <c:w val="0.87634543561620915"/>
          <c:h val="0.75618422351193981"/>
        </c:manualLayout>
      </c:layout>
      <c:barChart>
        <c:barDir val="col"/>
        <c:grouping val="clustered"/>
        <c:varyColors val="0"/>
        <c:ser>
          <c:idx val="0"/>
          <c:order val="0"/>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'維持管理DBから抜粋（漁港抜き） '!$L$3:$S$3</c:f>
              <c:strCache>
                <c:ptCount val="8"/>
                <c:pt idx="0">
                  <c:v>1951-1960</c:v>
                </c:pt>
                <c:pt idx="1">
                  <c:v>1961-1970</c:v>
                </c:pt>
                <c:pt idx="2">
                  <c:v>1971-1980</c:v>
                </c:pt>
                <c:pt idx="3">
                  <c:v>1981-1990</c:v>
                </c:pt>
                <c:pt idx="4">
                  <c:v>1991-2000</c:v>
                </c:pt>
                <c:pt idx="5">
                  <c:v>2001-2010</c:v>
                </c:pt>
                <c:pt idx="6">
                  <c:v>2011-2020</c:v>
                </c:pt>
                <c:pt idx="7">
                  <c:v>2021-      </c:v>
                </c:pt>
              </c:strCache>
            </c:strRef>
          </c:cat>
          <c:val>
            <c:numRef>
              <c:f>'維持管理DBから抜粋（漁港抜き） '!$L$4:$S$4</c:f>
              <c:numCache>
                <c:formatCode>0.0%</c:formatCode>
                <c:ptCount val="8"/>
                <c:pt idx="0">
                  <c:v>2.4584309961377979E-2</c:v>
                </c:pt>
                <c:pt idx="1">
                  <c:v>0.45101318439714927</c:v>
                </c:pt>
                <c:pt idx="2">
                  <c:v>0.25963530314078354</c:v>
                </c:pt>
                <c:pt idx="3">
                  <c:v>9.3873585396225867E-2</c:v>
                </c:pt>
                <c:pt idx="4">
                  <c:v>4.1842687784639419E-2</c:v>
                </c:pt>
                <c:pt idx="5">
                  <c:v>0.10569330979651601</c:v>
                </c:pt>
                <c:pt idx="6">
                  <c:v>1.2850111786849746E-2</c:v>
                </c:pt>
                <c:pt idx="7">
                  <c:v>1.0507507736458021E-2</c:v>
                </c:pt>
              </c:numCache>
            </c:numRef>
          </c:val>
          <c:extLst>
            <c:ext xmlns:c16="http://schemas.microsoft.com/office/drawing/2014/chart" uri="{C3380CC4-5D6E-409C-BE32-E72D297353CC}">
              <c16:uniqueId val="{00000000-82C8-4665-B9AE-A49E92E5EC27}"/>
            </c:ext>
          </c:extLst>
        </c:ser>
        <c:dLbls>
          <c:dLblPos val="outEnd"/>
          <c:showLegendKey val="0"/>
          <c:showVal val="1"/>
          <c:showCatName val="0"/>
          <c:showSerName val="0"/>
          <c:showPercent val="0"/>
          <c:showBubbleSize val="0"/>
        </c:dLbls>
        <c:gapWidth val="110"/>
        <c:overlap val="-24"/>
        <c:axId val="1075558223"/>
        <c:axId val="1075558639"/>
      </c:barChart>
      <c:catAx>
        <c:axId val="107555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75558639"/>
        <c:crosses val="autoZero"/>
        <c:auto val="1"/>
        <c:lblAlgn val="ctr"/>
        <c:lblOffset val="100"/>
        <c:noMultiLvlLbl val="0"/>
      </c:catAx>
      <c:valAx>
        <c:axId val="1075558639"/>
        <c:scaling>
          <c:orientation val="minMax"/>
        </c:scaling>
        <c:delete val="0"/>
        <c:axPos val="l"/>
        <c:majorGridlines>
          <c:spPr>
            <a:ln w="12700" cap="flat" cmpd="sng" algn="ctr">
              <a:solidFill>
                <a:srgbClr val="C9C9C9"/>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75558223"/>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2866666666666664"/>
          <c:y val="1.874999999999999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6700525338454461"/>
          <c:y val="0.19605442466570136"/>
          <c:w val="0.77252527496944778"/>
          <c:h val="0.66426253994391293"/>
        </c:manualLayout>
      </c:layout>
      <c:barChart>
        <c:barDir val="col"/>
        <c:grouping val="clustered"/>
        <c:varyColors val="0"/>
        <c:ser>
          <c:idx val="0"/>
          <c:order val="0"/>
          <c:tx>
            <c:strRef>
              <c:f>Sheet1!$B$1</c:f>
              <c:strCache>
                <c:ptCount val="1"/>
                <c:pt idx="0">
                  <c:v>護岸</c:v>
                </c:pt>
              </c:strCache>
            </c:strRef>
          </c:tx>
          <c:spPr>
            <a:solidFill>
              <a:srgbClr val="002060"/>
            </a:solidFill>
            <a:ln>
              <a:noFill/>
            </a:ln>
            <a:effectLst/>
          </c:spPr>
          <c:invertIfNegative val="0"/>
          <c:cat>
            <c:strRef>
              <c:f>Sheet1!$A$2:$A$3</c:f>
              <c:strCache>
                <c:ptCount val="2"/>
                <c:pt idx="0">
                  <c:v>H27</c:v>
                </c:pt>
                <c:pt idx="1">
                  <c:v>R4</c:v>
                </c:pt>
              </c:strCache>
            </c:strRef>
          </c:cat>
          <c:val>
            <c:numRef>
              <c:f>Sheet1!$B$2:$B$3</c:f>
              <c:numCache>
                <c:formatCode>General</c:formatCode>
                <c:ptCount val="2"/>
                <c:pt idx="0">
                  <c:v>2</c:v>
                </c:pt>
                <c:pt idx="1">
                  <c:v>20</c:v>
                </c:pt>
              </c:numCache>
            </c:numRef>
          </c:val>
          <c:extLst>
            <c:ext xmlns:c16="http://schemas.microsoft.com/office/drawing/2014/chart" uri="{C3380CC4-5D6E-409C-BE32-E72D297353CC}">
              <c16:uniqueId val="{00000000-1331-4051-82DA-BDF8F9A00C38}"/>
            </c:ext>
          </c:extLst>
        </c:ser>
        <c:dLbls>
          <c:showLegendKey val="0"/>
          <c:showVal val="0"/>
          <c:showCatName val="0"/>
          <c:showSerName val="0"/>
          <c:showPercent val="0"/>
          <c:showBubbleSize val="0"/>
        </c:dLbls>
        <c:gapWidth val="219"/>
        <c:overlap val="-27"/>
        <c:axId val="555387039"/>
        <c:axId val="555395775"/>
      </c:barChart>
      <c:catAx>
        <c:axId val="555387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55395775"/>
        <c:crosses val="autoZero"/>
        <c:auto val="1"/>
        <c:lblAlgn val="ctr"/>
        <c:lblOffset val="100"/>
        <c:noMultiLvlLbl val="0"/>
      </c:catAx>
      <c:valAx>
        <c:axId val="5553957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553870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sz="1400"/>
              <a:t>護岸</a:t>
            </a:r>
          </a:p>
        </c:rich>
      </c:tx>
      <c:layout>
        <c:manualLayout>
          <c:xMode val="edge"/>
          <c:yMode val="edge"/>
          <c:x val="0.4899217547256654"/>
          <c:y val="5.663905041252851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stacked"/>
        <c:varyColors val="0"/>
        <c:ser>
          <c:idx val="0"/>
          <c:order val="0"/>
          <c:tx>
            <c:strRef>
              <c:f>Sheet1!$B$1</c:f>
              <c:strCache>
                <c:ptCount val="1"/>
                <c:pt idx="0">
                  <c:v>D</c:v>
                </c:pt>
              </c:strCache>
            </c:strRef>
          </c:tx>
          <c:spPr>
            <a:solidFill>
              <a:schemeClr val="accent1"/>
            </a:solidFill>
            <a:ln>
              <a:noFill/>
            </a:ln>
            <a:effectLst/>
          </c:spPr>
          <c:invertIfNegative val="0"/>
          <c:cat>
            <c:strRef>
              <c:f>Sheet1!$A$2:$A$3</c:f>
              <c:strCache>
                <c:ptCount val="2"/>
                <c:pt idx="0">
                  <c:v>H27</c:v>
                </c:pt>
                <c:pt idx="1">
                  <c:v>R4</c:v>
                </c:pt>
              </c:strCache>
            </c:strRef>
          </c:cat>
          <c:val>
            <c:numRef>
              <c:f>Sheet1!$B$2:$B$3</c:f>
              <c:numCache>
                <c:formatCode>General</c:formatCode>
                <c:ptCount val="2"/>
                <c:pt idx="0">
                  <c:v>84</c:v>
                </c:pt>
                <c:pt idx="1">
                  <c:v>10</c:v>
                </c:pt>
              </c:numCache>
            </c:numRef>
          </c:val>
          <c:extLst>
            <c:ext xmlns:c16="http://schemas.microsoft.com/office/drawing/2014/chart" uri="{C3380CC4-5D6E-409C-BE32-E72D297353CC}">
              <c16:uniqueId val="{00000000-86B4-4194-89C5-CE3F8EECA02C}"/>
            </c:ext>
          </c:extLst>
        </c:ser>
        <c:ser>
          <c:idx val="1"/>
          <c:order val="1"/>
          <c:tx>
            <c:strRef>
              <c:f>Sheet1!$C$1</c:f>
              <c:strCache>
                <c:ptCount val="1"/>
                <c:pt idx="0">
                  <c:v>C</c:v>
                </c:pt>
              </c:strCache>
            </c:strRef>
          </c:tx>
          <c:spPr>
            <a:solidFill>
              <a:schemeClr val="accent2"/>
            </a:solidFill>
            <a:ln>
              <a:noFill/>
            </a:ln>
            <a:effectLst/>
          </c:spPr>
          <c:invertIfNegative val="0"/>
          <c:cat>
            <c:strRef>
              <c:f>Sheet1!$A$2:$A$3</c:f>
              <c:strCache>
                <c:ptCount val="2"/>
                <c:pt idx="0">
                  <c:v>H27</c:v>
                </c:pt>
                <c:pt idx="1">
                  <c:v>R4</c:v>
                </c:pt>
              </c:strCache>
            </c:strRef>
          </c:cat>
          <c:val>
            <c:numRef>
              <c:f>Sheet1!$C$2:$C$3</c:f>
              <c:numCache>
                <c:formatCode>General</c:formatCode>
                <c:ptCount val="2"/>
                <c:pt idx="0">
                  <c:v>39</c:v>
                </c:pt>
                <c:pt idx="1">
                  <c:v>96</c:v>
                </c:pt>
              </c:numCache>
            </c:numRef>
          </c:val>
          <c:extLst>
            <c:ext xmlns:c16="http://schemas.microsoft.com/office/drawing/2014/chart" uri="{C3380CC4-5D6E-409C-BE32-E72D297353CC}">
              <c16:uniqueId val="{00000001-86B4-4194-89C5-CE3F8EECA02C}"/>
            </c:ext>
          </c:extLst>
        </c:ser>
        <c:ser>
          <c:idx val="2"/>
          <c:order val="2"/>
          <c:tx>
            <c:strRef>
              <c:f>Sheet1!$D$1</c:f>
              <c:strCache>
                <c:ptCount val="1"/>
                <c:pt idx="0">
                  <c:v>B</c:v>
                </c:pt>
              </c:strCache>
            </c:strRef>
          </c:tx>
          <c:spPr>
            <a:solidFill>
              <a:schemeClr val="accent3"/>
            </a:solidFill>
            <a:ln>
              <a:noFill/>
            </a:ln>
            <a:effectLst/>
          </c:spPr>
          <c:invertIfNegative val="0"/>
          <c:cat>
            <c:strRef>
              <c:f>Sheet1!$A$2:$A$3</c:f>
              <c:strCache>
                <c:ptCount val="2"/>
                <c:pt idx="0">
                  <c:v>H27</c:v>
                </c:pt>
                <c:pt idx="1">
                  <c:v>R4</c:v>
                </c:pt>
              </c:strCache>
            </c:strRef>
          </c:cat>
          <c:val>
            <c:numRef>
              <c:f>Sheet1!$D$2:$D$3</c:f>
              <c:numCache>
                <c:formatCode>General</c:formatCode>
                <c:ptCount val="2"/>
                <c:pt idx="0">
                  <c:v>5</c:v>
                </c:pt>
                <c:pt idx="1">
                  <c:v>16</c:v>
                </c:pt>
              </c:numCache>
            </c:numRef>
          </c:val>
          <c:extLst>
            <c:ext xmlns:c16="http://schemas.microsoft.com/office/drawing/2014/chart" uri="{C3380CC4-5D6E-409C-BE32-E72D297353CC}">
              <c16:uniqueId val="{00000002-86B4-4194-89C5-CE3F8EECA02C}"/>
            </c:ext>
          </c:extLst>
        </c:ser>
        <c:ser>
          <c:idx val="3"/>
          <c:order val="3"/>
          <c:tx>
            <c:strRef>
              <c:f>Sheet1!$E$1</c:f>
              <c:strCache>
                <c:ptCount val="1"/>
                <c:pt idx="0">
                  <c:v>A</c:v>
                </c:pt>
              </c:strCache>
            </c:strRef>
          </c:tx>
          <c:spPr>
            <a:solidFill>
              <a:schemeClr val="accent4"/>
            </a:solidFill>
            <a:ln>
              <a:noFill/>
            </a:ln>
            <a:effectLst/>
          </c:spPr>
          <c:invertIfNegative val="0"/>
          <c:cat>
            <c:strRef>
              <c:f>Sheet1!$A$2:$A$3</c:f>
              <c:strCache>
                <c:ptCount val="2"/>
                <c:pt idx="0">
                  <c:v>H27</c:v>
                </c:pt>
                <c:pt idx="1">
                  <c:v>R4</c:v>
                </c:pt>
              </c:strCache>
            </c:strRef>
          </c:cat>
          <c:val>
            <c:numRef>
              <c:f>Sheet1!$E$2:$E$3</c:f>
              <c:numCache>
                <c:formatCode>General</c:formatCode>
                <c:ptCount val="2"/>
                <c:pt idx="0">
                  <c:v>3</c:v>
                </c:pt>
                <c:pt idx="1">
                  <c:v>9</c:v>
                </c:pt>
              </c:numCache>
            </c:numRef>
          </c:val>
          <c:extLst>
            <c:ext xmlns:c16="http://schemas.microsoft.com/office/drawing/2014/chart" uri="{C3380CC4-5D6E-409C-BE32-E72D297353CC}">
              <c16:uniqueId val="{00000004-86B4-4194-89C5-CE3F8EECA02C}"/>
            </c:ext>
          </c:extLst>
        </c:ser>
        <c:dLbls>
          <c:showLegendKey val="0"/>
          <c:showVal val="0"/>
          <c:showCatName val="0"/>
          <c:showSerName val="0"/>
          <c:showPercent val="0"/>
          <c:showBubbleSize val="0"/>
        </c:dLbls>
        <c:gapWidth val="150"/>
        <c:overlap val="100"/>
        <c:axId val="818621904"/>
        <c:axId val="818608592"/>
      </c:barChart>
      <c:catAx>
        <c:axId val="81862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818608592"/>
        <c:crosses val="autoZero"/>
        <c:auto val="1"/>
        <c:lblAlgn val="ctr"/>
        <c:lblOffset val="100"/>
        <c:noMultiLvlLbl val="0"/>
      </c:catAx>
      <c:valAx>
        <c:axId val="818608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818621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400" dirty="0"/>
              <a:t>防波堤</a:t>
            </a:r>
            <a:endParaRPr lang="ja-JP" sz="1400" dirty="0"/>
          </a:p>
        </c:rich>
      </c:tx>
      <c:layout>
        <c:manualLayout>
          <c:xMode val="edge"/>
          <c:yMode val="edge"/>
          <c:x val="0.4244131604424905"/>
          <c:y val="5.228220038079555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4989723364070659"/>
          <c:y val="0.18364122883754438"/>
          <c:w val="0.79467241735045313"/>
          <c:h val="0.6915168356232525"/>
        </c:manualLayout>
      </c:layout>
      <c:barChart>
        <c:barDir val="col"/>
        <c:grouping val="stacked"/>
        <c:varyColors val="0"/>
        <c:ser>
          <c:idx val="0"/>
          <c:order val="0"/>
          <c:tx>
            <c:strRef>
              <c:f>Sheet1!$B$1</c:f>
              <c:strCache>
                <c:ptCount val="1"/>
                <c:pt idx="0">
                  <c:v>D</c:v>
                </c:pt>
              </c:strCache>
            </c:strRef>
          </c:tx>
          <c:spPr>
            <a:solidFill>
              <a:schemeClr val="accent1"/>
            </a:solidFill>
            <a:ln>
              <a:noFill/>
            </a:ln>
            <a:effectLst/>
          </c:spPr>
          <c:invertIfNegative val="0"/>
          <c:cat>
            <c:strRef>
              <c:f>Sheet1!$A$2:$A$3</c:f>
              <c:strCache>
                <c:ptCount val="2"/>
                <c:pt idx="0">
                  <c:v>H27</c:v>
                </c:pt>
                <c:pt idx="1">
                  <c:v>R4</c:v>
                </c:pt>
              </c:strCache>
            </c:strRef>
          </c:cat>
          <c:val>
            <c:numRef>
              <c:f>Sheet1!$B$2:$B$3</c:f>
              <c:numCache>
                <c:formatCode>General</c:formatCode>
                <c:ptCount val="2"/>
                <c:pt idx="0">
                  <c:v>20</c:v>
                </c:pt>
                <c:pt idx="1">
                  <c:v>13</c:v>
                </c:pt>
              </c:numCache>
            </c:numRef>
          </c:val>
          <c:extLst>
            <c:ext xmlns:c16="http://schemas.microsoft.com/office/drawing/2014/chart" uri="{C3380CC4-5D6E-409C-BE32-E72D297353CC}">
              <c16:uniqueId val="{00000000-86B4-4194-89C5-CE3F8EECA02C}"/>
            </c:ext>
          </c:extLst>
        </c:ser>
        <c:ser>
          <c:idx val="1"/>
          <c:order val="1"/>
          <c:tx>
            <c:strRef>
              <c:f>Sheet1!$C$1</c:f>
              <c:strCache>
                <c:ptCount val="1"/>
                <c:pt idx="0">
                  <c:v>C</c:v>
                </c:pt>
              </c:strCache>
            </c:strRef>
          </c:tx>
          <c:spPr>
            <a:solidFill>
              <a:schemeClr val="accent2"/>
            </a:solidFill>
            <a:ln>
              <a:noFill/>
            </a:ln>
            <a:effectLst/>
          </c:spPr>
          <c:invertIfNegative val="0"/>
          <c:cat>
            <c:strRef>
              <c:f>Sheet1!$A$2:$A$3</c:f>
              <c:strCache>
                <c:ptCount val="2"/>
                <c:pt idx="0">
                  <c:v>H27</c:v>
                </c:pt>
                <c:pt idx="1">
                  <c:v>R4</c:v>
                </c:pt>
              </c:strCache>
            </c:strRef>
          </c:cat>
          <c:val>
            <c:numRef>
              <c:f>Sheet1!$C$2:$C$3</c:f>
              <c:numCache>
                <c:formatCode>General</c:formatCode>
                <c:ptCount val="2"/>
                <c:pt idx="0">
                  <c:v>34</c:v>
                </c:pt>
                <c:pt idx="1">
                  <c:v>39</c:v>
                </c:pt>
              </c:numCache>
            </c:numRef>
          </c:val>
          <c:extLst>
            <c:ext xmlns:c16="http://schemas.microsoft.com/office/drawing/2014/chart" uri="{C3380CC4-5D6E-409C-BE32-E72D297353CC}">
              <c16:uniqueId val="{00000001-86B4-4194-89C5-CE3F8EECA02C}"/>
            </c:ext>
          </c:extLst>
        </c:ser>
        <c:ser>
          <c:idx val="2"/>
          <c:order val="2"/>
          <c:tx>
            <c:strRef>
              <c:f>Sheet1!$D$1</c:f>
              <c:strCache>
                <c:ptCount val="1"/>
                <c:pt idx="0">
                  <c:v>B</c:v>
                </c:pt>
              </c:strCache>
            </c:strRef>
          </c:tx>
          <c:spPr>
            <a:solidFill>
              <a:schemeClr val="accent3"/>
            </a:solidFill>
            <a:ln>
              <a:noFill/>
            </a:ln>
            <a:effectLst/>
          </c:spPr>
          <c:invertIfNegative val="0"/>
          <c:cat>
            <c:strRef>
              <c:f>Sheet1!$A$2:$A$3</c:f>
              <c:strCache>
                <c:ptCount val="2"/>
                <c:pt idx="0">
                  <c:v>H27</c:v>
                </c:pt>
                <c:pt idx="1">
                  <c:v>R4</c:v>
                </c:pt>
              </c:strCache>
            </c:strRef>
          </c:cat>
          <c:val>
            <c:numRef>
              <c:f>Sheet1!$D$2:$D$3</c:f>
              <c:numCache>
                <c:formatCode>General</c:formatCode>
                <c:ptCount val="2"/>
                <c:pt idx="0">
                  <c:v>0</c:v>
                </c:pt>
                <c:pt idx="1">
                  <c:v>1</c:v>
                </c:pt>
              </c:numCache>
            </c:numRef>
          </c:val>
          <c:extLst>
            <c:ext xmlns:c16="http://schemas.microsoft.com/office/drawing/2014/chart" uri="{C3380CC4-5D6E-409C-BE32-E72D297353CC}">
              <c16:uniqueId val="{00000002-86B4-4194-89C5-CE3F8EECA02C}"/>
            </c:ext>
          </c:extLst>
        </c:ser>
        <c:ser>
          <c:idx val="3"/>
          <c:order val="3"/>
          <c:tx>
            <c:strRef>
              <c:f>Sheet1!$E$1</c:f>
              <c:strCache>
                <c:ptCount val="1"/>
                <c:pt idx="0">
                  <c:v>A</c:v>
                </c:pt>
              </c:strCache>
            </c:strRef>
          </c:tx>
          <c:spPr>
            <a:solidFill>
              <a:schemeClr val="accent4"/>
            </a:solidFill>
            <a:ln>
              <a:noFill/>
            </a:ln>
            <a:effectLst/>
          </c:spPr>
          <c:invertIfNegative val="0"/>
          <c:cat>
            <c:strRef>
              <c:f>Sheet1!$A$2:$A$3</c:f>
              <c:strCache>
                <c:ptCount val="2"/>
                <c:pt idx="0">
                  <c:v>H27</c:v>
                </c:pt>
                <c:pt idx="1">
                  <c:v>R4</c:v>
                </c:pt>
              </c:strCache>
            </c:strRef>
          </c:cat>
          <c:val>
            <c:numRef>
              <c:f>Sheet1!$E$2:$E$3</c:f>
              <c:numCache>
                <c:formatCode>General</c:formatCode>
                <c:ptCount val="2"/>
                <c:pt idx="0">
                  <c:v>1</c:v>
                </c:pt>
                <c:pt idx="1">
                  <c:v>2</c:v>
                </c:pt>
              </c:numCache>
            </c:numRef>
          </c:val>
          <c:extLst>
            <c:ext xmlns:c16="http://schemas.microsoft.com/office/drawing/2014/chart" uri="{C3380CC4-5D6E-409C-BE32-E72D297353CC}">
              <c16:uniqueId val="{00000004-86B4-4194-89C5-CE3F8EECA02C}"/>
            </c:ext>
          </c:extLst>
        </c:ser>
        <c:dLbls>
          <c:showLegendKey val="0"/>
          <c:showVal val="0"/>
          <c:showCatName val="0"/>
          <c:showSerName val="0"/>
          <c:showPercent val="0"/>
          <c:showBubbleSize val="0"/>
        </c:dLbls>
        <c:gapWidth val="150"/>
        <c:overlap val="100"/>
        <c:axId val="818621904"/>
        <c:axId val="818608592"/>
      </c:barChart>
      <c:catAx>
        <c:axId val="81862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818608592"/>
        <c:crosses val="autoZero"/>
        <c:auto val="1"/>
        <c:lblAlgn val="ctr"/>
        <c:lblOffset val="100"/>
        <c:noMultiLvlLbl val="0"/>
      </c:catAx>
      <c:valAx>
        <c:axId val="818608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818621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400" dirty="0"/>
              <a:t>係留施設</a:t>
            </a:r>
            <a:endParaRPr lang="ja-JP" sz="1400" dirty="0"/>
          </a:p>
        </c:rich>
      </c:tx>
      <c:layout>
        <c:manualLayout>
          <c:xMode val="edge"/>
          <c:yMode val="edge"/>
          <c:x val="0.55541471749130999"/>
          <c:y val="5.228220038079555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stacked"/>
        <c:varyColors val="0"/>
        <c:ser>
          <c:idx val="0"/>
          <c:order val="0"/>
          <c:tx>
            <c:strRef>
              <c:f>Sheet1!$B$1</c:f>
              <c:strCache>
                <c:ptCount val="1"/>
                <c:pt idx="0">
                  <c:v>D</c:v>
                </c:pt>
              </c:strCache>
            </c:strRef>
          </c:tx>
          <c:spPr>
            <a:solidFill>
              <a:schemeClr val="accent1"/>
            </a:solidFill>
            <a:ln>
              <a:noFill/>
            </a:ln>
            <a:effectLst/>
          </c:spPr>
          <c:invertIfNegative val="0"/>
          <c:cat>
            <c:strRef>
              <c:f>Sheet1!$A$2:$A$3</c:f>
              <c:strCache>
                <c:ptCount val="2"/>
                <c:pt idx="0">
                  <c:v>H27</c:v>
                </c:pt>
                <c:pt idx="1">
                  <c:v>R4</c:v>
                </c:pt>
              </c:strCache>
            </c:strRef>
          </c:cat>
          <c:val>
            <c:numRef>
              <c:f>Sheet1!$B$2:$B$3</c:f>
              <c:numCache>
                <c:formatCode>General</c:formatCode>
                <c:ptCount val="2"/>
                <c:pt idx="0">
                  <c:v>27</c:v>
                </c:pt>
                <c:pt idx="1">
                  <c:v>28</c:v>
                </c:pt>
              </c:numCache>
            </c:numRef>
          </c:val>
          <c:extLst>
            <c:ext xmlns:c16="http://schemas.microsoft.com/office/drawing/2014/chart" uri="{C3380CC4-5D6E-409C-BE32-E72D297353CC}">
              <c16:uniqueId val="{00000000-86B4-4194-89C5-CE3F8EECA02C}"/>
            </c:ext>
          </c:extLst>
        </c:ser>
        <c:ser>
          <c:idx val="1"/>
          <c:order val="1"/>
          <c:tx>
            <c:strRef>
              <c:f>Sheet1!$C$1</c:f>
              <c:strCache>
                <c:ptCount val="1"/>
                <c:pt idx="0">
                  <c:v>補修済D</c:v>
                </c:pt>
              </c:strCache>
            </c:strRef>
          </c:tx>
          <c:spPr>
            <a:solidFill>
              <a:srgbClr val="FF0000"/>
            </a:solidFill>
            <a:ln>
              <a:noFill/>
            </a:ln>
            <a:effectLst/>
          </c:spPr>
          <c:invertIfNegative val="0"/>
          <c:cat>
            <c:strRef>
              <c:f>Sheet1!$A$2:$A$3</c:f>
              <c:strCache>
                <c:ptCount val="2"/>
                <c:pt idx="0">
                  <c:v>H27</c:v>
                </c:pt>
                <c:pt idx="1">
                  <c:v>R4</c:v>
                </c:pt>
              </c:strCache>
            </c:strRef>
          </c:cat>
          <c:val>
            <c:numRef>
              <c:f>Sheet1!$C$2:$C$3</c:f>
              <c:numCache>
                <c:formatCode>General</c:formatCode>
                <c:ptCount val="2"/>
                <c:pt idx="0">
                  <c:v>0</c:v>
                </c:pt>
                <c:pt idx="1">
                  <c:v>1</c:v>
                </c:pt>
              </c:numCache>
            </c:numRef>
          </c:val>
          <c:extLst>
            <c:ext xmlns:c16="http://schemas.microsoft.com/office/drawing/2014/chart" uri="{C3380CC4-5D6E-409C-BE32-E72D297353CC}">
              <c16:uniqueId val="{00000001-86B4-4194-89C5-CE3F8EECA02C}"/>
            </c:ext>
          </c:extLst>
        </c:ser>
        <c:ser>
          <c:idx val="2"/>
          <c:order val="2"/>
          <c:tx>
            <c:strRef>
              <c:f>Sheet1!$D$1</c:f>
              <c:strCache>
                <c:ptCount val="1"/>
                <c:pt idx="0">
                  <c:v>C</c:v>
                </c:pt>
              </c:strCache>
            </c:strRef>
          </c:tx>
          <c:spPr>
            <a:solidFill>
              <a:schemeClr val="accent2"/>
            </a:solidFill>
            <a:ln>
              <a:noFill/>
            </a:ln>
            <a:effectLst/>
          </c:spPr>
          <c:invertIfNegative val="0"/>
          <c:cat>
            <c:strRef>
              <c:f>Sheet1!$A$2:$A$3</c:f>
              <c:strCache>
                <c:ptCount val="2"/>
                <c:pt idx="0">
                  <c:v>H27</c:v>
                </c:pt>
                <c:pt idx="1">
                  <c:v>R4</c:v>
                </c:pt>
              </c:strCache>
            </c:strRef>
          </c:cat>
          <c:val>
            <c:numRef>
              <c:f>Sheet1!$D$2:$D$3</c:f>
              <c:numCache>
                <c:formatCode>General</c:formatCode>
                <c:ptCount val="2"/>
                <c:pt idx="0">
                  <c:v>51</c:v>
                </c:pt>
                <c:pt idx="1">
                  <c:v>35</c:v>
                </c:pt>
              </c:numCache>
            </c:numRef>
          </c:val>
          <c:extLst>
            <c:ext xmlns:c16="http://schemas.microsoft.com/office/drawing/2014/chart" uri="{C3380CC4-5D6E-409C-BE32-E72D297353CC}">
              <c16:uniqueId val="{00000002-86B4-4194-89C5-CE3F8EECA02C}"/>
            </c:ext>
          </c:extLst>
        </c:ser>
        <c:ser>
          <c:idx val="3"/>
          <c:order val="3"/>
          <c:tx>
            <c:strRef>
              <c:f>Sheet1!$E$1</c:f>
              <c:strCache>
                <c:ptCount val="1"/>
                <c:pt idx="0">
                  <c:v>補修済C</c:v>
                </c:pt>
              </c:strCache>
            </c:strRef>
          </c:tx>
          <c:spPr>
            <a:solidFill>
              <a:srgbClr val="FFFF00"/>
            </a:solidFill>
            <a:ln>
              <a:noFill/>
            </a:ln>
            <a:effectLst/>
          </c:spPr>
          <c:invertIfNegative val="0"/>
          <c:cat>
            <c:strRef>
              <c:f>Sheet1!$A$2:$A$3</c:f>
              <c:strCache>
                <c:ptCount val="2"/>
                <c:pt idx="0">
                  <c:v>H27</c:v>
                </c:pt>
                <c:pt idx="1">
                  <c:v>R4</c:v>
                </c:pt>
              </c:strCache>
            </c:strRef>
          </c:cat>
          <c:val>
            <c:numRef>
              <c:f>Sheet1!$E$2:$E$3</c:f>
              <c:numCache>
                <c:formatCode>General</c:formatCode>
                <c:ptCount val="2"/>
                <c:pt idx="0">
                  <c:v>0</c:v>
                </c:pt>
                <c:pt idx="1">
                  <c:v>2</c:v>
                </c:pt>
              </c:numCache>
            </c:numRef>
          </c:val>
          <c:extLst>
            <c:ext xmlns:c16="http://schemas.microsoft.com/office/drawing/2014/chart" uri="{C3380CC4-5D6E-409C-BE32-E72D297353CC}">
              <c16:uniqueId val="{00000004-86B4-4194-89C5-CE3F8EECA02C}"/>
            </c:ext>
          </c:extLst>
        </c:ser>
        <c:ser>
          <c:idx val="4"/>
          <c:order val="4"/>
          <c:tx>
            <c:strRef>
              <c:f>Sheet1!$F$1</c:f>
              <c:strCache>
                <c:ptCount val="1"/>
                <c:pt idx="0">
                  <c:v>B</c:v>
                </c:pt>
              </c:strCache>
            </c:strRef>
          </c:tx>
          <c:spPr>
            <a:solidFill>
              <a:schemeClr val="accent3"/>
            </a:solidFill>
            <a:ln>
              <a:noFill/>
            </a:ln>
            <a:effectLst/>
          </c:spPr>
          <c:invertIfNegative val="0"/>
          <c:cat>
            <c:strRef>
              <c:f>Sheet1!$A$2:$A$3</c:f>
              <c:strCache>
                <c:ptCount val="2"/>
                <c:pt idx="0">
                  <c:v>H27</c:v>
                </c:pt>
                <c:pt idx="1">
                  <c:v>R4</c:v>
                </c:pt>
              </c:strCache>
            </c:strRef>
          </c:cat>
          <c:val>
            <c:numRef>
              <c:f>Sheet1!$F$2:$F$3</c:f>
              <c:numCache>
                <c:formatCode>General</c:formatCode>
                <c:ptCount val="2"/>
                <c:pt idx="0">
                  <c:v>9</c:v>
                </c:pt>
                <c:pt idx="1">
                  <c:v>16</c:v>
                </c:pt>
              </c:numCache>
            </c:numRef>
          </c:val>
          <c:extLst>
            <c:ext xmlns:c16="http://schemas.microsoft.com/office/drawing/2014/chart" uri="{C3380CC4-5D6E-409C-BE32-E72D297353CC}">
              <c16:uniqueId val="{00000000-D14B-4C61-B713-A7DA1BFAAACB}"/>
            </c:ext>
          </c:extLst>
        </c:ser>
        <c:ser>
          <c:idx val="5"/>
          <c:order val="5"/>
          <c:tx>
            <c:strRef>
              <c:f>Sheet1!$G$1</c:f>
              <c:strCache>
                <c:ptCount val="1"/>
                <c:pt idx="0">
                  <c:v>A</c:v>
                </c:pt>
              </c:strCache>
            </c:strRef>
          </c:tx>
          <c:spPr>
            <a:solidFill>
              <a:schemeClr val="accent4"/>
            </a:solidFill>
            <a:ln>
              <a:noFill/>
            </a:ln>
            <a:effectLst/>
          </c:spPr>
          <c:invertIfNegative val="0"/>
          <c:cat>
            <c:strRef>
              <c:f>Sheet1!$A$2:$A$3</c:f>
              <c:strCache>
                <c:ptCount val="2"/>
                <c:pt idx="0">
                  <c:v>H27</c:v>
                </c:pt>
                <c:pt idx="1">
                  <c:v>R4</c:v>
                </c:pt>
              </c:strCache>
            </c:strRef>
          </c:cat>
          <c:val>
            <c:numRef>
              <c:f>Sheet1!$G$2:$G$3</c:f>
              <c:numCache>
                <c:formatCode>General</c:formatCode>
                <c:ptCount val="2"/>
                <c:pt idx="0">
                  <c:v>17</c:v>
                </c:pt>
                <c:pt idx="1">
                  <c:v>22</c:v>
                </c:pt>
              </c:numCache>
            </c:numRef>
          </c:val>
          <c:extLst>
            <c:ext xmlns:c16="http://schemas.microsoft.com/office/drawing/2014/chart" uri="{C3380CC4-5D6E-409C-BE32-E72D297353CC}">
              <c16:uniqueId val="{00000001-D14B-4C61-B713-A7DA1BFAAACB}"/>
            </c:ext>
          </c:extLst>
        </c:ser>
        <c:dLbls>
          <c:showLegendKey val="0"/>
          <c:showVal val="0"/>
          <c:showCatName val="0"/>
          <c:showSerName val="0"/>
          <c:showPercent val="0"/>
          <c:showBubbleSize val="0"/>
        </c:dLbls>
        <c:gapWidth val="150"/>
        <c:overlap val="100"/>
        <c:axId val="818621904"/>
        <c:axId val="818608592"/>
      </c:barChart>
      <c:catAx>
        <c:axId val="81862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818608592"/>
        <c:crosses val="autoZero"/>
        <c:auto val="1"/>
        <c:lblAlgn val="ctr"/>
        <c:lblOffset val="100"/>
        <c:noMultiLvlLbl val="0"/>
      </c:catAx>
      <c:valAx>
        <c:axId val="818608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818621904"/>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F547AD-6DB0-4109-8608-B9EC33EBBB6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kumimoji="1" lang="ja-JP" altLang="en-US"/>
        </a:p>
      </dgm:t>
    </dgm:pt>
    <dgm:pt modelId="{771F13E0-D807-4483-8954-A0BB1743D11F}">
      <dgm:prSet phldrT="[テキスト]" custT="1"/>
      <dgm:spPr>
        <a:ln>
          <a:solidFill>
            <a:schemeClr val="tx1"/>
          </a:solidFill>
        </a:ln>
      </dgm:spPr>
      <dgm:t>
        <a:bodyPr/>
        <a:lstStyle/>
        <a:p>
          <a:r>
            <a:rPr lang="ja-JP" sz="1100" b="0">
              <a:solidFill>
                <a:schemeClr val="tx1"/>
              </a:solidFill>
              <a:latin typeface="HG丸ｺﾞｼｯｸM-PRO" panose="020F0600000000000000" pitchFamily="50" charset="-128"/>
              <a:ea typeface="HG丸ｺﾞｼｯｸM-PRO" panose="020F0600000000000000" pitchFamily="50" charset="-128"/>
            </a:rPr>
            <a:t>部材単位</a:t>
          </a:r>
          <a:r>
            <a:rPr lang="ja-JP" altLang="en-US" sz="1100" b="0">
              <a:solidFill>
                <a:schemeClr val="tx1"/>
              </a:solidFill>
              <a:latin typeface="HG丸ｺﾞｼｯｸM-PRO" panose="020F0600000000000000" pitchFamily="50" charset="-128"/>
              <a:ea typeface="HG丸ｺﾞｼｯｸM-PRO" panose="020F0600000000000000" pitchFamily="50" charset="-128"/>
            </a:rPr>
            <a:t>ごとに</a:t>
          </a:r>
          <a:r>
            <a:rPr lang="ja-JP" sz="1100" b="0">
              <a:solidFill>
                <a:schemeClr val="tx1"/>
              </a:solidFill>
              <a:latin typeface="HG丸ｺﾞｼｯｸM-PRO" panose="020F0600000000000000" pitchFamily="50" charset="-128"/>
              <a:ea typeface="HG丸ｺﾞｼｯｸM-PRO" panose="020F0600000000000000" pitchFamily="50" charset="-128"/>
            </a:rPr>
            <a:t>劣化度を判定する。</a:t>
          </a:r>
          <a:r>
            <a:rPr lang="ja-JP" sz="1100">
              <a:latin typeface="HG丸ｺﾞｼｯｸM-PRO" panose="020F0600000000000000" pitchFamily="50" charset="-128"/>
              <a:ea typeface="HG丸ｺﾞｼｯｸM-PRO" panose="020F0600000000000000" pitchFamily="50" charset="-128"/>
            </a:rPr>
            <a:t>（</a:t>
          </a:r>
          <a:r>
            <a:rPr lang="en-US" sz="1100">
              <a:latin typeface="HG丸ｺﾞｼｯｸM-PRO" panose="020F0600000000000000" pitchFamily="50" charset="-128"/>
              <a:ea typeface="HG丸ｺﾞｼｯｸM-PRO" panose="020F0600000000000000" pitchFamily="50" charset="-128"/>
            </a:rPr>
            <a:t>a,b,c,d</a:t>
          </a:r>
          <a:r>
            <a:rPr lang="ja-JP" sz="1100">
              <a:latin typeface="HG丸ｺﾞｼｯｸM-PRO" panose="020F0600000000000000" pitchFamily="50" charset="-128"/>
              <a:ea typeface="HG丸ｺﾞｼｯｸM-PRO" panose="020F0600000000000000" pitchFamily="50" charset="-128"/>
            </a:rPr>
            <a:t>）</a:t>
          </a:r>
          <a:endParaRPr kumimoji="1" lang="ja-JP" altLang="en-US" sz="1100">
            <a:latin typeface="HG丸ｺﾞｼｯｸM-PRO" panose="020F0600000000000000" pitchFamily="50" charset="-128"/>
            <a:ea typeface="HG丸ｺﾞｼｯｸM-PRO" panose="020F0600000000000000" pitchFamily="50" charset="-128"/>
          </a:endParaRPr>
        </a:p>
      </dgm:t>
    </dgm:pt>
    <dgm:pt modelId="{7C6A2824-C793-4E2F-B948-0999A6582872}" type="parTrans" cxnId="{6FF3585B-B5A3-4A13-9E71-1F3AD29279B2}">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2E1481EF-AECD-43AA-858D-3060DADF60CC}" type="sibTrans" cxnId="{6FF3585B-B5A3-4A13-9E71-1F3AD29279B2}">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C193582D-DCC8-46FC-9591-D5B9F6AB9DF2}">
      <dgm:prSet phldrT="[テキスト]" custT="1"/>
      <dgm:spPr>
        <a:solidFill>
          <a:schemeClr val="accent5">
            <a:lumMod val="60000"/>
            <a:lumOff val="40000"/>
          </a:schemeClr>
        </a:solidFill>
        <a:ln>
          <a:solidFill>
            <a:schemeClr val="tx1"/>
          </a:solidFill>
        </a:ln>
      </dgm:spPr>
      <dgm:t>
        <a:bodyPr/>
        <a:lstStyle/>
        <a:p>
          <a:r>
            <a:rPr kumimoji="1" lang="en-US" altLang="ja-JP" sz="700" b="1" dirty="0">
              <a:solidFill>
                <a:schemeClr val="tx1"/>
              </a:solidFill>
              <a:latin typeface="HG丸ｺﾞｼｯｸM-PRO" panose="020F0600000000000000" pitchFamily="50" charset="-128"/>
              <a:ea typeface="HG丸ｺﾞｼｯｸM-PRO" panose="020F0600000000000000" pitchFamily="50" charset="-128"/>
            </a:rPr>
            <a:t>STEP3</a:t>
          </a:r>
          <a:endParaRPr kumimoji="1" lang="ja-JP" altLang="en-US" sz="700" b="1" dirty="0">
            <a:solidFill>
              <a:schemeClr val="tx1"/>
            </a:solidFill>
            <a:latin typeface="HG丸ｺﾞｼｯｸM-PRO" panose="020F0600000000000000" pitchFamily="50" charset="-128"/>
            <a:ea typeface="HG丸ｺﾞｼｯｸM-PRO" panose="020F0600000000000000" pitchFamily="50" charset="-128"/>
          </a:endParaRPr>
        </a:p>
      </dgm:t>
    </dgm:pt>
    <dgm:pt modelId="{F531F8D1-82A0-4305-A06E-98DDADFCAE17}" type="parTrans" cxnId="{D0C9C758-9D47-4343-8146-91F60F657FA2}">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69112449-0B45-4897-AAAD-701595932F03}" type="sibTrans" cxnId="{D0C9C758-9D47-4343-8146-91F60F657FA2}">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4177EC6D-2C51-4302-861D-519C7695A9A8}">
      <dgm:prSet phldrT="[テキスト]" custT="1"/>
      <dgm:spPr>
        <a:ln>
          <a:solidFill>
            <a:schemeClr val="tx1"/>
          </a:solidFill>
        </a:ln>
      </dgm:spPr>
      <dgm:t>
        <a:bodyPr/>
        <a:lstStyle/>
        <a:p>
          <a:r>
            <a:rPr lang="ja-JP" sz="1100" b="0" dirty="0">
              <a:solidFill>
                <a:schemeClr val="tx1"/>
              </a:solidFill>
              <a:latin typeface="HG丸ｺﾞｼｯｸM-PRO" panose="020F0600000000000000" pitchFamily="50" charset="-128"/>
              <a:ea typeface="HG丸ｺﾞｼｯｸM-PRO" panose="020F0600000000000000" pitchFamily="50" charset="-128"/>
            </a:rPr>
            <a:t>部材</a:t>
          </a:r>
          <a:r>
            <a:rPr lang="ja-JP" altLang="en-US" sz="1100" b="0" dirty="0">
              <a:solidFill>
                <a:schemeClr val="tx1"/>
              </a:solidFill>
              <a:latin typeface="HG丸ｺﾞｼｯｸM-PRO" panose="020F0600000000000000" pitchFamily="50" charset="-128"/>
              <a:ea typeface="HG丸ｺﾞｼｯｸM-PRO" panose="020F0600000000000000" pitchFamily="50" charset="-128"/>
            </a:rPr>
            <a:t>ごとの健全度</a:t>
          </a:r>
          <a:r>
            <a:rPr lang="ja-JP" sz="1100" b="0" dirty="0">
              <a:solidFill>
                <a:schemeClr val="tx1"/>
              </a:solidFill>
              <a:latin typeface="HG丸ｺﾞｼｯｸM-PRO" panose="020F0600000000000000" pitchFamily="50" charset="-128"/>
              <a:ea typeface="HG丸ｺﾞｼｯｸM-PRO" panose="020F0600000000000000" pitchFamily="50" charset="-128"/>
            </a:rPr>
            <a:t>を</a:t>
          </a:r>
          <a:r>
            <a:rPr lang="ja-JP" altLang="en-US" sz="1100" b="0" dirty="0">
              <a:solidFill>
                <a:schemeClr val="tx1"/>
              </a:solidFill>
              <a:latin typeface="HG丸ｺﾞｼｯｸM-PRO" panose="020F0600000000000000" pitchFamily="50" charset="-128"/>
              <a:ea typeface="HG丸ｺﾞｼｯｸM-PRO" panose="020F0600000000000000" pitchFamily="50" charset="-128"/>
            </a:rPr>
            <a:t>評価</a:t>
          </a:r>
          <a:r>
            <a:rPr lang="ja-JP" sz="1100" b="0" dirty="0">
              <a:solidFill>
                <a:schemeClr val="tx1"/>
              </a:solidFill>
              <a:latin typeface="HG丸ｺﾞｼｯｸM-PRO" panose="020F0600000000000000" pitchFamily="50" charset="-128"/>
              <a:ea typeface="HG丸ｺﾞｼｯｸM-PRO" panose="020F0600000000000000" pitchFamily="50" charset="-128"/>
            </a:rPr>
            <a:t>す</a:t>
          </a:r>
          <a:r>
            <a:rPr lang="ja-JP" sz="1100" dirty="0">
              <a:latin typeface="HG丸ｺﾞｼｯｸM-PRO" panose="020F0600000000000000" pitchFamily="50" charset="-128"/>
              <a:ea typeface="HG丸ｺﾞｼｯｸM-PRO" panose="020F0600000000000000" pitchFamily="50" charset="-128"/>
            </a:rPr>
            <a:t>る。（</a:t>
          </a:r>
          <a:r>
            <a:rPr lang="en-US" sz="1100" dirty="0">
              <a:latin typeface="HG丸ｺﾞｼｯｸM-PRO" panose="020F0600000000000000" pitchFamily="50" charset="-128"/>
              <a:ea typeface="HG丸ｺﾞｼｯｸM-PRO" panose="020F0600000000000000" pitchFamily="50" charset="-128"/>
            </a:rPr>
            <a:t>A,B,C,D</a:t>
          </a:r>
          <a:r>
            <a:rPr lang="ja-JP" altLang="en-US" sz="1100" dirty="0">
              <a:latin typeface="HG丸ｺﾞｼｯｸM-PRO" panose="020F0600000000000000" pitchFamily="50" charset="-128"/>
              <a:ea typeface="HG丸ｺﾞｼｯｸM-PRO" panose="020F0600000000000000" pitchFamily="50" charset="-128"/>
            </a:rPr>
            <a:t>）</a:t>
          </a:r>
          <a:endParaRPr kumimoji="1" lang="ja-JP" altLang="en-US" sz="1100" dirty="0">
            <a:latin typeface="HG丸ｺﾞｼｯｸM-PRO" panose="020F0600000000000000" pitchFamily="50" charset="-128"/>
            <a:ea typeface="HG丸ｺﾞｼｯｸM-PRO" panose="020F0600000000000000" pitchFamily="50" charset="-128"/>
          </a:endParaRPr>
        </a:p>
      </dgm:t>
    </dgm:pt>
    <dgm:pt modelId="{750B9D2A-8E1A-43BD-A454-89076A460238}" type="parTrans" cxnId="{6C25A8C1-9D9C-4E6A-BD64-E21AE412CBBE}">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F85E5E46-2EEE-4F40-953E-B3DDC7B82C9F}" type="sibTrans" cxnId="{6C25A8C1-9D9C-4E6A-BD64-E21AE412CBBE}">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76D0F123-9215-4509-9D00-885EE3CBA66F}">
      <dgm:prSet phldrT="[テキスト]" custT="1"/>
      <dgm:spPr>
        <a:ln>
          <a:solidFill>
            <a:schemeClr val="tx1"/>
          </a:solidFill>
        </a:ln>
      </dgm:spPr>
      <dgm:t>
        <a:bodyPr/>
        <a:lstStyle/>
        <a:p>
          <a:r>
            <a:rPr lang="ja-JP" sz="1100" b="0" dirty="0">
              <a:solidFill>
                <a:schemeClr val="tx1"/>
              </a:solidFill>
              <a:latin typeface="HG丸ｺﾞｼｯｸM-PRO" panose="020F0600000000000000" pitchFamily="50" charset="-128"/>
              <a:ea typeface="HG丸ｺﾞｼｯｸM-PRO" panose="020F0600000000000000" pitchFamily="50" charset="-128"/>
            </a:rPr>
            <a:t>施設の</a:t>
          </a:r>
          <a:r>
            <a:rPr lang="ja-JP" altLang="en-US" sz="1100" b="0" dirty="0">
              <a:solidFill>
                <a:schemeClr val="tx1"/>
              </a:solidFill>
              <a:latin typeface="HG丸ｺﾞｼｯｸM-PRO" panose="020F0600000000000000" pitchFamily="50" charset="-128"/>
              <a:ea typeface="HG丸ｺﾞｼｯｸM-PRO" panose="020F0600000000000000" pitchFamily="50" charset="-128"/>
            </a:rPr>
            <a:t>健全</a:t>
          </a:r>
          <a:r>
            <a:rPr lang="ja-JP" sz="1100" b="0" dirty="0">
              <a:solidFill>
                <a:schemeClr val="tx1"/>
              </a:solidFill>
              <a:latin typeface="HG丸ｺﾞｼｯｸM-PRO" panose="020F0600000000000000" pitchFamily="50" charset="-128"/>
              <a:ea typeface="HG丸ｺﾞｼｯｸM-PRO" panose="020F0600000000000000" pitchFamily="50" charset="-128"/>
            </a:rPr>
            <a:t>度</a:t>
          </a:r>
          <a:r>
            <a:rPr lang="ja-JP" altLang="en-US" sz="1100" b="0" dirty="0">
              <a:solidFill>
                <a:schemeClr val="tx1"/>
              </a:solidFill>
              <a:latin typeface="HG丸ｺﾞｼｯｸM-PRO" panose="020F0600000000000000" pitchFamily="50" charset="-128"/>
              <a:ea typeface="HG丸ｺﾞｼｯｸM-PRO" panose="020F0600000000000000" pitchFamily="50" charset="-128"/>
            </a:rPr>
            <a:t>を評価する。</a:t>
          </a:r>
          <a:r>
            <a:rPr lang="ja-JP" sz="1100" dirty="0">
              <a:latin typeface="HG丸ｺﾞｼｯｸM-PRO" panose="020F0600000000000000" pitchFamily="50" charset="-128"/>
              <a:ea typeface="HG丸ｺﾞｼｯｸM-PRO" panose="020F0600000000000000" pitchFamily="50" charset="-128"/>
            </a:rPr>
            <a:t>（</a:t>
          </a:r>
          <a:r>
            <a:rPr lang="en-US" sz="1100" dirty="0">
              <a:latin typeface="HG丸ｺﾞｼｯｸM-PRO" panose="020F0600000000000000" pitchFamily="50" charset="-128"/>
              <a:ea typeface="HG丸ｺﾞｼｯｸM-PRO" panose="020F0600000000000000" pitchFamily="50" charset="-128"/>
            </a:rPr>
            <a:t>A,B,C,D</a:t>
          </a:r>
          <a:r>
            <a:rPr lang="ja-JP" altLang="en-US" sz="1100" dirty="0">
              <a:latin typeface="HG丸ｺﾞｼｯｸM-PRO" panose="020F0600000000000000" pitchFamily="50" charset="-128"/>
              <a:ea typeface="HG丸ｺﾞｼｯｸM-PRO" panose="020F0600000000000000" pitchFamily="50" charset="-128"/>
            </a:rPr>
            <a:t>）</a:t>
          </a:r>
          <a:endParaRPr kumimoji="1" lang="ja-JP" altLang="en-US" sz="1100" dirty="0">
            <a:latin typeface="HG丸ｺﾞｼｯｸM-PRO" panose="020F0600000000000000" pitchFamily="50" charset="-128"/>
            <a:ea typeface="HG丸ｺﾞｼｯｸM-PRO" panose="020F0600000000000000" pitchFamily="50" charset="-128"/>
          </a:endParaRPr>
        </a:p>
      </dgm:t>
    </dgm:pt>
    <dgm:pt modelId="{48825AA1-F636-4C77-BAEF-8E42713F6402}" type="parTrans" cxnId="{50ACEC5B-2547-463F-9871-033928A3C49A}">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623145BD-62B3-48E1-8749-01FBDCF405E2}" type="sibTrans" cxnId="{50ACEC5B-2547-463F-9871-033928A3C49A}">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8C0E8402-B113-48CD-BB34-D1ACE62C3E7E}">
      <dgm:prSet phldrT="[テキスト]" custT="1"/>
      <dgm:spPr>
        <a:solidFill>
          <a:schemeClr val="accent5">
            <a:lumMod val="60000"/>
            <a:lumOff val="40000"/>
          </a:schemeClr>
        </a:solidFill>
        <a:ln>
          <a:solidFill>
            <a:schemeClr val="tx1"/>
          </a:solidFill>
        </a:ln>
      </dgm:spPr>
      <dgm:t>
        <a:bodyPr/>
        <a:lstStyle/>
        <a:p>
          <a:r>
            <a:rPr kumimoji="1" lang="en-US" altLang="ja-JP" sz="700" b="1" dirty="0">
              <a:solidFill>
                <a:schemeClr val="tx1"/>
              </a:solidFill>
              <a:latin typeface="HG丸ｺﾞｼｯｸM-PRO" panose="020F0600000000000000" pitchFamily="50" charset="-128"/>
              <a:ea typeface="HG丸ｺﾞｼｯｸM-PRO" panose="020F0600000000000000" pitchFamily="50" charset="-128"/>
            </a:rPr>
            <a:t>STEP1</a:t>
          </a:r>
        </a:p>
      </dgm:t>
    </dgm:pt>
    <dgm:pt modelId="{857F63BC-E678-45FD-98A2-6F016F859A97}" type="parTrans" cxnId="{C5ABCBE6-C4D5-474A-931A-932C9BFA4689}">
      <dgm:prSet/>
      <dgm:spPr/>
      <dgm:t>
        <a:bodyPr/>
        <a:lstStyle/>
        <a:p>
          <a:endParaRPr kumimoji="1" lang="ja-JP" altLang="en-US"/>
        </a:p>
      </dgm:t>
    </dgm:pt>
    <dgm:pt modelId="{24210883-B942-4085-9C5B-A3FBD4485CD4}" type="sibTrans" cxnId="{C5ABCBE6-C4D5-474A-931A-932C9BFA4689}">
      <dgm:prSet/>
      <dgm:spPr/>
      <dgm:t>
        <a:bodyPr/>
        <a:lstStyle/>
        <a:p>
          <a:endParaRPr kumimoji="1" lang="ja-JP" altLang="en-US"/>
        </a:p>
      </dgm:t>
    </dgm:pt>
    <dgm:pt modelId="{83C2CA3C-3658-4306-BB93-A369E4CF95A9}">
      <dgm:prSet phldrT="[テキスト]" custT="1"/>
      <dgm:spPr>
        <a:solidFill>
          <a:schemeClr val="accent5">
            <a:lumMod val="60000"/>
            <a:lumOff val="40000"/>
          </a:schemeClr>
        </a:solidFill>
        <a:ln>
          <a:solidFill>
            <a:schemeClr val="tx1"/>
          </a:solidFill>
        </a:ln>
      </dgm:spPr>
      <dgm:t>
        <a:bodyPr/>
        <a:lstStyle/>
        <a:p>
          <a:r>
            <a:rPr kumimoji="1" lang="en-US" altLang="ja-JP" sz="700" b="1" dirty="0">
              <a:solidFill>
                <a:schemeClr val="tx1"/>
              </a:solidFill>
              <a:latin typeface="HG丸ｺﾞｼｯｸM-PRO" panose="020F0600000000000000" pitchFamily="50" charset="-128"/>
              <a:ea typeface="HG丸ｺﾞｼｯｸM-PRO" panose="020F0600000000000000" pitchFamily="50" charset="-128"/>
            </a:rPr>
            <a:t>STEP2</a:t>
          </a:r>
          <a:endParaRPr kumimoji="1" lang="ja-JP" altLang="en-US" sz="700" b="1" dirty="0">
            <a:solidFill>
              <a:schemeClr val="tx1"/>
            </a:solidFill>
            <a:latin typeface="HG丸ｺﾞｼｯｸM-PRO" panose="020F0600000000000000" pitchFamily="50" charset="-128"/>
            <a:ea typeface="HG丸ｺﾞｼｯｸM-PRO" panose="020F0600000000000000" pitchFamily="50" charset="-128"/>
          </a:endParaRPr>
        </a:p>
      </dgm:t>
    </dgm:pt>
    <dgm:pt modelId="{D9EBE2A5-1FD8-4280-A760-9BF1C533EFD6}" type="sibTrans" cxnId="{126804DF-FB4A-41F0-A5FA-73E89D28186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782C6146-8FCE-4702-9FDB-1385413894E9}" type="parTrans" cxnId="{126804DF-FB4A-41F0-A5FA-73E89D28186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DF830CFC-CA2D-4EAB-BDA3-D7BC551FDE4A}" type="pres">
      <dgm:prSet presAssocID="{C1F547AD-6DB0-4109-8608-B9EC33EBBB63}" presName="linearFlow" presStyleCnt="0">
        <dgm:presLayoutVars>
          <dgm:dir/>
          <dgm:animLvl val="lvl"/>
          <dgm:resizeHandles val="exact"/>
        </dgm:presLayoutVars>
      </dgm:prSet>
      <dgm:spPr/>
    </dgm:pt>
    <dgm:pt modelId="{5795789C-AEE5-46FE-A1E1-29E4E79E45BE}" type="pres">
      <dgm:prSet presAssocID="{8C0E8402-B113-48CD-BB34-D1ACE62C3E7E}" presName="composite" presStyleCnt="0"/>
      <dgm:spPr/>
    </dgm:pt>
    <dgm:pt modelId="{6153C5A0-A12C-4BFD-BD05-5893C9084B77}" type="pres">
      <dgm:prSet presAssocID="{8C0E8402-B113-48CD-BB34-D1ACE62C3E7E}" presName="parentText" presStyleLbl="alignNode1" presStyleIdx="0" presStyleCnt="3">
        <dgm:presLayoutVars>
          <dgm:chMax val="1"/>
          <dgm:bulletEnabled val="1"/>
        </dgm:presLayoutVars>
      </dgm:prSet>
      <dgm:spPr/>
    </dgm:pt>
    <dgm:pt modelId="{8BB14D4C-A671-487B-AB86-35067F351C0F}" type="pres">
      <dgm:prSet presAssocID="{8C0E8402-B113-48CD-BB34-D1ACE62C3E7E}" presName="descendantText" presStyleLbl="alignAcc1" presStyleIdx="0" presStyleCnt="3">
        <dgm:presLayoutVars>
          <dgm:bulletEnabled val="1"/>
        </dgm:presLayoutVars>
      </dgm:prSet>
      <dgm:spPr/>
    </dgm:pt>
    <dgm:pt modelId="{ECA95F5C-7956-4C36-BFAA-0F0CEC813383}" type="pres">
      <dgm:prSet presAssocID="{24210883-B942-4085-9C5B-A3FBD4485CD4}" presName="sp" presStyleCnt="0"/>
      <dgm:spPr/>
    </dgm:pt>
    <dgm:pt modelId="{0609FE15-F06A-4AB2-A064-C8BE445A82BB}" type="pres">
      <dgm:prSet presAssocID="{83C2CA3C-3658-4306-BB93-A369E4CF95A9}" presName="composite" presStyleCnt="0"/>
      <dgm:spPr/>
    </dgm:pt>
    <dgm:pt modelId="{4BB3E86B-3551-429C-A18B-C5EF3F53C72A}" type="pres">
      <dgm:prSet presAssocID="{83C2CA3C-3658-4306-BB93-A369E4CF95A9}" presName="parentText" presStyleLbl="alignNode1" presStyleIdx="1" presStyleCnt="3">
        <dgm:presLayoutVars>
          <dgm:chMax val="1"/>
          <dgm:bulletEnabled val="1"/>
        </dgm:presLayoutVars>
      </dgm:prSet>
      <dgm:spPr/>
    </dgm:pt>
    <dgm:pt modelId="{DFAAAF6D-8884-4DBE-A369-081821BCDC97}" type="pres">
      <dgm:prSet presAssocID="{83C2CA3C-3658-4306-BB93-A369E4CF95A9}" presName="descendantText" presStyleLbl="alignAcc1" presStyleIdx="1" presStyleCnt="3">
        <dgm:presLayoutVars>
          <dgm:bulletEnabled val="1"/>
        </dgm:presLayoutVars>
      </dgm:prSet>
      <dgm:spPr/>
    </dgm:pt>
    <dgm:pt modelId="{B7B5361E-0CA2-4D00-A529-4F7329BA5377}" type="pres">
      <dgm:prSet presAssocID="{D9EBE2A5-1FD8-4280-A760-9BF1C533EFD6}" presName="sp" presStyleCnt="0"/>
      <dgm:spPr/>
    </dgm:pt>
    <dgm:pt modelId="{A0D4D1AC-8AE2-4E88-8E0A-F82B55C1D49C}" type="pres">
      <dgm:prSet presAssocID="{C193582D-DCC8-46FC-9591-D5B9F6AB9DF2}" presName="composite" presStyleCnt="0"/>
      <dgm:spPr/>
    </dgm:pt>
    <dgm:pt modelId="{62006DFA-E95A-49B0-82EF-33692AD5E92F}" type="pres">
      <dgm:prSet presAssocID="{C193582D-DCC8-46FC-9591-D5B9F6AB9DF2}" presName="parentText" presStyleLbl="alignNode1" presStyleIdx="2" presStyleCnt="3">
        <dgm:presLayoutVars>
          <dgm:chMax val="1"/>
          <dgm:bulletEnabled val="1"/>
        </dgm:presLayoutVars>
      </dgm:prSet>
      <dgm:spPr/>
    </dgm:pt>
    <dgm:pt modelId="{1D63F7BD-27B4-4429-BE6D-854115D63F49}" type="pres">
      <dgm:prSet presAssocID="{C193582D-DCC8-46FC-9591-D5B9F6AB9DF2}" presName="descendantText" presStyleLbl="alignAcc1" presStyleIdx="2" presStyleCnt="3">
        <dgm:presLayoutVars>
          <dgm:bulletEnabled val="1"/>
        </dgm:presLayoutVars>
      </dgm:prSet>
      <dgm:spPr/>
    </dgm:pt>
  </dgm:ptLst>
  <dgm:cxnLst>
    <dgm:cxn modelId="{8C07B330-28BA-4B16-9CD5-D82AE414471A}" type="presOf" srcId="{C193582D-DCC8-46FC-9591-D5B9F6AB9DF2}" destId="{62006DFA-E95A-49B0-82EF-33692AD5E92F}" srcOrd="0" destOrd="0" presId="urn:microsoft.com/office/officeart/2005/8/layout/chevron2"/>
    <dgm:cxn modelId="{B8C06B40-5315-4EAF-9AB3-8A963BE38A13}" type="presOf" srcId="{771F13E0-D807-4483-8954-A0BB1743D11F}" destId="{8BB14D4C-A671-487B-AB86-35067F351C0F}" srcOrd="0" destOrd="0" presId="urn:microsoft.com/office/officeart/2005/8/layout/chevron2"/>
    <dgm:cxn modelId="{6FF3585B-B5A3-4A13-9E71-1F3AD29279B2}" srcId="{8C0E8402-B113-48CD-BB34-D1ACE62C3E7E}" destId="{771F13E0-D807-4483-8954-A0BB1743D11F}" srcOrd="0" destOrd="0" parTransId="{7C6A2824-C793-4E2F-B948-0999A6582872}" sibTransId="{2E1481EF-AECD-43AA-858D-3060DADF60CC}"/>
    <dgm:cxn modelId="{50ACEC5B-2547-463F-9871-033928A3C49A}" srcId="{C193582D-DCC8-46FC-9591-D5B9F6AB9DF2}" destId="{76D0F123-9215-4509-9D00-885EE3CBA66F}" srcOrd="0" destOrd="0" parTransId="{48825AA1-F636-4C77-BAEF-8E42713F6402}" sibTransId="{623145BD-62B3-48E1-8749-01FBDCF405E2}"/>
    <dgm:cxn modelId="{D0C9C758-9D47-4343-8146-91F60F657FA2}" srcId="{C1F547AD-6DB0-4109-8608-B9EC33EBBB63}" destId="{C193582D-DCC8-46FC-9591-D5B9F6AB9DF2}" srcOrd="2" destOrd="0" parTransId="{F531F8D1-82A0-4305-A06E-98DDADFCAE17}" sibTransId="{69112449-0B45-4897-AAAD-701595932F03}"/>
    <dgm:cxn modelId="{D0C0A986-2647-4B8F-82D6-D8D3BAAD0B45}" type="presOf" srcId="{C1F547AD-6DB0-4109-8608-B9EC33EBBB63}" destId="{DF830CFC-CA2D-4EAB-BDA3-D7BC551FDE4A}" srcOrd="0" destOrd="0" presId="urn:microsoft.com/office/officeart/2005/8/layout/chevron2"/>
    <dgm:cxn modelId="{78968C9C-CAD7-4FCE-9A97-07DDD63361F6}" type="presOf" srcId="{76D0F123-9215-4509-9D00-885EE3CBA66F}" destId="{1D63F7BD-27B4-4429-BE6D-854115D63F49}" srcOrd="0" destOrd="0" presId="urn:microsoft.com/office/officeart/2005/8/layout/chevron2"/>
    <dgm:cxn modelId="{2B05A1B5-E2DC-4484-B323-902EC5A3F574}" type="presOf" srcId="{83C2CA3C-3658-4306-BB93-A369E4CF95A9}" destId="{4BB3E86B-3551-429C-A18B-C5EF3F53C72A}" srcOrd="0" destOrd="0" presId="urn:microsoft.com/office/officeart/2005/8/layout/chevron2"/>
    <dgm:cxn modelId="{D4C621B9-3C3E-4DBF-A4D7-F17A68C143D7}" type="presOf" srcId="{8C0E8402-B113-48CD-BB34-D1ACE62C3E7E}" destId="{6153C5A0-A12C-4BFD-BD05-5893C9084B77}" srcOrd="0" destOrd="0" presId="urn:microsoft.com/office/officeart/2005/8/layout/chevron2"/>
    <dgm:cxn modelId="{6C25A8C1-9D9C-4E6A-BD64-E21AE412CBBE}" srcId="{83C2CA3C-3658-4306-BB93-A369E4CF95A9}" destId="{4177EC6D-2C51-4302-861D-519C7695A9A8}" srcOrd="0" destOrd="0" parTransId="{750B9D2A-8E1A-43BD-A454-89076A460238}" sibTransId="{F85E5E46-2EEE-4F40-953E-B3DDC7B82C9F}"/>
    <dgm:cxn modelId="{126804DF-FB4A-41F0-A5FA-73E89D281868}" srcId="{C1F547AD-6DB0-4109-8608-B9EC33EBBB63}" destId="{83C2CA3C-3658-4306-BB93-A369E4CF95A9}" srcOrd="1" destOrd="0" parTransId="{782C6146-8FCE-4702-9FDB-1385413894E9}" sibTransId="{D9EBE2A5-1FD8-4280-A760-9BF1C533EFD6}"/>
    <dgm:cxn modelId="{72DC8AE2-6495-4E95-85D2-8270FC8B60E7}" type="presOf" srcId="{4177EC6D-2C51-4302-861D-519C7695A9A8}" destId="{DFAAAF6D-8884-4DBE-A369-081821BCDC97}" srcOrd="0" destOrd="0" presId="urn:microsoft.com/office/officeart/2005/8/layout/chevron2"/>
    <dgm:cxn modelId="{C5ABCBE6-C4D5-474A-931A-932C9BFA4689}" srcId="{C1F547AD-6DB0-4109-8608-B9EC33EBBB63}" destId="{8C0E8402-B113-48CD-BB34-D1ACE62C3E7E}" srcOrd="0" destOrd="0" parTransId="{857F63BC-E678-45FD-98A2-6F016F859A97}" sibTransId="{24210883-B942-4085-9C5B-A3FBD4485CD4}"/>
    <dgm:cxn modelId="{0E57FDAC-4F6C-4757-AE40-1D1AC3DB68C7}" type="presParOf" srcId="{DF830CFC-CA2D-4EAB-BDA3-D7BC551FDE4A}" destId="{5795789C-AEE5-46FE-A1E1-29E4E79E45BE}" srcOrd="0" destOrd="0" presId="urn:microsoft.com/office/officeart/2005/8/layout/chevron2"/>
    <dgm:cxn modelId="{294A6D59-F4FA-4704-8976-F779E2DB9F54}" type="presParOf" srcId="{5795789C-AEE5-46FE-A1E1-29E4E79E45BE}" destId="{6153C5A0-A12C-4BFD-BD05-5893C9084B77}" srcOrd="0" destOrd="0" presId="urn:microsoft.com/office/officeart/2005/8/layout/chevron2"/>
    <dgm:cxn modelId="{9EC2EB5C-6470-4682-94F4-E8A97BBD46EB}" type="presParOf" srcId="{5795789C-AEE5-46FE-A1E1-29E4E79E45BE}" destId="{8BB14D4C-A671-487B-AB86-35067F351C0F}" srcOrd="1" destOrd="0" presId="urn:microsoft.com/office/officeart/2005/8/layout/chevron2"/>
    <dgm:cxn modelId="{FF562AA9-B94E-4F1A-B598-A0DA3ACCB2AD}" type="presParOf" srcId="{DF830CFC-CA2D-4EAB-BDA3-D7BC551FDE4A}" destId="{ECA95F5C-7956-4C36-BFAA-0F0CEC813383}" srcOrd="1" destOrd="0" presId="urn:microsoft.com/office/officeart/2005/8/layout/chevron2"/>
    <dgm:cxn modelId="{F5B784FE-5F76-4ED6-99FA-C8CBA3F2A921}" type="presParOf" srcId="{DF830CFC-CA2D-4EAB-BDA3-D7BC551FDE4A}" destId="{0609FE15-F06A-4AB2-A064-C8BE445A82BB}" srcOrd="2" destOrd="0" presId="urn:microsoft.com/office/officeart/2005/8/layout/chevron2"/>
    <dgm:cxn modelId="{785BABCE-FBF7-4C0B-ACCB-38FA05BFD046}" type="presParOf" srcId="{0609FE15-F06A-4AB2-A064-C8BE445A82BB}" destId="{4BB3E86B-3551-429C-A18B-C5EF3F53C72A}" srcOrd="0" destOrd="0" presId="urn:microsoft.com/office/officeart/2005/8/layout/chevron2"/>
    <dgm:cxn modelId="{6C2BFB72-CD17-4466-ABD5-9FE179BABA7D}" type="presParOf" srcId="{0609FE15-F06A-4AB2-A064-C8BE445A82BB}" destId="{DFAAAF6D-8884-4DBE-A369-081821BCDC97}" srcOrd="1" destOrd="0" presId="urn:microsoft.com/office/officeart/2005/8/layout/chevron2"/>
    <dgm:cxn modelId="{1320B6BC-5F15-4755-912F-3A4BED81580B}" type="presParOf" srcId="{DF830CFC-CA2D-4EAB-BDA3-D7BC551FDE4A}" destId="{B7B5361E-0CA2-4D00-A529-4F7329BA5377}" srcOrd="3" destOrd="0" presId="urn:microsoft.com/office/officeart/2005/8/layout/chevron2"/>
    <dgm:cxn modelId="{C8F9665E-2A2D-4753-A891-BDF642A15A03}" type="presParOf" srcId="{DF830CFC-CA2D-4EAB-BDA3-D7BC551FDE4A}" destId="{A0D4D1AC-8AE2-4E88-8E0A-F82B55C1D49C}" srcOrd="4" destOrd="0" presId="urn:microsoft.com/office/officeart/2005/8/layout/chevron2"/>
    <dgm:cxn modelId="{88D801CB-AE98-415B-B1EF-F51693941005}" type="presParOf" srcId="{A0D4D1AC-8AE2-4E88-8E0A-F82B55C1D49C}" destId="{62006DFA-E95A-49B0-82EF-33692AD5E92F}" srcOrd="0" destOrd="0" presId="urn:microsoft.com/office/officeart/2005/8/layout/chevron2"/>
    <dgm:cxn modelId="{0222733F-3C37-43D8-8D79-FD60A97521E3}" type="presParOf" srcId="{A0D4D1AC-8AE2-4E88-8E0A-F82B55C1D49C}" destId="{1D63F7BD-27B4-4429-BE6D-854115D63F4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3C5A0-A12C-4BFD-BD05-5893C9084B77}">
      <dsp:nvSpPr>
        <dsp:cNvPr id="0" name=""/>
        <dsp:cNvSpPr/>
      </dsp:nvSpPr>
      <dsp:spPr>
        <a:xfrm rot="5400000">
          <a:off x="-130248" y="130859"/>
          <a:ext cx="868322" cy="607825"/>
        </a:xfrm>
        <a:prstGeom prst="chevron">
          <a:avLst/>
        </a:prstGeom>
        <a:solidFill>
          <a:schemeClr val="accent5">
            <a:lumMod val="60000"/>
            <a:lumOff val="40000"/>
          </a:schemeClr>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kumimoji="1" lang="en-US" altLang="ja-JP" sz="700" b="1" kern="1200" dirty="0">
              <a:solidFill>
                <a:schemeClr val="tx1"/>
              </a:solidFill>
              <a:latin typeface="HG丸ｺﾞｼｯｸM-PRO" panose="020F0600000000000000" pitchFamily="50" charset="-128"/>
              <a:ea typeface="HG丸ｺﾞｼｯｸM-PRO" panose="020F0600000000000000" pitchFamily="50" charset="-128"/>
            </a:rPr>
            <a:t>STEP1</a:t>
          </a:r>
        </a:p>
      </dsp:txBody>
      <dsp:txXfrm rot="-5400000">
        <a:off x="1" y="304524"/>
        <a:ext cx="607825" cy="260497"/>
      </dsp:txXfrm>
    </dsp:sp>
    <dsp:sp modelId="{8BB14D4C-A671-487B-AB86-35067F351C0F}">
      <dsp:nvSpPr>
        <dsp:cNvPr id="0" name=""/>
        <dsp:cNvSpPr/>
      </dsp:nvSpPr>
      <dsp:spPr>
        <a:xfrm rot="5400000">
          <a:off x="2028356" y="-1419919"/>
          <a:ext cx="564409" cy="3405470"/>
        </a:xfrm>
        <a:prstGeom prst="round2SameRect">
          <a:avLst/>
        </a:prstGeom>
        <a:solidFill>
          <a:schemeClr val="lt1">
            <a:alpha val="90000"/>
            <a:hueOff val="0"/>
            <a:satOff val="0"/>
            <a:lumOff val="0"/>
            <a:alphaOff val="0"/>
          </a:schemeClr>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ja-JP" sz="1100" b="0" kern="1200">
              <a:solidFill>
                <a:schemeClr val="tx1"/>
              </a:solidFill>
              <a:latin typeface="HG丸ｺﾞｼｯｸM-PRO" panose="020F0600000000000000" pitchFamily="50" charset="-128"/>
              <a:ea typeface="HG丸ｺﾞｼｯｸM-PRO" panose="020F0600000000000000" pitchFamily="50" charset="-128"/>
            </a:rPr>
            <a:t>部材単位</a:t>
          </a:r>
          <a:r>
            <a:rPr lang="ja-JP" altLang="en-US" sz="1100" b="0" kern="1200">
              <a:solidFill>
                <a:schemeClr val="tx1"/>
              </a:solidFill>
              <a:latin typeface="HG丸ｺﾞｼｯｸM-PRO" panose="020F0600000000000000" pitchFamily="50" charset="-128"/>
              <a:ea typeface="HG丸ｺﾞｼｯｸM-PRO" panose="020F0600000000000000" pitchFamily="50" charset="-128"/>
            </a:rPr>
            <a:t>ごとに</a:t>
          </a:r>
          <a:r>
            <a:rPr lang="ja-JP" sz="1100" b="0" kern="1200">
              <a:solidFill>
                <a:schemeClr val="tx1"/>
              </a:solidFill>
              <a:latin typeface="HG丸ｺﾞｼｯｸM-PRO" panose="020F0600000000000000" pitchFamily="50" charset="-128"/>
              <a:ea typeface="HG丸ｺﾞｼｯｸM-PRO" panose="020F0600000000000000" pitchFamily="50" charset="-128"/>
            </a:rPr>
            <a:t>劣化度を判定する。</a:t>
          </a:r>
          <a:r>
            <a:rPr lang="ja-JP" sz="1100" kern="1200">
              <a:latin typeface="HG丸ｺﾞｼｯｸM-PRO" panose="020F0600000000000000" pitchFamily="50" charset="-128"/>
              <a:ea typeface="HG丸ｺﾞｼｯｸM-PRO" panose="020F0600000000000000" pitchFamily="50" charset="-128"/>
            </a:rPr>
            <a:t>（</a:t>
          </a:r>
          <a:r>
            <a:rPr lang="en-US" sz="1100" kern="1200">
              <a:latin typeface="HG丸ｺﾞｼｯｸM-PRO" panose="020F0600000000000000" pitchFamily="50" charset="-128"/>
              <a:ea typeface="HG丸ｺﾞｼｯｸM-PRO" panose="020F0600000000000000" pitchFamily="50" charset="-128"/>
            </a:rPr>
            <a:t>a,b,c,d</a:t>
          </a:r>
          <a:r>
            <a:rPr lang="ja-JP" sz="1100" kern="1200">
              <a:latin typeface="HG丸ｺﾞｼｯｸM-PRO" panose="020F0600000000000000" pitchFamily="50" charset="-128"/>
              <a:ea typeface="HG丸ｺﾞｼｯｸM-PRO" panose="020F0600000000000000" pitchFamily="50" charset="-128"/>
            </a:rPr>
            <a:t>）</a:t>
          </a:r>
          <a:endParaRPr kumimoji="1" lang="ja-JP" altLang="en-US" sz="1100" kern="1200">
            <a:latin typeface="HG丸ｺﾞｼｯｸM-PRO" panose="020F0600000000000000" pitchFamily="50" charset="-128"/>
            <a:ea typeface="HG丸ｺﾞｼｯｸM-PRO" panose="020F0600000000000000" pitchFamily="50" charset="-128"/>
          </a:endParaRPr>
        </a:p>
      </dsp:txBody>
      <dsp:txXfrm rot="-5400000">
        <a:off x="607826" y="28163"/>
        <a:ext cx="3377918" cy="509305"/>
      </dsp:txXfrm>
    </dsp:sp>
    <dsp:sp modelId="{4BB3E86B-3551-429C-A18B-C5EF3F53C72A}">
      <dsp:nvSpPr>
        <dsp:cNvPr id="0" name=""/>
        <dsp:cNvSpPr/>
      </dsp:nvSpPr>
      <dsp:spPr>
        <a:xfrm rot="5400000">
          <a:off x="-130248" y="785747"/>
          <a:ext cx="868322" cy="607825"/>
        </a:xfrm>
        <a:prstGeom prst="chevron">
          <a:avLst/>
        </a:prstGeom>
        <a:solidFill>
          <a:schemeClr val="accent5">
            <a:lumMod val="60000"/>
            <a:lumOff val="40000"/>
          </a:schemeClr>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kumimoji="1" lang="en-US" altLang="ja-JP" sz="700" b="1" kern="1200" dirty="0">
              <a:solidFill>
                <a:schemeClr val="tx1"/>
              </a:solidFill>
              <a:latin typeface="HG丸ｺﾞｼｯｸM-PRO" panose="020F0600000000000000" pitchFamily="50" charset="-128"/>
              <a:ea typeface="HG丸ｺﾞｼｯｸM-PRO" panose="020F0600000000000000" pitchFamily="50" charset="-128"/>
            </a:rPr>
            <a:t>STEP2</a:t>
          </a:r>
          <a:endParaRPr kumimoji="1" lang="ja-JP" altLang="en-US" sz="700" b="1" kern="1200" dirty="0">
            <a:solidFill>
              <a:schemeClr val="tx1"/>
            </a:solidFill>
            <a:latin typeface="HG丸ｺﾞｼｯｸM-PRO" panose="020F0600000000000000" pitchFamily="50" charset="-128"/>
            <a:ea typeface="HG丸ｺﾞｼｯｸM-PRO" panose="020F0600000000000000" pitchFamily="50" charset="-128"/>
          </a:endParaRPr>
        </a:p>
      </dsp:txBody>
      <dsp:txXfrm rot="-5400000">
        <a:off x="1" y="959412"/>
        <a:ext cx="607825" cy="260497"/>
      </dsp:txXfrm>
    </dsp:sp>
    <dsp:sp modelId="{DFAAAF6D-8884-4DBE-A369-081821BCDC97}">
      <dsp:nvSpPr>
        <dsp:cNvPr id="0" name=""/>
        <dsp:cNvSpPr/>
      </dsp:nvSpPr>
      <dsp:spPr>
        <a:xfrm rot="5400000">
          <a:off x="2028356" y="-765031"/>
          <a:ext cx="564409" cy="3405470"/>
        </a:xfrm>
        <a:prstGeom prst="round2SameRect">
          <a:avLst/>
        </a:prstGeom>
        <a:solidFill>
          <a:schemeClr val="lt1">
            <a:alpha val="90000"/>
            <a:hueOff val="0"/>
            <a:satOff val="0"/>
            <a:lumOff val="0"/>
            <a:alphaOff val="0"/>
          </a:schemeClr>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ja-JP" sz="1100" b="0" kern="1200" dirty="0">
              <a:solidFill>
                <a:schemeClr val="tx1"/>
              </a:solidFill>
              <a:latin typeface="HG丸ｺﾞｼｯｸM-PRO" panose="020F0600000000000000" pitchFamily="50" charset="-128"/>
              <a:ea typeface="HG丸ｺﾞｼｯｸM-PRO" panose="020F0600000000000000" pitchFamily="50" charset="-128"/>
            </a:rPr>
            <a:t>部材</a:t>
          </a:r>
          <a:r>
            <a:rPr lang="ja-JP" altLang="en-US" sz="1100" b="0" kern="1200" dirty="0">
              <a:solidFill>
                <a:schemeClr val="tx1"/>
              </a:solidFill>
              <a:latin typeface="HG丸ｺﾞｼｯｸM-PRO" panose="020F0600000000000000" pitchFamily="50" charset="-128"/>
              <a:ea typeface="HG丸ｺﾞｼｯｸM-PRO" panose="020F0600000000000000" pitchFamily="50" charset="-128"/>
            </a:rPr>
            <a:t>ごとの健全度</a:t>
          </a:r>
          <a:r>
            <a:rPr lang="ja-JP" sz="1100" b="0" kern="1200" dirty="0">
              <a:solidFill>
                <a:schemeClr val="tx1"/>
              </a:solidFill>
              <a:latin typeface="HG丸ｺﾞｼｯｸM-PRO" panose="020F0600000000000000" pitchFamily="50" charset="-128"/>
              <a:ea typeface="HG丸ｺﾞｼｯｸM-PRO" panose="020F0600000000000000" pitchFamily="50" charset="-128"/>
            </a:rPr>
            <a:t>を</a:t>
          </a:r>
          <a:r>
            <a:rPr lang="ja-JP" altLang="en-US" sz="1100" b="0" kern="1200" dirty="0">
              <a:solidFill>
                <a:schemeClr val="tx1"/>
              </a:solidFill>
              <a:latin typeface="HG丸ｺﾞｼｯｸM-PRO" panose="020F0600000000000000" pitchFamily="50" charset="-128"/>
              <a:ea typeface="HG丸ｺﾞｼｯｸM-PRO" panose="020F0600000000000000" pitchFamily="50" charset="-128"/>
            </a:rPr>
            <a:t>評価</a:t>
          </a:r>
          <a:r>
            <a:rPr lang="ja-JP" sz="1100" b="0" kern="1200" dirty="0">
              <a:solidFill>
                <a:schemeClr val="tx1"/>
              </a:solidFill>
              <a:latin typeface="HG丸ｺﾞｼｯｸM-PRO" panose="020F0600000000000000" pitchFamily="50" charset="-128"/>
              <a:ea typeface="HG丸ｺﾞｼｯｸM-PRO" panose="020F0600000000000000" pitchFamily="50" charset="-128"/>
            </a:rPr>
            <a:t>す</a:t>
          </a:r>
          <a:r>
            <a:rPr lang="ja-JP" sz="1100" kern="1200" dirty="0">
              <a:latin typeface="HG丸ｺﾞｼｯｸM-PRO" panose="020F0600000000000000" pitchFamily="50" charset="-128"/>
              <a:ea typeface="HG丸ｺﾞｼｯｸM-PRO" panose="020F0600000000000000" pitchFamily="50" charset="-128"/>
            </a:rPr>
            <a:t>る。（</a:t>
          </a:r>
          <a:r>
            <a:rPr lang="en-US" sz="1100" kern="1200" dirty="0">
              <a:latin typeface="HG丸ｺﾞｼｯｸM-PRO" panose="020F0600000000000000" pitchFamily="50" charset="-128"/>
              <a:ea typeface="HG丸ｺﾞｼｯｸM-PRO" panose="020F0600000000000000" pitchFamily="50" charset="-128"/>
            </a:rPr>
            <a:t>A,B,C,D</a:t>
          </a:r>
          <a:r>
            <a:rPr lang="ja-JP" altLang="en-US" sz="1100" kern="1200" dirty="0">
              <a:latin typeface="HG丸ｺﾞｼｯｸM-PRO" panose="020F0600000000000000" pitchFamily="50" charset="-128"/>
              <a:ea typeface="HG丸ｺﾞｼｯｸM-PRO" panose="020F0600000000000000" pitchFamily="50" charset="-128"/>
            </a:rPr>
            <a:t>）</a:t>
          </a:r>
          <a:endParaRPr kumimoji="1" lang="ja-JP" altLang="en-US" sz="1100" kern="1200" dirty="0">
            <a:latin typeface="HG丸ｺﾞｼｯｸM-PRO" panose="020F0600000000000000" pitchFamily="50" charset="-128"/>
            <a:ea typeface="HG丸ｺﾞｼｯｸM-PRO" panose="020F0600000000000000" pitchFamily="50" charset="-128"/>
          </a:endParaRPr>
        </a:p>
      </dsp:txBody>
      <dsp:txXfrm rot="-5400000">
        <a:off x="607826" y="683051"/>
        <a:ext cx="3377918" cy="509305"/>
      </dsp:txXfrm>
    </dsp:sp>
    <dsp:sp modelId="{62006DFA-E95A-49B0-82EF-33692AD5E92F}">
      <dsp:nvSpPr>
        <dsp:cNvPr id="0" name=""/>
        <dsp:cNvSpPr/>
      </dsp:nvSpPr>
      <dsp:spPr>
        <a:xfrm rot="5400000">
          <a:off x="-130248" y="1440634"/>
          <a:ext cx="868322" cy="607825"/>
        </a:xfrm>
        <a:prstGeom prst="chevron">
          <a:avLst/>
        </a:prstGeom>
        <a:solidFill>
          <a:schemeClr val="accent5">
            <a:lumMod val="60000"/>
            <a:lumOff val="40000"/>
          </a:schemeClr>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kumimoji="1" lang="en-US" altLang="ja-JP" sz="700" b="1" kern="1200" dirty="0">
              <a:solidFill>
                <a:schemeClr val="tx1"/>
              </a:solidFill>
              <a:latin typeface="HG丸ｺﾞｼｯｸM-PRO" panose="020F0600000000000000" pitchFamily="50" charset="-128"/>
              <a:ea typeface="HG丸ｺﾞｼｯｸM-PRO" panose="020F0600000000000000" pitchFamily="50" charset="-128"/>
            </a:rPr>
            <a:t>STEP3</a:t>
          </a:r>
          <a:endParaRPr kumimoji="1" lang="ja-JP" altLang="en-US" sz="700" b="1" kern="1200" dirty="0">
            <a:solidFill>
              <a:schemeClr val="tx1"/>
            </a:solidFill>
            <a:latin typeface="HG丸ｺﾞｼｯｸM-PRO" panose="020F0600000000000000" pitchFamily="50" charset="-128"/>
            <a:ea typeface="HG丸ｺﾞｼｯｸM-PRO" panose="020F0600000000000000" pitchFamily="50" charset="-128"/>
          </a:endParaRPr>
        </a:p>
      </dsp:txBody>
      <dsp:txXfrm rot="-5400000">
        <a:off x="1" y="1614299"/>
        <a:ext cx="607825" cy="260497"/>
      </dsp:txXfrm>
    </dsp:sp>
    <dsp:sp modelId="{1D63F7BD-27B4-4429-BE6D-854115D63F49}">
      <dsp:nvSpPr>
        <dsp:cNvPr id="0" name=""/>
        <dsp:cNvSpPr/>
      </dsp:nvSpPr>
      <dsp:spPr>
        <a:xfrm rot="5400000">
          <a:off x="2028356" y="-110143"/>
          <a:ext cx="564409" cy="3405470"/>
        </a:xfrm>
        <a:prstGeom prst="round2SameRect">
          <a:avLst/>
        </a:prstGeom>
        <a:solidFill>
          <a:schemeClr val="lt1">
            <a:alpha val="90000"/>
            <a:hueOff val="0"/>
            <a:satOff val="0"/>
            <a:lumOff val="0"/>
            <a:alphaOff val="0"/>
          </a:schemeClr>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ja-JP" sz="1100" b="0" kern="1200" dirty="0">
              <a:solidFill>
                <a:schemeClr val="tx1"/>
              </a:solidFill>
              <a:latin typeface="HG丸ｺﾞｼｯｸM-PRO" panose="020F0600000000000000" pitchFamily="50" charset="-128"/>
              <a:ea typeface="HG丸ｺﾞｼｯｸM-PRO" panose="020F0600000000000000" pitchFamily="50" charset="-128"/>
            </a:rPr>
            <a:t>施設の</a:t>
          </a:r>
          <a:r>
            <a:rPr lang="ja-JP" altLang="en-US" sz="1100" b="0" kern="1200" dirty="0">
              <a:solidFill>
                <a:schemeClr val="tx1"/>
              </a:solidFill>
              <a:latin typeface="HG丸ｺﾞｼｯｸM-PRO" panose="020F0600000000000000" pitchFamily="50" charset="-128"/>
              <a:ea typeface="HG丸ｺﾞｼｯｸM-PRO" panose="020F0600000000000000" pitchFamily="50" charset="-128"/>
            </a:rPr>
            <a:t>健全</a:t>
          </a:r>
          <a:r>
            <a:rPr lang="ja-JP" sz="1100" b="0" kern="1200" dirty="0">
              <a:solidFill>
                <a:schemeClr val="tx1"/>
              </a:solidFill>
              <a:latin typeface="HG丸ｺﾞｼｯｸM-PRO" panose="020F0600000000000000" pitchFamily="50" charset="-128"/>
              <a:ea typeface="HG丸ｺﾞｼｯｸM-PRO" panose="020F0600000000000000" pitchFamily="50" charset="-128"/>
            </a:rPr>
            <a:t>度</a:t>
          </a:r>
          <a:r>
            <a:rPr lang="ja-JP" altLang="en-US" sz="1100" b="0" kern="1200" dirty="0">
              <a:solidFill>
                <a:schemeClr val="tx1"/>
              </a:solidFill>
              <a:latin typeface="HG丸ｺﾞｼｯｸM-PRO" panose="020F0600000000000000" pitchFamily="50" charset="-128"/>
              <a:ea typeface="HG丸ｺﾞｼｯｸM-PRO" panose="020F0600000000000000" pitchFamily="50" charset="-128"/>
            </a:rPr>
            <a:t>を評価する。</a:t>
          </a:r>
          <a:r>
            <a:rPr lang="ja-JP" sz="1100" kern="1200" dirty="0">
              <a:latin typeface="HG丸ｺﾞｼｯｸM-PRO" panose="020F0600000000000000" pitchFamily="50" charset="-128"/>
              <a:ea typeface="HG丸ｺﾞｼｯｸM-PRO" panose="020F0600000000000000" pitchFamily="50" charset="-128"/>
            </a:rPr>
            <a:t>（</a:t>
          </a:r>
          <a:r>
            <a:rPr lang="en-US" sz="1100" kern="1200" dirty="0">
              <a:latin typeface="HG丸ｺﾞｼｯｸM-PRO" panose="020F0600000000000000" pitchFamily="50" charset="-128"/>
              <a:ea typeface="HG丸ｺﾞｼｯｸM-PRO" panose="020F0600000000000000" pitchFamily="50" charset="-128"/>
            </a:rPr>
            <a:t>A,B,C,D</a:t>
          </a:r>
          <a:r>
            <a:rPr lang="ja-JP" altLang="en-US" sz="1100" kern="1200" dirty="0">
              <a:latin typeface="HG丸ｺﾞｼｯｸM-PRO" panose="020F0600000000000000" pitchFamily="50" charset="-128"/>
              <a:ea typeface="HG丸ｺﾞｼｯｸM-PRO" panose="020F0600000000000000" pitchFamily="50" charset="-128"/>
            </a:rPr>
            <a:t>）</a:t>
          </a:r>
          <a:endParaRPr kumimoji="1" lang="ja-JP" altLang="en-US" sz="1100" kern="1200" dirty="0">
            <a:latin typeface="HG丸ｺﾞｼｯｸM-PRO" panose="020F0600000000000000" pitchFamily="50" charset="-128"/>
            <a:ea typeface="HG丸ｺﾞｼｯｸM-PRO" panose="020F0600000000000000" pitchFamily="50" charset="-128"/>
          </a:endParaRPr>
        </a:p>
      </dsp:txBody>
      <dsp:txXfrm rot="-5400000">
        <a:off x="607826" y="1337939"/>
        <a:ext cx="3377918" cy="50930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image" Target="../media/image58.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image" Target="../media/image58.emf"/></Relationships>
</file>

<file path=ppt/drawings/drawing1.xml><?xml version="1.0" encoding="utf-8"?>
<c:userShapes xmlns:c="http://schemas.openxmlformats.org/drawingml/2006/chart">
  <cdr:relSizeAnchor xmlns:cdr="http://schemas.openxmlformats.org/drawingml/2006/chartDrawing">
    <cdr:from>
      <cdr:x>0.13745</cdr:x>
      <cdr:y>0.36689</cdr:y>
    </cdr:from>
    <cdr:to>
      <cdr:x>0.86255</cdr:x>
      <cdr:y>0.62927</cdr:y>
    </cdr:to>
    <cdr:sp macro="" textlink="">
      <cdr:nvSpPr>
        <cdr:cNvPr id="2" name="テキスト ボックス 36"/>
        <cdr:cNvSpPr txBox="1">
          <a:spLocks xmlns:a="http://schemas.openxmlformats.org/drawingml/2006/main" noChangeArrowheads="1"/>
        </cdr:cNvSpPr>
      </cdr:nvSpPr>
      <cdr:spPr bwMode="auto">
        <a:xfrm xmlns:a="http://schemas.openxmlformats.org/drawingml/2006/main">
          <a:off x="197921" y="559474"/>
          <a:ext cx="1044158" cy="400110"/>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a:spAutoFit/>
        </a:bodyPr>
        <a:lstStyle xmlns:a="http://schemas.openxmlformats.org/drawingml/2006/main">
          <a:defPPr>
            <a:defRPr lang="ja-JP"/>
          </a:defPPr>
          <a:lvl1pPr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xmlns:a="http://schemas.openxmlformats.org/drawingml/2006/main">
          <a:pPr algn="ctr" eaLnBrk="1" hangingPunct="1">
            <a:spcBef>
              <a:spcPct val="0"/>
            </a:spcBef>
            <a:buFontTx/>
            <a:buNone/>
          </a:pPr>
          <a:r>
            <a:rPr lang="en-US" altLang="ja-JP" sz="1400" dirty="0">
              <a:latin typeface="Meiryo UI" panose="020B0604030504040204" pitchFamily="50" charset="-128"/>
              <a:ea typeface="Meiryo UI" panose="020B0604030504040204" pitchFamily="50" charset="-128"/>
            </a:rPr>
            <a:t>H24</a:t>
          </a:r>
        </a:p>
        <a:p xmlns:a="http://schemas.openxmlformats.org/drawingml/2006/main">
          <a:pPr algn="ctr" eaLnBrk="1" hangingPunct="1">
            <a:spcBef>
              <a:spcPct val="0"/>
            </a:spcBef>
            <a:buFontTx/>
            <a:buNone/>
          </a:pPr>
          <a:r>
            <a:rPr lang="en-US" altLang="ja-JP" sz="600" dirty="0">
              <a:latin typeface="Meiryo UI" panose="020B0604030504040204" pitchFamily="50" charset="-128"/>
              <a:ea typeface="Meiryo UI" panose="020B0604030504040204" pitchFamily="50" charset="-128"/>
            </a:rPr>
            <a:t>※</a:t>
          </a:r>
          <a:r>
            <a:rPr lang="ja-JP" altLang="en-US" sz="600" dirty="0">
              <a:latin typeface="Meiryo UI" panose="020B0604030504040204" pitchFamily="50" charset="-128"/>
              <a:ea typeface="Meiryo UI" panose="020B0604030504040204" pitchFamily="50" charset="-128"/>
            </a:rPr>
            <a:t>現計画策定時</a:t>
          </a:r>
        </a:p>
      </cdr:txBody>
    </cdr:sp>
  </cdr:relSizeAnchor>
</c:userShapes>
</file>

<file path=ppt/drawings/drawing2.xml><?xml version="1.0" encoding="utf-8"?>
<c:userShapes xmlns:c="http://schemas.openxmlformats.org/drawingml/2006/chart">
  <cdr:relSizeAnchor xmlns:cdr="http://schemas.openxmlformats.org/drawingml/2006/chartDrawing">
    <cdr:from>
      <cdr:x>0.13679</cdr:x>
      <cdr:y>0.37969</cdr:y>
    </cdr:from>
    <cdr:to>
      <cdr:x>0.8619</cdr:x>
      <cdr:y>0.64207</cdr:y>
    </cdr:to>
    <cdr:sp macro="" textlink="">
      <cdr:nvSpPr>
        <cdr:cNvPr id="2" name="テキスト ボックス 36"/>
        <cdr:cNvSpPr txBox="1">
          <a:spLocks xmlns:a="http://schemas.openxmlformats.org/drawingml/2006/main" noChangeArrowheads="1"/>
        </cdr:cNvSpPr>
      </cdr:nvSpPr>
      <cdr:spPr bwMode="auto">
        <a:xfrm xmlns:a="http://schemas.openxmlformats.org/drawingml/2006/main">
          <a:off x="196980" y="578991"/>
          <a:ext cx="1044158" cy="400110"/>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eaLnBrk="1" hangingPunct="1">
            <a:spcBef>
              <a:spcPct val="0"/>
            </a:spcBef>
            <a:buFontTx/>
            <a:buNone/>
          </a:pPr>
          <a:r>
            <a:rPr lang="ja-JP" altLang="en-US" sz="1400" dirty="0">
              <a:latin typeface="Meiryo UI" panose="020B0604030504040204" pitchFamily="50" charset="-128"/>
              <a:ea typeface="Meiryo UI" panose="020B0604030504040204" pitchFamily="50" charset="-128"/>
            </a:rPr>
            <a:t>現在</a:t>
          </a:r>
          <a:endParaRPr lang="en-US" altLang="ja-JP" sz="1400" dirty="0">
            <a:latin typeface="Meiryo UI" panose="020B0604030504040204" pitchFamily="50" charset="-128"/>
            <a:ea typeface="Meiryo UI" panose="020B0604030504040204" pitchFamily="50" charset="-128"/>
          </a:endParaRPr>
        </a:p>
        <a:p xmlns:a="http://schemas.openxmlformats.org/drawingml/2006/main">
          <a:pPr algn="ctr" eaLnBrk="1" hangingPunct="1">
            <a:spcBef>
              <a:spcPct val="0"/>
            </a:spcBef>
            <a:buFontTx/>
            <a:buNone/>
          </a:pPr>
          <a:r>
            <a:rPr lang="en-US" altLang="ja-JP" sz="600" dirty="0">
              <a:latin typeface="Meiryo UI" panose="020B0604030504040204" pitchFamily="50" charset="-128"/>
              <a:ea typeface="Meiryo UI" panose="020B0604030504040204" pitchFamily="50" charset="-128"/>
            </a:rPr>
            <a:t>※R4</a:t>
          </a:r>
          <a:r>
            <a:rPr lang="ja-JP" altLang="en-US" sz="600" dirty="0">
              <a:latin typeface="Meiryo UI" panose="020B0604030504040204" pitchFamily="50" charset="-128"/>
              <a:ea typeface="Meiryo UI" panose="020B0604030504040204" pitchFamily="50" charset="-128"/>
            </a:rPr>
            <a:t>時点</a:t>
          </a:r>
        </a:p>
      </cdr:txBody>
    </cdr:sp>
  </cdr:relSizeAnchor>
</c:userShapes>
</file>

<file path=ppt/drawings/drawing3.xml><?xml version="1.0" encoding="utf-8"?>
<c:userShapes xmlns:c="http://schemas.openxmlformats.org/drawingml/2006/chart">
  <cdr:relSizeAnchor xmlns:cdr="http://schemas.openxmlformats.org/drawingml/2006/chartDrawing">
    <cdr:from>
      <cdr:x>0.23475</cdr:x>
      <cdr:y>0.40838</cdr:y>
    </cdr:from>
    <cdr:to>
      <cdr:x>0.76525</cdr:x>
      <cdr:y>0.58935</cdr:y>
    </cdr:to>
    <cdr:sp macro="" textlink="">
      <cdr:nvSpPr>
        <cdr:cNvPr id="2" name="テキスト ボックス 36"/>
        <cdr:cNvSpPr txBox="1">
          <a:spLocks xmlns:a="http://schemas.openxmlformats.org/drawingml/2006/main" noChangeArrowheads="1"/>
        </cdr:cNvSpPr>
      </cdr:nvSpPr>
      <cdr:spPr bwMode="auto">
        <a:xfrm xmlns:a="http://schemas.openxmlformats.org/drawingml/2006/main">
          <a:off x="338040" y="625076"/>
          <a:ext cx="763920" cy="27700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eaLnBrk="1" hangingPunct="1">
            <a:spcBef>
              <a:spcPct val="0"/>
            </a:spcBef>
            <a:buFontTx/>
            <a:buNone/>
          </a:pP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年後</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0"/>
            <a:ext cx="2949575" cy="496888"/>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2" y="0"/>
            <a:ext cx="2949575" cy="496888"/>
          </a:xfrm>
          <a:prstGeom prst="rect">
            <a:avLst/>
          </a:prstGeom>
        </p:spPr>
        <p:txBody>
          <a:bodyPr vert="horz" lIns="91433" tIns="45717" rIns="91433" bIns="45717" rtlCol="0"/>
          <a:lstStyle>
            <a:lvl1pPr algn="r">
              <a:defRPr sz="1200"/>
            </a:lvl1pPr>
          </a:lstStyle>
          <a:p>
            <a:fld id="{29472AE3-829E-42FD-BDF5-9930118AE71F}" type="datetimeFigureOut">
              <a:rPr kumimoji="1" lang="ja-JP" altLang="en-US" smtClean="0"/>
              <a:t>2024/3/25</a:t>
            </a:fld>
            <a:endParaRPr kumimoji="1" lang="ja-JP" altLang="en-US"/>
          </a:p>
        </p:txBody>
      </p:sp>
      <p:sp>
        <p:nvSpPr>
          <p:cNvPr id="4" name="フッター プレースホルダー 3"/>
          <p:cNvSpPr>
            <a:spLocks noGrp="1"/>
          </p:cNvSpPr>
          <p:nvPr>
            <p:ph type="ftr" sz="quarter" idx="2"/>
          </p:nvPr>
        </p:nvSpPr>
        <p:spPr>
          <a:xfrm>
            <a:off x="4" y="9440868"/>
            <a:ext cx="2949575" cy="496887"/>
          </a:xfrm>
          <a:prstGeom prst="rect">
            <a:avLst/>
          </a:prstGeom>
        </p:spPr>
        <p:txBody>
          <a:bodyPr vert="horz" lIns="91433" tIns="45717" rIns="91433" bIns="457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2" y="9440868"/>
            <a:ext cx="2949575" cy="496887"/>
          </a:xfrm>
          <a:prstGeom prst="rect">
            <a:avLst/>
          </a:prstGeom>
        </p:spPr>
        <p:txBody>
          <a:bodyPr vert="horz" lIns="91433" tIns="45717" rIns="91433" bIns="45717" rtlCol="0" anchor="b"/>
          <a:lstStyle>
            <a:lvl1pPr algn="r">
              <a:defRPr sz="1200"/>
            </a:lvl1pPr>
          </a:lstStyle>
          <a:p>
            <a:fld id="{F590CCD0-FE35-423A-B9FD-933267B7A8DB}" type="slidenum">
              <a:rPr kumimoji="1" lang="ja-JP" altLang="en-US" smtClean="0"/>
              <a:t>‹#›</a:t>
            </a:fld>
            <a:endParaRPr kumimoji="1" lang="ja-JP" altLang="en-US"/>
          </a:p>
        </p:txBody>
      </p:sp>
    </p:spTree>
    <p:extLst>
      <p:ext uri="{BB962C8B-B14F-4D97-AF65-F5344CB8AC3E}">
        <p14:creationId xmlns:p14="http://schemas.microsoft.com/office/powerpoint/2010/main" val="17901339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0"/>
            <a:ext cx="2949575" cy="496888"/>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2" y="0"/>
            <a:ext cx="2949575" cy="496888"/>
          </a:xfrm>
          <a:prstGeom prst="rect">
            <a:avLst/>
          </a:prstGeom>
        </p:spPr>
        <p:txBody>
          <a:bodyPr vert="horz" lIns="91433" tIns="45717" rIns="91433" bIns="45717" rtlCol="0"/>
          <a:lstStyle>
            <a:lvl1pPr algn="r">
              <a:defRPr sz="1200"/>
            </a:lvl1pPr>
          </a:lstStyle>
          <a:p>
            <a:fld id="{C66E6DC5-E089-448C-ADA9-C53EA216882B}" type="datetimeFigureOut">
              <a:rPr kumimoji="1" lang="ja-JP" altLang="en-US" smtClean="0"/>
              <a:t>2024/3/25</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33" tIns="45717" rIns="91433" bIns="45717" rtlCol="0" anchor="ctr"/>
          <a:lstStyle/>
          <a:p>
            <a:endParaRPr lang="ja-JP" altLang="en-US"/>
          </a:p>
        </p:txBody>
      </p:sp>
      <p:sp>
        <p:nvSpPr>
          <p:cNvPr id="5" name="ノート プレースホルダー 4"/>
          <p:cNvSpPr>
            <a:spLocks noGrp="1"/>
          </p:cNvSpPr>
          <p:nvPr>
            <p:ph type="body" sz="quarter" idx="3"/>
          </p:nvPr>
        </p:nvSpPr>
        <p:spPr>
          <a:xfrm>
            <a:off x="681041" y="4721227"/>
            <a:ext cx="5445125" cy="4471988"/>
          </a:xfrm>
          <a:prstGeom prst="rect">
            <a:avLst/>
          </a:prstGeom>
        </p:spPr>
        <p:txBody>
          <a:bodyPr vert="horz" lIns="91433" tIns="45717" rIns="91433" bIns="457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440868"/>
            <a:ext cx="2949575" cy="496887"/>
          </a:xfrm>
          <a:prstGeom prst="rect">
            <a:avLst/>
          </a:prstGeom>
        </p:spPr>
        <p:txBody>
          <a:bodyPr vert="horz" lIns="91433" tIns="45717" rIns="91433"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2" y="9440868"/>
            <a:ext cx="2949575" cy="496887"/>
          </a:xfrm>
          <a:prstGeom prst="rect">
            <a:avLst/>
          </a:prstGeom>
        </p:spPr>
        <p:txBody>
          <a:bodyPr vert="horz" lIns="91433" tIns="45717" rIns="91433" bIns="45717" rtlCol="0" anchor="b"/>
          <a:lstStyle>
            <a:lvl1pPr algn="r">
              <a:defRPr sz="1200"/>
            </a:lvl1pPr>
          </a:lstStyle>
          <a:p>
            <a:fld id="{DFCB510D-55C8-4D3D-A366-9F41B467EC44}" type="slidenum">
              <a:rPr kumimoji="1" lang="ja-JP" altLang="en-US" smtClean="0"/>
              <a:t>‹#›</a:t>
            </a:fld>
            <a:endParaRPr kumimoji="1" lang="ja-JP" altLang="en-US"/>
          </a:p>
        </p:txBody>
      </p:sp>
    </p:spTree>
    <p:extLst>
      <p:ext uri="{BB962C8B-B14F-4D97-AF65-F5344CB8AC3E}">
        <p14:creationId xmlns:p14="http://schemas.microsoft.com/office/powerpoint/2010/main" val="23894380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続きまして。港湾・海岸施設編について、ご説明させていただきます。</a:t>
            </a:r>
          </a:p>
        </p:txBody>
      </p:sp>
      <p:sp>
        <p:nvSpPr>
          <p:cNvPr id="4" name="スライド番号プレースホルダー 3"/>
          <p:cNvSpPr>
            <a:spLocks noGrp="1"/>
          </p:cNvSpPr>
          <p:nvPr>
            <p:ph type="sldNum" sz="quarter" idx="10"/>
          </p:nvPr>
        </p:nvSpPr>
        <p:spPr/>
        <p:txBody>
          <a:bodyPr/>
          <a:lstStyle/>
          <a:p>
            <a:fld id="{2C9D8128-0D49-4FB7-BD1C-395F2D4B64DE}" type="slidenum">
              <a:rPr kumimoji="1" lang="ja-JP" altLang="en-US" smtClean="0"/>
              <a:t>1</a:t>
            </a:fld>
            <a:endParaRPr kumimoji="1" lang="ja-JP" altLang="en-US"/>
          </a:p>
        </p:txBody>
      </p:sp>
    </p:spTree>
    <p:extLst>
      <p:ext uri="{BB962C8B-B14F-4D97-AF65-F5344CB8AC3E}">
        <p14:creationId xmlns:p14="http://schemas.microsoft.com/office/powerpoint/2010/main" val="351314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続きまして、港湾施設の劣化、損傷状況の写真です。</a:t>
            </a:r>
            <a:endParaRPr kumimoji="1" lang="en-US" altLang="ja-JP" dirty="0"/>
          </a:p>
          <a:p>
            <a:r>
              <a:rPr kumimoji="1" lang="ja-JP" altLang="en-US" dirty="0"/>
              <a:t>左上の写真は、波の当たる飛沫部の劣化状況です。桟橋式の岸壁の下部の状況でございまして、梁のひび割れや床板の剥離・鉄筋の暴露などがございます。</a:t>
            </a:r>
            <a:endParaRPr kumimoji="1" lang="en-US" altLang="ja-JP" dirty="0"/>
          </a:p>
          <a:p>
            <a:r>
              <a:rPr kumimoji="1" lang="ja-JP" altLang="en-US" dirty="0"/>
              <a:t>左下の写真は岸壁の陸上部分の写真でございまして、コンクリート舗装のひび割れや沈下による排水不良より、背後地利用者への影響が及ぶこともございます。</a:t>
            </a:r>
            <a:endParaRPr kumimoji="1" lang="en-US" altLang="ja-JP" dirty="0"/>
          </a:p>
          <a:p>
            <a:r>
              <a:rPr kumimoji="1" lang="ja-JP" altLang="en-US" dirty="0"/>
              <a:t>そのほか矢板の損傷状況として、海中部や空気と海水に晒される部分である飛沫干満帯の損傷がございます。</a:t>
            </a:r>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10</a:t>
            </a:fld>
            <a:endParaRPr kumimoji="1" lang="ja-JP" altLang="en-US"/>
          </a:p>
        </p:txBody>
      </p:sp>
    </p:spTree>
    <p:extLst>
      <p:ext uri="{BB962C8B-B14F-4D97-AF65-F5344CB8AC3E}">
        <p14:creationId xmlns:p14="http://schemas.microsoft.com/office/powerpoint/2010/main" val="1064235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つづきまして、海岸保全施設の劣化、損傷状況の写真となります。</a:t>
            </a:r>
            <a:endParaRPr kumimoji="1" lang="en-US" altLang="ja-JP" dirty="0"/>
          </a:p>
          <a:p>
            <a:r>
              <a:rPr kumimoji="1" lang="ja-JP" altLang="en-US" dirty="0"/>
              <a:t>左上の写真は突堤のコンクリートの劣化状況になります。</a:t>
            </a:r>
            <a:endParaRPr kumimoji="1" lang="en-US" altLang="ja-JP" dirty="0"/>
          </a:p>
          <a:p>
            <a:r>
              <a:rPr kumimoji="1" lang="ja-JP" altLang="en-US" dirty="0"/>
              <a:t>右の写真は防潮堤の劣化状況の写真となっており、コンクリートの剥離や鉄筋露出、ひび割れ等がございます。</a:t>
            </a:r>
            <a:endParaRPr kumimoji="1" lang="en-US" altLang="ja-JP" dirty="0"/>
          </a:p>
          <a:p>
            <a:r>
              <a:rPr kumimoji="1" lang="ja-JP" altLang="en-US" dirty="0"/>
              <a:t>そのほか、砂浜の陥没状況の写真となります。</a:t>
            </a:r>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11</a:t>
            </a:fld>
            <a:endParaRPr kumimoji="1" lang="ja-JP" altLang="en-US"/>
          </a:p>
        </p:txBody>
      </p:sp>
    </p:spTree>
    <p:extLst>
      <p:ext uri="{BB962C8B-B14F-4D97-AF65-F5344CB8AC3E}">
        <p14:creationId xmlns:p14="http://schemas.microsoft.com/office/powerpoint/2010/main" val="2955592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続きまして、施設の劣化、損傷状況についてです。</a:t>
            </a:r>
            <a:endParaRPr kumimoji="1" lang="en-US" altLang="ja-JP" dirty="0"/>
          </a:p>
          <a:p>
            <a:r>
              <a:rPr kumimoji="1" lang="ja-JP" altLang="en-US" dirty="0"/>
              <a:t>港湾・海岸施設の健全度は右下に記載している表のとおり、</a:t>
            </a:r>
            <a:r>
              <a:rPr kumimoji="1" lang="en-US" altLang="ja-JP" dirty="0"/>
              <a:t>A</a:t>
            </a:r>
            <a:r>
              <a:rPr kumimoji="1" lang="ja-JP" altLang="en-US" dirty="0"/>
              <a:t>が最も施設の健全度が低下している状態となっており、</a:t>
            </a:r>
            <a:r>
              <a:rPr kumimoji="1" lang="en-US" altLang="ja-JP" dirty="0"/>
              <a:t>D</a:t>
            </a:r>
            <a:r>
              <a:rPr kumimoji="1" lang="ja-JP" altLang="en-US" dirty="0"/>
              <a:t>が最も健全な状態を表しております。</a:t>
            </a:r>
            <a:endParaRPr kumimoji="1" lang="en-US" altLang="ja-JP" dirty="0"/>
          </a:p>
          <a:p>
            <a:r>
              <a:rPr kumimoji="1" lang="ja-JP" altLang="en-US" dirty="0"/>
              <a:t>港湾施設は係留施設・防波堤・護岸は計画策定当時と比べ、健全度が低下した施設が増えており、海岸保全施設は健全度が低下した施設は減っております。</a:t>
            </a:r>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12</a:t>
            </a:fld>
            <a:endParaRPr kumimoji="1" lang="ja-JP" altLang="en-US"/>
          </a:p>
        </p:txBody>
      </p:sp>
    </p:spTree>
    <p:extLst>
      <p:ext uri="{BB962C8B-B14F-4D97-AF65-F5344CB8AC3E}">
        <p14:creationId xmlns:p14="http://schemas.microsoft.com/office/powerpoint/2010/main" val="1071887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続いて、点検評価方法についてです。</a:t>
            </a:r>
            <a:endParaRPr kumimoji="1" lang="en-US" altLang="ja-JP" dirty="0"/>
          </a:p>
          <a:p>
            <a:r>
              <a:rPr kumimoji="1" lang="ja-JP" altLang="en-US" dirty="0"/>
              <a:t>こちらは、点検業務フローになります。</a:t>
            </a:r>
            <a:endParaRPr kumimoji="1" lang="en-US" altLang="ja-JP" dirty="0"/>
          </a:p>
          <a:p>
            <a:r>
              <a:rPr kumimoji="1" lang="ja-JP" altLang="en-US" dirty="0"/>
              <a:t>上段が通常時、下段が異常時、左側が簡易計測による点検、右側が高度な方法による点検となっております。</a:t>
            </a:r>
            <a:endParaRPr kumimoji="1" lang="en-US" altLang="ja-JP" dirty="0"/>
          </a:p>
          <a:p>
            <a:r>
              <a:rPr kumimoji="1" lang="ja-JP" altLang="en-US" dirty="0"/>
              <a:t>まず、施設の竣工後に初回点検を実施。</a:t>
            </a:r>
            <a:endParaRPr kumimoji="1" lang="en-US" altLang="ja-JP" dirty="0"/>
          </a:p>
          <a:p>
            <a:r>
              <a:rPr kumimoji="1" lang="ja-JP" altLang="en-US" dirty="0"/>
              <a:t>その後、日常点検として、不法行為の発見、施設の損傷状況の早期発見として車両・船舶からの遠望目視による日常点検を実施します。その際、不具合が有りましたら、修繕等実施します。</a:t>
            </a:r>
            <a:endParaRPr kumimoji="1" lang="en-US" altLang="ja-JP" dirty="0"/>
          </a:p>
          <a:p>
            <a:r>
              <a:rPr kumimoji="1" lang="ja-JP" altLang="en-US" dirty="0"/>
              <a:t>次に定期点検として、目視・簡易計測による点検として一般定期点検を行います。こちらは、安全性の確認や施設の劣化、損傷等の把握・評価を目的に実施し、徒歩や船舶による近接目視・計測を行い、その後、施設の健全度の総合評価を行い、補修等対策の実施となります。一般定期点検で特段の異常があれば、詳細臨時点検を実施いたします。</a:t>
            </a:r>
            <a:endParaRPr kumimoji="1" lang="en-US" altLang="ja-JP" dirty="0"/>
          </a:p>
          <a:p>
            <a:r>
              <a:rPr kumimoji="1" lang="ja-JP" altLang="en-US" dirty="0"/>
              <a:t>そのほか、一般定期点検で近接目視できない海中部などの点検として、詳細点検を実施しし、施設健全度の総合評価等を行います。</a:t>
            </a:r>
            <a:endParaRPr kumimoji="1" lang="en-US" altLang="ja-JP" dirty="0"/>
          </a:p>
          <a:p>
            <a:r>
              <a:rPr kumimoji="1" lang="ja-JP" altLang="en-US" dirty="0"/>
              <a:t>また、地震時や台風などの荒天直後に、変状の有無や程度を確認のため、一般臨時点検等を行います。</a:t>
            </a:r>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13</a:t>
            </a:fld>
            <a:endParaRPr kumimoji="1" lang="ja-JP" altLang="en-US"/>
          </a:p>
        </p:txBody>
      </p:sp>
    </p:spTree>
    <p:extLst>
      <p:ext uri="{BB962C8B-B14F-4D97-AF65-F5344CB8AC3E}">
        <p14:creationId xmlns:p14="http://schemas.microsoft.com/office/powerpoint/2010/main" val="2842654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続きまして、各点検業務内容です。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・日常点検として、職員により車両及び船舶で目視点検を実施しております。</a:t>
            </a:r>
            <a:endParaRPr kumimoji="1" lang="en-US" altLang="ja-JP" dirty="0"/>
          </a:p>
          <a:p>
            <a:r>
              <a:rPr kumimoji="1" lang="ja-JP" altLang="en-US" dirty="0"/>
              <a:t>・一般定期点検は職員が直営で点検を行い、職員が徒歩により陸上からとボート等により海上から目視点検を</a:t>
            </a:r>
            <a:r>
              <a:rPr kumimoji="1" lang="en-US" altLang="ja-JP" dirty="0"/>
              <a:t>5</a:t>
            </a:r>
            <a:r>
              <a:rPr kumimoji="1" lang="ja-JP" altLang="en-US" dirty="0"/>
              <a:t>年に</a:t>
            </a:r>
            <a:r>
              <a:rPr kumimoji="1" lang="en-US" altLang="ja-JP" dirty="0"/>
              <a:t>1</a:t>
            </a:r>
            <a:r>
              <a:rPr kumimoji="1" lang="ja-JP" altLang="en-US" dirty="0"/>
              <a:t>回、また健全度の低下した施設については、密に点検を実施しております。</a:t>
            </a:r>
            <a:endParaRPr kumimoji="1" lang="en-US" altLang="ja-JP" dirty="0"/>
          </a:p>
          <a:p>
            <a:r>
              <a:rPr kumimoji="1" lang="ja-JP" altLang="en-US" dirty="0"/>
              <a:t>　備考欄には計画策定時からの</a:t>
            </a:r>
            <a:r>
              <a:rPr kumimoji="1" lang="en-US" altLang="ja-JP" dirty="0"/>
              <a:t>8</a:t>
            </a:r>
            <a:r>
              <a:rPr kumimoji="1" lang="ja-JP" altLang="en-US" dirty="0"/>
              <a:t>年間の一般定期点検による点検数量を記載ております。</a:t>
            </a:r>
            <a:endParaRPr kumimoji="1" lang="en-US" altLang="ja-JP" dirty="0"/>
          </a:p>
          <a:p>
            <a:r>
              <a:rPr kumimoji="1" lang="ja-JP" altLang="en-US" dirty="0"/>
              <a:t>・詳細定期点検として、委託発注により潜水調査等を</a:t>
            </a:r>
            <a:r>
              <a:rPr kumimoji="1" lang="en-US" altLang="ja-JP" dirty="0"/>
              <a:t>10</a:t>
            </a:r>
            <a:r>
              <a:rPr kumimoji="1" lang="ja-JP" altLang="en-US" dirty="0"/>
              <a:t>年～</a:t>
            </a:r>
            <a:r>
              <a:rPr kumimoji="1" lang="en-US" altLang="ja-JP" dirty="0"/>
              <a:t>15</a:t>
            </a:r>
            <a:r>
              <a:rPr kumimoji="1" lang="ja-JP" altLang="en-US" dirty="0"/>
              <a:t>年に</a:t>
            </a:r>
            <a:r>
              <a:rPr kumimoji="1" lang="en-US" altLang="ja-JP" dirty="0"/>
              <a:t>1</a:t>
            </a:r>
            <a:r>
              <a:rPr kumimoji="1" lang="ja-JP" altLang="en-US" dirty="0"/>
              <a:t>回実施しております。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DFCB510D-55C8-4D3D-A366-9F41B467EC44}" type="slidenum">
              <a:rPr kumimoji="1" lang="ja-JP" altLang="en-US" smtClean="0"/>
              <a:t>14</a:t>
            </a:fld>
            <a:endParaRPr kumimoji="1" lang="ja-JP" altLang="en-US"/>
          </a:p>
        </p:txBody>
      </p:sp>
    </p:spTree>
    <p:extLst>
      <p:ext uri="{BB962C8B-B14F-4D97-AF65-F5344CB8AC3E}">
        <p14:creationId xmlns:p14="http://schemas.microsoft.com/office/powerpoint/2010/main" val="1794647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続きまして、一般定期点検・職員の直営点検の写真を載せております。</a:t>
            </a:r>
            <a:endParaRPr kumimoji="1" lang="en-US" altLang="ja-JP" dirty="0"/>
          </a:p>
          <a:p>
            <a:r>
              <a:rPr kumimoji="1" lang="ja-JP" altLang="en-US" dirty="0"/>
              <a:t>上段の写真は陸上より岸壁のエプロン、付帯施設の点検の実施状況のほか、下段の写真は電気防食効果の点検として電位測定の実施をしている状況及び、岸壁法線の凹凸確認の状況です。</a:t>
            </a:r>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15</a:t>
            </a:fld>
            <a:endParaRPr kumimoji="1" lang="ja-JP" altLang="en-US"/>
          </a:p>
        </p:txBody>
      </p:sp>
    </p:spTree>
    <p:extLst>
      <p:ext uri="{BB962C8B-B14F-4D97-AF65-F5344CB8AC3E}">
        <p14:creationId xmlns:p14="http://schemas.microsoft.com/office/powerpoint/2010/main" val="2863120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続きまして、海上からの職員による船舶からの点検状況になります。</a:t>
            </a:r>
            <a:endParaRPr kumimoji="1" lang="en-US" altLang="ja-JP" dirty="0"/>
          </a:p>
          <a:p>
            <a:r>
              <a:rPr kumimoji="1" lang="ja-JP" altLang="en-US" dirty="0"/>
              <a:t>桟橋の背面の状況確認のほか、岸壁の側壁に設置している防舷材の点検状況の写真でございます。</a:t>
            </a:r>
          </a:p>
        </p:txBody>
      </p:sp>
      <p:sp>
        <p:nvSpPr>
          <p:cNvPr id="4" name="スライド番号プレースホルダー 3"/>
          <p:cNvSpPr>
            <a:spLocks noGrp="1"/>
          </p:cNvSpPr>
          <p:nvPr>
            <p:ph type="sldNum" sz="quarter" idx="10"/>
          </p:nvPr>
        </p:nvSpPr>
        <p:spPr/>
        <p:txBody>
          <a:bodyPr/>
          <a:lstStyle/>
          <a:p>
            <a:fld id="{DFCB510D-55C8-4D3D-A366-9F41B467EC44}" type="slidenum">
              <a:rPr kumimoji="1" lang="ja-JP" altLang="en-US" smtClean="0"/>
              <a:t>16</a:t>
            </a:fld>
            <a:endParaRPr kumimoji="1" lang="ja-JP" altLang="en-US"/>
          </a:p>
        </p:txBody>
      </p:sp>
    </p:spTree>
    <p:extLst>
      <p:ext uri="{BB962C8B-B14F-4D97-AF65-F5344CB8AC3E}">
        <p14:creationId xmlns:p14="http://schemas.microsoft.com/office/powerpoint/2010/main" val="3522387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海岸施設の点検状況になります。</a:t>
            </a:r>
            <a:endParaRPr kumimoji="1" lang="en-US" altLang="ja-JP" dirty="0"/>
          </a:p>
          <a:p>
            <a:r>
              <a:rPr kumimoji="1" lang="ja-JP" altLang="en-US" dirty="0"/>
              <a:t>左側の写真は、砂浜の空洞化確認を鉄筋で行っています。</a:t>
            </a:r>
            <a:endParaRPr kumimoji="1" lang="en-US" altLang="ja-JP" dirty="0"/>
          </a:p>
          <a:p>
            <a:r>
              <a:rPr kumimoji="1" lang="ja-JP" altLang="en-US" dirty="0"/>
              <a:t>右側の写真は防潮堤の点検状況の写真で、構造物のクラックや目地開きの確認、を点検しております。</a:t>
            </a:r>
          </a:p>
        </p:txBody>
      </p:sp>
      <p:sp>
        <p:nvSpPr>
          <p:cNvPr id="4" name="スライド番号プレースホルダー 3"/>
          <p:cNvSpPr>
            <a:spLocks noGrp="1"/>
          </p:cNvSpPr>
          <p:nvPr>
            <p:ph type="sldNum" sz="quarter" idx="10"/>
          </p:nvPr>
        </p:nvSpPr>
        <p:spPr/>
        <p:txBody>
          <a:bodyPr/>
          <a:lstStyle/>
          <a:p>
            <a:fld id="{DFCB510D-55C8-4D3D-A366-9F41B467EC44}" type="slidenum">
              <a:rPr kumimoji="1" lang="ja-JP" altLang="en-US" smtClean="0"/>
              <a:t>17</a:t>
            </a:fld>
            <a:endParaRPr kumimoji="1" lang="ja-JP" altLang="en-US"/>
          </a:p>
        </p:txBody>
      </p:sp>
    </p:spTree>
    <p:extLst>
      <p:ext uri="{BB962C8B-B14F-4D97-AF65-F5344CB8AC3E}">
        <p14:creationId xmlns:p14="http://schemas.microsoft.com/office/powerpoint/2010/main" val="1346386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続きまして、委託発注による詳細点検の実施状況です。</a:t>
            </a:r>
            <a:endParaRPr kumimoji="1" lang="en-US" altLang="ja-JP" dirty="0"/>
          </a:p>
          <a:p>
            <a:r>
              <a:rPr kumimoji="1" lang="ja-JP" altLang="en-US" dirty="0"/>
              <a:t>　上段の写真は海中部分の矢板の肉厚測定を実施している状況でございます。</a:t>
            </a:r>
            <a:endParaRPr kumimoji="1" lang="en-US" altLang="ja-JP" dirty="0"/>
          </a:p>
          <a:p>
            <a:r>
              <a:rPr kumimoji="1" lang="ja-JP" altLang="en-US" dirty="0"/>
              <a:t>　下段は陽極の損耗状況を確認している写真でございます。</a:t>
            </a:r>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18</a:t>
            </a:fld>
            <a:endParaRPr kumimoji="1" lang="ja-JP" altLang="en-US"/>
          </a:p>
        </p:txBody>
      </p:sp>
    </p:spTree>
    <p:extLst>
      <p:ext uri="{BB962C8B-B14F-4D97-AF65-F5344CB8AC3E}">
        <p14:creationId xmlns:p14="http://schemas.microsoft.com/office/powerpoint/2010/main" val="114521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続きまして、港湾施設の点検記録簿になります。</a:t>
            </a:r>
            <a:endParaRPr kumimoji="1" lang="en-US" altLang="ja-JP" dirty="0"/>
          </a:p>
          <a:p>
            <a:r>
              <a:rPr kumimoji="1" lang="ja-JP" altLang="en-US" dirty="0"/>
              <a:t>およそ</a:t>
            </a:r>
            <a:r>
              <a:rPr kumimoji="1" lang="en-US" altLang="ja-JP" dirty="0"/>
              <a:t>10</a:t>
            </a:r>
            <a:r>
              <a:rPr kumimoji="1" lang="ja-JP" altLang="en-US" dirty="0"/>
              <a:t>～</a:t>
            </a:r>
            <a:r>
              <a:rPr kumimoji="1" lang="en-US" altLang="ja-JP" dirty="0"/>
              <a:t>20m</a:t>
            </a:r>
            <a:r>
              <a:rPr kumimoji="1" lang="ja-JP" altLang="en-US" dirty="0"/>
              <a:t>毎に部材毎に点検を実施します。</a:t>
            </a:r>
            <a:endParaRPr kumimoji="1" lang="en-US" altLang="ja-JP" dirty="0"/>
          </a:p>
          <a:p>
            <a:r>
              <a:rPr kumimoji="1" lang="ja-JP" altLang="en-US" dirty="0"/>
              <a:t>こちらは矢板式岸壁の点検簿になりますが、岸壁法線の凹凸、出入りの度合、エプロンの沈下陥没、ひび割れの度合、鋼矢板の腐食状況等の確認などを行います。</a:t>
            </a:r>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19</a:t>
            </a:fld>
            <a:endParaRPr kumimoji="1" lang="ja-JP" altLang="en-US"/>
          </a:p>
        </p:txBody>
      </p:sp>
    </p:spTree>
    <p:extLst>
      <p:ext uri="{BB962C8B-B14F-4D97-AF65-F5344CB8AC3E}">
        <p14:creationId xmlns:p14="http://schemas.microsoft.com/office/powerpoint/2010/main" val="3117332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目次のとおり施設の１．現状～４．補修方法までご説明させていただき、５．現計画の検証、課題抽出及び対応方針と６．第１回審議会委員からの意見と対応方針をご説明させていただきます。</a:t>
            </a:r>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2</a:t>
            </a:fld>
            <a:endParaRPr kumimoji="1" lang="ja-JP" altLang="en-US"/>
          </a:p>
        </p:txBody>
      </p:sp>
    </p:spTree>
    <p:extLst>
      <p:ext uri="{BB962C8B-B14F-4D97-AF65-F5344CB8AC3E}">
        <p14:creationId xmlns:p14="http://schemas.microsoft.com/office/powerpoint/2010/main" val="2233031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続きまして、健全度の評価方法についてです。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　まず、点検結果により、下の表のように部位・部材毎で、スモール</a:t>
            </a:r>
            <a:r>
              <a:rPr kumimoji="1" lang="en-US" altLang="ja-JP" dirty="0"/>
              <a:t>a</a:t>
            </a:r>
            <a:r>
              <a:rPr kumimoji="1" lang="ja-JP" altLang="en-US" dirty="0"/>
              <a:t>～</a:t>
            </a:r>
            <a:r>
              <a:rPr kumimoji="1" lang="en-US" altLang="ja-JP" dirty="0"/>
              <a:t>d</a:t>
            </a:r>
            <a:r>
              <a:rPr kumimoji="1" lang="ja-JP" altLang="en-US" dirty="0"/>
              <a:t>で劣化度を判定し、部材毎の健全度を評価行い、最も変状のある評価で施設の健全度を評価します。</a:t>
            </a:r>
            <a:endParaRPr kumimoji="1" lang="en-US" altLang="ja-JP"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20</a:t>
            </a:fld>
            <a:endParaRPr kumimoji="1" lang="ja-JP" altLang="en-US"/>
          </a:p>
        </p:txBody>
      </p:sp>
    </p:spTree>
    <p:extLst>
      <p:ext uri="{BB962C8B-B14F-4D97-AF65-F5344CB8AC3E}">
        <p14:creationId xmlns:p14="http://schemas.microsoft.com/office/powerpoint/2010/main" val="356965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続きまして、海岸保全施設の評価方法についてです。</a:t>
            </a:r>
            <a:endParaRPr kumimoji="1" lang="en-US" altLang="ja-JP" dirty="0"/>
          </a:p>
          <a:p>
            <a:r>
              <a:rPr kumimoji="1" lang="ja-JP" altLang="en-US" dirty="0"/>
              <a:t>海岸保全施設については、地区海岸の中で、約</a:t>
            </a:r>
            <a:r>
              <a:rPr kumimoji="1" lang="en-US" altLang="ja-JP" dirty="0"/>
              <a:t>100m</a:t>
            </a:r>
            <a:r>
              <a:rPr kumimoji="1" lang="ja-JP" altLang="en-US" dirty="0"/>
              <a:t>毎の一定区間で健全度の評価をします。一定区間の中にはさらに</a:t>
            </a:r>
            <a:r>
              <a:rPr kumimoji="1" lang="en-US" altLang="ja-JP" dirty="0"/>
              <a:t>10m</a:t>
            </a:r>
            <a:r>
              <a:rPr kumimoji="1" lang="ja-JP" altLang="en-US" dirty="0"/>
              <a:t>毎にスパン分けを行い、点検を実施し、評価します。</a:t>
            </a:r>
            <a:endParaRPr kumimoji="1" lang="en-US" altLang="ja-JP" dirty="0"/>
          </a:p>
          <a:p>
            <a:r>
              <a:rPr kumimoji="1" lang="ja-JP" altLang="en-US" dirty="0"/>
              <a:t>点検は、構造物沈下や陥没、ひび割れ、目地部のズレ等を評価します。</a:t>
            </a:r>
            <a:endParaRPr kumimoji="1" lang="en-US" altLang="ja-JP" dirty="0"/>
          </a:p>
          <a:p>
            <a:r>
              <a:rPr kumimoji="1" lang="ja-JP" altLang="en-US" dirty="0"/>
              <a:t>一定区間の評価は最も変状の大きい箇所を採用します。</a:t>
            </a:r>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21</a:t>
            </a:fld>
            <a:endParaRPr kumimoji="1" lang="ja-JP" altLang="en-US"/>
          </a:p>
        </p:txBody>
      </p:sp>
    </p:spTree>
    <p:extLst>
      <p:ext uri="{BB962C8B-B14F-4D97-AF65-F5344CB8AC3E}">
        <p14:creationId xmlns:p14="http://schemas.microsoft.com/office/powerpoint/2010/main" val="215715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続いて、実施計画の策定です。</a:t>
            </a:r>
            <a:endParaRPr kumimoji="1" lang="en-US" altLang="ja-JP" dirty="0"/>
          </a:p>
          <a:p>
            <a:r>
              <a:rPr kumimoji="1" lang="ja-JP" altLang="en-US" dirty="0"/>
              <a:t>左側が港湾施設、右側が海岸施設の実施計画になります。</a:t>
            </a:r>
            <a:endParaRPr kumimoji="1" lang="en-US" altLang="ja-JP" dirty="0"/>
          </a:p>
          <a:p>
            <a:r>
              <a:rPr kumimoji="1" lang="ja-JP" altLang="en-US" dirty="0"/>
              <a:t>それぞれ、施設ごと、地区ごとに作成いたします。</a:t>
            </a:r>
            <a:endParaRPr kumimoji="1" lang="en-US" altLang="ja-JP" dirty="0"/>
          </a:p>
          <a:p>
            <a:r>
              <a:rPr kumimoji="1" lang="ja-JP" altLang="en-US" dirty="0"/>
              <a:t>内容は、点検結果を基に点検計画や維持補修計画を策定します。</a:t>
            </a:r>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22</a:t>
            </a:fld>
            <a:endParaRPr kumimoji="1" lang="ja-JP" altLang="en-US"/>
          </a:p>
        </p:txBody>
      </p:sp>
    </p:spTree>
    <p:extLst>
      <p:ext uri="{BB962C8B-B14F-4D97-AF65-F5344CB8AC3E}">
        <p14:creationId xmlns:p14="http://schemas.microsoft.com/office/powerpoint/2010/main" val="2566630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続いて、補修優先順位の考え方です。</a:t>
            </a:r>
            <a:endParaRPr kumimoji="1" lang="en-US" altLang="ja-JP" dirty="0"/>
          </a:p>
          <a:p>
            <a:r>
              <a:rPr kumimoji="1" lang="ja-JP" altLang="en-US" dirty="0"/>
              <a:t>優先順位は施設の健全度と社会的影響度より補修優先順位を考慮します。</a:t>
            </a:r>
            <a:endParaRPr kumimoji="1" lang="en-US" altLang="ja-JP" dirty="0"/>
          </a:p>
          <a:p>
            <a:r>
              <a:rPr kumimoji="1" lang="ja-JP" altLang="en-US" dirty="0"/>
              <a:t>港湾施設においては、部位部材の健全度と部材の重要度より施設健全度を評価します。</a:t>
            </a:r>
            <a:endParaRPr kumimoji="1" lang="en-US" altLang="ja-JP" dirty="0"/>
          </a:p>
          <a:p>
            <a:r>
              <a:rPr kumimoji="1" lang="ja-JP" altLang="en-US" dirty="0"/>
              <a:t>社会的影響度は、航路や取扱貨物量、施設規模、背後地利用状況、対象船舶、耐震性強化性の有無等を評価します。</a:t>
            </a:r>
            <a:endParaRPr kumimoji="1" lang="en-US" altLang="ja-JP" dirty="0"/>
          </a:p>
          <a:p>
            <a:r>
              <a:rPr kumimoji="1" lang="ja-JP" altLang="en-US" dirty="0"/>
              <a:t>これらの評価を基に、ライフサイクルコストを考慮し、補修優先順位を検討します。</a:t>
            </a:r>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23</a:t>
            </a:fld>
            <a:endParaRPr kumimoji="1" lang="ja-JP" altLang="en-US"/>
          </a:p>
        </p:txBody>
      </p:sp>
    </p:spTree>
    <p:extLst>
      <p:ext uri="{BB962C8B-B14F-4D97-AF65-F5344CB8AC3E}">
        <p14:creationId xmlns:p14="http://schemas.microsoft.com/office/powerpoint/2010/main" val="3212124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続いて、現在まで実施している予防保全対策の状況写真です。</a:t>
            </a:r>
            <a:endParaRPr kumimoji="1" lang="en-US" altLang="ja-JP" dirty="0"/>
          </a:p>
          <a:p>
            <a:r>
              <a:rPr kumimoji="1" lang="ja-JP" altLang="en-US" dirty="0"/>
              <a:t>鋼構造施設については、飛沫干満隊は、被覆防食として、ペトロラタム被覆による防食を実施しているほか、海中部の防食として、アルミニウム合金陽極を設置する電気防食を実施しております。</a:t>
            </a:r>
            <a:endParaRPr kumimoji="1" lang="en-US" altLang="ja-JP" dirty="0"/>
          </a:p>
          <a:p>
            <a:r>
              <a:rPr kumimoji="1" lang="ja-JP" altLang="en-US" dirty="0"/>
              <a:t>そのほか、コンクリート構造物の長寿命化対策として、全面的なコンクリート舗装の更新のほか、ひび割れ補修を実施しております。</a:t>
            </a:r>
            <a:endParaRPr kumimoji="1" lang="en-US" altLang="ja-JP"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24</a:t>
            </a:fld>
            <a:endParaRPr kumimoji="1" lang="ja-JP" altLang="en-US"/>
          </a:p>
        </p:txBody>
      </p:sp>
    </p:spTree>
    <p:extLst>
      <p:ext uri="{BB962C8B-B14F-4D97-AF65-F5344CB8AC3E}">
        <p14:creationId xmlns:p14="http://schemas.microsoft.com/office/powerpoint/2010/main" val="2665784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a:t>
            </a:r>
            <a:r>
              <a:rPr kumimoji="1" lang="en-US" altLang="ja-JP" dirty="0"/>
              <a:t>5</a:t>
            </a:r>
            <a:r>
              <a:rPr kumimoji="1" lang="ja-JP" altLang="en-US" dirty="0"/>
              <a:t>現計画における主な取り組み内容と検証項目についてです。</a:t>
            </a:r>
            <a:endParaRPr kumimoji="1" lang="en-US" altLang="ja-JP" dirty="0"/>
          </a:p>
          <a:p>
            <a:r>
              <a:rPr kumimoji="1" lang="ja-JP" altLang="en-US" dirty="0"/>
              <a:t>現在の長寿命化計画に記載しているロードマップで検証しており、今回は①ー３と②ー３のご説明をさせて頂きたいと思います。</a:t>
            </a:r>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25</a:t>
            </a:fld>
            <a:endParaRPr kumimoji="1" lang="ja-JP" altLang="en-US"/>
          </a:p>
        </p:txBody>
      </p:sp>
    </p:spTree>
    <p:extLst>
      <p:ext uri="{BB962C8B-B14F-4D97-AF65-F5344CB8AC3E}">
        <p14:creationId xmlns:p14="http://schemas.microsoft.com/office/powerpoint/2010/main" val="897375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ロードマップ記載の①－</a:t>
            </a:r>
            <a:r>
              <a:rPr kumimoji="1" lang="en-US" altLang="ja-JP" dirty="0"/>
              <a:t>3『</a:t>
            </a:r>
            <a:r>
              <a:rPr kumimoji="1" lang="ja-JP" altLang="en-US" sz="1200" dirty="0">
                <a:latin typeface="BIZ UDPゴシック" panose="020B0400000000000000" pitchFamily="50" charset="-128"/>
                <a:ea typeface="BIZ UDPゴシック" panose="020B0400000000000000" pitchFamily="50" charset="-128"/>
              </a:rPr>
              <a:t>鋼矢板等の肉厚調査・空洞調査・コンクリート中の塩化物イオン濃度測定などの詳細点検を継続実施</a:t>
            </a:r>
            <a:r>
              <a:rPr kumimoji="1" lang="en-US" altLang="ja-JP" dirty="0"/>
              <a:t>』</a:t>
            </a:r>
            <a:r>
              <a:rPr kumimoji="1" lang="ja-JP" altLang="en-US" dirty="0"/>
              <a:t>についてです。</a:t>
            </a:r>
            <a:endParaRPr kumimoji="1" lang="en-US" altLang="ja-JP" dirty="0"/>
          </a:p>
          <a:p>
            <a:r>
              <a:rPr kumimoji="1" lang="ja-JP" altLang="en-US" dirty="0"/>
              <a:t>こちらは、目視点検で状況把握が困難な施設の詳細点検の実施を表しております。</a:t>
            </a:r>
            <a:endParaRPr kumimoji="1" lang="en-US" altLang="ja-JP" dirty="0"/>
          </a:p>
          <a:p>
            <a:r>
              <a:rPr kumimoji="1" lang="ja-JP" altLang="en-US" dirty="0"/>
              <a:t>実績としましては、鋼構造施設や桟橋式上部工などを対象に詳細点検を</a:t>
            </a:r>
            <a:r>
              <a:rPr kumimoji="1" lang="en-US" altLang="ja-JP" dirty="0"/>
              <a:t>10</a:t>
            </a:r>
            <a:r>
              <a:rPr kumimoji="1" lang="ja-JP" altLang="en-US" dirty="0"/>
              <a:t>～</a:t>
            </a:r>
            <a:r>
              <a:rPr kumimoji="1" lang="en-US" altLang="ja-JP" dirty="0"/>
              <a:t>15</a:t>
            </a:r>
            <a:r>
              <a:rPr kumimoji="1" lang="ja-JP" altLang="en-US" dirty="0"/>
              <a:t>年実施しております。</a:t>
            </a:r>
            <a:endParaRPr kumimoji="1" lang="en-US" altLang="ja-JP" dirty="0"/>
          </a:p>
          <a:p>
            <a:r>
              <a:rPr kumimoji="1" lang="ja-JP" altLang="en-US" dirty="0"/>
              <a:t>課題としましては、防波堤等の外郭施設の詳細点検が現在の長寿命化計画に位置付けられていないことが挙げられます。</a:t>
            </a:r>
            <a:endParaRPr kumimoji="1" lang="en-US" altLang="ja-JP" dirty="0"/>
          </a:p>
          <a:p>
            <a:r>
              <a:rPr kumimoji="1" lang="ja-JP" altLang="en-US" dirty="0"/>
              <a:t>下の表に国交省の港湾施設の点検診断ガイドラインを掲載しておりますが、詳細点検については、外郭施設も位置付けられており、重点点検施設を</a:t>
            </a:r>
            <a:r>
              <a:rPr kumimoji="1" lang="en-US" altLang="ja-JP" dirty="0"/>
              <a:t>10</a:t>
            </a:r>
            <a:r>
              <a:rPr kumimoji="1" lang="ja-JP" altLang="en-US" dirty="0"/>
              <a:t>～</a:t>
            </a:r>
            <a:r>
              <a:rPr kumimoji="1" lang="en-US" altLang="ja-JP" dirty="0"/>
              <a:t>15</a:t>
            </a:r>
            <a:r>
              <a:rPr kumimoji="1" lang="ja-JP" altLang="en-US" dirty="0"/>
              <a:t>年に</a:t>
            </a:r>
            <a:r>
              <a:rPr kumimoji="1" lang="en-US" altLang="ja-JP" dirty="0"/>
              <a:t>1</a:t>
            </a:r>
            <a:r>
              <a:rPr kumimoji="1" lang="ja-JP" altLang="en-US" dirty="0"/>
              <a:t>度、通常点検施設は</a:t>
            </a:r>
            <a:r>
              <a:rPr kumimoji="1" lang="en-US" altLang="ja-JP" dirty="0"/>
              <a:t>50</a:t>
            </a:r>
            <a:r>
              <a:rPr kumimoji="1" lang="ja-JP" altLang="en-US" dirty="0"/>
              <a:t>年に少なくとも</a:t>
            </a:r>
            <a:r>
              <a:rPr kumimoji="1" lang="en-US" altLang="ja-JP" dirty="0"/>
              <a:t>1</a:t>
            </a:r>
            <a:r>
              <a:rPr kumimoji="1" lang="ja-JP" altLang="en-US" dirty="0"/>
              <a:t>回、</a:t>
            </a:r>
            <a:r>
              <a:rPr kumimoji="1" lang="en-US" altLang="ja-JP" dirty="0"/>
              <a:t>50</a:t>
            </a:r>
            <a:r>
              <a:rPr kumimoji="1" lang="ja-JP" altLang="en-US" dirty="0"/>
              <a:t>年を超える際に実施することとなっており、次期長寿命化計画には、外郭施設の点検も国交省に準じた形で反映いたします。</a:t>
            </a:r>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26</a:t>
            </a:fld>
            <a:endParaRPr kumimoji="1" lang="ja-JP" altLang="en-US"/>
          </a:p>
        </p:txBody>
      </p:sp>
    </p:spTree>
    <p:extLst>
      <p:ext uri="{BB962C8B-B14F-4D97-AF65-F5344CB8AC3E}">
        <p14:creationId xmlns:p14="http://schemas.microsoft.com/office/powerpoint/2010/main" val="1584825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続きまして、②ー３</a:t>
            </a:r>
            <a:r>
              <a:rPr kumimoji="1" lang="en-US" altLang="ja-JP" dirty="0"/>
              <a:t>『</a:t>
            </a:r>
            <a:r>
              <a:rPr kumimoji="1" lang="ja-JP" altLang="en-US" dirty="0"/>
              <a:t>核施設の更新等の方法や時期の検討</a:t>
            </a:r>
            <a:r>
              <a:rPr kumimoji="1" lang="en-US" altLang="ja-JP" dirty="0"/>
              <a:t>』</a:t>
            </a:r>
            <a:r>
              <a:rPr kumimoji="1" lang="ja-JP" altLang="en-US" dirty="0"/>
              <a:t>についてです。</a:t>
            </a:r>
            <a:endParaRPr kumimoji="1" lang="en-US" altLang="ja-JP" dirty="0"/>
          </a:p>
          <a:p>
            <a:r>
              <a:rPr kumimoji="1" lang="ja-JP" altLang="en-US" dirty="0"/>
              <a:t>実績としましては、係留施設にて、優先順位の検討手法を確立し、補修を実施してきました。</a:t>
            </a:r>
            <a:endParaRPr kumimoji="1" lang="en-US" altLang="ja-JP" dirty="0"/>
          </a:p>
          <a:p>
            <a:r>
              <a:rPr kumimoji="1" lang="ja-JP" altLang="en-US" dirty="0"/>
              <a:t>しかし、</a:t>
            </a:r>
            <a:r>
              <a:rPr kumimoji="1" lang="en-US" altLang="ja-JP" dirty="0"/>
              <a:t>1</a:t>
            </a:r>
            <a:r>
              <a:rPr kumimoji="1" lang="ja-JP" altLang="en-US" dirty="0"/>
              <a:t>施設の補修に期間と費用が要することと、今後も健全度が低下する施設の増加が見込まれるのが課題となっております。</a:t>
            </a:r>
            <a:endParaRPr kumimoji="1" lang="en-US" altLang="ja-JP" dirty="0"/>
          </a:p>
          <a:p>
            <a:r>
              <a:rPr kumimoji="1" lang="ja-JP" altLang="en-US" dirty="0"/>
              <a:t>対応方針としましては、社会的影響度などに基づいた整備水準を設けることとし、施設の健全度と社会的影響度を考慮し、当て板溶接や部分的な陥没の補修などの部分補修で対応したいと考えております。</a:t>
            </a:r>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27</a:t>
            </a:fld>
            <a:endParaRPr kumimoji="1" lang="ja-JP" altLang="en-US"/>
          </a:p>
        </p:txBody>
      </p:sp>
    </p:spTree>
    <p:extLst>
      <p:ext uri="{BB962C8B-B14F-4D97-AF65-F5344CB8AC3E}">
        <p14:creationId xmlns:p14="http://schemas.microsoft.com/office/powerpoint/2010/main" val="1146392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部分補修についての考え方ですが、健全度</a:t>
            </a:r>
            <a:r>
              <a:rPr kumimoji="1" lang="en-US" altLang="ja-JP" dirty="0"/>
              <a:t>B</a:t>
            </a:r>
            <a:r>
              <a:rPr kumimoji="1" lang="ja-JP" altLang="en-US" dirty="0"/>
              <a:t>の施設を対象とします。</a:t>
            </a:r>
            <a:endParaRPr kumimoji="1" lang="en-US" altLang="ja-JP" dirty="0"/>
          </a:p>
          <a:p>
            <a:r>
              <a:rPr kumimoji="1" lang="ja-JP" altLang="en-US" dirty="0"/>
              <a:t>部分補修施設の対象検討施設ですが、港湾施設でございますと、取扱扱貨物量、背後地の利用状況、港内の取扱貨物量を考慮し、海岸保全施設では、背後地の人口密集地区の有無により対象施設とします。</a:t>
            </a:r>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28</a:t>
            </a:fld>
            <a:endParaRPr kumimoji="1" lang="ja-JP" altLang="en-US"/>
          </a:p>
        </p:txBody>
      </p:sp>
    </p:spTree>
    <p:extLst>
      <p:ext uri="{BB962C8B-B14F-4D97-AF65-F5344CB8AC3E}">
        <p14:creationId xmlns:p14="http://schemas.microsoft.com/office/powerpoint/2010/main" val="30520587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補修については、部位部材のスモール</a:t>
            </a:r>
            <a:r>
              <a:rPr kumimoji="1" lang="en-US" altLang="ja-JP" dirty="0" err="1"/>
              <a:t>a,b</a:t>
            </a:r>
            <a:r>
              <a:rPr kumimoji="1" lang="ja-JP" altLang="en-US" dirty="0"/>
              <a:t>の箇所を局所的に補修することにより、健全度を保つこととしております。</a:t>
            </a:r>
            <a:endParaRPr kumimoji="1" lang="en-US" altLang="ja-JP" dirty="0"/>
          </a:p>
          <a:p>
            <a:r>
              <a:rPr kumimoji="1" lang="ja-JP" altLang="en-US" dirty="0"/>
              <a:t>また、再点検時において、部分補修箇所以外で、健全度が低下した部位・部材が発覚しましたら、部分補修履歴を加味して、部材の健全度を検討し、健全度が</a:t>
            </a:r>
            <a:r>
              <a:rPr kumimoji="1" lang="en-US" altLang="ja-JP" dirty="0"/>
              <a:t>A</a:t>
            </a:r>
            <a:r>
              <a:rPr kumimoji="1" lang="ja-JP" altLang="en-US" dirty="0"/>
              <a:t>相当となれば、全面補修の対象と評価します。</a:t>
            </a:r>
            <a:endParaRPr kumimoji="1" lang="en-US" altLang="ja-JP"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29</a:t>
            </a:fld>
            <a:endParaRPr kumimoji="1" lang="ja-JP" altLang="en-US"/>
          </a:p>
        </p:txBody>
      </p:sp>
    </p:spTree>
    <p:extLst>
      <p:ext uri="{BB962C8B-B14F-4D97-AF65-F5344CB8AC3E}">
        <p14:creationId xmlns:p14="http://schemas.microsoft.com/office/powerpoint/2010/main" val="404200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施設の現状、対象施設の推移についてです。</a:t>
            </a:r>
            <a:endParaRPr kumimoji="1" lang="en-US" altLang="ja-JP" dirty="0"/>
          </a:p>
          <a:p>
            <a:r>
              <a:rPr kumimoji="1" lang="ja-JP" altLang="en-US" dirty="0"/>
              <a:t>港湾施設、海岸施設とも前回の計画策定時から施設の増減はございません。</a:t>
            </a:r>
            <a:endParaRPr kumimoji="1" lang="en-US" altLang="ja-JP"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3</a:t>
            </a:fld>
            <a:endParaRPr kumimoji="1" lang="ja-JP" altLang="en-US"/>
          </a:p>
        </p:txBody>
      </p:sp>
    </p:spTree>
    <p:extLst>
      <p:ext uri="{BB962C8B-B14F-4D97-AF65-F5344CB8AC3E}">
        <p14:creationId xmlns:p14="http://schemas.microsoft.com/office/powerpoint/2010/main" val="3436710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続いて、第</a:t>
            </a:r>
            <a:r>
              <a:rPr kumimoji="1" lang="en-US" altLang="ja-JP" dirty="0"/>
              <a:t>1</a:t>
            </a:r>
            <a:r>
              <a:rPr kumimoji="1" lang="ja-JP" altLang="en-US" dirty="0"/>
              <a:t>回審議会の委員からの意見と対応方針についてです。</a:t>
            </a:r>
            <a:endParaRPr kumimoji="1" lang="en-US" altLang="ja-JP" dirty="0"/>
          </a:p>
          <a:p>
            <a:r>
              <a:rPr kumimoji="1" lang="ja-JP" altLang="en-US" dirty="0"/>
              <a:t>港湾・海岸施設では、２つの意見に対し、対応方針を述べさせていただきます。</a:t>
            </a:r>
            <a:endParaRPr kumimoji="1" lang="en-US" altLang="ja-JP" dirty="0"/>
          </a:p>
          <a:p>
            <a:r>
              <a:rPr kumimoji="1" lang="ja-JP" altLang="en-US" dirty="0"/>
              <a:t>①適正な管理水準が審議会のテーマと考えている。これに対しては、補修時の健全度の検討として、部分補修</a:t>
            </a:r>
            <a:r>
              <a:rPr kumimoji="1" lang="ja-JP" altLang="en-US" dirty="0">
                <a:latin typeface="+mn-ea"/>
                <a:ea typeface="+mn-ea"/>
              </a:rPr>
              <a:t>の導入を考えております。</a:t>
            </a:r>
            <a:endParaRPr kumimoji="1" lang="en-US" altLang="ja-JP" dirty="0">
              <a:latin typeface="+mn-ea"/>
              <a:ea typeface="+mn-ea"/>
            </a:endParaRPr>
          </a:p>
          <a:p>
            <a:r>
              <a:rPr kumimoji="1" lang="ja-JP" altLang="en-US" dirty="0">
                <a:latin typeface="+mn-ea"/>
                <a:ea typeface="+mn-ea"/>
              </a:rPr>
              <a:t>②点検に新技術を取り入れた場合に、これまでの点検方法、評価とのデータの整合性、継承性に留意する必要がある。に対しては、</a:t>
            </a:r>
            <a:r>
              <a:rPr lang="ja-JP" altLang="ja-JP" sz="1200" dirty="0">
                <a:solidFill>
                  <a:schemeClr val="tx1"/>
                </a:solidFill>
                <a:latin typeface="+mn-ea"/>
                <a:ea typeface="+mn-ea"/>
                <a:cs typeface="Times New Roman" panose="02020603050405020304" pitchFamily="18" charset="0"/>
              </a:rPr>
              <a:t>デジタル技術</a:t>
            </a:r>
            <a:r>
              <a:rPr lang="ja-JP" altLang="en-US" sz="1200" dirty="0">
                <a:solidFill>
                  <a:schemeClr val="tx1"/>
                </a:solidFill>
                <a:latin typeface="+mn-ea"/>
                <a:ea typeface="+mn-ea"/>
                <a:cs typeface="Times New Roman" panose="02020603050405020304" pitchFamily="18" charset="0"/>
              </a:rPr>
              <a:t>を活用する等、取得した点検データと過去の蓄積データとの整合性の検討が必要と考えております。</a:t>
            </a:r>
            <a:endParaRPr kumimoji="1" lang="ja-JP" altLang="en-US" dirty="0">
              <a:latin typeface="+mn-ea"/>
              <a:ea typeface="+mn-ea"/>
            </a:endParaRPr>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30</a:t>
            </a:fld>
            <a:endParaRPr kumimoji="1" lang="ja-JP" altLang="en-US"/>
          </a:p>
        </p:txBody>
      </p:sp>
    </p:spTree>
    <p:extLst>
      <p:ext uri="{BB962C8B-B14F-4D97-AF65-F5344CB8AC3E}">
        <p14:creationId xmlns:p14="http://schemas.microsoft.com/office/powerpoint/2010/main" val="744136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①につきましては、部分補修を導入することでより最適な管理水準を確保することを目的としております。</a:t>
            </a:r>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31</a:t>
            </a:fld>
            <a:endParaRPr kumimoji="1" lang="ja-JP" altLang="en-US"/>
          </a:p>
        </p:txBody>
      </p:sp>
    </p:spTree>
    <p:extLst>
      <p:ext uri="{BB962C8B-B14F-4D97-AF65-F5344CB8AC3E}">
        <p14:creationId xmlns:p14="http://schemas.microsoft.com/office/powerpoint/2010/main" val="2463837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②については、ドローン撮影による目視点検に考慮が必要と考えられます。</a:t>
            </a:r>
            <a:endParaRPr kumimoji="1" lang="en-US" altLang="ja-JP" dirty="0"/>
          </a:p>
          <a:p>
            <a:r>
              <a:rPr kumimoji="1" lang="ja-JP" altLang="en-US" dirty="0"/>
              <a:t>点検簿を抜粋しておりますが、微細なクラックの解析技術など解析技術の進展に合わせ、デジタル技術により取得した点検データと過去の蓄積データとの整合性を図り、導入を進めていきたいと考えております。</a:t>
            </a:r>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32</a:t>
            </a:fld>
            <a:endParaRPr kumimoji="1" lang="ja-JP" altLang="en-US"/>
          </a:p>
        </p:txBody>
      </p:sp>
    </p:spTree>
    <p:extLst>
      <p:ext uri="{BB962C8B-B14F-4D97-AF65-F5344CB8AC3E}">
        <p14:creationId xmlns:p14="http://schemas.microsoft.com/office/powerpoint/2010/main" val="45094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最後になりますが、現長寿命化計画の④の新技術の活用検討の取組についてです。</a:t>
            </a:r>
            <a:endParaRPr kumimoji="1" lang="en-US" altLang="ja-JP" dirty="0"/>
          </a:p>
          <a:p>
            <a:r>
              <a:rPr kumimoji="1" lang="ja-JP" altLang="en-US" dirty="0"/>
              <a:t>現在、現場作業の効率化のため、左のカタログのような測量の新技術の活用や、点検業務の効率化を目的に、陸上から海中部の矢板肉厚測定を目的とした実証実験などの取組を行っております。</a:t>
            </a:r>
            <a:endParaRPr kumimoji="1" lang="en-US" altLang="ja-JP" dirty="0"/>
          </a:p>
          <a:p>
            <a:r>
              <a:rPr kumimoji="1" lang="ja-JP" altLang="en-US" dirty="0"/>
              <a:t>そのほか、今後</a:t>
            </a:r>
            <a:r>
              <a:rPr kumimoji="1" lang="en-US" altLang="ja-JP" dirty="0"/>
              <a:t>10</a:t>
            </a:r>
            <a:r>
              <a:rPr kumimoji="1" lang="ja-JP" altLang="en-US" dirty="0"/>
              <a:t>年で職員点検の効率化も必要と考えており、職員でも活用可能な新技術でご紹介いただけるものがございましたら、今後ご教授頂けますと幸いです。</a:t>
            </a:r>
            <a:endParaRPr kumimoji="1" lang="en-US" altLang="ja-JP" dirty="0"/>
          </a:p>
          <a:p>
            <a:endParaRPr kumimoji="1" lang="en-US" altLang="ja-JP" dirty="0"/>
          </a:p>
          <a:p>
            <a:r>
              <a:rPr kumimoji="1" lang="ja-JP" altLang="en-US" dirty="0"/>
              <a:t>以上になります。ご清聴ありがとうございました。</a:t>
            </a:r>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33</a:t>
            </a:fld>
            <a:endParaRPr kumimoji="1" lang="ja-JP" altLang="en-US"/>
          </a:p>
        </p:txBody>
      </p:sp>
    </p:spTree>
    <p:extLst>
      <p:ext uri="{BB962C8B-B14F-4D97-AF65-F5344CB8AC3E}">
        <p14:creationId xmlns:p14="http://schemas.microsoft.com/office/powerpoint/2010/main" val="3184689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大阪府で管理している主な港湾施設についてです。</a:t>
            </a:r>
            <a:endParaRPr kumimoji="1" lang="en-US" altLang="ja-JP" dirty="0"/>
          </a:p>
          <a:p>
            <a:r>
              <a:rPr kumimoji="1" lang="ja-JP" altLang="en-US" dirty="0"/>
              <a:t>係留施設として、船舶を接岸・係留させるための構造物で、貨物の積み卸しや船客の乗降を行うための岸壁・物揚場。</a:t>
            </a:r>
            <a:endParaRPr kumimoji="1" lang="en-US" altLang="ja-JP" dirty="0"/>
          </a:p>
          <a:p>
            <a:r>
              <a:rPr lang="ja-JP" altLang="en-US" dirty="0"/>
              <a:t>港の外からの波の勢いを減少させ港内を 静かで穏やかに保つための防波堤。</a:t>
            </a:r>
            <a:endParaRPr lang="en-US" altLang="ja-JP" dirty="0"/>
          </a:p>
          <a:p>
            <a:r>
              <a:rPr lang="ja-JP" altLang="en-US" b="0" i="0" dirty="0">
                <a:solidFill>
                  <a:srgbClr val="040C28"/>
                </a:solidFill>
                <a:effectLst/>
                <a:latin typeface="Google Sans"/>
              </a:rPr>
              <a:t>波による背後地の侵食や崩壊を防ぐための護岸がございます。</a:t>
            </a:r>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4</a:t>
            </a:fld>
            <a:endParaRPr kumimoji="1" lang="ja-JP" altLang="en-US"/>
          </a:p>
        </p:txBody>
      </p:sp>
    </p:spTree>
    <p:extLst>
      <p:ext uri="{BB962C8B-B14F-4D97-AF65-F5344CB8AC3E}">
        <p14:creationId xmlns:p14="http://schemas.microsoft.com/office/powerpoint/2010/main" val="152083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先ほどご説明した、港湾施設の写真です。</a:t>
            </a:r>
            <a:endParaRPr kumimoji="1" lang="en-US" altLang="ja-JP" dirty="0"/>
          </a:p>
          <a:p>
            <a:r>
              <a:rPr kumimoji="1" lang="ja-JP" altLang="en-US" dirty="0"/>
              <a:t>左上の写真の岸壁等の係留施設は、鋼矢板やケーソン式が多くございます。</a:t>
            </a:r>
            <a:endParaRPr kumimoji="1" lang="en-US" altLang="ja-JP" dirty="0"/>
          </a:p>
          <a:p>
            <a:r>
              <a:rPr kumimoji="1" lang="ja-JP" altLang="en-US" dirty="0"/>
              <a:t>また、外郭施設でございます、防波堤・護岸はケーソン式やコンクリート擁壁が多くございます。</a:t>
            </a:r>
            <a:endParaRPr kumimoji="1" lang="en-US" altLang="ja-JP" dirty="0"/>
          </a:p>
          <a:p>
            <a:r>
              <a:rPr kumimoji="1" lang="ja-JP" altLang="en-US" dirty="0"/>
              <a:t>その他、緑地や泊地・航路なども管理しております。</a:t>
            </a:r>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5</a:t>
            </a:fld>
            <a:endParaRPr kumimoji="1" lang="ja-JP" altLang="en-US"/>
          </a:p>
        </p:txBody>
      </p:sp>
    </p:spTree>
    <p:extLst>
      <p:ext uri="{BB962C8B-B14F-4D97-AF65-F5344CB8AC3E}">
        <p14:creationId xmlns:p14="http://schemas.microsoft.com/office/powerpoint/2010/main" val="1234673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港湾施設の概要でございます。</a:t>
            </a:r>
            <a:endParaRPr kumimoji="1" lang="en-US" altLang="ja-JP" dirty="0"/>
          </a:p>
          <a:p>
            <a:r>
              <a:rPr kumimoji="1" lang="ja-JP" altLang="en-US" dirty="0"/>
              <a:t>左の図の赤色着色箇所が港湾区域となっており、８港管理しております。</a:t>
            </a:r>
            <a:endParaRPr kumimoji="1" lang="en-US" altLang="ja-JP" dirty="0"/>
          </a:p>
          <a:p>
            <a:r>
              <a:rPr kumimoji="1" lang="ja-JP" altLang="en-US" dirty="0"/>
              <a:t>右上の表は、各施設の施設数と５０年経過対象施設を表しております。</a:t>
            </a:r>
            <a:endParaRPr kumimoji="1" lang="en-US" altLang="ja-JP" dirty="0"/>
          </a:p>
          <a:p>
            <a:r>
              <a:rPr kumimoji="1" lang="ja-JP" altLang="en-US" dirty="0"/>
              <a:t>全体として、一番下に記載しておりますが、現計画策定時に５０年経過対象施設が約１割でしたものが、現在約４割、１０年後には約６割といった推移となります。</a:t>
            </a:r>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6</a:t>
            </a:fld>
            <a:endParaRPr kumimoji="1" lang="ja-JP" altLang="en-US"/>
          </a:p>
        </p:txBody>
      </p:sp>
    </p:spTree>
    <p:extLst>
      <p:ext uri="{BB962C8B-B14F-4D97-AF65-F5344CB8AC3E}">
        <p14:creationId xmlns:p14="http://schemas.microsoft.com/office/powerpoint/2010/main" val="2012693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続きまして、海岸保全施設についてでございます。</a:t>
            </a:r>
            <a:endParaRPr kumimoji="1" lang="en-US" altLang="ja-JP"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7</a:t>
            </a:fld>
            <a:endParaRPr kumimoji="1" lang="ja-JP" altLang="en-US"/>
          </a:p>
        </p:txBody>
      </p:sp>
    </p:spTree>
    <p:extLst>
      <p:ext uri="{BB962C8B-B14F-4D97-AF65-F5344CB8AC3E}">
        <p14:creationId xmlns:p14="http://schemas.microsoft.com/office/powerpoint/2010/main" val="1058567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大阪府では、</a:t>
            </a:r>
            <a:endParaRPr kumimoji="1" lang="en-US" altLang="ja-JP" dirty="0"/>
          </a:p>
          <a:p>
            <a:r>
              <a:rPr kumimoji="1" lang="ja-JP" altLang="en-US" dirty="0"/>
              <a:t>津波・高潮等の侵入を防ぐための防潮堤のほか、海岸浸食を防止するための突堤や、波の低減を図る離岸堤などがございまして、コンクリート構造物が主体となっております。そのほか、養浜・砂浜などがございます。</a:t>
            </a:r>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8</a:t>
            </a:fld>
            <a:endParaRPr kumimoji="1" lang="ja-JP" altLang="en-US"/>
          </a:p>
        </p:txBody>
      </p:sp>
    </p:spTree>
    <p:extLst>
      <p:ext uri="{BB962C8B-B14F-4D97-AF65-F5344CB8AC3E}">
        <p14:creationId xmlns:p14="http://schemas.microsoft.com/office/powerpoint/2010/main" val="1936844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海岸保全施設の概要でございます。</a:t>
            </a:r>
            <a:endParaRPr kumimoji="1" lang="en-US" altLang="ja-JP" dirty="0"/>
          </a:p>
          <a:p>
            <a:r>
              <a:rPr kumimoji="1" lang="ja-JP" altLang="en-US" dirty="0"/>
              <a:t>大阪府が管理する海岸延長は約</a:t>
            </a:r>
            <a:r>
              <a:rPr kumimoji="1" lang="en-US" altLang="ja-JP" dirty="0"/>
              <a:t>74</a:t>
            </a:r>
            <a:r>
              <a:rPr kumimoji="1" lang="ja-JP" altLang="en-US" dirty="0"/>
              <a:t>ｋｍございます。</a:t>
            </a:r>
            <a:endParaRPr kumimoji="1" lang="en-US" altLang="ja-JP" dirty="0"/>
          </a:p>
          <a:p>
            <a:r>
              <a:rPr kumimoji="1" lang="ja-JP" altLang="en-US" dirty="0"/>
              <a:t>昭和４０年代に設置されたものが多く存在し、建設後４０年以上を経過する施設が半数以上ございます。</a:t>
            </a:r>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9</a:t>
            </a:fld>
            <a:endParaRPr kumimoji="1" lang="ja-JP" altLang="en-US"/>
          </a:p>
        </p:txBody>
      </p:sp>
    </p:spTree>
    <p:extLst>
      <p:ext uri="{BB962C8B-B14F-4D97-AF65-F5344CB8AC3E}">
        <p14:creationId xmlns:p14="http://schemas.microsoft.com/office/powerpoint/2010/main" val="82036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EA6B581-B150-40F4-BA47-48048E71208F}"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ja-JP" altLang="en-US"/>
              <a:t>マスター タイトルの書式設定</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E22FEE38-4C33-4397-BAEE-10BF3C17FA67}"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3005652-32B7-456E-B65E-855487C53113}"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BC3A28-C689-4B18-AB5A-F701635D7284}"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192A3EB-7F58-4A73-BFE5-7619E76EFBCE}"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30353A5-2B76-44DD-9DFB-620981918A81}" type="datetime1">
              <a:rPr kumimoji="1" lang="ja-JP" altLang="en-US" smtClean="0"/>
              <a:t>2024/3/25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ja-JP" altLang="en-US"/>
              <a:t>マスター テキストの書式設定</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FB95BA1-25E5-48CA-9E21-5F3E6CD23790}" type="datetime1">
              <a:rPr kumimoji="1" lang="ja-JP" altLang="en-US" smtClean="0"/>
              <a:t>2024/3/25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D92AB65-290E-49E1-8FE0-3F1B450DB574}" type="datetime1">
              <a:rPr kumimoji="1" lang="ja-JP" altLang="en-US" smtClean="0"/>
              <a:t>2024/3/25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EE9928-D382-4C6E-9216-0BD2B9F15356}" type="datetime1">
              <a:rPr kumimoji="1" lang="ja-JP" altLang="en-US" smtClean="0"/>
              <a:t>2024/3/25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C44C219-4D0F-4EB0-B441-E2C1D0112C39}" type="datetime1">
              <a:rPr kumimoji="1" lang="ja-JP" altLang="en-US" smtClean="0"/>
              <a:t>2024/3/25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D03E594-1F8D-44AF-92F5-DC04F7026758}" type="datetime1">
              <a:rPr kumimoji="1" lang="ja-JP" altLang="en-US" smtClean="0"/>
              <a:t>2024/3/25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ja-JP" altLang="en-US"/>
              <a:t>マスター タイトルの書式設定</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F14A905C-C05D-424E-9327-E33DD63885FE}" type="datetime1">
              <a:rPr kumimoji="1" lang="ja-JP" altLang="en-US" smtClean="0"/>
              <a:t>2024/3/25</a:t>
            </a:fld>
            <a:endParaRPr kumimoji="1" lang="ja-JP" alt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kumimoji="1" lang="ja-JP" alt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82EF9F9-C4E8-46B2-BBF1-33E3162B856A}"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5.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package" Target="../embeddings/Microsoft_Excel_Worksheet5.xlsx"/><Relationship Id="rId5" Type="http://schemas.openxmlformats.org/officeDocument/2006/relationships/image" Target="../media/image24.emf"/><Relationship Id="rId4" Type="http://schemas.openxmlformats.org/officeDocument/2006/relationships/package" Target="../embeddings/Microsoft_Excel_Worksheet4.xlsx"/></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36.emf"/></Relationships>
</file>

<file path=ppt/slides/_rels/slide19.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notesSlide" Target="../notesSlides/notesSlide19.xml"/><Relationship Id="rId7" Type="http://schemas.openxmlformats.org/officeDocument/2006/relationships/package" Target="../embeddings/Microsoft_Excel_Worksheet6.xlsx"/><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54.emf"/><Relationship Id="rId5" Type="http://schemas.openxmlformats.org/officeDocument/2006/relationships/package" Target="../embeddings/Microsoft_Excel_Worksheet7.xlsx"/><Relationship Id="rId4" Type="http://schemas.openxmlformats.org/officeDocument/2006/relationships/image" Target="../media/image55.emf"/></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package" Target="../embeddings/Microsoft_Excel_Worksheet10.xlsx"/><Relationship Id="rId3" Type="http://schemas.openxmlformats.org/officeDocument/2006/relationships/notesSlide" Target="../notesSlides/notesSlide29.xml"/><Relationship Id="rId7" Type="http://schemas.openxmlformats.org/officeDocument/2006/relationships/image" Target="../media/image59.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package" Target="../embeddings/Microsoft_Excel_Worksheet9.xlsx"/><Relationship Id="rId5" Type="http://schemas.openxmlformats.org/officeDocument/2006/relationships/image" Target="../media/image58.emf"/><Relationship Id="rId4" Type="http://schemas.openxmlformats.org/officeDocument/2006/relationships/package" Target="../embeddings/Microsoft_Excel_Worksheet8.xlsx"/><Relationship Id="rId9" Type="http://schemas.openxmlformats.org/officeDocument/2006/relationships/image" Target="../media/image60.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59.e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package" Target="../embeddings/Microsoft_Excel_Worksheet12.xlsx"/><Relationship Id="rId5" Type="http://schemas.openxmlformats.org/officeDocument/2006/relationships/image" Target="../media/image58.emf"/><Relationship Id="rId4" Type="http://schemas.openxmlformats.org/officeDocument/2006/relationships/package" Target="../embeddings/Microsoft_Excel_Worksheet11.xlsx"/></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6.jpeg"/><Relationship Id="rId5" Type="http://schemas.microsoft.com/office/2007/relationships/hdphoto" Target="../media/hdphoto1.wdp"/><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3180" y="1268760"/>
            <a:ext cx="9144000" cy="2304256"/>
          </a:xfrm>
        </p:spPr>
        <p:txBody>
          <a:bodyPr>
            <a:normAutofit fontScale="90000"/>
          </a:bodyPr>
          <a:lstStyle/>
          <a:p>
            <a:pPr marL="182880" indent="0" algn="ctr">
              <a:buNone/>
            </a:pPr>
            <a:r>
              <a:rPr kumimoji="1" lang="ja-JP" altLang="en-US" sz="4000" b="1" dirty="0">
                <a:latin typeface="Meiryo UI" pitchFamily="50" charset="-128"/>
                <a:ea typeface="Meiryo UI" pitchFamily="50" charset="-128"/>
                <a:cs typeface="Meiryo UI" pitchFamily="50" charset="-128"/>
              </a:rPr>
              <a:t>大阪府都市基盤施設</a:t>
            </a:r>
            <a:r>
              <a:rPr lang="ja-JP" altLang="en-US" sz="4000" b="1" dirty="0">
                <a:latin typeface="Meiryo UI" pitchFamily="50" charset="-128"/>
                <a:ea typeface="Meiryo UI" pitchFamily="50" charset="-128"/>
                <a:cs typeface="Meiryo UI" pitchFamily="50" charset="-128"/>
              </a:rPr>
              <a:t>維持管理技術審議会</a:t>
            </a:r>
            <a:br>
              <a:rPr lang="en-US" altLang="ja-JP" sz="1300" b="1" dirty="0">
                <a:latin typeface="Meiryo UI" pitchFamily="50" charset="-128"/>
                <a:ea typeface="Meiryo UI" pitchFamily="50" charset="-128"/>
                <a:cs typeface="Meiryo UI" pitchFamily="50" charset="-128"/>
              </a:rPr>
            </a:br>
            <a:br>
              <a:rPr kumimoji="1" lang="en-US" altLang="ja-JP" sz="1300" b="1" dirty="0">
                <a:latin typeface="Meiryo UI" pitchFamily="50" charset="-128"/>
                <a:ea typeface="Meiryo UI" pitchFamily="50" charset="-128"/>
                <a:cs typeface="Meiryo UI" pitchFamily="50" charset="-128"/>
              </a:rPr>
            </a:br>
            <a:r>
              <a:rPr kumimoji="1" lang="ja-JP" altLang="en-US" sz="4000" b="1" dirty="0">
                <a:latin typeface="Meiryo UI" pitchFamily="50" charset="-128"/>
                <a:ea typeface="Meiryo UI" pitchFamily="50" charset="-128"/>
                <a:cs typeface="Meiryo UI" pitchFamily="50" charset="-128"/>
              </a:rPr>
              <a:t>第１回　</a:t>
            </a:r>
            <a:r>
              <a:rPr lang="ja-JP" altLang="en-US" sz="4000" dirty="0">
                <a:latin typeface="Meiryo UI" pitchFamily="50" charset="-128"/>
                <a:ea typeface="Meiryo UI" pitchFamily="50" charset="-128"/>
                <a:cs typeface="Meiryo UI" pitchFamily="50" charset="-128"/>
              </a:rPr>
              <a:t>河川等</a:t>
            </a:r>
            <a:r>
              <a:rPr kumimoji="1" lang="ja-JP" altLang="en-US" sz="4000" b="1" dirty="0">
                <a:latin typeface="Meiryo UI" pitchFamily="50" charset="-128"/>
                <a:ea typeface="Meiryo UI" pitchFamily="50" charset="-128"/>
                <a:cs typeface="Meiryo UI" pitchFamily="50" charset="-128"/>
              </a:rPr>
              <a:t>部会</a:t>
            </a:r>
            <a:br>
              <a:rPr kumimoji="1" lang="en-US" altLang="ja-JP" sz="1300" b="1" dirty="0">
                <a:latin typeface="Meiryo UI" pitchFamily="50" charset="-128"/>
                <a:ea typeface="Meiryo UI" pitchFamily="50" charset="-128"/>
                <a:cs typeface="Meiryo UI" pitchFamily="50" charset="-128"/>
              </a:rPr>
            </a:br>
            <a:br>
              <a:rPr kumimoji="1" lang="en-US" altLang="ja-JP" sz="1300" b="1" dirty="0">
                <a:latin typeface="Meiryo UI" pitchFamily="50" charset="-128"/>
                <a:ea typeface="Meiryo UI" pitchFamily="50" charset="-128"/>
                <a:cs typeface="Meiryo UI" pitchFamily="50" charset="-128"/>
              </a:rPr>
            </a:br>
            <a:endParaRPr kumimoji="1" lang="ja-JP" altLang="en-US" sz="2700" b="1" dirty="0">
              <a:latin typeface="Meiryo UI" pitchFamily="50" charset="-128"/>
              <a:ea typeface="Meiryo UI" pitchFamily="50" charset="-128"/>
              <a:cs typeface="Meiryo UI" pitchFamily="50" charset="-128"/>
            </a:endParaRPr>
          </a:p>
        </p:txBody>
      </p:sp>
      <p:sp>
        <p:nvSpPr>
          <p:cNvPr id="6" name="スライド番号プレースホルダー 17">
            <a:extLst>
              <a:ext uri="{FF2B5EF4-FFF2-40B4-BE49-F238E27FC236}">
                <a16:creationId xmlns:a16="http://schemas.microsoft.com/office/drawing/2014/main" id="{568234FF-1C40-4B1D-98C8-DF509959AD12}"/>
              </a:ext>
            </a:extLst>
          </p:cNvPr>
          <p:cNvSpPr txBox="1">
            <a:spLocks/>
          </p:cNvSpPr>
          <p:nvPr/>
        </p:nvSpPr>
        <p:spPr>
          <a:xfrm>
            <a:off x="8028384" y="6512642"/>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a:t>
            </a:fld>
            <a:endParaRPr lang="ja-JP" altLang="en-US" dirty="0"/>
          </a:p>
        </p:txBody>
      </p:sp>
      <p:sp>
        <p:nvSpPr>
          <p:cNvPr id="9" name="テキスト ボックス 8">
            <a:extLst>
              <a:ext uri="{FF2B5EF4-FFF2-40B4-BE49-F238E27FC236}">
                <a16:creationId xmlns:a16="http://schemas.microsoft.com/office/drawing/2014/main" id="{6F98A860-A2C5-41A6-BF2D-AB4290E13C1E}"/>
              </a:ext>
            </a:extLst>
          </p:cNvPr>
          <p:cNvSpPr txBox="1"/>
          <p:nvPr/>
        </p:nvSpPr>
        <p:spPr>
          <a:xfrm>
            <a:off x="7020272" y="357664"/>
            <a:ext cx="2123728" cy="369332"/>
          </a:xfrm>
          <a:prstGeom prst="rect">
            <a:avLst/>
          </a:prstGeom>
          <a:noFill/>
        </p:spPr>
        <p:txBody>
          <a:bodyPr wrap="square" rtlCol="0">
            <a:spAutoFit/>
          </a:bodyPr>
          <a:lstStyle/>
          <a:p>
            <a:r>
              <a:rPr kumimoji="1" lang="ja-JP" altLang="en-US" b="1" dirty="0"/>
              <a:t>　</a:t>
            </a:r>
            <a:r>
              <a:rPr kumimoji="1" lang="en-US" altLang="ja-JP" b="1" dirty="0"/>
              <a:t>【</a:t>
            </a:r>
            <a:r>
              <a:rPr kumimoji="1" lang="ja-JP" altLang="en-US" b="1" dirty="0"/>
              <a:t>資料１－５</a:t>
            </a:r>
            <a:r>
              <a:rPr kumimoji="1" lang="en-US" altLang="ja-JP" b="1" dirty="0"/>
              <a:t>】</a:t>
            </a:r>
            <a:endParaRPr kumimoji="1" lang="ja-JP" altLang="en-US" b="1" dirty="0"/>
          </a:p>
        </p:txBody>
      </p:sp>
      <p:sp>
        <p:nvSpPr>
          <p:cNvPr id="7" name="サブタイトル 2">
            <a:extLst>
              <a:ext uri="{FF2B5EF4-FFF2-40B4-BE49-F238E27FC236}">
                <a16:creationId xmlns:a16="http://schemas.microsoft.com/office/drawing/2014/main" id="{06817992-580E-49C7-913F-70BA459FE69C}"/>
              </a:ext>
            </a:extLst>
          </p:cNvPr>
          <p:cNvSpPr txBox="1">
            <a:spLocks/>
          </p:cNvSpPr>
          <p:nvPr/>
        </p:nvSpPr>
        <p:spPr>
          <a:xfrm>
            <a:off x="0" y="3753131"/>
            <a:ext cx="9144000" cy="792088"/>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kumimoji="1"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9pPr>
          </a:lstStyle>
          <a:p>
            <a:pPr algn="ctr"/>
            <a:r>
              <a:rPr lang="en-US" altLang="ja-JP" sz="3200" b="1" dirty="0">
                <a:latin typeface="Meiryo UI" pitchFamily="50" charset="-128"/>
                <a:ea typeface="Meiryo UI" pitchFamily="50" charset="-128"/>
                <a:cs typeface="Meiryo UI" pitchFamily="50" charset="-128"/>
              </a:rPr>
              <a:t>《</a:t>
            </a:r>
            <a:r>
              <a:rPr lang="ja-JP" altLang="en-US" sz="3200" b="1" dirty="0">
                <a:latin typeface="Meiryo UI" pitchFamily="50" charset="-128"/>
                <a:ea typeface="Meiryo UI" pitchFamily="50" charset="-128"/>
                <a:cs typeface="Meiryo UI" pitchFamily="50" charset="-128"/>
              </a:rPr>
              <a:t>各施設の現計画の検証、課題と対応方針について</a:t>
            </a:r>
            <a:r>
              <a:rPr lang="en-US" altLang="ja-JP" sz="3200" b="1" dirty="0">
                <a:latin typeface="Meiryo UI" pitchFamily="50" charset="-128"/>
                <a:ea typeface="Meiryo UI" pitchFamily="50" charset="-128"/>
                <a:cs typeface="Meiryo UI" pitchFamily="50" charset="-128"/>
              </a:rPr>
              <a:t>》</a:t>
            </a:r>
            <a:endParaRPr lang="ja-JP" altLang="en-US" sz="3200" b="1" dirty="0">
              <a:latin typeface="Meiryo UI" pitchFamily="50" charset="-128"/>
              <a:ea typeface="Meiryo UI" pitchFamily="50" charset="-128"/>
              <a:cs typeface="Meiryo UI" pitchFamily="50" charset="-128"/>
            </a:endParaRPr>
          </a:p>
        </p:txBody>
      </p:sp>
      <p:sp>
        <p:nvSpPr>
          <p:cNvPr id="8" name="サブタイトル 2">
            <a:extLst>
              <a:ext uri="{FF2B5EF4-FFF2-40B4-BE49-F238E27FC236}">
                <a16:creationId xmlns:a16="http://schemas.microsoft.com/office/drawing/2014/main" id="{37486AA9-78E1-4A7C-9CF2-F53E5BE5C959}"/>
              </a:ext>
            </a:extLst>
          </p:cNvPr>
          <p:cNvSpPr txBox="1">
            <a:spLocks/>
          </p:cNvSpPr>
          <p:nvPr/>
        </p:nvSpPr>
        <p:spPr>
          <a:xfrm>
            <a:off x="0" y="4765144"/>
            <a:ext cx="9144000" cy="792088"/>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kumimoji="1"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9pPr>
          </a:lstStyle>
          <a:p>
            <a:pPr algn="ctr"/>
            <a:r>
              <a:rPr lang="ja-JP" altLang="en-US" sz="3200">
                <a:latin typeface="Meiryo UI" pitchFamily="50" charset="-128"/>
                <a:ea typeface="Meiryo UI" pitchFamily="50" charset="-128"/>
                <a:cs typeface="Meiryo UI" pitchFamily="50" charset="-128"/>
              </a:rPr>
              <a:t>（港湾・海岸施設編</a:t>
            </a:r>
            <a:r>
              <a:rPr lang="en-US" altLang="ja-JP" sz="3200" dirty="0">
                <a:latin typeface="Meiryo UI" pitchFamily="50" charset="-128"/>
                <a:ea typeface="Meiryo UI" pitchFamily="50" charset="-128"/>
                <a:cs typeface="Meiryo UI" pitchFamily="50" charset="-128"/>
              </a:rPr>
              <a:t>【</a:t>
            </a:r>
            <a:r>
              <a:rPr lang="ja-JP" altLang="en-US" sz="3200" dirty="0">
                <a:latin typeface="Meiryo UI" pitchFamily="50" charset="-128"/>
                <a:ea typeface="Meiryo UI" pitchFamily="50" charset="-128"/>
                <a:cs typeface="Meiryo UI" pitchFamily="50" charset="-128"/>
              </a:rPr>
              <a:t>本編</a:t>
            </a:r>
            <a:r>
              <a:rPr lang="en-US" altLang="ja-JP" sz="3200" dirty="0">
                <a:latin typeface="Meiryo UI" pitchFamily="50" charset="-128"/>
                <a:ea typeface="Meiryo UI" pitchFamily="50" charset="-128"/>
                <a:cs typeface="Meiryo UI" pitchFamily="50" charset="-128"/>
              </a:rPr>
              <a:t>】</a:t>
            </a:r>
            <a:r>
              <a:rPr lang="ja-JP" altLang="en-US" sz="3200" dirty="0">
                <a:latin typeface="Meiryo UI" pitchFamily="50" charset="-128"/>
                <a:ea typeface="Meiryo UI" pitchFamily="50" charset="-128"/>
                <a:cs typeface="Meiryo UI" pitchFamily="50" charset="-128"/>
              </a:rPr>
              <a:t>）</a:t>
            </a:r>
          </a:p>
        </p:txBody>
      </p:sp>
    </p:spTree>
    <p:extLst>
      <p:ext uri="{BB962C8B-B14F-4D97-AF65-F5344CB8AC3E}">
        <p14:creationId xmlns:p14="http://schemas.microsoft.com/office/powerpoint/2010/main" val="2196080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１．施設の現状</a:t>
            </a: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１－３　施設の劣化、損傷状況</a:t>
            </a:r>
            <a:endParaRPr kumimoji="1" lang="ja-JP" altLang="en-US" sz="2400" dirty="0">
              <a:latin typeface="Meiryo UI" pitchFamily="50" charset="-128"/>
              <a:ea typeface="Meiryo UI" pitchFamily="50" charset="-128"/>
              <a:cs typeface="Meiryo UI" pitchFamily="50" charset="-128"/>
            </a:endParaRPr>
          </a:p>
        </p:txBody>
      </p:sp>
      <p:sp>
        <p:nvSpPr>
          <p:cNvPr id="18" name="スライド番号プレースホルダー 17"/>
          <p:cNvSpPr>
            <a:spLocks noGrp="1"/>
          </p:cNvSpPr>
          <p:nvPr>
            <p:ph type="sldNum" sz="quarter" idx="12"/>
          </p:nvPr>
        </p:nvSpPr>
        <p:spPr>
          <a:xfrm>
            <a:off x="8028384" y="6512642"/>
            <a:ext cx="1828800" cy="365125"/>
          </a:xfrm>
        </p:spPr>
        <p:txBody>
          <a:bodyPr/>
          <a:lstStyle/>
          <a:p>
            <a:fld id="{682EF9F9-C4E8-46B2-BBF1-33E3162B856A}" type="slidenum">
              <a:rPr kumimoji="1" lang="ja-JP" altLang="en-US" smtClean="0"/>
              <a:t>10</a:t>
            </a:fld>
            <a:endParaRPr kumimoji="1" lang="ja-JP" altLang="en-US" dirty="0"/>
          </a:p>
        </p:txBody>
      </p:sp>
      <p:sp>
        <p:nvSpPr>
          <p:cNvPr id="25" name="テキスト ボックス 24"/>
          <p:cNvSpPr txBox="1"/>
          <p:nvPr/>
        </p:nvSpPr>
        <p:spPr>
          <a:xfrm>
            <a:off x="107504" y="938757"/>
            <a:ext cx="8928992" cy="369332"/>
          </a:xfrm>
          <a:prstGeom prst="rect">
            <a:avLst/>
          </a:prstGeom>
          <a:noFill/>
          <a:ln w="19050">
            <a:noFill/>
          </a:ln>
        </p:spPr>
        <p:txBody>
          <a:bodyPr wrap="square" rtlCol="0">
            <a:spAutoFit/>
          </a:bodyPr>
          <a:lstStyle/>
          <a:p>
            <a:r>
              <a:rPr kumimoji="1" lang="ja-JP" altLang="en-US" dirty="0">
                <a:latin typeface="Meiryo UI" pitchFamily="50" charset="-128"/>
                <a:ea typeface="Meiryo UI" pitchFamily="50" charset="-128"/>
                <a:cs typeface="Meiryo UI" pitchFamily="50" charset="-128"/>
              </a:rPr>
              <a:t>①港湾</a:t>
            </a:r>
          </a:p>
        </p:txBody>
      </p:sp>
      <p:pic>
        <p:nvPicPr>
          <p:cNvPr id="12" name="コンテンツ プレースホルダー 4" descr="建物, テーブル, 座る, 古い が含まれている画像&#10;&#10;自動的に生成された説明">
            <a:extLst>
              <a:ext uri="{FF2B5EF4-FFF2-40B4-BE49-F238E27FC236}">
                <a16:creationId xmlns:a16="http://schemas.microsoft.com/office/drawing/2014/main" id="{FE212194-A775-4BEE-9479-FC6AE77725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504" y="1308088"/>
            <a:ext cx="3931811" cy="2480951"/>
          </a:xfrm>
          <a:prstGeom prst="rect">
            <a:avLst/>
          </a:prstGeom>
        </p:spPr>
      </p:pic>
      <p:sp>
        <p:nvSpPr>
          <p:cNvPr id="13" name="吹き出し: 角を丸めた四角形 12">
            <a:extLst>
              <a:ext uri="{FF2B5EF4-FFF2-40B4-BE49-F238E27FC236}">
                <a16:creationId xmlns:a16="http://schemas.microsoft.com/office/drawing/2014/main" id="{AF0F946B-291E-48BC-A25A-D9A08FFB19AC}"/>
              </a:ext>
            </a:extLst>
          </p:cNvPr>
          <p:cNvSpPr/>
          <p:nvPr/>
        </p:nvSpPr>
        <p:spPr>
          <a:xfrm>
            <a:off x="4010182" y="1895015"/>
            <a:ext cx="1342746" cy="542968"/>
          </a:xfrm>
          <a:prstGeom prst="wedgeRoundRectCallout">
            <a:avLst>
              <a:gd name="adj1" fmla="val -70317"/>
              <a:gd name="adj2" fmla="val -103646"/>
              <a:gd name="adj3" fmla="val 1666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n w="0"/>
                <a:solidFill>
                  <a:schemeClr val="tx1"/>
                </a:solidFill>
              </a:rPr>
              <a:t>床版部剥離</a:t>
            </a:r>
            <a:endParaRPr kumimoji="1" lang="en-US" altLang="ja-JP" sz="1400" b="1" dirty="0">
              <a:ln w="0"/>
              <a:solidFill>
                <a:schemeClr val="tx1"/>
              </a:solidFill>
            </a:endParaRPr>
          </a:p>
          <a:p>
            <a:pPr algn="ctr"/>
            <a:r>
              <a:rPr lang="ja-JP" altLang="en-US" sz="1400" b="1" dirty="0">
                <a:ln w="0"/>
                <a:solidFill>
                  <a:schemeClr val="tx1"/>
                </a:solidFill>
              </a:rPr>
              <a:t>鉄筋暴露</a:t>
            </a:r>
            <a:endParaRPr kumimoji="1" lang="ja-JP" altLang="en-US" sz="1400" b="1" dirty="0">
              <a:ln w="0"/>
              <a:solidFill>
                <a:schemeClr val="tx1"/>
              </a:solidFill>
            </a:endParaRPr>
          </a:p>
        </p:txBody>
      </p:sp>
      <p:sp>
        <p:nvSpPr>
          <p:cNvPr id="14" name="吹き出し: 角を丸めた四角形 13">
            <a:extLst>
              <a:ext uri="{FF2B5EF4-FFF2-40B4-BE49-F238E27FC236}">
                <a16:creationId xmlns:a16="http://schemas.microsoft.com/office/drawing/2014/main" id="{8358695C-EC9A-40E6-BF44-0A3277EE5B1C}"/>
              </a:ext>
            </a:extLst>
          </p:cNvPr>
          <p:cNvSpPr/>
          <p:nvPr/>
        </p:nvSpPr>
        <p:spPr>
          <a:xfrm>
            <a:off x="251520" y="2272545"/>
            <a:ext cx="1365165" cy="552034"/>
          </a:xfrm>
          <a:prstGeom prst="wedgeRoundRectCallout">
            <a:avLst>
              <a:gd name="adj1" fmla="val -15279"/>
              <a:gd name="adj2" fmla="val 90742"/>
              <a:gd name="adj3" fmla="val 1666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n w="0"/>
                <a:solidFill>
                  <a:schemeClr val="tx1"/>
                </a:solidFill>
              </a:rPr>
              <a:t>梁部ひび割れ</a:t>
            </a:r>
          </a:p>
        </p:txBody>
      </p:sp>
      <p:sp>
        <p:nvSpPr>
          <p:cNvPr id="15" name="吹き出し: 角を丸めた四角形 14">
            <a:extLst>
              <a:ext uri="{FF2B5EF4-FFF2-40B4-BE49-F238E27FC236}">
                <a16:creationId xmlns:a16="http://schemas.microsoft.com/office/drawing/2014/main" id="{C748D1DF-02AC-4300-9BC6-38531973B17C}"/>
              </a:ext>
            </a:extLst>
          </p:cNvPr>
          <p:cNvSpPr/>
          <p:nvPr/>
        </p:nvSpPr>
        <p:spPr>
          <a:xfrm>
            <a:off x="3963734" y="3367397"/>
            <a:ext cx="1342746" cy="542968"/>
          </a:xfrm>
          <a:prstGeom prst="wedgeRoundRectCallout">
            <a:avLst>
              <a:gd name="adj1" fmla="val -53073"/>
              <a:gd name="adj2" fmla="val -136079"/>
              <a:gd name="adj3" fmla="val 1666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n w="0"/>
                <a:solidFill>
                  <a:schemeClr val="tx1"/>
                </a:solidFill>
              </a:rPr>
              <a:t>梁部剥離</a:t>
            </a:r>
            <a:endParaRPr kumimoji="1" lang="en-US" altLang="ja-JP" sz="1400" b="1" dirty="0">
              <a:ln w="0"/>
              <a:solidFill>
                <a:schemeClr val="tx1"/>
              </a:solidFill>
            </a:endParaRPr>
          </a:p>
          <a:p>
            <a:pPr algn="ctr"/>
            <a:r>
              <a:rPr lang="ja-JP" altLang="en-US" sz="1400" b="1" dirty="0">
                <a:ln w="0"/>
                <a:solidFill>
                  <a:schemeClr val="tx1"/>
                </a:solidFill>
              </a:rPr>
              <a:t>鉄筋暴露</a:t>
            </a:r>
            <a:endParaRPr kumimoji="1" lang="ja-JP" altLang="en-US" sz="1400" b="1" dirty="0">
              <a:ln w="0"/>
              <a:solidFill>
                <a:schemeClr val="tx1"/>
              </a:solidFill>
            </a:endParaRPr>
          </a:p>
        </p:txBody>
      </p:sp>
      <p:sp>
        <p:nvSpPr>
          <p:cNvPr id="16" name="テキスト ボックス 15">
            <a:extLst>
              <a:ext uri="{FF2B5EF4-FFF2-40B4-BE49-F238E27FC236}">
                <a16:creationId xmlns:a16="http://schemas.microsoft.com/office/drawing/2014/main" id="{2FFAFDF0-3C76-4CC3-851A-512E39FE791A}"/>
              </a:ext>
            </a:extLst>
          </p:cNvPr>
          <p:cNvSpPr txBox="1"/>
          <p:nvPr/>
        </p:nvSpPr>
        <p:spPr>
          <a:xfrm>
            <a:off x="936414" y="3775906"/>
            <a:ext cx="2448272" cy="338554"/>
          </a:xfrm>
          <a:prstGeom prst="rect">
            <a:avLst/>
          </a:prstGeom>
          <a:noFill/>
          <a:ln w="19050">
            <a:noFill/>
          </a:ln>
        </p:spPr>
        <p:txBody>
          <a:bodyPr wrap="square" rtlCol="0">
            <a:spAutoFit/>
          </a:bodyPr>
          <a:lstStyle/>
          <a:p>
            <a:pPr algn="ctr"/>
            <a:r>
              <a:rPr lang="ja-JP" altLang="en-US" sz="1600" dirty="0">
                <a:latin typeface="Meiryo UI" pitchFamily="50" charset="-128"/>
                <a:ea typeface="Meiryo UI" pitchFamily="50" charset="-128"/>
                <a:cs typeface="Meiryo UI" pitchFamily="50" charset="-128"/>
              </a:rPr>
              <a:t>飛沫部による塩害</a:t>
            </a:r>
            <a:endParaRPr kumimoji="1" lang="ja-JP" altLang="en-US" sz="1600" dirty="0">
              <a:latin typeface="Meiryo UI" pitchFamily="50" charset="-128"/>
              <a:ea typeface="Meiryo UI" pitchFamily="50" charset="-128"/>
              <a:cs typeface="Meiryo UI" pitchFamily="50" charset="-128"/>
            </a:endParaRPr>
          </a:p>
        </p:txBody>
      </p:sp>
      <p:pic>
        <p:nvPicPr>
          <p:cNvPr id="19" name="図 18">
            <a:extLst>
              <a:ext uri="{FF2B5EF4-FFF2-40B4-BE49-F238E27FC236}">
                <a16:creationId xmlns:a16="http://schemas.microsoft.com/office/drawing/2014/main" id="{00000000-0008-0000-0000-0000060000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79082" y="1027642"/>
            <a:ext cx="3513398" cy="2694182"/>
          </a:xfrm>
          <a:prstGeom prst="rect">
            <a:avLst/>
          </a:prstGeom>
        </p:spPr>
      </p:pic>
      <p:sp>
        <p:nvSpPr>
          <p:cNvPr id="21" name="吹き出し: 角を丸めた四角形 20">
            <a:extLst>
              <a:ext uri="{FF2B5EF4-FFF2-40B4-BE49-F238E27FC236}">
                <a16:creationId xmlns:a16="http://schemas.microsoft.com/office/drawing/2014/main" id="{1DBB2A50-CFBB-4A9A-9FFA-0CAD4F63ED9A}"/>
              </a:ext>
            </a:extLst>
          </p:cNvPr>
          <p:cNvSpPr/>
          <p:nvPr/>
        </p:nvSpPr>
        <p:spPr>
          <a:xfrm>
            <a:off x="5624331" y="3143522"/>
            <a:ext cx="1342746" cy="542968"/>
          </a:xfrm>
          <a:prstGeom prst="wedgeRoundRectCallout">
            <a:avLst>
              <a:gd name="adj1" fmla="val 67267"/>
              <a:gd name="adj2" fmla="val -212208"/>
              <a:gd name="adj3" fmla="val 1666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n w="0"/>
                <a:solidFill>
                  <a:schemeClr val="tx1"/>
                </a:solidFill>
              </a:rPr>
              <a:t>鋼矢板腐食</a:t>
            </a:r>
          </a:p>
        </p:txBody>
      </p:sp>
      <p:sp>
        <p:nvSpPr>
          <p:cNvPr id="23" name="テキスト ボックス 22">
            <a:extLst>
              <a:ext uri="{FF2B5EF4-FFF2-40B4-BE49-F238E27FC236}">
                <a16:creationId xmlns:a16="http://schemas.microsoft.com/office/drawing/2014/main" id="{C27155EB-BB96-487D-801F-39A27CA2419B}"/>
              </a:ext>
            </a:extLst>
          </p:cNvPr>
          <p:cNvSpPr txBox="1"/>
          <p:nvPr/>
        </p:nvSpPr>
        <p:spPr>
          <a:xfrm>
            <a:off x="6076740" y="3664914"/>
            <a:ext cx="2448272" cy="338554"/>
          </a:xfrm>
          <a:prstGeom prst="rect">
            <a:avLst/>
          </a:prstGeom>
          <a:noFill/>
          <a:ln w="19050">
            <a:noFill/>
          </a:ln>
        </p:spPr>
        <p:txBody>
          <a:bodyPr wrap="square" rtlCol="0">
            <a:spAutoFit/>
          </a:bodyPr>
          <a:lstStyle/>
          <a:p>
            <a:pPr algn="ctr"/>
            <a:r>
              <a:rPr lang="ja-JP" altLang="en-US" sz="1600" dirty="0">
                <a:latin typeface="Meiryo UI" pitchFamily="50" charset="-128"/>
                <a:ea typeface="Meiryo UI" pitchFamily="50" charset="-128"/>
                <a:cs typeface="Meiryo UI" pitchFamily="50" charset="-128"/>
              </a:rPr>
              <a:t>海中部の損傷</a:t>
            </a:r>
            <a:endParaRPr kumimoji="1" lang="ja-JP" altLang="en-US" sz="1600" dirty="0">
              <a:latin typeface="Meiryo UI" pitchFamily="50" charset="-128"/>
              <a:ea typeface="Meiryo UI" pitchFamily="50" charset="-128"/>
              <a:cs typeface="Meiryo UI" pitchFamily="50" charset="-128"/>
            </a:endParaRPr>
          </a:p>
        </p:txBody>
      </p:sp>
      <p:pic>
        <p:nvPicPr>
          <p:cNvPr id="28" name="Picture 2" descr="CIMG2514">
            <a:extLst>
              <a:ext uri="{FF2B5EF4-FFF2-40B4-BE49-F238E27FC236}">
                <a16:creationId xmlns:a16="http://schemas.microsoft.com/office/drawing/2014/main" id="{44BA4D65-6CA2-4EB6-8778-3737AF7C8EC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640214" y="4285343"/>
            <a:ext cx="3153704" cy="237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テキスト ボックス 28">
            <a:extLst>
              <a:ext uri="{FF2B5EF4-FFF2-40B4-BE49-F238E27FC236}">
                <a16:creationId xmlns:a16="http://schemas.microsoft.com/office/drawing/2014/main" id="{82DE3FAD-E17D-4925-A872-2AAA015D1026}"/>
              </a:ext>
            </a:extLst>
          </p:cNvPr>
          <p:cNvSpPr txBox="1"/>
          <p:nvPr/>
        </p:nvSpPr>
        <p:spPr>
          <a:xfrm>
            <a:off x="184060" y="6203630"/>
            <a:ext cx="2448272" cy="338554"/>
          </a:xfrm>
          <a:prstGeom prst="rect">
            <a:avLst/>
          </a:prstGeom>
          <a:noFill/>
          <a:ln w="19050">
            <a:noFill/>
          </a:ln>
        </p:spPr>
        <p:txBody>
          <a:bodyPr wrap="square" rtlCol="0">
            <a:spAutoFit/>
          </a:bodyPr>
          <a:lstStyle/>
          <a:p>
            <a:pPr algn="ctr"/>
            <a:r>
              <a:rPr lang="ja-JP" altLang="en-US" sz="1600" dirty="0">
                <a:latin typeface="Meiryo UI" pitchFamily="50" charset="-128"/>
                <a:ea typeface="Meiryo UI" pitchFamily="50" charset="-128"/>
                <a:cs typeface="Meiryo UI" pitchFamily="50" charset="-128"/>
              </a:rPr>
              <a:t>エプロンひび割れ・沈下</a:t>
            </a:r>
            <a:endParaRPr kumimoji="1" lang="ja-JP" altLang="en-US" sz="1600" dirty="0">
              <a:latin typeface="Meiryo UI" pitchFamily="50" charset="-128"/>
              <a:ea typeface="Meiryo UI" pitchFamily="50" charset="-128"/>
              <a:cs typeface="Meiryo UI" pitchFamily="50" charset="-128"/>
            </a:endParaRPr>
          </a:p>
        </p:txBody>
      </p:sp>
      <p:pic>
        <p:nvPicPr>
          <p:cNvPr id="30" name="コンテンツ プレースホルダー 6" descr="24">
            <a:extLst>
              <a:ext uri="{FF2B5EF4-FFF2-40B4-BE49-F238E27FC236}">
                <a16:creationId xmlns:a16="http://schemas.microsoft.com/office/drawing/2014/main" id="{B803F4E9-D1BF-41DE-8197-0E6E6F9D148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83"/>
          <a:stretch/>
        </p:blipFill>
        <p:spPr>
          <a:xfrm>
            <a:off x="5873753" y="4046115"/>
            <a:ext cx="2854246" cy="2554170"/>
          </a:xfrm>
          <a:prstGeom prst="rect">
            <a:avLst/>
          </a:prstGeom>
        </p:spPr>
      </p:pic>
      <p:sp>
        <p:nvSpPr>
          <p:cNvPr id="31" name="テキスト ボックス 30">
            <a:extLst>
              <a:ext uri="{FF2B5EF4-FFF2-40B4-BE49-F238E27FC236}">
                <a16:creationId xmlns:a16="http://schemas.microsoft.com/office/drawing/2014/main" id="{92625FA2-9132-489C-B433-7879350F352A}"/>
              </a:ext>
            </a:extLst>
          </p:cNvPr>
          <p:cNvSpPr txBox="1"/>
          <p:nvPr/>
        </p:nvSpPr>
        <p:spPr>
          <a:xfrm>
            <a:off x="5873753" y="6546830"/>
            <a:ext cx="2854246" cy="338554"/>
          </a:xfrm>
          <a:prstGeom prst="rect">
            <a:avLst/>
          </a:prstGeom>
          <a:noFill/>
          <a:ln w="19050">
            <a:noFill/>
          </a:ln>
        </p:spPr>
        <p:txBody>
          <a:bodyPr wrap="square" rtlCol="0">
            <a:spAutoFit/>
          </a:bodyPr>
          <a:lstStyle/>
          <a:p>
            <a:pPr algn="ctr"/>
            <a:r>
              <a:rPr lang="ja-JP" altLang="en-US" sz="1600" dirty="0">
                <a:latin typeface="Meiryo UI" pitchFamily="50" charset="-128"/>
                <a:ea typeface="Meiryo UI" pitchFamily="50" charset="-128"/>
                <a:cs typeface="Meiryo UI" pitchFamily="50" charset="-128"/>
              </a:rPr>
              <a:t>飛沫干満帯の損傷</a:t>
            </a:r>
            <a:endParaRPr kumimoji="1" lang="ja-JP" altLang="en-US" sz="1600" dirty="0">
              <a:latin typeface="Meiryo UI" pitchFamily="50" charset="-128"/>
              <a:ea typeface="Meiryo UI" pitchFamily="50" charset="-128"/>
              <a:cs typeface="Meiryo UI" pitchFamily="50" charset="-128"/>
            </a:endParaRPr>
          </a:p>
        </p:txBody>
      </p:sp>
      <p:pic>
        <p:nvPicPr>
          <p:cNvPr id="22" name="図 21">
            <a:extLst>
              <a:ext uri="{FF2B5EF4-FFF2-40B4-BE49-F238E27FC236}">
                <a16:creationId xmlns:a16="http://schemas.microsoft.com/office/drawing/2014/main" id="{AA899F20-8930-4096-AE39-73E3C2BA565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75425" y="5065787"/>
            <a:ext cx="2863892" cy="155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9">
            <a:extLst>
              <a:ext uri="{FF2B5EF4-FFF2-40B4-BE49-F238E27FC236}">
                <a16:creationId xmlns:a16="http://schemas.microsoft.com/office/drawing/2014/main" id="{590BE833-690D-4CE3-8CB1-F64AAE6A4DB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7504" y="4285342"/>
            <a:ext cx="2854245" cy="1813147"/>
          </a:xfrm>
          <a:prstGeom prst="rect">
            <a:avLst/>
          </a:prstGeom>
        </p:spPr>
      </p:pic>
      <p:sp>
        <p:nvSpPr>
          <p:cNvPr id="2" name="楕円 1">
            <a:extLst>
              <a:ext uri="{FF2B5EF4-FFF2-40B4-BE49-F238E27FC236}">
                <a16:creationId xmlns:a16="http://schemas.microsoft.com/office/drawing/2014/main" id="{CC491AEE-6DF0-437A-8FEA-7D32FA92C3C8}"/>
              </a:ext>
            </a:extLst>
          </p:cNvPr>
          <p:cNvSpPr/>
          <p:nvPr/>
        </p:nvSpPr>
        <p:spPr>
          <a:xfrm rot="19882976">
            <a:off x="-79434" y="5307569"/>
            <a:ext cx="2583817" cy="327321"/>
          </a:xfrm>
          <a:prstGeom prst="ellipse">
            <a:avLst/>
          </a:prstGeom>
          <a:ln w="25400">
            <a:solidFill>
              <a:srgbClr val="FF000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7" name="フリーフォーム: 図形 6">
            <a:extLst>
              <a:ext uri="{FF2B5EF4-FFF2-40B4-BE49-F238E27FC236}">
                <a16:creationId xmlns:a16="http://schemas.microsoft.com/office/drawing/2014/main" id="{28C70FE8-30D0-4949-985F-26859A90BDA5}"/>
              </a:ext>
            </a:extLst>
          </p:cNvPr>
          <p:cNvSpPr/>
          <p:nvPr/>
        </p:nvSpPr>
        <p:spPr>
          <a:xfrm>
            <a:off x="1055370" y="5074920"/>
            <a:ext cx="1901190" cy="990600"/>
          </a:xfrm>
          <a:custGeom>
            <a:avLst/>
            <a:gdLst>
              <a:gd name="connsiteX0" fmla="*/ 1184910 w 1901190"/>
              <a:gd name="connsiteY0" fmla="*/ 0 h 990600"/>
              <a:gd name="connsiteX1" fmla="*/ 0 w 1901190"/>
              <a:gd name="connsiteY1" fmla="*/ 979170 h 990600"/>
              <a:gd name="connsiteX2" fmla="*/ 1870710 w 1901190"/>
              <a:gd name="connsiteY2" fmla="*/ 990600 h 990600"/>
              <a:gd name="connsiteX3" fmla="*/ 1901190 w 1901190"/>
              <a:gd name="connsiteY3" fmla="*/ 407670 h 990600"/>
              <a:gd name="connsiteX4" fmla="*/ 1375410 w 1901190"/>
              <a:gd name="connsiteY4" fmla="*/ 11430 h 990600"/>
              <a:gd name="connsiteX5" fmla="*/ 1184910 w 190119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1190" h="990600">
                <a:moveTo>
                  <a:pt x="1184910" y="0"/>
                </a:moveTo>
                <a:lnTo>
                  <a:pt x="0" y="979170"/>
                </a:lnTo>
                <a:lnTo>
                  <a:pt x="1870710" y="990600"/>
                </a:lnTo>
                <a:lnTo>
                  <a:pt x="1901190" y="407670"/>
                </a:lnTo>
                <a:lnTo>
                  <a:pt x="1375410" y="11430"/>
                </a:lnTo>
                <a:lnTo>
                  <a:pt x="1184910" y="0"/>
                </a:lnTo>
                <a:close/>
              </a:path>
            </a:pathLst>
          </a:custGeom>
          <a:ln w="25400">
            <a:solidFill>
              <a:srgbClr val="FF000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4" name="吹き出し: 角を丸めた四角形 23">
            <a:extLst>
              <a:ext uri="{FF2B5EF4-FFF2-40B4-BE49-F238E27FC236}">
                <a16:creationId xmlns:a16="http://schemas.microsoft.com/office/drawing/2014/main" id="{638C0E04-0B9C-4C87-8E11-E1114D9F633A}"/>
              </a:ext>
            </a:extLst>
          </p:cNvPr>
          <p:cNvSpPr/>
          <p:nvPr/>
        </p:nvSpPr>
        <p:spPr>
          <a:xfrm>
            <a:off x="262729" y="4339279"/>
            <a:ext cx="1342746" cy="542968"/>
          </a:xfrm>
          <a:prstGeom prst="wedgeRoundRectCallout">
            <a:avLst>
              <a:gd name="adj1" fmla="val 28929"/>
              <a:gd name="adj2" fmla="val 89166"/>
              <a:gd name="adj3" fmla="val 1666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n w="0"/>
                <a:solidFill>
                  <a:schemeClr val="tx1"/>
                </a:solidFill>
              </a:rPr>
              <a:t>ひび割れ</a:t>
            </a:r>
          </a:p>
        </p:txBody>
      </p:sp>
      <p:sp>
        <p:nvSpPr>
          <p:cNvPr id="26" name="吹き出し: 角を丸めた四角形 25">
            <a:extLst>
              <a:ext uri="{FF2B5EF4-FFF2-40B4-BE49-F238E27FC236}">
                <a16:creationId xmlns:a16="http://schemas.microsoft.com/office/drawing/2014/main" id="{4452C0EC-E1BA-4D62-A22F-EA42D0AE0BEB}"/>
              </a:ext>
            </a:extLst>
          </p:cNvPr>
          <p:cNvSpPr/>
          <p:nvPr/>
        </p:nvSpPr>
        <p:spPr>
          <a:xfrm>
            <a:off x="2580175" y="4237380"/>
            <a:ext cx="1342746" cy="542968"/>
          </a:xfrm>
          <a:prstGeom prst="wedgeRoundRectCallout">
            <a:avLst>
              <a:gd name="adj1" fmla="val -47115"/>
              <a:gd name="adj2" fmla="val 96885"/>
              <a:gd name="adj3" fmla="val 1666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n w="0"/>
                <a:solidFill>
                  <a:schemeClr val="tx1"/>
                </a:solidFill>
              </a:rPr>
              <a:t>沈下</a:t>
            </a:r>
          </a:p>
        </p:txBody>
      </p:sp>
      <p:sp>
        <p:nvSpPr>
          <p:cNvPr id="27" name="吹き出し: 角を丸めた四角形 26">
            <a:extLst>
              <a:ext uri="{FF2B5EF4-FFF2-40B4-BE49-F238E27FC236}">
                <a16:creationId xmlns:a16="http://schemas.microsoft.com/office/drawing/2014/main" id="{8E0220D8-7259-43DD-973F-98C8B7CF822E}"/>
              </a:ext>
            </a:extLst>
          </p:cNvPr>
          <p:cNvSpPr/>
          <p:nvPr/>
        </p:nvSpPr>
        <p:spPr>
          <a:xfrm>
            <a:off x="2581182" y="4237380"/>
            <a:ext cx="1342746" cy="542968"/>
          </a:xfrm>
          <a:prstGeom prst="wedgeRoundRectCallout">
            <a:avLst>
              <a:gd name="adj1" fmla="val 38860"/>
              <a:gd name="adj2" fmla="val 223893"/>
              <a:gd name="adj3" fmla="val 1666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n w="0"/>
                <a:solidFill>
                  <a:schemeClr val="tx1"/>
                </a:solidFill>
              </a:rPr>
              <a:t>沈下に伴う</a:t>
            </a:r>
            <a:endParaRPr kumimoji="1" lang="en-US" altLang="ja-JP" sz="1400" b="1" dirty="0">
              <a:ln w="0"/>
              <a:solidFill>
                <a:schemeClr val="tx1"/>
              </a:solidFill>
            </a:endParaRPr>
          </a:p>
          <a:p>
            <a:pPr algn="ctr"/>
            <a:r>
              <a:rPr kumimoji="1" lang="ja-JP" altLang="en-US" sz="1400" b="1" dirty="0">
                <a:ln w="0"/>
                <a:solidFill>
                  <a:schemeClr val="tx1"/>
                </a:solidFill>
              </a:rPr>
              <a:t>排水不良</a:t>
            </a:r>
          </a:p>
        </p:txBody>
      </p:sp>
      <p:sp>
        <p:nvSpPr>
          <p:cNvPr id="32" name="吹き出し: 角を丸めた四角形 31">
            <a:extLst>
              <a:ext uri="{FF2B5EF4-FFF2-40B4-BE49-F238E27FC236}">
                <a16:creationId xmlns:a16="http://schemas.microsoft.com/office/drawing/2014/main" id="{FC1C4940-ED8E-4159-B196-6D65667BD542}"/>
              </a:ext>
            </a:extLst>
          </p:cNvPr>
          <p:cNvSpPr/>
          <p:nvPr/>
        </p:nvSpPr>
        <p:spPr>
          <a:xfrm>
            <a:off x="4051284" y="4237380"/>
            <a:ext cx="1528827" cy="542968"/>
          </a:xfrm>
          <a:prstGeom prst="wedgeRoundRectCallout">
            <a:avLst>
              <a:gd name="adj1" fmla="val -28104"/>
              <a:gd name="adj2" fmla="val 110919"/>
              <a:gd name="adj3" fmla="val 1666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ln w="0"/>
                <a:solidFill>
                  <a:schemeClr val="tx1"/>
                </a:solidFill>
              </a:rPr>
              <a:t>背後地利用</a:t>
            </a:r>
            <a:r>
              <a:rPr kumimoji="1" lang="ja-JP" altLang="en-US" sz="1400" b="1" dirty="0">
                <a:ln w="0"/>
                <a:solidFill>
                  <a:schemeClr val="tx1"/>
                </a:solidFill>
              </a:rPr>
              <a:t>者</a:t>
            </a:r>
            <a:endParaRPr kumimoji="1" lang="en-US" altLang="ja-JP" sz="1400" b="1" dirty="0">
              <a:ln w="0"/>
              <a:solidFill>
                <a:schemeClr val="tx1"/>
              </a:solidFill>
            </a:endParaRPr>
          </a:p>
          <a:p>
            <a:pPr algn="ctr"/>
            <a:r>
              <a:rPr kumimoji="1" lang="ja-JP" altLang="en-US" sz="1400" b="1" dirty="0">
                <a:ln w="0"/>
                <a:solidFill>
                  <a:schemeClr val="tx1"/>
                </a:solidFill>
              </a:rPr>
              <a:t>への影響発生</a:t>
            </a:r>
          </a:p>
        </p:txBody>
      </p:sp>
    </p:spTree>
    <p:extLst>
      <p:ext uri="{BB962C8B-B14F-4D97-AF65-F5344CB8AC3E}">
        <p14:creationId xmlns:p14="http://schemas.microsoft.com/office/powerpoint/2010/main" val="433192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P0000825">
            <a:extLst>
              <a:ext uri="{FF2B5EF4-FFF2-40B4-BE49-F238E27FC236}">
                <a16:creationId xmlns:a16="http://schemas.microsoft.com/office/drawing/2014/main" id="{E4217CB9-432B-4557-80E9-3531C78DEFEB}"/>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395535" y="1352156"/>
            <a:ext cx="3443254" cy="2364876"/>
          </a:xfrm>
          <a:prstGeom prst="rect">
            <a:avLst/>
          </a:prstGeom>
          <a:noFill/>
          <a:ln>
            <a:noFill/>
          </a:ln>
        </p:spPr>
      </p:pic>
      <p:pic>
        <p:nvPicPr>
          <p:cNvPr id="6" name="図 5" descr="貝掛１">
            <a:extLst>
              <a:ext uri="{FF2B5EF4-FFF2-40B4-BE49-F238E27FC236}">
                <a16:creationId xmlns:a16="http://schemas.microsoft.com/office/drawing/2014/main" id="{E27202F9-1FCB-4FF7-A159-1BB993D87A7E}"/>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4608261" y="1304784"/>
            <a:ext cx="3443254" cy="2412248"/>
          </a:xfrm>
          <a:prstGeom prst="rect">
            <a:avLst/>
          </a:prstGeom>
          <a:noFill/>
          <a:ln>
            <a:noFill/>
          </a:ln>
        </p:spPr>
      </p:pic>
      <p:pic>
        <p:nvPicPr>
          <p:cNvPr id="7" name="図 6" descr="IMG_0005.JPG">
            <a:extLst>
              <a:ext uri="{FF2B5EF4-FFF2-40B4-BE49-F238E27FC236}">
                <a16:creationId xmlns:a16="http://schemas.microsoft.com/office/drawing/2014/main" id="{B72C3470-1C62-41DE-A166-1B77C3C17EA7}"/>
              </a:ext>
            </a:extLst>
          </p:cNvPr>
          <p:cNvPicPr/>
          <p:nvPr/>
        </p:nvPicPr>
        <p:blipFill>
          <a:blip r:embed="rId5" cstate="print">
            <a:extLst>
              <a:ext uri="{28A0092B-C50C-407E-A947-70E740481C1C}">
                <a14:useLocalDpi xmlns:a14="http://schemas.microsoft.com/office/drawing/2010/main"/>
              </a:ext>
            </a:extLst>
          </a:blip>
          <a:srcRect/>
          <a:stretch>
            <a:fillRect/>
          </a:stretch>
        </p:blipFill>
        <p:spPr bwMode="auto">
          <a:xfrm>
            <a:off x="170027" y="4026906"/>
            <a:ext cx="3715142" cy="2520860"/>
          </a:xfrm>
          <a:prstGeom prst="rect">
            <a:avLst/>
          </a:prstGeom>
          <a:noFill/>
          <a:ln>
            <a:noFill/>
          </a:ln>
        </p:spPr>
      </p:pic>
      <p:sp>
        <p:nvSpPr>
          <p:cNvPr id="9" name="テキスト ボックス 8">
            <a:extLst>
              <a:ext uri="{FF2B5EF4-FFF2-40B4-BE49-F238E27FC236}">
                <a16:creationId xmlns:a16="http://schemas.microsoft.com/office/drawing/2014/main" id="{4DA909FE-27A5-4DDF-94B1-6A887E3B50DD}"/>
              </a:ext>
            </a:extLst>
          </p:cNvPr>
          <p:cNvSpPr txBox="1"/>
          <p:nvPr/>
        </p:nvSpPr>
        <p:spPr>
          <a:xfrm rot="10800000" flipV="1">
            <a:off x="4608261" y="836712"/>
            <a:ext cx="3992050" cy="338554"/>
          </a:xfrm>
          <a:prstGeom prst="rect">
            <a:avLst/>
          </a:prstGeom>
          <a:noFill/>
          <a:ln w="19050">
            <a:noFill/>
          </a:ln>
        </p:spPr>
        <p:txBody>
          <a:bodyPr wrap="square" rtlCol="0">
            <a:spAutoFit/>
          </a:bodyPr>
          <a:lstStyle/>
          <a:p>
            <a:r>
              <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防潮堤（</a:t>
            </a:r>
            <a:r>
              <a:rPr kumimoji="1"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Co</a:t>
            </a:r>
            <a:r>
              <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構造物）の劣化</a:t>
            </a:r>
          </a:p>
        </p:txBody>
      </p:sp>
      <p:pic>
        <p:nvPicPr>
          <p:cNvPr id="11" name="Picture 2" descr="\\10000ws810161\f\01　維持課\■施設点検\H26\★施設点検結果\本部\9月\２班\写真\2014.09.16 施設点検\DSCN7184.JPG">
            <a:extLst>
              <a:ext uri="{FF2B5EF4-FFF2-40B4-BE49-F238E27FC236}">
                <a16:creationId xmlns:a16="http://schemas.microsoft.com/office/drawing/2014/main" id="{10675F52-B7C3-4E2E-8075-7195F83EE85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608261" y="4024775"/>
            <a:ext cx="3564139" cy="2465521"/>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51BA7E7D-6F6F-40F5-9943-690F0BA2F377}"/>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１－３　施設の劣化、損傷状況</a:t>
            </a:r>
            <a:endParaRPr kumimoji="1" lang="ja-JP" altLang="en-US" sz="2400" dirty="0">
              <a:latin typeface="Meiryo UI" pitchFamily="50" charset="-128"/>
              <a:ea typeface="Meiryo UI" pitchFamily="50" charset="-128"/>
              <a:cs typeface="Meiryo UI" pitchFamily="50" charset="-128"/>
            </a:endParaRPr>
          </a:p>
        </p:txBody>
      </p:sp>
      <p:sp>
        <p:nvSpPr>
          <p:cNvPr id="14" name="テキスト ボックス 13">
            <a:extLst>
              <a:ext uri="{FF2B5EF4-FFF2-40B4-BE49-F238E27FC236}">
                <a16:creationId xmlns:a16="http://schemas.microsoft.com/office/drawing/2014/main" id="{EAF6409C-3E79-45AB-B67B-97EB80982A40}"/>
              </a:ext>
            </a:extLst>
          </p:cNvPr>
          <p:cNvSpPr txBox="1"/>
          <p:nvPr/>
        </p:nvSpPr>
        <p:spPr>
          <a:xfrm>
            <a:off x="107504" y="966435"/>
            <a:ext cx="8928992" cy="369332"/>
          </a:xfrm>
          <a:prstGeom prst="rect">
            <a:avLst/>
          </a:prstGeom>
          <a:noFill/>
          <a:ln w="19050">
            <a:noFill/>
          </a:ln>
        </p:spPr>
        <p:txBody>
          <a:bodyPr wrap="square" rtlCol="0">
            <a:spAutoFit/>
          </a:bodyPr>
          <a:lstStyle/>
          <a:p>
            <a:r>
              <a:rPr kumimoji="1" lang="ja-JP" altLang="en-US" dirty="0">
                <a:latin typeface="Meiryo UI" pitchFamily="50" charset="-128"/>
                <a:ea typeface="Meiryo UI" pitchFamily="50" charset="-128"/>
                <a:cs typeface="Meiryo UI" pitchFamily="50" charset="-128"/>
              </a:rPr>
              <a:t>②海岸</a:t>
            </a:r>
          </a:p>
        </p:txBody>
      </p:sp>
      <p:sp>
        <p:nvSpPr>
          <p:cNvPr id="15" name="テキスト ボックス 14">
            <a:extLst>
              <a:ext uri="{FF2B5EF4-FFF2-40B4-BE49-F238E27FC236}">
                <a16:creationId xmlns:a16="http://schemas.microsoft.com/office/drawing/2014/main" id="{14C5D762-262E-4723-BBA9-D9BD47D818C1}"/>
              </a:ext>
            </a:extLst>
          </p:cNvPr>
          <p:cNvSpPr txBox="1"/>
          <p:nvPr/>
        </p:nvSpPr>
        <p:spPr>
          <a:xfrm>
            <a:off x="2170" y="0"/>
            <a:ext cx="9141830"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１．施設の現状</a:t>
            </a:r>
          </a:p>
        </p:txBody>
      </p:sp>
      <p:sp>
        <p:nvSpPr>
          <p:cNvPr id="16" name="テキスト ボックス 15">
            <a:extLst>
              <a:ext uri="{FF2B5EF4-FFF2-40B4-BE49-F238E27FC236}">
                <a16:creationId xmlns:a16="http://schemas.microsoft.com/office/drawing/2014/main" id="{98D5D41B-512E-4058-93C0-C9AB15987EB1}"/>
              </a:ext>
            </a:extLst>
          </p:cNvPr>
          <p:cNvSpPr txBox="1"/>
          <p:nvPr/>
        </p:nvSpPr>
        <p:spPr>
          <a:xfrm>
            <a:off x="1023409" y="3686221"/>
            <a:ext cx="2448272" cy="338554"/>
          </a:xfrm>
          <a:prstGeom prst="rect">
            <a:avLst/>
          </a:prstGeom>
          <a:noFill/>
          <a:ln w="19050">
            <a:noFill/>
          </a:ln>
        </p:spPr>
        <p:txBody>
          <a:bodyPr wrap="square" rtlCol="0">
            <a:spAutoFit/>
          </a:bodyPr>
          <a:lstStyle/>
          <a:p>
            <a:pPr algn="ctr"/>
            <a:r>
              <a:rPr lang="ja-JP" altLang="en-US" sz="1600" dirty="0">
                <a:latin typeface="Meiryo UI" pitchFamily="50" charset="-128"/>
                <a:ea typeface="Meiryo UI" pitchFamily="50" charset="-128"/>
                <a:cs typeface="Meiryo UI" pitchFamily="50" charset="-128"/>
              </a:rPr>
              <a:t>突堤（</a:t>
            </a:r>
            <a:r>
              <a:rPr lang="en-US" altLang="ja-JP" sz="1600" dirty="0">
                <a:latin typeface="Meiryo UI" pitchFamily="50" charset="-128"/>
                <a:ea typeface="Meiryo UI" pitchFamily="50" charset="-128"/>
                <a:cs typeface="Meiryo UI" pitchFamily="50" charset="-128"/>
              </a:rPr>
              <a:t>Co</a:t>
            </a:r>
            <a:r>
              <a:rPr lang="ja-JP" altLang="en-US" sz="1600" dirty="0">
                <a:latin typeface="Meiryo UI" pitchFamily="50" charset="-128"/>
                <a:ea typeface="Meiryo UI" pitchFamily="50" charset="-128"/>
                <a:cs typeface="Meiryo UI" pitchFamily="50" charset="-128"/>
              </a:rPr>
              <a:t>構造物）の劣化</a:t>
            </a:r>
          </a:p>
        </p:txBody>
      </p:sp>
      <p:sp>
        <p:nvSpPr>
          <p:cNvPr id="17" name="テキスト ボックス 16">
            <a:extLst>
              <a:ext uri="{FF2B5EF4-FFF2-40B4-BE49-F238E27FC236}">
                <a16:creationId xmlns:a16="http://schemas.microsoft.com/office/drawing/2014/main" id="{FB8D8177-D662-468A-9B69-584BFA709610}"/>
              </a:ext>
            </a:extLst>
          </p:cNvPr>
          <p:cNvSpPr txBox="1"/>
          <p:nvPr/>
        </p:nvSpPr>
        <p:spPr>
          <a:xfrm>
            <a:off x="4670867" y="3686221"/>
            <a:ext cx="3258650" cy="584775"/>
          </a:xfrm>
          <a:prstGeom prst="rect">
            <a:avLst/>
          </a:prstGeom>
          <a:noFill/>
          <a:ln w="19050">
            <a:noFill/>
          </a:ln>
        </p:spPr>
        <p:txBody>
          <a:bodyPr wrap="square" rtlCol="0">
            <a:spAutoFit/>
          </a:bodyPr>
          <a:lstStyle/>
          <a:p>
            <a:pPr algn="ctr"/>
            <a:r>
              <a:rPr lang="ja-JP" altLang="en-US" sz="1600" dirty="0">
                <a:latin typeface="Meiryo UI" pitchFamily="50" charset="-128"/>
                <a:ea typeface="Meiryo UI" pitchFamily="50" charset="-128"/>
                <a:cs typeface="Meiryo UI" pitchFamily="50" charset="-128"/>
              </a:rPr>
              <a:t>防潮堤（</a:t>
            </a:r>
            <a:r>
              <a:rPr lang="en-US" altLang="ja-JP" sz="1600" dirty="0">
                <a:latin typeface="Meiryo UI" pitchFamily="50" charset="-128"/>
                <a:ea typeface="Meiryo UI" pitchFamily="50" charset="-128"/>
                <a:cs typeface="Meiryo UI" pitchFamily="50" charset="-128"/>
              </a:rPr>
              <a:t>Co</a:t>
            </a:r>
            <a:r>
              <a:rPr lang="ja-JP" altLang="en-US" sz="1600" dirty="0">
                <a:latin typeface="Meiryo UI" pitchFamily="50" charset="-128"/>
                <a:ea typeface="Meiryo UI" pitchFamily="50" charset="-128"/>
                <a:cs typeface="Meiryo UI" pitchFamily="50" charset="-128"/>
              </a:rPr>
              <a:t>構造物）の劣化</a:t>
            </a:r>
          </a:p>
        </p:txBody>
      </p:sp>
      <p:sp>
        <p:nvSpPr>
          <p:cNvPr id="19" name="テキスト ボックス 18">
            <a:extLst>
              <a:ext uri="{FF2B5EF4-FFF2-40B4-BE49-F238E27FC236}">
                <a16:creationId xmlns:a16="http://schemas.microsoft.com/office/drawing/2014/main" id="{F7467E6D-C77E-4DD7-B3F8-19A1BCF634B5}"/>
              </a:ext>
            </a:extLst>
          </p:cNvPr>
          <p:cNvSpPr txBox="1"/>
          <p:nvPr/>
        </p:nvSpPr>
        <p:spPr>
          <a:xfrm>
            <a:off x="1023409" y="6531021"/>
            <a:ext cx="2448272" cy="338554"/>
          </a:xfrm>
          <a:prstGeom prst="rect">
            <a:avLst/>
          </a:prstGeom>
          <a:noFill/>
          <a:ln w="19050">
            <a:noFill/>
          </a:ln>
        </p:spPr>
        <p:txBody>
          <a:bodyPr wrap="square" rtlCol="0">
            <a:spAutoFit/>
          </a:bodyPr>
          <a:lstStyle/>
          <a:p>
            <a:pPr algn="ctr"/>
            <a:r>
              <a:rPr lang="ja-JP" altLang="en-US" sz="1600" dirty="0">
                <a:latin typeface="Meiryo UI" pitchFamily="50" charset="-128"/>
                <a:ea typeface="Meiryo UI" pitchFamily="50" charset="-128"/>
                <a:cs typeface="Meiryo UI" pitchFamily="50" charset="-128"/>
              </a:rPr>
              <a:t>砂浜の陥没</a:t>
            </a:r>
          </a:p>
        </p:txBody>
      </p:sp>
      <p:sp>
        <p:nvSpPr>
          <p:cNvPr id="20" name="テキスト ボックス 19">
            <a:extLst>
              <a:ext uri="{FF2B5EF4-FFF2-40B4-BE49-F238E27FC236}">
                <a16:creationId xmlns:a16="http://schemas.microsoft.com/office/drawing/2014/main" id="{D6634713-F7CA-438F-9B3C-32EEE5305899}"/>
              </a:ext>
            </a:extLst>
          </p:cNvPr>
          <p:cNvSpPr txBox="1"/>
          <p:nvPr/>
        </p:nvSpPr>
        <p:spPr>
          <a:xfrm>
            <a:off x="4670867" y="6516633"/>
            <a:ext cx="3258650" cy="584775"/>
          </a:xfrm>
          <a:prstGeom prst="rect">
            <a:avLst/>
          </a:prstGeom>
          <a:noFill/>
          <a:ln w="19050">
            <a:noFill/>
          </a:ln>
        </p:spPr>
        <p:txBody>
          <a:bodyPr wrap="square" rtlCol="0">
            <a:spAutoFit/>
          </a:bodyPr>
          <a:lstStyle/>
          <a:p>
            <a:pPr algn="ctr"/>
            <a:r>
              <a:rPr lang="ja-JP" altLang="en-US" sz="1600" dirty="0">
                <a:latin typeface="Meiryo UI" pitchFamily="50" charset="-128"/>
                <a:ea typeface="Meiryo UI" pitchFamily="50" charset="-128"/>
                <a:cs typeface="Meiryo UI" pitchFamily="50" charset="-128"/>
              </a:rPr>
              <a:t>防潮堤（</a:t>
            </a:r>
            <a:r>
              <a:rPr lang="en-US" altLang="ja-JP" sz="1600" dirty="0">
                <a:latin typeface="Meiryo UI" pitchFamily="50" charset="-128"/>
                <a:ea typeface="Meiryo UI" pitchFamily="50" charset="-128"/>
                <a:cs typeface="Meiryo UI" pitchFamily="50" charset="-128"/>
              </a:rPr>
              <a:t>Co</a:t>
            </a:r>
            <a:r>
              <a:rPr lang="ja-JP" altLang="en-US" sz="1600" dirty="0">
                <a:latin typeface="Meiryo UI" pitchFamily="50" charset="-128"/>
                <a:ea typeface="Meiryo UI" pitchFamily="50" charset="-128"/>
                <a:cs typeface="Meiryo UI" pitchFamily="50" charset="-128"/>
              </a:rPr>
              <a:t>構造物）の劣化</a:t>
            </a:r>
          </a:p>
        </p:txBody>
      </p:sp>
      <p:sp>
        <p:nvSpPr>
          <p:cNvPr id="18" name="スライド番号プレースホルダー 17">
            <a:extLst>
              <a:ext uri="{FF2B5EF4-FFF2-40B4-BE49-F238E27FC236}">
                <a16:creationId xmlns:a16="http://schemas.microsoft.com/office/drawing/2014/main" id="{056A67CA-90DE-4104-A793-3AACE10E5397}"/>
              </a:ext>
            </a:extLst>
          </p:cNvPr>
          <p:cNvSpPr>
            <a:spLocks noGrp="1"/>
          </p:cNvSpPr>
          <p:nvPr>
            <p:ph type="sldNum" sz="quarter" idx="12"/>
          </p:nvPr>
        </p:nvSpPr>
        <p:spPr>
          <a:xfrm>
            <a:off x="8090166" y="6512642"/>
            <a:ext cx="1828800" cy="365125"/>
          </a:xfrm>
        </p:spPr>
        <p:txBody>
          <a:bodyPr/>
          <a:lstStyle/>
          <a:p>
            <a:fld id="{682EF9F9-C4E8-46B2-BBF1-33E3162B856A}" type="slidenum">
              <a:rPr kumimoji="1" lang="ja-JP" altLang="en-US" smtClean="0"/>
              <a:t>11</a:t>
            </a:fld>
            <a:endParaRPr kumimoji="1" lang="ja-JP" altLang="en-US" dirty="0"/>
          </a:p>
        </p:txBody>
      </p:sp>
    </p:spTree>
    <p:extLst>
      <p:ext uri="{BB962C8B-B14F-4D97-AF65-F5344CB8AC3E}">
        <p14:creationId xmlns:p14="http://schemas.microsoft.com/office/powerpoint/2010/main" val="2340544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１．施設の現状</a:t>
            </a: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１－３　施設の劣化、損傷状況</a:t>
            </a:r>
            <a:endParaRPr kumimoji="1" lang="ja-JP" altLang="en-US" sz="2400" dirty="0">
              <a:latin typeface="Meiryo UI" pitchFamily="50" charset="-128"/>
              <a:ea typeface="Meiryo UI" pitchFamily="50" charset="-128"/>
              <a:cs typeface="Meiryo UI" pitchFamily="50" charset="-128"/>
            </a:endParaRPr>
          </a:p>
        </p:txBody>
      </p:sp>
      <p:sp>
        <p:nvSpPr>
          <p:cNvPr id="18" name="スライド番号プレースホルダー 17"/>
          <p:cNvSpPr>
            <a:spLocks noGrp="1"/>
          </p:cNvSpPr>
          <p:nvPr>
            <p:ph type="sldNum" sz="quarter" idx="12"/>
          </p:nvPr>
        </p:nvSpPr>
        <p:spPr>
          <a:xfrm>
            <a:off x="8028384" y="6512642"/>
            <a:ext cx="1828800" cy="365125"/>
          </a:xfrm>
        </p:spPr>
        <p:txBody>
          <a:bodyPr/>
          <a:lstStyle/>
          <a:p>
            <a:fld id="{682EF9F9-C4E8-46B2-BBF1-33E3162B856A}" type="slidenum">
              <a:rPr kumimoji="1" lang="ja-JP" altLang="en-US" smtClean="0"/>
              <a:t>12</a:t>
            </a:fld>
            <a:endParaRPr kumimoji="1" lang="ja-JP" altLang="en-US" dirty="0"/>
          </a:p>
        </p:txBody>
      </p:sp>
      <p:sp>
        <p:nvSpPr>
          <p:cNvPr id="25" name="テキスト ボックス 24"/>
          <p:cNvSpPr txBox="1"/>
          <p:nvPr/>
        </p:nvSpPr>
        <p:spPr>
          <a:xfrm>
            <a:off x="107504" y="938757"/>
            <a:ext cx="8928992" cy="369332"/>
          </a:xfrm>
          <a:prstGeom prst="rect">
            <a:avLst/>
          </a:prstGeom>
          <a:noFill/>
          <a:ln w="19050">
            <a:noFill/>
          </a:ln>
        </p:spPr>
        <p:txBody>
          <a:bodyPr wrap="square" rtlCol="0">
            <a:spAutoFit/>
          </a:bodyPr>
          <a:lstStyle/>
          <a:p>
            <a:r>
              <a:rPr kumimoji="1" lang="ja-JP" altLang="en-US" dirty="0">
                <a:latin typeface="Meiryo UI" pitchFamily="50" charset="-128"/>
                <a:ea typeface="Meiryo UI" pitchFamily="50" charset="-128"/>
                <a:cs typeface="Meiryo UI" pitchFamily="50" charset="-128"/>
              </a:rPr>
              <a:t>・港湾・海岸（損傷度推移）</a:t>
            </a:r>
          </a:p>
        </p:txBody>
      </p:sp>
      <p:graphicFrame>
        <p:nvGraphicFramePr>
          <p:cNvPr id="22" name="グラフ 21">
            <a:extLst>
              <a:ext uri="{FF2B5EF4-FFF2-40B4-BE49-F238E27FC236}">
                <a16:creationId xmlns:a16="http://schemas.microsoft.com/office/drawing/2014/main" id="{20B96D3A-27EE-4089-A7AF-75E08880F918}"/>
              </a:ext>
            </a:extLst>
          </p:cNvPr>
          <p:cNvGraphicFramePr/>
          <p:nvPr>
            <p:extLst>
              <p:ext uri="{D42A27DB-BD31-4B8C-83A1-F6EECF244321}">
                <p14:modId xmlns:p14="http://schemas.microsoft.com/office/powerpoint/2010/main" val="872040715"/>
              </p:ext>
            </p:extLst>
          </p:nvPr>
        </p:nvGraphicFramePr>
        <p:xfrm>
          <a:off x="10044608" y="1432241"/>
          <a:ext cx="2520280" cy="25360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表 2">
            <a:extLst>
              <a:ext uri="{FF2B5EF4-FFF2-40B4-BE49-F238E27FC236}">
                <a16:creationId xmlns:a16="http://schemas.microsoft.com/office/drawing/2014/main" id="{5D0883DE-85F5-47DC-B872-B6AF34AE0A45}"/>
              </a:ext>
            </a:extLst>
          </p:cNvPr>
          <p:cNvGraphicFramePr>
            <a:graphicFrameLocks noGrp="1"/>
          </p:cNvGraphicFramePr>
          <p:nvPr>
            <p:extLst>
              <p:ext uri="{D42A27DB-BD31-4B8C-83A1-F6EECF244321}">
                <p14:modId xmlns:p14="http://schemas.microsoft.com/office/powerpoint/2010/main" val="3077939728"/>
              </p:ext>
            </p:extLst>
          </p:nvPr>
        </p:nvGraphicFramePr>
        <p:xfrm>
          <a:off x="3440797" y="5064843"/>
          <a:ext cx="5108686" cy="1453870"/>
        </p:xfrm>
        <a:graphic>
          <a:graphicData uri="http://schemas.openxmlformats.org/drawingml/2006/table">
            <a:tbl>
              <a:tblPr firstRow="1" firstCol="1" bandRow="1">
                <a:tableStyleId>{2D5ABB26-0587-4C30-8999-92F81FD0307C}</a:tableStyleId>
              </a:tblPr>
              <a:tblGrid>
                <a:gridCol w="919913">
                  <a:extLst>
                    <a:ext uri="{9D8B030D-6E8A-4147-A177-3AD203B41FA5}">
                      <a16:colId xmlns:a16="http://schemas.microsoft.com/office/drawing/2014/main" val="1313533433"/>
                    </a:ext>
                  </a:extLst>
                </a:gridCol>
                <a:gridCol w="4188773">
                  <a:extLst>
                    <a:ext uri="{9D8B030D-6E8A-4147-A177-3AD203B41FA5}">
                      <a16:colId xmlns:a16="http://schemas.microsoft.com/office/drawing/2014/main" val="3116557122"/>
                    </a:ext>
                  </a:extLst>
                </a:gridCol>
              </a:tblGrid>
              <a:tr h="290774">
                <a:tc>
                  <a:txBody>
                    <a:bodyPr/>
                    <a:lstStyle/>
                    <a:p>
                      <a:pPr algn="ctr">
                        <a:lnSpc>
                          <a:spcPts val="1200"/>
                        </a:lnSpc>
                      </a:pPr>
                      <a:r>
                        <a:rPr lang="ja-JP" altLang="en-US" sz="1100" kern="100" dirty="0">
                          <a:effectLst/>
                        </a:rPr>
                        <a:t>健全度</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4116" marR="741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ja-JP" altLang="en-US" sz="1100" kern="100" dirty="0">
                          <a:effectLst/>
                        </a:rPr>
                        <a:t>健全度</a:t>
                      </a:r>
                      <a:r>
                        <a:rPr lang="ja-JP" sz="1100" kern="100" dirty="0">
                          <a:effectLst/>
                        </a:rPr>
                        <a:t>の評価基準</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4116" marR="741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5675868"/>
                  </a:ext>
                </a:extLst>
              </a:tr>
              <a:tr h="290774">
                <a:tc>
                  <a:txBody>
                    <a:bodyPr/>
                    <a:lstStyle/>
                    <a:p>
                      <a:pPr algn="ctr">
                        <a:lnSpc>
                          <a:spcPts val="1200"/>
                        </a:lnSpc>
                      </a:pPr>
                      <a:r>
                        <a:rPr lang="ja-JP" sz="1100" kern="100" dirty="0">
                          <a:effectLst/>
                        </a:rPr>
                        <a:t>Ａ</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4116" marR="741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200"/>
                        </a:lnSpc>
                      </a:pPr>
                      <a:r>
                        <a:rPr lang="ja-JP" sz="1100" kern="100" dirty="0">
                          <a:effectLst/>
                        </a:rPr>
                        <a:t>施設の性能が相当低下している状態</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4116" marR="741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7984277"/>
                  </a:ext>
                </a:extLst>
              </a:tr>
              <a:tr h="290774">
                <a:tc>
                  <a:txBody>
                    <a:bodyPr/>
                    <a:lstStyle/>
                    <a:p>
                      <a:pPr algn="ctr">
                        <a:lnSpc>
                          <a:spcPts val="1200"/>
                        </a:lnSpc>
                      </a:pPr>
                      <a:r>
                        <a:rPr lang="ja-JP" sz="1100" kern="100" dirty="0">
                          <a:effectLst/>
                        </a:rPr>
                        <a:t>Ｂ</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4116" marR="741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200"/>
                        </a:lnSpc>
                      </a:pPr>
                      <a:r>
                        <a:rPr lang="ja-JP" sz="1100" kern="100" dirty="0">
                          <a:effectLst/>
                        </a:rPr>
                        <a:t>施設の性能が低下している状態</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4116" marR="741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9340799"/>
                  </a:ext>
                </a:extLst>
              </a:tr>
              <a:tr h="290774">
                <a:tc>
                  <a:txBody>
                    <a:bodyPr/>
                    <a:lstStyle/>
                    <a:p>
                      <a:pPr algn="ctr">
                        <a:lnSpc>
                          <a:spcPts val="1200"/>
                        </a:lnSpc>
                      </a:pPr>
                      <a:r>
                        <a:rPr lang="ja-JP" sz="1100" kern="100">
                          <a:effectLst/>
                        </a:rPr>
                        <a:t>Ｃ</a:t>
                      </a:r>
                      <a:endParaRPr lang="ja-JP" sz="11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74116" marR="741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200"/>
                        </a:lnSpc>
                      </a:pPr>
                      <a:r>
                        <a:rPr lang="ja-JP" sz="1100" kern="100">
                          <a:effectLst/>
                        </a:rPr>
                        <a:t>変状はあるが、施設の性能の低下がほとんど認められない状態</a:t>
                      </a:r>
                      <a:endParaRPr lang="ja-JP" sz="11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74116" marR="741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3926515"/>
                  </a:ext>
                </a:extLst>
              </a:tr>
              <a:tr h="290774">
                <a:tc>
                  <a:txBody>
                    <a:bodyPr/>
                    <a:lstStyle/>
                    <a:p>
                      <a:pPr algn="ctr">
                        <a:lnSpc>
                          <a:spcPts val="1200"/>
                        </a:lnSpc>
                      </a:pPr>
                      <a:r>
                        <a:rPr lang="ja-JP" sz="1100" kern="100" dirty="0">
                          <a:effectLst/>
                        </a:rPr>
                        <a:t>Ｄ</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4116" marR="741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200"/>
                        </a:lnSpc>
                      </a:pPr>
                      <a:r>
                        <a:rPr lang="ja-JP" sz="1100" kern="100" dirty="0">
                          <a:effectLst/>
                        </a:rPr>
                        <a:t>変状は認められず、施設の性能が十分に保持されている状態</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4116" marR="741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0563901"/>
                  </a:ext>
                </a:extLst>
              </a:tr>
            </a:tbl>
          </a:graphicData>
        </a:graphic>
      </p:graphicFrame>
      <p:graphicFrame>
        <p:nvGraphicFramePr>
          <p:cNvPr id="8" name="グラフ 7">
            <a:extLst>
              <a:ext uri="{FF2B5EF4-FFF2-40B4-BE49-F238E27FC236}">
                <a16:creationId xmlns:a16="http://schemas.microsoft.com/office/drawing/2014/main" id="{63CA6914-4AAA-4D09-BBCA-98743F21046C}"/>
              </a:ext>
            </a:extLst>
          </p:cNvPr>
          <p:cNvGraphicFramePr/>
          <p:nvPr>
            <p:extLst>
              <p:ext uri="{D42A27DB-BD31-4B8C-83A1-F6EECF244321}">
                <p14:modId xmlns:p14="http://schemas.microsoft.com/office/powerpoint/2010/main" val="459702471"/>
              </p:ext>
            </p:extLst>
          </p:nvPr>
        </p:nvGraphicFramePr>
        <p:xfrm>
          <a:off x="6569000" y="1337977"/>
          <a:ext cx="2520280" cy="2914950"/>
        </p:xfrm>
        <a:graphic>
          <a:graphicData uri="http://schemas.openxmlformats.org/drawingml/2006/chart">
            <c:chart xmlns:c="http://schemas.openxmlformats.org/drawingml/2006/chart" xmlns:r="http://schemas.openxmlformats.org/officeDocument/2006/relationships" r:id="rId4"/>
          </a:graphicData>
        </a:graphic>
      </p:graphicFrame>
      <p:sp>
        <p:nvSpPr>
          <p:cNvPr id="15" name="テキスト ボックス 14">
            <a:extLst>
              <a:ext uri="{FF2B5EF4-FFF2-40B4-BE49-F238E27FC236}">
                <a16:creationId xmlns:a16="http://schemas.microsoft.com/office/drawing/2014/main" id="{526B38C1-4B7E-4885-A5D0-53F0BBCE2A57}"/>
              </a:ext>
            </a:extLst>
          </p:cNvPr>
          <p:cNvSpPr txBox="1"/>
          <p:nvPr/>
        </p:nvSpPr>
        <p:spPr>
          <a:xfrm>
            <a:off x="9857184" y="5064842"/>
            <a:ext cx="6348714" cy="923330"/>
          </a:xfrm>
          <a:prstGeom prst="rect">
            <a:avLst/>
          </a:prstGeom>
          <a:noFill/>
        </p:spPr>
        <p:txBody>
          <a:bodyPr wrap="square">
            <a:spAutoFit/>
          </a:bodyPr>
          <a:lstStyle/>
          <a:p>
            <a:r>
              <a:rPr lang="en-US" altLang="ja-JP" sz="1800" b="0" i="0" u="none" strike="noStrike" baseline="0" dirty="0">
                <a:solidFill>
                  <a:srgbClr val="000000"/>
                </a:solidFill>
                <a:latin typeface="游ゴシック" panose="020B0400000000000000" pitchFamily="50" charset="-128"/>
                <a:ea typeface="游ゴシック" panose="020B0400000000000000" pitchFamily="50" charset="-128"/>
              </a:rPr>
              <a:t> 	D	C	B	A	</a:t>
            </a:r>
          </a:p>
          <a:p>
            <a:r>
              <a:rPr lang="pt-BR" altLang="ja-JP" sz="1800" b="0" i="0" u="none" strike="noStrike" baseline="0" dirty="0">
                <a:solidFill>
                  <a:srgbClr val="000000"/>
                </a:solidFill>
                <a:latin typeface="游ゴシック" panose="020B0400000000000000" pitchFamily="50" charset="-128"/>
                <a:ea typeface="游ゴシック" panose="020B0400000000000000" pitchFamily="50" charset="-128"/>
              </a:rPr>
              <a:t>H27	84	39	5	3	</a:t>
            </a:r>
          </a:p>
          <a:p>
            <a:r>
              <a:rPr lang="pt-BR" altLang="ja-JP" sz="1800" b="0" i="0" u="none" strike="noStrike" baseline="0" dirty="0">
                <a:solidFill>
                  <a:srgbClr val="000000"/>
                </a:solidFill>
                <a:latin typeface="游ゴシック" panose="020B0400000000000000" pitchFamily="50" charset="-128"/>
                <a:ea typeface="游ゴシック" panose="020B0400000000000000" pitchFamily="50" charset="-128"/>
              </a:rPr>
              <a:t>R4	10	96	16	9	</a:t>
            </a:r>
          </a:p>
        </p:txBody>
      </p:sp>
      <p:graphicFrame>
        <p:nvGraphicFramePr>
          <p:cNvPr id="12" name="表 12">
            <a:extLst>
              <a:ext uri="{FF2B5EF4-FFF2-40B4-BE49-F238E27FC236}">
                <a16:creationId xmlns:a16="http://schemas.microsoft.com/office/drawing/2014/main" id="{6133002E-F12A-43BC-8726-385ED3FCEFF7}"/>
              </a:ext>
            </a:extLst>
          </p:cNvPr>
          <p:cNvGraphicFramePr>
            <a:graphicFrameLocks noGrp="1"/>
          </p:cNvGraphicFramePr>
          <p:nvPr>
            <p:extLst>
              <p:ext uri="{D42A27DB-BD31-4B8C-83A1-F6EECF244321}">
                <p14:modId xmlns:p14="http://schemas.microsoft.com/office/powerpoint/2010/main" val="327579920"/>
              </p:ext>
            </p:extLst>
          </p:nvPr>
        </p:nvGraphicFramePr>
        <p:xfrm>
          <a:off x="6789693" y="7082197"/>
          <a:ext cx="1725725" cy="640080"/>
        </p:xfrm>
        <a:graphic>
          <a:graphicData uri="http://schemas.openxmlformats.org/drawingml/2006/table">
            <a:tbl>
              <a:tblPr firstRow="1" bandRow="1">
                <a:tableStyleId>{5C22544A-7EE6-4342-B048-85BDC9FD1C3A}</a:tableStyleId>
              </a:tblPr>
              <a:tblGrid>
                <a:gridCol w="345145">
                  <a:extLst>
                    <a:ext uri="{9D8B030D-6E8A-4147-A177-3AD203B41FA5}">
                      <a16:colId xmlns:a16="http://schemas.microsoft.com/office/drawing/2014/main" val="3309025897"/>
                    </a:ext>
                  </a:extLst>
                </a:gridCol>
                <a:gridCol w="345145">
                  <a:extLst>
                    <a:ext uri="{9D8B030D-6E8A-4147-A177-3AD203B41FA5}">
                      <a16:colId xmlns:a16="http://schemas.microsoft.com/office/drawing/2014/main" val="3350190789"/>
                    </a:ext>
                  </a:extLst>
                </a:gridCol>
                <a:gridCol w="345145">
                  <a:extLst>
                    <a:ext uri="{9D8B030D-6E8A-4147-A177-3AD203B41FA5}">
                      <a16:colId xmlns:a16="http://schemas.microsoft.com/office/drawing/2014/main" val="576424878"/>
                    </a:ext>
                  </a:extLst>
                </a:gridCol>
                <a:gridCol w="345145">
                  <a:extLst>
                    <a:ext uri="{9D8B030D-6E8A-4147-A177-3AD203B41FA5}">
                      <a16:colId xmlns:a16="http://schemas.microsoft.com/office/drawing/2014/main" val="2677216799"/>
                    </a:ext>
                  </a:extLst>
                </a:gridCol>
                <a:gridCol w="345145">
                  <a:extLst>
                    <a:ext uri="{9D8B030D-6E8A-4147-A177-3AD203B41FA5}">
                      <a16:colId xmlns:a16="http://schemas.microsoft.com/office/drawing/2014/main" val="3080899886"/>
                    </a:ext>
                  </a:extLst>
                </a:gridCol>
              </a:tblGrid>
              <a:tr h="185420">
                <a:tc>
                  <a:txBody>
                    <a:bodyPr/>
                    <a:lstStyle/>
                    <a:p>
                      <a:pPr algn="ctr"/>
                      <a:endParaRPr kumimoji="1" lang="ja-JP" altLang="en-US" sz="1100" dirty="0"/>
                    </a:p>
                  </a:txBody>
                  <a:tcPr marL="45720" marR="45720" marT="22860" marB="22860"/>
                </a:tc>
                <a:tc>
                  <a:txBody>
                    <a:bodyPr/>
                    <a:lstStyle/>
                    <a:p>
                      <a:pPr algn="ctr"/>
                      <a:r>
                        <a:rPr kumimoji="1" lang="en-US" altLang="ja-JP" sz="1100" dirty="0"/>
                        <a:t>A</a:t>
                      </a:r>
                      <a:endParaRPr kumimoji="1" lang="ja-JP" altLang="en-US" sz="1100" dirty="0"/>
                    </a:p>
                  </a:txBody>
                  <a:tcPr marL="45720" marR="45720" marT="22860" marB="22860"/>
                </a:tc>
                <a:tc>
                  <a:txBody>
                    <a:bodyPr/>
                    <a:lstStyle/>
                    <a:p>
                      <a:pPr algn="ctr"/>
                      <a:r>
                        <a:rPr kumimoji="1" lang="en-US" altLang="ja-JP" sz="1100" dirty="0"/>
                        <a:t>B</a:t>
                      </a:r>
                      <a:endParaRPr kumimoji="1" lang="ja-JP" altLang="en-US" sz="1100" dirty="0"/>
                    </a:p>
                  </a:txBody>
                  <a:tcPr marL="45720" marR="45720" marT="22860" marB="22860"/>
                </a:tc>
                <a:tc>
                  <a:txBody>
                    <a:bodyPr/>
                    <a:lstStyle/>
                    <a:p>
                      <a:pPr algn="ctr"/>
                      <a:r>
                        <a:rPr kumimoji="1" lang="en-US" altLang="ja-JP" sz="1100" dirty="0"/>
                        <a:t>C</a:t>
                      </a:r>
                      <a:endParaRPr kumimoji="1" lang="ja-JP" altLang="en-US" sz="1100" dirty="0"/>
                    </a:p>
                  </a:txBody>
                  <a:tcPr marL="45720" marR="45720" marT="22860" marB="22860"/>
                </a:tc>
                <a:tc>
                  <a:txBody>
                    <a:bodyPr/>
                    <a:lstStyle/>
                    <a:p>
                      <a:pPr algn="ctr"/>
                      <a:r>
                        <a:rPr kumimoji="1" lang="en-US" altLang="ja-JP" sz="1100" dirty="0"/>
                        <a:t>D</a:t>
                      </a:r>
                      <a:endParaRPr kumimoji="1" lang="ja-JP" altLang="en-US" sz="1100" dirty="0"/>
                    </a:p>
                  </a:txBody>
                  <a:tcPr marL="45720" marR="45720" marT="22860" marB="22860"/>
                </a:tc>
                <a:extLst>
                  <a:ext uri="{0D108BD9-81ED-4DB2-BD59-A6C34878D82A}">
                    <a16:rowId xmlns:a16="http://schemas.microsoft.com/office/drawing/2014/main" val="2667429585"/>
                  </a:ext>
                </a:extLst>
              </a:tr>
              <a:tr h="185420">
                <a:tc>
                  <a:txBody>
                    <a:bodyPr/>
                    <a:lstStyle/>
                    <a:p>
                      <a:pPr algn="ctr"/>
                      <a:r>
                        <a:rPr kumimoji="1" lang="en-US" altLang="ja-JP" sz="1100" dirty="0"/>
                        <a:t>H27</a:t>
                      </a:r>
                      <a:endParaRPr kumimoji="1" lang="ja-JP" altLang="en-US" sz="1100" dirty="0"/>
                    </a:p>
                  </a:txBody>
                  <a:tcPr marL="45720" marR="45720" marT="22860" marB="22860"/>
                </a:tc>
                <a:tc>
                  <a:txBody>
                    <a:bodyPr/>
                    <a:lstStyle/>
                    <a:p>
                      <a:pPr algn="ctr"/>
                      <a:r>
                        <a:rPr kumimoji="1" lang="en-US" altLang="ja-JP" sz="1100" dirty="0"/>
                        <a:t>3</a:t>
                      </a:r>
                      <a:endParaRPr kumimoji="1" lang="ja-JP" altLang="en-US" sz="1100" dirty="0"/>
                    </a:p>
                  </a:txBody>
                  <a:tcPr marL="45720" marR="45720" marT="22860" marB="22860"/>
                </a:tc>
                <a:tc>
                  <a:txBody>
                    <a:bodyPr/>
                    <a:lstStyle/>
                    <a:p>
                      <a:pPr algn="ctr"/>
                      <a:r>
                        <a:rPr kumimoji="1" lang="en-US" altLang="ja-JP" sz="1100" dirty="0"/>
                        <a:t>5</a:t>
                      </a:r>
                      <a:endParaRPr kumimoji="1" lang="ja-JP" altLang="en-US" sz="1100" dirty="0"/>
                    </a:p>
                  </a:txBody>
                  <a:tcPr marL="45720" marR="45720" marT="22860" marB="22860"/>
                </a:tc>
                <a:tc>
                  <a:txBody>
                    <a:bodyPr/>
                    <a:lstStyle/>
                    <a:p>
                      <a:pPr algn="ctr"/>
                      <a:r>
                        <a:rPr kumimoji="1" lang="en-US" altLang="ja-JP" sz="1100" dirty="0"/>
                        <a:t>39</a:t>
                      </a:r>
                      <a:endParaRPr kumimoji="1" lang="ja-JP" altLang="en-US" sz="1100" dirty="0"/>
                    </a:p>
                  </a:txBody>
                  <a:tcPr marL="45720" marR="45720" marT="22860" marB="22860"/>
                </a:tc>
                <a:tc>
                  <a:txBody>
                    <a:bodyPr/>
                    <a:lstStyle/>
                    <a:p>
                      <a:pPr algn="ctr"/>
                      <a:r>
                        <a:rPr kumimoji="1" lang="en-US" altLang="ja-JP" sz="1100" dirty="0"/>
                        <a:t>84</a:t>
                      </a:r>
                      <a:endParaRPr kumimoji="1" lang="ja-JP" altLang="en-US" sz="1100" dirty="0"/>
                    </a:p>
                  </a:txBody>
                  <a:tcPr marL="45720" marR="45720" marT="22860" marB="22860"/>
                </a:tc>
                <a:extLst>
                  <a:ext uri="{0D108BD9-81ED-4DB2-BD59-A6C34878D82A}">
                    <a16:rowId xmlns:a16="http://schemas.microsoft.com/office/drawing/2014/main" val="1929036552"/>
                  </a:ext>
                </a:extLst>
              </a:tr>
              <a:tr h="185420">
                <a:tc>
                  <a:txBody>
                    <a:bodyPr/>
                    <a:lstStyle/>
                    <a:p>
                      <a:pPr algn="ctr"/>
                      <a:r>
                        <a:rPr kumimoji="1" lang="en-US" altLang="ja-JP" sz="1100" dirty="0"/>
                        <a:t>R4</a:t>
                      </a:r>
                      <a:endParaRPr kumimoji="1" lang="ja-JP" altLang="en-US" sz="1100" dirty="0"/>
                    </a:p>
                  </a:txBody>
                  <a:tcPr marL="45720" marR="45720" marT="22860" marB="22860"/>
                </a:tc>
                <a:tc>
                  <a:txBody>
                    <a:bodyPr/>
                    <a:lstStyle/>
                    <a:p>
                      <a:pPr algn="ctr"/>
                      <a:r>
                        <a:rPr kumimoji="1" lang="en-US" altLang="ja-JP" sz="1100" dirty="0"/>
                        <a:t>9</a:t>
                      </a:r>
                      <a:endParaRPr kumimoji="1" lang="ja-JP" altLang="en-US" sz="1100" dirty="0"/>
                    </a:p>
                  </a:txBody>
                  <a:tcPr marL="45720" marR="45720" marT="22860" marB="22860"/>
                </a:tc>
                <a:tc>
                  <a:txBody>
                    <a:bodyPr/>
                    <a:lstStyle/>
                    <a:p>
                      <a:pPr algn="ctr"/>
                      <a:r>
                        <a:rPr kumimoji="1" lang="en-US" altLang="ja-JP" sz="1100" dirty="0"/>
                        <a:t>16</a:t>
                      </a:r>
                      <a:endParaRPr kumimoji="1" lang="ja-JP" altLang="en-US" sz="1100" dirty="0"/>
                    </a:p>
                  </a:txBody>
                  <a:tcPr marL="45720" marR="45720" marT="22860" marB="22860"/>
                </a:tc>
                <a:tc>
                  <a:txBody>
                    <a:bodyPr/>
                    <a:lstStyle/>
                    <a:p>
                      <a:pPr algn="ctr"/>
                      <a:r>
                        <a:rPr kumimoji="1" lang="en-US" altLang="ja-JP" sz="1100" dirty="0"/>
                        <a:t>96</a:t>
                      </a:r>
                      <a:endParaRPr kumimoji="1" lang="ja-JP" altLang="en-US" sz="1100" dirty="0"/>
                    </a:p>
                  </a:txBody>
                  <a:tcPr marL="45720" marR="45720" marT="22860" marB="22860"/>
                </a:tc>
                <a:tc>
                  <a:txBody>
                    <a:bodyPr/>
                    <a:lstStyle/>
                    <a:p>
                      <a:pPr algn="ctr"/>
                      <a:r>
                        <a:rPr kumimoji="1" lang="en-US" altLang="ja-JP" sz="1100" dirty="0"/>
                        <a:t>10</a:t>
                      </a:r>
                      <a:endParaRPr kumimoji="1" lang="ja-JP" altLang="en-US" sz="1100" dirty="0"/>
                    </a:p>
                  </a:txBody>
                  <a:tcPr marL="45720" marR="45720" marT="22860" marB="22860"/>
                </a:tc>
                <a:extLst>
                  <a:ext uri="{0D108BD9-81ED-4DB2-BD59-A6C34878D82A}">
                    <a16:rowId xmlns:a16="http://schemas.microsoft.com/office/drawing/2014/main" val="2575589516"/>
                  </a:ext>
                </a:extLst>
              </a:tr>
            </a:tbl>
          </a:graphicData>
        </a:graphic>
      </p:graphicFrame>
      <p:graphicFrame>
        <p:nvGraphicFramePr>
          <p:cNvPr id="19" name="表 12">
            <a:extLst>
              <a:ext uri="{FF2B5EF4-FFF2-40B4-BE49-F238E27FC236}">
                <a16:creationId xmlns:a16="http://schemas.microsoft.com/office/drawing/2014/main" id="{3644E766-AA20-4CCA-BF2E-D6F5E21A6FC9}"/>
              </a:ext>
            </a:extLst>
          </p:cNvPr>
          <p:cNvGraphicFramePr>
            <a:graphicFrameLocks noGrp="1"/>
          </p:cNvGraphicFramePr>
          <p:nvPr>
            <p:extLst>
              <p:ext uri="{D42A27DB-BD31-4B8C-83A1-F6EECF244321}">
                <p14:modId xmlns:p14="http://schemas.microsoft.com/office/powerpoint/2010/main" val="649359161"/>
              </p:ext>
            </p:extLst>
          </p:nvPr>
        </p:nvGraphicFramePr>
        <p:xfrm>
          <a:off x="4133318" y="7082197"/>
          <a:ext cx="1725725" cy="640080"/>
        </p:xfrm>
        <a:graphic>
          <a:graphicData uri="http://schemas.openxmlformats.org/drawingml/2006/table">
            <a:tbl>
              <a:tblPr firstRow="1" bandRow="1">
                <a:tableStyleId>{5C22544A-7EE6-4342-B048-85BDC9FD1C3A}</a:tableStyleId>
              </a:tblPr>
              <a:tblGrid>
                <a:gridCol w="345145">
                  <a:extLst>
                    <a:ext uri="{9D8B030D-6E8A-4147-A177-3AD203B41FA5}">
                      <a16:colId xmlns:a16="http://schemas.microsoft.com/office/drawing/2014/main" val="3309025897"/>
                    </a:ext>
                  </a:extLst>
                </a:gridCol>
                <a:gridCol w="345145">
                  <a:extLst>
                    <a:ext uri="{9D8B030D-6E8A-4147-A177-3AD203B41FA5}">
                      <a16:colId xmlns:a16="http://schemas.microsoft.com/office/drawing/2014/main" val="3350190789"/>
                    </a:ext>
                  </a:extLst>
                </a:gridCol>
                <a:gridCol w="345145">
                  <a:extLst>
                    <a:ext uri="{9D8B030D-6E8A-4147-A177-3AD203B41FA5}">
                      <a16:colId xmlns:a16="http://schemas.microsoft.com/office/drawing/2014/main" val="576424878"/>
                    </a:ext>
                  </a:extLst>
                </a:gridCol>
                <a:gridCol w="345145">
                  <a:extLst>
                    <a:ext uri="{9D8B030D-6E8A-4147-A177-3AD203B41FA5}">
                      <a16:colId xmlns:a16="http://schemas.microsoft.com/office/drawing/2014/main" val="2677216799"/>
                    </a:ext>
                  </a:extLst>
                </a:gridCol>
                <a:gridCol w="345145">
                  <a:extLst>
                    <a:ext uri="{9D8B030D-6E8A-4147-A177-3AD203B41FA5}">
                      <a16:colId xmlns:a16="http://schemas.microsoft.com/office/drawing/2014/main" val="3080899886"/>
                    </a:ext>
                  </a:extLst>
                </a:gridCol>
              </a:tblGrid>
              <a:tr h="185420">
                <a:tc>
                  <a:txBody>
                    <a:bodyPr/>
                    <a:lstStyle/>
                    <a:p>
                      <a:pPr algn="ctr"/>
                      <a:endParaRPr kumimoji="1" lang="ja-JP" altLang="en-US" sz="1100" dirty="0"/>
                    </a:p>
                  </a:txBody>
                  <a:tcPr marL="45720" marR="45720" marT="22860" marB="22860"/>
                </a:tc>
                <a:tc>
                  <a:txBody>
                    <a:bodyPr/>
                    <a:lstStyle/>
                    <a:p>
                      <a:pPr algn="ctr"/>
                      <a:r>
                        <a:rPr kumimoji="1" lang="en-US" altLang="ja-JP" sz="1100" dirty="0"/>
                        <a:t>A</a:t>
                      </a:r>
                      <a:endParaRPr kumimoji="1" lang="ja-JP" altLang="en-US" sz="1100" dirty="0"/>
                    </a:p>
                  </a:txBody>
                  <a:tcPr marL="45720" marR="45720" marT="22860" marB="22860"/>
                </a:tc>
                <a:tc>
                  <a:txBody>
                    <a:bodyPr/>
                    <a:lstStyle/>
                    <a:p>
                      <a:pPr algn="ctr"/>
                      <a:r>
                        <a:rPr kumimoji="1" lang="en-US" altLang="ja-JP" sz="1100" dirty="0"/>
                        <a:t>B</a:t>
                      </a:r>
                      <a:endParaRPr kumimoji="1" lang="ja-JP" altLang="en-US" sz="1100" dirty="0"/>
                    </a:p>
                  </a:txBody>
                  <a:tcPr marL="45720" marR="45720" marT="22860" marB="22860"/>
                </a:tc>
                <a:tc>
                  <a:txBody>
                    <a:bodyPr/>
                    <a:lstStyle/>
                    <a:p>
                      <a:pPr algn="ctr"/>
                      <a:r>
                        <a:rPr kumimoji="1" lang="en-US" altLang="ja-JP" sz="1100" dirty="0"/>
                        <a:t>C</a:t>
                      </a:r>
                      <a:endParaRPr kumimoji="1" lang="ja-JP" altLang="en-US" sz="1100" dirty="0"/>
                    </a:p>
                  </a:txBody>
                  <a:tcPr marL="45720" marR="45720" marT="22860" marB="22860"/>
                </a:tc>
                <a:tc>
                  <a:txBody>
                    <a:bodyPr/>
                    <a:lstStyle/>
                    <a:p>
                      <a:pPr algn="ctr"/>
                      <a:r>
                        <a:rPr kumimoji="1" lang="en-US" altLang="ja-JP" sz="1100" dirty="0"/>
                        <a:t>D</a:t>
                      </a:r>
                      <a:endParaRPr kumimoji="1" lang="ja-JP" altLang="en-US" sz="1100" dirty="0"/>
                    </a:p>
                  </a:txBody>
                  <a:tcPr marL="45720" marR="45720" marT="22860" marB="22860"/>
                </a:tc>
                <a:extLst>
                  <a:ext uri="{0D108BD9-81ED-4DB2-BD59-A6C34878D82A}">
                    <a16:rowId xmlns:a16="http://schemas.microsoft.com/office/drawing/2014/main" val="2667429585"/>
                  </a:ext>
                </a:extLst>
              </a:tr>
              <a:tr h="185420">
                <a:tc>
                  <a:txBody>
                    <a:bodyPr/>
                    <a:lstStyle/>
                    <a:p>
                      <a:pPr algn="ctr"/>
                      <a:r>
                        <a:rPr kumimoji="1" lang="en-US" altLang="ja-JP" sz="1100" dirty="0"/>
                        <a:t>H27</a:t>
                      </a:r>
                      <a:endParaRPr kumimoji="1" lang="ja-JP" altLang="en-US" sz="1100" dirty="0"/>
                    </a:p>
                  </a:txBody>
                  <a:tcPr marL="45720" marR="45720" marT="22860" marB="22860"/>
                </a:tc>
                <a:tc>
                  <a:txBody>
                    <a:bodyPr/>
                    <a:lstStyle/>
                    <a:p>
                      <a:pPr algn="ctr"/>
                      <a:r>
                        <a:rPr kumimoji="1" lang="en-US" altLang="ja-JP" sz="1100" dirty="0"/>
                        <a:t>1</a:t>
                      </a:r>
                      <a:endParaRPr kumimoji="1" lang="ja-JP" altLang="en-US" sz="1100" dirty="0"/>
                    </a:p>
                  </a:txBody>
                  <a:tcPr marL="45720" marR="45720" marT="22860" marB="22860"/>
                </a:tc>
                <a:tc>
                  <a:txBody>
                    <a:bodyPr/>
                    <a:lstStyle/>
                    <a:p>
                      <a:pPr algn="ctr"/>
                      <a:r>
                        <a:rPr kumimoji="1" lang="en-US" altLang="ja-JP" sz="1100" dirty="0"/>
                        <a:t>0</a:t>
                      </a:r>
                      <a:endParaRPr kumimoji="1" lang="ja-JP" altLang="en-US" sz="1100" dirty="0"/>
                    </a:p>
                  </a:txBody>
                  <a:tcPr marL="45720" marR="45720" marT="22860" marB="22860"/>
                </a:tc>
                <a:tc>
                  <a:txBody>
                    <a:bodyPr/>
                    <a:lstStyle/>
                    <a:p>
                      <a:pPr algn="ctr"/>
                      <a:r>
                        <a:rPr kumimoji="1" lang="en-US" altLang="ja-JP" sz="1100" dirty="0"/>
                        <a:t>34</a:t>
                      </a:r>
                      <a:endParaRPr kumimoji="1" lang="ja-JP" altLang="en-US" sz="1100" dirty="0"/>
                    </a:p>
                  </a:txBody>
                  <a:tcPr marL="45720" marR="45720" marT="22860" marB="22860"/>
                </a:tc>
                <a:tc>
                  <a:txBody>
                    <a:bodyPr/>
                    <a:lstStyle/>
                    <a:p>
                      <a:pPr algn="ctr"/>
                      <a:r>
                        <a:rPr kumimoji="1" lang="en-US" altLang="ja-JP" sz="1100" dirty="0"/>
                        <a:t>20</a:t>
                      </a:r>
                      <a:endParaRPr kumimoji="1" lang="ja-JP" altLang="en-US" sz="1100" dirty="0"/>
                    </a:p>
                  </a:txBody>
                  <a:tcPr marL="45720" marR="45720" marT="22860" marB="22860"/>
                </a:tc>
                <a:extLst>
                  <a:ext uri="{0D108BD9-81ED-4DB2-BD59-A6C34878D82A}">
                    <a16:rowId xmlns:a16="http://schemas.microsoft.com/office/drawing/2014/main" val="1929036552"/>
                  </a:ext>
                </a:extLst>
              </a:tr>
              <a:tr h="185420">
                <a:tc>
                  <a:txBody>
                    <a:bodyPr/>
                    <a:lstStyle/>
                    <a:p>
                      <a:pPr algn="ctr"/>
                      <a:r>
                        <a:rPr kumimoji="1" lang="en-US" altLang="ja-JP" sz="1100" dirty="0"/>
                        <a:t>R4</a:t>
                      </a:r>
                      <a:endParaRPr kumimoji="1" lang="ja-JP" altLang="en-US" sz="1100" dirty="0"/>
                    </a:p>
                  </a:txBody>
                  <a:tcPr marL="45720" marR="45720" marT="22860" marB="22860"/>
                </a:tc>
                <a:tc>
                  <a:txBody>
                    <a:bodyPr/>
                    <a:lstStyle/>
                    <a:p>
                      <a:pPr algn="ctr"/>
                      <a:r>
                        <a:rPr kumimoji="1" lang="en-US" altLang="ja-JP" sz="1100" dirty="0"/>
                        <a:t>2</a:t>
                      </a:r>
                      <a:endParaRPr kumimoji="1" lang="ja-JP" altLang="en-US" sz="1100" dirty="0"/>
                    </a:p>
                  </a:txBody>
                  <a:tcPr marL="45720" marR="45720" marT="22860" marB="22860"/>
                </a:tc>
                <a:tc>
                  <a:txBody>
                    <a:bodyPr/>
                    <a:lstStyle/>
                    <a:p>
                      <a:pPr algn="ctr"/>
                      <a:r>
                        <a:rPr kumimoji="1" lang="en-US" altLang="ja-JP" sz="1100" dirty="0"/>
                        <a:t>1</a:t>
                      </a:r>
                      <a:endParaRPr kumimoji="1" lang="ja-JP" altLang="en-US" sz="1100" dirty="0"/>
                    </a:p>
                  </a:txBody>
                  <a:tcPr marL="45720" marR="45720" marT="22860" marB="22860"/>
                </a:tc>
                <a:tc>
                  <a:txBody>
                    <a:bodyPr/>
                    <a:lstStyle/>
                    <a:p>
                      <a:pPr algn="ctr"/>
                      <a:r>
                        <a:rPr kumimoji="1" lang="en-US" altLang="ja-JP" sz="1100" dirty="0"/>
                        <a:t>39</a:t>
                      </a:r>
                      <a:endParaRPr kumimoji="1" lang="ja-JP" altLang="en-US" sz="1100" dirty="0"/>
                    </a:p>
                  </a:txBody>
                  <a:tcPr marL="45720" marR="45720" marT="22860" marB="22860"/>
                </a:tc>
                <a:tc>
                  <a:txBody>
                    <a:bodyPr/>
                    <a:lstStyle/>
                    <a:p>
                      <a:pPr algn="ctr"/>
                      <a:r>
                        <a:rPr kumimoji="1" lang="en-US" altLang="ja-JP" sz="1100" dirty="0"/>
                        <a:t>13</a:t>
                      </a:r>
                      <a:endParaRPr kumimoji="1" lang="ja-JP" altLang="en-US" sz="1100" dirty="0"/>
                    </a:p>
                  </a:txBody>
                  <a:tcPr marL="45720" marR="45720" marT="22860" marB="22860"/>
                </a:tc>
                <a:extLst>
                  <a:ext uri="{0D108BD9-81ED-4DB2-BD59-A6C34878D82A}">
                    <a16:rowId xmlns:a16="http://schemas.microsoft.com/office/drawing/2014/main" val="2575589516"/>
                  </a:ext>
                </a:extLst>
              </a:tr>
            </a:tbl>
          </a:graphicData>
        </a:graphic>
      </p:graphicFrame>
      <p:graphicFrame>
        <p:nvGraphicFramePr>
          <p:cNvPr id="20" name="グラフ 19">
            <a:extLst>
              <a:ext uri="{FF2B5EF4-FFF2-40B4-BE49-F238E27FC236}">
                <a16:creationId xmlns:a16="http://schemas.microsoft.com/office/drawing/2014/main" id="{77168169-D3BD-4809-B9BB-BA171DB45837}"/>
              </a:ext>
            </a:extLst>
          </p:cNvPr>
          <p:cNvGraphicFramePr/>
          <p:nvPr>
            <p:extLst>
              <p:ext uri="{D42A27DB-BD31-4B8C-83A1-F6EECF244321}">
                <p14:modId xmlns:p14="http://schemas.microsoft.com/office/powerpoint/2010/main" val="141433918"/>
              </p:ext>
            </p:extLst>
          </p:nvPr>
        </p:nvGraphicFramePr>
        <p:xfrm>
          <a:off x="3852188" y="1337977"/>
          <a:ext cx="2520280" cy="29149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表 12">
            <a:extLst>
              <a:ext uri="{FF2B5EF4-FFF2-40B4-BE49-F238E27FC236}">
                <a16:creationId xmlns:a16="http://schemas.microsoft.com/office/drawing/2014/main" id="{AC1BF5C8-43A7-40E9-953F-B3AC6C02AADA}"/>
              </a:ext>
            </a:extLst>
          </p:cNvPr>
          <p:cNvGraphicFramePr>
            <a:graphicFrameLocks noGrp="1"/>
          </p:cNvGraphicFramePr>
          <p:nvPr>
            <p:extLst>
              <p:ext uri="{D42A27DB-BD31-4B8C-83A1-F6EECF244321}">
                <p14:modId xmlns:p14="http://schemas.microsoft.com/office/powerpoint/2010/main" val="4022389784"/>
              </p:ext>
            </p:extLst>
          </p:nvPr>
        </p:nvGraphicFramePr>
        <p:xfrm>
          <a:off x="983913" y="7082197"/>
          <a:ext cx="2263216" cy="640080"/>
        </p:xfrm>
        <a:graphic>
          <a:graphicData uri="http://schemas.openxmlformats.org/drawingml/2006/table">
            <a:tbl>
              <a:tblPr firstRow="1" bandRow="1">
                <a:tableStyleId>{5C22544A-7EE6-4342-B048-85BDC9FD1C3A}</a:tableStyleId>
              </a:tblPr>
              <a:tblGrid>
                <a:gridCol w="390743">
                  <a:extLst>
                    <a:ext uri="{9D8B030D-6E8A-4147-A177-3AD203B41FA5}">
                      <a16:colId xmlns:a16="http://schemas.microsoft.com/office/drawing/2014/main" val="3309025897"/>
                    </a:ext>
                  </a:extLst>
                </a:gridCol>
                <a:gridCol w="301766">
                  <a:extLst>
                    <a:ext uri="{9D8B030D-6E8A-4147-A177-3AD203B41FA5}">
                      <a16:colId xmlns:a16="http://schemas.microsoft.com/office/drawing/2014/main" val="3350190789"/>
                    </a:ext>
                  </a:extLst>
                </a:gridCol>
                <a:gridCol w="301766">
                  <a:extLst>
                    <a:ext uri="{9D8B030D-6E8A-4147-A177-3AD203B41FA5}">
                      <a16:colId xmlns:a16="http://schemas.microsoft.com/office/drawing/2014/main" val="576424878"/>
                    </a:ext>
                  </a:extLst>
                </a:gridCol>
                <a:gridCol w="301766">
                  <a:extLst>
                    <a:ext uri="{9D8B030D-6E8A-4147-A177-3AD203B41FA5}">
                      <a16:colId xmlns:a16="http://schemas.microsoft.com/office/drawing/2014/main" val="2677216799"/>
                    </a:ext>
                  </a:extLst>
                </a:gridCol>
                <a:gridCol w="301766">
                  <a:extLst>
                    <a:ext uri="{9D8B030D-6E8A-4147-A177-3AD203B41FA5}">
                      <a16:colId xmlns:a16="http://schemas.microsoft.com/office/drawing/2014/main" val="3080899886"/>
                    </a:ext>
                  </a:extLst>
                </a:gridCol>
                <a:gridCol w="665409">
                  <a:extLst>
                    <a:ext uri="{9D8B030D-6E8A-4147-A177-3AD203B41FA5}">
                      <a16:colId xmlns:a16="http://schemas.microsoft.com/office/drawing/2014/main" val="493171892"/>
                    </a:ext>
                  </a:extLst>
                </a:gridCol>
              </a:tblGrid>
              <a:tr h="185420">
                <a:tc>
                  <a:txBody>
                    <a:bodyPr/>
                    <a:lstStyle/>
                    <a:p>
                      <a:pPr algn="ctr"/>
                      <a:endParaRPr kumimoji="1" lang="ja-JP" altLang="en-US" sz="1100" dirty="0"/>
                    </a:p>
                  </a:txBody>
                  <a:tcPr marL="45720" marR="45720" marT="22860" marB="22860"/>
                </a:tc>
                <a:tc>
                  <a:txBody>
                    <a:bodyPr/>
                    <a:lstStyle/>
                    <a:p>
                      <a:pPr algn="ctr"/>
                      <a:r>
                        <a:rPr kumimoji="1" lang="en-US" altLang="ja-JP" sz="1100" dirty="0"/>
                        <a:t>A</a:t>
                      </a:r>
                      <a:endParaRPr kumimoji="1" lang="ja-JP" altLang="en-US" sz="1100" dirty="0"/>
                    </a:p>
                  </a:txBody>
                  <a:tcPr marL="45720" marR="45720" marT="22860" marB="22860"/>
                </a:tc>
                <a:tc>
                  <a:txBody>
                    <a:bodyPr/>
                    <a:lstStyle/>
                    <a:p>
                      <a:pPr algn="ctr"/>
                      <a:r>
                        <a:rPr kumimoji="1" lang="en-US" altLang="ja-JP" sz="1100" dirty="0"/>
                        <a:t>B</a:t>
                      </a:r>
                      <a:endParaRPr kumimoji="1" lang="ja-JP" altLang="en-US" sz="1100" dirty="0"/>
                    </a:p>
                  </a:txBody>
                  <a:tcPr marL="45720" marR="45720" marT="22860" marB="22860"/>
                </a:tc>
                <a:tc>
                  <a:txBody>
                    <a:bodyPr/>
                    <a:lstStyle/>
                    <a:p>
                      <a:pPr algn="ctr"/>
                      <a:r>
                        <a:rPr kumimoji="1" lang="en-US" altLang="ja-JP" sz="1100" dirty="0"/>
                        <a:t>C</a:t>
                      </a:r>
                      <a:endParaRPr kumimoji="1" lang="ja-JP" altLang="en-US" sz="1100" dirty="0"/>
                    </a:p>
                  </a:txBody>
                  <a:tcPr marL="45720" marR="45720" marT="22860" marB="22860"/>
                </a:tc>
                <a:tc>
                  <a:txBody>
                    <a:bodyPr/>
                    <a:lstStyle/>
                    <a:p>
                      <a:pPr algn="ctr"/>
                      <a:r>
                        <a:rPr kumimoji="1" lang="en-US" altLang="ja-JP" sz="1100" dirty="0"/>
                        <a:t>D</a:t>
                      </a:r>
                      <a:endParaRPr kumimoji="1" lang="ja-JP" altLang="en-US" sz="1100" dirty="0"/>
                    </a:p>
                  </a:txBody>
                  <a:tcPr marL="45720" marR="45720" marT="22860" marB="22860"/>
                </a:tc>
                <a:tc>
                  <a:txBody>
                    <a:bodyPr/>
                    <a:lstStyle/>
                    <a:p>
                      <a:pPr algn="ctr"/>
                      <a:r>
                        <a:rPr kumimoji="1" lang="ja-JP" altLang="en-US" sz="1100" dirty="0"/>
                        <a:t>備考</a:t>
                      </a:r>
                    </a:p>
                  </a:txBody>
                  <a:tcPr marL="45720" marR="45720" marT="22860" marB="22860"/>
                </a:tc>
                <a:extLst>
                  <a:ext uri="{0D108BD9-81ED-4DB2-BD59-A6C34878D82A}">
                    <a16:rowId xmlns:a16="http://schemas.microsoft.com/office/drawing/2014/main" val="2667429585"/>
                  </a:ext>
                </a:extLst>
              </a:tr>
              <a:tr h="185420">
                <a:tc>
                  <a:txBody>
                    <a:bodyPr/>
                    <a:lstStyle/>
                    <a:p>
                      <a:pPr algn="ctr"/>
                      <a:r>
                        <a:rPr kumimoji="1" lang="en-US" altLang="ja-JP" sz="1100" dirty="0"/>
                        <a:t>H27</a:t>
                      </a:r>
                      <a:endParaRPr kumimoji="1" lang="ja-JP" altLang="en-US" sz="1100" dirty="0"/>
                    </a:p>
                  </a:txBody>
                  <a:tcPr marL="45720" marR="45720" marT="22860" marB="22860"/>
                </a:tc>
                <a:tc>
                  <a:txBody>
                    <a:bodyPr/>
                    <a:lstStyle/>
                    <a:p>
                      <a:pPr algn="ctr"/>
                      <a:r>
                        <a:rPr kumimoji="1" lang="en-US" altLang="ja-JP" sz="1100" dirty="0"/>
                        <a:t>17</a:t>
                      </a:r>
                      <a:endParaRPr kumimoji="1" lang="ja-JP" altLang="en-US" sz="1100" dirty="0"/>
                    </a:p>
                  </a:txBody>
                  <a:tcPr marL="45720" marR="45720" marT="22860" marB="22860"/>
                </a:tc>
                <a:tc>
                  <a:txBody>
                    <a:bodyPr/>
                    <a:lstStyle/>
                    <a:p>
                      <a:pPr algn="ctr"/>
                      <a:r>
                        <a:rPr kumimoji="1" lang="en-US" altLang="ja-JP" sz="1100" dirty="0"/>
                        <a:t>9</a:t>
                      </a:r>
                      <a:endParaRPr kumimoji="1" lang="ja-JP" altLang="en-US" sz="1100" dirty="0"/>
                    </a:p>
                  </a:txBody>
                  <a:tcPr marL="45720" marR="45720" marT="22860" marB="22860"/>
                </a:tc>
                <a:tc>
                  <a:txBody>
                    <a:bodyPr/>
                    <a:lstStyle/>
                    <a:p>
                      <a:pPr algn="ctr"/>
                      <a:r>
                        <a:rPr kumimoji="1" lang="en-US" altLang="ja-JP" sz="1100" dirty="0"/>
                        <a:t>51</a:t>
                      </a:r>
                      <a:endParaRPr kumimoji="1" lang="ja-JP" altLang="en-US" sz="1100" dirty="0"/>
                    </a:p>
                  </a:txBody>
                  <a:tcPr marL="45720" marR="45720" marT="22860" marB="22860"/>
                </a:tc>
                <a:tc>
                  <a:txBody>
                    <a:bodyPr/>
                    <a:lstStyle/>
                    <a:p>
                      <a:pPr algn="ctr"/>
                      <a:r>
                        <a:rPr kumimoji="1" lang="en-US" altLang="ja-JP" sz="1100" dirty="0"/>
                        <a:t>27</a:t>
                      </a:r>
                      <a:endParaRPr kumimoji="1" lang="ja-JP" altLang="en-US" sz="1100" dirty="0"/>
                    </a:p>
                  </a:txBody>
                  <a:tcPr marL="45720" marR="45720" marT="22860" marB="22860"/>
                </a:tc>
                <a:tc rowSpan="2">
                  <a:txBody>
                    <a:bodyPr/>
                    <a:lstStyle/>
                    <a:p>
                      <a:pPr algn="ctr"/>
                      <a:r>
                        <a:rPr kumimoji="1" lang="ja-JP" altLang="en-US" sz="1100" dirty="0"/>
                        <a:t>３施設補修完了</a:t>
                      </a:r>
                    </a:p>
                  </a:txBody>
                  <a:tcPr marL="45720" marR="45720" marT="22860" marB="22860"/>
                </a:tc>
                <a:extLst>
                  <a:ext uri="{0D108BD9-81ED-4DB2-BD59-A6C34878D82A}">
                    <a16:rowId xmlns:a16="http://schemas.microsoft.com/office/drawing/2014/main" val="1929036552"/>
                  </a:ext>
                </a:extLst>
              </a:tr>
              <a:tr h="185420">
                <a:tc>
                  <a:txBody>
                    <a:bodyPr/>
                    <a:lstStyle/>
                    <a:p>
                      <a:pPr algn="ctr"/>
                      <a:r>
                        <a:rPr kumimoji="1" lang="en-US" altLang="ja-JP" sz="1100" dirty="0"/>
                        <a:t>R4</a:t>
                      </a:r>
                      <a:endParaRPr kumimoji="1" lang="ja-JP" altLang="en-US" sz="1100" dirty="0"/>
                    </a:p>
                  </a:txBody>
                  <a:tcPr marL="45720" marR="45720" marT="22860" marB="22860"/>
                </a:tc>
                <a:tc>
                  <a:txBody>
                    <a:bodyPr/>
                    <a:lstStyle/>
                    <a:p>
                      <a:pPr algn="ctr"/>
                      <a:r>
                        <a:rPr kumimoji="1" lang="en-US" altLang="ja-JP" sz="1100" dirty="0"/>
                        <a:t>22</a:t>
                      </a:r>
                      <a:endParaRPr kumimoji="1" lang="ja-JP" altLang="en-US" sz="1100" dirty="0"/>
                    </a:p>
                  </a:txBody>
                  <a:tcPr marL="45720" marR="45720" marT="22860" marB="22860"/>
                </a:tc>
                <a:tc>
                  <a:txBody>
                    <a:bodyPr/>
                    <a:lstStyle/>
                    <a:p>
                      <a:pPr algn="ctr"/>
                      <a:r>
                        <a:rPr kumimoji="1" lang="en-US" altLang="ja-JP" sz="1100" dirty="0"/>
                        <a:t>16</a:t>
                      </a:r>
                      <a:endParaRPr kumimoji="1" lang="ja-JP" altLang="en-US" sz="1100" dirty="0"/>
                    </a:p>
                  </a:txBody>
                  <a:tcPr marL="45720" marR="45720" marT="22860" marB="22860"/>
                </a:tc>
                <a:tc>
                  <a:txBody>
                    <a:bodyPr/>
                    <a:lstStyle/>
                    <a:p>
                      <a:pPr algn="ctr"/>
                      <a:r>
                        <a:rPr kumimoji="1" lang="en-US" altLang="ja-JP" sz="1100" dirty="0"/>
                        <a:t>37</a:t>
                      </a:r>
                      <a:endParaRPr kumimoji="1" lang="ja-JP" altLang="en-US" sz="1100" dirty="0"/>
                    </a:p>
                  </a:txBody>
                  <a:tcPr marL="45720" marR="45720" marT="22860" marB="22860"/>
                </a:tc>
                <a:tc>
                  <a:txBody>
                    <a:bodyPr/>
                    <a:lstStyle/>
                    <a:p>
                      <a:pPr algn="ctr"/>
                      <a:r>
                        <a:rPr kumimoji="1" lang="en-US" altLang="ja-JP" sz="1100" dirty="0"/>
                        <a:t>29</a:t>
                      </a:r>
                      <a:endParaRPr kumimoji="1" lang="ja-JP" altLang="en-US" sz="1100" dirty="0"/>
                    </a:p>
                  </a:txBody>
                  <a:tcPr marL="45720" marR="45720" marT="22860" marB="22860"/>
                </a:tc>
                <a:tc vMerge="1">
                  <a:txBody>
                    <a:bodyPr/>
                    <a:lstStyle/>
                    <a:p>
                      <a:pPr algn="ctr"/>
                      <a:endParaRPr kumimoji="1" lang="ja-JP" altLang="en-US" sz="1100" dirty="0"/>
                    </a:p>
                  </a:txBody>
                  <a:tcPr marL="45720" marR="45720" marT="22860" marB="22860"/>
                </a:tc>
                <a:extLst>
                  <a:ext uri="{0D108BD9-81ED-4DB2-BD59-A6C34878D82A}">
                    <a16:rowId xmlns:a16="http://schemas.microsoft.com/office/drawing/2014/main" val="2575589516"/>
                  </a:ext>
                </a:extLst>
              </a:tr>
            </a:tbl>
          </a:graphicData>
        </a:graphic>
      </p:graphicFrame>
      <p:graphicFrame>
        <p:nvGraphicFramePr>
          <p:cNvPr id="24" name="グラフ 23">
            <a:extLst>
              <a:ext uri="{FF2B5EF4-FFF2-40B4-BE49-F238E27FC236}">
                <a16:creationId xmlns:a16="http://schemas.microsoft.com/office/drawing/2014/main" id="{4E3B4A67-41B4-4BF3-9BF5-A7C08F715D57}"/>
              </a:ext>
            </a:extLst>
          </p:cNvPr>
          <p:cNvGraphicFramePr/>
          <p:nvPr>
            <p:extLst>
              <p:ext uri="{D42A27DB-BD31-4B8C-83A1-F6EECF244321}">
                <p14:modId xmlns:p14="http://schemas.microsoft.com/office/powerpoint/2010/main" val="1871770368"/>
              </p:ext>
            </p:extLst>
          </p:nvPr>
        </p:nvGraphicFramePr>
        <p:xfrm>
          <a:off x="251520" y="1337977"/>
          <a:ext cx="3600668" cy="2914950"/>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直線コネクタ 15">
            <a:extLst>
              <a:ext uri="{FF2B5EF4-FFF2-40B4-BE49-F238E27FC236}">
                <a16:creationId xmlns:a16="http://schemas.microsoft.com/office/drawing/2014/main" id="{F7F12B75-2653-44AE-B661-DB89912871A2}"/>
              </a:ext>
            </a:extLst>
          </p:cNvPr>
          <p:cNvCxnSpPr>
            <a:cxnSpLocks/>
          </p:cNvCxnSpPr>
          <p:nvPr/>
        </p:nvCxnSpPr>
        <p:spPr>
          <a:xfrm>
            <a:off x="3440797" y="5919243"/>
            <a:ext cx="5595699" cy="0"/>
          </a:xfrm>
          <a:prstGeom prst="line">
            <a:avLst/>
          </a:prstGeom>
          <a:ln w="31750">
            <a:solidFill>
              <a:srgbClr val="FF0066"/>
            </a:solidFill>
            <a:tailEnd type="none"/>
          </a:ln>
        </p:spPr>
        <p:style>
          <a:lnRef idx="1">
            <a:schemeClr val="dk1"/>
          </a:lnRef>
          <a:fillRef idx="0">
            <a:schemeClr val="dk1"/>
          </a:fillRef>
          <a:effectRef idx="0">
            <a:schemeClr val="dk1"/>
          </a:effectRef>
          <a:fontRef idx="minor">
            <a:schemeClr val="tx1"/>
          </a:fontRef>
        </p:style>
      </p:cxnSp>
      <p:cxnSp>
        <p:nvCxnSpPr>
          <p:cNvPr id="29" name="直線矢印コネクタ 28">
            <a:extLst>
              <a:ext uri="{FF2B5EF4-FFF2-40B4-BE49-F238E27FC236}">
                <a16:creationId xmlns:a16="http://schemas.microsoft.com/office/drawing/2014/main" id="{6360E56E-F0CE-41E3-B596-EF54F3540648}"/>
              </a:ext>
            </a:extLst>
          </p:cNvPr>
          <p:cNvCxnSpPr/>
          <p:nvPr/>
        </p:nvCxnSpPr>
        <p:spPr>
          <a:xfrm>
            <a:off x="9036496" y="5919243"/>
            <a:ext cx="0" cy="344705"/>
          </a:xfrm>
          <a:prstGeom prst="straightConnector1">
            <a:avLst/>
          </a:prstGeom>
          <a:ln w="31750">
            <a:solidFill>
              <a:srgbClr val="FF0066"/>
            </a:solidFill>
            <a:tailEnd type="triangle"/>
          </a:ln>
        </p:spPr>
        <p:style>
          <a:lnRef idx="1">
            <a:schemeClr val="dk1"/>
          </a:lnRef>
          <a:fillRef idx="0">
            <a:schemeClr val="dk1"/>
          </a:fillRef>
          <a:effectRef idx="0">
            <a:schemeClr val="dk1"/>
          </a:effectRef>
          <a:fontRef idx="minor">
            <a:schemeClr val="tx1"/>
          </a:fontRef>
        </p:style>
      </p:cxnSp>
      <p:sp>
        <p:nvSpPr>
          <p:cNvPr id="30" name="テキスト ボックス 29">
            <a:extLst>
              <a:ext uri="{FF2B5EF4-FFF2-40B4-BE49-F238E27FC236}">
                <a16:creationId xmlns:a16="http://schemas.microsoft.com/office/drawing/2014/main" id="{64741E24-E0F3-4B43-9016-BC47FCFBD1E5}"/>
              </a:ext>
            </a:extLst>
          </p:cNvPr>
          <p:cNvSpPr txBox="1"/>
          <p:nvPr/>
        </p:nvSpPr>
        <p:spPr>
          <a:xfrm>
            <a:off x="8544159" y="5341497"/>
            <a:ext cx="594517" cy="600164"/>
          </a:xfrm>
          <a:prstGeom prst="rect">
            <a:avLst/>
          </a:prstGeom>
          <a:noFill/>
        </p:spPr>
        <p:txBody>
          <a:bodyPr wrap="square" rtlCol="0">
            <a:spAutoFit/>
          </a:bodyPr>
          <a:lstStyle/>
          <a:p>
            <a:r>
              <a:rPr kumimoji="1" lang="ja-JP" altLang="en-US" sz="1100" dirty="0"/>
              <a:t>目標管理水準</a:t>
            </a:r>
          </a:p>
        </p:txBody>
      </p:sp>
      <p:graphicFrame>
        <p:nvGraphicFramePr>
          <p:cNvPr id="21" name="グラフ 20">
            <a:extLst>
              <a:ext uri="{FF2B5EF4-FFF2-40B4-BE49-F238E27FC236}">
                <a16:creationId xmlns:a16="http://schemas.microsoft.com/office/drawing/2014/main" id="{91647727-721C-4FED-83C4-F21F2C681466}"/>
              </a:ext>
            </a:extLst>
          </p:cNvPr>
          <p:cNvGraphicFramePr>
            <a:graphicFrameLocks/>
          </p:cNvGraphicFramePr>
          <p:nvPr>
            <p:extLst>
              <p:ext uri="{D42A27DB-BD31-4B8C-83A1-F6EECF244321}">
                <p14:modId xmlns:p14="http://schemas.microsoft.com/office/powerpoint/2010/main" val="3285753729"/>
              </p:ext>
            </p:extLst>
          </p:nvPr>
        </p:nvGraphicFramePr>
        <p:xfrm>
          <a:off x="251520" y="4418945"/>
          <a:ext cx="3087098" cy="2215123"/>
        </p:xfrm>
        <a:graphic>
          <a:graphicData uri="http://schemas.openxmlformats.org/drawingml/2006/chart">
            <c:chart xmlns:c="http://schemas.openxmlformats.org/drawingml/2006/chart" xmlns:r="http://schemas.openxmlformats.org/officeDocument/2006/relationships" r:id="rId7"/>
          </a:graphicData>
        </a:graphic>
      </p:graphicFrame>
      <p:cxnSp>
        <p:nvCxnSpPr>
          <p:cNvPr id="35" name="直線コネクタ 34">
            <a:extLst>
              <a:ext uri="{FF2B5EF4-FFF2-40B4-BE49-F238E27FC236}">
                <a16:creationId xmlns:a16="http://schemas.microsoft.com/office/drawing/2014/main" id="{A782F25F-5559-4590-9E0E-67F50D785353}"/>
              </a:ext>
            </a:extLst>
          </p:cNvPr>
          <p:cNvCxnSpPr>
            <a:cxnSpLocks/>
          </p:cNvCxnSpPr>
          <p:nvPr/>
        </p:nvCxnSpPr>
        <p:spPr>
          <a:xfrm>
            <a:off x="1963643" y="4892400"/>
            <a:ext cx="516248" cy="0"/>
          </a:xfrm>
          <a:prstGeom prst="line">
            <a:avLst/>
          </a:prstGeom>
          <a:ln>
            <a:solidFill>
              <a:srgbClr val="FF0000"/>
            </a:solidFill>
            <a:prstDash val="sysDash"/>
            <a:tailEnd type="none"/>
          </a:ln>
        </p:spPr>
        <p:style>
          <a:lnRef idx="1">
            <a:schemeClr val="dk1"/>
          </a:lnRef>
          <a:fillRef idx="0">
            <a:schemeClr val="dk1"/>
          </a:fillRef>
          <a:effectRef idx="0">
            <a:schemeClr val="dk1"/>
          </a:effectRef>
          <a:fontRef idx="minor">
            <a:schemeClr val="tx1"/>
          </a:fontRef>
        </p:style>
      </p:cxnSp>
      <p:cxnSp>
        <p:nvCxnSpPr>
          <p:cNvPr id="37" name="直線コネクタ 36">
            <a:extLst>
              <a:ext uri="{FF2B5EF4-FFF2-40B4-BE49-F238E27FC236}">
                <a16:creationId xmlns:a16="http://schemas.microsoft.com/office/drawing/2014/main" id="{942B892D-4481-4A45-BAF1-F884E65B73F3}"/>
              </a:ext>
            </a:extLst>
          </p:cNvPr>
          <p:cNvCxnSpPr>
            <a:cxnSpLocks/>
          </p:cNvCxnSpPr>
          <p:nvPr/>
        </p:nvCxnSpPr>
        <p:spPr>
          <a:xfrm flipV="1">
            <a:off x="1963643" y="5303856"/>
            <a:ext cx="524749" cy="108000"/>
          </a:xfrm>
          <a:prstGeom prst="line">
            <a:avLst/>
          </a:prstGeom>
          <a:ln>
            <a:solidFill>
              <a:srgbClr val="FF0000"/>
            </a:solidFill>
            <a:prstDash val="sysDash"/>
            <a:tailEnd type="none"/>
          </a:ln>
        </p:spPr>
        <p:style>
          <a:lnRef idx="1">
            <a:schemeClr val="dk1"/>
          </a:lnRef>
          <a:fillRef idx="0">
            <a:schemeClr val="dk1"/>
          </a:fillRef>
          <a:effectRef idx="0">
            <a:schemeClr val="dk1"/>
          </a:effectRef>
          <a:fontRef idx="minor">
            <a:schemeClr val="tx1"/>
          </a:fontRef>
        </p:style>
      </p:cxnSp>
      <p:cxnSp>
        <p:nvCxnSpPr>
          <p:cNvPr id="39" name="直線コネクタ 38">
            <a:extLst>
              <a:ext uri="{FF2B5EF4-FFF2-40B4-BE49-F238E27FC236}">
                <a16:creationId xmlns:a16="http://schemas.microsoft.com/office/drawing/2014/main" id="{782FBE83-2FBA-4245-8DC1-A6949E8CBBF0}"/>
              </a:ext>
            </a:extLst>
          </p:cNvPr>
          <p:cNvCxnSpPr>
            <a:cxnSpLocks/>
          </p:cNvCxnSpPr>
          <p:nvPr/>
        </p:nvCxnSpPr>
        <p:spPr>
          <a:xfrm>
            <a:off x="2339752" y="2113806"/>
            <a:ext cx="612000" cy="0"/>
          </a:xfrm>
          <a:prstGeom prst="line">
            <a:avLst/>
          </a:prstGeom>
          <a:ln>
            <a:solidFill>
              <a:srgbClr val="FF0000"/>
            </a:solidFill>
            <a:prstDash val="sysDash"/>
            <a:tailEnd type="none"/>
          </a:ln>
        </p:spPr>
        <p:style>
          <a:lnRef idx="1">
            <a:schemeClr val="dk1"/>
          </a:lnRef>
          <a:fillRef idx="0">
            <a:schemeClr val="dk1"/>
          </a:fillRef>
          <a:effectRef idx="0">
            <a:schemeClr val="dk1"/>
          </a:effectRef>
          <a:fontRef idx="minor">
            <a:schemeClr val="tx1"/>
          </a:fontRef>
        </p:style>
      </p:cxnSp>
      <p:cxnSp>
        <p:nvCxnSpPr>
          <p:cNvPr id="43" name="直線コネクタ 42">
            <a:extLst>
              <a:ext uri="{FF2B5EF4-FFF2-40B4-BE49-F238E27FC236}">
                <a16:creationId xmlns:a16="http://schemas.microsoft.com/office/drawing/2014/main" id="{155CDAB8-DA86-4AAD-B8FD-2160778BE1E6}"/>
              </a:ext>
            </a:extLst>
          </p:cNvPr>
          <p:cNvCxnSpPr>
            <a:cxnSpLocks/>
          </p:cNvCxnSpPr>
          <p:nvPr/>
        </p:nvCxnSpPr>
        <p:spPr>
          <a:xfrm>
            <a:off x="2334037" y="2561094"/>
            <a:ext cx="612000" cy="198000"/>
          </a:xfrm>
          <a:prstGeom prst="line">
            <a:avLst/>
          </a:prstGeom>
          <a:ln>
            <a:solidFill>
              <a:srgbClr val="FF0000"/>
            </a:solidFill>
            <a:prstDash val="sysDash"/>
            <a:tailEnd type="none"/>
          </a:ln>
        </p:spPr>
        <p:style>
          <a:lnRef idx="1">
            <a:schemeClr val="dk1"/>
          </a:lnRef>
          <a:fillRef idx="0">
            <a:schemeClr val="dk1"/>
          </a:fillRef>
          <a:effectRef idx="0">
            <a:schemeClr val="dk1"/>
          </a:effectRef>
          <a:fontRef idx="minor">
            <a:schemeClr val="tx1"/>
          </a:fontRef>
        </p:style>
      </p:cxnSp>
      <p:cxnSp>
        <p:nvCxnSpPr>
          <p:cNvPr id="46" name="直線コネクタ 45">
            <a:extLst>
              <a:ext uri="{FF2B5EF4-FFF2-40B4-BE49-F238E27FC236}">
                <a16:creationId xmlns:a16="http://schemas.microsoft.com/office/drawing/2014/main" id="{A8F56AF8-2793-4B31-8E35-1A8A4E26A592}"/>
              </a:ext>
            </a:extLst>
          </p:cNvPr>
          <p:cNvCxnSpPr>
            <a:cxnSpLocks/>
          </p:cNvCxnSpPr>
          <p:nvPr/>
        </p:nvCxnSpPr>
        <p:spPr>
          <a:xfrm>
            <a:off x="4926325" y="2049113"/>
            <a:ext cx="612000" cy="0"/>
          </a:xfrm>
          <a:prstGeom prst="line">
            <a:avLst/>
          </a:prstGeom>
          <a:ln>
            <a:solidFill>
              <a:srgbClr val="FF0000"/>
            </a:solidFill>
            <a:prstDash val="sysDash"/>
            <a:tailEnd type="none"/>
          </a:ln>
        </p:spPr>
        <p:style>
          <a:lnRef idx="1">
            <a:schemeClr val="dk1"/>
          </a:lnRef>
          <a:fillRef idx="0">
            <a:schemeClr val="dk1"/>
          </a:fillRef>
          <a:effectRef idx="0">
            <a:schemeClr val="dk1"/>
          </a:effectRef>
          <a:fontRef idx="minor">
            <a:schemeClr val="tx1"/>
          </a:fontRef>
        </p:style>
      </p:cxnSp>
      <p:cxnSp>
        <p:nvCxnSpPr>
          <p:cNvPr id="47" name="直線コネクタ 46">
            <a:extLst>
              <a:ext uri="{FF2B5EF4-FFF2-40B4-BE49-F238E27FC236}">
                <a16:creationId xmlns:a16="http://schemas.microsoft.com/office/drawing/2014/main" id="{244A65F3-5E30-42AD-A528-8A1BF60E87FD}"/>
              </a:ext>
            </a:extLst>
          </p:cNvPr>
          <p:cNvCxnSpPr>
            <a:cxnSpLocks/>
          </p:cNvCxnSpPr>
          <p:nvPr/>
        </p:nvCxnSpPr>
        <p:spPr>
          <a:xfrm>
            <a:off x="4928230" y="2071591"/>
            <a:ext cx="610095" cy="55245"/>
          </a:xfrm>
          <a:prstGeom prst="line">
            <a:avLst/>
          </a:prstGeom>
          <a:ln>
            <a:solidFill>
              <a:srgbClr val="FF0000"/>
            </a:solidFill>
            <a:prstDash val="sysDash"/>
            <a:tailEnd type="none"/>
          </a:ln>
        </p:spPr>
        <p:style>
          <a:lnRef idx="1">
            <a:schemeClr val="dk1"/>
          </a:lnRef>
          <a:fillRef idx="0">
            <a:schemeClr val="dk1"/>
          </a:fillRef>
          <a:effectRef idx="0">
            <a:schemeClr val="dk1"/>
          </a:effectRef>
          <a:fontRef idx="minor">
            <a:schemeClr val="tx1"/>
          </a:fontRef>
        </p:style>
      </p:cxnSp>
      <p:cxnSp>
        <p:nvCxnSpPr>
          <p:cNvPr id="49" name="直線コネクタ 48">
            <a:extLst>
              <a:ext uri="{FF2B5EF4-FFF2-40B4-BE49-F238E27FC236}">
                <a16:creationId xmlns:a16="http://schemas.microsoft.com/office/drawing/2014/main" id="{5AC582E3-068A-4B5C-897C-2446DD3C00E4}"/>
              </a:ext>
            </a:extLst>
          </p:cNvPr>
          <p:cNvCxnSpPr>
            <a:cxnSpLocks/>
          </p:cNvCxnSpPr>
          <p:nvPr/>
        </p:nvCxnSpPr>
        <p:spPr>
          <a:xfrm>
            <a:off x="7698433" y="1973218"/>
            <a:ext cx="576000" cy="0"/>
          </a:xfrm>
          <a:prstGeom prst="line">
            <a:avLst/>
          </a:prstGeom>
          <a:ln>
            <a:solidFill>
              <a:srgbClr val="FF0000"/>
            </a:solidFill>
            <a:prstDash val="sysDash"/>
            <a:tailEnd type="none"/>
          </a:ln>
        </p:spPr>
        <p:style>
          <a:lnRef idx="1">
            <a:schemeClr val="dk1"/>
          </a:lnRef>
          <a:fillRef idx="0">
            <a:schemeClr val="dk1"/>
          </a:fillRef>
          <a:effectRef idx="0">
            <a:schemeClr val="dk1"/>
          </a:effectRef>
          <a:fontRef idx="minor">
            <a:schemeClr val="tx1"/>
          </a:fontRef>
        </p:style>
      </p:cxnSp>
      <p:cxnSp>
        <p:nvCxnSpPr>
          <p:cNvPr id="52" name="直線コネクタ 51">
            <a:extLst>
              <a:ext uri="{FF2B5EF4-FFF2-40B4-BE49-F238E27FC236}">
                <a16:creationId xmlns:a16="http://schemas.microsoft.com/office/drawing/2014/main" id="{5D1EEF66-52CC-45BC-8329-696483CD9FBC}"/>
              </a:ext>
            </a:extLst>
          </p:cNvPr>
          <p:cNvCxnSpPr>
            <a:cxnSpLocks/>
          </p:cNvCxnSpPr>
          <p:nvPr/>
        </p:nvCxnSpPr>
        <p:spPr>
          <a:xfrm>
            <a:off x="7698433" y="2083708"/>
            <a:ext cx="576000" cy="252000"/>
          </a:xfrm>
          <a:prstGeom prst="line">
            <a:avLst/>
          </a:prstGeom>
          <a:ln>
            <a:solidFill>
              <a:srgbClr val="FF0000"/>
            </a:solidFill>
            <a:prstDash val="sysDash"/>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48475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7494C97-CE8F-4929-B1F6-43E7925A1DEC}"/>
              </a:ext>
            </a:extLst>
          </p:cNvPr>
          <p:cNvSpPr>
            <a:spLocks noGrp="1"/>
          </p:cNvSpPr>
          <p:nvPr>
            <p:ph type="sldNum" sz="quarter" idx="12"/>
          </p:nvPr>
        </p:nvSpPr>
        <p:spPr>
          <a:xfrm>
            <a:off x="8028384" y="6492875"/>
            <a:ext cx="1828800" cy="365125"/>
          </a:xfrm>
        </p:spPr>
        <p:txBody>
          <a:bodyPr/>
          <a:lstStyle/>
          <a:p>
            <a:fld id="{682EF9F9-C4E8-46B2-BBF1-33E3162B856A}" type="slidenum">
              <a:rPr kumimoji="1" lang="ja-JP" altLang="en-US" smtClean="0"/>
              <a:t>13</a:t>
            </a:fld>
            <a:endParaRPr kumimoji="1" lang="ja-JP" altLang="en-US" dirty="0"/>
          </a:p>
        </p:txBody>
      </p:sp>
      <p:sp>
        <p:nvSpPr>
          <p:cNvPr id="5" name="テキスト ボックス 4">
            <a:extLst>
              <a:ext uri="{FF2B5EF4-FFF2-40B4-BE49-F238E27FC236}">
                <a16:creationId xmlns:a16="http://schemas.microsoft.com/office/drawing/2014/main" id="{7C6108FE-3636-4B18-AC05-73CCD9720125}"/>
              </a:ext>
            </a:extLst>
          </p:cNvPr>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a:t>
            </a:r>
            <a:r>
              <a:rPr kumimoji="1" lang="ja-JP" altLang="en-US" sz="2800" dirty="0">
                <a:solidFill>
                  <a:schemeClr val="bg1"/>
                </a:solidFill>
                <a:latin typeface="Meiryo UI" pitchFamily="50" charset="-128"/>
                <a:ea typeface="Meiryo UI" pitchFamily="50" charset="-128"/>
                <a:cs typeface="Meiryo UI" pitchFamily="50" charset="-128"/>
              </a:rPr>
              <a:t>．点検・評価方法</a:t>
            </a:r>
          </a:p>
        </p:txBody>
      </p:sp>
      <p:sp>
        <p:nvSpPr>
          <p:cNvPr id="6" name="テキスト ボックス 5">
            <a:extLst>
              <a:ext uri="{FF2B5EF4-FFF2-40B4-BE49-F238E27FC236}">
                <a16:creationId xmlns:a16="http://schemas.microsoft.com/office/drawing/2014/main" id="{DC8C2C34-9202-47B6-A682-5059CADFD38E}"/>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２－１　施設の点検・評価について（点検業務フロー）</a:t>
            </a:r>
            <a:endParaRPr kumimoji="1" lang="ja-JP" altLang="en-US" sz="2400" dirty="0">
              <a:latin typeface="Meiryo UI" pitchFamily="50" charset="-128"/>
              <a:ea typeface="Meiryo UI" pitchFamily="50" charset="-128"/>
              <a:cs typeface="Meiryo UI" pitchFamily="50" charset="-128"/>
            </a:endParaRPr>
          </a:p>
        </p:txBody>
      </p:sp>
      <p:sp>
        <p:nvSpPr>
          <p:cNvPr id="8" name="正方形/長方形 7">
            <a:extLst>
              <a:ext uri="{FF2B5EF4-FFF2-40B4-BE49-F238E27FC236}">
                <a16:creationId xmlns:a16="http://schemas.microsoft.com/office/drawing/2014/main" id="{EE908881-FE94-4CC4-AF31-83AC280388E1}"/>
              </a:ext>
            </a:extLst>
          </p:cNvPr>
          <p:cNvSpPr/>
          <p:nvPr/>
        </p:nvSpPr>
        <p:spPr>
          <a:xfrm>
            <a:off x="504053" y="1196752"/>
            <a:ext cx="3096332" cy="461665"/>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目視・簡易計測による実施</a:t>
            </a:r>
          </a:p>
        </p:txBody>
      </p:sp>
      <p:sp>
        <p:nvSpPr>
          <p:cNvPr id="9" name="正方形/長方形 8">
            <a:extLst>
              <a:ext uri="{FF2B5EF4-FFF2-40B4-BE49-F238E27FC236}">
                <a16:creationId xmlns:a16="http://schemas.microsoft.com/office/drawing/2014/main" id="{191BA561-7A87-4D5B-A0C4-0DB9E27BBA32}"/>
              </a:ext>
            </a:extLst>
          </p:cNvPr>
          <p:cNvSpPr/>
          <p:nvPr/>
        </p:nvSpPr>
        <p:spPr>
          <a:xfrm>
            <a:off x="4176455" y="1196752"/>
            <a:ext cx="3384365" cy="461665"/>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高度な方法による実施</a:t>
            </a:r>
          </a:p>
        </p:txBody>
      </p:sp>
      <p:cxnSp>
        <p:nvCxnSpPr>
          <p:cNvPr id="11" name="直線コネクタ 10">
            <a:extLst>
              <a:ext uri="{FF2B5EF4-FFF2-40B4-BE49-F238E27FC236}">
                <a16:creationId xmlns:a16="http://schemas.microsoft.com/office/drawing/2014/main" id="{1E110DCA-0335-4995-A514-FF2DF0728BEF}"/>
              </a:ext>
            </a:extLst>
          </p:cNvPr>
          <p:cNvCxnSpPr>
            <a:cxnSpLocks/>
          </p:cNvCxnSpPr>
          <p:nvPr/>
        </p:nvCxnSpPr>
        <p:spPr>
          <a:xfrm>
            <a:off x="3888424" y="1196752"/>
            <a:ext cx="0" cy="554461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2" name="正方形/長方形 11">
            <a:extLst>
              <a:ext uri="{FF2B5EF4-FFF2-40B4-BE49-F238E27FC236}">
                <a16:creationId xmlns:a16="http://schemas.microsoft.com/office/drawing/2014/main" id="{016A872F-FF89-46E7-BC41-26278253488D}"/>
              </a:ext>
            </a:extLst>
          </p:cNvPr>
          <p:cNvSpPr/>
          <p:nvPr/>
        </p:nvSpPr>
        <p:spPr>
          <a:xfrm>
            <a:off x="504053" y="1868382"/>
            <a:ext cx="3096333" cy="461665"/>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600" dirty="0">
                <a:solidFill>
                  <a:schemeClr val="tx1"/>
                </a:solidFill>
                <a:latin typeface="BIZ UDPゴシック" panose="020B0400000000000000" pitchFamily="50" charset="-128"/>
                <a:ea typeface="BIZ UDPゴシック" panose="020B0400000000000000" pitchFamily="50" charset="-128"/>
              </a:rPr>
              <a:t>〇初回点検</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l"/>
            <a:r>
              <a:rPr lang="ja-JP" altLang="en-US" sz="1200" dirty="0">
                <a:solidFill>
                  <a:schemeClr val="tx1"/>
                </a:solidFill>
                <a:latin typeface="BIZ UDPゴシック" panose="020B0400000000000000" pitchFamily="50" charset="-128"/>
                <a:ea typeface="BIZ UDPゴシック" panose="020B0400000000000000" pitchFamily="50" charset="-128"/>
              </a:rPr>
              <a:t>竣工後に施設全体の異常の有無確認</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13" name="正方形/長方形 12">
            <a:extLst>
              <a:ext uri="{FF2B5EF4-FFF2-40B4-BE49-F238E27FC236}">
                <a16:creationId xmlns:a16="http://schemas.microsoft.com/office/drawing/2014/main" id="{3D7997B9-D752-411E-9AEA-0AE2FE519844}"/>
              </a:ext>
            </a:extLst>
          </p:cNvPr>
          <p:cNvSpPr/>
          <p:nvPr/>
        </p:nvSpPr>
        <p:spPr>
          <a:xfrm>
            <a:off x="504053" y="2492896"/>
            <a:ext cx="3096333" cy="827763"/>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600" dirty="0">
                <a:solidFill>
                  <a:schemeClr val="tx1"/>
                </a:solidFill>
                <a:latin typeface="BIZ UDPゴシック" panose="020B0400000000000000" pitchFamily="50" charset="-128"/>
                <a:ea typeface="BIZ UDPゴシック" panose="020B0400000000000000" pitchFamily="50" charset="-128"/>
              </a:rPr>
              <a:t>〇日常点検</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l"/>
            <a:r>
              <a:rPr kumimoji="1" lang="ja-JP" altLang="en-US" sz="1200" dirty="0">
                <a:solidFill>
                  <a:schemeClr val="tx1"/>
                </a:solidFill>
                <a:latin typeface="BIZ UDPゴシック" panose="020B0400000000000000" pitchFamily="50" charset="-128"/>
                <a:ea typeface="BIZ UDPゴシック" panose="020B0400000000000000" pitchFamily="50" charset="-128"/>
              </a:rPr>
              <a:t>・不法行為の発見</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algn="l"/>
            <a:r>
              <a:rPr lang="ja-JP" altLang="en-US" sz="1200" dirty="0">
                <a:solidFill>
                  <a:schemeClr val="tx1"/>
                </a:solidFill>
                <a:latin typeface="BIZ UDPゴシック" panose="020B0400000000000000" pitchFamily="50" charset="-128"/>
                <a:ea typeface="BIZ UDPゴシック" panose="020B0400000000000000" pitchFamily="50" charset="-128"/>
              </a:rPr>
              <a:t>・施設の損傷の早期発見</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algn="l"/>
            <a:r>
              <a:rPr kumimoji="1" lang="ja-JP" altLang="en-US" sz="1200" dirty="0">
                <a:solidFill>
                  <a:schemeClr val="tx1"/>
                </a:solidFill>
                <a:latin typeface="BIZ UDPゴシック" panose="020B0400000000000000" pitchFamily="50" charset="-128"/>
                <a:ea typeface="BIZ UDPゴシック" panose="020B0400000000000000" pitchFamily="50" charset="-128"/>
              </a:rPr>
              <a:t>（車両・船舶からの遠望目視）</a:t>
            </a:r>
          </a:p>
        </p:txBody>
      </p:sp>
      <p:sp>
        <p:nvSpPr>
          <p:cNvPr id="14" name="正方形/長方形 13">
            <a:extLst>
              <a:ext uri="{FF2B5EF4-FFF2-40B4-BE49-F238E27FC236}">
                <a16:creationId xmlns:a16="http://schemas.microsoft.com/office/drawing/2014/main" id="{BECC58EB-FFB7-4C0F-A4D6-D1F1ECD7A296}"/>
              </a:ext>
            </a:extLst>
          </p:cNvPr>
          <p:cNvSpPr/>
          <p:nvPr/>
        </p:nvSpPr>
        <p:spPr>
          <a:xfrm>
            <a:off x="504053" y="3464675"/>
            <a:ext cx="3096333" cy="827764"/>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600" dirty="0">
                <a:solidFill>
                  <a:schemeClr val="tx1"/>
                </a:solidFill>
                <a:latin typeface="BIZ UDPゴシック" panose="020B0400000000000000" pitchFamily="50" charset="-128"/>
                <a:ea typeface="BIZ UDPゴシック" panose="020B0400000000000000" pitchFamily="50" charset="-128"/>
              </a:rPr>
              <a:t>〇一般定期点検</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l"/>
            <a:r>
              <a:rPr lang="ja-JP" altLang="en-US" sz="1200" dirty="0">
                <a:solidFill>
                  <a:schemeClr val="tx1"/>
                </a:solidFill>
                <a:latin typeface="BIZ UDPゴシック" panose="020B0400000000000000" pitchFamily="50" charset="-128"/>
                <a:ea typeface="BIZ UDPゴシック" panose="020B0400000000000000" pitchFamily="50" charset="-128"/>
              </a:rPr>
              <a:t>・安全性の確認</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algn="l"/>
            <a:r>
              <a:rPr lang="ja-JP" altLang="en-US" sz="1200" dirty="0">
                <a:solidFill>
                  <a:schemeClr val="tx1"/>
                </a:solidFill>
                <a:latin typeface="BIZ UDPゴシック" panose="020B0400000000000000" pitchFamily="50" charset="-128"/>
                <a:ea typeface="BIZ UDPゴシック" panose="020B0400000000000000" pitchFamily="50" charset="-128"/>
              </a:rPr>
              <a:t>・施設の劣化、損傷等の把握・評価</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algn="l"/>
            <a:r>
              <a:rPr lang="ja-JP" altLang="en-US" sz="1200" dirty="0">
                <a:solidFill>
                  <a:schemeClr val="tx1"/>
                </a:solidFill>
                <a:latin typeface="BIZ UDPゴシック" panose="020B0400000000000000" pitchFamily="50" charset="-128"/>
                <a:ea typeface="BIZ UDPゴシック" panose="020B0400000000000000" pitchFamily="50" charset="-128"/>
              </a:rPr>
              <a:t>（徒歩や船舶による近接目視・計測）</a:t>
            </a:r>
            <a:endParaRPr lang="en-US" altLang="ja-JP" sz="1200"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47E59C7A-F2D5-407C-8E28-3512D261384F}"/>
              </a:ext>
            </a:extLst>
          </p:cNvPr>
          <p:cNvSpPr/>
          <p:nvPr/>
        </p:nvSpPr>
        <p:spPr>
          <a:xfrm>
            <a:off x="4176456" y="3850511"/>
            <a:ext cx="3466235" cy="984074"/>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0000" rIns="0" rtlCol="0" anchor="ctr"/>
          <a:lstStyle/>
          <a:p>
            <a:pPr algn="l"/>
            <a:r>
              <a:rPr kumimoji="1" lang="ja-JP" altLang="en-US" sz="1600" dirty="0">
                <a:solidFill>
                  <a:schemeClr val="tx1"/>
                </a:solidFill>
                <a:latin typeface="BIZ UDPゴシック" panose="020B0400000000000000" pitchFamily="50" charset="-128"/>
                <a:ea typeface="BIZ UDPゴシック" panose="020B0400000000000000" pitchFamily="50" charset="-128"/>
              </a:rPr>
              <a:t>〇詳細定期点検</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l"/>
            <a:r>
              <a:rPr lang="ja-JP" altLang="en-US" sz="1200" dirty="0">
                <a:solidFill>
                  <a:schemeClr val="tx1"/>
                </a:solidFill>
                <a:latin typeface="BIZ UDPゴシック" panose="020B0400000000000000" pitchFamily="50" charset="-128"/>
                <a:ea typeface="BIZ UDPゴシック" panose="020B0400000000000000" pitchFamily="50" charset="-128"/>
              </a:rPr>
              <a:t>・海中部など、一般定期点検で近接目視できない箇所の確認。</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algn="l"/>
            <a:r>
              <a:rPr lang="ja-JP" altLang="en-US" sz="1200" dirty="0">
                <a:solidFill>
                  <a:schemeClr val="tx1"/>
                </a:solidFill>
                <a:latin typeface="BIZ UDPゴシック" panose="020B0400000000000000" pitchFamily="50" charset="-128"/>
                <a:ea typeface="BIZ UDPゴシック" panose="020B0400000000000000" pitchFamily="50" charset="-128"/>
              </a:rPr>
              <a:t>・施設の劣化、損傷等の把握・評価</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algn="l"/>
            <a:r>
              <a:rPr lang="en-US" altLang="ja-JP" sz="1200" dirty="0">
                <a:solidFill>
                  <a:schemeClr val="tx1"/>
                </a:solidFill>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専門知識と経験を有する企業へ各種試験棟委託</a:t>
            </a:r>
            <a:r>
              <a:rPr lang="en-US" altLang="ja-JP" sz="1200" dirty="0">
                <a:solidFill>
                  <a:schemeClr val="tx1"/>
                </a:solidFill>
                <a:latin typeface="BIZ UDPゴシック" panose="020B0400000000000000" pitchFamily="50" charset="-128"/>
                <a:ea typeface="BIZ UDPゴシック" panose="020B0400000000000000" pitchFamily="50" charset="-128"/>
              </a:rPr>
              <a:t>)</a:t>
            </a:r>
          </a:p>
        </p:txBody>
      </p:sp>
      <p:cxnSp>
        <p:nvCxnSpPr>
          <p:cNvPr id="16" name="直線コネクタ 15">
            <a:extLst>
              <a:ext uri="{FF2B5EF4-FFF2-40B4-BE49-F238E27FC236}">
                <a16:creationId xmlns:a16="http://schemas.microsoft.com/office/drawing/2014/main" id="{4334FC7B-1645-4DBC-8557-D7378886DAE9}"/>
              </a:ext>
            </a:extLst>
          </p:cNvPr>
          <p:cNvCxnSpPr>
            <a:cxnSpLocks/>
          </p:cNvCxnSpPr>
          <p:nvPr/>
        </p:nvCxnSpPr>
        <p:spPr>
          <a:xfrm>
            <a:off x="7704848" y="1196752"/>
            <a:ext cx="0" cy="554461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8" name="正方形/長方形 17">
            <a:extLst>
              <a:ext uri="{FF2B5EF4-FFF2-40B4-BE49-F238E27FC236}">
                <a16:creationId xmlns:a16="http://schemas.microsoft.com/office/drawing/2014/main" id="{CF918A15-351B-49BA-B8BE-2FEFAC098765}"/>
              </a:ext>
            </a:extLst>
          </p:cNvPr>
          <p:cNvSpPr/>
          <p:nvPr/>
        </p:nvSpPr>
        <p:spPr>
          <a:xfrm>
            <a:off x="7868579" y="3140967"/>
            <a:ext cx="350182" cy="334778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総合評価</a:t>
            </a:r>
          </a:p>
        </p:txBody>
      </p:sp>
      <p:sp>
        <p:nvSpPr>
          <p:cNvPr id="19" name="正方形/長方形 18">
            <a:extLst>
              <a:ext uri="{FF2B5EF4-FFF2-40B4-BE49-F238E27FC236}">
                <a16:creationId xmlns:a16="http://schemas.microsoft.com/office/drawing/2014/main" id="{AFD9C488-8774-4F18-BF3B-483769F58CD4}"/>
              </a:ext>
            </a:extLst>
          </p:cNvPr>
          <p:cNvSpPr/>
          <p:nvPr/>
        </p:nvSpPr>
        <p:spPr>
          <a:xfrm>
            <a:off x="8648180" y="2111317"/>
            <a:ext cx="385200" cy="4423713"/>
          </a:xfrm>
          <a:prstGeom prst="rect">
            <a:avLst/>
          </a:prstGeom>
          <a:ln/>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維持補修（修繕）対策の実施</a:t>
            </a:r>
          </a:p>
        </p:txBody>
      </p:sp>
      <p:cxnSp>
        <p:nvCxnSpPr>
          <p:cNvPr id="21" name="直線矢印コネクタ 20">
            <a:extLst>
              <a:ext uri="{FF2B5EF4-FFF2-40B4-BE49-F238E27FC236}">
                <a16:creationId xmlns:a16="http://schemas.microsoft.com/office/drawing/2014/main" id="{CA9D9793-6417-4285-A88C-2C730418ED38}"/>
              </a:ext>
            </a:extLst>
          </p:cNvPr>
          <p:cNvCxnSpPr>
            <a:stCxn id="12" idx="2"/>
            <a:endCxn id="13" idx="0"/>
          </p:cNvCxnSpPr>
          <p:nvPr/>
        </p:nvCxnSpPr>
        <p:spPr>
          <a:xfrm>
            <a:off x="2052220" y="2330047"/>
            <a:ext cx="0" cy="1628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a:extLst>
              <a:ext uri="{FF2B5EF4-FFF2-40B4-BE49-F238E27FC236}">
                <a16:creationId xmlns:a16="http://schemas.microsoft.com/office/drawing/2014/main" id="{5B9507D4-09B2-4137-BB53-78C8CFEEDA0F}"/>
              </a:ext>
            </a:extLst>
          </p:cNvPr>
          <p:cNvCxnSpPr>
            <a:stCxn id="13" idx="2"/>
            <a:endCxn id="14" idx="0"/>
          </p:cNvCxnSpPr>
          <p:nvPr/>
        </p:nvCxnSpPr>
        <p:spPr>
          <a:xfrm>
            <a:off x="2052220" y="3320659"/>
            <a:ext cx="0" cy="1440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直線矢印コネクタ 25">
            <a:extLst>
              <a:ext uri="{FF2B5EF4-FFF2-40B4-BE49-F238E27FC236}">
                <a16:creationId xmlns:a16="http://schemas.microsoft.com/office/drawing/2014/main" id="{A339F16C-DC1E-402B-BE93-CC3E954614AC}"/>
              </a:ext>
            </a:extLst>
          </p:cNvPr>
          <p:cNvCxnSpPr>
            <a:cxnSpLocks/>
          </p:cNvCxnSpPr>
          <p:nvPr/>
        </p:nvCxnSpPr>
        <p:spPr>
          <a:xfrm flipV="1">
            <a:off x="3600385" y="4252935"/>
            <a:ext cx="57607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直線矢印コネクタ 27">
            <a:extLst>
              <a:ext uri="{FF2B5EF4-FFF2-40B4-BE49-F238E27FC236}">
                <a16:creationId xmlns:a16="http://schemas.microsoft.com/office/drawing/2014/main" id="{A611CA43-5CD8-4E41-AC65-A0AAAE171459}"/>
              </a:ext>
            </a:extLst>
          </p:cNvPr>
          <p:cNvCxnSpPr>
            <a:cxnSpLocks/>
          </p:cNvCxnSpPr>
          <p:nvPr/>
        </p:nvCxnSpPr>
        <p:spPr>
          <a:xfrm>
            <a:off x="3600385" y="3645024"/>
            <a:ext cx="424847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直線矢印コネクタ 29">
            <a:extLst>
              <a:ext uri="{FF2B5EF4-FFF2-40B4-BE49-F238E27FC236}">
                <a16:creationId xmlns:a16="http://schemas.microsoft.com/office/drawing/2014/main" id="{EADBE56F-A4B2-472E-83FB-151AEFBF306C}"/>
              </a:ext>
            </a:extLst>
          </p:cNvPr>
          <p:cNvCxnSpPr>
            <a:cxnSpLocks/>
          </p:cNvCxnSpPr>
          <p:nvPr/>
        </p:nvCxnSpPr>
        <p:spPr>
          <a:xfrm>
            <a:off x="3600385" y="2924944"/>
            <a:ext cx="500405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正方形/長方形 33">
            <a:extLst>
              <a:ext uri="{FF2B5EF4-FFF2-40B4-BE49-F238E27FC236}">
                <a16:creationId xmlns:a16="http://schemas.microsoft.com/office/drawing/2014/main" id="{DD1488F2-E491-4122-B3A3-3D0EFA59FFB3}"/>
              </a:ext>
            </a:extLst>
          </p:cNvPr>
          <p:cNvSpPr/>
          <p:nvPr/>
        </p:nvSpPr>
        <p:spPr>
          <a:xfrm>
            <a:off x="43485" y="1820235"/>
            <a:ext cx="378703" cy="269975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通常時</a:t>
            </a:r>
          </a:p>
        </p:txBody>
      </p:sp>
      <p:sp>
        <p:nvSpPr>
          <p:cNvPr id="35" name="正方形/長方形 34">
            <a:extLst>
              <a:ext uri="{FF2B5EF4-FFF2-40B4-BE49-F238E27FC236}">
                <a16:creationId xmlns:a16="http://schemas.microsoft.com/office/drawing/2014/main" id="{6EE72F76-3BFE-4ED7-8126-5430DE6CFEE2}"/>
              </a:ext>
            </a:extLst>
          </p:cNvPr>
          <p:cNvSpPr/>
          <p:nvPr/>
        </p:nvSpPr>
        <p:spPr>
          <a:xfrm>
            <a:off x="43485" y="4953851"/>
            <a:ext cx="378703" cy="164350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異常時</a:t>
            </a:r>
          </a:p>
        </p:txBody>
      </p:sp>
      <p:sp>
        <p:nvSpPr>
          <p:cNvPr id="37" name="正方形/長方形 36">
            <a:extLst>
              <a:ext uri="{FF2B5EF4-FFF2-40B4-BE49-F238E27FC236}">
                <a16:creationId xmlns:a16="http://schemas.microsoft.com/office/drawing/2014/main" id="{E61B9E0D-6202-4E2D-9007-F790E0DE9439}"/>
              </a:ext>
            </a:extLst>
          </p:cNvPr>
          <p:cNvSpPr/>
          <p:nvPr/>
        </p:nvSpPr>
        <p:spPr>
          <a:xfrm>
            <a:off x="504053" y="5516123"/>
            <a:ext cx="3096333" cy="827764"/>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600" dirty="0">
                <a:solidFill>
                  <a:schemeClr val="tx1"/>
                </a:solidFill>
                <a:latin typeface="BIZ UDPゴシック" panose="020B0400000000000000" pitchFamily="50" charset="-128"/>
                <a:ea typeface="BIZ UDPゴシック" panose="020B0400000000000000" pitchFamily="50" charset="-128"/>
              </a:rPr>
              <a:t>〇一般臨時点検</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l"/>
            <a:r>
              <a:rPr lang="ja-JP" altLang="en-US" sz="1200" dirty="0">
                <a:solidFill>
                  <a:schemeClr val="tx1"/>
                </a:solidFill>
                <a:latin typeface="BIZ UDPゴシック" panose="020B0400000000000000" pitchFamily="50" charset="-128"/>
                <a:ea typeface="BIZ UDPゴシック" panose="020B0400000000000000" pitchFamily="50" charset="-128"/>
              </a:rPr>
              <a:t>・地震時や荒天時直後に、変状の有無や程度を確認</a:t>
            </a:r>
            <a:endParaRPr lang="en-US" altLang="ja-JP" sz="1200" dirty="0">
              <a:solidFill>
                <a:schemeClr val="tx1"/>
              </a:solidFill>
              <a:latin typeface="BIZ UDPゴシック" panose="020B0400000000000000" pitchFamily="50" charset="-128"/>
              <a:ea typeface="BIZ UDPゴシック" panose="020B0400000000000000" pitchFamily="50" charset="-128"/>
            </a:endParaRPr>
          </a:p>
        </p:txBody>
      </p:sp>
      <p:sp>
        <p:nvSpPr>
          <p:cNvPr id="38" name="正方形/長方形 37">
            <a:extLst>
              <a:ext uri="{FF2B5EF4-FFF2-40B4-BE49-F238E27FC236}">
                <a16:creationId xmlns:a16="http://schemas.microsoft.com/office/drawing/2014/main" id="{8B5AA1C4-B822-4802-88AF-0DCF6EDCA4FF}"/>
              </a:ext>
            </a:extLst>
          </p:cNvPr>
          <p:cNvSpPr/>
          <p:nvPr/>
        </p:nvSpPr>
        <p:spPr>
          <a:xfrm>
            <a:off x="4176456" y="5504685"/>
            <a:ext cx="3466235" cy="984074"/>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0000" rIns="0" rtlCol="0" anchor="ctr"/>
          <a:lstStyle/>
          <a:p>
            <a:pPr algn="l"/>
            <a:r>
              <a:rPr kumimoji="1" lang="ja-JP" altLang="en-US" sz="1600" dirty="0">
                <a:solidFill>
                  <a:schemeClr val="tx1"/>
                </a:solidFill>
                <a:latin typeface="BIZ UDPゴシック" panose="020B0400000000000000" pitchFamily="50" charset="-128"/>
                <a:ea typeface="BIZ UDPゴシック" panose="020B0400000000000000" pitchFamily="50" charset="-128"/>
              </a:rPr>
              <a:t>〇詳細臨時点検</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l"/>
            <a:r>
              <a:rPr lang="ja-JP" altLang="en-US" sz="1200" dirty="0">
                <a:solidFill>
                  <a:schemeClr val="tx1"/>
                </a:solidFill>
                <a:latin typeface="BIZ UDPゴシック" panose="020B0400000000000000" pitchFamily="50" charset="-128"/>
                <a:ea typeface="BIZ UDPゴシック" panose="020B0400000000000000" pitchFamily="50" charset="-128"/>
              </a:rPr>
              <a:t>・特段の異常発見された場合、必要に応じて実施。</a:t>
            </a:r>
            <a:endParaRPr lang="en-US" altLang="ja-JP" sz="1200" dirty="0">
              <a:solidFill>
                <a:schemeClr val="tx1"/>
              </a:solidFill>
              <a:latin typeface="BIZ UDPゴシック" panose="020B0400000000000000" pitchFamily="50" charset="-128"/>
              <a:ea typeface="BIZ UDPゴシック" panose="020B0400000000000000" pitchFamily="50" charset="-128"/>
            </a:endParaRPr>
          </a:p>
        </p:txBody>
      </p:sp>
      <p:cxnSp>
        <p:nvCxnSpPr>
          <p:cNvPr id="40" name="直線矢印コネクタ 39">
            <a:extLst>
              <a:ext uri="{FF2B5EF4-FFF2-40B4-BE49-F238E27FC236}">
                <a16:creationId xmlns:a16="http://schemas.microsoft.com/office/drawing/2014/main" id="{C0421CA2-569B-4C44-A745-E4469529526A}"/>
              </a:ext>
            </a:extLst>
          </p:cNvPr>
          <p:cNvCxnSpPr>
            <a:cxnSpLocks/>
          </p:cNvCxnSpPr>
          <p:nvPr/>
        </p:nvCxnSpPr>
        <p:spPr>
          <a:xfrm flipV="1">
            <a:off x="3600385" y="5958365"/>
            <a:ext cx="57607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直線矢印コネクタ 40">
            <a:extLst>
              <a:ext uri="{FF2B5EF4-FFF2-40B4-BE49-F238E27FC236}">
                <a16:creationId xmlns:a16="http://schemas.microsoft.com/office/drawing/2014/main" id="{2B8B1E51-EFE7-47EC-BB28-687608822080}"/>
              </a:ext>
            </a:extLst>
          </p:cNvPr>
          <p:cNvCxnSpPr>
            <a:cxnSpLocks/>
          </p:cNvCxnSpPr>
          <p:nvPr/>
        </p:nvCxnSpPr>
        <p:spPr>
          <a:xfrm>
            <a:off x="3600389" y="4252935"/>
            <a:ext cx="576066" cy="12517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直線矢印コネクタ 42">
            <a:extLst>
              <a:ext uri="{FF2B5EF4-FFF2-40B4-BE49-F238E27FC236}">
                <a16:creationId xmlns:a16="http://schemas.microsoft.com/office/drawing/2014/main" id="{D3C7B00A-645D-48FF-9035-D47C4368C83C}"/>
              </a:ext>
            </a:extLst>
          </p:cNvPr>
          <p:cNvCxnSpPr>
            <a:cxnSpLocks/>
          </p:cNvCxnSpPr>
          <p:nvPr/>
        </p:nvCxnSpPr>
        <p:spPr>
          <a:xfrm>
            <a:off x="5928863" y="4837587"/>
            <a:ext cx="0" cy="6392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直線矢印コネクタ 46">
            <a:extLst>
              <a:ext uri="{FF2B5EF4-FFF2-40B4-BE49-F238E27FC236}">
                <a16:creationId xmlns:a16="http://schemas.microsoft.com/office/drawing/2014/main" id="{23204104-A40A-4170-BB8B-67E356FD87B7}"/>
              </a:ext>
            </a:extLst>
          </p:cNvPr>
          <p:cNvCxnSpPr>
            <a:cxnSpLocks/>
          </p:cNvCxnSpPr>
          <p:nvPr/>
        </p:nvCxnSpPr>
        <p:spPr>
          <a:xfrm>
            <a:off x="7642691" y="6021288"/>
            <a:ext cx="24167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9" name="矢印: 右 48">
            <a:extLst>
              <a:ext uri="{FF2B5EF4-FFF2-40B4-BE49-F238E27FC236}">
                <a16:creationId xmlns:a16="http://schemas.microsoft.com/office/drawing/2014/main" id="{BB03C796-C1C1-41A9-B2EC-91AC0EFE6D4C}"/>
              </a:ext>
            </a:extLst>
          </p:cNvPr>
          <p:cNvSpPr/>
          <p:nvPr/>
        </p:nvSpPr>
        <p:spPr>
          <a:xfrm>
            <a:off x="8244408" y="4725144"/>
            <a:ext cx="403772" cy="288027"/>
          </a:xfrm>
          <a:prstGeom prst="rightArrow">
            <a:avLst/>
          </a:prstGeom>
          <a:ln/>
        </p:spPr>
        <p:style>
          <a:lnRef idx="2">
            <a:schemeClr val="dk1"/>
          </a:lnRef>
          <a:fillRef idx="1">
            <a:schemeClr val="lt1"/>
          </a:fillRef>
          <a:effectRef idx="0">
            <a:schemeClr val="dk1"/>
          </a:effectRef>
          <a:fontRef idx="minor">
            <a:schemeClr val="dk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cxnSp>
        <p:nvCxnSpPr>
          <p:cNvPr id="51" name="直線コネクタ 50">
            <a:extLst>
              <a:ext uri="{FF2B5EF4-FFF2-40B4-BE49-F238E27FC236}">
                <a16:creationId xmlns:a16="http://schemas.microsoft.com/office/drawing/2014/main" id="{56E6CD92-2F10-485A-A4BA-F4FFD0A541A7}"/>
              </a:ext>
            </a:extLst>
          </p:cNvPr>
          <p:cNvCxnSpPr>
            <a:cxnSpLocks/>
          </p:cNvCxnSpPr>
          <p:nvPr/>
        </p:nvCxnSpPr>
        <p:spPr>
          <a:xfrm>
            <a:off x="43485" y="1746721"/>
            <a:ext cx="7805379" cy="15219"/>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4" name="直線コネクタ 53">
            <a:extLst>
              <a:ext uri="{FF2B5EF4-FFF2-40B4-BE49-F238E27FC236}">
                <a16:creationId xmlns:a16="http://schemas.microsoft.com/office/drawing/2014/main" id="{08B95A12-71AF-40CA-AEAD-2999D215B193}"/>
              </a:ext>
            </a:extLst>
          </p:cNvPr>
          <p:cNvCxnSpPr>
            <a:cxnSpLocks/>
          </p:cNvCxnSpPr>
          <p:nvPr/>
        </p:nvCxnSpPr>
        <p:spPr>
          <a:xfrm>
            <a:off x="0" y="4895882"/>
            <a:ext cx="7824376" cy="15256"/>
          </a:xfrm>
          <a:prstGeom prst="line">
            <a:avLst/>
          </a:prstGeom>
          <a:ln>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17181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282254" y="6420716"/>
            <a:ext cx="1828800" cy="365125"/>
          </a:xfrm>
        </p:spPr>
        <p:txBody>
          <a:bodyPr/>
          <a:lstStyle/>
          <a:p>
            <a:pPr algn="r"/>
            <a:fld id="{682EF9F9-C4E8-46B2-BBF1-33E3162B856A}" type="slidenum">
              <a:rPr kumimoji="1" lang="ja-JP" altLang="en-US" smtClean="0">
                <a:latin typeface="HGSｺﾞｼｯｸM" panose="020B0600000000000000" pitchFamily="50" charset="-128"/>
                <a:ea typeface="HGSｺﾞｼｯｸM" panose="020B0600000000000000" pitchFamily="50" charset="-128"/>
                <a:cs typeface="Meiryo UI" panose="020B0604030504040204" pitchFamily="50" charset="-128"/>
              </a:rPr>
              <a:pPr algn="r"/>
              <a:t>14</a:t>
            </a:fld>
            <a:endParaRPr kumimoji="1"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1" name="正方形/長方形 60"/>
          <p:cNvSpPr/>
          <p:nvPr/>
        </p:nvSpPr>
        <p:spPr>
          <a:xfrm>
            <a:off x="30055" y="1449849"/>
            <a:ext cx="9036495" cy="4970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p:cNvGrpSpPr/>
          <p:nvPr/>
        </p:nvGrpSpPr>
        <p:grpSpPr>
          <a:xfrm>
            <a:off x="-2759" y="3252608"/>
            <a:ext cx="1731377" cy="828603"/>
            <a:chOff x="741691" y="1760116"/>
            <a:chExt cx="1778013" cy="566772"/>
          </a:xfrm>
        </p:grpSpPr>
        <p:sp>
          <p:nvSpPr>
            <p:cNvPr id="39" name="フローチャート : 代替処理 38"/>
            <p:cNvSpPr/>
            <p:nvPr/>
          </p:nvSpPr>
          <p:spPr>
            <a:xfrm>
              <a:off x="899592" y="1760116"/>
              <a:ext cx="1539558" cy="566772"/>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741691" y="1913069"/>
              <a:ext cx="1778013" cy="231574"/>
            </a:xfrm>
            <a:prstGeom prst="rect">
              <a:avLst/>
            </a:prstGeom>
            <a:noFill/>
            <a:ln w="19050">
              <a:noFill/>
            </a:ln>
          </p:spPr>
          <p:txBody>
            <a:bodyPr wrap="square" rtlCol="0">
              <a:spAutoFit/>
            </a:bodyPr>
            <a:lstStyle/>
            <a:p>
              <a:pPr algn="ctr"/>
              <a:r>
                <a:rPr lang="ja-JP" altLang="en-US" sz="1600" dirty="0">
                  <a:latin typeface="Meiryo UI" panose="020B0604030504040204" pitchFamily="50" charset="-128"/>
                  <a:ea typeface="Meiryo UI" panose="020B0604030504040204" pitchFamily="50" charset="-128"/>
                  <a:cs typeface="Meiryo UI" panose="020B0604030504040204" pitchFamily="50" charset="-128"/>
                </a:rPr>
                <a:t>一般定期点検</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7" name="フローチャート : 代替処理 36"/>
          <p:cNvSpPr/>
          <p:nvPr/>
        </p:nvSpPr>
        <p:spPr>
          <a:xfrm>
            <a:off x="153946" y="2196884"/>
            <a:ext cx="1490448" cy="828603"/>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テキスト ボックス 37"/>
          <p:cNvSpPr txBox="1"/>
          <p:nvPr/>
        </p:nvSpPr>
        <p:spPr>
          <a:xfrm>
            <a:off x="120367" y="2418927"/>
            <a:ext cx="1523482" cy="338554"/>
          </a:xfrm>
          <a:prstGeom prst="rect">
            <a:avLst/>
          </a:prstGeom>
          <a:noFill/>
          <a:ln w="19050">
            <a:noFill/>
          </a:ln>
        </p:spPr>
        <p:txBody>
          <a:bodyPr wrap="square" rtlCol="0">
            <a:spAutoFit/>
          </a:bodyPr>
          <a:lstStyle/>
          <a:p>
            <a:pPr algn="ctr"/>
            <a:r>
              <a:rPr lang="ja-JP" altLang="en-US" sz="1600" dirty="0">
                <a:latin typeface="Meiryo UI" panose="020B0604030504040204" pitchFamily="50" charset="-128"/>
                <a:ea typeface="Meiryo UI" panose="020B0604030504040204" pitchFamily="50" charset="-128"/>
                <a:cs typeface="Meiryo UI" panose="020B0604030504040204" pitchFamily="50" charset="-128"/>
              </a:rPr>
              <a:t>日常点検</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8" name="グループ化 7"/>
          <p:cNvGrpSpPr/>
          <p:nvPr/>
        </p:nvGrpSpPr>
        <p:grpSpPr>
          <a:xfrm>
            <a:off x="138276" y="5364106"/>
            <a:ext cx="1523482" cy="828603"/>
            <a:chOff x="883755" y="3876644"/>
            <a:chExt cx="1564518" cy="566772"/>
          </a:xfrm>
        </p:grpSpPr>
        <p:sp>
          <p:nvSpPr>
            <p:cNvPr id="33" name="フローチャート : 代替処理 32"/>
            <p:cNvSpPr/>
            <p:nvPr/>
          </p:nvSpPr>
          <p:spPr>
            <a:xfrm>
              <a:off x="899592" y="3876644"/>
              <a:ext cx="1528081" cy="566772"/>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883755" y="4030997"/>
              <a:ext cx="1564518" cy="231574"/>
            </a:xfrm>
            <a:prstGeom prst="rect">
              <a:avLst/>
            </a:prstGeom>
            <a:noFill/>
            <a:ln w="19050">
              <a:noFill/>
            </a:ln>
          </p:spPr>
          <p:txBody>
            <a:bodyPr wrap="square" rtlCol="0">
              <a:spAutoFit/>
            </a:bodyPr>
            <a:lstStyle/>
            <a:p>
              <a:pPr algn="ctr"/>
              <a:r>
                <a:rPr lang="ja-JP" altLang="en-US" sz="1600" dirty="0">
                  <a:latin typeface="Meiryo UI" panose="020B0604030504040204" pitchFamily="50" charset="-128"/>
                  <a:ea typeface="Meiryo UI" panose="020B0604030504040204" pitchFamily="50" charset="-128"/>
                  <a:cs typeface="Meiryo UI" panose="020B0604030504040204" pitchFamily="50" charset="-128"/>
                </a:rPr>
                <a:t>臨時点検</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8" name="正方形/長方形 47"/>
          <p:cNvSpPr/>
          <p:nvPr/>
        </p:nvSpPr>
        <p:spPr>
          <a:xfrm>
            <a:off x="2507314" y="3203036"/>
            <a:ext cx="1776655" cy="892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0" name="正方形/長方形 49"/>
          <p:cNvSpPr/>
          <p:nvPr/>
        </p:nvSpPr>
        <p:spPr>
          <a:xfrm>
            <a:off x="2517584" y="2164686"/>
            <a:ext cx="1766385" cy="892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1" name="正方形/長方形 50"/>
          <p:cNvSpPr/>
          <p:nvPr/>
        </p:nvSpPr>
        <p:spPr>
          <a:xfrm>
            <a:off x="2517584" y="5331908"/>
            <a:ext cx="1766385" cy="892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nvGrpSpPr>
          <p:cNvPr id="6" name="グループ化 5"/>
          <p:cNvGrpSpPr/>
          <p:nvPr/>
        </p:nvGrpSpPr>
        <p:grpSpPr>
          <a:xfrm>
            <a:off x="77450" y="4288630"/>
            <a:ext cx="1608074" cy="828603"/>
            <a:chOff x="822804" y="2468765"/>
            <a:chExt cx="1651389" cy="566772"/>
          </a:xfrm>
        </p:grpSpPr>
        <p:sp>
          <p:nvSpPr>
            <p:cNvPr id="41" name="フローチャート : 代替処理 40"/>
            <p:cNvSpPr/>
            <p:nvPr/>
          </p:nvSpPr>
          <p:spPr>
            <a:xfrm>
              <a:off x="899592" y="2468765"/>
              <a:ext cx="1532845" cy="566772"/>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822804" y="2627180"/>
              <a:ext cx="1651389" cy="231574"/>
            </a:xfrm>
            <a:prstGeom prst="rect">
              <a:avLst/>
            </a:prstGeom>
            <a:noFill/>
            <a:ln w="19050">
              <a:noFill/>
            </a:ln>
          </p:spPr>
          <p:txBody>
            <a:bodyPr wrap="square" rtlCol="0">
              <a:spAutoFit/>
            </a:bodyPr>
            <a:lstStyle/>
            <a:p>
              <a:pPr algn="ctr"/>
              <a:r>
                <a:rPr lang="ja-JP" altLang="en-US" sz="1600" dirty="0">
                  <a:latin typeface="Meiryo UI" panose="020B0604030504040204" pitchFamily="50" charset="-128"/>
                  <a:ea typeface="Meiryo UI" panose="020B0604030504040204" pitchFamily="50" charset="-128"/>
                  <a:cs typeface="Meiryo UI" panose="020B0604030504040204" pitchFamily="50" charset="-128"/>
                </a:rPr>
                <a:t>詳細定期点検</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1" name="グループ化 10"/>
          <p:cNvGrpSpPr/>
          <p:nvPr/>
        </p:nvGrpSpPr>
        <p:grpSpPr>
          <a:xfrm>
            <a:off x="2514805" y="4284927"/>
            <a:ext cx="2339308" cy="892998"/>
            <a:chOff x="2697021" y="2466232"/>
            <a:chExt cx="2641667" cy="610819"/>
          </a:xfrm>
        </p:grpSpPr>
        <p:sp>
          <p:nvSpPr>
            <p:cNvPr id="49" name="正方形/長方形 48"/>
            <p:cNvSpPr/>
            <p:nvPr/>
          </p:nvSpPr>
          <p:spPr>
            <a:xfrm>
              <a:off x="2697022" y="2466232"/>
              <a:ext cx="1997830" cy="6108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3" name="テキスト ボックス 42"/>
            <p:cNvSpPr txBox="1"/>
            <p:nvPr/>
          </p:nvSpPr>
          <p:spPr>
            <a:xfrm>
              <a:off x="2697021" y="2476842"/>
              <a:ext cx="2641667" cy="227280"/>
            </a:xfrm>
            <a:prstGeom prst="rect">
              <a:avLst/>
            </a:prstGeom>
            <a:noFill/>
            <a:ln w="19050">
              <a:noFill/>
            </a:ln>
          </p:spPr>
          <p:txBody>
            <a:bodyPr wrap="square" rtlCol="0">
              <a:spAutoFit/>
            </a:bodyPr>
            <a:lstStyle/>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3" name="グループ化 12"/>
          <p:cNvGrpSpPr/>
          <p:nvPr/>
        </p:nvGrpSpPr>
        <p:grpSpPr>
          <a:xfrm>
            <a:off x="4358079" y="3198999"/>
            <a:ext cx="2420389" cy="892998"/>
            <a:chOff x="4623726" y="1723447"/>
            <a:chExt cx="3575466" cy="610819"/>
          </a:xfrm>
        </p:grpSpPr>
        <p:sp>
          <p:nvSpPr>
            <p:cNvPr id="54" name="正方形/長方形 53"/>
            <p:cNvSpPr/>
            <p:nvPr/>
          </p:nvSpPr>
          <p:spPr>
            <a:xfrm>
              <a:off x="4623726" y="1723447"/>
              <a:ext cx="3575466" cy="6108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p:cNvSpPr txBox="1"/>
            <p:nvPr/>
          </p:nvSpPr>
          <p:spPr>
            <a:xfrm>
              <a:off x="4625961" y="1754283"/>
              <a:ext cx="3507518" cy="442096"/>
            </a:xfrm>
            <a:prstGeom prst="rect">
              <a:avLst/>
            </a:prstGeom>
            <a:noFill/>
            <a:ln w="19050">
              <a:noFill/>
            </a:ln>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通常点検施設：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回</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重点点検施設：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回</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健全度により、点検頻度が変動</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4" name="グループ化 13"/>
          <p:cNvGrpSpPr/>
          <p:nvPr/>
        </p:nvGrpSpPr>
        <p:grpSpPr>
          <a:xfrm>
            <a:off x="4393691" y="4286680"/>
            <a:ext cx="2491459" cy="892998"/>
            <a:chOff x="4667165" y="2467431"/>
            <a:chExt cx="3680452" cy="610819"/>
          </a:xfrm>
        </p:grpSpPr>
        <p:sp>
          <p:nvSpPr>
            <p:cNvPr id="55" name="正方形/長方形 54"/>
            <p:cNvSpPr/>
            <p:nvPr/>
          </p:nvSpPr>
          <p:spPr>
            <a:xfrm>
              <a:off x="4687001" y="2467431"/>
              <a:ext cx="3488622" cy="6108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4667165" y="2481372"/>
              <a:ext cx="3680452" cy="568410"/>
            </a:xfrm>
            <a:prstGeom prst="rect">
              <a:avLst/>
            </a:prstGeom>
            <a:noFill/>
            <a:ln w="19050">
              <a:noFill/>
            </a:ln>
          </p:spPr>
          <p:txBody>
            <a:bodyPr wrap="squar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港湾</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重点点検施設：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回</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通常点検施設：供用期間中に</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回</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海岸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必要に応じて</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8" name="テキスト ボックス 57"/>
          <p:cNvSpPr txBox="1"/>
          <p:nvPr/>
        </p:nvSpPr>
        <p:spPr>
          <a:xfrm>
            <a:off x="4383611" y="2473920"/>
            <a:ext cx="1365874" cy="276999"/>
          </a:xfrm>
          <a:prstGeom prst="rect">
            <a:avLst/>
          </a:prstGeom>
          <a:noFill/>
          <a:ln w="19050">
            <a:noFill/>
          </a:ln>
        </p:spPr>
        <p:txBody>
          <a:bodyPr wrap="squar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回</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6" name="グループ化 15"/>
          <p:cNvGrpSpPr/>
          <p:nvPr/>
        </p:nvGrpSpPr>
        <p:grpSpPr>
          <a:xfrm>
            <a:off x="4337018" y="5331908"/>
            <a:ext cx="2390143" cy="892998"/>
            <a:chOff x="4577086" y="3876644"/>
            <a:chExt cx="3530785" cy="610819"/>
          </a:xfrm>
        </p:grpSpPr>
        <p:sp>
          <p:nvSpPr>
            <p:cNvPr id="59" name="正方形/長方形 58"/>
            <p:cNvSpPr/>
            <p:nvPr/>
          </p:nvSpPr>
          <p:spPr>
            <a:xfrm>
              <a:off x="4660803" y="3876644"/>
              <a:ext cx="3447068" cy="6108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p:cNvSpPr txBox="1"/>
            <p:nvPr/>
          </p:nvSpPr>
          <p:spPr>
            <a:xfrm>
              <a:off x="4577086" y="4084133"/>
              <a:ext cx="3447068" cy="189470"/>
            </a:xfrm>
            <a:prstGeom prst="rect">
              <a:avLst/>
            </a:prstGeom>
            <a:noFill/>
            <a:ln w="19050">
              <a:noFill/>
            </a:ln>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発災後、必要に応じて</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4" name="グループ化 23"/>
          <p:cNvGrpSpPr/>
          <p:nvPr/>
        </p:nvGrpSpPr>
        <p:grpSpPr>
          <a:xfrm>
            <a:off x="147762" y="1636841"/>
            <a:ext cx="1515413" cy="421094"/>
            <a:chOff x="338362" y="1556792"/>
            <a:chExt cx="1556232" cy="288032"/>
          </a:xfrm>
        </p:grpSpPr>
        <p:sp>
          <p:nvSpPr>
            <p:cNvPr id="23" name="角丸四角形 22"/>
            <p:cNvSpPr/>
            <p:nvPr/>
          </p:nvSpPr>
          <p:spPr>
            <a:xfrm>
              <a:off x="338362" y="1556792"/>
              <a:ext cx="1556232" cy="28803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p:cNvSpPr txBox="1"/>
            <p:nvPr/>
          </p:nvSpPr>
          <p:spPr>
            <a:xfrm>
              <a:off x="403457" y="1575993"/>
              <a:ext cx="1431236" cy="231574"/>
            </a:xfrm>
            <a:prstGeom prst="rect">
              <a:avLst/>
            </a:prstGeom>
            <a:noFill/>
            <a:ln w="19050">
              <a:noFill/>
            </a:ln>
          </p:spPr>
          <p:txBody>
            <a:bodyPr wrap="square" rtlCol="0">
              <a:spAutoFit/>
            </a:bodyPr>
            <a:lstStyle/>
            <a:p>
              <a:pPr algn="ctr"/>
              <a:r>
                <a:rPr lang="ja-JP" altLang="en-US" sz="1600" dirty="0">
                  <a:latin typeface="Meiryo UI" panose="020B0604030504040204" pitchFamily="50" charset="-128"/>
                  <a:ea typeface="Meiryo UI" panose="020B0604030504040204" pitchFamily="50" charset="-128"/>
                  <a:cs typeface="Meiryo UI" panose="020B0604030504040204" pitchFamily="50" charset="-128"/>
                </a:rPr>
                <a:t>点検分類</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5" name="グループ化 24"/>
          <p:cNvGrpSpPr/>
          <p:nvPr/>
        </p:nvGrpSpPr>
        <p:grpSpPr>
          <a:xfrm>
            <a:off x="2536605" y="1641121"/>
            <a:ext cx="1747364" cy="421047"/>
            <a:chOff x="2030625" y="1559720"/>
            <a:chExt cx="1955307" cy="288000"/>
          </a:xfrm>
        </p:grpSpPr>
        <p:sp>
          <p:nvSpPr>
            <p:cNvPr id="73" name="角丸四角形 72"/>
            <p:cNvSpPr/>
            <p:nvPr/>
          </p:nvSpPr>
          <p:spPr>
            <a:xfrm>
              <a:off x="2030625" y="1559720"/>
              <a:ext cx="1955307" cy="288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p:cNvSpPr txBox="1"/>
            <p:nvPr/>
          </p:nvSpPr>
          <p:spPr>
            <a:xfrm>
              <a:off x="2183036" y="1575993"/>
              <a:ext cx="1561164" cy="231574"/>
            </a:xfrm>
            <a:prstGeom prst="rect">
              <a:avLst/>
            </a:prstGeom>
            <a:noFill/>
            <a:ln w="19050">
              <a:noFill/>
            </a:ln>
          </p:spPr>
          <p:txBody>
            <a:bodyPr wrap="square" rtlCol="0">
              <a:spAutoFit/>
            </a:bodyPr>
            <a:lstStyle/>
            <a:p>
              <a:pPr algn="ctr"/>
              <a:r>
                <a:rPr lang="ja-JP" altLang="en-US" sz="1600" dirty="0">
                  <a:latin typeface="Meiryo UI" panose="020B0604030504040204" pitchFamily="50" charset="-128"/>
                  <a:ea typeface="Meiryo UI" panose="020B0604030504040204" pitchFamily="50" charset="-128"/>
                  <a:cs typeface="Meiryo UI" panose="020B0604030504040204" pitchFamily="50" charset="-128"/>
                </a:rPr>
                <a:t>点検内容</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6" name="グループ化 25"/>
          <p:cNvGrpSpPr/>
          <p:nvPr/>
        </p:nvGrpSpPr>
        <p:grpSpPr>
          <a:xfrm>
            <a:off x="4389631" y="1628689"/>
            <a:ext cx="2400888" cy="421094"/>
            <a:chOff x="4161493" y="1551216"/>
            <a:chExt cx="2400888" cy="288032"/>
          </a:xfrm>
        </p:grpSpPr>
        <p:sp>
          <p:nvSpPr>
            <p:cNvPr id="75" name="角丸四角形 74"/>
            <p:cNvSpPr/>
            <p:nvPr/>
          </p:nvSpPr>
          <p:spPr>
            <a:xfrm>
              <a:off x="4161493" y="1551216"/>
              <a:ext cx="2400888" cy="28803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6" name="テキスト ボックス 75"/>
            <p:cNvSpPr txBox="1"/>
            <p:nvPr/>
          </p:nvSpPr>
          <p:spPr>
            <a:xfrm>
              <a:off x="4208233" y="1575993"/>
              <a:ext cx="2290790" cy="231574"/>
            </a:xfrm>
            <a:prstGeom prst="rect">
              <a:avLst/>
            </a:prstGeom>
            <a:noFill/>
            <a:ln w="19050">
              <a:noFill/>
            </a:ln>
          </p:spPr>
          <p:txBody>
            <a:bodyPr wrap="square" rtlCol="0">
              <a:spAutoFit/>
            </a:bodyPr>
            <a:lstStyle/>
            <a:p>
              <a:pPr algn="ctr"/>
              <a:r>
                <a:rPr lang="ja-JP" altLang="en-US" sz="1600" dirty="0">
                  <a:latin typeface="Meiryo UI" panose="020B0604030504040204" pitchFamily="50" charset="-128"/>
                  <a:ea typeface="Meiryo UI" panose="020B0604030504040204" pitchFamily="50" charset="-128"/>
                  <a:cs typeface="Meiryo UI" panose="020B0604030504040204" pitchFamily="50" charset="-128"/>
                </a:rPr>
                <a:t>頻度</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90" name="グループ化 89"/>
          <p:cNvGrpSpPr/>
          <p:nvPr/>
        </p:nvGrpSpPr>
        <p:grpSpPr>
          <a:xfrm>
            <a:off x="1749581" y="1639572"/>
            <a:ext cx="740809" cy="422595"/>
            <a:chOff x="6487261" y="1558660"/>
            <a:chExt cx="1214345" cy="289059"/>
          </a:xfrm>
        </p:grpSpPr>
        <p:sp>
          <p:nvSpPr>
            <p:cNvPr id="91" name="角丸四角形 90"/>
            <p:cNvSpPr/>
            <p:nvPr/>
          </p:nvSpPr>
          <p:spPr>
            <a:xfrm>
              <a:off x="6487261" y="1558660"/>
              <a:ext cx="1214345" cy="28905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p:cNvSpPr txBox="1"/>
            <p:nvPr/>
          </p:nvSpPr>
          <p:spPr>
            <a:xfrm>
              <a:off x="6549715" y="1575993"/>
              <a:ext cx="1103252" cy="231574"/>
            </a:xfrm>
            <a:prstGeom prst="rect">
              <a:avLst/>
            </a:prstGeom>
            <a:noFill/>
            <a:ln w="19050">
              <a:noFill/>
            </a:ln>
          </p:spPr>
          <p:txBody>
            <a:bodyPr wrap="square" rtlCol="0">
              <a:spAutoFit/>
            </a:bodyPr>
            <a:lstStyle/>
            <a:p>
              <a:pPr algn="ctr"/>
              <a:r>
                <a:rPr lang="ja-JP" altLang="en-US" sz="1600" dirty="0">
                  <a:latin typeface="Meiryo UI" panose="020B0604030504040204" pitchFamily="50" charset="-128"/>
                  <a:ea typeface="Meiryo UI" panose="020B0604030504040204" pitchFamily="50" charset="-128"/>
                  <a:cs typeface="Meiryo UI" panose="020B0604030504040204" pitchFamily="50" charset="-128"/>
                </a:rPr>
                <a:t>体制</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94" name="グループ化 93"/>
          <p:cNvGrpSpPr/>
          <p:nvPr/>
        </p:nvGrpSpPr>
        <p:grpSpPr>
          <a:xfrm>
            <a:off x="1719518" y="3209619"/>
            <a:ext cx="763660" cy="892998"/>
            <a:chOff x="5504116" y="1736417"/>
            <a:chExt cx="1940607" cy="610819"/>
          </a:xfrm>
        </p:grpSpPr>
        <p:sp>
          <p:nvSpPr>
            <p:cNvPr id="95" name="正方形/長方形 94"/>
            <p:cNvSpPr/>
            <p:nvPr/>
          </p:nvSpPr>
          <p:spPr>
            <a:xfrm>
              <a:off x="5604966" y="1736417"/>
              <a:ext cx="1802041" cy="6108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テキスト ボックス 95"/>
            <p:cNvSpPr txBox="1"/>
            <p:nvPr/>
          </p:nvSpPr>
          <p:spPr>
            <a:xfrm>
              <a:off x="5504116" y="1943947"/>
              <a:ext cx="1940607" cy="210522"/>
            </a:xfrm>
            <a:prstGeom prst="rect">
              <a:avLst/>
            </a:prstGeom>
            <a:noFill/>
            <a:ln w="19050">
              <a:noFill/>
            </a:ln>
          </p:spPr>
          <p:txBody>
            <a:bodyPr wrap="square" rtlCol="0">
              <a:spAutoFit/>
            </a:bodyPr>
            <a:lstStyle/>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直営</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04" name="グループ化 103"/>
          <p:cNvGrpSpPr/>
          <p:nvPr/>
        </p:nvGrpSpPr>
        <p:grpSpPr>
          <a:xfrm>
            <a:off x="1728618" y="4274819"/>
            <a:ext cx="763660" cy="892998"/>
            <a:chOff x="1728618" y="2664038"/>
            <a:chExt cx="763660" cy="610819"/>
          </a:xfrm>
        </p:grpSpPr>
        <p:sp>
          <p:nvSpPr>
            <p:cNvPr id="97" name="正方形/長方形 96"/>
            <p:cNvSpPr/>
            <p:nvPr/>
          </p:nvSpPr>
          <p:spPr>
            <a:xfrm>
              <a:off x="1759204" y="2664038"/>
              <a:ext cx="709132" cy="6108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テキスト ボックス 97"/>
            <p:cNvSpPr txBox="1"/>
            <p:nvPr/>
          </p:nvSpPr>
          <p:spPr>
            <a:xfrm>
              <a:off x="1728618" y="2870892"/>
              <a:ext cx="763660" cy="210522"/>
            </a:xfrm>
            <a:prstGeom prst="rect">
              <a:avLst/>
            </a:prstGeom>
            <a:noFill/>
            <a:ln w="19050">
              <a:noFill/>
            </a:ln>
          </p:spPr>
          <p:txBody>
            <a:bodyPr wrap="square" rtlCol="0">
              <a:spAutoFit/>
            </a:bodyPr>
            <a:lstStyle/>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委託</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99" name="正方形/長方形 98"/>
          <p:cNvSpPr/>
          <p:nvPr/>
        </p:nvSpPr>
        <p:spPr>
          <a:xfrm>
            <a:off x="1759204" y="2164686"/>
            <a:ext cx="709132" cy="892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p:cNvSpPr txBox="1"/>
          <p:nvPr/>
        </p:nvSpPr>
        <p:spPr>
          <a:xfrm>
            <a:off x="1728618" y="2449846"/>
            <a:ext cx="763660" cy="307776"/>
          </a:xfrm>
          <a:prstGeom prst="rect">
            <a:avLst/>
          </a:prstGeom>
          <a:noFill/>
          <a:ln w="19050">
            <a:noFill/>
          </a:ln>
        </p:spPr>
        <p:txBody>
          <a:bodyPr wrap="square" rtlCol="0">
            <a:spAutoFit/>
          </a:bodyPr>
          <a:lstStyle/>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直営</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05" name="グループ化 104"/>
          <p:cNvGrpSpPr/>
          <p:nvPr/>
        </p:nvGrpSpPr>
        <p:grpSpPr>
          <a:xfrm>
            <a:off x="1749581" y="5331908"/>
            <a:ext cx="763660" cy="892998"/>
            <a:chOff x="1749581" y="4080605"/>
            <a:chExt cx="763660" cy="610819"/>
          </a:xfrm>
        </p:grpSpPr>
        <p:sp>
          <p:nvSpPr>
            <p:cNvPr id="101" name="正方形/長方形 100"/>
            <p:cNvSpPr/>
            <p:nvPr/>
          </p:nvSpPr>
          <p:spPr>
            <a:xfrm>
              <a:off x="1749581" y="4080605"/>
              <a:ext cx="709132" cy="6108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p:cNvSpPr txBox="1"/>
            <p:nvPr/>
          </p:nvSpPr>
          <p:spPr>
            <a:xfrm>
              <a:off x="1749581" y="4245585"/>
              <a:ext cx="763660" cy="210522"/>
            </a:xfrm>
            <a:prstGeom prst="rect">
              <a:avLst/>
            </a:prstGeom>
            <a:noFill/>
            <a:ln w="19050">
              <a:noFill/>
            </a:ln>
          </p:spPr>
          <p:txBody>
            <a:bodyPr wrap="square" rtlCol="0">
              <a:spAutoFit/>
            </a:bodyPr>
            <a:lstStyle/>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直営</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36" name="テキスト ボックス 135"/>
          <p:cNvSpPr txBox="1"/>
          <p:nvPr/>
        </p:nvSpPr>
        <p:spPr>
          <a:xfrm>
            <a:off x="82105" y="959253"/>
            <a:ext cx="2137584" cy="400110"/>
          </a:xfrm>
          <a:prstGeom prst="rect">
            <a:avLst/>
          </a:prstGeom>
          <a:noFill/>
          <a:ln w="19050">
            <a:noFill/>
          </a:ln>
        </p:spPr>
        <p:txBody>
          <a:bodyPr wrap="square" rtlCol="0">
            <a:sp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①港湾・海岸</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7" name="テキスト ボックス 136"/>
          <p:cNvSpPr txBox="1"/>
          <p:nvPr/>
        </p:nvSpPr>
        <p:spPr>
          <a:xfrm>
            <a:off x="2517584" y="3322332"/>
            <a:ext cx="1794166" cy="646331"/>
          </a:xfrm>
          <a:prstGeom prst="rect">
            <a:avLst/>
          </a:prstGeom>
          <a:noFill/>
          <a:ln w="19050">
            <a:noFill/>
          </a:ln>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職員が徒歩により陸上及びボート等により海上から目視点検を実施</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507314" y="4415554"/>
            <a:ext cx="1737505" cy="646331"/>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詳細点検を実施</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海中部は潜水調査を実施</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8" name="テキスト ボックス 137"/>
          <p:cNvSpPr txBox="1"/>
          <p:nvPr/>
        </p:nvSpPr>
        <p:spPr>
          <a:xfrm>
            <a:off x="2507314" y="2266244"/>
            <a:ext cx="1944216" cy="646331"/>
          </a:xfrm>
          <a:prstGeom prst="rect">
            <a:avLst/>
          </a:prstGeom>
          <a:noFill/>
          <a:ln w="19050">
            <a:noFill/>
          </a:ln>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毎日</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車両及び船舶により点検を実施</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9" name="テキスト ボックス 138"/>
          <p:cNvSpPr txBox="1"/>
          <p:nvPr/>
        </p:nvSpPr>
        <p:spPr>
          <a:xfrm>
            <a:off x="2536605" y="5399454"/>
            <a:ext cx="1737504" cy="646331"/>
          </a:xfrm>
          <a:prstGeom prst="rect">
            <a:avLst/>
          </a:prstGeom>
          <a:noFill/>
          <a:ln w="19050">
            <a:noFill/>
          </a:ln>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地震後や台風後に徒歩、車両及び船舶により点検を実施</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正方形/長方形 66">
            <a:extLst>
              <a:ext uri="{FF2B5EF4-FFF2-40B4-BE49-F238E27FC236}">
                <a16:creationId xmlns:a16="http://schemas.microsoft.com/office/drawing/2014/main" id="{9CB27772-38D0-4F8A-ADE2-51DFEF12E950}"/>
              </a:ext>
            </a:extLst>
          </p:cNvPr>
          <p:cNvSpPr/>
          <p:nvPr/>
        </p:nvSpPr>
        <p:spPr>
          <a:xfrm>
            <a:off x="4391881" y="2164686"/>
            <a:ext cx="2338039" cy="892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8" name="テキスト ボックス 67">
            <a:extLst>
              <a:ext uri="{FF2B5EF4-FFF2-40B4-BE49-F238E27FC236}">
                <a16:creationId xmlns:a16="http://schemas.microsoft.com/office/drawing/2014/main" id="{3201DB39-D5E2-425E-835F-43EB9D7D1F0C}"/>
              </a:ext>
            </a:extLst>
          </p:cNvPr>
          <p:cNvSpPr txBox="1"/>
          <p:nvPr/>
        </p:nvSpPr>
        <p:spPr>
          <a:xfrm>
            <a:off x="4403190" y="2465235"/>
            <a:ext cx="1365874" cy="276999"/>
          </a:xfrm>
          <a:prstGeom prst="rect">
            <a:avLst/>
          </a:prstGeom>
          <a:noFill/>
          <a:ln w="19050">
            <a:noFill/>
          </a:ln>
        </p:spPr>
        <p:txBody>
          <a:bodyPr wrap="squar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回</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正方形/長方形 68">
            <a:extLst>
              <a:ext uri="{FF2B5EF4-FFF2-40B4-BE49-F238E27FC236}">
                <a16:creationId xmlns:a16="http://schemas.microsoft.com/office/drawing/2014/main" id="{4195DB43-DF49-4AA9-A1A9-8DF88925C05F}"/>
              </a:ext>
            </a:extLst>
          </p:cNvPr>
          <p:cNvSpPr/>
          <p:nvPr/>
        </p:nvSpPr>
        <p:spPr>
          <a:xfrm>
            <a:off x="6844985" y="2163810"/>
            <a:ext cx="2162113" cy="4061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graphicFrame>
        <p:nvGraphicFramePr>
          <p:cNvPr id="70" name="オブジェクト 15">
            <a:extLst>
              <a:ext uri="{FF2B5EF4-FFF2-40B4-BE49-F238E27FC236}">
                <a16:creationId xmlns:a16="http://schemas.microsoft.com/office/drawing/2014/main" id="{214EC52A-A440-4398-8983-287189F9D74B}"/>
              </a:ext>
            </a:extLst>
          </p:cNvPr>
          <p:cNvGraphicFramePr>
            <a:graphicFrameLocks noChangeAspect="1"/>
          </p:cNvGraphicFramePr>
          <p:nvPr>
            <p:extLst>
              <p:ext uri="{D42A27DB-BD31-4B8C-83A1-F6EECF244321}">
                <p14:modId xmlns:p14="http://schemas.microsoft.com/office/powerpoint/2010/main" val="1105814485"/>
              </p:ext>
            </p:extLst>
          </p:nvPr>
        </p:nvGraphicFramePr>
        <p:xfrm>
          <a:off x="6922821" y="2572330"/>
          <a:ext cx="1151753" cy="1009311"/>
        </p:xfrm>
        <a:graphic>
          <a:graphicData uri="http://schemas.openxmlformats.org/presentationml/2006/ole">
            <mc:AlternateContent xmlns:mc="http://schemas.openxmlformats.org/markup-compatibility/2006">
              <mc:Choice xmlns:v="urn:schemas-microsoft-com:vml" Requires="v">
                <p:oleObj spid="_x0000_s393335" name="Worksheet" r:id="rId4" imgW="1348541" imgH="1181065" progId="Excel.Sheet.12">
                  <p:embed/>
                </p:oleObj>
              </mc:Choice>
              <mc:Fallback>
                <p:oleObj name="Worksheet" r:id="rId4" imgW="1348541" imgH="1181065" progId="Excel.Sheet.12">
                  <p:embed/>
                  <p:pic>
                    <p:nvPicPr>
                      <p:cNvPr id="108" name="オブジェクト 15">
                        <a:extLst>
                          <a:ext uri="{FF2B5EF4-FFF2-40B4-BE49-F238E27FC236}">
                            <a16:creationId xmlns:a16="http://schemas.microsoft.com/office/drawing/2014/main" id="{4B49E781-F898-495C-9A0D-ABA1E1E95EC3}"/>
                          </a:ext>
                        </a:extLst>
                      </p:cNvPr>
                      <p:cNvPicPr>
                        <a:picLocks noChangeAspect="1" noChangeArrowheads="1"/>
                      </p:cNvPicPr>
                      <p:nvPr/>
                    </p:nvPicPr>
                    <p:blipFill>
                      <a:blip r:embed="rId5"/>
                      <a:srcRect/>
                      <a:stretch>
                        <a:fillRect/>
                      </a:stretch>
                    </p:blipFill>
                    <p:spPr bwMode="auto">
                      <a:xfrm>
                        <a:off x="6922821" y="2572330"/>
                        <a:ext cx="1151753" cy="1009311"/>
                      </a:xfrm>
                      <a:prstGeom prst="rect">
                        <a:avLst/>
                      </a:prstGeom>
                      <a:noFill/>
                      <a:ln>
                        <a:noFill/>
                      </a:ln>
                    </p:spPr>
                  </p:pic>
                </p:oleObj>
              </mc:Fallback>
            </mc:AlternateContent>
          </a:graphicData>
        </a:graphic>
      </p:graphicFrame>
      <p:sp>
        <p:nvSpPr>
          <p:cNvPr id="71" name="テキスト ボックス 70">
            <a:extLst>
              <a:ext uri="{FF2B5EF4-FFF2-40B4-BE49-F238E27FC236}">
                <a16:creationId xmlns:a16="http://schemas.microsoft.com/office/drawing/2014/main" id="{982A4A13-69C9-4BCD-A362-8D5AE4C623ED}"/>
              </a:ext>
            </a:extLst>
          </p:cNvPr>
          <p:cNvSpPr txBox="1"/>
          <p:nvPr/>
        </p:nvSpPr>
        <p:spPr>
          <a:xfrm>
            <a:off x="6857675" y="2222467"/>
            <a:ext cx="2132566" cy="338554"/>
          </a:xfrm>
          <a:prstGeom prst="rect">
            <a:avLst/>
          </a:prstGeom>
          <a:noFill/>
          <a:ln w="19050">
            <a:noFill/>
          </a:ln>
        </p:spPr>
        <p:txBody>
          <a:bodyPr wrap="square" rtlCol="0">
            <a:spAutoFit/>
          </a:bodyPr>
          <a:lstStyle/>
          <a:p>
            <a:r>
              <a:rPr lang="en-US" altLang="ja-JP" sz="800" dirty="0">
                <a:latin typeface="+mj-ea"/>
                <a:ea typeface="+mj-ea"/>
                <a:cs typeface="Meiryo UI" panose="020B0604030504040204" pitchFamily="50" charset="-128"/>
              </a:rPr>
              <a:t>※</a:t>
            </a:r>
            <a:r>
              <a:rPr lang="ja-JP" altLang="en-US" sz="800" dirty="0">
                <a:latin typeface="+mj-ea"/>
                <a:ea typeface="+mj-ea"/>
                <a:cs typeface="Meiryo UI" panose="020B0604030504040204" pitchFamily="50" charset="-128"/>
              </a:rPr>
              <a:t>施設健全度による点検頻度</a:t>
            </a:r>
            <a:endParaRPr lang="en-US" altLang="ja-JP" sz="800" dirty="0">
              <a:latin typeface="+mj-ea"/>
              <a:ea typeface="+mj-ea"/>
              <a:cs typeface="Meiryo UI" panose="020B0604030504040204" pitchFamily="50" charset="-128"/>
            </a:endParaRPr>
          </a:p>
          <a:p>
            <a:r>
              <a:rPr lang="ja-JP" altLang="en-US" sz="800" dirty="0">
                <a:latin typeface="+mj-ea"/>
                <a:ea typeface="+mj-ea"/>
                <a:cs typeface="Meiryo UI" panose="020B0604030504040204" pitchFamily="50" charset="-128"/>
              </a:rPr>
              <a:t>（一般定期点検）</a:t>
            </a:r>
            <a:endParaRPr lang="en-US" altLang="ja-JP" sz="800" dirty="0">
              <a:latin typeface="+mj-ea"/>
              <a:ea typeface="+mj-ea"/>
              <a:cs typeface="Meiryo UI" panose="020B0604030504040204" pitchFamily="50" charset="-128"/>
            </a:endParaRPr>
          </a:p>
        </p:txBody>
      </p:sp>
      <p:sp>
        <p:nvSpPr>
          <p:cNvPr id="77" name="テキスト ボックス 76">
            <a:extLst>
              <a:ext uri="{FF2B5EF4-FFF2-40B4-BE49-F238E27FC236}">
                <a16:creationId xmlns:a16="http://schemas.microsoft.com/office/drawing/2014/main" id="{6BE0A277-099F-4D69-8C03-C0C5C0DB594B}"/>
              </a:ext>
            </a:extLst>
          </p:cNvPr>
          <p:cNvSpPr txBox="1"/>
          <p:nvPr/>
        </p:nvSpPr>
        <p:spPr>
          <a:xfrm>
            <a:off x="2170" y="0"/>
            <a:ext cx="9141830"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２．点検・評価方法</a:t>
            </a:r>
          </a:p>
        </p:txBody>
      </p:sp>
      <p:sp>
        <p:nvSpPr>
          <p:cNvPr id="78" name="テキスト ボックス 77">
            <a:extLst>
              <a:ext uri="{FF2B5EF4-FFF2-40B4-BE49-F238E27FC236}">
                <a16:creationId xmlns:a16="http://schemas.microsoft.com/office/drawing/2014/main" id="{B6F140D9-2250-4718-817D-601C94F90E1B}"/>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２－２　施設の点検・評価について（点検業務内容）</a:t>
            </a:r>
            <a:endParaRPr kumimoji="1" lang="ja-JP" altLang="en-US" sz="2400" dirty="0">
              <a:latin typeface="Meiryo UI" pitchFamily="50" charset="-128"/>
              <a:ea typeface="Meiryo UI" pitchFamily="50" charset="-128"/>
              <a:cs typeface="Meiryo UI" pitchFamily="50" charset="-128"/>
            </a:endParaRPr>
          </a:p>
        </p:txBody>
      </p:sp>
      <p:graphicFrame>
        <p:nvGraphicFramePr>
          <p:cNvPr id="3" name="オブジェクト 2">
            <a:extLst>
              <a:ext uri="{FF2B5EF4-FFF2-40B4-BE49-F238E27FC236}">
                <a16:creationId xmlns:a16="http://schemas.microsoft.com/office/drawing/2014/main" id="{EF10CA1D-2668-42D0-900A-07BC18F0F1E2}"/>
              </a:ext>
            </a:extLst>
          </p:cNvPr>
          <p:cNvGraphicFramePr>
            <a:graphicFrameLocks noChangeAspect="1"/>
          </p:cNvGraphicFramePr>
          <p:nvPr>
            <p:extLst>
              <p:ext uri="{D42A27DB-BD31-4B8C-83A1-F6EECF244321}">
                <p14:modId xmlns:p14="http://schemas.microsoft.com/office/powerpoint/2010/main" val="447966190"/>
              </p:ext>
            </p:extLst>
          </p:nvPr>
        </p:nvGraphicFramePr>
        <p:xfrm>
          <a:off x="450850" y="7065963"/>
          <a:ext cx="8394700" cy="2870200"/>
        </p:xfrm>
        <a:graphic>
          <a:graphicData uri="http://schemas.openxmlformats.org/presentationml/2006/ole">
            <mc:AlternateContent xmlns:mc="http://schemas.openxmlformats.org/markup-compatibility/2006">
              <mc:Choice xmlns:v="urn:schemas-microsoft-com:vml" Requires="v">
                <p:oleObj spid="_x0000_s393336" name="Worksheet" r:id="rId6" imgW="10066139" imgH="3436443" progId="Excel.Sheet.12">
                  <p:embed/>
                </p:oleObj>
              </mc:Choice>
              <mc:Fallback>
                <p:oleObj name="Worksheet" r:id="rId6" imgW="10066139" imgH="3436443" progId="Excel.Sheet.12">
                  <p:embed/>
                  <p:pic>
                    <p:nvPicPr>
                      <p:cNvPr id="0" name=""/>
                      <p:cNvPicPr/>
                      <p:nvPr/>
                    </p:nvPicPr>
                    <p:blipFill>
                      <a:blip r:embed="rId7"/>
                      <a:stretch>
                        <a:fillRect/>
                      </a:stretch>
                    </p:blipFill>
                    <p:spPr>
                      <a:xfrm>
                        <a:off x="450850" y="7065963"/>
                        <a:ext cx="8394700" cy="2870200"/>
                      </a:xfrm>
                      <a:prstGeom prst="rect">
                        <a:avLst/>
                      </a:prstGeom>
                    </p:spPr>
                  </p:pic>
                </p:oleObj>
              </mc:Fallback>
            </mc:AlternateContent>
          </a:graphicData>
        </a:graphic>
      </p:graphicFrame>
      <p:sp>
        <p:nvSpPr>
          <p:cNvPr id="81" name="テキスト ボックス 80">
            <a:extLst>
              <a:ext uri="{FF2B5EF4-FFF2-40B4-BE49-F238E27FC236}">
                <a16:creationId xmlns:a16="http://schemas.microsoft.com/office/drawing/2014/main" id="{77B3E25B-A217-4F65-B01C-B72B87C6CA33}"/>
              </a:ext>
            </a:extLst>
          </p:cNvPr>
          <p:cNvSpPr txBox="1"/>
          <p:nvPr/>
        </p:nvSpPr>
        <p:spPr>
          <a:xfrm>
            <a:off x="6922821" y="3683046"/>
            <a:ext cx="2132566" cy="338554"/>
          </a:xfrm>
          <a:prstGeom prst="rect">
            <a:avLst/>
          </a:prstGeom>
          <a:noFill/>
          <a:ln w="19050">
            <a:noFill/>
          </a:ln>
        </p:spPr>
        <p:txBody>
          <a:bodyPr wrap="square" lIns="0" rIns="0" rtlCol="0">
            <a:spAutoFit/>
          </a:bodyPr>
          <a:lstStyle/>
          <a:p>
            <a:r>
              <a:rPr lang="ja-JP" altLang="en-US" sz="800" dirty="0">
                <a:latin typeface="+mj-ea"/>
                <a:ea typeface="+mj-ea"/>
                <a:cs typeface="Meiryo UI" panose="020B0604030504040204" pitchFamily="50" charset="-128"/>
              </a:rPr>
              <a:t>〇</a:t>
            </a:r>
            <a:r>
              <a:rPr lang="en-US" altLang="ja-JP" sz="800" dirty="0">
                <a:latin typeface="+mj-ea"/>
                <a:ea typeface="+mj-ea"/>
                <a:cs typeface="Meiryo UI" panose="020B0604030504040204" pitchFamily="50" charset="-128"/>
              </a:rPr>
              <a:t>H27</a:t>
            </a:r>
            <a:r>
              <a:rPr lang="ja-JP" altLang="en-US" sz="800" dirty="0">
                <a:latin typeface="+mj-ea"/>
                <a:ea typeface="+mj-ea"/>
                <a:cs typeface="Meiryo UI" panose="020B0604030504040204" pitchFamily="50" charset="-128"/>
              </a:rPr>
              <a:t>～</a:t>
            </a:r>
            <a:r>
              <a:rPr lang="en-US" altLang="ja-JP" sz="800" dirty="0">
                <a:latin typeface="+mj-ea"/>
                <a:ea typeface="+mj-ea"/>
                <a:cs typeface="Meiryo UI" panose="020B0604030504040204" pitchFamily="50" charset="-128"/>
              </a:rPr>
              <a:t>R4(8</a:t>
            </a:r>
            <a:r>
              <a:rPr lang="ja-JP" altLang="en-US" sz="800" dirty="0">
                <a:latin typeface="+mj-ea"/>
                <a:ea typeface="+mj-ea"/>
                <a:cs typeface="Meiryo UI" panose="020B0604030504040204" pitchFamily="50" charset="-128"/>
              </a:rPr>
              <a:t>年間</a:t>
            </a:r>
            <a:r>
              <a:rPr lang="en-US" altLang="ja-JP" sz="800" dirty="0">
                <a:latin typeface="+mj-ea"/>
                <a:ea typeface="+mj-ea"/>
                <a:cs typeface="Meiryo UI" panose="020B0604030504040204" pitchFamily="50" charset="-128"/>
              </a:rPr>
              <a:t>)</a:t>
            </a:r>
            <a:r>
              <a:rPr lang="ja-JP" altLang="en-US" sz="800" dirty="0">
                <a:latin typeface="+mj-ea"/>
                <a:ea typeface="+mj-ea"/>
                <a:cs typeface="Meiryo UI" panose="020B0604030504040204" pitchFamily="50" charset="-128"/>
              </a:rPr>
              <a:t>　一般定期点検</a:t>
            </a:r>
            <a:r>
              <a:rPr lang="en-US" altLang="ja-JP" sz="800" dirty="0">
                <a:latin typeface="+mj-ea"/>
                <a:ea typeface="+mj-ea"/>
                <a:cs typeface="Meiryo UI" panose="020B0604030504040204" pitchFamily="50" charset="-128"/>
              </a:rPr>
              <a:t>(</a:t>
            </a:r>
            <a:r>
              <a:rPr lang="ja-JP" altLang="en-US" sz="800" dirty="0">
                <a:latin typeface="+mj-ea"/>
                <a:ea typeface="+mj-ea"/>
                <a:cs typeface="Meiryo UI" panose="020B0604030504040204" pitchFamily="50" charset="-128"/>
              </a:rPr>
              <a:t>職員点検</a:t>
            </a:r>
            <a:r>
              <a:rPr lang="en-US" altLang="ja-JP" sz="800" dirty="0">
                <a:latin typeface="+mj-ea"/>
                <a:ea typeface="+mj-ea"/>
                <a:cs typeface="Meiryo UI" panose="020B0604030504040204" pitchFamily="50" charset="-128"/>
              </a:rPr>
              <a:t>)</a:t>
            </a:r>
          </a:p>
          <a:p>
            <a:r>
              <a:rPr lang="ja-JP" altLang="en-US" sz="800" dirty="0">
                <a:latin typeface="+mj-ea"/>
                <a:ea typeface="+mj-ea"/>
                <a:cs typeface="Meiryo UI" panose="020B0604030504040204" pitchFamily="50" charset="-128"/>
              </a:rPr>
              <a:t>　実施数量</a:t>
            </a:r>
            <a:endParaRPr lang="en-US" altLang="ja-JP" sz="800" dirty="0">
              <a:latin typeface="+mj-ea"/>
              <a:ea typeface="+mj-ea"/>
              <a:cs typeface="Meiryo UI" panose="020B0604030504040204" pitchFamily="50" charset="-128"/>
            </a:endParaRPr>
          </a:p>
        </p:txBody>
      </p:sp>
      <p:sp>
        <p:nvSpPr>
          <p:cNvPr id="82" name="テキスト ボックス 81">
            <a:extLst>
              <a:ext uri="{FF2B5EF4-FFF2-40B4-BE49-F238E27FC236}">
                <a16:creationId xmlns:a16="http://schemas.microsoft.com/office/drawing/2014/main" id="{E9895CB2-3B99-48E0-989A-B1A40BAFA90C}"/>
              </a:ext>
            </a:extLst>
          </p:cNvPr>
          <p:cNvSpPr txBox="1"/>
          <p:nvPr/>
        </p:nvSpPr>
        <p:spPr>
          <a:xfrm>
            <a:off x="6922821" y="3974765"/>
            <a:ext cx="1806918" cy="338554"/>
          </a:xfrm>
          <a:prstGeom prst="rect">
            <a:avLst/>
          </a:prstGeom>
          <a:noFill/>
          <a:ln w="19050">
            <a:noFill/>
          </a:ln>
        </p:spPr>
        <p:txBody>
          <a:bodyPr wrap="square" lIns="0" rIns="0" rtlCol="0">
            <a:spAutoFit/>
          </a:bodyPr>
          <a:lstStyle/>
          <a:p>
            <a:r>
              <a:rPr lang="ja-JP" altLang="en-US" sz="800" dirty="0">
                <a:latin typeface="+mj-ea"/>
                <a:ea typeface="+mj-ea"/>
                <a:cs typeface="Meiryo UI" panose="020B0604030504040204" pitchFamily="50" charset="-128"/>
              </a:rPr>
              <a:t>港湾：</a:t>
            </a:r>
            <a:r>
              <a:rPr lang="en-US" altLang="ja-JP" sz="800" dirty="0">
                <a:latin typeface="+mj-ea"/>
                <a:ea typeface="+mj-ea"/>
                <a:cs typeface="Meiryo UI" panose="020B0604030504040204" pitchFamily="50" charset="-128"/>
              </a:rPr>
              <a:t>907</a:t>
            </a:r>
            <a:r>
              <a:rPr lang="ja-JP" altLang="en-US" sz="800" dirty="0">
                <a:latin typeface="+mj-ea"/>
                <a:ea typeface="+mj-ea"/>
                <a:cs typeface="Meiryo UI" panose="020B0604030504040204" pitchFamily="50" charset="-128"/>
              </a:rPr>
              <a:t>施設</a:t>
            </a:r>
            <a:endParaRPr lang="en-US" altLang="ja-JP" sz="800" dirty="0">
              <a:latin typeface="+mj-ea"/>
              <a:ea typeface="+mj-ea"/>
              <a:cs typeface="Meiryo UI" panose="020B0604030504040204" pitchFamily="50" charset="-128"/>
            </a:endParaRPr>
          </a:p>
          <a:p>
            <a:r>
              <a:rPr lang="ja-JP" altLang="en-US" sz="800" dirty="0">
                <a:latin typeface="+mj-ea"/>
                <a:ea typeface="+mj-ea"/>
                <a:cs typeface="Meiryo UI" panose="020B0604030504040204" pitchFamily="50" charset="-128"/>
              </a:rPr>
              <a:t>海岸：</a:t>
            </a:r>
            <a:r>
              <a:rPr lang="en-US" altLang="ja-JP" sz="800" dirty="0">
                <a:latin typeface="+mj-ea"/>
                <a:ea typeface="+mj-ea"/>
                <a:cs typeface="Meiryo UI" panose="020B0604030504040204" pitchFamily="50" charset="-128"/>
              </a:rPr>
              <a:t>212.6km</a:t>
            </a:r>
          </a:p>
        </p:txBody>
      </p:sp>
      <p:grpSp>
        <p:nvGrpSpPr>
          <p:cNvPr id="83" name="グループ化 82">
            <a:extLst>
              <a:ext uri="{FF2B5EF4-FFF2-40B4-BE49-F238E27FC236}">
                <a16:creationId xmlns:a16="http://schemas.microsoft.com/office/drawing/2014/main" id="{0E66F544-E7F5-482F-AB4D-0B6442EE3237}"/>
              </a:ext>
            </a:extLst>
          </p:cNvPr>
          <p:cNvGrpSpPr/>
          <p:nvPr/>
        </p:nvGrpSpPr>
        <p:grpSpPr>
          <a:xfrm>
            <a:off x="6834728" y="1632159"/>
            <a:ext cx="2182626" cy="421094"/>
            <a:chOff x="4161493" y="1551216"/>
            <a:chExt cx="2400888" cy="288032"/>
          </a:xfrm>
        </p:grpSpPr>
        <p:sp>
          <p:nvSpPr>
            <p:cNvPr id="84" name="角丸四角形 74">
              <a:extLst>
                <a:ext uri="{FF2B5EF4-FFF2-40B4-BE49-F238E27FC236}">
                  <a16:creationId xmlns:a16="http://schemas.microsoft.com/office/drawing/2014/main" id="{B7634D80-54B4-4ACB-933F-348A40490EAE}"/>
                </a:ext>
              </a:extLst>
            </p:cNvPr>
            <p:cNvSpPr/>
            <p:nvPr/>
          </p:nvSpPr>
          <p:spPr>
            <a:xfrm>
              <a:off x="4161493" y="1551216"/>
              <a:ext cx="2400888" cy="28803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5" name="テキスト ボックス 84">
              <a:extLst>
                <a:ext uri="{FF2B5EF4-FFF2-40B4-BE49-F238E27FC236}">
                  <a16:creationId xmlns:a16="http://schemas.microsoft.com/office/drawing/2014/main" id="{828587BA-0F20-4C93-819A-70FD7826E7F1}"/>
                </a:ext>
              </a:extLst>
            </p:cNvPr>
            <p:cNvSpPr txBox="1"/>
            <p:nvPr/>
          </p:nvSpPr>
          <p:spPr>
            <a:xfrm>
              <a:off x="4208233" y="1575993"/>
              <a:ext cx="2290790" cy="231574"/>
            </a:xfrm>
            <a:prstGeom prst="rect">
              <a:avLst/>
            </a:prstGeom>
            <a:noFill/>
            <a:ln w="19050">
              <a:noFill/>
            </a:ln>
          </p:spPr>
          <p:txBody>
            <a:bodyPr wrap="square" rtlCol="0">
              <a:spAutoFit/>
            </a:bodyPr>
            <a:lstStyle/>
            <a:p>
              <a:pPr algn="ctr"/>
              <a:r>
                <a:rPr lang="ja-JP" altLang="en-US" sz="1600" dirty="0">
                  <a:latin typeface="Meiryo UI" panose="020B0604030504040204" pitchFamily="50" charset="-128"/>
                  <a:ea typeface="Meiryo UI" panose="020B0604030504040204" pitchFamily="50" charset="-128"/>
                  <a:cs typeface="Meiryo UI" panose="020B0604030504040204" pitchFamily="50" charset="-128"/>
                </a:rPr>
                <a:t>備考</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 name="テキスト ボックス 3">
            <a:extLst>
              <a:ext uri="{FF2B5EF4-FFF2-40B4-BE49-F238E27FC236}">
                <a16:creationId xmlns:a16="http://schemas.microsoft.com/office/drawing/2014/main" id="{6D8FAC6B-6F0F-4ADB-9357-F07EBD053DA1}"/>
              </a:ext>
            </a:extLst>
          </p:cNvPr>
          <p:cNvSpPr txBox="1"/>
          <p:nvPr/>
        </p:nvSpPr>
        <p:spPr>
          <a:xfrm>
            <a:off x="6785944" y="4443415"/>
            <a:ext cx="2280606" cy="1763944"/>
          </a:xfrm>
          <a:prstGeom prst="rect">
            <a:avLst/>
          </a:prstGeom>
          <a:noFill/>
        </p:spPr>
        <p:txBody>
          <a:bodyPr wrap="square" rtlCol="0">
            <a:spAutoFit/>
          </a:bodyPr>
          <a:lstStyle/>
          <a:p>
            <a:pPr algn="just">
              <a:lnSpc>
                <a:spcPts val="1200"/>
              </a:lnSpc>
            </a:pPr>
            <a:r>
              <a:rPr lang="ja-JP" altLang="en-US" sz="800" kern="100" dirty="0">
                <a:effectLst/>
                <a:latin typeface="+mj-ea"/>
                <a:ea typeface="+mj-ea"/>
                <a:cs typeface="ＭＳ 明朝" panose="02020609040205080304" pitchFamily="17" charset="-128"/>
              </a:rPr>
              <a:t>〇重点点検施設</a:t>
            </a:r>
            <a:endParaRPr lang="en-US" altLang="ja-JP" sz="800" kern="100" dirty="0">
              <a:effectLst/>
              <a:latin typeface="+mj-ea"/>
              <a:ea typeface="+mj-ea"/>
              <a:cs typeface="ＭＳ 明朝" panose="02020609040205080304" pitchFamily="17" charset="-128"/>
            </a:endParaRPr>
          </a:p>
          <a:p>
            <a:pPr algn="just">
              <a:lnSpc>
                <a:spcPts val="1200"/>
              </a:lnSpc>
            </a:pPr>
            <a:r>
              <a:rPr lang="ja-JP" altLang="ja-JP" sz="800" kern="100" dirty="0">
                <a:effectLst/>
                <a:latin typeface="+mj-ea"/>
                <a:ea typeface="+mj-ea"/>
                <a:cs typeface="ＭＳ 明朝" panose="02020609040205080304" pitchFamily="17" charset="-128"/>
              </a:rPr>
              <a:t>≪岸壁等≫</a:t>
            </a:r>
            <a:endParaRPr lang="ja-JP" altLang="ja-JP" sz="800" kern="100" dirty="0">
              <a:effectLst/>
              <a:latin typeface="+mj-ea"/>
              <a:ea typeface="+mj-ea"/>
              <a:cs typeface="Times New Roman" panose="02020603050405020304" pitchFamily="18" charset="0"/>
            </a:endParaRPr>
          </a:p>
          <a:p>
            <a:pPr lvl="0" algn="just">
              <a:lnSpc>
                <a:spcPts val="1200"/>
              </a:lnSpc>
            </a:pPr>
            <a:r>
              <a:rPr lang="ja-JP" altLang="en-US" sz="800" kern="100" dirty="0">
                <a:effectLst/>
                <a:latin typeface="+mj-ea"/>
                <a:ea typeface="+mj-ea"/>
                <a:cs typeface="Times New Roman" panose="02020603050405020304" pitchFamily="18" charset="0"/>
              </a:rPr>
              <a:t>・</a:t>
            </a:r>
            <a:r>
              <a:rPr lang="ja-JP" altLang="ja-JP" sz="800" kern="100" dirty="0">
                <a:effectLst/>
                <a:latin typeface="+mj-ea"/>
                <a:ea typeface="+mj-ea"/>
                <a:cs typeface="Times New Roman" panose="02020603050405020304" pitchFamily="18" charset="0"/>
              </a:rPr>
              <a:t>災害発生後の緊急物資輸送に重要な役割を果たす耐震強化岸壁</a:t>
            </a:r>
          </a:p>
          <a:p>
            <a:pPr lvl="0" algn="just">
              <a:lnSpc>
                <a:spcPts val="1200"/>
              </a:lnSpc>
            </a:pPr>
            <a:r>
              <a:rPr lang="ja-JP" altLang="en-US" sz="800" kern="100" dirty="0">
                <a:effectLst/>
                <a:latin typeface="+mj-ea"/>
                <a:ea typeface="+mj-ea"/>
                <a:cs typeface="Times New Roman" panose="02020603050405020304" pitchFamily="18" charset="0"/>
              </a:rPr>
              <a:t>・</a:t>
            </a:r>
            <a:r>
              <a:rPr lang="ja-JP" altLang="ja-JP" sz="800" kern="100" dirty="0">
                <a:effectLst/>
                <a:latin typeface="+mj-ea"/>
                <a:ea typeface="+mj-ea"/>
                <a:cs typeface="Times New Roman" panose="02020603050405020304" pitchFamily="18" charset="0"/>
              </a:rPr>
              <a:t>入港船舶数、取扱貨物量の多い主力岸壁</a:t>
            </a:r>
          </a:p>
          <a:p>
            <a:pPr lvl="0" algn="just">
              <a:lnSpc>
                <a:spcPts val="1200"/>
              </a:lnSpc>
            </a:pPr>
            <a:r>
              <a:rPr lang="ja-JP" altLang="en-US" sz="800" kern="100" dirty="0">
                <a:effectLst/>
                <a:latin typeface="+mj-ea"/>
                <a:ea typeface="+mj-ea"/>
                <a:cs typeface="Times New Roman" panose="02020603050405020304" pitchFamily="18" charset="0"/>
              </a:rPr>
              <a:t>・</a:t>
            </a:r>
            <a:r>
              <a:rPr lang="ja-JP" altLang="ja-JP" sz="800" kern="100" dirty="0">
                <a:effectLst/>
                <a:latin typeface="+mj-ea"/>
                <a:ea typeface="+mj-ea"/>
                <a:cs typeface="Times New Roman" panose="02020603050405020304" pitchFamily="18" charset="0"/>
              </a:rPr>
              <a:t>旅客船フェリー接岸岸壁</a:t>
            </a:r>
          </a:p>
          <a:p>
            <a:pPr lvl="0" algn="just">
              <a:lnSpc>
                <a:spcPts val="1200"/>
              </a:lnSpc>
            </a:pPr>
            <a:r>
              <a:rPr lang="ja-JP" altLang="en-US" sz="800" kern="100" dirty="0">
                <a:effectLst/>
                <a:latin typeface="+mj-ea"/>
                <a:ea typeface="+mj-ea"/>
                <a:cs typeface="Times New Roman" panose="02020603050405020304" pitchFamily="18" charset="0"/>
              </a:rPr>
              <a:t>≪防潮堤≫</a:t>
            </a:r>
            <a:endParaRPr lang="en-US" altLang="ja-JP" sz="800" kern="100" dirty="0">
              <a:effectLst/>
              <a:latin typeface="+mj-ea"/>
              <a:ea typeface="+mj-ea"/>
              <a:cs typeface="Times New Roman" panose="02020603050405020304" pitchFamily="18" charset="0"/>
            </a:endParaRPr>
          </a:p>
          <a:p>
            <a:pPr lvl="0" algn="just">
              <a:lnSpc>
                <a:spcPts val="1200"/>
              </a:lnSpc>
            </a:pPr>
            <a:r>
              <a:rPr lang="ja-JP" altLang="en-US" sz="800" kern="100" dirty="0">
                <a:effectLst/>
                <a:latin typeface="+mj-ea"/>
                <a:ea typeface="+mj-ea"/>
                <a:cs typeface="Times New Roman" panose="02020603050405020304" pitchFamily="18" charset="0"/>
              </a:rPr>
              <a:t>背後地盤高が低く、浸水被害が大きい地域</a:t>
            </a:r>
          </a:p>
          <a:p>
            <a:pPr lvl="0" algn="just">
              <a:lnSpc>
                <a:spcPts val="1200"/>
              </a:lnSpc>
            </a:pPr>
            <a:r>
              <a:rPr lang="ja-JP" altLang="en-US" sz="800" kern="100" dirty="0">
                <a:effectLst/>
                <a:latin typeface="+mj-ea"/>
                <a:ea typeface="+mj-ea"/>
                <a:cs typeface="Times New Roman" panose="02020603050405020304" pitchFamily="18" charset="0"/>
              </a:rPr>
              <a:t>・背後地が人家隣接で人口密集地</a:t>
            </a:r>
          </a:p>
          <a:p>
            <a:pPr lvl="0" algn="just">
              <a:lnSpc>
                <a:spcPts val="1200"/>
              </a:lnSpc>
            </a:pPr>
            <a:r>
              <a:rPr lang="ja-JP" altLang="en-US" sz="800" kern="100" dirty="0">
                <a:effectLst/>
                <a:latin typeface="+mj-ea"/>
                <a:ea typeface="+mj-ea"/>
                <a:cs typeface="Times New Roman" panose="02020603050405020304" pitchFamily="18" charset="0"/>
              </a:rPr>
              <a:t>・南海トラフ巨大地震の被害想定シミュレーション結果等による被害が大きい地域</a:t>
            </a:r>
            <a:endParaRPr kumimoji="1" lang="ja-JP" altLang="en-US" sz="800" dirty="0">
              <a:latin typeface="+mj-ea"/>
              <a:ea typeface="+mj-ea"/>
            </a:endParaRPr>
          </a:p>
        </p:txBody>
      </p:sp>
    </p:spTree>
    <p:extLst>
      <p:ext uri="{BB962C8B-B14F-4D97-AF65-F5344CB8AC3E}">
        <p14:creationId xmlns:p14="http://schemas.microsoft.com/office/powerpoint/2010/main" val="3925200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95AE6A1-E0EE-4729-8D85-C13CABBFAF68}"/>
              </a:ext>
            </a:extLst>
          </p:cNvPr>
          <p:cNvSpPr>
            <a:spLocks noGrp="1"/>
          </p:cNvSpPr>
          <p:nvPr>
            <p:ph type="sldNum" sz="quarter" idx="12"/>
          </p:nvPr>
        </p:nvSpPr>
        <p:spPr>
          <a:xfrm>
            <a:off x="7315200" y="6462513"/>
            <a:ext cx="1828800" cy="365125"/>
          </a:xfrm>
        </p:spPr>
        <p:txBody>
          <a:bodyPr/>
          <a:lstStyle/>
          <a:p>
            <a:pPr algn="r"/>
            <a:fld id="{682EF9F9-C4E8-46B2-BBF1-33E3162B856A}" type="slidenum">
              <a:rPr kumimoji="1" lang="ja-JP" altLang="en-US" smtClean="0"/>
              <a:pPr algn="r"/>
              <a:t>15</a:t>
            </a:fld>
            <a:endParaRPr kumimoji="1" lang="ja-JP" altLang="en-US" dirty="0"/>
          </a:p>
        </p:txBody>
      </p:sp>
      <p:sp>
        <p:nvSpPr>
          <p:cNvPr id="5" name="テキスト ボックス 4">
            <a:extLst>
              <a:ext uri="{FF2B5EF4-FFF2-40B4-BE49-F238E27FC236}">
                <a16:creationId xmlns:a16="http://schemas.microsoft.com/office/drawing/2014/main" id="{A6089DB6-B9FA-4236-97F6-C190B6F0785E}"/>
              </a:ext>
            </a:extLst>
          </p:cNvPr>
          <p:cNvSpPr txBox="1"/>
          <p:nvPr/>
        </p:nvSpPr>
        <p:spPr>
          <a:xfrm>
            <a:off x="2170" y="0"/>
            <a:ext cx="9141830"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２．点検・評価方法</a:t>
            </a:r>
          </a:p>
        </p:txBody>
      </p:sp>
      <p:sp>
        <p:nvSpPr>
          <p:cNvPr id="6" name="テキスト ボックス 5">
            <a:extLst>
              <a:ext uri="{FF2B5EF4-FFF2-40B4-BE49-F238E27FC236}">
                <a16:creationId xmlns:a16="http://schemas.microsoft.com/office/drawing/2014/main" id="{1822BA0A-24F4-4ADC-9391-DE438A241F06}"/>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２－３　施設の点検・評価について（一般定期点検）</a:t>
            </a:r>
            <a:endParaRPr kumimoji="1" lang="ja-JP" altLang="en-US" sz="2400" dirty="0">
              <a:latin typeface="Meiryo UI" pitchFamily="50" charset="-128"/>
              <a:ea typeface="Meiryo UI" pitchFamily="50" charset="-128"/>
              <a:cs typeface="Meiryo UI" pitchFamily="50" charset="-128"/>
            </a:endParaRPr>
          </a:p>
        </p:txBody>
      </p:sp>
      <p:sp>
        <p:nvSpPr>
          <p:cNvPr id="7" name="テキスト ボックス 6">
            <a:extLst>
              <a:ext uri="{FF2B5EF4-FFF2-40B4-BE49-F238E27FC236}">
                <a16:creationId xmlns:a16="http://schemas.microsoft.com/office/drawing/2014/main" id="{B486CDDF-9416-471E-8AB0-B06DEC0410BC}"/>
              </a:ext>
            </a:extLst>
          </p:cNvPr>
          <p:cNvSpPr txBox="1"/>
          <p:nvPr/>
        </p:nvSpPr>
        <p:spPr>
          <a:xfrm>
            <a:off x="148391" y="1429711"/>
            <a:ext cx="2263369" cy="369332"/>
          </a:xfrm>
          <a:prstGeom prst="rect">
            <a:avLst/>
          </a:prstGeom>
          <a:noFill/>
          <a:ln w="19050">
            <a:noFill/>
          </a:ln>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①港湾</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B980A07B-D5F4-4976-9475-C6FF7B42FF0D}"/>
              </a:ext>
            </a:extLst>
          </p:cNvPr>
          <p:cNvSpPr txBox="1"/>
          <p:nvPr/>
        </p:nvSpPr>
        <p:spPr>
          <a:xfrm>
            <a:off x="58152" y="1050635"/>
            <a:ext cx="4009792" cy="400110"/>
          </a:xfrm>
          <a:prstGeom prst="rect">
            <a:avLst/>
          </a:prstGeom>
          <a:noFill/>
          <a:ln w="19050">
            <a:noFill/>
          </a:ln>
        </p:spPr>
        <p:txBody>
          <a:bodyPr wrap="square" rtlCol="0">
            <a:sp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●陸上からの目視点検</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Picture 2" descr="V:\○維持管理\★維持管理計画（長寿命化に向けて）策定ＰＴ\○河川・港湾・公園部会\写真\電位測定.JPG">
            <a:extLst>
              <a:ext uri="{FF2B5EF4-FFF2-40B4-BE49-F238E27FC236}">
                <a16:creationId xmlns:a16="http://schemas.microsoft.com/office/drawing/2014/main" id="{409F5DA0-4F7B-4DD5-99C6-1D45B67F980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85849" y="4221088"/>
            <a:ext cx="3232473" cy="2423988"/>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BA48C6F9-2BDA-481D-959A-D67FFC9F9C7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5848" y="1700808"/>
            <a:ext cx="3232473" cy="2423454"/>
          </a:xfrm>
          <a:prstGeom prst="rect">
            <a:avLst/>
          </a:prstGeom>
        </p:spPr>
      </p:pic>
      <p:pic>
        <p:nvPicPr>
          <p:cNvPr id="11" name="図 10">
            <a:extLst>
              <a:ext uri="{FF2B5EF4-FFF2-40B4-BE49-F238E27FC236}">
                <a16:creationId xmlns:a16="http://schemas.microsoft.com/office/drawing/2014/main" id="{07B6753E-305D-40E9-88ED-D6CF3A52DAB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41118" y="1724844"/>
            <a:ext cx="3168352" cy="2375381"/>
          </a:xfrm>
          <a:prstGeom prst="rect">
            <a:avLst/>
          </a:prstGeom>
        </p:spPr>
      </p:pic>
      <p:sp>
        <p:nvSpPr>
          <p:cNvPr id="12" name="テキスト ボックス 11">
            <a:extLst>
              <a:ext uri="{FF2B5EF4-FFF2-40B4-BE49-F238E27FC236}">
                <a16:creationId xmlns:a16="http://schemas.microsoft.com/office/drawing/2014/main" id="{F377AD70-5BD1-4532-8AF0-147EE3F262FA}"/>
              </a:ext>
            </a:extLst>
          </p:cNvPr>
          <p:cNvSpPr txBox="1"/>
          <p:nvPr/>
        </p:nvSpPr>
        <p:spPr>
          <a:xfrm>
            <a:off x="4553983" y="4438853"/>
            <a:ext cx="4392488" cy="646331"/>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陸上よりエプロン部、附帯施設（車止め等）の点検を実施。</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a:extLst>
              <a:ext uri="{FF2B5EF4-FFF2-40B4-BE49-F238E27FC236}">
                <a16:creationId xmlns:a16="http://schemas.microsoft.com/office/drawing/2014/main" id="{9382BD69-F802-4AB2-BA6C-0830CDE96F39}"/>
              </a:ext>
            </a:extLst>
          </p:cNvPr>
          <p:cNvSpPr txBox="1"/>
          <p:nvPr/>
        </p:nvSpPr>
        <p:spPr>
          <a:xfrm>
            <a:off x="4560482" y="5229200"/>
            <a:ext cx="4392488" cy="923330"/>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陸上から電位測定を実施し、電気防食効果の点検を実施。</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岸壁法線の凹凸の確認。</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96017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320528" y="6432848"/>
            <a:ext cx="1828800" cy="425152"/>
          </a:xfrm>
        </p:spPr>
        <p:txBody>
          <a:bodyPr/>
          <a:lstStyle/>
          <a:p>
            <a:pPr algn="r"/>
            <a:fld id="{682EF9F9-C4E8-46B2-BBF1-33E3162B856A}" type="slidenum">
              <a:rPr kumimoji="1" lang="ja-JP" altLang="en-US" smtClean="0">
                <a:latin typeface="Meiryo UI" panose="020B0604030504040204" pitchFamily="50" charset="-128"/>
                <a:ea typeface="Meiryo UI" panose="020B0604030504040204" pitchFamily="50" charset="-128"/>
                <a:cs typeface="Meiryo UI" panose="020B0604030504040204" pitchFamily="50" charset="-128"/>
              </a:rPr>
              <a:pPr algn="r"/>
              <a:t>16</a:t>
            </a:fld>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２．点検・評価方法</a:t>
            </a:r>
          </a:p>
        </p:txBody>
      </p:sp>
      <p:sp>
        <p:nvSpPr>
          <p:cNvPr id="4" name="テキスト ボックス 3"/>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２－３　施設の点検・評価について（一般定期点検）</a:t>
            </a:r>
            <a:endParaRPr kumimoji="1" lang="ja-JP" altLang="en-US" sz="2400" dirty="0">
              <a:latin typeface="Meiryo UI" pitchFamily="50" charset="-128"/>
              <a:ea typeface="Meiryo UI" pitchFamily="50" charset="-128"/>
              <a:cs typeface="Meiryo UI" pitchFamily="50" charset="-128"/>
            </a:endParaRPr>
          </a:p>
        </p:txBody>
      </p:sp>
      <p:sp>
        <p:nvSpPr>
          <p:cNvPr id="44" name="テキスト ボックス 43"/>
          <p:cNvSpPr txBox="1"/>
          <p:nvPr/>
        </p:nvSpPr>
        <p:spPr>
          <a:xfrm>
            <a:off x="148391" y="1429711"/>
            <a:ext cx="2263369" cy="369332"/>
          </a:xfrm>
          <a:prstGeom prst="rect">
            <a:avLst/>
          </a:prstGeom>
          <a:noFill/>
          <a:ln w="19050">
            <a:noFill/>
          </a:ln>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①港湾</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58152" y="1050635"/>
            <a:ext cx="4009792" cy="400110"/>
          </a:xfrm>
          <a:prstGeom prst="rect">
            <a:avLst/>
          </a:prstGeom>
          <a:noFill/>
          <a:ln w="19050">
            <a:noFill/>
          </a:ln>
        </p:spPr>
        <p:txBody>
          <a:bodyPr wrap="square" rtlCol="0">
            <a:sp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●海上からの目視点検</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4572000" y="4869160"/>
            <a:ext cx="4392488" cy="923330"/>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海上より鋼矢板岸壁の腐食状況、桟橋式上部工（コンクリート部）の背面部、附帯施設（防舷材等）の点検を実施。</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074" name="Picture 2" descr="V:\○維持管理\★維持管理計画（長寿命化に向けて）策定ＰＴ\○河川・港湾・公園部会\写真\110221,22,23附帯施設海上調査\100OLYMP\P223008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4317" y="4293096"/>
            <a:ext cx="3263999" cy="244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X:\00本部\【事業G】\☆事業グループ☆\★矢板調査（平成20年度）\H20.07.18汐見3号岸壁\2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7921" y="1799043"/>
            <a:ext cx="3263999" cy="244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X:\00本部\【事業G】\☆事業グループ☆\★矢板調査（平成20年度）\H20.06.04小松6号物揚場\DSCF170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36392" y="1770939"/>
            <a:ext cx="3264000" cy="24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899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315199" y="6492875"/>
            <a:ext cx="1828800" cy="365125"/>
          </a:xfrm>
        </p:spPr>
        <p:txBody>
          <a:bodyPr/>
          <a:lstStyle/>
          <a:p>
            <a:pPr algn="r"/>
            <a:fld id="{682EF9F9-C4E8-46B2-BBF1-33E3162B856A}" type="slidenum">
              <a:rPr kumimoji="1" lang="ja-JP" altLang="en-US" smtClean="0">
                <a:latin typeface="Meiryo UI" panose="020B0604030504040204" pitchFamily="50" charset="-128"/>
                <a:ea typeface="Meiryo UI" panose="020B0604030504040204" pitchFamily="50" charset="-128"/>
                <a:cs typeface="Meiryo UI" panose="020B0604030504040204" pitchFamily="50" charset="-128"/>
              </a:rPr>
              <a:pPr algn="r"/>
              <a:t>17</a:t>
            </a:fld>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２．点検・評価方法</a:t>
            </a:r>
          </a:p>
        </p:txBody>
      </p:sp>
      <p:sp>
        <p:nvSpPr>
          <p:cNvPr id="4" name="テキスト ボックス 3"/>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２－３　施設の点検・評価について（一般定期点検）</a:t>
            </a:r>
            <a:endParaRPr kumimoji="1" lang="ja-JP" altLang="en-US" sz="2400" dirty="0">
              <a:latin typeface="Meiryo UI" pitchFamily="50" charset="-128"/>
              <a:ea typeface="Meiryo UI" pitchFamily="50" charset="-128"/>
              <a:cs typeface="Meiryo UI" pitchFamily="50" charset="-128"/>
            </a:endParaRPr>
          </a:p>
        </p:txBody>
      </p:sp>
      <p:sp>
        <p:nvSpPr>
          <p:cNvPr id="44" name="テキスト ボックス 43"/>
          <p:cNvSpPr txBox="1"/>
          <p:nvPr/>
        </p:nvSpPr>
        <p:spPr>
          <a:xfrm>
            <a:off x="179512" y="1429711"/>
            <a:ext cx="2263369" cy="369332"/>
          </a:xfrm>
          <a:prstGeom prst="rect">
            <a:avLst/>
          </a:prstGeom>
          <a:noFill/>
          <a:ln w="19050">
            <a:noFill/>
          </a:ln>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②海岸</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58152" y="1050635"/>
            <a:ext cx="4009792" cy="400110"/>
          </a:xfrm>
          <a:prstGeom prst="rect">
            <a:avLst/>
          </a:prstGeom>
          <a:noFill/>
          <a:ln w="19050">
            <a:noFill/>
          </a:ln>
        </p:spPr>
        <p:txBody>
          <a:bodyPr wrap="square" rtlCol="0">
            <a:sp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●陸上からの目視点検</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4096112" y="6123363"/>
            <a:ext cx="4376144" cy="646331"/>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防潮堤のクラックや目地開き等の確認</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養浜・砂浜における空洞化確認を実施</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098" name="Picture 2" descr="V:\○維持管理\★維持管理計画（長寿命化に向けて）策定ＰＴ\○河川・港湾・公園部会\写真\20130624　海岸緊急点検\二色の浜海岸\P624005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457" y="4221088"/>
            <a:ext cx="3120002" cy="2340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V:\○維持管理\★維持管理計画（長寿命化に向けて）策定ＰＴ\○河川・港湾・公園部会\写真\P624006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5536" y="1799041"/>
            <a:ext cx="3120142" cy="2340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V:\○維持管理\★維持管理計画（長寿命化に向けて）策定ＰＴ\○河川・港湾・公園部会\写真\P4090003.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4439808" y="2303097"/>
            <a:ext cx="4032448"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045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28489FE-DB09-40E0-BDD4-DF6CCBFC1C0E}"/>
              </a:ext>
            </a:extLst>
          </p:cNvPr>
          <p:cNvSpPr>
            <a:spLocks noGrp="1"/>
          </p:cNvSpPr>
          <p:nvPr>
            <p:ph type="sldNum" sz="quarter" idx="12"/>
          </p:nvPr>
        </p:nvSpPr>
        <p:spPr>
          <a:xfrm>
            <a:off x="7308194" y="6449968"/>
            <a:ext cx="1828800" cy="365125"/>
          </a:xfrm>
        </p:spPr>
        <p:txBody>
          <a:bodyPr/>
          <a:lstStyle/>
          <a:p>
            <a:pPr algn="r"/>
            <a:fld id="{682EF9F9-C4E8-46B2-BBF1-33E3162B856A}" type="slidenum">
              <a:rPr kumimoji="1" lang="ja-JP" altLang="en-US" smtClean="0"/>
              <a:pPr algn="r"/>
              <a:t>18</a:t>
            </a:fld>
            <a:endParaRPr kumimoji="1" lang="ja-JP" altLang="en-US" dirty="0"/>
          </a:p>
        </p:txBody>
      </p:sp>
      <p:sp>
        <p:nvSpPr>
          <p:cNvPr id="4" name="テキスト ボックス 3">
            <a:extLst>
              <a:ext uri="{FF2B5EF4-FFF2-40B4-BE49-F238E27FC236}">
                <a16:creationId xmlns:a16="http://schemas.microsoft.com/office/drawing/2014/main" id="{41CEE878-CB62-49FC-9698-8FDE2088A06D}"/>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２．点検・評価方法</a:t>
            </a:r>
          </a:p>
        </p:txBody>
      </p:sp>
      <p:sp>
        <p:nvSpPr>
          <p:cNvPr id="5" name="テキスト ボックス 4">
            <a:extLst>
              <a:ext uri="{FF2B5EF4-FFF2-40B4-BE49-F238E27FC236}">
                <a16:creationId xmlns:a16="http://schemas.microsoft.com/office/drawing/2014/main" id="{2CF5CFB5-5C6D-4AA5-96C9-8478088D061F}"/>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２－４　施設の点検・評価について（詳細定期点検）</a:t>
            </a:r>
            <a:endParaRPr kumimoji="1" lang="ja-JP" altLang="en-US" sz="2400" dirty="0">
              <a:latin typeface="Meiryo UI" pitchFamily="50" charset="-128"/>
              <a:ea typeface="Meiryo UI" pitchFamily="50" charset="-128"/>
              <a:cs typeface="Meiryo UI" pitchFamily="50" charset="-128"/>
            </a:endParaRPr>
          </a:p>
        </p:txBody>
      </p:sp>
      <p:sp>
        <p:nvSpPr>
          <p:cNvPr id="6" name="テキスト ボックス 5">
            <a:extLst>
              <a:ext uri="{FF2B5EF4-FFF2-40B4-BE49-F238E27FC236}">
                <a16:creationId xmlns:a16="http://schemas.microsoft.com/office/drawing/2014/main" id="{EA9FC079-5793-4EC8-8C22-E47E989793F1}"/>
              </a:ext>
            </a:extLst>
          </p:cNvPr>
          <p:cNvSpPr txBox="1"/>
          <p:nvPr/>
        </p:nvSpPr>
        <p:spPr>
          <a:xfrm>
            <a:off x="4767855" y="4654479"/>
            <a:ext cx="4376144" cy="923330"/>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（潜水士）</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・海中部の鋼矢板肉厚確認</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・陽極損耗状況の確認</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Picture 1" descr="A0000204">
            <a:extLst>
              <a:ext uri="{FF2B5EF4-FFF2-40B4-BE49-F238E27FC236}">
                <a16:creationId xmlns:a16="http://schemas.microsoft.com/office/drawing/2014/main" id="{941645D6-CDC8-4F48-839B-07D983D3D29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9939" y="3886438"/>
            <a:ext cx="3563888" cy="269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楕円 9">
            <a:extLst>
              <a:ext uri="{FF2B5EF4-FFF2-40B4-BE49-F238E27FC236}">
                <a16:creationId xmlns:a16="http://schemas.microsoft.com/office/drawing/2014/main" id="{761FA659-51E9-415B-B240-F6314D20FCB2}"/>
              </a:ext>
            </a:extLst>
          </p:cNvPr>
          <p:cNvSpPr/>
          <p:nvPr/>
        </p:nvSpPr>
        <p:spPr>
          <a:xfrm>
            <a:off x="2117603" y="4327885"/>
            <a:ext cx="936104" cy="2376264"/>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6182BD7A-6A9F-40FC-8D2E-776CFB469AC9}"/>
              </a:ext>
            </a:extLst>
          </p:cNvPr>
          <p:cNvSpPr txBox="1"/>
          <p:nvPr/>
        </p:nvSpPr>
        <p:spPr>
          <a:xfrm>
            <a:off x="645743" y="6537325"/>
            <a:ext cx="3416076" cy="338554"/>
          </a:xfrm>
          <a:prstGeom prst="rect">
            <a:avLst/>
          </a:prstGeom>
          <a:noFill/>
        </p:spPr>
        <p:txBody>
          <a:bodyPr wrap="square" rtlCol="0">
            <a:spAutoFit/>
          </a:bodyPr>
          <a:lstStyle/>
          <a:p>
            <a:pPr algn="ctr"/>
            <a:r>
              <a:rPr lang="ja-JP" altLang="en-US" sz="1600" dirty="0">
                <a:latin typeface="Meiryo UI" panose="020B0604030504040204" pitchFamily="50" charset="-128"/>
                <a:ea typeface="Meiryo UI" panose="020B0604030504040204" pitchFamily="50" charset="-128"/>
                <a:cs typeface="Meiryo UI" panose="020B0604030504040204" pitchFamily="50" charset="-128"/>
              </a:rPr>
              <a:t>陽極損耗状況確認</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図 8">
            <a:extLst>
              <a:ext uri="{FF2B5EF4-FFF2-40B4-BE49-F238E27FC236}">
                <a16:creationId xmlns:a16="http://schemas.microsoft.com/office/drawing/2014/main" id="{0AAAA4E3-720F-48B6-A131-944E65D6D2C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2885" y="1108437"/>
            <a:ext cx="3570049" cy="2658681"/>
          </a:xfrm>
          <a:prstGeom prst="rect">
            <a:avLst/>
          </a:prstGeom>
        </p:spPr>
      </p:pic>
      <p:sp>
        <p:nvSpPr>
          <p:cNvPr id="11" name="テキスト ボックス 10">
            <a:extLst>
              <a:ext uri="{FF2B5EF4-FFF2-40B4-BE49-F238E27FC236}">
                <a16:creationId xmlns:a16="http://schemas.microsoft.com/office/drawing/2014/main" id="{9C040D6E-93EC-43DC-A9A5-67F148006C22}"/>
              </a:ext>
            </a:extLst>
          </p:cNvPr>
          <p:cNvSpPr txBox="1"/>
          <p:nvPr/>
        </p:nvSpPr>
        <p:spPr>
          <a:xfrm>
            <a:off x="611560" y="1119468"/>
            <a:ext cx="1368152" cy="369332"/>
          </a:xfrm>
          <a:prstGeom prst="rect">
            <a:avLst/>
          </a:prstGeom>
          <a:solidFill>
            <a:schemeClr val="bg1"/>
          </a:solidFill>
          <a:ln w="19050">
            <a:solidFill>
              <a:schemeClr val="tx1"/>
            </a:solidFill>
          </a:ln>
        </p:spPr>
        <p:txBody>
          <a:bodyPr wrap="square" rtlCol="0">
            <a:spAutoFit/>
          </a:bodyPr>
          <a:lstStyle/>
          <a:p>
            <a:r>
              <a:rPr kumimoji="1" lang="ja-JP" altLang="en-US" dirty="0"/>
              <a:t>ケレン作業</a:t>
            </a:r>
          </a:p>
        </p:txBody>
      </p:sp>
      <p:pic>
        <p:nvPicPr>
          <p:cNvPr id="15" name="図 14">
            <a:extLst>
              <a:ext uri="{FF2B5EF4-FFF2-40B4-BE49-F238E27FC236}">
                <a16:creationId xmlns:a16="http://schemas.microsoft.com/office/drawing/2014/main" id="{7F0CF4B7-BEAC-4793-8C6D-CAF4A397F8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81068" y="1108438"/>
            <a:ext cx="3570049" cy="2673882"/>
          </a:xfrm>
          <a:prstGeom prst="rect">
            <a:avLst/>
          </a:prstGeom>
        </p:spPr>
      </p:pic>
      <p:sp>
        <p:nvSpPr>
          <p:cNvPr id="16" name="テキスト ボックス 15">
            <a:extLst>
              <a:ext uri="{FF2B5EF4-FFF2-40B4-BE49-F238E27FC236}">
                <a16:creationId xmlns:a16="http://schemas.microsoft.com/office/drawing/2014/main" id="{A82445FB-CD1A-4272-92B3-0F0685694454}"/>
              </a:ext>
            </a:extLst>
          </p:cNvPr>
          <p:cNvSpPr txBox="1"/>
          <p:nvPr/>
        </p:nvSpPr>
        <p:spPr>
          <a:xfrm>
            <a:off x="4981068" y="1119468"/>
            <a:ext cx="1103100" cy="646331"/>
          </a:xfrm>
          <a:prstGeom prst="rect">
            <a:avLst/>
          </a:prstGeom>
          <a:solidFill>
            <a:schemeClr val="bg1"/>
          </a:solidFill>
          <a:ln w="19050">
            <a:solidFill>
              <a:schemeClr val="tx1"/>
            </a:solidFill>
          </a:ln>
        </p:spPr>
        <p:txBody>
          <a:bodyPr wrap="square" rtlCol="0">
            <a:spAutoFit/>
          </a:bodyPr>
          <a:lstStyle/>
          <a:p>
            <a:r>
              <a:rPr kumimoji="1" lang="ja-JP" altLang="en-US" dirty="0"/>
              <a:t>矢板肉厚</a:t>
            </a:r>
            <a:endParaRPr kumimoji="1" lang="en-US" altLang="ja-JP" dirty="0"/>
          </a:p>
          <a:p>
            <a:r>
              <a:rPr kumimoji="1" lang="ja-JP" altLang="en-US" dirty="0"/>
              <a:t>測定作業</a:t>
            </a:r>
          </a:p>
        </p:txBody>
      </p:sp>
    </p:spTree>
    <p:extLst>
      <p:ext uri="{BB962C8B-B14F-4D97-AF65-F5344CB8AC3E}">
        <p14:creationId xmlns:p14="http://schemas.microsoft.com/office/powerpoint/2010/main" val="824262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58EE9F6-76A5-46E3-B9C7-46D8F3A77862}"/>
              </a:ext>
            </a:extLst>
          </p:cNvPr>
          <p:cNvSpPr>
            <a:spLocks noGrp="1"/>
          </p:cNvSpPr>
          <p:nvPr>
            <p:ph type="sldNum" sz="quarter" idx="12"/>
          </p:nvPr>
        </p:nvSpPr>
        <p:spPr>
          <a:xfrm>
            <a:off x="8050088" y="6505735"/>
            <a:ext cx="1828800" cy="365125"/>
          </a:xfrm>
        </p:spPr>
        <p:txBody>
          <a:bodyPr/>
          <a:lstStyle/>
          <a:p>
            <a:fld id="{682EF9F9-C4E8-46B2-BBF1-33E3162B856A}" type="slidenum">
              <a:rPr kumimoji="1" lang="ja-JP" altLang="en-US" smtClean="0"/>
              <a:t>19</a:t>
            </a:fld>
            <a:endParaRPr kumimoji="1" lang="ja-JP" altLang="en-US"/>
          </a:p>
        </p:txBody>
      </p:sp>
      <p:graphicFrame>
        <p:nvGraphicFramePr>
          <p:cNvPr id="9" name="表 8">
            <a:extLst>
              <a:ext uri="{FF2B5EF4-FFF2-40B4-BE49-F238E27FC236}">
                <a16:creationId xmlns:a16="http://schemas.microsoft.com/office/drawing/2014/main" id="{C3707C1F-25D7-487E-9D02-63BDAB87D381}"/>
              </a:ext>
            </a:extLst>
          </p:cNvPr>
          <p:cNvGraphicFramePr>
            <a:graphicFrameLocks noGrp="1"/>
          </p:cNvGraphicFramePr>
          <p:nvPr>
            <p:extLst>
              <p:ext uri="{D42A27DB-BD31-4B8C-83A1-F6EECF244321}">
                <p14:modId xmlns:p14="http://schemas.microsoft.com/office/powerpoint/2010/main" val="3580431986"/>
              </p:ext>
            </p:extLst>
          </p:nvPr>
        </p:nvGraphicFramePr>
        <p:xfrm>
          <a:off x="9468544" y="2267527"/>
          <a:ext cx="8891943" cy="1104235"/>
        </p:xfrm>
        <a:graphic>
          <a:graphicData uri="http://schemas.openxmlformats.org/drawingml/2006/table">
            <a:tbl>
              <a:tblPr>
                <a:tableStyleId>{5C22544A-7EE6-4342-B048-85BDC9FD1C3A}</a:tableStyleId>
              </a:tblPr>
              <a:tblGrid>
                <a:gridCol w="474703">
                  <a:extLst>
                    <a:ext uri="{9D8B030D-6E8A-4147-A177-3AD203B41FA5}">
                      <a16:colId xmlns:a16="http://schemas.microsoft.com/office/drawing/2014/main" val="1162749509"/>
                    </a:ext>
                  </a:extLst>
                </a:gridCol>
                <a:gridCol w="918663">
                  <a:extLst>
                    <a:ext uri="{9D8B030D-6E8A-4147-A177-3AD203B41FA5}">
                      <a16:colId xmlns:a16="http://schemas.microsoft.com/office/drawing/2014/main" val="1367919774"/>
                    </a:ext>
                  </a:extLst>
                </a:gridCol>
                <a:gridCol w="382777">
                  <a:extLst>
                    <a:ext uri="{9D8B030D-6E8A-4147-A177-3AD203B41FA5}">
                      <a16:colId xmlns:a16="http://schemas.microsoft.com/office/drawing/2014/main" val="1674146206"/>
                    </a:ext>
                  </a:extLst>
                </a:gridCol>
                <a:gridCol w="918663">
                  <a:extLst>
                    <a:ext uri="{9D8B030D-6E8A-4147-A177-3AD203B41FA5}">
                      <a16:colId xmlns:a16="http://schemas.microsoft.com/office/drawing/2014/main" val="5169785"/>
                    </a:ext>
                  </a:extLst>
                </a:gridCol>
                <a:gridCol w="615055">
                  <a:extLst>
                    <a:ext uri="{9D8B030D-6E8A-4147-A177-3AD203B41FA5}">
                      <a16:colId xmlns:a16="http://schemas.microsoft.com/office/drawing/2014/main" val="871261572"/>
                    </a:ext>
                  </a:extLst>
                </a:gridCol>
                <a:gridCol w="1036109">
                  <a:extLst>
                    <a:ext uri="{9D8B030D-6E8A-4147-A177-3AD203B41FA5}">
                      <a16:colId xmlns:a16="http://schemas.microsoft.com/office/drawing/2014/main" val="1352504435"/>
                    </a:ext>
                  </a:extLst>
                </a:gridCol>
                <a:gridCol w="382777">
                  <a:extLst>
                    <a:ext uri="{9D8B030D-6E8A-4147-A177-3AD203B41FA5}">
                      <a16:colId xmlns:a16="http://schemas.microsoft.com/office/drawing/2014/main" val="749936415"/>
                    </a:ext>
                  </a:extLst>
                </a:gridCol>
                <a:gridCol w="918663">
                  <a:extLst>
                    <a:ext uri="{9D8B030D-6E8A-4147-A177-3AD203B41FA5}">
                      <a16:colId xmlns:a16="http://schemas.microsoft.com/office/drawing/2014/main" val="1345481237"/>
                    </a:ext>
                  </a:extLst>
                </a:gridCol>
                <a:gridCol w="751569">
                  <a:extLst>
                    <a:ext uri="{9D8B030D-6E8A-4147-A177-3AD203B41FA5}">
                      <a16:colId xmlns:a16="http://schemas.microsoft.com/office/drawing/2014/main" val="2377259761"/>
                    </a:ext>
                  </a:extLst>
                </a:gridCol>
                <a:gridCol w="755406">
                  <a:extLst>
                    <a:ext uri="{9D8B030D-6E8A-4147-A177-3AD203B41FA5}">
                      <a16:colId xmlns:a16="http://schemas.microsoft.com/office/drawing/2014/main" val="417507232"/>
                    </a:ext>
                  </a:extLst>
                </a:gridCol>
                <a:gridCol w="369440">
                  <a:extLst>
                    <a:ext uri="{9D8B030D-6E8A-4147-A177-3AD203B41FA5}">
                      <a16:colId xmlns:a16="http://schemas.microsoft.com/office/drawing/2014/main" val="84318575"/>
                    </a:ext>
                  </a:extLst>
                </a:gridCol>
                <a:gridCol w="548221">
                  <a:extLst>
                    <a:ext uri="{9D8B030D-6E8A-4147-A177-3AD203B41FA5}">
                      <a16:colId xmlns:a16="http://schemas.microsoft.com/office/drawing/2014/main" val="2143484618"/>
                    </a:ext>
                  </a:extLst>
                </a:gridCol>
                <a:gridCol w="516475">
                  <a:extLst>
                    <a:ext uri="{9D8B030D-6E8A-4147-A177-3AD203B41FA5}">
                      <a16:colId xmlns:a16="http://schemas.microsoft.com/office/drawing/2014/main" val="1165377698"/>
                    </a:ext>
                  </a:extLst>
                </a:gridCol>
                <a:gridCol w="303422">
                  <a:extLst>
                    <a:ext uri="{9D8B030D-6E8A-4147-A177-3AD203B41FA5}">
                      <a16:colId xmlns:a16="http://schemas.microsoft.com/office/drawing/2014/main" val="1200952674"/>
                    </a:ext>
                  </a:extLst>
                </a:gridCol>
              </a:tblGrid>
              <a:tr h="314970">
                <a:tc>
                  <a:txBody>
                    <a:bodyPr/>
                    <a:lstStyle/>
                    <a:p>
                      <a:pPr algn="ctr" fontAlgn="ctr"/>
                      <a:r>
                        <a:rPr lang="ja-JP" altLang="en-US" sz="1050" u="none" strike="noStrike">
                          <a:effectLst/>
                        </a:rPr>
                        <a:t>施設名</a:t>
                      </a: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a:txBody>
                    <a:bodyPr/>
                    <a:lstStyle/>
                    <a:p>
                      <a:pPr algn="ctr" fontAlgn="ctr"/>
                      <a:r>
                        <a:rPr lang="ja-JP" altLang="en-US" sz="1050" u="none" strike="noStrike" dirty="0">
                          <a:effectLst/>
                        </a:rPr>
                        <a:t>〇〇岸壁</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a:txBody>
                    <a:bodyPr/>
                    <a:lstStyle/>
                    <a:p>
                      <a:pPr algn="ctr" fontAlgn="ctr"/>
                      <a:r>
                        <a:rPr lang="ja-JP" altLang="en-US" sz="1050" u="none" strike="noStrike" dirty="0">
                          <a:effectLst/>
                        </a:rPr>
                        <a:t>施設番号</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a:txBody>
                    <a:bodyPr/>
                    <a:lstStyle/>
                    <a:p>
                      <a:pPr algn="ctr" fontAlgn="ctr"/>
                      <a:r>
                        <a:rPr lang="en-US" sz="1050" u="none" strike="noStrike" dirty="0">
                          <a:effectLst/>
                        </a:rPr>
                        <a:t>C-1-</a:t>
                      </a:r>
                      <a:r>
                        <a:rPr lang="ja-JP" altLang="en-US" sz="1050" u="none" strike="noStrike" dirty="0">
                          <a:effectLst/>
                        </a:rPr>
                        <a:t>〇</a:t>
                      </a:r>
                      <a:endParaRPr 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a:txBody>
                    <a:bodyPr/>
                    <a:lstStyle/>
                    <a:p>
                      <a:pPr algn="ctr" fontAlgn="ctr"/>
                      <a:r>
                        <a:rPr lang="ja-JP" altLang="en-US" sz="1050" u="none" strike="noStrike" dirty="0">
                          <a:effectLst/>
                        </a:rPr>
                        <a:t>点検者</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a:txBody>
                    <a:bodyPr/>
                    <a:lstStyle/>
                    <a:p>
                      <a:pPr algn="ctr" fontAlgn="ctr"/>
                      <a:r>
                        <a:rPr lang="ja-JP" altLang="en-US" sz="1050" u="none" strike="noStrike" dirty="0">
                          <a:effectLst/>
                        </a:rPr>
                        <a:t>〇〇　〇〇</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a:txBody>
                    <a:bodyPr/>
                    <a:lstStyle/>
                    <a:p>
                      <a:pPr algn="ctr" fontAlgn="ctr"/>
                      <a:r>
                        <a:rPr lang="ja-JP" altLang="en-US" sz="1050" u="none" strike="noStrike">
                          <a:effectLst/>
                        </a:rPr>
                        <a:t>点検区分</a:t>
                      </a: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a:txBody>
                    <a:bodyPr/>
                    <a:lstStyle/>
                    <a:p>
                      <a:pPr algn="ctr" fontAlgn="ctr"/>
                      <a:r>
                        <a:rPr lang="ja-JP" altLang="en-US" sz="1050" u="none" strike="noStrike" dirty="0">
                          <a:effectLst/>
                        </a:rPr>
                        <a:t>定期点検</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a:txBody>
                    <a:bodyPr/>
                    <a:lstStyle/>
                    <a:p>
                      <a:pPr algn="ctr" fontAlgn="ctr"/>
                      <a:r>
                        <a:rPr lang="ja-JP" altLang="en-US" sz="1050" u="none" strike="noStrike" dirty="0">
                          <a:effectLst/>
                        </a:rPr>
                        <a:t>スパン番号</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gridSpan="4">
                  <a:txBody>
                    <a:bodyPr/>
                    <a:lstStyle/>
                    <a:p>
                      <a:pPr algn="ctr" fontAlgn="ctr"/>
                      <a:r>
                        <a:rPr lang="en-US" altLang="ja-JP" sz="1050" u="none" strike="noStrike" dirty="0">
                          <a:effectLst/>
                        </a:rPr>
                        <a:t>3</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39011" marR="139011" marT="69506" marB="69506"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t"/>
                      <a:r>
                        <a:rPr lang="ja-JP" altLang="en-US" sz="1050" u="none" strike="noStrike" dirty="0">
                          <a:effectLst/>
                        </a:rPr>
                        <a:t>整理番号</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extLst>
                  <a:ext uri="{0D108BD9-81ED-4DB2-BD59-A6C34878D82A}">
                    <a16:rowId xmlns:a16="http://schemas.microsoft.com/office/drawing/2014/main" val="2536554354"/>
                  </a:ext>
                </a:extLst>
              </a:tr>
              <a:tr h="349867">
                <a:tc>
                  <a:txBody>
                    <a:bodyPr/>
                    <a:lstStyle/>
                    <a:p>
                      <a:pPr algn="ctr" fontAlgn="ctr"/>
                      <a:r>
                        <a:rPr lang="ja-JP" altLang="en-US" sz="1050" u="none" strike="noStrike" dirty="0">
                          <a:effectLst/>
                        </a:rPr>
                        <a:t>港湾名</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a:txBody>
                    <a:bodyPr/>
                    <a:lstStyle/>
                    <a:p>
                      <a:pPr algn="ctr" fontAlgn="ctr"/>
                      <a:r>
                        <a:rPr lang="ja-JP" altLang="en-US" sz="1050" u="none" strike="noStrike" dirty="0">
                          <a:effectLst/>
                        </a:rPr>
                        <a:t>〇〇港</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a:txBody>
                    <a:bodyPr/>
                    <a:lstStyle/>
                    <a:p>
                      <a:pPr algn="ctr" fontAlgn="ctr"/>
                      <a:r>
                        <a:rPr lang="ja-JP" altLang="en-US" sz="1050" u="none" strike="noStrike" dirty="0">
                          <a:effectLst/>
                        </a:rPr>
                        <a:t>構造形式</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a:txBody>
                    <a:bodyPr/>
                    <a:lstStyle/>
                    <a:p>
                      <a:pPr algn="ctr" fontAlgn="ctr"/>
                      <a:r>
                        <a:rPr lang="ja-JP" altLang="en-US" sz="1050" u="none" strike="noStrike" dirty="0">
                          <a:effectLst/>
                        </a:rPr>
                        <a:t>矢板式</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a:txBody>
                    <a:bodyPr/>
                    <a:lstStyle/>
                    <a:p>
                      <a:pPr algn="ctr" fontAlgn="ctr"/>
                      <a:r>
                        <a:rPr lang="ja-JP" altLang="en-US" sz="1050" u="none" strike="noStrike" dirty="0">
                          <a:effectLst/>
                        </a:rPr>
                        <a:t>点検日時</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a:txBody>
                    <a:bodyPr/>
                    <a:lstStyle/>
                    <a:p>
                      <a:pPr algn="ctr" fontAlgn="ctr"/>
                      <a:r>
                        <a:rPr lang="ja-JP" altLang="en-US" sz="1050" u="none" strike="noStrike" dirty="0">
                          <a:effectLst/>
                        </a:rPr>
                        <a:t>〇〇年〇月〇日</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rowSpan="2">
                  <a:txBody>
                    <a:bodyPr/>
                    <a:lstStyle/>
                    <a:p>
                      <a:pPr algn="ctr" fontAlgn="ctr"/>
                      <a:r>
                        <a:rPr lang="ja-JP" altLang="en-US" sz="1050" u="none" strike="noStrike" dirty="0">
                          <a:effectLst/>
                        </a:rPr>
                        <a:t>調査区分</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39011" marR="139011" marT="69506" marB="69506" anchor="ctr"/>
                </a:tc>
                <a:tc>
                  <a:txBody>
                    <a:bodyPr/>
                    <a:lstStyle/>
                    <a:p>
                      <a:pPr algn="ctr" fontAlgn="ctr"/>
                      <a:r>
                        <a:rPr lang="ja-JP" altLang="en-US" sz="1050" u="none" strike="noStrike" dirty="0">
                          <a:effectLst/>
                        </a:rPr>
                        <a:t>詳細</a:t>
                      </a:r>
                      <a:r>
                        <a:rPr lang="zh-CN" altLang="en-US" sz="1050" u="none" strike="noStrike" dirty="0">
                          <a:effectLst/>
                        </a:rPr>
                        <a:t>定期点検</a:t>
                      </a:r>
                      <a:endParaRPr lang="zh-CN"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a:txBody>
                    <a:bodyPr/>
                    <a:lstStyle/>
                    <a:p>
                      <a:pPr algn="ctr" fontAlgn="ctr"/>
                      <a:r>
                        <a:rPr lang="ja-JP" altLang="en-US" sz="1050" u="none" strike="noStrike" dirty="0">
                          <a:effectLst/>
                        </a:rPr>
                        <a:t>スパン数</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gridSpan="4">
                  <a:txBody>
                    <a:bodyPr/>
                    <a:lstStyle/>
                    <a:p>
                      <a:pPr algn="ctr" fontAlgn="ctr"/>
                      <a:r>
                        <a:rPr lang="en-US" altLang="ja-JP" sz="1050" u="none" strike="noStrike" dirty="0">
                          <a:effectLst/>
                        </a:rPr>
                        <a:t>13</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39011" marR="139011" marT="69506" marB="69506"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rowSpan="2">
                  <a:txBody>
                    <a:bodyPr/>
                    <a:lstStyle/>
                    <a:p>
                      <a:pPr algn="ctr" fontAlgn="ctr"/>
                      <a:r>
                        <a:rPr lang="ja-JP" altLang="en-US" sz="1050" u="none" strike="noStrike" dirty="0">
                          <a:effectLst/>
                        </a:rPr>
                        <a:t>　</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39011" marR="139011" marT="69506" marB="69506" anchor="ctr"/>
                </a:tc>
                <a:extLst>
                  <a:ext uri="{0D108BD9-81ED-4DB2-BD59-A6C34878D82A}">
                    <a16:rowId xmlns:a16="http://schemas.microsoft.com/office/drawing/2014/main" val="1044754849"/>
                  </a:ext>
                </a:extLst>
              </a:tr>
              <a:tr h="164971">
                <a:tc>
                  <a:txBody>
                    <a:bodyPr/>
                    <a:lstStyle/>
                    <a:p>
                      <a:pPr algn="ctr" fontAlgn="ctr"/>
                      <a:r>
                        <a:rPr lang="ja-JP" altLang="en-US" sz="1050" u="none" strike="noStrike" dirty="0">
                          <a:effectLst/>
                        </a:rPr>
                        <a:t>地区名</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a:txBody>
                    <a:bodyPr/>
                    <a:lstStyle/>
                    <a:p>
                      <a:pPr algn="ctr" fontAlgn="ctr"/>
                      <a:r>
                        <a:rPr lang="ja-JP" altLang="en-US" sz="1050" u="none" strike="noStrike">
                          <a:effectLst/>
                        </a:rPr>
                        <a:t>〇〇区</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a:txBody>
                    <a:bodyPr/>
                    <a:lstStyle/>
                    <a:p>
                      <a:pPr algn="ctr" fontAlgn="ct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a:txBody>
                    <a:bodyPr/>
                    <a:lstStyle/>
                    <a:p>
                      <a:pPr algn="ctr" fontAlgn="ct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a:txBody>
                    <a:bodyPr/>
                    <a:lstStyle/>
                    <a:p>
                      <a:pPr algn="ctr" fontAlgn="ctr"/>
                      <a:r>
                        <a:rPr lang="ja-JP" altLang="en-US" sz="1050" u="none" strike="noStrike">
                          <a:effectLst/>
                        </a:rPr>
                        <a:t>天候</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a:txBody>
                    <a:bodyPr/>
                    <a:lstStyle/>
                    <a:p>
                      <a:pPr algn="ctr" fontAlgn="ctr"/>
                      <a:r>
                        <a:rPr lang="ja-JP" altLang="en-US" sz="1050" u="none" strike="noStrike" dirty="0">
                          <a:effectLst/>
                        </a:rPr>
                        <a:t>晴</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vMerge="1">
                  <a:txBody>
                    <a:bodyPr/>
                    <a:lstStyle/>
                    <a:p>
                      <a:endParaRPr kumimoji="1" lang="ja-JP" altLang="en-US"/>
                    </a:p>
                  </a:txBody>
                  <a:tcPr/>
                </a:tc>
                <a:tc>
                  <a:txBody>
                    <a:bodyPr/>
                    <a:lstStyle/>
                    <a:p>
                      <a:pPr algn="ctr" fontAlgn="ctr"/>
                      <a:r>
                        <a:rPr lang="zh-TW" altLang="en-US" sz="1050" u="none" strike="noStrike">
                          <a:effectLst/>
                        </a:rPr>
                        <a:t>□陸上目視　　　■海上目視</a:t>
                      </a:r>
                      <a:endParaRPr lang="zh-CN"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a:txBody>
                    <a:bodyPr/>
                    <a:lstStyle/>
                    <a:p>
                      <a:pPr algn="ctr" fontAlgn="ctr"/>
                      <a:r>
                        <a:rPr lang="ja-JP" altLang="en-US" sz="1050" u="none" strike="noStrike">
                          <a:effectLst/>
                        </a:rPr>
                        <a:t>延長</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a:txBody>
                    <a:bodyPr/>
                    <a:lstStyle/>
                    <a:p>
                      <a:pPr algn="ctr" fontAlgn="ctr"/>
                      <a:r>
                        <a:rPr lang="ja-JP" altLang="en-US" sz="1050" u="none" strike="noStrike">
                          <a:effectLst/>
                        </a:rPr>
                        <a:t>スパン延長</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03" marR="5103" marT="5103" marB="0" anchor="ctr"/>
                </a:tc>
                <a:tc>
                  <a:txBody>
                    <a:bodyPr/>
                    <a:lstStyle/>
                    <a:p>
                      <a:r>
                        <a:rPr lang="en-US" sz="1050" u="none" strike="noStrike">
                          <a:effectLst/>
                        </a:rPr>
                        <a:t>7.4m</a:t>
                      </a:r>
                      <a:endParaRPr kumimoji="1" lang="ja-JP" altLang="en-US"/>
                    </a:p>
                  </a:txBody>
                  <a:tcPr marL="5103" marR="5103" marT="5103" marB="0" anchor="ctr"/>
                </a:tc>
                <a:tc>
                  <a:txBody>
                    <a:bodyPr/>
                    <a:lstStyle/>
                    <a:p>
                      <a:r>
                        <a:rPr lang="en-US" altLang="ja-JP" sz="1050" u="none" strike="noStrike">
                          <a:effectLst/>
                        </a:rPr>
                        <a:t>/</a:t>
                      </a:r>
                      <a:r>
                        <a:rPr lang="ja-JP" altLang="en-US" sz="1050" u="none" strike="noStrike">
                          <a:effectLst/>
                        </a:rPr>
                        <a:t>総延長</a:t>
                      </a:r>
                      <a:endParaRPr kumimoji="1" lang="ja-JP" altLang="en-US"/>
                    </a:p>
                  </a:txBody>
                  <a:tcPr marL="5103" marR="5103" marT="5103" marB="0" anchor="ctr"/>
                </a:tc>
                <a:tc>
                  <a:txBody>
                    <a:bodyPr/>
                    <a:lstStyle/>
                    <a:p>
                      <a:r>
                        <a:rPr lang="en-US" sz="1050" u="none" strike="noStrike" dirty="0">
                          <a:effectLst/>
                        </a:rPr>
                        <a:t>206.7m</a:t>
                      </a:r>
                      <a:endParaRPr kumimoji="1" lang="ja-JP" altLang="en-US" dirty="0"/>
                    </a:p>
                  </a:txBody>
                  <a:tcPr marL="5103" marR="5103" marT="5103" marB="0" anchor="ctr"/>
                </a:tc>
                <a:tc vMerge="1">
                  <a:txBody>
                    <a:bodyPr/>
                    <a:lstStyle/>
                    <a:p>
                      <a:endParaRPr kumimoji="1" lang="ja-JP" altLang="en-US"/>
                    </a:p>
                  </a:txBody>
                  <a:tcPr/>
                </a:tc>
                <a:extLst>
                  <a:ext uri="{0D108BD9-81ED-4DB2-BD59-A6C34878D82A}">
                    <a16:rowId xmlns:a16="http://schemas.microsoft.com/office/drawing/2014/main" val="3125430008"/>
                  </a:ext>
                </a:extLst>
              </a:tr>
            </a:tbl>
          </a:graphicData>
        </a:graphic>
      </p:graphicFrame>
      <p:pic>
        <p:nvPicPr>
          <p:cNvPr id="10" name="図 9">
            <a:extLst>
              <a:ext uri="{FF2B5EF4-FFF2-40B4-BE49-F238E27FC236}">
                <a16:creationId xmlns:a16="http://schemas.microsoft.com/office/drawing/2014/main" id="{76C741AC-398A-4205-9832-1A77A09AC3BC}"/>
              </a:ext>
            </a:extLst>
          </p:cNvPr>
          <p:cNvPicPr>
            <a:picLocks noChangeAspect="1"/>
          </p:cNvPicPr>
          <p:nvPr/>
        </p:nvPicPr>
        <p:blipFill>
          <a:blip r:embed="rId4"/>
          <a:stretch>
            <a:fillRect/>
          </a:stretch>
        </p:blipFill>
        <p:spPr>
          <a:xfrm>
            <a:off x="9872656" y="3823129"/>
            <a:ext cx="4176464" cy="5365211"/>
          </a:xfrm>
          <a:prstGeom prst="rect">
            <a:avLst/>
          </a:prstGeom>
        </p:spPr>
      </p:pic>
      <p:pic>
        <p:nvPicPr>
          <p:cNvPr id="11" name="図 10">
            <a:extLst>
              <a:ext uri="{FF2B5EF4-FFF2-40B4-BE49-F238E27FC236}">
                <a16:creationId xmlns:a16="http://schemas.microsoft.com/office/drawing/2014/main" id="{3764355D-99CE-4473-BDDC-546A61DAC5AC}"/>
              </a:ext>
            </a:extLst>
          </p:cNvPr>
          <p:cNvPicPr>
            <a:picLocks noChangeAspect="1"/>
          </p:cNvPicPr>
          <p:nvPr/>
        </p:nvPicPr>
        <p:blipFill>
          <a:blip r:embed="rId5"/>
          <a:stretch>
            <a:fillRect/>
          </a:stretch>
        </p:blipFill>
        <p:spPr>
          <a:xfrm>
            <a:off x="5148064" y="1027841"/>
            <a:ext cx="3606912" cy="5762846"/>
          </a:xfrm>
          <a:prstGeom prst="rect">
            <a:avLst/>
          </a:prstGeom>
        </p:spPr>
      </p:pic>
      <p:pic>
        <p:nvPicPr>
          <p:cNvPr id="12" name="図 11">
            <a:extLst>
              <a:ext uri="{FF2B5EF4-FFF2-40B4-BE49-F238E27FC236}">
                <a16:creationId xmlns:a16="http://schemas.microsoft.com/office/drawing/2014/main" id="{9C609D3E-E190-4CD1-B465-ADEF113DC50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80988" y="987716"/>
            <a:ext cx="4029496" cy="539787"/>
          </a:xfrm>
          <a:prstGeom prst="rect">
            <a:avLst/>
          </a:prstGeom>
        </p:spPr>
      </p:pic>
      <p:sp>
        <p:nvSpPr>
          <p:cNvPr id="13" name="テキスト ボックス 12">
            <a:extLst>
              <a:ext uri="{FF2B5EF4-FFF2-40B4-BE49-F238E27FC236}">
                <a16:creationId xmlns:a16="http://schemas.microsoft.com/office/drawing/2014/main" id="{7A5EF84A-2702-471F-B580-CDEC48386567}"/>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２．点検・評価方法</a:t>
            </a:r>
          </a:p>
        </p:txBody>
      </p:sp>
      <p:sp>
        <p:nvSpPr>
          <p:cNvPr id="14" name="テキスト ボックス 13">
            <a:extLst>
              <a:ext uri="{FF2B5EF4-FFF2-40B4-BE49-F238E27FC236}">
                <a16:creationId xmlns:a16="http://schemas.microsoft.com/office/drawing/2014/main" id="{6A64A873-CAB3-4B70-89BD-2D27FDE3BF5C}"/>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２－５　施設の点検・評価について（港湾点検記録）</a:t>
            </a:r>
            <a:endParaRPr kumimoji="1" lang="ja-JP" altLang="en-US" sz="2400" dirty="0">
              <a:latin typeface="Meiryo UI" pitchFamily="50" charset="-128"/>
              <a:ea typeface="Meiryo UI" pitchFamily="50" charset="-128"/>
              <a:cs typeface="Meiryo UI" pitchFamily="50" charset="-128"/>
            </a:endParaRPr>
          </a:p>
        </p:txBody>
      </p:sp>
      <p:sp>
        <p:nvSpPr>
          <p:cNvPr id="16" name="正方形/長方形 15">
            <a:extLst>
              <a:ext uri="{FF2B5EF4-FFF2-40B4-BE49-F238E27FC236}">
                <a16:creationId xmlns:a16="http://schemas.microsoft.com/office/drawing/2014/main" id="{0101ABA5-C287-4E5C-A01F-672A590FFF44}"/>
              </a:ext>
            </a:extLst>
          </p:cNvPr>
          <p:cNvSpPr/>
          <p:nvPr/>
        </p:nvSpPr>
        <p:spPr>
          <a:xfrm>
            <a:off x="2720112" y="1027841"/>
            <a:ext cx="1352912" cy="240919"/>
          </a:xfrm>
          <a:prstGeom prst="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67D89D14-4CD7-4994-A5C4-F1828F0CED67}"/>
              </a:ext>
            </a:extLst>
          </p:cNvPr>
          <p:cNvSpPr txBox="1"/>
          <p:nvPr/>
        </p:nvSpPr>
        <p:spPr>
          <a:xfrm>
            <a:off x="4176959" y="1015973"/>
            <a:ext cx="971106" cy="430887"/>
          </a:xfrm>
          <a:prstGeom prst="rect">
            <a:avLst/>
          </a:prstGeom>
          <a:noFill/>
        </p:spPr>
        <p:txBody>
          <a:bodyPr wrap="square" rtlCol="0">
            <a:spAutoFit/>
          </a:bodyPr>
          <a:lstStyle/>
          <a:p>
            <a:r>
              <a:rPr kumimoji="1" lang="ja-JP" altLang="en-US" sz="1100" dirty="0">
                <a:solidFill>
                  <a:srgbClr val="FF0000"/>
                </a:solidFill>
              </a:rPr>
              <a:t>スパン毎に点検を実施。</a:t>
            </a:r>
          </a:p>
        </p:txBody>
      </p:sp>
      <p:graphicFrame>
        <p:nvGraphicFramePr>
          <p:cNvPr id="3" name="オブジェクト 2">
            <a:extLst>
              <a:ext uri="{FF2B5EF4-FFF2-40B4-BE49-F238E27FC236}">
                <a16:creationId xmlns:a16="http://schemas.microsoft.com/office/drawing/2014/main" id="{A692748A-7475-4643-99BD-449D2F403DF1}"/>
              </a:ext>
            </a:extLst>
          </p:cNvPr>
          <p:cNvGraphicFramePr>
            <a:graphicFrameLocks noChangeAspect="1"/>
          </p:cNvGraphicFramePr>
          <p:nvPr>
            <p:extLst>
              <p:ext uri="{D42A27DB-BD31-4B8C-83A1-F6EECF244321}">
                <p14:modId xmlns:p14="http://schemas.microsoft.com/office/powerpoint/2010/main" val="1291450504"/>
              </p:ext>
            </p:extLst>
          </p:nvPr>
        </p:nvGraphicFramePr>
        <p:xfrm>
          <a:off x="180988" y="1587979"/>
          <a:ext cx="4208463" cy="5222875"/>
        </p:xfrm>
        <a:graphic>
          <a:graphicData uri="http://schemas.openxmlformats.org/presentationml/2006/ole">
            <mc:AlternateContent xmlns:mc="http://schemas.openxmlformats.org/markup-compatibility/2006">
              <mc:Choice xmlns:v="urn:schemas-microsoft-com:vml" Requires="v">
                <p:oleObj spid="_x0000_s396346" name="Worksheet" r:id="rId7" imgW="4511252" imgH="5600806" progId="Excel.Sheet.12">
                  <p:embed/>
                </p:oleObj>
              </mc:Choice>
              <mc:Fallback>
                <p:oleObj name="Worksheet" r:id="rId7" imgW="4511252" imgH="5600806" progId="Excel.Sheet.12">
                  <p:embed/>
                  <p:pic>
                    <p:nvPicPr>
                      <p:cNvPr id="0" name=""/>
                      <p:cNvPicPr/>
                      <p:nvPr/>
                    </p:nvPicPr>
                    <p:blipFill>
                      <a:blip r:embed="rId8"/>
                      <a:stretch>
                        <a:fillRect/>
                      </a:stretch>
                    </p:blipFill>
                    <p:spPr>
                      <a:xfrm>
                        <a:off x="180988" y="1587979"/>
                        <a:ext cx="4208463" cy="5222875"/>
                      </a:xfrm>
                      <a:prstGeom prst="rect">
                        <a:avLst/>
                      </a:prstGeom>
                    </p:spPr>
                  </p:pic>
                </p:oleObj>
              </mc:Fallback>
            </mc:AlternateContent>
          </a:graphicData>
        </a:graphic>
      </p:graphicFrame>
    </p:spTree>
    <p:extLst>
      <p:ext uri="{BB962C8B-B14F-4D97-AF65-F5344CB8AC3E}">
        <p14:creationId xmlns:p14="http://schemas.microsoft.com/office/powerpoint/2010/main" val="963569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7BD6DD97-905F-4E23-AB94-10E7D5719536}"/>
              </a:ext>
            </a:extLst>
          </p:cNvPr>
          <p:cNvSpPr txBox="1"/>
          <p:nvPr/>
        </p:nvSpPr>
        <p:spPr>
          <a:xfrm>
            <a:off x="327104" y="548680"/>
            <a:ext cx="8489792" cy="5509200"/>
          </a:xfrm>
          <a:prstGeom prst="rect">
            <a:avLst/>
          </a:prstGeom>
          <a:noFill/>
        </p:spPr>
        <p:txBody>
          <a:bodyPr wrap="square" rtlCol="0">
            <a:spAutoFit/>
          </a:bodyPr>
          <a:lstStyle/>
          <a:p>
            <a:pPr algn="ctr"/>
            <a:r>
              <a:rPr kumimoji="1" lang="ja-JP" altLang="en-US" sz="2400" dirty="0">
                <a:latin typeface="Meiryo UI" panose="020B0604030504040204" pitchFamily="50" charset="-128"/>
                <a:ea typeface="Meiryo UI" panose="020B0604030504040204" pitchFamily="50" charset="-128"/>
              </a:rPr>
              <a:t>目　次</a:t>
            </a:r>
            <a:endParaRPr kumimoji="1" lang="en-US" altLang="ja-JP" sz="2400" dirty="0">
              <a:latin typeface="Meiryo UI" panose="020B0604030504040204" pitchFamily="50" charset="-128"/>
              <a:ea typeface="Meiryo UI" panose="020B0604030504040204" pitchFamily="50" charset="-128"/>
            </a:endParaRPr>
          </a:p>
          <a:p>
            <a:endParaRPr lang="en-US" altLang="ja-JP" sz="2400" dirty="0">
              <a:latin typeface="Meiryo UI" panose="020B0604030504040204" pitchFamily="50" charset="-128"/>
              <a:ea typeface="Meiryo UI" panose="020B0604030504040204" pitchFamily="50" charset="-128"/>
            </a:endParaRPr>
          </a:p>
          <a:p>
            <a:endParaRPr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a:t>
            </a:r>
            <a:r>
              <a:rPr kumimoji="1" lang="ja-JP" altLang="en-US" sz="2000" dirty="0">
                <a:latin typeface="Meiryo UI" panose="020B0604030504040204" pitchFamily="50" charset="-128"/>
                <a:ea typeface="Meiryo UI" panose="020B0604030504040204" pitchFamily="50" charset="-128"/>
              </a:rPr>
              <a:t>１．施設の現状　</a:t>
            </a:r>
            <a:endParaRPr lang="en-US" altLang="ja-JP" sz="2000" dirty="0">
              <a:effectLst/>
              <a:latin typeface="Meiryo UI" panose="020B0604030504040204" pitchFamily="50" charset="-128"/>
              <a:ea typeface="Meiryo UI" panose="020B0604030504040204" pitchFamily="50" charset="-128"/>
              <a:cs typeface="Times New Roman" panose="02020603050405020304" pitchFamily="18" charset="0"/>
            </a:endParaRPr>
          </a:p>
          <a:p>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２．</a:t>
            </a:r>
            <a:r>
              <a:rPr lang="ja-JP" altLang="en-US" sz="2000" dirty="0">
                <a:latin typeface="Meiryo UI" panose="020B0604030504040204" pitchFamily="50" charset="-128"/>
                <a:ea typeface="Meiryo UI" panose="020B0604030504040204" pitchFamily="50" charset="-128"/>
              </a:rPr>
              <a:t>点検・評価方法</a:t>
            </a:r>
            <a:endParaRPr lang="en-US" altLang="ja-JP" sz="2000" dirty="0">
              <a:latin typeface="Meiryo UI" panose="020B0604030504040204" pitchFamily="50" charset="-128"/>
              <a:ea typeface="Meiryo UI" panose="020B0604030504040204" pitchFamily="50" charset="-128"/>
            </a:endParaRPr>
          </a:p>
          <a:p>
            <a:endParaRPr kumimoji="1"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３</a:t>
            </a:r>
            <a:r>
              <a:rPr kumimoji="1" lang="ja-JP" altLang="en-US" sz="2000" dirty="0">
                <a:latin typeface="Meiryo UI" panose="020B0604030504040204" pitchFamily="50" charset="-128"/>
                <a:ea typeface="Meiryo UI" panose="020B0604030504040204" pitchFamily="50" charset="-128"/>
              </a:rPr>
              <a:t>．実施計画の策定の取組み</a:t>
            </a:r>
            <a:endParaRPr kumimoji="1" lang="en-US" altLang="ja-JP" sz="2000" dirty="0">
              <a:latin typeface="Meiryo UI" panose="020B0604030504040204" pitchFamily="50" charset="-128"/>
              <a:ea typeface="Meiryo UI" panose="020B0604030504040204" pitchFamily="50" charset="-128"/>
            </a:endParaRPr>
          </a:p>
          <a:p>
            <a:endParaRPr kumimoji="1"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４</a:t>
            </a:r>
            <a:r>
              <a:rPr kumimoji="1" lang="ja-JP" altLang="en-US" sz="2000" dirty="0">
                <a:latin typeface="Meiryo UI" panose="020B0604030504040204" pitchFamily="50" charset="-128"/>
                <a:ea typeface="Meiryo UI" panose="020B0604030504040204" pitchFamily="50" charset="-128"/>
              </a:rPr>
              <a:t>．補修方法</a:t>
            </a:r>
            <a:endParaRPr kumimoji="1" lang="en-US" altLang="ja-JP" sz="2000" dirty="0">
              <a:latin typeface="Meiryo UI" panose="020B0604030504040204" pitchFamily="50" charset="-128"/>
              <a:ea typeface="Meiryo UI" panose="020B0604030504040204" pitchFamily="50" charset="-128"/>
            </a:endParaRPr>
          </a:p>
          <a:p>
            <a:endParaRPr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５</a:t>
            </a:r>
            <a:r>
              <a:rPr kumimoji="1" lang="ja-JP" altLang="en-US" sz="2000" dirty="0">
                <a:latin typeface="Meiryo UI" panose="020B0604030504040204" pitchFamily="50" charset="-128"/>
                <a:ea typeface="Meiryo UI" panose="020B0604030504040204" pitchFamily="50" charset="-128"/>
              </a:rPr>
              <a:t>．現計画の検証、課題抽出及び対応方針</a:t>
            </a:r>
            <a:endParaRPr kumimoji="1" lang="en-US" altLang="ja-JP" sz="2000" dirty="0">
              <a:latin typeface="Meiryo UI" panose="020B0604030504040204" pitchFamily="50" charset="-128"/>
              <a:ea typeface="Meiryo UI" panose="020B0604030504040204" pitchFamily="50" charset="-128"/>
            </a:endParaRPr>
          </a:p>
          <a:p>
            <a:endParaRPr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６．第１回審議会　委員からの意見と対応方針</a:t>
            </a:r>
            <a:endParaRPr kumimoji="1" lang="en-US" altLang="ja-JP" sz="2000" dirty="0">
              <a:latin typeface="Meiryo UI" panose="020B0604030504040204" pitchFamily="50" charset="-128"/>
              <a:ea typeface="Meiryo UI" panose="020B0604030504040204" pitchFamily="50" charset="-128"/>
            </a:endParaRPr>
          </a:p>
          <a:p>
            <a:endParaRPr kumimoji="1" lang="en-US" altLang="ja-JP" sz="2000" dirty="0">
              <a:latin typeface="Meiryo UI" panose="020B0604030504040204" pitchFamily="50" charset="-128"/>
              <a:ea typeface="Meiryo UI" panose="020B0604030504040204" pitchFamily="50" charset="-128"/>
            </a:endParaRPr>
          </a:p>
          <a:p>
            <a:pPr marL="342900" indent="-342900">
              <a:buFont typeface="+mj-lt"/>
              <a:buAutoNum type="arabicPeriod"/>
            </a:pPr>
            <a:endParaRPr kumimoji="1" lang="en-US" altLang="ja-JP" sz="2000" dirty="0">
              <a:latin typeface="Meiryo UI" panose="020B0604030504040204" pitchFamily="50" charset="-128"/>
              <a:ea typeface="Meiryo UI" panose="020B0604030504040204" pitchFamily="50" charset="-128"/>
            </a:endParaRPr>
          </a:p>
          <a:p>
            <a:endParaRPr kumimoji="1" lang="ja-JP" altLang="en-US" sz="2400" dirty="0">
              <a:latin typeface="Meiryo UI" panose="020B0604030504040204" pitchFamily="50" charset="-128"/>
              <a:ea typeface="Meiryo UI" panose="020B0604030504040204" pitchFamily="50" charset="-128"/>
            </a:endParaRPr>
          </a:p>
        </p:txBody>
      </p:sp>
      <p:sp>
        <p:nvSpPr>
          <p:cNvPr id="4" name="スライド番号プレースホルダー 17">
            <a:extLst>
              <a:ext uri="{FF2B5EF4-FFF2-40B4-BE49-F238E27FC236}">
                <a16:creationId xmlns:a16="http://schemas.microsoft.com/office/drawing/2014/main" id="{3F7A9975-BBF1-41A6-B9ED-0A7D71CD6526}"/>
              </a:ext>
            </a:extLst>
          </p:cNvPr>
          <p:cNvSpPr>
            <a:spLocks noGrp="1"/>
          </p:cNvSpPr>
          <p:nvPr>
            <p:ph type="sldNum" sz="quarter" idx="12"/>
          </p:nvPr>
        </p:nvSpPr>
        <p:spPr>
          <a:xfrm>
            <a:off x="7280593" y="6495058"/>
            <a:ext cx="1828800" cy="365125"/>
          </a:xfrm>
        </p:spPr>
        <p:txBody>
          <a:bodyPr/>
          <a:lstStyle/>
          <a:p>
            <a:pPr algn="r"/>
            <a:fld id="{682EF9F9-C4E8-46B2-BBF1-33E3162B856A}" type="slidenum">
              <a:rPr kumimoji="1" lang="ja-JP" altLang="en-US" smtClean="0"/>
              <a:pPr algn="r"/>
              <a:t>2</a:t>
            </a:fld>
            <a:endParaRPr kumimoji="1" lang="ja-JP" altLang="en-US" dirty="0"/>
          </a:p>
        </p:txBody>
      </p:sp>
    </p:spTree>
    <p:extLst>
      <p:ext uri="{BB962C8B-B14F-4D97-AF65-F5344CB8AC3E}">
        <p14:creationId xmlns:p14="http://schemas.microsoft.com/office/powerpoint/2010/main" val="1383140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6EE819A-4966-4BD7-A125-B9F20DFCF65A}"/>
              </a:ext>
            </a:extLst>
          </p:cNvPr>
          <p:cNvSpPr>
            <a:spLocks noGrp="1"/>
          </p:cNvSpPr>
          <p:nvPr>
            <p:ph type="sldNum" sz="quarter" idx="12"/>
          </p:nvPr>
        </p:nvSpPr>
        <p:spPr>
          <a:xfrm>
            <a:off x="7988678" y="6512045"/>
            <a:ext cx="1828800" cy="365125"/>
          </a:xfrm>
        </p:spPr>
        <p:txBody>
          <a:bodyPr/>
          <a:lstStyle/>
          <a:p>
            <a:fld id="{682EF9F9-C4E8-46B2-BBF1-33E3162B856A}" type="slidenum">
              <a:rPr kumimoji="1" lang="ja-JP" altLang="en-US" smtClean="0"/>
              <a:t>20</a:t>
            </a:fld>
            <a:endParaRPr kumimoji="1" lang="ja-JP" altLang="en-US" dirty="0"/>
          </a:p>
        </p:txBody>
      </p:sp>
      <p:graphicFrame>
        <p:nvGraphicFramePr>
          <p:cNvPr id="6" name="図表 5">
            <a:extLst>
              <a:ext uri="{FF2B5EF4-FFF2-40B4-BE49-F238E27FC236}">
                <a16:creationId xmlns:a16="http://schemas.microsoft.com/office/drawing/2014/main" id="{6A85FA9B-CA05-4695-AD94-3DA6919E7E41}"/>
              </a:ext>
            </a:extLst>
          </p:cNvPr>
          <p:cNvGraphicFramePr/>
          <p:nvPr>
            <p:extLst>
              <p:ext uri="{D42A27DB-BD31-4B8C-83A1-F6EECF244321}">
                <p14:modId xmlns:p14="http://schemas.microsoft.com/office/powerpoint/2010/main" val="831284483"/>
              </p:ext>
            </p:extLst>
          </p:nvPr>
        </p:nvGraphicFramePr>
        <p:xfrm>
          <a:off x="61109" y="1304651"/>
          <a:ext cx="4013296" cy="2179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40" name="グループ化 239">
            <a:extLst>
              <a:ext uri="{FF2B5EF4-FFF2-40B4-BE49-F238E27FC236}">
                <a16:creationId xmlns:a16="http://schemas.microsoft.com/office/drawing/2014/main" id="{BCA223C1-7396-4F47-AD78-1CCF7FCF5A07}"/>
              </a:ext>
            </a:extLst>
          </p:cNvPr>
          <p:cNvGrpSpPr/>
          <p:nvPr/>
        </p:nvGrpSpPr>
        <p:grpSpPr>
          <a:xfrm>
            <a:off x="611560" y="4149080"/>
            <a:ext cx="7743565" cy="2629448"/>
            <a:chOff x="467544" y="3844846"/>
            <a:chExt cx="7743565" cy="2629448"/>
          </a:xfrm>
        </p:grpSpPr>
        <p:grpSp>
          <p:nvGrpSpPr>
            <p:cNvPr id="9" name="Group 4">
              <a:extLst>
                <a:ext uri="{FF2B5EF4-FFF2-40B4-BE49-F238E27FC236}">
                  <a16:creationId xmlns:a16="http://schemas.microsoft.com/office/drawing/2014/main" id="{B305DDB2-3FB1-46F8-AF8F-9A06BF69D1A4}"/>
                </a:ext>
              </a:extLst>
            </p:cNvPr>
            <p:cNvGrpSpPr>
              <a:grpSpLocks noChangeAspect="1"/>
            </p:cNvGrpSpPr>
            <p:nvPr/>
          </p:nvGrpSpPr>
          <p:grpSpPr bwMode="auto">
            <a:xfrm>
              <a:off x="467544" y="3844846"/>
              <a:ext cx="7589102" cy="2327354"/>
              <a:chOff x="793" y="2180"/>
              <a:chExt cx="3538" cy="1085"/>
            </a:xfrm>
          </p:grpSpPr>
          <p:sp>
            <p:nvSpPr>
              <p:cNvPr id="10" name="AutoShape 3">
                <a:extLst>
                  <a:ext uri="{FF2B5EF4-FFF2-40B4-BE49-F238E27FC236}">
                    <a16:creationId xmlns:a16="http://schemas.microsoft.com/office/drawing/2014/main" id="{D210B6FA-434D-4269-A096-9340E67C2F8D}"/>
                  </a:ext>
                </a:extLst>
              </p:cNvPr>
              <p:cNvSpPr>
                <a:spLocks noChangeAspect="1" noChangeArrowheads="1" noTextEdit="1"/>
              </p:cNvSpPr>
              <p:nvPr/>
            </p:nvSpPr>
            <p:spPr bwMode="auto">
              <a:xfrm>
                <a:off x="793" y="2180"/>
                <a:ext cx="3538" cy="1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4000"/>
              </a:p>
            </p:txBody>
          </p:sp>
          <p:grpSp>
            <p:nvGrpSpPr>
              <p:cNvPr id="11" name="Group 205">
                <a:extLst>
                  <a:ext uri="{FF2B5EF4-FFF2-40B4-BE49-F238E27FC236}">
                    <a16:creationId xmlns:a16="http://schemas.microsoft.com/office/drawing/2014/main" id="{A7C2FED8-2284-436B-86CD-7D0065EF6D2F}"/>
                  </a:ext>
                </a:extLst>
              </p:cNvPr>
              <p:cNvGrpSpPr>
                <a:grpSpLocks/>
              </p:cNvGrpSpPr>
              <p:nvPr/>
            </p:nvGrpSpPr>
            <p:grpSpPr bwMode="auto">
              <a:xfrm>
                <a:off x="793" y="2213"/>
                <a:ext cx="3538" cy="1052"/>
                <a:chOff x="793" y="2213"/>
                <a:chExt cx="3538" cy="1052"/>
              </a:xfrm>
            </p:grpSpPr>
            <p:sp>
              <p:nvSpPr>
                <p:cNvPr id="28" name="Rectangle 5">
                  <a:extLst>
                    <a:ext uri="{FF2B5EF4-FFF2-40B4-BE49-F238E27FC236}">
                      <a16:creationId xmlns:a16="http://schemas.microsoft.com/office/drawing/2014/main" id="{0D498474-8E48-4AB8-95F1-23D7D4399FD9}"/>
                    </a:ext>
                  </a:extLst>
                </p:cNvPr>
                <p:cNvSpPr>
                  <a:spLocks noChangeArrowheads="1"/>
                </p:cNvSpPr>
                <p:nvPr/>
              </p:nvSpPr>
              <p:spPr bwMode="auto">
                <a:xfrm>
                  <a:off x="793" y="2300"/>
                  <a:ext cx="1799" cy="245"/>
                </a:xfrm>
                <a:prstGeom prst="rect">
                  <a:avLst/>
                </a:prstGeom>
                <a:solidFill>
                  <a:srgbClr val="FABF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9" name="Rectangle 6">
                  <a:extLst>
                    <a:ext uri="{FF2B5EF4-FFF2-40B4-BE49-F238E27FC236}">
                      <a16:creationId xmlns:a16="http://schemas.microsoft.com/office/drawing/2014/main" id="{F2D2E3AE-4ECD-48E5-8E7A-41E2C59CF6B2}"/>
                    </a:ext>
                  </a:extLst>
                </p:cNvPr>
                <p:cNvSpPr>
                  <a:spLocks noChangeArrowheads="1"/>
                </p:cNvSpPr>
                <p:nvPr/>
              </p:nvSpPr>
              <p:spPr bwMode="auto">
                <a:xfrm>
                  <a:off x="2691" y="2300"/>
                  <a:ext cx="1099" cy="245"/>
                </a:xfrm>
                <a:prstGeom prst="rect">
                  <a:avLst/>
                </a:prstGeom>
                <a:solidFill>
                  <a:srgbClr val="FABF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30" name="Rectangle 7">
                  <a:extLst>
                    <a:ext uri="{FF2B5EF4-FFF2-40B4-BE49-F238E27FC236}">
                      <a16:creationId xmlns:a16="http://schemas.microsoft.com/office/drawing/2014/main" id="{31AFD17B-216B-49E3-ACA4-8D04402FF09C}"/>
                    </a:ext>
                  </a:extLst>
                </p:cNvPr>
                <p:cNvSpPr>
                  <a:spLocks noChangeArrowheads="1"/>
                </p:cNvSpPr>
                <p:nvPr/>
              </p:nvSpPr>
              <p:spPr bwMode="auto">
                <a:xfrm>
                  <a:off x="3888" y="2300"/>
                  <a:ext cx="443" cy="245"/>
                </a:xfrm>
                <a:prstGeom prst="rect">
                  <a:avLst/>
                </a:prstGeom>
                <a:solidFill>
                  <a:srgbClr val="FABF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31" name="Rectangle 8">
                  <a:extLst>
                    <a:ext uri="{FF2B5EF4-FFF2-40B4-BE49-F238E27FC236}">
                      <a16:creationId xmlns:a16="http://schemas.microsoft.com/office/drawing/2014/main" id="{CF61BB7A-E902-4BC0-ADA0-6FFFFF3AEA4C}"/>
                    </a:ext>
                  </a:extLst>
                </p:cNvPr>
                <p:cNvSpPr>
                  <a:spLocks noChangeArrowheads="1"/>
                </p:cNvSpPr>
                <p:nvPr/>
              </p:nvSpPr>
              <p:spPr bwMode="auto">
                <a:xfrm>
                  <a:off x="793" y="2660"/>
                  <a:ext cx="1799" cy="1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32" name="Rectangle 9">
                  <a:extLst>
                    <a:ext uri="{FF2B5EF4-FFF2-40B4-BE49-F238E27FC236}">
                      <a16:creationId xmlns:a16="http://schemas.microsoft.com/office/drawing/2014/main" id="{C81EFC16-B5A5-4473-99F7-CD78493AB590}"/>
                    </a:ext>
                  </a:extLst>
                </p:cNvPr>
                <p:cNvSpPr>
                  <a:spLocks noChangeArrowheads="1"/>
                </p:cNvSpPr>
                <p:nvPr/>
              </p:nvSpPr>
              <p:spPr bwMode="auto">
                <a:xfrm>
                  <a:off x="2691" y="2660"/>
                  <a:ext cx="1099" cy="1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33" name="Rectangle 10">
                  <a:extLst>
                    <a:ext uri="{FF2B5EF4-FFF2-40B4-BE49-F238E27FC236}">
                      <a16:creationId xmlns:a16="http://schemas.microsoft.com/office/drawing/2014/main" id="{6681BA83-3D60-4F36-A660-BC651D655993}"/>
                    </a:ext>
                  </a:extLst>
                </p:cNvPr>
                <p:cNvSpPr>
                  <a:spLocks noChangeArrowheads="1"/>
                </p:cNvSpPr>
                <p:nvPr/>
              </p:nvSpPr>
              <p:spPr bwMode="auto">
                <a:xfrm>
                  <a:off x="3888" y="2660"/>
                  <a:ext cx="224" cy="1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34" name="Rectangle 11">
                  <a:extLst>
                    <a:ext uri="{FF2B5EF4-FFF2-40B4-BE49-F238E27FC236}">
                      <a16:creationId xmlns:a16="http://schemas.microsoft.com/office/drawing/2014/main" id="{948A1448-F3D9-4B52-9B6F-5E8644DD7202}"/>
                    </a:ext>
                  </a:extLst>
                </p:cNvPr>
                <p:cNvSpPr>
                  <a:spLocks noChangeArrowheads="1"/>
                </p:cNvSpPr>
                <p:nvPr/>
              </p:nvSpPr>
              <p:spPr bwMode="auto">
                <a:xfrm>
                  <a:off x="793" y="2900"/>
                  <a:ext cx="1799" cy="1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35" name="Rectangle 12">
                  <a:extLst>
                    <a:ext uri="{FF2B5EF4-FFF2-40B4-BE49-F238E27FC236}">
                      <a16:creationId xmlns:a16="http://schemas.microsoft.com/office/drawing/2014/main" id="{A6BD2426-9449-4254-AB91-79CD2F427D5C}"/>
                    </a:ext>
                  </a:extLst>
                </p:cNvPr>
                <p:cNvSpPr>
                  <a:spLocks noChangeArrowheads="1"/>
                </p:cNvSpPr>
                <p:nvPr/>
              </p:nvSpPr>
              <p:spPr bwMode="auto">
                <a:xfrm>
                  <a:off x="2691" y="2900"/>
                  <a:ext cx="1099" cy="1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36" name="Rectangle 13">
                  <a:extLst>
                    <a:ext uri="{FF2B5EF4-FFF2-40B4-BE49-F238E27FC236}">
                      <a16:creationId xmlns:a16="http://schemas.microsoft.com/office/drawing/2014/main" id="{20F759EB-7DC0-4D0B-B33D-37502DBCA22B}"/>
                    </a:ext>
                  </a:extLst>
                </p:cNvPr>
                <p:cNvSpPr>
                  <a:spLocks noChangeArrowheads="1"/>
                </p:cNvSpPr>
                <p:nvPr/>
              </p:nvSpPr>
              <p:spPr bwMode="auto">
                <a:xfrm>
                  <a:off x="3888" y="2900"/>
                  <a:ext cx="224" cy="1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37" name="Rectangle 14">
                  <a:extLst>
                    <a:ext uri="{FF2B5EF4-FFF2-40B4-BE49-F238E27FC236}">
                      <a16:creationId xmlns:a16="http://schemas.microsoft.com/office/drawing/2014/main" id="{E9D688B1-478F-48ED-959C-84F1A29CEC4A}"/>
                    </a:ext>
                  </a:extLst>
                </p:cNvPr>
                <p:cNvSpPr>
                  <a:spLocks noChangeArrowheads="1"/>
                </p:cNvSpPr>
                <p:nvPr/>
              </p:nvSpPr>
              <p:spPr bwMode="auto">
                <a:xfrm>
                  <a:off x="793" y="3140"/>
                  <a:ext cx="1799" cy="1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38" name="Rectangle 15">
                  <a:extLst>
                    <a:ext uri="{FF2B5EF4-FFF2-40B4-BE49-F238E27FC236}">
                      <a16:creationId xmlns:a16="http://schemas.microsoft.com/office/drawing/2014/main" id="{8FEA1E7A-62C3-425F-93E4-A3F68FF5C004}"/>
                    </a:ext>
                  </a:extLst>
                </p:cNvPr>
                <p:cNvSpPr>
                  <a:spLocks noChangeArrowheads="1"/>
                </p:cNvSpPr>
                <p:nvPr/>
              </p:nvSpPr>
              <p:spPr bwMode="auto">
                <a:xfrm>
                  <a:off x="2691" y="3140"/>
                  <a:ext cx="1099" cy="1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39" name="Rectangle 16">
                  <a:extLst>
                    <a:ext uri="{FF2B5EF4-FFF2-40B4-BE49-F238E27FC236}">
                      <a16:creationId xmlns:a16="http://schemas.microsoft.com/office/drawing/2014/main" id="{87072043-9D09-4191-AC53-7C594FF7DE5B}"/>
                    </a:ext>
                  </a:extLst>
                </p:cNvPr>
                <p:cNvSpPr>
                  <a:spLocks noChangeArrowheads="1"/>
                </p:cNvSpPr>
                <p:nvPr/>
              </p:nvSpPr>
              <p:spPr bwMode="auto">
                <a:xfrm>
                  <a:off x="3888" y="3140"/>
                  <a:ext cx="224" cy="1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40" name="Rectangle 17">
                  <a:extLst>
                    <a:ext uri="{FF2B5EF4-FFF2-40B4-BE49-F238E27FC236}">
                      <a16:creationId xmlns:a16="http://schemas.microsoft.com/office/drawing/2014/main" id="{0D822A4D-3058-4B7A-BEB2-1C211AB6877F}"/>
                    </a:ext>
                  </a:extLst>
                </p:cNvPr>
                <p:cNvSpPr>
                  <a:spLocks noChangeArrowheads="1"/>
                </p:cNvSpPr>
                <p:nvPr/>
              </p:nvSpPr>
              <p:spPr bwMode="auto">
                <a:xfrm>
                  <a:off x="815" y="2213"/>
                  <a:ext cx="251"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50" b="0" i="0" u="none" strike="noStrike" cap="none" normalizeH="0" baseline="0" dirty="0">
                      <a:ln>
                        <a:noFill/>
                      </a:ln>
                      <a:solidFill>
                        <a:srgbClr val="000000"/>
                      </a:solidFill>
                      <a:effectLst/>
                      <a:latin typeface="HG丸ｺﾞｼｯｸM-PRO" panose="020F0600000000000000" pitchFamily="50" charset="-128"/>
                      <a:ea typeface="HG丸ｺﾞｼｯｸM-PRO" panose="020F0600000000000000" pitchFamily="50" charset="-128"/>
                    </a:rPr>
                    <a:t>○○岸壁</a:t>
                  </a:r>
                  <a:endParaRPr kumimoji="0" lang="ja-JP" altLang="ja-JP" sz="2400" b="0" i="0" u="none" strike="noStrike" cap="none" normalizeH="0" baseline="0" dirty="0">
                    <a:ln>
                      <a:noFill/>
                    </a:ln>
                    <a:solidFill>
                      <a:schemeClr val="tx1"/>
                    </a:solidFill>
                    <a:effectLst/>
                    <a:latin typeface="Arial" panose="020B0604020202020204" pitchFamily="34" charset="0"/>
                  </a:endParaRPr>
                </a:p>
              </p:txBody>
            </p:sp>
            <p:sp>
              <p:nvSpPr>
                <p:cNvPr id="41" name="Rectangle 18">
                  <a:extLst>
                    <a:ext uri="{FF2B5EF4-FFF2-40B4-BE49-F238E27FC236}">
                      <a16:creationId xmlns:a16="http://schemas.microsoft.com/office/drawing/2014/main" id="{5F585761-8B88-426C-96CE-E112F011EAAE}"/>
                    </a:ext>
                  </a:extLst>
                </p:cNvPr>
                <p:cNvSpPr>
                  <a:spLocks noChangeArrowheads="1"/>
                </p:cNvSpPr>
                <p:nvPr/>
              </p:nvSpPr>
              <p:spPr bwMode="auto">
                <a:xfrm>
                  <a:off x="2729" y="2453"/>
                  <a:ext cx="15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1BL</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42" name="Rectangle 19">
                  <a:extLst>
                    <a:ext uri="{FF2B5EF4-FFF2-40B4-BE49-F238E27FC236}">
                      <a16:creationId xmlns:a16="http://schemas.microsoft.com/office/drawing/2014/main" id="{4FB1618E-F1A2-40DA-946C-A2E090EC9E5E}"/>
                    </a:ext>
                  </a:extLst>
                </p:cNvPr>
                <p:cNvSpPr>
                  <a:spLocks noChangeArrowheads="1"/>
                </p:cNvSpPr>
                <p:nvPr/>
              </p:nvSpPr>
              <p:spPr bwMode="auto">
                <a:xfrm>
                  <a:off x="2948" y="2453"/>
                  <a:ext cx="15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2BL</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43" name="Rectangle 20">
                  <a:extLst>
                    <a:ext uri="{FF2B5EF4-FFF2-40B4-BE49-F238E27FC236}">
                      <a16:creationId xmlns:a16="http://schemas.microsoft.com/office/drawing/2014/main" id="{79A59D68-5C60-4D2C-ABF4-ECD7C9AFECA2}"/>
                    </a:ext>
                  </a:extLst>
                </p:cNvPr>
                <p:cNvSpPr>
                  <a:spLocks noChangeArrowheads="1"/>
                </p:cNvSpPr>
                <p:nvPr/>
              </p:nvSpPr>
              <p:spPr bwMode="auto">
                <a:xfrm>
                  <a:off x="3166" y="2453"/>
                  <a:ext cx="15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3BL</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44" name="Rectangle 21">
                  <a:extLst>
                    <a:ext uri="{FF2B5EF4-FFF2-40B4-BE49-F238E27FC236}">
                      <a16:creationId xmlns:a16="http://schemas.microsoft.com/office/drawing/2014/main" id="{0BE58B9E-46CC-4B31-B62C-55FC32F36E1A}"/>
                    </a:ext>
                  </a:extLst>
                </p:cNvPr>
                <p:cNvSpPr>
                  <a:spLocks noChangeArrowheads="1"/>
                </p:cNvSpPr>
                <p:nvPr/>
              </p:nvSpPr>
              <p:spPr bwMode="auto">
                <a:xfrm>
                  <a:off x="3385" y="2453"/>
                  <a:ext cx="15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4BL</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45" name="Rectangle 22">
                  <a:extLst>
                    <a:ext uri="{FF2B5EF4-FFF2-40B4-BE49-F238E27FC236}">
                      <a16:creationId xmlns:a16="http://schemas.microsoft.com/office/drawing/2014/main" id="{A01BB5CC-1509-4699-80A4-FA81FBDDB5AA}"/>
                    </a:ext>
                  </a:extLst>
                </p:cNvPr>
                <p:cNvSpPr>
                  <a:spLocks noChangeArrowheads="1"/>
                </p:cNvSpPr>
                <p:nvPr/>
              </p:nvSpPr>
              <p:spPr bwMode="auto">
                <a:xfrm>
                  <a:off x="3604" y="2453"/>
                  <a:ext cx="15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5BL</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46" name="Rectangle 23">
                  <a:extLst>
                    <a:ext uri="{FF2B5EF4-FFF2-40B4-BE49-F238E27FC236}">
                      <a16:creationId xmlns:a16="http://schemas.microsoft.com/office/drawing/2014/main" id="{3AA6276B-2173-4B52-8239-E2705ACD7C35}"/>
                    </a:ext>
                  </a:extLst>
                </p:cNvPr>
                <p:cNvSpPr>
                  <a:spLocks noChangeArrowheads="1"/>
                </p:cNvSpPr>
                <p:nvPr/>
              </p:nvSpPr>
              <p:spPr bwMode="auto">
                <a:xfrm>
                  <a:off x="3932" y="2453"/>
                  <a:ext cx="143"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部材</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47" name="Rectangle 24">
                  <a:extLst>
                    <a:ext uri="{FF2B5EF4-FFF2-40B4-BE49-F238E27FC236}">
                      <a16:creationId xmlns:a16="http://schemas.microsoft.com/office/drawing/2014/main" id="{FB24986C-8BE9-47F9-9EC4-6D73F240367B}"/>
                    </a:ext>
                  </a:extLst>
                </p:cNvPr>
                <p:cNvSpPr>
                  <a:spLocks noChangeArrowheads="1"/>
                </p:cNvSpPr>
                <p:nvPr/>
              </p:nvSpPr>
              <p:spPr bwMode="auto">
                <a:xfrm>
                  <a:off x="4151" y="2453"/>
                  <a:ext cx="143"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施設</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48" name="Rectangle 25">
                  <a:extLst>
                    <a:ext uri="{FF2B5EF4-FFF2-40B4-BE49-F238E27FC236}">
                      <a16:creationId xmlns:a16="http://schemas.microsoft.com/office/drawing/2014/main" id="{065AAE9D-F6FD-4D3D-BCA5-3D7E04200239}"/>
                    </a:ext>
                  </a:extLst>
                </p:cNvPr>
                <p:cNvSpPr>
                  <a:spLocks noChangeArrowheads="1"/>
                </p:cNvSpPr>
                <p:nvPr/>
              </p:nvSpPr>
              <p:spPr bwMode="auto">
                <a:xfrm>
                  <a:off x="815" y="2573"/>
                  <a:ext cx="28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dirty="0">
                      <a:solidFill>
                        <a:srgbClr val="000000"/>
                      </a:solidFill>
                      <a:latin typeface="HG丸ｺﾞｼｯｸM-PRO" panose="020F0600000000000000" pitchFamily="50" charset="-128"/>
                      <a:ea typeface="HG丸ｺﾞｼｯｸM-PRO" panose="020F0600000000000000" pitchFamily="50" charset="-128"/>
                    </a:rPr>
                    <a:t>岸壁</a:t>
                  </a:r>
                  <a:r>
                    <a:rPr kumimoji="0" lang="ja-JP" altLang="ja-JP" sz="1200" b="0" i="0" u="none" strike="noStrike" cap="none" normalizeH="0" baseline="0" dirty="0">
                      <a:ln>
                        <a:noFill/>
                      </a:ln>
                      <a:solidFill>
                        <a:srgbClr val="000000"/>
                      </a:solidFill>
                      <a:effectLst/>
                      <a:latin typeface="HG丸ｺﾞｼｯｸM-PRO" panose="020F0600000000000000" pitchFamily="50" charset="-128"/>
                      <a:ea typeface="HG丸ｺﾞｼｯｸM-PRO" panose="020F0600000000000000" pitchFamily="50" charset="-128"/>
                    </a:rPr>
                    <a:t>法線</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
              <p:nvSpPr>
                <p:cNvPr id="49" name="Rectangle 26">
                  <a:extLst>
                    <a:ext uri="{FF2B5EF4-FFF2-40B4-BE49-F238E27FC236}">
                      <a16:creationId xmlns:a16="http://schemas.microsoft.com/office/drawing/2014/main" id="{FF06F01F-32F8-4052-9B95-4EAD9856610E}"/>
                    </a:ext>
                  </a:extLst>
                </p:cNvPr>
                <p:cNvSpPr>
                  <a:spLocks noChangeArrowheads="1"/>
                </p:cNvSpPr>
                <p:nvPr/>
              </p:nvSpPr>
              <p:spPr bwMode="auto">
                <a:xfrm>
                  <a:off x="1427" y="2573"/>
                  <a:ext cx="43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凹凸、出入り</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50" name="Rectangle 27">
                  <a:extLst>
                    <a:ext uri="{FF2B5EF4-FFF2-40B4-BE49-F238E27FC236}">
                      <a16:creationId xmlns:a16="http://schemas.microsoft.com/office/drawing/2014/main" id="{89F315BA-57E7-4CD7-95C7-383DA466406D}"/>
                    </a:ext>
                  </a:extLst>
                </p:cNvPr>
                <p:cNvSpPr>
                  <a:spLocks noChangeArrowheads="1"/>
                </p:cNvSpPr>
                <p:nvPr/>
              </p:nvSpPr>
              <p:spPr bwMode="auto">
                <a:xfrm>
                  <a:off x="2406" y="2573"/>
                  <a:ext cx="143"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Ⅰ類</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51" name="Rectangle 28">
                  <a:extLst>
                    <a:ext uri="{FF2B5EF4-FFF2-40B4-BE49-F238E27FC236}">
                      <a16:creationId xmlns:a16="http://schemas.microsoft.com/office/drawing/2014/main" id="{F6DC11BB-B3EC-41AE-8E9A-E118FC0A4118}"/>
                    </a:ext>
                  </a:extLst>
                </p:cNvPr>
                <p:cNvSpPr>
                  <a:spLocks noChangeArrowheads="1"/>
                </p:cNvSpPr>
                <p:nvPr/>
              </p:nvSpPr>
              <p:spPr bwMode="auto">
                <a:xfrm>
                  <a:off x="2783" y="2573"/>
                  <a:ext cx="4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a</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52" name="Rectangle 29">
                  <a:extLst>
                    <a:ext uri="{FF2B5EF4-FFF2-40B4-BE49-F238E27FC236}">
                      <a16:creationId xmlns:a16="http://schemas.microsoft.com/office/drawing/2014/main" id="{B47D350E-BAD6-4CC2-B150-1F6956EF497A}"/>
                    </a:ext>
                  </a:extLst>
                </p:cNvPr>
                <p:cNvSpPr>
                  <a:spLocks noChangeArrowheads="1"/>
                </p:cNvSpPr>
                <p:nvPr/>
              </p:nvSpPr>
              <p:spPr bwMode="auto">
                <a:xfrm>
                  <a:off x="3002" y="2573"/>
                  <a:ext cx="4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c</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53" name="Rectangle 30">
                  <a:extLst>
                    <a:ext uri="{FF2B5EF4-FFF2-40B4-BE49-F238E27FC236}">
                      <a16:creationId xmlns:a16="http://schemas.microsoft.com/office/drawing/2014/main" id="{A38BB626-ECE0-4696-AAEC-F5829137F896}"/>
                    </a:ext>
                  </a:extLst>
                </p:cNvPr>
                <p:cNvSpPr>
                  <a:spLocks noChangeArrowheads="1"/>
                </p:cNvSpPr>
                <p:nvPr/>
              </p:nvSpPr>
              <p:spPr bwMode="auto">
                <a:xfrm>
                  <a:off x="3215" y="2573"/>
                  <a:ext cx="4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d</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54" name="Rectangle 31">
                  <a:extLst>
                    <a:ext uri="{FF2B5EF4-FFF2-40B4-BE49-F238E27FC236}">
                      <a16:creationId xmlns:a16="http://schemas.microsoft.com/office/drawing/2014/main" id="{F525EF71-DC98-4BB7-A981-4B091D42A665}"/>
                    </a:ext>
                  </a:extLst>
                </p:cNvPr>
                <p:cNvSpPr>
                  <a:spLocks noChangeArrowheads="1"/>
                </p:cNvSpPr>
                <p:nvPr/>
              </p:nvSpPr>
              <p:spPr bwMode="auto">
                <a:xfrm>
                  <a:off x="3434" y="2573"/>
                  <a:ext cx="4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d</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55" name="Rectangle 32">
                  <a:extLst>
                    <a:ext uri="{FF2B5EF4-FFF2-40B4-BE49-F238E27FC236}">
                      <a16:creationId xmlns:a16="http://schemas.microsoft.com/office/drawing/2014/main" id="{FFDE3566-E67D-4D6B-BD8D-86470B6B872F}"/>
                    </a:ext>
                  </a:extLst>
                </p:cNvPr>
                <p:cNvSpPr>
                  <a:spLocks noChangeArrowheads="1"/>
                </p:cNvSpPr>
                <p:nvPr/>
              </p:nvSpPr>
              <p:spPr bwMode="auto">
                <a:xfrm>
                  <a:off x="3653" y="2573"/>
                  <a:ext cx="4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d</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56" name="Rectangle 33">
                  <a:extLst>
                    <a:ext uri="{FF2B5EF4-FFF2-40B4-BE49-F238E27FC236}">
                      <a16:creationId xmlns:a16="http://schemas.microsoft.com/office/drawing/2014/main" id="{4A99B312-845F-4454-AF55-ED5078435D04}"/>
                    </a:ext>
                  </a:extLst>
                </p:cNvPr>
                <p:cNvSpPr>
                  <a:spLocks noChangeArrowheads="1"/>
                </p:cNvSpPr>
                <p:nvPr/>
              </p:nvSpPr>
              <p:spPr bwMode="auto">
                <a:xfrm>
                  <a:off x="3976" y="2573"/>
                  <a:ext cx="5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B</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57" name="Rectangle 34">
                  <a:extLst>
                    <a:ext uri="{FF2B5EF4-FFF2-40B4-BE49-F238E27FC236}">
                      <a16:creationId xmlns:a16="http://schemas.microsoft.com/office/drawing/2014/main" id="{0519B117-3721-4337-836A-229297B1F53E}"/>
                    </a:ext>
                  </a:extLst>
                </p:cNvPr>
                <p:cNvSpPr>
                  <a:spLocks noChangeArrowheads="1"/>
                </p:cNvSpPr>
                <p:nvPr/>
              </p:nvSpPr>
              <p:spPr bwMode="auto">
                <a:xfrm>
                  <a:off x="815" y="2693"/>
                  <a:ext cx="28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エプロン</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58" name="Rectangle 35">
                  <a:extLst>
                    <a:ext uri="{FF2B5EF4-FFF2-40B4-BE49-F238E27FC236}">
                      <a16:creationId xmlns:a16="http://schemas.microsoft.com/office/drawing/2014/main" id="{D30C6ABF-A9B9-47FA-9F50-1BE73FDBAF1D}"/>
                    </a:ext>
                  </a:extLst>
                </p:cNvPr>
                <p:cNvSpPr>
                  <a:spLocks noChangeArrowheads="1"/>
                </p:cNvSpPr>
                <p:nvPr/>
              </p:nvSpPr>
              <p:spPr bwMode="auto">
                <a:xfrm>
                  <a:off x="1427" y="2693"/>
                  <a:ext cx="359"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沈下、陥没</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59" name="Rectangle 36">
                  <a:extLst>
                    <a:ext uri="{FF2B5EF4-FFF2-40B4-BE49-F238E27FC236}">
                      <a16:creationId xmlns:a16="http://schemas.microsoft.com/office/drawing/2014/main" id="{B9326AC5-CCDB-4AEF-BCB1-0A468308F27D}"/>
                    </a:ext>
                  </a:extLst>
                </p:cNvPr>
                <p:cNvSpPr>
                  <a:spLocks noChangeArrowheads="1"/>
                </p:cNvSpPr>
                <p:nvPr/>
              </p:nvSpPr>
              <p:spPr bwMode="auto">
                <a:xfrm>
                  <a:off x="2406" y="2693"/>
                  <a:ext cx="143"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Ⅰ類</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60" name="Rectangle 37">
                  <a:extLst>
                    <a:ext uri="{FF2B5EF4-FFF2-40B4-BE49-F238E27FC236}">
                      <a16:creationId xmlns:a16="http://schemas.microsoft.com/office/drawing/2014/main" id="{1AE3C099-0EF1-4D19-8000-61D53E828CEE}"/>
                    </a:ext>
                  </a:extLst>
                </p:cNvPr>
                <p:cNvSpPr>
                  <a:spLocks noChangeArrowheads="1"/>
                </p:cNvSpPr>
                <p:nvPr/>
              </p:nvSpPr>
              <p:spPr bwMode="auto">
                <a:xfrm>
                  <a:off x="2783" y="2693"/>
                  <a:ext cx="4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c</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61" name="Rectangle 38">
                  <a:extLst>
                    <a:ext uri="{FF2B5EF4-FFF2-40B4-BE49-F238E27FC236}">
                      <a16:creationId xmlns:a16="http://schemas.microsoft.com/office/drawing/2014/main" id="{B1C1A9EC-84E7-4BC3-BE3A-FD06E951EF7E}"/>
                    </a:ext>
                  </a:extLst>
                </p:cNvPr>
                <p:cNvSpPr>
                  <a:spLocks noChangeArrowheads="1"/>
                </p:cNvSpPr>
                <p:nvPr/>
              </p:nvSpPr>
              <p:spPr bwMode="auto">
                <a:xfrm>
                  <a:off x="3002" y="2693"/>
                  <a:ext cx="4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c</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62" name="Rectangle 39">
                  <a:extLst>
                    <a:ext uri="{FF2B5EF4-FFF2-40B4-BE49-F238E27FC236}">
                      <a16:creationId xmlns:a16="http://schemas.microsoft.com/office/drawing/2014/main" id="{33AB1F7A-9454-4449-A412-7783BA7E8EEE}"/>
                    </a:ext>
                  </a:extLst>
                </p:cNvPr>
                <p:cNvSpPr>
                  <a:spLocks noChangeArrowheads="1"/>
                </p:cNvSpPr>
                <p:nvPr/>
              </p:nvSpPr>
              <p:spPr bwMode="auto">
                <a:xfrm>
                  <a:off x="3221" y="2693"/>
                  <a:ext cx="4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c</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63" name="Rectangle 40">
                  <a:extLst>
                    <a:ext uri="{FF2B5EF4-FFF2-40B4-BE49-F238E27FC236}">
                      <a16:creationId xmlns:a16="http://schemas.microsoft.com/office/drawing/2014/main" id="{B80E404B-114E-4E5C-A604-61186BA588A1}"/>
                    </a:ext>
                  </a:extLst>
                </p:cNvPr>
                <p:cNvSpPr>
                  <a:spLocks noChangeArrowheads="1"/>
                </p:cNvSpPr>
                <p:nvPr/>
              </p:nvSpPr>
              <p:spPr bwMode="auto">
                <a:xfrm>
                  <a:off x="3434" y="2693"/>
                  <a:ext cx="4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b</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64" name="Rectangle 41">
                  <a:extLst>
                    <a:ext uri="{FF2B5EF4-FFF2-40B4-BE49-F238E27FC236}">
                      <a16:creationId xmlns:a16="http://schemas.microsoft.com/office/drawing/2014/main" id="{B88ACA31-1AE5-4045-89B1-98D98E6B78B8}"/>
                    </a:ext>
                  </a:extLst>
                </p:cNvPr>
                <p:cNvSpPr>
                  <a:spLocks noChangeArrowheads="1"/>
                </p:cNvSpPr>
                <p:nvPr/>
              </p:nvSpPr>
              <p:spPr bwMode="auto">
                <a:xfrm>
                  <a:off x="3658" y="2693"/>
                  <a:ext cx="4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c</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65" name="Rectangle 42">
                  <a:extLst>
                    <a:ext uri="{FF2B5EF4-FFF2-40B4-BE49-F238E27FC236}">
                      <a16:creationId xmlns:a16="http://schemas.microsoft.com/office/drawing/2014/main" id="{11E065A2-7D23-408B-AA0B-5A959EA0E359}"/>
                    </a:ext>
                  </a:extLst>
                </p:cNvPr>
                <p:cNvSpPr>
                  <a:spLocks noChangeArrowheads="1"/>
                </p:cNvSpPr>
                <p:nvPr/>
              </p:nvSpPr>
              <p:spPr bwMode="auto">
                <a:xfrm>
                  <a:off x="3976" y="2693"/>
                  <a:ext cx="5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C</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66" name="Rectangle 43">
                  <a:extLst>
                    <a:ext uri="{FF2B5EF4-FFF2-40B4-BE49-F238E27FC236}">
                      <a16:creationId xmlns:a16="http://schemas.microsoft.com/office/drawing/2014/main" id="{9160204F-540B-4C52-AE7E-89F840D28827}"/>
                    </a:ext>
                  </a:extLst>
                </p:cNvPr>
                <p:cNvSpPr>
                  <a:spLocks noChangeArrowheads="1"/>
                </p:cNvSpPr>
                <p:nvPr/>
              </p:nvSpPr>
              <p:spPr bwMode="auto">
                <a:xfrm>
                  <a:off x="815" y="2812"/>
                  <a:ext cx="28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エプロン</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67" name="Rectangle 44">
                  <a:extLst>
                    <a:ext uri="{FF2B5EF4-FFF2-40B4-BE49-F238E27FC236}">
                      <a16:creationId xmlns:a16="http://schemas.microsoft.com/office/drawing/2014/main" id="{EF1EA219-AED7-4178-9DBE-5954D2C158D2}"/>
                    </a:ext>
                  </a:extLst>
                </p:cNvPr>
                <p:cNvSpPr>
                  <a:spLocks noChangeArrowheads="1"/>
                </p:cNvSpPr>
                <p:nvPr/>
              </p:nvSpPr>
              <p:spPr bwMode="auto">
                <a:xfrm>
                  <a:off x="1427" y="2812"/>
                  <a:ext cx="629"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a:ln>
                        <a:noFill/>
                      </a:ln>
                      <a:solidFill>
                        <a:srgbClr val="000000"/>
                      </a:solidFill>
                      <a:effectLst/>
                      <a:latin typeface="HG丸ｺﾞｼｯｸM-PRO" panose="020F0600000000000000" pitchFamily="50" charset="-128"/>
                      <a:ea typeface="HG丸ｺﾞｼｯｸM-PRO" panose="020F0600000000000000" pitchFamily="50" charset="-128"/>
                    </a:rPr>
                    <a:t>Co、Asの劣化損傷</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
              <p:nvSpPr>
                <p:cNvPr id="68" name="Rectangle 45">
                  <a:extLst>
                    <a:ext uri="{FF2B5EF4-FFF2-40B4-BE49-F238E27FC236}">
                      <a16:creationId xmlns:a16="http://schemas.microsoft.com/office/drawing/2014/main" id="{D190B8CE-4B1A-4C0F-879F-01CA1B87118F}"/>
                    </a:ext>
                  </a:extLst>
                </p:cNvPr>
                <p:cNvSpPr>
                  <a:spLocks noChangeArrowheads="1"/>
                </p:cNvSpPr>
                <p:nvPr/>
              </p:nvSpPr>
              <p:spPr bwMode="auto">
                <a:xfrm>
                  <a:off x="2406" y="2812"/>
                  <a:ext cx="143"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Ⅱ類</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69" name="Rectangle 46">
                  <a:extLst>
                    <a:ext uri="{FF2B5EF4-FFF2-40B4-BE49-F238E27FC236}">
                      <a16:creationId xmlns:a16="http://schemas.microsoft.com/office/drawing/2014/main" id="{E14A672D-8DA5-4E77-B1CA-62E30F9591B7}"/>
                    </a:ext>
                  </a:extLst>
                </p:cNvPr>
                <p:cNvSpPr>
                  <a:spLocks noChangeArrowheads="1"/>
                </p:cNvSpPr>
                <p:nvPr/>
              </p:nvSpPr>
              <p:spPr bwMode="auto">
                <a:xfrm>
                  <a:off x="2783" y="2812"/>
                  <a:ext cx="4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c</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70" name="Rectangle 47">
                  <a:extLst>
                    <a:ext uri="{FF2B5EF4-FFF2-40B4-BE49-F238E27FC236}">
                      <a16:creationId xmlns:a16="http://schemas.microsoft.com/office/drawing/2014/main" id="{B021E217-2FAA-4967-8A20-3F9874BFA901}"/>
                    </a:ext>
                  </a:extLst>
                </p:cNvPr>
                <p:cNvSpPr>
                  <a:spLocks noChangeArrowheads="1"/>
                </p:cNvSpPr>
                <p:nvPr/>
              </p:nvSpPr>
              <p:spPr bwMode="auto">
                <a:xfrm>
                  <a:off x="2997" y="2812"/>
                  <a:ext cx="4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d</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71" name="Rectangle 48">
                  <a:extLst>
                    <a:ext uri="{FF2B5EF4-FFF2-40B4-BE49-F238E27FC236}">
                      <a16:creationId xmlns:a16="http://schemas.microsoft.com/office/drawing/2014/main" id="{DF935E98-56C3-485C-8FC8-5C833A6FE5CA}"/>
                    </a:ext>
                  </a:extLst>
                </p:cNvPr>
                <p:cNvSpPr>
                  <a:spLocks noChangeArrowheads="1"/>
                </p:cNvSpPr>
                <p:nvPr/>
              </p:nvSpPr>
              <p:spPr bwMode="auto">
                <a:xfrm>
                  <a:off x="3215" y="2812"/>
                  <a:ext cx="4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d</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72" name="Rectangle 49">
                  <a:extLst>
                    <a:ext uri="{FF2B5EF4-FFF2-40B4-BE49-F238E27FC236}">
                      <a16:creationId xmlns:a16="http://schemas.microsoft.com/office/drawing/2014/main" id="{BEEA82BC-0562-41D1-89DE-2FF0E77B2AD2}"/>
                    </a:ext>
                  </a:extLst>
                </p:cNvPr>
                <p:cNvSpPr>
                  <a:spLocks noChangeArrowheads="1"/>
                </p:cNvSpPr>
                <p:nvPr/>
              </p:nvSpPr>
              <p:spPr bwMode="auto">
                <a:xfrm>
                  <a:off x="3440" y="2812"/>
                  <a:ext cx="4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c</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73" name="Rectangle 50">
                  <a:extLst>
                    <a:ext uri="{FF2B5EF4-FFF2-40B4-BE49-F238E27FC236}">
                      <a16:creationId xmlns:a16="http://schemas.microsoft.com/office/drawing/2014/main" id="{0B7ADDF2-6369-48BF-90BB-023AEF378F2A}"/>
                    </a:ext>
                  </a:extLst>
                </p:cNvPr>
                <p:cNvSpPr>
                  <a:spLocks noChangeArrowheads="1"/>
                </p:cNvSpPr>
                <p:nvPr/>
              </p:nvSpPr>
              <p:spPr bwMode="auto">
                <a:xfrm>
                  <a:off x="3658" y="2812"/>
                  <a:ext cx="4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c</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74" name="Rectangle 51">
                  <a:extLst>
                    <a:ext uri="{FF2B5EF4-FFF2-40B4-BE49-F238E27FC236}">
                      <a16:creationId xmlns:a16="http://schemas.microsoft.com/office/drawing/2014/main" id="{32A5E886-0234-48C0-9F20-74CEB6778F29}"/>
                    </a:ext>
                  </a:extLst>
                </p:cNvPr>
                <p:cNvSpPr>
                  <a:spLocks noChangeArrowheads="1"/>
                </p:cNvSpPr>
                <p:nvPr/>
              </p:nvSpPr>
              <p:spPr bwMode="auto">
                <a:xfrm>
                  <a:off x="3976" y="2812"/>
                  <a:ext cx="5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C</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75" name="Rectangle 52">
                  <a:extLst>
                    <a:ext uri="{FF2B5EF4-FFF2-40B4-BE49-F238E27FC236}">
                      <a16:creationId xmlns:a16="http://schemas.microsoft.com/office/drawing/2014/main" id="{7CF46C88-2DEF-4DA9-9B67-0687E67E2789}"/>
                    </a:ext>
                  </a:extLst>
                </p:cNvPr>
                <p:cNvSpPr>
                  <a:spLocks noChangeArrowheads="1"/>
                </p:cNvSpPr>
                <p:nvPr/>
              </p:nvSpPr>
              <p:spPr bwMode="auto">
                <a:xfrm>
                  <a:off x="815" y="2932"/>
                  <a:ext cx="21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a:ln>
                        <a:noFill/>
                      </a:ln>
                      <a:solidFill>
                        <a:srgbClr val="000000"/>
                      </a:solidFill>
                      <a:effectLst/>
                      <a:latin typeface="HG丸ｺﾞｼｯｸM-PRO" panose="020F0600000000000000" pitchFamily="50" charset="-128"/>
                      <a:ea typeface="HG丸ｺﾞｼｯｸM-PRO" panose="020F0600000000000000" pitchFamily="50" charset="-128"/>
                    </a:rPr>
                    <a:t>鋼</a:t>
                  </a:r>
                  <a:r>
                    <a:rPr kumimoji="0" lang="ja-JP" altLang="en-US" sz="1200" b="0" i="0" u="none" strike="noStrike" cap="none" normalizeH="0" baseline="0" dirty="0">
                      <a:ln>
                        <a:noFill/>
                      </a:ln>
                      <a:solidFill>
                        <a:srgbClr val="000000"/>
                      </a:solidFill>
                      <a:effectLst/>
                      <a:latin typeface="HG丸ｺﾞｼｯｸM-PRO" panose="020F0600000000000000" pitchFamily="50" charset="-128"/>
                      <a:ea typeface="HG丸ｺﾞｼｯｸM-PRO" panose="020F0600000000000000" pitchFamily="50" charset="-128"/>
                    </a:rPr>
                    <a:t>矢板</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
              <p:nvSpPr>
                <p:cNvPr id="76" name="Rectangle 53">
                  <a:extLst>
                    <a:ext uri="{FF2B5EF4-FFF2-40B4-BE49-F238E27FC236}">
                      <a16:creationId xmlns:a16="http://schemas.microsoft.com/office/drawing/2014/main" id="{4D05704C-D36D-4F0B-884D-AB79FE6B8C79}"/>
                    </a:ext>
                  </a:extLst>
                </p:cNvPr>
                <p:cNvSpPr>
                  <a:spLocks noChangeArrowheads="1"/>
                </p:cNvSpPr>
                <p:nvPr/>
              </p:nvSpPr>
              <p:spPr bwMode="auto">
                <a:xfrm>
                  <a:off x="1427" y="2932"/>
                  <a:ext cx="50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鋼材の腐食など</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77" name="Rectangle 54">
                  <a:extLst>
                    <a:ext uri="{FF2B5EF4-FFF2-40B4-BE49-F238E27FC236}">
                      <a16:creationId xmlns:a16="http://schemas.microsoft.com/office/drawing/2014/main" id="{DE0768CD-3A4C-45C1-B7E0-DDA9DCBE7503}"/>
                    </a:ext>
                  </a:extLst>
                </p:cNvPr>
                <p:cNvSpPr>
                  <a:spLocks noChangeArrowheads="1"/>
                </p:cNvSpPr>
                <p:nvPr/>
              </p:nvSpPr>
              <p:spPr bwMode="auto">
                <a:xfrm>
                  <a:off x="2406" y="2932"/>
                  <a:ext cx="143"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Ⅰ類</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78" name="Rectangle 55">
                  <a:extLst>
                    <a:ext uri="{FF2B5EF4-FFF2-40B4-BE49-F238E27FC236}">
                      <a16:creationId xmlns:a16="http://schemas.microsoft.com/office/drawing/2014/main" id="{D1237D35-7823-4256-AF7D-38A25BF938B1}"/>
                    </a:ext>
                  </a:extLst>
                </p:cNvPr>
                <p:cNvSpPr>
                  <a:spLocks noChangeArrowheads="1"/>
                </p:cNvSpPr>
                <p:nvPr/>
              </p:nvSpPr>
              <p:spPr bwMode="auto">
                <a:xfrm>
                  <a:off x="2778" y="2932"/>
                  <a:ext cx="4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d</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79" name="Rectangle 56">
                  <a:extLst>
                    <a:ext uri="{FF2B5EF4-FFF2-40B4-BE49-F238E27FC236}">
                      <a16:creationId xmlns:a16="http://schemas.microsoft.com/office/drawing/2014/main" id="{51063FAA-A338-4A02-8DF2-636DE68DB0F8}"/>
                    </a:ext>
                  </a:extLst>
                </p:cNvPr>
                <p:cNvSpPr>
                  <a:spLocks noChangeArrowheads="1"/>
                </p:cNvSpPr>
                <p:nvPr/>
              </p:nvSpPr>
              <p:spPr bwMode="auto">
                <a:xfrm>
                  <a:off x="2997" y="2932"/>
                  <a:ext cx="4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d</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80" name="Rectangle 57">
                  <a:extLst>
                    <a:ext uri="{FF2B5EF4-FFF2-40B4-BE49-F238E27FC236}">
                      <a16:creationId xmlns:a16="http://schemas.microsoft.com/office/drawing/2014/main" id="{A9B05977-FA5A-4B98-BE4D-917470CD8011}"/>
                    </a:ext>
                  </a:extLst>
                </p:cNvPr>
                <p:cNvSpPr>
                  <a:spLocks noChangeArrowheads="1"/>
                </p:cNvSpPr>
                <p:nvPr/>
              </p:nvSpPr>
              <p:spPr bwMode="auto">
                <a:xfrm>
                  <a:off x="3221" y="2932"/>
                  <a:ext cx="4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a</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81" name="Rectangle 58">
                  <a:extLst>
                    <a:ext uri="{FF2B5EF4-FFF2-40B4-BE49-F238E27FC236}">
                      <a16:creationId xmlns:a16="http://schemas.microsoft.com/office/drawing/2014/main" id="{5CC40EFF-0BEA-4B92-AA5C-23741C2DDA96}"/>
                    </a:ext>
                  </a:extLst>
                </p:cNvPr>
                <p:cNvSpPr>
                  <a:spLocks noChangeArrowheads="1"/>
                </p:cNvSpPr>
                <p:nvPr/>
              </p:nvSpPr>
              <p:spPr bwMode="auto">
                <a:xfrm>
                  <a:off x="3434" y="2932"/>
                  <a:ext cx="4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d</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82" name="Rectangle 59">
                  <a:extLst>
                    <a:ext uri="{FF2B5EF4-FFF2-40B4-BE49-F238E27FC236}">
                      <a16:creationId xmlns:a16="http://schemas.microsoft.com/office/drawing/2014/main" id="{B06A25A8-E0A2-4D9F-9D14-F0C5B21BF175}"/>
                    </a:ext>
                  </a:extLst>
                </p:cNvPr>
                <p:cNvSpPr>
                  <a:spLocks noChangeArrowheads="1"/>
                </p:cNvSpPr>
                <p:nvPr/>
              </p:nvSpPr>
              <p:spPr bwMode="auto">
                <a:xfrm>
                  <a:off x="3653" y="2932"/>
                  <a:ext cx="4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d</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83" name="Rectangle 60">
                  <a:extLst>
                    <a:ext uri="{FF2B5EF4-FFF2-40B4-BE49-F238E27FC236}">
                      <a16:creationId xmlns:a16="http://schemas.microsoft.com/office/drawing/2014/main" id="{F577EAC5-64A4-4B1B-B241-CB6436C39160}"/>
                    </a:ext>
                  </a:extLst>
                </p:cNvPr>
                <p:cNvSpPr>
                  <a:spLocks noChangeArrowheads="1"/>
                </p:cNvSpPr>
                <p:nvPr/>
              </p:nvSpPr>
              <p:spPr bwMode="auto">
                <a:xfrm>
                  <a:off x="3970" y="2932"/>
                  <a:ext cx="5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A</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84" name="Rectangle 61">
                  <a:extLst>
                    <a:ext uri="{FF2B5EF4-FFF2-40B4-BE49-F238E27FC236}">
                      <a16:creationId xmlns:a16="http://schemas.microsoft.com/office/drawing/2014/main" id="{142A6D6D-27E6-4FDE-A0E2-BDD12A970EAE}"/>
                    </a:ext>
                  </a:extLst>
                </p:cNvPr>
                <p:cNvSpPr>
                  <a:spLocks noChangeArrowheads="1"/>
                </p:cNvSpPr>
                <p:nvPr/>
              </p:nvSpPr>
              <p:spPr bwMode="auto">
                <a:xfrm>
                  <a:off x="815" y="3052"/>
                  <a:ext cx="21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a:ln>
                        <a:noFill/>
                      </a:ln>
                      <a:solidFill>
                        <a:srgbClr val="000000"/>
                      </a:solidFill>
                      <a:effectLst/>
                      <a:latin typeface="HG丸ｺﾞｼｯｸM-PRO" panose="020F0600000000000000" pitchFamily="50" charset="-128"/>
                      <a:ea typeface="HG丸ｺﾞｼｯｸM-PRO" panose="020F0600000000000000" pitchFamily="50" charset="-128"/>
                    </a:rPr>
                    <a:t>上部工</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
              <p:nvSpPr>
                <p:cNvPr id="85" name="Rectangle 62">
                  <a:extLst>
                    <a:ext uri="{FF2B5EF4-FFF2-40B4-BE49-F238E27FC236}">
                      <a16:creationId xmlns:a16="http://schemas.microsoft.com/office/drawing/2014/main" id="{7A7CFFD8-15A8-488F-B8B3-1C9358B61666}"/>
                    </a:ext>
                  </a:extLst>
                </p:cNvPr>
                <p:cNvSpPr>
                  <a:spLocks noChangeArrowheads="1"/>
                </p:cNvSpPr>
                <p:nvPr/>
              </p:nvSpPr>
              <p:spPr bwMode="auto">
                <a:xfrm>
                  <a:off x="1427" y="3052"/>
                  <a:ext cx="929"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Coの劣化損傷（RCの場合）</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86" name="Rectangle 63">
                  <a:extLst>
                    <a:ext uri="{FF2B5EF4-FFF2-40B4-BE49-F238E27FC236}">
                      <a16:creationId xmlns:a16="http://schemas.microsoft.com/office/drawing/2014/main" id="{6AEE5F43-CD53-4864-BB05-E2DB8171CD51}"/>
                    </a:ext>
                  </a:extLst>
                </p:cNvPr>
                <p:cNvSpPr>
                  <a:spLocks noChangeArrowheads="1"/>
                </p:cNvSpPr>
                <p:nvPr/>
              </p:nvSpPr>
              <p:spPr bwMode="auto">
                <a:xfrm>
                  <a:off x="2406" y="3052"/>
                  <a:ext cx="143"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Ⅱ類</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87" name="Rectangle 64">
                  <a:extLst>
                    <a:ext uri="{FF2B5EF4-FFF2-40B4-BE49-F238E27FC236}">
                      <a16:creationId xmlns:a16="http://schemas.microsoft.com/office/drawing/2014/main" id="{DA55B8A7-CD55-4BE4-8B9E-3308FB8413A0}"/>
                    </a:ext>
                  </a:extLst>
                </p:cNvPr>
                <p:cNvSpPr>
                  <a:spLocks noChangeArrowheads="1"/>
                </p:cNvSpPr>
                <p:nvPr/>
              </p:nvSpPr>
              <p:spPr bwMode="auto">
                <a:xfrm>
                  <a:off x="2783" y="3052"/>
                  <a:ext cx="4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c</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88" name="Rectangle 65">
                  <a:extLst>
                    <a:ext uri="{FF2B5EF4-FFF2-40B4-BE49-F238E27FC236}">
                      <a16:creationId xmlns:a16="http://schemas.microsoft.com/office/drawing/2014/main" id="{C98DA84F-1D26-4352-81CD-1F58B6BBDABF}"/>
                    </a:ext>
                  </a:extLst>
                </p:cNvPr>
                <p:cNvSpPr>
                  <a:spLocks noChangeArrowheads="1"/>
                </p:cNvSpPr>
                <p:nvPr/>
              </p:nvSpPr>
              <p:spPr bwMode="auto">
                <a:xfrm>
                  <a:off x="3002" y="3052"/>
                  <a:ext cx="4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c</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89" name="Rectangle 66">
                  <a:extLst>
                    <a:ext uri="{FF2B5EF4-FFF2-40B4-BE49-F238E27FC236}">
                      <a16:creationId xmlns:a16="http://schemas.microsoft.com/office/drawing/2014/main" id="{5AAEDE02-6A78-408B-943B-616F3DA7323D}"/>
                    </a:ext>
                  </a:extLst>
                </p:cNvPr>
                <p:cNvSpPr>
                  <a:spLocks noChangeArrowheads="1"/>
                </p:cNvSpPr>
                <p:nvPr/>
              </p:nvSpPr>
              <p:spPr bwMode="auto">
                <a:xfrm>
                  <a:off x="3215" y="3052"/>
                  <a:ext cx="4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b</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90" name="Rectangle 67">
                  <a:extLst>
                    <a:ext uri="{FF2B5EF4-FFF2-40B4-BE49-F238E27FC236}">
                      <a16:creationId xmlns:a16="http://schemas.microsoft.com/office/drawing/2014/main" id="{7AA97D99-105F-48A1-9732-FB4CC21EADFB}"/>
                    </a:ext>
                  </a:extLst>
                </p:cNvPr>
                <p:cNvSpPr>
                  <a:spLocks noChangeArrowheads="1"/>
                </p:cNvSpPr>
                <p:nvPr/>
              </p:nvSpPr>
              <p:spPr bwMode="auto">
                <a:xfrm>
                  <a:off x="3440" y="3052"/>
                  <a:ext cx="4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a</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91" name="Rectangle 68">
                  <a:extLst>
                    <a:ext uri="{FF2B5EF4-FFF2-40B4-BE49-F238E27FC236}">
                      <a16:creationId xmlns:a16="http://schemas.microsoft.com/office/drawing/2014/main" id="{077ECFB6-09C2-49C8-8DFF-ECFB3D9CBBE1}"/>
                    </a:ext>
                  </a:extLst>
                </p:cNvPr>
                <p:cNvSpPr>
                  <a:spLocks noChangeArrowheads="1"/>
                </p:cNvSpPr>
                <p:nvPr/>
              </p:nvSpPr>
              <p:spPr bwMode="auto">
                <a:xfrm>
                  <a:off x="3658" y="3052"/>
                  <a:ext cx="4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c</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92" name="Rectangle 69">
                  <a:extLst>
                    <a:ext uri="{FF2B5EF4-FFF2-40B4-BE49-F238E27FC236}">
                      <a16:creationId xmlns:a16="http://schemas.microsoft.com/office/drawing/2014/main" id="{7273D038-59A2-44C3-9690-9847A286B0BE}"/>
                    </a:ext>
                  </a:extLst>
                </p:cNvPr>
                <p:cNvSpPr>
                  <a:spLocks noChangeArrowheads="1"/>
                </p:cNvSpPr>
                <p:nvPr/>
              </p:nvSpPr>
              <p:spPr bwMode="auto">
                <a:xfrm>
                  <a:off x="3976" y="3052"/>
                  <a:ext cx="5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B</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93" name="Rectangle 70">
                  <a:extLst>
                    <a:ext uri="{FF2B5EF4-FFF2-40B4-BE49-F238E27FC236}">
                      <a16:creationId xmlns:a16="http://schemas.microsoft.com/office/drawing/2014/main" id="{A066632C-7C1B-42C3-80CD-6EB5A5625B49}"/>
                    </a:ext>
                  </a:extLst>
                </p:cNvPr>
                <p:cNvSpPr>
                  <a:spLocks noChangeArrowheads="1"/>
                </p:cNvSpPr>
                <p:nvPr/>
              </p:nvSpPr>
              <p:spPr bwMode="auto">
                <a:xfrm>
                  <a:off x="995" y="3172"/>
                  <a:ext cx="21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94" name="Rectangle 71">
                  <a:extLst>
                    <a:ext uri="{FF2B5EF4-FFF2-40B4-BE49-F238E27FC236}">
                      <a16:creationId xmlns:a16="http://schemas.microsoft.com/office/drawing/2014/main" id="{622CB1C2-DAE7-4B45-92E9-F6952BEC7714}"/>
                    </a:ext>
                  </a:extLst>
                </p:cNvPr>
                <p:cNvSpPr>
                  <a:spLocks noChangeArrowheads="1"/>
                </p:cNvSpPr>
                <p:nvPr/>
              </p:nvSpPr>
              <p:spPr bwMode="auto">
                <a:xfrm>
                  <a:off x="1777" y="3172"/>
                  <a:ext cx="21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95" name="Rectangle 72">
                  <a:extLst>
                    <a:ext uri="{FF2B5EF4-FFF2-40B4-BE49-F238E27FC236}">
                      <a16:creationId xmlns:a16="http://schemas.microsoft.com/office/drawing/2014/main" id="{AB1B5A53-8EE8-4448-883C-40AAF9BFCE15}"/>
                    </a:ext>
                  </a:extLst>
                </p:cNvPr>
                <p:cNvSpPr>
                  <a:spLocks noChangeArrowheads="1"/>
                </p:cNvSpPr>
                <p:nvPr/>
              </p:nvSpPr>
              <p:spPr bwMode="auto">
                <a:xfrm>
                  <a:off x="2406" y="3172"/>
                  <a:ext cx="143"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96" name="Rectangle 73">
                  <a:extLst>
                    <a:ext uri="{FF2B5EF4-FFF2-40B4-BE49-F238E27FC236}">
                      <a16:creationId xmlns:a16="http://schemas.microsoft.com/office/drawing/2014/main" id="{32AC4D12-7C2E-4032-A595-D2B29CF74A22}"/>
                    </a:ext>
                  </a:extLst>
                </p:cNvPr>
                <p:cNvSpPr>
                  <a:spLocks noChangeArrowheads="1"/>
                </p:cNvSpPr>
                <p:nvPr/>
              </p:nvSpPr>
              <p:spPr bwMode="auto">
                <a:xfrm>
                  <a:off x="2767" y="3172"/>
                  <a:ext cx="7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97" name="Rectangle 74">
                  <a:extLst>
                    <a:ext uri="{FF2B5EF4-FFF2-40B4-BE49-F238E27FC236}">
                      <a16:creationId xmlns:a16="http://schemas.microsoft.com/office/drawing/2014/main" id="{422B17A9-A429-439D-A237-B5012CFFAF5C}"/>
                    </a:ext>
                  </a:extLst>
                </p:cNvPr>
                <p:cNvSpPr>
                  <a:spLocks noChangeArrowheads="1"/>
                </p:cNvSpPr>
                <p:nvPr/>
              </p:nvSpPr>
              <p:spPr bwMode="auto">
                <a:xfrm>
                  <a:off x="2986" y="3172"/>
                  <a:ext cx="7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98" name="Rectangle 75">
                  <a:extLst>
                    <a:ext uri="{FF2B5EF4-FFF2-40B4-BE49-F238E27FC236}">
                      <a16:creationId xmlns:a16="http://schemas.microsoft.com/office/drawing/2014/main" id="{EE687CD2-CEF8-41D1-A2F8-CF24FADFF9AB}"/>
                    </a:ext>
                  </a:extLst>
                </p:cNvPr>
                <p:cNvSpPr>
                  <a:spLocks noChangeArrowheads="1"/>
                </p:cNvSpPr>
                <p:nvPr/>
              </p:nvSpPr>
              <p:spPr bwMode="auto">
                <a:xfrm>
                  <a:off x="3205" y="3172"/>
                  <a:ext cx="7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99" name="Rectangle 76">
                  <a:extLst>
                    <a:ext uri="{FF2B5EF4-FFF2-40B4-BE49-F238E27FC236}">
                      <a16:creationId xmlns:a16="http://schemas.microsoft.com/office/drawing/2014/main" id="{71566208-041A-4A33-8B60-C5C3501B022A}"/>
                    </a:ext>
                  </a:extLst>
                </p:cNvPr>
                <p:cNvSpPr>
                  <a:spLocks noChangeArrowheads="1"/>
                </p:cNvSpPr>
                <p:nvPr/>
              </p:nvSpPr>
              <p:spPr bwMode="auto">
                <a:xfrm>
                  <a:off x="3423" y="3172"/>
                  <a:ext cx="7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100" name="Rectangle 77">
                  <a:extLst>
                    <a:ext uri="{FF2B5EF4-FFF2-40B4-BE49-F238E27FC236}">
                      <a16:creationId xmlns:a16="http://schemas.microsoft.com/office/drawing/2014/main" id="{4519613D-50EA-41B6-8081-138224E49042}"/>
                    </a:ext>
                  </a:extLst>
                </p:cNvPr>
                <p:cNvSpPr>
                  <a:spLocks noChangeArrowheads="1"/>
                </p:cNvSpPr>
                <p:nvPr/>
              </p:nvSpPr>
              <p:spPr bwMode="auto">
                <a:xfrm>
                  <a:off x="3642" y="3172"/>
                  <a:ext cx="7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101" name="Rectangle 78">
                  <a:extLst>
                    <a:ext uri="{FF2B5EF4-FFF2-40B4-BE49-F238E27FC236}">
                      <a16:creationId xmlns:a16="http://schemas.microsoft.com/office/drawing/2014/main" id="{CB4C4499-7F05-4466-81B4-1AA39EF8FA7F}"/>
                    </a:ext>
                  </a:extLst>
                </p:cNvPr>
                <p:cNvSpPr>
                  <a:spLocks noChangeArrowheads="1"/>
                </p:cNvSpPr>
                <p:nvPr/>
              </p:nvSpPr>
              <p:spPr bwMode="auto">
                <a:xfrm>
                  <a:off x="3965" y="3172"/>
                  <a:ext cx="7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102" name="Rectangle 79">
                  <a:extLst>
                    <a:ext uri="{FF2B5EF4-FFF2-40B4-BE49-F238E27FC236}">
                      <a16:creationId xmlns:a16="http://schemas.microsoft.com/office/drawing/2014/main" id="{E96AB862-2850-4DEA-BDC7-92EA8CAB159C}"/>
                    </a:ext>
                  </a:extLst>
                </p:cNvPr>
                <p:cNvSpPr>
                  <a:spLocks noChangeArrowheads="1"/>
                </p:cNvSpPr>
                <p:nvPr/>
              </p:nvSpPr>
              <p:spPr bwMode="auto">
                <a:xfrm>
                  <a:off x="1230" y="2387"/>
                  <a:ext cx="933"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a:ln>
                        <a:noFill/>
                      </a:ln>
                      <a:solidFill>
                        <a:srgbClr val="000000"/>
                      </a:solidFill>
                      <a:effectLst/>
                      <a:latin typeface="HG丸ｺﾞｼｯｸM-PRO" panose="020F0600000000000000" pitchFamily="50" charset="-128"/>
                      <a:ea typeface="HG丸ｺﾞｼｯｸM-PRO" panose="020F0600000000000000" pitchFamily="50" charset="-128"/>
                    </a:rPr>
                    <a:t>点検診断の項目（部材ごと）</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
              <p:nvSpPr>
                <p:cNvPr id="103" name="Rectangle 80">
                  <a:extLst>
                    <a:ext uri="{FF2B5EF4-FFF2-40B4-BE49-F238E27FC236}">
                      <a16:creationId xmlns:a16="http://schemas.microsoft.com/office/drawing/2014/main" id="{4A8E385B-B2B6-483A-87A8-4EC84182B015}"/>
                    </a:ext>
                  </a:extLst>
                </p:cNvPr>
                <p:cNvSpPr>
                  <a:spLocks noChangeArrowheads="1"/>
                </p:cNvSpPr>
                <p:nvPr/>
              </p:nvSpPr>
              <p:spPr bwMode="auto">
                <a:xfrm>
                  <a:off x="2816" y="2327"/>
                  <a:ext cx="861"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部材単位ごとの劣化度判定</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104" name="Rectangle 81">
                  <a:extLst>
                    <a:ext uri="{FF2B5EF4-FFF2-40B4-BE49-F238E27FC236}">
                      <a16:creationId xmlns:a16="http://schemas.microsoft.com/office/drawing/2014/main" id="{73D88649-A9DD-4621-A635-FC9BBA4053AF}"/>
                    </a:ext>
                  </a:extLst>
                </p:cNvPr>
                <p:cNvSpPr>
                  <a:spLocks noChangeArrowheads="1"/>
                </p:cNvSpPr>
                <p:nvPr/>
              </p:nvSpPr>
              <p:spPr bwMode="auto">
                <a:xfrm>
                  <a:off x="3932" y="2327"/>
                  <a:ext cx="359"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dirty="0">
                      <a:solidFill>
                        <a:srgbClr val="000000"/>
                      </a:solidFill>
                      <a:latin typeface="HG丸ｺﾞｼｯｸM-PRO" panose="020F0600000000000000" pitchFamily="50" charset="-128"/>
                      <a:ea typeface="HG丸ｺﾞｼｯｸM-PRO" panose="020F0600000000000000" pitchFamily="50" charset="-128"/>
                    </a:rPr>
                    <a:t>　健全度　</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
              <p:nvSpPr>
                <p:cNvPr id="105" name="Rectangle 82">
                  <a:extLst>
                    <a:ext uri="{FF2B5EF4-FFF2-40B4-BE49-F238E27FC236}">
                      <a16:creationId xmlns:a16="http://schemas.microsoft.com/office/drawing/2014/main" id="{E49AF9D8-E991-48CC-B012-977A39F28439}"/>
                    </a:ext>
                  </a:extLst>
                </p:cNvPr>
                <p:cNvSpPr>
                  <a:spLocks noChangeArrowheads="1"/>
                </p:cNvSpPr>
                <p:nvPr/>
              </p:nvSpPr>
              <p:spPr bwMode="auto">
                <a:xfrm>
                  <a:off x="4189" y="2867"/>
                  <a:ext cx="5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HG丸ｺﾞｼｯｸM-PRO" panose="020F0600000000000000" pitchFamily="50" charset="-128"/>
                      <a:ea typeface="HG丸ｺﾞｼｯｸM-PRO" panose="020F0600000000000000" pitchFamily="50" charset="-128"/>
                    </a:rPr>
                    <a:t>A</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106" name="Line 83">
                  <a:extLst>
                    <a:ext uri="{FF2B5EF4-FFF2-40B4-BE49-F238E27FC236}">
                      <a16:creationId xmlns:a16="http://schemas.microsoft.com/office/drawing/2014/main" id="{63893B0E-7BF3-4458-98F5-99EFDDBB8709}"/>
                    </a:ext>
                  </a:extLst>
                </p:cNvPr>
                <p:cNvSpPr>
                  <a:spLocks noChangeShapeType="1"/>
                </p:cNvSpPr>
                <p:nvPr/>
              </p:nvSpPr>
              <p:spPr bwMode="auto">
                <a:xfrm>
                  <a:off x="798" y="2300"/>
                  <a:ext cx="179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07" name="Rectangle 84">
                  <a:extLst>
                    <a:ext uri="{FF2B5EF4-FFF2-40B4-BE49-F238E27FC236}">
                      <a16:creationId xmlns:a16="http://schemas.microsoft.com/office/drawing/2014/main" id="{52ADFEA0-B371-4145-8E65-13346C4447B2}"/>
                    </a:ext>
                  </a:extLst>
                </p:cNvPr>
                <p:cNvSpPr>
                  <a:spLocks noChangeArrowheads="1"/>
                </p:cNvSpPr>
                <p:nvPr/>
              </p:nvSpPr>
              <p:spPr bwMode="auto">
                <a:xfrm>
                  <a:off x="798" y="2300"/>
                  <a:ext cx="179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08" name="Line 85">
                  <a:extLst>
                    <a:ext uri="{FF2B5EF4-FFF2-40B4-BE49-F238E27FC236}">
                      <a16:creationId xmlns:a16="http://schemas.microsoft.com/office/drawing/2014/main" id="{07ED4B4B-5140-4680-A54A-866ACB1F4458}"/>
                    </a:ext>
                  </a:extLst>
                </p:cNvPr>
                <p:cNvSpPr>
                  <a:spLocks noChangeShapeType="1"/>
                </p:cNvSpPr>
                <p:nvPr/>
              </p:nvSpPr>
              <p:spPr bwMode="auto">
                <a:xfrm>
                  <a:off x="2696" y="2300"/>
                  <a:ext cx="109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09" name="Rectangle 86">
                  <a:extLst>
                    <a:ext uri="{FF2B5EF4-FFF2-40B4-BE49-F238E27FC236}">
                      <a16:creationId xmlns:a16="http://schemas.microsoft.com/office/drawing/2014/main" id="{2612F7C4-FDE5-437F-92CC-B273A05E3CEA}"/>
                    </a:ext>
                  </a:extLst>
                </p:cNvPr>
                <p:cNvSpPr>
                  <a:spLocks noChangeArrowheads="1"/>
                </p:cNvSpPr>
                <p:nvPr/>
              </p:nvSpPr>
              <p:spPr bwMode="auto">
                <a:xfrm>
                  <a:off x="2696" y="2300"/>
                  <a:ext cx="109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10" name="Line 87">
                  <a:extLst>
                    <a:ext uri="{FF2B5EF4-FFF2-40B4-BE49-F238E27FC236}">
                      <a16:creationId xmlns:a16="http://schemas.microsoft.com/office/drawing/2014/main" id="{A66F90F0-E593-4235-AD46-8A16CD1786EB}"/>
                    </a:ext>
                  </a:extLst>
                </p:cNvPr>
                <p:cNvSpPr>
                  <a:spLocks noChangeShapeType="1"/>
                </p:cNvSpPr>
                <p:nvPr/>
              </p:nvSpPr>
              <p:spPr bwMode="auto">
                <a:xfrm>
                  <a:off x="2696" y="2420"/>
                  <a:ext cx="109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11" name="Rectangle 88">
                  <a:extLst>
                    <a:ext uri="{FF2B5EF4-FFF2-40B4-BE49-F238E27FC236}">
                      <a16:creationId xmlns:a16="http://schemas.microsoft.com/office/drawing/2014/main" id="{CB8B34AE-4552-46E1-8417-052D3C3CFC9C}"/>
                    </a:ext>
                  </a:extLst>
                </p:cNvPr>
                <p:cNvSpPr>
                  <a:spLocks noChangeArrowheads="1"/>
                </p:cNvSpPr>
                <p:nvPr/>
              </p:nvSpPr>
              <p:spPr bwMode="auto">
                <a:xfrm>
                  <a:off x="2696" y="2420"/>
                  <a:ext cx="109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12" name="Line 89">
                  <a:extLst>
                    <a:ext uri="{FF2B5EF4-FFF2-40B4-BE49-F238E27FC236}">
                      <a16:creationId xmlns:a16="http://schemas.microsoft.com/office/drawing/2014/main" id="{D478A385-6BE2-4B01-91A0-9371F7661F06}"/>
                    </a:ext>
                  </a:extLst>
                </p:cNvPr>
                <p:cNvSpPr>
                  <a:spLocks noChangeShapeType="1"/>
                </p:cNvSpPr>
                <p:nvPr/>
              </p:nvSpPr>
              <p:spPr bwMode="auto">
                <a:xfrm>
                  <a:off x="798" y="2540"/>
                  <a:ext cx="179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13" name="Rectangle 90">
                  <a:extLst>
                    <a:ext uri="{FF2B5EF4-FFF2-40B4-BE49-F238E27FC236}">
                      <a16:creationId xmlns:a16="http://schemas.microsoft.com/office/drawing/2014/main" id="{8EA6DC32-A1EF-46A4-A411-ADBDE09C7439}"/>
                    </a:ext>
                  </a:extLst>
                </p:cNvPr>
                <p:cNvSpPr>
                  <a:spLocks noChangeArrowheads="1"/>
                </p:cNvSpPr>
                <p:nvPr/>
              </p:nvSpPr>
              <p:spPr bwMode="auto">
                <a:xfrm>
                  <a:off x="798" y="2540"/>
                  <a:ext cx="179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14" name="Line 91">
                  <a:extLst>
                    <a:ext uri="{FF2B5EF4-FFF2-40B4-BE49-F238E27FC236}">
                      <a16:creationId xmlns:a16="http://schemas.microsoft.com/office/drawing/2014/main" id="{0C2B7A45-4816-4E8C-AFEC-F112C842E8D2}"/>
                    </a:ext>
                  </a:extLst>
                </p:cNvPr>
                <p:cNvSpPr>
                  <a:spLocks noChangeShapeType="1"/>
                </p:cNvSpPr>
                <p:nvPr/>
              </p:nvSpPr>
              <p:spPr bwMode="auto">
                <a:xfrm>
                  <a:off x="2696" y="2540"/>
                  <a:ext cx="109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15" name="Rectangle 92">
                  <a:extLst>
                    <a:ext uri="{FF2B5EF4-FFF2-40B4-BE49-F238E27FC236}">
                      <a16:creationId xmlns:a16="http://schemas.microsoft.com/office/drawing/2014/main" id="{C127ADD9-024E-4445-92AB-181D92D98C23}"/>
                    </a:ext>
                  </a:extLst>
                </p:cNvPr>
                <p:cNvSpPr>
                  <a:spLocks noChangeArrowheads="1"/>
                </p:cNvSpPr>
                <p:nvPr/>
              </p:nvSpPr>
              <p:spPr bwMode="auto">
                <a:xfrm>
                  <a:off x="2696" y="2540"/>
                  <a:ext cx="109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16" name="Line 93">
                  <a:extLst>
                    <a:ext uri="{FF2B5EF4-FFF2-40B4-BE49-F238E27FC236}">
                      <a16:creationId xmlns:a16="http://schemas.microsoft.com/office/drawing/2014/main" id="{D8B46CD2-E184-40B4-8C9B-8DC609F525BD}"/>
                    </a:ext>
                  </a:extLst>
                </p:cNvPr>
                <p:cNvSpPr>
                  <a:spLocks noChangeShapeType="1"/>
                </p:cNvSpPr>
                <p:nvPr/>
              </p:nvSpPr>
              <p:spPr bwMode="auto">
                <a:xfrm>
                  <a:off x="798" y="2660"/>
                  <a:ext cx="6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17" name="Rectangle 94">
                  <a:extLst>
                    <a:ext uri="{FF2B5EF4-FFF2-40B4-BE49-F238E27FC236}">
                      <a16:creationId xmlns:a16="http://schemas.microsoft.com/office/drawing/2014/main" id="{6C45F32F-C899-4028-9369-9BDCA70EEB4C}"/>
                    </a:ext>
                  </a:extLst>
                </p:cNvPr>
                <p:cNvSpPr>
                  <a:spLocks noChangeArrowheads="1"/>
                </p:cNvSpPr>
                <p:nvPr/>
              </p:nvSpPr>
              <p:spPr bwMode="auto">
                <a:xfrm>
                  <a:off x="798" y="2660"/>
                  <a:ext cx="607"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18" name="Line 95">
                  <a:extLst>
                    <a:ext uri="{FF2B5EF4-FFF2-40B4-BE49-F238E27FC236}">
                      <a16:creationId xmlns:a16="http://schemas.microsoft.com/office/drawing/2014/main" id="{400E7017-9C28-41C9-BF51-31B830CF70EB}"/>
                    </a:ext>
                  </a:extLst>
                </p:cNvPr>
                <p:cNvSpPr>
                  <a:spLocks noChangeShapeType="1"/>
                </p:cNvSpPr>
                <p:nvPr/>
              </p:nvSpPr>
              <p:spPr bwMode="auto">
                <a:xfrm>
                  <a:off x="1411" y="2660"/>
                  <a:ext cx="94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19" name="Rectangle 96">
                  <a:extLst>
                    <a:ext uri="{FF2B5EF4-FFF2-40B4-BE49-F238E27FC236}">
                      <a16:creationId xmlns:a16="http://schemas.microsoft.com/office/drawing/2014/main" id="{9339CE0C-5985-4BAA-B095-8707BA46CCC4}"/>
                    </a:ext>
                  </a:extLst>
                </p:cNvPr>
                <p:cNvSpPr>
                  <a:spLocks noChangeArrowheads="1"/>
                </p:cNvSpPr>
                <p:nvPr/>
              </p:nvSpPr>
              <p:spPr bwMode="auto">
                <a:xfrm>
                  <a:off x="1411" y="2660"/>
                  <a:ext cx="946"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20" name="Line 97">
                  <a:extLst>
                    <a:ext uri="{FF2B5EF4-FFF2-40B4-BE49-F238E27FC236}">
                      <a16:creationId xmlns:a16="http://schemas.microsoft.com/office/drawing/2014/main" id="{77CB86F4-D469-4FCE-816A-C1CE608C6E44}"/>
                    </a:ext>
                  </a:extLst>
                </p:cNvPr>
                <p:cNvSpPr>
                  <a:spLocks noChangeShapeType="1"/>
                </p:cNvSpPr>
                <p:nvPr/>
              </p:nvSpPr>
              <p:spPr bwMode="auto">
                <a:xfrm>
                  <a:off x="2362" y="2660"/>
                  <a:ext cx="2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21" name="Rectangle 98">
                  <a:extLst>
                    <a:ext uri="{FF2B5EF4-FFF2-40B4-BE49-F238E27FC236}">
                      <a16:creationId xmlns:a16="http://schemas.microsoft.com/office/drawing/2014/main" id="{19E5700C-6090-46FD-ADE7-92B8864E1243}"/>
                    </a:ext>
                  </a:extLst>
                </p:cNvPr>
                <p:cNvSpPr>
                  <a:spLocks noChangeArrowheads="1"/>
                </p:cNvSpPr>
                <p:nvPr/>
              </p:nvSpPr>
              <p:spPr bwMode="auto">
                <a:xfrm>
                  <a:off x="2362" y="2660"/>
                  <a:ext cx="225"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22" name="Line 99">
                  <a:extLst>
                    <a:ext uri="{FF2B5EF4-FFF2-40B4-BE49-F238E27FC236}">
                      <a16:creationId xmlns:a16="http://schemas.microsoft.com/office/drawing/2014/main" id="{1E8C157B-8005-4B1E-BEC8-A7105C6B3CA8}"/>
                    </a:ext>
                  </a:extLst>
                </p:cNvPr>
                <p:cNvSpPr>
                  <a:spLocks noChangeShapeType="1"/>
                </p:cNvSpPr>
                <p:nvPr/>
              </p:nvSpPr>
              <p:spPr bwMode="auto">
                <a:xfrm>
                  <a:off x="2696" y="266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23" name="Rectangle 100">
                  <a:extLst>
                    <a:ext uri="{FF2B5EF4-FFF2-40B4-BE49-F238E27FC236}">
                      <a16:creationId xmlns:a16="http://schemas.microsoft.com/office/drawing/2014/main" id="{7D7D3428-4031-4DD0-B391-5D71FDAC3642}"/>
                    </a:ext>
                  </a:extLst>
                </p:cNvPr>
                <p:cNvSpPr>
                  <a:spLocks noChangeArrowheads="1"/>
                </p:cNvSpPr>
                <p:nvPr/>
              </p:nvSpPr>
              <p:spPr bwMode="auto">
                <a:xfrm>
                  <a:off x="2696" y="266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24" name="Line 101">
                  <a:extLst>
                    <a:ext uri="{FF2B5EF4-FFF2-40B4-BE49-F238E27FC236}">
                      <a16:creationId xmlns:a16="http://schemas.microsoft.com/office/drawing/2014/main" id="{67BF25DD-AF45-44CB-BFD3-3EC683D056E9}"/>
                    </a:ext>
                  </a:extLst>
                </p:cNvPr>
                <p:cNvSpPr>
                  <a:spLocks noChangeShapeType="1"/>
                </p:cNvSpPr>
                <p:nvPr/>
              </p:nvSpPr>
              <p:spPr bwMode="auto">
                <a:xfrm>
                  <a:off x="2915" y="266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25" name="Rectangle 102">
                  <a:extLst>
                    <a:ext uri="{FF2B5EF4-FFF2-40B4-BE49-F238E27FC236}">
                      <a16:creationId xmlns:a16="http://schemas.microsoft.com/office/drawing/2014/main" id="{2988AB0F-168B-469F-BF1F-17254C786960}"/>
                    </a:ext>
                  </a:extLst>
                </p:cNvPr>
                <p:cNvSpPr>
                  <a:spLocks noChangeArrowheads="1"/>
                </p:cNvSpPr>
                <p:nvPr/>
              </p:nvSpPr>
              <p:spPr bwMode="auto">
                <a:xfrm>
                  <a:off x="2915" y="266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26" name="Line 103">
                  <a:extLst>
                    <a:ext uri="{FF2B5EF4-FFF2-40B4-BE49-F238E27FC236}">
                      <a16:creationId xmlns:a16="http://schemas.microsoft.com/office/drawing/2014/main" id="{A85097AA-0580-467D-860C-E54D2E6960B1}"/>
                    </a:ext>
                  </a:extLst>
                </p:cNvPr>
                <p:cNvSpPr>
                  <a:spLocks noChangeShapeType="1"/>
                </p:cNvSpPr>
                <p:nvPr/>
              </p:nvSpPr>
              <p:spPr bwMode="auto">
                <a:xfrm>
                  <a:off x="3133" y="2660"/>
                  <a:ext cx="21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27" name="Rectangle 104">
                  <a:extLst>
                    <a:ext uri="{FF2B5EF4-FFF2-40B4-BE49-F238E27FC236}">
                      <a16:creationId xmlns:a16="http://schemas.microsoft.com/office/drawing/2014/main" id="{3C63A164-532E-4A01-8F16-F742C307507E}"/>
                    </a:ext>
                  </a:extLst>
                </p:cNvPr>
                <p:cNvSpPr>
                  <a:spLocks noChangeArrowheads="1"/>
                </p:cNvSpPr>
                <p:nvPr/>
              </p:nvSpPr>
              <p:spPr bwMode="auto">
                <a:xfrm>
                  <a:off x="3133" y="2660"/>
                  <a:ext cx="21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28" name="Line 105">
                  <a:extLst>
                    <a:ext uri="{FF2B5EF4-FFF2-40B4-BE49-F238E27FC236}">
                      <a16:creationId xmlns:a16="http://schemas.microsoft.com/office/drawing/2014/main" id="{686E2DE7-B418-415D-A495-CDABCFDFD42E}"/>
                    </a:ext>
                  </a:extLst>
                </p:cNvPr>
                <p:cNvSpPr>
                  <a:spLocks noChangeShapeType="1"/>
                </p:cNvSpPr>
                <p:nvPr/>
              </p:nvSpPr>
              <p:spPr bwMode="auto">
                <a:xfrm>
                  <a:off x="3352" y="266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29" name="Rectangle 106">
                  <a:extLst>
                    <a:ext uri="{FF2B5EF4-FFF2-40B4-BE49-F238E27FC236}">
                      <a16:creationId xmlns:a16="http://schemas.microsoft.com/office/drawing/2014/main" id="{EE13A021-1729-4571-A104-3EEBBD7619AC}"/>
                    </a:ext>
                  </a:extLst>
                </p:cNvPr>
                <p:cNvSpPr>
                  <a:spLocks noChangeArrowheads="1"/>
                </p:cNvSpPr>
                <p:nvPr/>
              </p:nvSpPr>
              <p:spPr bwMode="auto">
                <a:xfrm>
                  <a:off x="3352" y="266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30" name="Line 107">
                  <a:extLst>
                    <a:ext uri="{FF2B5EF4-FFF2-40B4-BE49-F238E27FC236}">
                      <a16:creationId xmlns:a16="http://schemas.microsoft.com/office/drawing/2014/main" id="{D6F4E101-511A-41C5-A8E3-A87E8C812737}"/>
                    </a:ext>
                  </a:extLst>
                </p:cNvPr>
                <p:cNvSpPr>
                  <a:spLocks noChangeShapeType="1"/>
                </p:cNvSpPr>
                <p:nvPr/>
              </p:nvSpPr>
              <p:spPr bwMode="auto">
                <a:xfrm>
                  <a:off x="3571" y="266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31" name="Rectangle 108">
                  <a:extLst>
                    <a:ext uri="{FF2B5EF4-FFF2-40B4-BE49-F238E27FC236}">
                      <a16:creationId xmlns:a16="http://schemas.microsoft.com/office/drawing/2014/main" id="{8D8F1B3E-315F-475A-8DD1-54E7CB389BA1}"/>
                    </a:ext>
                  </a:extLst>
                </p:cNvPr>
                <p:cNvSpPr>
                  <a:spLocks noChangeArrowheads="1"/>
                </p:cNvSpPr>
                <p:nvPr/>
              </p:nvSpPr>
              <p:spPr bwMode="auto">
                <a:xfrm>
                  <a:off x="3571" y="266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32" name="Line 109">
                  <a:extLst>
                    <a:ext uri="{FF2B5EF4-FFF2-40B4-BE49-F238E27FC236}">
                      <a16:creationId xmlns:a16="http://schemas.microsoft.com/office/drawing/2014/main" id="{0F5A8E6D-0298-4071-800F-8363B1742B7E}"/>
                    </a:ext>
                  </a:extLst>
                </p:cNvPr>
                <p:cNvSpPr>
                  <a:spLocks noChangeShapeType="1"/>
                </p:cNvSpPr>
                <p:nvPr/>
              </p:nvSpPr>
              <p:spPr bwMode="auto">
                <a:xfrm>
                  <a:off x="798" y="2780"/>
                  <a:ext cx="6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33" name="Rectangle 110">
                  <a:extLst>
                    <a:ext uri="{FF2B5EF4-FFF2-40B4-BE49-F238E27FC236}">
                      <a16:creationId xmlns:a16="http://schemas.microsoft.com/office/drawing/2014/main" id="{F37A3343-F5A9-4246-842C-570FFA8F88CF}"/>
                    </a:ext>
                  </a:extLst>
                </p:cNvPr>
                <p:cNvSpPr>
                  <a:spLocks noChangeArrowheads="1"/>
                </p:cNvSpPr>
                <p:nvPr/>
              </p:nvSpPr>
              <p:spPr bwMode="auto">
                <a:xfrm>
                  <a:off x="798" y="2780"/>
                  <a:ext cx="607"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34" name="Line 111">
                  <a:extLst>
                    <a:ext uri="{FF2B5EF4-FFF2-40B4-BE49-F238E27FC236}">
                      <a16:creationId xmlns:a16="http://schemas.microsoft.com/office/drawing/2014/main" id="{788D53AC-4AA5-4EEB-BF15-0643A860A60C}"/>
                    </a:ext>
                  </a:extLst>
                </p:cNvPr>
                <p:cNvSpPr>
                  <a:spLocks noChangeShapeType="1"/>
                </p:cNvSpPr>
                <p:nvPr/>
              </p:nvSpPr>
              <p:spPr bwMode="auto">
                <a:xfrm>
                  <a:off x="1411" y="2780"/>
                  <a:ext cx="94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35" name="Rectangle 112">
                  <a:extLst>
                    <a:ext uri="{FF2B5EF4-FFF2-40B4-BE49-F238E27FC236}">
                      <a16:creationId xmlns:a16="http://schemas.microsoft.com/office/drawing/2014/main" id="{319D15A7-A346-4EED-BA26-EAA9D8FFCE1B}"/>
                    </a:ext>
                  </a:extLst>
                </p:cNvPr>
                <p:cNvSpPr>
                  <a:spLocks noChangeArrowheads="1"/>
                </p:cNvSpPr>
                <p:nvPr/>
              </p:nvSpPr>
              <p:spPr bwMode="auto">
                <a:xfrm>
                  <a:off x="1411" y="2780"/>
                  <a:ext cx="946"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36" name="Line 113">
                  <a:extLst>
                    <a:ext uri="{FF2B5EF4-FFF2-40B4-BE49-F238E27FC236}">
                      <a16:creationId xmlns:a16="http://schemas.microsoft.com/office/drawing/2014/main" id="{98B42096-A61D-4B05-B8FA-C55AB15AB50D}"/>
                    </a:ext>
                  </a:extLst>
                </p:cNvPr>
                <p:cNvSpPr>
                  <a:spLocks noChangeShapeType="1"/>
                </p:cNvSpPr>
                <p:nvPr/>
              </p:nvSpPr>
              <p:spPr bwMode="auto">
                <a:xfrm>
                  <a:off x="2362" y="2780"/>
                  <a:ext cx="2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37" name="Rectangle 114">
                  <a:extLst>
                    <a:ext uri="{FF2B5EF4-FFF2-40B4-BE49-F238E27FC236}">
                      <a16:creationId xmlns:a16="http://schemas.microsoft.com/office/drawing/2014/main" id="{1F34C3C5-D198-4FBA-925E-B2218773C4C5}"/>
                    </a:ext>
                  </a:extLst>
                </p:cNvPr>
                <p:cNvSpPr>
                  <a:spLocks noChangeArrowheads="1"/>
                </p:cNvSpPr>
                <p:nvPr/>
              </p:nvSpPr>
              <p:spPr bwMode="auto">
                <a:xfrm>
                  <a:off x="2362" y="2780"/>
                  <a:ext cx="225"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38" name="Line 115">
                  <a:extLst>
                    <a:ext uri="{FF2B5EF4-FFF2-40B4-BE49-F238E27FC236}">
                      <a16:creationId xmlns:a16="http://schemas.microsoft.com/office/drawing/2014/main" id="{B16AFF75-EBDC-4362-AD3D-98EBBC8749B7}"/>
                    </a:ext>
                  </a:extLst>
                </p:cNvPr>
                <p:cNvSpPr>
                  <a:spLocks noChangeShapeType="1"/>
                </p:cNvSpPr>
                <p:nvPr/>
              </p:nvSpPr>
              <p:spPr bwMode="auto">
                <a:xfrm>
                  <a:off x="2696" y="278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39" name="Rectangle 116">
                  <a:extLst>
                    <a:ext uri="{FF2B5EF4-FFF2-40B4-BE49-F238E27FC236}">
                      <a16:creationId xmlns:a16="http://schemas.microsoft.com/office/drawing/2014/main" id="{83BCD9C5-ED71-470D-8614-B2DCD7367978}"/>
                    </a:ext>
                  </a:extLst>
                </p:cNvPr>
                <p:cNvSpPr>
                  <a:spLocks noChangeArrowheads="1"/>
                </p:cNvSpPr>
                <p:nvPr/>
              </p:nvSpPr>
              <p:spPr bwMode="auto">
                <a:xfrm>
                  <a:off x="2696" y="278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40" name="Line 117">
                  <a:extLst>
                    <a:ext uri="{FF2B5EF4-FFF2-40B4-BE49-F238E27FC236}">
                      <a16:creationId xmlns:a16="http://schemas.microsoft.com/office/drawing/2014/main" id="{79AE3803-797B-4DF6-AFC6-BE27D442993B}"/>
                    </a:ext>
                  </a:extLst>
                </p:cNvPr>
                <p:cNvSpPr>
                  <a:spLocks noChangeShapeType="1"/>
                </p:cNvSpPr>
                <p:nvPr/>
              </p:nvSpPr>
              <p:spPr bwMode="auto">
                <a:xfrm>
                  <a:off x="2915" y="278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41" name="Rectangle 118">
                  <a:extLst>
                    <a:ext uri="{FF2B5EF4-FFF2-40B4-BE49-F238E27FC236}">
                      <a16:creationId xmlns:a16="http://schemas.microsoft.com/office/drawing/2014/main" id="{053A0171-F684-4AE7-B8D9-ACC98C3366DA}"/>
                    </a:ext>
                  </a:extLst>
                </p:cNvPr>
                <p:cNvSpPr>
                  <a:spLocks noChangeArrowheads="1"/>
                </p:cNvSpPr>
                <p:nvPr/>
              </p:nvSpPr>
              <p:spPr bwMode="auto">
                <a:xfrm>
                  <a:off x="2915" y="278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42" name="Line 119">
                  <a:extLst>
                    <a:ext uri="{FF2B5EF4-FFF2-40B4-BE49-F238E27FC236}">
                      <a16:creationId xmlns:a16="http://schemas.microsoft.com/office/drawing/2014/main" id="{1BE2942F-9055-4733-8B5F-9DB4EF725BA9}"/>
                    </a:ext>
                  </a:extLst>
                </p:cNvPr>
                <p:cNvSpPr>
                  <a:spLocks noChangeShapeType="1"/>
                </p:cNvSpPr>
                <p:nvPr/>
              </p:nvSpPr>
              <p:spPr bwMode="auto">
                <a:xfrm>
                  <a:off x="3133" y="2780"/>
                  <a:ext cx="21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43" name="Rectangle 120">
                  <a:extLst>
                    <a:ext uri="{FF2B5EF4-FFF2-40B4-BE49-F238E27FC236}">
                      <a16:creationId xmlns:a16="http://schemas.microsoft.com/office/drawing/2014/main" id="{4F5AF6B5-B3B5-41F4-BC74-9E014348FB5A}"/>
                    </a:ext>
                  </a:extLst>
                </p:cNvPr>
                <p:cNvSpPr>
                  <a:spLocks noChangeArrowheads="1"/>
                </p:cNvSpPr>
                <p:nvPr/>
              </p:nvSpPr>
              <p:spPr bwMode="auto">
                <a:xfrm>
                  <a:off x="3133" y="2780"/>
                  <a:ext cx="21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44" name="Line 121">
                  <a:extLst>
                    <a:ext uri="{FF2B5EF4-FFF2-40B4-BE49-F238E27FC236}">
                      <a16:creationId xmlns:a16="http://schemas.microsoft.com/office/drawing/2014/main" id="{87F53ED1-3DF1-492E-8651-5695134DE790}"/>
                    </a:ext>
                  </a:extLst>
                </p:cNvPr>
                <p:cNvSpPr>
                  <a:spLocks noChangeShapeType="1"/>
                </p:cNvSpPr>
                <p:nvPr/>
              </p:nvSpPr>
              <p:spPr bwMode="auto">
                <a:xfrm>
                  <a:off x="3352" y="278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45" name="Rectangle 122">
                  <a:extLst>
                    <a:ext uri="{FF2B5EF4-FFF2-40B4-BE49-F238E27FC236}">
                      <a16:creationId xmlns:a16="http://schemas.microsoft.com/office/drawing/2014/main" id="{FB5BF45F-2F06-4BDA-8B31-2D7E04286663}"/>
                    </a:ext>
                  </a:extLst>
                </p:cNvPr>
                <p:cNvSpPr>
                  <a:spLocks noChangeArrowheads="1"/>
                </p:cNvSpPr>
                <p:nvPr/>
              </p:nvSpPr>
              <p:spPr bwMode="auto">
                <a:xfrm>
                  <a:off x="3352" y="278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46" name="Line 123">
                  <a:extLst>
                    <a:ext uri="{FF2B5EF4-FFF2-40B4-BE49-F238E27FC236}">
                      <a16:creationId xmlns:a16="http://schemas.microsoft.com/office/drawing/2014/main" id="{D20198B3-6762-4FC6-9310-7CAE3D4CC1D8}"/>
                    </a:ext>
                  </a:extLst>
                </p:cNvPr>
                <p:cNvSpPr>
                  <a:spLocks noChangeShapeType="1"/>
                </p:cNvSpPr>
                <p:nvPr/>
              </p:nvSpPr>
              <p:spPr bwMode="auto">
                <a:xfrm>
                  <a:off x="3571" y="278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47" name="Rectangle 124">
                  <a:extLst>
                    <a:ext uri="{FF2B5EF4-FFF2-40B4-BE49-F238E27FC236}">
                      <a16:creationId xmlns:a16="http://schemas.microsoft.com/office/drawing/2014/main" id="{0EE7840A-DEA7-43BD-8AC3-724EC6261B8B}"/>
                    </a:ext>
                  </a:extLst>
                </p:cNvPr>
                <p:cNvSpPr>
                  <a:spLocks noChangeArrowheads="1"/>
                </p:cNvSpPr>
                <p:nvPr/>
              </p:nvSpPr>
              <p:spPr bwMode="auto">
                <a:xfrm>
                  <a:off x="3571" y="278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48" name="Line 125">
                  <a:extLst>
                    <a:ext uri="{FF2B5EF4-FFF2-40B4-BE49-F238E27FC236}">
                      <a16:creationId xmlns:a16="http://schemas.microsoft.com/office/drawing/2014/main" id="{A62B7047-F9D2-4A19-A70E-DC50F5C339B7}"/>
                    </a:ext>
                  </a:extLst>
                </p:cNvPr>
                <p:cNvSpPr>
                  <a:spLocks noChangeShapeType="1"/>
                </p:cNvSpPr>
                <p:nvPr/>
              </p:nvSpPr>
              <p:spPr bwMode="auto">
                <a:xfrm>
                  <a:off x="798" y="2900"/>
                  <a:ext cx="6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49" name="Rectangle 126">
                  <a:extLst>
                    <a:ext uri="{FF2B5EF4-FFF2-40B4-BE49-F238E27FC236}">
                      <a16:creationId xmlns:a16="http://schemas.microsoft.com/office/drawing/2014/main" id="{69D0040C-FFF1-4A19-8945-9EDA1B5D07E5}"/>
                    </a:ext>
                  </a:extLst>
                </p:cNvPr>
                <p:cNvSpPr>
                  <a:spLocks noChangeArrowheads="1"/>
                </p:cNvSpPr>
                <p:nvPr/>
              </p:nvSpPr>
              <p:spPr bwMode="auto">
                <a:xfrm>
                  <a:off x="798" y="2900"/>
                  <a:ext cx="607"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50" name="Line 127">
                  <a:extLst>
                    <a:ext uri="{FF2B5EF4-FFF2-40B4-BE49-F238E27FC236}">
                      <a16:creationId xmlns:a16="http://schemas.microsoft.com/office/drawing/2014/main" id="{C9DDC449-00E2-426A-9AE3-DC355AEBD6D6}"/>
                    </a:ext>
                  </a:extLst>
                </p:cNvPr>
                <p:cNvSpPr>
                  <a:spLocks noChangeShapeType="1"/>
                </p:cNvSpPr>
                <p:nvPr/>
              </p:nvSpPr>
              <p:spPr bwMode="auto">
                <a:xfrm>
                  <a:off x="1411" y="2900"/>
                  <a:ext cx="94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51" name="Rectangle 128">
                  <a:extLst>
                    <a:ext uri="{FF2B5EF4-FFF2-40B4-BE49-F238E27FC236}">
                      <a16:creationId xmlns:a16="http://schemas.microsoft.com/office/drawing/2014/main" id="{AF68F82A-F167-4F9A-80F6-BB09BB524E54}"/>
                    </a:ext>
                  </a:extLst>
                </p:cNvPr>
                <p:cNvSpPr>
                  <a:spLocks noChangeArrowheads="1"/>
                </p:cNvSpPr>
                <p:nvPr/>
              </p:nvSpPr>
              <p:spPr bwMode="auto">
                <a:xfrm>
                  <a:off x="1411" y="2900"/>
                  <a:ext cx="946"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52" name="Line 129">
                  <a:extLst>
                    <a:ext uri="{FF2B5EF4-FFF2-40B4-BE49-F238E27FC236}">
                      <a16:creationId xmlns:a16="http://schemas.microsoft.com/office/drawing/2014/main" id="{04F0CD53-B10A-4C1D-B467-D9B34386A284}"/>
                    </a:ext>
                  </a:extLst>
                </p:cNvPr>
                <p:cNvSpPr>
                  <a:spLocks noChangeShapeType="1"/>
                </p:cNvSpPr>
                <p:nvPr/>
              </p:nvSpPr>
              <p:spPr bwMode="auto">
                <a:xfrm>
                  <a:off x="2362" y="2900"/>
                  <a:ext cx="2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53" name="Rectangle 130">
                  <a:extLst>
                    <a:ext uri="{FF2B5EF4-FFF2-40B4-BE49-F238E27FC236}">
                      <a16:creationId xmlns:a16="http://schemas.microsoft.com/office/drawing/2014/main" id="{A268B56F-A87A-44BA-B745-798EA4EE1D9F}"/>
                    </a:ext>
                  </a:extLst>
                </p:cNvPr>
                <p:cNvSpPr>
                  <a:spLocks noChangeArrowheads="1"/>
                </p:cNvSpPr>
                <p:nvPr/>
              </p:nvSpPr>
              <p:spPr bwMode="auto">
                <a:xfrm>
                  <a:off x="2362" y="2900"/>
                  <a:ext cx="225"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54" name="Line 131">
                  <a:extLst>
                    <a:ext uri="{FF2B5EF4-FFF2-40B4-BE49-F238E27FC236}">
                      <a16:creationId xmlns:a16="http://schemas.microsoft.com/office/drawing/2014/main" id="{3EE1DF44-2994-4C5F-A08C-E1FE0184D59D}"/>
                    </a:ext>
                  </a:extLst>
                </p:cNvPr>
                <p:cNvSpPr>
                  <a:spLocks noChangeShapeType="1"/>
                </p:cNvSpPr>
                <p:nvPr/>
              </p:nvSpPr>
              <p:spPr bwMode="auto">
                <a:xfrm>
                  <a:off x="2696" y="290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55" name="Rectangle 132">
                  <a:extLst>
                    <a:ext uri="{FF2B5EF4-FFF2-40B4-BE49-F238E27FC236}">
                      <a16:creationId xmlns:a16="http://schemas.microsoft.com/office/drawing/2014/main" id="{3298A651-CC10-484F-B6EE-EF7C2C5F0916}"/>
                    </a:ext>
                  </a:extLst>
                </p:cNvPr>
                <p:cNvSpPr>
                  <a:spLocks noChangeArrowheads="1"/>
                </p:cNvSpPr>
                <p:nvPr/>
              </p:nvSpPr>
              <p:spPr bwMode="auto">
                <a:xfrm>
                  <a:off x="2696" y="290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56" name="Line 133">
                  <a:extLst>
                    <a:ext uri="{FF2B5EF4-FFF2-40B4-BE49-F238E27FC236}">
                      <a16:creationId xmlns:a16="http://schemas.microsoft.com/office/drawing/2014/main" id="{8D2EF9A7-58B0-4E82-A6FF-4D6528EACEB5}"/>
                    </a:ext>
                  </a:extLst>
                </p:cNvPr>
                <p:cNvSpPr>
                  <a:spLocks noChangeShapeType="1"/>
                </p:cNvSpPr>
                <p:nvPr/>
              </p:nvSpPr>
              <p:spPr bwMode="auto">
                <a:xfrm>
                  <a:off x="2915" y="290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57" name="Rectangle 134">
                  <a:extLst>
                    <a:ext uri="{FF2B5EF4-FFF2-40B4-BE49-F238E27FC236}">
                      <a16:creationId xmlns:a16="http://schemas.microsoft.com/office/drawing/2014/main" id="{76C72C75-D874-4410-AEC5-015D28C5BCB8}"/>
                    </a:ext>
                  </a:extLst>
                </p:cNvPr>
                <p:cNvSpPr>
                  <a:spLocks noChangeArrowheads="1"/>
                </p:cNvSpPr>
                <p:nvPr/>
              </p:nvSpPr>
              <p:spPr bwMode="auto">
                <a:xfrm>
                  <a:off x="2915" y="290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58" name="Line 135">
                  <a:extLst>
                    <a:ext uri="{FF2B5EF4-FFF2-40B4-BE49-F238E27FC236}">
                      <a16:creationId xmlns:a16="http://schemas.microsoft.com/office/drawing/2014/main" id="{8638407E-E94B-4AFA-8CFF-A8B581F0CC7E}"/>
                    </a:ext>
                  </a:extLst>
                </p:cNvPr>
                <p:cNvSpPr>
                  <a:spLocks noChangeShapeType="1"/>
                </p:cNvSpPr>
                <p:nvPr/>
              </p:nvSpPr>
              <p:spPr bwMode="auto">
                <a:xfrm>
                  <a:off x="3133" y="2900"/>
                  <a:ext cx="21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59" name="Rectangle 136">
                  <a:extLst>
                    <a:ext uri="{FF2B5EF4-FFF2-40B4-BE49-F238E27FC236}">
                      <a16:creationId xmlns:a16="http://schemas.microsoft.com/office/drawing/2014/main" id="{A7D274B6-2F81-42FD-B35B-5DA5B768C4C3}"/>
                    </a:ext>
                  </a:extLst>
                </p:cNvPr>
                <p:cNvSpPr>
                  <a:spLocks noChangeArrowheads="1"/>
                </p:cNvSpPr>
                <p:nvPr/>
              </p:nvSpPr>
              <p:spPr bwMode="auto">
                <a:xfrm>
                  <a:off x="3133" y="2900"/>
                  <a:ext cx="21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60" name="Line 137">
                  <a:extLst>
                    <a:ext uri="{FF2B5EF4-FFF2-40B4-BE49-F238E27FC236}">
                      <a16:creationId xmlns:a16="http://schemas.microsoft.com/office/drawing/2014/main" id="{CC48B768-ECB1-4E8F-AC11-CA2DA8C6EE8B}"/>
                    </a:ext>
                  </a:extLst>
                </p:cNvPr>
                <p:cNvSpPr>
                  <a:spLocks noChangeShapeType="1"/>
                </p:cNvSpPr>
                <p:nvPr/>
              </p:nvSpPr>
              <p:spPr bwMode="auto">
                <a:xfrm>
                  <a:off x="3352" y="290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61" name="Rectangle 138">
                  <a:extLst>
                    <a:ext uri="{FF2B5EF4-FFF2-40B4-BE49-F238E27FC236}">
                      <a16:creationId xmlns:a16="http://schemas.microsoft.com/office/drawing/2014/main" id="{EFD6B541-3104-453B-A365-A55321135AE7}"/>
                    </a:ext>
                  </a:extLst>
                </p:cNvPr>
                <p:cNvSpPr>
                  <a:spLocks noChangeArrowheads="1"/>
                </p:cNvSpPr>
                <p:nvPr/>
              </p:nvSpPr>
              <p:spPr bwMode="auto">
                <a:xfrm>
                  <a:off x="3352" y="290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62" name="Line 139">
                  <a:extLst>
                    <a:ext uri="{FF2B5EF4-FFF2-40B4-BE49-F238E27FC236}">
                      <a16:creationId xmlns:a16="http://schemas.microsoft.com/office/drawing/2014/main" id="{3A869B07-B42C-4D38-8AD9-9BC485375B03}"/>
                    </a:ext>
                  </a:extLst>
                </p:cNvPr>
                <p:cNvSpPr>
                  <a:spLocks noChangeShapeType="1"/>
                </p:cNvSpPr>
                <p:nvPr/>
              </p:nvSpPr>
              <p:spPr bwMode="auto">
                <a:xfrm>
                  <a:off x="3571" y="290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63" name="Rectangle 140">
                  <a:extLst>
                    <a:ext uri="{FF2B5EF4-FFF2-40B4-BE49-F238E27FC236}">
                      <a16:creationId xmlns:a16="http://schemas.microsoft.com/office/drawing/2014/main" id="{C929941D-B40E-411E-A317-2ECC58719428}"/>
                    </a:ext>
                  </a:extLst>
                </p:cNvPr>
                <p:cNvSpPr>
                  <a:spLocks noChangeArrowheads="1"/>
                </p:cNvSpPr>
                <p:nvPr/>
              </p:nvSpPr>
              <p:spPr bwMode="auto">
                <a:xfrm>
                  <a:off x="3571" y="290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64" name="Line 141">
                  <a:extLst>
                    <a:ext uri="{FF2B5EF4-FFF2-40B4-BE49-F238E27FC236}">
                      <a16:creationId xmlns:a16="http://schemas.microsoft.com/office/drawing/2014/main" id="{C645AA36-3EEA-48B0-A367-5ED786EC86A1}"/>
                    </a:ext>
                  </a:extLst>
                </p:cNvPr>
                <p:cNvSpPr>
                  <a:spLocks noChangeShapeType="1"/>
                </p:cNvSpPr>
                <p:nvPr/>
              </p:nvSpPr>
              <p:spPr bwMode="auto">
                <a:xfrm>
                  <a:off x="798" y="3020"/>
                  <a:ext cx="6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65" name="Rectangle 142">
                  <a:extLst>
                    <a:ext uri="{FF2B5EF4-FFF2-40B4-BE49-F238E27FC236}">
                      <a16:creationId xmlns:a16="http://schemas.microsoft.com/office/drawing/2014/main" id="{1F7D6C2C-3380-4636-B215-06DB79C73DB7}"/>
                    </a:ext>
                  </a:extLst>
                </p:cNvPr>
                <p:cNvSpPr>
                  <a:spLocks noChangeArrowheads="1"/>
                </p:cNvSpPr>
                <p:nvPr/>
              </p:nvSpPr>
              <p:spPr bwMode="auto">
                <a:xfrm>
                  <a:off x="798" y="3020"/>
                  <a:ext cx="607"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66" name="Line 143">
                  <a:extLst>
                    <a:ext uri="{FF2B5EF4-FFF2-40B4-BE49-F238E27FC236}">
                      <a16:creationId xmlns:a16="http://schemas.microsoft.com/office/drawing/2014/main" id="{E75D6454-6DEE-433E-A73A-63C4AA57F32D}"/>
                    </a:ext>
                  </a:extLst>
                </p:cNvPr>
                <p:cNvSpPr>
                  <a:spLocks noChangeShapeType="1"/>
                </p:cNvSpPr>
                <p:nvPr/>
              </p:nvSpPr>
              <p:spPr bwMode="auto">
                <a:xfrm>
                  <a:off x="1411" y="3020"/>
                  <a:ext cx="94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67" name="Rectangle 144">
                  <a:extLst>
                    <a:ext uri="{FF2B5EF4-FFF2-40B4-BE49-F238E27FC236}">
                      <a16:creationId xmlns:a16="http://schemas.microsoft.com/office/drawing/2014/main" id="{5302C4BA-7F2F-417F-B596-3AB9F340B90B}"/>
                    </a:ext>
                  </a:extLst>
                </p:cNvPr>
                <p:cNvSpPr>
                  <a:spLocks noChangeArrowheads="1"/>
                </p:cNvSpPr>
                <p:nvPr/>
              </p:nvSpPr>
              <p:spPr bwMode="auto">
                <a:xfrm>
                  <a:off x="1411" y="3020"/>
                  <a:ext cx="946"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68" name="Line 145">
                  <a:extLst>
                    <a:ext uri="{FF2B5EF4-FFF2-40B4-BE49-F238E27FC236}">
                      <a16:creationId xmlns:a16="http://schemas.microsoft.com/office/drawing/2014/main" id="{2D3C9480-5DCD-4E9D-B4ED-9CA452082F2E}"/>
                    </a:ext>
                  </a:extLst>
                </p:cNvPr>
                <p:cNvSpPr>
                  <a:spLocks noChangeShapeType="1"/>
                </p:cNvSpPr>
                <p:nvPr/>
              </p:nvSpPr>
              <p:spPr bwMode="auto">
                <a:xfrm>
                  <a:off x="2362" y="3020"/>
                  <a:ext cx="2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69" name="Rectangle 146">
                  <a:extLst>
                    <a:ext uri="{FF2B5EF4-FFF2-40B4-BE49-F238E27FC236}">
                      <a16:creationId xmlns:a16="http://schemas.microsoft.com/office/drawing/2014/main" id="{56015849-066F-4629-93FE-F440197713E9}"/>
                    </a:ext>
                  </a:extLst>
                </p:cNvPr>
                <p:cNvSpPr>
                  <a:spLocks noChangeArrowheads="1"/>
                </p:cNvSpPr>
                <p:nvPr/>
              </p:nvSpPr>
              <p:spPr bwMode="auto">
                <a:xfrm>
                  <a:off x="2362" y="3020"/>
                  <a:ext cx="225"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70" name="Line 147">
                  <a:extLst>
                    <a:ext uri="{FF2B5EF4-FFF2-40B4-BE49-F238E27FC236}">
                      <a16:creationId xmlns:a16="http://schemas.microsoft.com/office/drawing/2014/main" id="{457CE6E0-F7B5-4DD8-82F1-58D66A738631}"/>
                    </a:ext>
                  </a:extLst>
                </p:cNvPr>
                <p:cNvSpPr>
                  <a:spLocks noChangeShapeType="1"/>
                </p:cNvSpPr>
                <p:nvPr/>
              </p:nvSpPr>
              <p:spPr bwMode="auto">
                <a:xfrm>
                  <a:off x="2696" y="302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71" name="Rectangle 148">
                  <a:extLst>
                    <a:ext uri="{FF2B5EF4-FFF2-40B4-BE49-F238E27FC236}">
                      <a16:creationId xmlns:a16="http://schemas.microsoft.com/office/drawing/2014/main" id="{D16AB4D0-30A5-4A36-8D96-C93D6F6136BC}"/>
                    </a:ext>
                  </a:extLst>
                </p:cNvPr>
                <p:cNvSpPr>
                  <a:spLocks noChangeArrowheads="1"/>
                </p:cNvSpPr>
                <p:nvPr/>
              </p:nvSpPr>
              <p:spPr bwMode="auto">
                <a:xfrm>
                  <a:off x="2696" y="302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72" name="Line 149">
                  <a:extLst>
                    <a:ext uri="{FF2B5EF4-FFF2-40B4-BE49-F238E27FC236}">
                      <a16:creationId xmlns:a16="http://schemas.microsoft.com/office/drawing/2014/main" id="{2377B4D6-64AC-4F27-8EEA-97D4D892F715}"/>
                    </a:ext>
                  </a:extLst>
                </p:cNvPr>
                <p:cNvSpPr>
                  <a:spLocks noChangeShapeType="1"/>
                </p:cNvSpPr>
                <p:nvPr/>
              </p:nvSpPr>
              <p:spPr bwMode="auto">
                <a:xfrm>
                  <a:off x="2915" y="302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73" name="Rectangle 150">
                  <a:extLst>
                    <a:ext uri="{FF2B5EF4-FFF2-40B4-BE49-F238E27FC236}">
                      <a16:creationId xmlns:a16="http://schemas.microsoft.com/office/drawing/2014/main" id="{1AC3D713-7D3A-4A99-8816-3485EA129414}"/>
                    </a:ext>
                  </a:extLst>
                </p:cNvPr>
                <p:cNvSpPr>
                  <a:spLocks noChangeArrowheads="1"/>
                </p:cNvSpPr>
                <p:nvPr/>
              </p:nvSpPr>
              <p:spPr bwMode="auto">
                <a:xfrm>
                  <a:off x="2915" y="302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74" name="Line 151">
                  <a:extLst>
                    <a:ext uri="{FF2B5EF4-FFF2-40B4-BE49-F238E27FC236}">
                      <a16:creationId xmlns:a16="http://schemas.microsoft.com/office/drawing/2014/main" id="{C6DBDBE8-5E33-489C-AA4B-BA6A496AF835}"/>
                    </a:ext>
                  </a:extLst>
                </p:cNvPr>
                <p:cNvSpPr>
                  <a:spLocks noChangeShapeType="1"/>
                </p:cNvSpPr>
                <p:nvPr/>
              </p:nvSpPr>
              <p:spPr bwMode="auto">
                <a:xfrm>
                  <a:off x="3133" y="3020"/>
                  <a:ext cx="21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75" name="Rectangle 152">
                  <a:extLst>
                    <a:ext uri="{FF2B5EF4-FFF2-40B4-BE49-F238E27FC236}">
                      <a16:creationId xmlns:a16="http://schemas.microsoft.com/office/drawing/2014/main" id="{31C749DC-6D47-4AB8-B6D5-6F8A130F8B29}"/>
                    </a:ext>
                  </a:extLst>
                </p:cNvPr>
                <p:cNvSpPr>
                  <a:spLocks noChangeArrowheads="1"/>
                </p:cNvSpPr>
                <p:nvPr/>
              </p:nvSpPr>
              <p:spPr bwMode="auto">
                <a:xfrm>
                  <a:off x="3133" y="3020"/>
                  <a:ext cx="21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76" name="Line 153">
                  <a:extLst>
                    <a:ext uri="{FF2B5EF4-FFF2-40B4-BE49-F238E27FC236}">
                      <a16:creationId xmlns:a16="http://schemas.microsoft.com/office/drawing/2014/main" id="{DBD15254-630E-42BB-9188-FDF8A263EB39}"/>
                    </a:ext>
                  </a:extLst>
                </p:cNvPr>
                <p:cNvSpPr>
                  <a:spLocks noChangeShapeType="1"/>
                </p:cNvSpPr>
                <p:nvPr/>
              </p:nvSpPr>
              <p:spPr bwMode="auto">
                <a:xfrm>
                  <a:off x="3352" y="302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77" name="Rectangle 154">
                  <a:extLst>
                    <a:ext uri="{FF2B5EF4-FFF2-40B4-BE49-F238E27FC236}">
                      <a16:creationId xmlns:a16="http://schemas.microsoft.com/office/drawing/2014/main" id="{75172481-099D-4D65-B2FD-F763C3E161CD}"/>
                    </a:ext>
                  </a:extLst>
                </p:cNvPr>
                <p:cNvSpPr>
                  <a:spLocks noChangeArrowheads="1"/>
                </p:cNvSpPr>
                <p:nvPr/>
              </p:nvSpPr>
              <p:spPr bwMode="auto">
                <a:xfrm>
                  <a:off x="3352" y="302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78" name="Line 155">
                  <a:extLst>
                    <a:ext uri="{FF2B5EF4-FFF2-40B4-BE49-F238E27FC236}">
                      <a16:creationId xmlns:a16="http://schemas.microsoft.com/office/drawing/2014/main" id="{F7F1B360-A91E-4A3B-A156-9ADDAB331948}"/>
                    </a:ext>
                  </a:extLst>
                </p:cNvPr>
                <p:cNvSpPr>
                  <a:spLocks noChangeShapeType="1"/>
                </p:cNvSpPr>
                <p:nvPr/>
              </p:nvSpPr>
              <p:spPr bwMode="auto">
                <a:xfrm>
                  <a:off x="3571" y="302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79" name="Rectangle 156">
                  <a:extLst>
                    <a:ext uri="{FF2B5EF4-FFF2-40B4-BE49-F238E27FC236}">
                      <a16:creationId xmlns:a16="http://schemas.microsoft.com/office/drawing/2014/main" id="{77D712B0-2B16-440A-82AC-367356150061}"/>
                    </a:ext>
                  </a:extLst>
                </p:cNvPr>
                <p:cNvSpPr>
                  <a:spLocks noChangeArrowheads="1"/>
                </p:cNvSpPr>
                <p:nvPr/>
              </p:nvSpPr>
              <p:spPr bwMode="auto">
                <a:xfrm>
                  <a:off x="3571" y="302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80" name="Line 157">
                  <a:extLst>
                    <a:ext uri="{FF2B5EF4-FFF2-40B4-BE49-F238E27FC236}">
                      <a16:creationId xmlns:a16="http://schemas.microsoft.com/office/drawing/2014/main" id="{FA0BDB38-2B63-4103-89D7-FCD061FCD94E}"/>
                    </a:ext>
                  </a:extLst>
                </p:cNvPr>
                <p:cNvSpPr>
                  <a:spLocks noChangeShapeType="1"/>
                </p:cNvSpPr>
                <p:nvPr/>
              </p:nvSpPr>
              <p:spPr bwMode="auto">
                <a:xfrm>
                  <a:off x="798" y="3140"/>
                  <a:ext cx="6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81" name="Rectangle 158">
                  <a:extLst>
                    <a:ext uri="{FF2B5EF4-FFF2-40B4-BE49-F238E27FC236}">
                      <a16:creationId xmlns:a16="http://schemas.microsoft.com/office/drawing/2014/main" id="{519B2C74-2458-4251-A594-46EE482B3427}"/>
                    </a:ext>
                  </a:extLst>
                </p:cNvPr>
                <p:cNvSpPr>
                  <a:spLocks noChangeArrowheads="1"/>
                </p:cNvSpPr>
                <p:nvPr/>
              </p:nvSpPr>
              <p:spPr bwMode="auto">
                <a:xfrm>
                  <a:off x="798" y="3140"/>
                  <a:ext cx="607"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82" name="Line 159">
                  <a:extLst>
                    <a:ext uri="{FF2B5EF4-FFF2-40B4-BE49-F238E27FC236}">
                      <a16:creationId xmlns:a16="http://schemas.microsoft.com/office/drawing/2014/main" id="{4F7D9A73-8715-417F-A5B8-A425FCFC26DE}"/>
                    </a:ext>
                  </a:extLst>
                </p:cNvPr>
                <p:cNvSpPr>
                  <a:spLocks noChangeShapeType="1"/>
                </p:cNvSpPr>
                <p:nvPr/>
              </p:nvSpPr>
              <p:spPr bwMode="auto">
                <a:xfrm>
                  <a:off x="1411" y="3140"/>
                  <a:ext cx="94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83" name="Rectangle 160">
                  <a:extLst>
                    <a:ext uri="{FF2B5EF4-FFF2-40B4-BE49-F238E27FC236}">
                      <a16:creationId xmlns:a16="http://schemas.microsoft.com/office/drawing/2014/main" id="{56B53154-39E1-44AE-904E-BF2D9035CE42}"/>
                    </a:ext>
                  </a:extLst>
                </p:cNvPr>
                <p:cNvSpPr>
                  <a:spLocks noChangeArrowheads="1"/>
                </p:cNvSpPr>
                <p:nvPr/>
              </p:nvSpPr>
              <p:spPr bwMode="auto">
                <a:xfrm>
                  <a:off x="1411" y="3140"/>
                  <a:ext cx="946"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84" name="Line 161">
                  <a:extLst>
                    <a:ext uri="{FF2B5EF4-FFF2-40B4-BE49-F238E27FC236}">
                      <a16:creationId xmlns:a16="http://schemas.microsoft.com/office/drawing/2014/main" id="{E3E34985-7F83-48A7-BA37-F62289B3BB52}"/>
                    </a:ext>
                  </a:extLst>
                </p:cNvPr>
                <p:cNvSpPr>
                  <a:spLocks noChangeShapeType="1"/>
                </p:cNvSpPr>
                <p:nvPr/>
              </p:nvSpPr>
              <p:spPr bwMode="auto">
                <a:xfrm>
                  <a:off x="2362" y="3140"/>
                  <a:ext cx="2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85" name="Rectangle 162">
                  <a:extLst>
                    <a:ext uri="{FF2B5EF4-FFF2-40B4-BE49-F238E27FC236}">
                      <a16:creationId xmlns:a16="http://schemas.microsoft.com/office/drawing/2014/main" id="{ED6885D7-1FEB-46D9-8B35-E53D0422F21C}"/>
                    </a:ext>
                  </a:extLst>
                </p:cNvPr>
                <p:cNvSpPr>
                  <a:spLocks noChangeArrowheads="1"/>
                </p:cNvSpPr>
                <p:nvPr/>
              </p:nvSpPr>
              <p:spPr bwMode="auto">
                <a:xfrm>
                  <a:off x="2362" y="3140"/>
                  <a:ext cx="225"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86" name="Line 163">
                  <a:extLst>
                    <a:ext uri="{FF2B5EF4-FFF2-40B4-BE49-F238E27FC236}">
                      <a16:creationId xmlns:a16="http://schemas.microsoft.com/office/drawing/2014/main" id="{177E03BB-75B5-4A50-9ABC-F6FAB14E2BA7}"/>
                    </a:ext>
                  </a:extLst>
                </p:cNvPr>
                <p:cNvSpPr>
                  <a:spLocks noChangeShapeType="1"/>
                </p:cNvSpPr>
                <p:nvPr/>
              </p:nvSpPr>
              <p:spPr bwMode="auto">
                <a:xfrm>
                  <a:off x="2696" y="314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87" name="Rectangle 164">
                  <a:extLst>
                    <a:ext uri="{FF2B5EF4-FFF2-40B4-BE49-F238E27FC236}">
                      <a16:creationId xmlns:a16="http://schemas.microsoft.com/office/drawing/2014/main" id="{20730695-409B-4FB3-B44C-3C91EBD8E75D}"/>
                    </a:ext>
                  </a:extLst>
                </p:cNvPr>
                <p:cNvSpPr>
                  <a:spLocks noChangeArrowheads="1"/>
                </p:cNvSpPr>
                <p:nvPr/>
              </p:nvSpPr>
              <p:spPr bwMode="auto">
                <a:xfrm>
                  <a:off x="2696" y="314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88" name="Line 165">
                  <a:extLst>
                    <a:ext uri="{FF2B5EF4-FFF2-40B4-BE49-F238E27FC236}">
                      <a16:creationId xmlns:a16="http://schemas.microsoft.com/office/drawing/2014/main" id="{CF3CE19A-8DA5-4883-A419-49FD8AEDB734}"/>
                    </a:ext>
                  </a:extLst>
                </p:cNvPr>
                <p:cNvSpPr>
                  <a:spLocks noChangeShapeType="1"/>
                </p:cNvSpPr>
                <p:nvPr/>
              </p:nvSpPr>
              <p:spPr bwMode="auto">
                <a:xfrm>
                  <a:off x="2915" y="314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89" name="Rectangle 166">
                  <a:extLst>
                    <a:ext uri="{FF2B5EF4-FFF2-40B4-BE49-F238E27FC236}">
                      <a16:creationId xmlns:a16="http://schemas.microsoft.com/office/drawing/2014/main" id="{2350D7FC-33A6-4D3D-B938-A288BF63F6D1}"/>
                    </a:ext>
                  </a:extLst>
                </p:cNvPr>
                <p:cNvSpPr>
                  <a:spLocks noChangeArrowheads="1"/>
                </p:cNvSpPr>
                <p:nvPr/>
              </p:nvSpPr>
              <p:spPr bwMode="auto">
                <a:xfrm>
                  <a:off x="2915" y="314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90" name="Line 167">
                  <a:extLst>
                    <a:ext uri="{FF2B5EF4-FFF2-40B4-BE49-F238E27FC236}">
                      <a16:creationId xmlns:a16="http://schemas.microsoft.com/office/drawing/2014/main" id="{F7D78372-F6C2-4C4A-B300-65AA7198068F}"/>
                    </a:ext>
                  </a:extLst>
                </p:cNvPr>
                <p:cNvSpPr>
                  <a:spLocks noChangeShapeType="1"/>
                </p:cNvSpPr>
                <p:nvPr/>
              </p:nvSpPr>
              <p:spPr bwMode="auto">
                <a:xfrm>
                  <a:off x="3133" y="3140"/>
                  <a:ext cx="21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91" name="Rectangle 168">
                  <a:extLst>
                    <a:ext uri="{FF2B5EF4-FFF2-40B4-BE49-F238E27FC236}">
                      <a16:creationId xmlns:a16="http://schemas.microsoft.com/office/drawing/2014/main" id="{5F15A3D6-FB8B-4BCE-91DD-57166A5C67A0}"/>
                    </a:ext>
                  </a:extLst>
                </p:cNvPr>
                <p:cNvSpPr>
                  <a:spLocks noChangeArrowheads="1"/>
                </p:cNvSpPr>
                <p:nvPr/>
              </p:nvSpPr>
              <p:spPr bwMode="auto">
                <a:xfrm>
                  <a:off x="3133" y="3140"/>
                  <a:ext cx="21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92" name="Line 169">
                  <a:extLst>
                    <a:ext uri="{FF2B5EF4-FFF2-40B4-BE49-F238E27FC236}">
                      <a16:creationId xmlns:a16="http://schemas.microsoft.com/office/drawing/2014/main" id="{CDE0E680-6DFC-4517-9E23-33C334D3BCCF}"/>
                    </a:ext>
                  </a:extLst>
                </p:cNvPr>
                <p:cNvSpPr>
                  <a:spLocks noChangeShapeType="1"/>
                </p:cNvSpPr>
                <p:nvPr/>
              </p:nvSpPr>
              <p:spPr bwMode="auto">
                <a:xfrm>
                  <a:off x="3352" y="314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93" name="Rectangle 170">
                  <a:extLst>
                    <a:ext uri="{FF2B5EF4-FFF2-40B4-BE49-F238E27FC236}">
                      <a16:creationId xmlns:a16="http://schemas.microsoft.com/office/drawing/2014/main" id="{752EA952-7B3E-4A21-AD40-3752D3814DF0}"/>
                    </a:ext>
                  </a:extLst>
                </p:cNvPr>
                <p:cNvSpPr>
                  <a:spLocks noChangeArrowheads="1"/>
                </p:cNvSpPr>
                <p:nvPr/>
              </p:nvSpPr>
              <p:spPr bwMode="auto">
                <a:xfrm>
                  <a:off x="3352" y="314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94" name="Line 171">
                  <a:extLst>
                    <a:ext uri="{FF2B5EF4-FFF2-40B4-BE49-F238E27FC236}">
                      <a16:creationId xmlns:a16="http://schemas.microsoft.com/office/drawing/2014/main" id="{425B8DD4-A70B-4232-A95B-C162BB5DAC6B}"/>
                    </a:ext>
                  </a:extLst>
                </p:cNvPr>
                <p:cNvSpPr>
                  <a:spLocks noChangeShapeType="1"/>
                </p:cNvSpPr>
                <p:nvPr/>
              </p:nvSpPr>
              <p:spPr bwMode="auto">
                <a:xfrm>
                  <a:off x="3571" y="314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95" name="Rectangle 172">
                  <a:extLst>
                    <a:ext uri="{FF2B5EF4-FFF2-40B4-BE49-F238E27FC236}">
                      <a16:creationId xmlns:a16="http://schemas.microsoft.com/office/drawing/2014/main" id="{BD05C872-5F29-4ED6-A83A-37286E821F57}"/>
                    </a:ext>
                  </a:extLst>
                </p:cNvPr>
                <p:cNvSpPr>
                  <a:spLocks noChangeArrowheads="1"/>
                </p:cNvSpPr>
                <p:nvPr/>
              </p:nvSpPr>
              <p:spPr bwMode="auto">
                <a:xfrm>
                  <a:off x="3571" y="314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96" name="Line 173">
                  <a:extLst>
                    <a:ext uri="{FF2B5EF4-FFF2-40B4-BE49-F238E27FC236}">
                      <a16:creationId xmlns:a16="http://schemas.microsoft.com/office/drawing/2014/main" id="{342E144B-DDEA-4542-9B04-8AE2B653F9A8}"/>
                    </a:ext>
                  </a:extLst>
                </p:cNvPr>
                <p:cNvSpPr>
                  <a:spLocks noChangeShapeType="1"/>
                </p:cNvSpPr>
                <p:nvPr/>
              </p:nvSpPr>
              <p:spPr bwMode="auto">
                <a:xfrm>
                  <a:off x="798" y="3260"/>
                  <a:ext cx="179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97" name="Rectangle 174">
                  <a:extLst>
                    <a:ext uri="{FF2B5EF4-FFF2-40B4-BE49-F238E27FC236}">
                      <a16:creationId xmlns:a16="http://schemas.microsoft.com/office/drawing/2014/main" id="{3099D823-7A60-4383-AA28-B6BE8E07FD71}"/>
                    </a:ext>
                  </a:extLst>
                </p:cNvPr>
                <p:cNvSpPr>
                  <a:spLocks noChangeArrowheads="1"/>
                </p:cNvSpPr>
                <p:nvPr/>
              </p:nvSpPr>
              <p:spPr bwMode="auto">
                <a:xfrm>
                  <a:off x="798" y="3260"/>
                  <a:ext cx="179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98" name="Line 175">
                  <a:extLst>
                    <a:ext uri="{FF2B5EF4-FFF2-40B4-BE49-F238E27FC236}">
                      <a16:creationId xmlns:a16="http://schemas.microsoft.com/office/drawing/2014/main" id="{A5460525-8521-4312-B3F2-CB59E407DD74}"/>
                    </a:ext>
                  </a:extLst>
                </p:cNvPr>
                <p:cNvSpPr>
                  <a:spLocks noChangeShapeType="1"/>
                </p:cNvSpPr>
                <p:nvPr/>
              </p:nvSpPr>
              <p:spPr bwMode="auto">
                <a:xfrm>
                  <a:off x="2696" y="3260"/>
                  <a:ext cx="109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99" name="Rectangle 176">
                  <a:extLst>
                    <a:ext uri="{FF2B5EF4-FFF2-40B4-BE49-F238E27FC236}">
                      <a16:creationId xmlns:a16="http://schemas.microsoft.com/office/drawing/2014/main" id="{6DA4FCD7-29F9-405A-B43B-8B8512B93157}"/>
                    </a:ext>
                  </a:extLst>
                </p:cNvPr>
                <p:cNvSpPr>
                  <a:spLocks noChangeArrowheads="1"/>
                </p:cNvSpPr>
                <p:nvPr/>
              </p:nvSpPr>
              <p:spPr bwMode="auto">
                <a:xfrm>
                  <a:off x="2696" y="3260"/>
                  <a:ext cx="109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00" name="Line 177">
                  <a:extLst>
                    <a:ext uri="{FF2B5EF4-FFF2-40B4-BE49-F238E27FC236}">
                      <a16:creationId xmlns:a16="http://schemas.microsoft.com/office/drawing/2014/main" id="{C43A2AC1-9C40-4E92-BCBD-F356E2AFFDF0}"/>
                    </a:ext>
                  </a:extLst>
                </p:cNvPr>
                <p:cNvSpPr>
                  <a:spLocks noChangeShapeType="1"/>
                </p:cNvSpPr>
                <p:nvPr/>
              </p:nvSpPr>
              <p:spPr bwMode="auto">
                <a:xfrm>
                  <a:off x="793" y="2300"/>
                  <a:ext cx="0" cy="96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01" name="Rectangle 178">
                  <a:extLst>
                    <a:ext uri="{FF2B5EF4-FFF2-40B4-BE49-F238E27FC236}">
                      <a16:creationId xmlns:a16="http://schemas.microsoft.com/office/drawing/2014/main" id="{951A51C8-34EF-4F13-8824-3FBBD4CCD503}"/>
                    </a:ext>
                  </a:extLst>
                </p:cNvPr>
                <p:cNvSpPr>
                  <a:spLocks noChangeArrowheads="1"/>
                </p:cNvSpPr>
                <p:nvPr/>
              </p:nvSpPr>
              <p:spPr bwMode="auto">
                <a:xfrm>
                  <a:off x="793" y="2300"/>
                  <a:ext cx="5" cy="9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02" name="Line 179">
                  <a:extLst>
                    <a:ext uri="{FF2B5EF4-FFF2-40B4-BE49-F238E27FC236}">
                      <a16:creationId xmlns:a16="http://schemas.microsoft.com/office/drawing/2014/main" id="{A0BC07CA-AF19-43B0-A21C-871395333E97}"/>
                    </a:ext>
                  </a:extLst>
                </p:cNvPr>
                <p:cNvSpPr>
                  <a:spLocks noChangeShapeType="1"/>
                </p:cNvSpPr>
                <p:nvPr/>
              </p:nvSpPr>
              <p:spPr bwMode="auto">
                <a:xfrm>
                  <a:off x="2587" y="2305"/>
                  <a:ext cx="0" cy="96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03" name="Rectangle 180">
                  <a:extLst>
                    <a:ext uri="{FF2B5EF4-FFF2-40B4-BE49-F238E27FC236}">
                      <a16:creationId xmlns:a16="http://schemas.microsoft.com/office/drawing/2014/main" id="{722F7853-D53F-45F1-A351-7393C417E34B}"/>
                    </a:ext>
                  </a:extLst>
                </p:cNvPr>
                <p:cNvSpPr>
                  <a:spLocks noChangeArrowheads="1"/>
                </p:cNvSpPr>
                <p:nvPr/>
              </p:nvSpPr>
              <p:spPr bwMode="auto">
                <a:xfrm>
                  <a:off x="2587" y="2305"/>
                  <a:ext cx="5" cy="9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04" name="Line 181">
                  <a:extLst>
                    <a:ext uri="{FF2B5EF4-FFF2-40B4-BE49-F238E27FC236}">
                      <a16:creationId xmlns:a16="http://schemas.microsoft.com/office/drawing/2014/main" id="{EE20D21C-6874-48D4-A906-2C0C61F902D0}"/>
                    </a:ext>
                  </a:extLst>
                </p:cNvPr>
                <p:cNvSpPr>
                  <a:spLocks noChangeShapeType="1"/>
                </p:cNvSpPr>
                <p:nvPr/>
              </p:nvSpPr>
              <p:spPr bwMode="auto">
                <a:xfrm>
                  <a:off x="2691" y="2300"/>
                  <a:ext cx="0" cy="96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05" name="Rectangle 182">
                  <a:extLst>
                    <a:ext uri="{FF2B5EF4-FFF2-40B4-BE49-F238E27FC236}">
                      <a16:creationId xmlns:a16="http://schemas.microsoft.com/office/drawing/2014/main" id="{A4EC57DE-740C-4575-BA8B-8E43761A2BBF}"/>
                    </a:ext>
                  </a:extLst>
                </p:cNvPr>
                <p:cNvSpPr>
                  <a:spLocks noChangeArrowheads="1"/>
                </p:cNvSpPr>
                <p:nvPr/>
              </p:nvSpPr>
              <p:spPr bwMode="auto">
                <a:xfrm>
                  <a:off x="2691" y="2300"/>
                  <a:ext cx="5" cy="9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06" name="Line 183">
                  <a:extLst>
                    <a:ext uri="{FF2B5EF4-FFF2-40B4-BE49-F238E27FC236}">
                      <a16:creationId xmlns:a16="http://schemas.microsoft.com/office/drawing/2014/main" id="{C2368770-D614-40AC-8A8F-73106544B188}"/>
                    </a:ext>
                  </a:extLst>
                </p:cNvPr>
                <p:cNvSpPr>
                  <a:spLocks noChangeShapeType="1"/>
                </p:cNvSpPr>
                <p:nvPr/>
              </p:nvSpPr>
              <p:spPr bwMode="auto">
                <a:xfrm>
                  <a:off x="3784" y="2305"/>
                  <a:ext cx="0" cy="96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07" name="Rectangle 184">
                  <a:extLst>
                    <a:ext uri="{FF2B5EF4-FFF2-40B4-BE49-F238E27FC236}">
                      <a16:creationId xmlns:a16="http://schemas.microsoft.com/office/drawing/2014/main" id="{AF14A5AC-2AE8-4BCC-BF84-84ED919C087B}"/>
                    </a:ext>
                  </a:extLst>
                </p:cNvPr>
                <p:cNvSpPr>
                  <a:spLocks noChangeArrowheads="1"/>
                </p:cNvSpPr>
                <p:nvPr/>
              </p:nvSpPr>
              <p:spPr bwMode="auto">
                <a:xfrm>
                  <a:off x="3784" y="2305"/>
                  <a:ext cx="6" cy="9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08" name="Line 185">
                  <a:extLst>
                    <a:ext uri="{FF2B5EF4-FFF2-40B4-BE49-F238E27FC236}">
                      <a16:creationId xmlns:a16="http://schemas.microsoft.com/office/drawing/2014/main" id="{69ED2C10-BC11-4762-96E0-B23D3149B4D5}"/>
                    </a:ext>
                  </a:extLst>
                </p:cNvPr>
                <p:cNvSpPr>
                  <a:spLocks noChangeShapeType="1"/>
                </p:cNvSpPr>
                <p:nvPr/>
              </p:nvSpPr>
              <p:spPr bwMode="auto">
                <a:xfrm>
                  <a:off x="3888" y="2300"/>
                  <a:ext cx="0" cy="96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09" name="Rectangle 186">
                  <a:extLst>
                    <a:ext uri="{FF2B5EF4-FFF2-40B4-BE49-F238E27FC236}">
                      <a16:creationId xmlns:a16="http://schemas.microsoft.com/office/drawing/2014/main" id="{9450B7F2-6B25-4B63-A628-B20907706B6E}"/>
                    </a:ext>
                  </a:extLst>
                </p:cNvPr>
                <p:cNvSpPr>
                  <a:spLocks noChangeArrowheads="1"/>
                </p:cNvSpPr>
                <p:nvPr/>
              </p:nvSpPr>
              <p:spPr bwMode="auto">
                <a:xfrm>
                  <a:off x="3888" y="2300"/>
                  <a:ext cx="6" cy="9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10" name="Line 187">
                  <a:extLst>
                    <a:ext uri="{FF2B5EF4-FFF2-40B4-BE49-F238E27FC236}">
                      <a16:creationId xmlns:a16="http://schemas.microsoft.com/office/drawing/2014/main" id="{AB4AD32C-330F-48F9-9487-8AE4DB77110B}"/>
                    </a:ext>
                  </a:extLst>
                </p:cNvPr>
                <p:cNvSpPr>
                  <a:spLocks noChangeShapeType="1"/>
                </p:cNvSpPr>
                <p:nvPr/>
              </p:nvSpPr>
              <p:spPr bwMode="auto">
                <a:xfrm>
                  <a:off x="4326" y="2305"/>
                  <a:ext cx="0" cy="96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11" name="Rectangle 188">
                  <a:extLst>
                    <a:ext uri="{FF2B5EF4-FFF2-40B4-BE49-F238E27FC236}">
                      <a16:creationId xmlns:a16="http://schemas.microsoft.com/office/drawing/2014/main" id="{BC8C8AAB-9530-49E8-A186-2742CAC266F3}"/>
                    </a:ext>
                  </a:extLst>
                </p:cNvPr>
                <p:cNvSpPr>
                  <a:spLocks noChangeArrowheads="1"/>
                </p:cNvSpPr>
                <p:nvPr/>
              </p:nvSpPr>
              <p:spPr bwMode="auto">
                <a:xfrm>
                  <a:off x="4326" y="2305"/>
                  <a:ext cx="5" cy="9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12" name="Line 189">
                  <a:extLst>
                    <a:ext uri="{FF2B5EF4-FFF2-40B4-BE49-F238E27FC236}">
                      <a16:creationId xmlns:a16="http://schemas.microsoft.com/office/drawing/2014/main" id="{9F0B9BFF-B6D6-45F3-94E3-8C0C8CBB2843}"/>
                    </a:ext>
                  </a:extLst>
                </p:cNvPr>
                <p:cNvSpPr>
                  <a:spLocks noChangeShapeType="1"/>
                </p:cNvSpPr>
                <p:nvPr/>
              </p:nvSpPr>
              <p:spPr bwMode="auto">
                <a:xfrm>
                  <a:off x="2909" y="2425"/>
                  <a:ext cx="0" cy="84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13" name="Rectangle 190">
                  <a:extLst>
                    <a:ext uri="{FF2B5EF4-FFF2-40B4-BE49-F238E27FC236}">
                      <a16:creationId xmlns:a16="http://schemas.microsoft.com/office/drawing/2014/main" id="{79A57538-BA7A-40E2-ADDE-61B8E3314698}"/>
                    </a:ext>
                  </a:extLst>
                </p:cNvPr>
                <p:cNvSpPr>
                  <a:spLocks noChangeArrowheads="1"/>
                </p:cNvSpPr>
                <p:nvPr/>
              </p:nvSpPr>
              <p:spPr bwMode="auto">
                <a:xfrm>
                  <a:off x="2909" y="2425"/>
                  <a:ext cx="6" cy="84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14" name="Line 191">
                  <a:extLst>
                    <a:ext uri="{FF2B5EF4-FFF2-40B4-BE49-F238E27FC236}">
                      <a16:creationId xmlns:a16="http://schemas.microsoft.com/office/drawing/2014/main" id="{3245F479-9617-47AB-B255-77C980F1ED85}"/>
                    </a:ext>
                  </a:extLst>
                </p:cNvPr>
                <p:cNvSpPr>
                  <a:spLocks noChangeShapeType="1"/>
                </p:cNvSpPr>
                <p:nvPr/>
              </p:nvSpPr>
              <p:spPr bwMode="auto">
                <a:xfrm>
                  <a:off x="3128" y="2425"/>
                  <a:ext cx="0" cy="84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15" name="Rectangle 192">
                  <a:extLst>
                    <a:ext uri="{FF2B5EF4-FFF2-40B4-BE49-F238E27FC236}">
                      <a16:creationId xmlns:a16="http://schemas.microsoft.com/office/drawing/2014/main" id="{2841A1EE-5E27-4195-AFF6-554FE430F297}"/>
                    </a:ext>
                  </a:extLst>
                </p:cNvPr>
                <p:cNvSpPr>
                  <a:spLocks noChangeArrowheads="1"/>
                </p:cNvSpPr>
                <p:nvPr/>
              </p:nvSpPr>
              <p:spPr bwMode="auto">
                <a:xfrm>
                  <a:off x="3128" y="2425"/>
                  <a:ext cx="5" cy="84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16" name="Line 193">
                  <a:extLst>
                    <a:ext uri="{FF2B5EF4-FFF2-40B4-BE49-F238E27FC236}">
                      <a16:creationId xmlns:a16="http://schemas.microsoft.com/office/drawing/2014/main" id="{E13D97F7-F633-4A76-9B67-5AB8AE58D6A0}"/>
                    </a:ext>
                  </a:extLst>
                </p:cNvPr>
                <p:cNvSpPr>
                  <a:spLocks noChangeShapeType="1"/>
                </p:cNvSpPr>
                <p:nvPr/>
              </p:nvSpPr>
              <p:spPr bwMode="auto">
                <a:xfrm>
                  <a:off x="3347" y="2425"/>
                  <a:ext cx="0" cy="84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17" name="Rectangle 194">
                  <a:extLst>
                    <a:ext uri="{FF2B5EF4-FFF2-40B4-BE49-F238E27FC236}">
                      <a16:creationId xmlns:a16="http://schemas.microsoft.com/office/drawing/2014/main" id="{BA1F54FC-EEDB-4416-9B72-1D9C552495E1}"/>
                    </a:ext>
                  </a:extLst>
                </p:cNvPr>
                <p:cNvSpPr>
                  <a:spLocks noChangeArrowheads="1"/>
                </p:cNvSpPr>
                <p:nvPr/>
              </p:nvSpPr>
              <p:spPr bwMode="auto">
                <a:xfrm>
                  <a:off x="3347" y="2425"/>
                  <a:ext cx="5" cy="84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18" name="Line 195">
                  <a:extLst>
                    <a:ext uri="{FF2B5EF4-FFF2-40B4-BE49-F238E27FC236}">
                      <a16:creationId xmlns:a16="http://schemas.microsoft.com/office/drawing/2014/main" id="{0CE45906-AAEC-491B-ABEA-DA8A60D20ED9}"/>
                    </a:ext>
                  </a:extLst>
                </p:cNvPr>
                <p:cNvSpPr>
                  <a:spLocks noChangeShapeType="1"/>
                </p:cNvSpPr>
                <p:nvPr/>
              </p:nvSpPr>
              <p:spPr bwMode="auto">
                <a:xfrm>
                  <a:off x="3565" y="2425"/>
                  <a:ext cx="0" cy="84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19" name="Rectangle 196">
                  <a:extLst>
                    <a:ext uri="{FF2B5EF4-FFF2-40B4-BE49-F238E27FC236}">
                      <a16:creationId xmlns:a16="http://schemas.microsoft.com/office/drawing/2014/main" id="{FC1D38DC-FC45-4A24-9C5B-EDED9189E690}"/>
                    </a:ext>
                  </a:extLst>
                </p:cNvPr>
                <p:cNvSpPr>
                  <a:spLocks noChangeArrowheads="1"/>
                </p:cNvSpPr>
                <p:nvPr/>
              </p:nvSpPr>
              <p:spPr bwMode="auto">
                <a:xfrm>
                  <a:off x="3565" y="2425"/>
                  <a:ext cx="6" cy="84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20" name="Line 197">
                  <a:extLst>
                    <a:ext uri="{FF2B5EF4-FFF2-40B4-BE49-F238E27FC236}">
                      <a16:creationId xmlns:a16="http://schemas.microsoft.com/office/drawing/2014/main" id="{FDD97809-B026-4EFC-B974-F0AE432C6C93}"/>
                    </a:ext>
                  </a:extLst>
                </p:cNvPr>
                <p:cNvSpPr>
                  <a:spLocks noChangeShapeType="1"/>
                </p:cNvSpPr>
                <p:nvPr/>
              </p:nvSpPr>
              <p:spPr bwMode="auto">
                <a:xfrm>
                  <a:off x="4107" y="2425"/>
                  <a:ext cx="0" cy="84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21" name="Rectangle 198">
                  <a:extLst>
                    <a:ext uri="{FF2B5EF4-FFF2-40B4-BE49-F238E27FC236}">
                      <a16:creationId xmlns:a16="http://schemas.microsoft.com/office/drawing/2014/main" id="{F35037C5-1FEC-47C3-8B26-727226583C55}"/>
                    </a:ext>
                  </a:extLst>
                </p:cNvPr>
                <p:cNvSpPr>
                  <a:spLocks noChangeArrowheads="1"/>
                </p:cNvSpPr>
                <p:nvPr/>
              </p:nvSpPr>
              <p:spPr bwMode="auto">
                <a:xfrm>
                  <a:off x="4107" y="2425"/>
                  <a:ext cx="5" cy="84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22" name="Line 199">
                  <a:extLst>
                    <a:ext uri="{FF2B5EF4-FFF2-40B4-BE49-F238E27FC236}">
                      <a16:creationId xmlns:a16="http://schemas.microsoft.com/office/drawing/2014/main" id="{6605D6EE-A90E-44FF-A02B-E41F9274A8FE}"/>
                    </a:ext>
                  </a:extLst>
                </p:cNvPr>
                <p:cNvSpPr>
                  <a:spLocks noChangeShapeType="1"/>
                </p:cNvSpPr>
                <p:nvPr/>
              </p:nvSpPr>
              <p:spPr bwMode="auto">
                <a:xfrm>
                  <a:off x="1405" y="2545"/>
                  <a:ext cx="0" cy="72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23" name="Rectangle 200">
                  <a:extLst>
                    <a:ext uri="{FF2B5EF4-FFF2-40B4-BE49-F238E27FC236}">
                      <a16:creationId xmlns:a16="http://schemas.microsoft.com/office/drawing/2014/main" id="{19F21BB8-A98A-4A93-B188-35DC8B02B056}"/>
                    </a:ext>
                  </a:extLst>
                </p:cNvPr>
                <p:cNvSpPr>
                  <a:spLocks noChangeArrowheads="1"/>
                </p:cNvSpPr>
                <p:nvPr/>
              </p:nvSpPr>
              <p:spPr bwMode="auto">
                <a:xfrm>
                  <a:off x="1405" y="2545"/>
                  <a:ext cx="6" cy="7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24" name="Line 201">
                  <a:extLst>
                    <a:ext uri="{FF2B5EF4-FFF2-40B4-BE49-F238E27FC236}">
                      <a16:creationId xmlns:a16="http://schemas.microsoft.com/office/drawing/2014/main" id="{B2D7BE01-83F4-440A-9838-EEF00F51BE11}"/>
                    </a:ext>
                  </a:extLst>
                </p:cNvPr>
                <p:cNvSpPr>
                  <a:spLocks noChangeShapeType="1"/>
                </p:cNvSpPr>
                <p:nvPr/>
              </p:nvSpPr>
              <p:spPr bwMode="auto">
                <a:xfrm>
                  <a:off x="2357" y="2545"/>
                  <a:ext cx="0" cy="72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25" name="Rectangle 202">
                  <a:extLst>
                    <a:ext uri="{FF2B5EF4-FFF2-40B4-BE49-F238E27FC236}">
                      <a16:creationId xmlns:a16="http://schemas.microsoft.com/office/drawing/2014/main" id="{B9055C6F-73AD-45E6-BC27-1D82E54229E6}"/>
                    </a:ext>
                  </a:extLst>
                </p:cNvPr>
                <p:cNvSpPr>
                  <a:spLocks noChangeArrowheads="1"/>
                </p:cNvSpPr>
                <p:nvPr/>
              </p:nvSpPr>
              <p:spPr bwMode="auto">
                <a:xfrm>
                  <a:off x="2357" y="2545"/>
                  <a:ext cx="5" cy="7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26" name="Line 203">
                  <a:extLst>
                    <a:ext uri="{FF2B5EF4-FFF2-40B4-BE49-F238E27FC236}">
                      <a16:creationId xmlns:a16="http://schemas.microsoft.com/office/drawing/2014/main" id="{7A292A9B-2A54-4B9C-AFCD-CD886CF04054}"/>
                    </a:ext>
                  </a:extLst>
                </p:cNvPr>
                <p:cNvSpPr>
                  <a:spLocks noChangeShapeType="1"/>
                </p:cNvSpPr>
                <p:nvPr/>
              </p:nvSpPr>
              <p:spPr bwMode="auto">
                <a:xfrm>
                  <a:off x="3894" y="2300"/>
                  <a:ext cx="4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27" name="Rectangle 204">
                  <a:extLst>
                    <a:ext uri="{FF2B5EF4-FFF2-40B4-BE49-F238E27FC236}">
                      <a16:creationId xmlns:a16="http://schemas.microsoft.com/office/drawing/2014/main" id="{30C3F8E2-F5DF-4CB8-A0D5-CB8ED363DA72}"/>
                    </a:ext>
                  </a:extLst>
                </p:cNvPr>
                <p:cNvSpPr>
                  <a:spLocks noChangeArrowheads="1"/>
                </p:cNvSpPr>
                <p:nvPr/>
              </p:nvSpPr>
              <p:spPr bwMode="auto">
                <a:xfrm>
                  <a:off x="3894" y="2300"/>
                  <a:ext cx="437"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grpSp>
          <p:sp>
            <p:nvSpPr>
              <p:cNvPr id="12" name="Line 206">
                <a:extLst>
                  <a:ext uri="{FF2B5EF4-FFF2-40B4-BE49-F238E27FC236}">
                    <a16:creationId xmlns:a16="http://schemas.microsoft.com/office/drawing/2014/main" id="{4D6DAB29-D61F-45FF-A591-A38125568518}"/>
                  </a:ext>
                </a:extLst>
              </p:cNvPr>
              <p:cNvSpPr>
                <a:spLocks noChangeShapeType="1"/>
              </p:cNvSpPr>
              <p:nvPr/>
            </p:nvSpPr>
            <p:spPr bwMode="auto">
              <a:xfrm>
                <a:off x="3894" y="2420"/>
                <a:ext cx="4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3" name="Rectangle 207">
                <a:extLst>
                  <a:ext uri="{FF2B5EF4-FFF2-40B4-BE49-F238E27FC236}">
                    <a16:creationId xmlns:a16="http://schemas.microsoft.com/office/drawing/2014/main" id="{B4318463-2A0C-45A7-AFE2-DAE11DD127B5}"/>
                  </a:ext>
                </a:extLst>
              </p:cNvPr>
              <p:cNvSpPr>
                <a:spLocks noChangeArrowheads="1"/>
              </p:cNvSpPr>
              <p:nvPr/>
            </p:nvSpPr>
            <p:spPr bwMode="auto">
              <a:xfrm>
                <a:off x="3894" y="2420"/>
                <a:ext cx="437"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4" name="Line 208">
                <a:extLst>
                  <a:ext uri="{FF2B5EF4-FFF2-40B4-BE49-F238E27FC236}">
                    <a16:creationId xmlns:a16="http://schemas.microsoft.com/office/drawing/2014/main" id="{B386C069-DF22-4CCB-9216-0A782824E9B8}"/>
                  </a:ext>
                </a:extLst>
              </p:cNvPr>
              <p:cNvSpPr>
                <a:spLocks noChangeShapeType="1"/>
              </p:cNvSpPr>
              <p:nvPr/>
            </p:nvSpPr>
            <p:spPr bwMode="auto">
              <a:xfrm>
                <a:off x="3894" y="2540"/>
                <a:ext cx="4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5" name="Rectangle 209">
                <a:extLst>
                  <a:ext uri="{FF2B5EF4-FFF2-40B4-BE49-F238E27FC236}">
                    <a16:creationId xmlns:a16="http://schemas.microsoft.com/office/drawing/2014/main" id="{F52A749A-3967-43C5-B528-ED459BC4CEC6}"/>
                  </a:ext>
                </a:extLst>
              </p:cNvPr>
              <p:cNvSpPr>
                <a:spLocks noChangeArrowheads="1"/>
              </p:cNvSpPr>
              <p:nvPr/>
            </p:nvSpPr>
            <p:spPr bwMode="auto">
              <a:xfrm>
                <a:off x="3894" y="2540"/>
                <a:ext cx="437"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6" name="Line 210">
                <a:extLst>
                  <a:ext uri="{FF2B5EF4-FFF2-40B4-BE49-F238E27FC236}">
                    <a16:creationId xmlns:a16="http://schemas.microsoft.com/office/drawing/2014/main" id="{BCD6359D-FE1B-400C-BD45-5EFE8746A4A7}"/>
                  </a:ext>
                </a:extLst>
              </p:cNvPr>
              <p:cNvSpPr>
                <a:spLocks noChangeShapeType="1"/>
              </p:cNvSpPr>
              <p:nvPr/>
            </p:nvSpPr>
            <p:spPr bwMode="auto">
              <a:xfrm>
                <a:off x="3894" y="266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7" name="Rectangle 211">
                <a:extLst>
                  <a:ext uri="{FF2B5EF4-FFF2-40B4-BE49-F238E27FC236}">
                    <a16:creationId xmlns:a16="http://schemas.microsoft.com/office/drawing/2014/main" id="{2375C950-121E-48AF-B490-E5CF6A0A2793}"/>
                  </a:ext>
                </a:extLst>
              </p:cNvPr>
              <p:cNvSpPr>
                <a:spLocks noChangeArrowheads="1"/>
              </p:cNvSpPr>
              <p:nvPr/>
            </p:nvSpPr>
            <p:spPr bwMode="auto">
              <a:xfrm>
                <a:off x="3894" y="266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8" name="Line 212">
                <a:extLst>
                  <a:ext uri="{FF2B5EF4-FFF2-40B4-BE49-F238E27FC236}">
                    <a16:creationId xmlns:a16="http://schemas.microsoft.com/office/drawing/2014/main" id="{B98EE293-C235-4C90-AA3A-B9B674F0C61C}"/>
                  </a:ext>
                </a:extLst>
              </p:cNvPr>
              <p:cNvSpPr>
                <a:spLocks noChangeShapeType="1"/>
              </p:cNvSpPr>
              <p:nvPr/>
            </p:nvSpPr>
            <p:spPr bwMode="auto">
              <a:xfrm>
                <a:off x="3894" y="278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19" name="Rectangle 213">
                <a:extLst>
                  <a:ext uri="{FF2B5EF4-FFF2-40B4-BE49-F238E27FC236}">
                    <a16:creationId xmlns:a16="http://schemas.microsoft.com/office/drawing/2014/main" id="{1DC5B2A4-531A-4723-ABCE-4E8AE784608F}"/>
                  </a:ext>
                </a:extLst>
              </p:cNvPr>
              <p:cNvSpPr>
                <a:spLocks noChangeArrowheads="1"/>
              </p:cNvSpPr>
              <p:nvPr/>
            </p:nvSpPr>
            <p:spPr bwMode="auto">
              <a:xfrm>
                <a:off x="3894" y="278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0" name="Line 214">
                <a:extLst>
                  <a:ext uri="{FF2B5EF4-FFF2-40B4-BE49-F238E27FC236}">
                    <a16:creationId xmlns:a16="http://schemas.microsoft.com/office/drawing/2014/main" id="{E7E8BC7D-1D65-4258-A52F-8378B1E9FCAA}"/>
                  </a:ext>
                </a:extLst>
              </p:cNvPr>
              <p:cNvSpPr>
                <a:spLocks noChangeShapeType="1"/>
              </p:cNvSpPr>
              <p:nvPr/>
            </p:nvSpPr>
            <p:spPr bwMode="auto">
              <a:xfrm>
                <a:off x="3894" y="290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1" name="Rectangle 215">
                <a:extLst>
                  <a:ext uri="{FF2B5EF4-FFF2-40B4-BE49-F238E27FC236}">
                    <a16:creationId xmlns:a16="http://schemas.microsoft.com/office/drawing/2014/main" id="{A9CCD164-98D1-44C9-A2FA-FD2DFA4CAF3D}"/>
                  </a:ext>
                </a:extLst>
              </p:cNvPr>
              <p:cNvSpPr>
                <a:spLocks noChangeArrowheads="1"/>
              </p:cNvSpPr>
              <p:nvPr/>
            </p:nvSpPr>
            <p:spPr bwMode="auto">
              <a:xfrm>
                <a:off x="3894" y="290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2" name="Line 216">
                <a:extLst>
                  <a:ext uri="{FF2B5EF4-FFF2-40B4-BE49-F238E27FC236}">
                    <a16:creationId xmlns:a16="http://schemas.microsoft.com/office/drawing/2014/main" id="{7F5F014B-9E8D-45BA-98A0-6844271EB3C6}"/>
                  </a:ext>
                </a:extLst>
              </p:cNvPr>
              <p:cNvSpPr>
                <a:spLocks noChangeShapeType="1"/>
              </p:cNvSpPr>
              <p:nvPr/>
            </p:nvSpPr>
            <p:spPr bwMode="auto">
              <a:xfrm>
                <a:off x="3894" y="302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3" name="Rectangle 217">
                <a:extLst>
                  <a:ext uri="{FF2B5EF4-FFF2-40B4-BE49-F238E27FC236}">
                    <a16:creationId xmlns:a16="http://schemas.microsoft.com/office/drawing/2014/main" id="{4ABE0038-F582-4832-AC1F-5419F536D951}"/>
                  </a:ext>
                </a:extLst>
              </p:cNvPr>
              <p:cNvSpPr>
                <a:spLocks noChangeArrowheads="1"/>
              </p:cNvSpPr>
              <p:nvPr/>
            </p:nvSpPr>
            <p:spPr bwMode="auto">
              <a:xfrm>
                <a:off x="3894" y="302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4" name="Line 218">
                <a:extLst>
                  <a:ext uri="{FF2B5EF4-FFF2-40B4-BE49-F238E27FC236}">
                    <a16:creationId xmlns:a16="http://schemas.microsoft.com/office/drawing/2014/main" id="{850AA261-D788-486B-A987-5AAA8EED212E}"/>
                  </a:ext>
                </a:extLst>
              </p:cNvPr>
              <p:cNvSpPr>
                <a:spLocks noChangeShapeType="1"/>
              </p:cNvSpPr>
              <p:nvPr/>
            </p:nvSpPr>
            <p:spPr bwMode="auto">
              <a:xfrm>
                <a:off x="3894" y="3140"/>
                <a:ext cx="2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5" name="Rectangle 219">
                <a:extLst>
                  <a:ext uri="{FF2B5EF4-FFF2-40B4-BE49-F238E27FC236}">
                    <a16:creationId xmlns:a16="http://schemas.microsoft.com/office/drawing/2014/main" id="{B248FD63-54F0-4FFF-A93C-680EE08E29EE}"/>
                  </a:ext>
                </a:extLst>
              </p:cNvPr>
              <p:cNvSpPr>
                <a:spLocks noChangeArrowheads="1"/>
              </p:cNvSpPr>
              <p:nvPr/>
            </p:nvSpPr>
            <p:spPr bwMode="auto">
              <a:xfrm>
                <a:off x="3894" y="3140"/>
                <a:ext cx="2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6" name="Line 220">
                <a:extLst>
                  <a:ext uri="{FF2B5EF4-FFF2-40B4-BE49-F238E27FC236}">
                    <a16:creationId xmlns:a16="http://schemas.microsoft.com/office/drawing/2014/main" id="{855FC037-E698-491D-84D2-70C158FF20B0}"/>
                  </a:ext>
                </a:extLst>
              </p:cNvPr>
              <p:cNvSpPr>
                <a:spLocks noChangeShapeType="1"/>
              </p:cNvSpPr>
              <p:nvPr/>
            </p:nvSpPr>
            <p:spPr bwMode="auto">
              <a:xfrm>
                <a:off x="3894" y="3260"/>
                <a:ext cx="4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3200"/>
              </a:p>
            </p:txBody>
          </p:sp>
          <p:sp>
            <p:nvSpPr>
              <p:cNvPr id="27" name="Rectangle 221">
                <a:extLst>
                  <a:ext uri="{FF2B5EF4-FFF2-40B4-BE49-F238E27FC236}">
                    <a16:creationId xmlns:a16="http://schemas.microsoft.com/office/drawing/2014/main" id="{563C6E49-41F3-414D-B676-CCF7B76CD3F1}"/>
                  </a:ext>
                </a:extLst>
              </p:cNvPr>
              <p:cNvSpPr>
                <a:spLocks noChangeArrowheads="1"/>
              </p:cNvSpPr>
              <p:nvPr/>
            </p:nvSpPr>
            <p:spPr bwMode="auto">
              <a:xfrm>
                <a:off x="3894" y="3260"/>
                <a:ext cx="437"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3200"/>
              </a:p>
            </p:txBody>
          </p:sp>
        </p:grpSp>
        <p:sp>
          <p:nvSpPr>
            <p:cNvPr id="228" name="線吹き出し 1 (枠付き) 291">
              <a:extLst>
                <a:ext uri="{FF2B5EF4-FFF2-40B4-BE49-F238E27FC236}">
                  <a16:creationId xmlns:a16="http://schemas.microsoft.com/office/drawing/2014/main" id="{7DC471D6-5901-4254-9838-33D409FCF172}"/>
                </a:ext>
              </a:extLst>
            </p:cNvPr>
            <p:cNvSpPr/>
            <p:nvPr/>
          </p:nvSpPr>
          <p:spPr>
            <a:xfrm>
              <a:off x="4315721" y="6183202"/>
              <a:ext cx="669290" cy="265430"/>
            </a:xfrm>
            <a:prstGeom prst="borderCallout1">
              <a:avLst>
                <a:gd name="adj1" fmla="val -164"/>
                <a:gd name="adj2" fmla="val 83048"/>
                <a:gd name="adj3" fmla="val -145270"/>
                <a:gd name="adj4" fmla="val 133044"/>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en-US" sz="1000" kern="100" dirty="0">
                  <a:solidFill>
                    <a:srgbClr val="FFFFFF"/>
                  </a:solidFill>
                  <a:effectLst/>
                  <a:latin typeface="HG丸ｺﾞｼｯｸM-PRO" panose="020F0600000000000000" pitchFamily="50" charset="-128"/>
                  <a:ea typeface="ＭＳ 明朝" panose="02020609040205080304" pitchFamily="17" charset="-128"/>
                  <a:cs typeface="Times New Roman" panose="02020603050405020304" pitchFamily="18" charset="0"/>
                </a:rPr>
                <a:t>STEP1</a:t>
              </a:r>
            </a:p>
          </p:txBody>
        </p:sp>
        <p:sp>
          <p:nvSpPr>
            <p:cNvPr id="229" name="線吹き出し 1 (枠付き) 294">
              <a:extLst>
                <a:ext uri="{FF2B5EF4-FFF2-40B4-BE49-F238E27FC236}">
                  <a16:creationId xmlns:a16="http://schemas.microsoft.com/office/drawing/2014/main" id="{538D3EFE-2885-437D-AACD-B225F7BF5DBA}"/>
                </a:ext>
              </a:extLst>
            </p:cNvPr>
            <p:cNvSpPr/>
            <p:nvPr/>
          </p:nvSpPr>
          <p:spPr>
            <a:xfrm>
              <a:off x="7541819" y="6197910"/>
              <a:ext cx="669290" cy="265430"/>
            </a:xfrm>
            <a:prstGeom prst="borderCallout1">
              <a:avLst>
                <a:gd name="adj1" fmla="val -5181"/>
                <a:gd name="adj2" fmla="val 79042"/>
                <a:gd name="adj3" fmla="val -122839"/>
                <a:gd name="adj4" fmla="val 5899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en-US" sz="1000" kern="100" dirty="0">
                  <a:solidFill>
                    <a:srgbClr val="FFFFFF"/>
                  </a:solidFill>
                  <a:effectLst/>
                  <a:latin typeface="HG丸ｺﾞｼｯｸM-PRO" panose="020F0600000000000000" pitchFamily="50" charset="-128"/>
                  <a:ea typeface="ＭＳ 明朝" panose="02020609040205080304" pitchFamily="17" charset="-128"/>
                  <a:cs typeface="Times New Roman" panose="02020603050405020304" pitchFamily="18" charset="0"/>
                </a:rPr>
                <a:t>STEP3</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30" name="角丸四角形吹き出し 316">
              <a:extLst>
                <a:ext uri="{FF2B5EF4-FFF2-40B4-BE49-F238E27FC236}">
                  <a16:creationId xmlns:a16="http://schemas.microsoft.com/office/drawing/2014/main" id="{B6155669-B286-4FE4-B069-078CE084E588}"/>
                </a:ext>
              </a:extLst>
            </p:cNvPr>
            <p:cNvSpPr/>
            <p:nvPr/>
          </p:nvSpPr>
          <p:spPr>
            <a:xfrm>
              <a:off x="1745980" y="6186957"/>
              <a:ext cx="2388369" cy="287337"/>
            </a:xfrm>
            <a:prstGeom prst="wedgeRoundRectCallout">
              <a:avLst>
                <a:gd name="adj1" fmla="val 59712"/>
                <a:gd name="adj2" fmla="val -12458"/>
                <a:gd name="adj3" fmla="val 16667"/>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lnSpc>
                  <a:spcPts val="1200"/>
                </a:lnSpc>
              </a:pPr>
              <a:r>
                <a:rPr lang="ja-JP" sz="1000" b="1" kern="100" dirty="0">
                  <a:effectLst/>
                  <a:latin typeface="Century" panose="02040604050505020304" pitchFamily="18" charset="0"/>
                  <a:ea typeface="HG丸ｺﾞｼｯｸM-PRO" panose="020F0600000000000000" pitchFamily="50" charset="-128"/>
                  <a:cs typeface="Times New Roman" panose="02020603050405020304" pitchFamily="18" charset="0"/>
                </a:rPr>
                <a:t>点検様式（チェックリスト）にて判定</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31" name="線吹き出し 1 (枠付き) 319">
              <a:extLst>
                <a:ext uri="{FF2B5EF4-FFF2-40B4-BE49-F238E27FC236}">
                  <a16:creationId xmlns:a16="http://schemas.microsoft.com/office/drawing/2014/main" id="{0FEADE33-9E7E-440E-8688-D400A0C2AF9C}"/>
                </a:ext>
              </a:extLst>
            </p:cNvPr>
            <p:cNvSpPr/>
            <p:nvPr/>
          </p:nvSpPr>
          <p:spPr>
            <a:xfrm>
              <a:off x="6492901" y="6197910"/>
              <a:ext cx="669290" cy="265430"/>
            </a:xfrm>
            <a:prstGeom prst="borderCallout1">
              <a:avLst>
                <a:gd name="adj1" fmla="val -6156"/>
                <a:gd name="adj2" fmla="val 85424"/>
                <a:gd name="adj3" fmla="val -151013"/>
                <a:gd name="adj4" fmla="val 119610"/>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en-US" sz="1000" kern="100" dirty="0">
                  <a:solidFill>
                    <a:srgbClr val="FFFFFF"/>
                  </a:solidFill>
                  <a:effectLst/>
                  <a:latin typeface="HG丸ｺﾞｼｯｸM-PRO" panose="020F0600000000000000" pitchFamily="50" charset="-128"/>
                  <a:ea typeface="ＭＳ 明朝" panose="02020609040205080304" pitchFamily="17" charset="-128"/>
                  <a:cs typeface="Times New Roman" panose="02020603050405020304" pitchFamily="18" charset="0"/>
                </a:rPr>
                <a:t>STEP2</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sp>
        <p:nvSpPr>
          <p:cNvPr id="232" name="テキスト ボックス 231">
            <a:extLst>
              <a:ext uri="{FF2B5EF4-FFF2-40B4-BE49-F238E27FC236}">
                <a16:creationId xmlns:a16="http://schemas.microsoft.com/office/drawing/2014/main" id="{FF1893D8-F34C-47E0-B5FC-7FD44E34F715}"/>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２．点検・評価方法</a:t>
            </a:r>
          </a:p>
        </p:txBody>
      </p:sp>
      <p:sp>
        <p:nvSpPr>
          <p:cNvPr id="233" name="テキスト ボックス 232">
            <a:extLst>
              <a:ext uri="{FF2B5EF4-FFF2-40B4-BE49-F238E27FC236}">
                <a16:creationId xmlns:a16="http://schemas.microsoft.com/office/drawing/2014/main" id="{F605822D-400B-4A6F-AA50-BD46662FE24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２－６　施設の点検・評価について（港湾　健全度評価方法）</a:t>
            </a:r>
            <a:endParaRPr kumimoji="1" lang="ja-JP" altLang="en-US" sz="2400" dirty="0">
              <a:latin typeface="Meiryo UI" pitchFamily="50" charset="-128"/>
              <a:ea typeface="Meiryo UI" pitchFamily="50" charset="-128"/>
              <a:cs typeface="Meiryo UI" pitchFamily="50" charset="-128"/>
            </a:endParaRPr>
          </a:p>
        </p:txBody>
      </p:sp>
      <p:graphicFrame>
        <p:nvGraphicFramePr>
          <p:cNvPr id="235" name="表 234">
            <a:extLst>
              <a:ext uri="{FF2B5EF4-FFF2-40B4-BE49-F238E27FC236}">
                <a16:creationId xmlns:a16="http://schemas.microsoft.com/office/drawing/2014/main" id="{0DCC792A-8E94-4759-8152-15A5FB22F49A}"/>
              </a:ext>
            </a:extLst>
          </p:cNvPr>
          <p:cNvGraphicFramePr>
            <a:graphicFrameLocks noGrp="1"/>
          </p:cNvGraphicFramePr>
          <p:nvPr>
            <p:extLst>
              <p:ext uri="{D42A27DB-BD31-4B8C-83A1-F6EECF244321}">
                <p14:modId xmlns:p14="http://schemas.microsoft.com/office/powerpoint/2010/main" val="3795649512"/>
              </p:ext>
            </p:extLst>
          </p:nvPr>
        </p:nvGraphicFramePr>
        <p:xfrm>
          <a:off x="4095842" y="1173093"/>
          <a:ext cx="5012952" cy="2413000"/>
        </p:xfrm>
        <a:graphic>
          <a:graphicData uri="http://schemas.openxmlformats.org/drawingml/2006/table">
            <a:tbl>
              <a:tblPr firstRow="1" firstCol="1" bandRow="1">
                <a:tableStyleId>{2D5ABB26-0587-4C30-8999-92F81FD0307C}</a:tableStyleId>
              </a:tblPr>
              <a:tblGrid>
                <a:gridCol w="924466">
                  <a:extLst>
                    <a:ext uri="{9D8B030D-6E8A-4147-A177-3AD203B41FA5}">
                      <a16:colId xmlns:a16="http://schemas.microsoft.com/office/drawing/2014/main" val="897963567"/>
                    </a:ext>
                  </a:extLst>
                </a:gridCol>
                <a:gridCol w="1619483">
                  <a:extLst>
                    <a:ext uri="{9D8B030D-6E8A-4147-A177-3AD203B41FA5}">
                      <a16:colId xmlns:a16="http://schemas.microsoft.com/office/drawing/2014/main" val="492227747"/>
                    </a:ext>
                  </a:extLst>
                </a:gridCol>
                <a:gridCol w="1271974">
                  <a:extLst>
                    <a:ext uri="{9D8B030D-6E8A-4147-A177-3AD203B41FA5}">
                      <a16:colId xmlns:a16="http://schemas.microsoft.com/office/drawing/2014/main" val="2038458164"/>
                    </a:ext>
                  </a:extLst>
                </a:gridCol>
                <a:gridCol w="672933">
                  <a:extLst>
                    <a:ext uri="{9D8B030D-6E8A-4147-A177-3AD203B41FA5}">
                      <a16:colId xmlns:a16="http://schemas.microsoft.com/office/drawing/2014/main" val="3903377563"/>
                    </a:ext>
                  </a:extLst>
                </a:gridCol>
                <a:gridCol w="524096">
                  <a:extLst>
                    <a:ext uri="{9D8B030D-6E8A-4147-A177-3AD203B41FA5}">
                      <a16:colId xmlns:a16="http://schemas.microsoft.com/office/drawing/2014/main" val="2003385380"/>
                    </a:ext>
                  </a:extLst>
                </a:gridCol>
              </a:tblGrid>
              <a:tr h="215900">
                <a:tc rowSpan="2">
                  <a:txBody>
                    <a:bodyPr/>
                    <a:lstStyle/>
                    <a:p>
                      <a:pPr algn="ctr">
                        <a:lnSpc>
                          <a:spcPts val="1200"/>
                        </a:lnSpc>
                      </a:pPr>
                      <a:r>
                        <a:rPr lang="ja-JP" sz="1000" kern="0" dirty="0">
                          <a:effectLst/>
                        </a:rPr>
                        <a:t>点検診断の</a:t>
                      </a:r>
                      <a:endParaRPr lang="ja-JP" sz="1050" kern="100" dirty="0">
                        <a:effectLst/>
                      </a:endParaRPr>
                    </a:p>
                    <a:p>
                      <a:pPr algn="ctr">
                        <a:lnSpc>
                          <a:spcPts val="1200"/>
                        </a:lnSpc>
                      </a:pPr>
                      <a:r>
                        <a:rPr lang="ja-JP" sz="1000" kern="0" dirty="0">
                          <a:effectLst/>
                        </a:rPr>
                        <a:t>項目の分類</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lnSpc>
                          <a:spcPts val="1200"/>
                        </a:lnSpc>
                      </a:pPr>
                      <a:r>
                        <a:rPr lang="ja-JP" sz="1000" kern="0">
                          <a:effectLst/>
                        </a:rPr>
                        <a:t>点検診断の項目ごとの性能低下度</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630928328"/>
                  </a:ext>
                </a:extLst>
              </a:tr>
              <a:tr h="215900">
                <a:tc vMerge="1">
                  <a:txBody>
                    <a:bodyPr/>
                    <a:lstStyle/>
                    <a:p>
                      <a:endParaRPr kumimoji="1" lang="ja-JP" altLang="en-US"/>
                    </a:p>
                  </a:txBody>
                  <a:tcPr/>
                </a:tc>
                <a:tc>
                  <a:txBody>
                    <a:bodyPr/>
                    <a:lstStyle/>
                    <a:p>
                      <a:pPr algn="ctr">
                        <a:lnSpc>
                          <a:spcPts val="1200"/>
                        </a:lnSpc>
                      </a:pPr>
                      <a:r>
                        <a:rPr lang="en-US" sz="1000" kern="0">
                          <a:effectLst/>
                        </a:rPr>
                        <a:t>A</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en-US" sz="1000" kern="0">
                          <a:effectLst/>
                        </a:rPr>
                        <a:t>B</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en-US" sz="1000" kern="0">
                          <a:effectLst/>
                        </a:rPr>
                        <a:t>C</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en-US" sz="1000" kern="0">
                          <a:effectLst/>
                        </a:rPr>
                        <a:t>D</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2991574"/>
                  </a:ext>
                </a:extLst>
              </a:tr>
              <a:tr h="534670">
                <a:tc>
                  <a:txBody>
                    <a:bodyPr/>
                    <a:lstStyle/>
                    <a:p>
                      <a:pPr algn="ctr">
                        <a:lnSpc>
                          <a:spcPts val="1200"/>
                        </a:lnSpc>
                      </a:pPr>
                      <a:r>
                        <a:rPr lang="ja-JP" sz="1050" kern="100">
                          <a:effectLst/>
                        </a:rPr>
                        <a:t>Ⅰ類</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pPr>
                      <a:r>
                        <a:rPr lang="ja-JP" sz="1050" kern="100" dirty="0">
                          <a:effectLst/>
                        </a:rPr>
                        <a:t>「</a:t>
                      </a:r>
                      <a:r>
                        <a:rPr lang="en-US" sz="1050" kern="100" dirty="0">
                          <a:effectLst/>
                        </a:rPr>
                        <a:t>a</a:t>
                      </a:r>
                      <a:r>
                        <a:rPr lang="ja-JP" sz="1050" kern="100" dirty="0">
                          <a:effectLst/>
                        </a:rPr>
                        <a:t>が</a:t>
                      </a:r>
                      <a:r>
                        <a:rPr lang="en-US" sz="1050" kern="100" dirty="0">
                          <a:effectLst/>
                        </a:rPr>
                        <a:t>1</a:t>
                      </a:r>
                      <a:r>
                        <a:rPr lang="ja-JP" sz="1050" kern="100" dirty="0">
                          <a:effectLst/>
                        </a:rPr>
                        <a:t>個から数個」の点検診断の項目があり、施設の性能が相当低下している状態</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pPr>
                      <a:r>
                        <a:rPr lang="ja-JP" sz="1050" kern="100">
                          <a:effectLst/>
                        </a:rPr>
                        <a:t>「</a:t>
                      </a:r>
                      <a:r>
                        <a:rPr lang="en-US" sz="1050" kern="100">
                          <a:effectLst/>
                        </a:rPr>
                        <a:t>a</a:t>
                      </a:r>
                      <a:r>
                        <a:rPr lang="ja-JP" sz="1050" kern="100">
                          <a:effectLst/>
                        </a:rPr>
                        <a:t>または</a:t>
                      </a:r>
                      <a:r>
                        <a:rPr lang="en-US" sz="1050" kern="100">
                          <a:effectLst/>
                        </a:rPr>
                        <a:t>b</a:t>
                      </a:r>
                      <a:r>
                        <a:rPr lang="ja-JP" sz="1050" kern="100">
                          <a:effectLst/>
                        </a:rPr>
                        <a:t>が</a:t>
                      </a:r>
                      <a:r>
                        <a:rPr lang="en-US" sz="1050" kern="100">
                          <a:effectLst/>
                        </a:rPr>
                        <a:t>1</a:t>
                      </a:r>
                      <a:r>
                        <a:rPr lang="ja-JP" sz="1050" kern="100">
                          <a:effectLst/>
                        </a:rPr>
                        <a:t>個から数個」の点検診断の項目があり、施設の性能が低下している状態</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en-US" sz="1050" kern="100">
                          <a:effectLst/>
                        </a:rPr>
                        <a:t>A</a:t>
                      </a:r>
                      <a:r>
                        <a:rPr lang="ja-JP" sz="1050" kern="100">
                          <a:effectLst/>
                        </a:rPr>
                        <a:t>、</a:t>
                      </a:r>
                      <a:r>
                        <a:rPr lang="en-US" sz="1050" kern="100">
                          <a:effectLst/>
                        </a:rPr>
                        <a:t>B</a:t>
                      </a:r>
                      <a:r>
                        <a:rPr lang="ja-JP" sz="1050" kern="100">
                          <a:effectLst/>
                        </a:rPr>
                        <a:t>、</a:t>
                      </a:r>
                      <a:r>
                        <a:rPr lang="en-US" sz="1050" kern="100">
                          <a:effectLst/>
                        </a:rPr>
                        <a:t>D</a:t>
                      </a:r>
                      <a:br>
                        <a:rPr lang="en-US" sz="1050" kern="100">
                          <a:effectLst/>
                        </a:rPr>
                      </a:br>
                      <a:r>
                        <a:rPr lang="ja-JP" sz="1050" kern="100">
                          <a:effectLst/>
                        </a:rPr>
                        <a:t>以外</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ja-JP" sz="1050" kern="100">
                          <a:effectLst/>
                        </a:rPr>
                        <a:t>すべて</a:t>
                      </a:r>
                    </a:p>
                    <a:p>
                      <a:pPr algn="ctr">
                        <a:lnSpc>
                          <a:spcPts val="1200"/>
                        </a:lnSpc>
                      </a:pPr>
                      <a:r>
                        <a:rPr lang="en-US" sz="1050" kern="100">
                          <a:effectLst/>
                        </a:rPr>
                        <a:t>d</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8005161"/>
                  </a:ext>
                </a:extLst>
              </a:tr>
              <a:tr h="454025">
                <a:tc>
                  <a:txBody>
                    <a:bodyPr/>
                    <a:lstStyle/>
                    <a:p>
                      <a:pPr algn="ctr">
                        <a:lnSpc>
                          <a:spcPts val="1200"/>
                        </a:lnSpc>
                      </a:pPr>
                      <a:r>
                        <a:rPr lang="ja-JP" sz="1050" kern="100">
                          <a:effectLst/>
                        </a:rPr>
                        <a:t>Ⅱ類</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pPr>
                      <a:r>
                        <a:rPr lang="ja-JP" sz="1050" kern="100">
                          <a:effectLst/>
                        </a:rPr>
                        <a:t>「</a:t>
                      </a:r>
                      <a:r>
                        <a:rPr lang="en-US" sz="1050" kern="100">
                          <a:effectLst/>
                        </a:rPr>
                        <a:t>a</a:t>
                      </a:r>
                      <a:r>
                        <a:rPr lang="ja-JP" sz="1050" kern="100">
                          <a:effectLst/>
                        </a:rPr>
                        <a:t>が多数または</a:t>
                      </a:r>
                      <a:r>
                        <a:rPr lang="en-US" sz="1050" kern="100">
                          <a:effectLst/>
                        </a:rPr>
                        <a:t>a+b</a:t>
                      </a:r>
                      <a:r>
                        <a:rPr lang="ja-JP" sz="1050" kern="100">
                          <a:effectLst/>
                        </a:rPr>
                        <a:t>がほとんど」の点検診断の項目があり、施設の性能が相当低下している状態</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pPr>
                      <a:r>
                        <a:rPr lang="ja-JP" sz="1050" kern="100">
                          <a:effectLst/>
                        </a:rPr>
                        <a:t>「</a:t>
                      </a:r>
                      <a:r>
                        <a:rPr lang="en-US" sz="1050" kern="100">
                          <a:effectLst/>
                        </a:rPr>
                        <a:t>a</a:t>
                      </a:r>
                      <a:r>
                        <a:rPr lang="ja-JP" sz="1050" kern="100">
                          <a:effectLst/>
                        </a:rPr>
                        <a:t>が数個または</a:t>
                      </a:r>
                      <a:r>
                        <a:rPr lang="en-US" sz="1050" kern="100">
                          <a:effectLst/>
                        </a:rPr>
                        <a:t>a+b</a:t>
                      </a:r>
                      <a:r>
                        <a:rPr lang="ja-JP" sz="1050" kern="100">
                          <a:effectLst/>
                        </a:rPr>
                        <a:t>が多数」の点検診断の項目があり、施設の性能が低下している状態</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en-US" sz="1050" kern="100">
                          <a:effectLst/>
                        </a:rPr>
                        <a:t>A</a:t>
                      </a:r>
                      <a:r>
                        <a:rPr lang="ja-JP" sz="1050" kern="100">
                          <a:effectLst/>
                        </a:rPr>
                        <a:t>、</a:t>
                      </a:r>
                      <a:r>
                        <a:rPr lang="en-US" sz="1050" kern="100">
                          <a:effectLst/>
                        </a:rPr>
                        <a:t>B</a:t>
                      </a:r>
                      <a:r>
                        <a:rPr lang="ja-JP" sz="1050" kern="100">
                          <a:effectLst/>
                        </a:rPr>
                        <a:t>、</a:t>
                      </a:r>
                      <a:r>
                        <a:rPr lang="en-US" sz="1050" kern="100">
                          <a:effectLst/>
                        </a:rPr>
                        <a:t>D</a:t>
                      </a:r>
                      <a:br>
                        <a:rPr lang="en-US" sz="1050" kern="100">
                          <a:effectLst/>
                        </a:rPr>
                      </a:br>
                      <a:r>
                        <a:rPr lang="ja-JP" sz="1050" kern="100">
                          <a:effectLst/>
                        </a:rPr>
                        <a:t>以外</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ja-JP" sz="1050" kern="100">
                          <a:effectLst/>
                        </a:rPr>
                        <a:t>すべて</a:t>
                      </a:r>
                    </a:p>
                    <a:p>
                      <a:pPr algn="ctr">
                        <a:lnSpc>
                          <a:spcPts val="1200"/>
                        </a:lnSpc>
                      </a:pPr>
                      <a:r>
                        <a:rPr lang="en-US" sz="1050" kern="100">
                          <a:effectLst/>
                        </a:rPr>
                        <a:t>d</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3261172"/>
                  </a:ext>
                </a:extLst>
              </a:tr>
              <a:tr h="323850">
                <a:tc>
                  <a:txBody>
                    <a:bodyPr/>
                    <a:lstStyle/>
                    <a:p>
                      <a:pPr algn="ctr">
                        <a:lnSpc>
                          <a:spcPts val="1200"/>
                        </a:lnSpc>
                      </a:pPr>
                      <a:r>
                        <a:rPr lang="ja-JP" sz="1050" kern="100" dirty="0">
                          <a:effectLst/>
                        </a:rPr>
                        <a:t>Ⅲ類</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en-US" sz="1050" kern="100">
                          <a:effectLst/>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en-US" sz="1050" kern="100" dirty="0">
                          <a:effectLst/>
                        </a:rPr>
                        <a:t>-</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en-US" sz="1050" kern="100">
                          <a:effectLst/>
                        </a:rPr>
                        <a:t>D</a:t>
                      </a:r>
                      <a:r>
                        <a:rPr lang="ja-JP" sz="1050" kern="100">
                          <a:effectLst/>
                        </a:rPr>
                        <a:t>以外</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ja-JP" sz="1050" kern="100" dirty="0">
                          <a:effectLst/>
                        </a:rPr>
                        <a:t>すべて</a:t>
                      </a:r>
                    </a:p>
                    <a:p>
                      <a:pPr algn="ctr">
                        <a:lnSpc>
                          <a:spcPts val="1200"/>
                        </a:lnSpc>
                      </a:pPr>
                      <a:r>
                        <a:rPr lang="en-US" sz="1050" kern="100" dirty="0">
                          <a:effectLst/>
                        </a:rPr>
                        <a:t>d</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2209667"/>
                  </a:ext>
                </a:extLst>
              </a:tr>
            </a:tbl>
          </a:graphicData>
        </a:graphic>
      </p:graphicFrame>
      <p:sp>
        <p:nvSpPr>
          <p:cNvPr id="239" name="テキスト ボックス 304">
            <a:extLst>
              <a:ext uri="{FF2B5EF4-FFF2-40B4-BE49-F238E27FC236}">
                <a16:creationId xmlns:a16="http://schemas.microsoft.com/office/drawing/2014/main" id="{8B69A222-0BCB-40BB-A0F1-9B3C84B00FBA}"/>
              </a:ext>
            </a:extLst>
          </p:cNvPr>
          <p:cNvSpPr txBox="1"/>
          <p:nvPr/>
        </p:nvSpPr>
        <p:spPr>
          <a:xfrm>
            <a:off x="393161" y="3388177"/>
            <a:ext cx="3349191" cy="36123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sz="1050" b="1" kern="100" dirty="0">
                <a:effectLst/>
                <a:ea typeface="HG丸ｺﾞｼｯｸM-PRO" panose="020F0600000000000000" pitchFamily="50" charset="-128"/>
                <a:cs typeface="Times New Roman" panose="02020603050405020304" pitchFamily="18" charset="0"/>
              </a:rPr>
              <a:t>【点検診断の項目の分類について】</a:t>
            </a:r>
            <a:endParaRPr lang="ja-JP" sz="1050" kern="100" dirty="0">
              <a:effectLst/>
              <a:ea typeface="ＭＳ 明朝" panose="02020609040205080304" pitchFamily="17" charset="-128"/>
              <a:cs typeface="Times New Roman" panose="02020603050405020304" pitchFamily="18" charset="0"/>
            </a:endParaRPr>
          </a:p>
          <a:p>
            <a:pPr algn="just"/>
            <a:r>
              <a:rPr lang="en-US" sz="1050" kern="100" dirty="0">
                <a:effectLst/>
                <a:ea typeface="ＭＳ 明朝" panose="02020609040205080304" pitchFamily="17" charset="-128"/>
                <a:cs typeface="Times New Roman" panose="02020603050405020304" pitchFamily="18" charset="0"/>
              </a:rPr>
              <a:t> </a:t>
            </a:r>
            <a:endParaRPr lang="ja-JP" sz="1050" kern="100" dirty="0">
              <a:effectLst/>
              <a:ea typeface="ＭＳ 明朝" panose="02020609040205080304" pitchFamily="17" charset="-128"/>
              <a:cs typeface="Times New Roman" panose="02020603050405020304" pitchFamily="18" charset="0"/>
            </a:endParaRPr>
          </a:p>
        </p:txBody>
      </p:sp>
      <p:sp>
        <p:nvSpPr>
          <p:cNvPr id="241" name="テキスト ボックス 240">
            <a:extLst>
              <a:ext uri="{FF2B5EF4-FFF2-40B4-BE49-F238E27FC236}">
                <a16:creationId xmlns:a16="http://schemas.microsoft.com/office/drawing/2014/main" id="{A06865FE-5DCA-4BB6-9BD1-0D6141145580}"/>
              </a:ext>
            </a:extLst>
          </p:cNvPr>
          <p:cNvSpPr txBox="1"/>
          <p:nvPr/>
        </p:nvSpPr>
        <p:spPr>
          <a:xfrm>
            <a:off x="440110" y="3613855"/>
            <a:ext cx="6373856" cy="577081"/>
          </a:xfrm>
          <a:prstGeom prst="rect">
            <a:avLst/>
          </a:prstGeom>
          <a:noFill/>
        </p:spPr>
        <p:txBody>
          <a:bodyPr wrap="square" rtlCol="0">
            <a:spAutoFit/>
          </a:bodyPr>
          <a:lstStyle/>
          <a:p>
            <a:pPr algn="just"/>
            <a:r>
              <a:rPr lang="ja-JP" altLang="ja-JP" sz="1050" kern="100" dirty="0">
                <a:effectLst/>
                <a:latin typeface="Century" panose="02040604050505020304" pitchFamily="18" charset="0"/>
                <a:ea typeface="HG丸ｺﾞｼｯｸM-PRO" panose="020F0600000000000000" pitchFamily="50" charset="-128"/>
                <a:cs typeface="Times New Roman" panose="02020603050405020304" pitchFamily="18" charset="0"/>
              </a:rPr>
              <a:t>Ⅰ類：施設の性能（特に構造上の安全性）に直接的に影響を及ぼす部材に対する点検診断の項目</a:t>
            </a:r>
            <a:endParaRPr lang="ja-JP" alt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050" kern="100" dirty="0">
                <a:effectLst/>
                <a:latin typeface="Century" panose="02040604050505020304" pitchFamily="18" charset="0"/>
                <a:ea typeface="HG丸ｺﾞｼｯｸM-PRO" panose="020F0600000000000000" pitchFamily="50" charset="-128"/>
                <a:cs typeface="Times New Roman" panose="02020603050405020304" pitchFamily="18" charset="0"/>
              </a:rPr>
              <a:t>Ⅱ類：施設の性能に影響を及ぼす部材に対する点検診断の項目</a:t>
            </a:r>
            <a:endParaRPr lang="ja-JP" alt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050" kern="100" dirty="0">
                <a:effectLst/>
                <a:latin typeface="Century" panose="02040604050505020304" pitchFamily="18" charset="0"/>
                <a:ea typeface="HG丸ｺﾞｼｯｸM-PRO" panose="020F0600000000000000" pitchFamily="50" charset="-128"/>
                <a:cs typeface="Times New Roman" panose="02020603050405020304" pitchFamily="18" charset="0"/>
              </a:rPr>
              <a:t>Ⅲ類：附帯設備等に対する点検診断項目</a:t>
            </a:r>
            <a:endParaRPr lang="ja-JP" alt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7818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グループ化 71">
            <a:extLst>
              <a:ext uri="{FF2B5EF4-FFF2-40B4-BE49-F238E27FC236}">
                <a16:creationId xmlns:a16="http://schemas.microsoft.com/office/drawing/2014/main" id="{1169AC11-89EB-4C25-94FC-3F03BFACA483}"/>
              </a:ext>
            </a:extLst>
          </p:cNvPr>
          <p:cNvGrpSpPr/>
          <p:nvPr/>
        </p:nvGrpSpPr>
        <p:grpSpPr>
          <a:xfrm rot="5400000">
            <a:off x="-499795" y="1507170"/>
            <a:ext cx="5883131" cy="4842365"/>
            <a:chOff x="0" y="-1251520"/>
            <a:chExt cx="8748464" cy="7200800"/>
          </a:xfrm>
        </p:grpSpPr>
        <p:pic>
          <p:nvPicPr>
            <p:cNvPr id="75" name="図 74">
              <a:extLst>
                <a:ext uri="{FF2B5EF4-FFF2-40B4-BE49-F238E27FC236}">
                  <a16:creationId xmlns:a16="http://schemas.microsoft.com/office/drawing/2014/main" id="{9086B6FC-8767-4986-ADD5-661EA2AE8288}"/>
                </a:ext>
              </a:extLst>
            </p:cNvPr>
            <p:cNvPicPr>
              <a:picLocks noChangeAspect="1"/>
            </p:cNvPicPr>
            <p:nvPr/>
          </p:nvPicPr>
          <p:blipFill rotWithShape="1">
            <a:blip r:embed="rId3"/>
            <a:srcRect t="21020" r="4326" b="5901"/>
            <a:stretch/>
          </p:blipFill>
          <p:spPr>
            <a:xfrm>
              <a:off x="0" y="1772816"/>
              <a:ext cx="8748464" cy="4176464"/>
            </a:xfrm>
            <a:prstGeom prst="rect">
              <a:avLst/>
            </a:prstGeom>
          </p:spPr>
        </p:pic>
        <p:pic>
          <p:nvPicPr>
            <p:cNvPr id="77" name="図 76">
              <a:extLst>
                <a:ext uri="{FF2B5EF4-FFF2-40B4-BE49-F238E27FC236}">
                  <a16:creationId xmlns:a16="http://schemas.microsoft.com/office/drawing/2014/main" id="{077962AE-CDE3-4B34-A77B-BA906CBECAFC}"/>
                </a:ext>
              </a:extLst>
            </p:cNvPr>
            <p:cNvPicPr>
              <a:picLocks noChangeAspect="1"/>
            </p:cNvPicPr>
            <p:nvPr/>
          </p:nvPicPr>
          <p:blipFill rotWithShape="1">
            <a:blip r:embed="rId4"/>
            <a:srcRect t="27920" r="4326" b="6761"/>
            <a:stretch/>
          </p:blipFill>
          <p:spPr>
            <a:xfrm>
              <a:off x="0" y="-1251520"/>
              <a:ext cx="8748464" cy="3732986"/>
            </a:xfrm>
            <a:prstGeom prst="rect">
              <a:avLst/>
            </a:prstGeom>
          </p:spPr>
        </p:pic>
      </p:grpSp>
      <p:sp>
        <p:nvSpPr>
          <p:cNvPr id="2" name="スライド番号プレースホルダー 1">
            <a:extLst>
              <a:ext uri="{FF2B5EF4-FFF2-40B4-BE49-F238E27FC236}">
                <a16:creationId xmlns:a16="http://schemas.microsoft.com/office/drawing/2014/main" id="{DB66FA02-1B56-4AA4-8F80-69425664BF04}"/>
              </a:ext>
            </a:extLst>
          </p:cNvPr>
          <p:cNvSpPr>
            <a:spLocks noGrp="1"/>
          </p:cNvSpPr>
          <p:nvPr>
            <p:ph type="sldNum" sz="quarter" idx="12"/>
          </p:nvPr>
        </p:nvSpPr>
        <p:spPr>
          <a:xfrm>
            <a:off x="8100392" y="6470739"/>
            <a:ext cx="1828800" cy="365125"/>
          </a:xfrm>
        </p:spPr>
        <p:txBody>
          <a:bodyPr/>
          <a:lstStyle/>
          <a:p>
            <a:fld id="{682EF9F9-C4E8-46B2-BBF1-33E3162B856A}" type="slidenum">
              <a:rPr kumimoji="1" lang="ja-JP" altLang="en-US" smtClean="0"/>
              <a:t>21</a:t>
            </a:fld>
            <a:endParaRPr kumimoji="1" lang="ja-JP" altLang="en-US"/>
          </a:p>
        </p:txBody>
      </p:sp>
      <p:pic>
        <p:nvPicPr>
          <p:cNvPr id="13" name="図 12">
            <a:extLst>
              <a:ext uri="{FF2B5EF4-FFF2-40B4-BE49-F238E27FC236}">
                <a16:creationId xmlns:a16="http://schemas.microsoft.com/office/drawing/2014/main" id="{197DEB10-1C7B-462D-9C0C-30A8C7848F4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17588263" y="5528923"/>
            <a:ext cx="7307240" cy="2664358"/>
          </a:xfrm>
          <a:prstGeom prst="rect">
            <a:avLst/>
          </a:prstGeom>
        </p:spPr>
      </p:pic>
      <p:pic>
        <p:nvPicPr>
          <p:cNvPr id="15" name="図 14">
            <a:extLst>
              <a:ext uri="{FF2B5EF4-FFF2-40B4-BE49-F238E27FC236}">
                <a16:creationId xmlns:a16="http://schemas.microsoft.com/office/drawing/2014/main" id="{EE5148E1-F275-45C4-BABA-A20B236CC2E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20576607" y="4698270"/>
            <a:ext cx="5976663" cy="2550256"/>
          </a:xfrm>
          <a:prstGeom prst="rect">
            <a:avLst/>
          </a:prstGeom>
        </p:spPr>
      </p:pic>
      <p:sp>
        <p:nvSpPr>
          <p:cNvPr id="17" name="テキスト ボックス 16">
            <a:extLst>
              <a:ext uri="{FF2B5EF4-FFF2-40B4-BE49-F238E27FC236}">
                <a16:creationId xmlns:a16="http://schemas.microsoft.com/office/drawing/2014/main" id="{1E27208F-29D0-4DF1-855B-041B1C4A2C16}"/>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２．点検・評価方法</a:t>
            </a:r>
          </a:p>
        </p:txBody>
      </p:sp>
      <p:sp>
        <p:nvSpPr>
          <p:cNvPr id="18" name="テキスト ボックス 17">
            <a:extLst>
              <a:ext uri="{FF2B5EF4-FFF2-40B4-BE49-F238E27FC236}">
                <a16:creationId xmlns:a16="http://schemas.microsoft.com/office/drawing/2014/main" id="{17ED01D7-12B1-467A-BDF9-E72D60312D01}"/>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２－７　施設の点検・評価について</a:t>
            </a:r>
            <a:r>
              <a:rPr lang="ja-JP" altLang="en-US" sz="2000" dirty="0">
                <a:latin typeface="Meiryo UI" pitchFamily="50" charset="-128"/>
                <a:ea typeface="Meiryo UI" pitchFamily="50" charset="-128"/>
                <a:cs typeface="Meiryo UI" pitchFamily="50" charset="-128"/>
              </a:rPr>
              <a:t>（海岸点検記録・健全度評価方法）</a:t>
            </a:r>
            <a:endParaRPr kumimoji="1" lang="ja-JP" altLang="en-US" sz="2400" dirty="0">
              <a:latin typeface="Meiryo UI" pitchFamily="50" charset="-128"/>
              <a:ea typeface="Meiryo UI" pitchFamily="50" charset="-128"/>
              <a:cs typeface="Meiryo UI" pitchFamily="50" charset="-128"/>
            </a:endParaRPr>
          </a:p>
        </p:txBody>
      </p:sp>
      <p:sp>
        <p:nvSpPr>
          <p:cNvPr id="19" name="正方形/長方形 18">
            <a:extLst>
              <a:ext uri="{FF2B5EF4-FFF2-40B4-BE49-F238E27FC236}">
                <a16:creationId xmlns:a16="http://schemas.microsoft.com/office/drawing/2014/main" id="{361E0BF1-1451-46BB-87FF-A0722DF0A645}"/>
              </a:ext>
            </a:extLst>
          </p:cNvPr>
          <p:cNvSpPr/>
          <p:nvPr/>
        </p:nvSpPr>
        <p:spPr>
          <a:xfrm>
            <a:off x="5418148" y="2465684"/>
            <a:ext cx="2477135" cy="126492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p>
        </p:txBody>
      </p:sp>
      <p:grpSp>
        <p:nvGrpSpPr>
          <p:cNvPr id="20" name="グループ化 19">
            <a:extLst>
              <a:ext uri="{FF2B5EF4-FFF2-40B4-BE49-F238E27FC236}">
                <a16:creationId xmlns:a16="http://schemas.microsoft.com/office/drawing/2014/main" id="{B0B8AAC5-C798-441B-984C-96EF29CAEEBD}"/>
              </a:ext>
            </a:extLst>
          </p:cNvPr>
          <p:cNvGrpSpPr/>
          <p:nvPr/>
        </p:nvGrpSpPr>
        <p:grpSpPr>
          <a:xfrm>
            <a:off x="5555943" y="2494895"/>
            <a:ext cx="2202815" cy="1236346"/>
            <a:chOff x="0" y="1"/>
            <a:chExt cx="2202815" cy="1236346"/>
          </a:xfrm>
        </p:grpSpPr>
        <p:grpSp>
          <p:nvGrpSpPr>
            <p:cNvPr id="49" name="グループ化 48">
              <a:extLst>
                <a:ext uri="{FF2B5EF4-FFF2-40B4-BE49-F238E27FC236}">
                  <a16:creationId xmlns:a16="http://schemas.microsoft.com/office/drawing/2014/main" id="{A2E4FE3A-83D1-433B-BDD3-08A49CE7C13E}"/>
                </a:ext>
              </a:extLst>
            </p:cNvPr>
            <p:cNvGrpSpPr>
              <a:grpSpLocks/>
            </p:cNvGrpSpPr>
            <p:nvPr/>
          </p:nvGrpSpPr>
          <p:grpSpPr>
            <a:xfrm>
              <a:off x="1392865" y="499730"/>
              <a:ext cx="130175" cy="417830"/>
              <a:chOff x="0" y="0"/>
              <a:chExt cx="92433" cy="246854"/>
            </a:xfrm>
          </p:grpSpPr>
          <p:sp>
            <p:nvSpPr>
              <p:cNvPr id="69" name="フリーフォーム 130">
                <a:extLst>
                  <a:ext uri="{FF2B5EF4-FFF2-40B4-BE49-F238E27FC236}">
                    <a16:creationId xmlns:a16="http://schemas.microsoft.com/office/drawing/2014/main" id="{8315FE7B-33F0-4B31-81A6-034EF29F0A2D}"/>
                  </a:ext>
                </a:extLst>
              </p:cNvPr>
              <p:cNvSpPr/>
              <p:nvPr/>
            </p:nvSpPr>
            <p:spPr>
              <a:xfrm>
                <a:off x="0" y="2576"/>
                <a:ext cx="66683" cy="244278"/>
              </a:xfrm>
              <a:custGeom>
                <a:avLst/>
                <a:gdLst>
                  <a:gd name="connsiteX0" fmla="*/ 9537 w 76265"/>
                  <a:gd name="connsiteY0" fmla="*/ 0 h 242888"/>
                  <a:gd name="connsiteX1" fmla="*/ 76212 w 76265"/>
                  <a:gd name="connsiteY1" fmla="*/ 85725 h 242888"/>
                  <a:gd name="connsiteX2" fmla="*/ 12 w 76265"/>
                  <a:gd name="connsiteY2" fmla="*/ 142875 h 242888"/>
                  <a:gd name="connsiteX3" fmla="*/ 71449 w 76265"/>
                  <a:gd name="connsiteY3" fmla="*/ 242888 h 242888"/>
                  <a:gd name="connsiteX0" fmla="*/ 9549 w 76277"/>
                  <a:gd name="connsiteY0" fmla="*/ 0 h 242888"/>
                  <a:gd name="connsiteX1" fmla="*/ 76224 w 76277"/>
                  <a:gd name="connsiteY1" fmla="*/ 85725 h 242888"/>
                  <a:gd name="connsiteX2" fmla="*/ 12 w 76277"/>
                  <a:gd name="connsiteY2" fmla="*/ 185793 h 242888"/>
                  <a:gd name="connsiteX3" fmla="*/ 71461 w 76277"/>
                  <a:gd name="connsiteY3" fmla="*/ 242888 h 242888"/>
                  <a:gd name="connsiteX0" fmla="*/ 0 w 66677"/>
                  <a:gd name="connsiteY0" fmla="*/ 0 h 242888"/>
                  <a:gd name="connsiteX1" fmla="*/ 66675 w 66677"/>
                  <a:gd name="connsiteY1" fmla="*/ 85725 h 242888"/>
                  <a:gd name="connsiteX2" fmla="*/ 2688 w 66677"/>
                  <a:gd name="connsiteY2" fmla="*/ 185793 h 242888"/>
                  <a:gd name="connsiteX3" fmla="*/ 61912 w 66677"/>
                  <a:gd name="connsiteY3" fmla="*/ 242888 h 242888"/>
                  <a:gd name="connsiteX0" fmla="*/ 0 w 66679"/>
                  <a:gd name="connsiteY0" fmla="*/ 0 h 242888"/>
                  <a:gd name="connsiteX1" fmla="*/ 66677 w 66679"/>
                  <a:gd name="connsiteY1" fmla="*/ 93070 h 242888"/>
                  <a:gd name="connsiteX2" fmla="*/ 2688 w 66679"/>
                  <a:gd name="connsiteY2" fmla="*/ 185793 h 242888"/>
                  <a:gd name="connsiteX3" fmla="*/ 61912 w 66679"/>
                  <a:gd name="connsiteY3" fmla="*/ 242888 h 242888"/>
                  <a:gd name="connsiteX0" fmla="*/ 0 w 66678"/>
                  <a:gd name="connsiteY0" fmla="*/ 0 h 242888"/>
                  <a:gd name="connsiteX1" fmla="*/ 66677 w 66678"/>
                  <a:gd name="connsiteY1" fmla="*/ 93070 h 242888"/>
                  <a:gd name="connsiteX2" fmla="*/ 2688 w 66678"/>
                  <a:gd name="connsiteY2" fmla="*/ 185793 h 242888"/>
                  <a:gd name="connsiteX3" fmla="*/ 61912 w 66678"/>
                  <a:gd name="connsiteY3" fmla="*/ 242888 h 242888"/>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81"/>
                  <a:gd name="connsiteY0" fmla="*/ 0 h 261422"/>
                  <a:gd name="connsiteX1" fmla="*/ 66679 w 66681"/>
                  <a:gd name="connsiteY1" fmla="*/ 85723 h 261422"/>
                  <a:gd name="connsiteX2" fmla="*/ 2688 w 66681"/>
                  <a:gd name="connsiteY2" fmla="*/ 185793 h 261422"/>
                  <a:gd name="connsiteX3" fmla="*/ 66678 w 66681"/>
                  <a:gd name="connsiteY3" fmla="*/ 261422 h 261422"/>
                  <a:gd name="connsiteX0" fmla="*/ 0 w 66972"/>
                  <a:gd name="connsiteY0" fmla="*/ 0 h 261422"/>
                  <a:gd name="connsiteX1" fmla="*/ 66679 w 66972"/>
                  <a:gd name="connsiteY1" fmla="*/ 85723 h 261422"/>
                  <a:gd name="connsiteX2" fmla="*/ 2688 w 66972"/>
                  <a:gd name="connsiteY2" fmla="*/ 185793 h 261422"/>
                  <a:gd name="connsiteX3" fmla="*/ 66678 w 66972"/>
                  <a:gd name="connsiteY3" fmla="*/ 261422 h 261422"/>
                  <a:gd name="connsiteX0" fmla="*/ 0 w 66982"/>
                  <a:gd name="connsiteY0" fmla="*/ 0 h 261422"/>
                  <a:gd name="connsiteX1" fmla="*/ 66679 w 66982"/>
                  <a:gd name="connsiteY1" fmla="*/ 85723 h 261422"/>
                  <a:gd name="connsiteX2" fmla="*/ 2688 w 66982"/>
                  <a:gd name="connsiteY2" fmla="*/ 185793 h 261422"/>
                  <a:gd name="connsiteX3" fmla="*/ 66678 w 66982"/>
                  <a:gd name="connsiteY3" fmla="*/ 261422 h 261422"/>
                  <a:gd name="connsiteX0" fmla="*/ 0 w 66982"/>
                  <a:gd name="connsiteY0" fmla="*/ 0 h 261422"/>
                  <a:gd name="connsiteX1" fmla="*/ 66679 w 66982"/>
                  <a:gd name="connsiteY1" fmla="*/ 85723 h 261422"/>
                  <a:gd name="connsiteX2" fmla="*/ 2688 w 66982"/>
                  <a:gd name="connsiteY2" fmla="*/ 185793 h 261422"/>
                  <a:gd name="connsiteX3" fmla="*/ 66678 w 66982"/>
                  <a:gd name="connsiteY3" fmla="*/ 261422 h 261422"/>
                  <a:gd name="connsiteX0" fmla="*/ 0 w 66681"/>
                  <a:gd name="connsiteY0" fmla="*/ 0 h 244278"/>
                  <a:gd name="connsiteX1" fmla="*/ 66679 w 66681"/>
                  <a:gd name="connsiteY1" fmla="*/ 68579 h 244278"/>
                  <a:gd name="connsiteX2" fmla="*/ 2688 w 66681"/>
                  <a:gd name="connsiteY2" fmla="*/ 168649 h 244278"/>
                  <a:gd name="connsiteX3" fmla="*/ 66678 w 66681"/>
                  <a:gd name="connsiteY3" fmla="*/ 244278 h 244278"/>
                  <a:gd name="connsiteX0" fmla="*/ 0 w 66681"/>
                  <a:gd name="connsiteY0" fmla="*/ 0 h 244278"/>
                  <a:gd name="connsiteX1" fmla="*/ 66679 w 66681"/>
                  <a:gd name="connsiteY1" fmla="*/ 68579 h 244278"/>
                  <a:gd name="connsiteX2" fmla="*/ 2688 w 66681"/>
                  <a:gd name="connsiteY2" fmla="*/ 168649 h 244278"/>
                  <a:gd name="connsiteX3" fmla="*/ 66678 w 66681"/>
                  <a:gd name="connsiteY3" fmla="*/ 244278 h 244278"/>
                  <a:gd name="connsiteX0" fmla="*/ 0 w 66683"/>
                  <a:gd name="connsiteY0" fmla="*/ 0 h 244278"/>
                  <a:gd name="connsiteX1" fmla="*/ 66681 w 66683"/>
                  <a:gd name="connsiteY1" fmla="*/ 75927 h 244278"/>
                  <a:gd name="connsiteX2" fmla="*/ 2688 w 66683"/>
                  <a:gd name="connsiteY2" fmla="*/ 168649 h 244278"/>
                  <a:gd name="connsiteX3" fmla="*/ 66678 w 66683"/>
                  <a:gd name="connsiteY3" fmla="*/ 244278 h 244278"/>
                </a:gdLst>
                <a:ahLst/>
                <a:cxnLst>
                  <a:cxn ang="0">
                    <a:pos x="connsiteX0" y="connsiteY0"/>
                  </a:cxn>
                  <a:cxn ang="0">
                    <a:pos x="connsiteX1" y="connsiteY1"/>
                  </a:cxn>
                  <a:cxn ang="0">
                    <a:pos x="connsiteX2" y="connsiteY2"/>
                  </a:cxn>
                  <a:cxn ang="0">
                    <a:pos x="connsiteX3" y="connsiteY3"/>
                  </a:cxn>
                </a:cxnLst>
                <a:rect l="l" t="t" r="r" b="b"/>
                <a:pathLst>
                  <a:path w="66683" h="244278">
                    <a:moveTo>
                      <a:pt x="0" y="0"/>
                    </a:moveTo>
                    <a:cubicBezTo>
                      <a:pt x="56137" y="23608"/>
                      <a:pt x="66233" y="47819"/>
                      <a:pt x="66681" y="75927"/>
                    </a:cubicBezTo>
                    <a:cubicBezTo>
                      <a:pt x="67129" y="104035"/>
                      <a:pt x="2688" y="140591"/>
                      <a:pt x="2688" y="168649"/>
                    </a:cubicBezTo>
                    <a:cubicBezTo>
                      <a:pt x="2688" y="196707"/>
                      <a:pt x="8558" y="212266"/>
                      <a:pt x="66678" y="244278"/>
                    </a:cubicBezTo>
                  </a:path>
                </a:pathLst>
              </a:custGeom>
              <a:noFill/>
              <a:ln w="63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0" name="フリーフォーム 131">
                <a:extLst>
                  <a:ext uri="{FF2B5EF4-FFF2-40B4-BE49-F238E27FC236}">
                    <a16:creationId xmlns:a16="http://schemas.microsoft.com/office/drawing/2014/main" id="{953F2CB5-E6A5-44EA-B267-9353E9EC9B6B}"/>
                  </a:ext>
                </a:extLst>
              </p:cNvPr>
              <p:cNvSpPr/>
              <p:nvPr/>
            </p:nvSpPr>
            <p:spPr>
              <a:xfrm>
                <a:off x="25758" y="0"/>
                <a:ext cx="66675" cy="243840"/>
              </a:xfrm>
              <a:custGeom>
                <a:avLst/>
                <a:gdLst>
                  <a:gd name="connsiteX0" fmla="*/ 9537 w 76265"/>
                  <a:gd name="connsiteY0" fmla="*/ 0 h 242888"/>
                  <a:gd name="connsiteX1" fmla="*/ 76212 w 76265"/>
                  <a:gd name="connsiteY1" fmla="*/ 85725 h 242888"/>
                  <a:gd name="connsiteX2" fmla="*/ 12 w 76265"/>
                  <a:gd name="connsiteY2" fmla="*/ 142875 h 242888"/>
                  <a:gd name="connsiteX3" fmla="*/ 71449 w 76265"/>
                  <a:gd name="connsiteY3" fmla="*/ 242888 h 242888"/>
                  <a:gd name="connsiteX0" fmla="*/ 9549 w 76277"/>
                  <a:gd name="connsiteY0" fmla="*/ 0 h 242888"/>
                  <a:gd name="connsiteX1" fmla="*/ 76224 w 76277"/>
                  <a:gd name="connsiteY1" fmla="*/ 85725 h 242888"/>
                  <a:gd name="connsiteX2" fmla="*/ 12 w 76277"/>
                  <a:gd name="connsiteY2" fmla="*/ 185793 h 242888"/>
                  <a:gd name="connsiteX3" fmla="*/ 71461 w 76277"/>
                  <a:gd name="connsiteY3" fmla="*/ 242888 h 242888"/>
                  <a:gd name="connsiteX0" fmla="*/ 0 w 66677"/>
                  <a:gd name="connsiteY0" fmla="*/ 0 h 242888"/>
                  <a:gd name="connsiteX1" fmla="*/ 66675 w 66677"/>
                  <a:gd name="connsiteY1" fmla="*/ 85725 h 242888"/>
                  <a:gd name="connsiteX2" fmla="*/ 2688 w 66677"/>
                  <a:gd name="connsiteY2" fmla="*/ 185793 h 242888"/>
                  <a:gd name="connsiteX3" fmla="*/ 61912 w 66677"/>
                  <a:gd name="connsiteY3" fmla="*/ 242888 h 242888"/>
                  <a:gd name="connsiteX0" fmla="*/ 0 w 66679"/>
                  <a:gd name="connsiteY0" fmla="*/ 0 h 242888"/>
                  <a:gd name="connsiteX1" fmla="*/ 66677 w 66679"/>
                  <a:gd name="connsiteY1" fmla="*/ 93070 h 242888"/>
                  <a:gd name="connsiteX2" fmla="*/ 2688 w 66679"/>
                  <a:gd name="connsiteY2" fmla="*/ 185793 h 242888"/>
                  <a:gd name="connsiteX3" fmla="*/ 61912 w 66679"/>
                  <a:gd name="connsiteY3" fmla="*/ 242888 h 242888"/>
                  <a:gd name="connsiteX0" fmla="*/ 0 w 66678"/>
                  <a:gd name="connsiteY0" fmla="*/ 0 h 242888"/>
                  <a:gd name="connsiteX1" fmla="*/ 66677 w 66678"/>
                  <a:gd name="connsiteY1" fmla="*/ 93070 h 242888"/>
                  <a:gd name="connsiteX2" fmla="*/ 2688 w 66678"/>
                  <a:gd name="connsiteY2" fmla="*/ 185793 h 242888"/>
                  <a:gd name="connsiteX3" fmla="*/ 61912 w 66678"/>
                  <a:gd name="connsiteY3" fmla="*/ 242888 h 242888"/>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81"/>
                  <a:gd name="connsiteY0" fmla="*/ 0 h 261422"/>
                  <a:gd name="connsiteX1" fmla="*/ 66679 w 66681"/>
                  <a:gd name="connsiteY1" fmla="*/ 85723 h 261422"/>
                  <a:gd name="connsiteX2" fmla="*/ 2688 w 66681"/>
                  <a:gd name="connsiteY2" fmla="*/ 185793 h 261422"/>
                  <a:gd name="connsiteX3" fmla="*/ 66678 w 66681"/>
                  <a:gd name="connsiteY3" fmla="*/ 261422 h 261422"/>
                  <a:gd name="connsiteX0" fmla="*/ 0 w 66972"/>
                  <a:gd name="connsiteY0" fmla="*/ 0 h 261422"/>
                  <a:gd name="connsiteX1" fmla="*/ 66679 w 66972"/>
                  <a:gd name="connsiteY1" fmla="*/ 85723 h 261422"/>
                  <a:gd name="connsiteX2" fmla="*/ 2688 w 66972"/>
                  <a:gd name="connsiteY2" fmla="*/ 185793 h 261422"/>
                  <a:gd name="connsiteX3" fmla="*/ 66678 w 66972"/>
                  <a:gd name="connsiteY3" fmla="*/ 261422 h 261422"/>
                  <a:gd name="connsiteX0" fmla="*/ 0 w 66982"/>
                  <a:gd name="connsiteY0" fmla="*/ 0 h 261422"/>
                  <a:gd name="connsiteX1" fmla="*/ 66679 w 66982"/>
                  <a:gd name="connsiteY1" fmla="*/ 85723 h 261422"/>
                  <a:gd name="connsiteX2" fmla="*/ 2688 w 66982"/>
                  <a:gd name="connsiteY2" fmla="*/ 185793 h 261422"/>
                  <a:gd name="connsiteX3" fmla="*/ 66678 w 66982"/>
                  <a:gd name="connsiteY3" fmla="*/ 261422 h 261422"/>
                  <a:gd name="connsiteX0" fmla="*/ 0 w 66982"/>
                  <a:gd name="connsiteY0" fmla="*/ 0 h 261422"/>
                  <a:gd name="connsiteX1" fmla="*/ 66679 w 66982"/>
                  <a:gd name="connsiteY1" fmla="*/ 85723 h 261422"/>
                  <a:gd name="connsiteX2" fmla="*/ 2688 w 66982"/>
                  <a:gd name="connsiteY2" fmla="*/ 185793 h 261422"/>
                  <a:gd name="connsiteX3" fmla="*/ 66678 w 66982"/>
                  <a:gd name="connsiteY3" fmla="*/ 261422 h 261422"/>
                  <a:gd name="connsiteX0" fmla="*/ 0 w 66681"/>
                  <a:gd name="connsiteY0" fmla="*/ 0 h 244278"/>
                  <a:gd name="connsiteX1" fmla="*/ 66679 w 66681"/>
                  <a:gd name="connsiteY1" fmla="*/ 68579 h 244278"/>
                  <a:gd name="connsiteX2" fmla="*/ 2688 w 66681"/>
                  <a:gd name="connsiteY2" fmla="*/ 168649 h 244278"/>
                  <a:gd name="connsiteX3" fmla="*/ 66678 w 66681"/>
                  <a:gd name="connsiteY3" fmla="*/ 244278 h 244278"/>
                  <a:gd name="connsiteX0" fmla="*/ 0 w 66681"/>
                  <a:gd name="connsiteY0" fmla="*/ 0 h 244278"/>
                  <a:gd name="connsiteX1" fmla="*/ 66679 w 66681"/>
                  <a:gd name="connsiteY1" fmla="*/ 68579 h 244278"/>
                  <a:gd name="connsiteX2" fmla="*/ 2688 w 66681"/>
                  <a:gd name="connsiteY2" fmla="*/ 168649 h 244278"/>
                  <a:gd name="connsiteX3" fmla="*/ 66678 w 66681"/>
                  <a:gd name="connsiteY3" fmla="*/ 244278 h 244278"/>
                  <a:gd name="connsiteX0" fmla="*/ 0 w 66683"/>
                  <a:gd name="connsiteY0" fmla="*/ 0 h 244278"/>
                  <a:gd name="connsiteX1" fmla="*/ 66681 w 66683"/>
                  <a:gd name="connsiteY1" fmla="*/ 75927 h 244278"/>
                  <a:gd name="connsiteX2" fmla="*/ 2688 w 66683"/>
                  <a:gd name="connsiteY2" fmla="*/ 168649 h 244278"/>
                  <a:gd name="connsiteX3" fmla="*/ 66678 w 66683"/>
                  <a:gd name="connsiteY3" fmla="*/ 244278 h 244278"/>
                </a:gdLst>
                <a:ahLst/>
                <a:cxnLst>
                  <a:cxn ang="0">
                    <a:pos x="connsiteX0" y="connsiteY0"/>
                  </a:cxn>
                  <a:cxn ang="0">
                    <a:pos x="connsiteX1" y="connsiteY1"/>
                  </a:cxn>
                  <a:cxn ang="0">
                    <a:pos x="connsiteX2" y="connsiteY2"/>
                  </a:cxn>
                  <a:cxn ang="0">
                    <a:pos x="connsiteX3" y="connsiteY3"/>
                  </a:cxn>
                </a:cxnLst>
                <a:rect l="l" t="t" r="r" b="b"/>
                <a:pathLst>
                  <a:path w="66683" h="244278">
                    <a:moveTo>
                      <a:pt x="0" y="0"/>
                    </a:moveTo>
                    <a:cubicBezTo>
                      <a:pt x="56137" y="23608"/>
                      <a:pt x="66233" y="47819"/>
                      <a:pt x="66681" y="75927"/>
                    </a:cubicBezTo>
                    <a:cubicBezTo>
                      <a:pt x="67129" y="104035"/>
                      <a:pt x="2688" y="140591"/>
                      <a:pt x="2688" y="168649"/>
                    </a:cubicBezTo>
                    <a:cubicBezTo>
                      <a:pt x="2688" y="196707"/>
                      <a:pt x="8558" y="212266"/>
                      <a:pt x="66678" y="244278"/>
                    </a:cubicBezTo>
                  </a:path>
                </a:pathLst>
              </a:custGeom>
              <a:noFill/>
              <a:ln w="63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grpSp>
          <p:nvGrpSpPr>
            <p:cNvPr id="50" name="グループ化 49">
              <a:extLst>
                <a:ext uri="{FF2B5EF4-FFF2-40B4-BE49-F238E27FC236}">
                  <a16:creationId xmlns:a16="http://schemas.microsoft.com/office/drawing/2014/main" id="{7BA29496-C2CE-490E-8597-AA2533A4B2F5}"/>
                </a:ext>
              </a:extLst>
            </p:cNvPr>
            <p:cNvGrpSpPr/>
            <p:nvPr/>
          </p:nvGrpSpPr>
          <p:grpSpPr>
            <a:xfrm>
              <a:off x="0" y="1"/>
              <a:ext cx="2202815" cy="1236346"/>
              <a:chOff x="0" y="0"/>
              <a:chExt cx="2202815" cy="1236773"/>
            </a:xfrm>
          </p:grpSpPr>
          <p:cxnSp>
            <p:nvCxnSpPr>
              <p:cNvPr id="51" name="直線コネクタ 50">
                <a:extLst>
                  <a:ext uri="{FF2B5EF4-FFF2-40B4-BE49-F238E27FC236}">
                    <a16:creationId xmlns:a16="http://schemas.microsoft.com/office/drawing/2014/main" id="{C1B9DC2F-4360-4142-9665-9905ADE8B896}"/>
                  </a:ext>
                </a:extLst>
              </p:cNvPr>
              <p:cNvCxnSpPr>
                <a:cxnSpLocks/>
              </p:cNvCxnSpPr>
              <p:nvPr/>
            </p:nvCxnSpPr>
            <p:spPr>
              <a:xfrm>
                <a:off x="10632" y="467832"/>
                <a:ext cx="0" cy="447040"/>
              </a:xfrm>
              <a:prstGeom prst="line">
                <a:avLst/>
              </a:prstGeom>
              <a:noFill/>
              <a:ln w="15875" cap="flat" cmpd="sng" algn="ctr">
                <a:solidFill>
                  <a:sysClr val="windowText" lastClr="000000">
                    <a:shade val="95000"/>
                    <a:satMod val="105000"/>
                  </a:sysClr>
                </a:solidFill>
                <a:prstDash val="solid"/>
              </a:ln>
              <a:effectLst/>
            </p:spPr>
          </p:cxnSp>
          <p:sp>
            <p:nvSpPr>
              <p:cNvPr id="52" name="テキスト ボックス 2065">
                <a:extLst>
                  <a:ext uri="{FF2B5EF4-FFF2-40B4-BE49-F238E27FC236}">
                    <a16:creationId xmlns:a16="http://schemas.microsoft.com/office/drawing/2014/main" id="{15B27BB5-204B-440D-A561-13C433DEB2A7}"/>
                  </a:ext>
                </a:extLst>
              </p:cNvPr>
              <p:cNvSpPr txBox="1">
                <a:spLocks/>
              </p:cNvSpPr>
              <p:nvPr/>
            </p:nvSpPr>
            <p:spPr>
              <a:xfrm>
                <a:off x="63795" y="329609"/>
                <a:ext cx="256540" cy="279400"/>
              </a:xfrm>
              <a:prstGeom prst="rect">
                <a:avLst/>
              </a:prstGeom>
              <a:solidFill>
                <a:sysClr val="window" lastClr="FFFFFF"/>
              </a:solidFill>
              <a:ln w="9525">
                <a:solidFill>
                  <a:sysClr val="windowText" lastClr="000000"/>
                </a:solidFill>
              </a:ln>
              <a:effectLst/>
            </p:spPr>
            <p:txBody>
              <a:bodyPr rot="0" spcFirstLastPara="0" vert="horz" wrap="square" lIns="36000" tIns="0" rIns="36000" bIns="0" numCol="1" spcCol="0" rtlCol="0" fromWordArt="0" anchor="ctr" anchorCtr="0" forceAA="0" compatLnSpc="1">
                <a:prstTxWarp prst="textNoShape">
                  <a:avLst/>
                </a:prstTxWarp>
                <a:noAutofit/>
              </a:bodyPr>
              <a:lstStyle/>
              <a:p>
                <a:pPr algn="ctr"/>
                <a:r>
                  <a:rPr lang="en-US" sz="1100" kern="100">
                    <a:effectLst/>
                    <a:latin typeface="ＭＳ Ｐゴシック" panose="020B0600070205080204" pitchFamily="50" charset="-128"/>
                    <a:ea typeface="ＭＳ 明朝" panose="02020609040205080304" pitchFamily="17" charset="-128"/>
                    <a:cs typeface="Times New Roman" panose="02020603050405020304" pitchFamily="18" charset="0"/>
                  </a:rPr>
                  <a:t>C</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53" name="テキスト ボックス 2064">
                <a:extLst>
                  <a:ext uri="{FF2B5EF4-FFF2-40B4-BE49-F238E27FC236}">
                    <a16:creationId xmlns:a16="http://schemas.microsoft.com/office/drawing/2014/main" id="{C82D1324-B7EA-445C-88CA-075E8863EE81}"/>
                  </a:ext>
                </a:extLst>
              </p:cNvPr>
              <p:cNvSpPr txBox="1">
                <a:spLocks/>
              </p:cNvSpPr>
              <p:nvPr/>
            </p:nvSpPr>
            <p:spPr>
              <a:xfrm>
                <a:off x="425302" y="329609"/>
                <a:ext cx="256540" cy="279400"/>
              </a:xfrm>
              <a:prstGeom prst="rect">
                <a:avLst/>
              </a:prstGeom>
              <a:solidFill>
                <a:sysClr val="window" lastClr="FFFFFF"/>
              </a:solidFill>
              <a:ln w="9525">
                <a:solidFill>
                  <a:sysClr val="windowText" lastClr="000000"/>
                </a:solidFill>
              </a:ln>
              <a:effectLst/>
            </p:spPr>
            <p:txBody>
              <a:bodyPr rot="0" spcFirstLastPara="0" vert="horz" wrap="square" lIns="36000" tIns="0" rIns="36000" bIns="0" numCol="1" spcCol="0" rtlCol="0" fromWordArt="0" anchor="ctr" anchorCtr="0" forceAA="0" compatLnSpc="1">
                <a:prstTxWarp prst="textNoShape">
                  <a:avLst/>
                </a:prstTxWarp>
                <a:noAutofit/>
              </a:bodyPr>
              <a:lstStyle/>
              <a:p>
                <a:pPr algn="ctr"/>
                <a:r>
                  <a:rPr lang="en-US" sz="1100" kern="100">
                    <a:effectLst/>
                    <a:latin typeface="ＭＳ Ｐゴシック" panose="020B0600070205080204" pitchFamily="50" charset="-128"/>
                    <a:ea typeface="ＭＳ 明朝" panose="02020609040205080304" pitchFamily="17" charset="-128"/>
                    <a:cs typeface="Times New Roman" panose="02020603050405020304" pitchFamily="18" charset="0"/>
                  </a:rPr>
                  <a:t>B</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54" name="テキスト ボックス 2063">
                <a:extLst>
                  <a:ext uri="{FF2B5EF4-FFF2-40B4-BE49-F238E27FC236}">
                    <a16:creationId xmlns:a16="http://schemas.microsoft.com/office/drawing/2014/main" id="{FD5F7731-7D06-4038-8E7C-9FA629535B92}"/>
                  </a:ext>
                </a:extLst>
              </p:cNvPr>
              <p:cNvSpPr txBox="1">
                <a:spLocks/>
              </p:cNvSpPr>
              <p:nvPr/>
            </p:nvSpPr>
            <p:spPr>
              <a:xfrm>
                <a:off x="776177" y="329609"/>
                <a:ext cx="256540" cy="279400"/>
              </a:xfrm>
              <a:prstGeom prst="rect">
                <a:avLst/>
              </a:prstGeom>
              <a:solidFill>
                <a:schemeClr val="bg1"/>
              </a:solidFill>
              <a:ln/>
            </p:spPr>
            <p:style>
              <a:lnRef idx="1">
                <a:schemeClr val="dk1"/>
              </a:lnRef>
              <a:fillRef idx="3">
                <a:schemeClr val="dk1"/>
              </a:fillRef>
              <a:effectRef idx="2">
                <a:schemeClr val="dk1"/>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p>
                <a:pPr algn="ctr"/>
                <a:r>
                  <a:rPr lang="en-US" sz="1100" kern="10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B</a:t>
                </a:r>
                <a:endParaRPr lang="ja-JP" sz="1050" kern="100">
                  <a:effectLst/>
                  <a:ea typeface="ＭＳ 明朝" panose="02020609040205080304" pitchFamily="17" charset="-128"/>
                  <a:cs typeface="Times New Roman" panose="02020603050405020304" pitchFamily="18" charset="0"/>
                </a:endParaRPr>
              </a:p>
            </p:txBody>
          </p:sp>
          <p:sp>
            <p:nvSpPr>
              <p:cNvPr id="55" name="テキスト ボックス 2062">
                <a:extLst>
                  <a:ext uri="{FF2B5EF4-FFF2-40B4-BE49-F238E27FC236}">
                    <a16:creationId xmlns:a16="http://schemas.microsoft.com/office/drawing/2014/main" id="{9E102376-8D0A-4FE4-B0CF-83DBEBD35B2D}"/>
                  </a:ext>
                </a:extLst>
              </p:cNvPr>
              <p:cNvSpPr txBox="1">
                <a:spLocks/>
              </p:cNvSpPr>
              <p:nvPr/>
            </p:nvSpPr>
            <p:spPr>
              <a:xfrm>
                <a:off x="1127051" y="329609"/>
                <a:ext cx="256540" cy="279400"/>
              </a:xfrm>
              <a:prstGeom prst="rect">
                <a:avLst/>
              </a:prstGeom>
              <a:solidFill>
                <a:sysClr val="window" lastClr="FFFFFF"/>
              </a:solidFill>
              <a:ln w="9525">
                <a:solidFill>
                  <a:sysClr val="windowText" lastClr="000000"/>
                </a:solidFill>
              </a:ln>
              <a:effectLst/>
            </p:spPr>
            <p:txBody>
              <a:bodyPr rot="0" spcFirstLastPara="0" vert="horz" wrap="square" lIns="36000" tIns="0" rIns="36000" bIns="0" numCol="1" spcCol="0" rtlCol="0" fromWordArt="0" anchor="ctr" anchorCtr="0" forceAA="0" compatLnSpc="1">
                <a:prstTxWarp prst="textNoShape">
                  <a:avLst/>
                </a:prstTxWarp>
                <a:noAutofit/>
              </a:bodyPr>
              <a:lstStyle/>
              <a:p>
                <a:pPr algn="ctr"/>
                <a:r>
                  <a:rPr lang="en-US" sz="1100" kern="100">
                    <a:effectLst/>
                    <a:latin typeface="ＭＳ Ｐゴシック" panose="020B0600070205080204" pitchFamily="50" charset="-128"/>
                    <a:ea typeface="ＭＳ 明朝" panose="02020609040205080304" pitchFamily="17" charset="-128"/>
                    <a:cs typeface="Times New Roman" panose="02020603050405020304" pitchFamily="18" charset="0"/>
                  </a:rPr>
                  <a:t>D</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56" name="テキスト ボックス 2061">
                <a:extLst>
                  <a:ext uri="{FF2B5EF4-FFF2-40B4-BE49-F238E27FC236}">
                    <a16:creationId xmlns:a16="http://schemas.microsoft.com/office/drawing/2014/main" id="{561C2DA2-B2CB-4EB3-B25B-EB1A08F736A8}"/>
                  </a:ext>
                </a:extLst>
              </p:cNvPr>
              <p:cNvSpPr txBox="1">
                <a:spLocks/>
              </p:cNvSpPr>
              <p:nvPr/>
            </p:nvSpPr>
            <p:spPr>
              <a:xfrm>
                <a:off x="1562986" y="308344"/>
                <a:ext cx="256540" cy="279400"/>
              </a:xfrm>
              <a:prstGeom prst="rect">
                <a:avLst/>
              </a:prstGeom>
              <a:solidFill>
                <a:schemeClr val="tx1"/>
              </a:solidFill>
              <a:ln w="9525">
                <a:solidFill>
                  <a:schemeClr val="tx1"/>
                </a:solidFill>
              </a:ln>
              <a:effectLst/>
            </p:spPr>
            <p:txBody>
              <a:bodyPr rot="0" spcFirstLastPara="0" vert="horz" wrap="square" lIns="36000" tIns="0" rIns="36000" bIns="0" numCol="1" spcCol="0" rtlCol="0" fromWordArt="0" anchor="ctr" anchorCtr="0" forceAA="0" compatLnSpc="1">
                <a:prstTxWarp prst="textNoShape">
                  <a:avLst/>
                </a:prstTxWarp>
                <a:noAutofit/>
              </a:bodyPr>
              <a:lstStyle/>
              <a:p>
                <a:pPr algn="ctr"/>
                <a:r>
                  <a:rPr lang="en-US" sz="1100" kern="100">
                    <a:solidFill>
                      <a:srgbClr val="FFFFFF"/>
                    </a:solidFill>
                    <a:effectLst/>
                    <a:latin typeface="ＭＳ Ｐゴシック" panose="020B0600070205080204" pitchFamily="50" charset="-128"/>
                    <a:ea typeface="ＭＳ 明朝" panose="02020609040205080304" pitchFamily="17" charset="-128"/>
                    <a:cs typeface="Times New Roman" panose="02020603050405020304" pitchFamily="18" charset="0"/>
                  </a:rPr>
                  <a:t>B</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57" name="テキスト ボックス 2066">
                <a:extLst>
                  <a:ext uri="{FF2B5EF4-FFF2-40B4-BE49-F238E27FC236}">
                    <a16:creationId xmlns:a16="http://schemas.microsoft.com/office/drawing/2014/main" id="{95509CA8-E5FA-4C28-A66C-1307C1C5F57C}"/>
                  </a:ext>
                </a:extLst>
              </p:cNvPr>
              <p:cNvSpPr txBox="1">
                <a:spLocks/>
              </p:cNvSpPr>
              <p:nvPr/>
            </p:nvSpPr>
            <p:spPr>
              <a:xfrm>
                <a:off x="1903228" y="308344"/>
                <a:ext cx="256540" cy="279400"/>
              </a:xfrm>
              <a:prstGeom prst="rect">
                <a:avLst/>
              </a:prstGeom>
              <a:solidFill>
                <a:sysClr val="window" lastClr="FFFFFF"/>
              </a:solidFill>
              <a:ln w="9525">
                <a:solidFill>
                  <a:sysClr val="windowText" lastClr="000000"/>
                </a:solidFill>
              </a:ln>
              <a:effectLst/>
            </p:spPr>
            <p:txBody>
              <a:bodyPr rot="0" spcFirstLastPara="0" vert="horz" wrap="square" lIns="36000" tIns="0" rIns="36000" bIns="0" numCol="1" spcCol="0" rtlCol="0" fromWordArt="0" anchor="ctr" anchorCtr="0" forceAA="0" compatLnSpc="1">
                <a:prstTxWarp prst="textNoShape">
                  <a:avLst/>
                </a:prstTxWarp>
                <a:noAutofit/>
              </a:bodyPr>
              <a:lstStyle/>
              <a:p>
                <a:pPr algn="ctr"/>
                <a:r>
                  <a:rPr lang="en-US" sz="1100" kern="100">
                    <a:effectLst/>
                    <a:latin typeface="ＭＳ Ｐゴシック" panose="020B0600070205080204" pitchFamily="50" charset="-128"/>
                    <a:ea typeface="ＭＳ 明朝" panose="02020609040205080304" pitchFamily="17" charset="-128"/>
                    <a:cs typeface="Times New Roman" panose="02020603050405020304" pitchFamily="18" charset="0"/>
                  </a:rPr>
                  <a:t>C</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58" name="直線コネクタ 57">
                <a:extLst>
                  <a:ext uri="{FF2B5EF4-FFF2-40B4-BE49-F238E27FC236}">
                    <a16:creationId xmlns:a16="http://schemas.microsoft.com/office/drawing/2014/main" id="{E7F8DF06-03FC-45AB-9E66-26F50C83B4A7}"/>
                  </a:ext>
                </a:extLst>
              </p:cNvPr>
              <p:cNvCxnSpPr>
                <a:cxnSpLocks/>
              </p:cNvCxnSpPr>
              <p:nvPr/>
            </p:nvCxnSpPr>
            <p:spPr>
              <a:xfrm>
                <a:off x="2200939" y="457200"/>
                <a:ext cx="0" cy="447040"/>
              </a:xfrm>
              <a:prstGeom prst="line">
                <a:avLst/>
              </a:prstGeom>
              <a:noFill/>
              <a:ln w="15875" cap="flat" cmpd="sng" algn="ctr">
                <a:solidFill>
                  <a:sysClr val="windowText" lastClr="000000">
                    <a:shade val="95000"/>
                    <a:satMod val="105000"/>
                  </a:sysClr>
                </a:solidFill>
                <a:prstDash val="solid"/>
              </a:ln>
              <a:effectLst/>
            </p:spPr>
          </p:cxnSp>
          <p:cxnSp>
            <p:nvCxnSpPr>
              <p:cNvPr id="59" name="直線コネクタ 58">
                <a:extLst>
                  <a:ext uri="{FF2B5EF4-FFF2-40B4-BE49-F238E27FC236}">
                    <a16:creationId xmlns:a16="http://schemas.microsoft.com/office/drawing/2014/main" id="{448BCF28-09EA-4124-95A1-DDF1E6CF2ECF}"/>
                  </a:ext>
                </a:extLst>
              </p:cNvPr>
              <p:cNvCxnSpPr>
                <a:cxnSpLocks/>
              </p:cNvCxnSpPr>
              <p:nvPr/>
            </p:nvCxnSpPr>
            <p:spPr>
              <a:xfrm>
                <a:off x="10632" y="733646"/>
                <a:ext cx="1400810" cy="0"/>
              </a:xfrm>
              <a:prstGeom prst="line">
                <a:avLst/>
              </a:prstGeom>
              <a:noFill/>
              <a:ln w="34925" cap="flat" cmpd="sng" algn="ctr">
                <a:solidFill>
                  <a:sysClr val="windowText" lastClr="000000">
                    <a:shade val="95000"/>
                    <a:satMod val="105000"/>
                  </a:sysClr>
                </a:solidFill>
                <a:prstDash val="solid"/>
              </a:ln>
              <a:effectLst/>
            </p:spPr>
          </p:cxnSp>
          <p:cxnSp>
            <p:nvCxnSpPr>
              <p:cNvPr id="60" name="直線コネクタ 59">
                <a:extLst>
                  <a:ext uri="{FF2B5EF4-FFF2-40B4-BE49-F238E27FC236}">
                    <a16:creationId xmlns:a16="http://schemas.microsoft.com/office/drawing/2014/main" id="{43696BAB-33E6-4943-A7D0-24546414C494}"/>
                  </a:ext>
                </a:extLst>
              </p:cNvPr>
              <p:cNvCxnSpPr>
                <a:cxnSpLocks/>
              </p:cNvCxnSpPr>
              <p:nvPr/>
            </p:nvCxnSpPr>
            <p:spPr>
              <a:xfrm>
                <a:off x="1477925" y="733646"/>
                <a:ext cx="722630" cy="0"/>
              </a:xfrm>
              <a:prstGeom prst="line">
                <a:avLst/>
              </a:prstGeom>
              <a:noFill/>
              <a:ln w="34925" cap="flat" cmpd="sng" algn="ctr">
                <a:solidFill>
                  <a:sysClr val="windowText" lastClr="000000">
                    <a:shade val="95000"/>
                    <a:satMod val="105000"/>
                  </a:sysClr>
                </a:solidFill>
                <a:prstDash val="solid"/>
              </a:ln>
              <a:effectLst/>
            </p:spPr>
          </p:cxnSp>
          <p:cxnSp>
            <p:nvCxnSpPr>
              <p:cNvPr id="61" name="直線コネクタ 60">
                <a:extLst>
                  <a:ext uri="{FF2B5EF4-FFF2-40B4-BE49-F238E27FC236}">
                    <a16:creationId xmlns:a16="http://schemas.microsoft.com/office/drawing/2014/main" id="{19BCE800-8AA0-410B-B65D-EB41F3B14FED}"/>
                  </a:ext>
                </a:extLst>
              </p:cNvPr>
              <p:cNvCxnSpPr>
                <a:cxnSpLocks/>
              </p:cNvCxnSpPr>
              <p:nvPr/>
            </p:nvCxnSpPr>
            <p:spPr>
              <a:xfrm>
                <a:off x="361507" y="595423"/>
                <a:ext cx="0" cy="260985"/>
              </a:xfrm>
              <a:prstGeom prst="line">
                <a:avLst/>
              </a:prstGeom>
              <a:noFill/>
              <a:ln w="15875" cap="flat" cmpd="sng" algn="ctr">
                <a:solidFill>
                  <a:sysClr val="windowText" lastClr="000000">
                    <a:shade val="95000"/>
                    <a:satMod val="105000"/>
                  </a:sysClr>
                </a:solidFill>
                <a:prstDash val="solid"/>
              </a:ln>
              <a:effectLst/>
            </p:spPr>
          </p:cxnSp>
          <p:cxnSp>
            <p:nvCxnSpPr>
              <p:cNvPr id="62" name="直線コネクタ 61">
                <a:extLst>
                  <a:ext uri="{FF2B5EF4-FFF2-40B4-BE49-F238E27FC236}">
                    <a16:creationId xmlns:a16="http://schemas.microsoft.com/office/drawing/2014/main" id="{F2A6BC3A-4C76-48F9-842C-2DFFF21F7B2F}"/>
                  </a:ext>
                </a:extLst>
              </p:cNvPr>
              <p:cNvCxnSpPr>
                <a:cxnSpLocks/>
              </p:cNvCxnSpPr>
              <p:nvPr/>
            </p:nvCxnSpPr>
            <p:spPr>
              <a:xfrm>
                <a:off x="723014" y="606056"/>
                <a:ext cx="0" cy="260985"/>
              </a:xfrm>
              <a:prstGeom prst="line">
                <a:avLst/>
              </a:prstGeom>
              <a:noFill/>
              <a:ln w="15875" cap="flat" cmpd="sng" algn="ctr">
                <a:solidFill>
                  <a:sysClr val="windowText" lastClr="000000">
                    <a:shade val="95000"/>
                    <a:satMod val="105000"/>
                  </a:sysClr>
                </a:solidFill>
                <a:prstDash val="solid"/>
              </a:ln>
              <a:effectLst/>
            </p:spPr>
          </p:cxnSp>
          <p:cxnSp>
            <p:nvCxnSpPr>
              <p:cNvPr id="63" name="直線コネクタ 62">
                <a:extLst>
                  <a:ext uri="{FF2B5EF4-FFF2-40B4-BE49-F238E27FC236}">
                    <a16:creationId xmlns:a16="http://schemas.microsoft.com/office/drawing/2014/main" id="{992D11E4-D2E2-463A-86A0-F60E75206BB8}"/>
                  </a:ext>
                </a:extLst>
              </p:cNvPr>
              <p:cNvCxnSpPr>
                <a:cxnSpLocks/>
              </p:cNvCxnSpPr>
              <p:nvPr/>
            </p:nvCxnSpPr>
            <p:spPr>
              <a:xfrm>
                <a:off x="1084521" y="606056"/>
                <a:ext cx="0" cy="260985"/>
              </a:xfrm>
              <a:prstGeom prst="line">
                <a:avLst/>
              </a:prstGeom>
              <a:noFill/>
              <a:ln w="15875" cap="flat" cmpd="sng" algn="ctr">
                <a:solidFill>
                  <a:sysClr val="windowText" lastClr="000000">
                    <a:shade val="95000"/>
                    <a:satMod val="105000"/>
                  </a:sysClr>
                </a:solidFill>
                <a:prstDash val="solid"/>
              </a:ln>
              <a:effectLst/>
            </p:spPr>
          </p:cxnSp>
          <p:cxnSp>
            <p:nvCxnSpPr>
              <p:cNvPr id="64" name="直線コネクタ 63">
                <a:extLst>
                  <a:ext uri="{FF2B5EF4-FFF2-40B4-BE49-F238E27FC236}">
                    <a16:creationId xmlns:a16="http://schemas.microsoft.com/office/drawing/2014/main" id="{8A1299A3-C0AC-41D6-8053-265A88734AB9}"/>
                  </a:ext>
                </a:extLst>
              </p:cNvPr>
              <p:cNvCxnSpPr>
                <a:cxnSpLocks/>
              </p:cNvCxnSpPr>
              <p:nvPr/>
            </p:nvCxnSpPr>
            <p:spPr>
              <a:xfrm>
                <a:off x="1850065" y="606056"/>
                <a:ext cx="0" cy="260985"/>
              </a:xfrm>
              <a:prstGeom prst="line">
                <a:avLst/>
              </a:prstGeom>
              <a:noFill/>
              <a:ln w="15875" cap="flat" cmpd="sng" algn="ctr">
                <a:solidFill>
                  <a:sysClr val="windowText" lastClr="000000">
                    <a:shade val="95000"/>
                    <a:satMod val="105000"/>
                  </a:sysClr>
                </a:solidFill>
                <a:prstDash val="solid"/>
              </a:ln>
              <a:effectLst/>
            </p:spPr>
          </p:cxnSp>
          <p:cxnSp>
            <p:nvCxnSpPr>
              <p:cNvPr id="65" name="直線コネクタ 64">
                <a:extLst>
                  <a:ext uri="{FF2B5EF4-FFF2-40B4-BE49-F238E27FC236}">
                    <a16:creationId xmlns:a16="http://schemas.microsoft.com/office/drawing/2014/main" id="{EFA8FE97-E81F-49D7-A5D1-1FC3E7988E34}"/>
                  </a:ext>
                </a:extLst>
              </p:cNvPr>
              <p:cNvCxnSpPr>
                <a:cxnSpLocks/>
              </p:cNvCxnSpPr>
              <p:nvPr/>
            </p:nvCxnSpPr>
            <p:spPr>
              <a:xfrm>
                <a:off x="372139" y="223284"/>
                <a:ext cx="356870" cy="0"/>
              </a:xfrm>
              <a:prstGeom prst="line">
                <a:avLst/>
              </a:prstGeom>
              <a:noFill/>
              <a:ln w="15875" cap="flat" cmpd="sng" algn="ctr">
                <a:solidFill>
                  <a:sysClr val="windowText" lastClr="000000">
                    <a:shade val="95000"/>
                    <a:satMod val="105000"/>
                  </a:sysClr>
                </a:solidFill>
                <a:prstDash val="solid"/>
                <a:headEnd type="arrow"/>
                <a:tailEnd type="arrow"/>
              </a:ln>
              <a:effectLst/>
            </p:spPr>
          </p:cxnSp>
          <p:cxnSp>
            <p:nvCxnSpPr>
              <p:cNvPr id="66" name="直線コネクタ 65">
                <a:extLst>
                  <a:ext uri="{FF2B5EF4-FFF2-40B4-BE49-F238E27FC236}">
                    <a16:creationId xmlns:a16="http://schemas.microsoft.com/office/drawing/2014/main" id="{14F73949-DF2D-4DF8-8460-A371116FD1AA}"/>
                  </a:ext>
                </a:extLst>
              </p:cNvPr>
              <p:cNvCxnSpPr>
                <a:cxnSpLocks/>
              </p:cNvCxnSpPr>
              <p:nvPr/>
            </p:nvCxnSpPr>
            <p:spPr>
              <a:xfrm>
                <a:off x="0" y="999460"/>
                <a:ext cx="2202815" cy="0"/>
              </a:xfrm>
              <a:prstGeom prst="line">
                <a:avLst/>
              </a:prstGeom>
              <a:noFill/>
              <a:ln w="15875" cap="flat" cmpd="sng" algn="ctr">
                <a:solidFill>
                  <a:sysClr val="windowText" lastClr="000000">
                    <a:shade val="95000"/>
                    <a:satMod val="105000"/>
                  </a:sysClr>
                </a:solidFill>
                <a:prstDash val="solid"/>
                <a:headEnd type="arrow"/>
                <a:tailEnd type="arrow"/>
              </a:ln>
              <a:effectLst/>
            </p:spPr>
          </p:cxnSp>
          <p:sp>
            <p:nvSpPr>
              <p:cNvPr id="67" name="テキスト ボックス 2059">
                <a:extLst>
                  <a:ext uri="{FF2B5EF4-FFF2-40B4-BE49-F238E27FC236}">
                    <a16:creationId xmlns:a16="http://schemas.microsoft.com/office/drawing/2014/main" id="{0FC1E72D-DD68-4B6B-BC6D-4E3E25DD0CCC}"/>
                  </a:ext>
                </a:extLst>
              </p:cNvPr>
              <p:cNvSpPr txBox="1">
                <a:spLocks/>
              </p:cNvSpPr>
              <p:nvPr/>
            </p:nvSpPr>
            <p:spPr>
              <a:xfrm>
                <a:off x="467832" y="1052623"/>
                <a:ext cx="1139825" cy="18415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a:r>
                  <a:rPr lang="ja-JP" sz="900" kern="100">
                    <a:effectLst/>
                    <a:latin typeface="Century" panose="02040604050505020304" pitchFamily="18" charset="0"/>
                    <a:ea typeface="ＭＳ Ｐゴシック" panose="020B0600070205080204" pitchFamily="50" charset="-128"/>
                    <a:cs typeface="Times New Roman" panose="02020603050405020304" pitchFamily="18" charset="0"/>
                  </a:rPr>
                  <a:t>地区海岸</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68" name="テキスト ボックス 47111">
                <a:extLst>
                  <a:ext uri="{FF2B5EF4-FFF2-40B4-BE49-F238E27FC236}">
                    <a16:creationId xmlns:a16="http://schemas.microsoft.com/office/drawing/2014/main" id="{15B2A602-5C1A-403E-B347-A2355B51C4FE}"/>
                  </a:ext>
                </a:extLst>
              </p:cNvPr>
              <p:cNvSpPr txBox="1">
                <a:spLocks/>
              </p:cNvSpPr>
              <p:nvPr/>
            </p:nvSpPr>
            <p:spPr>
              <a:xfrm>
                <a:off x="180753" y="0"/>
                <a:ext cx="787400" cy="172085"/>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a:r>
                  <a:rPr lang="ja-JP" sz="900" kern="100">
                    <a:effectLst/>
                    <a:latin typeface="Century" panose="02040604050505020304" pitchFamily="18" charset="0"/>
                    <a:ea typeface="ＭＳ Ｐゴシック" panose="020B0600070205080204" pitchFamily="50" charset="-128"/>
                    <a:cs typeface="Times New Roman" panose="02020603050405020304" pitchFamily="18" charset="0"/>
                  </a:rPr>
                  <a:t>一定区間</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grpSp>
      </p:grpSp>
      <p:grpSp>
        <p:nvGrpSpPr>
          <p:cNvPr id="21" name="グループ化 20">
            <a:extLst>
              <a:ext uri="{FF2B5EF4-FFF2-40B4-BE49-F238E27FC236}">
                <a16:creationId xmlns:a16="http://schemas.microsoft.com/office/drawing/2014/main" id="{D36A1C6D-E3FB-4420-9CBB-15B732C7C7A2}"/>
              </a:ext>
            </a:extLst>
          </p:cNvPr>
          <p:cNvGrpSpPr/>
          <p:nvPr/>
        </p:nvGrpSpPr>
        <p:grpSpPr>
          <a:xfrm>
            <a:off x="5736696" y="4006955"/>
            <a:ext cx="2185670" cy="926465"/>
            <a:chOff x="0" y="0"/>
            <a:chExt cx="2186112" cy="926933"/>
          </a:xfrm>
        </p:grpSpPr>
        <p:sp>
          <p:nvSpPr>
            <p:cNvPr id="23" name="正方形/長方形 22">
              <a:extLst>
                <a:ext uri="{FF2B5EF4-FFF2-40B4-BE49-F238E27FC236}">
                  <a16:creationId xmlns:a16="http://schemas.microsoft.com/office/drawing/2014/main" id="{2C90C0E7-9DA6-4637-9E5C-2FE6BEF25D3C}"/>
                </a:ext>
              </a:extLst>
            </p:cNvPr>
            <p:cNvSpPr>
              <a:spLocks/>
            </p:cNvSpPr>
            <p:nvPr/>
          </p:nvSpPr>
          <p:spPr>
            <a:xfrm>
              <a:off x="0" y="0"/>
              <a:ext cx="2186112" cy="921047"/>
            </a:xfrm>
            <a:prstGeom prst="rect">
              <a:avLst/>
            </a:prstGeom>
            <a:solidFill>
              <a:schemeClr val="bg1"/>
            </a:solidFill>
            <a:ln w="25400" cap="flat" cmpd="sng" algn="ctr">
              <a:solidFill>
                <a:schemeClr val="bg1">
                  <a:lumMod val="50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24" name="直線コネクタ 23">
              <a:extLst>
                <a:ext uri="{FF2B5EF4-FFF2-40B4-BE49-F238E27FC236}">
                  <a16:creationId xmlns:a16="http://schemas.microsoft.com/office/drawing/2014/main" id="{468D4100-9A1F-4BED-B1E5-9AA877707947}"/>
                </a:ext>
              </a:extLst>
            </p:cNvPr>
            <p:cNvCxnSpPr>
              <a:cxnSpLocks/>
            </p:cNvCxnSpPr>
            <p:nvPr/>
          </p:nvCxnSpPr>
          <p:spPr>
            <a:xfrm>
              <a:off x="138223" y="446567"/>
              <a:ext cx="0" cy="263429"/>
            </a:xfrm>
            <a:prstGeom prst="line">
              <a:avLst/>
            </a:prstGeom>
            <a:noFill/>
            <a:ln w="15875" cap="flat" cmpd="sng" algn="ctr">
              <a:solidFill>
                <a:sysClr val="windowText" lastClr="000000">
                  <a:shade val="95000"/>
                  <a:satMod val="105000"/>
                </a:sysClr>
              </a:solidFill>
              <a:prstDash val="solid"/>
            </a:ln>
            <a:effectLst/>
          </p:spPr>
        </p:cxnSp>
        <p:cxnSp>
          <p:nvCxnSpPr>
            <p:cNvPr id="25" name="直線コネクタ 24">
              <a:extLst>
                <a:ext uri="{FF2B5EF4-FFF2-40B4-BE49-F238E27FC236}">
                  <a16:creationId xmlns:a16="http://schemas.microsoft.com/office/drawing/2014/main" id="{C31B51ED-A825-4755-A1BD-5E13E8655F35}"/>
                </a:ext>
              </a:extLst>
            </p:cNvPr>
            <p:cNvCxnSpPr>
              <a:cxnSpLocks/>
            </p:cNvCxnSpPr>
            <p:nvPr/>
          </p:nvCxnSpPr>
          <p:spPr>
            <a:xfrm>
              <a:off x="372140" y="446567"/>
              <a:ext cx="0" cy="263429"/>
            </a:xfrm>
            <a:prstGeom prst="line">
              <a:avLst/>
            </a:prstGeom>
            <a:noFill/>
            <a:ln w="15875" cap="flat" cmpd="sng" algn="ctr">
              <a:solidFill>
                <a:sysClr val="windowText" lastClr="000000">
                  <a:shade val="95000"/>
                  <a:satMod val="105000"/>
                </a:sysClr>
              </a:solidFill>
              <a:prstDash val="solid"/>
            </a:ln>
            <a:effectLst/>
          </p:spPr>
        </p:cxnSp>
        <p:cxnSp>
          <p:nvCxnSpPr>
            <p:cNvPr id="26" name="直線コネクタ 25">
              <a:extLst>
                <a:ext uri="{FF2B5EF4-FFF2-40B4-BE49-F238E27FC236}">
                  <a16:creationId xmlns:a16="http://schemas.microsoft.com/office/drawing/2014/main" id="{D3182546-4E48-420F-AC9E-E8C65CB48817}"/>
                </a:ext>
              </a:extLst>
            </p:cNvPr>
            <p:cNvCxnSpPr>
              <a:cxnSpLocks/>
            </p:cNvCxnSpPr>
            <p:nvPr/>
          </p:nvCxnSpPr>
          <p:spPr>
            <a:xfrm>
              <a:off x="797442" y="446567"/>
              <a:ext cx="0" cy="263429"/>
            </a:xfrm>
            <a:prstGeom prst="line">
              <a:avLst/>
            </a:prstGeom>
            <a:noFill/>
            <a:ln w="15875" cap="flat" cmpd="sng" algn="ctr">
              <a:solidFill>
                <a:sysClr val="windowText" lastClr="000000">
                  <a:shade val="95000"/>
                  <a:satMod val="105000"/>
                </a:sysClr>
              </a:solidFill>
              <a:prstDash val="solid"/>
            </a:ln>
            <a:effectLst/>
          </p:spPr>
        </p:cxnSp>
        <p:sp>
          <p:nvSpPr>
            <p:cNvPr id="27" name="テキスト ボックス 47109">
              <a:extLst>
                <a:ext uri="{FF2B5EF4-FFF2-40B4-BE49-F238E27FC236}">
                  <a16:creationId xmlns:a16="http://schemas.microsoft.com/office/drawing/2014/main" id="{7FDFDA4E-3AC9-4873-9E43-0A8E0586D6D7}"/>
                </a:ext>
              </a:extLst>
            </p:cNvPr>
            <p:cNvSpPr txBox="1">
              <a:spLocks/>
            </p:cNvSpPr>
            <p:nvPr/>
          </p:nvSpPr>
          <p:spPr>
            <a:xfrm>
              <a:off x="170121" y="340242"/>
              <a:ext cx="180337" cy="199339"/>
            </a:xfrm>
            <a:prstGeom prst="rect">
              <a:avLst/>
            </a:prstGeom>
            <a:solidFill>
              <a:sysClr val="window" lastClr="FFFFFF"/>
            </a:solidFill>
            <a:ln w="9525">
              <a:solidFill>
                <a:sysClr val="windowText" lastClr="000000"/>
              </a:solidFill>
            </a:ln>
            <a:effectLst/>
          </p:spPr>
          <p:txBody>
            <a:bodyPr rot="0" spcFirstLastPara="0" vert="horz" wrap="square" lIns="36000" tIns="0" rIns="36000" bIns="0" numCol="1" spcCol="0" rtlCol="0" fromWordArt="0" anchor="ctr" anchorCtr="0" forceAA="0" compatLnSpc="1">
              <a:prstTxWarp prst="textNoShape">
                <a:avLst/>
              </a:prstTxWarp>
              <a:noAutofit/>
            </a:bodyPr>
            <a:lstStyle/>
            <a:p>
              <a:pPr algn="ctr"/>
              <a:r>
                <a:rPr lang="en-US" sz="1100" kern="100">
                  <a:effectLst/>
                  <a:latin typeface="ＭＳ Ｐゴシック" panose="020B0600070205080204" pitchFamily="50" charset="-128"/>
                  <a:ea typeface="ＭＳ 明朝" panose="02020609040205080304" pitchFamily="17" charset="-128"/>
                  <a:cs typeface="Times New Roman" panose="02020603050405020304" pitchFamily="18" charset="0"/>
                </a:rPr>
                <a:t>c</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8" name="テキスト ボックス 3175">
              <a:extLst>
                <a:ext uri="{FF2B5EF4-FFF2-40B4-BE49-F238E27FC236}">
                  <a16:creationId xmlns:a16="http://schemas.microsoft.com/office/drawing/2014/main" id="{2908E972-1DEB-4EFA-A117-012B7B436F4B}"/>
                </a:ext>
              </a:extLst>
            </p:cNvPr>
            <p:cNvSpPr txBox="1">
              <a:spLocks/>
            </p:cNvSpPr>
            <p:nvPr/>
          </p:nvSpPr>
          <p:spPr>
            <a:xfrm>
              <a:off x="404037" y="340242"/>
              <a:ext cx="180337" cy="199339"/>
            </a:xfrm>
            <a:prstGeom prst="rect">
              <a:avLst/>
            </a:prstGeom>
            <a:solidFill>
              <a:sysClr val="window" lastClr="FFFFFF"/>
            </a:solidFill>
            <a:ln w="9525">
              <a:solidFill>
                <a:sysClr val="windowText" lastClr="000000"/>
              </a:solidFill>
            </a:ln>
            <a:effectLst/>
          </p:spPr>
          <p:txBody>
            <a:bodyPr rot="0" spcFirstLastPara="0" vert="horz" wrap="square" lIns="36000" tIns="0" rIns="36000" bIns="0" numCol="1" spcCol="0" rtlCol="0" fromWordArt="0" anchor="ctr" anchorCtr="0" forceAA="0" compatLnSpc="1">
              <a:prstTxWarp prst="textNoShape">
                <a:avLst/>
              </a:prstTxWarp>
              <a:noAutofit/>
            </a:bodyPr>
            <a:lstStyle/>
            <a:p>
              <a:pPr algn="ctr"/>
              <a:r>
                <a:rPr lang="en-US" sz="1100" kern="100" dirty="0">
                  <a:effectLst/>
                  <a:latin typeface="ＭＳ Ｐゴシック" panose="020B0600070205080204" pitchFamily="50" charset="-128"/>
                  <a:ea typeface="ＭＳ 明朝" panose="02020609040205080304" pitchFamily="17" charset="-128"/>
                  <a:cs typeface="Times New Roman" panose="02020603050405020304" pitchFamily="18" charset="0"/>
                </a:rPr>
                <a:t>d</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nvGrpSpPr>
            <p:cNvPr id="29" name="グループ化 28">
              <a:extLst>
                <a:ext uri="{FF2B5EF4-FFF2-40B4-BE49-F238E27FC236}">
                  <a16:creationId xmlns:a16="http://schemas.microsoft.com/office/drawing/2014/main" id="{77ECA5ED-E42E-4786-82C1-CB326E992CB1}"/>
                </a:ext>
              </a:extLst>
            </p:cNvPr>
            <p:cNvGrpSpPr>
              <a:grpSpLocks/>
            </p:cNvGrpSpPr>
            <p:nvPr/>
          </p:nvGrpSpPr>
          <p:grpSpPr>
            <a:xfrm>
              <a:off x="606056" y="457200"/>
              <a:ext cx="92067" cy="246290"/>
              <a:chOff x="0" y="0"/>
              <a:chExt cx="92433" cy="246854"/>
            </a:xfrm>
          </p:grpSpPr>
          <p:sp>
            <p:nvSpPr>
              <p:cNvPr id="47" name="フリーフォーム 81">
                <a:extLst>
                  <a:ext uri="{FF2B5EF4-FFF2-40B4-BE49-F238E27FC236}">
                    <a16:creationId xmlns:a16="http://schemas.microsoft.com/office/drawing/2014/main" id="{3E83BAC8-C399-4F48-BE60-030D8D2FA11C}"/>
                  </a:ext>
                </a:extLst>
              </p:cNvPr>
              <p:cNvSpPr/>
              <p:nvPr/>
            </p:nvSpPr>
            <p:spPr>
              <a:xfrm>
                <a:off x="0" y="2576"/>
                <a:ext cx="66683" cy="244278"/>
              </a:xfrm>
              <a:custGeom>
                <a:avLst/>
                <a:gdLst>
                  <a:gd name="connsiteX0" fmla="*/ 9537 w 76265"/>
                  <a:gd name="connsiteY0" fmla="*/ 0 h 242888"/>
                  <a:gd name="connsiteX1" fmla="*/ 76212 w 76265"/>
                  <a:gd name="connsiteY1" fmla="*/ 85725 h 242888"/>
                  <a:gd name="connsiteX2" fmla="*/ 12 w 76265"/>
                  <a:gd name="connsiteY2" fmla="*/ 142875 h 242888"/>
                  <a:gd name="connsiteX3" fmla="*/ 71449 w 76265"/>
                  <a:gd name="connsiteY3" fmla="*/ 242888 h 242888"/>
                  <a:gd name="connsiteX0" fmla="*/ 9549 w 76277"/>
                  <a:gd name="connsiteY0" fmla="*/ 0 h 242888"/>
                  <a:gd name="connsiteX1" fmla="*/ 76224 w 76277"/>
                  <a:gd name="connsiteY1" fmla="*/ 85725 h 242888"/>
                  <a:gd name="connsiteX2" fmla="*/ 12 w 76277"/>
                  <a:gd name="connsiteY2" fmla="*/ 185793 h 242888"/>
                  <a:gd name="connsiteX3" fmla="*/ 71461 w 76277"/>
                  <a:gd name="connsiteY3" fmla="*/ 242888 h 242888"/>
                  <a:gd name="connsiteX0" fmla="*/ 0 w 66677"/>
                  <a:gd name="connsiteY0" fmla="*/ 0 h 242888"/>
                  <a:gd name="connsiteX1" fmla="*/ 66675 w 66677"/>
                  <a:gd name="connsiteY1" fmla="*/ 85725 h 242888"/>
                  <a:gd name="connsiteX2" fmla="*/ 2688 w 66677"/>
                  <a:gd name="connsiteY2" fmla="*/ 185793 h 242888"/>
                  <a:gd name="connsiteX3" fmla="*/ 61912 w 66677"/>
                  <a:gd name="connsiteY3" fmla="*/ 242888 h 242888"/>
                  <a:gd name="connsiteX0" fmla="*/ 0 w 66679"/>
                  <a:gd name="connsiteY0" fmla="*/ 0 h 242888"/>
                  <a:gd name="connsiteX1" fmla="*/ 66677 w 66679"/>
                  <a:gd name="connsiteY1" fmla="*/ 93070 h 242888"/>
                  <a:gd name="connsiteX2" fmla="*/ 2688 w 66679"/>
                  <a:gd name="connsiteY2" fmla="*/ 185793 h 242888"/>
                  <a:gd name="connsiteX3" fmla="*/ 61912 w 66679"/>
                  <a:gd name="connsiteY3" fmla="*/ 242888 h 242888"/>
                  <a:gd name="connsiteX0" fmla="*/ 0 w 66678"/>
                  <a:gd name="connsiteY0" fmla="*/ 0 h 242888"/>
                  <a:gd name="connsiteX1" fmla="*/ 66677 w 66678"/>
                  <a:gd name="connsiteY1" fmla="*/ 93070 h 242888"/>
                  <a:gd name="connsiteX2" fmla="*/ 2688 w 66678"/>
                  <a:gd name="connsiteY2" fmla="*/ 185793 h 242888"/>
                  <a:gd name="connsiteX3" fmla="*/ 61912 w 66678"/>
                  <a:gd name="connsiteY3" fmla="*/ 242888 h 242888"/>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81"/>
                  <a:gd name="connsiteY0" fmla="*/ 0 h 261422"/>
                  <a:gd name="connsiteX1" fmla="*/ 66679 w 66681"/>
                  <a:gd name="connsiteY1" fmla="*/ 85723 h 261422"/>
                  <a:gd name="connsiteX2" fmla="*/ 2688 w 66681"/>
                  <a:gd name="connsiteY2" fmla="*/ 185793 h 261422"/>
                  <a:gd name="connsiteX3" fmla="*/ 66678 w 66681"/>
                  <a:gd name="connsiteY3" fmla="*/ 261422 h 261422"/>
                  <a:gd name="connsiteX0" fmla="*/ 0 w 66972"/>
                  <a:gd name="connsiteY0" fmla="*/ 0 h 261422"/>
                  <a:gd name="connsiteX1" fmla="*/ 66679 w 66972"/>
                  <a:gd name="connsiteY1" fmla="*/ 85723 h 261422"/>
                  <a:gd name="connsiteX2" fmla="*/ 2688 w 66972"/>
                  <a:gd name="connsiteY2" fmla="*/ 185793 h 261422"/>
                  <a:gd name="connsiteX3" fmla="*/ 66678 w 66972"/>
                  <a:gd name="connsiteY3" fmla="*/ 261422 h 261422"/>
                  <a:gd name="connsiteX0" fmla="*/ 0 w 66982"/>
                  <a:gd name="connsiteY0" fmla="*/ 0 h 261422"/>
                  <a:gd name="connsiteX1" fmla="*/ 66679 w 66982"/>
                  <a:gd name="connsiteY1" fmla="*/ 85723 h 261422"/>
                  <a:gd name="connsiteX2" fmla="*/ 2688 w 66982"/>
                  <a:gd name="connsiteY2" fmla="*/ 185793 h 261422"/>
                  <a:gd name="connsiteX3" fmla="*/ 66678 w 66982"/>
                  <a:gd name="connsiteY3" fmla="*/ 261422 h 261422"/>
                  <a:gd name="connsiteX0" fmla="*/ 0 w 66982"/>
                  <a:gd name="connsiteY0" fmla="*/ 0 h 261422"/>
                  <a:gd name="connsiteX1" fmla="*/ 66679 w 66982"/>
                  <a:gd name="connsiteY1" fmla="*/ 85723 h 261422"/>
                  <a:gd name="connsiteX2" fmla="*/ 2688 w 66982"/>
                  <a:gd name="connsiteY2" fmla="*/ 185793 h 261422"/>
                  <a:gd name="connsiteX3" fmla="*/ 66678 w 66982"/>
                  <a:gd name="connsiteY3" fmla="*/ 261422 h 261422"/>
                  <a:gd name="connsiteX0" fmla="*/ 0 w 66681"/>
                  <a:gd name="connsiteY0" fmla="*/ 0 h 244278"/>
                  <a:gd name="connsiteX1" fmla="*/ 66679 w 66681"/>
                  <a:gd name="connsiteY1" fmla="*/ 68579 h 244278"/>
                  <a:gd name="connsiteX2" fmla="*/ 2688 w 66681"/>
                  <a:gd name="connsiteY2" fmla="*/ 168649 h 244278"/>
                  <a:gd name="connsiteX3" fmla="*/ 66678 w 66681"/>
                  <a:gd name="connsiteY3" fmla="*/ 244278 h 244278"/>
                  <a:gd name="connsiteX0" fmla="*/ 0 w 66681"/>
                  <a:gd name="connsiteY0" fmla="*/ 0 h 244278"/>
                  <a:gd name="connsiteX1" fmla="*/ 66679 w 66681"/>
                  <a:gd name="connsiteY1" fmla="*/ 68579 h 244278"/>
                  <a:gd name="connsiteX2" fmla="*/ 2688 w 66681"/>
                  <a:gd name="connsiteY2" fmla="*/ 168649 h 244278"/>
                  <a:gd name="connsiteX3" fmla="*/ 66678 w 66681"/>
                  <a:gd name="connsiteY3" fmla="*/ 244278 h 244278"/>
                  <a:gd name="connsiteX0" fmla="*/ 0 w 66683"/>
                  <a:gd name="connsiteY0" fmla="*/ 0 h 244278"/>
                  <a:gd name="connsiteX1" fmla="*/ 66681 w 66683"/>
                  <a:gd name="connsiteY1" fmla="*/ 75927 h 244278"/>
                  <a:gd name="connsiteX2" fmla="*/ 2688 w 66683"/>
                  <a:gd name="connsiteY2" fmla="*/ 168649 h 244278"/>
                  <a:gd name="connsiteX3" fmla="*/ 66678 w 66683"/>
                  <a:gd name="connsiteY3" fmla="*/ 244278 h 244278"/>
                </a:gdLst>
                <a:ahLst/>
                <a:cxnLst>
                  <a:cxn ang="0">
                    <a:pos x="connsiteX0" y="connsiteY0"/>
                  </a:cxn>
                  <a:cxn ang="0">
                    <a:pos x="connsiteX1" y="connsiteY1"/>
                  </a:cxn>
                  <a:cxn ang="0">
                    <a:pos x="connsiteX2" y="connsiteY2"/>
                  </a:cxn>
                  <a:cxn ang="0">
                    <a:pos x="connsiteX3" y="connsiteY3"/>
                  </a:cxn>
                </a:cxnLst>
                <a:rect l="l" t="t" r="r" b="b"/>
                <a:pathLst>
                  <a:path w="66683" h="244278">
                    <a:moveTo>
                      <a:pt x="0" y="0"/>
                    </a:moveTo>
                    <a:cubicBezTo>
                      <a:pt x="56137" y="23608"/>
                      <a:pt x="66233" y="47819"/>
                      <a:pt x="66681" y="75927"/>
                    </a:cubicBezTo>
                    <a:cubicBezTo>
                      <a:pt x="67129" y="104035"/>
                      <a:pt x="2688" y="140591"/>
                      <a:pt x="2688" y="168649"/>
                    </a:cubicBezTo>
                    <a:cubicBezTo>
                      <a:pt x="2688" y="196707"/>
                      <a:pt x="8558" y="212266"/>
                      <a:pt x="66678" y="244278"/>
                    </a:cubicBezTo>
                  </a:path>
                </a:pathLst>
              </a:custGeom>
              <a:noFill/>
              <a:ln w="63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8" name="フリーフォーム 83">
                <a:extLst>
                  <a:ext uri="{FF2B5EF4-FFF2-40B4-BE49-F238E27FC236}">
                    <a16:creationId xmlns:a16="http://schemas.microsoft.com/office/drawing/2014/main" id="{8D8301D7-68EB-4379-9E32-2459AC8A58F5}"/>
                  </a:ext>
                </a:extLst>
              </p:cNvPr>
              <p:cNvSpPr/>
              <p:nvPr/>
            </p:nvSpPr>
            <p:spPr>
              <a:xfrm>
                <a:off x="25758" y="0"/>
                <a:ext cx="66675" cy="243840"/>
              </a:xfrm>
              <a:custGeom>
                <a:avLst/>
                <a:gdLst>
                  <a:gd name="connsiteX0" fmla="*/ 9537 w 76265"/>
                  <a:gd name="connsiteY0" fmla="*/ 0 h 242888"/>
                  <a:gd name="connsiteX1" fmla="*/ 76212 w 76265"/>
                  <a:gd name="connsiteY1" fmla="*/ 85725 h 242888"/>
                  <a:gd name="connsiteX2" fmla="*/ 12 w 76265"/>
                  <a:gd name="connsiteY2" fmla="*/ 142875 h 242888"/>
                  <a:gd name="connsiteX3" fmla="*/ 71449 w 76265"/>
                  <a:gd name="connsiteY3" fmla="*/ 242888 h 242888"/>
                  <a:gd name="connsiteX0" fmla="*/ 9549 w 76277"/>
                  <a:gd name="connsiteY0" fmla="*/ 0 h 242888"/>
                  <a:gd name="connsiteX1" fmla="*/ 76224 w 76277"/>
                  <a:gd name="connsiteY1" fmla="*/ 85725 h 242888"/>
                  <a:gd name="connsiteX2" fmla="*/ 12 w 76277"/>
                  <a:gd name="connsiteY2" fmla="*/ 185793 h 242888"/>
                  <a:gd name="connsiteX3" fmla="*/ 71461 w 76277"/>
                  <a:gd name="connsiteY3" fmla="*/ 242888 h 242888"/>
                  <a:gd name="connsiteX0" fmla="*/ 0 w 66677"/>
                  <a:gd name="connsiteY0" fmla="*/ 0 h 242888"/>
                  <a:gd name="connsiteX1" fmla="*/ 66675 w 66677"/>
                  <a:gd name="connsiteY1" fmla="*/ 85725 h 242888"/>
                  <a:gd name="connsiteX2" fmla="*/ 2688 w 66677"/>
                  <a:gd name="connsiteY2" fmla="*/ 185793 h 242888"/>
                  <a:gd name="connsiteX3" fmla="*/ 61912 w 66677"/>
                  <a:gd name="connsiteY3" fmla="*/ 242888 h 242888"/>
                  <a:gd name="connsiteX0" fmla="*/ 0 w 66679"/>
                  <a:gd name="connsiteY0" fmla="*/ 0 h 242888"/>
                  <a:gd name="connsiteX1" fmla="*/ 66677 w 66679"/>
                  <a:gd name="connsiteY1" fmla="*/ 93070 h 242888"/>
                  <a:gd name="connsiteX2" fmla="*/ 2688 w 66679"/>
                  <a:gd name="connsiteY2" fmla="*/ 185793 h 242888"/>
                  <a:gd name="connsiteX3" fmla="*/ 61912 w 66679"/>
                  <a:gd name="connsiteY3" fmla="*/ 242888 h 242888"/>
                  <a:gd name="connsiteX0" fmla="*/ 0 w 66678"/>
                  <a:gd name="connsiteY0" fmla="*/ 0 h 242888"/>
                  <a:gd name="connsiteX1" fmla="*/ 66677 w 66678"/>
                  <a:gd name="connsiteY1" fmla="*/ 93070 h 242888"/>
                  <a:gd name="connsiteX2" fmla="*/ 2688 w 66678"/>
                  <a:gd name="connsiteY2" fmla="*/ 185793 h 242888"/>
                  <a:gd name="connsiteX3" fmla="*/ 61912 w 66678"/>
                  <a:gd name="connsiteY3" fmla="*/ 242888 h 242888"/>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81"/>
                  <a:gd name="connsiteY0" fmla="*/ 0 h 261422"/>
                  <a:gd name="connsiteX1" fmla="*/ 66679 w 66681"/>
                  <a:gd name="connsiteY1" fmla="*/ 85723 h 261422"/>
                  <a:gd name="connsiteX2" fmla="*/ 2688 w 66681"/>
                  <a:gd name="connsiteY2" fmla="*/ 185793 h 261422"/>
                  <a:gd name="connsiteX3" fmla="*/ 66678 w 66681"/>
                  <a:gd name="connsiteY3" fmla="*/ 261422 h 261422"/>
                  <a:gd name="connsiteX0" fmla="*/ 0 w 66972"/>
                  <a:gd name="connsiteY0" fmla="*/ 0 h 261422"/>
                  <a:gd name="connsiteX1" fmla="*/ 66679 w 66972"/>
                  <a:gd name="connsiteY1" fmla="*/ 85723 h 261422"/>
                  <a:gd name="connsiteX2" fmla="*/ 2688 w 66972"/>
                  <a:gd name="connsiteY2" fmla="*/ 185793 h 261422"/>
                  <a:gd name="connsiteX3" fmla="*/ 66678 w 66972"/>
                  <a:gd name="connsiteY3" fmla="*/ 261422 h 261422"/>
                  <a:gd name="connsiteX0" fmla="*/ 0 w 66982"/>
                  <a:gd name="connsiteY0" fmla="*/ 0 h 261422"/>
                  <a:gd name="connsiteX1" fmla="*/ 66679 w 66982"/>
                  <a:gd name="connsiteY1" fmla="*/ 85723 h 261422"/>
                  <a:gd name="connsiteX2" fmla="*/ 2688 w 66982"/>
                  <a:gd name="connsiteY2" fmla="*/ 185793 h 261422"/>
                  <a:gd name="connsiteX3" fmla="*/ 66678 w 66982"/>
                  <a:gd name="connsiteY3" fmla="*/ 261422 h 261422"/>
                  <a:gd name="connsiteX0" fmla="*/ 0 w 66982"/>
                  <a:gd name="connsiteY0" fmla="*/ 0 h 261422"/>
                  <a:gd name="connsiteX1" fmla="*/ 66679 w 66982"/>
                  <a:gd name="connsiteY1" fmla="*/ 85723 h 261422"/>
                  <a:gd name="connsiteX2" fmla="*/ 2688 w 66982"/>
                  <a:gd name="connsiteY2" fmla="*/ 185793 h 261422"/>
                  <a:gd name="connsiteX3" fmla="*/ 66678 w 66982"/>
                  <a:gd name="connsiteY3" fmla="*/ 261422 h 261422"/>
                  <a:gd name="connsiteX0" fmla="*/ 0 w 66681"/>
                  <a:gd name="connsiteY0" fmla="*/ 0 h 244278"/>
                  <a:gd name="connsiteX1" fmla="*/ 66679 w 66681"/>
                  <a:gd name="connsiteY1" fmla="*/ 68579 h 244278"/>
                  <a:gd name="connsiteX2" fmla="*/ 2688 w 66681"/>
                  <a:gd name="connsiteY2" fmla="*/ 168649 h 244278"/>
                  <a:gd name="connsiteX3" fmla="*/ 66678 w 66681"/>
                  <a:gd name="connsiteY3" fmla="*/ 244278 h 244278"/>
                  <a:gd name="connsiteX0" fmla="*/ 0 w 66681"/>
                  <a:gd name="connsiteY0" fmla="*/ 0 h 244278"/>
                  <a:gd name="connsiteX1" fmla="*/ 66679 w 66681"/>
                  <a:gd name="connsiteY1" fmla="*/ 68579 h 244278"/>
                  <a:gd name="connsiteX2" fmla="*/ 2688 w 66681"/>
                  <a:gd name="connsiteY2" fmla="*/ 168649 h 244278"/>
                  <a:gd name="connsiteX3" fmla="*/ 66678 w 66681"/>
                  <a:gd name="connsiteY3" fmla="*/ 244278 h 244278"/>
                  <a:gd name="connsiteX0" fmla="*/ 0 w 66683"/>
                  <a:gd name="connsiteY0" fmla="*/ 0 h 244278"/>
                  <a:gd name="connsiteX1" fmla="*/ 66681 w 66683"/>
                  <a:gd name="connsiteY1" fmla="*/ 75927 h 244278"/>
                  <a:gd name="connsiteX2" fmla="*/ 2688 w 66683"/>
                  <a:gd name="connsiteY2" fmla="*/ 168649 h 244278"/>
                  <a:gd name="connsiteX3" fmla="*/ 66678 w 66683"/>
                  <a:gd name="connsiteY3" fmla="*/ 244278 h 244278"/>
                </a:gdLst>
                <a:ahLst/>
                <a:cxnLst>
                  <a:cxn ang="0">
                    <a:pos x="connsiteX0" y="connsiteY0"/>
                  </a:cxn>
                  <a:cxn ang="0">
                    <a:pos x="connsiteX1" y="connsiteY1"/>
                  </a:cxn>
                  <a:cxn ang="0">
                    <a:pos x="connsiteX2" y="connsiteY2"/>
                  </a:cxn>
                  <a:cxn ang="0">
                    <a:pos x="connsiteX3" y="connsiteY3"/>
                  </a:cxn>
                </a:cxnLst>
                <a:rect l="l" t="t" r="r" b="b"/>
                <a:pathLst>
                  <a:path w="66683" h="244278">
                    <a:moveTo>
                      <a:pt x="0" y="0"/>
                    </a:moveTo>
                    <a:cubicBezTo>
                      <a:pt x="56137" y="23608"/>
                      <a:pt x="66233" y="47819"/>
                      <a:pt x="66681" y="75927"/>
                    </a:cubicBezTo>
                    <a:cubicBezTo>
                      <a:pt x="67129" y="104035"/>
                      <a:pt x="2688" y="140591"/>
                      <a:pt x="2688" y="168649"/>
                    </a:cubicBezTo>
                    <a:cubicBezTo>
                      <a:pt x="2688" y="196707"/>
                      <a:pt x="8558" y="212266"/>
                      <a:pt x="66678" y="244278"/>
                    </a:cubicBezTo>
                  </a:path>
                </a:pathLst>
              </a:custGeom>
              <a:noFill/>
              <a:ln w="63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cxnSp>
          <p:nvCxnSpPr>
            <p:cNvPr id="30" name="直線コネクタ 29">
              <a:extLst>
                <a:ext uri="{FF2B5EF4-FFF2-40B4-BE49-F238E27FC236}">
                  <a16:creationId xmlns:a16="http://schemas.microsoft.com/office/drawing/2014/main" id="{C3ADC43C-3CE8-4D04-92D6-A929956328B0}"/>
                </a:ext>
              </a:extLst>
            </p:cNvPr>
            <p:cNvCxnSpPr>
              <a:cxnSpLocks/>
            </p:cNvCxnSpPr>
            <p:nvPr/>
          </p:nvCxnSpPr>
          <p:spPr>
            <a:xfrm>
              <a:off x="1041991" y="446567"/>
              <a:ext cx="0" cy="263429"/>
            </a:xfrm>
            <a:prstGeom prst="line">
              <a:avLst/>
            </a:prstGeom>
            <a:noFill/>
            <a:ln w="15875" cap="flat" cmpd="sng" algn="ctr">
              <a:solidFill>
                <a:sysClr val="windowText" lastClr="000000">
                  <a:shade val="95000"/>
                  <a:satMod val="105000"/>
                </a:sysClr>
              </a:solidFill>
              <a:prstDash val="solid"/>
            </a:ln>
            <a:effectLst/>
          </p:spPr>
        </p:cxnSp>
        <p:sp>
          <p:nvSpPr>
            <p:cNvPr id="31" name="テキスト ボックス 3180">
              <a:extLst>
                <a:ext uri="{FF2B5EF4-FFF2-40B4-BE49-F238E27FC236}">
                  <a16:creationId xmlns:a16="http://schemas.microsoft.com/office/drawing/2014/main" id="{289AA010-AEB9-4F70-8932-A6C7B491B613}"/>
                </a:ext>
              </a:extLst>
            </p:cNvPr>
            <p:cNvSpPr txBox="1">
              <a:spLocks/>
            </p:cNvSpPr>
            <p:nvPr/>
          </p:nvSpPr>
          <p:spPr>
            <a:xfrm>
              <a:off x="829340" y="340242"/>
              <a:ext cx="180337" cy="199339"/>
            </a:xfrm>
            <a:prstGeom prst="rect">
              <a:avLst/>
            </a:prstGeom>
            <a:solidFill>
              <a:sysClr val="window" lastClr="FFFFFF"/>
            </a:solidFill>
            <a:ln w="9525">
              <a:solidFill>
                <a:sysClr val="windowText" lastClr="000000"/>
              </a:solidFill>
            </a:ln>
            <a:effectLst/>
          </p:spPr>
          <p:txBody>
            <a:bodyPr rot="0" spcFirstLastPara="0" vert="horz" wrap="square" lIns="36000" tIns="0" rIns="36000" bIns="0" numCol="1" spcCol="0" rtlCol="0" fromWordArt="0" anchor="ctr" anchorCtr="0" forceAA="0" compatLnSpc="1">
              <a:prstTxWarp prst="textNoShape">
                <a:avLst/>
              </a:prstTxWarp>
              <a:noAutofit/>
            </a:bodyPr>
            <a:lstStyle/>
            <a:p>
              <a:pPr algn="ctr"/>
              <a:r>
                <a:rPr lang="en-US" sz="1100" kern="100">
                  <a:effectLst/>
                  <a:latin typeface="ＭＳ Ｐゴシック" panose="020B0600070205080204" pitchFamily="50" charset="-128"/>
                  <a:ea typeface="ＭＳ 明朝" panose="02020609040205080304" pitchFamily="17" charset="-128"/>
                  <a:cs typeface="Times New Roman" panose="02020603050405020304" pitchFamily="18" charset="0"/>
                </a:rPr>
                <a:t>c</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2" name="テキスト ボックス 3181">
              <a:extLst>
                <a:ext uri="{FF2B5EF4-FFF2-40B4-BE49-F238E27FC236}">
                  <a16:creationId xmlns:a16="http://schemas.microsoft.com/office/drawing/2014/main" id="{B2BF1688-F9CC-47F7-B526-A3605D0FAE3A}"/>
                </a:ext>
              </a:extLst>
            </p:cNvPr>
            <p:cNvSpPr txBox="1">
              <a:spLocks/>
            </p:cNvSpPr>
            <p:nvPr/>
          </p:nvSpPr>
          <p:spPr>
            <a:xfrm>
              <a:off x="1073889" y="340242"/>
              <a:ext cx="180337" cy="199339"/>
            </a:xfrm>
            <a:prstGeom prst="rect">
              <a:avLst/>
            </a:prstGeom>
            <a:solidFill>
              <a:sysClr val="window" lastClr="FFFFFF"/>
            </a:solidFill>
            <a:ln w="9525">
              <a:solidFill>
                <a:sysClr val="windowText" lastClr="000000"/>
              </a:solidFill>
            </a:ln>
            <a:effectLst/>
          </p:spPr>
          <p:txBody>
            <a:bodyPr rot="0" spcFirstLastPara="0" vert="horz" wrap="square" lIns="36000" tIns="0" rIns="36000" bIns="0" numCol="1" spcCol="0" rtlCol="0" fromWordArt="0" anchor="ctr" anchorCtr="0" forceAA="0" compatLnSpc="1">
              <a:prstTxWarp prst="textNoShape">
                <a:avLst/>
              </a:prstTxWarp>
              <a:noAutofit/>
            </a:bodyPr>
            <a:lstStyle/>
            <a:p>
              <a:pPr algn="ctr"/>
              <a:r>
                <a:rPr lang="en-US" sz="1100" kern="100">
                  <a:effectLst/>
                  <a:latin typeface="ＭＳ Ｐゴシック" panose="020B0600070205080204" pitchFamily="50" charset="-128"/>
                  <a:ea typeface="ＭＳ 明朝" panose="02020609040205080304" pitchFamily="17" charset="-128"/>
                  <a:cs typeface="Times New Roman" panose="02020603050405020304" pitchFamily="18" charset="0"/>
                </a:rPr>
                <a:t>d</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grpSp>
          <p:nvGrpSpPr>
            <p:cNvPr id="33" name="グループ化 32">
              <a:extLst>
                <a:ext uri="{FF2B5EF4-FFF2-40B4-BE49-F238E27FC236}">
                  <a16:creationId xmlns:a16="http://schemas.microsoft.com/office/drawing/2014/main" id="{78906B50-8FCC-4C94-8AA5-3D5712F41C2B}"/>
                </a:ext>
              </a:extLst>
            </p:cNvPr>
            <p:cNvGrpSpPr>
              <a:grpSpLocks/>
            </p:cNvGrpSpPr>
            <p:nvPr/>
          </p:nvGrpSpPr>
          <p:grpSpPr>
            <a:xfrm>
              <a:off x="1254642" y="446567"/>
              <a:ext cx="92067" cy="246290"/>
              <a:chOff x="0" y="0"/>
              <a:chExt cx="92433" cy="246854"/>
            </a:xfrm>
          </p:grpSpPr>
          <p:sp>
            <p:nvSpPr>
              <p:cNvPr id="45" name="フリーフォーム 143">
                <a:extLst>
                  <a:ext uri="{FF2B5EF4-FFF2-40B4-BE49-F238E27FC236}">
                    <a16:creationId xmlns:a16="http://schemas.microsoft.com/office/drawing/2014/main" id="{27B86CBB-26B0-4FDC-8357-2999F2AC927E}"/>
                  </a:ext>
                </a:extLst>
              </p:cNvPr>
              <p:cNvSpPr/>
              <p:nvPr/>
            </p:nvSpPr>
            <p:spPr>
              <a:xfrm>
                <a:off x="0" y="2576"/>
                <a:ext cx="66683" cy="244278"/>
              </a:xfrm>
              <a:custGeom>
                <a:avLst/>
                <a:gdLst>
                  <a:gd name="connsiteX0" fmla="*/ 9537 w 76265"/>
                  <a:gd name="connsiteY0" fmla="*/ 0 h 242888"/>
                  <a:gd name="connsiteX1" fmla="*/ 76212 w 76265"/>
                  <a:gd name="connsiteY1" fmla="*/ 85725 h 242888"/>
                  <a:gd name="connsiteX2" fmla="*/ 12 w 76265"/>
                  <a:gd name="connsiteY2" fmla="*/ 142875 h 242888"/>
                  <a:gd name="connsiteX3" fmla="*/ 71449 w 76265"/>
                  <a:gd name="connsiteY3" fmla="*/ 242888 h 242888"/>
                  <a:gd name="connsiteX0" fmla="*/ 9549 w 76277"/>
                  <a:gd name="connsiteY0" fmla="*/ 0 h 242888"/>
                  <a:gd name="connsiteX1" fmla="*/ 76224 w 76277"/>
                  <a:gd name="connsiteY1" fmla="*/ 85725 h 242888"/>
                  <a:gd name="connsiteX2" fmla="*/ 12 w 76277"/>
                  <a:gd name="connsiteY2" fmla="*/ 185793 h 242888"/>
                  <a:gd name="connsiteX3" fmla="*/ 71461 w 76277"/>
                  <a:gd name="connsiteY3" fmla="*/ 242888 h 242888"/>
                  <a:gd name="connsiteX0" fmla="*/ 0 w 66677"/>
                  <a:gd name="connsiteY0" fmla="*/ 0 h 242888"/>
                  <a:gd name="connsiteX1" fmla="*/ 66675 w 66677"/>
                  <a:gd name="connsiteY1" fmla="*/ 85725 h 242888"/>
                  <a:gd name="connsiteX2" fmla="*/ 2688 w 66677"/>
                  <a:gd name="connsiteY2" fmla="*/ 185793 h 242888"/>
                  <a:gd name="connsiteX3" fmla="*/ 61912 w 66677"/>
                  <a:gd name="connsiteY3" fmla="*/ 242888 h 242888"/>
                  <a:gd name="connsiteX0" fmla="*/ 0 w 66679"/>
                  <a:gd name="connsiteY0" fmla="*/ 0 h 242888"/>
                  <a:gd name="connsiteX1" fmla="*/ 66677 w 66679"/>
                  <a:gd name="connsiteY1" fmla="*/ 93070 h 242888"/>
                  <a:gd name="connsiteX2" fmla="*/ 2688 w 66679"/>
                  <a:gd name="connsiteY2" fmla="*/ 185793 h 242888"/>
                  <a:gd name="connsiteX3" fmla="*/ 61912 w 66679"/>
                  <a:gd name="connsiteY3" fmla="*/ 242888 h 242888"/>
                  <a:gd name="connsiteX0" fmla="*/ 0 w 66678"/>
                  <a:gd name="connsiteY0" fmla="*/ 0 h 242888"/>
                  <a:gd name="connsiteX1" fmla="*/ 66677 w 66678"/>
                  <a:gd name="connsiteY1" fmla="*/ 93070 h 242888"/>
                  <a:gd name="connsiteX2" fmla="*/ 2688 w 66678"/>
                  <a:gd name="connsiteY2" fmla="*/ 185793 h 242888"/>
                  <a:gd name="connsiteX3" fmla="*/ 61912 w 66678"/>
                  <a:gd name="connsiteY3" fmla="*/ 242888 h 242888"/>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81"/>
                  <a:gd name="connsiteY0" fmla="*/ 0 h 261422"/>
                  <a:gd name="connsiteX1" fmla="*/ 66679 w 66681"/>
                  <a:gd name="connsiteY1" fmla="*/ 85723 h 261422"/>
                  <a:gd name="connsiteX2" fmla="*/ 2688 w 66681"/>
                  <a:gd name="connsiteY2" fmla="*/ 185793 h 261422"/>
                  <a:gd name="connsiteX3" fmla="*/ 66678 w 66681"/>
                  <a:gd name="connsiteY3" fmla="*/ 261422 h 261422"/>
                  <a:gd name="connsiteX0" fmla="*/ 0 w 66972"/>
                  <a:gd name="connsiteY0" fmla="*/ 0 h 261422"/>
                  <a:gd name="connsiteX1" fmla="*/ 66679 w 66972"/>
                  <a:gd name="connsiteY1" fmla="*/ 85723 h 261422"/>
                  <a:gd name="connsiteX2" fmla="*/ 2688 w 66972"/>
                  <a:gd name="connsiteY2" fmla="*/ 185793 h 261422"/>
                  <a:gd name="connsiteX3" fmla="*/ 66678 w 66972"/>
                  <a:gd name="connsiteY3" fmla="*/ 261422 h 261422"/>
                  <a:gd name="connsiteX0" fmla="*/ 0 w 66982"/>
                  <a:gd name="connsiteY0" fmla="*/ 0 h 261422"/>
                  <a:gd name="connsiteX1" fmla="*/ 66679 w 66982"/>
                  <a:gd name="connsiteY1" fmla="*/ 85723 h 261422"/>
                  <a:gd name="connsiteX2" fmla="*/ 2688 w 66982"/>
                  <a:gd name="connsiteY2" fmla="*/ 185793 h 261422"/>
                  <a:gd name="connsiteX3" fmla="*/ 66678 w 66982"/>
                  <a:gd name="connsiteY3" fmla="*/ 261422 h 261422"/>
                  <a:gd name="connsiteX0" fmla="*/ 0 w 66982"/>
                  <a:gd name="connsiteY0" fmla="*/ 0 h 261422"/>
                  <a:gd name="connsiteX1" fmla="*/ 66679 w 66982"/>
                  <a:gd name="connsiteY1" fmla="*/ 85723 h 261422"/>
                  <a:gd name="connsiteX2" fmla="*/ 2688 w 66982"/>
                  <a:gd name="connsiteY2" fmla="*/ 185793 h 261422"/>
                  <a:gd name="connsiteX3" fmla="*/ 66678 w 66982"/>
                  <a:gd name="connsiteY3" fmla="*/ 261422 h 261422"/>
                  <a:gd name="connsiteX0" fmla="*/ 0 w 66681"/>
                  <a:gd name="connsiteY0" fmla="*/ 0 h 244278"/>
                  <a:gd name="connsiteX1" fmla="*/ 66679 w 66681"/>
                  <a:gd name="connsiteY1" fmla="*/ 68579 h 244278"/>
                  <a:gd name="connsiteX2" fmla="*/ 2688 w 66681"/>
                  <a:gd name="connsiteY2" fmla="*/ 168649 h 244278"/>
                  <a:gd name="connsiteX3" fmla="*/ 66678 w 66681"/>
                  <a:gd name="connsiteY3" fmla="*/ 244278 h 244278"/>
                  <a:gd name="connsiteX0" fmla="*/ 0 w 66681"/>
                  <a:gd name="connsiteY0" fmla="*/ 0 h 244278"/>
                  <a:gd name="connsiteX1" fmla="*/ 66679 w 66681"/>
                  <a:gd name="connsiteY1" fmla="*/ 68579 h 244278"/>
                  <a:gd name="connsiteX2" fmla="*/ 2688 w 66681"/>
                  <a:gd name="connsiteY2" fmla="*/ 168649 h 244278"/>
                  <a:gd name="connsiteX3" fmla="*/ 66678 w 66681"/>
                  <a:gd name="connsiteY3" fmla="*/ 244278 h 244278"/>
                  <a:gd name="connsiteX0" fmla="*/ 0 w 66683"/>
                  <a:gd name="connsiteY0" fmla="*/ 0 h 244278"/>
                  <a:gd name="connsiteX1" fmla="*/ 66681 w 66683"/>
                  <a:gd name="connsiteY1" fmla="*/ 75927 h 244278"/>
                  <a:gd name="connsiteX2" fmla="*/ 2688 w 66683"/>
                  <a:gd name="connsiteY2" fmla="*/ 168649 h 244278"/>
                  <a:gd name="connsiteX3" fmla="*/ 66678 w 66683"/>
                  <a:gd name="connsiteY3" fmla="*/ 244278 h 244278"/>
                </a:gdLst>
                <a:ahLst/>
                <a:cxnLst>
                  <a:cxn ang="0">
                    <a:pos x="connsiteX0" y="connsiteY0"/>
                  </a:cxn>
                  <a:cxn ang="0">
                    <a:pos x="connsiteX1" y="connsiteY1"/>
                  </a:cxn>
                  <a:cxn ang="0">
                    <a:pos x="connsiteX2" y="connsiteY2"/>
                  </a:cxn>
                  <a:cxn ang="0">
                    <a:pos x="connsiteX3" y="connsiteY3"/>
                  </a:cxn>
                </a:cxnLst>
                <a:rect l="l" t="t" r="r" b="b"/>
                <a:pathLst>
                  <a:path w="66683" h="244278">
                    <a:moveTo>
                      <a:pt x="0" y="0"/>
                    </a:moveTo>
                    <a:cubicBezTo>
                      <a:pt x="56137" y="23608"/>
                      <a:pt x="66233" y="47819"/>
                      <a:pt x="66681" y="75927"/>
                    </a:cubicBezTo>
                    <a:cubicBezTo>
                      <a:pt x="67129" y="104035"/>
                      <a:pt x="2688" y="140591"/>
                      <a:pt x="2688" y="168649"/>
                    </a:cubicBezTo>
                    <a:cubicBezTo>
                      <a:pt x="2688" y="196707"/>
                      <a:pt x="8558" y="212266"/>
                      <a:pt x="66678" y="244278"/>
                    </a:cubicBezTo>
                  </a:path>
                </a:pathLst>
              </a:custGeom>
              <a:noFill/>
              <a:ln w="63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6" name="フリーフォーム 144">
                <a:extLst>
                  <a:ext uri="{FF2B5EF4-FFF2-40B4-BE49-F238E27FC236}">
                    <a16:creationId xmlns:a16="http://schemas.microsoft.com/office/drawing/2014/main" id="{11DA1B75-899D-4AEF-ABFB-AF42879BB60C}"/>
                  </a:ext>
                </a:extLst>
              </p:cNvPr>
              <p:cNvSpPr/>
              <p:nvPr/>
            </p:nvSpPr>
            <p:spPr>
              <a:xfrm>
                <a:off x="25758" y="0"/>
                <a:ext cx="66675" cy="243840"/>
              </a:xfrm>
              <a:custGeom>
                <a:avLst/>
                <a:gdLst>
                  <a:gd name="connsiteX0" fmla="*/ 9537 w 76265"/>
                  <a:gd name="connsiteY0" fmla="*/ 0 h 242888"/>
                  <a:gd name="connsiteX1" fmla="*/ 76212 w 76265"/>
                  <a:gd name="connsiteY1" fmla="*/ 85725 h 242888"/>
                  <a:gd name="connsiteX2" fmla="*/ 12 w 76265"/>
                  <a:gd name="connsiteY2" fmla="*/ 142875 h 242888"/>
                  <a:gd name="connsiteX3" fmla="*/ 71449 w 76265"/>
                  <a:gd name="connsiteY3" fmla="*/ 242888 h 242888"/>
                  <a:gd name="connsiteX0" fmla="*/ 9549 w 76277"/>
                  <a:gd name="connsiteY0" fmla="*/ 0 h 242888"/>
                  <a:gd name="connsiteX1" fmla="*/ 76224 w 76277"/>
                  <a:gd name="connsiteY1" fmla="*/ 85725 h 242888"/>
                  <a:gd name="connsiteX2" fmla="*/ 12 w 76277"/>
                  <a:gd name="connsiteY2" fmla="*/ 185793 h 242888"/>
                  <a:gd name="connsiteX3" fmla="*/ 71461 w 76277"/>
                  <a:gd name="connsiteY3" fmla="*/ 242888 h 242888"/>
                  <a:gd name="connsiteX0" fmla="*/ 0 w 66677"/>
                  <a:gd name="connsiteY0" fmla="*/ 0 h 242888"/>
                  <a:gd name="connsiteX1" fmla="*/ 66675 w 66677"/>
                  <a:gd name="connsiteY1" fmla="*/ 85725 h 242888"/>
                  <a:gd name="connsiteX2" fmla="*/ 2688 w 66677"/>
                  <a:gd name="connsiteY2" fmla="*/ 185793 h 242888"/>
                  <a:gd name="connsiteX3" fmla="*/ 61912 w 66677"/>
                  <a:gd name="connsiteY3" fmla="*/ 242888 h 242888"/>
                  <a:gd name="connsiteX0" fmla="*/ 0 w 66679"/>
                  <a:gd name="connsiteY0" fmla="*/ 0 h 242888"/>
                  <a:gd name="connsiteX1" fmla="*/ 66677 w 66679"/>
                  <a:gd name="connsiteY1" fmla="*/ 93070 h 242888"/>
                  <a:gd name="connsiteX2" fmla="*/ 2688 w 66679"/>
                  <a:gd name="connsiteY2" fmla="*/ 185793 h 242888"/>
                  <a:gd name="connsiteX3" fmla="*/ 61912 w 66679"/>
                  <a:gd name="connsiteY3" fmla="*/ 242888 h 242888"/>
                  <a:gd name="connsiteX0" fmla="*/ 0 w 66678"/>
                  <a:gd name="connsiteY0" fmla="*/ 0 h 242888"/>
                  <a:gd name="connsiteX1" fmla="*/ 66677 w 66678"/>
                  <a:gd name="connsiteY1" fmla="*/ 93070 h 242888"/>
                  <a:gd name="connsiteX2" fmla="*/ 2688 w 66678"/>
                  <a:gd name="connsiteY2" fmla="*/ 185793 h 242888"/>
                  <a:gd name="connsiteX3" fmla="*/ 61912 w 66678"/>
                  <a:gd name="connsiteY3" fmla="*/ 242888 h 242888"/>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79"/>
                  <a:gd name="connsiteY0" fmla="*/ 0 h 261422"/>
                  <a:gd name="connsiteX1" fmla="*/ 66677 w 66679"/>
                  <a:gd name="connsiteY1" fmla="*/ 93070 h 261422"/>
                  <a:gd name="connsiteX2" fmla="*/ 2688 w 66679"/>
                  <a:gd name="connsiteY2" fmla="*/ 185793 h 261422"/>
                  <a:gd name="connsiteX3" fmla="*/ 66678 w 66679"/>
                  <a:gd name="connsiteY3" fmla="*/ 261422 h 261422"/>
                  <a:gd name="connsiteX0" fmla="*/ 0 w 66681"/>
                  <a:gd name="connsiteY0" fmla="*/ 0 h 261422"/>
                  <a:gd name="connsiteX1" fmla="*/ 66679 w 66681"/>
                  <a:gd name="connsiteY1" fmla="*/ 85723 h 261422"/>
                  <a:gd name="connsiteX2" fmla="*/ 2688 w 66681"/>
                  <a:gd name="connsiteY2" fmla="*/ 185793 h 261422"/>
                  <a:gd name="connsiteX3" fmla="*/ 66678 w 66681"/>
                  <a:gd name="connsiteY3" fmla="*/ 261422 h 261422"/>
                  <a:gd name="connsiteX0" fmla="*/ 0 w 66972"/>
                  <a:gd name="connsiteY0" fmla="*/ 0 h 261422"/>
                  <a:gd name="connsiteX1" fmla="*/ 66679 w 66972"/>
                  <a:gd name="connsiteY1" fmla="*/ 85723 h 261422"/>
                  <a:gd name="connsiteX2" fmla="*/ 2688 w 66972"/>
                  <a:gd name="connsiteY2" fmla="*/ 185793 h 261422"/>
                  <a:gd name="connsiteX3" fmla="*/ 66678 w 66972"/>
                  <a:gd name="connsiteY3" fmla="*/ 261422 h 261422"/>
                  <a:gd name="connsiteX0" fmla="*/ 0 w 66982"/>
                  <a:gd name="connsiteY0" fmla="*/ 0 h 261422"/>
                  <a:gd name="connsiteX1" fmla="*/ 66679 w 66982"/>
                  <a:gd name="connsiteY1" fmla="*/ 85723 h 261422"/>
                  <a:gd name="connsiteX2" fmla="*/ 2688 w 66982"/>
                  <a:gd name="connsiteY2" fmla="*/ 185793 h 261422"/>
                  <a:gd name="connsiteX3" fmla="*/ 66678 w 66982"/>
                  <a:gd name="connsiteY3" fmla="*/ 261422 h 261422"/>
                  <a:gd name="connsiteX0" fmla="*/ 0 w 66982"/>
                  <a:gd name="connsiteY0" fmla="*/ 0 h 261422"/>
                  <a:gd name="connsiteX1" fmla="*/ 66679 w 66982"/>
                  <a:gd name="connsiteY1" fmla="*/ 85723 h 261422"/>
                  <a:gd name="connsiteX2" fmla="*/ 2688 w 66982"/>
                  <a:gd name="connsiteY2" fmla="*/ 185793 h 261422"/>
                  <a:gd name="connsiteX3" fmla="*/ 66678 w 66982"/>
                  <a:gd name="connsiteY3" fmla="*/ 261422 h 261422"/>
                  <a:gd name="connsiteX0" fmla="*/ 0 w 66681"/>
                  <a:gd name="connsiteY0" fmla="*/ 0 h 244278"/>
                  <a:gd name="connsiteX1" fmla="*/ 66679 w 66681"/>
                  <a:gd name="connsiteY1" fmla="*/ 68579 h 244278"/>
                  <a:gd name="connsiteX2" fmla="*/ 2688 w 66681"/>
                  <a:gd name="connsiteY2" fmla="*/ 168649 h 244278"/>
                  <a:gd name="connsiteX3" fmla="*/ 66678 w 66681"/>
                  <a:gd name="connsiteY3" fmla="*/ 244278 h 244278"/>
                  <a:gd name="connsiteX0" fmla="*/ 0 w 66681"/>
                  <a:gd name="connsiteY0" fmla="*/ 0 h 244278"/>
                  <a:gd name="connsiteX1" fmla="*/ 66679 w 66681"/>
                  <a:gd name="connsiteY1" fmla="*/ 68579 h 244278"/>
                  <a:gd name="connsiteX2" fmla="*/ 2688 w 66681"/>
                  <a:gd name="connsiteY2" fmla="*/ 168649 h 244278"/>
                  <a:gd name="connsiteX3" fmla="*/ 66678 w 66681"/>
                  <a:gd name="connsiteY3" fmla="*/ 244278 h 244278"/>
                  <a:gd name="connsiteX0" fmla="*/ 0 w 66683"/>
                  <a:gd name="connsiteY0" fmla="*/ 0 h 244278"/>
                  <a:gd name="connsiteX1" fmla="*/ 66681 w 66683"/>
                  <a:gd name="connsiteY1" fmla="*/ 75927 h 244278"/>
                  <a:gd name="connsiteX2" fmla="*/ 2688 w 66683"/>
                  <a:gd name="connsiteY2" fmla="*/ 168649 h 244278"/>
                  <a:gd name="connsiteX3" fmla="*/ 66678 w 66683"/>
                  <a:gd name="connsiteY3" fmla="*/ 244278 h 244278"/>
                </a:gdLst>
                <a:ahLst/>
                <a:cxnLst>
                  <a:cxn ang="0">
                    <a:pos x="connsiteX0" y="connsiteY0"/>
                  </a:cxn>
                  <a:cxn ang="0">
                    <a:pos x="connsiteX1" y="connsiteY1"/>
                  </a:cxn>
                  <a:cxn ang="0">
                    <a:pos x="connsiteX2" y="connsiteY2"/>
                  </a:cxn>
                  <a:cxn ang="0">
                    <a:pos x="connsiteX3" y="connsiteY3"/>
                  </a:cxn>
                </a:cxnLst>
                <a:rect l="l" t="t" r="r" b="b"/>
                <a:pathLst>
                  <a:path w="66683" h="244278">
                    <a:moveTo>
                      <a:pt x="0" y="0"/>
                    </a:moveTo>
                    <a:cubicBezTo>
                      <a:pt x="56137" y="23608"/>
                      <a:pt x="66233" y="47819"/>
                      <a:pt x="66681" y="75927"/>
                    </a:cubicBezTo>
                    <a:cubicBezTo>
                      <a:pt x="67129" y="104035"/>
                      <a:pt x="2688" y="140591"/>
                      <a:pt x="2688" y="168649"/>
                    </a:cubicBezTo>
                    <a:cubicBezTo>
                      <a:pt x="2688" y="196707"/>
                      <a:pt x="8558" y="212266"/>
                      <a:pt x="66678" y="244278"/>
                    </a:cubicBezTo>
                  </a:path>
                </a:pathLst>
              </a:custGeom>
              <a:noFill/>
              <a:ln w="63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cxnSp>
          <p:nvCxnSpPr>
            <p:cNvPr id="34" name="直線コネクタ 33">
              <a:extLst>
                <a:ext uri="{FF2B5EF4-FFF2-40B4-BE49-F238E27FC236}">
                  <a16:creationId xmlns:a16="http://schemas.microsoft.com/office/drawing/2014/main" id="{0F200988-F9BB-4CBC-AD24-EFB957E7C79C}"/>
                </a:ext>
              </a:extLst>
            </p:cNvPr>
            <p:cNvCxnSpPr>
              <a:cxnSpLocks/>
            </p:cNvCxnSpPr>
            <p:nvPr/>
          </p:nvCxnSpPr>
          <p:spPr>
            <a:xfrm>
              <a:off x="1594884" y="435935"/>
              <a:ext cx="0" cy="263429"/>
            </a:xfrm>
            <a:prstGeom prst="line">
              <a:avLst/>
            </a:prstGeom>
            <a:noFill/>
            <a:ln w="15875" cap="flat" cmpd="sng" algn="ctr">
              <a:solidFill>
                <a:sysClr val="windowText" lastClr="000000">
                  <a:shade val="95000"/>
                  <a:satMod val="105000"/>
                </a:sysClr>
              </a:solidFill>
              <a:prstDash val="solid"/>
            </a:ln>
            <a:effectLst/>
          </p:spPr>
        </p:cxnSp>
        <p:sp>
          <p:nvSpPr>
            <p:cNvPr id="35" name="テキスト ボックス 346">
              <a:extLst>
                <a:ext uri="{FF2B5EF4-FFF2-40B4-BE49-F238E27FC236}">
                  <a16:creationId xmlns:a16="http://schemas.microsoft.com/office/drawing/2014/main" id="{4BDAD45B-1A47-4CFD-9829-6073816BEF40}"/>
                </a:ext>
              </a:extLst>
            </p:cNvPr>
            <p:cNvSpPr txBox="1">
              <a:spLocks/>
            </p:cNvSpPr>
            <p:nvPr/>
          </p:nvSpPr>
          <p:spPr>
            <a:xfrm>
              <a:off x="1392865" y="329609"/>
              <a:ext cx="180337" cy="199339"/>
            </a:xfrm>
            <a:prstGeom prst="rect">
              <a:avLst/>
            </a:prstGeom>
            <a:ln/>
          </p:spPr>
          <p:style>
            <a:lnRef idx="1">
              <a:schemeClr val="dk1"/>
            </a:lnRef>
            <a:fillRef idx="3">
              <a:schemeClr val="dk1"/>
            </a:fillRef>
            <a:effectRef idx="2">
              <a:schemeClr val="dk1"/>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p>
              <a:pPr algn="ctr"/>
              <a:r>
                <a:rPr lang="en-US" sz="1100" b="1" kern="100">
                  <a:effectLst/>
                  <a:latin typeface="ＭＳ Ｐゴシック" panose="020B0600070205080204" pitchFamily="50" charset="-128"/>
                  <a:ea typeface="ＭＳ 明朝" panose="02020609040205080304" pitchFamily="17" charset="-128"/>
                  <a:cs typeface="Times New Roman" panose="02020603050405020304" pitchFamily="18" charset="0"/>
                </a:rPr>
                <a:t>b</a:t>
              </a:r>
              <a:endParaRPr lang="ja-JP" sz="1050" kern="100">
                <a:effectLst/>
                <a:ea typeface="ＭＳ 明朝" panose="02020609040205080304" pitchFamily="17" charset="-128"/>
                <a:cs typeface="Times New Roman" panose="02020603050405020304" pitchFamily="18" charset="0"/>
              </a:endParaRPr>
            </a:p>
          </p:txBody>
        </p:sp>
        <p:sp>
          <p:nvSpPr>
            <p:cNvPr id="36" name="テキスト ボックス 3184">
              <a:extLst>
                <a:ext uri="{FF2B5EF4-FFF2-40B4-BE49-F238E27FC236}">
                  <a16:creationId xmlns:a16="http://schemas.microsoft.com/office/drawing/2014/main" id="{47720274-3E62-46FE-B8CE-A00F8CDDCA14}"/>
                </a:ext>
              </a:extLst>
            </p:cNvPr>
            <p:cNvSpPr txBox="1">
              <a:spLocks/>
            </p:cNvSpPr>
            <p:nvPr/>
          </p:nvSpPr>
          <p:spPr>
            <a:xfrm>
              <a:off x="1637414" y="329609"/>
              <a:ext cx="180337" cy="199339"/>
            </a:xfrm>
            <a:prstGeom prst="rect">
              <a:avLst/>
            </a:prstGeom>
            <a:solidFill>
              <a:sysClr val="window" lastClr="FFFFFF"/>
            </a:solidFill>
            <a:ln w="9525">
              <a:solidFill>
                <a:sysClr val="windowText" lastClr="000000"/>
              </a:solidFill>
            </a:ln>
            <a:effectLst/>
          </p:spPr>
          <p:txBody>
            <a:bodyPr rot="0" spcFirstLastPara="0" vert="horz" wrap="square" lIns="36000" tIns="0" rIns="36000" bIns="0" numCol="1" spcCol="0" rtlCol="0" fromWordArt="0" anchor="ctr" anchorCtr="0" forceAA="0" compatLnSpc="1">
              <a:prstTxWarp prst="textNoShape">
                <a:avLst/>
              </a:prstTxWarp>
              <a:noAutofit/>
            </a:bodyPr>
            <a:lstStyle/>
            <a:p>
              <a:pPr algn="ctr"/>
              <a:r>
                <a:rPr lang="en-US" altLang="ja-JP" sz="1100" kern="100" dirty="0">
                  <a:latin typeface="ＭＳ Ｐゴシック" panose="020B0600070205080204" pitchFamily="50" charset="-128"/>
                  <a:ea typeface="ＭＳ 明朝" panose="02020609040205080304" pitchFamily="17" charset="-128"/>
                  <a:cs typeface="Times New Roman" panose="02020603050405020304" pitchFamily="18" charset="0"/>
                </a:rPr>
                <a:t>d</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37" name="直線コネクタ 36">
              <a:extLst>
                <a:ext uri="{FF2B5EF4-FFF2-40B4-BE49-F238E27FC236}">
                  <a16:creationId xmlns:a16="http://schemas.microsoft.com/office/drawing/2014/main" id="{4E5ACC1F-ACB6-4D38-B79B-E376ACD74C99}"/>
                </a:ext>
              </a:extLst>
            </p:cNvPr>
            <p:cNvCxnSpPr>
              <a:cxnSpLocks/>
            </p:cNvCxnSpPr>
            <p:nvPr/>
          </p:nvCxnSpPr>
          <p:spPr>
            <a:xfrm>
              <a:off x="1850065" y="435935"/>
              <a:ext cx="0" cy="263429"/>
            </a:xfrm>
            <a:prstGeom prst="line">
              <a:avLst/>
            </a:prstGeom>
            <a:noFill/>
            <a:ln w="15875" cap="flat" cmpd="sng" algn="ctr">
              <a:solidFill>
                <a:sysClr val="windowText" lastClr="000000">
                  <a:shade val="95000"/>
                  <a:satMod val="105000"/>
                </a:sysClr>
              </a:solidFill>
              <a:prstDash val="solid"/>
            </a:ln>
            <a:effectLst/>
          </p:spPr>
        </p:cxnSp>
        <p:cxnSp>
          <p:nvCxnSpPr>
            <p:cNvPr id="38" name="直線コネクタ 37">
              <a:extLst>
                <a:ext uri="{FF2B5EF4-FFF2-40B4-BE49-F238E27FC236}">
                  <a16:creationId xmlns:a16="http://schemas.microsoft.com/office/drawing/2014/main" id="{8A871DCE-FE2D-4F8F-B9AE-6D471A4458A0}"/>
                </a:ext>
              </a:extLst>
            </p:cNvPr>
            <p:cNvCxnSpPr>
              <a:cxnSpLocks/>
            </p:cNvCxnSpPr>
            <p:nvPr/>
          </p:nvCxnSpPr>
          <p:spPr>
            <a:xfrm>
              <a:off x="138223" y="595423"/>
              <a:ext cx="485732" cy="0"/>
            </a:xfrm>
            <a:prstGeom prst="line">
              <a:avLst/>
            </a:prstGeom>
            <a:noFill/>
            <a:ln w="15875" cap="flat" cmpd="sng" algn="ctr">
              <a:solidFill>
                <a:sysClr val="windowText" lastClr="000000">
                  <a:shade val="95000"/>
                  <a:satMod val="105000"/>
                </a:sysClr>
              </a:solidFill>
              <a:prstDash val="solid"/>
            </a:ln>
            <a:effectLst/>
          </p:spPr>
        </p:cxnSp>
        <p:cxnSp>
          <p:nvCxnSpPr>
            <p:cNvPr id="39" name="直線コネクタ 38">
              <a:extLst>
                <a:ext uri="{FF2B5EF4-FFF2-40B4-BE49-F238E27FC236}">
                  <a16:creationId xmlns:a16="http://schemas.microsoft.com/office/drawing/2014/main" id="{67CF93C9-4A98-4587-A986-01779F74DA0A}"/>
                </a:ext>
              </a:extLst>
            </p:cNvPr>
            <p:cNvCxnSpPr>
              <a:cxnSpLocks/>
            </p:cNvCxnSpPr>
            <p:nvPr/>
          </p:nvCxnSpPr>
          <p:spPr>
            <a:xfrm>
              <a:off x="1286540" y="606056"/>
              <a:ext cx="560656" cy="0"/>
            </a:xfrm>
            <a:prstGeom prst="line">
              <a:avLst/>
            </a:prstGeom>
            <a:noFill/>
            <a:ln w="15875" cap="flat" cmpd="sng" algn="ctr">
              <a:solidFill>
                <a:sysClr val="windowText" lastClr="000000">
                  <a:shade val="95000"/>
                  <a:satMod val="105000"/>
                </a:sysClr>
              </a:solidFill>
              <a:prstDash val="solid"/>
            </a:ln>
            <a:effectLst/>
          </p:spPr>
        </p:cxnSp>
        <p:cxnSp>
          <p:nvCxnSpPr>
            <p:cNvPr id="40" name="直線コネクタ 39">
              <a:extLst>
                <a:ext uri="{FF2B5EF4-FFF2-40B4-BE49-F238E27FC236}">
                  <a16:creationId xmlns:a16="http://schemas.microsoft.com/office/drawing/2014/main" id="{DD135E67-2890-4380-A413-93A5EFFEEDF3}"/>
                </a:ext>
              </a:extLst>
            </p:cNvPr>
            <p:cNvCxnSpPr>
              <a:cxnSpLocks/>
            </p:cNvCxnSpPr>
            <p:nvPr/>
          </p:nvCxnSpPr>
          <p:spPr>
            <a:xfrm>
              <a:off x="637954" y="606056"/>
              <a:ext cx="622880" cy="0"/>
            </a:xfrm>
            <a:prstGeom prst="line">
              <a:avLst/>
            </a:prstGeom>
            <a:noFill/>
            <a:ln w="15875" cap="flat" cmpd="sng" algn="ctr">
              <a:solidFill>
                <a:sysClr val="windowText" lastClr="000000">
                  <a:shade val="95000"/>
                  <a:satMod val="105000"/>
                </a:sysClr>
              </a:solidFill>
              <a:prstDash val="solid"/>
            </a:ln>
            <a:effectLst/>
          </p:spPr>
        </p:cxnSp>
        <p:cxnSp>
          <p:nvCxnSpPr>
            <p:cNvPr id="41" name="直線コネクタ 40">
              <a:extLst>
                <a:ext uri="{FF2B5EF4-FFF2-40B4-BE49-F238E27FC236}">
                  <a16:creationId xmlns:a16="http://schemas.microsoft.com/office/drawing/2014/main" id="{909BC52B-F0B5-41D3-9D31-C5CCAE799DFD}"/>
                </a:ext>
              </a:extLst>
            </p:cNvPr>
            <p:cNvCxnSpPr>
              <a:cxnSpLocks/>
            </p:cNvCxnSpPr>
            <p:nvPr/>
          </p:nvCxnSpPr>
          <p:spPr>
            <a:xfrm>
              <a:off x="1350335" y="701749"/>
              <a:ext cx="274296" cy="0"/>
            </a:xfrm>
            <a:prstGeom prst="line">
              <a:avLst/>
            </a:prstGeom>
            <a:noFill/>
            <a:ln w="15875" cap="flat" cmpd="sng" algn="ctr">
              <a:solidFill>
                <a:sysClr val="windowText" lastClr="000000">
                  <a:shade val="95000"/>
                  <a:satMod val="105000"/>
                </a:sysClr>
              </a:solidFill>
              <a:prstDash val="solid"/>
              <a:headEnd type="arrow"/>
              <a:tailEnd type="arrow"/>
            </a:ln>
            <a:effectLst/>
          </p:spPr>
        </p:cxnSp>
        <p:sp>
          <p:nvSpPr>
            <p:cNvPr id="42" name="テキスト ボックス 3165">
              <a:extLst>
                <a:ext uri="{FF2B5EF4-FFF2-40B4-BE49-F238E27FC236}">
                  <a16:creationId xmlns:a16="http://schemas.microsoft.com/office/drawing/2014/main" id="{FDF566FC-0794-4E08-8E49-7EAD9FC70A39}"/>
                </a:ext>
              </a:extLst>
            </p:cNvPr>
            <p:cNvSpPr txBox="1">
              <a:spLocks/>
            </p:cNvSpPr>
            <p:nvPr/>
          </p:nvSpPr>
          <p:spPr>
            <a:xfrm>
              <a:off x="1212112" y="754911"/>
              <a:ext cx="634309" cy="172022"/>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a:r>
                <a:rPr lang="ja-JP" sz="900" kern="100">
                  <a:effectLst/>
                  <a:latin typeface="Century" panose="02040604050505020304" pitchFamily="18" charset="0"/>
                  <a:ea typeface="ＭＳ Ｐゴシック" panose="020B0600070205080204" pitchFamily="50" charset="-128"/>
                  <a:cs typeface="Times New Roman" panose="02020603050405020304" pitchFamily="18" charset="0"/>
                </a:rPr>
                <a:t>スパン</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43" name="直線コネクタ 42">
              <a:extLst>
                <a:ext uri="{FF2B5EF4-FFF2-40B4-BE49-F238E27FC236}">
                  <a16:creationId xmlns:a16="http://schemas.microsoft.com/office/drawing/2014/main" id="{29517358-3758-4C32-B8F3-EA7574EE76A7}"/>
                </a:ext>
              </a:extLst>
            </p:cNvPr>
            <p:cNvCxnSpPr>
              <a:cxnSpLocks/>
            </p:cNvCxnSpPr>
            <p:nvPr/>
          </p:nvCxnSpPr>
          <p:spPr>
            <a:xfrm>
              <a:off x="1360968" y="425302"/>
              <a:ext cx="0" cy="263429"/>
            </a:xfrm>
            <a:prstGeom prst="line">
              <a:avLst/>
            </a:prstGeom>
            <a:noFill/>
            <a:ln w="15875" cap="flat" cmpd="sng" algn="ctr">
              <a:solidFill>
                <a:sysClr val="windowText" lastClr="000000">
                  <a:shade val="95000"/>
                  <a:satMod val="105000"/>
                </a:sysClr>
              </a:solidFill>
              <a:prstDash val="solid"/>
            </a:ln>
            <a:effectLst/>
          </p:spPr>
        </p:cxnSp>
        <p:sp>
          <p:nvSpPr>
            <p:cNvPr id="44" name="テキスト ボックス 3192">
              <a:extLst>
                <a:ext uri="{FF2B5EF4-FFF2-40B4-BE49-F238E27FC236}">
                  <a16:creationId xmlns:a16="http://schemas.microsoft.com/office/drawing/2014/main" id="{78C7CB77-28A0-4FC2-AF9C-4C18CFAE34B8}"/>
                </a:ext>
              </a:extLst>
            </p:cNvPr>
            <p:cNvSpPr txBox="1">
              <a:spLocks/>
            </p:cNvSpPr>
            <p:nvPr/>
          </p:nvSpPr>
          <p:spPr>
            <a:xfrm>
              <a:off x="669851" y="42530"/>
              <a:ext cx="857174" cy="172022"/>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a:r>
                <a:rPr lang="ja-JP" sz="1000" kern="100">
                  <a:effectLst/>
                  <a:latin typeface="Century" panose="02040604050505020304" pitchFamily="18" charset="0"/>
                  <a:ea typeface="ＭＳ Ｐゴシック" panose="020B0600070205080204" pitchFamily="50" charset="-128"/>
                  <a:cs typeface="Times New Roman" panose="02020603050405020304" pitchFamily="18" charset="0"/>
                </a:rPr>
                <a:t>一定区間</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grpSp>
      <p:sp>
        <p:nvSpPr>
          <p:cNvPr id="73" name="矢印: 上 72">
            <a:extLst>
              <a:ext uri="{FF2B5EF4-FFF2-40B4-BE49-F238E27FC236}">
                <a16:creationId xmlns:a16="http://schemas.microsoft.com/office/drawing/2014/main" id="{23DAAC65-5A51-4F79-9D57-3983261A800D}"/>
              </a:ext>
            </a:extLst>
          </p:cNvPr>
          <p:cNvSpPr/>
          <p:nvPr/>
        </p:nvSpPr>
        <p:spPr>
          <a:xfrm>
            <a:off x="7163600" y="3159506"/>
            <a:ext cx="154658" cy="1109444"/>
          </a:xfrm>
          <a:prstGeom prst="upArrow">
            <a:avLst/>
          </a:prstGeom>
          <a:ln/>
        </p:spPr>
        <p:style>
          <a:lnRef idx="1">
            <a:schemeClr val="dk1"/>
          </a:lnRef>
          <a:fillRef idx="2">
            <a:schemeClr val="dk1"/>
          </a:fillRef>
          <a:effectRef idx="1">
            <a:schemeClr val="dk1"/>
          </a:effectRef>
          <a:fontRef idx="minor">
            <a:schemeClr val="dk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74" name="テキスト ボックス 47110">
            <a:extLst>
              <a:ext uri="{FF2B5EF4-FFF2-40B4-BE49-F238E27FC236}">
                <a16:creationId xmlns:a16="http://schemas.microsoft.com/office/drawing/2014/main" id="{E444911B-5526-4143-88A3-A136508F415E}"/>
              </a:ext>
            </a:extLst>
          </p:cNvPr>
          <p:cNvSpPr txBox="1">
            <a:spLocks noChangeArrowheads="1"/>
          </p:cNvSpPr>
          <p:nvPr/>
        </p:nvSpPr>
        <p:spPr bwMode="auto">
          <a:xfrm>
            <a:off x="5428427" y="5132141"/>
            <a:ext cx="3694986" cy="126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72000" tIns="72000" rIns="72000" bIns="72000" anchor="t" anchorCtr="0" upright="1">
            <a:noAutofit/>
          </a:bodyPr>
          <a:lstStyle/>
          <a:p>
            <a:pPr algn="just">
              <a:lnSpc>
                <a:spcPts val="1400"/>
              </a:lnSpc>
            </a:pPr>
            <a:r>
              <a:rPr lang="ja-JP" sz="1000" b="1" kern="100" dirty="0">
                <a:solidFill>
                  <a:srgbClr val="000000"/>
                </a:solidFill>
                <a:effectLst/>
                <a:latin typeface="Century" panose="02040604050505020304" pitchFamily="18" charset="0"/>
                <a:ea typeface="HG丸ｺﾞｼｯｸM-PRO" panose="020F0600000000000000" pitchFamily="50" charset="-128"/>
                <a:cs typeface="Times New Roman" panose="02020603050405020304" pitchFamily="18" charset="0"/>
              </a:rPr>
              <a:t>＜一定区間＞</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33350" algn="just">
              <a:lnSpc>
                <a:spcPts val="1400"/>
              </a:lnSpc>
            </a:pPr>
            <a:r>
              <a:rPr lang="ja-JP" sz="1000" kern="100" dirty="0">
                <a:solidFill>
                  <a:srgbClr val="000000"/>
                </a:solidFill>
                <a:effectLst/>
                <a:latin typeface="Century" panose="02040604050505020304" pitchFamily="18" charset="0"/>
                <a:ea typeface="HG丸ｺﾞｼｯｸM-PRO" panose="020F0600000000000000" pitchFamily="50" charset="-128"/>
                <a:cs typeface="Times New Roman" panose="02020603050405020304" pitchFamily="18" charset="0"/>
              </a:rPr>
              <a:t>法線が変わっている箇所、断面が変わっている箇所等を境として設定された区間</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33350" algn="just">
              <a:lnSpc>
                <a:spcPts val="1400"/>
              </a:lnSpc>
            </a:pPr>
            <a:r>
              <a:rPr lang="ja-JP" sz="1000" kern="100" dirty="0">
                <a:solidFill>
                  <a:srgbClr val="000000"/>
                </a:solidFill>
                <a:effectLst/>
                <a:latin typeface="Century" panose="02040604050505020304" pitchFamily="18" charset="0"/>
                <a:ea typeface="HG丸ｺﾞｼｯｸM-PRO" panose="020F0600000000000000" pitchFamily="50" charset="-128"/>
                <a:cs typeface="Times New Roman" panose="02020603050405020304" pitchFamily="18" charset="0"/>
              </a:rPr>
              <a:t>（目安は数</a:t>
            </a:r>
            <a:r>
              <a:rPr lang="en-US" sz="1000" kern="100" dirty="0">
                <a:solidFill>
                  <a:srgbClr val="000000"/>
                </a:solidFill>
                <a:effectLst/>
                <a:latin typeface="Century" panose="02040604050505020304" pitchFamily="18" charset="0"/>
                <a:ea typeface="HG丸ｺﾞｼｯｸM-PRO" panose="020F0600000000000000" pitchFamily="50" charset="-128"/>
                <a:cs typeface="Times New Roman" panose="02020603050405020304" pitchFamily="18" charset="0"/>
              </a:rPr>
              <a:t>100</a:t>
            </a:r>
            <a:r>
              <a:rPr lang="ja-JP" sz="1000" kern="100" dirty="0">
                <a:solidFill>
                  <a:srgbClr val="000000"/>
                </a:solidFill>
                <a:effectLst/>
                <a:latin typeface="Century" panose="02040604050505020304" pitchFamily="18" charset="0"/>
                <a:ea typeface="HG丸ｺﾞｼｯｸM-PRO" panose="020F0600000000000000" pitchFamily="50" charset="-128"/>
                <a:cs typeface="Times New Roman" panose="02020603050405020304" pitchFamily="18" charset="0"/>
              </a:rPr>
              <a:t>ｍ程度）</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400"/>
              </a:lnSpc>
            </a:pPr>
            <a:r>
              <a:rPr lang="ja-JP" sz="1000" b="1" kern="100" dirty="0">
                <a:solidFill>
                  <a:srgbClr val="000000"/>
                </a:solidFill>
                <a:effectLst/>
                <a:latin typeface="Century" panose="02040604050505020304" pitchFamily="18" charset="0"/>
                <a:ea typeface="HG丸ｺﾞｼｯｸM-PRO" panose="020F0600000000000000" pitchFamily="50" charset="-128"/>
                <a:cs typeface="Times New Roman" panose="02020603050405020304" pitchFamily="18" charset="0"/>
              </a:rPr>
              <a:t>＜スパン＞</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27000" algn="just">
              <a:lnSpc>
                <a:spcPts val="1400"/>
              </a:lnSpc>
            </a:pPr>
            <a:r>
              <a:rPr lang="ja-JP" sz="1000" kern="100" dirty="0">
                <a:solidFill>
                  <a:srgbClr val="000000"/>
                </a:solidFill>
                <a:effectLst/>
                <a:latin typeface="Century" panose="02040604050505020304" pitchFamily="18" charset="0"/>
                <a:ea typeface="HG丸ｺﾞｼｯｸM-PRO" panose="020F0600000000000000" pitchFamily="50" charset="-128"/>
                <a:cs typeface="Times New Roman" panose="02020603050405020304" pitchFamily="18" charset="0"/>
              </a:rPr>
              <a:t>構造目地により区切られた区間（目安は</a:t>
            </a:r>
            <a:r>
              <a:rPr lang="en-US" sz="1000" kern="100" dirty="0">
                <a:solidFill>
                  <a:srgbClr val="000000"/>
                </a:solidFill>
                <a:effectLst/>
                <a:latin typeface="Century" panose="02040604050505020304" pitchFamily="18" charset="0"/>
                <a:ea typeface="HG丸ｺﾞｼｯｸM-PRO" panose="020F0600000000000000" pitchFamily="50" charset="-128"/>
                <a:cs typeface="Times New Roman" panose="02020603050405020304" pitchFamily="18" charset="0"/>
              </a:rPr>
              <a:t>10</a:t>
            </a:r>
            <a:r>
              <a:rPr lang="ja-JP" sz="1000" kern="100" dirty="0">
                <a:solidFill>
                  <a:srgbClr val="000000"/>
                </a:solidFill>
                <a:effectLst/>
                <a:latin typeface="Century" panose="02040604050505020304" pitchFamily="18" charset="0"/>
                <a:ea typeface="HG丸ｺﾞｼｯｸM-PRO" panose="020F0600000000000000" pitchFamily="50" charset="-128"/>
                <a:cs typeface="Times New Roman" panose="02020603050405020304" pitchFamily="18" charset="0"/>
              </a:rPr>
              <a:t>ｍ程度）</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76" name="四角形吹き出し 345">
            <a:extLst>
              <a:ext uri="{FF2B5EF4-FFF2-40B4-BE49-F238E27FC236}">
                <a16:creationId xmlns:a16="http://schemas.microsoft.com/office/drawing/2014/main" id="{8558A580-DD5D-4A04-9AD6-98C69FBD8A46}"/>
              </a:ext>
            </a:extLst>
          </p:cNvPr>
          <p:cNvSpPr>
            <a:spLocks noChangeArrowheads="1"/>
          </p:cNvSpPr>
          <p:nvPr/>
        </p:nvSpPr>
        <p:spPr bwMode="auto">
          <a:xfrm>
            <a:off x="5092208" y="1111383"/>
            <a:ext cx="3800271" cy="988798"/>
          </a:xfrm>
          <a:prstGeom prst="wedgeRectCallout">
            <a:avLst>
              <a:gd name="adj1" fmla="val -43560"/>
              <a:gd name="adj2" fmla="val 3517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000000"/>
                </a:solidFill>
                <a:prstDash val="solid"/>
                <a:miter lim="800000"/>
                <a:headEnd/>
                <a:tailEnd/>
              </a14:hiddenLine>
            </a:ext>
          </a:extLst>
        </p:spPr>
        <p:txBody>
          <a:bodyPr rot="0" vert="horz" wrap="square" lIns="91440" tIns="45720" rIns="91440" bIns="45720" anchor="ctr" anchorCtr="0" upright="1">
            <a:noAutofit/>
          </a:bodyPr>
          <a:lstStyle/>
          <a:p>
            <a:pPr algn="just"/>
            <a:r>
              <a:rPr lang="ja-JP" altLang="en-US" sz="1400" b="1" kern="100" dirty="0">
                <a:effectLst/>
                <a:latin typeface="Century" panose="02040604050505020304" pitchFamily="18" charset="0"/>
                <a:ea typeface="HG丸ｺﾞｼｯｸM-PRO" panose="020F0600000000000000" pitchFamily="50" charset="-128"/>
                <a:cs typeface="Times New Roman" panose="02020603050405020304" pitchFamily="18" charset="0"/>
              </a:rPr>
              <a:t>〇</a:t>
            </a:r>
            <a:r>
              <a:rPr lang="ja-JP" sz="1400" b="1" kern="100" dirty="0">
                <a:effectLst/>
                <a:latin typeface="Century" panose="02040604050505020304" pitchFamily="18" charset="0"/>
                <a:ea typeface="HG丸ｺﾞｼｯｸM-PRO" panose="020F0600000000000000" pitchFamily="50" charset="-128"/>
                <a:cs typeface="Times New Roman" panose="02020603050405020304" pitchFamily="18" charset="0"/>
              </a:rPr>
              <a:t>一定区間ごと</a:t>
            </a:r>
            <a:r>
              <a:rPr lang="ja-JP" altLang="en-US" sz="1400" b="1" kern="100" dirty="0">
                <a:effectLst/>
                <a:latin typeface="Century" panose="02040604050505020304" pitchFamily="18" charset="0"/>
                <a:ea typeface="HG丸ｺﾞｼｯｸM-PRO" panose="020F0600000000000000" pitchFamily="50" charset="-128"/>
                <a:cs typeface="Times New Roman" panose="02020603050405020304" pitchFamily="18" charset="0"/>
              </a:rPr>
              <a:t>に</a:t>
            </a:r>
            <a:r>
              <a:rPr lang="ja-JP" sz="1400" b="1" kern="100" dirty="0">
                <a:effectLst/>
                <a:latin typeface="Century" panose="02040604050505020304" pitchFamily="18" charset="0"/>
                <a:ea typeface="HG丸ｺﾞｼｯｸM-PRO" panose="020F0600000000000000" pitchFamily="50" charset="-128"/>
                <a:cs typeface="Times New Roman" panose="02020603050405020304" pitchFamily="18" charset="0"/>
              </a:rPr>
              <a:t>総合評価</a:t>
            </a:r>
            <a:r>
              <a:rPr lang="ja-JP" altLang="en-US" sz="1400" b="1" kern="100" dirty="0">
                <a:effectLst/>
                <a:latin typeface="Century" panose="02040604050505020304" pitchFamily="18" charset="0"/>
                <a:ea typeface="HG丸ｺﾞｼｯｸM-PRO" panose="020F0600000000000000" pitchFamily="50" charset="-128"/>
                <a:cs typeface="Times New Roman" panose="02020603050405020304" pitchFamily="18" charset="0"/>
              </a:rPr>
              <a:t>を実施</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27000" algn="just"/>
            <a:r>
              <a:rPr lang="ja-JP" sz="1200" kern="100" dirty="0">
                <a:effectLst/>
                <a:latin typeface="Century" panose="02040604050505020304" pitchFamily="18" charset="0"/>
                <a:ea typeface="HG丸ｺﾞｼｯｸM-PRO" panose="020F0600000000000000" pitchFamily="50" charset="-128"/>
                <a:cs typeface="Times New Roman" panose="02020603050405020304" pitchFamily="18" charset="0"/>
              </a:rPr>
              <a:t>施設の一定区間の中で最も変状が進展している箇所（スパン）の部位・部材の変状ランクを代表値とする</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78" name="吹き出し: 四角形 77">
            <a:extLst>
              <a:ext uri="{FF2B5EF4-FFF2-40B4-BE49-F238E27FC236}">
                <a16:creationId xmlns:a16="http://schemas.microsoft.com/office/drawing/2014/main" id="{EAC961CE-0595-43FA-997F-D46B203AD4DA}"/>
              </a:ext>
            </a:extLst>
          </p:cNvPr>
          <p:cNvSpPr/>
          <p:nvPr/>
        </p:nvSpPr>
        <p:spPr>
          <a:xfrm>
            <a:off x="3851920" y="5085184"/>
            <a:ext cx="1030516" cy="432048"/>
          </a:xfrm>
          <a:prstGeom prst="wedgeRectCallout">
            <a:avLst>
              <a:gd name="adj1" fmla="val -248578"/>
              <a:gd name="adj2" fmla="val -451509"/>
            </a:avLst>
          </a:prstGeom>
          <a:solidFill>
            <a:schemeClr val="bg1"/>
          </a:solidFill>
          <a:ln w="127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l"/>
            <a:r>
              <a:rPr lang="ja-JP" altLang="en-US" sz="600" dirty="0">
                <a:solidFill>
                  <a:srgbClr val="FF0000"/>
                </a:solidFill>
                <a:latin typeface="BIZ UDPゴシック" panose="020B0400000000000000" pitchFamily="50" charset="-128"/>
                <a:ea typeface="BIZ UDPゴシック" panose="020B0400000000000000" pitchFamily="50" charset="-128"/>
              </a:rPr>
              <a:t>最も変上のが進展している部材の変状ランクをスパンの代表値とする。</a:t>
            </a:r>
            <a:endParaRPr kumimoji="1" lang="ja-JP" altLang="en-US" sz="600" dirty="0">
              <a:solidFill>
                <a:srgbClr val="FF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42847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752EEB3-49DA-4FE9-BD0B-73BBF99A02F0}"/>
              </a:ext>
            </a:extLst>
          </p:cNvPr>
          <p:cNvSpPr>
            <a:spLocks noGrp="1"/>
          </p:cNvSpPr>
          <p:nvPr>
            <p:ph type="sldNum" sz="quarter" idx="12"/>
          </p:nvPr>
        </p:nvSpPr>
        <p:spPr>
          <a:xfrm>
            <a:off x="8050088" y="6456772"/>
            <a:ext cx="1828800" cy="365125"/>
          </a:xfrm>
        </p:spPr>
        <p:txBody>
          <a:bodyPr/>
          <a:lstStyle/>
          <a:p>
            <a:fld id="{682EF9F9-C4E8-46B2-BBF1-33E3162B856A}" type="slidenum">
              <a:rPr kumimoji="1" lang="ja-JP" altLang="en-US" smtClean="0"/>
              <a:t>22</a:t>
            </a:fld>
            <a:endParaRPr kumimoji="1" lang="ja-JP" altLang="en-US"/>
          </a:p>
        </p:txBody>
      </p:sp>
      <p:sp>
        <p:nvSpPr>
          <p:cNvPr id="5" name="テキスト ボックス 4">
            <a:extLst>
              <a:ext uri="{FF2B5EF4-FFF2-40B4-BE49-F238E27FC236}">
                <a16:creationId xmlns:a16="http://schemas.microsoft.com/office/drawing/2014/main" id="{5B276992-5109-4414-8356-B651FFEBA3D7}"/>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３．実施計画の策定</a:t>
            </a:r>
          </a:p>
        </p:txBody>
      </p:sp>
      <p:sp>
        <p:nvSpPr>
          <p:cNvPr id="6" name="テキスト ボックス 5">
            <a:extLst>
              <a:ext uri="{FF2B5EF4-FFF2-40B4-BE49-F238E27FC236}">
                <a16:creationId xmlns:a16="http://schemas.microsoft.com/office/drawing/2014/main" id="{CA7EC99C-E4A0-490F-8508-DC05F174CA50}"/>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３－１　個別施設・地区毎の実施計画策定（港湾・海岸）</a:t>
            </a:r>
            <a:endParaRPr kumimoji="1" lang="ja-JP" altLang="en-US" sz="2400" dirty="0">
              <a:latin typeface="Meiryo UI" pitchFamily="50" charset="-128"/>
              <a:ea typeface="Meiryo UI" pitchFamily="50" charset="-128"/>
              <a:cs typeface="Meiryo UI" pitchFamily="50" charset="-128"/>
            </a:endParaRPr>
          </a:p>
        </p:txBody>
      </p:sp>
      <p:sp>
        <p:nvSpPr>
          <p:cNvPr id="11" name="四角形: 角を丸くする 10">
            <a:extLst>
              <a:ext uri="{FF2B5EF4-FFF2-40B4-BE49-F238E27FC236}">
                <a16:creationId xmlns:a16="http://schemas.microsoft.com/office/drawing/2014/main" id="{CA40B584-E1AC-46CE-8418-DA38F1B22C7A}"/>
              </a:ext>
            </a:extLst>
          </p:cNvPr>
          <p:cNvSpPr/>
          <p:nvPr/>
        </p:nvSpPr>
        <p:spPr>
          <a:xfrm>
            <a:off x="88360" y="1340770"/>
            <a:ext cx="4248472" cy="5517230"/>
          </a:xfrm>
          <a:prstGeom prst="round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32763F0B-55B9-4BE1-8D82-5C1D1057AC02}"/>
              </a:ext>
            </a:extLst>
          </p:cNvPr>
          <p:cNvSpPr/>
          <p:nvPr/>
        </p:nvSpPr>
        <p:spPr>
          <a:xfrm>
            <a:off x="683568" y="1700808"/>
            <a:ext cx="1080120" cy="288032"/>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BIZ UDPゴシック" panose="020B0400000000000000" pitchFamily="50" charset="-128"/>
                <a:ea typeface="BIZ UDPゴシック" panose="020B0400000000000000" pitchFamily="50" charset="-128"/>
              </a:rPr>
              <a:t>①総論</a:t>
            </a:r>
          </a:p>
        </p:txBody>
      </p:sp>
      <p:sp>
        <p:nvSpPr>
          <p:cNvPr id="14" name="テキスト ボックス 13">
            <a:extLst>
              <a:ext uri="{FF2B5EF4-FFF2-40B4-BE49-F238E27FC236}">
                <a16:creationId xmlns:a16="http://schemas.microsoft.com/office/drawing/2014/main" id="{089B40A2-7F33-4584-B74D-B3BB9ADD8860}"/>
              </a:ext>
            </a:extLst>
          </p:cNvPr>
          <p:cNvSpPr txBox="1"/>
          <p:nvPr/>
        </p:nvSpPr>
        <p:spPr>
          <a:xfrm>
            <a:off x="667976" y="1988840"/>
            <a:ext cx="3760008" cy="769441"/>
          </a:xfrm>
          <a:prstGeom prst="rect">
            <a:avLst/>
          </a:prstGeom>
          <a:noFill/>
          <a:ln>
            <a:noFill/>
          </a:ln>
        </p:spPr>
        <p:txBody>
          <a:bodyPr wrap="square" rtlCol="0">
            <a:spAutoFit/>
          </a:bodyPr>
          <a:lstStyle/>
          <a:p>
            <a:r>
              <a:rPr lang="ja-JP" altLang="en-US" sz="1100" dirty="0">
                <a:solidFill>
                  <a:schemeClr val="tx1"/>
                </a:solidFill>
                <a:latin typeface="BIZ UDPゴシック" panose="020B0400000000000000" pitchFamily="50" charset="-128"/>
                <a:ea typeface="BIZ UDPゴシック" panose="020B0400000000000000" pitchFamily="50" charset="-128"/>
              </a:rPr>
              <a:t>〇施設概要</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r>
              <a:rPr lang="ja-JP" altLang="en-US" sz="1100" dirty="0">
                <a:solidFill>
                  <a:schemeClr val="tx1"/>
                </a:solidFill>
                <a:latin typeface="BIZ UDPゴシック" panose="020B0400000000000000" pitchFamily="50" charset="-128"/>
                <a:ea typeface="BIZ UDPゴシック" panose="020B0400000000000000" pitchFamily="50" charset="-128"/>
              </a:rPr>
              <a:t>　施工履歴、構造、位置、延長、主要部材</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r>
              <a:rPr lang="ja-JP" altLang="en-US" sz="1100" dirty="0">
                <a:solidFill>
                  <a:schemeClr val="tx1"/>
                </a:solidFill>
                <a:latin typeface="BIZ UDPゴシック" panose="020B0400000000000000" pitchFamily="50" charset="-128"/>
                <a:ea typeface="BIZ UDPゴシック" panose="020B0400000000000000" pitchFamily="50" charset="-128"/>
              </a:rPr>
              <a:t>〇部材毎の維持管理レベルの設定</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r>
              <a:rPr lang="ja-JP" altLang="en-US" sz="1100" dirty="0">
                <a:solidFill>
                  <a:schemeClr val="tx1"/>
                </a:solidFill>
                <a:latin typeface="BIZ UDPゴシック" panose="020B0400000000000000" pitchFamily="50" charset="-128"/>
                <a:ea typeface="BIZ UDPゴシック" panose="020B0400000000000000" pitchFamily="50" charset="-128"/>
              </a:rPr>
              <a:t>〇点検の結果</a:t>
            </a:r>
            <a:endParaRPr lang="en-US" altLang="ja-JP" sz="1100"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39C970E8-CD30-42BE-B06F-8C6F38B47B5D}"/>
              </a:ext>
            </a:extLst>
          </p:cNvPr>
          <p:cNvSpPr/>
          <p:nvPr/>
        </p:nvSpPr>
        <p:spPr>
          <a:xfrm>
            <a:off x="683568" y="2947201"/>
            <a:ext cx="1440160" cy="288032"/>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BIZ UDPゴシック" panose="020B0400000000000000" pitchFamily="50" charset="-128"/>
                <a:ea typeface="BIZ UDPゴシック" panose="020B0400000000000000" pitchFamily="50" charset="-128"/>
              </a:rPr>
              <a:t>②点検診断計画</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1845565C-EA59-4F61-AE15-2F3D1ABE692F}"/>
              </a:ext>
            </a:extLst>
          </p:cNvPr>
          <p:cNvSpPr txBox="1"/>
          <p:nvPr/>
        </p:nvSpPr>
        <p:spPr>
          <a:xfrm>
            <a:off x="667976" y="3235233"/>
            <a:ext cx="3760008" cy="600164"/>
          </a:xfrm>
          <a:prstGeom prst="rect">
            <a:avLst/>
          </a:prstGeom>
          <a:noFill/>
          <a:ln>
            <a:noFill/>
          </a:ln>
        </p:spPr>
        <p:txBody>
          <a:bodyPr wrap="square" rtlCol="0">
            <a:spAutoFit/>
          </a:bodyPr>
          <a:lstStyle/>
          <a:p>
            <a:r>
              <a:rPr lang="ja-JP" altLang="en-US" sz="1100" dirty="0">
                <a:solidFill>
                  <a:schemeClr val="tx1"/>
                </a:solidFill>
                <a:latin typeface="BIZ UDPゴシック" panose="020B0400000000000000" pitchFamily="50" charset="-128"/>
                <a:ea typeface="BIZ UDPゴシック" panose="020B0400000000000000" pitchFamily="50" charset="-128"/>
              </a:rPr>
              <a:t>〇点検診断の基本的な考え方</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〇劣化予測の考え方</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solidFill>
                  <a:schemeClr val="tx1"/>
                </a:solidFill>
                <a:latin typeface="BIZ UDPゴシック" panose="020B0400000000000000" pitchFamily="50" charset="-128"/>
                <a:ea typeface="BIZ UDPゴシック" panose="020B0400000000000000" pitchFamily="50" charset="-128"/>
              </a:rPr>
              <a:t>〇劣化予測結果</a:t>
            </a:r>
            <a:endParaRPr lang="en-US" altLang="ja-JP" sz="1100" dirty="0">
              <a:solidFill>
                <a:schemeClr val="tx1"/>
              </a:solidFill>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F3A77AD7-C3CB-4179-AF60-E136C2F35740}"/>
              </a:ext>
            </a:extLst>
          </p:cNvPr>
          <p:cNvSpPr/>
          <p:nvPr/>
        </p:nvSpPr>
        <p:spPr>
          <a:xfrm>
            <a:off x="683568" y="4156370"/>
            <a:ext cx="1440160" cy="288032"/>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BIZ UDPゴシック" panose="020B0400000000000000" pitchFamily="50" charset="-128"/>
                <a:ea typeface="BIZ UDPゴシック" panose="020B0400000000000000" pitchFamily="50" charset="-128"/>
              </a:rPr>
              <a:t>③総合評価</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D353E1F4-BCD8-493D-899E-6848A4F3C3C2}"/>
              </a:ext>
            </a:extLst>
          </p:cNvPr>
          <p:cNvSpPr txBox="1"/>
          <p:nvPr/>
        </p:nvSpPr>
        <p:spPr>
          <a:xfrm>
            <a:off x="667976" y="4444402"/>
            <a:ext cx="3760008" cy="600164"/>
          </a:xfrm>
          <a:prstGeom prst="rect">
            <a:avLst/>
          </a:prstGeom>
          <a:noFill/>
          <a:ln>
            <a:noFill/>
          </a:ln>
        </p:spPr>
        <p:txBody>
          <a:bodyPr wrap="square" rtlCol="0">
            <a:spAutoFit/>
          </a:bodyPr>
          <a:lstStyle/>
          <a:p>
            <a:r>
              <a:rPr lang="ja-JP" altLang="en-US" sz="1100" dirty="0">
                <a:solidFill>
                  <a:schemeClr val="tx1"/>
                </a:solidFill>
                <a:latin typeface="BIZ UDPゴシック" panose="020B0400000000000000" pitchFamily="50" charset="-128"/>
                <a:ea typeface="BIZ UDPゴシック" panose="020B0400000000000000" pitchFamily="50" charset="-128"/>
              </a:rPr>
              <a:t>〇点検結果に伴う健全度評価</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〇維持補修に対する現場的・行政的判断に基づく評価</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solidFill>
                  <a:schemeClr val="tx1"/>
                </a:solidFill>
                <a:latin typeface="BIZ UDPゴシック" panose="020B0400000000000000" pitchFamily="50" charset="-128"/>
                <a:ea typeface="BIZ UDPゴシック" panose="020B0400000000000000" pitchFamily="50" charset="-128"/>
              </a:rPr>
              <a:t>〇点検診断計画（点検費用・実施時期）</a:t>
            </a:r>
            <a:endParaRPr lang="en-US" altLang="ja-JP" sz="1100" dirty="0">
              <a:solidFill>
                <a:schemeClr val="tx1"/>
              </a:solidFill>
              <a:latin typeface="BIZ UDPゴシック" panose="020B0400000000000000" pitchFamily="50" charset="-128"/>
              <a:ea typeface="BIZ UDPゴシック" panose="020B0400000000000000" pitchFamily="50" charset="-128"/>
            </a:endParaRPr>
          </a:p>
        </p:txBody>
      </p:sp>
      <p:sp>
        <p:nvSpPr>
          <p:cNvPr id="19" name="正方形/長方形 18">
            <a:extLst>
              <a:ext uri="{FF2B5EF4-FFF2-40B4-BE49-F238E27FC236}">
                <a16:creationId xmlns:a16="http://schemas.microsoft.com/office/drawing/2014/main" id="{5579E144-F95E-42DE-80E2-9231D96FF378}"/>
              </a:ext>
            </a:extLst>
          </p:cNvPr>
          <p:cNvSpPr/>
          <p:nvPr/>
        </p:nvSpPr>
        <p:spPr>
          <a:xfrm>
            <a:off x="683568" y="5258743"/>
            <a:ext cx="1440160" cy="288032"/>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BIZ UDPゴシック" panose="020B0400000000000000" pitchFamily="50" charset="-128"/>
                <a:ea typeface="BIZ UDPゴシック" panose="020B0400000000000000" pitchFamily="50" charset="-128"/>
              </a:rPr>
              <a:t>④維持補修計画</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341F0DFE-EB24-4369-91F2-8E04AF8ED9D0}"/>
              </a:ext>
            </a:extLst>
          </p:cNvPr>
          <p:cNvSpPr txBox="1"/>
          <p:nvPr/>
        </p:nvSpPr>
        <p:spPr>
          <a:xfrm>
            <a:off x="667976" y="5546775"/>
            <a:ext cx="3760008" cy="430887"/>
          </a:xfrm>
          <a:prstGeom prst="rect">
            <a:avLst/>
          </a:prstGeom>
          <a:noFill/>
          <a:ln>
            <a:noFill/>
          </a:ln>
        </p:spPr>
        <p:txBody>
          <a:bodyPr wrap="square" rtlCol="0">
            <a:spAutoFit/>
          </a:bodyPr>
          <a:lstStyle/>
          <a:p>
            <a:r>
              <a:rPr lang="ja-JP" altLang="en-US" sz="1100" dirty="0">
                <a:solidFill>
                  <a:schemeClr val="tx1"/>
                </a:solidFill>
                <a:latin typeface="BIZ UDPゴシック" panose="020B0400000000000000" pitchFamily="50" charset="-128"/>
                <a:ea typeface="BIZ UDPゴシック" panose="020B0400000000000000" pitchFamily="50" charset="-128"/>
              </a:rPr>
              <a:t>〇補修方法・補修時期を計画</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〇施設の</a:t>
            </a:r>
            <a:r>
              <a:rPr lang="en-US" altLang="ja-JP" sz="1100" dirty="0">
                <a:latin typeface="BIZ UDPゴシック" panose="020B0400000000000000" pitchFamily="50" charset="-128"/>
                <a:ea typeface="BIZ UDPゴシック" panose="020B0400000000000000" pitchFamily="50" charset="-128"/>
              </a:rPr>
              <a:t>LCC</a:t>
            </a:r>
            <a:r>
              <a:rPr lang="ja-JP" altLang="en-US" sz="1100" dirty="0">
                <a:latin typeface="BIZ UDPゴシック" panose="020B0400000000000000" pitchFamily="50" charset="-128"/>
                <a:ea typeface="BIZ UDPゴシック" panose="020B0400000000000000" pitchFamily="50" charset="-128"/>
              </a:rPr>
              <a:t>の算定</a:t>
            </a:r>
            <a:endParaRPr lang="en-US" altLang="ja-JP" sz="1100" dirty="0">
              <a:solidFill>
                <a:schemeClr val="tx1"/>
              </a:solidFill>
              <a:latin typeface="BIZ UDPゴシック" panose="020B0400000000000000" pitchFamily="50" charset="-128"/>
              <a:ea typeface="BIZ UDPゴシック" panose="020B0400000000000000" pitchFamily="50" charset="-128"/>
            </a:endParaRPr>
          </a:p>
        </p:txBody>
      </p:sp>
      <p:sp>
        <p:nvSpPr>
          <p:cNvPr id="21" name="四角形: 角を丸くする 20">
            <a:extLst>
              <a:ext uri="{FF2B5EF4-FFF2-40B4-BE49-F238E27FC236}">
                <a16:creationId xmlns:a16="http://schemas.microsoft.com/office/drawing/2014/main" id="{9B5277B9-865D-4B99-B8BC-CBA828C526A0}"/>
              </a:ext>
            </a:extLst>
          </p:cNvPr>
          <p:cNvSpPr/>
          <p:nvPr/>
        </p:nvSpPr>
        <p:spPr>
          <a:xfrm>
            <a:off x="4716016" y="1340768"/>
            <a:ext cx="4248472" cy="5517231"/>
          </a:xfrm>
          <a:prstGeom prst="round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22" name="正方形/長方形 21">
            <a:extLst>
              <a:ext uri="{FF2B5EF4-FFF2-40B4-BE49-F238E27FC236}">
                <a16:creationId xmlns:a16="http://schemas.microsoft.com/office/drawing/2014/main" id="{2D0EDD23-C7E9-486D-A60B-565B0E22C951}"/>
              </a:ext>
            </a:extLst>
          </p:cNvPr>
          <p:cNvSpPr/>
          <p:nvPr/>
        </p:nvSpPr>
        <p:spPr>
          <a:xfrm>
            <a:off x="5189311" y="1700808"/>
            <a:ext cx="2732673" cy="288032"/>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BIZ UDPゴシック" panose="020B0400000000000000" pitchFamily="50" charset="-128"/>
                <a:ea typeface="BIZ UDPゴシック" panose="020B0400000000000000" pitchFamily="50" charset="-128"/>
              </a:rPr>
              <a:t>①海岸及び海岸保全施設の概要</a:t>
            </a:r>
          </a:p>
        </p:txBody>
      </p:sp>
      <p:sp>
        <p:nvSpPr>
          <p:cNvPr id="23" name="テキスト ボックス 22">
            <a:extLst>
              <a:ext uri="{FF2B5EF4-FFF2-40B4-BE49-F238E27FC236}">
                <a16:creationId xmlns:a16="http://schemas.microsoft.com/office/drawing/2014/main" id="{476D0DF9-23F0-4254-AB27-FF0FDEB34153}"/>
              </a:ext>
            </a:extLst>
          </p:cNvPr>
          <p:cNvSpPr txBox="1"/>
          <p:nvPr/>
        </p:nvSpPr>
        <p:spPr>
          <a:xfrm>
            <a:off x="5189311" y="1988840"/>
            <a:ext cx="3964606" cy="769441"/>
          </a:xfrm>
          <a:prstGeom prst="rect">
            <a:avLst/>
          </a:prstGeom>
          <a:noFill/>
          <a:ln>
            <a:noFill/>
          </a:ln>
        </p:spPr>
        <p:txBody>
          <a:bodyPr wrap="square" rtlCol="0">
            <a:spAutoFit/>
          </a:bodyPr>
          <a:lstStyle/>
          <a:p>
            <a:r>
              <a:rPr lang="ja-JP" altLang="en-US" sz="1100" dirty="0">
                <a:solidFill>
                  <a:schemeClr val="tx1"/>
                </a:solidFill>
                <a:latin typeface="BIZ UDPゴシック" panose="020B0400000000000000" pitchFamily="50" charset="-128"/>
                <a:ea typeface="BIZ UDPゴシック" panose="020B0400000000000000" pitchFamily="50" charset="-128"/>
              </a:rPr>
              <a:t>〇大阪湾沿岸の概要</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〇地区海岸の概要</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solidFill>
                  <a:schemeClr val="tx1"/>
                </a:solidFill>
                <a:latin typeface="BIZ UDPゴシック" panose="020B0400000000000000" pitchFamily="50" charset="-128"/>
                <a:ea typeface="BIZ UDPゴシック" panose="020B0400000000000000" pitchFamily="50" charset="-128"/>
              </a:rPr>
              <a:t>〇海岸保全施設の概要（設計高潮位、計画波浪など）</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solidFill>
                  <a:schemeClr val="tx1"/>
                </a:solidFill>
                <a:latin typeface="BIZ UDPゴシック" panose="020B0400000000000000" pitchFamily="50" charset="-128"/>
                <a:ea typeface="BIZ UDPゴシック" panose="020B0400000000000000" pitchFamily="50" charset="-128"/>
              </a:rPr>
              <a:t>〇背後地の利用状況、重要性など</a:t>
            </a:r>
            <a:endParaRPr lang="en-US" altLang="ja-JP" sz="1100" dirty="0">
              <a:solidFill>
                <a:schemeClr val="tx1"/>
              </a:solidFill>
              <a:latin typeface="BIZ UDPゴシック" panose="020B0400000000000000" pitchFamily="50" charset="-128"/>
              <a:ea typeface="BIZ UDPゴシック" panose="020B0400000000000000" pitchFamily="50" charset="-128"/>
            </a:endParaRPr>
          </a:p>
        </p:txBody>
      </p:sp>
      <p:sp>
        <p:nvSpPr>
          <p:cNvPr id="24" name="正方形/長方形 23">
            <a:extLst>
              <a:ext uri="{FF2B5EF4-FFF2-40B4-BE49-F238E27FC236}">
                <a16:creationId xmlns:a16="http://schemas.microsoft.com/office/drawing/2014/main" id="{EEA47661-3869-43E9-9335-EA84053C31FF}"/>
              </a:ext>
            </a:extLst>
          </p:cNvPr>
          <p:cNvSpPr/>
          <p:nvPr/>
        </p:nvSpPr>
        <p:spPr>
          <a:xfrm>
            <a:off x="5189311" y="2885880"/>
            <a:ext cx="2084602" cy="288032"/>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BIZ UDPゴシック" panose="020B0400000000000000" pitchFamily="50" charset="-128"/>
                <a:ea typeface="BIZ UDPゴシック" panose="020B0400000000000000" pitchFamily="50" charset="-128"/>
              </a:rPr>
              <a:t>②維持管理計画の概要</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68DEBBC-15A0-46EC-8F42-A0EEED7358E3}"/>
              </a:ext>
            </a:extLst>
          </p:cNvPr>
          <p:cNvSpPr txBox="1"/>
          <p:nvPr/>
        </p:nvSpPr>
        <p:spPr>
          <a:xfrm>
            <a:off x="5189846" y="3173912"/>
            <a:ext cx="3964071" cy="430887"/>
          </a:xfrm>
          <a:prstGeom prst="rect">
            <a:avLst/>
          </a:prstGeom>
          <a:noFill/>
          <a:ln>
            <a:noFill/>
          </a:ln>
        </p:spPr>
        <p:txBody>
          <a:bodyPr wrap="square" rtlCol="0">
            <a:spAutoFit/>
          </a:bodyPr>
          <a:lstStyle/>
          <a:p>
            <a:r>
              <a:rPr lang="ja-JP" altLang="en-US" sz="1100" dirty="0">
                <a:solidFill>
                  <a:schemeClr val="tx1"/>
                </a:solidFill>
                <a:latin typeface="BIZ UDPゴシック" panose="020B0400000000000000" pitchFamily="50" charset="-128"/>
                <a:ea typeface="BIZ UDPゴシック" panose="020B0400000000000000" pitchFamily="50" charset="-128"/>
              </a:rPr>
              <a:t>〇計画期間の設定</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〇一定区間の設定</a:t>
            </a:r>
            <a:endParaRPr lang="en-US" altLang="ja-JP" sz="1100" dirty="0">
              <a:solidFill>
                <a:schemeClr val="tx1"/>
              </a:solidFill>
              <a:latin typeface="BIZ UDPゴシック" panose="020B0400000000000000" pitchFamily="50" charset="-128"/>
              <a:ea typeface="BIZ UDPゴシック" panose="020B0400000000000000" pitchFamily="50" charset="-128"/>
            </a:endParaRPr>
          </a:p>
        </p:txBody>
      </p:sp>
      <p:sp>
        <p:nvSpPr>
          <p:cNvPr id="26" name="正方形/長方形 25">
            <a:extLst>
              <a:ext uri="{FF2B5EF4-FFF2-40B4-BE49-F238E27FC236}">
                <a16:creationId xmlns:a16="http://schemas.microsoft.com/office/drawing/2014/main" id="{C95CDEA8-BD20-4C59-AC05-D3071473661E}"/>
              </a:ext>
            </a:extLst>
          </p:cNvPr>
          <p:cNvSpPr/>
          <p:nvPr/>
        </p:nvSpPr>
        <p:spPr>
          <a:xfrm>
            <a:off x="5189846" y="3729009"/>
            <a:ext cx="1796569" cy="344558"/>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BIZ UDPゴシック" panose="020B0400000000000000" pitchFamily="50" charset="-128"/>
                <a:ea typeface="BIZ UDPゴシック" panose="020B0400000000000000" pitchFamily="50" charset="-128"/>
              </a:rPr>
              <a:t>③防護機能の評価</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0DFD37B6-FFF3-4336-84A1-F8D3494B2159}"/>
              </a:ext>
            </a:extLst>
          </p:cNvPr>
          <p:cNvSpPr txBox="1"/>
          <p:nvPr/>
        </p:nvSpPr>
        <p:spPr>
          <a:xfrm>
            <a:off x="5189846" y="4061697"/>
            <a:ext cx="3964071" cy="600164"/>
          </a:xfrm>
          <a:prstGeom prst="rect">
            <a:avLst/>
          </a:prstGeom>
          <a:noFill/>
          <a:ln>
            <a:noFill/>
          </a:ln>
        </p:spPr>
        <p:txBody>
          <a:bodyPr wrap="square" rtlCol="0">
            <a:spAutoFit/>
          </a:bodyPr>
          <a:lstStyle/>
          <a:p>
            <a:r>
              <a:rPr lang="ja-JP" altLang="en-US" sz="1100" dirty="0">
                <a:solidFill>
                  <a:schemeClr val="tx1"/>
                </a:solidFill>
                <a:latin typeface="BIZ UDPゴシック" panose="020B0400000000000000" pitchFamily="50" charset="-128"/>
                <a:ea typeface="BIZ UDPゴシック" panose="020B0400000000000000" pitchFamily="50" charset="-128"/>
              </a:rPr>
              <a:t>〇施設の変状ランク及び一定区間ごとの健全度評価結果</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〇将来の防護機能の評価</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solidFill>
                  <a:schemeClr val="tx1"/>
                </a:solidFill>
                <a:latin typeface="BIZ UDPゴシック" panose="020B0400000000000000" pitchFamily="50" charset="-128"/>
                <a:ea typeface="BIZ UDPゴシック" panose="020B0400000000000000" pitchFamily="50" charset="-128"/>
              </a:rPr>
              <a:t>〇劣化予測</a:t>
            </a:r>
            <a:endParaRPr lang="en-US" altLang="ja-JP" sz="1100" dirty="0">
              <a:solidFill>
                <a:schemeClr val="tx1"/>
              </a:solidFill>
              <a:latin typeface="BIZ UDPゴシック" panose="020B0400000000000000" pitchFamily="50" charset="-128"/>
              <a:ea typeface="BIZ UDPゴシック" panose="020B0400000000000000" pitchFamily="50" charset="-128"/>
            </a:endParaRPr>
          </a:p>
        </p:txBody>
      </p:sp>
      <p:sp>
        <p:nvSpPr>
          <p:cNvPr id="28" name="正方形/長方形 27">
            <a:extLst>
              <a:ext uri="{FF2B5EF4-FFF2-40B4-BE49-F238E27FC236}">
                <a16:creationId xmlns:a16="http://schemas.microsoft.com/office/drawing/2014/main" id="{DF50888F-5A96-47FA-B1F9-C44609DCFF5E}"/>
              </a:ext>
            </a:extLst>
          </p:cNvPr>
          <p:cNvSpPr/>
          <p:nvPr/>
        </p:nvSpPr>
        <p:spPr>
          <a:xfrm>
            <a:off x="5189311" y="4791348"/>
            <a:ext cx="1440160" cy="288032"/>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BIZ UDPゴシック" panose="020B0400000000000000" pitchFamily="50" charset="-128"/>
                <a:ea typeface="BIZ UDPゴシック" panose="020B0400000000000000" pitchFamily="50" charset="-128"/>
              </a:rPr>
              <a:t>④点検計画</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375287D4-E130-488E-A0CF-12768CA25811}"/>
              </a:ext>
            </a:extLst>
          </p:cNvPr>
          <p:cNvSpPr txBox="1"/>
          <p:nvPr/>
        </p:nvSpPr>
        <p:spPr>
          <a:xfrm>
            <a:off x="5189311" y="5071051"/>
            <a:ext cx="3964070" cy="600164"/>
          </a:xfrm>
          <a:prstGeom prst="rect">
            <a:avLst/>
          </a:prstGeom>
          <a:noFill/>
          <a:ln>
            <a:noFill/>
          </a:ln>
        </p:spPr>
        <p:txBody>
          <a:bodyPr wrap="square" rtlCol="0">
            <a:spAutoFit/>
          </a:bodyPr>
          <a:lstStyle/>
          <a:p>
            <a:r>
              <a:rPr lang="ja-JP" altLang="en-US" sz="1100" dirty="0">
                <a:solidFill>
                  <a:schemeClr val="tx1"/>
                </a:solidFill>
                <a:latin typeface="BIZ UDPゴシック" panose="020B0400000000000000" pitchFamily="50" charset="-128"/>
                <a:ea typeface="BIZ UDPゴシック" panose="020B0400000000000000" pitchFamily="50" charset="-128"/>
              </a:rPr>
              <a:t>〇点検に関する計画概要（対象施設、重点箇所など）</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〇定期点検（点検項目、実施予定時期）</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solidFill>
                  <a:schemeClr val="tx1"/>
                </a:solidFill>
                <a:latin typeface="BIZ UDPゴシック" panose="020B0400000000000000" pitchFamily="50" charset="-128"/>
                <a:ea typeface="BIZ UDPゴシック" panose="020B0400000000000000" pitchFamily="50" charset="-128"/>
              </a:rPr>
              <a:t>〇点検結果に基づく評価方法</a:t>
            </a:r>
            <a:endParaRPr lang="en-US" altLang="ja-JP" sz="1100" dirty="0">
              <a:solidFill>
                <a:schemeClr val="tx1"/>
              </a:solidFill>
              <a:latin typeface="BIZ UDPゴシック" panose="020B0400000000000000" pitchFamily="50" charset="-128"/>
              <a:ea typeface="BIZ UDPゴシック" panose="020B0400000000000000" pitchFamily="50" charset="-128"/>
            </a:endParaRPr>
          </a:p>
        </p:txBody>
      </p:sp>
      <p:sp>
        <p:nvSpPr>
          <p:cNvPr id="30" name="正方形/長方形 29">
            <a:extLst>
              <a:ext uri="{FF2B5EF4-FFF2-40B4-BE49-F238E27FC236}">
                <a16:creationId xmlns:a16="http://schemas.microsoft.com/office/drawing/2014/main" id="{CD98517F-9DCC-46AE-A7C2-B1235A6CBEF2}"/>
              </a:ext>
            </a:extLst>
          </p:cNvPr>
          <p:cNvSpPr/>
          <p:nvPr/>
        </p:nvSpPr>
        <p:spPr>
          <a:xfrm>
            <a:off x="5189311" y="5770132"/>
            <a:ext cx="1440160" cy="288032"/>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BIZ UDPゴシック" panose="020B0400000000000000" pitchFamily="50" charset="-128"/>
                <a:ea typeface="BIZ UDPゴシック" panose="020B0400000000000000" pitchFamily="50" charset="-128"/>
              </a:rPr>
              <a:t>⑤修繕計画</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AF938A0E-3372-446D-A078-66122F92BFB3}"/>
              </a:ext>
            </a:extLst>
          </p:cNvPr>
          <p:cNvSpPr txBox="1"/>
          <p:nvPr/>
        </p:nvSpPr>
        <p:spPr>
          <a:xfrm>
            <a:off x="5189311" y="6049835"/>
            <a:ext cx="3964070" cy="600164"/>
          </a:xfrm>
          <a:prstGeom prst="rect">
            <a:avLst/>
          </a:prstGeom>
          <a:noFill/>
          <a:ln>
            <a:noFill/>
          </a:ln>
        </p:spPr>
        <p:txBody>
          <a:bodyPr wrap="square" rtlCol="0">
            <a:spAutoFit/>
          </a:bodyPr>
          <a:lstStyle/>
          <a:p>
            <a:r>
              <a:rPr lang="ja-JP" altLang="en-US" sz="1100" dirty="0">
                <a:solidFill>
                  <a:schemeClr val="tx1"/>
                </a:solidFill>
                <a:latin typeface="BIZ UDPゴシック" panose="020B0400000000000000" pitchFamily="50" charset="-128"/>
                <a:ea typeface="BIZ UDPゴシック" panose="020B0400000000000000" pitchFamily="50" charset="-128"/>
              </a:rPr>
              <a:t>〇修繕等方法と概要</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〇修繕対象箇所</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solidFill>
                  <a:schemeClr val="tx1"/>
                </a:solidFill>
                <a:latin typeface="BIZ UDPゴシック" panose="020B0400000000000000" pitchFamily="50" charset="-128"/>
                <a:ea typeface="BIZ UDPゴシック" panose="020B0400000000000000" pitchFamily="50" charset="-128"/>
              </a:rPr>
              <a:t>〇計画期間の修繕対策費用（</a:t>
            </a:r>
            <a:r>
              <a:rPr lang="en-US" altLang="ja-JP" sz="1100" dirty="0">
                <a:solidFill>
                  <a:schemeClr val="tx1"/>
                </a:solidFill>
                <a:latin typeface="BIZ UDPゴシック" panose="020B0400000000000000" pitchFamily="50" charset="-128"/>
                <a:ea typeface="BIZ UDPゴシック" panose="020B0400000000000000" pitchFamily="50" charset="-128"/>
              </a:rPr>
              <a:t>LCC</a:t>
            </a:r>
            <a:r>
              <a:rPr lang="ja-JP" altLang="en-US" sz="1100" dirty="0">
                <a:solidFill>
                  <a:schemeClr val="tx1"/>
                </a:solidFill>
                <a:latin typeface="BIZ UDPゴシック" panose="020B0400000000000000" pitchFamily="50" charset="-128"/>
                <a:ea typeface="BIZ UDPゴシック" panose="020B0400000000000000" pitchFamily="50" charset="-128"/>
              </a:rPr>
              <a:t>）</a:t>
            </a:r>
            <a:endParaRPr lang="en-US" altLang="ja-JP" sz="1100" dirty="0">
              <a:solidFill>
                <a:schemeClr val="tx1"/>
              </a:solidFill>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62F9C219-8F3B-477B-9D14-CFEBC93DC113}"/>
              </a:ext>
            </a:extLst>
          </p:cNvPr>
          <p:cNvSpPr txBox="1"/>
          <p:nvPr/>
        </p:nvSpPr>
        <p:spPr>
          <a:xfrm>
            <a:off x="715360" y="1196752"/>
            <a:ext cx="2838400" cy="338554"/>
          </a:xfrm>
          <a:prstGeom prst="rect">
            <a:avLst/>
          </a:prstGeom>
          <a:solidFill>
            <a:schemeClr val="bg1"/>
          </a:solidFill>
          <a:ln>
            <a:solidFill>
              <a:schemeClr val="tx1"/>
            </a:solidFill>
          </a:ln>
        </p:spPr>
        <p:txBody>
          <a:bodyPr wrap="square" rtlCol="0">
            <a:spAutoFit/>
          </a:bodyPr>
          <a:lstStyle/>
          <a:p>
            <a:pPr algn="ctr"/>
            <a:r>
              <a:rPr kumimoji="1" lang="ja-JP" altLang="en-US" sz="1600" dirty="0">
                <a:latin typeface="BIZ UDPゴシック" panose="020B0400000000000000" pitchFamily="50" charset="-128"/>
                <a:ea typeface="BIZ UDPゴシック" panose="020B0400000000000000" pitchFamily="50" charset="-128"/>
              </a:rPr>
              <a:t>〇〇岸壁維持管理計画</a:t>
            </a:r>
          </a:p>
        </p:txBody>
      </p:sp>
      <p:sp>
        <p:nvSpPr>
          <p:cNvPr id="35" name="テキスト ボックス 34">
            <a:extLst>
              <a:ext uri="{FF2B5EF4-FFF2-40B4-BE49-F238E27FC236}">
                <a16:creationId xmlns:a16="http://schemas.microsoft.com/office/drawing/2014/main" id="{09D59EBE-A0F8-445D-B784-098BA840F008}"/>
              </a:ext>
            </a:extLst>
          </p:cNvPr>
          <p:cNvSpPr txBox="1"/>
          <p:nvPr/>
        </p:nvSpPr>
        <p:spPr>
          <a:xfrm>
            <a:off x="5418701" y="1196752"/>
            <a:ext cx="2838400" cy="338554"/>
          </a:xfrm>
          <a:prstGeom prst="rect">
            <a:avLst/>
          </a:prstGeom>
          <a:solidFill>
            <a:schemeClr val="bg1"/>
          </a:solidFill>
          <a:ln>
            <a:solidFill>
              <a:schemeClr val="tx1"/>
            </a:solidFill>
          </a:ln>
        </p:spPr>
        <p:txBody>
          <a:bodyPr wrap="square" rtlCol="0">
            <a:spAutoFit/>
          </a:bodyPr>
          <a:lstStyle/>
          <a:p>
            <a:pPr algn="ctr"/>
            <a:r>
              <a:rPr kumimoji="1" lang="ja-JP" altLang="en-US" sz="1600" dirty="0">
                <a:latin typeface="BIZ UDPゴシック" panose="020B0400000000000000" pitchFamily="50" charset="-128"/>
                <a:ea typeface="BIZ UDPゴシック" panose="020B0400000000000000" pitchFamily="50" charset="-128"/>
              </a:rPr>
              <a:t>〇〇地区海岸長寿命化計画</a:t>
            </a:r>
          </a:p>
        </p:txBody>
      </p:sp>
    </p:spTree>
    <p:extLst>
      <p:ext uri="{BB962C8B-B14F-4D97-AF65-F5344CB8AC3E}">
        <p14:creationId xmlns:p14="http://schemas.microsoft.com/office/powerpoint/2010/main" val="2903334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3FA230B-F409-4837-ABCF-3AB42A39C8BE}"/>
              </a:ext>
            </a:extLst>
          </p:cNvPr>
          <p:cNvSpPr>
            <a:spLocks noGrp="1"/>
          </p:cNvSpPr>
          <p:nvPr>
            <p:ph type="sldNum" sz="quarter" idx="12"/>
          </p:nvPr>
        </p:nvSpPr>
        <p:spPr>
          <a:xfrm>
            <a:off x="7315200" y="6472399"/>
            <a:ext cx="1828800" cy="365125"/>
          </a:xfrm>
        </p:spPr>
        <p:txBody>
          <a:bodyPr/>
          <a:lstStyle/>
          <a:p>
            <a:pPr algn="r"/>
            <a:fld id="{682EF9F9-C4E8-46B2-BBF1-33E3162B856A}" type="slidenum">
              <a:rPr kumimoji="1" lang="ja-JP" altLang="en-US" smtClean="0"/>
              <a:pPr algn="r"/>
              <a:t>23</a:t>
            </a:fld>
            <a:endParaRPr kumimoji="1" lang="ja-JP" altLang="en-US"/>
          </a:p>
        </p:txBody>
      </p:sp>
      <p:sp>
        <p:nvSpPr>
          <p:cNvPr id="6" name="テキスト ボックス 5">
            <a:extLst>
              <a:ext uri="{FF2B5EF4-FFF2-40B4-BE49-F238E27FC236}">
                <a16:creationId xmlns:a16="http://schemas.microsoft.com/office/drawing/2014/main" id="{34B9137F-CB0E-4874-BFD1-1F0C142D5D66}"/>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３．実施計画の策定</a:t>
            </a:r>
          </a:p>
        </p:txBody>
      </p:sp>
      <p:sp>
        <p:nvSpPr>
          <p:cNvPr id="7" name="テキスト ボックス 6">
            <a:extLst>
              <a:ext uri="{FF2B5EF4-FFF2-40B4-BE49-F238E27FC236}">
                <a16:creationId xmlns:a16="http://schemas.microsoft.com/office/drawing/2014/main" id="{2B88CB00-0721-42F5-B5E9-9E63AC8B58ED}"/>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３－２　補修優先順位の考え方（港湾施設）</a:t>
            </a:r>
            <a:endParaRPr kumimoji="1" lang="ja-JP" altLang="en-US" sz="2400" dirty="0">
              <a:latin typeface="Meiryo UI" pitchFamily="50" charset="-128"/>
              <a:ea typeface="Meiryo UI" pitchFamily="50" charset="-128"/>
              <a:cs typeface="Meiryo UI" pitchFamily="50" charset="-128"/>
            </a:endParaRPr>
          </a:p>
        </p:txBody>
      </p:sp>
      <p:sp>
        <p:nvSpPr>
          <p:cNvPr id="8" name="コンテンツ プレースホルダー 2">
            <a:extLst>
              <a:ext uri="{FF2B5EF4-FFF2-40B4-BE49-F238E27FC236}">
                <a16:creationId xmlns:a16="http://schemas.microsoft.com/office/drawing/2014/main" id="{4B1B9785-62D8-49A7-97D6-5E0434A2BA66}"/>
              </a:ext>
            </a:extLst>
          </p:cNvPr>
          <p:cNvSpPr txBox="1">
            <a:spLocks/>
          </p:cNvSpPr>
          <p:nvPr/>
        </p:nvSpPr>
        <p:spPr>
          <a:xfrm>
            <a:off x="5560" y="2380690"/>
            <a:ext cx="7662784" cy="3037808"/>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buNone/>
            </a:pPr>
            <a:r>
              <a:rPr lang="ja-JP" altLang="en-US" sz="2000" dirty="0">
                <a:latin typeface="Meiryo UI" panose="020B0604030504040204" pitchFamily="50" charset="-128"/>
                <a:ea typeface="Meiryo UI" panose="020B0604030504040204" pitchFamily="50" charset="-128"/>
              </a:rPr>
              <a:t>〇社会的影響度の評価</a:t>
            </a:r>
            <a:endParaRPr lang="en-US" altLang="ja-JP" sz="2000" dirty="0">
              <a:latin typeface="Meiryo UI" panose="020B0604030504040204" pitchFamily="50" charset="-128"/>
              <a:ea typeface="Meiryo UI" panose="020B0604030504040204" pitchFamily="50" charset="-128"/>
            </a:endParaRPr>
          </a:p>
          <a:p>
            <a:pPr marL="45720" indent="0">
              <a:buNone/>
            </a:pPr>
            <a:r>
              <a:rPr kumimoji="1" lang="en-US" altLang="ja-JP" sz="2000" dirty="0">
                <a:latin typeface="Meiryo UI" panose="020B0604030504040204" pitchFamily="50" charset="-128"/>
                <a:ea typeface="Meiryo UI" panose="020B0604030504040204" pitchFamily="50" charset="-128"/>
              </a:rPr>
              <a:t>【</a:t>
            </a:r>
            <a:r>
              <a:rPr kumimoji="1" lang="ja-JP" altLang="en-US" sz="2000" dirty="0">
                <a:latin typeface="Meiryo UI" panose="020B0604030504040204" pitchFamily="50" charset="-128"/>
                <a:ea typeface="Meiryo UI" panose="020B0604030504040204" pitchFamily="50" charset="-128"/>
              </a:rPr>
              <a:t>利用形態</a:t>
            </a:r>
            <a:r>
              <a:rPr kumimoji="1" lang="en-US" altLang="ja-JP" sz="2000" dirty="0">
                <a:latin typeface="Meiryo UI" panose="020B0604030504040204" pitchFamily="50" charset="-128"/>
                <a:ea typeface="Meiryo UI" panose="020B0604030504040204" pitchFamily="50" charset="-128"/>
              </a:rPr>
              <a:t>】</a:t>
            </a:r>
          </a:p>
          <a:p>
            <a:pPr marL="0" indent="0">
              <a:buNone/>
            </a:pPr>
            <a:r>
              <a:rPr lang="ja-JP" altLang="en-US" sz="2000" dirty="0">
                <a:latin typeface="Meiryo UI" panose="020B0604030504040204" pitchFamily="50" charset="-128"/>
                <a:ea typeface="Meiryo UI" panose="020B0604030504040204" pitchFamily="50" charset="-128"/>
              </a:rPr>
              <a:t>　航路、取扱貨物量、施設規模（水深）、　背後地利用状況、港格</a:t>
            </a:r>
            <a:endParaRPr lang="en-US" altLang="ja-JP" sz="2000" dirty="0">
              <a:latin typeface="Meiryo UI" panose="020B0604030504040204" pitchFamily="50" charset="-128"/>
              <a:ea typeface="Meiryo UI" panose="020B0604030504040204" pitchFamily="50" charset="-128"/>
            </a:endParaRPr>
          </a:p>
          <a:p>
            <a:pPr marL="0" indent="0">
              <a:buNone/>
            </a:pPr>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施設性能</a:t>
            </a:r>
            <a:r>
              <a:rPr lang="en-US" altLang="ja-JP" sz="2000" dirty="0">
                <a:latin typeface="Meiryo UI" panose="020B0604030504040204" pitchFamily="50" charset="-128"/>
                <a:ea typeface="Meiryo UI" panose="020B0604030504040204" pitchFamily="50" charset="-128"/>
              </a:rPr>
              <a:t>】</a:t>
            </a:r>
          </a:p>
          <a:p>
            <a:pPr marL="0" indent="0">
              <a:buNone/>
            </a:pPr>
            <a:r>
              <a:rPr lang="ja-JP" altLang="en-US" sz="2000" dirty="0">
                <a:latin typeface="Meiryo UI" panose="020B0604030504040204" pitchFamily="50" charset="-128"/>
                <a:ea typeface="Meiryo UI" panose="020B0604030504040204" pitchFamily="50" charset="-128"/>
              </a:rPr>
              <a:t>　対象船舶、主要構造</a:t>
            </a:r>
            <a:endParaRPr lang="en-US" altLang="ja-JP" sz="2000" dirty="0">
              <a:latin typeface="Meiryo UI" panose="020B0604030504040204" pitchFamily="50" charset="-128"/>
              <a:ea typeface="Meiryo UI" panose="020B0604030504040204" pitchFamily="50" charset="-128"/>
            </a:endParaRPr>
          </a:p>
          <a:p>
            <a:pPr marL="0" indent="0">
              <a:buNone/>
            </a:pPr>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防災機能</a:t>
            </a:r>
            <a:r>
              <a:rPr lang="en-US" altLang="ja-JP" sz="2000" dirty="0">
                <a:latin typeface="Meiryo UI" panose="020B0604030504040204" pitchFamily="50" charset="-128"/>
                <a:ea typeface="Meiryo UI" panose="020B0604030504040204" pitchFamily="50" charset="-128"/>
              </a:rPr>
              <a:t>】</a:t>
            </a:r>
          </a:p>
          <a:p>
            <a:pPr marL="0" indent="0">
              <a:buNone/>
            </a:pPr>
            <a:r>
              <a:rPr lang="ja-JP" altLang="en-US" sz="2000" dirty="0">
                <a:latin typeface="Meiryo UI" panose="020B0604030504040204" pitchFamily="50" charset="-128"/>
                <a:ea typeface="Meiryo UI" panose="020B0604030504040204" pitchFamily="50" charset="-128"/>
              </a:rPr>
              <a:t>　耐震強化性の有無</a:t>
            </a:r>
            <a:endParaRPr lang="en-US" altLang="ja-JP" sz="2000" dirty="0">
              <a:latin typeface="Meiryo UI" panose="020B0604030504040204" pitchFamily="50" charset="-128"/>
              <a:ea typeface="Meiryo UI" panose="020B0604030504040204" pitchFamily="50" charset="-128"/>
            </a:endParaRPr>
          </a:p>
        </p:txBody>
      </p:sp>
      <p:sp>
        <p:nvSpPr>
          <p:cNvPr id="9" name="コンテンツ プレースホルダー 2">
            <a:extLst>
              <a:ext uri="{FF2B5EF4-FFF2-40B4-BE49-F238E27FC236}">
                <a16:creationId xmlns:a16="http://schemas.microsoft.com/office/drawing/2014/main" id="{284A7EAC-1A54-4870-8D83-CB9011337783}"/>
              </a:ext>
            </a:extLst>
          </p:cNvPr>
          <p:cNvSpPr txBox="1">
            <a:spLocks/>
          </p:cNvSpPr>
          <p:nvPr/>
        </p:nvSpPr>
        <p:spPr>
          <a:xfrm>
            <a:off x="-38230" y="1145878"/>
            <a:ext cx="9144000" cy="941189"/>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0" indent="0">
              <a:buFont typeface="Georgia" pitchFamily="18" charset="0"/>
              <a:buNone/>
            </a:pPr>
            <a:r>
              <a:rPr lang="ja-JP" altLang="en-US" sz="2000" dirty="0">
                <a:latin typeface="Meiryo UI" panose="020B0604030504040204" pitchFamily="50" charset="-128"/>
                <a:ea typeface="Meiryo UI" panose="020B0604030504040204" pitchFamily="50" charset="-128"/>
              </a:rPr>
              <a:t>〇施設健全度の評価</a:t>
            </a:r>
            <a:endParaRPr lang="en-US" altLang="ja-JP" sz="2000" dirty="0">
              <a:latin typeface="Meiryo UI" panose="020B0604030504040204" pitchFamily="50" charset="-128"/>
              <a:ea typeface="Meiryo UI" panose="020B0604030504040204" pitchFamily="50" charset="-128"/>
            </a:endParaRPr>
          </a:p>
          <a:p>
            <a:pPr marL="0" indent="0">
              <a:buFont typeface="Georgia" pitchFamily="18" charset="0"/>
              <a:buNone/>
            </a:pPr>
            <a:r>
              <a:rPr lang="ja-JP" altLang="en-US" sz="2000" dirty="0">
                <a:latin typeface="Meiryo UI" panose="020B0604030504040204" pitchFamily="50" charset="-128"/>
                <a:ea typeface="Meiryo UI" panose="020B0604030504040204" pitchFamily="50" charset="-128"/>
              </a:rPr>
              <a:t>　部位・部材毎の健全度と重要度より考慮</a:t>
            </a:r>
          </a:p>
        </p:txBody>
      </p:sp>
      <p:sp>
        <p:nvSpPr>
          <p:cNvPr id="15" name="コンテンツ プレースホルダー 2">
            <a:extLst>
              <a:ext uri="{FF2B5EF4-FFF2-40B4-BE49-F238E27FC236}">
                <a16:creationId xmlns:a16="http://schemas.microsoft.com/office/drawing/2014/main" id="{8EFE783A-02B4-4870-99B1-FB07263DF1F8}"/>
              </a:ext>
            </a:extLst>
          </p:cNvPr>
          <p:cNvSpPr txBox="1">
            <a:spLocks/>
          </p:cNvSpPr>
          <p:nvPr/>
        </p:nvSpPr>
        <p:spPr>
          <a:xfrm>
            <a:off x="5560" y="5463781"/>
            <a:ext cx="9100210" cy="1080120"/>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buNone/>
            </a:pPr>
            <a:r>
              <a:rPr lang="ja-JP" altLang="en-US" sz="2000" dirty="0">
                <a:latin typeface="Meiryo UI" panose="020B0604030504040204" pitchFamily="50" charset="-128"/>
                <a:ea typeface="Meiryo UI" panose="020B0604030504040204" pitchFamily="50" charset="-128"/>
              </a:rPr>
              <a:t>〇補修優先順位</a:t>
            </a:r>
            <a:endParaRPr lang="en-US" altLang="ja-JP" sz="2000" dirty="0">
              <a:latin typeface="Meiryo UI" panose="020B0604030504040204" pitchFamily="50" charset="-128"/>
              <a:ea typeface="Meiryo UI" panose="020B0604030504040204" pitchFamily="50" charset="-128"/>
            </a:endParaRPr>
          </a:p>
          <a:p>
            <a:pPr marL="45720" indent="0">
              <a:buNone/>
            </a:pPr>
            <a:r>
              <a:rPr lang="ja-JP" altLang="en-US" sz="2000" dirty="0">
                <a:latin typeface="Meiryo UI" panose="020B0604030504040204" pitchFamily="50" charset="-128"/>
                <a:ea typeface="Meiryo UI" panose="020B0604030504040204" pitchFamily="50" charset="-128"/>
              </a:rPr>
              <a:t>　施設健全度と社会的影響度、ライフサイクルコストを考慮し、補修優先順位の決定。</a:t>
            </a:r>
            <a:endParaRPr lang="en-US" altLang="ja-JP" sz="2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90295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E3A2973E-E32C-484B-A6BA-6B394671F816}"/>
              </a:ext>
            </a:extLst>
          </p:cNvPr>
          <p:cNvSpPr txBox="1"/>
          <p:nvPr/>
        </p:nvSpPr>
        <p:spPr>
          <a:xfrm>
            <a:off x="6446202" y="6535809"/>
            <a:ext cx="2634372" cy="307777"/>
          </a:xfrm>
          <a:prstGeom prst="rect">
            <a:avLst/>
          </a:prstGeom>
          <a:solidFill>
            <a:schemeClr val="bg1"/>
          </a:solidFill>
          <a:ln>
            <a:solidFill>
              <a:schemeClr val="tx1"/>
            </a:solidFill>
          </a:ln>
        </p:spPr>
        <p:txBody>
          <a:bodyPr wrap="square" rtlCol="0">
            <a:spAutoFit/>
          </a:bodyPr>
          <a:lstStyle/>
          <a:p>
            <a:pPr algn="ctr"/>
            <a:r>
              <a:rPr kumimoji="1" lang="ja-JP" altLang="en-US" sz="1400" dirty="0">
                <a:latin typeface="Meiryo UI" pitchFamily="50" charset="-128"/>
                <a:ea typeface="Meiryo UI" pitchFamily="50" charset="-128"/>
                <a:cs typeface="Meiryo UI" pitchFamily="50" charset="-128"/>
              </a:rPr>
              <a:t>ひび割れ補修</a:t>
            </a:r>
            <a:r>
              <a:rPr kumimoji="1" lang="en-US" altLang="ja-JP" sz="1400" dirty="0">
                <a:latin typeface="Meiryo UI" pitchFamily="50" charset="-128"/>
                <a:ea typeface="Meiryo UI" pitchFamily="50" charset="-128"/>
                <a:cs typeface="Meiryo UI" pitchFamily="50" charset="-128"/>
              </a:rPr>
              <a:t>(</a:t>
            </a:r>
            <a:r>
              <a:rPr kumimoji="1" lang="ja-JP" altLang="en-US" sz="1400" dirty="0">
                <a:latin typeface="Meiryo UI" pitchFamily="50" charset="-128"/>
                <a:ea typeface="Meiryo UI" pitchFamily="50" charset="-128"/>
                <a:cs typeface="Meiryo UI" pitchFamily="50" charset="-128"/>
              </a:rPr>
              <a:t>部分</a:t>
            </a:r>
            <a:r>
              <a:rPr kumimoji="1" lang="en-US" altLang="ja-JP" sz="1400" dirty="0">
                <a:latin typeface="Meiryo UI" pitchFamily="50" charset="-128"/>
                <a:ea typeface="Meiryo UI" pitchFamily="50" charset="-128"/>
                <a:cs typeface="Meiryo UI" pitchFamily="50" charset="-128"/>
              </a:rPr>
              <a:t>)</a:t>
            </a:r>
            <a:endParaRPr kumimoji="1" lang="ja-JP" altLang="en-US" sz="1400" dirty="0">
              <a:latin typeface="Meiryo UI" pitchFamily="50" charset="-128"/>
              <a:ea typeface="Meiryo UI" pitchFamily="50" charset="-128"/>
              <a:cs typeface="Meiryo UI" pitchFamily="50" charset="-128"/>
            </a:endParaRPr>
          </a:p>
        </p:txBody>
      </p:sp>
      <p:sp>
        <p:nvSpPr>
          <p:cNvPr id="2" name="スライド番号プレースホルダー 1">
            <a:extLst>
              <a:ext uri="{FF2B5EF4-FFF2-40B4-BE49-F238E27FC236}">
                <a16:creationId xmlns:a16="http://schemas.microsoft.com/office/drawing/2014/main" id="{26DBE70B-F6DE-49A2-AE62-11CF4F9E5313}"/>
              </a:ext>
            </a:extLst>
          </p:cNvPr>
          <p:cNvSpPr>
            <a:spLocks noGrp="1"/>
          </p:cNvSpPr>
          <p:nvPr>
            <p:ph type="sldNum" sz="quarter" idx="12"/>
          </p:nvPr>
        </p:nvSpPr>
        <p:spPr>
          <a:xfrm>
            <a:off x="7236100" y="6492875"/>
            <a:ext cx="1828800" cy="365125"/>
          </a:xfrm>
        </p:spPr>
        <p:txBody>
          <a:bodyPr/>
          <a:lstStyle/>
          <a:p>
            <a:pPr algn="r"/>
            <a:fld id="{682EF9F9-C4E8-46B2-BBF1-33E3162B856A}" type="slidenum">
              <a:rPr kumimoji="1" lang="ja-JP" altLang="en-US" smtClean="0"/>
              <a:pPr algn="r"/>
              <a:t>24</a:t>
            </a:fld>
            <a:endParaRPr kumimoji="1" lang="ja-JP" altLang="en-US" dirty="0"/>
          </a:p>
        </p:txBody>
      </p:sp>
      <p:sp>
        <p:nvSpPr>
          <p:cNvPr id="6" name="テキスト ボックス 5">
            <a:extLst>
              <a:ext uri="{FF2B5EF4-FFF2-40B4-BE49-F238E27FC236}">
                <a16:creationId xmlns:a16="http://schemas.microsoft.com/office/drawing/2014/main" id="{D5AEFBD4-DCDA-47CF-8CA2-2603B7D5F006}"/>
              </a:ext>
            </a:extLst>
          </p:cNvPr>
          <p:cNvSpPr txBox="1"/>
          <p:nvPr/>
        </p:nvSpPr>
        <p:spPr>
          <a:xfrm>
            <a:off x="5716724" y="3638993"/>
            <a:ext cx="3312368" cy="307777"/>
          </a:xfrm>
          <a:prstGeom prst="rect">
            <a:avLst/>
          </a:prstGeom>
          <a:solidFill>
            <a:schemeClr val="bg1"/>
          </a:solidFill>
          <a:ln>
            <a:solidFill>
              <a:schemeClr val="tx1"/>
            </a:solidFill>
          </a:ln>
        </p:spPr>
        <p:txBody>
          <a:bodyPr wrap="square" lIns="0" rIns="0" rtlCol="0">
            <a:spAutoFit/>
          </a:bodyPr>
          <a:lstStyle/>
          <a:p>
            <a:pPr algn="ctr"/>
            <a:r>
              <a:rPr lang="ja-JP" altLang="en-US" sz="1400" dirty="0">
                <a:latin typeface="Meiryo UI" pitchFamily="50" charset="-128"/>
                <a:ea typeface="Meiryo UI" pitchFamily="50" charset="-128"/>
                <a:cs typeface="Meiryo UI" pitchFamily="50" charset="-128"/>
              </a:rPr>
              <a:t>アルミニウム合金陽極</a:t>
            </a:r>
            <a:r>
              <a:rPr kumimoji="1" lang="ja-JP" altLang="en-US" sz="1400" dirty="0">
                <a:latin typeface="Meiryo UI" pitchFamily="50" charset="-128"/>
                <a:ea typeface="Meiryo UI" pitchFamily="50" charset="-128"/>
                <a:cs typeface="Meiryo UI" pitchFamily="50" charset="-128"/>
              </a:rPr>
              <a:t>による</a:t>
            </a:r>
            <a:r>
              <a:rPr lang="ja-JP" altLang="en-US" sz="1400" dirty="0">
                <a:latin typeface="Meiryo UI" pitchFamily="50" charset="-128"/>
                <a:ea typeface="Meiryo UI" pitchFamily="50" charset="-128"/>
                <a:cs typeface="Meiryo UI" pitchFamily="50" charset="-128"/>
              </a:rPr>
              <a:t>電気</a:t>
            </a:r>
            <a:r>
              <a:rPr kumimoji="1" lang="ja-JP" altLang="en-US" sz="1400" dirty="0">
                <a:latin typeface="Meiryo UI" pitchFamily="50" charset="-128"/>
                <a:ea typeface="Meiryo UI" pitchFamily="50" charset="-128"/>
                <a:cs typeface="Meiryo UI" pitchFamily="50" charset="-128"/>
              </a:rPr>
              <a:t>防食</a:t>
            </a:r>
            <a:r>
              <a:rPr kumimoji="1" lang="en-US" altLang="ja-JP" sz="1400" dirty="0">
                <a:latin typeface="Meiryo UI" pitchFamily="50" charset="-128"/>
                <a:ea typeface="Meiryo UI" pitchFamily="50" charset="-128"/>
                <a:cs typeface="Meiryo UI" pitchFamily="50" charset="-128"/>
              </a:rPr>
              <a:t>(</a:t>
            </a:r>
            <a:r>
              <a:rPr kumimoji="1" lang="ja-JP" altLang="en-US" sz="1400" dirty="0">
                <a:latin typeface="Meiryo UI" pitchFamily="50" charset="-128"/>
                <a:ea typeface="Meiryo UI" pitchFamily="50" charset="-128"/>
                <a:cs typeface="Meiryo UI" pitchFamily="50" charset="-128"/>
              </a:rPr>
              <a:t>全面</a:t>
            </a:r>
            <a:r>
              <a:rPr kumimoji="1" lang="en-US" altLang="ja-JP" sz="1400" dirty="0">
                <a:latin typeface="Meiryo UI" pitchFamily="50" charset="-128"/>
                <a:ea typeface="Meiryo UI" pitchFamily="50" charset="-128"/>
                <a:cs typeface="Meiryo UI" pitchFamily="50" charset="-128"/>
              </a:rPr>
              <a:t>)</a:t>
            </a:r>
            <a:endParaRPr kumimoji="1" lang="ja-JP" altLang="en-US" sz="1400" dirty="0">
              <a:latin typeface="Meiryo UI" pitchFamily="50" charset="-128"/>
              <a:ea typeface="Meiryo UI" pitchFamily="50" charset="-128"/>
              <a:cs typeface="Meiryo UI" pitchFamily="50" charset="-128"/>
            </a:endParaRPr>
          </a:p>
        </p:txBody>
      </p:sp>
      <p:pic>
        <p:nvPicPr>
          <p:cNvPr id="7" name="Picture 34">
            <a:extLst>
              <a:ext uri="{FF2B5EF4-FFF2-40B4-BE49-F238E27FC236}">
                <a16:creationId xmlns:a16="http://schemas.microsoft.com/office/drawing/2014/main" id="{85C28646-0683-46D7-B216-C2DD536836C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02533" y="1798656"/>
            <a:ext cx="1443734"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図 26">
            <a:extLst>
              <a:ext uri="{FF2B5EF4-FFF2-40B4-BE49-F238E27FC236}">
                <a16:creationId xmlns:a16="http://schemas.microsoft.com/office/drawing/2014/main" id="{B0BA7A29-35C7-4E84-85A2-3C38927105F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114908" y="1556792"/>
            <a:ext cx="3881028" cy="20418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E28828CD-5F2E-4D1C-B87D-0F7CFD6FB83F}"/>
              </a:ext>
            </a:extLst>
          </p:cNvPr>
          <p:cNvSpPr txBox="1"/>
          <p:nvPr/>
        </p:nvSpPr>
        <p:spPr>
          <a:xfrm>
            <a:off x="114908" y="3638993"/>
            <a:ext cx="5319428" cy="307777"/>
          </a:xfrm>
          <a:prstGeom prst="rect">
            <a:avLst/>
          </a:prstGeom>
          <a:solidFill>
            <a:schemeClr val="bg1"/>
          </a:solidFill>
          <a:ln>
            <a:solidFill>
              <a:schemeClr val="tx1"/>
            </a:solidFill>
          </a:ln>
        </p:spPr>
        <p:txBody>
          <a:bodyPr wrap="square" rtlCol="0">
            <a:spAutoFit/>
          </a:bodyPr>
          <a:lstStyle/>
          <a:p>
            <a:pPr algn="ctr"/>
            <a:r>
              <a:rPr kumimoji="1" lang="ja-JP" altLang="en-US" sz="1400" dirty="0">
                <a:latin typeface="Meiryo UI" pitchFamily="50" charset="-128"/>
                <a:ea typeface="Meiryo UI" pitchFamily="50" charset="-128"/>
                <a:cs typeface="Meiryo UI" pitchFamily="50" charset="-128"/>
              </a:rPr>
              <a:t>ペトロラタム被覆による鋼矢板の防食</a:t>
            </a:r>
            <a:r>
              <a:rPr kumimoji="1" lang="en-US" altLang="ja-JP" sz="1400" dirty="0">
                <a:latin typeface="Meiryo UI" pitchFamily="50" charset="-128"/>
                <a:ea typeface="Meiryo UI" pitchFamily="50" charset="-128"/>
                <a:cs typeface="Meiryo UI" pitchFamily="50" charset="-128"/>
              </a:rPr>
              <a:t>(</a:t>
            </a:r>
            <a:r>
              <a:rPr kumimoji="1" lang="ja-JP" altLang="en-US" sz="1400" dirty="0">
                <a:latin typeface="Meiryo UI" pitchFamily="50" charset="-128"/>
                <a:ea typeface="Meiryo UI" pitchFamily="50" charset="-128"/>
                <a:cs typeface="Meiryo UI" pitchFamily="50" charset="-128"/>
              </a:rPr>
              <a:t>全面</a:t>
            </a:r>
            <a:r>
              <a:rPr kumimoji="1" lang="en-US" altLang="ja-JP" sz="1400" dirty="0">
                <a:latin typeface="Meiryo UI" pitchFamily="50" charset="-128"/>
                <a:ea typeface="Meiryo UI" pitchFamily="50" charset="-128"/>
                <a:cs typeface="Meiryo UI" pitchFamily="50" charset="-128"/>
              </a:rPr>
              <a:t>)</a:t>
            </a:r>
            <a:endParaRPr kumimoji="1" lang="ja-JP" altLang="en-US" sz="1400" dirty="0">
              <a:latin typeface="Meiryo UI" pitchFamily="50" charset="-128"/>
              <a:ea typeface="Meiryo UI" pitchFamily="50" charset="-128"/>
              <a:cs typeface="Meiryo UI" pitchFamily="50" charset="-128"/>
            </a:endParaRPr>
          </a:p>
        </p:txBody>
      </p:sp>
      <p:sp>
        <p:nvSpPr>
          <p:cNvPr id="10" name="テキスト ボックス 9">
            <a:extLst>
              <a:ext uri="{FF2B5EF4-FFF2-40B4-BE49-F238E27FC236}">
                <a16:creationId xmlns:a16="http://schemas.microsoft.com/office/drawing/2014/main" id="{46A686E9-E4BA-41D9-88F7-92378AC9DB1D}"/>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４．補修方法</a:t>
            </a:r>
          </a:p>
        </p:txBody>
      </p:sp>
      <p:sp>
        <p:nvSpPr>
          <p:cNvPr id="11" name="テキスト ボックス 10">
            <a:extLst>
              <a:ext uri="{FF2B5EF4-FFF2-40B4-BE49-F238E27FC236}">
                <a16:creationId xmlns:a16="http://schemas.microsoft.com/office/drawing/2014/main" id="{C17BE7A8-C58B-495E-A039-36C3D64E3FCA}"/>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４－１　予防保全対策</a:t>
            </a:r>
            <a:endParaRPr kumimoji="1" lang="ja-JP" altLang="en-US" sz="2400" dirty="0">
              <a:latin typeface="Meiryo UI" pitchFamily="50" charset="-128"/>
              <a:ea typeface="Meiryo UI" pitchFamily="50" charset="-128"/>
              <a:cs typeface="Meiryo UI" pitchFamily="50" charset="-128"/>
            </a:endParaRPr>
          </a:p>
        </p:txBody>
      </p:sp>
      <p:sp>
        <p:nvSpPr>
          <p:cNvPr id="12" name="テキスト ボックス 11">
            <a:extLst>
              <a:ext uri="{FF2B5EF4-FFF2-40B4-BE49-F238E27FC236}">
                <a16:creationId xmlns:a16="http://schemas.microsoft.com/office/drawing/2014/main" id="{6160D8D0-8F02-45D6-9933-3F88C0109C3A}"/>
              </a:ext>
            </a:extLst>
          </p:cNvPr>
          <p:cNvSpPr txBox="1"/>
          <p:nvPr/>
        </p:nvSpPr>
        <p:spPr>
          <a:xfrm>
            <a:off x="93846" y="1039264"/>
            <a:ext cx="2664296" cy="369332"/>
          </a:xfrm>
          <a:prstGeom prst="rect">
            <a:avLst/>
          </a:prstGeom>
          <a:noFill/>
        </p:spPr>
        <p:txBody>
          <a:bodyPr wrap="square" rtlCol="0">
            <a:spAutoFit/>
          </a:bodyPr>
          <a:lstStyle/>
          <a:p>
            <a:r>
              <a:rPr kumimoji="1" lang="ja-JP" altLang="en-US" dirty="0"/>
              <a:t>〇鋼構造施設（港湾）</a:t>
            </a:r>
          </a:p>
        </p:txBody>
      </p:sp>
      <p:sp>
        <p:nvSpPr>
          <p:cNvPr id="13" name="テキスト ボックス 12">
            <a:extLst>
              <a:ext uri="{FF2B5EF4-FFF2-40B4-BE49-F238E27FC236}">
                <a16:creationId xmlns:a16="http://schemas.microsoft.com/office/drawing/2014/main" id="{63152563-494A-4FD0-8765-B6F6CC96AC00}"/>
              </a:ext>
            </a:extLst>
          </p:cNvPr>
          <p:cNvSpPr txBox="1"/>
          <p:nvPr/>
        </p:nvSpPr>
        <p:spPr>
          <a:xfrm>
            <a:off x="93846" y="4168660"/>
            <a:ext cx="3110002" cy="369332"/>
          </a:xfrm>
          <a:prstGeom prst="rect">
            <a:avLst/>
          </a:prstGeom>
          <a:noFill/>
        </p:spPr>
        <p:txBody>
          <a:bodyPr wrap="square" rtlCol="0">
            <a:spAutoFit/>
          </a:bodyPr>
          <a:lstStyle/>
          <a:p>
            <a:r>
              <a:rPr kumimoji="1" lang="ja-JP" altLang="en-US" dirty="0"/>
              <a:t>〇</a:t>
            </a:r>
            <a:r>
              <a:rPr kumimoji="1" lang="en-US" altLang="ja-JP" dirty="0"/>
              <a:t>Co</a:t>
            </a:r>
            <a:r>
              <a:rPr kumimoji="1" lang="ja-JP" altLang="en-US" dirty="0"/>
              <a:t>構造（港湾・海岸）</a:t>
            </a:r>
          </a:p>
        </p:txBody>
      </p:sp>
      <p:sp>
        <p:nvSpPr>
          <p:cNvPr id="14" name="テキスト ボックス 13">
            <a:extLst>
              <a:ext uri="{FF2B5EF4-FFF2-40B4-BE49-F238E27FC236}">
                <a16:creationId xmlns:a16="http://schemas.microsoft.com/office/drawing/2014/main" id="{5695323B-608A-4D30-903C-08E61F7C5774}"/>
              </a:ext>
            </a:extLst>
          </p:cNvPr>
          <p:cNvSpPr txBox="1"/>
          <p:nvPr/>
        </p:nvSpPr>
        <p:spPr>
          <a:xfrm>
            <a:off x="9828584" y="3522329"/>
            <a:ext cx="8914184" cy="2031325"/>
          </a:xfrm>
          <a:prstGeom prst="rect">
            <a:avLst/>
          </a:prstGeom>
          <a:solidFill>
            <a:schemeClr val="bg1"/>
          </a:solidFill>
          <a:ln>
            <a:solidFill>
              <a:schemeClr val="tx1"/>
            </a:solidFill>
          </a:ln>
        </p:spPr>
        <p:txBody>
          <a:bodyPr wrap="square" rtlCol="0">
            <a:spAutoFit/>
          </a:bodyPr>
          <a:lstStyle/>
          <a:p>
            <a:pPr algn="ctr"/>
            <a:endParaRPr kumimoji="1" lang="en-US" altLang="ja-JP" dirty="0">
              <a:latin typeface="Meiryo UI" pitchFamily="50" charset="-128"/>
              <a:ea typeface="Meiryo UI" pitchFamily="50" charset="-128"/>
              <a:cs typeface="Meiryo UI" pitchFamily="50" charset="-128"/>
            </a:endParaRPr>
          </a:p>
          <a:p>
            <a:pPr algn="ctr"/>
            <a:endParaRPr lang="en-US" altLang="ja-JP" dirty="0">
              <a:latin typeface="Meiryo UI" pitchFamily="50" charset="-128"/>
              <a:ea typeface="Meiryo UI" pitchFamily="50" charset="-128"/>
              <a:cs typeface="Meiryo UI" pitchFamily="50" charset="-128"/>
            </a:endParaRPr>
          </a:p>
          <a:p>
            <a:pPr algn="ctr"/>
            <a:endParaRPr kumimoji="1" lang="en-US" altLang="ja-JP" dirty="0">
              <a:latin typeface="Meiryo UI" pitchFamily="50" charset="-128"/>
              <a:ea typeface="Meiryo UI" pitchFamily="50" charset="-128"/>
              <a:cs typeface="Meiryo UI" pitchFamily="50" charset="-128"/>
            </a:endParaRPr>
          </a:p>
          <a:p>
            <a:pPr algn="ctr"/>
            <a:r>
              <a:rPr kumimoji="1" lang="ja-JP" altLang="en-US" dirty="0">
                <a:latin typeface="Meiryo UI" pitchFamily="50" charset="-128"/>
                <a:ea typeface="Meiryo UI" pitchFamily="50" charset="-128"/>
                <a:cs typeface="Meiryo UI" pitchFamily="50" charset="-128"/>
              </a:rPr>
              <a:t>写真整理中</a:t>
            </a:r>
            <a:endParaRPr kumimoji="1" lang="en-US" altLang="ja-JP" dirty="0">
              <a:latin typeface="Meiryo UI" pitchFamily="50" charset="-128"/>
              <a:ea typeface="Meiryo UI" pitchFamily="50" charset="-128"/>
              <a:cs typeface="Meiryo UI" pitchFamily="50" charset="-128"/>
            </a:endParaRPr>
          </a:p>
          <a:p>
            <a:pPr algn="ctr"/>
            <a:endParaRPr lang="en-US" altLang="ja-JP" dirty="0">
              <a:latin typeface="Meiryo UI" pitchFamily="50" charset="-128"/>
              <a:ea typeface="Meiryo UI" pitchFamily="50" charset="-128"/>
              <a:cs typeface="Meiryo UI" pitchFamily="50" charset="-128"/>
            </a:endParaRPr>
          </a:p>
          <a:p>
            <a:pPr algn="ctr"/>
            <a:endParaRPr kumimoji="1" lang="en-US" altLang="ja-JP" dirty="0">
              <a:latin typeface="Meiryo UI" pitchFamily="50" charset="-128"/>
              <a:ea typeface="Meiryo UI" pitchFamily="50" charset="-128"/>
              <a:cs typeface="Meiryo UI" pitchFamily="50" charset="-128"/>
            </a:endParaRPr>
          </a:p>
          <a:p>
            <a:pPr algn="ctr"/>
            <a:endParaRPr kumimoji="1" lang="ja-JP" altLang="en-US" dirty="0">
              <a:latin typeface="Meiryo UI" pitchFamily="50" charset="-128"/>
              <a:ea typeface="Meiryo UI" pitchFamily="50" charset="-128"/>
              <a:cs typeface="Meiryo UI" pitchFamily="50" charset="-128"/>
            </a:endParaRPr>
          </a:p>
        </p:txBody>
      </p:sp>
      <p:pic>
        <p:nvPicPr>
          <p:cNvPr id="4" name="図 3">
            <a:extLst>
              <a:ext uri="{FF2B5EF4-FFF2-40B4-BE49-F238E27FC236}">
                <a16:creationId xmlns:a16="http://schemas.microsoft.com/office/drawing/2014/main" id="{E9F75CF8-CF5E-402E-9D96-73B18E23106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7131" y="4549391"/>
            <a:ext cx="3084587" cy="1959471"/>
          </a:xfrm>
          <a:prstGeom prst="rect">
            <a:avLst/>
          </a:prstGeom>
        </p:spPr>
      </p:pic>
      <p:pic>
        <p:nvPicPr>
          <p:cNvPr id="16" name="図 15">
            <a:extLst>
              <a:ext uri="{FF2B5EF4-FFF2-40B4-BE49-F238E27FC236}">
                <a16:creationId xmlns:a16="http://schemas.microsoft.com/office/drawing/2014/main" id="{3FD58738-5A7C-4B8C-AED0-FECD5B1AF11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19202" y="4549391"/>
            <a:ext cx="2612628" cy="1959471"/>
          </a:xfrm>
          <a:prstGeom prst="rect">
            <a:avLst/>
          </a:prstGeom>
        </p:spPr>
      </p:pic>
      <p:pic>
        <p:nvPicPr>
          <p:cNvPr id="15" name="図 14">
            <a:extLst>
              <a:ext uri="{FF2B5EF4-FFF2-40B4-BE49-F238E27FC236}">
                <a16:creationId xmlns:a16="http://schemas.microsoft.com/office/drawing/2014/main" id="{3BB29C66-465D-4088-8B0E-F7284A07780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16725" y="1098393"/>
            <a:ext cx="3312368" cy="2484276"/>
          </a:xfrm>
          <a:prstGeom prst="rect">
            <a:avLst/>
          </a:prstGeom>
        </p:spPr>
      </p:pic>
      <p:sp>
        <p:nvSpPr>
          <p:cNvPr id="18" name="二等辺三角形 17">
            <a:extLst>
              <a:ext uri="{FF2B5EF4-FFF2-40B4-BE49-F238E27FC236}">
                <a16:creationId xmlns:a16="http://schemas.microsoft.com/office/drawing/2014/main" id="{76692DD7-051A-4B50-B20B-87B1AACDAAA1}"/>
              </a:ext>
            </a:extLst>
          </p:cNvPr>
          <p:cNvSpPr/>
          <p:nvPr/>
        </p:nvSpPr>
        <p:spPr>
          <a:xfrm rot="5400000">
            <a:off x="2639322" y="5452655"/>
            <a:ext cx="1453876" cy="198256"/>
          </a:xfrm>
          <a:prstGeom prst="triangle">
            <a:avLst/>
          </a:prstGeom>
          <a:ln w="2540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C66BE3EA-DB89-46F7-A0C8-91EE058F47F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448616" y="4511045"/>
            <a:ext cx="2634372" cy="1997817"/>
          </a:xfrm>
          <a:prstGeom prst="rect">
            <a:avLst/>
          </a:prstGeom>
        </p:spPr>
      </p:pic>
      <p:sp>
        <p:nvSpPr>
          <p:cNvPr id="17" name="テキスト ボックス 16">
            <a:extLst>
              <a:ext uri="{FF2B5EF4-FFF2-40B4-BE49-F238E27FC236}">
                <a16:creationId xmlns:a16="http://schemas.microsoft.com/office/drawing/2014/main" id="{C800DCF9-5ED4-4049-B0F2-E4BC55F9CD77}"/>
              </a:ext>
            </a:extLst>
          </p:cNvPr>
          <p:cNvSpPr txBox="1"/>
          <p:nvPr/>
        </p:nvSpPr>
        <p:spPr>
          <a:xfrm>
            <a:off x="98428" y="6535809"/>
            <a:ext cx="6033402" cy="307777"/>
          </a:xfrm>
          <a:prstGeom prst="rect">
            <a:avLst/>
          </a:prstGeom>
          <a:solidFill>
            <a:schemeClr val="bg1"/>
          </a:solidFill>
          <a:ln>
            <a:solidFill>
              <a:schemeClr val="tx1"/>
            </a:solidFill>
          </a:ln>
        </p:spPr>
        <p:txBody>
          <a:bodyPr wrap="square" rtlCol="0">
            <a:spAutoFit/>
          </a:bodyPr>
          <a:lstStyle/>
          <a:p>
            <a:pPr algn="ctr"/>
            <a:r>
              <a:rPr kumimoji="1" lang="ja-JP" altLang="en-US" sz="1400" dirty="0">
                <a:latin typeface="Meiryo UI" pitchFamily="50" charset="-128"/>
                <a:ea typeface="Meiryo UI" pitchFamily="50" charset="-128"/>
                <a:cs typeface="Meiryo UI" pitchFamily="50" charset="-128"/>
              </a:rPr>
              <a:t>路盤</a:t>
            </a:r>
            <a:r>
              <a:rPr kumimoji="1" lang="en-US" altLang="ja-JP" sz="1400" dirty="0">
                <a:latin typeface="Meiryo UI" pitchFamily="50" charset="-128"/>
                <a:ea typeface="Meiryo UI" pitchFamily="50" charset="-128"/>
                <a:cs typeface="Meiryo UI" pitchFamily="50" charset="-128"/>
              </a:rPr>
              <a:t>+</a:t>
            </a:r>
            <a:r>
              <a:rPr kumimoji="1" lang="ja-JP" altLang="en-US" sz="1400" dirty="0">
                <a:latin typeface="Meiryo UI" pitchFamily="50" charset="-128"/>
                <a:ea typeface="Meiryo UI" pitchFamily="50" charset="-128"/>
                <a:cs typeface="Meiryo UI" pitchFamily="50" charset="-128"/>
              </a:rPr>
              <a:t>コンクリート舗装の更新</a:t>
            </a:r>
            <a:r>
              <a:rPr kumimoji="1" lang="en-US" altLang="ja-JP" sz="1400" dirty="0">
                <a:latin typeface="Meiryo UI" pitchFamily="50" charset="-128"/>
                <a:ea typeface="Meiryo UI" pitchFamily="50" charset="-128"/>
                <a:cs typeface="Meiryo UI" pitchFamily="50" charset="-128"/>
              </a:rPr>
              <a:t>(</a:t>
            </a:r>
            <a:r>
              <a:rPr kumimoji="1" lang="ja-JP" altLang="en-US" sz="1400" dirty="0">
                <a:latin typeface="Meiryo UI" pitchFamily="50" charset="-128"/>
                <a:ea typeface="Meiryo UI" pitchFamily="50" charset="-128"/>
                <a:cs typeface="Meiryo UI" pitchFamily="50" charset="-128"/>
              </a:rPr>
              <a:t>全面</a:t>
            </a:r>
            <a:r>
              <a:rPr kumimoji="1" lang="en-US" altLang="ja-JP" sz="1400" dirty="0">
                <a:latin typeface="Meiryo UI" pitchFamily="50" charset="-128"/>
                <a:ea typeface="Meiryo UI" pitchFamily="50" charset="-128"/>
                <a:cs typeface="Meiryo UI" pitchFamily="50" charset="-128"/>
              </a:rPr>
              <a:t>)</a:t>
            </a:r>
            <a:endParaRPr kumimoji="1" lang="ja-JP" altLang="en-US" sz="1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336320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角丸四角形 8">
            <a:extLst>
              <a:ext uri="{FF2B5EF4-FFF2-40B4-BE49-F238E27FC236}">
                <a16:creationId xmlns:a16="http://schemas.microsoft.com/office/drawing/2014/main" id="{0C9B480A-DCE7-462A-93DF-4F7E197AB636}"/>
              </a:ext>
            </a:extLst>
          </p:cNvPr>
          <p:cNvSpPr/>
          <p:nvPr/>
        </p:nvSpPr>
        <p:spPr>
          <a:xfrm>
            <a:off x="105611" y="1196752"/>
            <a:ext cx="8957110" cy="5661248"/>
          </a:xfrm>
          <a:prstGeom prst="roundRect">
            <a:avLst>
              <a:gd name="adj" fmla="val 277"/>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anchor="ctr"/>
          <a:lstStyle/>
          <a:p>
            <a:pPr algn="ctr">
              <a:defRPr/>
            </a:pPr>
            <a:endParaRPr lang="ja-JP" altLang="en-US" sz="1400">
              <a:solidFill>
                <a:prstClr val="white"/>
              </a:solidFill>
            </a:endParaRPr>
          </a:p>
        </p:txBody>
      </p:sp>
      <p:sp>
        <p:nvSpPr>
          <p:cNvPr id="43" name="テキスト ボックス 8">
            <a:extLst>
              <a:ext uri="{FF2B5EF4-FFF2-40B4-BE49-F238E27FC236}">
                <a16:creationId xmlns:a16="http://schemas.microsoft.com/office/drawing/2014/main" id="{317C281A-B043-40AB-A283-498BB20730BD}"/>
              </a:ext>
            </a:extLst>
          </p:cNvPr>
          <p:cNvSpPr txBox="1">
            <a:spLocks noChangeArrowheads="1"/>
          </p:cNvSpPr>
          <p:nvPr/>
        </p:nvSpPr>
        <p:spPr bwMode="auto">
          <a:xfrm>
            <a:off x="241636" y="1052736"/>
            <a:ext cx="5122452" cy="250610"/>
          </a:xfrm>
          <a:prstGeom prst="rect">
            <a:avLst/>
          </a:prstGeom>
          <a:solidFill>
            <a:schemeClr val="bg1"/>
          </a:solidFill>
          <a:ln w="19050">
            <a:solidFill>
              <a:schemeClr val="tx1"/>
            </a:solidFill>
            <a:miter lim="800000"/>
            <a:headEnd/>
            <a:tailEnd/>
          </a:ln>
        </p:spPr>
        <p:txBody>
          <a:bodyPr wrap="square" lIns="65306" tIns="32653" rIns="65306" bIns="326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200" b="1" dirty="0">
                <a:solidFill>
                  <a:srgbClr val="000000"/>
                </a:solidFill>
                <a:latin typeface="Meiryo UI" panose="020B0604030504040204" pitchFamily="50" charset="-128"/>
                <a:ea typeface="Meiryo UI" panose="020B0604030504040204" pitchFamily="50" charset="-128"/>
              </a:rPr>
              <a:t>I</a:t>
            </a:r>
            <a:r>
              <a:rPr lang="ja-JP" altLang="en-US" sz="1200" b="1" dirty="0">
                <a:solidFill>
                  <a:srgbClr val="000000"/>
                </a:solidFill>
                <a:latin typeface="Meiryo UI" panose="020B0604030504040204" pitchFamily="50" charset="-128"/>
                <a:ea typeface="Meiryo UI" panose="020B0604030504040204" pitchFamily="50" charset="-128"/>
              </a:rPr>
              <a:t>．効率的・効果的な維持管理の推進（港湾・海岸理施設のロードマップ）</a:t>
            </a:r>
            <a:r>
              <a:rPr lang="ja-JP" altLang="en-US" sz="1200" dirty="0">
                <a:solidFill>
                  <a:srgbClr val="000000"/>
                </a:solidFill>
                <a:latin typeface="Meiryo UI" panose="020B0604030504040204" pitchFamily="50" charset="-128"/>
                <a:ea typeface="Meiryo UI" panose="020B0604030504040204" pitchFamily="50" charset="-128"/>
              </a:rPr>
              <a:t>　　　　</a:t>
            </a:r>
            <a:endParaRPr lang="ja-JP" altLang="en-US" sz="1200" b="1" dirty="0">
              <a:solidFill>
                <a:srgbClr val="000000"/>
              </a:solidFill>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9B4ED26B-8676-46DC-B455-F6A26F62B2A5}"/>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５．</a:t>
            </a:r>
            <a:r>
              <a:rPr kumimoji="1" lang="ja-JP" altLang="en-US" sz="2800" dirty="0">
                <a:solidFill>
                  <a:schemeClr val="bg1"/>
                </a:solidFill>
                <a:latin typeface="Meiryo UI" panose="020B0604030504040204" pitchFamily="50" charset="-128"/>
                <a:ea typeface="Meiryo UI" panose="020B0604030504040204" pitchFamily="50" charset="-128"/>
              </a:rPr>
              <a:t>現計画における主な取組内容と検証項目</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50" name="テキスト ボックス 49">
            <a:extLst>
              <a:ext uri="{FF2B5EF4-FFF2-40B4-BE49-F238E27FC236}">
                <a16:creationId xmlns:a16="http://schemas.microsoft.com/office/drawing/2014/main" id="{24B6848D-24FD-47E3-A283-8FCBA8BAB249}"/>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５－１　効率的・効果的な維持管理の推進</a:t>
            </a:r>
            <a:endParaRPr kumimoji="1" lang="ja-JP" altLang="en-US" sz="2400" dirty="0">
              <a:latin typeface="Meiryo UI" pitchFamily="50" charset="-128"/>
              <a:ea typeface="Meiryo UI" pitchFamily="50" charset="-128"/>
              <a:cs typeface="Meiryo UI" pitchFamily="50" charset="-128"/>
            </a:endParaRPr>
          </a:p>
        </p:txBody>
      </p:sp>
      <p:sp>
        <p:nvSpPr>
          <p:cNvPr id="47" name="吹き出し: 角を丸めた四角形 46">
            <a:extLst>
              <a:ext uri="{FF2B5EF4-FFF2-40B4-BE49-F238E27FC236}">
                <a16:creationId xmlns:a16="http://schemas.microsoft.com/office/drawing/2014/main" id="{59BDB629-DDA3-4D94-8B7A-4403FD5F95D7}"/>
              </a:ext>
            </a:extLst>
          </p:cNvPr>
          <p:cNvSpPr/>
          <p:nvPr/>
        </p:nvSpPr>
        <p:spPr>
          <a:xfrm>
            <a:off x="7517003" y="764704"/>
            <a:ext cx="1233132" cy="550615"/>
          </a:xfrm>
          <a:prstGeom prst="wedgeRoundRectCallout">
            <a:avLst>
              <a:gd name="adj1" fmla="val -33703"/>
              <a:gd name="adj2" fmla="val 7267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b="1" dirty="0"/>
              <a:t>これらの実行状況を検証</a:t>
            </a:r>
            <a:endParaRPr kumimoji="1" lang="en-US" altLang="ja-JP" sz="1200" b="1" dirty="0"/>
          </a:p>
        </p:txBody>
      </p:sp>
      <p:sp>
        <p:nvSpPr>
          <p:cNvPr id="32" name="スライド番号プレースホルダー 1">
            <a:extLst>
              <a:ext uri="{FF2B5EF4-FFF2-40B4-BE49-F238E27FC236}">
                <a16:creationId xmlns:a16="http://schemas.microsoft.com/office/drawing/2014/main" id="{84372E70-62B2-4C9B-9931-1DBFCAD34C54}"/>
              </a:ext>
            </a:extLst>
          </p:cNvPr>
          <p:cNvSpPr>
            <a:spLocks noGrp="1"/>
          </p:cNvSpPr>
          <p:nvPr>
            <p:ph type="sldNum" sz="quarter" idx="12"/>
          </p:nvPr>
        </p:nvSpPr>
        <p:spPr>
          <a:xfrm>
            <a:off x="7956376" y="6562853"/>
            <a:ext cx="1828800" cy="365125"/>
          </a:xfrm>
        </p:spPr>
        <p:txBody>
          <a:bodyPr/>
          <a:lstStyle/>
          <a:p>
            <a:fld id="{682EF9F9-C4E8-46B2-BBF1-33E3162B856A}" type="slidenum">
              <a:rPr kumimoji="1" lang="ja-JP" altLang="en-US" smtClean="0"/>
              <a:t>25</a:t>
            </a:fld>
            <a:endParaRPr kumimoji="1" lang="ja-JP" altLang="en-US" dirty="0"/>
          </a:p>
        </p:txBody>
      </p:sp>
      <p:pic>
        <p:nvPicPr>
          <p:cNvPr id="34" name="図 33">
            <a:extLst>
              <a:ext uri="{FF2B5EF4-FFF2-40B4-BE49-F238E27FC236}">
                <a16:creationId xmlns:a16="http://schemas.microsoft.com/office/drawing/2014/main" id="{38CFD41A-9775-4B93-B852-13D19F35FA5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6394" y="1651159"/>
            <a:ext cx="7848070" cy="4583163"/>
          </a:xfrm>
          <a:prstGeom prst="rect">
            <a:avLst/>
          </a:prstGeom>
          <a:noFill/>
          <a:ln>
            <a:noFill/>
          </a:ln>
        </p:spPr>
      </p:pic>
      <p:sp>
        <p:nvSpPr>
          <p:cNvPr id="35" name="正方形/長方形 34">
            <a:extLst>
              <a:ext uri="{FF2B5EF4-FFF2-40B4-BE49-F238E27FC236}">
                <a16:creationId xmlns:a16="http://schemas.microsoft.com/office/drawing/2014/main" id="{DA1275DB-41FD-4EF0-94B7-7BF31E9AF632}"/>
              </a:ext>
            </a:extLst>
          </p:cNvPr>
          <p:cNvSpPr/>
          <p:nvPr/>
        </p:nvSpPr>
        <p:spPr>
          <a:xfrm>
            <a:off x="8098758" y="2003562"/>
            <a:ext cx="939631" cy="248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①ー１</a:t>
            </a:r>
            <a:r>
              <a:rPr kumimoji="1" lang="en-US" altLang="ja-JP" sz="1100" dirty="0">
                <a:solidFill>
                  <a:schemeClr val="tx1"/>
                </a:solidFill>
              </a:rPr>
              <a:t>】</a:t>
            </a:r>
            <a:endParaRPr kumimoji="1" lang="ja-JP" altLang="en-US" sz="1100" dirty="0">
              <a:solidFill>
                <a:schemeClr val="tx1"/>
              </a:solidFill>
            </a:endParaRPr>
          </a:p>
        </p:txBody>
      </p:sp>
      <p:sp>
        <p:nvSpPr>
          <p:cNvPr id="36" name="正方形/長方形 35">
            <a:extLst>
              <a:ext uri="{FF2B5EF4-FFF2-40B4-BE49-F238E27FC236}">
                <a16:creationId xmlns:a16="http://schemas.microsoft.com/office/drawing/2014/main" id="{44F50AB5-3ECE-4D6E-BA2C-771F6C87FA3C}"/>
              </a:ext>
            </a:extLst>
          </p:cNvPr>
          <p:cNvSpPr/>
          <p:nvPr/>
        </p:nvSpPr>
        <p:spPr>
          <a:xfrm>
            <a:off x="8098758" y="2271442"/>
            <a:ext cx="939631" cy="248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①ー２</a:t>
            </a:r>
            <a:r>
              <a:rPr kumimoji="1" lang="en-US" altLang="ja-JP" sz="1100" dirty="0">
                <a:solidFill>
                  <a:schemeClr val="tx1"/>
                </a:solidFill>
              </a:rPr>
              <a:t>】</a:t>
            </a:r>
            <a:endParaRPr kumimoji="1" lang="ja-JP" altLang="en-US" sz="1100" dirty="0">
              <a:solidFill>
                <a:schemeClr val="tx1"/>
              </a:solidFill>
            </a:endParaRPr>
          </a:p>
        </p:txBody>
      </p:sp>
      <p:sp>
        <p:nvSpPr>
          <p:cNvPr id="37" name="正方形/長方形 36">
            <a:extLst>
              <a:ext uri="{FF2B5EF4-FFF2-40B4-BE49-F238E27FC236}">
                <a16:creationId xmlns:a16="http://schemas.microsoft.com/office/drawing/2014/main" id="{CDA4CDBD-28FA-47A3-90E6-D90CA7CAEE39}"/>
              </a:ext>
            </a:extLst>
          </p:cNvPr>
          <p:cNvSpPr/>
          <p:nvPr/>
        </p:nvSpPr>
        <p:spPr>
          <a:xfrm>
            <a:off x="8098758" y="2583572"/>
            <a:ext cx="939631" cy="248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①ー３</a:t>
            </a:r>
            <a:r>
              <a:rPr kumimoji="1" lang="en-US" altLang="ja-JP" sz="1100" dirty="0">
                <a:solidFill>
                  <a:schemeClr val="tx1"/>
                </a:solidFill>
              </a:rPr>
              <a:t>】</a:t>
            </a:r>
            <a:endParaRPr kumimoji="1" lang="ja-JP" altLang="en-US" sz="1100" dirty="0">
              <a:solidFill>
                <a:schemeClr val="tx1"/>
              </a:solidFill>
            </a:endParaRPr>
          </a:p>
        </p:txBody>
      </p:sp>
      <p:sp>
        <p:nvSpPr>
          <p:cNvPr id="38" name="正方形/長方形 37">
            <a:extLst>
              <a:ext uri="{FF2B5EF4-FFF2-40B4-BE49-F238E27FC236}">
                <a16:creationId xmlns:a16="http://schemas.microsoft.com/office/drawing/2014/main" id="{1A4A898E-22B7-4E30-9414-E0BEA58A108E}"/>
              </a:ext>
            </a:extLst>
          </p:cNvPr>
          <p:cNvSpPr/>
          <p:nvPr/>
        </p:nvSpPr>
        <p:spPr>
          <a:xfrm>
            <a:off x="8098758" y="3160505"/>
            <a:ext cx="939631" cy="248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②ー１</a:t>
            </a:r>
            <a:r>
              <a:rPr kumimoji="1" lang="en-US" altLang="ja-JP" sz="1100" dirty="0">
                <a:solidFill>
                  <a:schemeClr val="tx1"/>
                </a:solidFill>
              </a:rPr>
              <a:t>】</a:t>
            </a:r>
            <a:endParaRPr kumimoji="1" lang="ja-JP" altLang="en-US" sz="1100" dirty="0">
              <a:solidFill>
                <a:schemeClr val="tx1"/>
              </a:solidFill>
            </a:endParaRPr>
          </a:p>
        </p:txBody>
      </p:sp>
      <p:sp>
        <p:nvSpPr>
          <p:cNvPr id="39" name="正方形/長方形 38">
            <a:extLst>
              <a:ext uri="{FF2B5EF4-FFF2-40B4-BE49-F238E27FC236}">
                <a16:creationId xmlns:a16="http://schemas.microsoft.com/office/drawing/2014/main" id="{1AF8BE4E-00E3-421E-9A5B-FEFD7423B7D9}"/>
              </a:ext>
            </a:extLst>
          </p:cNvPr>
          <p:cNvSpPr/>
          <p:nvPr/>
        </p:nvSpPr>
        <p:spPr>
          <a:xfrm>
            <a:off x="8098758" y="3806626"/>
            <a:ext cx="939631" cy="248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②ー２</a:t>
            </a:r>
            <a:r>
              <a:rPr kumimoji="1" lang="en-US" altLang="ja-JP" sz="1100" dirty="0">
                <a:solidFill>
                  <a:schemeClr val="tx1"/>
                </a:solidFill>
              </a:rPr>
              <a:t>】</a:t>
            </a:r>
            <a:endParaRPr kumimoji="1" lang="ja-JP" altLang="en-US" sz="1100" dirty="0">
              <a:solidFill>
                <a:schemeClr val="tx1"/>
              </a:solidFill>
            </a:endParaRPr>
          </a:p>
        </p:txBody>
      </p:sp>
      <p:sp>
        <p:nvSpPr>
          <p:cNvPr id="40" name="正方形/長方形 39">
            <a:extLst>
              <a:ext uri="{FF2B5EF4-FFF2-40B4-BE49-F238E27FC236}">
                <a16:creationId xmlns:a16="http://schemas.microsoft.com/office/drawing/2014/main" id="{80652360-8A55-40BC-8038-9C75AC236071}"/>
              </a:ext>
            </a:extLst>
          </p:cNvPr>
          <p:cNvSpPr/>
          <p:nvPr/>
        </p:nvSpPr>
        <p:spPr>
          <a:xfrm>
            <a:off x="8098758" y="4228934"/>
            <a:ext cx="939631" cy="248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②ー３</a:t>
            </a:r>
            <a:r>
              <a:rPr kumimoji="1" lang="en-US" altLang="ja-JP" sz="1100" dirty="0">
                <a:solidFill>
                  <a:schemeClr val="tx1"/>
                </a:solidFill>
              </a:rPr>
              <a:t>】</a:t>
            </a:r>
            <a:endParaRPr kumimoji="1" lang="ja-JP" altLang="en-US" sz="1100" dirty="0">
              <a:solidFill>
                <a:schemeClr val="tx1"/>
              </a:solidFill>
            </a:endParaRPr>
          </a:p>
        </p:txBody>
      </p:sp>
      <p:sp>
        <p:nvSpPr>
          <p:cNvPr id="41" name="正方形/長方形 40">
            <a:extLst>
              <a:ext uri="{FF2B5EF4-FFF2-40B4-BE49-F238E27FC236}">
                <a16:creationId xmlns:a16="http://schemas.microsoft.com/office/drawing/2014/main" id="{923CC823-52CA-4622-AEBB-F45096764C62}"/>
              </a:ext>
            </a:extLst>
          </p:cNvPr>
          <p:cNvSpPr/>
          <p:nvPr/>
        </p:nvSpPr>
        <p:spPr>
          <a:xfrm>
            <a:off x="8098758" y="4497368"/>
            <a:ext cx="939631" cy="248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②ー４</a:t>
            </a:r>
            <a:r>
              <a:rPr kumimoji="1" lang="en-US" altLang="ja-JP" sz="1100" dirty="0">
                <a:solidFill>
                  <a:schemeClr val="tx1"/>
                </a:solidFill>
              </a:rPr>
              <a:t>】</a:t>
            </a:r>
            <a:endParaRPr kumimoji="1" lang="ja-JP" altLang="en-US" sz="1100" dirty="0">
              <a:solidFill>
                <a:schemeClr val="tx1"/>
              </a:solidFill>
            </a:endParaRPr>
          </a:p>
        </p:txBody>
      </p:sp>
      <p:sp>
        <p:nvSpPr>
          <p:cNvPr id="49" name="正方形/長方形 48">
            <a:extLst>
              <a:ext uri="{FF2B5EF4-FFF2-40B4-BE49-F238E27FC236}">
                <a16:creationId xmlns:a16="http://schemas.microsoft.com/office/drawing/2014/main" id="{A6068FC1-4EE5-4BCF-B81D-F407B1B35D51}"/>
              </a:ext>
            </a:extLst>
          </p:cNvPr>
          <p:cNvSpPr/>
          <p:nvPr/>
        </p:nvSpPr>
        <p:spPr>
          <a:xfrm>
            <a:off x="8098758" y="5068246"/>
            <a:ext cx="939631" cy="248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③ー１</a:t>
            </a:r>
            <a:r>
              <a:rPr kumimoji="1" lang="en-US" altLang="ja-JP" sz="1100" dirty="0">
                <a:solidFill>
                  <a:schemeClr val="tx1"/>
                </a:solidFill>
              </a:rPr>
              <a:t>】</a:t>
            </a:r>
            <a:endParaRPr kumimoji="1" lang="ja-JP" altLang="en-US" sz="1100" dirty="0">
              <a:solidFill>
                <a:schemeClr val="tx1"/>
              </a:solidFill>
            </a:endParaRPr>
          </a:p>
        </p:txBody>
      </p:sp>
      <p:sp>
        <p:nvSpPr>
          <p:cNvPr id="51" name="正方形/長方形 50">
            <a:extLst>
              <a:ext uri="{FF2B5EF4-FFF2-40B4-BE49-F238E27FC236}">
                <a16:creationId xmlns:a16="http://schemas.microsoft.com/office/drawing/2014/main" id="{CC515F73-8C13-4C79-B742-BE9C743E0C6A}"/>
              </a:ext>
            </a:extLst>
          </p:cNvPr>
          <p:cNvSpPr/>
          <p:nvPr/>
        </p:nvSpPr>
        <p:spPr>
          <a:xfrm>
            <a:off x="8098758" y="5605114"/>
            <a:ext cx="939631" cy="248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④ー</a:t>
            </a:r>
            <a:r>
              <a:rPr lang="ja-JP" altLang="en-US" sz="1100" dirty="0">
                <a:solidFill>
                  <a:schemeClr val="tx1"/>
                </a:solidFill>
              </a:rPr>
              <a:t>１</a:t>
            </a:r>
            <a:r>
              <a:rPr kumimoji="1" lang="en-US" altLang="ja-JP" sz="1100" dirty="0">
                <a:solidFill>
                  <a:schemeClr val="tx1"/>
                </a:solidFill>
              </a:rPr>
              <a:t>】</a:t>
            </a:r>
            <a:endParaRPr kumimoji="1" lang="ja-JP" altLang="en-US" sz="1100" dirty="0">
              <a:solidFill>
                <a:schemeClr val="tx1"/>
              </a:solidFill>
            </a:endParaRPr>
          </a:p>
        </p:txBody>
      </p:sp>
      <p:sp>
        <p:nvSpPr>
          <p:cNvPr id="52" name="正方形/長方形 51">
            <a:extLst>
              <a:ext uri="{FF2B5EF4-FFF2-40B4-BE49-F238E27FC236}">
                <a16:creationId xmlns:a16="http://schemas.microsoft.com/office/drawing/2014/main" id="{4A1FA0FF-3D2B-4F45-B809-1D562DCE53A5}"/>
              </a:ext>
            </a:extLst>
          </p:cNvPr>
          <p:cNvSpPr/>
          <p:nvPr/>
        </p:nvSpPr>
        <p:spPr>
          <a:xfrm>
            <a:off x="8098758" y="5922642"/>
            <a:ext cx="939631" cy="248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④ー２</a:t>
            </a:r>
            <a:r>
              <a:rPr kumimoji="1" lang="en-US" altLang="ja-JP" sz="1100" dirty="0">
                <a:solidFill>
                  <a:schemeClr val="tx1"/>
                </a:solidFill>
              </a:rPr>
              <a:t>】</a:t>
            </a:r>
            <a:endParaRPr kumimoji="1" lang="ja-JP" altLang="en-US" sz="1100" dirty="0">
              <a:solidFill>
                <a:schemeClr val="tx1"/>
              </a:solidFill>
            </a:endParaRPr>
          </a:p>
        </p:txBody>
      </p:sp>
      <p:sp>
        <p:nvSpPr>
          <p:cNvPr id="2" name="正方形/長方形 1">
            <a:extLst>
              <a:ext uri="{FF2B5EF4-FFF2-40B4-BE49-F238E27FC236}">
                <a16:creationId xmlns:a16="http://schemas.microsoft.com/office/drawing/2014/main" id="{B86E8AFF-C9CE-4306-B932-87F7C33EA852}"/>
              </a:ext>
            </a:extLst>
          </p:cNvPr>
          <p:cNvSpPr/>
          <p:nvPr/>
        </p:nvSpPr>
        <p:spPr>
          <a:xfrm>
            <a:off x="8172400" y="2519844"/>
            <a:ext cx="725206" cy="322476"/>
          </a:xfrm>
          <a:prstGeom prst="rect">
            <a:avLst/>
          </a:prstGeom>
          <a:noFill/>
          <a:ln w="317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20" name="正方形/長方形 19">
            <a:extLst>
              <a:ext uri="{FF2B5EF4-FFF2-40B4-BE49-F238E27FC236}">
                <a16:creationId xmlns:a16="http://schemas.microsoft.com/office/drawing/2014/main" id="{6A6E8A3C-878F-4E70-B148-205F27F47BE9}"/>
              </a:ext>
            </a:extLst>
          </p:cNvPr>
          <p:cNvSpPr/>
          <p:nvPr/>
        </p:nvSpPr>
        <p:spPr>
          <a:xfrm>
            <a:off x="8172400" y="4165656"/>
            <a:ext cx="725206" cy="322476"/>
          </a:xfrm>
          <a:prstGeom prst="rect">
            <a:avLst/>
          </a:prstGeom>
          <a:noFill/>
          <a:ln w="317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07501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2DD2419B-0019-4542-A414-FC6635DB08E0}"/>
              </a:ext>
            </a:extLst>
          </p:cNvPr>
          <p:cNvSpPr txBox="1"/>
          <p:nvPr/>
        </p:nvSpPr>
        <p:spPr>
          <a:xfrm>
            <a:off x="95415" y="2134384"/>
            <a:ext cx="8770288" cy="941869"/>
          </a:xfrm>
          <a:prstGeom prst="rect">
            <a:avLst/>
          </a:prstGeom>
          <a:noFill/>
          <a:ln>
            <a:solidFill>
              <a:schemeClr val="tx1"/>
            </a:solidFill>
          </a:ln>
        </p:spPr>
        <p:txBody>
          <a:bodyPr wrap="square" rtlCol="0">
            <a:noAutofit/>
          </a:bodyPr>
          <a:lstStyle/>
          <a:p>
            <a:pPr algn="just"/>
            <a:r>
              <a:rPr lang="en-US" altLang="ja-JP" sz="1400" kern="100" dirty="0">
                <a:effectLst/>
              </a:rPr>
              <a:t>【</a:t>
            </a:r>
            <a:r>
              <a:rPr lang="ja-JP" altLang="en-US" sz="1400" kern="100" dirty="0">
                <a:effectLst/>
              </a:rPr>
              <a:t>実績・評価（検証）</a:t>
            </a:r>
            <a:r>
              <a:rPr lang="en-US" altLang="ja-JP" sz="1400" kern="100" dirty="0">
                <a:effectLst/>
              </a:rPr>
              <a:t>】</a:t>
            </a:r>
          </a:p>
          <a:p>
            <a:pPr algn="just"/>
            <a:endParaRPr lang="en-US" altLang="ja-JP" sz="1400" kern="100" dirty="0">
              <a:effectLst/>
            </a:endParaRPr>
          </a:p>
          <a:p>
            <a:pPr algn="just"/>
            <a:endParaRPr lang="en-US" altLang="ja-JP" sz="1400" kern="100" dirty="0">
              <a:effectLst/>
            </a:endParaRPr>
          </a:p>
          <a:p>
            <a:pPr algn="just"/>
            <a:endParaRPr lang="en-US" altLang="ja-JP" sz="1400" kern="100" dirty="0">
              <a:effectLst/>
            </a:endParaRPr>
          </a:p>
          <a:p>
            <a:pPr algn="just"/>
            <a:endParaRPr lang="en-US" altLang="ja-JP" sz="1400" kern="100" dirty="0">
              <a:effectLst/>
            </a:endParaRPr>
          </a:p>
          <a:p>
            <a:pPr algn="just"/>
            <a:endParaRPr lang="en-US" altLang="ja-JP" sz="1800" kern="100" dirty="0">
              <a:effectLst/>
            </a:endParaRPr>
          </a:p>
          <a:p>
            <a:pPr algn="just"/>
            <a:endParaRPr lang="en-US" altLang="ja-JP" sz="1800" kern="100" dirty="0">
              <a:effectLst/>
            </a:endParaRPr>
          </a:p>
        </p:txBody>
      </p:sp>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8770288" cy="46166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目視点検のみでは状況把握が困難な施設を対象に詳細点検を実施</a:t>
            </a:r>
            <a:endParaRPr kumimoji="1" lang="ja-JP" altLang="en-US" sz="1200" dirty="0"/>
          </a:p>
        </p:txBody>
      </p:sp>
      <p:sp>
        <p:nvSpPr>
          <p:cNvPr id="5" name="テキスト ボックス 4">
            <a:extLst>
              <a:ext uri="{FF2B5EF4-FFF2-40B4-BE49-F238E27FC236}">
                <a16:creationId xmlns:a16="http://schemas.microsoft.com/office/drawing/2014/main" id="{BC0B227D-5ABA-49BA-8C81-C28D5614D271}"/>
              </a:ext>
            </a:extLst>
          </p:cNvPr>
          <p:cNvSpPr txBox="1"/>
          <p:nvPr/>
        </p:nvSpPr>
        <p:spPr>
          <a:xfrm>
            <a:off x="95415" y="3310847"/>
            <a:ext cx="8770288" cy="2308324"/>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p>
          <a:p>
            <a:pPr algn="just"/>
            <a:r>
              <a:rPr lang="ja-JP" altLang="en-US" sz="1200" kern="100" dirty="0">
                <a:effectLst/>
              </a:rPr>
              <a:t>・防波堤等の外郭施設における、詳細点検の項目や頻度の位置付け</a:t>
            </a:r>
            <a:endParaRPr lang="en-US" altLang="ja-JP" sz="1200" kern="100" dirty="0">
              <a:effectLst/>
            </a:endParaRPr>
          </a:p>
          <a:p>
            <a:pPr algn="just"/>
            <a:r>
              <a:rPr lang="ja-JP" altLang="en-US" sz="1200" kern="100" dirty="0"/>
              <a:t>・建設後</a:t>
            </a:r>
            <a:r>
              <a:rPr lang="en-US" altLang="ja-JP" sz="1200" kern="100" dirty="0"/>
              <a:t>50</a:t>
            </a:r>
            <a:r>
              <a:rPr lang="ja-JP" altLang="en-US" sz="1200" kern="100" dirty="0"/>
              <a:t>年を経過（供用期間を延長）する施設が増加</a:t>
            </a:r>
            <a:endParaRPr lang="en-US" altLang="ja-JP" sz="1200" kern="100" dirty="0"/>
          </a:p>
          <a:p>
            <a:pPr algn="just"/>
            <a:r>
              <a:rPr lang="ja-JP" altLang="en-US" sz="1200" kern="100" dirty="0">
                <a:effectLst/>
              </a:rPr>
              <a:t>（国の基準）</a:t>
            </a:r>
            <a:endParaRPr lang="en-US" altLang="ja-JP" sz="1200" kern="100" dirty="0">
              <a:effectLst/>
            </a:endParaRPr>
          </a:p>
          <a:p>
            <a:pPr algn="just"/>
            <a:endParaRPr lang="en-US" altLang="ja-JP" sz="1200" kern="100" dirty="0"/>
          </a:p>
          <a:p>
            <a:pPr algn="just"/>
            <a:endParaRPr lang="en-US" altLang="ja-JP" sz="1200" kern="100" dirty="0">
              <a:effectLst/>
            </a:endParaRPr>
          </a:p>
          <a:p>
            <a:pPr algn="just"/>
            <a:endParaRPr lang="en-US" altLang="ja-JP" sz="1200" kern="100" dirty="0"/>
          </a:p>
          <a:p>
            <a:pPr algn="just"/>
            <a:endParaRPr lang="en-US" altLang="ja-JP" sz="1200" kern="100" dirty="0">
              <a:effectLst/>
            </a:endParaRPr>
          </a:p>
          <a:p>
            <a:pPr algn="just"/>
            <a:endParaRPr lang="en-US" altLang="ja-JP" sz="1200" kern="100" dirty="0">
              <a:effectLst/>
            </a:endParaRPr>
          </a:p>
          <a:p>
            <a:pPr algn="just"/>
            <a:endParaRPr lang="en-US" altLang="ja-JP" sz="1200" kern="100" dirty="0"/>
          </a:p>
          <a:p>
            <a:pPr algn="just"/>
            <a:endParaRPr lang="en-US" altLang="ja-JP" sz="1200" kern="100" dirty="0">
              <a:effectLst/>
            </a:endParaRPr>
          </a:p>
          <a:p>
            <a:pPr algn="just"/>
            <a:endParaRPr lang="en-US" altLang="ja-JP" sz="1200" kern="100" dirty="0">
              <a:effectLst/>
            </a:endParaRPr>
          </a:p>
        </p:txBody>
      </p:sp>
      <p:sp>
        <p:nvSpPr>
          <p:cNvPr id="6" name="テキスト ボックス 5">
            <a:extLst>
              <a:ext uri="{FF2B5EF4-FFF2-40B4-BE49-F238E27FC236}">
                <a16:creationId xmlns:a16="http://schemas.microsoft.com/office/drawing/2014/main" id="{D3C70D2F-53F6-43A6-8A2D-DD0A3703D135}"/>
              </a:ext>
            </a:extLst>
          </p:cNvPr>
          <p:cNvSpPr txBox="1"/>
          <p:nvPr/>
        </p:nvSpPr>
        <p:spPr>
          <a:xfrm>
            <a:off x="378750" y="2512488"/>
            <a:ext cx="8081682" cy="261610"/>
          </a:xfrm>
          <a:prstGeom prst="rect">
            <a:avLst/>
          </a:prstGeom>
          <a:noFill/>
          <a:ln>
            <a:solidFill>
              <a:schemeClr val="tx1"/>
            </a:solidFill>
          </a:ln>
        </p:spPr>
        <p:txBody>
          <a:bodyPr wrap="square" rtlCol="0">
            <a:spAutoFit/>
          </a:bodyPr>
          <a:lstStyle/>
          <a:p>
            <a:pPr algn="just"/>
            <a:r>
              <a:rPr lang="ja-JP" altLang="en-US" sz="1100" kern="100" dirty="0">
                <a:effectLst/>
              </a:rPr>
              <a:t>鋼構造施設や桟橋式上部工などを対象に詳細点検を実施（</a:t>
            </a:r>
            <a:r>
              <a:rPr lang="en-US" altLang="ja-JP" sz="1100" kern="100" dirty="0">
                <a:effectLst/>
              </a:rPr>
              <a:t>10</a:t>
            </a:r>
            <a:r>
              <a:rPr lang="ja-JP" altLang="en-US" sz="1100" kern="100" dirty="0">
                <a:effectLst/>
              </a:rPr>
              <a:t>～</a:t>
            </a:r>
            <a:r>
              <a:rPr lang="en-US" altLang="ja-JP" sz="1100" kern="100" dirty="0">
                <a:effectLst/>
              </a:rPr>
              <a:t>15</a:t>
            </a:r>
            <a:r>
              <a:rPr lang="ja-JP" altLang="en-US" sz="1100" kern="100" dirty="0">
                <a:effectLst/>
              </a:rPr>
              <a:t>年に</a:t>
            </a:r>
            <a:r>
              <a:rPr lang="en-US" altLang="ja-JP" sz="1100" kern="100" dirty="0">
                <a:effectLst/>
              </a:rPr>
              <a:t>1</a:t>
            </a:r>
            <a:r>
              <a:rPr lang="ja-JP" altLang="en-US" sz="1100" kern="100" dirty="0">
                <a:effectLst/>
              </a:rPr>
              <a:t>度）</a:t>
            </a:r>
            <a:endParaRPr kumimoji="1" lang="ja-JP" altLang="en-US" sz="1100" dirty="0"/>
          </a:p>
        </p:txBody>
      </p:sp>
      <p:sp>
        <p:nvSpPr>
          <p:cNvPr id="16" name="テキスト ボックス 15">
            <a:extLst>
              <a:ext uri="{FF2B5EF4-FFF2-40B4-BE49-F238E27FC236}">
                <a16:creationId xmlns:a16="http://schemas.microsoft.com/office/drawing/2014/main" id="{2C353DB4-1159-47BD-BF38-A3BF3A3D4A8B}"/>
              </a:ext>
            </a:extLst>
          </p:cNvPr>
          <p:cNvSpPr txBox="1"/>
          <p:nvPr/>
        </p:nvSpPr>
        <p:spPr>
          <a:xfrm>
            <a:off x="95415" y="5747971"/>
            <a:ext cx="8770288" cy="461665"/>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r>
              <a:rPr lang="ja-JP" altLang="en-US" sz="1200" kern="100" dirty="0">
                <a:effectLst/>
              </a:rPr>
              <a:t>・詳細点検の対象施設見直し</a:t>
            </a:r>
            <a:endParaRPr lang="en-US" altLang="ja-JP" sz="1200" kern="100" dirty="0">
              <a:effectLst/>
            </a:endParaRPr>
          </a:p>
        </p:txBody>
      </p:sp>
      <p:sp>
        <p:nvSpPr>
          <p:cNvPr id="17" name="フローチャート: 組合せ 16">
            <a:extLst>
              <a:ext uri="{FF2B5EF4-FFF2-40B4-BE49-F238E27FC236}">
                <a16:creationId xmlns:a16="http://schemas.microsoft.com/office/drawing/2014/main" id="{39168D9E-F1DE-430F-BACB-A9C0812EA9CA}"/>
              </a:ext>
            </a:extLst>
          </p:cNvPr>
          <p:cNvSpPr/>
          <p:nvPr/>
        </p:nvSpPr>
        <p:spPr>
          <a:xfrm>
            <a:off x="3673501" y="1980839"/>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①点検、診断、評価の手法や体制等の充実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95413" y="901120"/>
            <a:ext cx="9048586" cy="307777"/>
          </a:xfrm>
          <a:prstGeom prst="rect">
            <a:avLst/>
          </a:prstGeom>
          <a:noFill/>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①ー</a:t>
            </a:r>
            <a:r>
              <a:rPr kumimoji="1" lang="en-US" altLang="ja-JP" sz="1200" dirty="0">
                <a:latin typeface="BIZ UDPゴシック" panose="020B0400000000000000" pitchFamily="50" charset="-128"/>
                <a:ea typeface="BIZ UDPゴシック" panose="020B0400000000000000" pitchFamily="50" charset="-128"/>
              </a:rPr>
              <a:t>3</a:t>
            </a:r>
            <a:r>
              <a:rPr kumimoji="1" lang="ja-JP" altLang="en-US" sz="12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鋼矢板等の肉厚調査・空洞調査・コンクリート中の塩化物イオン濃度測定などの詳細点検を継続実施</a:t>
            </a:r>
            <a:endParaRPr kumimoji="1" lang="ja-JP" altLang="en-US" sz="1600" dirty="0"/>
          </a:p>
        </p:txBody>
      </p:sp>
      <p:sp>
        <p:nvSpPr>
          <p:cNvPr id="26" name="フローチャート: 組合せ 25">
            <a:extLst>
              <a:ext uri="{FF2B5EF4-FFF2-40B4-BE49-F238E27FC236}">
                <a16:creationId xmlns:a16="http://schemas.microsoft.com/office/drawing/2014/main" id="{67F2E4B2-50C7-4C8F-AEC7-615F87511E8E}"/>
              </a:ext>
            </a:extLst>
          </p:cNvPr>
          <p:cNvSpPr/>
          <p:nvPr/>
        </p:nvSpPr>
        <p:spPr>
          <a:xfrm>
            <a:off x="3673500" y="3183163"/>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ローチャート: 組合せ 27">
            <a:extLst>
              <a:ext uri="{FF2B5EF4-FFF2-40B4-BE49-F238E27FC236}">
                <a16:creationId xmlns:a16="http://schemas.microsoft.com/office/drawing/2014/main" id="{C64EDDC5-F7E6-4B2B-B048-742A3B54577E}"/>
              </a:ext>
            </a:extLst>
          </p:cNvPr>
          <p:cNvSpPr/>
          <p:nvPr/>
        </p:nvSpPr>
        <p:spPr>
          <a:xfrm>
            <a:off x="3683769" y="5628999"/>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５</a:t>
            </a:r>
            <a:r>
              <a:rPr kumimoji="1" lang="en-US" altLang="ja-JP" sz="2800" dirty="0">
                <a:solidFill>
                  <a:schemeClr val="bg1"/>
                </a:solidFill>
                <a:latin typeface="Meiryo UI" pitchFamily="50" charset="-128"/>
                <a:ea typeface="Meiryo UI" pitchFamily="50" charset="-128"/>
                <a:cs typeface="Meiryo UI" pitchFamily="50" charset="-128"/>
              </a:rPr>
              <a:t>.</a:t>
            </a:r>
            <a:r>
              <a:rPr kumimoji="1" lang="ja-JP" altLang="en-US" sz="2800" dirty="0">
                <a:solidFill>
                  <a:schemeClr val="bg1"/>
                </a:solidFill>
                <a:latin typeface="Meiryo UI" panose="020B0604030504040204" pitchFamily="50" charset="-128"/>
                <a:ea typeface="Meiryo UI" panose="020B0604030504040204"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33" name="スライド番号プレースホルダー 1">
            <a:extLst>
              <a:ext uri="{FF2B5EF4-FFF2-40B4-BE49-F238E27FC236}">
                <a16:creationId xmlns:a16="http://schemas.microsoft.com/office/drawing/2014/main" id="{51B5565D-A442-473D-B93E-24E9F7230201}"/>
              </a:ext>
            </a:extLst>
          </p:cNvPr>
          <p:cNvSpPr>
            <a:spLocks noGrp="1"/>
          </p:cNvSpPr>
          <p:nvPr>
            <p:ph type="sldNum" sz="quarter" idx="12"/>
          </p:nvPr>
        </p:nvSpPr>
        <p:spPr>
          <a:xfrm>
            <a:off x="7339960" y="6560899"/>
            <a:ext cx="1828800" cy="365125"/>
          </a:xfrm>
        </p:spPr>
        <p:txBody>
          <a:bodyPr/>
          <a:lstStyle/>
          <a:p>
            <a:pPr algn="r"/>
            <a:fld id="{682EF9F9-C4E8-46B2-BBF1-33E3162B856A}" type="slidenum">
              <a:rPr kumimoji="1" lang="ja-JP" altLang="en-US" smtClean="0"/>
              <a:pPr algn="r"/>
              <a:t>26</a:t>
            </a:fld>
            <a:endParaRPr kumimoji="1" lang="ja-JP" altLang="en-US" dirty="0"/>
          </a:p>
        </p:txBody>
      </p:sp>
      <p:pic>
        <p:nvPicPr>
          <p:cNvPr id="18" name="図 17">
            <a:extLst>
              <a:ext uri="{FF2B5EF4-FFF2-40B4-BE49-F238E27FC236}">
                <a16:creationId xmlns:a16="http://schemas.microsoft.com/office/drawing/2014/main" id="{8D7873DE-BF9B-4FF6-8CCC-37EDE5E5F31B}"/>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278297" y="4022922"/>
            <a:ext cx="5505450" cy="1544754"/>
          </a:xfrm>
          <a:prstGeom prst="rect">
            <a:avLst/>
          </a:prstGeom>
          <a:noFill/>
          <a:ln>
            <a:noFill/>
          </a:ln>
        </p:spPr>
      </p:pic>
      <p:sp>
        <p:nvSpPr>
          <p:cNvPr id="19" name="テキスト ボックス 18">
            <a:extLst>
              <a:ext uri="{FF2B5EF4-FFF2-40B4-BE49-F238E27FC236}">
                <a16:creationId xmlns:a16="http://schemas.microsoft.com/office/drawing/2014/main" id="{954661CD-B89F-4801-B2DB-455A6B059655}"/>
              </a:ext>
            </a:extLst>
          </p:cNvPr>
          <p:cNvSpPr txBox="1"/>
          <p:nvPr/>
        </p:nvSpPr>
        <p:spPr>
          <a:xfrm>
            <a:off x="5651788" y="4334204"/>
            <a:ext cx="3024668" cy="600164"/>
          </a:xfrm>
          <a:prstGeom prst="rect">
            <a:avLst/>
          </a:prstGeom>
          <a:noFill/>
          <a:ln>
            <a:solidFill>
              <a:schemeClr val="tx1"/>
            </a:solidFill>
          </a:ln>
        </p:spPr>
        <p:txBody>
          <a:bodyPr wrap="square" rtlCol="0">
            <a:spAutoFit/>
          </a:bodyPr>
          <a:lstStyle/>
          <a:p>
            <a:pPr algn="just"/>
            <a:r>
              <a:rPr lang="ja-JP" altLang="en-US" sz="1100" kern="100" dirty="0">
                <a:effectLst/>
              </a:rPr>
              <a:t>〇対象施設</a:t>
            </a:r>
            <a:endParaRPr lang="en-US" altLang="ja-JP" sz="1100" kern="100" dirty="0">
              <a:effectLst/>
            </a:endParaRPr>
          </a:p>
          <a:p>
            <a:pPr algn="just"/>
            <a:r>
              <a:rPr lang="ja-JP" altLang="en-US" sz="1100" kern="100" dirty="0">
                <a:effectLst/>
              </a:rPr>
              <a:t>係留施設（鋼構造、コンクリート構造）</a:t>
            </a:r>
            <a:endParaRPr lang="en-US" altLang="ja-JP" sz="1100" kern="100" dirty="0">
              <a:effectLst/>
            </a:endParaRPr>
          </a:p>
          <a:p>
            <a:pPr algn="just"/>
            <a:r>
              <a:rPr lang="ja-JP" altLang="en-US" sz="1100" kern="100" dirty="0">
                <a:effectLst/>
              </a:rPr>
              <a:t>外郭施設（鋼構造、コンクリート構造）</a:t>
            </a:r>
            <a:endParaRPr kumimoji="1" lang="ja-JP" altLang="en-US" sz="1100" dirty="0"/>
          </a:p>
        </p:txBody>
      </p:sp>
      <p:sp>
        <p:nvSpPr>
          <p:cNvPr id="2" name="正方形/長方形 1">
            <a:extLst>
              <a:ext uri="{FF2B5EF4-FFF2-40B4-BE49-F238E27FC236}">
                <a16:creationId xmlns:a16="http://schemas.microsoft.com/office/drawing/2014/main" id="{484110CC-3829-4FE4-8D37-F013FA6CCFA8}"/>
              </a:ext>
            </a:extLst>
          </p:cNvPr>
          <p:cNvSpPr/>
          <p:nvPr/>
        </p:nvSpPr>
        <p:spPr>
          <a:xfrm>
            <a:off x="378750" y="5157192"/>
            <a:ext cx="5260050" cy="402451"/>
          </a:xfrm>
          <a:prstGeom prst="rect">
            <a:avLst/>
          </a:prstGeom>
          <a:noFill/>
          <a:ln w="317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9AB8F743-CCE4-4485-8206-D9BB2ECB8D9E}"/>
              </a:ext>
            </a:extLst>
          </p:cNvPr>
          <p:cNvSpPr txBox="1"/>
          <p:nvPr/>
        </p:nvSpPr>
        <p:spPr>
          <a:xfrm>
            <a:off x="95415" y="6360200"/>
            <a:ext cx="8770288" cy="461665"/>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審議内容</a:t>
            </a:r>
            <a:r>
              <a:rPr lang="en-US" altLang="ja-JP" sz="1200" kern="100" dirty="0">
                <a:effectLst/>
              </a:rPr>
              <a:t>】</a:t>
            </a:r>
          </a:p>
          <a:p>
            <a:r>
              <a:rPr lang="ja-JP" altLang="en-US" sz="1200" kern="100" dirty="0">
                <a:effectLst/>
              </a:rPr>
              <a:t>・外郭施設の詳細点検に係る基準の整備⇒係留施設と同様に設定</a:t>
            </a:r>
            <a:endParaRPr lang="en-US" altLang="ja-JP" sz="1200" kern="100" dirty="0">
              <a:effectLst/>
            </a:endParaRPr>
          </a:p>
        </p:txBody>
      </p:sp>
      <p:sp>
        <p:nvSpPr>
          <p:cNvPr id="29" name="フローチャート: 組合せ 28">
            <a:extLst>
              <a:ext uri="{FF2B5EF4-FFF2-40B4-BE49-F238E27FC236}">
                <a16:creationId xmlns:a16="http://schemas.microsoft.com/office/drawing/2014/main" id="{997658AA-6BE4-4CE3-9A75-06672B606C97}"/>
              </a:ext>
            </a:extLst>
          </p:cNvPr>
          <p:cNvSpPr/>
          <p:nvPr/>
        </p:nvSpPr>
        <p:spPr>
          <a:xfrm>
            <a:off x="3683769" y="6241228"/>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20683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2DD2419B-0019-4542-A414-FC6635DB08E0}"/>
              </a:ext>
            </a:extLst>
          </p:cNvPr>
          <p:cNvSpPr txBox="1"/>
          <p:nvPr/>
        </p:nvSpPr>
        <p:spPr>
          <a:xfrm>
            <a:off x="95415" y="1932567"/>
            <a:ext cx="8770288" cy="941869"/>
          </a:xfrm>
          <a:prstGeom prst="rect">
            <a:avLst/>
          </a:prstGeom>
          <a:noFill/>
          <a:ln>
            <a:solidFill>
              <a:schemeClr val="tx1"/>
            </a:solidFill>
          </a:ln>
        </p:spPr>
        <p:txBody>
          <a:bodyPr wrap="square" rtlCol="0">
            <a:noAutofit/>
          </a:bodyPr>
          <a:lstStyle/>
          <a:p>
            <a:pPr algn="just"/>
            <a:r>
              <a:rPr lang="en-US" altLang="ja-JP" sz="1400" kern="100" dirty="0">
                <a:effectLst/>
              </a:rPr>
              <a:t>【</a:t>
            </a:r>
            <a:r>
              <a:rPr lang="ja-JP" altLang="en-US" sz="1400" kern="100" dirty="0">
                <a:effectLst/>
              </a:rPr>
              <a:t>実績・評価（検証）</a:t>
            </a:r>
            <a:r>
              <a:rPr lang="en-US" altLang="ja-JP" sz="1400" kern="100" dirty="0">
                <a:effectLst/>
              </a:rPr>
              <a:t>】</a:t>
            </a:r>
          </a:p>
          <a:p>
            <a:pPr algn="just"/>
            <a:endParaRPr lang="en-US" altLang="ja-JP" sz="1400" kern="100" dirty="0">
              <a:effectLst/>
            </a:endParaRPr>
          </a:p>
          <a:p>
            <a:pPr algn="just"/>
            <a:endParaRPr lang="en-US" altLang="ja-JP" sz="1400" kern="100" dirty="0">
              <a:effectLst/>
            </a:endParaRPr>
          </a:p>
          <a:p>
            <a:pPr algn="just"/>
            <a:endParaRPr lang="en-US" altLang="ja-JP" sz="1400" kern="100" dirty="0">
              <a:effectLst/>
            </a:endParaRPr>
          </a:p>
          <a:p>
            <a:pPr algn="just"/>
            <a:endParaRPr lang="en-US" altLang="ja-JP" sz="1400" kern="100" dirty="0">
              <a:effectLst/>
            </a:endParaRPr>
          </a:p>
          <a:p>
            <a:pPr algn="just"/>
            <a:endParaRPr lang="en-US" altLang="ja-JP" sz="1800" kern="100" dirty="0">
              <a:effectLst/>
            </a:endParaRPr>
          </a:p>
          <a:p>
            <a:pPr algn="just"/>
            <a:endParaRPr lang="en-US" altLang="ja-JP" sz="1800" kern="100" dirty="0">
              <a:effectLst/>
            </a:endParaRPr>
          </a:p>
        </p:txBody>
      </p:sp>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8770288" cy="46166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実施計画に基づく、優先順位の検討</a:t>
            </a:r>
            <a:endParaRPr kumimoji="1" lang="ja-JP" altLang="en-US" sz="1200" dirty="0"/>
          </a:p>
        </p:txBody>
      </p:sp>
      <p:sp>
        <p:nvSpPr>
          <p:cNvPr id="5" name="テキスト ボックス 4">
            <a:extLst>
              <a:ext uri="{FF2B5EF4-FFF2-40B4-BE49-F238E27FC236}">
                <a16:creationId xmlns:a16="http://schemas.microsoft.com/office/drawing/2014/main" id="{BC0B227D-5ABA-49BA-8C81-C28D5614D271}"/>
              </a:ext>
            </a:extLst>
          </p:cNvPr>
          <p:cNvSpPr txBox="1"/>
          <p:nvPr/>
        </p:nvSpPr>
        <p:spPr>
          <a:xfrm>
            <a:off x="95415" y="3109030"/>
            <a:ext cx="8770288" cy="461665"/>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p>
          <a:p>
            <a:pPr algn="just"/>
            <a:r>
              <a:rPr lang="ja-JP" altLang="en-US" sz="1200" kern="100" dirty="0">
                <a:effectLst/>
              </a:rPr>
              <a:t>・１施設の補修に期間と費用を要すること、健全度が低下する施設の増加が今後見込まれる。</a:t>
            </a:r>
            <a:endParaRPr lang="en-US" altLang="ja-JP" sz="1200" kern="100" dirty="0">
              <a:effectLst/>
            </a:endParaRPr>
          </a:p>
        </p:txBody>
      </p:sp>
      <p:sp>
        <p:nvSpPr>
          <p:cNvPr id="6" name="テキスト ボックス 5">
            <a:extLst>
              <a:ext uri="{FF2B5EF4-FFF2-40B4-BE49-F238E27FC236}">
                <a16:creationId xmlns:a16="http://schemas.microsoft.com/office/drawing/2014/main" id="{D3C70D2F-53F6-43A6-8A2D-DD0A3703D135}"/>
              </a:ext>
            </a:extLst>
          </p:cNvPr>
          <p:cNvSpPr txBox="1"/>
          <p:nvPr/>
        </p:nvSpPr>
        <p:spPr>
          <a:xfrm>
            <a:off x="378750" y="2310671"/>
            <a:ext cx="8081682" cy="430887"/>
          </a:xfrm>
          <a:prstGeom prst="rect">
            <a:avLst/>
          </a:prstGeom>
          <a:noFill/>
          <a:ln>
            <a:solidFill>
              <a:schemeClr val="tx1"/>
            </a:solidFill>
          </a:ln>
        </p:spPr>
        <p:txBody>
          <a:bodyPr wrap="square" rtlCol="0">
            <a:spAutoFit/>
          </a:bodyPr>
          <a:lstStyle/>
          <a:p>
            <a:pPr algn="just"/>
            <a:r>
              <a:rPr kumimoji="1" lang="ja-JP" altLang="en-US" sz="1100" dirty="0"/>
              <a:t>係留施設については、優先順位の検討手法を確立し、補修を実施。</a:t>
            </a:r>
            <a:endParaRPr kumimoji="1" lang="en-US" altLang="ja-JP" sz="1100" dirty="0"/>
          </a:p>
          <a:p>
            <a:pPr algn="just"/>
            <a:r>
              <a:rPr kumimoji="1" lang="ja-JP" altLang="en-US" sz="1100" dirty="0"/>
              <a:t>健全度が低下した施設が増加</a:t>
            </a:r>
            <a:r>
              <a:rPr kumimoji="1" lang="en-US" altLang="ja-JP" sz="1100" dirty="0"/>
              <a:t>(</a:t>
            </a:r>
            <a:r>
              <a:rPr kumimoji="1" lang="ja-JP" altLang="en-US" sz="1100" dirty="0"/>
              <a:t>係留施設：</a:t>
            </a:r>
            <a:r>
              <a:rPr kumimoji="1" lang="en-US" altLang="ja-JP" sz="1100" dirty="0"/>
              <a:t>26</a:t>
            </a:r>
            <a:r>
              <a:rPr kumimoji="1" lang="ja-JP" altLang="en-US" sz="1100" dirty="0"/>
              <a:t>施設→</a:t>
            </a:r>
            <a:r>
              <a:rPr kumimoji="1" lang="en-US" altLang="ja-JP" sz="1100" dirty="0"/>
              <a:t>39</a:t>
            </a:r>
            <a:r>
              <a:rPr kumimoji="1" lang="ja-JP" altLang="en-US" sz="1100" dirty="0"/>
              <a:t>施設</a:t>
            </a:r>
            <a:r>
              <a:rPr kumimoji="1" lang="en-US" altLang="ja-JP" sz="1100" dirty="0"/>
              <a:t>)</a:t>
            </a:r>
          </a:p>
        </p:txBody>
      </p:sp>
      <p:sp>
        <p:nvSpPr>
          <p:cNvPr id="16" name="テキスト ボックス 15">
            <a:extLst>
              <a:ext uri="{FF2B5EF4-FFF2-40B4-BE49-F238E27FC236}">
                <a16:creationId xmlns:a16="http://schemas.microsoft.com/office/drawing/2014/main" id="{2C353DB4-1159-47BD-BF38-A3BF3A3D4A8B}"/>
              </a:ext>
            </a:extLst>
          </p:cNvPr>
          <p:cNvSpPr txBox="1"/>
          <p:nvPr/>
        </p:nvSpPr>
        <p:spPr>
          <a:xfrm>
            <a:off x="95415" y="3864776"/>
            <a:ext cx="8770288" cy="2123658"/>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r>
              <a:rPr lang="ja-JP" altLang="en-US" sz="1200" kern="100" dirty="0">
                <a:effectLst/>
              </a:rPr>
              <a:t>・社会的影響度などに基づいて最適な整備水準を設ける。</a:t>
            </a:r>
            <a:endParaRPr lang="en-US" altLang="ja-JP" sz="1200" kern="100" dirty="0">
              <a:effectLst/>
            </a:endParaRPr>
          </a:p>
          <a:p>
            <a:endParaRPr lang="en-US" altLang="ja-JP" sz="1200" kern="100" dirty="0"/>
          </a:p>
          <a:p>
            <a:endParaRPr lang="en-US" altLang="ja-JP" sz="1200" kern="100" dirty="0">
              <a:effectLst/>
            </a:endParaRPr>
          </a:p>
          <a:p>
            <a:endParaRPr lang="en-US" altLang="ja-JP" sz="1200" kern="100" dirty="0"/>
          </a:p>
          <a:p>
            <a:endParaRPr lang="en-US" altLang="ja-JP" sz="1200" kern="100" dirty="0">
              <a:effectLst/>
            </a:endParaRPr>
          </a:p>
          <a:p>
            <a:endParaRPr lang="en-US" altLang="ja-JP" sz="1200" kern="100" dirty="0"/>
          </a:p>
          <a:p>
            <a:endParaRPr lang="en-US" altLang="ja-JP" sz="1200" kern="100" dirty="0">
              <a:effectLst/>
            </a:endParaRPr>
          </a:p>
          <a:p>
            <a:endParaRPr lang="en-US" altLang="ja-JP" sz="1200" kern="100" dirty="0"/>
          </a:p>
          <a:p>
            <a:endParaRPr lang="en-US" altLang="ja-JP" sz="1200" kern="100" dirty="0">
              <a:effectLst/>
            </a:endParaRPr>
          </a:p>
          <a:p>
            <a:endParaRPr lang="en-US" altLang="ja-JP" sz="1200" kern="100" dirty="0">
              <a:effectLst/>
            </a:endParaRPr>
          </a:p>
        </p:txBody>
      </p:sp>
      <p:sp>
        <p:nvSpPr>
          <p:cNvPr id="17" name="フローチャート: 組合せ 16">
            <a:extLst>
              <a:ext uri="{FF2B5EF4-FFF2-40B4-BE49-F238E27FC236}">
                <a16:creationId xmlns:a16="http://schemas.microsoft.com/office/drawing/2014/main" id="{39168D9E-F1DE-430F-BACB-A9C0812EA9CA}"/>
              </a:ext>
            </a:extLst>
          </p:cNvPr>
          <p:cNvSpPr/>
          <p:nvPr/>
        </p:nvSpPr>
        <p:spPr>
          <a:xfrm>
            <a:off x="3673501" y="1808787"/>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②施設の特性に応じた維持管理手法の体系化</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95413" y="901120"/>
            <a:ext cx="9048586" cy="307777"/>
          </a:xfrm>
          <a:prstGeom prst="rect">
            <a:avLst/>
          </a:prstGeom>
          <a:noFill/>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②ー</a:t>
            </a:r>
            <a:r>
              <a:rPr kumimoji="1" lang="en-US" altLang="ja-JP" sz="1200" dirty="0">
                <a:latin typeface="BIZ UDPゴシック" panose="020B0400000000000000" pitchFamily="50" charset="-128"/>
                <a:ea typeface="BIZ UDPゴシック" panose="020B0400000000000000" pitchFamily="50" charset="-128"/>
              </a:rPr>
              <a:t>3</a:t>
            </a:r>
            <a:r>
              <a:rPr kumimoji="1" lang="ja-JP" altLang="en-US" sz="12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各施設の更新等の方法や時期を検討</a:t>
            </a:r>
            <a:endParaRPr kumimoji="1" lang="ja-JP" altLang="en-US" sz="1600" dirty="0"/>
          </a:p>
        </p:txBody>
      </p:sp>
      <p:sp>
        <p:nvSpPr>
          <p:cNvPr id="26" name="フローチャート: 組合せ 25">
            <a:extLst>
              <a:ext uri="{FF2B5EF4-FFF2-40B4-BE49-F238E27FC236}">
                <a16:creationId xmlns:a16="http://schemas.microsoft.com/office/drawing/2014/main" id="{67F2E4B2-50C7-4C8F-AEC7-615F87511E8E}"/>
              </a:ext>
            </a:extLst>
          </p:cNvPr>
          <p:cNvSpPr/>
          <p:nvPr/>
        </p:nvSpPr>
        <p:spPr>
          <a:xfrm>
            <a:off x="3673500" y="2939594"/>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ローチャート: 組合せ 27">
            <a:extLst>
              <a:ext uri="{FF2B5EF4-FFF2-40B4-BE49-F238E27FC236}">
                <a16:creationId xmlns:a16="http://schemas.microsoft.com/office/drawing/2014/main" id="{C64EDDC5-F7E6-4B2B-B048-742A3B54577E}"/>
              </a:ext>
            </a:extLst>
          </p:cNvPr>
          <p:cNvSpPr/>
          <p:nvPr/>
        </p:nvSpPr>
        <p:spPr>
          <a:xfrm>
            <a:off x="3683769" y="3673097"/>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５</a:t>
            </a:r>
            <a:r>
              <a:rPr kumimoji="1" lang="en-US" altLang="ja-JP" sz="2800" dirty="0">
                <a:solidFill>
                  <a:schemeClr val="bg1"/>
                </a:solidFill>
                <a:latin typeface="Meiryo UI" pitchFamily="50" charset="-128"/>
                <a:ea typeface="Meiryo UI" pitchFamily="50" charset="-128"/>
                <a:cs typeface="Meiryo UI" pitchFamily="50" charset="-128"/>
              </a:rPr>
              <a:t>.</a:t>
            </a:r>
            <a:r>
              <a:rPr kumimoji="1" lang="ja-JP" altLang="en-US" sz="2800" dirty="0">
                <a:solidFill>
                  <a:schemeClr val="bg1"/>
                </a:solidFill>
                <a:latin typeface="Meiryo UI" panose="020B0604030504040204" pitchFamily="50" charset="-128"/>
                <a:ea typeface="Meiryo UI" panose="020B0604030504040204"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33" name="スライド番号プレースホルダー 1">
            <a:extLst>
              <a:ext uri="{FF2B5EF4-FFF2-40B4-BE49-F238E27FC236}">
                <a16:creationId xmlns:a16="http://schemas.microsoft.com/office/drawing/2014/main" id="{51B5565D-A442-473D-B93E-24E9F7230201}"/>
              </a:ext>
            </a:extLst>
          </p:cNvPr>
          <p:cNvSpPr>
            <a:spLocks noGrp="1"/>
          </p:cNvSpPr>
          <p:nvPr>
            <p:ph type="sldNum" sz="quarter" idx="12"/>
          </p:nvPr>
        </p:nvSpPr>
        <p:spPr>
          <a:xfrm>
            <a:off x="7339960" y="6560899"/>
            <a:ext cx="1828800" cy="365125"/>
          </a:xfrm>
        </p:spPr>
        <p:txBody>
          <a:bodyPr/>
          <a:lstStyle/>
          <a:p>
            <a:pPr algn="r"/>
            <a:fld id="{682EF9F9-C4E8-46B2-BBF1-33E3162B856A}" type="slidenum">
              <a:rPr kumimoji="1" lang="ja-JP" altLang="en-US" smtClean="0"/>
              <a:pPr algn="r"/>
              <a:t>27</a:t>
            </a:fld>
            <a:endParaRPr kumimoji="1" lang="ja-JP" altLang="en-US" dirty="0"/>
          </a:p>
        </p:txBody>
      </p:sp>
      <p:sp>
        <p:nvSpPr>
          <p:cNvPr id="25" name="テキスト ボックス 24">
            <a:extLst>
              <a:ext uri="{FF2B5EF4-FFF2-40B4-BE49-F238E27FC236}">
                <a16:creationId xmlns:a16="http://schemas.microsoft.com/office/drawing/2014/main" id="{9AB8F743-CCE4-4485-8206-D9BB2ECB8D9E}"/>
              </a:ext>
            </a:extLst>
          </p:cNvPr>
          <p:cNvSpPr txBox="1"/>
          <p:nvPr/>
        </p:nvSpPr>
        <p:spPr>
          <a:xfrm>
            <a:off x="95415" y="6158383"/>
            <a:ext cx="8770288" cy="646331"/>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審議内容</a:t>
            </a:r>
            <a:r>
              <a:rPr lang="en-US" altLang="ja-JP" sz="1200" kern="100" dirty="0">
                <a:effectLst/>
              </a:rPr>
              <a:t>】</a:t>
            </a:r>
          </a:p>
          <a:p>
            <a:r>
              <a:rPr lang="ja-JP" altLang="en-US" sz="1200" kern="100" dirty="0">
                <a:effectLst/>
              </a:rPr>
              <a:t>・補修方法の検証</a:t>
            </a:r>
            <a:endParaRPr lang="en-US" altLang="ja-JP" sz="1200" kern="100" dirty="0">
              <a:effectLst/>
            </a:endParaRPr>
          </a:p>
          <a:p>
            <a:r>
              <a:rPr lang="ja-JP" altLang="en-US" sz="1200" kern="100" dirty="0"/>
              <a:t>・係留施設以外の社会的影響度、補修優先順位の設定</a:t>
            </a:r>
            <a:endParaRPr lang="en-US" altLang="ja-JP" sz="1200" kern="100" dirty="0">
              <a:effectLst/>
            </a:endParaRPr>
          </a:p>
        </p:txBody>
      </p:sp>
      <p:sp>
        <p:nvSpPr>
          <p:cNvPr id="29" name="フローチャート: 組合せ 28">
            <a:extLst>
              <a:ext uri="{FF2B5EF4-FFF2-40B4-BE49-F238E27FC236}">
                <a16:creationId xmlns:a16="http://schemas.microsoft.com/office/drawing/2014/main" id="{997658AA-6BE4-4CE3-9A75-06672B606C97}"/>
              </a:ext>
            </a:extLst>
          </p:cNvPr>
          <p:cNvSpPr/>
          <p:nvPr/>
        </p:nvSpPr>
        <p:spPr>
          <a:xfrm>
            <a:off x="3683769" y="6039411"/>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D9B3AFB5-200C-4A15-9BD9-54693C0055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6564" y="3017217"/>
            <a:ext cx="5216637" cy="1645447"/>
          </a:xfrm>
          <a:prstGeom prst="rect">
            <a:avLst/>
          </a:prstGeom>
        </p:spPr>
      </p:pic>
      <p:sp>
        <p:nvSpPr>
          <p:cNvPr id="7" name="楕円 6">
            <a:extLst>
              <a:ext uri="{FF2B5EF4-FFF2-40B4-BE49-F238E27FC236}">
                <a16:creationId xmlns:a16="http://schemas.microsoft.com/office/drawing/2014/main" id="{3417AC39-45CC-4ED5-826B-994BD5C74D41}"/>
              </a:ext>
            </a:extLst>
          </p:cNvPr>
          <p:cNvSpPr/>
          <p:nvPr/>
        </p:nvSpPr>
        <p:spPr>
          <a:xfrm>
            <a:off x="12269584" y="3582009"/>
            <a:ext cx="144016" cy="144016"/>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252" name="楕円 251">
            <a:extLst>
              <a:ext uri="{FF2B5EF4-FFF2-40B4-BE49-F238E27FC236}">
                <a16:creationId xmlns:a16="http://schemas.microsoft.com/office/drawing/2014/main" id="{F3AB346F-A63A-4BB7-8F08-AC781F987485}"/>
              </a:ext>
            </a:extLst>
          </p:cNvPr>
          <p:cNvSpPr/>
          <p:nvPr/>
        </p:nvSpPr>
        <p:spPr>
          <a:xfrm>
            <a:off x="13249756" y="3754795"/>
            <a:ext cx="144016" cy="144016"/>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253" name="楕円 252">
            <a:extLst>
              <a:ext uri="{FF2B5EF4-FFF2-40B4-BE49-F238E27FC236}">
                <a16:creationId xmlns:a16="http://schemas.microsoft.com/office/drawing/2014/main" id="{9B0E9E0A-FE0F-4876-A208-FAFAE19C7D00}"/>
              </a:ext>
            </a:extLst>
          </p:cNvPr>
          <p:cNvSpPr/>
          <p:nvPr/>
        </p:nvSpPr>
        <p:spPr>
          <a:xfrm>
            <a:off x="12915116" y="4109214"/>
            <a:ext cx="144016" cy="144016"/>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258" name="楕円 257">
            <a:extLst>
              <a:ext uri="{FF2B5EF4-FFF2-40B4-BE49-F238E27FC236}">
                <a16:creationId xmlns:a16="http://schemas.microsoft.com/office/drawing/2014/main" id="{95F9EFED-0240-47D7-9C9E-86115A66FB0D}"/>
              </a:ext>
            </a:extLst>
          </p:cNvPr>
          <p:cNvSpPr/>
          <p:nvPr/>
        </p:nvSpPr>
        <p:spPr>
          <a:xfrm>
            <a:off x="12896563" y="4284831"/>
            <a:ext cx="576064" cy="144016"/>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8" name="矢印: 右 7">
            <a:extLst>
              <a:ext uri="{FF2B5EF4-FFF2-40B4-BE49-F238E27FC236}">
                <a16:creationId xmlns:a16="http://schemas.microsoft.com/office/drawing/2014/main" id="{57D0529F-FF63-4FB7-8271-FDD3898C2A38}"/>
              </a:ext>
            </a:extLst>
          </p:cNvPr>
          <p:cNvSpPr/>
          <p:nvPr/>
        </p:nvSpPr>
        <p:spPr>
          <a:xfrm>
            <a:off x="5594712" y="4645448"/>
            <a:ext cx="180020" cy="1080120"/>
          </a:xfrm>
          <a:prstGeom prst="rightArrow">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D31D6041-9F97-42F1-89C6-34E2B51044EF}"/>
              </a:ext>
            </a:extLst>
          </p:cNvPr>
          <p:cNvSpPr/>
          <p:nvPr/>
        </p:nvSpPr>
        <p:spPr>
          <a:xfrm>
            <a:off x="5940152" y="4451319"/>
            <a:ext cx="2808312" cy="1440160"/>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BIZ UDPゴシック" panose="020B0400000000000000" pitchFamily="50" charset="-128"/>
                <a:ea typeface="BIZ UDPゴシック" panose="020B0400000000000000" pitchFamily="50" charset="-128"/>
              </a:rPr>
              <a:t>（案）</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algn="l"/>
            <a:r>
              <a:rPr kumimoji="1" lang="ja-JP" altLang="en-US" sz="1200" dirty="0">
                <a:solidFill>
                  <a:schemeClr val="tx1"/>
                </a:solidFill>
                <a:latin typeface="BIZ UDPゴシック" panose="020B0400000000000000" pitchFamily="50" charset="-128"/>
                <a:ea typeface="BIZ UDPゴシック" panose="020B0400000000000000" pitchFamily="50" charset="-128"/>
              </a:rPr>
              <a:t>施設の健全度と社会的影響度を考慮し、当て板溶接や部分的な陥没の補修などの部分補修で対応。</a:t>
            </a:r>
          </a:p>
        </p:txBody>
      </p:sp>
      <p:grpSp>
        <p:nvGrpSpPr>
          <p:cNvPr id="18" name="グループ化 17">
            <a:extLst>
              <a:ext uri="{FF2B5EF4-FFF2-40B4-BE49-F238E27FC236}">
                <a16:creationId xmlns:a16="http://schemas.microsoft.com/office/drawing/2014/main" id="{97A26F21-6995-4AAE-AE5D-D34EFC035E7C}"/>
              </a:ext>
            </a:extLst>
          </p:cNvPr>
          <p:cNvGrpSpPr/>
          <p:nvPr/>
        </p:nvGrpSpPr>
        <p:grpSpPr>
          <a:xfrm>
            <a:off x="219290" y="4253230"/>
            <a:ext cx="5198969" cy="1683883"/>
            <a:chOff x="219290" y="4253230"/>
            <a:chExt cx="5198969" cy="1683883"/>
          </a:xfrm>
        </p:grpSpPr>
        <p:graphicFrame>
          <p:nvGraphicFramePr>
            <p:cNvPr id="2" name="オブジェクト 1">
              <a:extLst>
                <a:ext uri="{FF2B5EF4-FFF2-40B4-BE49-F238E27FC236}">
                  <a16:creationId xmlns:a16="http://schemas.microsoft.com/office/drawing/2014/main" id="{AC95F334-461B-455C-8608-E31AEB7B84C2}"/>
                </a:ext>
              </a:extLst>
            </p:cNvPr>
            <p:cNvGraphicFramePr>
              <a:graphicFrameLocks noChangeAspect="1"/>
            </p:cNvGraphicFramePr>
            <p:nvPr>
              <p:extLst>
                <p:ext uri="{D42A27DB-BD31-4B8C-83A1-F6EECF244321}">
                  <p14:modId xmlns:p14="http://schemas.microsoft.com/office/powerpoint/2010/main" val="1435333026"/>
                </p:ext>
              </p:extLst>
            </p:nvPr>
          </p:nvGraphicFramePr>
          <p:xfrm>
            <a:off x="219290" y="4253230"/>
            <a:ext cx="5198969" cy="1679756"/>
          </p:xfrm>
          <a:graphic>
            <a:graphicData uri="http://schemas.openxmlformats.org/presentationml/2006/ole">
              <mc:AlternateContent xmlns:mc="http://schemas.openxmlformats.org/markup-compatibility/2006">
                <mc:Choice xmlns:v="urn:schemas-microsoft-com:vml" Requires="v">
                  <p:oleObj spid="_x0000_s394337" name="Worksheet" r:id="rId5" imgW="5684653" imgH="1836455" progId="Excel.Sheet.12">
                    <p:embed/>
                  </p:oleObj>
                </mc:Choice>
                <mc:Fallback>
                  <p:oleObj name="Worksheet" r:id="rId5" imgW="5684653" imgH="1836455" progId="Excel.Sheet.12">
                    <p:embed/>
                    <p:pic>
                      <p:nvPicPr>
                        <p:cNvPr id="0" name=""/>
                        <p:cNvPicPr/>
                        <p:nvPr/>
                      </p:nvPicPr>
                      <p:blipFill>
                        <a:blip r:embed="rId6"/>
                        <a:stretch>
                          <a:fillRect/>
                        </a:stretch>
                      </p:blipFill>
                      <p:spPr>
                        <a:xfrm>
                          <a:off x="219290" y="4253230"/>
                          <a:ext cx="5198969" cy="1679756"/>
                        </a:xfrm>
                        <a:prstGeom prst="rect">
                          <a:avLst/>
                        </a:prstGeom>
                      </p:spPr>
                    </p:pic>
                  </p:oleObj>
                </mc:Fallback>
              </mc:AlternateContent>
            </a:graphicData>
          </a:graphic>
        </p:graphicFrame>
        <p:sp>
          <p:nvSpPr>
            <p:cNvPr id="14" name="楕円 13">
              <a:extLst>
                <a:ext uri="{FF2B5EF4-FFF2-40B4-BE49-F238E27FC236}">
                  <a16:creationId xmlns:a16="http://schemas.microsoft.com/office/drawing/2014/main" id="{9700A730-9E6D-4FF8-AA02-F6242256DD01}"/>
                </a:ext>
              </a:extLst>
            </p:cNvPr>
            <p:cNvSpPr/>
            <p:nvPr/>
          </p:nvSpPr>
          <p:spPr>
            <a:xfrm>
              <a:off x="2283862" y="4872808"/>
              <a:ext cx="220300" cy="2203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30" name="楕円 29">
              <a:extLst>
                <a:ext uri="{FF2B5EF4-FFF2-40B4-BE49-F238E27FC236}">
                  <a16:creationId xmlns:a16="http://schemas.microsoft.com/office/drawing/2014/main" id="{BAA167B1-170B-4609-A727-C59EA2875F40}"/>
                </a:ext>
              </a:extLst>
            </p:cNvPr>
            <p:cNvSpPr/>
            <p:nvPr/>
          </p:nvSpPr>
          <p:spPr>
            <a:xfrm>
              <a:off x="3478357" y="5075358"/>
              <a:ext cx="220300" cy="2203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35" name="楕円 34">
              <a:extLst>
                <a:ext uri="{FF2B5EF4-FFF2-40B4-BE49-F238E27FC236}">
                  <a16:creationId xmlns:a16="http://schemas.microsoft.com/office/drawing/2014/main" id="{36F4BD7F-C290-4C25-AF15-91F74D17FDE4}"/>
                </a:ext>
              </a:extLst>
            </p:cNvPr>
            <p:cNvSpPr/>
            <p:nvPr/>
          </p:nvSpPr>
          <p:spPr>
            <a:xfrm>
              <a:off x="3080152" y="5505268"/>
              <a:ext cx="220300" cy="2203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38" name="楕円 37">
              <a:extLst>
                <a:ext uri="{FF2B5EF4-FFF2-40B4-BE49-F238E27FC236}">
                  <a16:creationId xmlns:a16="http://schemas.microsoft.com/office/drawing/2014/main" id="{225649FB-F2A8-4EA5-B73C-39A22D8261AF}"/>
                </a:ext>
              </a:extLst>
            </p:cNvPr>
            <p:cNvSpPr/>
            <p:nvPr/>
          </p:nvSpPr>
          <p:spPr>
            <a:xfrm>
              <a:off x="3080152" y="5716813"/>
              <a:ext cx="220300" cy="2203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grpSp>
      <p:grpSp>
        <p:nvGrpSpPr>
          <p:cNvPr id="98" name="グループ化 97">
            <a:extLst>
              <a:ext uri="{FF2B5EF4-FFF2-40B4-BE49-F238E27FC236}">
                <a16:creationId xmlns:a16="http://schemas.microsoft.com/office/drawing/2014/main" id="{21DD2CDF-B844-4372-BE29-ED2C5714B133}"/>
              </a:ext>
            </a:extLst>
          </p:cNvPr>
          <p:cNvGrpSpPr/>
          <p:nvPr/>
        </p:nvGrpSpPr>
        <p:grpSpPr>
          <a:xfrm>
            <a:off x="3897313" y="7568931"/>
            <a:ext cx="4357047" cy="3220380"/>
            <a:chOff x="3897313" y="7568931"/>
            <a:chExt cx="4357047" cy="3220380"/>
          </a:xfrm>
        </p:grpSpPr>
        <p:grpSp>
          <p:nvGrpSpPr>
            <p:cNvPr id="93" name="グループ化 92">
              <a:extLst>
                <a:ext uri="{FF2B5EF4-FFF2-40B4-BE49-F238E27FC236}">
                  <a16:creationId xmlns:a16="http://schemas.microsoft.com/office/drawing/2014/main" id="{E7497EB7-3F45-4E03-9047-0C4125E66823}"/>
                </a:ext>
              </a:extLst>
            </p:cNvPr>
            <p:cNvGrpSpPr/>
            <p:nvPr/>
          </p:nvGrpSpPr>
          <p:grpSpPr>
            <a:xfrm>
              <a:off x="3997472" y="7901278"/>
              <a:ext cx="4030912" cy="2152455"/>
              <a:chOff x="3997472" y="7901278"/>
              <a:chExt cx="4030912" cy="2152455"/>
            </a:xfrm>
          </p:grpSpPr>
          <p:grpSp>
            <p:nvGrpSpPr>
              <p:cNvPr id="91" name="グループ化 90">
                <a:extLst>
                  <a:ext uri="{FF2B5EF4-FFF2-40B4-BE49-F238E27FC236}">
                    <a16:creationId xmlns:a16="http://schemas.microsoft.com/office/drawing/2014/main" id="{9C172C17-8A94-4BCF-97C8-C83CD7601246}"/>
                  </a:ext>
                </a:extLst>
              </p:cNvPr>
              <p:cNvGrpSpPr/>
              <p:nvPr/>
            </p:nvGrpSpPr>
            <p:grpSpPr>
              <a:xfrm>
                <a:off x="3997472" y="7901278"/>
                <a:ext cx="2989575" cy="2152455"/>
                <a:chOff x="3997473" y="7901278"/>
                <a:chExt cx="2522168" cy="2152455"/>
              </a:xfrm>
            </p:grpSpPr>
            <p:sp>
              <p:nvSpPr>
                <p:cNvPr id="49" name="円弧 48">
                  <a:extLst>
                    <a:ext uri="{FF2B5EF4-FFF2-40B4-BE49-F238E27FC236}">
                      <a16:creationId xmlns:a16="http://schemas.microsoft.com/office/drawing/2014/main" id="{6C151D9E-FAD4-4B2B-8FED-FEAD972811D7}"/>
                    </a:ext>
                  </a:extLst>
                </p:cNvPr>
                <p:cNvSpPr/>
                <p:nvPr/>
              </p:nvSpPr>
              <p:spPr>
                <a:xfrm>
                  <a:off x="3997473" y="7901278"/>
                  <a:ext cx="2522168" cy="2152455"/>
                </a:xfrm>
                <a:prstGeom prst="arc">
                  <a:avLst>
                    <a:gd name="adj1" fmla="val 16200000"/>
                    <a:gd name="adj2" fmla="val 68497"/>
                  </a:avLst>
                </a:prstGeom>
                <a:ln w="25400">
                  <a:solidFill>
                    <a:srgbClr val="FF000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cxnSp>
              <p:nvCxnSpPr>
                <p:cNvPr id="54" name="直線矢印コネクタ 53">
                  <a:extLst>
                    <a:ext uri="{FF2B5EF4-FFF2-40B4-BE49-F238E27FC236}">
                      <a16:creationId xmlns:a16="http://schemas.microsoft.com/office/drawing/2014/main" id="{C97DF528-E2CD-4D55-8D13-D66D1E205F88}"/>
                    </a:ext>
                  </a:extLst>
                </p:cNvPr>
                <p:cNvCxnSpPr>
                  <a:stCxn id="49" idx="2"/>
                </p:cNvCxnSpPr>
                <p:nvPr/>
              </p:nvCxnSpPr>
              <p:spPr>
                <a:xfrm flipV="1">
                  <a:off x="6519317" y="8649051"/>
                  <a:ext cx="324" cy="352827"/>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grpSp>
          <p:cxnSp>
            <p:nvCxnSpPr>
              <p:cNvPr id="59" name="直線コネクタ 58">
                <a:extLst>
                  <a:ext uri="{FF2B5EF4-FFF2-40B4-BE49-F238E27FC236}">
                    <a16:creationId xmlns:a16="http://schemas.microsoft.com/office/drawing/2014/main" id="{D598855C-3ED7-450A-8205-2AE8676A0594}"/>
                  </a:ext>
                </a:extLst>
              </p:cNvPr>
              <p:cNvCxnSpPr>
                <a:cxnSpLocks/>
              </p:cNvCxnSpPr>
              <p:nvPr/>
            </p:nvCxnSpPr>
            <p:spPr>
              <a:xfrm>
                <a:off x="6986663" y="8649051"/>
                <a:ext cx="1041721" cy="0"/>
              </a:xfrm>
              <a:prstGeom prst="line">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grpSp>
        <p:sp>
          <p:nvSpPr>
            <p:cNvPr id="66" name="円弧 65">
              <a:extLst>
                <a:ext uri="{FF2B5EF4-FFF2-40B4-BE49-F238E27FC236}">
                  <a16:creationId xmlns:a16="http://schemas.microsoft.com/office/drawing/2014/main" id="{C80D13FB-E3C0-40A6-885F-C693351E158C}"/>
                </a:ext>
              </a:extLst>
            </p:cNvPr>
            <p:cNvSpPr/>
            <p:nvPr/>
          </p:nvSpPr>
          <p:spPr>
            <a:xfrm>
              <a:off x="4139953" y="7901278"/>
              <a:ext cx="2228022" cy="2872535"/>
            </a:xfrm>
            <a:prstGeom prst="arc">
              <a:avLst>
                <a:gd name="adj1" fmla="val 16200000"/>
                <a:gd name="adj2" fmla="val 68497"/>
              </a:avLst>
            </a:prstGeom>
            <a:ln w="25400">
              <a:solidFill>
                <a:srgbClr val="0070C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nvGrpSpPr>
            <p:cNvPr id="95" name="グループ化 94">
              <a:extLst>
                <a:ext uri="{FF2B5EF4-FFF2-40B4-BE49-F238E27FC236}">
                  <a16:creationId xmlns:a16="http://schemas.microsoft.com/office/drawing/2014/main" id="{40E737FF-644A-4A9A-B87C-ABB57E79EC40}"/>
                </a:ext>
              </a:extLst>
            </p:cNvPr>
            <p:cNvGrpSpPr/>
            <p:nvPr/>
          </p:nvGrpSpPr>
          <p:grpSpPr>
            <a:xfrm>
              <a:off x="4503624" y="7568931"/>
              <a:ext cx="3750736" cy="2033858"/>
              <a:chOff x="4503624" y="7568931"/>
              <a:chExt cx="3750736" cy="2033858"/>
            </a:xfrm>
          </p:grpSpPr>
          <p:cxnSp>
            <p:nvCxnSpPr>
              <p:cNvPr id="39" name="直線矢印コネクタ 38">
                <a:extLst>
                  <a:ext uri="{FF2B5EF4-FFF2-40B4-BE49-F238E27FC236}">
                    <a16:creationId xmlns:a16="http://schemas.microsoft.com/office/drawing/2014/main" id="{503CCF01-1F48-472D-B122-222FF951D4FE}"/>
                  </a:ext>
                </a:extLst>
              </p:cNvPr>
              <p:cNvCxnSpPr/>
              <p:nvPr/>
            </p:nvCxnSpPr>
            <p:spPr>
              <a:xfrm flipV="1">
                <a:off x="4807960" y="7568931"/>
                <a:ext cx="0" cy="1800200"/>
              </a:xfrm>
              <a:prstGeom prst="straightConnector1">
                <a:avLst/>
              </a:prstGeom>
              <a:ln>
                <a:tailEnd type="stealth"/>
              </a:ln>
            </p:spPr>
            <p:style>
              <a:lnRef idx="1">
                <a:schemeClr val="dk1"/>
              </a:lnRef>
              <a:fillRef idx="0">
                <a:schemeClr val="dk1"/>
              </a:fillRef>
              <a:effectRef idx="0">
                <a:schemeClr val="dk1"/>
              </a:effectRef>
              <a:fontRef idx="minor">
                <a:schemeClr val="tx1"/>
              </a:fontRef>
            </p:style>
          </p:cxnSp>
          <p:cxnSp>
            <p:nvCxnSpPr>
              <p:cNvPr id="41" name="直線矢印コネクタ 40">
                <a:extLst>
                  <a:ext uri="{FF2B5EF4-FFF2-40B4-BE49-F238E27FC236}">
                    <a16:creationId xmlns:a16="http://schemas.microsoft.com/office/drawing/2014/main" id="{AC1A354F-B1D1-484D-8FAB-31DB2CF4306C}"/>
                  </a:ext>
                </a:extLst>
              </p:cNvPr>
              <p:cNvCxnSpPr/>
              <p:nvPr/>
            </p:nvCxnSpPr>
            <p:spPr>
              <a:xfrm>
                <a:off x="4796646" y="9369131"/>
                <a:ext cx="3356011" cy="0"/>
              </a:xfrm>
              <a:prstGeom prst="straightConnector1">
                <a:avLst/>
              </a:prstGeom>
              <a:ln>
                <a:tailEnd type="stealth"/>
              </a:ln>
            </p:spPr>
            <p:style>
              <a:lnRef idx="1">
                <a:schemeClr val="dk1"/>
              </a:lnRef>
              <a:fillRef idx="0">
                <a:schemeClr val="dk1"/>
              </a:fillRef>
              <a:effectRef idx="0">
                <a:schemeClr val="dk1"/>
              </a:effectRef>
              <a:fontRef idx="minor">
                <a:schemeClr val="tx1"/>
              </a:fontRef>
            </p:style>
          </p:cxnSp>
          <p:sp>
            <p:nvSpPr>
              <p:cNvPr id="43" name="テキスト ボックス 42">
                <a:extLst>
                  <a:ext uri="{FF2B5EF4-FFF2-40B4-BE49-F238E27FC236}">
                    <a16:creationId xmlns:a16="http://schemas.microsoft.com/office/drawing/2014/main" id="{337BA503-F171-47D6-ABB5-DF0F92B3151E}"/>
                  </a:ext>
                </a:extLst>
              </p:cNvPr>
              <p:cNvSpPr txBox="1"/>
              <p:nvPr/>
            </p:nvSpPr>
            <p:spPr>
              <a:xfrm>
                <a:off x="4503624" y="7595587"/>
                <a:ext cx="353943" cy="819807"/>
              </a:xfrm>
              <a:prstGeom prst="rect">
                <a:avLst/>
              </a:prstGeom>
              <a:noFill/>
            </p:spPr>
            <p:txBody>
              <a:bodyPr vert="eaVert" wrap="square" rtlCol="0">
                <a:spAutoFit/>
              </a:bodyPr>
              <a:lstStyle/>
              <a:p>
                <a:r>
                  <a:rPr kumimoji="1" lang="ja-JP" altLang="en-US" sz="1100" dirty="0"/>
                  <a:t>健全度</a:t>
                </a:r>
              </a:p>
            </p:txBody>
          </p:sp>
          <p:sp>
            <p:nvSpPr>
              <p:cNvPr id="44" name="テキスト ボックス 43">
                <a:extLst>
                  <a:ext uri="{FF2B5EF4-FFF2-40B4-BE49-F238E27FC236}">
                    <a16:creationId xmlns:a16="http://schemas.microsoft.com/office/drawing/2014/main" id="{F29DDD31-41A2-42BB-B8C8-3E472F8BEE84}"/>
                  </a:ext>
                </a:extLst>
              </p:cNvPr>
              <p:cNvSpPr txBox="1"/>
              <p:nvPr/>
            </p:nvSpPr>
            <p:spPr>
              <a:xfrm>
                <a:off x="7684988" y="9341179"/>
                <a:ext cx="569372" cy="261610"/>
              </a:xfrm>
              <a:prstGeom prst="rect">
                <a:avLst/>
              </a:prstGeom>
              <a:noFill/>
            </p:spPr>
            <p:txBody>
              <a:bodyPr wrap="square" rtlCol="0">
                <a:spAutoFit/>
              </a:bodyPr>
              <a:lstStyle/>
              <a:p>
                <a:r>
                  <a:rPr kumimoji="1" lang="ja-JP" altLang="en-US" sz="1100" dirty="0"/>
                  <a:t>時間</a:t>
                </a:r>
              </a:p>
            </p:txBody>
          </p:sp>
          <p:cxnSp>
            <p:nvCxnSpPr>
              <p:cNvPr id="46" name="直線コネクタ 45">
                <a:extLst>
                  <a:ext uri="{FF2B5EF4-FFF2-40B4-BE49-F238E27FC236}">
                    <a16:creationId xmlns:a16="http://schemas.microsoft.com/office/drawing/2014/main" id="{86775FC4-17F6-4C6E-A10D-CB87BBBF19EB}"/>
                  </a:ext>
                </a:extLst>
              </p:cNvPr>
              <p:cNvCxnSpPr/>
              <p:nvPr/>
            </p:nvCxnSpPr>
            <p:spPr>
              <a:xfrm>
                <a:off x="4807960" y="9009091"/>
                <a:ext cx="3344697"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50" name="直線コネクタ 49">
                <a:extLst>
                  <a:ext uri="{FF2B5EF4-FFF2-40B4-BE49-F238E27FC236}">
                    <a16:creationId xmlns:a16="http://schemas.microsoft.com/office/drawing/2014/main" id="{D71EF2E7-8582-4F45-B956-10CE0B09E86A}"/>
                  </a:ext>
                </a:extLst>
              </p:cNvPr>
              <p:cNvCxnSpPr/>
              <p:nvPr/>
            </p:nvCxnSpPr>
            <p:spPr>
              <a:xfrm>
                <a:off x="4807960" y="8649051"/>
                <a:ext cx="3344697"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51" name="直線コネクタ 50">
                <a:extLst>
                  <a:ext uri="{FF2B5EF4-FFF2-40B4-BE49-F238E27FC236}">
                    <a16:creationId xmlns:a16="http://schemas.microsoft.com/office/drawing/2014/main" id="{49BF0314-AB95-46E8-B882-B96A5B5588A0}"/>
                  </a:ext>
                </a:extLst>
              </p:cNvPr>
              <p:cNvCxnSpPr/>
              <p:nvPr/>
            </p:nvCxnSpPr>
            <p:spPr>
              <a:xfrm>
                <a:off x="4807960" y="8289011"/>
                <a:ext cx="3344697"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52" name="直線コネクタ 51">
                <a:extLst>
                  <a:ext uri="{FF2B5EF4-FFF2-40B4-BE49-F238E27FC236}">
                    <a16:creationId xmlns:a16="http://schemas.microsoft.com/office/drawing/2014/main" id="{F8792F7A-F695-4571-B8BC-20C7B3C58EC8}"/>
                  </a:ext>
                </a:extLst>
              </p:cNvPr>
              <p:cNvCxnSpPr/>
              <p:nvPr/>
            </p:nvCxnSpPr>
            <p:spPr>
              <a:xfrm>
                <a:off x="4807960" y="7891912"/>
                <a:ext cx="3344697" cy="0"/>
              </a:xfrm>
              <a:prstGeom prst="line">
                <a:avLst/>
              </a:prstGeom>
              <a:ln>
                <a:tailEnd type="none"/>
              </a:ln>
            </p:spPr>
            <p:style>
              <a:lnRef idx="1">
                <a:schemeClr val="dk1"/>
              </a:lnRef>
              <a:fillRef idx="0">
                <a:schemeClr val="dk1"/>
              </a:fillRef>
              <a:effectRef idx="0">
                <a:schemeClr val="dk1"/>
              </a:effectRef>
              <a:fontRef idx="minor">
                <a:schemeClr val="tx1"/>
              </a:fontRef>
            </p:style>
          </p:cxnSp>
          <p:sp>
            <p:nvSpPr>
              <p:cNvPr id="48" name="テキスト ボックス 47">
                <a:extLst>
                  <a:ext uri="{FF2B5EF4-FFF2-40B4-BE49-F238E27FC236}">
                    <a16:creationId xmlns:a16="http://schemas.microsoft.com/office/drawing/2014/main" id="{1E605C46-653A-4FB6-8CE2-A53868349CE1}"/>
                  </a:ext>
                </a:extLst>
              </p:cNvPr>
              <p:cNvSpPr txBox="1"/>
              <p:nvPr/>
            </p:nvSpPr>
            <p:spPr>
              <a:xfrm>
                <a:off x="4830144" y="7963816"/>
                <a:ext cx="457471" cy="253916"/>
              </a:xfrm>
              <a:prstGeom prst="rect">
                <a:avLst/>
              </a:prstGeom>
              <a:noFill/>
            </p:spPr>
            <p:txBody>
              <a:bodyPr wrap="square" rtlCol="0">
                <a:spAutoFit/>
              </a:bodyPr>
              <a:lstStyle/>
              <a:p>
                <a:r>
                  <a:rPr kumimoji="1" lang="en-US" altLang="ja-JP" sz="1050" dirty="0">
                    <a:latin typeface="BIZ UDPゴシック" panose="020B0400000000000000" pitchFamily="50" charset="-128"/>
                    <a:ea typeface="BIZ UDPゴシック" panose="020B0400000000000000" pitchFamily="50" charset="-128"/>
                  </a:rPr>
                  <a:t>D</a:t>
                </a:r>
              </a:p>
            </p:txBody>
          </p:sp>
          <p:sp>
            <p:nvSpPr>
              <p:cNvPr id="55" name="テキスト ボックス 54">
                <a:extLst>
                  <a:ext uri="{FF2B5EF4-FFF2-40B4-BE49-F238E27FC236}">
                    <a16:creationId xmlns:a16="http://schemas.microsoft.com/office/drawing/2014/main" id="{7BF5D9F4-244C-49DA-B4FC-0A66CAEA2135}"/>
                  </a:ext>
                </a:extLst>
              </p:cNvPr>
              <p:cNvSpPr txBox="1"/>
              <p:nvPr/>
            </p:nvSpPr>
            <p:spPr>
              <a:xfrm>
                <a:off x="4830144" y="8342466"/>
                <a:ext cx="457471" cy="253916"/>
              </a:xfrm>
              <a:prstGeom prst="rect">
                <a:avLst/>
              </a:prstGeom>
              <a:noFill/>
            </p:spPr>
            <p:txBody>
              <a:bodyPr wrap="square" rtlCol="0">
                <a:spAutoFit/>
              </a:bodyPr>
              <a:lstStyle/>
              <a:p>
                <a:r>
                  <a:rPr kumimoji="1" lang="en-US" altLang="ja-JP" sz="1050" dirty="0">
                    <a:latin typeface="BIZ UDPゴシック" panose="020B0400000000000000" pitchFamily="50" charset="-128"/>
                    <a:ea typeface="BIZ UDPゴシック" panose="020B0400000000000000" pitchFamily="50" charset="-128"/>
                  </a:rPr>
                  <a:t>C</a:t>
                </a:r>
              </a:p>
            </p:txBody>
          </p:sp>
          <p:sp>
            <p:nvSpPr>
              <p:cNvPr id="56" name="テキスト ボックス 55">
                <a:extLst>
                  <a:ext uri="{FF2B5EF4-FFF2-40B4-BE49-F238E27FC236}">
                    <a16:creationId xmlns:a16="http://schemas.microsoft.com/office/drawing/2014/main" id="{A8D8A59B-D034-4FA8-871B-2483BCDA43A1}"/>
                  </a:ext>
                </a:extLst>
              </p:cNvPr>
              <p:cNvSpPr txBox="1"/>
              <p:nvPr/>
            </p:nvSpPr>
            <p:spPr>
              <a:xfrm>
                <a:off x="4830144" y="8701721"/>
                <a:ext cx="1398040" cy="253916"/>
              </a:xfrm>
              <a:prstGeom prst="rect">
                <a:avLst/>
              </a:prstGeom>
              <a:noFill/>
            </p:spPr>
            <p:txBody>
              <a:bodyPr wrap="square" rtlCol="0">
                <a:spAutoFit/>
              </a:bodyPr>
              <a:lstStyle/>
              <a:p>
                <a:r>
                  <a:rPr kumimoji="1" lang="en-US" altLang="ja-JP" sz="1050" dirty="0">
                    <a:latin typeface="BIZ UDPゴシック" panose="020B0400000000000000" pitchFamily="50" charset="-128"/>
                    <a:ea typeface="BIZ UDPゴシック" panose="020B0400000000000000" pitchFamily="50" charset="-128"/>
                  </a:rPr>
                  <a:t>B:</a:t>
                </a:r>
                <a:r>
                  <a:rPr lang="ja-JP" altLang="en-US" sz="1050" dirty="0">
                    <a:latin typeface="BIZ UDPゴシック" panose="020B0400000000000000" pitchFamily="50" charset="-128"/>
                    <a:ea typeface="BIZ UDPゴシック" panose="020B0400000000000000" pitchFamily="50" charset="-128"/>
                  </a:rPr>
                  <a:t>部分補修対象施設</a:t>
                </a:r>
                <a:endParaRPr kumimoji="1" lang="en-US" altLang="ja-JP" sz="1050" dirty="0">
                  <a:latin typeface="BIZ UDPゴシック" panose="020B0400000000000000" pitchFamily="50" charset="-128"/>
                  <a:ea typeface="BIZ UDPゴシック" panose="020B0400000000000000" pitchFamily="50" charset="-128"/>
                </a:endParaRPr>
              </a:p>
            </p:txBody>
          </p:sp>
          <p:sp>
            <p:nvSpPr>
              <p:cNvPr id="57" name="テキスト ボックス 56">
                <a:extLst>
                  <a:ext uri="{FF2B5EF4-FFF2-40B4-BE49-F238E27FC236}">
                    <a16:creationId xmlns:a16="http://schemas.microsoft.com/office/drawing/2014/main" id="{2DE9BC50-9185-44B1-A3A3-9D0F66D0C219}"/>
                  </a:ext>
                </a:extLst>
              </p:cNvPr>
              <p:cNvSpPr txBox="1"/>
              <p:nvPr/>
            </p:nvSpPr>
            <p:spPr>
              <a:xfrm>
                <a:off x="4830144" y="9062153"/>
                <a:ext cx="1345332" cy="253916"/>
              </a:xfrm>
              <a:prstGeom prst="rect">
                <a:avLst/>
              </a:prstGeom>
              <a:noFill/>
            </p:spPr>
            <p:txBody>
              <a:bodyPr wrap="square" rtlCol="0">
                <a:spAutoFit/>
              </a:bodyPr>
              <a:lstStyle/>
              <a:p>
                <a:r>
                  <a:rPr kumimoji="1" lang="en-US" altLang="ja-JP" sz="1050" dirty="0">
                    <a:latin typeface="BIZ UDPゴシック" panose="020B0400000000000000" pitchFamily="50" charset="-128"/>
                    <a:ea typeface="BIZ UDPゴシック" panose="020B0400000000000000" pitchFamily="50" charset="-128"/>
                  </a:rPr>
                  <a:t>A</a:t>
                </a:r>
                <a:r>
                  <a:rPr lang="ja-JP" altLang="en-US" sz="1050" dirty="0">
                    <a:latin typeface="BIZ UDPゴシック" panose="020B0400000000000000" pitchFamily="50" charset="-128"/>
                    <a:ea typeface="BIZ UDPゴシック" panose="020B0400000000000000" pitchFamily="50" charset="-128"/>
                  </a:rPr>
                  <a:t>：補修対象施設</a:t>
                </a:r>
                <a:endParaRPr kumimoji="1" lang="en-US" altLang="ja-JP" sz="1050" dirty="0">
                  <a:latin typeface="BIZ UDPゴシック" panose="020B0400000000000000" pitchFamily="50" charset="-128"/>
                  <a:ea typeface="BIZ UDPゴシック" panose="020B0400000000000000" pitchFamily="50" charset="-128"/>
                </a:endParaRPr>
              </a:p>
            </p:txBody>
          </p:sp>
          <p:cxnSp>
            <p:nvCxnSpPr>
              <p:cNvPr id="63" name="直線矢印コネクタ 62">
                <a:extLst>
                  <a:ext uri="{FF2B5EF4-FFF2-40B4-BE49-F238E27FC236}">
                    <a16:creationId xmlns:a16="http://schemas.microsoft.com/office/drawing/2014/main" id="{7330282A-B85B-4072-9514-3C0034A17B54}"/>
                  </a:ext>
                </a:extLst>
              </p:cNvPr>
              <p:cNvCxnSpPr>
                <a:stCxn id="66" idx="2"/>
              </p:cNvCxnSpPr>
              <p:nvPr/>
            </p:nvCxnSpPr>
            <p:spPr>
              <a:xfrm flipV="1">
                <a:off x="6367775" y="7901278"/>
                <a:ext cx="200" cy="1463527"/>
              </a:xfrm>
              <a:prstGeom prst="straightConnector1">
                <a:avLst/>
              </a:prstGeom>
              <a:ln w="25400">
                <a:solidFill>
                  <a:schemeClr val="accent1"/>
                </a:solidFill>
                <a:tailEnd type="triangle"/>
              </a:ln>
            </p:spPr>
            <p:style>
              <a:lnRef idx="1">
                <a:schemeClr val="dk1"/>
              </a:lnRef>
              <a:fillRef idx="0">
                <a:schemeClr val="dk1"/>
              </a:fillRef>
              <a:effectRef idx="0">
                <a:schemeClr val="dk1"/>
              </a:effectRef>
              <a:fontRef idx="minor">
                <a:schemeClr val="tx1"/>
              </a:fontRef>
            </p:style>
          </p:cxnSp>
        </p:grpSp>
        <p:sp>
          <p:nvSpPr>
            <p:cNvPr id="71" name="円弧 70">
              <a:extLst>
                <a:ext uri="{FF2B5EF4-FFF2-40B4-BE49-F238E27FC236}">
                  <a16:creationId xmlns:a16="http://schemas.microsoft.com/office/drawing/2014/main" id="{D1894EE8-E10F-40C3-85E4-597396598297}"/>
                </a:ext>
              </a:extLst>
            </p:cNvPr>
            <p:cNvSpPr/>
            <p:nvPr/>
          </p:nvSpPr>
          <p:spPr>
            <a:xfrm>
              <a:off x="4769310" y="7916776"/>
              <a:ext cx="3200364" cy="2872535"/>
            </a:xfrm>
            <a:prstGeom prst="arc">
              <a:avLst>
                <a:gd name="adj1" fmla="val 16200000"/>
                <a:gd name="adj2" fmla="val 18722974"/>
              </a:avLst>
            </a:prstGeom>
            <a:ln w="25400">
              <a:solidFill>
                <a:srgbClr val="0070C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nvGrpSpPr>
            <p:cNvPr id="92" name="グループ化 91">
              <a:extLst>
                <a:ext uri="{FF2B5EF4-FFF2-40B4-BE49-F238E27FC236}">
                  <a16:creationId xmlns:a16="http://schemas.microsoft.com/office/drawing/2014/main" id="{873E17C0-E748-4F0A-9275-2FFC995AE79B}"/>
                </a:ext>
              </a:extLst>
            </p:cNvPr>
            <p:cNvGrpSpPr/>
            <p:nvPr/>
          </p:nvGrpSpPr>
          <p:grpSpPr>
            <a:xfrm>
              <a:off x="3897313" y="7893116"/>
              <a:ext cx="4218762" cy="2896195"/>
              <a:chOff x="3897313" y="7893116"/>
              <a:chExt cx="4218762" cy="2896195"/>
            </a:xfrm>
          </p:grpSpPr>
          <p:sp>
            <p:nvSpPr>
              <p:cNvPr id="87" name="円弧 86">
                <a:extLst>
                  <a:ext uri="{FF2B5EF4-FFF2-40B4-BE49-F238E27FC236}">
                    <a16:creationId xmlns:a16="http://schemas.microsoft.com/office/drawing/2014/main" id="{93CCE39F-CB1A-4A90-ABAD-603FCA9C61A9}"/>
                  </a:ext>
                </a:extLst>
              </p:cNvPr>
              <p:cNvSpPr/>
              <p:nvPr/>
            </p:nvSpPr>
            <p:spPr>
              <a:xfrm>
                <a:off x="4915711" y="7916776"/>
                <a:ext cx="3200364" cy="2872535"/>
              </a:xfrm>
              <a:prstGeom prst="arc">
                <a:avLst>
                  <a:gd name="adj1" fmla="val 16200000"/>
                  <a:gd name="adj2" fmla="val 18722974"/>
                </a:avLst>
              </a:prstGeom>
              <a:ln w="25400">
                <a:solidFill>
                  <a:srgbClr val="00B05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nvGrpSpPr>
              <p:cNvPr id="82" name="グループ化 81">
                <a:extLst>
                  <a:ext uri="{FF2B5EF4-FFF2-40B4-BE49-F238E27FC236}">
                    <a16:creationId xmlns:a16="http://schemas.microsoft.com/office/drawing/2014/main" id="{60E382CB-58A2-4668-A2E4-5C3388C5562C}"/>
                  </a:ext>
                </a:extLst>
              </p:cNvPr>
              <p:cNvGrpSpPr/>
              <p:nvPr/>
            </p:nvGrpSpPr>
            <p:grpSpPr>
              <a:xfrm>
                <a:off x="3897313" y="7893116"/>
                <a:ext cx="2621237" cy="2160617"/>
                <a:chOff x="3997473" y="7893116"/>
                <a:chExt cx="2446735" cy="2160617"/>
              </a:xfrm>
            </p:grpSpPr>
            <p:sp>
              <p:nvSpPr>
                <p:cNvPr id="83" name="円弧 82">
                  <a:extLst>
                    <a:ext uri="{FF2B5EF4-FFF2-40B4-BE49-F238E27FC236}">
                      <a16:creationId xmlns:a16="http://schemas.microsoft.com/office/drawing/2014/main" id="{34200858-9E98-4EA6-8094-E26B7F11A11E}"/>
                    </a:ext>
                  </a:extLst>
                </p:cNvPr>
                <p:cNvSpPr/>
                <p:nvPr/>
              </p:nvSpPr>
              <p:spPr>
                <a:xfrm>
                  <a:off x="3997473" y="7901278"/>
                  <a:ext cx="2446735" cy="2152455"/>
                </a:xfrm>
                <a:prstGeom prst="arc">
                  <a:avLst>
                    <a:gd name="adj1" fmla="val 16200000"/>
                    <a:gd name="adj2" fmla="val 68497"/>
                  </a:avLst>
                </a:prstGeom>
                <a:ln w="25400">
                  <a:solidFill>
                    <a:srgbClr val="00B05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cxnSp>
              <p:nvCxnSpPr>
                <p:cNvPr id="84" name="直線矢印コネクタ 83">
                  <a:extLst>
                    <a:ext uri="{FF2B5EF4-FFF2-40B4-BE49-F238E27FC236}">
                      <a16:creationId xmlns:a16="http://schemas.microsoft.com/office/drawing/2014/main" id="{4060C3CA-9F2C-4775-BEF5-0C697A76FA10}"/>
                    </a:ext>
                  </a:extLst>
                </p:cNvPr>
                <p:cNvCxnSpPr>
                  <a:cxnSpLocks/>
                  <a:stCxn id="83" idx="2"/>
                </p:cNvCxnSpPr>
                <p:nvPr/>
              </p:nvCxnSpPr>
              <p:spPr>
                <a:xfrm flipV="1">
                  <a:off x="6443774" y="7893116"/>
                  <a:ext cx="120" cy="1113037"/>
                </a:xfrm>
                <a:prstGeom prst="straightConnector1">
                  <a:avLst/>
                </a:prstGeom>
                <a:ln w="25400">
                  <a:solidFill>
                    <a:srgbClr val="00B050"/>
                  </a:solidFill>
                  <a:tailEnd type="triangle"/>
                </a:ln>
              </p:spPr>
              <p:style>
                <a:lnRef idx="1">
                  <a:schemeClr val="dk1"/>
                </a:lnRef>
                <a:fillRef idx="0">
                  <a:schemeClr val="dk1"/>
                </a:fillRef>
                <a:effectRef idx="0">
                  <a:schemeClr val="dk1"/>
                </a:effectRef>
                <a:fontRef idx="minor">
                  <a:schemeClr val="tx1"/>
                </a:fontRef>
              </p:style>
            </p:cxnSp>
          </p:grpSp>
        </p:grpSp>
      </p:grpSp>
    </p:spTree>
    <p:extLst>
      <p:ext uri="{BB962C8B-B14F-4D97-AF65-F5344CB8AC3E}">
        <p14:creationId xmlns:p14="http://schemas.microsoft.com/office/powerpoint/2010/main" val="3545755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913C6E78-F9CF-4AA7-A41F-27849CF15BF6}"/>
              </a:ext>
            </a:extLst>
          </p:cNvPr>
          <p:cNvSpPr txBox="1"/>
          <p:nvPr/>
        </p:nvSpPr>
        <p:spPr>
          <a:xfrm>
            <a:off x="0" y="548680"/>
            <a:ext cx="47880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②施設の特性に応じた維持管理手法の体系化</a:t>
            </a:r>
            <a:endParaRPr kumimoji="1" lang="ja-JP" altLang="en-US" sz="2400" dirty="0"/>
          </a:p>
        </p:txBody>
      </p:sp>
      <p:sp>
        <p:nvSpPr>
          <p:cNvPr id="35" name="テキスト ボックス 34">
            <a:extLst>
              <a:ext uri="{FF2B5EF4-FFF2-40B4-BE49-F238E27FC236}">
                <a16:creationId xmlns:a16="http://schemas.microsoft.com/office/drawing/2014/main" id="{28948DAA-E7FA-4C13-94C1-B4E20F2205C6}"/>
              </a:ext>
            </a:extLst>
          </p:cNvPr>
          <p:cNvSpPr txBox="1"/>
          <p:nvPr/>
        </p:nvSpPr>
        <p:spPr>
          <a:xfrm>
            <a:off x="95413" y="901120"/>
            <a:ext cx="9048586" cy="307777"/>
          </a:xfrm>
          <a:prstGeom prst="rect">
            <a:avLst/>
          </a:prstGeom>
          <a:noFill/>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②ー</a:t>
            </a:r>
            <a:r>
              <a:rPr kumimoji="1" lang="en-US" altLang="ja-JP" sz="1200" dirty="0">
                <a:latin typeface="BIZ UDPゴシック" panose="020B0400000000000000" pitchFamily="50" charset="-128"/>
                <a:ea typeface="BIZ UDPゴシック" panose="020B0400000000000000" pitchFamily="50" charset="-128"/>
              </a:rPr>
              <a:t>3</a:t>
            </a:r>
            <a:r>
              <a:rPr kumimoji="1" lang="ja-JP" altLang="en-US" sz="12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各施設の更新等の方法や時期を検討</a:t>
            </a:r>
            <a:endParaRPr kumimoji="1" lang="ja-JP" altLang="en-US" sz="1600" dirty="0"/>
          </a:p>
        </p:txBody>
      </p:sp>
      <p:sp>
        <p:nvSpPr>
          <p:cNvPr id="36" name="テキスト ボックス 35">
            <a:extLst>
              <a:ext uri="{FF2B5EF4-FFF2-40B4-BE49-F238E27FC236}">
                <a16:creationId xmlns:a16="http://schemas.microsoft.com/office/drawing/2014/main" id="{E3968F94-CA2E-405D-9C0B-A539F9A2A532}"/>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５</a:t>
            </a:r>
            <a:r>
              <a:rPr kumimoji="1" lang="en-US" altLang="ja-JP" sz="2800" dirty="0">
                <a:solidFill>
                  <a:schemeClr val="bg1"/>
                </a:solidFill>
                <a:latin typeface="Meiryo UI" pitchFamily="50" charset="-128"/>
                <a:ea typeface="Meiryo UI" pitchFamily="50" charset="-128"/>
                <a:cs typeface="Meiryo UI" pitchFamily="50" charset="-128"/>
              </a:rPr>
              <a:t>.</a:t>
            </a:r>
            <a:r>
              <a:rPr kumimoji="1" lang="ja-JP" altLang="en-US" sz="2800" dirty="0">
                <a:solidFill>
                  <a:schemeClr val="bg1"/>
                </a:solidFill>
                <a:latin typeface="Meiryo UI" panose="020B0604030504040204" pitchFamily="50" charset="-128"/>
                <a:ea typeface="Meiryo UI" panose="020B0604030504040204"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37" name="テキスト ボックス 36">
            <a:extLst>
              <a:ext uri="{FF2B5EF4-FFF2-40B4-BE49-F238E27FC236}">
                <a16:creationId xmlns:a16="http://schemas.microsoft.com/office/drawing/2014/main" id="{CBE029A8-1C0E-447A-941B-410595B3B5C3}"/>
              </a:ext>
            </a:extLst>
          </p:cNvPr>
          <p:cNvSpPr txBox="1"/>
          <p:nvPr/>
        </p:nvSpPr>
        <p:spPr>
          <a:xfrm>
            <a:off x="95413" y="1236120"/>
            <a:ext cx="9048586" cy="276999"/>
          </a:xfrm>
          <a:prstGeom prst="rect">
            <a:avLst/>
          </a:prstGeom>
          <a:noFill/>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対応：新たな維持管理手法の設定。</a:t>
            </a:r>
            <a:endParaRPr kumimoji="1" lang="ja-JP" altLang="en-US" sz="1600" dirty="0"/>
          </a:p>
        </p:txBody>
      </p:sp>
      <p:graphicFrame>
        <p:nvGraphicFramePr>
          <p:cNvPr id="40" name="表 40">
            <a:extLst>
              <a:ext uri="{FF2B5EF4-FFF2-40B4-BE49-F238E27FC236}">
                <a16:creationId xmlns:a16="http://schemas.microsoft.com/office/drawing/2014/main" id="{8E81FAD5-5ABC-4E96-B505-C09E364DEA11}"/>
              </a:ext>
            </a:extLst>
          </p:cNvPr>
          <p:cNvGraphicFramePr>
            <a:graphicFrameLocks noGrp="1"/>
          </p:cNvGraphicFramePr>
          <p:nvPr>
            <p:extLst>
              <p:ext uri="{D42A27DB-BD31-4B8C-83A1-F6EECF244321}">
                <p14:modId xmlns:p14="http://schemas.microsoft.com/office/powerpoint/2010/main" val="2620622836"/>
              </p:ext>
            </p:extLst>
          </p:nvPr>
        </p:nvGraphicFramePr>
        <p:xfrm>
          <a:off x="4651515" y="4528384"/>
          <a:ext cx="4428184" cy="1605280"/>
        </p:xfrm>
        <a:graphic>
          <a:graphicData uri="http://schemas.openxmlformats.org/drawingml/2006/table">
            <a:tbl>
              <a:tblPr firstRow="1" bandRow="1">
                <a:tableStyleId>{93296810-A885-4BE3-A3E7-6D5BEEA58F35}</a:tableStyleId>
              </a:tblPr>
              <a:tblGrid>
                <a:gridCol w="1582012">
                  <a:extLst>
                    <a:ext uri="{9D8B030D-6E8A-4147-A177-3AD203B41FA5}">
                      <a16:colId xmlns:a16="http://schemas.microsoft.com/office/drawing/2014/main" val="4212478358"/>
                    </a:ext>
                  </a:extLst>
                </a:gridCol>
                <a:gridCol w="2846172">
                  <a:extLst>
                    <a:ext uri="{9D8B030D-6E8A-4147-A177-3AD203B41FA5}">
                      <a16:colId xmlns:a16="http://schemas.microsoft.com/office/drawing/2014/main" val="371589693"/>
                    </a:ext>
                  </a:extLst>
                </a:gridCol>
              </a:tblGrid>
              <a:tr h="122824">
                <a:tc>
                  <a:txBody>
                    <a:bodyPr/>
                    <a:lstStyle/>
                    <a:p>
                      <a:pPr algn="ctr"/>
                      <a:r>
                        <a:rPr kumimoji="1" lang="ja-JP" altLang="en-US" sz="1050" dirty="0">
                          <a:solidFill>
                            <a:schemeClr val="tx1"/>
                          </a:solidFill>
                          <a:latin typeface="BIZ UDPゴシック" panose="020B0400000000000000" pitchFamily="50" charset="-128"/>
                          <a:ea typeface="BIZ UDPゴシック" panose="020B0400000000000000" pitchFamily="50" charset="-128"/>
                        </a:rPr>
                        <a:t>維持管理手法</a:t>
                      </a:r>
                    </a:p>
                  </a:txBody>
                  <a:tcPr anchor="ctr"/>
                </a:tc>
                <a:tc>
                  <a:txBody>
                    <a:bodyPr/>
                    <a:lstStyle/>
                    <a:p>
                      <a:pPr algn="ctr"/>
                      <a:r>
                        <a:rPr kumimoji="1" lang="ja-JP" altLang="en-US" sz="1050" dirty="0">
                          <a:solidFill>
                            <a:schemeClr val="tx1"/>
                          </a:solidFill>
                          <a:latin typeface="BIZ UDPゴシック" panose="020B0400000000000000" pitchFamily="50" charset="-128"/>
                          <a:ea typeface="BIZ UDPゴシック" panose="020B0400000000000000" pitchFamily="50" charset="-128"/>
                        </a:rPr>
                        <a:t>説明</a:t>
                      </a:r>
                    </a:p>
                  </a:txBody>
                  <a:tcPr anchor="ctr"/>
                </a:tc>
                <a:extLst>
                  <a:ext uri="{0D108BD9-81ED-4DB2-BD59-A6C34878D82A}">
                    <a16:rowId xmlns:a16="http://schemas.microsoft.com/office/drawing/2014/main" val="3908585123"/>
                  </a:ext>
                </a:extLst>
              </a:tr>
              <a:tr h="370840">
                <a:tc>
                  <a:txBody>
                    <a:bodyPr/>
                    <a:lstStyle/>
                    <a:p>
                      <a:r>
                        <a:rPr kumimoji="1" lang="ja-JP" altLang="en-US" sz="1050" dirty="0">
                          <a:latin typeface="BIZ UDPゴシック" panose="020B0400000000000000" pitchFamily="50" charset="-128"/>
                          <a:ea typeface="BIZ UDPゴシック" panose="020B0400000000000000" pitchFamily="50" charset="-128"/>
                        </a:rPr>
                        <a:t>事後保全</a:t>
                      </a:r>
                    </a:p>
                  </a:txBody>
                  <a:tcPr anchor="ctr"/>
                </a:tc>
                <a:tc>
                  <a:txBody>
                    <a:bodyPr/>
                    <a:lstStyle/>
                    <a:p>
                      <a:r>
                        <a:rPr kumimoji="1" lang="ja-JP" altLang="ja-JP" sz="1050" kern="1200" dirty="0">
                          <a:solidFill>
                            <a:schemeClr val="dk1"/>
                          </a:solidFill>
                          <a:effectLst/>
                          <a:latin typeface="BIZ UDPゴシック" panose="020B0400000000000000" pitchFamily="50" charset="-128"/>
                          <a:ea typeface="BIZ UDPゴシック" panose="020B0400000000000000" pitchFamily="50" charset="-128"/>
                        </a:rPr>
                        <a:t>限界管理水準を超えてから補修等を行う。</a:t>
                      </a:r>
                      <a:endParaRPr kumimoji="1" lang="ja-JP" altLang="en-US" sz="1050" dirty="0">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4149100987"/>
                  </a:ext>
                </a:extLst>
              </a:tr>
              <a:tr h="370840">
                <a:tc>
                  <a:txBody>
                    <a:bodyPr/>
                    <a:lstStyle/>
                    <a:p>
                      <a:r>
                        <a:rPr kumimoji="1" lang="ja-JP" altLang="en-US" sz="1050" dirty="0">
                          <a:latin typeface="BIZ UDPゴシック" panose="020B0400000000000000" pitchFamily="50" charset="-128"/>
                          <a:ea typeface="BIZ UDPゴシック" panose="020B0400000000000000" pitchFamily="50" charset="-128"/>
                        </a:rPr>
                        <a:t>予防保全（状態監視型）</a:t>
                      </a:r>
                    </a:p>
                  </a:txBody>
                  <a:tcPr anchor="ctr"/>
                </a:tc>
                <a:tc>
                  <a:txBody>
                    <a:bodyPr/>
                    <a:lstStyle/>
                    <a:p>
                      <a:r>
                        <a:rPr kumimoji="1" lang="ja-JP" altLang="ja-JP" sz="1050" kern="1200" dirty="0">
                          <a:solidFill>
                            <a:schemeClr val="dk1"/>
                          </a:solidFill>
                          <a:effectLst/>
                          <a:latin typeface="BIZ UDPゴシック" panose="020B0400000000000000" pitchFamily="50" charset="-128"/>
                          <a:ea typeface="BIZ UDPゴシック" panose="020B0400000000000000" pitchFamily="50" charset="-128"/>
                        </a:rPr>
                        <a:t>点検結果等により劣化や損傷等の変状を評価し、目標となる管理水準を下回る場合に修繕を行う。</a:t>
                      </a:r>
                      <a:endParaRPr kumimoji="1" lang="ja-JP" altLang="en-US" sz="105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804137301"/>
                  </a:ext>
                </a:extLst>
              </a:tr>
              <a:tr h="370840">
                <a:tc>
                  <a:txBody>
                    <a:bodyPr/>
                    <a:lstStyle/>
                    <a:p>
                      <a:r>
                        <a:rPr kumimoji="1" lang="ja-JP" altLang="en-US" sz="1050" dirty="0">
                          <a:latin typeface="BIZ UDPゴシック" panose="020B0400000000000000" pitchFamily="50" charset="-128"/>
                          <a:ea typeface="BIZ UDPゴシック" panose="020B0400000000000000" pitchFamily="50" charset="-128"/>
                        </a:rPr>
                        <a:t>予防保全（予測計画型）</a:t>
                      </a:r>
                    </a:p>
                  </a:txBody>
                  <a:tcPr anchor="ctr"/>
                </a:tc>
                <a:tc>
                  <a:txBody>
                    <a:bodyPr/>
                    <a:lstStyle/>
                    <a:p>
                      <a:r>
                        <a:rPr kumimoji="1" lang="ja-JP" altLang="ja-JP" sz="1050" kern="1200" dirty="0">
                          <a:solidFill>
                            <a:schemeClr val="dk1"/>
                          </a:solidFill>
                          <a:effectLst/>
                          <a:latin typeface="BIZ UDPゴシック" panose="020B0400000000000000" pitchFamily="50" charset="-128"/>
                          <a:ea typeface="BIZ UDPゴシック" panose="020B0400000000000000" pitchFamily="50" charset="-128"/>
                        </a:rPr>
                        <a:t>点検データ等を用いて劣化の進行予測を行い、最適なタイミングを設定し、修繕等を行う。</a:t>
                      </a:r>
                      <a:endParaRPr kumimoji="1" lang="ja-JP" altLang="en-US" sz="105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286557025"/>
                  </a:ext>
                </a:extLst>
              </a:tr>
            </a:tbl>
          </a:graphicData>
        </a:graphic>
      </p:graphicFrame>
      <p:sp>
        <p:nvSpPr>
          <p:cNvPr id="42" name="テキスト ボックス 41">
            <a:extLst>
              <a:ext uri="{FF2B5EF4-FFF2-40B4-BE49-F238E27FC236}">
                <a16:creationId xmlns:a16="http://schemas.microsoft.com/office/drawing/2014/main" id="{0D8EC828-7C01-40C5-BE49-4B3ACD542141}"/>
              </a:ext>
            </a:extLst>
          </p:cNvPr>
          <p:cNvSpPr txBox="1"/>
          <p:nvPr/>
        </p:nvSpPr>
        <p:spPr>
          <a:xfrm>
            <a:off x="95413" y="1513119"/>
            <a:ext cx="3743582" cy="2677656"/>
          </a:xfrm>
          <a:prstGeom prst="rect">
            <a:avLst/>
          </a:prstGeom>
          <a:noFill/>
          <a:ln>
            <a:solidFill>
              <a:schemeClr val="tx1"/>
            </a:solidFill>
          </a:ln>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〇新たな維持管理手法の設定（部分補修型）</a:t>
            </a:r>
            <a:endParaRPr kumimoji="1"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内容：</a:t>
            </a:r>
            <a:r>
              <a:rPr kumimoji="1" lang="ja-JP" altLang="en-US" sz="1200" dirty="0">
                <a:latin typeface="BIZ UDPゴシック" panose="020B0400000000000000" pitchFamily="50" charset="-128"/>
                <a:ea typeface="BIZ UDPゴシック" panose="020B0400000000000000" pitchFamily="50" charset="-128"/>
              </a:rPr>
              <a:t>健全度</a:t>
            </a:r>
            <a:r>
              <a:rPr kumimoji="1" lang="en-US" altLang="ja-JP" sz="1200" dirty="0">
                <a:latin typeface="BIZ UDPゴシック" panose="020B0400000000000000" pitchFamily="50" charset="-128"/>
                <a:ea typeface="BIZ UDPゴシック" panose="020B0400000000000000" pitchFamily="50" charset="-128"/>
              </a:rPr>
              <a:t>B</a:t>
            </a:r>
            <a:r>
              <a:rPr kumimoji="1" lang="ja-JP" altLang="en-US" sz="1200" dirty="0">
                <a:latin typeface="BIZ UDPゴシック" panose="020B0400000000000000" pitchFamily="50" charset="-128"/>
                <a:ea typeface="BIZ UDPゴシック" panose="020B0400000000000000" pitchFamily="50" charset="-128"/>
              </a:rPr>
              <a:t>の施設について、部分補修を行うこと</a:t>
            </a:r>
            <a:endParaRPr kumimoji="1"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により、施設の健全性の確保を図る。</a:t>
            </a:r>
            <a:endParaRPr kumimoji="1" lang="ja-JP" altLang="en-US" sz="1600" dirty="0"/>
          </a:p>
          <a:p>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対象施設：健全度</a:t>
            </a:r>
            <a:r>
              <a:rPr lang="en-US" altLang="ja-JP" sz="1200" dirty="0">
                <a:latin typeface="BIZ UDPゴシック" panose="020B0400000000000000" pitchFamily="50" charset="-128"/>
                <a:ea typeface="BIZ UDPゴシック" panose="020B0400000000000000" pitchFamily="50" charset="-128"/>
              </a:rPr>
              <a:t>B</a:t>
            </a:r>
          </a:p>
          <a:p>
            <a:r>
              <a:rPr lang="ja-JP" altLang="en-US" sz="1200" dirty="0">
                <a:latin typeface="BIZ UDPゴシック" panose="020B0400000000000000" pitchFamily="50" charset="-128"/>
                <a:ea typeface="BIZ UDPゴシック" panose="020B0400000000000000" pitchFamily="50" charset="-128"/>
              </a:rPr>
              <a:t>　　　　　　　　　補修手法：損傷個所のみの部分補修</a:t>
            </a:r>
            <a:endParaRPr lang="en-US" altLang="ja-JP" sz="1200" dirty="0">
              <a:latin typeface="BIZ UDPゴシック" panose="020B0400000000000000" pitchFamily="50" charset="-128"/>
              <a:ea typeface="BIZ UDPゴシック" panose="020B0400000000000000" pitchFamily="50" charset="-128"/>
            </a:endParaRPr>
          </a:p>
          <a:p>
            <a:pPr algn="ctr"/>
            <a:r>
              <a:rPr lang="ja-JP" altLang="en-US" sz="1200" dirty="0">
                <a:latin typeface="BIZ UDPゴシック" panose="020B0400000000000000" pitchFamily="50" charset="-128"/>
                <a:ea typeface="BIZ UDPゴシック" panose="020B0400000000000000" pitchFamily="50" charset="-128"/>
              </a:rPr>
              <a:t>　　（例：当て板溶接、Ｃｏ断面修復、コーキング）</a:t>
            </a:r>
            <a:endParaRPr lang="en-US" altLang="ja-JP" sz="1200" dirty="0">
              <a:latin typeface="BIZ UDPゴシック" panose="020B0400000000000000" pitchFamily="50" charset="-128"/>
              <a:ea typeface="BIZ UDPゴシック" panose="020B0400000000000000" pitchFamily="50" charset="-128"/>
            </a:endParaRPr>
          </a:p>
          <a:p>
            <a:pPr algn="ct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課題：部分補修施設の選定項目</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港湾（岸壁）：取扱貨物量</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港湾（護岸）：背後地の利用状況</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港湾（防波堤）：港内の取扱貨物量</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海岸：背後地が人口密集地区で無い地区</a:t>
            </a:r>
            <a:endParaRPr lang="en-US" altLang="ja-JP" sz="1200"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p:txBody>
      </p:sp>
      <p:graphicFrame>
        <p:nvGraphicFramePr>
          <p:cNvPr id="72" name="表 72">
            <a:extLst>
              <a:ext uri="{FF2B5EF4-FFF2-40B4-BE49-F238E27FC236}">
                <a16:creationId xmlns:a16="http://schemas.microsoft.com/office/drawing/2014/main" id="{9A0A68D5-A9EC-47B8-B2F6-78C075F98DC8}"/>
              </a:ext>
            </a:extLst>
          </p:cNvPr>
          <p:cNvGraphicFramePr>
            <a:graphicFrameLocks noGrp="1"/>
          </p:cNvGraphicFramePr>
          <p:nvPr>
            <p:extLst>
              <p:ext uri="{D42A27DB-BD31-4B8C-83A1-F6EECF244321}">
                <p14:modId xmlns:p14="http://schemas.microsoft.com/office/powerpoint/2010/main" val="3903000200"/>
              </p:ext>
            </p:extLst>
          </p:nvPr>
        </p:nvGraphicFramePr>
        <p:xfrm>
          <a:off x="4642132" y="6401414"/>
          <a:ext cx="4444002" cy="411480"/>
        </p:xfrm>
        <a:graphic>
          <a:graphicData uri="http://schemas.openxmlformats.org/drawingml/2006/table">
            <a:tbl>
              <a:tblPr firstRow="1" bandRow="1">
                <a:tableStyleId>{8A107856-5554-42FB-B03E-39F5DBC370BA}</a:tableStyleId>
              </a:tblPr>
              <a:tblGrid>
                <a:gridCol w="1586052">
                  <a:extLst>
                    <a:ext uri="{9D8B030D-6E8A-4147-A177-3AD203B41FA5}">
                      <a16:colId xmlns:a16="http://schemas.microsoft.com/office/drawing/2014/main" val="3025684449"/>
                    </a:ext>
                  </a:extLst>
                </a:gridCol>
                <a:gridCol w="2857950">
                  <a:extLst>
                    <a:ext uri="{9D8B030D-6E8A-4147-A177-3AD203B41FA5}">
                      <a16:colId xmlns:a16="http://schemas.microsoft.com/office/drawing/2014/main" val="205709162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部分補修型</a:t>
                      </a:r>
                      <a:endParaRPr kumimoji="1" lang="ja-JP" altLang="en-US" sz="1050" dirty="0">
                        <a:latin typeface="BIZ UDPゴシック" panose="020B0400000000000000" pitchFamily="50" charset="-128"/>
                        <a:ea typeface="BIZ UDPゴシック" panose="020B0400000000000000" pitchFamily="50" charset="-128"/>
                      </a:endParaRPr>
                    </a:p>
                  </a:txBody>
                  <a:tcPr anchor="ctr"/>
                </a:tc>
                <a:tc>
                  <a:txBody>
                    <a:bodyPr/>
                    <a:lstStyle/>
                    <a:p>
                      <a:r>
                        <a:rPr kumimoji="1" lang="ja-JP" altLang="en-US" sz="1050" dirty="0"/>
                        <a:t>部分補修を行うことで、施設の性能を維持する修繕を行う。</a:t>
                      </a:r>
                      <a:endParaRPr kumimoji="1" lang="ja-JP" altLang="en-US" sz="1050" dirty="0">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3264361775"/>
                  </a:ext>
                </a:extLst>
              </a:tr>
            </a:tbl>
          </a:graphicData>
        </a:graphic>
      </p:graphicFrame>
      <p:sp>
        <p:nvSpPr>
          <p:cNvPr id="73" name="テキスト ボックス 72">
            <a:extLst>
              <a:ext uri="{FF2B5EF4-FFF2-40B4-BE49-F238E27FC236}">
                <a16:creationId xmlns:a16="http://schemas.microsoft.com/office/drawing/2014/main" id="{6BD5C5E6-BD88-43CE-94C4-C0A2B53B8F94}"/>
              </a:ext>
            </a:extLst>
          </p:cNvPr>
          <p:cNvSpPr txBox="1"/>
          <p:nvPr/>
        </p:nvSpPr>
        <p:spPr>
          <a:xfrm>
            <a:off x="4545731" y="6143684"/>
            <a:ext cx="2541315" cy="276999"/>
          </a:xfrm>
          <a:prstGeom prst="rect">
            <a:avLst/>
          </a:prstGeom>
          <a:noFill/>
        </p:spPr>
        <p:txBody>
          <a:bodyPr wrap="square" rtlCol="0">
            <a:spAutoFit/>
          </a:bodyPr>
          <a:lstStyle/>
          <a:p>
            <a:r>
              <a:rPr kumimoji="1" lang="ja-JP" altLang="en-US" sz="1200" dirty="0"/>
              <a:t>〇新たな維持管理手法</a:t>
            </a:r>
          </a:p>
        </p:txBody>
      </p:sp>
      <p:sp>
        <p:nvSpPr>
          <p:cNvPr id="74" name="テキスト ボックス 73">
            <a:extLst>
              <a:ext uri="{FF2B5EF4-FFF2-40B4-BE49-F238E27FC236}">
                <a16:creationId xmlns:a16="http://schemas.microsoft.com/office/drawing/2014/main" id="{F08C1C3D-FD42-490E-9025-61266257BE74}"/>
              </a:ext>
            </a:extLst>
          </p:cNvPr>
          <p:cNvSpPr txBox="1"/>
          <p:nvPr/>
        </p:nvSpPr>
        <p:spPr>
          <a:xfrm>
            <a:off x="4545731" y="4268739"/>
            <a:ext cx="2541315" cy="276999"/>
          </a:xfrm>
          <a:prstGeom prst="rect">
            <a:avLst/>
          </a:prstGeom>
          <a:noFill/>
        </p:spPr>
        <p:txBody>
          <a:bodyPr wrap="square" rtlCol="0">
            <a:spAutoFit/>
          </a:bodyPr>
          <a:lstStyle/>
          <a:p>
            <a:r>
              <a:rPr kumimoji="1" lang="ja-JP" altLang="en-US" sz="1200" dirty="0"/>
              <a:t>〇従来の維持管理手法</a:t>
            </a:r>
          </a:p>
        </p:txBody>
      </p:sp>
      <p:sp>
        <p:nvSpPr>
          <p:cNvPr id="2" name="スライド番号プレースホルダー 1">
            <a:extLst>
              <a:ext uri="{FF2B5EF4-FFF2-40B4-BE49-F238E27FC236}">
                <a16:creationId xmlns:a16="http://schemas.microsoft.com/office/drawing/2014/main" id="{2B46EFFA-6989-4CF6-B57B-D5E5F5C897B2}"/>
              </a:ext>
            </a:extLst>
          </p:cNvPr>
          <p:cNvSpPr>
            <a:spLocks noGrp="1"/>
          </p:cNvSpPr>
          <p:nvPr>
            <p:ph type="sldNum" sz="quarter" idx="12"/>
          </p:nvPr>
        </p:nvSpPr>
        <p:spPr>
          <a:xfrm>
            <a:off x="7315199" y="6543087"/>
            <a:ext cx="1828800" cy="365125"/>
          </a:xfrm>
        </p:spPr>
        <p:txBody>
          <a:bodyPr/>
          <a:lstStyle/>
          <a:p>
            <a:pPr algn="r"/>
            <a:fld id="{682EF9F9-C4E8-46B2-BBF1-33E3162B856A}" type="slidenum">
              <a:rPr kumimoji="1" lang="ja-JP" altLang="en-US" smtClean="0"/>
              <a:pPr algn="r"/>
              <a:t>28</a:t>
            </a:fld>
            <a:endParaRPr kumimoji="1" lang="ja-JP" altLang="en-US" dirty="0"/>
          </a:p>
        </p:txBody>
      </p:sp>
      <p:pic>
        <p:nvPicPr>
          <p:cNvPr id="5" name="図 4">
            <a:extLst>
              <a:ext uri="{FF2B5EF4-FFF2-40B4-BE49-F238E27FC236}">
                <a16:creationId xmlns:a16="http://schemas.microsoft.com/office/drawing/2014/main" id="{B12236C2-8040-4930-8DD8-DC85DA2DB671}"/>
              </a:ext>
            </a:extLst>
          </p:cNvPr>
          <p:cNvPicPr>
            <a:picLocks noChangeAspect="1"/>
          </p:cNvPicPr>
          <p:nvPr/>
        </p:nvPicPr>
        <p:blipFill rotWithShape="1">
          <a:blip r:embed="rId3"/>
          <a:srcRect b="32202"/>
          <a:stretch/>
        </p:blipFill>
        <p:spPr>
          <a:xfrm>
            <a:off x="61654" y="5679674"/>
            <a:ext cx="1851095" cy="940621"/>
          </a:xfrm>
          <a:prstGeom prst="rect">
            <a:avLst/>
          </a:prstGeom>
        </p:spPr>
      </p:pic>
      <p:pic>
        <p:nvPicPr>
          <p:cNvPr id="8" name="図 7">
            <a:extLst>
              <a:ext uri="{FF2B5EF4-FFF2-40B4-BE49-F238E27FC236}">
                <a16:creationId xmlns:a16="http://schemas.microsoft.com/office/drawing/2014/main" id="{88A82339-A4D2-43BD-9DD8-FE7A5ED90803}"/>
              </a:ext>
            </a:extLst>
          </p:cNvPr>
          <p:cNvPicPr>
            <a:picLocks noChangeAspect="1"/>
          </p:cNvPicPr>
          <p:nvPr/>
        </p:nvPicPr>
        <p:blipFill rotWithShape="1">
          <a:blip r:embed="rId4"/>
          <a:srcRect b="38462"/>
          <a:stretch/>
        </p:blipFill>
        <p:spPr>
          <a:xfrm>
            <a:off x="2091125" y="5675070"/>
            <a:ext cx="2048362" cy="937228"/>
          </a:xfrm>
          <a:prstGeom prst="rect">
            <a:avLst/>
          </a:prstGeom>
        </p:spPr>
      </p:pic>
      <p:sp>
        <p:nvSpPr>
          <p:cNvPr id="52" name="テキスト ボックス 51">
            <a:extLst>
              <a:ext uri="{FF2B5EF4-FFF2-40B4-BE49-F238E27FC236}">
                <a16:creationId xmlns:a16="http://schemas.microsoft.com/office/drawing/2014/main" id="{0EAB2CCB-D4B3-48D7-9743-D98C639CEF5E}"/>
              </a:ext>
            </a:extLst>
          </p:cNvPr>
          <p:cNvSpPr txBox="1"/>
          <p:nvPr/>
        </p:nvSpPr>
        <p:spPr>
          <a:xfrm>
            <a:off x="1467919" y="6593190"/>
            <a:ext cx="1082462" cy="253916"/>
          </a:xfrm>
          <a:prstGeom prst="rect">
            <a:avLst/>
          </a:prstGeom>
          <a:noFill/>
        </p:spPr>
        <p:txBody>
          <a:bodyPr wrap="square" rtlCol="0">
            <a:spAutoFit/>
          </a:bodyPr>
          <a:lstStyle/>
          <a:p>
            <a:pPr algn="ctr"/>
            <a:r>
              <a:rPr lang="ja-JP" altLang="en-US" sz="1000" dirty="0">
                <a:latin typeface="BIZ UDPゴシック" panose="020B0400000000000000" pitchFamily="50" charset="-128"/>
                <a:ea typeface="BIZ UDPゴシック" panose="020B0400000000000000" pitchFamily="50" charset="-128"/>
              </a:rPr>
              <a:t>当て板溶接状況</a:t>
            </a:r>
            <a:endParaRPr kumimoji="1" lang="ja-JP" altLang="en-US" sz="1000" dirty="0">
              <a:latin typeface="BIZ UDPゴシック" panose="020B0400000000000000" pitchFamily="50" charset="-128"/>
              <a:ea typeface="BIZ UDPゴシック" panose="020B0400000000000000" pitchFamily="50" charset="-128"/>
            </a:endParaRPr>
          </a:p>
        </p:txBody>
      </p:sp>
      <p:grpSp>
        <p:nvGrpSpPr>
          <p:cNvPr id="30" name="グループ化 29">
            <a:extLst>
              <a:ext uri="{FF2B5EF4-FFF2-40B4-BE49-F238E27FC236}">
                <a16:creationId xmlns:a16="http://schemas.microsoft.com/office/drawing/2014/main" id="{E5A358CB-E312-46EC-9A21-904082D2E5B3}"/>
              </a:ext>
            </a:extLst>
          </p:cNvPr>
          <p:cNvGrpSpPr/>
          <p:nvPr/>
        </p:nvGrpSpPr>
        <p:grpSpPr>
          <a:xfrm>
            <a:off x="9490561" y="2826957"/>
            <a:ext cx="5651277" cy="3743221"/>
            <a:chOff x="-972609" y="4373901"/>
            <a:chExt cx="5651277" cy="3743221"/>
          </a:xfrm>
        </p:grpSpPr>
        <p:sp>
          <p:nvSpPr>
            <p:cNvPr id="32" name="正方形/長方形 31">
              <a:extLst>
                <a:ext uri="{FF2B5EF4-FFF2-40B4-BE49-F238E27FC236}">
                  <a16:creationId xmlns:a16="http://schemas.microsoft.com/office/drawing/2014/main" id="{CD091DE3-18A9-4ABC-9AD8-EC781D71990F}"/>
                </a:ext>
              </a:extLst>
            </p:cNvPr>
            <p:cNvSpPr/>
            <p:nvPr/>
          </p:nvSpPr>
          <p:spPr>
            <a:xfrm>
              <a:off x="95413" y="4373901"/>
              <a:ext cx="4488854" cy="2434212"/>
            </a:xfrm>
            <a:prstGeom prst="rect">
              <a:avLst/>
            </a:prstGeom>
            <a:solidFill>
              <a:schemeClr val="bg1"/>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cxnSp>
          <p:nvCxnSpPr>
            <p:cNvPr id="31" name="直線矢印コネクタ 30">
              <a:extLst>
                <a:ext uri="{FF2B5EF4-FFF2-40B4-BE49-F238E27FC236}">
                  <a16:creationId xmlns:a16="http://schemas.microsoft.com/office/drawing/2014/main" id="{6EAE182E-84F7-4A8C-8BD3-D54CF40D82F7}"/>
                </a:ext>
              </a:extLst>
            </p:cNvPr>
            <p:cNvCxnSpPr>
              <a:cxnSpLocks/>
            </p:cNvCxnSpPr>
            <p:nvPr/>
          </p:nvCxnSpPr>
          <p:spPr>
            <a:xfrm flipV="1">
              <a:off x="2792647" y="5331683"/>
              <a:ext cx="637" cy="813258"/>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7" name="円弧 6">
              <a:extLst>
                <a:ext uri="{FF2B5EF4-FFF2-40B4-BE49-F238E27FC236}">
                  <a16:creationId xmlns:a16="http://schemas.microsoft.com/office/drawing/2014/main" id="{E76C0CCD-FE0A-4022-90B5-ADBBEA075500}"/>
                </a:ext>
              </a:extLst>
            </p:cNvPr>
            <p:cNvSpPr/>
            <p:nvPr/>
          </p:nvSpPr>
          <p:spPr>
            <a:xfrm>
              <a:off x="-370215" y="4907770"/>
              <a:ext cx="2470981" cy="3137451"/>
            </a:xfrm>
            <a:prstGeom prst="arc">
              <a:avLst>
                <a:gd name="adj1" fmla="val 16200000"/>
                <a:gd name="adj2" fmla="val 68497"/>
              </a:avLst>
            </a:prstGeom>
            <a:ln w="25400">
              <a:solidFill>
                <a:srgbClr val="0070C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cxnSp>
          <p:nvCxnSpPr>
            <p:cNvPr id="15" name="直線矢印コネクタ 14">
              <a:extLst>
                <a:ext uri="{FF2B5EF4-FFF2-40B4-BE49-F238E27FC236}">
                  <a16:creationId xmlns:a16="http://schemas.microsoft.com/office/drawing/2014/main" id="{756DF259-BF23-4FC0-A4A5-6749B589877C}"/>
                </a:ext>
              </a:extLst>
            </p:cNvPr>
            <p:cNvCxnSpPr/>
            <p:nvPr/>
          </p:nvCxnSpPr>
          <p:spPr>
            <a:xfrm flipV="1">
              <a:off x="366602" y="4543160"/>
              <a:ext cx="0" cy="2004745"/>
            </a:xfrm>
            <a:prstGeom prst="straightConnector1">
              <a:avLst/>
            </a:prstGeom>
            <a:ln>
              <a:tailEnd type="stealth"/>
            </a:ln>
          </p:spPr>
          <p:style>
            <a:lnRef idx="1">
              <a:schemeClr val="dk1"/>
            </a:lnRef>
            <a:fillRef idx="0">
              <a:schemeClr val="dk1"/>
            </a:fillRef>
            <a:effectRef idx="0">
              <a:schemeClr val="dk1"/>
            </a:effectRef>
            <a:fontRef idx="minor">
              <a:schemeClr val="tx1"/>
            </a:fontRef>
          </p:style>
        </p:cxnSp>
        <p:cxnSp>
          <p:nvCxnSpPr>
            <p:cNvPr id="16" name="直線矢印コネクタ 15">
              <a:extLst>
                <a:ext uri="{FF2B5EF4-FFF2-40B4-BE49-F238E27FC236}">
                  <a16:creationId xmlns:a16="http://schemas.microsoft.com/office/drawing/2014/main" id="{03F5BB4D-5430-428E-9D79-38BA94FC4F5A}"/>
                </a:ext>
              </a:extLst>
            </p:cNvPr>
            <p:cNvCxnSpPr>
              <a:cxnSpLocks/>
            </p:cNvCxnSpPr>
            <p:nvPr/>
          </p:nvCxnSpPr>
          <p:spPr>
            <a:xfrm>
              <a:off x="354002" y="6547905"/>
              <a:ext cx="4176000" cy="0"/>
            </a:xfrm>
            <a:prstGeom prst="straightConnector1">
              <a:avLst/>
            </a:prstGeom>
            <a:ln>
              <a:tailEnd type="stealth"/>
            </a:ln>
          </p:spPr>
          <p:style>
            <a:lnRef idx="1">
              <a:schemeClr val="dk1"/>
            </a:lnRef>
            <a:fillRef idx="0">
              <a:schemeClr val="dk1"/>
            </a:fillRef>
            <a:effectRef idx="0">
              <a:schemeClr val="dk1"/>
            </a:effectRef>
            <a:fontRef idx="minor">
              <a:schemeClr val="tx1"/>
            </a:fontRef>
          </p:style>
        </p:cxnSp>
        <p:sp>
          <p:nvSpPr>
            <p:cNvPr id="17" name="テキスト ボックス 16">
              <a:extLst>
                <a:ext uri="{FF2B5EF4-FFF2-40B4-BE49-F238E27FC236}">
                  <a16:creationId xmlns:a16="http://schemas.microsoft.com/office/drawing/2014/main" id="{FDE34D46-26E3-421F-9A6C-52B7EA8279BE}"/>
                </a:ext>
              </a:extLst>
            </p:cNvPr>
            <p:cNvSpPr txBox="1"/>
            <p:nvPr/>
          </p:nvSpPr>
          <p:spPr>
            <a:xfrm>
              <a:off x="27686" y="4572845"/>
              <a:ext cx="394159" cy="912956"/>
            </a:xfrm>
            <a:prstGeom prst="rect">
              <a:avLst/>
            </a:prstGeom>
            <a:noFill/>
          </p:spPr>
          <p:txBody>
            <a:bodyPr vert="eaVert" wrap="square" rtlCol="0">
              <a:spAutoFit/>
            </a:bodyPr>
            <a:lstStyle/>
            <a:p>
              <a:r>
                <a:rPr kumimoji="1" lang="ja-JP" altLang="en-US" sz="1100" dirty="0"/>
                <a:t>健全度</a:t>
              </a:r>
            </a:p>
          </p:txBody>
        </p:sp>
        <p:sp>
          <p:nvSpPr>
            <p:cNvPr id="18" name="テキスト ボックス 17">
              <a:extLst>
                <a:ext uri="{FF2B5EF4-FFF2-40B4-BE49-F238E27FC236}">
                  <a16:creationId xmlns:a16="http://schemas.microsoft.com/office/drawing/2014/main" id="{F15CF323-49E6-409E-BC33-2276004FBF32}"/>
                </a:ext>
              </a:extLst>
            </p:cNvPr>
            <p:cNvSpPr txBox="1"/>
            <p:nvPr/>
          </p:nvSpPr>
          <p:spPr>
            <a:xfrm>
              <a:off x="3570528" y="6516777"/>
              <a:ext cx="634066" cy="291335"/>
            </a:xfrm>
            <a:prstGeom prst="rect">
              <a:avLst/>
            </a:prstGeom>
            <a:noFill/>
          </p:spPr>
          <p:txBody>
            <a:bodyPr wrap="square" rtlCol="0">
              <a:spAutoFit/>
            </a:bodyPr>
            <a:lstStyle/>
            <a:p>
              <a:r>
                <a:rPr kumimoji="1" lang="ja-JP" altLang="en-US" sz="1100" dirty="0"/>
                <a:t>時間</a:t>
              </a:r>
            </a:p>
          </p:txBody>
        </p:sp>
        <p:cxnSp>
          <p:nvCxnSpPr>
            <p:cNvPr id="19" name="直線コネクタ 18">
              <a:extLst>
                <a:ext uri="{FF2B5EF4-FFF2-40B4-BE49-F238E27FC236}">
                  <a16:creationId xmlns:a16="http://schemas.microsoft.com/office/drawing/2014/main" id="{4672FEE2-F104-45DC-AE11-99EB8DDAD988}"/>
                </a:ext>
              </a:extLst>
            </p:cNvPr>
            <p:cNvCxnSpPr>
              <a:cxnSpLocks/>
            </p:cNvCxnSpPr>
            <p:nvPr/>
          </p:nvCxnSpPr>
          <p:spPr>
            <a:xfrm>
              <a:off x="366602" y="6146956"/>
              <a:ext cx="4176000"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20" name="直線コネクタ 19">
              <a:extLst>
                <a:ext uri="{FF2B5EF4-FFF2-40B4-BE49-F238E27FC236}">
                  <a16:creationId xmlns:a16="http://schemas.microsoft.com/office/drawing/2014/main" id="{1BA20D86-C89B-4DDA-8DB0-AA848E224C92}"/>
                </a:ext>
              </a:extLst>
            </p:cNvPr>
            <p:cNvCxnSpPr>
              <a:cxnSpLocks/>
            </p:cNvCxnSpPr>
            <p:nvPr/>
          </p:nvCxnSpPr>
          <p:spPr>
            <a:xfrm>
              <a:off x="366602" y="5746007"/>
              <a:ext cx="4176000"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21" name="直線コネクタ 20">
              <a:extLst>
                <a:ext uri="{FF2B5EF4-FFF2-40B4-BE49-F238E27FC236}">
                  <a16:creationId xmlns:a16="http://schemas.microsoft.com/office/drawing/2014/main" id="{C539DD80-8E3B-4F1C-9506-0C007DB635D5}"/>
                </a:ext>
              </a:extLst>
            </p:cNvPr>
            <p:cNvCxnSpPr>
              <a:cxnSpLocks/>
            </p:cNvCxnSpPr>
            <p:nvPr/>
          </p:nvCxnSpPr>
          <p:spPr>
            <a:xfrm>
              <a:off x="366602" y="5345058"/>
              <a:ext cx="4176000"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22" name="直線コネクタ 21">
              <a:extLst>
                <a:ext uri="{FF2B5EF4-FFF2-40B4-BE49-F238E27FC236}">
                  <a16:creationId xmlns:a16="http://schemas.microsoft.com/office/drawing/2014/main" id="{B6A4DCC4-C123-43F3-93DC-F55F753B0E9B}"/>
                </a:ext>
              </a:extLst>
            </p:cNvPr>
            <p:cNvCxnSpPr>
              <a:cxnSpLocks/>
            </p:cNvCxnSpPr>
            <p:nvPr/>
          </p:nvCxnSpPr>
          <p:spPr>
            <a:xfrm>
              <a:off x="366602" y="4902839"/>
              <a:ext cx="4176000" cy="0"/>
            </a:xfrm>
            <a:prstGeom prst="line">
              <a:avLst/>
            </a:prstGeom>
            <a:ln>
              <a:tailEnd type="none"/>
            </a:ln>
          </p:spPr>
          <p:style>
            <a:lnRef idx="1">
              <a:schemeClr val="dk1"/>
            </a:lnRef>
            <a:fillRef idx="0">
              <a:schemeClr val="dk1"/>
            </a:fillRef>
            <a:effectRef idx="0">
              <a:schemeClr val="dk1"/>
            </a:effectRef>
            <a:fontRef idx="minor">
              <a:schemeClr val="tx1"/>
            </a:fontRef>
          </p:style>
        </p:cxnSp>
        <p:sp>
          <p:nvSpPr>
            <p:cNvPr id="23" name="テキスト ボックス 22">
              <a:extLst>
                <a:ext uri="{FF2B5EF4-FFF2-40B4-BE49-F238E27FC236}">
                  <a16:creationId xmlns:a16="http://schemas.microsoft.com/office/drawing/2014/main" id="{DDF455E3-11C4-4603-8306-60155A846310}"/>
                </a:ext>
              </a:extLst>
            </p:cNvPr>
            <p:cNvSpPr txBox="1"/>
            <p:nvPr/>
          </p:nvSpPr>
          <p:spPr>
            <a:xfrm>
              <a:off x="391306" y="4982913"/>
              <a:ext cx="509450" cy="282767"/>
            </a:xfrm>
            <a:prstGeom prst="rect">
              <a:avLst/>
            </a:prstGeom>
            <a:noFill/>
          </p:spPr>
          <p:txBody>
            <a:bodyPr wrap="square" rtlCol="0">
              <a:spAutoFit/>
            </a:bodyPr>
            <a:lstStyle/>
            <a:p>
              <a:r>
                <a:rPr kumimoji="1" lang="en-US" altLang="ja-JP" sz="1050" dirty="0">
                  <a:latin typeface="BIZ UDPゴシック" panose="020B0400000000000000" pitchFamily="50" charset="-128"/>
                  <a:ea typeface="BIZ UDPゴシック" panose="020B0400000000000000" pitchFamily="50" charset="-128"/>
                </a:rPr>
                <a:t>D</a:t>
              </a:r>
            </a:p>
          </p:txBody>
        </p:sp>
        <p:sp>
          <p:nvSpPr>
            <p:cNvPr id="24" name="テキスト ボックス 23">
              <a:extLst>
                <a:ext uri="{FF2B5EF4-FFF2-40B4-BE49-F238E27FC236}">
                  <a16:creationId xmlns:a16="http://schemas.microsoft.com/office/drawing/2014/main" id="{6795ADE1-2564-416F-8B7A-4EFE5328D07A}"/>
                </a:ext>
              </a:extLst>
            </p:cNvPr>
            <p:cNvSpPr txBox="1"/>
            <p:nvPr/>
          </p:nvSpPr>
          <p:spPr>
            <a:xfrm>
              <a:off x="391306" y="5404587"/>
              <a:ext cx="509450" cy="282767"/>
            </a:xfrm>
            <a:prstGeom prst="rect">
              <a:avLst/>
            </a:prstGeom>
            <a:noFill/>
          </p:spPr>
          <p:txBody>
            <a:bodyPr wrap="square" rtlCol="0">
              <a:spAutoFit/>
            </a:bodyPr>
            <a:lstStyle/>
            <a:p>
              <a:r>
                <a:rPr kumimoji="1" lang="en-US" altLang="ja-JP" sz="1050" dirty="0">
                  <a:latin typeface="BIZ UDPゴシック" panose="020B0400000000000000" pitchFamily="50" charset="-128"/>
                  <a:ea typeface="BIZ UDPゴシック" panose="020B0400000000000000" pitchFamily="50" charset="-128"/>
                </a:rPr>
                <a:t>C</a:t>
              </a:r>
            </a:p>
          </p:txBody>
        </p:sp>
        <p:sp>
          <p:nvSpPr>
            <p:cNvPr id="25" name="テキスト ボックス 24">
              <a:extLst>
                <a:ext uri="{FF2B5EF4-FFF2-40B4-BE49-F238E27FC236}">
                  <a16:creationId xmlns:a16="http://schemas.microsoft.com/office/drawing/2014/main" id="{EF84F087-969E-4A3A-91E9-A6FD574668E2}"/>
                </a:ext>
              </a:extLst>
            </p:cNvPr>
            <p:cNvSpPr txBox="1"/>
            <p:nvPr/>
          </p:nvSpPr>
          <p:spPr>
            <a:xfrm>
              <a:off x="391306" y="5804662"/>
              <a:ext cx="1556890" cy="253916"/>
            </a:xfrm>
            <a:prstGeom prst="rect">
              <a:avLst/>
            </a:prstGeom>
            <a:noFill/>
            <a:ln>
              <a:solidFill>
                <a:schemeClr val="tx1"/>
              </a:solidFill>
              <a:prstDash val="sysDash"/>
            </a:ln>
          </p:spPr>
          <p:txBody>
            <a:bodyPr wrap="square" rtlCol="0">
              <a:spAutoFit/>
            </a:bodyPr>
            <a:lstStyle/>
            <a:p>
              <a:r>
                <a:rPr kumimoji="1" lang="en-US" altLang="ja-JP" sz="1050" dirty="0">
                  <a:latin typeface="BIZ UDPゴシック" panose="020B0400000000000000" pitchFamily="50" charset="-128"/>
                  <a:ea typeface="BIZ UDPゴシック" panose="020B0400000000000000" pitchFamily="50" charset="-128"/>
                </a:rPr>
                <a:t>B:</a:t>
              </a:r>
              <a:r>
                <a:rPr kumimoji="1" lang="ja-JP" altLang="en-US" sz="1050" dirty="0">
                  <a:latin typeface="BIZ UDPゴシック" panose="020B0400000000000000" pitchFamily="50" charset="-128"/>
                  <a:ea typeface="BIZ UDPゴシック" panose="020B0400000000000000" pitchFamily="50" charset="-128"/>
                </a:rPr>
                <a:t>部分補修</a:t>
              </a:r>
              <a:r>
                <a:rPr lang="ja-JP" altLang="en-US" sz="1050" dirty="0">
                  <a:latin typeface="BIZ UDPゴシック" panose="020B0400000000000000" pitchFamily="50" charset="-128"/>
                  <a:ea typeface="BIZ UDPゴシック" panose="020B0400000000000000" pitchFamily="50" charset="-128"/>
                </a:rPr>
                <a:t>対象施設</a:t>
              </a:r>
              <a:endParaRPr kumimoji="1" lang="en-US" altLang="ja-JP" sz="1050" dirty="0">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E5EBE568-935E-486F-BEA3-A60EBC383666}"/>
                </a:ext>
              </a:extLst>
            </p:cNvPr>
            <p:cNvSpPr txBox="1"/>
            <p:nvPr/>
          </p:nvSpPr>
          <p:spPr>
            <a:xfrm>
              <a:off x="391306" y="6206047"/>
              <a:ext cx="1498193" cy="253916"/>
            </a:xfrm>
            <a:prstGeom prst="rect">
              <a:avLst/>
            </a:prstGeom>
            <a:noFill/>
          </p:spPr>
          <p:txBody>
            <a:bodyPr wrap="square" rtlCol="0">
              <a:spAutoFit/>
            </a:bodyPr>
            <a:lstStyle/>
            <a:p>
              <a:r>
                <a:rPr kumimoji="1" lang="en-US" altLang="ja-JP" sz="1050" dirty="0">
                  <a:latin typeface="BIZ UDPゴシック" panose="020B0400000000000000" pitchFamily="50" charset="-128"/>
                  <a:ea typeface="BIZ UDPゴシック" panose="020B0400000000000000" pitchFamily="50" charset="-128"/>
                </a:rPr>
                <a:t>A</a:t>
              </a:r>
              <a:r>
                <a:rPr lang="ja-JP" altLang="en-US" sz="1050" dirty="0">
                  <a:latin typeface="BIZ UDPゴシック" panose="020B0400000000000000" pitchFamily="50" charset="-128"/>
                  <a:ea typeface="BIZ UDPゴシック" panose="020B0400000000000000" pitchFamily="50" charset="-128"/>
                </a:rPr>
                <a:t>：全面補修対象施設</a:t>
              </a:r>
              <a:endParaRPr kumimoji="1" lang="en-US" altLang="ja-JP" sz="1050" dirty="0">
                <a:latin typeface="BIZ UDPゴシック" panose="020B0400000000000000" pitchFamily="50" charset="-128"/>
                <a:ea typeface="BIZ UDPゴシック" panose="020B0400000000000000" pitchFamily="50" charset="-128"/>
              </a:endParaRPr>
            </a:p>
          </p:txBody>
        </p:sp>
        <p:cxnSp>
          <p:nvCxnSpPr>
            <p:cNvPr id="27" name="直線矢印コネクタ 26">
              <a:extLst>
                <a:ext uri="{FF2B5EF4-FFF2-40B4-BE49-F238E27FC236}">
                  <a16:creationId xmlns:a16="http://schemas.microsoft.com/office/drawing/2014/main" id="{370E268E-2118-492F-8787-F5E9CAAA8056}"/>
                </a:ext>
              </a:extLst>
            </p:cNvPr>
            <p:cNvCxnSpPr>
              <a:cxnSpLocks/>
            </p:cNvCxnSpPr>
            <p:nvPr/>
          </p:nvCxnSpPr>
          <p:spPr>
            <a:xfrm flipV="1">
              <a:off x="2103648" y="4913269"/>
              <a:ext cx="223" cy="1629818"/>
            </a:xfrm>
            <a:prstGeom prst="straightConnector1">
              <a:avLst/>
            </a:prstGeom>
            <a:ln w="25400">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9" name="円弧 8">
              <a:extLst>
                <a:ext uri="{FF2B5EF4-FFF2-40B4-BE49-F238E27FC236}">
                  <a16:creationId xmlns:a16="http://schemas.microsoft.com/office/drawing/2014/main" id="{EEE25344-7028-4F0B-9A9E-F1F60139BCF1}"/>
                </a:ext>
              </a:extLst>
            </p:cNvPr>
            <p:cNvSpPr/>
            <p:nvPr/>
          </p:nvSpPr>
          <p:spPr>
            <a:xfrm>
              <a:off x="323560" y="4918199"/>
              <a:ext cx="3564000" cy="3198923"/>
            </a:xfrm>
            <a:prstGeom prst="arc">
              <a:avLst>
                <a:gd name="adj1" fmla="val 16200000"/>
                <a:gd name="adj2" fmla="val 18722974"/>
              </a:avLst>
            </a:prstGeom>
            <a:ln w="25400">
              <a:solidFill>
                <a:srgbClr val="0070C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19737009-D701-40F6-A0E3-48296207F73A}"/>
                </a:ext>
              </a:extLst>
            </p:cNvPr>
            <p:cNvGrpSpPr/>
            <p:nvPr/>
          </p:nvGrpSpPr>
          <p:grpSpPr>
            <a:xfrm>
              <a:off x="-471970" y="4893748"/>
              <a:ext cx="4698112" cy="3208016"/>
              <a:chOff x="4054948" y="8020969"/>
              <a:chExt cx="4218762" cy="2880700"/>
            </a:xfrm>
          </p:grpSpPr>
          <p:sp>
            <p:nvSpPr>
              <p:cNvPr id="11" name="円弧 10">
                <a:extLst>
                  <a:ext uri="{FF2B5EF4-FFF2-40B4-BE49-F238E27FC236}">
                    <a16:creationId xmlns:a16="http://schemas.microsoft.com/office/drawing/2014/main" id="{05AAF3DE-9DF3-490C-A0A6-C612295A5F7C}"/>
                  </a:ext>
                </a:extLst>
              </p:cNvPr>
              <p:cNvSpPr/>
              <p:nvPr/>
            </p:nvSpPr>
            <p:spPr>
              <a:xfrm>
                <a:off x="5073346" y="8029134"/>
                <a:ext cx="3200364" cy="2872535"/>
              </a:xfrm>
              <a:prstGeom prst="arc">
                <a:avLst>
                  <a:gd name="adj1" fmla="val 16200000"/>
                  <a:gd name="adj2" fmla="val 18722974"/>
                </a:avLst>
              </a:prstGeom>
              <a:ln w="25400">
                <a:solidFill>
                  <a:srgbClr val="00B05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B3AA4B4E-793E-48D5-9B74-19BF4FA8890D}"/>
                  </a:ext>
                </a:extLst>
              </p:cNvPr>
              <p:cNvGrpSpPr/>
              <p:nvPr/>
            </p:nvGrpSpPr>
            <p:grpSpPr>
              <a:xfrm>
                <a:off x="4054948" y="8020969"/>
                <a:ext cx="2621237" cy="2160620"/>
                <a:chOff x="4144614" y="8020969"/>
                <a:chExt cx="2446735" cy="2160620"/>
              </a:xfrm>
            </p:grpSpPr>
            <p:sp>
              <p:nvSpPr>
                <p:cNvPr id="13" name="円弧 12">
                  <a:extLst>
                    <a:ext uri="{FF2B5EF4-FFF2-40B4-BE49-F238E27FC236}">
                      <a16:creationId xmlns:a16="http://schemas.microsoft.com/office/drawing/2014/main" id="{1FA652F7-4C77-41B1-AB8E-422F4B0ED0EB}"/>
                    </a:ext>
                  </a:extLst>
                </p:cNvPr>
                <p:cNvSpPr/>
                <p:nvPr/>
              </p:nvSpPr>
              <p:spPr>
                <a:xfrm>
                  <a:off x="4144614" y="8029134"/>
                  <a:ext cx="2446735" cy="2152455"/>
                </a:xfrm>
                <a:prstGeom prst="arc">
                  <a:avLst>
                    <a:gd name="adj1" fmla="val 16200000"/>
                    <a:gd name="adj2" fmla="val 68497"/>
                  </a:avLst>
                </a:prstGeom>
                <a:ln w="25400">
                  <a:solidFill>
                    <a:srgbClr val="00B05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023F7971-77BB-4BAD-9E87-A4AFE291A9CB}"/>
                    </a:ext>
                  </a:extLst>
                </p:cNvPr>
                <p:cNvCxnSpPr>
                  <a:cxnSpLocks/>
                  <a:stCxn id="13" idx="2"/>
                </p:cNvCxnSpPr>
                <p:nvPr/>
              </p:nvCxnSpPr>
              <p:spPr>
                <a:xfrm flipV="1">
                  <a:off x="6590915" y="8020969"/>
                  <a:ext cx="120" cy="1113037"/>
                </a:xfrm>
                <a:prstGeom prst="straightConnector1">
                  <a:avLst/>
                </a:prstGeom>
                <a:ln w="25400">
                  <a:solidFill>
                    <a:srgbClr val="00B050"/>
                  </a:solidFill>
                  <a:tailEnd type="triangle"/>
                </a:ln>
              </p:spPr>
              <p:style>
                <a:lnRef idx="1">
                  <a:schemeClr val="dk1"/>
                </a:lnRef>
                <a:fillRef idx="0">
                  <a:schemeClr val="dk1"/>
                </a:fillRef>
                <a:effectRef idx="0">
                  <a:schemeClr val="dk1"/>
                </a:effectRef>
                <a:fontRef idx="minor">
                  <a:schemeClr val="tx1"/>
                </a:fontRef>
              </p:style>
            </p:cxnSp>
          </p:grpSp>
        </p:grpSp>
        <p:sp>
          <p:nvSpPr>
            <p:cNvPr id="44" name="テキスト ボックス 43">
              <a:extLst>
                <a:ext uri="{FF2B5EF4-FFF2-40B4-BE49-F238E27FC236}">
                  <a16:creationId xmlns:a16="http://schemas.microsoft.com/office/drawing/2014/main" id="{F57986E2-8D97-4A08-B229-505D3F3C4844}"/>
                </a:ext>
              </a:extLst>
            </p:cNvPr>
            <p:cNvSpPr txBox="1"/>
            <p:nvPr/>
          </p:nvSpPr>
          <p:spPr>
            <a:xfrm>
              <a:off x="3232017" y="4972597"/>
              <a:ext cx="1038742" cy="253916"/>
            </a:xfrm>
            <a:prstGeom prst="rect">
              <a:avLst/>
            </a:prstGeom>
            <a:noFill/>
          </p:spPr>
          <p:txBody>
            <a:bodyPr wrap="square" lIns="0" rIns="0" rtlCol="0">
              <a:spAutoFit/>
            </a:bodyPr>
            <a:lstStyle/>
            <a:p>
              <a:r>
                <a:rPr kumimoji="1" lang="en-US" altLang="ja-JP" sz="1050" dirty="0">
                  <a:latin typeface="BIZ UDPゴシック" panose="020B0400000000000000" pitchFamily="50" charset="-128"/>
                  <a:ea typeface="BIZ UDPゴシック" panose="020B0400000000000000" pitchFamily="50" charset="-128"/>
                </a:rPr>
                <a:t>New</a:t>
              </a:r>
              <a:r>
                <a:rPr kumimoji="1" lang="ja-JP" altLang="en-US" sz="1050" dirty="0">
                  <a:latin typeface="BIZ UDPゴシック" panose="020B0400000000000000" pitchFamily="50" charset="-128"/>
                  <a:ea typeface="BIZ UDPゴシック" panose="020B0400000000000000" pitchFamily="50" charset="-128"/>
                </a:rPr>
                <a:t>：部分補修</a:t>
              </a:r>
            </a:p>
          </p:txBody>
        </p:sp>
        <p:sp>
          <p:nvSpPr>
            <p:cNvPr id="3" name="円弧 2">
              <a:extLst>
                <a:ext uri="{FF2B5EF4-FFF2-40B4-BE49-F238E27FC236}">
                  <a16:creationId xmlns:a16="http://schemas.microsoft.com/office/drawing/2014/main" id="{88CC63D2-EB06-412E-B5AD-B74E9DFA56FE}"/>
                </a:ext>
              </a:extLst>
            </p:cNvPr>
            <p:cNvSpPr/>
            <p:nvPr/>
          </p:nvSpPr>
          <p:spPr>
            <a:xfrm>
              <a:off x="2193105" y="5353052"/>
              <a:ext cx="1158119" cy="1627449"/>
            </a:xfrm>
            <a:prstGeom prst="arc">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cxnSp>
          <p:nvCxnSpPr>
            <p:cNvPr id="43" name="直線矢印コネクタ 42">
              <a:extLst>
                <a:ext uri="{FF2B5EF4-FFF2-40B4-BE49-F238E27FC236}">
                  <a16:creationId xmlns:a16="http://schemas.microsoft.com/office/drawing/2014/main" id="{499E0251-FF03-4843-BF22-3CFE4F87E8F2}"/>
                </a:ext>
              </a:extLst>
            </p:cNvPr>
            <p:cNvCxnSpPr>
              <a:cxnSpLocks/>
            </p:cNvCxnSpPr>
            <p:nvPr/>
          </p:nvCxnSpPr>
          <p:spPr>
            <a:xfrm flipV="1">
              <a:off x="3344128" y="5345058"/>
              <a:ext cx="0" cy="798626"/>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51" name="直線矢印コネクタ 50">
              <a:extLst>
                <a:ext uri="{FF2B5EF4-FFF2-40B4-BE49-F238E27FC236}">
                  <a16:creationId xmlns:a16="http://schemas.microsoft.com/office/drawing/2014/main" id="{A633D898-495B-45C0-9E39-8BB46F072DEC}"/>
                </a:ext>
              </a:extLst>
            </p:cNvPr>
            <p:cNvCxnSpPr>
              <a:cxnSpLocks/>
            </p:cNvCxnSpPr>
            <p:nvPr/>
          </p:nvCxnSpPr>
          <p:spPr>
            <a:xfrm flipV="1">
              <a:off x="4485414" y="4877957"/>
              <a:ext cx="0" cy="1274070"/>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71" name="正方形/長方形 70">
              <a:extLst>
                <a:ext uri="{FF2B5EF4-FFF2-40B4-BE49-F238E27FC236}">
                  <a16:creationId xmlns:a16="http://schemas.microsoft.com/office/drawing/2014/main" id="{CBF279FE-632E-471A-9137-A4CD04D64FCE}"/>
                </a:ext>
              </a:extLst>
            </p:cNvPr>
            <p:cNvSpPr/>
            <p:nvPr/>
          </p:nvSpPr>
          <p:spPr>
            <a:xfrm>
              <a:off x="2699792" y="5230450"/>
              <a:ext cx="1458604" cy="1026109"/>
            </a:xfrm>
            <a:prstGeom prst="rect">
              <a:avLst/>
            </a:prstGeom>
            <a:ln w="25400">
              <a:solidFill>
                <a:srgbClr val="FF0000"/>
              </a:solidFill>
              <a:prstDash val="sysDot"/>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79" name="円弧 78">
              <a:extLst>
                <a:ext uri="{FF2B5EF4-FFF2-40B4-BE49-F238E27FC236}">
                  <a16:creationId xmlns:a16="http://schemas.microsoft.com/office/drawing/2014/main" id="{FD9B74B2-20F4-4227-90EB-7EBB07574C04}"/>
                </a:ext>
              </a:extLst>
            </p:cNvPr>
            <p:cNvSpPr/>
            <p:nvPr/>
          </p:nvSpPr>
          <p:spPr>
            <a:xfrm>
              <a:off x="-972609" y="4913269"/>
              <a:ext cx="3768326" cy="2244212"/>
            </a:xfrm>
            <a:prstGeom prst="arc">
              <a:avLst>
                <a:gd name="adj1" fmla="val 16200000"/>
                <a:gd name="adj2" fmla="val 68497"/>
              </a:avLst>
            </a:prstGeom>
            <a:ln w="25400">
              <a:solidFill>
                <a:srgbClr val="FF000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sp>
          <p:nvSpPr>
            <p:cNvPr id="81" name="円弧 80">
              <a:extLst>
                <a:ext uri="{FF2B5EF4-FFF2-40B4-BE49-F238E27FC236}">
                  <a16:creationId xmlns:a16="http://schemas.microsoft.com/office/drawing/2014/main" id="{2AEEC2A4-F669-4BE4-8E5F-3C47FA83A6A7}"/>
                </a:ext>
              </a:extLst>
            </p:cNvPr>
            <p:cNvSpPr/>
            <p:nvPr/>
          </p:nvSpPr>
          <p:spPr>
            <a:xfrm>
              <a:off x="2754047" y="5353052"/>
              <a:ext cx="1158119" cy="1627449"/>
            </a:xfrm>
            <a:prstGeom prst="arc">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cxnSp>
          <p:nvCxnSpPr>
            <p:cNvPr id="82" name="直線矢印コネクタ 81">
              <a:extLst>
                <a:ext uri="{FF2B5EF4-FFF2-40B4-BE49-F238E27FC236}">
                  <a16:creationId xmlns:a16="http://schemas.microsoft.com/office/drawing/2014/main" id="{CAA05686-811D-472F-ABD1-99B76DDFD196}"/>
                </a:ext>
              </a:extLst>
            </p:cNvPr>
            <p:cNvCxnSpPr>
              <a:cxnSpLocks/>
            </p:cNvCxnSpPr>
            <p:nvPr/>
          </p:nvCxnSpPr>
          <p:spPr>
            <a:xfrm flipV="1">
              <a:off x="3905070" y="5345058"/>
              <a:ext cx="0" cy="798626"/>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85" name="円弧 84">
              <a:extLst>
                <a:ext uri="{FF2B5EF4-FFF2-40B4-BE49-F238E27FC236}">
                  <a16:creationId xmlns:a16="http://schemas.microsoft.com/office/drawing/2014/main" id="{D4CD3D99-5FFF-488A-8740-4294F5765755}"/>
                </a:ext>
              </a:extLst>
            </p:cNvPr>
            <p:cNvSpPr/>
            <p:nvPr/>
          </p:nvSpPr>
          <p:spPr>
            <a:xfrm>
              <a:off x="3327295" y="5353052"/>
              <a:ext cx="1158119" cy="1627449"/>
            </a:xfrm>
            <a:prstGeom prst="arc">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98D163C-F4E3-47B4-82F0-DD7B9BEDD60E}"/>
                </a:ext>
              </a:extLst>
            </p:cNvPr>
            <p:cNvSpPr txBox="1"/>
            <p:nvPr/>
          </p:nvSpPr>
          <p:spPr>
            <a:xfrm>
              <a:off x="1845339" y="4607550"/>
              <a:ext cx="782445" cy="261610"/>
            </a:xfrm>
            <a:prstGeom prst="rect">
              <a:avLst/>
            </a:prstGeom>
            <a:noFill/>
          </p:spPr>
          <p:txBody>
            <a:bodyPr wrap="square" rtlCol="0">
              <a:spAutoFit/>
            </a:bodyPr>
            <a:lstStyle/>
            <a:p>
              <a:pPr algn="ctr"/>
              <a:r>
                <a:rPr kumimoji="1" lang="ja-JP" altLang="en-US" sz="1050" dirty="0">
                  <a:latin typeface="BIZ UDPゴシック" panose="020B0400000000000000" pitchFamily="50" charset="-128"/>
                  <a:ea typeface="BIZ UDPゴシック" panose="020B0400000000000000" pitchFamily="50" charset="-128"/>
                </a:rPr>
                <a:t>全面補修</a:t>
              </a:r>
            </a:p>
          </p:txBody>
        </p:sp>
        <p:cxnSp>
          <p:nvCxnSpPr>
            <p:cNvPr id="28" name="直線コネクタ 27">
              <a:extLst>
                <a:ext uri="{FF2B5EF4-FFF2-40B4-BE49-F238E27FC236}">
                  <a16:creationId xmlns:a16="http://schemas.microsoft.com/office/drawing/2014/main" id="{D6D64C2C-5EF3-414A-B963-522F9486F600}"/>
                </a:ext>
              </a:extLst>
            </p:cNvPr>
            <p:cNvCxnSpPr/>
            <p:nvPr/>
          </p:nvCxnSpPr>
          <p:spPr>
            <a:xfrm>
              <a:off x="354002" y="5337812"/>
              <a:ext cx="4230265" cy="0"/>
            </a:xfrm>
            <a:prstGeom prst="line">
              <a:avLst/>
            </a:prstGeom>
            <a:ln w="44450">
              <a:solidFill>
                <a:srgbClr val="FF0000"/>
              </a:solidFill>
              <a:tailEnd type="none"/>
            </a:ln>
          </p:spPr>
          <p:style>
            <a:lnRef idx="1">
              <a:schemeClr val="dk1"/>
            </a:lnRef>
            <a:fillRef idx="0">
              <a:schemeClr val="dk1"/>
            </a:fillRef>
            <a:effectRef idx="0">
              <a:schemeClr val="dk1"/>
            </a:effectRef>
            <a:fontRef idx="minor">
              <a:schemeClr val="tx1"/>
            </a:fontRef>
          </p:style>
        </p:cxnSp>
        <p:sp>
          <p:nvSpPr>
            <p:cNvPr id="56" name="テキスト ボックス 55">
              <a:extLst>
                <a:ext uri="{FF2B5EF4-FFF2-40B4-BE49-F238E27FC236}">
                  <a16:creationId xmlns:a16="http://schemas.microsoft.com/office/drawing/2014/main" id="{CE5A6409-706B-46BB-8954-707139F94A90}"/>
                </a:ext>
              </a:extLst>
            </p:cNvPr>
            <p:cNvSpPr txBox="1"/>
            <p:nvPr/>
          </p:nvSpPr>
          <p:spPr>
            <a:xfrm>
              <a:off x="4076014" y="5112129"/>
              <a:ext cx="602654" cy="253916"/>
            </a:xfrm>
            <a:prstGeom prst="rect">
              <a:avLst/>
            </a:prstGeom>
            <a:noFill/>
          </p:spPr>
          <p:txBody>
            <a:bodyPr wrap="square" lIns="0" rIns="0" rtlCol="0">
              <a:spAutoFit/>
            </a:bodyPr>
            <a:lstStyle/>
            <a:p>
              <a:r>
                <a:rPr lang="ja-JP" altLang="en-US" sz="1050" dirty="0">
                  <a:latin typeface="BIZ UDPゴシック" panose="020B0400000000000000" pitchFamily="50" charset="-128"/>
                  <a:ea typeface="BIZ UDPゴシック" panose="020B0400000000000000" pitchFamily="50" charset="-128"/>
                </a:rPr>
                <a:t>補修水準</a:t>
              </a:r>
              <a:endParaRPr kumimoji="1" lang="ja-JP" altLang="en-US" sz="1050" dirty="0">
                <a:latin typeface="BIZ UDPゴシック" panose="020B0400000000000000" pitchFamily="50" charset="-128"/>
                <a:ea typeface="BIZ UDPゴシック" panose="020B0400000000000000" pitchFamily="50" charset="-128"/>
              </a:endParaRPr>
            </a:p>
          </p:txBody>
        </p:sp>
      </p:grpSp>
      <p:graphicFrame>
        <p:nvGraphicFramePr>
          <p:cNvPr id="57" name="表 56">
            <a:extLst>
              <a:ext uri="{FF2B5EF4-FFF2-40B4-BE49-F238E27FC236}">
                <a16:creationId xmlns:a16="http://schemas.microsoft.com/office/drawing/2014/main" id="{729D8B7F-87AC-4EA1-9916-565DE85B7386}"/>
              </a:ext>
            </a:extLst>
          </p:cNvPr>
          <p:cNvGraphicFramePr>
            <a:graphicFrameLocks noGrp="1"/>
          </p:cNvGraphicFramePr>
          <p:nvPr>
            <p:extLst>
              <p:ext uri="{D42A27DB-BD31-4B8C-83A1-F6EECF244321}">
                <p14:modId xmlns:p14="http://schemas.microsoft.com/office/powerpoint/2010/main" val="727819610"/>
              </p:ext>
            </p:extLst>
          </p:nvPr>
        </p:nvGraphicFramePr>
        <p:xfrm>
          <a:off x="3887794" y="1521671"/>
          <a:ext cx="5198341" cy="2642186"/>
        </p:xfrm>
        <a:graphic>
          <a:graphicData uri="http://schemas.openxmlformats.org/drawingml/2006/table">
            <a:tbl>
              <a:tblPr firstRow="1" firstCol="1" bandRow="1">
                <a:tableStyleId>{2D5ABB26-0587-4C30-8999-92F81FD0307C}</a:tableStyleId>
              </a:tblPr>
              <a:tblGrid>
                <a:gridCol w="585731">
                  <a:extLst>
                    <a:ext uri="{9D8B030D-6E8A-4147-A177-3AD203B41FA5}">
                      <a16:colId xmlns:a16="http://schemas.microsoft.com/office/drawing/2014/main" val="897963567"/>
                    </a:ext>
                  </a:extLst>
                </a:gridCol>
                <a:gridCol w="2126621">
                  <a:extLst>
                    <a:ext uri="{9D8B030D-6E8A-4147-A177-3AD203B41FA5}">
                      <a16:colId xmlns:a16="http://schemas.microsoft.com/office/drawing/2014/main" val="492227747"/>
                    </a:ext>
                  </a:extLst>
                </a:gridCol>
                <a:gridCol w="1356176">
                  <a:extLst>
                    <a:ext uri="{9D8B030D-6E8A-4147-A177-3AD203B41FA5}">
                      <a16:colId xmlns:a16="http://schemas.microsoft.com/office/drawing/2014/main" val="2038458164"/>
                    </a:ext>
                  </a:extLst>
                </a:gridCol>
                <a:gridCol w="686302">
                  <a:extLst>
                    <a:ext uri="{9D8B030D-6E8A-4147-A177-3AD203B41FA5}">
                      <a16:colId xmlns:a16="http://schemas.microsoft.com/office/drawing/2014/main" val="3903377563"/>
                    </a:ext>
                  </a:extLst>
                </a:gridCol>
                <a:gridCol w="443511">
                  <a:extLst>
                    <a:ext uri="{9D8B030D-6E8A-4147-A177-3AD203B41FA5}">
                      <a16:colId xmlns:a16="http://schemas.microsoft.com/office/drawing/2014/main" val="2003385380"/>
                    </a:ext>
                  </a:extLst>
                </a:gridCol>
              </a:tblGrid>
              <a:tr h="250235">
                <a:tc rowSpan="2">
                  <a:txBody>
                    <a:bodyPr/>
                    <a:lstStyle/>
                    <a:p>
                      <a:pPr algn="ctr">
                        <a:lnSpc>
                          <a:spcPts val="1200"/>
                        </a:lnSpc>
                      </a:pP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lnSpc>
                          <a:spcPts val="1200"/>
                        </a:lnSpc>
                      </a:pPr>
                      <a:r>
                        <a:rPr lang="ja-JP" sz="1100" kern="0" dirty="0">
                          <a:effectLst/>
                        </a:rPr>
                        <a:t>点検診断の項目ごとの</a:t>
                      </a:r>
                      <a:r>
                        <a:rPr lang="ja-JP" altLang="en-US" sz="1100" kern="0" dirty="0">
                          <a:effectLst/>
                        </a:rPr>
                        <a:t>健全</a:t>
                      </a:r>
                      <a:r>
                        <a:rPr lang="ja-JP" sz="1100" kern="0" dirty="0">
                          <a:effectLst/>
                        </a:rPr>
                        <a:t>度</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630928328"/>
                  </a:ext>
                </a:extLst>
              </a:tr>
              <a:tr h="250235">
                <a:tc vMerge="1">
                  <a:txBody>
                    <a:bodyPr/>
                    <a:lstStyle/>
                    <a:p>
                      <a:endParaRPr kumimoji="1" lang="ja-JP" altLang="en-US"/>
                    </a:p>
                  </a:txBody>
                  <a:tcPr/>
                </a:tc>
                <a:tc>
                  <a:txBody>
                    <a:bodyPr/>
                    <a:lstStyle/>
                    <a:p>
                      <a:pPr algn="ctr">
                        <a:lnSpc>
                          <a:spcPts val="1200"/>
                        </a:lnSpc>
                      </a:pPr>
                      <a:r>
                        <a:rPr lang="en-US" sz="1100" kern="0" dirty="0">
                          <a:effectLst/>
                        </a:rPr>
                        <a:t>A</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en-US" sz="1100" kern="0" dirty="0">
                          <a:effectLst/>
                        </a:rPr>
                        <a:t>B</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en-US" sz="1100" kern="0" dirty="0">
                          <a:effectLst/>
                        </a:rPr>
                        <a:t>C</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en-US" sz="1100" kern="0" dirty="0">
                          <a:effectLst/>
                        </a:rPr>
                        <a:t>D</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2991574"/>
                  </a:ext>
                </a:extLst>
              </a:tr>
              <a:tr h="883182">
                <a:tc>
                  <a:txBody>
                    <a:bodyPr/>
                    <a:lstStyle/>
                    <a:p>
                      <a:pPr algn="ctr">
                        <a:lnSpc>
                          <a:spcPts val="1200"/>
                        </a:lnSpc>
                      </a:pPr>
                      <a:r>
                        <a:rPr lang="ja-JP" sz="1100" kern="100" dirty="0">
                          <a:effectLst/>
                        </a:rPr>
                        <a:t>Ⅰ類</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pPr>
                      <a:r>
                        <a:rPr lang="ja-JP" sz="1100" kern="100" dirty="0">
                          <a:effectLst/>
                        </a:rPr>
                        <a:t>「</a:t>
                      </a:r>
                      <a:r>
                        <a:rPr lang="en-US" sz="1100" kern="100" dirty="0">
                          <a:effectLst/>
                        </a:rPr>
                        <a:t>a</a:t>
                      </a:r>
                      <a:r>
                        <a:rPr lang="ja-JP" sz="1100" kern="100" dirty="0">
                          <a:effectLst/>
                        </a:rPr>
                        <a:t>が</a:t>
                      </a:r>
                      <a:r>
                        <a:rPr lang="en-US" sz="1100" kern="100" dirty="0">
                          <a:effectLst/>
                        </a:rPr>
                        <a:t>1</a:t>
                      </a:r>
                      <a:r>
                        <a:rPr lang="ja-JP" sz="1100" kern="100" dirty="0">
                          <a:effectLst/>
                        </a:rPr>
                        <a:t>個から数個」の点検診断の項目があり、施設の性能が相当低下している状態</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pPr>
                      <a:r>
                        <a:rPr lang="ja-JP" sz="1100" kern="100" dirty="0">
                          <a:effectLst/>
                        </a:rPr>
                        <a:t>「</a:t>
                      </a:r>
                      <a:r>
                        <a:rPr lang="en-US" sz="1100" kern="100" dirty="0">
                          <a:effectLst/>
                        </a:rPr>
                        <a:t>a</a:t>
                      </a:r>
                      <a:r>
                        <a:rPr lang="ja-JP" sz="1100" kern="100" dirty="0">
                          <a:effectLst/>
                        </a:rPr>
                        <a:t>または</a:t>
                      </a:r>
                      <a:r>
                        <a:rPr lang="en-US" sz="1100" kern="100" dirty="0">
                          <a:effectLst/>
                        </a:rPr>
                        <a:t>b</a:t>
                      </a:r>
                      <a:r>
                        <a:rPr lang="ja-JP" sz="1100" kern="100" dirty="0">
                          <a:effectLst/>
                        </a:rPr>
                        <a:t>が</a:t>
                      </a:r>
                      <a:r>
                        <a:rPr lang="en-US" sz="1100" kern="100" dirty="0">
                          <a:effectLst/>
                        </a:rPr>
                        <a:t>1</a:t>
                      </a:r>
                      <a:r>
                        <a:rPr lang="ja-JP" sz="1100" kern="100" dirty="0">
                          <a:effectLst/>
                        </a:rPr>
                        <a:t>個から数個」の点検診断の項目があり、施設の性能が低下している状態</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en-US" sz="1100" kern="100" dirty="0">
                          <a:effectLst/>
                        </a:rPr>
                        <a:t>A</a:t>
                      </a:r>
                      <a:r>
                        <a:rPr lang="ja-JP" sz="1100" kern="100" dirty="0">
                          <a:effectLst/>
                        </a:rPr>
                        <a:t>、</a:t>
                      </a:r>
                      <a:r>
                        <a:rPr lang="en-US" sz="1100" kern="100" dirty="0">
                          <a:effectLst/>
                        </a:rPr>
                        <a:t>B</a:t>
                      </a:r>
                      <a:r>
                        <a:rPr lang="ja-JP" sz="1100" kern="100" dirty="0">
                          <a:effectLst/>
                        </a:rPr>
                        <a:t>、</a:t>
                      </a:r>
                      <a:r>
                        <a:rPr lang="en-US" sz="1100" kern="100" dirty="0">
                          <a:effectLst/>
                        </a:rPr>
                        <a:t>D</a:t>
                      </a:r>
                      <a:br>
                        <a:rPr lang="en-US" sz="1100" kern="100" dirty="0">
                          <a:effectLst/>
                        </a:rPr>
                      </a:br>
                      <a:r>
                        <a:rPr lang="ja-JP" sz="1100" kern="100" dirty="0">
                          <a:effectLst/>
                        </a:rPr>
                        <a:t>以外</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ja-JP" sz="1100" kern="100" dirty="0">
                          <a:effectLst/>
                        </a:rPr>
                        <a:t>すべて</a:t>
                      </a:r>
                    </a:p>
                    <a:p>
                      <a:pPr algn="ctr">
                        <a:lnSpc>
                          <a:spcPts val="1200"/>
                        </a:lnSpc>
                      </a:pPr>
                      <a:r>
                        <a:rPr lang="en-US" sz="1100" kern="100" dirty="0">
                          <a:effectLst/>
                        </a:rPr>
                        <a:t>d</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8005161"/>
                  </a:ext>
                </a:extLst>
              </a:tr>
              <a:tr h="883182">
                <a:tc>
                  <a:txBody>
                    <a:bodyPr/>
                    <a:lstStyle/>
                    <a:p>
                      <a:pPr algn="ctr">
                        <a:lnSpc>
                          <a:spcPts val="1200"/>
                        </a:lnSpc>
                      </a:pPr>
                      <a:r>
                        <a:rPr lang="ja-JP" sz="1100" kern="100" dirty="0">
                          <a:effectLst/>
                        </a:rPr>
                        <a:t>Ⅱ類</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pPr>
                      <a:r>
                        <a:rPr lang="ja-JP" sz="1100" kern="100" dirty="0">
                          <a:effectLst/>
                        </a:rPr>
                        <a:t>「</a:t>
                      </a:r>
                      <a:r>
                        <a:rPr lang="en-US" sz="1100" kern="100" dirty="0">
                          <a:effectLst/>
                        </a:rPr>
                        <a:t>a</a:t>
                      </a:r>
                      <a:r>
                        <a:rPr lang="ja-JP" sz="1100" kern="100" dirty="0">
                          <a:effectLst/>
                        </a:rPr>
                        <a:t>が多数または</a:t>
                      </a:r>
                      <a:r>
                        <a:rPr lang="en-US" sz="1100" kern="100" dirty="0" err="1">
                          <a:effectLst/>
                        </a:rPr>
                        <a:t>a+b</a:t>
                      </a:r>
                      <a:r>
                        <a:rPr lang="ja-JP" sz="1100" kern="100" dirty="0">
                          <a:effectLst/>
                        </a:rPr>
                        <a:t>がほとんど」の点検診断の項目があり、施設の性能が相当低下している状態</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pPr>
                      <a:r>
                        <a:rPr lang="ja-JP" sz="1100" kern="100" dirty="0">
                          <a:effectLst/>
                        </a:rPr>
                        <a:t>「</a:t>
                      </a:r>
                      <a:r>
                        <a:rPr lang="en-US" sz="1100" kern="100" dirty="0">
                          <a:effectLst/>
                        </a:rPr>
                        <a:t>a</a:t>
                      </a:r>
                      <a:r>
                        <a:rPr lang="ja-JP" sz="1100" kern="100" dirty="0">
                          <a:effectLst/>
                        </a:rPr>
                        <a:t>が数個または</a:t>
                      </a:r>
                      <a:r>
                        <a:rPr lang="en-US" sz="1100" kern="100" dirty="0" err="1">
                          <a:effectLst/>
                        </a:rPr>
                        <a:t>a+b</a:t>
                      </a:r>
                      <a:r>
                        <a:rPr lang="ja-JP" sz="1100" kern="100" dirty="0">
                          <a:effectLst/>
                        </a:rPr>
                        <a:t>が多数」の点検診断の項目があり、施設の性能が低下している状態</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en-US" sz="1100" kern="100" dirty="0">
                          <a:effectLst/>
                        </a:rPr>
                        <a:t>A</a:t>
                      </a:r>
                      <a:r>
                        <a:rPr lang="ja-JP" sz="1100" kern="100" dirty="0">
                          <a:effectLst/>
                        </a:rPr>
                        <a:t>、</a:t>
                      </a:r>
                      <a:r>
                        <a:rPr lang="en-US" sz="1100" kern="100" dirty="0">
                          <a:effectLst/>
                        </a:rPr>
                        <a:t>B</a:t>
                      </a:r>
                      <a:r>
                        <a:rPr lang="ja-JP" sz="1100" kern="100" dirty="0">
                          <a:effectLst/>
                        </a:rPr>
                        <a:t>、</a:t>
                      </a:r>
                      <a:r>
                        <a:rPr lang="en-US" sz="1100" kern="100" dirty="0">
                          <a:effectLst/>
                        </a:rPr>
                        <a:t>D</a:t>
                      </a:r>
                      <a:br>
                        <a:rPr lang="en-US" sz="1100" kern="100" dirty="0">
                          <a:effectLst/>
                        </a:rPr>
                      </a:br>
                      <a:r>
                        <a:rPr lang="ja-JP" sz="1100" kern="100" dirty="0">
                          <a:effectLst/>
                        </a:rPr>
                        <a:t>以外</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ja-JP" sz="1100" kern="100" dirty="0">
                          <a:effectLst/>
                        </a:rPr>
                        <a:t>すべて</a:t>
                      </a:r>
                    </a:p>
                    <a:p>
                      <a:pPr algn="ctr">
                        <a:lnSpc>
                          <a:spcPts val="1200"/>
                        </a:lnSpc>
                      </a:pPr>
                      <a:r>
                        <a:rPr lang="en-US" sz="1100" kern="100" dirty="0">
                          <a:effectLst/>
                        </a:rPr>
                        <a:t>d</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3261172"/>
                  </a:ext>
                </a:extLst>
              </a:tr>
              <a:tr h="375352">
                <a:tc>
                  <a:txBody>
                    <a:bodyPr/>
                    <a:lstStyle/>
                    <a:p>
                      <a:pPr algn="ctr">
                        <a:lnSpc>
                          <a:spcPts val="1200"/>
                        </a:lnSpc>
                      </a:pPr>
                      <a:r>
                        <a:rPr lang="ja-JP" sz="1100" kern="100" dirty="0">
                          <a:effectLst/>
                        </a:rPr>
                        <a:t>Ⅲ類</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en-US" sz="1100" kern="100" dirty="0">
                          <a:effectLst/>
                        </a:rPr>
                        <a:t>-</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en-US" sz="1100" kern="100" dirty="0">
                          <a:effectLst/>
                        </a:rPr>
                        <a:t>-</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en-US" sz="1100" kern="100" dirty="0">
                          <a:effectLst/>
                        </a:rPr>
                        <a:t>D</a:t>
                      </a:r>
                      <a:r>
                        <a:rPr lang="ja-JP" sz="1100" kern="100" dirty="0">
                          <a:effectLst/>
                        </a:rPr>
                        <a:t>以外</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ja-JP" sz="1100" kern="100" dirty="0">
                          <a:effectLst/>
                        </a:rPr>
                        <a:t>すべて</a:t>
                      </a:r>
                    </a:p>
                    <a:p>
                      <a:pPr algn="ctr">
                        <a:lnSpc>
                          <a:spcPts val="1200"/>
                        </a:lnSpc>
                      </a:pPr>
                      <a:r>
                        <a:rPr lang="en-US" sz="1100" kern="100" dirty="0">
                          <a:effectLst/>
                        </a:rPr>
                        <a:t>d</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2209667"/>
                  </a:ext>
                </a:extLst>
              </a:tr>
            </a:tbl>
          </a:graphicData>
        </a:graphic>
      </p:graphicFrame>
      <p:sp>
        <p:nvSpPr>
          <p:cNvPr id="58" name="正方形/長方形 57">
            <a:extLst>
              <a:ext uri="{FF2B5EF4-FFF2-40B4-BE49-F238E27FC236}">
                <a16:creationId xmlns:a16="http://schemas.microsoft.com/office/drawing/2014/main" id="{7A7ECE34-5061-4D8C-BADA-F59D86DB8B94}"/>
              </a:ext>
            </a:extLst>
          </p:cNvPr>
          <p:cNvSpPr/>
          <p:nvPr/>
        </p:nvSpPr>
        <p:spPr>
          <a:xfrm>
            <a:off x="6595445" y="1772816"/>
            <a:ext cx="1375180" cy="2397063"/>
          </a:xfrm>
          <a:prstGeom prst="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graphicFrame>
        <p:nvGraphicFramePr>
          <p:cNvPr id="61" name="表 60">
            <a:extLst>
              <a:ext uri="{FF2B5EF4-FFF2-40B4-BE49-F238E27FC236}">
                <a16:creationId xmlns:a16="http://schemas.microsoft.com/office/drawing/2014/main" id="{383FF1E9-E7C2-40E6-9C9B-0F73BE4034EE}"/>
              </a:ext>
            </a:extLst>
          </p:cNvPr>
          <p:cNvGraphicFramePr>
            <a:graphicFrameLocks noGrp="1"/>
          </p:cNvGraphicFramePr>
          <p:nvPr>
            <p:extLst>
              <p:ext uri="{D42A27DB-BD31-4B8C-83A1-F6EECF244321}">
                <p14:modId xmlns:p14="http://schemas.microsoft.com/office/powerpoint/2010/main" val="52827442"/>
              </p:ext>
            </p:extLst>
          </p:nvPr>
        </p:nvGraphicFramePr>
        <p:xfrm>
          <a:off x="34230" y="4431607"/>
          <a:ext cx="4514805" cy="1163096"/>
        </p:xfrm>
        <a:graphic>
          <a:graphicData uri="http://schemas.openxmlformats.org/drawingml/2006/table">
            <a:tbl>
              <a:tblPr firstRow="1" firstCol="1" bandRow="1">
                <a:tableStyleId>{2D5ABB26-0587-4C30-8999-92F81FD0307C}</a:tableStyleId>
              </a:tblPr>
              <a:tblGrid>
                <a:gridCol w="326032">
                  <a:extLst>
                    <a:ext uri="{9D8B030D-6E8A-4147-A177-3AD203B41FA5}">
                      <a16:colId xmlns:a16="http://schemas.microsoft.com/office/drawing/2014/main" val="1313533433"/>
                    </a:ext>
                  </a:extLst>
                </a:gridCol>
                <a:gridCol w="4188773">
                  <a:extLst>
                    <a:ext uri="{9D8B030D-6E8A-4147-A177-3AD203B41FA5}">
                      <a16:colId xmlns:a16="http://schemas.microsoft.com/office/drawing/2014/main" val="3116557122"/>
                    </a:ext>
                  </a:extLst>
                </a:gridCol>
              </a:tblGrid>
              <a:tr h="290774">
                <a:tc>
                  <a:txBody>
                    <a:bodyPr/>
                    <a:lstStyle/>
                    <a:p>
                      <a:pPr algn="ctr">
                        <a:lnSpc>
                          <a:spcPts val="1200"/>
                        </a:lnSpc>
                      </a:pPr>
                      <a:r>
                        <a:rPr lang="ja-JP" sz="1100" kern="100" dirty="0">
                          <a:effectLst/>
                        </a:rPr>
                        <a:t>Ａ</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4116" marR="741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200"/>
                        </a:lnSpc>
                      </a:pPr>
                      <a:r>
                        <a:rPr lang="ja-JP" sz="1100" kern="100" dirty="0">
                          <a:effectLst/>
                        </a:rPr>
                        <a:t>施設の性能が相当低下している状態</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4116" marR="741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7984277"/>
                  </a:ext>
                </a:extLst>
              </a:tr>
              <a:tr h="290774">
                <a:tc>
                  <a:txBody>
                    <a:bodyPr/>
                    <a:lstStyle/>
                    <a:p>
                      <a:pPr algn="ctr">
                        <a:lnSpc>
                          <a:spcPts val="1200"/>
                        </a:lnSpc>
                      </a:pPr>
                      <a:r>
                        <a:rPr lang="ja-JP" sz="1100" kern="100" dirty="0">
                          <a:effectLst/>
                        </a:rPr>
                        <a:t>Ｂ</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4116" marR="741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200"/>
                        </a:lnSpc>
                      </a:pPr>
                      <a:r>
                        <a:rPr lang="ja-JP" sz="1100" kern="100" dirty="0">
                          <a:effectLst/>
                        </a:rPr>
                        <a:t>施設の性能が低下している状態</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4116" marR="741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9340799"/>
                  </a:ext>
                </a:extLst>
              </a:tr>
              <a:tr h="290774">
                <a:tc>
                  <a:txBody>
                    <a:bodyPr/>
                    <a:lstStyle/>
                    <a:p>
                      <a:pPr algn="ctr">
                        <a:lnSpc>
                          <a:spcPts val="1200"/>
                        </a:lnSpc>
                      </a:pPr>
                      <a:r>
                        <a:rPr lang="ja-JP" sz="1100" kern="100">
                          <a:effectLst/>
                        </a:rPr>
                        <a:t>Ｃ</a:t>
                      </a:r>
                      <a:endParaRPr lang="ja-JP" sz="11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74116" marR="741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200"/>
                        </a:lnSpc>
                      </a:pPr>
                      <a:r>
                        <a:rPr lang="ja-JP" sz="1100" kern="100">
                          <a:effectLst/>
                        </a:rPr>
                        <a:t>変状はあるが、施設の性能の低下がほとんど認められない状態</a:t>
                      </a:r>
                      <a:endParaRPr lang="ja-JP" sz="11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74116" marR="741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3926515"/>
                  </a:ext>
                </a:extLst>
              </a:tr>
              <a:tr h="290774">
                <a:tc>
                  <a:txBody>
                    <a:bodyPr/>
                    <a:lstStyle/>
                    <a:p>
                      <a:pPr algn="ctr">
                        <a:lnSpc>
                          <a:spcPts val="1200"/>
                        </a:lnSpc>
                      </a:pPr>
                      <a:r>
                        <a:rPr lang="ja-JP" sz="1100" kern="100" dirty="0">
                          <a:effectLst/>
                        </a:rPr>
                        <a:t>Ｄ</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4116" marR="741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200"/>
                        </a:lnSpc>
                      </a:pPr>
                      <a:r>
                        <a:rPr lang="ja-JP" sz="1100" kern="100" dirty="0">
                          <a:effectLst/>
                        </a:rPr>
                        <a:t>変状は認められず、施設の性能が十分に保持されている状態</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4116" marR="741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0563901"/>
                  </a:ext>
                </a:extLst>
              </a:tr>
            </a:tbl>
          </a:graphicData>
        </a:graphic>
      </p:graphicFrame>
    </p:spTree>
    <p:extLst>
      <p:ext uri="{BB962C8B-B14F-4D97-AF65-F5344CB8AC3E}">
        <p14:creationId xmlns:p14="http://schemas.microsoft.com/office/powerpoint/2010/main" val="787923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5A3FEEF-514F-44CD-8CCA-0B8A13FB9F89}"/>
              </a:ext>
            </a:extLst>
          </p:cNvPr>
          <p:cNvSpPr>
            <a:spLocks noGrp="1"/>
          </p:cNvSpPr>
          <p:nvPr>
            <p:ph type="sldNum" sz="quarter" idx="12"/>
          </p:nvPr>
        </p:nvSpPr>
        <p:spPr>
          <a:xfrm>
            <a:off x="7309479" y="6492875"/>
            <a:ext cx="1828800" cy="365125"/>
          </a:xfrm>
        </p:spPr>
        <p:txBody>
          <a:bodyPr/>
          <a:lstStyle/>
          <a:p>
            <a:pPr algn="r"/>
            <a:fld id="{682EF9F9-C4E8-46B2-BBF1-33E3162B856A}" type="slidenum">
              <a:rPr kumimoji="1" lang="ja-JP" altLang="en-US" smtClean="0"/>
              <a:pPr algn="r"/>
              <a:t>29</a:t>
            </a:fld>
            <a:endParaRPr kumimoji="1" lang="ja-JP" altLang="en-US"/>
          </a:p>
        </p:txBody>
      </p:sp>
      <p:sp>
        <p:nvSpPr>
          <p:cNvPr id="5" name="テキスト ボックス 4">
            <a:extLst>
              <a:ext uri="{FF2B5EF4-FFF2-40B4-BE49-F238E27FC236}">
                <a16:creationId xmlns:a16="http://schemas.microsoft.com/office/drawing/2014/main" id="{6F4103AA-6A5D-4E88-ACC7-93DCAE9073C6}"/>
              </a:ext>
            </a:extLst>
          </p:cNvPr>
          <p:cNvSpPr txBox="1"/>
          <p:nvPr/>
        </p:nvSpPr>
        <p:spPr>
          <a:xfrm>
            <a:off x="0" y="548680"/>
            <a:ext cx="4788024" cy="338554"/>
          </a:xfrm>
          <a:prstGeom prst="rect">
            <a:avLst/>
          </a:prstGeom>
          <a:noFill/>
        </p:spPr>
        <p:txBody>
          <a:bodyPr wrap="square" rtlCol="0">
            <a:spAutoFit/>
          </a:bodyPr>
          <a:lstStyle/>
          <a:p>
            <a:r>
              <a:rPr kumimoji="1" lang="ja-JP" altLang="en-US" sz="1600" dirty="0">
                <a:latin typeface="BIZ UDPゴシック" panose="020B0400000000000000" pitchFamily="50" charset="-128"/>
                <a:ea typeface="BIZ UDPゴシック" panose="020B0400000000000000" pitchFamily="50" charset="-128"/>
              </a:rPr>
              <a:t>②施設の特性に応じた維持管理手法の体系化</a:t>
            </a:r>
            <a:endParaRPr kumimoji="1" lang="ja-JP" altLang="en-US" sz="2000" dirty="0"/>
          </a:p>
        </p:txBody>
      </p:sp>
      <p:sp>
        <p:nvSpPr>
          <p:cNvPr id="6" name="テキスト ボックス 5">
            <a:extLst>
              <a:ext uri="{FF2B5EF4-FFF2-40B4-BE49-F238E27FC236}">
                <a16:creationId xmlns:a16="http://schemas.microsoft.com/office/drawing/2014/main" id="{DB41BDF1-E50E-41BA-B725-D0F8FAC4E5CF}"/>
              </a:ext>
            </a:extLst>
          </p:cNvPr>
          <p:cNvSpPr txBox="1"/>
          <p:nvPr/>
        </p:nvSpPr>
        <p:spPr>
          <a:xfrm>
            <a:off x="95413" y="901120"/>
            <a:ext cx="9048586" cy="307777"/>
          </a:xfrm>
          <a:prstGeom prst="rect">
            <a:avLst/>
          </a:prstGeom>
          <a:noFill/>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②ー</a:t>
            </a:r>
            <a:r>
              <a:rPr kumimoji="1" lang="en-US" altLang="ja-JP" sz="1200" dirty="0">
                <a:latin typeface="BIZ UDPゴシック" panose="020B0400000000000000" pitchFamily="50" charset="-128"/>
                <a:ea typeface="BIZ UDPゴシック" panose="020B0400000000000000" pitchFamily="50" charset="-128"/>
              </a:rPr>
              <a:t>3</a:t>
            </a:r>
            <a:r>
              <a:rPr kumimoji="1" lang="ja-JP" altLang="en-US" sz="12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各施設の更新等の方法や時期を検討</a:t>
            </a:r>
            <a:endParaRPr kumimoji="1" lang="ja-JP" altLang="en-US" sz="1600" dirty="0"/>
          </a:p>
        </p:txBody>
      </p:sp>
      <p:sp>
        <p:nvSpPr>
          <p:cNvPr id="7" name="テキスト ボックス 6">
            <a:extLst>
              <a:ext uri="{FF2B5EF4-FFF2-40B4-BE49-F238E27FC236}">
                <a16:creationId xmlns:a16="http://schemas.microsoft.com/office/drawing/2014/main" id="{2657AEB9-4165-4D72-979C-1CE29C5B4F16}"/>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５</a:t>
            </a:r>
            <a:r>
              <a:rPr kumimoji="1" lang="en-US" altLang="ja-JP" sz="2800" dirty="0">
                <a:solidFill>
                  <a:schemeClr val="bg1"/>
                </a:solidFill>
                <a:latin typeface="Meiryo UI" pitchFamily="50" charset="-128"/>
                <a:ea typeface="Meiryo UI" pitchFamily="50" charset="-128"/>
                <a:cs typeface="Meiryo UI" pitchFamily="50" charset="-128"/>
              </a:rPr>
              <a:t>.</a:t>
            </a:r>
            <a:r>
              <a:rPr kumimoji="1" lang="ja-JP" altLang="en-US" sz="2800" dirty="0">
                <a:solidFill>
                  <a:schemeClr val="bg1"/>
                </a:solidFill>
                <a:latin typeface="Meiryo UI" panose="020B0604030504040204" pitchFamily="50" charset="-128"/>
                <a:ea typeface="Meiryo UI" panose="020B0604030504040204"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8" name="フローチャート: 判断 7">
            <a:extLst>
              <a:ext uri="{FF2B5EF4-FFF2-40B4-BE49-F238E27FC236}">
                <a16:creationId xmlns:a16="http://schemas.microsoft.com/office/drawing/2014/main" id="{BB37A1BF-BF49-4B64-91EC-26C94AFB5E51}"/>
              </a:ext>
            </a:extLst>
          </p:cNvPr>
          <p:cNvSpPr/>
          <p:nvPr/>
        </p:nvSpPr>
        <p:spPr>
          <a:xfrm>
            <a:off x="9471944" y="3113163"/>
            <a:ext cx="1432624" cy="504056"/>
          </a:xfrm>
          <a:prstGeom prst="flowChartDecision">
            <a:avLst/>
          </a:prstGeom>
          <a:ln w="25400">
            <a:solidFill>
              <a:srgbClr val="FF000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r>
              <a:rPr lang="ja-JP" altLang="en-US" sz="1050" dirty="0">
                <a:latin typeface="+mn-ea"/>
              </a:rPr>
              <a:t>目標管理</a:t>
            </a:r>
            <a:endParaRPr lang="en-US" altLang="ja-JP" sz="1050" dirty="0">
              <a:latin typeface="+mn-ea"/>
            </a:endParaRPr>
          </a:p>
          <a:p>
            <a:pPr algn="ctr"/>
            <a:r>
              <a:rPr lang="ja-JP" altLang="en-US" sz="1050" dirty="0">
                <a:latin typeface="+mn-ea"/>
              </a:rPr>
              <a:t>水準の確保</a:t>
            </a:r>
            <a:endParaRPr kumimoji="1" lang="ja-JP" altLang="en-US" sz="1050" dirty="0">
              <a:latin typeface="+mn-ea"/>
            </a:endParaRPr>
          </a:p>
        </p:txBody>
      </p:sp>
      <p:sp>
        <p:nvSpPr>
          <p:cNvPr id="9" name="フローチャート: 判断 8">
            <a:extLst>
              <a:ext uri="{FF2B5EF4-FFF2-40B4-BE49-F238E27FC236}">
                <a16:creationId xmlns:a16="http://schemas.microsoft.com/office/drawing/2014/main" id="{AC7F637C-1810-45BE-9711-033E43DCA68D}"/>
              </a:ext>
            </a:extLst>
          </p:cNvPr>
          <p:cNvSpPr/>
          <p:nvPr/>
        </p:nvSpPr>
        <p:spPr>
          <a:xfrm>
            <a:off x="9471944" y="4012919"/>
            <a:ext cx="1432624" cy="504056"/>
          </a:xfrm>
          <a:prstGeom prst="flowChartDecision">
            <a:avLst/>
          </a:prstGeom>
          <a:ln w="25400">
            <a:solidFill>
              <a:srgbClr val="FF000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050" dirty="0">
                <a:latin typeface="+mn-ea"/>
              </a:rPr>
              <a:t>社会的影響</a:t>
            </a:r>
          </a:p>
        </p:txBody>
      </p:sp>
      <p:cxnSp>
        <p:nvCxnSpPr>
          <p:cNvPr id="11" name="直線矢印コネクタ 10">
            <a:extLst>
              <a:ext uri="{FF2B5EF4-FFF2-40B4-BE49-F238E27FC236}">
                <a16:creationId xmlns:a16="http://schemas.microsoft.com/office/drawing/2014/main" id="{4A77378E-F789-4B33-A3F8-53B9032A6721}"/>
              </a:ext>
            </a:extLst>
          </p:cNvPr>
          <p:cNvCxnSpPr>
            <a:cxnSpLocks/>
            <a:stCxn id="8" idx="2"/>
            <a:endCxn id="9" idx="0"/>
          </p:cNvCxnSpPr>
          <p:nvPr/>
        </p:nvCxnSpPr>
        <p:spPr>
          <a:xfrm>
            <a:off x="10188256" y="3617219"/>
            <a:ext cx="0" cy="3957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直線矢印コネクタ 11">
            <a:extLst>
              <a:ext uri="{FF2B5EF4-FFF2-40B4-BE49-F238E27FC236}">
                <a16:creationId xmlns:a16="http://schemas.microsoft.com/office/drawing/2014/main" id="{18C5EF52-0FD2-4343-BF9E-37803CFCC558}"/>
              </a:ext>
            </a:extLst>
          </p:cNvPr>
          <p:cNvCxnSpPr/>
          <p:nvPr/>
        </p:nvCxnSpPr>
        <p:spPr>
          <a:xfrm>
            <a:off x="10201889" y="4531203"/>
            <a:ext cx="0" cy="3957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フローチャート: 判断 13">
            <a:extLst>
              <a:ext uri="{FF2B5EF4-FFF2-40B4-BE49-F238E27FC236}">
                <a16:creationId xmlns:a16="http://schemas.microsoft.com/office/drawing/2014/main" id="{4F10868D-52AE-4D72-9DF3-BA6FADEA4530}"/>
              </a:ext>
            </a:extLst>
          </p:cNvPr>
          <p:cNvSpPr/>
          <p:nvPr/>
        </p:nvSpPr>
        <p:spPr>
          <a:xfrm>
            <a:off x="9471943" y="4926903"/>
            <a:ext cx="1432624" cy="504056"/>
          </a:xfrm>
          <a:prstGeom prst="flowChartDecision">
            <a:avLst/>
          </a:prstGeom>
          <a:ln w="25400">
            <a:solidFill>
              <a:srgbClr val="FF000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050" dirty="0">
                <a:latin typeface="+mn-ea"/>
              </a:rPr>
              <a:t>部分補修型対応の有無</a:t>
            </a:r>
          </a:p>
        </p:txBody>
      </p:sp>
      <p:sp>
        <p:nvSpPr>
          <p:cNvPr id="15" name="フローチャート: 判断 14">
            <a:extLst>
              <a:ext uri="{FF2B5EF4-FFF2-40B4-BE49-F238E27FC236}">
                <a16:creationId xmlns:a16="http://schemas.microsoft.com/office/drawing/2014/main" id="{D5E0EE8F-39D9-42DD-80D3-E4968E811A36}"/>
              </a:ext>
            </a:extLst>
          </p:cNvPr>
          <p:cNvSpPr/>
          <p:nvPr/>
        </p:nvSpPr>
        <p:spPr>
          <a:xfrm>
            <a:off x="9471943" y="5826659"/>
            <a:ext cx="1432624" cy="504056"/>
          </a:xfrm>
          <a:prstGeom prst="flowChartDecision">
            <a:avLst/>
          </a:prstGeom>
          <a:ln w="25400">
            <a:solidFill>
              <a:srgbClr val="FF000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050" dirty="0">
                <a:latin typeface="+mn-ea"/>
              </a:rPr>
              <a:t>部分補修の実施</a:t>
            </a:r>
          </a:p>
        </p:txBody>
      </p:sp>
      <p:cxnSp>
        <p:nvCxnSpPr>
          <p:cNvPr id="16" name="直線矢印コネクタ 15">
            <a:extLst>
              <a:ext uri="{FF2B5EF4-FFF2-40B4-BE49-F238E27FC236}">
                <a16:creationId xmlns:a16="http://schemas.microsoft.com/office/drawing/2014/main" id="{D58CAF7B-C853-4F0A-9D62-A55F9F41B42A}"/>
              </a:ext>
            </a:extLst>
          </p:cNvPr>
          <p:cNvCxnSpPr/>
          <p:nvPr/>
        </p:nvCxnSpPr>
        <p:spPr>
          <a:xfrm>
            <a:off x="10188256" y="5430959"/>
            <a:ext cx="0" cy="3957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24" name="グループ化 23">
            <a:extLst>
              <a:ext uri="{FF2B5EF4-FFF2-40B4-BE49-F238E27FC236}">
                <a16:creationId xmlns:a16="http://schemas.microsoft.com/office/drawing/2014/main" id="{A52F9263-1942-4298-8B31-E32FC68D51BD}"/>
              </a:ext>
            </a:extLst>
          </p:cNvPr>
          <p:cNvGrpSpPr/>
          <p:nvPr/>
        </p:nvGrpSpPr>
        <p:grpSpPr>
          <a:xfrm>
            <a:off x="4297758" y="591683"/>
            <a:ext cx="4669543" cy="1512407"/>
            <a:chOff x="3491880" y="1361461"/>
            <a:chExt cx="5198969" cy="1683882"/>
          </a:xfrm>
        </p:grpSpPr>
        <p:graphicFrame>
          <p:nvGraphicFramePr>
            <p:cNvPr id="18" name="オブジェクト 17">
              <a:extLst>
                <a:ext uri="{FF2B5EF4-FFF2-40B4-BE49-F238E27FC236}">
                  <a16:creationId xmlns:a16="http://schemas.microsoft.com/office/drawing/2014/main" id="{E06489B4-DD8A-422E-A77E-41C4990A3E99}"/>
                </a:ext>
              </a:extLst>
            </p:cNvPr>
            <p:cNvGraphicFramePr>
              <a:graphicFrameLocks noChangeAspect="1"/>
            </p:cNvGraphicFramePr>
            <p:nvPr>
              <p:extLst>
                <p:ext uri="{D42A27DB-BD31-4B8C-83A1-F6EECF244321}">
                  <p14:modId xmlns:p14="http://schemas.microsoft.com/office/powerpoint/2010/main" val="3995050404"/>
                </p:ext>
              </p:extLst>
            </p:nvPr>
          </p:nvGraphicFramePr>
          <p:xfrm>
            <a:off x="3491880" y="1361461"/>
            <a:ext cx="5198969" cy="1679756"/>
          </p:xfrm>
          <a:graphic>
            <a:graphicData uri="http://schemas.openxmlformats.org/presentationml/2006/ole">
              <mc:AlternateContent xmlns:mc="http://schemas.openxmlformats.org/markup-compatibility/2006">
                <mc:Choice xmlns:v="urn:schemas-microsoft-com:vml" Requires="v">
                  <p:oleObj spid="_x0000_s395433" name="Worksheet" r:id="rId4" imgW="5684653" imgH="1836455" progId="Excel.Sheet.12">
                    <p:embed/>
                  </p:oleObj>
                </mc:Choice>
                <mc:Fallback>
                  <p:oleObj name="Worksheet" r:id="rId4" imgW="5684653" imgH="1836455" progId="Excel.Sheet.12">
                    <p:embed/>
                    <p:pic>
                      <p:nvPicPr>
                        <p:cNvPr id="2" name="オブジェクト 1">
                          <a:extLst>
                            <a:ext uri="{FF2B5EF4-FFF2-40B4-BE49-F238E27FC236}">
                              <a16:creationId xmlns:a16="http://schemas.microsoft.com/office/drawing/2014/main" id="{AC95F334-461B-455C-8608-E31AEB7B84C2}"/>
                            </a:ext>
                          </a:extLst>
                        </p:cNvPr>
                        <p:cNvPicPr/>
                        <p:nvPr/>
                      </p:nvPicPr>
                      <p:blipFill>
                        <a:blip r:embed="rId5"/>
                        <a:stretch>
                          <a:fillRect/>
                        </a:stretch>
                      </p:blipFill>
                      <p:spPr>
                        <a:xfrm>
                          <a:off x="3491880" y="1361461"/>
                          <a:ext cx="5198969" cy="1679756"/>
                        </a:xfrm>
                        <a:prstGeom prst="rect">
                          <a:avLst/>
                        </a:prstGeom>
                      </p:spPr>
                    </p:pic>
                  </p:oleObj>
                </mc:Fallback>
              </mc:AlternateContent>
            </a:graphicData>
          </a:graphic>
        </p:graphicFrame>
        <p:sp>
          <p:nvSpPr>
            <p:cNvPr id="19" name="楕円 18">
              <a:extLst>
                <a:ext uri="{FF2B5EF4-FFF2-40B4-BE49-F238E27FC236}">
                  <a16:creationId xmlns:a16="http://schemas.microsoft.com/office/drawing/2014/main" id="{7E11D769-979C-4D8D-B80C-2618F4C4A210}"/>
                </a:ext>
              </a:extLst>
            </p:cNvPr>
            <p:cNvSpPr/>
            <p:nvPr/>
          </p:nvSpPr>
          <p:spPr>
            <a:xfrm>
              <a:off x="5556452" y="1981038"/>
              <a:ext cx="220300" cy="2203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20" name="楕円 19">
              <a:extLst>
                <a:ext uri="{FF2B5EF4-FFF2-40B4-BE49-F238E27FC236}">
                  <a16:creationId xmlns:a16="http://schemas.microsoft.com/office/drawing/2014/main" id="{8348257B-0AB0-41A9-9F73-E881783FAF16}"/>
                </a:ext>
              </a:extLst>
            </p:cNvPr>
            <p:cNvSpPr/>
            <p:nvPr/>
          </p:nvSpPr>
          <p:spPr>
            <a:xfrm>
              <a:off x="6750947" y="2183588"/>
              <a:ext cx="220300" cy="2203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21" name="楕円 20">
              <a:extLst>
                <a:ext uri="{FF2B5EF4-FFF2-40B4-BE49-F238E27FC236}">
                  <a16:creationId xmlns:a16="http://schemas.microsoft.com/office/drawing/2014/main" id="{E0F1E14D-855D-4E97-977B-A2FE3179C69E}"/>
                </a:ext>
              </a:extLst>
            </p:cNvPr>
            <p:cNvSpPr/>
            <p:nvPr/>
          </p:nvSpPr>
          <p:spPr>
            <a:xfrm>
              <a:off x="6352742" y="2613498"/>
              <a:ext cx="220300" cy="2203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22" name="楕円 21">
              <a:extLst>
                <a:ext uri="{FF2B5EF4-FFF2-40B4-BE49-F238E27FC236}">
                  <a16:creationId xmlns:a16="http://schemas.microsoft.com/office/drawing/2014/main" id="{1FEF1EEA-715A-4332-8DE5-706F9C8299DA}"/>
                </a:ext>
              </a:extLst>
            </p:cNvPr>
            <p:cNvSpPr/>
            <p:nvPr/>
          </p:nvSpPr>
          <p:spPr>
            <a:xfrm>
              <a:off x="6352742" y="2825043"/>
              <a:ext cx="220300" cy="2203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grpSp>
      <p:graphicFrame>
        <p:nvGraphicFramePr>
          <p:cNvPr id="23" name="オブジェクト 22">
            <a:extLst>
              <a:ext uri="{FF2B5EF4-FFF2-40B4-BE49-F238E27FC236}">
                <a16:creationId xmlns:a16="http://schemas.microsoft.com/office/drawing/2014/main" id="{89ACB6F0-64EA-40C4-93AD-30783BF3631C}"/>
              </a:ext>
            </a:extLst>
          </p:cNvPr>
          <p:cNvGraphicFramePr>
            <a:graphicFrameLocks noChangeAspect="1"/>
          </p:cNvGraphicFramePr>
          <p:nvPr>
            <p:extLst>
              <p:ext uri="{D42A27DB-BD31-4B8C-83A1-F6EECF244321}">
                <p14:modId xmlns:p14="http://schemas.microsoft.com/office/powerpoint/2010/main" val="3365146354"/>
              </p:ext>
            </p:extLst>
          </p:nvPr>
        </p:nvGraphicFramePr>
        <p:xfrm>
          <a:off x="4297757" y="2265383"/>
          <a:ext cx="4669543" cy="1508702"/>
        </p:xfrm>
        <a:graphic>
          <a:graphicData uri="http://schemas.openxmlformats.org/presentationml/2006/ole">
            <mc:AlternateContent xmlns:mc="http://schemas.openxmlformats.org/markup-compatibility/2006">
              <mc:Choice xmlns:v="urn:schemas-microsoft-com:vml" Requires="v">
                <p:oleObj spid="_x0000_s395434" name="Worksheet" r:id="rId6" imgW="5684653" imgH="1836455" progId="Excel.Sheet.12">
                  <p:embed/>
                </p:oleObj>
              </mc:Choice>
              <mc:Fallback>
                <p:oleObj name="Worksheet" r:id="rId6" imgW="5684653" imgH="1836455" progId="Excel.Sheet.12">
                  <p:embed/>
                  <p:pic>
                    <p:nvPicPr>
                      <p:cNvPr id="18" name="オブジェクト 17">
                        <a:extLst>
                          <a:ext uri="{FF2B5EF4-FFF2-40B4-BE49-F238E27FC236}">
                            <a16:creationId xmlns:a16="http://schemas.microsoft.com/office/drawing/2014/main" id="{E06489B4-DD8A-422E-A77E-41C4990A3E99}"/>
                          </a:ext>
                        </a:extLst>
                      </p:cNvPr>
                      <p:cNvPicPr/>
                      <p:nvPr/>
                    </p:nvPicPr>
                    <p:blipFill>
                      <a:blip r:embed="rId7"/>
                      <a:stretch>
                        <a:fillRect/>
                      </a:stretch>
                    </p:blipFill>
                    <p:spPr>
                      <a:xfrm>
                        <a:off x="4297757" y="2265383"/>
                        <a:ext cx="4669543" cy="1508702"/>
                      </a:xfrm>
                      <a:prstGeom prst="rect">
                        <a:avLst/>
                      </a:prstGeom>
                    </p:spPr>
                  </p:pic>
                </p:oleObj>
              </mc:Fallback>
            </mc:AlternateContent>
          </a:graphicData>
        </a:graphic>
      </p:graphicFrame>
      <p:sp>
        <p:nvSpPr>
          <p:cNvPr id="26" name="矢印: 下 25">
            <a:extLst>
              <a:ext uri="{FF2B5EF4-FFF2-40B4-BE49-F238E27FC236}">
                <a16:creationId xmlns:a16="http://schemas.microsoft.com/office/drawing/2014/main" id="{5B2284A6-A5B6-4C3B-B1E7-7412C100FB5C}"/>
              </a:ext>
            </a:extLst>
          </p:cNvPr>
          <p:cNvSpPr/>
          <p:nvPr/>
        </p:nvSpPr>
        <p:spPr>
          <a:xfrm>
            <a:off x="5538440" y="2157927"/>
            <a:ext cx="3240359" cy="215790"/>
          </a:xfrm>
          <a:prstGeom prst="downArrow">
            <a:avLst/>
          </a:prstGeom>
          <a:ln w="2540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200" dirty="0"/>
              <a:t>部分補修後</a:t>
            </a:r>
          </a:p>
        </p:txBody>
      </p:sp>
      <p:sp>
        <p:nvSpPr>
          <p:cNvPr id="28" name="テキスト ボックス 27">
            <a:extLst>
              <a:ext uri="{FF2B5EF4-FFF2-40B4-BE49-F238E27FC236}">
                <a16:creationId xmlns:a16="http://schemas.microsoft.com/office/drawing/2014/main" id="{25E3F0E4-8E07-4447-AD81-38671082D2B5}"/>
              </a:ext>
            </a:extLst>
          </p:cNvPr>
          <p:cNvSpPr txBox="1"/>
          <p:nvPr/>
        </p:nvSpPr>
        <p:spPr>
          <a:xfrm>
            <a:off x="0" y="4422481"/>
            <a:ext cx="4211959" cy="1061829"/>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050" dirty="0"/>
              <a:t>部分補修対応後の部位部材評価は「</a:t>
            </a:r>
            <a:r>
              <a:rPr lang="en-US" altLang="ja-JP" sz="1050" dirty="0"/>
              <a:t>’</a:t>
            </a:r>
            <a:r>
              <a:rPr lang="ja-JP" altLang="en-US" sz="1050" dirty="0"/>
              <a:t>」をつける。</a:t>
            </a:r>
            <a:endParaRPr lang="en-US" altLang="ja-JP" sz="1050" dirty="0"/>
          </a:p>
          <a:p>
            <a:pPr marL="285750" indent="-285750">
              <a:buFont typeface="Arial" panose="020B0604020202020204" pitchFamily="34" charset="0"/>
              <a:buChar char="•"/>
            </a:pPr>
            <a:r>
              <a:rPr kumimoji="1" lang="ja-JP" altLang="en-US" sz="1050" dirty="0"/>
              <a:t>健全度評価は「</a:t>
            </a:r>
            <a:r>
              <a:rPr kumimoji="1" lang="en-US" altLang="ja-JP" sz="1050" dirty="0"/>
              <a:t>’</a:t>
            </a:r>
            <a:r>
              <a:rPr kumimoji="1" lang="ja-JP" altLang="en-US" sz="1050" dirty="0"/>
              <a:t>」をつけ、健全施設と差別化</a:t>
            </a:r>
            <a:endParaRPr kumimoji="1" lang="en-US" altLang="ja-JP" sz="1050" dirty="0"/>
          </a:p>
          <a:p>
            <a:pPr marL="285750" indent="-285750">
              <a:buFont typeface="Arial" panose="020B0604020202020204" pitchFamily="34" charset="0"/>
              <a:buChar char="•"/>
            </a:pPr>
            <a:r>
              <a:rPr kumimoji="1" lang="ja-JP" altLang="en-US" sz="1050" dirty="0"/>
              <a:t>「</a:t>
            </a:r>
            <a:r>
              <a:rPr kumimoji="1" lang="en-US" altLang="ja-JP" sz="1050" dirty="0"/>
              <a:t>’</a:t>
            </a:r>
            <a:r>
              <a:rPr kumimoji="1" lang="ja-JP" altLang="en-US" sz="1050" dirty="0"/>
              <a:t>」</a:t>
            </a:r>
            <a:r>
              <a:rPr lang="ja-JP" altLang="en-US" sz="1050" dirty="0"/>
              <a:t>が複数個ついた部材について、部分補修履歴を加味して健全度を検討</a:t>
            </a:r>
            <a:endParaRPr lang="en-US" altLang="ja-JP" sz="1050" dirty="0"/>
          </a:p>
          <a:p>
            <a:pPr marL="285750" indent="-285750">
              <a:buFont typeface="Arial" panose="020B0604020202020204" pitchFamily="34" charset="0"/>
              <a:buChar char="•"/>
            </a:pPr>
            <a:r>
              <a:rPr lang="ja-JP" altLang="en-US" sz="1050" dirty="0"/>
              <a:t>部分補修施設について、健全度が</a:t>
            </a:r>
            <a:r>
              <a:rPr lang="en-US" altLang="ja-JP" sz="1050" dirty="0"/>
              <a:t>A</a:t>
            </a:r>
            <a:r>
              <a:rPr lang="ja-JP" altLang="en-US" sz="1050" dirty="0"/>
              <a:t>相当になった際は、全面補修を実施。</a:t>
            </a:r>
            <a:endParaRPr kumimoji="1" lang="en-US" altLang="ja-JP" sz="1050" dirty="0"/>
          </a:p>
        </p:txBody>
      </p:sp>
      <p:graphicFrame>
        <p:nvGraphicFramePr>
          <p:cNvPr id="29" name="表 28">
            <a:extLst>
              <a:ext uri="{FF2B5EF4-FFF2-40B4-BE49-F238E27FC236}">
                <a16:creationId xmlns:a16="http://schemas.microsoft.com/office/drawing/2014/main" id="{8A085EDB-1DFC-45F2-B1DA-02B0B79BB37B}"/>
              </a:ext>
            </a:extLst>
          </p:cNvPr>
          <p:cNvGraphicFramePr>
            <a:graphicFrameLocks noGrp="1"/>
          </p:cNvGraphicFramePr>
          <p:nvPr>
            <p:extLst>
              <p:ext uri="{D42A27DB-BD31-4B8C-83A1-F6EECF244321}">
                <p14:modId xmlns:p14="http://schemas.microsoft.com/office/powerpoint/2010/main" val="3506635040"/>
              </p:ext>
            </p:extLst>
          </p:nvPr>
        </p:nvGraphicFramePr>
        <p:xfrm>
          <a:off x="95413" y="5449334"/>
          <a:ext cx="8690312" cy="1352685"/>
        </p:xfrm>
        <a:graphic>
          <a:graphicData uri="http://schemas.openxmlformats.org/drawingml/2006/table">
            <a:tbl>
              <a:tblPr firstRow="1" firstCol="1" bandRow="1">
                <a:tableStyleId>{2D5ABB26-0587-4C30-8999-92F81FD0307C}</a:tableStyleId>
              </a:tblPr>
              <a:tblGrid>
                <a:gridCol w="1378008">
                  <a:extLst>
                    <a:ext uri="{9D8B030D-6E8A-4147-A177-3AD203B41FA5}">
                      <a16:colId xmlns:a16="http://schemas.microsoft.com/office/drawing/2014/main" val="897963567"/>
                    </a:ext>
                  </a:extLst>
                </a:gridCol>
                <a:gridCol w="3207848">
                  <a:extLst>
                    <a:ext uri="{9D8B030D-6E8A-4147-A177-3AD203B41FA5}">
                      <a16:colId xmlns:a16="http://schemas.microsoft.com/office/drawing/2014/main" val="492227747"/>
                    </a:ext>
                  </a:extLst>
                </a:gridCol>
                <a:gridCol w="2520280">
                  <a:extLst>
                    <a:ext uri="{9D8B030D-6E8A-4147-A177-3AD203B41FA5}">
                      <a16:colId xmlns:a16="http://schemas.microsoft.com/office/drawing/2014/main" val="2038458164"/>
                    </a:ext>
                  </a:extLst>
                </a:gridCol>
                <a:gridCol w="863469">
                  <a:extLst>
                    <a:ext uri="{9D8B030D-6E8A-4147-A177-3AD203B41FA5}">
                      <a16:colId xmlns:a16="http://schemas.microsoft.com/office/drawing/2014/main" val="3903377563"/>
                    </a:ext>
                  </a:extLst>
                </a:gridCol>
                <a:gridCol w="720707">
                  <a:extLst>
                    <a:ext uri="{9D8B030D-6E8A-4147-A177-3AD203B41FA5}">
                      <a16:colId xmlns:a16="http://schemas.microsoft.com/office/drawing/2014/main" val="2003385380"/>
                    </a:ext>
                  </a:extLst>
                </a:gridCol>
              </a:tblGrid>
              <a:tr h="215900">
                <a:tc rowSpan="2">
                  <a:txBody>
                    <a:bodyPr/>
                    <a:lstStyle/>
                    <a:p>
                      <a:pPr algn="ctr">
                        <a:lnSpc>
                          <a:spcPts val="1200"/>
                        </a:lnSpc>
                      </a:pPr>
                      <a:r>
                        <a:rPr lang="ja-JP" sz="900" kern="0" dirty="0">
                          <a:effectLst/>
                        </a:rPr>
                        <a:t>点検診断の</a:t>
                      </a:r>
                      <a:endParaRPr lang="ja-JP" sz="900" kern="100" dirty="0">
                        <a:effectLst/>
                      </a:endParaRPr>
                    </a:p>
                    <a:p>
                      <a:pPr algn="ctr">
                        <a:lnSpc>
                          <a:spcPts val="1200"/>
                        </a:lnSpc>
                      </a:pPr>
                      <a:r>
                        <a:rPr lang="ja-JP" sz="900" kern="0" dirty="0">
                          <a:effectLst/>
                        </a:rPr>
                        <a:t>項目の分類</a:t>
                      </a:r>
                      <a:endParaRPr lang="en-US" altLang="ja-JP" sz="900" kern="0" dirty="0">
                        <a:effectLst/>
                      </a:endParaRPr>
                    </a:p>
                    <a:p>
                      <a:pPr algn="ctr">
                        <a:lnSpc>
                          <a:spcPts val="1200"/>
                        </a:lnSpc>
                      </a:pPr>
                      <a:r>
                        <a:rPr lang="en-US" altLang="ja-JP" sz="9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900" kern="100" dirty="0">
                          <a:effectLst/>
                          <a:latin typeface="Century" panose="02040604050505020304" pitchFamily="18" charset="0"/>
                          <a:ea typeface="ＭＳ 明朝" panose="02020609040205080304" pitchFamily="17" charset="-128"/>
                          <a:cs typeface="Times New Roman" panose="02020603050405020304" pitchFamily="18" charset="0"/>
                        </a:rPr>
                        <a:t>部分補修施設</a:t>
                      </a:r>
                      <a:r>
                        <a:rPr lang="en-US" altLang="ja-JP" sz="900" kern="100" dirty="0">
                          <a:effectLst/>
                          <a:latin typeface="Century" panose="02040604050505020304" pitchFamily="18" charset="0"/>
                          <a:ea typeface="ＭＳ 明朝" panose="02020609040205080304" pitchFamily="17" charset="-128"/>
                          <a:cs typeface="Times New Roman" panose="02020603050405020304" pitchFamily="18" charset="0"/>
                        </a:rPr>
                        <a:t>)</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lnSpc>
                          <a:spcPts val="1200"/>
                        </a:lnSpc>
                      </a:pPr>
                      <a:r>
                        <a:rPr lang="ja-JP" sz="900" kern="0" dirty="0">
                          <a:effectLst/>
                        </a:rPr>
                        <a:t>点検診断の項目ごとの性能低下度</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630928328"/>
                  </a:ext>
                </a:extLst>
              </a:tr>
              <a:tr h="258961">
                <a:tc vMerge="1">
                  <a:txBody>
                    <a:bodyPr/>
                    <a:lstStyle/>
                    <a:p>
                      <a:endParaRPr kumimoji="1" lang="ja-JP" altLang="en-US"/>
                    </a:p>
                  </a:txBody>
                  <a:tcPr/>
                </a:tc>
                <a:tc>
                  <a:txBody>
                    <a:bodyPr/>
                    <a:lstStyle/>
                    <a:p>
                      <a:pPr algn="ctr">
                        <a:lnSpc>
                          <a:spcPts val="1200"/>
                        </a:lnSpc>
                      </a:pPr>
                      <a:r>
                        <a:rPr lang="en-US" sz="900" kern="0">
                          <a:effectLst/>
                        </a:rPr>
                        <a:t>A</a:t>
                      </a:r>
                      <a:endParaRPr lang="ja-JP" sz="9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en-US" sz="900" kern="0" dirty="0">
                          <a:effectLst/>
                        </a:rPr>
                        <a:t>B</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en-US" sz="900" kern="0">
                          <a:effectLst/>
                        </a:rPr>
                        <a:t>C</a:t>
                      </a:r>
                      <a:endParaRPr lang="ja-JP" sz="9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en-US" sz="900" kern="0">
                          <a:effectLst/>
                        </a:rPr>
                        <a:t>D</a:t>
                      </a:r>
                      <a:endParaRPr lang="ja-JP" sz="9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2991574"/>
                  </a:ext>
                </a:extLst>
              </a:tr>
              <a:tr h="222921">
                <a:tc>
                  <a:txBody>
                    <a:bodyPr/>
                    <a:lstStyle/>
                    <a:p>
                      <a:pPr algn="ctr">
                        <a:lnSpc>
                          <a:spcPts val="1200"/>
                        </a:lnSpc>
                      </a:pPr>
                      <a:r>
                        <a:rPr lang="ja-JP" sz="900" kern="100">
                          <a:effectLst/>
                        </a:rPr>
                        <a:t>Ⅰ類</a:t>
                      </a:r>
                      <a:endParaRPr lang="ja-JP" sz="9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pPr>
                      <a:r>
                        <a:rPr lang="ja-JP" sz="900" kern="100" dirty="0">
                          <a:effectLst/>
                        </a:rPr>
                        <a:t>「</a:t>
                      </a:r>
                      <a:r>
                        <a:rPr lang="en-US" sz="900" kern="100" dirty="0">
                          <a:effectLst/>
                        </a:rPr>
                        <a:t>a</a:t>
                      </a:r>
                      <a:r>
                        <a:rPr lang="ja-JP" altLang="en-US" sz="900" kern="100" dirty="0">
                          <a:solidFill>
                            <a:srgbClr val="FF0000"/>
                          </a:solidFill>
                          <a:effectLst/>
                        </a:rPr>
                        <a:t>または、</a:t>
                      </a:r>
                      <a:r>
                        <a:rPr lang="en-US" altLang="ja-JP" sz="900" kern="100" dirty="0">
                          <a:solidFill>
                            <a:srgbClr val="FF0000"/>
                          </a:solidFill>
                          <a:effectLst/>
                        </a:rPr>
                        <a:t>c’</a:t>
                      </a:r>
                      <a:r>
                        <a:rPr lang="ja-JP" altLang="en-US" sz="900" kern="100" dirty="0">
                          <a:solidFill>
                            <a:srgbClr val="FF0000"/>
                          </a:solidFill>
                          <a:effectLst/>
                        </a:rPr>
                        <a:t>、</a:t>
                      </a:r>
                      <a:r>
                        <a:rPr lang="en-US" altLang="ja-JP" sz="900" kern="100" dirty="0">
                          <a:solidFill>
                            <a:srgbClr val="FF0000"/>
                          </a:solidFill>
                          <a:effectLst/>
                        </a:rPr>
                        <a:t>d’</a:t>
                      </a:r>
                      <a:r>
                        <a:rPr lang="ja-JP" sz="900" kern="100" dirty="0">
                          <a:effectLst/>
                        </a:rPr>
                        <a:t>が</a:t>
                      </a:r>
                      <a:r>
                        <a:rPr lang="en-US" sz="900" kern="100" dirty="0">
                          <a:effectLst/>
                        </a:rPr>
                        <a:t>1</a:t>
                      </a:r>
                      <a:r>
                        <a:rPr lang="ja-JP" sz="900" kern="100" dirty="0">
                          <a:effectLst/>
                        </a:rPr>
                        <a:t>個から数個」の点検診断の項目があり、施設の性能が相当低下している状態</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pPr>
                      <a:r>
                        <a:rPr lang="ja-JP" sz="900" kern="100" dirty="0">
                          <a:effectLst/>
                        </a:rPr>
                        <a:t>「</a:t>
                      </a:r>
                      <a:r>
                        <a:rPr lang="en-US" sz="900" kern="100" dirty="0">
                          <a:effectLst/>
                        </a:rPr>
                        <a:t>a</a:t>
                      </a:r>
                      <a:r>
                        <a:rPr lang="ja-JP" sz="900" kern="100" dirty="0">
                          <a:effectLst/>
                        </a:rPr>
                        <a:t>または</a:t>
                      </a:r>
                      <a:r>
                        <a:rPr lang="en-US" sz="900" kern="100" dirty="0">
                          <a:effectLst/>
                        </a:rPr>
                        <a:t>b</a:t>
                      </a:r>
                      <a:r>
                        <a:rPr lang="ja-JP" sz="900" kern="100" dirty="0">
                          <a:effectLst/>
                        </a:rPr>
                        <a:t>が</a:t>
                      </a:r>
                      <a:r>
                        <a:rPr lang="en-US" sz="900" kern="100" dirty="0">
                          <a:effectLst/>
                        </a:rPr>
                        <a:t>1</a:t>
                      </a:r>
                      <a:r>
                        <a:rPr lang="ja-JP" sz="900" kern="100" dirty="0">
                          <a:effectLst/>
                        </a:rPr>
                        <a:t>個から数個」の点検診断の項目があり、施設の性能が低下している状態</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en-US" sz="900" kern="100" dirty="0">
                          <a:effectLst/>
                        </a:rPr>
                        <a:t>A</a:t>
                      </a:r>
                      <a:r>
                        <a:rPr lang="ja-JP" sz="900" kern="100" dirty="0">
                          <a:effectLst/>
                        </a:rPr>
                        <a:t>、</a:t>
                      </a:r>
                      <a:r>
                        <a:rPr lang="en-US" sz="900" kern="100" dirty="0">
                          <a:effectLst/>
                        </a:rPr>
                        <a:t>B</a:t>
                      </a:r>
                      <a:r>
                        <a:rPr lang="ja-JP" sz="900" kern="100" dirty="0">
                          <a:effectLst/>
                        </a:rPr>
                        <a:t>、</a:t>
                      </a:r>
                      <a:r>
                        <a:rPr lang="en-US" sz="900" kern="100" dirty="0">
                          <a:effectLst/>
                        </a:rPr>
                        <a:t>D</a:t>
                      </a:r>
                      <a:br>
                        <a:rPr lang="en-US" sz="900" kern="100" dirty="0">
                          <a:effectLst/>
                        </a:rPr>
                      </a:br>
                      <a:r>
                        <a:rPr lang="ja-JP" sz="900" kern="100" dirty="0">
                          <a:effectLst/>
                        </a:rPr>
                        <a:t>以外</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ja-JP" sz="900" kern="100" dirty="0">
                          <a:effectLst/>
                        </a:rPr>
                        <a:t>すべて</a:t>
                      </a:r>
                    </a:p>
                    <a:p>
                      <a:pPr algn="ctr">
                        <a:lnSpc>
                          <a:spcPts val="1200"/>
                        </a:lnSpc>
                      </a:pPr>
                      <a:r>
                        <a:rPr lang="en-US" sz="900" kern="100" dirty="0">
                          <a:effectLst/>
                        </a:rPr>
                        <a:t>d</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8005161"/>
                  </a:ext>
                </a:extLst>
              </a:tr>
              <a:tr h="146337">
                <a:tc>
                  <a:txBody>
                    <a:bodyPr/>
                    <a:lstStyle/>
                    <a:p>
                      <a:pPr algn="ctr">
                        <a:lnSpc>
                          <a:spcPts val="1200"/>
                        </a:lnSpc>
                      </a:pPr>
                      <a:r>
                        <a:rPr lang="ja-JP" sz="900" kern="100">
                          <a:effectLst/>
                        </a:rPr>
                        <a:t>Ⅱ類</a:t>
                      </a:r>
                      <a:endParaRPr lang="ja-JP" sz="9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pPr>
                      <a:r>
                        <a:rPr lang="ja-JP" sz="900" kern="100" dirty="0">
                          <a:effectLst/>
                        </a:rPr>
                        <a:t>「</a:t>
                      </a:r>
                      <a:r>
                        <a:rPr lang="en-US" sz="900" kern="100" dirty="0">
                          <a:effectLst/>
                        </a:rPr>
                        <a:t>a</a:t>
                      </a:r>
                      <a:r>
                        <a:rPr lang="ja-JP" altLang="en-US" sz="900" kern="100" dirty="0">
                          <a:solidFill>
                            <a:srgbClr val="FF0000"/>
                          </a:solidFill>
                          <a:effectLst/>
                        </a:rPr>
                        <a:t>または、</a:t>
                      </a:r>
                      <a:r>
                        <a:rPr lang="en-US" altLang="ja-JP" sz="900" kern="100" dirty="0">
                          <a:solidFill>
                            <a:srgbClr val="FF0000"/>
                          </a:solidFill>
                          <a:effectLst/>
                        </a:rPr>
                        <a:t>c’</a:t>
                      </a:r>
                      <a:r>
                        <a:rPr lang="ja-JP" altLang="en-US" sz="900" kern="100" dirty="0">
                          <a:solidFill>
                            <a:srgbClr val="FF0000"/>
                          </a:solidFill>
                          <a:effectLst/>
                        </a:rPr>
                        <a:t>、</a:t>
                      </a:r>
                      <a:r>
                        <a:rPr lang="en-US" altLang="ja-JP" sz="900" kern="100" dirty="0">
                          <a:solidFill>
                            <a:srgbClr val="FF0000"/>
                          </a:solidFill>
                          <a:effectLst/>
                        </a:rPr>
                        <a:t>d’</a:t>
                      </a:r>
                      <a:r>
                        <a:rPr lang="ja-JP" sz="900" kern="100" dirty="0">
                          <a:effectLst/>
                        </a:rPr>
                        <a:t>が多数または</a:t>
                      </a:r>
                      <a:r>
                        <a:rPr lang="en-US" sz="900" kern="100" dirty="0" err="1">
                          <a:effectLst/>
                        </a:rPr>
                        <a:t>a+b</a:t>
                      </a:r>
                      <a:r>
                        <a:rPr lang="en-US" altLang="ja-JP" sz="900" kern="100" dirty="0" err="1">
                          <a:effectLst/>
                        </a:rPr>
                        <a:t>+</a:t>
                      </a:r>
                      <a:r>
                        <a:rPr lang="en-US" altLang="ja-JP" sz="900" kern="100" dirty="0" err="1">
                          <a:solidFill>
                            <a:srgbClr val="FF0000"/>
                          </a:solidFill>
                          <a:effectLst/>
                        </a:rPr>
                        <a:t>c</a:t>
                      </a:r>
                      <a:r>
                        <a:rPr lang="en-US" altLang="ja-JP" sz="900" kern="100" dirty="0">
                          <a:solidFill>
                            <a:srgbClr val="FF0000"/>
                          </a:solidFill>
                          <a:effectLst/>
                        </a:rPr>
                        <a:t>’+d’</a:t>
                      </a:r>
                      <a:r>
                        <a:rPr lang="ja-JP" sz="900" kern="100" dirty="0">
                          <a:effectLst/>
                        </a:rPr>
                        <a:t>がほとんど」の点検診断の項目があり、施設の性能が相当低下している状態</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pPr>
                      <a:r>
                        <a:rPr lang="ja-JP" sz="900" kern="100" dirty="0">
                          <a:effectLst/>
                        </a:rPr>
                        <a:t>「</a:t>
                      </a:r>
                      <a:r>
                        <a:rPr lang="en-US" sz="900" kern="100" dirty="0">
                          <a:effectLst/>
                        </a:rPr>
                        <a:t>a</a:t>
                      </a:r>
                      <a:r>
                        <a:rPr lang="ja-JP" sz="900" kern="100" dirty="0">
                          <a:effectLst/>
                        </a:rPr>
                        <a:t>が数個または</a:t>
                      </a:r>
                      <a:r>
                        <a:rPr lang="en-US" sz="900" kern="100" dirty="0" err="1">
                          <a:effectLst/>
                        </a:rPr>
                        <a:t>a+b</a:t>
                      </a:r>
                      <a:r>
                        <a:rPr lang="ja-JP" sz="900" kern="100" dirty="0">
                          <a:effectLst/>
                        </a:rPr>
                        <a:t>が多数」の点検診断の項目があり、施設の性能が低下している状態</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en-US" sz="900" kern="100" dirty="0">
                          <a:effectLst/>
                        </a:rPr>
                        <a:t>A</a:t>
                      </a:r>
                      <a:r>
                        <a:rPr lang="ja-JP" sz="900" kern="100" dirty="0">
                          <a:effectLst/>
                        </a:rPr>
                        <a:t>、</a:t>
                      </a:r>
                      <a:r>
                        <a:rPr lang="en-US" sz="900" kern="100" dirty="0">
                          <a:effectLst/>
                        </a:rPr>
                        <a:t>B</a:t>
                      </a:r>
                      <a:r>
                        <a:rPr lang="ja-JP" sz="900" kern="100" dirty="0">
                          <a:effectLst/>
                        </a:rPr>
                        <a:t>、</a:t>
                      </a:r>
                      <a:r>
                        <a:rPr lang="en-US" sz="900" kern="100" dirty="0">
                          <a:effectLst/>
                        </a:rPr>
                        <a:t>D</a:t>
                      </a:r>
                      <a:br>
                        <a:rPr lang="en-US" sz="900" kern="100" dirty="0">
                          <a:effectLst/>
                        </a:rPr>
                      </a:br>
                      <a:r>
                        <a:rPr lang="ja-JP" sz="900" kern="100" dirty="0">
                          <a:effectLst/>
                        </a:rPr>
                        <a:t>以外</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ja-JP" sz="900" kern="100">
                          <a:effectLst/>
                        </a:rPr>
                        <a:t>すべて</a:t>
                      </a:r>
                    </a:p>
                    <a:p>
                      <a:pPr algn="ctr">
                        <a:lnSpc>
                          <a:spcPts val="1200"/>
                        </a:lnSpc>
                      </a:pPr>
                      <a:r>
                        <a:rPr lang="en-US" sz="900" kern="100">
                          <a:effectLst/>
                        </a:rPr>
                        <a:t>d</a:t>
                      </a:r>
                      <a:endParaRPr lang="ja-JP" sz="9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3261172"/>
                  </a:ext>
                </a:extLst>
              </a:tr>
              <a:tr h="102440">
                <a:tc>
                  <a:txBody>
                    <a:bodyPr/>
                    <a:lstStyle/>
                    <a:p>
                      <a:pPr algn="ctr">
                        <a:lnSpc>
                          <a:spcPts val="1200"/>
                        </a:lnSpc>
                      </a:pPr>
                      <a:r>
                        <a:rPr lang="ja-JP" sz="900" kern="100" dirty="0">
                          <a:effectLst/>
                        </a:rPr>
                        <a:t>Ⅲ類</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en-US" sz="900" kern="100" dirty="0">
                          <a:effectLst/>
                        </a:rPr>
                        <a:t>-</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en-US" sz="900" kern="100" dirty="0">
                          <a:effectLst/>
                        </a:rPr>
                        <a:t>-</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en-US" sz="900" kern="100">
                          <a:effectLst/>
                        </a:rPr>
                        <a:t>D</a:t>
                      </a:r>
                      <a:r>
                        <a:rPr lang="ja-JP" sz="900" kern="100">
                          <a:effectLst/>
                        </a:rPr>
                        <a:t>以外</a:t>
                      </a:r>
                      <a:endParaRPr lang="ja-JP" sz="9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pPr>
                      <a:r>
                        <a:rPr lang="ja-JP" sz="900" kern="100" dirty="0">
                          <a:effectLst/>
                        </a:rPr>
                        <a:t>すべて</a:t>
                      </a:r>
                    </a:p>
                    <a:p>
                      <a:pPr algn="ctr">
                        <a:lnSpc>
                          <a:spcPts val="1200"/>
                        </a:lnSpc>
                      </a:pPr>
                      <a:r>
                        <a:rPr lang="en-US" sz="900" kern="100" dirty="0">
                          <a:effectLst/>
                        </a:rPr>
                        <a:t>d</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2209667"/>
                  </a:ext>
                </a:extLst>
              </a:tr>
            </a:tbl>
          </a:graphicData>
        </a:graphic>
      </p:graphicFrame>
      <p:cxnSp>
        <p:nvCxnSpPr>
          <p:cNvPr id="30" name="直線矢印コネクタ 29">
            <a:extLst>
              <a:ext uri="{FF2B5EF4-FFF2-40B4-BE49-F238E27FC236}">
                <a16:creationId xmlns:a16="http://schemas.microsoft.com/office/drawing/2014/main" id="{31F27AB9-227F-4ABD-BE2B-2A9EC7BF3E32}"/>
              </a:ext>
            </a:extLst>
          </p:cNvPr>
          <p:cNvCxnSpPr>
            <a:cxnSpLocks/>
          </p:cNvCxnSpPr>
          <p:nvPr/>
        </p:nvCxnSpPr>
        <p:spPr>
          <a:xfrm>
            <a:off x="10905705" y="5178617"/>
            <a:ext cx="41737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フローチャート: 判断 31">
            <a:extLst>
              <a:ext uri="{FF2B5EF4-FFF2-40B4-BE49-F238E27FC236}">
                <a16:creationId xmlns:a16="http://schemas.microsoft.com/office/drawing/2014/main" id="{41BD6449-0DAF-4494-83F7-840C25744C53}"/>
              </a:ext>
            </a:extLst>
          </p:cNvPr>
          <p:cNvSpPr/>
          <p:nvPr/>
        </p:nvSpPr>
        <p:spPr>
          <a:xfrm>
            <a:off x="11308278" y="4926903"/>
            <a:ext cx="1432624" cy="504056"/>
          </a:xfrm>
          <a:prstGeom prst="flowChartDecision">
            <a:avLst/>
          </a:prstGeom>
          <a:ln w="25400">
            <a:solidFill>
              <a:srgbClr val="FF000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050" dirty="0">
                <a:latin typeface="+mn-ea"/>
              </a:rPr>
              <a:t>部分補修の実施</a:t>
            </a:r>
          </a:p>
        </p:txBody>
      </p:sp>
      <p:cxnSp>
        <p:nvCxnSpPr>
          <p:cNvPr id="34" name="コネクタ: カギ線 33">
            <a:extLst>
              <a:ext uri="{FF2B5EF4-FFF2-40B4-BE49-F238E27FC236}">
                <a16:creationId xmlns:a16="http://schemas.microsoft.com/office/drawing/2014/main" id="{7E40ABCF-2AF8-41F3-AB19-298B020891AC}"/>
              </a:ext>
            </a:extLst>
          </p:cNvPr>
          <p:cNvCxnSpPr>
            <a:cxnSpLocks/>
            <a:stCxn id="32" idx="0"/>
            <a:endCxn id="8" idx="3"/>
          </p:cNvCxnSpPr>
          <p:nvPr/>
        </p:nvCxnSpPr>
        <p:spPr>
          <a:xfrm rot="16200000" flipV="1">
            <a:off x="10683723" y="3586036"/>
            <a:ext cx="1561712" cy="1120022"/>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41" name="フローチャート: 判断 40">
            <a:extLst>
              <a:ext uri="{FF2B5EF4-FFF2-40B4-BE49-F238E27FC236}">
                <a16:creationId xmlns:a16="http://schemas.microsoft.com/office/drawing/2014/main" id="{F423E9CF-F2BA-4451-B971-153F96A1E999}"/>
              </a:ext>
            </a:extLst>
          </p:cNvPr>
          <p:cNvSpPr/>
          <p:nvPr/>
        </p:nvSpPr>
        <p:spPr>
          <a:xfrm>
            <a:off x="1091419" y="1216354"/>
            <a:ext cx="1440160" cy="529326"/>
          </a:xfrm>
          <a:prstGeom prst="flowChartDecision">
            <a:avLst/>
          </a:prstGeom>
          <a:ln w="25400">
            <a:solidFill>
              <a:schemeClr val="tx1"/>
            </a:solidFill>
            <a:tailEnd type="none"/>
          </a:ln>
        </p:spPr>
        <p:style>
          <a:lnRef idx="1">
            <a:schemeClr val="dk1"/>
          </a:lnRef>
          <a:fillRef idx="0">
            <a:schemeClr val="dk1"/>
          </a:fillRef>
          <a:effectRef idx="0">
            <a:schemeClr val="dk1"/>
          </a:effectRef>
          <a:fontRef idx="minor">
            <a:schemeClr val="tx1"/>
          </a:fontRef>
        </p:style>
        <p:txBody>
          <a:bodyPr lIns="0" rIns="0" rtlCol="0" anchor="ctr"/>
          <a:lstStyle/>
          <a:p>
            <a:pPr algn="ctr"/>
            <a:r>
              <a:rPr kumimoji="1" lang="ja-JP" altLang="en-US" sz="1050" dirty="0">
                <a:latin typeface="+mn-ea"/>
              </a:rPr>
              <a:t>施設</a:t>
            </a:r>
            <a:endParaRPr kumimoji="1" lang="en-US" altLang="ja-JP" sz="1050" dirty="0">
              <a:latin typeface="+mn-ea"/>
            </a:endParaRPr>
          </a:p>
          <a:p>
            <a:pPr algn="ctr"/>
            <a:r>
              <a:rPr kumimoji="1" lang="ja-JP" altLang="en-US" sz="1050" dirty="0">
                <a:latin typeface="+mn-ea"/>
              </a:rPr>
              <a:t>点検・診断</a:t>
            </a:r>
            <a:endParaRPr kumimoji="1" lang="en-US" altLang="ja-JP" sz="1050" dirty="0">
              <a:latin typeface="+mn-ea"/>
            </a:endParaRPr>
          </a:p>
        </p:txBody>
      </p:sp>
      <p:sp>
        <p:nvSpPr>
          <p:cNvPr id="42" name="フローチャート: 判断 41">
            <a:extLst>
              <a:ext uri="{FF2B5EF4-FFF2-40B4-BE49-F238E27FC236}">
                <a16:creationId xmlns:a16="http://schemas.microsoft.com/office/drawing/2014/main" id="{406158F8-25EF-44C0-845B-FABDB561FB07}"/>
              </a:ext>
            </a:extLst>
          </p:cNvPr>
          <p:cNvSpPr/>
          <p:nvPr/>
        </p:nvSpPr>
        <p:spPr>
          <a:xfrm>
            <a:off x="1091419" y="2194864"/>
            <a:ext cx="1440160" cy="529326"/>
          </a:xfrm>
          <a:prstGeom prst="flowChartDecision">
            <a:avLst/>
          </a:prstGeom>
          <a:ln w="2540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r>
              <a:rPr lang="ja-JP" altLang="en-US" sz="1050" dirty="0">
                <a:latin typeface="+mn-ea"/>
              </a:rPr>
              <a:t>健全度</a:t>
            </a:r>
            <a:endParaRPr kumimoji="1" lang="ja-JP" altLang="en-US" sz="1050" dirty="0">
              <a:latin typeface="+mn-ea"/>
            </a:endParaRPr>
          </a:p>
        </p:txBody>
      </p:sp>
      <p:sp>
        <p:nvSpPr>
          <p:cNvPr id="43" name="テキスト ボックス 42">
            <a:extLst>
              <a:ext uri="{FF2B5EF4-FFF2-40B4-BE49-F238E27FC236}">
                <a16:creationId xmlns:a16="http://schemas.microsoft.com/office/drawing/2014/main" id="{2A45D097-EB49-4B73-B090-EBE7B934FE5B}"/>
              </a:ext>
            </a:extLst>
          </p:cNvPr>
          <p:cNvSpPr txBox="1"/>
          <p:nvPr/>
        </p:nvSpPr>
        <p:spPr>
          <a:xfrm>
            <a:off x="324299" y="1286672"/>
            <a:ext cx="765852" cy="369332"/>
          </a:xfrm>
          <a:prstGeom prst="rect">
            <a:avLst/>
          </a:prstGeom>
          <a:noFill/>
        </p:spPr>
        <p:txBody>
          <a:bodyPr wrap="square" rtlCol="0">
            <a:spAutoFit/>
          </a:bodyPr>
          <a:lstStyle/>
          <a:p>
            <a:pPr algn="ctr"/>
            <a:r>
              <a:rPr kumimoji="1" lang="ja-JP" altLang="en-US" sz="900" dirty="0"/>
              <a:t>健全度確認</a:t>
            </a:r>
            <a:endParaRPr kumimoji="1" lang="en-US" altLang="ja-JP" sz="900" dirty="0"/>
          </a:p>
          <a:p>
            <a:pPr algn="ctr"/>
            <a:r>
              <a:rPr lang="en-US" altLang="ja-JP" sz="900" dirty="0"/>
              <a:t>(A,B,C,D)</a:t>
            </a:r>
            <a:endParaRPr kumimoji="1" lang="ja-JP" altLang="en-US" sz="900" dirty="0"/>
          </a:p>
        </p:txBody>
      </p:sp>
      <p:sp>
        <p:nvSpPr>
          <p:cNvPr id="44" name="正方形/長方形 43">
            <a:extLst>
              <a:ext uri="{FF2B5EF4-FFF2-40B4-BE49-F238E27FC236}">
                <a16:creationId xmlns:a16="http://schemas.microsoft.com/office/drawing/2014/main" id="{CBA45D9D-44A2-47EE-A36E-46B5211192A0}"/>
              </a:ext>
            </a:extLst>
          </p:cNvPr>
          <p:cNvSpPr/>
          <p:nvPr/>
        </p:nvSpPr>
        <p:spPr>
          <a:xfrm>
            <a:off x="2756969" y="2332264"/>
            <a:ext cx="765852" cy="254524"/>
          </a:xfrm>
          <a:prstGeom prst="rect">
            <a:avLst/>
          </a:prstGeom>
          <a:ln w="2540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050" dirty="0"/>
              <a:t>経過観察</a:t>
            </a:r>
          </a:p>
        </p:txBody>
      </p:sp>
      <p:sp>
        <p:nvSpPr>
          <p:cNvPr id="45" name="フローチャート: 判断 44">
            <a:extLst>
              <a:ext uri="{FF2B5EF4-FFF2-40B4-BE49-F238E27FC236}">
                <a16:creationId xmlns:a16="http://schemas.microsoft.com/office/drawing/2014/main" id="{24B0E75B-4730-4A14-81FF-C40641894A0E}"/>
              </a:ext>
            </a:extLst>
          </p:cNvPr>
          <p:cNvSpPr/>
          <p:nvPr/>
        </p:nvSpPr>
        <p:spPr>
          <a:xfrm>
            <a:off x="1091419" y="2992440"/>
            <a:ext cx="1440160" cy="529326"/>
          </a:xfrm>
          <a:prstGeom prst="flowChartDecision">
            <a:avLst/>
          </a:prstGeom>
          <a:ln w="25400">
            <a:solidFill>
              <a:srgbClr val="FF000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r>
              <a:rPr lang="ja-JP" altLang="en-US" sz="1050" dirty="0">
                <a:latin typeface="+mn-ea"/>
              </a:rPr>
              <a:t>社会的</a:t>
            </a:r>
            <a:endParaRPr lang="en-US" altLang="ja-JP" sz="1050" dirty="0">
              <a:latin typeface="+mn-ea"/>
            </a:endParaRPr>
          </a:p>
          <a:p>
            <a:pPr algn="ctr"/>
            <a:r>
              <a:rPr lang="ja-JP" altLang="en-US" sz="1050" dirty="0">
                <a:latin typeface="+mn-ea"/>
              </a:rPr>
              <a:t>影響</a:t>
            </a:r>
            <a:endParaRPr kumimoji="1" lang="ja-JP" altLang="en-US" sz="1050" dirty="0">
              <a:latin typeface="+mn-ea"/>
            </a:endParaRPr>
          </a:p>
        </p:txBody>
      </p:sp>
      <p:sp>
        <p:nvSpPr>
          <p:cNvPr id="46" name="正方形/長方形 45">
            <a:extLst>
              <a:ext uri="{FF2B5EF4-FFF2-40B4-BE49-F238E27FC236}">
                <a16:creationId xmlns:a16="http://schemas.microsoft.com/office/drawing/2014/main" id="{4222E768-C3C4-4E62-A3A7-CEFF7D7AFC7D}"/>
              </a:ext>
            </a:extLst>
          </p:cNvPr>
          <p:cNvSpPr/>
          <p:nvPr/>
        </p:nvSpPr>
        <p:spPr>
          <a:xfrm>
            <a:off x="2747694" y="3125666"/>
            <a:ext cx="765852" cy="254524"/>
          </a:xfrm>
          <a:prstGeom prst="rect">
            <a:avLst/>
          </a:prstGeom>
          <a:ln w="25400">
            <a:solidFill>
              <a:srgbClr val="FF000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050" dirty="0"/>
              <a:t>部分補修</a:t>
            </a:r>
          </a:p>
        </p:txBody>
      </p:sp>
      <p:sp>
        <p:nvSpPr>
          <p:cNvPr id="47" name="フローチャート: 判断 46">
            <a:extLst>
              <a:ext uri="{FF2B5EF4-FFF2-40B4-BE49-F238E27FC236}">
                <a16:creationId xmlns:a16="http://schemas.microsoft.com/office/drawing/2014/main" id="{2BF62B56-124C-4E11-86A5-2EF254B0A910}"/>
              </a:ext>
            </a:extLst>
          </p:cNvPr>
          <p:cNvSpPr/>
          <p:nvPr/>
        </p:nvSpPr>
        <p:spPr>
          <a:xfrm>
            <a:off x="1091419" y="3874099"/>
            <a:ext cx="1440160" cy="529326"/>
          </a:xfrm>
          <a:prstGeom prst="flowChartDecision">
            <a:avLst/>
          </a:prstGeom>
          <a:ln w="2540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r>
              <a:rPr lang="ja-JP" altLang="en-US" sz="1050" dirty="0">
                <a:latin typeface="+mn-ea"/>
              </a:rPr>
              <a:t>全面補修</a:t>
            </a:r>
            <a:endParaRPr kumimoji="1" lang="ja-JP" altLang="en-US" sz="1050" dirty="0">
              <a:latin typeface="+mn-ea"/>
            </a:endParaRPr>
          </a:p>
        </p:txBody>
      </p:sp>
      <p:cxnSp>
        <p:nvCxnSpPr>
          <p:cNvPr id="49" name="直線矢印コネクタ 48">
            <a:extLst>
              <a:ext uri="{FF2B5EF4-FFF2-40B4-BE49-F238E27FC236}">
                <a16:creationId xmlns:a16="http://schemas.microsoft.com/office/drawing/2014/main" id="{05BBB56B-268D-49AD-AAE2-F9E1452CCA98}"/>
              </a:ext>
            </a:extLst>
          </p:cNvPr>
          <p:cNvCxnSpPr>
            <a:cxnSpLocks/>
            <a:stCxn id="41" idx="2"/>
            <a:endCxn id="42" idx="0"/>
          </p:cNvCxnSpPr>
          <p:nvPr/>
        </p:nvCxnSpPr>
        <p:spPr>
          <a:xfrm>
            <a:off x="1811499" y="1745680"/>
            <a:ext cx="0" cy="4491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直線矢印コネクタ 52">
            <a:extLst>
              <a:ext uri="{FF2B5EF4-FFF2-40B4-BE49-F238E27FC236}">
                <a16:creationId xmlns:a16="http://schemas.microsoft.com/office/drawing/2014/main" id="{9EB73B35-2B01-4BCC-AF39-23D2F439A27F}"/>
              </a:ext>
            </a:extLst>
          </p:cNvPr>
          <p:cNvCxnSpPr>
            <a:cxnSpLocks/>
            <a:stCxn id="42" idx="3"/>
            <a:endCxn id="44" idx="1"/>
          </p:cNvCxnSpPr>
          <p:nvPr/>
        </p:nvCxnSpPr>
        <p:spPr>
          <a:xfrm flipV="1">
            <a:off x="2531579" y="2459526"/>
            <a:ext cx="225390"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4" name="テキスト ボックス 53">
            <a:extLst>
              <a:ext uri="{FF2B5EF4-FFF2-40B4-BE49-F238E27FC236}">
                <a16:creationId xmlns:a16="http://schemas.microsoft.com/office/drawing/2014/main" id="{4D38820B-A135-4F87-8741-E5ECEEEF77A7}"/>
              </a:ext>
            </a:extLst>
          </p:cNvPr>
          <p:cNvSpPr txBox="1"/>
          <p:nvPr/>
        </p:nvSpPr>
        <p:spPr>
          <a:xfrm>
            <a:off x="2264214" y="2100434"/>
            <a:ext cx="765852" cy="230832"/>
          </a:xfrm>
          <a:prstGeom prst="rect">
            <a:avLst/>
          </a:prstGeom>
          <a:noFill/>
        </p:spPr>
        <p:txBody>
          <a:bodyPr wrap="square" rtlCol="0">
            <a:spAutoFit/>
          </a:bodyPr>
          <a:lstStyle/>
          <a:p>
            <a:pPr algn="ctr"/>
            <a:r>
              <a:rPr lang="en-US" altLang="ja-JP" sz="900" dirty="0"/>
              <a:t>C,D</a:t>
            </a:r>
            <a:endParaRPr kumimoji="1" lang="ja-JP" altLang="en-US" sz="900" dirty="0"/>
          </a:p>
        </p:txBody>
      </p:sp>
      <p:cxnSp>
        <p:nvCxnSpPr>
          <p:cNvPr id="55" name="直線矢印コネクタ 54">
            <a:extLst>
              <a:ext uri="{FF2B5EF4-FFF2-40B4-BE49-F238E27FC236}">
                <a16:creationId xmlns:a16="http://schemas.microsoft.com/office/drawing/2014/main" id="{509B4F97-FDDE-407A-A14F-7B3BB8D8A8A3}"/>
              </a:ext>
            </a:extLst>
          </p:cNvPr>
          <p:cNvCxnSpPr>
            <a:cxnSpLocks/>
          </p:cNvCxnSpPr>
          <p:nvPr/>
        </p:nvCxnSpPr>
        <p:spPr>
          <a:xfrm flipV="1">
            <a:off x="2538965" y="3253926"/>
            <a:ext cx="216350" cy="1"/>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56" name="テキスト ボックス 55">
            <a:extLst>
              <a:ext uri="{FF2B5EF4-FFF2-40B4-BE49-F238E27FC236}">
                <a16:creationId xmlns:a16="http://schemas.microsoft.com/office/drawing/2014/main" id="{3C835BCF-1D8F-4C02-9EF0-DB34448BA2D6}"/>
              </a:ext>
            </a:extLst>
          </p:cNvPr>
          <p:cNvSpPr txBox="1"/>
          <p:nvPr/>
        </p:nvSpPr>
        <p:spPr>
          <a:xfrm>
            <a:off x="2474790" y="2987523"/>
            <a:ext cx="294943" cy="230832"/>
          </a:xfrm>
          <a:prstGeom prst="rect">
            <a:avLst/>
          </a:prstGeom>
          <a:noFill/>
          <a:ln>
            <a:noFill/>
          </a:ln>
        </p:spPr>
        <p:txBody>
          <a:bodyPr wrap="square" rtlCol="0">
            <a:spAutoFit/>
          </a:bodyPr>
          <a:lstStyle/>
          <a:p>
            <a:pPr algn="ctr"/>
            <a:r>
              <a:rPr kumimoji="1" lang="ja-JP" altLang="en-US" sz="900" dirty="0">
                <a:solidFill>
                  <a:srgbClr val="FF0000"/>
                </a:solidFill>
              </a:rPr>
              <a:t>小</a:t>
            </a:r>
          </a:p>
        </p:txBody>
      </p:sp>
      <p:cxnSp>
        <p:nvCxnSpPr>
          <p:cNvPr id="57" name="直線矢印コネクタ 56">
            <a:extLst>
              <a:ext uri="{FF2B5EF4-FFF2-40B4-BE49-F238E27FC236}">
                <a16:creationId xmlns:a16="http://schemas.microsoft.com/office/drawing/2014/main" id="{2F3B7F2A-DA4E-4141-B1D0-4543383776C8}"/>
              </a:ext>
            </a:extLst>
          </p:cNvPr>
          <p:cNvCxnSpPr>
            <a:cxnSpLocks/>
            <a:stCxn id="42" idx="2"/>
            <a:endCxn id="45" idx="0"/>
          </p:cNvCxnSpPr>
          <p:nvPr/>
        </p:nvCxnSpPr>
        <p:spPr>
          <a:xfrm>
            <a:off x="1811499" y="2724190"/>
            <a:ext cx="0" cy="268250"/>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58" name="直線矢印コネクタ 57">
            <a:extLst>
              <a:ext uri="{FF2B5EF4-FFF2-40B4-BE49-F238E27FC236}">
                <a16:creationId xmlns:a16="http://schemas.microsoft.com/office/drawing/2014/main" id="{B6C26570-8314-49F5-9BB9-B79A479BDAA6}"/>
              </a:ext>
            </a:extLst>
          </p:cNvPr>
          <p:cNvCxnSpPr>
            <a:cxnSpLocks/>
            <a:stCxn id="45" idx="2"/>
            <a:endCxn id="47" idx="0"/>
          </p:cNvCxnSpPr>
          <p:nvPr/>
        </p:nvCxnSpPr>
        <p:spPr>
          <a:xfrm>
            <a:off x="1811499" y="3521766"/>
            <a:ext cx="0" cy="3523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コネクタ: カギ線 61">
            <a:extLst>
              <a:ext uri="{FF2B5EF4-FFF2-40B4-BE49-F238E27FC236}">
                <a16:creationId xmlns:a16="http://schemas.microsoft.com/office/drawing/2014/main" id="{1025427B-60F7-4720-8426-F1C3F96EB57B}"/>
              </a:ext>
            </a:extLst>
          </p:cNvPr>
          <p:cNvCxnSpPr>
            <a:cxnSpLocks/>
            <a:stCxn id="46" idx="3"/>
            <a:endCxn id="41" idx="3"/>
          </p:cNvCxnSpPr>
          <p:nvPr/>
        </p:nvCxnSpPr>
        <p:spPr>
          <a:xfrm flipH="1" flipV="1">
            <a:off x="2531579" y="1481017"/>
            <a:ext cx="981967" cy="1771911"/>
          </a:xfrm>
          <a:prstGeom prst="bentConnector3">
            <a:avLst>
              <a:gd name="adj1" fmla="val -23280"/>
            </a:avLst>
          </a:prstGeom>
          <a:ln>
            <a:tailEnd type="triangle"/>
          </a:ln>
        </p:spPr>
        <p:style>
          <a:lnRef idx="1">
            <a:schemeClr val="dk1"/>
          </a:lnRef>
          <a:fillRef idx="0">
            <a:schemeClr val="dk1"/>
          </a:fillRef>
          <a:effectRef idx="0">
            <a:schemeClr val="dk1"/>
          </a:effectRef>
          <a:fontRef idx="minor">
            <a:schemeClr val="tx1"/>
          </a:fontRef>
        </p:style>
      </p:cxnSp>
      <p:cxnSp>
        <p:nvCxnSpPr>
          <p:cNvPr id="64" name="コネクタ: カギ線 63">
            <a:extLst>
              <a:ext uri="{FF2B5EF4-FFF2-40B4-BE49-F238E27FC236}">
                <a16:creationId xmlns:a16="http://schemas.microsoft.com/office/drawing/2014/main" id="{1410435D-BD76-4314-9EF3-B53927ECE5CB}"/>
              </a:ext>
            </a:extLst>
          </p:cNvPr>
          <p:cNvCxnSpPr>
            <a:cxnSpLocks/>
            <a:stCxn id="42" idx="1"/>
            <a:endCxn id="47" idx="1"/>
          </p:cNvCxnSpPr>
          <p:nvPr/>
        </p:nvCxnSpPr>
        <p:spPr>
          <a:xfrm rot="10800000" flipV="1">
            <a:off x="1091419" y="2459526"/>
            <a:ext cx="12700" cy="1679235"/>
          </a:xfrm>
          <a:prstGeom prst="bent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p:sp>
        <p:nvSpPr>
          <p:cNvPr id="65" name="テキスト ボックス 64">
            <a:extLst>
              <a:ext uri="{FF2B5EF4-FFF2-40B4-BE49-F238E27FC236}">
                <a16:creationId xmlns:a16="http://schemas.microsoft.com/office/drawing/2014/main" id="{5D5F282F-E0FC-4B2C-A71A-9E9BD35892B1}"/>
              </a:ext>
            </a:extLst>
          </p:cNvPr>
          <p:cNvSpPr txBox="1"/>
          <p:nvPr/>
        </p:nvSpPr>
        <p:spPr>
          <a:xfrm>
            <a:off x="1792314" y="3588136"/>
            <a:ext cx="256909" cy="230832"/>
          </a:xfrm>
          <a:prstGeom prst="rect">
            <a:avLst/>
          </a:prstGeom>
          <a:noFill/>
        </p:spPr>
        <p:txBody>
          <a:bodyPr wrap="square" rtlCol="0">
            <a:spAutoFit/>
          </a:bodyPr>
          <a:lstStyle/>
          <a:p>
            <a:pPr algn="ctr"/>
            <a:r>
              <a:rPr lang="ja-JP" altLang="en-US" sz="900" dirty="0"/>
              <a:t>大</a:t>
            </a:r>
            <a:endParaRPr kumimoji="1" lang="ja-JP" altLang="en-US" sz="900" dirty="0"/>
          </a:p>
        </p:txBody>
      </p:sp>
      <p:sp>
        <p:nvSpPr>
          <p:cNvPr id="68" name="テキスト ボックス 67">
            <a:extLst>
              <a:ext uri="{FF2B5EF4-FFF2-40B4-BE49-F238E27FC236}">
                <a16:creationId xmlns:a16="http://schemas.microsoft.com/office/drawing/2014/main" id="{EDE68528-0143-459D-9385-3709DE2D1880}"/>
              </a:ext>
            </a:extLst>
          </p:cNvPr>
          <p:cNvSpPr txBox="1"/>
          <p:nvPr/>
        </p:nvSpPr>
        <p:spPr>
          <a:xfrm>
            <a:off x="593245" y="2188019"/>
            <a:ext cx="765852" cy="230832"/>
          </a:xfrm>
          <a:prstGeom prst="rect">
            <a:avLst/>
          </a:prstGeom>
          <a:noFill/>
        </p:spPr>
        <p:txBody>
          <a:bodyPr wrap="square" rtlCol="0">
            <a:spAutoFit/>
          </a:bodyPr>
          <a:lstStyle/>
          <a:p>
            <a:pPr algn="ctr"/>
            <a:r>
              <a:rPr lang="en-US" altLang="ja-JP" sz="900" dirty="0"/>
              <a:t>A</a:t>
            </a:r>
            <a:endParaRPr kumimoji="1" lang="ja-JP" altLang="en-US" sz="900" dirty="0"/>
          </a:p>
        </p:txBody>
      </p:sp>
      <p:sp>
        <p:nvSpPr>
          <p:cNvPr id="95" name="テキスト ボックス 94">
            <a:extLst>
              <a:ext uri="{FF2B5EF4-FFF2-40B4-BE49-F238E27FC236}">
                <a16:creationId xmlns:a16="http://schemas.microsoft.com/office/drawing/2014/main" id="{E3B4D1DA-E5E5-4841-A9D3-E559F603A6BF}"/>
              </a:ext>
            </a:extLst>
          </p:cNvPr>
          <p:cNvSpPr txBox="1"/>
          <p:nvPr/>
        </p:nvSpPr>
        <p:spPr>
          <a:xfrm>
            <a:off x="1578951" y="2731035"/>
            <a:ext cx="765852" cy="230832"/>
          </a:xfrm>
          <a:prstGeom prst="rect">
            <a:avLst/>
          </a:prstGeom>
          <a:noFill/>
          <a:ln>
            <a:noFill/>
          </a:ln>
        </p:spPr>
        <p:txBody>
          <a:bodyPr wrap="square" rtlCol="0">
            <a:spAutoFit/>
          </a:bodyPr>
          <a:lstStyle/>
          <a:p>
            <a:pPr algn="ctr"/>
            <a:r>
              <a:rPr lang="en-US" altLang="ja-JP" sz="900" dirty="0">
                <a:solidFill>
                  <a:srgbClr val="FF0000"/>
                </a:solidFill>
              </a:rPr>
              <a:t>B</a:t>
            </a:r>
          </a:p>
        </p:txBody>
      </p:sp>
      <p:graphicFrame>
        <p:nvGraphicFramePr>
          <p:cNvPr id="96" name="オブジェクト 95">
            <a:extLst>
              <a:ext uri="{FF2B5EF4-FFF2-40B4-BE49-F238E27FC236}">
                <a16:creationId xmlns:a16="http://schemas.microsoft.com/office/drawing/2014/main" id="{9B918319-D5CE-4E3F-A769-36B947A49037}"/>
              </a:ext>
            </a:extLst>
          </p:cNvPr>
          <p:cNvGraphicFramePr>
            <a:graphicFrameLocks noChangeAspect="1"/>
          </p:cNvGraphicFramePr>
          <p:nvPr>
            <p:extLst>
              <p:ext uri="{D42A27DB-BD31-4B8C-83A1-F6EECF244321}">
                <p14:modId xmlns:p14="http://schemas.microsoft.com/office/powerpoint/2010/main" val="1556282243"/>
              </p:ext>
            </p:extLst>
          </p:nvPr>
        </p:nvGraphicFramePr>
        <p:xfrm>
          <a:off x="4297756" y="3886155"/>
          <a:ext cx="4669543" cy="1508702"/>
        </p:xfrm>
        <a:graphic>
          <a:graphicData uri="http://schemas.openxmlformats.org/presentationml/2006/ole">
            <mc:AlternateContent xmlns:mc="http://schemas.openxmlformats.org/markup-compatibility/2006">
              <mc:Choice xmlns:v="urn:schemas-microsoft-com:vml" Requires="v">
                <p:oleObj spid="_x0000_s395435" name="Worksheet" r:id="rId8" imgW="5684653" imgH="1836455" progId="Excel.Sheet.12">
                  <p:embed/>
                </p:oleObj>
              </mc:Choice>
              <mc:Fallback>
                <p:oleObj name="Worksheet" r:id="rId8" imgW="5684653" imgH="1836455" progId="Excel.Sheet.12">
                  <p:embed/>
                  <p:pic>
                    <p:nvPicPr>
                      <p:cNvPr id="23" name="オブジェクト 22">
                        <a:extLst>
                          <a:ext uri="{FF2B5EF4-FFF2-40B4-BE49-F238E27FC236}">
                            <a16:creationId xmlns:a16="http://schemas.microsoft.com/office/drawing/2014/main" id="{89ACB6F0-64EA-40C4-93AD-30783BF3631C}"/>
                          </a:ext>
                        </a:extLst>
                      </p:cNvPr>
                      <p:cNvPicPr/>
                      <p:nvPr/>
                    </p:nvPicPr>
                    <p:blipFill>
                      <a:blip r:embed="rId9"/>
                      <a:stretch>
                        <a:fillRect/>
                      </a:stretch>
                    </p:blipFill>
                    <p:spPr>
                      <a:xfrm>
                        <a:off x="4297756" y="3886155"/>
                        <a:ext cx="4669543" cy="1508702"/>
                      </a:xfrm>
                      <a:prstGeom prst="rect">
                        <a:avLst/>
                      </a:prstGeom>
                    </p:spPr>
                  </p:pic>
                </p:oleObj>
              </mc:Fallback>
            </mc:AlternateContent>
          </a:graphicData>
        </a:graphic>
      </p:graphicFrame>
      <p:sp>
        <p:nvSpPr>
          <p:cNvPr id="97" name="矢印: 下 96">
            <a:extLst>
              <a:ext uri="{FF2B5EF4-FFF2-40B4-BE49-F238E27FC236}">
                <a16:creationId xmlns:a16="http://schemas.microsoft.com/office/drawing/2014/main" id="{BECA2AA3-5D2D-4348-A854-0264F39CCC9D}"/>
              </a:ext>
            </a:extLst>
          </p:cNvPr>
          <p:cNvSpPr/>
          <p:nvPr/>
        </p:nvSpPr>
        <p:spPr>
          <a:xfrm>
            <a:off x="5538440" y="3815949"/>
            <a:ext cx="3240359" cy="215790"/>
          </a:xfrm>
          <a:prstGeom prst="downArrow">
            <a:avLst/>
          </a:prstGeom>
          <a:ln w="2540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200" dirty="0"/>
              <a:t>再点検時</a:t>
            </a:r>
          </a:p>
        </p:txBody>
      </p:sp>
      <p:cxnSp>
        <p:nvCxnSpPr>
          <p:cNvPr id="99" name="直線コネクタ 98">
            <a:extLst>
              <a:ext uri="{FF2B5EF4-FFF2-40B4-BE49-F238E27FC236}">
                <a16:creationId xmlns:a16="http://schemas.microsoft.com/office/drawing/2014/main" id="{B9B18752-D5B8-4D3C-90D7-2A445722FDF7}"/>
              </a:ext>
            </a:extLst>
          </p:cNvPr>
          <p:cNvCxnSpPr>
            <a:cxnSpLocks/>
            <a:stCxn id="44" idx="3"/>
          </p:cNvCxnSpPr>
          <p:nvPr/>
        </p:nvCxnSpPr>
        <p:spPr>
          <a:xfrm>
            <a:off x="3522821" y="2459526"/>
            <a:ext cx="216000" cy="0"/>
          </a:xfrm>
          <a:prstGeom prst="line">
            <a:avLst/>
          </a:prstGeom>
          <a:ln>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74511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１．施設の現状</a:t>
            </a: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１－１　対象施設の推移</a:t>
            </a:r>
            <a:endParaRPr kumimoji="1" lang="ja-JP" altLang="en-US" sz="2400" dirty="0">
              <a:latin typeface="Meiryo UI" pitchFamily="50" charset="-128"/>
              <a:ea typeface="Meiryo UI" pitchFamily="50" charset="-128"/>
              <a:cs typeface="Meiryo UI" pitchFamily="50" charset="-128"/>
            </a:endParaRPr>
          </a:p>
        </p:txBody>
      </p:sp>
      <p:sp>
        <p:nvSpPr>
          <p:cNvPr id="10" name="テキスト ボックス 9"/>
          <p:cNvSpPr txBox="1"/>
          <p:nvPr/>
        </p:nvSpPr>
        <p:spPr>
          <a:xfrm>
            <a:off x="126920" y="999088"/>
            <a:ext cx="8928992" cy="338554"/>
          </a:xfrm>
          <a:prstGeom prst="rect">
            <a:avLst/>
          </a:prstGeom>
          <a:noFill/>
          <a:ln w="19050">
            <a:noFill/>
          </a:ln>
        </p:spPr>
        <p:txBody>
          <a:bodyPr wrap="square" rtlCol="0">
            <a:spAutoFit/>
          </a:bodyPr>
          <a:lstStyle/>
          <a:p>
            <a:r>
              <a:rPr kumimoji="1" lang="ja-JP" altLang="en-US" sz="1600" dirty="0">
                <a:latin typeface="Meiryo UI" pitchFamily="50" charset="-128"/>
                <a:ea typeface="Meiryo UI" pitchFamily="50" charset="-128"/>
                <a:cs typeface="Meiryo UI" pitchFamily="50" charset="-128"/>
              </a:rPr>
              <a:t>大阪府における港湾・海岸施設は現計画策定時（平成</a:t>
            </a:r>
            <a:r>
              <a:rPr kumimoji="1" lang="en-US" altLang="ja-JP" sz="1600" dirty="0">
                <a:latin typeface="Meiryo UI" pitchFamily="50" charset="-128"/>
                <a:ea typeface="Meiryo UI" pitchFamily="50" charset="-128"/>
                <a:cs typeface="Meiryo UI" pitchFamily="50" charset="-128"/>
              </a:rPr>
              <a:t>25</a:t>
            </a:r>
            <a:r>
              <a:rPr kumimoji="1" lang="ja-JP" altLang="en-US" sz="1600" dirty="0">
                <a:latin typeface="Meiryo UI" pitchFamily="50" charset="-128"/>
                <a:ea typeface="Meiryo UI" pitchFamily="50" charset="-128"/>
                <a:cs typeface="Meiryo UI" pitchFamily="50" charset="-128"/>
              </a:rPr>
              <a:t>年度末時点）から</a:t>
            </a:r>
            <a:r>
              <a:rPr lang="ja-JP" altLang="en-US" sz="1600" dirty="0">
                <a:latin typeface="Meiryo UI" pitchFamily="50" charset="-128"/>
                <a:ea typeface="Meiryo UI" pitchFamily="50" charset="-128"/>
                <a:cs typeface="Meiryo UI" pitchFamily="50" charset="-128"/>
              </a:rPr>
              <a:t>増減なし</a:t>
            </a:r>
            <a:r>
              <a:rPr kumimoji="1" lang="ja-JP" altLang="en-US" sz="1600" dirty="0">
                <a:latin typeface="Meiryo UI" pitchFamily="50" charset="-128"/>
                <a:ea typeface="Meiryo UI" pitchFamily="50" charset="-128"/>
                <a:cs typeface="Meiryo UI" pitchFamily="50" charset="-128"/>
              </a:rPr>
              <a:t>。</a:t>
            </a:r>
          </a:p>
        </p:txBody>
      </p:sp>
      <p:sp>
        <p:nvSpPr>
          <p:cNvPr id="11" name="スライド番号プレースホルダー 17">
            <a:extLst>
              <a:ext uri="{FF2B5EF4-FFF2-40B4-BE49-F238E27FC236}">
                <a16:creationId xmlns:a16="http://schemas.microsoft.com/office/drawing/2014/main" id="{97247229-8198-4918-923B-7162F7BC1573}"/>
              </a:ext>
            </a:extLst>
          </p:cNvPr>
          <p:cNvSpPr>
            <a:spLocks noGrp="1"/>
          </p:cNvSpPr>
          <p:nvPr>
            <p:ph type="sldNum" sz="quarter" idx="12"/>
          </p:nvPr>
        </p:nvSpPr>
        <p:spPr>
          <a:xfrm>
            <a:off x="7315200" y="6512642"/>
            <a:ext cx="1828800" cy="365125"/>
          </a:xfrm>
        </p:spPr>
        <p:txBody>
          <a:bodyPr/>
          <a:lstStyle/>
          <a:p>
            <a:pPr algn="r"/>
            <a:fld id="{682EF9F9-C4E8-46B2-BBF1-33E3162B856A}" type="slidenum">
              <a:rPr kumimoji="1" lang="ja-JP" altLang="en-US" smtClean="0"/>
              <a:pPr algn="r"/>
              <a:t>3</a:t>
            </a:fld>
            <a:endParaRPr kumimoji="1" lang="ja-JP" altLang="en-US" dirty="0"/>
          </a:p>
        </p:txBody>
      </p:sp>
      <p:graphicFrame>
        <p:nvGraphicFramePr>
          <p:cNvPr id="2" name="表 2">
            <a:extLst>
              <a:ext uri="{FF2B5EF4-FFF2-40B4-BE49-F238E27FC236}">
                <a16:creationId xmlns:a16="http://schemas.microsoft.com/office/drawing/2014/main" id="{1A5C6545-9A34-411C-8E13-490CF409F751}"/>
              </a:ext>
            </a:extLst>
          </p:cNvPr>
          <p:cNvGraphicFramePr>
            <a:graphicFrameLocks noGrp="1"/>
          </p:cNvGraphicFramePr>
          <p:nvPr>
            <p:extLst>
              <p:ext uri="{D42A27DB-BD31-4B8C-83A1-F6EECF244321}">
                <p14:modId xmlns:p14="http://schemas.microsoft.com/office/powerpoint/2010/main" val="3070011317"/>
              </p:ext>
            </p:extLst>
          </p:nvPr>
        </p:nvGraphicFramePr>
        <p:xfrm>
          <a:off x="1187624" y="1560907"/>
          <a:ext cx="6533315" cy="4728469"/>
        </p:xfrm>
        <a:graphic>
          <a:graphicData uri="http://schemas.openxmlformats.org/drawingml/2006/table">
            <a:tbl>
              <a:tblPr firstRow="1" bandRow="1">
                <a:tableStyleId>{2D5ABB26-0587-4C30-8999-92F81FD0307C}</a:tableStyleId>
              </a:tblPr>
              <a:tblGrid>
                <a:gridCol w="551265">
                  <a:extLst>
                    <a:ext uri="{9D8B030D-6E8A-4147-A177-3AD203B41FA5}">
                      <a16:colId xmlns:a16="http://schemas.microsoft.com/office/drawing/2014/main" val="1706990561"/>
                    </a:ext>
                  </a:extLst>
                </a:gridCol>
                <a:gridCol w="2708751">
                  <a:extLst>
                    <a:ext uri="{9D8B030D-6E8A-4147-A177-3AD203B41FA5}">
                      <a16:colId xmlns:a16="http://schemas.microsoft.com/office/drawing/2014/main" val="3816870557"/>
                    </a:ext>
                  </a:extLst>
                </a:gridCol>
                <a:gridCol w="1092765">
                  <a:extLst>
                    <a:ext uri="{9D8B030D-6E8A-4147-A177-3AD203B41FA5}">
                      <a16:colId xmlns:a16="http://schemas.microsoft.com/office/drawing/2014/main" val="2985486834"/>
                    </a:ext>
                  </a:extLst>
                </a:gridCol>
                <a:gridCol w="1090267">
                  <a:extLst>
                    <a:ext uri="{9D8B030D-6E8A-4147-A177-3AD203B41FA5}">
                      <a16:colId xmlns:a16="http://schemas.microsoft.com/office/drawing/2014/main" val="541144061"/>
                    </a:ext>
                  </a:extLst>
                </a:gridCol>
                <a:gridCol w="1090267">
                  <a:extLst>
                    <a:ext uri="{9D8B030D-6E8A-4147-A177-3AD203B41FA5}">
                      <a16:colId xmlns:a16="http://schemas.microsoft.com/office/drawing/2014/main" val="932444254"/>
                    </a:ext>
                  </a:extLst>
                </a:gridCol>
              </a:tblGrid>
              <a:tr h="381058">
                <a:tc>
                  <a:txBody>
                    <a:bodyPr/>
                    <a:lstStyle/>
                    <a:p>
                      <a:pPr algn="ctr"/>
                      <a:r>
                        <a:rPr kumimoji="1" lang="ja-JP" altLang="en-US" sz="900" dirty="0"/>
                        <a:t>分野</a:t>
                      </a:r>
                    </a:p>
                  </a:txBody>
                  <a:tcPr marL="75101" marR="75101" marT="37551" marB="375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900" dirty="0"/>
                        <a:t>施設</a:t>
                      </a:r>
                    </a:p>
                  </a:txBody>
                  <a:tcPr marL="75101" marR="75101" marT="37551" marB="375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900" dirty="0"/>
                        <a:t>施設数</a:t>
                      </a:r>
                      <a:endParaRPr kumimoji="1" lang="en-US" altLang="ja-JP" sz="900" dirty="0"/>
                    </a:p>
                    <a:p>
                      <a:pPr algn="ctr"/>
                      <a:r>
                        <a:rPr kumimoji="1" lang="ja-JP" altLang="en-US" sz="900" dirty="0"/>
                        <a:t>（</a:t>
                      </a:r>
                      <a:r>
                        <a:rPr kumimoji="1" lang="en-US" altLang="ja-JP" sz="900" dirty="0"/>
                        <a:t>H25</a:t>
                      </a:r>
                      <a:r>
                        <a:rPr kumimoji="1" lang="ja-JP" altLang="en-US" sz="900" dirty="0"/>
                        <a:t>）</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900" dirty="0"/>
                        <a:t>施設数</a:t>
                      </a:r>
                      <a:endParaRPr kumimoji="1" lang="en-US" altLang="ja-JP" sz="900" dirty="0"/>
                    </a:p>
                    <a:p>
                      <a:pPr algn="ctr"/>
                      <a:r>
                        <a:rPr kumimoji="1" lang="ja-JP" altLang="en-US" sz="900" dirty="0"/>
                        <a:t>（</a:t>
                      </a:r>
                      <a:r>
                        <a:rPr kumimoji="1" lang="en-US" altLang="ja-JP" sz="900" dirty="0"/>
                        <a:t>R4</a:t>
                      </a:r>
                      <a:r>
                        <a:rPr kumimoji="1" lang="ja-JP" altLang="en-US" sz="900" dirty="0"/>
                        <a:t>末）</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900" dirty="0"/>
                        <a:t>備考</a:t>
                      </a:r>
                    </a:p>
                  </a:txBody>
                  <a:tcPr marL="75101" marR="75101" marT="37551" marB="375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9742010"/>
                  </a:ext>
                </a:extLst>
              </a:tr>
              <a:tr h="382205">
                <a:tc rowSpan="8">
                  <a:txBody>
                    <a:bodyPr/>
                    <a:lstStyle/>
                    <a:p>
                      <a:pPr algn="ctr"/>
                      <a:r>
                        <a:rPr kumimoji="1" lang="ja-JP" altLang="en-US" sz="900" dirty="0"/>
                        <a:t>港湾</a:t>
                      </a:r>
                    </a:p>
                  </a:txBody>
                  <a:tcPr marL="75101" marR="75101" marT="37551" marB="375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t>岸壁・物揚場</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t>鋼　 </a:t>
                      </a:r>
                      <a:r>
                        <a:rPr kumimoji="1" lang="en-US" altLang="ja-JP" sz="900" dirty="0"/>
                        <a:t>40</a:t>
                      </a:r>
                      <a:r>
                        <a:rPr kumimoji="1" lang="ja-JP" altLang="en-US" sz="900" dirty="0"/>
                        <a:t>施設</a:t>
                      </a:r>
                      <a:endParaRPr kumimoji="1" lang="en-US" altLang="ja-JP" sz="900" dirty="0"/>
                    </a:p>
                    <a:p>
                      <a:r>
                        <a:rPr kumimoji="1" lang="en-US" altLang="ja-JP" sz="900" dirty="0"/>
                        <a:t>CO</a:t>
                      </a:r>
                      <a:r>
                        <a:rPr kumimoji="1" lang="ja-JP" altLang="en-US" sz="900" dirty="0"/>
                        <a:t>　</a:t>
                      </a:r>
                      <a:r>
                        <a:rPr kumimoji="1" lang="en-US" altLang="ja-JP" sz="900" dirty="0"/>
                        <a:t>64</a:t>
                      </a:r>
                      <a:r>
                        <a:rPr kumimoji="1" lang="ja-JP" altLang="en-US" sz="900" dirty="0"/>
                        <a:t>施設</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solidFill>
                            <a:schemeClr val="tx1"/>
                          </a:solidFill>
                        </a:rPr>
                        <a:t>鋼　 </a:t>
                      </a:r>
                      <a:r>
                        <a:rPr kumimoji="1" lang="en-US" altLang="ja-JP" sz="900" dirty="0">
                          <a:solidFill>
                            <a:schemeClr val="tx1"/>
                          </a:solidFill>
                        </a:rPr>
                        <a:t>40</a:t>
                      </a:r>
                      <a:r>
                        <a:rPr kumimoji="1" lang="ja-JP" altLang="en-US" sz="900" dirty="0">
                          <a:solidFill>
                            <a:schemeClr val="tx1"/>
                          </a:solidFill>
                        </a:rPr>
                        <a:t>施設</a:t>
                      </a:r>
                      <a:endParaRPr kumimoji="1" lang="en-US" altLang="ja-JP" sz="900" dirty="0">
                        <a:solidFill>
                          <a:schemeClr val="tx1"/>
                        </a:solidFill>
                      </a:endParaRPr>
                    </a:p>
                    <a:p>
                      <a:r>
                        <a:rPr kumimoji="1" lang="en-US" altLang="ja-JP" sz="900" dirty="0">
                          <a:solidFill>
                            <a:schemeClr val="tx1"/>
                          </a:solidFill>
                        </a:rPr>
                        <a:t>CO</a:t>
                      </a:r>
                      <a:r>
                        <a:rPr kumimoji="1" lang="ja-JP" altLang="en-US" sz="900" dirty="0">
                          <a:solidFill>
                            <a:schemeClr val="tx1"/>
                          </a:solidFill>
                        </a:rPr>
                        <a:t>　</a:t>
                      </a:r>
                      <a:r>
                        <a:rPr kumimoji="1" lang="en-US" altLang="ja-JP" sz="900" dirty="0">
                          <a:solidFill>
                            <a:schemeClr val="tx1"/>
                          </a:solidFill>
                        </a:rPr>
                        <a:t>64</a:t>
                      </a:r>
                      <a:r>
                        <a:rPr kumimoji="1" lang="ja-JP" altLang="en-US" sz="900" dirty="0">
                          <a:solidFill>
                            <a:schemeClr val="tx1"/>
                          </a:solidFill>
                        </a:rPr>
                        <a:t>施設</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3730340"/>
                  </a:ext>
                </a:extLst>
              </a:tr>
              <a:tr h="382205">
                <a:tc vMerge="1">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t>護岸</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t>鋼　 </a:t>
                      </a:r>
                      <a:r>
                        <a:rPr kumimoji="1" lang="en-US" altLang="ja-JP" sz="900" dirty="0"/>
                        <a:t>20</a:t>
                      </a:r>
                      <a:r>
                        <a:rPr kumimoji="1" lang="ja-JP" altLang="en-US" sz="900" dirty="0"/>
                        <a:t>施設</a:t>
                      </a:r>
                      <a:endParaRPr kumimoji="1" lang="en-US" altLang="ja-JP" sz="900" dirty="0"/>
                    </a:p>
                    <a:p>
                      <a:r>
                        <a:rPr kumimoji="1" lang="en-US" altLang="ja-JP" sz="900" dirty="0"/>
                        <a:t>CO</a:t>
                      </a:r>
                      <a:r>
                        <a:rPr kumimoji="1" lang="ja-JP" altLang="en-US" sz="900" dirty="0"/>
                        <a:t>  </a:t>
                      </a:r>
                      <a:r>
                        <a:rPr kumimoji="1" lang="en-US" altLang="ja-JP" sz="900" dirty="0"/>
                        <a:t>111</a:t>
                      </a:r>
                      <a:r>
                        <a:rPr kumimoji="1" lang="ja-JP" altLang="en-US" sz="900" dirty="0"/>
                        <a:t>施設</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solidFill>
                            <a:schemeClr val="tx1"/>
                          </a:solidFill>
                        </a:rPr>
                        <a:t>鋼　 </a:t>
                      </a:r>
                      <a:r>
                        <a:rPr kumimoji="1" lang="en-US" altLang="ja-JP" sz="900" dirty="0">
                          <a:solidFill>
                            <a:schemeClr val="tx1"/>
                          </a:solidFill>
                        </a:rPr>
                        <a:t>20</a:t>
                      </a:r>
                      <a:r>
                        <a:rPr kumimoji="1" lang="ja-JP" altLang="en-US" sz="900" dirty="0">
                          <a:solidFill>
                            <a:schemeClr val="tx1"/>
                          </a:solidFill>
                        </a:rPr>
                        <a:t>施設</a:t>
                      </a:r>
                      <a:endParaRPr kumimoji="1" lang="en-US" altLang="ja-JP" sz="900" dirty="0">
                        <a:solidFill>
                          <a:schemeClr val="tx1"/>
                        </a:solidFill>
                      </a:endParaRPr>
                    </a:p>
                    <a:p>
                      <a:r>
                        <a:rPr kumimoji="1" lang="en-US" altLang="ja-JP" sz="900" dirty="0">
                          <a:solidFill>
                            <a:schemeClr val="tx1"/>
                          </a:solidFill>
                        </a:rPr>
                        <a:t>CO</a:t>
                      </a:r>
                      <a:r>
                        <a:rPr kumimoji="1" lang="ja-JP" altLang="en-US" sz="900" dirty="0">
                          <a:solidFill>
                            <a:schemeClr val="tx1"/>
                          </a:solidFill>
                        </a:rPr>
                        <a:t>  </a:t>
                      </a:r>
                      <a:r>
                        <a:rPr kumimoji="1" lang="en-US" altLang="ja-JP" sz="900" dirty="0">
                          <a:solidFill>
                            <a:schemeClr val="tx1"/>
                          </a:solidFill>
                        </a:rPr>
                        <a:t>111</a:t>
                      </a:r>
                      <a:r>
                        <a:rPr kumimoji="1" lang="ja-JP" altLang="en-US" sz="900" dirty="0">
                          <a:solidFill>
                            <a:schemeClr val="tx1"/>
                          </a:solidFill>
                        </a:rPr>
                        <a:t>施設</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9969356"/>
                  </a:ext>
                </a:extLst>
              </a:tr>
              <a:tr h="382205">
                <a:tc vMerge="1">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t>防波堤</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t>鋼　   </a:t>
                      </a:r>
                      <a:r>
                        <a:rPr kumimoji="1" lang="en-US" altLang="ja-JP" sz="900" dirty="0"/>
                        <a:t>2</a:t>
                      </a:r>
                      <a:r>
                        <a:rPr kumimoji="1" lang="ja-JP" altLang="en-US" sz="900" dirty="0"/>
                        <a:t>施設</a:t>
                      </a:r>
                      <a:endParaRPr kumimoji="1" lang="en-US" altLang="ja-JP" sz="900" dirty="0"/>
                    </a:p>
                    <a:p>
                      <a:r>
                        <a:rPr kumimoji="1" lang="en-US" altLang="ja-JP" sz="900" dirty="0"/>
                        <a:t>CO</a:t>
                      </a:r>
                      <a:r>
                        <a:rPr kumimoji="1" lang="ja-JP" altLang="en-US" sz="900" dirty="0"/>
                        <a:t>    </a:t>
                      </a:r>
                      <a:r>
                        <a:rPr kumimoji="1" lang="en-US" altLang="ja-JP" sz="900" dirty="0"/>
                        <a:t>53</a:t>
                      </a:r>
                      <a:r>
                        <a:rPr kumimoji="1" lang="ja-JP" altLang="en-US" sz="900" dirty="0"/>
                        <a:t>施設</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solidFill>
                            <a:schemeClr val="tx1"/>
                          </a:solidFill>
                        </a:rPr>
                        <a:t>鋼　   </a:t>
                      </a:r>
                      <a:r>
                        <a:rPr kumimoji="1" lang="en-US" altLang="ja-JP" sz="900" dirty="0">
                          <a:solidFill>
                            <a:schemeClr val="tx1"/>
                          </a:solidFill>
                        </a:rPr>
                        <a:t>2</a:t>
                      </a:r>
                      <a:r>
                        <a:rPr kumimoji="1" lang="ja-JP" altLang="en-US" sz="900" dirty="0">
                          <a:solidFill>
                            <a:schemeClr val="tx1"/>
                          </a:solidFill>
                        </a:rPr>
                        <a:t>施設</a:t>
                      </a:r>
                      <a:endParaRPr kumimoji="1" lang="en-US" altLang="ja-JP" sz="900" dirty="0">
                        <a:solidFill>
                          <a:schemeClr val="tx1"/>
                        </a:solidFill>
                      </a:endParaRPr>
                    </a:p>
                    <a:p>
                      <a:r>
                        <a:rPr kumimoji="1" lang="en-US" altLang="ja-JP" sz="900" dirty="0">
                          <a:solidFill>
                            <a:schemeClr val="tx1"/>
                          </a:solidFill>
                        </a:rPr>
                        <a:t>CO</a:t>
                      </a:r>
                      <a:r>
                        <a:rPr kumimoji="1" lang="ja-JP" altLang="en-US" sz="900" dirty="0">
                          <a:solidFill>
                            <a:schemeClr val="tx1"/>
                          </a:solidFill>
                        </a:rPr>
                        <a:t>    </a:t>
                      </a:r>
                      <a:r>
                        <a:rPr kumimoji="1" lang="en-US" altLang="ja-JP" sz="900" dirty="0">
                          <a:solidFill>
                            <a:schemeClr val="tx1"/>
                          </a:solidFill>
                        </a:rPr>
                        <a:t>53</a:t>
                      </a:r>
                      <a:r>
                        <a:rPr kumimoji="1" lang="ja-JP" altLang="en-US" sz="900" dirty="0">
                          <a:solidFill>
                            <a:schemeClr val="tx1"/>
                          </a:solidFill>
                        </a:rPr>
                        <a:t>施設</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8681949"/>
                  </a:ext>
                </a:extLst>
              </a:tr>
              <a:tr h="266733">
                <a:tc vMerge="1">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t>緑地（遠路・ベンチ等）</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dirty="0"/>
                        <a:t>10</a:t>
                      </a:r>
                      <a:r>
                        <a:rPr kumimoji="1" lang="ja-JP" altLang="en-US" sz="900" dirty="0"/>
                        <a:t>箇所</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dirty="0">
                          <a:solidFill>
                            <a:schemeClr val="tx1"/>
                          </a:solidFill>
                        </a:rPr>
                        <a:t>10</a:t>
                      </a:r>
                      <a:r>
                        <a:rPr kumimoji="1" lang="ja-JP" altLang="en-US" sz="900" dirty="0">
                          <a:solidFill>
                            <a:schemeClr val="tx1"/>
                          </a:solidFill>
                        </a:rPr>
                        <a:t>箇所</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90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7666491"/>
                  </a:ext>
                </a:extLst>
              </a:tr>
              <a:tr h="266733">
                <a:tc vMerge="1">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t>泊地・航路</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dirty="0"/>
                        <a:t>20</a:t>
                      </a:r>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dirty="0">
                          <a:solidFill>
                            <a:schemeClr val="tx1"/>
                          </a:solidFill>
                        </a:rPr>
                        <a:t>20</a:t>
                      </a:r>
                      <a:endParaRPr kumimoji="1" lang="ja-JP" altLang="en-US" sz="900" dirty="0">
                        <a:solidFill>
                          <a:schemeClr val="tx1"/>
                        </a:solidFill>
                      </a:endParaRP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8352494"/>
                  </a:ext>
                </a:extLst>
              </a:tr>
              <a:tr h="266733">
                <a:tc vMerge="1">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t>橋梁</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dirty="0"/>
                        <a:t>10</a:t>
                      </a:r>
                      <a:r>
                        <a:rPr kumimoji="1" lang="ja-JP" altLang="en-US" sz="900" dirty="0"/>
                        <a:t>橋</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dirty="0">
                          <a:solidFill>
                            <a:schemeClr val="tx1"/>
                          </a:solidFill>
                        </a:rPr>
                        <a:t>20</a:t>
                      </a:r>
                      <a:r>
                        <a:rPr kumimoji="1" lang="ja-JP" altLang="en-US" sz="900" dirty="0">
                          <a:solidFill>
                            <a:schemeClr val="tx1"/>
                          </a:solidFill>
                        </a:rPr>
                        <a:t>橋</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0371937"/>
                  </a:ext>
                </a:extLst>
              </a:tr>
              <a:tr h="266733">
                <a:tc vMerge="1">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t>臨港道路（舗装・交通安全施設）</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t>約</a:t>
                      </a:r>
                      <a:r>
                        <a:rPr kumimoji="1" lang="en-US" altLang="ja-JP" sz="900" dirty="0"/>
                        <a:t>67km</a:t>
                      </a:r>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solidFill>
                            <a:schemeClr val="tx1"/>
                          </a:solidFill>
                        </a:rPr>
                        <a:t>約</a:t>
                      </a:r>
                      <a:r>
                        <a:rPr kumimoji="1" lang="en-US" altLang="ja-JP" sz="900" dirty="0">
                          <a:solidFill>
                            <a:schemeClr val="tx1"/>
                          </a:solidFill>
                        </a:rPr>
                        <a:t>67km</a:t>
                      </a:r>
                      <a:endParaRPr kumimoji="1" lang="ja-JP" altLang="en-US" sz="900" dirty="0">
                        <a:solidFill>
                          <a:schemeClr val="tx1"/>
                        </a:solidFill>
                      </a:endParaRP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3019150"/>
                  </a:ext>
                </a:extLst>
              </a:tr>
              <a:tr h="266733">
                <a:tc vMerge="1">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t>荷捌地等</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t>約</a:t>
                      </a:r>
                      <a:r>
                        <a:rPr kumimoji="1" lang="en-US" altLang="ja-JP" sz="900" dirty="0"/>
                        <a:t>1k</a:t>
                      </a:r>
                      <a:r>
                        <a:rPr kumimoji="1" lang="ja-JP" altLang="en-US" sz="900" dirty="0"/>
                        <a:t>㎡</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solidFill>
                            <a:schemeClr val="tx1"/>
                          </a:solidFill>
                        </a:rPr>
                        <a:t>約</a:t>
                      </a:r>
                      <a:r>
                        <a:rPr kumimoji="1" lang="en-US" altLang="ja-JP" sz="900" dirty="0">
                          <a:solidFill>
                            <a:schemeClr val="tx1"/>
                          </a:solidFill>
                        </a:rPr>
                        <a:t>1k</a:t>
                      </a:r>
                      <a:r>
                        <a:rPr kumimoji="1" lang="ja-JP" altLang="en-US" sz="900" dirty="0">
                          <a:solidFill>
                            <a:schemeClr val="tx1"/>
                          </a:solidFill>
                        </a:rPr>
                        <a:t>㎡</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0001542"/>
                  </a:ext>
                </a:extLst>
              </a:tr>
              <a:tr h="266733">
                <a:tc rowSpan="7">
                  <a:txBody>
                    <a:bodyPr/>
                    <a:lstStyle/>
                    <a:p>
                      <a:pPr algn="ctr"/>
                      <a:r>
                        <a:rPr kumimoji="1" lang="ja-JP" altLang="en-US" sz="900" dirty="0"/>
                        <a:t>海岸</a:t>
                      </a:r>
                    </a:p>
                  </a:txBody>
                  <a:tcPr marL="75101" marR="75101" marT="37551" marB="375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t>防潮堤（堤防・護岸）</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dirty="0"/>
                        <a:t>74km</a:t>
                      </a:r>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dirty="0">
                          <a:solidFill>
                            <a:schemeClr val="tx1"/>
                          </a:solidFill>
                        </a:rPr>
                        <a:t>74km</a:t>
                      </a:r>
                      <a:endParaRPr kumimoji="1" lang="ja-JP" altLang="en-US" sz="900" dirty="0">
                        <a:solidFill>
                          <a:schemeClr val="tx1"/>
                        </a:solidFill>
                      </a:endParaRP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2891837"/>
                  </a:ext>
                </a:extLst>
              </a:tr>
              <a:tr h="266733">
                <a:tc vMerge="1">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t>突堤</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dirty="0"/>
                        <a:t>105</a:t>
                      </a:r>
                      <a:r>
                        <a:rPr kumimoji="1" lang="ja-JP" altLang="en-US" sz="900" dirty="0"/>
                        <a:t>基</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dirty="0">
                          <a:solidFill>
                            <a:schemeClr val="tx1"/>
                          </a:solidFill>
                        </a:rPr>
                        <a:t>105</a:t>
                      </a:r>
                      <a:r>
                        <a:rPr kumimoji="1" lang="ja-JP" altLang="en-US" sz="900" dirty="0">
                          <a:solidFill>
                            <a:schemeClr val="tx1"/>
                          </a:solidFill>
                        </a:rPr>
                        <a:t>基</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90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3042536"/>
                  </a:ext>
                </a:extLst>
              </a:tr>
              <a:tr h="266733">
                <a:tc vMerge="1">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t>離岸堤</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dirty="0"/>
                        <a:t>23</a:t>
                      </a:r>
                      <a:r>
                        <a:rPr kumimoji="1" lang="ja-JP" altLang="en-US" sz="900" dirty="0"/>
                        <a:t>基</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dirty="0">
                          <a:solidFill>
                            <a:schemeClr val="tx1"/>
                          </a:solidFill>
                        </a:rPr>
                        <a:t>23</a:t>
                      </a:r>
                      <a:r>
                        <a:rPr kumimoji="1" lang="ja-JP" altLang="en-US" sz="900" dirty="0">
                          <a:solidFill>
                            <a:schemeClr val="tx1"/>
                          </a:solidFill>
                        </a:rPr>
                        <a:t>基</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1645854"/>
                  </a:ext>
                </a:extLst>
              </a:tr>
              <a:tr h="266733">
                <a:tc vMerge="1">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t>導流堤</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900" dirty="0">
                        <a:solidFill>
                          <a:schemeClr val="tx1"/>
                        </a:solidFill>
                      </a:endParaRP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90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9803402"/>
                  </a:ext>
                </a:extLst>
              </a:tr>
              <a:tr h="266733">
                <a:tc vMerge="1">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t>養浜・砂浜等</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dirty="0"/>
                        <a:t>3km</a:t>
                      </a:r>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dirty="0">
                          <a:solidFill>
                            <a:schemeClr val="tx1"/>
                          </a:solidFill>
                        </a:rPr>
                        <a:t>3km</a:t>
                      </a:r>
                      <a:endParaRPr kumimoji="1" lang="ja-JP" altLang="en-US" sz="900" dirty="0">
                        <a:solidFill>
                          <a:schemeClr val="tx1"/>
                        </a:solidFill>
                      </a:endParaRP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7288314"/>
                  </a:ext>
                </a:extLst>
              </a:tr>
              <a:tr h="266733">
                <a:tc vMerge="1">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t>潜堤</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dirty="0"/>
                        <a:t>6</a:t>
                      </a:r>
                      <a:r>
                        <a:rPr kumimoji="1" lang="ja-JP" altLang="en-US" sz="900" dirty="0"/>
                        <a:t>基</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dirty="0">
                          <a:solidFill>
                            <a:schemeClr val="tx1"/>
                          </a:solidFill>
                        </a:rPr>
                        <a:t>6</a:t>
                      </a:r>
                      <a:r>
                        <a:rPr kumimoji="1" lang="ja-JP" altLang="en-US" sz="900" dirty="0">
                          <a:solidFill>
                            <a:schemeClr val="tx1"/>
                          </a:solidFill>
                        </a:rPr>
                        <a:t>基</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199743"/>
                  </a:ext>
                </a:extLst>
              </a:tr>
              <a:tr h="266733">
                <a:tc vMerge="1">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900" dirty="0"/>
                        <a:t>水門・排水機場（土木）</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dirty="0"/>
                        <a:t>17</a:t>
                      </a:r>
                      <a:r>
                        <a:rPr kumimoji="1" lang="ja-JP" altLang="en-US" sz="900" dirty="0"/>
                        <a:t>施設</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dirty="0">
                          <a:solidFill>
                            <a:schemeClr val="tx1"/>
                          </a:solidFill>
                        </a:rPr>
                        <a:t>17</a:t>
                      </a:r>
                      <a:r>
                        <a:rPr kumimoji="1" lang="ja-JP" altLang="en-US" sz="900" dirty="0">
                          <a:solidFill>
                            <a:schemeClr val="tx1"/>
                          </a:solidFill>
                        </a:rPr>
                        <a:t>施設</a:t>
                      </a:r>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900" dirty="0"/>
                    </a:p>
                  </a:txBody>
                  <a:tcPr marL="75101" marR="75101" marT="37551" marB="375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9241882"/>
                  </a:ext>
                </a:extLst>
              </a:tr>
            </a:tbl>
          </a:graphicData>
        </a:graphic>
      </p:graphicFrame>
    </p:spTree>
    <p:extLst>
      <p:ext uri="{BB962C8B-B14F-4D97-AF65-F5344CB8AC3E}">
        <p14:creationId xmlns:p14="http://schemas.microsoft.com/office/powerpoint/2010/main" val="771807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E60483E5-62B4-4269-9DEB-6368E409F658}"/>
              </a:ext>
            </a:extLst>
          </p:cNvPr>
          <p:cNvSpPr/>
          <p:nvPr/>
        </p:nvSpPr>
        <p:spPr>
          <a:xfrm>
            <a:off x="78576" y="1745255"/>
            <a:ext cx="4787126" cy="3598917"/>
          </a:xfrm>
          <a:prstGeom prst="roundRect">
            <a:avLst>
              <a:gd name="adj" fmla="val 1459"/>
            </a:avLst>
          </a:prstGeom>
          <a:solidFill>
            <a:schemeClr val="bg1"/>
          </a:solidFill>
          <a:ln w="381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 name="テキスト ボックス 5">
            <a:extLst>
              <a:ext uri="{FF2B5EF4-FFF2-40B4-BE49-F238E27FC236}">
                <a16:creationId xmlns:a16="http://schemas.microsoft.com/office/drawing/2014/main" id="{D305338A-0AD7-4A5C-BD57-75A0C70C00C4}"/>
              </a:ext>
            </a:extLst>
          </p:cNvPr>
          <p:cNvSpPr txBox="1"/>
          <p:nvPr/>
        </p:nvSpPr>
        <p:spPr>
          <a:xfrm>
            <a:off x="76377" y="1745255"/>
            <a:ext cx="4787125" cy="2331817"/>
          </a:xfrm>
          <a:prstGeom prst="rect">
            <a:avLst/>
          </a:prstGeom>
          <a:noFill/>
        </p:spPr>
        <p:txBody>
          <a:bodyPr wrap="square" rtlCol="0">
            <a:noAutofit/>
          </a:bodyPr>
          <a:lstStyle/>
          <a:p>
            <a:pPr marL="133350" indent="-133350">
              <a:spcAft>
                <a:spcPts val="375"/>
              </a:spcAft>
              <a:tabLst>
                <a:tab pos="470297" algn="l"/>
              </a:tabLst>
            </a:pPr>
            <a:endParaRPr lang="en-US" altLang="ja-JP" sz="1400" dirty="0">
              <a:latin typeface="Meiryo UI" panose="020B0604030504040204" pitchFamily="50" charset="-128"/>
              <a:ea typeface="Meiryo UI" panose="020B0604030504040204" pitchFamily="50" charset="-128"/>
            </a:endParaRPr>
          </a:p>
          <a:p>
            <a:pPr marL="133350" indent="-133350">
              <a:lnSpc>
                <a:spcPct val="110000"/>
              </a:lnSpc>
              <a:spcAft>
                <a:spcPts val="375"/>
              </a:spcAft>
              <a:tabLst>
                <a:tab pos="470297" algn="l"/>
              </a:tabLst>
            </a:pPr>
            <a:endParaRPr lang="en-US" altLang="ja-JP" sz="1200" dirty="0">
              <a:latin typeface="Meiryo UI" panose="020B0604030504040204" pitchFamily="50" charset="-128"/>
              <a:ea typeface="Meiryo UI" panose="020B0604030504040204" pitchFamily="50" charset="-128"/>
            </a:endParaRPr>
          </a:p>
          <a:p>
            <a:pPr marL="133350" indent="-133350">
              <a:lnSpc>
                <a:spcPct val="110000"/>
              </a:lnSpc>
              <a:spcAft>
                <a:spcPts val="375"/>
              </a:spcAft>
              <a:tabLst>
                <a:tab pos="470297" algn="l"/>
              </a:tabLst>
            </a:pPr>
            <a:endParaRPr lang="en-US" altLang="ja-JP" sz="1200" dirty="0">
              <a:latin typeface="Meiryo UI" panose="020B0604030504040204" pitchFamily="50" charset="-128"/>
              <a:ea typeface="Meiryo UI" panose="020B0604030504040204" pitchFamily="50" charset="-128"/>
            </a:endParaRPr>
          </a:p>
          <a:p>
            <a:pPr marL="133350" indent="-133350">
              <a:lnSpc>
                <a:spcPct val="110000"/>
              </a:lnSpc>
              <a:spcAft>
                <a:spcPts val="375"/>
              </a:spcAft>
              <a:tabLst>
                <a:tab pos="470297" algn="l"/>
              </a:tabLst>
            </a:pPr>
            <a:r>
              <a:rPr lang="ja-JP" altLang="en-US" sz="1600" dirty="0">
                <a:latin typeface="Meiryo UI" panose="020B0604030504040204" pitchFamily="50" charset="-128"/>
                <a:ea typeface="Meiryo UI" panose="020B0604030504040204" pitchFamily="50" charset="-128"/>
              </a:rPr>
              <a:t>①適正な管理水準が審議会のテーマとなると考えている。</a:t>
            </a:r>
            <a:endParaRPr lang="en-US" altLang="ja-JP" sz="1600" dirty="0">
              <a:latin typeface="Meiryo UI" panose="020B0604030504040204" pitchFamily="50" charset="-128"/>
              <a:ea typeface="Meiryo UI" panose="020B0604030504040204" pitchFamily="50" charset="-128"/>
            </a:endParaRPr>
          </a:p>
          <a:p>
            <a:pPr marL="133350" indent="-133350">
              <a:lnSpc>
                <a:spcPct val="110000"/>
              </a:lnSpc>
              <a:spcAft>
                <a:spcPts val="375"/>
              </a:spcAft>
              <a:tabLst>
                <a:tab pos="470297" algn="l"/>
              </a:tabLst>
            </a:pPr>
            <a:endParaRPr lang="en-US" altLang="ja-JP" sz="1600" dirty="0">
              <a:latin typeface="Meiryo UI" panose="020B0604030504040204" pitchFamily="50" charset="-128"/>
              <a:ea typeface="Meiryo UI" panose="020B0604030504040204" pitchFamily="50" charset="-128"/>
              <a:cs typeface="Times New Roman" panose="02020603050405020304" pitchFamily="18" charset="0"/>
            </a:endParaRPr>
          </a:p>
          <a:p>
            <a:pPr marL="133350" indent="-133350">
              <a:lnSpc>
                <a:spcPct val="110000"/>
              </a:lnSpc>
              <a:spcAft>
                <a:spcPts val="375"/>
              </a:spcAft>
              <a:tabLst>
                <a:tab pos="470297" algn="l"/>
              </a:tabLst>
            </a:pPr>
            <a:endParaRPr lang="en-US" altLang="ja-JP" sz="1600" dirty="0">
              <a:latin typeface="Meiryo UI" panose="020B0604030504040204" pitchFamily="50" charset="-128"/>
              <a:ea typeface="Meiryo UI" panose="020B0604030504040204" pitchFamily="50" charset="-128"/>
              <a:cs typeface="Times New Roman" panose="02020603050405020304" pitchFamily="18" charset="0"/>
            </a:endParaRPr>
          </a:p>
          <a:p>
            <a:pPr marL="133350" indent="-133350">
              <a:lnSpc>
                <a:spcPct val="110000"/>
              </a:lnSpc>
              <a:spcAft>
                <a:spcPts val="375"/>
              </a:spcAft>
              <a:tabLst>
                <a:tab pos="470297" algn="l"/>
              </a:tabLst>
            </a:pPr>
            <a:r>
              <a:rPr lang="ja-JP" altLang="en-US" sz="1600" dirty="0">
                <a:latin typeface="Meiryo UI" panose="020B0604030504040204" pitchFamily="50" charset="-128"/>
                <a:ea typeface="Meiryo UI" panose="020B0604030504040204" pitchFamily="50" charset="-128"/>
              </a:rPr>
              <a:t>②点検に新技術を取り入れた場合に、これまでの点検方法、評価とのデータの整合性、継承性に留意する必要がある。</a:t>
            </a:r>
            <a:endParaRPr lang="en-US" altLang="ja-JP" sz="1600" dirty="0">
              <a:latin typeface="Meiryo UI" panose="020B0604030504040204" pitchFamily="50" charset="-128"/>
              <a:ea typeface="Meiryo UI" panose="020B0604030504040204" pitchFamily="50" charset="-128"/>
            </a:endParaRPr>
          </a:p>
          <a:p>
            <a:pPr marL="133350" indent="-133350">
              <a:lnSpc>
                <a:spcPct val="110000"/>
              </a:lnSpc>
              <a:spcAft>
                <a:spcPts val="375"/>
              </a:spcAft>
              <a:tabLst>
                <a:tab pos="470297" algn="l"/>
              </a:tabLst>
            </a:pPr>
            <a:endParaRPr lang="en-US" altLang="ja-JP" sz="1600" dirty="0">
              <a:latin typeface="Meiryo UI" panose="020B0604030504040204" pitchFamily="50" charset="-128"/>
              <a:ea typeface="Meiryo UI" panose="020B0604030504040204" pitchFamily="50" charset="-128"/>
              <a:cs typeface="Times New Roman" panose="02020603050405020304" pitchFamily="18" charset="0"/>
            </a:endParaRPr>
          </a:p>
          <a:p>
            <a:pPr marL="133350" indent="-133350">
              <a:lnSpc>
                <a:spcPct val="110000"/>
              </a:lnSpc>
              <a:spcAft>
                <a:spcPts val="375"/>
              </a:spcAft>
              <a:tabLst>
                <a:tab pos="470297" algn="l"/>
              </a:tabLst>
            </a:pPr>
            <a:endParaRPr lang="en-US" altLang="ja-JP" sz="1600" dirty="0">
              <a:latin typeface="Meiryo UI" panose="020B0604030504040204" pitchFamily="50" charset="-128"/>
              <a:ea typeface="Meiryo UI" panose="020B0604030504040204" pitchFamily="50" charset="-128"/>
            </a:endParaRPr>
          </a:p>
        </p:txBody>
      </p:sp>
      <p:sp>
        <p:nvSpPr>
          <p:cNvPr id="5" name="Oval 14">
            <a:extLst>
              <a:ext uri="{FF2B5EF4-FFF2-40B4-BE49-F238E27FC236}">
                <a16:creationId xmlns:a16="http://schemas.microsoft.com/office/drawing/2014/main" id="{0AFDABC7-B408-4E2D-92D4-2E4C72883581}"/>
              </a:ext>
            </a:extLst>
          </p:cNvPr>
          <p:cNvSpPr>
            <a:spLocks noChangeArrowheads="1"/>
          </p:cNvSpPr>
          <p:nvPr/>
        </p:nvSpPr>
        <p:spPr bwMode="auto">
          <a:xfrm>
            <a:off x="937629" y="1513828"/>
            <a:ext cx="3064619" cy="532160"/>
          </a:xfrm>
          <a:prstGeom prst="roundRect">
            <a:avLst>
              <a:gd name="adj" fmla="val 28051"/>
            </a:avLst>
          </a:prstGeom>
          <a:solidFill>
            <a:schemeClr val="accent1">
              <a:lumMod val="40000"/>
              <a:lumOff val="60000"/>
            </a:schemeClr>
          </a:solidFill>
          <a:ln w="12700">
            <a:solidFill>
              <a:schemeClr val="tx1"/>
            </a:solidFill>
            <a:round/>
            <a:headEnd/>
            <a:tailEnd/>
          </a:ln>
          <a:effectLst/>
          <a:scene3d>
            <a:camera prst="orthographicFront"/>
            <a:lightRig rig="threePt" dir="t"/>
          </a:scene3d>
          <a:sp3d>
            <a:bevelT/>
          </a:sp3d>
        </p:spPr>
        <p:txBody>
          <a:bodyPr vert="horz" wrap="square" lIns="55721" tIns="6668" rIns="55721" bIns="6668" numCol="1" anchor="ctr" anchorCtr="0" compatLnSpc="1">
            <a:prstTxWarp prst="textNoShape">
              <a:avLst/>
            </a:prstTxWarp>
          </a:bodyPr>
          <a:lstStyle/>
          <a:p>
            <a:pPr algn="ctr" defTabSz="685800" eaLnBrk="0" fontAlgn="base" hangingPunct="0">
              <a:spcBef>
                <a:spcPct val="0"/>
              </a:spcBef>
              <a:spcAft>
                <a:spcPct val="0"/>
              </a:spcAft>
            </a:pPr>
            <a:r>
              <a:rPr kumimoji="0" lang="ja-JP" altLang="en-US" sz="1600" b="1" dirty="0">
                <a:latin typeface="Meiryo UI" panose="020B0604030504040204" pitchFamily="50" charset="-128"/>
                <a:ea typeface="Meiryo UI" panose="020B0604030504040204" pitchFamily="50" charset="-128"/>
              </a:rPr>
              <a:t>審議会委員からの意見</a:t>
            </a:r>
            <a:endParaRPr kumimoji="0" lang="ja-JP" altLang="ja-JP" sz="1200" dirty="0">
              <a:latin typeface="Meiryo UI" panose="020B0604030504040204" pitchFamily="50" charset="-128"/>
              <a:ea typeface="Meiryo UI" panose="020B0604030504040204" pitchFamily="50" charset="-128"/>
            </a:endParaRPr>
          </a:p>
        </p:txBody>
      </p:sp>
      <p:sp>
        <p:nvSpPr>
          <p:cNvPr id="7" name="矢印: 右 6">
            <a:extLst>
              <a:ext uri="{FF2B5EF4-FFF2-40B4-BE49-F238E27FC236}">
                <a16:creationId xmlns:a16="http://schemas.microsoft.com/office/drawing/2014/main" id="{7FC420AF-EC0C-42FB-BB39-330FD1B6DC5B}"/>
              </a:ext>
            </a:extLst>
          </p:cNvPr>
          <p:cNvSpPr/>
          <p:nvPr/>
        </p:nvSpPr>
        <p:spPr>
          <a:xfrm>
            <a:off x="4932395" y="3139497"/>
            <a:ext cx="504041" cy="7387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8" name="四角形: 角を丸くする 7">
            <a:extLst>
              <a:ext uri="{FF2B5EF4-FFF2-40B4-BE49-F238E27FC236}">
                <a16:creationId xmlns:a16="http://schemas.microsoft.com/office/drawing/2014/main" id="{9D520823-E428-4820-A614-DED3BF3BBF22}"/>
              </a:ext>
            </a:extLst>
          </p:cNvPr>
          <p:cNvSpPr/>
          <p:nvPr/>
        </p:nvSpPr>
        <p:spPr>
          <a:xfrm>
            <a:off x="5479555" y="1708299"/>
            <a:ext cx="3585869" cy="3635873"/>
          </a:xfrm>
          <a:prstGeom prst="roundRect">
            <a:avLst>
              <a:gd name="adj" fmla="val 1459"/>
            </a:avLst>
          </a:prstGeom>
          <a:solidFill>
            <a:schemeClr val="bg1"/>
          </a:solidFill>
          <a:ln w="381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9" name="Oval 14">
            <a:extLst>
              <a:ext uri="{FF2B5EF4-FFF2-40B4-BE49-F238E27FC236}">
                <a16:creationId xmlns:a16="http://schemas.microsoft.com/office/drawing/2014/main" id="{9BF7589F-C892-4252-A3E7-AE2230229D91}"/>
              </a:ext>
            </a:extLst>
          </p:cNvPr>
          <p:cNvSpPr>
            <a:spLocks noChangeArrowheads="1"/>
          </p:cNvSpPr>
          <p:nvPr/>
        </p:nvSpPr>
        <p:spPr bwMode="auto">
          <a:xfrm>
            <a:off x="5722555" y="1448864"/>
            <a:ext cx="3137388" cy="532160"/>
          </a:xfrm>
          <a:prstGeom prst="roundRect">
            <a:avLst>
              <a:gd name="adj" fmla="val 28051"/>
            </a:avLst>
          </a:prstGeom>
          <a:solidFill>
            <a:schemeClr val="accent1">
              <a:lumMod val="40000"/>
              <a:lumOff val="60000"/>
            </a:schemeClr>
          </a:solidFill>
          <a:ln w="12700">
            <a:solidFill>
              <a:schemeClr val="tx1"/>
            </a:solidFill>
            <a:round/>
            <a:headEnd/>
            <a:tailEnd/>
          </a:ln>
          <a:effectLst/>
          <a:scene3d>
            <a:camera prst="orthographicFront"/>
            <a:lightRig rig="threePt" dir="t"/>
          </a:scene3d>
          <a:sp3d>
            <a:bevelT/>
          </a:sp3d>
        </p:spPr>
        <p:txBody>
          <a:bodyPr vert="horz" wrap="square" lIns="55721" tIns="6668" rIns="55721" bIns="6668" numCol="1" anchor="ctr" anchorCtr="0" compatLnSpc="1">
            <a:prstTxWarp prst="textNoShape">
              <a:avLst/>
            </a:prstTxWarp>
          </a:bodyPr>
          <a:lstStyle/>
          <a:p>
            <a:pPr algn="ctr" defTabSz="685800" eaLnBrk="0" fontAlgn="base" hangingPunct="0">
              <a:spcBef>
                <a:spcPct val="0"/>
              </a:spcBef>
              <a:spcAft>
                <a:spcPct val="0"/>
              </a:spcAft>
            </a:pPr>
            <a:r>
              <a:rPr kumimoji="0" lang="ja-JP" altLang="en-US" sz="1600" b="1" dirty="0">
                <a:latin typeface="Meiryo UI" panose="020B0604030504040204" pitchFamily="50" charset="-128"/>
                <a:ea typeface="Meiryo UI" panose="020B0604030504040204" pitchFamily="50" charset="-128"/>
              </a:rPr>
              <a:t>河川等部会（港湾・海岸設編）</a:t>
            </a:r>
            <a:endParaRPr kumimoji="0" lang="en-US" altLang="ja-JP" sz="1600" b="1" dirty="0">
              <a:latin typeface="Meiryo UI" panose="020B0604030504040204" pitchFamily="50" charset="-128"/>
              <a:ea typeface="Meiryo UI" panose="020B0604030504040204" pitchFamily="50" charset="-128"/>
            </a:endParaRPr>
          </a:p>
          <a:p>
            <a:pPr algn="ctr" defTabSz="685800" eaLnBrk="0" fontAlgn="base" hangingPunct="0">
              <a:spcBef>
                <a:spcPct val="0"/>
              </a:spcBef>
              <a:spcAft>
                <a:spcPct val="0"/>
              </a:spcAft>
            </a:pPr>
            <a:r>
              <a:rPr kumimoji="0" lang="ja-JP" altLang="en-US" sz="1600" b="1" dirty="0">
                <a:latin typeface="Meiryo UI" panose="020B0604030504040204" pitchFamily="50" charset="-128"/>
                <a:ea typeface="Meiryo UI" panose="020B0604030504040204" pitchFamily="50" charset="-128"/>
              </a:rPr>
              <a:t>への意見の対応方針</a:t>
            </a:r>
            <a:endParaRPr kumimoji="0" lang="ja-JP" altLang="ja-JP" sz="1200" dirty="0">
              <a:latin typeface="Meiryo UI" panose="020B0604030504040204" pitchFamily="50" charset="-128"/>
              <a:ea typeface="Meiryo UI" panose="020B0604030504040204" pitchFamily="50" charset="-128"/>
            </a:endParaRPr>
          </a:p>
        </p:txBody>
      </p:sp>
      <p:sp>
        <p:nvSpPr>
          <p:cNvPr id="12" name="四角形: 角を丸くする 11">
            <a:extLst>
              <a:ext uri="{FF2B5EF4-FFF2-40B4-BE49-F238E27FC236}">
                <a16:creationId xmlns:a16="http://schemas.microsoft.com/office/drawing/2014/main" id="{0FA2FC57-AF80-493C-BE8D-AD07E0AD1684}"/>
              </a:ext>
            </a:extLst>
          </p:cNvPr>
          <p:cNvSpPr/>
          <p:nvPr/>
        </p:nvSpPr>
        <p:spPr>
          <a:xfrm>
            <a:off x="5588469" y="2447247"/>
            <a:ext cx="3339972" cy="51816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133350">
              <a:spcAft>
                <a:spcPts val="375"/>
              </a:spcAft>
              <a:tabLst>
                <a:tab pos="470297" algn="l"/>
              </a:tabLst>
            </a:pPr>
            <a:r>
              <a:rPr lang="ja-JP" altLang="en-US" sz="1600" dirty="0">
                <a:solidFill>
                  <a:schemeClr val="tx1"/>
                </a:solidFill>
                <a:latin typeface="Meiryo UI" panose="020B0604030504040204" pitchFamily="50" charset="-128"/>
                <a:ea typeface="Meiryo UI" panose="020B0604030504040204" pitchFamily="50" charset="-128"/>
              </a:rPr>
              <a:t>①補修時の健全度の検討</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15" name="四角形: 角を丸くする 14">
            <a:extLst>
              <a:ext uri="{FF2B5EF4-FFF2-40B4-BE49-F238E27FC236}">
                <a16:creationId xmlns:a16="http://schemas.microsoft.com/office/drawing/2014/main" id="{5522D125-D182-4EAD-B1DE-8B84E67A5CCF}"/>
              </a:ext>
            </a:extLst>
          </p:cNvPr>
          <p:cNvSpPr/>
          <p:nvPr/>
        </p:nvSpPr>
        <p:spPr>
          <a:xfrm>
            <a:off x="5601397" y="3595950"/>
            <a:ext cx="3339972" cy="95421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133350">
              <a:spcAft>
                <a:spcPts val="375"/>
              </a:spcAft>
              <a:tabLst>
                <a:tab pos="470297" algn="l"/>
              </a:tabLst>
            </a:pPr>
            <a:r>
              <a:rPr lang="ja-JP" altLang="en-US" sz="1600" dirty="0">
                <a:solidFill>
                  <a:schemeClr val="tx1"/>
                </a:solidFill>
                <a:latin typeface="Meiryo UI" panose="020B0604030504040204" pitchFamily="50" charset="-128"/>
                <a:ea typeface="Meiryo UI" panose="020B0604030504040204" pitchFamily="50" charset="-128"/>
              </a:rPr>
              <a:t>②</a:t>
            </a:r>
            <a:r>
              <a:rPr lang="ja-JP"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デジタル技術</a:t>
            </a:r>
            <a:r>
              <a:rPr lang="ja-JP" altLang="en-US"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を活用する等、取得した点検データと過去の蓄積データとの整合性を検討</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10" name="スライド番号プレースホルダー 3">
            <a:extLst>
              <a:ext uri="{FF2B5EF4-FFF2-40B4-BE49-F238E27FC236}">
                <a16:creationId xmlns:a16="http://schemas.microsoft.com/office/drawing/2014/main" id="{8ADA7269-CB5F-164B-0646-F7762EDC21FA}"/>
              </a:ext>
            </a:extLst>
          </p:cNvPr>
          <p:cNvSpPr txBox="1">
            <a:spLocks/>
          </p:cNvSpPr>
          <p:nvPr/>
        </p:nvSpPr>
        <p:spPr>
          <a:xfrm>
            <a:off x="8483600" y="6492875"/>
            <a:ext cx="6604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30</a:t>
            </a:fld>
            <a:endParaRPr lang="ja-JP" altLang="en-US" dirty="0"/>
          </a:p>
        </p:txBody>
      </p:sp>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６</a:t>
            </a:r>
            <a:r>
              <a:rPr kumimoji="1" lang="en-US" altLang="ja-JP" sz="2800" dirty="0">
                <a:solidFill>
                  <a:schemeClr val="bg1"/>
                </a:solidFill>
                <a:latin typeface="Meiryo UI" pitchFamily="50" charset="-128"/>
                <a:ea typeface="Meiryo UI" pitchFamily="50" charset="-128"/>
                <a:cs typeface="Meiryo UI" pitchFamily="50" charset="-128"/>
              </a:rPr>
              <a:t>.</a:t>
            </a:r>
            <a:r>
              <a:rPr kumimoji="1" lang="ja-JP" altLang="en-US" sz="2800" dirty="0">
                <a:solidFill>
                  <a:schemeClr val="bg1"/>
                </a:solidFill>
                <a:latin typeface="Meiryo UI" pitchFamily="50" charset="-128"/>
                <a:ea typeface="Meiryo UI" pitchFamily="50" charset="-128"/>
                <a:cs typeface="Meiryo UI" pitchFamily="50" charset="-128"/>
              </a:rPr>
              <a:t>第１回審議会　委員からの意見と対応方針</a:t>
            </a:r>
          </a:p>
        </p:txBody>
      </p:sp>
    </p:spTree>
    <p:extLst>
      <p:ext uri="{BB962C8B-B14F-4D97-AF65-F5344CB8AC3E}">
        <p14:creationId xmlns:p14="http://schemas.microsoft.com/office/powerpoint/2010/main" val="1713389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306F4-D1CF-0F95-B062-CE64751B30F5}"/>
            </a:ext>
          </a:extLst>
        </p:cNvPr>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A0E2A1FE-2005-1C23-68C0-C3308B35DA64}"/>
              </a:ext>
            </a:extLst>
          </p:cNvPr>
          <p:cNvSpPr txBox="1"/>
          <p:nvPr/>
        </p:nvSpPr>
        <p:spPr>
          <a:xfrm>
            <a:off x="821099" y="661774"/>
            <a:ext cx="7858633" cy="382220"/>
          </a:xfrm>
          <a:prstGeom prst="rect">
            <a:avLst/>
          </a:prstGeom>
          <a:solidFill>
            <a:srgbClr val="FFFFCC"/>
          </a:solidFill>
          <a:ln>
            <a:solidFill>
              <a:schemeClr val="accent1">
                <a:shade val="15000"/>
                <a:shade val="75000"/>
                <a:satMod val="125000"/>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最適な管理水準</a:t>
            </a:r>
            <a:endParaRPr lang="en-US" altLang="ja-JP" sz="1800" dirty="0">
              <a:solidFill>
                <a:schemeClr val="tx1"/>
              </a:solidFill>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8DE0C81A-7590-5D10-5C35-79D7A4CD6587}"/>
              </a:ext>
            </a:extLst>
          </p:cNvPr>
          <p:cNvSpPr/>
          <p:nvPr/>
        </p:nvSpPr>
        <p:spPr>
          <a:xfrm>
            <a:off x="333419" y="661774"/>
            <a:ext cx="487680" cy="382220"/>
          </a:xfrm>
          <a:prstGeom prst="rect">
            <a:avLst/>
          </a:prstGeom>
          <a:gradFill>
            <a:gsLst>
              <a:gs pos="100000">
                <a:srgbClr val="FFDE75"/>
              </a:gs>
              <a:gs pos="0">
                <a:srgbClr val="FFE79C"/>
              </a:gs>
              <a:gs pos="47000">
                <a:schemeClr val="accent5">
                  <a:lumMod val="20000"/>
                  <a:lumOff val="80000"/>
                </a:schemeClr>
              </a:gs>
            </a:gsLst>
            <a:path path="circle">
              <a:fillToRect l="20000" t="10000" r="20000" b="6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１</a:t>
            </a:r>
          </a:p>
        </p:txBody>
      </p:sp>
      <p:sp>
        <p:nvSpPr>
          <p:cNvPr id="10" name="スライド番号プレースホルダー 3">
            <a:extLst>
              <a:ext uri="{FF2B5EF4-FFF2-40B4-BE49-F238E27FC236}">
                <a16:creationId xmlns:a16="http://schemas.microsoft.com/office/drawing/2014/main" id="{236EB481-E965-4E2F-8843-060470495E32}"/>
              </a:ext>
            </a:extLst>
          </p:cNvPr>
          <p:cNvSpPr>
            <a:spLocks noGrp="1"/>
          </p:cNvSpPr>
          <p:nvPr>
            <p:ph type="sldNum" sz="quarter" idx="12"/>
          </p:nvPr>
        </p:nvSpPr>
        <p:spPr>
          <a:xfrm>
            <a:off x="8483600" y="6492875"/>
            <a:ext cx="660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2EF9F9-C4E8-46B2-BBF1-33E3162B856A}" type="slidenum">
              <a:rPr kumimoji="1" lang="ja-JP" altLang="en-US" sz="1600" b="1" i="0" u="none" strike="noStrike" kern="1200" cap="none" spc="0" normalizeH="0" baseline="0" noProof="0" smtClean="0">
                <a:ln>
                  <a:noFill/>
                </a:ln>
                <a:solidFill>
                  <a:prstClr val="black">
                    <a:lumMod val="50000"/>
                    <a:lumOff val="50000"/>
                  </a:prstClr>
                </a:solidFill>
                <a:effectLst/>
                <a:uLnTx/>
                <a:uFillTx/>
                <a:latin typeface="Trebuchet MS"/>
                <a:ea typeface="HGｺﾞｼｯｸM" panose="020B0609000000000000" pitchFamily="49" charset="-128"/>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1" lang="ja-JP" altLang="en-US" sz="1600" b="1" i="0" u="none" strike="noStrike" kern="1200" cap="none" spc="0" normalizeH="0" baseline="0" noProof="0">
              <a:ln>
                <a:noFill/>
              </a:ln>
              <a:solidFill>
                <a:prstClr val="black">
                  <a:lumMod val="50000"/>
                  <a:lumOff val="50000"/>
                </a:prstClr>
              </a:solidFill>
              <a:effectLst/>
              <a:uLnTx/>
              <a:uFillTx/>
              <a:latin typeface="Trebuchet MS"/>
              <a:ea typeface="HGｺﾞｼｯｸM" panose="020B0609000000000000" pitchFamily="49" charset="-128"/>
              <a:cs typeface="+mn-cs"/>
            </a:endParaRPr>
          </a:p>
        </p:txBody>
      </p:sp>
      <p:sp>
        <p:nvSpPr>
          <p:cNvPr id="14" name="テキスト ボックス 13">
            <a:extLst>
              <a:ext uri="{FF2B5EF4-FFF2-40B4-BE49-F238E27FC236}">
                <a16:creationId xmlns:a16="http://schemas.microsoft.com/office/drawing/2014/main" id="{65E69F0D-B78F-4D1F-B13D-B8D826D09B50}"/>
              </a:ext>
            </a:extLst>
          </p:cNvPr>
          <p:cNvSpPr txBox="1"/>
          <p:nvPr/>
        </p:nvSpPr>
        <p:spPr>
          <a:xfrm>
            <a:off x="-13856" y="1644"/>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６</a:t>
            </a:r>
            <a:r>
              <a:rPr kumimoji="1" lang="en-US" altLang="ja-JP" sz="2800" dirty="0">
                <a:solidFill>
                  <a:schemeClr val="bg1"/>
                </a:solidFill>
                <a:latin typeface="Meiryo UI" pitchFamily="50" charset="-128"/>
                <a:ea typeface="Meiryo UI" pitchFamily="50" charset="-128"/>
                <a:cs typeface="Meiryo UI" pitchFamily="50" charset="-128"/>
              </a:rPr>
              <a:t>.</a:t>
            </a:r>
            <a:r>
              <a:rPr kumimoji="1" lang="ja-JP" altLang="en-US" sz="2800" dirty="0">
                <a:solidFill>
                  <a:schemeClr val="bg1"/>
                </a:solidFill>
                <a:latin typeface="Meiryo UI" pitchFamily="50" charset="-128"/>
                <a:ea typeface="Meiryo UI" pitchFamily="50" charset="-128"/>
                <a:cs typeface="Meiryo UI" pitchFamily="50" charset="-128"/>
              </a:rPr>
              <a:t>第１回審議会　委員からの意見と対応方針</a:t>
            </a:r>
          </a:p>
        </p:txBody>
      </p:sp>
      <p:sp>
        <p:nvSpPr>
          <p:cNvPr id="2" name="テキスト ボックス 1">
            <a:extLst>
              <a:ext uri="{FF2B5EF4-FFF2-40B4-BE49-F238E27FC236}">
                <a16:creationId xmlns:a16="http://schemas.microsoft.com/office/drawing/2014/main" id="{0790A2B7-3067-46A1-9FDE-19FD473D5EEB}"/>
              </a:ext>
            </a:extLst>
          </p:cNvPr>
          <p:cNvSpPr txBox="1"/>
          <p:nvPr/>
        </p:nvSpPr>
        <p:spPr>
          <a:xfrm>
            <a:off x="333419" y="1484784"/>
            <a:ext cx="8346313" cy="369332"/>
          </a:xfrm>
          <a:prstGeom prst="rect">
            <a:avLst/>
          </a:prstGeom>
          <a:noFill/>
        </p:spPr>
        <p:txBody>
          <a:bodyPr wrap="square" rtlCol="0">
            <a:spAutoFit/>
          </a:bodyPr>
          <a:lstStyle/>
          <a:p>
            <a:r>
              <a:rPr kumimoji="1" lang="ja-JP" altLang="en-US" dirty="0"/>
              <a:t>健全度</a:t>
            </a:r>
            <a:r>
              <a:rPr lang="ja-JP" altLang="en-US" dirty="0"/>
              <a:t>が</a:t>
            </a:r>
            <a:r>
              <a:rPr lang="en-US" altLang="ja-JP" dirty="0"/>
              <a:t>B</a:t>
            </a:r>
            <a:r>
              <a:rPr lang="ja-JP" altLang="en-US" dirty="0"/>
              <a:t>の施設を対象に、部分補修による施設の健全度確保</a:t>
            </a:r>
            <a:endParaRPr kumimoji="1" lang="ja-JP" altLang="en-US" dirty="0"/>
          </a:p>
        </p:txBody>
      </p:sp>
      <p:sp>
        <p:nvSpPr>
          <p:cNvPr id="7" name="テキスト ボックス 6">
            <a:extLst>
              <a:ext uri="{FF2B5EF4-FFF2-40B4-BE49-F238E27FC236}">
                <a16:creationId xmlns:a16="http://schemas.microsoft.com/office/drawing/2014/main" id="{0195A1D6-F32C-4B37-BFC5-0EE312DD4CF3}"/>
              </a:ext>
            </a:extLst>
          </p:cNvPr>
          <p:cNvSpPr txBox="1"/>
          <p:nvPr/>
        </p:nvSpPr>
        <p:spPr>
          <a:xfrm>
            <a:off x="333418" y="2110240"/>
            <a:ext cx="8346313" cy="646331"/>
          </a:xfrm>
          <a:prstGeom prst="rect">
            <a:avLst/>
          </a:prstGeom>
          <a:noFill/>
        </p:spPr>
        <p:txBody>
          <a:bodyPr wrap="square" rtlCol="0">
            <a:spAutoFit/>
          </a:bodyPr>
          <a:lstStyle/>
          <a:p>
            <a:r>
              <a:rPr kumimoji="1" lang="ja-JP" altLang="en-US" dirty="0"/>
              <a:t>社会的影響度の小さい施設において、部位部材毎に局所的に</a:t>
            </a:r>
            <a:r>
              <a:rPr kumimoji="1" lang="en-US" altLang="ja-JP" dirty="0" err="1"/>
              <a:t>a,b</a:t>
            </a:r>
            <a:r>
              <a:rPr kumimoji="1" lang="ja-JP" altLang="en-US" dirty="0"/>
              <a:t>の箇所を補修することにより、施設の健全性を保つ。</a:t>
            </a:r>
          </a:p>
        </p:txBody>
      </p:sp>
      <p:grpSp>
        <p:nvGrpSpPr>
          <p:cNvPr id="9" name="グループ化 8">
            <a:extLst>
              <a:ext uri="{FF2B5EF4-FFF2-40B4-BE49-F238E27FC236}">
                <a16:creationId xmlns:a16="http://schemas.microsoft.com/office/drawing/2014/main" id="{45A6A0D9-CEC0-453E-8949-F6554F629E06}"/>
              </a:ext>
            </a:extLst>
          </p:cNvPr>
          <p:cNvGrpSpPr/>
          <p:nvPr/>
        </p:nvGrpSpPr>
        <p:grpSpPr>
          <a:xfrm>
            <a:off x="2237228" y="2943918"/>
            <a:ext cx="4669543" cy="1508701"/>
            <a:chOff x="3753257" y="3445547"/>
            <a:chExt cx="5198969" cy="1679756"/>
          </a:xfrm>
        </p:grpSpPr>
        <p:graphicFrame>
          <p:nvGraphicFramePr>
            <p:cNvPr id="11" name="オブジェクト 10">
              <a:extLst>
                <a:ext uri="{FF2B5EF4-FFF2-40B4-BE49-F238E27FC236}">
                  <a16:creationId xmlns:a16="http://schemas.microsoft.com/office/drawing/2014/main" id="{84955558-CDA8-4D17-A0D3-03F9977CB3B1}"/>
                </a:ext>
              </a:extLst>
            </p:cNvPr>
            <p:cNvGraphicFramePr>
              <a:graphicFrameLocks noChangeAspect="1"/>
            </p:cNvGraphicFramePr>
            <p:nvPr>
              <p:extLst>
                <p:ext uri="{D42A27DB-BD31-4B8C-83A1-F6EECF244321}">
                  <p14:modId xmlns:p14="http://schemas.microsoft.com/office/powerpoint/2010/main" val="1335832975"/>
                </p:ext>
              </p:extLst>
            </p:nvPr>
          </p:nvGraphicFramePr>
          <p:xfrm>
            <a:off x="3753257" y="3445547"/>
            <a:ext cx="5198969" cy="1679756"/>
          </p:xfrm>
          <a:graphic>
            <a:graphicData uri="http://schemas.openxmlformats.org/presentationml/2006/ole">
              <mc:AlternateContent xmlns:mc="http://schemas.openxmlformats.org/markup-compatibility/2006">
                <mc:Choice xmlns:v="urn:schemas-microsoft-com:vml" Requires="v">
                  <p:oleObj spid="_x0000_s397354" name="Worksheet" r:id="rId4" imgW="5684653" imgH="1836455" progId="Excel.Sheet.12">
                    <p:embed/>
                  </p:oleObj>
                </mc:Choice>
                <mc:Fallback>
                  <p:oleObj name="Worksheet" r:id="rId4" imgW="5684653" imgH="1836455" progId="Excel.Sheet.12">
                    <p:embed/>
                    <p:pic>
                      <p:nvPicPr>
                        <p:cNvPr id="11" name="オブジェクト 10">
                          <a:extLst>
                            <a:ext uri="{FF2B5EF4-FFF2-40B4-BE49-F238E27FC236}">
                              <a16:creationId xmlns:a16="http://schemas.microsoft.com/office/drawing/2014/main" id="{84955558-CDA8-4D17-A0D3-03F9977CB3B1}"/>
                            </a:ext>
                          </a:extLst>
                        </p:cNvPr>
                        <p:cNvPicPr/>
                        <p:nvPr/>
                      </p:nvPicPr>
                      <p:blipFill>
                        <a:blip r:embed="rId5"/>
                        <a:stretch>
                          <a:fillRect/>
                        </a:stretch>
                      </p:blipFill>
                      <p:spPr>
                        <a:xfrm>
                          <a:off x="3753257" y="3445547"/>
                          <a:ext cx="5198969" cy="1679756"/>
                        </a:xfrm>
                        <a:prstGeom prst="rect">
                          <a:avLst/>
                        </a:prstGeom>
                      </p:spPr>
                    </p:pic>
                  </p:oleObj>
                </mc:Fallback>
              </mc:AlternateContent>
            </a:graphicData>
          </a:graphic>
        </p:graphicFrame>
        <p:sp>
          <p:nvSpPr>
            <p:cNvPr id="12" name="楕円 11">
              <a:extLst>
                <a:ext uri="{FF2B5EF4-FFF2-40B4-BE49-F238E27FC236}">
                  <a16:creationId xmlns:a16="http://schemas.microsoft.com/office/drawing/2014/main" id="{AEC9797D-9831-4E11-A361-8737AD4077F4}"/>
                </a:ext>
              </a:extLst>
            </p:cNvPr>
            <p:cNvSpPr/>
            <p:nvPr/>
          </p:nvSpPr>
          <p:spPr>
            <a:xfrm>
              <a:off x="5837733" y="4051846"/>
              <a:ext cx="220300" cy="2203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3" name="楕円 12">
              <a:extLst>
                <a:ext uri="{FF2B5EF4-FFF2-40B4-BE49-F238E27FC236}">
                  <a16:creationId xmlns:a16="http://schemas.microsoft.com/office/drawing/2014/main" id="{4B81C754-26E7-4381-BA7B-0A78E0301BF0}"/>
                </a:ext>
              </a:extLst>
            </p:cNvPr>
            <p:cNvSpPr/>
            <p:nvPr/>
          </p:nvSpPr>
          <p:spPr>
            <a:xfrm>
              <a:off x="7032229" y="4254396"/>
              <a:ext cx="220300" cy="2203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5" name="楕円 14">
              <a:extLst>
                <a:ext uri="{FF2B5EF4-FFF2-40B4-BE49-F238E27FC236}">
                  <a16:creationId xmlns:a16="http://schemas.microsoft.com/office/drawing/2014/main" id="{E3C1E8D2-78B5-44B1-A0B4-82A0FE0C9F59}"/>
                </a:ext>
              </a:extLst>
            </p:cNvPr>
            <p:cNvSpPr/>
            <p:nvPr/>
          </p:nvSpPr>
          <p:spPr>
            <a:xfrm>
              <a:off x="6634024" y="4684306"/>
              <a:ext cx="220300" cy="2203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6" name="楕円 15">
              <a:extLst>
                <a:ext uri="{FF2B5EF4-FFF2-40B4-BE49-F238E27FC236}">
                  <a16:creationId xmlns:a16="http://schemas.microsoft.com/office/drawing/2014/main" id="{5AB4CDF2-7A1B-4472-93F6-003596D1A1AB}"/>
                </a:ext>
              </a:extLst>
            </p:cNvPr>
            <p:cNvSpPr/>
            <p:nvPr/>
          </p:nvSpPr>
          <p:spPr>
            <a:xfrm>
              <a:off x="6634024" y="4895850"/>
              <a:ext cx="220300" cy="2203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grpSp>
      <p:graphicFrame>
        <p:nvGraphicFramePr>
          <p:cNvPr id="17" name="オブジェクト 16">
            <a:extLst>
              <a:ext uri="{FF2B5EF4-FFF2-40B4-BE49-F238E27FC236}">
                <a16:creationId xmlns:a16="http://schemas.microsoft.com/office/drawing/2014/main" id="{6E734CAE-50EE-470F-8B34-E17D5E3D7C91}"/>
              </a:ext>
            </a:extLst>
          </p:cNvPr>
          <p:cNvGraphicFramePr>
            <a:graphicFrameLocks noChangeAspect="1"/>
          </p:cNvGraphicFramePr>
          <p:nvPr>
            <p:extLst>
              <p:ext uri="{D42A27DB-BD31-4B8C-83A1-F6EECF244321}">
                <p14:modId xmlns:p14="http://schemas.microsoft.com/office/powerpoint/2010/main" val="884223955"/>
              </p:ext>
            </p:extLst>
          </p:nvPr>
        </p:nvGraphicFramePr>
        <p:xfrm>
          <a:off x="2237228" y="4826166"/>
          <a:ext cx="4669543" cy="1508702"/>
        </p:xfrm>
        <a:graphic>
          <a:graphicData uri="http://schemas.openxmlformats.org/presentationml/2006/ole">
            <mc:AlternateContent xmlns:mc="http://schemas.openxmlformats.org/markup-compatibility/2006">
              <mc:Choice xmlns:v="urn:schemas-microsoft-com:vml" Requires="v">
                <p:oleObj spid="_x0000_s397355" name="Worksheet" r:id="rId6" imgW="5684653" imgH="1836455" progId="Excel.Sheet.12">
                  <p:embed/>
                </p:oleObj>
              </mc:Choice>
              <mc:Fallback>
                <p:oleObj name="Worksheet" r:id="rId6" imgW="5684653" imgH="1836455" progId="Excel.Sheet.12">
                  <p:embed/>
                  <p:pic>
                    <p:nvPicPr>
                      <p:cNvPr id="17" name="オブジェクト 16">
                        <a:extLst>
                          <a:ext uri="{FF2B5EF4-FFF2-40B4-BE49-F238E27FC236}">
                            <a16:creationId xmlns:a16="http://schemas.microsoft.com/office/drawing/2014/main" id="{6E734CAE-50EE-470F-8B34-E17D5E3D7C91}"/>
                          </a:ext>
                        </a:extLst>
                      </p:cNvPr>
                      <p:cNvPicPr/>
                      <p:nvPr/>
                    </p:nvPicPr>
                    <p:blipFill>
                      <a:blip r:embed="rId7"/>
                      <a:stretch>
                        <a:fillRect/>
                      </a:stretch>
                    </p:blipFill>
                    <p:spPr>
                      <a:xfrm>
                        <a:off x="2237228" y="4826166"/>
                        <a:ext cx="4669543" cy="1508702"/>
                      </a:xfrm>
                      <a:prstGeom prst="rect">
                        <a:avLst/>
                      </a:prstGeom>
                    </p:spPr>
                  </p:pic>
                </p:oleObj>
              </mc:Fallback>
            </mc:AlternateContent>
          </a:graphicData>
        </a:graphic>
      </p:graphicFrame>
      <p:sp>
        <p:nvSpPr>
          <p:cNvPr id="18" name="矢印: 下 17">
            <a:extLst>
              <a:ext uri="{FF2B5EF4-FFF2-40B4-BE49-F238E27FC236}">
                <a16:creationId xmlns:a16="http://schemas.microsoft.com/office/drawing/2014/main" id="{B3D09910-954A-4E47-849C-21AFDA592BDE}"/>
              </a:ext>
            </a:extLst>
          </p:cNvPr>
          <p:cNvSpPr/>
          <p:nvPr/>
        </p:nvSpPr>
        <p:spPr>
          <a:xfrm>
            <a:off x="2951819" y="4575105"/>
            <a:ext cx="3240359" cy="215790"/>
          </a:xfrm>
          <a:prstGeom prst="downArrow">
            <a:avLst/>
          </a:prstGeom>
          <a:ln w="2540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r>
              <a:rPr kumimoji="1" lang="ja-JP" altLang="en-US" sz="1200" dirty="0"/>
              <a:t>部分補修後</a:t>
            </a:r>
          </a:p>
        </p:txBody>
      </p:sp>
    </p:spTree>
    <p:extLst>
      <p:ext uri="{BB962C8B-B14F-4D97-AF65-F5344CB8AC3E}">
        <p14:creationId xmlns:p14="http://schemas.microsoft.com/office/powerpoint/2010/main" val="3833597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FE78134-FDCA-4262-AC0C-A14C85DA6B45}"/>
              </a:ext>
            </a:extLst>
          </p:cNvPr>
          <p:cNvSpPr>
            <a:spLocks noGrp="1"/>
          </p:cNvSpPr>
          <p:nvPr>
            <p:ph type="sldNum" sz="quarter" idx="12"/>
          </p:nvPr>
        </p:nvSpPr>
        <p:spPr>
          <a:xfrm>
            <a:off x="8461703" y="6492875"/>
            <a:ext cx="660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2EF9F9-C4E8-46B2-BBF1-33E3162B856A}" type="slidenum">
              <a:rPr kumimoji="1" lang="ja-JP" altLang="en-US" sz="1600" b="1" i="0" u="none" strike="noStrike" kern="1200" cap="none" spc="0" normalizeH="0" baseline="0" noProof="0" smtClean="0">
                <a:ln>
                  <a:noFill/>
                </a:ln>
                <a:solidFill>
                  <a:prstClr val="black">
                    <a:lumMod val="50000"/>
                    <a:lumOff val="50000"/>
                  </a:prstClr>
                </a:solidFill>
                <a:effectLst/>
                <a:uLnTx/>
                <a:uFillTx/>
                <a:latin typeface="Trebuchet MS"/>
                <a:ea typeface="HGｺﾞｼｯｸM" panose="020B0609000000000000" pitchFamily="49" charset="-128"/>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1" lang="ja-JP" altLang="en-US" sz="1600" b="1" i="0" u="none" strike="noStrike" kern="1200" cap="none" spc="0" normalizeH="0" baseline="0" noProof="0">
              <a:ln>
                <a:noFill/>
              </a:ln>
              <a:solidFill>
                <a:prstClr val="black">
                  <a:lumMod val="50000"/>
                  <a:lumOff val="50000"/>
                </a:prstClr>
              </a:solidFill>
              <a:effectLst/>
              <a:uLnTx/>
              <a:uFillTx/>
              <a:latin typeface="Trebuchet MS"/>
              <a:ea typeface="HGｺﾞｼｯｸM" panose="020B0609000000000000" pitchFamily="49" charset="-128"/>
              <a:cs typeface="+mn-cs"/>
            </a:endParaRPr>
          </a:p>
        </p:txBody>
      </p:sp>
      <p:sp>
        <p:nvSpPr>
          <p:cNvPr id="10" name="テキスト ボックス 9">
            <a:extLst>
              <a:ext uri="{FF2B5EF4-FFF2-40B4-BE49-F238E27FC236}">
                <a16:creationId xmlns:a16="http://schemas.microsoft.com/office/drawing/2014/main" id="{B8EF42BE-8071-4DC9-89B0-B81A47A99409}"/>
              </a:ext>
            </a:extLst>
          </p:cNvPr>
          <p:cNvSpPr txBox="1"/>
          <p:nvPr/>
        </p:nvSpPr>
        <p:spPr>
          <a:xfrm>
            <a:off x="-13856" y="1644"/>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６</a:t>
            </a:r>
            <a:r>
              <a:rPr kumimoji="1" lang="en-US" altLang="ja-JP" sz="2800" dirty="0">
                <a:solidFill>
                  <a:schemeClr val="bg1"/>
                </a:solidFill>
                <a:latin typeface="Meiryo UI" pitchFamily="50" charset="-128"/>
                <a:ea typeface="Meiryo UI" pitchFamily="50" charset="-128"/>
                <a:cs typeface="Meiryo UI" pitchFamily="50" charset="-128"/>
              </a:rPr>
              <a:t>.</a:t>
            </a:r>
            <a:r>
              <a:rPr kumimoji="1" lang="ja-JP" altLang="en-US" sz="2800" dirty="0">
                <a:solidFill>
                  <a:schemeClr val="bg1"/>
                </a:solidFill>
                <a:latin typeface="Meiryo UI" pitchFamily="50" charset="-128"/>
                <a:ea typeface="Meiryo UI" pitchFamily="50" charset="-128"/>
                <a:cs typeface="Meiryo UI" pitchFamily="50" charset="-128"/>
              </a:rPr>
              <a:t>第１回審議会　委員からの意見と対応方針</a:t>
            </a:r>
          </a:p>
        </p:txBody>
      </p:sp>
      <p:grpSp>
        <p:nvGrpSpPr>
          <p:cNvPr id="6" name="グループ化 5">
            <a:extLst>
              <a:ext uri="{FF2B5EF4-FFF2-40B4-BE49-F238E27FC236}">
                <a16:creationId xmlns:a16="http://schemas.microsoft.com/office/drawing/2014/main" id="{C2C5D3A2-4D5E-4B88-91A8-141625D0C4D3}"/>
              </a:ext>
            </a:extLst>
          </p:cNvPr>
          <p:cNvGrpSpPr/>
          <p:nvPr/>
        </p:nvGrpSpPr>
        <p:grpSpPr>
          <a:xfrm>
            <a:off x="719393" y="4493172"/>
            <a:ext cx="4500679" cy="2259120"/>
            <a:chOff x="5066334" y="567021"/>
            <a:chExt cx="6267450" cy="3145951"/>
          </a:xfrm>
        </p:grpSpPr>
        <p:pic>
          <p:nvPicPr>
            <p:cNvPr id="7" name="図 6">
              <a:extLst>
                <a:ext uri="{FF2B5EF4-FFF2-40B4-BE49-F238E27FC236}">
                  <a16:creationId xmlns:a16="http://schemas.microsoft.com/office/drawing/2014/main" id="{CC266CA8-C3D3-434D-AFA5-14B3AFE97E6F}"/>
                </a:ext>
              </a:extLst>
            </p:cNvPr>
            <p:cNvPicPr>
              <a:picLocks noChangeAspect="1"/>
            </p:cNvPicPr>
            <p:nvPr/>
          </p:nvPicPr>
          <p:blipFill rotWithShape="1">
            <a:blip r:embed="rId3"/>
            <a:srcRect l="23322" t="39843" r="28507" b="17151"/>
            <a:stretch/>
          </p:blipFill>
          <p:spPr>
            <a:xfrm>
              <a:off x="5066334" y="567021"/>
              <a:ext cx="6267450" cy="3145951"/>
            </a:xfrm>
            <a:prstGeom prst="rect">
              <a:avLst/>
            </a:prstGeom>
          </p:spPr>
        </p:pic>
        <p:pic>
          <p:nvPicPr>
            <p:cNvPr id="11" name="Picture 2" descr="https://1.bp.blogspot.com/-Kov6GzZhnxk/VVgLFewla8I/AAAAAAAAttI/odQSxQDeEuo/s800/drone_tobasu_man.png">
              <a:extLst>
                <a:ext uri="{FF2B5EF4-FFF2-40B4-BE49-F238E27FC236}">
                  <a16:creationId xmlns:a16="http://schemas.microsoft.com/office/drawing/2014/main" id="{424D79A5-3EAD-4B9C-AD3B-9E448397B11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2551" b="58689"/>
            <a:stretch/>
          </p:blipFill>
          <p:spPr bwMode="auto">
            <a:xfrm flipH="1">
              <a:off x="7234548" y="1483604"/>
              <a:ext cx="288132" cy="22149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テキスト ボックス 2">
            <a:extLst>
              <a:ext uri="{FF2B5EF4-FFF2-40B4-BE49-F238E27FC236}">
                <a16:creationId xmlns:a16="http://schemas.microsoft.com/office/drawing/2014/main" id="{56CD3E03-FD1B-496B-A9C4-0F72E39D5DE9}"/>
              </a:ext>
            </a:extLst>
          </p:cNvPr>
          <p:cNvSpPr txBox="1"/>
          <p:nvPr/>
        </p:nvSpPr>
        <p:spPr>
          <a:xfrm>
            <a:off x="899592" y="1602553"/>
            <a:ext cx="7989482" cy="1077218"/>
          </a:xfrm>
          <a:prstGeom prst="rect">
            <a:avLst/>
          </a:prstGeom>
          <a:noFill/>
        </p:spPr>
        <p:txBody>
          <a:bodyPr wrap="square" rtlCol="0">
            <a:spAutoFit/>
          </a:bodyPr>
          <a:lstStyle/>
          <a:p>
            <a:r>
              <a:rPr kumimoji="1" lang="ja-JP" altLang="en-US" sz="1600" dirty="0">
                <a:solidFill>
                  <a:schemeClr val="tx1"/>
                </a:solidFill>
                <a:latin typeface="+mj-ea"/>
                <a:ea typeface="+mj-ea"/>
              </a:rPr>
              <a:t>職員点検効率化を目的に空中ドローンによる点検の実施</a:t>
            </a:r>
            <a:endParaRPr kumimoji="1" lang="en-US" altLang="ja-JP" sz="1600" dirty="0">
              <a:solidFill>
                <a:schemeClr val="tx1"/>
              </a:solidFill>
              <a:latin typeface="+mj-ea"/>
              <a:ea typeface="+mj-ea"/>
            </a:endParaRPr>
          </a:p>
          <a:p>
            <a:r>
              <a:rPr kumimoji="1" lang="ja-JP" altLang="en-US" sz="1600" dirty="0">
                <a:solidFill>
                  <a:schemeClr val="tx1"/>
                </a:solidFill>
                <a:latin typeface="+mj-ea"/>
                <a:ea typeface="+mj-ea"/>
              </a:rPr>
              <a:t>・不可視</a:t>
            </a:r>
            <a:r>
              <a:rPr kumimoji="1" lang="en-US" altLang="ja-JP" sz="1600" dirty="0">
                <a:solidFill>
                  <a:schemeClr val="tx1"/>
                </a:solidFill>
                <a:latin typeface="+mj-ea"/>
                <a:ea typeface="+mj-ea"/>
              </a:rPr>
              <a:t>(</a:t>
            </a:r>
            <a:r>
              <a:rPr kumimoji="1" lang="ja-JP" altLang="en-US" sz="1600" dirty="0">
                <a:solidFill>
                  <a:schemeClr val="tx1"/>
                </a:solidFill>
                <a:latin typeface="+mj-ea"/>
                <a:ea typeface="+mj-ea"/>
              </a:rPr>
              <a:t>目視困難</a:t>
            </a:r>
            <a:r>
              <a:rPr kumimoji="1" lang="en-US" altLang="ja-JP" sz="1600" dirty="0">
                <a:solidFill>
                  <a:schemeClr val="tx1"/>
                </a:solidFill>
                <a:latin typeface="+mj-ea"/>
                <a:ea typeface="+mj-ea"/>
              </a:rPr>
              <a:t>)</a:t>
            </a:r>
            <a:r>
              <a:rPr kumimoji="1" lang="ja-JP" altLang="en-US" sz="1600" dirty="0">
                <a:solidFill>
                  <a:schemeClr val="tx1"/>
                </a:solidFill>
                <a:latin typeface="+mj-ea"/>
                <a:ea typeface="+mj-ea"/>
              </a:rPr>
              <a:t>部分の点検</a:t>
            </a:r>
            <a:endParaRPr kumimoji="1" lang="en-US" altLang="ja-JP" sz="1600" dirty="0">
              <a:solidFill>
                <a:schemeClr val="tx1"/>
              </a:solidFill>
              <a:latin typeface="+mj-ea"/>
              <a:ea typeface="+mj-ea"/>
            </a:endParaRPr>
          </a:p>
          <a:p>
            <a:r>
              <a:rPr kumimoji="1" lang="ja-JP" altLang="en-US" sz="1600" dirty="0">
                <a:solidFill>
                  <a:schemeClr val="tx1"/>
                </a:solidFill>
                <a:latin typeface="+mj-ea"/>
                <a:ea typeface="+mj-ea"/>
              </a:rPr>
              <a:t>　矢板岸壁の上部工、ケーソン側壁のひび割れ状況や防舷材</a:t>
            </a:r>
            <a:r>
              <a:rPr lang="ja-JP" altLang="en-US" sz="1600" dirty="0">
                <a:latin typeface="+mj-ea"/>
                <a:ea typeface="+mj-ea"/>
              </a:rPr>
              <a:t>等</a:t>
            </a:r>
            <a:r>
              <a:rPr kumimoji="1" lang="ja-JP" altLang="en-US" sz="1600" dirty="0">
                <a:solidFill>
                  <a:schemeClr val="tx1"/>
                </a:solidFill>
                <a:latin typeface="+mj-ea"/>
                <a:ea typeface="+mj-ea"/>
              </a:rPr>
              <a:t>の海側側壁の破損状況</a:t>
            </a:r>
            <a:endParaRPr kumimoji="1" lang="en-US" altLang="ja-JP" sz="1600" dirty="0">
              <a:solidFill>
                <a:schemeClr val="tx1"/>
              </a:solidFill>
              <a:latin typeface="+mj-ea"/>
              <a:ea typeface="+mj-ea"/>
            </a:endParaRPr>
          </a:p>
          <a:p>
            <a:r>
              <a:rPr lang="ja-JP" altLang="en-US" sz="1600" dirty="0">
                <a:latin typeface="+mj-ea"/>
                <a:ea typeface="+mj-ea"/>
              </a:rPr>
              <a:t>　</a:t>
            </a:r>
            <a:r>
              <a:rPr kumimoji="1" lang="ja-JP" altLang="en-US" sz="1600" dirty="0">
                <a:solidFill>
                  <a:schemeClr val="tx1"/>
                </a:solidFill>
                <a:latin typeface="+mj-ea"/>
                <a:ea typeface="+mj-ea"/>
              </a:rPr>
              <a:t>の確認。</a:t>
            </a:r>
            <a:endParaRPr kumimoji="1" lang="en-US" altLang="ja-JP" sz="1600" dirty="0">
              <a:solidFill>
                <a:schemeClr val="tx1"/>
              </a:solidFill>
              <a:latin typeface="+mj-ea"/>
              <a:ea typeface="+mj-ea"/>
            </a:endParaRPr>
          </a:p>
        </p:txBody>
      </p:sp>
      <p:sp>
        <p:nvSpPr>
          <p:cNvPr id="14" name="テキスト ボックス 13">
            <a:extLst>
              <a:ext uri="{FF2B5EF4-FFF2-40B4-BE49-F238E27FC236}">
                <a16:creationId xmlns:a16="http://schemas.microsoft.com/office/drawing/2014/main" id="{11B1A840-B7CF-4102-9096-C036F3A7D60E}"/>
              </a:ext>
            </a:extLst>
          </p:cNvPr>
          <p:cNvSpPr txBox="1"/>
          <p:nvPr/>
        </p:nvSpPr>
        <p:spPr>
          <a:xfrm>
            <a:off x="721288" y="2679771"/>
            <a:ext cx="1584176" cy="307777"/>
          </a:xfrm>
          <a:prstGeom prst="rect">
            <a:avLst/>
          </a:prstGeom>
          <a:noFill/>
        </p:spPr>
        <p:txBody>
          <a:bodyPr wrap="square" rtlCol="0">
            <a:spAutoFit/>
          </a:bodyPr>
          <a:lstStyle/>
          <a:p>
            <a:r>
              <a:rPr kumimoji="1" lang="ja-JP" altLang="en-US" sz="1400" dirty="0"/>
              <a:t>〇点検項目</a:t>
            </a:r>
          </a:p>
        </p:txBody>
      </p:sp>
      <p:grpSp>
        <p:nvGrpSpPr>
          <p:cNvPr id="5" name="グループ化 4">
            <a:extLst>
              <a:ext uri="{FF2B5EF4-FFF2-40B4-BE49-F238E27FC236}">
                <a16:creationId xmlns:a16="http://schemas.microsoft.com/office/drawing/2014/main" id="{6E596D37-724C-470B-8B27-6B997C1F202D}"/>
              </a:ext>
            </a:extLst>
          </p:cNvPr>
          <p:cNvGrpSpPr/>
          <p:nvPr/>
        </p:nvGrpSpPr>
        <p:grpSpPr>
          <a:xfrm>
            <a:off x="799002" y="2959660"/>
            <a:ext cx="5902903" cy="1247332"/>
            <a:chOff x="799002" y="2805334"/>
            <a:chExt cx="5902903" cy="1247332"/>
          </a:xfrm>
        </p:grpSpPr>
        <p:pic>
          <p:nvPicPr>
            <p:cNvPr id="13" name="図 12">
              <a:extLst>
                <a:ext uri="{FF2B5EF4-FFF2-40B4-BE49-F238E27FC236}">
                  <a16:creationId xmlns:a16="http://schemas.microsoft.com/office/drawing/2014/main" id="{CB9161BA-64A0-461D-8CFF-1DC2052E9689}"/>
                </a:ext>
              </a:extLst>
            </p:cNvPr>
            <p:cNvPicPr>
              <a:picLocks noChangeAspect="1"/>
            </p:cNvPicPr>
            <p:nvPr/>
          </p:nvPicPr>
          <p:blipFill rotWithShape="1">
            <a:blip r:embed="rId5"/>
            <a:srcRect l="15179" t="56703" r="20266" b="21471"/>
            <a:stretch/>
          </p:blipFill>
          <p:spPr>
            <a:xfrm>
              <a:off x="799002" y="2805334"/>
              <a:ext cx="5902903" cy="1247332"/>
            </a:xfrm>
            <a:prstGeom prst="rect">
              <a:avLst/>
            </a:prstGeom>
            <a:ln>
              <a:solidFill>
                <a:schemeClr val="tx1"/>
              </a:solidFill>
            </a:ln>
          </p:spPr>
        </p:pic>
        <p:sp>
          <p:nvSpPr>
            <p:cNvPr id="4" name="正方形/長方形 3">
              <a:extLst>
                <a:ext uri="{FF2B5EF4-FFF2-40B4-BE49-F238E27FC236}">
                  <a16:creationId xmlns:a16="http://schemas.microsoft.com/office/drawing/2014/main" id="{A6C53D0F-C97D-41E6-A218-BDC4C715BC88}"/>
                </a:ext>
              </a:extLst>
            </p:cNvPr>
            <p:cNvSpPr/>
            <p:nvPr/>
          </p:nvSpPr>
          <p:spPr>
            <a:xfrm>
              <a:off x="3779912" y="2996952"/>
              <a:ext cx="461507" cy="21602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6EED232E-9191-40A4-93A2-63B5F741634D}"/>
                </a:ext>
              </a:extLst>
            </p:cNvPr>
            <p:cNvSpPr/>
            <p:nvPr/>
          </p:nvSpPr>
          <p:spPr>
            <a:xfrm>
              <a:off x="3779912" y="3400857"/>
              <a:ext cx="461507" cy="21602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テキスト ボックス 15">
            <a:extLst>
              <a:ext uri="{FF2B5EF4-FFF2-40B4-BE49-F238E27FC236}">
                <a16:creationId xmlns:a16="http://schemas.microsoft.com/office/drawing/2014/main" id="{BA5FC51E-3CBE-4D22-B2E8-9B741BF91C5D}"/>
              </a:ext>
            </a:extLst>
          </p:cNvPr>
          <p:cNvSpPr txBox="1"/>
          <p:nvPr/>
        </p:nvSpPr>
        <p:spPr>
          <a:xfrm>
            <a:off x="5347925" y="4585180"/>
            <a:ext cx="3774178" cy="1569660"/>
          </a:xfrm>
          <a:prstGeom prst="rect">
            <a:avLst/>
          </a:prstGeom>
          <a:noFill/>
          <a:ln>
            <a:solidFill>
              <a:schemeClr val="tx1"/>
            </a:solidFill>
          </a:ln>
        </p:spPr>
        <p:txBody>
          <a:bodyPr wrap="square" rtlCol="0">
            <a:spAutoFit/>
          </a:bodyPr>
          <a:lstStyle/>
          <a:p>
            <a:r>
              <a:rPr kumimoji="1" lang="ja-JP" altLang="en-US" sz="1600" dirty="0">
                <a:solidFill>
                  <a:schemeClr val="tx1"/>
                </a:solidFill>
                <a:latin typeface="+mj-ea"/>
                <a:ea typeface="+mj-ea"/>
              </a:rPr>
              <a:t>〇ドローン撮影による目視点検</a:t>
            </a:r>
            <a:endParaRPr kumimoji="1" lang="en-US" altLang="ja-JP" sz="1600" dirty="0">
              <a:solidFill>
                <a:schemeClr val="tx1"/>
              </a:solidFill>
              <a:latin typeface="+mj-ea"/>
              <a:ea typeface="+mj-ea"/>
            </a:endParaRPr>
          </a:p>
          <a:p>
            <a:r>
              <a:rPr kumimoji="1" lang="ja-JP" altLang="en-US" sz="1600" dirty="0">
                <a:solidFill>
                  <a:schemeClr val="tx1"/>
                </a:solidFill>
                <a:latin typeface="+mj-ea"/>
                <a:ea typeface="+mj-ea"/>
              </a:rPr>
              <a:t>微細なクラックの解析技術など</a:t>
            </a:r>
            <a:r>
              <a:rPr lang="ja-JP" altLang="en-US" sz="1600" dirty="0">
                <a:latin typeface="+mj-ea"/>
                <a:ea typeface="+mj-ea"/>
              </a:rPr>
              <a:t>の解析技術の進展に合わせ、</a:t>
            </a:r>
            <a:r>
              <a:rPr lang="ja-JP" altLang="ja-JP" sz="1600" b="0" i="0" u="none" strike="noStrike" dirty="0">
                <a:solidFill>
                  <a:srgbClr val="000000"/>
                </a:solidFill>
                <a:effectLst/>
                <a:latin typeface="+mj-ea"/>
                <a:ea typeface="+mj-ea"/>
              </a:rPr>
              <a:t>デジタル技術により取得した点検データと過去の蓄積データとの整合性</a:t>
            </a:r>
            <a:r>
              <a:rPr lang="ja-JP" altLang="en-US" sz="1600" b="0" i="0" u="none" strike="noStrike" dirty="0">
                <a:solidFill>
                  <a:srgbClr val="000000"/>
                </a:solidFill>
                <a:effectLst/>
                <a:latin typeface="+mj-ea"/>
                <a:ea typeface="+mj-ea"/>
              </a:rPr>
              <a:t>を図り</a:t>
            </a:r>
            <a:r>
              <a:rPr lang="ja-JP" altLang="ja-JP" sz="1600" b="0" i="0" u="none" strike="noStrike" dirty="0">
                <a:solidFill>
                  <a:srgbClr val="000000"/>
                </a:solidFill>
                <a:effectLst/>
                <a:latin typeface="+mj-ea"/>
                <a:ea typeface="+mj-ea"/>
              </a:rPr>
              <a:t>、</a:t>
            </a:r>
            <a:r>
              <a:rPr lang="ja-JP" altLang="en-US" sz="1600" b="0" i="0" u="none" strike="noStrike" dirty="0">
                <a:solidFill>
                  <a:srgbClr val="000000"/>
                </a:solidFill>
                <a:effectLst/>
                <a:latin typeface="+mj-ea"/>
                <a:ea typeface="+mj-ea"/>
              </a:rPr>
              <a:t>導入を進める。</a:t>
            </a:r>
            <a:endParaRPr kumimoji="1" lang="en-US" altLang="ja-JP" sz="1600" dirty="0">
              <a:solidFill>
                <a:schemeClr val="tx1"/>
              </a:solidFill>
              <a:latin typeface="+mj-ea"/>
              <a:ea typeface="+mj-ea"/>
            </a:endParaRPr>
          </a:p>
        </p:txBody>
      </p:sp>
      <p:sp>
        <p:nvSpPr>
          <p:cNvPr id="17" name="テキスト ボックス 16">
            <a:extLst>
              <a:ext uri="{FF2B5EF4-FFF2-40B4-BE49-F238E27FC236}">
                <a16:creationId xmlns:a16="http://schemas.microsoft.com/office/drawing/2014/main" id="{38A085B3-FE53-4C1A-9305-36AC5894595C}"/>
              </a:ext>
            </a:extLst>
          </p:cNvPr>
          <p:cNvSpPr txBox="1"/>
          <p:nvPr/>
        </p:nvSpPr>
        <p:spPr>
          <a:xfrm>
            <a:off x="821099" y="706253"/>
            <a:ext cx="7989482" cy="646331"/>
          </a:xfrm>
          <a:prstGeom prst="rect">
            <a:avLst/>
          </a:prstGeom>
          <a:solidFill>
            <a:srgbClr val="FFFFCC"/>
          </a:solidFill>
          <a:ln>
            <a:solidFill>
              <a:schemeClr val="accent1">
                <a:shade val="15000"/>
                <a:shade val="75000"/>
                <a:satMod val="125000"/>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点検に新技術を取り入れた場合に、これまでの点検方法、評価とのデータの整合性、</a:t>
            </a:r>
            <a:endParaRPr lang="en-US" altLang="ja-JP" sz="1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latin typeface="Meiryo UI" panose="020B0604030504040204" pitchFamily="50" charset="-128"/>
                <a:ea typeface="Meiryo UI" panose="020B0604030504040204" pitchFamily="50" charset="-128"/>
              </a:rPr>
              <a:t> 継承性に留意</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D1C75EE8-A686-48DC-AAD6-D90F42F123F3}"/>
              </a:ext>
            </a:extLst>
          </p:cNvPr>
          <p:cNvSpPr/>
          <p:nvPr/>
        </p:nvSpPr>
        <p:spPr>
          <a:xfrm>
            <a:off x="333419" y="699921"/>
            <a:ext cx="487680" cy="646331"/>
          </a:xfrm>
          <a:prstGeom prst="rect">
            <a:avLst/>
          </a:prstGeom>
          <a:gradFill>
            <a:gsLst>
              <a:gs pos="100000">
                <a:srgbClr val="FFDE75"/>
              </a:gs>
              <a:gs pos="0">
                <a:srgbClr val="FFE79C"/>
              </a:gs>
              <a:gs pos="47000">
                <a:schemeClr val="accent5">
                  <a:lumMod val="20000"/>
                  <a:lumOff val="80000"/>
                </a:schemeClr>
              </a:gs>
            </a:gsLst>
            <a:path path="circle">
              <a:fillToRect l="20000" t="10000" r="20000" b="6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2</a:t>
            </a: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44590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B143C5A-FDBB-49C6-AA6C-222CFFA7948F}"/>
              </a:ext>
            </a:extLst>
          </p:cNvPr>
          <p:cNvSpPr>
            <a:spLocks noGrp="1"/>
          </p:cNvSpPr>
          <p:nvPr>
            <p:ph type="sldNum" sz="quarter" idx="12"/>
          </p:nvPr>
        </p:nvSpPr>
        <p:spPr>
          <a:xfrm>
            <a:off x="7289676" y="6492875"/>
            <a:ext cx="1828800" cy="365125"/>
          </a:xfrm>
        </p:spPr>
        <p:txBody>
          <a:bodyPr/>
          <a:lstStyle/>
          <a:p>
            <a:pPr algn="r"/>
            <a:fld id="{682EF9F9-C4E8-46B2-BBF1-33E3162B856A}" type="slidenum">
              <a:rPr kumimoji="1" lang="ja-JP" altLang="en-US" smtClean="0"/>
              <a:pPr algn="r"/>
              <a:t>33</a:t>
            </a:fld>
            <a:endParaRPr kumimoji="1" lang="ja-JP" altLang="en-US"/>
          </a:p>
        </p:txBody>
      </p:sp>
      <p:sp>
        <p:nvSpPr>
          <p:cNvPr id="5" name="テキスト ボックス 4">
            <a:extLst>
              <a:ext uri="{FF2B5EF4-FFF2-40B4-BE49-F238E27FC236}">
                <a16:creationId xmlns:a16="http://schemas.microsoft.com/office/drawing/2014/main" id="{A1E4238E-AD04-494A-BC37-F0B80A703493}"/>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（参考）</a:t>
            </a:r>
            <a:r>
              <a:rPr kumimoji="1" lang="ja-JP" altLang="en-US" sz="2800" dirty="0">
                <a:solidFill>
                  <a:schemeClr val="bg1"/>
                </a:solidFill>
                <a:latin typeface="Meiryo UI" panose="020B0604030504040204" pitchFamily="50" charset="-128"/>
                <a:ea typeface="Meiryo UI" panose="020B0604030504040204" pitchFamily="50" charset="-128"/>
              </a:rPr>
              <a:t>現計画における主な取組内容と検証項目</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 name="テキスト ボックス 6">
            <a:extLst>
              <a:ext uri="{FF2B5EF4-FFF2-40B4-BE49-F238E27FC236}">
                <a16:creationId xmlns:a16="http://schemas.microsoft.com/office/drawing/2014/main" id="{28BB2761-EB21-4AB4-BA47-0285494B2310}"/>
              </a:ext>
            </a:extLst>
          </p:cNvPr>
          <p:cNvSpPr txBox="1"/>
          <p:nvPr/>
        </p:nvSpPr>
        <p:spPr>
          <a:xfrm>
            <a:off x="0" y="626822"/>
            <a:ext cx="3888038" cy="369332"/>
          </a:xfrm>
          <a:prstGeom prst="rect">
            <a:avLst/>
          </a:prstGeom>
          <a:noFill/>
        </p:spPr>
        <p:txBody>
          <a:bodyPr wrap="square" rtlCol="0">
            <a:spAutoFit/>
          </a:bodyPr>
          <a:lstStyle/>
          <a:p>
            <a:r>
              <a:rPr kumimoji="1" lang="ja-JP" altLang="en-US" dirty="0"/>
              <a:t>④</a:t>
            </a:r>
            <a:r>
              <a:rPr kumimoji="1" lang="en-US" altLang="ja-JP" dirty="0"/>
              <a:t>-1,2</a:t>
            </a:r>
            <a:r>
              <a:rPr kumimoji="1" lang="ja-JP" altLang="en-US" dirty="0"/>
              <a:t>点新技術の活用検討の取組</a:t>
            </a:r>
          </a:p>
        </p:txBody>
      </p:sp>
      <p:pic>
        <p:nvPicPr>
          <p:cNvPr id="4" name="図 3">
            <a:extLst>
              <a:ext uri="{FF2B5EF4-FFF2-40B4-BE49-F238E27FC236}">
                <a16:creationId xmlns:a16="http://schemas.microsoft.com/office/drawing/2014/main" id="{3B3721B7-45A5-4CB2-B3DA-E594382230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256372" y="1558895"/>
            <a:ext cx="4580182" cy="3492387"/>
          </a:xfrm>
          <a:prstGeom prst="rect">
            <a:avLst/>
          </a:prstGeom>
        </p:spPr>
      </p:pic>
      <p:sp>
        <p:nvSpPr>
          <p:cNvPr id="9" name="テキスト ボックス 8">
            <a:extLst>
              <a:ext uri="{FF2B5EF4-FFF2-40B4-BE49-F238E27FC236}">
                <a16:creationId xmlns:a16="http://schemas.microsoft.com/office/drawing/2014/main" id="{E850AD6F-D170-4D41-9811-D29445BEB77B}"/>
              </a:ext>
            </a:extLst>
          </p:cNvPr>
          <p:cNvSpPr txBox="1"/>
          <p:nvPr/>
        </p:nvSpPr>
        <p:spPr>
          <a:xfrm>
            <a:off x="287524" y="5613183"/>
            <a:ext cx="3492388" cy="307777"/>
          </a:xfrm>
          <a:prstGeom prst="rect">
            <a:avLst/>
          </a:prstGeom>
          <a:noFill/>
        </p:spPr>
        <p:txBody>
          <a:bodyPr wrap="square" rtlCol="0">
            <a:spAutoFit/>
          </a:bodyPr>
          <a:lstStyle/>
          <a:p>
            <a:pPr algn="ctr"/>
            <a:r>
              <a:rPr kumimoji="1" lang="ja-JP" altLang="en-US" sz="1400" dirty="0"/>
              <a:t>現場作業効率化の検討</a:t>
            </a:r>
          </a:p>
        </p:txBody>
      </p:sp>
      <p:grpSp>
        <p:nvGrpSpPr>
          <p:cNvPr id="3" name="グループ化 2">
            <a:extLst>
              <a:ext uri="{FF2B5EF4-FFF2-40B4-BE49-F238E27FC236}">
                <a16:creationId xmlns:a16="http://schemas.microsoft.com/office/drawing/2014/main" id="{243354DE-A718-4B44-A118-D7D89130FDF6}"/>
              </a:ext>
            </a:extLst>
          </p:cNvPr>
          <p:cNvGrpSpPr/>
          <p:nvPr/>
        </p:nvGrpSpPr>
        <p:grpSpPr>
          <a:xfrm>
            <a:off x="4211960" y="2910710"/>
            <a:ext cx="4461270" cy="2508020"/>
            <a:chOff x="4211960" y="3429000"/>
            <a:chExt cx="4461270" cy="2508020"/>
          </a:xfrm>
        </p:grpSpPr>
        <p:pic>
          <p:nvPicPr>
            <p:cNvPr id="13" name="図 12">
              <a:extLst>
                <a:ext uri="{FF2B5EF4-FFF2-40B4-BE49-F238E27FC236}">
                  <a16:creationId xmlns:a16="http://schemas.microsoft.com/office/drawing/2014/main" id="{2998E7C0-ACA9-4537-909F-85A5915A5A0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4211960" y="3429000"/>
              <a:ext cx="4461270" cy="2508020"/>
            </a:xfrm>
            <a:prstGeom prst="rect">
              <a:avLst/>
            </a:prstGeom>
          </p:spPr>
        </p:pic>
        <p:sp>
          <p:nvSpPr>
            <p:cNvPr id="14" name="テキスト ボックス 18">
              <a:extLst>
                <a:ext uri="{FF2B5EF4-FFF2-40B4-BE49-F238E27FC236}">
                  <a16:creationId xmlns:a16="http://schemas.microsoft.com/office/drawing/2014/main" id="{A93FB76A-CDC1-4077-9752-A8D4B84B9C14}"/>
                </a:ext>
              </a:extLst>
            </p:cNvPr>
            <p:cNvSpPr txBox="1"/>
            <p:nvPr/>
          </p:nvSpPr>
          <p:spPr>
            <a:xfrm>
              <a:off x="4221127" y="5683105"/>
              <a:ext cx="910533" cy="253915"/>
            </a:xfrm>
            <a:prstGeom prst="rect">
              <a:avLst/>
            </a:prstGeom>
            <a:solidFill>
              <a:schemeClr val="bg1"/>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1050" dirty="0"/>
                <a:t>凸矢板測定</a:t>
              </a:r>
            </a:p>
          </p:txBody>
        </p:sp>
      </p:grpSp>
      <p:grpSp>
        <p:nvGrpSpPr>
          <p:cNvPr id="8" name="グループ化 7">
            <a:extLst>
              <a:ext uri="{FF2B5EF4-FFF2-40B4-BE49-F238E27FC236}">
                <a16:creationId xmlns:a16="http://schemas.microsoft.com/office/drawing/2014/main" id="{7EC1D2EE-702A-448E-9002-DF59A98713D3}"/>
              </a:ext>
            </a:extLst>
          </p:cNvPr>
          <p:cNvGrpSpPr/>
          <p:nvPr/>
        </p:nvGrpSpPr>
        <p:grpSpPr>
          <a:xfrm>
            <a:off x="4272054" y="1032739"/>
            <a:ext cx="4394927" cy="1683090"/>
            <a:chOff x="4272054" y="1411549"/>
            <a:chExt cx="4394927" cy="1683090"/>
          </a:xfrm>
        </p:grpSpPr>
        <p:pic>
          <p:nvPicPr>
            <p:cNvPr id="10" name="図 9">
              <a:extLst>
                <a:ext uri="{FF2B5EF4-FFF2-40B4-BE49-F238E27FC236}">
                  <a16:creationId xmlns:a16="http://schemas.microsoft.com/office/drawing/2014/main" id="{F4C885F8-D29A-43DF-A761-3FAB3D55E5C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272054" y="1411549"/>
              <a:ext cx="2285577" cy="1630529"/>
            </a:xfrm>
            <a:prstGeom prst="rect">
              <a:avLst/>
            </a:prstGeom>
          </p:spPr>
        </p:pic>
        <p:pic>
          <p:nvPicPr>
            <p:cNvPr id="12" name="図 11">
              <a:extLst>
                <a:ext uri="{FF2B5EF4-FFF2-40B4-BE49-F238E27FC236}">
                  <a16:creationId xmlns:a16="http://schemas.microsoft.com/office/drawing/2014/main" id="{18ED55EB-44C5-487C-995F-27105FBA563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774681" y="1458055"/>
              <a:ext cx="1892300" cy="1636584"/>
            </a:xfrm>
            <a:prstGeom prst="rect">
              <a:avLst/>
            </a:prstGeom>
          </p:spPr>
        </p:pic>
        <p:sp>
          <p:nvSpPr>
            <p:cNvPr id="15" name="テキスト ボックス 19">
              <a:extLst>
                <a:ext uri="{FF2B5EF4-FFF2-40B4-BE49-F238E27FC236}">
                  <a16:creationId xmlns:a16="http://schemas.microsoft.com/office/drawing/2014/main" id="{19A45BBB-0C1A-47E7-89BA-D923ED4D8DB9}"/>
                </a:ext>
              </a:extLst>
            </p:cNvPr>
            <p:cNvSpPr txBox="1"/>
            <p:nvPr/>
          </p:nvSpPr>
          <p:spPr>
            <a:xfrm>
              <a:off x="4283846" y="2786477"/>
              <a:ext cx="736298" cy="253916"/>
            </a:xfrm>
            <a:prstGeom prst="rect">
              <a:avLst/>
            </a:prstGeom>
            <a:solidFill>
              <a:schemeClr val="bg1"/>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1050" dirty="0"/>
                <a:t>測定機械</a:t>
              </a:r>
            </a:p>
          </p:txBody>
        </p:sp>
        <p:sp>
          <p:nvSpPr>
            <p:cNvPr id="16" name="テキスト ボックス 22">
              <a:extLst>
                <a:ext uri="{FF2B5EF4-FFF2-40B4-BE49-F238E27FC236}">
                  <a16:creationId xmlns:a16="http://schemas.microsoft.com/office/drawing/2014/main" id="{F209AB49-2A63-4AFD-AD04-B939B06760CD}"/>
                </a:ext>
              </a:extLst>
            </p:cNvPr>
            <p:cNvSpPr txBox="1"/>
            <p:nvPr/>
          </p:nvSpPr>
          <p:spPr>
            <a:xfrm>
              <a:off x="6774681" y="2840723"/>
              <a:ext cx="588623" cy="253916"/>
            </a:xfrm>
            <a:prstGeom prst="rect">
              <a:avLst/>
            </a:prstGeom>
            <a:solidFill>
              <a:schemeClr val="bg1"/>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1050" dirty="0"/>
                <a:t>計測器</a:t>
              </a:r>
            </a:p>
          </p:txBody>
        </p:sp>
      </p:grpSp>
      <p:sp>
        <p:nvSpPr>
          <p:cNvPr id="17" name="テキスト ボックス 16">
            <a:extLst>
              <a:ext uri="{FF2B5EF4-FFF2-40B4-BE49-F238E27FC236}">
                <a16:creationId xmlns:a16="http://schemas.microsoft.com/office/drawing/2014/main" id="{E5F0A86E-2089-4A0E-9C00-B6977CD1B05D}"/>
              </a:ext>
            </a:extLst>
          </p:cNvPr>
          <p:cNvSpPr txBox="1"/>
          <p:nvPr/>
        </p:nvSpPr>
        <p:spPr>
          <a:xfrm>
            <a:off x="4228055" y="5430757"/>
            <a:ext cx="4438925" cy="523220"/>
          </a:xfrm>
          <a:prstGeom prst="rect">
            <a:avLst/>
          </a:prstGeom>
          <a:noFill/>
        </p:spPr>
        <p:txBody>
          <a:bodyPr wrap="square" rtlCol="0">
            <a:spAutoFit/>
          </a:bodyPr>
          <a:lstStyle/>
          <a:p>
            <a:pPr algn="ctr"/>
            <a:r>
              <a:rPr kumimoji="1" lang="ja-JP" altLang="en-US" sz="1400" dirty="0"/>
              <a:t>点検業務効率化に向けた取組み</a:t>
            </a:r>
            <a:endParaRPr kumimoji="1" lang="en-US" altLang="ja-JP" sz="1400" dirty="0"/>
          </a:p>
          <a:p>
            <a:pPr algn="ctr"/>
            <a:r>
              <a:rPr lang="ja-JP" altLang="en-US" sz="1400" dirty="0"/>
              <a:t>（陸上からの海中部の矢板肉厚測定）</a:t>
            </a:r>
            <a:endParaRPr kumimoji="1" lang="ja-JP" altLang="en-US" sz="1400" dirty="0"/>
          </a:p>
        </p:txBody>
      </p:sp>
      <p:sp>
        <p:nvSpPr>
          <p:cNvPr id="19" name="テキスト ボックス 18">
            <a:extLst>
              <a:ext uri="{FF2B5EF4-FFF2-40B4-BE49-F238E27FC236}">
                <a16:creationId xmlns:a16="http://schemas.microsoft.com/office/drawing/2014/main" id="{E9D52F82-BDFE-4CDA-A91D-A90795D134BA}"/>
              </a:ext>
            </a:extLst>
          </p:cNvPr>
          <p:cNvSpPr txBox="1"/>
          <p:nvPr/>
        </p:nvSpPr>
        <p:spPr>
          <a:xfrm>
            <a:off x="0" y="6019941"/>
            <a:ext cx="8666980" cy="369332"/>
          </a:xfrm>
          <a:prstGeom prst="rect">
            <a:avLst/>
          </a:prstGeom>
          <a:solidFill>
            <a:schemeClr val="bg1"/>
          </a:solidFill>
          <a:ln w="12700">
            <a:solidFill>
              <a:schemeClr val="tx1"/>
            </a:solidFill>
          </a:ln>
        </p:spPr>
        <p:txBody>
          <a:bodyPr wrap="square" rtlCol="0">
            <a:spAutoFit/>
          </a:bodyPr>
          <a:lstStyle/>
          <a:p>
            <a:r>
              <a:rPr kumimoji="1" lang="ja-JP" altLang="en-US" dirty="0"/>
              <a:t>課題：職員点検の効率化に向けた新技術の導入</a:t>
            </a:r>
            <a:endParaRPr kumimoji="1" lang="en-US" altLang="ja-JP" dirty="0"/>
          </a:p>
        </p:txBody>
      </p:sp>
    </p:spTree>
    <p:extLst>
      <p:ext uri="{BB962C8B-B14F-4D97-AF65-F5344CB8AC3E}">
        <p14:creationId xmlns:p14="http://schemas.microsoft.com/office/powerpoint/2010/main" val="392157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AF459B3-3FD8-4EFF-A0DA-2CA28A415809}"/>
              </a:ext>
            </a:extLst>
          </p:cNvPr>
          <p:cNvSpPr>
            <a:spLocks noGrp="1"/>
          </p:cNvSpPr>
          <p:nvPr>
            <p:ph type="sldNum" sz="quarter" idx="12"/>
          </p:nvPr>
        </p:nvSpPr>
        <p:spPr>
          <a:xfrm>
            <a:off x="7315200" y="6492875"/>
            <a:ext cx="1828800" cy="365125"/>
          </a:xfrm>
        </p:spPr>
        <p:txBody>
          <a:bodyPr/>
          <a:lstStyle/>
          <a:p>
            <a:pPr algn="r"/>
            <a:fld id="{682EF9F9-C4E8-46B2-BBF1-33E3162B856A}" type="slidenum">
              <a:rPr kumimoji="1" lang="ja-JP" altLang="en-US" smtClean="0"/>
              <a:pPr algn="r"/>
              <a:t>4</a:t>
            </a:fld>
            <a:endParaRPr kumimoji="1" lang="ja-JP" altLang="en-US"/>
          </a:p>
        </p:txBody>
      </p:sp>
      <p:sp>
        <p:nvSpPr>
          <p:cNvPr id="9" name="テキスト ボックス 8">
            <a:extLst>
              <a:ext uri="{FF2B5EF4-FFF2-40B4-BE49-F238E27FC236}">
                <a16:creationId xmlns:a16="http://schemas.microsoft.com/office/drawing/2014/main" id="{82150D53-BC15-45FD-AC97-26DCE180BB5E}"/>
              </a:ext>
            </a:extLst>
          </p:cNvPr>
          <p:cNvSpPr txBox="1"/>
          <p:nvPr/>
        </p:nvSpPr>
        <p:spPr>
          <a:xfrm>
            <a:off x="2170" y="0"/>
            <a:ext cx="9141830"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１．施設の現状</a:t>
            </a:r>
          </a:p>
        </p:txBody>
      </p:sp>
      <p:sp>
        <p:nvSpPr>
          <p:cNvPr id="10" name="テキスト ボックス 9">
            <a:extLst>
              <a:ext uri="{FF2B5EF4-FFF2-40B4-BE49-F238E27FC236}">
                <a16:creationId xmlns:a16="http://schemas.microsoft.com/office/drawing/2014/main" id="{05CA4B50-0865-4012-B36D-BFDCF22150D7}"/>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１－２　対象施設の概要</a:t>
            </a:r>
            <a:endParaRPr kumimoji="1" lang="ja-JP" altLang="en-US" sz="2400" dirty="0">
              <a:latin typeface="Meiryo UI" pitchFamily="50" charset="-128"/>
              <a:ea typeface="Meiryo UI" pitchFamily="50" charset="-128"/>
              <a:cs typeface="Meiryo UI" pitchFamily="50" charset="-128"/>
            </a:endParaRPr>
          </a:p>
        </p:txBody>
      </p:sp>
      <p:grpSp>
        <p:nvGrpSpPr>
          <p:cNvPr id="24" name="グループ化 23">
            <a:extLst>
              <a:ext uri="{FF2B5EF4-FFF2-40B4-BE49-F238E27FC236}">
                <a16:creationId xmlns:a16="http://schemas.microsoft.com/office/drawing/2014/main" id="{FE8B75F1-08B8-4844-9946-0188710D0D7F}"/>
              </a:ext>
            </a:extLst>
          </p:cNvPr>
          <p:cNvGrpSpPr/>
          <p:nvPr/>
        </p:nvGrpSpPr>
        <p:grpSpPr>
          <a:xfrm>
            <a:off x="7660" y="1220697"/>
            <a:ext cx="9028836" cy="5353662"/>
            <a:chOff x="7660" y="1072806"/>
            <a:chExt cx="9144000" cy="5421949"/>
          </a:xfrm>
        </p:grpSpPr>
        <p:pic>
          <p:nvPicPr>
            <p:cNvPr id="8" name="図 7">
              <a:extLst>
                <a:ext uri="{FF2B5EF4-FFF2-40B4-BE49-F238E27FC236}">
                  <a16:creationId xmlns:a16="http://schemas.microsoft.com/office/drawing/2014/main" id="{02E984A5-BCC7-4C5C-B8C6-374178F0D799}"/>
                </a:ext>
              </a:extLst>
            </p:cNvPr>
            <p:cNvPicPr>
              <a:picLocks noChangeAspect="1"/>
            </p:cNvPicPr>
            <p:nvPr/>
          </p:nvPicPr>
          <p:blipFill>
            <a:blip r:embed="rId3"/>
            <a:stretch>
              <a:fillRect/>
            </a:stretch>
          </p:blipFill>
          <p:spPr>
            <a:xfrm>
              <a:off x="7660" y="1072806"/>
              <a:ext cx="9144000" cy="5421949"/>
            </a:xfrm>
            <a:prstGeom prst="rect">
              <a:avLst/>
            </a:prstGeom>
          </p:spPr>
        </p:pic>
        <p:sp>
          <p:nvSpPr>
            <p:cNvPr id="11" name="正方形/長方形 10">
              <a:extLst>
                <a:ext uri="{FF2B5EF4-FFF2-40B4-BE49-F238E27FC236}">
                  <a16:creationId xmlns:a16="http://schemas.microsoft.com/office/drawing/2014/main" id="{74963EA0-E69E-4EC5-AECE-8DEB5C8A8412}"/>
                </a:ext>
              </a:extLst>
            </p:cNvPr>
            <p:cNvSpPr/>
            <p:nvPr/>
          </p:nvSpPr>
          <p:spPr>
            <a:xfrm>
              <a:off x="3059832" y="5013176"/>
              <a:ext cx="720080" cy="504056"/>
            </a:xfrm>
            <a:prstGeom prst="rect">
              <a:avLst/>
            </a:prstGeom>
            <a:ln w="38100">
              <a:solidFill>
                <a:srgbClr val="FF000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DB4D904-7EE3-4945-9590-5BF30461953A}"/>
                </a:ext>
              </a:extLst>
            </p:cNvPr>
            <p:cNvSpPr/>
            <p:nvPr/>
          </p:nvSpPr>
          <p:spPr>
            <a:xfrm>
              <a:off x="683568" y="4444732"/>
              <a:ext cx="792088" cy="504056"/>
            </a:xfrm>
            <a:prstGeom prst="rect">
              <a:avLst/>
            </a:prstGeom>
            <a:ln w="38100">
              <a:solidFill>
                <a:srgbClr val="FF000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5E08A6A2-B1FB-43A1-90EB-2DEA3F168B17}"/>
                </a:ext>
              </a:extLst>
            </p:cNvPr>
            <p:cNvSpPr/>
            <p:nvPr/>
          </p:nvSpPr>
          <p:spPr>
            <a:xfrm>
              <a:off x="3908688" y="5349342"/>
              <a:ext cx="720080" cy="504056"/>
            </a:xfrm>
            <a:prstGeom prst="rect">
              <a:avLst/>
            </a:prstGeom>
            <a:ln w="38100">
              <a:solidFill>
                <a:srgbClr val="FF000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C8949CC1-EFC8-431F-A3F3-47476A6EA0C4}"/>
                </a:ext>
              </a:extLst>
            </p:cNvPr>
            <p:cNvSpPr/>
            <p:nvPr/>
          </p:nvSpPr>
          <p:spPr>
            <a:xfrm>
              <a:off x="467544" y="1196752"/>
              <a:ext cx="1152128" cy="288032"/>
            </a:xfrm>
            <a:prstGeom prst="rect">
              <a:avLst/>
            </a:prstGeom>
            <a:ln w="38100">
              <a:solidFill>
                <a:srgbClr val="FF000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BCB2FF73-D810-4544-B91B-A97B5B3BC081}"/>
                </a:ext>
              </a:extLst>
            </p:cNvPr>
            <p:cNvSpPr/>
            <p:nvPr/>
          </p:nvSpPr>
          <p:spPr>
            <a:xfrm>
              <a:off x="4139952" y="1340768"/>
              <a:ext cx="720080" cy="360040"/>
            </a:xfrm>
            <a:prstGeom prst="rect">
              <a:avLst/>
            </a:prstGeom>
            <a:ln w="38100">
              <a:solidFill>
                <a:srgbClr val="FF000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25" name="テキスト ボックス 24">
            <a:extLst>
              <a:ext uri="{FF2B5EF4-FFF2-40B4-BE49-F238E27FC236}">
                <a16:creationId xmlns:a16="http://schemas.microsoft.com/office/drawing/2014/main" id="{DECFB6EE-A7C5-438D-8DA5-BEE06CBF8475}"/>
              </a:ext>
            </a:extLst>
          </p:cNvPr>
          <p:cNvSpPr txBox="1"/>
          <p:nvPr/>
        </p:nvSpPr>
        <p:spPr>
          <a:xfrm>
            <a:off x="230096" y="919768"/>
            <a:ext cx="8928992" cy="369332"/>
          </a:xfrm>
          <a:prstGeom prst="rect">
            <a:avLst/>
          </a:prstGeom>
          <a:noFill/>
          <a:ln w="19050">
            <a:noFill/>
          </a:ln>
        </p:spPr>
        <p:txBody>
          <a:bodyPr wrap="square" rtlCol="0">
            <a:spAutoFit/>
          </a:bodyPr>
          <a:lstStyle/>
          <a:p>
            <a:r>
              <a:rPr kumimoji="1" lang="ja-JP" altLang="en-US" dirty="0">
                <a:latin typeface="Meiryo UI" pitchFamily="50" charset="-128"/>
                <a:ea typeface="Meiryo UI" pitchFamily="50" charset="-128"/>
                <a:cs typeface="Meiryo UI" pitchFamily="50" charset="-128"/>
              </a:rPr>
              <a:t>①</a:t>
            </a:r>
            <a:r>
              <a:rPr lang="ja-JP" altLang="en-US" dirty="0">
                <a:latin typeface="Meiryo UI" pitchFamily="50" charset="-128"/>
                <a:ea typeface="Meiryo UI" pitchFamily="50" charset="-128"/>
                <a:cs typeface="Meiryo UI" pitchFamily="50" charset="-128"/>
              </a:rPr>
              <a:t>港湾施設</a:t>
            </a:r>
            <a:endParaRPr kumimoji="1" lang="ja-JP" altLang="en-US" dirty="0">
              <a:latin typeface="Meiryo UI" pitchFamily="50" charset="-128"/>
              <a:ea typeface="Meiryo UI" pitchFamily="50" charset="-128"/>
              <a:cs typeface="Meiryo UI" pitchFamily="50" charset="-128"/>
            </a:endParaRPr>
          </a:p>
        </p:txBody>
      </p:sp>
      <p:sp>
        <p:nvSpPr>
          <p:cNvPr id="3" name="テキスト ボックス 2">
            <a:extLst>
              <a:ext uri="{FF2B5EF4-FFF2-40B4-BE49-F238E27FC236}">
                <a16:creationId xmlns:a16="http://schemas.microsoft.com/office/drawing/2014/main" id="{960E144E-7DF6-45C6-BF01-07C5DC7B48B5}"/>
              </a:ext>
            </a:extLst>
          </p:cNvPr>
          <p:cNvSpPr txBox="1"/>
          <p:nvPr/>
        </p:nvSpPr>
        <p:spPr>
          <a:xfrm>
            <a:off x="128441" y="6548479"/>
            <a:ext cx="4670477" cy="253916"/>
          </a:xfrm>
          <a:prstGeom prst="rect">
            <a:avLst/>
          </a:prstGeom>
          <a:noFill/>
        </p:spPr>
        <p:txBody>
          <a:bodyPr wrap="square" rtlCol="0">
            <a:spAutoFit/>
          </a:bodyPr>
          <a:lstStyle/>
          <a:p>
            <a:r>
              <a:rPr lang="ja-JP" altLang="en-US" sz="1050" dirty="0"/>
              <a:t>出典：国土交通省</a:t>
            </a:r>
            <a:r>
              <a:rPr lang="en-US" altLang="ja-JP" sz="1050" dirty="0"/>
              <a:t>HP(https://www.mlit.go.jp/common/001152936.pdf)</a:t>
            </a:r>
            <a:endParaRPr kumimoji="1" lang="ja-JP" altLang="en-US" sz="1050" dirty="0"/>
          </a:p>
        </p:txBody>
      </p:sp>
    </p:spTree>
    <p:extLst>
      <p:ext uri="{BB962C8B-B14F-4D97-AF65-F5344CB8AC3E}">
        <p14:creationId xmlns:p14="http://schemas.microsoft.com/office/powerpoint/2010/main" val="469725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１．施設の現状</a:t>
            </a: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１－２　対象施設の概要</a:t>
            </a:r>
            <a:endParaRPr kumimoji="1" lang="ja-JP" altLang="en-US" sz="2400" dirty="0">
              <a:latin typeface="Meiryo UI" pitchFamily="50" charset="-128"/>
              <a:ea typeface="Meiryo UI" pitchFamily="50" charset="-128"/>
              <a:cs typeface="Meiryo UI" pitchFamily="50" charset="-128"/>
            </a:endParaRPr>
          </a:p>
        </p:txBody>
      </p:sp>
      <p:sp>
        <p:nvSpPr>
          <p:cNvPr id="11" name="テキスト ボックス 10"/>
          <p:cNvSpPr txBox="1"/>
          <p:nvPr/>
        </p:nvSpPr>
        <p:spPr>
          <a:xfrm>
            <a:off x="251520" y="1602754"/>
            <a:ext cx="8928992" cy="338554"/>
          </a:xfrm>
          <a:prstGeom prst="rect">
            <a:avLst/>
          </a:prstGeom>
          <a:noFill/>
          <a:ln w="19050">
            <a:noFill/>
          </a:ln>
        </p:spPr>
        <p:txBody>
          <a:bodyPr wrap="square" rtlCol="0">
            <a:spAutoFit/>
          </a:bodyPr>
          <a:lstStyle/>
          <a:p>
            <a:r>
              <a:rPr kumimoji="1" lang="ja-JP" altLang="en-US" sz="1600" dirty="0">
                <a:latin typeface="Meiryo UI" pitchFamily="50" charset="-128"/>
                <a:ea typeface="Meiryo UI" pitchFamily="50" charset="-128"/>
                <a:cs typeface="Meiryo UI" pitchFamily="50" charset="-128"/>
              </a:rPr>
              <a:t>その他、護岸、防波堤、緑地、泊地・航路なども管理</a:t>
            </a:r>
          </a:p>
        </p:txBody>
      </p:sp>
      <p:sp>
        <p:nvSpPr>
          <p:cNvPr id="18" name="スライド番号プレースホルダー 17"/>
          <p:cNvSpPr>
            <a:spLocks noGrp="1"/>
          </p:cNvSpPr>
          <p:nvPr>
            <p:ph type="sldNum" sz="quarter" idx="12"/>
          </p:nvPr>
        </p:nvSpPr>
        <p:spPr>
          <a:xfrm>
            <a:off x="8118246" y="6512642"/>
            <a:ext cx="1828800" cy="365125"/>
          </a:xfrm>
        </p:spPr>
        <p:txBody>
          <a:bodyPr/>
          <a:lstStyle/>
          <a:p>
            <a:fld id="{682EF9F9-C4E8-46B2-BBF1-33E3162B856A}" type="slidenum">
              <a:rPr kumimoji="1" lang="ja-JP" altLang="en-US" smtClean="0"/>
              <a:t>5</a:t>
            </a:fld>
            <a:endParaRPr kumimoji="1" lang="ja-JP" altLang="en-US" dirty="0"/>
          </a:p>
        </p:txBody>
      </p:sp>
      <p:pic>
        <p:nvPicPr>
          <p:cNvPr id="27" name="コンテンツ プレースホルダー 3">
            <a:extLst>
              <a:ext uri="{FF2B5EF4-FFF2-40B4-BE49-F238E27FC236}">
                <a16:creationId xmlns:a16="http://schemas.microsoft.com/office/drawing/2014/main" id="{9C362580-2C1B-4D36-8B83-0894C60068FD}"/>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559275" y="2019119"/>
            <a:ext cx="3229288" cy="2064557"/>
          </a:xfrm>
          <a:prstGeom prst="rect">
            <a:avLst/>
          </a:prstGeom>
          <a:ln>
            <a:noFill/>
          </a:ln>
        </p:spPr>
      </p:pic>
      <p:pic>
        <p:nvPicPr>
          <p:cNvPr id="28" name="Picture 3" descr="27002-B-5-32-コ-1-003">
            <a:extLst>
              <a:ext uri="{FF2B5EF4-FFF2-40B4-BE49-F238E27FC236}">
                <a16:creationId xmlns:a16="http://schemas.microsoft.com/office/drawing/2014/main" id="{F2E48A2A-B470-4D7E-94D1-699C78EB342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7516" y="4388916"/>
            <a:ext cx="3054147" cy="225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1014-014">
            <a:extLst>
              <a:ext uri="{FF2B5EF4-FFF2-40B4-BE49-F238E27FC236}">
                <a16:creationId xmlns:a16="http://schemas.microsoft.com/office/drawing/2014/main" id="{672F50D4-6AAA-4EF5-8EC7-5BDD484B7D91}"/>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18039" y="1941308"/>
            <a:ext cx="3051595" cy="2206889"/>
          </a:xfrm>
          <a:prstGeom prst="rect">
            <a:avLst/>
          </a:prstGeom>
          <a:noFill/>
        </p:spPr>
      </p:pic>
      <p:pic>
        <p:nvPicPr>
          <p:cNvPr id="30" name="Picture 2" descr="\\10000ws810155\f\01　維持課\■施設点検\H25\02_☆港湾施設等総点検\点検写真\H250529　１班(PM)　岸和田旧港緑地\P5290075.JPG">
            <a:extLst>
              <a:ext uri="{FF2B5EF4-FFF2-40B4-BE49-F238E27FC236}">
                <a16:creationId xmlns:a16="http://schemas.microsoft.com/office/drawing/2014/main" id="{DC81ACCC-DFD0-4B24-972C-C1CA7E9BE19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418039" y="4500679"/>
            <a:ext cx="2864842" cy="2148631"/>
          </a:xfrm>
          <a:prstGeom prst="rect">
            <a:avLst/>
          </a:prstGeom>
          <a:noFill/>
          <a:extLst>
            <a:ext uri="{909E8E84-426E-40DD-AFC4-6F175D3DCCD1}">
              <a14:hiddenFill xmlns:a14="http://schemas.microsoft.com/office/drawing/2010/main">
                <a:solidFill>
                  <a:srgbClr val="FFFFFF"/>
                </a:solidFill>
              </a14:hiddenFill>
            </a:ext>
          </a:extLst>
        </p:spPr>
      </p:pic>
      <p:sp>
        <p:nvSpPr>
          <p:cNvPr id="32" name="テキスト ボックス 31">
            <a:extLst>
              <a:ext uri="{FF2B5EF4-FFF2-40B4-BE49-F238E27FC236}">
                <a16:creationId xmlns:a16="http://schemas.microsoft.com/office/drawing/2014/main" id="{3A8200C8-7E2A-441A-971F-980E7AB662A1}"/>
              </a:ext>
            </a:extLst>
          </p:cNvPr>
          <p:cNvSpPr txBox="1"/>
          <p:nvPr/>
        </p:nvSpPr>
        <p:spPr>
          <a:xfrm rot="10800000" flipV="1">
            <a:off x="887792" y="6577223"/>
            <a:ext cx="2376264" cy="307777"/>
          </a:xfrm>
          <a:prstGeom prst="rect">
            <a:avLst/>
          </a:prstGeom>
          <a:noFill/>
          <a:ln w="19050">
            <a:noFill/>
          </a:ln>
        </p:spPr>
        <p:txBody>
          <a:bodyPr wrap="square" rtlCol="0">
            <a:spAutoFit/>
          </a:bodyPr>
          <a:lstStyle/>
          <a:p>
            <a:pPr algn="ctr"/>
            <a:r>
              <a:rPr lang="ja-JP" altLang="en-US" sz="1400" dirty="0">
                <a:latin typeface="Meiryo UI" pitchFamily="50" charset="-128"/>
                <a:ea typeface="Meiryo UI" pitchFamily="50" charset="-128"/>
                <a:cs typeface="Meiryo UI" pitchFamily="50" charset="-128"/>
              </a:rPr>
              <a:t>外郭施設（護岸）</a:t>
            </a:r>
            <a:endParaRPr kumimoji="1" lang="ja-JP" altLang="en-US" sz="1400" dirty="0">
              <a:latin typeface="Meiryo UI" pitchFamily="50" charset="-128"/>
              <a:ea typeface="Meiryo UI" pitchFamily="50" charset="-128"/>
              <a:cs typeface="Meiryo UI" pitchFamily="50" charset="-128"/>
            </a:endParaRPr>
          </a:p>
        </p:txBody>
      </p:sp>
      <p:sp>
        <p:nvSpPr>
          <p:cNvPr id="33" name="テキスト ボックス 32">
            <a:extLst>
              <a:ext uri="{FF2B5EF4-FFF2-40B4-BE49-F238E27FC236}">
                <a16:creationId xmlns:a16="http://schemas.microsoft.com/office/drawing/2014/main" id="{95ED1846-5ACB-4C46-9357-4DA48E123583}"/>
              </a:ext>
            </a:extLst>
          </p:cNvPr>
          <p:cNvSpPr txBox="1"/>
          <p:nvPr/>
        </p:nvSpPr>
        <p:spPr>
          <a:xfrm rot="10800000" flipV="1">
            <a:off x="5810094" y="4149080"/>
            <a:ext cx="2376264" cy="307777"/>
          </a:xfrm>
          <a:prstGeom prst="rect">
            <a:avLst/>
          </a:prstGeom>
          <a:noFill/>
          <a:ln w="19050">
            <a:noFill/>
          </a:ln>
        </p:spPr>
        <p:txBody>
          <a:bodyPr wrap="square" rtlCol="0">
            <a:spAutoFit/>
          </a:bodyPr>
          <a:lstStyle/>
          <a:p>
            <a:pPr algn="ctr"/>
            <a:r>
              <a:rPr lang="ja-JP" altLang="en-US" sz="1400" dirty="0">
                <a:latin typeface="Meiryo UI" pitchFamily="50" charset="-128"/>
                <a:ea typeface="Meiryo UI" pitchFamily="50" charset="-128"/>
                <a:cs typeface="Meiryo UI" pitchFamily="50" charset="-128"/>
              </a:rPr>
              <a:t>外郭施設（防波堤）</a:t>
            </a:r>
            <a:endParaRPr kumimoji="1" lang="ja-JP" altLang="en-US" sz="1400" dirty="0">
              <a:latin typeface="Meiryo UI" pitchFamily="50" charset="-128"/>
              <a:ea typeface="Meiryo UI" pitchFamily="50" charset="-128"/>
              <a:cs typeface="Meiryo UI" pitchFamily="50" charset="-128"/>
            </a:endParaRPr>
          </a:p>
        </p:txBody>
      </p:sp>
      <p:sp>
        <p:nvSpPr>
          <p:cNvPr id="34" name="テキスト ボックス 33">
            <a:extLst>
              <a:ext uri="{FF2B5EF4-FFF2-40B4-BE49-F238E27FC236}">
                <a16:creationId xmlns:a16="http://schemas.microsoft.com/office/drawing/2014/main" id="{99C5F61C-992C-4D79-871D-E4ADDF3C34BE}"/>
              </a:ext>
            </a:extLst>
          </p:cNvPr>
          <p:cNvSpPr txBox="1"/>
          <p:nvPr/>
        </p:nvSpPr>
        <p:spPr>
          <a:xfrm rot="10800000" flipV="1">
            <a:off x="5611103" y="6585159"/>
            <a:ext cx="2602708" cy="307777"/>
          </a:xfrm>
          <a:prstGeom prst="rect">
            <a:avLst/>
          </a:prstGeom>
          <a:noFill/>
          <a:ln w="19050">
            <a:noFill/>
          </a:ln>
        </p:spPr>
        <p:txBody>
          <a:bodyPr wrap="square" rtlCol="0">
            <a:spAutoFit/>
          </a:bodyPr>
          <a:lstStyle/>
          <a:p>
            <a:pPr algn="ctr"/>
            <a:r>
              <a:rPr lang="ja-JP" altLang="en-US" sz="1400" dirty="0">
                <a:latin typeface="Meiryo UI" pitchFamily="50" charset="-128"/>
                <a:ea typeface="Meiryo UI" pitchFamily="50" charset="-128"/>
                <a:cs typeface="Meiryo UI" pitchFamily="50" charset="-128"/>
              </a:rPr>
              <a:t>緑地</a:t>
            </a:r>
            <a:endParaRPr kumimoji="1" lang="ja-JP" altLang="en-US" sz="1400" dirty="0">
              <a:latin typeface="Meiryo UI" pitchFamily="50" charset="-128"/>
              <a:ea typeface="Meiryo UI" pitchFamily="50" charset="-128"/>
              <a:cs typeface="Meiryo UI" pitchFamily="50" charset="-128"/>
            </a:endParaRPr>
          </a:p>
        </p:txBody>
      </p:sp>
      <p:sp>
        <p:nvSpPr>
          <p:cNvPr id="35" name="テキスト ボックス 34">
            <a:extLst>
              <a:ext uri="{FF2B5EF4-FFF2-40B4-BE49-F238E27FC236}">
                <a16:creationId xmlns:a16="http://schemas.microsoft.com/office/drawing/2014/main" id="{6D161300-6458-414A-A002-0F5165160C14}"/>
              </a:ext>
            </a:extLst>
          </p:cNvPr>
          <p:cNvSpPr txBox="1"/>
          <p:nvPr/>
        </p:nvSpPr>
        <p:spPr>
          <a:xfrm rot="10800000" flipV="1">
            <a:off x="887792" y="4107303"/>
            <a:ext cx="2376264" cy="307777"/>
          </a:xfrm>
          <a:prstGeom prst="rect">
            <a:avLst/>
          </a:prstGeom>
          <a:noFill/>
          <a:ln w="19050">
            <a:noFill/>
          </a:ln>
        </p:spPr>
        <p:txBody>
          <a:bodyPr wrap="square" rtlCol="0">
            <a:spAutoFit/>
          </a:bodyPr>
          <a:lstStyle/>
          <a:p>
            <a:pPr algn="ctr"/>
            <a:r>
              <a:rPr lang="ja-JP" altLang="en-US" sz="1400" dirty="0">
                <a:latin typeface="Meiryo UI" pitchFamily="50" charset="-128"/>
                <a:ea typeface="Meiryo UI" pitchFamily="50" charset="-128"/>
                <a:cs typeface="Meiryo UI" pitchFamily="50" charset="-128"/>
              </a:rPr>
              <a:t>岸壁</a:t>
            </a:r>
            <a:endParaRPr kumimoji="1" lang="ja-JP" altLang="en-US" sz="1400" dirty="0">
              <a:latin typeface="Meiryo UI" pitchFamily="50" charset="-128"/>
              <a:ea typeface="Meiryo UI" pitchFamily="50" charset="-128"/>
              <a:cs typeface="Meiryo UI" pitchFamily="50" charset="-128"/>
            </a:endParaRPr>
          </a:p>
        </p:txBody>
      </p:sp>
      <p:sp>
        <p:nvSpPr>
          <p:cNvPr id="36" name="テキスト ボックス 35">
            <a:extLst>
              <a:ext uri="{FF2B5EF4-FFF2-40B4-BE49-F238E27FC236}">
                <a16:creationId xmlns:a16="http://schemas.microsoft.com/office/drawing/2014/main" id="{399F78FB-2474-4EBD-B07F-8272E7C69A78}"/>
              </a:ext>
            </a:extLst>
          </p:cNvPr>
          <p:cNvSpPr txBox="1"/>
          <p:nvPr/>
        </p:nvSpPr>
        <p:spPr>
          <a:xfrm>
            <a:off x="230096" y="980728"/>
            <a:ext cx="8928992" cy="369332"/>
          </a:xfrm>
          <a:prstGeom prst="rect">
            <a:avLst/>
          </a:prstGeom>
          <a:noFill/>
          <a:ln w="19050">
            <a:noFill/>
          </a:ln>
        </p:spPr>
        <p:txBody>
          <a:bodyPr wrap="square" rtlCol="0">
            <a:spAutoFit/>
          </a:bodyPr>
          <a:lstStyle/>
          <a:p>
            <a:r>
              <a:rPr kumimoji="1" lang="ja-JP" altLang="en-US" dirty="0">
                <a:latin typeface="Meiryo UI" pitchFamily="50" charset="-128"/>
                <a:ea typeface="Meiryo UI" pitchFamily="50" charset="-128"/>
                <a:cs typeface="Meiryo UI" pitchFamily="50" charset="-128"/>
              </a:rPr>
              <a:t>①</a:t>
            </a:r>
            <a:r>
              <a:rPr lang="ja-JP" altLang="en-US" dirty="0">
                <a:latin typeface="Meiryo UI" pitchFamily="50" charset="-128"/>
                <a:ea typeface="Meiryo UI" pitchFamily="50" charset="-128"/>
                <a:cs typeface="Meiryo UI" pitchFamily="50" charset="-128"/>
              </a:rPr>
              <a:t>港湾施設</a:t>
            </a:r>
            <a:endParaRPr kumimoji="1" lang="ja-JP" altLang="en-US" dirty="0">
              <a:latin typeface="Meiryo UI" pitchFamily="50" charset="-128"/>
              <a:ea typeface="Meiryo UI" pitchFamily="50" charset="-128"/>
              <a:cs typeface="Meiryo UI" pitchFamily="50" charset="-128"/>
            </a:endParaRPr>
          </a:p>
        </p:txBody>
      </p:sp>
      <p:sp>
        <p:nvSpPr>
          <p:cNvPr id="37" name="テキスト ボックス 36">
            <a:extLst>
              <a:ext uri="{FF2B5EF4-FFF2-40B4-BE49-F238E27FC236}">
                <a16:creationId xmlns:a16="http://schemas.microsoft.com/office/drawing/2014/main" id="{B10A96A0-8723-4CEC-A013-F7CD807C0667}"/>
              </a:ext>
            </a:extLst>
          </p:cNvPr>
          <p:cNvSpPr txBox="1"/>
          <p:nvPr/>
        </p:nvSpPr>
        <p:spPr>
          <a:xfrm>
            <a:off x="237195" y="1268760"/>
            <a:ext cx="8678695" cy="338554"/>
          </a:xfrm>
          <a:prstGeom prst="rect">
            <a:avLst/>
          </a:prstGeom>
          <a:noFill/>
          <a:ln w="19050">
            <a:noFill/>
          </a:ln>
        </p:spPr>
        <p:txBody>
          <a:bodyPr wrap="square" rtlCol="0">
            <a:spAutoFit/>
          </a:bodyPr>
          <a:lstStyle/>
          <a:p>
            <a:r>
              <a:rPr lang="ja-JP" altLang="en-US" sz="1600" dirty="0">
                <a:latin typeface="Meiryo UI" pitchFamily="50" charset="-128"/>
                <a:ea typeface="Meiryo UI" pitchFamily="50" charset="-128"/>
                <a:cs typeface="Meiryo UI" pitchFamily="50" charset="-128"/>
              </a:rPr>
              <a:t>係留施設は鋼矢板式やケーソン式が多く、外郭施設はケーソン式やコンクリート擁壁</a:t>
            </a:r>
            <a:r>
              <a:rPr kumimoji="1" lang="ja-JP" altLang="en-US" sz="1600" dirty="0">
                <a:latin typeface="Meiryo UI" pitchFamily="50" charset="-128"/>
                <a:ea typeface="Meiryo UI" pitchFamily="50" charset="-128"/>
                <a:cs typeface="Meiryo UI" pitchFamily="50" charset="-128"/>
              </a:rPr>
              <a:t>が多い</a:t>
            </a:r>
          </a:p>
        </p:txBody>
      </p:sp>
    </p:spTree>
    <p:extLst>
      <p:ext uri="{BB962C8B-B14F-4D97-AF65-F5344CB8AC3E}">
        <p14:creationId xmlns:p14="http://schemas.microsoft.com/office/powerpoint/2010/main" val="1282219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itchFamily="50" charset="-128"/>
                <a:ea typeface="Meiryo UI" pitchFamily="50" charset="-128"/>
                <a:cs typeface="Meiryo UI" pitchFamily="50" charset="-128"/>
              </a:rPr>
              <a:t>．施設の現状</a:t>
            </a: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１－２　対象施設の概要</a:t>
            </a:r>
            <a:endParaRPr kumimoji="1" lang="ja-JP" altLang="en-US" sz="2400"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107504" y="938757"/>
            <a:ext cx="8928992" cy="369332"/>
          </a:xfrm>
          <a:prstGeom prst="rect">
            <a:avLst/>
          </a:prstGeom>
          <a:noFill/>
          <a:ln w="19050">
            <a:noFill/>
          </a:ln>
        </p:spPr>
        <p:txBody>
          <a:bodyPr wrap="square" rtlCol="0">
            <a:spAutoFit/>
          </a:bodyPr>
          <a:lstStyle/>
          <a:p>
            <a:r>
              <a:rPr kumimoji="1" lang="ja-JP" altLang="en-US" dirty="0">
                <a:latin typeface="Meiryo UI" pitchFamily="50" charset="-128"/>
                <a:ea typeface="Meiryo UI" pitchFamily="50" charset="-128"/>
                <a:cs typeface="Meiryo UI" pitchFamily="50" charset="-128"/>
              </a:rPr>
              <a:t>①港湾</a:t>
            </a:r>
          </a:p>
        </p:txBody>
      </p:sp>
      <p:pic>
        <p:nvPicPr>
          <p:cNvPr id="67" name="Picture 2" descr="大阪湾白図">
            <a:extLst>
              <a:ext uri="{FF2B5EF4-FFF2-40B4-BE49-F238E27FC236}">
                <a16:creationId xmlns:a16="http://schemas.microsoft.com/office/drawing/2014/main" id="{D02C7677-7D98-4BAB-AFF8-19481C45FBF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512" y="1430002"/>
            <a:ext cx="3888432" cy="51880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68" name="表 67">
            <a:extLst>
              <a:ext uri="{FF2B5EF4-FFF2-40B4-BE49-F238E27FC236}">
                <a16:creationId xmlns:a16="http://schemas.microsoft.com/office/drawing/2014/main" id="{DD1091C7-3B2B-4734-A4E2-A9454EEEC75C}"/>
              </a:ext>
            </a:extLst>
          </p:cNvPr>
          <p:cNvGraphicFramePr>
            <a:graphicFrameLocks noGrp="1"/>
          </p:cNvGraphicFramePr>
          <p:nvPr>
            <p:extLst>
              <p:ext uri="{D42A27DB-BD31-4B8C-83A1-F6EECF244321}">
                <p14:modId xmlns:p14="http://schemas.microsoft.com/office/powerpoint/2010/main" val="2933849753"/>
              </p:ext>
            </p:extLst>
          </p:nvPr>
        </p:nvGraphicFramePr>
        <p:xfrm>
          <a:off x="4153348" y="1052736"/>
          <a:ext cx="4883148" cy="2003426"/>
        </p:xfrm>
        <a:graphic>
          <a:graphicData uri="http://schemas.openxmlformats.org/drawingml/2006/table">
            <a:tbl>
              <a:tblPr firstRow="1" bandRow="1">
                <a:tableStyleId>{5940675A-B579-460E-94D1-54222C63F5DA}</a:tableStyleId>
              </a:tblPr>
              <a:tblGrid>
                <a:gridCol w="707229">
                  <a:extLst>
                    <a:ext uri="{9D8B030D-6E8A-4147-A177-3AD203B41FA5}">
                      <a16:colId xmlns:a16="http://schemas.microsoft.com/office/drawing/2014/main" val="20000"/>
                    </a:ext>
                  </a:extLst>
                </a:gridCol>
                <a:gridCol w="791985">
                  <a:extLst>
                    <a:ext uri="{9D8B030D-6E8A-4147-A177-3AD203B41FA5}">
                      <a16:colId xmlns:a16="http://schemas.microsoft.com/office/drawing/2014/main" val="20001"/>
                    </a:ext>
                  </a:extLst>
                </a:gridCol>
                <a:gridCol w="503990">
                  <a:extLst>
                    <a:ext uri="{9D8B030D-6E8A-4147-A177-3AD203B41FA5}">
                      <a16:colId xmlns:a16="http://schemas.microsoft.com/office/drawing/2014/main" val="20002"/>
                    </a:ext>
                  </a:extLst>
                </a:gridCol>
                <a:gridCol w="719986">
                  <a:extLst>
                    <a:ext uri="{9D8B030D-6E8A-4147-A177-3AD203B41FA5}">
                      <a16:colId xmlns:a16="http://schemas.microsoft.com/office/drawing/2014/main" val="20003"/>
                    </a:ext>
                  </a:extLst>
                </a:gridCol>
                <a:gridCol w="720048">
                  <a:extLst>
                    <a:ext uri="{9D8B030D-6E8A-4147-A177-3AD203B41FA5}">
                      <a16:colId xmlns:a16="http://schemas.microsoft.com/office/drawing/2014/main" val="20004"/>
                    </a:ext>
                  </a:extLst>
                </a:gridCol>
                <a:gridCol w="719924">
                  <a:extLst>
                    <a:ext uri="{9D8B030D-6E8A-4147-A177-3AD203B41FA5}">
                      <a16:colId xmlns:a16="http://schemas.microsoft.com/office/drawing/2014/main" val="20005"/>
                    </a:ext>
                  </a:extLst>
                </a:gridCol>
                <a:gridCol w="719986">
                  <a:extLst>
                    <a:ext uri="{9D8B030D-6E8A-4147-A177-3AD203B41FA5}">
                      <a16:colId xmlns:a16="http://schemas.microsoft.com/office/drawing/2014/main" val="20006"/>
                    </a:ext>
                  </a:extLst>
                </a:gridCol>
              </a:tblGrid>
              <a:tr h="457266">
                <a:tc>
                  <a:txBody>
                    <a:bodyPr/>
                    <a:lstStyle/>
                    <a:p>
                      <a:pPr algn="ctr"/>
                      <a:r>
                        <a:rPr kumimoji="1" lang="ja-JP" altLang="en-US" sz="800" dirty="0">
                          <a:latin typeface="Meiryo UI" pitchFamily="50" charset="-128"/>
                          <a:ea typeface="Meiryo UI" pitchFamily="50" charset="-128"/>
                          <a:cs typeface="Meiryo UI" pitchFamily="50" charset="-128"/>
                        </a:rPr>
                        <a:t>種　　　別</a:t>
                      </a:r>
                      <a:endParaRPr kumimoji="1" lang="en-US" altLang="ja-JP" sz="800" dirty="0">
                        <a:latin typeface="Meiryo UI" pitchFamily="50" charset="-128"/>
                        <a:ea typeface="Meiryo UI" pitchFamily="50" charset="-128"/>
                        <a:cs typeface="Meiryo UI" pitchFamily="50" charset="-128"/>
                      </a:endParaRPr>
                    </a:p>
                  </a:txBody>
                  <a:tcPr marL="91428" marR="91428" marT="45727" marB="45727" anchor="ctr"/>
                </a:tc>
                <a:tc>
                  <a:txBody>
                    <a:bodyPr/>
                    <a:lstStyle/>
                    <a:p>
                      <a:pPr algn="ctr"/>
                      <a:r>
                        <a:rPr lang="ja-JP" altLang="en-US" sz="800" dirty="0">
                          <a:latin typeface="Meiryo UI" pitchFamily="50" charset="-128"/>
                          <a:ea typeface="Meiryo UI" pitchFamily="50" charset="-128"/>
                          <a:cs typeface="Meiryo UI" pitchFamily="50" charset="-128"/>
                        </a:rPr>
                        <a:t>施設名</a:t>
                      </a:r>
                      <a:endParaRPr lang="en-US" altLang="ja-JP" sz="800" dirty="0">
                        <a:latin typeface="Meiryo UI" pitchFamily="50" charset="-128"/>
                        <a:ea typeface="Meiryo UI" pitchFamily="50" charset="-128"/>
                        <a:cs typeface="Meiryo UI" pitchFamily="50" charset="-128"/>
                      </a:endParaRPr>
                    </a:p>
                  </a:txBody>
                  <a:tcPr marL="91428" marR="91428" marT="45727" marB="45727" anchor="ctr"/>
                </a:tc>
                <a:tc>
                  <a:txBody>
                    <a:bodyPr/>
                    <a:lstStyle/>
                    <a:p>
                      <a:pPr algn="ctr"/>
                      <a:r>
                        <a:rPr kumimoji="1" lang="ja-JP" altLang="en-US" sz="800" dirty="0">
                          <a:latin typeface="Meiryo UI" pitchFamily="50" charset="-128"/>
                          <a:ea typeface="Meiryo UI" pitchFamily="50" charset="-128"/>
                          <a:cs typeface="Meiryo UI" pitchFamily="50" charset="-128"/>
                        </a:rPr>
                        <a:t>施設数</a:t>
                      </a:r>
                      <a:endParaRPr kumimoji="1" lang="en-US" altLang="ja-JP" sz="800" dirty="0">
                        <a:latin typeface="Meiryo UI" pitchFamily="50" charset="-128"/>
                        <a:ea typeface="Meiryo UI" pitchFamily="50" charset="-128"/>
                        <a:cs typeface="Meiryo UI" pitchFamily="50" charset="-128"/>
                      </a:endParaRPr>
                    </a:p>
                  </a:txBody>
                  <a:tcPr marL="91428" marR="91428" marT="45727" marB="45727" anchor="ctr">
                    <a:lnR w="12700" cap="flat" cmpd="sng" algn="ctr">
                      <a:solidFill>
                        <a:schemeClr val="tx1"/>
                      </a:solidFill>
                      <a:prstDash val="solid"/>
                      <a:round/>
                      <a:headEnd type="none" w="med" len="med"/>
                      <a:tailEnd type="none" w="med" len="med"/>
                    </a:lnR>
                  </a:tcPr>
                </a:tc>
                <a:tc>
                  <a:txBody>
                    <a:bodyPr/>
                    <a:lstStyle/>
                    <a:p>
                      <a:pPr algn="ctr"/>
                      <a:r>
                        <a:rPr kumimoji="1" lang="ja-JP" altLang="en-US" sz="800" dirty="0">
                          <a:latin typeface="Meiryo UI" pitchFamily="50" charset="-128"/>
                          <a:ea typeface="Meiryo UI" pitchFamily="50" charset="-128"/>
                          <a:cs typeface="Meiryo UI" pitchFamily="50" charset="-128"/>
                        </a:rPr>
                        <a:t>建設年度</a:t>
                      </a:r>
                      <a:endParaRPr kumimoji="1" lang="en-US" altLang="ja-JP" sz="800" dirty="0">
                        <a:latin typeface="Meiryo UI" pitchFamily="50" charset="-128"/>
                        <a:ea typeface="Meiryo UI" pitchFamily="50" charset="-128"/>
                        <a:cs typeface="Meiryo UI" pitchFamily="50" charset="-128"/>
                      </a:endParaRPr>
                    </a:p>
                    <a:p>
                      <a:pPr algn="ctr"/>
                      <a:r>
                        <a:rPr kumimoji="1" lang="ja-JP" altLang="en-US" sz="800" dirty="0">
                          <a:latin typeface="Meiryo UI" pitchFamily="50" charset="-128"/>
                          <a:ea typeface="Meiryo UI" pitchFamily="50" charset="-128"/>
                          <a:cs typeface="Meiryo UI" pitchFamily="50" charset="-128"/>
                        </a:rPr>
                        <a:t>不明施設数</a:t>
                      </a:r>
                      <a:endParaRPr kumimoji="1" lang="en-US" altLang="ja-JP" sz="800" dirty="0">
                        <a:latin typeface="Meiryo UI" pitchFamily="50" charset="-128"/>
                        <a:ea typeface="Meiryo UI" pitchFamily="50" charset="-128"/>
                        <a:cs typeface="Meiryo UI" pitchFamily="50" charset="-128"/>
                      </a:endParaRPr>
                    </a:p>
                  </a:txBody>
                  <a:tcPr marL="91428" marR="91428"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en-US" altLang="ja-JP" sz="800" dirty="0">
                          <a:latin typeface="Meiryo UI" pitchFamily="50" charset="-128"/>
                          <a:ea typeface="Meiryo UI" pitchFamily="50" charset="-128"/>
                          <a:cs typeface="Meiryo UI" pitchFamily="50" charset="-128"/>
                        </a:rPr>
                        <a:t>H24</a:t>
                      </a:r>
                    </a:p>
                    <a:p>
                      <a:pPr algn="ctr"/>
                      <a:r>
                        <a:rPr kumimoji="1" lang="ja-JP" altLang="en-US" sz="800" dirty="0">
                          <a:latin typeface="Meiryo UI" pitchFamily="50" charset="-128"/>
                          <a:ea typeface="Meiryo UI" pitchFamily="50" charset="-128"/>
                          <a:cs typeface="Meiryo UI" pitchFamily="50" charset="-128"/>
                        </a:rPr>
                        <a:t>建設後</a:t>
                      </a:r>
                      <a:r>
                        <a:rPr kumimoji="1" lang="en-US" altLang="ja-JP" sz="800" dirty="0">
                          <a:latin typeface="Meiryo UI" pitchFamily="50" charset="-128"/>
                          <a:ea typeface="Meiryo UI" pitchFamily="50" charset="-128"/>
                          <a:cs typeface="Meiryo UI" pitchFamily="50" charset="-128"/>
                        </a:rPr>
                        <a:t>50</a:t>
                      </a:r>
                      <a:r>
                        <a:rPr kumimoji="1" lang="ja-JP" altLang="en-US" sz="800" dirty="0">
                          <a:latin typeface="Meiryo UI" pitchFamily="50" charset="-128"/>
                          <a:ea typeface="Meiryo UI" pitchFamily="50" charset="-128"/>
                          <a:cs typeface="Meiryo UI" pitchFamily="50" charset="-128"/>
                        </a:rPr>
                        <a:t>年</a:t>
                      </a:r>
                      <a:endParaRPr kumimoji="1" lang="en-US" altLang="ja-JP" sz="800" dirty="0">
                        <a:latin typeface="Meiryo UI" pitchFamily="50" charset="-128"/>
                        <a:ea typeface="Meiryo UI" pitchFamily="50" charset="-128"/>
                        <a:cs typeface="Meiryo UI" pitchFamily="50" charset="-128"/>
                      </a:endParaRPr>
                    </a:p>
                    <a:p>
                      <a:pPr algn="ctr"/>
                      <a:r>
                        <a:rPr kumimoji="1" lang="ja-JP" altLang="en-US" sz="800" dirty="0">
                          <a:latin typeface="Meiryo UI" pitchFamily="50" charset="-128"/>
                          <a:ea typeface="Meiryo UI" pitchFamily="50" charset="-128"/>
                          <a:cs typeface="Meiryo UI" pitchFamily="50" charset="-128"/>
                        </a:rPr>
                        <a:t>超過施設数</a:t>
                      </a:r>
                      <a:endParaRPr kumimoji="1" lang="en-US" altLang="ja-JP" sz="800" dirty="0">
                        <a:latin typeface="Meiryo UI" pitchFamily="50" charset="-128"/>
                        <a:ea typeface="Meiryo UI" pitchFamily="50" charset="-128"/>
                        <a:cs typeface="Meiryo UI" pitchFamily="50" charset="-128"/>
                      </a:endParaRPr>
                    </a:p>
                  </a:txBody>
                  <a:tcPr marL="91428" marR="91428"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en-US" altLang="ja-JP" sz="800" dirty="0">
                          <a:latin typeface="Meiryo UI" pitchFamily="50" charset="-128"/>
                          <a:ea typeface="Meiryo UI" pitchFamily="50" charset="-128"/>
                          <a:cs typeface="Meiryo UI" pitchFamily="50" charset="-128"/>
                        </a:rPr>
                        <a:t>R4</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itchFamily="50" charset="-128"/>
                          <a:ea typeface="Meiryo UI" pitchFamily="50" charset="-128"/>
                          <a:cs typeface="Meiryo UI" pitchFamily="50" charset="-128"/>
                        </a:rPr>
                        <a:t>建設後</a:t>
                      </a:r>
                      <a:r>
                        <a:rPr kumimoji="1" lang="en-US" altLang="ja-JP" sz="800" dirty="0">
                          <a:latin typeface="Meiryo UI" pitchFamily="50" charset="-128"/>
                          <a:ea typeface="Meiryo UI" pitchFamily="50" charset="-128"/>
                          <a:cs typeface="Meiryo UI" pitchFamily="50" charset="-128"/>
                        </a:rPr>
                        <a:t>50</a:t>
                      </a:r>
                      <a:r>
                        <a:rPr kumimoji="1" lang="ja-JP" altLang="en-US" sz="800" dirty="0">
                          <a:latin typeface="Meiryo UI" pitchFamily="50" charset="-128"/>
                          <a:ea typeface="Meiryo UI" pitchFamily="50" charset="-128"/>
                          <a:cs typeface="Meiryo UI" pitchFamily="50" charset="-128"/>
                        </a:rPr>
                        <a:t>年</a:t>
                      </a:r>
                      <a:endParaRPr kumimoji="1" lang="en-US" altLang="ja-JP" sz="800" dirty="0">
                        <a:latin typeface="Meiryo UI" pitchFamily="50" charset="-128"/>
                        <a:ea typeface="Meiryo UI" pitchFamily="50" charset="-128"/>
                        <a:cs typeface="Meiryo UI"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itchFamily="50" charset="-128"/>
                          <a:ea typeface="Meiryo UI" pitchFamily="50" charset="-128"/>
                          <a:cs typeface="Meiryo UI" pitchFamily="50" charset="-128"/>
                        </a:rPr>
                        <a:t>超過施設数</a:t>
                      </a:r>
                      <a:endParaRPr kumimoji="1" lang="en-US" altLang="ja-JP" sz="800" dirty="0">
                        <a:latin typeface="Meiryo UI" pitchFamily="50" charset="-128"/>
                        <a:ea typeface="Meiryo UI" pitchFamily="50" charset="-128"/>
                        <a:cs typeface="Meiryo UI" pitchFamily="50" charset="-128"/>
                      </a:endParaRPr>
                    </a:p>
                  </a:txBody>
                  <a:tcPr marL="91428" marR="91428"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en-US" altLang="ja-JP" sz="800" dirty="0">
                          <a:latin typeface="Meiryo UI" pitchFamily="50" charset="-128"/>
                          <a:ea typeface="Meiryo UI" pitchFamily="50" charset="-128"/>
                          <a:cs typeface="Meiryo UI" pitchFamily="50" charset="-128"/>
                        </a:rPr>
                        <a:t>10</a:t>
                      </a:r>
                      <a:r>
                        <a:rPr kumimoji="1" lang="ja-JP" altLang="en-US" sz="800" dirty="0">
                          <a:latin typeface="Meiryo UI" pitchFamily="50" charset="-128"/>
                          <a:ea typeface="Meiryo UI" pitchFamily="50" charset="-128"/>
                          <a:cs typeface="Meiryo UI" pitchFamily="50" charset="-128"/>
                        </a:rPr>
                        <a:t>年後</a:t>
                      </a:r>
                      <a:endParaRPr kumimoji="1" lang="en-US" altLang="ja-JP" sz="800" dirty="0">
                        <a:latin typeface="Meiryo UI" pitchFamily="50" charset="-128"/>
                        <a:ea typeface="Meiryo UI" pitchFamily="50" charset="-128"/>
                        <a:cs typeface="Meiryo UI"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itchFamily="50" charset="-128"/>
                          <a:ea typeface="Meiryo UI" pitchFamily="50" charset="-128"/>
                          <a:cs typeface="Meiryo UI" pitchFamily="50" charset="-128"/>
                        </a:rPr>
                        <a:t>建設後</a:t>
                      </a:r>
                      <a:r>
                        <a:rPr kumimoji="1" lang="en-US" altLang="ja-JP" sz="800" dirty="0">
                          <a:latin typeface="Meiryo UI" pitchFamily="50" charset="-128"/>
                          <a:ea typeface="Meiryo UI" pitchFamily="50" charset="-128"/>
                          <a:cs typeface="Meiryo UI" pitchFamily="50" charset="-128"/>
                        </a:rPr>
                        <a:t>50</a:t>
                      </a:r>
                      <a:r>
                        <a:rPr kumimoji="1" lang="ja-JP" altLang="en-US" sz="800" dirty="0">
                          <a:latin typeface="Meiryo UI" pitchFamily="50" charset="-128"/>
                          <a:ea typeface="Meiryo UI" pitchFamily="50" charset="-128"/>
                          <a:cs typeface="Meiryo UI" pitchFamily="50" charset="-128"/>
                        </a:rPr>
                        <a:t>年</a:t>
                      </a:r>
                      <a:endParaRPr kumimoji="1" lang="en-US" altLang="ja-JP" sz="800" dirty="0">
                        <a:latin typeface="Meiryo UI" pitchFamily="50" charset="-128"/>
                        <a:ea typeface="Meiryo UI" pitchFamily="50" charset="-128"/>
                        <a:cs typeface="Meiryo UI"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itchFamily="50" charset="-128"/>
                          <a:ea typeface="Meiryo UI" pitchFamily="50" charset="-128"/>
                          <a:cs typeface="Meiryo UI" pitchFamily="50" charset="-128"/>
                        </a:rPr>
                        <a:t>超過施設数</a:t>
                      </a:r>
                      <a:endParaRPr kumimoji="1" lang="en-US" altLang="ja-JP" sz="800" dirty="0">
                        <a:latin typeface="Meiryo UI" pitchFamily="50" charset="-128"/>
                        <a:ea typeface="Meiryo UI" pitchFamily="50" charset="-128"/>
                        <a:cs typeface="Meiryo UI" pitchFamily="50" charset="-128"/>
                      </a:endParaRPr>
                    </a:p>
                  </a:txBody>
                  <a:tcPr marL="91428" marR="91428" marT="45727" marB="45727"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213391">
                <a:tc>
                  <a:txBody>
                    <a:bodyPr/>
                    <a:lstStyle/>
                    <a:p>
                      <a:r>
                        <a:rPr kumimoji="1" lang="ja-JP" altLang="en-US" sz="800" dirty="0">
                          <a:latin typeface="Meiryo UI" pitchFamily="50" charset="-128"/>
                          <a:ea typeface="Meiryo UI" pitchFamily="50" charset="-128"/>
                          <a:cs typeface="Meiryo UI" pitchFamily="50" charset="-128"/>
                        </a:rPr>
                        <a:t>係留施設</a:t>
                      </a:r>
                    </a:p>
                  </a:txBody>
                  <a:tcPr marL="91428" marR="91428" marT="45727" marB="45727"/>
                </a:tc>
                <a:tc>
                  <a:txBody>
                    <a:bodyPr/>
                    <a:lstStyle/>
                    <a:p>
                      <a:r>
                        <a:rPr kumimoji="1" lang="ja-JP" altLang="en-US" sz="800" dirty="0">
                          <a:latin typeface="Meiryo UI" pitchFamily="50" charset="-128"/>
                          <a:ea typeface="Meiryo UI" pitchFamily="50" charset="-128"/>
                          <a:cs typeface="Meiryo UI" pitchFamily="50" charset="-128"/>
                        </a:rPr>
                        <a:t>岸壁・物揚場</a:t>
                      </a:r>
                    </a:p>
                  </a:txBody>
                  <a:tcPr marL="91428" marR="91428" marT="45727" marB="45727"/>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104</a:t>
                      </a:r>
                      <a:r>
                        <a:rPr kumimoji="1" lang="ja-JP" altLang="en-US" sz="800" dirty="0">
                          <a:latin typeface="Meiryo UI" pitchFamily="50" charset="-128"/>
                          <a:ea typeface="Meiryo UI" pitchFamily="50" charset="-128"/>
                          <a:cs typeface="Meiryo UI" pitchFamily="50" charset="-128"/>
                        </a:rPr>
                        <a:t>　</a:t>
                      </a:r>
                    </a:p>
                  </a:txBody>
                  <a:tcPr marL="91428" marR="91428" marT="45727" marB="45727">
                    <a:lnR w="12700" cap="flat" cmpd="sng" algn="ctr">
                      <a:solidFill>
                        <a:schemeClr val="tx1"/>
                      </a:solidFill>
                      <a:prstDash val="solid"/>
                      <a:round/>
                      <a:headEnd type="none" w="med" len="med"/>
                      <a:tailEnd type="none" w="med" len="med"/>
                    </a:lnR>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5</a:t>
                      </a:r>
                      <a:r>
                        <a:rPr kumimoji="1" lang="ja-JP" altLang="en-US" sz="800" dirty="0">
                          <a:latin typeface="Meiryo UI" pitchFamily="50" charset="-128"/>
                          <a:ea typeface="Meiryo UI" pitchFamily="50" charset="-128"/>
                          <a:cs typeface="Meiryo UI" pitchFamily="50" charset="-128"/>
                        </a:rPr>
                        <a:t>　　　　</a:t>
                      </a: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16</a:t>
                      </a:r>
                      <a:endParaRPr kumimoji="1" lang="ja-JP" altLang="en-US" sz="800" dirty="0">
                        <a:latin typeface="Meiryo UI" pitchFamily="50" charset="-128"/>
                        <a:ea typeface="Meiryo UI" pitchFamily="50" charset="-128"/>
                        <a:cs typeface="Meiryo UI" pitchFamily="50" charset="-128"/>
                      </a:endParaRP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41</a:t>
                      </a:r>
                      <a:endParaRPr kumimoji="1" lang="ja-JP" altLang="en-US" sz="800" dirty="0">
                        <a:latin typeface="Meiryo UI" pitchFamily="50" charset="-128"/>
                        <a:ea typeface="Meiryo UI" pitchFamily="50" charset="-128"/>
                        <a:cs typeface="Meiryo UI" pitchFamily="50" charset="-128"/>
                      </a:endParaRP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64</a:t>
                      </a:r>
                      <a:endParaRPr kumimoji="1" lang="ja-JP" altLang="en-US" sz="800" dirty="0">
                        <a:latin typeface="Meiryo UI" pitchFamily="50" charset="-128"/>
                        <a:ea typeface="Meiryo UI" pitchFamily="50" charset="-128"/>
                        <a:cs typeface="Meiryo UI" pitchFamily="50" charset="-128"/>
                      </a:endParaRPr>
                    </a:p>
                  </a:txBody>
                  <a:tcPr marL="91428" marR="91428" marT="45727" marB="45727">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235329">
                <a:tc rowSpan="2">
                  <a:txBody>
                    <a:bodyPr/>
                    <a:lstStyle/>
                    <a:p>
                      <a:r>
                        <a:rPr kumimoji="1" lang="ja-JP" altLang="en-US" sz="800" dirty="0">
                          <a:latin typeface="Meiryo UI" pitchFamily="50" charset="-128"/>
                          <a:ea typeface="Meiryo UI" pitchFamily="50" charset="-128"/>
                          <a:cs typeface="Meiryo UI" pitchFamily="50" charset="-128"/>
                        </a:rPr>
                        <a:t>外郭施設</a:t>
                      </a:r>
                    </a:p>
                  </a:txBody>
                  <a:tcPr marL="91428" marR="91428" marT="45727" marB="45727">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itchFamily="50" charset="-128"/>
                          <a:ea typeface="Meiryo UI" pitchFamily="50" charset="-128"/>
                          <a:cs typeface="Meiryo UI" pitchFamily="50" charset="-128"/>
                        </a:rPr>
                        <a:t>防波堤</a:t>
                      </a:r>
                    </a:p>
                  </a:txBody>
                  <a:tcPr marL="91428" marR="91428" marT="45727" marB="45727">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55</a:t>
                      </a:r>
                      <a:endParaRPr kumimoji="1" lang="ja-JP" altLang="en-US" sz="800" dirty="0">
                        <a:latin typeface="Meiryo UI" pitchFamily="50" charset="-128"/>
                        <a:ea typeface="Meiryo UI" pitchFamily="50" charset="-128"/>
                        <a:cs typeface="Meiryo UI" pitchFamily="50" charset="-128"/>
                      </a:endParaRPr>
                    </a:p>
                  </a:txBody>
                  <a:tcPr marL="91428" marR="91428" marT="45727" marB="45727">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15</a:t>
                      </a:r>
                      <a:endParaRPr kumimoji="1" lang="ja-JP" altLang="en-US" sz="800" dirty="0">
                        <a:latin typeface="Meiryo UI" pitchFamily="50" charset="-128"/>
                        <a:ea typeface="Meiryo UI" pitchFamily="50" charset="-128"/>
                        <a:cs typeface="Meiryo UI" pitchFamily="50" charset="-128"/>
                      </a:endParaRP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1</a:t>
                      </a:r>
                      <a:r>
                        <a:rPr kumimoji="1" lang="ja-JP" altLang="en-US" sz="800" dirty="0">
                          <a:latin typeface="Meiryo UI" pitchFamily="50" charset="-128"/>
                          <a:ea typeface="Meiryo UI" pitchFamily="50" charset="-128"/>
                          <a:cs typeface="Meiryo UI" pitchFamily="50" charset="-128"/>
                        </a:rPr>
                        <a:t>　　</a:t>
                      </a: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13</a:t>
                      </a: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22</a:t>
                      </a:r>
                      <a:endParaRPr kumimoji="1" lang="ja-JP" altLang="en-US" sz="800" dirty="0">
                        <a:latin typeface="Meiryo UI" pitchFamily="50" charset="-128"/>
                        <a:ea typeface="Meiryo UI" pitchFamily="50" charset="-128"/>
                        <a:cs typeface="Meiryo UI" pitchFamily="50" charset="-128"/>
                      </a:endParaRPr>
                    </a:p>
                  </a:txBody>
                  <a:tcPr marL="91428" marR="91428" marT="45727" marB="45727">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13391">
                <a:tc vMerge="1">
                  <a:txBody>
                    <a:bodyPr/>
                    <a:lstStyle/>
                    <a:p>
                      <a:endParaRPr kumimoji="1" lang="ja-JP" altLang="en-US" sz="1100" dirty="0"/>
                    </a:p>
                  </a:txBody>
                  <a:tcPr>
                    <a:lnT w="12700" cap="flat" cmpd="sng" algn="ctr">
                      <a:solidFill>
                        <a:schemeClr val="tx1"/>
                      </a:solidFill>
                      <a:prstDash val="solid"/>
                      <a:round/>
                      <a:headEnd type="none" w="med" len="med"/>
                      <a:tailEnd type="none" w="med" len="med"/>
                    </a:lnT>
                  </a:tcPr>
                </a:tc>
                <a:tc>
                  <a:txBody>
                    <a:bodyPr/>
                    <a:lstStyle/>
                    <a:p>
                      <a:r>
                        <a:rPr kumimoji="1" lang="ja-JP" altLang="en-US" sz="800" dirty="0">
                          <a:latin typeface="Meiryo UI" pitchFamily="50" charset="-128"/>
                          <a:ea typeface="Meiryo UI" pitchFamily="50" charset="-128"/>
                          <a:cs typeface="Meiryo UI" pitchFamily="50" charset="-128"/>
                        </a:rPr>
                        <a:t>護岸</a:t>
                      </a:r>
                    </a:p>
                  </a:txBody>
                  <a:tcPr marL="91428" marR="91428" marT="45727" marB="45727">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131</a:t>
                      </a:r>
                      <a:endParaRPr kumimoji="1" lang="ja-JP" altLang="en-US" sz="800" dirty="0">
                        <a:latin typeface="Meiryo UI" pitchFamily="50" charset="-128"/>
                        <a:ea typeface="Meiryo UI" pitchFamily="50" charset="-128"/>
                        <a:cs typeface="Meiryo UI" pitchFamily="50" charset="-128"/>
                      </a:endParaRPr>
                    </a:p>
                  </a:txBody>
                  <a:tcPr marL="91428" marR="91428" marT="45727" marB="4572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72</a:t>
                      </a:r>
                      <a:endParaRPr kumimoji="1" lang="ja-JP" altLang="en-US" sz="800" dirty="0">
                        <a:latin typeface="Meiryo UI" pitchFamily="50" charset="-128"/>
                        <a:ea typeface="Meiryo UI" pitchFamily="50" charset="-128"/>
                        <a:cs typeface="Meiryo UI" pitchFamily="50" charset="-128"/>
                      </a:endParaRP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1</a:t>
                      </a:r>
                      <a:r>
                        <a:rPr kumimoji="1" lang="ja-JP" altLang="en-US" sz="800" dirty="0">
                          <a:latin typeface="Meiryo UI" pitchFamily="50" charset="-128"/>
                          <a:ea typeface="Meiryo UI" pitchFamily="50" charset="-128"/>
                          <a:cs typeface="Meiryo UI" pitchFamily="50" charset="-128"/>
                        </a:rPr>
                        <a:t>　</a:t>
                      </a: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29</a:t>
                      </a:r>
                      <a:endParaRPr kumimoji="1" lang="ja-JP" altLang="en-US" sz="800" dirty="0">
                        <a:latin typeface="Meiryo UI" pitchFamily="50" charset="-128"/>
                        <a:ea typeface="Meiryo UI" pitchFamily="50" charset="-128"/>
                        <a:cs typeface="Meiryo UI" pitchFamily="50" charset="-128"/>
                      </a:endParaRP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31</a:t>
                      </a:r>
                      <a:endParaRPr kumimoji="1" lang="ja-JP" altLang="en-US" sz="800" dirty="0">
                        <a:latin typeface="Meiryo UI" pitchFamily="50" charset="-128"/>
                        <a:ea typeface="Meiryo UI" pitchFamily="50" charset="-128"/>
                        <a:cs typeface="Meiryo UI" pitchFamily="50" charset="-128"/>
                      </a:endParaRPr>
                    </a:p>
                  </a:txBody>
                  <a:tcPr marL="91428" marR="91428" marT="45727" marB="45727">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35329">
                <a:tc>
                  <a:txBody>
                    <a:bodyPr/>
                    <a:lstStyle/>
                    <a:p>
                      <a:r>
                        <a:rPr kumimoji="1" lang="ja-JP" altLang="en-US" sz="800" dirty="0">
                          <a:latin typeface="Meiryo UI" pitchFamily="50" charset="-128"/>
                          <a:ea typeface="Meiryo UI" pitchFamily="50" charset="-128"/>
                          <a:cs typeface="Meiryo UI" pitchFamily="50" charset="-128"/>
                        </a:rPr>
                        <a:t>臨港交通</a:t>
                      </a:r>
                      <a:endParaRPr kumimoji="1" lang="en-US" altLang="ja-JP" sz="800" dirty="0">
                        <a:latin typeface="Meiryo UI" pitchFamily="50" charset="-128"/>
                        <a:ea typeface="Meiryo UI" pitchFamily="50" charset="-128"/>
                        <a:cs typeface="Meiryo UI" pitchFamily="50" charset="-128"/>
                      </a:endParaRPr>
                    </a:p>
                    <a:p>
                      <a:r>
                        <a:rPr kumimoji="1" lang="ja-JP" altLang="en-US" sz="800" dirty="0">
                          <a:latin typeface="Meiryo UI" pitchFamily="50" charset="-128"/>
                          <a:ea typeface="Meiryo UI" pitchFamily="50" charset="-128"/>
                          <a:cs typeface="Meiryo UI" pitchFamily="50" charset="-128"/>
                        </a:rPr>
                        <a:t>施設</a:t>
                      </a:r>
                    </a:p>
                  </a:txBody>
                  <a:tcPr marL="91428" marR="91428" marT="45727" marB="45727">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itchFamily="50" charset="-128"/>
                          <a:ea typeface="Meiryo UI" pitchFamily="50" charset="-128"/>
                          <a:cs typeface="Meiryo UI" pitchFamily="50" charset="-128"/>
                        </a:rPr>
                        <a:t>橋梁</a:t>
                      </a:r>
                    </a:p>
                  </a:txBody>
                  <a:tcPr marL="91428" marR="91428" marT="45727" marB="45727">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20</a:t>
                      </a:r>
                      <a:endParaRPr kumimoji="1" lang="ja-JP" altLang="en-US" sz="800" dirty="0">
                        <a:latin typeface="Meiryo UI" pitchFamily="50" charset="-128"/>
                        <a:ea typeface="Meiryo UI" pitchFamily="50" charset="-128"/>
                        <a:cs typeface="Meiryo UI" pitchFamily="50" charset="-128"/>
                      </a:endParaRPr>
                    </a:p>
                  </a:txBody>
                  <a:tcPr marL="91428" marR="91428" marT="45727" marB="4572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0</a:t>
                      </a:r>
                      <a:endParaRPr kumimoji="1" lang="ja-JP" altLang="en-US" sz="800" dirty="0">
                        <a:latin typeface="Meiryo UI" pitchFamily="50" charset="-128"/>
                        <a:ea typeface="Meiryo UI" pitchFamily="50" charset="-128"/>
                        <a:cs typeface="Meiryo UI" pitchFamily="50" charset="-128"/>
                      </a:endParaRP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0</a:t>
                      </a:r>
                      <a:r>
                        <a:rPr kumimoji="1" lang="ja-JP" altLang="en-US" sz="800" dirty="0">
                          <a:latin typeface="Meiryo UI" pitchFamily="50" charset="-128"/>
                          <a:ea typeface="Meiryo UI" pitchFamily="50" charset="-128"/>
                          <a:cs typeface="Meiryo UI" pitchFamily="50" charset="-128"/>
                        </a:rPr>
                        <a:t>　</a:t>
                      </a: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5</a:t>
                      </a:r>
                      <a:endParaRPr kumimoji="1" lang="ja-JP" altLang="en-US" sz="800" dirty="0">
                        <a:latin typeface="Meiryo UI" pitchFamily="50" charset="-128"/>
                        <a:ea typeface="Meiryo UI" pitchFamily="50" charset="-128"/>
                        <a:cs typeface="Meiryo UI" pitchFamily="50" charset="-128"/>
                      </a:endParaRP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9</a:t>
                      </a:r>
                      <a:endParaRPr kumimoji="1" lang="ja-JP" altLang="en-US" sz="800" dirty="0">
                        <a:latin typeface="Meiryo UI" pitchFamily="50" charset="-128"/>
                        <a:ea typeface="Meiryo UI" pitchFamily="50" charset="-128"/>
                        <a:cs typeface="Meiryo UI" pitchFamily="50" charset="-128"/>
                      </a:endParaRPr>
                    </a:p>
                  </a:txBody>
                  <a:tcPr marL="91428" marR="91428" marT="45727" marB="45727">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13391">
                <a:tc>
                  <a:txBody>
                    <a:bodyPr/>
                    <a:lstStyle/>
                    <a:p>
                      <a:endParaRPr kumimoji="1" lang="ja-JP" altLang="en-US" sz="800" dirty="0">
                        <a:latin typeface="Meiryo UI" pitchFamily="50" charset="-128"/>
                        <a:ea typeface="Meiryo UI" pitchFamily="50" charset="-128"/>
                        <a:cs typeface="Meiryo UI" pitchFamily="50" charset="-128"/>
                      </a:endParaRPr>
                    </a:p>
                  </a:txBody>
                  <a:tcPr marL="91428" marR="91428" marT="45727" marB="45727">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itchFamily="50" charset="-128"/>
                          <a:ea typeface="Meiryo UI" pitchFamily="50" charset="-128"/>
                          <a:cs typeface="Meiryo UI" pitchFamily="50" charset="-128"/>
                        </a:rPr>
                        <a:t>　　　計</a:t>
                      </a:r>
                    </a:p>
                  </a:txBody>
                  <a:tcPr marL="91428" marR="91428" marT="45727" marB="45727">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310</a:t>
                      </a:r>
                      <a:r>
                        <a:rPr kumimoji="1" lang="ja-JP" altLang="en-US" sz="800" dirty="0">
                          <a:latin typeface="Meiryo UI" pitchFamily="50" charset="-128"/>
                          <a:ea typeface="Meiryo UI" pitchFamily="50" charset="-128"/>
                          <a:cs typeface="Meiryo UI" pitchFamily="50" charset="-128"/>
                        </a:rPr>
                        <a:t>　　</a:t>
                      </a:r>
                    </a:p>
                  </a:txBody>
                  <a:tcPr marL="91428" marR="91428" marT="45727" marB="4572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92</a:t>
                      </a:r>
                      <a:endParaRPr kumimoji="1" lang="ja-JP" altLang="en-US" sz="800" dirty="0">
                        <a:latin typeface="Meiryo UI" pitchFamily="50" charset="-128"/>
                        <a:ea typeface="Meiryo UI" pitchFamily="50" charset="-128"/>
                        <a:cs typeface="Meiryo UI" pitchFamily="50" charset="-128"/>
                      </a:endParaRP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18</a:t>
                      </a:r>
                      <a:r>
                        <a:rPr kumimoji="1" lang="ja-JP" altLang="en-US" sz="800" dirty="0">
                          <a:latin typeface="Meiryo UI" pitchFamily="50" charset="-128"/>
                          <a:ea typeface="Meiryo UI" pitchFamily="50" charset="-128"/>
                          <a:cs typeface="Meiryo UI" pitchFamily="50" charset="-128"/>
                        </a:rPr>
                        <a:t>　</a:t>
                      </a: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86</a:t>
                      </a:r>
                      <a:endParaRPr kumimoji="1" lang="ja-JP" altLang="en-US" sz="800" dirty="0">
                        <a:latin typeface="Meiryo UI" pitchFamily="50" charset="-128"/>
                        <a:ea typeface="Meiryo UI" pitchFamily="50" charset="-128"/>
                        <a:cs typeface="Meiryo UI" pitchFamily="50" charset="-128"/>
                      </a:endParaRP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125</a:t>
                      </a:r>
                      <a:endParaRPr kumimoji="1" lang="ja-JP" altLang="en-US" sz="800" dirty="0">
                        <a:latin typeface="Meiryo UI" pitchFamily="50" charset="-128"/>
                        <a:ea typeface="Meiryo UI" pitchFamily="50" charset="-128"/>
                        <a:cs typeface="Meiryo UI" pitchFamily="50" charset="-128"/>
                      </a:endParaRPr>
                    </a:p>
                  </a:txBody>
                  <a:tcPr marL="91428" marR="91428" marT="45727" marB="45727">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35329">
                <a:tc gridSpan="2">
                  <a:txBody>
                    <a:bodyPr/>
                    <a:lstStyle/>
                    <a:p>
                      <a:r>
                        <a:rPr kumimoji="1" lang="ja-JP" altLang="en-US" sz="800" dirty="0">
                          <a:latin typeface="Meiryo UI" pitchFamily="50" charset="-128"/>
                          <a:ea typeface="Meiryo UI" pitchFamily="50" charset="-128"/>
                          <a:cs typeface="Meiryo UI" pitchFamily="50" charset="-128"/>
                        </a:rPr>
                        <a:t>（建設年度不明施設数除く）</a:t>
                      </a:r>
                      <a:endParaRPr kumimoji="1" lang="en-US" altLang="ja-JP" sz="800" dirty="0">
                        <a:latin typeface="Meiryo UI" pitchFamily="50" charset="-128"/>
                        <a:ea typeface="Meiryo UI" pitchFamily="50" charset="-128"/>
                        <a:cs typeface="Meiryo UI" pitchFamily="50" charset="-128"/>
                      </a:endParaRPr>
                    </a:p>
                    <a:p>
                      <a:r>
                        <a:rPr kumimoji="1" lang="ja-JP" altLang="en-US" sz="800" dirty="0">
                          <a:latin typeface="Meiryo UI" pitchFamily="50" charset="-128"/>
                          <a:ea typeface="Meiryo UI" pitchFamily="50" charset="-128"/>
                          <a:cs typeface="Meiryo UI" pitchFamily="50" charset="-128"/>
                        </a:rPr>
                        <a:t>　　　　　　合　　　計</a:t>
                      </a:r>
                    </a:p>
                  </a:txBody>
                  <a:tcPr marL="91428" marR="91428" marT="45727" marB="45727">
                    <a:lnT w="12700" cap="flat" cmpd="sng" algn="ctr">
                      <a:solidFill>
                        <a:schemeClr val="tx1"/>
                      </a:solidFill>
                      <a:prstDash val="solid"/>
                      <a:round/>
                      <a:headEnd type="none" w="med" len="med"/>
                      <a:tailEnd type="none" w="med" len="med"/>
                    </a:lnT>
                  </a:tcPr>
                </a:tc>
                <a:tc hMerge="1">
                  <a:txBody>
                    <a:bodyPr/>
                    <a:lstStyle/>
                    <a:p>
                      <a:endParaRPr kumimoji="1" lang="ja-JP" altLang="en-US" sz="1100" dirty="0">
                        <a:latin typeface="Meiryo UI" pitchFamily="50" charset="-128"/>
                        <a:ea typeface="Meiryo UI" pitchFamily="50" charset="-128"/>
                        <a:cs typeface="Meiryo UI" pitchFamily="50" charset="-128"/>
                      </a:endParaRPr>
                    </a:p>
                  </a:txBody>
                  <a:tcPr>
                    <a:lnT w="12700" cap="flat" cmpd="sng" algn="ctr">
                      <a:solidFill>
                        <a:schemeClr val="tx1"/>
                      </a:solidFill>
                      <a:prstDash val="solid"/>
                      <a:round/>
                      <a:headEnd type="none" w="med" len="med"/>
                      <a:tailEnd type="none" w="med" len="med"/>
                    </a:lnT>
                  </a:tcPr>
                </a:tc>
                <a:tc>
                  <a:txBody>
                    <a:bodyPr/>
                    <a:lstStyle/>
                    <a:p>
                      <a:r>
                        <a:rPr kumimoji="1" lang="ja-JP" altLang="en-US" sz="800" dirty="0">
                          <a:latin typeface="Meiryo UI" pitchFamily="50" charset="-128"/>
                          <a:ea typeface="Meiryo UI" pitchFamily="50" charset="-128"/>
                          <a:cs typeface="Meiryo UI" pitchFamily="50" charset="-128"/>
                        </a:rPr>
                        <a:t>　</a:t>
                      </a:r>
                    </a:p>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218</a:t>
                      </a:r>
                      <a:endParaRPr kumimoji="1" lang="ja-JP" altLang="en-US" sz="800" dirty="0">
                        <a:latin typeface="Meiryo UI" pitchFamily="50" charset="-128"/>
                        <a:ea typeface="Meiryo UI" pitchFamily="50" charset="-128"/>
                        <a:cs typeface="Meiryo UI" pitchFamily="50" charset="-128"/>
                      </a:endParaRPr>
                    </a:p>
                  </a:txBody>
                  <a:tcPr marL="91428" marR="91428" marT="45727" marB="45727">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kumimoji="1" lang="ja-JP" altLang="en-US" sz="800" dirty="0">
                        <a:latin typeface="Meiryo UI" pitchFamily="50" charset="-128"/>
                        <a:ea typeface="Meiryo UI" pitchFamily="50" charset="-128"/>
                        <a:cs typeface="Meiryo UI" pitchFamily="50" charset="-128"/>
                      </a:endParaRP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kumimoji="1" lang="ja-JP" altLang="en-US" sz="800" dirty="0">
                          <a:latin typeface="Meiryo UI" pitchFamily="50" charset="-128"/>
                          <a:ea typeface="Meiryo UI" pitchFamily="50" charset="-128"/>
                          <a:cs typeface="Meiryo UI" pitchFamily="50" charset="-128"/>
                        </a:rPr>
                        <a:t>　（　</a:t>
                      </a:r>
                      <a:r>
                        <a:rPr kumimoji="1" lang="en-US" altLang="ja-JP" sz="800" dirty="0">
                          <a:latin typeface="Meiryo UI" pitchFamily="50" charset="-128"/>
                          <a:ea typeface="Meiryo UI" pitchFamily="50" charset="-128"/>
                          <a:cs typeface="Meiryo UI" pitchFamily="50" charset="-128"/>
                        </a:rPr>
                        <a:t>9</a:t>
                      </a:r>
                      <a:r>
                        <a:rPr kumimoji="1" lang="ja-JP" altLang="en-US" sz="800" dirty="0">
                          <a:latin typeface="Meiryo UI" pitchFamily="50" charset="-128"/>
                          <a:ea typeface="Meiryo UI" pitchFamily="50" charset="-128"/>
                          <a:cs typeface="Meiryo UI" pitchFamily="50" charset="-128"/>
                        </a:rPr>
                        <a:t>％）</a:t>
                      </a:r>
                      <a:endParaRPr kumimoji="1" lang="en-US" altLang="ja-JP" sz="800" dirty="0">
                        <a:latin typeface="Meiryo UI" pitchFamily="50" charset="-128"/>
                        <a:ea typeface="Meiryo UI" pitchFamily="50" charset="-128"/>
                        <a:cs typeface="Meiryo UI" pitchFamily="50" charset="-128"/>
                      </a:endParaRPr>
                    </a:p>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18</a:t>
                      </a:r>
                      <a:r>
                        <a:rPr kumimoji="1" lang="ja-JP" altLang="en-US" sz="800" dirty="0">
                          <a:latin typeface="Meiryo UI" pitchFamily="50" charset="-128"/>
                          <a:ea typeface="Meiryo UI" pitchFamily="50" charset="-128"/>
                          <a:cs typeface="Meiryo UI" pitchFamily="50" charset="-128"/>
                        </a:rPr>
                        <a:t>　　　　</a:t>
                      </a:r>
                      <a:endParaRPr kumimoji="1" lang="en-US" altLang="ja-JP" sz="800" dirty="0">
                        <a:latin typeface="Meiryo UI" pitchFamily="50" charset="-128"/>
                        <a:ea typeface="Meiryo UI" pitchFamily="50" charset="-128"/>
                        <a:cs typeface="Meiryo UI" pitchFamily="50" charset="-128"/>
                      </a:endParaRP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39</a:t>
                      </a:r>
                      <a:r>
                        <a:rPr kumimoji="1" lang="ja-JP" altLang="en-US" sz="800" dirty="0">
                          <a:latin typeface="Meiryo UI" pitchFamily="50" charset="-128"/>
                          <a:ea typeface="Meiryo UI" pitchFamily="50" charset="-128"/>
                          <a:cs typeface="Meiryo UI" pitchFamily="50" charset="-128"/>
                        </a:rPr>
                        <a:t>％）</a:t>
                      </a:r>
                      <a:endParaRPr kumimoji="1" lang="en-US" altLang="ja-JP" sz="800" dirty="0">
                        <a:latin typeface="Meiryo UI" pitchFamily="50" charset="-128"/>
                        <a:ea typeface="Meiryo UI" pitchFamily="50" charset="-128"/>
                        <a:cs typeface="Meiryo UI" pitchFamily="50" charset="-128"/>
                      </a:endParaRPr>
                    </a:p>
                    <a:p>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86</a:t>
                      </a:r>
                      <a:endParaRPr kumimoji="1" lang="ja-JP" altLang="en-US" sz="800" dirty="0">
                        <a:latin typeface="Meiryo UI" pitchFamily="50" charset="-128"/>
                        <a:ea typeface="Meiryo UI" pitchFamily="50" charset="-128"/>
                        <a:cs typeface="Meiryo UI" pitchFamily="50" charset="-128"/>
                      </a:endParaRP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kumimoji="1" lang="ja-JP" altLang="en-US" sz="800" dirty="0">
                          <a:latin typeface="Meiryo UI" pitchFamily="50" charset="-128"/>
                          <a:ea typeface="Meiryo UI" pitchFamily="50" charset="-128"/>
                          <a:cs typeface="Meiryo UI" pitchFamily="50" charset="-128"/>
                        </a:rPr>
                        <a:t>（</a:t>
                      </a:r>
                      <a:r>
                        <a:rPr kumimoji="1" lang="en-US" altLang="ja-JP" sz="800" dirty="0">
                          <a:latin typeface="Meiryo UI" pitchFamily="50" charset="-128"/>
                          <a:ea typeface="Meiryo UI" pitchFamily="50" charset="-128"/>
                          <a:cs typeface="Meiryo UI" pitchFamily="50" charset="-128"/>
                        </a:rPr>
                        <a:t>57</a:t>
                      </a:r>
                      <a:r>
                        <a:rPr kumimoji="1" lang="ja-JP" altLang="en-US" sz="800" dirty="0">
                          <a:latin typeface="Meiryo UI" pitchFamily="50" charset="-128"/>
                          <a:ea typeface="Meiryo UI" pitchFamily="50" charset="-128"/>
                          <a:cs typeface="Meiryo UI" pitchFamily="50" charset="-128"/>
                        </a:rPr>
                        <a:t>％）　　　　　　</a:t>
                      </a:r>
                      <a:r>
                        <a:rPr kumimoji="1" lang="en-US" altLang="ja-JP" sz="800" dirty="0">
                          <a:latin typeface="Meiryo UI" pitchFamily="50" charset="-128"/>
                          <a:ea typeface="Meiryo UI" pitchFamily="50" charset="-128"/>
                          <a:cs typeface="Meiryo UI" pitchFamily="50" charset="-128"/>
                        </a:rPr>
                        <a:t>125</a:t>
                      </a:r>
                      <a:endParaRPr kumimoji="1" lang="ja-JP" altLang="en-US" sz="800" dirty="0">
                        <a:latin typeface="Meiryo UI" pitchFamily="50" charset="-128"/>
                        <a:ea typeface="Meiryo UI" pitchFamily="50" charset="-128"/>
                        <a:cs typeface="Meiryo UI" pitchFamily="50" charset="-128"/>
                      </a:endParaRPr>
                    </a:p>
                  </a:txBody>
                  <a:tcPr marL="91428" marR="91428" marT="45727" marB="45727">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pic>
        <p:nvPicPr>
          <p:cNvPr id="75" name="Picture 5">
            <a:extLst>
              <a:ext uri="{FF2B5EF4-FFF2-40B4-BE49-F238E27FC236}">
                <a16:creationId xmlns:a16="http://schemas.microsoft.com/office/drawing/2014/main" id="{7725AD4D-EA52-4BDE-B312-E4880E220D0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50582" y="3116048"/>
            <a:ext cx="4074404" cy="2088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テキスト ボックス 75">
            <a:extLst>
              <a:ext uri="{FF2B5EF4-FFF2-40B4-BE49-F238E27FC236}">
                <a16:creationId xmlns:a16="http://schemas.microsoft.com/office/drawing/2014/main" id="{26B4837E-068A-40B2-9E6F-E16DF0777AF5}"/>
              </a:ext>
            </a:extLst>
          </p:cNvPr>
          <p:cNvSpPr txBox="1"/>
          <p:nvPr/>
        </p:nvSpPr>
        <p:spPr>
          <a:xfrm>
            <a:off x="5898998" y="3689595"/>
            <a:ext cx="1584176" cy="229097"/>
          </a:xfrm>
          <a:prstGeom prst="rect">
            <a:avLst/>
          </a:prstGeom>
          <a:noFill/>
          <a:ln>
            <a:solidFill>
              <a:schemeClr val="tx1"/>
            </a:solidFill>
          </a:ln>
        </p:spPr>
        <p:txBody>
          <a:bodyPr wrap="square" rtlCol="0">
            <a:spAutoFit/>
          </a:bodyPr>
          <a:lstStyle/>
          <a:p>
            <a:r>
              <a:rPr lang="ja-JP" altLang="en-US" sz="900" b="1" dirty="0">
                <a:latin typeface="Meiryo UI" panose="020B0604030504040204" pitchFamily="50" charset="-128"/>
                <a:ea typeface="Meiryo UI" panose="020B0604030504040204" pitchFamily="50" charset="-128"/>
                <a:cs typeface="Meiryo UI" panose="020B0604030504040204" pitchFamily="50" charset="-128"/>
              </a:rPr>
              <a:t>係留施設（岸壁・物揚場）</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二等辺三角形 76">
            <a:extLst>
              <a:ext uri="{FF2B5EF4-FFF2-40B4-BE49-F238E27FC236}">
                <a16:creationId xmlns:a16="http://schemas.microsoft.com/office/drawing/2014/main" id="{E752979A-C4BC-40DF-8D98-66B63C69C1F4}"/>
              </a:ext>
            </a:extLst>
          </p:cNvPr>
          <p:cNvSpPr/>
          <p:nvPr/>
        </p:nvSpPr>
        <p:spPr>
          <a:xfrm rot="5400000">
            <a:off x="6902819" y="5920162"/>
            <a:ext cx="792162" cy="204788"/>
          </a:xfrm>
          <a:prstGeom prst="triangle">
            <a:avLst/>
          </a:prstGeom>
          <a:solidFill>
            <a:schemeClr val="bg1">
              <a:lumMod val="75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ja-JP" altLang="en-US"/>
          </a:p>
        </p:txBody>
      </p:sp>
      <p:grpSp>
        <p:nvGrpSpPr>
          <p:cNvPr id="78" name="グループ化 21508">
            <a:extLst>
              <a:ext uri="{FF2B5EF4-FFF2-40B4-BE49-F238E27FC236}">
                <a16:creationId xmlns:a16="http://schemas.microsoft.com/office/drawing/2014/main" id="{9DECE491-9288-4F7C-A456-F61075859903}"/>
              </a:ext>
            </a:extLst>
          </p:cNvPr>
          <p:cNvGrpSpPr>
            <a:grpSpLocks/>
          </p:cNvGrpSpPr>
          <p:nvPr/>
        </p:nvGrpSpPr>
        <p:grpSpPr bwMode="auto">
          <a:xfrm>
            <a:off x="3613288" y="5325820"/>
            <a:ext cx="1439863" cy="1525588"/>
            <a:chOff x="2843572" y="-2061034"/>
            <a:chExt cx="1440000" cy="1524915"/>
          </a:xfrm>
        </p:grpSpPr>
        <p:graphicFrame>
          <p:nvGraphicFramePr>
            <p:cNvPr id="79" name="グラフ 78">
              <a:extLst>
                <a:ext uri="{FF2B5EF4-FFF2-40B4-BE49-F238E27FC236}">
                  <a16:creationId xmlns:a16="http://schemas.microsoft.com/office/drawing/2014/main" id="{7613C253-3609-4CD3-9D2E-906457F6EF8E}"/>
                </a:ext>
              </a:extLst>
            </p:cNvPr>
            <p:cNvGraphicFramePr>
              <a:graphicFrameLocks/>
            </p:cNvGraphicFramePr>
            <p:nvPr/>
          </p:nvGraphicFramePr>
          <p:xfrm>
            <a:off x="2843572" y="-2061034"/>
            <a:ext cx="1440000" cy="1524915"/>
          </p:xfrm>
          <a:graphic>
            <a:graphicData uri="http://schemas.openxmlformats.org/drawingml/2006/chart">
              <c:chart xmlns:c="http://schemas.openxmlformats.org/drawingml/2006/chart" xmlns:r="http://schemas.openxmlformats.org/officeDocument/2006/relationships" r:id="rId5"/>
            </a:graphicData>
          </a:graphic>
        </p:graphicFrame>
        <p:sp>
          <p:nvSpPr>
            <p:cNvPr id="80" name="テキスト ボックス 36">
              <a:extLst>
                <a:ext uri="{FF2B5EF4-FFF2-40B4-BE49-F238E27FC236}">
                  <a16:creationId xmlns:a16="http://schemas.microsoft.com/office/drawing/2014/main" id="{E8B00113-34A2-4067-9A80-F3EDC25E3239}"/>
                </a:ext>
              </a:extLst>
            </p:cNvPr>
            <p:cNvSpPr txBox="1">
              <a:spLocks noChangeArrowheads="1"/>
            </p:cNvSpPr>
            <p:nvPr/>
          </p:nvSpPr>
          <p:spPr bwMode="auto">
            <a:xfrm>
              <a:off x="2938429" y="-1123238"/>
              <a:ext cx="1030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200">
                  <a:latin typeface="Meiryo UI" panose="020B0604030504040204" pitchFamily="50" charset="-128"/>
                  <a:ea typeface="Meiryo UI" panose="020B0604030504040204" pitchFamily="50" charset="-128"/>
                </a:rPr>
                <a:t>50</a:t>
              </a:r>
              <a:r>
                <a:rPr lang="ja-JP" altLang="en-US" sz="1200">
                  <a:latin typeface="Meiryo UI" panose="020B0604030504040204" pitchFamily="50" charset="-128"/>
                  <a:ea typeface="Meiryo UI" panose="020B0604030504040204" pitchFamily="50" charset="-128"/>
                </a:rPr>
                <a:t>年未満</a:t>
              </a:r>
              <a:endParaRPr lang="en-US" altLang="ja-JP" sz="1200">
                <a:latin typeface="Meiryo UI" panose="020B0604030504040204" pitchFamily="50" charset="-128"/>
                <a:ea typeface="Meiryo UI" panose="020B0604030504040204" pitchFamily="50" charset="-128"/>
              </a:endParaRPr>
            </a:p>
            <a:p>
              <a:pPr algn="ctr" eaLnBrk="1" hangingPunct="1">
                <a:spcBef>
                  <a:spcPct val="0"/>
                </a:spcBef>
                <a:buFontTx/>
                <a:buNone/>
              </a:pPr>
              <a:r>
                <a:rPr lang="en-US" altLang="ja-JP" sz="1200">
                  <a:latin typeface="Meiryo UI" panose="020B0604030504040204" pitchFamily="50" charset="-128"/>
                  <a:ea typeface="Meiryo UI" panose="020B0604030504040204" pitchFamily="50" charset="-128"/>
                </a:rPr>
                <a:t>92%</a:t>
              </a:r>
              <a:endParaRPr lang="ja-JP" altLang="en-US" sz="1200">
                <a:latin typeface="Meiryo UI" panose="020B0604030504040204" pitchFamily="50" charset="-128"/>
                <a:ea typeface="Meiryo UI" panose="020B0604030504040204" pitchFamily="50" charset="-128"/>
              </a:endParaRPr>
            </a:p>
          </p:txBody>
        </p:sp>
        <p:sp>
          <p:nvSpPr>
            <p:cNvPr id="81" name="テキスト ボックス 36">
              <a:extLst>
                <a:ext uri="{FF2B5EF4-FFF2-40B4-BE49-F238E27FC236}">
                  <a16:creationId xmlns:a16="http://schemas.microsoft.com/office/drawing/2014/main" id="{6EF27D46-156B-4553-9613-1C07F4AC9940}"/>
                </a:ext>
              </a:extLst>
            </p:cNvPr>
            <p:cNvSpPr txBox="1">
              <a:spLocks noChangeArrowheads="1"/>
            </p:cNvSpPr>
            <p:nvPr/>
          </p:nvSpPr>
          <p:spPr bwMode="auto">
            <a:xfrm>
              <a:off x="3183860" y="-2020149"/>
              <a:ext cx="1030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200">
                  <a:latin typeface="Meiryo UI" panose="020B0604030504040204" pitchFamily="50" charset="-128"/>
                  <a:ea typeface="Meiryo UI" panose="020B0604030504040204" pitchFamily="50" charset="-128"/>
                </a:rPr>
                <a:t>50</a:t>
              </a:r>
              <a:r>
                <a:rPr lang="ja-JP" altLang="en-US" sz="1200">
                  <a:latin typeface="Meiryo UI" panose="020B0604030504040204" pitchFamily="50" charset="-128"/>
                  <a:ea typeface="Meiryo UI" panose="020B0604030504040204" pitchFamily="50" charset="-128"/>
                </a:rPr>
                <a:t>年超</a:t>
              </a:r>
              <a:endParaRPr lang="en-US" altLang="ja-JP" sz="1200">
                <a:latin typeface="Meiryo UI" panose="020B0604030504040204" pitchFamily="50" charset="-128"/>
                <a:ea typeface="Meiryo UI" panose="020B0604030504040204" pitchFamily="50" charset="-128"/>
              </a:endParaRPr>
            </a:p>
            <a:p>
              <a:pPr algn="ctr" eaLnBrk="1" hangingPunct="1">
                <a:spcBef>
                  <a:spcPct val="0"/>
                </a:spcBef>
                <a:buFontTx/>
                <a:buNone/>
              </a:pPr>
              <a:r>
                <a:rPr lang="en-US" altLang="ja-JP" sz="1200">
                  <a:latin typeface="Meiryo UI" panose="020B0604030504040204" pitchFamily="50" charset="-128"/>
                  <a:ea typeface="Meiryo UI" panose="020B0604030504040204" pitchFamily="50" charset="-128"/>
                </a:rPr>
                <a:t>8%</a:t>
              </a:r>
              <a:endParaRPr lang="ja-JP" altLang="en-US" sz="1200">
                <a:latin typeface="Meiryo UI" panose="020B0604030504040204" pitchFamily="50" charset="-128"/>
                <a:ea typeface="Meiryo UI" panose="020B0604030504040204" pitchFamily="50" charset="-128"/>
              </a:endParaRPr>
            </a:p>
          </p:txBody>
        </p:sp>
      </p:grpSp>
      <p:grpSp>
        <p:nvGrpSpPr>
          <p:cNvPr id="82" name="グループ化 21507">
            <a:extLst>
              <a:ext uri="{FF2B5EF4-FFF2-40B4-BE49-F238E27FC236}">
                <a16:creationId xmlns:a16="http://schemas.microsoft.com/office/drawing/2014/main" id="{60B13B71-6C94-48A6-8791-BB0301931E03}"/>
              </a:ext>
            </a:extLst>
          </p:cNvPr>
          <p:cNvGrpSpPr>
            <a:grpSpLocks/>
          </p:cNvGrpSpPr>
          <p:nvPr/>
        </p:nvGrpSpPr>
        <p:grpSpPr bwMode="auto">
          <a:xfrm>
            <a:off x="5284287" y="5311215"/>
            <a:ext cx="2060575" cy="1524000"/>
            <a:chOff x="2810018" y="-1222752"/>
            <a:chExt cx="2060001" cy="1524915"/>
          </a:xfrm>
        </p:grpSpPr>
        <p:graphicFrame>
          <p:nvGraphicFramePr>
            <p:cNvPr id="83" name="グラフ 82">
              <a:extLst>
                <a:ext uri="{FF2B5EF4-FFF2-40B4-BE49-F238E27FC236}">
                  <a16:creationId xmlns:a16="http://schemas.microsoft.com/office/drawing/2014/main" id="{15813D3D-AD8F-4CFA-B228-CB874AF03473}"/>
                </a:ext>
              </a:extLst>
            </p:cNvPr>
            <p:cNvGraphicFramePr>
              <a:graphicFrameLocks/>
            </p:cNvGraphicFramePr>
            <p:nvPr/>
          </p:nvGraphicFramePr>
          <p:xfrm>
            <a:off x="3149894" y="-1222752"/>
            <a:ext cx="1440000" cy="1524915"/>
          </p:xfrm>
          <a:graphic>
            <a:graphicData uri="http://schemas.openxmlformats.org/drawingml/2006/chart">
              <c:chart xmlns:c="http://schemas.openxmlformats.org/drawingml/2006/chart" xmlns:r="http://schemas.openxmlformats.org/officeDocument/2006/relationships" r:id="rId6"/>
            </a:graphicData>
          </a:graphic>
        </p:graphicFrame>
        <p:sp>
          <p:nvSpPr>
            <p:cNvPr id="84" name="テキスト ボックス 36">
              <a:extLst>
                <a:ext uri="{FF2B5EF4-FFF2-40B4-BE49-F238E27FC236}">
                  <a16:creationId xmlns:a16="http://schemas.microsoft.com/office/drawing/2014/main" id="{CE2E25F4-E168-4449-B1FE-4AAF78E7A2F4}"/>
                </a:ext>
              </a:extLst>
            </p:cNvPr>
            <p:cNvSpPr txBox="1">
              <a:spLocks noChangeArrowheads="1"/>
            </p:cNvSpPr>
            <p:nvPr/>
          </p:nvSpPr>
          <p:spPr bwMode="auto">
            <a:xfrm>
              <a:off x="3839731" y="-776634"/>
              <a:ext cx="1030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200">
                  <a:latin typeface="Meiryo UI" panose="020B0604030504040204" pitchFamily="50" charset="-128"/>
                  <a:ea typeface="Meiryo UI" panose="020B0604030504040204" pitchFamily="50" charset="-128"/>
                </a:rPr>
                <a:t>50</a:t>
              </a:r>
              <a:r>
                <a:rPr lang="ja-JP" altLang="en-US" sz="1200">
                  <a:latin typeface="Meiryo UI" panose="020B0604030504040204" pitchFamily="50" charset="-128"/>
                  <a:ea typeface="Meiryo UI" panose="020B0604030504040204" pitchFamily="50" charset="-128"/>
                </a:rPr>
                <a:t>年超</a:t>
              </a:r>
              <a:endParaRPr lang="en-US" altLang="ja-JP" sz="1200">
                <a:latin typeface="Meiryo UI" panose="020B0604030504040204" pitchFamily="50" charset="-128"/>
                <a:ea typeface="Meiryo UI" panose="020B0604030504040204" pitchFamily="50" charset="-128"/>
              </a:endParaRPr>
            </a:p>
            <a:p>
              <a:pPr algn="ctr" eaLnBrk="1" hangingPunct="1">
                <a:spcBef>
                  <a:spcPct val="0"/>
                </a:spcBef>
                <a:buFontTx/>
                <a:buNone/>
              </a:pPr>
              <a:r>
                <a:rPr lang="en-US" altLang="ja-JP" sz="1200">
                  <a:latin typeface="Meiryo UI" panose="020B0604030504040204" pitchFamily="50" charset="-128"/>
                  <a:ea typeface="Meiryo UI" panose="020B0604030504040204" pitchFamily="50" charset="-128"/>
                </a:rPr>
                <a:t>39%</a:t>
              </a:r>
              <a:endParaRPr lang="ja-JP" altLang="en-US" sz="1200">
                <a:latin typeface="Meiryo UI" panose="020B0604030504040204" pitchFamily="50" charset="-128"/>
                <a:ea typeface="Meiryo UI" panose="020B0604030504040204" pitchFamily="50" charset="-128"/>
              </a:endParaRPr>
            </a:p>
          </p:txBody>
        </p:sp>
        <p:sp>
          <p:nvSpPr>
            <p:cNvPr id="85" name="テキスト ボックス 36">
              <a:extLst>
                <a:ext uri="{FF2B5EF4-FFF2-40B4-BE49-F238E27FC236}">
                  <a16:creationId xmlns:a16="http://schemas.microsoft.com/office/drawing/2014/main" id="{D3974120-7D32-415F-8C40-DD98A672FE5C}"/>
                </a:ext>
              </a:extLst>
            </p:cNvPr>
            <p:cNvSpPr txBox="1">
              <a:spLocks noChangeArrowheads="1"/>
            </p:cNvSpPr>
            <p:nvPr/>
          </p:nvSpPr>
          <p:spPr bwMode="auto">
            <a:xfrm>
              <a:off x="2810018" y="-744465"/>
              <a:ext cx="1030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200">
                  <a:latin typeface="Meiryo UI" panose="020B0604030504040204" pitchFamily="50" charset="-128"/>
                  <a:ea typeface="Meiryo UI" panose="020B0604030504040204" pitchFamily="50" charset="-128"/>
                </a:rPr>
                <a:t>50</a:t>
              </a:r>
              <a:r>
                <a:rPr lang="ja-JP" altLang="en-US" sz="1200">
                  <a:latin typeface="Meiryo UI" panose="020B0604030504040204" pitchFamily="50" charset="-128"/>
                  <a:ea typeface="Meiryo UI" panose="020B0604030504040204" pitchFamily="50" charset="-128"/>
                </a:rPr>
                <a:t>年未満</a:t>
              </a:r>
              <a:endParaRPr lang="en-US" altLang="ja-JP" sz="1200">
                <a:latin typeface="Meiryo UI" panose="020B0604030504040204" pitchFamily="50" charset="-128"/>
                <a:ea typeface="Meiryo UI" panose="020B0604030504040204" pitchFamily="50" charset="-128"/>
              </a:endParaRPr>
            </a:p>
            <a:p>
              <a:pPr algn="ctr" eaLnBrk="1" hangingPunct="1">
                <a:spcBef>
                  <a:spcPct val="0"/>
                </a:spcBef>
                <a:buFontTx/>
                <a:buNone/>
              </a:pPr>
              <a:r>
                <a:rPr lang="en-US" altLang="ja-JP" sz="1200">
                  <a:latin typeface="Meiryo UI" panose="020B0604030504040204" pitchFamily="50" charset="-128"/>
                  <a:ea typeface="Meiryo UI" panose="020B0604030504040204" pitchFamily="50" charset="-128"/>
                </a:rPr>
                <a:t>61%</a:t>
              </a:r>
              <a:endParaRPr lang="ja-JP" altLang="en-US" sz="1200">
                <a:latin typeface="Meiryo UI" panose="020B0604030504040204" pitchFamily="50" charset="-128"/>
                <a:ea typeface="Meiryo UI" panose="020B0604030504040204" pitchFamily="50" charset="-128"/>
              </a:endParaRPr>
            </a:p>
          </p:txBody>
        </p:sp>
      </p:grpSp>
      <p:grpSp>
        <p:nvGrpSpPr>
          <p:cNvPr id="86" name="グループ化 21506">
            <a:extLst>
              <a:ext uri="{FF2B5EF4-FFF2-40B4-BE49-F238E27FC236}">
                <a16:creationId xmlns:a16="http://schemas.microsoft.com/office/drawing/2014/main" id="{61590979-780B-4F08-8F2E-9240A05F3E6C}"/>
              </a:ext>
            </a:extLst>
          </p:cNvPr>
          <p:cNvGrpSpPr>
            <a:grpSpLocks/>
          </p:cNvGrpSpPr>
          <p:nvPr/>
        </p:nvGrpSpPr>
        <p:grpSpPr bwMode="auto">
          <a:xfrm>
            <a:off x="7241309" y="5311215"/>
            <a:ext cx="1993900" cy="1530350"/>
            <a:chOff x="4816996" y="-1222752"/>
            <a:chExt cx="1995024" cy="1530630"/>
          </a:xfrm>
        </p:grpSpPr>
        <p:graphicFrame>
          <p:nvGraphicFramePr>
            <p:cNvPr id="87" name="グラフ 86">
              <a:extLst>
                <a:ext uri="{FF2B5EF4-FFF2-40B4-BE49-F238E27FC236}">
                  <a16:creationId xmlns:a16="http://schemas.microsoft.com/office/drawing/2014/main" id="{C7FE1564-91B5-42DE-85B1-1F5B0D0DFCFC}"/>
                </a:ext>
              </a:extLst>
            </p:cNvPr>
            <p:cNvGraphicFramePr>
              <a:graphicFrameLocks/>
            </p:cNvGraphicFramePr>
            <p:nvPr/>
          </p:nvGraphicFramePr>
          <p:xfrm>
            <a:off x="5150144" y="-1222752"/>
            <a:ext cx="1440000" cy="1530630"/>
          </p:xfrm>
          <a:graphic>
            <a:graphicData uri="http://schemas.openxmlformats.org/drawingml/2006/chart">
              <c:chart xmlns:c="http://schemas.openxmlformats.org/drawingml/2006/chart" xmlns:r="http://schemas.openxmlformats.org/officeDocument/2006/relationships" r:id="rId7"/>
            </a:graphicData>
          </a:graphic>
        </p:graphicFrame>
        <p:sp>
          <p:nvSpPr>
            <p:cNvPr id="88" name="テキスト ボックス 36">
              <a:extLst>
                <a:ext uri="{FF2B5EF4-FFF2-40B4-BE49-F238E27FC236}">
                  <a16:creationId xmlns:a16="http://schemas.microsoft.com/office/drawing/2014/main" id="{597C26C9-BC75-4C4B-B085-9FAC1B140A18}"/>
                </a:ext>
              </a:extLst>
            </p:cNvPr>
            <p:cNvSpPr txBox="1">
              <a:spLocks noChangeArrowheads="1"/>
            </p:cNvSpPr>
            <p:nvPr/>
          </p:nvSpPr>
          <p:spPr bwMode="auto">
            <a:xfrm>
              <a:off x="4816996" y="-872039"/>
              <a:ext cx="1030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200" dirty="0">
                  <a:latin typeface="Meiryo UI" panose="020B0604030504040204" pitchFamily="50" charset="-128"/>
                  <a:ea typeface="Meiryo UI" panose="020B0604030504040204" pitchFamily="50" charset="-128"/>
                </a:rPr>
                <a:t>50</a:t>
              </a:r>
              <a:r>
                <a:rPr lang="ja-JP" altLang="en-US" sz="1200" dirty="0">
                  <a:latin typeface="Meiryo UI" panose="020B0604030504040204" pitchFamily="50" charset="-128"/>
                  <a:ea typeface="Meiryo UI" panose="020B0604030504040204" pitchFamily="50" charset="-128"/>
                </a:rPr>
                <a:t>年未満</a:t>
              </a:r>
              <a:endParaRPr lang="en-US" altLang="ja-JP" sz="1200" dirty="0">
                <a:latin typeface="Meiryo UI" panose="020B0604030504040204" pitchFamily="50" charset="-128"/>
                <a:ea typeface="Meiryo UI" panose="020B0604030504040204" pitchFamily="50" charset="-128"/>
              </a:endParaRPr>
            </a:p>
            <a:p>
              <a:pPr algn="ctr" eaLnBrk="1" hangingPunct="1">
                <a:spcBef>
                  <a:spcPct val="0"/>
                </a:spcBef>
                <a:buFontTx/>
                <a:buNone/>
              </a:pPr>
              <a:r>
                <a:rPr lang="en-US" altLang="ja-JP" sz="1200" dirty="0">
                  <a:latin typeface="Meiryo UI" panose="020B0604030504040204" pitchFamily="50" charset="-128"/>
                  <a:ea typeface="Meiryo UI" panose="020B0604030504040204" pitchFamily="50" charset="-128"/>
                </a:rPr>
                <a:t>43%</a:t>
              </a:r>
              <a:endParaRPr lang="ja-JP" altLang="en-US" sz="1200" dirty="0">
                <a:latin typeface="Meiryo UI" panose="020B0604030504040204" pitchFamily="50" charset="-128"/>
                <a:ea typeface="Meiryo UI" panose="020B0604030504040204" pitchFamily="50" charset="-128"/>
              </a:endParaRPr>
            </a:p>
          </p:txBody>
        </p:sp>
        <p:sp>
          <p:nvSpPr>
            <p:cNvPr id="89" name="テキスト ボックス 36">
              <a:extLst>
                <a:ext uri="{FF2B5EF4-FFF2-40B4-BE49-F238E27FC236}">
                  <a16:creationId xmlns:a16="http://schemas.microsoft.com/office/drawing/2014/main" id="{FFB735B3-B92F-4EC1-8AD0-C862F44AFED4}"/>
                </a:ext>
              </a:extLst>
            </p:cNvPr>
            <p:cNvSpPr txBox="1">
              <a:spLocks noChangeArrowheads="1"/>
            </p:cNvSpPr>
            <p:nvPr/>
          </p:nvSpPr>
          <p:spPr bwMode="auto">
            <a:xfrm>
              <a:off x="5781732" y="-397222"/>
              <a:ext cx="1030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200" dirty="0">
                  <a:latin typeface="Meiryo UI" panose="020B0604030504040204" pitchFamily="50" charset="-128"/>
                  <a:ea typeface="Meiryo UI" panose="020B0604030504040204" pitchFamily="50" charset="-128"/>
                </a:rPr>
                <a:t>50</a:t>
              </a:r>
              <a:r>
                <a:rPr lang="ja-JP" altLang="en-US" sz="1200" dirty="0">
                  <a:latin typeface="Meiryo UI" panose="020B0604030504040204" pitchFamily="50" charset="-128"/>
                  <a:ea typeface="Meiryo UI" panose="020B0604030504040204" pitchFamily="50" charset="-128"/>
                </a:rPr>
                <a:t>年超</a:t>
              </a:r>
              <a:endParaRPr lang="en-US" altLang="ja-JP" sz="1200" dirty="0">
                <a:latin typeface="Meiryo UI" panose="020B0604030504040204" pitchFamily="50" charset="-128"/>
                <a:ea typeface="Meiryo UI" panose="020B0604030504040204" pitchFamily="50" charset="-128"/>
              </a:endParaRPr>
            </a:p>
            <a:p>
              <a:pPr algn="ctr" eaLnBrk="1" hangingPunct="1">
                <a:spcBef>
                  <a:spcPct val="0"/>
                </a:spcBef>
                <a:buFontTx/>
                <a:buNone/>
              </a:pPr>
              <a:r>
                <a:rPr lang="en-US" altLang="ja-JP" sz="1200" dirty="0">
                  <a:latin typeface="Meiryo UI" panose="020B0604030504040204" pitchFamily="50" charset="-128"/>
                  <a:ea typeface="Meiryo UI" panose="020B0604030504040204" pitchFamily="50" charset="-128"/>
                </a:rPr>
                <a:t>57%</a:t>
              </a:r>
              <a:endParaRPr lang="ja-JP" altLang="en-US" sz="1200" dirty="0">
                <a:latin typeface="Meiryo UI" panose="020B0604030504040204" pitchFamily="50" charset="-128"/>
                <a:ea typeface="Meiryo UI" panose="020B0604030504040204" pitchFamily="50" charset="-128"/>
              </a:endParaRPr>
            </a:p>
          </p:txBody>
        </p:sp>
      </p:grpSp>
      <p:sp>
        <p:nvSpPr>
          <p:cNvPr id="90" name="二等辺三角形 21509">
            <a:extLst>
              <a:ext uri="{FF2B5EF4-FFF2-40B4-BE49-F238E27FC236}">
                <a16:creationId xmlns:a16="http://schemas.microsoft.com/office/drawing/2014/main" id="{3C46340F-8375-41C3-8046-06FF45EB459A}"/>
              </a:ext>
            </a:extLst>
          </p:cNvPr>
          <p:cNvSpPr/>
          <p:nvPr/>
        </p:nvSpPr>
        <p:spPr>
          <a:xfrm rot="5400000">
            <a:off x="4892518" y="5920162"/>
            <a:ext cx="792162" cy="204788"/>
          </a:xfrm>
          <a:prstGeom prst="triangle">
            <a:avLst/>
          </a:prstGeom>
          <a:solidFill>
            <a:schemeClr val="bg1">
              <a:lumMod val="75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ja-JP" altLang="en-US"/>
          </a:p>
        </p:txBody>
      </p:sp>
      <p:sp>
        <p:nvSpPr>
          <p:cNvPr id="91" name="Text Box 5">
            <a:extLst>
              <a:ext uri="{FF2B5EF4-FFF2-40B4-BE49-F238E27FC236}">
                <a16:creationId xmlns:a16="http://schemas.microsoft.com/office/drawing/2014/main" id="{DB9C1F2C-A597-4BE2-85A1-9BFD08DE1341}"/>
              </a:ext>
            </a:extLst>
          </p:cNvPr>
          <p:cNvSpPr txBox="1">
            <a:spLocks noChangeArrowheads="1"/>
          </p:cNvSpPr>
          <p:nvPr/>
        </p:nvSpPr>
        <p:spPr bwMode="auto">
          <a:xfrm>
            <a:off x="4703476" y="5157192"/>
            <a:ext cx="35020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400" dirty="0">
                <a:latin typeface="Meiryo UI" panose="020B0604030504040204" pitchFamily="50" charset="-128"/>
                <a:ea typeface="Meiryo UI" panose="020B0604030504040204" pitchFamily="50" charset="-128"/>
              </a:rPr>
              <a:t>◇建設後</a:t>
            </a:r>
            <a:r>
              <a:rPr lang="en-US" altLang="ja-JP" sz="1400" dirty="0">
                <a:latin typeface="Meiryo UI" panose="020B0604030504040204" pitchFamily="50" charset="-128"/>
                <a:ea typeface="Meiryo UI" panose="020B0604030504040204" pitchFamily="50" charset="-128"/>
              </a:rPr>
              <a:t>50</a:t>
            </a:r>
            <a:r>
              <a:rPr lang="ja-JP" altLang="en-US" sz="1400" dirty="0">
                <a:latin typeface="Meiryo UI" panose="020B0604030504040204" pitchFamily="50" charset="-128"/>
                <a:ea typeface="Meiryo UI" panose="020B0604030504040204" pitchFamily="50" charset="-128"/>
              </a:rPr>
              <a:t>年を超過する施設の割合</a:t>
            </a:r>
          </a:p>
        </p:txBody>
      </p:sp>
      <p:sp>
        <p:nvSpPr>
          <p:cNvPr id="92" name="テキスト ボックス 39">
            <a:extLst>
              <a:ext uri="{FF2B5EF4-FFF2-40B4-BE49-F238E27FC236}">
                <a16:creationId xmlns:a16="http://schemas.microsoft.com/office/drawing/2014/main" id="{F9AB2957-B569-41DF-8FE0-A895FAD7A71A}"/>
              </a:ext>
            </a:extLst>
          </p:cNvPr>
          <p:cNvSpPr txBox="1">
            <a:spLocks noChangeArrowheads="1"/>
          </p:cNvSpPr>
          <p:nvPr/>
        </p:nvSpPr>
        <p:spPr bwMode="auto">
          <a:xfrm>
            <a:off x="4333219" y="6623446"/>
            <a:ext cx="4319587" cy="261938"/>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defRPr/>
            </a:pP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母数は、建設年度が把握できている港湾施設（</a:t>
            </a:r>
            <a:r>
              <a:rPr lang="en-US" altLang="ja-JP" sz="1050" dirty="0">
                <a:latin typeface="Meiryo UI" panose="020B0604030504040204" pitchFamily="50" charset="-128"/>
                <a:ea typeface="Meiryo UI" panose="020B0604030504040204" pitchFamily="50" charset="-128"/>
              </a:rPr>
              <a:t>218</a:t>
            </a:r>
            <a:r>
              <a:rPr lang="ja-JP" altLang="en-US" sz="1050" dirty="0">
                <a:latin typeface="Meiryo UI" panose="020B0604030504040204" pitchFamily="50" charset="-128"/>
                <a:ea typeface="Meiryo UI" panose="020B0604030504040204" pitchFamily="50" charset="-128"/>
              </a:rPr>
              <a:t>施設）</a:t>
            </a:r>
          </a:p>
        </p:txBody>
      </p:sp>
      <p:sp>
        <p:nvSpPr>
          <p:cNvPr id="93" name="スライド番号プレースホルダー 17">
            <a:extLst>
              <a:ext uri="{FF2B5EF4-FFF2-40B4-BE49-F238E27FC236}">
                <a16:creationId xmlns:a16="http://schemas.microsoft.com/office/drawing/2014/main" id="{52F104C0-45A2-46AF-9A65-2BD2CF92EA63}"/>
              </a:ext>
            </a:extLst>
          </p:cNvPr>
          <p:cNvSpPr>
            <a:spLocks noGrp="1"/>
          </p:cNvSpPr>
          <p:nvPr>
            <p:ph type="sldNum" sz="quarter" idx="12"/>
          </p:nvPr>
        </p:nvSpPr>
        <p:spPr>
          <a:xfrm>
            <a:off x="7309702" y="6486283"/>
            <a:ext cx="1828800" cy="365125"/>
          </a:xfrm>
        </p:spPr>
        <p:txBody>
          <a:bodyPr/>
          <a:lstStyle/>
          <a:p>
            <a:pPr algn="r"/>
            <a:fld id="{682EF9F9-C4E8-46B2-BBF1-33E3162B856A}" type="slidenum">
              <a:rPr kumimoji="1" lang="ja-JP" altLang="en-US" smtClean="0"/>
              <a:pPr algn="r"/>
              <a:t>6</a:t>
            </a:fld>
            <a:endParaRPr kumimoji="1" lang="ja-JP" altLang="en-US" dirty="0"/>
          </a:p>
        </p:txBody>
      </p:sp>
    </p:spTree>
    <p:extLst>
      <p:ext uri="{BB962C8B-B14F-4D97-AF65-F5344CB8AC3E}">
        <p14:creationId xmlns:p14="http://schemas.microsoft.com/office/powerpoint/2010/main" val="3086403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21F145B-351F-4ED6-AA0A-34A17EE47AE3}"/>
              </a:ext>
            </a:extLst>
          </p:cNvPr>
          <p:cNvSpPr>
            <a:spLocks noGrp="1"/>
          </p:cNvSpPr>
          <p:nvPr>
            <p:ph type="sldNum" sz="quarter" idx="12"/>
          </p:nvPr>
        </p:nvSpPr>
        <p:spPr>
          <a:xfrm>
            <a:off x="7315200" y="6492875"/>
            <a:ext cx="1828800" cy="365125"/>
          </a:xfrm>
        </p:spPr>
        <p:txBody>
          <a:bodyPr/>
          <a:lstStyle/>
          <a:p>
            <a:pPr algn="r"/>
            <a:fld id="{682EF9F9-C4E8-46B2-BBF1-33E3162B856A}" type="slidenum">
              <a:rPr kumimoji="1" lang="ja-JP" altLang="en-US" smtClean="0"/>
              <a:pPr algn="r"/>
              <a:t>7</a:t>
            </a:fld>
            <a:endParaRPr kumimoji="1" lang="ja-JP" altLang="en-US" dirty="0"/>
          </a:p>
        </p:txBody>
      </p:sp>
      <p:pic>
        <p:nvPicPr>
          <p:cNvPr id="10" name="図 9">
            <a:extLst>
              <a:ext uri="{FF2B5EF4-FFF2-40B4-BE49-F238E27FC236}">
                <a16:creationId xmlns:a16="http://schemas.microsoft.com/office/drawing/2014/main" id="{9F99AE82-82A8-4C11-9D1B-123F6577D4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5872" y="1333647"/>
            <a:ext cx="8292592" cy="5058481"/>
          </a:xfrm>
          <a:prstGeom prst="rect">
            <a:avLst/>
          </a:prstGeom>
        </p:spPr>
      </p:pic>
      <p:sp>
        <p:nvSpPr>
          <p:cNvPr id="11" name="テキスト ボックス 10">
            <a:extLst>
              <a:ext uri="{FF2B5EF4-FFF2-40B4-BE49-F238E27FC236}">
                <a16:creationId xmlns:a16="http://schemas.microsoft.com/office/drawing/2014/main" id="{83731916-EB15-47B2-8755-1BF35ADE5150}"/>
              </a:ext>
            </a:extLst>
          </p:cNvPr>
          <p:cNvSpPr txBox="1"/>
          <p:nvPr/>
        </p:nvSpPr>
        <p:spPr>
          <a:xfrm>
            <a:off x="2170" y="0"/>
            <a:ext cx="9141830"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１．施設の現状</a:t>
            </a:r>
          </a:p>
        </p:txBody>
      </p:sp>
      <p:sp>
        <p:nvSpPr>
          <p:cNvPr id="12" name="テキスト ボックス 11">
            <a:extLst>
              <a:ext uri="{FF2B5EF4-FFF2-40B4-BE49-F238E27FC236}">
                <a16:creationId xmlns:a16="http://schemas.microsoft.com/office/drawing/2014/main" id="{707D115F-58F8-4AAD-BB3E-58C66A34D1AE}"/>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１－２　対象施設の概要</a:t>
            </a:r>
            <a:endParaRPr kumimoji="1" lang="ja-JP" altLang="en-US" sz="2400" dirty="0">
              <a:latin typeface="Meiryo UI" pitchFamily="50" charset="-128"/>
              <a:ea typeface="Meiryo UI" pitchFamily="50" charset="-128"/>
              <a:cs typeface="Meiryo UI" pitchFamily="50" charset="-128"/>
            </a:endParaRPr>
          </a:p>
        </p:txBody>
      </p:sp>
      <p:sp>
        <p:nvSpPr>
          <p:cNvPr id="13" name="テキスト ボックス 12">
            <a:extLst>
              <a:ext uri="{FF2B5EF4-FFF2-40B4-BE49-F238E27FC236}">
                <a16:creationId xmlns:a16="http://schemas.microsoft.com/office/drawing/2014/main" id="{C7D715B3-1F2B-4E99-86C5-8F3626922D3A}"/>
              </a:ext>
            </a:extLst>
          </p:cNvPr>
          <p:cNvSpPr txBox="1"/>
          <p:nvPr/>
        </p:nvSpPr>
        <p:spPr>
          <a:xfrm>
            <a:off x="107504" y="938757"/>
            <a:ext cx="8928992" cy="369332"/>
          </a:xfrm>
          <a:prstGeom prst="rect">
            <a:avLst/>
          </a:prstGeom>
          <a:noFill/>
          <a:ln w="19050">
            <a:noFill/>
          </a:ln>
        </p:spPr>
        <p:txBody>
          <a:bodyPr wrap="square" rtlCol="0">
            <a:spAutoFit/>
          </a:bodyPr>
          <a:lstStyle/>
          <a:p>
            <a:r>
              <a:rPr lang="ja-JP" altLang="en-US" dirty="0">
                <a:latin typeface="Meiryo UI" pitchFamily="50" charset="-128"/>
                <a:ea typeface="Meiryo UI" pitchFamily="50" charset="-128"/>
                <a:cs typeface="Meiryo UI" pitchFamily="50" charset="-128"/>
              </a:rPr>
              <a:t>②海岸保全施設</a:t>
            </a:r>
            <a:endParaRPr kumimoji="1" lang="ja-JP" altLang="en-US" dirty="0">
              <a:latin typeface="Meiryo UI" pitchFamily="50" charset="-128"/>
              <a:ea typeface="Meiryo UI" pitchFamily="50" charset="-128"/>
              <a:cs typeface="Meiryo UI" pitchFamily="50" charset="-128"/>
            </a:endParaRPr>
          </a:p>
        </p:txBody>
      </p:sp>
      <p:sp>
        <p:nvSpPr>
          <p:cNvPr id="7" name="正方形/長方形 6">
            <a:extLst>
              <a:ext uri="{FF2B5EF4-FFF2-40B4-BE49-F238E27FC236}">
                <a16:creationId xmlns:a16="http://schemas.microsoft.com/office/drawing/2014/main" id="{8BC6A39B-57CA-4733-A35E-1BDE86548314}"/>
              </a:ext>
            </a:extLst>
          </p:cNvPr>
          <p:cNvSpPr/>
          <p:nvPr/>
        </p:nvSpPr>
        <p:spPr>
          <a:xfrm>
            <a:off x="1691680" y="1871112"/>
            <a:ext cx="1152128" cy="360040"/>
          </a:xfrm>
          <a:prstGeom prst="rect">
            <a:avLst/>
          </a:prstGeom>
          <a:ln w="38100">
            <a:solidFill>
              <a:srgbClr val="FF000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8C5D4DB7-4E0F-4117-99E2-ED07373A9169}"/>
              </a:ext>
            </a:extLst>
          </p:cNvPr>
          <p:cNvSpPr/>
          <p:nvPr/>
        </p:nvSpPr>
        <p:spPr>
          <a:xfrm>
            <a:off x="1133168" y="3420513"/>
            <a:ext cx="1152128" cy="360040"/>
          </a:xfrm>
          <a:prstGeom prst="rect">
            <a:avLst/>
          </a:prstGeom>
          <a:ln w="38100">
            <a:solidFill>
              <a:srgbClr val="FF000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CFE0B229-0BA8-4386-AB06-7D121A756557}"/>
              </a:ext>
            </a:extLst>
          </p:cNvPr>
          <p:cNvSpPr/>
          <p:nvPr/>
        </p:nvSpPr>
        <p:spPr>
          <a:xfrm>
            <a:off x="6644992" y="5788674"/>
            <a:ext cx="1368152" cy="360040"/>
          </a:xfrm>
          <a:prstGeom prst="rect">
            <a:avLst/>
          </a:prstGeom>
          <a:ln w="38100">
            <a:solidFill>
              <a:srgbClr val="FF000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3D08FDD7-49D9-4A27-8615-CDED2B80FE8B}"/>
              </a:ext>
            </a:extLst>
          </p:cNvPr>
          <p:cNvSpPr txBox="1"/>
          <p:nvPr/>
        </p:nvSpPr>
        <p:spPr>
          <a:xfrm>
            <a:off x="455872" y="6392128"/>
            <a:ext cx="5196248" cy="253916"/>
          </a:xfrm>
          <a:prstGeom prst="rect">
            <a:avLst/>
          </a:prstGeom>
          <a:noFill/>
        </p:spPr>
        <p:txBody>
          <a:bodyPr wrap="square" rtlCol="0">
            <a:spAutoFit/>
          </a:bodyPr>
          <a:lstStyle/>
          <a:p>
            <a:r>
              <a:rPr lang="ja-JP" altLang="en-US" sz="1050" dirty="0"/>
              <a:t>出典：国土交通省</a:t>
            </a:r>
            <a:r>
              <a:rPr lang="en-US" altLang="ja-JP" sz="1050" dirty="0"/>
              <a:t>HP</a:t>
            </a:r>
            <a:r>
              <a:rPr lang="ja-JP" altLang="en-US" sz="1050" dirty="0"/>
              <a:t>（</a:t>
            </a:r>
            <a:r>
              <a:rPr lang="en-US" altLang="ja-JP" sz="1050" dirty="0"/>
              <a:t>https://www.cbr.mlit.go.jp/kawatomizu/2-f/hozen.htm</a:t>
            </a:r>
            <a:r>
              <a:rPr lang="ja-JP" altLang="en-US" sz="1050" dirty="0"/>
              <a:t>）</a:t>
            </a:r>
            <a:endParaRPr kumimoji="1" lang="ja-JP" altLang="en-US" sz="1050" dirty="0"/>
          </a:p>
        </p:txBody>
      </p:sp>
    </p:spTree>
    <p:extLst>
      <p:ext uri="{BB962C8B-B14F-4D97-AF65-F5344CB8AC3E}">
        <p14:creationId xmlns:p14="http://schemas.microsoft.com/office/powerpoint/2010/main" val="3478582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１．施設の現状</a:t>
            </a: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１－２　対象施設の概要</a:t>
            </a:r>
            <a:endParaRPr kumimoji="1" lang="ja-JP" altLang="en-US" sz="2400" dirty="0">
              <a:latin typeface="Meiryo UI" pitchFamily="50" charset="-128"/>
              <a:ea typeface="Meiryo UI" pitchFamily="50" charset="-128"/>
              <a:cs typeface="Meiryo UI" pitchFamily="50" charset="-128"/>
            </a:endParaRPr>
          </a:p>
        </p:txBody>
      </p:sp>
      <p:sp>
        <p:nvSpPr>
          <p:cNvPr id="10" name="テキスト ボックス 9"/>
          <p:cNvSpPr txBox="1"/>
          <p:nvPr/>
        </p:nvSpPr>
        <p:spPr>
          <a:xfrm>
            <a:off x="395536" y="1294024"/>
            <a:ext cx="8928992" cy="584775"/>
          </a:xfrm>
          <a:prstGeom prst="rect">
            <a:avLst/>
          </a:prstGeom>
          <a:noFill/>
          <a:ln w="19050">
            <a:noFill/>
          </a:ln>
        </p:spPr>
        <p:txBody>
          <a:bodyPr wrap="square" rtlCol="0">
            <a:spAutoFit/>
          </a:bodyPr>
          <a:lstStyle/>
          <a:p>
            <a:r>
              <a:rPr kumimoji="1" lang="ja-JP" altLang="en-US" sz="1600" dirty="0">
                <a:latin typeface="Meiryo UI" pitchFamily="50" charset="-128"/>
                <a:ea typeface="Meiryo UI" pitchFamily="50" charset="-128"/>
                <a:cs typeface="Meiryo UI" pitchFamily="50" charset="-128"/>
              </a:rPr>
              <a:t>　海岸保全施設は主にコンクリート構造物である。</a:t>
            </a:r>
            <a:endParaRPr kumimoji="1" lang="en-US" altLang="ja-JP" sz="1600" dirty="0">
              <a:latin typeface="Meiryo UI" pitchFamily="50" charset="-128"/>
              <a:ea typeface="Meiryo UI" pitchFamily="50" charset="-128"/>
              <a:cs typeface="Meiryo UI" pitchFamily="50" charset="-128"/>
            </a:endParaRPr>
          </a:p>
          <a:p>
            <a:r>
              <a:rPr kumimoji="1" lang="ja-JP" altLang="en-US" sz="1600" dirty="0">
                <a:latin typeface="Meiryo UI" pitchFamily="50" charset="-128"/>
                <a:ea typeface="Meiryo UI" pitchFamily="50" charset="-128"/>
                <a:cs typeface="Meiryo UI" pitchFamily="50" charset="-128"/>
              </a:rPr>
              <a:t>　北中部には人工海岸が多く、南部では半自然海岸が多い</a:t>
            </a:r>
          </a:p>
        </p:txBody>
      </p:sp>
      <p:sp>
        <p:nvSpPr>
          <p:cNvPr id="18" name="スライド番号プレースホルダー 17"/>
          <p:cNvSpPr>
            <a:spLocks noGrp="1"/>
          </p:cNvSpPr>
          <p:nvPr>
            <p:ph type="sldNum" sz="quarter" idx="12"/>
          </p:nvPr>
        </p:nvSpPr>
        <p:spPr>
          <a:xfrm>
            <a:off x="7334046" y="6512642"/>
            <a:ext cx="1828800" cy="365125"/>
          </a:xfrm>
        </p:spPr>
        <p:txBody>
          <a:bodyPr/>
          <a:lstStyle/>
          <a:p>
            <a:pPr algn="r"/>
            <a:fld id="{682EF9F9-C4E8-46B2-BBF1-33E3162B856A}" type="slidenum">
              <a:rPr kumimoji="1" lang="ja-JP" altLang="en-US" smtClean="0"/>
              <a:pPr algn="r"/>
              <a:t>8</a:t>
            </a:fld>
            <a:endParaRPr kumimoji="1" lang="ja-JP" altLang="en-US" dirty="0"/>
          </a:p>
        </p:txBody>
      </p:sp>
      <p:sp>
        <p:nvSpPr>
          <p:cNvPr id="25" name="テキスト ボックス 24"/>
          <p:cNvSpPr txBox="1"/>
          <p:nvPr/>
        </p:nvSpPr>
        <p:spPr>
          <a:xfrm>
            <a:off x="107504" y="938757"/>
            <a:ext cx="8928992" cy="369332"/>
          </a:xfrm>
          <a:prstGeom prst="rect">
            <a:avLst/>
          </a:prstGeom>
          <a:noFill/>
          <a:ln w="19050">
            <a:noFill/>
          </a:ln>
        </p:spPr>
        <p:txBody>
          <a:bodyPr wrap="square" rtlCol="0">
            <a:spAutoFit/>
          </a:bodyPr>
          <a:lstStyle/>
          <a:p>
            <a:r>
              <a:rPr lang="ja-JP" altLang="en-US" dirty="0">
                <a:latin typeface="Meiryo UI" pitchFamily="50" charset="-128"/>
                <a:ea typeface="Meiryo UI" pitchFamily="50" charset="-128"/>
                <a:cs typeface="Meiryo UI" pitchFamily="50" charset="-128"/>
              </a:rPr>
              <a:t>②海岸保全施設</a:t>
            </a:r>
            <a:endParaRPr kumimoji="1" lang="ja-JP" altLang="en-US" dirty="0">
              <a:latin typeface="Meiryo UI" pitchFamily="50" charset="-128"/>
              <a:ea typeface="Meiryo UI" pitchFamily="50" charset="-128"/>
              <a:cs typeface="Meiryo UI" pitchFamily="50" charset="-128"/>
            </a:endParaRPr>
          </a:p>
        </p:txBody>
      </p:sp>
      <p:sp>
        <p:nvSpPr>
          <p:cNvPr id="28" name="テキスト ボックス 27">
            <a:extLst>
              <a:ext uri="{FF2B5EF4-FFF2-40B4-BE49-F238E27FC236}">
                <a16:creationId xmlns:a16="http://schemas.microsoft.com/office/drawing/2014/main" id="{405032EB-F4AC-4671-80C4-732C417C783D}"/>
              </a:ext>
            </a:extLst>
          </p:cNvPr>
          <p:cNvSpPr txBox="1"/>
          <p:nvPr/>
        </p:nvSpPr>
        <p:spPr>
          <a:xfrm>
            <a:off x="4772705" y="4016604"/>
            <a:ext cx="2564578" cy="307777"/>
          </a:xfrm>
          <a:prstGeom prst="rect">
            <a:avLst/>
          </a:prstGeom>
          <a:noFill/>
          <a:ln w="19050">
            <a:noFill/>
          </a:ln>
        </p:spPr>
        <p:txBody>
          <a:bodyPr wrap="square" rtlCol="0">
            <a:spAutoFit/>
          </a:bodyPr>
          <a:lstStyle/>
          <a:p>
            <a:pPr algn="ctr"/>
            <a:r>
              <a:rPr lang="ja-JP" altLang="en-US" sz="1400" dirty="0">
                <a:latin typeface="Meiryo UI" pitchFamily="50" charset="-128"/>
                <a:ea typeface="Meiryo UI" pitchFamily="50" charset="-128"/>
                <a:cs typeface="Meiryo UI" pitchFamily="50" charset="-128"/>
              </a:rPr>
              <a:t>突堤</a:t>
            </a:r>
            <a:endParaRPr kumimoji="1" lang="ja-JP" altLang="en-US" sz="1400" dirty="0">
              <a:latin typeface="Meiryo UI" pitchFamily="50" charset="-128"/>
              <a:ea typeface="Meiryo UI" pitchFamily="50" charset="-128"/>
              <a:cs typeface="Meiryo UI" pitchFamily="50" charset="-128"/>
            </a:endParaRPr>
          </a:p>
        </p:txBody>
      </p:sp>
      <p:sp>
        <p:nvSpPr>
          <p:cNvPr id="29" name="テキスト ボックス 28">
            <a:extLst>
              <a:ext uri="{FF2B5EF4-FFF2-40B4-BE49-F238E27FC236}">
                <a16:creationId xmlns:a16="http://schemas.microsoft.com/office/drawing/2014/main" id="{F28FDBB1-6746-49A5-B78A-158BBF915F69}"/>
              </a:ext>
            </a:extLst>
          </p:cNvPr>
          <p:cNvSpPr txBox="1"/>
          <p:nvPr/>
        </p:nvSpPr>
        <p:spPr>
          <a:xfrm>
            <a:off x="4959750" y="6492897"/>
            <a:ext cx="2564578" cy="307777"/>
          </a:xfrm>
          <a:prstGeom prst="rect">
            <a:avLst/>
          </a:prstGeom>
          <a:noFill/>
          <a:ln w="19050">
            <a:noFill/>
          </a:ln>
        </p:spPr>
        <p:txBody>
          <a:bodyPr wrap="square" rtlCol="0">
            <a:spAutoFit/>
          </a:bodyPr>
          <a:lstStyle/>
          <a:p>
            <a:pPr algn="ctr"/>
            <a:r>
              <a:rPr lang="ja-JP" altLang="en-US" sz="1400" dirty="0">
                <a:latin typeface="Meiryo UI" pitchFamily="50" charset="-128"/>
                <a:ea typeface="Meiryo UI" pitchFamily="50" charset="-128"/>
                <a:cs typeface="Meiryo UI" pitchFamily="50" charset="-128"/>
              </a:rPr>
              <a:t>養浜・砂浜</a:t>
            </a:r>
            <a:endParaRPr kumimoji="1" lang="ja-JP" altLang="en-US" sz="1400" dirty="0">
              <a:latin typeface="Meiryo UI" pitchFamily="50" charset="-128"/>
              <a:ea typeface="Meiryo UI" pitchFamily="50" charset="-128"/>
              <a:cs typeface="Meiryo UI" pitchFamily="50" charset="-128"/>
            </a:endParaRPr>
          </a:p>
        </p:txBody>
      </p:sp>
      <p:sp>
        <p:nvSpPr>
          <p:cNvPr id="30" name="テキスト ボックス 29">
            <a:extLst>
              <a:ext uri="{FF2B5EF4-FFF2-40B4-BE49-F238E27FC236}">
                <a16:creationId xmlns:a16="http://schemas.microsoft.com/office/drawing/2014/main" id="{A5096C9E-D657-41A5-B726-3F6A576E075B}"/>
              </a:ext>
            </a:extLst>
          </p:cNvPr>
          <p:cNvSpPr txBox="1"/>
          <p:nvPr/>
        </p:nvSpPr>
        <p:spPr>
          <a:xfrm>
            <a:off x="755576" y="4016604"/>
            <a:ext cx="2564578" cy="307777"/>
          </a:xfrm>
          <a:prstGeom prst="rect">
            <a:avLst/>
          </a:prstGeom>
          <a:noFill/>
          <a:ln w="19050">
            <a:noFill/>
          </a:ln>
        </p:spPr>
        <p:txBody>
          <a:bodyPr wrap="square" rtlCol="0">
            <a:spAutoFit/>
          </a:bodyPr>
          <a:lstStyle/>
          <a:p>
            <a:pPr algn="ctr"/>
            <a:r>
              <a:rPr lang="ja-JP" altLang="en-US" sz="1400" dirty="0">
                <a:latin typeface="Meiryo UI" pitchFamily="50" charset="-128"/>
                <a:ea typeface="Meiryo UI" pitchFamily="50" charset="-128"/>
                <a:cs typeface="Meiryo UI" pitchFamily="50" charset="-128"/>
              </a:rPr>
              <a:t>防潮堤</a:t>
            </a:r>
            <a:endParaRPr kumimoji="1" lang="ja-JP" altLang="en-US" sz="1400" dirty="0">
              <a:latin typeface="Meiryo UI" pitchFamily="50" charset="-128"/>
              <a:ea typeface="Meiryo UI" pitchFamily="50" charset="-128"/>
              <a:cs typeface="Meiryo UI" pitchFamily="50" charset="-128"/>
            </a:endParaRPr>
          </a:p>
        </p:txBody>
      </p:sp>
      <p:pic>
        <p:nvPicPr>
          <p:cNvPr id="31" name="Picture 2" descr="V:\○池口\長松関連\着工前写真　全景\P0000825.JPG">
            <a:extLst>
              <a:ext uri="{FF2B5EF4-FFF2-40B4-BE49-F238E27FC236}">
                <a16:creationId xmlns:a16="http://schemas.microsoft.com/office/drawing/2014/main" id="{71CE912F-5B8A-4CF5-8B96-CFFAB118579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2964" y="1856364"/>
            <a:ext cx="2869415"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V:\○維持管理\★維持管理計画（長寿命化に向けて）策定ＰＴ\○河川・港湾・公園部会\写真\20130624　海岸緊急点検\サザンビーチ\CIMG2008.JPG">
            <a:extLst>
              <a:ext uri="{FF2B5EF4-FFF2-40B4-BE49-F238E27FC236}">
                <a16:creationId xmlns:a16="http://schemas.microsoft.com/office/drawing/2014/main" id="{86396A86-B74F-4816-A30A-8A7645BA7B4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38046" y="4352642"/>
            <a:ext cx="28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V:\○池口\長松関連\完成写真　全景\P0000100.JPG">
            <a:extLst>
              <a:ext uri="{FF2B5EF4-FFF2-40B4-BE49-F238E27FC236}">
                <a16:creationId xmlns:a16="http://schemas.microsoft.com/office/drawing/2014/main" id="{B946A33C-3890-4BAF-B674-67AFDDA8A3C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879" y="1856604"/>
            <a:ext cx="2880001" cy="216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IkeguchiY\AppData\Local\Microsoft\Windows\Temporary Internet Files\Content.Outlook\P5HE7JHS\離岸堤１.jpg">
            <a:extLst>
              <a:ext uri="{FF2B5EF4-FFF2-40B4-BE49-F238E27FC236}">
                <a16:creationId xmlns:a16="http://schemas.microsoft.com/office/drawing/2014/main" id="{66820B69-FACA-44DB-BB1B-BDEA3969F5C1}"/>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b="-984"/>
          <a:stretch/>
        </p:blipFill>
        <p:spPr bwMode="auto">
          <a:xfrm>
            <a:off x="623665" y="4568426"/>
            <a:ext cx="2868215" cy="1908000"/>
          </a:xfrm>
          <a:prstGeom prst="rect">
            <a:avLst/>
          </a:prstGeom>
          <a:noFill/>
          <a:extLst>
            <a:ext uri="{909E8E84-426E-40DD-AFC4-6F175D3DCCD1}">
              <a14:hiddenFill xmlns:a14="http://schemas.microsoft.com/office/drawing/2010/main">
                <a:solidFill>
                  <a:srgbClr val="FFFFFF"/>
                </a:solidFill>
              </a14:hiddenFill>
            </a:ext>
          </a:extLst>
        </p:spPr>
      </p:pic>
      <p:sp>
        <p:nvSpPr>
          <p:cNvPr id="35" name="テキスト ボックス 34">
            <a:extLst>
              <a:ext uri="{FF2B5EF4-FFF2-40B4-BE49-F238E27FC236}">
                <a16:creationId xmlns:a16="http://schemas.microsoft.com/office/drawing/2014/main" id="{6794C4DC-54DA-475F-BF47-D04F6755F821}"/>
              </a:ext>
            </a:extLst>
          </p:cNvPr>
          <p:cNvSpPr txBox="1"/>
          <p:nvPr/>
        </p:nvSpPr>
        <p:spPr>
          <a:xfrm>
            <a:off x="711278" y="6512642"/>
            <a:ext cx="2564578" cy="307777"/>
          </a:xfrm>
          <a:prstGeom prst="rect">
            <a:avLst/>
          </a:prstGeom>
          <a:noFill/>
          <a:ln w="19050">
            <a:noFill/>
          </a:ln>
        </p:spPr>
        <p:txBody>
          <a:bodyPr wrap="square" rtlCol="0">
            <a:spAutoFit/>
          </a:bodyPr>
          <a:lstStyle/>
          <a:p>
            <a:pPr algn="ctr"/>
            <a:r>
              <a:rPr lang="ja-JP" altLang="en-US" sz="1400" dirty="0">
                <a:latin typeface="Meiryo UI" pitchFamily="50" charset="-128"/>
                <a:ea typeface="Meiryo UI" pitchFamily="50" charset="-128"/>
                <a:cs typeface="Meiryo UI" pitchFamily="50" charset="-128"/>
              </a:rPr>
              <a:t>離岸堤</a:t>
            </a:r>
            <a:endParaRPr kumimoji="1" lang="ja-JP" altLang="en-US" sz="1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90515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cs typeface="Meiryo UI" pitchFamily="50" charset="-128"/>
              </a:rPr>
              <a:t>１．施設の現状</a:t>
            </a: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１－２　対象施設の概要</a:t>
            </a:r>
            <a:endParaRPr kumimoji="1" lang="ja-JP" altLang="en-US" sz="2400" dirty="0">
              <a:latin typeface="Meiryo UI" pitchFamily="50" charset="-128"/>
              <a:ea typeface="Meiryo UI" pitchFamily="50" charset="-128"/>
              <a:cs typeface="Meiryo UI" pitchFamily="50" charset="-128"/>
            </a:endParaRPr>
          </a:p>
        </p:txBody>
      </p:sp>
      <p:sp>
        <p:nvSpPr>
          <p:cNvPr id="18" name="スライド番号プレースホルダー 17"/>
          <p:cNvSpPr>
            <a:spLocks noGrp="1"/>
          </p:cNvSpPr>
          <p:nvPr>
            <p:ph type="sldNum" sz="quarter" idx="12"/>
          </p:nvPr>
        </p:nvSpPr>
        <p:spPr>
          <a:xfrm>
            <a:off x="7315200" y="6512642"/>
            <a:ext cx="1828800" cy="365125"/>
          </a:xfrm>
        </p:spPr>
        <p:txBody>
          <a:bodyPr/>
          <a:lstStyle/>
          <a:p>
            <a:pPr algn="r"/>
            <a:fld id="{682EF9F9-C4E8-46B2-BBF1-33E3162B856A}" type="slidenum">
              <a:rPr kumimoji="1" lang="ja-JP" altLang="en-US" smtClean="0"/>
              <a:pPr algn="r"/>
              <a:t>9</a:t>
            </a:fld>
            <a:endParaRPr kumimoji="1" lang="ja-JP" altLang="en-US" dirty="0"/>
          </a:p>
        </p:txBody>
      </p:sp>
      <p:sp>
        <p:nvSpPr>
          <p:cNvPr id="25" name="テキスト ボックス 24"/>
          <p:cNvSpPr txBox="1"/>
          <p:nvPr/>
        </p:nvSpPr>
        <p:spPr>
          <a:xfrm>
            <a:off x="107504" y="938757"/>
            <a:ext cx="8928992" cy="369332"/>
          </a:xfrm>
          <a:prstGeom prst="rect">
            <a:avLst/>
          </a:prstGeom>
          <a:noFill/>
          <a:ln w="19050">
            <a:noFill/>
          </a:ln>
        </p:spPr>
        <p:txBody>
          <a:bodyPr wrap="square" rtlCol="0">
            <a:spAutoFit/>
          </a:bodyPr>
          <a:lstStyle/>
          <a:p>
            <a:r>
              <a:rPr kumimoji="1" lang="ja-JP" altLang="en-US" dirty="0">
                <a:latin typeface="Meiryo UI" pitchFamily="50" charset="-128"/>
                <a:ea typeface="Meiryo UI" pitchFamily="50" charset="-128"/>
                <a:cs typeface="Meiryo UI" pitchFamily="50" charset="-128"/>
              </a:rPr>
              <a:t>②海岸</a:t>
            </a:r>
          </a:p>
        </p:txBody>
      </p:sp>
      <p:sp>
        <p:nvSpPr>
          <p:cNvPr id="93" name="テキスト ボックス 92">
            <a:extLst>
              <a:ext uri="{FF2B5EF4-FFF2-40B4-BE49-F238E27FC236}">
                <a16:creationId xmlns:a16="http://schemas.microsoft.com/office/drawing/2014/main" id="{09BAFDB9-9E5D-4E43-A862-A22E5E7E1CBC}"/>
              </a:ext>
            </a:extLst>
          </p:cNvPr>
          <p:cNvSpPr txBox="1"/>
          <p:nvPr/>
        </p:nvSpPr>
        <p:spPr>
          <a:xfrm>
            <a:off x="42385" y="1308089"/>
            <a:ext cx="9061400" cy="1077218"/>
          </a:xfrm>
          <a:prstGeom prst="rect">
            <a:avLst/>
          </a:prstGeom>
          <a:noFill/>
        </p:spPr>
        <p:txBody>
          <a:bodyPr wrap="square" rtlCol="0">
            <a:spAutoFit/>
          </a:bodyPr>
          <a:lstStyle/>
          <a:p>
            <a:r>
              <a:rPr lang="ja-JP" altLang="en-US" sz="1400" dirty="0">
                <a:latin typeface="Meiryo UI" pitchFamily="50" charset="-128"/>
                <a:ea typeface="Meiryo UI" pitchFamily="50" charset="-128"/>
                <a:cs typeface="Meiryo UI" pitchFamily="50" charset="-128"/>
              </a:rPr>
              <a:t>（</a:t>
            </a:r>
            <a:r>
              <a:rPr lang="ja-JP" altLang="en-US" sz="1600" dirty="0">
                <a:latin typeface="Meiryo UI" pitchFamily="50" charset="-128"/>
                <a:ea typeface="Meiryo UI" pitchFamily="50" charset="-128"/>
                <a:cs typeface="Meiryo UI" pitchFamily="50" charset="-128"/>
              </a:rPr>
              <a:t>施設の現状）</a:t>
            </a:r>
            <a:endParaRPr lang="en-US" altLang="ja-JP" sz="1600" dirty="0">
              <a:latin typeface="Meiryo UI" pitchFamily="50" charset="-128"/>
              <a:ea typeface="Meiryo UI" pitchFamily="50" charset="-128"/>
              <a:cs typeface="Meiryo UI" pitchFamily="50" charset="-128"/>
            </a:endParaRPr>
          </a:p>
          <a:p>
            <a:r>
              <a:rPr kumimoji="1" lang="ja-JP" altLang="en-US" sz="1600" dirty="0">
                <a:latin typeface="Meiryo UI" pitchFamily="50" charset="-128"/>
                <a:ea typeface="Meiryo UI" pitchFamily="50" charset="-128"/>
                <a:cs typeface="Meiryo UI" pitchFamily="50" charset="-128"/>
              </a:rPr>
              <a:t>　</a:t>
            </a:r>
            <a:r>
              <a:rPr kumimoji="1" lang="ja-JP" altLang="en-US" sz="1600" b="1" dirty="0">
                <a:latin typeface="Meiryo UI" pitchFamily="50" charset="-128"/>
                <a:ea typeface="Meiryo UI" pitchFamily="50" charset="-128"/>
                <a:cs typeface="Meiryo UI" pitchFamily="50" charset="-128"/>
              </a:rPr>
              <a:t>　</a:t>
            </a:r>
            <a:r>
              <a:rPr lang="ja-JP" altLang="en-US" sz="1600" b="1" dirty="0">
                <a:latin typeface="Meiryo UI" pitchFamily="50" charset="-128"/>
                <a:ea typeface="Meiryo UI" pitchFamily="50" charset="-128"/>
                <a:cs typeface="Meiryo UI" pitchFamily="50" charset="-128"/>
              </a:rPr>
              <a:t>・</a:t>
            </a:r>
            <a:r>
              <a:rPr lang="ja-JP" altLang="en-US" sz="1600" b="1" dirty="0">
                <a:solidFill>
                  <a:srgbClr val="FF0000"/>
                </a:solidFill>
                <a:latin typeface="Meiryo UI" pitchFamily="50" charset="-128"/>
                <a:ea typeface="Meiryo UI" pitchFamily="50" charset="-128"/>
                <a:cs typeface="Meiryo UI" pitchFamily="50" charset="-128"/>
              </a:rPr>
              <a:t>大阪府が管理する海岸延長は　</a:t>
            </a:r>
            <a:r>
              <a:rPr lang="en-US" altLang="ja-JP" sz="1600" b="1" dirty="0">
                <a:solidFill>
                  <a:srgbClr val="FF0000"/>
                </a:solidFill>
                <a:latin typeface="Meiryo UI" pitchFamily="50" charset="-128"/>
                <a:ea typeface="Meiryo UI" pitchFamily="50" charset="-128"/>
                <a:cs typeface="Meiryo UI" pitchFamily="50" charset="-128"/>
              </a:rPr>
              <a:t>74 ㎞</a:t>
            </a:r>
          </a:p>
          <a:p>
            <a:r>
              <a:rPr lang="ja-JP" altLang="en-US" sz="1600" b="1" dirty="0">
                <a:latin typeface="Meiryo UI" pitchFamily="50" charset="-128"/>
                <a:ea typeface="Meiryo UI" pitchFamily="50" charset="-128"/>
                <a:cs typeface="Meiryo UI" pitchFamily="50" charset="-128"/>
              </a:rPr>
              <a:t>　　・</a:t>
            </a:r>
            <a:r>
              <a:rPr lang="en-US" altLang="ja-JP" sz="1600" b="1" dirty="0">
                <a:latin typeface="Meiryo UI" pitchFamily="50" charset="-128"/>
                <a:ea typeface="Meiryo UI" pitchFamily="50" charset="-128"/>
                <a:cs typeface="Meiryo UI" pitchFamily="50" charset="-128"/>
              </a:rPr>
              <a:t>1961</a:t>
            </a:r>
            <a:r>
              <a:rPr lang="ja-JP" altLang="en-US" sz="1600" b="1" dirty="0">
                <a:latin typeface="Meiryo UI" pitchFamily="50" charset="-128"/>
                <a:ea typeface="Meiryo UI" pitchFamily="50" charset="-128"/>
                <a:cs typeface="Meiryo UI" pitchFamily="50" charset="-128"/>
              </a:rPr>
              <a:t>（</a:t>
            </a:r>
            <a:r>
              <a:rPr lang="en-US" altLang="ja-JP" sz="1600" b="1" dirty="0">
                <a:latin typeface="Meiryo UI" pitchFamily="50" charset="-128"/>
                <a:ea typeface="Meiryo UI" pitchFamily="50" charset="-128"/>
                <a:cs typeface="Meiryo UI" pitchFamily="50" charset="-128"/>
              </a:rPr>
              <a:t>S36</a:t>
            </a:r>
            <a:r>
              <a:rPr lang="ja-JP" altLang="en-US" sz="1600" b="1" dirty="0">
                <a:latin typeface="Meiryo UI" pitchFamily="50" charset="-128"/>
                <a:ea typeface="Meiryo UI" pitchFamily="50" charset="-128"/>
                <a:cs typeface="Meiryo UI" pitchFamily="50" charset="-128"/>
              </a:rPr>
              <a:t>）年</a:t>
            </a:r>
            <a:r>
              <a:rPr lang="en-US" altLang="ja-JP" sz="1600" b="1" dirty="0">
                <a:latin typeface="Meiryo UI" pitchFamily="50" charset="-128"/>
                <a:ea typeface="Meiryo UI" pitchFamily="50" charset="-128"/>
                <a:cs typeface="Meiryo UI" pitchFamily="50" charset="-128"/>
              </a:rPr>
              <a:t>9</a:t>
            </a:r>
            <a:r>
              <a:rPr lang="ja-JP" altLang="en-US" sz="1600" b="1" dirty="0">
                <a:latin typeface="Meiryo UI" pitchFamily="50" charset="-128"/>
                <a:ea typeface="Meiryo UI" pitchFamily="50" charset="-128"/>
                <a:cs typeface="Meiryo UI" pitchFamily="50" charset="-128"/>
              </a:rPr>
              <a:t>月の第</a:t>
            </a:r>
            <a:r>
              <a:rPr lang="en-US" altLang="ja-JP" sz="1600" b="1" dirty="0">
                <a:latin typeface="Meiryo UI" pitchFamily="50" charset="-128"/>
                <a:ea typeface="Meiryo UI" pitchFamily="50" charset="-128"/>
                <a:cs typeface="Meiryo UI" pitchFamily="50" charset="-128"/>
              </a:rPr>
              <a:t>2</a:t>
            </a:r>
            <a:r>
              <a:rPr lang="ja-JP" altLang="en-US" sz="1600" b="1" dirty="0">
                <a:latin typeface="Meiryo UI" pitchFamily="50" charset="-128"/>
                <a:ea typeface="Meiryo UI" pitchFamily="50" charset="-128"/>
                <a:cs typeface="Meiryo UI" pitchFamily="50" charset="-128"/>
              </a:rPr>
              <a:t>室戸台風による災害を契機に、災害復旧事業として高潮対策を実施。　　</a:t>
            </a:r>
            <a:endParaRPr lang="en-US" altLang="ja-JP" sz="1600" b="1" dirty="0">
              <a:latin typeface="Meiryo UI" pitchFamily="50" charset="-128"/>
              <a:ea typeface="Meiryo UI" pitchFamily="50" charset="-128"/>
              <a:cs typeface="Meiryo UI" pitchFamily="50" charset="-128"/>
            </a:endParaRPr>
          </a:p>
          <a:p>
            <a:r>
              <a:rPr lang="ja-JP" altLang="en-US" sz="1600" b="1" dirty="0">
                <a:latin typeface="Meiryo UI" pitchFamily="50" charset="-128"/>
                <a:ea typeface="Meiryo UI" pitchFamily="50" charset="-128"/>
                <a:cs typeface="Meiryo UI" pitchFamily="50" charset="-128"/>
              </a:rPr>
              <a:t>　　 </a:t>
            </a:r>
            <a:r>
              <a:rPr lang="en-US" altLang="ja-JP" sz="1600" b="1" dirty="0">
                <a:latin typeface="Meiryo UI" pitchFamily="50" charset="-128"/>
                <a:ea typeface="Meiryo UI" pitchFamily="50" charset="-128"/>
                <a:cs typeface="Meiryo UI" pitchFamily="50" charset="-128"/>
              </a:rPr>
              <a:t>1960</a:t>
            </a:r>
            <a:r>
              <a:rPr lang="ja-JP" altLang="en-US" sz="1600" b="1" dirty="0">
                <a:latin typeface="Meiryo UI" pitchFamily="50" charset="-128"/>
                <a:ea typeface="Meiryo UI" pitchFamily="50" charset="-128"/>
                <a:cs typeface="Meiryo UI" pitchFamily="50" charset="-128"/>
              </a:rPr>
              <a:t>（</a:t>
            </a:r>
            <a:r>
              <a:rPr lang="en-US" altLang="ja-JP" sz="1600" b="1" dirty="0">
                <a:latin typeface="Meiryo UI" pitchFamily="50" charset="-128"/>
                <a:ea typeface="Meiryo UI" pitchFamily="50" charset="-128"/>
                <a:cs typeface="Meiryo UI" pitchFamily="50" charset="-128"/>
              </a:rPr>
              <a:t>S40</a:t>
            </a:r>
            <a:r>
              <a:rPr lang="ja-JP" altLang="en-US" sz="1600" b="1" dirty="0">
                <a:latin typeface="Meiryo UI" pitchFamily="50" charset="-128"/>
                <a:ea typeface="Meiryo UI" pitchFamily="50" charset="-128"/>
                <a:cs typeface="Meiryo UI" pitchFamily="50" charset="-128"/>
              </a:rPr>
              <a:t>）年代に建設されたものが多く、</a:t>
            </a:r>
            <a:r>
              <a:rPr lang="ja-JP" altLang="en-US" sz="1600" b="1" dirty="0">
                <a:solidFill>
                  <a:srgbClr val="FF0000"/>
                </a:solidFill>
                <a:latin typeface="Meiryo UI" pitchFamily="50" charset="-128"/>
                <a:ea typeface="Meiryo UI" pitchFamily="50" charset="-128"/>
                <a:cs typeface="Meiryo UI" pitchFamily="50" charset="-128"/>
              </a:rPr>
              <a:t>建設後</a:t>
            </a:r>
            <a:r>
              <a:rPr lang="en-US" altLang="ja-JP" sz="1600" b="1" dirty="0">
                <a:solidFill>
                  <a:srgbClr val="FF0000"/>
                </a:solidFill>
                <a:latin typeface="Meiryo UI" pitchFamily="50" charset="-128"/>
                <a:ea typeface="Meiryo UI" pitchFamily="50" charset="-128"/>
                <a:cs typeface="Meiryo UI" pitchFamily="50" charset="-128"/>
              </a:rPr>
              <a:t>40</a:t>
            </a:r>
            <a:r>
              <a:rPr lang="ja-JP" altLang="en-US" sz="1600" b="1" dirty="0">
                <a:solidFill>
                  <a:srgbClr val="FF0000"/>
                </a:solidFill>
                <a:latin typeface="Meiryo UI" pitchFamily="50" charset="-128"/>
                <a:ea typeface="Meiryo UI" pitchFamily="50" charset="-128"/>
                <a:cs typeface="Meiryo UI" pitchFamily="50" charset="-128"/>
              </a:rPr>
              <a:t>年以上経過施設が過半数</a:t>
            </a:r>
            <a:r>
              <a:rPr lang="ja-JP" altLang="en-US" sz="1600" b="1" dirty="0">
                <a:latin typeface="Meiryo UI" pitchFamily="50" charset="-128"/>
                <a:ea typeface="Meiryo UI" pitchFamily="50" charset="-128"/>
                <a:cs typeface="Meiryo UI" pitchFamily="50" charset="-128"/>
              </a:rPr>
              <a:t>。</a:t>
            </a:r>
            <a:endParaRPr lang="en-US" altLang="ja-JP" sz="1600" b="1" dirty="0">
              <a:latin typeface="Meiryo UI" pitchFamily="50" charset="-128"/>
              <a:ea typeface="Meiryo UI" pitchFamily="50" charset="-128"/>
              <a:cs typeface="Meiryo UI" pitchFamily="50" charset="-128"/>
            </a:endParaRPr>
          </a:p>
        </p:txBody>
      </p:sp>
      <p:pic>
        <p:nvPicPr>
          <p:cNvPr id="94" name="Picture 1" descr="海岸の管理区分（大阪府Ver）">
            <a:extLst>
              <a:ext uri="{FF2B5EF4-FFF2-40B4-BE49-F238E27FC236}">
                <a16:creationId xmlns:a16="http://schemas.microsoft.com/office/drawing/2014/main" id="{A54DA746-B589-4C8E-A273-1E5EB2D06FF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508" y="2568124"/>
            <a:ext cx="3470007" cy="4248000"/>
          </a:xfrm>
          <a:prstGeom prst="rect">
            <a:avLst/>
          </a:prstGeom>
          <a:solidFill>
            <a:srgbClr val="FFFF00"/>
          </a:solidFill>
          <a:ln w="9525" algn="ctr">
            <a:solidFill>
              <a:srgbClr xmlns:mc="http://schemas.openxmlformats.org/markup-compatibility/2006" xmlns:a14="http://schemas.microsoft.com/office/drawing/2010/main" val="0000FF" mc:Ignorable="a14" a14:legacySpreadsheetColorIndex="12"/>
            </a:solidFill>
            <a:miter lim="800000"/>
            <a:headEnd/>
            <a:tailEnd/>
          </a:ln>
        </p:spPr>
      </p:pic>
      <p:graphicFrame>
        <p:nvGraphicFramePr>
          <p:cNvPr id="95" name="グラフ 94">
            <a:extLst>
              <a:ext uri="{FF2B5EF4-FFF2-40B4-BE49-F238E27FC236}">
                <a16:creationId xmlns:a16="http://schemas.microsoft.com/office/drawing/2014/main" id="{78F03600-DE80-4D7D-A4D3-CB46457EAA13}"/>
              </a:ext>
            </a:extLst>
          </p:cNvPr>
          <p:cNvGraphicFramePr>
            <a:graphicFrameLocks/>
          </p:cNvGraphicFramePr>
          <p:nvPr>
            <p:extLst>
              <p:ext uri="{D42A27DB-BD31-4B8C-83A1-F6EECF244321}">
                <p14:modId xmlns:p14="http://schemas.microsoft.com/office/powerpoint/2010/main" val="3574387648"/>
              </p:ext>
            </p:extLst>
          </p:nvPr>
        </p:nvGraphicFramePr>
        <p:xfrm>
          <a:off x="3827338" y="7821488"/>
          <a:ext cx="5298529" cy="3364045"/>
        </p:xfrm>
        <a:graphic>
          <a:graphicData uri="http://schemas.openxmlformats.org/drawingml/2006/chart">
            <c:chart xmlns:c="http://schemas.openxmlformats.org/drawingml/2006/chart" xmlns:r="http://schemas.openxmlformats.org/officeDocument/2006/relationships" r:id="rId4"/>
          </a:graphicData>
        </a:graphic>
      </p:graphicFrame>
      <p:sp>
        <p:nvSpPr>
          <p:cNvPr id="96" name="テキスト ボックス 3">
            <a:extLst>
              <a:ext uri="{FF2B5EF4-FFF2-40B4-BE49-F238E27FC236}">
                <a16:creationId xmlns:a16="http://schemas.microsoft.com/office/drawing/2014/main" id="{66DF17BB-CDA1-4C4A-9D4B-FDC86A3B908B}"/>
              </a:ext>
            </a:extLst>
          </p:cNvPr>
          <p:cNvSpPr txBox="1"/>
          <p:nvPr/>
        </p:nvSpPr>
        <p:spPr>
          <a:xfrm>
            <a:off x="4932040" y="2661083"/>
            <a:ext cx="3089126" cy="288032"/>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防潮堤期間別整備率</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ja-JP" altLang="en-US" sz="1100" dirty="0"/>
          </a:p>
        </p:txBody>
      </p:sp>
      <p:graphicFrame>
        <p:nvGraphicFramePr>
          <p:cNvPr id="10" name="グラフ 9">
            <a:extLst>
              <a:ext uri="{FF2B5EF4-FFF2-40B4-BE49-F238E27FC236}">
                <a16:creationId xmlns:a16="http://schemas.microsoft.com/office/drawing/2014/main" id="{93062DC2-E81B-4EE2-90A0-0ED21CEBBF8D}"/>
              </a:ext>
            </a:extLst>
          </p:cNvPr>
          <p:cNvGraphicFramePr>
            <a:graphicFrameLocks/>
          </p:cNvGraphicFramePr>
          <p:nvPr>
            <p:extLst>
              <p:ext uri="{D42A27DB-BD31-4B8C-83A1-F6EECF244321}">
                <p14:modId xmlns:p14="http://schemas.microsoft.com/office/powerpoint/2010/main" val="3887227301"/>
              </p:ext>
            </p:extLst>
          </p:nvPr>
        </p:nvGraphicFramePr>
        <p:xfrm>
          <a:off x="3923928" y="3010102"/>
          <a:ext cx="4971624" cy="336404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27005496"/>
      </p:ext>
    </p:extLst>
  </p:cSld>
  <p:clrMapOvr>
    <a:masterClrMapping/>
  </p:clrMapOvr>
</p:sld>
</file>

<file path=ppt/theme/theme1.xml><?xml version="1.0" encoding="utf-8"?>
<a:theme xmlns:a="http://schemas.openxmlformats.org/drawingml/2006/main" name="スリップストリーム">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スリップストリーム">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スリップストリーム">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spDef>
      <a:spPr>
        <a:ln w="25400">
          <a:solidFill>
            <a:srgbClr val="FF0000"/>
          </a:solidFill>
          <a:tailEnd type="none"/>
        </a:ln>
      </a:spPr>
      <a:bodyPr rtlCol="0" anchor="ctr"/>
      <a:lstStyle>
        <a:defPPr algn="ctr">
          <a:defRPr kumimoji="1"/>
        </a:defPPr>
      </a:lstStyle>
      <a:style>
        <a:lnRef idx="1">
          <a:schemeClr val="dk1"/>
        </a:lnRef>
        <a:fillRef idx="0">
          <a:schemeClr val="dk1"/>
        </a:fillRef>
        <a:effectRef idx="0">
          <a:schemeClr val="dk1"/>
        </a:effectRef>
        <a:fontRef idx="minor">
          <a:schemeClr val="tx1"/>
        </a:fontRef>
      </a:style>
    </a:spDef>
    <a:lnDef>
      <a:spPr>
        <a:ln>
          <a:tailEnd type="triangle"/>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4A392AD875449443AAA7829C2473F989" ma:contentTypeVersion="6" ma:contentTypeDescription="新しいドキュメントを作成します。" ma:contentTypeScope="" ma:versionID="910b726549f5ea5c5b0da533c2bfbdae">
  <xsd:schema xmlns:xsd="http://www.w3.org/2001/XMLSchema" xmlns:xs="http://www.w3.org/2001/XMLSchema" xmlns:p="http://schemas.microsoft.com/office/2006/metadata/properties" xmlns:ns2="60b12527-e226-4614-b792-74ec134ea487" xmlns:ns3="070d2816-acf1-4867-9480-e239a5331c18" targetNamespace="http://schemas.microsoft.com/office/2006/metadata/properties" ma:root="true" ma:fieldsID="bb2c7f2645d668397f7db443c4d8a8c5" ns2:_="" ns3:_="">
    <xsd:import namespace="60b12527-e226-4614-b792-74ec134ea487"/>
    <xsd:import namespace="070d2816-acf1-4867-9480-e239a5331c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b12527-e226-4614-b792-74ec134ea4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0d2816-acf1-4867-9480-e239a5331c18" elementFormDefault="qualified">
    <xsd:import namespace="http://schemas.microsoft.com/office/2006/documentManagement/types"/>
    <xsd:import namespace="http://schemas.microsoft.com/office/infopath/2007/PartnerControls"/>
    <xsd:element name="SharedWithUsers" ma:index="11"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784EB6B-A506-4B0A-9D2C-0BF3EBB6FD9B}"/>
</file>

<file path=customXml/itemProps2.xml><?xml version="1.0" encoding="utf-8"?>
<ds:datastoreItem xmlns:ds="http://schemas.openxmlformats.org/officeDocument/2006/customXml" ds:itemID="{1824B8D6-791C-413A-A636-DC40FB5D7411}">
  <ds:schemaRefs>
    <ds:schemaRef ds:uri="http://schemas.microsoft.com/sharepoint/v3/contenttype/forms"/>
  </ds:schemaRefs>
</ds:datastoreItem>
</file>

<file path=customXml/itemProps3.xml><?xml version="1.0" encoding="utf-8"?>
<ds:datastoreItem xmlns:ds="http://schemas.openxmlformats.org/officeDocument/2006/customXml" ds:itemID="{B884C18B-57AD-4ADE-808E-8A3249C40435}">
  <ds:schemaRefs>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http://purl.org/dc/terms/"/>
    <ds:schemaRef ds:uri="http://purl.org/dc/dcmitype/"/>
    <ds:schemaRef ds:uri="60b12527-e226-4614-b792-74ec134ea487"/>
  </ds:schemaRefs>
</ds:datastoreItem>
</file>

<file path=docProps/app.xml><?xml version="1.0" encoding="utf-8"?>
<Properties xmlns="http://schemas.openxmlformats.org/officeDocument/2006/extended-properties" xmlns:vt="http://schemas.openxmlformats.org/officeDocument/2006/docPropsVTypes">
  <Template>Slipstream</Template>
  <TotalTime>16015</TotalTime>
  <Words>7257</Words>
  <Application>Microsoft Office PowerPoint</Application>
  <PresentationFormat>画面に合わせる (4:3)</PresentationFormat>
  <Paragraphs>1033</Paragraphs>
  <Slides>33</Slides>
  <Notes>33</Notes>
  <HiddenSlides>0</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1</vt:i4>
      </vt:variant>
      <vt:variant>
        <vt:lpstr>スライド タイトル</vt:lpstr>
      </vt:variant>
      <vt:variant>
        <vt:i4>33</vt:i4>
      </vt:variant>
    </vt:vector>
  </HeadingPairs>
  <TitlesOfParts>
    <vt:vector size="49" baseType="lpstr">
      <vt:lpstr>BIZ UDPゴシック</vt:lpstr>
      <vt:lpstr>Google Sans</vt:lpstr>
      <vt:lpstr>HGSｺﾞｼｯｸM</vt:lpstr>
      <vt:lpstr>HGｺﾞｼｯｸM</vt:lpstr>
      <vt:lpstr>HG丸ｺﾞｼｯｸM-PRO</vt:lpstr>
      <vt:lpstr>Meiryo UI</vt:lpstr>
      <vt:lpstr>ＭＳ Ｐゴシック</vt:lpstr>
      <vt:lpstr>メイリオ</vt:lpstr>
      <vt:lpstr>游ゴシック</vt:lpstr>
      <vt:lpstr>Arial</vt:lpstr>
      <vt:lpstr>Calibri</vt:lpstr>
      <vt:lpstr>Century</vt:lpstr>
      <vt:lpstr>Georgia</vt:lpstr>
      <vt:lpstr>Trebuchet MS</vt:lpstr>
      <vt:lpstr>スリップストリーム</vt:lpstr>
      <vt:lpstr>Worksheet</vt:lpstr>
      <vt:lpstr>大阪府都市基盤施設維持管理技術審議会  第１回　河川等部会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杉原　慎太郎</cp:lastModifiedBy>
  <cp:revision>605</cp:revision>
  <cp:lastPrinted>2024-03-25T07:13:56Z</cp:lastPrinted>
  <dcterms:created xsi:type="dcterms:W3CDTF">2013-06-19T04:48:16Z</dcterms:created>
  <dcterms:modified xsi:type="dcterms:W3CDTF">2024-03-25T07:28:57Z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0x0101004A392AD875449443AAA7829C2473F989</vt:lpwstr>
  </property>
</Properties>
</file>