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3.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7"/>
  </p:notesMasterIdLst>
  <p:handoutMasterIdLst>
    <p:handoutMasterId r:id="rId58"/>
  </p:handoutMasterIdLst>
  <p:sldIdLst>
    <p:sldId id="1245" r:id="rId5"/>
    <p:sldId id="1214" r:id="rId6"/>
    <p:sldId id="1241" r:id="rId7"/>
    <p:sldId id="1242" r:id="rId8"/>
    <p:sldId id="1166" r:id="rId9"/>
    <p:sldId id="1179" r:id="rId10"/>
    <p:sldId id="1167" r:id="rId11"/>
    <p:sldId id="1188" r:id="rId12"/>
    <p:sldId id="1168" r:id="rId13"/>
    <p:sldId id="1189" r:id="rId14"/>
    <p:sldId id="1191" r:id="rId15"/>
    <p:sldId id="1190" r:id="rId16"/>
    <p:sldId id="1169" r:id="rId17"/>
    <p:sldId id="1192" r:id="rId18"/>
    <p:sldId id="1193" r:id="rId19"/>
    <p:sldId id="1194" r:id="rId20"/>
    <p:sldId id="1170" r:id="rId21"/>
    <p:sldId id="1195" r:id="rId22"/>
    <p:sldId id="1196" r:id="rId23"/>
    <p:sldId id="1171" r:id="rId24"/>
    <p:sldId id="1197" r:id="rId25"/>
    <p:sldId id="1198" r:id="rId26"/>
    <p:sldId id="1180" r:id="rId27"/>
    <p:sldId id="1243" r:id="rId28"/>
    <p:sldId id="1244" r:id="rId29"/>
    <p:sldId id="1172" r:id="rId30"/>
    <p:sldId id="1201" r:id="rId31"/>
    <p:sldId id="1202" r:id="rId32"/>
    <p:sldId id="1173" r:id="rId33"/>
    <p:sldId id="1203" r:id="rId34"/>
    <p:sldId id="1175" r:id="rId35"/>
    <p:sldId id="1176" r:id="rId36"/>
    <p:sldId id="1207" r:id="rId37"/>
    <p:sldId id="1204" r:id="rId38"/>
    <p:sldId id="1205" r:id="rId39"/>
    <p:sldId id="1206" r:id="rId40"/>
    <p:sldId id="1177" r:id="rId41"/>
    <p:sldId id="1208" r:id="rId42"/>
    <p:sldId id="1209" r:id="rId43"/>
    <p:sldId id="1178" r:id="rId44"/>
    <p:sldId id="1210" r:id="rId45"/>
    <p:sldId id="1211" r:id="rId46"/>
    <p:sldId id="1236" r:id="rId47"/>
    <p:sldId id="809" r:id="rId48"/>
    <p:sldId id="811" r:id="rId49"/>
    <p:sldId id="815" r:id="rId50"/>
    <p:sldId id="816" r:id="rId51"/>
    <p:sldId id="818" r:id="rId52"/>
    <p:sldId id="1149" r:id="rId53"/>
    <p:sldId id="1150" r:id="rId54"/>
    <p:sldId id="1147" r:id="rId55"/>
    <p:sldId id="294" r:id="rId56"/>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湯川　正朗" initials="湯川　正朗" lastIdx="2" clrIdx="0">
    <p:extLst>
      <p:ext uri="{19B8F6BF-5375-455C-9EA6-DF929625EA0E}">
        <p15:presenceInfo xmlns:p15="http://schemas.microsoft.com/office/powerpoint/2012/main" userId="S::YukawaM@lan.pref.osaka.jp::ac29dad5-4abc-4728-a378-ee2c4fdffd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0066CC"/>
    <a:srgbClr val="00B0F0"/>
    <a:srgbClr val="CCFFFF"/>
    <a:srgbClr val="CCFF33"/>
    <a:srgbClr val="FFCC66"/>
    <a:srgbClr val="FF99CC"/>
    <a:srgbClr val="FF99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2" autoAdjust="0"/>
    <p:restoredTop sz="96395" autoAdjust="0"/>
  </p:normalViewPr>
  <p:slideViewPr>
    <p:cSldViewPr>
      <p:cViewPr varScale="1">
        <p:scale>
          <a:sx n="81" d="100"/>
          <a:sy n="81" d="100"/>
        </p:scale>
        <p:origin x="206" y="62"/>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A905-448F-A43E-B18A2818204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905-448F-A43E-B18A28182043}"/>
              </c:ext>
            </c:extLst>
          </c:dPt>
          <c:val>
            <c:numRef>
              <c:f>伏越し管!$Z$29:$Z$30</c:f>
              <c:numCache>
                <c:formatCode>General</c:formatCode>
                <c:ptCount val="2"/>
                <c:pt idx="0">
                  <c:v>9</c:v>
                </c:pt>
                <c:pt idx="1">
                  <c:v>15</c:v>
                </c:pt>
              </c:numCache>
            </c:numRef>
          </c:val>
          <c:extLst>
            <c:ext xmlns:c16="http://schemas.microsoft.com/office/drawing/2014/chart" uri="{C3380CC4-5D6E-409C-BE32-E72D297353CC}">
              <c16:uniqueId val="{00000004-A905-448F-A43E-B18A2818204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FC-478F-8C67-24A661ED44E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7FFC-478F-8C67-24A661ED44E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FC-478F-8C67-24A661ED44E4}"/>
              </c:ext>
            </c:extLst>
          </c:dPt>
          <c:val>
            <c:numRef>
              <c:f>伏越し管!$AA$36:$AA$38</c:f>
              <c:numCache>
                <c:formatCode>General</c:formatCode>
                <c:ptCount val="3"/>
                <c:pt idx="0">
                  <c:v>3</c:v>
                </c:pt>
                <c:pt idx="1">
                  <c:v>4</c:v>
                </c:pt>
                <c:pt idx="2">
                  <c:v>8</c:v>
                </c:pt>
              </c:numCache>
            </c:numRef>
          </c:val>
          <c:extLst>
            <c:ext xmlns:c16="http://schemas.microsoft.com/office/drawing/2014/chart" uri="{C3380CC4-5D6E-409C-BE32-E72D297353CC}">
              <c16:uniqueId val="{00000006-7FFC-478F-8C67-24A661ED44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164-4EB5-B60F-B1092DDFACC4}"/>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B164-4EB5-B60F-B1092DDFACC4}"/>
              </c:ext>
            </c:extLst>
          </c:dPt>
          <c:dPt>
            <c:idx val="2"/>
            <c:bubble3D val="0"/>
            <c:spPr>
              <a:solidFill>
                <a:srgbClr val="0066CC"/>
              </a:solidFill>
              <a:ln w="19050">
                <a:solidFill>
                  <a:schemeClr val="lt1"/>
                </a:solidFill>
              </a:ln>
              <a:effectLst/>
            </c:spPr>
            <c:extLst>
              <c:ext xmlns:c16="http://schemas.microsoft.com/office/drawing/2014/chart" uri="{C3380CC4-5D6E-409C-BE32-E72D297353CC}">
                <c16:uniqueId val="{00000005-B164-4EB5-B60F-B1092DDFACC4}"/>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B164-4EB5-B60F-B1092DDFACC4}"/>
              </c:ext>
            </c:extLst>
          </c:dPt>
          <c:cat>
            <c:strRef>
              <c:f>Sheet1!$A$4:$A$7</c:f>
              <c:strCache>
                <c:ptCount val="4"/>
                <c:pt idx="0">
                  <c:v>緊急度Ⅰ</c:v>
                </c:pt>
                <c:pt idx="1">
                  <c:v>緊急度Ⅱ</c:v>
                </c:pt>
                <c:pt idx="2">
                  <c:v>緊急度Ⅲ</c:v>
                </c:pt>
                <c:pt idx="3">
                  <c:v>健全</c:v>
                </c:pt>
              </c:strCache>
            </c:strRef>
          </c:cat>
          <c:val>
            <c:numRef>
              <c:f>Sheet1!$J$4:$J$7</c:f>
              <c:numCache>
                <c:formatCode>General</c:formatCode>
                <c:ptCount val="4"/>
                <c:pt idx="0">
                  <c:v>0.71</c:v>
                </c:pt>
                <c:pt idx="1">
                  <c:v>16.244999999999997</c:v>
                </c:pt>
                <c:pt idx="2">
                  <c:v>364.46999999999991</c:v>
                </c:pt>
                <c:pt idx="3">
                  <c:v>57.97500000000008</c:v>
                </c:pt>
              </c:numCache>
            </c:numRef>
          </c:val>
          <c:extLst>
            <c:ext xmlns:c16="http://schemas.microsoft.com/office/drawing/2014/chart" uri="{C3380CC4-5D6E-409C-BE32-E72D297353CC}">
              <c16:uniqueId val="{00000008-B164-4EB5-B60F-B1092DDFAC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ofPieChart>
        <c:ofPieType val="pie"/>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A52C-4480-97DE-852B9AEAEC85}"/>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52C-4480-97DE-852B9AEAEC85}"/>
              </c:ext>
            </c:extLst>
          </c:dPt>
          <c:dPt>
            <c:idx val="2"/>
            <c:bubble3D val="0"/>
            <c:spPr>
              <a:solidFill>
                <a:srgbClr val="FFFF00"/>
              </a:solidFill>
              <a:ln w="19050">
                <a:solidFill>
                  <a:schemeClr val="lt1"/>
                </a:solidFill>
              </a:ln>
              <a:effectLst/>
            </c:spPr>
            <c:extLst>
              <c:ext xmlns:c16="http://schemas.microsoft.com/office/drawing/2014/chart" uri="{C3380CC4-5D6E-409C-BE32-E72D297353CC}">
                <c16:uniqueId val="{00000005-A52C-4480-97DE-852B9AEAEC85}"/>
              </c:ext>
            </c:extLst>
          </c:dPt>
          <c:dPt>
            <c:idx val="3"/>
            <c:bubble3D val="0"/>
            <c:spPr>
              <a:solidFill>
                <a:srgbClr val="0066CC"/>
              </a:solidFill>
              <a:ln w="19050">
                <a:solidFill>
                  <a:schemeClr val="lt1"/>
                </a:solidFill>
              </a:ln>
              <a:effectLst/>
            </c:spPr>
            <c:extLst>
              <c:ext xmlns:c16="http://schemas.microsoft.com/office/drawing/2014/chart" uri="{C3380CC4-5D6E-409C-BE32-E72D297353CC}">
                <c16:uniqueId val="{00000007-A52C-4480-97DE-852B9AEAEC8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52C-4480-97DE-852B9AEAEC85}"/>
              </c:ext>
            </c:extLst>
          </c:dPt>
          <c:cat>
            <c:strRef>
              <c:f>圧送管!$C$53:$C$56</c:f>
              <c:strCache>
                <c:ptCount val="4"/>
                <c:pt idx="0">
                  <c:v>未実施延長</c:v>
                </c:pt>
                <c:pt idx="1">
                  <c:v>A</c:v>
                </c:pt>
                <c:pt idx="2">
                  <c:v>B</c:v>
                </c:pt>
                <c:pt idx="3">
                  <c:v>Cおよび異常なし</c:v>
                </c:pt>
              </c:strCache>
            </c:strRef>
          </c:cat>
          <c:val>
            <c:numRef>
              <c:f>圧送管!$D$53:$D$56</c:f>
              <c:numCache>
                <c:formatCode>General</c:formatCode>
                <c:ptCount val="4"/>
                <c:pt idx="0">
                  <c:v>44094.243999999992</c:v>
                </c:pt>
                <c:pt idx="1">
                  <c:v>1083.0160000000001</c:v>
                </c:pt>
                <c:pt idx="2">
                  <c:v>3138.1889999999999</c:v>
                </c:pt>
                <c:pt idx="3">
                  <c:v>21306</c:v>
                </c:pt>
              </c:numCache>
            </c:numRef>
          </c:val>
          <c:extLst>
            <c:ext xmlns:c16="http://schemas.microsoft.com/office/drawing/2014/chart" uri="{C3380CC4-5D6E-409C-BE32-E72D297353CC}">
              <c16:uniqueId val="{0000000A-A52C-4480-97DE-852B9AEAEC85}"/>
            </c:ext>
          </c:extLst>
        </c:ser>
        <c:dLbls>
          <c:showLegendKey val="0"/>
          <c:showVal val="0"/>
          <c:showCatName val="0"/>
          <c:showSerName val="0"/>
          <c:showPercent val="0"/>
          <c:showBubbleSize val="0"/>
          <c:showLeaderLines val="1"/>
        </c:dLbls>
        <c:gapWidth val="100"/>
        <c:splitType val="pos"/>
        <c:splitPos val="3"/>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FCA0-44F2-8C4F-EF1CE13B88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CA0-44F2-8C4F-EF1CE13B88E7}"/>
              </c:ext>
            </c:extLst>
          </c:dPt>
          <c:val>
            <c:numRef>
              <c:f>【入力シート①】!$D$1608:$D$1609</c:f>
              <c:numCache>
                <c:formatCode>#,##0.000_ ;[Red]\-#,##0.000\ </c:formatCode>
                <c:ptCount val="2"/>
                <c:pt idx="0">
                  <c:v>18.803000000000001</c:v>
                </c:pt>
                <c:pt idx="1">
                  <c:v>549.89700000000005</c:v>
                </c:pt>
              </c:numCache>
            </c:numRef>
          </c:val>
          <c:extLst>
            <c:ext xmlns:c16="http://schemas.microsoft.com/office/drawing/2014/chart" uri="{C3380CC4-5D6E-409C-BE32-E72D297353CC}">
              <c16:uniqueId val="{00000004-FCA0-44F2-8C4F-EF1CE13B88E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6"/>
            </a:solidFill>
          </c:spPr>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3B2-433C-AA70-FD73FA04AA13}"/>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A3B2-433C-AA70-FD73FA04AA13}"/>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A3B2-433C-AA70-FD73FA04AA1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0000"/>
              </a:solidFill>
              <a:ln w="19050">
                <a:solidFill>
                  <a:schemeClr val="lt1"/>
                </a:solidFill>
              </a:ln>
              <a:effectLst/>
            </c:spPr>
            <c:extLst>
              <c:ext xmlns:c16="http://schemas.microsoft.com/office/drawing/2014/chart" uri="{C3380CC4-5D6E-409C-BE32-E72D297353CC}">
                <c16:uniqueId val="{00000001-5939-4BB6-A02C-82D98C9536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939-4BB6-A02C-82D98C953680}"/>
              </c:ext>
            </c:extLst>
          </c:dPt>
          <c:val>
            <c:numRef>
              <c:f>全流域!$AE$364:$AF$364</c:f>
              <c:numCache>
                <c:formatCode>#,##0.00_ ;[Red]\-#,##0.00\ </c:formatCode>
                <c:ptCount val="2"/>
                <c:pt idx="0">
                  <c:v>0.56999999999999995</c:v>
                </c:pt>
                <c:pt idx="1">
                  <c:v>2.65</c:v>
                </c:pt>
              </c:numCache>
            </c:numRef>
          </c:val>
          <c:extLst>
            <c:ext xmlns:c16="http://schemas.microsoft.com/office/drawing/2014/chart" uri="{C3380CC4-5D6E-409C-BE32-E72D297353CC}">
              <c16:uniqueId val="{00000004-5939-4BB6-A02C-82D98C95368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00B0F0"/>
            </a:solidFill>
          </c:spPr>
          <c:dPt>
            <c:idx val="0"/>
            <c:bubble3D val="0"/>
            <c:spPr>
              <a:solidFill>
                <a:srgbClr val="00B0F0"/>
              </a:solidFill>
              <a:ln w="19050">
                <a:solidFill>
                  <a:schemeClr val="lt1"/>
                </a:solidFill>
              </a:ln>
              <a:effectLst/>
            </c:spPr>
            <c:extLst>
              <c:ext xmlns:c16="http://schemas.microsoft.com/office/drawing/2014/chart" uri="{C3380CC4-5D6E-409C-BE32-E72D297353CC}">
                <c16:uniqueId val="{00000001-0C23-41FB-B195-9A924ED7E71D}"/>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0C23-41FB-B195-9A924ED7E71D}"/>
              </c:ext>
            </c:extLst>
          </c:dPt>
          <c:val>
            <c:numRef>
              <c:f>全流域!$AE$365:$AF$365</c:f>
              <c:numCache>
                <c:formatCode>#,##0.00_ ;[Red]\-#,##0.00\ </c:formatCode>
                <c:ptCount val="2"/>
                <c:pt idx="0">
                  <c:v>18.847000000000001</c:v>
                </c:pt>
                <c:pt idx="1">
                  <c:v>-2.0000000000024443E-3</c:v>
                </c:pt>
              </c:numCache>
            </c:numRef>
          </c:val>
          <c:extLst>
            <c:ext xmlns:c16="http://schemas.microsoft.com/office/drawing/2014/chart" uri="{C3380CC4-5D6E-409C-BE32-E72D297353CC}">
              <c16:uniqueId val="{00000004-0C23-41FB-B195-9A924ED7E71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0.10365</cdr:x>
      <cdr:y>0.11725</cdr:y>
    </cdr:from>
    <cdr:to>
      <cdr:x>0.28156</cdr:x>
      <cdr:y>0.32868</cdr:y>
    </cdr:to>
    <cdr:sp macro="" textlink="">
      <cdr:nvSpPr>
        <cdr:cNvPr id="2" name="吹き出し: 四角形 1">
          <a:extLst xmlns:a="http://schemas.openxmlformats.org/drawingml/2006/main">
            <a:ext uri="{FF2B5EF4-FFF2-40B4-BE49-F238E27FC236}">
              <a16:creationId xmlns:a16="http://schemas.microsoft.com/office/drawing/2014/main" id="{4D014371-135F-43BC-8025-90AA535906E5}"/>
            </a:ext>
          </a:extLst>
        </cdr:cNvPr>
        <cdr:cNvSpPr/>
      </cdr:nvSpPr>
      <cdr:spPr>
        <a:xfrm xmlns:a="http://schemas.openxmlformats.org/drawingml/2006/main">
          <a:off x="348894" y="194189"/>
          <a:ext cx="598867" cy="350169"/>
        </a:xfrm>
        <a:prstGeom xmlns:a="http://schemas.openxmlformats.org/drawingml/2006/main" prst="wedgeRectCallout">
          <a:avLst>
            <a:gd name="adj1" fmla="val 113779"/>
            <a:gd name="adj2" fmla="val 123507"/>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点検済</a:t>
          </a:r>
          <a:endParaRPr lang="en-US" altLang="ja-JP" sz="1050" dirty="0">
            <a:solidFill>
              <a:schemeClr val="tx1"/>
            </a:solidFill>
            <a:latin typeface="+mn-ea"/>
          </a:endParaRPr>
        </a:p>
        <a:p xmlns:a="http://schemas.openxmlformats.org/drawingml/2006/main">
          <a:pPr algn="ctr"/>
          <a:r>
            <a:rPr kumimoji="1" lang="en-US" altLang="ja-JP" sz="1050" dirty="0">
              <a:solidFill>
                <a:schemeClr val="tx1"/>
              </a:solidFill>
              <a:latin typeface="+mn-ea"/>
            </a:rPr>
            <a:t>15</a:t>
          </a:r>
          <a:r>
            <a:rPr kumimoji="1" lang="ja-JP" altLang="en-US" sz="1050" dirty="0">
              <a:solidFill>
                <a:schemeClr val="tx1"/>
              </a:solidFill>
              <a:latin typeface="+mn-ea"/>
            </a:rPr>
            <a:t>箇所</a:t>
          </a:r>
        </a:p>
      </cdr:txBody>
    </cdr:sp>
  </cdr:relSizeAnchor>
  <cdr:relSizeAnchor xmlns:cdr="http://schemas.openxmlformats.org/drawingml/2006/chartDrawing">
    <cdr:from>
      <cdr:x>0.72852</cdr:x>
      <cdr:y>0.11147</cdr:y>
    </cdr:from>
    <cdr:to>
      <cdr:x>0.90643</cdr:x>
      <cdr:y>0.3229</cdr:y>
    </cdr:to>
    <cdr:sp macro="" textlink="">
      <cdr:nvSpPr>
        <cdr:cNvPr id="5" name="吹き出し: 四角形 4">
          <a:extLst xmlns:a="http://schemas.openxmlformats.org/drawingml/2006/main">
            <a:ext uri="{FF2B5EF4-FFF2-40B4-BE49-F238E27FC236}">
              <a16:creationId xmlns:a16="http://schemas.microsoft.com/office/drawing/2014/main" id="{4262FA37-D505-49F9-9E53-725E0F9B424B}"/>
            </a:ext>
          </a:extLst>
        </cdr:cNvPr>
        <cdr:cNvSpPr/>
      </cdr:nvSpPr>
      <cdr:spPr>
        <a:xfrm xmlns:a="http://schemas.openxmlformats.org/drawingml/2006/main">
          <a:off x="2452279" y="184612"/>
          <a:ext cx="598867" cy="350169"/>
        </a:xfrm>
        <a:prstGeom xmlns:a="http://schemas.openxmlformats.org/drawingml/2006/main" prst="wedgeRectCallout">
          <a:avLst>
            <a:gd name="adj1" fmla="val -131049"/>
            <a:gd name="adj2" fmla="val 89740"/>
          </a:avLst>
        </a:prstGeom>
        <a:solidFill xmlns:a="http://schemas.openxmlformats.org/drawingml/2006/main">
          <a:schemeClr val="bg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未点検</a:t>
          </a:r>
          <a:endParaRPr lang="en-US" altLang="ja-JP" sz="1050" dirty="0">
            <a:solidFill>
              <a:schemeClr val="tx1"/>
            </a:solidFill>
            <a:latin typeface="+mn-ea"/>
          </a:endParaRPr>
        </a:p>
        <a:p xmlns:a="http://schemas.openxmlformats.org/drawingml/2006/main">
          <a:pPr algn="ctr"/>
          <a:r>
            <a:rPr kumimoji="1" lang="en-US" altLang="ja-JP" sz="1050" dirty="0">
              <a:solidFill>
                <a:schemeClr val="tx1"/>
              </a:solidFill>
              <a:latin typeface="+mn-ea"/>
            </a:rPr>
            <a:t>9</a:t>
          </a:r>
          <a:r>
            <a:rPr kumimoji="1" lang="ja-JP" altLang="en-US" sz="1050" dirty="0">
              <a:solidFill>
                <a:schemeClr val="tx1"/>
              </a:solidFill>
              <a:latin typeface="+mn-ea"/>
            </a:rPr>
            <a:t>箇所</a:t>
          </a:r>
        </a:p>
      </cdr:txBody>
    </cdr:sp>
  </cdr:relSizeAnchor>
</c:userShapes>
</file>

<file path=ppt/drawings/drawing2.xml><?xml version="1.0" encoding="utf-8"?>
<c:userShapes xmlns:c="http://schemas.openxmlformats.org/drawingml/2006/chart">
  <cdr:relSizeAnchor xmlns:cdr="http://schemas.openxmlformats.org/drawingml/2006/chartDrawing">
    <cdr:from>
      <cdr:x>0.68033</cdr:x>
      <cdr:y>0.01425</cdr:y>
    </cdr:from>
    <cdr:to>
      <cdr:x>0.93627</cdr:x>
      <cdr:y>0.21214</cdr:y>
    </cdr:to>
    <cdr:sp macro="" textlink="">
      <cdr:nvSpPr>
        <cdr:cNvPr id="2" name="吹き出し: 四角形 1">
          <a:extLst xmlns:a="http://schemas.openxmlformats.org/drawingml/2006/main">
            <a:ext uri="{FF2B5EF4-FFF2-40B4-BE49-F238E27FC236}">
              <a16:creationId xmlns:a16="http://schemas.microsoft.com/office/drawing/2014/main" id="{EFFDCDD4-5A8F-4EBD-9BDA-8C2DEB3074D2}"/>
            </a:ext>
          </a:extLst>
        </cdr:cNvPr>
        <cdr:cNvSpPr/>
      </cdr:nvSpPr>
      <cdr:spPr>
        <a:xfrm xmlns:a="http://schemas.openxmlformats.org/drawingml/2006/main">
          <a:off x="2160240" y="25208"/>
          <a:ext cx="812687" cy="350169"/>
        </a:xfrm>
        <a:prstGeom xmlns:a="http://schemas.openxmlformats.org/drawingml/2006/main" prst="wedgeRectCallout">
          <a:avLst>
            <a:gd name="adj1" fmla="val -109583"/>
            <a:gd name="adj2" fmla="val 27683"/>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050" dirty="0">
              <a:solidFill>
                <a:schemeClr val="tx1"/>
              </a:solidFill>
              <a:latin typeface="+mn-ea"/>
            </a:rPr>
            <a:t>緊急度</a:t>
          </a:r>
          <a:r>
            <a:rPr lang="en-US" altLang="ja-JP" sz="1050" dirty="0">
              <a:solidFill>
                <a:schemeClr val="tx1"/>
              </a:solidFill>
              <a:latin typeface="+mn-ea"/>
            </a:rPr>
            <a:t>Ⅱ</a:t>
          </a:r>
          <a:endParaRPr kumimoji="1" lang="en-US" altLang="ja-JP" sz="1050" dirty="0">
            <a:solidFill>
              <a:schemeClr val="tx1"/>
            </a:solidFill>
            <a:latin typeface="+mn-ea"/>
          </a:endParaRPr>
        </a:p>
        <a:p xmlns:a="http://schemas.openxmlformats.org/drawingml/2006/main">
          <a:pPr algn="ctr"/>
          <a:r>
            <a:rPr lang="en-US" altLang="ja-JP" sz="1050" dirty="0">
              <a:solidFill>
                <a:schemeClr val="tx1"/>
              </a:solidFill>
              <a:latin typeface="+mn-ea"/>
            </a:rPr>
            <a:t>16.2</a:t>
          </a:r>
          <a:r>
            <a:rPr kumimoji="1" lang="ja-JP" altLang="en-US" sz="1050" dirty="0">
              <a:solidFill>
                <a:schemeClr val="tx1"/>
              </a:solidFill>
              <a:latin typeface="+mn-ea"/>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0.72557</cdr:y>
    </cdr:from>
    <cdr:to>
      <cdr:x>0.26046</cdr:x>
      <cdr:y>0.91971</cdr:y>
    </cdr:to>
    <cdr:sp macro="" textlink="">
      <cdr:nvSpPr>
        <cdr:cNvPr id="2" name="吹き出し: 四角形 1">
          <a:extLst xmlns:a="http://schemas.openxmlformats.org/drawingml/2006/main">
            <a:ext uri="{FF2B5EF4-FFF2-40B4-BE49-F238E27FC236}">
              <a16:creationId xmlns:a16="http://schemas.microsoft.com/office/drawing/2014/main" id="{10F529B0-AC4C-4EF7-A617-17A19885AA79}"/>
            </a:ext>
          </a:extLst>
        </cdr:cNvPr>
        <cdr:cNvSpPr/>
      </cdr:nvSpPr>
      <cdr:spPr>
        <a:xfrm xmlns:a="http://schemas.openxmlformats.org/drawingml/2006/main">
          <a:off x="0" y="1308672"/>
          <a:ext cx="782960" cy="350169"/>
        </a:xfrm>
        <a:prstGeom xmlns:a="http://schemas.openxmlformats.org/drawingml/2006/main" prst="wedgeRectCallout">
          <a:avLst>
            <a:gd name="adj1" fmla="val 79913"/>
            <a:gd name="adj2" fmla="val -55008"/>
          </a:avLst>
        </a:prstGeom>
        <a:solidFill xmlns:a="http://schemas.openxmlformats.org/drawingml/2006/main">
          <a:srgbClr val="3366CC"/>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xmlns:a="http://schemas.openxmlformats.org/drawingml/2006/main">
          <a:pPr algn="ctr"/>
          <a:r>
            <a:rPr lang="en-US" altLang="ja-JP" sz="1050" dirty="0">
              <a:solidFill>
                <a:schemeClr val="bg1"/>
              </a:solidFill>
              <a:latin typeface="+mn-ea"/>
            </a:rPr>
            <a:t>2.65</a:t>
          </a:r>
          <a:r>
            <a:rPr kumimoji="1" lang="ja-JP" altLang="en-US" sz="1050" dirty="0">
              <a:solidFill>
                <a:schemeClr val="bg1"/>
              </a:solidFill>
              <a:latin typeface="+mn-ea"/>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20" y="0"/>
            <a:ext cx="2880100" cy="488793"/>
          </a:xfrm>
          <a:prstGeom prst="rect">
            <a:avLst/>
          </a:prstGeom>
        </p:spPr>
        <p:txBody>
          <a:bodyPr vert="horz" lIns="89646" tIns="44822" rIns="89646" bIns="44822" rtlCol="0"/>
          <a:lstStyle>
            <a:lvl1pPr algn="r">
              <a:defRPr sz="1200"/>
            </a:lvl1pPr>
          </a:lstStyle>
          <a:p>
            <a:fld id="{29472AE3-829E-42FD-BDF5-9930118AE71F}" type="datetimeFigureOut">
              <a:rPr kumimoji="1" lang="ja-JP" altLang="en-US" smtClean="0"/>
              <a:t>2024/3/22</a:t>
            </a:fld>
            <a:endParaRPr kumimoji="1" lang="ja-JP" altLang="en-US"/>
          </a:p>
        </p:txBody>
      </p:sp>
      <p:sp>
        <p:nvSpPr>
          <p:cNvPr id="4" name="フッター プレースホルダー 3"/>
          <p:cNvSpPr>
            <a:spLocks noGrp="1"/>
          </p:cNvSpPr>
          <p:nvPr>
            <p:ph type="ftr" sz="quarter" idx="2"/>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20" y="9287066"/>
            <a:ext cx="2880100" cy="488792"/>
          </a:xfrm>
          <a:prstGeom prst="rect">
            <a:avLst/>
          </a:prstGeom>
        </p:spPr>
        <p:txBody>
          <a:bodyPr vert="horz" lIns="89646" tIns="44822" rIns="89646" bIns="44822" rtlCol="0" anchor="b"/>
          <a:lstStyle>
            <a:lvl1pPr algn="r">
              <a:defRPr sz="1200"/>
            </a:lvl1pPr>
          </a:lstStyle>
          <a:p>
            <a:fld id="{F590CCD0-FE35-423A-B9FD-933267B7A8DB}" type="slidenum">
              <a:rPr kumimoji="1" lang="ja-JP" altLang="en-US" smtClean="0"/>
              <a:t>‹#›</a:t>
            </a:fld>
            <a:endParaRPr kumimoji="1" lang="ja-JP" altLang="en-US"/>
          </a:p>
        </p:txBody>
      </p:sp>
    </p:spTree>
    <p:extLst>
      <p:ext uri="{BB962C8B-B14F-4D97-AF65-F5344CB8AC3E}">
        <p14:creationId xmlns:p14="http://schemas.microsoft.com/office/powerpoint/2010/main" val="17901339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880100" cy="488793"/>
          </a:xfrm>
          <a:prstGeom prst="rect">
            <a:avLst/>
          </a:prstGeom>
        </p:spPr>
        <p:txBody>
          <a:bodyPr vert="horz" lIns="89646" tIns="44822" rIns="89646" bIns="44822"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20" y="0"/>
            <a:ext cx="2880100" cy="488793"/>
          </a:xfrm>
          <a:prstGeom prst="rect">
            <a:avLst/>
          </a:prstGeom>
        </p:spPr>
        <p:txBody>
          <a:bodyPr vert="horz" lIns="89646" tIns="44822" rIns="89646" bIns="44822" rtlCol="0"/>
          <a:lstStyle>
            <a:lvl1pPr algn="r">
              <a:defRPr sz="1200"/>
            </a:lvl1pPr>
          </a:lstStyle>
          <a:p>
            <a:fld id="{C66E6DC5-E089-448C-ADA9-C53EA216882B}" type="datetimeFigureOut">
              <a:rPr kumimoji="1" lang="ja-JP" altLang="en-US" smtClean="0"/>
              <a:t>2024/3/22</a:t>
            </a:fld>
            <a:endParaRPr kumimoji="1" lang="ja-JP" altLang="en-US"/>
          </a:p>
        </p:txBody>
      </p:sp>
      <p:sp>
        <p:nvSpPr>
          <p:cNvPr id="4" name="スライド イメージ プレースホルダー 3"/>
          <p:cNvSpPr>
            <a:spLocks noGrp="1" noRot="1" noChangeAspect="1"/>
          </p:cNvSpPr>
          <p:nvPr>
            <p:ph type="sldImg" idx="2"/>
          </p:nvPr>
        </p:nvSpPr>
        <p:spPr>
          <a:xfrm>
            <a:off x="881063" y="735013"/>
            <a:ext cx="4884737" cy="3663950"/>
          </a:xfrm>
          <a:prstGeom prst="rect">
            <a:avLst/>
          </a:prstGeom>
          <a:noFill/>
          <a:ln w="12700">
            <a:solidFill>
              <a:prstClr val="black"/>
            </a:solidFill>
          </a:ln>
        </p:spPr>
        <p:txBody>
          <a:bodyPr vert="horz" lIns="89646" tIns="44822" rIns="89646" bIns="44822" rtlCol="0" anchor="ctr"/>
          <a:lstStyle/>
          <a:p>
            <a:endParaRPr lang="ja-JP" altLang="en-US"/>
          </a:p>
        </p:txBody>
      </p:sp>
      <p:sp>
        <p:nvSpPr>
          <p:cNvPr id="5" name="ノート プレースホルダー 4"/>
          <p:cNvSpPr>
            <a:spLocks noGrp="1"/>
          </p:cNvSpPr>
          <p:nvPr>
            <p:ph type="body" sz="quarter" idx="3"/>
          </p:nvPr>
        </p:nvSpPr>
        <p:spPr>
          <a:xfrm>
            <a:off x="665000" y="4644312"/>
            <a:ext cx="5316870" cy="4399133"/>
          </a:xfrm>
          <a:prstGeom prst="rect">
            <a:avLst/>
          </a:prstGeom>
        </p:spPr>
        <p:txBody>
          <a:bodyPr vert="horz" lIns="89646" tIns="44822" rIns="89646" bIns="4482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8" y="9287066"/>
            <a:ext cx="2880100" cy="488792"/>
          </a:xfrm>
          <a:prstGeom prst="rect">
            <a:avLst/>
          </a:prstGeom>
        </p:spPr>
        <p:txBody>
          <a:bodyPr vert="horz" lIns="89646" tIns="44822" rIns="89646" bIns="4482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20" y="9287066"/>
            <a:ext cx="2880100" cy="488792"/>
          </a:xfrm>
          <a:prstGeom prst="rect">
            <a:avLst/>
          </a:prstGeom>
        </p:spPr>
        <p:txBody>
          <a:bodyPr vert="horz" lIns="89646" tIns="44822" rIns="89646" bIns="44822" rtlCol="0" anchor="b"/>
          <a:lstStyle>
            <a:lvl1pPr algn="r">
              <a:defRPr sz="1200"/>
            </a:lvl1pPr>
          </a:lstStyle>
          <a:p>
            <a:fld id="{DFCB510D-55C8-4D3D-A366-9F41B467EC44}" type="slidenum">
              <a:rPr kumimoji="1" lang="ja-JP" altLang="en-US" smtClean="0"/>
              <a:t>‹#›</a:t>
            </a:fld>
            <a:endParaRPr kumimoji="1" lang="ja-JP" altLang="en-US"/>
          </a:p>
        </p:txBody>
      </p:sp>
    </p:spTree>
    <p:extLst>
      <p:ext uri="{BB962C8B-B14F-4D97-AF65-F5344CB8AC3E}">
        <p14:creationId xmlns:p14="http://schemas.microsoft.com/office/powerpoint/2010/main" val="23894380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35131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EA6B581-B150-40F4-BA47-48048E71208F}" type="datetime1">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ja-JP" altLang="en-US"/>
              <a:t>マスター タイトルの書式設定</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E22FEE38-4C33-4397-BAEE-10BF3C17FA67}" type="datetime1">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3005652-32B7-456E-B65E-855487C53113}" type="datetime1">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5BC3A28-C689-4B18-AB5A-F701635D7284}" type="datetime1">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192A3EB-7F58-4A73-BFE5-7619E76EFBCE}" type="datetime1">
              <a:rPr kumimoji="1" lang="ja-JP" altLang="en-US" smtClean="0"/>
              <a:t>2024/3/22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30353A5-2B76-44DD-9DFB-620981918A81}" type="datetime1">
              <a:rPr kumimoji="1" lang="ja-JP" altLang="en-US" smtClean="0"/>
              <a:t>2024/3/22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ja-JP" altLang="en-US"/>
              <a:t>マスター テキストの書式設定</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FB95BA1-25E5-48CA-9E21-5F3E6CD23790}" type="datetime1">
              <a:rPr kumimoji="1" lang="ja-JP" altLang="en-US" smtClean="0"/>
              <a:t>2024/3/22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D92AB65-290E-49E1-8FE0-3F1B450DB574}" type="datetime1">
              <a:rPr kumimoji="1" lang="ja-JP" altLang="en-US" smtClean="0"/>
              <a:t>2024/3/22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EE9928-D382-4C6E-9216-0BD2B9F15356}" type="datetime1">
              <a:rPr kumimoji="1" lang="ja-JP" altLang="en-US" smtClean="0"/>
              <a:t>2024/3/22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C44C219-4D0F-4EB0-B441-E2C1D0112C39}" type="datetime1">
              <a:rPr kumimoji="1" lang="ja-JP" altLang="en-US" smtClean="0"/>
              <a:t>2024/3/22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03E594-1F8D-44AF-92F5-DC04F7026758}" type="datetime1">
              <a:rPr kumimoji="1" lang="ja-JP" altLang="en-US" smtClean="0"/>
              <a:t>2024/3/22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2EF9F9-C4E8-46B2-BBF1-33E3162B856A}" type="slidenum">
              <a:rPr kumimoji="1" lang="ja-JP" altLang="en-US" smtClean="0"/>
              <a:t>‹#›</a:t>
            </a:fld>
            <a:endParaRPr kumimoji="1" lang="ja-JP"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ja-JP" altLang="en-US"/>
              <a:t>マスター タイトルの書式設定</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F14A905C-C05D-424E-9327-E33DD63885FE}" type="datetime1">
              <a:rPr kumimoji="1" lang="ja-JP" altLang="en-US" smtClean="0"/>
              <a:t>2024/3/22</a:t>
            </a:fld>
            <a:endParaRPr kumimoji="1" lang="ja-JP"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kumimoji="1" lang="ja-JP"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682EF9F9-C4E8-46B2-BBF1-33E3162B856A}"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kumimoji="1"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emf"/><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chart" Target="../charts/chart4.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xml"/><Relationship Id="rId5" Type="http://schemas.openxmlformats.org/officeDocument/2006/relationships/image" Target="../media/image28.emf"/><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2.xml"/><Relationship Id="rId5" Type="http://schemas.openxmlformats.org/officeDocument/2006/relationships/image" Target="../media/image63.tmp"/><Relationship Id="rId4" Type="http://schemas.openxmlformats.org/officeDocument/2006/relationships/image" Target="../media/image62.tmp"/></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tiff"/></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3180" y="1268760"/>
            <a:ext cx="9144000" cy="2304256"/>
          </a:xfrm>
        </p:spPr>
        <p:txBody>
          <a:bodyPr>
            <a:normAutofit fontScale="90000"/>
          </a:bodyPr>
          <a:lstStyle/>
          <a:p>
            <a:pPr marL="182880" indent="0" algn="ctr">
              <a:buNone/>
            </a:pPr>
            <a:r>
              <a:rPr kumimoji="1" lang="ja-JP" altLang="en-US" sz="4000" b="1" dirty="0">
                <a:latin typeface="Meiryo UI" pitchFamily="50" charset="-128"/>
                <a:ea typeface="Meiryo UI" pitchFamily="50" charset="-128"/>
                <a:cs typeface="Meiryo UI" pitchFamily="50" charset="-128"/>
              </a:rPr>
              <a:t>大阪府都市基盤施設</a:t>
            </a:r>
            <a:r>
              <a:rPr lang="ja-JP" altLang="en-US" sz="4000" b="1" dirty="0">
                <a:latin typeface="Meiryo UI" pitchFamily="50" charset="-128"/>
                <a:ea typeface="Meiryo UI" pitchFamily="50" charset="-128"/>
                <a:cs typeface="Meiryo UI" pitchFamily="50" charset="-128"/>
              </a:rPr>
              <a:t>維持管理技術審議会</a:t>
            </a:r>
            <a:br>
              <a:rPr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r>
              <a:rPr kumimoji="1" lang="ja-JP" altLang="en-US" sz="4000" b="1" dirty="0">
                <a:latin typeface="Meiryo UI" pitchFamily="50" charset="-128"/>
                <a:ea typeface="Meiryo UI" pitchFamily="50" charset="-128"/>
                <a:cs typeface="Meiryo UI" pitchFamily="50" charset="-128"/>
              </a:rPr>
              <a:t>第１回　</a:t>
            </a:r>
            <a:r>
              <a:rPr lang="ja-JP" altLang="en-US" sz="4000" dirty="0">
                <a:latin typeface="Meiryo UI" pitchFamily="50" charset="-128"/>
                <a:ea typeface="Meiryo UI" pitchFamily="50" charset="-128"/>
                <a:cs typeface="Meiryo UI" pitchFamily="50" charset="-128"/>
              </a:rPr>
              <a:t>河川等</a:t>
            </a:r>
            <a:r>
              <a:rPr kumimoji="1" lang="ja-JP" altLang="en-US" sz="4000" b="1" dirty="0">
                <a:latin typeface="Meiryo UI" pitchFamily="50" charset="-128"/>
                <a:ea typeface="Meiryo UI" pitchFamily="50" charset="-128"/>
                <a:cs typeface="Meiryo UI" pitchFamily="50" charset="-128"/>
              </a:rPr>
              <a:t>部会</a:t>
            </a:r>
            <a:br>
              <a:rPr kumimoji="1" lang="en-US" altLang="ja-JP" sz="1300" b="1" dirty="0">
                <a:latin typeface="Meiryo UI" pitchFamily="50" charset="-128"/>
                <a:ea typeface="Meiryo UI" pitchFamily="50" charset="-128"/>
                <a:cs typeface="Meiryo UI" pitchFamily="50" charset="-128"/>
              </a:rPr>
            </a:br>
            <a:br>
              <a:rPr kumimoji="1" lang="en-US" altLang="ja-JP" sz="1300" b="1" dirty="0">
                <a:latin typeface="Meiryo UI" pitchFamily="50" charset="-128"/>
                <a:ea typeface="Meiryo UI" pitchFamily="50" charset="-128"/>
                <a:cs typeface="Meiryo UI" pitchFamily="50" charset="-128"/>
              </a:rPr>
            </a:br>
            <a:endParaRPr kumimoji="1" lang="ja-JP" altLang="en-US" sz="2700" b="1" dirty="0">
              <a:latin typeface="Meiryo UI" pitchFamily="50" charset="-128"/>
              <a:ea typeface="Meiryo UI" pitchFamily="50" charset="-128"/>
              <a:cs typeface="Meiryo UI" pitchFamily="50" charset="-128"/>
            </a:endParaRPr>
          </a:p>
        </p:txBody>
      </p:sp>
      <p:sp>
        <p:nvSpPr>
          <p:cNvPr id="6" name="スライド番号プレースホルダー 17">
            <a:extLst>
              <a:ext uri="{FF2B5EF4-FFF2-40B4-BE49-F238E27FC236}">
                <a16:creationId xmlns:a16="http://schemas.microsoft.com/office/drawing/2014/main" id="{568234FF-1C40-4B1D-98C8-DF509959AD12}"/>
              </a:ext>
            </a:extLst>
          </p:cNvPr>
          <p:cNvSpPr txBox="1">
            <a:spLocks/>
          </p:cNvSpPr>
          <p:nvPr/>
        </p:nvSpPr>
        <p:spPr>
          <a:xfrm>
            <a:off x="8373184" y="6489782"/>
            <a:ext cx="77442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a:t>
            </a:fld>
            <a:endParaRPr lang="ja-JP" altLang="en-US" dirty="0"/>
          </a:p>
        </p:txBody>
      </p:sp>
      <p:sp>
        <p:nvSpPr>
          <p:cNvPr id="7" name="サブタイトル 2">
            <a:extLst>
              <a:ext uri="{FF2B5EF4-FFF2-40B4-BE49-F238E27FC236}">
                <a16:creationId xmlns:a16="http://schemas.microsoft.com/office/drawing/2014/main" id="{8BE72615-6364-4B6C-945A-D7D07E5BBAC5}"/>
              </a:ext>
            </a:extLst>
          </p:cNvPr>
          <p:cNvSpPr txBox="1">
            <a:spLocks/>
          </p:cNvSpPr>
          <p:nvPr/>
        </p:nvSpPr>
        <p:spPr>
          <a:xfrm>
            <a:off x="0" y="6190456"/>
            <a:ext cx="9144000" cy="550912"/>
          </a:xfrm>
          <a:prstGeom prst="rect">
            <a:avLst/>
          </a:prstGeom>
        </p:spPr>
        <p:txBody>
          <a:bodyPr>
            <a:normAutofit/>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tx1">
                    <a:lumMod val="75000"/>
                    <a:lumOff val="25000"/>
                  </a:schemeClr>
                </a:solidFill>
                <a:latin typeface="+mn-lt"/>
                <a:ea typeface="+mn-ea"/>
                <a:cs typeface="+mn-cs"/>
              </a:defRPr>
            </a:lvl9pPr>
          </a:lstStyle>
          <a:p>
            <a:pPr marL="45720" indent="0" algn="ctr">
              <a:buNone/>
            </a:pPr>
            <a:endParaRPr lang="ja-JP" altLang="en-US" sz="2400" b="1" dirty="0">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D7AD68FF-0EAF-479B-863F-156763E1EE80}"/>
              </a:ext>
            </a:extLst>
          </p:cNvPr>
          <p:cNvSpPr txBox="1"/>
          <p:nvPr/>
        </p:nvSpPr>
        <p:spPr>
          <a:xfrm>
            <a:off x="7020272" y="357664"/>
            <a:ext cx="2123728" cy="369332"/>
          </a:xfrm>
          <a:prstGeom prst="rect">
            <a:avLst/>
          </a:prstGeom>
          <a:noFill/>
        </p:spPr>
        <p:txBody>
          <a:bodyPr wrap="square" rtlCol="0">
            <a:spAutoFit/>
          </a:bodyPr>
          <a:lstStyle/>
          <a:p>
            <a:r>
              <a:rPr kumimoji="1" lang="ja-JP" altLang="en-US" b="1" dirty="0"/>
              <a:t>　</a:t>
            </a:r>
            <a:r>
              <a:rPr kumimoji="1" lang="en-US" altLang="ja-JP" b="1" dirty="0"/>
              <a:t>【</a:t>
            </a:r>
            <a:r>
              <a:rPr kumimoji="1" lang="ja-JP" altLang="en-US" b="1" dirty="0"/>
              <a:t>資料１－４</a:t>
            </a:r>
            <a:r>
              <a:rPr kumimoji="1" lang="en-US" altLang="ja-JP" b="1" dirty="0"/>
              <a:t>】</a:t>
            </a:r>
            <a:endParaRPr kumimoji="1" lang="ja-JP" altLang="en-US" b="1" dirty="0"/>
          </a:p>
        </p:txBody>
      </p:sp>
      <p:sp>
        <p:nvSpPr>
          <p:cNvPr id="10" name="サブタイトル 2">
            <a:extLst>
              <a:ext uri="{FF2B5EF4-FFF2-40B4-BE49-F238E27FC236}">
                <a16:creationId xmlns:a16="http://schemas.microsoft.com/office/drawing/2014/main" id="{60728D47-C61A-4CCD-AEE2-A21F9DB52CFC}"/>
              </a:ext>
            </a:extLst>
          </p:cNvPr>
          <p:cNvSpPr txBox="1">
            <a:spLocks/>
          </p:cNvSpPr>
          <p:nvPr/>
        </p:nvSpPr>
        <p:spPr>
          <a:xfrm>
            <a:off x="0" y="3753131"/>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en-US" altLang="ja-JP" sz="3200" b="1" dirty="0">
                <a:latin typeface="Meiryo UI" pitchFamily="50" charset="-128"/>
                <a:ea typeface="Meiryo UI" pitchFamily="50" charset="-128"/>
                <a:cs typeface="Meiryo UI" pitchFamily="50" charset="-128"/>
              </a:rPr>
              <a:t>《</a:t>
            </a:r>
            <a:r>
              <a:rPr lang="ja-JP" altLang="en-US" sz="3200" b="1" dirty="0">
                <a:latin typeface="Meiryo UI" pitchFamily="50" charset="-128"/>
                <a:ea typeface="Meiryo UI" pitchFamily="50" charset="-128"/>
                <a:cs typeface="Meiryo UI" pitchFamily="50" charset="-128"/>
              </a:rPr>
              <a:t>各施設の現計画の検証、課題と対応方針について</a:t>
            </a:r>
            <a:r>
              <a:rPr lang="en-US" altLang="ja-JP" sz="3200" b="1" dirty="0">
                <a:latin typeface="Meiryo UI" pitchFamily="50" charset="-128"/>
                <a:ea typeface="Meiryo UI" pitchFamily="50" charset="-128"/>
                <a:cs typeface="Meiryo UI" pitchFamily="50" charset="-128"/>
              </a:rPr>
              <a:t>》</a:t>
            </a:r>
            <a:endParaRPr lang="ja-JP" altLang="en-US" sz="3200" b="1" dirty="0">
              <a:latin typeface="Meiryo UI" pitchFamily="50" charset="-128"/>
              <a:ea typeface="Meiryo UI" pitchFamily="50" charset="-128"/>
              <a:cs typeface="Meiryo UI" pitchFamily="50" charset="-128"/>
            </a:endParaRPr>
          </a:p>
        </p:txBody>
      </p:sp>
      <p:sp>
        <p:nvSpPr>
          <p:cNvPr id="11" name="サブタイトル 2">
            <a:extLst>
              <a:ext uri="{FF2B5EF4-FFF2-40B4-BE49-F238E27FC236}">
                <a16:creationId xmlns:a16="http://schemas.microsoft.com/office/drawing/2014/main" id="{91D87195-F327-46FF-9530-C71692FD12E9}"/>
              </a:ext>
            </a:extLst>
          </p:cNvPr>
          <p:cNvSpPr txBox="1">
            <a:spLocks/>
          </p:cNvSpPr>
          <p:nvPr/>
        </p:nvSpPr>
        <p:spPr>
          <a:xfrm>
            <a:off x="0" y="4765144"/>
            <a:ext cx="9144000" cy="79208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kumimoji="1" sz="2200" kern="1200">
                <a:solidFill>
                  <a:schemeClr val="tx2"/>
                </a:solidFill>
                <a:latin typeface="+mn-lt"/>
                <a:ea typeface="+mn-ea"/>
                <a:cs typeface="+mn-cs"/>
              </a:defRPr>
            </a:lvl1pPr>
            <a:lvl2pPr marL="457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spcAft>
                <a:spcPts val="300"/>
              </a:spcAft>
              <a:buClr>
                <a:schemeClr val="accent6">
                  <a:lumMod val="75000"/>
                </a:schemeClr>
              </a:buClr>
              <a:buSzPct val="130000"/>
              <a:buFont typeface="Georgia" pitchFamily="18" charset="0"/>
              <a:buNone/>
              <a:defRPr kumimoji="1" sz="1400" kern="1200">
                <a:solidFill>
                  <a:schemeClr val="tx1">
                    <a:tint val="75000"/>
                  </a:schemeClr>
                </a:solidFill>
                <a:latin typeface="+mn-lt"/>
                <a:ea typeface="+mn-ea"/>
                <a:cs typeface="+mn-cs"/>
              </a:defRPr>
            </a:lvl9pPr>
          </a:lstStyle>
          <a:p>
            <a:pPr algn="ctr"/>
            <a:r>
              <a:rPr lang="ja-JP" altLang="en-US" sz="3200" dirty="0">
                <a:latin typeface="Meiryo UI" pitchFamily="50" charset="-128"/>
                <a:ea typeface="Meiryo UI" pitchFamily="50" charset="-128"/>
                <a:cs typeface="Meiryo UI" pitchFamily="50" charset="-128"/>
              </a:rPr>
              <a:t>（下水道施設編</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参考資料</a:t>
            </a:r>
            <a:r>
              <a:rPr lang="en-US" altLang="ja-JP" sz="3200" dirty="0">
                <a:latin typeface="Meiryo UI" pitchFamily="50" charset="-128"/>
                <a:ea typeface="Meiryo UI" pitchFamily="50" charset="-128"/>
                <a:cs typeface="Meiryo UI" pitchFamily="50" charset="-128"/>
              </a:rPr>
              <a:t>】</a:t>
            </a:r>
            <a:r>
              <a:rPr lang="ja-JP" altLang="en-US" sz="3200" dirty="0">
                <a:latin typeface="Meiryo UI" pitchFamily="50" charset="-128"/>
                <a:ea typeface="Meiryo UI" pitchFamily="50" charset="-128"/>
                <a:cs typeface="Meiryo UI" pitchFamily="50" charset="-128"/>
              </a:rPr>
              <a:t>）</a:t>
            </a:r>
          </a:p>
        </p:txBody>
      </p:sp>
    </p:spTree>
    <p:extLst>
      <p:ext uri="{BB962C8B-B14F-4D97-AF65-F5344CB8AC3E}">
        <p14:creationId xmlns:p14="http://schemas.microsoft.com/office/powerpoint/2010/main" val="4445728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3" name="図 2">
            <a:extLst>
              <a:ext uri="{FF2B5EF4-FFF2-40B4-BE49-F238E27FC236}">
                <a16:creationId xmlns:a16="http://schemas.microsoft.com/office/drawing/2014/main" id="{29ADA70B-9B66-4F34-B3F6-E83A053A1AD1}"/>
              </a:ext>
            </a:extLst>
          </p:cNvPr>
          <p:cNvPicPr>
            <a:picLocks noChangeAspect="1"/>
          </p:cNvPicPr>
          <p:nvPr/>
        </p:nvPicPr>
        <p:blipFill rotWithShape="1">
          <a:blip r:embed="rId2"/>
          <a:srcRect l="31888" t="17240" r="35825" b="12200"/>
          <a:stretch/>
        </p:blipFill>
        <p:spPr>
          <a:xfrm>
            <a:off x="3203848" y="1484784"/>
            <a:ext cx="3888432" cy="5311029"/>
          </a:xfrm>
          <a:prstGeom prst="rect">
            <a:avLst/>
          </a:prstGeom>
        </p:spPr>
      </p:pic>
      <p:sp>
        <p:nvSpPr>
          <p:cNvPr id="16" name="テキスト ボックス 15">
            <a:extLst>
              <a:ext uri="{FF2B5EF4-FFF2-40B4-BE49-F238E27FC236}">
                <a16:creationId xmlns:a16="http://schemas.microsoft.com/office/drawing/2014/main" id="{422C95C3-9F37-4567-A34E-D4BAC77018B7}"/>
              </a:ext>
            </a:extLst>
          </p:cNvPr>
          <p:cNvSpPr txBox="1"/>
          <p:nvPr/>
        </p:nvSpPr>
        <p:spPr>
          <a:xfrm>
            <a:off x="683568" y="1495852"/>
            <a:ext cx="2520280"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（出水期前のパトロール事例）</a:t>
            </a:r>
            <a:endParaRPr kumimoji="1" lang="ja-JP" altLang="en-US" sz="1400" dirty="0"/>
          </a:p>
        </p:txBody>
      </p:sp>
      <p:sp>
        <p:nvSpPr>
          <p:cNvPr id="8" name="テキスト ボックス 7">
            <a:extLst>
              <a:ext uri="{FF2B5EF4-FFF2-40B4-BE49-F238E27FC236}">
                <a16:creationId xmlns:a16="http://schemas.microsoft.com/office/drawing/2014/main" id="{0FD14CAF-8626-4501-949D-671403B24FD5}"/>
              </a:ext>
            </a:extLst>
          </p:cNvPr>
          <p:cNvSpPr txBox="1"/>
          <p:nvPr/>
        </p:nvSpPr>
        <p:spPr>
          <a:xfrm>
            <a:off x="43076" y="520675"/>
            <a:ext cx="7841292"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9" name="テキスト ボックス 8">
            <a:extLst>
              <a:ext uri="{FF2B5EF4-FFF2-40B4-BE49-F238E27FC236}">
                <a16:creationId xmlns:a16="http://schemas.microsoft.com/office/drawing/2014/main" id="{9F1A710D-0BB1-45B5-8415-F844C1A37264}"/>
              </a:ext>
            </a:extLst>
          </p:cNvPr>
          <p:cNvSpPr txBox="1"/>
          <p:nvPr/>
        </p:nvSpPr>
        <p:spPr>
          <a:xfrm>
            <a:off x="43076" y="868724"/>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10" name="スライド番号プレースホルダー 1">
            <a:extLst>
              <a:ext uri="{FF2B5EF4-FFF2-40B4-BE49-F238E27FC236}">
                <a16:creationId xmlns:a16="http://schemas.microsoft.com/office/drawing/2014/main" id="{82C6496F-366E-433B-BC94-6C391B66A05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10</a:t>
            </a:fld>
            <a:endParaRPr lang="ja-JP" altLang="en-US" dirty="0"/>
          </a:p>
        </p:txBody>
      </p:sp>
      <p:sp>
        <p:nvSpPr>
          <p:cNvPr id="12" name="テキスト ボックス 11">
            <a:extLst>
              <a:ext uri="{FF2B5EF4-FFF2-40B4-BE49-F238E27FC236}">
                <a16:creationId xmlns:a16="http://schemas.microsoft.com/office/drawing/2014/main" id="{2B775621-3478-4BF7-A160-9B101204BD86}"/>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48185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pSp>
        <p:nvGrpSpPr>
          <p:cNvPr id="8" name="グループ化 7">
            <a:extLst>
              <a:ext uri="{FF2B5EF4-FFF2-40B4-BE49-F238E27FC236}">
                <a16:creationId xmlns:a16="http://schemas.microsoft.com/office/drawing/2014/main" id="{BB719E63-D7B4-4168-AD55-C94A4230BB3D}"/>
              </a:ext>
            </a:extLst>
          </p:cNvPr>
          <p:cNvGrpSpPr/>
          <p:nvPr/>
        </p:nvGrpSpPr>
        <p:grpSpPr>
          <a:xfrm>
            <a:off x="611560" y="1980114"/>
            <a:ext cx="5137190" cy="1898547"/>
            <a:chOff x="5556210" y="3168936"/>
            <a:chExt cx="5137190" cy="1898547"/>
          </a:xfrm>
        </p:grpSpPr>
        <p:pic>
          <p:nvPicPr>
            <p:cNvPr id="9" name="Picture 2">
              <a:extLst>
                <a:ext uri="{FF2B5EF4-FFF2-40B4-BE49-F238E27FC236}">
                  <a16:creationId xmlns:a16="http://schemas.microsoft.com/office/drawing/2014/main" id="{A126F250-A054-4419-99EF-55C50F6F1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10" y="3168936"/>
              <a:ext cx="5053251" cy="189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129098">
              <a:extLst>
                <a:ext uri="{FF2B5EF4-FFF2-40B4-BE49-F238E27FC236}">
                  <a16:creationId xmlns:a16="http://schemas.microsoft.com/office/drawing/2014/main" id="{403E6ABC-7678-4FBF-AAFC-E0DADD37EA93}"/>
                </a:ext>
              </a:extLst>
            </p:cNvPr>
            <p:cNvSpPr txBox="1"/>
            <p:nvPr/>
          </p:nvSpPr>
          <p:spPr>
            <a:xfrm>
              <a:off x="7530432" y="3420591"/>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29098">
              <a:extLst>
                <a:ext uri="{FF2B5EF4-FFF2-40B4-BE49-F238E27FC236}">
                  <a16:creationId xmlns:a16="http://schemas.microsoft.com/office/drawing/2014/main" id="{690830DF-6D26-447E-8873-B5B4B6934D3B}"/>
                </a:ext>
              </a:extLst>
            </p:cNvPr>
            <p:cNvSpPr txBox="1"/>
            <p:nvPr/>
          </p:nvSpPr>
          <p:spPr>
            <a:xfrm>
              <a:off x="7522350" y="4002256"/>
              <a:ext cx="3162968" cy="215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spAutoFit/>
            </a:body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路上より</a:t>
              </a:r>
              <a:r>
                <a:rPr lang="ja-JP" altLang="ja-JP" sz="8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目視確認</a:t>
              </a:r>
              <a:r>
                <a:rPr lang="ja-JP" altLang="ja-JP" sz="800" dirty="0">
                  <a:latin typeface="Meiryo UI" panose="020B0604030504040204" pitchFamily="50" charset="-128"/>
                  <a:ea typeface="Meiryo UI" panose="020B0604030504040204" pitchFamily="50" charset="-128"/>
                  <a:cs typeface="Meiryo UI" panose="020B0604030504040204" pitchFamily="50" charset="-128"/>
                </a:rPr>
                <a:t>。道路交通に支障のない範囲で人孔内も目視確認</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12" name="テキスト ボックス 11">
            <a:extLst>
              <a:ext uri="{FF2B5EF4-FFF2-40B4-BE49-F238E27FC236}">
                <a16:creationId xmlns:a16="http://schemas.microsoft.com/office/drawing/2014/main" id="{A91D22CA-522D-46DE-BCFE-5921D8628AD7}"/>
              </a:ext>
            </a:extLst>
          </p:cNvPr>
          <p:cNvSpPr txBox="1"/>
          <p:nvPr/>
        </p:nvSpPr>
        <p:spPr>
          <a:xfrm>
            <a:off x="107504" y="1368740"/>
            <a:ext cx="2520280"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○地震後の点検方法の検討</a:t>
            </a:r>
            <a:endParaRPr kumimoji="1" lang="ja-JP" altLang="en-US" sz="1400" dirty="0"/>
          </a:p>
        </p:txBody>
      </p:sp>
      <p:sp>
        <p:nvSpPr>
          <p:cNvPr id="14" name="テキスト ボックス 13">
            <a:extLst>
              <a:ext uri="{FF2B5EF4-FFF2-40B4-BE49-F238E27FC236}">
                <a16:creationId xmlns:a16="http://schemas.microsoft.com/office/drawing/2014/main" id="{1E505773-13FC-41AA-A55A-C963CFEB1054}"/>
              </a:ext>
            </a:extLst>
          </p:cNvPr>
          <p:cNvSpPr txBox="1"/>
          <p:nvPr/>
        </p:nvSpPr>
        <p:spPr>
          <a:xfrm>
            <a:off x="467544" y="1675377"/>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（大阪北部地震前）</a:t>
            </a:r>
            <a:endParaRPr kumimoji="1" lang="ja-JP" altLang="en-US" sz="1400" dirty="0"/>
          </a:p>
        </p:txBody>
      </p:sp>
      <p:pic>
        <p:nvPicPr>
          <p:cNvPr id="4" name="図 3">
            <a:extLst>
              <a:ext uri="{FF2B5EF4-FFF2-40B4-BE49-F238E27FC236}">
                <a16:creationId xmlns:a16="http://schemas.microsoft.com/office/drawing/2014/main" id="{0A24DF14-B79F-46D4-88F5-888C60BB1CAD}"/>
              </a:ext>
            </a:extLst>
          </p:cNvPr>
          <p:cNvPicPr>
            <a:picLocks noChangeAspect="1"/>
          </p:cNvPicPr>
          <p:nvPr/>
        </p:nvPicPr>
        <p:blipFill rotWithShape="1">
          <a:blip r:embed="rId3"/>
          <a:srcRect l="2750" t="37377" r="8263" b="8421"/>
          <a:stretch/>
        </p:blipFill>
        <p:spPr>
          <a:xfrm>
            <a:off x="509893" y="4250134"/>
            <a:ext cx="5976664" cy="2275280"/>
          </a:xfrm>
          <a:prstGeom prst="rect">
            <a:avLst/>
          </a:prstGeom>
        </p:spPr>
      </p:pic>
      <p:sp>
        <p:nvSpPr>
          <p:cNvPr id="17" name="テキスト ボックス 16">
            <a:extLst>
              <a:ext uri="{FF2B5EF4-FFF2-40B4-BE49-F238E27FC236}">
                <a16:creationId xmlns:a16="http://schemas.microsoft.com/office/drawing/2014/main" id="{3CEB0262-5D3F-4418-AA11-FFB4FD4484A3}"/>
              </a:ext>
            </a:extLst>
          </p:cNvPr>
          <p:cNvSpPr txBox="1"/>
          <p:nvPr/>
        </p:nvSpPr>
        <p:spPr>
          <a:xfrm>
            <a:off x="485525" y="3958620"/>
            <a:ext cx="1935832"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（大阪北部地震後）</a:t>
            </a:r>
            <a:endParaRPr kumimoji="1" lang="ja-JP" altLang="en-US" sz="1400" dirty="0"/>
          </a:p>
        </p:txBody>
      </p:sp>
      <p:sp>
        <p:nvSpPr>
          <p:cNvPr id="18" name="フローチャート: 組合せ 17">
            <a:extLst>
              <a:ext uri="{FF2B5EF4-FFF2-40B4-BE49-F238E27FC236}">
                <a16:creationId xmlns:a16="http://schemas.microsoft.com/office/drawing/2014/main" id="{3716F002-FB3B-46B2-9EF5-ABE564A0A482}"/>
              </a:ext>
            </a:extLst>
          </p:cNvPr>
          <p:cNvSpPr/>
          <p:nvPr/>
        </p:nvSpPr>
        <p:spPr>
          <a:xfrm>
            <a:off x="3275856" y="3982565"/>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0A3DCEEC-AEFB-4354-A76E-ACFBCACABFED}"/>
              </a:ext>
            </a:extLst>
          </p:cNvPr>
          <p:cNvSpPr txBox="1"/>
          <p:nvPr/>
        </p:nvSpPr>
        <p:spPr>
          <a:xfrm>
            <a:off x="6510925" y="4266397"/>
            <a:ext cx="2520280" cy="1384995"/>
          </a:xfrm>
          <a:prstGeom prst="rect">
            <a:avLst/>
          </a:prstGeom>
          <a:noFill/>
          <a:ln w="22225">
            <a:noFill/>
            <a:prstDash val="sysDot"/>
          </a:ln>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・液状化の影響を受ける管渠や、劣化による要対策箇所、腐食のおそれのある箇所については、常に整理し把握しておく必要がある。</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維持管理担当者が不在でも把握できる必要がある</a:t>
            </a:r>
            <a:endParaRPr kumimoji="1" lang="ja-JP" altLang="en-US" sz="1200" dirty="0"/>
          </a:p>
        </p:txBody>
      </p:sp>
      <p:sp>
        <p:nvSpPr>
          <p:cNvPr id="20" name="フローチャート: 組合せ 19">
            <a:extLst>
              <a:ext uri="{FF2B5EF4-FFF2-40B4-BE49-F238E27FC236}">
                <a16:creationId xmlns:a16="http://schemas.microsoft.com/office/drawing/2014/main" id="{340DF55E-2A59-4D0E-A8BE-69335BA5A241}"/>
              </a:ext>
            </a:extLst>
          </p:cNvPr>
          <p:cNvSpPr/>
          <p:nvPr/>
        </p:nvSpPr>
        <p:spPr>
          <a:xfrm>
            <a:off x="7036499" y="5815120"/>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DB17577D-9A1C-4D2B-8136-76A497FA0AC3}"/>
              </a:ext>
            </a:extLst>
          </p:cNvPr>
          <p:cNvSpPr txBox="1"/>
          <p:nvPr/>
        </p:nvSpPr>
        <p:spPr>
          <a:xfrm>
            <a:off x="6949201" y="6018435"/>
            <a:ext cx="1643728" cy="307777"/>
          </a:xfrm>
          <a:prstGeom prst="rect">
            <a:avLst/>
          </a:prstGeom>
          <a:noFill/>
        </p:spPr>
        <p:txBody>
          <a:bodyPr wrap="square" rtlCol="0">
            <a:spAutoFit/>
          </a:bodyPr>
          <a:lstStyle/>
          <a:p>
            <a:r>
              <a:rPr kumimoji="1" lang="ja-JP" altLang="en-US" sz="1400" u="sng" dirty="0"/>
              <a:t>一覧表で整理する</a:t>
            </a:r>
          </a:p>
        </p:txBody>
      </p:sp>
      <p:sp>
        <p:nvSpPr>
          <p:cNvPr id="24" name="テキスト ボックス 23">
            <a:extLst>
              <a:ext uri="{FF2B5EF4-FFF2-40B4-BE49-F238E27FC236}">
                <a16:creationId xmlns:a16="http://schemas.microsoft.com/office/drawing/2014/main" id="{700FB084-FD58-4392-BC75-0F4EB5575B42}"/>
              </a:ext>
            </a:extLst>
          </p:cNvPr>
          <p:cNvSpPr txBox="1"/>
          <p:nvPr/>
        </p:nvSpPr>
        <p:spPr>
          <a:xfrm>
            <a:off x="43076" y="520675"/>
            <a:ext cx="863338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25" name="テキスト ボックス 24">
            <a:extLst>
              <a:ext uri="{FF2B5EF4-FFF2-40B4-BE49-F238E27FC236}">
                <a16:creationId xmlns:a16="http://schemas.microsoft.com/office/drawing/2014/main" id="{BDCD1152-BD91-43B9-ACFC-F1410EDE58F7}"/>
              </a:ext>
            </a:extLst>
          </p:cNvPr>
          <p:cNvSpPr txBox="1"/>
          <p:nvPr/>
        </p:nvSpPr>
        <p:spPr>
          <a:xfrm>
            <a:off x="56044" y="876321"/>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22" name="スライド番号プレースホルダー 1">
            <a:extLst>
              <a:ext uri="{FF2B5EF4-FFF2-40B4-BE49-F238E27FC236}">
                <a16:creationId xmlns:a16="http://schemas.microsoft.com/office/drawing/2014/main" id="{6ABF6C82-F5A4-477C-BD90-595F997F71A2}"/>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11</a:t>
            </a:fld>
            <a:endParaRPr lang="ja-JP" altLang="en-US" dirty="0"/>
          </a:p>
        </p:txBody>
      </p:sp>
      <p:sp>
        <p:nvSpPr>
          <p:cNvPr id="26" name="テキスト ボックス 25">
            <a:extLst>
              <a:ext uri="{FF2B5EF4-FFF2-40B4-BE49-F238E27FC236}">
                <a16:creationId xmlns:a16="http://schemas.microsoft.com/office/drawing/2014/main" id="{20E13AB0-9239-444D-9962-58629227D90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
        <p:nvSpPr>
          <p:cNvPr id="23" name="テキスト ボックス 22">
            <a:extLst>
              <a:ext uri="{FF2B5EF4-FFF2-40B4-BE49-F238E27FC236}">
                <a16:creationId xmlns:a16="http://schemas.microsoft.com/office/drawing/2014/main" id="{2B13DE12-0B33-4777-AF76-BF225E560618}"/>
              </a:ext>
            </a:extLst>
          </p:cNvPr>
          <p:cNvSpPr txBox="1"/>
          <p:nvPr/>
        </p:nvSpPr>
        <p:spPr>
          <a:xfrm>
            <a:off x="5880075" y="2098001"/>
            <a:ext cx="3162967" cy="1615827"/>
          </a:xfrm>
          <a:prstGeom prst="rect">
            <a:avLst/>
          </a:prstGeom>
          <a:noFill/>
          <a:ln w="12700">
            <a:solidFill>
              <a:schemeClr val="accent1">
                <a:shade val="50000"/>
                <a:shade val="75000"/>
                <a:satMod val="125000"/>
                <a:lumMod val="75000"/>
              </a:schemeClr>
            </a:solidFill>
            <a:prstDash val="sysDot"/>
          </a:ln>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（参考）</a:t>
            </a:r>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災害時の専門業者の確保</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・「災害時における下水道管路施設の復旧対策業務に関する協定」（公益社団法人日本下水道管路管理業協会）を平成</a:t>
            </a:r>
            <a:r>
              <a:rPr lang="en-US" altLang="ja-JP" sz="1100" dirty="0">
                <a:latin typeface="BIZ UDPゴシック" panose="020B0400000000000000" pitchFamily="50" charset="-128"/>
                <a:ea typeface="BIZ UDPゴシック" panose="020B0400000000000000" pitchFamily="50" charset="-128"/>
              </a:rPr>
              <a:t>31</a:t>
            </a:r>
            <a:r>
              <a:rPr lang="ja-JP" altLang="en-US" sz="1100" dirty="0">
                <a:latin typeface="BIZ UDPゴシック" panose="020B0400000000000000" pitchFamily="50" charset="-128"/>
                <a:ea typeface="BIZ UDPゴシック" panose="020B0400000000000000" pitchFamily="50" charset="-128"/>
              </a:rPr>
              <a:t>年に締結</a:t>
            </a:r>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管内部調査の日当たり作業量</a:t>
            </a:r>
            <a:r>
              <a:rPr lang="en-US" altLang="ja-JP" sz="1100" dirty="0">
                <a:latin typeface="BIZ UDPゴシック" panose="020B0400000000000000" pitchFamily="50" charset="-128"/>
                <a:ea typeface="BIZ UDPゴシック" panose="020B0400000000000000" pitchFamily="50" charset="-128"/>
              </a:rPr>
              <a:t>】</a:t>
            </a:r>
          </a:p>
          <a:p>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TV</a:t>
            </a:r>
            <a:r>
              <a:rPr lang="ja-JP" altLang="en-US" sz="1100" dirty="0">
                <a:latin typeface="BIZ UDPゴシック" panose="020B0400000000000000" pitchFamily="50" charset="-128"/>
                <a:ea typeface="BIZ UDPゴシック" panose="020B0400000000000000" pitchFamily="50" charset="-128"/>
              </a:rPr>
              <a:t>カメラ調査　</a:t>
            </a:r>
            <a:r>
              <a:rPr lang="en-US" altLang="ja-JP" sz="1100" dirty="0">
                <a:latin typeface="BIZ UDPゴシック" panose="020B0400000000000000" pitchFamily="50" charset="-128"/>
                <a:ea typeface="BIZ UDPゴシック" panose="020B0400000000000000" pitchFamily="50" charset="-128"/>
              </a:rPr>
              <a:t>280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300ⅿ/</a:t>
            </a:r>
            <a:r>
              <a:rPr lang="ja-JP" altLang="en-US" sz="1100" dirty="0">
                <a:latin typeface="BIZ UDPゴシック" panose="020B0400000000000000" pitchFamily="50" charset="-128"/>
                <a:ea typeface="BIZ UDPゴシック" panose="020B0400000000000000" pitchFamily="50" charset="-128"/>
              </a:rPr>
              <a:t>日</a:t>
            </a:r>
            <a:endParaRPr lang="en-US" altLang="ja-JP"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・目視調査　　 　　</a:t>
            </a:r>
            <a:r>
              <a:rPr lang="en-US" altLang="ja-JP" sz="1100" dirty="0">
                <a:latin typeface="BIZ UDPゴシック" panose="020B0400000000000000" pitchFamily="50" charset="-128"/>
                <a:ea typeface="BIZ UDPゴシック" panose="020B0400000000000000" pitchFamily="50" charset="-128"/>
              </a:rPr>
              <a:t>500</a:t>
            </a:r>
            <a:r>
              <a:rPr lang="ja-JP" altLang="en-US" sz="1100" dirty="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600</a:t>
            </a:r>
            <a:r>
              <a:rPr lang="ja-JP" altLang="en-US" sz="1100" dirty="0">
                <a:latin typeface="BIZ UDPゴシック" panose="020B0400000000000000" pitchFamily="50" charset="-128"/>
                <a:ea typeface="BIZ UDPゴシック" panose="020B0400000000000000" pitchFamily="50" charset="-128"/>
              </a:rPr>
              <a:t>ｍ</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日</a:t>
            </a:r>
            <a:endParaRPr kumimoji="1" lang="ja-JP" altLang="en-US" sz="1100" dirty="0"/>
          </a:p>
        </p:txBody>
      </p:sp>
      <p:cxnSp>
        <p:nvCxnSpPr>
          <p:cNvPr id="3" name="直線コネクタ 2">
            <a:extLst>
              <a:ext uri="{FF2B5EF4-FFF2-40B4-BE49-F238E27FC236}">
                <a16:creationId xmlns:a16="http://schemas.microsoft.com/office/drawing/2014/main" id="{4656D401-BC03-461C-9F98-D32A71B2D655}"/>
              </a:ext>
            </a:extLst>
          </p:cNvPr>
          <p:cNvCxnSpPr/>
          <p:nvPr/>
        </p:nvCxnSpPr>
        <p:spPr>
          <a:xfrm>
            <a:off x="5796136" y="1829265"/>
            <a:ext cx="0" cy="2153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 name="直線コネクタ 5">
            <a:extLst>
              <a:ext uri="{FF2B5EF4-FFF2-40B4-BE49-F238E27FC236}">
                <a16:creationId xmlns:a16="http://schemas.microsoft.com/office/drawing/2014/main" id="{95F9ADC7-465F-464C-A908-99A3E30EDBD7}"/>
              </a:ext>
            </a:extLst>
          </p:cNvPr>
          <p:cNvCxnSpPr/>
          <p:nvPr/>
        </p:nvCxnSpPr>
        <p:spPr>
          <a:xfrm>
            <a:off x="5796136" y="3982565"/>
            <a:ext cx="3235069"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37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0E21DFBF-BA81-4920-AF8A-2CD666E6D2ED}"/>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4" name="図 3">
            <a:extLst>
              <a:ext uri="{FF2B5EF4-FFF2-40B4-BE49-F238E27FC236}">
                <a16:creationId xmlns:a16="http://schemas.microsoft.com/office/drawing/2014/main" id="{4198FCFD-0C57-4B66-813E-028BA4A8840D}"/>
              </a:ext>
            </a:extLst>
          </p:cNvPr>
          <p:cNvPicPr>
            <a:picLocks noChangeAspect="1"/>
          </p:cNvPicPr>
          <p:nvPr/>
        </p:nvPicPr>
        <p:blipFill rotWithShape="1">
          <a:blip r:embed="rId2"/>
          <a:srcRect t="27320" b="31100"/>
          <a:stretch/>
        </p:blipFill>
        <p:spPr>
          <a:xfrm>
            <a:off x="50184" y="1655589"/>
            <a:ext cx="9022640" cy="2344726"/>
          </a:xfrm>
          <a:prstGeom prst="rect">
            <a:avLst/>
          </a:prstGeom>
        </p:spPr>
      </p:pic>
      <p:pic>
        <p:nvPicPr>
          <p:cNvPr id="6" name="図 5">
            <a:extLst>
              <a:ext uri="{FF2B5EF4-FFF2-40B4-BE49-F238E27FC236}">
                <a16:creationId xmlns:a16="http://schemas.microsoft.com/office/drawing/2014/main" id="{72F51D99-F198-497D-9ABD-C11B61167516}"/>
              </a:ext>
            </a:extLst>
          </p:cNvPr>
          <p:cNvPicPr>
            <a:picLocks noChangeAspect="1"/>
          </p:cNvPicPr>
          <p:nvPr/>
        </p:nvPicPr>
        <p:blipFill rotWithShape="1">
          <a:blip r:embed="rId3"/>
          <a:srcRect t="27320" b="31100"/>
          <a:stretch/>
        </p:blipFill>
        <p:spPr>
          <a:xfrm>
            <a:off x="50184" y="4252625"/>
            <a:ext cx="9022640" cy="2344726"/>
          </a:xfrm>
          <a:prstGeom prst="rect">
            <a:avLst/>
          </a:prstGeom>
        </p:spPr>
      </p:pic>
      <p:sp>
        <p:nvSpPr>
          <p:cNvPr id="12" name="テキスト ボックス 11">
            <a:extLst>
              <a:ext uri="{FF2B5EF4-FFF2-40B4-BE49-F238E27FC236}">
                <a16:creationId xmlns:a16="http://schemas.microsoft.com/office/drawing/2014/main" id="{8E0BA2B2-AAFE-474F-BFC3-28BF6F0C2AA8}"/>
              </a:ext>
            </a:extLst>
          </p:cNvPr>
          <p:cNvSpPr txBox="1"/>
          <p:nvPr/>
        </p:nvSpPr>
        <p:spPr>
          <a:xfrm>
            <a:off x="52124" y="1347420"/>
            <a:ext cx="3367748" cy="307777"/>
          </a:xfrm>
          <a:prstGeom prst="rect">
            <a:avLst/>
          </a:prstGeom>
          <a:noFill/>
        </p:spPr>
        <p:txBody>
          <a:bodyPr wrap="square" rtlCol="0">
            <a:spAutoFit/>
          </a:bodyPr>
          <a:lstStyle/>
          <a:p>
            <a:r>
              <a:rPr kumimoji="1" lang="ja-JP" altLang="en-US" sz="1400" dirty="0"/>
              <a:t>○地震時に点検が必要な箇所</a:t>
            </a:r>
            <a:r>
              <a:rPr lang="ja-JP" altLang="en-US" sz="1400" dirty="0"/>
              <a:t>表（案）</a:t>
            </a:r>
            <a:endParaRPr kumimoji="1" lang="en-US" altLang="ja-JP" sz="1400" dirty="0"/>
          </a:p>
        </p:txBody>
      </p:sp>
      <p:sp>
        <p:nvSpPr>
          <p:cNvPr id="9" name="テキスト ボックス 8">
            <a:extLst>
              <a:ext uri="{FF2B5EF4-FFF2-40B4-BE49-F238E27FC236}">
                <a16:creationId xmlns:a16="http://schemas.microsoft.com/office/drawing/2014/main" id="{E7D48AE0-75DB-49B8-AE81-C11CDABFB9CD}"/>
              </a:ext>
            </a:extLst>
          </p:cNvPr>
          <p:cNvSpPr txBox="1"/>
          <p:nvPr/>
        </p:nvSpPr>
        <p:spPr>
          <a:xfrm>
            <a:off x="43076" y="520675"/>
            <a:ext cx="863338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10" name="テキスト ボックス 9">
            <a:extLst>
              <a:ext uri="{FF2B5EF4-FFF2-40B4-BE49-F238E27FC236}">
                <a16:creationId xmlns:a16="http://schemas.microsoft.com/office/drawing/2014/main" id="{5FA3F89A-790E-4125-907B-CE9186923A61}"/>
              </a:ext>
            </a:extLst>
          </p:cNvPr>
          <p:cNvSpPr txBox="1"/>
          <p:nvPr/>
        </p:nvSpPr>
        <p:spPr>
          <a:xfrm>
            <a:off x="56044" y="876321"/>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
            <a:extLst>
              <a:ext uri="{FF2B5EF4-FFF2-40B4-BE49-F238E27FC236}">
                <a16:creationId xmlns:a16="http://schemas.microsoft.com/office/drawing/2014/main" id="{A370A7D7-6C82-4F1F-B413-ACAE9F0267D9}"/>
              </a:ext>
            </a:extLst>
          </p:cNvPr>
          <p:cNvSpPr txBox="1">
            <a:spLocks/>
          </p:cNvSpPr>
          <p:nvPr/>
        </p:nvSpPr>
        <p:spPr>
          <a:xfrm>
            <a:off x="7911932" y="6492875"/>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12</a:t>
            </a:fld>
            <a:endParaRPr lang="ja-JP" altLang="en-US" dirty="0"/>
          </a:p>
        </p:txBody>
      </p:sp>
      <p:sp>
        <p:nvSpPr>
          <p:cNvPr id="15" name="テキスト ボックス 14">
            <a:extLst>
              <a:ext uri="{FF2B5EF4-FFF2-40B4-BE49-F238E27FC236}">
                <a16:creationId xmlns:a16="http://schemas.microsoft.com/office/drawing/2014/main" id="{C605FA36-6495-43CA-97B3-8289A4EFFB2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223165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397031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・管渠は人孔蓋以外は不可視部分であり、人孔内、管渠内を確認するにあたり出入りし易い位置に人孔が存在するかが重要である。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・比較的容易に出入りできる人孔をあらかじめ把握しておき、日常のパトロールや詳細点検計画の参考にする。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・通常は水で満たされている水槽等は、機械電気設備の点検や更新時に空にする機会を活かして槽内の点検調査を実施するできるよう、日頃より機械電気設備の点検や更新計画を把握しておく。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33571" y="1826622"/>
            <a:ext cx="1115200" cy="9432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2"/>
            <a:ext cx="4162008" cy="2474615"/>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自然流下の管渠では、人孔から内部の点検を実施できたが、圧送管や常に水が満水状態である伏越し管は点検対象としておらず、結果、伏越し部の上流部から溢水事故が発生した。</a:t>
            </a:r>
            <a:endParaRPr lang="en-US" altLang="ja-JP" sz="1200" kern="100" dirty="0"/>
          </a:p>
          <a:p>
            <a:pPr algn="just"/>
            <a:r>
              <a:rPr lang="ja-JP" altLang="en-US" sz="1200" kern="100" dirty="0"/>
              <a:t>　また、処理場・ポンプ場の水槽では、機械電気設備の更新等にあわせて槽内の点検調査を行う予定であるが、計画期間内に更新等が無く点検していない施設があった。</a:t>
            </a:r>
          </a:p>
          <a:p>
            <a:pPr algn="just"/>
            <a:endParaRPr lang="en-US" altLang="ja-JP" sz="1200" kern="100" dirty="0">
              <a:effectLst/>
            </a:endParaRPr>
          </a:p>
          <a:p>
            <a:pPr algn="just"/>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7046" y="3924976"/>
            <a:ext cx="4162008" cy="120032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effectLst/>
              </a:rPr>
              <a:t>・圧送管はマンホールが無いため、内部の調査が困難</a:t>
            </a:r>
            <a:endParaRPr lang="en-US" altLang="ja-JP" sz="1200" kern="100" dirty="0">
              <a:effectLst/>
            </a:endParaRPr>
          </a:p>
          <a:p>
            <a:pPr algn="just"/>
            <a:r>
              <a:rPr lang="ja-JP" altLang="en-US" sz="1200" kern="100" dirty="0"/>
              <a:t>・伏越し管は、堆積物の除去と内部点検をセットで行う必</a:t>
            </a:r>
            <a:endParaRPr lang="en-US" altLang="ja-JP" sz="1200" kern="100" dirty="0"/>
          </a:p>
          <a:p>
            <a:pPr algn="just"/>
            <a:r>
              <a:rPr lang="ja-JP" altLang="en-US" sz="1200" kern="100" dirty="0"/>
              <a:t>　要有り</a:t>
            </a:r>
            <a:endParaRPr lang="en-US" altLang="ja-JP" sz="1200" kern="100" dirty="0"/>
          </a:p>
          <a:p>
            <a:pPr algn="just"/>
            <a:r>
              <a:rPr lang="ja-JP" altLang="en-US" sz="1200" kern="100" dirty="0">
                <a:effectLst/>
              </a:rPr>
              <a:t>・処理場・ポンプ</a:t>
            </a:r>
            <a:r>
              <a:rPr lang="ja-JP" altLang="en-US" sz="1200" kern="100" dirty="0"/>
              <a:t>場の水槽では、代替施設が無い場合は水</a:t>
            </a:r>
            <a:endParaRPr lang="en-US" altLang="ja-JP" sz="1200" kern="100" dirty="0"/>
          </a:p>
          <a:p>
            <a:pPr algn="just"/>
            <a:r>
              <a:rPr lang="ja-JP" altLang="en-US" sz="1200" kern="100" dirty="0"/>
              <a:t>　槽を空に出来ない</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1569660"/>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effectLst/>
              </a:rPr>
              <a:t>・伏越し管については、</a:t>
            </a:r>
            <a:r>
              <a:rPr lang="en-US" altLang="ja-JP" sz="1200" kern="100" dirty="0">
                <a:effectLst/>
              </a:rPr>
              <a:t>1</a:t>
            </a:r>
            <a:r>
              <a:rPr lang="ja-JP" altLang="en-US" sz="1200" kern="100" dirty="0">
                <a:effectLst/>
              </a:rPr>
              <a:t>回</a:t>
            </a:r>
            <a:r>
              <a:rPr lang="en-US" altLang="ja-JP" sz="1200" kern="100" dirty="0">
                <a:effectLst/>
              </a:rPr>
              <a:t>/10</a:t>
            </a:r>
            <a:r>
              <a:rPr lang="ja-JP" altLang="en-US" sz="1200" kern="100" dirty="0">
                <a:effectLst/>
              </a:rPr>
              <a:t>年の点検対象とする</a:t>
            </a:r>
          </a:p>
          <a:p>
            <a:pPr algn="just"/>
            <a:r>
              <a:rPr lang="ja-JP" altLang="en-US" sz="1200" kern="100" dirty="0">
                <a:effectLst/>
              </a:rPr>
              <a:t>・圧送管については、新技術（</a:t>
            </a:r>
            <a:r>
              <a:rPr lang="en-US" altLang="ja-JP" sz="1200" kern="100" dirty="0">
                <a:effectLst/>
              </a:rPr>
              <a:t>H30</a:t>
            </a:r>
            <a:r>
              <a:rPr lang="ja-JP" altLang="en-US" sz="1200" kern="100" dirty="0">
                <a:effectLst/>
              </a:rPr>
              <a:t>）による点検を行い、腐食等の状況を確認したうえで、緊急度の高い箇所から</a:t>
            </a:r>
            <a:r>
              <a:rPr lang="en-US" altLang="ja-JP" sz="1200" kern="100" dirty="0">
                <a:effectLst/>
              </a:rPr>
              <a:t>2</a:t>
            </a:r>
            <a:r>
              <a:rPr lang="ja-JP" altLang="en-US" sz="1200" kern="100" dirty="0">
                <a:effectLst/>
              </a:rPr>
              <a:t>条化を検討する</a:t>
            </a:r>
            <a:endParaRPr lang="en-US" altLang="ja-JP" sz="1200" kern="100" dirty="0">
              <a:effectLst/>
            </a:endParaRPr>
          </a:p>
          <a:p>
            <a:pPr algn="just"/>
            <a:r>
              <a:rPr lang="ja-JP" altLang="en-US" sz="1200" kern="100" dirty="0"/>
              <a:t>・常時水没する施設について、点検方法の検討フローを作成し、点検方法が無い場合には、代替施設（仮設・本設）の設置を検討する。</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3220" y="3834369"/>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33092" y="5141259"/>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a:extLst>
              <a:ext uri="{FF2B5EF4-FFF2-40B4-BE49-F238E27FC236}">
                <a16:creationId xmlns:a16="http://schemas.microsoft.com/office/drawing/2014/main" id="{9034B2DF-F4D9-42FA-821F-7C4C1AE88945}"/>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13</a:t>
            </a:fld>
            <a:endParaRPr lang="ja-JP" altLang="en-US" dirty="0"/>
          </a:p>
        </p:txBody>
      </p:sp>
      <p:sp>
        <p:nvSpPr>
          <p:cNvPr id="15" name="テキスト ボックス 14">
            <a:extLst>
              <a:ext uri="{FF2B5EF4-FFF2-40B4-BE49-F238E27FC236}">
                <a16:creationId xmlns:a16="http://schemas.microsoft.com/office/drawing/2014/main" id="{28F4C4AF-7549-46EA-BEB3-3751FA046E8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937286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8D3D88B3-B14B-487C-9588-802494407079}"/>
              </a:ext>
            </a:extLst>
          </p:cNvPr>
          <p:cNvSpPr txBox="1"/>
          <p:nvPr/>
        </p:nvSpPr>
        <p:spPr>
          <a:xfrm>
            <a:off x="225052" y="3444806"/>
            <a:ext cx="8438964" cy="1015663"/>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伏越し管</a:t>
            </a:r>
            <a:r>
              <a:rPr lang="en-US" altLang="ja-JP" sz="1200" kern="100" dirty="0"/>
              <a:t>】</a:t>
            </a:r>
          </a:p>
          <a:p>
            <a:pPr algn="just"/>
            <a:r>
              <a:rPr lang="ja-JP" altLang="en-US" sz="1200" kern="100" dirty="0">
                <a:effectLst/>
              </a:rPr>
              <a:t>　伏越し管は常時満水状態となるため、腐食に対して</a:t>
            </a:r>
            <a:endParaRPr lang="en-US" altLang="ja-JP" sz="1200" kern="100" dirty="0">
              <a:effectLst/>
            </a:endParaRPr>
          </a:p>
          <a:p>
            <a:pPr algn="just"/>
            <a:r>
              <a:rPr lang="ja-JP" altLang="en-US" sz="1200" kern="100" dirty="0"/>
              <a:t>　</a:t>
            </a:r>
            <a:r>
              <a:rPr lang="ja-JP" altLang="en-US" sz="1200" kern="100" dirty="0">
                <a:effectLst/>
              </a:rPr>
              <a:t>有効であることから点検対象から外していた。</a:t>
            </a:r>
            <a:endParaRPr lang="en-US" altLang="ja-JP" sz="1200" kern="100" dirty="0">
              <a:effectLst/>
            </a:endParaRPr>
          </a:p>
          <a:p>
            <a:pPr algn="just"/>
            <a:endParaRPr lang="en-US" altLang="ja-JP" sz="1200" kern="100" dirty="0"/>
          </a:p>
          <a:p>
            <a:pPr algn="just"/>
            <a:endParaRPr lang="en-US" altLang="ja-JP" sz="1200" kern="100" dirty="0">
              <a:effectLst/>
            </a:endParaRPr>
          </a:p>
        </p:txBody>
      </p:sp>
      <p:pic>
        <p:nvPicPr>
          <p:cNvPr id="1026" name="Picture 2" descr="ふせごし">
            <a:extLst>
              <a:ext uri="{FF2B5EF4-FFF2-40B4-BE49-F238E27FC236}">
                <a16:creationId xmlns:a16="http://schemas.microsoft.com/office/drawing/2014/main" id="{B316D9CF-F930-4001-A8A9-2F47D8413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3382" y="3438221"/>
            <a:ext cx="2294570" cy="990837"/>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2E7F16F2-142C-4585-8F50-992D983706D6}"/>
              </a:ext>
            </a:extLst>
          </p:cNvPr>
          <p:cNvSpPr txBox="1"/>
          <p:nvPr/>
        </p:nvSpPr>
        <p:spPr>
          <a:xfrm>
            <a:off x="2903328" y="4394884"/>
            <a:ext cx="5947996" cy="230832"/>
          </a:xfrm>
          <a:prstGeom prst="rect">
            <a:avLst/>
          </a:prstGeom>
          <a:noFill/>
        </p:spPr>
        <p:txBody>
          <a:bodyPr wrap="square">
            <a:spAutoFit/>
          </a:bodyPr>
          <a:lstStyle/>
          <a:p>
            <a:r>
              <a:rPr lang="en-US" altLang="ja-JP" sz="900" dirty="0"/>
              <a:t>※</a:t>
            </a:r>
            <a:r>
              <a:rPr lang="ja-JP" altLang="en-US" sz="900" dirty="0"/>
              <a:t>国土交通省北海道開発</a:t>
            </a:r>
            <a:r>
              <a:rPr lang="en-US" altLang="ja-JP" sz="900" dirty="0"/>
              <a:t>HP</a:t>
            </a:r>
            <a:r>
              <a:rPr lang="ja-JP" altLang="en-US" sz="900" dirty="0"/>
              <a:t>　</a:t>
            </a:r>
            <a:r>
              <a:rPr lang="en-US" altLang="ja-JP" sz="900" dirty="0"/>
              <a:t>https://www.hkd.mlit.go.jp/ob/tisui/tisuijigyou/yougosyu/ctll1r0000004oi7.html</a:t>
            </a:r>
            <a:r>
              <a:rPr lang="ja-JP" altLang="en-US" sz="900" dirty="0"/>
              <a:t>　</a:t>
            </a:r>
          </a:p>
        </p:txBody>
      </p:sp>
      <p:graphicFrame>
        <p:nvGraphicFramePr>
          <p:cNvPr id="17" name="グラフ 16">
            <a:extLst>
              <a:ext uri="{FF2B5EF4-FFF2-40B4-BE49-F238E27FC236}">
                <a16:creationId xmlns:a16="http://schemas.microsoft.com/office/drawing/2014/main" id="{62085038-4F83-476D-B51C-4F2843C3AD32}"/>
              </a:ext>
            </a:extLst>
          </p:cNvPr>
          <p:cNvGraphicFramePr>
            <a:graphicFrameLocks/>
          </p:cNvGraphicFramePr>
          <p:nvPr>
            <p:extLst>
              <p:ext uri="{D42A27DB-BD31-4B8C-83A1-F6EECF244321}">
                <p14:modId xmlns:p14="http://schemas.microsoft.com/office/powerpoint/2010/main" val="1725718956"/>
              </p:ext>
            </p:extLst>
          </p:nvPr>
        </p:nvGraphicFramePr>
        <p:xfrm>
          <a:off x="748764" y="4837508"/>
          <a:ext cx="3366120" cy="1656201"/>
        </p:xfrm>
        <a:graphic>
          <a:graphicData uri="http://schemas.openxmlformats.org/drawingml/2006/chart">
            <c:chart xmlns:c="http://schemas.openxmlformats.org/drawingml/2006/chart" xmlns:r="http://schemas.openxmlformats.org/officeDocument/2006/relationships" r:id="rId3"/>
          </a:graphicData>
        </a:graphic>
      </p:graphicFrame>
      <p:sp>
        <p:nvSpPr>
          <p:cNvPr id="19" name="テキスト ボックス 18">
            <a:extLst>
              <a:ext uri="{FF2B5EF4-FFF2-40B4-BE49-F238E27FC236}">
                <a16:creationId xmlns:a16="http://schemas.microsoft.com/office/drawing/2014/main" id="{5B53D3BB-B0B2-4462-A9AA-AE5E6F6E8F82}"/>
              </a:ext>
            </a:extLst>
          </p:cNvPr>
          <p:cNvSpPr txBox="1"/>
          <p:nvPr/>
        </p:nvSpPr>
        <p:spPr>
          <a:xfrm>
            <a:off x="1328174" y="4639737"/>
            <a:ext cx="2556194" cy="461665"/>
          </a:xfrm>
          <a:prstGeom prst="rect">
            <a:avLst/>
          </a:prstGeom>
          <a:noFill/>
          <a:ln>
            <a:noFill/>
          </a:ln>
        </p:spPr>
        <p:txBody>
          <a:bodyPr wrap="square" rtlCol="0">
            <a:spAutoFit/>
          </a:bodyPr>
          <a:lstStyle/>
          <a:p>
            <a:pPr algn="just"/>
            <a:r>
              <a:rPr lang="ja-JP" altLang="en-US" sz="1200" kern="100" dirty="0"/>
              <a:t>伏越し管の点検調査状況（</a:t>
            </a:r>
            <a:r>
              <a:rPr lang="en-US" altLang="ja-JP" sz="1200" kern="100" dirty="0"/>
              <a:t>R4</a:t>
            </a:r>
            <a:r>
              <a:rPr lang="ja-JP" altLang="en-US" sz="1200" kern="100" dirty="0"/>
              <a:t>末）</a:t>
            </a:r>
            <a:endParaRPr lang="en-US" altLang="ja-JP" sz="1200" kern="100" dirty="0"/>
          </a:p>
          <a:p>
            <a:pPr algn="just"/>
            <a:endParaRPr lang="en-US" altLang="ja-JP" sz="1200" kern="100" dirty="0">
              <a:effectLst/>
            </a:endParaRPr>
          </a:p>
        </p:txBody>
      </p:sp>
      <p:sp>
        <p:nvSpPr>
          <p:cNvPr id="21" name="吹き出し: 四角形 20">
            <a:extLst>
              <a:ext uri="{FF2B5EF4-FFF2-40B4-BE49-F238E27FC236}">
                <a16:creationId xmlns:a16="http://schemas.microsoft.com/office/drawing/2014/main" id="{D6AE666E-4B96-4358-B4A9-7EC4004DC8B4}"/>
              </a:ext>
            </a:extLst>
          </p:cNvPr>
          <p:cNvSpPr/>
          <p:nvPr/>
        </p:nvSpPr>
        <p:spPr>
          <a:xfrm>
            <a:off x="502663" y="6281414"/>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rgbClr val="FF0000"/>
                </a:solidFill>
                <a:latin typeface="+mn-ea"/>
              </a:rPr>
              <a:t>※</a:t>
            </a:r>
            <a:r>
              <a:rPr lang="ja-JP" altLang="en-US" sz="1050" dirty="0">
                <a:solidFill>
                  <a:srgbClr val="FF0000"/>
                </a:solidFill>
                <a:latin typeface="+mn-ea"/>
              </a:rPr>
              <a:t>未点検箇所は</a:t>
            </a:r>
            <a:r>
              <a:rPr lang="en-US" altLang="ja-JP" sz="1050" dirty="0">
                <a:solidFill>
                  <a:srgbClr val="FF0000"/>
                </a:solidFill>
                <a:latin typeface="+mn-ea"/>
              </a:rPr>
              <a:t>9</a:t>
            </a:r>
            <a:r>
              <a:rPr lang="ja-JP" altLang="en-US" sz="1050" dirty="0">
                <a:solidFill>
                  <a:srgbClr val="FF0000"/>
                </a:solidFill>
                <a:latin typeface="+mn-ea"/>
              </a:rPr>
              <a:t>箇所は何れも</a:t>
            </a:r>
            <a:r>
              <a:rPr lang="en-US" altLang="ja-JP" sz="1050" dirty="0">
                <a:solidFill>
                  <a:srgbClr val="FF0000"/>
                </a:solidFill>
                <a:latin typeface="+mn-ea"/>
              </a:rPr>
              <a:t>R6</a:t>
            </a:r>
            <a:r>
              <a:rPr lang="ja-JP" altLang="en-US" sz="1050" dirty="0">
                <a:solidFill>
                  <a:srgbClr val="FF0000"/>
                </a:solidFill>
                <a:latin typeface="+mn-ea"/>
              </a:rPr>
              <a:t>年度に調査委託を発注予定</a:t>
            </a:r>
          </a:p>
        </p:txBody>
      </p:sp>
      <p:graphicFrame>
        <p:nvGraphicFramePr>
          <p:cNvPr id="27" name="グラフ 26">
            <a:extLst>
              <a:ext uri="{FF2B5EF4-FFF2-40B4-BE49-F238E27FC236}">
                <a16:creationId xmlns:a16="http://schemas.microsoft.com/office/drawing/2014/main" id="{B5B3DFF4-A1C7-4E09-BAAB-C46BB25EA2FE}"/>
              </a:ext>
            </a:extLst>
          </p:cNvPr>
          <p:cNvGraphicFramePr>
            <a:graphicFrameLocks/>
          </p:cNvGraphicFramePr>
          <p:nvPr>
            <p:extLst>
              <p:ext uri="{D42A27DB-BD31-4B8C-83A1-F6EECF244321}">
                <p14:modId xmlns:p14="http://schemas.microsoft.com/office/powerpoint/2010/main" val="3642215165"/>
              </p:ext>
            </p:extLst>
          </p:nvPr>
        </p:nvGraphicFramePr>
        <p:xfrm>
          <a:off x="4940394" y="4837509"/>
          <a:ext cx="3035553" cy="1710404"/>
        </p:xfrm>
        <a:graphic>
          <a:graphicData uri="http://schemas.openxmlformats.org/drawingml/2006/chart">
            <c:chart xmlns:c="http://schemas.openxmlformats.org/drawingml/2006/chart" xmlns:r="http://schemas.openxmlformats.org/officeDocument/2006/relationships" r:id="rId4"/>
          </a:graphicData>
        </a:graphic>
      </p:graphicFrame>
      <p:sp>
        <p:nvSpPr>
          <p:cNvPr id="28" name="テキスト ボックス 27">
            <a:extLst>
              <a:ext uri="{FF2B5EF4-FFF2-40B4-BE49-F238E27FC236}">
                <a16:creationId xmlns:a16="http://schemas.microsoft.com/office/drawing/2014/main" id="{9F048F6A-9ABF-48F5-8064-2A8FEC234ED1}"/>
              </a:ext>
            </a:extLst>
          </p:cNvPr>
          <p:cNvSpPr txBox="1"/>
          <p:nvPr/>
        </p:nvSpPr>
        <p:spPr>
          <a:xfrm>
            <a:off x="5298776" y="4651249"/>
            <a:ext cx="2556194" cy="276999"/>
          </a:xfrm>
          <a:prstGeom prst="rect">
            <a:avLst/>
          </a:prstGeom>
          <a:noFill/>
          <a:ln>
            <a:noFill/>
          </a:ln>
        </p:spPr>
        <p:txBody>
          <a:bodyPr wrap="square" rtlCol="0">
            <a:spAutoFit/>
          </a:bodyPr>
          <a:lstStyle/>
          <a:p>
            <a:pPr algn="just"/>
            <a:r>
              <a:rPr lang="ja-JP" altLang="en-US" sz="1200" kern="100" dirty="0">
                <a:effectLst/>
              </a:rPr>
              <a:t>点検済</a:t>
            </a:r>
            <a:r>
              <a:rPr lang="en-US" altLang="ja-JP" sz="1200" kern="100" dirty="0">
                <a:effectLst/>
              </a:rPr>
              <a:t>15</a:t>
            </a:r>
            <a:r>
              <a:rPr lang="ja-JP" altLang="en-US" sz="1200" kern="100" dirty="0">
                <a:effectLst/>
              </a:rPr>
              <a:t>箇所の緊急度判定結果</a:t>
            </a:r>
            <a:endParaRPr lang="en-US" altLang="ja-JP" sz="1200" kern="100" dirty="0">
              <a:effectLst/>
            </a:endParaRPr>
          </a:p>
        </p:txBody>
      </p:sp>
      <p:sp>
        <p:nvSpPr>
          <p:cNvPr id="29" name="吹き出し: 四角形 28">
            <a:extLst>
              <a:ext uri="{FF2B5EF4-FFF2-40B4-BE49-F238E27FC236}">
                <a16:creationId xmlns:a16="http://schemas.microsoft.com/office/drawing/2014/main" id="{639D2636-D83B-411A-82AB-F05A13A92407}"/>
              </a:ext>
            </a:extLst>
          </p:cNvPr>
          <p:cNvSpPr/>
          <p:nvPr/>
        </p:nvSpPr>
        <p:spPr>
          <a:xfrm>
            <a:off x="7481311" y="4970824"/>
            <a:ext cx="598867" cy="350169"/>
          </a:xfrm>
          <a:prstGeom prst="wedgeRectCallout">
            <a:avLst>
              <a:gd name="adj1" fmla="val -169221"/>
              <a:gd name="adj2" fmla="val 694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健全</a:t>
            </a:r>
            <a:endParaRPr lang="en-US" altLang="ja-JP" sz="1050" dirty="0">
              <a:solidFill>
                <a:schemeClr val="tx1"/>
              </a:solidFill>
              <a:latin typeface="+mn-ea"/>
            </a:endParaRPr>
          </a:p>
          <a:p>
            <a:pPr algn="ctr"/>
            <a:r>
              <a:rPr lang="en-US" altLang="ja-JP" sz="1050" dirty="0">
                <a:solidFill>
                  <a:schemeClr val="tx1"/>
                </a:solidFill>
                <a:latin typeface="+mn-ea"/>
              </a:rPr>
              <a:t>3</a:t>
            </a:r>
            <a:r>
              <a:rPr kumimoji="1" lang="ja-JP" altLang="en-US" sz="1050" dirty="0">
                <a:solidFill>
                  <a:schemeClr val="tx1"/>
                </a:solidFill>
                <a:latin typeface="+mn-ea"/>
              </a:rPr>
              <a:t>箇所</a:t>
            </a:r>
          </a:p>
        </p:txBody>
      </p:sp>
      <p:sp>
        <p:nvSpPr>
          <p:cNvPr id="34" name="吹き出し: 四角形 33">
            <a:extLst>
              <a:ext uri="{FF2B5EF4-FFF2-40B4-BE49-F238E27FC236}">
                <a16:creationId xmlns:a16="http://schemas.microsoft.com/office/drawing/2014/main" id="{CF84FB47-8A03-40CA-ADA8-C46EE7D9613D}"/>
              </a:ext>
            </a:extLst>
          </p:cNvPr>
          <p:cNvSpPr/>
          <p:nvPr/>
        </p:nvSpPr>
        <p:spPr>
          <a:xfrm>
            <a:off x="7528820" y="5650916"/>
            <a:ext cx="735159" cy="350169"/>
          </a:xfrm>
          <a:prstGeom prst="wedgeRectCallout">
            <a:avLst>
              <a:gd name="adj1" fmla="val -146704"/>
              <a:gd name="adj2" fmla="val 447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Ⅱ</a:t>
            </a:r>
          </a:p>
          <a:p>
            <a:pPr algn="ctr"/>
            <a:r>
              <a:rPr kumimoji="1" lang="en-US" altLang="ja-JP" sz="1050" dirty="0">
                <a:solidFill>
                  <a:schemeClr val="tx1"/>
                </a:solidFill>
                <a:latin typeface="+mn-ea"/>
              </a:rPr>
              <a:t>4</a:t>
            </a:r>
            <a:r>
              <a:rPr kumimoji="1" lang="ja-JP" altLang="en-US" sz="1050" dirty="0">
                <a:solidFill>
                  <a:schemeClr val="tx1"/>
                </a:solidFill>
                <a:latin typeface="+mn-ea"/>
              </a:rPr>
              <a:t>箇所</a:t>
            </a:r>
          </a:p>
        </p:txBody>
      </p:sp>
      <p:sp>
        <p:nvSpPr>
          <p:cNvPr id="35" name="吹き出し: 四角形 34">
            <a:extLst>
              <a:ext uri="{FF2B5EF4-FFF2-40B4-BE49-F238E27FC236}">
                <a16:creationId xmlns:a16="http://schemas.microsoft.com/office/drawing/2014/main" id="{B5EB5588-DE81-409B-B769-BEB3B660AC12}"/>
              </a:ext>
            </a:extLst>
          </p:cNvPr>
          <p:cNvSpPr/>
          <p:nvPr/>
        </p:nvSpPr>
        <p:spPr>
          <a:xfrm>
            <a:off x="4999342" y="5038626"/>
            <a:ext cx="744357" cy="350169"/>
          </a:xfrm>
          <a:prstGeom prst="wedgeRectCallout">
            <a:avLst>
              <a:gd name="adj1" fmla="val 101884"/>
              <a:gd name="adj2" fmla="val 1145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緊急度</a:t>
            </a:r>
            <a:r>
              <a:rPr lang="en-US" altLang="ja-JP" sz="1050" dirty="0">
                <a:solidFill>
                  <a:schemeClr val="tx1"/>
                </a:solidFill>
                <a:latin typeface="+mn-ea"/>
              </a:rPr>
              <a:t>Ⅲ</a:t>
            </a:r>
          </a:p>
          <a:p>
            <a:pPr algn="ctr"/>
            <a:r>
              <a:rPr kumimoji="1" lang="en-US" altLang="ja-JP" sz="1050" dirty="0">
                <a:solidFill>
                  <a:schemeClr val="tx1"/>
                </a:solidFill>
                <a:latin typeface="+mn-ea"/>
              </a:rPr>
              <a:t>8</a:t>
            </a:r>
            <a:r>
              <a:rPr kumimoji="1" lang="ja-JP" altLang="en-US" sz="1050" dirty="0">
                <a:solidFill>
                  <a:schemeClr val="tx1"/>
                </a:solidFill>
                <a:latin typeface="+mn-ea"/>
              </a:rPr>
              <a:t>箇所</a:t>
            </a:r>
          </a:p>
        </p:txBody>
      </p:sp>
      <p:sp>
        <p:nvSpPr>
          <p:cNvPr id="36" name="吹き出し: 四角形 35">
            <a:extLst>
              <a:ext uri="{FF2B5EF4-FFF2-40B4-BE49-F238E27FC236}">
                <a16:creationId xmlns:a16="http://schemas.microsoft.com/office/drawing/2014/main" id="{F6A461AD-A915-43A2-8E99-C077BADA5A08}"/>
              </a:ext>
            </a:extLst>
          </p:cNvPr>
          <p:cNvSpPr/>
          <p:nvPr/>
        </p:nvSpPr>
        <p:spPr>
          <a:xfrm>
            <a:off x="4805695" y="6338873"/>
            <a:ext cx="3858321" cy="532997"/>
          </a:xfrm>
          <a:prstGeom prst="wedgeRectCallout">
            <a:avLst>
              <a:gd name="adj1" fmla="val -58804"/>
              <a:gd name="adj2" fmla="val 217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ja-JP" sz="1050" dirty="0">
                <a:solidFill>
                  <a:srgbClr val="FF0000"/>
                </a:solidFill>
                <a:latin typeface="+mn-ea"/>
              </a:rPr>
              <a:t>※</a:t>
            </a:r>
            <a:r>
              <a:rPr lang="ja-JP" altLang="en-US" sz="1050" dirty="0">
                <a:solidFill>
                  <a:srgbClr val="FF0000"/>
                </a:solidFill>
                <a:latin typeface="+mn-ea"/>
              </a:rPr>
              <a:t>緊急度</a:t>
            </a:r>
            <a:r>
              <a:rPr lang="en-US" altLang="ja-JP" sz="1050" dirty="0">
                <a:solidFill>
                  <a:srgbClr val="FF0000"/>
                </a:solidFill>
                <a:latin typeface="+mn-ea"/>
              </a:rPr>
              <a:t>Ⅱ</a:t>
            </a:r>
            <a:r>
              <a:rPr lang="ja-JP" altLang="en-US" sz="1050" dirty="0">
                <a:solidFill>
                  <a:srgbClr val="FF0000"/>
                </a:solidFill>
                <a:latin typeface="+mn-ea"/>
              </a:rPr>
              <a:t>の４箇所については、いずれも腐食は無く、部分</a:t>
            </a:r>
            <a:endParaRPr lang="en-US" altLang="ja-JP" sz="1050" dirty="0">
              <a:solidFill>
                <a:srgbClr val="FF0000"/>
              </a:solidFill>
              <a:latin typeface="+mn-ea"/>
            </a:endParaRPr>
          </a:p>
          <a:p>
            <a:r>
              <a:rPr lang="ja-JP" altLang="en-US" sz="1050" dirty="0">
                <a:solidFill>
                  <a:srgbClr val="FF0000"/>
                </a:solidFill>
                <a:latin typeface="+mn-ea"/>
              </a:rPr>
              <a:t>　的な浸入水等による判定であった</a:t>
            </a:r>
          </a:p>
        </p:txBody>
      </p:sp>
      <p:graphicFrame>
        <p:nvGraphicFramePr>
          <p:cNvPr id="20" name="グラフ 19">
            <a:extLst>
              <a:ext uri="{FF2B5EF4-FFF2-40B4-BE49-F238E27FC236}">
                <a16:creationId xmlns:a16="http://schemas.microsoft.com/office/drawing/2014/main" id="{035B6074-49C4-4643-BC90-044C00C76E2B}"/>
              </a:ext>
            </a:extLst>
          </p:cNvPr>
          <p:cNvGraphicFramePr>
            <a:graphicFrameLocks/>
          </p:cNvGraphicFramePr>
          <p:nvPr>
            <p:extLst>
              <p:ext uri="{D42A27DB-BD31-4B8C-83A1-F6EECF244321}">
                <p14:modId xmlns:p14="http://schemas.microsoft.com/office/powerpoint/2010/main" val="161573392"/>
              </p:ext>
            </p:extLst>
          </p:nvPr>
        </p:nvGraphicFramePr>
        <p:xfrm>
          <a:off x="748764" y="1668778"/>
          <a:ext cx="3175281" cy="1769443"/>
        </p:xfrm>
        <a:graphic>
          <a:graphicData uri="http://schemas.openxmlformats.org/drawingml/2006/chart">
            <c:chart xmlns:c="http://schemas.openxmlformats.org/drawingml/2006/chart" xmlns:r="http://schemas.openxmlformats.org/officeDocument/2006/relationships" r:id="rId5"/>
          </a:graphicData>
        </a:graphic>
      </p:graphicFrame>
      <p:sp>
        <p:nvSpPr>
          <p:cNvPr id="25" name="吹き出し: 四角形 24">
            <a:extLst>
              <a:ext uri="{FF2B5EF4-FFF2-40B4-BE49-F238E27FC236}">
                <a16:creationId xmlns:a16="http://schemas.microsoft.com/office/drawing/2014/main" id="{5D54C931-A6E1-4464-AA29-FCDD88AC26C3}"/>
              </a:ext>
            </a:extLst>
          </p:cNvPr>
          <p:cNvSpPr/>
          <p:nvPr/>
        </p:nvSpPr>
        <p:spPr>
          <a:xfrm>
            <a:off x="528015" y="2861199"/>
            <a:ext cx="812687" cy="350169"/>
          </a:xfrm>
          <a:prstGeom prst="wedgeRectCallout">
            <a:avLst>
              <a:gd name="adj1" fmla="val 123886"/>
              <a:gd name="adj2" fmla="val -7024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bg1"/>
                </a:solidFill>
                <a:latin typeface="+mn-ea"/>
              </a:rPr>
              <a:t>緊急度</a:t>
            </a:r>
            <a:r>
              <a:rPr lang="en-US" altLang="ja-JP" sz="1050" dirty="0">
                <a:solidFill>
                  <a:schemeClr val="bg1"/>
                </a:solidFill>
                <a:latin typeface="+mn-ea"/>
              </a:rPr>
              <a:t>Ⅲ</a:t>
            </a:r>
            <a:endParaRPr kumimoji="1" lang="en-US" altLang="ja-JP" sz="1050" dirty="0">
              <a:solidFill>
                <a:schemeClr val="bg1"/>
              </a:solidFill>
              <a:latin typeface="+mn-ea"/>
            </a:endParaRPr>
          </a:p>
          <a:p>
            <a:pPr algn="ctr"/>
            <a:r>
              <a:rPr lang="en-US" altLang="ja-JP" sz="1050" dirty="0">
                <a:solidFill>
                  <a:schemeClr val="bg1"/>
                </a:solidFill>
                <a:latin typeface="+mn-ea"/>
              </a:rPr>
              <a:t>364.5</a:t>
            </a:r>
            <a:r>
              <a:rPr kumimoji="1" lang="ja-JP" altLang="en-US" sz="1050" dirty="0">
                <a:solidFill>
                  <a:schemeClr val="bg1"/>
                </a:solidFill>
                <a:latin typeface="+mn-ea"/>
              </a:rPr>
              <a:t>㎞</a:t>
            </a:r>
          </a:p>
        </p:txBody>
      </p:sp>
      <p:sp>
        <p:nvSpPr>
          <p:cNvPr id="26" name="吹き出し: 四角形 25">
            <a:extLst>
              <a:ext uri="{FF2B5EF4-FFF2-40B4-BE49-F238E27FC236}">
                <a16:creationId xmlns:a16="http://schemas.microsoft.com/office/drawing/2014/main" id="{930AC484-E9A3-4CAF-B0E8-0D7B9B7CA22D}"/>
              </a:ext>
            </a:extLst>
          </p:cNvPr>
          <p:cNvSpPr/>
          <p:nvPr/>
        </p:nvSpPr>
        <p:spPr>
          <a:xfrm>
            <a:off x="610571" y="1925548"/>
            <a:ext cx="598867" cy="350169"/>
          </a:xfrm>
          <a:prstGeom prst="wedgeRectCallout">
            <a:avLst>
              <a:gd name="adj1" fmla="val 198021"/>
              <a:gd name="adj2" fmla="val -93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latin typeface="+mn-ea"/>
              </a:rPr>
              <a:t>健全</a:t>
            </a:r>
            <a:r>
              <a:rPr lang="en-US" altLang="ja-JP" sz="1050" dirty="0">
                <a:solidFill>
                  <a:schemeClr val="tx1"/>
                </a:solidFill>
                <a:latin typeface="+mn-ea"/>
              </a:rPr>
              <a:t>58</a:t>
            </a:r>
            <a:r>
              <a:rPr kumimoji="1" lang="en-US" altLang="ja-JP" sz="1050" dirty="0">
                <a:solidFill>
                  <a:schemeClr val="tx1"/>
                </a:solidFill>
                <a:latin typeface="+mn-ea"/>
              </a:rPr>
              <a:t>.0</a:t>
            </a:r>
            <a:r>
              <a:rPr kumimoji="1" lang="ja-JP" altLang="en-US" sz="1050" dirty="0">
                <a:solidFill>
                  <a:schemeClr val="tx1"/>
                </a:solidFill>
                <a:latin typeface="+mn-ea"/>
              </a:rPr>
              <a:t>㎞</a:t>
            </a:r>
          </a:p>
        </p:txBody>
      </p:sp>
      <p:sp>
        <p:nvSpPr>
          <p:cNvPr id="30" name="吹き出し: 四角形 29">
            <a:extLst>
              <a:ext uri="{FF2B5EF4-FFF2-40B4-BE49-F238E27FC236}">
                <a16:creationId xmlns:a16="http://schemas.microsoft.com/office/drawing/2014/main" id="{A29C5128-C535-47E6-90C8-21C2A7137B43}"/>
              </a:ext>
            </a:extLst>
          </p:cNvPr>
          <p:cNvSpPr/>
          <p:nvPr/>
        </p:nvSpPr>
        <p:spPr>
          <a:xfrm>
            <a:off x="3125028" y="2667972"/>
            <a:ext cx="721186" cy="600501"/>
          </a:xfrm>
          <a:prstGeom prst="wedgeRectCallout">
            <a:avLst>
              <a:gd name="adj1" fmla="val -48105"/>
              <a:gd name="adj2" fmla="val 1680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bg1"/>
                </a:solidFill>
                <a:latin typeface="+mn-ea"/>
              </a:rPr>
              <a:t>表示なし緊急度</a:t>
            </a:r>
            <a:r>
              <a:rPr lang="en-US" altLang="ja-JP" sz="1050" dirty="0">
                <a:solidFill>
                  <a:schemeClr val="bg1"/>
                </a:solidFill>
                <a:latin typeface="+mn-ea"/>
              </a:rPr>
              <a:t>Ⅰ</a:t>
            </a:r>
          </a:p>
          <a:p>
            <a:pPr algn="ctr"/>
            <a:r>
              <a:rPr lang="en-US" altLang="ja-JP" sz="1050" dirty="0">
                <a:solidFill>
                  <a:schemeClr val="bg1"/>
                </a:solidFill>
                <a:latin typeface="+mn-ea"/>
              </a:rPr>
              <a:t>0.7</a:t>
            </a:r>
            <a:r>
              <a:rPr kumimoji="1" lang="ja-JP" altLang="en-US" sz="1050" dirty="0">
                <a:solidFill>
                  <a:schemeClr val="bg1"/>
                </a:solidFill>
                <a:latin typeface="+mn-ea"/>
              </a:rPr>
              <a:t>㎞</a:t>
            </a:r>
          </a:p>
        </p:txBody>
      </p:sp>
      <p:sp>
        <p:nvSpPr>
          <p:cNvPr id="32" name="テキスト ボックス 31">
            <a:extLst>
              <a:ext uri="{FF2B5EF4-FFF2-40B4-BE49-F238E27FC236}">
                <a16:creationId xmlns:a16="http://schemas.microsoft.com/office/drawing/2014/main" id="{3EC61CCE-92F0-4265-A403-CC8EB3621A8C}"/>
              </a:ext>
            </a:extLst>
          </p:cNvPr>
          <p:cNvSpPr txBox="1"/>
          <p:nvPr/>
        </p:nvSpPr>
        <p:spPr>
          <a:xfrm>
            <a:off x="1896229" y="1577193"/>
            <a:ext cx="897671" cy="230832"/>
          </a:xfrm>
          <a:prstGeom prst="rect">
            <a:avLst/>
          </a:prstGeom>
          <a:noFill/>
        </p:spPr>
        <p:txBody>
          <a:bodyPr wrap="square" rtlCol="0">
            <a:spAutoFit/>
          </a:bodyPr>
          <a:lstStyle/>
          <a:p>
            <a:r>
              <a:rPr kumimoji="1" lang="en-US" altLang="ja-JP" sz="900" dirty="0"/>
              <a:t>R4</a:t>
            </a:r>
            <a:r>
              <a:rPr kumimoji="1" lang="ja-JP" altLang="en-US" sz="900" dirty="0"/>
              <a:t>年度末時点</a:t>
            </a:r>
          </a:p>
        </p:txBody>
      </p:sp>
      <p:sp>
        <p:nvSpPr>
          <p:cNvPr id="33" name="テキスト ボックス 32">
            <a:extLst>
              <a:ext uri="{FF2B5EF4-FFF2-40B4-BE49-F238E27FC236}">
                <a16:creationId xmlns:a16="http://schemas.microsoft.com/office/drawing/2014/main" id="{0BC629FD-D26C-4DD8-AD10-21A2EE714770}"/>
              </a:ext>
            </a:extLst>
          </p:cNvPr>
          <p:cNvSpPr txBox="1"/>
          <p:nvPr/>
        </p:nvSpPr>
        <p:spPr>
          <a:xfrm>
            <a:off x="2111800" y="2670426"/>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7" name="テキスト ボックス 36">
            <a:extLst>
              <a:ext uri="{FF2B5EF4-FFF2-40B4-BE49-F238E27FC236}">
                <a16:creationId xmlns:a16="http://schemas.microsoft.com/office/drawing/2014/main" id="{9C7D2CFA-4DB9-4BA2-83AC-9DF765FA971F}"/>
              </a:ext>
            </a:extLst>
          </p:cNvPr>
          <p:cNvSpPr txBox="1"/>
          <p:nvPr/>
        </p:nvSpPr>
        <p:spPr>
          <a:xfrm>
            <a:off x="650857" y="1294051"/>
            <a:ext cx="3486309" cy="276999"/>
          </a:xfrm>
          <a:prstGeom prst="rect">
            <a:avLst/>
          </a:prstGeom>
          <a:noFill/>
        </p:spPr>
        <p:txBody>
          <a:bodyPr wrap="square" rtlCol="0">
            <a:spAutoFit/>
          </a:bodyPr>
          <a:lstStyle/>
          <a:p>
            <a:r>
              <a:rPr kumimoji="1" lang="en-US" altLang="ja-JP" sz="1200" dirty="0"/>
              <a:t>【</a:t>
            </a:r>
            <a:r>
              <a:rPr kumimoji="1" lang="ja-JP" altLang="en-US" sz="1200" dirty="0"/>
              <a:t>緊急度判定結果：</a:t>
            </a:r>
            <a:r>
              <a:rPr lang="ja-JP" altLang="en-US" sz="1200" dirty="0"/>
              <a:t>調査対象</a:t>
            </a:r>
            <a:r>
              <a:rPr kumimoji="1" lang="ja-JP" altLang="en-US" sz="1200" dirty="0"/>
              <a:t>延長</a:t>
            </a:r>
            <a:r>
              <a:rPr lang="en-US" altLang="ja-JP" sz="1200" dirty="0"/>
              <a:t>481.3</a:t>
            </a:r>
            <a:r>
              <a:rPr kumimoji="1" lang="ja-JP" altLang="en-US" sz="1200" dirty="0"/>
              <a:t>㎞</a:t>
            </a:r>
            <a:r>
              <a:rPr kumimoji="1" lang="en-US" altLang="ja-JP" sz="1200" baseline="30000" dirty="0"/>
              <a:t>※</a:t>
            </a:r>
            <a:r>
              <a:rPr kumimoji="1" lang="en-US" altLang="ja-JP" sz="1200" dirty="0"/>
              <a:t>】</a:t>
            </a:r>
          </a:p>
        </p:txBody>
      </p:sp>
      <p:graphicFrame>
        <p:nvGraphicFramePr>
          <p:cNvPr id="38" name="表 37">
            <a:extLst>
              <a:ext uri="{FF2B5EF4-FFF2-40B4-BE49-F238E27FC236}">
                <a16:creationId xmlns:a16="http://schemas.microsoft.com/office/drawing/2014/main" id="{CECFD623-BC49-4F57-B13F-50DA74BC16DB}"/>
              </a:ext>
            </a:extLst>
          </p:cNvPr>
          <p:cNvGraphicFramePr>
            <a:graphicFrameLocks noGrp="1"/>
          </p:cNvGraphicFramePr>
          <p:nvPr>
            <p:extLst>
              <p:ext uri="{D42A27DB-BD31-4B8C-83A1-F6EECF244321}">
                <p14:modId xmlns:p14="http://schemas.microsoft.com/office/powerpoint/2010/main" val="412631401"/>
              </p:ext>
            </p:extLst>
          </p:nvPr>
        </p:nvGraphicFramePr>
        <p:xfrm>
          <a:off x="4435328" y="1839585"/>
          <a:ext cx="4292950" cy="1008111"/>
        </p:xfrm>
        <a:graphic>
          <a:graphicData uri="http://schemas.openxmlformats.org/drawingml/2006/table">
            <a:tbl>
              <a:tblPr>
                <a:tableStyleId>{5C22544A-7EE6-4342-B048-85BDC9FD1C3A}</a:tableStyleId>
              </a:tblPr>
              <a:tblGrid>
                <a:gridCol w="858552">
                  <a:extLst>
                    <a:ext uri="{9D8B030D-6E8A-4147-A177-3AD203B41FA5}">
                      <a16:colId xmlns:a16="http://schemas.microsoft.com/office/drawing/2014/main" val="239149618"/>
                    </a:ext>
                  </a:extLst>
                </a:gridCol>
                <a:gridCol w="870451">
                  <a:extLst>
                    <a:ext uri="{9D8B030D-6E8A-4147-A177-3AD203B41FA5}">
                      <a16:colId xmlns:a16="http://schemas.microsoft.com/office/drawing/2014/main" val="640931907"/>
                    </a:ext>
                  </a:extLst>
                </a:gridCol>
                <a:gridCol w="2563947">
                  <a:extLst>
                    <a:ext uri="{9D8B030D-6E8A-4147-A177-3AD203B41FA5}">
                      <a16:colId xmlns:a16="http://schemas.microsoft.com/office/drawing/2014/main" val="3869115142"/>
                    </a:ext>
                  </a:extLst>
                </a:gridCol>
              </a:tblGrid>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Ⅰ</a:t>
                      </a:r>
                      <a:endParaRPr lang="ja-JP" altLang="en-US"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ctr" fontAlgn="ctr"/>
                      <a:r>
                        <a:rPr lang="ja-JP" altLang="en-US" sz="900" u="none" strike="noStrike" dirty="0">
                          <a:solidFill>
                            <a:schemeClr val="bg1"/>
                          </a:solidFill>
                          <a:effectLst/>
                          <a:latin typeface="+mj-ea"/>
                          <a:ea typeface="+mj-ea"/>
                        </a:rPr>
                        <a:t>重度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FF0000"/>
                    </a:solidFill>
                  </a:tcPr>
                </a:tc>
                <a:tc>
                  <a:txBody>
                    <a:bodyPr/>
                    <a:lstStyle/>
                    <a:p>
                      <a:pPr algn="l" fontAlgn="ctr"/>
                      <a:r>
                        <a:rPr lang="ja-JP" altLang="en-US" sz="900" b="0" i="0" u="none" strike="noStrike" dirty="0">
                          <a:solidFill>
                            <a:schemeClr val="bg1"/>
                          </a:solidFill>
                          <a:effectLst/>
                          <a:latin typeface="+mn-lt"/>
                          <a:ea typeface="+mj-ea"/>
                        </a:rPr>
                        <a:t>速やかに措置が必要</a:t>
                      </a:r>
                      <a:endParaRPr lang="en-US" altLang="ja-JP" sz="900" b="0" i="0" u="none" strike="noStrike" dirty="0">
                        <a:solidFill>
                          <a:schemeClr val="bg1"/>
                        </a:solidFill>
                        <a:effectLst/>
                        <a:latin typeface="+mn-lt"/>
                        <a:ea typeface="+mj-ea"/>
                      </a:endParaRPr>
                    </a:p>
                  </a:txBody>
                  <a:tcPr marL="72000" marR="72000" marT="0" marB="0" anchor="ctr">
                    <a:solidFill>
                      <a:srgbClr val="FF0000"/>
                    </a:solidFill>
                  </a:tcPr>
                </a:tc>
                <a:extLst>
                  <a:ext uri="{0D108BD9-81ED-4DB2-BD59-A6C34878D82A}">
                    <a16:rowId xmlns:a16="http://schemas.microsoft.com/office/drawing/2014/main" val="381629413"/>
                  </a:ext>
                </a:extLst>
              </a:tr>
              <a:tr h="336037">
                <a:tc>
                  <a:txBody>
                    <a:bodyPr/>
                    <a:lstStyle/>
                    <a:p>
                      <a:pPr algn="l" fontAlgn="ctr"/>
                      <a:r>
                        <a:rPr lang="ja-JP" altLang="en-US" sz="1000" b="0" i="0" u="none" strike="noStrike" dirty="0">
                          <a:solidFill>
                            <a:schemeClr val="tx1">
                              <a:lumMod val="65000"/>
                              <a:lumOff val="35000"/>
                            </a:schemeClr>
                          </a:solidFill>
                          <a:effectLst/>
                          <a:latin typeface="+mj-ea"/>
                          <a:ea typeface="+mj-ea"/>
                        </a:rPr>
                        <a:t>緊急度</a:t>
                      </a:r>
                      <a:r>
                        <a:rPr lang="en-US" altLang="ja-JP" sz="1000" b="0" i="0" u="none" strike="noStrike" dirty="0">
                          <a:solidFill>
                            <a:schemeClr val="tx1">
                              <a:lumMod val="65000"/>
                              <a:lumOff val="35000"/>
                            </a:schemeClr>
                          </a:solidFill>
                          <a:effectLst/>
                          <a:latin typeface="+mj-ea"/>
                          <a:ea typeface="+mj-ea"/>
                        </a:rPr>
                        <a:t>Ⅱ</a:t>
                      </a:r>
                      <a:endParaRPr lang="ja-JP" altLang="en-US"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ctr" fontAlgn="ctr"/>
                      <a:r>
                        <a:rPr lang="ja-JP" altLang="en-US" sz="900" u="none" strike="noStrike" dirty="0">
                          <a:solidFill>
                            <a:schemeClr val="tx1">
                              <a:lumMod val="65000"/>
                              <a:lumOff val="35000"/>
                            </a:schemeClr>
                          </a:solidFill>
                          <a:effectLst/>
                          <a:latin typeface="+mj-ea"/>
                          <a:ea typeface="+mj-ea"/>
                        </a:rPr>
                        <a:t>中度</a:t>
                      </a:r>
                      <a:r>
                        <a:rPr lang="en-US" altLang="ja-JP" sz="1000" u="none" strike="noStrike" dirty="0">
                          <a:solidFill>
                            <a:schemeClr val="tx1">
                              <a:lumMod val="65000"/>
                              <a:lumOff val="35000"/>
                            </a:schemeClr>
                          </a:solidFill>
                          <a:effectLst/>
                          <a:latin typeface="+mj-ea"/>
                          <a:ea typeface="+mj-ea"/>
                        </a:rPr>
                        <a:t> </a:t>
                      </a:r>
                      <a:endParaRPr lang="en-US" altLang="ja-JP" sz="1000" b="0" i="0" u="none" strike="noStrike" dirty="0">
                        <a:solidFill>
                          <a:schemeClr val="tx1">
                            <a:lumMod val="65000"/>
                            <a:lumOff val="35000"/>
                          </a:schemeClr>
                        </a:solidFill>
                        <a:effectLst/>
                        <a:latin typeface="+mj-ea"/>
                        <a:ea typeface="+mj-ea"/>
                      </a:endParaRPr>
                    </a:p>
                  </a:txBody>
                  <a:tcPr marL="72000" marR="72000" marT="0" marB="0" anchor="ctr">
                    <a:solidFill>
                      <a:srgbClr val="FFFF00"/>
                    </a:solidFill>
                  </a:tcPr>
                </a:tc>
                <a:tc>
                  <a:txBody>
                    <a:bodyPr/>
                    <a:lstStyle/>
                    <a:p>
                      <a:pPr algn="l" fontAlgn="ctr"/>
                      <a:r>
                        <a:rPr lang="ja-JP" altLang="en-US" sz="900" b="0" i="0" u="none" strike="noStrike" dirty="0">
                          <a:solidFill>
                            <a:schemeClr val="tx1">
                              <a:lumMod val="65000"/>
                              <a:lumOff val="35000"/>
                            </a:schemeClr>
                          </a:solidFill>
                          <a:effectLst/>
                          <a:latin typeface="+mn-lt"/>
                          <a:ea typeface="+mj-ea"/>
                        </a:rPr>
                        <a:t>簡易な対応により措置を</a:t>
                      </a:r>
                      <a:r>
                        <a:rPr lang="en-US" altLang="ja-JP" sz="900" b="0" i="0" u="none" strike="noStrike" dirty="0">
                          <a:solidFill>
                            <a:schemeClr val="tx1">
                              <a:lumMod val="65000"/>
                              <a:lumOff val="35000"/>
                            </a:schemeClr>
                          </a:solidFill>
                          <a:effectLst/>
                          <a:latin typeface="+mn-lt"/>
                          <a:ea typeface="+mj-ea"/>
                        </a:rPr>
                        <a:t>5</a:t>
                      </a:r>
                      <a:r>
                        <a:rPr lang="ja-JP" altLang="en-US" sz="900" b="0" i="0" u="none" strike="noStrike" dirty="0">
                          <a:solidFill>
                            <a:schemeClr val="tx1">
                              <a:lumMod val="65000"/>
                              <a:lumOff val="35000"/>
                            </a:schemeClr>
                          </a:solidFill>
                          <a:effectLst/>
                          <a:latin typeface="+mn-lt"/>
                          <a:ea typeface="+mj-ea"/>
                        </a:rPr>
                        <a:t>年未満まで延長できる</a:t>
                      </a:r>
                      <a:endParaRPr lang="en-US" altLang="ja-JP" sz="900" b="0" i="0" u="none" strike="noStrike" dirty="0">
                        <a:solidFill>
                          <a:schemeClr val="tx1">
                            <a:lumMod val="65000"/>
                            <a:lumOff val="35000"/>
                          </a:schemeClr>
                        </a:solidFill>
                        <a:effectLst/>
                        <a:latin typeface="+mn-lt"/>
                        <a:ea typeface="+mj-ea"/>
                      </a:endParaRPr>
                    </a:p>
                  </a:txBody>
                  <a:tcPr marL="72000" marR="72000" marT="0" marB="0" anchor="ctr">
                    <a:solidFill>
                      <a:srgbClr val="FFFF00"/>
                    </a:solidFill>
                  </a:tcPr>
                </a:tc>
                <a:extLst>
                  <a:ext uri="{0D108BD9-81ED-4DB2-BD59-A6C34878D82A}">
                    <a16:rowId xmlns:a16="http://schemas.microsoft.com/office/drawing/2014/main" val="2771117208"/>
                  </a:ext>
                </a:extLst>
              </a:tr>
              <a:tr h="336037">
                <a:tc>
                  <a:txBody>
                    <a:bodyPr/>
                    <a:lstStyle/>
                    <a:p>
                      <a:pPr algn="l" fontAlgn="ctr"/>
                      <a:r>
                        <a:rPr lang="ja-JP" altLang="en-US" sz="1000" b="0" i="0" u="none" strike="noStrike" dirty="0">
                          <a:solidFill>
                            <a:schemeClr val="bg1"/>
                          </a:solidFill>
                          <a:effectLst/>
                          <a:latin typeface="+mj-ea"/>
                          <a:ea typeface="+mj-ea"/>
                        </a:rPr>
                        <a:t>緊急度</a:t>
                      </a:r>
                      <a:r>
                        <a:rPr lang="en-US" altLang="ja-JP" sz="1000" b="0" i="0" u="none" strike="noStrike" dirty="0">
                          <a:solidFill>
                            <a:schemeClr val="bg1"/>
                          </a:solidFill>
                          <a:effectLst/>
                          <a:latin typeface="+mj-ea"/>
                          <a:ea typeface="+mj-ea"/>
                        </a:rPr>
                        <a:t>Ⅲ</a:t>
                      </a:r>
                      <a:endParaRPr lang="ja-JP" altLang="en-US"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ctr" fontAlgn="ctr"/>
                      <a:r>
                        <a:rPr lang="ja-JP" altLang="en-US" sz="900" u="none" strike="noStrike" dirty="0">
                          <a:solidFill>
                            <a:schemeClr val="bg1"/>
                          </a:solidFill>
                          <a:effectLst/>
                          <a:latin typeface="+mj-ea"/>
                          <a:ea typeface="+mj-ea"/>
                        </a:rPr>
                        <a:t>軽度</a:t>
                      </a:r>
                      <a:r>
                        <a:rPr lang="en-US" altLang="ja-JP" sz="1000" u="none" strike="noStrike" dirty="0">
                          <a:solidFill>
                            <a:schemeClr val="bg1"/>
                          </a:solidFill>
                          <a:effectLst/>
                          <a:latin typeface="+mj-ea"/>
                          <a:ea typeface="+mj-ea"/>
                        </a:rPr>
                        <a:t> </a:t>
                      </a:r>
                      <a:endParaRPr lang="en-US" altLang="ja-JP" sz="1000" b="0" i="0" u="none" strike="noStrike" dirty="0">
                        <a:solidFill>
                          <a:schemeClr val="bg1"/>
                        </a:solidFill>
                        <a:effectLst/>
                        <a:latin typeface="+mj-ea"/>
                        <a:ea typeface="+mj-ea"/>
                      </a:endParaRPr>
                    </a:p>
                  </a:txBody>
                  <a:tcPr marL="72000" marR="72000" marT="0" marB="0" anchor="ctr">
                    <a:solidFill>
                      <a:srgbClr val="0070C0"/>
                    </a:solidFill>
                  </a:tcPr>
                </a:tc>
                <a:tc>
                  <a:txBody>
                    <a:bodyPr/>
                    <a:lstStyle/>
                    <a:p>
                      <a:pPr algn="l" fontAlgn="ctr"/>
                      <a:r>
                        <a:rPr lang="ja-JP" altLang="en-US" sz="900" b="0" i="0" u="none" strike="noStrike" dirty="0">
                          <a:solidFill>
                            <a:schemeClr val="bg1"/>
                          </a:solidFill>
                          <a:effectLst/>
                          <a:latin typeface="+mn-lt"/>
                          <a:ea typeface="+mj-ea"/>
                        </a:rPr>
                        <a:t>簡易な対応により措置を</a:t>
                      </a:r>
                      <a:r>
                        <a:rPr lang="en-US" altLang="ja-JP" sz="900" b="0" i="0" u="none" strike="noStrike" dirty="0">
                          <a:solidFill>
                            <a:schemeClr val="bg1"/>
                          </a:solidFill>
                          <a:effectLst/>
                          <a:latin typeface="+mn-lt"/>
                          <a:ea typeface="+mj-ea"/>
                        </a:rPr>
                        <a:t>5</a:t>
                      </a:r>
                      <a:r>
                        <a:rPr lang="ja-JP" altLang="en-US" sz="900" b="0" i="0" u="none" strike="noStrike" dirty="0">
                          <a:solidFill>
                            <a:schemeClr val="bg1"/>
                          </a:solidFill>
                          <a:effectLst/>
                          <a:latin typeface="+mn-lt"/>
                          <a:ea typeface="+mj-ea"/>
                        </a:rPr>
                        <a:t>年以上に延長できる</a:t>
                      </a:r>
                      <a:endParaRPr lang="en-US" altLang="ja-JP" sz="900" b="0" i="0" u="none" strike="noStrike" dirty="0">
                        <a:solidFill>
                          <a:schemeClr val="bg1"/>
                        </a:solidFill>
                        <a:effectLst/>
                        <a:latin typeface="+mn-lt"/>
                        <a:ea typeface="+mj-ea"/>
                      </a:endParaRPr>
                    </a:p>
                  </a:txBody>
                  <a:tcPr marL="72000" marR="72000" marT="0" marB="0" anchor="ctr">
                    <a:solidFill>
                      <a:srgbClr val="0070C0"/>
                    </a:solidFill>
                  </a:tcPr>
                </a:tc>
                <a:extLst>
                  <a:ext uri="{0D108BD9-81ED-4DB2-BD59-A6C34878D82A}">
                    <a16:rowId xmlns:a16="http://schemas.microsoft.com/office/drawing/2014/main" val="2261946"/>
                  </a:ext>
                </a:extLst>
              </a:tr>
            </a:tbl>
          </a:graphicData>
        </a:graphic>
      </p:graphicFrame>
      <p:sp>
        <p:nvSpPr>
          <p:cNvPr id="39" name="テキスト ボックス 38">
            <a:extLst>
              <a:ext uri="{FF2B5EF4-FFF2-40B4-BE49-F238E27FC236}">
                <a16:creationId xmlns:a16="http://schemas.microsoft.com/office/drawing/2014/main" id="{B135F274-C484-407E-9B16-E3A84B6A7F69}"/>
              </a:ext>
            </a:extLst>
          </p:cNvPr>
          <p:cNvSpPr txBox="1"/>
          <p:nvPr/>
        </p:nvSpPr>
        <p:spPr>
          <a:xfrm>
            <a:off x="3754482" y="1331839"/>
            <a:ext cx="2371824" cy="230832"/>
          </a:xfrm>
          <a:prstGeom prst="rect">
            <a:avLst/>
          </a:prstGeom>
          <a:noFill/>
        </p:spPr>
        <p:txBody>
          <a:bodyPr wrap="square" rtlCol="0">
            <a:spAutoFit/>
          </a:bodyPr>
          <a:lstStyle/>
          <a:p>
            <a:r>
              <a:rPr lang="en-US" altLang="ja-JP" sz="900" dirty="0"/>
              <a:t>※10</a:t>
            </a:r>
            <a:r>
              <a:rPr lang="ja-JP" altLang="en-US" sz="900" dirty="0"/>
              <a:t>年未経過管等を除く延長</a:t>
            </a:r>
            <a:endParaRPr kumimoji="1" lang="en-US" altLang="ja-JP" sz="900" dirty="0"/>
          </a:p>
        </p:txBody>
      </p:sp>
      <p:sp>
        <p:nvSpPr>
          <p:cNvPr id="40" name="スライド番号プレースホルダー 1">
            <a:extLst>
              <a:ext uri="{FF2B5EF4-FFF2-40B4-BE49-F238E27FC236}">
                <a16:creationId xmlns:a16="http://schemas.microsoft.com/office/drawing/2014/main" id="{48698E29-3E6D-4DFF-91C3-680B322A9E04}"/>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14</a:t>
            </a:fld>
            <a:endParaRPr lang="ja-JP" altLang="en-US" dirty="0"/>
          </a:p>
        </p:txBody>
      </p:sp>
      <p:sp>
        <p:nvSpPr>
          <p:cNvPr id="42" name="テキスト ボックス 41">
            <a:extLst>
              <a:ext uri="{FF2B5EF4-FFF2-40B4-BE49-F238E27FC236}">
                <a16:creationId xmlns:a16="http://schemas.microsoft.com/office/drawing/2014/main" id="{930E3C50-9E71-430C-92A7-893770976336}"/>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456956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20" name="テキスト ボックス 19">
            <a:extLst>
              <a:ext uri="{FF2B5EF4-FFF2-40B4-BE49-F238E27FC236}">
                <a16:creationId xmlns:a16="http://schemas.microsoft.com/office/drawing/2014/main" id="{F37B66A5-133E-42A7-998E-B8B4095F0E5F}"/>
              </a:ext>
            </a:extLst>
          </p:cNvPr>
          <p:cNvSpPr txBox="1"/>
          <p:nvPr/>
        </p:nvSpPr>
        <p:spPr>
          <a:xfrm>
            <a:off x="234781" y="1358273"/>
            <a:ext cx="8576690" cy="646331"/>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圧送管</a:t>
            </a:r>
            <a:r>
              <a:rPr lang="en-US" altLang="ja-JP" sz="1200" kern="100" dirty="0"/>
              <a:t>】</a:t>
            </a:r>
          </a:p>
          <a:p>
            <a:pPr algn="just"/>
            <a:r>
              <a:rPr lang="ja-JP" altLang="en-US" sz="1200" kern="100" dirty="0">
                <a:effectLst/>
              </a:rPr>
              <a:t>　圧送管は、常時満水状態となるため、腐食に対して有効であることから点検対象から外していた。</a:t>
            </a:r>
          </a:p>
          <a:p>
            <a:pPr algn="just"/>
            <a:endParaRPr lang="en-US" altLang="ja-JP" sz="1200" kern="100" dirty="0">
              <a:effectLst/>
            </a:endParaRPr>
          </a:p>
        </p:txBody>
      </p:sp>
      <p:sp>
        <p:nvSpPr>
          <p:cNvPr id="26" name="テキスト ボックス 25">
            <a:extLst>
              <a:ext uri="{FF2B5EF4-FFF2-40B4-BE49-F238E27FC236}">
                <a16:creationId xmlns:a16="http://schemas.microsoft.com/office/drawing/2014/main" id="{36DC918C-D9AE-4FBD-AC9C-C0539EF15A0F}"/>
              </a:ext>
            </a:extLst>
          </p:cNvPr>
          <p:cNvSpPr txBox="1"/>
          <p:nvPr/>
        </p:nvSpPr>
        <p:spPr>
          <a:xfrm>
            <a:off x="198310" y="2148167"/>
            <a:ext cx="8770288" cy="276999"/>
          </a:xfrm>
          <a:prstGeom prst="rect">
            <a:avLst/>
          </a:prstGeom>
          <a:noFill/>
        </p:spPr>
        <p:txBody>
          <a:bodyPr wrap="square" rtlCol="0">
            <a:spAutoFit/>
          </a:bodyPr>
          <a:lstStyle/>
          <a:p>
            <a:r>
              <a:rPr kumimoji="1" lang="en-US" altLang="ja-JP" sz="1200" dirty="0"/>
              <a:t>【</a:t>
            </a:r>
            <a:r>
              <a:rPr lang="ja-JP" altLang="en-US" sz="1200" dirty="0"/>
              <a:t>圧送管の点検技術</a:t>
            </a:r>
            <a:r>
              <a:rPr kumimoji="1" lang="en-US" altLang="ja-JP" sz="1200" dirty="0"/>
              <a:t>】</a:t>
            </a:r>
            <a:endParaRPr kumimoji="1" lang="ja-JP" altLang="en-US" sz="1200" dirty="0"/>
          </a:p>
        </p:txBody>
      </p:sp>
      <p:pic>
        <p:nvPicPr>
          <p:cNvPr id="27" name="Picture 2">
            <a:extLst>
              <a:ext uri="{FF2B5EF4-FFF2-40B4-BE49-F238E27FC236}">
                <a16:creationId xmlns:a16="http://schemas.microsoft.com/office/drawing/2014/main" id="{1EDC9D22-7C80-424A-AB4A-8E2CCDECF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850" y="2979343"/>
            <a:ext cx="2235457" cy="12424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C1228BEF-E778-4913-964E-9D364A7EF400}"/>
              </a:ext>
            </a:extLst>
          </p:cNvPr>
          <p:cNvSpPr txBox="1"/>
          <p:nvPr/>
        </p:nvSpPr>
        <p:spPr>
          <a:xfrm>
            <a:off x="179067" y="2318700"/>
            <a:ext cx="3031879" cy="661720"/>
          </a:xfrm>
          <a:prstGeom prst="rect">
            <a:avLst/>
          </a:prstGeom>
          <a:noFill/>
        </p:spPr>
        <p:txBody>
          <a:bodyPr wrap="square" rtlCol="0">
            <a:spAutoFit/>
          </a:bodyPr>
          <a:lstStyle/>
          <a:p>
            <a:r>
              <a:rPr kumimoji="1" lang="ja-JP" altLang="en-US" sz="1300" dirty="0"/>
              <a:t>　</a:t>
            </a:r>
            <a:r>
              <a:rPr kumimoji="1" lang="ja-JP" altLang="en-US" sz="1200" dirty="0"/>
              <a:t>硫酸腐食の危険推定箇所（圧送管路内に存在する空気だまり）を机上スクリーニングで抽出</a:t>
            </a:r>
            <a:endParaRPr kumimoji="1" lang="ja-JP" altLang="en-US" sz="1300" dirty="0"/>
          </a:p>
        </p:txBody>
      </p:sp>
      <p:pic>
        <p:nvPicPr>
          <p:cNvPr id="30" name="Picture 4">
            <a:extLst>
              <a:ext uri="{FF2B5EF4-FFF2-40B4-BE49-F238E27FC236}">
                <a16:creationId xmlns:a16="http://schemas.microsoft.com/office/drawing/2014/main" id="{6847C270-C010-4AC7-A1A3-26F77C5E7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0202" y="2825945"/>
            <a:ext cx="2132469" cy="1485466"/>
          </a:xfrm>
          <a:prstGeom prst="rect">
            <a:avLst/>
          </a:prstGeom>
          <a:noFill/>
          <a:extLst>
            <a:ext uri="{909E8E84-426E-40DD-AFC4-6F175D3DCCD1}">
              <a14:hiddenFill xmlns:a14="http://schemas.microsoft.com/office/drawing/2010/main">
                <a:solidFill>
                  <a:srgbClr val="FFFFFF"/>
                </a:solidFill>
              </a14:hiddenFill>
            </a:ext>
          </a:extLst>
        </p:spPr>
      </p:pic>
      <p:pic>
        <p:nvPicPr>
          <p:cNvPr id="33" name="図 32">
            <a:extLst>
              <a:ext uri="{FF2B5EF4-FFF2-40B4-BE49-F238E27FC236}">
                <a16:creationId xmlns:a16="http://schemas.microsoft.com/office/drawing/2014/main" id="{8E224585-1283-45A5-9292-525ACFC31A11}"/>
              </a:ext>
            </a:extLst>
          </p:cNvPr>
          <p:cNvPicPr>
            <a:picLocks noChangeAspect="1"/>
          </p:cNvPicPr>
          <p:nvPr/>
        </p:nvPicPr>
        <p:blipFill rotWithShape="1">
          <a:blip r:embed="rId4"/>
          <a:srcRect l="46063" t="44961" r="12988" b="9827"/>
          <a:stretch/>
        </p:blipFill>
        <p:spPr>
          <a:xfrm>
            <a:off x="3845537" y="2832773"/>
            <a:ext cx="2142740" cy="1478638"/>
          </a:xfrm>
          <a:prstGeom prst="rect">
            <a:avLst/>
          </a:prstGeom>
        </p:spPr>
      </p:pic>
      <p:sp>
        <p:nvSpPr>
          <p:cNvPr id="34" name="テキスト ボックス 33">
            <a:extLst>
              <a:ext uri="{FF2B5EF4-FFF2-40B4-BE49-F238E27FC236}">
                <a16:creationId xmlns:a16="http://schemas.microsoft.com/office/drawing/2014/main" id="{D509BBFB-6BF4-48F0-8C11-65B8FEB28FF2}"/>
              </a:ext>
            </a:extLst>
          </p:cNvPr>
          <p:cNvSpPr txBox="1"/>
          <p:nvPr/>
        </p:nvSpPr>
        <p:spPr>
          <a:xfrm>
            <a:off x="3391773" y="2364678"/>
            <a:ext cx="5425848" cy="477054"/>
          </a:xfrm>
          <a:prstGeom prst="rect">
            <a:avLst/>
          </a:prstGeom>
          <a:noFill/>
        </p:spPr>
        <p:txBody>
          <a:bodyPr wrap="square" rtlCol="0">
            <a:spAutoFit/>
          </a:bodyPr>
          <a:lstStyle/>
          <a:p>
            <a:r>
              <a:rPr kumimoji="1" lang="ja-JP" altLang="en-US" sz="1300" dirty="0"/>
              <a:t>　</a:t>
            </a:r>
            <a:r>
              <a:rPr kumimoji="1" lang="ja-JP" altLang="en-US" sz="1200" dirty="0"/>
              <a:t>カメラと照明を搭載したガイド挿入式カメラを使って圧送管路内の硫酸腐食状況を調査</a:t>
            </a:r>
            <a:endParaRPr kumimoji="1" lang="ja-JP" altLang="en-US" sz="1300" dirty="0"/>
          </a:p>
        </p:txBody>
      </p:sp>
      <p:sp>
        <p:nvSpPr>
          <p:cNvPr id="36" name="テキスト ボックス 35">
            <a:extLst>
              <a:ext uri="{FF2B5EF4-FFF2-40B4-BE49-F238E27FC236}">
                <a16:creationId xmlns:a16="http://schemas.microsoft.com/office/drawing/2014/main" id="{B9B81551-C8F8-4690-B865-6AB7640D52F0}"/>
              </a:ext>
            </a:extLst>
          </p:cNvPr>
          <p:cNvSpPr txBox="1"/>
          <p:nvPr/>
        </p:nvSpPr>
        <p:spPr>
          <a:xfrm>
            <a:off x="4878677" y="4300189"/>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国土技術政策総合研究所プレス資料、</a:t>
            </a:r>
            <a:r>
              <a:rPr lang="ja-JP" altLang="en-US" sz="1000" dirty="0"/>
              <a:t>株式会社クボタ</a:t>
            </a:r>
            <a:r>
              <a:rPr lang="en-US" altLang="ja-JP" sz="1000" dirty="0"/>
              <a:t>HP</a:t>
            </a:r>
            <a:r>
              <a:rPr lang="ja-JP" altLang="en-US" sz="1000" dirty="0"/>
              <a:t>　より</a:t>
            </a:r>
            <a:endParaRPr kumimoji="1" lang="en-US" altLang="ja-JP" sz="1000" dirty="0"/>
          </a:p>
        </p:txBody>
      </p:sp>
      <p:cxnSp>
        <p:nvCxnSpPr>
          <p:cNvPr id="43" name="直線コネクタ 42">
            <a:extLst>
              <a:ext uri="{FF2B5EF4-FFF2-40B4-BE49-F238E27FC236}">
                <a16:creationId xmlns:a16="http://schemas.microsoft.com/office/drawing/2014/main" id="{21E93BA7-BF88-46DA-B86D-FE430FA0532B}"/>
              </a:ext>
            </a:extLst>
          </p:cNvPr>
          <p:cNvCxnSpPr/>
          <p:nvPr/>
        </p:nvCxnSpPr>
        <p:spPr>
          <a:xfrm>
            <a:off x="198310" y="4546410"/>
            <a:ext cx="85594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E872DAE9-23E6-4030-98A1-DAB3D67DEA2E}"/>
              </a:ext>
            </a:extLst>
          </p:cNvPr>
          <p:cNvCxnSpPr/>
          <p:nvPr/>
        </p:nvCxnSpPr>
        <p:spPr>
          <a:xfrm>
            <a:off x="251520" y="2141202"/>
            <a:ext cx="8559423"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スライド番号プレースホルダー 1">
            <a:extLst>
              <a:ext uri="{FF2B5EF4-FFF2-40B4-BE49-F238E27FC236}">
                <a16:creationId xmlns:a16="http://schemas.microsoft.com/office/drawing/2014/main" id="{9D8FCD4A-8EC7-4505-80FA-883D267AE4CB}"/>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15</a:t>
            </a:fld>
            <a:endParaRPr lang="ja-JP" altLang="en-US" dirty="0"/>
          </a:p>
        </p:txBody>
      </p:sp>
      <p:sp>
        <p:nvSpPr>
          <p:cNvPr id="32" name="テキスト ボックス 31">
            <a:extLst>
              <a:ext uri="{FF2B5EF4-FFF2-40B4-BE49-F238E27FC236}">
                <a16:creationId xmlns:a16="http://schemas.microsoft.com/office/drawing/2014/main" id="{4FF4EC5F-8E40-43C1-9F6E-5C123C9E2B03}"/>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sp>
        <p:nvSpPr>
          <p:cNvPr id="29" name="フローチャート: 組合せ 28">
            <a:extLst>
              <a:ext uri="{FF2B5EF4-FFF2-40B4-BE49-F238E27FC236}">
                <a16:creationId xmlns:a16="http://schemas.microsoft.com/office/drawing/2014/main" id="{B2047CE6-51C8-4DA7-943B-E1FCABD7E699}"/>
              </a:ext>
            </a:extLst>
          </p:cNvPr>
          <p:cNvSpPr/>
          <p:nvPr/>
        </p:nvSpPr>
        <p:spPr>
          <a:xfrm rot="16200000">
            <a:off x="2760101" y="3455386"/>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5" name="グラフ 34">
            <a:extLst>
              <a:ext uri="{FF2B5EF4-FFF2-40B4-BE49-F238E27FC236}">
                <a16:creationId xmlns:a16="http://schemas.microsoft.com/office/drawing/2014/main" id="{270FEB13-F3ED-483F-852E-410E38040499}"/>
              </a:ext>
            </a:extLst>
          </p:cNvPr>
          <p:cNvGraphicFramePr>
            <a:graphicFrameLocks/>
          </p:cNvGraphicFramePr>
          <p:nvPr>
            <p:extLst>
              <p:ext uri="{D42A27DB-BD31-4B8C-83A1-F6EECF244321}">
                <p14:modId xmlns:p14="http://schemas.microsoft.com/office/powerpoint/2010/main" val="1736649055"/>
              </p:ext>
            </p:extLst>
          </p:nvPr>
        </p:nvGraphicFramePr>
        <p:xfrm>
          <a:off x="1089557" y="4697650"/>
          <a:ext cx="3805516" cy="2070094"/>
        </p:xfrm>
        <a:graphic>
          <a:graphicData uri="http://schemas.openxmlformats.org/drawingml/2006/chart">
            <c:chart xmlns:c="http://schemas.openxmlformats.org/drawingml/2006/chart" xmlns:r="http://schemas.openxmlformats.org/officeDocument/2006/relationships" r:id="rId5"/>
          </a:graphicData>
        </a:graphic>
      </p:graphicFrame>
      <p:sp>
        <p:nvSpPr>
          <p:cNvPr id="47" name="吹き出し: 四角形 46">
            <a:extLst>
              <a:ext uri="{FF2B5EF4-FFF2-40B4-BE49-F238E27FC236}">
                <a16:creationId xmlns:a16="http://schemas.microsoft.com/office/drawing/2014/main" id="{49AC67CE-4801-40BF-8F36-005A8B186034}"/>
              </a:ext>
            </a:extLst>
          </p:cNvPr>
          <p:cNvSpPr/>
          <p:nvPr/>
        </p:nvSpPr>
        <p:spPr>
          <a:xfrm>
            <a:off x="360537" y="5202521"/>
            <a:ext cx="598867" cy="350169"/>
          </a:xfrm>
          <a:prstGeom prst="wedgeRectCallout">
            <a:avLst>
              <a:gd name="adj1" fmla="val 158577"/>
              <a:gd name="adj2" fmla="val 929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n-ea"/>
              </a:rPr>
              <a:t>未実施</a:t>
            </a:r>
            <a:r>
              <a:rPr lang="en-US" altLang="ja-JP" sz="1050" dirty="0">
                <a:solidFill>
                  <a:schemeClr val="tx1"/>
                </a:solidFill>
                <a:latin typeface="+mn-ea"/>
              </a:rPr>
              <a:t>43.1</a:t>
            </a:r>
            <a:r>
              <a:rPr kumimoji="1" lang="ja-JP" altLang="en-US" sz="1050" dirty="0">
                <a:solidFill>
                  <a:schemeClr val="tx1"/>
                </a:solidFill>
                <a:latin typeface="+mn-ea"/>
              </a:rPr>
              <a:t>㎞</a:t>
            </a:r>
          </a:p>
        </p:txBody>
      </p:sp>
      <p:sp>
        <p:nvSpPr>
          <p:cNvPr id="48" name="吹き出し: 四角形 47">
            <a:extLst>
              <a:ext uri="{FF2B5EF4-FFF2-40B4-BE49-F238E27FC236}">
                <a16:creationId xmlns:a16="http://schemas.microsoft.com/office/drawing/2014/main" id="{32DE91F9-2B32-455B-AE6B-183F32202F03}"/>
              </a:ext>
            </a:extLst>
          </p:cNvPr>
          <p:cNvSpPr/>
          <p:nvPr/>
        </p:nvSpPr>
        <p:spPr>
          <a:xfrm>
            <a:off x="659970" y="6279121"/>
            <a:ext cx="598867" cy="350169"/>
          </a:xfrm>
          <a:prstGeom prst="wedgeRectCallout">
            <a:avLst>
              <a:gd name="adj1" fmla="val 247645"/>
              <a:gd name="adj2" fmla="val -20080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n-ea"/>
              </a:rPr>
              <a:t>実施済</a:t>
            </a:r>
            <a:r>
              <a:rPr lang="en-US" altLang="ja-JP" sz="1050" dirty="0">
                <a:solidFill>
                  <a:schemeClr val="tx1"/>
                </a:solidFill>
                <a:latin typeface="+mn-ea"/>
              </a:rPr>
              <a:t>26.5</a:t>
            </a:r>
            <a:r>
              <a:rPr kumimoji="1" lang="ja-JP" altLang="en-US" sz="1050" dirty="0">
                <a:solidFill>
                  <a:schemeClr val="tx1"/>
                </a:solidFill>
                <a:latin typeface="+mn-ea"/>
              </a:rPr>
              <a:t>㎞</a:t>
            </a:r>
          </a:p>
        </p:txBody>
      </p:sp>
      <p:sp>
        <p:nvSpPr>
          <p:cNvPr id="50" name="吹き出し: 四角形 49">
            <a:extLst>
              <a:ext uri="{FF2B5EF4-FFF2-40B4-BE49-F238E27FC236}">
                <a16:creationId xmlns:a16="http://schemas.microsoft.com/office/drawing/2014/main" id="{48A5F84A-166D-4321-8566-32BAD357C103}"/>
              </a:ext>
            </a:extLst>
          </p:cNvPr>
          <p:cNvSpPr/>
          <p:nvPr/>
        </p:nvSpPr>
        <p:spPr>
          <a:xfrm>
            <a:off x="2856175" y="5857850"/>
            <a:ext cx="659473" cy="350169"/>
          </a:xfrm>
          <a:prstGeom prst="wedgeRectCallout">
            <a:avLst>
              <a:gd name="adj1" fmla="val 119291"/>
              <a:gd name="adj2" fmla="val 23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B</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en-US" altLang="ja-JP" sz="1050" dirty="0">
                <a:solidFill>
                  <a:schemeClr val="tx1"/>
                </a:solidFill>
                <a:latin typeface="+mn-ea"/>
              </a:rPr>
              <a:t>3.1</a:t>
            </a:r>
            <a:r>
              <a:rPr kumimoji="1" lang="ja-JP" altLang="en-US" sz="1050" dirty="0">
                <a:solidFill>
                  <a:schemeClr val="tx1"/>
                </a:solidFill>
                <a:latin typeface="+mn-ea"/>
              </a:rPr>
              <a:t>㎞</a:t>
            </a:r>
          </a:p>
        </p:txBody>
      </p:sp>
      <p:sp>
        <p:nvSpPr>
          <p:cNvPr id="51" name="吹き出し: 四角形 50">
            <a:extLst>
              <a:ext uri="{FF2B5EF4-FFF2-40B4-BE49-F238E27FC236}">
                <a16:creationId xmlns:a16="http://schemas.microsoft.com/office/drawing/2014/main" id="{42BA8E91-5C51-4906-A0D2-4EA022E6B335}"/>
              </a:ext>
            </a:extLst>
          </p:cNvPr>
          <p:cNvSpPr/>
          <p:nvPr/>
        </p:nvSpPr>
        <p:spPr>
          <a:xfrm>
            <a:off x="4738749" y="4907612"/>
            <a:ext cx="724552" cy="627935"/>
          </a:xfrm>
          <a:prstGeom prst="wedgeRectCallout">
            <a:avLst>
              <a:gd name="adj1" fmla="val -81967"/>
              <a:gd name="adj2" fmla="val 4383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C</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ja-JP" altLang="en-US" sz="1050" dirty="0">
                <a:solidFill>
                  <a:schemeClr val="tx1"/>
                </a:solidFill>
                <a:latin typeface="+mn-ea"/>
              </a:rPr>
              <a:t>又は</a:t>
            </a:r>
            <a:endParaRPr lang="en-US" altLang="ja-JP" sz="1050" dirty="0">
              <a:solidFill>
                <a:schemeClr val="tx1"/>
              </a:solidFill>
              <a:latin typeface="+mn-ea"/>
            </a:endParaRPr>
          </a:p>
          <a:p>
            <a:pPr algn="ctr"/>
            <a:r>
              <a:rPr lang="ja-JP" altLang="en-US" sz="1050" dirty="0">
                <a:solidFill>
                  <a:schemeClr val="tx1"/>
                </a:solidFill>
                <a:latin typeface="+mn-ea"/>
              </a:rPr>
              <a:t>異常なし</a:t>
            </a:r>
            <a:endParaRPr lang="en-US" altLang="ja-JP" sz="1050" dirty="0">
              <a:solidFill>
                <a:schemeClr val="tx1"/>
              </a:solidFill>
              <a:latin typeface="+mn-ea"/>
            </a:endParaRPr>
          </a:p>
          <a:p>
            <a:pPr algn="ctr"/>
            <a:r>
              <a:rPr lang="en-US" altLang="ja-JP" sz="1050" dirty="0">
                <a:solidFill>
                  <a:schemeClr val="tx1"/>
                </a:solidFill>
                <a:latin typeface="+mn-ea"/>
              </a:rPr>
              <a:t>22.3</a:t>
            </a:r>
            <a:r>
              <a:rPr kumimoji="1" lang="ja-JP" altLang="en-US" sz="1050" dirty="0">
                <a:solidFill>
                  <a:schemeClr val="tx1"/>
                </a:solidFill>
                <a:latin typeface="+mn-ea"/>
              </a:rPr>
              <a:t>㎞</a:t>
            </a:r>
          </a:p>
        </p:txBody>
      </p:sp>
      <p:pic>
        <p:nvPicPr>
          <p:cNvPr id="52" name="図 51">
            <a:extLst>
              <a:ext uri="{FF2B5EF4-FFF2-40B4-BE49-F238E27FC236}">
                <a16:creationId xmlns:a16="http://schemas.microsoft.com/office/drawing/2014/main" id="{1621A25F-4E72-4C1A-980A-8F3E77B620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5562" t="11975"/>
          <a:stretch/>
        </p:blipFill>
        <p:spPr>
          <a:xfrm>
            <a:off x="5687940" y="4772839"/>
            <a:ext cx="3280374" cy="1016821"/>
          </a:xfrm>
          <a:prstGeom prst="rect">
            <a:avLst/>
          </a:prstGeom>
        </p:spPr>
      </p:pic>
      <p:sp>
        <p:nvSpPr>
          <p:cNvPr id="53" name="テキスト ボックス 52">
            <a:extLst>
              <a:ext uri="{FF2B5EF4-FFF2-40B4-BE49-F238E27FC236}">
                <a16:creationId xmlns:a16="http://schemas.microsoft.com/office/drawing/2014/main" id="{DE2DD7FD-60A2-4160-BDCA-87ADD5165FC4}"/>
              </a:ext>
            </a:extLst>
          </p:cNvPr>
          <p:cNvSpPr txBox="1"/>
          <p:nvPr/>
        </p:nvSpPr>
        <p:spPr>
          <a:xfrm>
            <a:off x="106316" y="4604757"/>
            <a:ext cx="5157716" cy="276999"/>
          </a:xfrm>
          <a:prstGeom prst="rect">
            <a:avLst/>
          </a:prstGeom>
          <a:noFill/>
        </p:spPr>
        <p:txBody>
          <a:bodyPr wrap="square" rtlCol="0">
            <a:spAutoFit/>
          </a:bodyPr>
          <a:lstStyle/>
          <a:p>
            <a:r>
              <a:rPr kumimoji="1" lang="en-US" altLang="ja-JP" sz="1200" dirty="0"/>
              <a:t>【</a:t>
            </a:r>
            <a:r>
              <a:rPr kumimoji="1" lang="ja-JP" altLang="en-US" sz="1200" dirty="0"/>
              <a:t>府内圧送管調査状況（</a:t>
            </a:r>
            <a:r>
              <a:rPr kumimoji="1" lang="en-US" altLang="ja-JP" sz="1200" dirty="0"/>
              <a:t>R2</a:t>
            </a:r>
            <a:r>
              <a:rPr kumimoji="1" lang="ja-JP" altLang="en-US" sz="1200" dirty="0"/>
              <a:t>年度より点検開始）　全体延長</a:t>
            </a:r>
            <a:r>
              <a:rPr kumimoji="1" lang="en-US" altLang="ja-JP" sz="1200" dirty="0"/>
              <a:t>69.6</a:t>
            </a:r>
            <a:r>
              <a:rPr kumimoji="1" lang="ja-JP" altLang="en-US" sz="1200" dirty="0"/>
              <a:t>㎞</a:t>
            </a:r>
            <a:r>
              <a:rPr kumimoji="1" lang="en-US" altLang="ja-JP" sz="1200" dirty="0"/>
              <a:t>】</a:t>
            </a:r>
          </a:p>
        </p:txBody>
      </p:sp>
      <p:pic>
        <p:nvPicPr>
          <p:cNvPr id="54" name="図 53">
            <a:extLst>
              <a:ext uri="{FF2B5EF4-FFF2-40B4-BE49-F238E27FC236}">
                <a16:creationId xmlns:a16="http://schemas.microsoft.com/office/drawing/2014/main" id="{B17614C1-040E-4469-912A-7831E572FFE7}"/>
              </a:ext>
            </a:extLst>
          </p:cNvPr>
          <p:cNvPicPr>
            <a:picLocks noChangeAspect="1"/>
          </p:cNvPicPr>
          <p:nvPr/>
        </p:nvPicPr>
        <p:blipFill>
          <a:blip r:embed="rId7"/>
          <a:stretch>
            <a:fillRect/>
          </a:stretch>
        </p:blipFill>
        <p:spPr>
          <a:xfrm>
            <a:off x="5755129" y="5889639"/>
            <a:ext cx="2323708" cy="531794"/>
          </a:xfrm>
          <a:prstGeom prst="rect">
            <a:avLst/>
          </a:prstGeom>
          <a:solidFill>
            <a:schemeClr val="bg1"/>
          </a:solidFill>
        </p:spPr>
      </p:pic>
      <p:sp>
        <p:nvSpPr>
          <p:cNvPr id="55" name="テキスト ボックス 54">
            <a:extLst>
              <a:ext uri="{FF2B5EF4-FFF2-40B4-BE49-F238E27FC236}">
                <a16:creationId xmlns:a16="http://schemas.microsoft.com/office/drawing/2014/main" id="{E63C52E0-2BE7-4E00-9953-B55B7E8044D0}"/>
              </a:ext>
            </a:extLst>
          </p:cNvPr>
          <p:cNvSpPr txBox="1"/>
          <p:nvPr/>
        </p:nvSpPr>
        <p:spPr>
          <a:xfrm>
            <a:off x="3047436" y="6473366"/>
            <a:ext cx="3072036" cy="292388"/>
          </a:xfrm>
          <a:prstGeom prst="rect">
            <a:avLst/>
          </a:prstGeom>
          <a:noFill/>
          <a:ln>
            <a:solidFill>
              <a:schemeClr val="tx1"/>
            </a:solidFill>
          </a:ln>
        </p:spPr>
        <p:txBody>
          <a:bodyPr wrap="square" rtlCol="0">
            <a:spAutoFit/>
          </a:bodyPr>
          <a:lstStyle/>
          <a:p>
            <a:r>
              <a:rPr lang="en-US" altLang="ja-JP" sz="1300" dirty="0"/>
              <a:t>A</a:t>
            </a:r>
            <a:r>
              <a:rPr lang="ja-JP" altLang="en-US" sz="1300" dirty="0"/>
              <a:t>ランクについては、</a:t>
            </a:r>
            <a:r>
              <a:rPr lang="en-US" altLang="ja-JP" sz="1300" dirty="0"/>
              <a:t>2</a:t>
            </a:r>
            <a:r>
              <a:rPr lang="ja-JP" altLang="en-US" sz="1300" dirty="0"/>
              <a:t>条化を検討</a:t>
            </a:r>
            <a:endParaRPr kumimoji="1" lang="en-US" altLang="ja-JP" sz="1300" dirty="0"/>
          </a:p>
        </p:txBody>
      </p:sp>
      <p:sp>
        <p:nvSpPr>
          <p:cNvPr id="56" name="吹き出し: 四角形 55">
            <a:extLst>
              <a:ext uri="{FF2B5EF4-FFF2-40B4-BE49-F238E27FC236}">
                <a16:creationId xmlns:a16="http://schemas.microsoft.com/office/drawing/2014/main" id="{DB28338A-9AE1-4B54-9A38-E7063D19B89B}"/>
              </a:ext>
            </a:extLst>
          </p:cNvPr>
          <p:cNvSpPr/>
          <p:nvPr/>
        </p:nvSpPr>
        <p:spPr>
          <a:xfrm>
            <a:off x="4771288" y="5864642"/>
            <a:ext cx="659473" cy="350169"/>
          </a:xfrm>
          <a:prstGeom prst="wedgeRectCallout">
            <a:avLst>
              <a:gd name="adj1" fmla="val -119891"/>
              <a:gd name="adj2" fmla="val 4944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A</a:t>
            </a:r>
            <a:r>
              <a:rPr lang="ja-JP" altLang="en-US" sz="1050" dirty="0">
                <a:solidFill>
                  <a:schemeClr val="tx1"/>
                </a:solidFill>
                <a:latin typeface="+mn-ea"/>
              </a:rPr>
              <a:t>ランク</a:t>
            </a:r>
            <a:endParaRPr lang="en-US" altLang="ja-JP" sz="1050" dirty="0">
              <a:solidFill>
                <a:schemeClr val="tx1"/>
              </a:solidFill>
              <a:latin typeface="+mn-ea"/>
            </a:endParaRPr>
          </a:p>
          <a:p>
            <a:pPr algn="ctr"/>
            <a:r>
              <a:rPr lang="en-US" altLang="ja-JP" sz="1050" dirty="0">
                <a:solidFill>
                  <a:schemeClr val="tx1"/>
                </a:solidFill>
                <a:latin typeface="+mn-ea"/>
              </a:rPr>
              <a:t>1.1</a:t>
            </a:r>
            <a:r>
              <a:rPr kumimoji="1" lang="ja-JP" altLang="en-US" sz="1050" dirty="0">
                <a:solidFill>
                  <a:schemeClr val="tx1"/>
                </a:solidFill>
                <a:latin typeface="+mn-ea"/>
              </a:rPr>
              <a:t>㎞</a:t>
            </a:r>
          </a:p>
        </p:txBody>
      </p:sp>
    </p:spTree>
    <p:extLst>
      <p:ext uri="{BB962C8B-B14F-4D97-AF65-F5344CB8AC3E}">
        <p14:creationId xmlns:p14="http://schemas.microsoft.com/office/powerpoint/2010/main" val="183289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093E66DA-6236-4162-A5B7-3C79A98C425E}"/>
              </a:ext>
            </a:extLst>
          </p:cNvPr>
          <p:cNvSpPr txBox="1"/>
          <p:nvPr/>
        </p:nvSpPr>
        <p:spPr>
          <a:xfrm>
            <a:off x="251520" y="1916832"/>
            <a:ext cx="4320480" cy="1384995"/>
          </a:xfrm>
          <a:prstGeom prst="rect">
            <a:avLst/>
          </a:prstGeom>
          <a:noFill/>
          <a:ln>
            <a:solidFill>
              <a:schemeClr val="tx1"/>
            </a:solidFill>
          </a:ln>
        </p:spPr>
        <p:txBody>
          <a:bodyPr wrap="square" rtlCol="0">
            <a:spAutoFit/>
          </a:bodyPr>
          <a:lstStyle/>
          <a:p>
            <a:pPr algn="just"/>
            <a:r>
              <a:rPr lang="en-US" altLang="ja-JP" sz="1200" kern="100" dirty="0"/>
              <a:t>【</a:t>
            </a:r>
            <a:r>
              <a:rPr lang="ja-JP" altLang="en-US" sz="1200" kern="100" dirty="0"/>
              <a:t>土木構造物（水槽）</a:t>
            </a:r>
            <a:r>
              <a:rPr lang="en-US" altLang="ja-JP" sz="1200" kern="100" dirty="0"/>
              <a:t>】</a:t>
            </a:r>
          </a:p>
          <a:p>
            <a:pPr algn="just"/>
            <a:r>
              <a:rPr lang="ja-JP" altLang="en-US" sz="1200" kern="100" dirty="0">
                <a:effectLst/>
              </a:rPr>
              <a:t>　処理場・ポンプ場の</a:t>
            </a:r>
            <a:r>
              <a:rPr lang="ja-JP" altLang="en-US" sz="1200" kern="100" dirty="0"/>
              <a:t>常時水没している水槽構造物</a:t>
            </a:r>
            <a:endParaRPr lang="en-US" altLang="ja-JP" sz="1200" kern="100" dirty="0"/>
          </a:p>
          <a:p>
            <a:pPr algn="just"/>
            <a:r>
              <a:rPr lang="ja-JP" altLang="en-US" sz="1200" kern="100" dirty="0"/>
              <a:t>　では、点検が出来ていない、または気層部の点検</a:t>
            </a:r>
            <a:endParaRPr lang="en-US" altLang="ja-JP" sz="1200" kern="100" dirty="0"/>
          </a:p>
          <a:p>
            <a:pPr algn="just"/>
            <a:r>
              <a:rPr lang="ja-JP" altLang="en-US" sz="1200" kern="100" dirty="0"/>
              <a:t>　しか出来ていない施設がある。</a:t>
            </a:r>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②致命的な不具合につながる不可視部分への対応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a:p>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3" name="テキスト ボックス 12">
            <a:extLst>
              <a:ext uri="{FF2B5EF4-FFF2-40B4-BE49-F238E27FC236}">
                <a16:creationId xmlns:a16="http://schemas.microsoft.com/office/drawing/2014/main" id="{E70BB784-7B5B-4A03-8569-1F68B827EA67}"/>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29" name="テキスト ボックス 28">
            <a:extLst>
              <a:ext uri="{FF2B5EF4-FFF2-40B4-BE49-F238E27FC236}">
                <a16:creationId xmlns:a16="http://schemas.microsoft.com/office/drawing/2014/main" id="{FC13C62A-A5A9-4A28-8520-5B93F3154173}"/>
              </a:ext>
            </a:extLst>
          </p:cNvPr>
          <p:cNvSpPr txBox="1"/>
          <p:nvPr/>
        </p:nvSpPr>
        <p:spPr>
          <a:xfrm>
            <a:off x="5796136" y="6326324"/>
            <a:ext cx="2664296" cy="307777"/>
          </a:xfrm>
          <a:prstGeom prst="rect">
            <a:avLst/>
          </a:prstGeom>
          <a:noFill/>
        </p:spPr>
        <p:txBody>
          <a:bodyPr wrap="square" rtlCol="0">
            <a:spAutoFit/>
          </a:bodyPr>
          <a:lstStyle/>
          <a:p>
            <a:r>
              <a:rPr kumimoji="1" lang="en-US" altLang="ja-JP" sz="1400" dirty="0"/>
              <a:t>【</a:t>
            </a:r>
            <a:r>
              <a:rPr kumimoji="1" lang="ja-JP" altLang="en-US" sz="1200" dirty="0"/>
              <a:t>常時水没箇所等の検討フロー</a:t>
            </a:r>
            <a:r>
              <a:rPr kumimoji="1" lang="en-US" altLang="ja-JP" sz="1200" dirty="0"/>
              <a:t>】</a:t>
            </a:r>
            <a:endParaRPr kumimoji="1" lang="ja-JP" altLang="en-US" sz="1400" dirty="0"/>
          </a:p>
        </p:txBody>
      </p:sp>
      <p:sp>
        <p:nvSpPr>
          <p:cNvPr id="47" name="テキスト ボックス 46">
            <a:extLst>
              <a:ext uri="{FF2B5EF4-FFF2-40B4-BE49-F238E27FC236}">
                <a16:creationId xmlns:a16="http://schemas.microsoft.com/office/drawing/2014/main" id="{048A3F6F-11A3-434F-ACDB-7F4BEBE06570}"/>
              </a:ext>
            </a:extLst>
          </p:cNvPr>
          <p:cNvSpPr txBox="1"/>
          <p:nvPr/>
        </p:nvSpPr>
        <p:spPr>
          <a:xfrm>
            <a:off x="5135973" y="1383782"/>
            <a:ext cx="3684499" cy="600164"/>
          </a:xfrm>
          <a:prstGeom prst="rect">
            <a:avLst/>
          </a:prstGeom>
          <a:noFill/>
        </p:spPr>
        <p:txBody>
          <a:bodyPr wrap="square" rtlCol="0">
            <a:spAutoFit/>
          </a:bodyPr>
          <a:lstStyle/>
          <a:p>
            <a:r>
              <a:rPr lang="ja-JP" altLang="en-US" sz="1100" dirty="0">
                <a:solidFill>
                  <a:srgbClr val="FF0000"/>
                </a:solidFill>
                <a:latin typeface="BIZ UDPゴシック" panose="020B0400000000000000" pitchFamily="50" charset="-128"/>
                <a:ea typeface="BIZ UDPゴシック" panose="020B0400000000000000" pitchFamily="50" charset="-128"/>
              </a:rPr>
              <a:t>（案）</a:t>
            </a:r>
            <a:endParaRPr lang="en-US" altLang="ja-JP" sz="1100" dirty="0">
              <a:solidFill>
                <a:srgbClr val="FF0000"/>
              </a:solidFill>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　土木構造物（水槽構造物等）における点検業務の標準的なフローは次に示すものを基本とする。</a:t>
            </a:r>
            <a:endParaRPr kumimoji="1" lang="ja-JP" altLang="en-US" sz="1100" dirty="0"/>
          </a:p>
        </p:txBody>
      </p:sp>
      <p:sp>
        <p:nvSpPr>
          <p:cNvPr id="11" name="スライド番号プレースホルダー 1">
            <a:extLst>
              <a:ext uri="{FF2B5EF4-FFF2-40B4-BE49-F238E27FC236}">
                <a16:creationId xmlns:a16="http://schemas.microsoft.com/office/drawing/2014/main" id="{0D525170-BCCC-43A0-B071-C64439959D8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16</a:t>
            </a:fld>
            <a:endParaRPr lang="ja-JP" altLang="en-US" dirty="0"/>
          </a:p>
        </p:txBody>
      </p:sp>
      <p:sp>
        <p:nvSpPr>
          <p:cNvPr id="14" name="テキスト ボックス 13">
            <a:extLst>
              <a:ext uri="{FF2B5EF4-FFF2-40B4-BE49-F238E27FC236}">
                <a16:creationId xmlns:a16="http://schemas.microsoft.com/office/drawing/2014/main" id="{399A885F-50C2-4FB5-87F2-9889D78BB801}"/>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5】</a:t>
            </a:r>
            <a:endParaRPr kumimoji="1" lang="ja-JP" altLang="en-US" sz="2000" dirty="0">
              <a:solidFill>
                <a:schemeClr val="bg1">
                  <a:lumMod val="95000"/>
                </a:schemeClr>
              </a:solidFill>
            </a:endParaRPr>
          </a:p>
        </p:txBody>
      </p:sp>
      <p:pic>
        <p:nvPicPr>
          <p:cNvPr id="3" name="図 2">
            <a:extLst>
              <a:ext uri="{FF2B5EF4-FFF2-40B4-BE49-F238E27FC236}">
                <a16:creationId xmlns:a16="http://schemas.microsoft.com/office/drawing/2014/main" id="{4373A8AD-95FC-4636-82E7-37AC4631CAA4}"/>
              </a:ext>
            </a:extLst>
          </p:cNvPr>
          <p:cNvPicPr>
            <a:picLocks noChangeAspect="1"/>
          </p:cNvPicPr>
          <p:nvPr/>
        </p:nvPicPr>
        <p:blipFill rotWithShape="1">
          <a:blip r:embed="rId2"/>
          <a:srcRect l="47637" t="17241" r="16139" b="5767"/>
          <a:stretch/>
        </p:blipFill>
        <p:spPr>
          <a:xfrm>
            <a:off x="5322038" y="1989742"/>
            <a:ext cx="3312368" cy="4400088"/>
          </a:xfrm>
          <a:prstGeom prst="rect">
            <a:avLst/>
          </a:prstGeom>
        </p:spPr>
      </p:pic>
      <p:pic>
        <p:nvPicPr>
          <p:cNvPr id="15" name="図 14">
            <a:extLst>
              <a:ext uri="{FF2B5EF4-FFF2-40B4-BE49-F238E27FC236}">
                <a16:creationId xmlns:a16="http://schemas.microsoft.com/office/drawing/2014/main" id="{95AC80C7-A1DE-48DB-8105-FA4FE14939D6}"/>
              </a:ext>
            </a:extLst>
          </p:cNvPr>
          <p:cNvPicPr>
            <a:picLocks noChangeAspect="1"/>
          </p:cNvPicPr>
          <p:nvPr/>
        </p:nvPicPr>
        <p:blipFill rotWithShape="1">
          <a:blip r:embed="rId3"/>
          <a:srcRect l="13775" t="31101" r="6688" b="9680"/>
          <a:stretch/>
        </p:blipFill>
        <p:spPr>
          <a:xfrm>
            <a:off x="107504" y="3861048"/>
            <a:ext cx="4769282" cy="2219369"/>
          </a:xfrm>
          <a:prstGeom prst="rect">
            <a:avLst/>
          </a:prstGeom>
          <a:ln>
            <a:solidFill>
              <a:schemeClr val="tx1"/>
            </a:solidFill>
          </a:ln>
        </p:spPr>
      </p:pic>
      <p:sp>
        <p:nvSpPr>
          <p:cNvPr id="16" name="吹き出し: 四角形 15">
            <a:extLst>
              <a:ext uri="{FF2B5EF4-FFF2-40B4-BE49-F238E27FC236}">
                <a16:creationId xmlns:a16="http://schemas.microsoft.com/office/drawing/2014/main" id="{A9D880F9-1D36-412C-884B-BB1112A88A7D}"/>
              </a:ext>
            </a:extLst>
          </p:cNvPr>
          <p:cNvSpPr/>
          <p:nvPr/>
        </p:nvSpPr>
        <p:spPr>
          <a:xfrm>
            <a:off x="509595" y="6147012"/>
            <a:ext cx="2838270" cy="612648"/>
          </a:xfrm>
          <a:prstGeom prst="wedgeRectCallout">
            <a:avLst>
              <a:gd name="adj1" fmla="val -23030"/>
              <a:gd name="adj2" fmla="val -11767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100" dirty="0">
                <a:solidFill>
                  <a:srgbClr val="FF0000"/>
                </a:solidFill>
              </a:rPr>
              <a:t>下水が処理場に流入する直前の施設である流入渠は、満水に近い状態であり、また、代替施設が無い</a:t>
            </a:r>
          </a:p>
        </p:txBody>
      </p:sp>
      <p:sp>
        <p:nvSpPr>
          <p:cNvPr id="17" name="正方形/長方形 16">
            <a:extLst>
              <a:ext uri="{FF2B5EF4-FFF2-40B4-BE49-F238E27FC236}">
                <a16:creationId xmlns:a16="http://schemas.microsoft.com/office/drawing/2014/main" id="{470A0922-4ADD-4427-940E-BF73FC7926C7}"/>
              </a:ext>
            </a:extLst>
          </p:cNvPr>
          <p:cNvSpPr/>
          <p:nvPr/>
        </p:nvSpPr>
        <p:spPr>
          <a:xfrm>
            <a:off x="683568" y="5301208"/>
            <a:ext cx="792088" cy="432048"/>
          </a:xfrm>
          <a:prstGeom prst="rect">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8677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746003"/>
            <a:ext cx="4476583" cy="452431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16</a:t>
            </a:r>
            <a:r>
              <a:rPr lang="ja-JP" altLang="en-US" sz="1200" kern="100" dirty="0">
                <a:effectLst/>
              </a:rPr>
              <a:t>頁</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・予防保全の拡充、最適な補修・補強のタイミング、更新時期の見極め等に必要となる点検及びデータ蓄積について明確にする。</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点検データは、点検結果が補修・補強の要否の判定あるいは対策の実施においてどのように生かされたのか、両者の関係を把握するため、補修・補強データと有機的に結び付けることで、より有効に活用することが可能となる。そのため、点検結果や補修・補強結果のデータが、どのような単位で蓄積されているかを把握し、有効活用可能な形でのデータ蓄積を行っていく。</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t>【</a:t>
            </a:r>
            <a:r>
              <a:rPr lang="ja-JP" altLang="en-US" sz="1200" kern="100" dirty="0"/>
              <a:t>計画</a:t>
            </a:r>
            <a:r>
              <a:rPr lang="en-US" altLang="ja-JP" sz="1200" kern="100" dirty="0"/>
              <a:t>33</a:t>
            </a:r>
            <a:r>
              <a:rPr lang="ja-JP" altLang="en-US" sz="1200" kern="100" dirty="0"/>
              <a:t>頁</a:t>
            </a:r>
            <a:r>
              <a:rPr lang="en-US" altLang="ja-JP" sz="1200" kern="1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・維持管理のデータについては、基本的に先に述べた建設</a:t>
            </a:r>
            <a:r>
              <a:rPr lang="en-US" altLang="ja-JP" sz="1200" kern="100" dirty="0">
                <a:effectLst/>
              </a:rPr>
              <a:t>CALS</a:t>
            </a:r>
            <a:r>
              <a:rPr lang="ja-JP" altLang="en-US" sz="1200" kern="100" dirty="0">
                <a:effectLst/>
              </a:rPr>
              <a:t>システムで管理・蓄積しているが、一部、建設</a:t>
            </a:r>
            <a:r>
              <a:rPr lang="en-US" altLang="ja-JP" sz="1200" kern="100" dirty="0">
                <a:effectLst/>
              </a:rPr>
              <a:t>CALS</a:t>
            </a:r>
            <a:r>
              <a:rPr lang="ja-JP" altLang="en-US" sz="1200" kern="100" dirty="0">
                <a:effectLst/>
              </a:rPr>
              <a:t>システムとは独立した形態で管理する。将来的には市販の維持管理ソフト導入等も視野に入れ、建設</a:t>
            </a:r>
            <a:r>
              <a:rPr lang="en-US" altLang="ja-JP" sz="1200" kern="100" dirty="0">
                <a:effectLst/>
              </a:rPr>
              <a:t>CALS</a:t>
            </a:r>
            <a:r>
              <a:rPr lang="ja-JP" altLang="en-US" sz="1200" kern="100" dirty="0">
                <a:effectLst/>
              </a:rPr>
              <a:t>と連携しながらデータ管理、活用方法を検討していく。</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914400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③日常的な維持管理の着実な実践</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65329" y="880212"/>
            <a:ext cx="8770288" cy="692497"/>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③維持管理・改築に資する点検及びデータ蓄積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４）データ蓄積・活用・管理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・データの蓄積・管理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29641" y="2885007"/>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763829"/>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点検データについては、各事務所毎のエクセル等と用いてデータ整理を行っており、簡易なデータベースとしての使用は可能。</a:t>
            </a:r>
            <a:endParaRPr lang="en-US" altLang="ja-JP" sz="1200" kern="100" dirty="0"/>
          </a:p>
          <a:p>
            <a:pPr algn="just"/>
            <a:r>
              <a:rPr lang="ja-JP" altLang="en-US" sz="1200" kern="100" dirty="0">
                <a:effectLst/>
              </a:rPr>
              <a:t>　データの蓄積・管理は「大阪府建設</a:t>
            </a:r>
            <a:r>
              <a:rPr lang="en-US" altLang="ja-JP" sz="1200" kern="100" dirty="0">
                <a:effectLst/>
              </a:rPr>
              <a:t>CALS</a:t>
            </a:r>
            <a:r>
              <a:rPr lang="ja-JP" altLang="en-US" sz="1200" kern="100" dirty="0">
                <a:effectLst/>
              </a:rPr>
              <a:t>システム」で行うものとしていたが、維持管理情報の蓄積には不向きであったことから、使用していない状況。</a:t>
            </a:r>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7046" y="4372622"/>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・事務所毎に様式、内容にバラつきがある。</a:t>
            </a:r>
            <a:endParaRPr lang="en-US" altLang="ja-JP" sz="1200" kern="100" dirty="0"/>
          </a:p>
          <a:p>
            <a:pPr algn="just"/>
            <a:r>
              <a:rPr lang="ja-JP" altLang="en-US" sz="1200" kern="100" dirty="0">
                <a:effectLst/>
              </a:rPr>
              <a:t>・今後の更新時期の見極め等に使用するには、詳細なデータの蓄積が必要。</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658873"/>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維持管理情報を蓄積可能な下水道管渠電子台帳を導入する</a:t>
            </a:r>
            <a:endParaRPr lang="en-US" altLang="ja-JP" sz="1200" kern="100" dirty="0"/>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3220" y="4181705"/>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2612" y="548859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0732F782-712D-478C-B1DD-762A278EC4B0}"/>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17</a:t>
            </a:fld>
            <a:endParaRPr lang="ja-JP" altLang="en-US" dirty="0"/>
          </a:p>
        </p:txBody>
      </p:sp>
      <p:sp>
        <p:nvSpPr>
          <p:cNvPr id="14" name="テキスト ボックス 13">
            <a:extLst>
              <a:ext uri="{FF2B5EF4-FFF2-40B4-BE49-F238E27FC236}">
                <a16:creationId xmlns:a16="http://schemas.microsoft.com/office/drawing/2014/main" id="{EDD98F87-89CF-4BFD-A9FB-F706C9ACD92A}"/>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6】</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54226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3" name="図 12">
            <a:extLst>
              <a:ext uri="{FF2B5EF4-FFF2-40B4-BE49-F238E27FC236}">
                <a16:creationId xmlns:a16="http://schemas.microsoft.com/office/drawing/2014/main" id="{94ECD0CC-02CC-4EED-89A1-526B67590086}"/>
              </a:ext>
            </a:extLst>
          </p:cNvPr>
          <p:cNvPicPr>
            <a:picLocks noChangeAspect="1"/>
          </p:cNvPicPr>
          <p:nvPr/>
        </p:nvPicPr>
        <p:blipFill rotWithShape="1">
          <a:blip r:embed="rId2"/>
          <a:srcRect r="1963"/>
          <a:stretch/>
        </p:blipFill>
        <p:spPr>
          <a:xfrm>
            <a:off x="101248" y="3761229"/>
            <a:ext cx="8964488" cy="2543919"/>
          </a:xfrm>
          <a:prstGeom prst="rect">
            <a:avLst/>
          </a:prstGeom>
        </p:spPr>
      </p:pic>
      <p:sp>
        <p:nvSpPr>
          <p:cNvPr id="14" name="テキスト ボックス 13">
            <a:extLst>
              <a:ext uri="{FF2B5EF4-FFF2-40B4-BE49-F238E27FC236}">
                <a16:creationId xmlns:a16="http://schemas.microsoft.com/office/drawing/2014/main" id="{6E584343-461F-4689-9939-BDD50E622065}"/>
              </a:ext>
            </a:extLst>
          </p:cNvPr>
          <p:cNvSpPr txBox="1"/>
          <p:nvPr/>
        </p:nvSpPr>
        <p:spPr>
          <a:xfrm>
            <a:off x="18421" y="3514252"/>
            <a:ext cx="4055358" cy="276999"/>
          </a:xfrm>
          <a:prstGeom prst="rect">
            <a:avLst/>
          </a:prstGeom>
          <a:noFill/>
          <a:ln>
            <a:noFill/>
          </a:ln>
        </p:spPr>
        <p:txBody>
          <a:bodyPr wrap="square" rtlCol="0">
            <a:spAutoFit/>
          </a:bodyPr>
          <a:lstStyle/>
          <a:p>
            <a:pPr algn="just"/>
            <a:r>
              <a:rPr lang="ja-JP" altLang="en-US" sz="1200" kern="100" dirty="0"/>
              <a:t>○　事務所エ</a:t>
            </a:r>
            <a:r>
              <a:rPr lang="ja-JP" altLang="en-US" sz="1200" kern="100" dirty="0">
                <a:effectLst/>
              </a:rPr>
              <a:t>クセルでの維持管理データの整理（例）</a:t>
            </a:r>
            <a:endParaRPr lang="en-US" altLang="ja-JP" sz="1200" kern="100" dirty="0">
              <a:effectLst/>
            </a:endParaRPr>
          </a:p>
        </p:txBody>
      </p:sp>
      <p:pic>
        <p:nvPicPr>
          <p:cNvPr id="15" name="図 14">
            <a:extLst>
              <a:ext uri="{FF2B5EF4-FFF2-40B4-BE49-F238E27FC236}">
                <a16:creationId xmlns:a16="http://schemas.microsoft.com/office/drawing/2014/main" id="{27BAAE00-FA01-42FF-A7F2-6AE8FDB8A7EA}"/>
              </a:ext>
            </a:extLst>
          </p:cNvPr>
          <p:cNvPicPr>
            <a:picLocks noChangeAspect="1"/>
          </p:cNvPicPr>
          <p:nvPr/>
        </p:nvPicPr>
        <p:blipFill rotWithShape="1">
          <a:blip r:embed="rId3"/>
          <a:srcRect l="4326" t="15980" r="16138" b="65120"/>
          <a:stretch/>
        </p:blipFill>
        <p:spPr>
          <a:xfrm>
            <a:off x="64006" y="2008183"/>
            <a:ext cx="9007085" cy="1337686"/>
          </a:xfrm>
          <a:prstGeom prst="rect">
            <a:avLst/>
          </a:prstGeom>
        </p:spPr>
      </p:pic>
      <p:sp>
        <p:nvSpPr>
          <p:cNvPr id="16" name="テキスト ボックス 15">
            <a:extLst>
              <a:ext uri="{FF2B5EF4-FFF2-40B4-BE49-F238E27FC236}">
                <a16:creationId xmlns:a16="http://schemas.microsoft.com/office/drawing/2014/main" id="{5D043C50-63B0-4BA1-8937-83B24C6EAEB5}"/>
              </a:ext>
            </a:extLst>
          </p:cNvPr>
          <p:cNvSpPr txBox="1"/>
          <p:nvPr/>
        </p:nvSpPr>
        <p:spPr>
          <a:xfrm>
            <a:off x="11190" y="1721958"/>
            <a:ext cx="3672408" cy="276999"/>
          </a:xfrm>
          <a:prstGeom prst="rect">
            <a:avLst/>
          </a:prstGeom>
          <a:noFill/>
          <a:ln>
            <a:noFill/>
          </a:ln>
        </p:spPr>
        <p:txBody>
          <a:bodyPr wrap="square" rtlCol="0">
            <a:spAutoFit/>
          </a:bodyPr>
          <a:lstStyle/>
          <a:p>
            <a:pPr algn="just"/>
            <a:r>
              <a:rPr lang="ja-JP" altLang="en-US" sz="1200" kern="100" dirty="0"/>
              <a:t>○　大阪府建設</a:t>
            </a:r>
            <a:r>
              <a:rPr lang="en-US" altLang="ja-JP" sz="1200" kern="100" dirty="0"/>
              <a:t>CALS</a:t>
            </a:r>
            <a:r>
              <a:rPr lang="ja-JP" altLang="en-US" sz="1200" kern="100" dirty="0"/>
              <a:t>でのデータ蓄積可能内容</a:t>
            </a:r>
            <a:endParaRPr lang="en-US" altLang="ja-JP" sz="1200" kern="100" dirty="0">
              <a:effectLst/>
            </a:endParaRPr>
          </a:p>
        </p:txBody>
      </p:sp>
      <p:sp>
        <p:nvSpPr>
          <p:cNvPr id="17" name="テキスト ボックス 16">
            <a:extLst>
              <a:ext uri="{FF2B5EF4-FFF2-40B4-BE49-F238E27FC236}">
                <a16:creationId xmlns:a16="http://schemas.microsoft.com/office/drawing/2014/main" id="{78150CBE-5F98-4367-A5E5-06CC6CEBDA78}"/>
              </a:ext>
            </a:extLst>
          </p:cNvPr>
          <p:cNvSpPr txBox="1"/>
          <p:nvPr/>
        </p:nvSpPr>
        <p:spPr>
          <a:xfrm>
            <a:off x="0" y="548680"/>
            <a:ext cx="914400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③日常的な維持管理の着実な実践</a:t>
            </a:r>
            <a:endParaRPr kumimoji="1" lang="ja-JP" altLang="en-US" sz="2400" dirty="0"/>
          </a:p>
        </p:txBody>
      </p:sp>
      <p:sp>
        <p:nvSpPr>
          <p:cNvPr id="18" name="テキスト ボックス 17">
            <a:extLst>
              <a:ext uri="{FF2B5EF4-FFF2-40B4-BE49-F238E27FC236}">
                <a16:creationId xmlns:a16="http://schemas.microsoft.com/office/drawing/2014/main" id="{3EF42852-FD36-460E-8E34-F2A1BB28E091}"/>
              </a:ext>
            </a:extLst>
          </p:cNvPr>
          <p:cNvSpPr txBox="1"/>
          <p:nvPr/>
        </p:nvSpPr>
        <p:spPr>
          <a:xfrm>
            <a:off x="65329" y="880212"/>
            <a:ext cx="8770288" cy="692497"/>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③維持管理・改築に資する点検及びデータ蓄積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４）データ蓄積・活用・管理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・データの蓄積・管理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10" name="スライド番号プレースホルダー 1">
            <a:extLst>
              <a:ext uri="{FF2B5EF4-FFF2-40B4-BE49-F238E27FC236}">
                <a16:creationId xmlns:a16="http://schemas.microsoft.com/office/drawing/2014/main" id="{AF12D1EF-BD02-42B1-B015-C5E53E74C13E}"/>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18</a:t>
            </a:fld>
            <a:endParaRPr lang="ja-JP" altLang="en-US" dirty="0"/>
          </a:p>
        </p:txBody>
      </p:sp>
      <p:sp>
        <p:nvSpPr>
          <p:cNvPr id="19" name="テキスト ボックス 18">
            <a:extLst>
              <a:ext uri="{FF2B5EF4-FFF2-40B4-BE49-F238E27FC236}">
                <a16:creationId xmlns:a16="http://schemas.microsoft.com/office/drawing/2014/main" id="{819A8D63-BBFC-4572-823F-25CA3EDA2AE1}"/>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6】</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796869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D0F21C69-57A8-4A82-B75E-A181130BE31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37EDB99F-1F37-4304-97E5-B7F50B8A9D33}"/>
              </a:ext>
            </a:extLst>
          </p:cNvPr>
          <p:cNvSpPr txBox="1"/>
          <p:nvPr/>
        </p:nvSpPr>
        <p:spPr>
          <a:xfrm>
            <a:off x="51562" y="1627045"/>
            <a:ext cx="4665832" cy="646331"/>
          </a:xfrm>
          <a:prstGeom prst="rect">
            <a:avLst/>
          </a:prstGeom>
          <a:noFill/>
          <a:ln>
            <a:noFill/>
          </a:ln>
        </p:spPr>
        <p:txBody>
          <a:bodyPr wrap="square" rtlCol="0">
            <a:spAutoFit/>
          </a:bodyPr>
          <a:lstStyle/>
          <a:p>
            <a:pPr algn="just"/>
            <a:r>
              <a:rPr lang="ja-JP" altLang="en-US" sz="1200" kern="100" dirty="0"/>
              <a:t>○　国の動き</a:t>
            </a:r>
            <a:endParaRPr lang="en-US" altLang="ja-JP" sz="1200" kern="100" dirty="0"/>
          </a:p>
          <a:p>
            <a:pPr algn="just"/>
            <a:r>
              <a:rPr lang="ja-JP" altLang="en-US" sz="1200" kern="100" dirty="0"/>
              <a:t>　・令和７年度までにすべての地方公共団体で電子化を実施</a:t>
            </a:r>
            <a:endParaRPr lang="en-US" altLang="ja-JP" sz="1200" kern="100" dirty="0"/>
          </a:p>
          <a:p>
            <a:pPr algn="just"/>
            <a:r>
              <a:rPr lang="ja-JP" altLang="en-US" sz="1200" kern="100" dirty="0">
                <a:effectLst/>
              </a:rPr>
              <a:t>　・令和４年度より、「下水道情報デジタル化支援事業</a:t>
            </a:r>
            <a:r>
              <a:rPr lang="ja-JP" altLang="en-US" sz="1200" kern="100" dirty="0"/>
              <a:t>」を創設</a:t>
            </a:r>
            <a:endParaRPr lang="en-US" altLang="ja-JP" sz="1200" kern="100" dirty="0"/>
          </a:p>
        </p:txBody>
      </p:sp>
      <p:pic>
        <p:nvPicPr>
          <p:cNvPr id="11" name="図 10">
            <a:extLst>
              <a:ext uri="{FF2B5EF4-FFF2-40B4-BE49-F238E27FC236}">
                <a16:creationId xmlns:a16="http://schemas.microsoft.com/office/drawing/2014/main" id="{0D46622E-CEF3-4010-A1B4-4D59CA9E66A8}"/>
              </a:ext>
            </a:extLst>
          </p:cNvPr>
          <p:cNvPicPr>
            <a:picLocks noChangeAspect="1"/>
          </p:cNvPicPr>
          <p:nvPr/>
        </p:nvPicPr>
        <p:blipFill rotWithShape="1">
          <a:blip r:embed="rId2"/>
          <a:srcRect l="1963" t="37400" r="8263" b="8421"/>
          <a:stretch/>
        </p:blipFill>
        <p:spPr>
          <a:xfrm>
            <a:off x="225905" y="2279465"/>
            <a:ext cx="4346095" cy="1639316"/>
          </a:xfrm>
          <a:prstGeom prst="rect">
            <a:avLst/>
          </a:prstGeom>
        </p:spPr>
      </p:pic>
      <p:pic>
        <p:nvPicPr>
          <p:cNvPr id="17" name="図 16">
            <a:extLst>
              <a:ext uri="{FF2B5EF4-FFF2-40B4-BE49-F238E27FC236}">
                <a16:creationId xmlns:a16="http://schemas.microsoft.com/office/drawing/2014/main" id="{78570B0F-DC75-433B-9AAF-CF818C47EFA3}"/>
              </a:ext>
            </a:extLst>
          </p:cNvPr>
          <p:cNvPicPr>
            <a:picLocks noChangeAspect="1"/>
          </p:cNvPicPr>
          <p:nvPr/>
        </p:nvPicPr>
        <p:blipFill rotWithShape="1">
          <a:blip r:embed="rId3"/>
          <a:srcRect l="6688" t="13645" r="5900" b="7161"/>
          <a:stretch/>
        </p:blipFill>
        <p:spPr>
          <a:xfrm>
            <a:off x="224527" y="4301161"/>
            <a:ext cx="4395855" cy="2489136"/>
          </a:xfrm>
          <a:prstGeom prst="rect">
            <a:avLst/>
          </a:prstGeom>
        </p:spPr>
      </p:pic>
      <p:sp>
        <p:nvSpPr>
          <p:cNvPr id="18" name="テキスト ボックス 17">
            <a:extLst>
              <a:ext uri="{FF2B5EF4-FFF2-40B4-BE49-F238E27FC236}">
                <a16:creationId xmlns:a16="http://schemas.microsoft.com/office/drawing/2014/main" id="{E7FB3966-C5E4-494E-BBA8-08826F1D2CB3}"/>
              </a:ext>
            </a:extLst>
          </p:cNvPr>
          <p:cNvSpPr txBox="1"/>
          <p:nvPr/>
        </p:nvSpPr>
        <p:spPr>
          <a:xfrm>
            <a:off x="143795" y="3993219"/>
            <a:ext cx="3672408" cy="276999"/>
          </a:xfrm>
          <a:prstGeom prst="rect">
            <a:avLst/>
          </a:prstGeom>
          <a:noFill/>
          <a:ln>
            <a:noFill/>
          </a:ln>
        </p:spPr>
        <p:txBody>
          <a:bodyPr wrap="square" rtlCol="0">
            <a:spAutoFit/>
          </a:bodyPr>
          <a:lstStyle/>
          <a:p>
            <a:pPr algn="just"/>
            <a:r>
              <a:rPr lang="ja-JP" altLang="en-US" sz="1200" kern="100" dirty="0"/>
              <a:t>（参考）全国の導入状況（</a:t>
            </a:r>
            <a:r>
              <a:rPr lang="en-US" altLang="ja-JP" sz="1200" kern="100" dirty="0"/>
              <a:t>R4</a:t>
            </a:r>
            <a:r>
              <a:rPr lang="ja-JP" altLang="en-US" sz="1200" kern="100" dirty="0"/>
              <a:t>年度末）</a:t>
            </a:r>
            <a:endParaRPr lang="en-US" altLang="ja-JP" sz="1200" kern="100" dirty="0">
              <a:effectLst/>
            </a:endParaRPr>
          </a:p>
        </p:txBody>
      </p:sp>
      <p:sp>
        <p:nvSpPr>
          <p:cNvPr id="19" name="テキスト ボックス 18">
            <a:extLst>
              <a:ext uri="{FF2B5EF4-FFF2-40B4-BE49-F238E27FC236}">
                <a16:creationId xmlns:a16="http://schemas.microsoft.com/office/drawing/2014/main" id="{9B9E4F22-7450-4AD8-A49B-D27299E3EFD9}"/>
              </a:ext>
            </a:extLst>
          </p:cNvPr>
          <p:cNvSpPr txBox="1"/>
          <p:nvPr/>
        </p:nvSpPr>
        <p:spPr>
          <a:xfrm>
            <a:off x="224527" y="4301161"/>
            <a:ext cx="936104" cy="276999"/>
          </a:xfrm>
          <a:prstGeom prst="rect">
            <a:avLst/>
          </a:prstGeom>
          <a:solidFill>
            <a:schemeClr val="bg1"/>
          </a:solidFill>
          <a:ln>
            <a:noFill/>
          </a:ln>
        </p:spPr>
        <p:txBody>
          <a:bodyPr wrap="square" rtlCol="0">
            <a:spAutoFit/>
          </a:bodyPr>
          <a:lstStyle/>
          <a:p>
            <a:pPr algn="just"/>
            <a:endParaRPr lang="en-US" altLang="ja-JP" sz="1200" kern="100" dirty="0">
              <a:effectLst/>
            </a:endParaRPr>
          </a:p>
        </p:txBody>
      </p:sp>
      <p:sp>
        <p:nvSpPr>
          <p:cNvPr id="20" name="テキスト ボックス 19">
            <a:extLst>
              <a:ext uri="{FF2B5EF4-FFF2-40B4-BE49-F238E27FC236}">
                <a16:creationId xmlns:a16="http://schemas.microsoft.com/office/drawing/2014/main" id="{077B0360-106D-4835-BE01-20568316AD8C}"/>
              </a:ext>
            </a:extLst>
          </p:cNvPr>
          <p:cNvSpPr txBox="1"/>
          <p:nvPr/>
        </p:nvSpPr>
        <p:spPr>
          <a:xfrm>
            <a:off x="224527" y="6410177"/>
            <a:ext cx="936104" cy="369332"/>
          </a:xfrm>
          <a:prstGeom prst="rect">
            <a:avLst/>
          </a:prstGeom>
          <a:solidFill>
            <a:schemeClr val="bg1"/>
          </a:solidFill>
          <a:ln>
            <a:noFill/>
          </a:ln>
        </p:spPr>
        <p:txBody>
          <a:bodyPr wrap="square" rtlCol="0">
            <a:spAutoFit/>
          </a:bodyPr>
          <a:lstStyle/>
          <a:p>
            <a:pPr algn="just"/>
            <a:endParaRPr lang="en-US" altLang="ja-JP" kern="100" dirty="0">
              <a:effectLst/>
            </a:endParaRPr>
          </a:p>
        </p:txBody>
      </p:sp>
      <p:sp>
        <p:nvSpPr>
          <p:cNvPr id="14" name="テキスト ボックス 13">
            <a:extLst>
              <a:ext uri="{FF2B5EF4-FFF2-40B4-BE49-F238E27FC236}">
                <a16:creationId xmlns:a16="http://schemas.microsoft.com/office/drawing/2014/main" id="{DA5320BE-3991-4ACC-AB31-6E448E89E49B}"/>
              </a:ext>
            </a:extLst>
          </p:cNvPr>
          <p:cNvSpPr txBox="1"/>
          <p:nvPr/>
        </p:nvSpPr>
        <p:spPr>
          <a:xfrm>
            <a:off x="0" y="548680"/>
            <a:ext cx="802838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③日常的な維持管理の着実な実践</a:t>
            </a:r>
            <a:endParaRPr kumimoji="1" lang="ja-JP" altLang="en-US" sz="2400" dirty="0"/>
          </a:p>
        </p:txBody>
      </p:sp>
      <p:sp>
        <p:nvSpPr>
          <p:cNvPr id="16" name="テキスト ボックス 15">
            <a:extLst>
              <a:ext uri="{FF2B5EF4-FFF2-40B4-BE49-F238E27FC236}">
                <a16:creationId xmlns:a16="http://schemas.microsoft.com/office/drawing/2014/main" id="{F941E823-2721-4CBF-80B6-D058B5701324}"/>
              </a:ext>
            </a:extLst>
          </p:cNvPr>
          <p:cNvSpPr txBox="1"/>
          <p:nvPr/>
        </p:nvSpPr>
        <p:spPr>
          <a:xfrm>
            <a:off x="4826510" y="6587351"/>
            <a:ext cx="3949533" cy="246221"/>
          </a:xfrm>
          <a:prstGeom prst="rect">
            <a:avLst/>
          </a:prstGeom>
          <a:noFill/>
          <a:ln>
            <a:noFill/>
            <a:prstDash val="sysDot"/>
          </a:ln>
        </p:spPr>
        <p:txBody>
          <a:bodyPr wrap="square" rtlCol="0">
            <a:spAutoFit/>
          </a:bodyPr>
          <a:lstStyle/>
          <a:p>
            <a:r>
              <a:rPr kumimoji="1" lang="en-US" altLang="ja-JP" sz="1000" dirty="0"/>
              <a:t>※</a:t>
            </a:r>
            <a:r>
              <a:rPr kumimoji="1" lang="ja-JP" altLang="en-US" sz="1000" dirty="0"/>
              <a:t>下水道管路管理における</a:t>
            </a:r>
            <a:r>
              <a:rPr kumimoji="1" lang="en-US" altLang="ja-JP" sz="1000" dirty="0"/>
              <a:t>DX</a:t>
            </a:r>
            <a:r>
              <a:rPr kumimoji="1" lang="ja-JP" altLang="en-US" sz="1000" dirty="0"/>
              <a:t>推進に向けた説明会　国交省</a:t>
            </a:r>
            <a:r>
              <a:rPr lang="ja-JP" altLang="en-US" sz="1000" dirty="0"/>
              <a:t>より</a:t>
            </a:r>
            <a:endParaRPr kumimoji="1" lang="en-US" altLang="ja-JP" sz="1000" dirty="0"/>
          </a:p>
        </p:txBody>
      </p:sp>
      <p:sp>
        <p:nvSpPr>
          <p:cNvPr id="25" name="テキスト ボックス 24">
            <a:extLst>
              <a:ext uri="{FF2B5EF4-FFF2-40B4-BE49-F238E27FC236}">
                <a16:creationId xmlns:a16="http://schemas.microsoft.com/office/drawing/2014/main" id="{156D4D99-1DCA-47A7-B9F6-032932A9014C}"/>
              </a:ext>
            </a:extLst>
          </p:cNvPr>
          <p:cNvSpPr txBox="1"/>
          <p:nvPr/>
        </p:nvSpPr>
        <p:spPr>
          <a:xfrm>
            <a:off x="4826510" y="1627045"/>
            <a:ext cx="4104456" cy="461665"/>
          </a:xfrm>
          <a:prstGeom prst="rect">
            <a:avLst/>
          </a:prstGeom>
          <a:noFill/>
          <a:ln>
            <a:noFill/>
          </a:ln>
        </p:spPr>
        <p:txBody>
          <a:bodyPr wrap="square" rtlCol="0">
            <a:spAutoFit/>
          </a:bodyPr>
          <a:lstStyle/>
          <a:p>
            <a:pPr algn="just"/>
            <a:r>
              <a:rPr lang="ja-JP" altLang="en-US" sz="1200" kern="100" dirty="0"/>
              <a:t>○下水道台帳管理システム標準仕様（案）・導入手引きの改訂（</a:t>
            </a:r>
            <a:r>
              <a:rPr lang="en-US" altLang="ja-JP" sz="1200" kern="100" dirty="0"/>
              <a:t>R3.9</a:t>
            </a:r>
            <a:r>
              <a:rPr lang="ja-JP" altLang="en-US" sz="1200" kern="100" dirty="0"/>
              <a:t>）</a:t>
            </a:r>
            <a:r>
              <a:rPr lang="en-US" altLang="ja-JP" sz="1200" kern="100" dirty="0"/>
              <a:t>【</a:t>
            </a:r>
            <a:r>
              <a:rPr lang="ja-JP" altLang="en-US" sz="1200" kern="100" dirty="0"/>
              <a:t>公益財団法人 日本下水道協会</a:t>
            </a:r>
            <a:r>
              <a:rPr lang="en-US" altLang="ja-JP" sz="1200" kern="100" dirty="0"/>
              <a:t>】</a:t>
            </a:r>
          </a:p>
        </p:txBody>
      </p:sp>
      <p:pic>
        <p:nvPicPr>
          <p:cNvPr id="5" name="図 4">
            <a:extLst>
              <a:ext uri="{FF2B5EF4-FFF2-40B4-BE49-F238E27FC236}">
                <a16:creationId xmlns:a16="http://schemas.microsoft.com/office/drawing/2014/main" id="{D1C101C2-4503-4DC3-9A67-9C8C21CA6545}"/>
              </a:ext>
            </a:extLst>
          </p:cNvPr>
          <p:cNvPicPr>
            <a:picLocks noChangeAspect="1"/>
          </p:cNvPicPr>
          <p:nvPr/>
        </p:nvPicPr>
        <p:blipFill rotWithShape="1">
          <a:blip r:embed="rId4"/>
          <a:srcRect l="14268" t="20032" r="46850" b="6773"/>
          <a:stretch/>
        </p:blipFill>
        <p:spPr>
          <a:xfrm>
            <a:off x="5194762" y="2143337"/>
            <a:ext cx="3555385" cy="4183092"/>
          </a:xfrm>
          <a:prstGeom prst="rect">
            <a:avLst/>
          </a:prstGeom>
        </p:spPr>
      </p:pic>
      <p:sp>
        <p:nvSpPr>
          <p:cNvPr id="26" name="テキスト ボックス 25">
            <a:extLst>
              <a:ext uri="{FF2B5EF4-FFF2-40B4-BE49-F238E27FC236}">
                <a16:creationId xmlns:a16="http://schemas.microsoft.com/office/drawing/2014/main" id="{ACAC051B-CAC7-440D-A899-BD831A035C1D}"/>
              </a:ext>
            </a:extLst>
          </p:cNvPr>
          <p:cNvSpPr txBox="1"/>
          <p:nvPr/>
        </p:nvSpPr>
        <p:spPr>
          <a:xfrm>
            <a:off x="65329" y="880212"/>
            <a:ext cx="8770288" cy="692497"/>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③維持管理・改築に資する点検及びデータ蓄積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４）データ蓄積・活用・管理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17</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a:p>
            <a:r>
              <a:rPr lang="ja-JP" altLang="en-US" sz="1300" dirty="0">
                <a:latin typeface="BIZ UDPゴシック" panose="020B0400000000000000" pitchFamily="50" charset="-128"/>
                <a:ea typeface="BIZ UDPゴシック" panose="020B0400000000000000" pitchFamily="50" charset="-128"/>
              </a:rPr>
              <a:t>　　　　 ・データの蓄積・管理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en-US" altLang="ja-JP" sz="1300" dirty="0">
              <a:latin typeface="BIZ UDPゴシック" panose="020B0400000000000000" pitchFamily="50" charset="-128"/>
              <a:ea typeface="BIZ UDPゴシック" panose="020B0400000000000000" pitchFamily="50" charset="-128"/>
            </a:endParaRPr>
          </a:p>
        </p:txBody>
      </p:sp>
      <p:sp>
        <p:nvSpPr>
          <p:cNvPr id="15" name="スライド番号プレースホルダー 1">
            <a:extLst>
              <a:ext uri="{FF2B5EF4-FFF2-40B4-BE49-F238E27FC236}">
                <a16:creationId xmlns:a16="http://schemas.microsoft.com/office/drawing/2014/main" id="{F94101ED-CACE-48F9-8BD6-ED7A6BF6718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19</a:t>
            </a:fld>
            <a:endParaRPr lang="ja-JP" altLang="en-US" dirty="0"/>
          </a:p>
        </p:txBody>
      </p:sp>
      <p:sp>
        <p:nvSpPr>
          <p:cNvPr id="22" name="テキスト ボックス 21">
            <a:extLst>
              <a:ext uri="{FF2B5EF4-FFF2-40B4-BE49-F238E27FC236}">
                <a16:creationId xmlns:a16="http://schemas.microsoft.com/office/drawing/2014/main" id="{0C3E6DEB-5EEB-4178-89B2-3E1D37C5209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6】</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83519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A34E584-B456-427E-B776-BECBF4889D1C}"/>
              </a:ext>
            </a:extLst>
          </p:cNvPr>
          <p:cNvSpPr>
            <a:spLocks noGrp="1"/>
          </p:cNvSpPr>
          <p:nvPr>
            <p:ph type="sldNum" sz="quarter" idx="12"/>
          </p:nvPr>
        </p:nvSpPr>
        <p:spPr>
          <a:xfrm>
            <a:off x="7980655" y="6471983"/>
            <a:ext cx="1828800" cy="365125"/>
          </a:xfrm>
        </p:spPr>
        <p:txBody>
          <a:bodyPr/>
          <a:lstStyle/>
          <a:p>
            <a:fld id="{682EF9F9-C4E8-46B2-BBF1-33E3162B856A}" type="slidenum">
              <a:rPr kumimoji="1" lang="ja-JP" altLang="en-US" smtClean="0"/>
              <a:t>2</a:t>
            </a:fld>
            <a:endParaRPr kumimoji="1" lang="ja-JP" altLang="en-US" dirty="0"/>
          </a:p>
        </p:txBody>
      </p:sp>
      <p:sp>
        <p:nvSpPr>
          <p:cNvPr id="3" name="タイトル 2">
            <a:extLst>
              <a:ext uri="{FF2B5EF4-FFF2-40B4-BE49-F238E27FC236}">
                <a16:creationId xmlns:a16="http://schemas.microsoft.com/office/drawing/2014/main" id="{A96AAE0C-88AD-44F6-856C-E3B24C24202B}"/>
              </a:ext>
            </a:extLst>
          </p:cNvPr>
          <p:cNvSpPr>
            <a:spLocks noGrp="1"/>
          </p:cNvSpPr>
          <p:nvPr>
            <p:ph type="title"/>
          </p:nvPr>
        </p:nvSpPr>
        <p:spPr>
          <a:xfrm>
            <a:off x="1468144" y="2708920"/>
            <a:ext cx="6512511" cy="1143000"/>
          </a:xfrm>
        </p:spPr>
        <p:txBody>
          <a:bodyPr/>
          <a:lstStyle/>
          <a:p>
            <a:pPr marL="0" indent="0" algn="ctr">
              <a:buNone/>
            </a:pPr>
            <a:r>
              <a:rPr kumimoji="1" lang="ja-JP" altLang="en-US" dirty="0"/>
              <a:t>個票</a:t>
            </a:r>
          </a:p>
        </p:txBody>
      </p:sp>
      <p:graphicFrame>
        <p:nvGraphicFramePr>
          <p:cNvPr id="4" name="表 3">
            <a:extLst>
              <a:ext uri="{FF2B5EF4-FFF2-40B4-BE49-F238E27FC236}">
                <a16:creationId xmlns:a16="http://schemas.microsoft.com/office/drawing/2014/main" id="{E3C23C43-2A84-44C2-AD78-9EC6A6B64B4C}"/>
              </a:ext>
            </a:extLst>
          </p:cNvPr>
          <p:cNvGraphicFramePr>
            <a:graphicFrameLocks noGrp="1"/>
          </p:cNvGraphicFramePr>
          <p:nvPr>
            <p:extLst>
              <p:ext uri="{D42A27DB-BD31-4B8C-83A1-F6EECF244321}">
                <p14:modId xmlns:p14="http://schemas.microsoft.com/office/powerpoint/2010/main" val="1963195332"/>
              </p:ext>
            </p:extLst>
          </p:nvPr>
        </p:nvGraphicFramePr>
        <p:xfrm>
          <a:off x="1916087" y="4797152"/>
          <a:ext cx="5616624" cy="975360"/>
        </p:xfrm>
        <a:graphic>
          <a:graphicData uri="http://schemas.openxmlformats.org/drawingml/2006/table">
            <a:tbl>
              <a:tblPr/>
              <a:tblGrid>
                <a:gridCol w="1008112">
                  <a:extLst>
                    <a:ext uri="{9D8B030D-6E8A-4147-A177-3AD203B41FA5}">
                      <a16:colId xmlns:a16="http://schemas.microsoft.com/office/drawing/2014/main" val="4268834586"/>
                    </a:ext>
                  </a:extLst>
                </a:gridCol>
                <a:gridCol w="1478565">
                  <a:extLst>
                    <a:ext uri="{9D8B030D-6E8A-4147-A177-3AD203B41FA5}">
                      <a16:colId xmlns:a16="http://schemas.microsoft.com/office/drawing/2014/main" val="1916810787"/>
                    </a:ext>
                  </a:extLst>
                </a:gridCol>
                <a:gridCol w="1593777">
                  <a:extLst>
                    <a:ext uri="{9D8B030D-6E8A-4147-A177-3AD203B41FA5}">
                      <a16:colId xmlns:a16="http://schemas.microsoft.com/office/drawing/2014/main" val="1328012952"/>
                    </a:ext>
                  </a:extLst>
                </a:gridCol>
                <a:gridCol w="1536170">
                  <a:extLst>
                    <a:ext uri="{9D8B030D-6E8A-4147-A177-3AD203B41FA5}">
                      <a16:colId xmlns:a16="http://schemas.microsoft.com/office/drawing/2014/main" val="3404930777"/>
                    </a:ext>
                  </a:extLst>
                </a:gridCol>
              </a:tblGrid>
              <a:tr h="259080">
                <a:tc>
                  <a:txBody>
                    <a:bodyPr/>
                    <a:lstStyle/>
                    <a:p>
                      <a:pPr algn="ctr" fontAlgn="base"/>
                      <a:r>
                        <a:rPr lang="zh-TW" altLang="en-US" sz="800" b="0" i="0" dirty="0">
                          <a:solidFill>
                            <a:srgbClr val="000000"/>
                          </a:solidFill>
                          <a:effectLst/>
                          <a:ea typeface="Meiryo UI" panose="020B0604030504040204" pitchFamily="50" charset="-128"/>
                        </a:rPr>
                        <a:t> 評　価　　　　　</a:t>
                      </a:r>
                      <a:r>
                        <a:rPr lang="zh-TW" altLang="en-US" sz="800" b="1" i="0" dirty="0">
                          <a:solidFill>
                            <a:srgbClr val="FFFFFF"/>
                          </a:solidFill>
                          <a:effectLst/>
                          <a:latin typeface="Meiryo UI" panose="020B0604030504040204" pitchFamily="50" charset="-128"/>
                        </a:rPr>
                        <a:t>​</a:t>
                      </a:r>
                      <a:endParaRPr lang="zh-TW" altLang="en-US" b="1" i="0" dirty="0">
                        <a:solidFill>
                          <a:srgbClr val="FFFFFF"/>
                        </a:solidFill>
                        <a:effectLst/>
                      </a:endParaRPr>
                    </a:p>
                  </a:txBody>
                  <a:tcPr anchor="ct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tc>
                  <a:txBody>
                    <a:bodyPr/>
                    <a:lstStyle/>
                    <a:p>
                      <a:pPr algn="ctr" fontAlgn="base"/>
                      <a:r>
                        <a:rPr lang="ja-JP" altLang="en-US" sz="800" b="0" i="0" dirty="0">
                          <a:solidFill>
                            <a:srgbClr val="000000"/>
                          </a:solidFill>
                          <a:effectLst/>
                          <a:ea typeface="Meiryo UI" panose="020B0604030504040204" pitchFamily="50" charset="-128"/>
                        </a:rPr>
                        <a:t>①実施状況　</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p>
                      <a:pPr algn="ctr" fontAlgn="base"/>
                      <a:r>
                        <a:rPr lang="ja-JP" altLang="en-US" sz="800" b="0" i="0" dirty="0">
                          <a:solidFill>
                            <a:srgbClr val="000000"/>
                          </a:solidFill>
                          <a:effectLst/>
                          <a:ea typeface="Meiryo UI" panose="020B0604030504040204" pitchFamily="50" charset="-128"/>
                        </a:rPr>
                        <a:t>（行動計画通りの取り組み）</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tc>
                  <a:txBody>
                    <a:bodyPr/>
                    <a:lstStyle/>
                    <a:p>
                      <a:pPr algn="ctr" fontAlgn="base"/>
                      <a:r>
                        <a:rPr lang="ja-JP" altLang="en-US" sz="800" b="0" i="0" dirty="0">
                          <a:solidFill>
                            <a:srgbClr val="000000"/>
                          </a:solidFill>
                          <a:effectLst/>
                          <a:ea typeface="Meiryo UI" panose="020B0604030504040204" pitchFamily="50" charset="-128"/>
                        </a:rPr>
                        <a:t>②実施内容の評価</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p>
                      <a:pPr algn="ctr" fontAlgn="base"/>
                      <a:r>
                        <a:rPr lang="ja-JP" altLang="en-US" sz="800" b="0" i="0" dirty="0">
                          <a:solidFill>
                            <a:srgbClr val="000000"/>
                          </a:solidFill>
                          <a:effectLst/>
                          <a:ea typeface="Meiryo UI" panose="020B0604030504040204" pitchFamily="50" charset="-128"/>
                        </a:rPr>
                        <a:t>（行動計画に示された取り組み）</a:t>
                      </a:r>
                      <a:r>
                        <a:rPr lang="ja-JP" altLang="en-US" sz="800" b="1" i="0" dirty="0">
                          <a:solidFill>
                            <a:srgbClr val="FFFFFF"/>
                          </a:solidFill>
                          <a:effectLst/>
                          <a:latin typeface="Meiryo UI" panose="020B0604030504040204" pitchFamily="50" charset="-128"/>
                        </a:rPr>
                        <a:t>​</a:t>
                      </a:r>
                      <a:endParaRPr lang="ja-JP" altLang="en-US" b="1" i="0" dirty="0">
                        <a:solidFill>
                          <a:srgbClr val="FFFFFF"/>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tc>
                  <a:txBody>
                    <a:bodyPr/>
                    <a:lstStyle/>
                    <a:p>
                      <a:pPr algn="ctr" fontAlgn="base"/>
                      <a:r>
                        <a:rPr lang="ja-JP" altLang="en-US" sz="800" b="0" i="0" u="none" strike="noStrike">
                          <a:solidFill>
                            <a:srgbClr val="000000"/>
                          </a:solidFill>
                          <a:effectLst/>
                          <a:ea typeface="Meiryo UI" panose="020B0604030504040204" pitchFamily="50" charset="-128"/>
                        </a:rPr>
                        <a:t>③将来（</a:t>
                      </a:r>
                      <a:r>
                        <a:rPr lang="en-US" altLang="ja-JP" sz="800" b="0" i="0" u="none" strike="noStrike">
                          <a:solidFill>
                            <a:srgbClr val="000000"/>
                          </a:solidFill>
                          <a:effectLst/>
                          <a:latin typeface="Meiryo UI" panose="020B0604030504040204" pitchFamily="50" charset="-128"/>
                        </a:rPr>
                        <a:t>10</a:t>
                      </a:r>
                      <a:r>
                        <a:rPr lang="ja-JP" altLang="en-US" sz="800" b="0" i="0" u="none" strike="noStrike">
                          <a:solidFill>
                            <a:srgbClr val="000000"/>
                          </a:solidFill>
                          <a:effectLst/>
                          <a:ea typeface="Meiryo UI" panose="020B0604030504040204" pitchFamily="50" charset="-128"/>
                        </a:rPr>
                        <a:t>年後）の運用</a:t>
                      </a:r>
                      <a:r>
                        <a:rPr lang="ja-JP" altLang="en-US" sz="800" b="1" i="0">
                          <a:solidFill>
                            <a:srgbClr val="FFFFFF"/>
                          </a:solidFill>
                          <a:effectLst/>
                          <a:latin typeface="Meiryo UI" panose="020B0604030504040204" pitchFamily="50" charset="-128"/>
                        </a:rPr>
                        <a:t>​</a:t>
                      </a:r>
                      <a:endParaRPr lang="ja-JP" altLang="en-US" b="1" i="0">
                        <a:solidFill>
                          <a:srgbClr val="FFFFFF"/>
                        </a:solidFill>
                        <a:effectLst/>
                      </a:endParaRPr>
                    </a:p>
                    <a:p>
                      <a:pPr algn="ctr" fontAlgn="base"/>
                      <a:r>
                        <a:rPr lang="ja-JP" altLang="en-US" sz="800" b="0" i="0" u="none" strike="noStrike">
                          <a:solidFill>
                            <a:srgbClr val="000000"/>
                          </a:solidFill>
                          <a:effectLst/>
                          <a:ea typeface="Meiryo UI" panose="020B0604030504040204" pitchFamily="50" charset="-128"/>
                        </a:rPr>
                        <a:t>（行動計画通りの取り組み）</a:t>
                      </a:r>
                      <a:r>
                        <a:rPr lang="ja-JP" altLang="en-US" sz="800" b="1" i="0">
                          <a:solidFill>
                            <a:srgbClr val="FFFFFF"/>
                          </a:solidFill>
                          <a:effectLst/>
                          <a:ea typeface="Meiryo UI" panose="020B0604030504040204" pitchFamily="50" charset="-128"/>
                        </a:rPr>
                        <a:t>​</a:t>
                      </a:r>
                      <a:endParaRPr lang="ja-JP" altLang="en-US" b="1" i="0">
                        <a:solidFill>
                          <a:srgbClr val="FFFFFF"/>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A7EA52"/>
                    </a:solidFill>
                  </a:tcPr>
                </a:tc>
                <a:extLst>
                  <a:ext uri="{0D108BD9-81ED-4DB2-BD59-A6C34878D82A}">
                    <a16:rowId xmlns:a16="http://schemas.microsoft.com/office/drawing/2014/main" val="4174369428"/>
                  </a:ext>
                </a:extLst>
              </a:tr>
              <a:tr h="144780">
                <a:tc>
                  <a:txBody>
                    <a:bodyPr/>
                    <a:lstStyle/>
                    <a:p>
                      <a:pPr algn="ctr" fontAlgn="base"/>
                      <a:r>
                        <a:rPr lang="en-US" altLang="ja-JP"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〇　</a:t>
                      </a:r>
                      <a:r>
                        <a:rPr lang="en-US" altLang="ja-JP"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　　　できている。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問題なし</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dirty="0">
                          <a:solidFill>
                            <a:srgbClr val="000000"/>
                          </a:solidFill>
                          <a:effectLst/>
                          <a:ea typeface="Meiryo UI" panose="020B0604030504040204" pitchFamily="50" charset="-128"/>
                        </a:rPr>
                        <a:t>１０年後も運用が可能。</a:t>
                      </a:r>
                      <a:r>
                        <a:rPr lang="ja-JP" altLang="en-US" sz="800" b="0" i="0" dirty="0">
                          <a:solidFill>
                            <a:srgbClr val="000000"/>
                          </a:solidFill>
                          <a:effectLst/>
                          <a:latin typeface="Meiryo UI" panose="020B0604030504040204" pitchFamily="50" charset="-128"/>
                        </a:rPr>
                        <a:t>​</a:t>
                      </a:r>
                      <a:endParaRPr lang="ja-JP" altLang="en-US" b="0" i="0" dirty="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extLst>
                  <a:ext uri="{0D108BD9-81ED-4DB2-BD59-A6C34878D82A}">
                    <a16:rowId xmlns:a16="http://schemas.microsoft.com/office/drawing/2014/main" val="1310404982"/>
                  </a:ext>
                </a:extLst>
              </a:tr>
              <a:tr h="0">
                <a:tc>
                  <a:txBody>
                    <a:bodyPr/>
                    <a:lstStyle/>
                    <a:p>
                      <a:pPr algn="ctr" fontAlgn="base"/>
                      <a:r>
                        <a:rPr lang="en-US"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　</a:t>
                      </a:r>
                      <a:r>
                        <a:rPr lang="en-US" sz="800" b="0" i="0">
                          <a:solidFill>
                            <a:srgbClr val="000000"/>
                          </a:solidFill>
                          <a:effectLst/>
                          <a:latin typeface="Meiryo UI" panose="020B0604030504040204" pitchFamily="50" charset="-128"/>
                        </a:rPr>
                        <a:t>』</a:t>
                      </a:r>
                      <a:r>
                        <a:rPr lang="en-US" altLang="ja-JP" sz="800" b="0" i="0">
                          <a:solidFill>
                            <a:srgbClr val="000000"/>
                          </a:solidFill>
                          <a:effectLst/>
                          <a:ea typeface="Meiryo UI" panose="020B0604030504040204" pitchFamily="50" charset="-128"/>
                        </a:rPr>
                        <a:t>​</a:t>
                      </a:r>
                      <a:endParaRPr lang="en-US" altLang="ja-JP"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tc>
                  <a:txBody>
                    <a:bodyPr/>
                    <a:lstStyle/>
                    <a:p>
                      <a:pPr algn="l" fontAlgn="base"/>
                      <a:r>
                        <a:rPr lang="ja-JP" altLang="en-US" sz="800" b="0" i="0" u="none" strike="noStrike">
                          <a:solidFill>
                            <a:srgbClr val="000000"/>
                          </a:solidFill>
                          <a:effectLst/>
                          <a:ea typeface="Meiryo UI" panose="020B0604030504040204" pitchFamily="50" charset="-128"/>
                        </a:rPr>
                        <a:t>　　　一部できていない。</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tc>
                  <a:txBody>
                    <a:bodyPr/>
                    <a:lstStyle/>
                    <a:p>
                      <a:pPr algn="l" fontAlgn="base"/>
                      <a:r>
                        <a:rPr lang="ja-JP" altLang="en-US" sz="800" b="0" i="0" u="none" strike="noStrike">
                          <a:solidFill>
                            <a:srgbClr val="000000"/>
                          </a:solidFill>
                          <a:effectLst/>
                          <a:ea typeface="Meiryo UI" panose="020B0604030504040204" pitchFamily="50" charset="-128"/>
                        </a:rPr>
                        <a:t>部分的に改善が必要である。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tc>
                  <a:txBody>
                    <a:bodyPr/>
                    <a:lstStyle/>
                    <a:p>
                      <a:pPr algn="l" fontAlgn="base"/>
                      <a:r>
                        <a:rPr lang="ja-JP" altLang="en-US" sz="800" b="0" i="0" u="none" strike="noStrike">
                          <a:solidFill>
                            <a:srgbClr val="000000"/>
                          </a:solidFill>
                          <a:effectLst/>
                          <a:ea typeface="Meiryo UI" panose="020B0604030504040204" pitchFamily="50" charset="-128"/>
                        </a:rPr>
                        <a:t>部分的に改善が必要である。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F1FBE9"/>
                    </a:solidFill>
                  </a:tcPr>
                </a:tc>
                <a:extLst>
                  <a:ext uri="{0D108BD9-81ED-4DB2-BD59-A6C34878D82A}">
                    <a16:rowId xmlns:a16="http://schemas.microsoft.com/office/drawing/2014/main" val="504863607"/>
                  </a:ext>
                </a:extLst>
              </a:tr>
              <a:tr h="198120">
                <a:tc>
                  <a:txBody>
                    <a:bodyPr/>
                    <a:lstStyle/>
                    <a:p>
                      <a:pPr algn="ctr" fontAlgn="base"/>
                      <a:r>
                        <a:rPr lang="en-US"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a:t>
                      </a:r>
                      <a:r>
                        <a:rPr lang="en-US" sz="800" b="0" i="0">
                          <a:solidFill>
                            <a:srgbClr val="000000"/>
                          </a:solidFill>
                          <a:effectLst/>
                          <a:latin typeface="Meiryo UI" panose="020B0604030504040204" pitchFamily="50" charset="-128"/>
                        </a:rPr>
                        <a:t>×</a:t>
                      </a:r>
                      <a:r>
                        <a:rPr lang="ja-JP" altLang="en-US" sz="800" b="0" i="0">
                          <a:solidFill>
                            <a:srgbClr val="000000"/>
                          </a:solidFill>
                          <a:effectLst/>
                          <a:ea typeface="Meiryo UI" panose="020B0604030504040204" pitchFamily="50" charset="-128"/>
                        </a:rPr>
                        <a:t>　</a:t>
                      </a:r>
                      <a:r>
                        <a:rPr lang="en-US" sz="800" b="0" i="0">
                          <a:solidFill>
                            <a:srgbClr val="000000"/>
                          </a:solidFill>
                          <a:effectLst/>
                          <a:latin typeface="Meiryo UI" panose="020B0604030504040204" pitchFamily="50" charset="-128"/>
                        </a:rPr>
                        <a:t>』</a:t>
                      </a:r>
                      <a:r>
                        <a:rPr lang="en-US" altLang="ja-JP" sz="800" b="0" i="0">
                          <a:solidFill>
                            <a:srgbClr val="000000"/>
                          </a:solidFill>
                          <a:effectLst/>
                          <a:ea typeface="Meiryo UI" panose="020B0604030504040204" pitchFamily="50" charset="-128"/>
                        </a:rPr>
                        <a:t>​</a:t>
                      </a:r>
                      <a:endParaRPr lang="en-US" altLang="ja-JP"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　　　できていない。</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a:solidFill>
                            <a:srgbClr val="000000"/>
                          </a:solidFill>
                          <a:effectLst/>
                          <a:ea typeface="Meiryo UI" panose="020B0604030504040204" pitchFamily="50" charset="-128"/>
                        </a:rPr>
                        <a:t>全体的に見直しが必要である。</a:t>
                      </a:r>
                      <a:r>
                        <a:rPr lang="ja-JP" altLang="en-US" sz="800" b="0" i="0">
                          <a:solidFill>
                            <a:srgbClr val="000000"/>
                          </a:solidFill>
                          <a:effectLst/>
                          <a:latin typeface="Meiryo UI" panose="020B0604030504040204" pitchFamily="50" charset="-128"/>
                        </a:rPr>
                        <a:t>​</a:t>
                      </a:r>
                      <a:endParaRPr lang="ja-JP" altLang="en-US" b="0" i="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tc>
                  <a:txBody>
                    <a:bodyPr/>
                    <a:lstStyle/>
                    <a:p>
                      <a:pPr algn="l" fontAlgn="base"/>
                      <a:r>
                        <a:rPr lang="ja-JP" altLang="en-US" sz="800" b="0" i="0" u="none" strike="noStrike" dirty="0">
                          <a:solidFill>
                            <a:srgbClr val="000000"/>
                          </a:solidFill>
                          <a:effectLst/>
                          <a:ea typeface="Meiryo UI" panose="020B0604030504040204" pitchFamily="50" charset="-128"/>
                        </a:rPr>
                        <a:t>全体的に見直しが必要である。</a:t>
                      </a:r>
                      <a:r>
                        <a:rPr lang="ja-JP" altLang="en-US" sz="800" b="0" i="0" dirty="0">
                          <a:solidFill>
                            <a:srgbClr val="000000"/>
                          </a:solidFill>
                          <a:effectLst/>
                          <a:latin typeface="Meiryo UI" panose="020B0604030504040204" pitchFamily="50" charset="-128"/>
                        </a:rPr>
                        <a:t>​</a:t>
                      </a:r>
                      <a:endParaRPr lang="ja-JP" altLang="en-US" b="0" i="0" dirty="0">
                        <a:solidFill>
                          <a:srgbClr val="000000"/>
                        </a:solidFill>
                        <a:effectLst/>
                      </a:endParaRPr>
                    </a:p>
                  </a:txBody>
                  <a:tcPr>
                    <a:lnL w="7620" cap="flat" cmpd="sng" algn="ctr">
                      <a:solidFill>
                        <a:srgbClr val="0D79CA"/>
                      </a:solidFill>
                      <a:prstDash val="solid"/>
                      <a:round/>
                      <a:headEnd type="none" w="med" len="med"/>
                      <a:tailEnd type="none" w="med" len="med"/>
                    </a:lnL>
                    <a:lnR w="7620" cap="flat" cmpd="sng" algn="ctr">
                      <a:solidFill>
                        <a:srgbClr val="0D79CA"/>
                      </a:solidFill>
                      <a:prstDash val="solid"/>
                      <a:round/>
                      <a:headEnd type="none" w="med" len="med"/>
                      <a:tailEnd type="none" w="med" len="med"/>
                    </a:lnR>
                    <a:lnT w="7620" cap="flat" cmpd="sng" algn="ctr">
                      <a:solidFill>
                        <a:srgbClr val="0D79CA"/>
                      </a:solidFill>
                      <a:prstDash val="solid"/>
                      <a:round/>
                      <a:headEnd type="none" w="med" len="med"/>
                      <a:tailEnd type="none" w="med" len="med"/>
                    </a:lnT>
                    <a:lnB w="7620" cap="flat" cmpd="sng" algn="ctr">
                      <a:solidFill>
                        <a:srgbClr val="0D79CA"/>
                      </a:solidFill>
                      <a:prstDash val="solid"/>
                      <a:round/>
                      <a:headEnd type="none" w="med" len="med"/>
                      <a:tailEnd type="none" w="med" len="med"/>
                    </a:lnB>
                    <a:solidFill>
                      <a:srgbClr val="E1F7D0"/>
                    </a:solidFill>
                  </a:tcPr>
                </a:tc>
                <a:extLst>
                  <a:ext uri="{0D108BD9-81ED-4DB2-BD59-A6C34878D82A}">
                    <a16:rowId xmlns:a16="http://schemas.microsoft.com/office/drawing/2014/main" val="2729094075"/>
                  </a:ext>
                </a:extLst>
              </a:tr>
            </a:tbl>
          </a:graphicData>
        </a:graphic>
      </p:graphicFrame>
      <p:sp>
        <p:nvSpPr>
          <p:cNvPr id="5" name="Rectangle 1">
            <a:extLst>
              <a:ext uri="{FF2B5EF4-FFF2-40B4-BE49-F238E27FC236}">
                <a16:creationId xmlns:a16="http://schemas.microsoft.com/office/drawing/2014/main" id="{D7DE1642-4F34-428E-8082-D5A923A7EDA2}"/>
              </a:ext>
            </a:extLst>
          </p:cNvPr>
          <p:cNvSpPr>
            <a:spLocks noChangeArrowheads="1"/>
          </p:cNvSpPr>
          <p:nvPr/>
        </p:nvSpPr>
        <p:spPr bwMode="auto">
          <a:xfrm>
            <a:off x="2114550" y="1676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a:ln>
                  <a:noFill/>
                </a:ln>
                <a:solidFill>
                  <a:srgbClr val="000000"/>
                </a:solidFill>
                <a:effectLst/>
                <a:latin typeface="メイリオ" panose="020B0604030504040204" pitchFamily="50" charset="-128"/>
                <a:ea typeface="メイリオ" panose="020B0604030504040204" pitchFamily="50" charset="-128"/>
              </a:rPr>
              <a:t> </a:t>
            </a:r>
            <a:endParaRPr kumimoji="0" lang="ja-JP" altLang="ja-JP"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99396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・管渠の詳細点検は、表</a:t>
            </a:r>
            <a:r>
              <a:rPr lang="en-US" altLang="ja-JP" sz="1200" kern="100" dirty="0">
                <a:effectLst/>
              </a:rPr>
              <a:t>4.1-1</a:t>
            </a:r>
            <a:r>
              <a:rPr lang="ja-JP" altLang="en-US" sz="1200" kern="100" dirty="0">
                <a:effectLst/>
              </a:rPr>
              <a:t>に示すとおり、</a:t>
            </a:r>
            <a:r>
              <a:rPr lang="en-US" altLang="ja-JP" sz="1200" kern="100" dirty="0">
                <a:effectLst/>
              </a:rPr>
              <a:t>10</a:t>
            </a:r>
            <a:r>
              <a:rPr lang="ja-JP" altLang="en-US" sz="1200" kern="100" dirty="0">
                <a:effectLst/>
              </a:rPr>
              <a:t>年に</a:t>
            </a:r>
            <a:r>
              <a:rPr lang="en-US" altLang="ja-JP" sz="1200" kern="100" dirty="0">
                <a:effectLst/>
              </a:rPr>
              <a:t>1</a:t>
            </a:r>
            <a:r>
              <a:rPr lang="ja-JP" altLang="en-US" sz="1200" kern="100" dirty="0">
                <a:effectLst/>
              </a:rPr>
              <a:t>回を標準とするが、竣工後</a:t>
            </a:r>
            <a:r>
              <a:rPr lang="en-US" altLang="ja-JP" sz="1200" kern="100" dirty="0">
                <a:effectLst/>
              </a:rPr>
              <a:t>30</a:t>
            </a:r>
            <a:r>
              <a:rPr lang="ja-JP" altLang="en-US" sz="1200" kern="100" dirty="0">
                <a:effectLst/>
              </a:rPr>
              <a:t>年以上経過した区間については、その頻度を短縮する等、重点的に実施する。</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④点検のメリハリ（頻度等）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将来（</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a:t>
            </a:r>
            <a:r>
              <a:rPr lang="en-US" altLang="ja-JP" sz="1200" kern="100" dirty="0"/>
              <a:t>10</a:t>
            </a:r>
            <a:r>
              <a:rPr lang="ja-JP" altLang="en-US" sz="1200" kern="100" dirty="0"/>
              <a:t>年に</a:t>
            </a:r>
            <a:r>
              <a:rPr lang="en-US" altLang="ja-JP" sz="1200" kern="100" dirty="0"/>
              <a:t>1</a:t>
            </a:r>
            <a:r>
              <a:rPr lang="ja-JP" altLang="en-US" sz="1200" kern="100" dirty="0"/>
              <a:t>回の点検を実施しており、平成</a:t>
            </a:r>
            <a:r>
              <a:rPr lang="en-US" altLang="ja-JP" sz="1200" kern="100" dirty="0"/>
              <a:t>27</a:t>
            </a:r>
            <a:r>
              <a:rPr lang="ja-JP" altLang="en-US" sz="1200" kern="100" dirty="0"/>
              <a:t>年の下水道法改正により、腐食するおそれの大きい箇所については</a:t>
            </a:r>
            <a:r>
              <a:rPr lang="en-US" altLang="ja-JP" sz="1200" kern="100" dirty="0"/>
              <a:t>5</a:t>
            </a:r>
            <a:r>
              <a:rPr lang="ja-JP" altLang="en-US" sz="1200" kern="100" dirty="0"/>
              <a:t>年に</a:t>
            </a:r>
            <a:r>
              <a:rPr lang="en-US" altLang="ja-JP" sz="1200" kern="100" dirty="0"/>
              <a:t>1</a:t>
            </a:r>
            <a:r>
              <a:rPr lang="ja-JP" altLang="en-US" sz="1200" kern="100" dirty="0"/>
              <a:t>回の頻度で重点的に点検調査を実施している。</a:t>
            </a:r>
            <a:endParaRPr lang="en-US" altLang="ja-JP" sz="1200" kern="100" dirty="0"/>
          </a:p>
          <a:p>
            <a:pPr algn="just"/>
            <a:r>
              <a:rPr lang="ja-JP" altLang="en-US" sz="1200" kern="100" dirty="0"/>
              <a:t>　また、新たに腐食等が発見され、経過観察が必要となった場合には頻度を変更して対応している。</a:t>
            </a:r>
          </a:p>
          <a:p>
            <a:pPr algn="just"/>
            <a:r>
              <a:rPr lang="ja-JP" altLang="en-US" sz="1200" kern="100" dirty="0">
                <a:effectLst/>
              </a:rPr>
              <a:t>　</a:t>
            </a:r>
            <a:r>
              <a:rPr lang="en-US" altLang="ja-JP" sz="1200" kern="100" dirty="0">
                <a:effectLst/>
              </a:rPr>
              <a:t>※</a:t>
            </a:r>
            <a:r>
              <a:rPr lang="ja-JP" altLang="en-US" sz="1200" kern="100" dirty="0">
                <a:effectLst/>
              </a:rPr>
              <a:t>供用期間</a:t>
            </a:r>
            <a:r>
              <a:rPr lang="en-US" altLang="ja-JP" sz="1200" kern="100" dirty="0">
                <a:effectLst/>
              </a:rPr>
              <a:t>30</a:t>
            </a:r>
            <a:r>
              <a:rPr lang="ja-JP" altLang="en-US" sz="1200" kern="100" dirty="0">
                <a:effectLst/>
              </a:rPr>
              <a:t>年経過での頻度短縮は実施していない。</a:t>
            </a:r>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76990" y="4175084"/>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1015663"/>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・引き続き取り組みを継続する</a:t>
            </a:r>
            <a:endParaRPr lang="en-US" altLang="ja-JP" sz="1200" kern="100" dirty="0"/>
          </a:p>
          <a:p>
            <a:pPr algn="just"/>
            <a:r>
              <a:rPr lang="ja-JP" altLang="en-US" sz="1200" kern="100" dirty="0"/>
              <a:t>　腐食環境による</a:t>
            </a:r>
            <a:r>
              <a:rPr lang="en-US" altLang="ja-JP" sz="1200" kern="100" dirty="0"/>
              <a:t>5</a:t>
            </a:r>
            <a:r>
              <a:rPr lang="ja-JP" altLang="en-US" sz="1200" kern="100" dirty="0"/>
              <a:t>年に</a:t>
            </a:r>
            <a:r>
              <a:rPr lang="en-US" altLang="ja-JP" sz="1200" kern="100" dirty="0"/>
              <a:t>1</a:t>
            </a:r>
            <a:r>
              <a:rPr lang="ja-JP" altLang="en-US" sz="1200" kern="100" dirty="0"/>
              <a:t>回の頻度設定は計画に追加することとし、</a:t>
            </a:r>
            <a:r>
              <a:rPr lang="en-US" altLang="ja-JP" sz="1200" kern="100" dirty="0"/>
              <a:t>30</a:t>
            </a:r>
            <a:r>
              <a:rPr lang="ja-JP" altLang="en-US" sz="1200" kern="100" dirty="0"/>
              <a:t>年経過による頻度短縮は点検結果の蓄積により、判断していくこととする。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3850502"/>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89750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5CD345B9-FE52-40CA-B4D9-F02FD797A8E9}"/>
              </a:ext>
            </a:extLst>
          </p:cNvPr>
          <p:cNvPicPr>
            <a:picLocks noChangeAspect="1"/>
          </p:cNvPicPr>
          <p:nvPr/>
        </p:nvPicPr>
        <p:blipFill>
          <a:blip r:embed="rId2"/>
          <a:stretch>
            <a:fillRect/>
          </a:stretch>
        </p:blipFill>
        <p:spPr>
          <a:xfrm>
            <a:off x="95417" y="2840137"/>
            <a:ext cx="4469654" cy="3185339"/>
          </a:xfrm>
          <a:prstGeom prst="rect">
            <a:avLst/>
          </a:prstGeom>
          <a:solidFill>
            <a:schemeClr val="bg1"/>
          </a:solidFill>
          <a:ln>
            <a:solidFill>
              <a:schemeClr val="tx1"/>
            </a:solidFill>
          </a:ln>
        </p:spPr>
      </p:pic>
      <p:sp>
        <p:nvSpPr>
          <p:cNvPr id="14" name="テキスト ボックス 13">
            <a:extLst>
              <a:ext uri="{FF2B5EF4-FFF2-40B4-BE49-F238E27FC236}">
                <a16:creationId xmlns:a16="http://schemas.microsoft.com/office/drawing/2014/main" id="{5C81ED86-31E0-4A06-90D5-5D169096E76D}"/>
              </a:ext>
            </a:extLst>
          </p:cNvPr>
          <p:cNvSpPr txBox="1"/>
          <p:nvPr/>
        </p:nvSpPr>
        <p:spPr>
          <a:xfrm>
            <a:off x="737828" y="2603535"/>
            <a:ext cx="3312368"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4.1-1 </a:t>
            </a:r>
            <a:r>
              <a:rPr lang="ja-JP" altLang="en-US" sz="1200" kern="100" dirty="0">
                <a:effectLst/>
              </a:rPr>
              <a:t>点検業務種別と定義（管渠の場合）</a:t>
            </a:r>
            <a:endParaRPr lang="en-US" altLang="ja-JP" sz="1200" kern="100" dirty="0"/>
          </a:p>
        </p:txBody>
      </p:sp>
      <p:sp>
        <p:nvSpPr>
          <p:cNvPr id="15" name="スライド番号プレースホルダー 1">
            <a:extLst>
              <a:ext uri="{FF2B5EF4-FFF2-40B4-BE49-F238E27FC236}">
                <a16:creationId xmlns:a16="http://schemas.microsoft.com/office/drawing/2014/main" id="{5E0A1D4F-758B-4D8A-B8BB-845EE3D173B8}"/>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20</a:t>
            </a:fld>
            <a:endParaRPr lang="ja-JP" altLang="en-US" dirty="0"/>
          </a:p>
        </p:txBody>
      </p:sp>
      <p:sp>
        <p:nvSpPr>
          <p:cNvPr id="17" name="テキスト ボックス 16">
            <a:extLst>
              <a:ext uri="{FF2B5EF4-FFF2-40B4-BE49-F238E27FC236}">
                <a16:creationId xmlns:a16="http://schemas.microsoft.com/office/drawing/2014/main" id="{986A1505-1A29-4A9B-850D-80593D2DF784}"/>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7</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405496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グラフ 35">
            <a:extLst>
              <a:ext uri="{FF2B5EF4-FFF2-40B4-BE49-F238E27FC236}">
                <a16:creationId xmlns:a16="http://schemas.microsoft.com/office/drawing/2014/main" id="{8E4D0C1F-444E-4C55-9C7A-91D0AB43CB54}"/>
              </a:ext>
            </a:extLst>
          </p:cNvPr>
          <p:cNvGraphicFramePr>
            <a:graphicFrameLocks/>
          </p:cNvGraphicFramePr>
          <p:nvPr>
            <p:extLst>
              <p:ext uri="{D42A27DB-BD31-4B8C-83A1-F6EECF244321}">
                <p14:modId xmlns:p14="http://schemas.microsoft.com/office/powerpoint/2010/main" val="1214876152"/>
              </p:ext>
            </p:extLst>
          </p:nvPr>
        </p:nvGraphicFramePr>
        <p:xfrm>
          <a:off x="1149015" y="4678706"/>
          <a:ext cx="2952328" cy="1943466"/>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④点検のメリハリ（頻度等）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0" name="テキスト ボックス 29">
            <a:extLst>
              <a:ext uri="{FF2B5EF4-FFF2-40B4-BE49-F238E27FC236}">
                <a16:creationId xmlns:a16="http://schemas.microsoft.com/office/drawing/2014/main" id="{6B9D214D-55F5-465F-85F4-9B15DB021D46}"/>
              </a:ext>
            </a:extLst>
          </p:cNvPr>
          <p:cNvSpPr txBox="1"/>
          <p:nvPr/>
        </p:nvSpPr>
        <p:spPr>
          <a:xfrm>
            <a:off x="572950" y="4308289"/>
            <a:ext cx="4104456" cy="276999"/>
          </a:xfrm>
          <a:prstGeom prst="rect">
            <a:avLst/>
          </a:prstGeom>
          <a:noFill/>
        </p:spPr>
        <p:txBody>
          <a:bodyPr wrap="square" rtlCol="0">
            <a:spAutoFit/>
          </a:bodyPr>
          <a:lstStyle/>
          <a:p>
            <a:r>
              <a:rPr lang="en-US" altLang="ja-JP" sz="1200" dirty="0"/>
              <a:t>【</a:t>
            </a:r>
            <a:r>
              <a:rPr lang="ja-JP" altLang="en-US" sz="1200" dirty="0"/>
              <a:t>大阪府流域下水道の「</a:t>
            </a:r>
            <a:r>
              <a:rPr kumimoji="1" lang="ja-JP" altLang="en-US" sz="1200" dirty="0"/>
              <a:t>腐食のおそれの大きい箇所」</a:t>
            </a:r>
            <a:r>
              <a:rPr kumimoji="1" lang="en-US" altLang="ja-JP" sz="1200" dirty="0"/>
              <a:t>】</a:t>
            </a:r>
          </a:p>
        </p:txBody>
      </p:sp>
      <p:graphicFrame>
        <p:nvGraphicFramePr>
          <p:cNvPr id="32" name="グラフ 31">
            <a:extLst>
              <a:ext uri="{FF2B5EF4-FFF2-40B4-BE49-F238E27FC236}">
                <a16:creationId xmlns:a16="http://schemas.microsoft.com/office/drawing/2014/main" id="{8E4D0C1F-444E-4C55-9C7A-91D0AB43CB54}"/>
              </a:ext>
            </a:extLst>
          </p:cNvPr>
          <p:cNvGraphicFramePr>
            <a:graphicFrameLocks/>
          </p:cNvGraphicFramePr>
          <p:nvPr>
            <p:extLst>
              <p:ext uri="{D42A27DB-BD31-4B8C-83A1-F6EECF244321}">
                <p14:modId xmlns:p14="http://schemas.microsoft.com/office/powerpoint/2010/main" val="1763861564"/>
              </p:ext>
            </p:extLst>
          </p:nvPr>
        </p:nvGraphicFramePr>
        <p:xfrm>
          <a:off x="1556846" y="4465631"/>
          <a:ext cx="2136665" cy="1769443"/>
        </p:xfrm>
        <a:graphic>
          <a:graphicData uri="http://schemas.openxmlformats.org/drawingml/2006/chart">
            <c:chart xmlns:c="http://schemas.openxmlformats.org/drawingml/2006/chart" xmlns:r="http://schemas.openxmlformats.org/officeDocument/2006/relationships" r:id="rId3"/>
          </a:graphicData>
        </a:graphic>
      </p:graphicFrame>
      <p:sp>
        <p:nvSpPr>
          <p:cNvPr id="33" name="吹き出し: 四角形 32">
            <a:extLst>
              <a:ext uri="{FF2B5EF4-FFF2-40B4-BE49-F238E27FC236}">
                <a16:creationId xmlns:a16="http://schemas.microsoft.com/office/drawing/2014/main" id="{33930189-823A-495C-BC13-3B1D2ECBDE15}"/>
              </a:ext>
            </a:extLst>
          </p:cNvPr>
          <p:cNvSpPr/>
          <p:nvPr/>
        </p:nvSpPr>
        <p:spPr>
          <a:xfrm>
            <a:off x="3175536" y="4678706"/>
            <a:ext cx="1367532" cy="350155"/>
          </a:xfrm>
          <a:prstGeom prst="wedgeRectCallout">
            <a:avLst>
              <a:gd name="adj1" fmla="val -83951"/>
              <a:gd name="adj2" fmla="val 4944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050" dirty="0">
                <a:solidFill>
                  <a:schemeClr val="tx1"/>
                </a:solidFill>
                <a:latin typeface="+mn-ea"/>
              </a:rPr>
              <a:t>腐食のおそれの大きい箇所</a:t>
            </a:r>
            <a:r>
              <a:rPr lang="en-US" altLang="ja-JP" sz="1050" dirty="0">
                <a:solidFill>
                  <a:schemeClr val="tx1"/>
                </a:solidFill>
                <a:latin typeface="+mn-ea"/>
              </a:rPr>
              <a:t>18.8</a:t>
            </a:r>
            <a:r>
              <a:rPr kumimoji="1" lang="ja-JP" altLang="en-US" sz="1050" dirty="0">
                <a:solidFill>
                  <a:schemeClr val="tx1"/>
                </a:solidFill>
                <a:latin typeface="+mn-ea"/>
              </a:rPr>
              <a:t>㎞</a:t>
            </a:r>
          </a:p>
        </p:txBody>
      </p:sp>
      <p:sp>
        <p:nvSpPr>
          <p:cNvPr id="34" name="テキスト ボックス 33">
            <a:extLst>
              <a:ext uri="{FF2B5EF4-FFF2-40B4-BE49-F238E27FC236}">
                <a16:creationId xmlns:a16="http://schemas.microsoft.com/office/drawing/2014/main" id="{ACE3B925-D72E-424D-AECE-9F4D292181EF}"/>
              </a:ext>
            </a:extLst>
          </p:cNvPr>
          <p:cNvSpPr txBox="1"/>
          <p:nvPr/>
        </p:nvSpPr>
        <p:spPr>
          <a:xfrm>
            <a:off x="2378108" y="5774342"/>
            <a:ext cx="411645" cy="230832"/>
          </a:xfrm>
          <a:prstGeom prst="rect">
            <a:avLst/>
          </a:prstGeom>
          <a:solidFill>
            <a:schemeClr val="bg1"/>
          </a:solidFill>
          <a:ln>
            <a:solidFill>
              <a:schemeClr val="tx1"/>
            </a:solidFill>
          </a:ln>
        </p:spPr>
        <p:txBody>
          <a:bodyPr wrap="square" rtlCol="0">
            <a:spAutoFit/>
          </a:bodyPr>
          <a:lstStyle/>
          <a:p>
            <a:r>
              <a:rPr lang="ja-JP" altLang="en-US" sz="900" dirty="0"/>
              <a:t>管渠</a:t>
            </a:r>
            <a:endParaRPr kumimoji="1" lang="ja-JP" altLang="en-US" sz="900" dirty="0"/>
          </a:p>
        </p:txBody>
      </p:sp>
      <p:sp>
        <p:nvSpPr>
          <p:cNvPr id="35" name="吹き出し: 四角形 34">
            <a:extLst>
              <a:ext uri="{FF2B5EF4-FFF2-40B4-BE49-F238E27FC236}">
                <a16:creationId xmlns:a16="http://schemas.microsoft.com/office/drawing/2014/main" id="{10F529B0-AC4C-4EF7-A617-17A19885AA79}"/>
              </a:ext>
            </a:extLst>
          </p:cNvPr>
          <p:cNvSpPr/>
          <p:nvPr/>
        </p:nvSpPr>
        <p:spPr>
          <a:xfrm>
            <a:off x="418386" y="5599258"/>
            <a:ext cx="1344445" cy="350169"/>
          </a:xfrm>
          <a:prstGeom prst="wedgeRectCallout">
            <a:avLst>
              <a:gd name="adj1" fmla="val 84779"/>
              <a:gd name="adj2" fmla="val -3107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bg1"/>
                </a:solidFill>
                <a:latin typeface="+mn-ea"/>
              </a:rPr>
              <a:t>その他の管渠延長</a:t>
            </a:r>
            <a:endParaRPr kumimoji="1" lang="en-US" altLang="ja-JP" sz="1050" dirty="0">
              <a:solidFill>
                <a:schemeClr val="bg1"/>
              </a:solidFill>
              <a:latin typeface="+mn-ea"/>
            </a:endParaRPr>
          </a:p>
          <a:p>
            <a:pPr algn="ctr"/>
            <a:r>
              <a:rPr lang="en-US" altLang="ja-JP" sz="1050" dirty="0">
                <a:solidFill>
                  <a:schemeClr val="bg1"/>
                </a:solidFill>
                <a:latin typeface="+mn-ea"/>
              </a:rPr>
              <a:t>462.5</a:t>
            </a:r>
            <a:r>
              <a:rPr kumimoji="1" lang="ja-JP" altLang="en-US" sz="1050" dirty="0">
                <a:solidFill>
                  <a:schemeClr val="bg1"/>
                </a:solidFill>
                <a:latin typeface="+mn-ea"/>
              </a:rPr>
              <a:t>㎞</a:t>
            </a:r>
          </a:p>
        </p:txBody>
      </p:sp>
      <p:pic>
        <p:nvPicPr>
          <p:cNvPr id="1026" name="Picture 2">
            <a:extLst>
              <a:ext uri="{FF2B5EF4-FFF2-40B4-BE49-F238E27FC236}">
                <a16:creationId xmlns:a16="http://schemas.microsoft.com/office/drawing/2014/main" id="{7ACBEEC7-EBBF-4480-BDB4-030513DDB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2" y="2125157"/>
            <a:ext cx="3185796" cy="1567343"/>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D672A7C5-DF6D-455B-A176-2E1F841618D6}"/>
              </a:ext>
            </a:extLst>
          </p:cNvPr>
          <p:cNvSpPr txBox="1"/>
          <p:nvPr/>
        </p:nvSpPr>
        <p:spPr>
          <a:xfrm>
            <a:off x="366132" y="1314992"/>
            <a:ext cx="8375378" cy="276999"/>
          </a:xfrm>
          <a:prstGeom prst="rect">
            <a:avLst/>
          </a:prstGeom>
          <a:noFill/>
        </p:spPr>
        <p:txBody>
          <a:bodyPr wrap="square">
            <a:spAutoFit/>
          </a:bodyPr>
          <a:lstStyle/>
          <a:p>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b="0" i="0" dirty="0">
                <a:solidFill>
                  <a:srgbClr val="333333"/>
                </a:solidFill>
                <a:effectLst/>
                <a:latin typeface="メイリオ" panose="020B0604030504040204" pitchFamily="50" charset="-128"/>
                <a:ea typeface="メイリオ" panose="020B0604030504040204" pitchFamily="50" charset="-128"/>
              </a:rPr>
              <a:t>平成</a:t>
            </a:r>
            <a:r>
              <a:rPr lang="en-US" altLang="ja-JP" sz="1200" b="0" i="0" dirty="0">
                <a:solidFill>
                  <a:srgbClr val="333333"/>
                </a:solidFill>
                <a:effectLst/>
                <a:latin typeface="メイリオ" panose="020B0604030504040204" pitchFamily="50" charset="-128"/>
                <a:ea typeface="メイリオ" panose="020B0604030504040204" pitchFamily="50" charset="-128"/>
              </a:rPr>
              <a:t>27</a:t>
            </a:r>
            <a:r>
              <a:rPr lang="ja-JP" altLang="en-US" sz="1200" b="0" i="0" dirty="0">
                <a:solidFill>
                  <a:srgbClr val="333333"/>
                </a:solidFill>
                <a:effectLst/>
                <a:latin typeface="メイリオ" panose="020B0604030504040204" pitchFamily="50" charset="-128"/>
                <a:ea typeface="メイリオ" panose="020B0604030504040204" pitchFamily="50" charset="-128"/>
              </a:rPr>
              <a:t>年下水道法改正</a:t>
            </a:r>
            <a:r>
              <a:rPr lang="en-US" altLang="ja-JP" sz="1200" b="0" i="0" dirty="0">
                <a:solidFill>
                  <a:srgbClr val="333333"/>
                </a:solidFill>
                <a:effectLst/>
                <a:latin typeface="メイリオ" panose="020B0604030504040204" pitchFamily="50" charset="-128"/>
                <a:ea typeface="メイリオ" panose="020B0604030504040204" pitchFamily="50" charset="-128"/>
              </a:rPr>
              <a:t>】</a:t>
            </a:r>
            <a:r>
              <a:rPr lang="ja-JP" altLang="en-US" sz="1200" dirty="0">
                <a:solidFill>
                  <a:srgbClr val="333333"/>
                </a:solidFill>
                <a:latin typeface="メイリオ" panose="020B0604030504040204" pitchFamily="50" charset="-128"/>
                <a:ea typeface="メイリオ" panose="020B0604030504040204" pitchFamily="50" charset="-128"/>
              </a:rPr>
              <a:t>　</a:t>
            </a:r>
            <a:r>
              <a:rPr lang="ja-JP" altLang="en-US" sz="1200" b="0" i="0" dirty="0">
                <a:solidFill>
                  <a:srgbClr val="333333"/>
                </a:solidFill>
                <a:effectLst/>
                <a:latin typeface="メイリオ" panose="020B0604030504040204" pitchFamily="50" charset="-128"/>
                <a:ea typeface="メイリオ" panose="020B0604030504040204" pitchFamily="50" charset="-128"/>
              </a:rPr>
              <a:t>「腐食するおそれが大きい排水施設」については</a:t>
            </a:r>
            <a:r>
              <a:rPr lang="en-US" altLang="ja-JP" sz="1200" b="0" i="0" dirty="0">
                <a:solidFill>
                  <a:srgbClr val="333333"/>
                </a:solidFill>
                <a:effectLst/>
                <a:latin typeface="メイリオ" panose="020B0604030504040204" pitchFamily="50" charset="-128"/>
                <a:ea typeface="メイリオ" panose="020B0604030504040204" pitchFamily="50" charset="-128"/>
              </a:rPr>
              <a:t>5</a:t>
            </a:r>
            <a:r>
              <a:rPr lang="ja-JP" altLang="en-US" sz="1200" b="0" i="0" dirty="0">
                <a:solidFill>
                  <a:srgbClr val="333333"/>
                </a:solidFill>
                <a:effectLst/>
                <a:latin typeface="メイリオ" panose="020B0604030504040204" pitchFamily="50" charset="-128"/>
                <a:ea typeface="メイリオ" panose="020B0604030504040204" pitchFamily="50" charset="-128"/>
              </a:rPr>
              <a:t>年に</a:t>
            </a:r>
            <a:r>
              <a:rPr lang="en-US" altLang="ja-JP" sz="1200" b="0" i="0" dirty="0">
                <a:solidFill>
                  <a:srgbClr val="333333"/>
                </a:solidFill>
                <a:effectLst/>
                <a:latin typeface="メイリオ" panose="020B0604030504040204" pitchFamily="50" charset="-128"/>
                <a:ea typeface="メイリオ" panose="020B0604030504040204" pitchFamily="50" charset="-128"/>
              </a:rPr>
              <a:t>1</a:t>
            </a:r>
            <a:r>
              <a:rPr lang="ja-JP" altLang="en-US" sz="1200" b="0" i="0" dirty="0">
                <a:solidFill>
                  <a:srgbClr val="333333"/>
                </a:solidFill>
                <a:effectLst/>
                <a:latin typeface="メイリオ" panose="020B0604030504040204" pitchFamily="50" charset="-128"/>
                <a:ea typeface="メイリオ" panose="020B0604030504040204" pitchFamily="50" charset="-128"/>
              </a:rPr>
              <a:t>回以上の頻度で点検すること</a:t>
            </a:r>
            <a:endParaRPr lang="ja-JP" altLang="en-US" sz="1200" dirty="0"/>
          </a:p>
        </p:txBody>
      </p:sp>
      <p:pic>
        <p:nvPicPr>
          <p:cNvPr id="1028" name="Picture 4">
            <a:extLst>
              <a:ext uri="{FF2B5EF4-FFF2-40B4-BE49-F238E27FC236}">
                <a16:creationId xmlns:a16="http://schemas.microsoft.com/office/drawing/2014/main" id="{C521A72B-195B-457A-84C7-8F6D424967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445773"/>
            <a:ext cx="2305250" cy="1218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7D14F97-9BEA-4B43-AB4A-070B7FEE2C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7078" y="1968689"/>
            <a:ext cx="2797260" cy="2020243"/>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F1A6D1D3-452A-4C6A-8BAE-9E2D213B964E}"/>
              </a:ext>
            </a:extLst>
          </p:cNvPr>
          <p:cNvSpPr txBox="1"/>
          <p:nvPr/>
        </p:nvSpPr>
        <p:spPr>
          <a:xfrm>
            <a:off x="967766" y="1837884"/>
            <a:ext cx="1243979"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圧送管吐出し先</a:t>
            </a:r>
            <a:endParaRPr lang="ja-JP" altLang="en-US" sz="1100" dirty="0"/>
          </a:p>
        </p:txBody>
      </p:sp>
      <p:sp>
        <p:nvSpPr>
          <p:cNvPr id="41" name="テキスト ボックス 40">
            <a:extLst>
              <a:ext uri="{FF2B5EF4-FFF2-40B4-BE49-F238E27FC236}">
                <a16:creationId xmlns:a16="http://schemas.microsoft.com/office/drawing/2014/main" id="{963C6569-99E8-4EBE-B829-ECFA657EF4A6}"/>
              </a:ext>
            </a:extLst>
          </p:cNvPr>
          <p:cNvSpPr txBox="1"/>
          <p:nvPr/>
        </p:nvSpPr>
        <p:spPr>
          <a:xfrm>
            <a:off x="3792978" y="1863547"/>
            <a:ext cx="1748036" cy="261610"/>
          </a:xfrm>
          <a:prstGeom prst="rect">
            <a:avLst/>
          </a:prstGeom>
          <a:noFill/>
        </p:spPr>
        <p:txBody>
          <a:bodyPr wrap="square">
            <a:spAutoFit/>
          </a:bodyPr>
          <a:lstStyle/>
          <a:p>
            <a:r>
              <a:rPr lang="ja-JP" altLang="en-US" sz="1100" b="0" i="0" dirty="0">
                <a:solidFill>
                  <a:srgbClr val="333333"/>
                </a:solidFill>
                <a:effectLst/>
                <a:latin typeface="メイリオ" panose="020B0604030504040204" pitchFamily="50" charset="-128"/>
                <a:ea typeface="メイリオ" panose="020B0604030504040204" pitchFamily="50" charset="-128"/>
              </a:rPr>
              <a:t>落差・段差の大きい箇所</a:t>
            </a:r>
            <a:endParaRPr lang="ja-JP" altLang="en-US" sz="1100" dirty="0"/>
          </a:p>
        </p:txBody>
      </p:sp>
      <p:sp>
        <p:nvSpPr>
          <p:cNvPr id="43" name="テキスト ボックス 42">
            <a:extLst>
              <a:ext uri="{FF2B5EF4-FFF2-40B4-BE49-F238E27FC236}">
                <a16:creationId xmlns:a16="http://schemas.microsoft.com/office/drawing/2014/main" id="{E97DD045-1C4E-4CBF-BB48-860AC79959DF}"/>
              </a:ext>
            </a:extLst>
          </p:cNvPr>
          <p:cNvSpPr txBox="1"/>
          <p:nvPr/>
        </p:nvSpPr>
        <p:spPr>
          <a:xfrm>
            <a:off x="6620562" y="1904288"/>
            <a:ext cx="1701126" cy="276999"/>
          </a:xfrm>
          <a:prstGeom prst="rect">
            <a:avLst/>
          </a:prstGeom>
          <a:solidFill>
            <a:schemeClr val="bg1"/>
          </a:solidFill>
        </p:spPr>
        <p:txBody>
          <a:bodyPr wrap="square">
            <a:spAutoFit/>
          </a:bodyPr>
          <a:lstStyle/>
          <a:p>
            <a:r>
              <a:rPr lang="ja-JP" altLang="en-US" sz="1200" b="0" i="0" dirty="0">
                <a:solidFill>
                  <a:srgbClr val="333333"/>
                </a:solidFill>
                <a:effectLst/>
                <a:latin typeface="メイリオ" panose="020B0604030504040204" pitchFamily="50" charset="-128"/>
                <a:ea typeface="メイリオ" panose="020B0604030504040204" pitchFamily="50" charset="-128"/>
              </a:rPr>
              <a:t>　　　</a:t>
            </a:r>
            <a:r>
              <a:rPr lang="ja-JP" altLang="en-US" sz="1100" b="0" i="0" dirty="0">
                <a:solidFill>
                  <a:srgbClr val="333333"/>
                </a:solidFill>
                <a:effectLst/>
                <a:latin typeface="メイリオ" panose="020B0604030504040204" pitchFamily="50" charset="-128"/>
                <a:ea typeface="メイリオ" panose="020B0604030504040204" pitchFamily="50" charset="-128"/>
              </a:rPr>
              <a:t>伏越し下流部</a:t>
            </a:r>
            <a:endParaRPr lang="ja-JP" altLang="en-US" sz="1200" dirty="0"/>
          </a:p>
        </p:txBody>
      </p:sp>
      <p:sp>
        <p:nvSpPr>
          <p:cNvPr id="44" name="フローチャート: 組合せ 43">
            <a:extLst>
              <a:ext uri="{FF2B5EF4-FFF2-40B4-BE49-F238E27FC236}">
                <a16:creationId xmlns:a16="http://schemas.microsoft.com/office/drawing/2014/main" id="{8015D179-3EAF-47AA-9267-DACC41BE897B}"/>
              </a:ext>
            </a:extLst>
          </p:cNvPr>
          <p:cNvSpPr/>
          <p:nvPr/>
        </p:nvSpPr>
        <p:spPr>
          <a:xfrm rot="16200000">
            <a:off x="4100097" y="5619932"/>
            <a:ext cx="1115200" cy="11508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B30526E-9850-4B8B-A2A8-4702CE3EF115}"/>
              </a:ext>
            </a:extLst>
          </p:cNvPr>
          <p:cNvSpPr txBox="1"/>
          <p:nvPr/>
        </p:nvSpPr>
        <p:spPr>
          <a:xfrm>
            <a:off x="4931534" y="4999093"/>
            <a:ext cx="4104456" cy="1200329"/>
          </a:xfrm>
          <a:prstGeom prst="rect">
            <a:avLst/>
          </a:prstGeom>
          <a:noFill/>
        </p:spPr>
        <p:txBody>
          <a:bodyPr wrap="square" rtlCol="0">
            <a:spAutoFit/>
          </a:bodyPr>
          <a:lstStyle/>
          <a:p>
            <a:r>
              <a:rPr kumimoji="1" lang="en-US" altLang="ja-JP" sz="1200" dirty="0"/>
              <a:t>【</a:t>
            </a:r>
            <a:r>
              <a:rPr kumimoji="1" lang="ja-JP" altLang="en-US" sz="1200" dirty="0"/>
              <a:t>対策</a:t>
            </a:r>
            <a:r>
              <a:rPr kumimoji="1" lang="en-US" altLang="ja-JP" sz="1200" dirty="0"/>
              <a:t>】</a:t>
            </a:r>
          </a:p>
          <a:p>
            <a:endParaRPr lang="en-US" altLang="ja-JP" sz="1200" dirty="0"/>
          </a:p>
          <a:p>
            <a:r>
              <a:rPr kumimoji="1" lang="ja-JP" altLang="en-US" sz="1200" dirty="0"/>
              <a:t>・平成</a:t>
            </a:r>
            <a:r>
              <a:rPr kumimoji="1" lang="en-US" altLang="ja-JP" sz="1200" dirty="0"/>
              <a:t>27</a:t>
            </a:r>
            <a:r>
              <a:rPr kumimoji="1" lang="ja-JP" altLang="en-US" sz="1200" dirty="0"/>
              <a:t>年度以降、点検調査で発見された腐食のおそれ</a:t>
            </a:r>
            <a:endParaRPr kumimoji="1" lang="en-US" altLang="ja-JP" sz="1200" dirty="0"/>
          </a:p>
          <a:p>
            <a:r>
              <a:rPr lang="ja-JP" altLang="en-US" sz="1200" dirty="0"/>
              <a:t>　</a:t>
            </a:r>
            <a:r>
              <a:rPr kumimoji="1" lang="ja-JP" altLang="en-US" sz="1200" dirty="0"/>
              <a:t>の大きい箇所の「緊急度</a:t>
            </a:r>
            <a:r>
              <a:rPr kumimoji="1" lang="en-US" altLang="ja-JP" sz="1200" dirty="0"/>
              <a:t>Ⅰ</a:t>
            </a:r>
            <a:r>
              <a:rPr kumimoji="1" lang="ja-JP" altLang="en-US" sz="1200" dirty="0"/>
              <a:t>」は</a:t>
            </a:r>
            <a:r>
              <a:rPr kumimoji="1" lang="en-US" altLang="ja-JP" sz="1200" dirty="0"/>
              <a:t>0.8</a:t>
            </a:r>
            <a:r>
              <a:rPr kumimoji="1" lang="ja-JP" altLang="en-US" sz="1200" dirty="0"/>
              <a:t>㎞</a:t>
            </a:r>
            <a:endParaRPr kumimoji="1" lang="en-US" altLang="ja-JP" sz="1200" dirty="0"/>
          </a:p>
          <a:p>
            <a:endParaRPr lang="en-US" altLang="ja-JP" sz="1200" dirty="0"/>
          </a:p>
          <a:p>
            <a:r>
              <a:rPr lang="ja-JP" altLang="en-US" sz="1200" dirty="0"/>
              <a:t>・これらの箇所は対策工事を実施済み</a:t>
            </a:r>
            <a:endParaRPr kumimoji="1" lang="en-US" altLang="ja-JP" sz="1200" dirty="0"/>
          </a:p>
        </p:txBody>
      </p:sp>
      <p:sp>
        <p:nvSpPr>
          <p:cNvPr id="21" name="スライド番号プレースホルダー 1">
            <a:extLst>
              <a:ext uri="{FF2B5EF4-FFF2-40B4-BE49-F238E27FC236}">
                <a16:creationId xmlns:a16="http://schemas.microsoft.com/office/drawing/2014/main" id="{1AF9A76F-76C9-4979-8F06-5DF4346ED2F0}"/>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21</a:t>
            </a:fld>
            <a:endParaRPr lang="ja-JP" altLang="en-US" dirty="0"/>
          </a:p>
        </p:txBody>
      </p:sp>
      <p:sp>
        <p:nvSpPr>
          <p:cNvPr id="25" name="テキスト ボックス 24">
            <a:extLst>
              <a:ext uri="{FF2B5EF4-FFF2-40B4-BE49-F238E27FC236}">
                <a16:creationId xmlns:a16="http://schemas.microsoft.com/office/drawing/2014/main" id="{714222A8-1AAE-48AF-BDB9-430D1C1AA156}"/>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7</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017011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グラフ 47">
            <a:extLst>
              <a:ext uri="{FF2B5EF4-FFF2-40B4-BE49-F238E27FC236}">
                <a16:creationId xmlns:a16="http://schemas.microsoft.com/office/drawing/2014/main" id="{B004C41B-BF95-4055-AB9C-25FC0E63BF01}"/>
              </a:ext>
            </a:extLst>
          </p:cNvPr>
          <p:cNvGraphicFramePr>
            <a:graphicFrameLocks/>
          </p:cNvGraphicFramePr>
          <p:nvPr>
            <p:extLst>
              <p:ext uri="{D42A27DB-BD31-4B8C-83A1-F6EECF244321}">
                <p14:modId xmlns:p14="http://schemas.microsoft.com/office/powerpoint/2010/main" val="623853240"/>
              </p:ext>
            </p:extLst>
          </p:nvPr>
        </p:nvGraphicFramePr>
        <p:xfrm>
          <a:off x="3032142" y="1945243"/>
          <a:ext cx="3168352" cy="1803648"/>
        </p:xfrm>
        <a:graphic>
          <a:graphicData uri="http://schemas.openxmlformats.org/drawingml/2006/chart">
            <c:chart xmlns:c="http://schemas.openxmlformats.org/drawingml/2006/chart" xmlns:r="http://schemas.openxmlformats.org/officeDocument/2006/relationships" r:id="rId2"/>
          </a:graphicData>
        </a:graphic>
      </p:graphicFrame>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④点検のメリハリ（頻度等）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graphicFrame>
        <p:nvGraphicFramePr>
          <p:cNvPr id="21" name="グラフ 20">
            <a:extLst>
              <a:ext uri="{FF2B5EF4-FFF2-40B4-BE49-F238E27FC236}">
                <a16:creationId xmlns:a16="http://schemas.microsoft.com/office/drawing/2014/main" id="{23F80470-6A46-46B0-9932-889599419BA1}"/>
              </a:ext>
            </a:extLst>
          </p:cNvPr>
          <p:cNvGraphicFramePr>
            <a:graphicFrameLocks/>
          </p:cNvGraphicFramePr>
          <p:nvPr>
            <p:extLst>
              <p:ext uri="{D42A27DB-BD31-4B8C-83A1-F6EECF244321}">
                <p14:modId xmlns:p14="http://schemas.microsoft.com/office/powerpoint/2010/main" val="3188889441"/>
              </p:ext>
            </p:extLst>
          </p:nvPr>
        </p:nvGraphicFramePr>
        <p:xfrm>
          <a:off x="251520" y="1945243"/>
          <a:ext cx="3006080" cy="1803648"/>
        </p:xfrm>
        <a:graphic>
          <a:graphicData uri="http://schemas.openxmlformats.org/drawingml/2006/chart">
            <c:chart xmlns:c="http://schemas.openxmlformats.org/drawingml/2006/chart" xmlns:r="http://schemas.openxmlformats.org/officeDocument/2006/relationships" r:id="rId3"/>
          </a:graphicData>
        </a:graphic>
      </p:graphicFrame>
      <p:sp>
        <p:nvSpPr>
          <p:cNvPr id="24" name="テキスト ボックス 23">
            <a:extLst>
              <a:ext uri="{FF2B5EF4-FFF2-40B4-BE49-F238E27FC236}">
                <a16:creationId xmlns:a16="http://schemas.microsoft.com/office/drawing/2014/main" id="{A847BEB9-8AFF-4AAD-866C-78B848DFEFF0}"/>
              </a:ext>
            </a:extLst>
          </p:cNvPr>
          <p:cNvSpPr txBox="1"/>
          <p:nvPr/>
        </p:nvSpPr>
        <p:spPr>
          <a:xfrm>
            <a:off x="72868" y="1476978"/>
            <a:ext cx="2845808" cy="276999"/>
          </a:xfrm>
          <a:prstGeom prst="rect">
            <a:avLst/>
          </a:prstGeom>
          <a:noFill/>
        </p:spPr>
        <p:txBody>
          <a:bodyPr wrap="square" rtlCol="0">
            <a:spAutoFit/>
          </a:bodyPr>
          <a:lstStyle/>
          <a:p>
            <a:r>
              <a:rPr lang="en-US" altLang="ja-JP" sz="1200" dirty="0"/>
              <a:t>【</a:t>
            </a:r>
            <a:r>
              <a:rPr lang="ja-JP" altLang="en-US" sz="1200" dirty="0"/>
              <a:t>各緊急度毎の</a:t>
            </a:r>
            <a:r>
              <a:rPr kumimoji="1" lang="en-US" altLang="ja-JP" sz="1200" dirty="0"/>
              <a:t>30</a:t>
            </a:r>
            <a:r>
              <a:rPr kumimoji="1" lang="ja-JP" altLang="en-US" sz="1200" dirty="0"/>
              <a:t>年経過管の割合</a:t>
            </a:r>
            <a:r>
              <a:rPr kumimoji="1" lang="en-US" altLang="ja-JP" sz="1200" baseline="30000" dirty="0"/>
              <a:t>※</a:t>
            </a:r>
            <a:r>
              <a:rPr kumimoji="1" lang="en-US" altLang="ja-JP" sz="1200" dirty="0"/>
              <a:t>】</a:t>
            </a:r>
          </a:p>
        </p:txBody>
      </p:sp>
      <p:sp>
        <p:nvSpPr>
          <p:cNvPr id="25" name="吹き出し: 四角形 24">
            <a:extLst>
              <a:ext uri="{FF2B5EF4-FFF2-40B4-BE49-F238E27FC236}">
                <a16:creationId xmlns:a16="http://schemas.microsoft.com/office/drawing/2014/main" id="{937E0ADA-4F47-4CC6-BC27-196A66C2B60D}"/>
              </a:ext>
            </a:extLst>
          </p:cNvPr>
          <p:cNvSpPr/>
          <p:nvPr/>
        </p:nvSpPr>
        <p:spPr>
          <a:xfrm>
            <a:off x="2483768" y="2001954"/>
            <a:ext cx="720080" cy="350169"/>
          </a:xfrm>
          <a:prstGeom prst="wedgeRectCallout">
            <a:avLst>
              <a:gd name="adj1" fmla="val -93102"/>
              <a:gd name="adj2" fmla="val 349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0.57</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6" name="吹き出し: 四角形 25">
            <a:extLst>
              <a:ext uri="{FF2B5EF4-FFF2-40B4-BE49-F238E27FC236}">
                <a16:creationId xmlns:a16="http://schemas.microsoft.com/office/drawing/2014/main" id="{8587A65B-0B29-4ED5-8E63-18C99556443C}"/>
              </a:ext>
            </a:extLst>
          </p:cNvPr>
          <p:cNvSpPr/>
          <p:nvPr/>
        </p:nvSpPr>
        <p:spPr>
          <a:xfrm>
            <a:off x="1649564" y="2203718"/>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18</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28" name="吹き出し: 四角形 27">
            <a:extLst>
              <a:ext uri="{FF2B5EF4-FFF2-40B4-BE49-F238E27FC236}">
                <a16:creationId xmlns:a16="http://schemas.microsoft.com/office/drawing/2014/main" id="{DA5DE38B-E148-40E5-833F-73EDAA71C0EF}"/>
              </a:ext>
            </a:extLst>
          </p:cNvPr>
          <p:cNvSpPr/>
          <p:nvPr/>
        </p:nvSpPr>
        <p:spPr>
          <a:xfrm>
            <a:off x="929484"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82</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29" name="吹き出し: 四角形 28">
            <a:extLst>
              <a:ext uri="{FF2B5EF4-FFF2-40B4-BE49-F238E27FC236}">
                <a16:creationId xmlns:a16="http://schemas.microsoft.com/office/drawing/2014/main" id="{2A678886-B5F1-4ACF-9434-17767827353B}"/>
              </a:ext>
            </a:extLst>
          </p:cNvPr>
          <p:cNvSpPr/>
          <p:nvPr/>
        </p:nvSpPr>
        <p:spPr>
          <a:xfrm>
            <a:off x="1413585" y="2965161"/>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Ⅰ</a:t>
            </a:r>
            <a:endParaRPr kumimoji="1" lang="ja-JP" altLang="en-US" sz="1050" b="1" dirty="0">
              <a:solidFill>
                <a:schemeClr val="tx1"/>
              </a:solidFill>
              <a:latin typeface="+mn-ea"/>
            </a:endParaRPr>
          </a:p>
        </p:txBody>
      </p:sp>
      <p:sp>
        <p:nvSpPr>
          <p:cNvPr id="40" name="吹き出し: 四角形 39">
            <a:extLst>
              <a:ext uri="{FF2B5EF4-FFF2-40B4-BE49-F238E27FC236}">
                <a16:creationId xmlns:a16="http://schemas.microsoft.com/office/drawing/2014/main" id="{7F8C8C68-D5CB-43D9-925E-95625B040AFC}"/>
              </a:ext>
            </a:extLst>
          </p:cNvPr>
          <p:cNvSpPr/>
          <p:nvPr/>
        </p:nvSpPr>
        <p:spPr>
          <a:xfrm>
            <a:off x="3147623" y="3158003"/>
            <a:ext cx="720080" cy="350169"/>
          </a:xfrm>
          <a:prstGeom prst="wedgeRectCallout">
            <a:avLst>
              <a:gd name="adj1" fmla="val 88911"/>
              <a:gd name="adj2" fmla="val -102184"/>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18.85</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6" name="吹き出し: 四角形 45">
            <a:extLst>
              <a:ext uri="{FF2B5EF4-FFF2-40B4-BE49-F238E27FC236}">
                <a16:creationId xmlns:a16="http://schemas.microsoft.com/office/drawing/2014/main" id="{94D15EB0-2CCC-46F7-BFB1-C56E959B39D6}"/>
              </a:ext>
            </a:extLst>
          </p:cNvPr>
          <p:cNvSpPr/>
          <p:nvPr/>
        </p:nvSpPr>
        <p:spPr>
          <a:xfrm>
            <a:off x="3758417"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100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47" name="吹き出し: 四角形 46">
            <a:extLst>
              <a:ext uri="{FF2B5EF4-FFF2-40B4-BE49-F238E27FC236}">
                <a16:creationId xmlns:a16="http://schemas.microsoft.com/office/drawing/2014/main" id="{A9BF0572-B717-4E78-97DF-6082E72494CA}"/>
              </a:ext>
            </a:extLst>
          </p:cNvPr>
          <p:cNvSpPr/>
          <p:nvPr/>
        </p:nvSpPr>
        <p:spPr>
          <a:xfrm>
            <a:off x="4271558"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bg1"/>
                </a:solidFill>
                <a:latin typeface="+mn-ea"/>
              </a:rPr>
              <a:t>緊急度</a:t>
            </a:r>
            <a:r>
              <a:rPr lang="en-US" altLang="ja-JP" sz="1050" b="1" dirty="0">
                <a:solidFill>
                  <a:schemeClr val="bg1"/>
                </a:solidFill>
                <a:latin typeface="+mn-ea"/>
              </a:rPr>
              <a:t>Ⅱ</a:t>
            </a:r>
            <a:endParaRPr kumimoji="1" lang="ja-JP" altLang="en-US" sz="1050" b="1" dirty="0">
              <a:solidFill>
                <a:schemeClr val="bg1"/>
              </a:solidFill>
              <a:latin typeface="+mn-ea"/>
            </a:endParaRPr>
          </a:p>
        </p:txBody>
      </p:sp>
      <p:sp>
        <p:nvSpPr>
          <p:cNvPr id="49" name="吹き出し: 四角形 48">
            <a:extLst>
              <a:ext uri="{FF2B5EF4-FFF2-40B4-BE49-F238E27FC236}">
                <a16:creationId xmlns:a16="http://schemas.microsoft.com/office/drawing/2014/main" id="{096F061D-F237-4152-A36E-D794806E37DC}"/>
              </a:ext>
            </a:extLst>
          </p:cNvPr>
          <p:cNvSpPr/>
          <p:nvPr/>
        </p:nvSpPr>
        <p:spPr>
          <a:xfrm>
            <a:off x="5207116" y="2001954"/>
            <a:ext cx="782960" cy="350169"/>
          </a:xfrm>
          <a:prstGeom prst="wedgeRectCallout">
            <a:avLst>
              <a:gd name="adj1" fmla="val -127385"/>
              <a:gd name="adj2" fmla="val 58149"/>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lang="en-US" altLang="ja-JP" sz="1050" dirty="0">
                <a:solidFill>
                  <a:schemeClr val="bg1"/>
                </a:solidFill>
                <a:latin typeface="+mn-ea"/>
              </a:rPr>
              <a:t>0</a:t>
            </a:r>
            <a:r>
              <a:rPr kumimoji="1" lang="ja-JP" altLang="en-US" sz="1050" dirty="0">
                <a:solidFill>
                  <a:schemeClr val="bg1"/>
                </a:solidFill>
                <a:latin typeface="+mn-ea"/>
              </a:rPr>
              <a:t>㎞</a:t>
            </a:r>
          </a:p>
        </p:txBody>
      </p:sp>
      <p:graphicFrame>
        <p:nvGraphicFramePr>
          <p:cNvPr id="55" name="グラフ 54">
            <a:extLst>
              <a:ext uri="{FF2B5EF4-FFF2-40B4-BE49-F238E27FC236}">
                <a16:creationId xmlns:a16="http://schemas.microsoft.com/office/drawing/2014/main" id="{2674FCE7-E8B5-4888-AEF7-F7690631EB86}"/>
              </a:ext>
            </a:extLst>
          </p:cNvPr>
          <p:cNvGraphicFramePr>
            <a:graphicFrameLocks/>
          </p:cNvGraphicFramePr>
          <p:nvPr>
            <p:extLst>
              <p:ext uri="{D42A27DB-BD31-4B8C-83A1-F6EECF244321}">
                <p14:modId xmlns:p14="http://schemas.microsoft.com/office/powerpoint/2010/main" val="1277401198"/>
              </p:ext>
            </p:extLst>
          </p:nvPr>
        </p:nvGraphicFramePr>
        <p:xfrm>
          <a:off x="5904648" y="1945243"/>
          <a:ext cx="3168352" cy="1803648"/>
        </p:xfrm>
        <a:graphic>
          <a:graphicData uri="http://schemas.openxmlformats.org/drawingml/2006/chart">
            <c:chart xmlns:c="http://schemas.openxmlformats.org/drawingml/2006/chart" xmlns:r="http://schemas.openxmlformats.org/officeDocument/2006/relationships" r:id="rId4"/>
          </a:graphicData>
        </a:graphic>
      </p:graphicFrame>
      <p:sp>
        <p:nvSpPr>
          <p:cNvPr id="56" name="吹き出し: 四角形 55">
            <a:extLst>
              <a:ext uri="{FF2B5EF4-FFF2-40B4-BE49-F238E27FC236}">
                <a16:creationId xmlns:a16="http://schemas.microsoft.com/office/drawing/2014/main" id="{E1FF7AF5-2A21-4D7A-9246-60ABD3C60A3B}"/>
              </a:ext>
            </a:extLst>
          </p:cNvPr>
          <p:cNvSpPr/>
          <p:nvPr/>
        </p:nvSpPr>
        <p:spPr>
          <a:xfrm>
            <a:off x="8193074" y="2016716"/>
            <a:ext cx="720080" cy="350169"/>
          </a:xfrm>
          <a:prstGeom prst="wedgeRectCallout">
            <a:avLst>
              <a:gd name="adj1" fmla="val -144955"/>
              <a:gd name="adj2" fmla="val 5884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年経過</a:t>
            </a:r>
            <a:r>
              <a:rPr lang="en-US" altLang="ja-JP" sz="1050" dirty="0">
                <a:solidFill>
                  <a:schemeClr val="bg1"/>
                </a:solidFill>
                <a:latin typeface="+mn-ea"/>
              </a:rPr>
              <a:t>0</a:t>
            </a:r>
            <a:r>
              <a:rPr lang="ja-JP" altLang="en-US" sz="1050" dirty="0">
                <a:solidFill>
                  <a:schemeClr val="bg1"/>
                </a:solidFill>
                <a:latin typeface="+mn-ea"/>
              </a:rPr>
              <a:t>㎞</a:t>
            </a:r>
            <a:endParaRPr kumimoji="1" lang="ja-JP" altLang="en-US" sz="1050" dirty="0">
              <a:solidFill>
                <a:schemeClr val="bg1"/>
              </a:solidFill>
              <a:latin typeface="+mn-ea"/>
            </a:endParaRPr>
          </a:p>
        </p:txBody>
      </p:sp>
      <p:sp>
        <p:nvSpPr>
          <p:cNvPr id="57" name="吹き出し: 四角形 56">
            <a:extLst>
              <a:ext uri="{FF2B5EF4-FFF2-40B4-BE49-F238E27FC236}">
                <a16:creationId xmlns:a16="http://schemas.microsoft.com/office/drawing/2014/main" id="{2D63457B-E0D5-40F4-AA29-7BC7EB3D7A1F}"/>
              </a:ext>
            </a:extLst>
          </p:cNvPr>
          <p:cNvSpPr/>
          <p:nvPr/>
        </p:nvSpPr>
        <p:spPr>
          <a:xfrm>
            <a:off x="6630923" y="2671982"/>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tx1"/>
                </a:solidFill>
                <a:latin typeface="+mn-ea"/>
              </a:rPr>
              <a:t>100</a:t>
            </a:r>
            <a:r>
              <a:rPr lang="ja-JP" altLang="en-US" sz="1050" dirty="0">
                <a:solidFill>
                  <a:schemeClr val="tx1"/>
                </a:solidFill>
                <a:latin typeface="+mn-ea"/>
              </a:rPr>
              <a:t>％</a:t>
            </a:r>
            <a:endParaRPr kumimoji="1" lang="ja-JP" altLang="en-US" sz="1050" dirty="0">
              <a:solidFill>
                <a:schemeClr val="tx1"/>
              </a:solidFill>
              <a:latin typeface="+mn-ea"/>
            </a:endParaRPr>
          </a:p>
        </p:txBody>
      </p:sp>
      <p:sp>
        <p:nvSpPr>
          <p:cNvPr id="58" name="吹き出し: 四角形 57">
            <a:extLst>
              <a:ext uri="{FF2B5EF4-FFF2-40B4-BE49-F238E27FC236}">
                <a16:creationId xmlns:a16="http://schemas.microsoft.com/office/drawing/2014/main" id="{1F5AC490-3996-4083-A32B-0AABD3AF4002}"/>
              </a:ext>
            </a:extLst>
          </p:cNvPr>
          <p:cNvSpPr/>
          <p:nvPr/>
        </p:nvSpPr>
        <p:spPr>
          <a:xfrm>
            <a:off x="7144064" y="2988225"/>
            <a:ext cx="720080" cy="350169"/>
          </a:xfrm>
          <a:prstGeom prst="wedgeRectCallout">
            <a:avLst>
              <a:gd name="adj1" fmla="val -93102"/>
              <a:gd name="adj2" fmla="val 3491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050" b="1" dirty="0">
                <a:solidFill>
                  <a:schemeClr val="tx1"/>
                </a:solidFill>
                <a:latin typeface="+mn-ea"/>
              </a:rPr>
              <a:t>緊急度</a:t>
            </a:r>
            <a:r>
              <a:rPr kumimoji="1" lang="en-US" altLang="ja-JP" sz="1050" b="1" dirty="0">
                <a:solidFill>
                  <a:schemeClr val="tx1"/>
                </a:solidFill>
                <a:latin typeface="+mn-ea"/>
              </a:rPr>
              <a:t>Ⅲ</a:t>
            </a:r>
            <a:endParaRPr kumimoji="1" lang="ja-JP" altLang="en-US" sz="1050" b="1" dirty="0">
              <a:solidFill>
                <a:schemeClr val="tx1"/>
              </a:solidFill>
              <a:latin typeface="+mn-ea"/>
            </a:endParaRPr>
          </a:p>
        </p:txBody>
      </p:sp>
      <p:sp>
        <p:nvSpPr>
          <p:cNvPr id="59" name="吹き出し: 四角形 58">
            <a:extLst>
              <a:ext uri="{FF2B5EF4-FFF2-40B4-BE49-F238E27FC236}">
                <a16:creationId xmlns:a16="http://schemas.microsoft.com/office/drawing/2014/main" id="{05488F02-C3D2-447F-A7F9-F5B3F60E6472}"/>
              </a:ext>
            </a:extLst>
          </p:cNvPr>
          <p:cNvSpPr/>
          <p:nvPr/>
        </p:nvSpPr>
        <p:spPr>
          <a:xfrm>
            <a:off x="5952328" y="3181235"/>
            <a:ext cx="782960" cy="350169"/>
          </a:xfrm>
          <a:prstGeom prst="wedgeRectCallout">
            <a:avLst>
              <a:gd name="adj1" fmla="val 83806"/>
              <a:gd name="adj2" fmla="val -92001"/>
            </a:avLst>
          </a:prstGeom>
          <a:solidFill>
            <a:srgbClr val="33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050" dirty="0">
                <a:solidFill>
                  <a:schemeClr val="bg1"/>
                </a:solidFill>
                <a:latin typeface="+mn-ea"/>
              </a:rPr>
              <a:t>30</a:t>
            </a:r>
            <a:r>
              <a:rPr lang="ja-JP" altLang="en-US" sz="1050" dirty="0">
                <a:solidFill>
                  <a:schemeClr val="bg1"/>
                </a:solidFill>
                <a:latin typeface="+mn-ea"/>
              </a:rPr>
              <a:t>年未満</a:t>
            </a:r>
            <a:endParaRPr lang="en-US" altLang="ja-JP" sz="1050" dirty="0">
              <a:solidFill>
                <a:schemeClr val="bg1"/>
              </a:solidFill>
              <a:latin typeface="+mn-ea"/>
            </a:endParaRPr>
          </a:p>
          <a:p>
            <a:pPr algn="ctr"/>
            <a:r>
              <a:rPr kumimoji="1" lang="en-US" altLang="ja-JP" sz="1050" dirty="0">
                <a:solidFill>
                  <a:schemeClr val="bg1"/>
                </a:solidFill>
                <a:latin typeface="+mn-ea"/>
              </a:rPr>
              <a:t>364.47</a:t>
            </a:r>
            <a:r>
              <a:rPr kumimoji="1" lang="ja-JP" altLang="en-US" sz="1050" dirty="0">
                <a:solidFill>
                  <a:schemeClr val="bg1"/>
                </a:solidFill>
                <a:latin typeface="+mn-ea"/>
              </a:rPr>
              <a:t>㎞</a:t>
            </a:r>
          </a:p>
        </p:txBody>
      </p:sp>
      <p:sp>
        <p:nvSpPr>
          <p:cNvPr id="61" name="テキスト ボックス 60">
            <a:extLst>
              <a:ext uri="{FF2B5EF4-FFF2-40B4-BE49-F238E27FC236}">
                <a16:creationId xmlns:a16="http://schemas.microsoft.com/office/drawing/2014/main" id="{E414A931-139B-43AD-8AAF-ED9BFC8A14EF}"/>
              </a:ext>
            </a:extLst>
          </p:cNvPr>
          <p:cNvSpPr txBox="1"/>
          <p:nvPr/>
        </p:nvSpPr>
        <p:spPr>
          <a:xfrm>
            <a:off x="2619814" y="1545291"/>
            <a:ext cx="3104314" cy="230832"/>
          </a:xfrm>
          <a:prstGeom prst="rect">
            <a:avLst/>
          </a:prstGeom>
          <a:noFill/>
        </p:spPr>
        <p:txBody>
          <a:bodyPr wrap="square" rtlCol="0">
            <a:spAutoFit/>
          </a:bodyPr>
          <a:lstStyle/>
          <a:p>
            <a:r>
              <a:rPr lang="en-US" altLang="ja-JP" sz="900" dirty="0"/>
              <a:t>※</a:t>
            </a:r>
            <a:r>
              <a:rPr lang="ja-JP" altLang="en-US" sz="900" dirty="0"/>
              <a:t>各緊急度の延長には、対策工事済みの延長を含む</a:t>
            </a:r>
            <a:endParaRPr kumimoji="1" lang="en-US" altLang="ja-JP" sz="900" dirty="0"/>
          </a:p>
        </p:txBody>
      </p:sp>
      <p:sp>
        <p:nvSpPr>
          <p:cNvPr id="62" name="フローチャート: 組合せ 61">
            <a:extLst>
              <a:ext uri="{FF2B5EF4-FFF2-40B4-BE49-F238E27FC236}">
                <a16:creationId xmlns:a16="http://schemas.microsoft.com/office/drawing/2014/main" id="{A14B4B79-0D0C-4F48-98F9-B6CEC65920AF}"/>
              </a:ext>
            </a:extLst>
          </p:cNvPr>
          <p:cNvSpPr/>
          <p:nvPr/>
        </p:nvSpPr>
        <p:spPr>
          <a:xfrm>
            <a:off x="1531944" y="4013854"/>
            <a:ext cx="2773464" cy="11386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テキスト ボックス 62">
            <a:extLst>
              <a:ext uri="{FF2B5EF4-FFF2-40B4-BE49-F238E27FC236}">
                <a16:creationId xmlns:a16="http://schemas.microsoft.com/office/drawing/2014/main" id="{9AD7CE53-D1BD-4856-A796-5F69C631D49A}"/>
              </a:ext>
            </a:extLst>
          </p:cNvPr>
          <p:cNvSpPr txBox="1"/>
          <p:nvPr/>
        </p:nvSpPr>
        <p:spPr>
          <a:xfrm>
            <a:off x="435895" y="4225043"/>
            <a:ext cx="4104456" cy="2492990"/>
          </a:xfrm>
          <a:prstGeom prst="rect">
            <a:avLst/>
          </a:prstGeom>
          <a:noFill/>
        </p:spPr>
        <p:txBody>
          <a:bodyPr wrap="square" rtlCol="0">
            <a:spAutoFit/>
          </a:bodyPr>
          <a:lstStyle/>
          <a:p>
            <a:r>
              <a:rPr kumimoji="1" lang="en-US" altLang="ja-JP" sz="1200" dirty="0"/>
              <a:t>【</a:t>
            </a:r>
            <a:r>
              <a:rPr lang="ja-JP" altLang="en-US" sz="1200" dirty="0"/>
              <a:t>考察</a:t>
            </a:r>
            <a:r>
              <a:rPr kumimoji="1" lang="en-US" altLang="ja-JP" sz="1200" dirty="0"/>
              <a:t>】</a:t>
            </a:r>
          </a:p>
          <a:p>
            <a:endParaRPr lang="en-US" altLang="ja-JP" sz="1200" dirty="0"/>
          </a:p>
          <a:p>
            <a:r>
              <a:rPr kumimoji="1" lang="ja-JP" altLang="en-US" sz="1200" dirty="0"/>
              <a:t>・緊急度</a:t>
            </a:r>
            <a:r>
              <a:rPr lang="en-US" altLang="ja-JP" sz="1200" dirty="0"/>
              <a:t>Ⅰ</a:t>
            </a:r>
            <a:r>
              <a:rPr lang="ja-JP" altLang="en-US" sz="1200" dirty="0"/>
              <a:t>：</a:t>
            </a:r>
            <a:r>
              <a:rPr lang="en-US" altLang="ja-JP" sz="1200" dirty="0"/>
              <a:t>30</a:t>
            </a:r>
            <a:r>
              <a:rPr lang="ja-JP" altLang="en-US" sz="1200" dirty="0"/>
              <a:t>年経過管の割合は約</a:t>
            </a:r>
            <a:r>
              <a:rPr lang="en-US" altLang="ja-JP" sz="1200" dirty="0"/>
              <a:t>2</a:t>
            </a:r>
            <a:r>
              <a:rPr lang="ja-JP" altLang="en-US" sz="1200" dirty="0"/>
              <a:t>割となっており、全</a:t>
            </a:r>
            <a:endParaRPr lang="en-US" altLang="ja-JP" sz="1200" dirty="0"/>
          </a:p>
          <a:p>
            <a:r>
              <a:rPr lang="ja-JP" altLang="en-US" sz="1200" dirty="0"/>
              <a:t>　　　　　　体の割合約</a:t>
            </a:r>
            <a:r>
              <a:rPr lang="en-US" altLang="ja-JP" sz="1200" dirty="0"/>
              <a:t>6</a:t>
            </a:r>
            <a:r>
              <a:rPr lang="ja-JP" altLang="en-US" sz="1200" dirty="0"/>
              <a:t>割と比較して少ない</a:t>
            </a:r>
            <a:endParaRPr lang="en-US" altLang="ja-JP" sz="1200" dirty="0"/>
          </a:p>
          <a:p>
            <a:endParaRPr kumimoji="1" lang="en-US" altLang="ja-JP" sz="1200" dirty="0"/>
          </a:p>
          <a:p>
            <a:r>
              <a:rPr lang="ja-JP" altLang="en-US" sz="1200" dirty="0"/>
              <a:t>・緊急度</a:t>
            </a:r>
            <a:r>
              <a:rPr lang="en-US" altLang="ja-JP" sz="1200" dirty="0"/>
              <a:t>Ⅱ</a:t>
            </a:r>
            <a:r>
              <a:rPr lang="ja-JP" altLang="en-US" sz="1200" dirty="0"/>
              <a:t>：</a:t>
            </a:r>
            <a:r>
              <a:rPr lang="en-US" altLang="ja-JP" sz="1200" dirty="0"/>
              <a:t>30</a:t>
            </a:r>
            <a:r>
              <a:rPr lang="ja-JP" altLang="en-US" sz="1200" dirty="0"/>
              <a:t>年経過管が</a:t>
            </a:r>
            <a:r>
              <a:rPr lang="en-US" altLang="ja-JP" sz="1200" dirty="0"/>
              <a:t>100</a:t>
            </a:r>
            <a:r>
              <a:rPr lang="ja-JP" altLang="en-US" sz="1200" dirty="0"/>
              <a:t>％となっている</a:t>
            </a:r>
            <a:endParaRPr lang="en-US" altLang="ja-JP" sz="1200" dirty="0"/>
          </a:p>
          <a:p>
            <a:endParaRPr kumimoji="1" lang="en-US" altLang="ja-JP" sz="1200" dirty="0"/>
          </a:p>
          <a:p>
            <a:r>
              <a:rPr lang="ja-JP" altLang="en-US" sz="1200" dirty="0"/>
              <a:t>・緊急度</a:t>
            </a:r>
            <a:r>
              <a:rPr lang="en-US" altLang="ja-JP" sz="1200" dirty="0"/>
              <a:t>Ⅲ</a:t>
            </a:r>
            <a:r>
              <a:rPr lang="ja-JP" altLang="en-US" sz="1200" dirty="0"/>
              <a:t>：</a:t>
            </a:r>
            <a:r>
              <a:rPr lang="en-US" altLang="ja-JP" sz="1200" dirty="0"/>
              <a:t>30</a:t>
            </a:r>
            <a:r>
              <a:rPr lang="ja-JP" altLang="en-US" sz="1200" dirty="0"/>
              <a:t>年未満の管が</a:t>
            </a:r>
            <a:r>
              <a:rPr lang="en-US" altLang="ja-JP" sz="1200" dirty="0"/>
              <a:t>100</a:t>
            </a:r>
            <a:r>
              <a:rPr lang="ja-JP" altLang="en-US" sz="1200" dirty="0"/>
              <a:t>％となっている</a:t>
            </a:r>
            <a:endParaRPr lang="en-US" altLang="ja-JP" sz="1200" dirty="0"/>
          </a:p>
          <a:p>
            <a:endParaRPr kumimoji="1" lang="en-US" altLang="ja-JP" sz="1200" dirty="0"/>
          </a:p>
          <a:p>
            <a:endParaRPr lang="en-US" altLang="ja-JP" sz="1200" dirty="0"/>
          </a:p>
          <a:p>
            <a:r>
              <a:rPr kumimoji="1" lang="en-US" altLang="ja-JP" sz="1200" dirty="0"/>
              <a:t>【</a:t>
            </a:r>
            <a:r>
              <a:rPr kumimoji="1" lang="ja-JP" altLang="en-US" sz="1200" dirty="0"/>
              <a:t>結論</a:t>
            </a:r>
            <a:r>
              <a:rPr kumimoji="1" lang="en-US" altLang="ja-JP" sz="1200" dirty="0"/>
              <a:t>】</a:t>
            </a:r>
            <a:r>
              <a:rPr kumimoji="1" lang="ja-JP" altLang="en-US" sz="1200" dirty="0"/>
              <a:t>　現状のデータによる適切な設定は困難である</a:t>
            </a:r>
            <a:endParaRPr kumimoji="1" lang="en-US" altLang="ja-JP" sz="1200" dirty="0"/>
          </a:p>
          <a:p>
            <a:r>
              <a:rPr lang="ja-JP" altLang="en-US" sz="1200" dirty="0"/>
              <a:t>　　　　</a:t>
            </a:r>
            <a:r>
              <a:rPr kumimoji="1" lang="ja-JP" altLang="en-US" sz="1200" dirty="0"/>
              <a:t>ため、</a:t>
            </a:r>
            <a:r>
              <a:rPr kumimoji="1" lang="ja-JP" altLang="en-US" sz="1200" b="1" u="sng" dirty="0"/>
              <a:t>維持管理情報を蓄積した上で、適切な経</a:t>
            </a:r>
            <a:endParaRPr kumimoji="1" lang="en-US" altLang="ja-JP" sz="1200" b="1" u="sng" dirty="0"/>
          </a:p>
          <a:p>
            <a:r>
              <a:rPr lang="ja-JP" altLang="en-US" sz="1200" dirty="0"/>
              <a:t>　　　　</a:t>
            </a:r>
            <a:r>
              <a:rPr kumimoji="1" lang="ja-JP" altLang="en-US" sz="1200" b="1" u="sng" dirty="0"/>
              <a:t>過年数による頻度設定を検討していく</a:t>
            </a:r>
            <a:endParaRPr kumimoji="1" lang="en-US" altLang="ja-JP" sz="1200" b="1" u="sng" dirty="0"/>
          </a:p>
        </p:txBody>
      </p:sp>
      <p:sp>
        <p:nvSpPr>
          <p:cNvPr id="64" name="テキスト ボックス 63">
            <a:extLst>
              <a:ext uri="{FF2B5EF4-FFF2-40B4-BE49-F238E27FC236}">
                <a16:creationId xmlns:a16="http://schemas.microsoft.com/office/drawing/2014/main" id="{581D00DA-8776-48E9-AAB1-55E5EAF372A2}"/>
              </a:ext>
            </a:extLst>
          </p:cNvPr>
          <p:cNvSpPr txBox="1"/>
          <p:nvPr/>
        </p:nvSpPr>
        <p:spPr>
          <a:xfrm>
            <a:off x="5170720" y="3851263"/>
            <a:ext cx="3579726" cy="253916"/>
          </a:xfrm>
          <a:prstGeom prst="rect">
            <a:avLst/>
          </a:prstGeom>
          <a:solidFill>
            <a:srgbClr val="FFFFCC"/>
          </a:solidFill>
          <a:ln w="12700">
            <a:solidFill>
              <a:schemeClr val="tx1"/>
            </a:solidFill>
          </a:ln>
        </p:spPr>
        <p:txBody>
          <a:bodyPr wrap="square">
            <a:spAutoFit/>
          </a:bodyPr>
          <a:lstStyle/>
          <a:p>
            <a:pPr algn="ct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参考</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大阪府流域下水道幹線 年度別施工延長（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R4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p>
        </p:txBody>
      </p:sp>
      <p:pic>
        <p:nvPicPr>
          <p:cNvPr id="65" name="図 64">
            <a:extLst>
              <a:ext uri="{FF2B5EF4-FFF2-40B4-BE49-F238E27FC236}">
                <a16:creationId xmlns:a16="http://schemas.microsoft.com/office/drawing/2014/main" id="{4EE1468F-3D6D-4B32-BD85-625B7987739A}"/>
              </a:ext>
            </a:extLst>
          </p:cNvPr>
          <p:cNvPicPr>
            <a:picLocks noChangeAspect="1"/>
          </p:cNvPicPr>
          <p:nvPr/>
        </p:nvPicPr>
        <p:blipFill>
          <a:blip r:embed="rId5"/>
          <a:stretch>
            <a:fillRect/>
          </a:stretch>
        </p:blipFill>
        <p:spPr>
          <a:xfrm>
            <a:off x="4191412" y="3977329"/>
            <a:ext cx="4983832" cy="2754223"/>
          </a:xfrm>
          <a:prstGeom prst="rect">
            <a:avLst/>
          </a:prstGeom>
        </p:spPr>
      </p:pic>
      <p:sp>
        <p:nvSpPr>
          <p:cNvPr id="2" name="正方形/長方形 1">
            <a:extLst>
              <a:ext uri="{FF2B5EF4-FFF2-40B4-BE49-F238E27FC236}">
                <a16:creationId xmlns:a16="http://schemas.microsoft.com/office/drawing/2014/main" id="{B93463BD-69B4-4D55-9011-3A059A0BCD08}"/>
              </a:ext>
            </a:extLst>
          </p:cNvPr>
          <p:cNvSpPr/>
          <p:nvPr/>
        </p:nvSpPr>
        <p:spPr>
          <a:xfrm>
            <a:off x="5986452" y="4229355"/>
            <a:ext cx="943570"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79BA895-AFE8-4D17-8715-BCF426D19268}"/>
              </a:ext>
            </a:extLst>
          </p:cNvPr>
          <p:cNvCxnSpPr>
            <a:cxnSpLocks/>
          </p:cNvCxnSpPr>
          <p:nvPr/>
        </p:nvCxnSpPr>
        <p:spPr>
          <a:xfrm flipH="1">
            <a:off x="4565000" y="4017286"/>
            <a:ext cx="8982" cy="2429243"/>
          </a:xfrm>
          <a:prstGeom prst="line">
            <a:avLst/>
          </a:prstGeom>
        </p:spPr>
        <p:style>
          <a:lnRef idx="1">
            <a:schemeClr val="accent1"/>
          </a:lnRef>
          <a:fillRef idx="0">
            <a:schemeClr val="accent1"/>
          </a:fillRef>
          <a:effectRef idx="0">
            <a:schemeClr val="accent1"/>
          </a:effectRef>
          <a:fontRef idx="minor">
            <a:schemeClr val="tx1"/>
          </a:fontRef>
        </p:style>
      </p:cxnSp>
      <p:sp>
        <p:nvSpPr>
          <p:cNvPr id="30" name="スライド番号プレースホルダー 1">
            <a:extLst>
              <a:ext uri="{FF2B5EF4-FFF2-40B4-BE49-F238E27FC236}">
                <a16:creationId xmlns:a16="http://schemas.microsoft.com/office/drawing/2014/main" id="{8CADB2BB-737D-4525-813F-B9F967DFF9CA}"/>
              </a:ext>
            </a:extLst>
          </p:cNvPr>
          <p:cNvSpPr txBox="1">
            <a:spLocks/>
          </p:cNvSpPr>
          <p:nvPr/>
        </p:nvSpPr>
        <p:spPr>
          <a:xfrm>
            <a:off x="7998754" y="6548989"/>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22</a:t>
            </a:fld>
            <a:endParaRPr lang="ja-JP" altLang="en-US" dirty="0"/>
          </a:p>
        </p:txBody>
      </p:sp>
      <p:sp>
        <p:nvSpPr>
          <p:cNvPr id="33" name="テキスト ボックス 32">
            <a:extLst>
              <a:ext uri="{FF2B5EF4-FFF2-40B4-BE49-F238E27FC236}">
                <a16:creationId xmlns:a16="http://schemas.microsoft.com/office/drawing/2014/main" id="{911BE734-4A90-4597-9D56-E8C62A5CEE4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7</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71246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4476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点検計画の策定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　</a:t>
            </a:r>
            <a:r>
              <a:rPr lang="en-US" altLang="ja-JP" sz="1300" dirty="0">
                <a:latin typeface="BIZ UDPゴシック" panose="020B0400000000000000" pitchFamily="50" charset="-128"/>
                <a:ea typeface="BIZ UDPゴシック" panose="020B0400000000000000" pitchFamily="50" charset="-128"/>
              </a:rPr>
              <a:t>8</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22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3886789" y="2073401"/>
            <a:ext cx="1608761" cy="9432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2"/>
            <a:ext cx="4162008" cy="2534319"/>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初期点検は実施出来たが、その後に実施する定期点検（</a:t>
            </a:r>
            <a:r>
              <a:rPr lang="en-US" altLang="ja-JP" sz="1200" kern="100" dirty="0"/>
              <a:t>1</a:t>
            </a:r>
            <a:r>
              <a:rPr lang="ja-JP" altLang="en-US" sz="1200" kern="100" dirty="0"/>
              <a:t>年に</a:t>
            </a:r>
            <a:r>
              <a:rPr lang="en-US" altLang="ja-JP" sz="1200" kern="100" dirty="0"/>
              <a:t>1</a:t>
            </a:r>
            <a:r>
              <a:rPr lang="ja-JP" altLang="en-US" sz="1200" kern="100" dirty="0"/>
              <a:t>回）については、対象施設が多く、大きいこともあり、定められた頻度では実施出来なかった。</a:t>
            </a:r>
            <a:endParaRPr lang="en-US" altLang="ja-JP" sz="1200" kern="100" dirty="0"/>
          </a:p>
          <a:p>
            <a:pPr algn="just"/>
            <a:r>
              <a:rPr lang="ja-JP" altLang="en-US" sz="1200" kern="100" dirty="0">
                <a:effectLst/>
              </a:rPr>
              <a:t>　また、初期点検で実施するコンクリート強度試験等については実施出来ていない。</a:t>
            </a:r>
            <a:endParaRPr lang="en-US" altLang="ja-JP" sz="1200" kern="100" dirty="0">
              <a:effectLst/>
            </a:endParaRPr>
          </a:p>
          <a:p>
            <a:pPr algn="just"/>
            <a:r>
              <a:rPr lang="en-US" altLang="ja-JP" sz="1200" kern="100" dirty="0">
                <a:effectLst/>
              </a:rPr>
              <a:t>※</a:t>
            </a:r>
            <a:r>
              <a:rPr lang="ja-JP" altLang="en-US" sz="1200" kern="100" dirty="0">
                <a:effectLst/>
              </a:rPr>
              <a:t>汚泥処理施設の</a:t>
            </a:r>
            <a:r>
              <a:rPr lang="ja-JP" altLang="en-US" sz="1200" kern="100" dirty="0"/>
              <a:t>防食塗装更新の際には、設計業務の中でコンクリートの物性試験を実施している。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9047" y="4172902"/>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　現計画では点検頻度を全施設一律に設定されており、実施困難</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・腐食環境レベル等を考慮し、点検頻度を見直す</a:t>
            </a:r>
            <a:endParaRPr lang="en-US" altLang="ja-JP" sz="1200" kern="100" dirty="0"/>
          </a:p>
          <a:p>
            <a:pPr algn="just"/>
            <a:r>
              <a:rPr lang="ja-JP" altLang="en-US" sz="1200" kern="100" dirty="0"/>
              <a:t>・コンクリート試験は異常が発見された時に実施することに見直す</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4004024"/>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967341"/>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4494A70-05FB-4BEA-8405-4F548167867D}"/>
              </a:ext>
            </a:extLst>
          </p:cNvPr>
          <p:cNvSpPr txBox="1"/>
          <p:nvPr/>
        </p:nvSpPr>
        <p:spPr>
          <a:xfrm>
            <a:off x="729777" y="1545948"/>
            <a:ext cx="3328470" cy="230832"/>
          </a:xfrm>
          <a:prstGeom prst="rect">
            <a:avLst/>
          </a:prstGeom>
          <a:noFill/>
          <a:ln>
            <a:noFill/>
          </a:ln>
        </p:spPr>
        <p:txBody>
          <a:bodyPr wrap="square" rtlCol="0">
            <a:spAutoFit/>
          </a:bodyPr>
          <a:lstStyle/>
          <a:p>
            <a:pPr>
              <a:defRPr/>
            </a:pPr>
            <a:r>
              <a:rPr lang="ja-JP" altLang="en-US" sz="900" kern="100" dirty="0">
                <a:solidFill>
                  <a:prstClr val="black"/>
                </a:solidFill>
                <a:latin typeface="Trebuchet MS"/>
                <a:ea typeface="HGｺﾞｼｯｸM" panose="020B0609000000000000" pitchFamily="49" charset="-128"/>
              </a:rPr>
              <a:t>図</a:t>
            </a:r>
            <a:r>
              <a:rPr lang="en-US" altLang="ja-JP" sz="900" kern="100" dirty="0">
                <a:solidFill>
                  <a:prstClr val="black"/>
                </a:solidFill>
                <a:latin typeface="Trebuchet MS"/>
                <a:ea typeface="HGｺﾞｼｯｸM" panose="020B0609000000000000" pitchFamily="49" charset="-128"/>
              </a:rPr>
              <a:t>4.2-1 </a:t>
            </a:r>
            <a:r>
              <a:rPr lang="ja-JP" altLang="en-US" sz="900" kern="100" dirty="0">
                <a:solidFill>
                  <a:prstClr val="black"/>
                </a:solidFill>
                <a:latin typeface="Trebuchet MS"/>
                <a:ea typeface="HGｺﾞｼｯｸM" panose="020B0609000000000000" pitchFamily="49" charset="-128"/>
              </a:rPr>
              <a:t>各機場におけるマトリクスによる優先度判定（例）</a:t>
            </a:r>
            <a:endParaRPr lang="en-US" altLang="ja-JP" sz="900" kern="100" dirty="0">
              <a:solidFill>
                <a:prstClr val="black"/>
              </a:solidFill>
              <a:latin typeface="Trebuchet MS"/>
              <a:ea typeface="HGｺﾞｼｯｸM" panose="020B0609000000000000" pitchFamily="49" charset="-128"/>
            </a:endParaRPr>
          </a:p>
        </p:txBody>
      </p:sp>
      <p:pic>
        <p:nvPicPr>
          <p:cNvPr id="16" name="図 15">
            <a:extLst>
              <a:ext uri="{FF2B5EF4-FFF2-40B4-BE49-F238E27FC236}">
                <a16:creationId xmlns:a16="http://schemas.microsoft.com/office/drawing/2014/main" id="{E2D686CE-6830-42CB-B616-8C9B2D18DBE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22775" y="1716875"/>
            <a:ext cx="2880320" cy="1934842"/>
          </a:xfrm>
          <a:prstGeom prst="rect">
            <a:avLst/>
          </a:prstGeom>
          <a:noFill/>
          <a:ln>
            <a:noFill/>
          </a:ln>
        </p:spPr>
      </p:pic>
      <p:pic>
        <p:nvPicPr>
          <p:cNvPr id="17" name="図 16">
            <a:extLst>
              <a:ext uri="{FF2B5EF4-FFF2-40B4-BE49-F238E27FC236}">
                <a16:creationId xmlns:a16="http://schemas.microsoft.com/office/drawing/2014/main" id="{083AE2BD-DCC1-4F86-8C65-4CFB17E05FCD}"/>
              </a:ext>
            </a:extLst>
          </p:cNvPr>
          <p:cNvPicPr>
            <a:picLocks noChangeAspect="1"/>
          </p:cNvPicPr>
          <p:nvPr/>
        </p:nvPicPr>
        <p:blipFill rotWithShape="1">
          <a:blip r:embed="rId3"/>
          <a:srcRect l="24801" t="22350" r="21732" b="12201"/>
          <a:stretch/>
        </p:blipFill>
        <p:spPr>
          <a:xfrm>
            <a:off x="332464" y="3865150"/>
            <a:ext cx="4002488" cy="2831043"/>
          </a:xfrm>
          <a:prstGeom prst="rect">
            <a:avLst/>
          </a:prstGeom>
        </p:spPr>
      </p:pic>
      <p:sp>
        <p:nvSpPr>
          <p:cNvPr id="18" name="テキスト ボックス 17">
            <a:extLst>
              <a:ext uri="{FF2B5EF4-FFF2-40B4-BE49-F238E27FC236}">
                <a16:creationId xmlns:a16="http://schemas.microsoft.com/office/drawing/2014/main" id="{6AB38215-7415-4D5C-B84A-B3C03C8AAB42}"/>
              </a:ext>
            </a:extLst>
          </p:cNvPr>
          <p:cNvSpPr txBox="1"/>
          <p:nvPr/>
        </p:nvSpPr>
        <p:spPr>
          <a:xfrm>
            <a:off x="1342136" y="3664973"/>
            <a:ext cx="2293960" cy="230832"/>
          </a:xfrm>
          <a:prstGeom prst="rect">
            <a:avLst/>
          </a:prstGeom>
          <a:noFill/>
          <a:ln>
            <a:noFill/>
          </a:ln>
        </p:spPr>
        <p:txBody>
          <a:bodyPr wrap="square" rtlCol="0">
            <a:spAutoFit/>
          </a:bodyPr>
          <a:lstStyle/>
          <a:p>
            <a:pPr>
              <a:defRPr/>
            </a:pPr>
            <a:r>
              <a:rPr lang="ja-JP" altLang="en-US" sz="900" kern="100" dirty="0">
                <a:solidFill>
                  <a:prstClr val="black"/>
                </a:solidFill>
                <a:latin typeface="Trebuchet MS"/>
                <a:ea typeface="HGｺﾞｼｯｸM" panose="020B0609000000000000" pitchFamily="49" charset="-128"/>
              </a:rPr>
              <a:t>表</a:t>
            </a:r>
            <a:r>
              <a:rPr lang="en-US" altLang="ja-JP" sz="900" kern="100" dirty="0">
                <a:solidFill>
                  <a:prstClr val="black"/>
                </a:solidFill>
                <a:latin typeface="Trebuchet MS"/>
                <a:ea typeface="HGｺﾞｼｯｸM" panose="020B0609000000000000" pitchFamily="49" charset="-128"/>
              </a:rPr>
              <a:t>4.3-1</a:t>
            </a:r>
            <a:r>
              <a:rPr lang="ja-JP" altLang="en-US" sz="900" kern="100" dirty="0">
                <a:solidFill>
                  <a:prstClr val="black"/>
                </a:solidFill>
                <a:latin typeface="Trebuchet MS"/>
                <a:ea typeface="HGｺﾞｼｯｸM" panose="020B0609000000000000" pitchFamily="49" charset="-128"/>
              </a:rPr>
              <a:t>　点検の種類と頻度</a:t>
            </a:r>
            <a:endParaRPr lang="en-US" altLang="ja-JP" sz="900" kern="100" dirty="0">
              <a:solidFill>
                <a:prstClr val="black"/>
              </a:solidFill>
              <a:latin typeface="Trebuchet MS"/>
              <a:ea typeface="HGｺﾞｼｯｸM" panose="020B0609000000000000" pitchFamily="49" charset="-128"/>
            </a:endParaRPr>
          </a:p>
        </p:txBody>
      </p:sp>
      <p:sp>
        <p:nvSpPr>
          <p:cNvPr id="19" name="スライド番号プレースホルダー 1">
            <a:extLst>
              <a:ext uri="{FF2B5EF4-FFF2-40B4-BE49-F238E27FC236}">
                <a16:creationId xmlns:a16="http://schemas.microsoft.com/office/drawing/2014/main" id="{1369DD7D-F919-40B5-A47C-17A2CFFAF30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23</a:t>
            </a:fld>
            <a:endParaRPr lang="ja-JP" altLang="en-US" dirty="0"/>
          </a:p>
        </p:txBody>
      </p:sp>
      <p:sp>
        <p:nvSpPr>
          <p:cNvPr id="21" name="テキスト ボックス 20">
            <a:extLst>
              <a:ext uri="{FF2B5EF4-FFF2-40B4-BE49-F238E27FC236}">
                <a16:creationId xmlns:a16="http://schemas.microsoft.com/office/drawing/2014/main" id="{3648960F-16C7-4E94-84D7-184602357225}"/>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8】</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679962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05A3465E-3544-4720-8290-F775E9E140E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8】</a:t>
            </a:r>
            <a:endParaRPr kumimoji="1" lang="ja-JP" altLang="en-US" sz="2000" dirty="0">
              <a:solidFill>
                <a:schemeClr val="bg1">
                  <a:lumMod val="95000"/>
                </a:schemeClr>
              </a:solidFill>
            </a:endParaRPr>
          </a:p>
        </p:txBody>
      </p:sp>
      <p:sp>
        <p:nvSpPr>
          <p:cNvPr id="34" name="テキスト ボックス 33">
            <a:extLst>
              <a:ext uri="{FF2B5EF4-FFF2-40B4-BE49-F238E27FC236}">
                <a16:creationId xmlns:a16="http://schemas.microsoft.com/office/drawing/2014/main" id="{9827EF71-48DD-4DDB-88DB-86D6D119B299}"/>
              </a:ext>
            </a:extLst>
          </p:cNvPr>
          <p:cNvSpPr txBox="1"/>
          <p:nvPr/>
        </p:nvSpPr>
        <p:spPr>
          <a:xfrm>
            <a:off x="4332305" y="617300"/>
            <a:ext cx="3945752"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点検計画の策定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　</a:t>
            </a:r>
            <a:r>
              <a:rPr lang="en-US" altLang="ja-JP" sz="1300" dirty="0">
                <a:latin typeface="BIZ UDPゴシック" panose="020B0400000000000000" pitchFamily="50" charset="-128"/>
                <a:ea typeface="BIZ UDPゴシック" panose="020B0400000000000000" pitchFamily="50" charset="-128"/>
              </a:rPr>
              <a:t>8</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22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pic>
        <p:nvPicPr>
          <p:cNvPr id="35" name="図 34">
            <a:extLst>
              <a:ext uri="{FF2B5EF4-FFF2-40B4-BE49-F238E27FC236}">
                <a16:creationId xmlns:a16="http://schemas.microsoft.com/office/drawing/2014/main" id="{345B00BC-9D94-41F4-8A03-552DBFA9112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3347"/>
            <a:ext cx="3528392" cy="5562088"/>
          </a:xfrm>
          <a:prstGeom prst="rect">
            <a:avLst/>
          </a:prstGeom>
          <a:noFill/>
          <a:ln>
            <a:noFill/>
          </a:ln>
        </p:spPr>
      </p:pic>
      <p:pic>
        <p:nvPicPr>
          <p:cNvPr id="3" name="図 2">
            <a:extLst>
              <a:ext uri="{FF2B5EF4-FFF2-40B4-BE49-F238E27FC236}">
                <a16:creationId xmlns:a16="http://schemas.microsoft.com/office/drawing/2014/main" id="{1A616754-D20D-4417-BEAA-DD9C907C97C9}"/>
              </a:ext>
            </a:extLst>
          </p:cNvPr>
          <p:cNvPicPr>
            <a:picLocks noChangeAspect="1"/>
          </p:cNvPicPr>
          <p:nvPr/>
        </p:nvPicPr>
        <p:blipFill rotWithShape="1">
          <a:blip r:embed="rId3"/>
          <a:srcRect l="4815"/>
          <a:stretch/>
        </p:blipFill>
        <p:spPr>
          <a:xfrm>
            <a:off x="4127598" y="1283172"/>
            <a:ext cx="4944902" cy="2521336"/>
          </a:xfrm>
          <a:prstGeom prst="rect">
            <a:avLst/>
          </a:prstGeom>
          <a:solidFill>
            <a:schemeClr val="bg1"/>
          </a:solidFill>
        </p:spPr>
      </p:pic>
      <p:sp>
        <p:nvSpPr>
          <p:cNvPr id="37" name="フローチャート: 組合せ 36">
            <a:extLst>
              <a:ext uri="{FF2B5EF4-FFF2-40B4-BE49-F238E27FC236}">
                <a16:creationId xmlns:a16="http://schemas.microsoft.com/office/drawing/2014/main" id="{77B0F236-3F92-4747-9421-AA3869F4CB7B}"/>
              </a:ext>
            </a:extLst>
          </p:cNvPr>
          <p:cNvSpPr/>
          <p:nvPr/>
        </p:nvSpPr>
        <p:spPr>
          <a:xfrm>
            <a:off x="5855219" y="418069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514E703C-CBCE-4D29-8F4F-2CB2F23759EF}"/>
              </a:ext>
            </a:extLst>
          </p:cNvPr>
          <p:cNvSpPr txBox="1"/>
          <p:nvPr/>
        </p:nvSpPr>
        <p:spPr>
          <a:xfrm>
            <a:off x="4644008" y="4618720"/>
            <a:ext cx="4104456" cy="461665"/>
          </a:xfrm>
          <a:prstGeom prst="rect">
            <a:avLst/>
          </a:prstGeom>
          <a:noFill/>
        </p:spPr>
        <p:txBody>
          <a:bodyPr wrap="square" rtlCol="0">
            <a:spAutoFit/>
          </a:bodyPr>
          <a:lstStyle/>
          <a:p>
            <a:r>
              <a:rPr kumimoji="1" lang="ja-JP" altLang="en-US" sz="1200" dirty="0"/>
              <a:t>定期点検で上記の内容が確認された場合は、詳細点検</a:t>
            </a:r>
            <a:r>
              <a:rPr kumimoji="1" lang="en-US" altLang="ja-JP" sz="1200" dirty="0"/>
              <a:t>【</a:t>
            </a:r>
            <a:r>
              <a:rPr lang="ja-JP" altLang="en-US" sz="1200" dirty="0"/>
              <a:t>業務委託</a:t>
            </a:r>
            <a:r>
              <a:rPr lang="en-US" altLang="ja-JP" sz="1200" dirty="0"/>
              <a:t>】</a:t>
            </a:r>
            <a:r>
              <a:rPr lang="ja-JP" altLang="en-US" sz="1200" dirty="0"/>
              <a:t>で健全度判定し、対策実施につなげる</a:t>
            </a:r>
            <a:endParaRPr kumimoji="1" lang="en-US" altLang="ja-JP" sz="1200" dirty="0"/>
          </a:p>
        </p:txBody>
      </p:sp>
      <p:sp>
        <p:nvSpPr>
          <p:cNvPr id="39" name="テキスト ボックス 38">
            <a:extLst>
              <a:ext uri="{FF2B5EF4-FFF2-40B4-BE49-F238E27FC236}">
                <a16:creationId xmlns:a16="http://schemas.microsoft.com/office/drawing/2014/main" id="{BBE33230-E320-41C9-BE5A-0835111E64AE}"/>
              </a:ext>
            </a:extLst>
          </p:cNvPr>
          <p:cNvSpPr txBox="1"/>
          <p:nvPr/>
        </p:nvSpPr>
        <p:spPr>
          <a:xfrm>
            <a:off x="50184" y="879752"/>
            <a:ext cx="3945752" cy="292388"/>
          </a:xfrm>
          <a:prstGeom prst="rect">
            <a:avLst/>
          </a:prstGeom>
          <a:noFill/>
        </p:spPr>
        <p:txBody>
          <a:bodyPr wrap="square" rtlCol="0">
            <a:spAutoFit/>
          </a:bodyPr>
          <a:lstStyle/>
          <a:p>
            <a:r>
              <a:rPr kumimoji="1" lang="en-US" altLang="ja-JP" sz="1300" dirty="0"/>
              <a:t>【</a:t>
            </a:r>
            <a:r>
              <a:rPr kumimoji="1" lang="ja-JP" altLang="en-US" sz="1300" dirty="0"/>
              <a:t>コンクリート躯体</a:t>
            </a:r>
            <a:r>
              <a:rPr kumimoji="1" lang="en-US" altLang="ja-JP" sz="1300" dirty="0"/>
              <a:t>】</a:t>
            </a:r>
            <a:endParaRPr kumimoji="1" lang="ja-JP" altLang="en-US" sz="1300" dirty="0"/>
          </a:p>
        </p:txBody>
      </p:sp>
    </p:spTree>
    <p:extLst>
      <p:ext uri="{BB962C8B-B14F-4D97-AF65-F5344CB8AC3E}">
        <p14:creationId xmlns:p14="http://schemas.microsoft.com/office/powerpoint/2010/main" val="3665090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D995893-5ACC-474F-ADE6-8106212D99A8}"/>
              </a:ext>
            </a:extLst>
          </p:cNvPr>
          <p:cNvPicPr>
            <a:picLocks noChangeAspect="1"/>
          </p:cNvPicPr>
          <p:nvPr/>
        </p:nvPicPr>
        <p:blipFill>
          <a:blip r:embed="rId2"/>
          <a:stretch>
            <a:fillRect/>
          </a:stretch>
        </p:blipFill>
        <p:spPr>
          <a:xfrm>
            <a:off x="4189492" y="1321272"/>
            <a:ext cx="4695644" cy="3014802"/>
          </a:xfrm>
          <a:prstGeom prst="rect">
            <a:avLst/>
          </a:prstGeom>
          <a:solidFill>
            <a:schemeClr val="bg1"/>
          </a:solidFill>
        </p:spPr>
      </p:pic>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05CCBBE1-106E-4626-8C7E-C40CE87C1AF8}"/>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05A3465E-3544-4720-8290-F775E9E140E0}"/>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8】</a:t>
            </a:r>
            <a:endParaRPr kumimoji="1" lang="ja-JP" altLang="en-US" sz="2000" dirty="0">
              <a:solidFill>
                <a:schemeClr val="bg1">
                  <a:lumMod val="95000"/>
                </a:schemeClr>
              </a:solidFill>
            </a:endParaRPr>
          </a:p>
        </p:txBody>
      </p:sp>
      <p:sp>
        <p:nvSpPr>
          <p:cNvPr id="34" name="テキスト ボックス 33">
            <a:extLst>
              <a:ext uri="{FF2B5EF4-FFF2-40B4-BE49-F238E27FC236}">
                <a16:creationId xmlns:a16="http://schemas.microsoft.com/office/drawing/2014/main" id="{9827EF71-48DD-4DDB-88DB-86D6D119B299}"/>
              </a:ext>
            </a:extLst>
          </p:cNvPr>
          <p:cNvSpPr txBox="1"/>
          <p:nvPr/>
        </p:nvSpPr>
        <p:spPr>
          <a:xfrm>
            <a:off x="4332305" y="617300"/>
            <a:ext cx="3945752"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点検計画の策定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　</a:t>
            </a:r>
            <a:r>
              <a:rPr lang="en-US" altLang="ja-JP" sz="1300" dirty="0">
                <a:latin typeface="BIZ UDPゴシック" panose="020B0400000000000000" pitchFamily="50" charset="-128"/>
                <a:ea typeface="BIZ UDPゴシック" panose="020B0400000000000000" pitchFamily="50" charset="-128"/>
              </a:rPr>
              <a:t>8</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22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pic>
        <p:nvPicPr>
          <p:cNvPr id="36" name="図 35">
            <a:extLst>
              <a:ext uri="{FF2B5EF4-FFF2-40B4-BE49-F238E27FC236}">
                <a16:creationId xmlns:a16="http://schemas.microsoft.com/office/drawing/2014/main" id="{E2CD410E-719C-484B-91AF-EFD7728C485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8864" y="1283172"/>
            <a:ext cx="3528392" cy="5325020"/>
          </a:xfrm>
          <a:prstGeom prst="rect">
            <a:avLst/>
          </a:prstGeom>
          <a:noFill/>
          <a:ln>
            <a:noFill/>
          </a:ln>
        </p:spPr>
      </p:pic>
      <p:sp>
        <p:nvSpPr>
          <p:cNvPr id="37" name="フローチャート: 組合せ 36">
            <a:extLst>
              <a:ext uri="{FF2B5EF4-FFF2-40B4-BE49-F238E27FC236}">
                <a16:creationId xmlns:a16="http://schemas.microsoft.com/office/drawing/2014/main" id="{77B0F236-3F92-4747-9421-AA3869F4CB7B}"/>
              </a:ext>
            </a:extLst>
          </p:cNvPr>
          <p:cNvSpPr/>
          <p:nvPr/>
        </p:nvSpPr>
        <p:spPr>
          <a:xfrm>
            <a:off x="5788519" y="4764838"/>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514E703C-CBCE-4D29-8F4F-2CB2F23759EF}"/>
              </a:ext>
            </a:extLst>
          </p:cNvPr>
          <p:cNvSpPr txBox="1"/>
          <p:nvPr/>
        </p:nvSpPr>
        <p:spPr>
          <a:xfrm>
            <a:off x="4577308" y="5202862"/>
            <a:ext cx="4104456" cy="461665"/>
          </a:xfrm>
          <a:prstGeom prst="rect">
            <a:avLst/>
          </a:prstGeom>
          <a:noFill/>
        </p:spPr>
        <p:txBody>
          <a:bodyPr wrap="square" rtlCol="0">
            <a:spAutoFit/>
          </a:bodyPr>
          <a:lstStyle/>
          <a:p>
            <a:r>
              <a:rPr kumimoji="1" lang="ja-JP" altLang="en-US" sz="1200" dirty="0"/>
              <a:t>定期点検で上記の内容が確認された場合は、詳細点検</a:t>
            </a:r>
            <a:r>
              <a:rPr kumimoji="1" lang="en-US" altLang="ja-JP" sz="1200" dirty="0"/>
              <a:t>【</a:t>
            </a:r>
            <a:r>
              <a:rPr lang="ja-JP" altLang="en-US" sz="1200" dirty="0"/>
              <a:t>業務委託</a:t>
            </a:r>
            <a:r>
              <a:rPr lang="en-US" altLang="ja-JP" sz="1200" dirty="0"/>
              <a:t>】</a:t>
            </a:r>
            <a:r>
              <a:rPr lang="ja-JP" altLang="en-US" sz="1200" dirty="0"/>
              <a:t>で健全度判定し、対策実施につなげる</a:t>
            </a:r>
            <a:endParaRPr kumimoji="1" lang="en-US" altLang="ja-JP" sz="1200" dirty="0"/>
          </a:p>
        </p:txBody>
      </p:sp>
      <p:sp>
        <p:nvSpPr>
          <p:cNvPr id="39" name="テキスト ボックス 38">
            <a:extLst>
              <a:ext uri="{FF2B5EF4-FFF2-40B4-BE49-F238E27FC236}">
                <a16:creationId xmlns:a16="http://schemas.microsoft.com/office/drawing/2014/main" id="{BBE33230-E320-41C9-BE5A-0835111E64AE}"/>
              </a:ext>
            </a:extLst>
          </p:cNvPr>
          <p:cNvSpPr txBox="1"/>
          <p:nvPr/>
        </p:nvSpPr>
        <p:spPr>
          <a:xfrm>
            <a:off x="50184" y="948904"/>
            <a:ext cx="3945752" cy="292388"/>
          </a:xfrm>
          <a:prstGeom prst="rect">
            <a:avLst/>
          </a:prstGeom>
          <a:noFill/>
        </p:spPr>
        <p:txBody>
          <a:bodyPr wrap="square" rtlCol="0">
            <a:spAutoFit/>
          </a:bodyPr>
          <a:lstStyle/>
          <a:p>
            <a:r>
              <a:rPr kumimoji="1" lang="en-US" altLang="ja-JP" sz="1300" dirty="0"/>
              <a:t>【</a:t>
            </a:r>
            <a:r>
              <a:rPr kumimoji="1" lang="ja-JP" altLang="en-US" sz="1300" dirty="0"/>
              <a:t>土木付帯設備（例）</a:t>
            </a:r>
            <a:r>
              <a:rPr kumimoji="1" lang="en-US" altLang="ja-JP" sz="1300" dirty="0"/>
              <a:t>】</a:t>
            </a:r>
            <a:endParaRPr kumimoji="1" lang="ja-JP" altLang="en-US" sz="1300" dirty="0"/>
          </a:p>
        </p:txBody>
      </p:sp>
    </p:spTree>
    <p:extLst>
      <p:ext uri="{BB962C8B-B14F-4D97-AF65-F5344CB8AC3E}">
        <p14:creationId xmlns:p14="http://schemas.microsoft.com/office/powerpoint/2010/main" val="215887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323165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r>
              <a:rPr lang="ja-JP" altLang="en-US" sz="1200" kern="100" dirty="0">
                <a:effectLst/>
              </a:rPr>
              <a:t>（主要ポイントのみ抜粋）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点検結果等の診断・評価については、バラつきの排除や質向上の観点から、診断・評価する技術者の技術力を養うことや定量的に診断・評価する場合においては、主観を排除し、客観的に判断できるよう適切に診断・評価を行うための仕組みを構築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点検については、概ね客観的な指標に基づき、点検技術者の主観で判定されるため点検結果のばらつきなど点検技術者の個人差が見受けられることもある。前回の点検結果と比較して（大幅な）変更がある場合などには、過去の結果や、同じ健全度の構造物を横並びしてみる等、施設に応じた点検等結果のキャリブレーション（点検結果の比較などにより精度の向上を図る）について検討する（例：点検、診断・評価判定会議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a:t>
            </a:r>
            <a:r>
              <a:rPr lang="ja-JP" altLang="en-US" sz="1300" dirty="0">
                <a:latin typeface="BIZ UDPゴシック" panose="020B0400000000000000" pitchFamily="50" charset="-128"/>
                <a:ea typeface="BIZ UDPゴシック" panose="020B0400000000000000" pitchFamily="50" charset="-128"/>
              </a:rPr>
              <a:t>①点検結果などの質の向上と確保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16</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29641" y="2300558"/>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管渠調査については、外部発注によりに実施している。　</a:t>
            </a:r>
            <a:endParaRPr lang="en-US" altLang="ja-JP" sz="1200" kern="100" dirty="0"/>
          </a:p>
          <a:p>
            <a:pPr algn="just"/>
            <a:r>
              <a:rPr lang="ja-JP" altLang="en-US" sz="1200" kern="100" dirty="0"/>
              <a:t>　担当者間でのバラつきを少なくするため、令和３年度に「報告書作成要領」を作成した。</a:t>
            </a:r>
            <a:endParaRPr lang="en-US" altLang="ja-JP" sz="1200" kern="100" dirty="0"/>
          </a:p>
          <a:p>
            <a:pPr algn="just"/>
            <a:r>
              <a:rPr lang="ja-JP" altLang="en-US" sz="1200" kern="100" dirty="0"/>
              <a:t>　また、外部発注した点検結果は、発注事務所で実施している「設計審査会」で、内容を報告することで、発注単位ごとの精度を向上出来ている。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76990" y="4175084"/>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3850502"/>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89750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709A5213-94C5-4958-8F6F-6AD5B6AD817D}"/>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26</a:t>
            </a:fld>
            <a:endParaRPr lang="ja-JP" altLang="en-US" dirty="0"/>
          </a:p>
        </p:txBody>
      </p:sp>
      <p:sp>
        <p:nvSpPr>
          <p:cNvPr id="14" name="テキスト ボックス 13">
            <a:extLst>
              <a:ext uri="{FF2B5EF4-FFF2-40B4-BE49-F238E27FC236}">
                <a16:creationId xmlns:a16="http://schemas.microsoft.com/office/drawing/2014/main" id="{6C39E0A8-872D-4911-909B-A262FD6B4677}"/>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9</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43073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a:t>
            </a:r>
            <a:r>
              <a:rPr lang="ja-JP" altLang="en-US" sz="1300" dirty="0">
                <a:latin typeface="BIZ UDPゴシック" panose="020B0400000000000000" pitchFamily="50" charset="-128"/>
                <a:ea typeface="BIZ UDPゴシック" panose="020B0400000000000000" pitchFamily="50" charset="-128"/>
              </a:rPr>
              <a:t>①点検結果などの質の向上と確保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16</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5" name="テキスト ボックス 14">
            <a:extLst>
              <a:ext uri="{FF2B5EF4-FFF2-40B4-BE49-F238E27FC236}">
                <a16:creationId xmlns:a16="http://schemas.microsoft.com/office/drawing/2014/main" id="{2802CE62-95C3-409B-B42D-FAD97AD515FC}"/>
              </a:ext>
            </a:extLst>
          </p:cNvPr>
          <p:cNvSpPr txBox="1"/>
          <p:nvPr/>
        </p:nvSpPr>
        <p:spPr>
          <a:xfrm>
            <a:off x="746860" y="1328432"/>
            <a:ext cx="5913372" cy="276999"/>
          </a:xfrm>
          <a:prstGeom prst="rect">
            <a:avLst/>
          </a:prstGeom>
          <a:noFill/>
        </p:spPr>
        <p:txBody>
          <a:bodyPr wrap="square">
            <a:spAutoFit/>
          </a:bodyPr>
          <a:lstStyle/>
          <a:p>
            <a:r>
              <a:rPr lang="ja-JP" altLang="en-US" sz="1200" dirty="0">
                <a:effectLst/>
                <a:ea typeface="UD デジタル 教科書体 N-R" panose="02020400000000000000" pitchFamily="17" charset="-128"/>
                <a:cs typeface="Times New Roman" panose="02020603050405020304" pitchFamily="18" charset="0"/>
              </a:rPr>
              <a:t>「</a:t>
            </a:r>
            <a:r>
              <a:rPr lang="zh-TW" altLang="en-US" sz="1200" dirty="0">
                <a:effectLst/>
                <a:ea typeface="UD デジタル 教科書体 N-R" panose="02020400000000000000" pitchFamily="17" charset="-128"/>
                <a:cs typeface="Times New Roman" panose="02020603050405020304" pitchFamily="18" charset="0"/>
              </a:rPr>
              <a:t>報告書作成要領</a:t>
            </a:r>
            <a:r>
              <a:rPr lang="ja-JP" altLang="en-US" sz="1200" dirty="0">
                <a:effectLst/>
                <a:ea typeface="UD デジタル 教科書体 N-R" panose="02020400000000000000" pitchFamily="17" charset="-128"/>
                <a:cs typeface="Times New Roman" panose="02020603050405020304" pitchFamily="18" charset="0"/>
              </a:rPr>
              <a:t>」抜粋　　</a:t>
            </a:r>
            <a:r>
              <a:rPr lang="ja-JP" altLang="ja-JP" sz="1200" dirty="0">
                <a:effectLst/>
                <a:ea typeface="UD デジタル 教科書体 N-R" panose="02020400000000000000" pitchFamily="17" charset="-128"/>
                <a:cs typeface="Times New Roman" panose="02020603050405020304" pitchFamily="18" charset="0"/>
              </a:rPr>
              <a:t>管路施設　判定フローチャート　【</a:t>
            </a:r>
            <a:r>
              <a:rPr lang="en-US" altLang="ja-JP" sz="1200" dirty="0">
                <a:effectLst/>
                <a:ea typeface="UD デジタル 教科書体 N-R" panose="02020400000000000000" pitchFamily="17" charset="-128"/>
                <a:cs typeface="Times New Roman" panose="02020603050405020304" pitchFamily="18" charset="0"/>
              </a:rPr>
              <a:t>1</a:t>
            </a:r>
            <a:r>
              <a:rPr lang="ja-JP" altLang="ja-JP" sz="1200" dirty="0">
                <a:effectLst/>
                <a:ea typeface="UD デジタル 教科書体 N-R" panose="02020400000000000000" pitchFamily="17" charset="-128"/>
                <a:cs typeface="Times New Roman" panose="02020603050405020304" pitchFamily="18" charset="0"/>
              </a:rPr>
              <a:t>．腐食】</a:t>
            </a:r>
            <a:endParaRPr lang="ja-JP" altLang="en-US" dirty="0"/>
          </a:p>
        </p:txBody>
      </p:sp>
      <p:pic>
        <p:nvPicPr>
          <p:cNvPr id="6" name="図 5">
            <a:extLst>
              <a:ext uri="{FF2B5EF4-FFF2-40B4-BE49-F238E27FC236}">
                <a16:creationId xmlns:a16="http://schemas.microsoft.com/office/drawing/2014/main" id="{912811C2-F55D-4A94-8544-65DF3D1CBD2E}"/>
              </a:ext>
            </a:extLst>
          </p:cNvPr>
          <p:cNvPicPr>
            <a:picLocks noChangeAspect="1"/>
          </p:cNvPicPr>
          <p:nvPr/>
        </p:nvPicPr>
        <p:blipFill>
          <a:blip r:embed="rId2"/>
          <a:stretch>
            <a:fillRect/>
          </a:stretch>
        </p:blipFill>
        <p:spPr>
          <a:xfrm>
            <a:off x="755576" y="1571408"/>
            <a:ext cx="7361942" cy="5235880"/>
          </a:xfrm>
          <a:prstGeom prst="rect">
            <a:avLst/>
          </a:prstGeom>
        </p:spPr>
      </p:pic>
      <p:sp>
        <p:nvSpPr>
          <p:cNvPr id="7" name="スライド番号プレースホルダー 1">
            <a:extLst>
              <a:ext uri="{FF2B5EF4-FFF2-40B4-BE49-F238E27FC236}">
                <a16:creationId xmlns:a16="http://schemas.microsoft.com/office/drawing/2014/main" id="{68EEC604-EC2E-476C-B5BA-BEA3E517C529}"/>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27</a:t>
            </a:fld>
            <a:endParaRPr lang="ja-JP" altLang="en-US" dirty="0"/>
          </a:p>
        </p:txBody>
      </p:sp>
      <p:sp>
        <p:nvSpPr>
          <p:cNvPr id="9" name="テキスト ボックス 8">
            <a:extLst>
              <a:ext uri="{FF2B5EF4-FFF2-40B4-BE49-F238E27FC236}">
                <a16:creationId xmlns:a16="http://schemas.microsoft.com/office/drawing/2014/main" id="{DF4658F6-DB49-4627-85F8-7257520BFC3A}"/>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9</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180727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a:t>
            </a:r>
            <a:r>
              <a:rPr lang="ja-JP" altLang="en-US" sz="1300" dirty="0">
                <a:latin typeface="BIZ UDPゴシック" panose="020B0400000000000000" pitchFamily="50" charset="-128"/>
                <a:ea typeface="BIZ UDPゴシック" panose="020B0400000000000000" pitchFamily="50" charset="-128"/>
              </a:rPr>
              <a:t>①点検結果などの質の向上と確保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16</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9" name="テキスト ボックス 8">
            <a:extLst>
              <a:ext uri="{FF2B5EF4-FFF2-40B4-BE49-F238E27FC236}">
                <a16:creationId xmlns:a16="http://schemas.microsoft.com/office/drawing/2014/main" id="{F0D40F42-4A92-4E5F-966F-A903DA5FFB6B}"/>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0" name="スライド番号プレースホルダー 1">
            <a:extLst>
              <a:ext uri="{FF2B5EF4-FFF2-40B4-BE49-F238E27FC236}">
                <a16:creationId xmlns:a16="http://schemas.microsoft.com/office/drawing/2014/main" id="{F65F780F-114A-4111-A0F1-9C39C7E14E32}"/>
              </a:ext>
            </a:extLst>
          </p:cNvPr>
          <p:cNvSpPr txBox="1">
            <a:spLocks/>
          </p:cNvSpPr>
          <p:nvPr/>
        </p:nvSpPr>
        <p:spPr>
          <a:xfrm>
            <a:off x="8013485" y="6559591"/>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28</a:t>
            </a:fld>
            <a:endParaRPr lang="ja-JP" altLang="en-US" dirty="0"/>
          </a:p>
        </p:txBody>
      </p:sp>
      <p:sp>
        <p:nvSpPr>
          <p:cNvPr id="12" name="テキスト ボックス 11">
            <a:extLst>
              <a:ext uri="{FF2B5EF4-FFF2-40B4-BE49-F238E27FC236}">
                <a16:creationId xmlns:a16="http://schemas.microsoft.com/office/drawing/2014/main" id="{4CCA8602-2C16-4CA9-9DDB-59A9BECA1B59}"/>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9</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pic>
        <p:nvPicPr>
          <p:cNvPr id="3" name="図 2">
            <a:extLst>
              <a:ext uri="{FF2B5EF4-FFF2-40B4-BE49-F238E27FC236}">
                <a16:creationId xmlns:a16="http://schemas.microsoft.com/office/drawing/2014/main" id="{4C6BEC52-F6E7-4B30-8CF4-C2933752B2FB}"/>
              </a:ext>
            </a:extLst>
          </p:cNvPr>
          <p:cNvPicPr>
            <a:picLocks noChangeAspect="1"/>
          </p:cNvPicPr>
          <p:nvPr/>
        </p:nvPicPr>
        <p:blipFill>
          <a:blip r:embed="rId2"/>
          <a:stretch>
            <a:fillRect/>
          </a:stretch>
        </p:blipFill>
        <p:spPr>
          <a:xfrm>
            <a:off x="4545688" y="1425526"/>
            <a:ext cx="4248471" cy="2649025"/>
          </a:xfrm>
          <a:prstGeom prst="rect">
            <a:avLst/>
          </a:prstGeom>
          <a:solidFill>
            <a:schemeClr val="bg1"/>
          </a:solidFill>
        </p:spPr>
      </p:pic>
      <p:pic>
        <p:nvPicPr>
          <p:cNvPr id="4" name="図 3">
            <a:extLst>
              <a:ext uri="{FF2B5EF4-FFF2-40B4-BE49-F238E27FC236}">
                <a16:creationId xmlns:a16="http://schemas.microsoft.com/office/drawing/2014/main" id="{11306F48-7470-4CA3-B95A-3E4612731426}"/>
              </a:ext>
            </a:extLst>
          </p:cNvPr>
          <p:cNvPicPr>
            <a:picLocks noChangeAspect="1"/>
          </p:cNvPicPr>
          <p:nvPr/>
        </p:nvPicPr>
        <p:blipFill>
          <a:blip r:embed="rId3"/>
          <a:stretch>
            <a:fillRect/>
          </a:stretch>
        </p:blipFill>
        <p:spPr>
          <a:xfrm>
            <a:off x="251520" y="1281696"/>
            <a:ext cx="3750072" cy="5288272"/>
          </a:xfrm>
          <a:prstGeom prst="rect">
            <a:avLst/>
          </a:prstGeom>
          <a:solidFill>
            <a:schemeClr val="bg1"/>
          </a:solidFill>
        </p:spPr>
      </p:pic>
      <p:sp>
        <p:nvSpPr>
          <p:cNvPr id="5" name="正方形/長方形 4">
            <a:extLst>
              <a:ext uri="{FF2B5EF4-FFF2-40B4-BE49-F238E27FC236}">
                <a16:creationId xmlns:a16="http://schemas.microsoft.com/office/drawing/2014/main" id="{A493B458-3E3E-4822-9245-E3C00F1D6EAA}"/>
              </a:ext>
            </a:extLst>
          </p:cNvPr>
          <p:cNvSpPr/>
          <p:nvPr/>
        </p:nvSpPr>
        <p:spPr>
          <a:xfrm>
            <a:off x="251520" y="2996952"/>
            <a:ext cx="3816424" cy="1440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BA42689-45A1-4AF5-9A54-AED2570E1753}"/>
              </a:ext>
            </a:extLst>
          </p:cNvPr>
          <p:cNvSpPr txBox="1"/>
          <p:nvPr/>
        </p:nvSpPr>
        <p:spPr>
          <a:xfrm>
            <a:off x="4348175" y="1159410"/>
            <a:ext cx="1368152" cy="292388"/>
          </a:xfrm>
          <a:prstGeom prst="rect">
            <a:avLst/>
          </a:prstGeom>
          <a:noFill/>
        </p:spPr>
        <p:txBody>
          <a:bodyPr wrap="square" rtlCol="0">
            <a:spAutoFit/>
          </a:bodyPr>
          <a:lstStyle/>
          <a:p>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説明資料抜粋</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pic>
        <p:nvPicPr>
          <p:cNvPr id="43" name="図 42">
            <a:extLst>
              <a:ext uri="{FF2B5EF4-FFF2-40B4-BE49-F238E27FC236}">
                <a16:creationId xmlns:a16="http://schemas.microsoft.com/office/drawing/2014/main" id="{C1CCB351-2791-4A01-AF48-B4873D58C41E}"/>
              </a:ext>
            </a:extLst>
          </p:cNvPr>
          <p:cNvPicPr>
            <a:picLocks noChangeAspect="1"/>
          </p:cNvPicPr>
          <p:nvPr/>
        </p:nvPicPr>
        <p:blipFill rotWithShape="1">
          <a:blip r:embed="rId4"/>
          <a:srcRect t="10479" r="17206"/>
          <a:stretch/>
        </p:blipFill>
        <p:spPr>
          <a:xfrm>
            <a:off x="4435328" y="4186060"/>
            <a:ext cx="4579710" cy="2460666"/>
          </a:xfrm>
          <a:prstGeom prst="rect">
            <a:avLst/>
          </a:prstGeom>
          <a:solidFill>
            <a:schemeClr val="bg1"/>
          </a:solidFill>
        </p:spPr>
      </p:pic>
    </p:spTree>
    <p:extLst>
      <p:ext uri="{BB962C8B-B14F-4D97-AF65-F5344CB8AC3E}">
        <p14:creationId xmlns:p14="http://schemas.microsoft.com/office/powerpoint/2010/main" val="4177788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175432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点検を委託する場合、業務委託先企業等が作成した点検シートをもとに職員がチェックすることとなるが、チェックにおいては“不具合箇所のイメージを持って”点検シートを確認することが大切であり、誤った点検データがあればすぐに気付くことができる経験と技術力を、継続的に養っておくことが重要である。そのため、分野施設毎に応じたフィールドワークを中心とした研修や</a:t>
            </a:r>
            <a:r>
              <a:rPr lang="en-US" altLang="ja-JP" sz="1200" kern="100" dirty="0">
                <a:effectLst/>
              </a:rPr>
              <a:t>OJT</a:t>
            </a:r>
            <a:r>
              <a:rPr lang="ja-JP" altLang="en-US" sz="1200" kern="100" dirty="0">
                <a:effectLst/>
              </a:rPr>
              <a:t>を実施する。</a:t>
            </a: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②技術力の向上</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06801" y="2087144"/>
            <a:ext cx="1176713" cy="9432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300344"/>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点検結果の確認については、各事務所の土木職員が行うことになる。現在の体制では、経験を積んだ職員が多く配置されているが、定年退職等により、今後、経験豊富な技術者の不足、外注拡大による職員の技術力が乏しくなることが懸念され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76990" y="4175084"/>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・技術力の低下</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7046" y="5211227"/>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8279" y="3850502"/>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8279" y="489750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D5F33F9A-3927-4C29-9873-DFA862794BD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29</a:t>
            </a:fld>
            <a:endParaRPr lang="ja-JP" altLang="en-US" dirty="0"/>
          </a:p>
        </p:txBody>
      </p:sp>
      <p:sp>
        <p:nvSpPr>
          <p:cNvPr id="14" name="テキスト ボックス 13">
            <a:extLst>
              <a:ext uri="{FF2B5EF4-FFF2-40B4-BE49-F238E27FC236}">
                <a16:creationId xmlns:a16="http://schemas.microsoft.com/office/drawing/2014/main" id="{B060F22B-87CD-40E1-B060-DD12D73D7025}"/>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10】</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3829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rPr>
              <a:t>４．</a:t>
            </a:r>
            <a:r>
              <a:rPr kumimoji="1" lang="ja-JP" altLang="en-US" sz="2800" dirty="0">
                <a:solidFill>
                  <a:schemeClr val="bg1"/>
                </a:solidFill>
                <a:latin typeface="Meiryo UI" panose="020B0604030504040204" pitchFamily="50" charset="-128"/>
                <a:ea typeface="Meiryo UI" panose="020B0604030504040204" pitchFamily="50" charset="-128"/>
              </a:rPr>
              <a:t>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スライド番号プレースホルダー 1">
            <a:extLst>
              <a:ext uri="{FF2B5EF4-FFF2-40B4-BE49-F238E27FC236}">
                <a16:creationId xmlns:a16="http://schemas.microsoft.com/office/drawing/2014/main" id="{F1F01626-305C-4D3C-AB41-99A5DEA7B46A}"/>
              </a:ext>
            </a:extLst>
          </p:cNvPr>
          <p:cNvSpPr txBox="1">
            <a:spLocks/>
          </p:cNvSpPr>
          <p:nvPr/>
        </p:nvSpPr>
        <p:spPr>
          <a:xfrm>
            <a:off x="7956376" y="651388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dirty="0"/>
          </a:p>
        </p:txBody>
      </p:sp>
      <p:sp>
        <p:nvSpPr>
          <p:cNvPr id="18" name="テキスト ボックス 17">
            <a:extLst>
              <a:ext uri="{FF2B5EF4-FFF2-40B4-BE49-F238E27FC236}">
                <a16:creationId xmlns:a16="http://schemas.microsoft.com/office/drawing/2014/main" id="{374257C5-763F-404C-8BF2-E0E1C64641F0}"/>
              </a:ext>
            </a:extLst>
          </p:cNvPr>
          <p:cNvSpPr txBox="1"/>
          <p:nvPr/>
        </p:nvSpPr>
        <p:spPr>
          <a:xfrm>
            <a:off x="-108520" y="780354"/>
            <a:ext cx="4962196" cy="276999"/>
          </a:xfrm>
          <a:prstGeom prst="rect">
            <a:avLst/>
          </a:prstGeom>
          <a:noFill/>
        </p:spPr>
        <p:txBody>
          <a:bodyPr wrap="square">
            <a:spAutoFit/>
          </a:bodyPr>
          <a:lstStyle/>
          <a:p>
            <a:r>
              <a:rPr lang="en-US" altLang="ja-JP" sz="1200" dirty="0"/>
              <a:t>【</a:t>
            </a:r>
            <a:r>
              <a:rPr lang="ja-JP" altLang="en-US" sz="1200" dirty="0"/>
              <a:t>下水道</a:t>
            </a:r>
            <a:r>
              <a:rPr lang="en-US" altLang="ja-JP" sz="1200" dirty="0"/>
              <a:t>】</a:t>
            </a:r>
            <a:r>
              <a:rPr lang="ja-JP" altLang="en-US" sz="1200" dirty="0"/>
              <a:t>河川等部会における審議内容と審議スケジュール</a:t>
            </a:r>
          </a:p>
        </p:txBody>
      </p:sp>
      <p:pic>
        <p:nvPicPr>
          <p:cNvPr id="3" name="図 2">
            <a:extLst>
              <a:ext uri="{FF2B5EF4-FFF2-40B4-BE49-F238E27FC236}">
                <a16:creationId xmlns:a16="http://schemas.microsoft.com/office/drawing/2014/main" id="{35B1354F-CC5D-4583-A467-CB9658EFE386}"/>
              </a:ext>
            </a:extLst>
          </p:cNvPr>
          <p:cNvPicPr>
            <a:picLocks noChangeAspect="1"/>
          </p:cNvPicPr>
          <p:nvPr/>
        </p:nvPicPr>
        <p:blipFill>
          <a:blip r:embed="rId2"/>
          <a:stretch>
            <a:fillRect/>
          </a:stretch>
        </p:blipFill>
        <p:spPr>
          <a:xfrm>
            <a:off x="0" y="1057353"/>
            <a:ext cx="9144000" cy="5404309"/>
          </a:xfrm>
          <a:prstGeom prst="rect">
            <a:avLst/>
          </a:prstGeom>
        </p:spPr>
      </p:pic>
    </p:spTree>
    <p:extLst>
      <p:ext uri="{BB962C8B-B14F-4D97-AF65-F5344CB8AC3E}">
        <p14:creationId xmlns:p14="http://schemas.microsoft.com/office/powerpoint/2010/main" val="2793781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）診断・評価　②技術力の向上</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B63BA43C-9B66-4527-9B71-51A79F7583E0}"/>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7" name="スライド番号プレースホルダー 1">
            <a:extLst>
              <a:ext uri="{FF2B5EF4-FFF2-40B4-BE49-F238E27FC236}">
                <a16:creationId xmlns:a16="http://schemas.microsoft.com/office/drawing/2014/main" id="{695979CF-BF70-4787-B810-9A8699412136}"/>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30</a:t>
            </a:fld>
            <a:endParaRPr lang="ja-JP" altLang="en-US" dirty="0"/>
          </a:p>
        </p:txBody>
      </p:sp>
      <p:sp>
        <p:nvSpPr>
          <p:cNvPr id="9" name="テキスト ボックス 8">
            <a:extLst>
              <a:ext uri="{FF2B5EF4-FFF2-40B4-BE49-F238E27FC236}">
                <a16:creationId xmlns:a16="http://schemas.microsoft.com/office/drawing/2014/main" id="{7E20A2FF-FD62-4AE0-B31A-FE2A8267425F}"/>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10】</a:t>
            </a:r>
            <a:endParaRPr kumimoji="1" lang="ja-JP" altLang="en-US" sz="2000" dirty="0">
              <a:solidFill>
                <a:schemeClr val="bg1">
                  <a:lumMod val="95000"/>
                </a:schemeClr>
              </a:solidFill>
            </a:endParaRPr>
          </a:p>
        </p:txBody>
      </p:sp>
      <p:sp>
        <p:nvSpPr>
          <p:cNvPr id="11" name="テキスト ボックス 10">
            <a:extLst>
              <a:ext uri="{FF2B5EF4-FFF2-40B4-BE49-F238E27FC236}">
                <a16:creationId xmlns:a16="http://schemas.microsoft.com/office/drawing/2014/main" id="{072B1093-BFE8-4960-8988-7CF7300CF8F5}"/>
              </a:ext>
            </a:extLst>
          </p:cNvPr>
          <p:cNvSpPr txBox="1"/>
          <p:nvPr/>
        </p:nvSpPr>
        <p:spPr>
          <a:xfrm>
            <a:off x="235652" y="1700808"/>
            <a:ext cx="4316720" cy="4301177"/>
          </a:xfrm>
          <a:prstGeom prst="rect">
            <a:avLst/>
          </a:prstGeom>
          <a:solidFill>
            <a:schemeClr val="bg1"/>
          </a:solidFill>
        </p:spPr>
        <p:txBody>
          <a:bodyPr wrap="square">
            <a:spAutoFit/>
          </a:bodyPr>
          <a:lstStyle/>
          <a:p>
            <a:pPr algn="ctr"/>
            <a:r>
              <a:rPr lang="ja-JP" altLang="ja-JP" sz="1100" kern="100" dirty="0">
                <a:effectLst/>
                <a:latin typeface="Meiryo UI" panose="020B0604030504040204" pitchFamily="50" charset="-128"/>
                <a:ea typeface="Meiryo UI" panose="020B0604030504040204" pitchFamily="50" charset="-128"/>
                <a:cs typeface="Times New Roman" panose="02020603050405020304" pitchFamily="18" charset="0"/>
              </a:rPr>
              <a:t>南部流域下水道事務所『歩く』管渠パトロールについて</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a:t>
            </a:r>
          </a:p>
          <a:p>
            <a:pPr algn="just"/>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○パトロールの目的</a:t>
            </a:r>
          </a:p>
          <a:p>
            <a:pPr marL="133350" indent="-133350"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現在、管理Ｇ職員と各水みらいセンターの運転管理委託の受注者が、管内の管渠パトロールを年にそれぞれ</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1</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度ずつ行っている。今回、管理Ｇ以外の職員が実際に流域下水道幹線の最上流から処理場までを、途中途中のマンホールを確認しつつ、歩いてパトロールすることで、地下にある幹線を実際に肌で感じてもらい、また処理場内では、実際にマンホール蓋を開け上部から内部の確認を行う。</a:t>
            </a:r>
          </a:p>
          <a:p>
            <a:pPr algn="just"/>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○パトロール方法</a:t>
            </a:r>
          </a:p>
          <a:p>
            <a:pPr marL="133350" indent="-133350"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幹線最上流部より、管渠台帳、過去のパトロール写真などを見ながら、各マンホールを確認しつつ、最下流である今池水みらいセンターまでの幹線ルートを歩いていく。処理場到着後は、入口付近にあるφ</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600</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㎜のマンホール蓋を実際に開放し、内部を上から確認してもらう。出発地点までは、公用車で送り、公用車は今池ＭＣにて待機する。</a:t>
            </a:r>
            <a:endPar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33350" indent="-133350" algn="just"/>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○対象幹線とパトロールルート</a:t>
            </a:r>
          </a:p>
          <a:p>
            <a:pPr marL="133350" indent="-133350"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今回パトロールしてもらうのは、西除左岸雨水Ａ幹線。最上流部は堺市北区中村町公民館前となり、そこから北上し、阪南中央病院の交差点を左折。そこからは府道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12</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号堺大和高田線を西に進み、南花田中央の交差点を右折し、府道</a:t>
            </a:r>
            <a:r>
              <a:rPr lang="en-US"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192</a:t>
            </a:r>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号我堂金岡線を北上。今池ＭＣに向かい、正門付近を最下流とする。</a:t>
            </a:r>
          </a:p>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　　我堂金岡線下部については、基本的に中央分離帯にマンホールがあるため、遠目に確認する。</a:t>
            </a:r>
          </a:p>
        </p:txBody>
      </p:sp>
      <p:sp>
        <p:nvSpPr>
          <p:cNvPr id="14" name="テキスト ボックス 13">
            <a:extLst>
              <a:ext uri="{FF2B5EF4-FFF2-40B4-BE49-F238E27FC236}">
                <a16:creationId xmlns:a16="http://schemas.microsoft.com/office/drawing/2014/main" id="{09521A06-AEC5-4832-8DC2-E65D2352AC92}"/>
              </a:ext>
            </a:extLst>
          </p:cNvPr>
          <p:cNvSpPr txBox="1"/>
          <p:nvPr/>
        </p:nvSpPr>
        <p:spPr>
          <a:xfrm>
            <a:off x="235652" y="1372484"/>
            <a:ext cx="3544260" cy="292388"/>
          </a:xfrm>
          <a:prstGeom prst="rect">
            <a:avLst/>
          </a:prstGeom>
          <a:noFill/>
        </p:spPr>
        <p:txBody>
          <a:bodyPr wrap="square" rtlCol="0">
            <a:spAutoFit/>
          </a:bodyPr>
          <a:lstStyle/>
          <a:p>
            <a:r>
              <a:rPr kumimoji="1" lang="en-US" altLang="ja-JP" sz="1300" dirty="0"/>
              <a:t>【</a:t>
            </a:r>
            <a:r>
              <a:rPr kumimoji="1" lang="ja-JP" altLang="en-US" sz="1300" dirty="0"/>
              <a:t>事務所研修例</a:t>
            </a:r>
            <a:r>
              <a:rPr kumimoji="1" lang="en-US" altLang="ja-JP" sz="1300" dirty="0"/>
              <a:t>】</a:t>
            </a:r>
            <a:endParaRPr kumimoji="1" lang="ja-JP" altLang="en-US" sz="1300" dirty="0"/>
          </a:p>
        </p:txBody>
      </p:sp>
      <p:pic>
        <p:nvPicPr>
          <p:cNvPr id="48" name="図 47">
            <a:extLst>
              <a:ext uri="{FF2B5EF4-FFF2-40B4-BE49-F238E27FC236}">
                <a16:creationId xmlns:a16="http://schemas.microsoft.com/office/drawing/2014/main" id="{A2BB2B1C-ABC2-4429-9D16-E83445048405}"/>
              </a:ext>
            </a:extLst>
          </p:cNvPr>
          <p:cNvPicPr>
            <a:picLocks noChangeAspect="1"/>
          </p:cNvPicPr>
          <p:nvPr/>
        </p:nvPicPr>
        <p:blipFill rotWithShape="1">
          <a:blip r:embed="rId2"/>
          <a:srcRect l="17347" t="4996" r="17658"/>
          <a:stretch/>
        </p:blipFill>
        <p:spPr>
          <a:xfrm>
            <a:off x="4998897" y="1980652"/>
            <a:ext cx="3909451" cy="4180296"/>
          </a:xfrm>
          <a:prstGeom prst="rect">
            <a:avLst/>
          </a:prstGeom>
        </p:spPr>
      </p:pic>
      <p:sp>
        <p:nvSpPr>
          <p:cNvPr id="50" name="テキスト ボックス 49">
            <a:extLst>
              <a:ext uri="{FF2B5EF4-FFF2-40B4-BE49-F238E27FC236}">
                <a16:creationId xmlns:a16="http://schemas.microsoft.com/office/drawing/2014/main" id="{EF33CB2C-45F7-46EA-9585-5C3487C6F446}"/>
              </a:ext>
            </a:extLst>
          </p:cNvPr>
          <p:cNvSpPr txBox="1"/>
          <p:nvPr/>
        </p:nvSpPr>
        <p:spPr>
          <a:xfrm>
            <a:off x="4998897" y="1719760"/>
            <a:ext cx="1159612" cy="253916"/>
          </a:xfrm>
          <a:prstGeom prst="rect">
            <a:avLst/>
          </a:prstGeom>
          <a:solidFill>
            <a:schemeClr val="bg1"/>
          </a:solidFill>
        </p:spPr>
        <p:txBody>
          <a:bodyPr wrap="square">
            <a:spAutoFit/>
          </a:bodyPr>
          <a:lstStyle/>
          <a:p>
            <a:pPr algn="just"/>
            <a:r>
              <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rPr>
              <a:t>○ルート</a:t>
            </a:r>
            <a:r>
              <a:rPr lang="ja-JP" altLang="en-US" sz="1050" kern="100" dirty="0">
                <a:effectLst/>
                <a:latin typeface="Meiryo UI" panose="020B0604030504040204" pitchFamily="50" charset="-128"/>
                <a:ea typeface="Meiryo UI" panose="020B0604030504040204" pitchFamily="50" charset="-128"/>
                <a:cs typeface="Times New Roman" panose="02020603050405020304" pitchFamily="18" charset="0"/>
              </a:rPr>
              <a:t>図</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58794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230832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安全性・信頼性や</a:t>
            </a:r>
            <a:r>
              <a:rPr lang="en-US" altLang="ja-JP" sz="1200" kern="100" dirty="0">
                <a:effectLst/>
              </a:rPr>
              <a:t>LCC</a:t>
            </a:r>
            <a:r>
              <a:rPr lang="ja-JP" altLang="en-US" sz="1200" kern="100" dirty="0">
                <a:effectLst/>
              </a:rPr>
              <a:t>最小化の観点から、「予防保全」による管理を原則とし、表</a:t>
            </a:r>
            <a:r>
              <a:rPr lang="en-US" altLang="ja-JP" sz="1200" kern="100" dirty="0">
                <a:effectLst/>
              </a:rPr>
              <a:t>4.2-1</a:t>
            </a:r>
            <a:r>
              <a:rPr lang="ja-JP" altLang="en-US" sz="1200" kern="100" dirty="0">
                <a:effectLst/>
              </a:rPr>
              <a:t>に示す維持管理手法を管渠に適用する。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　</a:t>
            </a:r>
            <a:r>
              <a:rPr lang="ja-JP" altLang="en-US" sz="1200" kern="100" dirty="0">
                <a:effectLst/>
              </a:rPr>
              <a:t>また、適切な維持管理手法や最適な補修時期を設定するため、点検結果を踏まえた損傷の程度（健全度等）などデータの蓄積状況、施設の特性（材料、設計基準（設置時の施工技術）、使用環境、経過年数、施設が受ける作用など）や重要度（施設の利用状況、不具合が発生した場合の社会的影響度や代替性、維持管理・更新費用、防災上の位置づけ等）を考慮し、施設毎の維持管理手法を設定する。</a:t>
            </a: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維持管理手法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20</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・資産管理方法</a:t>
            </a:r>
            <a:r>
              <a:rPr lang="ja-JP" altLang="en-US" sz="1300" dirty="0">
                <a:latin typeface="BIZ UDPゴシック" panose="020B0400000000000000" pitchFamily="50" charset="-128"/>
                <a:ea typeface="BIZ UDPゴシック" panose="020B0400000000000000" pitchFamily="50" charset="-128"/>
              </a:rPr>
              <a:t>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指針</a:t>
            </a:r>
            <a:r>
              <a:rPr lang="en-US" altLang="ja-JP" sz="1300" dirty="0">
                <a:latin typeface="BIZ UDPゴシック" panose="020B0400000000000000" pitchFamily="50" charset="-128"/>
                <a:ea typeface="BIZ UDPゴシック" panose="020B0400000000000000" pitchFamily="50" charset="-128"/>
              </a:rPr>
              <a:t>3</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29640" y="2399921"/>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2"/>
            <a:ext cx="4162008" cy="3306651"/>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平成</a:t>
            </a:r>
            <a:r>
              <a:rPr lang="en-US" altLang="ja-JP" sz="1200" kern="100" dirty="0"/>
              <a:t>30</a:t>
            </a:r>
            <a:r>
              <a:rPr lang="ja-JP" altLang="en-US" sz="1200" kern="100" dirty="0"/>
              <a:t>年</a:t>
            </a:r>
            <a:r>
              <a:rPr lang="en-US" altLang="ja-JP" sz="1200" kern="100" dirty="0"/>
              <a:t>2</a:t>
            </a:r>
            <a:r>
              <a:rPr lang="ja-JP" altLang="en-US" sz="1200" kern="100" dirty="0"/>
              <a:t>月に策定した、「大阪府流域下水道事業ストックマネジメント実施方針」で、維持管理手法を表のとおり設定した。</a:t>
            </a:r>
            <a:endParaRPr lang="en-US" altLang="ja-JP" sz="1200" kern="100" dirty="0"/>
          </a:p>
          <a:p>
            <a:pPr algn="just"/>
            <a:endParaRPr lang="en-US" altLang="ja-JP" sz="1200" kern="100" dirty="0"/>
          </a:p>
          <a:p>
            <a:pPr algn="just"/>
            <a:r>
              <a:rPr lang="ja-JP" altLang="en-US" sz="1200" kern="100" dirty="0"/>
              <a:t>　</a:t>
            </a:r>
            <a:endParaRPr lang="en-US" altLang="ja-JP" sz="1200" kern="100" dirty="0"/>
          </a:p>
          <a:p>
            <a:pPr algn="just"/>
            <a:endParaRPr lang="en-US" altLang="ja-JP" sz="1200" kern="100" dirty="0"/>
          </a:p>
          <a:p>
            <a:pPr algn="just"/>
            <a:endParaRPr lang="en-US" altLang="ja-JP" sz="1200" kern="100" dirty="0"/>
          </a:p>
          <a:p>
            <a:pPr algn="just"/>
            <a:endParaRPr lang="en-US" altLang="ja-JP" sz="1200" kern="100" dirty="0"/>
          </a:p>
          <a:p>
            <a:pPr algn="just"/>
            <a:endParaRPr lang="en-US" altLang="ja-JP" sz="1200" kern="100" dirty="0"/>
          </a:p>
          <a:p>
            <a:pPr algn="just"/>
            <a:r>
              <a:rPr lang="en-US" altLang="ja-JP" sz="1100" kern="100" dirty="0"/>
              <a:t>※</a:t>
            </a:r>
            <a:r>
              <a:rPr lang="ja-JP" altLang="en-US" sz="1100" kern="100" dirty="0"/>
              <a:t>圧送管は、点検調査が困難なため、管理手法を定めていない</a:t>
            </a:r>
            <a:endParaRPr lang="en-US" altLang="ja-JP" sz="1100" kern="100" dirty="0"/>
          </a:p>
          <a:p>
            <a:pPr algn="just"/>
            <a:r>
              <a:rPr lang="en-US" altLang="ja-JP" sz="1100" kern="100" dirty="0"/>
              <a:t>※</a:t>
            </a:r>
            <a:r>
              <a:rPr lang="ja-JP" altLang="en-US" sz="1100" kern="100" dirty="0"/>
              <a:t>流域下水道幹線はすべて重要な幹線（各市町村が集約した下水を流す根幹施設）とする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68088" y="5004898"/>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p>
          <a:p>
            <a:pPr algn="just"/>
            <a:r>
              <a:rPr lang="ja-JP" altLang="en-US" sz="1200" kern="100" dirty="0"/>
              <a:t>・圧送管の維持管理手法を決定する必要がある</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8024" y="5972634"/>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・圧送管については、新技術による点検手法が確立されてきたため、予防保全（状態監視）として設定する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04262" y="4755570"/>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04262" y="5662151"/>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C5D94882-DBA0-4F46-BB6D-AEFA4D8B607F}"/>
              </a:ext>
            </a:extLst>
          </p:cNvPr>
          <p:cNvPicPr>
            <a:picLocks noChangeAspect="1"/>
          </p:cNvPicPr>
          <p:nvPr/>
        </p:nvPicPr>
        <p:blipFill>
          <a:blip r:embed="rId2"/>
          <a:stretch>
            <a:fillRect/>
          </a:stretch>
        </p:blipFill>
        <p:spPr>
          <a:xfrm>
            <a:off x="41098" y="3949391"/>
            <a:ext cx="4530902" cy="2908609"/>
          </a:xfrm>
          <a:prstGeom prst="rect">
            <a:avLst/>
          </a:prstGeom>
          <a:ln>
            <a:noFill/>
          </a:ln>
        </p:spPr>
      </p:pic>
      <p:sp>
        <p:nvSpPr>
          <p:cNvPr id="14" name="テキスト ボックス 13">
            <a:extLst>
              <a:ext uri="{FF2B5EF4-FFF2-40B4-BE49-F238E27FC236}">
                <a16:creationId xmlns:a16="http://schemas.microsoft.com/office/drawing/2014/main" id="{D52D663C-7848-4AE0-9F82-A6E0A3FAD157}"/>
              </a:ext>
            </a:extLst>
          </p:cNvPr>
          <p:cNvSpPr txBox="1"/>
          <p:nvPr/>
        </p:nvSpPr>
        <p:spPr>
          <a:xfrm>
            <a:off x="830385" y="3701344"/>
            <a:ext cx="2952328"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4.2-1 </a:t>
            </a:r>
            <a:r>
              <a:rPr lang="ja-JP" altLang="en-US" sz="1200" kern="100" dirty="0">
                <a:effectLst/>
              </a:rPr>
              <a:t>維持管理手法の区分と定義</a:t>
            </a:r>
          </a:p>
        </p:txBody>
      </p:sp>
      <p:graphicFrame>
        <p:nvGraphicFramePr>
          <p:cNvPr id="6" name="表 6">
            <a:extLst>
              <a:ext uri="{FF2B5EF4-FFF2-40B4-BE49-F238E27FC236}">
                <a16:creationId xmlns:a16="http://schemas.microsoft.com/office/drawing/2014/main" id="{001CF0A2-7B8B-44AC-B727-77BCA5176DE3}"/>
              </a:ext>
            </a:extLst>
          </p:cNvPr>
          <p:cNvGraphicFramePr>
            <a:graphicFrameLocks noGrp="1"/>
          </p:cNvGraphicFramePr>
          <p:nvPr>
            <p:extLst>
              <p:ext uri="{D42A27DB-BD31-4B8C-83A1-F6EECF244321}">
                <p14:modId xmlns:p14="http://schemas.microsoft.com/office/powerpoint/2010/main" val="3238714300"/>
              </p:ext>
            </p:extLst>
          </p:nvPr>
        </p:nvGraphicFramePr>
        <p:xfrm>
          <a:off x="4963772" y="3056344"/>
          <a:ext cx="3839426" cy="975360"/>
        </p:xfrm>
        <a:graphic>
          <a:graphicData uri="http://schemas.openxmlformats.org/drawingml/2006/table">
            <a:tbl>
              <a:tblPr firstRow="1" bandRow="1">
                <a:tableStyleId>{5C22544A-7EE6-4342-B048-85BDC9FD1C3A}</a:tableStyleId>
              </a:tblPr>
              <a:tblGrid>
                <a:gridCol w="729083">
                  <a:extLst>
                    <a:ext uri="{9D8B030D-6E8A-4147-A177-3AD203B41FA5}">
                      <a16:colId xmlns:a16="http://schemas.microsoft.com/office/drawing/2014/main" val="734789237"/>
                    </a:ext>
                  </a:extLst>
                </a:gridCol>
                <a:gridCol w="720080">
                  <a:extLst>
                    <a:ext uri="{9D8B030D-6E8A-4147-A177-3AD203B41FA5}">
                      <a16:colId xmlns:a16="http://schemas.microsoft.com/office/drawing/2014/main" val="589937340"/>
                    </a:ext>
                  </a:extLst>
                </a:gridCol>
                <a:gridCol w="2390263">
                  <a:extLst>
                    <a:ext uri="{9D8B030D-6E8A-4147-A177-3AD203B41FA5}">
                      <a16:colId xmlns:a16="http://schemas.microsoft.com/office/drawing/2014/main" val="132787856"/>
                    </a:ext>
                  </a:extLst>
                </a:gridCol>
              </a:tblGrid>
              <a:tr h="201687">
                <a:tc gridSpan="2">
                  <a:txBody>
                    <a:bodyPr/>
                    <a:lstStyle/>
                    <a:p>
                      <a:pPr algn="ctr"/>
                      <a:r>
                        <a:rPr kumimoji="1" lang="ja-JP" altLang="en-US" sz="800" b="0" dirty="0">
                          <a:solidFill>
                            <a:schemeClr val="tx1"/>
                          </a:solidFill>
                          <a:latin typeface="+mn-ea"/>
                          <a:ea typeface="+mn-ea"/>
                        </a:rPr>
                        <a:t>項目</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800" b="0"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dirty="0">
                          <a:solidFill>
                            <a:schemeClr val="tx1"/>
                          </a:solidFill>
                          <a:latin typeface="+mn-ea"/>
                          <a:ea typeface="+mn-ea"/>
                        </a:rPr>
                        <a:t>施設</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4360090"/>
                  </a:ext>
                </a:extLst>
              </a:tr>
              <a:tr h="316937">
                <a:tc rowSpan="2">
                  <a:txBody>
                    <a:bodyPr/>
                    <a:lstStyle/>
                    <a:p>
                      <a:r>
                        <a:rPr kumimoji="1" lang="ja-JP" altLang="en-US" sz="800" b="0" dirty="0">
                          <a:solidFill>
                            <a:schemeClr val="tx1"/>
                          </a:solidFill>
                          <a:latin typeface="+mn-ea"/>
                          <a:ea typeface="+mn-ea"/>
                        </a:rPr>
                        <a:t>予防保全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b="0" dirty="0">
                          <a:solidFill>
                            <a:schemeClr val="tx1"/>
                          </a:solidFill>
                          <a:latin typeface="+mn-ea"/>
                          <a:ea typeface="+mn-ea"/>
                        </a:rPr>
                        <a:t>状態監視</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b="0" dirty="0">
                          <a:solidFill>
                            <a:schemeClr val="tx1"/>
                          </a:solidFill>
                          <a:latin typeface="+mn-ea"/>
                          <a:ea typeface="+mn-ea"/>
                        </a:rPr>
                        <a:t>管渠（自然流下管）、マンホール（蓋も含む）</a:t>
                      </a:r>
                      <a:endParaRPr kumimoji="1" lang="en-US" altLang="ja-JP" sz="800" b="0" dirty="0">
                        <a:solidFill>
                          <a:schemeClr val="tx1"/>
                        </a:solidFill>
                        <a:latin typeface="+mn-ea"/>
                        <a:ea typeface="+mn-ea"/>
                      </a:endParaRPr>
                    </a:p>
                    <a:p>
                      <a:r>
                        <a:rPr kumimoji="1" lang="ja-JP" altLang="en-US" sz="800" b="0" dirty="0">
                          <a:solidFill>
                            <a:schemeClr val="tx1"/>
                          </a:solidFill>
                          <a:latin typeface="+mn-ea"/>
                          <a:ea typeface="+mn-ea"/>
                        </a:rPr>
                        <a:t>土木躯体（付帯設備含む）</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0298704"/>
                  </a:ext>
                </a:extLst>
              </a:tr>
              <a:tr h="201687">
                <a:tc vMerge="1">
                  <a:txBody>
                    <a:bodyPr/>
                    <a:lstStyle/>
                    <a:p>
                      <a:endParaRPr kumimoji="1" lang="ja-JP" altLang="en-US" sz="800" b="0"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800" b="0" dirty="0">
                          <a:solidFill>
                            <a:schemeClr val="tx1"/>
                          </a:solidFill>
                          <a:latin typeface="+mn-ea"/>
                          <a:ea typeface="+mn-ea"/>
                        </a:rPr>
                        <a:t>時間計画</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dirty="0">
                          <a:solidFill>
                            <a:schemeClr val="tx1"/>
                          </a:solidFill>
                          <a:latin typeface="+mn-ea"/>
                          <a:ea typeface="+mn-ea"/>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902730"/>
                  </a:ext>
                </a:extLst>
              </a:tr>
              <a:tr h="201687">
                <a:tc gridSpan="2">
                  <a:txBody>
                    <a:bodyPr/>
                    <a:lstStyle/>
                    <a:p>
                      <a:r>
                        <a:rPr kumimoji="1" lang="ja-JP" altLang="en-US" sz="800" b="0" dirty="0">
                          <a:solidFill>
                            <a:schemeClr val="tx1"/>
                          </a:solidFill>
                          <a:latin typeface="+mn-ea"/>
                          <a:ea typeface="+mn-ea"/>
                        </a:rPr>
                        <a:t>事後保全</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sz="800" b="0" dirty="0">
                        <a:solidFill>
                          <a:schemeClr val="tx1"/>
                        </a:solidFill>
                        <a:latin typeface="+mn-ea"/>
                        <a:ea typeface="+mn-ea"/>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800" b="0" dirty="0">
                          <a:solidFill>
                            <a:schemeClr val="tx1"/>
                          </a:solidFill>
                          <a:latin typeface="+mn-ea"/>
                          <a:ea typeface="+mn-ea"/>
                        </a:rPr>
                        <a: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7300376"/>
                  </a:ext>
                </a:extLst>
              </a:tr>
            </a:tbl>
          </a:graphicData>
        </a:graphic>
      </p:graphicFrame>
      <p:sp>
        <p:nvSpPr>
          <p:cNvPr id="15" name="スライド番号プレースホルダー 1">
            <a:extLst>
              <a:ext uri="{FF2B5EF4-FFF2-40B4-BE49-F238E27FC236}">
                <a16:creationId xmlns:a16="http://schemas.microsoft.com/office/drawing/2014/main" id="{A3C7617F-024A-49A4-8E23-D93292A8BE14}"/>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31</a:t>
            </a:fld>
            <a:endParaRPr lang="ja-JP" altLang="en-US" dirty="0"/>
          </a:p>
        </p:txBody>
      </p:sp>
      <p:sp>
        <p:nvSpPr>
          <p:cNvPr id="17" name="テキスト ボックス 16">
            <a:extLst>
              <a:ext uri="{FF2B5EF4-FFF2-40B4-BE49-F238E27FC236}">
                <a16:creationId xmlns:a16="http://schemas.microsoft.com/office/drawing/2014/main" id="{11716252-FFE3-4C7A-A560-2C821AB659A0}"/>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11】</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348249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50184" y="1295912"/>
            <a:ext cx="4639456" cy="41549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201430" y="2639710"/>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（管渠）健全度２（緊急度では</a:t>
            </a:r>
            <a:r>
              <a:rPr lang="en-US" altLang="ja-JP" sz="1200" kern="100" dirty="0">
                <a:effectLst/>
              </a:rPr>
              <a:t>Ⅰ</a:t>
            </a:r>
            <a:r>
              <a:rPr lang="ja-JP" altLang="en-US" sz="1200" kern="100" dirty="0">
                <a:effectLst/>
              </a:rPr>
              <a:t>、</a:t>
            </a:r>
            <a:r>
              <a:rPr lang="en-US" altLang="ja-JP" sz="1200" kern="100" dirty="0">
                <a:effectLst/>
              </a:rPr>
              <a:t>Ⅱ</a:t>
            </a:r>
            <a:r>
              <a:rPr lang="ja-JP" altLang="en-US" sz="1200" kern="100" dirty="0">
                <a:effectLst/>
              </a:rPr>
              <a:t>）は、腐食により鉄筋が露出している状態、もしくはコンクリートの骨材露出と幅</a:t>
            </a:r>
            <a:r>
              <a:rPr lang="en-US" altLang="ja-JP" sz="1200" kern="100" dirty="0">
                <a:effectLst/>
              </a:rPr>
              <a:t>2㎜</a:t>
            </a:r>
            <a:r>
              <a:rPr lang="ja-JP" altLang="en-US" sz="1200" kern="100" dirty="0">
                <a:effectLst/>
              </a:rPr>
              <a:t>以上のクラック等が複合して発生している状態であるため、何らかの対応が必要。ただし、緊急度</a:t>
            </a:r>
            <a:r>
              <a:rPr lang="en-US" altLang="ja-JP" sz="1200" kern="100" dirty="0">
                <a:effectLst/>
              </a:rPr>
              <a:t>Ⅱ</a:t>
            </a:r>
            <a:r>
              <a:rPr lang="ja-JP" altLang="en-US" sz="1200" kern="100" dirty="0">
                <a:effectLst/>
              </a:rPr>
              <a:t>の施設については、未対応施設が残っている。</a:t>
            </a:r>
            <a:endParaRPr lang="en-US" altLang="ja-JP" sz="1200" kern="100" dirty="0">
              <a:effectLst/>
            </a:endParaRPr>
          </a:p>
          <a:p>
            <a:pPr algn="just"/>
            <a:r>
              <a:rPr lang="ja-JP" altLang="en-US" sz="1200" kern="100" dirty="0">
                <a:effectLst/>
              </a:rPr>
              <a:t>（土木）健全度２は、コンクリート表面が指で簡単に掻き取れるほどの腐食や、水が噴出しているような状態であるため、何らかの対応が必要。</a:t>
            </a:r>
            <a:endParaRPr lang="en-US" altLang="ja-JP" sz="1200" kern="100" dirty="0">
              <a:effectLst/>
            </a:endParaRPr>
          </a:p>
          <a:p>
            <a:pPr algn="just"/>
            <a:r>
              <a:rPr lang="en-US" altLang="ja-JP" sz="1200" kern="100" dirty="0"/>
              <a:t>※</a:t>
            </a:r>
            <a:r>
              <a:rPr lang="ja-JP" altLang="en-US" sz="1200" kern="100" dirty="0"/>
              <a:t>現在の不具合施設は、蓋類や防食塗装等の付帯施設のみ</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管渠は「下水道維持管理指針（日本下水道協会）」により緊急度</a:t>
            </a:r>
            <a:r>
              <a:rPr lang="en-US" altLang="ja-JP" sz="1200" kern="100" dirty="0"/>
              <a:t>Ⅰ</a:t>
            </a:r>
            <a:r>
              <a:rPr lang="ja-JP" altLang="en-US" sz="1200" kern="100" dirty="0"/>
              <a:t>～</a:t>
            </a:r>
            <a:r>
              <a:rPr lang="en-US" altLang="ja-JP" sz="1200" kern="100" dirty="0"/>
              <a:t>Ⅲ</a:t>
            </a:r>
            <a:r>
              <a:rPr lang="ja-JP" altLang="en-US" sz="1200" kern="100" dirty="0"/>
              <a:t>に分割され、対応が必要とされているが、その方法については、示されていない</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8729" y="5922348"/>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・目標管理水準は健全度３を継続とし、管渠の対応（改築、修繕、経過観察）について、考え方を整理する。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38655" y="566552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52D663C-7848-4AE0-9F82-A6E0A3FAD157}"/>
              </a:ext>
            </a:extLst>
          </p:cNvPr>
          <p:cNvSpPr txBox="1"/>
          <p:nvPr/>
        </p:nvSpPr>
        <p:spPr>
          <a:xfrm>
            <a:off x="1331640" y="3916371"/>
            <a:ext cx="447658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4.2-3</a:t>
            </a:r>
            <a:r>
              <a:rPr lang="ja-JP" altLang="en-US" sz="1200" kern="100" dirty="0">
                <a:effectLst/>
              </a:rPr>
              <a:t>　管理水準の設定</a:t>
            </a:r>
          </a:p>
        </p:txBody>
      </p:sp>
      <p:pic>
        <p:nvPicPr>
          <p:cNvPr id="3" name="図 2">
            <a:extLst>
              <a:ext uri="{FF2B5EF4-FFF2-40B4-BE49-F238E27FC236}">
                <a16:creationId xmlns:a16="http://schemas.microsoft.com/office/drawing/2014/main" id="{34574DD5-F796-4207-A8F9-0F66B1B1C0F5}"/>
              </a:ext>
            </a:extLst>
          </p:cNvPr>
          <p:cNvPicPr>
            <a:picLocks noChangeAspect="1"/>
          </p:cNvPicPr>
          <p:nvPr/>
        </p:nvPicPr>
        <p:blipFill>
          <a:blip r:embed="rId2"/>
          <a:stretch>
            <a:fillRect/>
          </a:stretch>
        </p:blipFill>
        <p:spPr>
          <a:xfrm>
            <a:off x="42174" y="1826284"/>
            <a:ext cx="4529826" cy="2116158"/>
          </a:xfrm>
          <a:prstGeom prst="rect">
            <a:avLst/>
          </a:prstGeom>
          <a:ln>
            <a:noFill/>
          </a:ln>
        </p:spPr>
      </p:pic>
      <p:sp>
        <p:nvSpPr>
          <p:cNvPr id="16" name="テキスト ボックス 15">
            <a:extLst>
              <a:ext uri="{FF2B5EF4-FFF2-40B4-BE49-F238E27FC236}">
                <a16:creationId xmlns:a16="http://schemas.microsoft.com/office/drawing/2014/main" id="{FF511E04-2D3F-4BF0-9BBD-7BCE56248638}"/>
              </a:ext>
            </a:extLst>
          </p:cNvPr>
          <p:cNvSpPr txBox="1"/>
          <p:nvPr/>
        </p:nvSpPr>
        <p:spPr>
          <a:xfrm>
            <a:off x="827584" y="1583704"/>
            <a:ext cx="447658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表</a:t>
            </a:r>
            <a:r>
              <a:rPr lang="en-US" altLang="ja-JP" sz="1200" kern="100" dirty="0">
                <a:effectLst/>
              </a:rPr>
              <a:t>4.2-2</a:t>
            </a:r>
            <a:r>
              <a:rPr lang="ja-JP" altLang="en-US" sz="1200" kern="100" dirty="0">
                <a:effectLst/>
              </a:rPr>
              <a:t>　管理水準の基本的な考え方</a:t>
            </a:r>
          </a:p>
        </p:txBody>
      </p:sp>
      <p:pic>
        <p:nvPicPr>
          <p:cNvPr id="6" name="図 5">
            <a:extLst>
              <a:ext uri="{FF2B5EF4-FFF2-40B4-BE49-F238E27FC236}">
                <a16:creationId xmlns:a16="http://schemas.microsoft.com/office/drawing/2014/main" id="{DEA7C332-8B5E-45C9-8DA6-1CD685BA0187}"/>
              </a:ext>
            </a:extLst>
          </p:cNvPr>
          <p:cNvPicPr>
            <a:picLocks noChangeAspect="1"/>
          </p:cNvPicPr>
          <p:nvPr/>
        </p:nvPicPr>
        <p:blipFill>
          <a:blip r:embed="rId3"/>
          <a:stretch>
            <a:fillRect/>
          </a:stretch>
        </p:blipFill>
        <p:spPr>
          <a:xfrm>
            <a:off x="-559086" y="4162808"/>
            <a:ext cx="5184576" cy="1270056"/>
          </a:xfrm>
          <a:prstGeom prst="rect">
            <a:avLst/>
          </a:prstGeom>
        </p:spPr>
      </p:pic>
      <p:sp>
        <p:nvSpPr>
          <p:cNvPr id="17" name="テキスト ボックス 16">
            <a:extLst>
              <a:ext uri="{FF2B5EF4-FFF2-40B4-BE49-F238E27FC236}">
                <a16:creationId xmlns:a16="http://schemas.microsoft.com/office/drawing/2014/main" id="{1AD86910-EB4B-4004-84A1-EA5DC2942EDB}"/>
              </a:ext>
            </a:extLst>
          </p:cNvPr>
          <p:cNvSpPr txBox="1"/>
          <p:nvPr/>
        </p:nvSpPr>
        <p:spPr>
          <a:xfrm>
            <a:off x="273320" y="6128591"/>
            <a:ext cx="4162008" cy="430887"/>
          </a:xfrm>
          <a:prstGeom prst="rect">
            <a:avLst/>
          </a:prstGeom>
          <a:noFill/>
          <a:ln>
            <a:solidFill>
              <a:schemeClr val="tx1"/>
            </a:solidFill>
            <a:prstDash val="sysDot"/>
          </a:ln>
        </p:spPr>
        <p:txBody>
          <a:bodyPr wrap="square" rtlCol="0">
            <a:spAutoFit/>
          </a:bodyPr>
          <a:lstStyle/>
          <a:p>
            <a:pPr algn="just"/>
            <a:r>
              <a:rPr lang="en-US" altLang="ja-JP" sz="1100" kern="100" dirty="0">
                <a:effectLst/>
              </a:rPr>
              <a:t>【</a:t>
            </a:r>
            <a:r>
              <a:rPr lang="ja-JP" altLang="en-US" sz="1100" kern="100" dirty="0"/>
              <a:t>改築とは</a:t>
            </a:r>
            <a:r>
              <a:rPr lang="en-US" altLang="ja-JP" sz="1100" kern="100" dirty="0">
                <a:effectLst/>
              </a:rPr>
              <a:t>】</a:t>
            </a:r>
          </a:p>
          <a:p>
            <a:pPr algn="just"/>
            <a:r>
              <a:rPr lang="ja-JP" altLang="en-US" sz="1100" kern="100" dirty="0"/>
              <a:t>長寿命化（管更生工法）と更新（再建設、取り換え）の総称</a:t>
            </a:r>
          </a:p>
        </p:txBody>
      </p:sp>
      <p:sp>
        <p:nvSpPr>
          <p:cNvPr id="18" name="スライド番号プレースホルダー 1">
            <a:extLst>
              <a:ext uri="{FF2B5EF4-FFF2-40B4-BE49-F238E27FC236}">
                <a16:creationId xmlns:a16="http://schemas.microsoft.com/office/drawing/2014/main" id="{15470727-E9A8-4888-BC06-5A212CD3FE12}"/>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32</a:t>
            </a:fld>
            <a:endParaRPr lang="ja-JP" altLang="en-US" dirty="0"/>
          </a:p>
        </p:txBody>
      </p:sp>
      <p:sp>
        <p:nvSpPr>
          <p:cNvPr id="20" name="テキスト ボックス 19">
            <a:extLst>
              <a:ext uri="{FF2B5EF4-FFF2-40B4-BE49-F238E27FC236}">
                <a16:creationId xmlns:a16="http://schemas.microsoft.com/office/drawing/2014/main" id="{DAF53481-A732-41EB-BDF2-E7736D2E62D3}"/>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767301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495332"/>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0" name="テキスト ボックス 29">
            <a:extLst>
              <a:ext uri="{FF2B5EF4-FFF2-40B4-BE49-F238E27FC236}">
                <a16:creationId xmlns:a16="http://schemas.microsoft.com/office/drawing/2014/main" id="{0EDBB566-571B-4990-A6C8-60FFB60557B5}"/>
              </a:ext>
            </a:extLst>
          </p:cNvPr>
          <p:cNvSpPr txBox="1"/>
          <p:nvPr/>
        </p:nvSpPr>
        <p:spPr>
          <a:xfrm>
            <a:off x="7812360" y="524813"/>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27F0AC23-0980-4C2B-A853-49098B921828}"/>
              </a:ext>
            </a:extLst>
          </p:cNvPr>
          <p:cNvSpPr txBox="1"/>
          <p:nvPr/>
        </p:nvSpPr>
        <p:spPr>
          <a:xfrm>
            <a:off x="47049" y="849044"/>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29" name="テキスト ボックス 28">
            <a:extLst>
              <a:ext uri="{FF2B5EF4-FFF2-40B4-BE49-F238E27FC236}">
                <a16:creationId xmlns:a16="http://schemas.microsoft.com/office/drawing/2014/main" id="{9463FE46-E177-4D55-B487-AA0C3C8D643B}"/>
              </a:ext>
            </a:extLst>
          </p:cNvPr>
          <p:cNvSpPr txBox="1"/>
          <p:nvPr/>
        </p:nvSpPr>
        <p:spPr>
          <a:xfrm>
            <a:off x="-36183" y="1196752"/>
            <a:ext cx="8770288" cy="338554"/>
          </a:xfrm>
          <a:prstGeom prst="rect">
            <a:avLst/>
          </a:prstGeom>
          <a:noFill/>
        </p:spPr>
        <p:txBody>
          <a:bodyPr wrap="square" rtlCol="0">
            <a:spAutoFit/>
          </a:bodyPr>
          <a:lstStyle/>
          <a:p>
            <a:r>
              <a:rPr kumimoji="1" lang="en-US" altLang="ja-JP" sz="1600" dirty="0"/>
              <a:t>【</a:t>
            </a:r>
            <a:r>
              <a:rPr kumimoji="1" lang="ja-JP" altLang="en-US" sz="1600" dirty="0"/>
              <a:t>土木施設</a:t>
            </a:r>
            <a:r>
              <a:rPr lang="ja-JP" altLang="en-US" sz="1600" dirty="0"/>
              <a:t>調査結果の判定</a:t>
            </a:r>
            <a:r>
              <a:rPr kumimoji="1" lang="en-US" altLang="ja-JP" sz="1600" dirty="0"/>
              <a:t>】</a:t>
            </a:r>
            <a:endParaRPr kumimoji="1" lang="ja-JP" altLang="en-US" sz="1600" dirty="0"/>
          </a:p>
        </p:txBody>
      </p:sp>
      <p:pic>
        <p:nvPicPr>
          <p:cNvPr id="36" name="図 35">
            <a:extLst>
              <a:ext uri="{FF2B5EF4-FFF2-40B4-BE49-F238E27FC236}">
                <a16:creationId xmlns:a16="http://schemas.microsoft.com/office/drawing/2014/main" id="{00E3BA54-D65D-4D63-919A-517B79606AF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7210" y="1789259"/>
            <a:ext cx="4032448" cy="4516884"/>
          </a:xfrm>
          <a:prstGeom prst="rect">
            <a:avLst/>
          </a:prstGeom>
          <a:noFill/>
          <a:ln>
            <a:noFill/>
          </a:ln>
        </p:spPr>
      </p:pic>
      <p:sp>
        <p:nvSpPr>
          <p:cNvPr id="37" name="テキスト ボックス 36">
            <a:extLst>
              <a:ext uri="{FF2B5EF4-FFF2-40B4-BE49-F238E27FC236}">
                <a16:creationId xmlns:a16="http://schemas.microsoft.com/office/drawing/2014/main" id="{E5ADEF85-41F0-4AE2-8E93-088D49277F1A}"/>
              </a:ext>
            </a:extLst>
          </p:cNvPr>
          <p:cNvSpPr txBox="1"/>
          <p:nvPr/>
        </p:nvSpPr>
        <p:spPr>
          <a:xfrm>
            <a:off x="707552" y="1521010"/>
            <a:ext cx="3231764" cy="261610"/>
          </a:xfrm>
          <a:prstGeom prst="rect">
            <a:avLst/>
          </a:prstGeom>
          <a:noFill/>
        </p:spPr>
        <p:txBody>
          <a:bodyPr wrap="square">
            <a:spAutoFit/>
          </a:bodyPr>
          <a:lstStyle/>
          <a:p>
            <a:r>
              <a:rPr lang="en-US" altLang="ja-JP" sz="1100" dirty="0">
                <a:effectLst/>
                <a:ea typeface="ＭＳ ゴシック" panose="020B0609070205080204" pitchFamily="49" charset="-128"/>
                <a:cs typeface="Times New Roman" panose="02020603050405020304" pitchFamily="18" charset="0"/>
              </a:rPr>
              <a:t>【</a:t>
            </a:r>
            <a:r>
              <a:rPr lang="ja-JP" altLang="en-US" sz="1100" dirty="0">
                <a:effectLst/>
                <a:ea typeface="ＭＳ ゴシック" panose="020B0609070205080204" pitchFamily="49" charset="-128"/>
                <a:cs typeface="Times New Roman" panose="02020603050405020304" pitchFamily="18" charset="0"/>
              </a:rPr>
              <a:t>指針</a:t>
            </a:r>
            <a:r>
              <a:rPr lang="en-US" altLang="ja-JP" sz="1100" dirty="0">
                <a:ea typeface="ＭＳ ゴシック" panose="020B0609070205080204" pitchFamily="49" charset="-128"/>
                <a:cs typeface="Times New Roman" panose="02020603050405020304" pitchFamily="18" charset="0"/>
              </a:rPr>
              <a:t>25</a:t>
            </a:r>
            <a:r>
              <a:rPr lang="ja-JP" altLang="en-US" sz="1100" dirty="0">
                <a:effectLst/>
                <a:ea typeface="ＭＳ ゴシック" panose="020B0609070205080204" pitchFamily="49" charset="-128"/>
                <a:cs typeface="Times New Roman" panose="02020603050405020304" pitchFamily="18" charset="0"/>
              </a:rPr>
              <a:t>頁</a:t>
            </a:r>
            <a:r>
              <a:rPr lang="en-US" altLang="ja-JP" sz="1100" dirty="0">
                <a:effectLst/>
                <a:ea typeface="ＭＳ ゴシック" panose="020B0609070205080204" pitchFamily="49" charset="-128"/>
                <a:cs typeface="Times New Roman" panose="02020603050405020304" pitchFamily="18" charset="0"/>
              </a:rPr>
              <a:t>】</a:t>
            </a:r>
            <a:r>
              <a:rPr lang="ja-JP" altLang="ja-JP" sz="1100" dirty="0">
                <a:effectLst/>
                <a:ea typeface="ＭＳ ゴシック" panose="020B0609070205080204" pitchFamily="49" charset="-128"/>
                <a:cs typeface="Times New Roman" panose="02020603050405020304" pitchFamily="18" charset="0"/>
              </a:rPr>
              <a:t>表</a:t>
            </a:r>
            <a:r>
              <a:rPr lang="en-US" altLang="ja-JP" sz="1100" dirty="0">
                <a:effectLst/>
                <a:ea typeface="ＭＳ ゴシック" panose="020B0609070205080204" pitchFamily="49" charset="-128"/>
                <a:cs typeface="Times New Roman" panose="02020603050405020304" pitchFamily="18" charset="0"/>
              </a:rPr>
              <a:t>5.4-1</a:t>
            </a:r>
            <a:r>
              <a:rPr lang="ja-JP" altLang="ja-JP" sz="1100" dirty="0">
                <a:effectLst/>
                <a:ea typeface="ＭＳ ゴシック" panose="020B0609070205080204" pitchFamily="49" charset="-128"/>
                <a:cs typeface="Times New Roman" panose="02020603050405020304" pitchFamily="18" charset="0"/>
              </a:rPr>
              <a:t>　詳細点検判定表（躯体）</a:t>
            </a:r>
            <a:endParaRPr lang="ja-JP" altLang="en-US" sz="1100" dirty="0"/>
          </a:p>
        </p:txBody>
      </p:sp>
      <p:pic>
        <p:nvPicPr>
          <p:cNvPr id="5" name="図 4">
            <a:extLst>
              <a:ext uri="{FF2B5EF4-FFF2-40B4-BE49-F238E27FC236}">
                <a16:creationId xmlns:a16="http://schemas.microsoft.com/office/drawing/2014/main" id="{5EFE5E98-FB1D-4F8A-93EB-A921ECBC2562}"/>
              </a:ext>
            </a:extLst>
          </p:cNvPr>
          <p:cNvPicPr>
            <a:picLocks noChangeAspect="1"/>
          </p:cNvPicPr>
          <p:nvPr/>
        </p:nvPicPr>
        <p:blipFill>
          <a:blip r:embed="rId3"/>
          <a:stretch>
            <a:fillRect/>
          </a:stretch>
        </p:blipFill>
        <p:spPr>
          <a:xfrm>
            <a:off x="4606921" y="1789259"/>
            <a:ext cx="4136281" cy="2807033"/>
          </a:xfrm>
          <a:prstGeom prst="rect">
            <a:avLst/>
          </a:prstGeom>
          <a:solidFill>
            <a:schemeClr val="bg1"/>
          </a:solidFill>
        </p:spPr>
      </p:pic>
      <p:sp>
        <p:nvSpPr>
          <p:cNvPr id="38" name="テキスト ボックス 37">
            <a:extLst>
              <a:ext uri="{FF2B5EF4-FFF2-40B4-BE49-F238E27FC236}">
                <a16:creationId xmlns:a16="http://schemas.microsoft.com/office/drawing/2014/main" id="{76AE087D-EA93-48AE-87F0-A3ADA0B37E6E}"/>
              </a:ext>
            </a:extLst>
          </p:cNvPr>
          <p:cNvSpPr txBox="1"/>
          <p:nvPr/>
        </p:nvSpPr>
        <p:spPr>
          <a:xfrm>
            <a:off x="4952480" y="1519675"/>
            <a:ext cx="3616064" cy="261610"/>
          </a:xfrm>
          <a:prstGeom prst="rect">
            <a:avLst/>
          </a:prstGeom>
          <a:noFill/>
        </p:spPr>
        <p:txBody>
          <a:bodyPr wrap="square">
            <a:spAutoFit/>
          </a:bodyPr>
          <a:lstStyle/>
          <a:p>
            <a:pPr algn="ct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指針</a:t>
            </a:r>
            <a:r>
              <a:rPr lang="en-US" altLang="ja-JP" sz="1100" kern="100" dirty="0">
                <a:solidFill>
                  <a:srgbClr val="000000"/>
                </a:solidFill>
                <a:latin typeface="ＭＳ ゴシック" panose="020B0609070205080204" pitchFamily="49" charset="-128"/>
                <a:ea typeface="ＭＳ ゴシック" panose="020B0609070205080204" pitchFamily="49" charset="-128"/>
                <a:cs typeface="Times New Roman" panose="02020603050405020304" pitchFamily="18" charset="0"/>
              </a:rPr>
              <a:t>29</a:t>
            </a:r>
            <a:r>
              <a:rPr lang="ja-JP" alt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頁</a:t>
            </a: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表</a:t>
            </a: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5.5</a:t>
            </a:r>
            <a:r>
              <a:rPr lang="ja-JP" altLang="en-US"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1  </a:t>
            </a:r>
            <a:r>
              <a:rPr lang="ja-JP" altLang="ja-JP" sz="1100" kern="100" dirty="0">
                <a:solidFill>
                  <a:srgbClr val="00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躯体の健全度の評価の目安</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0" name="正方形/長方形 39">
            <a:extLst>
              <a:ext uri="{FF2B5EF4-FFF2-40B4-BE49-F238E27FC236}">
                <a16:creationId xmlns:a16="http://schemas.microsoft.com/office/drawing/2014/main" id="{20A7CB19-DD54-4D46-9D10-A856E44CAD05}"/>
              </a:ext>
            </a:extLst>
          </p:cNvPr>
          <p:cNvSpPr/>
          <p:nvPr/>
        </p:nvSpPr>
        <p:spPr>
          <a:xfrm>
            <a:off x="6593833" y="6389068"/>
            <a:ext cx="2437053" cy="501972"/>
          </a:xfrm>
          <a:prstGeom prst="rect">
            <a:avLst/>
          </a:prstGeom>
          <a:noFill/>
          <a:ln>
            <a:noFill/>
          </a:ln>
        </p:spPr>
        <p:style>
          <a:lnRef idx="2">
            <a:schemeClr val="dk1"/>
          </a:lnRef>
          <a:fillRef idx="1">
            <a:schemeClr val="lt1"/>
          </a:fillRef>
          <a:effectRef idx="0">
            <a:schemeClr val="dk1"/>
          </a:effectRef>
          <a:fontRef idx="minor">
            <a:schemeClr val="dk1"/>
          </a:fontRef>
        </p:style>
        <p:txBody>
          <a:bodyPr lIns="26531" tIns="26531" rIns="26531" bIns="26531" rtlCol="0" anchor="t"/>
          <a:lstStyle/>
          <a:p>
            <a:pPr algn="just"/>
            <a:r>
              <a:rPr lang="ja-JP" altLang="en-US" sz="1100" dirty="0">
                <a:solidFill>
                  <a:schemeClr val="tx1">
                    <a:lumMod val="65000"/>
                    <a:lumOff val="35000"/>
                  </a:schemeClr>
                </a:solidFill>
                <a:ea typeface="Meiryo UI" panose="020B0604030504040204" pitchFamily="50" charset="-128"/>
                <a:cs typeface="Meiryo UI" panose="020B0604030504040204" pitchFamily="50" charset="-128"/>
              </a:rPr>
              <a:t>健全度</a:t>
            </a:r>
            <a:r>
              <a:rPr lang="en-US" altLang="ja-JP" sz="1100" dirty="0">
                <a:solidFill>
                  <a:schemeClr val="tx1">
                    <a:lumMod val="65000"/>
                    <a:lumOff val="35000"/>
                  </a:schemeClr>
                </a:solidFill>
                <a:ea typeface="Meiryo UI" panose="020B0604030504040204" pitchFamily="50" charset="-128"/>
                <a:cs typeface="Meiryo UI" panose="020B0604030504040204" pitchFamily="50" charset="-128"/>
              </a:rPr>
              <a:t>3</a:t>
            </a:r>
            <a:r>
              <a:rPr lang="ja-JP" altLang="en-US" sz="1100" dirty="0">
                <a:solidFill>
                  <a:schemeClr val="tx1">
                    <a:lumMod val="65000"/>
                    <a:lumOff val="35000"/>
                  </a:schemeClr>
                </a:solidFill>
                <a:ea typeface="Meiryo UI" panose="020B0604030504040204" pitchFamily="50" charset="-128"/>
                <a:cs typeface="Meiryo UI" panose="020B0604030504040204" pitchFamily="50" charset="-128"/>
              </a:rPr>
              <a:t>未満の</a:t>
            </a:r>
            <a:r>
              <a:rPr lang="en-US" altLang="ja-JP" sz="1100" dirty="0">
                <a:solidFill>
                  <a:schemeClr val="tx1">
                    <a:lumMod val="65000"/>
                    <a:lumOff val="35000"/>
                  </a:schemeClr>
                </a:solidFill>
                <a:ea typeface="Meiryo UI" panose="020B0604030504040204" pitchFamily="50" charset="-128"/>
                <a:cs typeface="Meiryo UI" panose="020B0604030504040204" pitchFamily="50" charset="-128"/>
              </a:rPr>
              <a:t>9</a:t>
            </a:r>
            <a:r>
              <a:rPr lang="ja-JP" altLang="en-US" sz="1100" dirty="0">
                <a:solidFill>
                  <a:schemeClr val="tx1">
                    <a:lumMod val="65000"/>
                    <a:lumOff val="35000"/>
                  </a:schemeClr>
                </a:solidFill>
                <a:ea typeface="Meiryo UI" panose="020B0604030504040204" pitchFamily="50" charset="-128"/>
                <a:cs typeface="Meiryo UI" panose="020B0604030504040204" pitchFamily="50" charset="-128"/>
              </a:rPr>
              <a:t>施設は、防食塗装、蓋等の土木付帯施設の劣化等によるもの。</a:t>
            </a:r>
            <a:endParaRPr lang="en-US" altLang="ja-JP" sz="1100" dirty="0">
              <a:solidFill>
                <a:schemeClr val="tx1">
                  <a:lumMod val="65000"/>
                  <a:lumOff val="35000"/>
                </a:schemeClr>
              </a:solidFill>
              <a:ea typeface="Meiryo UI" panose="020B0604030504040204" pitchFamily="50" charset="-128"/>
              <a:cs typeface="Meiryo UI" panose="020B0604030504040204" pitchFamily="50" charset="-128"/>
            </a:endParaRPr>
          </a:p>
        </p:txBody>
      </p:sp>
      <p:pic>
        <p:nvPicPr>
          <p:cNvPr id="7" name="図 6">
            <a:extLst>
              <a:ext uri="{FF2B5EF4-FFF2-40B4-BE49-F238E27FC236}">
                <a16:creationId xmlns:a16="http://schemas.microsoft.com/office/drawing/2014/main" id="{B5DFFF94-702E-4F82-BD48-8114E48BAD7A}"/>
              </a:ext>
            </a:extLst>
          </p:cNvPr>
          <p:cNvPicPr>
            <a:picLocks noChangeAspect="1"/>
          </p:cNvPicPr>
          <p:nvPr/>
        </p:nvPicPr>
        <p:blipFill>
          <a:blip r:embed="rId4"/>
          <a:stretch>
            <a:fillRect/>
          </a:stretch>
        </p:blipFill>
        <p:spPr>
          <a:xfrm>
            <a:off x="4206126" y="4701278"/>
            <a:ext cx="4937873" cy="1938776"/>
          </a:xfrm>
          <a:prstGeom prst="rect">
            <a:avLst/>
          </a:prstGeom>
        </p:spPr>
      </p:pic>
      <p:sp>
        <p:nvSpPr>
          <p:cNvPr id="13" name="スライド番号プレースホルダー 1">
            <a:extLst>
              <a:ext uri="{FF2B5EF4-FFF2-40B4-BE49-F238E27FC236}">
                <a16:creationId xmlns:a16="http://schemas.microsoft.com/office/drawing/2014/main" id="{4489180E-5DF5-4D57-8F9B-7704C3871265}"/>
              </a:ext>
            </a:extLst>
          </p:cNvPr>
          <p:cNvSpPr txBox="1">
            <a:spLocks/>
          </p:cNvSpPr>
          <p:nvPr/>
        </p:nvSpPr>
        <p:spPr>
          <a:xfrm>
            <a:off x="8060973" y="6548393"/>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33</a:t>
            </a:fld>
            <a:endParaRPr lang="ja-JP" altLang="en-US" dirty="0"/>
          </a:p>
        </p:txBody>
      </p:sp>
      <p:sp>
        <p:nvSpPr>
          <p:cNvPr id="15" name="テキスト ボックス 14">
            <a:extLst>
              <a:ext uri="{FF2B5EF4-FFF2-40B4-BE49-F238E27FC236}">
                <a16:creationId xmlns:a16="http://schemas.microsoft.com/office/drawing/2014/main" id="{A47B9739-DF5B-4F32-8B69-DE32EB179417}"/>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966518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36183" y="1196752"/>
            <a:ext cx="8770288" cy="338554"/>
          </a:xfrm>
          <a:prstGeom prst="rect">
            <a:avLst/>
          </a:prstGeom>
          <a:noFill/>
        </p:spPr>
        <p:txBody>
          <a:bodyPr wrap="square" rtlCol="0">
            <a:spAutoFit/>
          </a:bodyPr>
          <a:lstStyle/>
          <a:p>
            <a:r>
              <a:rPr kumimoji="1" lang="en-US" altLang="ja-JP" sz="1600" dirty="0"/>
              <a:t>【</a:t>
            </a:r>
            <a:r>
              <a:rPr lang="ja-JP" altLang="en-US" sz="1600" dirty="0"/>
              <a:t>管渠調査結果の判定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34</a:t>
            </a:fld>
            <a:endParaRPr kumimoji="1" lang="ja-JP" altLang="en-US" dirty="0"/>
          </a:p>
        </p:txBody>
      </p:sp>
      <p:pic>
        <p:nvPicPr>
          <p:cNvPr id="2" name="図 1">
            <a:extLst>
              <a:ext uri="{FF2B5EF4-FFF2-40B4-BE49-F238E27FC236}">
                <a16:creationId xmlns:a16="http://schemas.microsoft.com/office/drawing/2014/main" id="{0253FF21-9F71-45AB-9AD5-85E92794BE8A}"/>
              </a:ext>
            </a:extLst>
          </p:cNvPr>
          <p:cNvPicPr>
            <a:picLocks noChangeAspect="1"/>
          </p:cNvPicPr>
          <p:nvPr/>
        </p:nvPicPr>
        <p:blipFill>
          <a:blip r:embed="rId2"/>
          <a:stretch>
            <a:fillRect/>
          </a:stretch>
        </p:blipFill>
        <p:spPr>
          <a:xfrm>
            <a:off x="81489" y="1559587"/>
            <a:ext cx="4638836" cy="5218537"/>
          </a:xfrm>
          <a:prstGeom prst="rect">
            <a:avLst/>
          </a:prstGeom>
          <a:solidFill>
            <a:schemeClr val="bg1"/>
          </a:solidFill>
        </p:spPr>
      </p:pic>
      <p:sp>
        <p:nvSpPr>
          <p:cNvPr id="3" name="正方形/長方形 2">
            <a:extLst>
              <a:ext uri="{FF2B5EF4-FFF2-40B4-BE49-F238E27FC236}">
                <a16:creationId xmlns:a16="http://schemas.microsoft.com/office/drawing/2014/main" id="{8A2BE342-4460-4BBF-8AB4-839CB01F61EB}"/>
              </a:ext>
            </a:extLst>
          </p:cNvPr>
          <p:cNvSpPr/>
          <p:nvPr/>
        </p:nvSpPr>
        <p:spPr>
          <a:xfrm>
            <a:off x="397664" y="1903756"/>
            <a:ext cx="1157081" cy="1887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3061E08-7176-4398-A5A8-2868372416F3}"/>
              </a:ext>
            </a:extLst>
          </p:cNvPr>
          <p:cNvSpPr/>
          <p:nvPr/>
        </p:nvSpPr>
        <p:spPr>
          <a:xfrm>
            <a:off x="400713" y="2121759"/>
            <a:ext cx="1154031" cy="100335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F2ADC87-8EEF-4D9C-9E64-9713684A4883}"/>
              </a:ext>
            </a:extLst>
          </p:cNvPr>
          <p:cNvSpPr/>
          <p:nvPr/>
        </p:nvSpPr>
        <p:spPr>
          <a:xfrm>
            <a:off x="408597" y="3644356"/>
            <a:ext cx="1146147" cy="299060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33A7503-897F-40D7-BD25-1BA92069A4A4}"/>
              </a:ext>
            </a:extLst>
          </p:cNvPr>
          <p:cNvSpPr txBox="1"/>
          <p:nvPr/>
        </p:nvSpPr>
        <p:spPr>
          <a:xfrm>
            <a:off x="5192386" y="6623126"/>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a:t>
            </a:r>
            <a:r>
              <a:rPr lang="zh-TW" altLang="en-US" sz="900" b="0" i="0" u="none" strike="noStrike" baseline="0" dirty="0">
                <a:latin typeface="ＭＳＰゴシック"/>
              </a:rPr>
              <a:t>（日本下水道協会）</a:t>
            </a:r>
            <a:endParaRPr lang="ja-JP" altLang="en-US" sz="900" dirty="0"/>
          </a:p>
        </p:txBody>
      </p:sp>
      <p:sp>
        <p:nvSpPr>
          <p:cNvPr id="24" name="フローチャート: 組合せ 23">
            <a:extLst>
              <a:ext uri="{FF2B5EF4-FFF2-40B4-BE49-F238E27FC236}">
                <a16:creationId xmlns:a16="http://schemas.microsoft.com/office/drawing/2014/main" id="{D9E6F5DD-E613-4332-B535-C41E539F9A1F}"/>
              </a:ext>
            </a:extLst>
          </p:cNvPr>
          <p:cNvSpPr/>
          <p:nvPr/>
        </p:nvSpPr>
        <p:spPr>
          <a:xfrm rot="16200000">
            <a:off x="4162725" y="3013715"/>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7740D6EF-AB27-4DA0-B607-A88A1136D91F}"/>
              </a:ext>
            </a:extLst>
          </p:cNvPr>
          <p:cNvPicPr>
            <a:picLocks noChangeAspect="1"/>
          </p:cNvPicPr>
          <p:nvPr/>
        </p:nvPicPr>
        <p:blipFill rotWithShape="1">
          <a:blip r:embed="rId3"/>
          <a:srcRect l="35825" t="11692" r="9050" b="15981"/>
          <a:stretch/>
        </p:blipFill>
        <p:spPr>
          <a:xfrm>
            <a:off x="4797083" y="1544381"/>
            <a:ext cx="4288056" cy="3516446"/>
          </a:xfrm>
          <a:prstGeom prst="rect">
            <a:avLst/>
          </a:prstGeom>
        </p:spPr>
      </p:pic>
      <p:sp>
        <p:nvSpPr>
          <p:cNvPr id="25" name="正方形/長方形 24">
            <a:extLst>
              <a:ext uri="{FF2B5EF4-FFF2-40B4-BE49-F238E27FC236}">
                <a16:creationId xmlns:a16="http://schemas.microsoft.com/office/drawing/2014/main" id="{3DEE792E-139A-47A3-B90E-F18818103A93}"/>
              </a:ext>
            </a:extLst>
          </p:cNvPr>
          <p:cNvSpPr/>
          <p:nvPr/>
        </p:nvSpPr>
        <p:spPr>
          <a:xfrm>
            <a:off x="4814005" y="1776961"/>
            <a:ext cx="728915" cy="189994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7F3752D-5AE7-471D-8312-97A6A114E26B}"/>
              </a:ext>
            </a:extLst>
          </p:cNvPr>
          <p:cNvSpPr/>
          <p:nvPr/>
        </p:nvSpPr>
        <p:spPr>
          <a:xfrm>
            <a:off x="5684790" y="1777545"/>
            <a:ext cx="725734" cy="1907247"/>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42F9D786-54B1-4E8E-881F-036A24F8365B}"/>
              </a:ext>
            </a:extLst>
          </p:cNvPr>
          <p:cNvSpPr/>
          <p:nvPr/>
        </p:nvSpPr>
        <p:spPr>
          <a:xfrm>
            <a:off x="6544011" y="1763004"/>
            <a:ext cx="2515120" cy="191390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FAEEA64-856B-4656-95B5-CBF28CA0BB8A}"/>
              </a:ext>
            </a:extLst>
          </p:cNvPr>
          <p:cNvSpPr txBox="1"/>
          <p:nvPr/>
        </p:nvSpPr>
        <p:spPr>
          <a:xfrm>
            <a:off x="5061357" y="4773527"/>
            <a:ext cx="4648200" cy="230832"/>
          </a:xfrm>
          <a:prstGeom prst="rect">
            <a:avLst/>
          </a:prstGeom>
          <a:noFill/>
        </p:spPr>
        <p:txBody>
          <a:bodyPr wrap="square">
            <a:spAutoFit/>
          </a:bodyPr>
          <a:lstStyle/>
          <a:p>
            <a:r>
              <a:rPr lang="en-US" altLang="zh-TW" sz="900" b="0" i="0" u="none" strike="noStrike" baseline="0" dirty="0">
                <a:latin typeface="ＭＳＰゴシック"/>
              </a:rPr>
              <a:t>『</a:t>
            </a:r>
            <a:r>
              <a:rPr lang="zh-TW" altLang="en-US" sz="900" b="0" i="0" u="none" strike="noStrike" baseline="0" dirty="0">
                <a:latin typeface="ＭＳＰゴシック"/>
              </a:rPr>
              <a:t>下水道維持管理指針　実務編　</a:t>
            </a:r>
            <a:r>
              <a:rPr lang="en-US" altLang="zh-TW" sz="900" b="0" i="0" u="none" strike="noStrike" baseline="0" dirty="0">
                <a:latin typeface="ＭＳＰゴシック"/>
              </a:rPr>
              <a:t>-2014</a:t>
            </a:r>
            <a:r>
              <a:rPr lang="zh-TW" altLang="en-US" sz="900" b="0" i="0" u="none" strike="noStrike" baseline="0" dirty="0">
                <a:latin typeface="ＭＳＰゴシック"/>
              </a:rPr>
              <a:t>年</a:t>
            </a:r>
            <a:r>
              <a:rPr lang="en-US" altLang="zh-TW" sz="900" b="0" i="0" u="none" strike="noStrike" baseline="0" dirty="0">
                <a:latin typeface="ＭＳＰゴシック"/>
              </a:rPr>
              <a:t>-』P.11</a:t>
            </a:r>
            <a:r>
              <a:rPr lang="en-US" altLang="ja-JP" sz="900" b="0" i="0" u="none" strike="noStrike" baseline="0" dirty="0">
                <a:latin typeface="ＭＳＰゴシック"/>
              </a:rPr>
              <a:t>8</a:t>
            </a:r>
            <a:r>
              <a:rPr lang="zh-TW" altLang="en-US" sz="900" b="0" i="0" u="none" strike="noStrike" baseline="0" dirty="0">
                <a:latin typeface="ＭＳＰゴシック"/>
              </a:rPr>
              <a:t>（日本下水道協会）</a:t>
            </a:r>
            <a:endParaRPr lang="ja-JP" altLang="en-US" sz="900" dirty="0"/>
          </a:p>
        </p:txBody>
      </p:sp>
      <p:pic>
        <p:nvPicPr>
          <p:cNvPr id="15" name="図 14">
            <a:extLst>
              <a:ext uri="{FF2B5EF4-FFF2-40B4-BE49-F238E27FC236}">
                <a16:creationId xmlns:a16="http://schemas.microsoft.com/office/drawing/2014/main" id="{D197BFB6-53F3-4210-949B-72BFEB574C01}"/>
              </a:ext>
            </a:extLst>
          </p:cNvPr>
          <p:cNvPicPr>
            <a:picLocks noChangeAspect="1"/>
          </p:cNvPicPr>
          <p:nvPr/>
        </p:nvPicPr>
        <p:blipFill rotWithShape="1">
          <a:blip r:embed="rId4"/>
          <a:srcRect l="33190" t="27697" r="3534" b="22552"/>
          <a:stretch/>
        </p:blipFill>
        <p:spPr>
          <a:xfrm>
            <a:off x="4749319" y="3952096"/>
            <a:ext cx="4335820" cy="2130675"/>
          </a:xfrm>
          <a:prstGeom prst="rect">
            <a:avLst/>
          </a:prstGeom>
        </p:spPr>
      </p:pic>
      <p:sp>
        <p:nvSpPr>
          <p:cNvPr id="34" name="フローチャート: 組合せ 33">
            <a:extLst>
              <a:ext uri="{FF2B5EF4-FFF2-40B4-BE49-F238E27FC236}">
                <a16:creationId xmlns:a16="http://schemas.microsoft.com/office/drawing/2014/main" id="{0BBBDCED-1BED-43A4-8734-5D1BD7D15823}"/>
              </a:ext>
            </a:extLst>
          </p:cNvPr>
          <p:cNvSpPr/>
          <p:nvPr/>
        </p:nvSpPr>
        <p:spPr>
          <a:xfrm>
            <a:off x="6172399" y="6133540"/>
            <a:ext cx="1489660" cy="87016"/>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5C51402-F163-48A9-B7EA-2EA401FFBAB3}"/>
              </a:ext>
            </a:extLst>
          </p:cNvPr>
          <p:cNvSpPr txBox="1"/>
          <p:nvPr/>
        </p:nvSpPr>
        <p:spPr>
          <a:xfrm>
            <a:off x="5542920" y="6316818"/>
            <a:ext cx="2815560" cy="276999"/>
          </a:xfrm>
          <a:prstGeom prst="rect">
            <a:avLst/>
          </a:prstGeom>
          <a:noFill/>
          <a:ln>
            <a:noFill/>
          </a:ln>
        </p:spPr>
        <p:txBody>
          <a:bodyPr wrap="square" rtlCol="0">
            <a:spAutoFit/>
          </a:bodyPr>
          <a:lstStyle/>
          <a:p>
            <a:pPr algn="just"/>
            <a:r>
              <a:rPr lang="ja-JP" altLang="en-US" sz="1200" kern="100" dirty="0">
                <a:effectLst/>
              </a:rPr>
              <a:t>措置の内容を決定する（次ページ）</a:t>
            </a:r>
            <a:endParaRPr lang="en-US" altLang="ja-JP" sz="1200" kern="100" dirty="0">
              <a:effectLst/>
            </a:endParaRPr>
          </a:p>
        </p:txBody>
      </p:sp>
      <p:sp>
        <p:nvSpPr>
          <p:cNvPr id="30" name="テキスト ボックス 29">
            <a:extLst>
              <a:ext uri="{FF2B5EF4-FFF2-40B4-BE49-F238E27FC236}">
                <a16:creationId xmlns:a16="http://schemas.microsoft.com/office/drawing/2014/main" id="{0EDBB566-571B-4990-A6C8-60FFB60557B5}"/>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32" name="テキスト ボックス 31">
            <a:extLst>
              <a:ext uri="{FF2B5EF4-FFF2-40B4-BE49-F238E27FC236}">
                <a16:creationId xmlns:a16="http://schemas.microsoft.com/office/drawing/2014/main" id="{27F0AC23-0980-4C2B-A853-49098B921828}"/>
              </a:ext>
            </a:extLst>
          </p:cNvPr>
          <p:cNvSpPr txBox="1"/>
          <p:nvPr/>
        </p:nvSpPr>
        <p:spPr>
          <a:xfrm>
            <a:off x="50184" y="901120"/>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6" name="テキスト ボックス 35">
            <a:extLst>
              <a:ext uri="{FF2B5EF4-FFF2-40B4-BE49-F238E27FC236}">
                <a16:creationId xmlns:a16="http://schemas.microsoft.com/office/drawing/2014/main" id="{0F94CB2B-9758-4419-97E8-543A02F3C450}"/>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35347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13856" y="474897"/>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13856" y="1077834"/>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35</a:t>
            </a:fld>
            <a:endParaRPr kumimoji="1" lang="ja-JP" altLang="en-US" dirty="0"/>
          </a:p>
        </p:txBody>
      </p:sp>
      <p:pic>
        <p:nvPicPr>
          <p:cNvPr id="30" name="図 29">
            <a:extLst>
              <a:ext uri="{FF2B5EF4-FFF2-40B4-BE49-F238E27FC236}">
                <a16:creationId xmlns:a16="http://schemas.microsoft.com/office/drawing/2014/main" id="{40040448-686F-4B43-B7F8-CCF5F95ED193}"/>
              </a:ext>
            </a:extLst>
          </p:cNvPr>
          <p:cNvPicPr/>
          <p:nvPr/>
        </p:nvPicPr>
        <p:blipFill rotWithShape="1">
          <a:blip r:embed="rId2">
            <a:extLst>
              <a:ext uri="{28A0092B-C50C-407E-A947-70E740481C1C}">
                <a14:useLocalDpi xmlns:a14="http://schemas.microsoft.com/office/drawing/2010/main" val="0"/>
              </a:ext>
            </a:extLst>
          </a:blip>
          <a:srcRect b="14381"/>
          <a:stretch/>
        </p:blipFill>
        <p:spPr bwMode="auto">
          <a:xfrm>
            <a:off x="4932040" y="1077834"/>
            <a:ext cx="3816424" cy="5756155"/>
          </a:xfrm>
          <a:prstGeom prst="rect">
            <a:avLst/>
          </a:prstGeom>
          <a:noFill/>
          <a:ln>
            <a:noFill/>
          </a:ln>
        </p:spPr>
      </p:pic>
      <p:sp>
        <p:nvSpPr>
          <p:cNvPr id="34" name="テキスト ボックス 33">
            <a:extLst>
              <a:ext uri="{FF2B5EF4-FFF2-40B4-BE49-F238E27FC236}">
                <a16:creationId xmlns:a16="http://schemas.microsoft.com/office/drawing/2014/main" id="{F40E8007-1DB6-4429-86C1-CE91F5F705B7}"/>
              </a:ext>
            </a:extLst>
          </p:cNvPr>
          <p:cNvSpPr txBox="1"/>
          <p:nvPr/>
        </p:nvSpPr>
        <p:spPr>
          <a:xfrm>
            <a:off x="5940152" y="1412776"/>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Ⅰ</a:t>
            </a:r>
            <a:endParaRPr kumimoji="1" lang="ja-JP" altLang="en-US" sz="1200" dirty="0"/>
          </a:p>
        </p:txBody>
      </p:sp>
      <p:sp>
        <p:nvSpPr>
          <p:cNvPr id="36" name="テキスト ボックス 35">
            <a:extLst>
              <a:ext uri="{FF2B5EF4-FFF2-40B4-BE49-F238E27FC236}">
                <a16:creationId xmlns:a16="http://schemas.microsoft.com/office/drawing/2014/main" id="{EE340827-6BDB-4E03-B3E9-A99A3A982E77}"/>
              </a:ext>
            </a:extLst>
          </p:cNvPr>
          <p:cNvSpPr txBox="1"/>
          <p:nvPr/>
        </p:nvSpPr>
        <p:spPr>
          <a:xfrm>
            <a:off x="138315" y="1406221"/>
            <a:ext cx="4837133" cy="5386090"/>
          </a:xfrm>
          <a:prstGeom prst="rect">
            <a:avLst/>
          </a:prstGeom>
          <a:noFill/>
          <a:ln>
            <a:solidFill>
              <a:schemeClr val="tx1"/>
            </a:solidFill>
          </a:ln>
        </p:spPr>
        <p:txBody>
          <a:bodyPr wrap="square" rtlCol="0">
            <a:spAutoFit/>
          </a:bodyPr>
          <a:lstStyle/>
          <a:p>
            <a:pPr algn="just"/>
            <a:r>
              <a:rPr lang="en-US" altLang="ja-JP" sz="1400" kern="100" dirty="0">
                <a:effectLst/>
              </a:rPr>
              <a:t>【</a:t>
            </a:r>
            <a:r>
              <a:rPr lang="ja-JP" altLang="en-US" sz="1400" kern="100" dirty="0"/>
              <a:t>考え方</a:t>
            </a:r>
            <a:r>
              <a:rPr lang="en-US" altLang="ja-JP" sz="1400" kern="100" dirty="0">
                <a:effectLst/>
              </a:rPr>
              <a:t>】</a:t>
            </a:r>
            <a:endParaRPr lang="en-US" altLang="ja-JP" sz="1100" kern="100" dirty="0">
              <a:effectLst/>
            </a:endParaRPr>
          </a:p>
          <a:p>
            <a:pPr algn="just"/>
            <a:r>
              <a:rPr kumimoji="1" lang="ja-JP" altLang="en-US" sz="1000" dirty="0"/>
              <a:t>①「上下方向のたるみ」について</a:t>
            </a:r>
          </a:p>
          <a:p>
            <a:pPr algn="just"/>
            <a:r>
              <a:rPr kumimoji="1" lang="ja-JP" altLang="en-US" sz="1000" dirty="0"/>
              <a:t>「</a:t>
            </a:r>
            <a:r>
              <a:rPr kumimoji="1" lang="en-US" altLang="ja-JP" sz="1000" dirty="0"/>
              <a:t>A</a:t>
            </a:r>
            <a:r>
              <a:rPr kumimoji="1" lang="ja-JP" altLang="en-US" sz="1000" dirty="0"/>
              <a:t>判定を改築対象とし、</a:t>
            </a:r>
            <a:r>
              <a:rPr kumimoji="1" lang="en-US" altLang="ja-JP" sz="1000" dirty="0"/>
              <a:t>B</a:t>
            </a:r>
            <a:r>
              <a:rPr kumimoji="1" lang="ja-JP" altLang="en-US" sz="1000" dirty="0"/>
              <a:t>・</a:t>
            </a:r>
            <a:r>
              <a:rPr kumimoji="1" lang="en-US" altLang="ja-JP" sz="1000" dirty="0"/>
              <a:t>C</a:t>
            </a:r>
            <a:r>
              <a:rPr kumimoji="1" lang="ja-JP" altLang="en-US" sz="1000" dirty="0"/>
              <a:t>判定は経過観察とする。」</a:t>
            </a:r>
          </a:p>
          <a:p>
            <a:pPr algn="just"/>
            <a:r>
              <a:rPr kumimoji="1" lang="ja-JP" altLang="en-US" sz="1000" dirty="0"/>
              <a:t>⇒たるみの改善策に最も効果的な対策は、布設替えであるが、流域下水道幹線は、大口径でかつ土被りも深く、主要道路に埋設されていることなどから、困難である場合が多い。その他勾配を確保する方法としては、管内にインバートを設置する等が考えられるが、流下断面が阻害され、効果的な対策とは言い難い。</a:t>
            </a:r>
          </a:p>
          <a:p>
            <a:pPr algn="just"/>
            <a:r>
              <a:rPr kumimoji="1" lang="ja-JP" altLang="en-US" sz="1000" dirty="0"/>
              <a:t>以上を踏まえ、たるみの程度が大きい</a:t>
            </a:r>
            <a:r>
              <a:rPr kumimoji="1" lang="en-US" altLang="ja-JP" sz="1000" dirty="0"/>
              <a:t>A</a:t>
            </a:r>
            <a:r>
              <a:rPr kumimoji="1" lang="ja-JP" altLang="en-US" sz="1000" dirty="0"/>
              <a:t>ランクのみ「改築」の対象とし、それ以外のランクについては、「経過観察」とする。</a:t>
            </a:r>
            <a:endParaRPr kumimoji="1" lang="en-US" altLang="ja-JP" sz="1000" dirty="0"/>
          </a:p>
          <a:p>
            <a:pPr algn="just"/>
            <a:endParaRPr lang="en-US" altLang="ja-JP" sz="1000" dirty="0"/>
          </a:p>
          <a:p>
            <a:pPr algn="just"/>
            <a:r>
              <a:rPr kumimoji="1" lang="ja-JP" altLang="en-US" sz="1000" dirty="0"/>
              <a:t>②「管の腐食」について</a:t>
            </a:r>
          </a:p>
          <a:p>
            <a:pPr algn="just"/>
            <a:r>
              <a:rPr kumimoji="1" lang="ja-JP" altLang="en-US" sz="1000" dirty="0"/>
              <a:t>・　腐食</a:t>
            </a:r>
            <a:r>
              <a:rPr kumimoji="1" lang="en-US" altLang="ja-JP" sz="1000" dirty="0"/>
              <a:t>A</a:t>
            </a:r>
            <a:r>
              <a:rPr kumimoji="1" lang="ja-JP" altLang="en-US" sz="1000" dirty="0"/>
              <a:t>について</a:t>
            </a:r>
          </a:p>
          <a:p>
            <a:pPr algn="just"/>
            <a:r>
              <a:rPr kumimoji="1" lang="ja-JP" altLang="en-US" sz="1000" dirty="0"/>
              <a:t>⇒影響が鉄筋まで達していることから、対策を行うものとする。</a:t>
            </a:r>
          </a:p>
          <a:p>
            <a:pPr algn="just"/>
            <a:r>
              <a:rPr kumimoji="1" lang="ja-JP" altLang="en-US" sz="1000" dirty="0"/>
              <a:t>ただし対策の内容については、</a:t>
            </a:r>
            <a:r>
              <a:rPr kumimoji="1" lang="en-US" altLang="ja-JP" sz="1000" dirty="0"/>
              <a:t>LCC</a:t>
            </a:r>
            <a:r>
              <a:rPr kumimoji="1" lang="ja-JP" altLang="en-US" sz="1000" dirty="0"/>
              <a:t>比較により改築と修繕を使い分けるものとする。また、</a:t>
            </a:r>
            <a:r>
              <a:rPr kumimoji="1" lang="en-US" altLang="ja-JP" sz="1000" dirty="0"/>
              <a:t>LCC</a:t>
            </a:r>
            <a:r>
              <a:rPr kumimoji="1" lang="ja-JP" altLang="en-US" sz="1000" dirty="0"/>
              <a:t>比較の結果、修繕と判定されたスパンについてはさらに、腐食環境の有無で「修繕</a:t>
            </a:r>
            <a:r>
              <a:rPr kumimoji="1" lang="en-US" altLang="ja-JP" sz="1000" dirty="0"/>
              <a:t>A</a:t>
            </a:r>
            <a:r>
              <a:rPr kumimoji="1" lang="ja-JP" altLang="en-US" sz="1000" dirty="0"/>
              <a:t>」</a:t>
            </a:r>
            <a:r>
              <a:rPr kumimoji="1" lang="en-US" altLang="ja-JP" sz="1000" dirty="0"/>
              <a:t>※</a:t>
            </a:r>
            <a:r>
              <a:rPr kumimoji="1" lang="ja-JP" altLang="en-US" sz="1000" dirty="0"/>
              <a:t>１と「修繕</a:t>
            </a:r>
            <a:r>
              <a:rPr kumimoji="1" lang="en-US" altLang="ja-JP" sz="1000" dirty="0"/>
              <a:t>B</a:t>
            </a:r>
            <a:r>
              <a:rPr kumimoji="1" lang="ja-JP" altLang="en-US" sz="1000" dirty="0"/>
              <a:t>」に分類するものとする。</a:t>
            </a:r>
          </a:p>
          <a:p>
            <a:pPr algn="just"/>
            <a:r>
              <a:rPr kumimoji="1" lang="ja-JP" altLang="en-US" sz="1000" dirty="0"/>
              <a:t>・　腐食</a:t>
            </a:r>
            <a:r>
              <a:rPr kumimoji="1" lang="en-US" altLang="ja-JP" sz="1000" dirty="0"/>
              <a:t>B</a:t>
            </a:r>
            <a:r>
              <a:rPr kumimoji="1" lang="ja-JP" altLang="en-US" sz="1000" dirty="0"/>
              <a:t>について</a:t>
            </a:r>
          </a:p>
          <a:p>
            <a:pPr algn="just"/>
            <a:r>
              <a:rPr kumimoji="1" lang="ja-JP" altLang="en-US" sz="1000" dirty="0"/>
              <a:t>⇒影響が鉄筋まで達していないことから、経過観察を基本とする。ただし、腐食範囲がスパンの</a:t>
            </a:r>
            <a:r>
              <a:rPr kumimoji="1" lang="en-US" altLang="ja-JP" sz="1000" dirty="0"/>
              <a:t>1/2</a:t>
            </a:r>
            <a:r>
              <a:rPr kumimoji="1" lang="ja-JP" altLang="en-US" sz="1000" dirty="0"/>
              <a:t>以上または</a:t>
            </a:r>
            <a:r>
              <a:rPr kumimoji="1" lang="en-US" altLang="ja-JP" sz="1000" dirty="0"/>
              <a:t>50</a:t>
            </a:r>
            <a:r>
              <a:rPr kumimoji="1" lang="ja-JP" altLang="en-US" sz="1000" dirty="0"/>
              <a:t>ｍ以上</a:t>
            </a:r>
            <a:r>
              <a:rPr kumimoji="1" lang="en-US" altLang="ja-JP" sz="1000" dirty="0"/>
              <a:t>※</a:t>
            </a:r>
            <a:r>
              <a:rPr kumimoji="1" lang="ja-JP" altLang="en-US" sz="1000" dirty="0"/>
              <a:t>２の広範囲に及ぶ場合は、腐食による構造体への影響を無視出来ないため「修繕</a:t>
            </a:r>
            <a:r>
              <a:rPr kumimoji="1" lang="en-US" altLang="ja-JP" sz="1000" dirty="0"/>
              <a:t>A</a:t>
            </a:r>
            <a:r>
              <a:rPr kumimoji="1" lang="ja-JP" altLang="en-US" sz="1000" dirty="0"/>
              <a:t>」とする（ただし、腐食の程度により経過観察とすることも可）。また、緊急度判定結果により、経過観察の周期に若干の差を設けるものとする。なお、シールドの二次覆工区間については、対象外とする。</a:t>
            </a:r>
          </a:p>
          <a:p>
            <a:pPr algn="just"/>
            <a:r>
              <a:rPr kumimoji="1" lang="ja-JP" altLang="en-US" sz="1000" dirty="0"/>
              <a:t>・　腐食</a:t>
            </a:r>
            <a:r>
              <a:rPr kumimoji="1" lang="en-US" altLang="ja-JP" sz="1000" dirty="0"/>
              <a:t>C</a:t>
            </a:r>
            <a:r>
              <a:rPr kumimoji="1" lang="ja-JP" altLang="en-US" sz="1000" dirty="0"/>
              <a:t>について</a:t>
            </a:r>
          </a:p>
          <a:p>
            <a:pPr algn="just"/>
            <a:r>
              <a:rPr kumimoji="1" lang="ja-JP" altLang="en-US" sz="1000" dirty="0"/>
              <a:t>⇒経過観察とする。</a:t>
            </a:r>
            <a:endParaRPr kumimoji="1" lang="en-US" altLang="ja-JP" sz="1000" dirty="0"/>
          </a:p>
          <a:p>
            <a:pPr algn="just"/>
            <a:endParaRPr lang="en-US" altLang="ja-JP" sz="1000" dirty="0"/>
          </a:p>
          <a:p>
            <a:pPr algn="just"/>
            <a:r>
              <a:rPr kumimoji="1" lang="ja-JP" altLang="en-US" sz="1000" dirty="0"/>
              <a:t>③「不良発生率」について</a:t>
            </a:r>
          </a:p>
          <a:p>
            <a:pPr algn="just"/>
            <a:r>
              <a:rPr kumimoji="1" lang="ja-JP" altLang="en-US" sz="1000" dirty="0"/>
              <a:t>調査判定基準で、管１本ごとに評価するものを「不良発生率」としてまとめる。</a:t>
            </a:r>
          </a:p>
          <a:p>
            <a:pPr algn="just"/>
            <a:r>
              <a:rPr kumimoji="1" lang="ja-JP" altLang="en-US" sz="1000" dirty="0"/>
              <a:t>このうち、判定の対象とする項目を破損・クラック・管の継手ずれ・浸入水の</a:t>
            </a:r>
            <a:r>
              <a:rPr kumimoji="1" lang="en-US" altLang="ja-JP" sz="1000" dirty="0"/>
              <a:t>4</a:t>
            </a:r>
            <a:r>
              <a:rPr kumimoji="1" lang="ja-JP" altLang="en-US" sz="1000" dirty="0"/>
              <a:t>項目のみとし、それ以外の項目については、陥没の恐れがない（もしくは該当しない）ため、判定の対象外とする。</a:t>
            </a:r>
          </a:p>
          <a:p>
            <a:pPr algn="just"/>
            <a:r>
              <a:rPr kumimoji="1" lang="ja-JP" altLang="en-US" sz="1000" dirty="0"/>
              <a:t>さらに、不良発生率が</a:t>
            </a:r>
            <a:r>
              <a:rPr kumimoji="1" lang="en-US" altLang="ja-JP" sz="1000" dirty="0"/>
              <a:t>A</a:t>
            </a:r>
            <a:r>
              <a:rPr kumimoji="1" lang="ja-JP" altLang="en-US" sz="1000" dirty="0"/>
              <a:t>判定のスパン（破損</a:t>
            </a:r>
            <a:r>
              <a:rPr kumimoji="1" lang="en-US" altLang="ja-JP" sz="1000" dirty="0"/>
              <a:t>a</a:t>
            </a:r>
            <a:r>
              <a:rPr kumimoji="1" lang="ja-JP" altLang="en-US" sz="1000" dirty="0"/>
              <a:t>、継手ずれ</a:t>
            </a:r>
            <a:r>
              <a:rPr kumimoji="1" lang="en-US" altLang="ja-JP" sz="1000" dirty="0"/>
              <a:t>a</a:t>
            </a:r>
            <a:r>
              <a:rPr kumimoji="1" lang="ja-JP" altLang="en-US" sz="1000" dirty="0"/>
              <a:t>があるスパンは不良発生率が</a:t>
            </a:r>
            <a:r>
              <a:rPr kumimoji="1" lang="en-US" altLang="ja-JP" sz="1000" dirty="0"/>
              <a:t>B</a:t>
            </a:r>
            <a:r>
              <a:rPr kumimoji="1" lang="ja-JP" altLang="en-US" sz="1000" dirty="0"/>
              <a:t>または</a:t>
            </a:r>
            <a:r>
              <a:rPr kumimoji="1" lang="en-US" altLang="ja-JP" sz="1000" dirty="0"/>
              <a:t>C</a:t>
            </a:r>
            <a:r>
              <a:rPr kumimoji="1" lang="ja-JP" altLang="en-US" sz="1000" dirty="0"/>
              <a:t>であっても</a:t>
            </a:r>
            <a:r>
              <a:rPr kumimoji="1" lang="en-US" altLang="ja-JP" sz="1000" dirty="0"/>
              <a:t>A</a:t>
            </a:r>
            <a:r>
              <a:rPr kumimoji="1" lang="ja-JP" altLang="en-US" sz="1000" dirty="0"/>
              <a:t>判定と同等とする。）において、上記</a:t>
            </a:r>
            <a:r>
              <a:rPr kumimoji="1" lang="en-US" altLang="ja-JP" sz="1000" dirty="0"/>
              <a:t>4</a:t>
            </a:r>
            <a:r>
              <a:rPr kumimoji="1" lang="ja-JP" altLang="en-US" sz="1000" dirty="0"/>
              <a:t>項目の</a:t>
            </a:r>
            <a:r>
              <a:rPr kumimoji="1" lang="en-US" altLang="ja-JP" sz="1000" dirty="0"/>
              <a:t>a</a:t>
            </a:r>
            <a:r>
              <a:rPr kumimoji="1" lang="ja-JP" altLang="en-US" sz="1000" dirty="0"/>
              <a:t>ランクについては「修繕」を行い、それ以外のランクについては「経過観察」とする。</a:t>
            </a:r>
          </a:p>
        </p:txBody>
      </p:sp>
      <p:sp>
        <p:nvSpPr>
          <p:cNvPr id="11" name="テキスト ボックス 10">
            <a:extLst>
              <a:ext uri="{FF2B5EF4-FFF2-40B4-BE49-F238E27FC236}">
                <a16:creationId xmlns:a16="http://schemas.microsoft.com/office/drawing/2014/main" id="{36F68FBE-8B71-4242-81D1-25B3FECECC65}"/>
              </a:ext>
            </a:extLst>
          </p:cNvPr>
          <p:cNvSpPr txBox="1"/>
          <p:nvPr/>
        </p:nvSpPr>
        <p:spPr>
          <a:xfrm>
            <a:off x="7770242" y="493361"/>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2" name="テキスト ボックス 11">
            <a:extLst>
              <a:ext uri="{FF2B5EF4-FFF2-40B4-BE49-F238E27FC236}">
                <a16:creationId xmlns:a16="http://schemas.microsoft.com/office/drawing/2014/main" id="{87F6B6F8-7C26-4626-94B7-E4C59A3AD30E}"/>
              </a:ext>
            </a:extLst>
          </p:cNvPr>
          <p:cNvSpPr txBox="1"/>
          <p:nvPr/>
        </p:nvSpPr>
        <p:spPr>
          <a:xfrm>
            <a:off x="-35844" y="804220"/>
            <a:ext cx="8928324"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維持管理水準の設定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22</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・詳細点検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・対策実施（改築、修繕、補修）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36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14" name="テキスト ボックス 13">
            <a:extLst>
              <a:ext uri="{FF2B5EF4-FFF2-40B4-BE49-F238E27FC236}">
                <a16:creationId xmlns:a16="http://schemas.microsoft.com/office/drawing/2014/main" id="{87D91926-A08C-475B-A50B-CD862F87F7F4}"/>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813720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5758C91-3381-4193-9E7F-C49DB39DC30C}"/>
              </a:ext>
            </a:extLst>
          </p:cNvPr>
          <p:cNvPicPr/>
          <p:nvPr/>
        </p:nvPicPr>
        <p:blipFill rotWithShape="1">
          <a:blip r:embed="rId2">
            <a:extLst>
              <a:ext uri="{28A0092B-C50C-407E-A947-70E740481C1C}">
                <a14:useLocalDpi xmlns:a14="http://schemas.microsoft.com/office/drawing/2010/main" val="0"/>
              </a:ext>
            </a:extLst>
          </a:blip>
          <a:srcRect b="11203"/>
          <a:stretch/>
        </p:blipFill>
        <p:spPr bwMode="auto">
          <a:xfrm>
            <a:off x="4499992" y="999711"/>
            <a:ext cx="4320480" cy="5795130"/>
          </a:xfrm>
          <a:prstGeom prst="rect">
            <a:avLst/>
          </a:prstGeom>
          <a:noFill/>
          <a:ln>
            <a:noFill/>
          </a:ln>
        </p:spPr>
      </p:pic>
      <p:sp>
        <p:nvSpPr>
          <p:cNvPr id="22" name="テキスト ボックス 21">
            <a:extLst>
              <a:ext uri="{FF2B5EF4-FFF2-40B4-BE49-F238E27FC236}">
                <a16:creationId xmlns:a16="http://schemas.microsoft.com/office/drawing/2014/main" id="{44893684-F9A9-4092-B88A-34F11B7D4AF5}"/>
              </a:ext>
            </a:extLst>
          </p:cNvPr>
          <p:cNvSpPr txBox="1"/>
          <p:nvPr/>
        </p:nvSpPr>
        <p:spPr>
          <a:xfrm>
            <a:off x="-13856" y="47497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②施設特性に応じた維持管理手法の体系化</a:t>
            </a:r>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64142" y="901120"/>
            <a:ext cx="2028315" cy="338554"/>
          </a:xfrm>
          <a:prstGeom prst="rect">
            <a:avLst/>
          </a:prstGeom>
          <a:noFill/>
        </p:spPr>
        <p:txBody>
          <a:bodyPr wrap="square" rtlCol="0">
            <a:spAutoFit/>
          </a:bodyPr>
          <a:lstStyle/>
          <a:p>
            <a:r>
              <a:rPr kumimoji="1" lang="en-US" altLang="ja-JP" sz="1600" dirty="0"/>
              <a:t>【</a:t>
            </a:r>
            <a:r>
              <a:rPr kumimoji="1" lang="ja-JP" altLang="en-US" sz="1600" dirty="0"/>
              <a:t>措置方法</a:t>
            </a:r>
            <a:r>
              <a:rPr lang="ja-JP" altLang="en-US" sz="1600" dirty="0"/>
              <a:t>の判定</a:t>
            </a:r>
            <a:r>
              <a:rPr kumimoji="1" lang="en-US" altLang="ja-JP" sz="1600" dirty="0"/>
              <a:t>】</a:t>
            </a:r>
            <a:endParaRPr kumimoji="1" lang="ja-JP" altLang="en-US" sz="16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33" name="スライド番号プレースホルダー 1">
            <a:extLst>
              <a:ext uri="{FF2B5EF4-FFF2-40B4-BE49-F238E27FC236}">
                <a16:creationId xmlns:a16="http://schemas.microsoft.com/office/drawing/2014/main" id="{51B5565D-A442-473D-B93E-24E9F7230201}"/>
              </a:ext>
            </a:extLst>
          </p:cNvPr>
          <p:cNvSpPr>
            <a:spLocks noGrp="1"/>
          </p:cNvSpPr>
          <p:nvPr>
            <p:ph type="sldNum" sz="quarter" idx="12"/>
          </p:nvPr>
        </p:nvSpPr>
        <p:spPr>
          <a:xfrm>
            <a:off x="8028384" y="6555980"/>
            <a:ext cx="1828800" cy="365125"/>
          </a:xfrm>
        </p:spPr>
        <p:txBody>
          <a:bodyPr/>
          <a:lstStyle/>
          <a:p>
            <a:fld id="{682EF9F9-C4E8-46B2-BBF1-33E3162B856A}" type="slidenum">
              <a:rPr kumimoji="1" lang="ja-JP" altLang="en-US" smtClean="0"/>
              <a:t>36</a:t>
            </a:fld>
            <a:endParaRPr kumimoji="1" lang="ja-JP" altLang="en-US" dirty="0"/>
          </a:p>
        </p:txBody>
      </p:sp>
      <p:sp>
        <p:nvSpPr>
          <p:cNvPr id="34" name="テキスト ボックス 33">
            <a:extLst>
              <a:ext uri="{FF2B5EF4-FFF2-40B4-BE49-F238E27FC236}">
                <a16:creationId xmlns:a16="http://schemas.microsoft.com/office/drawing/2014/main" id="{F40E8007-1DB6-4429-86C1-CE91F5F705B7}"/>
              </a:ext>
            </a:extLst>
          </p:cNvPr>
          <p:cNvSpPr txBox="1"/>
          <p:nvPr/>
        </p:nvSpPr>
        <p:spPr>
          <a:xfrm>
            <a:off x="5436096" y="1239674"/>
            <a:ext cx="820411" cy="276999"/>
          </a:xfrm>
          <a:prstGeom prst="rect">
            <a:avLst/>
          </a:prstGeom>
          <a:noFill/>
          <a:ln>
            <a:solidFill>
              <a:schemeClr val="tx1"/>
            </a:solidFill>
          </a:ln>
        </p:spPr>
        <p:txBody>
          <a:bodyPr wrap="square" rtlCol="0">
            <a:spAutoFit/>
          </a:bodyPr>
          <a:lstStyle/>
          <a:p>
            <a:r>
              <a:rPr kumimoji="1" lang="ja-JP" altLang="en-US" sz="1200" dirty="0"/>
              <a:t>緊急度</a:t>
            </a:r>
            <a:r>
              <a:rPr lang="en-US" altLang="ja-JP" sz="1200" dirty="0"/>
              <a:t>Ⅲ</a:t>
            </a:r>
            <a:endParaRPr kumimoji="1" lang="ja-JP" altLang="en-US" sz="1200" dirty="0"/>
          </a:p>
        </p:txBody>
      </p:sp>
      <p:pic>
        <p:nvPicPr>
          <p:cNvPr id="12" name="図 11">
            <a:extLst>
              <a:ext uri="{FF2B5EF4-FFF2-40B4-BE49-F238E27FC236}">
                <a16:creationId xmlns:a16="http://schemas.microsoft.com/office/drawing/2014/main" id="{40E66680-5558-4DEA-9423-A185A1D790B6}"/>
              </a:ext>
            </a:extLst>
          </p:cNvPr>
          <p:cNvPicPr/>
          <p:nvPr/>
        </p:nvPicPr>
        <p:blipFill rotWithShape="1">
          <a:blip r:embed="rId3">
            <a:extLst>
              <a:ext uri="{28A0092B-C50C-407E-A947-70E740481C1C}">
                <a14:useLocalDpi xmlns:a14="http://schemas.microsoft.com/office/drawing/2010/main" val="0"/>
              </a:ext>
            </a:extLst>
          </a:blip>
          <a:srcRect b="10267"/>
          <a:stretch/>
        </p:blipFill>
        <p:spPr bwMode="auto">
          <a:xfrm>
            <a:off x="180020" y="764704"/>
            <a:ext cx="4788024" cy="6093296"/>
          </a:xfrm>
          <a:prstGeom prst="rect">
            <a:avLst/>
          </a:prstGeom>
          <a:noFill/>
          <a:ln>
            <a:noFill/>
          </a:ln>
        </p:spPr>
      </p:pic>
      <p:sp>
        <p:nvSpPr>
          <p:cNvPr id="13" name="テキスト ボックス 12">
            <a:extLst>
              <a:ext uri="{FF2B5EF4-FFF2-40B4-BE49-F238E27FC236}">
                <a16:creationId xmlns:a16="http://schemas.microsoft.com/office/drawing/2014/main" id="{3F32C6CD-A27E-4D04-B2F0-6011565FA0A1}"/>
              </a:ext>
            </a:extLst>
          </p:cNvPr>
          <p:cNvSpPr txBox="1"/>
          <p:nvPr/>
        </p:nvSpPr>
        <p:spPr>
          <a:xfrm>
            <a:off x="419448" y="1340714"/>
            <a:ext cx="820411" cy="276999"/>
          </a:xfrm>
          <a:prstGeom prst="rect">
            <a:avLst/>
          </a:prstGeom>
          <a:noFill/>
          <a:ln>
            <a:solidFill>
              <a:schemeClr val="tx1"/>
            </a:solidFill>
          </a:ln>
        </p:spPr>
        <p:txBody>
          <a:bodyPr wrap="square" rtlCol="0">
            <a:spAutoFit/>
          </a:bodyPr>
          <a:lstStyle/>
          <a:p>
            <a:r>
              <a:rPr kumimoji="1" lang="ja-JP" altLang="en-US" sz="1200" dirty="0"/>
              <a:t>緊急度</a:t>
            </a:r>
            <a:r>
              <a:rPr kumimoji="1" lang="en-US" altLang="ja-JP" sz="1200" dirty="0"/>
              <a:t>Ⅱ</a:t>
            </a:r>
            <a:endParaRPr kumimoji="1" lang="ja-JP" altLang="en-US" sz="1200" dirty="0"/>
          </a:p>
        </p:txBody>
      </p:sp>
      <p:sp>
        <p:nvSpPr>
          <p:cNvPr id="15" name="テキスト ボックス 14">
            <a:extLst>
              <a:ext uri="{FF2B5EF4-FFF2-40B4-BE49-F238E27FC236}">
                <a16:creationId xmlns:a16="http://schemas.microsoft.com/office/drawing/2014/main" id="{0044630F-4A44-4D23-83F6-79A6165559F1}"/>
              </a:ext>
            </a:extLst>
          </p:cNvPr>
          <p:cNvSpPr txBox="1"/>
          <p:nvPr/>
        </p:nvSpPr>
        <p:spPr>
          <a:xfrm>
            <a:off x="7814042" y="491307"/>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6" name="テキスト ボックス 15">
            <a:extLst>
              <a:ext uri="{FF2B5EF4-FFF2-40B4-BE49-F238E27FC236}">
                <a16:creationId xmlns:a16="http://schemas.microsoft.com/office/drawing/2014/main" id="{47F0323B-3427-4689-B428-D16890BE9A82}"/>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12】</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05379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267765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計画（抜粋）</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管渠、水槽等土木構造物については、容易に更新することが困難なことから、適切な維持管理を行い、できる限り長寿命化させる必要がある。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　</a:t>
            </a:r>
            <a:r>
              <a:rPr lang="en-US" altLang="ja-JP" sz="1200" kern="100" dirty="0"/>
              <a:t>1) </a:t>
            </a:r>
            <a:r>
              <a:rPr lang="ja-JP" altLang="en-US" sz="1200" kern="100" dirty="0"/>
              <a:t>施設の長寿命化対策に向けた計画の策定</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現有の管路施設を長寿命化させるにあたっては、長寿命化計画を策定し、国へ提出する。基本的な改築、修繕にあたっては「国手引き 第</a:t>
            </a:r>
            <a:r>
              <a:rPr lang="en-US" altLang="ja-JP" sz="1200" kern="100" dirty="0"/>
              <a:t>2</a:t>
            </a:r>
            <a:r>
              <a:rPr lang="ja-JP" altLang="en-US" sz="1200" kern="100" dirty="0"/>
              <a:t>編ストックマネジメントの実施 第</a:t>
            </a:r>
            <a:r>
              <a:rPr lang="en-US" altLang="ja-JP" sz="1200" kern="100" dirty="0"/>
              <a:t>2</a:t>
            </a:r>
            <a:r>
              <a:rPr lang="ja-JP" altLang="en-US" sz="1200" kern="100" dirty="0"/>
              <a:t>章管路施設 </a:t>
            </a:r>
            <a:r>
              <a:rPr lang="en-US" altLang="ja-JP" sz="1200" kern="100" dirty="0"/>
              <a:t>4</a:t>
            </a:r>
            <a:r>
              <a:rPr lang="ja-JP" altLang="en-US" sz="1200" kern="100" dirty="0"/>
              <a:t>改築・修繕計画の策定」を参考に方針や全体計画を検討するが、具体的な長寿命化計画については、「国手引き 第</a:t>
            </a:r>
            <a:r>
              <a:rPr lang="en-US" altLang="ja-JP" sz="1200" kern="100" dirty="0"/>
              <a:t>3</a:t>
            </a:r>
            <a:r>
              <a:rPr lang="ja-JP" altLang="en-US" sz="1200" kern="100" dirty="0"/>
              <a:t>編長寿命化計画の策定 第</a:t>
            </a:r>
            <a:r>
              <a:rPr lang="en-US" altLang="ja-JP" sz="1200" kern="100" dirty="0"/>
              <a:t>2</a:t>
            </a:r>
            <a:r>
              <a:rPr lang="ja-JP" altLang="en-US" sz="1200" kern="100" dirty="0"/>
              <a:t>章管路施設長寿命化計画の策定」に沿って策定する。</a:t>
            </a: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改築の考え方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長寿命化工事および更新工事への国補助については、「長寿命化計画」の提出が要件とされていたが、平成</a:t>
            </a:r>
            <a:r>
              <a:rPr lang="en-US" altLang="ja-JP" sz="1200" kern="100" dirty="0"/>
              <a:t>28</a:t>
            </a:r>
            <a:r>
              <a:rPr lang="ja-JP" altLang="en-US" sz="1200" kern="100" dirty="0"/>
              <a:t>年度より、「下水道ストックマネジメント計画」の提出に移行された。これを受け、平成</a:t>
            </a:r>
            <a:r>
              <a:rPr lang="en-US" altLang="ja-JP" sz="1200" kern="100" dirty="0"/>
              <a:t>30</a:t>
            </a:r>
            <a:r>
              <a:rPr lang="ja-JP" altLang="en-US" sz="1200" kern="100" dirty="0"/>
              <a:t>年</a:t>
            </a:r>
            <a:r>
              <a:rPr lang="en-US" altLang="ja-JP" sz="1200" kern="100" dirty="0"/>
              <a:t>2</a:t>
            </a:r>
            <a:r>
              <a:rPr lang="ja-JP" altLang="en-US" sz="1200" kern="100" dirty="0"/>
              <a:t>月に「大阪府流域下水道ストックマネジメント実施方針」を作成し、</a:t>
            </a:r>
            <a:r>
              <a:rPr lang="en-US" altLang="ja-JP" sz="1200" kern="100" dirty="0"/>
              <a:t>5</a:t>
            </a:r>
            <a:r>
              <a:rPr lang="ja-JP" altLang="en-US" sz="1200" kern="100" dirty="0"/>
              <a:t>か年分の改築更新計画を国に提出している。</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98664" y="5567725"/>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effectLst/>
              </a:rPr>
              <a:t>・引き続き取り組みを継続する</a:t>
            </a:r>
            <a:endParaRPr lang="en-US" altLang="ja-JP" sz="1200" kern="100" dirty="0">
              <a:effectLst/>
            </a:endParaRPr>
          </a:p>
          <a:p>
            <a:pPr algn="just"/>
            <a:r>
              <a:rPr lang="ja-JP" altLang="en-US" sz="1200" kern="100" dirty="0"/>
              <a:t>・記載内容を更新する</a:t>
            </a:r>
            <a:endParaRPr lang="ja-JP" altLang="en-US"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8590" y="5310902"/>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091A0DFF-2959-4D3F-94FB-216563CEC9C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37</a:t>
            </a:fld>
            <a:endParaRPr lang="ja-JP" altLang="en-US" dirty="0"/>
          </a:p>
        </p:txBody>
      </p:sp>
      <p:sp>
        <p:nvSpPr>
          <p:cNvPr id="14" name="テキスト ボックス 13">
            <a:extLst>
              <a:ext uri="{FF2B5EF4-FFF2-40B4-BE49-F238E27FC236}">
                <a16:creationId xmlns:a16="http://schemas.microsoft.com/office/drawing/2014/main" id="{B2F9BAF5-31A7-4D08-844D-143DE27E1F5B}"/>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81535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改築の考え方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B2D5B18B-D1A4-499D-A5C7-42D900C3B4B1}"/>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15" name="図 14">
            <a:extLst>
              <a:ext uri="{FF2B5EF4-FFF2-40B4-BE49-F238E27FC236}">
                <a16:creationId xmlns:a16="http://schemas.microsoft.com/office/drawing/2014/main" id="{4C855B81-CC0E-4231-A2CA-13715B55C66A}"/>
              </a:ext>
            </a:extLst>
          </p:cNvPr>
          <p:cNvPicPr>
            <a:picLocks noChangeAspect="1"/>
          </p:cNvPicPr>
          <p:nvPr/>
        </p:nvPicPr>
        <p:blipFill rotWithShape="1">
          <a:blip r:embed="rId2"/>
          <a:srcRect l="21650" t="31795" r="26069" b="14721"/>
          <a:stretch/>
        </p:blipFill>
        <p:spPr>
          <a:xfrm>
            <a:off x="611560" y="1322617"/>
            <a:ext cx="7920880" cy="5064447"/>
          </a:xfrm>
          <a:prstGeom prst="rect">
            <a:avLst/>
          </a:prstGeom>
          <a:ln>
            <a:solidFill>
              <a:schemeClr val="tx1"/>
            </a:solidFill>
            <a:prstDash val="sysDot"/>
          </a:ln>
        </p:spPr>
      </p:pic>
      <p:sp>
        <p:nvSpPr>
          <p:cNvPr id="16" name="テキスト ボックス 15">
            <a:extLst>
              <a:ext uri="{FF2B5EF4-FFF2-40B4-BE49-F238E27FC236}">
                <a16:creationId xmlns:a16="http://schemas.microsoft.com/office/drawing/2014/main" id="{0EB447D1-675C-4144-B739-2719CDF02DEA}"/>
              </a:ext>
            </a:extLst>
          </p:cNvPr>
          <p:cNvSpPr txBox="1"/>
          <p:nvPr/>
        </p:nvSpPr>
        <p:spPr>
          <a:xfrm>
            <a:off x="5076056" y="6416145"/>
            <a:ext cx="3596863" cy="200055"/>
          </a:xfrm>
          <a:prstGeom prst="rect">
            <a:avLst/>
          </a:prstGeom>
          <a:noFill/>
          <a:ln>
            <a:noFill/>
          </a:ln>
        </p:spPr>
        <p:txBody>
          <a:bodyPr wrap="square" rtlCol="0">
            <a:spAutoFit/>
          </a:bodyPr>
          <a:lstStyle/>
          <a:p>
            <a:pPr algn="just"/>
            <a:r>
              <a:rPr lang="ja-JP" altLang="en-US" sz="700" kern="100" dirty="0">
                <a:effectLst/>
              </a:rPr>
              <a:t>改正下水道法に基づく計画的な維持管理・更新にかかる研修 テキスト（国土交通</a:t>
            </a:r>
            <a:r>
              <a:rPr lang="ja-JP" altLang="en-US" sz="700" kern="100" dirty="0"/>
              <a:t>省）</a:t>
            </a:r>
            <a:endParaRPr lang="ja-JP" altLang="en-US" sz="1200" kern="100" dirty="0"/>
          </a:p>
        </p:txBody>
      </p:sp>
      <p:sp>
        <p:nvSpPr>
          <p:cNvPr id="8" name="スライド番号プレースホルダー 1">
            <a:extLst>
              <a:ext uri="{FF2B5EF4-FFF2-40B4-BE49-F238E27FC236}">
                <a16:creationId xmlns:a16="http://schemas.microsoft.com/office/drawing/2014/main" id="{40CA158A-D610-4560-8008-A67FD68DDD37}"/>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38</a:t>
            </a:fld>
            <a:endParaRPr lang="ja-JP" altLang="en-US" dirty="0"/>
          </a:p>
        </p:txBody>
      </p:sp>
      <p:sp>
        <p:nvSpPr>
          <p:cNvPr id="10" name="テキスト ボックス 9">
            <a:extLst>
              <a:ext uri="{FF2B5EF4-FFF2-40B4-BE49-F238E27FC236}">
                <a16:creationId xmlns:a16="http://schemas.microsoft.com/office/drawing/2014/main" id="{54CBCC01-3670-4E03-89FF-04407CD94D85}"/>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4239936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01973"/>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4572000" y="551068"/>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改築の考え方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23</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4" name="テキスト ボックス 13">
            <a:extLst>
              <a:ext uri="{FF2B5EF4-FFF2-40B4-BE49-F238E27FC236}">
                <a16:creationId xmlns:a16="http://schemas.microsoft.com/office/drawing/2014/main" id="{B2D5B18B-D1A4-499D-A5C7-42D900C3B4B1}"/>
              </a:ext>
            </a:extLst>
          </p:cNvPr>
          <p:cNvSpPr txBox="1"/>
          <p:nvPr/>
        </p:nvSpPr>
        <p:spPr>
          <a:xfrm>
            <a:off x="7815495" y="576889"/>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pic>
        <p:nvPicPr>
          <p:cNvPr id="3" name="図 2">
            <a:extLst>
              <a:ext uri="{FF2B5EF4-FFF2-40B4-BE49-F238E27FC236}">
                <a16:creationId xmlns:a16="http://schemas.microsoft.com/office/drawing/2014/main" id="{754023AE-748D-46C3-81A7-2392B5CE14DD}"/>
              </a:ext>
            </a:extLst>
          </p:cNvPr>
          <p:cNvPicPr>
            <a:picLocks noChangeAspect="1"/>
          </p:cNvPicPr>
          <p:nvPr/>
        </p:nvPicPr>
        <p:blipFill rotWithShape="1">
          <a:blip r:embed="rId2"/>
          <a:srcRect l="24013" t="18500" r="42912" b="5768"/>
          <a:stretch/>
        </p:blipFill>
        <p:spPr>
          <a:xfrm>
            <a:off x="323528" y="1394493"/>
            <a:ext cx="3744416" cy="5358576"/>
          </a:xfrm>
          <a:prstGeom prst="rect">
            <a:avLst/>
          </a:prstGeom>
        </p:spPr>
      </p:pic>
      <p:pic>
        <p:nvPicPr>
          <p:cNvPr id="5" name="図 4">
            <a:extLst>
              <a:ext uri="{FF2B5EF4-FFF2-40B4-BE49-F238E27FC236}">
                <a16:creationId xmlns:a16="http://schemas.microsoft.com/office/drawing/2014/main" id="{9B9822C1-D0C7-445C-A0C9-94F58515C82E}"/>
              </a:ext>
            </a:extLst>
          </p:cNvPr>
          <p:cNvPicPr>
            <a:picLocks noChangeAspect="1"/>
          </p:cNvPicPr>
          <p:nvPr/>
        </p:nvPicPr>
        <p:blipFill rotWithShape="1">
          <a:blip r:embed="rId3"/>
          <a:srcRect l="24013" t="19760" r="45275" b="7161"/>
          <a:stretch/>
        </p:blipFill>
        <p:spPr>
          <a:xfrm>
            <a:off x="4905216" y="1419253"/>
            <a:ext cx="3600400" cy="5354441"/>
          </a:xfrm>
          <a:prstGeom prst="rect">
            <a:avLst/>
          </a:prstGeom>
        </p:spPr>
      </p:pic>
      <p:sp>
        <p:nvSpPr>
          <p:cNvPr id="12" name="テキスト ボックス 11">
            <a:extLst>
              <a:ext uri="{FF2B5EF4-FFF2-40B4-BE49-F238E27FC236}">
                <a16:creationId xmlns:a16="http://schemas.microsoft.com/office/drawing/2014/main" id="{8DC1F003-7649-490E-9072-2F4CB2B440DD}"/>
              </a:ext>
            </a:extLst>
          </p:cNvPr>
          <p:cNvSpPr txBox="1"/>
          <p:nvPr/>
        </p:nvSpPr>
        <p:spPr>
          <a:xfrm>
            <a:off x="2123728" y="1013460"/>
            <a:ext cx="5125543" cy="338554"/>
          </a:xfrm>
          <a:prstGeom prst="rect">
            <a:avLst/>
          </a:prstGeom>
          <a:noFill/>
        </p:spPr>
        <p:txBody>
          <a:bodyPr wrap="square" rtlCol="0">
            <a:spAutoFit/>
          </a:bodyPr>
          <a:lstStyle/>
          <a:p>
            <a:r>
              <a:rPr lang="ja-JP" altLang="en-US" sz="1600" dirty="0"/>
              <a:t>大阪府流域下水道ストックマネジメント計画（抜粋）</a:t>
            </a:r>
            <a:endParaRPr kumimoji="1" lang="ja-JP" altLang="en-US" sz="1600" dirty="0"/>
          </a:p>
        </p:txBody>
      </p:sp>
      <p:sp>
        <p:nvSpPr>
          <p:cNvPr id="9" name="スライド番号プレースホルダー 1">
            <a:extLst>
              <a:ext uri="{FF2B5EF4-FFF2-40B4-BE49-F238E27FC236}">
                <a16:creationId xmlns:a16="http://schemas.microsoft.com/office/drawing/2014/main" id="{366D6C32-207A-4B37-8CC3-F5AF54EB27AC}"/>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39</a:t>
            </a:fld>
            <a:endParaRPr lang="ja-JP" altLang="en-US" dirty="0"/>
          </a:p>
        </p:txBody>
      </p:sp>
      <p:sp>
        <p:nvSpPr>
          <p:cNvPr id="11" name="テキスト ボックス 10">
            <a:extLst>
              <a:ext uri="{FF2B5EF4-FFF2-40B4-BE49-F238E27FC236}">
                <a16:creationId xmlns:a16="http://schemas.microsoft.com/office/drawing/2014/main" id="{62125A89-91BF-4FAD-A101-0880601AD353}"/>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13】</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597588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6" name="スライド番号プレースホルダー 1">
            <a:extLst>
              <a:ext uri="{FF2B5EF4-FFF2-40B4-BE49-F238E27FC236}">
                <a16:creationId xmlns:a16="http://schemas.microsoft.com/office/drawing/2014/main" id="{F1F01626-305C-4D3C-AB41-99A5DEA7B46A}"/>
              </a:ext>
            </a:extLst>
          </p:cNvPr>
          <p:cNvSpPr txBox="1">
            <a:spLocks/>
          </p:cNvSpPr>
          <p:nvPr/>
        </p:nvSpPr>
        <p:spPr>
          <a:xfrm>
            <a:off x="7956376" y="6513880"/>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a:t>
            </a:fld>
            <a:endParaRPr lang="ja-JP" altLang="en-US" dirty="0"/>
          </a:p>
        </p:txBody>
      </p:sp>
      <p:sp>
        <p:nvSpPr>
          <p:cNvPr id="18" name="テキスト ボックス 17">
            <a:extLst>
              <a:ext uri="{FF2B5EF4-FFF2-40B4-BE49-F238E27FC236}">
                <a16:creationId xmlns:a16="http://schemas.microsoft.com/office/drawing/2014/main" id="{374257C5-763F-404C-8BF2-E0E1C64641F0}"/>
              </a:ext>
            </a:extLst>
          </p:cNvPr>
          <p:cNvSpPr txBox="1"/>
          <p:nvPr/>
        </p:nvSpPr>
        <p:spPr>
          <a:xfrm>
            <a:off x="-108520" y="831477"/>
            <a:ext cx="4962196" cy="276999"/>
          </a:xfrm>
          <a:prstGeom prst="rect">
            <a:avLst/>
          </a:prstGeom>
          <a:noFill/>
        </p:spPr>
        <p:txBody>
          <a:bodyPr wrap="square">
            <a:spAutoFit/>
          </a:bodyPr>
          <a:lstStyle/>
          <a:p>
            <a:r>
              <a:rPr lang="en-US" altLang="ja-JP" sz="1200" dirty="0"/>
              <a:t>【</a:t>
            </a:r>
            <a:r>
              <a:rPr lang="ja-JP" altLang="en-US" sz="1200" dirty="0"/>
              <a:t>下水道</a:t>
            </a:r>
            <a:r>
              <a:rPr lang="en-US" altLang="ja-JP" sz="1200" dirty="0"/>
              <a:t>】</a:t>
            </a:r>
            <a:r>
              <a:rPr lang="ja-JP" altLang="en-US" sz="1200" dirty="0"/>
              <a:t>河川等部会における審議内容と審議スケジュール</a:t>
            </a:r>
          </a:p>
        </p:txBody>
      </p:sp>
      <p:pic>
        <p:nvPicPr>
          <p:cNvPr id="2" name="図 1">
            <a:extLst>
              <a:ext uri="{FF2B5EF4-FFF2-40B4-BE49-F238E27FC236}">
                <a16:creationId xmlns:a16="http://schemas.microsoft.com/office/drawing/2014/main" id="{0B79C629-9084-4AE3-9E07-CD8DAE842F9F}"/>
              </a:ext>
            </a:extLst>
          </p:cNvPr>
          <p:cNvPicPr>
            <a:picLocks noChangeAspect="1"/>
          </p:cNvPicPr>
          <p:nvPr/>
        </p:nvPicPr>
        <p:blipFill>
          <a:blip r:embed="rId2"/>
          <a:stretch>
            <a:fillRect/>
          </a:stretch>
        </p:blipFill>
        <p:spPr>
          <a:xfrm>
            <a:off x="0" y="1579677"/>
            <a:ext cx="9144000" cy="3698645"/>
          </a:xfrm>
          <a:prstGeom prst="rect">
            <a:avLst/>
          </a:prstGeom>
        </p:spPr>
      </p:pic>
    </p:spTree>
    <p:extLst>
      <p:ext uri="{BB962C8B-B14F-4D97-AF65-F5344CB8AC3E}">
        <p14:creationId xmlns:p14="http://schemas.microsoft.com/office/powerpoint/2010/main" val="24947840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26297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計画（抜粋）</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50184"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重点化指標・優先順位の考え方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30</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・点検時に考慮すべき項目と施設の優先度判定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8</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015449" y="2706983"/>
            <a:ext cx="1392737" cy="10218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（管路）平成</a:t>
            </a:r>
            <a:r>
              <a:rPr lang="en-US" altLang="ja-JP" sz="1200" kern="100" dirty="0">
                <a:effectLst/>
              </a:rPr>
              <a:t>30</a:t>
            </a:r>
            <a:r>
              <a:rPr lang="ja-JP" altLang="en-US" sz="1200" kern="100" dirty="0">
                <a:effectLst/>
              </a:rPr>
              <a:t>年</a:t>
            </a:r>
            <a:r>
              <a:rPr lang="en-US" altLang="ja-JP" sz="1200" kern="100" dirty="0">
                <a:effectLst/>
              </a:rPr>
              <a:t>2</a:t>
            </a:r>
            <a:r>
              <a:rPr lang="ja-JP" altLang="en-US" sz="1200" kern="100" dirty="0">
                <a:effectLst/>
              </a:rPr>
              <a:t>月に策定した「大阪府流域下水道事業ストックマネジメント実施方針」で、流域下水道幹線はすべて重要な幹線（各市町村が集約した下水を流す根幹施設）と設定した。</a:t>
            </a:r>
            <a:endParaRPr lang="en-US" altLang="ja-JP" sz="1200" kern="100" dirty="0">
              <a:effectLst/>
            </a:endParaRPr>
          </a:p>
          <a:p>
            <a:pPr algn="just"/>
            <a:endParaRPr lang="en-US" altLang="ja-JP" sz="1200" kern="100" dirty="0"/>
          </a:p>
          <a:p>
            <a:pPr algn="just"/>
            <a:r>
              <a:rPr lang="ja-JP" altLang="en-US" sz="1200" kern="100" dirty="0">
                <a:effectLst/>
              </a:rPr>
              <a:t>（土木）計画どおりの考え方</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98664" y="5567725"/>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t>・管渠の考え方について、記載内容を更新する</a:t>
            </a:r>
            <a:endParaRPr lang="en-US" altLang="ja-JP" sz="1200" kern="100" dirty="0">
              <a:effectLst/>
            </a:endParaRPr>
          </a:p>
          <a:p>
            <a:pPr algn="just"/>
            <a:r>
              <a:rPr lang="ja-JP" altLang="en-US" sz="1200" kern="100" dirty="0">
                <a:effectLst/>
              </a:rPr>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8590" y="5310902"/>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CBE08EC-92CA-4137-9452-F68FE244FBF4}"/>
              </a:ext>
            </a:extLst>
          </p:cNvPr>
          <p:cNvSpPr txBox="1"/>
          <p:nvPr/>
        </p:nvSpPr>
        <p:spPr>
          <a:xfrm>
            <a:off x="545764" y="3597293"/>
            <a:ext cx="4308256" cy="230832"/>
          </a:xfrm>
          <a:prstGeom prst="rect">
            <a:avLst/>
          </a:prstGeom>
          <a:noFill/>
          <a:ln>
            <a:noFill/>
          </a:ln>
        </p:spPr>
        <p:txBody>
          <a:bodyPr wrap="square" rtlCol="0">
            <a:spAutoFit/>
          </a:bodyPr>
          <a:lstStyle/>
          <a:p>
            <a:pPr algn="just"/>
            <a:r>
              <a:rPr lang="ja-JP" altLang="en-US" sz="900" kern="100" dirty="0">
                <a:effectLst/>
              </a:rPr>
              <a:t>図</a:t>
            </a:r>
            <a:r>
              <a:rPr lang="en-US" altLang="ja-JP" sz="900" kern="100" dirty="0">
                <a:effectLst/>
              </a:rPr>
              <a:t>4.3 </a:t>
            </a:r>
            <a:r>
              <a:rPr lang="ja-JP" altLang="en-US" sz="900" kern="100" dirty="0">
                <a:effectLst/>
              </a:rPr>
              <a:t>リスクマトリックスによる優先順位付けの例（管渠の場合）</a:t>
            </a:r>
            <a:endParaRPr lang="ja-JP" altLang="en-US" sz="900" kern="100" dirty="0"/>
          </a:p>
        </p:txBody>
      </p:sp>
      <p:pic>
        <p:nvPicPr>
          <p:cNvPr id="2" name="図 1">
            <a:extLst>
              <a:ext uri="{FF2B5EF4-FFF2-40B4-BE49-F238E27FC236}">
                <a16:creationId xmlns:a16="http://schemas.microsoft.com/office/drawing/2014/main" id="{F6AC46E7-4C68-45C1-A044-C84E36D80EDD}"/>
              </a:ext>
            </a:extLst>
          </p:cNvPr>
          <p:cNvPicPr>
            <a:picLocks noChangeAspect="1"/>
          </p:cNvPicPr>
          <p:nvPr/>
        </p:nvPicPr>
        <p:blipFill>
          <a:blip r:embed="rId2"/>
          <a:stretch>
            <a:fillRect/>
          </a:stretch>
        </p:blipFill>
        <p:spPr>
          <a:xfrm>
            <a:off x="127492" y="1702964"/>
            <a:ext cx="4476583" cy="2116182"/>
          </a:xfrm>
          <a:prstGeom prst="rect">
            <a:avLst/>
          </a:prstGeom>
        </p:spPr>
      </p:pic>
      <p:pic>
        <p:nvPicPr>
          <p:cNvPr id="14" name="図 13">
            <a:extLst>
              <a:ext uri="{FF2B5EF4-FFF2-40B4-BE49-F238E27FC236}">
                <a16:creationId xmlns:a16="http://schemas.microsoft.com/office/drawing/2014/main" id="{1417ECE0-2BA1-41E0-B4D1-B65810823BB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65528"/>
            <a:ext cx="2880320" cy="1934842"/>
          </a:xfrm>
          <a:prstGeom prst="rect">
            <a:avLst/>
          </a:prstGeom>
          <a:noFill/>
          <a:ln>
            <a:noFill/>
          </a:ln>
        </p:spPr>
      </p:pic>
      <p:sp>
        <p:nvSpPr>
          <p:cNvPr id="16" name="テキスト ボックス 15">
            <a:extLst>
              <a:ext uri="{FF2B5EF4-FFF2-40B4-BE49-F238E27FC236}">
                <a16:creationId xmlns:a16="http://schemas.microsoft.com/office/drawing/2014/main" id="{391441E1-571C-4FF5-B1AB-33DC77F6A77F}"/>
              </a:ext>
            </a:extLst>
          </p:cNvPr>
          <p:cNvSpPr txBox="1"/>
          <p:nvPr/>
        </p:nvSpPr>
        <p:spPr>
          <a:xfrm>
            <a:off x="323528" y="6189803"/>
            <a:ext cx="4032448" cy="230832"/>
          </a:xfrm>
          <a:prstGeom prst="rect">
            <a:avLst/>
          </a:prstGeom>
          <a:noFill/>
          <a:ln>
            <a:noFill/>
          </a:ln>
        </p:spPr>
        <p:txBody>
          <a:bodyPr wrap="square" rtlCol="0">
            <a:spAutoFit/>
          </a:bodyPr>
          <a:lstStyle/>
          <a:p>
            <a:pPr>
              <a:defRPr/>
            </a:pPr>
            <a:r>
              <a:rPr lang="ja-JP" altLang="en-US" sz="900" kern="100" dirty="0">
                <a:solidFill>
                  <a:prstClr val="black"/>
                </a:solidFill>
                <a:latin typeface="Trebuchet MS"/>
                <a:ea typeface="HGｺﾞｼｯｸM" panose="020B0609000000000000" pitchFamily="49" charset="-128"/>
              </a:rPr>
              <a:t>図</a:t>
            </a:r>
            <a:r>
              <a:rPr lang="en-US" altLang="ja-JP" sz="900" kern="100" dirty="0">
                <a:solidFill>
                  <a:prstClr val="black"/>
                </a:solidFill>
                <a:latin typeface="Trebuchet MS"/>
                <a:ea typeface="HGｺﾞｼｯｸM" panose="020B0609000000000000" pitchFamily="49" charset="-128"/>
              </a:rPr>
              <a:t>4.2-1 </a:t>
            </a:r>
            <a:r>
              <a:rPr lang="ja-JP" altLang="en-US" sz="900" kern="100" dirty="0">
                <a:solidFill>
                  <a:prstClr val="black"/>
                </a:solidFill>
                <a:latin typeface="Trebuchet MS"/>
                <a:ea typeface="HGｺﾞｼｯｸM" panose="020B0609000000000000" pitchFamily="49" charset="-128"/>
              </a:rPr>
              <a:t>各機場におけるマトリクスによる優先度判定例（土木施設の場合）</a:t>
            </a:r>
            <a:endParaRPr lang="en-US" altLang="ja-JP" sz="900" kern="100" dirty="0">
              <a:solidFill>
                <a:prstClr val="black"/>
              </a:solidFill>
              <a:latin typeface="Trebuchet MS"/>
              <a:ea typeface="HGｺﾞｼｯｸM" panose="020B0609000000000000" pitchFamily="49" charset="-128"/>
            </a:endParaRPr>
          </a:p>
        </p:txBody>
      </p:sp>
      <p:sp>
        <p:nvSpPr>
          <p:cNvPr id="17" name="スライド番号プレースホルダー 1">
            <a:extLst>
              <a:ext uri="{FF2B5EF4-FFF2-40B4-BE49-F238E27FC236}">
                <a16:creationId xmlns:a16="http://schemas.microsoft.com/office/drawing/2014/main" id="{3320074A-5453-4F5A-B947-87B859B9E88D}"/>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40</a:t>
            </a:fld>
            <a:endParaRPr lang="ja-JP" altLang="en-US" dirty="0"/>
          </a:p>
        </p:txBody>
      </p:sp>
      <p:sp>
        <p:nvSpPr>
          <p:cNvPr id="20" name="テキスト ボックス 19">
            <a:extLst>
              <a:ext uri="{FF2B5EF4-FFF2-40B4-BE49-F238E27FC236}">
                <a16:creationId xmlns:a16="http://schemas.microsoft.com/office/drawing/2014/main" id="{8B7236A2-27F9-4EEF-9055-02C4F2AE71C0}"/>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909139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11388"/>
            <a:ext cx="4788024" cy="369332"/>
          </a:xfrm>
          <a:prstGeom prst="rect">
            <a:avLst/>
          </a:prstGeom>
          <a:noFill/>
        </p:spPr>
        <p:txBody>
          <a:bodyPr wrap="square" rtlCol="0">
            <a:spAutoFit/>
          </a:bodyPr>
          <a:lstStyle/>
          <a:p>
            <a:r>
              <a:rPr kumimoji="1" lang="ja-JP" altLang="en-US" dirty="0">
                <a:latin typeface="BIZ UDPゴシック" panose="020B0400000000000000" pitchFamily="50" charset="-128"/>
                <a:ea typeface="BIZ UDPゴシック" panose="020B0400000000000000" pitchFamily="50" charset="-128"/>
              </a:rPr>
              <a:t>②施設特性に応じた維持管理手法の体系化</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0" y="83180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重点化指標・優先順位の考え方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30</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　　・点検時に考慮すべき項目と施設の優先度判定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指針</a:t>
            </a:r>
            <a:r>
              <a:rPr kumimoji="1" lang="en-US" altLang="ja-JP" sz="1300" dirty="0">
                <a:latin typeface="BIZ UDPゴシック" panose="020B0400000000000000" pitchFamily="50" charset="-128"/>
                <a:ea typeface="BIZ UDPゴシック" panose="020B0400000000000000" pitchFamily="50" charset="-128"/>
              </a:rPr>
              <a:t>8</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7" name="テキスト ボックス 16">
            <a:extLst>
              <a:ext uri="{FF2B5EF4-FFF2-40B4-BE49-F238E27FC236}">
                <a16:creationId xmlns:a16="http://schemas.microsoft.com/office/drawing/2014/main" id="{05C11450-D56D-4980-88C1-784C8805A993}"/>
              </a:ext>
            </a:extLst>
          </p:cNvPr>
          <p:cNvSpPr txBox="1"/>
          <p:nvPr/>
        </p:nvSpPr>
        <p:spPr>
          <a:xfrm>
            <a:off x="7813940" y="5113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8" name="テキスト ボックス 17">
            <a:extLst>
              <a:ext uri="{FF2B5EF4-FFF2-40B4-BE49-F238E27FC236}">
                <a16:creationId xmlns:a16="http://schemas.microsoft.com/office/drawing/2014/main" id="{184F3325-2A1F-4209-A417-784AAA552A29}"/>
              </a:ext>
            </a:extLst>
          </p:cNvPr>
          <p:cNvSpPr txBox="1"/>
          <p:nvPr/>
        </p:nvSpPr>
        <p:spPr>
          <a:xfrm>
            <a:off x="38824" y="1181786"/>
            <a:ext cx="5593968" cy="338554"/>
          </a:xfrm>
          <a:prstGeom prst="rect">
            <a:avLst/>
          </a:prstGeom>
          <a:noFill/>
        </p:spPr>
        <p:txBody>
          <a:bodyPr wrap="square" rtlCol="0">
            <a:spAutoFit/>
          </a:bodyPr>
          <a:lstStyle/>
          <a:p>
            <a:r>
              <a:rPr lang="ja-JP" altLang="en-US" sz="1600" dirty="0"/>
              <a:t>大阪府流域下水道ストックマネジメント実施方針（抜粋）</a:t>
            </a:r>
            <a:endParaRPr kumimoji="1" lang="ja-JP" altLang="en-US" sz="1600" dirty="0"/>
          </a:p>
        </p:txBody>
      </p:sp>
      <p:sp>
        <p:nvSpPr>
          <p:cNvPr id="21" name="テキスト ボックス 20">
            <a:extLst>
              <a:ext uri="{FF2B5EF4-FFF2-40B4-BE49-F238E27FC236}">
                <a16:creationId xmlns:a16="http://schemas.microsoft.com/office/drawing/2014/main" id="{BD9043B5-57D1-4AA3-9603-B4A81162F492}"/>
              </a:ext>
            </a:extLst>
          </p:cNvPr>
          <p:cNvSpPr txBox="1"/>
          <p:nvPr/>
        </p:nvSpPr>
        <p:spPr>
          <a:xfrm>
            <a:off x="14788" y="1527854"/>
            <a:ext cx="4511613" cy="3424014"/>
          </a:xfrm>
          <a:prstGeom prst="rect">
            <a:avLst/>
          </a:prstGeom>
          <a:noFill/>
        </p:spPr>
        <p:txBody>
          <a:bodyPr wrap="square">
            <a:spAutoFit/>
          </a:bodyPr>
          <a:lstStyle/>
          <a:p>
            <a:pPr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リスク評価</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762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管路施設</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5.1.1</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リスク特定（管路）</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対象とするリスクは、「腐食、劣化、損傷」による道路陥没や下水の流下不全とする。</a:t>
            </a:r>
          </a:p>
          <a:p>
            <a:pPr algn="just"/>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5.1.2</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被害規模（影響度）の検討（管路）</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流域下水道幹線はすべて重要な幹線であるので、被害規模によるリスク評価は行わない。</a:t>
            </a:r>
            <a:endParaRPr lang="en-US" altLang="ja-JP" sz="1000"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endParaRPr>
          </a:p>
          <a:p>
            <a:pPr indent="133350" algn="just"/>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5.1.3</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発生確率の検討（管路）</a:t>
            </a:r>
            <a:endParaRPr lang="ja-JP" alt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平成</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28</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年度末時点では、</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40</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年以上経過管渠が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82km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程度（約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19%</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40</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年未満</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30</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年以上経過管渠が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66km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程度（約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16%</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）となる。平成</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28</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年度末時点では、Ｌ＝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404.61km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の調査が完了しており、調査結果では、更新等の対策が必要となった延長はＬ＝</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2.35km</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で約</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0.6%</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となる。</a:t>
            </a:r>
          </a:p>
          <a:p>
            <a:pPr indent="133350" algn="just"/>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5.1.4</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リスク評価（管路）</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現状では健全度が高い調査結果であることから、過去の調査及び今後の定期的な調査で腐食・劣化等が発見された箇所について、個別に評価を行う。</a:t>
            </a:r>
          </a:p>
          <a:p>
            <a:pPr indent="133350" algn="just"/>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endParaRPr lang="en-US"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9C8608DD-18FF-4212-9B2F-1366CB7B2A1A}"/>
              </a:ext>
            </a:extLst>
          </p:cNvPr>
          <p:cNvSpPr txBox="1"/>
          <p:nvPr/>
        </p:nvSpPr>
        <p:spPr>
          <a:xfrm>
            <a:off x="4636971" y="1520340"/>
            <a:ext cx="4511613" cy="5101397"/>
          </a:xfrm>
          <a:prstGeom prst="rect">
            <a:avLst/>
          </a:prstGeom>
          <a:noFill/>
        </p:spPr>
        <p:txBody>
          <a:bodyPr wrap="square">
            <a:spAutoFit/>
          </a:bodyPr>
          <a:lstStyle/>
          <a:p>
            <a:pPr indent="762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処理場施設（土木（付帯設備含む）建築）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5.2.1</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リスク特定（土木建築）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対象とするリスクは、施設の腐食、劣化、損傷、コンクリート片・蓋類の落下等による維持管理者等への事故とする。</a:t>
            </a:r>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5.2.2</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被害規模（影響度）の検討</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被害規模（影響度）は、処理機能の重要度から判断する。</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①揚水機能、消毒機能、受変電・自家発機能</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②沈殿機能、脱水機能</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③高級処理機能</a:t>
            </a:r>
          </a:p>
          <a:p>
            <a:pPr marL="400050" indent="-12954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④その他の水処理、汚泥処理機能</a:t>
            </a:r>
          </a:p>
          <a:p>
            <a:pPr marL="533400" indent="13335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上記において、①が最も重要度の高い機能となる。</a:t>
            </a:r>
          </a:p>
          <a:p>
            <a:pPr marL="400050" indent="266700" algn="l"/>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5.2.3</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発生確率の検討（土木建築）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発生確率（不具合の起こりやすさ）は、腐食環境レベルから判断する。</a:t>
            </a:r>
          </a:p>
          <a:p>
            <a:pPr marL="533400" indent="-26289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①沈砂池、最初沈殿池、汚泥処理</a:t>
            </a:r>
          </a:p>
          <a:p>
            <a:pPr marL="533400" indent="-26289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②反応タンク、脱水汚泥ピット、放流渠・吐口（海水の影響がある場合）</a:t>
            </a:r>
          </a:p>
          <a:p>
            <a:pPr marL="533400" indent="-26289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③最終沈殿池、塩素混和池、放流渠・吐口</a:t>
            </a:r>
          </a:p>
          <a:p>
            <a:pPr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上記において、①が最も腐食レベルが高い施設となる。</a:t>
            </a:r>
          </a:p>
          <a:p>
            <a:pPr marL="533400" indent="133350" algn="just"/>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r>
              <a:rPr lang="en-US"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5.2.4</a:t>
            </a:r>
            <a:r>
              <a:rPr lang="ja-JP" altLang="ja-JP" sz="1100" kern="100" dirty="0">
                <a:effectLst/>
                <a:latin typeface="Arial" panose="020B0604020202020204" pitchFamily="34" charset="0"/>
                <a:ea typeface="ＭＳ ゴシック" panose="020B0609070205080204" pitchFamily="49" charset="-128"/>
                <a:cs typeface="Times New Roman" panose="02020603050405020304" pitchFamily="18" charset="0"/>
              </a:rPr>
              <a:t>リスク評価（土木建築）</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33350" algn="just"/>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「処理施設の重要度」と「腐食環境レベル」により、水みらいセンター及びポンプ場内施設の点検の優先度を図</a:t>
            </a:r>
            <a:r>
              <a:rPr lang="en-US"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5-1</a:t>
            </a:r>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に示すようにマトリクスを利用して評価する。</a:t>
            </a:r>
          </a:p>
          <a:p>
            <a:pPr indent="133350" algn="l"/>
            <a:r>
              <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rPr>
              <a:t>処理施設の重要度及び腐食環境レベルにより評価した場合、沈砂池ポンプ棟と汚泥貯留槽（脱水機）の優先度が最も高くなる。同じ優先度の場合は、経過年数を考慮して優先度を設定する。また、</a:t>
            </a:r>
            <a:r>
              <a:rPr lang="ja-JP" altLang="ja-JP" sz="10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土木建築付帯設備のうち、手摺や足掛金物、蓋類やトップライトについては、転落等の事象を誘発し人命に影響を与えるリスクを有していることから「リスク管理資産」と定義し、その他の土木建築付帯設備より優先的に改築を行う。</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sz="1050" kern="100" dirty="0">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8" name="図 27">
            <a:extLst>
              <a:ext uri="{FF2B5EF4-FFF2-40B4-BE49-F238E27FC236}">
                <a16:creationId xmlns:a16="http://schemas.microsoft.com/office/drawing/2014/main" id="{5145AB33-64DC-478A-BF0D-6E70F72A488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864864" y="4801167"/>
            <a:ext cx="2520280" cy="1820570"/>
          </a:xfrm>
          <a:prstGeom prst="rect">
            <a:avLst/>
          </a:prstGeom>
          <a:noFill/>
          <a:ln>
            <a:noFill/>
          </a:ln>
        </p:spPr>
      </p:pic>
      <p:cxnSp>
        <p:nvCxnSpPr>
          <p:cNvPr id="10" name="直線コネクタ 9">
            <a:extLst>
              <a:ext uri="{FF2B5EF4-FFF2-40B4-BE49-F238E27FC236}">
                <a16:creationId xmlns:a16="http://schemas.microsoft.com/office/drawing/2014/main" id="{43D706D8-EB60-4509-81F5-BB2283690DED}"/>
              </a:ext>
            </a:extLst>
          </p:cNvPr>
          <p:cNvCxnSpPr/>
          <p:nvPr/>
        </p:nvCxnSpPr>
        <p:spPr>
          <a:xfrm>
            <a:off x="38824" y="4653136"/>
            <a:ext cx="4526247"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2E2482FA-2B1A-48A5-980B-A64DD32848FF}"/>
              </a:ext>
            </a:extLst>
          </p:cNvPr>
          <p:cNvSpPr txBox="1"/>
          <p:nvPr/>
        </p:nvSpPr>
        <p:spPr>
          <a:xfrm>
            <a:off x="1259632" y="6524881"/>
            <a:ext cx="3959711" cy="246221"/>
          </a:xfrm>
          <a:prstGeom prst="rect">
            <a:avLst/>
          </a:prstGeom>
          <a:noFill/>
        </p:spPr>
        <p:txBody>
          <a:bodyPr wrap="square">
            <a:spAutoFit/>
          </a:bodyPr>
          <a:lstStyle/>
          <a:p>
            <a:pPr marL="266700" algn="ctr"/>
            <a:r>
              <a:rPr lang="ja-JP"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図</a:t>
            </a:r>
            <a:r>
              <a:rPr lang="en-US"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5-1</a:t>
            </a:r>
            <a:r>
              <a:rPr lang="ja-JP" altLang="ja-JP" sz="1000" kern="100" dirty="0">
                <a:effectLst/>
                <a:latin typeface="Century" panose="02040604050505020304" pitchFamily="18" charset="0"/>
                <a:ea typeface="ＭＳ ゴシック" panose="020B0609070205080204" pitchFamily="49" charset="-128"/>
                <a:cs typeface="Times New Roman" panose="02020603050405020304" pitchFamily="18" charset="0"/>
              </a:rPr>
              <a:t>　各機場におけるマトリクスによる優先度判定（例）</a:t>
            </a:r>
            <a:endParaRPr lang="ja-JP" alt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スライド番号プレースホルダー 1">
            <a:extLst>
              <a:ext uri="{FF2B5EF4-FFF2-40B4-BE49-F238E27FC236}">
                <a16:creationId xmlns:a16="http://schemas.microsoft.com/office/drawing/2014/main" id="{F7CA218C-863E-48EB-844B-43695596AB4A}"/>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41</a:t>
            </a:fld>
            <a:endParaRPr lang="ja-JP" altLang="en-US" dirty="0"/>
          </a:p>
        </p:txBody>
      </p:sp>
      <p:sp>
        <p:nvSpPr>
          <p:cNvPr id="14" name="テキスト ボックス 13">
            <a:extLst>
              <a:ext uri="{FF2B5EF4-FFF2-40B4-BE49-F238E27FC236}">
                <a16:creationId xmlns:a16="http://schemas.microsoft.com/office/drawing/2014/main" id="{5AFD80B9-01CC-4668-ADA9-821D98EF6DC4}"/>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761741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26297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694826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④新たな技術、材料、工法の活用と促進策</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共通</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計画</a:t>
            </a:r>
            <a:r>
              <a:rPr lang="en-US" altLang="ja-JP" dirty="0">
                <a:latin typeface="BIZ UDPゴシック" panose="020B0400000000000000" pitchFamily="50" charset="-128"/>
                <a:ea typeface="BIZ UDPゴシック" panose="020B0400000000000000" pitchFamily="50" charset="-128"/>
              </a:rPr>
              <a:t>73</a:t>
            </a:r>
            <a:r>
              <a:rPr lang="ja-JP" altLang="en-US" dirty="0">
                <a:latin typeface="BIZ UDPゴシック" panose="020B0400000000000000" pitchFamily="50" charset="-128"/>
                <a:ea typeface="BIZ UDPゴシック" panose="020B0400000000000000" pitchFamily="50" charset="-128"/>
              </a:rPr>
              <a:t>頁</a:t>
            </a:r>
            <a:r>
              <a:rPr lang="en-US" altLang="ja-JP" dirty="0">
                <a:latin typeface="BIZ UDPゴシック" panose="020B0400000000000000" pitchFamily="50" charset="-128"/>
                <a:ea typeface="BIZ UDPゴシック" panose="020B0400000000000000" pitchFamily="50" charset="-128"/>
              </a:rPr>
              <a:t>】</a:t>
            </a:r>
            <a:endParaRPr kumimoji="1" lang="ja-JP" altLang="en-US" sz="24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015449" y="2706983"/>
            <a:ext cx="1392737" cy="102181"/>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970216"/>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en-US" altLang="ja-JP" sz="1200" kern="100" dirty="0">
                <a:effectLst/>
              </a:rPr>
              <a:t>―</a:t>
            </a:r>
            <a:r>
              <a:rPr lang="ja-JP" altLang="en-US" sz="1200" kern="100" dirty="0"/>
              <a:t>　</a:t>
            </a:r>
            <a:endParaRPr lang="en-US" altLang="ja-JP" sz="1200" kern="100" dirty="0"/>
          </a:p>
          <a:p>
            <a:pPr algn="just"/>
            <a:r>
              <a:rPr lang="ja-JP" altLang="en-US" sz="1200" kern="100" dirty="0">
                <a:effectLst/>
              </a:rPr>
              <a:t>Ｂ：実施評価　　　　　　　　</a:t>
            </a:r>
            <a:r>
              <a:rPr lang="en-US" altLang="ja-JP" sz="1200" kern="100" dirty="0">
                <a:effectLst/>
              </a:rPr>
              <a:t>―</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en-US" altLang="ja-JP"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endParaRPr lang="en-US" altLang="ja-JP" sz="1200" kern="100" dirty="0"/>
          </a:p>
          <a:p>
            <a:pPr algn="just"/>
            <a:r>
              <a:rPr lang="ja-JP" altLang="en-US" sz="1200" kern="100" dirty="0">
                <a:effectLst/>
              </a:rPr>
              <a:t>　土木分野においては、採用した新技術は無かったが、新技術を採用する場合には、本フローに基づく。</a:t>
            </a:r>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729" y="4688875"/>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98664" y="5567725"/>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pPr algn="just"/>
            <a:r>
              <a:rPr lang="ja-JP" altLang="en-US" sz="1200" kern="100" dirty="0">
                <a:effectLst/>
              </a:rPr>
              <a:t>・引き続き取り組みを継続する</a:t>
            </a: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903" y="4469371"/>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8590" y="5310902"/>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7D4988E-D944-4BEC-A8BE-7F150E80AFA1}"/>
              </a:ext>
            </a:extLst>
          </p:cNvPr>
          <p:cNvPicPr>
            <a:picLocks noChangeAspect="1"/>
          </p:cNvPicPr>
          <p:nvPr/>
        </p:nvPicPr>
        <p:blipFill rotWithShape="1">
          <a:blip r:embed="rId2"/>
          <a:srcRect l="43700" t="13734" r="12201" b="8421"/>
          <a:stretch/>
        </p:blipFill>
        <p:spPr>
          <a:xfrm>
            <a:off x="317484" y="1705394"/>
            <a:ext cx="4032448" cy="4448904"/>
          </a:xfrm>
          <a:prstGeom prst="rect">
            <a:avLst/>
          </a:prstGeom>
        </p:spPr>
      </p:pic>
      <p:sp>
        <p:nvSpPr>
          <p:cNvPr id="12" name="スライド番号プレースホルダー 1">
            <a:extLst>
              <a:ext uri="{FF2B5EF4-FFF2-40B4-BE49-F238E27FC236}">
                <a16:creationId xmlns:a16="http://schemas.microsoft.com/office/drawing/2014/main" id="{D5F6A250-F029-4640-A5E1-C6DA0ECB43F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42</a:t>
            </a:fld>
            <a:endParaRPr lang="ja-JP" altLang="en-US" dirty="0"/>
          </a:p>
        </p:txBody>
      </p:sp>
      <p:sp>
        <p:nvSpPr>
          <p:cNvPr id="14" name="テキスト ボックス 13">
            <a:extLst>
              <a:ext uri="{FF2B5EF4-FFF2-40B4-BE49-F238E27FC236}">
                <a16:creationId xmlns:a16="http://schemas.microsoft.com/office/drawing/2014/main" id="{E39DFB09-2168-4337-96FA-E1CBABF7E262}"/>
              </a:ext>
            </a:extLst>
          </p:cNvPr>
          <p:cNvSpPr txBox="1"/>
          <p:nvPr/>
        </p:nvSpPr>
        <p:spPr>
          <a:xfrm>
            <a:off x="7315200" y="47615"/>
            <a:ext cx="182879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15】</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1232349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7DCF2D3-BC97-4134-853D-748596A0B825}"/>
              </a:ext>
            </a:extLst>
          </p:cNvPr>
          <p:cNvSpPr>
            <a:spLocks noGrp="1"/>
          </p:cNvSpPr>
          <p:nvPr>
            <p:ph type="sldNum" sz="quarter" idx="12"/>
          </p:nvPr>
        </p:nvSpPr>
        <p:spPr>
          <a:xfrm>
            <a:off x="8519924" y="6492875"/>
            <a:ext cx="617984" cy="365125"/>
          </a:xfrm>
        </p:spPr>
        <p:txBody>
          <a:bodyPr/>
          <a:lstStyle/>
          <a:p>
            <a:fld id="{682EF9F9-C4E8-46B2-BBF1-33E3162B856A}" type="slidenum">
              <a:rPr kumimoji="1" lang="ja-JP" altLang="en-US" smtClean="0"/>
              <a:t>43</a:t>
            </a:fld>
            <a:endParaRPr kumimoji="1" lang="ja-JP" altLang="en-US" dirty="0"/>
          </a:p>
        </p:txBody>
      </p:sp>
      <p:sp>
        <p:nvSpPr>
          <p:cNvPr id="3" name="タイトル 2">
            <a:extLst>
              <a:ext uri="{FF2B5EF4-FFF2-40B4-BE49-F238E27FC236}">
                <a16:creationId xmlns:a16="http://schemas.microsoft.com/office/drawing/2014/main" id="{453E8966-058F-4261-91B1-583A56C8E20F}"/>
              </a:ext>
            </a:extLst>
          </p:cNvPr>
          <p:cNvSpPr>
            <a:spLocks noGrp="1"/>
          </p:cNvSpPr>
          <p:nvPr>
            <p:ph type="title"/>
          </p:nvPr>
        </p:nvSpPr>
        <p:spPr>
          <a:xfrm>
            <a:off x="3203848" y="2857500"/>
            <a:ext cx="2581672" cy="1143000"/>
          </a:xfrm>
        </p:spPr>
        <p:txBody>
          <a:bodyPr/>
          <a:lstStyle/>
          <a:p>
            <a:pPr marL="0" indent="0">
              <a:buNone/>
            </a:pPr>
            <a:r>
              <a:rPr kumimoji="1" lang="ja-JP" altLang="en-US" dirty="0"/>
              <a:t>参考資料</a:t>
            </a:r>
          </a:p>
        </p:txBody>
      </p:sp>
    </p:spTree>
    <p:extLst>
      <p:ext uri="{BB962C8B-B14F-4D97-AF65-F5344CB8AC3E}">
        <p14:creationId xmlns:p14="http://schemas.microsoft.com/office/powerpoint/2010/main" val="2408726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　流域下水道とは</a:t>
            </a:r>
            <a:endParaRPr kumimoji="1" lang="ja-JP" altLang="en-US" sz="2400" dirty="0">
              <a:latin typeface="Meiryo UI" pitchFamily="50" charset="-128"/>
              <a:ea typeface="Meiryo UI" pitchFamily="50" charset="-128"/>
              <a:cs typeface="Meiryo UI" pitchFamily="50" charset="-128"/>
            </a:endParaRPr>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334046" y="6512642"/>
            <a:ext cx="1828800" cy="365125"/>
          </a:xfrm>
        </p:spPr>
        <p:txBody>
          <a:bodyPr/>
          <a:lstStyle/>
          <a:p>
            <a:fld id="{682EF9F9-C4E8-46B2-BBF1-33E3162B856A}" type="slidenum">
              <a:rPr kumimoji="1" lang="ja-JP" altLang="en-US" smtClean="0"/>
              <a:t>44</a:t>
            </a:fld>
            <a:endParaRPr kumimoji="1" lang="ja-JP" altLang="en-US" dirty="0"/>
          </a:p>
        </p:txBody>
      </p:sp>
      <p:sp>
        <p:nvSpPr>
          <p:cNvPr id="7" name="Text Box 983">
            <a:extLst>
              <a:ext uri="{FF2B5EF4-FFF2-40B4-BE49-F238E27FC236}">
                <a16:creationId xmlns:a16="http://schemas.microsoft.com/office/drawing/2014/main" id="{F325F743-04D2-4A10-8E1B-63BFE1FBF127}"/>
              </a:ext>
            </a:extLst>
          </p:cNvPr>
          <p:cNvSpPr txBox="1">
            <a:spLocks noChangeArrowheads="1"/>
          </p:cNvSpPr>
          <p:nvPr/>
        </p:nvSpPr>
        <p:spPr bwMode="auto">
          <a:xfrm>
            <a:off x="564496" y="5082146"/>
            <a:ext cx="4879606" cy="1144929"/>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none" lIns="36576" tIns="18288" rIns="0" bIns="18288"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大阪府は流域下水道管渠と水みらいセンターの建設・維持管理を行っています。</a:t>
            </a:r>
            <a:endParaRPr lang="en-US" altLang="ja-JP"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Ａ町,Ｂ市,Ｃ市,Ｄ市は各家庭から流域下水道管渠へ流入する下水管渠</a:t>
            </a:r>
            <a:endParaRPr lang="en-US" altLang="ja-JP"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（流域関連公共下水道）の建設・維持管理を行っています。</a:t>
            </a:r>
            <a:endParaRPr lang="en-US" altLang="ja-JP"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l" rtl="0">
              <a:lnSpc>
                <a:spcPct val="150000"/>
              </a:lnSpc>
              <a:defRPr sz="1000"/>
            </a:pPr>
            <a:r>
              <a:rPr lang="ja-JP" altLang="en-US" sz="1200" i="0" u="none" strike="noStrike" baseline="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Ｅ市は単独公共下水道管渠と処理場の建設・維持管理を行っています。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992">
            <a:extLst>
              <a:ext uri="{FF2B5EF4-FFF2-40B4-BE49-F238E27FC236}">
                <a16:creationId xmlns:a16="http://schemas.microsoft.com/office/drawing/2014/main" id="{9EAA436B-8AA9-4435-9370-FFFA81633210}"/>
              </a:ext>
            </a:extLst>
          </p:cNvPr>
          <p:cNvSpPr txBox="1">
            <a:spLocks noChangeArrowheads="1"/>
          </p:cNvSpPr>
          <p:nvPr/>
        </p:nvSpPr>
        <p:spPr bwMode="auto">
          <a:xfrm>
            <a:off x="921768" y="4605392"/>
            <a:ext cx="1181350" cy="255621"/>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18288"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b="1" i="0" u="none" strike="noStrike" baseline="0" dirty="0">
                <a:solidFill>
                  <a:srgbClr val="FF0000"/>
                </a:solidFill>
                <a:latin typeface="HG丸ｺﾞｼｯｸM-PRO"/>
                <a:ea typeface="HG丸ｺﾞｼｯｸM-PRO"/>
              </a:rPr>
              <a:t>水みらいセンター</a:t>
            </a:r>
            <a:endParaRPr lang="en-US" altLang="ja-JP" b="1" i="0" u="none" strike="noStrike" baseline="0" dirty="0">
              <a:solidFill>
                <a:srgbClr val="FF0000"/>
              </a:solidFill>
              <a:latin typeface="HG丸ｺﾞｼｯｸM-PRO"/>
              <a:ea typeface="HG丸ｺﾞｼｯｸM-PRO"/>
            </a:endParaRPr>
          </a:p>
          <a:p>
            <a:pPr algn="ctr" rtl="0">
              <a:defRPr sz="1000"/>
            </a:pPr>
            <a:r>
              <a:rPr lang="ja-JP" altLang="en-US" b="1" i="0" u="none" strike="noStrike" baseline="0" dirty="0">
                <a:solidFill>
                  <a:srgbClr val="FF0000"/>
                </a:solidFill>
                <a:latin typeface="HG丸ｺﾞｼｯｸM-PRO"/>
                <a:ea typeface="HG丸ｺﾞｼｯｸM-PRO"/>
              </a:rPr>
              <a:t>（処理場）</a:t>
            </a:r>
            <a:endParaRPr lang="ja-JP" altLang="en-US" dirty="0">
              <a:solidFill>
                <a:srgbClr val="FF0000"/>
              </a:solidFill>
            </a:endParaRPr>
          </a:p>
        </p:txBody>
      </p:sp>
      <p:grpSp>
        <p:nvGrpSpPr>
          <p:cNvPr id="10" name="グループ化 9">
            <a:extLst>
              <a:ext uri="{FF2B5EF4-FFF2-40B4-BE49-F238E27FC236}">
                <a16:creationId xmlns:a16="http://schemas.microsoft.com/office/drawing/2014/main" id="{11C21E8F-11AA-494D-B0BF-09DA39481A62}"/>
              </a:ext>
            </a:extLst>
          </p:cNvPr>
          <p:cNvGrpSpPr/>
          <p:nvPr/>
        </p:nvGrpSpPr>
        <p:grpSpPr>
          <a:xfrm>
            <a:off x="107504" y="1262968"/>
            <a:ext cx="3907541" cy="3689534"/>
            <a:chOff x="128464" y="948931"/>
            <a:chExt cx="3551157" cy="3353033"/>
          </a:xfrm>
        </p:grpSpPr>
        <p:pic>
          <p:nvPicPr>
            <p:cNvPr id="11" name="Picture 986">
              <a:extLst>
                <a:ext uri="{FF2B5EF4-FFF2-40B4-BE49-F238E27FC236}">
                  <a16:creationId xmlns:a16="http://schemas.microsoft.com/office/drawing/2014/main" id="{0C2C4047-21D0-491C-A229-ACB29B0870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70" r="41246" b="-224"/>
            <a:stretch>
              <a:fillRect/>
            </a:stretch>
          </p:blipFill>
          <p:spPr bwMode="auto">
            <a:xfrm>
              <a:off x="128464" y="1291733"/>
              <a:ext cx="3539359" cy="3010231"/>
            </a:xfrm>
            <a:prstGeom prst="rect">
              <a:avLst/>
            </a:prstGeom>
            <a:noFill/>
            <a:ln w="9525">
              <a:solidFill>
                <a:srgbClr xmlns:mc="http://schemas.openxmlformats.org/markup-compatibility/2006" xmlns:a14="http://schemas.microsoft.com/office/drawing/2010/main" val="FF9900" mc:Ignorable="a14" a14:legacySpreadsheetColorIndex="52"/>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993">
              <a:extLst>
                <a:ext uri="{FF2B5EF4-FFF2-40B4-BE49-F238E27FC236}">
                  <a16:creationId xmlns:a16="http://schemas.microsoft.com/office/drawing/2014/main" id="{4988121C-22CB-41AC-B668-48DAD360FE27}"/>
                </a:ext>
              </a:extLst>
            </p:cNvPr>
            <p:cNvSpPr txBox="1">
              <a:spLocks noChangeArrowheads="1"/>
            </p:cNvSpPr>
            <p:nvPr/>
          </p:nvSpPr>
          <p:spPr bwMode="auto">
            <a:xfrm>
              <a:off x="128464" y="948931"/>
              <a:ext cx="3551157" cy="332089"/>
            </a:xfrm>
            <a:prstGeom prst="rect">
              <a:avLst/>
            </a:prstGeom>
            <a:solidFill>
              <a:srgbClr xmlns:mc="http://schemas.openxmlformats.org/markup-compatibility/2006" xmlns:a14="http://schemas.microsoft.com/office/drawing/2010/main" val="FF9900" mc:Ignorable="a14" a14:legacySpreadsheetColorIndex="52"/>
            </a:solidFill>
            <a:ln w="9525">
              <a:solidFill>
                <a:srgbClr xmlns:mc="http://schemas.openxmlformats.org/markup-compatibility/2006" xmlns:a14="http://schemas.microsoft.com/office/drawing/2010/main" val="FF9900" mc:Ignorable="a14" a14:legacySpreadsheetColorIndex="52"/>
              </a:solidFill>
              <a:miter lim="800000"/>
              <a:headEnd/>
              <a:tailEnd/>
            </a:ln>
          </p:spPr>
          <p:txBody>
            <a:bodyPr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1"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流 域 下 水 道</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3" name="Text Box 996">
            <a:extLst>
              <a:ext uri="{FF2B5EF4-FFF2-40B4-BE49-F238E27FC236}">
                <a16:creationId xmlns:a16="http://schemas.microsoft.com/office/drawing/2014/main" id="{37F0DC64-CA9A-4B68-B6B9-7EA156429833}"/>
              </a:ext>
            </a:extLst>
          </p:cNvPr>
          <p:cNvSpPr txBox="1">
            <a:spLocks noChangeArrowheads="1"/>
          </p:cNvSpPr>
          <p:nvPr/>
        </p:nvSpPr>
        <p:spPr bwMode="auto">
          <a:xfrm>
            <a:off x="5141316" y="3917590"/>
            <a:ext cx="662075" cy="259328"/>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18288"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600" b="1" i="0" u="none" strike="noStrike" baseline="0" dirty="0">
                <a:solidFill>
                  <a:srgbClr val="000000"/>
                </a:solidFill>
                <a:latin typeface="HG丸ｺﾞｼｯｸM-PRO"/>
                <a:ea typeface="HG丸ｺﾞｼｯｸM-PRO"/>
              </a:rPr>
              <a:t>処理場</a:t>
            </a:r>
            <a:endParaRPr lang="ja-JP" altLang="en-US" dirty="0"/>
          </a:p>
        </p:txBody>
      </p:sp>
      <p:grpSp>
        <p:nvGrpSpPr>
          <p:cNvPr id="14" name="グループ化 13">
            <a:extLst>
              <a:ext uri="{FF2B5EF4-FFF2-40B4-BE49-F238E27FC236}">
                <a16:creationId xmlns:a16="http://schemas.microsoft.com/office/drawing/2014/main" id="{8552A1EE-2447-4574-AAB7-C72E6CB42D44}"/>
              </a:ext>
            </a:extLst>
          </p:cNvPr>
          <p:cNvGrpSpPr/>
          <p:nvPr/>
        </p:nvGrpSpPr>
        <p:grpSpPr>
          <a:xfrm>
            <a:off x="4131464" y="1253581"/>
            <a:ext cx="2077098" cy="3689534"/>
            <a:chOff x="3713414" y="940400"/>
            <a:chExt cx="1887658" cy="3353033"/>
          </a:xfrm>
        </p:grpSpPr>
        <p:pic>
          <p:nvPicPr>
            <p:cNvPr id="15" name="Picture 995">
              <a:extLst>
                <a:ext uri="{FF2B5EF4-FFF2-40B4-BE49-F238E27FC236}">
                  <a16:creationId xmlns:a16="http://schemas.microsoft.com/office/drawing/2014/main" id="{883A5FF0-305D-4EEF-923E-7D50EEAFF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67" r="12103"/>
            <a:stretch>
              <a:fillRect/>
            </a:stretch>
          </p:blipFill>
          <p:spPr bwMode="auto">
            <a:xfrm>
              <a:off x="3713414" y="1283202"/>
              <a:ext cx="1875860" cy="3010231"/>
            </a:xfrm>
            <a:prstGeom prst="rect">
              <a:avLst/>
            </a:prstGeom>
            <a:noFill/>
            <a:ln w="9525">
              <a:solidFill>
                <a:srgbClr xmlns:mc="http://schemas.openxmlformats.org/markup-compatibility/2006" xmlns:a14="http://schemas.microsoft.com/office/drawing/2010/main" val="FF6600" mc:Ignorable="a14" a14:legacySpreadsheetColorIndex="53"/>
              </a:solidFill>
              <a:miter lim="800000"/>
              <a:headEnd/>
              <a:tailEnd/>
            </a:ln>
            <a:extLst>
              <a:ext uri="{909E8E84-426E-40DD-AFC4-6F175D3DCCD1}">
                <a14:hiddenFill xmlns:a14="http://schemas.microsoft.com/office/drawing/2010/main">
                  <a:solidFill>
                    <a:srgbClr val="FFFFFF"/>
                  </a:solidFill>
                </a14:hiddenFill>
              </a:ext>
            </a:extLst>
          </p:spPr>
        </p:pic>
        <p:sp>
          <p:nvSpPr>
            <p:cNvPr id="16" name="Text Box 997">
              <a:extLst>
                <a:ext uri="{FF2B5EF4-FFF2-40B4-BE49-F238E27FC236}">
                  <a16:creationId xmlns:a16="http://schemas.microsoft.com/office/drawing/2014/main" id="{D051480F-0FD9-4D0D-8564-5F180CD8C4FF}"/>
                </a:ext>
              </a:extLst>
            </p:cNvPr>
            <p:cNvSpPr txBox="1">
              <a:spLocks noChangeArrowheads="1"/>
            </p:cNvSpPr>
            <p:nvPr/>
          </p:nvSpPr>
          <p:spPr bwMode="auto">
            <a:xfrm>
              <a:off x="3713414" y="940400"/>
              <a:ext cx="1887658" cy="332090"/>
            </a:xfrm>
            <a:prstGeom prst="rect">
              <a:avLst/>
            </a:prstGeom>
            <a:solidFill>
              <a:srgbClr xmlns:mc="http://schemas.openxmlformats.org/markup-compatibility/2006" xmlns:a14="http://schemas.microsoft.com/office/drawing/2010/main" val="FF9900" mc:Ignorable="a14" a14:legacySpreadsheetColorIndex="52"/>
            </a:solidFill>
            <a:ln w="9525">
              <a:solidFill>
                <a:srgbClr xmlns:mc="http://schemas.openxmlformats.org/markup-compatibility/2006" xmlns:a14="http://schemas.microsoft.com/office/drawing/2010/main" val="FF9900" mc:Ignorable="a14" a14:legacySpreadsheetColorIndex="52"/>
              </a:solidFill>
              <a:miter lim="800000"/>
              <a:headEnd/>
              <a:tailEnd/>
            </a:ln>
          </p:spPr>
          <p:txBody>
            <a:bodyPr wrap="square" lIns="36576" tIns="18288" rIns="36576" bIns="18288"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1800" b="1" i="0" u="none" strike="noStrike" baseline="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単独公共下水道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7" name="フリーフォーム 19">
            <a:extLst>
              <a:ext uri="{FF2B5EF4-FFF2-40B4-BE49-F238E27FC236}">
                <a16:creationId xmlns:a16="http://schemas.microsoft.com/office/drawing/2014/main" id="{E5123898-37DE-4024-8319-AA29EBA5BA4B}"/>
              </a:ext>
            </a:extLst>
          </p:cNvPr>
          <p:cNvSpPr/>
          <p:nvPr/>
        </p:nvSpPr>
        <p:spPr>
          <a:xfrm>
            <a:off x="1508459" y="2529341"/>
            <a:ext cx="2271453" cy="1500872"/>
          </a:xfrm>
          <a:custGeom>
            <a:avLst/>
            <a:gdLst>
              <a:gd name="connsiteX0" fmla="*/ 1514651 w 2283195"/>
              <a:gd name="connsiteY0" fmla="*/ 1660506 h 1660506"/>
              <a:gd name="connsiteX1" fmla="*/ 1716604 w 2283195"/>
              <a:gd name="connsiteY1" fmla="*/ 1587578 h 1660506"/>
              <a:gd name="connsiteX2" fmla="*/ 1374405 w 2283195"/>
              <a:gd name="connsiteY2" fmla="*/ 1396845 h 1660506"/>
              <a:gd name="connsiteX3" fmla="*/ 2283195 w 2283195"/>
              <a:gd name="connsiteY3" fmla="*/ 1088305 h 1660506"/>
              <a:gd name="connsiteX4" fmla="*/ 0 w 2283195"/>
              <a:gd name="connsiteY4" fmla="*/ 0 h 16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195" h="1660506">
                <a:moveTo>
                  <a:pt x="1514651" y="1660506"/>
                </a:moveTo>
                <a:lnTo>
                  <a:pt x="1716604" y="1587578"/>
                </a:lnTo>
                <a:lnTo>
                  <a:pt x="1374405" y="1396845"/>
                </a:lnTo>
                <a:lnTo>
                  <a:pt x="2283195" y="1088305"/>
                </a:lnTo>
                <a:lnTo>
                  <a:pt x="0" y="0"/>
                </a:lnTo>
              </a:path>
            </a:pathLst>
          </a:custGeom>
          <a:noFill/>
          <a:ln w="889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21">
            <a:extLst>
              <a:ext uri="{FF2B5EF4-FFF2-40B4-BE49-F238E27FC236}">
                <a16:creationId xmlns:a16="http://schemas.microsoft.com/office/drawing/2014/main" id="{E80F2AD3-36F8-4DAB-AC18-72F5EDFC59D1}"/>
              </a:ext>
            </a:extLst>
          </p:cNvPr>
          <p:cNvSpPr/>
          <p:nvPr/>
        </p:nvSpPr>
        <p:spPr>
          <a:xfrm>
            <a:off x="1741263" y="3898783"/>
            <a:ext cx="1797071" cy="760577"/>
          </a:xfrm>
          <a:custGeom>
            <a:avLst/>
            <a:gdLst>
              <a:gd name="connsiteX0" fmla="*/ 1245379 w 1806361"/>
              <a:gd name="connsiteY0" fmla="*/ 129025 h 841472"/>
              <a:gd name="connsiteX1" fmla="*/ 1015377 w 1806361"/>
              <a:gd name="connsiteY1" fmla="*/ 0 h 841472"/>
              <a:gd name="connsiteX2" fmla="*/ 796594 w 1806361"/>
              <a:gd name="connsiteY2" fmla="*/ 61708 h 841472"/>
              <a:gd name="connsiteX3" fmla="*/ 790984 w 1806361"/>
              <a:gd name="connsiteY3" fmla="*/ 235612 h 841472"/>
              <a:gd name="connsiteX4" fmla="*/ 0 w 1806361"/>
              <a:gd name="connsiteY4" fmla="*/ 465614 h 841472"/>
              <a:gd name="connsiteX5" fmla="*/ 555372 w 1806361"/>
              <a:gd name="connsiteY5" fmla="*/ 841472 h 841472"/>
              <a:gd name="connsiteX6" fmla="*/ 1514650 w 1806361"/>
              <a:gd name="connsiteY6" fmla="*/ 549762 h 841472"/>
              <a:gd name="connsiteX7" fmla="*/ 1497821 w 1806361"/>
              <a:gd name="connsiteY7" fmla="*/ 342198 h 841472"/>
              <a:gd name="connsiteX8" fmla="*/ 1800751 w 1806361"/>
              <a:gd name="connsiteY8" fmla="*/ 252441 h 841472"/>
              <a:gd name="connsiteX9" fmla="*/ 1806361 w 1806361"/>
              <a:gd name="connsiteY9" fmla="*/ 196343 h 841472"/>
              <a:gd name="connsiteX10" fmla="*/ 1783921 w 1806361"/>
              <a:gd name="connsiteY10" fmla="*/ 168294 h 841472"/>
              <a:gd name="connsiteX11" fmla="*/ 1744653 w 1806361"/>
              <a:gd name="connsiteY11" fmla="*/ 145855 h 841472"/>
              <a:gd name="connsiteX12" fmla="*/ 1716604 w 1806361"/>
              <a:gd name="connsiteY12" fmla="*/ 151465 h 841472"/>
              <a:gd name="connsiteX13" fmla="*/ 1452942 w 1806361"/>
              <a:gd name="connsiteY13" fmla="*/ 230002 h 841472"/>
              <a:gd name="connsiteX14" fmla="*/ 1245379 w 1806361"/>
              <a:gd name="connsiteY14" fmla="*/ 129025 h 84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6361" h="841472">
                <a:moveTo>
                  <a:pt x="1245379" y="129025"/>
                </a:moveTo>
                <a:lnTo>
                  <a:pt x="1015377" y="0"/>
                </a:lnTo>
                <a:lnTo>
                  <a:pt x="796594" y="61708"/>
                </a:lnTo>
                <a:lnTo>
                  <a:pt x="790984" y="235612"/>
                </a:lnTo>
                <a:lnTo>
                  <a:pt x="0" y="465614"/>
                </a:lnTo>
                <a:lnTo>
                  <a:pt x="555372" y="841472"/>
                </a:lnTo>
                <a:lnTo>
                  <a:pt x="1514650" y="549762"/>
                </a:lnTo>
                <a:lnTo>
                  <a:pt x="1497821" y="342198"/>
                </a:lnTo>
                <a:lnTo>
                  <a:pt x="1800751" y="252441"/>
                </a:lnTo>
                <a:lnTo>
                  <a:pt x="1806361" y="196343"/>
                </a:lnTo>
                <a:lnTo>
                  <a:pt x="1783921" y="168294"/>
                </a:lnTo>
                <a:lnTo>
                  <a:pt x="1744653" y="145855"/>
                </a:lnTo>
                <a:lnTo>
                  <a:pt x="1716604" y="151465"/>
                </a:lnTo>
                <a:lnTo>
                  <a:pt x="1452942" y="230002"/>
                </a:lnTo>
                <a:lnTo>
                  <a:pt x="1245379" y="129025"/>
                </a:lnTo>
                <a:close/>
              </a:path>
            </a:pathLst>
          </a:custGeom>
          <a:noFill/>
          <a:ln w="34925"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9" name="Text Box 987">
            <a:extLst>
              <a:ext uri="{FF2B5EF4-FFF2-40B4-BE49-F238E27FC236}">
                <a16:creationId xmlns:a16="http://schemas.microsoft.com/office/drawing/2014/main" id="{B7355F08-49FF-47FA-977A-089C52C82F78}"/>
              </a:ext>
            </a:extLst>
          </p:cNvPr>
          <p:cNvSpPr txBox="1">
            <a:spLocks noChangeArrowheads="1"/>
          </p:cNvSpPr>
          <p:nvPr/>
        </p:nvSpPr>
        <p:spPr bwMode="auto">
          <a:xfrm>
            <a:off x="2863273" y="3222623"/>
            <a:ext cx="92538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FF0000"/>
                </a:solidFill>
                <a:latin typeface="HG丸ｺﾞｼｯｸM-PRO"/>
                <a:ea typeface="HG丸ｺﾞｼｯｸM-PRO"/>
              </a:rPr>
              <a:t>流域下水道管渠</a:t>
            </a:r>
            <a:endParaRPr lang="ja-JP" altLang="en-US" sz="1000" dirty="0"/>
          </a:p>
        </p:txBody>
      </p:sp>
      <p:sp>
        <p:nvSpPr>
          <p:cNvPr id="20" name="フリーフォーム 22">
            <a:extLst>
              <a:ext uri="{FF2B5EF4-FFF2-40B4-BE49-F238E27FC236}">
                <a16:creationId xmlns:a16="http://schemas.microsoft.com/office/drawing/2014/main" id="{1D8B7A37-50D1-4704-BC7D-6F12FB950FBD}"/>
              </a:ext>
            </a:extLst>
          </p:cNvPr>
          <p:cNvSpPr/>
          <p:nvPr/>
        </p:nvSpPr>
        <p:spPr>
          <a:xfrm>
            <a:off x="1082709" y="2250867"/>
            <a:ext cx="2226805" cy="294089"/>
          </a:xfrm>
          <a:custGeom>
            <a:avLst/>
            <a:gdLst>
              <a:gd name="connsiteX0" fmla="*/ 0 w 2238316"/>
              <a:gd name="connsiteY0" fmla="*/ 151465 h 325369"/>
              <a:gd name="connsiteX1" fmla="*/ 342198 w 2238316"/>
              <a:gd name="connsiteY1" fmla="*/ 325369 h 325369"/>
              <a:gd name="connsiteX2" fmla="*/ 2238316 w 2238316"/>
              <a:gd name="connsiteY2" fmla="*/ 100976 h 325369"/>
              <a:gd name="connsiteX3" fmla="*/ 2002704 w 2238316"/>
              <a:gd name="connsiteY3" fmla="*/ 0 h 325369"/>
            </a:gdLst>
            <a:ahLst/>
            <a:cxnLst>
              <a:cxn ang="0">
                <a:pos x="connsiteX0" y="connsiteY0"/>
              </a:cxn>
              <a:cxn ang="0">
                <a:pos x="connsiteX1" y="connsiteY1"/>
              </a:cxn>
              <a:cxn ang="0">
                <a:pos x="connsiteX2" y="connsiteY2"/>
              </a:cxn>
              <a:cxn ang="0">
                <a:pos x="connsiteX3" y="connsiteY3"/>
              </a:cxn>
            </a:cxnLst>
            <a:rect l="l" t="t" r="r" b="b"/>
            <a:pathLst>
              <a:path w="2238316" h="325369">
                <a:moveTo>
                  <a:pt x="0" y="151465"/>
                </a:moveTo>
                <a:lnTo>
                  <a:pt x="342198" y="325369"/>
                </a:lnTo>
                <a:lnTo>
                  <a:pt x="2238316" y="100976"/>
                </a:lnTo>
                <a:lnTo>
                  <a:pt x="2002704" y="0"/>
                </a:lnTo>
              </a:path>
            </a:pathLst>
          </a:custGeom>
          <a:noFill/>
          <a:ln w="57150" cmpd="dbl">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3">
            <a:extLst>
              <a:ext uri="{FF2B5EF4-FFF2-40B4-BE49-F238E27FC236}">
                <a16:creationId xmlns:a16="http://schemas.microsoft.com/office/drawing/2014/main" id="{17B34E88-95F7-4AE7-8311-02AE63850B34}"/>
              </a:ext>
            </a:extLst>
          </p:cNvPr>
          <p:cNvSpPr/>
          <p:nvPr/>
        </p:nvSpPr>
        <p:spPr>
          <a:xfrm>
            <a:off x="2025891" y="3457649"/>
            <a:ext cx="809240" cy="324513"/>
          </a:xfrm>
          <a:custGeom>
            <a:avLst/>
            <a:gdLst>
              <a:gd name="connsiteX0" fmla="*/ 0 w 813424"/>
              <a:gd name="connsiteY0" fmla="*/ 22439 h 359028"/>
              <a:gd name="connsiteX1" fmla="*/ 89758 w 813424"/>
              <a:gd name="connsiteY1" fmla="*/ 0 h 359028"/>
              <a:gd name="connsiteX2" fmla="*/ 813424 w 813424"/>
              <a:gd name="connsiteY2" fmla="*/ 359028 h 359028"/>
            </a:gdLst>
            <a:ahLst/>
            <a:cxnLst>
              <a:cxn ang="0">
                <a:pos x="connsiteX0" y="connsiteY0"/>
              </a:cxn>
              <a:cxn ang="0">
                <a:pos x="connsiteX1" y="connsiteY1"/>
              </a:cxn>
              <a:cxn ang="0">
                <a:pos x="connsiteX2" y="connsiteY2"/>
              </a:cxn>
            </a:cxnLst>
            <a:rect l="l" t="t" r="r" b="b"/>
            <a:pathLst>
              <a:path w="813424" h="359028">
                <a:moveTo>
                  <a:pt x="0" y="22439"/>
                </a:moveTo>
                <a:lnTo>
                  <a:pt x="89758" y="0"/>
                </a:lnTo>
                <a:lnTo>
                  <a:pt x="813424" y="359028"/>
                </a:lnTo>
              </a:path>
            </a:pathLst>
          </a:custGeom>
          <a:noFill/>
          <a:ln w="57150" cmpd="dbl">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4">
            <a:extLst>
              <a:ext uri="{FF2B5EF4-FFF2-40B4-BE49-F238E27FC236}">
                <a16:creationId xmlns:a16="http://schemas.microsoft.com/office/drawing/2014/main" id="{4EEDB76E-D25A-4319-89C7-BE24ECC00AEA}"/>
              </a:ext>
            </a:extLst>
          </p:cNvPr>
          <p:cNvSpPr/>
          <p:nvPr/>
        </p:nvSpPr>
        <p:spPr>
          <a:xfrm>
            <a:off x="2109607" y="2712284"/>
            <a:ext cx="362762" cy="35493"/>
          </a:xfrm>
          <a:custGeom>
            <a:avLst/>
            <a:gdLst>
              <a:gd name="connsiteX0" fmla="*/ 0 w 364638"/>
              <a:gd name="connsiteY0" fmla="*/ 39268 h 39268"/>
              <a:gd name="connsiteX1" fmla="*/ 364638 w 364638"/>
              <a:gd name="connsiteY1" fmla="*/ 0 h 39268"/>
            </a:gdLst>
            <a:ahLst/>
            <a:cxnLst>
              <a:cxn ang="0">
                <a:pos x="connsiteX0" y="connsiteY0"/>
              </a:cxn>
              <a:cxn ang="0">
                <a:pos x="connsiteX1" y="connsiteY1"/>
              </a:cxn>
            </a:cxnLst>
            <a:rect l="l" t="t" r="r" b="b"/>
            <a:pathLst>
              <a:path w="364638" h="39268">
                <a:moveTo>
                  <a:pt x="0" y="39268"/>
                </a:moveTo>
                <a:lnTo>
                  <a:pt x="364638" y="0"/>
                </a:lnTo>
              </a:path>
            </a:pathLst>
          </a:custGeom>
          <a:noFill/>
          <a:ln w="57150" cmpd="dbl">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コンテンツ プレースホルダー 2">
            <a:extLst>
              <a:ext uri="{FF2B5EF4-FFF2-40B4-BE49-F238E27FC236}">
                <a16:creationId xmlns:a16="http://schemas.microsoft.com/office/drawing/2014/main" id="{48F9949F-597E-47BA-A9CB-D0C6626A7BEE}"/>
              </a:ext>
            </a:extLst>
          </p:cNvPr>
          <p:cNvSpPr txBox="1">
            <a:spLocks/>
          </p:cNvSpPr>
          <p:nvPr/>
        </p:nvSpPr>
        <p:spPr>
          <a:xfrm>
            <a:off x="6147571" y="1491755"/>
            <a:ext cx="3036314" cy="2968890"/>
          </a:xfrm>
          <a:prstGeom prst="rect">
            <a:avLst/>
          </a:prstGeom>
          <a:noFill/>
          <a:effectLst>
            <a:outerShdw blurRad="63500" dist="25400" dir="5400000" rotWithShape="0">
              <a:srgbClr val="000000">
                <a:alpha val="43137"/>
              </a:srgbClr>
            </a:outerShdw>
            <a:softEdge rad="31750"/>
          </a:effectLst>
        </p:spPr>
        <p:style>
          <a:lnRef idx="1">
            <a:schemeClr val="accent1"/>
          </a:lnRef>
          <a:fillRef idx="2">
            <a:schemeClr val="accent1"/>
          </a:fillRef>
          <a:effectRef idx="1">
            <a:schemeClr val="accent1"/>
          </a:effectRef>
          <a:fontRef idx="minor">
            <a:schemeClr val="dk1"/>
          </a:fontRef>
        </p:style>
        <p:txBody>
          <a:bodyPr wrap="square" anchor="ctr">
            <a:spAutoFit/>
          </a:bodyPr>
          <a:lstStyle>
            <a:lvl1pPr marL="182880" indent="-182880" algn="l" defTabSz="914400" rtl="0" eaLnBrk="1" latinLnBrk="0" hangingPunct="1">
              <a:spcBef>
                <a:spcPct val="20000"/>
              </a:spcBef>
              <a:buClr>
                <a:schemeClr val="accent1"/>
              </a:buClr>
              <a:buSzPct val="85000"/>
              <a:buFont typeface="Arial" pitchFamily="34" charset="0"/>
              <a:buChar char="•"/>
              <a:defRPr kumimoji="1" sz="2400" kern="1200">
                <a:solidFill>
                  <a:schemeClr val="dk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kumimoji="1" sz="2000" kern="1200">
                <a:solidFill>
                  <a:schemeClr val="dk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kumimoji="1" sz="1800" kern="1200">
                <a:solidFill>
                  <a:schemeClr val="dk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kumimoji="1" sz="1600" kern="1200">
                <a:solidFill>
                  <a:schemeClr val="dk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kumimoji="1" sz="1400" kern="1200" baseline="0">
                <a:solidFill>
                  <a:schemeClr val="dk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kumimoji="1" sz="1300" kern="1200">
                <a:solidFill>
                  <a:schemeClr val="dk1"/>
                </a:solidFill>
                <a:latin typeface="+mn-lt"/>
                <a:ea typeface="+mn-ea"/>
                <a:cs typeface="+mn-cs"/>
              </a:defRPr>
            </a:lvl9pPr>
          </a:lstStyle>
          <a:p>
            <a:pPr marL="82296" indent="0">
              <a:lnSpc>
                <a:spcPct val="150000"/>
              </a:lnSpc>
              <a:buFont typeface="Arial" pitchFamily="34" charset="0"/>
              <a:buNone/>
            </a:pPr>
            <a:r>
              <a:rPr lang="en-US" altLang="ja-JP" sz="800" b="1" dirty="0">
                <a:latin typeface="HGSｺﾞｼｯｸM" panose="020B0600000000000000" pitchFamily="50" charset="-128"/>
                <a:ea typeface="HGSｺﾞｼｯｸM" panose="020B0600000000000000" pitchFamily="50" charset="-128"/>
              </a:rPr>
              <a:t>§</a:t>
            </a:r>
            <a:r>
              <a:rPr lang="ja-JP" altLang="en-US" sz="800" b="1" dirty="0">
                <a:latin typeface="HGSｺﾞｼｯｸM" panose="020B0600000000000000" pitchFamily="50" charset="-128"/>
                <a:ea typeface="HGSｺﾞｼｯｸM" panose="020B0600000000000000" pitchFamily="50" charset="-128"/>
              </a:rPr>
              <a:t>下水道法第２条の４</a:t>
            </a:r>
            <a:endParaRPr lang="en-US" altLang="ja-JP" sz="800" b="1"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流域下水道　次のいずれかに該当する下水道をいう。</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b="1" dirty="0">
                <a:latin typeface="HGSｺﾞｼｯｸM" panose="020B0600000000000000" pitchFamily="50" charset="-128"/>
                <a:ea typeface="HGSｺﾞｼｯｸM" panose="020B0600000000000000" pitchFamily="50" charset="-128"/>
              </a:rPr>
              <a:t>　イ</a:t>
            </a:r>
            <a:r>
              <a:rPr lang="ja-JP" altLang="en-US" sz="800" dirty="0">
                <a:latin typeface="HGSｺﾞｼｯｸM" panose="020B0600000000000000" pitchFamily="50" charset="-128"/>
                <a:ea typeface="HGSｺﾞｼｯｸM" panose="020B0600000000000000" pitchFamily="50" charset="-128"/>
              </a:rPr>
              <a:t>　専ら地方公共団体が管理する下水道により排除される</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下水を受けて、これを排除し、及び処理するために地方</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公共団体が管理する下水道で、</a:t>
            </a:r>
            <a:r>
              <a:rPr lang="ja-JP" altLang="en-US" sz="800" dirty="0">
                <a:solidFill>
                  <a:srgbClr val="FF0000"/>
                </a:solidFill>
                <a:latin typeface="HGSｺﾞｼｯｸM" panose="020B0600000000000000" pitchFamily="50" charset="-128"/>
                <a:ea typeface="HGSｺﾞｼｯｸM" panose="020B0600000000000000" pitchFamily="50" charset="-128"/>
              </a:rPr>
              <a:t>二以上の市町村の区域に</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solidFill>
                  <a:srgbClr val="FF0000"/>
                </a:solidFill>
                <a:latin typeface="HGSｺﾞｼｯｸM" panose="020B0600000000000000" pitchFamily="50" charset="-128"/>
                <a:ea typeface="HGSｺﾞｼｯｸM" panose="020B0600000000000000" pitchFamily="50" charset="-128"/>
              </a:rPr>
              <a:t>　　おける下水を排除するものであり、かつ、終末処理場を</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solidFill>
                  <a:srgbClr val="FF0000"/>
                </a:solidFill>
                <a:latin typeface="HGSｺﾞｼｯｸM" panose="020B0600000000000000" pitchFamily="50" charset="-128"/>
                <a:ea typeface="HGSｺﾞｼｯｸM" panose="020B0600000000000000" pitchFamily="50" charset="-128"/>
              </a:rPr>
              <a:t>　　有するもの</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endParaRPr lang="ja-JP" altLang="en-US"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b="1" dirty="0">
                <a:latin typeface="HGSｺﾞｼｯｸM" panose="020B0600000000000000" pitchFamily="50" charset="-128"/>
                <a:ea typeface="HGSｺﾞｼｯｸM" panose="020B0600000000000000" pitchFamily="50" charset="-128"/>
              </a:rPr>
              <a:t>　ロ</a:t>
            </a:r>
            <a:r>
              <a:rPr lang="ja-JP" altLang="en-US" sz="800" dirty="0">
                <a:latin typeface="HGSｺﾞｼｯｸM" panose="020B0600000000000000" pitchFamily="50" charset="-128"/>
                <a:ea typeface="HGSｺﾞｼｯｸM" panose="020B0600000000000000" pitchFamily="50" charset="-128"/>
              </a:rPr>
              <a:t>　公共下水道（終末処理場を有するものに限る。）に</a:t>
            </a:r>
            <a:r>
              <a:rPr lang="ja-JP" altLang="en-US" sz="800" dirty="0" err="1">
                <a:latin typeface="HGSｺﾞｼｯｸM" panose="020B0600000000000000" pitchFamily="50" charset="-128"/>
                <a:ea typeface="HGSｺﾞｼｯｸM" panose="020B0600000000000000" pitchFamily="50" charset="-128"/>
              </a:rPr>
              <a:t>よ</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a:t>
            </a:r>
            <a:r>
              <a:rPr lang="ja-JP" altLang="en-US" sz="800" dirty="0" err="1">
                <a:latin typeface="HGSｺﾞｼｯｸM" panose="020B0600000000000000" pitchFamily="50" charset="-128"/>
                <a:ea typeface="HGSｺﾞｼｯｸM" panose="020B0600000000000000" pitchFamily="50" charset="-128"/>
              </a:rPr>
              <a:t>り排</a:t>
            </a:r>
            <a:r>
              <a:rPr lang="ja-JP" altLang="en-US" sz="800" dirty="0">
                <a:latin typeface="HGSｺﾞｼｯｸM" panose="020B0600000000000000" pitchFamily="50" charset="-128"/>
                <a:ea typeface="HGSｺﾞｼｯｸM" panose="020B0600000000000000" pitchFamily="50" charset="-128"/>
              </a:rPr>
              <a:t>除される雨水のみを受けて、これを河川その他の公</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共の水域又は海域に放流するために地方公共団体が管理</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する下水道で、</a:t>
            </a:r>
            <a:r>
              <a:rPr lang="ja-JP" altLang="en-US" sz="800" dirty="0">
                <a:solidFill>
                  <a:srgbClr val="FF0000"/>
                </a:solidFill>
                <a:latin typeface="HGSｺﾞｼｯｸM" panose="020B0600000000000000" pitchFamily="50" charset="-128"/>
                <a:ea typeface="HGSｺﾞｼｯｸM" panose="020B0600000000000000" pitchFamily="50" charset="-128"/>
              </a:rPr>
              <a:t>二以上の市町村の区域における雨水を排</a:t>
            </a:r>
            <a:endParaRPr lang="en-US" altLang="ja-JP" sz="800" dirty="0">
              <a:solidFill>
                <a:srgbClr val="FF0000"/>
              </a:solidFill>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solidFill>
                  <a:srgbClr val="FF0000"/>
                </a:solidFill>
                <a:latin typeface="HGSｺﾞｼｯｸM" panose="020B0600000000000000" pitchFamily="50" charset="-128"/>
                <a:ea typeface="HGSｺﾞｼｯｸM" panose="020B0600000000000000" pitchFamily="50" charset="-128"/>
              </a:rPr>
              <a:t>　　除するもの</a:t>
            </a:r>
            <a:r>
              <a:rPr lang="ja-JP" altLang="en-US" sz="800" dirty="0">
                <a:latin typeface="HGSｺﾞｼｯｸM" panose="020B0600000000000000" pitchFamily="50" charset="-128"/>
                <a:ea typeface="HGSｺﾞｼｯｸM" panose="020B0600000000000000" pitchFamily="50" charset="-128"/>
              </a:rPr>
              <a:t>であり、かつ、当該雨水の流量を調節する</a:t>
            </a:r>
            <a:r>
              <a:rPr lang="ja-JP" altLang="en-US" sz="800" dirty="0" err="1">
                <a:latin typeface="HGSｺﾞｼｯｸM" panose="020B0600000000000000" pitchFamily="50" charset="-128"/>
                <a:ea typeface="HGSｺﾞｼｯｸM" panose="020B0600000000000000" pitchFamily="50" charset="-128"/>
              </a:rPr>
              <a:t>た</a:t>
            </a:r>
            <a:endParaRPr lang="en-US" altLang="ja-JP" sz="800" dirty="0">
              <a:latin typeface="HGSｺﾞｼｯｸM" panose="020B0600000000000000" pitchFamily="50" charset="-128"/>
              <a:ea typeface="HGSｺﾞｼｯｸM" panose="020B0600000000000000" pitchFamily="50" charset="-128"/>
            </a:endParaRPr>
          </a:p>
          <a:p>
            <a:pPr marL="82296" indent="0">
              <a:lnSpc>
                <a:spcPct val="150000"/>
              </a:lnSpc>
              <a:buFont typeface="Arial" pitchFamily="34" charset="0"/>
              <a:buNone/>
            </a:pPr>
            <a:r>
              <a:rPr lang="ja-JP" altLang="en-US" sz="800" dirty="0">
                <a:latin typeface="HGSｺﾞｼｯｸM" panose="020B0600000000000000" pitchFamily="50" charset="-128"/>
                <a:ea typeface="HGSｺﾞｼｯｸM" panose="020B0600000000000000" pitchFamily="50" charset="-128"/>
              </a:rPr>
              <a:t>　　</a:t>
            </a:r>
            <a:r>
              <a:rPr lang="ja-JP" altLang="en-US" sz="800" dirty="0" err="1">
                <a:latin typeface="HGSｺﾞｼｯｸM" panose="020B0600000000000000" pitchFamily="50" charset="-128"/>
                <a:ea typeface="HGSｺﾞｼｯｸM" panose="020B0600000000000000" pitchFamily="50" charset="-128"/>
              </a:rPr>
              <a:t>めの</a:t>
            </a:r>
            <a:r>
              <a:rPr lang="ja-JP" altLang="en-US" sz="800" dirty="0">
                <a:latin typeface="HGSｺﾞｼｯｸM" panose="020B0600000000000000" pitchFamily="50" charset="-128"/>
                <a:ea typeface="HGSｺﾞｼｯｸM" panose="020B0600000000000000" pitchFamily="50" charset="-128"/>
              </a:rPr>
              <a:t>施設を有するもの</a:t>
            </a:r>
          </a:p>
        </p:txBody>
      </p:sp>
      <p:sp>
        <p:nvSpPr>
          <p:cNvPr id="25" name="Text Box 987">
            <a:extLst>
              <a:ext uri="{FF2B5EF4-FFF2-40B4-BE49-F238E27FC236}">
                <a16:creationId xmlns:a16="http://schemas.microsoft.com/office/drawing/2014/main" id="{AAC246DA-E88E-4EAE-9748-7891631FC21E}"/>
              </a:ext>
            </a:extLst>
          </p:cNvPr>
          <p:cNvSpPr txBox="1">
            <a:spLocks noChangeArrowheads="1"/>
          </p:cNvSpPr>
          <p:nvPr/>
        </p:nvSpPr>
        <p:spPr bwMode="auto">
          <a:xfrm>
            <a:off x="827584" y="4455300"/>
            <a:ext cx="105362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FF0000"/>
                </a:solidFill>
                <a:latin typeface="HG丸ｺﾞｼｯｸM-PRO"/>
                <a:ea typeface="HG丸ｺﾞｼｯｸM-PRO"/>
              </a:rPr>
              <a:t>水みらいセンター</a:t>
            </a:r>
            <a:endParaRPr lang="ja-JP" altLang="en-US" sz="1000" dirty="0"/>
          </a:p>
        </p:txBody>
      </p:sp>
      <p:sp>
        <p:nvSpPr>
          <p:cNvPr id="26" name="フリーフォーム 2">
            <a:extLst>
              <a:ext uri="{FF2B5EF4-FFF2-40B4-BE49-F238E27FC236}">
                <a16:creationId xmlns:a16="http://schemas.microsoft.com/office/drawing/2014/main" id="{CD835778-8C71-4328-885C-3D1EBEF9D346}"/>
              </a:ext>
            </a:extLst>
          </p:cNvPr>
          <p:cNvSpPr/>
          <p:nvPr/>
        </p:nvSpPr>
        <p:spPr>
          <a:xfrm>
            <a:off x="5281418" y="3346160"/>
            <a:ext cx="325369" cy="258052"/>
          </a:xfrm>
          <a:custGeom>
            <a:avLst/>
            <a:gdLst>
              <a:gd name="connsiteX0" fmla="*/ 0 w 325369"/>
              <a:gd name="connsiteY0" fmla="*/ 0 h 258052"/>
              <a:gd name="connsiteX1" fmla="*/ 325369 w 325369"/>
              <a:gd name="connsiteY1" fmla="*/ 162685 h 258052"/>
              <a:gd name="connsiteX2" fmla="*/ 61708 w 325369"/>
              <a:gd name="connsiteY2" fmla="*/ 258052 h 258052"/>
            </a:gdLst>
            <a:ahLst/>
            <a:cxnLst>
              <a:cxn ang="0">
                <a:pos x="connsiteX0" y="connsiteY0"/>
              </a:cxn>
              <a:cxn ang="0">
                <a:pos x="connsiteX1" y="connsiteY1"/>
              </a:cxn>
              <a:cxn ang="0">
                <a:pos x="connsiteX2" y="connsiteY2"/>
              </a:cxn>
            </a:cxnLst>
            <a:rect l="l" t="t" r="r" b="b"/>
            <a:pathLst>
              <a:path w="325369" h="258052">
                <a:moveTo>
                  <a:pt x="0" y="0"/>
                </a:moveTo>
                <a:lnTo>
                  <a:pt x="325369" y="162685"/>
                </a:lnTo>
                <a:lnTo>
                  <a:pt x="61708" y="258052"/>
                </a:lnTo>
              </a:path>
            </a:pathLst>
          </a:custGeom>
          <a:noFill/>
          <a:ln w="57150" cmpd="dbl">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4">
            <a:extLst>
              <a:ext uri="{FF2B5EF4-FFF2-40B4-BE49-F238E27FC236}">
                <a16:creationId xmlns:a16="http://schemas.microsoft.com/office/drawing/2014/main" id="{94AA35DD-B53D-45CF-A13D-08D5DE0E263F}"/>
              </a:ext>
            </a:extLst>
          </p:cNvPr>
          <p:cNvSpPr/>
          <p:nvPr/>
        </p:nvSpPr>
        <p:spPr>
          <a:xfrm>
            <a:off x="4625069" y="3503235"/>
            <a:ext cx="987328" cy="650739"/>
          </a:xfrm>
          <a:custGeom>
            <a:avLst/>
            <a:gdLst>
              <a:gd name="connsiteX0" fmla="*/ 0 w 987328"/>
              <a:gd name="connsiteY0" fmla="*/ 246832 h 650739"/>
              <a:gd name="connsiteX1" fmla="*/ 235613 w 987328"/>
              <a:gd name="connsiteY1" fmla="*/ 179514 h 650739"/>
              <a:gd name="connsiteX2" fmla="*/ 241223 w 987328"/>
              <a:gd name="connsiteY2" fmla="*/ 117806 h 650739"/>
              <a:gd name="connsiteX3" fmla="*/ 353419 w 987328"/>
              <a:gd name="connsiteY3" fmla="*/ 78537 h 650739"/>
              <a:gd name="connsiteX4" fmla="*/ 381468 w 987328"/>
              <a:gd name="connsiteY4" fmla="*/ 33659 h 650739"/>
              <a:gd name="connsiteX5" fmla="*/ 504884 w 987328"/>
              <a:gd name="connsiteY5" fmla="*/ 0 h 650739"/>
              <a:gd name="connsiteX6" fmla="*/ 835863 w 987328"/>
              <a:gd name="connsiteY6" fmla="*/ 157075 h 650739"/>
              <a:gd name="connsiteX7" fmla="*/ 830253 w 987328"/>
              <a:gd name="connsiteY7" fmla="*/ 230002 h 650739"/>
              <a:gd name="connsiteX8" fmla="*/ 987328 w 987328"/>
              <a:gd name="connsiteY8" fmla="*/ 297320 h 650739"/>
              <a:gd name="connsiteX9" fmla="*/ 594641 w 987328"/>
              <a:gd name="connsiteY9" fmla="*/ 431956 h 650739"/>
              <a:gd name="connsiteX10" fmla="*/ 925620 w 987328"/>
              <a:gd name="connsiteY10" fmla="*/ 589031 h 650739"/>
              <a:gd name="connsiteX11" fmla="*/ 920010 w 987328"/>
              <a:gd name="connsiteY11" fmla="*/ 622689 h 650739"/>
              <a:gd name="connsiteX12" fmla="*/ 891961 w 987328"/>
              <a:gd name="connsiteY12" fmla="*/ 650739 h 650739"/>
              <a:gd name="connsiteX13" fmla="*/ 847083 w 987328"/>
              <a:gd name="connsiteY13" fmla="*/ 639519 h 650739"/>
              <a:gd name="connsiteX14" fmla="*/ 476835 w 987328"/>
              <a:gd name="connsiteY14" fmla="*/ 448785 h 650739"/>
              <a:gd name="connsiteX15" fmla="*/ 420737 w 987328"/>
              <a:gd name="connsiteY15" fmla="*/ 465615 h 650739"/>
              <a:gd name="connsiteX16" fmla="*/ 0 w 987328"/>
              <a:gd name="connsiteY16" fmla="*/ 246832 h 65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7328" h="650739">
                <a:moveTo>
                  <a:pt x="0" y="246832"/>
                </a:moveTo>
                <a:lnTo>
                  <a:pt x="235613" y="179514"/>
                </a:lnTo>
                <a:lnTo>
                  <a:pt x="241223" y="117806"/>
                </a:lnTo>
                <a:lnTo>
                  <a:pt x="353419" y="78537"/>
                </a:lnTo>
                <a:lnTo>
                  <a:pt x="381468" y="33659"/>
                </a:lnTo>
                <a:lnTo>
                  <a:pt x="504884" y="0"/>
                </a:lnTo>
                <a:lnTo>
                  <a:pt x="835863" y="157075"/>
                </a:lnTo>
                <a:lnTo>
                  <a:pt x="830253" y="230002"/>
                </a:lnTo>
                <a:lnTo>
                  <a:pt x="987328" y="297320"/>
                </a:lnTo>
                <a:lnTo>
                  <a:pt x="594641" y="431956"/>
                </a:lnTo>
                <a:lnTo>
                  <a:pt x="925620" y="589031"/>
                </a:lnTo>
                <a:lnTo>
                  <a:pt x="920010" y="622689"/>
                </a:lnTo>
                <a:lnTo>
                  <a:pt x="891961" y="650739"/>
                </a:lnTo>
                <a:lnTo>
                  <a:pt x="847083" y="639519"/>
                </a:lnTo>
                <a:lnTo>
                  <a:pt x="476835" y="448785"/>
                </a:lnTo>
                <a:lnTo>
                  <a:pt x="420737" y="465615"/>
                </a:lnTo>
                <a:lnTo>
                  <a:pt x="0" y="246832"/>
                </a:lnTo>
                <a:close/>
              </a:path>
            </a:pathLst>
          </a:custGeom>
          <a:noFill/>
          <a:ln w="34925" cap="rnd" cmpd="sng">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8" name="Text Box 987">
            <a:extLst>
              <a:ext uri="{FF2B5EF4-FFF2-40B4-BE49-F238E27FC236}">
                <a16:creationId xmlns:a16="http://schemas.microsoft.com/office/drawing/2014/main" id="{4A230949-DD2C-422E-9750-F85FCD6FD156}"/>
              </a:ext>
            </a:extLst>
          </p:cNvPr>
          <p:cNvSpPr txBox="1">
            <a:spLocks noChangeArrowheads="1"/>
          </p:cNvSpPr>
          <p:nvPr/>
        </p:nvSpPr>
        <p:spPr bwMode="auto">
          <a:xfrm>
            <a:off x="1741263" y="2225555"/>
            <a:ext cx="118186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0000FF"/>
                </a:solidFill>
                <a:latin typeface="HG丸ｺﾞｼｯｸM-PRO"/>
                <a:ea typeface="HG丸ｺﾞｼｯｸM-PRO"/>
              </a:rPr>
              <a:t>流域関連公共下水道</a:t>
            </a:r>
            <a:endParaRPr lang="ja-JP" altLang="en-US" sz="1000" dirty="0">
              <a:solidFill>
                <a:srgbClr val="0000FF"/>
              </a:solidFill>
            </a:endParaRPr>
          </a:p>
        </p:txBody>
      </p:sp>
      <p:sp>
        <p:nvSpPr>
          <p:cNvPr id="29" name="Text Box 987">
            <a:extLst>
              <a:ext uri="{FF2B5EF4-FFF2-40B4-BE49-F238E27FC236}">
                <a16:creationId xmlns:a16="http://schemas.microsoft.com/office/drawing/2014/main" id="{0CF7DE72-0386-4B69-B414-EAEC7C8756E0}"/>
              </a:ext>
            </a:extLst>
          </p:cNvPr>
          <p:cNvSpPr txBox="1">
            <a:spLocks noChangeArrowheads="1"/>
          </p:cNvSpPr>
          <p:nvPr/>
        </p:nvSpPr>
        <p:spPr bwMode="auto">
          <a:xfrm>
            <a:off x="1478272" y="3431857"/>
            <a:ext cx="118186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0000FF"/>
                </a:solidFill>
                <a:latin typeface="HG丸ｺﾞｼｯｸM-PRO"/>
                <a:ea typeface="HG丸ｺﾞｼｯｸM-PRO"/>
              </a:rPr>
              <a:t>流域関連公共下水道</a:t>
            </a:r>
            <a:endParaRPr lang="ja-JP" altLang="en-US" sz="1000" dirty="0">
              <a:solidFill>
                <a:srgbClr val="0000FF"/>
              </a:solidFill>
            </a:endParaRPr>
          </a:p>
        </p:txBody>
      </p:sp>
      <p:sp>
        <p:nvSpPr>
          <p:cNvPr id="30" name="Text Box 987">
            <a:extLst>
              <a:ext uri="{FF2B5EF4-FFF2-40B4-BE49-F238E27FC236}">
                <a16:creationId xmlns:a16="http://schemas.microsoft.com/office/drawing/2014/main" id="{A643334A-4316-44F0-AAD9-0DCEBC3E59E4}"/>
              </a:ext>
            </a:extLst>
          </p:cNvPr>
          <p:cNvSpPr txBox="1">
            <a:spLocks noChangeArrowheads="1"/>
          </p:cNvSpPr>
          <p:nvPr/>
        </p:nvSpPr>
        <p:spPr bwMode="auto">
          <a:xfrm>
            <a:off x="4781408" y="3123982"/>
            <a:ext cx="925382" cy="172355"/>
          </a:xfrm>
          <a:prstGeom prst="rect">
            <a:avLst/>
          </a:prstGeom>
          <a:solidFill>
            <a:schemeClr val="bg1"/>
          </a:solidFill>
          <a:ln>
            <a:noFill/>
          </a:ln>
        </p:spPr>
        <p:txBody>
          <a:bodyPr wrap="none" lIns="27432" tIns="18288"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ja-JP" altLang="en-US" sz="1000" b="1" i="0" u="none" strike="noStrike" baseline="0" dirty="0">
                <a:solidFill>
                  <a:srgbClr val="0000FF"/>
                </a:solidFill>
                <a:latin typeface="HG丸ｺﾞｼｯｸM-PRO"/>
                <a:ea typeface="HG丸ｺﾞｼｯｸM-PRO"/>
              </a:rPr>
              <a:t>単独公共下水道</a:t>
            </a:r>
            <a:endParaRPr lang="ja-JP" altLang="en-US" sz="1000" dirty="0">
              <a:solidFill>
                <a:srgbClr val="0000FF"/>
              </a:solidFill>
            </a:endParaRPr>
          </a:p>
        </p:txBody>
      </p:sp>
    </p:spTree>
    <p:extLst>
      <p:ext uri="{BB962C8B-B14F-4D97-AF65-F5344CB8AC3E}">
        <p14:creationId xmlns:p14="http://schemas.microsoft.com/office/powerpoint/2010/main" val="4175783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2</a:t>
            </a:r>
            <a:r>
              <a:rPr lang="ja-JP" altLang="en-US" sz="2400" dirty="0">
                <a:latin typeface="Meiryo UI" pitchFamily="50" charset="-128"/>
                <a:ea typeface="Meiryo UI" pitchFamily="50" charset="-128"/>
                <a:cs typeface="Meiryo UI" pitchFamily="50" charset="-128"/>
              </a:rPr>
              <a:t>　流域下水道事業の効果</a:t>
            </a:r>
            <a:endParaRPr kumimoji="1" lang="ja-JP" altLang="en-US" sz="2400" dirty="0">
              <a:latin typeface="Meiryo UI" pitchFamily="50" charset="-128"/>
              <a:ea typeface="Meiryo UI" pitchFamily="50" charset="-128"/>
              <a:cs typeface="Meiryo UI" pitchFamily="50" charset="-128"/>
            </a:endParaRPr>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298764" y="6554047"/>
            <a:ext cx="1828800" cy="365125"/>
          </a:xfrm>
        </p:spPr>
        <p:txBody>
          <a:bodyPr/>
          <a:lstStyle/>
          <a:p>
            <a:fld id="{682EF9F9-C4E8-46B2-BBF1-33E3162B856A}" type="slidenum">
              <a:rPr kumimoji="1" lang="ja-JP" altLang="en-US" smtClean="0"/>
              <a:t>45</a:t>
            </a:fld>
            <a:endParaRPr kumimoji="1" lang="ja-JP" altLang="en-US" dirty="0"/>
          </a:p>
        </p:txBody>
      </p:sp>
      <p:sp>
        <p:nvSpPr>
          <p:cNvPr id="23" name="コンテンツ プレースホルダー 2">
            <a:extLst>
              <a:ext uri="{FF2B5EF4-FFF2-40B4-BE49-F238E27FC236}">
                <a16:creationId xmlns:a16="http://schemas.microsoft.com/office/drawing/2014/main" id="{9FAA7290-9B37-44D5-A60E-0A8A673F1662}"/>
              </a:ext>
            </a:extLst>
          </p:cNvPr>
          <p:cNvSpPr txBox="1">
            <a:spLocks/>
          </p:cNvSpPr>
          <p:nvPr/>
        </p:nvSpPr>
        <p:spPr>
          <a:xfrm>
            <a:off x="822960" y="1124744"/>
            <a:ext cx="7498080" cy="936104"/>
          </a:xfrm>
          <a:prstGeom prst="rect">
            <a:avLst/>
          </a:prstGeom>
        </p:spPr>
        <p:style>
          <a:lnRef idx="1">
            <a:schemeClr val="accent1"/>
          </a:lnRef>
          <a:fillRef idx="3">
            <a:schemeClr val="accent1"/>
          </a:fillRef>
          <a:effectRef idx="2">
            <a:schemeClr val="accent1"/>
          </a:effectRef>
          <a:fontRef idx="minor">
            <a:schemeClr val="lt1"/>
          </a:fontRef>
        </p:style>
        <p:txBody>
          <a:bodyPr anchor="ctr">
            <a:normAutofit lnSpcReduction="10000"/>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200" kern="1200">
                <a:solidFill>
                  <a:schemeClr val="lt1"/>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2000" kern="1200">
                <a:solidFill>
                  <a:schemeClr val="lt1"/>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800" kern="1200">
                <a:solidFill>
                  <a:schemeClr val="lt1"/>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600" kern="1200">
                <a:solidFill>
                  <a:schemeClr val="lt1"/>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kumimoji="1" sz="1400" kern="1200">
                <a:solidFill>
                  <a:schemeClr val="lt1"/>
                </a:solidFill>
                <a:latin typeface="+mn-lt"/>
                <a:ea typeface="+mn-ea"/>
                <a:cs typeface="+mn-cs"/>
              </a:defRPr>
            </a:lvl9pPr>
          </a:lstStyle>
          <a:p>
            <a:pPr marL="82296" indent="0">
              <a:buFont typeface="Georgia" pitchFamily="18" charset="0"/>
              <a:buNone/>
            </a:pPr>
            <a:r>
              <a:rPr lang="ja-JP" altLang="en-US" sz="2800" dirty="0"/>
              <a:t>公共下水道（市町村単独）で整備するよりも効率的合理的な事業運営が可能</a:t>
            </a:r>
          </a:p>
        </p:txBody>
      </p:sp>
      <p:sp>
        <p:nvSpPr>
          <p:cNvPr id="24" name="コンテンツ プレースホルダー 2">
            <a:extLst>
              <a:ext uri="{FF2B5EF4-FFF2-40B4-BE49-F238E27FC236}">
                <a16:creationId xmlns:a16="http://schemas.microsoft.com/office/drawing/2014/main" id="{E70C698C-5438-4A51-96A7-7167D6042D6F}"/>
              </a:ext>
            </a:extLst>
          </p:cNvPr>
          <p:cNvSpPr txBox="1">
            <a:spLocks/>
          </p:cNvSpPr>
          <p:nvPr/>
        </p:nvSpPr>
        <p:spPr>
          <a:xfrm>
            <a:off x="1133409" y="2713308"/>
            <a:ext cx="7498080" cy="417646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endParaRPr lang="ja-JP" altLang="en-US" sz="1800" dirty="0"/>
          </a:p>
        </p:txBody>
      </p:sp>
      <p:sp>
        <p:nvSpPr>
          <p:cNvPr id="25" name="コンテンツ プレースホルダー 2">
            <a:extLst>
              <a:ext uri="{FF2B5EF4-FFF2-40B4-BE49-F238E27FC236}">
                <a16:creationId xmlns:a16="http://schemas.microsoft.com/office/drawing/2014/main" id="{A3CAFAC8-652C-41F0-A327-3CDF58900277}"/>
              </a:ext>
            </a:extLst>
          </p:cNvPr>
          <p:cNvSpPr txBox="1">
            <a:spLocks/>
          </p:cNvSpPr>
          <p:nvPr/>
        </p:nvSpPr>
        <p:spPr>
          <a:xfrm>
            <a:off x="832208" y="2330588"/>
            <a:ext cx="7498080" cy="792088"/>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（１）行政区域にとらわれず、地形に従って施設配置ができるので、自然流下</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を主体とした計画が可能となり、建設費及び維持管理が経済的となる。</a:t>
            </a:r>
            <a:endParaRPr lang="en-US" altLang="ja-JP" sz="1700" dirty="0">
              <a:latin typeface="HGP創英角ﾎﾟｯﾌﾟ体" panose="040B0A00000000000000" pitchFamily="50" charset="-128"/>
              <a:ea typeface="HGP創英角ﾎﾟｯﾌﾟ体" panose="040B0A00000000000000" pitchFamily="50" charset="-128"/>
            </a:endParaRPr>
          </a:p>
        </p:txBody>
      </p:sp>
      <p:sp>
        <p:nvSpPr>
          <p:cNvPr id="26" name="四角形吹き出し 5">
            <a:extLst>
              <a:ext uri="{FF2B5EF4-FFF2-40B4-BE49-F238E27FC236}">
                <a16:creationId xmlns:a16="http://schemas.microsoft.com/office/drawing/2014/main" id="{8680F803-B4D2-48EE-840C-C688FBA362D5}"/>
              </a:ext>
            </a:extLst>
          </p:cNvPr>
          <p:cNvSpPr/>
          <p:nvPr/>
        </p:nvSpPr>
        <p:spPr>
          <a:xfrm>
            <a:off x="3384131" y="6423512"/>
            <a:ext cx="4619212" cy="306324"/>
          </a:xfrm>
          <a:prstGeom prst="wedgeRectCallout">
            <a:avLst>
              <a:gd name="adj1" fmla="val -20250"/>
              <a:gd name="adj2" fmla="val 8226"/>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latin typeface="+mj-ea"/>
                <a:ea typeface="+mj-ea"/>
              </a:rPr>
              <a:t>参考：下水道法逐条解説（下水道法令研究会編著）</a:t>
            </a:r>
          </a:p>
        </p:txBody>
      </p:sp>
      <p:sp>
        <p:nvSpPr>
          <p:cNvPr id="27" name="コンテンツ プレースホルダー 2">
            <a:extLst>
              <a:ext uri="{FF2B5EF4-FFF2-40B4-BE49-F238E27FC236}">
                <a16:creationId xmlns:a16="http://schemas.microsoft.com/office/drawing/2014/main" id="{5DC1A7A0-65BE-4D19-965E-7FC5C1AE4CF4}"/>
              </a:ext>
            </a:extLst>
          </p:cNvPr>
          <p:cNvSpPr txBox="1">
            <a:spLocks/>
          </p:cNvSpPr>
          <p:nvPr/>
        </p:nvSpPr>
        <p:spPr>
          <a:xfrm>
            <a:off x="832208" y="3316020"/>
            <a:ext cx="7498080" cy="809747"/>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（２）処理施設を集約化できるので、用地費、建設費及び維持管理費の低減が</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図れる。</a:t>
            </a:r>
            <a:endParaRPr lang="en-US" altLang="ja-JP" sz="1700" dirty="0">
              <a:latin typeface="HGP創英角ﾎﾟｯﾌﾟ体" panose="040B0A00000000000000" pitchFamily="50" charset="-128"/>
              <a:ea typeface="HGP創英角ﾎﾟｯﾌﾟ体" panose="040B0A00000000000000" pitchFamily="50" charset="-128"/>
            </a:endParaRPr>
          </a:p>
        </p:txBody>
      </p:sp>
      <p:sp>
        <p:nvSpPr>
          <p:cNvPr id="28" name="コンテンツ プレースホルダー 2">
            <a:extLst>
              <a:ext uri="{FF2B5EF4-FFF2-40B4-BE49-F238E27FC236}">
                <a16:creationId xmlns:a16="http://schemas.microsoft.com/office/drawing/2014/main" id="{3F01355D-D003-4AF8-9BFA-ED621718864E}"/>
              </a:ext>
            </a:extLst>
          </p:cNvPr>
          <p:cNvSpPr txBox="1">
            <a:spLocks/>
          </p:cNvSpPr>
          <p:nvPr/>
        </p:nvSpPr>
        <p:spPr>
          <a:xfrm>
            <a:off x="832208" y="4319111"/>
            <a:ext cx="7498080" cy="765756"/>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（３）広域化することで流入水の水量と水質が均一化し安定した処理水質が期</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待できる。</a:t>
            </a:r>
            <a:endParaRPr lang="en-US" altLang="ja-JP" sz="1700" dirty="0">
              <a:latin typeface="HGP創英角ﾎﾟｯﾌﾟ体" panose="040B0A00000000000000" pitchFamily="50" charset="-128"/>
              <a:ea typeface="HGP創英角ﾎﾟｯﾌﾟ体" panose="040B0A00000000000000" pitchFamily="50" charset="-128"/>
            </a:endParaRPr>
          </a:p>
        </p:txBody>
      </p:sp>
      <p:sp>
        <p:nvSpPr>
          <p:cNvPr id="29" name="コンテンツ プレースホルダー 2">
            <a:extLst>
              <a:ext uri="{FF2B5EF4-FFF2-40B4-BE49-F238E27FC236}">
                <a16:creationId xmlns:a16="http://schemas.microsoft.com/office/drawing/2014/main" id="{BDAA3BDA-8EE8-4D84-8596-234EAD92772C}"/>
              </a:ext>
            </a:extLst>
          </p:cNvPr>
          <p:cNvSpPr txBox="1">
            <a:spLocks/>
          </p:cNvSpPr>
          <p:nvPr/>
        </p:nvSpPr>
        <p:spPr>
          <a:xfrm>
            <a:off x="832208" y="5278212"/>
            <a:ext cx="7498080" cy="1035496"/>
          </a:xfrm>
          <a:prstGeom prst="rect">
            <a:avLst/>
          </a:prstGeom>
        </p:spPr>
        <p:style>
          <a:lnRef idx="1">
            <a:schemeClr val="accent1"/>
          </a:lnRef>
          <a:fillRef idx="2">
            <a:schemeClr val="accent1"/>
          </a:fillRef>
          <a:effectRef idx="1">
            <a:schemeClr val="accent1"/>
          </a:effectRef>
          <a:fontRef idx="minor">
            <a:schemeClr val="dk1"/>
          </a:fontRef>
        </p:style>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（４）都道府県が整備主体となるので、執行能力、技術力、財政力等の点で早</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急に公共下水道を整備することが困難な市町村の区域についても、下水</a:t>
            </a:r>
            <a:endParaRPr lang="en-US" altLang="ja-JP" sz="1700" dirty="0">
              <a:latin typeface="HGP創英角ﾎﾟｯﾌﾟ体" panose="040B0A00000000000000" pitchFamily="50" charset="-128"/>
              <a:ea typeface="HGP創英角ﾎﾟｯﾌﾟ体" panose="040B0A00000000000000" pitchFamily="50" charset="-128"/>
            </a:endParaRPr>
          </a:p>
          <a:p>
            <a:pPr marL="82296" indent="0">
              <a:buFont typeface="Wingdings 2"/>
              <a:buNone/>
            </a:pPr>
            <a:r>
              <a:rPr lang="ja-JP" altLang="en-US" sz="1700" dirty="0">
                <a:latin typeface="HGP創英角ﾎﾟｯﾌﾟ体" panose="040B0A00000000000000" pitchFamily="50" charset="-128"/>
                <a:ea typeface="HGP創英角ﾎﾟｯﾌﾟ体" panose="040B0A00000000000000" pitchFamily="50" charset="-128"/>
              </a:rPr>
              <a:t>　　　道の整備が推進される。</a:t>
            </a:r>
          </a:p>
        </p:txBody>
      </p:sp>
    </p:spTree>
    <p:extLst>
      <p:ext uri="{BB962C8B-B14F-4D97-AF65-F5344CB8AC3E}">
        <p14:creationId xmlns:p14="http://schemas.microsoft.com/office/powerpoint/2010/main" val="605700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3</a:t>
            </a:r>
            <a:r>
              <a:rPr lang="ja-JP" altLang="en-US" sz="2400" dirty="0">
                <a:latin typeface="Meiryo UI" pitchFamily="50" charset="-128"/>
                <a:ea typeface="Meiryo UI" pitchFamily="50" charset="-128"/>
                <a:cs typeface="Meiryo UI" pitchFamily="50" charset="-128"/>
              </a:rPr>
              <a:t>　下水道の仕組み　水みらいセンター</a:t>
            </a:r>
          </a:p>
        </p:txBody>
      </p:sp>
      <p:pic>
        <p:nvPicPr>
          <p:cNvPr id="39" name="図 38" descr="画面の領域">
            <a:extLst>
              <a:ext uri="{FF2B5EF4-FFF2-40B4-BE49-F238E27FC236}">
                <a16:creationId xmlns:a16="http://schemas.microsoft.com/office/drawing/2014/main" id="{8BCA6527-C175-4932-97AB-609177CA2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604" y="1124744"/>
            <a:ext cx="7128792" cy="3438889"/>
          </a:xfrm>
          <a:prstGeom prst="rect">
            <a:avLst/>
          </a:prstGeom>
        </p:spPr>
      </p:pic>
      <p:pic>
        <p:nvPicPr>
          <p:cNvPr id="40" name="図 39" descr="画面の領域">
            <a:extLst>
              <a:ext uri="{FF2B5EF4-FFF2-40B4-BE49-F238E27FC236}">
                <a16:creationId xmlns:a16="http://schemas.microsoft.com/office/drawing/2014/main" id="{D8497E52-BDE8-405A-BB41-4378ACA2E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742" y="4863431"/>
            <a:ext cx="7240011" cy="1705213"/>
          </a:xfrm>
          <a:prstGeom prst="rect">
            <a:avLst/>
          </a:prstGeom>
        </p:spPr>
      </p:pic>
      <p:sp>
        <p:nvSpPr>
          <p:cNvPr id="41" name="スライド番号プレースホルダー 4">
            <a:extLst>
              <a:ext uri="{FF2B5EF4-FFF2-40B4-BE49-F238E27FC236}">
                <a16:creationId xmlns:a16="http://schemas.microsoft.com/office/drawing/2014/main" id="{FE1C8E1B-8ADF-4288-8EC0-5738A62193B1}"/>
              </a:ext>
            </a:extLst>
          </p:cNvPr>
          <p:cNvSpPr>
            <a:spLocks noGrp="1"/>
          </p:cNvSpPr>
          <p:nvPr>
            <p:ph type="sldNum" sz="quarter" idx="12"/>
          </p:nvPr>
        </p:nvSpPr>
        <p:spPr>
          <a:xfrm>
            <a:off x="8316416" y="6591623"/>
            <a:ext cx="247184" cy="246221"/>
          </a:xfrm>
        </p:spPr>
        <p:txBody>
          <a:bodyPr wrap="none">
            <a:spAutoFit/>
          </a:bodyPr>
          <a:lstStyle/>
          <a:p>
            <a:fld id="{A75E7718-CC79-47B1-BAAD-5973E9E23930}" type="slidenum">
              <a:rPr kumimoji="1" lang="ja-JP" altLang="en-US" smtClean="0"/>
              <a:t>46</a:t>
            </a:fld>
            <a:endParaRPr kumimoji="1" lang="ja-JP" altLang="en-US" dirty="0"/>
          </a:p>
        </p:txBody>
      </p:sp>
    </p:spTree>
    <p:extLst>
      <p:ext uri="{BB962C8B-B14F-4D97-AF65-F5344CB8AC3E}">
        <p14:creationId xmlns:p14="http://schemas.microsoft.com/office/powerpoint/2010/main" val="11498215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4</a:t>
            </a:r>
            <a:r>
              <a:rPr lang="ja-JP" altLang="en-US" sz="2400" dirty="0">
                <a:latin typeface="Meiryo UI" pitchFamily="50" charset="-128"/>
                <a:ea typeface="Meiryo UI" pitchFamily="50" charset="-128"/>
                <a:cs typeface="Meiryo UI" pitchFamily="50" charset="-128"/>
              </a:rPr>
              <a:t>　下水道の仕組み　管渠</a:t>
            </a:r>
          </a:p>
        </p:txBody>
      </p:sp>
      <p:pic>
        <p:nvPicPr>
          <p:cNvPr id="7" name="図 6" descr="画面の領域">
            <a:extLst>
              <a:ext uri="{FF2B5EF4-FFF2-40B4-BE49-F238E27FC236}">
                <a16:creationId xmlns:a16="http://schemas.microsoft.com/office/drawing/2014/main" id="{7345A472-EED1-4796-BC63-B3123660B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04" y="1052736"/>
            <a:ext cx="8100392" cy="730997"/>
          </a:xfrm>
          <a:prstGeom prst="rect">
            <a:avLst/>
          </a:prstGeom>
        </p:spPr>
      </p:pic>
      <p:pic>
        <p:nvPicPr>
          <p:cNvPr id="8" name="図 7" descr="画面の領域">
            <a:extLst>
              <a:ext uri="{FF2B5EF4-FFF2-40B4-BE49-F238E27FC236}">
                <a16:creationId xmlns:a16="http://schemas.microsoft.com/office/drawing/2014/main" id="{14257AF2-F4E4-427F-B52E-2172317471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79" y="1916832"/>
            <a:ext cx="3351010" cy="2808000"/>
          </a:xfrm>
          <a:prstGeom prst="rect">
            <a:avLst/>
          </a:prstGeom>
        </p:spPr>
      </p:pic>
      <p:pic>
        <p:nvPicPr>
          <p:cNvPr id="9" name="図 8" descr="画面の領域">
            <a:extLst>
              <a:ext uri="{FF2B5EF4-FFF2-40B4-BE49-F238E27FC236}">
                <a16:creationId xmlns:a16="http://schemas.microsoft.com/office/drawing/2014/main" id="{B1F01E16-DCF9-4C78-B1AF-33F4FF8775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16" y="5849643"/>
            <a:ext cx="8017693" cy="387669"/>
          </a:xfrm>
          <a:prstGeom prst="rect">
            <a:avLst/>
          </a:prstGeom>
        </p:spPr>
      </p:pic>
      <p:pic>
        <p:nvPicPr>
          <p:cNvPr id="10" name="図 9" descr="画面の領域">
            <a:extLst>
              <a:ext uri="{FF2B5EF4-FFF2-40B4-BE49-F238E27FC236}">
                <a16:creationId xmlns:a16="http://schemas.microsoft.com/office/drawing/2014/main" id="{7153DBF7-C73C-4F08-B096-F817D4EA9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2153" y="3024887"/>
            <a:ext cx="4613856" cy="2492345"/>
          </a:xfrm>
          <a:prstGeom prst="rect">
            <a:avLst/>
          </a:prstGeom>
        </p:spPr>
      </p:pic>
      <p:sp>
        <p:nvSpPr>
          <p:cNvPr id="11" name="スライド番号プレースホルダー 4">
            <a:extLst>
              <a:ext uri="{FF2B5EF4-FFF2-40B4-BE49-F238E27FC236}">
                <a16:creationId xmlns:a16="http://schemas.microsoft.com/office/drawing/2014/main" id="{08D44197-9974-4B1D-8347-0C50A0C8DB9C}"/>
              </a:ext>
            </a:extLst>
          </p:cNvPr>
          <p:cNvSpPr>
            <a:spLocks noGrp="1"/>
          </p:cNvSpPr>
          <p:nvPr>
            <p:ph type="sldNum" sz="quarter" idx="12"/>
          </p:nvPr>
        </p:nvSpPr>
        <p:spPr>
          <a:xfrm>
            <a:off x="8312389" y="6395822"/>
            <a:ext cx="247184" cy="246221"/>
          </a:xfrm>
        </p:spPr>
        <p:txBody>
          <a:bodyPr wrap="none">
            <a:spAutoFit/>
          </a:bodyPr>
          <a:lstStyle/>
          <a:p>
            <a:fld id="{A75E7718-CC79-47B1-BAAD-5973E9E23930}" type="slidenum">
              <a:rPr kumimoji="1" lang="ja-JP" altLang="en-US" smtClean="0"/>
              <a:t>47</a:t>
            </a:fld>
            <a:endParaRPr kumimoji="1" lang="ja-JP" altLang="en-US" dirty="0"/>
          </a:p>
        </p:txBody>
      </p:sp>
    </p:spTree>
    <p:extLst>
      <p:ext uri="{BB962C8B-B14F-4D97-AF65-F5344CB8AC3E}">
        <p14:creationId xmlns:p14="http://schemas.microsoft.com/office/powerpoint/2010/main" val="2406577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C18CBCEF-025D-43D6-9DA0-132751BE35C9}"/>
              </a:ext>
            </a:extLst>
          </p:cNvPr>
          <p:cNvPicPr>
            <a:picLocks noChangeAspect="1"/>
          </p:cNvPicPr>
          <p:nvPr/>
        </p:nvPicPr>
        <p:blipFill rotWithShape="1">
          <a:blip r:embed="rId2"/>
          <a:srcRect t="5181" b="1247"/>
          <a:stretch/>
        </p:blipFill>
        <p:spPr>
          <a:xfrm>
            <a:off x="4663799" y="1377095"/>
            <a:ext cx="4436744" cy="5248031"/>
          </a:xfrm>
          <a:prstGeom prst="rect">
            <a:avLst/>
          </a:prstGeom>
        </p:spPr>
      </p:pic>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5</a:t>
            </a:r>
            <a:r>
              <a:rPr lang="ja-JP" altLang="en-US" sz="2400" dirty="0">
                <a:latin typeface="Meiryo UI" pitchFamily="50" charset="-128"/>
                <a:ea typeface="Meiryo UI" pitchFamily="50" charset="-128"/>
                <a:cs typeface="Meiryo UI" pitchFamily="50" charset="-128"/>
              </a:rPr>
              <a:t>　流域下水道事業の効果</a:t>
            </a:r>
            <a:endParaRPr kumimoji="1" lang="ja-JP" altLang="en-US" sz="2400" dirty="0">
              <a:latin typeface="Meiryo UI" pitchFamily="50" charset="-128"/>
              <a:ea typeface="Meiryo UI" pitchFamily="50" charset="-128"/>
              <a:cs typeface="Meiryo UI" pitchFamily="50" charset="-128"/>
            </a:endParaRPr>
          </a:p>
        </p:txBody>
      </p:sp>
      <p:sp>
        <p:nvSpPr>
          <p:cNvPr id="24" name="コンテンツ プレースホルダー 2">
            <a:extLst>
              <a:ext uri="{FF2B5EF4-FFF2-40B4-BE49-F238E27FC236}">
                <a16:creationId xmlns:a16="http://schemas.microsoft.com/office/drawing/2014/main" id="{E70C698C-5438-4A51-96A7-7167D6042D6F}"/>
              </a:ext>
            </a:extLst>
          </p:cNvPr>
          <p:cNvSpPr txBox="1">
            <a:spLocks/>
          </p:cNvSpPr>
          <p:nvPr/>
        </p:nvSpPr>
        <p:spPr>
          <a:xfrm>
            <a:off x="1133409" y="2713308"/>
            <a:ext cx="7498080" cy="417646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82296" indent="0">
              <a:buFont typeface="Wingdings 2"/>
              <a:buNone/>
            </a:pPr>
            <a:endParaRPr lang="ja-JP" altLang="en-US" sz="1800" dirty="0"/>
          </a:p>
        </p:txBody>
      </p:sp>
      <p:sp>
        <p:nvSpPr>
          <p:cNvPr id="5" name="スライド番号プレースホルダー 17">
            <a:extLst>
              <a:ext uri="{FF2B5EF4-FFF2-40B4-BE49-F238E27FC236}">
                <a16:creationId xmlns:a16="http://schemas.microsoft.com/office/drawing/2014/main" id="{EFD2FB33-56A1-42EC-800C-1C707C5A318D}"/>
              </a:ext>
            </a:extLst>
          </p:cNvPr>
          <p:cNvSpPr>
            <a:spLocks noGrp="1"/>
          </p:cNvSpPr>
          <p:nvPr>
            <p:ph type="sldNum" sz="quarter" idx="12"/>
          </p:nvPr>
        </p:nvSpPr>
        <p:spPr>
          <a:xfrm>
            <a:off x="7740796" y="6477304"/>
            <a:ext cx="1828800" cy="365125"/>
          </a:xfrm>
        </p:spPr>
        <p:txBody>
          <a:bodyPr/>
          <a:lstStyle/>
          <a:p>
            <a:fld id="{682EF9F9-C4E8-46B2-BBF1-33E3162B856A}" type="slidenum">
              <a:rPr kumimoji="1" lang="ja-JP" altLang="en-US" smtClean="0"/>
              <a:t>48</a:t>
            </a:fld>
            <a:endParaRPr kumimoji="1" lang="ja-JP" altLang="en-US" dirty="0"/>
          </a:p>
        </p:txBody>
      </p:sp>
      <p:pic>
        <p:nvPicPr>
          <p:cNvPr id="3" name="図 2">
            <a:extLst>
              <a:ext uri="{FF2B5EF4-FFF2-40B4-BE49-F238E27FC236}">
                <a16:creationId xmlns:a16="http://schemas.microsoft.com/office/drawing/2014/main" id="{7B0A5481-2A4B-4614-88BF-DC78B4A87A7A}"/>
              </a:ext>
            </a:extLst>
          </p:cNvPr>
          <p:cNvPicPr>
            <a:picLocks noChangeAspect="1"/>
          </p:cNvPicPr>
          <p:nvPr/>
        </p:nvPicPr>
        <p:blipFill rotWithShape="1">
          <a:blip r:embed="rId3"/>
          <a:srcRect l="29161" t="12200" r="31100" b="5949"/>
          <a:stretch/>
        </p:blipFill>
        <p:spPr>
          <a:xfrm>
            <a:off x="50713" y="1197384"/>
            <a:ext cx="4355822" cy="5607455"/>
          </a:xfrm>
          <a:prstGeom prst="rect">
            <a:avLst/>
          </a:prstGeom>
        </p:spPr>
      </p:pic>
      <p:sp>
        <p:nvSpPr>
          <p:cNvPr id="41" name="テキスト ボックス 40">
            <a:extLst>
              <a:ext uri="{FF2B5EF4-FFF2-40B4-BE49-F238E27FC236}">
                <a16:creationId xmlns:a16="http://schemas.microsoft.com/office/drawing/2014/main" id="{EED91A24-9011-45FB-A1BE-E16C1A10C09B}"/>
              </a:ext>
            </a:extLst>
          </p:cNvPr>
          <p:cNvSpPr txBox="1"/>
          <p:nvPr/>
        </p:nvSpPr>
        <p:spPr>
          <a:xfrm>
            <a:off x="5004048" y="672329"/>
            <a:ext cx="3796041"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下水道処理人口普及率（令和４年度末）</a:t>
            </a:r>
            <a:endParaRPr kumimoji="1" lang="ja-JP" altLang="en-US" sz="1400" dirty="0">
              <a:latin typeface="Meiryo UI" pitchFamily="50" charset="-128"/>
              <a:ea typeface="Meiryo UI" pitchFamily="50" charset="-128"/>
              <a:cs typeface="Meiryo UI" pitchFamily="50" charset="-128"/>
            </a:endParaRPr>
          </a:p>
        </p:txBody>
      </p:sp>
      <p:sp>
        <p:nvSpPr>
          <p:cNvPr id="7" name="正方形/長方形 6">
            <a:extLst>
              <a:ext uri="{FF2B5EF4-FFF2-40B4-BE49-F238E27FC236}">
                <a16:creationId xmlns:a16="http://schemas.microsoft.com/office/drawing/2014/main" id="{A5ED725A-5E04-43A5-85A2-FA824A68EDEA}"/>
              </a:ext>
            </a:extLst>
          </p:cNvPr>
          <p:cNvSpPr/>
          <p:nvPr/>
        </p:nvSpPr>
        <p:spPr>
          <a:xfrm>
            <a:off x="50713" y="4366260"/>
            <a:ext cx="4290471" cy="1428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4C04D9F3-CE15-4DEF-A437-1B6A5803A66D}"/>
              </a:ext>
            </a:extLst>
          </p:cNvPr>
          <p:cNvSpPr txBox="1"/>
          <p:nvPr/>
        </p:nvSpPr>
        <p:spPr>
          <a:xfrm>
            <a:off x="1516491" y="960680"/>
            <a:ext cx="3796041"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都道府県別</a:t>
            </a:r>
            <a:endParaRPr kumimoji="1" lang="ja-JP" altLang="en-US" sz="1400" dirty="0">
              <a:latin typeface="Meiryo UI" pitchFamily="50" charset="-128"/>
              <a:ea typeface="Meiryo UI" pitchFamily="50" charset="-128"/>
              <a:cs typeface="Meiryo UI" pitchFamily="50" charset="-128"/>
            </a:endParaRPr>
          </a:p>
        </p:txBody>
      </p:sp>
      <p:sp>
        <p:nvSpPr>
          <p:cNvPr id="44" name="テキスト ボックス 43">
            <a:extLst>
              <a:ext uri="{FF2B5EF4-FFF2-40B4-BE49-F238E27FC236}">
                <a16:creationId xmlns:a16="http://schemas.microsoft.com/office/drawing/2014/main" id="{DD45448C-5075-46CF-B01E-D4E464B91D5F}"/>
              </a:ext>
            </a:extLst>
          </p:cNvPr>
          <p:cNvSpPr txBox="1"/>
          <p:nvPr/>
        </p:nvSpPr>
        <p:spPr>
          <a:xfrm>
            <a:off x="6300193" y="960680"/>
            <a:ext cx="2664296" cy="307777"/>
          </a:xfrm>
          <a:prstGeom prst="rect">
            <a:avLst/>
          </a:prstGeom>
          <a:noFill/>
          <a:ln w="19050">
            <a:noFill/>
          </a:ln>
        </p:spPr>
        <p:txBody>
          <a:bodyPr wrap="square" rtlCol="0">
            <a:spAutoFit/>
          </a:bodyPr>
          <a:lstStyle/>
          <a:p>
            <a:r>
              <a:rPr lang="ja-JP" altLang="en-US" sz="1400" dirty="0">
                <a:latin typeface="Meiryo UI" pitchFamily="50" charset="-128"/>
                <a:ea typeface="Meiryo UI" pitchFamily="50" charset="-128"/>
                <a:cs typeface="Meiryo UI" pitchFamily="50" charset="-128"/>
              </a:rPr>
              <a:t>市町村別</a:t>
            </a:r>
            <a:endParaRPr kumimoji="1" lang="ja-JP" altLang="en-US" sz="14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50086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6</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107504" y="1043138"/>
            <a:ext cx="8928992" cy="369332"/>
          </a:xfrm>
          <a:prstGeom prst="rect">
            <a:avLst/>
          </a:prstGeom>
          <a:noFill/>
          <a:ln w="19050">
            <a:noFill/>
          </a:ln>
        </p:spPr>
        <p:txBody>
          <a:bodyPr wrap="square" rtlCol="0">
            <a:spAutoFit/>
          </a:bodyPr>
          <a:lstStyle/>
          <a:p>
            <a:r>
              <a:rPr kumimoji="1" lang="ja-JP" altLang="en-US" dirty="0">
                <a:latin typeface="Meiryo UI" pitchFamily="50" charset="-128"/>
                <a:ea typeface="Meiryo UI" pitchFamily="50" charset="-128"/>
                <a:cs typeface="Meiryo UI" pitchFamily="50" charset="-128"/>
              </a:rPr>
              <a:t>①流域下水道管渠　　</a:t>
            </a:r>
            <a:r>
              <a:rPr kumimoji="1" lang="ja-JP" altLang="en-US" sz="1600" dirty="0">
                <a:latin typeface="Meiryo UI" pitchFamily="50" charset="-128"/>
                <a:ea typeface="Meiryo UI" pitchFamily="50" charset="-128"/>
                <a:cs typeface="Meiryo UI" pitchFamily="50" charset="-128"/>
              </a:rPr>
              <a:t>約</a:t>
            </a:r>
            <a:r>
              <a:rPr kumimoji="1" lang="en-US" altLang="ja-JP" sz="1600" dirty="0">
                <a:latin typeface="Meiryo UI" pitchFamily="50" charset="-128"/>
                <a:ea typeface="Meiryo UI" pitchFamily="50" charset="-128"/>
                <a:cs typeface="Meiryo UI" pitchFamily="50" charset="-128"/>
              </a:rPr>
              <a:t>569</a:t>
            </a:r>
            <a:r>
              <a:rPr kumimoji="1" lang="ja-JP" altLang="en-US" sz="1600" dirty="0">
                <a:latin typeface="Meiryo UI" pitchFamily="50" charset="-128"/>
                <a:ea typeface="Meiryo UI" pitchFamily="50" charset="-128"/>
                <a:cs typeface="Meiryo UI" pitchFamily="50" charset="-128"/>
              </a:rPr>
              <a:t>㎞（増補幹線含む）</a:t>
            </a:r>
            <a:endParaRPr kumimoji="1" lang="ja-JP" altLang="en-US"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D309744D-80C6-4434-A45E-55A8749CFD81}"/>
              </a:ext>
            </a:extLst>
          </p:cNvPr>
          <p:cNvSpPr txBox="1"/>
          <p:nvPr/>
        </p:nvSpPr>
        <p:spPr>
          <a:xfrm>
            <a:off x="107504" y="1468820"/>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②流域下水処理場（水みらいセンター）　</a:t>
            </a:r>
            <a:r>
              <a:rPr lang="en-US" altLang="ja-JP" dirty="0">
                <a:latin typeface="Meiryo UI" pitchFamily="50" charset="-128"/>
                <a:ea typeface="Meiryo UI" pitchFamily="50" charset="-128"/>
                <a:cs typeface="Meiryo UI" pitchFamily="50" charset="-128"/>
              </a:rPr>
              <a:t>14</a:t>
            </a:r>
            <a:r>
              <a:rPr lang="ja-JP" altLang="en-US" dirty="0">
                <a:latin typeface="Meiryo UI" pitchFamily="50" charset="-128"/>
                <a:ea typeface="Meiryo UI" pitchFamily="50" charset="-128"/>
                <a:cs typeface="Meiryo UI" pitchFamily="50" charset="-128"/>
              </a:rPr>
              <a:t>箇所</a:t>
            </a:r>
            <a:endParaRPr kumimoji="1" lang="ja-JP" altLang="en-US" dirty="0">
              <a:latin typeface="Meiryo UI" pitchFamily="50" charset="-128"/>
              <a:ea typeface="Meiryo UI" pitchFamily="50" charset="-128"/>
              <a:cs typeface="Meiryo UI" pitchFamily="50" charset="-128"/>
            </a:endParaRPr>
          </a:p>
        </p:txBody>
      </p:sp>
      <p:pic>
        <p:nvPicPr>
          <p:cNvPr id="10" name="Picture 2" descr="Z:\03計画G\★A)必要ファイル（常用）\002個別課題\【出前　協働　PR】\05　パンフレット関係\その他\パンフ\下水道のしくみ.jpg">
            <a:extLst>
              <a:ext uri="{FF2B5EF4-FFF2-40B4-BE49-F238E27FC236}">
                <a16:creationId xmlns:a16="http://schemas.microsoft.com/office/drawing/2014/main" id="{6402E2C1-91E2-4AC3-A7CB-93A5341BB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618" y="1853372"/>
            <a:ext cx="7938763" cy="4831208"/>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17">
            <a:extLst>
              <a:ext uri="{FF2B5EF4-FFF2-40B4-BE49-F238E27FC236}">
                <a16:creationId xmlns:a16="http://schemas.microsoft.com/office/drawing/2014/main" id="{9E2980FE-4C20-4333-B8C3-B004B142A516}"/>
              </a:ext>
            </a:extLst>
          </p:cNvPr>
          <p:cNvSpPr>
            <a:spLocks noGrp="1"/>
          </p:cNvSpPr>
          <p:nvPr>
            <p:ph type="sldNum" sz="quarter" idx="12"/>
          </p:nvPr>
        </p:nvSpPr>
        <p:spPr>
          <a:xfrm>
            <a:off x="7812360" y="6492875"/>
            <a:ext cx="1828800" cy="365125"/>
          </a:xfrm>
        </p:spPr>
        <p:txBody>
          <a:bodyPr/>
          <a:lstStyle/>
          <a:p>
            <a:fld id="{682EF9F9-C4E8-46B2-BBF1-33E3162B856A}" type="slidenum">
              <a:rPr kumimoji="1" lang="ja-JP" altLang="en-US" smtClean="0"/>
              <a:t>49</a:t>
            </a:fld>
            <a:endParaRPr kumimoji="1" lang="ja-JP" altLang="en-US" dirty="0"/>
          </a:p>
        </p:txBody>
      </p:sp>
    </p:spTree>
    <p:extLst>
      <p:ext uri="{BB962C8B-B14F-4D97-AF65-F5344CB8AC3E}">
        <p14:creationId xmlns:p14="http://schemas.microsoft.com/office/powerpoint/2010/main" val="417816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44764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　管渠における点検業務の標準的なフローは次に示すものを基本とする。</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管渠の点検業務にあたっては、「下水道維持管理指針 第</a:t>
            </a:r>
            <a:r>
              <a:rPr lang="en-US" altLang="ja-JP" sz="1200" kern="100" dirty="0">
                <a:effectLst/>
              </a:rPr>
              <a:t>3</a:t>
            </a:r>
            <a:r>
              <a:rPr lang="ja-JP" altLang="en-US" sz="1200" kern="100" dirty="0">
                <a:effectLst/>
              </a:rPr>
              <a:t>章管路施設第</a:t>
            </a:r>
            <a:r>
              <a:rPr lang="en-US" altLang="ja-JP" sz="1200" kern="100" dirty="0">
                <a:effectLst/>
              </a:rPr>
              <a:t>2</a:t>
            </a:r>
            <a:r>
              <a:rPr lang="ja-JP" altLang="en-US" sz="1200" kern="100" dirty="0">
                <a:effectLst/>
              </a:rPr>
              <a:t>節点検及び調査」を参照し、点検計画を策定し、実施する。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2" y="901120"/>
            <a:ext cx="9157855"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管渠</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・点検、診断・評価対策実施の標準的なフロー（管渠の場合）　</a:t>
            </a: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下水道施設長寿命化計画（以降「計画」という）１３頁</a:t>
            </a:r>
            <a:r>
              <a:rPr lang="en-US" altLang="ja-JP" sz="11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　</a:t>
            </a:r>
            <a:endParaRPr kumimoji="1" lang="ja-JP" altLang="en-US" sz="2800" dirty="0">
              <a:solidFill>
                <a:schemeClr val="bg1"/>
              </a:solidFill>
              <a:latin typeface="Meiryo UI" pitchFamily="50" charset="-128"/>
              <a:ea typeface="Meiryo UI" pitchFamily="50" charset="-128"/>
              <a:cs typeface="Meiryo UI" pitchFamily="50" charset="-128"/>
            </a:endParaRPr>
          </a:p>
        </p:txBody>
      </p:sp>
      <p:pic>
        <p:nvPicPr>
          <p:cNvPr id="11" name="図 10">
            <a:extLst>
              <a:ext uri="{FF2B5EF4-FFF2-40B4-BE49-F238E27FC236}">
                <a16:creationId xmlns:a16="http://schemas.microsoft.com/office/drawing/2014/main" id="{51EFE079-25A9-4974-9CD6-D15798C18554}"/>
              </a:ext>
            </a:extLst>
          </p:cNvPr>
          <p:cNvPicPr>
            <a:picLocks noChangeAspect="1"/>
          </p:cNvPicPr>
          <p:nvPr/>
        </p:nvPicPr>
        <p:blipFill>
          <a:blip r:embed="rId2"/>
          <a:stretch>
            <a:fillRect/>
          </a:stretch>
        </p:blipFill>
        <p:spPr>
          <a:xfrm>
            <a:off x="323528" y="2384935"/>
            <a:ext cx="3816424" cy="4242942"/>
          </a:xfrm>
          <a:prstGeom prst="rect">
            <a:avLst/>
          </a:prstGeom>
        </p:spPr>
      </p:pic>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1752777"/>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フローのとおりに点検出来ている</a:t>
            </a:r>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0111" y="3723423"/>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800111" y="4759609"/>
            <a:ext cx="4162008" cy="646331"/>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・引き続き取り組みを継続する</a:t>
            </a:r>
            <a:endParaRPr lang="en-US" altLang="ja-JP" sz="1200" kern="100" dirty="0">
              <a:effectLst/>
            </a:endParaRPr>
          </a:p>
          <a:p>
            <a:r>
              <a:rPr lang="ja-JP" altLang="en-US" sz="1200" kern="100" dirty="0"/>
              <a:t>・管渠パトロール時に、水管橋の点検実施を追記する</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43827" y="338369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3827" y="446057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ー 1">
            <a:extLst>
              <a:ext uri="{FF2B5EF4-FFF2-40B4-BE49-F238E27FC236}">
                <a16:creationId xmlns:a16="http://schemas.microsoft.com/office/drawing/2014/main" id="{F40BA46F-4E7B-4713-90A7-10F4EFF0B50D}"/>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5</a:t>
            </a:fld>
            <a:endParaRPr lang="ja-JP" altLang="en-US" dirty="0"/>
          </a:p>
        </p:txBody>
      </p:sp>
      <p:sp>
        <p:nvSpPr>
          <p:cNvPr id="15" name="テキスト ボックス 14">
            <a:extLst>
              <a:ext uri="{FF2B5EF4-FFF2-40B4-BE49-F238E27FC236}">
                <a16:creationId xmlns:a16="http://schemas.microsoft.com/office/drawing/2014/main" id="{FCF8F091-FC68-442F-9056-0028CE72E9B8}"/>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1】</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741667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7</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73377" y="1011295"/>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③</a:t>
            </a:r>
            <a:r>
              <a:rPr kumimoji="1" lang="ja-JP" altLang="en-US" dirty="0">
                <a:latin typeface="Meiryo UI" pitchFamily="50" charset="-128"/>
                <a:ea typeface="Meiryo UI" pitchFamily="50" charset="-128"/>
                <a:cs typeface="Meiryo UI" pitchFamily="50" charset="-128"/>
              </a:rPr>
              <a:t>ポンプ場　　</a:t>
            </a:r>
            <a:r>
              <a:rPr kumimoji="1" lang="en-US" altLang="ja-JP" sz="1600" dirty="0">
                <a:latin typeface="Meiryo UI" pitchFamily="50" charset="-128"/>
                <a:ea typeface="Meiryo UI" pitchFamily="50" charset="-128"/>
                <a:cs typeface="Meiryo UI" pitchFamily="50" charset="-128"/>
              </a:rPr>
              <a:t>32</a:t>
            </a:r>
            <a:r>
              <a:rPr kumimoji="1" lang="ja-JP" altLang="en-US" sz="1600" dirty="0">
                <a:latin typeface="Meiryo UI" pitchFamily="50" charset="-128"/>
                <a:ea typeface="Meiryo UI" pitchFamily="50" charset="-128"/>
                <a:cs typeface="Meiryo UI" pitchFamily="50" charset="-128"/>
              </a:rPr>
              <a:t>箇所</a:t>
            </a:r>
            <a:endParaRPr kumimoji="1" lang="ja-JP" altLang="en-US" dirty="0">
              <a:latin typeface="Meiryo UI" pitchFamily="50" charset="-128"/>
              <a:ea typeface="Meiryo UI" pitchFamily="50" charset="-128"/>
              <a:cs typeface="Meiryo UI" pitchFamily="50" charset="-128"/>
            </a:endParaRPr>
          </a:p>
        </p:txBody>
      </p:sp>
      <p:pic>
        <p:nvPicPr>
          <p:cNvPr id="9" name="Picture 2" descr="D:\HorinouchiH\Desktop\雨水ポンプ.tif">
            <a:extLst>
              <a:ext uri="{FF2B5EF4-FFF2-40B4-BE49-F238E27FC236}">
                <a16:creationId xmlns:a16="http://schemas.microsoft.com/office/drawing/2014/main" id="{EF3DA852-B270-4C2B-8A0D-CF4FD28965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611" y="1462938"/>
            <a:ext cx="3462466" cy="256101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547F1215-7CCD-48C1-B1FA-F0AAD8E9E5C4}"/>
              </a:ext>
            </a:extLst>
          </p:cNvPr>
          <p:cNvSpPr txBox="1"/>
          <p:nvPr/>
        </p:nvSpPr>
        <p:spPr>
          <a:xfrm>
            <a:off x="171672" y="1396469"/>
            <a:ext cx="1081325" cy="279214"/>
          </a:xfrm>
          <a:prstGeom prst="rect">
            <a:avLst/>
          </a:prstGeom>
          <a:solidFill>
            <a:schemeClr val="lt1"/>
          </a:solid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雨水ポンプ場</a:t>
            </a:r>
          </a:p>
        </p:txBody>
      </p:sp>
      <p:pic>
        <p:nvPicPr>
          <p:cNvPr id="12" name="Picture 3" descr="D:\HorinouchiH\Desktop\雨水ポンプ断面2.tif">
            <a:extLst>
              <a:ext uri="{FF2B5EF4-FFF2-40B4-BE49-F238E27FC236}">
                <a16:creationId xmlns:a16="http://schemas.microsoft.com/office/drawing/2014/main" id="{4A8F6BD2-4BC5-4F59-A472-B48127C89B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9808" y="1263531"/>
            <a:ext cx="4883132" cy="27768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HorinouchiH\Desktop\汚水ポンプ2.tif">
            <a:extLst>
              <a:ext uri="{FF2B5EF4-FFF2-40B4-BE49-F238E27FC236}">
                <a16:creationId xmlns:a16="http://schemas.microsoft.com/office/drawing/2014/main" id="{1E5A2B77-E521-4D83-B08B-319FD92776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9808" y="4226110"/>
            <a:ext cx="4883132" cy="2643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808B1A67-1A9B-4D05-944D-FC8C2D1B6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736" y="4442298"/>
            <a:ext cx="3531197" cy="233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a:extLst>
              <a:ext uri="{FF2B5EF4-FFF2-40B4-BE49-F238E27FC236}">
                <a16:creationId xmlns:a16="http://schemas.microsoft.com/office/drawing/2014/main" id="{77320A4A-F8E2-40B7-8913-F6ADAB8001F0}"/>
              </a:ext>
            </a:extLst>
          </p:cNvPr>
          <p:cNvSpPr txBox="1"/>
          <p:nvPr/>
        </p:nvSpPr>
        <p:spPr>
          <a:xfrm>
            <a:off x="200912" y="4261259"/>
            <a:ext cx="1081325" cy="279214"/>
          </a:xfrm>
          <a:prstGeom prst="rect">
            <a:avLst/>
          </a:prstGeom>
          <a:solidFill>
            <a:schemeClr val="lt1"/>
          </a:solid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汚水ポンプ場</a:t>
            </a:r>
          </a:p>
        </p:txBody>
      </p:sp>
      <p:sp>
        <p:nvSpPr>
          <p:cNvPr id="16" name="テキスト ボックス 15">
            <a:extLst>
              <a:ext uri="{FF2B5EF4-FFF2-40B4-BE49-F238E27FC236}">
                <a16:creationId xmlns:a16="http://schemas.microsoft.com/office/drawing/2014/main" id="{0171D5B2-5F9C-4938-88FD-87FE91AFA673}"/>
              </a:ext>
            </a:extLst>
          </p:cNvPr>
          <p:cNvSpPr txBox="1"/>
          <p:nvPr/>
        </p:nvSpPr>
        <p:spPr>
          <a:xfrm>
            <a:off x="4348030" y="1503809"/>
            <a:ext cx="1619934" cy="279214"/>
          </a:xfrm>
          <a:prstGeom prst="rect">
            <a:avLst/>
          </a:prstGeom>
          <a:no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雨水ポンプ場断面図</a:t>
            </a:r>
          </a:p>
        </p:txBody>
      </p:sp>
      <p:sp>
        <p:nvSpPr>
          <p:cNvPr id="17" name="テキスト ボックス 16">
            <a:extLst>
              <a:ext uri="{FF2B5EF4-FFF2-40B4-BE49-F238E27FC236}">
                <a16:creationId xmlns:a16="http://schemas.microsoft.com/office/drawing/2014/main" id="{5A971EA9-479D-4A14-857F-F167E552105D}"/>
              </a:ext>
            </a:extLst>
          </p:cNvPr>
          <p:cNvSpPr txBox="1"/>
          <p:nvPr/>
        </p:nvSpPr>
        <p:spPr>
          <a:xfrm>
            <a:off x="4348030" y="4368336"/>
            <a:ext cx="1619934" cy="279214"/>
          </a:xfrm>
          <a:prstGeom prst="rect">
            <a:avLst/>
          </a:prstGeom>
          <a:noFill/>
          <a:ln>
            <a:solidFill>
              <a:schemeClr val="tx1"/>
            </a:solidFill>
          </a:ln>
        </p:spPr>
        <p:txBody>
          <a:bodyPr wrap="none" lIns="63152" tIns="31577" rIns="63152" bIns="31577"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汚水ポンプ場断面図</a:t>
            </a:r>
          </a:p>
        </p:txBody>
      </p:sp>
      <p:sp>
        <p:nvSpPr>
          <p:cNvPr id="18" name="角丸四角形 2">
            <a:extLst>
              <a:ext uri="{FF2B5EF4-FFF2-40B4-BE49-F238E27FC236}">
                <a16:creationId xmlns:a16="http://schemas.microsoft.com/office/drawing/2014/main" id="{42D79C81-5550-4FDC-8DF4-31D35C680EB5}"/>
              </a:ext>
            </a:extLst>
          </p:cNvPr>
          <p:cNvSpPr/>
          <p:nvPr/>
        </p:nvSpPr>
        <p:spPr>
          <a:xfrm>
            <a:off x="1649818" y="2393502"/>
            <a:ext cx="449454" cy="1262910"/>
          </a:xfrm>
          <a:prstGeom prst="roundRect">
            <a:avLst/>
          </a:prstGeom>
          <a:noFill/>
          <a:ln w="19050"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dirty="0"/>
          </a:p>
        </p:txBody>
      </p:sp>
      <p:sp>
        <p:nvSpPr>
          <p:cNvPr id="19" name="角丸四角形 17">
            <a:extLst>
              <a:ext uri="{FF2B5EF4-FFF2-40B4-BE49-F238E27FC236}">
                <a16:creationId xmlns:a16="http://schemas.microsoft.com/office/drawing/2014/main" id="{A017B3FC-53D8-4B3D-83C0-C509B12A9A40}"/>
              </a:ext>
            </a:extLst>
          </p:cNvPr>
          <p:cNvSpPr/>
          <p:nvPr/>
        </p:nvSpPr>
        <p:spPr>
          <a:xfrm>
            <a:off x="1900922" y="5451073"/>
            <a:ext cx="357664" cy="997034"/>
          </a:xfrm>
          <a:prstGeom prst="roundRect">
            <a:avLst/>
          </a:prstGeom>
          <a:noFill/>
          <a:ln w="22225" cap="rnd"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a:endParaRPr lang="ja-JP" altLang="en-US" sz="1662" dirty="0"/>
          </a:p>
        </p:txBody>
      </p:sp>
      <p:sp>
        <p:nvSpPr>
          <p:cNvPr id="20" name="テキスト ボックス 19">
            <a:extLst>
              <a:ext uri="{FF2B5EF4-FFF2-40B4-BE49-F238E27FC236}">
                <a16:creationId xmlns:a16="http://schemas.microsoft.com/office/drawing/2014/main" id="{F0CD3608-F7CA-4FD3-BC04-9BEBD5427537}"/>
              </a:ext>
            </a:extLst>
          </p:cNvPr>
          <p:cNvSpPr txBox="1"/>
          <p:nvPr/>
        </p:nvSpPr>
        <p:spPr>
          <a:xfrm>
            <a:off x="2190396" y="6616214"/>
            <a:ext cx="1813317" cy="205890"/>
          </a:xfrm>
          <a:prstGeom prst="rect">
            <a:avLst/>
          </a:prstGeom>
          <a:noFill/>
        </p:spPr>
        <p:txBody>
          <a:bodyPr wrap="none" rtlCol="0">
            <a:spAutoFit/>
          </a:bodyPr>
          <a:lstStyle/>
          <a:p>
            <a:r>
              <a:rPr lang="ja-JP" altLang="en-US" sz="738" dirty="0"/>
              <a:t>出展：公益財団法人日本下水道協会</a:t>
            </a:r>
            <a:r>
              <a:rPr lang="en-US" altLang="ja-JP" sz="738" dirty="0"/>
              <a:t>HP</a:t>
            </a:r>
            <a:endParaRPr lang="ja-JP" altLang="en-US" sz="738" dirty="0"/>
          </a:p>
        </p:txBody>
      </p:sp>
      <p:sp>
        <p:nvSpPr>
          <p:cNvPr id="21" name="スライド番号プレースホルダー 17">
            <a:extLst>
              <a:ext uri="{FF2B5EF4-FFF2-40B4-BE49-F238E27FC236}">
                <a16:creationId xmlns:a16="http://schemas.microsoft.com/office/drawing/2014/main" id="{3CFA1D2A-58B6-4A55-90D1-FD5C9BD88AF7}"/>
              </a:ext>
            </a:extLst>
          </p:cNvPr>
          <p:cNvSpPr>
            <a:spLocks noGrp="1"/>
          </p:cNvSpPr>
          <p:nvPr>
            <p:ph type="sldNum" sz="quarter" idx="12"/>
          </p:nvPr>
        </p:nvSpPr>
        <p:spPr>
          <a:xfrm>
            <a:off x="7866864" y="6536596"/>
            <a:ext cx="1828800" cy="365125"/>
          </a:xfrm>
        </p:spPr>
        <p:txBody>
          <a:bodyPr/>
          <a:lstStyle/>
          <a:p>
            <a:fld id="{682EF9F9-C4E8-46B2-BBF1-33E3162B856A}" type="slidenum">
              <a:rPr kumimoji="1" lang="ja-JP" altLang="en-US" smtClean="0"/>
              <a:t>50</a:t>
            </a:fld>
            <a:endParaRPr kumimoji="1" lang="ja-JP" altLang="en-US" dirty="0"/>
          </a:p>
        </p:txBody>
      </p:sp>
    </p:spTree>
    <p:extLst>
      <p:ext uri="{BB962C8B-B14F-4D97-AF65-F5344CB8AC3E}">
        <p14:creationId xmlns:p14="http://schemas.microsoft.com/office/powerpoint/2010/main" val="2982262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8</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7" name="テキスト ボックス 26">
            <a:extLst>
              <a:ext uri="{FF2B5EF4-FFF2-40B4-BE49-F238E27FC236}">
                <a16:creationId xmlns:a16="http://schemas.microsoft.com/office/drawing/2014/main" id="{D309744D-80C6-4434-A45E-55A8749CFD81}"/>
              </a:ext>
            </a:extLst>
          </p:cNvPr>
          <p:cNvSpPr txBox="1"/>
          <p:nvPr/>
        </p:nvSpPr>
        <p:spPr>
          <a:xfrm>
            <a:off x="107504" y="1151800"/>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④増補幹線　　</a:t>
            </a:r>
            <a:r>
              <a:rPr lang="ja-JP" altLang="en-US" sz="1600" dirty="0">
                <a:latin typeface="Meiryo UI" pitchFamily="50" charset="-128"/>
                <a:ea typeface="Meiryo UI" pitchFamily="50" charset="-128"/>
                <a:cs typeface="Meiryo UI" pitchFamily="50" charset="-128"/>
              </a:rPr>
              <a:t>約</a:t>
            </a:r>
            <a:r>
              <a:rPr lang="en-US" altLang="ja-JP" sz="1600" dirty="0">
                <a:latin typeface="Meiryo UI" pitchFamily="50" charset="-128"/>
                <a:ea typeface="Meiryo UI" pitchFamily="50" charset="-128"/>
                <a:cs typeface="Meiryo UI" pitchFamily="50" charset="-128"/>
              </a:rPr>
              <a:t>46</a:t>
            </a:r>
            <a:r>
              <a:rPr lang="ja-JP" altLang="en-US" sz="1600" dirty="0">
                <a:latin typeface="Meiryo UI" pitchFamily="50" charset="-128"/>
                <a:ea typeface="Meiryo UI" pitchFamily="50" charset="-128"/>
                <a:cs typeface="Meiryo UI" pitchFamily="50" charset="-128"/>
              </a:rPr>
              <a:t>㎞</a:t>
            </a:r>
            <a:endParaRPr kumimoji="1" lang="ja-JP" altLang="en-US" dirty="0">
              <a:latin typeface="Meiryo UI" pitchFamily="50" charset="-128"/>
              <a:ea typeface="Meiryo UI" pitchFamily="50" charset="-128"/>
              <a:cs typeface="Meiryo UI" pitchFamily="50" charset="-128"/>
            </a:endParaRPr>
          </a:p>
        </p:txBody>
      </p:sp>
      <p:sp>
        <p:nvSpPr>
          <p:cNvPr id="29" name="スライド番号プレースホルダー 4">
            <a:extLst>
              <a:ext uri="{FF2B5EF4-FFF2-40B4-BE49-F238E27FC236}">
                <a16:creationId xmlns:a16="http://schemas.microsoft.com/office/drawing/2014/main" id="{D462E550-6CCE-4546-B214-CC6896293A81}"/>
              </a:ext>
            </a:extLst>
          </p:cNvPr>
          <p:cNvSpPr>
            <a:spLocks noGrp="1"/>
          </p:cNvSpPr>
          <p:nvPr>
            <p:ph type="sldNum" sz="quarter" idx="12"/>
          </p:nvPr>
        </p:nvSpPr>
        <p:spPr>
          <a:xfrm>
            <a:off x="8687291" y="6496041"/>
            <a:ext cx="247184" cy="246221"/>
          </a:xfrm>
        </p:spPr>
        <p:txBody>
          <a:bodyPr wrap="none">
            <a:spAutoFit/>
          </a:bodyPr>
          <a:lstStyle/>
          <a:p>
            <a:fld id="{A75E7718-CC79-47B1-BAAD-5973E9E23930}" type="slidenum">
              <a:rPr kumimoji="1" lang="ja-JP" altLang="en-US" smtClean="0"/>
              <a:t>51</a:t>
            </a:fld>
            <a:endParaRPr kumimoji="1" lang="ja-JP" altLang="en-US" dirty="0"/>
          </a:p>
        </p:txBody>
      </p:sp>
      <p:pic>
        <p:nvPicPr>
          <p:cNvPr id="2" name="図 1">
            <a:extLst>
              <a:ext uri="{FF2B5EF4-FFF2-40B4-BE49-F238E27FC236}">
                <a16:creationId xmlns:a16="http://schemas.microsoft.com/office/drawing/2014/main" id="{1863D4C2-666B-4F79-A26C-56DD4F8B81EA}"/>
              </a:ext>
            </a:extLst>
          </p:cNvPr>
          <p:cNvPicPr>
            <a:picLocks noChangeAspect="1"/>
          </p:cNvPicPr>
          <p:nvPr/>
        </p:nvPicPr>
        <p:blipFill>
          <a:blip r:embed="rId2"/>
          <a:stretch>
            <a:fillRect/>
          </a:stretch>
        </p:blipFill>
        <p:spPr>
          <a:xfrm>
            <a:off x="457957" y="1637112"/>
            <a:ext cx="4051624" cy="5054460"/>
          </a:xfrm>
          <a:prstGeom prst="rect">
            <a:avLst/>
          </a:prstGeom>
        </p:spPr>
      </p:pic>
      <p:pic>
        <p:nvPicPr>
          <p:cNvPr id="9" name="図 8">
            <a:extLst>
              <a:ext uri="{FF2B5EF4-FFF2-40B4-BE49-F238E27FC236}">
                <a16:creationId xmlns:a16="http://schemas.microsoft.com/office/drawing/2014/main" id="{5A712AD1-A6A3-4832-AF66-200DE51C66A2}"/>
              </a:ext>
            </a:extLst>
          </p:cNvPr>
          <p:cNvPicPr>
            <a:picLocks noChangeAspect="1"/>
          </p:cNvPicPr>
          <p:nvPr/>
        </p:nvPicPr>
        <p:blipFill rotWithShape="1">
          <a:blip r:embed="rId3"/>
          <a:srcRect l="5900" t="15981" r="64175" b="7161"/>
          <a:stretch/>
        </p:blipFill>
        <p:spPr>
          <a:xfrm>
            <a:off x="5220072" y="1637112"/>
            <a:ext cx="3233596" cy="5190773"/>
          </a:xfrm>
          <a:prstGeom prst="rect">
            <a:avLst/>
          </a:prstGeom>
        </p:spPr>
      </p:pic>
    </p:spTree>
    <p:extLst>
      <p:ext uri="{BB962C8B-B14F-4D97-AF65-F5344CB8AC3E}">
        <p14:creationId xmlns:p14="http://schemas.microsoft.com/office/powerpoint/2010/main" val="3051961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70" y="0"/>
            <a:ext cx="9141830" cy="523220"/>
          </a:xfrm>
          <a:prstGeom prst="rect">
            <a:avLst/>
          </a:prstGeom>
          <a:solidFill>
            <a:srgbClr val="002060"/>
          </a:solidFill>
        </p:spPr>
        <p:txBody>
          <a:bodyPr wrap="square" rtlCol="0">
            <a:spAutoFit/>
          </a:bodyPr>
          <a:lstStyle/>
          <a:p>
            <a:r>
              <a:rPr lang="ja-JP" altLang="en-US" sz="2800" dirty="0">
                <a:solidFill>
                  <a:schemeClr val="bg1"/>
                </a:solidFill>
                <a:latin typeface="Meiryo UI" pitchFamily="50" charset="-128"/>
                <a:ea typeface="Meiryo UI" pitchFamily="50" charset="-128"/>
                <a:cs typeface="Meiryo UI" pitchFamily="50" charset="-128"/>
              </a:rPr>
              <a:t>参考資料</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6" name="テキスト ボックス 5"/>
          <p:cNvSpPr txBox="1"/>
          <p:nvPr/>
        </p:nvSpPr>
        <p:spPr>
          <a:xfrm>
            <a:off x="0" y="525123"/>
            <a:ext cx="9144000" cy="461665"/>
          </a:xfrm>
          <a:prstGeom prst="rect">
            <a:avLst/>
          </a:prstGeom>
          <a:solidFill>
            <a:srgbClr val="FFD653"/>
          </a:solidFill>
          <a:ln w="19050">
            <a:noFill/>
          </a:ln>
        </p:spPr>
        <p:txBody>
          <a:bodyPr wrap="square" rtlCol="0">
            <a:spAutoFit/>
          </a:bodyPr>
          <a:lstStyle/>
          <a:p>
            <a:r>
              <a:rPr lang="en-US" altLang="ja-JP" sz="2400" dirty="0">
                <a:latin typeface="Meiryo UI" pitchFamily="50" charset="-128"/>
                <a:ea typeface="Meiryo UI" pitchFamily="50" charset="-128"/>
                <a:cs typeface="Meiryo UI" pitchFamily="50" charset="-128"/>
              </a:rPr>
              <a:t>1</a:t>
            </a:r>
            <a:r>
              <a:rPr lang="ja-JP" altLang="en-US" sz="2400" dirty="0">
                <a:latin typeface="Meiryo UI" pitchFamily="50" charset="-128"/>
                <a:ea typeface="Meiryo UI" pitchFamily="50" charset="-128"/>
                <a:cs typeface="Meiryo UI" pitchFamily="50" charset="-128"/>
              </a:rPr>
              <a:t>－</a:t>
            </a:r>
            <a:r>
              <a:rPr lang="en-US" altLang="ja-JP" sz="2400" dirty="0">
                <a:latin typeface="Meiryo UI" pitchFamily="50" charset="-128"/>
                <a:ea typeface="Meiryo UI" pitchFamily="50" charset="-128"/>
                <a:cs typeface="Meiryo UI" pitchFamily="50" charset="-128"/>
              </a:rPr>
              <a:t>9</a:t>
            </a:r>
            <a:r>
              <a:rPr lang="ja-JP" altLang="en-US" sz="2400" dirty="0">
                <a:latin typeface="Meiryo UI" pitchFamily="50" charset="-128"/>
                <a:ea typeface="Meiryo UI" pitchFamily="50" charset="-128"/>
                <a:cs typeface="Meiryo UI" pitchFamily="50" charset="-128"/>
              </a:rPr>
              <a:t>　検討対象施設</a:t>
            </a:r>
            <a:endParaRPr kumimoji="1" lang="ja-JP" altLang="en-US" sz="24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107504" y="1098716"/>
            <a:ext cx="8928992" cy="369332"/>
          </a:xfrm>
          <a:prstGeom prst="rect">
            <a:avLst/>
          </a:prstGeom>
          <a:noFill/>
          <a:ln w="19050">
            <a:noFill/>
          </a:ln>
        </p:spPr>
        <p:txBody>
          <a:bodyPr wrap="square" rtlCol="0">
            <a:spAutoFit/>
          </a:bodyPr>
          <a:lstStyle/>
          <a:p>
            <a:r>
              <a:rPr lang="ja-JP" altLang="en-US" dirty="0">
                <a:latin typeface="Meiryo UI" pitchFamily="50" charset="-128"/>
                <a:ea typeface="Meiryo UI" pitchFamily="50" charset="-128"/>
                <a:cs typeface="Meiryo UI" pitchFamily="50" charset="-128"/>
              </a:rPr>
              <a:t>⑤送泥管　　</a:t>
            </a:r>
            <a:endParaRPr kumimoji="1" lang="ja-JP" altLang="en-US" dirty="0">
              <a:latin typeface="Meiryo UI" pitchFamily="50" charset="-128"/>
              <a:ea typeface="Meiryo UI" pitchFamily="50" charset="-128"/>
              <a:cs typeface="Meiryo UI" pitchFamily="50" charset="-128"/>
            </a:endParaRPr>
          </a:p>
        </p:txBody>
      </p:sp>
      <p:pic>
        <p:nvPicPr>
          <p:cNvPr id="1026" name="Picture 2" descr="大阪南下水汚泥広域処理場の概要図">
            <a:extLst>
              <a:ext uri="{FF2B5EF4-FFF2-40B4-BE49-F238E27FC236}">
                <a16:creationId xmlns:a16="http://schemas.microsoft.com/office/drawing/2014/main" id="{2F7043A7-12BE-4B80-8EB5-77235BA30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450928"/>
            <a:ext cx="4968552" cy="3122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表 14">
            <a:extLst>
              <a:ext uri="{FF2B5EF4-FFF2-40B4-BE49-F238E27FC236}">
                <a16:creationId xmlns:a16="http://schemas.microsoft.com/office/drawing/2014/main" id="{5D411738-FB89-41FF-8F30-A99219F62782}"/>
              </a:ext>
            </a:extLst>
          </p:cNvPr>
          <p:cNvGraphicFramePr>
            <a:graphicFrameLocks noGrp="1"/>
          </p:cNvGraphicFramePr>
          <p:nvPr/>
        </p:nvGraphicFramePr>
        <p:xfrm>
          <a:off x="323528" y="4791544"/>
          <a:ext cx="8712969" cy="1935480"/>
        </p:xfrm>
        <a:graphic>
          <a:graphicData uri="http://schemas.openxmlformats.org/drawingml/2006/table">
            <a:tbl>
              <a:tblPr firstRow="1" bandRow="1">
                <a:tableStyleId>{69CF1AB2-1976-4502-BF36-3FF5EA218861}</a:tableStyleId>
              </a:tblPr>
              <a:tblGrid>
                <a:gridCol w="951837">
                  <a:extLst>
                    <a:ext uri="{9D8B030D-6E8A-4147-A177-3AD203B41FA5}">
                      <a16:colId xmlns:a16="http://schemas.microsoft.com/office/drawing/2014/main" val="3111697249"/>
                    </a:ext>
                  </a:extLst>
                </a:gridCol>
                <a:gridCol w="4807997">
                  <a:extLst>
                    <a:ext uri="{9D8B030D-6E8A-4147-A177-3AD203B41FA5}">
                      <a16:colId xmlns:a16="http://schemas.microsoft.com/office/drawing/2014/main" val="1209077558"/>
                    </a:ext>
                  </a:extLst>
                </a:gridCol>
                <a:gridCol w="2953135">
                  <a:extLst>
                    <a:ext uri="{9D8B030D-6E8A-4147-A177-3AD203B41FA5}">
                      <a16:colId xmlns:a16="http://schemas.microsoft.com/office/drawing/2014/main" val="861930337"/>
                    </a:ext>
                  </a:extLst>
                </a:gridCol>
              </a:tblGrid>
              <a:tr h="370840">
                <a:tc>
                  <a:txBody>
                    <a:bodyPr/>
                    <a:lstStyle/>
                    <a:p>
                      <a:r>
                        <a:rPr kumimoji="1" lang="ja-JP" altLang="en-US" sz="1200" b="0" dirty="0"/>
                        <a:t>対象処理場</a:t>
                      </a:r>
                    </a:p>
                  </a:txBody>
                  <a:tcPr/>
                </a:tc>
                <a:tc gridSpan="2">
                  <a:txBody>
                    <a:bodyPr/>
                    <a:lstStyle/>
                    <a:p>
                      <a:r>
                        <a:rPr kumimoji="1" lang="ja-JP" altLang="en-US" sz="1200" b="0" dirty="0"/>
                        <a:t>北部水みらいセンター、中部水みらいセンター、南部水みらいセンター</a:t>
                      </a:r>
                      <a:br>
                        <a:rPr kumimoji="1" lang="ja-JP" altLang="en-US" sz="1200" b="0" dirty="0"/>
                      </a:br>
                      <a:r>
                        <a:rPr kumimoji="1" lang="ja-JP" altLang="en-US" sz="1200" b="0" dirty="0"/>
                        <a:t>三宝下水処理場（堺市）、石津下水処理場（堺市）、泉北下水処理場（堺市）</a:t>
                      </a:r>
                      <a:br>
                        <a:rPr kumimoji="1" lang="ja-JP" altLang="en-US" sz="1200" b="0" dirty="0"/>
                      </a:br>
                      <a:r>
                        <a:rPr kumimoji="1" lang="ja-JP" altLang="en-US" sz="1200" b="0" dirty="0"/>
                        <a:t>高石処理場（泉北環境整備施設組合）</a:t>
                      </a:r>
                      <a:br>
                        <a:rPr kumimoji="1" lang="ja-JP" altLang="en-US" sz="1200" b="0" dirty="0"/>
                      </a:br>
                      <a:r>
                        <a:rPr kumimoji="1" lang="ja-JP" altLang="en-US" sz="1200" b="0" dirty="0"/>
                        <a:t>磯ノ上下水処理場（岸和田市）、牛滝浄化センター（岸和田市）</a:t>
                      </a:r>
                    </a:p>
                  </a:txBody>
                  <a:tcPr/>
                </a:tc>
                <a:tc hMerge="1">
                  <a:txBody>
                    <a:bodyPr/>
                    <a:lstStyle/>
                    <a:p>
                      <a:endParaRPr kumimoji="1" lang="ja-JP" altLang="en-US" dirty="0"/>
                    </a:p>
                  </a:txBody>
                  <a:tcPr/>
                </a:tc>
                <a:extLst>
                  <a:ext uri="{0D108BD9-81ED-4DB2-BD59-A6C34878D82A}">
                    <a16:rowId xmlns:a16="http://schemas.microsoft.com/office/drawing/2014/main" val="2670870641"/>
                  </a:ext>
                </a:extLst>
              </a:tr>
              <a:tr h="370840">
                <a:tc rowSpan="3">
                  <a:txBody>
                    <a:bodyPr/>
                    <a:lstStyle/>
                    <a:p>
                      <a:r>
                        <a:rPr kumimoji="1" lang="ja-JP" altLang="en-US" sz="1200" b="0" dirty="0"/>
                        <a:t>送泥施設</a:t>
                      </a:r>
                    </a:p>
                  </a:txBody>
                  <a:tcPr/>
                </a:tc>
                <a:tc>
                  <a:txBody>
                    <a:bodyPr/>
                    <a:lstStyle/>
                    <a:p>
                      <a:r>
                        <a:rPr kumimoji="1" lang="ja-JP" altLang="en-US" sz="1200" b="0" dirty="0"/>
                        <a:t>送泥ポンプ場</a:t>
                      </a:r>
                    </a:p>
                  </a:txBody>
                  <a:tcPr/>
                </a:tc>
                <a:tc>
                  <a:txBody>
                    <a:bodyPr/>
                    <a:lstStyle/>
                    <a:p>
                      <a:r>
                        <a:rPr kumimoji="1" lang="en-US" altLang="ja-JP" sz="1200" b="0" dirty="0"/>
                        <a:t>8</a:t>
                      </a:r>
                      <a:r>
                        <a:rPr kumimoji="1" lang="ja-JP" altLang="en-US" sz="1200" b="0" dirty="0"/>
                        <a:t>箇所</a:t>
                      </a:r>
                    </a:p>
                  </a:txBody>
                  <a:tcPr/>
                </a:tc>
                <a:extLst>
                  <a:ext uri="{0D108BD9-81ED-4DB2-BD59-A6C34878D82A}">
                    <a16:rowId xmlns:a16="http://schemas.microsoft.com/office/drawing/2014/main" val="1875192631"/>
                  </a:ext>
                </a:extLst>
              </a:tr>
              <a:tr h="370840">
                <a:tc vMerge="1">
                  <a:txBody>
                    <a:bodyPr/>
                    <a:lstStyle/>
                    <a:p>
                      <a:endParaRPr kumimoji="1" lang="ja-JP" altLang="en-US" sz="1200" b="0" dirty="0"/>
                    </a:p>
                  </a:txBody>
                  <a:tcPr/>
                </a:tc>
                <a:tc>
                  <a:txBody>
                    <a:bodyPr/>
                    <a:lstStyle/>
                    <a:p>
                      <a:r>
                        <a:rPr kumimoji="1" lang="zh-TW" altLang="en-US" sz="1200" b="0" dirty="0"/>
                        <a:t>送泥管総延長</a:t>
                      </a:r>
                    </a:p>
                  </a:txBody>
                  <a:tcPr/>
                </a:tc>
                <a:tc>
                  <a:txBody>
                    <a:bodyPr/>
                    <a:lstStyle/>
                    <a:p>
                      <a:r>
                        <a:rPr kumimoji="1" lang="ja-JP" altLang="en-US" sz="1200" b="0" dirty="0"/>
                        <a:t>約</a:t>
                      </a:r>
                      <a:r>
                        <a:rPr kumimoji="1" lang="en-US" altLang="ja-JP" sz="1200" b="0" dirty="0"/>
                        <a:t>37</a:t>
                      </a:r>
                      <a:r>
                        <a:rPr kumimoji="1" lang="ja-JP" altLang="en-US" sz="1200" b="0" dirty="0"/>
                        <a:t>キロメートル</a:t>
                      </a:r>
                    </a:p>
                  </a:txBody>
                  <a:tcPr/>
                </a:tc>
                <a:extLst>
                  <a:ext uri="{0D108BD9-81ED-4DB2-BD59-A6C34878D82A}">
                    <a16:rowId xmlns:a16="http://schemas.microsoft.com/office/drawing/2014/main" val="2084034561"/>
                  </a:ext>
                </a:extLst>
              </a:tr>
              <a:tr h="370840">
                <a:tc vMerge="1">
                  <a:txBody>
                    <a:bodyPr/>
                    <a:lstStyle/>
                    <a:p>
                      <a:endParaRPr kumimoji="1" lang="ja-JP" altLang="en-US" sz="1200" b="0" dirty="0"/>
                    </a:p>
                  </a:txBody>
                  <a:tcPr/>
                </a:tc>
                <a:tc>
                  <a:txBody>
                    <a:bodyPr/>
                    <a:lstStyle/>
                    <a:p>
                      <a:r>
                        <a:rPr kumimoji="1" lang="zh-TW" altLang="en-US" sz="1200" b="0" dirty="0"/>
                        <a:t>送泥管径</a:t>
                      </a:r>
                    </a:p>
                  </a:txBody>
                  <a:tcPr/>
                </a:tc>
                <a:tc>
                  <a:txBody>
                    <a:bodyPr/>
                    <a:lstStyle/>
                    <a:p>
                      <a:r>
                        <a:rPr kumimoji="1" lang="en-US" altLang="ja-JP" sz="1200" b="0" dirty="0"/>
                        <a:t>φ150</a:t>
                      </a:r>
                      <a:r>
                        <a:rPr kumimoji="1" lang="ja-JP" altLang="en-US" sz="1200" b="0" dirty="0"/>
                        <a:t>から</a:t>
                      </a:r>
                      <a:r>
                        <a:rPr kumimoji="1" lang="en-US" altLang="ja-JP" sz="1200" b="0" dirty="0"/>
                        <a:t>φ350</a:t>
                      </a:r>
                      <a:r>
                        <a:rPr kumimoji="1" lang="ja-JP" altLang="en-US" sz="1200" b="0" dirty="0"/>
                        <a:t>ミリメートル</a:t>
                      </a:r>
                    </a:p>
                  </a:txBody>
                  <a:tcPr/>
                </a:tc>
                <a:extLst>
                  <a:ext uri="{0D108BD9-81ED-4DB2-BD59-A6C34878D82A}">
                    <a16:rowId xmlns:a16="http://schemas.microsoft.com/office/drawing/2014/main" val="382633747"/>
                  </a:ext>
                </a:extLst>
              </a:tr>
            </a:tbl>
          </a:graphicData>
        </a:graphic>
      </p:graphicFrame>
      <p:sp>
        <p:nvSpPr>
          <p:cNvPr id="10" name="コンテンツ プレースホルダー 2">
            <a:extLst>
              <a:ext uri="{FF2B5EF4-FFF2-40B4-BE49-F238E27FC236}">
                <a16:creationId xmlns:a16="http://schemas.microsoft.com/office/drawing/2014/main" id="{0F738925-72EF-4CA4-9CFA-DFBEE5D46F47}"/>
              </a:ext>
            </a:extLst>
          </p:cNvPr>
          <p:cNvSpPr txBox="1">
            <a:spLocks/>
          </p:cNvSpPr>
          <p:nvPr/>
        </p:nvSpPr>
        <p:spPr>
          <a:xfrm>
            <a:off x="323528" y="1699424"/>
            <a:ext cx="3365296" cy="887422"/>
          </a:xfrm>
          <a:prstGeom prst="rect">
            <a:avLst/>
          </a:prstGeom>
          <a:ln>
            <a:solidFill>
              <a:schemeClr val="tx1"/>
            </a:solidFill>
            <a:prstDash val="sysDot"/>
          </a:ln>
        </p:spPr>
        <p:txBody>
          <a:bodyPr wrap="square">
            <a:spAutoFit/>
          </a:bodyPr>
          <a:lstStyle>
            <a:lvl1pPr marL="365760" indent="-283464" algn="l" rtl="0" eaLnBrk="1" latinLnBrk="0" hangingPunct="1">
              <a:lnSpc>
                <a:spcPct val="100000"/>
              </a:lnSpc>
              <a:spcBef>
                <a:spcPts val="600"/>
              </a:spcBef>
              <a:buClr>
                <a:schemeClr val="accent1"/>
              </a:buClr>
              <a:buSzPct val="80000"/>
              <a:buFont typeface="Wingdings 2"/>
              <a:buChar char=""/>
              <a:defRPr kumimoji="1"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1"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1"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1"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1"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1"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1" sz="2000" kern="1200">
                <a:solidFill>
                  <a:schemeClr val="tx1"/>
                </a:solidFill>
                <a:latin typeface="+mn-lt"/>
                <a:ea typeface="+mn-ea"/>
                <a:cs typeface="+mn-cs"/>
              </a:defRPr>
            </a:lvl9pPr>
            <a:extLst/>
          </a:lstStyle>
          <a:p>
            <a:pPr marL="75967" indent="0">
              <a:lnSpc>
                <a:spcPts val="1385"/>
              </a:lnSpc>
              <a:buNone/>
            </a:pPr>
            <a:r>
              <a:rPr lang="ja-JP" altLang="en-US" sz="1292" b="1" dirty="0">
                <a:latin typeface="Meiryo UI" panose="020B0604030504040204" pitchFamily="50" charset="-128"/>
                <a:ea typeface="Meiryo UI" panose="020B0604030504040204" pitchFamily="50" charset="-128"/>
                <a:cs typeface="Meiryo UI" panose="020B0604030504040204" pitchFamily="50" charset="-128"/>
              </a:rPr>
              <a:t>○流域下水汚泥処理事業</a:t>
            </a:r>
          </a:p>
          <a:p>
            <a:pPr marL="75967" indent="0">
              <a:lnSpc>
                <a:spcPts val="1385"/>
              </a:lnSpc>
              <a:buNone/>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都道府県が事業主体となって、広域的な観点に立ち流域下水道と周辺の公共下水道から発生する下水汚泥を集約的に処理する事業</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7">
            <a:extLst>
              <a:ext uri="{FF2B5EF4-FFF2-40B4-BE49-F238E27FC236}">
                <a16:creationId xmlns:a16="http://schemas.microsoft.com/office/drawing/2014/main" id="{AB199440-E457-4C8A-A3FD-E60E451A9C62}"/>
              </a:ext>
            </a:extLst>
          </p:cNvPr>
          <p:cNvSpPr>
            <a:spLocks noGrp="1"/>
          </p:cNvSpPr>
          <p:nvPr>
            <p:ph type="sldNum" sz="quarter" idx="12"/>
          </p:nvPr>
        </p:nvSpPr>
        <p:spPr>
          <a:xfrm>
            <a:off x="7906072" y="6457399"/>
            <a:ext cx="1828800" cy="365125"/>
          </a:xfrm>
        </p:spPr>
        <p:txBody>
          <a:bodyPr/>
          <a:lstStyle/>
          <a:p>
            <a:fld id="{682EF9F9-C4E8-46B2-BBF1-33E3162B856A}" type="slidenum">
              <a:rPr kumimoji="1" lang="ja-JP" altLang="en-US" smtClean="0"/>
              <a:t>52</a:t>
            </a:fld>
            <a:endParaRPr kumimoji="1" lang="ja-JP" altLang="en-US" dirty="0"/>
          </a:p>
        </p:txBody>
      </p:sp>
    </p:spTree>
    <p:extLst>
      <p:ext uri="{BB962C8B-B14F-4D97-AF65-F5344CB8AC3E}">
        <p14:creationId xmlns:p14="http://schemas.microsoft.com/office/powerpoint/2010/main" val="65494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507831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31388" y="885671"/>
            <a:ext cx="8953170"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土木</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・点検、診断・評価対策実施の標準的なフロー（土木の場合</a:t>
            </a:r>
            <a:r>
              <a:rPr lang="ja-JP" altLang="en-US" sz="1200" dirty="0">
                <a:latin typeface="BIZ UDPゴシック" panose="020B0400000000000000" pitchFamily="50" charset="-128"/>
                <a:ea typeface="BIZ UDPゴシック" panose="020B0400000000000000" pitchFamily="50" charset="-128"/>
              </a:rPr>
              <a:t>）</a:t>
            </a:r>
            <a:r>
              <a:rPr lang="en-US" altLang="ja-JP" sz="800" dirty="0">
                <a:latin typeface="BIZ UDPゴシック" panose="020B0400000000000000" pitchFamily="50" charset="-128"/>
                <a:ea typeface="BIZ UDPゴシック" panose="020B0400000000000000" pitchFamily="50" charset="-128"/>
              </a:rPr>
              <a:t> </a:t>
            </a:r>
            <a:r>
              <a:rPr lang="en-US" altLang="ja-JP" sz="1000" dirty="0">
                <a:latin typeface="BIZ UDPゴシック" panose="020B0400000000000000" pitchFamily="50" charset="-128"/>
                <a:ea typeface="BIZ UDPゴシック" panose="020B0400000000000000" pitchFamily="50" charset="-128"/>
              </a:rPr>
              <a:t>【</a:t>
            </a:r>
            <a:r>
              <a:rPr lang="ja-JP" altLang="en-US" sz="1000" dirty="0">
                <a:latin typeface="BIZ UDPゴシック" panose="020B0400000000000000" pitchFamily="50" charset="-128"/>
                <a:ea typeface="BIZ UDPゴシック" panose="020B0400000000000000" pitchFamily="50" charset="-128"/>
              </a:rPr>
              <a:t>大阪府流域下水道（土木構造物）維持管理指針（以降「指針」という）</a:t>
            </a:r>
            <a:r>
              <a:rPr lang="en-US" altLang="ja-JP" sz="1000" dirty="0">
                <a:latin typeface="BIZ UDPゴシック" panose="020B0400000000000000" pitchFamily="50" charset="-128"/>
                <a:ea typeface="BIZ UDPゴシック" panose="020B0400000000000000" pitchFamily="50" charset="-128"/>
              </a:rPr>
              <a:t>2</a:t>
            </a:r>
            <a:r>
              <a:rPr lang="ja-JP" altLang="en-US" sz="1000" dirty="0">
                <a:latin typeface="BIZ UDPゴシック" panose="020B0400000000000000" pitchFamily="50" charset="-128"/>
                <a:ea typeface="BIZ UDPゴシック" panose="020B0400000000000000" pitchFamily="50" charset="-128"/>
              </a:rPr>
              <a:t>頁</a:t>
            </a:r>
            <a:r>
              <a:rPr lang="en-US" altLang="ja-JP" sz="10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1752777"/>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r>
              <a:rPr lang="ja-JP" altLang="en-US" sz="1200" kern="100" dirty="0"/>
              <a:t>○</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effectLst/>
              </a:rPr>
              <a:t>フローのとおりに点検出来ている</a:t>
            </a:r>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0111" y="3723423"/>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800111" y="4995249"/>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・引き続き取り組みを継続する（点検頻度は別紙で検討）</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43827" y="338369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3827" y="4460575"/>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7D8109C0-4EA4-4D37-A31E-179224C2F35C}"/>
              </a:ext>
            </a:extLst>
          </p:cNvPr>
          <p:cNvPicPr>
            <a:picLocks noChangeAspect="1"/>
          </p:cNvPicPr>
          <p:nvPr/>
        </p:nvPicPr>
        <p:blipFill>
          <a:blip r:embed="rId2"/>
          <a:stretch>
            <a:fillRect/>
          </a:stretch>
        </p:blipFill>
        <p:spPr>
          <a:xfrm>
            <a:off x="213528" y="1543512"/>
            <a:ext cx="4267029" cy="4633917"/>
          </a:xfrm>
          <a:prstGeom prst="rect">
            <a:avLst/>
          </a:prstGeom>
        </p:spPr>
      </p:pic>
      <p:sp>
        <p:nvSpPr>
          <p:cNvPr id="14" name="スライド番号プレースホルダー 1">
            <a:extLst>
              <a:ext uri="{FF2B5EF4-FFF2-40B4-BE49-F238E27FC236}">
                <a16:creationId xmlns:a16="http://schemas.microsoft.com/office/drawing/2014/main" id="{CBCD48F6-29BA-4845-8493-A83262DEFCD3}"/>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dirty="0"/>
          </a:p>
        </p:txBody>
      </p:sp>
      <p:sp>
        <p:nvSpPr>
          <p:cNvPr id="16" name="テキスト ボックス 15">
            <a:extLst>
              <a:ext uri="{FF2B5EF4-FFF2-40B4-BE49-F238E27FC236}">
                <a16:creationId xmlns:a16="http://schemas.microsoft.com/office/drawing/2014/main" id="{206FE2B5-468A-4A08-AB68-2E6EC63A1191}"/>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2</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81737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5417" y="1298357"/>
            <a:ext cx="4476583" cy="41549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同様な施設、周辺環境であれば、同じような不具合が多かれ少なかれ発生する恐れがあることから、一つの不具合が発生した場合には、速やかに全事務所での情報共有を行うとともに、同様な箇所を重点的に点検するなど緊急点検による水平展開を実施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・不具合が発生した際、不具合事象の原因究明を行うだけでなく、不具合の事例を蓄積し、再発防止に努めるとともに将来の予見に活用するなど効率的・効果的な維持管理につなげていく。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3"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１）緊急事象への対応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計画１５頁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1737" y="1844789"/>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2481" y="1316183"/>
            <a:ext cx="4162008" cy="2133500"/>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　陥没や溢水事故が発生した際には、その情報を「維持管理課長会議」等により、下水道室および各流域下水道事務所と共有できている。これにより、</a:t>
            </a:r>
            <a:r>
              <a:rPr lang="ja-JP" altLang="en-US" sz="1200" kern="100" dirty="0">
                <a:effectLst/>
              </a:rPr>
              <a:t>同様の施設を管理している場合には、緊急点検等の対策を行うことが出来た。</a:t>
            </a:r>
            <a:endParaRPr lang="en-US" altLang="ja-JP" sz="1200" kern="100" dirty="0">
              <a:effectLst/>
            </a:endParaRPr>
          </a:p>
          <a:p>
            <a:pPr algn="just"/>
            <a:endParaRPr lang="en-US" altLang="ja-JP" sz="1200" kern="100" dirty="0">
              <a:effectLst/>
            </a:endParaRPr>
          </a:p>
          <a:p>
            <a:pPr algn="just"/>
            <a:endParaRPr lang="en-US" altLang="ja-JP" sz="1200" kern="100" dirty="0">
              <a:effectLst/>
            </a:endParaRPr>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801503" y="3969160"/>
            <a:ext cx="4162008" cy="276999"/>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802481" y="5018748"/>
            <a:ext cx="4162008" cy="461665"/>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effectLst/>
              </a:rPr>
              <a:t>・引き続き取り組みを継続する</a:t>
            </a:r>
            <a:endParaRPr lang="en-US" altLang="ja-JP" sz="1200"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40765" y="3755878"/>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40765" y="4650741"/>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a:extLst>
              <a:ext uri="{FF2B5EF4-FFF2-40B4-BE49-F238E27FC236}">
                <a16:creationId xmlns:a16="http://schemas.microsoft.com/office/drawing/2014/main" id="{3F181AD2-AA5D-41C0-B166-BAEDAE233D83}"/>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7</a:t>
            </a:fld>
            <a:endParaRPr lang="ja-JP" altLang="en-US" dirty="0"/>
          </a:p>
        </p:txBody>
      </p:sp>
      <p:sp>
        <p:nvSpPr>
          <p:cNvPr id="15" name="テキスト ボックス 14">
            <a:extLst>
              <a:ext uri="{FF2B5EF4-FFF2-40B4-BE49-F238E27FC236}">
                <a16:creationId xmlns:a16="http://schemas.microsoft.com/office/drawing/2014/main" id="{680B829D-9ED5-44DA-8156-0D9F4D0AF4C5}"/>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3</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1806496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4788024"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a:t>
            </a:r>
            <a:endParaRPr kumimoji="1" lang="ja-JP" altLang="en-US" sz="2400"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5413" y="901120"/>
            <a:ext cx="8770288" cy="292388"/>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１）緊急事象への対応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計画１５頁</a:t>
            </a:r>
            <a:r>
              <a:rPr kumimoji="1" lang="en-US" altLang="ja-JP" sz="1300" dirty="0">
                <a:latin typeface="BIZ UDPゴシック" panose="020B0400000000000000" pitchFamily="50" charset="-128"/>
                <a:ea typeface="BIZ UDPゴシック" panose="020B0400000000000000" pitchFamily="50" charset="-128"/>
              </a:rPr>
              <a:t>】</a:t>
            </a:r>
            <a:endParaRPr kumimoji="1" lang="ja-JP" altLang="en-US" sz="1300" dirty="0"/>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12" name="テキスト ボックス 11">
            <a:extLst>
              <a:ext uri="{FF2B5EF4-FFF2-40B4-BE49-F238E27FC236}">
                <a16:creationId xmlns:a16="http://schemas.microsoft.com/office/drawing/2014/main" id="{F9E70F95-73E9-413E-8AB2-4B8673F49C34}"/>
              </a:ext>
            </a:extLst>
          </p:cNvPr>
          <p:cNvSpPr txBox="1"/>
          <p:nvPr/>
        </p:nvSpPr>
        <p:spPr>
          <a:xfrm>
            <a:off x="7781329" y="531788"/>
            <a:ext cx="1380243" cy="369332"/>
          </a:xfrm>
          <a:prstGeom prst="rect">
            <a:avLst/>
          </a:prstGeom>
          <a:noFill/>
        </p:spPr>
        <p:txBody>
          <a:bodyPr wrap="square" rtlCol="0">
            <a:spAutoFit/>
          </a:bodyPr>
          <a:lstStyle/>
          <a:p>
            <a:r>
              <a:rPr lang="en-US" altLang="ja-JP" b="1" dirty="0">
                <a:solidFill>
                  <a:srgbClr val="FF0000"/>
                </a:solidFill>
                <a:latin typeface="BIZ UDPゴシック" panose="020B0400000000000000" pitchFamily="50" charset="-128"/>
                <a:ea typeface="BIZ UDPゴシック" panose="020B0400000000000000" pitchFamily="50" charset="-128"/>
              </a:rPr>
              <a:t>【</a:t>
            </a:r>
            <a:r>
              <a:rPr lang="ja-JP" altLang="en-US" b="1" dirty="0">
                <a:solidFill>
                  <a:srgbClr val="FF0000"/>
                </a:solidFill>
                <a:latin typeface="BIZ UDPゴシック" panose="020B0400000000000000" pitchFamily="50" charset="-128"/>
                <a:ea typeface="BIZ UDPゴシック" panose="020B0400000000000000" pitchFamily="50" charset="-128"/>
              </a:rPr>
              <a:t>説明資料</a:t>
            </a:r>
            <a:r>
              <a:rPr lang="en-US" altLang="ja-JP" b="1" dirty="0">
                <a:solidFill>
                  <a:srgbClr val="FF0000"/>
                </a:solidFill>
                <a:latin typeface="BIZ UDPゴシック" panose="020B0400000000000000" pitchFamily="50" charset="-128"/>
                <a:ea typeface="BIZ UDPゴシック" panose="020B0400000000000000" pitchFamily="50" charset="-128"/>
              </a:rPr>
              <a:t>】</a:t>
            </a:r>
            <a:endParaRPr kumimoji="1" lang="ja-JP" altLang="en-US" b="1" dirty="0">
              <a:solidFill>
                <a:srgbClr val="FF0000"/>
              </a:solidFill>
            </a:endParaRPr>
          </a:p>
        </p:txBody>
      </p:sp>
      <p:sp>
        <p:nvSpPr>
          <p:cNvPr id="15" name="テキスト ボックス 14">
            <a:extLst>
              <a:ext uri="{FF2B5EF4-FFF2-40B4-BE49-F238E27FC236}">
                <a16:creationId xmlns:a16="http://schemas.microsoft.com/office/drawing/2014/main" id="{B81442BA-C904-4A40-AD8A-89CFAF34C360}"/>
              </a:ext>
            </a:extLst>
          </p:cNvPr>
          <p:cNvSpPr txBox="1"/>
          <p:nvPr/>
        </p:nvSpPr>
        <p:spPr>
          <a:xfrm>
            <a:off x="899592" y="1297683"/>
            <a:ext cx="4536504" cy="30777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（維持管理課長会議での情報共有事例）</a:t>
            </a:r>
            <a:endParaRPr kumimoji="1" lang="ja-JP" altLang="en-US" sz="1400" dirty="0"/>
          </a:p>
        </p:txBody>
      </p:sp>
      <p:pic>
        <p:nvPicPr>
          <p:cNvPr id="6" name="図 5">
            <a:extLst>
              <a:ext uri="{FF2B5EF4-FFF2-40B4-BE49-F238E27FC236}">
                <a16:creationId xmlns:a16="http://schemas.microsoft.com/office/drawing/2014/main" id="{7C980974-8A5B-4736-AA3D-BF94A4B2136B}"/>
              </a:ext>
            </a:extLst>
          </p:cNvPr>
          <p:cNvPicPr>
            <a:picLocks noChangeAspect="1"/>
          </p:cNvPicPr>
          <p:nvPr/>
        </p:nvPicPr>
        <p:blipFill rotWithShape="1">
          <a:blip r:embed="rId2"/>
          <a:srcRect l="20862" t="24800" r="20864" b="5768"/>
          <a:stretch/>
        </p:blipFill>
        <p:spPr>
          <a:xfrm>
            <a:off x="950931" y="1571408"/>
            <a:ext cx="6845925" cy="5097952"/>
          </a:xfrm>
          <a:prstGeom prst="rect">
            <a:avLst/>
          </a:prstGeom>
        </p:spPr>
      </p:pic>
      <p:sp>
        <p:nvSpPr>
          <p:cNvPr id="8" name="スライド番号プレースホルダー 1">
            <a:extLst>
              <a:ext uri="{FF2B5EF4-FFF2-40B4-BE49-F238E27FC236}">
                <a16:creationId xmlns:a16="http://schemas.microsoft.com/office/drawing/2014/main" id="{AF726CEB-6FF0-4932-93E0-4700AD356553}"/>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8</a:t>
            </a:fld>
            <a:endParaRPr lang="ja-JP" altLang="en-US" dirty="0"/>
          </a:p>
        </p:txBody>
      </p:sp>
      <p:sp>
        <p:nvSpPr>
          <p:cNvPr id="10" name="テキスト ボックス 9">
            <a:extLst>
              <a:ext uri="{FF2B5EF4-FFF2-40B4-BE49-F238E27FC236}">
                <a16:creationId xmlns:a16="http://schemas.microsoft.com/office/drawing/2014/main" id="{EB597951-A09C-4D2B-B95B-23BA5F8C374D}"/>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lang="en-US" altLang="ja-JP" sz="2000" dirty="0">
                <a:solidFill>
                  <a:schemeClr val="bg1">
                    <a:lumMod val="95000"/>
                  </a:schemeClr>
                </a:solidFill>
              </a:rPr>
              <a:t>3</a:t>
            </a:r>
            <a:r>
              <a:rPr kumimoji="1" lang="en-US" altLang="ja-JP" sz="2000" dirty="0">
                <a:solidFill>
                  <a:schemeClr val="bg1">
                    <a:lumMod val="95000"/>
                  </a:schemeClr>
                </a:solidFill>
              </a:rPr>
              <a:t>】</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3336562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044CB46-9785-4454-9D58-FE23C4F58395}"/>
              </a:ext>
            </a:extLst>
          </p:cNvPr>
          <p:cNvSpPr txBox="1"/>
          <p:nvPr/>
        </p:nvSpPr>
        <p:spPr>
          <a:xfrm>
            <a:off x="96613" y="1536174"/>
            <a:ext cx="4476583" cy="378565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rPr>
              <a:t>【</a:t>
            </a:r>
            <a:r>
              <a:rPr lang="ja-JP" altLang="en-US" sz="1200" kern="100" dirty="0">
                <a:effectLst/>
              </a:rPr>
              <a:t>計画</a:t>
            </a:r>
            <a:r>
              <a:rPr lang="en-US" altLang="ja-JP" sz="1200" kern="100" dirty="0">
                <a:effectLst/>
              </a:rPr>
              <a:t>】</a:t>
            </a: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rPr>
              <a:t>・陥没による道路交通に支障を及ぼすリスクのある区間は、重点的にパトロールしている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t>・過去に下水が噴出していた人孔等は、あらかじめ把握しておき、出水時には重点的にパトロールを実施する</a:t>
            </a:r>
            <a:endParaRPr lang="en-US" altLang="ja-JP"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kern="1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kern="1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p:txBody>
      </p:sp>
      <p:sp>
        <p:nvSpPr>
          <p:cNvPr id="22" name="テキスト ボックス 21">
            <a:extLst>
              <a:ext uri="{FF2B5EF4-FFF2-40B4-BE49-F238E27FC236}">
                <a16:creationId xmlns:a16="http://schemas.microsoft.com/office/drawing/2014/main" id="{44893684-F9A9-4092-B88A-34F11B7D4AF5}"/>
              </a:ext>
            </a:extLst>
          </p:cNvPr>
          <p:cNvSpPr txBox="1"/>
          <p:nvPr/>
        </p:nvSpPr>
        <p:spPr>
          <a:xfrm>
            <a:off x="0" y="548680"/>
            <a:ext cx="8172400" cy="369332"/>
          </a:xfrm>
          <a:prstGeom prst="rect">
            <a:avLst/>
          </a:prstGeom>
          <a:noFill/>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rPr>
              <a:t>①</a:t>
            </a:r>
            <a:r>
              <a:rPr kumimoji="1" lang="ja-JP" altLang="en-US" dirty="0">
                <a:latin typeface="BIZ UDPゴシック" panose="020B0400000000000000" pitchFamily="50" charset="-128"/>
                <a:ea typeface="BIZ UDPゴシック" panose="020B0400000000000000" pitchFamily="50" charset="-128"/>
              </a:rPr>
              <a:t>点検、診断、評価の手法や体制等の充実　③日常的維持管理の</a:t>
            </a:r>
            <a:r>
              <a:rPr lang="ja-JP" altLang="en-US" dirty="0">
                <a:latin typeface="BIZ UDPゴシック" panose="020B0400000000000000" pitchFamily="50" charset="-128"/>
                <a:ea typeface="BIZ UDPゴシック" panose="020B0400000000000000" pitchFamily="50" charset="-128"/>
              </a:rPr>
              <a:t>着実な実践</a:t>
            </a:r>
            <a:endParaRPr kumimoji="1" lang="ja-JP" altLang="en-US" dirty="0"/>
          </a:p>
        </p:txBody>
      </p:sp>
      <p:sp>
        <p:nvSpPr>
          <p:cNvPr id="23" name="テキスト ボックス 22">
            <a:extLst>
              <a:ext uri="{FF2B5EF4-FFF2-40B4-BE49-F238E27FC236}">
                <a16:creationId xmlns:a16="http://schemas.microsoft.com/office/drawing/2014/main" id="{FDF7BC3B-EC55-4B49-B2BA-0EDF99436228}"/>
              </a:ext>
            </a:extLst>
          </p:cNvPr>
          <p:cNvSpPr txBox="1"/>
          <p:nvPr/>
        </p:nvSpPr>
        <p:spPr>
          <a:xfrm>
            <a:off x="93929" y="871666"/>
            <a:ext cx="8770288" cy="492443"/>
          </a:xfrm>
          <a:prstGeom prst="rect">
            <a:avLst/>
          </a:prstGeom>
          <a:noFill/>
        </p:spPr>
        <p:txBody>
          <a:bodyPr wrap="square" rtlCol="0">
            <a:spAutoFit/>
          </a:bodyPr>
          <a:lstStyle/>
          <a:p>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共通</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点検業務における留意事項　２）点検　①致命的な不具合を見逃さない　</a:t>
            </a:r>
            <a:r>
              <a:rPr kumimoji="1" lang="en-US" altLang="ja-JP" sz="1300" dirty="0">
                <a:latin typeface="BIZ UDPゴシック" panose="020B0400000000000000" pitchFamily="50" charset="-128"/>
                <a:ea typeface="BIZ UDPゴシック" panose="020B0400000000000000" pitchFamily="50" charset="-128"/>
              </a:rPr>
              <a:t>【</a:t>
            </a:r>
            <a:r>
              <a:rPr kumimoji="1" lang="ja-JP" altLang="en-US" sz="1300" dirty="0">
                <a:latin typeface="BIZ UDPゴシック" panose="020B0400000000000000" pitchFamily="50" charset="-128"/>
                <a:ea typeface="BIZ UDPゴシック" panose="020B0400000000000000" pitchFamily="50" charset="-128"/>
              </a:rPr>
              <a:t>計画</a:t>
            </a:r>
            <a:r>
              <a:rPr kumimoji="1" lang="en-US" altLang="ja-JP" sz="1300" dirty="0">
                <a:latin typeface="BIZ UDPゴシック" panose="020B0400000000000000" pitchFamily="50" charset="-128"/>
                <a:ea typeface="BIZ UDPゴシック" panose="020B0400000000000000" pitchFamily="50" charset="-128"/>
              </a:rPr>
              <a:t>16</a:t>
            </a:r>
            <a:r>
              <a:rPr kumimoji="1" lang="ja-JP" altLang="en-US" sz="1300" dirty="0">
                <a:latin typeface="BIZ UDPゴシック" panose="020B0400000000000000" pitchFamily="50" charset="-128"/>
                <a:ea typeface="BIZ UDPゴシック" panose="020B0400000000000000" pitchFamily="50" charset="-128"/>
              </a:rPr>
              <a:t>頁</a:t>
            </a:r>
            <a:r>
              <a:rPr kumimoji="1" lang="en-US" altLang="ja-JP" sz="1300" dirty="0">
                <a:latin typeface="BIZ UDPゴシック" panose="020B0400000000000000" pitchFamily="50" charset="-128"/>
                <a:ea typeface="BIZ UDPゴシック" panose="020B0400000000000000" pitchFamily="50" charset="-128"/>
              </a:rPr>
              <a:t>】</a:t>
            </a:r>
          </a:p>
          <a:p>
            <a:r>
              <a:rPr lang="ja-JP" altLang="en-US" sz="1300" dirty="0">
                <a:latin typeface="BIZ UDPゴシック" panose="020B0400000000000000" pitchFamily="50" charset="-128"/>
                <a:ea typeface="BIZ UDPゴシック" panose="020B0400000000000000" pitchFamily="50" charset="-128"/>
              </a:rPr>
              <a:t>　　　　 ・定期的巡視点検　</a:t>
            </a:r>
            <a:r>
              <a:rPr lang="en-US" altLang="ja-JP" sz="1300" dirty="0">
                <a:latin typeface="BIZ UDPゴシック" panose="020B0400000000000000" pitchFamily="50" charset="-128"/>
                <a:ea typeface="BIZ UDPゴシック" panose="020B0400000000000000" pitchFamily="50" charset="-128"/>
              </a:rPr>
              <a:t>【</a:t>
            </a:r>
            <a:r>
              <a:rPr lang="ja-JP" altLang="en-US" sz="1300" dirty="0">
                <a:latin typeface="BIZ UDPゴシック" panose="020B0400000000000000" pitchFamily="50" charset="-128"/>
                <a:ea typeface="BIZ UDPゴシック" panose="020B0400000000000000" pitchFamily="50" charset="-128"/>
              </a:rPr>
              <a:t>計画</a:t>
            </a:r>
            <a:r>
              <a:rPr lang="en-US" altLang="ja-JP" sz="1300" dirty="0">
                <a:latin typeface="BIZ UDPゴシック" panose="020B0400000000000000" pitchFamily="50" charset="-128"/>
                <a:ea typeface="BIZ UDPゴシック" panose="020B0400000000000000" pitchFamily="50" charset="-128"/>
              </a:rPr>
              <a:t>32</a:t>
            </a:r>
            <a:r>
              <a:rPr lang="ja-JP" altLang="en-US" sz="1300" dirty="0">
                <a:latin typeface="BIZ UDPゴシック" panose="020B0400000000000000" pitchFamily="50" charset="-128"/>
                <a:ea typeface="BIZ UDPゴシック" panose="020B0400000000000000" pitchFamily="50" charset="-128"/>
              </a:rPr>
              <a:t>頁</a:t>
            </a:r>
            <a:r>
              <a:rPr lang="en-US" altLang="ja-JP" sz="1300" dirty="0">
                <a:latin typeface="BIZ UDPゴシック" panose="020B0400000000000000" pitchFamily="50" charset="-128"/>
                <a:ea typeface="BIZ UDPゴシック" panose="020B0400000000000000" pitchFamily="50" charset="-128"/>
              </a:rPr>
              <a:t>】</a:t>
            </a:r>
            <a:endParaRPr kumimoji="1" lang="ja-JP" altLang="en-US" sz="1300"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D7EE30C-5A8F-4EF4-AB8E-EE23CA21FAC2}"/>
              </a:ext>
            </a:extLst>
          </p:cNvPr>
          <p:cNvSpPr txBox="1"/>
          <p:nvPr/>
        </p:nvSpPr>
        <p:spPr>
          <a:xfrm>
            <a:off x="-13856" y="0"/>
            <a:ext cx="9157855" cy="523220"/>
          </a:xfrm>
          <a:prstGeom prst="rect">
            <a:avLst/>
          </a:prstGeom>
          <a:solidFill>
            <a:srgbClr val="002060"/>
          </a:solidFill>
        </p:spPr>
        <p:txBody>
          <a:bodyPr wrap="square" rtlCol="0">
            <a:spAutoFit/>
          </a:bodyPr>
          <a:lstStyle/>
          <a:p>
            <a:r>
              <a:rPr kumimoji="1" lang="ja-JP" altLang="en-US" sz="2800" dirty="0">
                <a:solidFill>
                  <a:schemeClr val="bg1"/>
                </a:solidFill>
                <a:latin typeface="Meiryo UI" pitchFamily="50" charset="-128"/>
                <a:ea typeface="Meiryo UI" pitchFamily="50" charset="-128"/>
              </a:rPr>
              <a:t>４．現計画の検証、課題抽出及び対応方針</a:t>
            </a:r>
            <a:endParaRPr kumimoji="1" lang="ja-JP" altLang="en-US" sz="2800" dirty="0">
              <a:solidFill>
                <a:schemeClr val="bg1"/>
              </a:solidFill>
              <a:latin typeface="Meiryo UI" pitchFamily="50" charset="-128"/>
              <a:ea typeface="Meiryo UI" pitchFamily="50" charset="-128"/>
              <a:cs typeface="Meiryo UI" pitchFamily="50" charset="-128"/>
            </a:endParaRPr>
          </a:p>
        </p:txBody>
      </p:sp>
      <p:sp>
        <p:nvSpPr>
          <p:cNvPr id="77" name="フローチャート: 組合せ 76">
            <a:extLst>
              <a:ext uri="{FF2B5EF4-FFF2-40B4-BE49-F238E27FC236}">
                <a16:creationId xmlns:a16="http://schemas.microsoft.com/office/drawing/2014/main" id="{24EFCB77-9344-4919-BD64-41DD496FAE52}"/>
              </a:ext>
            </a:extLst>
          </p:cNvPr>
          <p:cNvSpPr/>
          <p:nvPr/>
        </p:nvSpPr>
        <p:spPr>
          <a:xfrm rot="16200000">
            <a:off x="4152933" y="2082606"/>
            <a:ext cx="1115200" cy="5798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a:extLst>
              <a:ext uri="{FF2B5EF4-FFF2-40B4-BE49-F238E27FC236}">
                <a16:creationId xmlns:a16="http://schemas.microsoft.com/office/drawing/2014/main" id="{49641FA6-C4A6-4107-8E91-685A1D9010D5}"/>
              </a:ext>
            </a:extLst>
          </p:cNvPr>
          <p:cNvSpPr txBox="1"/>
          <p:nvPr/>
        </p:nvSpPr>
        <p:spPr>
          <a:xfrm>
            <a:off x="4803677" y="1553999"/>
            <a:ext cx="4162008" cy="2399865"/>
          </a:xfrm>
          <a:prstGeom prst="rect">
            <a:avLst/>
          </a:prstGeom>
          <a:noFill/>
          <a:ln>
            <a:solidFill>
              <a:schemeClr val="tx1"/>
            </a:solidFill>
          </a:ln>
        </p:spPr>
        <p:txBody>
          <a:bodyPr wrap="square" rtlCol="0">
            <a:noAutofit/>
          </a:bodyPr>
          <a:lstStyle/>
          <a:p>
            <a:pPr algn="just"/>
            <a:r>
              <a:rPr lang="en-US" altLang="ja-JP" sz="1200" kern="100" dirty="0">
                <a:effectLst/>
              </a:rPr>
              <a:t>【</a:t>
            </a:r>
            <a:r>
              <a:rPr lang="ja-JP" altLang="en-US" sz="1200" kern="100" dirty="0">
                <a:effectLst/>
              </a:rPr>
              <a:t>検証</a:t>
            </a:r>
            <a:r>
              <a:rPr lang="en-US" altLang="ja-JP" sz="1200" kern="100" dirty="0">
                <a:effectLst/>
              </a:rPr>
              <a:t>】</a:t>
            </a:r>
          </a:p>
          <a:p>
            <a:pPr algn="just"/>
            <a:r>
              <a:rPr lang="ja-JP" altLang="en-US" sz="1200" kern="100" dirty="0"/>
              <a:t>Ａ：実施</a:t>
            </a:r>
            <a:r>
              <a:rPr lang="ja-JP" altLang="en-US" sz="1200" kern="100" dirty="0">
                <a:effectLst/>
              </a:rPr>
              <a:t>状況　　　　　　　　△</a:t>
            </a:r>
            <a:r>
              <a:rPr lang="ja-JP" altLang="en-US" sz="1200" kern="100" dirty="0"/>
              <a:t>　</a:t>
            </a:r>
            <a:endParaRPr lang="en-US" altLang="ja-JP" sz="1200" kern="100" dirty="0"/>
          </a:p>
          <a:p>
            <a:pPr algn="just"/>
            <a:r>
              <a:rPr lang="ja-JP" altLang="en-US" sz="1200" kern="100" dirty="0">
                <a:effectLst/>
              </a:rPr>
              <a:t>Ｂ：実施評価　　　　　　　　△</a:t>
            </a:r>
            <a:r>
              <a:rPr lang="ja-JP" altLang="en-US" sz="1200" kern="100" dirty="0"/>
              <a:t>　　</a:t>
            </a:r>
            <a:endParaRPr lang="en-US" altLang="ja-JP" sz="1200" kern="100" dirty="0"/>
          </a:p>
          <a:p>
            <a:pPr algn="just"/>
            <a:r>
              <a:rPr lang="ja-JP" altLang="en-US" sz="1200" kern="100" dirty="0">
                <a:effectLst/>
              </a:rPr>
              <a:t>Ｃ：</a:t>
            </a:r>
            <a:r>
              <a:rPr kumimoji="1" lang="ja-JP" altLang="en-US" sz="1200" b="0" i="0" u="none" strike="noStrike" kern="100" cap="none" spc="0" normalizeH="0" baseline="0" noProof="0" dirty="0">
                <a:ln>
                  <a:noFill/>
                </a:ln>
                <a:solidFill>
                  <a:prstClr val="black"/>
                </a:solidFill>
                <a:effectLst/>
                <a:uLnTx/>
                <a:uFillTx/>
                <a:latin typeface="Trebuchet MS"/>
                <a:ea typeface="HGｺﾞｼｯｸM" panose="020B0609000000000000" pitchFamily="49" charset="-128"/>
                <a:cs typeface="+mn-cs"/>
              </a:rPr>
              <a:t>将来</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a:t>
            </a:r>
            <a:r>
              <a:rPr kumimoji="1" lang="en-US" altLang="ja-JP" sz="1200" b="0" i="0" u="none" strike="noStrike" kern="100" cap="none" spc="0" normalizeH="0" baseline="0" noProof="0" dirty="0">
                <a:ln>
                  <a:noFill/>
                </a:ln>
                <a:effectLst/>
                <a:uLnTx/>
                <a:uFillTx/>
                <a:latin typeface="Trebuchet MS"/>
                <a:ea typeface="HGｺﾞｼｯｸM" panose="020B0609000000000000" pitchFamily="49" charset="-128"/>
                <a:cs typeface="+mn-cs"/>
              </a:rPr>
              <a:t>10</a:t>
            </a:r>
            <a:r>
              <a:rPr kumimoji="1" lang="ja-JP" altLang="en-US" sz="1200" b="0" i="0" u="none" strike="noStrike" kern="100" cap="none" spc="0" normalizeH="0" baseline="0" noProof="0" dirty="0">
                <a:ln>
                  <a:noFill/>
                </a:ln>
                <a:effectLst/>
                <a:uLnTx/>
                <a:uFillTx/>
                <a:latin typeface="Trebuchet MS"/>
                <a:ea typeface="HGｺﾞｼｯｸM" panose="020B0609000000000000" pitchFamily="49" charset="-128"/>
                <a:cs typeface="+mn-cs"/>
              </a:rPr>
              <a:t>年後の運用）　</a:t>
            </a:r>
            <a:r>
              <a:rPr lang="ja-JP" altLang="en-US" sz="1200" kern="100" dirty="0">
                <a:effectLst/>
              </a:rPr>
              <a:t>　○</a:t>
            </a:r>
            <a:endParaRPr lang="en-US" altLang="ja-JP" sz="1200" kern="100" dirty="0">
              <a:effectLst/>
            </a:endParaRPr>
          </a:p>
          <a:p>
            <a:pPr algn="just"/>
            <a:endParaRPr lang="en-US" altLang="ja-JP" sz="1200" kern="100" dirty="0">
              <a:effectLst/>
            </a:endParaRPr>
          </a:p>
          <a:p>
            <a:pPr algn="just"/>
            <a:r>
              <a:rPr lang="en-US" altLang="ja-JP" sz="1200" kern="100" dirty="0">
                <a:effectLst/>
              </a:rPr>
              <a:t>【</a:t>
            </a:r>
            <a:r>
              <a:rPr lang="ja-JP" altLang="en-US" sz="1200" kern="100" dirty="0">
                <a:effectLst/>
              </a:rPr>
              <a:t>理由</a:t>
            </a:r>
            <a:r>
              <a:rPr lang="en-US" altLang="ja-JP" sz="1200" kern="100" dirty="0">
                <a:effectLst/>
              </a:rPr>
              <a:t>】</a:t>
            </a:r>
          </a:p>
          <a:p>
            <a:pPr algn="just"/>
            <a:r>
              <a:rPr lang="ja-JP" altLang="en-US" sz="1200" kern="100" dirty="0"/>
              <a:t>・平成</a:t>
            </a:r>
            <a:r>
              <a:rPr lang="en-US" altLang="ja-JP" sz="1200" kern="100" dirty="0"/>
              <a:t>30</a:t>
            </a:r>
            <a:r>
              <a:rPr lang="ja-JP" altLang="en-US" sz="1200" kern="100" dirty="0"/>
              <a:t>年</a:t>
            </a:r>
            <a:r>
              <a:rPr lang="en-US" altLang="ja-JP" sz="1200" kern="100" dirty="0"/>
              <a:t>6</a:t>
            </a:r>
            <a:r>
              <a:rPr lang="ja-JP" altLang="en-US" sz="1200" kern="100" dirty="0"/>
              <a:t>月</a:t>
            </a:r>
            <a:r>
              <a:rPr lang="en-US" altLang="ja-JP" sz="1200" kern="100" dirty="0"/>
              <a:t>18</a:t>
            </a:r>
            <a:r>
              <a:rPr lang="ja-JP" altLang="en-US" sz="1200" kern="100" dirty="0"/>
              <a:t>日に発生した大阪北部地震が発生した。地震後にパトロールは実施していたものの、道路上からの目視点検であったため、約</a:t>
            </a:r>
            <a:r>
              <a:rPr lang="en-US" altLang="ja-JP" sz="1200" kern="100" dirty="0"/>
              <a:t>1</a:t>
            </a:r>
            <a:r>
              <a:rPr lang="ja-JP" altLang="en-US" sz="1200" kern="100" dirty="0"/>
              <a:t>か月後に陥没事故となった。</a:t>
            </a:r>
            <a:endParaRPr lang="en-US" altLang="ja-JP" sz="1200" kern="100"/>
          </a:p>
          <a:p>
            <a:pPr algn="just"/>
            <a:endParaRPr lang="ja-JP" altLang="en-US" sz="1200" kern="100" dirty="0"/>
          </a:p>
          <a:p>
            <a:pPr algn="just"/>
            <a:r>
              <a:rPr lang="ja-JP" altLang="en-US" sz="1200" kern="100" dirty="0"/>
              <a:t>・出水期前に、管渠パトロールを行い、マンホール蓋に問題が無いか確認している。　</a:t>
            </a:r>
            <a:endParaRPr lang="en-US" altLang="ja-JP" sz="1200" kern="100" dirty="0"/>
          </a:p>
          <a:p>
            <a:pPr algn="just"/>
            <a:endParaRPr lang="en-US" altLang="ja-JP" sz="1200" kern="100" dirty="0">
              <a:effectLst/>
            </a:endParaRPr>
          </a:p>
          <a:p>
            <a:pPr algn="just"/>
            <a:endParaRPr lang="en-US" altLang="ja-JP" sz="1200" kern="100" dirty="0"/>
          </a:p>
          <a:p>
            <a:pPr algn="just"/>
            <a:endParaRPr lang="en-US" altLang="ja-JP" sz="1200" kern="100" dirty="0">
              <a:effectLst/>
            </a:endParaRPr>
          </a:p>
        </p:txBody>
      </p:sp>
      <p:sp>
        <p:nvSpPr>
          <p:cNvPr id="80" name="テキスト ボックス 79">
            <a:extLst>
              <a:ext uri="{FF2B5EF4-FFF2-40B4-BE49-F238E27FC236}">
                <a16:creationId xmlns:a16="http://schemas.microsoft.com/office/drawing/2014/main" id="{82B3D596-42B8-4896-A44F-8B18DC034159}"/>
              </a:ext>
            </a:extLst>
          </p:cNvPr>
          <p:cNvSpPr txBox="1"/>
          <p:nvPr/>
        </p:nvSpPr>
        <p:spPr>
          <a:xfrm>
            <a:off x="4788242" y="4218263"/>
            <a:ext cx="4162008" cy="1015663"/>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effectLst/>
              </a:rPr>
              <a:t>課題</a:t>
            </a:r>
            <a:r>
              <a:rPr lang="en-US" altLang="ja-JP" sz="1200" kern="100" dirty="0">
                <a:effectLst/>
              </a:rPr>
              <a:t>】</a:t>
            </a:r>
            <a:r>
              <a:rPr lang="ja-JP" altLang="en-US" sz="1200" kern="100" dirty="0">
                <a:effectLst/>
              </a:rPr>
              <a:t>　</a:t>
            </a:r>
            <a:endParaRPr lang="en-US" altLang="ja-JP" sz="1200" kern="100" dirty="0">
              <a:effectLst/>
            </a:endParaRPr>
          </a:p>
          <a:p>
            <a:pPr algn="just"/>
            <a:r>
              <a:rPr lang="ja-JP" altLang="en-US" sz="1200" kern="100" dirty="0"/>
              <a:t>　地震後のパトロール時には、劣化が進んでいる管渠の場合、管内部の点検が必要。劣化が進んでいる区間の把握や、道路上での作業となるため、道路管理者等への緊急連絡先を把握しておく必要がある。</a:t>
            </a:r>
            <a:endParaRPr lang="en-US" altLang="ja-JP" sz="1200" kern="100" dirty="0">
              <a:effectLst/>
            </a:endParaRPr>
          </a:p>
        </p:txBody>
      </p:sp>
      <p:sp>
        <p:nvSpPr>
          <p:cNvPr id="81" name="テキスト ボックス 80">
            <a:extLst>
              <a:ext uri="{FF2B5EF4-FFF2-40B4-BE49-F238E27FC236}">
                <a16:creationId xmlns:a16="http://schemas.microsoft.com/office/drawing/2014/main" id="{1CAECFB6-7285-47AF-9536-7599411B4241}"/>
              </a:ext>
            </a:extLst>
          </p:cNvPr>
          <p:cNvSpPr txBox="1"/>
          <p:nvPr/>
        </p:nvSpPr>
        <p:spPr>
          <a:xfrm>
            <a:off x="4788242" y="5538432"/>
            <a:ext cx="4162008" cy="830997"/>
          </a:xfrm>
          <a:prstGeom prst="rect">
            <a:avLst/>
          </a:prstGeom>
          <a:noFill/>
          <a:ln>
            <a:solidFill>
              <a:schemeClr val="tx1"/>
            </a:solidFill>
          </a:ln>
        </p:spPr>
        <p:txBody>
          <a:bodyPr wrap="square" rtlCol="0">
            <a:spAutoFit/>
          </a:bodyPr>
          <a:lstStyle/>
          <a:p>
            <a:pPr algn="just"/>
            <a:r>
              <a:rPr lang="en-US" altLang="ja-JP" sz="1200" kern="100" dirty="0">
                <a:effectLst/>
              </a:rPr>
              <a:t>【</a:t>
            </a:r>
            <a:r>
              <a:rPr lang="ja-JP" altLang="en-US" sz="1200" kern="100" dirty="0"/>
              <a:t>対応方針</a:t>
            </a:r>
            <a:r>
              <a:rPr lang="en-US" altLang="ja-JP" sz="1200" kern="100" dirty="0">
                <a:effectLst/>
              </a:rPr>
              <a:t>】</a:t>
            </a:r>
          </a:p>
          <a:p>
            <a:r>
              <a:rPr lang="ja-JP" altLang="en-US" sz="1200" kern="100" dirty="0"/>
              <a:t>　管渠の劣化状況、所轄警察署、道路管理者の連絡先等を事前に整理し備える。</a:t>
            </a:r>
            <a:endParaRPr lang="en-US" altLang="ja-JP" sz="1200" kern="100" dirty="0"/>
          </a:p>
          <a:p>
            <a:r>
              <a:rPr lang="ja-JP" altLang="en-US" sz="1200" kern="100" dirty="0"/>
              <a:t>⇒</a:t>
            </a:r>
            <a:r>
              <a:rPr lang="ja-JP" altLang="en-US" sz="1200" u="sng" kern="100" dirty="0"/>
              <a:t>平成</a:t>
            </a:r>
            <a:r>
              <a:rPr lang="en-US" altLang="ja-JP" sz="1200" u="sng" kern="100" dirty="0"/>
              <a:t>31</a:t>
            </a:r>
            <a:r>
              <a:rPr lang="ja-JP" altLang="en-US" sz="1200" u="sng" kern="100" dirty="0"/>
              <a:t>年度に作成済み</a:t>
            </a:r>
            <a:endParaRPr lang="en-US" altLang="ja-JP" sz="1200" u="sng" kern="100" dirty="0">
              <a:effectLst/>
            </a:endParaRPr>
          </a:p>
        </p:txBody>
      </p:sp>
      <p:sp>
        <p:nvSpPr>
          <p:cNvPr id="82" name="フローチャート: 組合せ 81">
            <a:extLst>
              <a:ext uri="{FF2B5EF4-FFF2-40B4-BE49-F238E27FC236}">
                <a16:creationId xmlns:a16="http://schemas.microsoft.com/office/drawing/2014/main" id="{747FA734-EA56-4677-BBDE-48567AF31441}"/>
              </a:ext>
            </a:extLst>
          </p:cNvPr>
          <p:cNvSpPr/>
          <p:nvPr/>
        </p:nvSpPr>
        <p:spPr>
          <a:xfrm>
            <a:off x="6124416" y="4037836"/>
            <a:ext cx="1489660" cy="90607"/>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3" name="フローチャート: 組合せ 82">
            <a:extLst>
              <a:ext uri="{FF2B5EF4-FFF2-40B4-BE49-F238E27FC236}">
                <a16:creationId xmlns:a16="http://schemas.microsoft.com/office/drawing/2014/main" id="{67B300E2-25D9-4828-AB60-499E826D2BE9}"/>
              </a:ext>
            </a:extLst>
          </p:cNvPr>
          <p:cNvSpPr/>
          <p:nvPr/>
        </p:nvSpPr>
        <p:spPr>
          <a:xfrm>
            <a:off x="6126526" y="5297130"/>
            <a:ext cx="1489660" cy="114895"/>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1">
            <a:extLst>
              <a:ext uri="{FF2B5EF4-FFF2-40B4-BE49-F238E27FC236}">
                <a16:creationId xmlns:a16="http://schemas.microsoft.com/office/drawing/2014/main" id="{4CF0990C-97AC-4A72-B3BD-93CBDA778241}"/>
              </a:ext>
            </a:extLst>
          </p:cNvPr>
          <p:cNvSpPr txBox="1">
            <a:spLocks/>
          </p:cNvSpPr>
          <p:nvPr/>
        </p:nvSpPr>
        <p:spPr>
          <a:xfrm>
            <a:off x="7884368" y="6453336"/>
            <a:ext cx="18288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9</a:t>
            </a:fld>
            <a:endParaRPr lang="ja-JP" altLang="en-US" dirty="0"/>
          </a:p>
        </p:txBody>
      </p:sp>
      <p:sp>
        <p:nvSpPr>
          <p:cNvPr id="15" name="テキスト ボックス 14">
            <a:extLst>
              <a:ext uri="{FF2B5EF4-FFF2-40B4-BE49-F238E27FC236}">
                <a16:creationId xmlns:a16="http://schemas.microsoft.com/office/drawing/2014/main" id="{14EDF471-66C7-41E1-9FD1-346EA10F6E4C}"/>
              </a:ext>
            </a:extLst>
          </p:cNvPr>
          <p:cNvSpPr txBox="1"/>
          <p:nvPr/>
        </p:nvSpPr>
        <p:spPr>
          <a:xfrm>
            <a:off x="7520090" y="47615"/>
            <a:ext cx="1623909" cy="400110"/>
          </a:xfrm>
          <a:prstGeom prst="rect">
            <a:avLst/>
          </a:prstGeom>
          <a:solidFill>
            <a:srgbClr val="002060"/>
          </a:solidFill>
        </p:spPr>
        <p:txBody>
          <a:bodyPr wrap="square" rtlCol="0">
            <a:spAutoFit/>
          </a:bodyPr>
          <a:lstStyle/>
          <a:p>
            <a:r>
              <a:rPr kumimoji="1" lang="en-US" altLang="ja-JP" sz="2000" dirty="0">
                <a:solidFill>
                  <a:schemeClr val="bg1">
                    <a:lumMod val="95000"/>
                  </a:schemeClr>
                </a:solidFill>
              </a:rPr>
              <a:t>【</a:t>
            </a:r>
            <a:r>
              <a:rPr kumimoji="1" lang="ja-JP" altLang="en-US" sz="2000" dirty="0">
                <a:solidFill>
                  <a:schemeClr val="bg1">
                    <a:lumMod val="95000"/>
                  </a:schemeClr>
                </a:solidFill>
              </a:rPr>
              <a:t>資料№</a:t>
            </a:r>
            <a:r>
              <a:rPr kumimoji="1" lang="en-US" altLang="ja-JP" sz="2000" dirty="0">
                <a:solidFill>
                  <a:schemeClr val="bg1">
                    <a:lumMod val="95000"/>
                  </a:schemeClr>
                </a:solidFill>
              </a:rPr>
              <a:t>4】</a:t>
            </a:r>
            <a:endParaRPr kumimoji="1" lang="ja-JP" altLang="en-US" sz="2000" dirty="0">
              <a:solidFill>
                <a:schemeClr val="bg1">
                  <a:lumMod val="95000"/>
                </a:schemeClr>
              </a:solidFill>
            </a:endParaRPr>
          </a:p>
        </p:txBody>
      </p:sp>
    </p:spTree>
    <p:extLst>
      <p:ext uri="{BB962C8B-B14F-4D97-AF65-F5344CB8AC3E}">
        <p14:creationId xmlns:p14="http://schemas.microsoft.com/office/powerpoint/2010/main" val="2355650238"/>
      </p:ext>
    </p:extLst>
  </p:cSld>
  <p:clrMapOvr>
    <a:masterClrMapping/>
  </p:clrMapOvr>
</p:sld>
</file>

<file path=ppt/theme/theme1.xml><?xml version="1.0" encoding="utf-8"?>
<a:theme xmlns:a="http://schemas.openxmlformats.org/drawingml/2006/main" name="スリップストリーム">
  <a:themeElements>
    <a:clrScheme name="スリップストリーム">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スリップストリーム">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スリップストリーム">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24B8D6-791C-413A-A636-DC40FB5D7411}">
  <ds:schemaRefs>
    <ds:schemaRef ds:uri="http://schemas.microsoft.com/sharepoint/v3/contenttype/forms"/>
  </ds:schemaRefs>
</ds:datastoreItem>
</file>

<file path=customXml/itemProps2.xml><?xml version="1.0" encoding="utf-8"?>
<ds:datastoreItem xmlns:ds="http://schemas.openxmlformats.org/officeDocument/2006/customXml" ds:itemID="{63914B7B-EF27-4ABB-B663-00334B5CE50F}"/>
</file>

<file path=customXml/itemProps3.xml><?xml version="1.0" encoding="utf-8"?>
<ds:datastoreItem xmlns:ds="http://schemas.openxmlformats.org/officeDocument/2006/customXml" ds:itemID="{B884C18B-57AD-4ADE-808E-8A3249C40435}">
  <ds:schemaRefs>
    <ds:schemaRef ds:uri="http://schemas.microsoft.com/office/infopath/2007/PartnerControls"/>
    <ds:schemaRef ds:uri="http://www.w3.org/XML/1998/namespace"/>
    <ds:schemaRef ds:uri="http://purl.org/dc/dcmitype/"/>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Slipstream</Template>
  <TotalTime>17461</TotalTime>
  <Words>9489</Words>
  <Application>Microsoft Office PowerPoint</Application>
  <PresentationFormat>画面に合わせる (4:3)</PresentationFormat>
  <Paragraphs>1018</Paragraphs>
  <Slides>52</Slides>
  <Notes>1</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52</vt:i4>
      </vt:variant>
    </vt:vector>
  </HeadingPairs>
  <TitlesOfParts>
    <vt:vector size="68" baseType="lpstr">
      <vt:lpstr>BIZ UDPゴシック</vt:lpstr>
      <vt:lpstr>HGP創英角ﾎﾟｯﾌﾟ体</vt:lpstr>
      <vt:lpstr>HGSｺﾞｼｯｸM</vt:lpstr>
      <vt:lpstr>HGｺﾞｼｯｸM</vt:lpstr>
      <vt:lpstr>HG丸ｺﾞｼｯｸM-PRO</vt:lpstr>
      <vt:lpstr>Meiryo UI</vt:lpstr>
      <vt:lpstr>ＭＳ ゴシック</vt:lpstr>
      <vt:lpstr>ＭＳＰゴシック</vt:lpstr>
      <vt:lpstr>メイリオ</vt:lpstr>
      <vt:lpstr>Arial</vt:lpstr>
      <vt:lpstr>Calibri</vt:lpstr>
      <vt:lpstr>Century</vt:lpstr>
      <vt:lpstr>Georgia</vt:lpstr>
      <vt:lpstr>Trebuchet MS</vt:lpstr>
      <vt:lpstr>Wingdings 2</vt:lpstr>
      <vt:lpstr>スリップストリーム</vt:lpstr>
      <vt:lpstr>大阪府都市基盤施設維持管理技術審議会  第１回　河川等部会  </vt:lpstr>
      <vt:lpstr>個票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参考資料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湯川　正朗</cp:lastModifiedBy>
  <cp:revision>857</cp:revision>
  <cp:lastPrinted>2024-03-21T01:02:06Z</cp:lastPrinted>
  <dcterms:created xsi:type="dcterms:W3CDTF">2013-06-19T04:48:16Z</dcterms:created>
  <dcterms:modified xsi:type="dcterms:W3CDTF">2024-03-22T06:25:24Z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ies>
</file>