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4.xml" ContentType="application/vnd.openxmlformats-officedocument.drawingml.chartshapes+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handoutMasterIdLst>
    <p:handoutMasterId r:id="rId39"/>
  </p:handoutMasterIdLst>
  <p:sldIdLst>
    <p:sldId id="454" r:id="rId5"/>
    <p:sldId id="257" r:id="rId6"/>
    <p:sldId id="817" r:id="rId7"/>
    <p:sldId id="1152" r:id="rId8"/>
    <p:sldId id="1153" r:id="rId9"/>
    <p:sldId id="589" r:id="rId10"/>
    <p:sldId id="1154" r:id="rId11"/>
    <p:sldId id="1156" r:id="rId12"/>
    <p:sldId id="1157" r:id="rId13"/>
    <p:sldId id="1158" r:id="rId14"/>
    <p:sldId id="1159" r:id="rId15"/>
    <p:sldId id="1212" r:id="rId16"/>
    <p:sldId id="1213" r:id="rId17"/>
    <p:sldId id="754" r:id="rId18"/>
    <p:sldId id="1160" r:id="rId19"/>
    <p:sldId id="1215" r:id="rId20"/>
    <p:sldId id="1216" r:id="rId21"/>
    <p:sldId id="1218" r:id="rId22"/>
    <p:sldId id="1219" r:id="rId23"/>
    <p:sldId id="1225" r:id="rId24"/>
    <p:sldId id="1239" r:id="rId25"/>
    <p:sldId id="1233" r:id="rId26"/>
    <p:sldId id="1217" r:id="rId27"/>
    <p:sldId id="1163" r:id="rId28"/>
    <p:sldId id="1220" r:id="rId29"/>
    <p:sldId id="1221" r:id="rId30"/>
    <p:sldId id="1222" r:id="rId31"/>
    <p:sldId id="1234" r:id="rId32"/>
    <p:sldId id="1223" r:id="rId33"/>
    <p:sldId id="1235" r:id="rId34"/>
    <p:sldId id="1227" r:id="rId35"/>
    <p:sldId id="1228" r:id="rId36"/>
    <p:sldId id="1237" r:id="rId37"/>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湯川　正朗" initials="湯川　正朗" lastIdx="2" clrIdx="0">
    <p:extLst>
      <p:ext uri="{19B8F6BF-5375-455C-9EA6-DF929625EA0E}">
        <p15:presenceInfo xmlns:p15="http://schemas.microsoft.com/office/powerpoint/2012/main" userId="S::YukawaM@lan.pref.osaka.jp::ac29dad5-4abc-4728-a378-ee2c4fdffd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0066CC"/>
    <a:srgbClr val="00B0F0"/>
    <a:srgbClr val="CCFFFF"/>
    <a:srgbClr val="CCFF33"/>
    <a:srgbClr val="FFCC66"/>
    <a:srgbClr val="FF99CC"/>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6395" autoAdjust="0"/>
  </p:normalViewPr>
  <p:slideViewPr>
    <p:cSldViewPr>
      <p:cViewPr varScale="1">
        <p:scale>
          <a:sx n="97" d="100"/>
          <a:sy n="97" d="100"/>
        </p:scale>
        <p:origin x="235" y="91"/>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09675566328531"/>
          <c:y val="3.9010054932412358E-2"/>
          <c:w val="0.80767103530633122"/>
          <c:h val="0.83765897225678609"/>
        </c:manualLayout>
      </c:layout>
      <c:barChart>
        <c:barDir val="col"/>
        <c:grouping val="stacked"/>
        <c:varyColors val="0"/>
        <c:ser>
          <c:idx val="1"/>
          <c:order val="0"/>
          <c:tx>
            <c:v>土木建築</c:v>
          </c:tx>
          <c:spPr>
            <a:pattFill prst="pct75">
              <a:fgClr>
                <a:srgbClr val="0000FF"/>
              </a:fgClr>
              <a:bgClr>
                <a:schemeClr val="bg1"/>
              </a:bgClr>
            </a:pattFill>
            <a:ln w="3175">
              <a:solidFill>
                <a:schemeClr val="tx1"/>
              </a:solidFill>
            </a:ln>
          </c:spPr>
          <c:invertIfNegative val="0"/>
          <c:cat>
            <c:strRef>
              <c:f>'グラフデータ（全体）'!$C$48:$EU$48</c:f>
              <c:strCache>
                <c:ptCount val="149"/>
                <c:pt idx="0">
                  <c:v>S40</c:v>
                </c:pt>
                <c:pt idx="1">
                  <c:v>S41</c:v>
                </c:pt>
                <c:pt idx="2">
                  <c:v>S42</c:v>
                </c:pt>
                <c:pt idx="3">
                  <c:v>S43</c:v>
                </c:pt>
                <c:pt idx="4">
                  <c:v>S44</c:v>
                </c:pt>
                <c:pt idx="5">
                  <c:v>S45</c:v>
                </c:pt>
                <c:pt idx="6">
                  <c:v>S46</c:v>
                </c:pt>
                <c:pt idx="7">
                  <c:v>S47</c:v>
                </c:pt>
                <c:pt idx="8">
                  <c:v>S48</c:v>
                </c:pt>
                <c:pt idx="9">
                  <c:v>S49</c:v>
                </c:pt>
                <c:pt idx="10">
                  <c:v>S50</c:v>
                </c:pt>
                <c:pt idx="11">
                  <c:v>S51</c:v>
                </c:pt>
                <c:pt idx="12">
                  <c:v>S52</c:v>
                </c:pt>
                <c:pt idx="13">
                  <c:v>S53</c:v>
                </c:pt>
                <c:pt idx="14">
                  <c:v>S54</c:v>
                </c:pt>
                <c:pt idx="15">
                  <c:v>S55</c:v>
                </c:pt>
                <c:pt idx="16">
                  <c:v>S56</c:v>
                </c:pt>
                <c:pt idx="17">
                  <c:v>S57</c:v>
                </c:pt>
                <c:pt idx="18">
                  <c:v>S58</c:v>
                </c:pt>
                <c:pt idx="19">
                  <c:v>S59</c:v>
                </c:pt>
                <c:pt idx="20">
                  <c:v>S60</c:v>
                </c:pt>
                <c:pt idx="21">
                  <c:v>S61</c:v>
                </c:pt>
                <c:pt idx="22">
                  <c:v>S62</c:v>
                </c:pt>
                <c:pt idx="23">
                  <c:v>S63</c:v>
                </c:pt>
                <c:pt idx="24">
                  <c:v>H1</c:v>
                </c:pt>
                <c:pt idx="25">
                  <c:v>H2</c:v>
                </c:pt>
                <c:pt idx="26">
                  <c:v>H3</c:v>
                </c:pt>
                <c:pt idx="27">
                  <c:v>H4</c:v>
                </c:pt>
                <c:pt idx="28">
                  <c:v>H5</c:v>
                </c:pt>
                <c:pt idx="29">
                  <c:v>H6</c:v>
                </c:pt>
                <c:pt idx="30">
                  <c:v>H7</c:v>
                </c:pt>
                <c:pt idx="31">
                  <c:v>H8</c:v>
                </c:pt>
                <c:pt idx="32">
                  <c:v>H9</c:v>
                </c:pt>
                <c:pt idx="33">
                  <c:v>H10</c:v>
                </c:pt>
                <c:pt idx="34">
                  <c:v>H11</c:v>
                </c:pt>
                <c:pt idx="35">
                  <c:v>H12</c:v>
                </c:pt>
                <c:pt idx="36">
                  <c:v>H13</c:v>
                </c:pt>
                <c:pt idx="37">
                  <c:v>H14</c:v>
                </c:pt>
                <c:pt idx="38">
                  <c:v>H15</c:v>
                </c:pt>
                <c:pt idx="39">
                  <c:v>H16</c:v>
                </c:pt>
                <c:pt idx="40">
                  <c:v>H17</c:v>
                </c:pt>
                <c:pt idx="41">
                  <c:v>H18</c:v>
                </c:pt>
                <c:pt idx="42">
                  <c:v>H19</c:v>
                </c:pt>
                <c:pt idx="43">
                  <c:v>H20</c:v>
                </c:pt>
                <c:pt idx="44">
                  <c:v>H21</c:v>
                </c:pt>
                <c:pt idx="45">
                  <c:v>H22</c:v>
                </c:pt>
                <c:pt idx="46">
                  <c:v>H23</c:v>
                </c:pt>
                <c:pt idx="47">
                  <c:v>H24</c:v>
                </c:pt>
                <c:pt idx="48">
                  <c:v>H25</c:v>
                </c:pt>
                <c:pt idx="49">
                  <c:v>H26</c:v>
                </c:pt>
                <c:pt idx="50">
                  <c:v>H27</c:v>
                </c:pt>
                <c:pt idx="51">
                  <c:v>H28</c:v>
                </c:pt>
                <c:pt idx="52">
                  <c:v>H29</c:v>
                </c:pt>
                <c:pt idx="53">
                  <c:v>H30</c:v>
                </c:pt>
                <c:pt idx="54">
                  <c:v>R1</c:v>
                </c:pt>
                <c:pt idx="55">
                  <c:v>R2</c:v>
                </c:pt>
                <c:pt idx="56">
                  <c:v>R3</c:v>
                </c:pt>
                <c:pt idx="57">
                  <c:v>R4</c:v>
                </c:pt>
                <c:pt idx="58">
                  <c:v>R5</c:v>
                </c:pt>
                <c:pt idx="59">
                  <c:v>R6</c:v>
                </c:pt>
                <c:pt idx="60">
                  <c:v>R7</c:v>
                </c:pt>
                <c:pt idx="61">
                  <c:v>R8</c:v>
                </c:pt>
                <c:pt idx="62">
                  <c:v>R9</c:v>
                </c:pt>
                <c:pt idx="63">
                  <c:v>R10</c:v>
                </c:pt>
                <c:pt idx="64">
                  <c:v>R11</c:v>
                </c:pt>
                <c:pt idx="65">
                  <c:v>R12</c:v>
                </c:pt>
                <c:pt idx="66">
                  <c:v>R13</c:v>
                </c:pt>
                <c:pt idx="67">
                  <c:v>R14</c:v>
                </c:pt>
                <c:pt idx="68">
                  <c:v>R15</c:v>
                </c:pt>
                <c:pt idx="69">
                  <c:v>R16</c:v>
                </c:pt>
                <c:pt idx="70">
                  <c:v>R17</c:v>
                </c:pt>
                <c:pt idx="71">
                  <c:v>R18</c:v>
                </c:pt>
                <c:pt idx="72">
                  <c:v>R19</c:v>
                </c:pt>
                <c:pt idx="73">
                  <c:v>R20</c:v>
                </c:pt>
                <c:pt idx="74">
                  <c:v>R21</c:v>
                </c:pt>
                <c:pt idx="75">
                  <c:v>R22</c:v>
                </c:pt>
                <c:pt idx="76">
                  <c:v>R23</c:v>
                </c:pt>
                <c:pt idx="77">
                  <c:v>R24</c:v>
                </c:pt>
                <c:pt idx="78">
                  <c:v>R25</c:v>
                </c:pt>
                <c:pt idx="79">
                  <c:v>R26</c:v>
                </c:pt>
                <c:pt idx="80">
                  <c:v>R27</c:v>
                </c:pt>
                <c:pt idx="81">
                  <c:v>R28</c:v>
                </c:pt>
                <c:pt idx="82">
                  <c:v>R29</c:v>
                </c:pt>
                <c:pt idx="83">
                  <c:v>R30</c:v>
                </c:pt>
                <c:pt idx="84">
                  <c:v>R31</c:v>
                </c:pt>
                <c:pt idx="85">
                  <c:v>R32</c:v>
                </c:pt>
                <c:pt idx="86">
                  <c:v>R33</c:v>
                </c:pt>
                <c:pt idx="87">
                  <c:v>R34</c:v>
                </c:pt>
                <c:pt idx="88">
                  <c:v>R35</c:v>
                </c:pt>
                <c:pt idx="89">
                  <c:v>R36</c:v>
                </c:pt>
                <c:pt idx="90">
                  <c:v>R37</c:v>
                </c:pt>
                <c:pt idx="91">
                  <c:v>R38</c:v>
                </c:pt>
                <c:pt idx="92">
                  <c:v>R39</c:v>
                </c:pt>
                <c:pt idx="93">
                  <c:v>R40</c:v>
                </c:pt>
                <c:pt idx="94">
                  <c:v>R41</c:v>
                </c:pt>
                <c:pt idx="95">
                  <c:v>R42</c:v>
                </c:pt>
                <c:pt idx="96">
                  <c:v>R43</c:v>
                </c:pt>
                <c:pt idx="97">
                  <c:v>R44</c:v>
                </c:pt>
                <c:pt idx="98">
                  <c:v>R45</c:v>
                </c:pt>
                <c:pt idx="99">
                  <c:v>R46</c:v>
                </c:pt>
                <c:pt idx="100">
                  <c:v>R47</c:v>
                </c:pt>
                <c:pt idx="101">
                  <c:v>R48</c:v>
                </c:pt>
                <c:pt idx="102">
                  <c:v>R49</c:v>
                </c:pt>
                <c:pt idx="103">
                  <c:v>R50</c:v>
                </c:pt>
                <c:pt idx="104">
                  <c:v>R51</c:v>
                </c:pt>
                <c:pt idx="105">
                  <c:v>R52</c:v>
                </c:pt>
                <c:pt idx="106">
                  <c:v>R53</c:v>
                </c:pt>
                <c:pt idx="107">
                  <c:v>R54</c:v>
                </c:pt>
                <c:pt idx="108">
                  <c:v>R55</c:v>
                </c:pt>
                <c:pt idx="109">
                  <c:v>R56</c:v>
                </c:pt>
                <c:pt idx="110">
                  <c:v>R57</c:v>
                </c:pt>
                <c:pt idx="111">
                  <c:v>R58</c:v>
                </c:pt>
                <c:pt idx="112">
                  <c:v>R59</c:v>
                </c:pt>
                <c:pt idx="113">
                  <c:v>R60</c:v>
                </c:pt>
                <c:pt idx="114">
                  <c:v>R61</c:v>
                </c:pt>
                <c:pt idx="115">
                  <c:v>R62</c:v>
                </c:pt>
                <c:pt idx="116">
                  <c:v>R63</c:v>
                </c:pt>
                <c:pt idx="117">
                  <c:v>R64</c:v>
                </c:pt>
                <c:pt idx="118">
                  <c:v>R65</c:v>
                </c:pt>
                <c:pt idx="119">
                  <c:v>R66</c:v>
                </c:pt>
                <c:pt idx="120">
                  <c:v>R67</c:v>
                </c:pt>
                <c:pt idx="121">
                  <c:v>R68</c:v>
                </c:pt>
                <c:pt idx="122">
                  <c:v>R69</c:v>
                </c:pt>
                <c:pt idx="123">
                  <c:v>R70</c:v>
                </c:pt>
                <c:pt idx="124">
                  <c:v>R71</c:v>
                </c:pt>
                <c:pt idx="125">
                  <c:v>R72</c:v>
                </c:pt>
                <c:pt idx="126">
                  <c:v>R73</c:v>
                </c:pt>
                <c:pt idx="127">
                  <c:v>R74</c:v>
                </c:pt>
                <c:pt idx="128">
                  <c:v>R75</c:v>
                </c:pt>
                <c:pt idx="129">
                  <c:v>R76</c:v>
                </c:pt>
                <c:pt idx="130">
                  <c:v>R77</c:v>
                </c:pt>
                <c:pt idx="131">
                  <c:v>R78</c:v>
                </c:pt>
                <c:pt idx="132">
                  <c:v>R79</c:v>
                </c:pt>
                <c:pt idx="133">
                  <c:v>R80</c:v>
                </c:pt>
                <c:pt idx="134">
                  <c:v>R81</c:v>
                </c:pt>
                <c:pt idx="135">
                  <c:v>R82</c:v>
                </c:pt>
                <c:pt idx="136">
                  <c:v>R83</c:v>
                </c:pt>
                <c:pt idx="137">
                  <c:v>R84</c:v>
                </c:pt>
                <c:pt idx="138">
                  <c:v>R85</c:v>
                </c:pt>
                <c:pt idx="139">
                  <c:v>R86</c:v>
                </c:pt>
                <c:pt idx="140">
                  <c:v>R87</c:v>
                </c:pt>
                <c:pt idx="141">
                  <c:v>R88</c:v>
                </c:pt>
                <c:pt idx="142">
                  <c:v>R89</c:v>
                </c:pt>
                <c:pt idx="143">
                  <c:v>R90</c:v>
                </c:pt>
                <c:pt idx="144">
                  <c:v>R91</c:v>
                </c:pt>
                <c:pt idx="145">
                  <c:v>R92</c:v>
                </c:pt>
                <c:pt idx="146">
                  <c:v>R93</c:v>
                </c:pt>
                <c:pt idx="147">
                  <c:v>R94</c:v>
                </c:pt>
                <c:pt idx="148">
                  <c:v>R95</c:v>
                </c:pt>
              </c:strCache>
            </c:strRef>
          </c:cat>
          <c:val>
            <c:numRef>
              <c:f>'グラフデータ（全体）'!$C$50:$EU$50</c:f>
              <c:numCache>
                <c:formatCode>#,##0_);[Red]\(#,##0\)</c:formatCode>
                <c:ptCount val="149"/>
                <c:pt idx="0">
                  <c:v>697.88775899999996</c:v>
                </c:pt>
                <c:pt idx="1">
                  <c:v>1770.4526699999999</c:v>
                </c:pt>
                <c:pt idx="2">
                  <c:v>1092.342181</c:v>
                </c:pt>
                <c:pt idx="3">
                  <c:v>1570.369829</c:v>
                </c:pt>
                <c:pt idx="4">
                  <c:v>6674.0988579999994</c:v>
                </c:pt>
                <c:pt idx="5">
                  <c:v>1522.504099</c:v>
                </c:pt>
                <c:pt idx="6">
                  <c:v>8289.2504530000006</c:v>
                </c:pt>
                <c:pt idx="7">
                  <c:v>1793.926907</c:v>
                </c:pt>
                <c:pt idx="8">
                  <c:v>11455.016351</c:v>
                </c:pt>
                <c:pt idx="9">
                  <c:v>7281.7458409999999</c:v>
                </c:pt>
                <c:pt idx="10">
                  <c:v>9864.6279450000002</c:v>
                </c:pt>
                <c:pt idx="11">
                  <c:v>12781.110186999998</c:v>
                </c:pt>
                <c:pt idx="12">
                  <c:v>4770.171953</c:v>
                </c:pt>
                <c:pt idx="13">
                  <c:v>13659.115456</c:v>
                </c:pt>
                <c:pt idx="14">
                  <c:v>21157.883613999998</c:v>
                </c:pt>
                <c:pt idx="15">
                  <c:v>18220.974785999999</c:v>
                </c:pt>
                <c:pt idx="16">
                  <c:v>33846.650241999996</c:v>
                </c:pt>
                <c:pt idx="17">
                  <c:v>32944.847151000002</c:v>
                </c:pt>
                <c:pt idx="18">
                  <c:v>18566.445122000001</c:v>
                </c:pt>
                <c:pt idx="19">
                  <c:v>20153.94196</c:v>
                </c:pt>
                <c:pt idx="20">
                  <c:v>23890.023118999998</c:v>
                </c:pt>
                <c:pt idx="21">
                  <c:v>18768.187797999999</c:v>
                </c:pt>
                <c:pt idx="22">
                  <c:v>32470.136964999998</c:v>
                </c:pt>
                <c:pt idx="23">
                  <c:v>42120.624817999997</c:v>
                </c:pt>
                <c:pt idx="24">
                  <c:v>42808.314289999995</c:v>
                </c:pt>
                <c:pt idx="25">
                  <c:v>41216.222618</c:v>
                </c:pt>
                <c:pt idx="26">
                  <c:v>39358.266212999995</c:v>
                </c:pt>
                <c:pt idx="27">
                  <c:v>44537.448734999998</c:v>
                </c:pt>
                <c:pt idx="28">
                  <c:v>48809.948404000002</c:v>
                </c:pt>
                <c:pt idx="29">
                  <c:v>28505.108768999999</c:v>
                </c:pt>
                <c:pt idx="30">
                  <c:v>45936.146934999997</c:v>
                </c:pt>
                <c:pt idx="31">
                  <c:v>18892.541565</c:v>
                </c:pt>
                <c:pt idx="32">
                  <c:v>33690.888640999998</c:v>
                </c:pt>
                <c:pt idx="33">
                  <c:v>43861.599761000005</c:v>
                </c:pt>
                <c:pt idx="34">
                  <c:v>46152.151929</c:v>
                </c:pt>
                <c:pt idx="35">
                  <c:v>16365.919012</c:v>
                </c:pt>
                <c:pt idx="36">
                  <c:v>69555.331182000009</c:v>
                </c:pt>
                <c:pt idx="37">
                  <c:v>14972.724044000001</c:v>
                </c:pt>
                <c:pt idx="38">
                  <c:v>30614.144216000001</c:v>
                </c:pt>
                <c:pt idx="39">
                  <c:v>30794.828784000001</c:v>
                </c:pt>
                <c:pt idx="40">
                  <c:v>42035.688546000005</c:v>
                </c:pt>
                <c:pt idx="41">
                  <c:v>15772.528033999999</c:v>
                </c:pt>
                <c:pt idx="42">
                  <c:v>22093.517645</c:v>
                </c:pt>
                <c:pt idx="43">
                  <c:v>27180.622351000002</c:v>
                </c:pt>
                <c:pt idx="44">
                  <c:v>14554.562324</c:v>
                </c:pt>
                <c:pt idx="45">
                  <c:v>7416.2722819999999</c:v>
                </c:pt>
                <c:pt idx="46">
                  <c:v>11549.986578</c:v>
                </c:pt>
                <c:pt idx="47">
                  <c:v>1846.403544</c:v>
                </c:pt>
                <c:pt idx="48">
                  <c:v>851.13982799999997</c:v>
                </c:pt>
                <c:pt idx="49">
                  <c:v>2628.1438660000003</c:v>
                </c:pt>
                <c:pt idx="50">
                  <c:v>674.08719399999995</c:v>
                </c:pt>
                <c:pt idx="51">
                  <c:v>33.465919999999997</c:v>
                </c:pt>
                <c:pt idx="52">
                  <c:v>0</c:v>
                </c:pt>
                <c:pt idx="53">
                  <c:v>0</c:v>
                </c:pt>
                <c:pt idx="54">
                  <c:v>27.7153578</c:v>
                </c:pt>
                <c:pt idx="55">
                  <c:v>0</c:v>
                </c:pt>
                <c:pt idx="56">
                  <c:v>0</c:v>
                </c:pt>
                <c:pt idx="57">
                  <c:v>2272.6470089999998</c:v>
                </c:pt>
                <c:pt idx="58">
                  <c:v>0</c:v>
                </c:pt>
                <c:pt idx="59">
                  <c:v>0</c:v>
                </c:pt>
                <c:pt idx="60">
                  <c:v>0</c:v>
                </c:pt>
                <c:pt idx="61">
                  <c:v>0</c:v>
                </c:pt>
                <c:pt idx="62">
                  <c:v>0</c:v>
                </c:pt>
                <c:pt idx="63">
                  <c:v>124.339341</c:v>
                </c:pt>
                <c:pt idx="64">
                  <c:v>90.088784000000004</c:v>
                </c:pt>
                <c:pt idx="65">
                  <c:v>39.171615600000003</c:v>
                </c:pt>
                <c:pt idx="66">
                  <c:v>228.26464000000001</c:v>
                </c:pt>
                <c:pt idx="67">
                  <c:v>286.047303</c:v>
                </c:pt>
                <c:pt idx="68">
                  <c:v>332.25904700000001</c:v>
                </c:pt>
                <c:pt idx="69">
                  <c:v>186.03689650000001</c:v>
                </c:pt>
                <c:pt idx="70">
                  <c:v>192.89130900000001</c:v>
                </c:pt>
                <c:pt idx="71">
                  <c:v>65.036507999999998</c:v>
                </c:pt>
                <c:pt idx="72">
                  <c:v>2312.7136890000002</c:v>
                </c:pt>
                <c:pt idx="73">
                  <c:v>0</c:v>
                </c:pt>
                <c:pt idx="74">
                  <c:v>12774.238650100004</c:v>
                </c:pt>
                <c:pt idx="75">
                  <c:v>907.25408670000002</c:v>
                </c:pt>
                <c:pt idx="76">
                  <c:v>2301.5884710000005</c:v>
                </c:pt>
                <c:pt idx="77">
                  <c:v>1420.0448353000004</c:v>
                </c:pt>
                <c:pt idx="78">
                  <c:v>2183.2841783999997</c:v>
                </c:pt>
                <c:pt idx="79">
                  <c:v>10599.323695999992</c:v>
                </c:pt>
                <c:pt idx="80">
                  <c:v>1979.6579436999987</c:v>
                </c:pt>
                <c:pt idx="81">
                  <c:v>10776.025588899996</c:v>
                </c:pt>
                <c:pt idx="82">
                  <c:v>2332.1049790999996</c:v>
                </c:pt>
                <c:pt idx="83">
                  <c:v>14891.521256300006</c:v>
                </c:pt>
                <c:pt idx="84">
                  <c:v>9351.4539962999952</c:v>
                </c:pt>
                <c:pt idx="85">
                  <c:v>12824.016328500002</c:v>
                </c:pt>
                <c:pt idx="86">
                  <c:v>16735.164198899998</c:v>
                </c:pt>
                <c:pt idx="87">
                  <c:v>8665.4765737000016</c:v>
                </c:pt>
                <c:pt idx="88">
                  <c:v>17786.443529400007</c:v>
                </c:pt>
                <c:pt idx="89">
                  <c:v>27792.817275199999</c:v>
                </c:pt>
                <c:pt idx="90">
                  <c:v>24040.248620799994</c:v>
                </c:pt>
                <c:pt idx="91">
                  <c:v>44183.307297299994</c:v>
                </c:pt>
                <c:pt idx="92">
                  <c:v>42856.016654099993</c:v>
                </c:pt>
                <c:pt idx="93">
                  <c:v>24136.378658599999</c:v>
                </c:pt>
                <c:pt idx="94">
                  <c:v>26200.124547999996</c:v>
                </c:pt>
                <c:pt idx="95">
                  <c:v>31057.03005469999</c:v>
                </c:pt>
                <c:pt idx="96">
                  <c:v>24398.644137399991</c:v>
                </c:pt>
                <c:pt idx="97">
                  <c:v>42215.732188500013</c:v>
                </c:pt>
                <c:pt idx="98">
                  <c:v>54783.239818899994</c:v>
                </c:pt>
                <c:pt idx="99">
                  <c:v>55652.530359400043</c:v>
                </c:pt>
                <c:pt idx="100">
                  <c:v>53602.020327699996</c:v>
                </c:pt>
                <c:pt idx="101">
                  <c:v>49281.475315899996</c:v>
                </c:pt>
                <c:pt idx="102">
                  <c:v>60226.887110000003</c:v>
                </c:pt>
                <c:pt idx="103">
                  <c:v>63422.907069599984</c:v>
                </c:pt>
                <c:pt idx="104">
                  <c:v>37051.699586400006</c:v>
                </c:pt>
                <c:pt idx="105">
                  <c:v>59691.249695999984</c:v>
                </c:pt>
                <c:pt idx="106">
                  <c:v>24532.882895299997</c:v>
                </c:pt>
                <c:pt idx="107">
                  <c:v>43785.570722400007</c:v>
                </c:pt>
                <c:pt idx="108">
                  <c:v>57009.8915022</c:v>
                </c:pt>
                <c:pt idx="109">
                  <c:v>59970.798872299987</c:v>
                </c:pt>
                <c:pt idx="110">
                  <c:v>21311.243515400012</c:v>
                </c:pt>
                <c:pt idx="111">
                  <c:v>77650.795133599997</c:v>
                </c:pt>
                <c:pt idx="112">
                  <c:v>32429.268595900008</c:v>
                </c:pt>
                <c:pt idx="113">
                  <c:v>39923.470512800028</c:v>
                </c:pt>
                <c:pt idx="114">
                  <c:v>40273.079638300042</c:v>
                </c:pt>
                <c:pt idx="115">
                  <c:v>54213.383201900011</c:v>
                </c:pt>
                <c:pt idx="116">
                  <c:v>20282.009259200004</c:v>
                </c:pt>
                <c:pt idx="117">
                  <c:v>27987.692151800005</c:v>
                </c:pt>
                <c:pt idx="118">
                  <c:v>35063.179639800015</c:v>
                </c:pt>
                <c:pt idx="119">
                  <c:v>18439.710467100002</c:v>
                </c:pt>
                <c:pt idx="120">
                  <c:v>9173.7782227000007</c:v>
                </c:pt>
                <c:pt idx="121">
                  <c:v>15014.9825514</c:v>
                </c:pt>
                <c:pt idx="122">
                  <c:v>2558.7884647000001</c:v>
                </c:pt>
                <c:pt idx="123">
                  <c:v>1106.4817764000004</c:v>
                </c:pt>
                <c:pt idx="124">
                  <c:v>3368.3639794999999</c:v>
                </c:pt>
                <c:pt idx="125">
                  <c:v>876.71596720000002</c:v>
                </c:pt>
                <c:pt idx="126">
                  <c:v>43.505696</c:v>
                </c:pt>
                <c:pt idx="127">
                  <c:v>0</c:v>
                </c:pt>
                <c:pt idx="128">
                  <c:v>39.673340000000003</c:v>
                </c:pt>
                <c:pt idx="129">
                  <c:v>27.573039000000001</c:v>
                </c:pt>
                <c:pt idx="130">
                  <c:v>220.6066668</c:v>
                </c:pt>
                <c:pt idx="131">
                  <c:v>206.8399087</c:v>
                </c:pt>
                <c:pt idx="132">
                  <c:v>4360.0482105999999</c:v>
                </c:pt>
                <c:pt idx="133">
                  <c:v>90.088784000000004</c:v>
                </c:pt>
                <c:pt idx="134">
                  <c:v>80.619174000000001</c:v>
                </c:pt>
                <c:pt idx="135">
                  <c:v>295.198736</c:v>
                </c:pt>
                <c:pt idx="136">
                  <c:v>286.047303</c:v>
                </c:pt>
                <c:pt idx="137">
                  <c:v>292.58570700000001</c:v>
                </c:pt>
                <c:pt idx="138">
                  <c:v>0</c:v>
                </c:pt>
                <c:pt idx="139">
                  <c:v>0</c:v>
                </c:pt>
                <c:pt idx="140">
                  <c:v>140.68885740000002</c:v>
                </c:pt>
                <c:pt idx="141">
                  <c:v>29.5934366</c:v>
                </c:pt>
                <c:pt idx="142">
                  <c:v>0</c:v>
                </c:pt>
                <c:pt idx="143">
                  <c:v>0</c:v>
                </c:pt>
                <c:pt idx="144">
                  <c:v>76.255491000000006</c:v>
                </c:pt>
                <c:pt idx="145">
                  <c:v>0</c:v>
                </c:pt>
                <c:pt idx="146">
                  <c:v>0</c:v>
                </c:pt>
                <c:pt idx="147">
                  <c:v>2272.6470089999998</c:v>
                </c:pt>
                <c:pt idx="148">
                  <c:v>0</c:v>
                </c:pt>
              </c:numCache>
            </c:numRef>
          </c:val>
          <c:extLst>
            <c:ext xmlns:c16="http://schemas.microsoft.com/office/drawing/2014/chart" uri="{C3380CC4-5D6E-409C-BE32-E72D297353CC}">
              <c16:uniqueId val="{00000000-C9F2-4AEB-9510-B3FACA3F2FBC}"/>
            </c:ext>
          </c:extLst>
        </c:ser>
        <c:ser>
          <c:idx val="3"/>
          <c:order val="1"/>
          <c:tx>
            <c:v>設備</c:v>
          </c:tx>
          <c:spPr>
            <a:pattFill prst="wdUpDiag">
              <a:fgClr>
                <a:srgbClr val="00B050"/>
              </a:fgClr>
              <a:bgClr>
                <a:schemeClr val="bg1"/>
              </a:bgClr>
            </a:pattFill>
            <a:ln w="3175">
              <a:solidFill>
                <a:schemeClr val="tx1"/>
              </a:solidFill>
            </a:ln>
          </c:spPr>
          <c:invertIfNegative val="0"/>
          <c:cat>
            <c:strRef>
              <c:f>'グラフデータ（全体）'!$C$48:$EU$48</c:f>
              <c:strCache>
                <c:ptCount val="149"/>
                <c:pt idx="0">
                  <c:v>S40</c:v>
                </c:pt>
                <c:pt idx="1">
                  <c:v>S41</c:v>
                </c:pt>
                <c:pt idx="2">
                  <c:v>S42</c:v>
                </c:pt>
                <c:pt idx="3">
                  <c:v>S43</c:v>
                </c:pt>
                <c:pt idx="4">
                  <c:v>S44</c:v>
                </c:pt>
                <c:pt idx="5">
                  <c:v>S45</c:v>
                </c:pt>
                <c:pt idx="6">
                  <c:v>S46</c:v>
                </c:pt>
                <c:pt idx="7">
                  <c:v>S47</c:v>
                </c:pt>
                <c:pt idx="8">
                  <c:v>S48</c:v>
                </c:pt>
                <c:pt idx="9">
                  <c:v>S49</c:v>
                </c:pt>
                <c:pt idx="10">
                  <c:v>S50</c:v>
                </c:pt>
                <c:pt idx="11">
                  <c:v>S51</c:v>
                </c:pt>
                <c:pt idx="12">
                  <c:v>S52</c:v>
                </c:pt>
                <c:pt idx="13">
                  <c:v>S53</c:v>
                </c:pt>
                <c:pt idx="14">
                  <c:v>S54</c:v>
                </c:pt>
                <c:pt idx="15">
                  <c:v>S55</c:v>
                </c:pt>
                <c:pt idx="16">
                  <c:v>S56</c:v>
                </c:pt>
                <c:pt idx="17">
                  <c:v>S57</c:v>
                </c:pt>
                <c:pt idx="18">
                  <c:v>S58</c:v>
                </c:pt>
                <c:pt idx="19">
                  <c:v>S59</c:v>
                </c:pt>
                <c:pt idx="20">
                  <c:v>S60</c:v>
                </c:pt>
                <c:pt idx="21">
                  <c:v>S61</c:v>
                </c:pt>
                <c:pt idx="22">
                  <c:v>S62</c:v>
                </c:pt>
                <c:pt idx="23">
                  <c:v>S63</c:v>
                </c:pt>
                <c:pt idx="24">
                  <c:v>H1</c:v>
                </c:pt>
                <c:pt idx="25">
                  <c:v>H2</c:v>
                </c:pt>
                <c:pt idx="26">
                  <c:v>H3</c:v>
                </c:pt>
                <c:pt idx="27">
                  <c:v>H4</c:v>
                </c:pt>
                <c:pt idx="28">
                  <c:v>H5</c:v>
                </c:pt>
                <c:pt idx="29">
                  <c:v>H6</c:v>
                </c:pt>
                <c:pt idx="30">
                  <c:v>H7</c:v>
                </c:pt>
                <c:pt idx="31">
                  <c:v>H8</c:v>
                </c:pt>
                <c:pt idx="32">
                  <c:v>H9</c:v>
                </c:pt>
                <c:pt idx="33">
                  <c:v>H10</c:v>
                </c:pt>
                <c:pt idx="34">
                  <c:v>H11</c:v>
                </c:pt>
                <c:pt idx="35">
                  <c:v>H12</c:v>
                </c:pt>
                <c:pt idx="36">
                  <c:v>H13</c:v>
                </c:pt>
                <c:pt idx="37">
                  <c:v>H14</c:v>
                </c:pt>
                <c:pt idx="38">
                  <c:v>H15</c:v>
                </c:pt>
                <c:pt idx="39">
                  <c:v>H16</c:v>
                </c:pt>
                <c:pt idx="40">
                  <c:v>H17</c:v>
                </c:pt>
                <c:pt idx="41">
                  <c:v>H18</c:v>
                </c:pt>
                <c:pt idx="42">
                  <c:v>H19</c:v>
                </c:pt>
                <c:pt idx="43">
                  <c:v>H20</c:v>
                </c:pt>
                <c:pt idx="44">
                  <c:v>H21</c:v>
                </c:pt>
                <c:pt idx="45">
                  <c:v>H22</c:v>
                </c:pt>
                <c:pt idx="46">
                  <c:v>H23</c:v>
                </c:pt>
                <c:pt idx="47">
                  <c:v>H24</c:v>
                </c:pt>
                <c:pt idx="48">
                  <c:v>H25</c:v>
                </c:pt>
                <c:pt idx="49">
                  <c:v>H26</c:v>
                </c:pt>
                <c:pt idx="50">
                  <c:v>H27</c:v>
                </c:pt>
                <c:pt idx="51">
                  <c:v>H28</c:v>
                </c:pt>
                <c:pt idx="52">
                  <c:v>H29</c:v>
                </c:pt>
                <c:pt idx="53">
                  <c:v>H30</c:v>
                </c:pt>
                <c:pt idx="54">
                  <c:v>R1</c:v>
                </c:pt>
                <c:pt idx="55">
                  <c:v>R2</c:v>
                </c:pt>
                <c:pt idx="56">
                  <c:v>R3</c:v>
                </c:pt>
                <c:pt idx="57">
                  <c:v>R4</c:v>
                </c:pt>
                <c:pt idx="58">
                  <c:v>R5</c:v>
                </c:pt>
                <c:pt idx="59">
                  <c:v>R6</c:v>
                </c:pt>
                <c:pt idx="60">
                  <c:v>R7</c:v>
                </c:pt>
                <c:pt idx="61">
                  <c:v>R8</c:v>
                </c:pt>
                <c:pt idx="62">
                  <c:v>R9</c:v>
                </c:pt>
                <c:pt idx="63">
                  <c:v>R10</c:v>
                </c:pt>
                <c:pt idx="64">
                  <c:v>R11</c:v>
                </c:pt>
                <c:pt idx="65">
                  <c:v>R12</c:v>
                </c:pt>
                <c:pt idx="66">
                  <c:v>R13</c:v>
                </c:pt>
                <c:pt idx="67">
                  <c:v>R14</c:v>
                </c:pt>
                <c:pt idx="68">
                  <c:v>R15</c:v>
                </c:pt>
                <c:pt idx="69">
                  <c:v>R16</c:v>
                </c:pt>
                <c:pt idx="70">
                  <c:v>R17</c:v>
                </c:pt>
                <c:pt idx="71">
                  <c:v>R18</c:v>
                </c:pt>
                <c:pt idx="72">
                  <c:v>R19</c:v>
                </c:pt>
                <c:pt idx="73">
                  <c:v>R20</c:v>
                </c:pt>
                <c:pt idx="74">
                  <c:v>R21</c:v>
                </c:pt>
                <c:pt idx="75">
                  <c:v>R22</c:v>
                </c:pt>
                <c:pt idx="76">
                  <c:v>R23</c:v>
                </c:pt>
                <c:pt idx="77">
                  <c:v>R24</c:v>
                </c:pt>
                <c:pt idx="78">
                  <c:v>R25</c:v>
                </c:pt>
                <c:pt idx="79">
                  <c:v>R26</c:v>
                </c:pt>
                <c:pt idx="80">
                  <c:v>R27</c:v>
                </c:pt>
                <c:pt idx="81">
                  <c:v>R28</c:v>
                </c:pt>
                <c:pt idx="82">
                  <c:v>R29</c:v>
                </c:pt>
                <c:pt idx="83">
                  <c:v>R30</c:v>
                </c:pt>
                <c:pt idx="84">
                  <c:v>R31</c:v>
                </c:pt>
                <c:pt idx="85">
                  <c:v>R32</c:v>
                </c:pt>
                <c:pt idx="86">
                  <c:v>R33</c:v>
                </c:pt>
                <c:pt idx="87">
                  <c:v>R34</c:v>
                </c:pt>
                <c:pt idx="88">
                  <c:v>R35</c:v>
                </c:pt>
                <c:pt idx="89">
                  <c:v>R36</c:v>
                </c:pt>
                <c:pt idx="90">
                  <c:v>R37</c:v>
                </c:pt>
                <c:pt idx="91">
                  <c:v>R38</c:v>
                </c:pt>
                <c:pt idx="92">
                  <c:v>R39</c:v>
                </c:pt>
                <c:pt idx="93">
                  <c:v>R40</c:v>
                </c:pt>
                <c:pt idx="94">
                  <c:v>R41</c:v>
                </c:pt>
                <c:pt idx="95">
                  <c:v>R42</c:v>
                </c:pt>
                <c:pt idx="96">
                  <c:v>R43</c:v>
                </c:pt>
                <c:pt idx="97">
                  <c:v>R44</c:v>
                </c:pt>
                <c:pt idx="98">
                  <c:v>R45</c:v>
                </c:pt>
                <c:pt idx="99">
                  <c:v>R46</c:v>
                </c:pt>
                <c:pt idx="100">
                  <c:v>R47</c:v>
                </c:pt>
                <c:pt idx="101">
                  <c:v>R48</c:v>
                </c:pt>
                <c:pt idx="102">
                  <c:v>R49</c:v>
                </c:pt>
                <c:pt idx="103">
                  <c:v>R50</c:v>
                </c:pt>
                <c:pt idx="104">
                  <c:v>R51</c:v>
                </c:pt>
                <c:pt idx="105">
                  <c:v>R52</c:v>
                </c:pt>
                <c:pt idx="106">
                  <c:v>R53</c:v>
                </c:pt>
                <c:pt idx="107">
                  <c:v>R54</c:v>
                </c:pt>
                <c:pt idx="108">
                  <c:v>R55</c:v>
                </c:pt>
                <c:pt idx="109">
                  <c:v>R56</c:v>
                </c:pt>
                <c:pt idx="110">
                  <c:v>R57</c:v>
                </c:pt>
                <c:pt idx="111">
                  <c:v>R58</c:v>
                </c:pt>
                <c:pt idx="112">
                  <c:v>R59</c:v>
                </c:pt>
                <c:pt idx="113">
                  <c:v>R60</c:v>
                </c:pt>
                <c:pt idx="114">
                  <c:v>R61</c:v>
                </c:pt>
                <c:pt idx="115">
                  <c:v>R62</c:v>
                </c:pt>
                <c:pt idx="116">
                  <c:v>R63</c:v>
                </c:pt>
                <c:pt idx="117">
                  <c:v>R64</c:v>
                </c:pt>
                <c:pt idx="118">
                  <c:v>R65</c:v>
                </c:pt>
                <c:pt idx="119">
                  <c:v>R66</c:v>
                </c:pt>
                <c:pt idx="120">
                  <c:v>R67</c:v>
                </c:pt>
                <c:pt idx="121">
                  <c:v>R68</c:v>
                </c:pt>
                <c:pt idx="122">
                  <c:v>R69</c:v>
                </c:pt>
                <c:pt idx="123">
                  <c:v>R70</c:v>
                </c:pt>
                <c:pt idx="124">
                  <c:v>R71</c:v>
                </c:pt>
                <c:pt idx="125">
                  <c:v>R72</c:v>
                </c:pt>
                <c:pt idx="126">
                  <c:v>R73</c:v>
                </c:pt>
                <c:pt idx="127">
                  <c:v>R74</c:v>
                </c:pt>
                <c:pt idx="128">
                  <c:v>R75</c:v>
                </c:pt>
                <c:pt idx="129">
                  <c:v>R76</c:v>
                </c:pt>
                <c:pt idx="130">
                  <c:v>R77</c:v>
                </c:pt>
                <c:pt idx="131">
                  <c:v>R78</c:v>
                </c:pt>
                <c:pt idx="132">
                  <c:v>R79</c:v>
                </c:pt>
                <c:pt idx="133">
                  <c:v>R80</c:v>
                </c:pt>
                <c:pt idx="134">
                  <c:v>R81</c:v>
                </c:pt>
                <c:pt idx="135">
                  <c:v>R82</c:v>
                </c:pt>
                <c:pt idx="136">
                  <c:v>R83</c:v>
                </c:pt>
                <c:pt idx="137">
                  <c:v>R84</c:v>
                </c:pt>
                <c:pt idx="138">
                  <c:v>R85</c:v>
                </c:pt>
                <c:pt idx="139">
                  <c:v>R86</c:v>
                </c:pt>
                <c:pt idx="140">
                  <c:v>R87</c:v>
                </c:pt>
                <c:pt idx="141">
                  <c:v>R88</c:v>
                </c:pt>
                <c:pt idx="142">
                  <c:v>R89</c:v>
                </c:pt>
                <c:pt idx="143">
                  <c:v>R90</c:v>
                </c:pt>
                <c:pt idx="144">
                  <c:v>R91</c:v>
                </c:pt>
                <c:pt idx="145">
                  <c:v>R92</c:v>
                </c:pt>
                <c:pt idx="146">
                  <c:v>R93</c:v>
                </c:pt>
                <c:pt idx="147">
                  <c:v>R94</c:v>
                </c:pt>
                <c:pt idx="148">
                  <c:v>R95</c:v>
                </c:pt>
              </c:strCache>
            </c:strRef>
          </c:cat>
          <c:val>
            <c:numRef>
              <c:f>'グラフデータ（全体）'!$C$51:$EU$51</c:f>
              <c:numCache>
                <c:formatCode>#,##0_);[Red]\(#,##0\)</c:formatCode>
                <c:ptCount val="149"/>
                <c:pt idx="0">
                  <c:v>0</c:v>
                </c:pt>
                <c:pt idx="1">
                  <c:v>58.911183999999999</c:v>
                </c:pt>
                <c:pt idx="2">
                  <c:v>233.15725900000001</c:v>
                </c:pt>
                <c:pt idx="3">
                  <c:v>175.33823100000001</c:v>
                </c:pt>
                <c:pt idx="4">
                  <c:v>1106.480376</c:v>
                </c:pt>
                <c:pt idx="5">
                  <c:v>314.122342</c:v>
                </c:pt>
                <c:pt idx="6">
                  <c:v>2960.6957629999997</c:v>
                </c:pt>
                <c:pt idx="7">
                  <c:v>982.91971699999999</c:v>
                </c:pt>
                <c:pt idx="8">
                  <c:v>4196.4939469999999</c:v>
                </c:pt>
                <c:pt idx="9">
                  <c:v>983.74350400000003</c:v>
                </c:pt>
                <c:pt idx="10">
                  <c:v>4380.2216109999999</c:v>
                </c:pt>
                <c:pt idx="11">
                  <c:v>1467.124634</c:v>
                </c:pt>
                <c:pt idx="12">
                  <c:v>2667.0229220000001</c:v>
                </c:pt>
                <c:pt idx="13">
                  <c:v>5434.9913640000004</c:v>
                </c:pt>
                <c:pt idx="14">
                  <c:v>4121.6509210000004</c:v>
                </c:pt>
                <c:pt idx="15">
                  <c:v>7623.6947500000006</c:v>
                </c:pt>
                <c:pt idx="16">
                  <c:v>11408.682312000001</c:v>
                </c:pt>
                <c:pt idx="17">
                  <c:v>9443.6670599999998</c:v>
                </c:pt>
                <c:pt idx="18">
                  <c:v>2269.1959619999998</c:v>
                </c:pt>
                <c:pt idx="19">
                  <c:v>2303.0466649999998</c:v>
                </c:pt>
                <c:pt idx="20">
                  <c:v>3923.4589570000003</c:v>
                </c:pt>
                <c:pt idx="21">
                  <c:v>7782.4631749999999</c:v>
                </c:pt>
                <c:pt idx="22">
                  <c:v>11698.476622</c:v>
                </c:pt>
                <c:pt idx="23">
                  <c:v>11769.551028</c:v>
                </c:pt>
                <c:pt idx="24">
                  <c:v>12755.413474000001</c:v>
                </c:pt>
                <c:pt idx="25">
                  <c:v>19027.704479</c:v>
                </c:pt>
                <c:pt idx="26">
                  <c:v>9109.8851790000008</c:v>
                </c:pt>
                <c:pt idx="27">
                  <c:v>19350.532585000001</c:v>
                </c:pt>
                <c:pt idx="28">
                  <c:v>21088.797746</c:v>
                </c:pt>
                <c:pt idx="29">
                  <c:v>25237.473266000001</c:v>
                </c:pt>
                <c:pt idx="30">
                  <c:v>19353.011072000001</c:v>
                </c:pt>
                <c:pt idx="31">
                  <c:v>51420.358661000006</c:v>
                </c:pt>
                <c:pt idx="32">
                  <c:v>13240.281068</c:v>
                </c:pt>
                <c:pt idx="33">
                  <c:v>33672.053935000004</c:v>
                </c:pt>
                <c:pt idx="34">
                  <c:v>39751.685152999999</c:v>
                </c:pt>
                <c:pt idx="35">
                  <c:v>24512.497624</c:v>
                </c:pt>
                <c:pt idx="36">
                  <c:v>25517.731977000003</c:v>
                </c:pt>
                <c:pt idx="37">
                  <c:v>33862.472854</c:v>
                </c:pt>
                <c:pt idx="38">
                  <c:v>24386.360766999998</c:v>
                </c:pt>
                <c:pt idx="39">
                  <c:v>27715.773408000001</c:v>
                </c:pt>
                <c:pt idx="40">
                  <c:v>21755.982074</c:v>
                </c:pt>
                <c:pt idx="41">
                  <c:v>12191.355068000001</c:v>
                </c:pt>
                <c:pt idx="42">
                  <c:v>21026.515382999998</c:v>
                </c:pt>
                <c:pt idx="43">
                  <c:v>25019.441193999999</c:v>
                </c:pt>
                <c:pt idx="44">
                  <c:v>22583.603659</c:v>
                </c:pt>
                <c:pt idx="45">
                  <c:v>36283.739064000001</c:v>
                </c:pt>
                <c:pt idx="46">
                  <c:v>33692.676206999997</c:v>
                </c:pt>
                <c:pt idx="47">
                  <c:v>23708.249604000001</c:v>
                </c:pt>
                <c:pt idx="48">
                  <c:v>33338.051132000001</c:v>
                </c:pt>
                <c:pt idx="49">
                  <c:v>22450.169499</c:v>
                </c:pt>
                <c:pt idx="50">
                  <c:v>21834.527687000002</c:v>
                </c:pt>
                <c:pt idx="51">
                  <c:v>24168.448823999999</c:v>
                </c:pt>
                <c:pt idx="52">
                  <c:v>27629.733855000002</c:v>
                </c:pt>
                <c:pt idx="53">
                  <c:v>18355.413365</c:v>
                </c:pt>
                <c:pt idx="54">
                  <c:v>34407.145569</c:v>
                </c:pt>
                <c:pt idx="55">
                  <c:v>21952.634219</c:v>
                </c:pt>
                <c:pt idx="56">
                  <c:v>20085.431413999999</c:v>
                </c:pt>
                <c:pt idx="57">
                  <c:v>31723.437798999999</c:v>
                </c:pt>
                <c:pt idx="58">
                  <c:v>28812.609759999999</c:v>
                </c:pt>
                <c:pt idx="59">
                  <c:v>26148.416007</c:v>
                </c:pt>
                <c:pt idx="60">
                  <c:v>34978.434726</c:v>
                </c:pt>
                <c:pt idx="61">
                  <c:v>43892.294276000001</c:v>
                </c:pt>
                <c:pt idx="62">
                  <c:v>23751.201488999999</c:v>
                </c:pt>
                <c:pt idx="63">
                  <c:v>35715.868915999999</c:v>
                </c:pt>
                <c:pt idx="64">
                  <c:v>26000.057718999997</c:v>
                </c:pt>
                <c:pt idx="65">
                  <c:v>21944.583264000001</c:v>
                </c:pt>
                <c:pt idx="66">
                  <c:v>20577.889692000001</c:v>
                </c:pt>
                <c:pt idx="67">
                  <c:v>28106.435077999999</c:v>
                </c:pt>
                <c:pt idx="68">
                  <c:v>27495.174811999997</c:v>
                </c:pt>
                <c:pt idx="69">
                  <c:v>21861.622113999998</c:v>
                </c:pt>
                <c:pt idx="70">
                  <c:v>22683.261567000001</c:v>
                </c:pt>
                <c:pt idx="71">
                  <c:v>18183.419301999998</c:v>
                </c:pt>
                <c:pt idx="72">
                  <c:v>21347.166579999997</c:v>
                </c:pt>
                <c:pt idx="73">
                  <c:v>27283.070677</c:v>
                </c:pt>
                <c:pt idx="74">
                  <c:v>29431.291594000002</c:v>
                </c:pt>
                <c:pt idx="75">
                  <c:v>31906.325965999997</c:v>
                </c:pt>
                <c:pt idx="76">
                  <c:v>34065.953850999998</c:v>
                </c:pt>
                <c:pt idx="77">
                  <c:v>33623.553957999997</c:v>
                </c:pt>
                <c:pt idx="78">
                  <c:v>28999.322212999999</c:v>
                </c:pt>
                <c:pt idx="79">
                  <c:v>31276.599063000001</c:v>
                </c:pt>
                <c:pt idx="80">
                  <c:v>31813.585135000001</c:v>
                </c:pt>
                <c:pt idx="81">
                  <c:v>24402.178749999999</c:v>
                </c:pt>
                <c:pt idx="82">
                  <c:v>28654.968155999999</c:v>
                </c:pt>
                <c:pt idx="83">
                  <c:v>28167.30085</c:v>
                </c:pt>
                <c:pt idx="84">
                  <c:v>27939.759528000002</c:v>
                </c:pt>
                <c:pt idx="85">
                  <c:v>27858.623476000001</c:v>
                </c:pt>
                <c:pt idx="86">
                  <c:v>15208.022440000001</c:v>
                </c:pt>
                <c:pt idx="87">
                  <c:v>18807.989305999999</c:v>
                </c:pt>
                <c:pt idx="88">
                  <c:v>22439.271634999997</c:v>
                </c:pt>
                <c:pt idx="89">
                  <c:v>21775.981384999999</c:v>
                </c:pt>
                <c:pt idx="90">
                  <c:v>26725.538995000003</c:v>
                </c:pt>
                <c:pt idx="91">
                  <c:v>50668.971280999998</c:v>
                </c:pt>
                <c:pt idx="92">
                  <c:v>16782.482827</c:v>
                </c:pt>
                <c:pt idx="93">
                  <c:v>35788.696401000001</c:v>
                </c:pt>
                <c:pt idx="94">
                  <c:v>31044.936741999998</c:v>
                </c:pt>
                <c:pt idx="95">
                  <c:v>20495.380547000001</c:v>
                </c:pt>
                <c:pt idx="96">
                  <c:v>23499.165353</c:v>
                </c:pt>
                <c:pt idx="97">
                  <c:v>29105.885130000002</c:v>
                </c:pt>
                <c:pt idx="98">
                  <c:v>23646.249567999999</c:v>
                </c:pt>
                <c:pt idx="99">
                  <c:v>20406.838299999999</c:v>
                </c:pt>
                <c:pt idx="100">
                  <c:v>33586.506821000003</c:v>
                </c:pt>
                <c:pt idx="101">
                  <c:v>12987.859262</c:v>
                </c:pt>
                <c:pt idx="102">
                  <c:v>28138.521246000004</c:v>
                </c:pt>
                <c:pt idx="103">
                  <c:v>36456.894678999997</c:v>
                </c:pt>
                <c:pt idx="104">
                  <c:v>26781.981524000003</c:v>
                </c:pt>
                <c:pt idx="105">
                  <c:v>31027.050490000001</c:v>
                </c:pt>
                <c:pt idx="106">
                  <c:v>44331.376616000001</c:v>
                </c:pt>
                <c:pt idx="107">
                  <c:v>25868.693197000001</c:v>
                </c:pt>
                <c:pt idx="108">
                  <c:v>36481.766761999999</c:v>
                </c:pt>
                <c:pt idx="109">
                  <c:v>24514.174483000003</c:v>
                </c:pt>
                <c:pt idx="110">
                  <c:v>16395.143771999999</c:v>
                </c:pt>
                <c:pt idx="111">
                  <c:v>21099.906600000002</c:v>
                </c:pt>
                <c:pt idx="112">
                  <c:v>23692.594367000002</c:v>
                </c:pt>
                <c:pt idx="113">
                  <c:v>21310.570180999999</c:v>
                </c:pt>
                <c:pt idx="114">
                  <c:v>30732.342327999999</c:v>
                </c:pt>
                <c:pt idx="115">
                  <c:v>24619.979481000002</c:v>
                </c:pt>
                <c:pt idx="116">
                  <c:v>15297.142599999999</c:v>
                </c:pt>
                <c:pt idx="117">
                  <c:v>25250.958682999997</c:v>
                </c:pt>
                <c:pt idx="118">
                  <c:v>21808.573869</c:v>
                </c:pt>
                <c:pt idx="119">
                  <c:v>28439.850996000001</c:v>
                </c:pt>
                <c:pt idx="120">
                  <c:v>29435.848012000002</c:v>
                </c:pt>
                <c:pt idx="121">
                  <c:v>43214.117063999998</c:v>
                </c:pt>
                <c:pt idx="122">
                  <c:v>17635.978757999997</c:v>
                </c:pt>
                <c:pt idx="123">
                  <c:v>47255.026211000004</c:v>
                </c:pt>
                <c:pt idx="124">
                  <c:v>28259.075016999999</c:v>
                </c:pt>
                <c:pt idx="125">
                  <c:v>27626.646783</c:v>
                </c:pt>
                <c:pt idx="126">
                  <c:v>32828.139868999999</c:v>
                </c:pt>
                <c:pt idx="127">
                  <c:v>31351.605900000002</c:v>
                </c:pt>
                <c:pt idx="128">
                  <c:v>23998.974309999998</c:v>
                </c:pt>
                <c:pt idx="129">
                  <c:v>29886.718798999998</c:v>
                </c:pt>
                <c:pt idx="130">
                  <c:v>26504.935320999997</c:v>
                </c:pt>
                <c:pt idx="131">
                  <c:v>20322.511629000001</c:v>
                </c:pt>
                <c:pt idx="132">
                  <c:v>20651.131883000002</c:v>
                </c:pt>
                <c:pt idx="133">
                  <c:v>20604.536743000001</c:v>
                </c:pt>
                <c:pt idx="134">
                  <c:v>21656.116691000003</c:v>
                </c:pt>
                <c:pt idx="135">
                  <c:v>29642.392049999999</c:v>
                </c:pt>
                <c:pt idx="136">
                  <c:v>35361.152101</c:v>
                </c:pt>
                <c:pt idx="137">
                  <c:v>29621.451738</c:v>
                </c:pt>
                <c:pt idx="138">
                  <c:v>29954.564758</c:v>
                </c:pt>
                <c:pt idx="139">
                  <c:v>27370.828973000003</c:v>
                </c:pt>
                <c:pt idx="140">
                  <c:v>20928.387617</c:v>
                </c:pt>
                <c:pt idx="141">
                  <c:v>19127.938173000002</c:v>
                </c:pt>
                <c:pt idx="142">
                  <c:v>26711.648996000004</c:v>
                </c:pt>
                <c:pt idx="143">
                  <c:v>22359.996528</c:v>
                </c:pt>
                <c:pt idx="144">
                  <c:v>26493.583587999998</c:v>
                </c:pt>
                <c:pt idx="145">
                  <c:v>21677.373672000002</c:v>
                </c:pt>
                <c:pt idx="146">
                  <c:v>28094.674533999998</c:v>
                </c:pt>
                <c:pt idx="147">
                  <c:v>19502.861482</c:v>
                </c:pt>
                <c:pt idx="148">
                  <c:v>29484.117272</c:v>
                </c:pt>
              </c:numCache>
            </c:numRef>
          </c:val>
          <c:extLst>
            <c:ext xmlns:c16="http://schemas.microsoft.com/office/drawing/2014/chart" uri="{C3380CC4-5D6E-409C-BE32-E72D297353CC}">
              <c16:uniqueId val="{00000001-C9F2-4AEB-9510-B3FACA3F2FBC}"/>
            </c:ext>
          </c:extLst>
        </c:ser>
        <c:dLbls>
          <c:showLegendKey val="0"/>
          <c:showVal val="0"/>
          <c:showCatName val="0"/>
          <c:showSerName val="0"/>
          <c:showPercent val="0"/>
          <c:showBubbleSize val="0"/>
        </c:dLbls>
        <c:gapWidth val="0"/>
        <c:overlap val="100"/>
        <c:axId val="101731328"/>
        <c:axId val="102511360"/>
      </c:barChart>
      <c:catAx>
        <c:axId val="101731328"/>
        <c:scaling>
          <c:orientation val="minMax"/>
        </c:scaling>
        <c:delete val="0"/>
        <c:axPos val="b"/>
        <c:numFmt formatCode="General" sourceLinked="1"/>
        <c:majorTickMark val="out"/>
        <c:minorTickMark val="none"/>
        <c:tickLblPos val="nextTo"/>
        <c:txPr>
          <a:bodyPr rot="-5400000" vert="horz"/>
          <a:lstStyle/>
          <a:p>
            <a:pPr>
              <a:defRPr sz="1100"/>
            </a:pPr>
            <a:endParaRPr lang="ja-JP"/>
          </a:p>
        </c:txPr>
        <c:crossAx val="102511360"/>
        <c:crosses val="autoZero"/>
        <c:auto val="1"/>
        <c:lblAlgn val="ctr"/>
        <c:lblOffset val="100"/>
        <c:tickLblSkip val="5"/>
        <c:noMultiLvlLbl val="0"/>
      </c:catAx>
      <c:valAx>
        <c:axId val="102511360"/>
        <c:scaling>
          <c:orientation val="minMax"/>
          <c:max val="120000"/>
        </c:scaling>
        <c:delete val="0"/>
        <c:axPos val="l"/>
        <c:majorGridlines/>
        <c:title>
          <c:tx>
            <c:rich>
              <a:bodyPr rot="-5400000" vert="horz"/>
              <a:lstStyle/>
              <a:p>
                <a:pPr>
                  <a:defRPr/>
                </a:pPr>
                <a:r>
                  <a:rPr lang="ja-JP" altLang="en-US"/>
                  <a:t>事業費（百万円）</a:t>
                </a:r>
              </a:p>
            </c:rich>
          </c:tx>
          <c:overlay val="0"/>
        </c:title>
        <c:numFmt formatCode="#,##0_);[Red]\(#,##0\)" sourceLinked="1"/>
        <c:majorTickMark val="out"/>
        <c:minorTickMark val="none"/>
        <c:tickLblPos val="nextTo"/>
        <c:crossAx val="101731328"/>
        <c:crosses val="autoZero"/>
        <c:crossBetween val="between"/>
      </c:valAx>
    </c:plotArea>
    <c:legend>
      <c:legendPos val="r"/>
      <c:overlay val="0"/>
    </c:legend>
    <c:plotVisOnly val="1"/>
    <c:dispBlanksAs val="gap"/>
    <c:showDLblsOverMax val="0"/>
  </c:chart>
  <c:spPr>
    <a:solidFill>
      <a:schemeClr val="bg1"/>
    </a:solidFill>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6"/>
            </a:solidFill>
          </c:spPr>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3B2-433C-AA70-FD73FA04AA13}"/>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A3B2-433C-AA70-FD73FA04AA13}"/>
              </c:ext>
            </c:extLst>
          </c:dPt>
          <c:val>
            <c:numRef>
              <c:f>全流域!$AE$365:$AF$365</c:f>
              <c:numCache>
                <c:formatCode>#,##0.00_ ;[Red]\-#,##0.00\ </c:formatCode>
                <c:ptCount val="2"/>
                <c:pt idx="0">
                  <c:v>18.847000000000001</c:v>
                </c:pt>
                <c:pt idx="1">
                  <c:v>-2.0000000000024443E-3</c:v>
                </c:pt>
              </c:numCache>
            </c:numRef>
          </c:val>
          <c:extLst>
            <c:ext xmlns:c16="http://schemas.microsoft.com/office/drawing/2014/chart" uri="{C3380CC4-5D6E-409C-BE32-E72D297353CC}">
              <c16:uniqueId val="{00000004-A3B2-433C-AA70-FD73FA04AA1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5939-4BB6-A02C-82D98C95368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939-4BB6-A02C-82D98C953680}"/>
              </c:ext>
            </c:extLst>
          </c:dPt>
          <c:val>
            <c:numRef>
              <c:f>全流域!$AE$364:$AF$364</c:f>
              <c:numCache>
                <c:formatCode>#,##0.00_ ;[Red]\-#,##0.00\ </c:formatCode>
                <c:ptCount val="2"/>
                <c:pt idx="0">
                  <c:v>0.56999999999999995</c:v>
                </c:pt>
                <c:pt idx="1">
                  <c:v>2.65</c:v>
                </c:pt>
              </c:numCache>
            </c:numRef>
          </c:val>
          <c:extLst>
            <c:ext xmlns:c16="http://schemas.microsoft.com/office/drawing/2014/chart" uri="{C3380CC4-5D6E-409C-BE32-E72D297353CC}">
              <c16:uniqueId val="{00000004-5939-4BB6-A02C-82D98C95368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00B0F0"/>
            </a:solidFill>
          </c:spPr>
          <c:dPt>
            <c:idx val="0"/>
            <c:bubble3D val="0"/>
            <c:spPr>
              <a:solidFill>
                <a:srgbClr val="00B0F0"/>
              </a:solidFill>
              <a:ln w="19050">
                <a:solidFill>
                  <a:schemeClr val="lt1"/>
                </a:solidFill>
              </a:ln>
              <a:effectLst/>
            </c:spPr>
            <c:extLst>
              <c:ext xmlns:c16="http://schemas.microsoft.com/office/drawing/2014/chart" uri="{C3380CC4-5D6E-409C-BE32-E72D297353CC}">
                <c16:uniqueId val="{00000001-0C23-41FB-B195-9A924ED7E71D}"/>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0C23-41FB-B195-9A924ED7E71D}"/>
              </c:ext>
            </c:extLst>
          </c:dPt>
          <c:val>
            <c:numRef>
              <c:f>全流域!$AE$365:$AF$365</c:f>
              <c:numCache>
                <c:formatCode>#,##0.00_ ;[Red]\-#,##0.00\ </c:formatCode>
                <c:ptCount val="2"/>
                <c:pt idx="0">
                  <c:v>18.847000000000001</c:v>
                </c:pt>
                <c:pt idx="1">
                  <c:v>-2.0000000000024443E-3</c:v>
                </c:pt>
              </c:numCache>
            </c:numRef>
          </c:val>
          <c:extLst>
            <c:ext xmlns:c16="http://schemas.microsoft.com/office/drawing/2014/chart" uri="{C3380CC4-5D6E-409C-BE32-E72D297353CC}">
              <c16:uniqueId val="{00000004-0C23-41FB-B195-9A924ED7E7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ts val="1600"/>
              </a:lnSpc>
              <a:defRPr sz="1600" b="0" i="0" u="none" strike="noStrike" kern="1200" spc="0" baseline="0">
                <a:solidFill>
                  <a:schemeClr val="tx1">
                    <a:lumMod val="65000"/>
                    <a:lumOff val="35000"/>
                  </a:schemeClr>
                </a:solidFill>
                <a:latin typeface="+mn-lt"/>
                <a:ea typeface="+mn-ea"/>
                <a:cs typeface="+mn-cs"/>
              </a:defRPr>
            </a:pPr>
            <a:r>
              <a:rPr lang="ja-JP" altLang="en-US" sz="1400" u="sng" dirty="0"/>
              <a:t>詳細点検</a:t>
            </a:r>
            <a:r>
              <a:rPr lang="ja-JP" altLang="en-US" sz="1400" dirty="0"/>
              <a:t>結果</a:t>
            </a:r>
            <a:r>
              <a:rPr lang="ja-JP" altLang="en-US" sz="1100" dirty="0"/>
              <a:t>（</a:t>
            </a:r>
            <a:r>
              <a:rPr lang="en-US" altLang="ja-JP" sz="1100" dirty="0"/>
              <a:t>R4</a:t>
            </a:r>
            <a:r>
              <a:rPr lang="ja-JP" altLang="en-US" sz="1100" dirty="0"/>
              <a:t>末時点）</a:t>
            </a:r>
          </a:p>
        </c:rich>
      </c:tx>
      <c:layout>
        <c:manualLayout>
          <c:xMode val="edge"/>
          <c:yMode val="edge"/>
          <c:x val="0.1199322906794347"/>
          <c:y val="9.1010985531438729E-2"/>
        </c:manualLayout>
      </c:layout>
      <c:overlay val="0"/>
      <c:spPr>
        <a:noFill/>
        <a:ln>
          <a:noFill/>
        </a:ln>
        <a:effectLst/>
      </c:spPr>
      <c:txPr>
        <a:bodyPr rot="0" spcFirstLastPara="1" vertOverflow="ellipsis" vert="horz" wrap="square" anchor="ctr" anchorCtr="1"/>
        <a:lstStyle/>
        <a:p>
          <a:pPr>
            <a:lnSpc>
              <a:spcPts val="1600"/>
            </a:lnSpc>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090905249790351E-2"/>
          <c:y val="0.21603423391020055"/>
          <c:w val="0.61186620807265524"/>
          <c:h val="0.6410557914977798"/>
        </c:manualLayout>
      </c:layout>
      <c:pieChart>
        <c:varyColors val="1"/>
        <c:ser>
          <c:idx val="0"/>
          <c:order val="0"/>
          <c:dPt>
            <c:idx val="0"/>
            <c:bubble3D val="0"/>
            <c:explosion val="5"/>
            <c:spPr>
              <a:solidFill>
                <a:schemeClr val="accent2"/>
              </a:solidFill>
              <a:ln w="19050">
                <a:solidFill>
                  <a:schemeClr val="lt1"/>
                </a:solidFill>
              </a:ln>
              <a:effectLst/>
            </c:spPr>
            <c:extLst>
              <c:ext xmlns:c16="http://schemas.microsoft.com/office/drawing/2014/chart" uri="{C3380CC4-5D6E-409C-BE32-E72D297353CC}">
                <c16:uniqueId val="{00000001-618A-4DD6-8024-458A0ED27422}"/>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618A-4DD6-8024-458A0ED27422}"/>
              </c:ext>
            </c:extLst>
          </c:dPt>
          <c:dLbls>
            <c:dLbl>
              <c:idx val="0"/>
              <c:layout>
                <c:manualLayout>
                  <c:x val="-0.21814949397786026"/>
                  <c:y val="0.10612049964441833"/>
                </c:manualLayout>
              </c:layout>
              <c:tx>
                <c:rich>
                  <a:bodyPr rot="0" spcFirstLastPara="1" vertOverflow="ellipsis" vert="horz" wrap="square" lIns="38100" tIns="19050" rIns="38100" bIns="19050" anchor="ctr" anchorCtr="1">
                    <a:noAutofit/>
                  </a:bodyPr>
                  <a:lstStyle/>
                  <a:p>
                    <a:pPr>
                      <a:lnSpc>
                        <a:spcPts val="1400"/>
                      </a:lnSpc>
                      <a:defRPr sz="1400" b="0" i="0" u="none" strike="noStrike" kern="1200" baseline="0">
                        <a:solidFill>
                          <a:schemeClr val="tx1">
                            <a:lumMod val="65000"/>
                            <a:lumOff val="35000"/>
                          </a:schemeClr>
                        </a:solidFill>
                        <a:latin typeface="+mn-lt"/>
                        <a:ea typeface="+mn-ea"/>
                        <a:cs typeface="+mn-cs"/>
                      </a:defRPr>
                    </a:pPr>
                    <a:fld id="{E154C3FE-B763-40C1-B1F5-740EB2B7A72F}" type="CATEGORYNAME">
                      <a:rPr lang="zh-TW" altLang="en-US" sz="1400" u="sng" smtClean="0">
                        <a:solidFill>
                          <a:schemeClr val="tx1">
                            <a:lumMod val="65000"/>
                            <a:lumOff val="35000"/>
                          </a:schemeClr>
                        </a:solidFill>
                      </a:rPr>
                      <a:pPr>
                        <a:lnSpc>
                          <a:spcPts val="1400"/>
                        </a:lnSpc>
                        <a:defRPr sz="1400">
                          <a:solidFill>
                            <a:schemeClr val="tx1">
                              <a:lumMod val="65000"/>
                              <a:lumOff val="35000"/>
                            </a:schemeClr>
                          </a:solidFill>
                        </a:defRPr>
                      </a:pPr>
                      <a:t>[分類名]</a:t>
                    </a:fld>
                    <a:r>
                      <a:rPr lang="zh-TW" altLang="en-US" sz="1400" u="sng" baseline="0" dirty="0">
                        <a:solidFill>
                          <a:schemeClr val="tx1">
                            <a:lumMod val="65000"/>
                            <a:lumOff val="35000"/>
                          </a:schemeClr>
                        </a:solidFill>
                      </a:rPr>
                      <a:t>
</a:t>
                    </a:r>
                    <a:fld id="{A328EB6C-FFC1-4CB0-BC48-9A3F6091714F}" type="PERCENTAGE">
                      <a:rPr lang="en-US" altLang="zh-TW" sz="1400" u="sng" baseline="0" smtClean="0">
                        <a:solidFill>
                          <a:schemeClr val="tx1">
                            <a:lumMod val="65000"/>
                            <a:lumOff val="35000"/>
                          </a:schemeClr>
                        </a:solidFill>
                      </a:rPr>
                      <a:pPr>
                        <a:lnSpc>
                          <a:spcPts val="1400"/>
                        </a:lnSpc>
                        <a:defRPr sz="1400">
                          <a:solidFill>
                            <a:schemeClr val="tx1">
                              <a:lumMod val="65000"/>
                              <a:lumOff val="35000"/>
                            </a:schemeClr>
                          </a:solidFill>
                        </a:defRPr>
                      </a:pPr>
                      <a:t>[パーセンテージ]</a:t>
                    </a:fld>
                    <a:endParaRPr lang="zh-TW" altLang="en-US" sz="1400" u="sng" baseline="0" dirty="0">
                      <a:solidFill>
                        <a:schemeClr val="tx1">
                          <a:lumMod val="65000"/>
                          <a:lumOff val="35000"/>
                        </a:schemeClr>
                      </a:solidFill>
                    </a:endParaRPr>
                  </a:p>
                  <a:p>
                    <a:pPr>
                      <a:lnSpc>
                        <a:spcPts val="1400"/>
                      </a:lnSpc>
                      <a:defRPr sz="1400">
                        <a:solidFill>
                          <a:schemeClr val="tx1">
                            <a:lumMod val="65000"/>
                            <a:lumOff val="35000"/>
                          </a:schemeClr>
                        </a:solidFill>
                      </a:defRPr>
                    </a:pPr>
                    <a:r>
                      <a:rPr lang="en-US" altLang="zh-TW" sz="1400" baseline="0" dirty="0">
                        <a:solidFill>
                          <a:schemeClr val="tx1">
                            <a:lumMod val="65000"/>
                            <a:lumOff val="35000"/>
                          </a:schemeClr>
                        </a:solidFill>
                      </a:rPr>
                      <a:t>9</a:t>
                    </a:r>
                    <a:r>
                      <a:rPr lang="zh-TW" altLang="en-US" sz="1400" baseline="0" dirty="0">
                        <a:solidFill>
                          <a:schemeClr val="tx1">
                            <a:lumMod val="65000"/>
                            <a:lumOff val="35000"/>
                          </a:schemeClr>
                        </a:solidFill>
                      </a:rPr>
                      <a:t>施設</a:t>
                    </a:r>
                  </a:p>
                </c:rich>
              </c:tx>
              <c:spPr>
                <a:noFill/>
                <a:ln>
                  <a:noFill/>
                </a:ln>
                <a:effectLst/>
              </c:spPr>
              <c:txPr>
                <a:bodyPr rot="0" spcFirstLastPara="1" vertOverflow="ellipsis" vert="horz" wrap="square" lIns="38100" tIns="19050" rIns="38100" bIns="19050" anchor="ctr" anchorCtr="1">
                  <a:noAutofit/>
                </a:bodyPr>
                <a:lstStyle/>
                <a:p>
                  <a:pPr>
                    <a:lnSpc>
                      <a:spcPts val="1400"/>
                    </a:lnSpc>
                    <a:defRPr sz="1400" b="0" i="0" u="none" strike="noStrike" kern="1200" baseline="0">
                      <a:solidFill>
                        <a:schemeClr val="tx1">
                          <a:lumMod val="65000"/>
                          <a:lumOff val="3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43149081980623799"/>
                      <c:h val="0.22882891191439064"/>
                    </c:manualLayout>
                  </c15:layout>
                  <c15:dlblFieldTable/>
                  <c15:showDataLabelsRange val="0"/>
                </c:ext>
                <c:ext xmlns:c16="http://schemas.microsoft.com/office/drawing/2014/chart" uri="{C3380CC4-5D6E-409C-BE32-E72D297353CC}">
                  <c16:uniqueId val="{00000001-618A-4DD6-8024-458A0ED27422}"/>
                </c:ext>
              </c:extLst>
            </c:dLbl>
            <c:dLbl>
              <c:idx val="1"/>
              <c:layout>
                <c:manualLayout>
                  <c:x val="6.9873685755644621E-2"/>
                  <c:y val="-0.13439092793170263"/>
                </c:manualLayout>
              </c:layout>
              <c:tx>
                <c:rich>
                  <a:bodyPr rot="0" spcFirstLastPara="1" vertOverflow="ellipsis" vert="horz" wrap="square" lIns="38100" tIns="19050" rIns="38100" bIns="19050" anchor="ctr" anchorCtr="1">
                    <a:spAutoFit/>
                  </a:bodyPr>
                  <a:lstStyle/>
                  <a:p>
                    <a:pPr>
                      <a:lnSpc>
                        <a:spcPts val="1400"/>
                      </a:lnSpc>
                      <a:defRPr sz="1400" b="0" i="0" u="none" strike="noStrike" kern="1200" baseline="0">
                        <a:solidFill>
                          <a:schemeClr val="bg1"/>
                        </a:solidFill>
                        <a:latin typeface="+mn-lt"/>
                        <a:ea typeface="+mn-ea"/>
                        <a:cs typeface="+mn-cs"/>
                      </a:defRPr>
                    </a:pPr>
                    <a:fld id="{00D4ECB5-F01E-4663-8EE9-5F45ED27B1DA}" type="CATEGORYNAME">
                      <a:rPr lang="zh-TW" altLang="en-US" sz="1400">
                        <a:solidFill>
                          <a:schemeClr val="bg1"/>
                        </a:solidFill>
                      </a:rPr>
                      <a:pPr>
                        <a:lnSpc>
                          <a:spcPts val="1400"/>
                        </a:lnSpc>
                        <a:defRPr sz="1400">
                          <a:solidFill>
                            <a:schemeClr val="bg1"/>
                          </a:solidFill>
                        </a:defRPr>
                      </a:pPr>
                      <a:t>[分類名]</a:t>
                    </a:fld>
                    <a:r>
                      <a:rPr lang="zh-TW" altLang="en-US" sz="1400" baseline="0" dirty="0">
                        <a:solidFill>
                          <a:schemeClr val="bg1"/>
                        </a:solidFill>
                      </a:rPr>
                      <a:t>
</a:t>
                    </a:r>
                    <a:fld id="{D1F8DDD1-E975-4AF1-BFAB-7C7E1C8E6893}" type="PERCENTAGE">
                      <a:rPr lang="en-US" altLang="zh-TW" sz="1400" baseline="0" smtClean="0">
                        <a:solidFill>
                          <a:schemeClr val="bg1"/>
                        </a:solidFill>
                      </a:rPr>
                      <a:pPr>
                        <a:lnSpc>
                          <a:spcPts val="1400"/>
                        </a:lnSpc>
                        <a:defRPr sz="1400">
                          <a:solidFill>
                            <a:schemeClr val="bg1"/>
                          </a:solidFill>
                        </a:defRPr>
                      </a:pPr>
                      <a:t>[パーセンテージ]</a:t>
                    </a:fld>
                    <a:endParaRPr lang="zh-TW" altLang="en-US" sz="1400" baseline="0" dirty="0">
                      <a:solidFill>
                        <a:schemeClr val="bg1"/>
                      </a:solidFill>
                    </a:endParaRPr>
                  </a:p>
                  <a:p>
                    <a:pPr>
                      <a:lnSpc>
                        <a:spcPts val="1400"/>
                      </a:lnSpc>
                      <a:defRPr sz="1400">
                        <a:solidFill>
                          <a:schemeClr val="bg1"/>
                        </a:solidFill>
                      </a:defRPr>
                    </a:pPr>
                    <a:r>
                      <a:rPr lang="en-US" altLang="zh-TW" sz="1400" baseline="0" dirty="0">
                        <a:solidFill>
                          <a:schemeClr val="bg1"/>
                        </a:solidFill>
                      </a:rPr>
                      <a:t>17</a:t>
                    </a:r>
                    <a:r>
                      <a:rPr lang="zh-TW" altLang="en-US" sz="1400" baseline="0" dirty="0">
                        <a:solidFill>
                          <a:schemeClr val="bg1"/>
                        </a:solidFill>
                      </a:rPr>
                      <a:t>施設</a:t>
                    </a:r>
                  </a:p>
                </c:rich>
              </c:tx>
              <c:spPr>
                <a:noFill/>
                <a:ln>
                  <a:noFill/>
                </a:ln>
                <a:effectLst/>
              </c:spPr>
              <c:txPr>
                <a:bodyPr rot="0" spcFirstLastPara="1" vertOverflow="ellipsis" vert="horz" wrap="square" lIns="38100" tIns="19050" rIns="38100" bIns="19050" anchor="ctr" anchorCtr="1">
                  <a:spAutoFit/>
                </a:bodyPr>
                <a:lstStyle/>
                <a:p>
                  <a:pPr>
                    <a:lnSpc>
                      <a:spcPts val="1400"/>
                    </a:lnSpc>
                    <a:defRPr sz="1400" b="0" i="0" u="none" strike="noStrike" kern="1200" baseline="0">
                      <a:solidFill>
                        <a:schemeClr val="bg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36500710953734311"/>
                      <c:h val="0.34294840166435336"/>
                    </c:manualLayout>
                  </c15:layout>
                  <c15:dlblFieldTable/>
                  <c15:showDataLabelsRange val="0"/>
                </c:ext>
                <c:ext xmlns:c16="http://schemas.microsoft.com/office/drawing/2014/chart" uri="{C3380CC4-5D6E-409C-BE32-E72D297353CC}">
                  <c16:uniqueId val="{00000003-618A-4DD6-8024-458A0ED2742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Sheet1!$I$69:$I$70</c:f>
              <c:strCache>
                <c:ptCount val="2"/>
                <c:pt idx="0">
                  <c:v>健全度３未満</c:v>
                </c:pt>
                <c:pt idx="1">
                  <c:v>健全度3以上</c:v>
                </c:pt>
              </c:strCache>
            </c:strRef>
          </c:cat>
          <c:val>
            <c:numRef>
              <c:f>Sheet1!$J$69:$J$70</c:f>
              <c:numCache>
                <c:formatCode>#,##0_);[Red]\(#,##0\)</c:formatCode>
                <c:ptCount val="2"/>
                <c:pt idx="0">
                  <c:v>9</c:v>
                </c:pt>
                <c:pt idx="1">
                  <c:v>17</c:v>
                </c:pt>
              </c:numCache>
            </c:numRef>
          </c:val>
          <c:extLst>
            <c:ext xmlns:c16="http://schemas.microsoft.com/office/drawing/2014/chart" uri="{C3380CC4-5D6E-409C-BE32-E72D297353CC}">
              <c16:uniqueId val="{00000004-618A-4DD6-8024-458A0ED2742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ts val="1600"/>
              </a:lnSpc>
              <a:defRPr sz="1600" b="0" i="0" u="none" strike="noStrike" kern="1200" spc="0" baseline="0">
                <a:solidFill>
                  <a:schemeClr val="tx1">
                    <a:lumMod val="65000"/>
                    <a:lumOff val="35000"/>
                  </a:schemeClr>
                </a:solidFill>
                <a:latin typeface="+mn-lt"/>
                <a:ea typeface="+mn-ea"/>
                <a:cs typeface="+mn-cs"/>
              </a:defRPr>
            </a:pPr>
            <a:r>
              <a:rPr lang="ja-JP" altLang="en-US" sz="1400" u="sng" dirty="0"/>
              <a:t>初期点検</a:t>
            </a:r>
            <a:r>
              <a:rPr lang="ja-JP" altLang="en-US" sz="1400" dirty="0"/>
              <a:t>・計画点検実施状況</a:t>
            </a:r>
            <a:r>
              <a:rPr lang="ja-JP" altLang="en-US" sz="1100" dirty="0"/>
              <a:t>（</a:t>
            </a:r>
            <a:r>
              <a:rPr lang="en-US" altLang="ja-JP" sz="1100" dirty="0"/>
              <a:t>R4</a:t>
            </a:r>
            <a:r>
              <a:rPr lang="ja-JP" altLang="en-US" sz="1100" dirty="0"/>
              <a:t>末時点）</a:t>
            </a:r>
            <a:endParaRPr lang="ja-JP" altLang="en-US" sz="1400" dirty="0"/>
          </a:p>
        </c:rich>
      </c:tx>
      <c:layout>
        <c:manualLayout>
          <c:xMode val="edge"/>
          <c:yMode val="edge"/>
          <c:x val="0.13287667400350875"/>
          <c:y val="3.6251671554911283E-2"/>
        </c:manualLayout>
      </c:layout>
      <c:overlay val="0"/>
      <c:spPr>
        <a:noFill/>
        <a:ln>
          <a:noFill/>
        </a:ln>
        <a:effectLst/>
      </c:spPr>
      <c:txPr>
        <a:bodyPr rot="0" spcFirstLastPara="1" vertOverflow="ellipsis" vert="horz" wrap="square" anchor="ctr" anchorCtr="1"/>
        <a:lstStyle/>
        <a:p>
          <a:pPr>
            <a:lnSpc>
              <a:spcPts val="1600"/>
            </a:lnSpc>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5677182324564679"/>
          <c:y val="0.15135851752513305"/>
          <c:w val="0.46927626756328489"/>
          <c:h val="0.64264411472373262"/>
        </c:manualLayout>
      </c:layout>
      <c:pieChart>
        <c:varyColors val="1"/>
        <c:ser>
          <c:idx val="0"/>
          <c:order val="0"/>
          <c:explosion val="4"/>
          <c:dPt>
            <c:idx val="0"/>
            <c:bubble3D val="0"/>
            <c:spPr>
              <a:solidFill>
                <a:schemeClr val="accent5"/>
              </a:solidFill>
              <a:ln w="19050">
                <a:solidFill>
                  <a:schemeClr val="lt1"/>
                </a:solidFill>
              </a:ln>
              <a:effectLst/>
            </c:spPr>
            <c:extLst>
              <c:ext xmlns:c16="http://schemas.microsoft.com/office/drawing/2014/chart" uri="{C3380CC4-5D6E-409C-BE32-E72D297353CC}">
                <c16:uniqueId val="{00000001-7A86-4131-94BA-0EECED0BBD1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86-4131-94BA-0EECED0BBD10}"/>
              </c:ext>
            </c:extLst>
          </c:dPt>
          <c:dLbls>
            <c:dLbl>
              <c:idx val="0"/>
              <c:layout>
                <c:manualLayout>
                  <c:x val="-5.2531615010161577E-2"/>
                  <c:y val="-0.14852309439217984"/>
                </c:manualLayout>
              </c:layout>
              <c:tx>
                <c:rich>
                  <a:bodyPr rot="0" spcFirstLastPara="1" vertOverflow="ellipsis" vert="horz" wrap="square" lIns="38100" tIns="19050" rIns="38100" bIns="19050" anchor="ctr" anchorCtr="1">
                    <a:spAutoFit/>
                  </a:bodyPr>
                  <a:lstStyle/>
                  <a:p>
                    <a:pPr>
                      <a:lnSpc>
                        <a:spcPts val="1400"/>
                      </a:lnSpc>
                      <a:defRPr sz="2400" b="0" i="0" u="none" strike="noStrike" kern="1200" baseline="0">
                        <a:solidFill>
                          <a:schemeClr val="bg1"/>
                        </a:solidFill>
                        <a:latin typeface="+mn-lt"/>
                        <a:ea typeface="+mn-ea"/>
                        <a:cs typeface="+mn-cs"/>
                      </a:defRPr>
                    </a:pPr>
                    <a:fld id="{F785E8FB-C569-4545-A40B-4109760985B2}" type="CATEGORYNAME">
                      <a:rPr lang="ja-JP" altLang="en-US" sz="1400" smtClean="0"/>
                      <a:pPr>
                        <a:lnSpc>
                          <a:spcPts val="1400"/>
                        </a:lnSpc>
                        <a:defRPr sz="2400">
                          <a:solidFill>
                            <a:schemeClr val="bg1"/>
                          </a:solidFill>
                        </a:defRPr>
                      </a:pPr>
                      <a:t>[分類名]</a:t>
                    </a:fld>
                    <a:r>
                      <a:rPr lang="ja-JP" altLang="en-US" sz="1400" baseline="0" dirty="0"/>
                      <a:t>
</a:t>
                    </a:r>
                    <a:fld id="{D9B4E10F-551B-4A6B-91F7-F534C1540ED7}" type="PERCENTAGE">
                      <a:rPr lang="en-US" altLang="ja-JP" sz="1400" baseline="0" smtClean="0"/>
                      <a:pPr>
                        <a:lnSpc>
                          <a:spcPts val="1400"/>
                        </a:lnSpc>
                        <a:defRPr sz="2400">
                          <a:solidFill>
                            <a:schemeClr val="bg1"/>
                          </a:solidFill>
                        </a:defRPr>
                      </a:pPr>
                      <a:t>[パーセンテージ]</a:t>
                    </a:fld>
                    <a:endParaRPr lang="ja-JP" altLang="en-US" sz="1400" baseline="0" dirty="0"/>
                  </a:p>
                  <a:p>
                    <a:pPr>
                      <a:lnSpc>
                        <a:spcPts val="1400"/>
                      </a:lnSpc>
                      <a:defRPr sz="2400">
                        <a:solidFill>
                          <a:schemeClr val="bg1"/>
                        </a:solidFill>
                      </a:defRPr>
                    </a:pPr>
                    <a:r>
                      <a:rPr lang="en-US" altLang="ja-JP" sz="1400" baseline="0" dirty="0"/>
                      <a:t>966</a:t>
                    </a:r>
                    <a:r>
                      <a:rPr lang="ja-JP" altLang="en-US" sz="1400" baseline="0" dirty="0"/>
                      <a:t>施設</a:t>
                    </a:r>
                  </a:p>
                </c:rich>
              </c:tx>
              <c:spPr>
                <a:noFill/>
                <a:ln>
                  <a:noFill/>
                </a:ln>
                <a:effectLst/>
              </c:spPr>
              <c:txPr>
                <a:bodyPr rot="0" spcFirstLastPara="1" vertOverflow="ellipsis" vert="horz" wrap="square" lIns="38100" tIns="19050" rIns="38100" bIns="19050" anchor="ctr" anchorCtr="1">
                  <a:spAutoFit/>
                </a:bodyPr>
                <a:lstStyle/>
                <a:p>
                  <a:pPr>
                    <a:lnSpc>
                      <a:spcPts val="1400"/>
                    </a:lnSpc>
                    <a:defRPr sz="2400" b="0" i="0" u="none" strike="noStrike" kern="1200" baseline="0">
                      <a:solidFill>
                        <a:schemeClr val="bg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8320781855451338"/>
                      <c:h val="0.42575167716450474"/>
                    </c:manualLayout>
                  </c15:layout>
                  <c15:dlblFieldTable/>
                  <c15:showDataLabelsRange val="0"/>
                </c:ext>
                <c:ext xmlns:c16="http://schemas.microsoft.com/office/drawing/2014/chart" uri="{C3380CC4-5D6E-409C-BE32-E72D297353CC}">
                  <c16:uniqueId val="{00000001-7A86-4131-94BA-0EECED0BBD10}"/>
                </c:ext>
              </c:extLst>
            </c:dLbl>
            <c:dLbl>
              <c:idx val="1"/>
              <c:layout>
                <c:manualLayout>
                  <c:x val="0.34601942770357158"/>
                  <c:y val="6.3075090624439278E-2"/>
                </c:manualLayout>
              </c:layout>
              <c:tx>
                <c:rich>
                  <a:bodyPr rot="0" spcFirstLastPara="1" vertOverflow="ellipsis" vert="horz" wrap="square" lIns="38100" tIns="19050" rIns="38100" bIns="19050" anchor="ctr" anchorCtr="1">
                    <a:spAutoFit/>
                  </a:bodyPr>
                  <a:lstStyle/>
                  <a:p>
                    <a:pPr>
                      <a:lnSpc>
                        <a:spcPts val="1400"/>
                      </a:lnSpc>
                      <a:defRPr sz="2400" b="0" i="0" u="none" strike="noStrike" kern="1200" baseline="0">
                        <a:solidFill>
                          <a:schemeClr val="bg1"/>
                        </a:solidFill>
                        <a:latin typeface="+mn-lt"/>
                        <a:ea typeface="+mn-ea"/>
                        <a:cs typeface="+mn-cs"/>
                      </a:defRPr>
                    </a:pPr>
                    <a:fld id="{04C8E37B-5B9F-4F65-98C6-C53B44EB9956}" type="CATEGORYNAME">
                      <a:rPr lang="ja-JP" altLang="en-US" sz="1400" b="0" u="sng">
                        <a:solidFill>
                          <a:schemeClr val="tx1"/>
                        </a:solidFill>
                      </a:rPr>
                      <a:pPr>
                        <a:lnSpc>
                          <a:spcPts val="1400"/>
                        </a:lnSpc>
                        <a:defRPr sz="2400">
                          <a:solidFill>
                            <a:schemeClr val="bg1"/>
                          </a:solidFill>
                        </a:defRPr>
                      </a:pPr>
                      <a:t>[分類名]</a:t>
                    </a:fld>
                    <a:r>
                      <a:rPr lang="ja-JP" altLang="en-US" sz="1400" b="0" baseline="0" dirty="0">
                        <a:solidFill>
                          <a:schemeClr val="tx1"/>
                        </a:solidFill>
                      </a:rPr>
                      <a:t>
</a:t>
                    </a:r>
                    <a:fld id="{E69567C4-4363-4538-896F-6912FC2A9973}" type="PERCENTAGE">
                      <a:rPr lang="en-US" altLang="ja-JP" sz="1400" b="0" baseline="0" smtClean="0">
                        <a:solidFill>
                          <a:schemeClr val="tx1"/>
                        </a:solidFill>
                      </a:rPr>
                      <a:pPr>
                        <a:lnSpc>
                          <a:spcPts val="1400"/>
                        </a:lnSpc>
                        <a:defRPr sz="2400">
                          <a:solidFill>
                            <a:schemeClr val="bg1"/>
                          </a:solidFill>
                        </a:defRPr>
                      </a:pPr>
                      <a:t>[パーセンテージ]</a:t>
                    </a:fld>
                    <a:endParaRPr lang="ja-JP" altLang="en-US" sz="1400" b="0" baseline="0" dirty="0">
                      <a:solidFill>
                        <a:schemeClr val="tx1"/>
                      </a:solidFill>
                    </a:endParaRPr>
                  </a:p>
                  <a:p>
                    <a:pPr>
                      <a:lnSpc>
                        <a:spcPts val="1400"/>
                      </a:lnSpc>
                      <a:defRPr sz="2400">
                        <a:solidFill>
                          <a:schemeClr val="bg1"/>
                        </a:solidFill>
                      </a:defRPr>
                    </a:pPr>
                    <a:r>
                      <a:rPr lang="en-US" altLang="ja-JP" sz="1400" b="0" baseline="0" dirty="0">
                        <a:solidFill>
                          <a:schemeClr val="tx1"/>
                        </a:solidFill>
                      </a:rPr>
                      <a:t>37</a:t>
                    </a:r>
                    <a:r>
                      <a:rPr lang="ja-JP" altLang="en-US" sz="1400" b="0" baseline="0" dirty="0">
                        <a:solidFill>
                          <a:schemeClr val="tx1"/>
                        </a:solidFill>
                      </a:rPr>
                      <a:t>施設</a:t>
                    </a:r>
                  </a:p>
                </c:rich>
              </c:tx>
              <c:spPr>
                <a:noFill/>
                <a:ln>
                  <a:noFill/>
                </a:ln>
                <a:effectLst/>
              </c:spPr>
              <c:txPr>
                <a:bodyPr rot="0" spcFirstLastPara="1" vertOverflow="ellipsis" vert="horz" wrap="square" lIns="38100" tIns="19050" rIns="38100" bIns="19050" anchor="ctr" anchorCtr="1">
                  <a:spAutoFit/>
                </a:bodyPr>
                <a:lstStyle/>
                <a:p>
                  <a:pPr>
                    <a:lnSpc>
                      <a:spcPts val="1400"/>
                    </a:lnSpc>
                    <a:defRPr sz="2400" b="0" i="0" u="none" strike="noStrike" kern="1200" baseline="0">
                      <a:solidFill>
                        <a:schemeClr val="bg1"/>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32792484253680498"/>
                      <c:h val="0.33754008258613194"/>
                    </c:manualLayout>
                  </c15:layout>
                  <c15:dlblFieldTable/>
                  <c15:showDataLabelsRange val="0"/>
                </c:ext>
                <c:ext xmlns:c16="http://schemas.microsoft.com/office/drawing/2014/chart" uri="{C3380CC4-5D6E-409C-BE32-E72D297353CC}">
                  <c16:uniqueId val="{00000003-7A86-4131-94BA-0EECED0BBD10}"/>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Sheet1!$F$69:$F$70</c:f>
              <c:strCache>
                <c:ptCount val="2"/>
                <c:pt idx="0">
                  <c:v>実施済み</c:v>
                </c:pt>
                <c:pt idx="1">
                  <c:v>未実施</c:v>
                </c:pt>
              </c:strCache>
            </c:strRef>
          </c:cat>
          <c:val>
            <c:numRef>
              <c:f>Sheet1!$G$69:$G$70</c:f>
              <c:numCache>
                <c:formatCode>#,##0_);[Red]\(#,##0\)</c:formatCode>
                <c:ptCount val="2"/>
                <c:pt idx="0" formatCode="General">
                  <c:v>966</c:v>
                </c:pt>
                <c:pt idx="1">
                  <c:v>37</c:v>
                </c:pt>
              </c:numCache>
            </c:numRef>
          </c:val>
          <c:extLst>
            <c:ext xmlns:c16="http://schemas.microsoft.com/office/drawing/2014/chart" uri="{C3380CC4-5D6E-409C-BE32-E72D297353CC}">
              <c16:uniqueId val="{00000004-7A86-4131-94BA-0EECED0BBD1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A905-448F-A43E-B18A281820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905-448F-A43E-B18A28182043}"/>
              </c:ext>
            </c:extLst>
          </c:dPt>
          <c:val>
            <c:numRef>
              <c:f>伏越し管!$Z$29:$Z$30</c:f>
              <c:numCache>
                <c:formatCode>General</c:formatCode>
                <c:ptCount val="2"/>
                <c:pt idx="0">
                  <c:v>9</c:v>
                </c:pt>
                <c:pt idx="1">
                  <c:v>15</c:v>
                </c:pt>
              </c:numCache>
            </c:numRef>
          </c:val>
          <c:extLst>
            <c:ext xmlns:c16="http://schemas.microsoft.com/office/drawing/2014/chart" uri="{C3380CC4-5D6E-409C-BE32-E72D297353CC}">
              <c16:uniqueId val="{00000004-A905-448F-A43E-B18A2818204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FC-478F-8C67-24A661ED44E4}"/>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7FFC-478F-8C67-24A661ED44E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FFC-478F-8C67-24A661ED44E4}"/>
              </c:ext>
            </c:extLst>
          </c:dPt>
          <c:val>
            <c:numRef>
              <c:f>伏越し管!$AA$36:$AA$38</c:f>
              <c:numCache>
                <c:formatCode>General</c:formatCode>
                <c:ptCount val="3"/>
                <c:pt idx="0">
                  <c:v>3</c:v>
                </c:pt>
                <c:pt idx="1">
                  <c:v>4</c:v>
                </c:pt>
                <c:pt idx="2">
                  <c:v>8</c:v>
                </c:pt>
              </c:numCache>
            </c:numRef>
          </c:val>
          <c:extLst>
            <c:ext xmlns:c16="http://schemas.microsoft.com/office/drawing/2014/chart" uri="{C3380CC4-5D6E-409C-BE32-E72D297353CC}">
              <c16:uniqueId val="{00000006-7FFC-478F-8C67-24A661ED44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164-4EB5-B60F-B1092DDFACC4}"/>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B164-4EB5-B60F-B1092DDFACC4}"/>
              </c:ext>
            </c:extLst>
          </c:dPt>
          <c:dPt>
            <c:idx val="2"/>
            <c:bubble3D val="0"/>
            <c:spPr>
              <a:solidFill>
                <a:srgbClr val="0066CC"/>
              </a:solidFill>
              <a:ln w="19050">
                <a:solidFill>
                  <a:schemeClr val="lt1"/>
                </a:solidFill>
              </a:ln>
              <a:effectLst/>
            </c:spPr>
            <c:extLst>
              <c:ext xmlns:c16="http://schemas.microsoft.com/office/drawing/2014/chart" uri="{C3380CC4-5D6E-409C-BE32-E72D297353CC}">
                <c16:uniqueId val="{00000005-B164-4EB5-B60F-B1092DDFACC4}"/>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B164-4EB5-B60F-B1092DDFACC4}"/>
              </c:ext>
            </c:extLst>
          </c:dPt>
          <c:cat>
            <c:strRef>
              <c:f>Sheet1!$A$4:$A$7</c:f>
              <c:strCache>
                <c:ptCount val="4"/>
                <c:pt idx="0">
                  <c:v>緊急度Ⅰ</c:v>
                </c:pt>
                <c:pt idx="1">
                  <c:v>緊急度Ⅱ</c:v>
                </c:pt>
                <c:pt idx="2">
                  <c:v>緊急度Ⅲ</c:v>
                </c:pt>
                <c:pt idx="3">
                  <c:v>健全</c:v>
                </c:pt>
              </c:strCache>
            </c:strRef>
          </c:cat>
          <c:val>
            <c:numRef>
              <c:f>Sheet1!$J$4:$J$7</c:f>
              <c:numCache>
                <c:formatCode>General</c:formatCode>
                <c:ptCount val="4"/>
                <c:pt idx="0">
                  <c:v>0.71</c:v>
                </c:pt>
                <c:pt idx="1">
                  <c:v>16.244999999999997</c:v>
                </c:pt>
                <c:pt idx="2">
                  <c:v>364.46999999999991</c:v>
                </c:pt>
                <c:pt idx="3">
                  <c:v>57.97500000000008</c:v>
                </c:pt>
              </c:numCache>
            </c:numRef>
          </c:val>
          <c:extLst>
            <c:ext xmlns:c16="http://schemas.microsoft.com/office/drawing/2014/chart" uri="{C3380CC4-5D6E-409C-BE32-E72D297353CC}">
              <c16:uniqueId val="{00000008-B164-4EB5-B60F-B1092DDFACC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dPt>
            <c:idx val="0"/>
            <c:bubble3D val="0"/>
            <c:spPr>
              <a:solidFill>
                <a:srgbClr val="00B0F0"/>
              </a:solidFill>
              <a:ln w="19050">
                <a:solidFill>
                  <a:schemeClr val="lt1"/>
                </a:solidFill>
              </a:ln>
              <a:effectLst/>
            </c:spPr>
            <c:extLst>
              <c:ext xmlns:c16="http://schemas.microsoft.com/office/drawing/2014/chart" uri="{C3380CC4-5D6E-409C-BE32-E72D297353CC}">
                <c16:uniqueId val="{00000001-7498-4F4F-9446-97092CF3759B}"/>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7498-4F4F-9446-97092CF3759B}"/>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7498-4F4F-9446-97092CF3759B}"/>
              </c:ext>
            </c:extLst>
          </c:dPt>
          <c:dPt>
            <c:idx val="3"/>
            <c:bubble3D val="0"/>
            <c:spPr>
              <a:solidFill>
                <a:srgbClr val="0066CC"/>
              </a:solidFill>
              <a:ln w="19050">
                <a:solidFill>
                  <a:schemeClr val="lt1"/>
                </a:solidFill>
              </a:ln>
              <a:effectLst/>
            </c:spPr>
            <c:extLst>
              <c:ext xmlns:c16="http://schemas.microsoft.com/office/drawing/2014/chart" uri="{C3380CC4-5D6E-409C-BE32-E72D297353CC}">
                <c16:uniqueId val="{00000007-7498-4F4F-9446-97092CF3759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498-4F4F-9446-97092CF3759B}"/>
              </c:ext>
            </c:extLst>
          </c:dPt>
          <c:cat>
            <c:strRef>
              <c:f>圧送管!$C$53:$C$56</c:f>
              <c:strCache>
                <c:ptCount val="4"/>
                <c:pt idx="0">
                  <c:v>未実施延長</c:v>
                </c:pt>
                <c:pt idx="1">
                  <c:v>A</c:v>
                </c:pt>
                <c:pt idx="2">
                  <c:v>B</c:v>
                </c:pt>
                <c:pt idx="3">
                  <c:v>Cおよび異常なし</c:v>
                </c:pt>
              </c:strCache>
            </c:strRef>
          </c:cat>
          <c:val>
            <c:numRef>
              <c:f>圧送管!$D$53:$D$56</c:f>
              <c:numCache>
                <c:formatCode>General</c:formatCode>
                <c:ptCount val="4"/>
                <c:pt idx="0">
                  <c:v>44094.243999999992</c:v>
                </c:pt>
                <c:pt idx="1">
                  <c:v>1083.0160000000001</c:v>
                </c:pt>
                <c:pt idx="2">
                  <c:v>3138.1889999999999</c:v>
                </c:pt>
                <c:pt idx="3">
                  <c:v>21306</c:v>
                </c:pt>
              </c:numCache>
            </c:numRef>
          </c:val>
          <c:extLst>
            <c:ext xmlns:c16="http://schemas.microsoft.com/office/drawing/2014/chart" uri="{C3380CC4-5D6E-409C-BE32-E72D297353CC}">
              <c16:uniqueId val="{0000000A-7498-4F4F-9446-97092CF3759B}"/>
            </c:ext>
          </c:extLst>
        </c:ser>
        <c:dLbls>
          <c:showLegendKey val="0"/>
          <c:showVal val="0"/>
          <c:showCatName val="0"/>
          <c:showSerName val="0"/>
          <c:showPercent val="0"/>
          <c:showBubbleSize val="0"/>
          <c:showLeaderLines val="1"/>
        </c:dLbls>
        <c:gapWidth val="100"/>
        <c:splitType val="pos"/>
        <c:splitPos val="3"/>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FCA0-44F2-8C4F-EF1CE13B88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CA0-44F2-8C4F-EF1CE13B88E7}"/>
              </c:ext>
            </c:extLst>
          </c:dPt>
          <c:val>
            <c:numRef>
              <c:f>【入力シート①】!$D$1608:$D$1609</c:f>
              <c:numCache>
                <c:formatCode>#,##0.000_ ;[Red]\-#,##0.000\ </c:formatCode>
                <c:ptCount val="2"/>
                <c:pt idx="0">
                  <c:v>18.803000000000001</c:v>
                </c:pt>
                <c:pt idx="1">
                  <c:v>549.89700000000005</c:v>
                </c:pt>
              </c:numCache>
            </c:numRef>
          </c:val>
          <c:extLst>
            <c:ext xmlns:c16="http://schemas.microsoft.com/office/drawing/2014/chart" uri="{C3380CC4-5D6E-409C-BE32-E72D297353CC}">
              <c16:uniqueId val="{00000004-FCA0-44F2-8C4F-EF1CE13B88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0.45759</cdr:x>
      <cdr:y>0.22172</cdr:y>
    </cdr:from>
    <cdr:to>
      <cdr:x>0.67227</cdr:x>
      <cdr:y>0.25099</cdr:y>
    </cdr:to>
    <cdr:cxnSp macro="">
      <cdr:nvCxnSpPr>
        <cdr:cNvPr id="2" name="直線コネクタ 1">
          <a:extLst xmlns:a="http://schemas.openxmlformats.org/drawingml/2006/main">
            <a:ext uri="{FF2B5EF4-FFF2-40B4-BE49-F238E27FC236}">
              <a16:creationId xmlns:a16="http://schemas.microsoft.com/office/drawing/2014/main" id="{A5102229-F8DE-4D9D-847B-20707635BC4A}"/>
            </a:ext>
          </a:extLst>
        </cdr:cNvPr>
        <cdr:cNvCxnSpPr/>
      </cdr:nvCxnSpPr>
      <cdr:spPr>
        <a:xfrm xmlns:a="http://schemas.openxmlformats.org/drawingml/2006/main" flipV="1">
          <a:off x="2084953" y="737703"/>
          <a:ext cx="978178" cy="97375"/>
        </a:xfrm>
        <a:prstGeom xmlns:a="http://schemas.openxmlformats.org/drawingml/2006/main" prst="line">
          <a:avLst/>
        </a:prstGeom>
        <a:ln xmlns:a="http://schemas.openxmlformats.org/drawingml/2006/main">
          <a:solidFill>
            <a:schemeClr val="tx1">
              <a:lumMod val="65000"/>
              <a:lumOff val="3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0.10365</cdr:x>
      <cdr:y>0.11725</cdr:y>
    </cdr:from>
    <cdr:to>
      <cdr:x>0.28156</cdr:x>
      <cdr:y>0.32868</cdr:y>
    </cdr:to>
    <cdr:sp macro="" textlink="">
      <cdr:nvSpPr>
        <cdr:cNvPr id="2" name="吹き出し: 四角形 1">
          <a:extLst xmlns:a="http://schemas.openxmlformats.org/drawingml/2006/main">
            <a:ext uri="{FF2B5EF4-FFF2-40B4-BE49-F238E27FC236}">
              <a16:creationId xmlns:a16="http://schemas.microsoft.com/office/drawing/2014/main" id="{4D014371-135F-43BC-8025-90AA535906E5}"/>
            </a:ext>
          </a:extLst>
        </cdr:cNvPr>
        <cdr:cNvSpPr/>
      </cdr:nvSpPr>
      <cdr:spPr>
        <a:xfrm xmlns:a="http://schemas.openxmlformats.org/drawingml/2006/main">
          <a:off x="348894" y="194189"/>
          <a:ext cx="598867" cy="350169"/>
        </a:xfrm>
        <a:prstGeom xmlns:a="http://schemas.openxmlformats.org/drawingml/2006/main" prst="wedgeRectCallout">
          <a:avLst>
            <a:gd name="adj1" fmla="val 113779"/>
            <a:gd name="adj2" fmla="val 123507"/>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1050" u="sng" dirty="0">
              <a:solidFill>
                <a:schemeClr val="tx1"/>
              </a:solidFill>
              <a:latin typeface="+mn-ea"/>
            </a:rPr>
            <a:t>点検済</a:t>
          </a:r>
          <a:endParaRPr lang="en-US" altLang="ja-JP" sz="1050" u="sng" dirty="0">
            <a:solidFill>
              <a:schemeClr val="tx1"/>
            </a:solidFill>
            <a:latin typeface="+mn-ea"/>
          </a:endParaRPr>
        </a:p>
        <a:p xmlns:a="http://schemas.openxmlformats.org/drawingml/2006/main">
          <a:pPr algn="ctr"/>
          <a:r>
            <a:rPr kumimoji="1" lang="en-US" altLang="ja-JP" sz="1050" u="sng" dirty="0">
              <a:solidFill>
                <a:schemeClr val="tx1"/>
              </a:solidFill>
              <a:latin typeface="+mn-ea"/>
            </a:rPr>
            <a:t>15</a:t>
          </a:r>
          <a:r>
            <a:rPr kumimoji="1" lang="ja-JP" altLang="en-US" sz="1050" u="sng" dirty="0">
              <a:solidFill>
                <a:schemeClr val="tx1"/>
              </a:solidFill>
              <a:latin typeface="+mn-ea"/>
            </a:rPr>
            <a:t>箇所</a:t>
          </a:r>
        </a:p>
      </cdr:txBody>
    </cdr:sp>
  </cdr:relSizeAnchor>
  <cdr:relSizeAnchor xmlns:cdr="http://schemas.openxmlformats.org/drawingml/2006/chartDrawing">
    <cdr:from>
      <cdr:x>0.72852</cdr:x>
      <cdr:y>0.11147</cdr:y>
    </cdr:from>
    <cdr:to>
      <cdr:x>0.90643</cdr:x>
      <cdr:y>0.3229</cdr:y>
    </cdr:to>
    <cdr:sp macro="" textlink="">
      <cdr:nvSpPr>
        <cdr:cNvPr id="5" name="吹き出し: 四角形 4">
          <a:extLst xmlns:a="http://schemas.openxmlformats.org/drawingml/2006/main">
            <a:ext uri="{FF2B5EF4-FFF2-40B4-BE49-F238E27FC236}">
              <a16:creationId xmlns:a16="http://schemas.microsoft.com/office/drawing/2014/main" id="{4262FA37-D505-49F9-9E53-725E0F9B424B}"/>
            </a:ext>
          </a:extLst>
        </cdr:cNvPr>
        <cdr:cNvSpPr/>
      </cdr:nvSpPr>
      <cdr:spPr>
        <a:xfrm xmlns:a="http://schemas.openxmlformats.org/drawingml/2006/main">
          <a:off x="2452279" y="184612"/>
          <a:ext cx="598867" cy="350169"/>
        </a:xfrm>
        <a:prstGeom xmlns:a="http://schemas.openxmlformats.org/drawingml/2006/main" prst="wedgeRectCallout">
          <a:avLst>
            <a:gd name="adj1" fmla="val -131049"/>
            <a:gd name="adj2" fmla="val 89740"/>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1050" u="sng" dirty="0">
              <a:solidFill>
                <a:schemeClr val="tx1"/>
              </a:solidFill>
              <a:latin typeface="+mn-ea"/>
            </a:rPr>
            <a:t>未点検</a:t>
          </a:r>
          <a:endParaRPr lang="en-US" altLang="ja-JP" sz="1050" u="sng" dirty="0">
            <a:solidFill>
              <a:schemeClr val="tx1"/>
            </a:solidFill>
            <a:latin typeface="+mn-ea"/>
          </a:endParaRPr>
        </a:p>
        <a:p xmlns:a="http://schemas.openxmlformats.org/drawingml/2006/main">
          <a:pPr algn="ctr"/>
          <a:r>
            <a:rPr kumimoji="1" lang="en-US" altLang="ja-JP" sz="1050" u="sng" dirty="0">
              <a:solidFill>
                <a:schemeClr val="tx1"/>
              </a:solidFill>
              <a:latin typeface="+mn-ea"/>
            </a:rPr>
            <a:t>9</a:t>
          </a:r>
          <a:r>
            <a:rPr kumimoji="1" lang="ja-JP" altLang="en-US" sz="1050" u="sng" dirty="0">
              <a:solidFill>
                <a:schemeClr val="tx1"/>
              </a:solidFill>
              <a:latin typeface="+mn-ea"/>
            </a:rPr>
            <a:t>箇所</a:t>
          </a:r>
        </a:p>
      </cdr:txBody>
    </cdr:sp>
  </cdr:relSizeAnchor>
</c:userShapes>
</file>

<file path=ppt/drawings/drawing3.xml><?xml version="1.0" encoding="utf-8"?>
<c:userShapes xmlns:c="http://schemas.openxmlformats.org/drawingml/2006/chart">
  <cdr:relSizeAnchor xmlns:cdr="http://schemas.openxmlformats.org/drawingml/2006/chartDrawing">
    <cdr:from>
      <cdr:x>0.74007</cdr:x>
      <cdr:y>0.29997</cdr:y>
    </cdr:from>
    <cdr:to>
      <cdr:x>0.99601</cdr:x>
      <cdr:y>0.49785</cdr:y>
    </cdr:to>
    <cdr:sp macro="" textlink="">
      <cdr:nvSpPr>
        <cdr:cNvPr id="2" name="吹き出し: 四角形 1">
          <a:extLst xmlns:a="http://schemas.openxmlformats.org/drawingml/2006/main">
            <a:ext uri="{FF2B5EF4-FFF2-40B4-BE49-F238E27FC236}">
              <a16:creationId xmlns:a16="http://schemas.microsoft.com/office/drawing/2014/main" id="{EFFDCDD4-5A8F-4EBD-9BDA-8C2DEB3074D2}"/>
            </a:ext>
          </a:extLst>
        </cdr:cNvPr>
        <cdr:cNvSpPr/>
      </cdr:nvSpPr>
      <cdr:spPr>
        <a:xfrm xmlns:a="http://schemas.openxmlformats.org/drawingml/2006/main">
          <a:off x="2349920" y="530771"/>
          <a:ext cx="812681" cy="350155"/>
        </a:xfrm>
        <a:prstGeom xmlns:a="http://schemas.openxmlformats.org/drawingml/2006/main" prst="wedgeRectCallout">
          <a:avLst>
            <a:gd name="adj1" fmla="val -131774"/>
            <a:gd name="adj2" fmla="val -71696"/>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1050" dirty="0">
              <a:solidFill>
                <a:schemeClr val="tx1"/>
              </a:solidFill>
              <a:latin typeface="+mn-ea"/>
            </a:rPr>
            <a:t>緊急度</a:t>
          </a:r>
          <a:r>
            <a:rPr lang="en-US" altLang="ja-JP" sz="1050" dirty="0">
              <a:solidFill>
                <a:schemeClr val="tx1"/>
              </a:solidFill>
              <a:latin typeface="+mn-ea"/>
            </a:rPr>
            <a:t>Ⅱ</a:t>
          </a:r>
          <a:endParaRPr kumimoji="1" lang="en-US" altLang="ja-JP" sz="1050" dirty="0">
            <a:solidFill>
              <a:schemeClr val="tx1"/>
            </a:solidFill>
            <a:latin typeface="+mn-ea"/>
          </a:endParaRPr>
        </a:p>
        <a:p xmlns:a="http://schemas.openxmlformats.org/drawingml/2006/main">
          <a:pPr algn="ctr"/>
          <a:r>
            <a:rPr lang="en-US" altLang="ja-JP" sz="1050" dirty="0">
              <a:solidFill>
                <a:schemeClr val="tx1"/>
              </a:solidFill>
              <a:latin typeface="+mn-ea"/>
            </a:rPr>
            <a:t>16.2</a:t>
          </a:r>
          <a:r>
            <a:rPr kumimoji="1" lang="ja-JP" altLang="en-US" sz="1050" dirty="0">
              <a:solidFill>
                <a:schemeClr val="tx1"/>
              </a:solidFill>
              <a:latin typeface="+mn-ea"/>
            </a:rPr>
            <a:t>㎞</a:t>
          </a:r>
        </a:p>
      </cdr:txBody>
    </cdr:sp>
  </cdr:relSizeAnchor>
  <cdr:relSizeAnchor xmlns:cdr="http://schemas.openxmlformats.org/drawingml/2006/chartDrawing">
    <cdr:from>
      <cdr:x>0.74041</cdr:x>
      <cdr:y>0.01494</cdr:y>
    </cdr:from>
    <cdr:to>
      <cdr:x>0.99635</cdr:x>
      <cdr:y>0.21283</cdr:y>
    </cdr:to>
    <cdr:sp macro="" textlink="">
      <cdr:nvSpPr>
        <cdr:cNvPr id="3" name="吹き出し: 四角形 2">
          <a:extLst xmlns:a="http://schemas.openxmlformats.org/drawingml/2006/main">
            <a:ext uri="{FF2B5EF4-FFF2-40B4-BE49-F238E27FC236}">
              <a16:creationId xmlns:a16="http://schemas.microsoft.com/office/drawing/2014/main" id="{C702BC89-73A6-4735-A913-05482AA22EC8}"/>
            </a:ext>
          </a:extLst>
        </cdr:cNvPr>
        <cdr:cNvSpPr/>
      </cdr:nvSpPr>
      <cdr:spPr>
        <a:xfrm xmlns:a="http://schemas.openxmlformats.org/drawingml/2006/main">
          <a:off x="2351007" y="26432"/>
          <a:ext cx="812681" cy="350155"/>
        </a:xfrm>
        <a:prstGeom xmlns:a="http://schemas.openxmlformats.org/drawingml/2006/main" prst="wedgeRectCallout">
          <a:avLst>
            <a:gd name="adj1" fmla="val -143026"/>
            <a:gd name="adj2" fmla="val -1333"/>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1050" u="sng" dirty="0">
              <a:solidFill>
                <a:schemeClr val="bg1"/>
              </a:solidFill>
              <a:latin typeface="+mn-ea"/>
            </a:rPr>
            <a:t>緊急度</a:t>
          </a:r>
          <a:r>
            <a:rPr lang="en-US" altLang="ja-JP" sz="1050" u="sng" dirty="0">
              <a:solidFill>
                <a:schemeClr val="bg1"/>
              </a:solidFill>
              <a:latin typeface="+mn-ea"/>
            </a:rPr>
            <a:t>Ⅰ</a:t>
          </a:r>
        </a:p>
        <a:p xmlns:a="http://schemas.openxmlformats.org/drawingml/2006/main">
          <a:pPr algn="ctr"/>
          <a:r>
            <a:rPr lang="en-US" altLang="ja-JP" sz="1050" u="sng" dirty="0">
              <a:solidFill>
                <a:schemeClr val="bg1"/>
              </a:solidFill>
              <a:latin typeface="+mn-ea"/>
            </a:rPr>
            <a:t>0.7</a:t>
          </a:r>
          <a:r>
            <a:rPr kumimoji="1" lang="ja-JP" altLang="en-US" sz="1050" u="sng" dirty="0">
              <a:solidFill>
                <a:schemeClr val="bg1"/>
              </a:solidFill>
              <a:latin typeface="+mn-ea"/>
            </a:rPr>
            <a:t>㎞</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0.72557</cdr:y>
    </cdr:from>
    <cdr:to>
      <cdr:x>0.26046</cdr:x>
      <cdr:y>0.91971</cdr:y>
    </cdr:to>
    <cdr:sp macro="" textlink="">
      <cdr:nvSpPr>
        <cdr:cNvPr id="2" name="吹き出し: 四角形 1">
          <a:extLst xmlns:a="http://schemas.openxmlformats.org/drawingml/2006/main">
            <a:ext uri="{FF2B5EF4-FFF2-40B4-BE49-F238E27FC236}">
              <a16:creationId xmlns:a16="http://schemas.microsoft.com/office/drawing/2014/main" id="{10F529B0-AC4C-4EF7-A617-17A19885AA79}"/>
            </a:ext>
          </a:extLst>
        </cdr:cNvPr>
        <cdr:cNvSpPr/>
      </cdr:nvSpPr>
      <cdr:spPr>
        <a:xfrm xmlns:a="http://schemas.openxmlformats.org/drawingml/2006/main">
          <a:off x="0" y="1308672"/>
          <a:ext cx="782960" cy="350169"/>
        </a:xfrm>
        <a:prstGeom xmlns:a="http://schemas.openxmlformats.org/drawingml/2006/main" prst="wedgeRectCallout">
          <a:avLst>
            <a:gd name="adj1" fmla="val 79913"/>
            <a:gd name="adj2" fmla="val -55008"/>
          </a:avLst>
        </a:prstGeom>
        <a:solidFill xmlns:a="http://schemas.openxmlformats.org/drawingml/2006/main">
          <a:srgbClr val="3366CC"/>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en-US" altLang="ja-JP" sz="1050" dirty="0">
              <a:solidFill>
                <a:schemeClr val="bg1"/>
              </a:solidFill>
              <a:latin typeface="+mn-ea"/>
            </a:rPr>
            <a:t>30</a:t>
          </a:r>
          <a:r>
            <a:rPr lang="ja-JP" altLang="en-US" sz="1050" dirty="0">
              <a:solidFill>
                <a:schemeClr val="bg1"/>
              </a:solidFill>
              <a:latin typeface="+mn-ea"/>
            </a:rPr>
            <a:t>年未満</a:t>
          </a:r>
          <a:endParaRPr lang="en-US" altLang="ja-JP" sz="1050" dirty="0">
            <a:solidFill>
              <a:schemeClr val="bg1"/>
            </a:solidFill>
            <a:latin typeface="+mn-ea"/>
          </a:endParaRPr>
        </a:p>
        <a:p xmlns:a="http://schemas.openxmlformats.org/drawingml/2006/main">
          <a:pPr algn="ctr"/>
          <a:r>
            <a:rPr lang="en-US" altLang="ja-JP" sz="1050" dirty="0">
              <a:solidFill>
                <a:schemeClr val="bg1"/>
              </a:solidFill>
              <a:latin typeface="+mn-ea"/>
            </a:rPr>
            <a:t>2.65</a:t>
          </a:r>
          <a:r>
            <a:rPr kumimoji="1" lang="ja-JP" altLang="en-US" sz="1050" dirty="0">
              <a:solidFill>
                <a:schemeClr val="bg1"/>
              </a:solidFill>
              <a:latin typeface="+mn-ea"/>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0" cy="488793"/>
          </a:xfrm>
          <a:prstGeom prst="rect">
            <a:avLst/>
          </a:prstGeom>
        </p:spPr>
        <p:txBody>
          <a:bodyPr vert="horz" lIns="89646" tIns="44822" rIns="89646" bIns="4482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20" y="0"/>
            <a:ext cx="2880100" cy="488793"/>
          </a:xfrm>
          <a:prstGeom prst="rect">
            <a:avLst/>
          </a:prstGeom>
        </p:spPr>
        <p:txBody>
          <a:bodyPr vert="horz" lIns="89646" tIns="44822" rIns="89646" bIns="44822" rtlCol="0"/>
          <a:lstStyle>
            <a:lvl1pPr algn="r">
              <a:defRPr sz="1200"/>
            </a:lvl1pPr>
          </a:lstStyle>
          <a:p>
            <a:fld id="{29472AE3-829E-42FD-BDF5-9930118AE71F}" type="datetimeFigureOut">
              <a:rPr kumimoji="1" lang="ja-JP" altLang="en-US" smtClean="0"/>
              <a:t>2024/3/25</a:t>
            </a:fld>
            <a:endParaRPr kumimoji="1" lang="ja-JP" altLang="en-US"/>
          </a:p>
        </p:txBody>
      </p:sp>
      <p:sp>
        <p:nvSpPr>
          <p:cNvPr id="4" name="フッター プレースホルダー 3"/>
          <p:cNvSpPr>
            <a:spLocks noGrp="1"/>
          </p:cNvSpPr>
          <p:nvPr>
            <p:ph type="ftr" sz="quarter" idx="2"/>
          </p:nvPr>
        </p:nvSpPr>
        <p:spPr>
          <a:xfrm>
            <a:off x="8" y="9287066"/>
            <a:ext cx="2880100" cy="488792"/>
          </a:xfrm>
          <a:prstGeom prst="rect">
            <a:avLst/>
          </a:prstGeom>
        </p:spPr>
        <p:txBody>
          <a:bodyPr vert="horz" lIns="89646" tIns="44822" rIns="89646" bIns="4482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20" y="9287066"/>
            <a:ext cx="2880100" cy="488792"/>
          </a:xfrm>
          <a:prstGeom prst="rect">
            <a:avLst/>
          </a:prstGeom>
        </p:spPr>
        <p:txBody>
          <a:bodyPr vert="horz" lIns="89646" tIns="44822" rIns="89646" bIns="44822" rtlCol="0" anchor="b"/>
          <a:lstStyle>
            <a:lvl1pPr algn="r">
              <a:defRPr sz="1200"/>
            </a:lvl1pPr>
          </a:lstStyle>
          <a:p>
            <a:fld id="{F590CCD0-FE35-423A-B9FD-933267B7A8DB}" type="slidenum">
              <a:rPr kumimoji="1" lang="ja-JP" altLang="en-US" smtClean="0"/>
              <a:t>‹#›</a:t>
            </a:fld>
            <a:endParaRPr kumimoji="1" lang="ja-JP" altLang="en-US"/>
          </a:p>
        </p:txBody>
      </p:sp>
    </p:spTree>
    <p:extLst>
      <p:ext uri="{BB962C8B-B14F-4D97-AF65-F5344CB8AC3E}">
        <p14:creationId xmlns:p14="http://schemas.microsoft.com/office/powerpoint/2010/main" val="1790133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0" cy="488793"/>
          </a:xfrm>
          <a:prstGeom prst="rect">
            <a:avLst/>
          </a:prstGeom>
        </p:spPr>
        <p:txBody>
          <a:bodyPr vert="horz" lIns="89646" tIns="44822" rIns="89646" bIns="44822"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20" y="0"/>
            <a:ext cx="2880100" cy="488793"/>
          </a:xfrm>
          <a:prstGeom prst="rect">
            <a:avLst/>
          </a:prstGeom>
        </p:spPr>
        <p:txBody>
          <a:bodyPr vert="horz" lIns="89646" tIns="44822" rIns="89646" bIns="44822" rtlCol="0"/>
          <a:lstStyle>
            <a:lvl1pPr algn="r">
              <a:defRPr sz="1200"/>
            </a:lvl1pPr>
          </a:lstStyle>
          <a:p>
            <a:fld id="{C66E6DC5-E089-448C-ADA9-C53EA216882B}" type="datetimeFigureOut">
              <a:rPr kumimoji="1" lang="ja-JP" altLang="en-US" smtClean="0"/>
              <a:t>2024/3/25</a:t>
            </a:fld>
            <a:endParaRPr kumimoji="1" lang="ja-JP" altLang="en-US"/>
          </a:p>
        </p:txBody>
      </p:sp>
      <p:sp>
        <p:nvSpPr>
          <p:cNvPr id="4" name="スライド イメージ プレースホルダー 3"/>
          <p:cNvSpPr>
            <a:spLocks noGrp="1" noRot="1" noChangeAspect="1"/>
          </p:cNvSpPr>
          <p:nvPr>
            <p:ph type="sldImg" idx="2"/>
          </p:nvPr>
        </p:nvSpPr>
        <p:spPr>
          <a:xfrm>
            <a:off x="881063" y="735013"/>
            <a:ext cx="4884737" cy="3663950"/>
          </a:xfrm>
          <a:prstGeom prst="rect">
            <a:avLst/>
          </a:prstGeom>
          <a:noFill/>
          <a:ln w="12700">
            <a:solidFill>
              <a:prstClr val="black"/>
            </a:solidFill>
          </a:ln>
        </p:spPr>
        <p:txBody>
          <a:bodyPr vert="horz" lIns="89646" tIns="44822" rIns="89646" bIns="44822" rtlCol="0" anchor="ctr"/>
          <a:lstStyle/>
          <a:p>
            <a:endParaRPr lang="ja-JP" altLang="en-US"/>
          </a:p>
        </p:txBody>
      </p:sp>
      <p:sp>
        <p:nvSpPr>
          <p:cNvPr id="5" name="ノート プレースホルダー 4"/>
          <p:cNvSpPr>
            <a:spLocks noGrp="1"/>
          </p:cNvSpPr>
          <p:nvPr>
            <p:ph type="body" sz="quarter" idx="3"/>
          </p:nvPr>
        </p:nvSpPr>
        <p:spPr>
          <a:xfrm>
            <a:off x="665000" y="4644312"/>
            <a:ext cx="5316870" cy="4399133"/>
          </a:xfrm>
          <a:prstGeom prst="rect">
            <a:avLst/>
          </a:prstGeom>
        </p:spPr>
        <p:txBody>
          <a:bodyPr vert="horz" lIns="89646" tIns="44822" rIns="89646" bIns="4482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8" y="9287066"/>
            <a:ext cx="2880100" cy="488792"/>
          </a:xfrm>
          <a:prstGeom prst="rect">
            <a:avLst/>
          </a:prstGeom>
        </p:spPr>
        <p:txBody>
          <a:bodyPr vert="horz" lIns="89646" tIns="44822" rIns="89646" bIns="4482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20" y="9287066"/>
            <a:ext cx="2880100" cy="488792"/>
          </a:xfrm>
          <a:prstGeom prst="rect">
            <a:avLst/>
          </a:prstGeom>
        </p:spPr>
        <p:txBody>
          <a:bodyPr vert="horz" lIns="89646" tIns="44822" rIns="89646" bIns="44822" rtlCol="0" anchor="b"/>
          <a:lstStyle>
            <a:lvl1pPr algn="r">
              <a:defRPr sz="1200"/>
            </a:lvl1pPr>
          </a:lstStyle>
          <a:p>
            <a:fld id="{DFCB510D-55C8-4D3D-A366-9F41B467EC44}" type="slidenum">
              <a:rPr kumimoji="1" lang="ja-JP" altLang="en-US" smtClean="0"/>
              <a:t>‹#›</a:t>
            </a:fld>
            <a:endParaRPr kumimoji="1" lang="ja-JP" altLang="en-US"/>
          </a:p>
        </p:txBody>
      </p:sp>
    </p:spTree>
    <p:extLst>
      <p:ext uri="{BB962C8B-B14F-4D97-AF65-F5344CB8AC3E}">
        <p14:creationId xmlns:p14="http://schemas.microsoft.com/office/powerpoint/2010/main" val="2389438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1</a:t>
            </a:fld>
            <a:endParaRPr kumimoji="1" lang="ja-JP" altLang="en-US"/>
          </a:p>
        </p:txBody>
      </p:sp>
    </p:spTree>
    <p:extLst>
      <p:ext uri="{BB962C8B-B14F-4D97-AF65-F5344CB8AC3E}">
        <p14:creationId xmlns:p14="http://schemas.microsoft.com/office/powerpoint/2010/main" val="35131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A6B581-B150-40F4-BA47-48048E71208F}"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22FEE38-4C33-4397-BAEE-10BF3C17FA67}"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005652-32B7-456E-B65E-855487C53113}"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BC3A28-C689-4B18-AB5A-F701635D7284}"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192A3EB-7F58-4A73-BFE5-7619E76EFBCE}" type="datetime1">
              <a:rPr kumimoji="1" lang="ja-JP" altLang="en-US" smtClean="0"/>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0353A5-2B76-44DD-9DFB-620981918A81}"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B95BA1-25E5-48CA-9E21-5F3E6CD23790}" type="datetime1">
              <a:rPr kumimoji="1" lang="ja-JP" altLang="en-US" smtClean="0"/>
              <a:t>2024/3/25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92AB65-290E-49E1-8FE0-3F1B450DB574}" type="datetime1">
              <a:rPr kumimoji="1" lang="ja-JP" altLang="en-US" smtClean="0"/>
              <a:t>2024/3/25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9928-D382-4C6E-9216-0BD2B9F15356}" type="datetime1">
              <a:rPr kumimoji="1" lang="ja-JP" altLang="en-US" smtClean="0"/>
              <a:t>2024/3/25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44C219-4D0F-4EB0-B441-E2C1D0112C39}"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03E594-1F8D-44AF-92F5-DC04F7026758}" type="datetime1">
              <a:rPr kumimoji="1" lang="ja-JP" altLang="en-US" smtClean="0"/>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14A905C-C05D-424E-9327-E33DD63885FE}" type="datetime1">
              <a:rPr kumimoji="1" lang="ja-JP" altLang="en-US" smtClean="0"/>
              <a:t>2024/3/25</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82EF9F9-C4E8-46B2-BBF1-33E3162B856A}"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emf"/><Relationship Id="rId2" Type="http://schemas.openxmlformats.org/officeDocument/2006/relationships/chart" Target="../charts/chart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mlit.go.jp/mizukokudo/sewerage/crd_sewerage_tk_000135.html"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3180" y="1268760"/>
            <a:ext cx="9144000" cy="2304256"/>
          </a:xfrm>
        </p:spPr>
        <p:txBody>
          <a:bodyPr>
            <a:normAutofit fontScale="90000"/>
          </a:bodyPr>
          <a:lstStyle/>
          <a:p>
            <a:pPr marL="182880" indent="0" algn="ctr">
              <a:buNone/>
            </a:pPr>
            <a:r>
              <a:rPr kumimoji="1" lang="ja-JP" altLang="en-US" sz="4000" b="1" dirty="0">
                <a:latin typeface="Meiryo UI" pitchFamily="50" charset="-128"/>
                <a:ea typeface="Meiryo UI" pitchFamily="50" charset="-128"/>
                <a:cs typeface="Meiryo UI" pitchFamily="50" charset="-128"/>
              </a:rPr>
              <a:t>大阪府都市基盤施設</a:t>
            </a:r>
            <a:r>
              <a:rPr lang="ja-JP" altLang="en-US" sz="4000" b="1" dirty="0">
                <a:latin typeface="Meiryo UI" pitchFamily="50" charset="-128"/>
                <a:ea typeface="Meiryo UI" pitchFamily="50" charset="-128"/>
                <a:cs typeface="Meiryo UI" pitchFamily="50" charset="-128"/>
              </a:rPr>
              <a:t>維持管理技術審議会</a:t>
            </a:r>
            <a:br>
              <a:rPr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r>
              <a:rPr kumimoji="1" lang="ja-JP" altLang="en-US" sz="4000" b="1" dirty="0">
                <a:latin typeface="Meiryo UI" pitchFamily="50" charset="-128"/>
                <a:ea typeface="Meiryo UI" pitchFamily="50" charset="-128"/>
                <a:cs typeface="Meiryo UI" pitchFamily="50" charset="-128"/>
              </a:rPr>
              <a:t>第１回　</a:t>
            </a:r>
            <a:r>
              <a:rPr lang="ja-JP" altLang="en-US" sz="4000" dirty="0">
                <a:latin typeface="Meiryo UI" pitchFamily="50" charset="-128"/>
                <a:ea typeface="Meiryo UI" pitchFamily="50" charset="-128"/>
                <a:cs typeface="Meiryo UI" pitchFamily="50" charset="-128"/>
              </a:rPr>
              <a:t>河川等</a:t>
            </a:r>
            <a:r>
              <a:rPr kumimoji="1" lang="ja-JP" altLang="en-US" sz="4000" b="1" dirty="0">
                <a:latin typeface="Meiryo UI" pitchFamily="50" charset="-128"/>
                <a:ea typeface="Meiryo UI" pitchFamily="50" charset="-128"/>
                <a:cs typeface="Meiryo UI" pitchFamily="50" charset="-128"/>
              </a:rPr>
              <a:t>部会</a:t>
            </a:r>
            <a:br>
              <a:rPr kumimoji="1"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endParaRPr kumimoji="1" lang="ja-JP" altLang="en-US" sz="2700" b="1" dirty="0">
              <a:latin typeface="Meiryo UI" pitchFamily="50" charset="-128"/>
              <a:ea typeface="Meiryo UI" pitchFamily="50" charset="-128"/>
              <a:cs typeface="Meiryo UI" pitchFamily="50" charset="-128"/>
            </a:endParaRPr>
          </a:p>
        </p:txBody>
      </p:sp>
      <p:sp>
        <p:nvSpPr>
          <p:cNvPr id="8" name="サブタイトル 2"/>
          <p:cNvSpPr txBox="1">
            <a:spLocks/>
          </p:cNvSpPr>
          <p:nvPr/>
        </p:nvSpPr>
        <p:spPr>
          <a:xfrm>
            <a:off x="0" y="3753131"/>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en-US" altLang="ja-JP" sz="3200" b="1" dirty="0">
                <a:latin typeface="Meiryo UI" pitchFamily="50" charset="-128"/>
                <a:ea typeface="Meiryo UI" pitchFamily="50" charset="-128"/>
                <a:cs typeface="Meiryo UI" pitchFamily="50" charset="-128"/>
              </a:rPr>
              <a:t>《</a:t>
            </a:r>
            <a:r>
              <a:rPr lang="ja-JP" altLang="en-US" sz="3200" b="1" dirty="0">
                <a:latin typeface="Meiryo UI" pitchFamily="50" charset="-128"/>
                <a:ea typeface="Meiryo UI" pitchFamily="50" charset="-128"/>
                <a:cs typeface="Meiryo UI" pitchFamily="50" charset="-128"/>
              </a:rPr>
              <a:t>各施設の現計画の検証、課題と対応方針について</a:t>
            </a:r>
            <a:r>
              <a:rPr lang="en-US" altLang="ja-JP" sz="3200" b="1" dirty="0">
                <a:latin typeface="Meiryo UI" pitchFamily="50" charset="-128"/>
                <a:ea typeface="Meiryo UI" pitchFamily="50" charset="-128"/>
                <a:cs typeface="Meiryo UI" pitchFamily="50" charset="-128"/>
              </a:rPr>
              <a:t>》</a:t>
            </a:r>
            <a:endParaRPr lang="ja-JP" altLang="en-US" sz="3200" b="1" dirty="0">
              <a:latin typeface="Meiryo UI" pitchFamily="50" charset="-128"/>
              <a:ea typeface="Meiryo UI" pitchFamily="50" charset="-128"/>
              <a:cs typeface="Meiryo UI" pitchFamily="50" charset="-128"/>
            </a:endParaRPr>
          </a:p>
        </p:txBody>
      </p:sp>
      <p:sp>
        <p:nvSpPr>
          <p:cNvPr id="6" name="スライド番号プレースホルダー 17">
            <a:extLst>
              <a:ext uri="{FF2B5EF4-FFF2-40B4-BE49-F238E27FC236}">
                <a16:creationId xmlns:a16="http://schemas.microsoft.com/office/drawing/2014/main" id="{568234FF-1C40-4B1D-98C8-DF509959AD12}"/>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a:t>
            </a:fld>
            <a:endParaRPr lang="ja-JP" altLang="en-US" dirty="0"/>
          </a:p>
        </p:txBody>
      </p:sp>
      <p:sp>
        <p:nvSpPr>
          <p:cNvPr id="5" name="サブタイトル 2">
            <a:extLst>
              <a:ext uri="{FF2B5EF4-FFF2-40B4-BE49-F238E27FC236}">
                <a16:creationId xmlns:a16="http://schemas.microsoft.com/office/drawing/2014/main" id="{87E11EAB-A6CE-437E-8633-27937AE1085C}"/>
              </a:ext>
            </a:extLst>
          </p:cNvPr>
          <p:cNvSpPr txBox="1">
            <a:spLocks/>
          </p:cNvSpPr>
          <p:nvPr/>
        </p:nvSpPr>
        <p:spPr>
          <a:xfrm>
            <a:off x="0" y="4765144"/>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ja-JP" altLang="en-US" sz="3200" dirty="0">
                <a:latin typeface="Meiryo UI" pitchFamily="50" charset="-128"/>
                <a:ea typeface="Meiryo UI" pitchFamily="50" charset="-128"/>
                <a:cs typeface="Meiryo UI" pitchFamily="50" charset="-128"/>
              </a:rPr>
              <a:t>（下水道施設編</a:t>
            </a:r>
            <a:r>
              <a:rPr lang="en-US" altLang="ja-JP" sz="3200" dirty="0">
                <a:latin typeface="Meiryo UI" pitchFamily="50" charset="-128"/>
                <a:ea typeface="Meiryo UI" pitchFamily="50" charset="-128"/>
                <a:cs typeface="Meiryo UI" pitchFamily="50" charset="-128"/>
              </a:rPr>
              <a:t>【</a:t>
            </a:r>
            <a:r>
              <a:rPr lang="ja-JP" altLang="en-US" sz="3200" dirty="0">
                <a:latin typeface="Meiryo UI" pitchFamily="50" charset="-128"/>
                <a:ea typeface="Meiryo UI" pitchFamily="50" charset="-128"/>
                <a:cs typeface="Meiryo UI" pitchFamily="50" charset="-128"/>
              </a:rPr>
              <a:t>本編</a:t>
            </a:r>
            <a:r>
              <a:rPr lang="en-US" altLang="ja-JP" sz="3200" dirty="0">
                <a:latin typeface="Meiryo UI" pitchFamily="50" charset="-128"/>
                <a:ea typeface="Meiryo UI" pitchFamily="50" charset="-128"/>
                <a:cs typeface="Meiryo UI" pitchFamily="50" charset="-128"/>
              </a:rPr>
              <a:t>】</a:t>
            </a:r>
            <a:r>
              <a:rPr lang="ja-JP" altLang="en-US" sz="3200" dirty="0">
                <a:latin typeface="Meiryo UI" pitchFamily="50" charset="-128"/>
                <a:ea typeface="Meiryo UI" pitchFamily="50" charset="-128"/>
                <a:cs typeface="Meiryo UI" pitchFamily="50" charset="-128"/>
              </a:rPr>
              <a:t>）</a:t>
            </a:r>
          </a:p>
        </p:txBody>
      </p:sp>
      <p:sp>
        <p:nvSpPr>
          <p:cNvPr id="7" name="サブタイトル 2">
            <a:extLst>
              <a:ext uri="{FF2B5EF4-FFF2-40B4-BE49-F238E27FC236}">
                <a16:creationId xmlns:a16="http://schemas.microsoft.com/office/drawing/2014/main" id="{8BE72615-6364-4B6C-945A-D7D07E5BBAC5}"/>
              </a:ext>
            </a:extLst>
          </p:cNvPr>
          <p:cNvSpPr txBox="1">
            <a:spLocks/>
          </p:cNvSpPr>
          <p:nvPr/>
        </p:nvSpPr>
        <p:spPr>
          <a:xfrm>
            <a:off x="0" y="6190456"/>
            <a:ext cx="9144000" cy="550912"/>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lgn="ctr">
              <a:buNone/>
            </a:pPr>
            <a:endParaRPr lang="ja-JP" altLang="en-US" sz="2400" b="1" dirty="0">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1F713424-2CB0-4B21-B863-140D4FCC0CFE}"/>
              </a:ext>
            </a:extLst>
          </p:cNvPr>
          <p:cNvSpPr txBox="1"/>
          <p:nvPr/>
        </p:nvSpPr>
        <p:spPr>
          <a:xfrm>
            <a:off x="7020272" y="357664"/>
            <a:ext cx="2123728" cy="369332"/>
          </a:xfrm>
          <a:prstGeom prst="rect">
            <a:avLst/>
          </a:prstGeom>
          <a:noFill/>
        </p:spPr>
        <p:txBody>
          <a:bodyPr wrap="square" rtlCol="0">
            <a:spAutoFit/>
          </a:bodyPr>
          <a:lstStyle/>
          <a:p>
            <a:r>
              <a:rPr kumimoji="1" lang="ja-JP" altLang="en-US" b="1" dirty="0"/>
              <a:t>　</a:t>
            </a:r>
            <a:r>
              <a:rPr kumimoji="1" lang="en-US" altLang="ja-JP" b="1" dirty="0"/>
              <a:t>【</a:t>
            </a:r>
            <a:r>
              <a:rPr kumimoji="1" lang="ja-JP" altLang="en-US" b="1" dirty="0"/>
              <a:t>資料１－</a:t>
            </a:r>
            <a:r>
              <a:rPr lang="ja-JP" altLang="en-US" b="1" dirty="0"/>
              <a:t>３</a:t>
            </a:r>
            <a:r>
              <a:rPr kumimoji="1" lang="en-US" altLang="ja-JP" b="1" dirty="0"/>
              <a:t>】</a:t>
            </a:r>
            <a:endParaRPr kumimoji="1" lang="ja-JP" altLang="en-US" b="1" dirty="0"/>
          </a:p>
        </p:txBody>
      </p:sp>
    </p:spTree>
    <p:extLst>
      <p:ext uri="{BB962C8B-B14F-4D97-AF65-F5344CB8AC3E}">
        <p14:creationId xmlns:p14="http://schemas.microsoft.com/office/powerpoint/2010/main" val="2196080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kumimoji="1" lang="en-US" altLang="ja-JP" sz="2800" dirty="0">
                <a:solidFill>
                  <a:schemeClr val="bg1"/>
                </a:solidFill>
                <a:latin typeface="Meiryo UI" pitchFamily="50" charset="-128"/>
                <a:ea typeface="Meiryo UI" pitchFamily="50" charset="-128"/>
                <a:cs typeface="Meiryo UI" pitchFamily="50" charset="-128"/>
              </a:rPr>
              <a:t>2</a:t>
            </a:r>
            <a:r>
              <a:rPr kumimoji="1" lang="ja-JP" altLang="en-US" sz="2800" dirty="0">
                <a:solidFill>
                  <a:schemeClr val="bg1"/>
                </a:solidFill>
                <a:latin typeface="Meiryo UI" pitchFamily="50" charset="-128"/>
                <a:ea typeface="Meiryo UI" pitchFamily="50" charset="-128"/>
                <a:cs typeface="Meiryo UI" pitchFamily="50" charset="-128"/>
              </a:rPr>
              <a:t>．現計画における点検（日常・定期）の実施状況</a:t>
            </a: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2</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2</a:t>
            </a:r>
            <a:r>
              <a:rPr lang="ja-JP" altLang="en-US" sz="2400" dirty="0">
                <a:latin typeface="Meiryo UI" pitchFamily="50" charset="-128"/>
                <a:ea typeface="Meiryo UI" pitchFamily="50" charset="-128"/>
                <a:cs typeface="Meiryo UI" pitchFamily="50" charset="-128"/>
              </a:rPr>
              <a:t>　土木施設</a:t>
            </a:r>
            <a:endParaRPr kumimoji="1" lang="ja-JP" altLang="en-US" sz="2400" dirty="0">
              <a:latin typeface="Meiryo UI" pitchFamily="50" charset="-128"/>
              <a:ea typeface="Meiryo UI" pitchFamily="50" charset="-128"/>
              <a:cs typeface="Meiryo UI" pitchFamily="50" charset="-128"/>
            </a:endParaRPr>
          </a:p>
        </p:txBody>
      </p:sp>
      <p:sp>
        <p:nvSpPr>
          <p:cNvPr id="21" name="スライド番号プレースホルダー 1">
            <a:extLst>
              <a:ext uri="{FF2B5EF4-FFF2-40B4-BE49-F238E27FC236}">
                <a16:creationId xmlns:a16="http://schemas.microsoft.com/office/drawing/2014/main" id="{383C1C00-9BBA-4BCB-A729-BAA3340069B7}"/>
              </a:ext>
            </a:extLst>
          </p:cNvPr>
          <p:cNvSpPr>
            <a:spLocks noGrp="1"/>
          </p:cNvSpPr>
          <p:nvPr>
            <p:ph type="sldNum" sz="quarter" idx="12"/>
          </p:nvPr>
        </p:nvSpPr>
        <p:spPr>
          <a:xfrm>
            <a:off x="7810900" y="6493599"/>
            <a:ext cx="1828800" cy="365125"/>
          </a:xfrm>
        </p:spPr>
        <p:txBody>
          <a:bodyPr/>
          <a:lstStyle/>
          <a:p>
            <a:fld id="{61E74F64-5FCC-48D8-9B90-33BC672A98E7}" type="slidenum">
              <a:rPr lang="ja-JP" altLang="en-US" smtClean="0"/>
              <a:pPr/>
              <a:t>10</a:t>
            </a:fld>
            <a:endParaRPr lang="ja-JP" altLang="en-US" dirty="0"/>
          </a:p>
        </p:txBody>
      </p:sp>
      <p:sp>
        <p:nvSpPr>
          <p:cNvPr id="20" name="正方形/長方形 36">
            <a:extLst>
              <a:ext uri="{FF2B5EF4-FFF2-40B4-BE49-F238E27FC236}">
                <a16:creationId xmlns:a16="http://schemas.microsoft.com/office/drawing/2014/main" id="{2EE08364-7091-49A5-A73C-9FBA2B1DD28F}"/>
              </a:ext>
            </a:extLst>
          </p:cNvPr>
          <p:cNvSpPr>
            <a:spLocks noChangeArrowheads="1"/>
          </p:cNvSpPr>
          <p:nvPr/>
        </p:nvSpPr>
        <p:spPr bwMode="auto">
          <a:xfrm>
            <a:off x="502573" y="1807356"/>
            <a:ext cx="8138853" cy="3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152" tIns="31576" rIns="63152" bIns="31576">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defTabSz="884151" eaLnBrk="1" hangingPunct="1">
              <a:spcBef>
                <a:spcPct val="0"/>
              </a:spcBef>
              <a:buNone/>
            </a:pPr>
            <a:r>
              <a:rPr lang="zh-TW" altLang="en-US"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rPr>
              <a:t>大阪府都市基盤施設長寿命化</a:t>
            </a:r>
            <a:r>
              <a:rPr lang="ja-JP" altLang="en-US"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rPr>
              <a:t>計画（平成</a:t>
            </a:r>
            <a:r>
              <a:rPr lang="en-US" altLang="ja-JP"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rPr>
              <a:t>28</a:t>
            </a:r>
            <a:r>
              <a:rPr lang="ja-JP" altLang="en-US"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rPr>
              <a:t>年</a:t>
            </a:r>
            <a:r>
              <a:rPr lang="en-US" altLang="ja-JP"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rPr>
              <a:t>3</a:t>
            </a:r>
            <a:r>
              <a:rPr lang="ja-JP" altLang="en-US"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rPr>
              <a:t>月）に基づく点検の種類と頻度</a:t>
            </a:r>
            <a:endParaRPr lang="en-US" altLang="ja-JP"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endParaRPr>
          </a:p>
        </p:txBody>
      </p:sp>
      <p:grpSp>
        <p:nvGrpSpPr>
          <p:cNvPr id="10" name="グループ化 9">
            <a:extLst>
              <a:ext uri="{FF2B5EF4-FFF2-40B4-BE49-F238E27FC236}">
                <a16:creationId xmlns:a16="http://schemas.microsoft.com/office/drawing/2014/main" id="{0A32D37B-9A80-4BA7-BC53-1B9E4D018F5C}"/>
              </a:ext>
            </a:extLst>
          </p:cNvPr>
          <p:cNvGrpSpPr/>
          <p:nvPr/>
        </p:nvGrpSpPr>
        <p:grpSpPr>
          <a:xfrm>
            <a:off x="755576" y="2350089"/>
            <a:ext cx="7696349" cy="2723530"/>
            <a:chOff x="44003" y="1449821"/>
            <a:chExt cx="7696349" cy="2723530"/>
          </a:xfrm>
        </p:grpSpPr>
        <p:sp>
          <p:nvSpPr>
            <p:cNvPr id="11" name="正方形/長方形 10">
              <a:extLst>
                <a:ext uri="{FF2B5EF4-FFF2-40B4-BE49-F238E27FC236}">
                  <a16:creationId xmlns:a16="http://schemas.microsoft.com/office/drawing/2014/main" id="{A0AC11E1-9E79-45F5-9623-FCDA0E62DE46}"/>
                </a:ext>
              </a:extLst>
            </p:cNvPr>
            <p:cNvSpPr/>
            <p:nvPr/>
          </p:nvSpPr>
          <p:spPr>
            <a:xfrm>
              <a:off x="44003" y="1449821"/>
              <a:ext cx="7696349" cy="2723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56EA2BBA-083B-4A27-92B0-B5A11D1CFB5A}"/>
                </a:ext>
              </a:extLst>
            </p:cNvPr>
            <p:cNvGrpSpPr/>
            <p:nvPr/>
          </p:nvGrpSpPr>
          <p:grpSpPr>
            <a:xfrm>
              <a:off x="44003" y="2001881"/>
              <a:ext cx="1731377" cy="566772"/>
              <a:chOff x="789712" y="1760116"/>
              <a:chExt cx="1778013" cy="566772"/>
            </a:xfrm>
          </p:grpSpPr>
          <p:sp>
            <p:nvSpPr>
              <p:cNvPr id="60" name="フローチャート : 代替処理 38">
                <a:extLst>
                  <a:ext uri="{FF2B5EF4-FFF2-40B4-BE49-F238E27FC236}">
                    <a16:creationId xmlns:a16="http://schemas.microsoft.com/office/drawing/2014/main" id="{7FEA1204-F153-40A2-8DD2-557F720DAADE}"/>
                  </a:ext>
                </a:extLst>
              </p:cNvPr>
              <p:cNvSpPr/>
              <p:nvPr/>
            </p:nvSpPr>
            <p:spPr>
              <a:xfrm>
                <a:off x="899592" y="1760116"/>
                <a:ext cx="1539559"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D985E054-C822-4532-AA6B-AB8F74CE8830}"/>
                  </a:ext>
                </a:extLst>
              </p:cNvPr>
              <p:cNvSpPr txBox="1"/>
              <p:nvPr/>
            </p:nvSpPr>
            <p:spPr>
              <a:xfrm>
                <a:off x="789712" y="1862302"/>
                <a:ext cx="1778013" cy="369332"/>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初期点検</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3" name="グループ化 12">
              <a:extLst>
                <a:ext uri="{FF2B5EF4-FFF2-40B4-BE49-F238E27FC236}">
                  <a16:creationId xmlns:a16="http://schemas.microsoft.com/office/drawing/2014/main" id="{C910800C-6D1B-4947-AA4D-88229FB19192}"/>
                </a:ext>
              </a:extLst>
            </p:cNvPr>
            <p:cNvGrpSpPr/>
            <p:nvPr/>
          </p:nvGrpSpPr>
          <p:grpSpPr>
            <a:xfrm>
              <a:off x="138576" y="3398329"/>
              <a:ext cx="1523482" cy="566772"/>
              <a:chOff x="883808" y="3156564"/>
              <a:chExt cx="1564518" cy="566772"/>
            </a:xfrm>
          </p:grpSpPr>
          <p:sp>
            <p:nvSpPr>
              <p:cNvPr id="58" name="フローチャート : 代替処理 36">
                <a:extLst>
                  <a:ext uri="{FF2B5EF4-FFF2-40B4-BE49-F238E27FC236}">
                    <a16:creationId xmlns:a16="http://schemas.microsoft.com/office/drawing/2014/main" id="{A0AC8AB9-B818-471A-A518-871EA5D49677}"/>
                  </a:ext>
                </a:extLst>
              </p:cNvPr>
              <p:cNvSpPr/>
              <p:nvPr/>
            </p:nvSpPr>
            <p:spPr>
              <a:xfrm>
                <a:off x="899592" y="3156564"/>
                <a:ext cx="1530594"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D34364B7-50EA-4C16-938A-A2FAF2FD0B3C}"/>
                  </a:ext>
                </a:extLst>
              </p:cNvPr>
              <p:cNvSpPr txBox="1"/>
              <p:nvPr/>
            </p:nvSpPr>
            <p:spPr>
              <a:xfrm>
                <a:off x="883808" y="3277307"/>
                <a:ext cx="1564518" cy="369332"/>
              </a:xfrm>
              <a:prstGeom prst="rect">
                <a:avLst/>
              </a:prstGeom>
              <a:noFill/>
              <a:ln w="19050">
                <a:noFill/>
              </a:ln>
            </p:spPr>
            <p:txBody>
              <a:bodyPr wrap="square" rtlCol="0">
                <a:spAutoFit/>
              </a:bodyPr>
              <a:lstStyle/>
              <a:p>
                <a:pPr algn="ctr"/>
                <a:r>
                  <a:rPr lang="ja-JP" altLang="en-US" u="sng" dirty="0">
                    <a:latin typeface="Meiryo UI" panose="020B0604030504040204" pitchFamily="50" charset="-128"/>
                    <a:ea typeface="Meiryo UI" panose="020B0604030504040204" pitchFamily="50" charset="-128"/>
                    <a:cs typeface="Meiryo UI" panose="020B0604030504040204" pitchFamily="50" charset="-128"/>
                  </a:rPr>
                  <a:t>定期点検</a:t>
                </a:r>
                <a:endParaRPr lang="en-US" altLang="ja-JP" u="sng"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4" name="グループ化 13">
              <a:extLst>
                <a:ext uri="{FF2B5EF4-FFF2-40B4-BE49-F238E27FC236}">
                  <a16:creationId xmlns:a16="http://schemas.microsoft.com/office/drawing/2014/main" id="{FC8A5334-31F7-449E-895A-EA95575C5FBF}"/>
                </a:ext>
              </a:extLst>
            </p:cNvPr>
            <p:cNvGrpSpPr/>
            <p:nvPr/>
          </p:nvGrpSpPr>
          <p:grpSpPr>
            <a:xfrm>
              <a:off x="2507314" y="1967973"/>
              <a:ext cx="2359340" cy="1389498"/>
              <a:chOff x="2689530" y="1726208"/>
              <a:chExt cx="2664288" cy="1389498"/>
            </a:xfrm>
          </p:grpSpPr>
          <p:sp>
            <p:nvSpPr>
              <p:cNvPr id="56" name="正方形/長方形 55">
                <a:extLst>
                  <a:ext uri="{FF2B5EF4-FFF2-40B4-BE49-F238E27FC236}">
                    <a16:creationId xmlns:a16="http://schemas.microsoft.com/office/drawing/2014/main" id="{2FD3DA2D-7568-4278-9300-A5937A73975A}"/>
                  </a:ext>
                </a:extLst>
              </p:cNvPr>
              <p:cNvSpPr/>
              <p:nvPr/>
            </p:nvSpPr>
            <p:spPr>
              <a:xfrm>
                <a:off x="2689530" y="1726208"/>
                <a:ext cx="2664288" cy="13403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7" name="テキスト ボックス 56">
                <a:extLst>
                  <a:ext uri="{FF2B5EF4-FFF2-40B4-BE49-F238E27FC236}">
                    <a16:creationId xmlns:a16="http://schemas.microsoft.com/office/drawing/2014/main" id="{C1016C47-542C-4BC4-AC63-D8FD4999BF0A}"/>
                  </a:ext>
                </a:extLst>
              </p:cNvPr>
              <p:cNvSpPr txBox="1"/>
              <p:nvPr/>
            </p:nvSpPr>
            <p:spPr>
              <a:xfrm>
                <a:off x="2689530" y="1730711"/>
                <a:ext cx="2634300" cy="1384995"/>
              </a:xfrm>
              <a:prstGeom prst="rect">
                <a:avLst/>
              </a:prstGeom>
              <a:noFill/>
              <a:ln w="19050">
                <a:noFill/>
              </a:ln>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対象物の劣化度を把握し、定期点検を行う上での初期値を設定する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計画点検は、常時水没しており、内部の機械設備の改築等にあわせて実施する点検</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5" name="グループ化 14">
              <a:extLst>
                <a:ext uri="{FF2B5EF4-FFF2-40B4-BE49-F238E27FC236}">
                  <a16:creationId xmlns:a16="http://schemas.microsoft.com/office/drawing/2014/main" id="{B94E2C58-B8AC-4394-96E4-16673A8A79B7}"/>
                </a:ext>
              </a:extLst>
            </p:cNvPr>
            <p:cNvGrpSpPr/>
            <p:nvPr/>
          </p:nvGrpSpPr>
          <p:grpSpPr>
            <a:xfrm>
              <a:off x="2517584" y="3434361"/>
              <a:ext cx="2359340" cy="610819"/>
              <a:chOff x="2699800" y="3192596"/>
              <a:chExt cx="2664288" cy="610819"/>
            </a:xfrm>
          </p:grpSpPr>
          <p:sp>
            <p:nvSpPr>
              <p:cNvPr id="54" name="正方形/長方形 53">
                <a:extLst>
                  <a:ext uri="{FF2B5EF4-FFF2-40B4-BE49-F238E27FC236}">
                    <a16:creationId xmlns:a16="http://schemas.microsoft.com/office/drawing/2014/main" id="{CE036136-6CC8-4F48-AB76-24AC5ACF39F8}"/>
                  </a:ext>
                </a:extLst>
              </p:cNvPr>
              <p:cNvSpPr/>
              <p:nvPr/>
            </p:nvSpPr>
            <p:spPr>
              <a:xfrm>
                <a:off x="2699800" y="3192596"/>
                <a:ext cx="2664288" cy="610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5" name="テキスト ボックス 54">
                <a:extLst>
                  <a:ext uri="{FF2B5EF4-FFF2-40B4-BE49-F238E27FC236}">
                    <a16:creationId xmlns:a16="http://schemas.microsoft.com/office/drawing/2014/main" id="{8449AC6A-48A2-4C9B-A136-05EE6231C1DB}"/>
                  </a:ext>
                </a:extLst>
              </p:cNvPr>
              <p:cNvSpPr txBox="1"/>
              <p:nvPr/>
            </p:nvSpPr>
            <p:spPr>
              <a:xfrm>
                <a:off x="2730761" y="3270289"/>
                <a:ext cx="2606275" cy="461665"/>
              </a:xfrm>
              <a:prstGeom prst="rect">
                <a:avLst/>
              </a:prstGeom>
              <a:noFill/>
              <a:ln w="19050">
                <a:noFill/>
              </a:ln>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初期点検後の定期点検で緊急措置や詳細調査の要否を判断する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6" name="グループ化 15">
              <a:extLst>
                <a:ext uri="{FF2B5EF4-FFF2-40B4-BE49-F238E27FC236}">
                  <a16:creationId xmlns:a16="http://schemas.microsoft.com/office/drawing/2014/main" id="{80B3F572-B691-4650-9AFB-CA1084D24717}"/>
                </a:ext>
              </a:extLst>
            </p:cNvPr>
            <p:cNvGrpSpPr/>
            <p:nvPr/>
          </p:nvGrpSpPr>
          <p:grpSpPr>
            <a:xfrm>
              <a:off x="94079" y="2710530"/>
              <a:ext cx="1608074" cy="566772"/>
              <a:chOff x="839881" y="2468765"/>
              <a:chExt cx="1651389" cy="566772"/>
            </a:xfrm>
          </p:grpSpPr>
          <p:sp>
            <p:nvSpPr>
              <p:cNvPr id="52" name="フローチャート : 代替処理 40">
                <a:extLst>
                  <a:ext uri="{FF2B5EF4-FFF2-40B4-BE49-F238E27FC236}">
                    <a16:creationId xmlns:a16="http://schemas.microsoft.com/office/drawing/2014/main" id="{02D4AA85-1F06-4BFF-9600-B42A6B8A692B}"/>
                  </a:ext>
                </a:extLst>
              </p:cNvPr>
              <p:cNvSpPr/>
              <p:nvPr/>
            </p:nvSpPr>
            <p:spPr>
              <a:xfrm>
                <a:off x="899592" y="2468765"/>
                <a:ext cx="1532845" cy="566772"/>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FCEF0C6-0AF2-4DF9-A0B9-F9CCD78A0AF0}"/>
                  </a:ext>
                </a:extLst>
              </p:cNvPr>
              <p:cNvSpPr txBox="1"/>
              <p:nvPr/>
            </p:nvSpPr>
            <p:spPr>
              <a:xfrm>
                <a:off x="839881" y="2576515"/>
                <a:ext cx="1651389" cy="369332"/>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計画点検</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7" name="グループ化 16">
              <a:extLst>
                <a:ext uri="{FF2B5EF4-FFF2-40B4-BE49-F238E27FC236}">
                  <a16:creationId xmlns:a16="http://schemas.microsoft.com/office/drawing/2014/main" id="{D10D9A8A-1A4B-4C64-9A87-2556170412E8}"/>
                </a:ext>
              </a:extLst>
            </p:cNvPr>
            <p:cNvGrpSpPr/>
            <p:nvPr/>
          </p:nvGrpSpPr>
          <p:grpSpPr>
            <a:xfrm>
              <a:off x="4943673" y="1978182"/>
              <a:ext cx="1387473" cy="1330112"/>
              <a:chOff x="5488783" y="1736417"/>
              <a:chExt cx="2049614" cy="1330112"/>
            </a:xfrm>
          </p:grpSpPr>
          <p:sp>
            <p:nvSpPr>
              <p:cNvPr id="50" name="正方形/長方形 49">
                <a:extLst>
                  <a:ext uri="{FF2B5EF4-FFF2-40B4-BE49-F238E27FC236}">
                    <a16:creationId xmlns:a16="http://schemas.microsoft.com/office/drawing/2014/main" id="{F8E48062-D786-44B6-B708-F6A7C42DA20D}"/>
                  </a:ext>
                </a:extLst>
              </p:cNvPr>
              <p:cNvSpPr/>
              <p:nvPr/>
            </p:nvSpPr>
            <p:spPr>
              <a:xfrm>
                <a:off x="5488783" y="1736417"/>
                <a:ext cx="2049614" cy="13301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5CC55691-7CC3-401F-B2E3-D2537A2FA813}"/>
                  </a:ext>
                </a:extLst>
              </p:cNvPr>
              <p:cNvSpPr txBox="1"/>
              <p:nvPr/>
            </p:nvSpPr>
            <p:spPr>
              <a:xfrm>
                <a:off x="5527241" y="2249332"/>
                <a:ext cx="1940608" cy="338554"/>
              </a:xfrm>
              <a:prstGeom prst="rect">
                <a:avLst/>
              </a:prstGeom>
              <a:noFill/>
              <a:ln w="19050">
                <a:noFill/>
              </a:ln>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最初に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8" name="グループ化 17">
              <a:extLst>
                <a:ext uri="{FF2B5EF4-FFF2-40B4-BE49-F238E27FC236}">
                  <a16:creationId xmlns:a16="http://schemas.microsoft.com/office/drawing/2014/main" id="{E84A445A-7878-438D-93DF-7CA9F8C683FB}"/>
                </a:ext>
              </a:extLst>
            </p:cNvPr>
            <p:cNvGrpSpPr/>
            <p:nvPr/>
          </p:nvGrpSpPr>
          <p:grpSpPr>
            <a:xfrm>
              <a:off x="4969706" y="3398329"/>
              <a:ext cx="1387473" cy="610819"/>
              <a:chOff x="5514816" y="3156564"/>
              <a:chExt cx="2049614" cy="610819"/>
            </a:xfrm>
          </p:grpSpPr>
          <p:sp>
            <p:nvSpPr>
              <p:cNvPr id="48" name="正方形/長方形 47">
                <a:extLst>
                  <a:ext uri="{FF2B5EF4-FFF2-40B4-BE49-F238E27FC236}">
                    <a16:creationId xmlns:a16="http://schemas.microsoft.com/office/drawing/2014/main" id="{5805DFAE-E257-4263-9118-CB6D07B7CC13}"/>
                  </a:ext>
                </a:extLst>
              </p:cNvPr>
              <p:cNvSpPr/>
              <p:nvPr/>
            </p:nvSpPr>
            <p:spPr>
              <a:xfrm>
                <a:off x="5514816" y="3156564"/>
                <a:ext cx="2049614" cy="610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66A687DC-E709-449F-8A80-D0479EC41316}"/>
                  </a:ext>
                </a:extLst>
              </p:cNvPr>
              <p:cNvSpPr txBox="1"/>
              <p:nvPr/>
            </p:nvSpPr>
            <p:spPr>
              <a:xfrm>
                <a:off x="5546723" y="3312439"/>
                <a:ext cx="2017707" cy="338554"/>
              </a:xfrm>
              <a:prstGeom prst="rect">
                <a:avLst/>
              </a:prstGeom>
              <a:noFill/>
              <a:ln w="19050">
                <a:noFill/>
              </a:ln>
            </p:spPr>
            <p:txBody>
              <a:bodyPr wrap="square" rtlCol="0">
                <a:spAutoFit/>
              </a:bodyPr>
              <a:lstStyle/>
              <a:p>
                <a:pPr algn="ctr"/>
                <a:r>
                  <a:rPr lang="en-US" altLang="ja-JP" sz="1600" u="sng"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1600" u="sng"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u="sng"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9" name="グループ化 18">
              <a:extLst>
                <a:ext uri="{FF2B5EF4-FFF2-40B4-BE49-F238E27FC236}">
                  <a16:creationId xmlns:a16="http://schemas.microsoft.com/office/drawing/2014/main" id="{232EC8AA-C278-435E-B882-76681E993985}"/>
                </a:ext>
              </a:extLst>
            </p:cNvPr>
            <p:cNvGrpSpPr/>
            <p:nvPr/>
          </p:nvGrpSpPr>
          <p:grpSpPr>
            <a:xfrm>
              <a:off x="147762" y="1553187"/>
              <a:ext cx="1515413" cy="369332"/>
              <a:chOff x="338362" y="1516142"/>
              <a:chExt cx="1556232" cy="369332"/>
            </a:xfrm>
          </p:grpSpPr>
          <p:sp>
            <p:nvSpPr>
              <p:cNvPr id="46" name="角丸四角形 22">
                <a:extLst>
                  <a:ext uri="{FF2B5EF4-FFF2-40B4-BE49-F238E27FC236}">
                    <a16:creationId xmlns:a16="http://schemas.microsoft.com/office/drawing/2014/main" id="{D05D8F1F-E539-4669-9FEA-0D43FAF50625}"/>
                  </a:ext>
                </a:extLst>
              </p:cNvPr>
              <p:cNvSpPr/>
              <p:nvPr/>
            </p:nvSpPr>
            <p:spPr>
              <a:xfrm>
                <a:off x="338362" y="1556792"/>
                <a:ext cx="1556232" cy="28803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1028A982-E28A-4799-9B1F-2AC778145313}"/>
                  </a:ext>
                </a:extLst>
              </p:cNvPr>
              <p:cNvSpPr txBox="1"/>
              <p:nvPr/>
            </p:nvSpPr>
            <p:spPr>
              <a:xfrm>
                <a:off x="403457" y="1516142"/>
                <a:ext cx="1431236" cy="369332"/>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点検分類</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2" name="グループ化 21">
              <a:extLst>
                <a:ext uri="{FF2B5EF4-FFF2-40B4-BE49-F238E27FC236}">
                  <a16:creationId xmlns:a16="http://schemas.microsoft.com/office/drawing/2014/main" id="{7F9D134C-F345-4EAA-BC14-311DF7FF9FD6}"/>
                </a:ext>
              </a:extLst>
            </p:cNvPr>
            <p:cNvGrpSpPr/>
            <p:nvPr/>
          </p:nvGrpSpPr>
          <p:grpSpPr>
            <a:xfrm>
              <a:off x="2536604" y="1556115"/>
              <a:ext cx="2334731" cy="369332"/>
              <a:chOff x="2030624" y="1519070"/>
              <a:chExt cx="2612573" cy="369332"/>
            </a:xfrm>
          </p:grpSpPr>
          <p:sp>
            <p:nvSpPr>
              <p:cNvPr id="44" name="角丸四角形 72">
                <a:extLst>
                  <a:ext uri="{FF2B5EF4-FFF2-40B4-BE49-F238E27FC236}">
                    <a16:creationId xmlns:a16="http://schemas.microsoft.com/office/drawing/2014/main" id="{594F7544-5437-44D9-AC68-FF1D4E047F0B}"/>
                  </a:ext>
                </a:extLst>
              </p:cNvPr>
              <p:cNvSpPr/>
              <p:nvPr/>
            </p:nvSpPr>
            <p:spPr>
              <a:xfrm>
                <a:off x="2030624" y="1559720"/>
                <a:ext cx="2612573" cy="288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CB6B3753-8700-49A5-9B35-0833C7D99130}"/>
                  </a:ext>
                </a:extLst>
              </p:cNvPr>
              <p:cNvSpPr txBox="1"/>
              <p:nvPr/>
            </p:nvSpPr>
            <p:spPr>
              <a:xfrm>
                <a:off x="2183036" y="1519070"/>
                <a:ext cx="2304255" cy="369332"/>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点検内容</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3" name="グループ化 22">
              <a:extLst>
                <a:ext uri="{FF2B5EF4-FFF2-40B4-BE49-F238E27FC236}">
                  <a16:creationId xmlns:a16="http://schemas.microsoft.com/office/drawing/2014/main" id="{20DB02C6-D9DE-40FB-9FE3-4C0B16A4E252}"/>
                </a:ext>
              </a:extLst>
            </p:cNvPr>
            <p:cNvGrpSpPr/>
            <p:nvPr/>
          </p:nvGrpSpPr>
          <p:grpSpPr>
            <a:xfrm>
              <a:off x="4943673" y="1547611"/>
              <a:ext cx="1387474" cy="369332"/>
              <a:chOff x="4715535" y="1510566"/>
              <a:chExt cx="1387474" cy="369332"/>
            </a:xfrm>
          </p:grpSpPr>
          <p:sp>
            <p:nvSpPr>
              <p:cNvPr id="42" name="角丸四角形 74">
                <a:extLst>
                  <a:ext uri="{FF2B5EF4-FFF2-40B4-BE49-F238E27FC236}">
                    <a16:creationId xmlns:a16="http://schemas.microsoft.com/office/drawing/2014/main" id="{788C61FA-C93D-4C61-B7A6-A9D2DCD3D0EC}"/>
                  </a:ext>
                </a:extLst>
              </p:cNvPr>
              <p:cNvSpPr/>
              <p:nvPr/>
            </p:nvSpPr>
            <p:spPr>
              <a:xfrm>
                <a:off x="4715535" y="1551216"/>
                <a:ext cx="1387474" cy="28803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48B0710B-5513-4983-BB81-5B460102C374}"/>
                  </a:ext>
                </a:extLst>
              </p:cNvPr>
              <p:cNvSpPr txBox="1"/>
              <p:nvPr/>
            </p:nvSpPr>
            <p:spPr>
              <a:xfrm>
                <a:off x="4762275" y="1510566"/>
                <a:ext cx="1292976" cy="369332"/>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頻度</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4" name="グループ化 23">
              <a:extLst>
                <a:ext uri="{FF2B5EF4-FFF2-40B4-BE49-F238E27FC236}">
                  <a16:creationId xmlns:a16="http://schemas.microsoft.com/office/drawing/2014/main" id="{C21C35AB-4B33-490A-BFB0-DA128F623A59}"/>
                </a:ext>
              </a:extLst>
            </p:cNvPr>
            <p:cNvGrpSpPr/>
            <p:nvPr/>
          </p:nvGrpSpPr>
          <p:grpSpPr>
            <a:xfrm>
              <a:off x="6460476" y="1540463"/>
              <a:ext cx="1170207" cy="369332"/>
              <a:chOff x="6460476" y="1503418"/>
              <a:chExt cx="1170207" cy="369332"/>
            </a:xfrm>
          </p:grpSpPr>
          <p:sp>
            <p:nvSpPr>
              <p:cNvPr id="40" name="角丸四角形 78">
                <a:extLst>
                  <a:ext uri="{FF2B5EF4-FFF2-40B4-BE49-F238E27FC236}">
                    <a16:creationId xmlns:a16="http://schemas.microsoft.com/office/drawing/2014/main" id="{91303CC7-38D2-4EF1-AA20-511564C1DE3C}"/>
                  </a:ext>
                </a:extLst>
              </p:cNvPr>
              <p:cNvSpPr/>
              <p:nvPr/>
            </p:nvSpPr>
            <p:spPr>
              <a:xfrm>
                <a:off x="6460476" y="1545673"/>
                <a:ext cx="1170207" cy="28803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98B4D84D-5ACE-4D77-B330-7F4028045A16}"/>
                  </a:ext>
                </a:extLst>
              </p:cNvPr>
              <p:cNvSpPr txBox="1"/>
              <p:nvPr/>
            </p:nvSpPr>
            <p:spPr>
              <a:xfrm>
                <a:off x="6541793" y="1503418"/>
                <a:ext cx="973203" cy="369332"/>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施設数</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5" name="グループ化 24">
              <a:extLst>
                <a:ext uri="{FF2B5EF4-FFF2-40B4-BE49-F238E27FC236}">
                  <a16:creationId xmlns:a16="http://schemas.microsoft.com/office/drawing/2014/main" id="{CFB2DEBE-8A4F-4F67-A017-05B780C52450}"/>
                </a:ext>
              </a:extLst>
            </p:cNvPr>
            <p:cNvGrpSpPr/>
            <p:nvPr/>
          </p:nvGrpSpPr>
          <p:grpSpPr>
            <a:xfrm>
              <a:off x="1749581" y="1556115"/>
              <a:ext cx="740809" cy="369332"/>
              <a:chOff x="6487261" y="1519070"/>
              <a:chExt cx="1214345" cy="369332"/>
            </a:xfrm>
          </p:grpSpPr>
          <p:sp>
            <p:nvSpPr>
              <p:cNvPr id="38" name="角丸四角形 90">
                <a:extLst>
                  <a:ext uri="{FF2B5EF4-FFF2-40B4-BE49-F238E27FC236}">
                    <a16:creationId xmlns:a16="http://schemas.microsoft.com/office/drawing/2014/main" id="{2EB4C7CE-8D61-4057-8EA6-6566D94EC0D2}"/>
                  </a:ext>
                </a:extLst>
              </p:cNvPr>
              <p:cNvSpPr/>
              <p:nvPr/>
            </p:nvSpPr>
            <p:spPr>
              <a:xfrm>
                <a:off x="6487261" y="1558660"/>
                <a:ext cx="1214345" cy="28905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67F7D112-B576-45E9-A6F3-B09515634E63}"/>
                  </a:ext>
                </a:extLst>
              </p:cNvPr>
              <p:cNvSpPr txBox="1"/>
              <p:nvPr/>
            </p:nvSpPr>
            <p:spPr>
              <a:xfrm>
                <a:off x="6549715" y="1519070"/>
                <a:ext cx="1103252" cy="369332"/>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体制</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6" name="グループ化 25">
              <a:extLst>
                <a:ext uri="{FF2B5EF4-FFF2-40B4-BE49-F238E27FC236}">
                  <a16:creationId xmlns:a16="http://schemas.microsoft.com/office/drawing/2014/main" id="{1A6963EB-0115-490D-8273-39BED0EFF203}"/>
                </a:ext>
              </a:extLst>
            </p:cNvPr>
            <p:cNvGrpSpPr/>
            <p:nvPr/>
          </p:nvGrpSpPr>
          <p:grpSpPr>
            <a:xfrm>
              <a:off x="1721890" y="1972476"/>
              <a:ext cx="763660" cy="610819"/>
              <a:chOff x="5510144" y="1736417"/>
              <a:chExt cx="1940607" cy="610819"/>
            </a:xfrm>
          </p:grpSpPr>
          <p:sp>
            <p:nvSpPr>
              <p:cNvPr id="36" name="正方形/長方形 35">
                <a:extLst>
                  <a:ext uri="{FF2B5EF4-FFF2-40B4-BE49-F238E27FC236}">
                    <a16:creationId xmlns:a16="http://schemas.microsoft.com/office/drawing/2014/main" id="{955D2F39-0FC0-4CB7-8DEA-4AA12691CEC8}"/>
                  </a:ext>
                </a:extLst>
              </p:cNvPr>
              <p:cNvSpPr/>
              <p:nvPr/>
            </p:nvSpPr>
            <p:spPr>
              <a:xfrm>
                <a:off x="5604966" y="1736417"/>
                <a:ext cx="1802041" cy="610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FA7B126A-5BEF-4FD6-9B98-317E7AC787C9}"/>
                  </a:ext>
                </a:extLst>
              </p:cNvPr>
              <p:cNvSpPr txBox="1"/>
              <p:nvPr/>
            </p:nvSpPr>
            <p:spPr>
              <a:xfrm>
                <a:off x="5510144" y="1738268"/>
                <a:ext cx="1940607" cy="369332"/>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直営</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7" name="グループ化 26">
              <a:extLst>
                <a:ext uri="{FF2B5EF4-FFF2-40B4-BE49-F238E27FC236}">
                  <a16:creationId xmlns:a16="http://schemas.microsoft.com/office/drawing/2014/main" id="{10C5DF5E-D183-48AD-A239-11BE53A8065A}"/>
                </a:ext>
              </a:extLst>
            </p:cNvPr>
            <p:cNvGrpSpPr/>
            <p:nvPr/>
          </p:nvGrpSpPr>
          <p:grpSpPr>
            <a:xfrm>
              <a:off x="1728618" y="2701083"/>
              <a:ext cx="763660" cy="610819"/>
              <a:chOff x="1728618" y="2664038"/>
              <a:chExt cx="763660" cy="610819"/>
            </a:xfrm>
          </p:grpSpPr>
          <p:sp>
            <p:nvSpPr>
              <p:cNvPr id="34" name="正方形/長方形 33">
                <a:extLst>
                  <a:ext uri="{FF2B5EF4-FFF2-40B4-BE49-F238E27FC236}">
                    <a16:creationId xmlns:a16="http://schemas.microsoft.com/office/drawing/2014/main" id="{7B7DF41F-778D-4AB5-936A-1E62DA8D5771}"/>
                  </a:ext>
                </a:extLst>
              </p:cNvPr>
              <p:cNvSpPr/>
              <p:nvPr/>
            </p:nvSpPr>
            <p:spPr>
              <a:xfrm>
                <a:off x="1759204" y="2664038"/>
                <a:ext cx="709132" cy="610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2D70E36D-39A2-47C2-914C-A6CD5AA99A52}"/>
                  </a:ext>
                </a:extLst>
              </p:cNvPr>
              <p:cNvSpPr txBox="1"/>
              <p:nvPr/>
            </p:nvSpPr>
            <p:spPr>
              <a:xfrm>
                <a:off x="1728618" y="2901917"/>
                <a:ext cx="763660" cy="369332"/>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委託</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8" name="グループ化 27">
              <a:extLst>
                <a:ext uri="{FF2B5EF4-FFF2-40B4-BE49-F238E27FC236}">
                  <a16:creationId xmlns:a16="http://schemas.microsoft.com/office/drawing/2014/main" id="{43781D6F-B60A-4F3C-9B1C-70D75CE040B4}"/>
                </a:ext>
              </a:extLst>
            </p:cNvPr>
            <p:cNvGrpSpPr/>
            <p:nvPr/>
          </p:nvGrpSpPr>
          <p:grpSpPr>
            <a:xfrm>
              <a:off x="1736413" y="3424282"/>
              <a:ext cx="763660" cy="646331"/>
              <a:chOff x="1736413" y="3387237"/>
              <a:chExt cx="763660" cy="646331"/>
            </a:xfrm>
          </p:grpSpPr>
          <p:sp>
            <p:nvSpPr>
              <p:cNvPr id="32" name="正方形/長方形 31">
                <a:extLst>
                  <a:ext uri="{FF2B5EF4-FFF2-40B4-BE49-F238E27FC236}">
                    <a16:creationId xmlns:a16="http://schemas.microsoft.com/office/drawing/2014/main" id="{FBE6E85D-BEB4-4C7B-802B-2FFE95DC0498}"/>
                  </a:ext>
                </a:extLst>
              </p:cNvPr>
              <p:cNvSpPr/>
              <p:nvPr/>
            </p:nvSpPr>
            <p:spPr>
              <a:xfrm>
                <a:off x="1759204" y="3397316"/>
                <a:ext cx="709132" cy="6108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846EACD9-E0DF-4AFE-8422-C694C794F0C3}"/>
                  </a:ext>
                </a:extLst>
              </p:cNvPr>
              <p:cNvSpPr txBox="1"/>
              <p:nvPr/>
            </p:nvSpPr>
            <p:spPr>
              <a:xfrm>
                <a:off x="1736413" y="3387237"/>
                <a:ext cx="763660" cy="646331"/>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直営委託</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9" name="グループ化 28">
              <a:extLst>
                <a:ext uri="{FF2B5EF4-FFF2-40B4-BE49-F238E27FC236}">
                  <a16:creationId xmlns:a16="http://schemas.microsoft.com/office/drawing/2014/main" id="{788AF6CE-4FB0-46E3-A836-8EBAF4BB0D69}"/>
                </a:ext>
              </a:extLst>
            </p:cNvPr>
            <p:cNvGrpSpPr/>
            <p:nvPr/>
          </p:nvGrpSpPr>
          <p:grpSpPr>
            <a:xfrm>
              <a:off x="6474841" y="1967974"/>
              <a:ext cx="1170207" cy="2077208"/>
              <a:chOff x="3051666" y="1729706"/>
              <a:chExt cx="2049614" cy="628431"/>
            </a:xfrm>
          </p:grpSpPr>
          <p:sp>
            <p:nvSpPr>
              <p:cNvPr id="30" name="正方形/長方形 29">
                <a:extLst>
                  <a:ext uri="{FF2B5EF4-FFF2-40B4-BE49-F238E27FC236}">
                    <a16:creationId xmlns:a16="http://schemas.microsoft.com/office/drawing/2014/main" id="{2C9643DD-569E-4E60-BD7D-A772373B7C6D}"/>
                  </a:ext>
                </a:extLst>
              </p:cNvPr>
              <p:cNvSpPr/>
              <p:nvPr/>
            </p:nvSpPr>
            <p:spPr>
              <a:xfrm>
                <a:off x="3051666" y="1729706"/>
                <a:ext cx="2049614" cy="6284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11B0CBFD-16A1-4F94-AF1D-3C7B7F9631C1}"/>
                  </a:ext>
                </a:extLst>
              </p:cNvPr>
              <p:cNvSpPr txBox="1"/>
              <p:nvPr/>
            </p:nvSpPr>
            <p:spPr>
              <a:xfrm>
                <a:off x="3123346" y="1931086"/>
                <a:ext cx="1906252" cy="167605"/>
              </a:xfrm>
              <a:prstGeom prst="rect">
                <a:avLst/>
              </a:prstGeom>
              <a:noFill/>
              <a:ln w="19050">
                <a:noFill/>
              </a:ln>
            </p:spPr>
            <p:txBody>
              <a:bodyPr wrap="square" rtlCol="0">
                <a:spAutoFit/>
              </a:bodyPr>
              <a:lstStyle/>
              <a:p>
                <a:pPr algn="ctr"/>
                <a:r>
                  <a:rPr lang="en-US" altLang="ja-JP" sz="16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処理場</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400" dirty="0">
                    <a:latin typeface="Meiryo UI" panose="020B0604030504040204" pitchFamily="50" charset="-128"/>
                    <a:ea typeface="Meiryo UI" panose="020B0604030504040204" pitchFamily="50" charset="-128"/>
                    <a:cs typeface="Meiryo UI" panose="020B0604030504040204" pitchFamily="50" charset="-128"/>
                  </a:rPr>
                  <a:t>40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ポンプ場</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62" name="テキスト ボックス 61">
            <a:extLst>
              <a:ext uri="{FF2B5EF4-FFF2-40B4-BE49-F238E27FC236}">
                <a16:creationId xmlns:a16="http://schemas.microsoft.com/office/drawing/2014/main" id="{05AA77D8-1357-4CA1-8220-FB69102E5D01}"/>
              </a:ext>
            </a:extLst>
          </p:cNvPr>
          <p:cNvSpPr txBox="1"/>
          <p:nvPr/>
        </p:nvSpPr>
        <p:spPr>
          <a:xfrm>
            <a:off x="2430568" y="3128509"/>
            <a:ext cx="763660" cy="369332"/>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委託</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a:extLst>
              <a:ext uri="{FF2B5EF4-FFF2-40B4-BE49-F238E27FC236}">
                <a16:creationId xmlns:a16="http://schemas.microsoft.com/office/drawing/2014/main" id="{EB39577F-84B0-44BF-A28C-6A113A63D9D8}"/>
              </a:ext>
            </a:extLst>
          </p:cNvPr>
          <p:cNvSpPr txBox="1"/>
          <p:nvPr/>
        </p:nvSpPr>
        <p:spPr>
          <a:xfrm>
            <a:off x="2440190" y="3593931"/>
            <a:ext cx="763660" cy="369332"/>
          </a:xfrm>
          <a:prstGeom prst="rect">
            <a:avLst/>
          </a:prstGeom>
          <a:noFill/>
          <a:ln w="19050">
            <a:noFill/>
          </a:ln>
        </p:spPr>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直営</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24134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a:extLst>
              <a:ext uri="{FF2B5EF4-FFF2-40B4-BE49-F238E27FC236}">
                <a16:creationId xmlns:a16="http://schemas.microsoft.com/office/drawing/2014/main" id="{31A695E1-0F2B-459E-8641-E7A6A144DA5C}"/>
              </a:ext>
            </a:extLst>
          </p:cNvPr>
          <p:cNvGraphicFramePr>
            <a:graphicFrameLocks/>
          </p:cNvGraphicFramePr>
          <p:nvPr>
            <p:extLst>
              <p:ext uri="{D42A27DB-BD31-4B8C-83A1-F6EECF244321}">
                <p14:modId xmlns:p14="http://schemas.microsoft.com/office/powerpoint/2010/main" val="4112395517"/>
              </p:ext>
            </p:extLst>
          </p:nvPr>
        </p:nvGraphicFramePr>
        <p:xfrm>
          <a:off x="4080250" y="3482852"/>
          <a:ext cx="3201935" cy="3114615"/>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kumimoji="1" lang="en-US" altLang="ja-JP" sz="2800" dirty="0">
                <a:solidFill>
                  <a:schemeClr val="bg1"/>
                </a:solidFill>
                <a:latin typeface="Meiryo UI" pitchFamily="50" charset="-128"/>
                <a:ea typeface="Meiryo UI" pitchFamily="50" charset="-128"/>
                <a:cs typeface="Meiryo UI" pitchFamily="50" charset="-128"/>
              </a:rPr>
              <a:t>2</a:t>
            </a:r>
            <a:r>
              <a:rPr kumimoji="1" lang="ja-JP" altLang="en-US" sz="2800" dirty="0">
                <a:solidFill>
                  <a:schemeClr val="bg1"/>
                </a:solidFill>
                <a:latin typeface="Meiryo UI" pitchFamily="50" charset="-128"/>
                <a:ea typeface="Meiryo UI" pitchFamily="50" charset="-128"/>
                <a:cs typeface="Meiryo UI" pitchFamily="50" charset="-128"/>
              </a:rPr>
              <a:t>．現計画における点検（日常・定期）の実施状況</a:t>
            </a: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2</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2</a:t>
            </a:r>
            <a:r>
              <a:rPr lang="ja-JP" altLang="en-US" sz="2400" dirty="0">
                <a:latin typeface="Meiryo UI" pitchFamily="50" charset="-128"/>
                <a:ea typeface="Meiryo UI" pitchFamily="50" charset="-128"/>
                <a:cs typeface="Meiryo UI" pitchFamily="50" charset="-128"/>
              </a:rPr>
              <a:t>　土木施設</a:t>
            </a:r>
            <a:endParaRPr kumimoji="1" lang="ja-JP" altLang="en-US" sz="2400" dirty="0">
              <a:latin typeface="Meiryo UI" pitchFamily="50" charset="-128"/>
              <a:ea typeface="Meiryo UI" pitchFamily="50" charset="-128"/>
              <a:cs typeface="Meiryo UI" pitchFamily="50" charset="-128"/>
            </a:endParaRPr>
          </a:p>
        </p:txBody>
      </p:sp>
      <p:sp>
        <p:nvSpPr>
          <p:cNvPr id="21" name="スライド番号プレースホルダー 1">
            <a:extLst>
              <a:ext uri="{FF2B5EF4-FFF2-40B4-BE49-F238E27FC236}">
                <a16:creationId xmlns:a16="http://schemas.microsoft.com/office/drawing/2014/main" id="{383C1C00-9BBA-4BCB-A729-BAA3340069B7}"/>
              </a:ext>
            </a:extLst>
          </p:cNvPr>
          <p:cNvSpPr>
            <a:spLocks noGrp="1"/>
          </p:cNvSpPr>
          <p:nvPr>
            <p:ph type="sldNum" sz="quarter" idx="12"/>
          </p:nvPr>
        </p:nvSpPr>
        <p:spPr>
          <a:xfrm>
            <a:off x="8316416" y="6493599"/>
            <a:ext cx="1323284" cy="365125"/>
          </a:xfrm>
        </p:spPr>
        <p:txBody>
          <a:bodyPr/>
          <a:lstStyle/>
          <a:p>
            <a:fld id="{61E74F64-5FCC-48D8-9B90-33BC672A98E7}" type="slidenum">
              <a:rPr lang="ja-JP" altLang="en-US" smtClean="0"/>
              <a:pPr/>
              <a:t>11</a:t>
            </a:fld>
            <a:endParaRPr lang="ja-JP" altLang="en-US" dirty="0"/>
          </a:p>
        </p:txBody>
      </p:sp>
      <p:graphicFrame>
        <p:nvGraphicFramePr>
          <p:cNvPr id="9" name="グラフ 8">
            <a:extLst>
              <a:ext uri="{FF2B5EF4-FFF2-40B4-BE49-F238E27FC236}">
                <a16:creationId xmlns:a16="http://schemas.microsoft.com/office/drawing/2014/main" id="{D700BE19-005A-4CE7-81E3-8414549486B3}"/>
              </a:ext>
            </a:extLst>
          </p:cNvPr>
          <p:cNvGraphicFramePr>
            <a:graphicFrameLocks/>
          </p:cNvGraphicFramePr>
          <p:nvPr>
            <p:extLst>
              <p:ext uri="{D42A27DB-BD31-4B8C-83A1-F6EECF244321}">
                <p14:modId xmlns:p14="http://schemas.microsoft.com/office/powerpoint/2010/main" val="2908544206"/>
              </p:ext>
            </p:extLst>
          </p:nvPr>
        </p:nvGraphicFramePr>
        <p:xfrm>
          <a:off x="-437844" y="3664286"/>
          <a:ext cx="4146198" cy="31146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表 9">
            <a:extLst>
              <a:ext uri="{FF2B5EF4-FFF2-40B4-BE49-F238E27FC236}">
                <a16:creationId xmlns:a16="http://schemas.microsoft.com/office/drawing/2014/main" id="{8840719E-0581-4313-BAF3-80610C2FE34A}"/>
              </a:ext>
            </a:extLst>
          </p:cNvPr>
          <p:cNvGraphicFramePr>
            <a:graphicFrameLocks noGrp="1"/>
          </p:cNvGraphicFramePr>
          <p:nvPr>
            <p:extLst>
              <p:ext uri="{D42A27DB-BD31-4B8C-83A1-F6EECF244321}">
                <p14:modId xmlns:p14="http://schemas.microsoft.com/office/powerpoint/2010/main" val="2889595903"/>
              </p:ext>
            </p:extLst>
          </p:nvPr>
        </p:nvGraphicFramePr>
        <p:xfrm>
          <a:off x="322907" y="1438297"/>
          <a:ext cx="3534517" cy="1483360"/>
        </p:xfrm>
        <a:graphic>
          <a:graphicData uri="http://schemas.openxmlformats.org/drawingml/2006/table">
            <a:tbl>
              <a:tblPr firstRow="1" bandRow="1">
                <a:tableStyleId>{5C22544A-7EE6-4342-B048-85BDC9FD1C3A}</a:tableStyleId>
              </a:tblPr>
              <a:tblGrid>
                <a:gridCol w="1011539">
                  <a:extLst>
                    <a:ext uri="{9D8B030D-6E8A-4147-A177-3AD203B41FA5}">
                      <a16:colId xmlns:a16="http://schemas.microsoft.com/office/drawing/2014/main" val="314067347"/>
                    </a:ext>
                  </a:extLst>
                </a:gridCol>
                <a:gridCol w="1002177">
                  <a:extLst>
                    <a:ext uri="{9D8B030D-6E8A-4147-A177-3AD203B41FA5}">
                      <a16:colId xmlns:a16="http://schemas.microsoft.com/office/drawing/2014/main" val="1974655073"/>
                    </a:ext>
                  </a:extLst>
                </a:gridCol>
                <a:gridCol w="1520801">
                  <a:extLst>
                    <a:ext uri="{9D8B030D-6E8A-4147-A177-3AD203B41FA5}">
                      <a16:colId xmlns:a16="http://schemas.microsoft.com/office/drawing/2014/main" val="1551750450"/>
                    </a:ext>
                  </a:extLst>
                </a:gridCol>
              </a:tblGrid>
              <a:tr h="370840">
                <a:tc>
                  <a:txBody>
                    <a:bodyPr/>
                    <a:lstStyle/>
                    <a:p>
                      <a:pPr algn="ctr"/>
                      <a:endParaRPr kumimoji="1" lang="ja-JP" altLang="en-US" sz="1600" dirty="0"/>
                    </a:p>
                  </a:txBody>
                  <a:tcPr anchor="ctr">
                    <a:solidFill>
                      <a:schemeClr val="accent1">
                        <a:lumMod val="60000"/>
                        <a:lumOff val="40000"/>
                      </a:schemeClr>
                    </a:solidFill>
                  </a:tcPr>
                </a:tc>
                <a:tc>
                  <a:txBody>
                    <a:bodyPr/>
                    <a:lstStyle/>
                    <a:p>
                      <a:pPr algn="ctr"/>
                      <a:r>
                        <a:rPr kumimoji="1" lang="ja-JP" altLang="en-US" sz="1600" dirty="0"/>
                        <a:t>機場数</a:t>
                      </a:r>
                    </a:p>
                  </a:txBody>
                  <a:tcPr anchor="ctr">
                    <a:solidFill>
                      <a:schemeClr val="accent1">
                        <a:lumMod val="60000"/>
                        <a:lumOff val="40000"/>
                      </a:schemeClr>
                    </a:solidFill>
                  </a:tcPr>
                </a:tc>
                <a:tc>
                  <a:txBody>
                    <a:bodyPr/>
                    <a:lstStyle/>
                    <a:p>
                      <a:pPr algn="ctr"/>
                      <a:r>
                        <a:rPr kumimoji="1" lang="ja-JP" altLang="en-US" sz="1600" dirty="0"/>
                        <a:t>施設数</a:t>
                      </a:r>
                      <a:r>
                        <a:rPr kumimoji="1" lang="en-US" altLang="ja-JP" sz="1600" dirty="0"/>
                        <a:t>※</a:t>
                      </a:r>
                      <a:endParaRPr kumimoji="1" lang="ja-JP" altLang="en-US" sz="1600" baseline="30000" dirty="0"/>
                    </a:p>
                  </a:txBody>
                  <a:tcPr anchor="ctr">
                    <a:solidFill>
                      <a:schemeClr val="accent1">
                        <a:lumMod val="60000"/>
                        <a:lumOff val="40000"/>
                      </a:schemeClr>
                    </a:solidFill>
                  </a:tcPr>
                </a:tc>
                <a:extLst>
                  <a:ext uri="{0D108BD9-81ED-4DB2-BD59-A6C34878D82A}">
                    <a16:rowId xmlns:a16="http://schemas.microsoft.com/office/drawing/2014/main" val="2071556300"/>
                  </a:ext>
                </a:extLst>
              </a:tr>
              <a:tr h="370840">
                <a:tc>
                  <a:txBody>
                    <a:bodyPr/>
                    <a:lstStyle/>
                    <a:p>
                      <a:pPr algn="ctr"/>
                      <a:r>
                        <a:rPr kumimoji="1" lang="ja-JP" altLang="en-US" sz="1600" dirty="0">
                          <a:solidFill>
                            <a:schemeClr val="tx1">
                              <a:lumMod val="65000"/>
                              <a:lumOff val="35000"/>
                            </a:schemeClr>
                          </a:solidFill>
                        </a:rPr>
                        <a:t>処理場</a:t>
                      </a:r>
                    </a:p>
                  </a:txBody>
                  <a:tcPr anchor="ctr">
                    <a:solidFill>
                      <a:srgbClr val="E9EBF5"/>
                    </a:solidFill>
                  </a:tcPr>
                </a:tc>
                <a:tc>
                  <a:txBody>
                    <a:bodyPr/>
                    <a:lstStyle/>
                    <a:p>
                      <a:pPr algn="ctr"/>
                      <a:r>
                        <a:rPr kumimoji="1" lang="en-US" altLang="ja-JP" sz="1600" dirty="0">
                          <a:solidFill>
                            <a:schemeClr val="tx1">
                              <a:lumMod val="65000"/>
                              <a:lumOff val="35000"/>
                            </a:schemeClr>
                          </a:solidFill>
                        </a:rPr>
                        <a:t>14</a:t>
                      </a:r>
                      <a:endParaRPr kumimoji="1" lang="ja-JP" altLang="en-US" sz="1600" dirty="0">
                        <a:solidFill>
                          <a:schemeClr val="tx1">
                            <a:lumMod val="65000"/>
                            <a:lumOff val="35000"/>
                          </a:schemeClr>
                        </a:solidFill>
                      </a:endParaRPr>
                    </a:p>
                  </a:txBody>
                  <a:tcPr anchor="ctr">
                    <a:solidFill>
                      <a:srgbClr val="E9EBF5"/>
                    </a:solidFill>
                  </a:tcPr>
                </a:tc>
                <a:tc>
                  <a:txBody>
                    <a:bodyPr/>
                    <a:lstStyle/>
                    <a:p>
                      <a:pPr algn="ctr"/>
                      <a:r>
                        <a:rPr kumimoji="1" lang="en-US" altLang="ja-JP" sz="1600" dirty="0">
                          <a:solidFill>
                            <a:schemeClr val="tx1">
                              <a:lumMod val="65000"/>
                              <a:lumOff val="35000"/>
                            </a:schemeClr>
                          </a:solidFill>
                        </a:rPr>
                        <a:t>809</a:t>
                      </a:r>
                      <a:r>
                        <a:rPr kumimoji="1" lang="ja-JP" altLang="en-US" sz="1600" dirty="0">
                          <a:solidFill>
                            <a:schemeClr val="tx1">
                              <a:lumMod val="65000"/>
                              <a:lumOff val="35000"/>
                            </a:schemeClr>
                          </a:solidFill>
                        </a:rPr>
                        <a:t>施設</a:t>
                      </a:r>
                    </a:p>
                  </a:txBody>
                  <a:tcPr anchor="ctr">
                    <a:solidFill>
                      <a:srgbClr val="E9EBF5"/>
                    </a:solidFill>
                  </a:tcPr>
                </a:tc>
                <a:extLst>
                  <a:ext uri="{0D108BD9-81ED-4DB2-BD59-A6C34878D82A}">
                    <a16:rowId xmlns:a16="http://schemas.microsoft.com/office/drawing/2014/main" val="1154036906"/>
                  </a:ext>
                </a:extLst>
              </a:tr>
              <a:tr h="370840">
                <a:tc>
                  <a:txBody>
                    <a:bodyPr/>
                    <a:lstStyle/>
                    <a:p>
                      <a:pPr algn="ctr"/>
                      <a:r>
                        <a:rPr kumimoji="1" lang="ja-JP" altLang="en-US" sz="1600" dirty="0">
                          <a:solidFill>
                            <a:schemeClr val="tx1">
                              <a:lumMod val="65000"/>
                              <a:lumOff val="35000"/>
                            </a:schemeClr>
                          </a:solidFill>
                        </a:rPr>
                        <a:t>ポンプ場</a:t>
                      </a:r>
                    </a:p>
                  </a:txBody>
                  <a:tcPr anchor="ctr"/>
                </a:tc>
                <a:tc>
                  <a:txBody>
                    <a:bodyPr/>
                    <a:lstStyle/>
                    <a:p>
                      <a:pPr algn="ctr"/>
                      <a:r>
                        <a:rPr kumimoji="1" lang="en-US" altLang="ja-JP" sz="1600" dirty="0">
                          <a:solidFill>
                            <a:schemeClr val="tx1">
                              <a:lumMod val="65000"/>
                              <a:lumOff val="35000"/>
                            </a:schemeClr>
                          </a:solidFill>
                        </a:rPr>
                        <a:t>40</a:t>
                      </a:r>
                      <a:endParaRPr kumimoji="1" lang="ja-JP" altLang="en-US" sz="1600" dirty="0">
                        <a:solidFill>
                          <a:schemeClr val="tx1">
                            <a:lumMod val="65000"/>
                            <a:lumOff val="35000"/>
                          </a:schemeClr>
                        </a:solidFill>
                      </a:endParaRPr>
                    </a:p>
                  </a:txBody>
                  <a:tcPr anchor="ctr"/>
                </a:tc>
                <a:tc>
                  <a:txBody>
                    <a:bodyPr/>
                    <a:lstStyle/>
                    <a:p>
                      <a:pPr algn="ctr"/>
                      <a:r>
                        <a:rPr kumimoji="1" lang="en-US" altLang="ja-JP" sz="1600" dirty="0">
                          <a:solidFill>
                            <a:schemeClr val="tx1">
                              <a:lumMod val="65000"/>
                              <a:lumOff val="35000"/>
                            </a:schemeClr>
                          </a:solidFill>
                        </a:rPr>
                        <a:t>235</a:t>
                      </a:r>
                      <a:r>
                        <a:rPr kumimoji="1" lang="ja-JP" altLang="en-US" sz="1600" dirty="0">
                          <a:solidFill>
                            <a:schemeClr val="tx1">
                              <a:lumMod val="65000"/>
                              <a:lumOff val="35000"/>
                            </a:schemeClr>
                          </a:solidFill>
                        </a:rPr>
                        <a:t>施設</a:t>
                      </a:r>
                    </a:p>
                  </a:txBody>
                  <a:tcPr anchor="ctr"/>
                </a:tc>
                <a:extLst>
                  <a:ext uri="{0D108BD9-81ED-4DB2-BD59-A6C34878D82A}">
                    <a16:rowId xmlns:a16="http://schemas.microsoft.com/office/drawing/2014/main" val="4041679462"/>
                  </a:ext>
                </a:extLst>
              </a:tr>
              <a:tr h="370840">
                <a:tc>
                  <a:txBody>
                    <a:bodyPr/>
                    <a:lstStyle/>
                    <a:p>
                      <a:pPr algn="ctr"/>
                      <a:r>
                        <a:rPr kumimoji="1" lang="ja-JP" altLang="en-US" sz="1600" dirty="0">
                          <a:solidFill>
                            <a:schemeClr val="tx1">
                              <a:lumMod val="65000"/>
                              <a:lumOff val="35000"/>
                            </a:schemeClr>
                          </a:solidFill>
                        </a:rPr>
                        <a:t>合計</a:t>
                      </a:r>
                    </a:p>
                  </a:txBody>
                  <a:tcPr anchor="ctr"/>
                </a:tc>
                <a:tc>
                  <a:txBody>
                    <a:bodyPr/>
                    <a:lstStyle/>
                    <a:p>
                      <a:pPr algn="ctr"/>
                      <a:r>
                        <a:rPr kumimoji="1" lang="en-US" altLang="ja-JP" sz="1600" dirty="0">
                          <a:solidFill>
                            <a:schemeClr val="tx1">
                              <a:lumMod val="65000"/>
                              <a:lumOff val="35000"/>
                            </a:schemeClr>
                          </a:solidFill>
                        </a:rPr>
                        <a:t>54</a:t>
                      </a:r>
                      <a:endParaRPr kumimoji="1" lang="ja-JP" altLang="en-US" sz="1600" dirty="0">
                        <a:solidFill>
                          <a:schemeClr val="tx1">
                            <a:lumMod val="65000"/>
                            <a:lumOff val="35000"/>
                          </a:schemeClr>
                        </a:solidFill>
                      </a:endParaRPr>
                    </a:p>
                  </a:txBody>
                  <a:tcPr anchor="ctr"/>
                </a:tc>
                <a:tc>
                  <a:txBody>
                    <a:bodyPr/>
                    <a:lstStyle/>
                    <a:p>
                      <a:pPr algn="ctr"/>
                      <a:r>
                        <a:rPr kumimoji="1" lang="en-US" altLang="ja-JP" sz="1600" u="sng" dirty="0">
                          <a:solidFill>
                            <a:schemeClr val="tx1">
                              <a:lumMod val="65000"/>
                              <a:lumOff val="35000"/>
                            </a:schemeClr>
                          </a:solidFill>
                        </a:rPr>
                        <a:t>1044</a:t>
                      </a:r>
                      <a:r>
                        <a:rPr kumimoji="1" lang="ja-JP" altLang="en-US" sz="1600" u="sng" dirty="0">
                          <a:solidFill>
                            <a:schemeClr val="tx1">
                              <a:lumMod val="65000"/>
                              <a:lumOff val="35000"/>
                            </a:schemeClr>
                          </a:solidFill>
                        </a:rPr>
                        <a:t>施設</a:t>
                      </a:r>
                    </a:p>
                  </a:txBody>
                  <a:tcPr anchor="ctr"/>
                </a:tc>
                <a:extLst>
                  <a:ext uri="{0D108BD9-81ED-4DB2-BD59-A6C34878D82A}">
                    <a16:rowId xmlns:a16="http://schemas.microsoft.com/office/drawing/2014/main" val="1624915903"/>
                  </a:ext>
                </a:extLst>
              </a:tr>
            </a:tbl>
          </a:graphicData>
        </a:graphic>
      </p:graphicFrame>
      <p:sp>
        <p:nvSpPr>
          <p:cNvPr id="11" name="正方形/長方形 10">
            <a:extLst>
              <a:ext uri="{FF2B5EF4-FFF2-40B4-BE49-F238E27FC236}">
                <a16:creationId xmlns:a16="http://schemas.microsoft.com/office/drawing/2014/main" id="{CDD0AA7C-2099-46A0-8D04-40B4A65B55F0}"/>
              </a:ext>
            </a:extLst>
          </p:cNvPr>
          <p:cNvSpPr/>
          <p:nvPr/>
        </p:nvSpPr>
        <p:spPr>
          <a:xfrm>
            <a:off x="329681" y="2936526"/>
            <a:ext cx="3632245" cy="366599"/>
          </a:xfrm>
          <a:prstGeom prst="rect">
            <a:avLst/>
          </a:prstGeom>
          <a:noFill/>
          <a:ln>
            <a:noFill/>
          </a:ln>
        </p:spPr>
        <p:style>
          <a:lnRef idx="2">
            <a:schemeClr val="dk1"/>
          </a:lnRef>
          <a:fillRef idx="1">
            <a:schemeClr val="lt1"/>
          </a:fillRef>
          <a:effectRef idx="0">
            <a:schemeClr val="dk1"/>
          </a:effectRef>
          <a:fontRef idx="minor">
            <a:schemeClr val="dk1"/>
          </a:fontRef>
        </p:style>
        <p:txBody>
          <a:bodyPr lIns="26531" tIns="26531" rIns="26531" bIns="26531" rtlCol="0" anchor="t"/>
          <a:lstStyle/>
          <a:p>
            <a:pPr algn="just"/>
            <a:r>
              <a:rPr lang="en-US" altLang="ja-JP"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aseline="300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EXP.J</a:t>
            </a:r>
            <a:r>
              <a:rPr lang="ja-JP" altLang="en-US"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で囲まれた躯体等の管理点検単位</a:t>
            </a:r>
            <a:endParaRPr lang="en-US" altLang="ja-JP"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原田処理場（４１施設）を含む</a:t>
            </a:r>
            <a:endParaRPr lang="en-US" altLang="ja-JP"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a:extLst>
              <a:ext uri="{FF2B5EF4-FFF2-40B4-BE49-F238E27FC236}">
                <a16:creationId xmlns:a16="http://schemas.microsoft.com/office/drawing/2014/main" id="{F11EAF5B-0769-4E77-85FD-59F12304BF45}"/>
              </a:ext>
            </a:extLst>
          </p:cNvPr>
          <p:cNvSpPr/>
          <p:nvPr/>
        </p:nvSpPr>
        <p:spPr>
          <a:xfrm>
            <a:off x="4243636" y="6222671"/>
            <a:ext cx="2664296" cy="589414"/>
          </a:xfrm>
          <a:prstGeom prst="rect">
            <a:avLst/>
          </a:prstGeom>
          <a:noFill/>
          <a:ln>
            <a:noFill/>
          </a:ln>
        </p:spPr>
        <p:style>
          <a:lnRef idx="2">
            <a:schemeClr val="dk1"/>
          </a:lnRef>
          <a:fillRef idx="1">
            <a:schemeClr val="lt1"/>
          </a:fillRef>
          <a:effectRef idx="0">
            <a:schemeClr val="dk1"/>
          </a:effectRef>
          <a:fontRef idx="minor">
            <a:schemeClr val="dk1"/>
          </a:fontRef>
        </p:style>
        <p:txBody>
          <a:bodyPr lIns="26531" tIns="26531" rIns="26531" bIns="26531" rtlCol="0" anchor="t"/>
          <a:lstStyle/>
          <a:p>
            <a:pPr algn="just"/>
            <a:r>
              <a:rPr lang="ja-JP" altLang="en-US" sz="1200" dirty="0">
                <a:solidFill>
                  <a:schemeClr val="tx1">
                    <a:lumMod val="65000"/>
                    <a:lumOff val="35000"/>
                  </a:schemeClr>
                </a:solidFill>
                <a:ea typeface="Meiryo UI" panose="020B0604030504040204" pitchFamily="50" charset="-128"/>
                <a:cs typeface="Meiryo UI" panose="020B0604030504040204" pitchFamily="50" charset="-128"/>
              </a:rPr>
              <a:t>健全度</a:t>
            </a:r>
            <a:r>
              <a:rPr lang="en-US" altLang="ja-JP" sz="1200" dirty="0">
                <a:solidFill>
                  <a:schemeClr val="tx1">
                    <a:lumMod val="65000"/>
                    <a:lumOff val="35000"/>
                  </a:schemeClr>
                </a:solidFill>
                <a:ea typeface="Meiryo UI" panose="020B0604030504040204" pitchFamily="50" charset="-128"/>
                <a:cs typeface="Meiryo UI" panose="020B0604030504040204" pitchFamily="50" charset="-128"/>
              </a:rPr>
              <a:t>3</a:t>
            </a:r>
            <a:r>
              <a:rPr lang="ja-JP" altLang="en-US" sz="1200" dirty="0">
                <a:solidFill>
                  <a:schemeClr val="tx1">
                    <a:lumMod val="65000"/>
                    <a:lumOff val="35000"/>
                  </a:schemeClr>
                </a:solidFill>
                <a:ea typeface="Meiryo UI" panose="020B0604030504040204" pitchFamily="50" charset="-128"/>
                <a:cs typeface="Meiryo UI" panose="020B0604030504040204" pitchFamily="50" charset="-128"/>
              </a:rPr>
              <a:t>未満の</a:t>
            </a:r>
            <a:r>
              <a:rPr lang="en-US" altLang="ja-JP" sz="1200" dirty="0">
                <a:solidFill>
                  <a:schemeClr val="tx1">
                    <a:lumMod val="65000"/>
                    <a:lumOff val="35000"/>
                  </a:schemeClr>
                </a:solidFill>
                <a:ea typeface="Meiryo UI" panose="020B0604030504040204" pitchFamily="50" charset="-128"/>
                <a:cs typeface="Meiryo UI" panose="020B0604030504040204" pitchFamily="50" charset="-128"/>
              </a:rPr>
              <a:t>9</a:t>
            </a:r>
            <a:r>
              <a:rPr lang="ja-JP" altLang="en-US" sz="1200" dirty="0">
                <a:solidFill>
                  <a:schemeClr val="tx1">
                    <a:lumMod val="65000"/>
                    <a:lumOff val="35000"/>
                  </a:schemeClr>
                </a:solidFill>
                <a:ea typeface="Meiryo UI" panose="020B0604030504040204" pitchFamily="50" charset="-128"/>
                <a:cs typeface="Meiryo UI" panose="020B0604030504040204" pitchFamily="50" charset="-128"/>
              </a:rPr>
              <a:t>施設は、</a:t>
            </a:r>
            <a:r>
              <a:rPr lang="ja-JP" altLang="en-US" sz="1200" u="sng" dirty="0">
                <a:solidFill>
                  <a:schemeClr val="tx1">
                    <a:lumMod val="65000"/>
                    <a:lumOff val="35000"/>
                  </a:schemeClr>
                </a:solidFill>
                <a:ea typeface="Meiryo UI" panose="020B0604030504040204" pitchFamily="50" charset="-128"/>
                <a:cs typeface="Meiryo UI" panose="020B0604030504040204" pitchFamily="50" charset="-128"/>
              </a:rPr>
              <a:t>防食塗装、蓋等の土木付帯施設の劣化等によるもの。</a:t>
            </a:r>
            <a:endParaRPr lang="en-US" altLang="ja-JP" sz="1200" u="sng" dirty="0">
              <a:solidFill>
                <a:schemeClr val="tx1">
                  <a:lumMod val="65000"/>
                  <a:lumOff val="35000"/>
                </a:schemeClr>
              </a:solidFill>
              <a:ea typeface="Meiryo UI" panose="020B0604030504040204" pitchFamily="50" charset="-128"/>
              <a:cs typeface="Meiryo UI" panose="020B0604030504040204" pitchFamily="50" charset="-128"/>
            </a:endParaRPr>
          </a:p>
        </p:txBody>
      </p:sp>
      <p:pic>
        <p:nvPicPr>
          <p:cNvPr id="16" name="図 15">
            <a:extLst>
              <a:ext uri="{FF2B5EF4-FFF2-40B4-BE49-F238E27FC236}">
                <a16:creationId xmlns:a16="http://schemas.microsoft.com/office/drawing/2014/main" id="{62923812-7425-4928-B154-453C01BAC89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47297" y="1035668"/>
            <a:ext cx="4312207" cy="2347758"/>
          </a:xfrm>
          <a:prstGeom prst="rect">
            <a:avLst/>
          </a:prstGeom>
        </p:spPr>
      </p:pic>
      <p:sp>
        <p:nvSpPr>
          <p:cNvPr id="17" name="正方形/長方形 16">
            <a:extLst>
              <a:ext uri="{FF2B5EF4-FFF2-40B4-BE49-F238E27FC236}">
                <a16:creationId xmlns:a16="http://schemas.microsoft.com/office/drawing/2014/main" id="{9A8B596A-5322-43BD-AB4E-9700FF0662A7}"/>
              </a:ext>
            </a:extLst>
          </p:cNvPr>
          <p:cNvSpPr/>
          <p:nvPr/>
        </p:nvSpPr>
        <p:spPr>
          <a:xfrm>
            <a:off x="97438" y="6221799"/>
            <a:ext cx="3106410" cy="558963"/>
          </a:xfrm>
          <a:prstGeom prst="rect">
            <a:avLst/>
          </a:prstGeom>
          <a:noFill/>
          <a:ln>
            <a:noFill/>
          </a:ln>
        </p:spPr>
        <p:style>
          <a:lnRef idx="2">
            <a:schemeClr val="dk1"/>
          </a:lnRef>
          <a:fillRef idx="1">
            <a:schemeClr val="lt1"/>
          </a:fillRef>
          <a:effectRef idx="0">
            <a:schemeClr val="dk1"/>
          </a:effectRef>
          <a:fontRef idx="minor">
            <a:schemeClr val="dk1"/>
          </a:fontRef>
        </p:style>
        <p:txBody>
          <a:bodyPr lIns="26531" tIns="26531" rIns="26531" bIns="26531" rtlCol="0" anchor="t"/>
          <a:lstStyle/>
          <a:p>
            <a:pPr algn="just"/>
            <a:r>
              <a:rPr lang="ja-JP" altLang="en-US" sz="12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未実施施設は、常時水没している箇所</a:t>
            </a:r>
            <a:r>
              <a:rPr lang="ja-JP" altLang="en-US"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等であり、</a:t>
            </a:r>
            <a:endParaRPr lang="en-US" altLang="ja-JP"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その対策について、</a:t>
            </a:r>
            <a:r>
              <a:rPr lang="ja-JP" altLang="en-US" sz="12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今回の改訂で検証</a:t>
            </a:r>
            <a:r>
              <a:rPr lang="ja-JP" altLang="en-US"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8" name="グループ化 17">
            <a:extLst>
              <a:ext uri="{FF2B5EF4-FFF2-40B4-BE49-F238E27FC236}">
                <a16:creationId xmlns:a16="http://schemas.microsoft.com/office/drawing/2014/main" id="{0477AE1B-DE79-4F9D-93EB-AB7C7330E530}"/>
              </a:ext>
            </a:extLst>
          </p:cNvPr>
          <p:cNvGrpSpPr/>
          <p:nvPr/>
        </p:nvGrpSpPr>
        <p:grpSpPr>
          <a:xfrm>
            <a:off x="2680528" y="4694758"/>
            <a:ext cx="1524266" cy="938011"/>
            <a:chOff x="3913082" y="4797665"/>
            <a:chExt cx="1210999" cy="609600"/>
          </a:xfrm>
        </p:grpSpPr>
        <p:sp>
          <p:nvSpPr>
            <p:cNvPr id="19" name="右矢印 2">
              <a:extLst>
                <a:ext uri="{FF2B5EF4-FFF2-40B4-BE49-F238E27FC236}">
                  <a16:creationId xmlns:a16="http://schemas.microsoft.com/office/drawing/2014/main" id="{1539DCAC-DF6A-48FB-BF93-91A38B268FD4}"/>
                </a:ext>
              </a:extLst>
            </p:cNvPr>
            <p:cNvSpPr/>
            <p:nvPr/>
          </p:nvSpPr>
          <p:spPr>
            <a:xfrm>
              <a:off x="3913082" y="4797665"/>
              <a:ext cx="1210999" cy="609600"/>
            </a:xfrm>
            <a:prstGeom prst="rightArrow">
              <a:avLst>
                <a:gd name="adj1" fmla="val 50000"/>
                <a:gd name="adj2" fmla="val 71127"/>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bg1"/>
                </a:solidFill>
              </a:endParaRPr>
            </a:p>
          </p:txBody>
        </p:sp>
        <p:sp>
          <p:nvSpPr>
            <p:cNvPr id="22" name="テキスト ボックス 21">
              <a:extLst>
                <a:ext uri="{FF2B5EF4-FFF2-40B4-BE49-F238E27FC236}">
                  <a16:creationId xmlns:a16="http://schemas.microsoft.com/office/drawing/2014/main" id="{0662AE84-3F9D-4A45-B8F4-C11ADE60C3B7}"/>
                </a:ext>
              </a:extLst>
            </p:cNvPr>
            <p:cNvSpPr txBox="1"/>
            <p:nvPr/>
          </p:nvSpPr>
          <p:spPr>
            <a:xfrm>
              <a:off x="4037167" y="4958239"/>
              <a:ext cx="863881" cy="279763"/>
            </a:xfrm>
            <a:prstGeom prst="rect">
              <a:avLst/>
            </a:prstGeom>
            <a:noFill/>
            <a:ln>
              <a:noFill/>
            </a:ln>
          </p:spPr>
          <p:txBody>
            <a:bodyPr wrap="none" rtlCol="0">
              <a:spAutoFit/>
            </a:bodyPr>
            <a:lstStyle/>
            <a:p>
              <a:r>
                <a:rPr kumimoji="1" lang="ja-JP" altLang="en-US" sz="1050" dirty="0">
                  <a:solidFill>
                    <a:schemeClr val="bg1"/>
                  </a:solidFill>
                </a:rPr>
                <a:t>初期・計画点検</a:t>
              </a:r>
              <a:endParaRPr kumimoji="1" lang="en-US" altLang="ja-JP" sz="1050" dirty="0">
                <a:solidFill>
                  <a:schemeClr val="bg1"/>
                </a:solidFill>
              </a:endParaRPr>
            </a:p>
            <a:p>
              <a:r>
                <a:rPr kumimoji="1" lang="ja-JP" altLang="en-US" sz="1050" dirty="0">
                  <a:solidFill>
                    <a:schemeClr val="bg1"/>
                  </a:solidFill>
                </a:rPr>
                <a:t>により異常発見</a:t>
              </a:r>
            </a:p>
          </p:txBody>
        </p:sp>
      </p:grpSp>
      <p:sp>
        <p:nvSpPr>
          <p:cNvPr id="23" name="正方形/長方形 22">
            <a:extLst>
              <a:ext uri="{FF2B5EF4-FFF2-40B4-BE49-F238E27FC236}">
                <a16:creationId xmlns:a16="http://schemas.microsoft.com/office/drawing/2014/main" id="{CB48C251-6860-4D6F-B212-970F2DF93561}"/>
              </a:ext>
            </a:extLst>
          </p:cNvPr>
          <p:cNvSpPr/>
          <p:nvPr/>
        </p:nvSpPr>
        <p:spPr>
          <a:xfrm>
            <a:off x="290973" y="1111235"/>
            <a:ext cx="3632245" cy="366599"/>
          </a:xfrm>
          <a:prstGeom prst="rect">
            <a:avLst/>
          </a:prstGeom>
          <a:noFill/>
          <a:ln>
            <a:noFill/>
          </a:ln>
        </p:spPr>
        <p:style>
          <a:lnRef idx="2">
            <a:schemeClr val="dk1"/>
          </a:lnRef>
          <a:fillRef idx="1">
            <a:schemeClr val="lt1"/>
          </a:fillRef>
          <a:effectRef idx="0">
            <a:schemeClr val="dk1"/>
          </a:effectRef>
          <a:fontRef idx="minor">
            <a:schemeClr val="dk1"/>
          </a:fontRef>
        </p:style>
        <p:txBody>
          <a:bodyPr lIns="26531" tIns="26531" rIns="26531" bIns="26531" rtlCol="0" anchor="t"/>
          <a:lstStyle/>
          <a:p>
            <a:pPr algn="ctr"/>
            <a:r>
              <a:rPr lang="ja-JP" altLang="en-US" sz="16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点検対象施設数</a:t>
            </a:r>
            <a:endParaRPr lang="en-US" altLang="ja-JP" sz="16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a:extLst>
              <a:ext uri="{FF2B5EF4-FFF2-40B4-BE49-F238E27FC236}">
                <a16:creationId xmlns:a16="http://schemas.microsoft.com/office/drawing/2014/main" id="{38B9F493-CC55-4A65-8736-D5990FA0F56C}"/>
              </a:ext>
            </a:extLst>
          </p:cNvPr>
          <p:cNvPicPr>
            <a:picLocks noChangeAspect="1"/>
          </p:cNvPicPr>
          <p:nvPr/>
        </p:nvPicPr>
        <p:blipFill>
          <a:blip r:embed="rId5"/>
          <a:stretch>
            <a:fillRect/>
          </a:stretch>
        </p:blipFill>
        <p:spPr>
          <a:xfrm>
            <a:off x="7164287" y="3912203"/>
            <a:ext cx="1664084" cy="1374110"/>
          </a:xfrm>
          <a:prstGeom prst="rect">
            <a:avLst/>
          </a:prstGeom>
        </p:spPr>
      </p:pic>
      <p:pic>
        <p:nvPicPr>
          <p:cNvPr id="20" name="Picture 5">
            <a:extLst>
              <a:ext uri="{FF2B5EF4-FFF2-40B4-BE49-F238E27FC236}">
                <a16:creationId xmlns:a16="http://schemas.microsoft.com/office/drawing/2014/main" id="{E7130434-C0B3-4AF2-98B9-07F11134B7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286" y="5438399"/>
            <a:ext cx="1664085" cy="1373686"/>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a:extLst>
              <a:ext uri="{FF2B5EF4-FFF2-40B4-BE49-F238E27FC236}">
                <a16:creationId xmlns:a16="http://schemas.microsoft.com/office/drawing/2014/main" id="{540B1CBF-BA0E-4C70-AAEE-6FDB4DD32DDB}"/>
              </a:ext>
            </a:extLst>
          </p:cNvPr>
          <p:cNvSpPr/>
          <p:nvPr/>
        </p:nvSpPr>
        <p:spPr>
          <a:xfrm>
            <a:off x="6948358" y="3577824"/>
            <a:ext cx="2095939" cy="239522"/>
          </a:xfrm>
          <a:prstGeom prst="rect">
            <a:avLst/>
          </a:prstGeom>
          <a:noFill/>
          <a:ln>
            <a:noFill/>
          </a:ln>
        </p:spPr>
        <p:style>
          <a:lnRef idx="2">
            <a:schemeClr val="dk1"/>
          </a:lnRef>
          <a:fillRef idx="1">
            <a:schemeClr val="lt1"/>
          </a:fillRef>
          <a:effectRef idx="0">
            <a:schemeClr val="dk1"/>
          </a:effectRef>
          <a:fontRef idx="minor">
            <a:schemeClr val="dk1"/>
          </a:fontRef>
        </p:style>
        <p:txBody>
          <a:bodyPr lIns="26531" tIns="26531" rIns="26531" bIns="26531" rtlCol="0" anchor="t"/>
          <a:lstStyle/>
          <a:p>
            <a:pPr algn="ctr"/>
            <a:r>
              <a:rPr lang="ja-JP" altLang="en-US" sz="10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今池水みらいセンター汚泥処理棟</a:t>
            </a:r>
            <a:endParaRPr lang="en-US" altLang="ja-JP" sz="10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蓋劣化</a:t>
            </a:r>
            <a:endParaRPr lang="en-US" altLang="ja-JP" sz="10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a:extLst>
              <a:ext uri="{FF2B5EF4-FFF2-40B4-BE49-F238E27FC236}">
                <a16:creationId xmlns:a16="http://schemas.microsoft.com/office/drawing/2014/main" id="{DC54C465-9617-4A12-AE4A-67CAFD0AD332}"/>
              </a:ext>
            </a:extLst>
          </p:cNvPr>
          <p:cNvSpPr/>
          <p:nvPr/>
        </p:nvSpPr>
        <p:spPr>
          <a:xfrm>
            <a:off x="7517419" y="5263782"/>
            <a:ext cx="957816" cy="234776"/>
          </a:xfrm>
          <a:prstGeom prst="rect">
            <a:avLst/>
          </a:prstGeom>
          <a:noFill/>
          <a:ln>
            <a:noFill/>
          </a:ln>
        </p:spPr>
        <p:style>
          <a:lnRef idx="2">
            <a:schemeClr val="dk1"/>
          </a:lnRef>
          <a:fillRef idx="1">
            <a:schemeClr val="lt1"/>
          </a:fillRef>
          <a:effectRef idx="0">
            <a:schemeClr val="dk1"/>
          </a:effectRef>
          <a:fontRef idx="minor">
            <a:schemeClr val="dk1"/>
          </a:fontRef>
        </p:style>
        <p:txBody>
          <a:bodyPr lIns="26531" tIns="26531" rIns="26531" bIns="26531" rtlCol="0" anchor="t"/>
          <a:lstStyle/>
          <a:p>
            <a:pPr algn="ctr"/>
            <a:r>
              <a:rPr lang="ja-JP" altLang="en-US" sz="10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防食塗装劣化</a:t>
            </a:r>
            <a:endParaRPr lang="en-US" altLang="ja-JP" sz="10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45541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lang="ja-JP" altLang="en-US" sz="2800" dirty="0">
                <a:solidFill>
                  <a:schemeClr val="bg1"/>
                </a:solidFill>
                <a:latin typeface="Meiryo UI" pitchFamily="50" charset="-128"/>
                <a:ea typeface="Meiryo UI" pitchFamily="50" charset="-128"/>
              </a:rPr>
              <a:t>．</a:t>
            </a:r>
            <a:r>
              <a:rPr kumimoji="1" lang="ja-JP" altLang="en-US" sz="2800" dirty="0">
                <a:solidFill>
                  <a:schemeClr val="bg1"/>
                </a:solidFill>
                <a:latin typeface="Meiryo UI" panose="020B0604030504040204" pitchFamily="50" charset="-128"/>
                <a:ea typeface="Meiryo UI" panose="020B0604030504040204"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6" name="スライド番号プレースホルダー 1">
            <a:extLst>
              <a:ext uri="{FF2B5EF4-FFF2-40B4-BE49-F238E27FC236}">
                <a16:creationId xmlns:a16="http://schemas.microsoft.com/office/drawing/2014/main" id="{F1F01626-305C-4D3C-AB41-99A5DEA7B46A}"/>
              </a:ext>
            </a:extLst>
          </p:cNvPr>
          <p:cNvSpPr txBox="1">
            <a:spLocks/>
          </p:cNvSpPr>
          <p:nvPr/>
        </p:nvSpPr>
        <p:spPr>
          <a:xfrm>
            <a:off x="7956376" y="6513880"/>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12</a:t>
            </a:fld>
            <a:endParaRPr lang="ja-JP" altLang="en-US" dirty="0"/>
          </a:p>
        </p:txBody>
      </p:sp>
      <p:sp>
        <p:nvSpPr>
          <p:cNvPr id="18" name="テキスト ボックス 17">
            <a:extLst>
              <a:ext uri="{FF2B5EF4-FFF2-40B4-BE49-F238E27FC236}">
                <a16:creationId xmlns:a16="http://schemas.microsoft.com/office/drawing/2014/main" id="{374257C5-763F-404C-8BF2-E0E1C64641F0}"/>
              </a:ext>
            </a:extLst>
          </p:cNvPr>
          <p:cNvSpPr txBox="1"/>
          <p:nvPr/>
        </p:nvSpPr>
        <p:spPr>
          <a:xfrm>
            <a:off x="-108520" y="780354"/>
            <a:ext cx="4962196" cy="276999"/>
          </a:xfrm>
          <a:prstGeom prst="rect">
            <a:avLst/>
          </a:prstGeom>
          <a:noFill/>
        </p:spPr>
        <p:txBody>
          <a:bodyPr wrap="square">
            <a:spAutoFit/>
          </a:bodyPr>
          <a:lstStyle/>
          <a:p>
            <a:r>
              <a:rPr lang="en-US" altLang="ja-JP" sz="1200" dirty="0"/>
              <a:t>【</a:t>
            </a:r>
            <a:r>
              <a:rPr lang="ja-JP" altLang="en-US" sz="1200" dirty="0"/>
              <a:t>下水道</a:t>
            </a:r>
            <a:r>
              <a:rPr lang="en-US" altLang="ja-JP" sz="1200" dirty="0"/>
              <a:t>】</a:t>
            </a:r>
            <a:r>
              <a:rPr lang="ja-JP" altLang="en-US" sz="1200" dirty="0"/>
              <a:t>河川等部会における審議内容と審議スケジュール</a:t>
            </a:r>
          </a:p>
        </p:txBody>
      </p:sp>
      <p:pic>
        <p:nvPicPr>
          <p:cNvPr id="3" name="図 2">
            <a:extLst>
              <a:ext uri="{FF2B5EF4-FFF2-40B4-BE49-F238E27FC236}">
                <a16:creationId xmlns:a16="http://schemas.microsoft.com/office/drawing/2014/main" id="{35B1354F-CC5D-4583-A467-CB9658EFE386}"/>
              </a:ext>
            </a:extLst>
          </p:cNvPr>
          <p:cNvPicPr>
            <a:picLocks noChangeAspect="1"/>
          </p:cNvPicPr>
          <p:nvPr/>
        </p:nvPicPr>
        <p:blipFill>
          <a:blip r:embed="rId2"/>
          <a:stretch>
            <a:fillRect/>
          </a:stretch>
        </p:blipFill>
        <p:spPr>
          <a:xfrm>
            <a:off x="0" y="1057353"/>
            <a:ext cx="9144000" cy="5404309"/>
          </a:xfrm>
          <a:prstGeom prst="rect">
            <a:avLst/>
          </a:prstGeom>
        </p:spPr>
      </p:pic>
    </p:spTree>
    <p:extLst>
      <p:ext uri="{BB962C8B-B14F-4D97-AF65-F5344CB8AC3E}">
        <p14:creationId xmlns:p14="http://schemas.microsoft.com/office/powerpoint/2010/main" val="2334490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6" name="スライド番号プレースホルダー 1">
            <a:extLst>
              <a:ext uri="{FF2B5EF4-FFF2-40B4-BE49-F238E27FC236}">
                <a16:creationId xmlns:a16="http://schemas.microsoft.com/office/drawing/2014/main" id="{F1F01626-305C-4D3C-AB41-99A5DEA7B46A}"/>
              </a:ext>
            </a:extLst>
          </p:cNvPr>
          <p:cNvSpPr txBox="1">
            <a:spLocks/>
          </p:cNvSpPr>
          <p:nvPr/>
        </p:nvSpPr>
        <p:spPr>
          <a:xfrm>
            <a:off x="7956376" y="6513880"/>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13</a:t>
            </a:fld>
            <a:endParaRPr lang="ja-JP" altLang="en-US" dirty="0"/>
          </a:p>
        </p:txBody>
      </p:sp>
      <p:sp>
        <p:nvSpPr>
          <p:cNvPr id="18" name="テキスト ボックス 17">
            <a:extLst>
              <a:ext uri="{FF2B5EF4-FFF2-40B4-BE49-F238E27FC236}">
                <a16:creationId xmlns:a16="http://schemas.microsoft.com/office/drawing/2014/main" id="{374257C5-763F-404C-8BF2-E0E1C64641F0}"/>
              </a:ext>
            </a:extLst>
          </p:cNvPr>
          <p:cNvSpPr txBox="1"/>
          <p:nvPr/>
        </p:nvSpPr>
        <p:spPr>
          <a:xfrm>
            <a:off x="-108520" y="831477"/>
            <a:ext cx="4962196" cy="276999"/>
          </a:xfrm>
          <a:prstGeom prst="rect">
            <a:avLst/>
          </a:prstGeom>
          <a:noFill/>
        </p:spPr>
        <p:txBody>
          <a:bodyPr wrap="square">
            <a:spAutoFit/>
          </a:bodyPr>
          <a:lstStyle/>
          <a:p>
            <a:r>
              <a:rPr lang="en-US" altLang="ja-JP" sz="1200" dirty="0"/>
              <a:t>【</a:t>
            </a:r>
            <a:r>
              <a:rPr lang="ja-JP" altLang="en-US" sz="1200" dirty="0"/>
              <a:t>下水道</a:t>
            </a:r>
            <a:r>
              <a:rPr lang="en-US" altLang="ja-JP" sz="1200" dirty="0"/>
              <a:t>】</a:t>
            </a:r>
            <a:r>
              <a:rPr lang="ja-JP" altLang="en-US" sz="1200" dirty="0"/>
              <a:t>河川等部会における審議内容と審議スケジュール</a:t>
            </a:r>
          </a:p>
        </p:txBody>
      </p:sp>
      <p:pic>
        <p:nvPicPr>
          <p:cNvPr id="2" name="図 1">
            <a:extLst>
              <a:ext uri="{FF2B5EF4-FFF2-40B4-BE49-F238E27FC236}">
                <a16:creationId xmlns:a16="http://schemas.microsoft.com/office/drawing/2014/main" id="{0B79C629-9084-4AE3-9E07-CD8DAE842F9F}"/>
              </a:ext>
            </a:extLst>
          </p:cNvPr>
          <p:cNvPicPr>
            <a:picLocks noChangeAspect="1"/>
          </p:cNvPicPr>
          <p:nvPr/>
        </p:nvPicPr>
        <p:blipFill>
          <a:blip r:embed="rId2"/>
          <a:stretch>
            <a:fillRect/>
          </a:stretch>
        </p:blipFill>
        <p:spPr>
          <a:xfrm>
            <a:off x="0" y="1579677"/>
            <a:ext cx="9144000" cy="3698645"/>
          </a:xfrm>
          <a:prstGeom prst="rect">
            <a:avLst/>
          </a:prstGeom>
        </p:spPr>
      </p:pic>
    </p:spTree>
    <p:extLst>
      <p:ext uri="{BB962C8B-B14F-4D97-AF65-F5344CB8AC3E}">
        <p14:creationId xmlns:p14="http://schemas.microsoft.com/office/powerpoint/2010/main" val="341721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6">
            <a:extLst>
              <a:ext uri="{FF2B5EF4-FFF2-40B4-BE49-F238E27FC236}">
                <a16:creationId xmlns:a16="http://schemas.microsoft.com/office/drawing/2014/main" id="{033C5319-6E46-4686-893E-E08F51B09BE6}"/>
              </a:ext>
            </a:extLst>
          </p:cNvPr>
          <p:cNvSpPr txBox="1">
            <a:spLocks noChangeArrowheads="1"/>
          </p:cNvSpPr>
          <p:nvPr/>
        </p:nvSpPr>
        <p:spPr bwMode="auto">
          <a:xfrm>
            <a:off x="157192" y="775048"/>
            <a:ext cx="767370" cy="23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100" b="1" dirty="0">
                <a:solidFill>
                  <a:srgbClr val="000000"/>
                </a:solidFill>
                <a:latin typeface="Meiryo UI" panose="020B0604030504040204" pitchFamily="50" charset="-128"/>
                <a:ea typeface="Meiryo UI" panose="020B0604030504040204" pitchFamily="50" charset="-128"/>
              </a:rPr>
              <a:t>【</a:t>
            </a:r>
            <a:r>
              <a:rPr lang="ja-JP" altLang="en-US" sz="1100" b="1" dirty="0">
                <a:solidFill>
                  <a:srgbClr val="000000"/>
                </a:solidFill>
                <a:latin typeface="Meiryo UI" panose="020B0604030504040204" pitchFamily="50" charset="-128"/>
                <a:ea typeface="Meiryo UI" panose="020B0604030504040204" pitchFamily="50" charset="-128"/>
              </a:rPr>
              <a:t>目　的</a:t>
            </a:r>
            <a:r>
              <a:rPr lang="en-US" altLang="ja-JP" sz="1100" b="1" dirty="0">
                <a:solidFill>
                  <a:srgbClr val="000000"/>
                </a:solidFill>
                <a:latin typeface="Meiryo UI" panose="020B0604030504040204" pitchFamily="50" charset="-128"/>
                <a:ea typeface="Meiryo UI" panose="020B0604030504040204" pitchFamily="50" charset="-128"/>
              </a:rPr>
              <a:t>】</a:t>
            </a:r>
            <a:endParaRPr lang="ja-JP" altLang="en-US" sz="1050" dirty="0">
              <a:solidFill>
                <a:srgbClr val="000000"/>
              </a:solidFill>
              <a:latin typeface="Meiryo UI" panose="020B0604030504040204" pitchFamily="50" charset="-128"/>
              <a:ea typeface="Meiryo UI" panose="020B0604030504040204" pitchFamily="50" charset="-128"/>
            </a:endParaRPr>
          </a:p>
        </p:txBody>
      </p:sp>
      <p:sp>
        <p:nvSpPr>
          <p:cNvPr id="34" name="角丸四角形 8">
            <a:extLst>
              <a:ext uri="{FF2B5EF4-FFF2-40B4-BE49-F238E27FC236}">
                <a16:creationId xmlns:a16="http://schemas.microsoft.com/office/drawing/2014/main" id="{B3EC5A5C-9BEC-478B-A076-BAE875CECC3A}"/>
              </a:ext>
            </a:extLst>
          </p:cNvPr>
          <p:cNvSpPr/>
          <p:nvPr/>
        </p:nvSpPr>
        <p:spPr>
          <a:xfrm>
            <a:off x="157191" y="700734"/>
            <a:ext cx="8905529" cy="1560324"/>
          </a:xfrm>
          <a:prstGeom prst="roundRect">
            <a:avLst>
              <a:gd name="adj" fmla="val 27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lgn="ctr">
              <a:defRPr/>
            </a:pPr>
            <a:endParaRPr lang="ja-JP" altLang="en-US" sz="1400">
              <a:solidFill>
                <a:prstClr val="white"/>
              </a:solidFill>
            </a:endParaRPr>
          </a:p>
        </p:txBody>
      </p:sp>
      <p:sp>
        <p:nvSpPr>
          <p:cNvPr id="35" name="テキスト ボックス 8">
            <a:extLst>
              <a:ext uri="{FF2B5EF4-FFF2-40B4-BE49-F238E27FC236}">
                <a16:creationId xmlns:a16="http://schemas.microsoft.com/office/drawing/2014/main" id="{CC669EF4-D73F-4C37-A7BA-F8B5A1606E63}"/>
              </a:ext>
            </a:extLst>
          </p:cNvPr>
          <p:cNvSpPr txBox="1">
            <a:spLocks noChangeArrowheads="1"/>
          </p:cNvSpPr>
          <p:nvPr/>
        </p:nvSpPr>
        <p:spPr bwMode="auto">
          <a:xfrm>
            <a:off x="189778" y="560986"/>
            <a:ext cx="955012" cy="250610"/>
          </a:xfrm>
          <a:prstGeom prst="rect">
            <a:avLst/>
          </a:prstGeom>
          <a:solidFill>
            <a:schemeClr val="bg1"/>
          </a:solidFill>
          <a:ln w="19050">
            <a:solidFill>
              <a:schemeClr val="tx1"/>
            </a:solidFill>
            <a:miter lim="800000"/>
            <a:headEnd/>
            <a:tailEnd/>
          </a:ln>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200" b="1" dirty="0">
                <a:solidFill>
                  <a:srgbClr val="000000"/>
                </a:solidFill>
                <a:latin typeface="Meiryo UI" panose="020B0604030504040204" pitchFamily="50" charset="-128"/>
                <a:ea typeface="Meiryo UI" panose="020B0604030504040204" pitchFamily="50" charset="-128"/>
              </a:rPr>
              <a:t>計画の概要</a:t>
            </a:r>
          </a:p>
        </p:txBody>
      </p:sp>
      <p:sp>
        <p:nvSpPr>
          <p:cNvPr id="36" name="テキスト ボックス 35">
            <a:extLst>
              <a:ext uri="{FF2B5EF4-FFF2-40B4-BE49-F238E27FC236}">
                <a16:creationId xmlns:a16="http://schemas.microsoft.com/office/drawing/2014/main" id="{43ECF644-62A0-41AC-A09B-4E55DC9E9CCF}"/>
              </a:ext>
            </a:extLst>
          </p:cNvPr>
          <p:cNvSpPr txBox="1"/>
          <p:nvPr/>
        </p:nvSpPr>
        <p:spPr>
          <a:xfrm>
            <a:off x="3808037" y="1183357"/>
            <a:ext cx="2474907" cy="1035440"/>
          </a:xfrm>
          <a:prstGeom prst="rect">
            <a:avLst/>
          </a:prstGeom>
          <a:noFill/>
          <a:ln>
            <a:solidFill>
              <a:schemeClr val="tx1"/>
            </a:solidFill>
            <a:prstDash val="dash"/>
          </a:ln>
        </p:spPr>
        <p:txBody>
          <a:bodyPr wrap="square" lIns="65306" tIns="32653" rIns="65306" bIns="32653">
            <a:spAutoFit/>
          </a:bodyPr>
          <a:lstStyle/>
          <a:p>
            <a:pPr>
              <a:defRPr/>
            </a:pP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取組ポイント</a:t>
            </a:r>
            <a:endPar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１）致命的な不具合を見逃さない</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・点検の充実、非破壊検査など新技術の導入</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２）予防保全をレベルアップする</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・点検データ蓄積などにより、予防保全を高度化　</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３）更新時期をしっかり見極める</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・各施設の更新判定フローを設定</a:t>
            </a:r>
          </a:p>
        </p:txBody>
      </p:sp>
      <p:sp>
        <p:nvSpPr>
          <p:cNvPr id="37" name="テキスト ボックス 14">
            <a:extLst>
              <a:ext uri="{FF2B5EF4-FFF2-40B4-BE49-F238E27FC236}">
                <a16:creationId xmlns:a16="http://schemas.microsoft.com/office/drawing/2014/main" id="{933FF567-D2EC-4CE6-AC1F-0066DAE8D25C}"/>
              </a:ext>
            </a:extLst>
          </p:cNvPr>
          <p:cNvSpPr txBox="1">
            <a:spLocks noChangeArrowheads="1"/>
          </p:cNvSpPr>
          <p:nvPr/>
        </p:nvSpPr>
        <p:spPr bwMode="auto">
          <a:xfrm>
            <a:off x="157191" y="940081"/>
            <a:ext cx="3495329" cy="131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marL="171450" indent="-1714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Meiryo UI" panose="020B0604030504040204" pitchFamily="50" charset="-128"/>
              <a:buChar char="○"/>
            </a:pPr>
            <a:r>
              <a:rPr lang="ja-JP" altLang="en-US" sz="900" dirty="0">
                <a:solidFill>
                  <a:srgbClr val="000000"/>
                </a:solidFill>
                <a:latin typeface="Meiryo UI" panose="020B0604030504040204" pitchFamily="50" charset="-128"/>
                <a:ea typeface="Meiryo UI" panose="020B0604030504040204" pitchFamily="50" charset="-128"/>
              </a:rPr>
              <a:t>高度経済成長期に集中的に整備された都市基盤施設について、これまでの点検、補修などで蓄積されたデータを活用し、最新の専門的な知見に基づき、より一層、戦略的な維持管理を推進するため、「大阪府都市基盤施設長寿命化計画」を策定</a:t>
            </a:r>
            <a:endParaRPr lang="en-US" altLang="ja-JP" sz="900" dirty="0">
              <a:solidFill>
                <a:srgbClr val="000000"/>
              </a:solidFill>
              <a:latin typeface="Meiryo UI" panose="020B0604030504040204" pitchFamily="50" charset="-128"/>
              <a:ea typeface="Meiryo UI" panose="020B0604030504040204" pitchFamily="50" charset="-128"/>
            </a:endParaRPr>
          </a:p>
          <a:p>
            <a:pPr>
              <a:spcBef>
                <a:spcPct val="0"/>
              </a:spcBef>
              <a:buFont typeface="Meiryo UI" panose="020B0604030504040204" pitchFamily="50" charset="-128"/>
              <a:buChar char="○"/>
            </a:pPr>
            <a:r>
              <a:rPr lang="ja-JP" altLang="en-US" sz="900" dirty="0">
                <a:solidFill>
                  <a:srgbClr val="000000"/>
                </a:solidFill>
                <a:latin typeface="Meiryo UI" panose="020B0604030504040204" pitchFamily="50" charset="-128"/>
                <a:ea typeface="Meiryo UI" panose="020B0604030504040204" pitchFamily="50" charset="-128"/>
              </a:rPr>
              <a:t>特に、施設毎に更新時期の見極めの考え方を明確化し、将来の更新時期を平準化</a:t>
            </a:r>
            <a:endParaRPr lang="en-US" altLang="ja-JP" sz="900" dirty="0">
              <a:solidFill>
                <a:srgbClr val="000000"/>
              </a:solidFill>
              <a:latin typeface="Meiryo UI" panose="020B0604030504040204" pitchFamily="50" charset="-128"/>
              <a:ea typeface="Meiryo UI" panose="020B0604030504040204" pitchFamily="50" charset="-128"/>
            </a:endParaRPr>
          </a:p>
          <a:p>
            <a:pPr>
              <a:spcBef>
                <a:spcPct val="0"/>
              </a:spcBef>
              <a:buFont typeface="Meiryo UI" panose="020B0604030504040204" pitchFamily="50" charset="-128"/>
              <a:buChar char="○"/>
            </a:pPr>
            <a:r>
              <a:rPr lang="ja-JP" altLang="en-US" sz="900" b="1" dirty="0">
                <a:solidFill>
                  <a:srgbClr val="000000"/>
                </a:solidFill>
                <a:latin typeface="Meiryo UI" panose="020B0604030504040204" pitchFamily="50" charset="-128"/>
                <a:ea typeface="Meiryo UI" panose="020B0604030504040204" pitchFamily="50" charset="-128"/>
              </a:rPr>
              <a:t>「効率的・効果的な維持管理の推進」</a:t>
            </a:r>
            <a:r>
              <a:rPr lang="ja-JP" altLang="en-US" sz="900" dirty="0">
                <a:solidFill>
                  <a:srgbClr val="000000"/>
                </a:solidFill>
                <a:latin typeface="Meiryo UI" panose="020B0604030504040204" pitchFamily="50" charset="-128"/>
                <a:ea typeface="Meiryo UI" panose="020B0604030504040204" pitchFamily="50" charset="-128"/>
              </a:rPr>
              <a:t>や</a:t>
            </a:r>
            <a:r>
              <a:rPr lang="ja-JP" altLang="en-US" sz="900" b="1" dirty="0">
                <a:solidFill>
                  <a:srgbClr val="000000"/>
                </a:solidFill>
                <a:latin typeface="Meiryo UI" panose="020B0604030504040204" pitchFamily="50" charset="-128"/>
                <a:ea typeface="Meiryo UI" panose="020B0604030504040204" pitchFamily="50" charset="-128"/>
              </a:rPr>
              <a:t>「持続可能な維持管理の仕組みの構築」</a:t>
            </a:r>
            <a:r>
              <a:rPr lang="ja-JP" altLang="en-US" sz="900" dirty="0">
                <a:solidFill>
                  <a:srgbClr val="000000"/>
                </a:solidFill>
                <a:latin typeface="Meiryo UI" panose="020B0604030504040204" pitchFamily="50" charset="-128"/>
                <a:ea typeface="Meiryo UI" panose="020B0604030504040204" pitchFamily="50" charset="-128"/>
              </a:rPr>
              <a:t>に向け、今後</a:t>
            </a:r>
            <a:r>
              <a:rPr lang="en-US" altLang="ja-JP" sz="900" dirty="0">
                <a:solidFill>
                  <a:srgbClr val="000000"/>
                </a:solidFill>
                <a:latin typeface="Meiryo UI" panose="020B0604030504040204" pitchFamily="50" charset="-128"/>
                <a:ea typeface="Meiryo UI" panose="020B0604030504040204" pitchFamily="50" charset="-128"/>
              </a:rPr>
              <a:t>10</a:t>
            </a:r>
            <a:r>
              <a:rPr lang="ja-JP" altLang="en-US" sz="900" dirty="0">
                <a:solidFill>
                  <a:srgbClr val="000000"/>
                </a:solidFill>
                <a:latin typeface="Meiryo UI" panose="020B0604030504040204" pitchFamily="50" charset="-128"/>
                <a:ea typeface="Meiryo UI" panose="020B0604030504040204" pitchFamily="50" charset="-128"/>
              </a:rPr>
              <a:t>年を見通した「基本方針」と、分野・施設毎の対応方針を定めた「行動計画」で構成</a:t>
            </a:r>
          </a:p>
        </p:txBody>
      </p:sp>
      <p:sp>
        <p:nvSpPr>
          <p:cNvPr id="38" name="テキスト ボックス 15">
            <a:extLst>
              <a:ext uri="{FF2B5EF4-FFF2-40B4-BE49-F238E27FC236}">
                <a16:creationId xmlns:a16="http://schemas.microsoft.com/office/drawing/2014/main" id="{551C8847-E640-480F-A31B-6715B427CB95}"/>
              </a:ext>
            </a:extLst>
          </p:cNvPr>
          <p:cNvSpPr txBox="1">
            <a:spLocks noChangeArrowheads="1"/>
          </p:cNvSpPr>
          <p:nvPr/>
        </p:nvSpPr>
        <p:spPr bwMode="auto">
          <a:xfrm>
            <a:off x="3657744" y="793434"/>
            <a:ext cx="955012" cy="23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100" b="1" dirty="0">
                <a:solidFill>
                  <a:srgbClr val="000000"/>
                </a:solidFill>
                <a:latin typeface="Meiryo UI" panose="020B0604030504040204" pitchFamily="50" charset="-128"/>
                <a:ea typeface="Meiryo UI" panose="020B0604030504040204" pitchFamily="50" charset="-128"/>
              </a:rPr>
              <a:t>【</a:t>
            </a:r>
            <a:r>
              <a:rPr lang="ja-JP" altLang="en-US" sz="1100" b="1" dirty="0">
                <a:solidFill>
                  <a:srgbClr val="000000"/>
                </a:solidFill>
                <a:latin typeface="Meiryo UI" panose="020B0604030504040204" pitchFamily="50" charset="-128"/>
                <a:ea typeface="Meiryo UI" panose="020B0604030504040204" pitchFamily="50" charset="-128"/>
              </a:rPr>
              <a:t>基本方針</a:t>
            </a:r>
            <a:r>
              <a:rPr lang="en-US" altLang="ja-JP" sz="1100" b="1" dirty="0">
                <a:solidFill>
                  <a:srgbClr val="000000"/>
                </a:solidFill>
                <a:latin typeface="Meiryo UI" panose="020B0604030504040204" pitchFamily="50" charset="-128"/>
                <a:ea typeface="Meiryo UI" panose="020B0604030504040204" pitchFamily="50" charset="-128"/>
              </a:rPr>
              <a:t>】</a:t>
            </a:r>
            <a:endParaRPr lang="ja-JP" altLang="en-US" sz="1050" dirty="0">
              <a:solidFill>
                <a:srgbClr val="000000"/>
              </a:solidFill>
              <a:latin typeface="Meiryo UI" panose="020B0604030504040204" pitchFamily="50" charset="-128"/>
              <a:ea typeface="Meiryo UI" panose="020B0604030504040204" pitchFamily="50" charset="-128"/>
            </a:endParaRPr>
          </a:p>
        </p:txBody>
      </p:sp>
      <p:sp>
        <p:nvSpPr>
          <p:cNvPr id="39" name="テキスト ボックス 16">
            <a:extLst>
              <a:ext uri="{FF2B5EF4-FFF2-40B4-BE49-F238E27FC236}">
                <a16:creationId xmlns:a16="http://schemas.microsoft.com/office/drawing/2014/main" id="{FA2706A1-F9A2-43AF-B0DE-0F3AE9163F23}"/>
              </a:ext>
            </a:extLst>
          </p:cNvPr>
          <p:cNvSpPr txBox="1">
            <a:spLocks noChangeArrowheads="1"/>
          </p:cNvSpPr>
          <p:nvPr/>
        </p:nvSpPr>
        <p:spPr bwMode="auto">
          <a:xfrm>
            <a:off x="3734896" y="970567"/>
            <a:ext cx="2548048" cy="23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050" b="1" dirty="0">
                <a:solidFill>
                  <a:srgbClr val="000000"/>
                </a:solidFill>
                <a:latin typeface="Meiryo UI" panose="020B0604030504040204" pitchFamily="50" charset="-128"/>
                <a:ea typeface="Meiryo UI" panose="020B0604030504040204" pitchFamily="50" charset="-128"/>
              </a:rPr>
              <a:t>Ⅰ.</a:t>
            </a:r>
            <a:r>
              <a:rPr lang="ja-JP" altLang="en-US" sz="1050" b="1" dirty="0">
                <a:solidFill>
                  <a:srgbClr val="000000"/>
                </a:solidFill>
                <a:latin typeface="Meiryo UI" panose="020B0604030504040204" pitchFamily="50" charset="-128"/>
                <a:ea typeface="Meiryo UI" panose="020B0604030504040204" pitchFamily="50" charset="-128"/>
              </a:rPr>
              <a:t>効率的・効果的な維持管理の推進</a:t>
            </a:r>
            <a:r>
              <a:rPr lang="ja-JP" altLang="en-US" sz="1050" dirty="0">
                <a:solidFill>
                  <a:srgbClr val="000000"/>
                </a:solidFill>
                <a:latin typeface="Meiryo UI" panose="020B0604030504040204" pitchFamily="50" charset="-128"/>
                <a:ea typeface="Meiryo UI" panose="020B0604030504040204" pitchFamily="50" charset="-128"/>
              </a:rPr>
              <a:t>　　　　</a:t>
            </a:r>
          </a:p>
        </p:txBody>
      </p:sp>
      <p:sp>
        <p:nvSpPr>
          <p:cNvPr id="40" name="テキスト ボックス 39">
            <a:extLst>
              <a:ext uri="{FF2B5EF4-FFF2-40B4-BE49-F238E27FC236}">
                <a16:creationId xmlns:a16="http://schemas.microsoft.com/office/drawing/2014/main" id="{3FF8E7A5-24DE-4C80-AD8D-6DB6E44303E1}"/>
              </a:ext>
            </a:extLst>
          </p:cNvPr>
          <p:cNvSpPr txBox="1"/>
          <p:nvPr/>
        </p:nvSpPr>
        <p:spPr>
          <a:xfrm>
            <a:off x="6497026" y="1183357"/>
            <a:ext cx="2474907" cy="1042956"/>
          </a:xfrm>
          <a:prstGeom prst="rect">
            <a:avLst/>
          </a:prstGeom>
          <a:noFill/>
          <a:ln>
            <a:solidFill>
              <a:schemeClr val="tx1"/>
            </a:solidFill>
            <a:prstDash val="dash"/>
          </a:ln>
        </p:spPr>
        <p:txBody>
          <a:bodyPr wrap="square" lIns="65306" tIns="32653" rIns="65306" bIns="32653">
            <a:noAutofit/>
          </a:bodyPr>
          <a:lstStyle/>
          <a:p>
            <a:pPr>
              <a:defRPr/>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取組ポイント</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１）人材の育成と確保、技術力向上と継承</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の仕組みを構築する</a:t>
            </a: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２）地域が一体となった維持管理を実践する</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・地域維持管理連携プラットフォームの構築</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a:t>
            </a:r>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共通</a:t>
            </a: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３）維持管理業務の改善を図る　</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17">
            <a:extLst>
              <a:ext uri="{FF2B5EF4-FFF2-40B4-BE49-F238E27FC236}">
                <a16:creationId xmlns:a16="http://schemas.microsoft.com/office/drawing/2014/main" id="{27D79F64-CEB6-4474-B78B-C274CAE985F1}"/>
              </a:ext>
            </a:extLst>
          </p:cNvPr>
          <p:cNvSpPr txBox="1">
            <a:spLocks noChangeArrowheads="1"/>
          </p:cNvSpPr>
          <p:nvPr/>
        </p:nvSpPr>
        <p:spPr bwMode="auto">
          <a:xfrm>
            <a:off x="6385702" y="963626"/>
            <a:ext cx="2599866" cy="23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050" b="1" dirty="0">
                <a:solidFill>
                  <a:srgbClr val="000000"/>
                </a:solidFill>
                <a:latin typeface="Meiryo UI" panose="020B0604030504040204" pitchFamily="50" charset="-128"/>
                <a:ea typeface="Meiryo UI" panose="020B0604030504040204" pitchFamily="50" charset="-128"/>
              </a:rPr>
              <a:t>Ⅱ.</a:t>
            </a:r>
            <a:r>
              <a:rPr lang="ja-JP" altLang="en-US" sz="1050" b="1" dirty="0">
                <a:solidFill>
                  <a:srgbClr val="000000"/>
                </a:solidFill>
                <a:latin typeface="Meiryo UI" panose="020B0604030504040204" pitchFamily="50" charset="-128"/>
                <a:ea typeface="Meiryo UI" panose="020B0604030504040204" pitchFamily="50" charset="-128"/>
              </a:rPr>
              <a:t>持続可能な維持管理の仕組みの構築</a:t>
            </a:r>
            <a:r>
              <a:rPr lang="ja-JP" altLang="en-US" sz="1050" dirty="0">
                <a:solidFill>
                  <a:srgbClr val="000000"/>
                </a:solidFill>
                <a:latin typeface="Meiryo UI" panose="020B0604030504040204" pitchFamily="50" charset="-128"/>
                <a:ea typeface="Meiryo UI" panose="020B0604030504040204" pitchFamily="50" charset="-128"/>
              </a:rPr>
              <a:t>　　　　　　　　　　　　　　　　　　　　　　　　　　　　　　　</a:t>
            </a:r>
          </a:p>
        </p:txBody>
      </p:sp>
      <p:sp>
        <p:nvSpPr>
          <p:cNvPr id="42" name="角丸四角形 8">
            <a:extLst>
              <a:ext uri="{FF2B5EF4-FFF2-40B4-BE49-F238E27FC236}">
                <a16:creationId xmlns:a16="http://schemas.microsoft.com/office/drawing/2014/main" id="{0C9B480A-DCE7-462A-93DF-4F7E197AB636}"/>
              </a:ext>
            </a:extLst>
          </p:cNvPr>
          <p:cNvSpPr/>
          <p:nvPr/>
        </p:nvSpPr>
        <p:spPr>
          <a:xfrm>
            <a:off x="157191" y="2525496"/>
            <a:ext cx="8905529" cy="4332504"/>
          </a:xfrm>
          <a:prstGeom prst="roundRect">
            <a:avLst>
              <a:gd name="adj" fmla="val 277"/>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lgn="ctr">
              <a:defRPr/>
            </a:pPr>
            <a:endParaRPr lang="ja-JP" altLang="en-US" sz="1400">
              <a:solidFill>
                <a:prstClr val="white"/>
              </a:solidFill>
            </a:endParaRPr>
          </a:p>
        </p:txBody>
      </p:sp>
      <p:sp>
        <p:nvSpPr>
          <p:cNvPr id="43" name="テキスト ボックス 8">
            <a:extLst>
              <a:ext uri="{FF2B5EF4-FFF2-40B4-BE49-F238E27FC236}">
                <a16:creationId xmlns:a16="http://schemas.microsoft.com/office/drawing/2014/main" id="{317C281A-B043-40AB-A283-498BB20730BD}"/>
              </a:ext>
            </a:extLst>
          </p:cNvPr>
          <p:cNvSpPr txBox="1">
            <a:spLocks noChangeArrowheads="1"/>
          </p:cNvSpPr>
          <p:nvPr/>
        </p:nvSpPr>
        <p:spPr bwMode="auto">
          <a:xfrm>
            <a:off x="189778" y="2430505"/>
            <a:ext cx="5122452" cy="250610"/>
          </a:xfrm>
          <a:prstGeom prst="rect">
            <a:avLst/>
          </a:prstGeom>
          <a:solidFill>
            <a:schemeClr val="bg1"/>
          </a:solidFill>
          <a:ln w="19050">
            <a:solidFill>
              <a:schemeClr val="tx1"/>
            </a:solidFill>
            <a:miter lim="800000"/>
            <a:headEnd/>
            <a:tailEnd/>
          </a:ln>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b="1" dirty="0">
                <a:solidFill>
                  <a:srgbClr val="000000"/>
                </a:solidFill>
                <a:latin typeface="Meiryo UI" panose="020B0604030504040204" pitchFamily="50" charset="-128"/>
                <a:ea typeface="Meiryo UI" panose="020B0604030504040204" pitchFamily="50" charset="-128"/>
              </a:rPr>
              <a:t>I</a:t>
            </a:r>
            <a:r>
              <a:rPr lang="ja-JP" altLang="en-US" sz="1200" b="1" dirty="0">
                <a:solidFill>
                  <a:srgbClr val="000000"/>
                </a:solidFill>
                <a:latin typeface="Meiryo UI" panose="020B0604030504040204" pitchFamily="50" charset="-128"/>
                <a:ea typeface="Meiryo UI" panose="020B0604030504040204" pitchFamily="50" charset="-128"/>
              </a:rPr>
              <a:t>．効率的・効果的な維持管理の推進（下水道管理施設のロードマップ）</a:t>
            </a:r>
            <a:r>
              <a:rPr lang="ja-JP" altLang="en-US" sz="1200" dirty="0">
                <a:solidFill>
                  <a:srgbClr val="000000"/>
                </a:solidFill>
                <a:latin typeface="Meiryo UI" panose="020B0604030504040204" pitchFamily="50" charset="-128"/>
                <a:ea typeface="Meiryo UI" panose="020B0604030504040204" pitchFamily="50" charset="-128"/>
              </a:rPr>
              <a:t>　　　　</a:t>
            </a:r>
            <a:endParaRPr lang="ja-JP" altLang="en-US" sz="1200" b="1" dirty="0">
              <a:solidFill>
                <a:srgbClr val="000000"/>
              </a:solidFill>
              <a:latin typeface="Meiryo UI" panose="020B0604030504040204" pitchFamily="50" charset="-128"/>
              <a:ea typeface="Meiryo UI" panose="020B0604030504040204" pitchFamily="50" charset="-128"/>
            </a:endParaRPr>
          </a:p>
        </p:txBody>
      </p:sp>
      <p:sp>
        <p:nvSpPr>
          <p:cNvPr id="47" name="吹き出し: 角を丸めた四角形 46">
            <a:extLst>
              <a:ext uri="{FF2B5EF4-FFF2-40B4-BE49-F238E27FC236}">
                <a16:creationId xmlns:a16="http://schemas.microsoft.com/office/drawing/2014/main" id="{59BDB629-DDA3-4D94-8B7A-4403FD5F95D7}"/>
              </a:ext>
            </a:extLst>
          </p:cNvPr>
          <p:cNvSpPr/>
          <p:nvPr/>
        </p:nvSpPr>
        <p:spPr>
          <a:xfrm>
            <a:off x="238734" y="2742702"/>
            <a:ext cx="1233132" cy="550615"/>
          </a:xfrm>
          <a:prstGeom prst="wedgeRoundRectCallout">
            <a:avLst>
              <a:gd name="adj1" fmla="val -3424"/>
              <a:gd name="adj2" fmla="val 782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b="1" dirty="0"/>
              <a:t>これらの実行状況を検証</a:t>
            </a:r>
            <a:endParaRPr kumimoji="1" lang="en-US" altLang="ja-JP" sz="1200" b="1" dirty="0"/>
          </a:p>
        </p:txBody>
      </p:sp>
      <p:sp>
        <p:nvSpPr>
          <p:cNvPr id="48" name="テキスト ボックス 47">
            <a:extLst>
              <a:ext uri="{FF2B5EF4-FFF2-40B4-BE49-F238E27FC236}">
                <a16:creationId xmlns:a16="http://schemas.microsoft.com/office/drawing/2014/main" id="{26EAF23B-6588-4AFA-B5CC-2715542C94B9}"/>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cs typeface="Meiryo UI" pitchFamily="50" charset="-128"/>
              </a:rPr>
              <a:t>3</a:t>
            </a:r>
            <a:r>
              <a:rPr lang="ja-JP" altLang="en-US" sz="2800" dirty="0">
                <a:solidFill>
                  <a:schemeClr val="bg1"/>
                </a:solidFill>
                <a:latin typeface="Meiryo UI" pitchFamily="50" charset="-128"/>
                <a:ea typeface="Meiryo UI" pitchFamily="50" charset="-128"/>
                <a:cs typeface="Meiryo UI" pitchFamily="50" charset="-128"/>
              </a:rPr>
              <a:t>．</a:t>
            </a:r>
            <a:r>
              <a:rPr kumimoji="1" lang="ja-JP" altLang="en-US" sz="2800" dirty="0">
                <a:solidFill>
                  <a:schemeClr val="bg1"/>
                </a:solidFill>
                <a:latin typeface="Meiryo UI" panose="020B0604030504040204" pitchFamily="50" charset="-128"/>
                <a:ea typeface="Meiryo UI" panose="020B0604030504040204"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50" name="スライド番号プレースホルダー 1">
            <a:extLst>
              <a:ext uri="{FF2B5EF4-FFF2-40B4-BE49-F238E27FC236}">
                <a16:creationId xmlns:a16="http://schemas.microsoft.com/office/drawing/2014/main" id="{9A3CCEF1-9537-4671-AC6B-7125BF44DF65}"/>
              </a:ext>
            </a:extLst>
          </p:cNvPr>
          <p:cNvSpPr>
            <a:spLocks noGrp="1"/>
          </p:cNvSpPr>
          <p:nvPr>
            <p:ph type="sldNum" sz="quarter" idx="12"/>
          </p:nvPr>
        </p:nvSpPr>
        <p:spPr>
          <a:xfrm>
            <a:off x="7762056" y="6563458"/>
            <a:ext cx="1828800" cy="365125"/>
          </a:xfrm>
        </p:spPr>
        <p:txBody>
          <a:bodyPr/>
          <a:lstStyle/>
          <a:p>
            <a:fld id="{682EF9F9-C4E8-46B2-BBF1-33E3162B856A}" type="slidenum">
              <a:rPr kumimoji="1" lang="ja-JP" altLang="en-US" smtClean="0"/>
              <a:t>14</a:t>
            </a:fld>
            <a:endParaRPr kumimoji="1" lang="ja-JP" altLang="en-US" dirty="0"/>
          </a:p>
        </p:txBody>
      </p:sp>
      <p:pic>
        <p:nvPicPr>
          <p:cNvPr id="51" name="図 50">
            <a:extLst>
              <a:ext uri="{FF2B5EF4-FFF2-40B4-BE49-F238E27FC236}">
                <a16:creationId xmlns:a16="http://schemas.microsoft.com/office/drawing/2014/main" id="{9B56F8B1-2EC6-4A31-B7A6-BF04E6CD4FC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7544" y="2972843"/>
            <a:ext cx="8437722" cy="3622544"/>
          </a:xfrm>
          <a:prstGeom prst="rect">
            <a:avLst/>
          </a:prstGeom>
          <a:noFill/>
          <a:ln>
            <a:noFill/>
          </a:ln>
        </p:spPr>
      </p:pic>
      <p:sp>
        <p:nvSpPr>
          <p:cNvPr id="29" name="テキスト ボックス 28">
            <a:extLst>
              <a:ext uri="{FF2B5EF4-FFF2-40B4-BE49-F238E27FC236}">
                <a16:creationId xmlns:a16="http://schemas.microsoft.com/office/drawing/2014/main" id="{7C9A3D23-9E81-4AE1-BB4F-F0F2FC4C670E}"/>
              </a:ext>
            </a:extLst>
          </p:cNvPr>
          <p:cNvSpPr txBox="1"/>
          <p:nvPr/>
        </p:nvSpPr>
        <p:spPr>
          <a:xfrm>
            <a:off x="1427349" y="3886739"/>
            <a:ext cx="477506" cy="369332"/>
          </a:xfrm>
          <a:prstGeom prst="rect">
            <a:avLst/>
          </a:prstGeom>
          <a:noFill/>
        </p:spPr>
        <p:txBody>
          <a:bodyPr wrap="square" rtlCol="0">
            <a:spAutoFit/>
          </a:bodyPr>
          <a:lstStyle/>
          <a:p>
            <a:r>
              <a:rPr lang="ja-JP" altLang="en-US" dirty="0">
                <a:solidFill>
                  <a:srgbClr val="FF0000"/>
                </a:solidFill>
                <a:latin typeface="BIZ UDPゴシック" panose="020B0400000000000000" pitchFamily="50" charset="-128"/>
                <a:ea typeface="BIZ UDPゴシック" panose="020B0400000000000000" pitchFamily="50" charset="-128"/>
              </a:rPr>
              <a:t>①</a:t>
            </a:r>
            <a:endParaRPr kumimoji="1" lang="ja-JP" altLang="en-US" sz="2400" dirty="0">
              <a:solidFill>
                <a:srgbClr val="FF0000"/>
              </a:solidFill>
            </a:endParaRPr>
          </a:p>
        </p:txBody>
      </p:sp>
      <p:sp>
        <p:nvSpPr>
          <p:cNvPr id="32" name="テキスト ボックス 31">
            <a:extLst>
              <a:ext uri="{FF2B5EF4-FFF2-40B4-BE49-F238E27FC236}">
                <a16:creationId xmlns:a16="http://schemas.microsoft.com/office/drawing/2014/main" id="{A30A14DC-D3D7-4D30-83B1-7C055178A7E6}"/>
              </a:ext>
            </a:extLst>
          </p:cNvPr>
          <p:cNvSpPr txBox="1"/>
          <p:nvPr/>
        </p:nvSpPr>
        <p:spPr>
          <a:xfrm>
            <a:off x="1427349" y="4858703"/>
            <a:ext cx="477506" cy="369332"/>
          </a:xfrm>
          <a:prstGeom prst="rect">
            <a:avLst/>
          </a:prstGeom>
          <a:noFill/>
        </p:spPr>
        <p:txBody>
          <a:bodyPr wrap="square" rtlCol="0">
            <a:spAutoFit/>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②</a:t>
            </a:r>
            <a:endParaRPr kumimoji="1" lang="ja-JP" altLang="en-US" dirty="0">
              <a:solidFill>
                <a:srgbClr val="FF0000"/>
              </a:solidFill>
            </a:endParaRPr>
          </a:p>
        </p:txBody>
      </p:sp>
      <p:sp>
        <p:nvSpPr>
          <p:cNvPr id="44" name="テキスト ボックス 43">
            <a:extLst>
              <a:ext uri="{FF2B5EF4-FFF2-40B4-BE49-F238E27FC236}">
                <a16:creationId xmlns:a16="http://schemas.microsoft.com/office/drawing/2014/main" id="{6D63DF99-998E-48F6-B5B1-1827B7157B57}"/>
              </a:ext>
            </a:extLst>
          </p:cNvPr>
          <p:cNvSpPr txBox="1"/>
          <p:nvPr/>
        </p:nvSpPr>
        <p:spPr>
          <a:xfrm>
            <a:off x="1427349" y="5573157"/>
            <a:ext cx="477506" cy="369332"/>
          </a:xfrm>
          <a:prstGeom prst="rect">
            <a:avLst/>
          </a:prstGeom>
          <a:noFill/>
        </p:spPr>
        <p:txBody>
          <a:bodyPr wrap="square" rtlCol="0">
            <a:spAutoFit/>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③</a:t>
            </a:r>
            <a:endParaRPr kumimoji="1" lang="ja-JP" altLang="en-US" dirty="0">
              <a:solidFill>
                <a:srgbClr val="FF0000"/>
              </a:solidFill>
            </a:endParaRPr>
          </a:p>
        </p:txBody>
      </p:sp>
      <p:sp>
        <p:nvSpPr>
          <p:cNvPr id="45" name="テキスト ボックス 44">
            <a:extLst>
              <a:ext uri="{FF2B5EF4-FFF2-40B4-BE49-F238E27FC236}">
                <a16:creationId xmlns:a16="http://schemas.microsoft.com/office/drawing/2014/main" id="{2BFF47F0-BCF6-4556-BEC1-4A5C1B9F9D87}"/>
              </a:ext>
            </a:extLst>
          </p:cNvPr>
          <p:cNvSpPr txBox="1"/>
          <p:nvPr/>
        </p:nvSpPr>
        <p:spPr>
          <a:xfrm>
            <a:off x="697804" y="6378874"/>
            <a:ext cx="1365303" cy="230832"/>
          </a:xfrm>
          <a:prstGeom prst="rect">
            <a:avLst/>
          </a:prstGeom>
          <a:noFill/>
        </p:spPr>
        <p:txBody>
          <a:bodyPr wrap="square" rtlCol="0">
            <a:spAutoFit/>
          </a:bodyPr>
          <a:lstStyle/>
          <a:p>
            <a:r>
              <a:rPr kumimoji="1" lang="ja-JP" altLang="en-US" sz="900" dirty="0">
                <a:solidFill>
                  <a:srgbClr val="FF0000"/>
                </a:solidFill>
                <a:latin typeface="BIZ UDPゴシック" panose="020B0400000000000000" pitchFamily="50" charset="-128"/>
                <a:ea typeface="BIZ UDPゴシック" panose="020B0400000000000000" pitchFamily="50" charset="-128"/>
              </a:rPr>
              <a:t>計画期間内で実施なし</a:t>
            </a:r>
            <a:endParaRPr kumimoji="1" lang="en-US" altLang="ja-JP" sz="900" dirty="0">
              <a:solidFill>
                <a:srgbClr val="FF0000"/>
              </a:solidFill>
              <a:latin typeface="BIZ UDPゴシック" panose="020B0400000000000000" pitchFamily="50" charset="-128"/>
              <a:ea typeface="BIZ UDPゴシック" panose="020B0400000000000000" pitchFamily="50" charset="-128"/>
            </a:endParaRPr>
          </a:p>
        </p:txBody>
      </p:sp>
      <p:sp>
        <p:nvSpPr>
          <p:cNvPr id="21" name="吹き出し: 角を丸めた四角形 20">
            <a:extLst>
              <a:ext uri="{FF2B5EF4-FFF2-40B4-BE49-F238E27FC236}">
                <a16:creationId xmlns:a16="http://schemas.microsoft.com/office/drawing/2014/main" id="{98E2A93A-ADE5-488F-88E9-AC8536125A14}"/>
              </a:ext>
            </a:extLst>
          </p:cNvPr>
          <p:cNvSpPr/>
          <p:nvPr/>
        </p:nvSpPr>
        <p:spPr>
          <a:xfrm>
            <a:off x="7405751" y="233086"/>
            <a:ext cx="1584175" cy="645013"/>
          </a:xfrm>
          <a:prstGeom prst="wedgeRoundRectCallout">
            <a:avLst>
              <a:gd name="adj1" fmla="val -17138"/>
              <a:gd name="adj2" fmla="val 719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b="1" dirty="0"/>
              <a:t>第１回全体検討部会（</a:t>
            </a:r>
            <a:r>
              <a:rPr kumimoji="1" lang="en-US" altLang="ja-JP" sz="1200" b="1" dirty="0"/>
              <a:t>R6.4</a:t>
            </a:r>
            <a:r>
              <a:rPr kumimoji="1" lang="ja-JP" altLang="en-US" sz="1200" b="1" dirty="0"/>
              <a:t>月予定）で検討</a:t>
            </a:r>
            <a:endParaRPr kumimoji="1" lang="en-US" altLang="ja-JP" sz="1200" b="1" dirty="0"/>
          </a:p>
        </p:txBody>
      </p:sp>
    </p:spTree>
    <p:extLst>
      <p:ext uri="{BB962C8B-B14F-4D97-AF65-F5344CB8AC3E}">
        <p14:creationId xmlns:p14="http://schemas.microsoft.com/office/powerpoint/2010/main" val="651647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2DD2419B-0019-4542-A414-FC6635DB08E0}"/>
              </a:ext>
            </a:extLst>
          </p:cNvPr>
          <p:cNvSpPr txBox="1"/>
          <p:nvPr/>
        </p:nvSpPr>
        <p:spPr>
          <a:xfrm>
            <a:off x="75609" y="1607553"/>
            <a:ext cx="8770288" cy="1461407"/>
          </a:xfrm>
          <a:prstGeom prst="rect">
            <a:avLst/>
          </a:prstGeom>
          <a:noFill/>
          <a:ln>
            <a:solidFill>
              <a:schemeClr val="tx1"/>
            </a:solidFill>
          </a:ln>
        </p:spPr>
        <p:txBody>
          <a:bodyPr wrap="square" rtlCol="0">
            <a:noAutofit/>
          </a:bodyPr>
          <a:lstStyle/>
          <a:p>
            <a:pPr algn="just"/>
            <a:r>
              <a:rPr lang="en-US" altLang="ja-JP" sz="1400" kern="100" dirty="0">
                <a:effectLst/>
              </a:rPr>
              <a:t>【</a:t>
            </a:r>
            <a:r>
              <a:rPr lang="ja-JP" altLang="en-US" sz="1400" kern="100" dirty="0">
                <a:effectLst/>
              </a:rPr>
              <a:t>実績・評価（検証）</a:t>
            </a:r>
            <a:r>
              <a:rPr lang="en-US" altLang="ja-JP" sz="1400" kern="100" dirty="0">
                <a:effectLst/>
              </a:rPr>
              <a:t>】</a:t>
            </a: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800" kern="100" dirty="0">
              <a:effectLst/>
            </a:endParaRPr>
          </a:p>
          <a:p>
            <a:pPr algn="just"/>
            <a:endParaRPr lang="en-US" altLang="ja-JP" sz="1800" kern="100" dirty="0">
              <a:effectLst/>
            </a:endParaRPr>
          </a:p>
        </p:txBody>
      </p:sp>
      <p:sp>
        <p:nvSpPr>
          <p:cNvPr id="4" name="テキスト ボックス 3">
            <a:extLst>
              <a:ext uri="{FF2B5EF4-FFF2-40B4-BE49-F238E27FC236}">
                <a16:creationId xmlns:a16="http://schemas.microsoft.com/office/drawing/2014/main" id="{3044CB46-9785-4454-9D58-FE23C4F58395}"/>
              </a:ext>
            </a:extLst>
          </p:cNvPr>
          <p:cNvSpPr txBox="1"/>
          <p:nvPr/>
        </p:nvSpPr>
        <p:spPr>
          <a:xfrm>
            <a:off x="78645" y="964520"/>
            <a:ext cx="8770288"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内容</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　</a:t>
            </a:r>
            <a:r>
              <a:rPr lang="ja-JP" altLang="en-US" sz="1200" u="sng" kern="100" dirty="0">
                <a:effectLst/>
              </a:rPr>
              <a:t>管渠および処理場・ポンプ場の点検を計画的、定期的に行い、長寿命化につなげる。</a:t>
            </a:r>
            <a:endParaRPr kumimoji="1" lang="ja-JP" altLang="en-US" sz="1200" u="sng" dirty="0"/>
          </a:p>
        </p:txBody>
      </p:sp>
      <p:sp>
        <p:nvSpPr>
          <p:cNvPr id="5" name="テキスト ボックス 4">
            <a:extLst>
              <a:ext uri="{FF2B5EF4-FFF2-40B4-BE49-F238E27FC236}">
                <a16:creationId xmlns:a16="http://schemas.microsoft.com/office/drawing/2014/main" id="{BC0B227D-5ABA-49BA-8C81-C28D5614D271}"/>
              </a:ext>
            </a:extLst>
          </p:cNvPr>
          <p:cNvSpPr txBox="1"/>
          <p:nvPr/>
        </p:nvSpPr>
        <p:spPr>
          <a:xfrm>
            <a:off x="75608" y="3299737"/>
            <a:ext cx="8770288" cy="892552"/>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総論</a:t>
            </a:r>
            <a:r>
              <a:rPr lang="en-US" altLang="ja-JP" sz="1200" kern="100" dirty="0">
                <a:effectLst/>
              </a:rPr>
              <a:t>】</a:t>
            </a:r>
          </a:p>
          <a:p>
            <a:pPr algn="just"/>
            <a:r>
              <a:rPr lang="ja-JP" altLang="en-US" sz="1000" kern="100" dirty="0"/>
              <a:t>（管渠）・計画的に</a:t>
            </a:r>
            <a:r>
              <a:rPr lang="ja-JP" altLang="en-US" sz="1000" u="sng" kern="100" dirty="0"/>
              <a:t>点検が出来ている自然流下管については、事故を未然に防いでいる</a:t>
            </a:r>
            <a:r>
              <a:rPr lang="ja-JP" altLang="en-US" sz="1000" kern="100" dirty="0"/>
              <a:t>（緊急度</a:t>
            </a:r>
            <a:r>
              <a:rPr lang="en-US" altLang="ja-JP" sz="1000" kern="100" dirty="0"/>
              <a:t>Ⅰ0.7</a:t>
            </a:r>
            <a:r>
              <a:rPr lang="ja-JP" altLang="en-US" sz="1000" kern="100" dirty="0"/>
              <a:t>㎞は</a:t>
            </a:r>
            <a:r>
              <a:rPr lang="en-US" altLang="ja-JP" sz="1000" kern="100" dirty="0"/>
              <a:t>R6</a:t>
            </a:r>
            <a:r>
              <a:rPr lang="ja-JP" altLang="en-US" sz="1000" kern="100" dirty="0"/>
              <a:t>年度に解消）。</a:t>
            </a:r>
            <a:endParaRPr lang="en-US" altLang="ja-JP" sz="1000" kern="100" dirty="0"/>
          </a:p>
          <a:p>
            <a:pPr algn="just"/>
            <a:r>
              <a:rPr lang="ja-JP" altLang="en-US" sz="1000" kern="100" dirty="0"/>
              <a:t>　　　　・</a:t>
            </a:r>
            <a:r>
              <a:rPr lang="ja-JP" altLang="en-US" sz="1000" u="sng" kern="100" dirty="0"/>
              <a:t>未点検箇所である圧送管、伏越し管については事故が発生している</a:t>
            </a:r>
            <a:r>
              <a:rPr lang="ja-JP" altLang="en-US" sz="1000" kern="100" dirty="0"/>
              <a:t>。</a:t>
            </a:r>
            <a:endParaRPr lang="en-US" altLang="ja-JP" sz="1000" kern="100" dirty="0"/>
          </a:p>
          <a:p>
            <a:pPr algn="just"/>
            <a:r>
              <a:rPr lang="ja-JP" altLang="en-US" sz="1000" kern="100" dirty="0"/>
              <a:t>　　　　・</a:t>
            </a:r>
            <a:r>
              <a:rPr lang="ja-JP" altLang="en-US" sz="1000" u="sng" kern="100" dirty="0"/>
              <a:t>計画では「</a:t>
            </a:r>
            <a:r>
              <a:rPr lang="en-US" altLang="ja-JP" sz="1000" u="sng" kern="100" dirty="0"/>
              <a:t>30</a:t>
            </a:r>
            <a:r>
              <a:rPr lang="ja-JP" altLang="en-US" sz="1000" u="sng" kern="100" dirty="0"/>
              <a:t>年経過管は頻度を短縮する」としていたが、頻度短縮は腐食の観点で実施</a:t>
            </a:r>
            <a:r>
              <a:rPr lang="ja-JP" altLang="en-US" sz="1000" kern="100" dirty="0"/>
              <a:t>。</a:t>
            </a:r>
            <a:endParaRPr lang="en-US" altLang="ja-JP" sz="1000" kern="100" dirty="0"/>
          </a:p>
          <a:p>
            <a:pPr algn="just"/>
            <a:r>
              <a:rPr lang="ja-JP" altLang="en-US" sz="1000" kern="100" dirty="0">
                <a:effectLst/>
              </a:rPr>
              <a:t>（土木）</a:t>
            </a:r>
            <a:r>
              <a:rPr lang="ja-JP" altLang="en-US" sz="1000" kern="100" dirty="0"/>
              <a:t>・流入渠等の常時水没箇所は通常の方法では点検できない。</a:t>
            </a:r>
            <a:endParaRPr lang="en-US" altLang="ja-JP" sz="1000" kern="100" dirty="0">
              <a:effectLst/>
            </a:endParaRPr>
          </a:p>
        </p:txBody>
      </p:sp>
      <p:sp>
        <p:nvSpPr>
          <p:cNvPr id="6" name="テキスト ボックス 5">
            <a:extLst>
              <a:ext uri="{FF2B5EF4-FFF2-40B4-BE49-F238E27FC236}">
                <a16:creationId xmlns:a16="http://schemas.microsoft.com/office/drawing/2014/main" id="{D3C70D2F-53F6-43A6-8A2D-DD0A3703D135}"/>
              </a:ext>
            </a:extLst>
          </p:cNvPr>
          <p:cNvSpPr txBox="1"/>
          <p:nvPr/>
        </p:nvSpPr>
        <p:spPr>
          <a:xfrm>
            <a:off x="248285" y="1922754"/>
            <a:ext cx="8424936" cy="1031051"/>
          </a:xfrm>
          <a:prstGeom prst="rect">
            <a:avLst/>
          </a:prstGeom>
          <a:noFill/>
          <a:ln>
            <a:solidFill>
              <a:schemeClr val="tx1"/>
            </a:solidFill>
          </a:ln>
        </p:spPr>
        <p:txBody>
          <a:bodyPr wrap="square" rtlCol="0">
            <a:spAutoFit/>
          </a:bodyPr>
          <a:lstStyle/>
          <a:p>
            <a:pPr algn="just"/>
            <a:r>
              <a:rPr lang="ja-JP" altLang="en-US" sz="1100" kern="100" dirty="0"/>
              <a:t>（管渠）・</a:t>
            </a:r>
            <a:r>
              <a:rPr kumimoji="1" lang="ja-JP" altLang="en-US" sz="1100" u="sng" kern="100" dirty="0"/>
              <a:t>点検対象となっている管渠</a:t>
            </a:r>
            <a:r>
              <a:rPr kumimoji="1" lang="en-US" altLang="ja-JP" sz="1100" u="sng" kern="100" baseline="30000" dirty="0"/>
              <a:t>※1</a:t>
            </a:r>
            <a:r>
              <a:rPr kumimoji="1" lang="ja-JP" altLang="en-US" sz="1100" u="sng" kern="100" dirty="0"/>
              <a:t>について、</a:t>
            </a:r>
            <a:r>
              <a:rPr kumimoji="1" lang="en-US" altLang="ja-JP" sz="1100" u="sng" kern="100" dirty="0"/>
              <a:t>1</a:t>
            </a:r>
            <a:r>
              <a:rPr kumimoji="1" lang="ja-JP" altLang="en-US" sz="1100" u="sng" kern="100" dirty="0"/>
              <a:t>回</a:t>
            </a:r>
            <a:r>
              <a:rPr kumimoji="1" lang="en-US" altLang="ja-JP" sz="1100" u="sng" kern="100" dirty="0"/>
              <a:t>/10</a:t>
            </a:r>
            <a:r>
              <a:rPr kumimoji="1" lang="ja-JP" altLang="en-US" sz="1100" u="sng" kern="100" dirty="0"/>
              <a:t>年の周期</a:t>
            </a:r>
            <a:r>
              <a:rPr kumimoji="1" lang="en-US" altLang="ja-JP" sz="1100" u="sng" kern="100" baseline="30000" dirty="0"/>
              <a:t>※2</a:t>
            </a:r>
            <a:r>
              <a:rPr kumimoji="1" lang="ja-JP" altLang="en-US" sz="1100" u="sng" kern="100" dirty="0"/>
              <a:t>で</a:t>
            </a:r>
            <a:r>
              <a:rPr lang="ja-JP" altLang="en-US" sz="1100" u="sng" kern="100" dirty="0"/>
              <a:t>調査を実施</a:t>
            </a:r>
            <a:r>
              <a:rPr lang="ja-JP" altLang="en-US" sz="1100" kern="100" dirty="0"/>
              <a:t>し、腐食の進行状況等の劣化状況を把握した。</a:t>
            </a:r>
            <a:endParaRPr lang="en-US" altLang="ja-JP" sz="1100" kern="100" dirty="0"/>
          </a:p>
          <a:p>
            <a:pPr algn="just"/>
            <a:r>
              <a:rPr lang="ja-JP" altLang="en-US" sz="1000" kern="100" dirty="0"/>
              <a:t>　　　　　　</a:t>
            </a:r>
            <a:r>
              <a:rPr lang="en-US" altLang="ja-JP" sz="1000" kern="100" dirty="0"/>
              <a:t>※</a:t>
            </a:r>
            <a:r>
              <a:rPr lang="en-US" altLang="ja-JP" sz="1000" kern="100" baseline="30000" dirty="0"/>
              <a:t>1</a:t>
            </a:r>
            <a:r>
              <a:rPr lang="ja-JP" altLang="en-US" sz="1000" u="sng" kern="100" dirty="0"/>
              <a:t>圧送管、伏越し管等は対象外</a:t>
            </a:r>
            <a:endParaRPr lang="en-US" altLang="ja-JP" sz="1000" u="sng" kern="100" dirty="0"/>
          </a:p>
          <a:p>
            <a:pPr algn="just"/>
            <a:r>
              <a:rPr lang="ja-JP" altLang="en-US" sz="1000" kern="100" dirty="0"/>
              <a:t>　　　　　　</a:t>
            </a:r>
            <a:r>
              <a:rPr lang="en-US" altLang="ja-JP" sz="1000" kern="100" dirty="0"/>
              <a:t>※</a:t>
            </a:r>
            <a:r>
              <a:rPr lang="en-US" altLang="ja-JP" sz="1000" kern="100" baseline="30000" dirty="0"/>
              <a:t>2</a:t>
            </a:r>
            <a:r>
              <a:rPr lang="ja-JP" altLang="en-US" sz="1000" u="sng" kern="100" dirty="0"/>
              <a:t>下水道法改正（平成</a:t>
            </a:r>
            <a:r>
              <a:rPr lang="en-US" altLang="ja-JP" sz="1000" u="sng" kern="100" dirty="0"/>
              <a:t>29</a:t>
            </a:r>
            <a:r>
              <a:rPr lang="ja-JP" altLang="en-US" sz="1000" u="sng" kern="100" dirty="0"/>
              <a:t>年）以降、腐食のおそれの大きい箇所（段差等）については、</a:t>
            </a:r>
            <a:r>
              <a:rPr lang="en-US" altLang="ja-JP" sz="1000" u="sng" kern="100" dirty="0"/>
              <a:t>1</a:t>
            </a:r>
            <a:r>
              <a:rPr lang="ja-JP" altLang="en-US" sz="1000" u="sng" kern="100" dirty="0"/>
              <a:t>回</a:t>
            </a:r>
            <a:r>
              <a:rPr lang="en-US" altLang="ja-JP" sz="1000" u="sng" kern="100" dirty="0"/>
              <a:t>/5</a:t>
            </a:r>
            <a:r>
              <a:rPr lang="ja-JP" altLang="en-US" sz="1000" u="sng" kern="100" dirty="0"/>
              <a:t>年の調査を実施</a:t>
            </a:r>
            <a:r>
              <a:rPr lang="ja-JP" altLang="en-US" sz="1000" kern="100" dirty="0"/>
              <a:t>した。</a:t>
            </a:r>
            <a:endParaRPr lang="en-US" altLang="ja-JP" sz="1000" kern="100" dirty="0"/>
          </a:p>
          <a:p>
            <a:pPr algn="just"/>
            <a:r>
              <a:rPr lang="ja-JP" altLang="en-US" sz="1000" kern="100" dirty="0"/>
              <a:t>　　　　・</a:t>
            </a:r>
            <a:r>
              <a:rPr lang="ja-JP" altLang="en-US" sz="1000" u="sng" kern="100" dirty="0"/>
              <a:t>大阪北部地震後に緊急パトロールを実施したが、約</a:t>
            </a:r>
            <a:r>
              <a:rPr lang="en-US" altLang="ja-JP" sz="1000" u="sng" kern="100" dirty="0"/>
              <a:t>1</a:t>
            </a:r>
            <a:r>
              <a:rPr lang="ja-JP" altLang="en-US" sz="1000" u="sng" kern="100" dirty="0"/>
              <a:t>か月後に道路陥没事故が発生</a:t>
            </a:r>
            <a:r>
              <a:rPr lang="ja-JP" altLang="en-US" sz="1000" kern="100" dirty="0"/>
              <a:t>した。</a:t>
            </a:r>
            <a:endParaRPr lang="en-US" altLang="ja-JP" sz="1000" kern="100" dirty="0"/>
          </a:p>
          <a:p>
            <a:pPr algn="just"/>
            <a:r>
              <a:rPr kumimoji="1" lang="ja-JP" altLang="en-US" sz="1000" kern="100" dirty="0"/>
              <a:t>（土木）・府指針に基づき、</a:t>
            </a:r>
            <a:r>
              <a:rPr kumimoji="1" lang="ja-JP" altLang="en-US" sz="1000" u="sng" kern="100" dirty="0"/>
              <a:t>初期点検</a:t>
            </a:r>
            <a:r>
              <a:rPr kumimoji="1" lang="ja-JP" altLang="en-US" sz="1000" kern="100" dirty="0"/>
              <a:t>（</a:t>
            </a:r>
            <a:r>
              <a:rPr kumimoji="1" lang="en-US" altLang="ja-JP" sz="1000" kern="100" dirty="0"/>
              <a:t>1</a:t>
            </a:r>
            <a:r>
              <a:rPr kumimoji="1" lang="ja-JP" altLang="en-US" sz="1000" kern="100" dirty="0"/>
              <a:t>回目の点検）</a:t>
            </a:r>
            <a:r>
              <a:rPr kumimoji="1" lang="ja-JP" altLang="en-US" sz="1000" u="sng" kern="100" dirty="0"/>
              <a:t>を実施したが、</a:t>
            </a:r>
            <a:r>
              <a:rPr kumimoji="1" lang="en-US" altLang="ja-JP" sz="1000" u="sng" kern="100" dirty="0"/>
              <a:t>4</a:t>
            </a:r>
            <a:r>
              <a:rPr kumimoji="1" lang="ja-JP" altLang="en-US" sz="1000" u="sng" kern="100" dirty="0"/>
              <a:t>～</a:t>
            </a:r>
            <a:r>
              <a:rPr kumimoji="1" lang="en-US" altLang="ja-JP" sz="1000" u="sng" kern="100" dirty="0"/>
              <a:t>5</a:t>
            </a:r>
            <a:r>
              <a:rPr kumimoji="1" lang="ja-JP" altLang="en-US" sz="1000" u="sng" kern="100" dirty="0"/>
              <a:t>年の期間を要しており、定期点検の頻度（</a:t>
            </a:r>
            <a:r>
              <a:rPr kumimoji="1" lang="en-US" altLang="ja-JP" sz="1000" u="sng" kern="100" dirty="0"/>
              <a:t>1</a:t>
            </a:r>
            <a:r>
              <a:rPr kumimoji="1" lang="ja-JP" altLang="en-US" sz="1000" u="sng" kern="100" dirty="0"/>
              <a:t>回</a:t>
            </a:r>
            <a:r>
              <a:rPr kumimoji="1" lang="en-US" altLang="ja-JP" sz="1000" u="sng" kern="100" dirty="0"/>
              <a:t>/1</a:t>
            </a:r>
            <a:r>
              <a:rPr kumimoji="1" lang="ja-JP" altLang="en-US" sz="1000" u="sng" kern="100" dirty="0"/>
              <a:t>年）は守れなかった</a:t>
            </a:r>
            <a:r>
              <a:rPr kumimoji="1" lang="ja-JP" altLang="en-US" sz="1000" kern="100" dirty="0"/>
              <a:t>。</a:t>
            </a:r>
          </a:p>
          <a:p>
            <a:pPr algn="just"/>
            <a:r>
              <a:rPr kumimoji="1" lang="ja-JP" altLang="en-US" sz="1000" kern="100" dirty="0"/>
              <a:t>　　　　・</a:t>
            </a:r>
            <a:r>
              <a:rPr kumimoji="1" lang="ja-JP" altLang="en-US" sz="1000" u="sng" kern="100" dirty="0"/>
              <a:t>常時水没箇所（代替施設なし）の点検については、一度も点検できていなかった</a:t>
            </a:r>
            <a:r>
              <a:rPr kumimoji="1" lang="ja-JP" altLang="en-US" sz="1000" kern="100" dirty="0"/>
              <a:t>。</a:t>
            </a:r>
          </a:p>
        </p:txBody>
      </p:sp>
      <p:sp>
        <p:nvSpPr>
          <p:cNvPr id="10" name="テキスト ボックス 9">
            <a:extLst>
              <a:ext uri="{FF2B5EF4-FFF2-40B4-BE49-F238E27FC236}">
                <a16:creationId xmlns:a16="http://schemas.microsoft.com/office/drawing/2014/main" id="{83A53716-9C2A-4ED0-9D84-A6181FCD7C53}"/>
              </a:ext>
            </a:extLst>
          </p:cNvPr>
          <p:cNvSpPr txBox="1"/>
          <p:nvPr/>
        </p:nvSpPr>
        <p:spPr>
          <a:xfrm>
            <a:off x="75608" y="4435243"/>
            <a:ext cx="8770288" cy="58477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p>
          <a:p>
            <a:r>
              <a:rPr lang="ja-JP" altLang="en-US" sz="1000" kern="100" dirty="0"/>
              <a:t>（管渠）</a:t>
            </a:r>
            <a:r>
              <a:rPr lang="ja-JP" altLang="en-US" sz="1000" u="sng" kern="100" dirty="0"/>
              <a:t>圧送管の調査については、平成</a:t>
            </a:r>
            <a:r>
              <a:rPr lang="en-US" altLang="ja-JP" sz="1000" u="sng" kern="100" dirty="0"/>
              <a:t>30</a:t>
            </a:r>
            <a:r>
              <a:rPr lang="ja-JP" altLang="en-US" sz="1000" u="sng" kern="100" dirty="0"/>
              <a:t>年に空気弁から点検可能な技術ができたが、</a:t>
            </a:r>
            <a:r>
              <a:rPr kumimoji="1" lang="ja-JP" altLang="en-US" sz="1000" u="sng" dirty="0"/>
              <a:t>代替施設がなければ補修等の対策が出来ない</a:t>
            </a:r>
            <a:r>
              <a:rPr kumimoji="1" lang="ja-JP" altLang="en-US" sz="1000" dirty="0"/>
              <a:t>。</a:t>
            </a:r>
            <a:endParaRPr kumimoji="1" lang="en-US" altLang="ja-JP" sz="1000" dirty="0"/>
          </a:p>
          <a:p>
            <a:r>
              <a:rPr kumimoji="1" lang="ja-JP" altLang="en-US" sz="1000" dirty="0"/>
              <a:t>（土木）</a:t>
            </a:r>
            <a:r>
              <a:rPr kumimoji="1" lang="ja-JP" altLang="en-US" sz="1000" u="sng" dirty="0"/>
              <a:t>代替施設の無い水没箇所の点検</a:t>
            </a:r>
            <a:r>
              <a:rPr kumimoji="1" lang="ja-JP" altLang="en-US" sz="1000" dirty="0"/>
              <a:t>。</a:t>
            </a:r>
            <a:endParaRPr kumimoji="1" lang="en-US" altLang="ja-JP" sz="1000" dirty="0"/>
          </a:p>
        </p:txBody>
      </p:sp>
      <p:sp>
        <p:nvSpPr>
          <p:cNvPr id="16" name="テキスト ボックス 15">
            <a:extLst>
              <a:ext uri="{FF2B5EF4-FFF2-40B4-BE49-F238E27FC236}">
                <a16:creationId xmlns:a16="http://schemas.microsoft.com/office/drawing/2014/main" id="{2C353DB4-1159-47BD-BF38-A3BF3A3D4A8B}"/>
              </a:ext>
            </a:extLst>
          </p:cNvPr>
          <p:cNvSpPr txBox="1"/>
          <p:nvPr/>
        </p:nvSpPr>
        <p:spPr>
          <a:xfrm>
            <a:off x="75608" y="5319585"/>
            <a:ext cx="8770288" cy="1354217"/>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対応方針（案）</a:t>
            </a:r>
            <a:r>
              <a:rPr lang="en-US" altLang="ja-JP" sz="1200" kern="100" dirty="0">
                <a:effectLst/>
              </a:rPr>
              <a:t>】</a:t>
            </a:r>
          </a:p>
          <a:p>
            <a:r>
              <a:rPr lang="ja-JP" altLang="en-US" sz="1000" kern="100" dirty="0">
                <a:effectLst/>
              </a:rPr>
              <a:t>（管渠）</a:t>
            </a:r>
            <a:r>
              <a:rPr lang="en-US" altLang="ja-JP" sz="1000" kern="100" dirty="0">
                <a:effectLst/>
              </a:rPr>
              <a:t>1.</a:t>
            </a:r>
            <a:r>
              <a:rPr lang="ja-JP" altLang="en-US" sz="1000" u="sng" kern="100" dirty="0"/>
              <a:t>伏越し管については、</a:t>
            </a:r>
            <a:r>
              <a:rPr lang="en-US" altLang="ja-JP" sz="1000" u="sng" kern="100" dirty="0"/>
              <a:t>1</a:t>
            </a:r>
            <a:r>
              <a:rPr lang="ja-JP" altLang="en-US" sz="1000" u="sng" kern="100" dirty="0"/>
              <a:t>回</a:t>
            </a:r>
            <a:r>
              <a:rPr lang="en-US" altLang="ja-JP" sz="1000" u="sng" kern="100" dirty="0"/>
              <a:t>/10</a:t>
            </a:r>
            <a:r>
              <a:rPr lang="ja-JP" altLang="en-US" sz="1000" u="sng" kern="100" dirty="0"/>
              <a:t>年の点検対象とする（</a:t>
            </a:r>
            <a:r>
              <a:rPr lang="en-US" altLang="ja-JP" sz="1000" kern="100" dirty="0"/>
              <a:t>16</a:t>
            </a:r>
            <a:r>
              <a:rPr lang="ja-JP" altLang="en-US" sz="1000" kern="100" dirty="0"/>
              <a:t>箇所</a:t>
            </a:r>
            <a:r>
              <a:rPr lang="en-US" altLang="ja-JP" sz="1000" kern="100" dirty="0"/>
              <a:t>/24</a:t>
            </a:r>
            <a:r>
              <a:rPr lang="ja-JP" altLang="en-US" sz="1000" kern="100" dirty="0"/>
              <a:t>箇所調査済　</a:t>
            </a:r>
            <a:r>
              <a:rPr lang="en-US" altLang="ja-JP" sz="1000" kern="100" dirty="0"/>
              <a:t>※</a:t>
            </a:r>
            <a:r>
              <a:rPr lang="ja-JP" altLang="en-US" sz="1000" kern="100" dirty="0"/>
              <a:t>残</a:t>
            </a:r>
            <a:r>
              <a:rPr lang="en-US" altLang="ja-JP" sz="1000" kern="100" dirty="0"/>
              <a:t>8</a:t>
            </a:r>
            <a:r>
              <a:rPr lang="ja-JP" altLang="en-US" sz="1000" kern="100" dirty="0"/>
              <a:t>箇所は</a:t>
            </a:r>
            <a:r>
              <a:rPr lang="en-US" altLang="ja-JP" sz="1000" kern="100" dirty="0"/>
              <a:t>R6</a:t>
            </a:r>
            <a:r>
              <a:rPr lang="ja-JP" altLang="en-US" sz="1000" kern="100" dirty="0"/>
              <a:t>発注予定）</a:t>
            </a:r>
            <a:endParaRPr lang="en-US" altLang="ja-JP" sz="1000" kern="100" dirty="0"/>
          </a:p>
          <a:p>
            <a:r>
              <a:rPr lang="ja-JP" altLang="en-US" sz="1000" kern="100" dirty="0"/>
              <a:t>　　　　</a:t>
            </a:r>
            <a:r>
              <a:rPr lang="en-US" altLang="ja-JP" sz="1000" kern="100" dirty="0"/>
              <a:t>2.</a:t>
            </a:r>
            <a:r>
              <a:rPr lang="ja-JP" altLang="en-US" sz="1000" u="sng" kern="100" dirty="0"/>
              <a:t>圧送管については</a:t>
            </a:r>
            <a:r>
              <a:rPr lang="ja-JP" altLang="en-US" sz="1000" kern="100" dirty="0"/>
              <a:t>、「状態監視保全」に位置づけ、新技術による</a:t>
            </a:r>
            <a:r>
              <a:rPr lang="ja-JP" altLang="en-US" sz="1000" u="sng" kern="100" dirty="0"/>
              <a:t>点検を</a:t>
            </a:r>
            <a:r>
              <a:rPr lang="en-US" altLang="ja-JP" sz="1000" u="sng" kern="100" dirty="0"/>
              <a:t>1</a:t>
            </a:r>
            <a:r>
              <a:rPr lang="ja-JP" altLang="en-US" sz="1000" u="sng" kern="100" dirty="0"/>
              <a:t>回</a:t>
            </a:r>
            <a:r>
              <a:rPr lang="en-US" altLang="ja-JP" sz="1000" u="sng" kern="100" dirty="0"/>
              <a:t>/5</a:t>
            </a:r>
            <a:r>
              <a:rPr lang="ja-JP" altLang="en-US" sz="1000" u="sng" kern="100" dirty="0"/>
              <a:t>年または</a:t>
            </a:r>
            <a:r>
              <a:rPr lang="en-US" altLang="ja-JP" sz="1000" u="sng" kern="100" dirty="0"/>
              <a:t>1</a:t>
            </a:r>
            <a:r>
              <a:rPr lang="ja-JP" altLang="en-US" sz="1000" u="sng" kern="100" dirty="0"/>
              <a:t>回</a:t>
            </a:r>
            <a:r>
              <a:rPr lang="en-US" altLang="ja-JP" sz="1000" u="sng" kern="100" dirty="0"/>
              <a:t>/10</a:t>
            </a:r>
            <a:r>
              <a:rPr lang="ja-JP" altLang="en-US" sz="1000" u="sng" kern="100" dirty="0"/>
              <a:t>年行うこととし、腐食等により緊急度の高い</a:t>
            </a:r>
            <a:endParaRPr lang="en-US" altLang="ja-JP" sz="1000" u="sng" kern="100" dirty="0"/>
          </a:p>
          <a:p>
            <a:r>
              <a:rPr lang="ja-JP" altLang="en-US" sz="1000" kern="100" dirty="0"/>
              <a:t>　　　　　</a:t>
            </a:r>
            <a:r>
              <a:rPr lang="ja-JP" altLang="en-US" sz="1000" u="sng" kern="100" dirty="0"/>
              <a:t>箇所から</a:t>
            </a:r>
            <a:r>
              <a:rPr lang="en-US" altLang="ja-JP" sz="1000" u="sng" kern="100" dirty="0"/>
              <a:t>2</a:t>
            </a:r>
            <a:r>
              <a:rPr lang="ja-JP" altLang="en-US" sz="1000" u="sng" kern="100" dirty="0"/>
              <a:t>条化を検討する</a:t>
            </a:r>
            <a:endParaRPr lang="en-US" altLang="ja-JP" sz="1000" u="sng" kern="100" dirty="0"/>
          </a:p>
          <a:p>
            <a:r>
              <a:rPr lang="ja-JP" altLang="en-US" sz="1000" kern="100" dirty="0"/>
              <a:t>　　　　</a:t>
            </a:r>
            <a:r>
              <a:rPr lang="en-US" altLang="ja-JP" sz="1000" kern="100" dirty="0"/>
              <a:t>3.</a:t>
            </a:r>
            <a:r>
              <a:rPr lang="ja-JP" altLang="en-US" sz="1000" u="sng" kern="100" dirty="0"/>
              <a:t>経過年数による点検頻度短縮については、データが不足しているため、将来検討のために点検データを蓄積していく</a:t>
            </a:r>
            <a:endParaRPr lang="en-US" altLang="ja-JP" sz="1000" u="sng" kern="100" dirty="0"/>
          </a:p>
          <a:p>
            <a:r>
              <a:rPr lang="ja-JP" altLang="en-US" sz="1000" kern="100" dirty="0"/>
              <a:t>　　　　</a:t>
            </a:r>
            <a:r>
              <a:rPr lang="en-US" altLang="ja-JP" sz="1000" kern="100" dirty="0"/>
              <a:t>4.</a:t>
            </a:r>
            <a:r>
              <a:rPr lang="ja-JP" altLang="en-US" sz="1000" u="sng" kern="100" dirty="0"/>
              <a:t>地震後の点検、調査について、内容を見直す</a:t>
            </a:r>
            <a:endParaRPr lang="en-US" altLang="ja-JP" sz="1000" u="sng" kern="100" dirty="0"/>
          </a:p>
          <a:p>
            <a:pPr algn="just"/>
            <a:r>
              <a:rPr lang="ja-JP" altLang="en-US" sz="1000" kern="100" dirty="0"/>
              <a:t>（土木）</a:t>
            </a:r>
            <a:r>
              <a:rPr lang="en-US" altLang="ja-JP" sz="1000" kern="100" dirty="0"/>
              <a:t>5.</a:t>
            </a:r>
            <a:r>
              <a:rPr lang="ja-JP" altLang="en-US" sz="1000" u="sng" kern="100" dirty="0"/>
              <a:t>腐食環境レベル等を考慮し、点検頻度を見直す</a:t>
            </a:r>
            <a:endParaRPr lang="en-US" altLang="ja-JP" sz="1000" u="sng" kern="100" dirty="0"/>
          </a:p>
          <a:p>
            <a:r>
              <a:rPr lang="ja-JP" altLang="en-US" sz="1000" kern="100" dirty="0"/>
              <a:t>　　　　</a:t>
            </a:r>
            <a:r>
              <a:rPr lang="en-US" altLang="ja-JP" sz="1000" kern="100" dirty="0"/>
              <a:t>6.</a:t>
            </a:r>
            <a:r>
              <a:rPr lang="ja-JP" altLang="en-US" sz="1000" u="sng" kern="100" dirty="0"/>
              <a:t>常時水没箇所については、点検方法の検討フローを作成し、点検方法が無い場合は、代替施設（仮設・本設）の設置を検討する</a:t>
            </a:r>
            <a:endParaRPr lang="en-US" altLang="ja-JP" sz="1000" u="sng" kern="100" dirty="0"/>
          </a:p>
        </p:txBody>
      </p:sp>
      <p:sp>
        <p:nvSpPr>
          <p:cNvPr id="17" name="フローチャート: 組合せ 16">
            <a:extLst>
              <a:ext uri="{FF2B5EF4-FFF2-40B4-BE49-F238E27FC236}">
                <a16:creationId xmlns:a16="http://schemas.microsoft.com/office/drawing/2014/main" id="{39168D9E-F1DE-430F-BACB-A9C0812EA9CA}"/>
              </a:ext>
            </a:extLst>
          </p:cNvPr>
          <p:cNvSpPr/>
          <p:nvPr/>
        </p:nvSpPr>
        <p:spPr>
          <a:xfrm>
            <a:off x="3673498" y="1472150"/>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6" name="フローチャート: 組合せ 25">
            <a:extLst>
              <a:ext uri="{FF2B5EF4-FFF2-40B4-BE49-F238E27FC236}">
                <a16:creationId xmlns:a16="http://schemas.microsoft.com/office/drawing/2014/main" id="{67F2E4B2-50C7-4C8F-AEC7-615F87511E8E}"/>
              </a:ext>
            </a:extLst>
          </p:cNvPr>
          <p:cNvSpPr/>
          <p:nvPr/>
        </p:nvSpPr>
        <p:spPr>
          <a:xfrm>
            <a:off x="3680747" y="3129166"/>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組合せ 26">
            <a:extLst>
              <a:ext uri="{FF2B5EF4-FFF2-40B4-BE49-F238E27FC236}">
                <a16:creationId xmlns:a16="http://schemas.microsoft.com/office/drawing/2014/main" id="{38B0BC4F-F51E-4846-AA56-974D2E7F3815}"/>
              </a:ext>
            </a:extLst>
          </p:cNvPr>
          <p:cNvSpPr/>
          <p:nvPr/>
        </p:nvSpPr>
        <p:spPr>
          <a:xfrm>
            <a:off x="3673497" y="4294202"/>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組合せ 27">
            <a:extLst>
              <a:ext uri="{FF2B5EF4-FFF2-40B4-BE49-F238E27FC236}">
                <a16:creationId xmlns:a16="http://schemas.microsoft.com/office/drawing/2014/main" id="{C64EDDC5-F7E6-4B2B-B048-742A3B54577E}"/>
              </a:ext>
            </a:extLst>
          </p:cNvPr>
          <p:cNvSpPr/>
          <p:nvPr/>
        </p:nvSpPr>
        <p:spPr>
          <a:xfrm>
            <a:off x="3680747" y="5159840"/>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cs typeface="Meiryo UI" pitchFamily="50" charset="-128"/>
              </a:rPr>
              <a:t>3</a:t>
            </a:r>
            <a:r>
              <a:rPr lang="ja-JP" altLang="en-US" sz="2800" dirty="0">
                <a:solidFill>
                  <a:schemeClr val="bg1"/>
                </a:solidFill>
                <a:latin typeface="Meiryo UI" pitchFamily="50" charset="-128"/>
                <a:ea typeface="Meiryo UI" pitchFamily="50" charset="-128"/>
                <a:cs typeface="Meiryo UI" pitchFamily="50" charset="-128"/>
              </a:rPr>
              <a:t>．現計画の検証、課題抽出及び対応方針</a:t>
            </a: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050088" y="6491239"/>
            <a:ext cx="1828800" cy="365125"/>
          </a:xfrm>
        </p:spPr>
        <p:txBody>
          <a:bodyPr/>
          <a:lstStyle/>
          <a:p>
            <a:fld id="{682EF9F9-C4E8-46B2-BBF1-33E3162B856A}" type="slidenum">
              <a:rPr kumimoji="1" lang="ja-JP" altLang="en-US" smtClean="0"/>
              <a:t>15</a:t>
            </a:fld>
            <a:endParaRPr kumimoji="1" lang="ja-JP" altLang="en-US" dirty="0"/>
          </a:p>
        </p:txBody>
      </p:sp>
    </p:spTree>
    <p:extLst>
      <p:ext uri="{BB962C8B-B14F-4D97-AF65-F5344CB8AC3E}">
        <p14:creationId xmlns:p14="http://schemas.microsoft.com/office/powerpoint/2010/main" val="98419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FDF7BC3B-EC55-4B49-B2BA-0EDF99436228}"/>
              </a:ext>
            </a:extLst>
          </p:cNvPr>
          <p:cNvSpPr txBox="1"/>
          <p:nvPr/>
        </p:nvSpPr>
        <p:spPr>
          <a:xfrm>
            <a:off x="97100" y="867454"/>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1.</a:t>
            </a:r>
            <a:r>
              <a:rPr lang="ja-JP" altLang="en-US" sz="1100" dirty="0">
                <a:latin typeface="BIZ UDPゴシック" panose="020B0400000000000000" pitchFamily="50" charset="-128"/>
                <a:ea typeface="BIZ UDPゴシック" panose="020B0400000000000000" pitchFamily="50" charset="-128"/>
              </a:rPr>
              <a:t>伏越し管については、</a:t>
            </a:r>
            <a:r>
              <a:rPr lang="en-US" altLang="ja-JP" sz="1100" dirty="0">
                <a:latin typeface="BIZ UDPゴシック" panose="020B0400000000000000" pitchFamily="50" charset="-128"/>
                <a:ea typeface="BIZ UDPゴシック" panose="020B0400000000000000" pitchFamily="50" charset="-128"/>
              </a:rPr>
              <a:t>1</a:t>
            </a:r>
            <a:r>
              <a:rPr lang="ja-JP" altLang="en-US" sz="1100" dirty="0">
                <a:latin typeface="BIZ UDPゴシック" panose="020B0400000000000000" pitchFamily="50" charset="-128"/>
                <a:ea typeface="BIZ UDPゴシック" panose="020B0400000000000000" pitchFamily="50" charset="-128"/>
              </a:rPr>
              <a:t>回</a:t>
            </a:r>
            <a:r>
              <a:rPr lang="en-US" altLang="ja-JP" sz="1100" dirty="0">
                <a:latin typeface="BIZ UDPゴシック" panose="020B0400000000000000" pitchFamily="50" charset="-128"/>
                <a:ea typeface="BIZ UDPゴシック" panose="020B0400000000000000" pitchFamily="50" charset="-128"/>
              </a:rPr>
              <a:t>/10</a:t>
            </a:r>
            <a:r>
              <a:rPr lang="ja-JP" altLang="en-US" sz="1100" dirty="0">
                <a:latin typeface="BIZ UDPゴシック" panose="020B0400000000000000" pitchFamily="50" charset="-128"/>
                <a:ea typeface="BIZ UDPゴシック" panose="020B0400000000000000" pitchFamily="50" charset="-128"/>
              </a:rPr>
              <a:t>年の点検対象とする</a:t>
            </a:r>
            <a:endParaRPr lang="en-US" altLang="ja-JP" sz="1100"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E70BB784-7B5B-4A03-8569-1F68B827EA67}"/>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8" name="テキスト ボックス 17">
            <a:extLst>
              <a:ext uri="{FF2B5EF4-FFF2-40B4-BE49-F238E27FC236}">
                <a16:creationId xmlns:a16="http://schemas.microsoft.com/office/drawing/2014/main" id="{8D3D88B3-B14B-487C-9588-802494407079}"/>
              </a:ext>
            </a:extLst>
          </p:cNvPr>
          <p:cNvSpPr txBox="1"/>
          <p:nvPr/>
        </p:nvSpPr>
        <p:spPr>
          <a:xfrm>
            <a:off x="225052" y="3444806"/>
            <a:ext cx="8438964" cy="1015663"/>
          </a:xfrm>
          <a:prstGeom prst="rect">
            <a:avLst/>
          </a:prstGeom>
          <a:noFill/>
          <a:ln>
            <a:noFill/>
          </a:ln>
        </p:spPr>
        <p:txBody>
          <a:bodyPr wrap="square" rtlCol="0">
            <a:spAutoFit/>
          </a:bodyPr>
          <a:lstStyle/>
          <a:p>
            <a:pPr algn="just"/>
            <a:r>
              <a:rPr lang="en-US" altLang="ja-JP" sz="1200" kern="100" dirty="0"/>
              <a:t>【</a:t>
            </a:r>
            <a:r>
              <a:rPr lang="ja-JP" altLang="en-US" sz="1200" kern="100" dirty="0"/>
              <a:t>伏越し管</a:t>
            </a:r>
            <a:r>
              <a:rPr lang="en-US" altLang="ja-JP" sz="1200" kern="100" dirty="0"/>
              <a:t>】</a:t>
            </a:r>
          </a:p>
          <a:p>
            <a:pPr algn="just"/>
            <a:r>
              <a:rPr lang="ja-JP" altLang="en-US" sz="1200" kern="100" dirty="0">
                <a:effectLst/>
              </a:rPr>
              <a:t>　伏越し管は常時満水状態となるため、腐食に対して</a:t>
            </a:r>
            <a:endParaRPr lang="en-US" altLang="ja-JP" sz="1200" kern="100" dirty="0">
              <a:effectLst/>
            </a:endParaRPr>
          </a:p>
          <a:p>
            <a:pPr algn="just"/>
            <a:r>
              <a:rPr lang="ja-JP" altLang="en-US" sz="1200" kern="100" dirty="0"/>
              <a:t>　</a:t>
            </a:r>
            <a:r>
              <a:rPr lang="ja-JP" altLang="en-US" sz="1200" kern="100" dirty="0">
                <a:effectLst/>
              </a:rPr>
              <a:t>有効であることから点検対象から外していた。</a:t>
            </a:r>
            <a:endParaRPr lang="en-US" altLang="ja-JP" sz="1200" kern="100" dirty="0">
              <a:effectLst/>
            </a:endParaRPr>
          </a:p>
          <a:p>
            <a:pPr algn="just"/>
            <a:endParaRPr lang="en-US" altLang="ja-JP" sz="1200" kern="100" dirty="0"/>
          </a:p>
          <a:p>
            <a:pPr algn="just"/>
            <a:endParaRPr lang="en-US" altLang="ja-JP" sz="1200" kern="100" dirty="0">
              <a:effectLst/>
            </a:endParaRPr>
          </a:p>
        </p:txBody>
      </p:sp>
      <p:pic>
        <p:nvPicPr>
          <p:cNvPr id="1026" name="Picture 2" descr="ふせごし">
            <a:extLst>
              <a:ext uri="{FF2B5EF4-FFF2-40B4-BE49-F238E27FC236}">
                <a16:creationId xmlns:a16="http://schemas.microsoft.com/office/drawing/2014/main" id="{B316D9CF-F930-4001-A8A9-2F47D8413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3382" y="3438221"/>
            <a:ext cx="2294570" cy="990837"/>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2E7F16F2-142C-4585-8F50-992D983706D6}"/>
              </a:ext>
            </a:extLst>
          </p:cNvPr>
          <p:cNvSpPr txBox="1"/>
          <p:nvPr/>
        </p:nvSpPr>
        <p:spPr>
          <a:xfrm>
            <a:off x="3730450" y="4377562"/>
            <a:ext cx="5947996" cy="215444"/>
          </a:xfrm>
          <a:prstGeom prst="rect">
            <a:avLst/>
          </a:prstGeom>
          <a:noFill/>
        </p:spPr>
        <p:txBody>
          <a:bodyPr wrap="square">
            <a:spAutoFit/>
          </a:bodyPr>
          <a:lstStyle/>
          <a:p>
            <a:r>
              <a:rPr lang="en-US" altLang="ja-JP" sz="800" dirty="0"/>
              <a:t>※</a:t>
            </a:r>
            <a:r>
              <a:rPr lang="ja-JP" altLang="en-US" sz="800" dirty="0"/>
              <a:t>国土交通省北海道開発</a:t>
            </a:r>
            <a:r>
              <a:rPr lang="en-US" altLang="ja-JP" sz="800" dirty="0"/>
              <a:t>HP</a:t>
            </a:r>
            <a:r>
              <a:rPr lang="ja-JP" altLang="en-US" sz="800" dirty="0"/>
              <a:t>　</a:t>
            </a:r>
            <a:r>
              <a:rPr lang="en-US" altLang="ja-JP" sz="800" dirty="0"/>
              <a:t>https://www.hkd.mlit.go.jp/ob/tisui/tisuijigyou/yougosyu/ctll1r0000004oi7.html</a:t>
            </a:r>
            <a:r>
              <a:rPr lang="ja-JP" altLang="en-US" sz="800" dirty="0"/>
              <a:t>　</a:t>
            </a:r>
          </a:p>
        </p:txBody>
      </p:sp>
      <p:graphicFrame>
        <p:nvGraphicFramePr>
          <p:cNvPr id="17" name="グラフ 16">
            <a:extLst>
              <a:ext uri="{FF2B5EF4-FFF2-40B4-BE49-F238E27FC236}">
                <a16:creationId xmlns:a16="http://schemas.microsoft.com/office/drawing/2014/main" id="{62085038-4F83-476D-B51C-4F2843C3AD32}"/>
              </a:ext>
            </a:extLst>
          </p:cNvPr>
          <p:cNvGraphicFramePr>
            <a:graphicFrameLocks/>
          </p:cNvGraphicFramePr>
          <p:nvPr>
            <p:extLst>
              <p:ext uri="{D42A27DB-BD31-4B8C-83A1-F6EECF244321}">
                <p14:modId xmlns:p14="http://schemas.microsoft.com/office/powerpoint/2010/main" val="3482745175"/>
              </p:ext>
            </p:extLst>
          </p:nvPr>
        </p:nvGraphicFramePr>
        <p:xfrm>
          <a:off x="748764" y="4837508"/>
          <a:ext cx="3366120" cy="1656201"/>
        </p:xfrm>
        <a:graphic>
          <a:graphicData uri="http://schemas.openxmlformats.org/drawingml/2006/chart">
            <c:chart xmlns:c="http://schemas.openxmlformats.org/drawingml/2006/chart" xmlns:r="http://schemas.openxmlformats.org/officeDocument/2006/relationships" r:id="rId3"/>
          </a:graphicData>
        </a:graphic>
      </p:graphicFrame>
      <p:sp>
        <p:nvSpPr>
          <p:cNvPr id="19" name="テキスト ボックス 18">
            <a:extLst>
              <a:ext uri="{FF2B5EF4-FFF2-40B4-BE49-F238E27FC236}">
                <a16:creationId xmlns:a16="http://schemas.microsoft.com/office/drawing/2014/main" id="{5B53D3BB-B0B2-4462-A9AA-AE5E6F6E8F82}"/>
              </a:ext>
            </a:extLst>
          </p:cNvPr>
          <p:cNvSpPr txBox="1"/>
          <p:nvPr/>
        </p:nvSpPr>
        <p:spPr>
          <a:xfrm>
            <a:off x="1328174" y="4639737"/>
            <a:ext cx="2556194" cy="461665"/>
          </a:xfrm>
          <a:prstGeom prst="rect">
            <a:avLst/>
          </a:prstGeom>
          <a:noFill/>
          <a:ln>
            <a:noFill/>
          </a:ln>
        </p:spPr>
        <p:txBody>
          <a:bodyPr wrap="square" rtlCol="0">
            <a:spAutoFit/>
          </a:bodyPr>
          <a:lstStyle/>
          <a:p>
            <a:pPr algn="just"/>
            <a:r>
              <a:rPr lang="ja-JP" altLang="en-US" sz="1200" u="sng" kern="100" dirty="0"/>
              <a:t>伏越し管の点検調査状況（</a:t>
            </a:r>
            <a:r>
              <a:rPr lang="en-US" altLang="ja-JP" sz="1200" u="sng" kern="100" dirty="0"/>
              <a:t>R4</a:t>
            </a:r>
            <a:r>
              <a:rPr lang="ja-JP" altLang="en-US" sz="1200" u="sng" kern="100" dirty="0"/>
              <a:t>末）</a:t>
            </a:r>
            <a:endParaRPr lang="en-US" altLang="ja-JP" sz="1200" u="sng" kern="100" dirty="0"/>
          </a:p>
          <a:p>
            <a:pPr algn="just"/>
            <a:endParaRPr lang="en-US" altLang="ja-JP" sz="1200" kern="100" dirty="0">
              <a:effectLst/>
            </a:endParaRPr>
          </a:p>
        </p:txBody>
      </p:sp>
      <p:sp>
        <p:nvSpPr>
          <p:cNvPr id="21" name="吹き出し: 四角形 20">
            <a:extLst>
              <a:ext uri="{FF2B5EF4-FFF2-40B4-BE49-F238E27FC236}">
                <a16:creationId xmlns:a16="http://schemas.microsoft.com/office/drawing/2014/main" id="{D6AE666E-4B96-4358-B4A9-7EC4004DC8B4}"/>
              </a:ext>
            </a:extLst>
          </p:cNvPr>
          <p:cNvSpPr/>
          <p:nvPr/>
        </p:nvSpPr>
        <p:spPr>
          <a:xfrm>
            <a:off x="502663" y="6281414"/>
            <a:ext cx="3858321" cy="532997"/>
          </a:xfrm>
          <a:prstGeom prst="wedgeRectCallout">
            <a:avLst>
              <a:gd name="adj1" fmla="val -58804"/>
              <a:gd name="adj2" fmla="val 217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u="sng" dirty="0">
                <a:solidFill>
                  <a:schemeClr val="tx1"/>
                </a:solidFill>
                <a:latin typeface="+mn-ea"/>
              </a:rPr>
              <a:t>未点検箇所は</a:t>
            </a:r>
            <a:r>
              <a:rPr lang="en-US" altLang="ja-JP" sz="1050" u="sng" dirty="0">
                <a:solidFill>
                  <a:schemeClr val="tx1"/>
                </a:solidFill>
                <a:latin typeface="+mn-ea"/>
              </a:rPr>
              <a:t>9</a:t>
            </a:r>
            <a:r>
              <a:rPr lang="ja-JP" altLang="en-US" sz="1050" u="sng" dirty="0">
                <a:solidFill>
                  <a:schemeClr val="tx1"/>
                </a:solidFill>
                <a:latin typeface="+mn-ea"/>
              </a:rPr>
              <a:t>箇所は何れも</a:t>
            </a:r>
            <a:r>
              <a:rPr lang="en-US" altLang="ja-JP" sz="1050" u="sng" dirty="0">
                <a:solidFill>
                  <a:schemeClr val="tx1"/>
                </a:solidFill>
                <a:latin typeface="+mn-ea"/>
              </a:rPr>
              <a:t>R6</a:t>
            </a:r>
            <a:r>
              <a:rPr lang="ja-JP" altLang="en-US" sz="1050" u="sng" dirty="0">
                <a:solidFill>
                  <a:schemeClr val="tx1"/>
                </a:solidFill>
                <a:latin typeface="+mn-ea"/>
              </a:rPr>
              <a:t>年度に調査委託を発注予定</a:t>
            </a:r>
          </a:p>
        </p:txBody>
      </p:sp>
      <p:graphicFrame>
        <p:nvGraphicFramePr>
          <p:cNvPr id="27" name="グラフ 26">
            <a:extLst>
              <a:ext uri="{FF2B5EF4-FFF2-40B4-BE49-F238E27FC236}">
                <a16:creationId xmlns:a16="http://schemas.microsoft.com/office/drawing/2014/main" id="{B5B3DFF4-A1C7-4E09-BAAB-C46BB25EA2FE}"/>
              </a:ext>
            </a:extLst>
          </p:cNvPr>
          <p:cNvGraphicFramePr>
            <a:graphicFrameLocks/>
          </p:cNvGraphicFramePr>
          <p:nvPr/>
        </p:nvGraphicFramePr>
        <p:xfrm>
          <a:off x="4940394" y="4837509"/>
          <a:ext cx="3035553" cy="1710404"/>
        </p:xfrm>
        <a:graphic>
          <a:graphicData uri="http://schemas.openxmlformats.org/drawingml/2006/chart">
            <c:chart xmlns:c="http://schemas.openxmlformats.org/drawingml/2006/chart" xmlns:r="http://schemas.openxmlformats.org/officeDocument/2006/relationships" r:id="rId4"/>
          </a:graphicData>
        </a:graphic>
      </p:graphicFrame>
      <p:sp>
        <p:nvSpPr>
          <p:cNvPr id="28" name="テキスト ボックス 27">
            <a:extLst>
              <a:ext uri="{FF2B5EF4-FFF2-40B4-BE49-F238E27FC236}">
                <a16:creationId xmlns:a16="http://schemas.microsoft.com/office/drawing/2014/main" id="{9F048F6A-9ABF-48F5-8064-2A8FEC234ED1}"/>
              </a:ext>
            </a:extLst>
          </p:cNvPr>
          <p:cNvSpPr txBox="1"/>
          <p:nvPr/>
        </p:nvSpPr>
        <p:spPr>
          <a:xfrm>
            <a:off x="5298776" y="4651249"/>
            <a:ext cx="2556194" cy="276999"/>
          </a:xfrm>
          <a:prstGeom prst="rect">
            <a:avLst/>
          </a:prstGeom>
          <a:noFill/>
          <a:ln>
            <a:noFill/>
          </a:ln>
        </p:spPr>
        <p:txBody>
          <a:bodyPr wrap="square" rtlCol="0">
            <a:spAutoFit/>
          </a:bodyPr>
          <a:lstStyle/>
          <a:p>
            <a:pPr algn="just"/>
            <a:r>
              <a:rPr lang="ja-JP" altLang="en-US" sz="1200" u="sng" kern="100" dirty="0">
                <a:effectLst/>
              </a:rPr>
              <a:t>点検済</a:t>
            </a:r>
            <a:r>
              <a:rPr lang="en-US" altLang="ja-JP" sz="1200" u="sng" kern="100" dirty="0">
                <a:effectLst/>
              </a:rPr>
              <a:t>15</a:t>
            </a:r>
            <a:r>
              <a:rPr lang="ja-JP" altLang="en-US" sz="1200" u="sng" kern="100" dirty="0">
                <a:effectLst/>
              </a:rPr>
              <a:t>箇所の緊急度判定結果</a:t>
            </a:r>
            <a:endParaRPr lang="en-US" altLang="ja-JP" sz="1200" u="sng" kern="100" dirty="0">
              <a:effectLst/>
            </a:endParaRPr>
          </a:p>
        </p:txBody>
      </p:sp>
      <p:sp>
        <p:nvSpPr>
          <p:cNvPr id="29" name="吹き出し: 四角形 28">
            <a:extLst>
              <a:ext uri="{FF2B5EF4-FFF2-40B4-BE49-F238E27FC236}">
                <a16:creationId xmlns:a16="http://schemas.microsoft.com/office/drawing/2014/main" id="{639D2636-D83B-411A-82AB-F05A13A92407}"/>
              </a:ext>
            </a:extLst>
          </p:cNvPr>
          <p:cNvSpPr/>
          <p:nvPr/>
        </p:nvSpPr>
        <p:spPr>
          <a:xfrm>
            <a:off x="7481311" y="4970824"/>
            <a:ext cx="598867" cy="350169"/>
          </a:xfrm>
          <a:prstGeom prst="wedgeRectCallout">
            <a:avLst>
              <a:gd name="adj1" fmla="val -169221"/>
              <a:gd name="adj2" fmla="val 694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健全</a:t>
            </a:r>
            <a:endParaRPr lang="en-US" altLang="ja-JP" sz="1050" dirty="0">
              <a:solidFill>
                <a:schemeClr val="tx1"/>
              </a:solidFill>
              <a:latin typeface="+mn-ea"/>
            </a:endParaRPr>
          </a:p>
          <a:p>
            <a:pPr algn="ctr"/>
            <a:r>
              <a:rPr lang="en-US" altLang="ja-JP" sz="1050" dirty="0">
                <a:solidFill>
                  <a:schemeClr val="tx1"/>
                </a:solidFill>
                <a:latin typeface="+mn-ea"/>
              </a:rPr>
              <a:t>3</a:t>
            </a:r>
            <a:r>
              <a:rPr kumimoji="1" lang="ja-JP" altLang="en-US" sz="1050" dirty="0">
                <a:solidFill>
                  <a:schemeClr val="tx1"/>
                </a:solidFill>
                <a:latin typeface="+mn-ea"/>
              </a:rPr>
              <a:t>箇所</a:t>
            </a:r>
          </a:p>
        </p:txBody>
      </p:sp>
      <p:sp>
        <p:nvSpPr>
          <p:cNvPr id="34" name="吹き出し: 四角形 33">
            <a:extLst>
              <a:ext uri="{FF2B5EF4-FFF2-40B4-BE49-F238E27FC236}">
                <a16:creationId xmlns:a16="http://schemas.microsoft.com/office/drawing/2014/main" id="{CF84FB47-8A03-40CA-ADA8-C46EE7D9613D}"/>
              </a:ext>
            </a:extLst>
          </p:cNvPr>
          <p:cNvSpPr/>
          <p:nvPr/>
        </p:nvSpPr>
        <p:spPr>
          <a:xfrm>
            <a:off x="7528820" y="5650916"/>
            <a:ext cx="735159" cy="350169"/>
          </a:xfrm>
          <a:prstGeom prst="wedgeRectCallout">
            <a:avLst>
              <a:gd name="adj1" fmla="val -146704"/>
              <a:gd name="adj2" fmla="val 4471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緊急度</a:t>
            </a:r>
            <a:r>
              <a:rPr lang="en-US" altLang="ja-JP" sz="1050" dirty="0">
                <a:solidFill>
                  <a:schemeClr val="tx1"/>
                </a:solidFill>
                <a:latin typeface="+mn-ea"/>
              </a:rPr>
              <a:t>Ⅱ</a:t>
            </a:r>
          </a:p>
          <a:p>
            <a:pPr algn="ctr"/>
            <a:r>
              <a:rPr kumimoji="1" lang="en-US" altLang="ja-JP" sz="1050" dirty="0">
                <a:solidFill>
                  <a:schemeClr val="tx1"/>
                </a:solidFill>
                <a:latin typeface="+mn-ea"/>
              </a:rPr>
              <a:t>4</a:t>
            </a:r>
            <a:r>
              <a:rPr kumimoji="1" lang="ja-JP" altLang="en-US" sz="1050" dirty="0">
                <a:solidFill>
                  <a:schemeClr val="tx1"/>
                </a:solidFill>
                <a:latin typeface="+mn-ea"/>
              </a:rPr>
              <a:t>箇所</a:t>
            </a:r>
          </a:p>
        </p:txBody>
      </p:sp>
      <p:sp>
        <p:nvSpPr>
          <p:cNvPr id="35" name="吹き出し: 四角形 34">
            <a:extLst>
              <a:ext uri="{FF2B5EF4-FFF2-40B4-BE49-F238E27FC236}">
                <a16:creationId xmlns:a16="http://schemas.microsoft.com/office/drawing/2014/main" id="{B5EB5588-DE81-409B-B769-BEB3B660AC12}"/>
              </a:ext>
            </a:extLst>
          </p:cNvPr>
          <p:cNvSpPr/>
          <p:nvPr/>
        </p:nvSpPr>
        <p:spPr>
          <a:xfrm>
            <a:off x="4999342" y="5038626"/>
            <a:ext cx="744357" cy="350169"/>
          </a:xfrm>
          <a:prstGeom prst="wedgeRectCallout">
            <a:avLst>
              <a:gd name="adj1" fmla="val 101884"/>
              <a:gd name="adj2" fmla="val 1145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緊急度</a:t>
            </a:r>
            <a:r>
              <a:rPr lang="en-US" altLang="ja-JP" sz="1050" dirty="0">
                <a:solidFill>
                  <a:schemeClr val="tx1"/>
                </a:solidFill>
                <a:latin typeface="+mn-ea"/>
              </a:rPr>
              <a:t>Ⅲ</a:t>
            </a:r>
          </a:p>
          <a:p>
            <a:pPr algn="ctr"/>
            <a:r>
              <a:rPr kumimoji="1" lang="en-US" altLang="ja-JP" sz="1050" dirty="0">
                <a:solidFill>
                  <a:schemeClr val="tx1"/>
                </a:solidFill>
                <a:latin typeface="+mn-ea"/>
              </a:rPr>
              <a:t>8</a:t>
            </a:r>
            <a:r>
              <a:rPr kumimoji="1" lang="ja-JP" altLang="en-US" sz="1050" dirty="0">
                <a:solidFill>
                  <a:schemeClr val="tx1"/>
                </a:solidFill>
                <a:latin typeface="+mn-ea"/>
              </a:rPr>
              <a:t>箇所</a:t>
            </a:r>
          </a:p>
        </p:txBody>
      </p:sp>
      <p:sp>
        <p:nvSpPr>
          <p:cNvPr id="36" name="吹き出し: 四角形 35">
            <a:extLst>
              <a:ext uri="{FF2B5EF4-FFF2-40B4-BE49-F238E27FC236}">
                <a16:creationId xmlns:a16="http://schemas.microsoft.com/office/drawing/2014/main" id="{F6A461AD-A915-43A2-8E99-C077BADA5A08}"/>
              </a:ext>
            </a:extLst>
          </p:cNvPr>
          <p:cNvSpPr/>
          <p:nvPr/>
        </p:nvSpPr>
        <p:spPr>
          <a:xfrm>
            <a:off x="4805695" y="6338873"/>
            <a:ext cx="3858321" cy="532997"/>
          </a:xfrm>
          <a:prstGeom prst="wedgeRectCallout">
            <a:avLst>
              <a:gd name="adj1" fmla="val -58804"/>
              <a:gd name="adj2" fmla="val 217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u="sng" dirty="0">
                <a:solidFill>
                  <a:schemeClr val="tx1"/>
                </a:solidFill>
                <a:latin typeface="+mn-ea"/>
              </a:rPr>
              <a:t>緊急度</a:t>
            </a:r>
            <a:r>
              <a:rPr lang="en-US" altLang="ja-JP" sz="1050" u="sng" dirty="0">
                <a:solidFill>
                  <a:schemeClr val="tx1"/>
                </a:solidFill>
                <a:latin typeface="+mn-ea"/>
              </a:rPr>
              <a:t>Ⅱ</a:t>
            </a:r>
            <a:r>
              <a:rPr lang="ja-JP" altLang="en-US" sz="1050" u="sng" dirty="0">
                <a:solidFill>
                  <a:schemeClr val="tx1"/>
                </a:solidFill>
                <a:latin typeface="+mn-ea"/>
              </a:rPr>
              <a:t>の４箇所については、いずれも腐食は無く、部分</a:t>
            </a:r>
            <a:endParaRPr lang="en-US" altLang="ja-JP" sz="1050" u="sng" dirty="0">
              <a:solidFill>
                <a:schemeClr val="tx1"/>
              </a:solidFill>
              <a:latin typeface="+mn-ea"/>
            </a:endParaRPr>
          </a:p>
          <a:p>
            <a:r>
              <a:rPr lang="ja-JP" altLang="en-US" sz="1050" u="sng" dirty="0">
                <a:solidFill>
                  <a:schemeClr val="tx1"/>
                </a:solidFill>
                <a:latin typeface="+mn-ea"/>
              </a:rPr>
              <a:t>　的な浸入水等による判定であった</a:t>
            </a:r>
          </a:p>
        </p:txBody>
      </p:sp>
      <p:graphicFrame>
        <p:nvGraphicFramePr>
          <p:cNvPr id="20" name="グラフ 19">
            <a:extLst>
              <a:ext uri="{FF2B5EF4-FFF2-40B4-BE49-F238E27FC236}">
                <a16:creationId xmlns:a16="http://schemas.microsoft.com/office/drawing/2014/main" id="{035B6074-49C4-4643-BC90-044C00C76E2B}"/>
              </a:ext>
            </a:extLst>
          </p:cNvPr>
          <p:cNvGraphicFramePr>
            <a:graphicFrameLocks/>
          </p:cNvGraphicFramePr>
          <p:nvPr>
            <p:extLst>
              <p:ext uri="{D42A27DB-BD31-4B8C-83A1-F6EECF244321}">
                <p14:modId xmlns:p14="http://schemas.microsoft.com/office/powerpoint/2010/main" val="245526167"/>
              </p:ext>
            </p:extLst>
          </p:nvPr>
        </p:nvGraphicFramePr>
        <p:xfrm>
          <a:off x="748764" y="1668778"/>
          <a:ext cx="3175281" cy="1769443"/>
        </p:xfrm>
        <a:graphic>
          <a:graphicData uri="http://schemas.openxmlformats.org/drawingml/2006/chart">
            <c:chart xmlns:c="http://schemas.openxmlformats.org/drawingml/2006/chart" xmlns:r="http://schemas.openxmlformats.org/officeDocument/2006/relationships" r:id="rId5"/>
          </a:graphicData>
        </a:graphic>
      </p:graphicFrame>
      <p:sp>
        <p:nvSpPr>
          <p:cNvPr id="25" name="吹き出し: 四角形 24">
            <a:extLst>
              <a:ext uri="{FF2B5EF4-FFF2-40B4-BE49-F238E27FC236}">
                <a16:creationId xmlns:a16="http://schemas.microsoft.com/office/drawing/2014/main" id="{5D54C931-A6E1-4464-AA29-FCDD88AC26C3}"/>
              </a:ext>
            </a:extLst>
          </p:cNvPr>
          <p:cNvSpPr/>
          <p:nvPr/>
        </p:nvSpPr>
        <p:spPr>
          <a:xfrm>
            <a:off x="528015" y="2861199"/>
            <a:ext cx="812687" cy="350169"/>
          </a:xfrm>
          <a:prstGeom prst="wedgeRectCallout">
            <a:avLst>
              <a:gd name="adj1" fmla="val 123886"/>
              <a:gd name="adj2" fmla="val -70241"/>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bg1"/>
                </a:solidFill>
                <a:latin typeface="+mn-ea"/>
              </a:rPr>
              <a:t>緊急度</a:t>
            </a:r>
            <a:r>
              <a:rPr lang="en-US" altLang="ja-JP" sz="1050" dirty="0">
                <a:solidFill>
                  <a:schemeClr val="bg1"/>
                </a:solidFill>
                <a:latin typeface="+mn-ea"/>
              </a:rPr>
              <a:t>Ⅲ</a:t>
            </a:r>
            <a:endParaRPr kumimoji="1" lang="en-US" altLang="ja-JP" sz="1050" dirty="0">
              <a:solidFill>
                <a:schemeClr val="bg1"/>
              </a:solidFill>
              <a:latin typeface="+mn-ea"/>
            </a:endParaRPr>
          </a:p>
          <a:p>
            <a:pPr algn="ctr"/>
            <a:r>
              <a:rPr lang="en-US" altLang="ja-JP" sz="1050" dirty="0">
                <a:solidFill>
                  <a:schemeClr val="bg1"/>
                </a:solidFill>
                <a:latin typeface="+mn-ea"/>
              </a:rPr>
              <a:t>364.5</a:t>
            </a:r>
            <a:r>
              <a:rPr kumimoji="1" lang="ja-JP" altLang="en-US" sz="1050" dirty="0">
                <a:solidFill>
                  <a:schemeClr val="bg1"/>
                </a:solidFill>
                <a:latin typeface="+mn-ea"/>
              </a:rPr>
              <a:t>㎞</a:t>
            </a:r>
          </a:p>
        </p:txBody>
      </p:sp>
      <p:sp>
        <p:nvSpPr>
          <p:cNvPr id="26" name="吹き出し: 四角形 25">
            <a:extLst>
              <a:ext uri="{FF2B5EF4-FFF2-40B4-BE49-F238E27FC236}">
                <a16:creationId xmlns:a16="http://schemas.microsoft.com/office/drawing/2014/main" id="{930AC484-E9A3-4CAF-B0E8-0D7B9B7CA22D}"/>
              </a:ext>
            </a:extLst>
          </p:cNvPr>
          <p:cNvSpPr/>
          <p:nvPr/>
        </p:nvSpPr>
        <p:spPr>
          <a:xfrm>
            <a:off x="610571" y="1925548"/>
            <a:ext cx="598867" cy="350169"/>
          </a:xfrm>
          <a:prstGeom prst="wedgeRectCallout">
            <a:avLst>
              <a:gd name="adj1" fmla="val 198021"/>
              <a:gd name="adj2" fmla="val -93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mn-ea"/>
              </a:rPr>
              <a:t>健全</a:t>
            </a:r>
            <a:r>
              <a:rPr lang="en-US" altLang="ja-JP" sz="1050" dirty="0">
                <a:solidFill>
                  <a:schemeClr val="tx1"/>
                </a:solidFill>
                <a:latin typeface="+mn-ea"/>
              </a:rPr>
              <a:t>58</a:t>
            </a:r>
            <a:r>
              <a:rPr kumimoji="1" lang="en-US" altLang="ja-JP" sz="1050" dirty="0">
                <a:solidFill>
                  <a:schemeClr val="tx1"/>
                </a:solidFill>
                <a:latin typeface="+mn-ea"/>
              </a:rPr>
              <a:t>.0</a:t>
            </a:r>
            <a:r>
              <a:rPr kumimoji="1" lang="ja-JP" altLang="en-US" sz="1050" dirty="0">
                <a:solidFill>
                  <a:schemeClr val="tx1"/>
                </a:solidFill>
                <a:latin typeface="+mn-ea"/>
              </a:rPr>
              <a:t>㎞</a:t>
            </a:r>
          </a:p>
        </p:txBody>
      </p:sp>
      <p:sp>
        <p:nvSpPr>
          <p:cNvPr id="32" name="テキスト ボックス 31">
            <a:extLst>
              <a:ext uri="{FF2B5EF4-FFF2-40B4-BE49-F238E27FC236}">
                <a16:creationId xmlns:a16="http://schemas.microsoft.com/office/drawing/2014/main" id="{3EC61CCE-92F0-4265-A403-CC8EB3621A8C}"/>
              </a:ext>
            </a:extLst>
          </p:cNvPr>
          <p:cNvSpPr txBox="1"/>
          <p:nvPr/>
        </p:nvSpPr>
        <p:spPr>
          <a:xfrm>
            <a:off x="1896229" y="1577193"/>
            <a:ext cx="897671" cy="230832"/>
          </a:xfrm>
          <a:prstGeom prst="rect">
            <a:avLst/>
          </a:prstGeom>
          <a:noFill/>
        </p:spPr>
        <p:txBody>
          <a:bodyPr wrap="square" rtlCol="0">
            <a:spAutoFit/>
          </a:bodyPr>
          <a:lstStyle/>
          <a:p>
            <a:r>
              <a:rPr kumimoji="1" lang="en-US" altLang="ja-JP" sz="900" dirty="0"/>
              <a:t>R4</a:t>
            </a:r>
            <a:r>
              <a:rPr kumimoji="1" lang="ja-JP" altLang="en-US" sz="900" dirty="0"/>
              <a:t>年度末時点</a:t>
            </a:r>
          </a:p>
        </p:txBody>
      </p:sp>
      <p:sp>
        <p:nvSpPr>
          <p:cNvPr id="33" name="テキスト ボックス 32">
            <a:extLst>
              <a:ext uri="{FF2B5EF4-FFF2-40B4-BE49-F238E27FC236}">
                <a16:creationId xmlns:a16="http://schemas.microsoft.com/office/drawing/2014/main" id="{0BC629FD-D26C-4DD8-AD10-21A2EE714770}"/>
              </a:ext>
            </a:extLst>
          </p:cNvPr>
          <p:cNvSpPr txBox="1"/>
          <p:nvPr/>
        </p:nvSpPr>
        <p:spPr>
          <a:xfrm>
            <a:off x="2111800" y="2670426"/>
            <a:ext cx="411645" cy="230832"/>
          </a:xfrm>
          <a:prstGeom prst="rect">
            <a:avLst/>
          </a:prstGeom>
          <a:solidFill>
            <a:schemeClr val="bg1"/>
          </a:solidFill>
          <a:ln>
            <a:solidFill>
              <a:schemeClr val="tx1"/>
            </a:solidFill>
          </a:ln>
        </p:spPr>
        <p:txBody>
          <a:bodyPr wrap="square" rtlCol="0">
            <a:spAutoFit/>
          </a:bodyPr>
          <a:lstStyle/>
          <a:p>
            <a:r>
              <a:rPr lang="ja-JP" altLang="en-US" sz="900" dirty="0"/>
              <a:t>管渠</a:t>
            </a:r>
            <a:endParaRPr kumimoji="1" lang="ja-JP" altLang="en-US" sz="900" dirty="0"/>
          </a:p>
        </p:txBody>
      </p:sp>
      <p:sp>
        <p:nvSpPr>
          <p:cNvPr id="37" name="テキスト ボックス 36">
            <a:extLst>
              <a:ext uri="{FF2B5EF4-FFF2-40B4-BE49-F238E27FC236}">
                <a16:creationId xmlns:a16="http://schemas.microsoft.com/office/drawing/2014/main" id="{9C7D2CFA-4DB9-4BA2-83AC-9DF765FA971F}"/>
              </a:ext>
            </a:extLst>
          </p:cNvPr>
          <p:cNvSpPr txBox="1"/>
          <p:nvPr/>
        </p:nvSpPr>
        <p:spPr>
          <a:xfrm>
            <a:off x="225052" y="1292893"/>
            <a:ext cx="3609151" cy="276999"/>
          </a:xfrm>
          <a:prstGeom prst="rect">
            <a:avLst/>
          </a:prstGeom>
          <a:noFill/>
        </p:spPr>
        <p:txBody>
          <a:bodyPr wrap="square" rtlCol="0">
            <a:spAutoFit/>
          </a:bodyPr>
          <a:lstStyle/>
          <a:p>
            <a:r>
              <a:rPr kumimoji="1" lang="en-US" altLang="ja-JP" sz="1200" dirty="0"/>
              <a:t>【</a:t>
            </a:r>
            <a:r>
              <a:rPr kumimoji="1" lang="ja-JP" altLang="en-US" sz="1200" dirty="0"/>
              <a:t>管渠緊急度判定結果：</a:t>
            </a:r>
            <a:r>
              <a:rPr lang="ja-JP" altLang="en-US" sz="1200" dirty="0"/>
              <a:t>調査対象</a:t>
            </a:r>
            <a:r>
              <a:rPr kumimoji="1" lang="ja-JP" altLang="en-US" sz="1200" dirty="0"/>
              <a:t>延長</a:t>
            </a:r>
            <a:r>
              <a:rPr lang="en-US" altLang="ja-JP" sz="1200" dirty="0"/>
              <a:t>481.3</a:t>
            </a:r>
            <a:r>
              <a:rPr kumimoji="1" lang="ja-JP" altLang="en-US" sz="1200" dirty="0"/>
              <a:t>㎞</a:t>
            </a:r>
            <a:r>
              <a:rPr kumimoji="1" lang="en-US" altLang="ja-JP" sz="1200" baseline="30000" dirty="0"/>
              <a:t>※</a:t>
            </a:r>
            <a:r>
              <a:rPr kumimoji="1" lang="en-US" altLang="ja-JP" sz="1200" dirty="0"/>
              <a:t>】</a:t>
            </a:r>
          </a:p>
        </p:txBody>
      </p:sp>
      <p:graphicFrame>
        <p:nvGraphicFramePr>
          <p:cNvPr id="38" name="表 37">
            <a:extLst>
              <a:ext uri="{FF2B5EF4-FFF2-40B4-BE49-F238E27FC236}">
                <a16:creationId xmlns:a16="http://schemas.microsoft.com/office/drawing/2014/main" id="{CECFD623-BC49-4F57-B13F-50DA74BC16DB}"/>
              </a:ext>
            </a:extLst>
          </p:cNvPr>
          <p:cNvGraphicFramePr>
            <a:graphicFrameLocks noGrp="1"/>
          </p:cNvGraphicFramePr>
          <p:nvPr/>
        </p:nvGraphicFramePr>
        <p:xfrm>
          <a:off x="4435328" y="1839585"/>
          <a:ext cx="4292950" cy="1008111"/>
        </p:xfrm>
        <a:graphic>
          <a:graphicData uri="http://schemas.openxmlformats.org/drawingml/2006/table">
            <a:tbl>
              <a:tblPr>
                <a:tableStyleId>{5C22544A-7EE6-4342-B048-85BDC9FD1C3A}</a:tableStyleId>
              </a:tblPr>
              <a:tblGrid>
                <a:gridCol w="858552">
                  <a:extLst>
                    <a:ext uri="{9D8B030D-6E8A-4147-A177-3AD203B41FA5}">
                      <a16:colId xmlns:a16="http://schemas.microsoft.com/office/drawing/2014/main" val="239149618"/>
                    </a:ext>
                  </a:extLst>
                </a:gridCol>
                <a:gridCol w="870451">
                  <a:extLst>
                    <a:ext uri="{9D8B030D-6E8A-4147-A177-3AD203B41FA5}">
                      <a16:colId xmlns:a16="http://schemas.microsoft.com/office/drawing/2014/main" val="640931907"/>
                    </a:ext>
                  </a:extLst>
                </a:gridCol>
                <a:gridCol w="2563947">
                  <a:extLst>
                    <a:ext uri="{9D8B030D-6E8A-4147-A177-3AD203B41FA5}">
                      <a16:colId xmlns:a16="http://schemas.microsoft.com/office/drawing/2014/main" val="3869115142"/>
                    </a:ext>
                  </a:extLst>
                </a:gridCol>
              </a:tblGrid>
              <a:tr h="336037">
                <a:tc>
                  <a:txBody>
                    <a:bodyPr/>
                    <a:lstStyle/>
                    <a:p>
                      <a:pPr algn="l" fontAlgn="ctr"/>
                      <a:r>
                        <a:rPr lang="ja-JP" altLang="en-US" sz="1000" b="0" i="0" u="none" strike="noStrike" dirty="0">
                          <a:solidFill>
                            <a:schemeClr val="bg1"/>
                          </a:solidFill>
                          <a:effectLst/>
                          <a:latin typeface="+mj-ea"/>
                          <a:ea typeface="+mj-ea"/>
                        </a:rPr>
                        <a:t>緊急度</a:t>
                      </a:r>
                      <a:r>
                        <a:rPr lang="en-US" altLang="ja-JP" sz="1000" b="0" i="0" u="none" strike="noStrike" dirty="0">
                          <a:solidFill>
                            <a:schemeClr val="bg1"/>
                          </a:solidFill>
                          <a:effectLst/>
                          <a:latin typeface="+mj-ea"/>
                          <a:ea typeface="+mj-ea"/>
                        </a:rPr>
                        <a:t>Ⅰ</a:t>
                      </a:r>
                      <a:endParaRPr lang="ja-JP" altLang="en-US" sz="1000" b="0" i="0" u="none" strike="noStrike" dirty="0">
                        <a:solidFill>
                          <a:schemeClr val="bg1"/>
                        </a:solidFill>
                        <a:effectLst/>
                        <a:latin typeface="+mj-ea"/>
                        <a:ea typeface="+mj-ea"/>
                      </a:endParaRPr>
                    </a:p>
                  </a:txBody>
                  <a:tcPr marL="72000" marR="72000" marT="0" marB="0" anchor="ctr">
                    <a:solidFill>
                      <a:srgbClr val="FF0000"/>
                    </a:solidFill>
                  </a:tcPr>
                </a:tc>
                <a:tc>
                  <a:txBody>
                    <a:bodyPr/>
                    <a:lstStyle/>
                    <a:p>
                      <a:pPr algn="ctr" fontAlgn="ctr"/>
                      <a:r>
                        <a:rPr lang="ja-JP" altLang="en-US" sz="900" u="none" strike="noStrike" dirty="0">
                          <a:solidFill>
                            <a:schemeClr val="bg1"/>
                          </a:solidFill>
                          <a:effectLst/>
                          <a:latin typeface="+mj-ea"/>
                          <a:ea typeface="+mj-ea"/>
                        </a:rPr>
                        <a:t>重度</a:t>
                      </a:r>
                      <a:r>
                        <a:rPr lang="en-US" altLang="ja-JP" sz="1000" u="none" strike="noStrike" dirty="0">
                          <a:solidFill>
                            <a:schemeClr val="bg1"/>
                          </a:solidFill>
                          <a:effectLst/>
                          <a:latin typeface="+mj-ea"/>
                          <a:ea typeface="+mj-ea"/>
                        </a:rPr>
                        <a:t> </a:t>
                      </a:r>
                      <a:endParaRPr lang="en-US" altLang="ja-JP" sz="1000" b="0" i="0" u="none" strike="noStrike" dirty="0">
                        <a:solidFill>
                          <a:schemeClr val="bg1"/>
                        </a:solidFill>
                        <a:effectLst/>
                        <a:latin typeface="+mj-ea"/>
                        <a:ea typeface="+mj-ea"/>
                      </a:endParaRPr>
                    </a:p>
                  </a:txBody>
                  <a:tcPr marL="72000" marR="72000" marT="0" marB="0" anchor="ctr">
                    <a:solidFill>
                      <a:srgbClr val="FF0000"/>
                    </a:solidFill>
                  </a:tcPr>
                </a:tc>
                <a:tc>
                  <a:txBody>
                    <a:bodyPr/>
                    <a:lstStyle/>
                    <a:p>
                      <a:pPr algn="l" fontAlgn="ctr"/>
                      <a:r>
                        <a:rPr lang="ja-JP" altLang="en-US" sz="900" b="0" i="0" u="none" strike="noStrike" dirty="0">
                          <a:solidFill>
                            <a:schemeClr val="bg1"/>
                          </a:solidFill>
                          <a:effectLst/>
                          <a:latin typeface="+mn-lt"/>
                          <a:ea typeface="+mj-ea"/>
                        </a:rPr>
                        <a:t>速やかに措置が必要</a:t>
                      </a:r>
                      <a:endParaRPr lang="en-US" altLang="ja-JP" sz="900" b="0" i="0" u="none" strike="noStrike" dirty="0">
                        <a:solidFill>
                          <a:schemeClr val="bg1"/>
                        </a:solidFill>
                        <a:effectLst/>
                        <a:latin typeface="+mn-lt"/>
                        <a:ea typeface="+mj-ea"/>
                      </a:endParaRPr>
                    </a:p>
                  </a:txBody>
                  <a:tcPr marL="72000" marR="72000" marT="0" marB="0" anchor="ctr">
                    <a:solidFill>
                      <a:srgbClr val="FF0000"/>
                    </a:solidFill>
                  </a:tcPr>
                </a:tc>
                <a:extLst>
                  <a:ext uri="{0D108BD9-81ED-4DB2-BD59-A6C34878D82A}">
                    <a16:rowId xmlns:a16="http://schemas.microsoft.com/office/drawing/2014/main" val="381629413"/>
                  </a:ext>
                </a:extLst>
              </a:tr>
              <a:tr h="336037">
                <a:tc>
                  <a:txBody>
                    <a:bodyPr/>
                    <a:lstStyle/>
                    <a:p>
                      <a:pPr algn="l" fontAlgn="ctr"/>
                      <a:r>
                        <a:rPr lang="ja-JP" altLang="en-US" sz="1000" b="0" i="0" u="none" strike="noStrike" dirty="0">
                          <a:solidFill>
                            <a:schemeClr val="tx1">
                              <a:lumMod val="65000"/>
                              <a:lumOff val="35000"/>
                            </a:schemeClr>
                          </a:solidFill>
                          <a:effectLst/>
                          <a:latin typeface="+mj-ea"/>
                          <a:ea typeface="+mj-ea"/>
                        </a:rPr>
                        <a:t>緊急度</a:t>
                      </a:r>
                      <a:r>
                        <a:rPr lang="en-US" altLang="ja-JP" sz="1000" b="0" i="0" u="none" strike="noStrike" dirty="0">
                          <a:solidFill>
                            <a:schemeClr val="tx1">
                              <a:lumMod val="65000"/>
                              <a:lumOff val="35000"/>
                            </a:schemeClr>
                          </a:solidFill>
                          <a:effectLst/>
                          <a:latin typeface="+mj-ea"/>
                          <a:ea typeface="+mj-ea"/>
                        </a:rPr>
                        <a:t>Ⅱ</a:t>
                      </a:r>
                      <a:endParaRPr lang="ja-JP" altLang="en-US" sz="1000" b="0" i="0" u="none" strike="noStrike" dirty="0">
                        <a:solidFill>
                          <a:schemeClr val="tx1">
                            <a:lumMod val="65000"/>
                            <a:lumOff val="35000"/>
                          </a:schemeClr>
                        </a:solidFill>
                        <a:effectLst/>
                        <a:latin typeface="+mj-ea"/>
                        <a:ea typeface="+mj-ea"/>
                      </a:endParaRPr>
                    </a:p>
                  </a:txBody>
                  <a:tcPr marL="72000" marR="72000" marT="0" marB="0" anchor="ctr">
                    <a:solidFill>
                      <a:srgbClr val="FFFF00"/>
                    </a:solidFill>
                  </a:tcPr>
                </a:tc>
                <a:tc>
                  <a:txBody>
                    <a:bodyPr/>
                    <a:lstStyle/>
                    <a:p>
                      <a:pPr algn="ctr" fontAlgn="ctr"/>
                      <a:r>
                        <a:rPr lang="ja-JP" altLang="en-US" sz="900" u="none" strike="noStrike" dirty="0">
                          <a:solidFill>
                            <a:schemeClr val="tx1">
                              <a:lumMod val="65000"/>
                              <a:lumOff val="35000"/>
                            </a:schemeClr>
                          </a:solidFill>
                          <a:effectLst/>
                          <a:latin typeface="+mj-ea"/>
                          <a:ea typeface="+mj-ea"/>
                        </a:rPr>
                        <a:t>中度</a:t>
                      </a:r>
                      <a:r>
                        <a:rPr lang="en-US" altLang="ja-JP" sz="1000" u="none" strike="noStrike" dirty="0">
                          <a:solidFill>
                            <a:schemeClr val="tx1">
                              <a:lumMod val="65000"/>
                              <a:lumOff val="35000"/>
                            </a:schemeClr>
                          </a:solidFill>
                          <a:effectLst/>
                          <a:latin typeface="+mj-ea"/>
                          <a:ea typeface="+mj-ea"/>
                        </a:rPr>
                        <a:t> </a:t>
                      </a:r>
                      <a:endParaRPr lang="en-US" altLang="ja-JP" sz="1000" b="0" i="0" u="none" strike="noStrike" dirty="0">
                        <a:solidFill>
                          <a:schemeClr val="tx1">
                            <a:lumMod val="65000"/>
                            <a:lumOff val="35000"/>
                          </a:schemeClr>
                        </a:solidFill>
                        <a:effectLst/>
                        <a:latin typeface="+mj-ea"/>
                        <a:ea typeface="+mj-ea"/>
                      </a:endParaRPr>
                    </a:p>
                  </a:txBody>
                  <a:tcPr marL="72000" marR="72000" marT="0" marB="0" anchor="ctr">
                    <a:solidFill>
                      <a:srgbClr val="FFFF00"/>
                    </a:solidFill>
                  </a:tcPr>
                </a:tc>
                <a:tc>
                  <a:txBody>
                    <a:bodyPr/>
                    <a:lstStyle/>
                    <a:p>
                      <a:pPr algn="l" fontAlgn="ctr"/>
                      <a:r>
                        <a:rPr lang="ja-JP" altLang="en-US" sz="900" b="0" i="0" u="none" strike="noStrike" dirty="0">
                          <a:solidFill>
                            <a:schemeClr val="tx1">
                              <a:lumMod val="65000"/>
                              <a:lumOff val="35000"/>
                            </a:schemeClr>
                          </a:solidFill>
                          <a:effectLst/>
                          <a:latin typeface="+mn-lt"/>
                          <a:ea typeface="+mj-ea"/>
                        </a:rPr>
                        <a:t>簡易な対応により措置を</a:t>
                      </a:r>
                      <a:r>
                        <a:rPr lang="en-US" altLang="ja-JP" sz="900" b="0" i="0" u="none" strike="noStrike" dirty="0">
                          <a:solidFill>
                            <a:schemeClr val="tx1">
                              <a:lumMod val="65000"/>
                              <a:lumOff val="35000"/>
                            </a:schemeClr>
                          </a:solidFill>
                          <a:effectLst/>
                          <a:latin typeface="+mn-lt"/>
                          <a:ea typeface="+mj-ea"/>
                        </a:rPr>
                        <a:t>5</a:t>
                      </a:r>
                      <a:r>
                        <a:rPr lang="ja-JP" altLang="en-US" sz="900" b="0" i="0" u="none" strike="noStrike" dirty="0">
                          <a:solidFill>
                            <a:schemeClr val="tx1">
                              <a:lumMod val="65000"/>
                              <a:lumOff val="35000"/>
                            </a:schemeClr>
                          </a:solidFill>
                          <a:effectLst/>
                          <a:latin typeface="+mn-lt"/>
                          <a:ea typeface="+mj-ea"/>
                        </a:rPr>
                        <a:t>年未満まで延長できる</a:t>
                      </a:r>
                      <a:endParaRPr lang="en-US" altLang="ja-JP" sz="900" b="0" i="0" u="none" strike="noStrike" dirty="0">
                        <a:solidFill>
                          <a:schemeClr val="tx1">
                            <a:lumMod val="65000"/>
                            <a:lumOff val="35000"/>
                          </a:schemeClr>
                        </a:solidFill>
                        <a:effectLst/>
                        <a:latin typeface="+mn-lt"/>
                        <a:ea typeface="+mj-ea"/>
                      </a:endParaRPr>
                    </a:p>
                  </a:txBody>
                  <a:tcPr marL="72000" marR="72000" marT="0" marB="0" anchor="ctr">
                    <a:solidFill>
                      <a:srgbClr val="FFFF00"/>
                    </a:solidFill>
                  </a:tcPr>
                </a:tc>
                <a:extLst>
                  <a:ext uri="{0D108BD9-81ED-4DB2-BD59-A6C34878D82A}">
                    <a16:rowId xmlns:a16="http://schemas.microsoft.com/office/drawing/2014/main" val="2771117208"/>
                  </a:ext>
                </a:extLst>
              </a:tr>
              <a:tr h="336037">
                <a:tc>
                  <a:txBody>
                    <a:bodyPr/>
                    <a:lstStyle/>
                    <a:p>
                      <a:pPr algn="l" fontAlgn="ctr"/>
                      <a:r>
                        <a:rPr lang="ja-JP" altLang="en-US" sz="1000" b="0" i="0" u="none" strike="noStrike" dirty="0">
                          <a:solidFill>
                            <a:schemeClr val="bg1"/>
                          </a:solidFill>
                          <a:effectLst/>
                          <a:latin typeface="+mj-ea"/>
                          <a:ea typeface="+mj-ea"/>
                        </a:rPr>
                        <a:t>緊急度</a:t>
                      </a:r>
                      <a:r>
                        <a:rPr lang="en-US" altLang="ja-JP" sz="1000" b="0" i="0" u="none" strike="noStrike" dirty="0">
                          <a:solidFill>
                            <a:schemeClr val="bg1"/>
                          </a:solidFill>
                          <a:effectLst/>
                          <a:latin typeface="+mj-ea"/>
                          <a:ea typeface="+mj-ea"/>
                        </a:rPr>
                        <a:t>Ⅲ</a:t>
                      </a:r>
                      <a:endParaRPr lang="ja-JP" altLang="en-US" sz="1000" b="0" i="0" u="none" strike="noStrike" dirty="0">
                        <a:solidFill>
                          <a:schemeClr val="bg1"/>
                        </a:solidFill>
                        <a:effectLst/>
                        <a:latin typeface="+mj-ea"/>
                        <a:ea typeface="+mj-ea"/>
                      </a:endParaRPr>
                    </a:p>
                  </a:txBody>
                  <a:tcPr marL="72000" marR="72000" marT="0" marB="0" anchor="ctr">
                    <a:solidFill>
                      <a:srgbClr val="0070C0"/>
                    </a:solidFill>
                  </a:tcPr>
                </a:tc>
                <a:tc>
                  <a:txBody>
                    <a:bodyPr/>
                    <a:lstStyle/>
                    <a:p>
                      <a:pPr algn="ctr" fontAlgn="ctr"/>
                      <a:r>
                        <a:rPr lang="ja-JP" altLang="en-US" sz="900" u="none" strike="noStrike" dirty="0">
                          <a:solidFill>
                            <a:schemeClr val="bg1"/>
                          </a:solidFill>
                          <a:effectLst/>
                          <a:latin typeface="+mj-ea"/>
                          <a:ea typeface="+mj-ea"/>
                        </a:rPr>
                        <a:t>軽度</a:t>
                      </a:r>
                      <a:r>
                        <a:rPr lang="en-US" altLang="ja-JP" sz="1000" u="none" strike="noStrike" dirty="0">
                          <a:solidFill>
                            <a:schemeClr val="bg1"/>
                          </a:solidFill>
                          <a:effectLst/>
                          <a:latin typeface="+mj-ea"/>
                          <a:ea typeface="+mj-ea"/>
                        </a:rPr>
                        <a:t> </a:t>
                      </a:r>
                      <a:endParaRPr lang="en-US" altLang="ja-JP" sz="1000" b="0" i="0" u="none" strike="noStrike" dirty="0">
                        <a:solidFill>
                          <a:schemeClr val="bg1"/>
                        </a:solidFill>
                        <a:effectLst/>
                        <a:latin typeface="+mj-ea"/>
                        <a:ea typeface="+mj-ea"/>
                      </a:endParaRPr>
                    </a:p>
                  </a:txBody>
                  <a:tcPr marL="72000" marR="72000" marT="0" marB="0" anchor="ctr">
                    <a:solidFill>
                      <a:srgbClr val="0070C0"/>
                    </a:solidFill>
                  </a:tcPr>
                </a:tc>
                <a:tc>
                  <a:txBody>
                    <a:bodyPr/>
                    <a:lstStyle/>
                    <a:p>
                      <a:pPr algn="l" fontAlgn="ctr"/>
                      <a:r>
                        <a:rPr lang="ja-JP" altLang="en-US" sz="900" b="0" i="0" u="none" strike="noStrike" dirty="0">
                          <a:solidFill>
                            <a:schemeClr val="bg1"/>
                          </a:solidFill>
                          <a:effectLst/>
                          <a:latin typeface="+mn-lt"/>
                          <a:ea typeface="+mj-ea"/>
                        </a:rPr>
                        <a:t>簡易な対応により措置を</a:t>
                      </a:r>
                      <a:r>
                        <a:rPr lang="en-US" altLang="ja-JP" sz="900" b="0" i="0" u="none" strike="noStrike" dirty="0">
                          <a:solidFill>
                            <a:schemeClr val="bg1"/>
                          </a:solidFill>
                          <a:effectLst/>
                          <a:latin typeface="+mn-lt"/>
                          <a:ea typeface="+mj-ea"/>
                        </a:rPr>
                        <a:t>5</a:t>
                      </a:r>
                      <a:r>
                        <a:rPr lang="ja-JP" altLang="en-US" sz="900" b="0" i="0" u="none" strike="noStrike" dirty="0">
                          <a:solidFill>
                            <a:schemeClr val="bg1"/>
                          </a:solidFill>
                          <a:effectLst/>
                          <a:latin typeface="+mn-lt"/>
                          <a:ea typeface="+mj-ea"/>
                        </a:rPr>
                        <a:t>年以上に延長できる</a:t>
                      </a:r>
                      <a:endParaRPr lang="en-US" altLang="ja-JP" sz="900" b="0" i="0" u="none" strike="noStrike" dirty="0">
                        <a:solidFill>
                          <a:schemeClr val="bg1"/>
                        </a:solidFill>
                        <a:effectLst/>
                        <a:latin typeface="+mn-lt"/>
                        <a:ea typeface="+mj-ea"/>
                      </a:endParaRPr>
                    </a:p>
                  </a:txBody>
                  <a:tcPr marL="72000" marR="72000" marT="0" marB="0" anchor="ctr">
                    <a:solidFill>
                      <a:srgbClr val="0070C0"/>
                    </a:solidFill>
                  </a:tcPr>
                </a:tc>
                <a:extLst>
                  <a:ext uri="{0D108BD9-81ED-4DB2-BD59-A6C34878D82A}">
                    <a16:rowId xmlns:a16="http://schemas.microsoft.com/office/drawing/2014/main" val="2261946"/>
                  </a:ext>
                </a:extLst>
              </a:tr>
            </a:tbl>
          </a:graphicData>
        </a:graphic>
      </p:graphicFrame>
      <p:sp>
        <p:nvSpPr>
          <p:cNvPr id="39" name="テキスト ボックス 38">
            <a:extLst>
              <a:ext uri="{FF2B5EF4-FFF2-40B4-BE49-F238E27FC236}">
                <a16:creationId xmlns:a16="http://schemas.microsoft.com/office/drawing/2014/main" id="{B135F274-C484-407E-9B16-E3A84B6A7F69}"/>
              </a:ext>
            </a:extLst>
          </p:cNvPr>
          <p:cNvSpPr txBox="1"/>
          <p:nvPr/>
        </p:nvSpPr>
        <p:spPr>
          <a:xfrm>
            <a:off x="3583998" y="1331123"/>
            <a:ext cx="2371824" cy="230832"/>
          </a:xfrm>
          <a:prstGeom prst="rect">
            <a:avLst/>
          </a:prstGeom>
          <a:noFill/>
        </p:spPr>
        <p:txBody>
          <a:bodyPr wrap="square" rtlCol="0">
            <a:spAutoFit/>
          </a:bodyPr>
          <a:lstStyle/>
          <a:p>
            <a:r>
              <a:rPr lang="en-US" altLang="ja-JP" sz="900" dirty="0"/>
              <a:t>※10</a:t>
            </a:r>
            <a:r>
              <a:rPr lang="ja-JP" altLang="en-US" sz="900" dirty="0"/>
              <a:t>年未経過管等を除く延長</a:t>
            </a:r>
            <a:endParaRPr kumimoji="1" lang="en-US" altLang="ja-JP" sz="900" dirty="0"/>
          </a:p>
        </p:txBody>
      </p:sp>
      <p:sp>
        <p:nvSpPr>
          <p:cNvPr id="40" name="スライド番号プレースホルダー 1">
            <a:extLst>
              <a:ext uri="{FF2B5EF4-FFF2-40B4-BE49-F238E27FC236}">
                <a16:creationId xmlns:a16="http://schemas.microsoft.com/office/drawing/2014/main" id="{48698E29-3E6D-4DFF-91C3-680B322A9E04}"/>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16</a:t>
            </a:fld>
            <a:endParaRPr lang="ja-JP" altLang="en-US" dirty="0"/>
          </a:p>
        </p:txBody>
      </p:sp>
      <p:sp>
        <p:nvSpPr>
          <p:cNvPr id="2" name="正方形/長方形 1">
            <a:extLst>
              <a:ext uri="{FF2B5EF4-FFF2-40B4-BE49-F238E27FC236}">
                <a16:creationId xmlns:a16="http://schemas.microsoft.com/office/drawing/2014/main" id="{A7C99437-A07A-40CB-BDA2-4C43CBA9F354}"/>
              </a:ext>
            </a:extLst>
          </p:cNvPr>
          <p:cNvSpPr/>
          <p:nvPr/>
        </p:nvSpPr>
        <p:spPr>
          <a:xfrm>
            <a:off x="179512" y="1331123"/>
            <a:ext cx="8784976" cy="20153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725DDE95-2387-4084-8E00-95030DE1C2D5}"/>
              </a:ext>
            </a:extLst>
          </p:cNvPr>
          <p:cNvSpPr/>
          <p:nvPr/>
        </p:nvSpPr>
        <p:spPr>
          <a:xfrm>
            <a:off x="172583" y="3429000"/>
            <a:ext cx="8784976" cy="33961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CB9BFA80-06A7-4D23-A70E-D6D3303F695B}"/>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cxnSp>
        <p:nvCxnSpPr>
          <p:cNvPr id="4" name="直線コネクタ 3">
            <a:extLst>
              <a:ext uri="{FF2B5EF4-FFF2-40B4-BE49-F238E27FC236}">
                <a16:creationId xmlns:a16="http://schemas.microsoft.com/office/drawing/2014/main" id="{73975980-D490-4756-B897-53605A94E4B5}"/>
              </a:ext>
            </a:extLst>
          </p:cNvPr>
          <p:cNvCxnSpPr/>
          <p:nvPr/>
        </p:nvCxnSpPr>
        <p:spPr>
          <a:xfrm>
            <a:off x="2339752" y="1808025"/>
            <a:ext cx="0" cy="7568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A3EB1CCF-041C-4EF6-9504-214E0CF47967}"/>
              </a:ext>
            </a:extLst>
          </p:cNvPr>
          <p:cNvSpPr/>
          <p:nvPr/>
        </p:nvSpPr>
        <p:spPr>
          <a:xfrm>
            <a:off x="3318295" y="3039614"/>
            <a:ext cx="4950174" cy="305941"/>
          </a:xfrm>
          <a:prstGeom prst="rect">
            <a:avLst/>
          </a:prstGeom>
          <a:noFill/>
          <a:ln>
            <a:noFill/>
          </a:ln>
        </p:spPr>
        <p:style>
          <a:lnRef idx="2">
            <a:schemeClr val="dk1"/>
          </a:lnRef>
          <a:fillRef idx="1">
            <a:schemeClr val="lt1"/>
          </a:fillRef>
          <a:effectRef idx="0">
            <a:schemeClr val="dk1"/>
          </a:effectRef>
          <a:fontRef idx="minor">
            <a:schemeClr val="dk1"/>
          </a:fontRef>
        </p:style>
        <p:txBody>
          <a:bodyPr lIns="26531" tIns="26531" rIns="26531" bIns="26531" rtlCol="0" anchor="ctr"/>
          <a:lstStyle/>
          <a:p>
            <a:r>
              <a:rPr lang="en-US" altLang="ja-JP" sz="11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緊急度</a:t>
            </a:r>
            <a:r>
              <a:rPr lang="en-US" altLang="ja-JP" sz="11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1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0.7</a:t>
            </a:r>
            <a:r>
              <a:rPr lang="ja-JP" altLang="en-US"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R6</a:t>
            </a:r>
            <a:r>
              <a:rPr lang="ja-JP" altLang="en-US"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対策完了。 今後、緊急度</a:t>
            </a:r>
            <a:r>
              <a:rPr lang="en-US" altLang="ja-JP"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の対策を実施していく</a:t>
            </a:r>
            <a:endParaRPr lang="en-US" altLang="ja-JP" sz="1100" u="sng"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55696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グラフ 34">
            <a:extLst>
              <a:ext uri="{FF2B5EF4-FFF2-40B4-BE49-F238E27FC236}">
                <a16:creationId xmlns:a16="http://schemas.microsoft.com/office/drawing/2014/main" id="{BD21F55E-6A90-4432-9C63-17692FD39756}"/>
              </a:ext>
            </a:extLst>
          </p:cNvPr>
          <p:cNvGraphicFramePr>
            <a:graphicFrameLocks/>
          </p:cNvGraphicFramePr>
          <p:nvPr>
            <p:extLst>
              <p:ext uri="{D42A27DB-BD31-4B8C-83A1-F6EECF244321}">
                <p14:modId xmlns:p14="http://schemas.microsoft.com/office/powerpoint/2010/main" val="3188609207"/>
              </p:ext>
            </p:extLst>
          </p:nvPr>
        </p:nvGraphicFramePr>
        <p:xfrm>
          <a:off x="1089557" y="4697650"/>
          <a:ext cx="3805516" cy="2070094"/>
        </p:xfrm>
        <a:graphic>
          <a:graphicData uri="http://schemas.openxmlformats.org/drawingml/2006/chart">
            <c:chart xmlns:c="http://schemas.openxmlformats.org/drawingml/2006/chart" xmlns:r="http://schemas.openxmlformats.org/officeDocument/2006/relationships" r:id="rId2"/>
          </a:graphicData>
        </a:graphic>
      </p:graphicFrame>
      <p:sp>
        <p:nvSpPr>
          <p:cNvPr id="23" name="テキスト ボックス 22">
            <a:extLst>
              <a:ext uri="{FF2B5EF4-FFF2-40B4-BE49-F238E27FC236}">
                <a16:creationId xmlns:a16="http://schemas.microsoft.com/office/drawing/2014/main" id="{FDF7BC3B-EC55-4B49-B2BA-0EDF99436228}"/>
              </a:ext>
            </a:extLst>
          </p:cNvPr>
          <p:cNvSpPr txBox="1"/>
          <p:nvPr/>
        </p:nvSpPr>
        <p:spPr>
          <a:xfrm>
            <a:off x="57922" y="838672"/>
            <a:ext cx="8770288" cy="461665"/>
          </a:xfrm>
          <a:prstGeom prst="rect">
            <a:avLst/>
          </a:prstGeom>
          <a:noFill/>
        </p:spPr>
        <p:txBody>
          <a:bodyPr wrap="square" rtlCol="0">
            <a:spAutoFit/>
          </a:bodyPr>
          <a:lstStyle/>
          <a:p>
            <a:r>
              <a:rPr lang="en-US" altLang="ja-JP" sz="1200" dirty="0">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圧送管については、「状態監視保全」に位置づけ、新技術による点検を</a:t>
            </a:r>
            <a:r>
              <a:rPr lang="en-US" altLang="ja-JP" sz="1200" dirty="0">
                <a:latin typeface="BIZ UDPゴシック" panose="020B0400000000000000" pitchFamily="50" charset="-128"/>
                <a:ea typeface="BIZ UDPゴシック" panose="020B0400000000000000" pitchFamily="50" charset="-128"/>
              </a:rPr>
              <a:t>1</a:t>
            </a:r>
            <a:r>
              <a:rPr lang="ja-JP" altLang="en-US" sz="1200" dirty="0">
                <a:latin typeface="BIZ UDPゴシック" panose="020B0400000000000000" pitchFamily="50" charset="-128"/>
                <a:ea typeface="BIZ UDPゴシック" panose="020B0400000000000000" pitchFamily="50" charset="-128"/>
              </a:rPr>
              <a:t>回</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年または</a:t>
            </a:r>
            <a:r>
              <a:rPr lang="en-US" altLang="ja-JP" sz="1200" dirty="0">
                <a:latin typeface="BIZ UDPゴシック" panose="020B0400000000000000" pitchFamily="50" charset="-128"/>
                <a:ea typeface="BIZ UDPゴシック" panose="020B0400000000000000" pitchFamily="50" charset="-128"/>
              </a:rPr>
              <a:t>1</a:t>
            </a:r>
            <a:r>
              <a:rPr lang="ja-JP" altLang="en-US" sz="1200" dirty="0">
                <a:latin typeface="BIZ UDPゴシック" panose="020B0400000000000000" pitchFamily="50" charset="-128"/>
                <a:ea typeface="BIZ UDPゴシック" panose="020B0400000000000000" pitchFamily="50" charset="-128"/>
              </a:rPr>
              <a:t>回</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年行うこととし、</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腐食等により緊急度の高い箇所から</a:t>
            </a:r>
            <a:r>
              <a:rPr lang="en-US" altLang="ja-JP" sz="1200" dirty="0">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条化を検討する</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E70BB784-7B5B-4A03-8569-1F68B827EA67}"/>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20" name="テキスト ボックス 19">
            <a:extLst>
              <a:ext uri="{FF2B5EF4-FFF2-40B4-BE49-F238E27FC236}">
                <a16:creationId xmlns:a16="http://schemas.microsoft.com/office/drawing/2014/main" id="{F37B66A5-133E-42A7-998E-B8B4095F0E5F}"/>
              </a:ext>
            </a:extLst>
          </p:cNvPr>
          <p:cNvSpPr txBox="1"/>
          <p:nvPr/>
        </p:nvSpPr>
        <p:spPr>
          <a:xfrm>
            <a:off x="234253" y="1463460"/>
            <a:ext cx="8576690" cy="646331"/>
          </a:xfrm>
          <a:prstGeom prst="rect">
            <a:avLst/>
          </a:prstGeom>
          <a:noFill/>
          <a:ln>
            <a:noFill/>
          </a:ln>
        </p:spPr>
        <p:txBody>
          <a:bodyPr wrap="square" rtlCol="0">
            <a:spAutoFit/>
          </a:bodyPr>
          <a:lstStyle/>
          <a:p>
            <a:pPr algn="just"/>
            <a:r>
              <a:rPr lang="en-US" altLang="ja-JP" sz="1200" kern="100" dirty="0"/>
              <a:t>【</a:t>
            </a:r>
            <a:r>
              <a:rPr lang="ja-JP" altLang="en-US" sz="1200" kern="100" dirty="0"/>
              <a:t>圧送管</a:t>
            </a:r>
            <a:r>
              <a:rPr lang="en-US" altLang="ja-JP" sz="1200" kern="100" dirty="0"/>
              <a:t>】</a:t>
            </a:r>
          </a:p>
          <a:p>
            <a:pPr algn="just"/>
            <a:r>
              <a:rPr lang="ja-JP" altLang="en-US" sz="1200" kern="100" dirty="0">
                <a:effectLst/>
              </a:rPr>
              <a:t>　圧送管は、常時満水状態となるため、腐食に対して有効であることから点検対象から外していた。</a:t>
            </a:r>
          </a:p>
          <a:p>
            <a:pPr algn="just"/>
            <a:endParaRPr lang="en-US" altLang="ja-JP" sz="1200" kern="100" dirty="0">
              <a:effectLst/>
            </a:endParaRPr>
          </a:p>
        </p:txBody>
      </p:sp>
      <p:sp>
        <p:nvSpPr>
          <p:cNvPr id="26" name="テキスト ボックス 25">
            <a:extLst>
              <a:ext uri="{FF2B5EF4-FFF2-40B4-BE49-F238E27FC236}">
                <a16:creationId xmlns:a16="http://schemas.microsoft.com/office/drawing/2014/main" id="{36DC918C-D9AE-4FBD-AC9C-C0539EF15A0F}"/>
              </a:ext>
            </a:extLst>
          </p:cNvPr>
          <p:cNvSpPr txBox="1"/>
          <p:nvPr/>
        </p:nvSpPr>
        <p:spPr>
          <a:xfrm>
            <a:off x="198310" y="2148167"/>
            <a:ext cx="8770288" cy="276999"/>
          </a:xfrm>
          <a:prstGeom prst="rect">
            <a:avLst/>
          </a:prstGeom>
          <a:noFill/>
        </p:spPr>
        <p:txBody>
          <a:bodyPr wrap="square" rtlCol="0">
            <a:spAutoFit/>
          </a:bodyPr>
          <a:lstStyle/>
          <a:p>
            <a:r>
              <a:rPr kumimoji="1" lang="en-US" altLang="ja-JP" sz="1200" dirty="0"/>
              <a:t>【H30</a:t>
            </a:r>
            <a:r>
              <a:rPr lang="ja-JP" altLang="en-US" sz="1200" dirty="0"/>
              <a:t>圧送管の</a:t>
            </a:r>
            <a:r>
              <a:rPr lang="ja-JP" altLang="en-US" sz="1200" u="sng" dirty="0"/>
              <a:t>新たな点検技術</a:t>
            </a:r>
            <a:r>
              <a:rPr kumimoji="1" lang="en-US" altLang="ja-JP" sz="1200" dirty="0"/>
              <a:t>】</a:t>
            </a:r>
            <a:endParaRPr kumimoji="1" lang="ja-JP" altLang="en-US" sz="1200" dirty="0"/>
          </a:p>
        </p:txBody>
      </p:sp>
      <p:pic>
        <p:nvPicPr>
          <p:cNvPr id="27" name="Picture 2">
            <a:extLst>
              <a:ext uri="{FF2B5EF4-FFF2-40B4-BE49-F238E27FC236}">
                <a16:creationId xmlns:a16="http://schemas.microsoft.com/office/drawing/2014/main" id="{1EDC9D22-7C80-424A-AB4A-8E2CCDECF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50" y="2979343"/>
            <a:ext cx="2235457" cy="1242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C1228BEF-E778-4913-964E-9D364A7EF400}"/>
              </a:ext>
            </a:extLst>
          </p:cNvPr>
          <p:cNvSpPr txBox="1"/>
          <p:nvPr/>
        </p:nvSpPr>
        <p:spPr>
          <a:xfrm>
            <a:off x="179067" y="2318700"/>
            <a:ext cx="3031879" cy="661720"/>
          </a:xfrm>
          <a:prstGeom prst="rect">
            <a:avLst/>
          </a:prstGeom>
          <a:noFill/>
        </p:spPr>
        <p:txBody>
          <a:bodyPr wrap="square" rtlCol="0">
            <a:spAutoFit/>
          </a:bodyPr>
          <a:lstStyle/>
          <a:p>
            <a:r>
              <a:rPr kumimoji="1" lang="ja-JP" altLang="en-US" sz="1300" dirty="0"/>
              <a:t>　</a:t>
            </a:r>
            <a:r>
              <a:rPr kumimoji="1" lang="ja-JP" altLang="en-US" sz="1200" dirty="0"/>
              <a:t>硫酸腐食の危険推定箇所（圧送管路内に存在する空気だまり）を机上スクリーニングで抽出</a:t>
            </a:r>
            <a:endParaRPr kumimoji="1" lang="ja-JP" altLang="en-US" sz="1300" dirty="0"/>
          </a:p>
        </p:txBody>
      </p:sp>
      <p:pic>
        <p:nvPicPr>
          <p:cNvPr id="30" name="Picture 4">
            <a:extLst>
              <a:ext uri="{FF2B5EF4-FFF2-40B4-BE49-F238E27FC236}">
                <a16:creationId xmlns:a16="http://schemas.microsoft.com/office/drawing/2014/main" id="{6847C270-C010-4AC7-A1A3-26F77C5E7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202" y="2825945"/>
            <a:ext cx="2132469" cy="1485466"/>
          </a:xfrm>
          <a:prstGeom prst="rect">
            <a:avLst/>
          </a:prstGeom>
          <a:noFill/>
          <a:extLst>
            <a:ext uri="{909E8E84-426E-40DD-AFC4-6F175D3DCCD1}">
              <a14:hiddenFill xmlns:a14="http://schemas.microsoft.com/office/drawing/2010/main">
                <a:solidFill>
                  <a:srgbClr val="FFFFFF"/>
                </a:solidFill>
              </a14:hiddenFill>
            </a:ext>
          </a:extLst>
        </p:spPr>
      </p:pic>
      <p:pic>
        <p:nvPicPr>
          <p:cNvPr id="33" name="図 32">
            <a:extLst>
              <a:ext uri="{FF2B5EF4-FFF2-40B4-BE49-F238E27FC236}">
                <a16:creationId xmlns:a16="http://schemas.microsoft.com/office/drawing/2014/main" id="{8E224585-1283-45A5-9292-525ACFC31A11}"/>
              </a:ext>
            </a:extLst>
          </p:cNvPr>
          <p:cNvPicPr>
            <a:picLocks noChangeAspect="1"/>
          </p:cNvPicPr>
          <p:nvPr/>
        </p:nvPicPr>
        <p:blipFill rotWithShape="1">
          <a:blip r:embed="rId5"/>
          <a:srcRect l="46063" t="44961" r="12988" b="9827"/>
          <a:stretch/>
        </p:blipFill>
        <p:spPr>
          <a:xfrm>
            <a:off x="3845537" y="2832773"/>
            <a:ext cx="2142740" cy="1478638"/>
          </a:xfrm>
          <a:prstGeom prst="rect">
            <a:avLst/>
          </a:prstGeom>
        </p:spPr>
      </p:pic>
      <p:sp>
        <p:nvSpPr>
          <p:cNvPr id="34" name="テキスト ボックス 33">
            <a:extLst>
              <a:ext uri="{FF2B5EF4-FFF2-40B4-BE49-F238E27FC236}">
                <a16:creationId xmlns:a16="http://schemas.microsoft.com/office/drawing/2014/main" id="{D509BBFB-6BF4-48F0-8C11-65B8FEB28FF2}"/>
              </a:ext>
            </a:extLst>
          </p:cNvPr>
          <p:cNvSpPr txBox="1"/>
          <p:nvPr/>
        </p:nvSpPr>
        <p:spPr>
          <a:xfrm>
            <a:off x="3391773" y="2364678"/>
            <a:ext cx="5425848" cy="477054"/>
          </a:xfrm>
          <a:prstGeom prst="rect">
            <a:avLst/>
          </a:prstGeom>
          <a:noFill/>
        </p:spPr>
        <p:txBody>
          <a:bodyPr wrap="square" rtlCol="0">
            <a:spAutoFit/>
          </a:bodyPr>
          <a:lstStyle/>
          <a:p>
            <a:r>
              <a:rPr kumimoji="1" lang="ja-JP" altLang="en-US" sz="1300" dirty="0"/>
              <a:t>　</a:t>
            </a:r>
            <a:r>
              <a:rPr kumimoji="1" lang="ja-JP" altLang="en-US" sz="1200" dirty="0"/>
              <a:t>カメラと照明を搭載したガイド挿入式カメラを使って圧送管路内の硫酸腐食状況を調査</a:t>
            </a:r>
            <a:endParaRPr kumimoji="1" lang="ja-JP" altLang="en-US" sz="1300" dirty="0"/>
          </a:p>
        </p:txBody>
      </p:sp>
      <p:sp>
        <p:nvSpPr>
          <p:cNvPr id="36" name="テキスト ボックス 35">
            <a:extLst>
              <a:ext uri="{FF2B5EF4-FFF2-40B4-BE49-F238E27FC236}">
                <a16:creationId xmlns:a16="http://schemas.microsoft.com/office/drawing/2014/main" id="{B9B81551-C8F8-4690-B865-6AB7640D52F0}"/>
              </a:ext>
            </a:extLst>
          </p:cNvPr>
          <p:cNvSpPr txBox="1"/>
          <p:nvPr/>
        </p:nvSpPr>
        <p:spPr>
          <a:xfrm>
            <a:off x="4878677" y="4300189"/>
            <a:ext cx="3949533" cy="246221"/>
          </a:xfrm>
          <a:prstGeom prst="rect">
            <a:avLst/>
          </a:prstGeom>
          <a:noFill/>
          <a:ln>
            <a:noFill/>
            <a:prstDash val="sysDot"/>
          </a:ln>
        </p:spPr>
        <p:txBody>
          <a:bodyPr wrap="square" rtlCol="0">
            <a:spAutoFit/>
          </a:bodyPr>
          <a:lstStyle/>
          <a:p>
            <a:r>
              <a:rPr kumimoji="1" lang="en-US" altLang="ja-JP" sz="1000" dirty="0"/>
              <a:t>※</a:t>
            </a:r>
            <a:r>
              <a:rPr kumimoji="1" lang="ja-JP" altLang="en-US" sz="1000" dirty="0"/>
              <a:t>国土技術政策総合研究所プレス資料、</a:t>
            </a:r>
            <a:r>
              <a:rPr lang="ja-JP" altLang="en-US" sz="1000" dirty="0"/>
              <a:t>株式会社クボタ</a:t>
            </a:r>
            <a:r>
              <a:rPr lang="en-US" altLang="ja-JP" sz="1000" dirty="0"/>
              <a:t>HP</a:t>
            </a:r>
            <a:r>
              <a:rPr lang="ja-JP" altLang="en-US" sz="1000" dirty="0"/>
              <a:t>　より</a:t>
            </a:r>
            <a:endParaRPr kumimoji="1" lang="en-US" altLang="ja-JP" sz="1000" dirty="0"/>
          </a:p>
        </p:txBody>
      </p:sp>
      <p:sp>
        <p:nvSpPr>
          <p:cNvPr id="38" name="吹き出し: 四角形 37">
            <a:extLst>
              <a:ext uri="{FF2B5EF4-FFF2-40B4-BE49-F238E27FC236}">
                <a16:creationId xmlns:a16="http://schemas.microsoft.com/office/drawing/2014/main" id="{66EDBE73-BD96-4CAE-990A-C153490B3D12}"/>
              </a:ext>
            </a:extLst>
          </p:cNvPr>
          <p:cNvSpPr/>
          <p:nvPr/>
        </p:nvSpPr>
        <p:spPr>
          <a:xfrm>
            <a:off x="360537" y="5202521"/>
            <a:ext cx="598867" cy="350169"/>
          </a:xfrm>
          <a:prstGeom prst="wedgeRectCallout">
            <a:avLst>
              <a:gd name="adj1" fmla="val 158577"/>
              <a:gd name="adj2" fmla="val 929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n-ea"/>
              </a:rPr>
              <a:t>未実施</a:t>
            </a:r>
            <a:r>
              <a:rPr lang="en-US" altLang="ja-JP" sz="1050" dirty="0">
                <a:solidFill>
                  <a:schemeClr val="tx1"/>
                </a:solidFill>
                <a:latin typeface="+mn-ea"/>
              </a:rPr>
              <a:t>43.1</a:t>
            </a:r>
            <a:r>
              <a:rPr kumimoji="1" lang="ja-JP" altLang="en-US" sz="1050" dirty="0">
                <a:solidFill>
                  <a:schemeClr val="tx1"/>
                </a:solidFill>
                <a:latin typeface="+mn-ea"/>
              </a:rPr>
              <a:t>㎞</a:t>
            </a:r>
          </a:p>
        </p:txBody>
      </p:sp>
      <p:sp>
        <p:nvSpPr>
          <p:cNvPr id="39" name="吹き出し: 四角形 38">
            <a:extLst>
              <a:ext uri="{FF2B5EF4-FFF2-40B4-BE49-F238E27FC236}">
                <a16:creationId xmlns:a16="http://schemas.microsoft.com/office/drawing/2014/main" id="{7F40D271-E092-4B02-821E-F17EEDC754EE}"/>
              </a:ext>
            </a:extLst>
          </p:cNvPr>
          <p:cNvSpPr/>
          <p:nvPr/>
        </p:nvSpPr>
        <p:spPr>
          <a:xfrm>
            <a:off x="659970" y="6279121"/>
            <a:ext cx="598867" cy="350169"/>
          </a:xfrm>
          <a:prstGeom prst="wedgeRectCallout">
            <a:avLst>
              <a:gd name="adj1" fmla="val 247645"/>
              <a:gd name="adj2" fmla="val -2008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u="sng" dirty="0">
                <a:solidFill>
                  <a:schemeClr val="tx1"/>
                </a:solidFill>
                <a:latin typeface="+mn-ea"/>
              </a:rPr>
              <a:t>実施済</a:t>
            </a:r>
            <a:r>
              <a:rPr lang="en-US" altLang="ja-JP" sz="1050" u="sng" dirty="0">
                <a:solidFill>
                  <a:schemeClr val="tx1"/>
                </a:solidFill>
                <a:latin typeface="+mn-ea"/>
              </a:rPr>
              <a:t>26.5</a:t>
            </a:r>
            <a:r>
              <a:rPr kumimoji="1" lang="ja-JP" altLang="en-US" sz="1050" u="sng" dirty="0">
                <a:solidFill>
                  <a:schemeClr val="tx1"/>
                </a:solidFill>
                <a:latin typeface="+mn-ea"/>
              </a:rPr>
              <a:t>㎞</a:t>
            </a:r>
          </a:p>
        </p:txBody>
      </p:sp>
      <p:sp>
        <p:nvSpPr>
          <p:cNvPr id="40" name="吹き出し: 四角形 39">
            <a:extLst>
              <a:ext uri="{FF2B5EF4-FFF2-40B4-BE49-F238E27FC236}">
                <a16:creationId xmlns:a16="http://schemas.microsoft.com/office/drawing/2014/main" id="{23703B83-70B5-42A6-8693-2C199B340E8B}"/>
              </a:ext>
            </a:extLst>
          </p:cNvPr>
          <p:cNvSpPr/>
          <p:nvPr/>
        </p:nvSpPr>
        <p:spPr>
          <a:xfrm>
            <a:off x="2856175" y="5857850"/>
            <a:ext cx="659473" cy="350169"/>
          </a:xfrm>
          <a:prstGeom prst="wedgeRectCallout">
            <a:avLst>
              <a:gd name="adj1" fmla="val 119291"/>
              <a:gd name="adj2" fmla="val 233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B</a:t>
            </a:r>
            <a:r>
              <a:rPr lang="ja-JP" altLang="en-US" sz="1050" dirty="0">
                <a:solidFill>
                  <a:schemeClr val="tx1"/>
                </a:solidFill>
                <a:latin typeface="+mn-ea"/>
              </a:rPr>
              <a:t>ランク</a:t>
            </a:r>
            <a:endParaRPr lang="en-US" altLang="ja-JP" sz="1050" dirty="0">
              <a:solidFill>
                <a:schemeClr val="tx1"/>
              </a:solidFill>
              <a:latin typeface="+mn-ea"/>
            </a:endParaRPr>
          </a:p>
          <a:p>
            <a:pPr algn="ctr"/>
            <a:r>
              <a:rPr lang="en-US" altLang="ja-JP" sz="1050" dirty="0">
                <a:solidFill>
                  <a:schemeClr val="tx1"/>
                </a:solidFill>
                <a:latin typeface="+mn-ea"/>
              </a:rPr>
              <a:t>3.1</a:t>
            </a:r>
            <a:r>
              <a:rPr kumimoji="1" lang="ja-JP" altLang="en-US" sz="1050" dirty="0">
                <a:solidFill>
                  <a:schemeClr val="tx1"/>
                </a:solidFill>
                <a:latin typeface="+mn-ea"/>
              </a:rPr>
              <a:t>㎞</a:t>
            </a:r>
          </a:p>
        </p:txBody>
      </p:sp>
      <p:sp>
        <p:nvSpPr>
          <p:cNvPr id="41" name="吹き出し: 四角形 40">
            <a:extLst>
              <a:ext uri="{FF2B5EF4-FFF2-40B4-BE49-F238E27FC236}">
                <a16:creationId xmlns:a16="http://schemas.microsoft.com/office/drawing/2014/main" id="{DCDC5E0D-F40A-4BFA-BEC6-A5329447E316}"/>
              </a:ext>
            </a:extLst>
          </p:cNvPr>
          <p:cNvSpPr/>
          <p:nvPr/>
        </p:nvSpPr>
        <p:spPr>
          <a:xfrm>
            <a:off x="4738749" y="4907612"/>
            <a:ext cx="724552" cy="627935"/>
          </a:xfrm>
          <a:prstGeom prst="wedgeRectCallout">
            <a:avLst>
              <a:gd name="adj1" fmla="val -81967"/>
              <a:gd name="adj2" fmla="val 4383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C</a:t>
            </a:r>
            <a:r>
              <a:rPr lang="ja-JP" altLang="en-US" sz="1050" dirty="0">
                <a:solidFill>
                  <a:schemeClr val="tx1"/>
                </a:solidFill>
                <a:latin typeface="+mn-ea"/>
              </a:rPr>
              <a:t>ランク</a:t>
            </a:r>
            <a:endParaRPr lang="en-US" altLang="ja-JP" sz="1050" dirty="0">
              <a:solidFill>
                <a:schemeClr val="tx1"/>
              </a:solidFill>
              <a:latin typeface="+mn-ea"/>
            </a:endParaRPr>
          </a:p>
          <a:p>
            <a:pPr algn="ctr"/>
            <a:r>
              <a:rPr lang="ja-JP" altLang="en-US" sz="1050" dirty="0">
                <a:solidFill>
                  <a:schemeClr val="tx1"/>
                </a:solidFill>
                <a:latin typeface="+mn-ea"/>
              </a:rPr>
              <a:t>又は</a:t>
            </a:r>
            <a:endParaRPr lang="en-US" altLang="ja-JP" sz="1050" dirty="0">
              <a:solidFill>
                <a:schemeClr val="tx1"/>
              </a:solidFill>
              <a:latin typeface="+mn-ea"/>
            </a:endParaRPr>
          </a:p>
          <a:p>
            <a:pPr algn="ctr"/>
            <a:r>
              <a:rPr lang="ja-JP" altLang="en-US" sz="1050" dirty="0">
                <a:solidFill>
                  <a:schemeClr val="tx1"/>
                </a:solidFill>
                <a:latin typeface="+mn-ea"/>
              </a:rPr>
              <a:t>異常なし</a:t>
            </a:r>
            <a:endParaRPr lang="en-US" altLang="ja-JP" sz="1050" dirty="0">
              <a:solidFill>
                <a:schemeClr val="tx1"/>
              </a:solidFill>
              <a:latin typeface="+mn-ea"/>
            </a:endParaRPr>
          </a:p>
          <a:p>
            <a:pPr algn="ctr"/>
            <a:r>
              <a:rPr lang="en-US" altLang="ja-JP" sz="1050" dirty="0">
                <a:solidFill>
                  <a:schemeClr val="tx1"/>
                </a:solidFill>
                <a:latin typeface="+mn-ea"/>
              </a:rPr>
              <a:t>22.3</a:t>
            </a:r>
            <a:r>
              <a:rPr kumimoji="1" lang="ja-JP" altLang="en-US" sz="1050" dirty="0">
                <a:solidFill>
                  <a:schemeClr val="tx1"/>
                </a:solidFill>
                <a:latin typeface="+mn-ea"/>
              </a:rPr>
              <a:t>㎞</a:t>
            </a:r>
          </a:p>
        </p:txBody>
      </p:sp>
      <p:pic>
        <p:nvPicPr>
          <p:cNvPr id="42" name="図 41">
            <a:extLst>
              <a:ext uri="{FF2B5EF4-FFF2-40B4-BE49-F238E27FC236}">
                <a16:creationId xmlns:a16="http://schemas.microsoft.com/office/drawing/2014/main" id="{C9E61E38-E9D2-4C90-B3C5-C6588201740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562" t="11975"/>
          <a:stretch/>
        </p:blipFill>
        <p:spPr>
          <a:xfrm>
            <a:off x="5687940" y="4772839"/>
            <a:ext cx="3280374" cy="1016821"/>
          </a:xfrm>
          <a:prstGeom prst="rect">
            <a:avLst/>
          </a:prstGeom>
        </p:spPr>
      </p:pic>
      <p:cxnSp>
        <p:nvCxnSpPr>
          <p:cNvPr id="43" name="直線コネクタ 42">
            <a:extLst>
              <a:ext uri="{FF2B5EF4-FFF2-40B4-BE49-F238E27FC236}">
                <a16:creationId xmlns:a16="http://schemas.microsoft.com/office/drawing/2014/main" id="{21E93BA7-BF88-46DA-B86D-FE430FA0532B}"/>
              </a:ext>
            </a:extLst>
          </p:cNvPr>
          <p:cNvCxnSpPr/>
          <p:nvPr/>
        </p:nvCxnSpPr>
        <p:spPr>
          <a:xfrm>
            <a:off x="198310" y="4546410"/>
            <a:ext cx="8559423"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08104C2C-660F-45CB-9B5C-5330E2BAFFEB}"/>
              </a:ext>
            </a:extLst>
          </p:cNvPr>
          <p:cNvSpPr txBox="1"/>
          <p:nvPr/>
        </p:nvSpPr>
        <p:spPr>
          <a:xfrm>
            <a:off x="106316" y="4604757"/>
            <a:ext cx="5157716" cy="276999"/>
          </a:xfrm>
          <a:prstGeom prst="rect">
            <a:avLst/>
          </a:prstGeom>
          <a:noFill/>
        </p:spPr>
        <p:txBody>
          <a:bodyPr wrap="square" rtlCol="0">
            <a:spAutoFit/>
          </a:bodyPr>
          <a:lstStyle/>
          <a:p>
            <a:r>
              <a:rPr kumimoji="1" lang="en-US" altLang="ja-JP" sz="1200" dirty="0"/>
              <a:t>【</a:t>
            </a:r>
            <a:r>
              <a:rPr kumimoji="1" lang="ja-JP" altLang="en-US" sz="1200" u="sng" dirty="0"/>
              <a:t>府内圧送管調査状況</a:t>
            </a:r>
            <a:r>
              <a:rPr kumimoji="1" lang="ja-JP" altLang="en-US" sz="1200" dirty="0"/>
              <a:t>（</a:t>
            </a:r>
            <a:r>
              <a:rPr kumimoji="1" lang="en-US" altLang="ja-JP" sz="1200" dirty="0"/>
              <a:t>R2</a:t>
            </a:r>
            <a:r>
              <a:rPr kumimoji="1" lang="ja-JP" altLang="en-US" sz="1200" dirty="0"/>
              <a:t>年度より点検開始）　全体延長</a:t>
            </a:r>
            <a:r>
              <a:rPr kumimoji="1" lang="en-US" altLang="ja-JP" sz="1200" dirty="0"/>
              <a:t>69.6</a:t>
            </a:r>
            <a:r>
              <a:rPr kumimoji="1" lang="ja-JP" altLang="en-US" sz="1200" dirty="0"/>
              <a:t>㎞</a:t>
            </a:r>
            <a:r>
              <a:rPr kumimoji="1" lang="en-US" altLang="ja-JP" sz="1200" dirty="0"/>
              <a:t>】</a:t>
            </a:r>
          </a:p>
        </p:txBody>
      </p:sp>
      <p:pic>
        <p:nvPicPr>
          <p:cNvPr id="45" name="図 44">
            <a:extLst>
              <a:ext uri="{FF2B5EF4-FFF2-40B4-BE49-F238E27FC236}">
                <a16:creationId xmlns:a16="http://schemas.microsoft.com/office/drawing/2014/main" id="{72648248-3B22-4842-A18B-A2783F93C805}"/>
              </a:ext>
            </a:extLst>
          </p:cNvPr>
          <p:cNvPicPr>
            <a:picLocks noChangeAspect="1"/>
          </p:cNvPicPr>
          <p:nvPr/>
        </p:nvPicPr>
        <p:blipFill>
          <a:blip r:embed="rId7"/>
          <a:stretch>
            <a:fillRect/>
          </a:stretch>
        </p:blipFill>
        <p:spPr>
          <a:xfrm>
            <a:off x="5755129" y="5889639"/>
            <a:ext cx="2323708" cy="531794"/>
          </a:xfrm>
          <a:prstGeom prst="rect">
            <a:avLst/>
          </a:prstGeom>
          <a:solidFill>
            <a:schemeClr val="bg1"/>
          </a:solidFill>
        </p:spPr>
      </p:pic>
      <p:sp>
        <p:nvSpPr>
          <p:cNvPr id="46" name="テキスト ボックス 45">
            <a:extLst>
              <a:ext uri="{FF2B5EF4-FFF2-40B4-BE49-F238E27FC236}">
                <a16:creationId xmlns:a16="http://schemas.microsoft.com/office/drawing/2014/main" id="{2EC3F159-E29D-4825-9364-2D68D5BC992A}"/>
              </a:ext>
            </a:extLst>
          </p:cNvPr>
          <p:cNvSpPr txBox="1"/>
          <p:nvPr/>
        </p:nvSpPr>
        <p:spPr>
          <a:xfrm>
            <a:off x="3047436" y="6473366"/>
            <a:ext cx="3072036" cy="292388"/>
          </a:xfrm>
          <a:prstGeom prst="rect">
            <a:avLst/>
          </a:prstGeom>
          <a:noFill/>
          <a:ln>
            <a:solidFill>
              <a:schemeClr val="tx1"/>
            </a:solidFill>
          </a:ln>
        </p:spPr>
        <p:txBody>
          <a:bodyPr wrap="square" rtlCol="0">
            <a:spAutoFit/>
          </a:bodyPr>
          <a:lstStyle/>
          <a:p>
            <a:r>
              <a:rPr lang="en-US" altLang="ja-JP" sz="1300" u="sng" dirty="0"/>
              <a:t>A</a:t>
            </a:r>
            <a:r>
              <a:rPr lang="ja-JP" altLang="en-US" sz="1300" u="sng" dirty="0"/>
              <a:t>ランクについては、</a:t>
            </a:r>
            <a:r>
              <a:rPr lang="en-US" altLang="ja-JP" sz="1300" u="sng" dirty="0"/>
              <a:t>2</a:t>
            </a:r>
            <a:r>
              <a:rPr lang="ja-JP" altLang="en-US" sz="1300" u="sng" dirty="0"/>
              <a:t>条化を検討</a:t>
            </a:r>
            <a:endParaRPr kumimoji="1" lang="en-US" altLang="ja-JP" sz="1300" u="sng" dirty="0"/>
          </a:p>
        </p:txBody>
      </p:sp>
      <p:cxnSp>
        <p:nvCxnSpPr>
          <p:cNvPr id="49" name="直線コネクタ 48">
            <a:extLst>
              <a:ext uri="{FF2B5EF4-FFF2-40B4-BE49-F238E27FC236}">
                <a16:creationId xmlns:a16="http://schemas.microsoft.com/office/drawing/2014/main" id="{E872DAE9-23E6-4030-98A1-DAB3D67DEA2E}"/>
              </a:ext>
            </a:extLst>
          </p:cNvPr>
          <p:cNvCxnSpPr/>
          <p:nvPr/>
        </p:nvCxnSpPr>
        <p:spPr>
          <a:xfrm>
            <a:off x="251520" y="2141202"/>
            <a:ext cx="8559423"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a:extLst>
              <a:ext uri="{FF2B5EF4-FFF2-40B4-BE49-F238E27FC236}">
                <a16:creationId xmlns:a16="http://schemas.microsoft.com/office/drawing/2014/main" id="{9D8FCD4A-8EC7-4505-80FA-883D267AE4CB}"/>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17</a:t>
            </a:fld>
            <a:endParaRPr lang="ja-JP" altLang="en-US" dirty="0"/>
          </a:p>
        </p:txBody>
      </p:sp>
      <p:sp>
        <p:nvSpPr>
          <p:cNvPr id="32" name="テキスト ボックス 31">
            <a:extLst>
              <a:ext uri="{FF2B5EF4-FFF2-40B4-BE49-F238E27FC236}">
                <a16:creationId xmlns:a16="http://schemas.microsoft.com/office/drawing/2014/main" id="{78BEDCB7-7933-4360-A38F-6DCF85B88CED}"/>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9" name="フローチャート: 組合せ 28">
            <a:extLst>
              <a:ext uri="{FF2B5EF4-FFF2-40B4-BE49-F238E27FC236}">
                <a16:creationId xmlns:a16="http://schemas.microsoft.com/office/drawing/2014/main" id="{0912CC22-A31C-4AD0-92AE-D3515A9EC754}"/>
              </a:ext>
            </a:extLst>
          </p:cNvPr>
          <p:cNvSpPr/>
          <p:nvPr/>
        </p:nvSpPr>
        <p:spPr>
          <a:xfrm rot="16200000">
            <a:off x="2760101" y="3455386"/>
            <a:ext cx="1115200" cy="115084"/>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吹き出し: 四角形 46">
            <a:extLst>
              <a:ext uri="{FF2B5EF4-FFF2-40B4-BE49-F238E27FC236}">
                <a16:creationId xmlns:a16="http://schemas.microsoft.com/office/drawing/2014/main" id="{B2314CD9-267A-4EBC-A57A-3147479E629A}"/>
              </a:ext>
            </a:extLst>
          </p:cNvPr>
          <p:cNvSpPr/>
          <p:nvPr/>
        </p:nvSpPr>
        <p:spPr>
          <a:xfrm>
            <a:off x="4771288" y="5864642"/>
            <a:ext cx="659473" cy="350169"/>
          </a:xfrm>
          <a:prstGeom prst="wedgeRectCallout">
            <a:avLst>
              <a:gd name="adj1" fmla="val -119891"/>
              <a:gd name="adj2" fmla="val 494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u="sng" dirty="0">
                <a:solidFill>
                  <a:schemeClr val="tx1"/>
                </a:solidFill>
                <a:latin typeface="+mn-ea"/>
              </a:rPr>
              <a:t>A</a:t>
            </a:r>
            <a:r>
              <a:rPr lang="ja-JP" altLang="en-US" sz="1050" u="sng" dirty="0">
                <a:solidFill>
                  <a:schemeClr val="tx1"/>
                </a:solidFill>
                <a:latin typeface="+mn-ea"/>
              </a:rPr>
              <a:t>ランク</a:t>
            </a:r>
            <a:endParaRPr lang="en-US" altLang="ja-JP" sz="1050" u="sng" dirty="0">
              <a:solidFill>
                <a:schemeClr val="tx1"/>
              </a:solidFill>
              <a:latin typeface="+mn-ea"/>
            </a:endParaRPr>
          </a:p>
          <a:p>
            <a:pPr algn="ctr"/>
            <a:r>
              <a:rPr lang="en-US" altLang="ja-JP" sz="1050" u="sng" dirty="0">
                <a:solidFill>
                  <a:schemeClr val="tx1"/>
                </a:solidFill>
                <a:latin typeface="+mn-ea"/>
              </a:rPr>
              <a:t>1.1</a:t>
            </a:r>
            <a:r>
              <a:rPr kumimoji="1" lang="ja-JP" altLang="en-US" sz="1050" u="sng" dirty="0">
                <a:solidFill>
                  <a:schemeClr val="tx1"/>
                </a:solidFill>
                <a:latin typeface="+mn-ea"/>
              </a:rPr>
              <a:t>㎞</a:t>
            </a:r>
          </a:p>
        </p:txBody>
      </p:sp>
      <p:cxnSp>
        <p:nvCxnSpPr>
          <p:cNvPr id="3" name="直線コネクタ 2">
            <a:extLst>
              <a:ext uri="{FF2B5EF4-FFF2-40B4-BE49-F238E27FC236}">
                <a16:creationId xmlns:a16="http://schemas.microsoft.com/office/drawing/2014/main" id="{29E2A1D2-D070-4AA2-93CD-D34AA8C47911}"/>
              </a:ext>
            </a:extLst>
          </p:cNvPr>
          <p:cNvCxnSpPr/>
          <p:nvPr/>
        </p:nvCxnSpPr>
        <p:spPr>
          <a:xfrm>
            <a:off x="6732240" y="6021288"/>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633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8E4D0C1F-444E-4C55-9C7A-91D0AB43CB54}"/>
              </a:ext>
            </a:extLst>
          </p:cNvPr>
          <p:cNvGraphicFramePr>
            <a:graphicFrameLocks/>
          </p:cNvGraphicFramePr>
          <p:nvPr/>
        </p:nvGraphicFramePr>
        <p:xfrm>
          <a:off x="1149015" y="4678706"/>
          <a:ext cx="2952328" cy="1943466"/>
        </p:xfrm>
        <a:graphic>
          <a:graphicData uri="http://schemas.openxmlformats.org/drawingml/2006/chart">
            <c:chart xmlns:c="http://schemas.openxmlformats.org/drawingml/2006/chart" xmlns:r="http://schemas.openxmlformats.org/officeDocument/2006/relationships" r:id="rId2"/>
          </a:graphicData>
        </a:graphic>
      </p:graphicFrame>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腐食のおそれの大きい箇所</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05CCBBE1-106E-4626-8C7E-C40CE87C1AF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0" name="テキスト ボックス 29">
            <a:extLst>
              <a:ext uri="{FF2B5EF4-FFF2-40B4-BE49-F238E27FC236}">
                <a16:creationId xmlns:a16="http://schemas.microsoft.com/office/drawing/2014/main" id="{6B9D214D-55F5-465F-85F4-9B15DB021D46}"/>
              </a:ext>
            </a:extLst>
          </p:cNvPr>
          <p:cNvSpPr txBox="1"/>
          <p:nvPr/>
        </p:nvSpPr>
        <p:spPr>
          <a:xfrm>
            <a:off x="572950" y="4308289"/>
            <a:ext cx="4104456" cy="276999"/>
          </a:xfrm>
          <a:prstGeom prst="rect">
            <a:avLst/>
          </a:prstGeom>
          <a:noFill/>
        </p:spPr>
        <p:txBody>
          <a:bodyPr wrap="square" rtlCol="0">
            <a:spAutoFit/>
          </a:bodyPr>
          <a:lstStyle/>
          <a:p>
            <a:r>
              <a:rPr lang="en-US" altLang="ja-JP" sz="1200" dirty="0"/>
              <a:t>【</a:t>
            </a:r>
            <a:r>
              <a:rPr lang="ja-JP" altLang="en-US" sz="1200" dirty="0"/>
              <a:t>大阪府流域下水道の「</a:t>
            </a:r>
            <a:r>
              <a:rPr kumimoji="1" lang="ja-JP" altLang="en-US" sz="1200" u="sng" dirty="0"/>
              <a:t>腐食のおそれの大きい箇所</a:t>
            </a:r>
            <a:r>
              <a:rPr kumimoji="1" lang="ja-JP" altLang="en-US" sz="1200" dirty="0"/>
              <a:t>」</a:t>
            </a:r>
            <a:r>
              <a:rPr kumimoji="1" lang="en-US" altLang="ja-JP" sz="1200" dirty="0"/>
              <a:t>】</a:t>
            </a:r>
          </a:p>
        </p:txBody>
      </p:sp>
      <p:graphicFrame>
        <p:nvGraphicFramePr>
          <p:cNvPr id="32" name="グラフ 31">
            <a:extLst>
              <a:ext uri="{FF2B5EF4-FFF2-40B4-BE49-F238E27FC236}">
                <a16:creationId xmlns:a16="http://schemas.microsoft.com/office/drawing/2014/main" id="{8E4D0C1F-444E-4C55-9C7A-91D0AB43CB54}"/>
              </a:ext>
            </a:extLst>
          </p:cNvPr>
          <p:cNvGraphicFramePr>
            <a:graphicFrameLocks/>
          </p:cNvGraphicFramePr>
          <p:nvPr/>
        </p:nvGraphicFramePr>
        <p:xfrm>
          <a:off x="1556846" y="4465631"/>
          <a:ext cx="2136665" cy="1769443"/>
        </p:xfrm>
        <a:graphic>
          <a:graphicData uri="http://schemas.openxmlformats.org/drawingml/2006/chart">
            <c:chart xmlns:c="http://schemas.openxmlformats.org/drawingml/2006/chart" xmlns:r="http://schemas.openxmlformats.org/officeDocument/2006/relationships" r:id="rId3"/>
          </a:graphicData>
        </a:graphic>
      </p:graphicFrame>
      <p:sp>
        <p:nvSpPr>
          <p:cNvPr id="33" name="吹き出し: 四角形 32">
            <a:extLst>
              <a:ext uri="{FF2B5EF4-FFF2-40B4-BE49-F238E27FC236}">
                <a16:creationId xmlns:a16="http://schemas.microsoft.com/office/drawing/2014/main" id="{33930189-823A-495C-BC13-3B1D2ECBDE15}"/>
              </a:ext>
            </a:extLst>
          </p:cNvPr>
          <p:cNvSpPr/>
          <p:nvPr/>
        </p:nvSpPr>
        <p:spPr>
          <a:xfrm>
            <a:off x="3175536" y="4678706"/>
            <a:ext cx="1367532" cy="350155"/>
          </a:xfrm>
          <a:prstGeom prst="wedgeRectCallout">
            <a:avLst>
              <a:gd name="adj1" fmla="val -83951"/>
              <a:gd name="adj2" fmla="val 4944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u="sng" dirty="0">
                <a:solidFill>
                  <a:schemeClr val="tx1"/>
                </a:solidFill>
                <a:latin typeface="+mn-ea"/>
              </a:rPr>
              <a:t>腐食のおそれの大きい箇所</a:t>
            </a:r>
            <a:r>
              <a:rPr lang="en-US" altLang="ja-JP" sz="1050" u="sng" dirty="0">
                <a:solidFill>
                  <a:schemeClr val="tx1"/>
                </a:solidFill>
                <a:latin typeface="+mn-ea"/>
              </a:rPr>
              <a:t>18.8</a:t>
            </a:r>
            <a:r>
              <a:rPr kumimoji="1" lang="ja-JP" altLang="en-US" sz="1050" u="sng" dirty="0">
                <a:solidFill>
                  <a:schemeClr val="tx1"/>
                </a:solidFill>
                <a:latin typeface="+mn-ea"/>
              </a:rPr>
              <a:t>㎞</a:t>
            </a:r>
          </a:p>
        </p:txBody>
      </p:sp>
      <p:sp>
        <p:nvSpPr>
          <p:cNvPr id="34" name="テキスト ボックス 33">
            <a:extLst>
              <a:ext uri="{FF2B5EF4-FFF2-40B4-BE49-F238E27FC236}">
                <a16:creationId xmlns:a16="http://schemas.microsoft.com/office/drawing/2014/main" id="{ACE3B925-D72E-424D-AECE-9F4D292181EF}"/>
              </a:ext>
            </a:extLst>
          </p:cNvPr>
          <p:cNvSpPr txBox="1"/>
          <p:nvPr/>
        </p:nvSpPr>
        <p:spPr>
          <a:xfrm>
            <a:off x="2378108" y="5774342"/>
            <a:ext cx="411645" cy="230832"/>
          </a:xfrm>
          <a:prstGeom prst="rect">
            <a:avLst/>
          </a:prstGeom>
          <a:solidFill>
            <a:schemeClr val="bg1"/>
          </a:solidFill>
          <a:ln>
            <a:solidFill>
              <a:schemeClr val="tx1"/>
            </a:solidFill>
          </a:ln>
        </p:spPr>
        <p:txBody>
          <a:bodyPr wrap="square" rtlCol="0">
            <a:spAutoFit/>
          </a:bodyPr>
          <a:lstStyle/>
          <a:p>
            <a:r>
              <a:rPr lang="ja-JP" altLang="en-US" sz="900" dirty="0"/>
              <a:t>管渠</a:t>
            </a:r>
            <a:endParaRPr kumimoji="1" lang="ja-JP" altLang="en-US" sz="900" dirty="0"/>
          </a:p>
        </p:txBody>
      </p:sp>
      <p:sp>
        <p:nvSpPr>
          <p:cNvPr id="35" name="吹き出し: 四角形 34">
            <a:extLst>
              <a:ext uri="{FF2B5EF4-FFF2-40B4-BE49-F238E27FC236}">
                <a16:creationId xmlns:a16="http://schemas.microsoft.com/office/drawing/2014/main" id="{10F529B0-AC4C-4EF7-A617-17A19885AA79}"/>
              </a:ext>
            </a:extLst>
          </p:cNvPr>
          <p:cNvSpPr/>
          <p:nvPr/>
        </p:nvSpPr>
        <p:spPr>
          <a:xfrm>
            <a:off x="418386" y="5599258"/>
            <a:ext cx="1344445" cy="350169"/>
          </a:xfrm>
          <a:prstGeom prst="wedgeRectCallout">
            <a:avLst>
              <a:gd name="adj1" fmla="val 84779"/>
              <a:gd name="adj2" fmla="val -31071"/>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bg1"/>
                </a:solidFill>
                <a:latin typeface="+mn-ea"/>
              </a:rPr>
              <a:t>その他の管渠延長</a:t>
            </a:r>
            <a:endParaRPr kumimoji="1" lang="en-US" altLang="ja-JP" sz="1050" dirty="0">
              <a:solidFill>
                <a:schemeClr val="bg1"/>
              </a:solidFill>
              <a:latin typeface="+mn-ea"/>
            </a:endParaRPr>
          </a:p>
          <a:p>
            <a:pPr algn="ctr"/>
            <a:r>
              <a:rPr lang="en-US" altLang="ja-JP" sz="1050" dirty="0">
                <a:solidFill>
                  <a:schemeClr val="bg1"/>
                </a:solidFill>
                <a:latin typeface="+mn-ea"/>
              </a:rPr>
              <a:t>462.5</a:t>
            </a:r>
            <a:r>
              <a:rPr kumimoji="1" lang="ja-JP" altLang="en-US" sz="1050" dirty="0">
                <a:solidFill>
                  <a:schemeClr val="bg1"/>
                </a:solidFill>
                <a:latin typeface="+mn-ea"/>
              </a:rPr>
              <a:t>㎞</a:t>
            </a:r>
          </a:p>
        </p:txBody>
      </p:sp>
      <p:pic>
        <p:nvPicPr>
          <p:cNvPr id="1026" name="Picture 2">
            <a:extLst>
              <a:ext uri="{FF2B5EF4-FFF2-40B4-BE49-F238E27FC236}">
                <a16:creationId xmlns:a16="http://schemas.microsoft.com/office/drawing/2014/main" id="{7ACBEEC7-EBBF-4480-BDB4-030513DDB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52" y="2125157"/>
            <a:ext cx="3185796" cy="1567343"/>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D672A7C5-DF6D-455B-A176-2E1F841618D6}"/>
              </a:ext>
            </a:extLst>
          </p:cNvPr>
          <p:cNvSpPr txBox="1"/>
          <p:nvPr/>
        </p:nvSpPr>
        <p:spPr>
          <a:xfrm>
            <a:off x="0" y="1417153"/>
            <a:ext cx="8375378" cy="276999"/>
          </a:xfrm>
          <a:prstGeom prst="rect">
            <a:avLst/>
          </a:prstGeom>
          <a:noFill/>
        </p:spPr>
        <p:txBody>
          <a:bodyPr wrap="square">
            <a:spAutoFit/>
          </a:bodyPr>
          <a:lstStyle/>
          <a:p>
            <a:r>
              <a:rPr lang="en-US" altLang="ja-JP" sz="1200" b="0" i="0" dirty="0">
                <a:solidFill>
                  <a:srgbClr val="333333"/>
                </a:solidFill>
                <a:effectLst/>
                <a:latin typeface="メイリオ" panose="020B0604030504040204" pitchFamily="50" charset="-128"/>
                <a:ea typeface="メイリオ" panose="020B0604030504040204" pitchFamily="50" charset="-128"/>
              </a:rPr>
              <a:t>【</a:t>
            </a:r>
            <a:r>
              <a:rPr lang="ja-JP" altLang="en-US" sz="1200" b="0" i="0" dirty="0">
                <a:solidFill>
                  <a:srgbClr val="333333"/>
                </a:solidFill>
                <a:effectLst/>
                <a:latin typeface="メイリオ" panose="020B0604030504040204" pitchFamily="50" charset="-128"/>
                <a:ea typeface="メイリオ" panose="020B0604030504040204" pitchFamily="50" charset="-128"/>
              </a:rPr>
              <a:t>平成</a:t>
            </a:r>
            <a:r>
              <a:rPr lang="en-US" altLang="ja-JP" sz="1200" b="0" i="0" dirty="0">
                <a:solidFill>
                  <a:srgbClr val="333333"/>
                </a:solidFill>
                <a:effectLst/>
                <a:latin typeface="メイリオ" panose="020B0604030504040204" pitchFamily="50" charset="-128"/>
                <a:ea typeface="メイリオ" panose="020B0604030504040204" pitchFamily="50" charset="-128"/>
              </a:rPr>
              <a:t>27</a:t>
            </a:r>
            <a:r>
              <a:rPr lang="ja-JP" altLang="en-US" sz="1200" b="0" i="0" dirty="0">
                <a:solidFill>
                  <a:srgbClr val="333333"/>
                </a:solidFill>
                <a:effectLst/>
                <a:latin typeface="メイリオ" panose="020B0604030504040204" pitchFamily="50" charset="-128"/>
                <a:ea typeface="メイリオ" panose="020B0604030504040204" pitchFamily="50" charset="-128"/>
              </a:rPr>
              <a:t>年下水道法改正</a:t>
            </a:r>
            <a:r>
              <a:rPr lang="en-US" altLang="ja-JP" sz="1200" b="0" i="0" dirty="0">
                <a:solidFill>
                  <a:srgbClr val="333333"/>
                </a:solidFill>
                <a:effectLst/>
                <a:latin typeface="メイリオ" panose="020B0604030504040204" pitchFamily="50" charset="-128"/>
                <a:ea typeface="メイリオ" panose="020B0604030504040204" pitchFamily="50" charset="-128"/>
              </a:rPr>
              <a:t>】</a:t>
            </a:r>
            <a:r>
              <a:rPr lang="ja-JP" altLang="en-US" sz="1200" dirty="0">
                <a:solidFill>
                  <a:srgbClr val="333333"/>
                </a:solidFill>
                <a:latin typeface="メイリオ" panose="020B0604030504040204" pitchFamily="50" charset="-128"/>
                <a:ea typeface="メイリオ" panose="020B0604030504040204" pitchFamily="50" charset="-128"/>
              </a:rPr>
              <a:t>　</a:t>
            </a:r>
            <a:r>
              <a:rPr lang="ja-JP" altLang="en-US" sz="1200" b="0" i="0" dirty="0">
                <a:solidFill>
                  <a:srgbClr val="333333"/>
                </a:solidFill>
                <a:effectLst/>
                <a:latin typeface="メイリオ" panose="020B0604030504040204" pitchFamily="50" charset="-128"/>
                <a:ea typeface="メイリオ" panose="020B0604030504040204" pitchFamily="50" charset="-128"/>
              </a:rPr>
              <a:t>「腐食するおそれが大きい排水施設」については</a:t>
            </a:r>
            <a:r>
              <a:rPr lang="en-US" altLang="ja-JP" sz="1200" b="0" i="0" dirty="0">
                <a:solidFill>
                  <a:srgbClr val="333333"/>
                </a:solidFill>
                <a:effectLst/>
                <a:latin typeface="メイリオ" panose="020B0604030504040204" pitchFamily="50" charset="-128"/>
                <a:ea typeface="メイリオ" panose="020B0604030504040204" pitchFamily="50" charset="-128"/>
              </a:rPr>
              <a:t>5</a:t>
            </a:r>
            <a:r>
              <a:rPr lang="ja-JP" altLang="en-US" sz="1200" b="0" i="0" dirty="0">
                <a:solidFill>
                  <a:srgbClr val="333333"/>
                </a:solidFill>
                <a:effectLst/>
                <a:latin typeface="メイリオ" panose="020B0604030504040204" pitchFamily="50" charset="-128"/>
                <a:ea typeface="メイリオ" panose="020B0604030504040204" pitchFamily="50" charset="-128"/>
              </a:rPr>
              <a:t>年に</a:t>
            </a:r>
            <a:r>
              <a:rPr lang="en-US" altLang="ja-JP" sz="1200" b="0" i="0" dirty="0">
                <a:solidFill>
                  <a:srgbClr val="333333"/>
                </a:solidFill>
                <a:effectLst/>
                <a:latin typeface="メイリオ" panose="020B0604030504040204" pitchFamily="50" charset="-128"/>
                <a:ea typeface="メイリオ" panose="020B0604030504040204" pitchFamily="50" charset="-128"/>
              </a:rPr>
              <a:t>1</a:t>
            </a:r>
            <a:r>
              <a:rPr lang="ja-JP" altLang="en-US" sz="1200" b="0" i="0" dirty="0">
                <a:solidFill>
                  <a:srgbClr val="333333"/>
                </a:solidFill>
                <a:effectLst/>
                <a:latin typeface="メイリオ" panose="020B0604030504040204" pitchFamily="50" charset="-128"/>
                <a:ea typeface="メイリオ" panose="020B0604030504040204" pitchFamily="50" charset="-128"/>
              </a:rPr>
              <a:t>回以上の頻度で点検すること</a:t>
            </a:r>
            <a:endParaRPr lang="ja-JP" altLang="en-US" sz="1200" dirty="0"/>
          </a:p>
        </p:txBody>
      </p:sp>
      <p:pic>
        <p:nvPicPr>
          <p:cNvPr id="1028" name="Picture 4">
            <a:extLst>
              <a:ext uri="{FF2B5EF4-FFF2-40B4-BE49-F238E27FC236}">
                <a16:creationId xmlns:a16="http://schemas.microsoft.com/office/drawing/2014/main" id="{C521A72B-195B-457A-84C7-8F6D42496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2445773"/>
            <a:ext cx="2305250" cy="1218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7D14F97-9BEA-4B43-AB4A-070B7FEE2C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7078" y="1968689"/>
            <a:ext cx="2797260" cy="2020243"/>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a:extLst>
              <a:ext uri="{FF2B5EF4-FFF2-40B4-BE49-F238E27FC236}">
                <a16:creationId xmlns:a16="http://schemas.microsoft.com/office/drawing/2014/main" id="{F1A6D1D3-452A-4C6A-8BAE-9E2D213B964E}"/>
              </a:ext>
            </a:extLst>
          </p:cNvPr>
          <p:cNvSpPr txBox="1"/>
          <p:nvPr/>
        </p:nvSpPr>
        <p:spPr>
          <a:xfrm>
            <a:off x="967766" y="1837884"/>
            <a:ext cx="1243979" cy="261610"/>
          </a:xfrm>
          <a:prstGeom prst="rect">
            <a:avLst/>
          </a:prstGeom>
          <a:noFill/>
        </p:spPr>
        <p:txBody>
          <a:bodyPr wrap="square">
            <a:spAutoFit/>
          </a:bodyPr>
          <a:lstStyle/>
          <a:p>
            <a:r>
              <a:rPr lang="ja-JP" altLang="en-US" sz="1100" b="0" i="0" dirty="0">
                <a:solidFill>
                  <a:srgbClr val="333333"/>
                </a:solidFill>
                <a:effectLst/>
                <a:latin typeface="メイリオ" panose="020B0604030504040204" pitchFamily="50" charset="-128"/>
                <a:ea typeface="メイリオ" panose="020B0604030504040204" pitchFamily="50" charset="-128"/>
              </a:rPr>
              <a:t>圧送管吐出し先</a:t>
            </a:r>
            <a:endParaRPr lang="ja-JP" altLang="en-US" sz="1100" dirty="0"/>
          </a:p>
        </p:txBody>
      </p:sp>
      <p:sp>
        <p:nvSpPr>
          <p:cNvPr id="41" name="テキスト ボックス 40">
            <a:extLst>
              <a:ext uri="{FF2B5EF4-FFF2-40B4-BE49-F238E27FC236}">
                <a16:creationId xmlns:a16="http://schemas.microsoft.com/office/drawing/2014/main" id="{963C6569-99E8-4EBE-B829-ECFA657EF4A6}"/>
              </a:ext>
            </a:extLst>
          </p:cNvPr>
          <p:cNvSpPr txBox="1"/>
          <p:nvPr/>
        </p:nvSpPr>
        <p:spPr>
          <a:xfrm>
            <a:off x="3792978" y="1863547"/>
            <a:ext cx="1748036" cy="261610"/>
          </a:xfrm>
          <a:prstGeom prst="rect">
            <a:avLst/>
          </a:prstGeom>
          <a:noFill/>
        </p:spPr>
        <p:txBody>
          <a:bodyPr wrap="square">
            <a:spAutoFit/>
          </a:bodyPr>
          <a:lstStyle/>
          <a:p>
            <a:r>
              <a:rPr lang="ja-JP" altLang="en-US" sz="1100" b="0" i="0" dirty="0">
                <a:solidFill>
                  <a:srgbClr val="333333"/>
                </a:solidFill>
                <a:effectLst/>
                <a:latin typeface="メイリオ" panose="020B0604030504040204" pitchFamily="50" charset="-128"/>
                <a:ea typeface="メイリオ" panose="020B0604030504040204" pitchFamily="50" charset="-128"/>
              </a:rPr>
              <a:t>落差・段差の大きい箇所</a:t>
            </a:r>
            <a:endParaRPr lang="ja-JP" altLang="en-US" sz="1100" dirty="0"/>
          </a:p>
        </p:txBody>
      </p:sp>
      <p:sp>
        <p:nvSpPr>
          <p:cNvPr id="43" name="テキスト ボックス 42">
            <a:extLst>
              <a:ext uri="{FF2B5EF4-FFF2-40B4-BE49-F238E27FC236}">
                <a16:creationId xmlns:a16="http://schemas.microsoft.com/office/drawing/2014/main" id="{E97DD045-1C4E-4CBF-BB48-860AC79959DF}"/>
              </a:ext>
            </a:extLst>
          </p:cNvPr>
          <p:cNvSpPr txBox="1"/>
          <p:nvPr/>
        </p:nvSpPr>
        <p:spPr>
          <a:xfrm>
            <a:off x="6620562" y="1904288"/>
            <a:ext cx="1701126" cy="276999"/>
          </a:xfrm>
          <a:prstGeom prst="rect">
            <a:avLst/>
          </a:prstGeom>
          <a:solidFill>
            <a:schemeClr val="bg1"/>
          </a:solidFill>
        </p:spPr>
        <p:txBody>
          <a:bodyPr wrap="square">
            <a:spAutoFit/>
          </a:bodyPr>
          <a:lstStyle/>
          <a:p>
            <a:r>
              <a:rPr lang="ja-JP" altLang="en-US" sz="1200" b="0" i="0" dirty="0">
                <a:solidFill>
                  <a:srgbClr val="333333"/>
                </a:solidFill>
                <a:effectLst/>
                <a:latin typeface="メイリオ" panose="020B0604030504040204" pitchFamily="50" charset="-128"/>
                <a:ea typeface="メイリオ" panose="020B0604030504040204" pitchFamily="50" charset="-128"/>
              </a:rPr>
              <a:t>　　　</a:t>
            </a:r>
            <a:r>
              <a:rPr lang="ja-JP" altLang="en-US" sz="1100" b="0" i="0" dirty="0">
                <a:solidFill>
                  <a:srgbClr val="333333"/>
                </a:solidFill>
                <a:effectLst/>
                <a:latin typeface="メイリオ" panose="020B0604030504040204" pitchFamily="50" charset="-128"/>
                <a:ea typeface="メイリオ" panose="020B0604030504040204" pitchFamily="50" charset="-128"/>
              </a:rPr>
              <a:t>伏越し下流部</a:t>
            </a:r>
            <a:endParaRPr lang="ja-JP" altLang="en-US" sz="1200" dirty="0"/>
          </a:p>
        </p:txBody>
      </p:sp>
      <p:sp>
        <p:nvSpPr>
          <p:cNvPr id="44" name="フローチャート: 組合せ 43">
            <a:extLst>
              <a:ext uri="{FF2B5EF4-FFF2-40B4-BE49-F238E27FC236}">
                <a16:creationId xmlns:a16="http://schemas.microsoft.com/office/drawing/2014/main" id="{8015D179-3EAF-47AA-9267-DACC41BE897B}"/>
              </a:ext>
            </a:extLst>
          </p:cNvPr>
          <p:cNvSpPr/>
          <p:nvPr/>
        </p:nvSpPr>
        <p:spPr>
          <a:xfrm rot="16200000">
            <a:off x="4100097" y="5619932"/>
            <a:ext cx="1115200" cy="115084"/>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6B30526E-9850-4B8B-A2A8-4702CE3EF115}"/>
              </a:ext>
            </a:extLst>
          </p:cNvPr>
          <p:cNvSpPr txBox="1"/>
          <p:nvPr/>
        </p:nvSpPr>
        <p:spPr>
          <a:xfrm>
            <a:off x="4931534" y="4999093"/>
            <a:ext cx="4104456" cy="1200329"/>
          </a:xfrm>
          <a:prstGeom prst="rect">
            <a:avLst/>
          </a:prstGeom>
          <a:noFill/>
        </p:spPr>
        <p:txBody>
          <a:bodyPr wrap="square" rtlCol="0">
            <a:spAutoFit/>
          </a:bodyPr>
          <a:lstStyle/>
          <a:p>
            <a:r>
              <a:rPr kumimoji="1" lang="en-US" altLang="ja-JP" sz="1200" dirty="0"/>
              <a:t>【</a:t>
            </a:r>
            <a:r>
              <a:rPr kumimoji="1" lang="ja-JP" altLang="en-US" sz="1200" dirty="0"/>
              <a:t>対策</a:t>
            </a:r>
            <a:r>
              <a:rPr kumimoji="1" lang="en-US" altLang="ja-JP" sz="1200" dirty="0"/>
              <a:t>】</a:t>
            </a:r>
          </a:p>
          <a:p>
            <a:endParaRPr lang="en-US" altLang="ja-JP" sz="1200" dirty="0"/>
          </a:p>
          <a:p>
            <a:r>
              <a:rPr kumimoji="1" lang="ja-JP" altLang="en-US" sz="1200" dirty="0"/>
              <a:t>・平成</a:t>
            </a:r>
            <a:r>
              <a:rPr kumimoji="1" lang="en-US" altLang="ja-JP" sz="1200" dirty="0"/>
              <a:t>27</a:t>
            </a:r>
            <a:r>
              <a:rPr kumimoji="1" lang="ja-JP" altLang="en-US" sz="1200" dirty="0"/>
              <a:t>年度以降、点検調査で発見された腐食のおそれ</a:t>
            </a:r>
            <a:endParaRPr kumimoji="1" lang="en-US" altLang="ja-JP" sz="1200" dirty="0"/>
          </a:p>
          <a:p>
            <a:r>
              <a:rPr lang="ja-JP" altLang="en-US" sz="1200" dirty="0"/>
              <a:t>　</a:t>
            </a:r>
            <a:r>
              <a:rPr kumimoji="1" lang="ja-JP" altLang="en-US" sz="1200" dirty="0"/>
              <a:t>の大きい箇所の</a:t>
            </a:r>
            <a:r>
              <a:rPr kumimoji="1" lang="ja-JP" altLang="en-US" sz="1200" u="sng" dirty="0"/>
              <a:t>「緊急度</a:t>
            </a:r>
            <a:r>
              <a:rPr kumimoji="1" lang="en-US" altLang="ja-JP" sz="1200" u="sng" dirty="0"/>
              <a:t>Ⅰ</a:t>
            </a:r>
            <a:r>
              <a:rPr kumimoji="1" lang="ja-JP" altLang="en-US" sz="1200" u="sng" dirty="0"/>
              <a:t>」は</a:t>
            </a:r>
            <a:r>
              <a:rPr kumimoji="1" lang="en-US" altLang="ja-JP" sz="1200" u="sng" dirty="0"/>
              <a:t>0.8</a:t>
            </a:r>
            <a:r>
              <a:rPr kumimoji="1" lang="ja-JP" altLang="en-US" sz="1200" u="sng" dirty="0"/>
              <a:t>㎞</a:t>
            </a:r>
            <a:endParaRPr kumimoji="1" lang="en-US" altLang="ja-JP" sz="1200" u="sng" dirty="0"/>
          </a:p>
          <a:p>
            <a:endParaRPr lang="en-US" altLang="ja-JP" sz="1200" dirty="0"/>
          </a:p>
          <a:p>
            <a:r>
              <a:rPr lang="ja-JP" altLang="en-US" sz="1200" dirty="0"/>
              <a:t>・これらの箇所は</a:t>
            </a:r>
            <a:r>
              <a:rPr lang="ja-JP" altLang="en-US" sz="1200" u="sng" dirty="0"/>
              <a:t>対策工事を実施済み</a:t>
            </a:r>
            <a:endParaRPr kumimoji="1" lang="en-US" altLang="ja-JP" sz="1200" u="sng" dirty="0"/>
          </a:p>
        </p:txBody>
      </p:sp>
      <p:sp>
        <p:nvSpPr>
          <p:cNvPr id="21" name="スライド番号プレースホルダー 1">
            <a:extLst>
              <a:ext uri="{FF2B5EF4-FFF2-40B4-BE49-F238E27FC236}">
                <a16:creationId xmlns:a16="http://schemas.microsoft.com/office/drawing/2014/main" id="{1AF9A76F-76C9-4979-8F06-5DF4346ED2F0}"/>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18</a:t>
            </a:fld>
            <a:endParaRPr lang="ja-JP" altLang="en-US" dirty="0"/>
          </a:p>
        </p:txBody>
      </p:sp>
      <p:sp>
        <p:nvSpPr>
          <p:cNvPr id="22" name="テキスト ボックス 21">
            <a:extLst>
              <a:ext uri="{FF2B5EF4-FFF2-40B4-BE49-F238E27FC236}">
                <a16:creationId xmlns:a16="http://schemas.microsoft.com/office/drawing/2014/main" id="{A2FE5745-2747-4BD6-9305-CA1FB3C565D5}"/>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Tree>
    <p:extLst>
      <p:ext uri="{BB962C8B-B14F-4D97-AF65-F5344CB8AC3E}">
        <p14:creationId xmlns:p14="http://schemas.microsoft.com/office/powerpoint/2010/main" val="1353378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グラフ 47">
            <a:extLst>
              <a:ext uri="{FF2B5EF4-FFF2-40B4-BE49-F238E27FC236}">
                <a16:creationId xmlns:a16="http://schemas.microsoft.com/office/drawing/2014/main" id="{B004C41B-BF95-4055-AB9C-25FC0E63BF01}"/>
              </a:ext>
            </a:extLst>
          </p:cNvPr>
          <p:cNvGraphicFramePr>
            <a:graphicFrameLocks/>
          </p:cNvGraphicFramePr>
          <p:nvPr/>
        </p:nvGraphicFramePr>
        <p:xfrm>
          <a:off x="3032142" y="1945243"/>
          <a:ext cx="3168352" cy="1803648"/>
        </p:xfrm>
        <a:graphic>
          <a:graphicData uri="http://schemas.openxmlformats.org/drawingml/2006/chart">
            <c:chart xmlns:c="http://schemas.openxmlformats.org/drawingml/2006/chart" xmlns:r="http://schemas.openxmlformats.org/officeDocument/2006/relationships" r:id="rId2"/>
          </a:graphicData>
        </a:graphic>
      </p:graphicFrame>
      <p:sp>
        <p:nvSpPr>
          <p:cNvPr id="23" name="テキスト ボックス 22">
            <a:extLst>
              <a:ext uri="{FF2B5EF4-FFF2-40B4-BE49-F238E27FC236}">
                <a16:creationId xmlns:a16="http://schemas.microsoft.com/office/drawing/2014/main" id="{FDF7BC3B-EC55-4B49-B2BA-0EDF99436228}"/>
              </a:ext>
            </a:extLst>
          </p:cNvPr>
          <p:cNvSpPr txBox="1"/>
          <p:nvPr/>
        </p:nvSpPr>
        <p:spPr>
          <a:xfrm>
            <a:off x="179512" y="877586"/>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3.</a:t>
            </a:r>
            <a:r>
              <a:rPr lang="ja-JP" altLang="en-US" sz="1100" u="sng" dirty="0">
                <a:latin typeface="BIZ UDPゴシック" panose="020B0400000000000000" pitchFamily="50" charset="-128"/>
                <a:ea typeface="BIZ UDPゴシック" panose="020B0400000000000000" pitchFamily="50" charset="-128"/>
              </a:rPr>
              <a:t>経過年数による点検頻度短縮について</a:t>
            </a:r>
            <a:r>
              <a:rPr lang="ja-JP" altLang="en-US" sz="1100" dirty="0">
                <a:latin typeface="BIZ UDPゴシック" panose="020B0400000000000000" pitchFamily="50" charset="-128"/>
                <a:ea typeface="BIZ UDPゴシック" panose="020B0400000000000000" pitchFamily="50" charset="-128"/>
              </a:rPr>
              <a:t>は、データが不足しているため、将来検討のために点検データを蓄積していく</a:t>
            </a:r>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05CCBBE1-106E-4626-8C7E-C40CE87C1AF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graphicFrame>
        <p:nvGraphicFramePr>
          <p:cNvPr id="21" name="グラフ 20">
            <a:extLst>
              <a:ext uri="{FF2B5EF4-FFF2-40B4-BE49-F238E27FC236}">
                <a16:creationId xmlns:a16="http://schemas.microsoft.com/office/drawing/2014/main" id="{23F80470-6A46-46B0-9932-889599419BA1}"/>
              </a:ext>
            </a:extLst>
          </p:cNvPr>
          <p:cNvGraphicFramePr>
            <a:graphicFrameLocks/>
          </p:cNvGraphicFramePr>
          <p:nvPr/>
        </p:nvGraphicFramePr>
        <p:xfrm>
          <a:off x="251520" y="1945243"/>
          <a:ext cx="3006080" cy="1803648"/>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a:extLst>
              <a:ext uri="{FF2B5EF4-FFF2-40B4-BE49-F238E27FC236}">
                <a16:creationId xmlns:a16="http://schemas.microsoft.com/office/drawing/2014/main" id="{A847BEB9-8AFF-4AAD-866C-78B848DFEFF0}"/>
              </a:ext>
            </a:extLst>
          </p:cNvPr>
          <p:cNvSpPr txBox="1"/>
          <p:nvPr/>
        </p:nvSpPr>
        <p:spPr>
          <a:xfrm>
            <a:off x="72868" y="1476978"/>
            <a:ext cx="2845808" cy="276999"/>
          </a:xfrm>
          <a:prstGeom prst="rect">
            <a:avLst/>
          </a:prstGeom>
          <a:noFill/>
        </p:spPr>
        <p:txBody>
          <a:bodyPr wrap="square" rtlCol="0">
            <a:spAutoFit/>
          </a:bodyPr>
          <a:lstStyle/>
          <a:p>
            <a:r>
              <a:rPr lang="en-US" altLang="ja-JP" sz="1200" dirty="0"/>
              <a:t>【</a:t>
            </a:r>
            <a:r>
              <a:rPr lang="ja-JP" altLang="en-US" sz="1200" u="sng" dirty="0"/>
              <a:t>各緊急度毎の</a:t>
            </a:r>
            <a:r>
              <a:rPr kumimoji="1" lang="en-US" altLang="ja-JP" sz="1200" u="sng" dirty="0"/>
              <a:t>30</a:t>
            </a:r>
            <a:r>
              <a:rPr kumimoji="1" lang="ja-JP" altLang="en-US" sz="1200" u="sng" dirty="0"/>
              <a:t>年経過管の割合</a:t>
            </a:r>
            <a:r>
              <a:rPr kumimoji="1" lang="en-US" altLang="ja-JP" sz="1200" baseline="30000" dirty="0"/>
              <a:t>※</a:t>
            </a:r>
            <a:r>
              <a:rPr kumimoji="1" lang="en-US" altLang="ja-JP" sz="1200" dirty="0"/>
              <a:t>】</a:t>
            </a:r>
          </a:p>
        </p:txBody>
      </p:sp>
      <p:sp>
        <p:nvSpPr>
          <p:cNvPr id="25" name="吹き出し: 四角形 24">
            <a:extLst>
              <a:ext uri="{FF2B5EF4-FFF2-40B4-BE49-F238E27FC236}">
                <a16:creationId xmlns:a16="http://schemas.microsoft.com/office/drawing/2014/main" id="{937E0ADA-4F47-4CC6-BC27-196A66C2B60D}"/>
              </a:ext>
            </a:extLst>
          </p:cNvPr>
          <p:cNvSpPr/>
          <p:nvPr/>
        </p:nvSpPr>
        <p:spPr>
          <a:xfrm>
            <a:off x="2483768" y="2001954"/>
            <a:ext cx="720080" cy="350169"/>
          </a:xfrm>
          <a:prstGeom prst="wedgeRectCallout">
            <a:avLst>
              <a:gd name="adj1" fmla="val -93102"/>
              <a:gd name="adj2" fmla="val 349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年経過</a:t>
            </a:r>
            <a:r>
              <a:rPr lang="en-US" altLang="ja-JP" sz="1050" dirty="0">
                <a:solidFill>
                  <a:schemeClr val="bg1"/>
                </a:solidFill>
                <a:latin typeface="+mn-ea"/>
              </a:rPr>
              <a:t>0.57</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26" name="吹き出し: 四角形 25">
            <a:extLst>
              <a:ext uri="{FF2B5EF4-FFF2-40B4-BE49-F238E27FC236}">
                <a16:creationId xmlns:a16="http://schemas.microsoft.com/office/drawing/2014/main" id="{8587A65B-0B29-4ED5-8E63-18C99556443C}"/>
              </a:ext>
            </a:extLst>
          </p:cNvPr>
          <p:cNvSpPr/>
          <p:nvPr/>
        </p:nvSpPr>
        <p:spPr>
          <a:xfrm>
            <a:off x="1649564" y="2203718"/>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18</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28" name="吹き出し: 四角形 27">
            <a:extLst>
              <a:ext uri="{FF2B5EF4-FFF2-40B4-BE49-F238E27FC236}">
                <a16:creationId xmlns:a16="http://schemas.microsoft.com/office/drawing/2014/main" id="{DA5DE38B-E148-40E5-833F-73EDAA71C0EF}"/>
              </a:ext>
            </a:extLst>
          </p:cNvPr>
          <p:cNvSpPr/>
          <p:nvPr/>
        </p:nvSpPr>
        <p:spPr>
          <a:xfrm>
            <a:off x="929484" y="2671982"/>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82</a:t>
            </a:r>
            <a:r>
              <a:rPr lang="ja-JP" altLang="en-US" sz="1050" dirty="0">
                <a:solidFill>
                  <a:schemeClr val="tx1"/>
                </a:solidFill>
                <a:latin typeface="+mn-ea"/>
              </a:rPr>
              <a:t>％</a:t>
            </a:r>
            <a:endParaRPr kumimoji="1" lang="ja-JP" altLang="en-US" sz="1050" dirty="0">
              <a:solidFill>
                <a:schemeClr val="tx1"/>
              </a:solidFill>
              <a:latin typeface="+mn-ea"/>
            </a:endParaRPr>
          </a:p>
        </p:txBody>
      </p:sp>
      <p:sp>
        <p:nvSpPr>
          <p:cNvPr id="29" name="吹き出し: 四角形 28">
            <a:extLst>
              <a:ext uri="{FF2B5EF4-FFF2-40B4-BE49-F238E27FC236}">
                <a16:creationId xmlns:a16="http://schemas.microsoft.com/office/drawing/2014/main" id="{2A678886-B5F1-4ACF-9434-17767827353B}"/>
              </a:ext>
            </a:extLst>
          </p:cNvPr>
          <p:cNvSpPr/>
          <p:nvPr/>
        </p:nvSpPr>
        <p:spPr>
          <a:xfrm>
            <a:off x="1413585" y="2965161"/>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n-ea"/>
              </a:rPr>
              <a:t>緊急度</a:t>
            </a:r>
            <a:r>
              <a:rPr kumimoji="1" lang="en-US" altLang="ja-JP" sz="1050" b="1" dirty="0">
                <a:solidFill>
                  <a:schemeClr val="tx1"/>
                </a:solidFill>
                <a:latin typeface="+mn-ea"/>
              </a:rPr>
              <a:t>Ⅰ</a:t>
            </a:r>
            <a:endParaRPr kumimoji="1" lang="ja-JP" altLang="en-US" sz="1050" b="1" dirty="0">
              <a:solidFill>
                <a:schemeClr val="tx1"/>
              </a:solidFill>
              <a:latin typeface="+mn-ea"/>
            </a:endParaRPr>
          </a:p>
        </p:txBody>
      </p:sp>
      <p:sp>
        <p:nvSpPr>
          <p:cNvPr id="40" name="吹き出し: 四角形 39">
            <a:extLst>
              <a:ext uri="{FF2B5EF4-FFF2-40B4-BE49-F238E27FC236}">
                <a16:creationId xmlns:a16="http://schemas.microsoft.com/office/drawing/2014/main" id="{7F8C8C68-D5CB-43D9-925E-95625B040AFC}"/>
              </a:ext>
            </a:extLst>
          </p:cNvPr>
          <p:cNvSpPr/>
          <p:nvPr/>
        </p:nvSpPr>
        <p:spPr>
          <a:xfrm>
            <a:off x="3147623" y="3158003"/>
            <a:ext cx="720080" cy="350169"/>
          </a:xfrm>
          <a:prstGeom prst="wedgeRectCallout">
            <a:avLst>
              <a:gd name="adj1" fmla="val 88911"/>
              <a:gd name="adj2" fmla="val -102184"/>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年経過</a:t>
            </a:r>
            <a:r>
              <a:rPr lang="en-US" altLang="ja-JP" sz="1050" dirty="0">
                <a:solidFill>
                  <a:schemeClr val="bg1"/>
                </a:solidFill>
                <a:latin typeface="+mn-ea"/>
              </a:rPr>
              <a:t>18.85</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46" name="吹き出し: 四角形 45">
            <a:extLst>
              <a:ext uri="{FF2B5EF4-FFF2-40B4-BE49-F238E27FC236}">
                <a16:creationId xmlns:a16="http://schemas.microsoft.com/office/drawing/2014/main" id="{94D15EB0-2CCC-46F7-BFB1-C56E959B39D6}"/>
              </a:ext>
            </a:extLst>
          </p:cNvPr>
          <p:cNvSpPr/>
          <p:nvPr/>
        </p:nvSpPr>
        <p:spPr>
          <a:xfrm>
            <a:off x="3758417" y="2671982"/>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100</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47" name="吹き出し: 四角形 46">
            <a:extLst>
              <a:ext uri="{FF2B5EF4-FFF2-40B4-BE49-F238E27FC236}">
                <a16:creationId xmlns:a16="http://schemas.microsoft.com/office/drawing/2014/main" id="{A9BF0572-B717-4E78-97DF-6082E72494CA}"/>
              </a:ext>
            </a:extLst>
          </p:cNvPr>
          <p:cNvSpPr/>
          <p:nvPr/>
        </p:nvSpPr>
        <p:spPr>
          <a:xfrm>
            <a:off x="4271558" y="2988225"/>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bg1"/>
                </a:solidFill>
                <a:latin typeface="+mn-ea"/>
              </a:rPr>
              <a:t>緊急度</a:t>
            </a:r>
            <a:r>
              <a:rPr lang="en-US" altLang="ja-JP" sz="1050" b="1" dirty="0">
                <a:solidFill>
                  <a:schemeClr val="bg1"/>
                </a:solidFill>
                <a:latin typeface="+mn-ea"/>
              </a:rPr>
              <a:t>Ⅱ</a:t>
            </a:r>
            <a:endParaRPr kumimoji="1" lang="ja-JP" altLang="en-US" sz="1050" b="1" dirty="0">
              <a:solidFill>
                <a:schemeClr val="bg1"/>
              </a:solidFill>
              <a:latin typeface="+mn-ea"/>
            </a:endParaRPr>
          </a:p>
        </p:txBody>
      </p:sp>
      <p:sp>
        <p:nvSpPr>
          <p:cNvPr id="49" name="吹き出し: 四角形 48">
            <a:extLst>
              <a:ext uri="{FF2B5EF4-FFF2-40B4-BE49-F238E27FC236}">
                <a16:creationId xmlns:a16="http://schemas.microsoft.com/office/drawing/2014/main" id="{096F061D-F237-4152-A36E-D794806E37DC}"/>
              </a:ext>
            </a:extLst>
          </p:cNvPr>
          <p:cNvSpPr/>
          <p:nvPr/>
        </p:nvSpPr>
        <p:spPr>
          <a:xfrm>
            <a:off x="5207116" y="2001954"/>
            <a:ext cx="782960" cy="350169"/>
          </a:xfrm>
          <a:prstGeom prst="wedgeRectCallout">
            <a:avLst>
              <a:gd name="adj1" fmla="val -127385"/>
              <a:gd name="adj2" fmla="val 58149"/>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年未満</a:t>
            </a:r>
            <a:endParaRPr lang="en-US" altLang="ja-JP" sz="1050" dirty="0">
              <a:solidFill>
                <a:schemeClr val="bg1"/>
              </a:solidFill>
              <a:latin typeface="+mn-ea"/>
            </a:endParaRPr>
          </a:p>
          <a:p>
            <a:pPr algn="ctr"/>
            <a:r>
              <a:rPr lang="en-US" altLang="ja-JP" sz="1050" dirty="0">
                <a:solidFill>
                  <a:schemeClr val="bg1"/>
                </a:solidFill>
                <a:latin typeface="+mn-ea"/>
              </a:rPr>
              <a:t>0</a:t>
            </a:r>
            <a:r>
              <a:rPr kumimoji="1" lang="ja-JP" altLang="en-US" sz="1050" dirty="0">
                <a:solidFill>
                  <a:schemeClr val="bg1"/>
                </a:solidFill>
                <a:latin typeface="+mn-ea"/>
              </a:rPr>
              <a:t>㎞</a:t>
            </a:r>
          </a:p>
        </p:txBody>
      </p:sp>
      <p:graphicFrame>
        <p:nvGraphicFramePr>
          <p:cNvPr id="55" name="グラフ 54">
            <a:extLst>
              <a:ext uri="{FF2B5EF4-FFF2-40B4-BE49-F238E27FC236}">
                <a16:creationId xmlns:a16="http://schemas.microsoft.com/office/drawing/2014/main" id="{2674FCE7-E8B5-4888-AEF7-F7690631EB86}"/>
              </a:ext>
            </a:extLst>
          </p:cNvPr>
          <p:cNvGraphicFramePr>
            <a:graphicFrameLocks/>
          </p:cNvGraphicFramePr>
          <p:nvPr/>
        </p:nvGraphicFramePr>
        <p:xfrm>
          <a:off x="5904648" y="1945243"/>
          <a:ext cx="3168352" cy="1803648"/>
        </p:xfrm>
        <a:graphic>
          <a:graphicData uri="http://schemas.openxmlformats.org/drawingml/2006/chart">
            <c:chart xmlns:c="http://schemas.openxmlformats.org/drawingml/2006/chart" xmlns:r="http://schemas.openxmlformats.org/officeDocument/2006/relationships" r:id="rId4"/>
          </a:graphicData>
        </a:graphic>
      </p:graphicFrame>
      <p:sp>
        <p:nvSpPr>
          <p:cNvPr id="56" name="吹き出し: 四角形 55">
            <a:extLst>
              <a:ext uri="{FF2B5EF4-FFF2-40B4-BE49-F238E27FC236}">
                <a16:creationId xmlns:a16="http://schemas.microsoft.com/office/drawing/2014/main" id="{E1FF7AF5-2A21-4D7A-9246-60ABD3C60A3B}"/>
              </a:ext>
            </a:extLst>
          </p:cNvPr>
          <p:cNvSpPr/>
          <p:nvPr/>
        </p:nvSpPr>
        <p:spPr>
          <a:xfrm>
            <a:off x="8193074" y="2016716"/>
            <a:ext cx="720080" cy="350169"/>
          </a:xfrm>
          <a:prstGeom prst="wedgeRectCallout">
            <a:avLst>
              <a:gd name="adj1" fmla="val -144955"/>
              <a:gd name="adj2" fmla="val 5884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年経過</a:t>
            </a:r>
            <a:r>
              <a:rPr lang="en-US" altLang="ja-JP" sz="1050" dirty="0">
                <a:solidFill>
                  <a:schemeClr val="bg1"/>
                </a:solidFill>
                <a:latin typeface="+mn-ea"/>
              </a:rPr>
              <a:t>0</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57" name="吹き出し: 四角形 56">
            <a:extLst>
              <a:ext uri="{FF2B5EF4-FFF2-40B4-BE49-F238E27FC236}">
                <a16:creationId xmlns:a16="http://schemas.microsoft.com/office/drawing/2014/main" id="{2D63457B-E0D5-40F4-AA29-7BC7EB3D7A1F}"/>
              </a:ext>
            </a:extLst>
          </p:cNvPr>
          <p:cNvSpPr/>
          <p:nvPr/>
        </p:nvSpPr>
        <p:spPr>
          <a:xfrm>
            <a:off x="6630923" y="2671982"/>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100</a:t>
            </a:r>
            <a:r>
              <a:rPr lang="ja-JP" altLang="en-US" sz="1050" dirty="0">
                <a:solidFill>
                  <a:schemeClr val="tx1"/>
                </a:solidFill>
                <a:latin typeface="+mn-ea"/>
              </a:rPr>
              <a:t>％</a:t>
            </a:r>
            <a:endParaRPr kumimoji="1" lang="ja-JP" altLang="en-US" sz="1050" dirty="0">
              <a:solidFill>
                <a:schemeClr val="tx1"/>
              </a:solidFill>
              <a:latin typeface="+mn-ea"/>
            </a:endParaRPr>
          </a:p>
        </p:txBody>
      </p:sp>
      <p:sp>
        <p:nvSpPr>
          <p:cNvPr id="58" name="吹き出し: 四角形 57">
            <a:extLst>
              <a:ext uri="{FF2B5EF4-FFF2-40B4-BE49-F238E27FC236}">
                <a16:creationId xmlns:a16="http://schemas.microsoft.com/office/drawing/2014/main" id="{1F5AC490-3996-4083-A32B-0AABD3AF4002}"/>
              </a:ext>
            </a:extLst>
          </p:cNvPr>
          <p:cNvSpPr/>
          <p:nvPr/>
        </p:nvSpPr>
        <p:spPr>
          <a:xfrm>
            <a:off x="7144064" y="2988225"/>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n-ea"/>
              </a:rPr>
              <a:t>緊急度</a:t>
            </a:r>
            <a:r>
              <a:rPr kumimoji="1" lang="en-US" altLang="ja-JP" sz="1050" b="1" dirty="0">
                <a:solidFill>
                  <a:schemeClr val="tx1"/>
                </a:solidFill>
                <a:latin typeface="+mn-ea"/>
              </a:rPr>
              <a:t>Ⅲ</a:t>
            </a:r>
            <a:endParaRPr kumimoji="1" lang="ja-JP" altLang="en-US" sz="1050" b="1" dirty="0">
              <a:solidFill>
                <a:schemeClr val="tx1"/>
              </a:solidFill>
              <a:latin typeface="+mn-ea"/>
            </a:endParaRPr>
          </a:p>
        </p:txBody>
      </p:sp>
      <p:sp>
        <p:nvSpPr>
          <p:cNvPr id="59" name="吹き出し: 四角形 58">
            <a:extLst>
              <a:ext uri="{FF2B5EF4-FFF2-40B4-BE49-F238E27FC236}">
                <a16:creationId xmlns:a16="http://schemas.microsoft.com/office/drawing/2014/main" id="{05488F02-C3D2-447F-A7F9-F5B3F60E6472}"/>
              </a:ext>
            </a:extLst>
          </p:cNvPr>
          <p:cNvSpPr/>
          <p:nvPr/>
        </p:nvSpPr>
        <p:spPr>
          <a:xfrm>
            <a:off x="5952328" y="3181235"/>
            <a:ext cx="782960" cy="350169"/>
          </a:xfrm>
          <a:prstGeom prst="wedgeRectCallout">
            <a:avLst>
              <a:gd name="adj1" fmla="val 83806"/>
              <a:gd name="adj2" fmla="val -92001"/>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年未満</a:t>
            </a:r>
            <a:endParaRPr lang="en-US" altLang="ja-JP" sz="1050" dirty="0">
              <a:solidFill>
                <a:schemeClr val="bg1"/>
              </a:solidFill>
              <a:latin typeface="+mn-ea"/>
            </a:endParaRPr>
          </a:p>
          <a:p>
            <a:pPr algn="ctr"/>
            <a:r>
              <a:rPr kumimoji="1" lang="en-US" altLang="ja-JP" sz="1050" dirty="0">
                <a:solidFill>
                  <a:schemeClr val="bg1"/>
                </a:solidFill>
                <a:latin typeface="+mn-ea"/>
              </a:rPr>
              <a:t>364.47</a:t>
            </a:r>
            <a:r>
              <a:rPr kumimoji="1" lang="ja-JP" altLang="en-US" sz="1050" dirty="0">
                <a:solidFill>
                  <a:schemeClr val="bg1"/>
                </a:solidFill>
                <a:latin typeface="+mn-ea"/>
              </a:rPr>
              <a:t>㎞</a:t>
            </a:r>
          </a:p>
        </p:txBody>
      </p:sp>
      <p:sp>
        <p:nvSpPr>
          <p:cNvPr id="61" name="テキスト ボックス 60">
            <a:extLst>
              <a:ext uri="{FF2B5EF4-FFF2-40B4-BE49-F238E27FC236}">
                <a16:creationId xmlns:a16="http://schemas.microsoft.com/office/drawing/2014/main" id="{E414A931-139B-43AD-8AAF-ED9BFC8A14EF}"/>
              </a:ext>
            </a:extLst>
          </p:cNvPr>
          <p:cNvSpPr txBox="1"/>
          <p:nvPr/>
        </p:nvSpPr>
        <p:spPr>
          <a:xfrm>
            <a:off x="2619814" y="1545291"/>
            <a:ext cx="3104314" cy="230832"/>
          </a:xfrm>
          <a:prstGeom prst="rect">
            <a:avLst/>
          </a:prstGeom>
          <a:noFill/>
        </p:spPr>
        <p:txBody>
          <a:bodyPr wrap="square" rtlCol="0">
            <a:spAutoFit/>
          </a:bodyPr>
          <a:lstStyle/>
          <a:p>
            <a:r>
              <a:rPr lang="en-US" altLang="ja-JP" sz="900" dirty="0"/>
              <a:t>※</a:t>
            </a:r>
            <a:r>
              <a:rPr lang="ja-JP" altLang="en-US" sz="900" dirty="0"/>
              <a:t>各緊急度の延長には、対策工事済みの延長を含む</a:t>
            </a:r>
            <a:endParaRPr kumimoji="1" lang="en-US" altLang="ja-JP" sz="900" dirty="0"/>
          </a:p>
        </p:txBody>
      </p:sp>
      <p:sp>
        <p:nvSpPr>
          <p:cNvPr id="62" name="フローチャート: 組合せ 61">
            <a:extLst>
              <a:ext uri="{FF2B5EF4-FFF2-40B4-BE49-F238E27FC236}">
                <a16:creationId xmlns:a16="http://schemas.microsoft.com/office/drawing/2014/main" id="{A14B4B79-0D0C-4F48-98F9-B6CEC65920AF}"/>
              </a:ext>
            </a:extLst>
          </p:cNvPr>
          <p:cNvSpPr/>
          <p:nvPr/>
        </p:nvSpPr>
        <p:spPr>
          <a:xfrm>
            <a:off x="1531944" y="4013854"/>
            <a:ext cx="2773464" cy="113869"/>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テキスト ボックス 62">
            <a:extLst>
              <a:ext uri="{FF2B5EF4-FFF2-40B4-BE49-F238E27FC236}">
                <a16:creationId xmlns:a16="http://schemas.microsoft.com/office/drawing/2014/main" id="{9AD7CE53-D1BD-4856-A796-5F69C631D49A}"/>
              </a:ext>
            </a:extLst>
          </p:cNvPr>
          <p:cNvSpPr txBox="1"/>
          <p:nvPr/>
        </p:nvSpPr>
        <p:spPr>
          <a:xfrm>
            <a:off x="435895" y="4225043"/>
            <a:ext cx="4104456" cy="2492990"/>
          </a:xfrm>
          <a:prstGeom prst="rect">
            <a:avLst/>
          </a:prstGeom>
          <a:noFill/>
        </p:spPr>
        <p:txBody>
          <a:bodyPr wrap="square" rtlCol="0">
            <a:spAutoFit/>
          </a:bodyPr>
          <a:lstStyle/>
          <a:p>
            <a:r>
              <a:rPr kumimoji="1" lang="en-US" altLang="ja-JP" sz="1200" dirty="0"/>
              <a:t>【</a:t>
            </a:r>
            <a:r>
              <a:rPr lang="ja-JP" altLang="en-US" sz="1200" dirty="0"/>
              <a:t>考察</a:t>
            </a:r>
            <a:r>
              <a:rPr kumimoji="1" lang="en-US" altLang="ja-JP" sz="1200" dirty="0"/>
              <a:t>】</a:t>
            </a:r>
          </a:p>
          <a:p>
            <a:endParaRPr lang="en-US" altLang="ja-JP" sz="1200" dirty="0"/>
          </a:p>
          <a:p>
            <a:r>
              <a:rPr kumimoji="1" lang="ja-JP" altLang="en-US" sz="1200" dirty="0"/>
              <a:t>・</a:t>
            </a:r>
            <a:r>
              <a:rPr kumimoji="1" lang="ja-JP" altLang="en-US" sz="1200" u="sng" dirty="0"/>
              <a:t>緊急度</a:t>
            </a:r>
            <a:r>
              <a:rPr lang="en-US" altLang="ja-JP" sz="1200" u="sng" dirty="0"/>
              <a:t>Ⅰ</a:t>
            </a:r>
            <a:r>
              <a:rPr lang="ja-JP" altLang="en-US" sz="1200" dirty="0"/>
              <a:t>：</a:t>
            </a:r>
            <a:r>
              <a:rPr lang="en-US" altLang="ja-JP" sz="1200" u="sng" dirty="0"/>
              <a:t>30</a:t>
            </a:r>
            <a:r>
              <a:rPr lang="ja-JP" altLang="en-US" sz="1200" u="sng" dirty="0"/>
              <a:t>年経過管の割合は約</a:t>
            </a:r>
            <a:r>
              <a:rPr lang="en-US" altLang="ja-JP" sz="1200" u="sng" dirty="0"/>
              <a:t>2</a:t>
            </a:r>
            <a:r>
              <a:rPr lang="ja-JP" altLang="en-US" sz="1200" u="sng" dirty="0"/>
              <a:t>割となっており、全</a:t>
            </a:r>
            <a:endParaRPr lang="en-US" altLang="ja-JP" sz="1200" u="sng" dirty="0"/>
          </a:p>
          <a:p>
            <a:r>
              <a:rPr lang="ja-JP" altLang="en-US" sz="1200" dirty="0"/>
              <a:t>　　　　　　</a:t>
            </a:r>
            <a:r>
              <a:rPr lang="ja-JP" altLang="en-US" sz="1200" u="sng" dirty="0"/>
              <a:t>体の割合約</a:t>
            </a:r>
            <a:r>
              <a:rPr lang="en-US" altLang="ja-JP" sz="1200" u="sng" dirty="0"/>
              <a:t>6</a:t>
            </a:r>
            <a:r>
              <a:rPr lang="ja-JP" altLang="en-US" sz="1200" u="sng" dirty="0"/>
              <a:t>割と比較して少ない</a:t>
            </a:r>
            <a:endParaRPr lang="en-US" altLang="ja-JP" sz="1200" u="sng" dirty="0"/>
          </a:p>
          <a:p>
            <a:endParaRPr kumimoji="1" lang="en-US" altLang="ja-JP" sz="1200" dirty="0"/>
          </a:p>
          <a:p>
            <a:r>
              <a:rPr lang="ja-JP" altLang="en-US" sz="1200" dirty="0"/>
              <a:t>・</a:t>
            </a:r>
            <a:r>
              <a:rPr lang="ja-JP" altLang="en-US" sz="1200" u="sng" dirty="0"/>
              <a:t>緊急度</a:t>
            </a:r>
            <a:r>
              <a:rPr lang="en-US" altLang="ja-JP" sz="1200" u="sng" dirty="0"/>
              <a:t>Ⅱ</a:t>
            </a:r>
            <a:r>
              <a:rPr lang="ja-JP" altLang="en-US" sz="1200" dirty="0"/>
              <a:t>：</a:t>
            </a:r>
            <a:r>
              <a:rPr lang="en-US" altLang="ja-JP" sz="1200" u="sng" dirty="0"/>
              <a:t>30</a:t>
            </a:r>
            <a:r>
              <a:rPr lang="ja-JP" altLang="en-US" sz="1200" u="sng" dirty="0"/>
              <a:t>年経過管が</a:t>
            </a:r>
            <a:r>
              <a:rPr lang="en-US" altLang="ja-JP" sz="1200" u="sng" dirty="0"/>
              <a:t>100</a:t>
            </a:r>
            <a:r>
              <a:rPr lang="ja-JP" altLang="en-US" sz="1200" u="sng" dirty="0"/>
              <a:t>％となっている</a:t>
            </a:r>
            <a:endParaRPr lang="en-US" altLang="ja-JP" sz="1200" u="sng" dirty="0"/>
          </a:p>
          <a:p>
            <a:endParaRPr kumimoji="1" lang="en-US" altLang="ja-JP" sz="1200" dirty="0"/>
          </a:p>
          <a:p>
            <a:r>
              <a:rPr lang="ja-JP" altLang="en-US" sz="1200" dirty="0"/>
              <a:t>・</a:t>
            </a:r>
            <a:r>
              <a:rPr lang="ja-JP" altLang="en-US" sz="1200" u="sng" dirty="0"/>
              <a:t>緊急度</a:t>
            </a:r>
            <a:r>
              <a:rPr lang="en-US" altLang="ja-JP" sz="1200" u="sng" dirty="0"/>
              <a:t>Ⅲ</a:t>
            </a:r>
            <a:r>
              <a:rPr lang="ja-JP" altLang="en-US" sz="1200" dirty="0"/>
              <a:t>：</a:t>
            </a:r>
            <a:r>
              <a:rPr lang="en-US" altLang="ja-JP" sz="1200" u="sng" dirty="0"/>
              <a:t>30</a:t>
            </a:r>
            <a:r>
              <a:rPr lang="ja-JP" altLang="en-US" sz="1200" u="sng" dirty="0"/>
              <a:t>年未満の管が</a:t>
            </a:r>
            <a:r>
              <a:rPr lang="en-US" altLang="ja-JP" sz="1200" u="sng" dirty="0"/>
              <a:t>100</a:t>
            </a:r>
            <a:r>
              <a:rPr lang="ja-JP" altLang="en-US" sz="1200" u="sng" dirty="0"/>
              <a:t>％となっている</a:t>
            </a:r>
            <a:endParaRPr lang="en-US" altLang="ja-JP" sz="1200" u="sng" dirty="0"/>
          </a:p>
          <a:p>
            <a:endParaRPr kumimoji="1" lang="en-US" altLang="ja-JP" sz="1200" dirty="0"/>
          </a:p>
          <a:p>
            <a:endParaRPr lang="en-US" altLang="ja-JP" sz="1200" dirty="0"/>
          </a:p>
          <a:p>
            <a:r>
              <a:rPr kumimoji="1" lang="en-US" altLang="ja-JP" sz="1200" dirty="0"/>
              <a:t>【</a:t>
            </a:r>
            <a:r>
              <a:rPr kumimoji="1" lang="ja-JP" altLang="en-US" sz="1200" dirty="0"/>
              <a:t>結論</a:t>
            </a:r>
            <a:r>
              <a:rPr kumimoji="1" lang="en-US" altLang="ja-JP" sz="1200" dirty="0"/>
              <a:t>】</a:t>
            </a:r>
            <a:r>
              <a:rPr kumimoji="1" lang="ja-JP" altLang="en-US" sz="1200" dirty="0"/>
              <a:t>　</a:t>
            </a:r>
            <a:r>
              <a:rPr kumimoji="1" lang="ja-JP" altLang="en-US" sz="1200" u="sng" dirty="0"/>
              <a:t>現状のデータによる適切な設定は困難である</a:t>
            </a:r>
            <a:endParaRPr kumimoji="1" lang="en-US" altLang="ja-JP" sz="1200" u="sng" dirty="0"/>
          </a:p>
          <a:p>
            <a:r>
              <a:rPr lang="ja-JP" altLang="en-US" sz="1200" dirty="0"/>
              <a:t>　　　　</a:t>
            </a:r>
            <a:r>
              <a:rPr kumimoji="1" lang="ja-JP" altLang="en-US" sz="1200" u="sng" dirty="0"/>
              <a:t>ため、</a:t>
            </a:r>
            <a:r>
              <a:rPr kumimoji="1" lang="ja-JP" altLang="en-US" sz="1200" b="1" u="sng" dirty="0"/>
              <a:t>維持管理情報を蓄積した上で、適切な経</a:t>
            </a:r>
            <a:endParaRPr kumimoji="1" lang="en-US" altLang="ja-JP" sz="1200" b="1" u="sng" dirty="0"/>
          </a:p>
          <a:p>
            <a:r>
              <a:rPr lang="ja-JP" altLang="en-US" sz="1200" dirty="0"/>
              <a:t>　　　　</a:t>
            </a:r>
            <a:r>
              <a:rPr kumimoji="1" lang="ja-JP" altLang="en-US" sz="1200" b="1" u="sng" dirty="0"/>
              <a:t>過年数による頻度設定を検討していく</a:t>
            </a:r>
            <a:endParaRPr kumimoji="1" lang="en-US" altLang="ja-JP" sz="1200" b="1" u="sng" dirty="0"/>
          </a:p>
        </p:txBody>
      </p:sp>
      <p:sp>
        <p:nvSpPr>
          <p:cNvPr id="64" name="テキスト ボックス 63">
            <a:extLst>
              <a:ext uri="{FF2B5EF4-FFF2-40B4-BE49-F238E27FC236}">
                <a16:creationId xmlns:a16="http://schemas.microsoft.com/office/drawing/2014/main" id="{581D00DA-8776-48E9-AAB1-55E5EAF372A2}"/>
              </a:ext>
            </a:extLst>
          </p:cNvPr>
          <p:cNvSpPr txBox="1"/>
          <p:nvPr/>
        </p:nvSpPr>
        <p:spPr>
          <a:xfrm>
            <a:off x="5170720" y="3851263"/>
            <a:ext cx="3579726" cy="253916"/>
          </a:xfrm>
          <a:prstGeom prst="rect">
            <a:avLst/>
          </a:prstGeom>
          <a:solidFill>
            <a:srgbClr val="FFFFCC"/>
          </a:solidFill>
          <a:ln w="12700">
            <a:solidFill>
              <a:schemeClr val="tx1"/>
            </a:solidFill>
          </a:ln>
        </p:spPr>
        <p:txBody>
          <a:bodyPr wrap="square">
            <a:spAutoFit/>
          </a:bodyPr>
          <a:lstStyle/>
          <a:p>
            <a:pPr algn="ctr" fontAlgn="auto">
              <a:spcBef>
                <a:spcPts val="0"/>
              </a:spcBef>
              <a:spcAft>
                <a:spcPts val="0"/>
              </a:spcAft>
              <a:defRPr/>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大阪府流域下水道幹線 年度別施工延長（</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R4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末）</a:t>
            </a:r>
          </a:p>
        </p:txBody>
      </p:sp>
      <p:pic>
        <p:nvPicPr>
          <p:cNvPr id="65" name="図 64">
            <a:extLst>
              <a:ext uri="{FF2B5EF4-FFF2-40B4-BE49-F238E27FC236}">
                <a16:creationId xmlns:a16="http://schemas.microsoft.com/office/drawing/2014/main" id="{4EE1468F-3D6D-4B32-BD85-625B7987739A}"/>
              </a:ext>
            </a:extLst>
          </p:cNvPr>
          <p:cNvPicPr>
            <a:picLocks noChangeAspect="1"/>
          </p:cNvPicPr>
          <p:nvPr/>
        </p:nvPicPr>
        <p:blipFill>
          <a:blip r:embed="rId5"/>
          <a:stretch>
            <a:fillRect/>
          </a:stretch>
        </p:blipFill>
        <p:spPr>
          <a:xfrm>
            <a:off x="4191412" y="3977329"/>
            <a:ext cx="4983832" cy="2754223"/>
          </a:xfrm>
          <a:prstGeom prst="rect">
            <a:avLst/>
          </a:prstGeom>
        </p:spPr>
      </p:pic>
      <p:sp>
        <p:nvSpPr>
          <p:cNvPr id="2" name="正方形/長方形 1">
            <a:extLst>
              <a:ext uri="{FF2B5EF4-FFF2-40B4-BE49-F238E27FC236}">
                <a16:creationId xmlns:a16="http://schemas.microsoft.com/office/drawing/2014/main" id="{B93463BD-69B4-4D55-9011-3A059A0BCD08}"/>
              </a:ext>
            </a:extLst>
          </p:cNvPr>
          <p:cNvSpPr/>
          <p:nvPr/>
        </p:nvSpPr>
        <p:spPr>
          <a:xfrm>
            <a:off x="5986452" y="4229355"/>
            <a:ext cx="943570"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D79BA895-AFE8-4D17-8715-BCF426D19268}"/>
              </a:ext>
            </a:extLst>
          </p:cNvPr>
          <p:cNvCxnSpPr>
            <a:cxnSpLocks/>
          </p:cNvCxnSpPr>
          <p:nvPr/>
        </p:nvCxnSpPr>
        <p:spPr>
          <a:xfrm flipH="1">
            <a:off x="4565000" y="4017286"/>
            <a:ext cx="8982" cy="2429243"/>
          </a:xfrm>
          <a:prstGeom prst="line">
            <a:avLst/>
          </a:prstGeom>
        </p:spPr>
        <p:style>
          <a:lnRef idx="1">
            <a:schemeClr val="accent1"/>
          </a:lnRef>
          <a:fillRef idx="0">
            <a:schemeClr val="accent1"/>
          </a:fillRef>
          <a:effectRef idx="0">
            <a:schemeClr val="accent1"/>
          </a:effectRef>
          <a:fontRef idx="minor">
            <a:schemeClr val="tx1"/>
          </a:fontRef>
        </p:style>
      </p:cxnSp>
      <p:sp>
        <p:nvSpPr>
          <p:cNvPr id="30" name="スライド番号プレースホルダー 1">
            <a:extLst>
              <a:ext uri="{FF2B5EF4-FFF2-40B4-BE49-F238E27FC236}">
                <a16:creationId xmlns:a16="http://schemas.microsoft.com/office/drawing/2014/main" id="{8CADB2BB-737D-4525-813F-B9F967DFF9CA}"/>
              </a:ext>
            </a:extLst>
          </p:cNvPr>
          <p:cNvSpPr txBox="1">
            <a:spLocks/>
          </p:cNvSpPr>
          <p:nvPr/>
        </p:nvSpPr>
        <p:spPr>
          <a:xfrm>
            <a:off x="7998754" y="6548989"/>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19</a:t>
            </a:fld>
            <a:endParaRPr lang="ja-JP" altLang="en-US" dirty="0"/>
          </a:p>
        </p:txBody>
      </p:sp>
      <p:sp>
        <p:nvSpPr>
          <p:cNvPr id="33" name="テキスト ボックス 32">
            <a:extLst>
              <a:ext uri="{FF2B5EF4-FFF2-40B4-BE49-F238E27FC236}">
                <a16:creationId xmlns:a16="http://schemas.microsoft.com/office/drawing/2014/main" id="{AF3DB77E-3146-430C-931D-E178CAD57E2A}"/>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Tree>
    <p:extLst>
      <p:ext uri="{BB962C8B-B14F-4D97-AF65-F5344CB8AC3E}">
        <p14:creationId xmlns:p14="http://schemas.microsoft.com/office/powerpoint/2010/main" val="1990727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BD6DD97-905F-4E23-AB94-10E7D5719536}"/>
              </a:ext>
            </a:extLst>
          </p:cNvPr>
          <p:cNvSpPr txBox="1"/>
          <p:nvPr/>
        </p:nvSpPr>
        <p:spPr>
          <a:xfrm>
            <a:off x="114656" y="652007"/>
            <a:ext cx="8921840" cy="4893647"/>
          </a:xfrm>
          <a:prstGeom prst="rect">
            <a:avLst/>
          </a:prstGeom>
          <a:noFill/>
        </p:spPr>
        <p:txBody>
          <a:bodyPr wrap="square" rtlCol="0">
            <a:spAutoFit/>
          </a:bodyPr>
          <a:lstStyle/>
          <a:p>
            <a:pPr algn="ctr"/>
            <a:r>
              <a:rPr kumimoji="1" lang="ja-JP" altLang="en-US" sz="2400" dirty="0">
                <a:latin typeface="Meiryo UI" panose="020B0604030504040204" pitchFamily="50" charset="-128"/>
                <a:ea typeface="Meiryo UI" panose="020B0604030504040204" pitchFamily="50" charset="-128"/>
              </a:rPr>
              <a:t>目次</a:t>
            </a:r>
            <a:endParaRPr kumimoji="1" lang="en-US" altLang="ja-JP" sz="2400" dirty="0">
              <a:latin typeface="Meiryo UI" panose="020B0604030504040204" pitchFamily="50" charset="-128"/>
              <a:ea typeface="Meiryo UI" panose="020B0604030504040204" pitchFamily="50" charset="-128"/>
            </a:endParaRPr>
          </a:p>
          <a:p>
            <a:endParaRPr kumimoji="1" lang="en-US" altLang="ja-JP" sz="2400" dirty="0">
              <a:latin typeface="Meiryo UI" panose="020B0604030504040204" pitchFamily="50" charset="-128"/>
              <a:ea typeface="Meiryo UI" panose="020B0604030504040204" pitchFamily="50" charset="-128"/>
            </a:endParaRPr>
          </a:p>
          <a:p>
            <a:endParaRPr kumimoji="1"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１．下水道管理施設の現状</a:t>
            </a:r>
            <a:endParaRPr lang="en-US" altLang="ja-JP" sz="2400" dirty="0">
              <a:latin typeface="Meiryo UI" panose="020B0604030504040204" pitchFamily="50" charset="-128"/>
              <a:ea typeface="Meiryo UI" panose="020B0604030504040204" pitchFamily="50" charset="-128"/>
            </a:endParaRPr>
          </a:p>
          <a:p>
            <a:endParaRPr kumimoji="1"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２</a:t>
            </a:r>
            <a:r>
              <a:rPr kumimoji="1" lang="ja-JP" altLang="en-US" sz="2400" dirty="0">
                <a:latin typeface="Meiryo UI" panose="020B0604030504040204" pitchFamily="50" charset="-128"/>
                <a:ea typeface="Meiryo UI" panose="020B0604030504040204" pitchFamily="50" charset="-128"/>
              </a:rPr>
              <a:t>．現計画における点検（日常・定期）の実施状況、体制</a:t>
            </a:r>
            <a:endParaRPr kumimoji="1" lang="en-US" altLang="ja-JP" sz="2400" dirty="0">
              <a:latin typeface="Meiryo UI" panose="020B0604030504040204" pitchFamily="50" charset="-128"/>
              <a:ea typeface="Meiryo UI" panose="020B0604030504040204" pitchFamily="50" charset="-128"/>
            </a:endParaRPr>
          </a:p>
          <a:p>
            <a:endParaRPr kumimoji="1"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３</a:t>
            </a:r>
            <a:r>
              <a:rPr kumimoji="1" lang="ja-JP" altLang="en-US" sz="2400" dirty="0">
                <a:latin typeface="Meiryo UI" panose="020B0604030504040204" pitchFamily="50" charset="-128"/>
                <a:ea typeface="Meiryo UI" panose="020B0604030504040204" pitchFamily="50" charset="-128"/>
              </a:rPr>
              <a:t>．現計画の検証、課題抽出及び対応方針</a:t>
            </a:r>
            <a:endParaRPr kumimoji="1" lang="en-US" altLang="ja-JP" sz="2400" dirty="0">
              <a:latin typeface="Meiryo UI" panose="020B0604030504040204" pitchFamily="50" charset="-128"/>
              <a:ea typeface="Meiryo UI" panose="020B0604030504040204" pitchFamily="50" charset="-128"/>
            </a:endParaRPr>
          </a:p>
          <a:p>
            <a:endParaRPr lang="en-US" altLang="ja-JP" sz="2400" dirty="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４</a:t>
            </a:r>
            <a:r>
              <a:rPr kumimoji="1" lang="ja-JP" altLang="en-US" sz="2400" dirty="0">
                <a:latin typeface="Meiryo UI" panose="020B0604030504040204" pitchFamily="50" charset="-128"/>
                <a:ea typeface="Meiryo UI" panose="020B0604030504040204" pitchFamily="50" charset="-128"/>
              </a:rPr>
              <a:t>．第１回審議会　委員からの意見と対応方針</a:t>
            </a:r>
            <a:endParaRPr kumimoji="1" lang="en-US" altLang="ja-JP" sz="2400" dirty="0">
              <a:latin typeface="Meiryo UI" panose="020B0604030504040204" pitchFamily="50" charset="-128"/>
              <a:ea typeface="Meiryo UI" panose="020B0604030504040204" pitchFamily="50" charset="-128"/>
            </a:endParaRPr>
          </a:p>
          <a:p>
            <a:endParaRPr kumimoji="1" lang="en-US" altLang="ja-JP" sz="2400" dirty="0">
              <a:latin typeface="Meiryo UI" panose="020B0604030504040204" pitchFamily="50" charset="-128"/>
              <a:ea typeface="Meiryo UI" panose="020B0604030504040204" pitchFamily="50" charset="-128"/>
            </a:endParaRPr>
          </a:p>
          <a:p>
            <a:pPr marL="342900" indent="-342900">
              <a:buFont typeface="+mj-lt"/>
              <a:buAutoNum type="arabicPeriod"/>
            </a:pPr>
            <a:endParaRPr kumimoji="1" lang="en-US" altLang="ja-JP" sz="2400" dirty="0">
              <a:latin typeface="Meiryo UI" panose="020B0604030504040204" pitchFamily="50" charset="-128"/>
              <a:ea typeface="Meiryo UI" panose="020B0604030504040204" pitchFamily="50" charset="-128"/>
            </a:endParaRPr>
          </a:p>
          <a:p>
            <a:endParaRPr kumimoji="1" lang="ja-JP" altLang="en-US" sz="2400" dirty="0">
              <a:latin typeface="Meiryo UI" panose="020B0604030504040204" pitchFamily="50" charset="-128"/>
              <a:ea typeface="Meiryo UI" panose="020B0604030504040204" pitchFamily="50" charset="-128"/>
            </a:endParaRPr>
          </a:p>
        </p:txBody>
      </p:sp>
      <p:sp>
        <p:nvSpPr>
          <p:cNvPr id="4" name="スライド番号プレースホルダー 17">
            <a:extLst>
              <a:ext uri="{FF2B5EF4-FFF2-40B4-BE49-F238E27FC236}">
                <a16:creationId xmlns:a16="http://schemas.microsoft.com/office/drawing/2014/main" id="{3F7A9975-BBF1-41A6-B9ED-0A7D71CD6526}"/>
              </a:ext>
            </a:extLst>
          </p:cNvPr>
          <p:cNvSpPr>
            <a:spLocks noGrp="1"/>
          </p:cNvSpPr>
          <p:nvPr>
            <p:ph type="sldNum" sz="quarter" idx="12"/>
          </p:nvPr>
        </p:nvSpPr>
        <p:spPr>
          <a:xfrm>
            <a:off x="7334046" y="6512642"/>
            <a:ext cx="1828800" cy="365125"/>
          </a:xfrm>
        </p:spPr>
        <p:txBody>
          <a:bodyPr/>
          <a:lstStyle/>
          <a:p>
            <a:fld id="{682EF9F9-C4E8-46B2-BBF1-33E3162B856A}" type="slidenum">
              <a:rPr kumimoji="1" lang="ja-JP" altLang="en-US" smtClean="0"/>
              <a:t>2</a:t>
            </a:fld>
            <a:endParaRPr kumimoji="1" lang="ja-JP" altLang="en-US" dirty="0"/>
          </a:p>
        </p:txBody>
      </p:sp>
    </p:spTree>
    <p:extLst>
      <p:ext uri="{BB962C8B-B14F-4D97-AF65-F5344CB8AC3E}">
        <p14:creationId xmlns:p14="http://schemas.microsoft.com/office/powerpoint/2010/main" val="1383140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0E21DFBF-BA81-4920-AF8A-2CD666E6D2ED}"/>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grpSp>
        <p:nvGrpSpPr>
          <p:cNvPr id="8" name="グループ化 7">
            <a:extLst>
              <a:ext uri="{FF2B5EF4-FFF2-40B4-BE49-F238E27FC236}">
                <a16:creationId xmlns:a16="http://schemas.microsoft.com/office/drawing/2014/main" id="{BB719E63-D7B4-4168-AD55-C94A4230BB3D}"/>
              </a:ext>
            </a:extLst>
          </p:cNvPr>
          <p:cNvGrpSpPr/>
          <p:nvPr/>
        </p:nvGrpSpPr>
        <p:grpSpPr>
          <a:xfrm>
            <a:off x="611560" y="1980114"/>
            <a:ext cx="5137190" cy="1898547"/>
            <a:chOff x="5556210" y="3168936"/>
            <a:chExt cx="5137190" cy="1898547"/>
          </a:xfrm>
        </p:grpSpPr>
        <p:pic>
          <p:nvPicPr>
            <p:cNvPr id="9" name="Picture 2">
              <a:extLst>
                <a:ext uri="{FF2B5EF4-FFF2-40B4-BE49-F238E27FC236}">
                  <a16:creationId xmlns:a16="http://schemas.microsoft.com/office/drawing/2014/main" id="{A126F250-A054-4419-99EF-55C50F6F1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10" y="3168936"/>
              <a:ext cx="5053251" cy="1898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129098">
              <a:extLst>
                <a:ext uri="{FF2B5EF4-FFF2-40B4-BE49-F238E27FC236}">
                  <a16:creationId xmlns:a16="http://schemas.microsoft.com/office/drawing/2014/main" id="{403E6ABC-7678-4FBF-AAFC-E0DADD37EA93}"/>
                </a:ext>
              </a:extLst>
            </p:cNvPr>
            <p:cNvSpPr txBox="1"/>
            <p:nvPr/>
          </p:nvSpPr>
          <p:spPr>
            <a:xfrm>
              <a:off x="7530432" y="3420591"/>
              <a:ext cx="3162968" cy="215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路上より</a:t>
              </a:r>
              <a:r>
                <a:rPr lang="ja-JP" altLang="ja-JP" sz="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目視確認</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。道路交通に支障のない範囲で人孔内も目視確認</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テキスト ボックス 129098">
              <a:extLst>
                <a:ext uri="{FF2B5EF4-FFF2-40B4-BE49-F238E27FC236}">
                  <a16:creationId xmlns:a16="http://schemas.microsoft.com/office/drawing/2014/main" id="{690830DF-6D26-447E-8873-B5B4B6934D3B}"/>
                </a:ext>
              </a:extLst>
            </p:cNvPr>
            <p:cNvSpPr txBox="1"/>
            <p:nvPr/>
          </p:nvSpPr>
          <p:spPr>
            <a:xfrm>
              <a:off x="7522350" y="4002256"/>
              <a:ext cx="3162968" cy="215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路上より</a:t>
              </a:r>
              <a:r>
                <a:rPr lang="ja-JP" altLang="ja-JP" sz="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目視確認</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。道路交通に支障のない範囲で人孔内も目視確認</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p>
          </p:txBody>
        </p:sp>
      </p:grpSp>
      <p:sp>
        <p:nvSpPr>
          <p:cNvPr id="12" name="テキスト ボックス 11">
            <a:extLst>
              <a:ext uri="{FF2B5EF4-FFF2-40B4-BE49-F238E27FC236}">
                <a16:creationId xmlns:a16="http://schemas.microsoft.com/office/drawing/2014/main" id="{A91D22CA-522D-46DE-BCFE-5921D8628AD7}"/>
              </a:ext>
            </a:extLst>
          </p:cNvPr>
          <p:cNvSpPr txBox="1"/>
          <p:nvPr/>
        </p:nvSpPr>
        <p:spPr>
          <a:xfrm>
            <a:off x="107504" y="1368740"/>
            <a:ext cx="2520280"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○地震後の点検方法の検討</a:t>
            </a:r>
            <a:endParaRPr kumimoji="1" lang="ja-JP" altLang="en-US" sz="1400" dirty="0"/>
          </a:p>
        </p:txBody>
      </p:sp>
      <p:sp>
        <p:nvSpPr>
          <p:cNvPr id="14" name="テキスト ボックス 13">
            <a:extLst>
              <a:ext uri="{FF2B5EF4-FFF2-40B4-BE49-F238E27FC236}">
                <a16:creationId xmlns:a16="http://schemas.microsoft.com/office/drawing/2014/main" id="{1E505773-13FC-41AA-A55A-C963CFEB1054}"/>
              </a:ext>
            </a:extLst>
          </p:cNvPr>
          <p:cNvSpPr txBox="1"/>
          <p:nvPr/>
        </p:nvSpPr>
        <p:spPr>
          <a:xfrm>
            <a:off x="467544" y="1675377"/>
            <a:ext cx="1935832"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（大阪北部地震前）</a:t>
            </a:r>
            <a:endParaRPr kumimoji="1" lang="ja-JP" altLang="en-US" sz="1400" dirty="0"/>
          </a:p>
        </p:txBody>
      </p:sp>
      <p:pic>
        <p:nvPicPr>
          <p:cNvPr id="4" name="図 3">
            <a:extLst>
              <a:ext uri="{FF2B5EF4-FFF2-40B4-BE49-F238E27FC236}">
                <a16:creationId xmlns:a16="http://schemas.microsoft.com/office/drawing/2014/main" id="{0A24DF14-B79F-46D4-88F5-888C60BB1CAD}"/>
              </a:ext>
            </a:extLst>
          </p:cNvPr>
          <p:cNvPicPr>
            <a:picLocks noChangeAspect="1"/>
          </p:cNvPicPr>
          <p:nvPr/>
        </p:nvPicPr>
        <p:blipFill rotWithShape="1">
          <a:blip r:embed="rId3"/>
          <a:srcRect l="2750" t="37377" r="8263" b="8421"/>
          <a:stretch/>
        </p:blipFill>
        <p:spPr>
          <a:xfrm>
            <a:off x="509893" y="4250134"/>
            <a:ext cx="5976664" cy="2275280"/>
          </a:xfrm>
          <a:prstGeom prst="rect">
            <a:avLst/>
          </a:prstGeom>
        </p:spPr>
      </p:pic>
      <p:sp>
        <p:nvSpPr>
          <p:cNvPr id="17" name="テキスト ボックス 16">
            <a:extLst>
              <a:ext uri="{FF2B5EF4-FFF2-40B4-BE49-F238E27FC236}">
                <a16:creationId xmlns:a16="http://schemas.microsoft.com/office/drawing/2014/main" id="{3CEB0262-5D3F-4418-AA11-FFB4FD4484A3}"/>
              </a:ext>
            </a:extLst>
          </p:cNvPr>
          <p:cNvSpPr txBox="1"/>
          <p:nvPr/>
        </p:nvSpPr>
        <p:spPr>
          <a:xfrm>
            <a:off x="485525" y="3958620"/>
            <a:ext cx="1935832"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（大阪北部地震後）</a:t>
            </a:r>
            <a:endParaRPr kumimoji="1" lang="ja-JP" altLang="en-US" sz="1400" dirty="0"/>
          </a:p>
        </p:txBody>
      </p:sp>
      <p:sp>
        <p:nvSpPr>
          <p:cNvPr id="18" name="フローチャート: 組合せ 17">
            <a:extLst>
              <a:ext uri="{FF2B5EF4-FFF2-40B4-BE49-F238E27FC236}">
                <a16:creationId xmlns:a16="http://schemas.microsoft.com/office/drawing/2014/main" id="{3716F002-FB3B-46B2-9EF5-ABE564A0A482}"/>
              </a:ext>
            </a:extLst>
          </p:cNvPr>
          <p:cNvSpPr/>
          <p:nvPr/>
        </p:nvSpPr>
        <p:spPr>
          <a:xfrm>
            <a:off x="3275856" y="3982565"/>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0A3DCEEC-AEFB-4354-A76E-ACFBCACABFED}"/>
              </a:ext>
            </a:extLst>
          </p:cNvPr>
          <p:cNvSpPr txBox="1"/>
          <p:nvPr/>
        </p:nvSpPr>
        <p:spPr>
          <a:xfrm>
            <a:off x="6510925" y="4266397"/>
            <a:ext cx="2520280" cy="1384995"/>
          </a:xfrm>
          <a:prstGeom prst="rect">
            <a:avLst/>
          </a:prstGeom>
          <a:noFill/>
          <a:ln w="22225">
            <a:noFill/>
            <a:prstDash val="sysDot"/>
          </a:ln>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・液状化の影響を受ける管渠や、劣化による要対策箇所、腐食のおそれのある箇所については、常に整理し把握しておく必要がある。</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u="sng" dirty="0">
                <a:latin typeface="BIZ UDPゴシック" panose="020B0400000000000000" pitchFamily="50" charset="-128"/>
                <a:ea typeface="BIZ UDPゴシック" panose="020B0400000000000000" pitchFamily="50" charset="-128"/>
              </a:rPr>
              <a:t>維持管理担当者が不在でも把握できる必要がある</a:t>
            </a:r>
            <a:endParaRPr kumimoji="1" lang="ja-JP" altLang="en-US" sz="1200" u="sng" dirty="0"/>
          </a:p>
        </p:txBody>
      </p:sp>
      <p:sp>
        <p:nvSpPr>
          <p:cNvPr id="20" name="フローチャート: 組合せ 19">
            <a:extLst>
              <a:ext uri="{FF2B5EF4-FFF2-40B4-BE49-F238E27FC236}">
                <a16:creationId xmlns:a16="http://schemas.microsoft.com/office/drawing/2014/main" id="{340DF55E-2A59-4D0E-A8BE-69335BA5A241}"/>
              </a:ext>
            </a:extLst>
          </p:cNvPr>
          <p:cNvSpPr/>
          <p:nvPr/>
        </p:nvSpPr>
        <p:spPr>
          <a:xfrm>
            <a:off x="7036499" y="5815120"/>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DB17577D-9A1C-4D2B-8136-76A497FA0AC3}"/>
              </a:ext>
            </a:extLst>
          </p:cNvPr>
          <p:cNvSpPr txBox="1"/>
          <p:nvPr/>
        </p:nvSpPr>
        <p:spPr>
          <a:xfrm>
            <a:off x="6949201" y="6018435"/>
            <a:ext cx="1643728" cy="307777"/>
          </a:xfrm>
          <a:prstGeom prst="rect">
            <a:avLst/>
          </a:prstGeom>
          <a:noFill/>
        </p:spPr>
        <p:txBody>
          <a:bodyPr wrap="square" rtlCol="0">
            <a:spAutoFit/>
          </a:bodyPr>
          <a:lstStyle/>
          <a:p>
            <a:r>
              <a:rPr kumimoji="1" lang="ja-JP" altLang="en-US" sz="1400" u="sng" dirty="0"/>
              <a:t>一覧表で整理する</a:t>
            </a:r>
          </a:p>
        </p:txBody>
      </p:sp>
      <p:sp>
        <p:nvSpPr>
          <p:cNvPr id="25" name="テキスト ボックス 24">
            <a:extLst>
              <a:ext uri="{FF2B5EF4-FFF2-40B4-BE49-F238E27FC236}">
                <a16:creationId xmlns:a16="http://schemas.microsoft.com/office/drawing/2014/main" id="{BDCD1152-BD91-43B9-ACFC-F1410EDE58F7}"/>
              </a:ext>
            </a:extLst>
          </p:cNvPr>
          <p:cNvSpPr txBox="1"/>
          <p:nvPr/>
        </p:nvSpPr>
        <p:spPr>
          <a:xfrm>
            <a:off x="179927" y="869071"/>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4.</a:t>
            </a:r>
            <a:r>
              <a:rPr lang="ja-JP" altLang="en-US" sz="1100" u="sng" dirty="0">
                <a:latin typeface="BIZ UDPゴシック" panose="020B0400000000000000" pitchFamily="50" charset="-128"/>
                <a:ea typeface="BIZ UDPゴシック" panose="020B0400000000000000" pitchFamily="50" charset="-128"/>
              </a:rPr>
              <a:t>地震後の点検、調査</a:t>
            </a:r>
            <a:r>
              <a:rPr lang="ja-JP" altLang="en-US" sz="1100" dirty="0">
                <a:latin typeface="BIZ UDPゴシック" panose="020B0400000000000000" pitchFamily="50" charset="-128"/>
                <a:ea typeface="BIZ UDPゴシック" panose="020B0400000000000000" pitchFamily="50" charset="-128"/>
              </a:rPr>
              <a:t>について、震度５以上が発生した場合</a:t>
            </a:r>
            <a:r>
              <a:rPr lang="ja-JP" altLang="en-US" sz="1100" u="sng" dirty="0">
                <a:latin typeface="BIZ UDPゴシック" panose="020B0400000000000000" pitchFamily="50" charset="-128"/>
                <a:ea typeface="BIZ UDPゴシック" panose="020B0400000000000000" pitchFamily="50" charset="-128"/>
              </a:rPr>
              <a:t>の内容を見直す</a:t>
            </a:r>
          </a:p>
        </p:txBody>
      </p:sp>
      <p:sp>
        <p:nvSpPr>
          <p:cNvPr id="22" name="スライド番号プレースホルダー 1">
            <a:extLst>
              <a:ext uri="{FF2B5EF4-FFF2-40B4-BE49-F238E27FC236}">
                <a16:creationId xmlns:a16="http://schemas.microsoft.com/office/drawing/2014/main" id="{6ABF6C82-F5A4-477C-BD90-595F997F71A2}"/>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20</a:t>
            </a:fld>
            <a:endParaRPr lang="ja-JP" altLang="en-US" dirty="0"/>
          </a:p>
        </p:txBody>
      </p:sp>
      <p:sp>
        <p:nvSpPr>
          <p:cNvPr id="23" name="テキスト ボックス 22">
            <a:extLst>
              <a:ext uri="{FF2B5EF4-FFF2-40B4-BE49-F238E27FC236}">
                <a16:creationId xmlns:a16="http://schemas.microsoft.com/office/drawing/2014/main" id="{43C05705-A140-457A-ABDE-A5D6C14A1D8F}"/>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4" name="テキスト ボックス 23">
            <a:extLst>
              <a:ext uri="{FF2B5EF4-FFF2-40B4-BE49-F238E27FC236}">
                <a16:creationId xmlns:a16="http://schemas.microsoft.com/office/drawing/2014/main" id="{A6C716CE-2A19-46D0-90D1-71E5F7ED5906}"/>
              </a:ext>
            </a:extLst>
          </p:cNvPr>
          <p:cNvSpPr txBox="1"/>
          <p:nvPr/>
        </p:nvSpPr>
        <p:spPr>
          <a:xfrm>
            <a:off x="5880075" y="2098001"/>
            <a:ext cx="3162967" cy="1615827"/>
          </a:xfrm>
          <a:prstGeom prst="rect">
            <a:avLst/>
          </a:prstGeom>
          <a:noFill/>
          <a:ln w="12700">
            <a:solidFill>
              <a:schemeClr val="accent1">
                <a:shade val="50000"/>
                <a:shade val="75000"/>
                <a:satMod val="125000"/>
                <a:lumMod val="75000"/>
              </a:schemeClr>
            </a:solidFill>
            <a:prstDash val="sysDot"/>
          </a:ln>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（参考）</a:t>
            </a:r>
            <a:endParaRPr lang="en-US" altLang="ja-JP" sz="1100" dirty="0">
              <a:latin typeface="BIZ UDPゴシック" panose="020B0400000000000000" pitchFamily="50" charset="-128"/>
              <a:ea typeface="BIZ UDPゴシック" panose="020B0400000000000000" pitchFamily="50" charset="-128"/>
            </a:endParaRPr>
          </a:p>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災害時の専門業者の確保</a:t>
            </a:r>
            <a:r>
              <a:rPr lang="en-US" altLang="ja-JP" sz="1100" dirty="0">
                <a:latin typeface="BIZ UDPゴシック" panose="020B0400000000000000" pitchFamily="50" charset="-128"/>
                <a:ea typeface="BIZ UDPゴシック" panose="020B0400000000000000" pitchFamily="50" charset="-128"/>
              </a:rPr>
              <a:t>】</a:t>
            </a:r>
          </a:p>
          <a:p>
            <a:r>
              <a:rPr lang="ja-JP" altLang="en-US" sz="1100" dirty="0">
                <a:latin typeface="BIZ UDPゴシック" panose="020B0400000000000000" pitchFamily="50" charset="-128"/>
                <a:ea typeface="BIZ UDPゴシック" panose="020B0400000000000000" pitchFamily="50" charset="-128"/>
              </a:rPr>
              <a:t>・「災害時における下水道管路施設の復旧対策業務に関する協定」（公益社団法人日本下水道管路管理業協会）を平成</a:t>
            </a:r>
            <a:r>
              <a:rPr lang="en-US" altLang="ja-JP" sz="1100" dirty="0">
                <a:latin typeface="BIZ UDPゴシック" panose="020B0400000000000000" pitchFamily="50" charset="-128"/>
                <a:ea typeface="BIZ UDPゴシック" panose="020B0400000000000000" pitchFamily="50" charset="-128"/>
              </a:rPr>
              <a:t>31</a:t>
            </a:r>
            <a:r>
              <a:rPr lang="ja-JP" altLang="en-US" sz="1100" dirty="0">
                <a:latin typeface="BIZ UDPゴシック" panose="020B0400000000000000" pitchFamily="50" charset="-128"/>
                <a:ea typeface="BIZ UDPゴシック" panose="020B0400000000000000" pitchFamily="50" charset="-128"/>
              </a:rPr>
              <a:t>年に締結</a:t>
            </a:r>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管内部調査の日当たり作業量</a:t>
            </a:r>
            <a:r>
              <a:rPr lang="en-US" altLang="ja-JP" sz="1100" dirty="0">
                <a:latin typeface="BIZ UDPゴシック" panose="020B0400000000000000" pitchFamily="50" charset="-128"/>
                <a:ea typeface="BIZ UDPゴシック" panose="020B0400000000000000" pitchFamily="50" charset="-128"/>
              </a:rPr>
              <a:t>】</a:t>
            </a:r>
          </a:p>
          <a:p>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TV</a:t>
            </a:r>
            <a:r>
              <a:rPr lang="ja-JP" altLang="en-US" sz="1100" dirty="0">
                <a:latin typeface="BIZ UDPゴシック" panose="020B0400000000000000" pitchFamily="50" charset="-128"/>
                <a:ea typeface="BIZ UDPゴシック" panose="020B0400000000000000" pitchFamily="50" charset="-128"/>
              </a:rPr>
              <a:t>カメラ調査　</a:t>
            </a:r>
            <a:r>
              <a:rPr lang="en-US" altLang="ja-JP" sz="1100" dirty="0">
                <a:latin typeface="BIZ UDPゴシック" panose="020B0400000000000000" pitchFamily="50" charset="-128"/>
                <a:ea typeface="BIZ UDPゴシック" panose="020B0400000000000000" pitchFamily="50" charset="-128"/>
              </a:rPr>
              <a:t>280</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300ⅿ/</a:t>
            </a:r>
            <a:r>
              <a:rPr lang="ja-JP" altLang="en-US" sz="1100" dirty="0">
                <a:latin typeface="BIZ UDPゴシック" panose="020B0400000000000000" pitchFamily="50" charset="-128"/>
                <a:ea typeface="BIZ UDPゴシック" panose="020B0400000000000000" pitchFamily="50" charset="-128"/>
              </a:rPr>
              <a:t>日</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・目視調査　　 　　</a:t>
            </a:r>
            <a:r>
              <a:rPr lang="en-US" altLang="ja-JP" sz="1100" dirty="0">
                <a:latin typeface="BIZ UDPゴシック" panose="020B0400000000000000" pitchFamily="50" charset="-128"/>
                <a:ea typeface="BIZ UDPゴシック" panose="020B0400000000000000" pitchFamily="50" charset="-128"/>
              </a:rPr>
              <a:t>500</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600</a:t>
            </a:r>
            <a:r>
              <a:rPr lang="ja-JP" altLang="en-US" sz="1100" dirty="0">
                <a:latin typeface="BIZ UDPゴシック" panose="020B0400000000000000" pitchFamily="50" charset="-128"/>
                <a:ea typeface="BIZ UDPゴシック" panose="020B0400000000000000" pitchFamily="50" charset="-128"/>
              </a:rPr>
              <a:t>ｍ</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日</a:t>
            </a:r>
            <a:endParaRPr kumimoji="1" lang="ja-JP" altLang="en-US" sz="1100" dirty="0"/>
          </a:p>
        </p:txBody>
      </p:sp>
      <p:cxnSp>
        <p:nvCxnSpPr>
          <p:cNvPr id="26" name="直線コネクタ 25">
            <a:extLst>
              <a:ext uri="{FF2B5EF4-FFF2-40B4-BE49-F238E27FC236}">
                <a16:creationId xmlns:a16="http://schemas.microsoft.com/office/drawing/2014/main" id="{E36F1A21-C58A-4388-927A-C369B756354A}"/>
              </a:ext>
            </a:extLst>
          </p:cNvPr>
          <p:cNvCxnSpPr/>
          <p:nvPr/>
        </p:nvCxnSpPr>
        <p:spPr>
          <a:xfrm>
            <a:off x="5796136" y="1829265"/>
            <a:ext cx="0" cy="21533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76464E36-8352-4BF9-9706-14A109BF5CA9}"/>
              </a:ext>
            </a:extLst>
          </p:cNvPr>
          <p:cNvCxnSpPr/>
          <p:nvPr/>
        </p:nvCxnSpPr>
        <p:spPr>
          <a:xfrm>
            <a:off x="5796136" y="3982565"/>
            <a:ext cx="3235069"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504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198FCFD-0C57-4B66-813E-028BA4A8840D}"/>
              </a:ext>
            </a:extLst>
          </p:cNvPr>
          <p:cNvPicPr>
            <a:picLocks noChangeAspect="1"/>
          </p:cNvPicPr>
          <p:nvPr/>
        </p:nvPicPr>
        <p:blipFill rotWithShape="1">
          <a:blip r:embed="rId2"/>
          <a:srcRect t="27320" b="31100"/>
          <a:stretch/>
        </p:blipFill>
        <p:spPr>
          <a:xfrm>
            <a:off x="50184" y="1655589"/>
            <a:ext cx="9022640" cy="2344726"/>
          </a:xfrm>
          <a:prstGeom prst="rect">
            <a:avLst/>
          </a:prstGeom>
        </p:spPr>
      </p:pic>
      <p:pic>
        <p:nvPicPr>
          <p:cNvPr id="6" name="図 5">
            <a:extLst>
              <a:ext uri="{FF2B5EF4-FFF2-40B4-BE49-F238E27FC236}">
                <a16:creationId xmlns:a16="http://schemas.microsoft.com/office/drawing/2014/main" id="{72F51D99-F198-497D-9ABD-C11B61167516}"/>
              </a:ext>
            </a:extLst>
          </p:cNvPr>
          <p:cNvPicPr>
            <a:picLocks noChangeAspect="1"/>
          </p:cNvPicPr>
          <p:nvPr/>
        </p:nvPicPr>
        <p:blipFill rotWithShape="1">
          <a:blip r:embed="rId3"/>
          <a:srcRect t="27320" b="31100"/>
          <a:stretch/>
        </p:blipFill>
        <p:spPr>
          <a:xfrm>
            <a:off x="50184" y="4252625"/>
            <a:ext cx="9022640" cy="2344726"/>
          </a:xfrm>
          <a:prstGeom prst="rect">
            <a:avLst/>
          </a:prstGeom>
        </p:spPr>
      </p:pic>
      <p:sp>
        <p:nvSpPr>
          <p:cNvPr id="12" name="テキスト ボックス 11">
            <a:extLst>
              <a:ext uri="{FF2B5EF4-FFF2-40B4-BE49-F238E27FC236}">
                <a16:creationId xmlns:a16="http://schemas.microsoft.com/office/drawing/2014/main" id="{8E0BA2B2-AAFE-474F-BFC3-28BF6F0C2AA8}"/>
              </a:ext>
            </a:extLst>
          </p:cNvPr>
          <p:cNvSpPr txBox="1"/>
          <p:nvPr/>
        </p:nvSpPr>
        <p:spPr>
          <a:xfrm>
            <a:off x="52124" y="1347420"/>
            <a:ext cx="3367748" cy="307777"/>
          </a:xfrm>
          <a:prstGeom prst="rect">
            <a:avLst/>
          </a:prstGeom>
          <a:noFill/>
        </p:spPr>
        <p:txBody>
          <a:bodyPr wrap="square" rtlCol="0">
            <a:spAutoFit/>
          </a:bodyPr>
          <a:lstStyle/>
          <a:p>
            <a:r>
              <a:rPr kumimoji="1" lang="ja-JP" altLang="en-US" sz="1400" dirty="0"/>
              <a:t>○地震時に点検が必要な箇所</a:t>
            </a:r>
            <a:r>
              <a:rPr lang="ja-JP" altLang="en-US" sz="1400" dirty="0"/>
              <a:t>表（案）</a:t>
            </a:r>
            <a:endParaRPr kumimoji="1" lang="en-US" altLang="ja-JP" sz="1400" dirty="0"/>
          </a:p>
        </p:txBody>
      </p:sp>
      <p:sp>
        <p:nvSpPr>
          <p:cNvPr id="11" name="スライド番号プレースホルダー 1">
            <a:extLst>
              <a:ext uri="{FF2B5EF4-FFF2-40B4-BE49-F238E27FC236}">
                <a16:creationId xmlns:a16="http://schemas.microsoft.com/office/drawing/2014/main" id="{A370A7D7-6C82-4F1F-B413-ACAE9F0267D9}"/>
              </a:ext>
            </a:extLst>
          </p:cNvPr>
          <p:cNvSpPr txBox="1">
            <a:spLocks/>
          </p:cNvSpPr>
          <p:nvPr/>
        </p:nvSpPr>
        <p:spPr>
          <a:xfrm>
            <a:off x="7911932" y="6492875"/>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21</a:t>
            </a:fld>
            <a:endParaRPr lang="ja-JP" altLang="en-US" dirty="0"/>
          </a:p>
        </p:txBody>
      </p:sp>
      <p:sp>
        <p:nvSpPr>
          <p:cNvPr id="14" name="テキスト ボックス 13">
            <a:extLst>
              <a:ext uri="{FF2B5EF4-FFF2-40B4-BE49-F238E27FC236}">
                <a16:creationId xmlns:a16="http://schemas.microsoft.com/office/drawing/2014/main" id="{17912CCC-4EC2-4AC6-A716-09D23B9FDC20}"/>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6" name="テキスト ボックス 15">
            <a:extLst>
              <a:ext uri="{FF2B5EF4-FFF2-40B4-BE49-F238E27FC236}">
                <a16:creationId xmlns:a16="http://schemas.microsoft.com/office/drawing/2014/main" id="{F2F85D95-262A-4B4F-9C22-E6367D77F803}"/>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7" name="テキスト ボックス 16">
            <a:extLst>
              <a:ext uri="{FF2B5EF4-FFF2-40B4-BE49-F238E27FC236}">
                <a16:creationId xmlns:a16="http://schemas.microsoft.com/office/drawing/2014/main" id="{7C0BF4B7-C8AC-4B2A-9DAA-88D937CA1E37}"/>
              </a:ext>
            </a:extLst>
          </p:cNvPr>
          <p:cNvSpPr txBox="1"/>
          <p:nvPr/>
        </p:nvSpPr>
        <p:spPr>
          <a:xfrm>
            <a:off x="179927" y="869071"/>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4.</a:t>
            </a:r>
            <a:r>
              <a:rPr lang="ja-JP" altLang="en-US" sz="1100" dirty="0">
                <a:latin typeface="BIZ UDPゴシック" panose="020B0400000000000000" pitchFamily="50" charset="-128"/>
                <a:ea typeface="BIZ UDPゴシック" panose="020B0400000000000000" pitchFamily="50" charset="-128"/>
              </a:rPr>
              <a:t>地震後の点検、調査について、震度５以上が発生した場合の内容を見直す</a:t>
            </a:r>
          </a:p>
        </p:txBody>
      </p:sp>
      <p:sp>
        <p:nvSpPr>
          <p:cNvPr id="18" name="テキスト ボックス 17">
            <a:extLst>
              <a:ext uri="{FF2B5EF4-FFF2-40B4-BE49-F238E27FC236}">
                <a16:creationId xmlns:a16="http://schemas.microsoft.com/office/drawing/2014/main" id="{22DA2005-18C2-495A-9FBC-14D56D78EB81}"/>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 name="正方形/長方形 1">
            <a:extLst>
              <a:ext uri="{FF2B5EF4-FFF2-40B4-BE49-F238E27FC236}">
                <a16:creationId xmlns:a16="http://schemas.microsoft.com/office/drawing/2014/main" id="{25DE7CDE-5CB1-4EED-9ECF-51C29543EB60}"/>
              </a:ext>
            </a:extLst>
          </p:cNvPr>
          <p:cNvSpPr/>
          <p:nvPr/>
        </p:nvSpPr>
        <p:spPr>
          <a:xfrm>
            <a:off x="7781329" y="1988840"/>
            <a:ext cx="1183159" cy="144016"/>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75BD97C1-33B9-4C40-B259-FC550D92D5B5}"/>
              </a:ext>
            </a:extLst>
          </p:cNvPr>
          <p:cNvSpPr/>
          <p:nvPr/>
        </p:nvSpPr>
        <p:spPr>
          <a:xfrm>
            <a:off x="173836" y="4610768"/>
            <a:ext cx="2309931" cy="12712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74929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9" name="テキスト ボックス 18">
            <a:extLst>
              <a:ext uri="{FF2B5EF4-FFF2-40B4-BE49-F238E27FC236}">
                <a16:creationId xmlns:a16="http://schemas.microsoft.com/office/drawing/2014/main" id="{C5C3A9CD-5DD0-4DB9-9115-90F00A9F5350}"/>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graphicFrame>
        <p:nvGraphicFramePr>
          <p:cNvPr id="3" name="表 2">
            <a:extLst>
              <a:ext uri="{FF2B5EF4-FFF2-40B4-BE49-F238E27FC236}">
                <a16:creationId xmlns:a16="http://schemas.microsoft.com/office/drawing/2014/main" id="{773D8519-B9FF-4F9E-B830-95A9B0CC432E}"/>
              </a:ext>
            </a:extLst>
          </p:cNvPr>
          <p:cNvGraphicFramePr>
            <a:graphicFrameLocks noGrp="1"/>
          </p:cNvGraphicFramePr>
          <p:nvPr>
            <p:extLst>
              <p:ext uri="{D42A27DB-BD31-4B8C-83A1-F6EECF244321}">
                <p14:modId xmlns:p14="http://schemas.microsoft.com/office/powerpoint/2010/main" val="2340208080"/>
              </p:ext>
            </p:extLst>
          </p:nvPr>
        </p:nvGraphicFramePr>
        <p:xfrm>
          <a:off x="225718" y="1373700"/>
          <a:ext cx="8770286" cy="1962003"/>
        </p:xfrm>
        <a:graphic>
          <a:graphicData uri="http://schemas.openxmlformats.org/drawingml/2006/table">
            <a:tbl>
              <a:tblPr firstRow="1" firstCol="1" bandRow="1"/>
              <a:tblGrid>
                <a:gridCol w="936104">
                  <a:extLst>
                    <a:ext uri="{9D8B030D-6E8A-4147-A177-3AD203B41FA5}">
                      <a16:colId xmlns:a16="http://schemas.microsoft.com/office/drawing/2014/main" val="2129471997"/>
                    </a:ext>
                  </a:extLst>
                </a:gridCol>
                <a:gridCol w="2448272">
                  <a:extLst>
                    <a:ext uri="{9D8B030D-6E8A-4147-A177-3AD203B41FA5}">
                      <a16:colId xmlns:a16="http://schemas.microsoft.com/office/drawing/2014/main" val="547032844"/>
                    </a:ext>
                  </a:extLst>
                </a:gridCol>
                <a:gridCol w="5385910">
                  <a:extLst>
                    <a:ext uri="{9D8B030D-6E8A-4147-A177-3AD203B41FA5}">
                      <a16:colId xmlns:a16="http://schemas.microsoft.com/office/drawing/2014/main" val="1803319300"/>
                    </a:ext>
                  </a:extLst>
                </a:gridCol>
              </a:tblGrid>
              <a:tr h="151910">
                <a:tc>
                  <a:txBody>
                    <a:bodyPr/>
                    <a:lstStyle/>
                    <a:p>
                      <a:pPr algn="ctr">
                        <a:lnSpc>
                          <a:spcPts val="1500"/>
                        </a:lnSpc>
                      </a:pP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種類</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pPr>
                      <a:r>
                        <a:rPr 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点検頻度</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pPr>
                      <a:r>
                        <a:rPr 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内容</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05822884"/>
                  </a:ext>
                </a:extLst>
              </a:tr>
              <a:tr h="444901">
                <a:tc>
                  <a:txBody>
                    <a:bodyPr/>
                    <a:lstStyle/>
                    <a:p>
                      <a:pPr algn="ctr">
                        <a:lnSpc>
                          <a:spcPts val="1500"/>
                        </a:lnSpc>
                      </a:pP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初期点検</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ts val="1500"/>
                        </a:lnSpc>
                      </a:pPr>
                      <a:r>
                        <a:rPr 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新設後（既存施設は維持管理計画策定後）に</a:t>
                      </a:r>
                      <a:r>
                        <a:rPr lang="en-US"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回行う。</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just">
                        <a:lnSpc>
                          <a:spcPts val="1500"/>
                        </a:lnSpc>
                      </a:pPr>
                      <a:r>
                        <a:rPr lang="ja-JP"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維持管理計画を実施するにあたって、対象物の劣化度を把握し、定期点検を行う上での初期値又は参考とする。</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500"/>
                        </a:lnSpc>
                      </a:pPr>
                      <a:r>
                        <a:rPr lang="ja-JP"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目視による施設の状態</a:t>
                      </a:r>
                      <a:r>
                        <a:rPr lang="en-US"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a:t>
                      </a:r>
                      <a:r>
                        <a:rPr lang="ja-JP"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異常の有無</a:t>
                      </a:r>
                      <a:r>
                        <a:rPr lang="en-US"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a:t>
                      </a:r>
                      <a:r>
                        <a:rPr lang="ja-JP"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の把握に加え、躯体の劣化度を把握するため、各処理場又は施設の経過年数、腐食環境（塩害地域等）、施設重要度、劣化状況等を総合的に勘案し、優先順位を設け順次、物性試験として圧縮強度試験や中性化試験などのコンクリート調査を行う。</a:t>
                      </a:r>
                      <a:r>
                        <a:rPr lang="ja-JP" sz="900" kern="100" baseline="30000" dirty="0">
                          <a:solidFill>
                            <a:srgbClr val="000000"/>
                          </a:solidFill>
                          <a:effectLst/>
                          <a:latin typeface="Century" panose="02040604050505020304" pitchFamily="18" charset="0"/>
                          <a:ea typeface="ＭＳ 明朝" panose="02020609040205080304" pitchFamily="17" charset="-128"/>
                          <a:cs typeface="ＭＳ 明朝" panose="02020609040205080304" pitchFamily="17" charset="-128"/>
                        </a:rPr>
                        <a:t>※</a:t>
                      </a:r>
                      <a:r>
                        <a:rPr lang="en-US" sz="900" kern="100" baseline="300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2</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500"/>
                        </a:lnSpc>
                      </a:pPr>
                      <a:r>
                        <a:rPr lang="ja-JP" sz="9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また、調査結果に基づいて中性化進行予測を行い、状態監視保全を行う上で</a:t>
                      </a:r>
                      <a:r>
                        <a:rPr lang="ja-JP" sz="900" kern="100" dirty="0">
                          <a:effectLst/>
                          <a:latin typeface="Century" panose="02040604050505020304" pitchFamily="18" charset="0"/>
                          <a:ea typeface="ＭＳ 明朝" panose="02020609040205080304" pitchFamily="17" charset="-128"/>
                          <a:cs typeface="Times New Roman" panose="02020603050405020304" pitchFamily="18" charset="0"/>
                        </a:rPr>
                        <a:t>の判断材料とする。</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85296091"/>
                  </a:ext>
                </a:extLst>
              </a:tr>
              <a:tr h="638694">
                <a:tc>
                  <a:txBody>
                    <a:bodyPr/>
                    <a:lstStyle/>
                    <a:p>
                      <a:pPr algn="ctr">
                        <a:lnSpc>
                          <a:spcPts val="1500"/>
                        </a:lnSpc>
                      </a:pPr>
                      <a:r>
                        <a:rPr 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計画点検</a:t>
                      </a:r>
                      <a:r>
                        <a:rPr lang="ja-JP" sz="1000" kern="100" baseline="30000" dirty="0">
                          <a:solidFill>
                            <a:srgbClr val="000000"/>
                          </a:solidFill>
                          <a:effectLst/>
                          <a:latin typeface="Century" panose="02040604050505020304" pitchFamily="18" charset="0"/>
                          <a:ea typeface="ＭＳ 明朝" panose="02020609040205080304" pitchFamily="17" charset="-128"/>
                          <a:cs typeface="ＭＳ 明朝" panose="02020609040205080304" pitchFamily="17" charset="-128"/>
                        </a:rPr>
                        <a:t>※</a:t>
                      </a:r>
                      <a:r>
                        <a:rPr lang="en-US" sz="1000" kern="100" baseline="300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3</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ts val="1500"/>
                        </a:lnSpc>
                      </a:pPr>
                      <a:r>
                        <a:rPr 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プラント機械又はプラント電気設備の点検整備または改築工事等により水槽内の水がない期間に合わせて実施する点検</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1605082214"/>
                  </a:ext>
                </a:extLst>
              </a:tr>
              <a:tr h="673714">
                <a:tc>
                  <a:txBody>
                    <a:bodyPr/>
                    <a:lstStyle/>
                    <a:p>
                      <a:pPr algn="ctr">
                        <a:lnSpc>
                          <a:spcPts val="1500"/>
                        </a:lnSpc>
                      </a:pPr>
                      <a:r>
                        <a:rPr lang="ja-JP" sz="1000" u="sng" kern="100" dirty="0">
                          <a:effectLst/>
                          <a:latin typeface="Century" panose="02040604050505020304" pitchFamily="18" charset="0"/>
                          <a:ea typeface="ＭＳ 明朝" panose="02020609040205080304" pitchFamily="17" charset="-128"/>
                          <a:cs typeface="Times New Roman" panose="02020603050405020304" pitchFamily="18" charset="0"/>
                        </a:rPr>
                        <a:t>定期点検</a:t>
                      </a:r>
                      <a:endParaRPr lang="ja-JP" sz="1050" u="sng"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ts val="1500"/>
                        </a:lnSpc>
                      </a:pPr>
                      <a:r>
                        <a:rPr lang="en-US" sz="1000" u="sng"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1000" u="sng" kern="100" dirty="0">
                          <a:effectLst/>
                          <a:latin typeface="Century" panose="02040604050505020304" pitchFamily="18" charset="0"/>
                          <a:ea typeface="ＭＳ 明朝" panose="02020609040205080304" pitchFamily="17" charset="-128"/>
                          <a:cs typeface="Times New Roman" panose="02020603050405020304" pitchFamily="18" charset="0"/>
                        </a:rPr>
                        <a:t>年に</a:t>
                      </a:r>
                      <a:r>
                        <a:rPr lang="en-US" sz="1000" u="sng"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1000" u="sng" kern="100" dirty="0">
                          <a:effectLst/>
                          <a:latin typeface="Century" panose="02040604050505020304" pitchFamily="18" charset="0"/>
                          <a:ea typeface="ＭＳ 明朝" panose="02020609040205080304" pitchFamily="17" charset="-128"/>
                          <a:cs typeface="Times New Roman" panose="02020603050405020304" pitchFamily="18" charset="0"/>
                        </a:rPr>
                        <a:t>回</a:t>
                      </a:r>
                      <a:endParaRPr lang="ja-JP" sz="1050" u="sng"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ts val="1500"/>
                        </a:lnSpc>
                      </a:pPr>
                      <a:r>
                        <a:rPr lang="ja-JP" sz="900" kern="100" dirty="0">
                          <a:effectLst/>
                          <a:latin typeface="Century" panose="02040604050505020304" pitchFamily="18" charset="0"/>
                          <a:ea typeface="ＭＳ 明朝" panose="02020609040205080304" pitchFamily="17" charset="-128"/>
                          <a:cs typeface="Times New Roman" panose="02020603050405020304" pitchFamily="18" charset="0"/>
                        </a:rPr>
                        <a:t>初期点検を行った施設を対象に、目視により施設の状態</a:t>
                      </a:r>
                      <a:r>
                        <a:rPr lang="en-US" sz="9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sz="900" kern="100" dirty="0">
                          <a:effectLst/>
                          <a:latin typeface="Century" panose="02040604050505020304" pitchFamily="18" charset="0"/>
                          <a:ea typeface="ＭＳ 明朝" panose="02020609040205080304" pitchFamily="17" charset="-128"/>
                          <a:cs typeface="Times New Roman" panose="02020603050405020304" pitchFamily="18" charset="0"/>
                        </a:rPr>
                        <a:t>異常の有無</a:t>
                      </a:r>
                      <a:r>
                        <a:rPr lang="en-US" sz="9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sz="900" kern="100" dirty="0">
                          <a:effectLst/>
                          <a:latin typeface="Century" panose="02040604050505020304" pitchFamily="18" charset="0"/>
                          <a:ea typeface="ＭＳ 明朝" panose="02020609040205080304" pitchFamily="17" charset="-128"/>
                          <a:cs typeface="Times New Roman" panose="02020603050405020304" pitchFamily="18" charset="0"/>
                        </a:rPr>
                        <a:t>を把握する。また、点検優先度等の各種要因により施設によっては、物性試験を後年に行うことがあるが、この結果は、定期点検や計画点検等と合わせて管理を行う。点検の結果を基に、緊急措置の要否、詳細調査の要否を判断する。</a:t>
                      </a:r>
                      <a:r>
                        <a:rPr lang="ja-JP" sz="900" kern="100" baseline="30000" dirty="0">
                          <a:solidFill>
                            <a:srgbClr val="000000"/>
                          </a:solidFill>
                          <a:effectLst/>
                          <a:latin typeface="Century" panose="02040604050505020304" pitchFamily="18" charset="0"/>
                          <a:ea typeface="ＭＳ 明朝" panose="02020609040205080304" pitchFamily="17" charset="-128"/>
                          <a:cs typeface="ＭＳ 明朝" panose="02020609040205080304" pitchFamily="17" charset="-128"/>
                        </a:rPr>
                        <a:t>※</a:t>
                      </a:r>
                      <a:r>
                        <a:rPr lang="en-US" sz="900" kern="100" baseline="30000" dirty="0">
                          <a:solidFill>
                            <a:srgbClr val="000000"/>
                          </a:solidFill>
                          <a:effectLst/>
                          <a:latin typeface="Century" panose="02040604050505020304" pitchFamily="18" charset="0"/>
                          <a:ea typeface="ＭＳ 明朝" panose="02020609040205080304" pitchFamily="17" charset="-128"/>
                          <a:cs typeface="ＭＳ 明朝" panose="02020609040205080304" pitchFamily="17" charset="-128"/>
                        </a:rPr>
                        <a:t>4</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6877" marR="5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8495964"/>
                  </a:ext>
                </a:extLst>
              </a:tr>
            </a:tbl>
          </a:graphicData>
        </a:graphic>
      </p:graphicFrame>
      <p:sp>
        <p:nvSpPr>
          <p:cNvPr id="10" name="テキスト ボックス 9">
            <a:extLst>
              <a:ext uri="{FF2B5EF4-FFF2-40B4-BE49-F238E27FC236}">
                <a16:creationId xmlns:a16="http://schemas.microsoft.com/office/drawing/2014/main" id="{EA9EC4E9-8E3B-428B-8699-99ADE3C5DD4D}"/>
              </a:ext>
            </a:extLst>
          </p:cNvPr>
          <p:cNvSpPr txBox="1"/>
          <p:nvPr/>
        </p:nvSpPr>
        <p:spPr>
          <a:xfrm>
            <a:off x="96392" y="1123513"/>
            <a:ext cx="3960025" cy="292388"/>
          </a:xfrm>
          <a:prstGeom prst="rect">
            <a:avLst/>
          </a:prstGeom>
          <a:noFill/>
        </p:spPr>
        <p:txBody>
          <a:bodyPr wrap="square" rtlCol="0">
            <a:spAutoFit/>
          </a:bodyPr>
          <a:lstStyle/>
          <a:p>
            <a:r>
              <a:rPr kumimoji="1" lang="ja-JP" altLang="en-US" sz="1300" b="1" dirty="0"/>
              <a:t>○ 現計画</a:t>
            </a:r>
          </a:p>
        </p:txBody>
      </p:sp>
      <p:sp>
        <p:nvSpPr>
          <p:cNvPr id="13" name="テキスト ボックス 12">
            <a:extLst>
              <a:ext uri="{FF2B5EF4-FFF2-40B4-BE49-F238E27FC236}">
                <a16:creationId xmlns:a16="http://schemas.microsoft.com/office/drawing/2014/main" id="{FCD8CC76-39F8-4B20-81A2-AAA3B862F531}"/>
              </a:ext>
            </a:extLst>
          </p:cNvPr>
          <p:cNvSpPr txBox="1"/>
          <p:nvPr/>
        </p:nvSpPr>
        <p:spPr>
          <a:xfrm>
            <a:off x="212714" y="870342"/>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5.</a:t>
            </a:r>
            <a:r>
              <a:rPr lang="ja-JP" altLang="en-US" sz="1100" u="sng" dirty="0">
                <a:latin typeface="BIZ UDPゴシック" panose="020B0400000000000000" pitchFamily="50" charset="-128"/>
                <a:ea typeface="BIZ UDPゴシック" panose="020B0400000000000000" pitchFamily="50" charset="-128"/>
              </a:rPr>
              <a:t>（土木）腐食環境レベル等を考慮し、点検頻度を見直す</a:t>
            </a:r>
          </a:p>
        </p:txBody>
      </p:sp>
      <p:graphicFrame>
        <p:nvGraphicFramePr>
          <p:cNvPr id="14" name="表 13">
            <a:extLst>
              <a:ext uri="{FF2B5EF4-FFF2-40B4-BE49-F238E27FC236}">
                <a16:creationId xmlns:a16="http://schemas.microsoft.com/office/drawing/2014/main" id="{7ED138D6-5CE9-4329-BA03-C0A8FD1CFA1D}"/>
              </a:ext>
            </a:extLst>
          </p:cNvPr>
          <p:cNvGraphicFramePr>
            <a:graphicFrameLocks noGrp="1"/>
          </p:cNvGraphicFramePr>
          <p:nvPr>
            <p:extLst>
              <p:ext uri="{D42A27DB-BD31-4B8C-83A1-F6EECF244321}">
                <p14:modId xmlns:p14="http://schemas.microsoft.com/office/powerpoint/2010/main" val="1247474661"/>
              </p:ext>
            </p:extLst>
          </p:nvPr>
        </p:nvGraphicFramePr>
        <p:xfrm>
          <a:off x="906814" y="3725228"/>
          <a:ext cx="2808312" cy="1920240"/>
        </p:xfrm>
        <a:graphic>
          <a:graphicData uri="http://schemas.openxmlformats.org/drawingml/2006/table">
            <a:tbl>
              <a:tblPr>
                <a:tableStyleId>{5C22544A-7EE6-4342-B048-85BDC9FD1C3A}</a:tableStyleId>
              </a:tblPr>
              <a:tblGrid>
                <a:gridCol w="862731">
                  <a:extLst>
                    <a:ext uri="{9D8B030D-6E8A-4147-A177-3AD203B41FA5}">
                      <a16:colId xmlns:a16="http://schemas.microsoft.com/office/drawing/2014/main" val="403574431"/>
                    </a:ext>
                  </a:extLst>
                </a:gridCol>
                <a:gridCol w="862731">
                  <a:extLst>
                    <a:ext uri="{9D8B030D-6E8A-4147-A177-3AD203B41FA5}">
                      <a16:colId xmlns:a16="http://schemas.microsoft.com/office/drawing/2014/main" val="3817368657"/>
                    </a:ext>
                  </a:extLst>
                </a:gridCol>
                <a:gridCol w="1082850">
                  <a:extLst>
                    <a:ext uri="{9D8B030D-6E8A-4147-A177-3AD203B41FA5}">
                      <a16:colId xmlns:a16="http://schemas.microsoft.com/office/drawing/2014/main" val="3749276850"/>
                    </a:ext>
                  </a:extLst>
                </a:gridCol>
              </a:tblGrid>
              <a:tr h="78653">
                <a:tc>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処理場名</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実施年度</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rPr>
                        <a:t>１巡に必要な年数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566722740"/>
                  </a:ext>
                </a:extLst>
              </a:tr>
              <a:tr h="78653">
                <a:tc>
                  <a:txBody>
                    <a:bodyPr/>
                    <a:lstStyle/>
                    <a:p>
                      <a:pPr algn="ctr" fontAlgn="ctr"/>
                      <a:r>
                        <a:rPr lang="ja-JP" altLang="en-US" sz="900" u="none" strike="noStrike" dirty="0">
                          <a:effectLst/>
                          <a:latin typeface="BIZ UDPゴシック" panose="020B0400000000000000" pitchFamily="50" charset="-128"/>
                          <a:ea typeface="BIZ UDPゴシック" panose="020B0400000000000000" pitchFamily="50" charset="-128"/>
                        </a:rPr>
                        <a:t>中央ＭＣ</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H27～R1</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8704977"/>
                  </a:ext>
                </a:extLst>
              </a:tr>
              <a:tr h="78653">
                <a:tc>
                  <a:txBody>
                    <a:bodyPr/>
                    <a:lstStyle/>
                    <a:p>
                      <a:pPr algn="ctr" fontAlgn="ctr"/>
                      <a:r>
                        <a:rPr lang="ja-JP" altLang="en-US" sz="900" u="none" strike="noStrike" dirty="0">
                          <a:effectLst/>
                          <a:latin typeface="BIZ UDPゴシック" panose="020B0400000000000000" pitchFamily="50" charset="-128"/>
                          <a:ea typeface="BIZ UDPゴシック" panose="020B0400000000000000" pitchFamily="50" charset="-128"/>
                        </a:rPr>
                        <a:t>高槻ＭＣ</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H28～R1</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4</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0032169"/>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渚</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H27～R1</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4938263"/>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鴻池</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effectLst/>
                          <a:latin typeface="BIZ UDPゴシック" panose="020B0400000000000000" pitchFamily="50" charset="-128"/>
                          <a:ea typeface="BIZ UDPゴシック" panose="020B0400000000000000" pitchFamily="50" charset="-128"/>
                        </a:rPr>
                        <a:t>H29～R1</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3</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7311690"/>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なわて</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effectLst/>
                          <a:latin typeface="BIZ UDPゴシック" panose="020B0400000000000000" pitchFamily="50" charset="-128"/>
                          <a:ea typeface="BIZ UDPゴシック" panose="020B0400000000000000" pitchFamily="50" charset="-128"/>
                        </a:rPr>
                        <a:t>H29～R1</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3</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9511833"/>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川俣</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effectLst/>
                          <a:latin typeface="BIZ UDPゴシック" panose="020B0400000000000000" pitchFamily="50" charset="-128"/>
                          <a:ea typeface="BIZ UDPゴシック" panose="020B0400000000000000" pitchFamily="50" charset="-128"/>
                        </a:rPr>
                        <a:t>H28～H30</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3</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1096867"/>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竜華</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effectLst/>
                          <a:latin typeface="BIZ UDPゴシック" panose="020B0400000000000000" pitchFamily="50" charset="-128"/>
                          <a:ea typeface="BIZ UDPゴシック" panose="020B0400000000000000" pitchFamily="50" charset="-128"/>
                        </a:rPr>
                        <a:t>H28～H30</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3</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1933960"/>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今池</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effectLst/>
                          <a:latin typeface="BIZ UDPゴシック" panose="020B0400000000000000" pitchFamily="50" charset="-128"/>
                          <a:ea typeface="BIZ UDPゴシック" panose="020B0400000000000000" pitchFamily="50" charset="-128"/>
                        </a:rPr>
                        <a:t>H30～R4</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3188082"/>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大井</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a:effectLst/>
                          <a:latin typeface="BIZ UDPゴシック" panose="020B0400000000000000" pitchFamily="50" charset="-128"/>
                          <a:ea typeface="BIZ UDPゴシック" panose="020B0400000000000000" pitchFamily="50" charset="-128"/>
                        </a:rPr>
                        <a:t>H30～R4</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690054"/>
                  </a:ext>
                </a:extLst>
              </a:tr>
              <a:tr h="78653">
                <a:tc>
                  <a:txBody>
                    <a:bodyPr/>
                    <a:lstStyle/>
                    <a:p>
                      <a:pPr algn="ctr" fontAlgn="ctr"/>
                      <a:r>
                        <a:rPr lang="ja-JP" altLang="en-US" sz="900" u="none" strike="noStrike">
                          <a:effectLst/>
                          <a:latin typeface="BIZ UDPゴシック" panose="020B0400000000000000" pitchFamily="50" charset="-128"/>
                          <a:ea typeface="BIZ UDPゴシック" panose="020B0400000000000000" pitchFamily="50" charset="-128"/>
                        </a:rPr>
                        <a:t>狭山</a:t>
                      </a:r>
                      <a:r>
                        <a:rPr lang="en-US" sz="900" u="none" strike="noStrike">
                          <a:effectLst/>
                          <a:latin typeface="BIZ UDPゴシック" panose="020B0400000000000000" pitchFamily="50" charset="-128"/>
                          <a:ea typeface="BIZ UDPゴシック" panose="020B0400000000000000" pitchFamily="50" charset="-128"/>
                        </a:rPr>
                        <a:t>ＭＣ</a:t>
                      </a:r>
                      <a:endParaRPr lang="en-US" sz="9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H29～R3</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2383139"/>
                  </a:ext>
                </a:extLst>
              </a:tr>
              <a:tr h="78653">
                <a:tc>
                  <a:txBody>
                    <a:bodyPr/>
                    <a:lstStyle/>
                    <a:p>
                      <a:pPr algn="ctr" fontAlgn="ctr"/>
                      <a:r>
                        <a:rPr lang="zh-CN" altLang="en-US" sz="900" u="none" strike="noStrike" dirty="0">
                          <a:effectLst/>
                          <a:latin typeface="BIZ UDPゴシック" panose="020B0400000000000000" pitchFamily="50" charset="-128"/>
                          <a:ea typeface="BIZ UDPゴシック" panose="020B0400000000000000" pitchFamily="50" charset="-128"/>
                        </a:rPr>
                        <a:t>北部ＭＣ</a:t>
                      </a:r>
                      <a:endParaRPr lang="zh-CN"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H30～R4</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9363203"/>
                  </a:ext>
                </a:extLst>
              </a:tr>
              <a:tr h="78653">
                <a:tc>
                  <a:txBody>
                    <a:bodyPr/>
                    <a:lstStyle/>
                    <a:p>
                      <a:pPr algn="ctr" fontAlgn="ctr"/>
                      <a:r>
                        <a:rPr lang="zh-CN" altLang="en-US" sz="900" u="none" strike="noStrike" dirty="0">
                          <a:effectLst/>
                          <a:latin typeface="BIZ UDPゴシック" panose="020B0400000000000000" pitchFamily="50" charset="-128"/>
                          <a:ea typeface="BIZ UDPゴシック" panose="020B0400000000000000" pitchFamily="50" charset="-128"/>
                        </a:rPr>
                        <a:t>中部ＭＣ</a:t>
                      </a:r>
                      <a:endParaRPr lang="zh-CN"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H29～R3</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9176337"/>
                  </a:ext>
                </a:extLst>
              </a:tr>
              <a:tr h="78653">
                <a:tc>
                  <a:txBody>
                    <a:bodyPr/>
                    <a:lstStyle/>
                    <a:p>
                      <a:pPr algn="ctr" fontAlgn="ctr"/>
                      <a:r>
                        <a:rPr lang="zh-CN" altLang="en-US" sz="900" u="none" strike="noStrike" dirty="0">
                          <a:effectLst/>
                          <a:latin typeface="BIZ UDPゴシック" panose="020B0400000000000000" pitchFamily="50" charset="-128"/>
                          <a:ea typeface="BIZ UDPゴシック" panose="020B0400000000000000" pitchFamily="50" charset="-128"/>
                        </a:rPr>
                        <a:t>南部ＭＣ</a:t>
                      </a:r>
                      <a:endParaRPr lang="zh-CN"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u="none" strike="noStrike" dirty="0">
                          <a:effectLst/>
                          <a:latin typeface="BIZ UDPゴシック" panose="020B0400000000000000" pitchFamily="50" charset="-128"/>
                          <a:ea typeface="BIZ UDPゴシック" panose="020B0400000000000000" pitchFamily="50" charset="-128"/>
                        </a:rPr>
                        <a:t>H30～R4</a:t>
                      </a:r>
                      <a:endParaRPr 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900" u="none" strike="noStrike" dirty="0">
                          <a:effectLst/>
                          <a:latin typeface="BIZ UDPゴシック" panose="020B0400000000000000" pitchFamily="50" charset="-128"/>
                          <a:ea typeface="BIZ UDPゴシック" panose="020B0400000000000000" pitchFamily="50" charset="-128"/>
                        </a:rPr>
                        <a:t>5</a:t>
                      </a:r>
                      <a:r>
                        <a:rPr lang="ja-JP" altLang="en-US" sz="900" u="none" strike="noStrike" dirty="0">
                          <a:effectLst/>
                          <a:latin typeface="BIZ UDPゴシック" panose="020B0400000000000000" pitchFamily="50" charset="-128"/>
                          <a:ea typeface="BIZ UDPゴシック" panose="020B0400000000000000" pitchFamily="50" charset="-128"/>
                        </a:rPr>
                        <a:t>年</a:t>
                      </a:r>
                      <a:endParaRPr lang="ja-JP" altLang="en-US"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0749136"/>
                  </a:ext>
                </a:extLst>
              </a:tr>
            </a:tbl>
          </a:graphicData>
        </a:graphic>
      </p:graphicFrame>
      <p:sp>
        <p:nvSpPr>
          <p:cNvPr id="15" name="テキスト ボックス 14">
            <a:extLst>
              <a:ext uri="{FF2B5EF4-FFF2-40B4-BE49-F238E27FC236}">
                <a16:creationId xmlns:a16="http://schemas.microsoft.com/office/drawing/2014/main" id="{53574284-0E79-4CA2-A765-2FE564E56BD0}"/>
              </a:ext>
            </a:extLst>
          </p:cNvPr>
          <p:cNvSpPr txBox="1"/>
          <p:nvPr/>
        </p:nvSpPr>
        <p:spPr>
          <a:xfrm>
            <a:off x="117372" y="3432840"/>
            <a:ext cx="2808312" cy="292388"/>
          </a:xfrm>
          <a:prstGeom prst="rect">
            <a:avLst/>
          </a:prstGeom>
          <a:noFill/>
        </p:spPr>
        <p:txBody>
          <a:bodyPr wrap="square" rtlCol="0">
            <a:spAutoFit/>
          </a:bodyPr>
          <a:lstStyle/>
          <a:p>
            <a:r>
              <a:rPr kumimoji="1" lang="ja-JP" altLang="en-US" sz="1300" dirty="0">
                <a:latin typeface="BIZ UDPゴシック" panose="020B0400000000000000" pitchFamily="50" charset="-128"/>
                <a:ea typeface="BIZ UDPゴシック" panose="020B0400000000000000" pitchFamily="50" charset="-128"/>
              </a:rPr>
              <a:t>○ 初期点検にかかった年数</a:t>
            </a:r>
            <a:endParaRPr kumimoji="1" lang="ja-JP" altLang="en-US" sz="1300" dirty="0"/>
          </a:p>
        </p:txBody>
      </p:sp>
      <p:sp>
        <p:nvSpPr>
          <p:cNvPr id="16" name="テキスト ボックス 15">
            <a:extLst>
              <a:ext uri="{FF2B5EF4-FFF2-40B4-BE49-F238E27FC236}">
                <a16:creationId xmlns:a16="http://schemas.microsoft.com/office/drawing/2014/main" id="{314525F3-3D10-46A8-960E-1BD2827B67AD}"/>
              </a:ext>
            </a:extLst>
          </p:cNvPr>
          <p:cNvSpPr txBox="1"/>
          <p:nvPr/>
        </p:nvSpPr>
        <p:spPr>
          <a:xfrm>
            <a:off x="777488" y="5850531"/>
            <a:ext cx="4010001" cy="276999"/>
          </a:xfrm>
          <a:prstGeom prst="rect">
            <a:avLst/>
          </a:prstGeom>
          <a:noFill/>
          <a:ln>
            <a:noFill/>
            <a:prstDash val="sysDot"/>
          </a:ln>
        </p:spPr>
        <p:txBody>
          <a:bodyPr wrap="square" rtlCol="0">
            <a:spAutoFit/>
          </a:bodyPr>
          <a:lstStyle/>
          <a:p>
            <a:r>
              <a:rPr lang="ja-JP" altLang="en-US" sz="1200" u="sng" dirty="0">
                <a:latin typeface="BIZ UDPゴシック" panose="020B0400000000000000" pitchFamily="50" charset="-128"/>
                <a:ea typeface="BIZ UDPゴシック" panose="020B0400000000000000" pitchFamily="50" charset="-128"/>
              </a:rPr>
              <a:t>点検を一巡するのに概ね</a:t>
            </a:r>
            <a:r>
              <a:rPr lang="en-US" altLang="ja-JP" sz="1200" u="sng" dirty="0">
                <a:latin typeface="BIZ UDPゴシック" panose="020B0400000000000000" pitchFamily="50" charset="-128"/>
                <a:ea typeface="BIZ UDPゴシック" panose="020B0400000000000000" pitchFamily="50" charset="-128"/>
              </a:rPr>
              <a:t>5</a:t>
            </a:r>
            <a:r>
              <a:rPr lang="ja-JP" altLang="en-US" sz="1200" u="sng" dirty="0">
                <a:latin typeface="BIZ UDPゴシック" panose="020B0400000000000000" pitchFamily="50" charset="-128"/>
                <a:ea typeface="BIZ UDPゴシック" panose="020B0400000000000000" pitchFamily="50" charset="-128"/>
              </a:rPr>
              <a:t>か年を要している</a:t>
            </a:r>
            <a:endParaRPr kumimoji="1" lang="en-US" altLang="ja-JP" sz="1200" u="sng"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73943EFF-5DD3-463E-A765-CBCC17E17242}"/>
              </a:ext>
            </a:extLst>
          </p:cNvPr>
          <p:cNvSpPr txBox="1"/>
          <p:nvPr/>
        </p:nvSpPr>
        <p:spPr>
          <a:xfrm>
            <a:off x="117371" y="6127530"/>
            <a:ext cx="4382621" cy="646331"/>
          </a:xfrm>
          <a:prstGeom prst="rect">
            <a:avLst/>
          </a:prstGeom>
          <a:noFill/>
          <a:ln>
            <a:solidFill>
              <a:schemeClr val="accent1">
                <a:shade val="50000"/>
                <a:shade val="75000"/>
                <a:satMod val="125000"/>
                <a:lumMod val="75000"/>
              </a:schemeClr>
            </a:solidFill>
            <a:prstDash val="sysDot"/>
          </a:ln>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（参考）他自治体の点検頻度</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・東京都　定期点検</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dirty="0">
                <a:latin typeface="BIZ UDPゴシック" panose="020B0400000000000000" pitchFamily="50" charset="-128"/>
                <a:ea typeface="BIZ UDPゴシック" panose="020B0400000000000000" pitchFamily="50" charset="-128"/>
              </a:rPr>
              <a:t>1</a:t>
            </a:r>
            <a:r>
              <a:rPr lang="ja-JP" altLang="en-US" sz="1200" dirty="0">
                <a:latin typeface="BIZ UDPゴシック" panose="020B0400000000000000" pitchFamily="50" charset="-128"/>
                <a:ea typeface="BIZ UDPゴシック" panose="020B0400000000000000" pitchFamily="50" charset="-128"/>
              </a:rPr>
              <a:t>回</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年</a:t>
            </a:r>
            <a:endParaRPr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・大阪市　定期点検　</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回</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年　⇒　詳細点検　</a:t>
            </a:r>
            <a:r>
              <a:rPr kumimoji="1" lang="en-US" altLang="ja-JP" sz="1200" dirty="0">
                <a:latin typeface="BIZ UDPゴシック" panose="020B0400000000000000" pitchFamily="50" charset="-128"/>
                <a:ea typeface="BIZ UDPゴシック" panose="020B0400000000000000" pitchFamily="50" charset="-128"/>
              </a:rPr>
              <a:t>1</a:t>
            </a:r>
            <a:r>
              <a:rPr kumimoji="1" lang="ja-JP" altLang="en-US" sz="1200" dirty="0">
                <a:latin typeface="BIZ UDPゴシック" panose="020B0400000000000000" pitchFamily="50" charset="-128"/>
                <a:ea typeface="BIZ UDPゴシック" panose="020B0400000000000000" pitchFamily="50" charset="-128"/>
              </a:rPr>
              <a:t>回</a:t>
            </a:r>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約</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年</a:t>
            </a:r>
            <a:endParaRPr kumimoji="1" lang="ja-JP" altLang="en-US" sz="1200" dirty="0"/>
          </a:p>
        </p:txBody>
      </p:sp>
      <p:sp>
        <p:nvSpPr>
          <p:cNvPr id="18" name="フローチャート: 組合せ 17">
            <a:extLst>
              <a:ext uri="{FF2B5EF4-FFF2-40B4-BE49-F238E27FC236}">
                <a16:creationId xmlns:a16="http://schemas.microsoft.com/office/drawing/2014/main" id="{A78A1A7E-05AC-452A-89A9-6523B7F0DAD6}"/>
              </a:ext>
            </a:extLst>
          </p:cNvPr>
          <p:cNvSpPr/>
          <p:nvPr/>
        </p:nvSpPr>
        <p:spPr>
          <a:xfrm>
            <a:off x="1724704" y="5731431"/>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フローチャート: 組合せ 22">
            <a:extLst>
              <a:ext uri="{FF2B5EF4-FFF2-40B4-BE49-F238E27FC236}">
                <a16:creationId xmlns:a16="http://schemas.microsoft.com/office/drawing/2014/main" id="{6EC526F2-608D-4FBE-A026-8F07F69C6DBA}"/>
              </a:ext>
            </a:extLst>
          </p:cNvPr>
          <p:cNvSpPr/>
          <p:nvPr/>
        </p:nvSpPr>
        <p:spPr>
          <a:xfrm rot="16200000">
            <a:off x="3941019" y="5247564"/>
            <a:ext cx="1633799" cy="126132"/>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BD2CE15C-1931-45A9-A1D7-9CAD008A4FE0}"/>
              </a:ext>
            </a:extLst>
          </p:cNvPr>
          <p:cNvSpPr txBox="1"/>
          <p:nvPr/>
        </p:nvSpPr>
        <p:spPr>
          <a:xfrm>
            <a:off x="4899633" y="4725854"/>
            <a:ext cx="4081483" cy="1169551"/>
          </a:xfrm>
          <a:prstGeom prst="rect">
            <a:avLst/>
          </a:prstGeom>
          <a:noFill/>
          <a:ln>
            <a:noFill/>
            <a:prstDash val="sysDot"/>
          </a:ln>
        </p:spPr>
        <p:txBody>
          <a:bodyPr wrap="square" rtlCol="0">
            <a:spAutoFit/>
          </a:bodyPr>
          <a:lstStyle/>
          <a:p>
            <a:r>
              <a:rPr lang="ja-JP" altLang="en-US" sz="1400" b="1" dirty="0">
                <a:latin typeface="BIZ UDPゴシック" panose="020B0400000000000000" pitchFamily="50" charset="-128"/>
                <a:ea typeface="BIZ UDPゴシック" panose="020B0400000000000000" pitchFamily="50" charset="-128"/>
              </a:rPr>
              <a:t>・</a:t>
            </a:r>
            <a:r>
              <a:rPr lang="ja-JP" altLang="en-US" sz="1400" b="1" u="sng" dirty="0">
                <a:latin typeface="BIZ UDPゴシック" panose="020B0400000000000000" pitchFamily="50" charset="-128"/>
                <a:ea typeface="BIZ UDPゴシック" panose="020B0400000000000000" pitchFamily="50" charset="-128"/>
              </a:rPr>
              <a:t>過年度の調査実績</a:t>
            </a:r>
            <a:endParaRPr lang="en-US" altLang="ja-JP" sz="1400" b="1" u="sng"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a:t>
            </a:r>
            <a:r>
              <a:rPr kumimoji="1" lang="ja-JP" altLang="en-US" sz="1400" b="1" u="sng" dirty="0">
                <a:latin typeface="BIZ UDPゴシック" panose="020B0400000000000000" pitchFamily="50" charset="-128"/>
                <a:ea typeface="BIZ UDPゴシック" panose="020B0400000000000000" pitchFamily="50" charset="-128"/>
              </a:rPr>
              <a:t>供用年数</a:t>
            </a:r>
            <a:endParaRPr kumimoji="1" lang="en-US" altLang="ja-JP" sz="1400" b="1" u="sng"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a:t>
            </a:r>
            <a:r>
              <a:rPr lang="ja-JP" altLang="en-US" sz="1400" b="1" u="sng" dirty="0">
                <a:latin typeface="BIZ UDPゴシック" panose="020B0400000000000000" pitchFamily="50" charset="-128"/>
                <a:ea typeface="BIZ UDPゴシック" panose="020B0400000000000000" pitchFamily="50" charset="-128"/>
              </a:rPr>
              <a:t>腐食環境レベル等</a:t>
            </a:r>
            <a:endParaRPr lang="en-US" altLang="ja-JP" sz="1400" b="1" u="sng" dirty="0">
              <a:latin typeface="BIZ UDPゴシック" panose="020B0400000000000000" pitchFamily="50" charset="-128"/>
              <a:ea typeface="BIZ UDPゴシック" panose="020B0400000000000000" pitchFamily="50" charset="-128"/>
            </a:endParaRPr>
          </a:p>
          <a:p>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上記の点を</a:t>
            </a:r>
            <a:r>
              <a:rPr kumimoji="1" lang="ja-JP" altLang="en-US" sz="1400" b="1" u="sng" dirty="0">
                <a:latin typeface="BIZ UDPゴシック" panose="020B0400000000000000" pitchFamily="50" charset="-128"/>
                <a:ea typeface="BIZ UDPゴシック" panose="020B0400000000000000" pitchFamily="50" charset="-128"/>
              </a:rPr>
              <a:t>考慮して、適正な点検頻度を検討する</a:t>
            </a:r>
            <a:endParaRPr kumimoji="1" lang="en-US" altLang="ja-JP" sz="1400" b="1" u="sng" dirty="0">
              <a:latin typeface="BIZ UDPゴシック" panose="020B0400000000000000" pitchFamily="50" charset="-128"/>
              <a:ea typeface="BIZ UDPゴシック" panose="020B0400000000000000" pitchFamily="50" charset="-128"/>
            </a:endParaRPr>
          </a:p>
        </p:txBody>
      </p:sp>
      <p:sp>
        <p:nvSpPr>
          <p:cNvPr id="25" name="スライド番号プレースホルダー 1">
            <a:extLst>
              <a:ext uri="{FF2B5EF4-FFF2-40B4-BE49-F238E27FC236}">
                <a16:creationId xmlns:a16="http://schemas.microsoft.com/office/drawing/2014/main" id="{362C75E7-946D-45DE-9535-A61878D5E065}"/>
              </a:ext>
            </a:extLst>
          </p:cNvPr>
          <p:cNvSpPr txBox="1">
            <a:spLocks/>
          </p:cNvSpPr>
          <p:nvPr/>
        </p:nvSpPr>
        <p:spPr>
          <a:xfrm>
            <a:off x="7911932" y="6492875"/>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22</a:t>
            </a:fld>
            <a:endParaRPr lang="ja-JP" altLang="en-US" dirty="0"/>
          </a:p>
        </p:txBody>
      </p:sp>
      <p:sp>
        <p:nvSpPr>
          <p:cNvPr id="20" name="テキスト ボックス 19">
            <a:extLst>
              <a:ext uri="{FF2B5EF4-FFF2-40B4-BE49-F238E27FC236}">
                <a16:creationId xmlns:a16="http://schemas.microsoft.com/office/drawing/2014/main" id="{D4811522-D754-436B-910B-C522AD7D78A2}"/>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Tree>
    <p:extLst>
      <p:ext uri="{BB962C8B-B14F-4D97-AF65-F5344CB8AC3E}">
        <p14:creationId xmlns:p14="http://schemas.microsoft.com/office/powerpoint/2010/main" val="2193755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FDF7BC3B-EC55-4B49-B2BA-0EDF99436228}"/>
              </a:ext>
            </a:extLst>
          </p:cNvPr>
          <p:cNvSpPr txBox="1"/>
          <p:nvPr/>
        </p:nvSpPr>
        <p:spPr>
          <a:xfrm>
            <a:off x="194200" y="867098"/>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6.</a:t>
            </a:r>
            <a:r>
              <a:rPr lang="ja-JP" altLang="en-US" sz="1100" u="sng" dirty="0">
                <a:latin typeface="BIZ UDPゴシック" panose="020B0400000000000000" pitchFamily="50" charset="-128"/>
                <a:ea typeface="BIZ UDPゴシック" panose="020B0400000000000000" pitchFamily="50" charset="-128"/>
              </a:rPr>
              <a:t>常時水没箇所について</a:t>
            </a:r>
            <a:r>
              <a:rPr lang="ja-JP" altLang="en-US" sz="1100" dirty="0">
                <a:latin typeface="BIZ UDPゴシック" panose="020B0400000000000000" pitchFamily="50" charset="-128"/>
                <a:ea typeface="BIZ UDPゴシック" panose="020B0400000000000000" pitchFamily="50" charset="-128"/>
              </a:rPr>
              <a:t>は、点検方法の検討フローを作成し、点検方法が無い場合は、代替施設（仮設・本設）の設置を検討する</a:t>
            </a:r>
            <a:r>
              <a:rPr kumimoji="1" lang="ja-JP" altLang="en-US" sz="1100" dirty="0">
                <a:latin typeface="BIZ UDPゴシック" panose="020B0400000000000000" pitchFamily="50" charset="-128"/>
                <a:ea typeface="BIZ UDPゴシック" panose="020B0400000000000000" pitchFamily="50" charset="-128"/>
              </a:rPr>
              <a:t>　</a:t>
            </a:r>
            <a:endParaRPr kumimoji="1" lang="ja-JP" altLang="en-US" sz="11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E70BB784-7B5B-4A03-8569-1F68B827EA67}"/>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1" name="スライド番号プレースホルダー 1">
            <a:extLst>
              <a:ext uri="{FF2B5EF4-FFF2-40B4-BE49-F238E27FC236}">
                <a16:creationId xmlns:a16="http://schemas.microsoft.com/office/drawing/2014/main" id="{0D525170-BCCC-43A0-B071-C64439959D8A}"/>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23</a:t>
            </a:fld>
            <a:endParaRPr lang="ja-JP" altLang="en-US" dirty="0"/>
          </a:p>
        </p:txBody>
      </p:sp>
      <p:sp>
        <p:nvSpPr>
          <p:cNvPr id="14" name="テキスト ボックス 13">
            <a:extLst>
              <a:ext uri="{FF2B5EF4-FFF2-40B4-BE49-F238E27FC236}">
                <a16:creationId xmlns:a16="http://schemas.microsoft.com/office/drawing/2014/main" id="{E83C5723-6884-4AD3-A945-959B0A92AD7E}"/>
              </a:ext>
            </a:extLst>
          </p:cNvPr>
          <p:cNvSpPr txBox="1"/>
          <p:nvPr/>
        </p:nvSpPr>
        <p:spPr>
          <a:xfrm>
            <a:off x="0" y="548680"/>
            <a:ext cx="8964488"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（資料№</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5</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11</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15" name="テキスト ボックス 14">
            <a:extLst>
              <a:ext uri="{FF2B5EF4-FFF2-40B4-BE49-F238E27FC236}">
                <a16:creationId xmlns:a16="http://schemas.microsoft.com/office/drawing/2014/main" id="{E036EE5B-DE46-4F34-B99A-06B0BF0B1008}"/>
              </a:ext>
            </a:extLst>
          </p:cNvPr>
          <p:cNvSpPr txBox="1"/>
          <p:nvPr/>
        </p:nvSpPr>
        <p:spPr>
          <a:xfrm>
            <a:off x="251520" y="1916832"/>
            <a:ext cx="4320480" cy="1384995"/>
          </a:xfrm>
          <a:prstGeom prst="rect">
            <a:avLst/>
          </a:prstGeom>
          <a:noFill/>
          <a:ln>
            <a:solidFill>
              <a:schemeClr val="tx1"/>
            </a:solidFill>
          </a:ln>
        </p:spPr>
        <p:txBody>
          <a:bodyPr wrap="square" rtlCol="0">
            <a:spAutoFit/>
          </a:bodyPr>
          <a:lstStyle/>
          <a:p>
            <a:pPr algn="just"/>
            <a:r>
              <a:rPr lang="en-US" altLang="ja-JP" sz="1200" kern="100" dirty="0"/>
              <a:t>【</a:t>
            </a:r>
            <a:r>
              <a:rPr lang="ja-JP" altLang="en-US" sz="1200" kern="100" dirty="0"/>
              <a:t>土木構造物（水槽）</a:t>
            </a:r>
            <a:r>
              <a:rPr lang="en-US" altLang="ja-JP" sz="1200" kern="100" dirty="0"/>
              <a:t>】</a:t>
            </a:r>
          </a:p>
          <a:p>
            <a:pPr algn="just"/>
            <a:r>
              <a:rPr lang="ja-JP" altLang="en-US" sz="1200" kern="100" dirty="0">
                <a:effectLst/>
              </a:rPr>
              <a:t>　処理場・ポンプ場の</a:t>
            </a:r>
            <a:r>
              <a:rPr lang="ja-JP" altLang="en-US" sz="1200" kern="100" dirty="0"/>
              <a:t>常時水没している水槽構造物</a:t>
            </a:r>
            <a:endParaRPr lang="en-US" altLang="ja-JP" sz="1200" kern="100" dirty="0"/>
          </a:p>
          <a:p>
            <a:pPr algn="just"/>
            <a:r>
              <a:rPr lang="ja-JP" altLang="en-US" sz="1200" kern="100" dirty="0"/>
              <a:t>　では、点検が出来ていない、または気層部の点検</a:t>
            </a:r>
            <a:endParaRPr lang="en-US" altLang="ja-JP" sz="1200" kern="100" dirty="0"/>
          </a:p>
          <a:p>
            <a:pPr algn="just"/>
            <a:r>
              <a:rPr lang="ja-JP" altLang="en-US" sz="1200" kern="100" dirty="0"/>
              <a:t>　しか出来ていない施設がある。</a:t>
            </a:r>
            <a:endParaRPr lang="en-US" altLang="ja-JP" sz="1200" kern="100" dirty="0"/>
          </a:p>
          <a:p>
            <a:pPr algn="just"/>
            <a:endParaRPr lang="en-US" altLang="ja-JP" sz="1200" kern="100" dirty="0">
              <a:effectLst/>
            </a:endParaRPr>
          </a:p>
          <a:p>
            <a:pPr algn="just"/>
            <a:endParaRPr lang="en-US" altLang="ja-JP" sz="1200" kern="100" dirty="0"/>
          </a:p>
          <a:p>
            <a:pPr algn="just"/>
            <a:endParaRPr lang="en-US" altLang="ja-JP" sz="1200" kern="100" dirty="0">
              <a:effectLst/>
            </a:endParaRPr>
          </a:p>
        </p:txBody>
      </p:sp>
      <p:sp>
        <p:nvSpPr>
          <p:cNvPr id="16" name="テキスト ボックス 15">
            <a:extLst>
              <a:ext uri="{FF2B5EF4-FFF2-40B4-BE49-F238E27FC236}">
                <a16:creationId xmlns:a16="http://schemas.microsoft.com/office/drawing/2014/main" id="{E7F42EB0-A7D6-4E0F-A016-760AA72E44A5}"/>
              </a:ext>
            </a:extLst>
          </p:cNvPr>
          <p:cNvSpPr txBox="1"/>
          <p:nvPr/>
        </p:nvSpPr>
        <p:spPr>
          <a:xfrm>
            <a:off x="5796136" y="6326324"/>
            <a:ext cx="2664296" cy="307777"/>
          </a:xfrm>
          <a:prstGeom prst="rect">
            <a:avLst/>
          </a:prstGeom>
          <a:noFill/>
        </p:spPr>
        <p:txBody>
          <a:bodyPr wrap="square" rtlCol="0">
            <a:spAutoFit/>
          </a:bodyPr>
          <a:lstStyle/>
          <a:p>
            <a:r>
              <a:rPr kumimoji="1" lang="en-US" altLang="ja-JP" sz="1400" dirty="0"/>
              <a:t>【</a:t>
            </a:r>
            <a:r>
              <a:rPr kumimoji="1" lang="ja-JP" altLang="en-US" sz="1200" dirty="0"/>
              <a:t>常時水没箇所等の検討フロー</a:t>
            </a:r>
            <a:r>
              <a:rPr kumimoji="1" lang="en-US" altLang="ja-JP" sz="1200" dirty="0"/>
              <a:t>】</a:t>
            </a:r>
            <a:endParaRPr kumimoji="1" lang="ja-JP" altLang="en-US" sz="1400" dirty="0"/>
          </a:p>
        </p:txBody>
      </p:sp>
      <p:sp>
        <p:nvSpPr>
          <p:cNvPr id="17" name="テキスト ボックス 16">
            <a:extLst>
              <a:ext uri="{FF2B5EF4-FFF2-40B4-BE49-F238E27FC236}">
                <a16:creationId xmlns:a16="http://schemas.microsoft.com/office/drawing/2014/main" id="{0C8016C3-7ABE-4EC2-9362-77EE6AC468B6}"/>
              </a:ext>
            </a:extLst>
          </p:cNvPr>
          <p:cNvSpPr txBox="1"/>
          <p:nvPr/>
        </p:nvSpPr>
        <p:spPr>
          <a:xfrm>
            <a:off x="5135973" y="1383782"/>
            <a:ext cx="3684499" cy="600164"/>
          </a:xfrm>
          <a:prstGeom prst="rect">
            <a:avLst/>
          </a:prstGeom>
          <a:noFill/>
        </p:spPr>
        <p:txBody>
          <a:bodyPr wrap="square" rtlCol="0">
            <a:spAutoFit/>
          </a:bodyPr>
          <a:lstStyle/>
          <a:p>
            <a:r>
              <a:rPr lang="ja-JP" altLang="en-US" sz="1100" dirty="0">
                <a:solidFill>
                  <a:srgbClr val="FF0000"/>
                </a:solidFill>
                <a:latin typeface="BIZ UDPゴシック" panose="020B0400000000000000" pitchFamily="50" charset="-128"/>
                <a:ea typeface="BIZ UDPゴシック" panose="020B0400000000000000" pitchFamily="50" charset="-128"/>
              </a:rPr>
              <a:t>（案）</a:t>
            </a:r>
            <a:endParaRPr lang="en-US" altLang="ja-JP" sz="1100" dirty="0">
              <a:solidFill>
                <a:srgbClr val="FF0000"/>
              </a:solidFill>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土木構造物（水槽構造物等）における点検業務の標準的なフローは次に示すものを基本とする。</a:t>
            </a:r>
            <a:endParaRPr kumimoji="1" lang="ja-JP" altLang="en-US" sz="1100" dirty="0"/>
          </a:p>
        </p:txBody>
      </p:sp>
      <p:pic>
        <p:nvPicPr>
          <p:cNvPr id="18" name="図 17">
            <a:extLst>
              <a:ext uri="{FF2B5EF4-FFF2-40B4-BE49-F238E27FC236}">
                <a16:creationId xmlns:a16="http://schemas.microsoft.com/office/drawing/2014/main" id="{AB33CB75-5BF5-4F55-BB53-119DB96ED071}"/>
              </a:ext>
            </a:extLst>
          </p:cNvPr>
          <p:cNvPicPr>
            <a:picLocks noChangeAspect="1"/>
          </p:cNvPicPr>
          <p:nvPr/>
        </p:nvPicPr>
        <p:blipFill rotWithShape="1">
          <a:blip r:embed="rId2"/>
          <a:srcRect l="47637" t="17241" r="16139" b="5767"/>
          <a:stretch/>
        </p:blipFill>
        <p:spPr>
          <a:xfrm>
            <a:off x="5322038" y="1989742"/>
            <a:ext cx="3312368" cy="4400088"/>
          </a:xfrm>
          <a:prstGeom prst="rect">
            <a:avLst/>
          </a:prstGeom>
        </p:spPr>
      </p:pic>
      <p:pic>
        <p:nvPicPr>
          <p:cNvPr id="3" name="図 2">
            <a:extLst>
              <a:ext uri="{FF2B5EF4-FFF2-40B4-BE49-F238E27FC236}">
                <a16:creationId xmlns:a16="http://schemas.microsoft.com/office/drawing/2014/main" id="{EF742D19-84A4-476F-AD50-CB69179BB89C}"/>
              </a:ext>
            </a:extLst>
          </p:cNvPr>
          <p:cNvPicPr>
            <a:picLocks noChangeAspect="1"/>
          </p:cNvPicPr>
          <p:nvPr/>
        </p:nvPicPr>
        <p:blipFill rotWithShape="1">
          <a:blip r:embed="rId3"/>
          <a:srcRect l="13775" t="31101" r="6688" b="9680"/>
          <a:stretch/>
        </p:blipFill>
        <p:spPr>
          <a:xfrm>
            <a:off x="107504" y="3861048"/>
            <a:ext cx="4769282" cy="2219369"/>
          </a:xfrm>
          <a:prstGeom prst="rect">
            <a:avLst/>
          </a:prstGeom>
          <a:ln>
            <a:solidFill>
              <a:schemeClr val="tx1"/>
            </a:solidFill>
          </a:ln>
        </p:spPr>
      </p:pic>
      <p:sp>
        <p:nvSpPr>
          <p:cNvPr id="4" name="吹き出し: 四角形 3">
            <a:extLst>
              <a:ext uri="{FF2B5EF4-FFF2-40B4-BE49-F238E27FC236}">
                <a16:creationId xmlns:a16="http://schemas.microsoft.com/office/drawing/2014/main" id="{124BEE5D-89D1-444E-B3DD-117A45661D03}"/>
              </a:ext>
            </a:extLst>
          </p:cNvPr>
          <p:cNvSpPr/>
          <p:nvPr/>
        </p:nvSpPr>
        <p:spPr>
          <a:xfrm>
            <a:off x="509595" y="6147012"/>
            <a:ext cx="2838270" cy="612648"/>
          </a:xfrm>
          <a:prstGeom prst="wedgeRectCallout">
            <a:avLst>
              <a:gd name="adj1" fmla="val -23030"/>
              <a:gd name="adj2" fmla="val -11767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rPr>
              <a:t>下水が処理場に流入する直前の施設である流入渠は、満水に近い状態であり、また、代替施設が無い</a:t>
            </a:r>
          </a:p>
        </p:txBody>
      </p:sp>
      <p:sp>
        <p:nvSpPr>
          <p:cNvPr id="5" name="正方形/長方形 4">
            <a:extLst>
              <a:ext uri="{FF2B5EF4-FFF2-40B4-BE49-F238E27FC236}">
                <a16:creationId xmlns:a16="http://schemas.microsoft.com/office/drawing/2014/main" id="{80D34C07-8EF9-4A66-B6DF-3A7F8B402A8F}"/>
              </a:ext>
            </a:extLst>
          </p:cNvPr>
          <p:cNvSpPr/>
          <p:nvPr/>
        </p:nvSpPr>
        <p:spPr>
          <a:xfrm>
            <a:off x="683568" y="5301208"/>
            <a:ext cx="792088" cy="432048"/>
          </a:xfrm>
          <a:prstGeom prst="rect">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1866D286-6445-4E06-ACD5-0445AC0CCDB7}"/>
              </a:ext>
            </a:extLst>
          </p:cNvPr>
          <p:cNvSpPr txBox="1"/>
          <p:nvPr/>
        </p:nvSpPr>
        <p:spPr>
          <a:xfrm>
            <a:off x="3347864" y="6095492"/>
            <a:ext cx="1969368" cy="230832"/>
          </a:xfrm>
          <a:prstGeom prst="rect">
            <a:avLst/>
          </a:prstGeom>
          <a:noFill/>
        </p:spPr>
        <p:txBody>
          <a:bodyPr wrap="square">
            <a:spAutoFit/>
          </a:bodyPr>
          <a:lstStyle/>
          <a:p>
            <a:r>
              <a:rPr lang="en-US" altLang="ja-JP" sz="900" dirty="0"/>
              <a:t>※</a:t>
            </a:r>
            <a:r>
              <a:rPr lang="ja-JP" altLang="en-US" sz="900" dirty="0"/>
              <a:t>西宮市上下水道局パンフレット</a:t>
            </a:r>
          </a:p>
        </p:txBody>
      </p:sp>
      <p:cxnSp>
        <p:nvCxnSpPr>
          <p:cNvPr id="6" name="直線コネクタ 5">
            <a:extLst>
              <a:ext uri="{FF2B5EF4-FFF2-40B4-BE49-F238E27FC236}">
                <a16:creationId xmlns:a16="http://schemas.microsoft.com/office/drawing/2014/main" id="{8AAA7192-2792-4F2D-BE73-38093239E02A}"/>
              </a:ext>
            </a:extLst>
          </p:cNvPr>
          <p:cNvCxnSpPr>
            <a:cxnSpLocks/>
          </p:cNvCxnSpPr>
          <p:nvPr/>
        </p:nvCxnSpPr>
        <p:spPr>
          <a:xfrm flipH="1">
            <a:off x="680036" y="4572878"/>
            <a:ext cx="144016" cy="1440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AFE2646-59FC-408E-94F2-A6FA719362B0}"/>
              </a:ext>
            </a:extLst>
          </p:cNvPr>
          <p:cNvCxnSpPr>
            <a:cxnSpLocks/>
          </p:cNvCxnSpPr>
          <p:nvPr/>
        </p:nvCxnSpPr>
        <p:spPr>
          <a:xfrm flipH="1">
            <a:off x="755576" y="4572878"/>
            <a:ext cx="144016" cy="1440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BC16A7F5-EFCE-46A7-8872-DC35CEAAABD1}"/>
              </a:ext>
            </a:extLst>
          </p:cNvPr>
          <p:cNvCxnSpPr>
            <a:cxnSpLocks/>
          </p:cNvCxnSpPr>
          <p:nvPr/>
        </p:nvCxnSpPr>
        <p:spPr>
          <a:xfrm>
            <a:off x="827584" y="4653136"/>
            <a:ext cx="72008" cy="5464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3E529D2A-299C-417F-9C5A-5D4882E67B0A}"/>
              </a:ext>
            </a:extLst>
          </p:cNvPr>
          <p:cNvCxnSpPr>
            <a:cxnSpLocks/>
          </p:cNvCxnSpPr>
          <p:nvPr/>
        </p:nvCxnSpPr>
        <p:spPr>
          <a:xfrm flipH="1">
            <a:off x="141949" y="4565871"/>
            <a:ext cx="144016" cy="1440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0FC0B976-46C9-42F0-AF0D-6967F711C5B8}"/>
              </a:ext>
            </a:extLst>
          </p:cNvPr>
          <p:cNvCxnSpPr>
            <a:cxnSpLocks/>
          </p:cNvCxnSpPr>
          <p:nvPr/>
        </p:nvCxnSpPr>
        <p:spPr>
          <a:xfrm flipH="1">
            <a:off x="217489" y="4565871"/>
            <a:ext cx="144016" cy="1440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5B98D49C-4175-4E88-9CA6-60B89F5B198F}"/>
              </a:ext>
            </a:extLst>
          </p:cNvPr>
          <p:cNvCxnSpPr>
            <a:cxnSpLocks/>
          </p:cNvCxnSpPr>
          <p:nvPr/>
        </p:nvCxnSpPr>
        <p:spPr>
          <a:xfrm>
            <a:off x="289497" y="4646129"/>
            <a:ext cx="72008" cy="5464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106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2DD2419B-0019-4542-A414-FC6635DB08E0}"/>
              </a:ext>
            </a:extLst>
          </p:cNvPr>
          <p:cNvSpPr txBox="1"/>
          <p:nvPr/>
        </p:nvSpPr>
        <p:spPr>
          <a:xfrm>
            <a:off x="91219" y="1572736"/>
            <a:ext cx="8770288" cy="1136184"/>
          </a:xfrm>
          <a:prstGeom prst="rect">
            <a:avLst/>
          </a:prstGeom>
          <a:noFill/>
          <a:ln>
            <a:solidFill>
              <a:schemeClr val="tx1"/>
            </a:solidFill>
          </a:ln>
        </p:spPr>
        <p:txBody>
          <a:bodyPr wrap="square" rtlCol="0">
            <a:noAutofit/>
          </a:bodyPr>
          <a:lstStyle/>
          <a:p>
            <a:pPr algn="just"/>
            <a:r>
              <a:rPr lang="en-US" altLang="ja-JP" sz="1400" kern="100" dirty="0">
                <a:effectLst/>
              </a:rPr>
              <a:t>【</a:t>
            </a:r>
            <a:r>
              <a:rPr lang="ja-JP" altLang="en-US" sz="1400" kern="100" dirty="0">
                <a:effectLst/>
              </a:rPr>
              <a:t>実績・評価（検証）</a:t>
            </a:r>
            <a:r>
              <a:rPr lang="en-US" altLang="ja-JP" sz="1400" kern="100" dirty="0">
                <a:effectLst/>
              </a:rPr>
              <a:t>】</a:t>
            </a: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800" kern="100" dirty="0">
              <a:effectLst/>
            </a:endParaRPr>
          </a:p>
          <a:p>
            <a:pPr algn="just"/>
            <a:endParaRPr lang="en-US" altLang="ja-JP" sz="1800" kern="100" dirty="0">
              <a:effectLst/>
            </a:endParaRPr>
          </a:p>
        </p:txBody>
      </p:sp>
      <p:sp>
        <p:nvSpPr>
          <p:cNvPr id="4" name="テキスト ボックス 3">
            <a:extLst>
              <a:ext uri="{FF2B5EF4-FFF2-40B4-BE49-F238E27FC236}">
                <a16:creationId xmlns:a16="http://schemas.microsoft.com/office/drawing/2014/main" id="{3044CB46-9785-4454-9D58-FE23C4F58395}"/>
              </a:ext>
            </a:extLst>
          </p:cNvPr>
          <p:cNvSpPr txBox="1"/>
          <p:nvPr/>
        </p:nvSpPr>
        <p:spPr>
          <a:xfrm>
            <a:off x="91219" y="909488"/>
            <a:ext cx="8770288"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t>内容</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　</a:t>
            </a:r>
            <a:r>
              <a:rPr lang="ja-JP" altLang="en-US" sz="1200" u="sng" kern="100" dirty="0">
                <a:effectLst/>
              </a:rPr>
              <a:t>点検等により発見した異常への措置を適切に行い</a:t>
            </a:r>
            <a:r>
              <a:rPr lang="ja-JP" altLang="en-US" sz="1200" kern="100" dirty="0">
                <a:effectLst/>
              </a:rPr>
              <a:t>、構造物に致命的な欠陥を招く前に対策を行う</a:t>
            </a:r>
          </a:p>
        </p:txBody>
      </p:sp>
      <p:sp>
        <p:nvSpPr>
          <p:cNvPr id="5" name="テキスト ボックス 4">
            <a:extLst>
              <a:ext uri="{FF2B5EF4-FFF2-40B4-BE49-F238E27FC236}">
                <a16:creationId xmlns:a16="http://schemas.microsoft.com/office/drawing/2014/main" id="{BC0B227D-5ABA-49BA-8C81-C28D5614D271}"/>
              </a:ext>
            </a:extLst>
          </p:cNvPr>
          <p:cNvSpPr txBox="1"/>
          <p:nvPr/>
        </p:nvSpPr>
        <p:spPr>
          <a:xfrm>
            <a:off x="91219" y="3049134"/>
            <a:ext cx="8770288" cy="892552"/>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総論</a:t>
            </a:r>
            <a:r>
              <a:rPr lang="en-US" altLang="ja-JP" sz="1200" kern="100" dirty="0">
                <a:effectLst/>
              </a:rPr>
              <a:t>】</a:t>
            </a:r>
          </a:p>
          <a:p>
            <a:pPr algn="just"/>
            <a:r>
              <a:rPr lang="ja-JP" altLang="en-US" sz="1000" kern="100" dirty="0"/>
              <a:t>（管渠）　緊急度</a:t>
            </a:r>
            <a:r>
              <a:rPr lang="en-US" altLang="ja-JP" sz="1000" kern="100" dirty="0"/>
              <a:t>Ⅰ</a:t>
            </a:r>
            <a:r>
              <a:rPr lang="ja-JP" altLang="en-US" sz="1000" kern="100" dirty="0"/>
              <a:t>については、速やかに対策を実施できているが、</a:t>
            </a:r>
            <a:r>
              <a:rPr lang="en-US" altLang="ja-JP" sz="1000" kern="100" dirty="0"/>
              <a:t>Ⅱ</a:t>
            </a:r>
            <a:r>
              <a:rPr lang="ja-JP" altLang="en-US" sz="1000" kern="100" dirty="0"/>
              <a:t>と判定された施設については、対策が遅れている。</a:t>
            </a:r>
            <a:endParaRPr lang="en-US" altLang="ja-JP" sz="1000" kern="100" dirty="0"/>
          </a:p>
          <a:p>
            <a:pPr algn="just"/>
            <a:r>
              <a:rPr lang="ja-JP" altLang="en-US" sz="1000" kern="100" dirty="0">
                <a:effectLst/>
              </a:rPr>
              <a:t>（土木）　</a:t>
            </a:r>
            <a:r>
              <a:rPr lang="ja-JP" altLang="en-US" sz="1000" u="sng" kern="100" dirty="0">
                <a:effectLst/>
              </a:rPr>
              <a:t>処理場・ポンプ場の土木施設は比較的健全</a:t>
            </a:r>
            <a:r>
              <a:rPr lang="ja-JP" altLang="en-US" sz="1000" kern="100" dirty="0">
                <a:effectLst/>
              </a:rPr>
              <a:t>であり、発見された不具合（汚泥処理施設の付帯施設）も対策出来ている。</a:t>
            </a:r>
            <a:endParaRPr lang="en-US" altLang="ja-JP" sz="1000" kern="100" dirty="0">
              <a:effectLst/>
            </a:endParaRPr>
          </a:p>
          <a:p>
            <a:pPr algn="just"/>
            <a:r>
              <a:rPr lang="ja-JP" altLang="en-US" sz="1000" kern="100" dirty="0"/>
              <a:t>（その他）改築（長寿命化・更新の総称）にあたっては、「長寿命化計画」を作成し、国へ提出することとされていたが、平成</a:t>
            </a:r>
            <a:r>
              <a:rPr lang="en-US" altLang="ja-JP" sz="1000" kern="100" dirty="0"/>
              <a:t>28</a:t>
            </a:r>
            <a:r>
              <a:rPr lang="ja-JP" altLang="en-US" sz="1000" kern="100" dirty="0"/>
              <a:t>年度</a:t>
            </a:r>
            <a:r>
              <a:rPr lang="ja-JP" altLang="en-US" sz="1000" u="sng" kern="100" dirty="0"/>
              <a:t>制度変更</a:t>
            </a:r>
            <a:r>
              <a:rPr lang="ja-JP" altLang="en-US" sz="1000" kern="100" dirty="0"/>
              <a:t>により</a:t>
            </a:r>
            <a:endParaRPr lang="en-US" altLang="ja-JP" sz="1000" kern="100" dirty="0"/>
          </a:p>
          <a:p>
            <a:pPr algn="just"/>
            <a:r>
              <a:rPr lang="ja-JP" altLang="en-US" sz="1000" kern="100" dirty="0"/>
              <a:t>　　　　「ストックマネジメント計画」を作成し、提出することとなった。</a:t>
            </a:r>
            <a:endParaRPr lang="ja-JP" altLang="en-US" sz="1000" kern="100" dirty="0">
              <a:effectLst/>
            </a:endParaRPr>
          </a:p>
        </p:txBody>
      </p:sp>
      <p:sp>
        <p:nvSpPr>
          <p:cNvPr id="6" name="テキスト ボックス 5">
            <a:extLst>
              <a:ext uri="{FF2B5EF4-FFF2-40B4-BE49-F238E27FC236}">
                <a16:creationId xmlns:a16="http://schemas.microsoft.com/office/drawing/2014/main" id="{D3C70D2F-53F6-43A6-8A2D-DD0A3703D135}"/>
              </a:ext>
            </a:extLst>
          </p:cNvPr>
          <p:cNvSpPr txBox="1"/>
          <p:nvPr/>
        </p:nvSpPr>
        <p:spPr>
          <a:xfrm>
            <a:off x="249760" y="1885726"/>
            <a:ext cx="8498703" cy="707886"/>
          </a:xfrm>
          <a:prstGeom prst="rect">
            <a:avLst/>
          </a:prstGeom>
          <a:noFill/>
          <a:ln>
            <a:solidFill>
              <a:schemeClr val="tx1"/>
            </a:solidFill>
          </a:ln>
        </p:spPr>
        <p:txBody>
          <a:bodyPr wrap="square" rtlCol="0">
            <a:spAutoFit/>
          </a:bodyPr>
          <a:lstStyle/>
          <a:p>
            <a:pPr algn="just"/>
            <a:r>
              <a:rPr kumimoji="1" lang="ja-JP" altLang="en-US" sz="1000" dirty="0"/>
              <a:t>（管渠）</a:t>
            </a:r>
            <a:endParaRPr kumimoji="1" lang="en-US" altLang="ja-JP" sz="1000" dirty="0"/>
          </a:p>
          <a:p>
            <a:pPr algn="just"/>
            <a:r>
              <a:rPr kumimoji="1" lang="ja-JP" altLang="en-US" sz="1000" dirty="0"/>
              <a:t>・</a:t>
            </a:r>
            <a:r>
              <a:rPr lang="ja-JP" altLang="en-US" sz="1000" u="sng" dirty="0"/>
              <a:t>緊急度</a:t>
            </a:r>
            <a:r>
              <a:rPr lang="en-US" altLang="ja-JP" sz="1000" u="sng" dirty="0"/>
              <a:t>Ⅰ</a:t>
            </a:r>
            <a:r>
              <a:rPr lang="ja-JP" altLang="en-US" sz="1000" u="sng" dirty="0"/>
              <a:t>判定となった場合、速やかに対策を実施している。</a:t>
            </a:r>
            <a:r>
              <a:rPr lang="ja-JP" altLang="en-US" sz="1000" dirty="0"/>
              <a:t>しかし緊急度</a:t>
            </a:r>
            <a:r>
              <a:rPr lang="en-US" altLang="ja-JP" sz="1000" dirty="0"/>
              <a:t>Ⅱ</a:t>
            </a:r>
            <a:r>
              <a:rPr lang="ja-JP" altLang="en-US" sz="1000" dirty="0"/>
              <a:t>判定についての対策は未実施が残っている。</a:t>
            </a:r>
            <a:endParaRPr lang="en-US" altLang="ja-JP" sz="1000" dirty="0"/>
          </a:p>
          <a:p>
            <a:pPr algn="just"/>
            <a:r>
              <a:rPr kumimoji="1" lang="ja-JP" altLang="en-US" sz="1000" dirty="0"/>
              <a:t>（土木構造物</a:t>
            </a:r>
            <a:r>
              <a:rPr lang="ja-JP" altLang="en-US" sz="1000" dirty="0"/>
              <a:t>）</a:t>
            </a:r>
            <a:endParaRPr lang="en-US" altLang="ja-JP" sz="1000" dirty="0"/>
          </a:p>
          <a:p>
            <a:pPr algn="just"/>
            <a:r>
              <a:rPr kumimoji="1" lang="ja-JP" altLang="en-US" sz="1000" dirty="0"/>
              <a:t>・</a:t>
            </a:r>
            <a:r>
              <a:rPr kumimoji="1" lang="ja-JP" altLang="en-US" sz="1000" u="sng" dirty="0"/>
              <a:t>初期点検で劣化が確認された箇所は対策工事を実施している</a:t>
            </a:r>
            <a:r>
              <a:rPr kumimoji="1" lang="ja-JP" altLang="en-US" sz="1000" dirty="0"/>
              <a:t>。</a:t>
            </a:r>
            <a:r>
              <a:rPr lang="en-US" altLang="ja-JP" sz="1000" dirty="0"/>
              <a:t>※</a:t>
            </a:r>
            <a:r>
              <a:rPr lang="ja-JP" altLang="en-US" sz="1000" dirty="0"/>
              <a:t>劣化は主に防食塗装等の付帯施設</a:t>
            </a:r>
            <a:endParaRPr kumimoji="1" lang="en-US" altLang="ja-JP" sz="1000" dirty="0"/>
          </a:p>
        </p:txBody>
      </p:sp>
      <p:sp>
        <p:nvSpPr>
          <p:cNvPr id="10" name="テキスト ボックス 9">
            <a:extLst>
              <a:ext uri="{FF2B5EF4-FFF2-40B4-BE49-F238E27FC236}">
                <a16:creationId xmlns:a16="http://schemas.microsoft.com/office/drawing/2014/main" id="{83A53716-9C2A-4ED0-9D84-A6181FCD7C53}"/>
              </a:ext>
            </a:extLst>
          </p:cNvPr>
          <p:cNvSpPr txBox="1"/>
          <p:nvPr/>
        </p:nvSpPr>
        <p:spPr>
          <a:xfrm>
            <a:off x="91219" y="4304122"/>
            <a:ext cx="8770288" cy="738664"/>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p>
          <a:p>
            <a:r>
              <a:rPr lang="ja-JP" altLang="en-US" sz="1000" kern="100" dirty="0"/>
              <a:t>（管渠）</a:t>
            </a:r>
            <a:endParaRPr lang="en-US" altLang="ja-JP" sz="1000" kern="100" dirty="0"/>
          </a:p>
          <a:p>
            <a:r>
              <a:rPr lang="ja-JP" altLang="en-US" sz="1000" kern="100" dirty="0"/>
              <a:t>・</a:t>
            </a:r>
            <a:r>
              <a:rPr lang="ja-JP" altLang="en-US" sz="1000" u="sng" kern="100" dirty="0"/>
              <a:t>「下水道維持管理指針（日本下水道協会）」により、緊急度の判定方法は示されているが、対策方法（修繕、改築、経過観察）の採用方法について</a:t>
            </a:r>
            <a:endParaRPr lang="en-US" altLang="ja-JP" sz="1000" u="sng" kern="100" dirty="0"/>
          </a:p>
          <a:p>
            <a:r>
              <a:rPr lang="ja-JP" altLang="en-US" sz="1000" kern="100" dirty="0"/>
              <a:t>　</a:t>
            </a:r>
            <a:r>
              <a:rPr lang="ja-JP" altLang="en-US" sz="1000" u="sng" kern="100" dirty="0"/>
              <a:t>は定められていない</a:t>
            </a:r>
            <a:r>
              <a:rPr lang="ja-JP" altLang="en-US" sz="1000" kern="100" dirty="0"/>
              <a:t>。</a:t>
            </a:r>
            <a:endParaRPr lang="en-US" altLang="ja-JP" sz="1000" kern="100" dirty="0"/>
          </a:p>
        </p:txBody>
      </p:sp>
      <p:sp>
        <p:nvSpPr>
          <p:cNvPr id="16" name="テキスト ボックス 15">
            <a:extLst>
              <a:ext uri="{FF2B5EF4-FFF2-40B4-BE49-F238E27FC236}">
                <a16:creationId xmlns:a16="http://schemas.microsoft.com/office/drawing/2014/main" id="{2C353DB4-1159-47BD-BF38-A3BF3A3D4A8B}"/>
              </a:ext>
            </a:extLst>
          </p:cNvPr>
          <p:cNvSpPr txBox="1"/>
          <p:nvPr/>
        </p:nvSpPr>
        <p:spPr>
          <a:xfrm>
            <a:off x="91219" y="5412346"/>
            <a:ext cx="8770288" cy="892552"/>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対応方針（案）</a:t>
            </a:r>
            <a:r>
              <a:rPr lang="en-US" altLang="ja-JP" sz="1200" kern="100" dirty="0">
                <a:effectLst/>
              </a:rPr>
              <a:t>】</a:t>
            </a:r>
          </a:p>
          <a:p>
            <a:r>
              <a:rPr lang="ja-JP" altLang="en-US" sz="1000" kern="100" dirty="0"/>
              <a:t>（管渠）</a:t>
            </a:r>
            <a:endParaRPr lang="en-US" altLang="ja-JP" sz="1000" kern="100" dirty="0"/>
          </a:p>
          <a:p>
            <a:r>
              <a:rPr lang="ja-JP" altLang="en-US" sz="1000" kern="100" dirty="0"/>
              <a:t>　</a:t>
            </a:r>
            <a:r>
              <a:rPr lang="en-US" altLang="ja-JP" sz="1000" kern="100" dirty="0"/>
              <a:t>1.</a:t>
            </a:r>
            <a:r>
              <a:rPr lang="ja-JP" altLang="en-US" sz="1000" u="sng" kern="100" dirty="0"/>
              <a:t>腐食やたるみ等の診断項目ごとの判定結果を考慮した対策方法を設定する</a:t>
            </a:r>
            <a:r>
              <a:rPr lang="ja-JP" altLang="en-US" sz="1000" kern="100" dirty="0"/>
              <a:t>（</a:t>
            </a:r>
            <a:r>
              <a:rPr lang="en-US" altLang="ja-JP" sz="1000" kern="100" dirty="0"/>
              <a:t>R3</a:t>
            </a:r>
            <a:r>
              <a:rPr lang="ja-JP" altLang="en-US" sz="1000" kern="100" dirty="0"/>
              <a:t>年度に運用マニュアル策定）</a:t>
            </a:r>
            <a:endParaRPr lang="en-US" altLang="ja-JP" sz="1000" kern="100" dirty="0"/>
          </a:p>
          <a:p>
            <a:r>
              <a:rPr lang="ja-JP" altLang="en-US" sz="1000" kern="100" dirty="0"/>
              <a:t>（その他）</a:t>
            </a:r>
            <a:endParaRPr lang="en-US" altLang="ja-JP" sz="1000" kern="100" dirty="0"/>
          </a:p>
          <a:p>
            <a:r>
              <a:rPr lang="ja-JP" altLang="en-US" sz="1000" kern="100" dirty="0"/>
              <a:t>　</a:t>
            </a:r>
            <a:r>
              <a:rPr lang="en-US" altLang="ja-JP" sz="1000" kern="100" dirty="0"/>
              <a:t>2.</a:t>
            </a:r>
            <a:r>
              <a:rPr lang="ja-JP" altLang="en-US" sz="1000" u="sng" kern="100" dirty="0"/>
              <a:t>制度変更を受け、計画への記載内容を変更する</a:t>
            </a:r>
            <a:endParaRPr lang="en-US" altLang="ja-JP" sz="1000" u="sng" kern="100" dirty="0"/>
          </a:p>
        </p:txBody>
      </p:sp>
      <p:sp>
        <p:nvSpPr>
          <p:cNvPr id="17" name="フローチャート: 組合せ 16">
            <a:extLst>
              <a:ext uri="{FF2B5EF4-FFF2-40B4-BE49-F238E27FC236}">
                <a16:creationId xmlns:a16="http://schemas.microsoft.com/office/drawing/2014/main" id="{39168D9E-F1DE-430F-BACB-A9C0812EA9CA}"/>
              </a:ext>
            </a:extLst>
          </p:cNvPr>
          <p:cNvSpPr/>
          <p:nvPr/>
        </p:nvSpPr>
        <p:spPr>
          <a:xfrm>
            <a:off x="3669305" y="1433759"/>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83884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　　（資料№</a:t>
            </a:r>
            <a:r>
              <a:rPr kumimoji="1" lang="en-US" altLang="ja-JP" dirty="0">
                <a:latin typeface="BIZ UDPゴシック" panose="020B0400000000000000" pitchFamily="50" charset="-128"/>
                <a:ea typeface="BIZ UDPゴシック" panose="020B0400000000000000" pitchFamily="50" charset="-128"/>
              </a:rPr>
              <a:t>12</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13</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6" name="フローチャート: 組合せ 25">
            <a:extLst>
              <a:ext uri="{FF2B5EF4-FFF2-40B4-BE49-F238E27FC236}">
                <a16:creationId xmlns:a16="http://schemas.microsoft.com/office/drawing/2014/main" id="{67F2E4B2-50C7-4C8F-AEC7-615F87511E8E}"/>
              </a:ext>
            </a:extLst>
          </p:cNvPr>
          <p:cNvSpPr/>
          <p:nvPr/>
        </p:nvSpPr>
        <p:spPr>
          <a:xfrm>
            <a:off x="3669306" y="2876986"/>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組合せ 26">
            <a:extLst>
              <a:ext uri="{FF2B5EF4-FFF2-40B4-BE49-F238E27FC236}">
                <a16:creationId xmlns:a16="http://schemas.microsoft.com/office/drawing/2014/main" id="{38B0BC4F-F51E-4846-AA56-974D2E7F3815}"/>
              </a:ext>
            </a:extLst>
          </p:cNvPr>
          <p:cNvSpPr/>
          <p:nvPr/>
        </p:nvSpPr>
        <p:spPr>
          <a:xfrm>
            <a:off x="3692054" y="4027878"/>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組合せ 27">
            <a:extLst>
              <a:ext uri="{FF2B5EF4-FFF2-40B4-BE49-F238E27FC236}">
                <a16:creationId xmlns:a16="http://schemas.microsoft.com/office/drawing/2014/main" id="{C64EDDC5-F7E6-4B2B-B048-742A3B54577E}"/>
              </a:ext>
            </a:extLst>
          </p:cNvPr>
          <p:cNvSpPr/>
          <p:nvPr/>
        </p:nvSpPr>
        <p:spPr>
          <a:xfrm>
            <a:off x="3669305" y="5142007"/>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cs typeface="Meiryo UI" pitchFamily="50" charset="-128"/>
              </a:rPr>
              <a:t>3</a:t>
            </a:r>
            <a:r>
              <a:rPr lang="ja-JP" altLang="en-US" sz="2800" dirty="0">
                <a:solidFill>
                  <a:schemeClr val="bg1"/>
                </a:solidFill>
                <a:latin typeface="Meiryo UI" pitchFamily="50" charset="-128"/>
                <a:ea typeface="Meiryo UI" pitchFamily="50" charset="-128"/>
                <a:cs typeface="Meiryo UI" pitchFamily="50" charset="-128"/>
              </a:rPr>
              <a:t>．</a:t>
            </a:r>
            <a:r>
              <a:rPr kumimoji="1" lang="ja-JP" altLang="en-US" sz="2800" dirty="0">
                <a:solidFill>
                  <a:schemeClr val="bg1"/>
                </a:solidFill>
                <a:latin typeface="Meiryo UI" panose="020B0604030504040204" pitchFamily="50" charset="-128"/>
                <a:ea typeface="Meiryo UI" panose="020B0604030504040204"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100392" y="6571719"/>
            <a:ext cx="1828800" cy="365125"/>
          </a:xfrm>
        </p:spPr>
        <p:txBody>
          <a:bodyPr/>
          <a:lstStyle/>
          <a:p>
            <a:fld id="{682EF9F9-C4E8-46B2-BBF1-33E3162B856A}" type="slidenum">
              <a:rPr kumimoji="1" lang="ja-JP" altLang="en-US" smtClean="0"/>
              <a:t>24</a:t>
            </a:fld>
            <a:endParaRPr kumimoji="1" lang="ja-JP" altLang="en-US" dirty="0"/>
          </a:p>
        </p:txBody>
      </p:sp>
    </p:spTree>
    <p:extLst>
      <p:ext uri="{BB962C8B-B14F-4D97-AF65-F5344CB8AC3E}">
        <p14:creationId xmlns:p14="http://schemas.microsoft.com/office/powerpoint/2010/main" val="718741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FDF7BC3B-EC55-4B49-B2BA-0EDF99436228}"/>
              </a:ext>
            </a:extLst>
          </p:cNvPr>
          <p:cNvSpPr txBox="1"/>
          <p:nvPr/>
        </p:nvSpPr>
        <p:spPr>
          <a:xfrm>
            <a:off x="-36183" y="1196752"/>
            <a:ext cx="8770288" cy="338554"/>
          </a:xfrm>
          <a:prstGeom prst="rect">
            <a:avLst/>
          </a:prstGeom>
          <a:noFill/>
        </p:spPr>
        <p:txBody>
          <a:bodyPr wrap="square" rtlCol="0">
            <a:spAutoFit/>
          </a:bodyPr>
          <a:lstStyle/>
          <a:p>
            <a:r>
              <a:rPr kumimoji="1" lang="en-US" altLang="ja-JP" sz="1600" dirty="0"/>
              <a:t>【</a:t>
            </a:r>
            <a:r>
              <a:rPr lang="ja-JP" altLang="en-US" sz="1600" u="sng" dirty="0"/>
              <a:t>管渠調査結果の判定</a:t>
            </a:r>
            <a:r>
              <a:rPr kumimoji="1" lang="en-US" altLang="ja-JP" sz="1600" dirty="0"/>
              <a:t>】</a:t>
            </a:r>
            <a:endParaRPr kumimoji="1" lang="ja-JP" altLang="en-US" sz="16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028384" y="6555980"/>
            <a:ext cx="1828800" cy="365125"/>
          </a:xfrm>
        </p:spPr>
        <p:txBody>
          <a:bodyPr/>
          <a:lstStyle/>
          <a:p>
            <a:fld id="{682EF9F9-C4E8-46B2-BBF1-33E3162B856A}" type="slidenum">
              <a:rPr kumimoji="1" lang="ja-JP" altLang="en-US" smtClean="0"/>
              <a:t>25</a:t>
            </a:fld>
            <a:endParaRPr kumimoji="1" lang="ja-JP" altLang="en-US" dirty="0"/>
          </a:p>
        </p:txBody>
      </p:sp>
      <p:pic>
        <p:nvPicPr>
          <p:cNvPr id="2" name="図 1">
            <a:extLst>
              <a:ext uri="{FF2B5EF4-FFF2-40B4-BE49-F238E27FC236}">
                <a16:creationId xmlns:a16="http://schemas.microsoft.com/office/drawing/2014/main" id="{0253FF21-9F71-45AB-9AD5-85E92794BE8A}"/>
              </a:ext>
            </a:extLst>
          </p:cNvPr>
          <p:cNvPicPr>
            <a:picLocks noChangeAspect="1"/>
          </p:cNvPicPr>
          <p:nvPr/>
        </p:nvPicPr>
        <p:blipFill>
          <a:blip r:embed="rId2"/>
          <a:stretch>
            <a:fillRect/>
          </a:stretch>
        </p:blipFill>
        <p:spPr>
          <a:xfrm>
            <a:off x="81489" y="1559587"/>
            <a:ext cx="4638836" cy="5218537"/>
          </a:xfrm>
          <a:prstGeom prst="rect">
            <a:avLst/>
          </a:prstGeom>
          <a:solidFill>
            <a:schemeClr val="bg1"/>
          </a:solidFill>
        </p:spPr>
      </p:pic>
      <p:sp>
        <p:nvSpPr>
          <p:cNvPr id="3" name="正方形/長方形 2">
            <a:extLst>
              <a:ext uri="{FF2B5EF4-FFF2-40B4-BE49-F238E27FC236}">
                <a16:creationId xmlns:a16="http://schemas.microsoft.com/office/drawing/2014/main" id="{8A2BE342-4460-4BBF-8AB4-839CB01F61EB}"/>
              </a:ext>
            </a:extLst>
          </p:cNvPr>
          <p:cNvSpPr/>
          <p:nvPr/>
        </p:nvSpPr>
        <p:spPr>
          <a:xfrm>
            <a:off x="397664" y="1903756"/>
            <a:ext cx="1157081" cy="1887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3061E08-7176-4398-A5A8-2868372416F3}"/>
              </a:ext>
            </a:extLst>
          </p:cNvPr>
          <p:cNvSpPr/>
          <p:nvPr/>
        </p:nvSpPr>
        <p:spPr>
          <a:xfrm>
            <a:off x="400713" y="2121759"/>
            <a:ext cx="1154031" cy="1003357"/>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F2ADC87-8EEF-4D9C-9E64-9713684A4883}"/>
              </a:ext>
            </a:extLst>
          </p:cNvPr>
          <p:cNvSpPr/>
          <p:nvPr/>
        </p:nvSpPr>
        <p:spPr>
          <a:xfrm>
            <a:off x="408597" y="3644356"/>
            <a:ext cx="1146147" cy="2990601"/>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33A7503-897F-40D7-BD25-1BA92069A4A4}"/>
              </a:ext>
            </a:extLst>
          </p:cNvPr>
          <p:cNvSpPr txBox="1"/>
          <p:nvPr/>
        </p:nvSpPr>
        <p:spPr>
          <a:xfrm>
            <a:off x="5192386" y="6623126"/>
            <a:ext cx="4648200" cy="230832"/>
          </a:xfrm>
          <a:prstGeom prst="rect">
            <a:avLst/>
          </a:prstGeom>
          <a:noFill/>
        </p:spPr>
        <p:txBody>
          <a:bodyPr wrap="square">
            <a:spAutoFit/>
          </a:bodyPr>
          <a:lstStyle/>
          <a:p>
            <a:r>
              <a:rPr lang="en-US" altLang="zh-TW" sz="900" b="0" i="0" u="none" strike="noStrike" baseline="0" dirty="0">
                <a:latin typeface="ＭＳＰゴシック"/>
              </a:rPr>
              <a:t>『</a:t>
            </a:r>
            <a:r>
              <a:rPr lang="zh-TW" altLang="en-US" sz="900" b="0" i="0" u="none" strike="noStrike" baseline="0" dirty="0">
                <a:latin typeface="ＭＳＰゴシック"/>
              </a:rPr>
              <a:t>下水道維持管理指針　実務編　</a:t>
            </a:r>
            <a:r>
              <a:rPr lang="en-US" altLang="zh-TW" sz="900" b="0" i="0" u="none" strike="noStrike" baseline="0" dirty="0">
                <a:latin typeface="ＭＳＰゴシック"/>
              </a:rPr>
              <a:t>-2014</a:t>
            </a:r>
            <a:r>
              <a:rPr lang="zh-TW" altLang="en-US" sz="900" b="0" i="0" u="none" strike="noStrike" baseline="0" dirty="0">
                <a:latin typeface="ＭＳＰゴシック"/>
              </a:rPr>
              <a:t>年</a:t>
            </a:r>
            <a:r>
              <a:rPr lang="en-US" altLang="zh-TW" sz="900" b="0" i="0" u="none" strike="noStrike" baseline="0" dirty="0">
                <a:latin typeface="ＭＳＰゴシック"/>
              </a:rPr>
              <a:t>-』</a:t>
            </a:r>
            <a:r>
              <a:rPr lang="zh-TW" altLang="en-US" sz="900" b="0" i="0" u="none" strike="noStrike" baseline="0" dirty="0">
                <a:latin typeface="ＭＳＰゴシック"/>
              </a:rPr>
              <a:t>（日本下水道協会）</a:t>
            </a:r>
            <a:endParaRPr lang="ja-JP" altLang="en-US" sz="900" dirty="0"/>
          </a:p>
        </p:txBody>
      </p:sp>
      <p:sp>
        <p:nvSpPr>
          <p:cNvPr id="24" name="フローチャート: 組合せ 23">
            <a:extLst>
              <a:ext uri="{FF2B5EF4-FFF2-40B4-BE49-F238E27FC236}">
                <a16:creationId xmlns:a16="http://schemas.microsoft.com/office/drawing/2014/main" id="{D9E6F5DD-E613-4332-B535-C41E539F9A1F}"/>
              </a:ext>
            </a:extLst>
          </p:cNvPr>
          <p:cNvSpPr/>
          <p:nvPr/>
        </p:nvSpPr>
        <p:spPr>
          <a:xfrm rot="16200000">
            <a:off x="4162725" y="3013715"/>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7740D6EF-AB27-4DA0-B607-A88A1136D91F}"/>
              </a:ext>
            </a:extLst>
          </p:cNvPr>
          <p:cNvPicPr>
            <a:picLocks noChangeAspect="1"/>
          </p:cNvPicPr>
          <p:nvPr/>
        </p:nvPicPr>
        <p:blipFill rotWithShape="1">
          <a:blip r:embed="rId3"/>
          <a:srcRect l="35825" t="11692" r="9050" b="15981"/>
          <a:stretch/>
        </p:blipFill>
        <p:spPr>
          <a:xfrm>
            <a:off x="4797083" y="1544381"/>
            <a:ext cx="4288056" cy="3516446"/>
          </a:xfrm>
          <a:prstGeom prst="rect">
            <a:avLst/>
          </a:prstGeom>
        </p:spPr>
      </p:pic>
      <p:sp>
        <p:nvSpPr>
          <p:cNvPr id="25" name="正方形/長方形 24">
            <a:extLst>
              <a:ext uri="{FF2B5EF4-FFF2-40B4-BE49-F238E27FC236}">
                <a16:creationId xmlns:a16="http://schemas.microsoft.com/office/drawing/2014/main" id="{3DEE792E-139A-47A3-B90E-F18818103A93}"/>
              </a:ext>
            </a:extLst>
          </p:cNvPr>
          <p:cNvSpPr/>
          <p:nvPr/>
        </p:nvSpPr>
        <p:spPr>
          <a:xfrm>
            <a:off x="4814005" y="1776961"/>
            <a:ext cx="728915" cy="189994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7F3752D-5AE7-471D-8312-97A6A114E26B}"/>
              </a:ext>
            </a:extLst>
          </p:cNvPr>
          <p:cNvSpPr/>
          <p:nvPr/>
        </p:nvSpPr>
        <p:spPr>
          <a:xfrm>
            <a:off x="5684790" y="1777545"/>
            <a:ext cx="725734" cy="1907247"/>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2F9D786-54B1-4E8E-881F-036A24F8365B}"/>
              </a:ext>
            </a:extLst>
          </p:cNvPr>
          <p:cNvSpPr/>
          <p:nvPr/>
        </p:nvSpPr>
        <p:spPr>
          <a:xfrm>
            <a:off x="6544011" y="1763004"/>
            <a:ext cx="2515120" cy="1913905"/>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0FAEEA64-856B-4656-95B5-CBF28CA0BB8A}"/>
              </a:ext>
            </a:extLst>
          </p:cNvPr>
          <p:cNvSpPr txBox="1"/>
          <p:nvPr/>
        </p:nvSpPr>
        <p:spPr>
          <a:xfrm>
            <a:off x="5061357" y="4773527"/>
            <a:ext cx="4648200" cy="230832"/>
          </a:xfrm>
          <a:prstGeom prst="rect">
            <a:avLst/>
          </a:prstGeom>
          <a:noFill/>
        </p:spPr>
        <p:txBody>
          <a:bodyPr wrap="square">
            <a:spAutoFit/>
          </a:bodyPr>
          <a:lstStyle/>
          <a:p>
            <a:r>
              <a:rPr lang="en-US" altLang="zh-TW" sz="900" b="0" i="0" u="none" strike="noStrike" baseline="0" dirty="0">
                <a:latin typeface="ＭＳＰゴシック"/>
              </a:rPr>
              <a:t>『</a:t>
            </a:r>
            <a:r>
              <a:rPr lang="zh-TW" altLang="en-US" sz="900" b="0" i="0" u="none" strike="noStrike" baseline="0" dirty="0">
                <a:latin typeface="ＭＳＰゴシック"/>
              </a:rPr>
              <a:t>下水道維持管理指針　実務編　</a:t>
            </a:r>
            <a:r>
              <a:rPr lang="en-US" altLang="zh-TW" sz="900" b="0" i="0" u="none" strike="noStrike" baseline="0" dirty="0">
                <a:latin typeface="ＭＳＰゴシック"/>
              </a:rPr>
              <a:t>-2014</a:t>
            </a:r>
            <a:r>
              <a:rPr lang="zh-TW" altLang="en-US" sz="900" b="0" i="0" u="none" strike="noStrike" baseline="0" dirty="0">
                <a:latin typeface="ＭＳＰゴシック"/>
              </a:rPr>
              <a:t>年</a:t>
            </a:r>
            <a:r>
              <a:rPr lang="en-US" altLang="zh-TW" sz="900" b="0" i="0" u="none" strike="noStrike" baseline="0" dirty="0">
                <a:latin typeface="ＭＳＰゴシック"/>
              </a:rPr>
              <a:t>-』P.11</a:t>
            </a:r>
            <a:r>
              <a:rPr lang="en-US" altLang="ja-JP" sz="900" b="0" i="0" u="none" strike="noStrike" baseline="0" dirty="0">
                <a:latin typeface="ＭＳＰゴシック"/>
              </a:rPr>
              <a:t>8</a:t>
            </a:r>
            <a:r>
              <a:rPr lang="zh-TW" altLang="en-US" sz="900" b="0" i="0" u="none" strike="noStrike" baseline="0" dirty="0">
                <a:latin typeface="ＭＳＰゴシック"/>
              </a:rPr>
              <a:t>（日本下水道協会）</a:t>
            </a:r>
            <a:endParaRPr lang="ja-JP" altLang="en-US" sz="900" dirty="0"/>
          </a:p>
        </p:txBody>
      </p:sp>
      <p:pic>
        <p:nvPicPr>
          <p:cNvPr id="15" name="図 14">
            <a:extLst>
              <a:ext uri="{FF2B5EF4-FFF2-40B4-BE49-F238E27FC236}">
                <a16:creationId xmlns:a16="http://schemas.microsoft.com/office/drawing/2014/main" id="{D197BFB6-53F3-4210-949B-72BFEB574C01}"/>
              </a:ext>
            </a:extLst>
          </p:cNvPr>
          <p:cNvPicPr>
            <a:picLocks noChangeAspect="1"/>
          </p:cNvPicPr>
          <p:nvPr/>
        </p:nvPicPr>
        <p:blipFill rotWithShape="1">
          <a:blip r:embed="rId4"/>
          <a:srcRect l="33190" t="27697" r="3534" b="22552"/>
          <a:stretch/>
        </p:blipFill>
        <p:spPr>
          <a:xfrm>
            <a:off x="4749319" y="3952096"/>
            <a:ext cx="4335820" cy="2130675"/>
          </a:xfrm>
          <a:prstGeom prst="rect">
            <a:avLst/>
          </a:prstGeom>
        </p:spPr>
      </p:pic>
      <p:sp>
        <p:nvSpPr>
          <p:cNvPr id="34" name="フローチャート: 組合せ 33">
            <a:extLst>
              <a:ext uri="{FF2B5EF4-FFF2-40B4-BE49-F238E27FC236}">
                <a16:creationId xmlns:a16="http://schemas.microsoft.com/office/drawing/2014/main" id="{0BBBDCED-1BED-43A4-8734-5D1BD7D15823}"/>
              </a:ext>
            </a:extLst>
          </p:cNvPr>
          <p:cNvSpPr/>
          <p:nvPr/>
        </p:nvSpPr>
        <p:spPr>
          <a:xfrm>
            <a:off x="6172399" y="6133540"/>
            <a:ext cx="1489660" cy="87016"/>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45C51402-F163-48A9-B7EA-2EA401FFBAB3}"/>
              </a:ext>
            </a:extLst>
          </p:cNvPr>
          <p:cNvSpPr txBox="1"/>
          <p:nvPr/>
        </p:nvSpPr>
        <p:spPr>
          <a:xfrm>
            <a:off x="5542920" y="6316818"/>
            <a:ext cx="2815560" cy="276999"/>
          </a:xfrm>
          <a:prstGeom prst="rect">
            <a:avLst/>
          </a:prstGeom>
          <a:noFill/>
          <a:ln>
            <a:noFill/>
          </a:ln>
        </p:spPr>
        <p:txBody>
          <a:bodyPr wrap="square" rtlCol="0">
            <a:spAutoFit/>
          </a:bodyPr>
          <a:lstStyle/>
          <a:p>
            <a:pPr algn="just"/>
            <a:r>
              <a:rPr lang="ja-JP" altLang="en-US" sz="1200" kern="100" dirty="0">
                <a:effectLst/>
              </a:rPr>
              <a:t>措置の内容を決定する（次ページ）</a:t>
            </a:r>
            <a:endParaRPr lang="en-US" altLang="ja-JP" sz="1200" kern="100" dirty="0">
              <a:effectLst/>
            </a:endParaRPr>
          </a:p>
        </p:txBody>
      </p:sp>
      <p:sp>
        <p:nvSpPr>
          <p:cNvPr id="30" name="テキスト ボックス 29">
            <a:extLst>
              <a:ext uri="{FF2B5EF4-FFF2-40B4-BE49-F238E27FC236}">
                <a16:creationId xmlns:a16="http://schemas.microsoft.com/office/drawing/2014/main" id="{0EDBB566-571B-4990-A6C8-60FFB60557B5}"/>
              </a:ext>
            </a:extLst>
          </p:cNvPr>
          <p:cNvSpPr txBox="1"/>
          <p:nvPr/>
        </p:nvSpPr>
        <p:spPr>
          <a:xfrm>
            <a:off x="7815495" y="576889"/>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2" name="テキスト ボックス 31">
            <a:extLst>
              <a:ext uri="{FF2B5EF4-FFF2-40B4-BE49-F238E27FC236}">
                <a16:creationId xmlns:a16="http://schemas.microsoft.com/office/drawing/2014/main" id="{27F0AC23-0980-4C2B-A853-49098B921828}"/>
              </a:ext>
            </a:extLst>
          </p:cNvPr>
          <p:cNvSpPr txBox="1"/>
          <p:nvPr/>
        </p:nvSpPr>
        <p:spPr>
          <a:xfrm>
            <a:off x="81489" y="862403"/>
            <a:ext cx="7474144" cy="261610"/>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　</a:t>
            </a:r>
            <a:r>
              <a:rPr lang="en-US" altLang="ja-JP" sz="1100" dirty="0">
                <a:latin typeface="BIZ UDPゴシック" panose="020B0400000000000000" pitchFamily="50" charset="-128"/>
                <a:ea typeface="BIZ UDPゴシック" panose="020B0400000000000000" pitchFamily="50" charset="-128"/>
              </a:rPr>
              <a:t>1.</a:t>
            </a:r>
            <a:r>
              <a:rPr lang="ja-JP" altLang="en-US" sz="1100" dirty="0">
                <a:latin typeface="BIZ UDPゴシック" panose="020B0400000000000000" pitchFamily="50" charset="-128"/>
                <a:ea typeface="BIZ UDPゴシック" panose="020B0400000000000000" pitchFamily="50" charset="-128"/>
              </a:rPr>
              <a:t>腐食やたるみ等の診断</a:t>
            </a:r>
            <a:r>
              <a:rPr lang="ja-JP" altLang="en-US" sz="1100" u="sng" dirty="0">
                <a:latin typeface="BIZ UDPゴシック" panose="020B0400000000000000" pitchFamily="50" charset="-128"/>
                <a:ea typeface="BIZ UDPゴシック" panose="020B0400000000000000" pitchFamily="50" charset="-128"/>
              </a:rPr>
              <a:t>項目ごとの判定結果を考慮した対策方法を設定する</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R3</a:t>
            </a:r>
            <a:r>
              <a:rPr lang="ja-JP" altLang="en-US" sz="1100" dirty="0">
                <a:latin typeface="BIZ UDPゴシック" panose="020B0400000000000000" pitchFamily="50" charset="-128"/>
                <a:ea typeface="BIZ UDPゴシック" panose="020B0400000000000000" pitchFamily="50" charset="-128"/>
              </a:rPr>
              <a:t>年度に運用マニュアル策定）</a:t>
            </a:r>
          </a:p>
        </p:txBody>
      </p:sp>
      <p:sp>
        <p:nvSpPr>
          <p:cNvPr id="22" name="テキスト ボックス 21">
            <a:extLst>
              <a:ext uri="{FF2B5EF4-FFF2-40B4-BE49-F238E27FC236}">
                <a16:creationId xmlns:a16="http://schemas.microsoft.com/office/drawing/2014/main" id="{3670FE32-1B69-4FE4-95F7-30CF37C05767}"/>
              </a:ext>
            </a:extLst>
          </p:cNvPr>
          <p:cNvSpPr txBox="1"/>
          <p:nvPr/>
        </p:nvSpPr>
        <p:spPr>
          <a:xfrm>
            <a:off x="0" y="548680"/>
            <a:ext cx="83884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　　（資料№</a:t>
            </a:r>
            <a:r>
              <a:rPr kumimoji="1" lang="en-US" altLang="ja-JP" dirty="0">
                <a:latin typeface="BIZ UDPゴシック" panose="020B0400000000000000" pitchFamily="50" charset="-128"/>
                <a:ea typeface="BIZ UDPゴシック" panose="020B0400000000000000" pitchFamily="50" charset="-128"/>
              </a:rPr>
              <a:t>12</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13</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Tree>
    <p:extLst>
      <p:ext uri="{BB962C8B-B14F-4D97-AF65-F5344CB8AC3E}">
        <p14:creationId xmlns:p14="http://schemas.microsoft.com/office/powerpoint/2010/main" val="1401802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FDF7BC3B-EC55-4B49-B2BA-0EDF99436228}"/>
              </a:ext>
            </a:extLst>
          </p:cNvPr>
          <p:cNvSpPr txBox="1"/>
          <p:nvPr/>
        </p:nvSpPr>
        <p:spPr>
          <a:xfrm>
            <a:off x="-13856" y="1077834"/>
            <a:ext cx="2028315" cy="338554"/>
          </a:xfrm>
          <a:prstGeom prst="rect">
            <a:avLst/>
          </a:prstGeom>
          <a:noFill/>
        </p:spPr>
        <p:txBody>
          <a:bodyPr wrap="square" rtlCol="0">
            <a:spAutoFit/>
          </a:bodyPr>
          <a:lstStyle/>
          <a:p>
            <a:r>
              <a:rPr kumimoji="1" lang="en-US" altLang="ja-JP" sz="1600" dirty="0"/>
              <a:t>【</a:t>
            </a:r>
            <a:r>
              <a:rPr kumimoji="1" lang="ja-JP" altLang="en-US" sz="1600" dirty="0"/>
              <a:t>措置方法</a:t>
            </a:r>
            <a:r>
              <a:rPr lang="ja-JP" altLang="en-US" sz="1600" dirty="0"/>
              <a:t>の判定</a:t>
            </a:r>
            <a:r>
              <a:rPr kumimoji="1" lang="en-US" altLang="ja-JP" sz="1600" dirty="0"/>
              <a:t>】</a:t>
            </a:r>
            <a:endParaRPr kumimoji="1" lang="ja-JP" altLang="en-US" sz="16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028384" y="6555980"/>
            <a:ext cx="1828800" cy="365125"/>
          </a:xfrm>
        </p:spPr>
        <p:txBody>
          <a:bodyPr/>
          <a:lstStyle/>
          <a:p>
            <a:fld id="{682EF9F9-C4E8-46B2-BBF1-33E3162B856A}" type="slidenum">
              <a:rPr kumimoji="1" lang="ja-JP" altLang="en-US" smtClean="0"/>
              <a:t>26</a:t>
            </a:fld>
            <a:endParaRPr kumimoji="1" lang="ja-JP" altLang="en-US" dirty="0"/>
          </a:p>
        </p:txBody>
      </p:sp>
      <p:pic>
        <p:nvPicPr>
          <p:cNvPr id="30" name="図 29">
            <a:extLst>
              <a:ext uri="{FF2B5EF4-FFF2-40B4-BE49-F238E27FC236}">
                <a16:creationId xmlns:a16="http://schemas.microsoft.com/office/drawing/2014/main" id="{40040448-686F-4B43-B7F8-CCF5F95ED193}"/>
              </a:ext>
            </a:extLst>
          </p:cNvPr>
          <p:cNvPicPr/>
          <p:nvPr/>
        </p:nvPicPr>
        <p:blipFill rotWithShape="1">
          <a:blip r:embed="rId2">
            <a:extLst>
              <a:ext uri="{28A0092B-C50C-407E-A947-70E740481C1C}">
                <a14:useLocalDpi xmlns:a14="http://schemas.microsoft.com/office/drawing/2010/main" val="0"/>
              </a:ext>
            </a:extLst>
          </a:blip>
          <a:srcRect b="14381"/>
          <a:stretch/>
        </p:blipFill>
        <p:spPr bwMode="auto">
          <a:xfrm>
            <a:off x="4932040" y="1077834"/>
            <a:ext cx="3816424" cy="5756155"/>
          </a:xfrm>
          <a:prstGeom prst="rect">
            <a:avLst/>
          </a:prstGeom>
          <a:noFill/>
          <a:ln>
            <a:noFill/>
          </a:ln>
        </p:spPr>
      </p:pic>
      <p:sp>
        <p:nvSpPr>
          <p:cNvPr id="34" name="テキスト ボックス 33">
            <a:extLst>
              <a:ext uri="{FF2B5EF4-FFF2-40B4-BE49-F238E27FC236}">
                <a16:creationId xmlns:a16="http://schemas.microsoft.com/office/drawing/2014/main" id="{F40E8007-1DB6-4429-86C1-CE91F5F705B7}"/>
              </a:ext>
            </a:extLst>
          </p:cNvPr>
          <p:cNvSpPr txBox="1"/>
          <p:nvPr/>
        </p:nvSpPr>
        <p:spPr>
          <a:xfrm>
            <a:off x="5940152" y="1412776"/>
            <a:ext cx="820411" cy="276999"/>
          </a:xfrm>
          <a:prstGeom prst="rect">
            <a:avLst/>
          </a:prstGeom>
          <a:noFill/>
          <a:ln>
            <a:solidFill>
              <a:schemeClr val="tx1"/>
            </a:solidFill>
          </a:ln>
        </p:spPr>
        <p:txBody>
          <a:bodyPr wrap="square" rtlCol="0">
            <a:spAutoFit/>
          </a:bodyPr>
          <a:lstStyle/>
          <a:p>
            <a:r>
              <a:rPr kumimoji="1" lang="ja-JP" altLang="en-US" sz="1200" dirty="0"/>
              <a:t>緊急度</a:t>
            </a:r>
            <a:r>
              <a:rPr kumimoji="1" lang="en-US" altLang="ja-JP" sz="1200" dirty="0"/>
              <a:t>Ⅰ</a:t>
            </a:r>
            <a:endParaRPr kumimoji="1" lang="ja-JP" altLang="en-US" sz="1200" dirty="0"/>
          </a:p>
        </p:txBody>
      </p:sp>
      <p:sp>
        <p:nvSpPr>
          <p:cNvPr id="36" name="テキスト ボックス 35">
            <a:extLst>
              <a:ext uri="{FF2B5EF4-FFF2-40B4-BE49-F238E27FC236}">
                <a16:creationId xmlns:a16="http://schemas.microsoft.com/office/drawing/2014/main" id="{EE340827-6BDB-4E03-B3E9-A99A3A982E77}"/>
              </a:ext>
            </a:extLst>
          </p:cNvPr>
          <p:cNvSpPr txBox="1"/>
          <p:nvPr/>
        </p:nvSpPr>
        <p:spPr>
          <a:xfrm>
            <a:off x="138315" y="1406221"/>
            <a:ext cx="4837133" cy="5386090"/>
          </a:xfrm>
          <a:prstGeom prst="rect">
            <a:avLst/>
          </a:prstGeom>
          <a:noFill/>
          <a:ln>
            <a:solidFill>
              <a:schemeClr val="tx1"/>
            </a:solidFill>
          </a:ln>
        </p:spPr>
        <p:txBody>
          <a:bodyPr wrap="square" rtlCol="0">
            <a:spAutoFit/>
          </a:bodyPr>
          <a:lstStyle/>
          <a:p>
            <a:pPr algn="just"/>
            <a:r>
              <a:rPr lang="en-US" altLang="ja-JP" sz="1400" kern="100" dirty="0">
                <a:effectLst/>
              </a:rPr>
              <a:t>【</a:t>
            </a:r>
            <a:r>
              <a:rPr lang="ja-JP" altLang="en-US" sz="1400" kern="100" dirty="0"/>
              <a:t>考え方</a:t>
            </a:r>
            <a:r>
              <a:rPr lang="en-US" altLang="ja-JP" sz="1400" kern="100" dirty="0">
                <a:effectLst/>
              </a:rPr>
              <a:t>】</a:t>
            </a:r>
            <a:endParaRPr lang="en-US" altLang="ja-JP" sz="1100" kern="100" dirty="0">
              <a:effectLst/>
            </a:endParaRPr>
          </a:p>
          <a:p>
            <a:pPr algn="just"/>
            <a:r>
              <a:rPr kumimoji="1" lang="ja-JP" altLang="en-US" sz="1000" u="sng" dirty="0"/>
              <a:t>①「上下方向のたるみ」について</a:t>
            </a:r>
          </a:p>
          <a:p>
            <a:pPr algn="just"/>
            <a:r>
              <a:rPr kumimoji="1" lang="ja-JP" altLang="en-US" sz="1000" dirty="0"/>
              <a:t>「</a:t>
            </a:r>
            <a:r>
              <a:rPr kumimoji="1" lang="en-US" altLang="ja-JP" sz="1000" dirty="0"/>
              <a:t>A</a:t>
            </a:r>
            <a:r>
              <a:rPr kumimoji="1" lang="ja-JP" altLang="en-US" sz="1000" dirty="0"/>
              <a:t>判定を改築対象とし、</a:t>
            </a:r>
            <a:r>
              <a:rPr kumimoji="1" lang="en-US" altLang="ja-JP" sz="1000" dirty="0"/>
              <a:t>B</a:t>
            </a:r>
            <a:r>
              <a:rPr kumimoji="1" lang="ja-JP" altLang="en-US" sz="1000" dirty="0"/>
              <a:t>・</a:t>
            </a:r>
            <a:r>
              <a:rPr kumimoji="1" lang="en-US" altLang="ja-JP" sz="1000" dirty="0"/>
              <a:t>C</a:t>
            </a:r>
            <a:r>
              <a:rPr kumimoji="1" lang="ja-JP" altLang="en-US" sz="1000" dirty="0"/>
              <a:t>判定は経過観察とする。」</a:t>
            </a:r>
          </a:p>
          <a:p>
            <a:pPr algn="just"/>
            <a:r>
              <a:rPr kumimoji="1" lang="ja-JP" altLang="en-US" sz="1000" dirty="0"/>
              <a:t>⇒たるみの改善策に最も効果的な対策は、布設替えであるが、流域下水道幹線は、大口径でかつ土被りも深く、主要道路に埋設されていることなどから、困難である場合が多い。その他勾配を確保する方法としては、管内にインバートを設置する等が考えられるが、流下断面が阻害され、効果的な対策とは言い難い。</a:t>
            </a:r>
          </a:p>
          <a:p>
            <a:pPr algn="just"/>
            <a:r>
              <a:rPr kumimoji="1" lang="ja-JP" altLang="en-US" sz="1000" dirty="0"/>
              <a:t>以上を踏まえ、たるみの程度が大きい</a:t>
            </a:r>
            <a:r>
              <a:rPr kumimoji="1" lang="en-US" altLang="ja-JP" sz="1000" dirty="0"/>
              <a:t>A</a:t>
            </a:r>
            <a:r>
              <a:rPr kumimoji="1" lang="ja-JP" altLang="en-US" sz="1000" dirty="0"/>
              <a:t>ランクのみ「改築」の対象とし、それ以外のランクについては、「経過観察」とする。</a:t>
            </a:r>
            <a:endParaRPr kumimoji="1" lang="en-US" altLang="ja-JP" sz="1000" dirty="0"/>
          </a:p>
          <a:p>
            <a:pPr algn="just"/>
            <a:endParaRPr lang="en-US" altLang="ja-JP" sz="1000" dirty="0"/>
          </a:p>
          <a:p>
            <a:pPr algn="just"/>
            <a:r>
              <a:rPr kumimoji="1" lang="ja-JP" altLang="en-US" sz="1000" u="sng" dirty="0"/>
              <a:t>②「管の腐食」について</a:t>
            </a:r>
          </a:p>
          <a:p>
            <a:pPr algn="just"/>
            <a:r>
              <a:rPr kumimoji="1" lang="ja-JP" altLang="en-US" sz="1000" dirty="0"/>
              <a:t>・　腐食</a:t>
            </a:r>
            <a:r>
              <a:rPr kumimoji="1" lang="en-US" altLang="ja-JP" sz="1000" dirty="0"/>
              <a:t>A</a:t>
            </a:r>
            <a:r>
              <a:rPr kumimoji="1" lang="ja-JP" altLang="en-US" sz="1000" dirty="0"/>
              <a:t>について</a:t>
            </a:r>
          </a:p>
          <a:p>
            <a:pPr algn="just"/>
            <a:r>
              <a:rPr kumimoji="1" lang="ja-JP" altLang="en-US" sz="1000" dirty="0"/>
              <a:t>⇒影響が鉄筋まで達していることから、対策を行うものとする。</a:t>
            </a:r>
          </a:p>
          <a:p>
            <a:pPr algn="just"/>
            <a:r>
              <a:rPr kumimoji="1" lang="ja-JP" altLang="en-US" sz="1000" dirty="0"/>
              <a:t>ただし対策の内容については、</a:t>
            </a:r>
            <a:r>
              <a:rPr kumimoji="1" lang="en-US" altLang="ja-JP" sz="1000" dirty="0"/>
              <a:t>LCC</a:t>
            </a:r>
            <a:r>
              <a:rPr kumimoji="1" lang="ja-JP" altLang="en-US" sz="1000" dirty="0"/>
              <a:t>比較により改築と修繕を使い分けるものとする。また、</a:t>
            </a:r>
            <a:r>
              <a:rPr kumimoji="1" lang="en-US" altLang="ja-JP" sz="1000" dirty="0"/>
              <a:t>LCC</a:t>
            </a:r>
            <a:r>
              <a:rPr kumimoji="1" lang="ja-JP" altLang="en-US" sz="1000" dirty="0"/>
              <a:t>比較の結果、修繕と判定されたスパンについてはさらに、腐食環境の有無で「修繕</a:t>
            </a:r>
            <a:r>
              <a:rPr kumimoji="1" lang="en-US" altLang="ja-JP" sz="1000" dirty="0"/>
              <a:t>A</a:t>
            </a:r>
            <a:r>
              <a:rPr kumimoji="1" lang="ja-JP" altLang="en-US" sz="1000" dirty="0"/>
              <a:t>」</a:t>
            </a:r>
            <a:r>
              <a:rPr kumimoji="1" lang="en-US" altLang="ja-JP" sz="1000" dirty="0"/>
              <a:t>※</a:t>
            </a:r>
            <a:r>
              <a:rPr kumimoji="1" lang="ja-JP" altLang="en-US" sz="1000" dirty="0"/>
              <a:t>１と「修繕</a:t>
            </a:r>
            <a:r>
              <a:rPr kumimoji="1" lang="en-US" altLang="ja-JP" sz="1000" dirty="0"/>
              <a:t>B</a:t>
            </a:r>
            <a:r>
              <a:rPr kumimoji="1" lang="ja-JP" altLang="en-US" sz="1000" dirty="0"/>
              <a:t>」に分類するものとする。</a:t>
            </a:r>
          </a:p>
          <a:p>
            <a:pPr algn="just"/>
            <a:r>
              <a:rPr kumimoji="1" lang="ja-JP" altLang="en-US" sz="1000" dirty="0"/>
              <a:t>・　腐食</a:t>
            </a:r>
            <a:r>
              <a:rPr kumimoji="1" lang="en-US" altLang="ja-JP" sz="1000" dirty="0"/>
              <a:t>B</a:t>
            </a:r>
            <a:r>
              <a:rPr kumimoji="1" lang="ja-JP" altLang="en-US" sz="1000" dirty="0"/>
              <a:t>について</a:t>
            </a:r>
          </a:p>
          <a:p>
            <a:pPr algn="just"/>
            <a:r>
              <a:rPr kumimoji="1" lang="ja-JP" altLang="en-US" sz="1000" dirty="0"/>
              <a:t>⇒影響が鉄筋まで達していないことから、経過観察を基本とする。ただし、腐食範囲がスパンの</a:t>
            </a:r>
            <a:r>
              <a:rPr kumimoji="1" lang="en-US" altLang="ja-JP" sz="1000" dirty="0"/>
              <a:t>1/2</a:t>
            </a:r>
            <a:r>
              <a:rPr kumimoji="1" lang="ja-JP" altLang="en-US" sz="1000" dirty="0"/>
              <a:t>以上または</a:t>
            </a:r>
            <a:r>
              <a:rPr kumimoji="1" lang="en-US" altLang="ja-JP" sz="1000" dirty="0"/>
              <a:t>50</a:t>
            </a:r>
            <a:r>
              <a:rPr kumimoji="1" lang="ja-JP" altLang="en-US" sz="1000" dirty="0"/>
              <a:t>ｍ以上</a:t>
            </a:r>
            <a:r>
              <a:rPr kumimoji="1" lang="en-US" altLang="ja-JP" sz="1000" dirty="0"/>
              <a:t>※</a:t>
            </a:r>
            <a:r>
              <a:rPr kumimoji="1" lang="ja-JP" altLang="en-US" sz="1000" dirty="0"/>
              <a:t>２の広範囲に及ぶ場合は、腐食による構造体への影響を無視出来ないため「修繕</a:t>
            </a:r>
            <a:r>
              <a:rPr kumimoji="1" lang="en-US" altLang="ja-JP" sz="1000" dirty="0"/>
              <a:t>A</a:t>
            </a:r>
            <a:r>
              <a:rPr kumimoji="1" lang="ja-JP" altLang="en-US" sz="1000" dirty="0"/>
              <a:t>」とする（ただし、腐食の程度により経過観察とすることも可）。また、緊急度判定結果により、経過観察の周期に若干の差を設けるものとする。なお、シールドの二次覆工区間については、対象外とする。</a:t>
            </a:r>
          </a:p>
          <a:p>
            <a:pPr algn="just"/>
            <a:r>
              <a:rPr kumimoji="1" lang="ja-JP" altLang="en-US" sz="1000" dirty="0"/>
              <a:t>・　腐食</a:t>
            </a:r>
            <a:r>
              <a:rPr kumimoji="1" lang="en-US" altLang="ja-JP" sz="1000" dirty="0"/>
              <a:t>C</a:t>
            </a:r>
            <a:r>
              <a:rPr kumimoji="1" lang="ja-JP" altLang="en-US" sz="1000" dirty="0"/>
              <a:t>について</a:t>
            </a:r>
          </a:p>
          <a:p>
            <a:pPr algn="just"/>
            <a:r>
              <a:rPr kumimoji="1" lang="ja-JP" altLang="en-US" sz="1000" dirty="0"/>
              <a:t>⇒</a:t>
            </a:r>
            <a:r>
              <a:rPr kumimoji="1" lang="ja-JP" altLang="en-US" sz="1000" u="sng" dirty="0"/>
              <a:t>経過観察とする。</a:t>
            </a:r>
            <a:endParaRPr kumimoji="1" lang="en-US" altLang="ja-JP" sz="1000" u="sng" dirty="0"/>
          </a:p>
          <a:p>
            <a:pPr algn="just"/>
            <a:endParaRPr lang="en-US" altLang="ja-JP" sz="1000" dirty="0"/>
          </a:p>
          <a:p>
            <a:pPr algn="just"/>
            <a:r>
              <a:rPr kumimoji="1" lang="ja-JP" altLang="en-US" sz="1000" u="sng" dirty="0"/>
              <a:t>③「不良発生率」について</a:t>
            </a:r>
          </a:p>
          <a:p>
            <a:pPr algn="just"/>
            <a:r>
              <a:rPr kumimoji="1" lang="ja-JP" altLang="en-US" sz="1000" dirty="0"/>
              <a:t>調査判定基準で、管１本ごとに評価するものを「不良発生率」としてまとめる。</a:t>
            </a:r>
          </a:p>
          <a:p>
            <a:pPr algn="just"/>
            <a:r>
              <a:rPr kumimoji="1" lang="ja-JP" altLang="en-US" sz="1000" dirty="0"/>
              <a:t>このうち、判定の対象とする項目を</a:t>
            </a:r>
            <a:r>
              <a:rPr kumimoji="1" lang="ja-JP" altLang="en-US" sz="1000" u="sng" dirty="0"/>
              <a:t>破損・クラック・管の継手ずれ・浸入水の</a:t>
            </a:r>
            <a:r>
              <a:rPr kumimoji="1" lang="en-US" altLang="ja-JP" sz="1000" u="sng" dirty="0"/>
              <a:t>4</a:t>
            </a:r>
            <a:r>
              <a:rPr kumimoji="1" lang="ja-JP" altLang="en-US" sz="1000" u="sng" dirty="0"/>
              <a:t>項目のみとし</a:t>
            </a:r>
            <a:r>
              <a:rPr kumimoji="1" lang="ja-JP" altLang="en-US" sz="1000" dirty="0"/>
              <a:t>、それ以外の項目については、陥没の恐れがない（もしくは該当しない）ため、判定の対象外とする。</a:t>
            </a:r>
          </a:p>
          <a:p>
            <a:pPr algn="just"/>
            <a:r>
              <a:rPr kumimoji="1" lang="ja-JP" altLang="en-US" sz="1000" dirty="0"/>
              <a:t>さらに、不良発生率が</a:t>
            </a:r>
            <a:r>
              <a:rPr kumimoji="1" lang="en-US" altLang="ja-JP" sz="1000" dirty="0"/>
              <a:t>A</a:t>
            </a:r>
            <a:r>
              <a:rPr kumimoji="1" lang="ja-JP" altLang="en-US" sz="1000" dirty="0"/>
              <a:t>判定のスパン（破損</a:t>
            </a:r>
            <a:r>
              <a:rPr kumimoji="1" lang="en-US" altLang="ja-JP" sz="1000" dirty="0"/>
              <a:t>a</a:t>
            </a:r>
            <a:r>
              <a:rPr kumimoji="1" lang="ja-JP" altLang="en-US" sz="1000" dirty="0"/>
              <a:t>、継手ずれ</a:t>
            </a:r>
            <a:r>
              <a:rPr kumimoji="1" lang="en-US" altLang="ja-JP" sz="1000" dirty="0"/>
              <a:t>a</a:t>
            </a:r>
            <a:r>
              <a:rPr kumimoji="1" lang="ja-JP" altLang="en-US" sz="1000" dirty="0"/>
              <a:t>があるスパンは不良発生率が</a:t>
            </a:r>
            <a:r>
              <a:rPr kumimoji="1" lang="en-US" altLang="ja-JP" sz="1000" dirty="0"/>
              <a:t>B</a:t>
            </a:r>
            <a:r>
              <a:rPr kumimoji="1" lang="ja-JP" altLang="en-US" sz="1000" dirty="0"/>
              <a:t>または</a:t>
            </a:r>
            <a:r>
              <a:rPr kumimoji="1" lang="en-US" altLang="ja-JP" sz="1000" dirty="0"/>
              <a:t>C</a:t>
            </a:r>
            <a:r>
              <a:rPr kumimoji="1" lang="ja-JP" altLang="en-US" sz="1000" dirty="0"/>
              <a:t>であっても</a:t>
            </a:r>
            <a:r>
              <a:rPr kumimoji="1" lang="en-US" altLang="ja-JP" sz="1000" dirty="0"/>
              <a:t>A</a:t>
            </a:r>
            <a:r>
              <a:rPr kumimoji="1" lang="ja-JP" altLang="en-US" sz="1000" dirty="0"/>
              <a:t>判定と同等とする。）において、</a:t>
            </a:r>
            <a:r>
              <a:rPr kumimoji="1" lang="ja-JP" altLang="en-US" sz="1000" u="sng" dirty="0"/>
              <a:t>上記</a:t>
            </a:r>
            <a:r>
              <a:rPr kumimoji="1" lang="en-US" altLang="ja-JP" sz="1000" u="sng" dirty="0"/>
              <a:t>4</a:t>
            </a:r>
            <a:r>
              <a:rPr kumimoji="1" lang="ja-JP" altLang="en-US" sz="1000" u="sng" dirty="0"/>
              <a:t>項目の</a:t>
            </a:r>
            <a:r>
              <a:rPr kumimoji="1" lang="en-US" altLang="ja-JP" sz="1000" u="sng" dirty="0"/>
              <a:t>a</a:t>
            </a:r>
            <a:r>
              <a:rPr kumimoji="1" lang="ja-JP" altLang="en-US" sz="1000" u="sng" dirty="0"/>
              <a:t>ランクについては「修繕」を行い、それ以外のランクについては「経過観察」</a:t>
            </a:r>
            <a:r>
              <a:rPr kumimoji="1" lang="ja-JP" altLang="en-US" sz="1000" dirty="0"/>
              <a:t>とする。</a:t>
            </a:r>
          </a:p>
        </p:txBody>
      </p:sp>
      <p:sp>
        <p:nvSpPr>
          <p:cNvPr id="11" name="テキスト ボックス 10">
            <a:extLst>
              <a:ext uri="{FF2B5EF4-FFF2-40B4-BE49-F238E27FC236}">
                <a16:creationId xmlns:a16="http://schemas.microsoft.com/office/drawing/2014/main" id="{36F68FBE-8B71-4242-81D1-25B3FECECC65}"/>
              </a:ext>
            </a:extLst>
          </p:cNvPr>
          <p:cNvSpPr txBox="1"/>
          <p:nvPr/>
        </p:nvSpPr>
        <p:spPr>
          <a:xfrm>
            <a:off x="7770242" y="493361"/>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2" name="テキスト ボックス 11">
            <a:extLst>
              <a:ext uri="{FF2B5EF4-FFF2-40B4-BE49-F238E27FC236}">
                <a16:creationId xmlns:a16="http://schemas.microsoft.com/office/drawing/2014/main" id="{87F6B6F8-7C26-4626-94B7-E4C59A3AD30E}"/>
              </a:ext>
            </a:extLst>
          </p:cNvPr>
          <p:cNvSpPr txBox="1"/>
          <p:nvPr/>
        </p:nvSpPr>
        <p:spPr>
          <a:xfrm>
            <a:off x="100909" y="768376"/>
            <a:ext cx="8928324" cy="261610"/>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　</a:t>
            </a:r>
            <a:r>
              <a:rPr lang="en-US" altLang="ja-JP" sz="1100" dirty="0">
                <a:latin typeface="BIZ UDPゴシック" panose="020B0400000000000000" pitchFamily="50" charset="-128"/>
                <a:ea typeface="BIZ UDPゴシック" panose="020B0400000000000000" pitchFamily="50" charset="-128"/>
              </a:rPr>
              <a:t>1.</a:t>
            </a:r>
            <a:r>
              <a:rPr lang="ja-JP" altLang="en-US" sz="1100" dirty="0">
                <a:latin typeface="BIZ UDPゴシック" panose="020B0400000000000000" pitchFamily="50" charset="-128"/>
                <a:ea typeface="BIZ UDPゴシック" panose="020B0400000000000000" pitchFamily="50" charset="-128"/>
              </a:rPr>
              <a:t>腐食やたるみ等の診断項目ごとの判定結果を考慮した対策方法を設定する（</a:t>
            </a:r>
            <a:r>
              <a:rPr lang="en-US" altLang="ja-JP" sz="1100" dirty="0">
                <a:latin typeface="BIZ UDPゴシック" panose="020B0400000000000000" pitchFamily="50" charset="-128"/>
                <a:ea typeface="BIZ UDPゴシック" panose="020B0400000000000000" pitchFamily="50" charset="-128"/>
              </a:rPr>
              <a:t>R3</a:t>
            </a:r>
            <a:r>
              <a:rPr lang="ja-JP" altLang="en-US" sz="1100" dirty="0">
                <a:latin typeface="BIZ UDPゴシック" panose="020B0400000000000000" pitchFamily="50" charset="-128"/>
                <a:ea typeface="BIZ UDPゴシック" panose="020B0400000000000000" pitchFamily="50" charset="-128"/>
              </a:rPr>
              <a:t>年度に運用マニュアル策定）</a:t>
            </a:r>
          </a:p>
        </p:txBody>
      </p:sp>
      <p:sp>
        <p:nvSpPr>
          <p:cNvPr id="14" name="テキスト ボックス 13">
            <a:extLst>
              <a:ext uri="{FF2B5EF4-FFF2-40B4-BE49-F238E27FC236}">
                <a16:creationId xmlns:a16="http://schemas.microsoft.com/office/drawing/2014/main" id="{3EFF0FCC-656E-4608-A835-A1AB487F2B4D}"/>
              </a:ext>
            </a:extLst>
          </p:cNvPr>
          <p:cNvSpPr txBox="1"/>
          <p:nvPr/>
        </p:nvSpPr>
        <p:spPr>
          <a:xfrm>
            <a:off x="0" y="479054"/>
            <a:ext cx="83884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　　（資料№</a:t>
            </a:r>
            <a:r>
              <a:rPr kumimoji="1" lang="en-US" altLang="ja-JP" dirty="0">
                <a:latin typeface="BIZ UDPゴシック" panose="020B0400000000000000" pitchFamily="50" charset="-128"/>
                <a:ea typeface="BIZ UDPゴシック" panose="020B0400000000000000" pitchFamily="50" charset="-128"/>
              </a:rPr>
              <a:t>12</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13</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15" name="テキスト ボックス 14">
            <a:extLst>
              <a:ext uri="{FF2B5EF4-FFF2-40B4-BE49-F238E27FC236}">
                <a16:creationId xmlns:a16="http://schemas.microsoft.com/office/drawing/2014/main" id="{B1C117F9-125A-4B9A-B353-2427578FBB5A}"/>
              </a:ext>
            </a:extLst>
          </p:cNvPr>
          <p:cNvSpPr txBox="1"/>
          <p:nvPr/>
        </p:nvSpPr>
        <p:spPr>
          <a:xfrm>
            <a:off x="1740727" y="1190330"/>
            <a:ext cx="4320480" cy="215444"/>
          </a:xfrm>
          <a:prstGeom prst="rect">
            <a:avLst/>
          </a:prstGeom>
          <a:noFill/>
        </p:spPr>
        <p:txBody>
          <a:bodyPr wrap="square" rtlCol="0">
            <a:spAutoFit/>
          </a:bodyPr>
          <a:lstStyle/>
          <a:p>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他にマンホールの判定フローもあるが、管渠を例として説明する</a:t>
            </a:r>
          </a:p>
        </p:txBody>
      </p:sp>
    </p:spTree>
    <p:extLst>
      <p:ext uri="{BB962C8B-B14F-4D97-AF65-F5344CB8AC3E}">
        <p14:creationId xmlns:p14="http://schemas.microsoft.com/office/powerpoint/2010/main" val="3539663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5758C91-3381-4193-9E7F-C49DB39DC30C}"/>
              </a:ext>
            </a:extLst>
          </p:cNvPr>
          <p:cNvPicPr/>
          <p:nvPr/>
        </p:nvPicPr>
        <p:blipFill rotWithShape="1">
          <a:blip r:embed="rId2">
            <a:extLst>
              <a:ext uri="{28A0092B-C50C-407E-A947-70E740481C1C}">
                <a14:useLocalDpi xmlns:a14="http://schemas.microsoft.com/office/drawing/2010/main" val="0"/>
              </a:ext>
            </a:extLst>
          </a:blip>
          <a:srcRect b="11203"/>
          <a:stretch/>
        </p:blipFill>
        <p:spPr bwMode="auto">
          <a:xfrm>
            <a:off x="4499992" y="999711"/>
            <a:ext cx="4320480" cy="5795130"/>
          </a:xfrm>
          <a:prstGeom prst="rect">
            <a:avLst/>
          </a:prstGeom>
          <a:noFill/>
          <a:ln>
            <a:noFill/>
          </a:ln>
        </p:spPr>
      </p:pic>
      <p:sp>
        <p:nvSpPr>
          <p:cNvPr id="23" name="テキスト ボックス 22">
            <a:extLst>
              <a:ext uri="{FF2B5EF4-FFF2-40B4-BE49-F238E27FC236}">
                <a16:creationId xmlns:a16="http://schemas.microsoft.com/office/drawing/2014/main" id="{FDF7BC3B-EC55-4B49-B2BA-0EDF99436228}"/>
              </a:ext>
            </a:extLst>
          </p:cNvPr>
          <p:cNvSpPr txBox="1"/>
          <p:nvPr/>
        </p:nvSpPr>
        <p:spPr>
          <a:xfrm>
            <a:off x="-64142" y="901120"/>
            <a:ext cx="2028315" cy="338554"/>
          </a:xfrm>
          <a:prstGeom prst="rect">
            <a:avLst/>
          </a:prstGeom>
          <a:noFill/>
        </p:spPr>
        <p:txBody>
          <a:bodyPr wrap="square" rtlCol="0">
            <a:spAutoFit/>
          </a:bodyPr>
          <a:lstStyle/>
          <a:p>
            <a:r>
              <a:rPr kumimoji="1" lang="en-US" altLang="ja-JP" sz="1600" dirty="0"/>
              <a:t>【</a:t>
            </a:r>
            <a:r>
              <a:rPr kumimoji="1" lang="ja-JP" altLang="en-US" sz="1600" dirty="0"/>
              <a:t>措置方法</a:t>
            </a:r>
            <a:r>
              <a:rPr lang="ja-JP" altLang="en-US" sz="1600" dirty="0"/>
              <a:t>の判定</a:t>
            </a:r>
            <a:r>
              <a:rPr kumimoji="1" lang="en-US" altLang="ja-JP" sz="1600" dirty="0"/>
              <a:t>】</a:t>
            </a:r>
            <a:endParaRPr kumimoji="1" lang="ja-JP" altLang="en-US" sz="16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028384" y="6555980"/>
            <a:ext cx="1828800" cy="365125"/>
          </a:xfrm>
        </p:spPr>
        <p:txBody>
          <a:bodyPr/>
          <a:lstStyle/>
          <a:p>
            <a:fld id="{682EF9F9-C4E8-46B2-BBF1-33E3162B856A}" type="slidenum">
              <a:rPr kumimoji="1" lang="ja-JP" altLang="en-US" smtClean="0"/>
              <a:t>27</a:t>
            </a:fld>
            <a:endParaRPr kumimoji="1" lang="ja-JP" altLang="en-US" dirty="0"/>
          </a:p>
        </p:txBody>
      </p:sp>
      <p:sp>
        <p:nvSpPr>
          <p:cNvPr id="34" name="テキスト ボックス 33">
            <a:extLst>
              <a:ext uri="{FF2B5EF4-FFF2-40B4-BE49-F238E27FC236}">
                <a16:creationId xmlns:a16="http://schemas.microsoft.com/office/drawing/2014/main" id="{F40E8007-1DB6-4429-86C1-CE91F5F705B7}"/>
              </a:ext>
            </a:extLst>
          </p:cNvPr>
          <p:cNvSpPr txBox="1"/>
          <p:nvPr/>
        </p:nvSpPr>
        <p:spPr>
          <a:xfrm>
            <a:off x="5436096" y="1239674"/>
            <a:ext cx="820411" cy="276999"/>
          </a:xfrm>
          <a:prstGeom prst="rect">
            <a:avLst/>
          </a:prstGeom>
          <a:noFill/>
          <a:ln>
            <a:solidFill>
              <a:schemeClr val="tx1"/>
            </a:solidFill>
          </a:ln>
        </p:spPr>
        <p:txBody>
          <a:bodyPr wrap="square" rtlCol="0">
            <a:spAutoFit/>
          </a:bodyPr>
          <a:lstStyle/>
          <a:p>
            <a:r>
              <a:rPr kumimoji="1" lang="ja-JP" altLang="en-US" sz="1200" dirty="0"/>
              <a:t>緊急度</a:t>
            </a:r>
            <a:r>
              <a:rPr lang="en-US" altLang="ja-JP" sz="1200" dirty="0"/>
              <a:t>Ⅲ</a:t>
            </a:r>
            <a:endParaRPr kumimoji="1" lang="ja-JP" altLang="en-US" sz="1200" dirty="0"/>
          </a:p>
        </p:txBody>
      </p:sp>
      <p:pic>
        <p:nvPicPr>
          <p:cNvPr id="12" name="図 11">
            <a:extLst>
              <a:ext uri="{FF2B5EF4-FFF2-40B4-BE49-F238E27FC236}">
                <a16:creationId xmlns:a16="http://schemas.microsoft.com/office/drawing/2014/main" id="{40E66680-5558-4DEA-9423-A185A1D790B6}"/>
              </a:ext>
            </a:extLst>
          </p:cNvPr>
          <p:cNvPicPr/>
          <p:nvPr/>
        </p:nvPicPr>
        <p:blipFill rotWithShape="1">
          <a:blip r:embed="rId3">
            <a:extLst>
              <a:ext uri="{28A0092B-C50C-407E-A947-70E740481C1C}">
                <a14:useLocalDpi xmlns:a14="http://schemas.microsoft.com/office/drawing/2010/main" val="0"/>
              </a:ext>
            </a:extLst>
          </a:blip>
          <a:srcRect b="10267"/>
          <a:stretch/>
        </p:blipFill>
        <p:spPr bwMode="auto">
          <a:xfrm>
            <a:off x="179512" y="764704"/>
            <a:ext cx="4788024" cy="6093296"/>
          </a:xfrm>
          <a:prstGeom prst="rect">
            <a:avLst/>
          </a:prstGeom>
          <a:noFill/>
          <a:ln>
            <a:noFill/>
          </a:ln>
        </p:spPr>
      </p:pic>
      <p:sp>
        <p:nvSpPr>
          <p:cNvPr id="13" name="テキスト ボックス 12">
            <a:extLst>
              <a:ext uri="{FF2B5EF4-FFF2-40B4-BE49-F238E27FC236}">
                <a16:creationId xmlns:a16="http://schemas.microsoft.com/office/drawing/2014/main" id="{3F32C6CD-A27E-4D04-B2F0-6011565FA0A1}"/>
              </a:ext>
            </a:extLst>
          </p:cNvPr>
          <p:cNvSpPr txBox="1"/>
          <p:nvPr/>
        </p:nvSpPr>
        <p:spPr>
          <a:xfrm>
            <a:off x="419448" y="1340714"/>
            <a:ext cx="820411" cy="276999"/>
          </a:xfrm>
          <a:prstGeom prst="rect">
            <a:avLst/>
          </a:prstGeom>
          <a:noFill/>
          <a:ln>
            <a:solidFill>
              <a:schemeClr val="tx1"/>
            </a:solidFill>
          </a:ln>
        </p:spPr>
        <p:txBody>
          <a:bodyPr wrap="square" rtlCol="0">
            <a:spAutoFit/>
          </a:bodyPr>
          <a:lstStyle/>
          <a:p>
            <a:r>
              <a:rPr kumimoji="1" lang="ja-JP" altLang="en-US" sz="1200" dirty="0"/>
              <a:t>緊急度</a:t>
            </a:r>
            <a:r>
              <a:rPr kumimoji="1" lang="en-US" altLang="ja-JP" sz="1200" dirty="0"/>
              <a:t>Ⅱ</a:t>
            </a:r>
            <a:endParaRPr kumimoji="1" lang="ja-JP" altLang="en-US" sz="1200" dirty="0"/>
          </a:p>
        </p:txBody>
      </p:sp>
      <p:sp>
        <p:nvSpPr>
          <p:cNvPr id="15" name="テキスト ボックス 14">
            <a:extLst>
              <a:ext uri="{FF2B5EF4-FFF2-40B4-BE49-F238E27FC236}">
                <a16:creationId xmlns:a16="http://schemas.microsoft.com/office/drawing/2014/main" id="{0044630F-4A44-4D23-83F6-79A6165559F1}"/>
              </a:ext>
            </a:extLst>
          </p:cNvPr>
          <p:cNvSpPr txBox="1"/>
          <p:nvPr/>
        </p:nvSpPr>
        <p:spPr>
          <a:xfrm>
            <a:off x="7814042" y="491307"/>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6" name="テキスト ボックス 15">
            <a:extLst>
              <a:ext uri="{FF2B5EF4-FFF2-40B4-BE49-F238E27FC236}">
                <a16:creationId xmlns:a16="http://schemas.microsoft.com/office/drawing/2014/main" id="{EFF1C3FC-0F95-4F45-8098-C2F553EB2E5F}"/>
              </a:ext>
            </a:extLst>
          </p:cNvPr>
          <p:cNvSpPr txBox="1"/>
          <p:nvPr/>
        </p:nvSpPr>
        <p:spPr>
          <a:xfrm>
            <a:off x="0" y="501675"/>
            <a:ext cx="83884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　　（資料№</a:t>
            </a:r>
            <a:r>
              <a:rPr kumimoji="1" lang="en-US" altLang="ja-JP" dirty="0">
                <a:latin typeface="BIZ UDPゴシック" panose="020B0400000000000000" pitchFamily="50" charset="-128"/>
                <a:ea typeface="BIZ UDPゴシック" panose="020B0400000000000000" pitchFamily="50" charset="-128"/>
              </a:rPr>
              <a:t>12</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13</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Tree>
    <p:extLst>
      <p:ext uri="{BB962C8B-B14F-4D97-AF65-F5344CB8AC3E}">
        <p14:creationId xmlns:p14="http://schemas.microsoft.com/office/powerpoint/2010/main" val="645993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FDF7BC3B-EC55-4B49-B2BA-0EDF99436228}"/>
              </a:ext>
            </a:extLst>
          </p:cNvPr>
          <p:cNvSpPr txBox="1"/>
          <p:nvPr/>
        </p:nvSpPr>
        <p:spPr>
          <a:xfrm>
            <a:off x="186856" y="813775"/>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2.</a:t>
            </a:r>
            <a:r>
              <a:rPr lang="ja-JP" altLang="en-US" sz="1100" dirty="0">
                <a:latin typeface="BIZ UDPゴシック" panose="020B0400000000000000" pitchFamily="50" charset="-128"/>
                <a:ea typeface="BIZ UDPゴシック" panose="020B0400000000000000" pitchFamily="50" charset="-128"/>
              </a:rPr>
              <a:t>制度変更を受け、計画への記載内容を変更する</a:t>
            </a:r>
            <a:endParaRPr kumimoji="1" lang="ja-JP" altLang="en-US" sz="11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4" name="テキスト ボックス 13">
            <a:extLst>
              <a:ext uri="{FF2B5EF4-FFF2-40B4-BE49-F238E27FC236}">
                <a16:creationId xmlns:a16="http://schemas.microsoft.com/office/drawing/2014/main" id="{B2D5B18B-D1A4-499D-A5C7-42D900C3B4B1}"/>
              </a:ext>
            </a:extLst>
          </p:cNvPr>
          <p:cNvSpPr txBox="1"/>
          <p:nvPr/>
        </p:nvSpPr>
        <p:spPr>
          <a:xfrm>
            <a:off x="7815495" y="576889"/>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15" name="図 14">
            <a:extLst>
              <a:ext uri="{FF2B5EF4-FFF2-40B4-BE49-F238E27FC236}">
                <a16:creationId xmlns:a16="http://schemas.microsoft.com/office/drawing/2014/main" id="{4C855B81-CC0E-4231-A2CA-13715B55C66A}"/>
              </a:ext>
            </a:extLst>
          </p:cNvPr>
          <p:cNvPicPr>
            <a:picLocks noChangeAspect="1"/>
          </p:cNvPicPr>
          <p:nvPr/>
        </p:nvPicPr>
        <p:blipFill rotWithShape="1">
          <a:blip r:embed="rId2"/>
          <a:srcRect l="21650" t="31795" r="26069" b="14721"/>
          <a:stretch/>
        </p:blipFill>
        <p:spPr>
          <a:xfrm>
            <a:off x="611560" y="1322617"/>
            <a:ext cx="7920880" cy="5064447"/>
          </a:xfrm>
          <a:prstGeom prst="rect">
            <a:avLst/>
          </a:prstGeom>
          <a:ln>
            <a:solidFill>
              <a:schemeClr val="tx1"/>
            </a:solidFill>
            <a:prstDash val="sysDot"/>
          </a:ln>
        </p:spPr>
      </p:pic>
      <p:sp>
        <p:nvSpPr>
          <p:cNvPr id="16" name="テキスト ボックス 15">
            <a:extLst>
              <a:ext uri="{FF2B5EF4-FFF2-40B4-BE49-F238E27FC236}">
                <a16:creationId xmlns:a16="http://schemas.microsoft.com/office/drawing/2014/main" id="{0EB447D1-675C-4144-B739-2719CDF02DEA}"/>
              </a:ext>
            </a:extLst>
          </p:cNvPr>
          <p:cNvSpPr txBox="1"/>
          <p:nvPr/>
        </p:nvSpPr>
        <p:spPr>
          <a:xfrm>
            <a:off x="5076056" y="6416145"/>
            <a:ext cx="3596863" cy="200055"/>
          </a:xfrm>
          <a:prstGeom prst="rect">
            <a:avLst/>
          </a:prstGeom>
          <a:noFill/>
          <a:ln>
            <a:noFill/>
          </a:ln>
        </p:spPr>
        <p:txBody>
          <a:bodyPr wrap="square" rtlCol="0">
            <a:spAutoFit/>
          </a:bodyPr>
          <a:lstStyle/>
          <a:p>
            <a:pPr algn="just"/>
            <a:r>
              <a:rPr lang="ja-JP" altLang="en-US" sz="700" kern="100" dirty="0">
                <a:effectLst/>
              </a:rPr>
              <a:t>改正下水道法に基づく計画的な維持管理・更新にかかる研修 テキスト（国土交通</a:t>
            </a:r>
            <a:r>
              <a:rPr lang="ja-JP" altLang="en-US" sz="700" kern="100" dirty="0"/>
              <a:t>省）</a:t>
            </a:r>
            <a:endParaRPr lang="ja-JP" altLang="en-US" sz="1200" kern="100" dirty="0"/>
          </a:p>
        </p:txBody>
      </p:sp>
      <p:sp>
        <p:nvSpPr>
          <p:cNvPr id="8" name="スライド番号プレースホルダー 1">
            <a:extLst>
              <a:ext uri="{FF2B5EF4-FFF2-40B4-BE49-F238E27FC236}">
                <a16:creationId xmlns:a16="http://schemas.microsoft.com/office/drawing/2014/main" id="{40CA158A-D610-4560-8008-A67FD68DDD37}"/>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28</a:t>
            </a:fld>
            <a:endParaRPr lang="ja-JP" altLang="en-US" dirty="0"/>
          </a:p>
        </p:txBody>
      </p:sp>
      <p:sp>
        <p:nvSpPr>
          <p:cNvPr id="10" name="テキスト ボックス 9">
            <a:extLst>
              <a:ext uri="{FF2B5EF4-FFF2-40B4-BE49-F238E27FC236}">
                <a16:creationId xmlns:a16="http://schemas.microsoft.com/office/drawing/2014/main" id="{54CBCC01-3670-4E03-89FF-04407CD94D85}"/>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13】</a:t>
            </a:r>
            <a:endParaRPr kumimoji="1" lang="ja-JP" altLang="en-US" sz="2000" dirty="0">
              <a:solidFill>
                <a:schemeClr val="bg1">
                  <a:lumMod val="95000"/>
                </a:schemeClr>
              </a:solidFill>
            </a:endParaRPr>
          </a:p>
        </p:txBody>
      </p:sp>
      <p:sp>
        <p:nvSpPr>
          <p:cNvPr id="11" name="テキスト ボックス 10">
            <a:extLst>
              <a:ext uri="{FF2B5EF4-FFF2-40B4-BE49-F238E27FC236}">
                <a16:creationId xmlns:a16="http://schemas.microsoft.com/office/drawing/2014/main" id="{9F74A3F0-80C9-44A4-B3B3-2518A83D9E10}"/>
              </a:ext>
            </a:extLst>
          </p:cNvPr>
          <p:cNvSpPr txBox="1"/>
          <p:nvPr/>
        </p:nvSpPr>
        <p:spPr>
          <a:xfrm>
            <a:off x="0" y="513193"/>
            <a:ext cx="83884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　　（資料№</a:t>
            </a:r>
            <a:r>
              <a:rPr kumimoji="1" lang="en-US" altLang="ja-JP" dirty="0">
                <a:latin typeface="BIZ UDPゴシック" panose="020B0400000000000000" pitchFamily="50" charset="-128"/>
                <a:ea typeface="BIZ UDPゴシック" panose="020B0400000000000000" pitchFamily="50" charset="-128"/>
              </a:rPr>
              <a:t>12</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13</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Tree>
    <p:extLst>
      <p:ext uri="{BB962C8B-B14F-4D97-AF65-F5344CB8AC3E}">
        <p14:creationId xmlns:p14="http://schemas.microsoft.com/office/powerpoint/2010/main" val="3788409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2DD2419B-0019-4542-A414-FC6635DB08E0}"/>
              </a:ext>
            </a:extLst>
          </p:cNvPr>
          <p:cNvSpPr txBox="1"/>
          <p:nvPr/>
        </p:nvSpPr>
        <p:spPr>
          <a:xfrm>
            <a:off x="91219" y="1572737"/>
            <a:ext cx="8770288" cy="1002852"/>
          </a:xfrm>
          <a:prstGeom prst="rect">
            <a:avLst/>
          </a:prstGeom>
          <a:noFill/>
          <a:ln>
            <a:solidFill>
              <a:schemeClr val="tx1"/>
            </a:solidFill>
          </a:ln>
        </p:spPr>
        <p:txBody>
          <a:bodyPr wrap="square" rtlCol="0">
            <a:noAutofit/>
          </a:bodyPr>
          <a:lstStyle/>
          <a:p>
            <a:pPr algn="just"/>
            <a:r>
              <a:rPr lang="en-US" altLang="ja-JP" sz="1400" kern="100" dirty="0">
                <a:effectLst/>
              </a:rPr>
              <a:t>【</a:t>
            </a:r>
            <a:r>
              <a:rPr lang="ja-JP" altLang="en-US" sz="1400" kern="100" dirty="0">
                <a:effectLst/>
              </a:rPr>
              <a:t>実績・評価（検証）</a:t>
            </a:r>
            <a:r>
              <a:rPr lang="en-US" altLang="ja-JP" sz="1400" kern="100" dirty="0">
                <a:effectLst/>
              </a:rPr>
              <a:t>】</a:t>
            </a: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400" kern="100" dirty="0">
              <a:effectLst/>
            </a:endParaRPr>
          </a:p>
          <a:p>
            <a:pPr algn="just"/>
            <a:endParaRPr lang="en-US" altLang="ja-JP" sz="1800" kern="100" dirty="0">
              <a:effectLst/>
            </a:endParaRPr>
          </a:p>
          <a:p>
            <a:pPr algn="just"/>
            <a:endParaRPr lang="en-US" altLang="ja-JP" sz="1800" kern="100" dirty="0">
              <a:effectLst/>
            </a:endParaRPr>
          </a:p>
        </p:txBody>
      </p:sp>
      <p:sp>
        <p:nvSpPr>
          <p:cNvPr id="4" name="テキスト ボックス 3">
            <a:extLst>
              <a:ext uri="{FF2B5EF4-FFF2-40B4-BE49-F238E27FC236}">
                <a16:creationId xmlns:a16="http://schemas.microsoft.com/office/drawing/2014/main" id="{3044CB46-9785-4454-9D58-FE23C4F58395}"/>
              </a:ext>
            </a:extLst>
          </p:cNvPr>
          <p:cNvSpPr txBox="1"/>
          <p:nvPr/>
        </p:nvSpPr>
        <p:spPr>
          <a:xfrm>
            <a:off x="91219" y="909488"/>
            <a:ext cx="8770288"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t>内容</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　着実な維持管理を実践し、得られた</a:t>
            </a:r>
            <a:r>
              <a:rPr lang="ja-JP" altLang="en-US" sz="1200" u="sng" kern="100" dirty="0">
                <a:effectLst/>
              </a:rPr>
              <a:t>維持管理データを予防保全に生かしていく</a:t>
            </a:r>
          </a:p>
        </p:txBody>
      </p:sp>
      <p:sp>
        <p:nvSpPr>
          <p:cNvPr id="5" name="テキスト ボックス 4">
            <a:extLst>
              <a:ext uri="{FF2B5EF4-FFF2-40B4-BE49-F238E27FC236}">
                <a16:creationId xmlns:a16="http://schemas.microsoft.com/office/drawing/2014/main" id="{BC0B227D-5ABA-49BA-8C81-C28D5614D271}"/>
              </a:ext>
            </a:extLst>
          </p:cNvPr>
          <p:cNvSpPr txBox="1"/>
          <p:nvPr/>
        </p:nvSpPr>
        <p:spPr>
          <a:xfrm>
            <a:off x="83599" y="2909624"/>
            <a:ext cx="8770288" cy="58477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総論</a:t>
            </a:r>
            <a:r>
              <a:rPr lang="en-US" altLang="ja-JP" sz="1200" kern="100" dirty="0">
                <a:effectLst/>
              </a:rPr>
              <a:t>】</a:t>
            </a:r>
          </a:p>
          <a:p>
            <a:pPr algn="just"/>
            <a:r>
              <a:rPr lang="ja-JP" altLang="en-US" sz="1000" kern="100" dirty="0"/>
              <a:t>（共通）今後、老朽化が進むため、維持管理業務の増加が懸念。</a:t>
            </a:r>
            <a:endParaRPr lang="en-US" altLang="ja-JP" sz="1000" kern="100" dirty="0"/>
          </a:p>
          <a:p>
            <a:pPr algn="just"/>
            <a:r>
              <a:rPr lang="ja-JP" altLang="en-US" sz="1000" kern="100" dirty="0"/>
              <a:t>　　　　</a:t>
            </a:r>
            <a:r>
              <a:rPr lang="ja-JP" altLang="en-US" sz="1000" kern="100" dirty="0">
                <a:effectLst/>
              </a:rPr>
              <a:t>維持管理データの蓄積は、今後の維持管理に有効であるため、データベースとして蓄積する必要がある。</a:t>
            </a:r>
          </a:p>
        </p:txBody>
      </p:sp>
      <p:sp>
        <p:nvSpPr>
          <p:cNvPr id="6" name="テキスト ボックス 5">
            <a:extLst>
              <a:ext uri="{FF2B5EF4-FFF2-40B4-BE49-F238E27FC236}">
                <a16:creationId xmlns:a16="http://schemas.microsoft.com/office/drawing/2014/main" id="{D3C70D2F-53F6-43A6-8A2D-DD0A3703D135}"/>
              </a:ext>
            </a:extLst>
          </p:cNvPr>
          <p:cNvSpPr txBox="1"/>
          <p:nvPr/>
        </p:nvSpPr>
        <p:spPr>
          <a:xfrm>
            <a:off x="249759" y="1881833"/>
            <a:ext cx="8498703" cy="553998"/>
          </a:xfrm>
          <a:prstGeom prst="rect">
            <a:avLst/>
          </a:prstGeom>
          <a:noFill/>
          <a:ln>
            <a:solidFill>
              <a:schemeClr val="tx1"/>
            </a:solidFill>
          </a:ln>
        </p:spPr>
        <p:txBody>
          <a:bodyPr wrap="square" rtlCol="0">
            <a:spAutoFit/>
          </a:bodyPr>
          <a:lstStyle/>
          <a:p>
            <a:pPr algn="just"/>
            <a:r>
              <a:rPr kumimoji="1" lang="ja-JP" altLang="en-US" sz="1000" dirty="0"/>
              <a:t>（</a:t>
            </a:r>
            <a:r>
              <a:rPr lang="ja-JP" altLang="en-US" sz="1000" dirty="0"/>
              <a:t>共通）</a:t>
            </a:r>
            <a:endParaRPr lang="en-US" altLang="ja-JP" sz="1000" dirty="0"/>
          </a:p>
          <a:p>
            <a:pPr algn="just"/>
            <a:r>
              <a:rPr kumimoji="1" lang="ja-JP" altLang="en-US" sz="1000" dirty="0"/>
              <a:t>・</a:t>
            </a:r>
            <a:r>
              <a:rPr kumimoji="1" lang="ja-JP" altLang="en-US" sz="1000" u="sng" dirty="0"/>
              <a:t>維持管理データは</a:t>
            </a:r>
            <a:r>
              <a:rPr kumimoji="1" lang="ja-JP" altLang="en-US" sz="1000" dirty="0"/>
              <a:t>各流域下水道事務所毎に独自の</a:t>
            </a:r>
            <a:r>
              <a:rPr kumimoji="1" lang="ja-JP" altLang="en-US" sz="1000" u="sng" dirty="0"/>
              <a:t>エクセルで管理している</a:t>
            </a:r>
            <a:endParaRPr kumimoji="1" lang="en-US" altLang="ja-JP" sz="1000" u="sng" dirty="0"/>
          </a:p>
          <a:p>
            <a:pPr algn="just"/>
            <a:r>
              <a:rPr kumimoji="1" lang="ja-JP" altLang="en-US" sz="1000" dirty="0"/>
              <a:t>・</a:t>
            </a:r>
            <a:r>
              <a:rPr kumimoji="1" lang="ja-JP" altLang="en-US" sz="1000" u="sng" dirty="0"/>
              <a:t>「大阪府建設</a:t>
            </a:r>
            <a:r>
              <a:rPr kumimoji="1" lang="en-US" altLang="ja-JP" sz="1000" u="sng" dirty="0"/>
              <a:t>CALS</a:t>
            </a:r>
            <a:r>
              <a:rPr kumimoji="1" lang="ja-JP" altLang="en-US" sz="1000" u="sng" dirty="0"/>
              <a:t>システム」は</a:t>
            </a:r>
            <a:r>
              <a:rPr kumimoji="1" lang="ja-JP" altLang="en-US" sz="1000" dirty="0"/>
              <a:t>、維持管理情報の</a:t>
            </a:r>
            <a:r>
              <a:rPr kumimoji="1" lang="ja-JP" altLang="en-US" sz="1000" u="sng" dirty="0"/>
              <a:t>データベースとしての利用には不向き</a:t>
            </a:r>
            <a:r>
              <a:rPr kumimoji="1" lang="ja-JP" altLang="en-US" sz="1000" dirty="0"/>
              <a:t>であるため使用しなかった</a:t>
            </a:r>
            <a:endParaRPr kumimoji="1" lang="en-US" altLang="ja-JP" sz="1000" dirty="0"/>
          </a:p>
        </p:txBody>
      </p:sp>
      <p:sp>
        <p:nvSpPr>
          <p:cNvPr id="10" name="テキスト ボックス 9">
            <a:extLst>
              <a:ext uri="{FF2B5EF4-FFF2-40B4-BE49-F238E27FC236}">
                <a16:creationId xmlns:a16="http://schemas.microsoft.com/office/drawing/2014/main" id="{83A53716-9C2A-4ED0-9D84-A6181FCD7C53}"/>
              </a:ext>
            </a:extLst>
          </p:cNvPr>
          <p:cNvSpPr txBox="1"/>
          <p:nvPr/>
        </p:nvSpPr>
        <p:spPr>
          <a:xfrm>
            <a:off x="113967" y="3832541"/>
            <a:ext cx="8770288" cy="738664"/>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p>
          <a:p>
            <a:r>
              <a:rPr lang="ja-JP" altLang="en-US" sz="1000" kern="100" dirty="0"/>
              <a:t>（共通）</a:t>
            </a:r>
            <a:endParaRPr lang="en-US" altLang="ja-JP" sz="1000" kern="100" dirty="0"/>
          </a:p>
          <a:p>
            <a:pPr algn="just"/>
            <a:r>
              <a:rPr lang="ja-JP" altLang="en-US" sz="1000" kern="100" dirty="0"/>
              <a:t>・</a:t>
            </a:r>
            <a:r>
              <a:rPr lang="ja-JP" altLang="en-US" sz="1000" u="sng" kern="100" dirty="0"/>
              <a:t>今後、老朽化が進み、維持管理業務が増加しても、限られた人員で着実に維持管理を実践する必要がある</a:t>
            </a:r>
            <a:r>
              <a:rPr lang="ja-JP" altLang="en-US" sz="1000" kern="100" dirty="0"/>
              <a:t>。</a:t>
            </a:r>
            <a:endParaRPr lang="en-US" altLang="ja-JP" sz="1000" kern="100" dirty="0"/>
          </a:p>
          <a:p>
            <a:r>
              <a:rPr lang="ja-JP" altLang="en-US" sz="1000" kern="100" dirty="0"/>
              <a:t>・</a:t>
            </a:r>
            <a:r>
              <a:rPr lang="ja-JP" altLang="en-US" sz="1000" u="sng" kern="100" dirty="0"/>
              <a:t>今後の更新時期の見極め等に使用するには、詳細なデータの蓄積が必要</a:t>
            </a:r>
            <a:r>
              <a:rPr lang="ja-JP" altLang="en-US" sz="1000" kern="100" dirty="0"/>
              <a:t>。</a:t>
            </a:r>
          </a:p>
        </p:txBody>
      </p:sp>
      <p:sp>
        <p:nvSpPr>
          <p:cNvPr id="16" name="テキスト ボックス 15">
            <a:extLst>
              <a:ext uri="{FF2B5EF4-FFF2-40B4-BE49-F238E27FC236}">
                <a16:creationId xmlns:a16="http://schemas.microsoft.com/office/drawing/2014/main" id="{2C353DB4-1159-47BD-BF38-A3BF3A3D4A8B}"/>
              </a:ext>
            </a:extLst>
          </p:cNvPr>
          <p:cNvSpPr txBox="1"/>
          <p:nvPr/>
        </p:nvSpPr>
        <p:spPr>
          <a:xfrm>
            <a:off x="113967" y="5284243"/>
            <a:ext cx="8770288" cy="738664"/>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対応方針（案）</a:t>
            </a:r>
            <a:r>
              <a:rPr lang="en-US" altLang="ja-JP" sz="1200" kern="100" dirty="0">
                <a:effectLst/>
              </a:rPr>
              <a:t>】</a:t>
            </a:r>
          </a:p>
          <a:p>
            <a:r>
              <a:rPr lang="ja-JP" altLang="en-US" sz="1000" kern="100" dirty="0"/>
              <a:t>（共通）</a:t>
            </a:r>
            <a:endParaRPr lang="en-US" altLang="ja-JP" sz="1000" kern="100" dirty="0"/>
          </a:p>
          <a:p>
            <a:r>
              <a:rPr lang="en-US" altLang="ja-JP" sz="1000" kern="100" dirty="0"/>
              <a:t>1.〈</a:t>
            </a:r>
            <a:r>
              <a:rPr lang="ja-JP" altLang="en-US" sz="1000" kern="100" dirty="0"/>
              <a:t>新規</a:t>
            </a:r>
            <a:r>
              <a:rPr lang="en-US" altLang="ja-JP" sz="1000" kern="100" dirty="0"/>
              <a:t>〉</a:t>
            </a:r>
            <a:r>
              <a:rPr lang="ja-JP" altLang="en-US" sz="1000" u="sng" kern="100" dirty="0"/>
              <a:t>包括管理業務（複数の維持管理業務の集約発注、複数年契約）の発注を進めていく</a:t>
            </a:r>
            <a:endParaRPr lang="en-US" altLang="ja-JP" sz="1000" u="sng" kern="100" dirty="0"/>
          </a:p>
          <a:p>
            <a:r>
              <a:rPr lang="en-US" altLang="ja-JP" sz="1000" kern="100" dirty="0"/>
              <a:t>2.</a:t>
            </a:r>
            <a:r>
              <a:rPr lang="ja-JP" altLang="en-US" sz="1000" kern="100" dirty="0"/>
              <a:t>維持管理情報を蓄積可能な</a:t>
            </a:r>
            <a:r>
              <a:rPr lang="ja-JP" altLang="en-US" sz="1000" u="sng" kern="100" dirty="0"/>
              <a:t>下水道管渠電子台帳を導入する</a:t>
            </a:r>
          </a:p>
        </p:txBody>
      </p:sp>
      <p:sp>
        <p:nvSpPr>
          <p:cNvPr id="17" name="フローチャート: 組合せ 16">
            <a:extLst>
              <a:ext uri="{FF2B5EF4-FFF2-40B4-BE49-F238E27FC236}">
                <a16:creationId xmlns:a16="http://schemas.microsoft.com/office/drawing/2014/main" id="{39168D9E-F1DE-430F-BACB-A9C0812EA9CA}"/>
              </a:ext>
            </a:extLst>
          </p:cNvPr>
          <p:cNvSpPr/>
          <p:nvPr/>
        </p:nvSpPr>
        <p:spPr>
          <a:xfrm>
            <a:off x="3669305" y="1433759"/>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83884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③日常的維持管理の着実な実践</a:t>
            </a:r>
            <a:r>
              <a:rPr kumimoji="1" lang="ja-JP" altLang="en-US" dirty="0">
                <a:latin typeface="BIZ UDPゴシック" panose="020B0400000000000000" pitchFamily="50" charset="-128"/>
                <a:ea typeface="BIZ UDPゴシック" panose="020B0400000000000000" pitchFamily="50" charset="-128"/>
              </a:rPr>
              <a:t>　　（資料№</a:t>
            </a:r>
            <a:r>
              <a:rPr lang="en-US" altLang="ja-JP" dirty="0">
                <a:latin typeface="BIZ UDPゴシック" panose="020B0400000000000000" pitchFamily="50" charset="-128"/>
                <a:ea typeface="BIZ UDPゴシック" panose="020B0400000000000000" pitchFamily="50" charset="-128"/>
              </a:rPr>
              <a:t>6</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6" name="フローチャート: 組合せ 25">
            <a:extLst>
              <a:ext uri="{FF2B5EF4-FFF2-40B4-BE49-F238E27FC236}">
                <a16:creationId xmlns:a16="http://schemas.microsoft.com/office/drawing/2014/main" id="{67F2E4B2-50C7-4C8F-AEC7-615F87511E8E}"/>
              </a:ext>
            </a:extLst>
          </p:cNvPr>
          <p:cNvSpPr/>
          <p:nvPr/>
        </p:nvSpPr>
        <p:spPr>
          <a:xfrm>
            <a:off x="3669305" y="2699623"/>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組合せ 26">
            <a:extLst>
              <a:ext uri="{FF2B5EF4-FFF2-40B4-BE49-F238E27FC236}">
                <a16:creationId xmlns:a16="http://schemas.microsoft.com/office/drawing/2014/main" id="{38B0BC4F-F51E-4846-AA56-974D2E7F3815}"/>
              </a:ext>
            </a:extLst>
          </p:cNvPr>
          <p:cNvSpPr/>
          <p:nvPr/>
        </p:nvSpPr>
        <p:spPr>
          <a:xfrm>
            <a:off x="3696246" y="3638915"/>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組合せ 27">
            <a:extLst>
              <a:ext uri="{FF2B5EF4-FFF2-40B4-BE49-F238E27FC236}">
                <a16:creationId xmlns:a16="http://schemas.microsoft.com/office/drawing/2014/main" id="{C64EDDC5-F7E6-4B2B-B048-742A3B54577E}"/>
              </a:ext>
            </a:extLst>
          </p:cNvPr>
          <p:cNvSpPr/>
          <p:nvPr/>
        </p:nvSpPr>
        <p:spPr>
          <a:xfrm>
            <a:off x="3700549" y="4864043"/>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cs typeface="Meiryo UI" pitchFamily="50" charset="-128"/>
              </a:rPr>
              <a:t>3</a:t>
            </a:r>
            <a:r>
              <a:rPr kumimoji="1" lang="en-US" altLang="ja-JP" sz="2800" dirty="0">
                <a:solidFill>
                  <a:schemeClr val="bg1"/>
                </a:solidFill>
                <a:latin typeface="Meiryo UI" pitchFamily="50" charset="-128"/>
                <a:ea typeface="Meiryo UI" pitchFamily="50" charset="-128"/>
                <a:cs typeface="Meiryo UI" pitchFamily="50" charset="-128"/>
              </a:rPr>
              <a:t>.</a:t>
            </a:r>
            <a:r>
              <a:rPr kumimoji="1" lang="ja-JP" altLang="en-US" sz="2800" dirty="0">
                <a:solidFill>
                  <a:schemeClr val="bg1"/>
                </a:solidFill>
                <a:latin typeface="Meiryo UI" panose="020B0604030504040204" pitchFamily="50" charset="-128"/>
                <a:ea typeface="Meiryo UI" panose="020B0604030504040204"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100392" y="6571719"/>
            <a:ext cx="1828800" cy="365125"/>
          </a:xfrm>
        </p:spPr>
        <p:txBody>
          <a:bodyPr/>
          <a:lstStyle/>
          <a:p>
            <a:fld id="{682EF9F9-C4E8-46B2-BBF1-33E3162B856A}" type="slidenum">
              <a:rPr kumimoji="1" lang="ja-JP" altLang="en-US" smtClean="0"/>
              <a:t>29</a:t>
            </a:fld>
            <a:endParaRPr kumimoji="1" lang="ja-JP" altLang="en-US" dirty="0"/>
          </a:p>
        </p:txBody>
      </p:sp>
    </p:spTree>
    <p:extLst>
      <p:ext uri="{BB962C8B-B14F-4D97-AF65-F5344CB8AC3E}">
        <p14:creationId xmlns:p14="http://schemas.microsoft.com/office/powerpoint/2010/main" val="1170380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11991F4-E637-4D66-93A5-1A43E2D509E8}"/>
              </a:ext>
            </a:extLst>
          </p:cNvPr>
          <p:cNvPicPr>
            <a:picLocks noChangeAspect="1"/>
          </p:cNvPicPr>
          <p:nvPr/>
        </p:nvPicPr>
        <p:blipFill>
          <a:blip r:embed="rId2"/>
          <a:stretch>
            <a:fillRect/>
          </a:stretch>
        </p:blipFill>
        <p:spPr>
          <a:xfrm>
            <a:off x="4499992" y="1157073"/>
            <a:ext cx="4796242" cy="5732699"/>
          </a:xfrm>
          <a:prstGeom prst="rect">
            <a:avLst/>
          </a:prstGeom>
        </p:spPr>
      </p:pic>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cs typeface="Meiryo UI" pitchFamily="50" charset="-128"/>
              </a:rPr>
              <a:t>1</a:t>
            </a:r>
            <a:r>
              <a:rPr lang="ja-JP" altLang="en-US" sz="2800" dirty="0">
                <a:solidFill>
                  <a:schemeClr val="bg1"/>
                </a:solidFill>
                <a:latin typeface="Meiryo UI" pitchFamily="50" charset="-128"/>
                <a:ea typeface="Meiryo UI" pitchFamily="50" charset="-128"/>
                <a:cs typeface="Meiryo UI" pitchFamily="50" charset="-128"/>
              </a:rPr>
              <a:t>．下水道管理施設の現状</a:t>
            </a: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zh-TW" altLang="en-US" sz="2400" dirty="0">
                <a:latin typeface="Meiryo UI" pitchFamily="50" charset="-128"/>
                <a:ea typeface="Meiryo UI" pitchFamily="50" charset="-128"/>
                <a:cs typeface="Meiryo UI" pitchFamily="50" charset="-128"/>
              </a:rPr>
              <a:t>－１　検討対象施設</a:t>
            </a:r>
          </a:p>
        </p:txBody>
      </p:sp>
      <p:sp>
        <p:nvSpPr>
          <p:cNvPr id="5" name="スライド番号プレースホルダー 17">
            <a:extLst>
              <a:ext uri="{FF2B5EF4-FFF2-40B4-BE49-F238E27FC236}">
                <a16:creationId xmlns:a16="http://schemas.microsoft.com/office/drawing/2014/main" id="{EFD2FB33-56A1-42EC-800C-1C707C5A318D}"/>
              </a:ext>
            </a:extLst>
          </p:cNvPr>
          <p:cNvSpPr>
            <a:spLocks noGrp="1"/>
          </p:cNvSpPr>
          <p:nvPr>
            <p:ph type="sldNum" sz="quarter" idx="12"/>
          </p:nvPr>
        </p:nvSpPr>
        <p:spPr>
          <a:xfrm>
            <a:off x="7298764" y="6554047"/>
            <a:ext cx="1828800" cy="365125"/>
          </a:xfrm>
        </p:spPr>
        <p:txBody>
          <a:bodyPr/>
          <a:lstStyle/>
          <a:p>
            <a:fld id="{682EF9F9-C4E8-46B2-BBF1-33E3162B856A}" type="slidenum">
              <a:rPr kumimoji="1" lang="ja-JP" altLang="en-US" smtClean="0"/>
              <a:t>3</a:t>
            </a:fld>
            <a:endParaRPr kumimoji="1" lang="ja-JP" altLang="en-US" dirty="0"/>
          </a:p>
        </p:txBody>
      </p:sp>
      <p:sp>
        <p:nvSpPr>
          <p:cNvPr id="35" name="コンテンツ プレースホルダー 2">
            <a:extLst>
              <a:ext uri="{FF2B5EF4-FFF2-40B4-BE49-F238E27FC236}">
                <a16:creationId xmlns:a16="http://schemas.microsoft.com/office/drawing/2014/main" id="{5C72823E-193A-4562-BC53-2DC2C864E59C}"/>
              </a:ext>
            </a:extLst>
          </p:cNvPr>
          <p:cNvSpPr txBox="1">
            <a:spLocks/>
          </p:cNvSpPr>
          <p:nvPr/>
        </p:nvSpPr>
        <p:spPr>
          <a:xfrm>
            <a:off x="114231" y="4064153"/>
            <a:ext cx="3113353" cy="2580194"/>
          </a:xfrm>
          <a:prstGeom prst="rect">
            <a:avLst/>
          </a:prstGeom>
        </p:spPr>
        <p:txBody>
          <a:bodyPr wrap="none">
            <a:sp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75967" indent="0">
              <a:lnSpc>
                <a:spcPts val="1385"/>
              </a:lnSpc>
              <a:buNone/>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流域　：　７流域</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75967" indent="0">
              <a:lnSpc>
                <a:spcPts val="1385"/>
              </a:lnSpc>
              <a:buNone/>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猪名川流域、安威川流域、淀川右岸流域、</a:t>
            </a:r>
            <a:endParaRPr lang="en-US" altLang="ja-JP" sz="1108" dirty="0">
              <a:latin typeface="Meiryo UI" panose="020B0604030504040204" pitchFamily="50" charset="-128"/>
              <a:ea typeface="Meiryo UI" panose="020B0604030504040204" pitchFamily="50" charset="-128"/>
              <a:cs typeface="Meiryo UI" panose="020B0604030504040204" pitchFamily="50" charset="-128"/>
            </a:endParaRPr>
          </a:p>
          <a:p>
            <a:pPr marL="75967" indent="0">
              <a:lnSpc>
                <a:spcPts val="1385"/>
              </a:lnSpc>
              <a:buNone/>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淀川左岸流域、寝屋川流域、大和川下流流域、</a:t>
            </a:r>
            <a:endParaRPr lang="en-US" altLang="ja-JP" sz="1108" dirty="0">
              <a:latin typeface="Meiryo UI" panose="020B0604030504040204" pitchFamily="50" charset="-128"/>
              <a:ea typeface="Meiryo UI" panose="020B0604030504040204" pitchFamily="50" charset="-128"/>
              <a:cs typeface="Meiryo UI" panose="020B0604030504040204" pitchFamily="50" charset="-128"/>
            </a:endParaRPr>
          </a:p>
          <a:p>
            <a:pPr marL="75967" indent="0">
              <a:lnSpc>
                <a:spcPts val="1385"/>
              </a:lnSpc>
              <a:buNone/>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南大阪湾岸流域</a:t>
            </a:r>
            <a:endParaRPr lang="en-US" altLang="ja-JP" sz="1108" dirty="0">
              <a:latin typeface="Meiryo UI" panose="020B0604030504040204" pitchFamily="50" charset="-128"/>
              <a:ea typeface="Meiryo UI" panose="020B0604030504040204" pitchFamily="50" charset="-128"/>
              <a:cs typeface="Meiryo UI" panose="020B0604030504040204" pitchFamily="50" charset="-128"/>
            </a:endParaRPr>
          </a:p>
          <a:p>
            <a:pPr marL="75967" indent="0">
              <a:lnSpc>
                <a:spcPts val="1385"/>
              </a:lnSpc>
              <a:buNone/>
            </a:pPr>
            <a:r>
              <a:rPr lang="en-US" altLang="ja-JP" sz="923" dirty="0">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猪名川流域は兵庫県との共同事業</a:t>
            </a:r>
            <a:endParaRPr lang="en-US" altLang="ja-JP" sz="923" dirty="0">
              <a:latin typeface="Meiryo UI" panose="020B0604030504040204" pitchFamily="50" charset="-128"/>
              <a:ea typeface="Meiryo UI" panose="020B0604030504040204" pitchFamily="50" charset="-128"/>
              <a:cs typeface="Meiryo UI" panose="020B0604030504040204" pitchFamily="50" charset="-128"/>
            </a:endParaRPr>
          </a:p>
          <a:p>
            <a:pPr marL="75967" indent="0">
              <a:lnSpc>
                <a:spcPts val="1385"/>
              </a:lnSpc>
              <a:buNone/>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処理区　：　１２処理区</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75967" indent="0">
              <a:lnSpc>
                <a:spcPts val="1385"/>
              </a:lnSpc>
              <a:buNone/>
            </a:pP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75967" indent="0">
              <a:lnSpc>
                <a:spcPts val="1385"/>
              </a:lnSpc>
              <a:buNone/>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流域関係市町村　：　府内４２市町村</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75967" indent="0">
              <a:lnSpc>
                <a:spcPts val="1385"/>
              </a:lnSpc>
              <a:buNone/>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　　　　　　　　　　　　　　　（能勢町以外の全て）</a:t>
            </a:r>
            <a:endParaRPr lang="en-US" altLang="ja-JP" sz="1108" dirty="0">
              <a:latin typeface="Meiryo UI" panose="020B0604030504040204" pitchFamily="50" charset="-128"/>
              <a:ea typeface="Meiryo UI" panose="020B0604030504040204" pitchFamily="50" charset="-128"/>
              <a:cs typeface="Meiryo UI" panose="020B0604030504040204" pitchFamily="50" charset="-128"/>
            </a:endParaRPr>
          </a:p>
          <a:p>
            <a:pPr marL="75967" indent="0">
              <a:lnSpc>
                <a:spcPts val="1385"/>
              </a:lnSpc>
              <a:buNone/>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整備区域内人口　：　８５１万人</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タイトル 1">
            <a:extLst>
              <a:ext uri="{FF2B5EF4-FFF2-40B4-BE49-F238E27FC236}">
                <a16:creationId xmlns:a16="http://schemas.microsoft.com/office/drawing/2014/main" id="{4FAA1B12-6401-452E-848D-B8A22DB63708}"/>
              </a:ext>
            </a:extLst>
          </p:cNvPr>
          <p:cNvSpPr>
            <a:spLocks noGrp="1"/>
          </p:cNvSpPr>
          <p:nvPr>
            <p:ph type="title"/>
          </p:nvPr>
        </p:nvSpPr>
        <p:spPr>
          <a:xfrm>
            <a:off x="55427" y="1176953"/>
            <a:ext cx="3531736" cy="291170"/>
          </a:xfrm>
        </p:spPr>
        <p:txBody>
          <a:bodyPr wrap="none">
            <a:spAutoFit/>
          </a:bodyPr>
          <a:lstStyle/>
          <a:p>
            <a:pPr marL="0" indent="0" algn="l">
              <a:buNone/>
            </a:pPr>
            <a:r>
              <a:rPr lang="ja-JP" altLang="en-US" sz="1292" u="sng" dirty="0">
                <a:latin typeface="Meiryo UI" panose="020B0604030504040204" pitchFamily="50" charset="-128"/>
                <a:ea typeface="Meiryo UI" panose="020B0604030504040204" pitchFamily="50" charset="-128"/>
                <a:cs typeface="Meiryo UI" panose="020B0604030504040204" pitchFamily="50" charset="-128"/>
              </a:rPr>
              <a:t>大阪府の流域下水道事業の管理施設（</a:t>
            </a:r>
            <a:r>
              <a:rPr lang="en-US" altLang="ja-JP" sz="1292" u="sng" dirty="0">
                <a:latin typeface="Meiryo UI" panose="020B0604030504040204" pitchFamily="50" charset="-128"/>
                <a:ea typeface="Meiryo UI" panose="020B0604030504040204" pitchFamily="50" charset="-128"/>
                <a:cs typeface="Meiryo UI" panose="020B0604030504040204" pitchFamily="50" charset="-128"/>
              </a:rPr>
              <a:t>R4</a:t>
            </a:r>
            <a:r>
              <a:rPr lang="ja-JP" altLang="en-US" sz="1292" u="sng" dirty="0">
                <a:latin typeface="Meiryo UI" panose="020B0604030504040204" pitchFamily="50" charset="-128"/>
                <a:ea typeface="Meiryo UI" panose="020B0604030504040204" pitchFamily="50" charset="-128"/>
                <a:cs typeface="Meiryo UI" panose="020B0604030504040204" pitchFamily="50" charset="-128"/>
              </a:rPr>
              <a:t>末）</a:t>
            </a:r>
            <a:endParaRPr lang="ja-JP" altLang="en-US" sz="969" u="sng"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8" name="表 37">
            <a:extLst>
              <a:ext uri="{FF2B5EF4-FFF2-40B4-BE49-F238E27FC236}">
                <a16:creationId xmlns:a16="http://schemas.microsoft.com/office/drawing/2014/main" id="{6C01342A-D767-4989-ACB6-80A8E97ACD0E}"/>
              </a:ext>
            </a:extLst>
          </p:cNvPr>
          <p:cNvGraphicFramePr>
            <a:graphicFrameLocks noGrp="1"/>
          </p:cNvGraphicFramePr>
          <p:nvPr>
            <p:extLst>
              <p:ext uri="{D42A27DB-BD31-4B8C-83A1-F6EECF244321}">
                <p14:modId xmlns:p14="http://schemas.microsoft.com/office/powerpoint/2010/main" val="1718283011"/>
              </p:ext>
            </p:extLst>
          </p:nvPr>
        </p:nvGraphicFramePr>
        <p:xfrm>
          <a:off x="142043" y="1658308"/>
          <a:ext cx="3154957" cy="2215660"/>
        </p:xfrm>
        <a:graphic>
          <a:graphicData uri="http://schemas.openxmlformats.org/drawingml/2006/table">
            <a:tbl>
              <a:tblPr firstRow="1" bandRow="1">
                <a:tableStyleId>{5C22544A-7EE6-4342-B048-85BDC9FD1C3A}</a:tableStyleId>
              </a:tblPr>
              <a:tblGrid>
                <a:gridCol w="901565">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1677328">
                  <a:extLst>
                    <a:ext uri="{9D8B030D-6E8A-4147-A177-3AD203B41FA5}">
                      <a16:colId xmlns:a16="http://schemas.microsoft.com/office/drawing/2014/main" val="20003"/>
                    </a:ext>
                  </a:extLst>
                </a:gridCol>
              </a:tblGrid>
              <a:tr h="220005">
                <a:tc gridSpan="2">
                  <a:txBody>
                    <a:bodyPr/>
                    <a:lstStyle/>
                    <a:p>
                      <a:pPr algn="ct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区分</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R4</a:t>
                      </a: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末</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0005">
                <a:tc>
                  <a:txBody>
                    <a:bodyPr/>
                    <a:lstStyle/>
                    <a:p>
                      <a:pPr algn="l"/>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処理場</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箇所</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１４</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6505332"/>
                  </a:ext>
                </a:extLst>
              </a:tr>
              <a:tr h="220005">
                <a:tc>
                  <a:txBody>
                    <a:bodyPr/>
                    <a:lstStyle/>
                    <a:p>
                      <a:pPr algn="l"/>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ポンプ場</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箇所</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３２</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9257684"/>
                  </a:ext>
                </a:extLst>
              </a:tr>
              <a:tr h="220005">
                <a:tc>
                  <a:txBody>
                    <a:bodyPr/>
                    <a:lstStyle/>
                    <a:p>
                      <a:pPr algn="l"/>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管渠</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568.7</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0005">
                <a:tc>
                  <a:txBody>
                    <a:bodyPr/>
                    <a:lstStyle/>
                    <a:p>
                      <a:pPr algn="l"/>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うち増補幹線</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43.8</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20005">
                <a:tc>
                  <a:txBody>
                    <a:bodyPr/>
                    <a:lstStyle/>
                    <a:p>
                      <a:pPr algn="l"/>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うち圧送管</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32.4</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20005">
                <a:tc>
                  <a:txBody>
                    <a:bodyPr/>
                    <a:lstStyle/>
                    <a:p>
                      <a:pPr algn="l"/>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　伏越し</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箇所</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1438901"/>
                  </a:ext>
                </a:extLst>
              </a:tr>
              <a:tr h="220005">
                <a:tc>
                  <a:txBody>
                    <a:bodyPr/>
                    <a:lstStyle/>
                    <a:p>
                      <a:pPr algn="l"/>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送泥ポンプ場</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箇所</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8</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763057"/>
                  </a:ext>
                </a:extLst>
              </a:tr>
              <a:tr h="220005">
                <a:tc>
                  <a:txBody>
                    <a:bodyPr/>
                    <a:lstStyle/>
                    <a:p>
                      <a:pPr algn="l"/>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送泥管</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37</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3711985"/>
                  </a:ext>
                </a:extLst>
              </a:tr>
              <a:tr h="220005">
                <a:tc>
                  <a:txBody>
                    <a:bodyPr/>
                    <a:lstStyle/>
                    <a:p>
                      <a:pPr algn="l"/>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水管橋</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箇所</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23</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1510094"/>
                  </a:ext>
                </a:extLst>
              </a:tr>
            </a:tbl>
          </a:graphicData>
        </a:graphic>
      </p:graphicFrame>
      <p:pic>
        <p:nvPicPr>
          <p:cNvPr id="3" name="図 2">
            <a:extLst>
              <a:ext uri="{FF2B5EF4-FFF2-40B4-BE49-F238E27FC236}">
                <a16:creationId xmlns:a16="http://schemas.microsoft.com/office/drawing/2014/main" id="{73FD709A-DAB7-492D-970B-21C46F8BB1D2}"/>
              </a:ext>
            </a:extLst>
          </p:cNvPr>
          <p:cNvPicPr>
            <a:picLocks noChangeAspect="1"/>
          </p:cNvPicPr>
          <p:nvPr/>
        </p:nvPicPr>
        <p:blipFill>
          <a:blip r:embed="rId3"/>
          <a:stretch>
            <a:fillRect/>
          </a:stretch>
        </p:blipFill>
        <p:spPr>
          <a:xfrm>
            <a:off x="4229226" y="1635899"/>
            <a:ext cx="1186053" cy="2207747"/>
          </a:xfrm>
          <a:prstGeom prst="rect">
            <a:avLst/>
          </a:prstGeom>
        </p:spPr>
      </p:pic>
      <p:sp>
        <p:nvSpPr>
          <p:cNvPr id="7" name="テキスト ボックス 6">
            <a:extLst>
              <a:ext uri="{FF2B5EF4-FFF2-40B4-BE49-F238E27FC236}">
                <a16:creationId xmlns:a16="http://schemas.microsoft.com/office/drawing/2014/main" id="{FDB18F12-7EDB-4C88-8779-093A403CED92}"/>
              </a:ext>
            </a:extLst>
          </p:cNvPr>
          <p:cNvSpPr txBox="1"/>
          <p:nvPr/>
        </p:nvSpPr>
        <p:spPr>
          <a:xfrm>
            <a:off x="5815075" y="3149721"/>
            <a:ext cx="338554" cy="276999"/>
          </a:xfrm>
          <a:prstGeom prst="rect">
            <a:avLst/>
          </a:prstGeom>
          <a:noFill/>
        </p:spPr>
        <p:txBody>
          <a:bodyPr wrap="non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①</a:t>
            </a:r>
          </a:p>
        </p:txBody>
      </p:sp>
      <p:sp>
        <p:nvSpPr>
          <p:cNvPr id="37" name="テキスト ボックス 36">
            <a:extLst>
              <a:ext uri="{FF2B5EF4-FFF2-40B4-BE49-F238E27FC236}">
                <a16:creationId xmlns:a16="http://schemas.microsoft.com/office/drawing/2014/main" id="{CA8ED6D3-78B7-49A5-983B-5B5BF3EDD8F1}"/>
              </a:ext>
            </a:extLst>
          </p:cNvPr>
          <p:cNvSpPr txBox="1"/>
          <p:nvPr/>
        </p:nvSpPr>
        <p:spPr>
          <a:xfrm>
            <a:off x="7129487" y="2867898"/>
            <a:ext cx="338554" cy="276999"/>
          </a:xfrm>
          <a:prstGeom prst="rect">
            <a:avLst/>
          </a:prstGeom>
          <a:noFill/>
        </p:spPr>
        <p:txBody>
          <a:bodyPr wrap="none" rtlCol="0">
            <a:spAutoFit/>
          </a:bodyPr>
          <a:lstStyle/>
          <a:p>
            <a:r>
              <a:rPr lang="ja-JP" altLang="en-US" sz="1200" b="1" dirty="0">
                <a:solidFill>
                  <a:srgbClr val="FF0000"/>
                </a:solidFill>
                <a:latin typeface="BIZ UDPゴシック" panose="020B0400000000000000" pitchFamily="50" charset="-128"/>
                <a:ea typeface="BIZ UDPゴシック" panose="020B0400000000000000" pitchFamily="50" charset="-128"/>
              </a:rPr>
              <a:t>②</a:t>
            </a:r>
            <a:endParaRPr kumimoji="1" lang="ja-JP" altLang="en-US" sz="1200" b="1" dirty="0">
              <a:solidFill>
                <a:srgbClr val="FF0000"/>
              </a:solidFill>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F22AB5EF-85CA-4641-BBCC-56CBD1F01BCE}"/>
              </a:ext>
            </a:extLst>
          </p:cNvPr>
          <p:cNvSpPr txBox="1"/>
          <p:nvPr/>
        </p:nvSpPr>
        <p:spPr>
          <a:xfrm>
            <a:off x="7400253" y="2673796"/>
            <a:ext cx="338554" cy="276999"/>
          </a:xfrm>
          <a:prstGeom prst="rect">
            <a:avLst/>
          </a:prstGeom>
          <a:noFill/>
        </p:spPr>
        <p:txBody>
          <a:bodyPr wrap="non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③</a:t>
            </a:r>
          </a:p>
        </p:txBody>
      </p:sp>
      <p:sp>
        <p:nvSpPr>
          <p:cNvPr id="42" name="テキスト ボックス 41">
            <a:extLst>
              <a:ext uri="{FF2B5EF4-FFF2-40B4-BE49-F238E27FC236}">
                <a16:creationId xmlns:a16="http://schemas.microsoft.com/office/drawing/2014/main" id="{4106AC5A-81A9-452F-AF0E-BB7600F75820}"/>
              </a:ext>
            </a:extLst>
          </p:cNvPr>
          <p:cNvSpPr txBox="1"/>
          <p:nvPr/>
        </p:nvSpPr>
        <p:spPr>
          <a:xfrm>
            <a:off x="7754689" y="2591355"/>
            <a:ext cx="338554" cy="276999"/>
          </a:xfrm>
          <a:prstGeom prst="rect">
            <a:avLst/>
          </a:prstGeom>
          <a:noFill/>
        </p:spPr>
        <p:txBody>
          <a:bodyPr wrap="non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④</a:t>
            </a:r>
          </a:p>
        </p:txBody>
      </p:sp>
      <p:sp>
        <p:nvSpPr>
          <p:cNvPr id="43" name="テキスト ボックス 42">
            <a:extLst>
              <a:ext uri="{FF2B5EF4-FFF2-40B4-BE49-F238E27FC236}">
                <a16:creationId xmlns:a16="http://schemas.microsoft.com/office/drawing/2014/main" id="{228F85A7-0A6A-4838-AAB1-6947A737A49F}"/>
              </a:ext>
            </a:extLst>
          </p:cNvPr>
          <p:cNvSpPr txBox="1"/>
          <p:nvPr/>
        </p:nvSpPr>
        <p:spPr>
          <a:xfrm>
            <a:off x="8481470" y="3655371"/>
            <a:ext cx="338554" cy="276999"/>
          </a:xfrm>
          <a:prstGeom prst="rect">
            <a:avLst/>
          </a:prstGeom>
          <a:noFill/>
        </p:spPr>
        <p:txBody>
          <a:bodyPr wrap="non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⑤</a:t>
            </a:r>
          </a:p>
        </p:txBody>
      </p:sp>
      <p:sp>
        <p:nvSpPr>
          <p:cNvPr id="44" name="テキスト ボックス 43">
            <a:extLst>
              <a:ext uri="{FF2B5EF4-FFF2-40B4-BE49-F238E27FC236}">
                <a16:creationId xmlns:a16="http://schemas.microsoft.com/office/drawing/2014/main" id="{3A9BDCDE-D7D9-435B-B943-A1B86705FD31}"/>
              </a:ext>
            </a:extLst>
          </p:cNvPr>
          <p:cNvSpPr txBox="1"/>
          <p:nvPr/>
        </p:nvSpPr>
        <p:spPr>
          <a:xfrm>
            <a:off x="7129487" y="3588196"/>
            <a:ext cx="338554" cy="276999"/>
          </a:xfrm>
          <a:prstGeom prst="rect">
            <a:avLst/>
          </a:prstGeom>
          <a:noFill/>
        </p:spPr>
        <p:txBody>
          <a:bodyPr wrap="non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⑥</a:t>
            </a:r>
          </a:p>
        </p:txBody>
      </p:sp>
      <p:sp>
        <p:nvSpPr>
          <p:cNvPr id="45" name="テキスト ボックス 44">
            <a:extLst>
              <a:ext uri="{FF2B5EF4-FFF2-40B4-BE49-F238E27FC236}">
                <a16:creationId xmlns:a16="http://schemas.microsoft.com/office/drawing/2014/main" id="{F4541E9C-6EA8-4812-8CA7-C50E356CA06C}"/>
              </a:ext>
            </a:extLst>
          </p:cNvPr>
          <p:cNvSpPr txBox="1"/>
          <p:nvPr/>
        </p:nvSpPr>
        <p:spPr>
          <a:xfrm>
            <a:off x="7054478" y="3750171"/>
            <a:ext cx="338554" cy="276999"/>
          </a:xfrm>
          <a:prstGeom prst="rect">
            <a:avLst/>
          </a:prstGeom>
          <a:noFill/>
        </p:spPr>
        <p:txBody>
          <a:bodyPr wrap="non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⑦</a:t>
            </a:r>
          </a:p>
        </p:txBody>
      </p:sp>
      <p:sp>
        <p:nvSpPr>
          <p:cNvPr id="46" name="テキスト ボックス 45">
            <a:extLst>
              <a:ext uri="{FF2B5EF4-FFF2-40B4-BE49-F238E27FC236}">
                <a16:creationId xmlns:a16="http://schemas.microsoft.com/office/drawing/2014/main" id="{5875C494-5B3E-4B39-B8B6-ADA12F1BE0C6}"/>
              </a:ext>
            </a:extLst>
          </p:cNvPr>
          <p:cNvSpPr txBox="1"/>
          <p:nvPr/>
        </p:nvSpPr>
        <p:spPr>
          <a:xfrm>
            <a:off x="7874610" y="4232054"/>
            <a:ext cx="338554" cy="276999"/>
          </a:xfrm>
          <a:prstGeom prst="rect">
            <a:avLst/>
          </a:prstGeom>
          <a:noFill/>
        </p:spPr>
        <p:txBody>
          <a:bodyPr wrap="non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⑧</a:t>
            </a:r>
          </a:p>
        </p:txBody>
      </p:sp>
      <p:sp>
        <p:nvSpPr>
          <p:cNvPr id="47" name="テキスト ボックス 46">
            <a:extLst>
              <a:ext uri="{FF2B5EF4-FFF2-40B4-BE49-F238E27FC236}">
                <a16:creationId xmlns:a16="http://schemas.microsoft.com/office/drawing/2014/main" id="{C1C50C5A-318A-4787-8C3E-4EAC2DC1C45D}"/>
              </a:ext>
            </a:extLst>
          </p:cNvPr>
          <p:cNvSpPr txBox="1"/>
          <p:nvPr/>
        </p:nvSpPr>
        <p:spPr>
          <a:xfrm>
            <a:off x="6660232" y="4232053"/>
            <a:ext cx="338554" cy="276999"/>
          </a:xfrm>
          <a:prstGeom prst="rect">
            <a:avLst/>
          </a:prstGeom>
          <a:noFill/>
        </p:spPr>
        <p:txBody>
          <a:bodyPr wrap="non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⑨</a:t>
            </a:r>
          </a:p>
        </p:txBody>
      </p:sp>
      <p:sp>
        <p:nvSpPr>
          <p:cNvPr id="49" name="テキスト ボックス 48">
            <a:extLst>
              <a:ext uri="{FF2B5EF4-FFF2-40B4-BE49-F238E27FC236}">
                <a16:creationId xmlns:a16="http://schemas.microsoft.com/office/drawing/2014/main" id="{062AD9DC-BC38-4D17-BA6B-BCFF7E59A328}"/>
              </a:ext>
            </a:extLst>
          </p:cNvPr>
          <p:cNvSpPr txBox="1"/>
          <p:nvPr/>
        </p:nvSpPr>
        <p:spPr>
          <a:xfrm>
            <a:off x="8455583" y="4418574"/>
            <a:ext cx="338554" cy="276999"/>
          </a:xfrm>
          <a:prstGeom prst="rect">
            <a:avLst/>
          </a:prstGeom>
          <a:noFill/>
        </p:spPr>
        <p:txBody>
          <a:bodyPr wrap="none" rtlCol="0">
            <a:spAutoFit/>
          </a:bodyPr>
          <a:lstStyle/>
          <a:p>
            <a:r>
              <a:rPr lang="ja-JP" altLang="en-US" sz="1200" b="1" dirty="0">
                <a:solidFill>
                  <a:srgbClr val="FF0000"/>
                </a:solidFill>
                <a:latin typeface="BIZ UDPゴシック" panose="020B0400000000000000" pitchFamily="50" charset="-128"/>
                <a:ea typeface="BIZ UDPゴシック" panose="020B0400000000000000" pitchFamily="50" charset="-128"/>
              </a:rPr>
              <a:t>⑩</a:t>
            </a:r>
            <a:endParaRPr kumimoji="1" lang="ja-JP" altLang="en-US" sz="1200" b="1" dirty="0">
              <a:solidFill>
                <a:srgbClr val="FF0000"/>
              </a:solidFill>
              <a:latin typeface="BIZ UDPゴシック" panose="020B0400000000000000" pitchFamily="50" charset="-128"/>
              <a:ea typeface="BIZ UDPゴシック" panose="020B0400000000000000" pitchFamily="50" charset="-128"/>
            </a:endParaRPr>
          </a:p>
        </p:txBody>
      </p:sp>
      <p:sp>
        <p:nvSpPr>
          <p:cNvPr id="50" name="テキスト ボックス 49">
            <a:extLst>
              <a:ext uri="{FF2B5EF4-FFF2-40B4-BE49-F238E27FC236}">
                <a16:creationId xmlns:a16="http://schemas.microsoft.com/office/drawing/2014/main" id="{05FC3957-64B4-4E20-8894-152494FE05B0}"/>
              </a:ext>
            </a:extLst>
          </p:cNvPr>
          <p:cNvSpPr txBox="1"/>
          <p:nvPr/>
        </p:nvSpPr>
        <p:spPr>
          <a:xfrm>
            <a:off x="8538549" y="4922183"/>
            <a:ext cx="338554" cy="276999"/>
          </a:xfrm>
          <a:prstGeom prst="rect">
            <a:avLst/>
          </a:prstGeom>
          <a:noFill/>
        </p:spPr>
        <p:txBody>
          <a:bodyPr wrap="non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⑪</a:t>
            </a:r>
          </a:p>
        </p:txBody>
      </p:sp>
      <p:sp>
        <p:nvSpPr>
          <p:cNvPr id="51" name="テキスト ボックス 50">
            <a:extLst>
              <a:ext uri="{FF2B5EF4-FFF2-40B4-BE49-F238E27FC236}">
                <a16:creationId xmlns:a16="http://schemas.microsoft.com/office/drawing/2014/main" id="{0E4DBB85-0637-484A-A3AE-D3B0EB655BAA}"/>
              </a:ext>
            </a:extLst>
          </p:cNvPr>
          <p:cNvSpPr txBox="1"/>
          <p:nvPr/>
        </p:nvSpPr>
        <p:spPr>
          <a:xfrm>
            <a:off x="5408169" y="4920285"/>
            <a:ext cx="338554" cy="276999"/>
          </a:xfrm>
          <a:prstGeom prst="rect">
            <a:avLst/>
          </a:prstGeom>
          <a:noFill/>
        </p:spPr>
        <p:txBody>
          <a:bodyPr wrap="none" rtlCol="0">
            <a:spAutoFit/>
          </a:bodyPr>
          <a:lstStyle/>
          <a:p>
            <a:r>
              <a:rPr lang="ja-JP" altLang="en-US" sz="1200" b="1" dirty="0">
                <a:solidFill>
                  <a:srgbClr val="FF0000"/>
                </a:solidFill>
                <a:latin typeface="BIZ UDPゴシック" panose="020B0400000000000000" pitchFamily="50" charset="-128"/>
                <a:ea typeface="BIZ UDPゴシック" panose="020B0400000000000000" pitchFamily="50" charset="-128"/>
              </a:rPr>
              <a:t>⑫</a:t>
            </a:r>
            <a:endParaRPr kumimoji="1" lang="ja-JP" altLang="en-US" sz="1200" b="1" dirty="0">
              <a:solidFill>
                <a:srgbClr val="FF0000"/>
              </a:solidFill>
              <a:latin typeface="BIZ UDPゴシック" panose="020B0400000000000000" pitchFamily="50" charset="-128"/>
              <a:ea typeface="BIZ UDPゴシック" panose="020B0400000000000000" pitchFamily="50" charset="-128"/>
            </a:endParaRPr>
          </a:p>
        </p:txBody>
      </p:sp>
      <p:sp>
        <p:nvSpPr>
          <p:cNvPr id="52" name="テキスト ボックス 51">
            <a:extLst>
              <a:ext uri="{FF2B5EF4-FFF2-40B4-BE49-F238E27FC236}">
                <a16:creationId xmlns:a16="http://schemas.microsoft.com/office/drawing/2014/main" id="{2373ED30-6B00-47CC-9848-7E6174BDB695}"/>
              </a:ext>
            </a:extLst>
          </p:cNvPr>
          <p:cNvSpPr txBox="1"/>
          <p:nvPr/>
        </p:nvSpPr>
        <p:spPr>
          <a:xfrm>
            <a:off x="5314294" y="5134284"/>
            <a:ext cx="338554" cy="276999"/>
          </a:xfrm>
          <a:prstGeom prst="rect">
            <a:avLst/>
          </a:prstGeom>
          <a:noFill/>
        </p:spPr>
        <p:txBody>
          <a:bodyPr wrap="none" rtlCol="0">
            <a:spAutoFit/>
          </a:bodyPr>
          <a:lstStyle/>
          <a:p>
            <a:r>
              <a:rPr kumimoji="1" lang="ja-JP" altLang="en-US" sz="1200" b="1" dirty="0">
                <a:solidFill>
                  <a:srgbClr val="FF0000"/>
                </a:solidFill>
                <a:latin typeface="BIZ UDPゴシック" panose="020B0400000000000000" pitchFamily="50" charset="-128"/>
                <a:ea typeface="BIZ UDPゴシック" panose="020B0400000000000000" pitchFamily="50" charset="-128"/>
              </a:rPr>
              <a:t>⑬</a:t>
            </a:r>
          </a:p>
        </p:txBody>
      </p:sp>
      <p:sp>
        <p:nvSpPr>
          <p:cNvPr id="53" name="テキスト ボックス 52">
            <a:extLst>
              <a:ext uri="{FF2B5EF4-FFF2-40B4-BE49-F238E27FC236}">
                <a16:creationId xmlns:a16="http://schemas.microsoft.com/office/drawing/2014/main" id="{7DAB6E8A-B23B-427D-B672-FE4219BFA36F}"/>
              </a:ext>
            </a:extLst>
          </p:cNvPr>
          <p:cNvSpPr txBox="1"/>
          <p:nvPr/>
        </p:nvSpPr>
        <p:spPr>
          <a:xfrm>
            <a:off x="4837711" y="5669947"/>
            <a:ext cx="338554" cy="276999"/>
          </a:xfrm>
          <a:prstGeom prst="rect">
            <a:avLst/>
          </a:prstGeom>
          <a:noFill/>
        </p:spPr>
        <p:txBody>
          <a:bodyPr wrap="none" rtlCol="0">
            <a:spAutoFit/>
          </a:bodyPr>
          <a:lstStyle/>
          <a:p>
            <a:r>
              <a:rPr lang="ja-JP" altLang="en-US" sz="1200" b="1" dirty="0">
                <a:solidFill>
                  <a:srgbClr val="FF0000"/>
                </a:solidFill>
                <a:latin typeface="BIZ UDPゴシック" panose="020B0400000000000000" pitchFamily="50" charset="-128"/>
                <a:ea typeface="BIZ UDPゴシック" panose="020B0400000000000000" pitchFamily="50" charset="-128"/>
              </a:rPr>
              <a:t>⑭</a:t>
            </a:r>
            <a:endParaRPr kumimoji="1" lang="ja-JP" altLang="en-US" sz="1200" b="1"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46553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D0F21C69-57A8-4A82-B75E-A181130BE31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8" name="テキスト ボックス 17">
            <a:extLst>
              <a:ext uri="{FF2B5EF4-FFF2-40B4-BE49-F238E27FC236}">
                <a16:creationId xmlns:a16="http://schemas.microsoft.com/office/drawing/2014/main" id="{3EF42852-FD36-460E-8E34-F2A1BB28E091}"/>
              </a:ext>
            </a:extLst>
          </p:cNvPr>
          <p:cNvSpPr txBox="1"/>
          <p:nvPr/>
        </p:nvSpPr>
        <p:spPr>
          <a:xfrm>
            <a:off x="101248" y="839769"/>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1.〈</a:t>
            </a:r>
            <a:r>
              <a:rPr lang="ja-JP" altLang="en-US" sz="1100" dirty="0">
                <a:latin typeface="BIZ UDPゴシック" panose="020B0400000000000000" pitchFamily="50" charset="-128"/>
                <a:ea typeface="BIZ UDPゴシック" panose="020B0400000000000000" pitchFamily="50" charset="-128"/>
              </a:rPr>
              <a:t>新規</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包括管理業務（複数の維持管理業務の集約発注、複数年契約）の発注を進めていく</a:t>
            </a:r>
          </a:p>
        </p:txBody>
      </p:sp>
      <p:sp>
        <p:nvSpPr>
          <p:cNvPr id="10" name="スライド番号プレースホルダー 1">
            <a:extLst>
              <a:ext uri="{FF2B5EF4-FFF2-40B4-BE49-F238E27FC236}">
                <a16:creationId xmlns:a16="http://schemas.microsoft.com/office/drawing/2014/main" id="{AF12D1EF-BD02-42B1-B015-C5E53E74C13E}"/>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30</a:t>
            </a:fld>
            <a:endParaRPr lang="ja-JP" altLang="en-US" dirty="0"/>
          </a:p>
        </p:txBody>
      </p:sp>
      <p:sp>
        <p:nvSpPr>
          <p:cNvPr id="11" name="テキスト ボックス 10">
            <a:extLst>
              <a:ext uri="{FF2B5EF4-FFF2-40B4-BE49-F238E27FC236}">
                <a16:creationId xmlns:a16="http://schemas.microsoft.com/office/drawing/2014/main" id="{C3D41EE4-B5D0-4EFB-BA88-487F48B01061}"/>
              </a:ext>
            </a:extLst>
          </p:cNvPr>
          <p:cNvSpPr txBox="1"/>
          <p:nvPr/>
        </p:nvSpPr>
        <p:spPr>
          <a:xfrm>
            <a:off x="4604" y="517050"/>
            <a:ext cx="83884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③日常的維持管理の着実な実践</a:t>
            </a:r>
            <a:r>
              <a:rPr kumimoji="1" lang="ja-JP" altLang="en-US" dirty="0">
                <a:latin typeface="BIZ UDPゴシック" panose="020B0400000000000000" pitchFamily="50" charset="-128"/>
                <a:ea typeface="BIZ UDPゴシック" panose="020B0400000000000000" pitchFamily="50" charset="-128"/>
              </a:rPr>
              <a:t>　　（資料№</a:t>
            </a:r>
            <a:r>
              <a:rPr lang="en-US" altLang="ja-JP" dirty="0">
                <a:latin typeface="BIZ UDPゴシック" panose="020B0400000000000000" pitchFamily="50" charset="-128"/>
                <a:ea typeface="BIZ UDPゴシック" panose="020B0400000000000000" pitchFamily="50" charset="-128"/>
              </a:rPr>
              <a:t>6</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pic>
        <p:nvPicPr>
          <p:cNvPr id="3" name="図 2">
            <a:extLst>
              <a:ext uri="{FF2B5EF4-FFF2-40B4-BE49-F238E27FC236}">
                <a16:creationId xmlns:a16="http://schemas.microsoft.com/office/drawing/2014/main" id="{5D2812FD-DF33-4C7D-9965-4E808745B660}"/>
              </a:ext>
            </a:extLst>
          </p:cNvPr>
          <p:cNvPicPr>
            <a:picLocks noChangeAspect="1"/>
          </p:cNvPicPr>
          <p:nvPr/>
        </p:nvPicPr>
        <p:blipFill>
          <a:blip r:embed="rId2"/>
          <a:stretch>
            <a:fillRect/>
          </a:stretch>
        </p:blipFill>
        <p:spPr>
          <a:xfrm>
            <a:off x="1227456" y="1508534"/>
            <a:ext cx="7152996" cy="3253807"/>
          </a:xfrm>
          <a:prstGeom prst="rect">
            <a:avLst/>
          </a:prstGeom>
          <a:solidFill>
            <a:schemeClr val="bg1"/>
          </a:solidFill>
          <a:ln>
            <a:solidFill>
              <a:schemeClr val="accent1">
                <a:shade val="50000"/>
                <a:shade val="75000"/>
                <a:satMod val="125000"/>
                <a:lumMod val="75000"/>
              </a:schemeClr>
            </a:solidFill>
          </a:ln>
        </p:spPr>
      </p:pic>
      <p:sp>
        <p:nvSpPr>
          <p:cNvPr id="36" name="フローチャート: 組合せ 35">
            <a:extLst>
              <a:ext uri="{FF2B5EF4-FFF2-40B4-BE49-F238E27FC236}">
                <a16:creationId xmlns:a16="http://schemas.microsoft.com/office/drawing/2014/main" id="{2E874D19-A4E2-46D9-9830-776F88444B67}"/>
              </a:ext>
            </a:extLst>
          </p:cNvPr>
          <p:cNvSpPr/>
          <p:nvPr/>
        </p:nvSpPr>
        <p:spPr>
          <a:xfrm>
            <a:off x="3764942" y="5085184"/>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82631A34-98B7-421F-9ACC-66E4E871DC0F}"/>
              </a:ext>
            </a:extLst>
          </p:cNvPr>
          <p:cNvSpPr txBox="1"/>
          <p:nvPr/>
        </p:nvSpPr>
        <p:spPr>
          <a:xfrm>
            <a:off x="2584669" y="5589240"/>
            <a:ext cx="3803446" cy="307777"/>
          </a:xfrm>
          <a:prstGeom prst="rect">
            <a:avLst/>
          </a:prstGeom>
          <a:noFill/>
        </p:spPr>
        <p:txBody>
          <a:bodyPr wrap="square" rtlCol="0">
            <a:spAutoFit/>
          </a:bodyPr>
          <a:lstStyle/>
          <a:p>
            <a:r>
              <a:rPr lang="ja-JP" altLang="en-US" sz="1400" dirty="0">
                <a:latin typeface="BIZ UDPゴシック" panose="020B0400000000000000" pitchFamily="50" charset="-128"/>
                <a:ea typeface="BIZ UDPゴシック" panose="020B0400000000000000" pitchFamily="50" charset="-128"/>
              </a:rPr>
              <a:t>試行として、</a:t>
            </a:r>
            <a:r>
              <a:rPr lang="en-US" altLang="ja-JP" sz="1400" u="sng" dirty="0">
                <a:latin typeface="BIZ UDPゴシック" panose="020B0400000000000000" pitchFamily="50" charset="-128"/>
                <a:ea typeface="BIZ UDPゴシック" panose="020B0400000000000000" pitchFamily="50" charset="-128"/>
              </a:rPr>
              <a:t>R6</a:t>
            </a:r>
            <a:r>
              <a:rPr lang="ja-JP" altLang="en-US" sz="1400" u="sng" dirty="0">
                <a:latin typeface="BIZ UDPゴシック" panose="020B0400000000000000" pitchFamily="50" charset="-128"/>
                <a:ea typeface="BIZ UDPゴシック" panose="020B0400000000000000" pitchFamily="50" charset="-128"/>
              </a:rPr>
              <a:t>年度に一部事務所で発注検討</a:t>
            </a:r>
          </a:p>
        </p:txBody>
      </p:sp>
    </p:spTree>
    <p:extLst>
      <p:ext uri="{BB962C8B-B14F-4D97-AF65-F5344CB8AC3E}">
        <p14:creationId xmlns:p14="http://schemas.microsoft.com/office/powerpoint/2010/main" val="3860717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D0F21C69-57A8-4A82-B75E-A181130BE31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13" name="図 12">
            <a:extLst>
              <a:ext uri="{FF2B5EF4-FFF2-40B4-BE49-F238E27FC236}">
                <a16:creationId xmlns:a16="http://schemas.microsoft.com/office/drawing/2014/main" id="{94ECD0CC-02CC-4EED-89A1-526B67590086}"/>
              </a:ext>
            </a:extLst>
          </p:cNvPr>
          <p:cNvPicPr>
            <a:picLocks noChangeAspect="1"/>
          </p:cNvPicPr>
          <p:nvPr/>
        </p:nvPicPr>
        <p:blipFill rotWithShape="1">
          <a:blip r:embed="rId2"/>
          <a:srcRect r="1963"/>
          <a:stretch/>
        </p:blipFill>
        <p:spPr>
          <a:xfrm>
            <a:off x="101248" y="3761229"/>
            <a:ext cx="8964488" cy="2543919"/>
          </a:xfrm>
          <a:prstGeom prst="rect">
            <a:avLst/>
          </a:prstGeom>
        </p:spPr>
      </p:pic>
      <p:sp>
        <p:nvSpPr>
          <p:cNvPr id="14" name="テキスト ボックス 13">
            <a:extLst>
              <a:ext uri="{FF2B5EF4-FFF2-40B4-BE49-F238E27FC236}">
                <a16:creationId xmlns:a16="http://schemas.microsoft.com/office/drawing/2014/main" id="{6E584343-461F-4689-9939-BDD50E622065}"/>
              </a:ext>
            </a:extLst>
          </p:cNvPr>
          <p:cNvSpPr txBox="1"/>
          <p:nvPr/>
        </p:nvSpPr>
        <p:spPr>
          <a:xfrm>
            <a:off x="18421" y="3514252"/>
            <a:ext cx="4055358" cy="276999"/>
          </a:xfrm>
          <a:prstGeom prst="rect">
            <a:avLst/>
          </a:prstGeom>
          <a:noFill/>
          <a:ln>
            <a:noFill/>
          </a:ln>
        </p:spPr>
        <p:txBody>
          <a:bodyPr wrap="square" rtlCol="0">
            <a:spAutoFit/>
          </a:bodyPr>
          <a:lstStyle/>
          <a:p>
            <a:pPr algn="just"/>
            <a:r>
              <a:rPr lang="ja-JP" altLang="en-US" sz="1200" kern="100" dirty="0"/>
              <a:t>○　事務所エ</a:t>
            </a:r>
            <a:r>
              <a:rPr lang="ja-JP" altLang="en-US" sz="1200" kern="100" dirty="0">
                <a:effectLst/>
              </a:rPr>
              <a:t>クセルでの維持管理データの整理（例）</a:t>
            </a:r>
            <a:endParaRPr lang="en-US" altLang="ja-JP" sz="1200" kern="100" dirty="0">
              <a:effectLst/>
            </a:endParaRPr>
          </a:p>
        </p:txBody>
      </p:sp>
      <p:pic>
        <p:nvPicPr>
          <p:cNvPr id="15" name="図 14">
            <a:extLst>
              <a:ext uri="{FF2B5EF4-FFF2-40B4-BE49-F238E27FC236}">
                <a16:creationId xmlns:a16="http://schemas.microsoft.com/office/drawing/2014/main" id="{27BAAE00-FA01-42FF-A7F2-6AE8FDB8A7EA}"/>
              </a:ext>
            </a:extLst>
          </p:cNvPr>
          <p:cNvPicPr>
            <a:picLocks noChangeAspect="1"/>
          </p:cNvPicPr>
          <p:nvPr/>
        </p:nvPicPr>
        <p:blipFill rotWithShape="1">
          <a:blip r:embed="rId3"/>
          <a:srcRect l="4326" t="15980" r="16138" b="65120"/>
          <a:stretch/>
        </p:blipFill>
        <p:spPr>
          <a:xfrm>
            <a:off x="68457" y="1781851"/>
            <a:ext cx="9007085" cy="1337686"/>
          </a:xfrm>
          <a:prstGeom prst="rect">
            <a:avLst/>
          </a:prstGeom>
        </p:spPr>
      </p:pic>
      <p:sp>
        <p:nvSpPr>
          <p:cNvPr id="16" name="テキスト ボックス 15">
            <a:extLst>
              <a:ext uri="{FF2B5EF4-FFF2-40B4-BE49-F238E27FC236}">
                <a16:creationId xmlns:a16="http://schemas.microsoft.com/office/drawing/2014/main" id="{5D043C50-63B0-4BA1-8937-83B24C6EAEB5}"/>
              </a:ext>
            </a:extLst>
          </p:cNvPr>
          <p:cNvSpPr txBox="1"/>
          <p:nvPr/>
        </p:nvSpPr>
        <p:spPr>
          <a:xfrm>
            <a:off x="15641" y="1495626"/>
            <a:ext cx="3672408" cy="276999"/>
          </a:xfrm>
          <a:prstGeom prst="rect">
            <a:avLst/>
          </a:prstGeom>
          <a:noFill/>
          <a:ln>
            <a:noFill/>
          </a:ln>
        </p:spPr>
        <p:txBody>
          <a:bodyPr wrap="square" rtlCol="0">
            <a:spAutoFit/>
          </a:bodyPr>
          <a:lstStyle/>
          <a:p>
            <a:pPr algn="just"/>
            <a:r>
              <a:rPr lang="ja-JP" altLang="en-US" sz="1200" kern="100" dirty="0"/>
              <a:t>○　大阪府建設</a:t>
            </a:r>
            <a:r>
              <a:rPr lang="en-US" altLang="ja-JP" sz="1200" kern="100" dirty="0"/>
              <a:t>CALS</a:t>
            </a:r>
            <a:r>
              <a:rPr lang="ja-JP" altLang="en-US" sz="1200" kern="100" dirty="0"/>
              <a:t>でのデータ蓄積可能内容</a:t>
            </a:r>
            <a:endParaRPr lang="en-US" altLang="ja-JP" sz="1200" kern="100" dirty="0">
              <a:effectLst/>
            </a:endParaRPr>
          </a:p>
        </p:txBody>
      </p:sp>
      <p:sp>
        <p:nvSpPr>
          <p:cNvPr id="18" name="テキスト ボックス 17">
            <a:extLst>
              <a:ext uri="{FF2B5EF4-FFF2-40B4-BE49-F238E27FC236}">
                <a16:creationId xmlns:a16="http://schemas.microsoft.com/office/drawing/2014/main" id="{3EF42852-FD36-460E-8E34-F2A1BB28E091}"/>
              </a:ext>
            </a:extLst>
          </p:cNvPr>
          <p:cNvSpPr txBox="1"/>
          <p:nvPr/>
        </p:nvSpPr>
        <p:spPr>
          <a:xfrm>
            <a:off x="101248" y="839769"/>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2.</a:t>
            </a:r>
            <a:r>
              <a:rPr lang="ja-JP" altLang="en-US" sz="1100" dirty="0">
                <a:latin typeface="BIZ UDPゴシック" panose="020B0400000000000000" pitchFamily="50" charset="-128"/>
                <a:ea typeface="BIZ UDPゴシック" panose="020B0400000000000000" pitchFamily="50" charset="-128"/>
              </a:rPr>
              <a:t>維持管理情報を蓄積可能な下水道管渠電子台帳を導入する</a:t>
            </a:r>
          </a:p>
        </p:txBody>
      </p:sp>
      <p:sp>
        <p:nvSpPr>
          <p:cNvPr id="10" name="スライド番号プレースホルダー 1">
            <a:extLst>
              <a:ext uri="{FF2B5EF4-FFF2-40B4-BE49-F238E27FC236}">
                <a16:creationId xmlns:a16="http://schemas.microsoft.com/office/drawing/2014/main" id="{AF12D1EF-BD02-42B1-B015-C5E53E74C13E}"/>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31</a:t>
            </a:fld>
            <a:endParaRPr lang="ja-JP" altLang="en-US" dirty="0"/>
          </a:p>
        </p:txBody>
      </p:sp>
      <p:sp>
        <p:nvSpPr>
          <p:cNvPr id="11" name="テキスト ボックス 10">
            <a:extLst>
              <a:ext uri="{FF2B5EF4-FFF2-40B4-BE49-F238E27FC236}">
                <a16:creationId xmlns:a16="http://schemas.microsoft.com/office/drawing/2014/main" id="{C3D41EE4-B5D0-4EFB-BA88-487F48B01061}"/>
              </a:ext>
            </a:extLst>
          </p:cNvPr>
          <p:cNvSpPr txBox="1"/>
          <p:nvPr/>
        </p:nvSpPr>
        <p:spPr>
          <a:xfrm>
            <a:off x="4604" y="517050"/>
            <a:ext cx="83884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③日常的維持管理の着実な実践</a:t>
            </a:r>
            <a:r>
              <a:rPr kumimoji="1" lang="ja-JP" altLang="en-US" dirty="0">
                <a:latin typeface="BIZ UDPゴシック" panose="020B0400000000000000" pitchFamily="50" charset="-128"/>
                <a:ea typeface="BIZ UDPゴシック" panose="020B0400000000000000" pitchFamily="50" charset="-128"/>
              </a:rPr>
              <a:t>　　（資料№</a:t>
            </a:r>
            <a:r>
              <a:rPr lang="en-US" altLang="ja-JP" dirty="0">
                <a:latin typeface="BIZ UDPゴシック" panose="020B0400000000000000" pitchFamily="50" charset="-128"/>
                <a:ea typeface="BIZ UDPゴシック" panose="020B0400000000000000" pitchFamily="50" charset="-128"/>
              </a:rPr>
              <a:t>6</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 name="正方形/長方形 1">
            <a:extLst>
              <a:ext uri="{FF2B5EF4-FFF2-40B4-BE49-F238E27FC236}">
                <a16:creationId xmlns:a16="http://schemas.microsoft.com/office/drawing/2014/main" id="{251CC705-7F7D-49E9-A976-89403B257884}"/>
              </a:ext>
            </a:extLst>
          </p:cNvPr>
          <p:cNvSpPr/>
          <p:nvPr/>
        </p:nvSpPr>
        <p:spPr>
          <a:xfrm>
            <a:off x="1115616" y="1797240"/>
            <a:ext cx="2958163" cy="26161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A09964D-E94C-41FB-BC09-E638FDE6CA2F}"/>
              </a:ext>
            </a:extLst>
          </p:cNvPr>
          <p:cNvSpPr/>
          <p:nvPr/>
        </p:nvSpPr>
        <p:spPr>
          <a:xfrm>
            <a:off x="372763" y="5059434"/>
            <a:ext cx="238797" cy="601813"/>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57991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rPr>
              <a:t>3</a:t>
            </a:r>
            <a:r>
              <a:rPr kumimoji="1" lang="ja-JP" altLang="en-US" sz="2800" dirty="0">
                <a:solidFill>
                  <a:schemeClr val="bg1"/>
                </a:solidFill>
                <a:latin typeface="Meiryo UI" pitchFamily="50" charset="-128"/>
                <a:ea typeface="Meiryo UI"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D0F21C69-57A8-4A82-B75E-A181130BE31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0" name="テキスト ボックス 9">
            <a:extLst>
              <a:ext uri="{FF2B5EF4-FFF2-40B4-BE49-F238E27FC236}">
                <a16:creationId xmlns:a16="http://schemas.microsoft.com/office/drawing/2014/main" id="{37EDB99F-1F37-4304-97E5-B7F50B8A9D33}"/>
              </a:ext>
            </a:extLst>
          </p:cNvPr>
          <p:cNvSpPr txBox="1"/>
          <p:nvPr/>
        </p:nvSpPr>
        <p:spPr>
          <a:xfrm>
            <a:off x="107360" y="1340768"/>
            <a:ext cx="4665832" cy="646331"/>
          </a:xfrm>
          <a:prstGeom prst="rect">
            <a:avLst/>
          </a:prstGeom>
          <a:noFill/>
          <a:ln>
            <a:noFill/>
          </a:ln>
        </p:spPr>
        <p:txBody>
          <a:bodyPr wrap="square" rtlCol="0">
            <a:spAutoFit/>
          </a:bodyPr>
          <a:lstStyle/>
          <a:p>
            <a:pPr algn="just"/>
            <a:r>
              <a:rPr lang="ja-JP" altLang="en-US" sz="1200" kern="100" dirty="0"/>
              <a:t>○　国の動き</a:t>
            </a:r>
            <a:endParaRPr lang="en-US" altLang="ja-JP" sz="1200" kern="100" dirty="0"/>
          </a:p>
          <a:p>
            <a:pPr algn="just"/>
            <a:r>
              <a:rPr lang="ja-JP" altLang="en-US" sz="1200" kern="100" dirty="0"/>
              <a:t>　・令和７年度までにすべての地方公共団体で電子化を実施</a:t>
            </a:r>
            <a:endParaRPr lang="en-US" altLang="ja-JP" sz="1200" kern="100" dirty="0"/>
          </a:p>
          <a:p>
            <a:pPr algn="just"/>
            <a:r>
              <a:rPr lang="ja-JP" altLang="en-US" sz="1200" kern="100" dirty="0">
                <a:effectLst/>
              </a:rPr>
              <a:t>　・令和４年度より、</a:t>
            </a:r>
            <a:r>
              <a:rPr lang="ja-JP" altLang="en-US" sz="1200" u="sng" kern="100" dirty="0">
                <a:effectLst/>
              </a:rPr>
              <a:t>「下水道情報デジタル化支援事業</a:t>
            </a:r>
            <a:r>
              <a:rPr lang="ja-JP" altLang="en-US" sz="1200" u="sng" kern="100" dirty="0"/>
              <a:t>」を創設</a:t>
            </a:r>
            <a:endParaRPr lang="en-US" altLang="ja-JP" sz="1200" u="sng" kern="100" dirty="0"/>
          </a:p>
        </p:txBody>
      </p:sp>
      <p:pic>
        <p:nvPicPr>
          <p:cNvPr id="11" name="図 10">
            <a:extLst>
              <a:ext uri="{FF2B5EF4-FFF2-40B4-BE49-F238E27FC236}">
                <a16:creationId xmlns:a16="http://schemas.microsoft.com/office/drawing/2014/main" id="{0D46622E-CEF3-4010-A1B4-4D59CA9E66A8}"/>
              </a:ext>
            </a:extLst>
          </p:cNvPr>
          <p:cNvPicPr>
            <a:picLocks noChangeAspect="1"/>
          </p:cNvPicPr>
          <p:nvPr/>
        </p:nvPicPr>
        <p:blipFill rotWithShape="1">
          <a:blip r:embed="rId2"/>
          <a:srcRect l="1963" t="37400" r="8263" b="8421"/>
          <a:stretch/>
        </p:blipFill>
        <p:spPr>
          <a:xfrm>
            <a:off x="281703" y="1993188"/>
            <a:ext cx="4346095" cy="1639316"/>
          </a:xfrm>
          <a:prstGeom prst="rect">
            <a:avLst/>
          </a:prstGeom>
        </p:spPr>
      </p:pic>
      <p:pic>
        <p:nvPicPr>
          <p:cNvPr id="17" name="図 16">
            <a:extLst>
              <a:ext uri="{FF2B5EF4-FFF2-40B4-BE49-F238E27FC236}">
                <a16:creationId xmlns:a16="http://schemas.microsoft.com/office/drawing/2014/main" id="{78570B0F-DC75-433B-9AAF-CF818C47EFA3}"/>
              </a:ext>
            </a:extLst>
          </p:cNvPr>
          <p:cNvPicPr>
            <a:picLocks noChangeAspect="1"/>
          </p:cNvPicPr>
          <p:nvPr/>
        </p:nvPicPr>
        <p:blipFill rotWithShape="1">
          <a:blip r:embed="rId3"/>
          <a:srcRect l="6688" t="13645" r="5900" b="7161"/>
          <a:stretch/>
        </p:blipFill>
        <p:spPr>
          <a:xfrm>
            <a:off x="280325" y="4014884"/>
            <a:ext cx="4395855" cy="2489136"/>
          </a:xfrm>
          <a:prstGeom prst="rect">
            <a:avLst/>
          </a:prstGeom>
        </p:spPr>
      </p:pic>
      <p:sp>
        <p:nvSpPr>
          <p:cNvPr id="18" name="テキスト ボックス 17">
            <a:extLst>
              <a:ext uri="{FF2B5EF4-FFF2-40B4-BE49-F238E27FC236}">
                <a16:creationId xmlns:a16="http://schemas.microsoft.com/office/drawing/2014/main" id="{E7FB3966-C5E4-494E-BBA8-08826F1D2CB3}"/>
              </a:ext>
            </a:extLst>
          </p:cNvPr>
          <p:cNvSpPr txBox="1"/>
          <p:nvPr/>
        </p:nvSpPr>
        <p:spPr>
          <a:xfrm>
            <a:off x="199593" y="3706942"/>
            <a:ext cx="3672408" cy="276999"/>
          </a:xfrm>
          <a:prstGeom prst="rect">
            <a:avLst/>
          </a:prstGeom>
          <a:noFill/>
          <a:ln>
            <a:noFill/>
          </a:ln>
        </p:spPr>
        <p:txBody>
          <a:bodyPr wrap="square" rtlCol="0">
            <a:spAutoFit/>
          </a:bodyPr>
          <a:lstStyle/>
          <a:p>
            <a:pPr algn="just"/>
            <a:r>
              <a:rPr lang="ja-JP" altLang="en-US" sz="1200" kern="100" dirty="0"/>
              <a:t>（参考）全国の導入状況（</a:t>
            </a:r>
            <a:r>
              <a:rPr lang="en-US" altLang="ja-JP" sz="1200" kern="100" dirty="0"/>
              <a:t>R4</a:t>
            </a:r>
            <a:r>
              <a:rPr lang="ja-JP" altLang="en-US" sz="1200" kern="100" dirty="0"/>
              <a:t>年度末）</a:t>
            </a:r>
            <a:endParaRPr lang="en-US" altLang="ja-JP" sz="1200" kern="100" dirty="0">
              <a:effectLst/>
            </a:endParaRPr>
          </a:p>
        </p:txBody>
      </p:sp>
      <p:sp>
        <p:nvSpPr>
          <p:cNvPr id="19" name="テキスト ボックス 18">
            <a:extLst>
              <a:ext uri="{FF2B5EF4-FFF2-40B4-BE49-F238E27FC236}">
                <a16:creationId xmlns:a16="http://schemas.microsoft.com/office/drawing/2014/main" id="{9B9E4F22-7450-4AD8-A49B-D27299E3EFD9}"/>
              </a:ext>
            </a:extLst>
          </p:cNvPr>
          <p:cNvSpPr txBox="1"/>
          <p:nvPr/>
        </p:nvSpPr>
        <p:spPr>
          <a:xfrm>
            <a:off x="280325" y="4014884"/>
            <a:ext cx="936104" cy="276999"/>
          </a:xfrm>
          <a:prstGeom prst="rect">
            <a:avLst/>
          </a:prstGeom>
          <a:solidFill>
            <a:schemeClr val="bg1"/>
          </a:solidFill>
          <a:ln>
            <a:noFill/>
          </a:ln>
        </p:spPr>
        <p:txBody>
          <a:bodyPr wrap="square" rtlCol="0">
            <a:spAutoFit/>
          </a:bodyPr>
          <a:lstStyle/>
          <a:p>
            <a:pPr algn="just"/>
            <a:endParaRPr lang="en-US" altLang="ja-JP" sz="1200" kern="100" dirty="0">
              <a:effectLst/>
            </a:endParaRPr>
          </a:p>
        </p:txBody>
      </p:sp>
      <p:sp>
        <p:nvSpPr>
          <p:cNvPr id="20" name="テキスト ボックス 19">
            <a:extLst>
              <a:ext uri="{FF2B5EF4-FFF2-40B4-BE49-F238E27FC236}">
                <a16:creationId xmlns:a16="http://schemas.microsoft.com/office/drawing/2014/main" id="{077B0360-106D-4835-BE01-20568316AD8C}"/>
              </a:ext>
            </a:extLst>
          </p:cNvPr>
          <p:cNvSpPr txBox="1"/>
          <p:nvPr/>
        </p:nvSpPr>
        <p:spPr>
          <a:xfrm>
            <a:off x="280325" y="6123900"/>
            <a:ext cx="936104" cy="369332"/>
          </a:xfrm>
          <a:prstGeom prst="rect">
            <a:avLst/>
          </a:prstGeom>
          <a:solidFill>
            <a:schemeClr val="bg1"/>
          </a:solidFill>
          <a:ln>
            <a:noFill/>
          </a:ln>
        </p:spPr>
        <p:txBody>
          <a:bodyPr wrap="square" rtlCol="0">
            <a:spAutoFit/>
          </a:bodyPr>
          <a:lstStyle/>
          <a:p>
            <a:pPr algn="just"/>
            <a:endParaRPr lang="en-US" altLang="ja-JP" kern="100" dirty="0">
              <a:effectLst/>
            </a:endParaRPr>
          </a:p>
        </p:txBody>
      </p:sp>
      <p:sp>
        <p:nvSpPr>
          <p:cNvPr id="16" name="テキスト ボックス 15">
            <a:extLst>
              <a:ext uri="{FF2B5EF4-FFF2-40B4-BE49-F238E27FC236}">
                <a16:creationId xmlns:a16="http://schemas.microsoft.com/office/drawing/2014/main" id="{F941E823-2721-4CBF-80B6-D058B5701324}"/>
              </a:ext>
            </a:extLst>
          </p:cNvPr>
          <p:cNvSpPr txBox="1"/>
          <p:nvPr/>
        </p:nvSpPr>
        <p:spPr>
          <a:xfrm>
            <a:off x="4882308" y="6301074"/>
            <a:ext cx="3949533" cy="246221"/>
          </a:xfrm>
          <a:prstGeom prst="rect">
            <a:avLst/>
          </a:prstGeom>
          <a:noFill/>
          <a:ln>
            <a:noFill/>
            <a:prstDash val="sysDot"/>
          </a:ln>
        </p:spPr>
        <p:txBody>
          <a:bodyPr wrap="square" rtlCol="0">
            <a:spAutoFit/>
          </a:bodyPr>
          <a:lstStyle/>
          <a:p>
            <a:r>
              <a:rPr kumimoji="1" lang="en-US" altLang="ja-JP" sz="1000" dirty="0"/>
              <a:t>※</a:t>
            </a:r>
            <a:r>
              <a:rPr kumimoji="1" lang="ja-JP" altLang="en-US" sz="1000" dirty="0"/>
              <a:t>下水道管路管理における</a:t>
            </a:r>
            <a:r>
              <a:rPr kumimoji="1" lang="en-US" altLang="ja-JP" sz="1000" dirty="0"/>
              <a:t>DX</a:t>
            </a:r>
            <a:r>
              <a:rPr kumimoji="1" lang="ja-JP" altLang="en-US" sz="1000" dirty="0"/>
              <a:t>推進に向けた説明会　国交省</a:t>
            </a:r>
            <a:r>
              <a:rPr lang="ja-JP" altLang="en-US" sz="1000" dirty="0"/>
              <a:t>より</a:t>
            </a:r>
            <a:endParaRPr kumimoji="1" lang="en-US" altLang="ja-JP" sz="1000" dirty="0"/>
          </a:p>
        </p:txBody>
      </p:sp>
      <p:sp>
        <p:nvSpPr>
          <p:cNvPr id="25" name="テキスト ボックス 24">
            <a:extLst>
              <a:ext uri="{FF2B5EF4-FFF2-40B4-BE49-F238E27FC236}">
                <a16:creationId xmlns:a16="http://schemas.microsoft.com/office/drawing/2014/main" id="{156D4D99-1DCA-47A7-B9F6-032932A9014C}"/>
              </a:ext>
            </a:extLst>
          </p:cNvPr>
          <p:cNvSpPr txBox="1"/>
          <p:nvPr/>
        </p:nvSpPr>
        <p:spPr>
          <a:xfrm>
            <a:off x="4882308" y="1340768"/>
            <a:ext cx="4104456" cy="461665"/>
          </a:xfrm>
          <a:prstGeom prst="rect">
            <a:avLst/>
          </a:prstGeom>
          <a:noFill/>
          <a:ln>
            <a:noFill/>
          </a:ln>
        </p:spPr>
        <p:txBody>
          <a:bodyPr wrap="square" rtlCol="0">
            <a:spAutoFit/>
          </a:bodyPr>
          <a:lstStyle/>
          <a:p>
            <a:pPr algn="just"/>
            <a:r>
              <a:rPr lang="ja-JP" altLang="en-US" sz="1200" kern="100" dirty="0"/>
              <a:t>○下水道台帳管理システム</a:t>
            </a:r>
            <a:r>
              <a:rPr lang="ja-JP" altLang="en-US" sz="1200" u="sng" kern="100" dirty="0"/>
              <a:t>標準仕様</a:t>
            </a:r>
            <a:r>
              <a:rPr lang="ja-JP" altLang="en-US" sz="1200" kern="100" dirty="0"/>
              <a:t>（案）・導入手引きの改訂（</a:t>
            </a:r>
            <a:r>
              <a:rPr lang="en-US" altLang="ja-JP" sz="1200" kern="100" dirty="0"/>
              <a:t>R3.9</a:t>
            </a:r>
            <a:r>
              <a:rPr lang="ja-JP" altLang="en-US" sz="1200" kern="100" dirty="0"/>
              <a:t>）</a:t>
            </a:r>
            <a:r>
              <a:rPr lang="en-US" altLang="ja-JP" sz="1200" kern="100" dirty="0"/>
              <a:t>【</a:t>
            </a:r>
            <a:r>
              <a:rPr lang="ja-JP" altLang="en-US" sz="1200" kern="100" dirty="0"/>
              <a:t>公益財団法人 日本下水道協会</a:t>
            </a:r>
            <a:r>
              <a:rPr lang="en-US" altLang="ja-JP" sz="1200" kern="100" dirty="0"/>
              <a:t>】</a:t>
            </a:r>
          </a:p>
        </p:txBody>
      </p:sp>
      <p:pic>
        <p:nvPicPr>
          <p:cNvPr id="5" name="図 4">
            <a:extLst>
              <a:ext uri="{FF2B5EF4-FFF2-40B4-BE49-F238E27FC236}">
                <a16:creationId xmlns:a16="http://schemas.microsoft.com/office/drawing/2014/main" id="{D1C101C2-4503-4DC3-9A67-9C8C21CA6545}"/>
              </a:ext>
            </a:extLst>
          </p:cNvPr>
          <p:cNvPicPr>
            <a:picLocks noChangeAspect="1"/>
          </p:cNvPicPr>
          <p:nvPr/>
        </p:nvPicPr>
        <p:blipFill rotWithShape="1">
          <a:blip r:embed="rId4"/>
          <a:srcRect l="14268" t="20032" r="46850" b="6773"/>
          <a:stretch/>
        </p:blipFill>
        <p:spPr>
          <a:xfrm>
            <a:off x="5250560" y="1857060"/>
            <a:ext cx="3555385" cy="4183092"/>
          </a:xfrm>
          <a:prstGeom prst="rect">
            <a:avLst/>
          </a:prstGeom>
        </p:spPr>
      </p:pic>
      <p:sp>
        <p:nvSpPr>
          <p:cNvPr id="15" name="スライド番号プレースホルダー 1">
            <a:extLst>
              <a:ext uri="{FF2B5EF4-FFF2-40B4-BE49-F238E27FC236}">
                <a16:creationId xmlns:a16="http://schemas.microsoft.com/office/drawing/2014/main" id="{F94101ED-CACE-48F9-8BD6-ED7A6BF67181}"/>
              </a:ext>
            </a:extLst>
          </p:cNvPr>
          <p:cNvSpPr txBox="1">
            <a:spLocks/>
          </p:cNvSpPr>
          <p:nvPr/>
        </p:nvSpPr>
        <p:spPr>
          <a:xfrm>
            <a:off x="7949275" y="6455720"/>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32</a:t>
            </a:fld>
            <a:endParaRPr lang="ja-JP" altLang="en-US" dirty="0"/>
          </a:p>
        </p:txBody>
      </p:sp>
      <p:sp>
        <p:nvSpPr>
          <p:cNvPr id="21" name="テキスト ボックス 20">
            <a:extLst>
              <a:ext uri="{FF2B5EF4-FFF2-40B4-BE49-F238E27FC236}">
                <a16:creationId xmlns:a16="http://schemas.microsoft.com/office/drawing/2014/main" id="{0C457078-0963-452F-B90D-D567C3C6B30B}"/>
              </a:ext>
            </a:extLst>
          </p:cNvPr>
          <p:cNvSpPr txBox="1"/>
          <p:nvPr/>
        </p:nvSpPr>
        <p:spPr>
          <a:xfrm>
            <a:off x="-13856" y="516850"/>
            <a:ext cx="83884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③日常的維持管理の着実な実践</a:t>
            </a:r>
            <a:r>
              <a:rPr kumimoji="1" lang="ja-JP" altLang="en-US" dirty="0">
                <a:latin typeface="BIZ UDPゴシック" panose="020B0400000000000000" pitchFamily="50" charset="-128"/>
                <a:ea typeface="BIZ UDPゴシック" panose="020B0400000000000000" pitchFamily="50" charset="-128"/>
              </a:rPr>
              <a:t>　　（資料№</a:t>
            </a:r>
            <a:r>
              <a:rPr lang="en-US" altLang="ja-JP" dirty="0">
                <a:latin typeface="BIZ UDPゴシック" panose="020B0400000000000000" pitchFamily="50" charset="-128"/>
                <a:ea typeface="BIZ UDPゴシック" panose="020B0400000000000000" pitchFamily="50" charset="-128"/>
              </a:rPr>
              <a:t>6</a:t>
            </a:r>
            <a:r>
              <a:rPr kumimoji="1" lang="ja-JP" altLang="en-US"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23" name="テキスト ボックス 22">
            <a:extLst>
              <a:ext uri="{FF2B5EF4-FFF2-40B4-BE49-F238E27FC236}">
                <a16:creationId xmlns:a16="http://schemas.microsoft.com/office/drawing/2014/main" id="{14C6BADF-09AA-4695-8DCF-A1D848CD04AB}"/>
              </a:ext>
            </a:extLst>
          </p:cNvPr>
          <p:cNvSpPr txBox="1"/>
          <p:nvPr/>
        </p:nvSpPr>
        <p:spPr>
          <a:xfrm>
            <a:off x="101248" y="839769"/>
            <a:ext cx="8770288" cy="261610"/>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2.</a:t>
            </a:r>
            <a:r>
              <a:rPr lang="ja-JP" altLang="en-US" sz="1100" dirty="0">
                <a:latin typeface="BIZ UDPゴシック" panose="020B0400000000000000" pitchFamily="50" charset="-128"/>
                <a:ea typeface="BIZ UDPゴシック" panose="020B0400000000000000" pitchFamily="50" charset="-128"/>
              </a:rPr>
              <a:t>維持管理情報を蓄積可能な下水道管渠電子台帳を導入する</a:t>
            </a:r>
          </a:p>
        </p:txBody>
      </p:sp>
    </p:spTree>
    <p:extLst>
      <p:ext uri="{BB962C8B-B14F-4D97-AF65-F5344CB8AC3E}">
        <p14:creationId xmlns:p14="http://schemas.microsoft.com/office/powerpoint/2010/main" val="1286411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306F4-D1CF-0F95-B062-CE64751B30F5}"/>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9B919422-FD65-8E53-54AA-6155526CD24E}"/>
              </a:ext>
            </a:extLst>
          </p:cNvPr>
          <p:cNvSpPr>
            <a:spLocks noChangeArrowheads="1"/>
          </p:cNvSpPr>
          <p:nvPr/>
        </p:nvSpPr>
        <p:spPr bwMode="auto">
          <a:xfrm>
            <a:off x="1570" y="-3023"/>
            <a:ext cx="9142430" cy="607645"/>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68513" tIns="34256" rIns="68513" bIns="34256" anchor="ctr"/>
          <a:lstStyle/>
          <a:p>
            <a:pPr>
              <a:defRPr/>
            </a:pPr>
            <a:r>
              <a:rPr lang="ja-JP" altLang="en-US" sz="2100" b="1" dirty="0">
                <a:solidFill>
                  <a:schemeClr val="bg1"/>
                </a:solidFill>
                <a:latin typeface="Meiryo UI" pitchFamily="50" charset="-128"/>
                <a:ea typeface="Meiryo UI" pitchFamily="50" charset="-128"/>
                <a:cs typeface="Meiryo UI" pitchFamily="50" charset="-128"/>
              </a:rPr>
              <a:t>　</a:t>
            </a:r>
            <a:r>
              <a:rPr lang="en-US" altLang="ja-JP" sz="2800" b="1" dirty="0">
                <a:solidFill>
                  <a:schemeClr val="bg1"/>
                </a:solidFill>
                <a:latin typeface="Meiryo UI" pitchFamily="50" charset="-128"/>
                <a:ea typeface="Meiryo UI" pitchFamily="50" charset="-128"/>
                <a:cs typeface="Meiryo UI" pitchFamily="50" charset="-128"/>
              </a:rPr>
              <a:t>4</a:t>
            </a:r>
            <a:r>
              <a:rPr lang="ja-JP" altLang="en-US" sz="2800" b="1" dirty="0">
                <a:solidFill>
                  <a:schemeClr val="bg1"/>
                </a:solidFill>
                <a:latin typeface="Meiryo UI" pitchFamily="50" charset="-128"/>
                <a:ea typeface="Meiryo UI" pitchFamily="50" charset="-128"/>
                <a:cs typeface="Meiryo UI" pitchFamily="50" charset="-128"/>
              </a:rPr>
              <a:t>．第１回審議会　委員からの意見と対応方針　　　</a:t>
            </a:r>
            <a:r>
              <a:rPr lang="ja-JP" altLang="en-US" sz="2100" b="1" dirty="0">
                <a:solidFill>
                  <a:schemeClr val="bg1"/>
                </a:solidFill>
                <a:latin typeface="Meiryo UI" pitchFamily="50" charset="-128"/>
                <a:ea typeface="Meiryo UI" pitchFamily="50" charset="-128"/>
                <a:cs typeface="Meiryo UI" pitchFamily="50" charset="-128"/>
              </a:rPr>
              <a:t>　　　　　　　　　　　　　</a:t>
            </a:r>
            <a:endParaRPr lang="en-US" altLang="zh-TW" sz="2100" b="1" dirty="0">
              <a:solidFill>
                <a:schemeClr val="bg1"/>
              </a:solidFill>
              <a:latin typeface="Meiryo UI" pitchFamily="50" charset="-128"/>
              <a:ea typeface="Meiryo UI" pitchFamily="50" charset="-128"/>
              <a:cs typeface="Meiryo UI" pitchFamily="50" charset="-128"/>
            </a:endParaRPr>
          </a:p>
        </p:txBody>
      </p:sp>
      <p:sp>
        <p:nvSpPr>
          <p:cNvPr id="19" name="テキスト ボックス 18">
            <a:extLst>
              <a:ext uri="{FF2B5EF4-FFF2-40B4-BE49-F238E27FC236}">
                <a16:creationId xmlns:a16="http://schemas.microsoft.com/office/drawing/2014/main" id="{A0E2A1FE-2005-1C23-68C0-C3308B35DA64}"/>
              </a:ext>
            </a:extLst>
          </p:cNvPr>
          <p:cNvSpPr txBox="1"/>
          <p:nvPr/>
        </p:nvSpPr>
        <p:spPr>
          <a:xfrm>
            <a:off x="833120" y="762177"/>
            <a:ext cx="7858633" cy="369332"/>
          </a:xfrm>
          <a:prstGeom prst="rect">
            <a:avLst/>
          </a:prstGeom>
          <a:solidFill>
            <a:srgbClr val="FFFFCC"/>
          </a:solidFill>
          <a:ln>
            <a:solidFill>
              <a:schemeClr val="accent1">
                <a:shade val="15000"/>
                <a:shade val="75000"/>
                <a:satMod val="125000"/>
                <a:lumMod val="75000"/>
              </a:schemeClr>
            </a:solidFill>
          </a:ln>
        </p:spPr>
        <p:txBody>
          <a:bodyPr wrap="square" rtlCol="0">
            <a:spAutoFit/>
          </a:bodyPr>
          <a:lstStyle/>
          <a:p>
            <a:r>
              <a:rPr lang="ja-JP" altLang="en-US" dirty="0">
                <a:latin typeface="Meiryo UI" panose="020B0604030504040204" pitchFamily="50" charset="-128"/>
                <a:ea typeface="Meiryo UI" panose="020B0604030504040204" pitchFamily="50" charset="-128"/>
              </a:rPr>
              <a:t>防災・減災の観点を考慮した点検計画</a:t>
            </a:r>
            <a:endParaRPr lang="en-US" altLang="ja-JP" dirty="0">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8DE0C81A-7590-5D10-5C35-79D7A4CD6587}"/>
              </a:ext>
            </a:extLst>
          </p:cNvPr>
          <p:cNvSpPr/>
          <p:nvPr/>
        </p:nvSpPr>
        <p:spPr>
          <a:xfrm>
            <a:off x="345440" y="762178"/>
            <a:ext cx="487680" cy="369332"/>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１</a:t>
            </a:r>
          </a:p>
        </p:txBody>
      </p:sp>
      <p:sp>
        <p:nvSpPr>
          <p:cNvPr id="10" name="スライド番号プレースホルダー 3">
            <a:extLst>
              <a:ext uri="{FF2B5EF4-FFF2-40B4-BE49-F238E27FC236}">
                <a16:creationId xmlns:a16="http://schemas.microsoft.com/office/drawing/2014/main" id="{236EB481-E965-4E2F-8843-060470495E32}"/>
              </a:ext>
            </a:extLst>
          </p:cNvPr>
          <p:cNvSpPr>
            <a:spLocks noGrp="1"/>
          </p:cNvSpPr>
          <p:nvPr>
            <p:ph type="sldNum" sz="quarter" idx="12"/>
          </p:nvPr>
        </p:nvSpPr>
        <p:spPr>
          <a:xfrm>
            <a:off x="8483600" y="6492875"/>
            <a:ext cx="660400" cy="365125"/>
          </a:xfrm>
        </p:spPr>
        <p:txBody>
          <a:bodyPr/>
          <a:lstStyle/>
          <a:p>
            <a:fld id="{682EF9F9-C4E8-46B2-BBF1-33E3162B856A}" type="slidenum">
              <a:rPr kumimoji="1" lang="ja-JP" altLang="en-US" smtClean="0"/>
              <a:t>33</a:t>
            </a:fld>
            <a:endParaRPr kumimoji="1" lang="ja-JP" altLang="en-US"/>
          </a:p>
        </p:txBody>
      </p:sp>
      <p:sp>
        <p:nvSpPr>
          <p:cNvPr id="6" name="四角形: 角を丸くする 5">
            <a:extLst>
              <a:ext uri="{FF2B5EF4-FFF2-40B4-BE49-F238E27FC236}">
                <a16:creationId xmlns:a16="http://schemas.microsoft.com/office/drawing/2014/main" id="{13AB98EA-B26E-6B7F-AA36-6D0BDB1FFBD6}"/>
              </a:ext>
            </a:extLst>
          </p:cNvPr>
          <p:cNvSpPr/>
          <p:nvPr/>
        </p:nvSpPr>
        <p:spPr>
          <a:xfrm>
            <a:off x="198506" y="1246008"/>
            <a:ext cx="8647044" cy="2283952"/>
          </a:xfrm>
          <a:prstGeom prst="roundRect">
            <a:avLst>
              <a:gd name="adj" fmla="val 15886"/>
            </a:avLst>
          </a:prstGeom>
          <a:gradFill>
            <a:gsLst>
              <a:gs pos="0">
                <a:schemeClr val="accent3">
                  <a:lumMod val="20000"/>
                  <a:lumOff val="80000"/>
                </a:schemeClr>
              </a:gs>
              <a:gs pos="60000">
                <a:schemeClr val="bg2">
                  <a:tint val="95000"/>
                  <a:shade val="100000"/>
                  <a:satMod val="130000"/>
                  <a:lumMod val="130000"/>
                </a:schemeClr>
              </a:gs>
              <a:gs pos="100000">
                <a:schemeClr val="accent4">
                  <a:lumMod val="40000"/>
                  <a:lumOff val="60000"/>
                </a:schemeClr>
              </a:gs>
            </a:gsLst>
            <a:path path="circle">
              <a:fillToRect l="20000" t="10000" r="20000" b="60000"/>
            </a:path>
          </a:gra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altLang="ja-JP" sz="1600" dirty="0">
              <a:solidFill>
                <a:schemeClr val="tx1"/>
              </a:solidFill>
              <a:latin typeface="Meiryo UI" panose="020B0604030504040204" pitchFamily="50" charset="-128"/>
              <a:ea typeface="Meiryo UI" panose="020B0604030504040204" pitchFamily="50" charset="-128"/>
            </a:endParaRPr>
          </a:p>
          <a:p>
            <a:pPr algn="just">
              <a:lnSpc>
                <a:spcPct val="150000"/>
              </a:lnSpc>
            </a:pPr>
            <a:r>
              <a:rPr lang="ja-JP" altLang="en-US" sz="1600" kern="0" dirty="0">
                <a:solidFill>
                  <a:schemeClr val="tx1"/>
                </a:solidFill>
                <a:effectLst/>
                <a:latin typeface="Meiryo UI" panose="020B0604030504040204" pitchFamily="50" charset="-128"/>
                <a:ea typeface="Meiryo UI" panose="020B0604030504040204" pitchFamily="50" charset="-128"/>
                <a:cs typeface="Ÿà–¾’©"/>
              </a:rPr>
              <a:t>　</a:t>
            </a:r>
            <a:r>
              <a:rPr lang="ja-JP" altLang="en-US" sz="1600" kern="0" dirty="0">
                <a:solidFill>
                  <a:schemeClr val="tx1"/>
                </a:solidFill>
                <a:latin typeface="Meiryo UI" panose="020B0604030504040204" pitchFamily="50" charset="-128"/>
                <a:ea typeface="Meiryo UI" panose="020B0604030504040204" pitchFamily="50" charset="-128"/>
                <a:cs typeface="Ÿà–¾’©"/>
              </a:rPr>
              <a:t>　　　　</a:t>
            </a:r>
            <a:r>
              <a:rPr lang="ja-JP" altLang="en-US" sz="1600" kern="0" dirty="0">
                <a:solidFill>
                  <a:schemeClr val="tx1"/>
                </a:solidFill>
                <a:effectLst/>
                <a:latin typeface="Meiryo UI" panose="020B0604030504040204" pitchFamily="50" charset="-128"/>
                <a:ea typeface="Meiryo UI" panose="020B0604030504040204" pitchFamily="50" charset="-128"/>
                <a:cs typeface="Ÿà–¾’©"/>
              </a:rPr>
              <a:t>平成</a:t>
            </a:r>
            <a:r>
              <a:rPr lang="en-US" altLang="ja-JP" sz="1600" kern="0" dirty="0">
                <a:solidFill>
                  <a:schemeClr val="tx1"/>
                </a:solidFill>
                <a:effectLst/>
                <a:latin typeface="Meiryo UI" panose="020B0604030504040204" pitchFamily="50" charset="-128"/>
                <a:ea typeface="Meiryo UI" panose="020B0604030504040204" pitchFamily="50" charset="-128"/>
                <a:cs typeface="Ÿà–¾’©"/>
              </a:rPr>
              <a:t>30</a:t>
            </a:r>
            <a:r>
              <a:rPr lang="ja-JP" altLang="en-US" sz="1600" kern="0" dirty="0">
                <a:solidFill>
                  <a:schemeClr val="tx1"/>
                </a:solidFill>
                <a:effectLst/>
                <a:latin typeface="Meiryo UI" panose="020B0604030504040204" pitchFamily="50" charset="-128"/>
                <a:ea typeface="Meiryo UI" panose="020B0604030504040204" pitchFamily="50" charset="-128"/>
                <a:cs typeface="Ÿà–¾’©"/>
              </a:rPr>
              <a:t>年度の大阪北部地震後、緊急点検として路上</a:t>
            </a:r>
            <a:r>
              <a:rPr lang="ja-JP" altLang="en-US" sz="1600" kern="0" dirty="0">
                <a:solidFill>
                  <a:schemeClr val="tx1"/>
                </a:solidFill>
                <a:latin typeface="Meiryo UI" panose="020B0604030504040204" pitchFamily="50" charset="-128"/>
                <a:ea typeface="Meiryo UI" panose="020B0604030504040204" pitchFamily="50" charset="-128"/>
                <a:cs typeface="Ÿà–¾’©"/>
              </a:rPr>
              <a:t>の</a:t>
            </a:r>
            <a:r>
              <a:rPr lang="ja-JP" altLang="en-US" sz="1600" kern="0" dirty="0">
                <a:solidFill>
                  <a:schemeClr val="tx1"/>
                </a:solidFill>
                <a:effectLst/>
                <a:latin typeface="Meiryo UI" panose="020B0604030504040204" pitchFamily="50" charset="-128"/>
                <a:ea typeface="Meiryo UI" panose="020B0604030504040204" pitchFamily="50" charset="-128"/>
                <a:cs typeface="Ÿà–¾’©"/>
              </a:rPr>
              <a:t>目視確認を実施し、</a:t>
            </a:r>
            <a:endParaRPr lang="en-US" altLang="ja-JP" sz="1600" kern="0" dirty="0">
              <a:solidFill>
                <a:schemeClr val="tx1"/>
              </a:solidFill>
              <a:effectLst/>
              <a:latin typeface="Meiryo UI" panose="020B0604030504040204" pitchFamily="50" charset="-128"/>
              <a:ea typeface="Meiryo UI" panose="020B0604030504040204" pitchFamily="50" charset="-128"/>
              <a:cs typeface="Ÿà–¾’©"/>
            </a:endParaRPr>
          </a:p>
          <a:p>
            <a:pPr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a:t>
            </a:r>
            <a:r>
              <a:rPr lang="ja-JP" altLang="en-US" sz="1600" kern="0" dirty="0">
                <a:solidFill>
                  <a:schemeClr val="tx1"/>
                </a:solidFill>
                <a:effectLst/>
                <a:latin typeface="Meiryo UI" panose="020B0604030504040204" pitchFamily="50" charset="-128"/>
                <a:ea typeface="Meiryo UI" panose="020B0604030504040204" pitchFamily="50" charset="-128"/>
                <a:cs typeface="Ÿà–¾’©"/>
              </a:rPr>
              <a:t>異常の有無を確認していたが、約１カ月後に道路陥没事故が発生した（当該</a:t>
            </a:r>
            <a:endParaRPr lang="en-US" altLang="ja-JP" sz="1600" kern="0" dirty="0">
              <a:solidFill>
                <a:schemeClr val="tx1"/>
              </a:solidFill>
              <a:effectLst/>
              <a:latin typeface="Meiryo UI" panose="020B0604030504040204" pitchFamily="50" charset="-128"/>
              <a:ea typeface="Meiryo UI" panose="020B0604030504040204" pitchFamily="50" charset="-128"/>
              <a:cs typeface="Ÿà–¾’©"/>
            </a:endParaRPr>
          </a:p>
          <a:p>
            <a:pPr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a:t>
            </a:r>
            <a:r>
              <a:rPr lang="ja-JP" altLang="en-US" sz="1600" kern="0" dirty="0">
                <a:solidFill>
                  <a:schemeClr val="tx1"/>
                </a:solidFill>
                <a:effectLst/>
                <a:latin typeface="Meiryo UI" panose="020B0604030504040204" pitchFamily="50" charset="-128"/>
                <a:ea typeface="Meiryo UI" panose="020B0604030504040204" pitchFamily="50" charset="-128"/>
                <a:cs typeface="Ÿà–¾’©"/>
              </a:rPr>
              <a:t>管渠の劣化状況は事前に把握出来ていた）。</a:t>
            </a:r>
            <a:endParaRPr lang="en-US" altLang="ja-JP" sz="1600" kern="0" dirty="0">
              <a:solidFill>
                <a:schemeClr val="tx1"/>
              </a:solidFill>
              <a:effectLst/>
              <a:latin typeface="Meiryo UI" panose="020B0604030504040204" pitchFamily="50" charset="-128"/>
              <a:ea typeface="Meiryo UI" panose="020B0604030504040204" pitchFamily="50" charset="-128"/>
              <a:cs typeface="Ÿà–¾’©"/>
            </a:endParaRPr>
          </a:p>
          <a:p>
            <a:pPr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震度５以上が発生した場合には、管の劣化が進んでいる箇所は内部の点検、</a:t>
            </a:r>
            <a:endParaRPr lang="en-US" altLang="ja-JP" sz="1600" kern="0" dirty="0">
              <a:solidFill>
                <a:schemeClr val="tx1"/>
              </a:solidFill>
              <a:latin typeface="Meiryo UI" panose="020B0604030504040204" pitchFamily="50" charset="-128"/>
              <a:ea typeface="Meiryo UI" panose="020B0604030504040204" pitchFamily="50" charset="-128"/>
              <a:cs typeface="Ÿà–¾’©"/>
            </a:endParaRPr>
          </a:p>
          <a:p>
            <a:pPr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調査を実施することとし、維持管理担当者が不在でも、スムーズに実施できる行</a:t>
            </a:r>
            <a:endParaRPr lang="en-US" altLang="ja-JP" sz="1600" kern="0" dirty="0">
              <a:solidFill>
                <a:schemeClr val="tx1"/>
              </a:solidFill>
              <a:latin typeface="Meiryo UI" panose="020B0604030504040204" pitchFamily="50" charset="-128"/>
              <a:ea typeface="Meiryo UI" panose="020B0604030504040204" pitchFamily="50" charset="-128"/>
              <a:cs typeface="Ÿà–¾’©"/>
            </a:endParaRPr>
          </a:p>
          <a:p>
            <a:pPr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えるよう、一覧表で整理する。</a:t>
            </a:r>
            <a:endParaRPr lang="ja-JP" altLang="en-US" sz="1600" kern="0" dirty="0">
              <a:solidFill>
                <a:schemeClr val="tx1"/>
              </a:solidFill>
              <a:effectLst/>
              <a:latin typeface="Meiryo UI" panose="020B0604030504040204" pitchFamily="50" charset="-128"/>
              <a:ea typeface="Meiryo UI" panose="020B0604030504040204" pitchFamily="50" charset="-128"/>
              <a:cs typeface="Ÿà–¾’©"/>
            </a:endParaRPr>
          </a:p>
          <a:p>
            <a:pPr algn="just">
              <a:lnSpc>
                <a:spcPct val="150000"/>
              </a:lnSpc>
            </a:pPr>
            <a:endParaRPr lang="en-US" altLang="ja-JP" sz="1600" u="sng" dirty="0">
              <a:solidFill>
                <a:schemeClr val="tx1"/>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56545AEF-0D6E-4B23-8708-2032C0590DBD}"/>
              </a:ext>
            </a:extLst>
          </p:cNvPr>
          <p:cNvSpPr txBox="1"/>
          <p:nvPr/>
        </p:nvSpPr>
        <p:spPr>
          <a:xfrm>
            <a:off x="833120" y="3836654"/>
            <a:ext cx="7858633" cy="369332"/>
          </a:xfrm>
          <a:prstGeom prst="rect">
            <a:avLst/>
          </a:prstGeom>
          <a:solidFill>
            <a:srgbClr val="FFFFCC"/>
          </a:solidFill>
          <a:ln>
            <a:solidFill>
              <a:schemeClr val="accent1">
                <a:shade val="15000"/>
                <a:shade val="75000"/>
                <a:satMod val="125000"/>
                <a:lumMod val="75000"/>
              </a:schemeClr>
            </a:solidFill>
          </a:ln>
        </p:spPr>
        <p:txBody>
          <a:bodyPr wrap="square" rtlCol="0">
            <a:spAutoFit/>
          </a:bodyPr>
          <a:lstStyle/>
          <a:p>
            <a:r>
              <a:rPr lang="ja-JP" altLang="en-US" dirty="0">
                <a:latin typeface="Meiryo UI" panose="020B0604030504040204" pitchFamily="50" charset="-128"/>
                <a:ea typeface="Meiryo UI" panose="020B0604030504040204" pitchFamily="50" charset="-128"/>
              </a:rPr>
              <a:t>更新の考え方</a:t>
            </a:r>
            <a:endParaRPr lang="en-US" altLang="ja-JP"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744791FF-3569-4D10-977F-D36B04EA9BFC}"/>
              </a:ext>
            </a:extLst>
          </p:cNvPr>
          <p:cNvSpPr/>
          <p:nvPr/>
        </p:nvSpPr>
        <p:spPr>
          <a:xfrm>
            <a:off x="345440" y="3836655"/>
            <a:ext cx="487680" cy="369332"/>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２</a:t>
            </a:r>
          </a:p>
        </p:txBody>
      </p:sp>
      <p:sp>
        <p:nvSpPr>
          <p:cNvPr id="9" name="四角形: 角を丸くする 8">
            <a:extLst>
              <a:ext uri="{FF2B5EF4-FFF2-40B4-BE49-F238E27FC236}">
                <a16:creationId xmlns:a16="http://schemas.microsoft.com/office/drawing/2014/main" id="{C7C58678-A7DF-4239-92C5-EEA295538A20}"/>
              </a:ext>
            </a:extLst>
          </p:cNvPr>
          <p:cNvSpPr/>
          <p:nvPr/>
        </p:nvSpPr>
        <p:spPr>
          <a:xfrm>
            <a:off x="198506" y="4301145"/>
            <a:ext cx="8547100" cy="2372764"/>
          </a:xfrm>
          <a:prstGeom prst="roundRect">
            <a:avLst>
              <a:gd name="adj" fmla="val 15886"/>
            </a:avLst>
          </a:prstGeom>
          <a:gradFill>
            <a:gsLst>
              <a:gs pos="0">
                <a:schemeClr val="accent3">
                  <a:lumMod val="20000"/>
                  <a:lumOff val="80000"/>
                </a:schemeClr>
              </a:gs>
              <a:gs pos="60000">
                <a:schemeClr val="bg2">
                  <a:tint val="95000"/>
                  <a:shade val="100000"/>
                  <a:satMod val="130000"/>
                  <a:lumMod val="130000"/>
                </a:schemeClr>
              </a:gs>
              <a:gs pos="100000">
                <a:schemeClr val="accent4">
                  <a:lumMod val="40000"/>
                  <a:lumOff val="60000"/>
                </a:schemeClr>
              </a:gs>
            </a:gsLst>
            <a:path path="circle">
              <a:fillToRect l="20000" t="10000" r="20000" b="60000"/>
            </a:path>
          </a:gra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33350" algn="just">
              <a:lnSpc>
                <a:spcPct val="150000"/>
              </a:lnSpc>
            </a:pPr>
            <a:r>
              <a:rPr lang="en-US" altLang="ja-JP" sz="1600" kern="0" dirty="0">
                <a:solidFill>
                  <a:schemeClr val="tx1"/>
                </a:solidFill>
                <a:latin typeface="Meiryo UI" panose="020B0604030504040204" pitchFamily="50" charset="-128"/>
                <a:ea typeface="Meiryo UI" panose="020B0604030504040204" pitchFamily="50" charset="-128"/>
                <a:cs typeface="Ÿà–¾’©"/>
              </a:rPr>
              <a:t>  </a:t>
            </a:r>
            <a:r>
              <a:rPr lang="ja-JP" altLang="en-US" sz="1600" kern="0" dirty="0">
                <a:solidFill>
                  <a:schemeClr val="tx1"/>
                </a:solidFill>
                <a:latin typeface="Meiryo UI" panose="020B0604030504040204" pitchFamily="50" charset="-128"/>
                <a:ea typeface="Meiryo UI" panose="020B0604030504040204" pitchFamily="50" charset="-128"/>
                <a:cs typeface="Ÿà–¾’©"/>
              </a:rPr>
              <a:t>　</a:t>
            </a:r>
            <a:r>
              <a:rPr lang="en-US" altLang="ja-JP" sz="1600" kern="0" dirty="0">
                <a:solidFill>
                  <a:schemeClr val="tx1"/>
                </a:solidFill>
                <a:latin typeface="Meiryo UI" panose="020B0604030504040204" pitchFamily="50" charset="-128"/>
                <a:ea typeface="Meiryo UI" panose="020B0604030504040204" pitchFamily="50" charset="-128"/>
                <a:cs typeface="Ÿà–¾’©"/>
              </a:rPr>
              <a:t>  </a:t>
            </a:r>
            <a:r>
              <a:rPr lang="ja-JP" altLang="en-US" sz="1600" kern="0" dirty="0">
                <a:solidFill>
                  <a:schemeClr val="tx1"/>
                </a:solidFill>
                <a:latin typeface="Meiryo UI" panose="020B0604030504040204" pitchFamily="50" charset="-128"/>
                <a:ea typeface="Meiryo UI" panose="020B0604030504040204" pitchFamily="50" charset="-128"/>
                <a:cs typeface="Ÿà–¾’©"/>
              </a:rPr>
              <a:t>　管渠の点検、調査結果の判定方法については、「下水道維持管理指針」（日本</a:t>
            </a:r>
            <a:endParaRPr lang="en-US" altLang="ja-JP" sz="1600" kern="0" dirty="0">
              <a:solidFill>
                <a:schemeClr val="tx1"/>
              </a:solidFill>
              <a:latin typeface="Meiryo UI" panose="020B0604030504040204" pitchFamily="50" charset="-128"/>
              <a:ea typeface="Meiryo UI" panose="020B0604030504040204" pitchFamily="50" charset="-128"/>
              <a:cs typeface="Ÿà–¾’©"/>
            </a:endParaRPr>
          </a:p>
          <a:p>
            <a:pPr marL="133350"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下水道協会）により、標準化されているが、判定結果を受けた対策方法（改築</a:t>
            </a:r>
            <a:r>
              <a:rPr lang="en-US" altLang="ja-JP" sz="1600" kern="0" baseline="30000" dirty="0">
                <a:solidFill>
                  <a:schemeClr val="tx1"/>
                </a:solidFill>
                <a:latin typeface="Meiryo UI" panose="020B0604030504040204" pitchFamily="50" charset="-128"/>
                <a:ea typeface="Meiryo UI" panose="020B0604030504040204" pitchFamily="50" charset="-128"/>
                <a:cs typeface="Ÿà–¾’©"/>
              </a:rPr>
              <a:t>※</a:t>
            </a:r>
            <a:r>
              <a:rPr lang="ja-JP" altLang="en-US" sz="1600" kern="0" dirty="0">
                <a:solidFill>
                  <a:schemeClr val="tx1"/>
                </a:solidFill>
                <a:latin typeface="Meiryo UI" panose="020B0604030504040204" pitchFamily="50" charset="-128"/>
                <a:ea typeface="Meiryo UI" panose="020B0604030504040204" pitchFamily="50" charset="-128"/>
                <a:cs typeface="Ÿà–¾’©"/>
              </a:rPr>
              <a:t>、</a:t>
            </a:r>
            <a:endParaRPr lang="en-US" altLang="ja-JP" sz="1600" kern="0" dirty="0">
              <a:solidFill>
                <a:schemeClr val="tx1"/>
              </a:solidFill>
              <a:latin typeface="Meiryo UI" panose="020B0604030504040204" pitchFamily="50" charset="-128"/>
              <a:ea typeface="Meiryo UI" panose="020B0604030504040204" pitchFamily="50" charset="-128"/>
              <a:cs typeface="Ÿà–¾’©"/>
            </a:endParaRPr>
          </a:p>
          <a:p>
            <a:pPr marL="133350"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修繕、経過観察）についての考え方は示されていない。</a:t>
            </a:r>
            <a:endParaRPr lang="en-US" altLang="ja-JP" sz="1600" kern="0" dirty="0">
              <a:solidFill>
                <a:schemeClr val="tx1"/>
              </a:solidFill>
              <a:latin typeface="Meiryo UI" panose="020B0604030504040204" pitchFamily="50" charset="-128"/>
              <a:ea typeface="Meiryo UI" panose="020B0604030504040204" pitchFamily="50" charset="-128"/>
              <a:cs typeface="Ÿà–¾’©"/>
            </a:endParaRPr>
          </a:p>
          <a:p>
            <a:pPr marL="133350" algn="just">
              <a:lnSpc>
                <a:spcPct val="150000"/>
              </a:lnSpc>
            </a:pPr>
            <a:r>
              <a:rPr lang="ja-JP" altLang="en-US" sz="1600" kern="0" dirty="0">
                <a:solidFill>
                  <a:schemeClr val="tx1"/>
                </a:solidFill>
                <a:latin typeface="Meiryo UI" panose="020B0604030504040204" pitchFamily="50" charset="-128"/>
                <a:ea typeface="Meiryo UI" panose="020B0604030504040204" pitchFamily="50" charset="-128"/>
                <a:cs typeface="Ÿà–¾’©"/>
              </a:rPr>
              <a:t>　　　　本改訂では、これら対策方法のふるい分けについて、考え方を位置づける。</a:t>
            </a:r>
            <a:endParaRPr lang="en-US" altLang="ja-JP" sz="1600" kern="0" dirty="0">
              <a:solidFill>
                <a:schemeClr val="tx1"/>
              </a:solidFill>
              <a:latin typeface="Meiryo UI" panose="020B0604030504040204" pitchFamily="50" charset="-128"/>
              <a:ea typeface="Meiryo UI" panose="020B0604030504040204" pitchFamily="50" charset="-128"/>
              <a:cs typeface="Ÿà–¾’©"/>
            </a:endParaRPr>
          </a:p>
          <a:p>
            <a:pPr marL="133350" algn="r">
              <a:lnSpc>
                <a:spcPct val="150000"/>
              </a:lnSpc>
            </a:pPr>
            <a:r>
              <a:rPr lang="ja-JP" altLang="en-US" sz="1600" kern="0" dirty="0">
                <a:solidFill>
                  <a:schemeClr val="tx1"/>
                </a:solidFill>
                <a:latin typeface="Meiryo UI" panose="020B0604030504040204" pitchFamily="50" charset="-128"/>
                <a:ea typeface="Meiryo UI" panose="020B0604030504040204" pitchFamily="50" charset="-128"/>
              </a:rPr>
              <a:t>　　　</a:t>
            </a:r>
            <a:r>
              <a:rPr lang="en-US" altLang="ja-JP" sz="1400" kern="0" dirty="0">
                <a:solidFill>
                  <a:schemeClr val="tx1"/>
                </a:solidFill>
                <a:latin typeface="Meiryo UI" panose="020B0604030504040204" pitchFamily="50" charset="-128"/>
                <a:ea typeface="Meiryo UI" panose="020B0604030504040204" pitchFamily="50" charset="-128"/>
              </a:rPr>
              <a:t>※</a:t>
            </a:r>
            <a:r>
              <a:rPr lang="ja-JP" altLang="en-US" sz="1400" kern="0" dirty="0">
                <a:solidFill>
                  <a:schemeClr val="tx1"/>
                </a:solidFill>
                <a:latin typeface="Meiryo UI" panose="020B0604030504040204" pitchFamily="50" charset="-128"/>
                <a:ea typeface="Meiryo UI" panose="020B0604030504040204" pitchFamily="50" charset="-128"/>
              </a:rPr>
              <a:t>改築：更新または長寿命化対策</a:t>
            </a:r>
            <a:endParaRPr lang="en-US" altLang="ja-JP"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62920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C338A21-1B7C-454F-8A91-FCCBDE637AAD}"/>
              </a:ext>
            </a:extLst>
          </p:cNvPr>
          <p:cNvPicPr>
            <a:picLocks noChangeAspect="1"/>
          </p:cNvPicPr>
          <p:nvPr/>
        </p:nvPicPr>
        <p:blipFill rotWithShape="1">
          <a:blip r:embed="rId2"/>
          <a:srcRect l="8263" t="23120" r="27950" b="15616"/>
          <a:stretch/>
        </p:blipFill>
        <p:spPr>
          <a:xfrm>
            <a:off x="114754" y="2470581"/>
            <a:ext cx="4225652" cy="2536627"/>
          </a:xfrm>
          <a:prstGeom prst="rect">
            <a:avLst/>
          </a:prstGeom>
        </p:spPr>
      </p:pic>
      <p:sp>
        <p:nvSpPr>
          <p:cNvPr id="4" name="テキスト ボックス 3"/>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cs typeface="Meiryo UI" pitchFamily="50" charset="-128"/>
              </a:rPr>
              <a:t>1</a:t>
            </a:r>
            <a:r>
              <a:rPr lang="ja-JP" altLang="en-US" sz="2800" dirty="0">
                <a:solidFill>
                  <a:schemeClr val="bg1"/>
                </a:solidFill>
                <a:latin typeface="Meiryo UI" pitchFamily="50" charset="-128"/>
                <a:ea typeface="Meiryo UI" pitchFamily="50" charset="-128"/>
                <a:cs typeface="Meiryo UI" pitchFamily="50" charset="-128"/>
              </a:rPr>
              <a:t>．下水道管理施設の現状</a:t>
            </a:r>
          </a:p>
        </p:txBody>
      </p:sp>
      <p:sp>
        <p:nvSpPr>
          <p:cNvPr id="15" name="テキスト ボックス 14"/>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2</a:t>
            </a:r>
            <a:r>
              <a:rPr lang="ja-JP" altLang="en-US" sz="2400" dirty="0">
                <a:latin typeface="Meiryo UI" pitchFamily="50" charset="-128"/>
                <a:ea typeface="Meiryo UI" pitchFamily="50" charset="-128"/>
                <a:cs typeface="Meiryo UI" pitchFamily="50" charset="-128"/>
              </a:rPr>
              <a:t>　施設の施工年次</a:t>
            </a:r>
            <a:endParaRPr kumimoji="1" lang="ja-JP" altLang="en-US" sz="2400" dirty="0">
              <a:latin typeface="Meiryo UI" pitchFamily="50" charset="-128"/>
              <a:ea typeface="Meiryo UI" pitchFamily="50" charset="-128"/>
              <a:cs typeface="Meiryo UI" pitchFamily="50" charset="-128"/>
            </a:endParaRPr>
          </a:p>
        </p:txBody>
      </p:sp>
      <p:sp>
        <p:nvSpPr>
          <p:cNvPr id="43" name="正方形/長方形 40">
            <a:extLst>
              <a:ext uri="{FF2B5EF4-FFF2-40B4-BE49-F238E27FC236}">
                <a16:creationId xmlns:a16="http://schemas.microsoft.com/office/drawing/2014/main" id="{CF64E348-83F4-4442-9E65-1F68E86FB7C3}"/>
              </a:ext>
            </a:extLst>
          </p:cNvPr>
          <p:cNvSpPr>
            <a:spLocks noChangeArrowheads="1"/>
          </p:cNvSpPr>
          <p:nvPr/>
        </p:nvSpPr>
        <p:spPr bwMode="auto">
          <a:xfrm>
            <a:off x="399990" y="5601037"/>
            <a:ext cx="4562961" cy="34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ja-JP" sz="800" dirty="0">
                <a:latin typeface="Meiryo UI" pitchFamily="50" charset="-128"/>
                <a:ea typeface="Meiryo UI" pitchFamily="50" charset="-128"/>
                <a:cs typeface="Meiryo UI" pitchFamily="50" charset="-128"/>
              </a:rPr>
              <a:t>※国土交通省 </a:t>
            </a:r>
            <a:r>
              <a:rPr lang="en-US" altLang="ja-JP" sz="800" dirty="0">
                <a:latin typeface="Meiryo UI" pitchFamily="50" charset="-128"/>
                <a:ea typeface="Meiryo UI" pitchFamily="50" charset="-128"/>
                <a:cs typeface="Meiryo UI" pitchFamily="50" charset="-128"/>
              </a:rPr>
              <a:t>HP</a:t>
            </a:r>
            <a:r>
              <a:rPr lang="ja-JP" altLang="ja-JP" sz="800" dirty="0">
                <a:latin typeface="Meiryo UI" pitchFamily="50" charset="-128"/>
                <a:ea typeface="Meiryo UI" pitchFamily="50" charset="-128"/>
                <a:cs typeface="Meiryo UI" pitchFamily="50" charset="-128"/>
              </a:rPr>
              <a:t>資料</a:t>
            </a:r>
            <a:endParaRPr lang="en-US" altLang="ja-JP" sz="800" dirty="0">
              <a:latin typeface="Meiryo UI" pitchFamily="50" charset="-128"/>
              <a:ea typeface="Meiryo UI" pitchFamily="50" charset="-128"/>
              <a:cs typeface="Meiryo UI" pitchFamily="50" charset="-128"/>
            </a:endParaRPr>
          </a:p>
          <a:p>
            <a:pPr eaLnBrk="1" hangingPunct="1"/>
            <a:r>
              <a:rPr lang="ja-JP" altLang="en-US" sz="800" dirty="0">
                <a:latin typeface="Meiryo UI" pitchFamily="50" charset="-128"/>
                <a:ea typeface="Meiryo UI" pitchFamily="50" charset="-128"/>
                <a:cs typeface="Meiryo UI" pitchFamily="50" charset="-128"/>
              </a:rPr>
              <a:t>（</a:t>
            </a:r>
            <a:r>
              <a:rPr lang="en-US" altLang="ja-JP" sz="800" u="sng" dirty="0">
                <a:latin typeface="Meiryo UI" pitchFamily="50" charset="-128"/>
                <a:ea typeface="Meiryo UI" pitchFamily="50" charset="-128"/>
                <a:cs typeface="Meiryo UI" pitchFamily="50" charset="-128"/>
                <a:hlinkClick r:id="rId3"/>
              </a:rPr>
              <a:t>http://</a:t>
            </a:r>
            <a:r>
              <a:rPr lang="en-US" altLang="ja-JP" sz="600" u="sng" dirty="0">
                <a:latin typeface="Meiryo UI" pitchFamily="50" charset="-128"/>
                <a:ea typeface="Meiryo UI" pitchFamily="50" charset="-128"/>
                <a:cs typeface="Meiryo UI" pitchFamily="50" charset="-128"/>
                <a:hlinkClick r:id="rId3"/>
              </a:rPr>
              <a:t>www.mlit.go.jp/mizukokudo/sewerage/crd_sewerage_tk_000135.html</a:t>
            </a:r>
            <a:r>
              <a:rPr lang="ja-JP" altLang="en-US" sz="800" dirty="0">
                <a:latin typeface="Meiryo UI" pitchFamily="50" charset="-128"/>
                <a:ea typeface="Meiryo UI" pitchFamily="50" charset="-128"/>
                <a:cs typeface="Meiryo UI" pitchFamily="50" charset="-128"/>
              </a:rPr>
              <a:t>）より</a:t>
            </a:r>
            <a:endParaRPr lang="ja-JP" altLang="ja-JP" sz="800" dirty="0">
              <a:latin typeface="Meiryo UI" pitchFamily="50" charset="-128"/>
              <a:ea typeface="Meiryo UI" pitchFamily="50" charset="-128"/>
              <a:cs typeface="Meiryo UI" pitchFamily="50" charset="-128"/>
            </a:endParaRPr>
          </a:p>
        </p:txBody>
      </p:sp>
      <p:sp>
        <p:nvSpPr>
          <p:cNvPr id="44" name="テキスト ボックス 43">
            <a:extLst>
              <a:ext uri="{FF2B5EF4-FFF2-40B4-BE49-F238E27FC236}">
                <a16:creationId xmlns:a16="http://schemas.microsoft.com/office/drawing/2014/main" id="{85E4D9B6-D766-4638-9F13-CFB4029E093D}"/>
              </a:ext>
            </a:extLst>
          </p:cNvPr>
          <p:cNvSpPr txBox="1"/>
          <p:nvPr/>
        </p:nvSpPr>
        <p:spPr>
          <a:xfrm>
            <a:off x="5235926" y="2034298"/>
            <a:ext cx="3224506" cy="253916"/>
          </a:xfrm>
          <a:prstGeom prst="rect">
            <a:avLst/>
          </a:prstGeom>
          <a:solidFill>
            <a:srgbClr val="FFFFCC"/>
          </a:solidFill>
          <a:ln w="12700">
            <a:solidFill>
              <a:schemeClr val="tx1"/>
            </a:solidFill>
          </a:ln>
        </p:spPr>
        <p:txBody>
          <a:bodyPr wrap="square">
            <a:spAutoFit/>
          </a:bodyPr>
          <a:lstStyle/>
          <a:p>
            <a:pPr algn="ct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大阪府流域下水道幹線 年度別施工延長（</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R4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末）</a:t>
            </a:r>
          </a:p>
        </p:txBody>
      </p:sp>
      <p:sp>
        <p:nvSpPr>
          <p:cNvPr id="46" name="テキスト ボックス 45">
            <a:extLst>
              <a:ext uri="{FF2B5EF4-FFF2-40B4-BE49-F238E27FC236}">
                <a16:creationId xmlns:a16="http://schemas.microsoft.com/office/drawing/2014/main" id="{D497FBDD-BD26-45A7-A8F5-8CCD03075B4C}"/>
              </a:ext>
            </a:extLst>
          </p:cNvPr>
          <p:cNvSpPr txBox="1"/>
          <p:nvPr/>
        </p:nvSpPr>
        <p:spPr>
          <a:xfrm>
            <a:off x="623248" y="2042419"/>
            <a:ext cx="2805576" cy="253916"/>
          </a:xfrm>
          <a:prstGeom prst="rect">
            <a:avLst/>
          </a:prstGeom>
          <a:solidFill>
            <a:srgbClr val="FFFFCC"/>
          </a:solidFill>
          <a:ln w="12700">
            <a:solidFill>
              <a:schemeClr val="tx1"/>
            </a:solidFill>
          </a:ln>
        </p:spPr>
        <p:txBody>
          <a:bodyPr wrap="none">
            <a:spAutoFit/>
          </a:bodyPr>
          <a:lstStyle/>
          <a:p>
            <a:pPr algn="ct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全国の下水道幹線 年度別施工延長（</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R3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末）</a:t>
            </a:r>
          </a:p>
        </p:txBody>
      </p:sp>
      <p:sp>
        <p:nvSpPr>
          <p:cNvPr id="48" name="テキスト ボックス 5">
            <a:extLst>
              <a:ext uri="{FF2B5EF4-FFF2-40B4-BE49-F238E27FC236}">
                <a16:creationId xmlns:a16="http://schemas.microsoft.com/office/drawing/2014/main" id="{57EBBC8F-6B56-4706-A445-40E407A169D9}"/>
              </a:ext>
            </a:extLst>
          </p:cNvPr>
          <p:cNvSpPr txBox="1"/>
          <p:nvPr/>
        </p:nvSpPr>
        <p:spPr>
          <a:xfrm>
            <a:off x="2252385" y="4107926"/>
            <a:ext cx="429086" cy="2374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a:t>
            </a:r>
          </a:p>
        </p:txBody>
      </p:sp>
      <p:sp>
        <p:nvSpPr>
          <p:cNvPr id="64" name="コンテンツ プレースホルダー 2">
            <a:extLst>
              <a:ext uri="{FF2B5EF4-FFF2-40B4-BE49-F238E27FC236}">
                <a16:creationId xmlns:a16="http://schemas.microsoft.com/office/drawing/2014/main" id="{67AC939C-3645-42F6-8AE9-F18771EF49D8}"/>
              </a:ext>
            </a:extLst>
          </p:cNvPr>
          <p:cNvSpPr txBox="1">
            <a:spLocks/>
          </p:cNvSpPr>
          <p:nvPr/>
        </p:nvSpPr>
        <p:spPr bwMode="auto">
          <a:xfrm>
            <a:off x="525189" y="1376822"/>
            <a:ext cx="8093621" cy="275563"/>
          </a:xfrm>
          <a:prstGeom prst="rect">
            <a:avLst/>
          </a:prstGeom>
          <a:gradFill rotWithShape="0">
            <a:gsLst>
              <a:gs pos="0">
                <a:srgbClr val="FFFF99"/>
              </a:gs>
              <a:gs pos="100000">
                <a:schemeClr val="bg1"/>
              </a:gs>
            </a:gsLst>
            <a:lin ang="5400000" scaled="1"/>
          </a:gradFill>
          <a:ln w="12700">
            <a:solidFill>
              <a:schemeClr val="tx1"/>
            </a:solidFill>
            <a:miter lim="800000"/>
            <a:headEnd/>
            <a:tailEnd/>
          </a:ln>
        </p:spPr>
        <p:txBody>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spcBef>
                <a:spcPts val="600"/>
              </a:spcBef>
              <a:buFont typeface="Arial" charset="0"/>
              <a:buNone/>
            </a:pPr>
            <a:r>
              <a:rPr lang="ja-JP" altLang="en-US" sz="1400" dirty="0">
                <a:latin typeface="Meiryo UI" pitchFamily="50" charset="-128"/>
                <a:ea typeface="Meiryo UI" pitchFamily="50" charset="-128"/>
                <a:cs typeface="Meiryo UI" pitchFamily="50" charset="-128"/>
              </a:rPr>
              <a:t>全国の状況と同じく、高齢化施設が増加</a:t>
            </a:r>
            <a:endParaRPr lang="en-US" altLang="ja-JP" sz="1400" dirty="0">
              <a:latin typeface="Meiryo UI" pitchFamily="50" charset="-128"/>
              <a:ea typeface="Meiryo UI" pitchFamily="50" charset="-128"/>
              <a:cs typeface="Meiryo UI" pitchFamily="50" charset="-128"/>
            </a:endParaRPr>
          </a:p>
        </p:txBody>
      </p:sp>
      <p:pic>
        <p:nvPicPr>
          <p:cNvPr id="5" name="図 4">
            <a:extLst>
              <a:ext uri="{FF2B5EF4-FFF2-40B4-BE49-F238E27FC236}">
                <a16:creationId xmlns:a16="http://schemas.microsoft.com/office/drawing/2014/main" id="{64DF3A7C-CAB0-44A4-AF6F-3EF9A5E04848}"/>
              </a:ext>
            </a:extLst>
          </p:cNvPr>
          <p:cNvPicPr>
            <a:picLocks noChangeAspect="1"/>
          </p:cNvPicPr>
          <p:nvPr/>
        </p:nvPicPr>
        <p:blipFill>
          <a:blip r:embed="rId4"/>
          <a:stretch>
            <a:fillRect/>
          </a:stretch>
        </p:blipFill>
        <p:spPr>
          <a:xfrm>
            <a:off x="4045414" y="2246214"/>
            <a:ext cx="4983832" cy="2754223"/>
          </a:xfrm>
          <a:prstGeom prst="rect">
            <a:avLst/>
          </a:prstGeom>
        </p:spPr>
      </p:pic>
      <p:sp>
        <p:nvSpPr>
          <p:cNvPr id="6" name="正方形/長方形 5">
            <a:extLst>
              <a:ext uri="{FF2B5EF4-FFF2-40B4-BE49-F238E27FC236}">
                <a16:creationId xmlns:a16="http://schemas.microsoft.com/office/drawing/2014/main" id="{92E12F83-14BB-4A3F-9D88-A4FB02BFE614}"/>
              </a:ext>
            </a:extLst>
          </p:cNvPr>
          <p:cNvSpPr/>
          <p:nvPr/>
        </p:nvSpPr>
        <p:spPr>
          <a:xfrm>
            <a:off x="2771800" y="4807308"/>
            <a:ext cx="1568606" cy="203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35">
            <a:extLst>
              <a:ext uri="{FF2B5EF4-FFF2-40B4-BE49-F238E27FC236}">
                <a16:creationId xmlns:a16="http://schemas.microsoft.com/office/drawing/2014/main" id="{CBDE996B-6B1E-4A5F-9665-1C08A734CC4F}"/>
              </a:ext>
            </a:extLst>
          </p:cNvPr>
          <p:cNvSpPr txBox="1"/>
          <p:nvPr/>
        </p:nvSpPr>
        <p:spPr>
          <a:xfrm>
            <a:off x="755576" y="3623325"/>
            <a:ext cx="1145652" cy="3609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dirty="0"/>
              <a:t>（約</a:t>
            </a:r>
            <a:r>
              <a:rPr kumimoji="1" lang="en-US" altLang="ja-JP" sz="1000" dirty="0"/>
              <a:t>6</a:t>
            </a:r>
            <a:r>
              <a:rPr kumimoji="1" lang="ja-JP" altLang="en-US" sz="1000" dirty="0"/>
              <a:t>％）</a:t>
            </a:r>
            <a:endParaRPr kumimoji="1" lang="en-US" altLang="ja-JP" sz="1000" dirty="0"/>
          </a:p>
        </p:txBody>
      </p:sp>
      <p:sp>
        <p:nvSpPr>
          <p:cNvPr id="13" name="スライド番号プレースホルダー 17">
            <a:extLst>
              <a:ext uri="{FF2B5EF4-FFF2-40B4-BE49-F238E27FC236}">
                <a16:creationId xmlns:a16="http://schemas.microsoft.com/office/drawing/2014/main" id="{D7B3B6C4-5834-4986-8ECF-80DA0D75C6D4}"/>
              </a:ext>
            </a:extLst>
          </p:cNvPr>
          <p:cNvSpPr>
            <a:spLocks noGrp="1"/>
          </p:cNvSpPr>
          <p:nvPr>
            <p:ph type="sldNum" sz="quarter" idx="12"/>
          </p:nvPr>
        </p:nvSpPr>
        <p:spPr>
          <a:xfrm>
            <a:off x="7812360" y="6495499"/>
            <a:ext cx="1828800" cy="365125"/>
          </a:xfrm>
        </p:spPr>
        <p:txBody>
          <a:bodyPr/>
          <a:lstStyle/>
          <a:p>
            <a:fld id="{682EF9F9-C4E8-46B2-BBF1-33E3162B856A}" type="slidenum">
              <a:rPr kumimoji="1" lang="ja-JP" altLang="en-US" smtClean="0"/>
              <a:t>4</a:t>
            </a:fld>
            <a:endParaRPr kumimoji="1" lang="ja-JP" altLang="en-US" dirty="0"/>
          </a:p>
        </p:txBody>
      </p:sp>
    </p:spTree>
    <p:extLst>
      <p:ext uri="{BB962C8B-B14F-4D97-AF65-F5344CB8AC3E}">
        <p14:creationId xmlns:p14="http://schemas.microsoft.com/office/powerpoint/2010/main" val="1332870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856" y="0"/>
            <a:ext cx="9157855" cy="523220"/>
          </a:xfrm>
          <a:prstGeom prst="rect">
            <a:avLst/>
          </a:prstGeom>
          <a:solidFill>
            <a:srgbClr val="002060"/>
          </a:solidFill>
        </p:spPr>
        <p:txBody>
          <a:bodyPr wrap="square" rtlCol="0">
            <a:spAutoFit/>
          </a:bodyPr>
          <a:lstStyle/>
          <a:p>
            <a:r>
              <a:rPr lang="en-US" altLang="ja-JP" sz="2800" dirty="0">
                <a:solidFill>
                  <a:schemeClr val="bg1"/>
                </a:solidFill>
                <a:latin typeface="Meiryo UI" pitchFamily="50" charset="-128"/>
                <a:ea typeface="Meiryo UI" pitchFamily="50" charset="-128"/>
                <a:cs typeface="Meiryo UI" pitchFamily="50" charset="-128"/>
              </a:rPr>
              <a:t>1</a:t>
            </a:r>
            <a:r>
              <a:rPr lang="ja-JP" altLang="en-US" sz="2800" dirty="0">
                <a:solidFill>
                  <a:schemeClr val="bg1"/>
                </a:solidFill>
                <a:latin typeface="Meiryo UI" pitchFamily="50" charset="-128"/>
                <a:ea typeface="Meiryo UI" pitchFamily="50" charset="-128"/>
                <a:cs typeface="Meiryo UI" pitchFamily="50" charset="-128"/>
              </a:rPr>
              <a:t>．下水道管理施設の現状</a:t>
            </a:r>
          </a:p>
        </p:txBody>
      </p:sp>
      <p:sp>
        <p:nvSpPr>
          <p:cNvPr id="15" name="テキスト ボックス 14"/>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2</a:t>
            </a:r>
            <a:r>
              <a:rPr lang="ja-JP" altLang="en-US" sz="2400" dirty="0">
                <a:latin typeface="Meiryo UI" pitchFamily="50" charset="-128"/>
                <a:ea typeface="Meiryo UI" pitchFamily="50" charset="-128"/>
                <a:cs typeface="Meiryo UI" pitchFamily="50" charset="-128"/>
              </a:rPr>
              <a:t>　施設の施工年次</a:t>
            </a:r>
            <a:endParaRPr kumimoji="1" lang="ja-JP" altLang="en-US" sz="2400" dirty="0">
              <a:latin typeface="Meiryo UI" pitchFamily="50" charset="-128"/>
              <a:ea typeface="Meiryo UI" pitchFamily="50" charset="-128"/>
              <a:cs typeface="Meiryo UI" pitchFamily="50" charset="-128"/>
            </a:endParaRPr>
          </a:p>
        </p:txBody>
      </p:sp>
      <p:graphicFrame>
        <p:nvGraphicFramePr>
          <p:cNvPr id="74" name="グラフ 73">
            <a:extLst>
              <a:ext uri="{FF2B5EF4-FFF2-40B4-BE49-F238E27FC236}">
                <a16:creationId xmlns:a16="http://schemas.microsoft.com/office/drawing/2014/main" id="{7DCD328C-8601-4204-8CF0-DCEDBB4F3A20}"/>
              </a:ext>
            </a:extLst>
          </p:cNvPr>
          <p:cNvGraphicFramePr>
            <a:graphicFrameLocks/>
          </p:cNvGraphicFramePr>
          <p:nvPr>
            <p:extLst>
              <p:ext uri="{D42A27DB-BD31-4B8C-83A1-F6EECF244321}">
                <p14:modId xmlns:p14="http://schemas.microsoft.com/office/powerpoint/2010/main" val="1920024065"/>
              </p:ext>
            </p:extLst>
          </p:nvPr>
        </p:nvGraphicFramePr>
        <p:xfrm>
          <a:off x="241524" y="1551315"/>
          <a:ext cx="8903951" cy="3305657"/>
        </p:xfrm>
        <a:graphic>
          <a:graphicData uri="http://schemas.openxmlformats.org/drawingml/2006/chart">
            <c:chart xmlns:c="http://schemas.openxmlformats.org/drawingml/2006/chart" xmlns:r="http://schemas.openxmlformats.org/officeDocument/2006/relationships" r:id="rId2"/>
          </a:graphicData>
        </a:graphic>
      </p:graphicFrame>
      <p:sp>
        <p:nvSpPr>
          <p:cNvPr id="75" name="角丸四角形 27">
            <a:extLst>
              <a:ext uri="{FF2B5EF4-FFF2-40B4-BE49-F238E27FC236}">
                <a16:creationId xmlns:a16="http://schemas.microsoft.com/office/drawing/2014/main" id="{BB333ABD-DCDB-4E3C-BC51-25A66193B624}"/>
              </a:ext>
            </a:extLst>
          </p:cNvPr>
          <p:cNvSpPr/>
          <p:nvPr/>
        </p:nvSpPr>
        <p:spPr>
          <a:xfrm>
            <a:off x="3563888" y="1599995"/>
            <a:ext cx="1526983" cy="3256977"/>
          </a:xfrm>
          <a:prstGeom prst="roundRect">
            <a:avLst>
              <a:gd name="adj" fmla="val 6767"/>
            </a:avLst>
          </a:prstGeom>
          <a:solidFill>
            <a:srgbClr val="FF99FF">
              <a:alpha val="25000"/>
            </a:srgbClr>
          </a:solidFill>
          <a:ln w="34925" cap="rnd" cmpd="sng">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662" dirty="0"/>
          </a:p>
        </p:txBody>
      </p:sp>
      <p:pic>
        <p:nvPicPr>
          <p:cNvPr id="77" name="Picture 2" descr="Z:\04事業G\★A)必要ファイル（常用）\_000 事業Gサーバー\_25 設備フォルダ\02 改築計画\劣化状況写真\氷野P雨水除塵機\P1060060.JPG">
            <a:extLst>
              <a:ext uri="{FF2B5EF4-FFF2-40B4-BE49-F238E27FC236}">
                <a16:creationId xmlns:a16="http://schemas.microsoft.com/office/drawing/2014/main" id="{DA4EE6AC-DC82-459B-930B-EA9847F001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454" y="4957129"/>
            <a:ext cx="2400886" cy="180066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3" descr="P1010060">
            <a:extLst>
              <a:ext uri="{FF2B5EF4-FFF2-40B4-BE49-F238E27FC236}">
                <a16:creationId xmlns:a16="http://schemas.microsoft.com/office/drawing/2014/main" id="{E9E3BC01-580E-4215-8C96-A86ACFB069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0136" y="4957129"/>
            <a:ext cx="2403486" cy="180066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descr="P1010039">
            <a:extLst>
              <a:ext uri="{FF2B5EF4-FFF2-40B4-BE49-F238E27FC236}">
                <a16:creationId xmlns:a16="http://schemas.microsoft.com/office/drawing/2014/main" id="{45586B9B-D280-41C4-9786-BD36EB3F5B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7906" y="4971435"/>
            <a:ext cx="2384394" cy="1786360"/>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直線コネクタ 79">
            <a:extLst>
              <a:ext uri="{FF2B5EF4-FFF2-40B4-BE49-F238E27FC236}">
                <a16:creationId xmlns:a16="http://schemas.microsoft.com/office/drawing/2014/main" id="{F1D2B394-163F-4EA1-9FF5-9B299F981FAF}"/>
              </a:ext>
            </a:extLst>
          </p:cNvPr>
          <p:cNvCxnSpPr/>
          <p:nvPr/>
        </p:nvCxnSpPr>
        <p:spPr>
          <a:xfrm flipV="1">
            <a:off x="3943443" y="2751440"/>
            <a:ext cx="0" cy="1714624"/>
          </a:xfrm>
          <a:prstGeom prst="line">
            <a:avLst/>
          </a:prstGeom>
          <a:ln w="34925">
            <a:solidFill>
              <a:srgbClr val="C00000"/>
            </a:solidFill>
            <a:prstDash val="lgDashDot"/>
          </a:ln>
        </p:spPr>
        <p:style>
          <a:lnRef idx="1">
            <a:schemeClr val="accent1"/>
          </a:lnRef>
          <a:fillRef idx="0">
            <a:schemeClr val="accent1"/>
          </a:fillRef>
          <a:effectRef idx="0">
            <a:schemeClr val="accent1"/>
          </a:effectRef>
          <a:fontRef idx="minor">
            <a:schemeClr val="tx1"/>
          </a:fontRef>
        </p:style>
      </p:cxnSp>
      <p:sp>
        <p:nvSpPr>
          <p:cNvPr id="81" name="タイトル 2">
            <a:extLst>
              <a:ext uri="{FF2B5EF4-FFF2-40B4-BE49-F238E27FC236}">
                <a16:creationId xmlns:a16="http://schemas.microsoft.com/office/drawing/2014/main" id="{79220474-6033-4C68-8D4F-A554544E89CB}"/>
              </a:ext>
            </a:extLst>
          </p:cNvPr>
          <p:cNvSpPr txBox="1">
            <a:spLocks/>
          </p:cNvSpPr>
          <p:nvPr/>
        </p:nvSpPr>
        <p:spPr>
          <a:xfrm>
            <a:off x="147300" y="1201181"/>
            <a:ext cx="4723571" cy="299077"/>
          </a:xfrm>
          <a:prstGeom prst="rect">
            <a:avLst/>
          </a:prstGeom>
        </p:spPr>
        <p:txBody>
          <a:bodyPr>
            <a:noAutofit/>
          </a:bodyPr>
          <a:lstStyle>
            <a:lvl1pPr algn="l" defTabSz="914400" rtl="0" eaLnBrk="1" latinLnBrk="0" hangingPunct="1">
              <a:spcBef>
                <a:spcPct val="0"/>
              </a:spcBef>
              <a:buNone/>
              <a:defRPr kumimoji="1" sz="4000" kern="1200" spc="-100" baseline="0">
                <a:solidFill>
                  <a:schemeClr val="tx2"/>
                </a:solidFill>
                <a:latin typeface="+mj-lt"/>
                <a:ea typeface="+mj-ea"/>
                <a:cs typeface="+mj-cs"/>
              </a:defRPr>
            </a:lvl1pPr>
          </a:lstStyle>
          <a:p>
            <a:r>
              <a:rPr lang="ja-JP" altLang="en-US" sz="1477" b="1"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77" b="1"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477" b="1" dirty="0">
                <a:latin typeface="Meiryo UI" panose="020B0604030504040204" pitchFamily="50" charset="-128"/>
                <a:ea typeface="Meiryo UI" panose="020B0604030504040204" pitchFamily="50" charset="-128"/>
                <a:cs typeface="Meiryo UI" panose="020B0604030504040204" pitchFamily="50" charset="-128"/>
              </a:rPr>
              <a:t>期建設需要への対応（設備再構築時代への突入）</a:t>
            </a:r>
            <a:endParaRPr lang="en-US" altLang="ja-JP" sz="1477"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2" name="直線矢印コネクタ 81">
            <a:extLst>
              <a:ext uri="{FF2B5EF4-FFF2-40B4-BE49-F238E27FC236}">
                <a16:creationId xmlns:a16="http://schemas.microsoft.com/office/drawing/2014/main" id="{A1D887B5-BB8D-4838-81E5-A1359ABFAD28}"/>
              </a:ext>
            </a:extLst>
          </p:cNvPr>
          <p:cNvCxnSpPr/>
          <p:nvPr/>
        </p:nvCxnSpPr>
        <p:spPr>
          <a:xfrm>
            <a:off x="1136610" y="2109996"/>
            <a:ext cx="2452687"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直線矢印コネクタ 82">
            <a:extLst>
              <a:ext uri="{FF2B5EF4-FFF2-40B4-BE49-F238E27FC236}">
                <a16:creationId xmlns:a16="http://schemas.microsoft.com/office/drawing/2014/main" id="{904909BD-A919-4828-B073-04FFE7594C60}"/>
              </a:ext>
            </a:extLst>
          </p:cNvPr>
          <p:cNvCxnSpPr/>
          <p:nvPr/>
        </p:nvCxnSpPr>
        <p:spPr>
          <a:xfrm>
            <a:off x="3563888" y="2109996"/>
            <a:ext cx="1526983" cy="0"/>
          </a:xfrm>
          <a:prstGeom prst="straightConnector1">
            <a:avLst/>
          </a:prstGeom>
          <a:ln w="3810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95F4543F-52B2-4862-8623-A6F6889A3C78}"/>
              </a:ext>
            </a:extLst>
          </p:cNvPr>
          <p:cNvCxnSpPr/>
          <p:nvPr/>
        </p:nvCxnSpPr>
        <p:spPr>
          <a:xfrm>
            <a:off x="5100686" y="2109996"/>
            <a:ext cx="2469864"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タイトル 2">
            <a:extLst>
              <a:ext uri="{FF2B5EF4-FFF2-40B4-BE49-F238E27FC236}">
                <a16:creationId xmlns:a16="http://schemas.microsoft.com/office/drawing/2014/main" id="{BDC80C89-2E27-45BC-A4D7-761AF967B80E}"/>
              </a:ext>
            </a:extLst>
          </p:cNvPr>
          <p:cNvSpPr txBox="1">
            <a:spLocks/>
          </p:cNvSpPr>
          <p:nvPr/>
        </p:nvSpPr>
        <p:spPr>
          <a:xfrm>
            <a:off x="1529449" y="1779566"/>
            <a:ext cx="1798938" cy="255153"/>
          </a:xfrm>
          <a:prstGeom prst="rect">
            <a:avLst/>
          </a:prstGeom>
        </p:spPr>
        <p:txBody>
          <a:bodyPr>
            <a:noAutofit/>
          </a:bodyPr>
          <a:lstStyle>
            <a:lvl1pPr algn="l" defTabSz="914400" rtl="0" eaLnBrk="1" latinLnBrk="0" hangingPunct="1">
              <a:spcBef>
                <a:spcPct val="0"/>
              </a:spcBef>
              <a:buNone/>
              <a:defRPr kumimoji="1" sz="4000" kern="1200" spc="-100" baseline="0">
                <a:solidFill>
                  <a:schemeClr val="tx2"/>
                </a:solidFill>
                <a:latin typeface="+mj-lt"/>
                <a:ea typeface="+mj-ea"/>
                <a:cs typeface="+mj-cs"/>
              </a:defRPr>
            </a:lvl1pPr>
          </a:lstStyle>
          <a:p>
            <a:r>
              <a:rPr lang="ja-JP" altLang="en-US" sz="1292" b="1"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期（新設時代）</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タイトル 2">
            <a:extLst>
              <a:ext uri="{FF2B5EF4-FFF2-40B4-BE49-F238E27FC236}">
                <a16:creationId xmlns:a16="http://schemas.microsoft.com/office/drawing/2014/main" id="{0D9D7684-9AF6-467F-86DD-7ABBB76D9B6D}"/>
              </a:ext>
            </a:extLst>
          </p:cNvPr>
          <p:cNvSpPr txBox="1">
            <a:spLocks/>
          </p:cNvSpPr>
          <p:nvPr/>
        </p:nvSpPr>
        <p:spPr>
          <a:xfrm>
            <a:off x="5231990" y="1779566"/>
            <a:ext cx="2468946" cy="291170"/>
          </a:xfrm>
          <a:prstGeom prst="rect">
            <a:avLst/>
          </a:prstGeom>
        </p:spPr>
        <p:txBody>
          <a:bodyPr wrap="none">
            <a:spAutoFit/>
          </a:bodyPr>
          <a:lstStyle>
            <a:lvl1pPr algn="l" defTabSz="914400" rtl="0" eaLnBrk="1" latinLnBrk="0" hangingPunct="1">
              <a:spcBef>
                <a:spcPct val="0"/>
              </a:spcBef>
              <a:buNone/>
              <a:defRPr kumimoji="1" sz="4000" kern="1200" spc="-100" baseline="0">
                <a:solidFill>
                  <a:schemeClr val="tx2"/>
                </a:solidFill>
                <a:latin typeface="+mj-lt"/>
                <a:ea typeface="+mj-ea"/>
                <a:cs typeface="+mj-cs"/>
              </a:defRPr>
            </a:lvl1pPr>
          </a:lstStyle>
          <a:p>
            <a:pPr algn="ctr"/>
            <a:r>
              <a:rPr lang="ja-JP" altLang="en-US" sz="1292"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292"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292"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期（設備＋土木再構築時代）</a:t>
            </a:r>
            <a:endParaRPr lang="en-US" altLang="ja-JP" sz="1292"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角丸四角形 28">
            <a:extLst>
              <a:ext uri="{FF2B5EF4-FFF2-40B4-BE49-F238E27FC236}">
                <a16:creationId xmlns:a16="http://schemas.microsoft.com/office/drawing/2014/main" id="{2D01455A-9DEF-4511-ABE7-E995EB6DDA72}"/>
              </a:ext>
            </a:extLst>
          </p:cNvPr>
          <p:cNvSpPr/>
          <p:nvPr/>
        </p:nvSpPr>
        <p:spPr>
          <a:xfrm>
            <a:off x="471282" y="4856972"/>
            <a:ext cx="8242146" cy="1994068"/>
          </a:xfrm>
          <a:prstGeom prst="roundRect">
            <a:avLst/>
          </a:prstGeom>
          <a:noFill/>
          <a:ln w="28575" cap="rnd"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662" dirty="0"/>
          </a:p>
        </p:txBody>
      </p:sp>
      <p:sp>
        <p:nvSpPr>
          <p:cNvPr id="88" name="角丸四角形吹き出し 29">
            <a:extLst>
              <a:ext uri="{FF2B5EF4-FFF2-40B4-BE49-F238E27FC236}">
                <a16:creationId xmlns:a16="http://schemas.microsoft.com/office/drawing/2014/main" id="{B9EBA09F-BEEA-4C11-B991-1D4B8B1B0059}"/>
              </a:ext>
            </a:extLst>
          </p:cNvPr>
          <p:cNvSpPr/>
          <p:nvPr/>
        </p:nvSpPr>
        <p:spPr>
          <a:xfrm>
            <a:off x="5227070" y="583273"/>
            <a:ext cx="3586062" cy="997255"/>
          </a:xfrm>
          <a:prstGeom prst="wedgeRoundRectCallout">
            <a:avLst>
              <a:gd name="adj1" fmla="val 36359"/>
              <a:gd name="adj2" fmla="val 1676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108" dirty="0">
                <a:solidFill>
                  <a:schemeClr val="tx1"/>
                </a:solidFill>
                <a:latin typeface="HGP創英角ﾎﾟｯﾌﾟ体" panose="040B0A00000000000000" pitchFamily="50" charset="-128"/>
                <a:ea typeface="HGP創英角ﾎﾟｯﾌﾟ体" panose="040B0A00000000000000" pitchFamily="50" charset="-128"/>
              </a:rPr>
              <a:t>試算条件</a:t>
            </a:r>
            <a:endParaRPr lang="en-US" altLang="ja-JP" sz="1108" dirty="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108" dirty="0">
                <a:solidFill>
                  <a:schemeClr val="tx1"/>
                </a:solidFill>
                <a:latin typeface="HGP創英角ﾎﾟｯﾌﾟ体" panose="040B0A00000000000000" pitchFamily="50" charset="-128"/>
                <a:ea typeface="HGP創英角ﾎﾟｯﾌﾟ体" panose="040B0A00000000000000" pitchFamily="50" charset="-128"/>
              </a:rPr>
              <a:t>事業費は資産台帳の取得価格をベースとする</a:t>
            </a:r>
            <a:endParaRPr lang="en-US" altLang="ja-JP" sz="1108" dirty="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015" dirty="0">
                <a:solidFill>
                  <a:schemeClr val="tx1"/>
                </a:solidFill>
                <a:latin typeface="HGP創英角ﾎﾟｯﾌﾟ体" panose="040B0A00000000000000" pitchFamily="50" charset="-128"/>
                <a:ea typeface="HGP創英角ﾎﾟｯﾌﾟ体" panose="040B0A00000000000000" pitchFamily="50" charset="-128"/>
              </a:rPr>
              <a:t>完成年度から</a:t>
            </a:r>
            <a:r>
              <a:rPr lang="ja-JP" altLang="en-US" sz="1015" dirty="0">
                <a:solidFill>
                  <a:srgbClr val="CC3300"/>
                </a:solidFill>
                <a:latin typeface="HGP創英角ﾎﾟｯﾌﾟ体" panose="040B0A00000000000000" pitchFamily="50" charset="-128"/>
                <a:ea typeface="HGP創英角ﾎﾟｯﾌﾟ体" panose="040B0A00000000000000" pitchFamily="50" charset="-128"/>
              </a:rPr>
              <a:t>標準耐用年数の１．５倍経過時点で改築更新</a:t>
            </a:r>
            <a:endParaRPr lang="en-US" altLang="ja-JP" sz="1015" dirty="0">
              <a:solidFill>
                <a:srgbClr val="CC3300"/>
              </a:solidFill>
              <a:latin typeface="HGP創英角ﾎﾟｯﾌﾟ体" panose="040B0A00000000000000" pitchFamily="50" charset="-128"/>
              <a:ea typeface="HGP創英角ﾎﾟｯﾌﾟ体" panose="040B0A00000000000000" pitchFamily="50" charset="-128"/>
            </a:endParaRPr>
          </a:p>
          <a:p>
            <a:r>
              <a:rPr lang="ja-JP" altLang="en-US" sz="1015" dirty="0">
                <a:solidFill>
                  <a:schemeClr val="tx1"/>
                </a:solidFill>
                <a:latin typeface="HGP創英角ﾎﾟｯﾌﾟ体" panose="040B0A00000000000000" pitchFamily="50" charset="-128"/>
                <a:ea typeface="HGP創英角ﾎﾟｯﾌﾟ体" panose="040B0A00000000000000" pitchFamily="50" charset="-128"/>
              </a:rPr>
              <a:t>事業費は完成年度に一括計上（年割無し）</a:t>
            </a:r>
            <a:endParaRPr lang="en-US" altLang="ja-JP" sz="1015" dirty="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015" dirty="0">
                <a:solidFill>
                  <a:schemeClr val="tx1"/>
                </a:solidFill>
                <a:latin typeface="HGP創英角ﾎﾟｯﾌﾟ体" panose="040B0A00000000000000" pitchFamily="50" charset="-128"/>
                <a:ea typeface="HGP創英角ﾎﾟｯﾌﾟ体" panose="040B0A00000000000000" pitchFamily="50" charset="-128"/>
              </a:rPr>
              <a:t>デフレーターは見込まず</a:t>
            </a:r>
            <a:endParaRPr lang="en-US" altLang="ja-JP" sz="1015" dirty="0">
              <a:solidFill>
                <a:schemeClr val="tx1"/>
              </a:solidFill>
              <a:latin typeface="HGP創英角ﾎﾟｯﾌﾟ体" panose="040B0A00000000000000" pitchFamily="50" charset="-128"/>
              <a:ea typeface="HGP創英角ﾎﾟｯﾌﾟ体" panose="040B0A00000000000000" pitchFamily="50" charset="-128"/>
            </a:endParaRPr>
          </a:p>
          <a:p>
            <a:r>
              <a:rPr lang="ja-JP" altLang="en-US" sz="1015" dirty="0">
                <a:solidFill>
                  <a:schemeClr val="tx1"/>
                </a:solidFill>
                <a:latin typeface="HGP創英角ﾎﾟｯﾌﾟ体" panose="040B0A00000000000000" pitchFamily="50" charset="-128"/>
                <a:ea typeface="HGP創英角ﾎﾟｯﾌﾟ体" panose="040B0A00000000000000" pitchFamily="50" charset="-128"/>
              </a:rPr>
              <a:t>（ただし、土木施設は撤去費を含んでいる。）　</a:t>
            </a:r>
            <a:endParaRPr lang="en-US" altLang="ja-JP" sz="1015"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91" name="テキスト ボックス 90">
            <a:extLst>
              <a:ext uri="{FF2B5EF4-FFF2-40B4-BE49-F238E27FC236}">
                <a16:creationId xmlns:a16="http://schemas.microsoft.com/office/drawing/2014/main" id="{48838C1E-CC8C-4479-9097-9D6B6A56295D}"/>
              </a:ext>
            </a:extLst>
          </p:cNvPr>
          <p:cNvSpPr txBox="1"/>
          <p:nvPr/>
        </p:nvSpPr>
        <p:spPr>
          <a:xfrm>
            <a:off x="637454" y="4943275"/>
            <a:ext cx="1408282" cy="319639"/>
          </a:xfrm>
          <a:prstGeom prst="rect">
            <a:avLst/>
          </a:prstGeom>
          <a:solidFill>
            <a:schemeClr val="bg1"/>
          </a:solidFill>
        </p:spPr>
        <p:txBody>
          <a:bodyPr wrap="square" rtlCol="0">
            <a:spAutoFit/>
          </a:bodyPr>
          <a:lstStyle/>
          <a:p>
            <a:r>
              <a:rPr lang="ja-JP" altLang="en-US" sz="1477" b="1" dirty="0">
                <a:latin typeface="HG丸ｺﾞｼｯｸM-PRO" panose="020F0600000000000000" pitchFamily="50" charset="-128"/>
                <a:ea typeface="HG丸ｺﾞｼｯｸM-PRO" panose="020F0600000000000000" pitchFamily="50" charset="-128"/>
              </a:rPr>
              <a:t>老朽化の進行</a:t>
            </a:r>
          </a:p>
        </p:txBody>
      </p:sp>
      <p:cxnSp>
        <p:nvCxnSpPr>
          <p:cNvPr id="92" name="直線矢印コネクタ 91">
            <a:extLst>
              <a:ext uri="{FF2B5EF4-FFF2-40B4-BE49-F238E27FC236}">
                <a16:creationId xmlns:a16="http://schemas.microsoft.com/office/drawing/2014/main" id="{627C5F0F-1892-4A60-A7B2-F94C829176C6}"/>
              </a:ext>
            </a:extLst>
          </p:cNvPr>
          <p:cNvCxnSpPr>
            <a:cxnSpLocks/>
            <a:endCxn id="91" idx="0"/>
          </p:cNvCxnSpPr>
          <p:nvPr/>
        </p:nvCxnSpPr>
        <p:spPr>
          <a:xfrm flipH="1">
            <a:off x="1341595" y="2751440"/>
            <a:ext cx="2319816" cy="219183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4" name="タイトル 2">
            <a:extLst>
              <a:ext uri="{FF2B5EF4-FFF2-40B4-BE49-F238E27FC236}">
                <a16:creationId xmlns:a16="http://schemas.microsoft.com/office/drawing/2014/main" id="{4E75F27E-B935-4602-A732-C0CABC21BE6C}"/>
              </a:ext>
            </a:extLst>
          </p:cNvPr>
          <p:cNvSpPr txBox="1">
            <a:spLocks/>
          </p:cNvSpPr>
          <p:nvPr/>
        </p:nvSpPr>
        <p:spPr>
          <a:xfrm>
            <a:off x="3427689" y="1563845"/>
            <a:ext cx="1799381" cy="517940"/>
          </a:xfrm>
          <a:prstGeom prst="rect">
            <a:avLst/>
          </a:prstGeom>
          <a:noFill/>
        </p:spPr>
        <p:txBody>
          <a:bodyPr>
            <a:noAutofit/>
          </a:bodyPr>
          <a:lstStyle>
            <a:lvl1pPr algn="l" defTabSz="914400" rtl="0" eaLnBrk="1" latinLnBrk="0" hangingPunct="1">
              <a:spcBef>
                <a:spcPct val="0"/>
              </a:spcBef>
              <a:buNone/>
              <a:defRPr kumimoji="1" sz="4000" kern="1200" spc="-100" baseline="0">
                <a:solidFill>
                  <a:schemeClr val="tx2"/>
                </a:solidFill>
                <a:latin typeface="+mj-lt"/>
                <a:ea typeface="+mj-ea"/>
                <a:cs typeface="+mj-cs"/>
              </a:defRPr>
            </a:lvl1pPr>
          </a:lstStyle>
          <a:p>
            <a:pPr algn="ct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期</a:t>
            </a:r>
            <a:endPar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（設備再構築時代）</a:t>
            </a:r>
            <a:endPar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タイトル 1">
            <a:extLst>
              <a:ext uri="{FF2B5EF4-FFF2-40B4-BE49-F238E27FC236}">
                <a16:creationId xmlns:a16="http://schemas.microsoft.com/office/drawing/2014/main" id="{6CFA6664-54F4-4FEC-9644-817A558A1322}"/>
              </a:ext>
            </a:extLst>
          </p:cNvPr>
          <p:cNvSpPr txBox="1">
            <a:spLocks/>
          </p:cNvSpPr>
          <p:nvPr/>
        </p:nvSpPr>
        <p:spPr>
          <a:xfrm>
            <a:off x="3640059" y="2403331"/>
            <a:ext cx="585417" cy="348109"/>
          </a:xfrm>
          <a:prstGeom prst="rect">
            <a:avLst/>
          </a:prstGeom>
          <a:solidFill>
            <a:schemeClr val="bg1"/>
          </a:solidFill>
        </p:spPr>
        <p:txBody>
          <a:bodyPr wrap="none">
            <a:spAutoFit/>
          </a:bodyPr>
          <a:lstStyle>
            <a:lvl1pPr algn="l" defTabSz="914400" rtl="0" eaLnBrk="1" latinLnBrk="0" hangingPunct="1">
              <a:spcBef>
                <a:spcPct val="0"/>
              </a:spcBef>
              <a:buNone/>
              <a:defRPr kumimoji="1" sz="4000" kern="1200" spc="-100" baseline="0">
                <a:solidFill>
                  <a:schemeClr val="tx2"/>
                </a:solidFill>
                <a:latin typeface="+mj-lt"/>
                <a:ea typeface="+mj-ea"/>
                <a:cs typeface="+mj-cs"/>
              </a:defRPr>
            </a:lvl1pPr>
          </a:lstStyle>
          <a:p>
            <a:r>
              <a:rPr lang="ja-JP" altLang="en-US" sz="1662" b="1" dirty="0">
                <a:solidFill>
                  <a:srgbClr val="CC3300"/>
                </a:solidFill>
                <a:latin typeface="Meiryo UI" panose="020B0604030504040204" pitchFamily="50" charset="-128"/>
                <a:ea typeface="Meiryo UI" panose="020B0604030504040204" pitchFamily="50" charset="-128"/>
                <a:cs typeface="Meiryo UI" panose="020B0604030504040204" pitchFamily="50" charset="-128"/>
              </a:rPr>
              <a:t>現在</a:t>
            </a:r>
          </a:p>
        </p:txBody>
      </p:sp>
      <p:sp>
        <p:nvSpPr>
          <p:cNvPr id="22" name="スライド番号プレースホルダー 17">
            <a:extLst>
              <a:ext uri="{FF2B5EF4-FFF2-40B4-BE49-F238E27FC236}">
                <a16:creationId xmlns:a16="http://schemas.microsoft.com/office/drawing/2014/main" id="{855B25FD-7F29-4AA1-999A-2E1A8EAD42CC}"/>
              </a:ext>
            </a:extLst>
          </p:cNvPr>
          <p:cNvSpPr>
            <a:spLocks noGrp="1"/>
          </p:cNvSpPr>
          <p:nvPr>
            <p:ph type="sldNum" sz="quarter" idx="12"/>
          </p:nvPr>
        </p:nvSpPr>
        <p:spPr>
          <a:xfrm>
            <a:off x="7983642" y="6465019"/>
            <a:ext cx="1828800" cy="365125"/>
          </a:xfrm>
        </p:spPr>
        <p:txBody>
          <a:bodyPr/>
          <a:lstStyle/>
          <a:p>
            <a:fld id="{682EF9F9-C4E8-46B2-BBF1-33E3162B856A}" type="slidenum">
              <a:rPr kumimoji="1" lang="ja-JP" altLang="en-US" smtClean="0"/>
              <a:t>5</a:t>
            </a:fld>
            <a:endParaRPr kumimoji="1" lang="ja-JP" altLang="en-US" dirty="0"/>
          </a:p>
        </p:txBody>
      </p:sp>
    </p:spTree>
    <p:extLst>
      <p:ext uri="{BB962C8B-B14F-4D97-AF65-F5344CB8AC3E}">
        <p14:creationId xmlns:p14="http://schemas.microsoft.com/office/powerpoint/2010/main" val="2038981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kumimoji="1" lang="en-US" altLang="ja-JP" sz="2800" dirty="0">
                <a:solidFill>
                  <a:schemeClr val="bg1"/>
                </a:solidFill>
                <a:latin typeface="Meiryo UI" pitchFamily="50" charset="-128"/>
                <a:ea typeface="Meiryo UI" pitchFamily="50" charset="-128"/>
                <a:cs typeface="Meiryo UI" pitchFamily="50" charset="-128"/>
              </a:rPr>
              <a:t>1</a:t>
            </a:r>
            <a:r>
              <a:rPr kumimoji="1" lang="ja-JP" altLang="en-US" sz="2800" dirty="0">
                <a:solidFill>
                  <a:schemeClr val="bg1"/>
                </a:solidFill>
                <a:latin typeface="Meiryo UI" pitchFamily="50" charset="-128"/>
                <a:ea typeface="Meiryo UI" pitchFamily="50" charset="-128"/>
                <a:cs typeface="Meiryo UI" pitchFamily="50" charset="-128"/>
              </a:rPr>
              <a:t>．下水道管理施設の現状</a:t>
            </a: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3</a:t>
            </a:r>
            <a:r>
              <a:rPr lang="ja-JP" altLang="en-US" sz="2400" dirty="0">
                <a:latin typeface="Meiryo UI" pitchFamily="50" charset="-128"/>
                <a:ea typeface="Meiryo UI" pitchFamily="50" charset="-128"/>
                <a:cs typeface="Meiryo UI" pitchFamily="50" charset="-128"/>
              </a:rPr>
              <a:t>　施設の劣化、損傷状況</a:t>
            </a:r>
            <a:endParaRPr kumimoji="1" lang="ja-JP" altLang="en-US" sz="2400" dirty="0">
              <a:latin typeface="Meiryo UI" pitchFamily="50" charset="-128"/>
              <a:ea typeface="Meiryo UI" pitchFamily="50" charset="-128"/>
              <a:cs typeface="Meiryo UI" pitchFamily="50" charset="-128"/>
            </a:endParaRPr>
          </a:p>
        </p:txBody>
      </p:sp>
      <p:sp>
        <p:nvSpPr>
          <p:cNvPr id="33" name="テキスト ボックス 32">
            <a:extLst>
              <a:ext uri="{FF2B5EF4-FFF2-40B4-BE49-F238E27FC236}">
                <a16:creationId xmlns:a16="http://schemas.microsoft.com/office/drawing/2014/main" id="{E14A1EB3-BD70-45C5-B42B-927768711102}"/>
              </a:ext>
            </a:extLst>
          </p:cNvPr>
          <p:cNvSpPr txBox="1"/>
          <p:nvPr/>
        </p:nvSpPr>
        <p:spPr>
          <a:xfrm>
            <a:off x="49110" y="1021746"/>
            <a:ext cx="5783235"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①</a:t>
            </a:r>
            <a:r>
              <a:rPr lang="ja-JP" altLang="en-US" dirty="0">
                <a:latin typeface="Meiryo UI" pitchFamily="50" charset="-128"/>
                <a:ea typeface="Meiryo UI" pitchFamily="50" charset="-128"/>
                <a:cs typeface="Meiryo UI" pitchFamily="50" charset="-128"/>
              </a:rPr>
              <a:t>　高槻島本汚水幹線</a:t>
            </a:r>
            <a:endParaRPr kumimoji="1" lang="ja-JP" altLang="en-US" dirty="0">
              <a:latin typeface="Meiryo UI" pitchFamily="50" charset="-128"/>
              <a:ea typeface="Meiryo UI" pitchFamily="50" charset="-128"/>
              <a:cs typeface="Meiryo UI" pitchFamily="50" charset="-128"/>
            </a:endParaRPr>
          </a:p>
        </p:txBody>
      </p:sp>
      <p:pic>
        <p:nvPicPr>
          <p:cNvPr id="34" name="Picture 2" descr="\\webx.lan.pref.osaka.jp\DavWWWRoot\01\toshiseibi\kyouyu\Documents\544_北部下水\高槻市須賀町　道路陥没\20180714現場調査写真動画\北側管渠（公共人孔から下流へ）\北側管渠（公共人孔から下流へ約4m）1.JPG">
            <a:extLst>
              <a:ext uri="{FF2B5EF4-FFF2-40B4-BE49-F238E27FC236}">
                <a16:creationId xmlns:a16="http://schemas.microsoft.com/office/drawing/2014/main" id="{E9DC3F8A-9EDC-4E41-A751-604C588BD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426036"/>
            <a:ext cx="2910577" cy="2182933"/>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a:extLst>
              <a:ext uri="{FF2B5EF4-FFF2-40B4-BE49-F238E27FC236}">
                <a16:creationId xmlns:a16="http://schemas.microsoft.com/office/drawing/2014/main" id="{CCDDC8FC-4424-43F8-AAAE-B73738A5298F}"/>
              </a:ext>
            </a:extLst>
          </p:cNvPr>
          <p:cNvSpPr txBox="1"/>
          <p:nvPr/>
        </p:nvSpPr>
        <p:spPr>
          <a:xfrm>
            <a:off x="467544" y="1484784"/>
            <a:ext cx="4752528" cy="1569660"/>
          </a:xfrm>
          <a:prstGeom prst="rect">
            <a:avLst/>
          </a:prstGeom>
          <a:noFill/>
          <a:ln w="19050">
            <a:noFill/>
          </a:ln>
        </p:spPr>
        <p:txBody>
          <a:bodyPr wrap="square" rtlCol="0">
            <a:spAutoFit/>
          </a:bodyPr>
          <a:lstStyle/>
          <a:p>
            <a:r>
              <a:rPr lang="ja-JP" altLang="en-US" sz="1600" dirty="0">
                <a:latin typeface="Meiryo UI" pitchFamily="50" charset="-128"/>
                <a:ea typeface="Meiryo UI" pitchFamily="50" charset="-128"/>
                <a:cs typeface="Meiryo UI" pitchFamily="50" charset="-128"/>
              </a:rPr>
              <a:t>○平成</a:t>
            </a:r>
            <a:r>
              <a:rPr lang="en-US" altLang="ja-JP" sz="1600" dirty="0">
                <a:latin typeface="Meiryo UI" pitchFamily="50" charset="-128"/>
                <a:ea typeface="Meiryo UI" pitchFamily="50" charset="-128"/>
                <a:cs typeface="Meiryo UI" pitchFamily="50" charset="-128"/>
              </a:rPr>
              <a:t>30</a:t>
            </a:r>
            <a:r>
              <a:rPr lang="ja-JP" altLang="en-US" sz="1600" dirty="0">
                <a:latin typeface="Meiryo UI" pitchFamily="50" charset="-128"/>
                <a:ea typeface="Meiryo UI" pitchFamily="50" charset="-128"/>
                <a:cs typeface="Meiryo UI" pitchFamily="50" charset="-128"/>
              </a:rPr>
              <a:t>年</a:t>
            </a:r>
            <a:r>
              <a:rPr lang="en-US" altLang="ja-JP" sz="1600" dirty="0">
                <a:latin typeface="Meiryo UI" pitchFamily="50" charset="-128"/>
                <a:ea typeface="Meiryo UI" pitchFamily="50" charset="-128"/>
                <a:cs typeface="Meiryo UI" pitchFamily="50" charset="-128"/>
              </a:rPr>
              <a:t>6</a:t>
            </a:r>
            <a:r>
              <a:rPr lang="ja-JP" altLang="en-US" sz="1600" dirty="0">
                <a:latin typeface="Meiryo UI" pitchFamily="50" charset="-128"/>
                <a:ea typeface="Meiryo UI" pitchFamily="50" charset="-128"/>
                <a:cs typeface="Meiryo UI" pitchFamily="50" charset="-128"/>
              </a:rPr>
              <a:t>月</a:t>
            </a:r>
            <a:r>
              <a:rPr lang="en-US" altLang="ja-JP" sz="1600" dirty="0">
                <a:latin typeface="Meiryo UI" pitchFamily="50" charset="-128"/>
                <a:ea typeface="Meiryo UI" pitchFamily="50" charset="-128"/>
                <a:cs typeface="Meiryo UI" pitchFamily="50" charset="-128"/>
              </a:rPr>
              <a:t>18</a:t>
            </a:r>
            <a:r>
              <a:rPr lang="ja-JP" altLang="en-US" sz="1600" dirty="0">
                <a:latin typeface="Meiryo UI" pitchFamily="50" charset="-128"/>
                <a:ea typeface="Meiryo UI" pitchFamily="50" charset="-128"/>
                <a:cs typeface="Meiryo UI" pitchFamily="50" charset="-128"/>
              </a:rPr>
              <a:t>日　</a:t>
            </a:r>
            <a:endParaRPr lang="en-US" altLang="ja-JP" sz="1600" dirty="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　大阪北部地震の影響で破損し、管渠内に浸入水が発生</a:t>
            </a:r>
            <a:r>
              <a:rPr kumimoji="1" lang="ja-JP" altLang="en-US" sz="1600" dirty="0">
                <a:latin typeface="Meiryo UI" pitchFamily="50" charset="-128"/>
                <a:ea typeface="Meiryo UI" pitchFamily="50" charset="-128"/>
                <a:cs typeface="Meiryo UI" pitchFamily="50" charset="-128"/>
              </a:rPr>
              <a:t>し、道路陥没が発生した</a:t>
            </a:r>
            <a:endParaRPr kumimoji="1" lang="en-US" altLang="ja-JP" sz="1600" dirty="0">
              <a:latin typeface="Meiryo UI" pitchFamily="50" charset="-128"/>
              <a:ea typeface="Meiryo UI" pitchFamily="50" charset="-128"/>
              <a:cs typeface="Meiryo UI" pitchFamily="50" charset="-128"/>
            </a:endParaRPr>
          </a:p>
          <a:p>
            <a:endParaRPr kumimoji="1" lang="ja-JP" altLang="en-US" sz="1600" dirty="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a:t>
            </a:r>
            <a:r>
              <a:rPr kumimoji="1" lang="ja-JP" altLang="en-US" sz="1600" dirty="0">
                <a:latin typeface="Meiryo UI" pitchFamily="50" charset="-128"/>
                <a:ea typeface="Meiryo UI" pitchFamily="50" charset="-128"/>
                <a:cs typeface="Meiryo UI" pitchFamily="50" charset="-128"/>
              </a:rPr>
              <a:t>平成</a:t>
            </a:r>
            <a:r>
              <a:rPr kumimoji="1" lang="en-US" altLang="ja-JP" sz="1600" dirty="0">
                <a:latin typeface="Meiryo UI" pitchFamily="50" charset="-128"/>
                <a:ea typeface="Meiryo UI" pitchFamily="50" charset="-128"/>
                <a:cs typeface="Meiryo UI" pitchFamily="50" charset="-128"/>
              </a:rPr>
              <a:t>28</a:t>
            </a:r>
            <a:r>
              <a:rPr kumimoji="1" lang="ja-JP" altLang="en-US" sz="1600" dirty="0">
                <a:latin typeface="Meiryo UI" pitchFamily="50" charset="-128"/>
                <a:ea typeface="Meiryo UI" pitchFamily="50" charset="-128"/>
                <a:cs typeface="Meiryo UI" pitchFamily="50" charset="-128"/>
              </a:rPr>
              <a:t>年度の管渠調査により、管渠の腐食を発見。　</a:t>
            </a:r>
            <a:endParaRPr kumimoji="1" lang="en-US" altLang="ja-JP" sz="1600" dirty="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　</a:t>
            </a:r>
            <a:r>
              <a:rPr kumimoji="1" lang="ja-JP" altLang="en-US" sz="1600" dirty="0">
                <a:latin typeface="Meiryo UI" pitchFamily="50" charset="-128"/>
                <a:ea typeface="Meiryo UI" pitchFamily="50" charset="-128"/>
                <a:cs typeface="Meiryo UI" pitchFamily="50" charset="-128"/>
              </a:rPr>
              <a:t>平成</a:t>
            </a:r>
            <a:r>
              <a:rPr kumimoji="1" lang="en-US" altLang="ja-JP" sz="1600" dirty="0">
                <a:latin typeface="Meiryo UI" pitchFamily="50" charset="-128"/>
                <a:ea typeface="Meiryo UI" pitchFamily="50" charset="-128"/>
                <a:cs typeface="Meiryo UI" pitchFamily="50" charset="-128"/>
              </a:rPr>
              <a:t>30</a:t>
            </a:r>
            <a:r>
              <a:rPr kumimoji="1" lang="ja-JP" altLang="en-US" sz="1600" dirty="0">
                <a:latin typeface="Meiryo UI" pitchFamily="50" charset="-128"/>
                <a:ea typeface="Meiryo UI" pitchFamily="50" charset="-128"/>
                <a:cs typeface="Meiryo UI" pitchFamily="50" charset="-128"/>
              </a:rPr>
              <a:t>年度より対策実施の方針であった。</a:t>
            </a:r>
            <a:endParaRPr kumimoji="1" lang="en-US" altLang="ja-JP" sz="1600" dirty="0">
              <a:latin typeface="Meiryo UI" pitchFamily="50" charset="-128"/>
              <a:ea typeface="Meiryo UI" pitchFamily="50" charset="-128"/>
              <a:cs typeface="Meiryo UI" pitchFamily="50" charset="-128"/>
            </a:endParaRPr>
          </a:p>
        </p:txBody>
      </p:sp>
      <p:sp>
        <p:nvSpPr>
          <p:cNvPr id="36" name="テキスト ボックス 35">
            <a:extLst>
              <a:ext uri="{FF2B5EF4-FFF2-40B4-BE49-F238E27FC236}">
                <a16:creationId xmlns:a16="http://schemas.microsoft.com/office/drawing/2014/main" id="{83308C9C-EBF7-4472-98E3-98EBCE2A99BD}"/>
              </a:ext>
            </a:extLst>
          </p:cNvPr>
          <p:cNvSpPr txBox="1"/>
          <p:nvPr/>
        </p:nvSpPr>
        <p:spPr>
          <a:xfrm>
            <a:off x="60174" y="3714859"/>
            <a:ext cx="5783235"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②　香里枚方幹線</a:t>
            </a:r>
            <a:endParaRPr kumimoji="1" lang="ja-JP" altLang="en-US" dirty="0">
              <a:latin typeface="Meiryo UI" pitchFamily="50" charset="-128"/>
              <a:ea typeface="Meiryo UI" pitchFamily="50" charset="-128"/>
              <a:cs typeface="Meiryo UI" pitchFamily="50" charset="-128"/>
            </a:endParaRPr>
          </a:p>
        </p:txBody>
      </p:sp>
      <p:pic>
        <p:nvPicPr>
          <p:cNvPr id="37" name="図 16">
            <a:extLst>
              <a:ext uri="{FF2B5EF4-FFF2-40B4-BE49-F238E27FC236}">
                <a16:creationId xmlns:a16="http://schemas.microsoft.com/office/drawing/2014/main" id="{D0AE4875-85B0-43E3-8FCC-DF5D52B61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307885"/>
            <a:ext cx="2943669"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テキスト ボックス 37">
            <a:extLst>
              <a:ext uri="{FF2B5EF4-FFF2-40B4-BE49-F238E27FC236}">
                <a16:creationId xmlns:a16="http://schemas.microsoft.com/office/drawing/2014/main" id="{1C887D78-2F1A-4EA8-B90D-5D8B7299C962}"/>
              </a:ext>
            </a:extLst>
          </p:cNvPr>
          <p:cNvSpPr txBox="1"/>
          <p:nvPr/>
        </p:nvSpPr>
        <p:spPr>
          <a:xfrm>
            <a:off x="439760" y="4190081"/>
            <a:ext cx="4276256" cy="1323439"/>
          </a:xfrm>
          <a:prstGeom prst="rect">
            <a:avLst/>
          </a:prstGeom>
          <a:noFill/>
          <a:ln w="19050">
            <a:noFill/>
          </a:ln>
        </p:spPr>
        <p:txBody>
          <a:bodyPr wrap="square" rtlCol="0">
            <a:spAutoFit/>
          </a:bodyPr>
          <a:lstStyle/>
          <a:p>
            <a:r>
              <a:rPr kumimoji="1" lang="ja-JP" altLang="en-US" sz="1600" dirty="0">
                <a:latin typeface="Meiryo UI" pitchFamily="50" charset="-128"/>
                <a:ea typeface="Meiryo UI" pitchFamily="50" charset="-128"/>
                <a:cs typeface="Meiryo UI" pitchFamily="50" charset="-128"/>
              </a:rPr>
              <a:t>○令和２年４月２日</a:t>
            </a:r>
            <a:endParaRPr kumimoji="1" lang="en-US" altLang="ja-JP" sz="1600" dirty="0">
              <a:latin typeface="Meiryo UI" pitchFamily="50" charset="-128"/>
              <a:ea typeface="Meiryo UI" pitchFamily="50" charset="-128"/>
              <a:cs typeface="Meiryo UI" pitchFamily="50" charset="-128"/>
            </a:endParaRPr>
          </a:p>
          <a:p>
            <a:r>
              <a:rPr kumimoji="1" lang="ja-JP" altLang="en-US" sz="1600" dirty="0">
                <a:latin typeface="Meiryo UI" pitchFamily="50" charset="-128"/>
                <a:ea typeface="Meiryo UI" pitchFamily="50" charset="-128"/>
                <a:cs typeface="Meiryo UI" pitchFamily="50" charset="-128"/>
              </a:rPr>
              <a:t> 伏越し上流のマンホールから汚水溢水が発生した</a:t>
            </a:r>
            <a:endParaRPr kumimoji="1" lang="en-US" altLang="ja-JP" sz="1600" dirty="0">
              <a:latin typeface="Meiryo UI" pitchFamily="50" charset="-128"/>
              <a:ea typeface="Meiryo UI" pitchFamily="50" charset="-128"/>
              <a:cs typeface="Meiryo UI" pitchFamily="50" charset="-128"/>
            </a:endParaRPr>
          </a:p>
          <a:p>
            <a:endParaRPr kumimoji="1" lang="en-US" altLang="ja-JP" sz="1600" dirty="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⇒伏越し部は常時満水状態であるため、腐食が</a:t>
            </a:r>
            <a:endParaRPr lang="en-US" altLang="ja-JP" sz="1600" dirty="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　発生しにくい場所として、点検対象から外していた。</a:t>
            </a:r>
            <a:endParaRPr kumimoji="1" lang="ja-JP" altLang="en-US" sz="1600" dirty="0">
              <a:latin typeface="Meiryo UI" pitchFamily="50" charset="-128"/>
              <a:ea typeface="Meiryo UI" pitchFamily="50" charset="-128"/>
              <a:cs typeface="Meiryo UI" pitchFamily="50" charset="-128"/>
            </a:endParaRPr>
          </a:p>
        </p:txBody>
      </p:sp>
      <p:pic>
        <p:nvPicPr>
          <p:cNvPr id="5" name="図 4">
            <a:extLst>
              <a:ext uri="{FF2B5EF4-FFF2-40B4-BE49-F238E27FC236}">
                <a16:creationId xmlns:a16="http://schemas.microsoft.com/office/drawing/2014/main" id="{4CA94BB1-3814-4A17-80BB-F8C3C22B4BE9}"/>
              </a:ext>
            </a:extLst>
          </p:cNvPr>
          <p:cNvPicPr>
            <a:picLocks noChangeAspect="1"/>
          </p:cNvPicPr>
          <p:nvPr/>
        </p:nvPicPr>
        <p:blipFill rotWithShape="1">
          <a:blip r:embed="rId4"/>
          <a:srcRect l="13776" t="21020" r="58662" b="29840"/>
          <a:stretch/>
        </p:blipFill>
        <p:spPr>
          <a:xfrm>
            <a:off x="4860032" y="4279082"/>
            <a:ext cx="1512168" cy="1684987"/>
          </a:xfrm>
          <a:prstGeom prst="rect">
            <a:avLst/>
          </a:prstGeom>
        </p:spPr>
      </p:pic>
      <p:sp>
        <p:nvSpPr>
          <p:cNvPr id="7" name="楕円 6">
            <a:extLst>
              <a:ext uri="{FF2B5EF4-FFF2-40B4-BE49-F238E27FC236}">
                <a16:creationId xmlns:a16="http://schemas.microsoft.com/office/drawing/2014/main" id="{62AD44B1-5AC4-4BF9-B37D-CA70F24C0950}"/>
              </a:ext>
            </a:extLst>
          </p:cNvPr>
          <p:cNvSpPr/>
          <p:nvPr/>
        </p:nvSpPr>
        <p:spPr>
          <a:xfrm rot="1703782">
            <a:off x="6909878" y="1538000"/>
            <a:ext cx="1516934" cy="8280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7">
            <a:extLst>
              <a:ext uri="{FF2B5EF4-FFF2-40B4-BE49-F238E27FC236}">
                <a16:creationId xmlns:a16="http://schemas.microsoft.com/office/drawing/2014/main" id="{EEC6DFF2-D1A9-4405-9C1A-2688968C357E}"/>
              </a:ext>
            </a:extLst>
          </p:cNvPr>
          <p:cNvSpPr>
            <a:spLocks noGrp="1"/>
          </p:cNvSpPr>
          <p:nvPr>
            <p:ph type="sldNum" sz="quarter" idx="12"/>
          </p:nvPr>
        </p:nvSpPr>
        <p:spPr>
          <a:xfrm>
            <a:off x="7969421" y="6465019"/>
            <a:ext cx="1828800" cy="365125"/>
          </a:xfrm>
        </p:spPr>
        <p:txBody>
          <a:bodyPr/>
          <a:lstStyle/>
          <a:p>
            <a:fld id="{682EF9F9-C4E8-46B2-BBF1-33E3162B856A}" type="slidenum">
              <a:rPr kumimoji="1" lang="ja-JP" altLang="en-US" smtClean="0"/>
              <a:t>6</a:t>
            </a:fld>
            <a:endParaRPr kumimoji="1" lang="ja-JP" altLang="en-US" dirty="0"/>
          </a:p>
        </p:txBody>
      </p:sp>
    </p:spTree>
    <p:extLst>
      <p:ext uri="{BB962C8B-B14F-4D97-AF65-F5344CB8AC3E}">
        <p14:creationId xmlns:p14="http://schemas.microsoft.com/office/powerpoint/2010/main" val="433192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kumimoji="1" lang="en-US" altLang="ja-JP" sz="2800" dirty="0">
                <a:solidFill>
                  <a:schemeClr val="bg1"/>
                </a:solidFill>
                <a:latin typeface="Meiryo UI" pitchFamily="50" charset="-128"/>
                <a:ea typeface="Meiryo UI" pitchFamily="50" charset="-128"/>
                <a:cs typeface="Meiryo UI" pitchFamily="50" charset="-128"/>
              </a:rPr>
              <a:t>1</a:t>
            </a:r>
            <a:r>
              <a:rPr kumimoji="1" lang="ja-JP" altLang="en-US" sz="2800" dirty="0">
                <a:solidFill>
                  <a:schemeClr val="bg1"/>
                </a:solidFill>
                <a:latin typeface="Meiryo UI" pitchFamily="50" charset="-128"/>
                <a:ea typeface="Meiryo UI" pitchFamily="50" charset="-128"/>
                <a:cs typeface="Meiryo UI" pitchFamily="50" charset="-128"/>
              </a:rPr>
              <a:t>．下水道管理施設の現状</a:t>
            </a: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3</a:t>
            </a:r>
            <a:r>
              <a:rPr lang="ja-JP" altLang="en-US" sz="2400" dirty="0">
                <a:latin typeface="Meiryo UI" pitchFamily="50" charset="-128"/>
                <a:ea typeface="Meiryo UI" pitchFamily="50" charset="-128"/>
                <a:cs typeface="Meiryo UI" pitchFamily="50" charset="-128"/>
              </a:rPr>
              <a:t>　施設の劣化、損傷状況</a:t>
            </a:r>
            <a:endParaRPr kumimoji="1" lang="ja-JP" altLang="en-US" sz="2400" dirty="0">
              <a:latin typeface="Meiryo UI" pitchFamily="50" charset="-128"/>
              <a:ea typeface="Meiryo UI" pitchFamily="50" charset="-128"/>
              <a:cs typeface="Meiryo UI" pitchFamily="50" charset="-128"/>
            </a:endParaRPr>
          </a:p>
        </p:txBody>
      </p:sp>
      <p:sp>
        <p:nvSpPr>
          <p:cNvPr id="33" name="テキスト ボックス 32">
            <a:extLst>
              <a:ext uri="{FF2B5EF4-FFF2-40B4-BE49-F238E27FC236}">
                <a16:creationId xmlns:a16="http://schemas.microsoft.com/office/drawing/2014/main" id="{E14A1EB3-BD70-45C5-B42B-927768711102}"/>
              </a:ext>
            </a:extLst>
          </p:cNvPr>
          <p:cNvSpPr txBox="1"/>
          <p:nvPr/>
        </p:nvSpPr>
        <p:spPr>
          <a:xfrm>
            <a:off x="-23212" y="1813834"/>
            <a:ext cx="5783235"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③　磯ノ上送泥管</a:t>
            </a:r>
            <a:endParaRPr kumimoji="1" lang="ja-JP" altLang="en-US" dirty="0">
              <a:latin typeface="Meiryo UI" pitchFamily="50" charset="-128"/>
              <a:ea typeface="Meiryo UI" pitchFamily="50" charset="-128"/>
              <a:cs typeface="Meiryo UI" pitchFamily="50" charset="-128"/>
            </a:endParaRPr>
          </a:p>
        </p:txBody>
      </p:sp>
      <p:sp>
        <p:nvSpPr>
          <p:cNvPr id="35" name="テキスト ボックス 34">
            <a:extLst>
              <a:ext uri="{FF2B5EF4-FFF2-40B4-BE49-F238E27FC236}">
                <a16:creationId xmlns:a16="http://schemas.microsoft.com/office/drawing/2014/main" id="{CCDDC8FC-4424-43F8-AAAE-B73738A5298F}"/>
              </a:ext>
            </a:extLst>
          </p:cNvPr>
          <p:cNvSpPr txBox="1"/>
          <p:nvPr/>
        </p:nvSpPr>
        <p:spPr>
          <a:xfrm>
            <a:off x="395222" y="2276872"/>
            <a:ext cx="4752528" cy="1323439"/>
          </a:xfrm>
          <a:prstGeom prst="rect">
            <a:avLst/>
          </a:prstGeom>
          <a:noFill/>
          <a:ln w="19050">
            <a:noFill/>
          </a:ln>
        </p:spPr>
        <p:txBody>
          <a:bodyPr wrap="square" rtlCol="0">
            <a:spAutoFit/>
          </a:bodyPr>
          <a:lstStyle/>
          <a:p>
            <a:r>
              <a:rPr lang="ja-JP" altLang="en-US" sz="1600" dirty="0">
                <a:latin typeface="Meiryo UI" pitchFamily="50" charset="-128"/>
                <a:ea typeface="Meiryo UI" pitchFamily="50" charset="-128"/>
                <a:cs typeface="Meiryo UI" pitchFamily="50" charset="-128"/>
              </a:rPr>
              <a:t>○令和</a:t>
            </a:r>
            <a:r>
              <a:rPr lang="en-US" altLang="ja-JP" sz="1600" dirty="0">
                <a:latin typeface="Meiryo UI" pitchFamily="50" charset="-128"/>
                <a:ea typeface="Meiryo UI" pitchFamily="50" charset="-128"/>
                <a:cs typeface="Meiryo UI" pitchFamily="50" charset="-128"/>
              </a:rPr>
              <a:t>4</a:t>
            </a:r>
            <a:r>
              <a:rPr lang="ja-JP" altLang="en-US" sz="1600" dirty="0">
                <a:latin typeface="Meiryo UI" pitchFamily="50" charset="-128"/>
                <a:ea typeface="Meiryo UI" pitchFamily="50" charset="-128"/>
                <a:cs typeface="Meiryo UI" pitchFamily="50" charset="-128"/>
              </a:rPr>
              <a:t>年</a:t>
            </a:r>
            <a:r>
              <a:rPr lang="en-US" altLang="ja-JP" sz="1600" dirty="0">
                <a:latin typeface="Meiryo UI" pitchFamily="50" charset="-128"/>
                <a:ea typeface="Meiryo UI" pitchFamily="50" charset="-128"/>
                <a:cs typeface="Meiryo UI" pitchFamily="50" charset="-128"/>
              </a:rPr>
              <a:t>8</a:t>
            </a:r>
            <a:r>
              <a:rPr lang="ja-JP" altLang="en-US" sz="1600" dirty="0">
                <a:latin typeface="Meiryo UI" pitchFamily="50" charset="-128"/>
                <a:ea typeface="Meiryo UI" pitchFamily="50" charset="-128"/>
                <a:cs typeface="Meiryo UI" pitchFamily="50" charset="-128"/>
              </a:rPr>
              <a:t>月</a:t>
            </a:r>
            <a:r>
              <a:rPr lang="en-US" altLang="ja-JP" sz="1600" dirty="0">
                <a:latin typeface="Meiryo UI" pitchFamily="50" charset="-128"/>
                <a:ea typeface="Meiryo UI" pitchFamily="50" charset="-128"/>
                <a:cs typeface="Meiryo UI" pitchFamily="50" charset="-128"/>
              </a:rPr>
              <a:t>5</a:t>
            </a:r>
            <a:r>
              <a:rPr lang="ja-JP" altLang="en-US" sz="1600" dirty="0">
                <a:latin typeface="Meiryo UI" pitchFamily="50" charset="-128"/>
                <a:ea typeface="Meiryo UI" pitchFamily="50" charset="-128"/>
                <a:cs typeface="Meiryo UI" pitchFamily="50" charset="-128"/>
              </a:rPr>
              <a:t>日　</a:t>
            </a:r>
            <a:endParaRPr lang="en-US" altLang="ja-JP" sz="1600" dirty="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　・道路上で漏泥を確認</a:t>
            </a:r>
            <a:endParaRPr lang="en-US" altLang="ja-JP" sz="1600" dirty="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　・掘削したところ管下部に亀裂を確認</a:t>
            </a:r>
            <a:endParaRPr lang="en-US" altLang="ja-JP" sz="1600" dirty="0">
              <a:latin typeface="Meiryo UI" pitchFamily="50" charset="-128"/>
              <a:ea typeface="Meiryo UI" pitchFamily="50" charset="-128"/>
              <a:cs typeface="Meiryo UI" pitchFamily="50" charset="-128"/>
            </a:endParaRPr>
          </a:p>
          <a:p>
            <a:endParaRPr lang="en-US" altLang="ja-JP" sz="1600" dirty="0">
              <a:latin typeface="Meiryo UI" pitchFamily="50" charset="-128"/>
              <a:ea typeface="Meiryo UI" pitchFamily="50" charset="-128"/>
              <a:cs typeface="Meiryo UI" pitchFamily="50" charset="-128"/>
            </a:endParaRPr>
          </a:p>
          <a:p>
            <a:r>
              <a:rPr lang="ja-JP" altLang="en-US" sz="1600" dirty="0">
                <a:latin typeface="Meiryo UI" pitchFamily="50" charset="-128"/>
                <a:ea typeface="Meiryo UI" pitchFamily="50" charset="-128"/>
                <a:cs typeface="Meiryo UI" pitchFamily="50" charset="-128"/>
              </a:rPr>
              <a:t>⇒検証の結果、土壌の影響による</a:t>
            </a:r>
            <a:r>
              <a:rPr lang="ja-JP" altLang="en-US" sz="1600" u="sng" dirty="0">
                <a:latin typeface="Meiryo UI" pitchFamily="50" charset="-128"/>
                <a:ea typeface="Meiryo UI" pitchFamily="50" charset="-128"/>
                <a:cs typeface="Meiryo UI" pitchFamily="50" charset="-128"/>
              </a:rPr>
              <a:t>管外面</a:t>
            </a:r>
            <a:r>
              <a:rPr lang="ja-JP" altLang="en-US" sz="1600" dirty="0">
                <a:latin typeface="Meiryo UI" pitchFamily="50" charset="-128"/>
                <a:ea typeface="Meiryo UI" pitchFamily="50" charset="-128"/>
                <a:cs typeface="Meiryo UI" pitchFamily="50" charset="-128"/>
              </a:rPr>
              <a:t>の腐食と判明。</a:t>
            </a:r>
            <a:endParaRPr kumimoji="1" lang="en-US" altLang="ja-JP" sz="1600" dirty="0">
              <a:latin typeface="Meiryo UI" pitchFamily="50" charset="-128"/>
              <a:ea typeface="Meiryo UI" pitchFamily="50" charset="-128"/>
              <a:cs typeface="Meiryo UI" pitchFamily="50" charset="-128"/>
            </a:endParaRPr>
          </a:p>
        </p:txBody>
      </p:sp>
      <p:pic>
        <p:nvPicPr>
          <p:cNvPr id="11" name="図 10">
            <a:extLst>
              <a:ext uri="{FF2B5EF4-FFF2-40B4-BE49-F238E27FC236}">
                <a16:creationId xmlns:a16="http://schemas.microsoft.com/office/drawing/2014/main" id="{766DABE7-FB7E-41F9-A95B-7ECCCFC71F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1766" y="2276872"/>
            <a:ext cx="1732718" cy="1348785"/>
          </a:xfrm>
          <a:prstGeom prst="rect">
            <a:avLst/>
          </a:prstGeom>
        </p:spPr>
      </p:pic>
      <p:pic>
        <p:nvPicPr>
          <p:cNvPr id="3" name="図 2">
            <a:extLst>
              <a:ext uri="{FF2B5EF4-FFF2-40B4-BE49-F238E27FC236}">
                <a16:creationId xmlns:a16="http://schemas.microsoft.com/office/drawing/2014/main" id="{BFAB8AA8-D578-49CB-9764-2122032FA1A8}"/>
              </a:ext>
            </a:extLst>
          </p:cNvPr>
          <p:cNvPicPr>
            <a:picLocks noChangeAspect="1"/>
          </p:cNvPicPr>
          <p:nvPr/>
        </p:nvPicPr>
        <p:blipFill>
          <a:blip r:embed="rId3"/>
          <a:stretch>
            <a:fillRect/>
          </a:stretch>
        </p:blipFill>
        <p:spPr>
          <a:xfrm>
            <a:off x="7091965" y="2276872"/>
            <a:ext cx="1889879" cy="1348785"/>
          </a:xfrm>
          <a:prstGeom prst="rect">
            <a:avLst/>
          </a:prstGeom>
        </p:spPr>
      </p:pic>
      <p:sp>
        <p:nvSpPr>
          <p:cNvPr id="7" name="楕円 6">
            <a:extLst>
              <a:ext uri="{FF2B5EF4-FFF2-40B4-BE49-F238E27FC236}">
                <a16:creationId xmlns:a16="http://schemas.microsoft.com/office/drawing/2014/main" id="{E31A167E-BB4A-4DBF-83B5-708BD01D2BC1}"/>
              </a:ext>
            </a:extLst>
          </p:cNvPr>
          <p:cNvSpPr/>
          <p:nvPr/>
        </p:nvSpPr>
        <p:spPr>
          <a:xfrm rot="489394">
            <a:off x="7714415" y="2304369"/>
            <a:ext cx="483294" cy="134179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FF16E1AA-38D5-4DEC-83A6-59F1C5BDB05B}"/>
              </a:ext>
            </a:extLst>
          </p:cNvPr>
          <p:cNvPicPr>
            <a:picLocks noChangeAspect="1"/>
          </p:cNvPicPr>
          <p:nvPr/>
        </p:nvPicPr>
        <p:blipFill rotWithShape="1">
          <a:blip r:embed="rId4"/>
          <a:srcRect l="14417" t="29840" r="3083" b="12133"/>
          <a:stretch/>
        </p:blipFill>
        <p:spPr>
          <a:xfrm>
            <a:off x="2627470" y="3673666"/>
            <a:ext cx="4104456" cy="1804293"/>
          </a:xfrm>
          <a:prstGeom prst="rect">
            <a:avLst/>
          </a:prstGeom>
        </p:spPr>
      </p:pic>
      <p:sp>
        <p:nvSpPr>
          <p:cNvPr id="8" name="正方形/長方形 7">
            <a:extLst>
              <a:ext uri="{FF2B5EF4-FFF2-40B4-BE49-F238E27FC236}">
                <a16:creationId xmlns:a16="http://schemas.microsoft.com/office/drawing/2014/main" id="{EDC7D87E-8D57-4DE5-A6CE-76F5F53650E2}"/>
              </a:ext>
            </a:extLst>
          </p:cNvPr>
          <p:cNvSpPr/>
          <p:nvPr/>
        </p:nvSpPr>
        <p:spPr>
          <a:xfrm>
            <a:off x="2987510" y="3717032"/>
            <a:ext cx="43204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左カーブ 8">
            <a:extLst>
              <a:ext uri="{FF2B5EF4-FFF2-40B4-BE49-F238E27FC236}">
                <a16:creationId xmlns:a16="http://schemas.microsoft.com/office/drawing/2014/main" id="{72E1B8E8-A27F-478F-A458-25D3FB89403F}"/>
              </a:ext>
            </a:extLst>
          </p:cNvPr>
          <p:cNvSpPr/>
          <p:nvPr/>
        </p:nvSpPr>
        <p:spPr>
          <a:xfrm rot="2058596">
            <a:off x="7278311" y="3594459"/>
            <a:ext cx="711968" cy="1919016"/>
          </a:xfrm>
          <a:prstGeom prst="curvedLeftArrow">
            <a:avLst>
              <a:gd name="adj1" fmla="val 25000"/>
              <a:gd name="adj2" fmla="val 49164"/>
              <a:gd name="adj3" fmla="val 25000"/>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スライド番号プレースホルダー 17">
            <a:extLst>
              <a:ext uri="{FF2B5EF4-FFF2-40B4-BE49-F238E27FC236}">
                <a16:creationId xmlns:a16="http://schemas.microsoft.com/office/drawing/2014/main" id="{909E6BA7-3940-4386-B29E-75A1EA0C2404}"/>
              </a:ext>
            </a:extLst>
          </p:cNvPr>
          <p:cNvSpPr>
            <a:spLocks noGrp="1"/>
          </p:cNvSpPr>
          <p:nvPr>
            <p:ph type="sldNum" sz="quarter" idx="12"/>
          </p:nvPr>
        </p:nvSpPr>
        <p:spPr>
          <a:xfrm>
            <a:off x="7884368" y="6492875"/>
            <a:ext cx="1828800" cy="365125"/>
          </a:xfrm>
        </p:spPr>
        <p:txBody>
          <a:bodyPr/>
          <a:lstStyle/>
          <a:p>
            <a:fld id="{682EF9F9-C4E8-46B2-BBF1-33E3162B856A}" type="slidenum">
              <a:rPr kumimoji="1" lang="ja-JP" altLang="en-US" smtClean="0"/>
              <a:t>7</a:t>
            </a:fld>
            <a:endParaRPr kumimoji="1" lang="ja-JP" altLang="en-US" dirty="0"/>
          </a:p>
        </p:txBody>
      </p:sp>
    </p:spTree>
    <p:extLst>
      <p:ext uri="{BB962C8B-B14F-4D97-AF65-F5344CB8AC3E}">
        <p14:creationId xmlns:p14="http://schemas.microsoft.com/office/powerpoint/2010/main" val="2096270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kumimoji="1" lang="en-US" altLang="ja-JP" sz="2800" dirty="0">
                <a:solidFill>
                  <a:schemeClr val="bg1"/>
                </a:solidFill>
                <a:latin typeface="Meiryo UI" pitchFamily="50" charset="-128"/>
                <a:ea typeface="Meiryo UI" pitchFamily="50" charset="-128"/>
                <a:cs typeface="Meiryo UI" pitchFamily="50" charset="-128"/>
              </a:rPr>
              <a:t>2</a:t>
            </a:r>
            <a:r>
              <a:rPr kumimoji="1" lang="ja-JP" altLang="en-US" sz="2800" dirty="0">
                <a:solidFill>
                  <a:schemeClr val="bg1"/>
                </a:solidFill>
                <a:latin typeface="Meiryo UI" pitchFamily="50" charset="-128"/>
                <a:ea typeface="Meiryo UI" pitchFamily="50" charset="-128"/>
                <a:cs typeface="Meiryo UI" pitchFamily="50" charset="-128"/>
              </a:rPr>
              <a:t>．</a:t>
            </a:r>
            <a:r>
              <a:rPr lang="ja-JP" altLang="en-US" sz="2800" dirty="0">
                <a:solidFill>
                  <a:schemeClr val="bg1"/>
                </a:solidFill>
                <a:latin typeface="Meiryo UI" pitchFamily="50" charset="-128"/>
                <a:ea typeface="Meiryo UI" pitchFamily="50" charset="-128"/>
                <a:cs typeface="Meiryo UI" pitchFamily="50" charset="-128"/>
              </a:rPr>
              <a:t>現計画における点検（日常・定期）の実施状況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2</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　管渠</a:t>
            </a:r>
            <a:endParaRPr kumimoji="1" lang="ja-JP" altLang="en-US" sz="2400" dirty="0">
              <a:latin typeface="Meiryo UI" pitchFamily="50" charset="-128"/>
              <a:ea typeface="Meiryo UI" pitchFamily="50" charset="-128"/>
              <a:cs typeface="Meiryo UI" pitchFamily="50" charset="-128"/>
            </a:endParaRPr>
          </a:p>
        </p:txBody>
      </p:sp>
      <p:sp>
        <p:nvSpPr>
          <p:cNvPr id="12" name="スライド番号プレースホルダー 1">
            <a:extLst>
              <a:ext uri="{FF2B5EF4-FFF2-40B4-BE49-F238E27FC236}">
                <a16:creationId xmlns:a16="http://schemas.microsoft.com/office/drawing/2014/main" id="{0A5EFD58-C020-4140-B8F8-5107EA6448AC}"/>
              </a:ext>
            </a:extLst>
          </p:cNvPr>
          <p:cNvSpPr>
            <a:spLocks noGrp="1"/>
          </p:cNvSpPr>
          <p:nvPr>
            <p:ph type="sldNum" sz="quarter" idx="12"/>
          </p:nvPr>
        </p:nvSpPr>
        <p:spPr>
          <a:xfrm>
            <a:off x="7812360" y="6361531"/>
            <a:ext cx="1828800" cy="365125"/>
          </a:xfrm>
        </p:spPr>
        <p:txBody>
          <a:bodyPr/>
          <a:lstStyle/>
          <a:p>
            <a:fld id="{61E74F64-5FCC-48D8-9B90-33BC672A98E7}" type="slidenum">
              <a:rPr lang="ja-JP" altLang="en-US" smtClean="0"/>
              <a:pPr/>
              <a:t>8</a:t>
            </a:fld>
            <a:endParaRPr lang="ja-JP" altLang="en-US" dirty="0"/>
          </a:p>
        </p:txBody>
      </p:sp>
      <p:pic>
        <p:nvPicPr>
          <p:cNvPr id="13" name="図 12">
            <a:extLst>
              <a:ext uri="{FF2B5EF4-FFF2-40B4-BE49-F238E27FC236}">
                <a16:creationId xmlns:a16="http://schemas.microsoft.com/office/drawing/2014/main" id="{39C3113D-3A7D-46E9-9C1F-07F388F833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029" r="32443"/>
          <a:stretch/>
        </p:blipFill>
        <p:spPr>
          <a:xfrm rot="5400000">
            <a:off x="4955449" y="4480613"/>
            <a:ext cx="1506746" cy="2004444"/>
          </a:xfrm>
          <a:prstGeom prst="rect">
            <a:avLst/>
          </a:prstGeom>
          <a:ln>
            <a:noFill/>
          </a:ln>
        </p:spPr>
      </p:pic>
      <p:sp>
        <p:nvSpPr>
          <p:cNvPr id="14" name="正方形/長方形 36">
            <a:extLst>
              <a:ext uri="{FF2B5EF4-FFF2-40B4-BE49-F238E27FC236}">
                <a16:creationId xmlns:a16="http://schemas.microsoft.com/office/drawing/2014/main" id="{6A26677C-2621-4BED-B878-E21027FE918B}"/>
              </a:ext>
            </a:extLst>
          </p:cNvPr>
          <p:cNvSpPr>
            <a:spLocks noChangeArrowheads="1"/>
          </p:cNvSpPr>
          <p:nvPr/>
        </p:nvSpPr>
        <p:spPr bwMode="auto">
          <a:xfrm>
            <a:off x="4706600" y="6255802"/>
            <a:ext cx="2004444" cy="43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152" tIns="31576" rIns="63152" bIns="31576">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defTabSz="884151" eaLnBrk="1" hangingPunct="1">
              <a:spcBef>
                <a:spcPct val="0"/>
              </a:spcBef>
              <a:buNone/>
            </a:pPr>
            <a:r>
              <a:rPr lang="ja-JP" altLang="en-US"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詳細点検状況</a:t>
            </a:r>
            <a:endParaRPr lang="en-US" altLang="ja-JP"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defTabSz="884151" eaLnBrk="1" hangingPunct="1">
              <a:spcBef>
                <a:spcPct val="0"/>
              </a:spcBef>
              <a:buNone/>
            </a:pPr>
            <a:r>
              <a:rPr lang="ja-JP" altLang="en-US"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TV</a:t>
            </a:r>
            <a:r>
              <a:rPr lang="ja-JP" altLang="en-US"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カメラ調査）</a:t>
            </a:r>
            <a:endParaRPr lang="en-US" altLang="ja-JP"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16">
            <a:extLst>
              <a:ext uri="{FF2B5EF4-FFF2-40B4-BE49-F238E27FC236}">
                <a16:creationId xmlns:a16="http://schemas.microsoft.com/office/drawing/2014/main" id="{7E1CCFB1-237C-4B8C-8E0B-D8AF90C41F20}"/>
              </a:ext>
            </a:extLst>
          </p:cNvPr>
          <p:cNvGraphicFramePr>
            <a:graphicFrameLocks noGrp="1"/>
          </p:cNvGraphicFramePr>
          <p:nvPr>
            <p:extLst>
              <p:ext uri="{D42A27DB-BD31-4B8C-83A1-F6EECF244321}">
                <p14:modId xmlns:p14="http://schemas.microsoft.com/office/powerpoint/2010/main" val="3417149266"/>
              </p:ext>
            </p:extLst>
          </p:nvPr>
        </p:nvGraphicFramePr>
        <p:xfrm>
          <a:off x="358172" y="4729462"/>
          <a:ext cx="4201800" cy="1245137"/>
        </p:xfrm>
        <a:graphic>
          <a:graphicData uri="http://schemas.openxmlformats.org/drawingml/2006/table">
            <a:tbl>
              <a:tblPr>
                <a:tableStyleId>{5C22544A-7EE6-4342-B048-85BDC9FD1C3A}</a:tableStyleId>
              </a:tblPr>
              <a:tblGrid>
                <a:gridCol w="1030075">
                  <a:extLst>
                    <a:ext uri="{9D8B030D-6E8A-4147-A177-3AD203B41FA5}">
                      <a16:colId xmlns:a16="http://schemas.microsoft.com/office/drawing/2014/main" val="3937884705"/>
                    </a:ext>
                  </a:extLst>
                </a:gridCol>
                <a:gridCol w="936104">
                  <a:extLst>
                    <a:ext uri="{9D8B030D-6E8A-4147-A177-3AD203B41FA5}">
                      <a16:colId xmlns:a16="http://schemas.microsoft.com/office/drawing/2014/main" val="4054495057"/>
                    </a:ext>
                  </a:extLst>
                </a:gridCol>
                <a:gridCol w="1008112">
                  <a:extLst>
                    <a:ext uri="{9D8B030D-6E8A-4147-A177-3AD203B41FA5}">
                      <a16:colId xmlns:a16="http://schemas.microsoft.com/office/drawing/2014/main" val="3824964897"/>
                    </a:ext>
                  </a:extLst>
                </a:gridCol>
                <a:gridCol w="1227509">
                  <a:extLst>
                    <a:ext uri="{9D8B030D-6E8A-4147-A177-3AD203B41FA5}">
                      <a16:colId xmlns:a16="http://schemas.microsoft.com/office/drawing/2014/main" val="3233302232"/>
                    </a:ext>
                  </a:extLst>
                </a:gridCol>
              </a:tblGrid>
              <a:tr h="509695">
                <a:tc>
                  <a:txBody>
                    <a:bodyPr/>
                    <a:lstStyle/>
                    <a:p>
                      <a:pPr algn="ctr" fontAlgn="ctr"/>
                      <a:r>
                        <a:rPr lang="ja-JP" altLang="en-US" sz="1200" b="0" i="0" u="none" strike="noStrike" dirty="0">
                          <a:solidFill>
                            <a:schemeClr val="bg1"/>
                          </a:solidFill>
                          <a:effectLst/>
                          <a:latin typeface="HG丸ｺﾞｼｯｸM-PRO" panose="020F0600000000000000" pitchFamily="50" charset="-128"/>
                          <a:ea typeface="HG丸ｺﾞｼｯｸM-PRO" panose="020F0600000000000000" pitchFamily="50" charset="-128"/>
                        </a:rPr>
                        <a:t>詳細点検</a:t>
                      </a:r>
                      <a:endParaRPr lang="en-US" altLang="ja-JP" sz="1200" b="0" i="0" u="none" strike="noStrike" dirty="0">
                        <a:solidFill>
                          <a:schemeClr val="bg1"/>
                        </a:solidFill>
                        <a:effectLst/>
                        <a:latin typeface="HG丸ｺﾞｼｯｸM-PRO" panose="020F0600000000000000" pitchFamily="50" charset="-128"/>
                        <a:ea typeface="HG丸ｺﾞｼｯｸM-PRO" panose="020F0600000000000000" pitchFamily="50" charset="-128"/>
                      </a:endParaRPr>
                    </a:p>
                    <a:p>
                      <a:pPr algn="ctr" fontAlgn="ctr"/>
                      <a:r>
                        <a:rPr lang="ja-JP" altLang="en-US" sz="1200" b="0" i="0" u="none" strike="noStrike" dirty="0">
                          <a:solidFill>
                            <a:schemeClr val="bg1"/>
                          </a:solidFill>
                          <a:effectLst/>
                          <a:latin typeface="HG丸ｺﾞｼｯｸM-PRO" panose="020F0600000000000000" pitchFamily="50" charset="-128"/>
                          <a:ea typeface="HG丸ｺﾞｼｯｸM-PRO" panose="020F0600000000000000" pitchFamily="50" charset="-128"/>
                        </a:rPr>
                        <a:t>（調査）方法</a:t>
                      </a:r>
                      <a:endParaRPr lang="en-US" altLang="ja-JP" sz="1200" b="0" i="0" u="none" strike="noStrike" dirty="0">
                        <a:solidFill>
                          <a:schemeClr val="bg1"/>
                        </a:solidFill>
                        <a:effectLst/>
                        <a:latin typeface="HG丸ｺﾞｼｯｸM-PRO" panose="020F0600000000000000" pitchFamily="50" charset="-128"/>
                        <a:ea typeface="HG丸ｺﾞｼｯｸM-PRO" panose="020F0600000000000000" pitchFamily="50" charset="-128"/>
                      </a:endParaRPr>
                    </a:p>
                  </a:txBody>
                  <a:tcPr marL="0" marR="0" marT="0" marB="0" anchor="ctr">
                    <a:solidFill>
                      <a:schemeClr val="accent1">
                        <a:lumMod val="60000"/>
                        <a:lumOff val="40000"/>
                      </a:schemeClr>
                    </a:solidFill>
                  </a:tcPr>
                </a:tc>
                <a:tc>
                  <a:txBody>
                    <a:bodyPr/>
                    <a:lstStyle/>
                    <a:p>
                      <a:pPr algn="ctr" fontAlgn="ctr"/>
                      <a:r>
                        <a:rPr lang="ja-JP" altLang="en-US" sz="1200" b="0" i="0" u="none" strike="noStrike" dirty="0">
                          <a:solidFill>
                            <a:schemeClr val="bg1"/>
                          </a:solidFill>
                          <a:effectLst/>
                          <a:latin typeface="HG丸ｺﾞｼｯｸM-PRO" panose="020F0600000000000000" pitchFamily="50" charset="-128"/>
                          <a:ea typeface="HG丸ｺﾞｼｯｸM-PRO" panose="020F0600000000000000" pitchFamily="50" charset="-128"/>
                        </a:rPr>
                        <a:t>管径</a:t>
                      </a:r>
                      <a:endParaRPr lang="zh-TW" altLang="en-US" sz="1200" b="0" i="0" u="none" strike="noStrike" dirty="0">
                        <a:solidFill>
                          <a:schemeClr val="bg1"/>
                        </a:solidFill>
                        <a:effectLst/>
                        <a:latin typeface="HG丸ｺﾞｼｯｸM-PRO" panose="020F0600000000000000" pitchFamily="50" charset="-128"/>
                        <a:ea typeface="HG丸ｺﾞｼｯｸM-PRO" panose="020F0600000000000000" pitchFamily="50" charset="-128"/>
                      </a:endParaRPr>
                    </a:p>
                  </a:txBody>
                  <a:tcPr marL="0" marR="0" marT="0" marB="0" anchor="ctr">
                    <a:solidFill>
                      <a:schemeClr val="accent1">
                        <a:lumMod val="60000"/>
                        <a:lumOff val="40000"/>
                      </a:schemeClr>
                    </a:solidFill>
                  </a:tcPr>
                </a:tc>
                <a:tc>
                  <a:txBody>
                    <a:bodyPr/>
                    <a:lstStyle/>
                    <a:p>
                      <a:pPr algn="ctr" fontAlgn="ctr"/>
                      <a:r>
                        <a:rPr lang="ja-JP" altLang="en-US" sz="1200" u="none" strike="noStrike" dirty="0">
                          <a:solidFill>
                            <a:schemeClr val="bg1"/>
                          </a:solidFill>
                          <a:effectLst/>
                        </a:rPr>
                        <a:t>（参考）</a:t>
                      </a:r>
                      <a:endParaRPr lang="en-US" altLang="ja-JP" sz="1200" u="none" strike="noStrike" dirty="0">
                        <a:solidFill>
                          <a:schemeClr val="bg1"/>
                        </a:solidFill>
                        <a:effectLst/>
                      </a:endParaRPr>
                    </a:p>
                    <a:p>
                      <a:pPr algn="ctr" fontAlgn="ctr"/>
                      <a:r>
                        <a:rPr lang="ja-JP" altLang="en-US" sz="1200" u="none" strike="noStrike" dirty="0">
                          <a:solidFill>
                            <a:schemeClr val="bg1"/>
                          </a:solidFill>
                          <a:effectLst/>
                        </a:rPr>
                        <a:t>大阪府延長</a:t>
                      </a:r>
                      <a:endParaRPr lang="en-US" sz="1200" b="0" i="0" u="none" strike="noStrike" dirty="0">
                        <a:solidFill>
                          <a:schemeClr val="bg1"/>
                        </a:solidFill>
                        <a:effectLst/>
                        <a:latin typeface="HG丸ｺﾞｼｯｸM-PRO" panose="020F0600000000000000" pitchFamily="50" charset="-128"/>
                        <a:ea typeface="HG丸ｺﾞｼｯｸM-PRO" panose="020F0600000000000000" pitchFamily="50" charset="-128"/>
                      </a:endParaRPr>
                    </a:p>
                  </a:txBody>
                  <a:tcPr marL="0" marR="0" marT="0" marB="0" anchor="ctr">
                    <a:solidFill>
                      <a:schemeClr val="accent1">
                        <a:lumMod val="60000"/>
                        <a:lumOff val="40000"/>
                      </a:schemeClr>
                    </a:solidFill>
                  </a:tcPr>
                </a:tc>
                <a:tc>
                  <a:txBody>
                    <a:bodyPr/>
                    <a:lstStyle/>
                    <a:p>
                      <a:pPr algn="ctr" fontAlgn="ctr"/>
                      <a:r>
                        <a:rPr lang="ja-JP" altLang="en-US" sz="1200" b="0" i="0" u="none" strike="noStrike" dirty="0">
                          <a:solidFill>
                            <a:schemeClr val="bg1"/>
                          </a:solidFill>
                          <a:effectLst/>
                          <a:latin typeface="HG丸ｺﾞｼｯｸM-PRO" panose="020F0600000000000000" pitchFamily="50" charset="-128"/>
                          <a:ea typeface="HG丸ｺﾞｼｯｸM-PRO" panose="020F0600000000000000" pitchFamily="50" charset="-128"/>
                        </a:rPr>
                        <a:t>備考</a:t>
                      </a:r>
                      <a:endParaRPr lang="zh-TW" altLang="en-US" sz="1200" b="0" i="0" u="none" strike="noStrike" dirty="0">
                        <a:solidFill>
                          <a:schemeClr val="bg1"/>
                        </a:solidFill>
                        <a:effectLst/>
                        <a:latin typeface="HG丸ｺﾞｼｯｸM-PRO" panose="020F0600000000000000" pitchFamily="50" charset="-128"/>
                        <a:ea typeface="HG丸ｺﾞｼｯｸM-PRO" panose="020F0600000000000000" pitchFamily="50" charset="-128"/>
                      </a:endParaRPr>
                    </a:p>
                  </a:txBody>
                  <a:tcPr marL="0" marR="0" marT="0" marB="0" anchor="ctr">
                    <a:solidFill>
                      <a:schemeClr val="accent1">
                        <a:lumMod val="60000"/>
                        <a:lumOff val="40000"/>
                      </a:schemeClr>
                    </a:solidFill>
                  </a:tcPr>
                </a:tc>
                <a:extLst>
                  <a:ext uri="{0D108BD9-81ED-4DB2-BD59-A6C34878D82A}">
                    <a16:rowId xmlns:a16="http://schemas.microsoft.com/office/drawing/2014/main" val="3872725079"/>
                  </a:ext>
                </a:extLst>
              </a:tr>
              <a:tr h="367721">
                <a:tc>
                  <a:txBody>
                    <a:bodyPr/>
                    <a:lstStyle/>
                    <a:p>
                      <a:pPr algn="r" fontAlgn="ctr"/>
                      <a:r>
                        <a:rPr lang="en-US" altLang="ja-JP" sz="1200" b="0" u="none" strike="noStrike" dirty="0">
                          <a:solidFill>
                            <a:schemeClr val="tx1">
                              <a:lumMod val="65000"/>
                              <a:lumOff val="35000"/>
                            </a:schemeClr>
                          </a:solidFill>
                          <a:effectLst/>
                        </a:rPr>
                        <a:t>TV</a:t>
                      </a:r>
                      <a:r>
                        <a:rPr lang="ja-JP" altLang="en-US" sz="1200" b="0" u="none" strike="noStrike" dirty="0">
                          <a:solidFill>
                            <a:schemeClr val="tx1">
                              <a:lumMod val="65000"/>
                              <a:lumOff val="35000"/>
                            </a:schemeClr>
                          </a:solidFill>
                          <a:effectLst/>
                        </a:rPr>
                        <a:t>カメラ調査</a:t>
                      </a:r>
                      <a:r>
                        <a:rPr lang="en-US" altLang="ja-JP" sz="1200" b="0" u="none" strike="noStrike" dirty="0">
                          <a:solidFill>
                            <a:schemeClr val="tx1">
                              <a:lumMod val="65000"/>
                              <a:lumOff val="35000"/>
                            </a:schemeClr>
                          </a:solidFill>
                          <a:effectLst/>
                        </a:rPr>
                        <a:t> </a:t>
                      </a:r>
                      <a:endParaRPr lang="en-US" altLang="ja-JP" sz="1200" b="0" i="0" u="none" strike="noStrike" dirty="0">
                        <a:solidFill>
                          <a:schemeClr val="tx1">
                            <a:lumMod val="65000"/>
                            <a:lumOff val="35000"/>
                          </a:schemeClr>
                        </a:solidFill>
                        <a:effectLst/>
                        <a:latin typeface="HG丸ｺﾞｼｯｸM-PRO" panose="020F0600000000000000" pitchFamily="50" charset="-128"/>
                        <a:ea typeface="HG丸ｺﾞｼｯｸM-PRO" panose="020F0600000000000000" pitchFamily="50" charset="-128"/>
                      </a:endParaRPr>
                    </a:p>
                  </a:txBody>
                  <a:tcPr marL="0" marR="72000" marT="0" marB="0" anchor="ctr">
                    <a:solidFill>
                      <a:srgbClr val="E9EBF5"/>
                    </a:solidFill>
                  </a:tcPr>
                </a:tc>
                <a:tc>
                  <a:txBody>
                    <a:bodyPr/>
                    <a:lstStyle/>
                    <a:p>
                      <a:pPr algn="r" fontAlgn="ctr"/>
                      <a:r>
                        <a:rPr lang="el-GR" altLang="ja-JP" sz="1200" b="0" u="none" strike="noStrike" dirty="0">
                          <a:solidFill>
                            <a:schemeClr val="tx1">
                              <a:lumMod val="65000"/>
                              <a:lumOff val="35000"/>
                            </a:schemeClr>
                          </a:solidFill>
                          <a:effectLst/>
                        </a:rPr>
                        <a:t>Φ</a:t>
                      </a:r>
                      <a:r>
                        <a:rPr lang="en-US" altLang="ja-JP" sz="1200" b="0" u="none" strike="noStrike" dirty="0">
                          <a:solidFill>
                            <a:schemeClr val="tx1">
                              <a:lumMod val="65000"/>
                              <a:lumOff val="35000"/>
                            </a:schemeClr>
                          </a:solidFill>
                          <a:effectLst/>
                        </a:rPr>
                        <a:t>1100</a:t>
                      </a:r>
                      <a:r>
                        <a:rPr lang="ja-JP" altLang="en-US" sz="1200" b="0" u="none" strike="noStrike" dirty="0">
                          <a:solidFill>
                            <a:schemeClr val="tx1">
                              <a:lumMod val="65000"/>
                              <a:lumOff val="35000"/>
                            </a:schemeClr>
                          </a:solidFill>
                          <a:effectLst/>
                        </a:rPr>
                        <a:t>未満</a:t>
                      </a:r>
                      <a:r>
                        <a:rPr lang="en-US" altLang="ja-JP" sz="1200" b="0" u="none" strike="noStrike" dirty="0">
                          <a:solidFill>
                            <a:schemeClr val="tx1">
                              <a:lumMod val="65000"/>
                              <a:lumOff val="35000"/>
                            </a:schemeClr>
                          </a:solidFill>
                          <a:effectLst/>
                        </a:rPr>
                        <a:t> </a:t>
                      </a:r>
                      <a:endParaRPr lang="en-US" altLang="ja-JP" sz="1200" b="0" i="0" u="none" strike="noStrike" dirty="0">
                        <a:solidFill>
                          <a:schemeClr val="tx1">
                            <a:lumMod val="65000"/>
                            <a:lumOff val="35000"/>
                          </a:schemeClr>
                        </a:solidFill>
                        <a:effectLst/>
                        <a:latin typeface="HG丸ｺﾞｼｯｸM-PRO" panose="020F0600000000000000" pitchFamily="50" charset="-128"/>
                        <a:ea typeface="HG丸ｺﾞｼｯｸM-PRO" panose="020F0600000000000000" pitchFamily="50" charset="-128"/>
                      </a:endParaRPr>
                    </a:p>
                  </a:txBody>
                  <a:tcPr marL="0" marR="72000" marT="0" marB="0" anchor="ctr">
                    <a:solidFill>
                      <a:srgbClr val="E9EBF5"/>
                    </a:solidFill>
                  </a:tcPr>
                </a:tc>
                <a:tc>
                  <a:txBody>
                    <a:bodyPr/>
                    <a:lstStyle/>
                    <a:p>
                      <a:pPr algn="r" fontAlgn="ctr"/>
                      <a:r>
                        <a:rPr lang="en-US" altLang="ja-JP" sz="1200" b="0" u="none" strike="noStrike" dirty="0">
                          <a:solidFill>
                            <a:schemeClr val="tx1">
                              <a:lumMod val="65000"/>
                              <a:lumOff val="35000"/>
                            </a:schemeClr>
                          </a:solidFill>
                          <a:effectLst/>
                        </a:rPr>
                        <a:t>99</a:t>
                      </a:r>
                      <a:r>
                        <a:rPr lang="ja-JP" altLang="en-US" sz="1200" b="0" u="none" strike="noStrike" dirty="0">
                          <a:solidFill>
                            <a:schemeClr val="tx1">
                              <a:lumMod val="65000"/>
                              <a:lumOff val="35000"/>
                            </a:schemeClr>
                          </a:solidFill>
                          <a:effectLst/>
                        </a:rPr>
                        <a:t>㎞</a:t>
                      </a:r>
                      <a:r>
                        <a:rPr lang="en-US" altLang="ja-JP" sz="1200" b="0" u="none" strike="noStrike" dirty="0">
                          <a:solidFill>
                            <a:schemeClr val="tx1">
                              <a:lumMod val="65000"/>
                              <a:lumOff val="35000"/>
                            </a:schemeClr>
                          </a:solidFill>
                          <a:effectLst/>
                        </a:rPr>
                        <a:t> </a:t>
                      </a:r>
                      <a:endParaRPr lang="en-US" altLang="ja-JP" sz="1200" b="0" i="0" u="none" strike="noStrike" dirty="0">
                        <a:solidFill>
                          <a:schemeClr val="tx1">
                            <a:lumMod val="65000"/>
                            <a:lumOff val="35000"/>
                          </a:schemeClr>
                        </a:solidFill>
                        <a:effectLst/>
                        <a:latin typeface="HG丸ｺﾞｼｯｸM-PRO" panose="020F0600000000000000" pitchFamily="50" charset="-128"/>
                        <a:ea typeface="HG丸ｺﾞｼｯｸM-PRO" panose="020F0600000000000000" pitchFamily="50" charset="-128"/>
                      </a:endParaRPr>
                    </a:p>
                  </a:txBody>
                  <a:tcPr marL="0" marR="72000" marT="0" marB="0" anchor="ctr">
                    <a:solidFill>
                      <a:srgbClr val="E9EBF5"/>
                    </a:solidFill>
                  </a:tcPr>
                </a:tc>
                <a:tc>
                  <a:txBody>
                    <a:bodyPr/>
                    <a:lstStyle/>
                    <a:p>
                      <a:pPr algn="r" fontAlgn="ctr"/>
                      <a:endParaRPr lang="en-US" altLang="ja-JP" sz="1200" b="0" i="0" u="none" strike="noStrike" dirty="0">
                        <a:solidFill>
                          <a:schemeClr val="tx1">
                            <a:lumMod val="65000"/>
                            <a:lumOff val="35000"/>
                          </a:schemeClr>
                        </a:solidFill>
                        <a:effectLst/>
                        <a:latin typeface="HG丸ｺﾞｼｯｸM-PRO" panose="020F0600000000000000" pitchFamily="50" charset="-128"/>
                        <a:ea typeface="HG丸ｺﾞｼｯｸM-PRO" panose="020F0600000000000000" pitchFamily="50" charset="-128"/>
                      </a:endParaRPr>
                    </a:p>
                  </a:txBody>
                  <a:tcPr marL="0" marR="72000" marT="0" marB="0" anchor="ctr">
                    <a:solidFill>
                      <a:srgbClr val="E9EBF5"/>
                    </a:solidFill>
                  </a:tcPr>
                </a:tc>
                <a:extLst>
                  <a:ext uri="{0D108BD9-81ED-4DB2-BD59-A6C34878D82A}">
                    <a16:rowId xmlns:a16="http://schemas.microsoft.com/office/drawing/2014/main" val="2340370418"/>
                  </a:ext>
                </a:extLst>
              </a:tr>
              <a:tr h="367721">
                <a:tc>
                  <a:txBody>
                    <a:bodyPr/>
                    <a:lstStyle/>
                    <a:p>
                      <a:pPr algn="ctr" fontAlgn="ctr"/>
                      <a:r>
                        <a:rPr lang="ja-JP" altLang="en-US" sz="1200" b="0" i="0" u="none" strike="noStrike" dirty="0">
                          <a:solidFill>
                            <a:schemeClr val="tx1">
                              <a:lumMod val="65000"/>
                              <a:lumOff val="35000"/>
                            </a:schemeClr>
                          </a:solidFill>
                          <a:effectLst/>
                          <a:latin typeface="HG丸ｺﾞｼｯｸM-PRO" panose="020F0600000000000000" pitchFamily="50" charset="-128"/>
                          <a:ea typeface="HG丸ｺﾞｼｯｸM-PRO" panose="020F0600000000000000" pitchFamily="50" charset="-128"/>
                        </a:rPr>
                        <a:t>目視調査</a:t>
                      </a:r>
                      <a:endParaRPr lang="en-US" altLang="ja-JP" sz="1200" b="0" i="0" u="none" strike="noStrike" dirty="0">
                        <a:solidFill>
                          <a:schemeClr val="tx1">
                            <a:lumMod val="65000"/>
                            <a:lumOff val="35000"/>
                          </a:schemeClr>
                        </a:solidFill>
                        <a:effectLst/>
                        <a:latin typeface="HG丸ｺﾞｼｯｸM-PRO" panose="020F0600000000000000" pitchFamily="50" charset="-128"/>
                        <a:ea typeface="HG丸ｺﾞｼｯｸM-PRO" panose="020F0600000000000000" pitchFamily="50" charset="-128"/>
                      </a:endParaRPr>
                    </a:p>
                  </a:txBody>
                  <a:tcPr marL="0" marR="72000" marT="0" marB="0" anchor="ctr">
                    <a:solidFill>
                      <a:srgbClr val="E9EBF5"/>
                    </a:solidFill>
                  </a:tcPr>
                </a:tc>
                <a:tc>
                  <a:txBody>
                    <a:bodyPr/>
                    <a:lstStyle/>
                    <a:p>
                      <a:pPr algn="r" fontAlgn="ctr"/>
                      <a:r>
                        <a:rPr lang="el-GR" altLang="ja-JP" sz="1200" b="0" u="none" strike="noStrike" dirty="0">
                          <a:solidFill>
                            <a:schemeClr val="tx1">
                              <a:lumMod val="65000"/>
                              <a:lumOff val="35000"/>
                            </a:schemeClr>
                          </a:solidFill>
                          <a:effectLst/>
                        </a:rPr>
                        <a:t>Φ</a:t>
                      </a:r>
                      <a:r>
                        <a:rPr lang="en-US" altLang="ja-JP" sz="1200" b="0" u="none" strike="noStrike" dirty="0">
                          <a:solidFill>
                            <a:schemeClr val="tx1">
                              <a:lumMod val="65000"/>
                              <a:lumOff val="35000"/>
                            </a:schemeClr>
                          </a:solidFill>
                          <a:effectLst/>
                        </a:rPr>
                        <a:t>1100</a:t>
                      </a:r>
                      <a:r>
                        <a:rPr lang="ja-JP" altLang="en-US" sz="1200" b="0" u="none" strike="noStrike" dirty="0">
                          <a:solidFill>
                            <a:schemeClr val="tx1">
                              <a:lumMod val="65000"/>
                              <a:lumOff val="35000"/>
                            </a:schemeClr>
                          </a:solidFill>
                          <a:effectLst/>
                        </a:rPr>
                        <a:t>以上</a:t>
                      </a:r>
                      <a:r>
                        <a:rPr lang="en-US" altLang="ja-JP" sz="1200" b="0" u="none" strike="noStrike" dirty="0">
                          <a:solidFill>
                            <a:schemeClr val="tx1">
                              <a:lumMod val="65000"/>
                              <a:lumOff val="35000"/>
                            </a:schemeClr>
                          </a:solidFill>
                          <a:effectLst/>
                        </a:rPr>
                        <a:t> </a:t>
                      </a:r>
                      <a:endParaRPr lang="en-US" altLang="ja-JP" sz="1200" b="0" i="0" u="none" strike="noStrike" dirty="0">
                        <a:solidFill>
                          <a:schemeClr val="tx1">
                            <a:lumMod val="65000"/>
                            <a:lumOff val="35000"/>
                          </a:schemeClr>
                        </a:solidFill>
                        <a:effectLst/>
                        <a:latin typeface="HG丸ｺﾞｼｯｸM-PRO" panose="020F0600000000000000" pitchFamily="50" charset="-128"/>
                        <a:ea typeface="HG丸ｺﾞｼｯｸM-PRO" panose="020F0600000000000000" pitchFamily="50" charset="-128"/>
                      </a:endParaRPr>
                    </a:p>
                  </a:txBody>
                  <a:tcPr marL="0" marR="72000" marT="0" marB="0" anchor="ctr">
                    <a:solidFill>
                      <a:srgbClr val="E9EBF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200" b="0" u="none" strike="noStrike" dirty="0">
                          <a:solidFill>
                            <a:schemeClr val="tx1">
                              <a:lumMod val="65000"/>
                              <a:lumOff val="35000"/>
                            </a:schemeClr>
                          </a:solidFill>
                          <a:effectLst/>
                        </a:rPr>
                        <a:t>470</a:t>
                      </a:r>
                      <a:r>
                        <a:rPr lang="ja-JP" altLang="en-US" sz="1200" b="0" u="none" strike="noStrike" dirty="0">
                          <a:solidFill>
                            <a:schemeClr val="tx1">
                              <a:lumMod val="65000"/>
                              <a:lumOff val="35000"/>
                            </a:schemeClr>
                          </a:solidFill>
                          <a:effectLst/>
                        </a:rPr>
                        <a:t>㎞</a:t>
                      </a:r>
                      <a:r>
                        <a:rPr lang="en-US" altLang="ja-JP" sz="1200" b="0" u="none" strike="noStrike" dirty="0">
                          <a:solidFill>
                            <a:schemeClr val="tx1">
                              <a:lumMod val="65000"/>
                              <a:lumOff val="35000"/>
                            </a:schemeClr>
                          </a:solidFill>
                          <a:effectLst/>
                        </a:rPr>
                        <a:t> </a:t>
                      </a:r>
                      <a:endParaRPr lang="en-US" altLang="ja-JP" sz="1200" b="0" i="0" u="none" strike="noStrike" dirty="0">
                        <a:solidFill>
                          <a:schemeClr val="tx1">
                            <a:lumMod val="65000"/>
                            <a:lumOff val="35000"/>
                          </a:schemeClr>
                        </a:solidFill>
                        <a:effectLst/>
                        <a:latin typeface="HG丸ｺﾞｼｯｸM-PRO" panose="020F0600000000000000" pitchFamily="50" charset="-128"/>
                        <a:ea typeface="HG丸ｺﾞｼｯｸM-PRO" panose="020F0600000000000000" pitchFamily="50" charset="-128"/>
                      </a:endParaRPr>
                    </a:p>
                  </a:txBody>
                  <a:tcPr marL="0" marR="72000" marT="0" marB="0" anchor="ctr">
                    <a:solidFill>
                      <a:srgbClr val="E9EBF5"/>
                    </a:solidFill>
                  </a:tcPr>
                </a:tc>
                <a:tc>
                  <a:txBody>
                    <a:bodyPr/>
                    <a:lstStyle/>
                    <a:p>
                      <a:pPr algn="r" fontAlgn="ctr"/>
                      <a:r>
                        <a:rPr lang="en-US" altLang="ja-JP" sz="800" b="0" i="0" u="none" strike="noStrike" dirty="0">
                          <a:solidFill>
                            <a:schemeClr val="tx1">
                              <a:lumMod val="65000"/>
                              <a:lumOff val="35000"/>
                            </a:schemeClr>
                          </a:solidFill>
                          <a:effectLst/>
                          <a:latin typeface="HG丸ｺﾞｼｯｸM-PRO" panose="020F0600000000000000" pitchFamily="50" charset="-128"/>
                          <a:ea typeface="HG丸ｺﾞｼｯｸM-PRO" panose="020F0600000000000000" pitchFamily="50" charset="-128"/>
                        </a:rPr>
                        <a:t>BOX</a:t>
                      </a:r>
                      <a:r>
                        <a:rPr lang="ja-JP" altLang="en-US" sz="800" b="0" i="0" u="none" strike="noStrike" dirty="0">
                          <a:solidFill>
                            <a:schemeClr val="tx1">
                              <a:lumMod val="65000"/>
                              <a:lumOff val="35000"/>
                            </a:schemeClr>
                          </a:solidFill>
                          <a:effectLst/>
                          <a:latin typeface="HG丸ｺﾞｼｯｸM-PRO" panose="020F0600000000000000" pitchFamily="50" charset="-128"/>
                          <a:ea typeface="HG丸ｺﾞｼｯｸM-PRO" panose="020F0600000000000000" pitchFamily="50" charset="-128"/>
                        </a:rPr>
                        <a:t>カルバート等含む</a:t>
                      </a:r>
                      <a:endParaRPr lang="en-US" altLang="ja-JP" sz="800" b="0" i="0" u="none" strike="noStrike" dirty="0">
                        <a:solidFill>
                          <a:schemeClr val="tx1">
                            <a:lumMod val="65000"/>
                            <a:lumOff val="35000"/>
                          </a:schemeClr>
                        </a:solidFill>
                        <a:effectLst/>
                        <a:latin typeface="HG丸ｺﾞｼｯｸM-PRO" panose="020F0600000000000000" pitchFamily="50" charset="-128"/>
                        <a:ea typeface="HG丸ｺﾞｼｯｸM-PRO" panose="020F0600000000000000" pitchFamily="50" charset="-128"/>
                      </a:endParaRPr>
                    </a:p>
                  </a:txBody>
                  <a:tcPr marL="0" marR="72000" marT="0" marB="0" anchor="ctr">
                    <a:solidFill>
                      <a:srgbClr val="E9EBF5"/>
                    </a:solidFill>
                  </a:tcPr>
                </a:tc>
                <a:extLst>
                  <a:ext uri="{0D108BD9-81ED-4DB2-BD59-A6C34878D82A}">
                    <a16:rowId xmlns:a16="http://schemas.microsoft.com/office/drawing/2014/main" val="1407981564"/>
                  </a:ext>
                </a:extLst>
              </a:tr>
            </a:tbl>
          </a:graphicData>
        </a:graphic>
      </p:graphicFrame>
      <p:pic>
        <p:nvPicPr>
          <p:cNvPr id="18" name="Picture 2" descr="D:\MatsumotoMits\Desktop\PIC\P0002896.JPG">
            <a:extLst>
              <a:ext uri="{FF2B5EF4-FFF2-40B4-BE49-F238E27FC236}">
                <a16:creationId xmlns:a16="http://schemas.microsoft.com/office/drawing/2014/main" id="{C7FA00B7-1410-4271-B3BF-5CEFE35606C2}"/>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853128" y="4729463"/>
            <a:ext cx="2008997" cy="150674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正方形/長方形 36">
            <a:extLst>
              <a:ext uri="{FF2B5EF4-FFF2-40B4-BE49-F238E27FC236}">
                <a16:creationId xmlns:a16="http://schemas.microsoft.com/office/drawing/2014/main" id="{BFF6A518-9D38-47FD-9EEC-0A757629B072}"/>
              </a:ext>
            </a:extLst>
          </p:cNvPr>
          <p:cNvSpPr>
            <a:spLocks noChangeArrowheads="1"/>
          </p:cNvSpPr>
          <p:nvPr/>
        </p:nvSpPr>
        <p:spPr bwMode="auto">
          <a:xfrm>
            <a:off x="6857607" y="6264520"/>
            <a:ext cx="2004444" cy="43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152" tIns="31576" rIns="63152" bIns="31576">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defTabSz="884151" eaLnBrk="1" hangingPunct="1">
              <a:spcBef>
                <a:spcPct val="0"/>
              </a:spcBef>
              <a:buNone/>
            </a:pPr>
            <a:r>
              <a:rPr lang="ja-JP" altLang="en-US"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対策実施状況</a:t>
            </a:r>
            <a:endParaRPr lang="en-US" altLang="ja-JP"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defTabSz="884151" eaLnBrk="1" hangingPunct="1">
              <a:spcBef>
                <a:spcPct val="0"/>
              </a:spcBef>
              <a:buNone/>
            </a:pPr>
            <a:r>
              <a:rPr lang="ja-JP" altLang="en-US"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（管更生工法）</a:t>
            </a:r>
            <a:endParaRPr lang="en-US" altLang="ja-JP" sz="12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36">
            <a:extLst>
              <a:ext uri="{FF2B5EF4-FFF2-40B4-BE49-F238E27FC236}">
                <a16:creationId xmlns:a16="http://schemas.microsoft.com/office/drawing/2014/main" id="{89804378-66CE-465A-9681-AA8BE17CAA65}"/>
              </a:ext>
            </a:extLst>
          </p:cNvPr>
          <p:cNvSpPr>
            <a:spLocks noChangeArrowheads="1"/>
          </p:cNvSpPr>
          <p:nvPr/>
        </p:nvSpPr>
        <p:spPr bwMode="auto">
          <a:xfrm>
            <a:off x="502573" y="1003480"/>
            <a:ext cx="8138853" cy="3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152" tIns="31576" rIns="63152" bIns="31576">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defTabSz="884151" eaLnBrk="1" hangingPunct="1">
              <a:spcBef>
                <a:spcPct val="0"/>
              </a:spcBef>
              <a:buNone/>
            </a:pPr>
            <a:r>
              <a:rPr lang="zh-TW" altLang="en-US"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rPr>
              <a:t>大阪府都市基盤施設長寿命化</a:t>
            </a:r>
            <a:r>
              <a:rPr lang="ja-JP" altLang="en-US"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rPr>
              <a:t>計画（平成</a:t>
            </a:r>
            <a:r>
              <a:rPr lang="en-US" altLang="ja-JP"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rPr>
              <a:t>28</a:t>
            </a:r>
            <a:r>
              <a:rPr lang="ja-JP" altLang="en-US"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rPr>
              <a:t>年</a:t>
            </a:r>
            <a:r>
              <a:rPr lang="en-US" altLang="ja-JP"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rPr>
              <a:t>3</a:t>
            </a:r>
            <a:r>
              <a:rPr lang="ja-JP" altLang="en-US"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rPr>
              <a:t>月）に基づく点検の種類と頻度</a:t>
            </a:r>
            <a:endParaRPr lang="en-US" altLang="ja-JP" sz="1800" dirty="0">
              <a:solidFill>
                <a:schemeClr val="tx1">
                  <a:lumMod val="65000"/>
                  <a:lumOff val="35000"/>
                </a:schemeClr>
              </a:solidFill>
              <a:latin typeface="Arial" panose="020B0604020202020204" pitchFamily="34" charset="0"/>
              <a:ea typeface="Meiryo UI" panose="020B0604030504040204" pitchFamily="50" charset="-128"/>
              <a:cs typeface="Arial" panose="020B0604020202020204" pitchFamily="34" charset="0"/>
            </a:endParaRPr>
          </a:p>
        </p:txBody>
      </p:sp>
      <p:pic>
        <p:nvPicPr>
          <p:cNvPr id="2" name="図 1">
            <a:extLst>
              <a:ext uri="{FF2B5EF4-FFF2-40B4-BE49-F238E27FC236}">
                <a16:creationId xmlns:a16="http://schemas.microsoft.com/office/drawing/2014/main" id="{20351F8C-E92C-439F-9080-02CD5B019BC1}"/>
              </a:ext>
            </a:extLst>
          </p:cNvPr>
          <p:cNvPicPr>
            <a:picLocks noChangeAspect="1"/>
          </p:cNvPicPr>
          <p:nvPr/>
        </p:nvPicPr>
        <p:blipFill rotWithShape="1">
          <a:blip r:embed="rId5"/>
          <a:srcRect t="8255"/>
          <a:stretch/>
        </p:blipFill>
        <p:spPr>
          <a:xfrm>
            <a:off x="1404824" y="1382900"/>
            <a:ext cx="7271718" cy="3155642"/>
          </a:xfrm>
          <a:prstGeom prst="rect">
            <a:avLst/>
          </a:prstGeom>
        </p:spPr>
      </p:pic>
      <p:sp>
        <p:nvSpPr>
          <p:cNvPr id="20" name="正方形/長方形 19">
            <a:extLst>
              <a:ext uri="{FF2B5EF4-FFF2-40B4-BE49-F238E27FC236}">
                <a16:creationId xmlns:a16="http://schemas.microsoft.com/office/drawing/2014/main" id="{6ED743AC-B744-4DE8-B175-552FE7D19139}"/>
              </a:ext>
            </a:extLst>
          </p:cNvPr>
          <p:cNvSpPr/>
          <p:nvPr/>
        </p:nvSpPr>
        <p:spPr>
          <a:xfrm>
            <a:off x="866856" y="6012481"/>
            <a:ext cx="3839744" cy="261610"/>
          </a:xfrm>
          <a:prstGeom prst="rect">
            <a:avLst/>
          </a:prstGeom>
          <a:ln>
            <a:noFill/>
            <a:prstDash val="sysDash"/>
          </a:ln>
        </p:spPr>
        <p:txBody>
          <a:bodyPr wrap="square">
            <a:spAutoFit/>
          </a:bodyPr>
          <a:lstStyle/>
          <a:p>
            <a:r>
              <a:rPr lang="en-US" altLang="ja-JP" sz="1100" dirty="0">
                <a:solidFill>
                  <a:schemeClr val="tx1">
                    <a:lumMod val="65000"/>
                    <a:lumOff val="35000"/>
                  </a:schemeClr>
                </a:solidFill>
              </a:rPr>
              <a:t>※Φ2000</a:t>
            </a:r>
            <a:r>
              <a:rPr lang="ja-JP" altLang="en-US" sz="1100" dirty="0">
                <a:solidFill>
                  <a:schemeClr val="tx1">
                    <a:lumMod val="65000"/>
                    <a:lumOff val="35000"/>
                  </a:schemeClr>
                </a:solidFill>
              </a:rPr>
              <a:t>以下は</a:t>
            </a:r>
            <a:r>
              <a:rPr lang="en-US" altLang="ja-JP" sz="1100" dirty="0">
                <a:solidFill>
                  <a:schemeClr val="tx1">
                    <a:lumMod val="65000"/>
                    <a:lumOff val="35000"/>
                  </a:schemeClr>
                </a:solidFill>
              </a:rPr>
              <a:t>TV</a:t>
            </a:r>
            <a:r>
              <a:rPr lang="ja-JP" altLang="en-US" sz="1100" dirty="0">
                <a:solidFill>
                  <a:schemeClr val="tx1">
                    <a:lumMod val="65000"/>
                    <a:lumOff val="35000"/>
                  </a:schemeClr>
                </a:solidFill>
              </a:rPr>
              <a:t>カメラ調査も可能（腐食環境の場合等）　</a:t>
            </a:r>
            <a:endParaRPr lang="ja-JP" altLang="en-US" sz="1400" dirty="0">
              <a:solidFill>
                <a:schemeClr val="tx1">
                  <a:lumMod val="65000"/>
                  <a:lumOff val="35000"/>
                </a:schemeClr>
              </a:solidFill>
            </a:endParaRPr>
          </a:p>
        </p:txBody>
      </p:sp>
      <p:cxnSp>
        <p:nvCxnSpPr>
          <p:cNvPr id="5" name="直線コネクタ 4">
            <a:extLst>
              <a:ext uri="{FF2B5EF4-FFF2-40B4-BE49-F238E27FC236}">
                <a16:creationId xmlns:a16="http://schemas.microsoft.com/office/drawing/2014/main" id="{BFE5B96E-E5EB-452B-8616-4162FD848121}"/>
              </a:ext>
            </a:extLst>
          </p:cNvPr>
          <p:cNvCxnSpPr/>
          <p:nvPr/>
        </p:nvCxnSpPr>
        <p:spPr>
          <a:xfrm>
            <a:off x="5724128" y="3212976"/>
            <a:ext cx="792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119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kumimoji="1" lang="en-US" altLang="ja-JP" sz="2800" dirty="0">
                <a:solidFill>
                  <a:schemeClr val="bg1"/>
                </a:solidFill>
                <a:latin typeface="Meiryo UI" pitchFamily="50" charset="-128"/>
                <a:ea typeface="Meiryo UI" pitchFamily="50" charset="-128"/>
                <a:cs typeface="Meiryo UI" pitchFamily="50" charset="-128"/>
              </a:rPr>
              <a:t>2</a:t>
            </a:r>
            <a:r>
              <a:rPr kumimoji="1" lang="ja-JP" altLang="en-US" sz="2800" dirty="0">
                <a:solidFill>
                  <a:schemeClr val="bg1"/>
                </a:solidFill>
                <a:latin typeface="Meiryo UI" pitchFamily="50" charset="-128"/>
                <a:ea typeface="Meiryo UI" pitchFamily="50" charset="-128"/>
                <a:cs typeface="Meiryo UI" pitchFamily="50" charset="-128"/>
              </a:rPr>
              <a:t>．現計画における点検（日常・定期）の実施状況</a:t>
            </a: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2</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　管渠</a:t>
            </a:r>
            <a:endParaRPr kumimoji="1" lang="ja-JP" altLang="en-US" sz="2400" dirty="0">
              <a:latin typeface="Meiryo UI" pitchFamily="50" charset="-128"/>
              <a:ea typeface="Meiryo UI" pitchFamily="50" charset="-128"/>
              <a:cs typeface="Meiryo UI" pitchFamily="50" charset="-128"/>
            </a:endParaRPr>
          </a:p>
        </p:txBody>
      </p:sp>
      <p:sp>
        <p:nvSpPr>
          <p:cNvPr id="21" name="スライド番号プレースホルダー 1">
            <a:extLst>
              <a:ext uri="{FF2B5EF4-FFF2-40B4-BE49-F238E27FC236}">
                <a16:creationId xmlns:a16="http://schemas.microsoft.com/office/drawing/2014/main" id="{383C1C00-9BBA-4BCB-A729-BAA3340069B7}"/>
              </a:ext>
            </a:extLst>
          </p:cNvPr>
          <p:cNvSpPr>
            <a:spLocks noGrp="1"/>
          </p:cNvSpPr>
          <p:nvPr>
            <p:ph type="sldNum" sz="quarter" idx="12"/>
          </p:nvPr>
        </p:nvSpPr>
        <p:spPr>
          <a:xfrm>
            <a:off x="7810900" y="6493599"/>
            <a:ext cx="1828800" cy="365125"/>
          </a:xfrm>
        </p:spPr>
        <p:txBody>
          <a:bodyPr/>
          <a:lstStyle/>
          <a:p>
            <a:fld id="{61E74F64-5FCC-48D8-9B90-33BC672A98E7}" type="slidenum">
              <a:rPr lang="ja-JP" altLang="en-US" smtClean="0"/>
              <a:pPr/>
              <a:t>9</a:t>
            </a:fld>
            <a:endParaRPr lang="ja-JP" altLang="en-US" dirty="0"/>
          </a:p>
        </p:txBody>
      </p:sp>
      <p:sp>
        <p:nvSpPr>
          <p:cNvPr id="22" name="正方形/長方形 21">
            <a:extLst>
              <a:ext uri="{FF2B5EF4-FFF2-40B4-BE49-F238E27FC236}">
                <a16:creationId xmlns:a16="http://schemas.microsoft.com/office/drawing/2014/main" id="{2B84E280-46C8-41CC-9A9A-4AFCFCAC8A03}"/>
              </a:ext>
            </a:extLst>
          </p:cNvPr>
          <p:cNvSpPr/>
          <p:nvPr/>
        </p:nvSpPr>
        <p:spPr>
          <a:xfrm>
            <a:off x="254725" y="1140250"/>
            <a:ext cx="8601892" cy="615553"/>
          </a:xfrm>
          <a:prstGeom prst="rect">
            <a:avLst/>
          </a:prstGeom>
          <a:ln>
            <a:noFill/>
          </a:ln>
        </p:spPr>
        <p:txBody>
          <a:bodyPr wrap="square">
            <a:spAutoFit/>
          </a:bodyPr>
          <a:lstStyle/>
          <a:p>
            <a:r>
              <a:rPr lang="ja-JP" altLang="en-US" dirty="0">
                <a:solidFill>
                  <a:schemeClr val="tx1">
                    <a:lumMod val="65000"/>
                    <a:lumOff val="35000"/>
                  </a:schemeClr>
                </a:solidFill>
              </a:rPr>
              <a:t>令和</a:t>
            </a:r>
            <a:r>
              <a:rPr lang="en-US" altLang="ja-JP" dirty="0">
                <a:solidFill>
                  <a:schemeClr val="tx1">
                    <a:lumMod val="65000"/>
                    <a:lumOff val="35000"/>
                  </a:schemeClr>
                </a:solidFill>
              </a:rPr>
              <a:t>3</a:t>
            </a:r>
            <a:r>
              <a:rPr lang="ja-JP" altLang="en-US" dirty="0">
                <a:solidFill>
                  <a:schemeClr val="tx1">
                    <a:lumMod val="65000"/>
                    <a:lumOff val="35000"/>
                  </a:schemeClr>
                </a:solidFill>
              </a:rPr>
              <a:t>年</a:t>
            </a:r>
            <a:r>
              <a:rPr lang="en-US" altLang="ja-JP" dirty="0">
                <a:solidFill>
                  <a:schemeClr val="tx1">
                    <a:lumMod val="65000"/>
                    <a:lumOff val="35000"/>
                  </a:schemeClr>
                </a:solidFill>
              </a:rPr>
              <a:t>10</a:t>
            </a:r>
            <a:r>
              <a:rPr lang="ja-JP" altLang="en-US" dirty="0">
                <a:solidFill>
                  <a:schemeClr val="tx1">
                    <a:lumMod val="65000"/>
                    <a:lumOff val="35000"/>
                  </a:schemeClr>
                </a:solidFill>
              </a:rPr>
              <a:t>月</a:t>
            </a:r>
            <a:r>
              <a:rPr lang="en-US" altLang="ja-JP" dirty="0">
                <a:solidFill>
                  <a:schemeClr val="tx1">
                    <a:lumMod val="65000"/>
                    <a:lumOff val="35000"/>
                  </a:schemeClr>
                </a:solidFill>
              </a:rPr>
              <a:t>3</a:t>
            </a:r>
            <a:r>
              <a:rPr lang="ja-JP" altLang="en-US" dirty="0">
                <a:solidFill>
                  <a:schemeClr val="tx1">
                    <a:lumMod val="65000"/>
                    <a:lumOff val="35000"/>
                  </a:schemeClr>
                </a:solidFill>
              </a:rPr>
              <a:t>日に</a:t>
            </a:r>
            <a:r>
              <a:rPr lang="ja-JP" altLang="en-US" u="sng" dirty="0">
                <a:solidFill>
                  <a:schemeClr val="tx1">
                    <a:lumMod val="65000"/>
                    <a:lumOff val="35000"/>
                  </a:schemeClr>
                </a:solidFill>
              </a:rPr>
              <a:t>和歌山市六十谷（むそた）水管橋の破損事故</a:t>
            </a:r>
            <a:r>
              <a:rPr lang="ja-JP" altLang="en-US" dirty="0">
                <a:solidFill>
                  <a:schemeClr val="tx1">
                    <a:lumMod val="65000"/>
                    <a:lumOff val="35000"/>
                  </a:schemeClr>
                </a:solidFill>
              </a:rPr>
              <a:t>が発生。</a:t>
            </a:r>
            <a:endParaRPr lang="en-US" altLang="ja-JP" dirty="0">
              <a:solidFill>
                <a:schemeClr val="tx1">
                  <a:lumMod val="65000"/>
                  <a:lumOff val="35000"/>
                </a:schemeClr>
              </a:solidFill>
            </a:endParaRPr>
          </a:p>
          <a:p>
            <a:r>
              <a:rPr lang="en-US" altLang="ja-JP" sz="1600" dirty="0">
                <a:solidFill>
                  <a:schemeClr val="tx1">
                    <a:lumMod val="65000"/>
                    <a:lumOff val="35000"/>
                  </a:schemeClr>
                </a:solidFill>
              </a:rPr>
              <a:t>※</a:t>
            </a:r>
            <a:r>
              <a:rPr lang="ja-JP" altLang="en-US" sz="1600" dirty="0">
                <a:solidFill>
                  <a:schemeClr val="tx1">
                    <a:lumMod val="65000"/>
                    <a:lumOff val="35000"/>
                  </a:schemeClr>
                </a:solidFill>
              </a:rPr>
              <a:t>アーチ式の吊り部材の腐食が原因と想定</a:t>
            </a:r>
          </a:p>
        </p:txBody>
      </p:sp>
      <p:sp>
        <p:nvSpPr>
          <p:cNvPr id="23" name="正方形/長方形 22">
            <a:extLst>
              <a:ext uri="{FF2B5EF4-FFF2-40B4-BE49-F238E27FC236}">
                <a16:creationId xmlns:a16="http://schemas.microsoft.com/office/drawing/2014/main" id="{705F825F-74E4-42A6-938D-4E2C0F2200AE}"/>
              </a:ext>
            </a:extLst>
          </p:cNvPr>
          <p:cNvSpPr/>
          <p:nvPr/>
        </p:nvSpPr>
        <p:spPr>
          <a:xfrm>
            <a:off x="271053" y="2128847"/>
            <a:ext cx="8585564" cy="1354217"/>
          </a:xfrm>
          <a:prstGeom prst="rect">
            <a:avLst/>
          </a:prstGeom>
        </p:spPr>
        <p:txBody>
          <a:bodyPr wrap="square">
            <a:spAutoFit/>
          </a:bodyPr>
          <a:lstStyle/>
          <a:p>
            <a:r>
              <a:rPr lang="ja-JP" altLang="en-US" sz="1600" dirty="0">
                <a:solidFill>
                  <a:schemeClr val="tx1">
                    <a:lumMod val="65000"/>
                    <a:lumOff val="35000"/>
                  </a:schemeClr>
                </a:solidFill>
                <a:ea typeface="Meiryo UI" panose="020B0604030504040204" pitchFamily="50" charset="-128"/>
                <a:cs typeface="Arial" panose="020B0604020202020204" pitchFamily="34" charset="0"/>
              </a:rPr>
              <a:t>これを受け</a:t>
            </a:r>
            <a:r>
              <a:rPr lang="ja-JP" altLang="en-US" sz="1600" dirty="0">
                <a:solidFill>
                  <a:schemeClr val="tx1">
                    <a:lumMod val="65000"/>
                    <a:lumOff val="35000"/>
                  </a:schemeClr>
                </a:solidFill>
              </a:rPr>
              <a:t>、</a:t>
            </a:r>
            <a:r>
              <a:rPr lang="en-US" altLang="ja-JP" sz="1600" dirty="0">
                <a:solidFill>
                  <a:schemeClr val="tx1">
                    <a:lumMod val="65000"/>
                    <a:lumOff val="35000"/>
                  </a:schemeClr>
                </a:solidFill>
              </a:rPr>
              <a:t>10</a:t>
            </a:r>
            <a:r>
              <a:rPr lang="ja-JP" altLang="en-US" sz="1600" dirty="0">
                <a:solidFill>
                  <a:schemeClr val="tx1">
                    <a:lumMod val="65000"/>
                    <a:lumOff val="35000"/>
                  </a:schemeClr>
                </a:solidFill>
              </a:rPr>
              <a:t>月</a:t>
            </a:r>
            <a:r>
              <a:rPr lang="en-US" altLang="ja-JP" sz="1600" dirty="0">
                <a:solidFill>
                  <a:schemeClr val="tx1">
                    <a:lumMod val="65000"/>
                    <a:lumOff val="35000"/>
                  </a:schemeClr>
                </a:solidFill>
              </a:rPr>
              <a:t>5</a:t>
            </a:r>
            <a:r>
              <a:rPr lang="ja-JP" altLang="en-US" sz="1600" dirty="0">
                <a:solidFill>
                  <a:schemeClr val="tx1">
                    <a:lumMod val="65000"/>
                    <a:lumOff val="35000"/>
                  </a:schemeClr>
                </a:solidFill>
              </a:rPr>
              <a:t>日から</a:t>
            </a:r>
            <a:r>
              <a:rPr lang="en-US" altLang="ja-JP" sz="1600" dirty="0">
                <a:solidFill>
                  <a:schemeClr val="tx1">
                    <a:lumMod val="65000"/>
                    <a:lumOff val="35000"/>
                  </a:schemeClr>
                </a:solidFill>
              </a:rPr>
              <a:t>26</a:t>
            </a:r>
            <a:r>
              <a:rPr lang="ja-JP" altLang="en-US" sz="1600" dirty="0">
                <a:solidFill>
                  <a:schemeClr val="tx1">
                    <a:lumMod val="65000"/>
                    <a:lumOff val="35000"/>
                  </a:schemeClr>
                </a:solidFill>
              </a:rPr>
              <a:t>日にかけて、流域下水道施設にかかる水管橋部の</a:t>
            </a:r>
            <a:r>
              <a:rPr lang="ja-JP" altLang="en-US" sz="1600" u="sng" dirty="0">
                <a:solidFill>
                  <a:schemeClr val="tx1">
                    <a:lumMod val="65000"/>
                    <a:lumOff val="35000"/>
                  </a:schemeClr>
                </a:solidFill>
              </a:rPr>
              <a:t>緊急点検を実施</a:t>
            </a:r>
            <a:endParaRPr lang="en-US" altLang="ja-JP" sz="1600" u="sng" dirty="0">
              <a:solidFill>
                <a:schemeClr val="tx1">
                  <a:lumMod val="65000"/>
                  <a:lumOff val="35000"/>
                </a:schemeClr>
              </a:solidFill>
            </a:endParaRPr>
          </a:p>
          <a:p>
            <a:r>
              <a:rPr lang="ja-JP" altLang="en-US" sz="1600" dirty="0">
                <a:solidFill>
                  <a:schemeClr val="tx1">
                    <a:lumMod val="65000"/>
                    <a:lumOff val="35000"/>
                  </a:schemeClr>
                </a:solidFill>
              </a:rPr>
              <a:t>（全</a:t>
            </a:r>
            <a:r>
              <a:rPr lang="en-US" altLang="ja-JP" sz="1600" dirty="0">
                <a:solidFill>
                  <a:schemeClr val="tx1">
                    <a:lumMod val="65000"/>
                    <a:lumOff val="35000"/>
                  </a:schemeClr>
                </a:solidFill>
              </a:rPr>
              <a:t>23</a:t>
            </a:r>
            <a:r>
              <a:rPr lang="ja-JP" altLang="en-US" sz="1600" dirty="0">
                <a:solidFill>
                  <a:schemeClr val="tx1">
                    <a:lumMod val="65000"/>
                    <a:lumOff val="35000"/>
                  </a:schemeClr>
                </a:solidFill>
              </a:rPr>
              <a:t>か所、総スパン長約</a:t>
            </a:r>
            <a:r>
              <a:rPr lang="en-US" altLang="ja-JP" sz="1600" dirty="0">
                <a:solidFill>
                  <a:schemeClr val="tx1">
                    <a:lumMod val="65000"/>
                    <a:lumOff val="35000"/>
                  </a:schemeClr>
                </a:solidFill>
              </a:rPr>
              <a:t>1km</a:t>
            </a:r>
            <a:r>
              <a:rPr lang="ja-JP" altLang="en-US" sz="1600" dirty="0">
                <a:solidFill>
                  <a:schemeClr val="tx1">
                    <a:lumMod val="65000"/>
                    <a:lumOff val="35000"/>
                  </a:schemeClr>
                </a:solidFill>
              </a:rPr>
              <a:t>）。　⇒</a:t>
            </a:r>
            <a:r>
              <a:rPr lang="ja-JP" altLang="en-US" sz="1600" u="sng" dirty="0">
                <a:solidFill>
                  <a:schemeClr val="tx1">
                    <a:lumMod val="65000"/>
                    <a:lumOff val="35000"/>
                  </a:schemeClr>
                </a:solidFill>
              </a:rPr>
              <a:t>すべて異状なし</a:t>
            </a:r>
            <a:r>
              <a:rPr lang="ja-JP" altLang="en-US" sz="1600" dirty="0">
                <a:solidFill>
                  <a:schemeClr val="tx1">
                    <a:lumMod val="65000"/>
                    <a:lumOff val="35000"/>
                  </a:schemeClr>
                </a:solidFill>
              </a:rPr>
              <a:t>を確認</a:t>
            </a:r>
            <a:endParaRPr lang="en-US" altLang="ja-JP" sz="1600" dirty="0">
              <a:solidFill>
                <a:schemeClr val="tx1">
                  <a:lumMod val="65000"/>
                  <a:lumOff val="35000"/>
                </a:schemeClr>
              </a:solidFill>
            </a:endParaRPr>
          </a:p>
          <a:p>
            <a:endParaRPr lang="en-US" altLang="ja-JP" dirty="0">
              <a:solidFill>
                <a:schemeClr val="tx1">
                  <a:lumMod val="65000"/>
                  <a:lumOff val="35000"/>
                </a:schemeClr>
              </a:solidFill>
            </a:endParaRPr>
          </a:p>
          <a:p>
            <a:r>
              <a:rPr lang="en-US" altLang="ja-JP" sz="1600" dirty="0">
                <a:solidFill>
                  <a:schemeClr val="tx1">
                    <a:lumMod val="65000"/>
                    <a:lumOff val="35000"/>
                  </a:schemeClr>
                </a:solidFill>
              </a:rPr>
              <a:t>※</a:t>
            </a:r>
            <a:r>
              <a:rPr lang="ja-JP" altLang="en-US" sz="1600" dirty="0">
                <a:solidFill>
                  <a:schemeClr val="tx1">
                    <a:lumMod val="65000"/>
                    <a:lumOff val="35000"/>
                  </a:schemeClr>
                </a:solidFill>
              </a:rPr>
              <a:t>通常時は、管渠パトロール（年</a:t>
            </a:r>
            <a:r>
              <a:rPr lang="en-US" altLang="ja-JP" sz="1600" dirty="0">
                <a:solidFill>
                  <a:schemeClr val="tx1">
                    <a:lumMod val="65000"/>
                    <a:lumOff val="35000"/>
                  </a:schemeClr>
                </a:solidFill>
              </a:rPr>
              <a:t>2</a:t>
            </a:r>
            <a:r>
              <a:rPr lang="ja-JP" altLang="en-US" sz="1600" dirty="0">
                <a:solidFill>
                  <a:schemeClr val="tx1">
                    <a:lumMod val="65000"/>
                    <a:lumOff val="35000"/>
                  </a:schemeClr>
                </a:solidFill>
              </a:rPr>
              <a:t>回以上）において、目視点検を実施。</a:t>
            </a:r>
            <a:endParaRPr lang="en-US" altLang="ja-JP" sz="1600" dirty="0">
              <a:solidFill>
                <a:schemeClr val="tx1">
                  <a:lumMod val="65000"/>
                  <a:lumOff val="35000"/>
                </a:schemeClr>
              </a:solidFill>
            </a:endParaRPr>
          </a:p>
          <a:p>
            <a:r>
              <a:rPr lang="en-US" altLang="ja-JP" sz="1600" dirty="0">
                <a:solidFill>
                  <a:schemeClr val="tx1">
                    <a:lumMod val="65000"/>
                    <a:lumOff val="35000"/>
                  </a:schemeClr>
                </a:solidFill>
              </a:rPr>
              <a:t>※</a:t>
            </a:r>
            <a:r>
              <a:rPr lang="ja-JP" altLang="en-US" sz="1600" dirty="0">
                <a:solidFill>
                  <a:schemeClr val="tx1">
                    <a:lumMod val="65000"/>
                    <a:lumOff val="35000"/>
                  </a:schemeClr>
                </a:solidFill>
              </a:rPr>
              <a:t>本事故を契機に、ドローンを活用した不可視部分の点検を、年</a:t>
            </a:r>
            <a:r>
              <a:rPr lang="en-US" altLang="ja-JP" sz="1600" dirty="0">
                <a:solidFill>
                  <a:schemeClr val="tx1">
                    <a:lumMod val="65000"/>
                    <a:lumOff val="35000"/>
                  </a:schemeClr>
                </a:solidFill>
              </a:rPr>
              <a:t>1</a:t>
            </a:r>
            <a:r>
              <a:rPr lang="ja-JP" altLang="en-US" sz="1600" dirty="0">
                <a:solidFill>
                  <a:schemeClr val="tx1">
                    <a:lumMod val="65000"/>
                    <a:lumOff val="35000"/>
                  </a:schemeClr>
                </a:solidFill>
              </a:rPr>
              <a:t>回以上実施。</a:t>
            </a:r>
            <a:endParaRPr lang="en-US" altLang="ja-JP" sz="1600" dirty="0">
              <a:solidFill>
                <a:schemeClr val="tx1">
                  <a:lumMod val="65000"/>
                  <a:lumOff val="35000"/>
                </a:schemeClr>
              </a:solidFill>
            </a:endParaRPr>
          </a:p>
        </p:txBody>
      </p:sp>
      <p:sp>
        <p:nvSpPr>
          <p:cNvPr id="25" name="二等辺三角形 24">
            <a:extLst>
              <a:ext uri="{FF2B5EF4-FFF2-40B4-BE49-F238E27FC236}">
                <a16:creationId xmlns:a16="http://schemas.microsoft.com/office/drawing/2014/main" id="{CB07D32C-1181-448D-9EB3-18BDA2C944CB}"/>
              </a:ext>
            </a:extLst>
          </p:cNvPr>
          <p:cNvSpPr/>
          <p:nvPr/>
        </p:nvSpPr>
        <p:spPr>
          <a:xfrm flipV="1">
            <a:off x="3866833" y="1750542"/>
            <a:ext cx="1143000" cy="195943"/>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2D568F66-A504-4F5B-868C-BE40C9F8940B}"/>
              </a:ext>
            </a:extLst>
          </p:cNvPr>
          <p:cNvPicPr>
            <a:picLocks noChangeAspect="1"/>
          </p:cNvPicPr>
          <p:nvPr/>
        </p:nvPicPr>
        <p:blipFill>
          <a:blip r:embed="rId2"/>
          <a:stretch>
            <a:fillRect/>
          </a:stretch>
        </p:blipFill>
        <p:spPr>
          <a:xfrm>
            <a:off x="346038" y="3667263"/>
            <a:ext cx="2885185" cy="2163888"/>
          </a:xfrm>
          <a:prstGeom prst="rect">
            <a:avLst/>
          </a:prstGeom>
        </p:spPr>
      </p:pic>
      <p:grpSp>
        <p:nvGrpSpPr>
          <p:cNvPr id="27" name="グループ化 26">
            <a:extLst>
              <a:ext uri="{FF2B5EF4-FFF2-40B4-BE49-F238E27FC236}">
                <a16:creationId xmlns:a16="http://schemas.microsoft.com/office/drawing/2014/main" id="{1B49A0C8-D806-4773-9286-8AA8F43B438A}"/>
              </a:ext>
            </a:extLst>
          </p:cNvPr>
          <p:cNvGrpSpPr/>
          <p:nvPr/>
        </p:nvGrpSpPr>
        <p:grpSpPr>
          <a:xfrm>
            <a:off x="3412899" y="3636401"/>
            <a:ext cx="5332808" cy="2194750"/>
            <a:chOff x="3327996" y="3636401"/>
            <a:chExt cx="5332808" cy="2194750"/>
          </a:xfrm>
        </p:grpSpPr>
        <p:sp>
          <p:nvSpPr>
            <p:cNvPr id="28" name="正方形/長方形 27">
              <a:extLst>
                <a:ext uri="{FF2B5EF4-FFF2-40B4-BE49-F238E27FC236}">
                  <a16:creationId xmlns:a16="http://schemas.microsoft.com/office/drawing/2014/main" id="{AFB92490-59CA-4DB7-A79A-DDD5824E9A49}"/>
                </a:ext>
              </a:extLst>
            </p:cNvPr>
            <p:cNvSpPr/>
            <p:nvPr/>
          </p:nvSpPr>
          <p:spPr>
            <a:xfrm>
              <a:off x="6305679" y="4209848"/>
              <a:ext cx="2355125" cy="523220"/>
            </a:xfrm>
            <a:prstGeom prst="rect">
              <a:avLst/>
            </a:prstGeom>
          </p:spPr>
          <p:txBody>
            <a:bodyPr wrap="square">
              <a:spAutoFit/>
            </a:bodyPr>
            <a:lstStyle/>
            <a:p>
              <a:r>
                <a:rPr lang="ja-JP" altLang="en-US" sz="1400" dirty="0">
                  <a:solidFill>
                    <a:schemeClr val="tx1">
                      <a:lumMod val="65000"/>
                      <a:lumOff val="35000"/>
                    </a:schemeClr>
                  </a:solidFill>
                </a:rPr>
                <a:t>地上からの目視が困難な部分にはドローンを活用</a:t>
              </a:r>
              <a:endParaRPr lang="en-US" altLang="ja-JP" sz="1400" dirty="0">
                <a:solidFill>
                  <a:schemeClr val="tx1">
                    <a:lumMod val="65000"/>
                    <a:lumOff val="35000"/>
                  </a:schemeClr>
                </a:solidFill>
              </a:endParaRPr>
            </a:p>
          </p:txBody>
        </p:sp>
        <p:pic>
          <p:nvPicPr>
            <p:cNvPr id="29" name="図 28">
              <a:extLst>
                <a:ext uri="{FF2B5EF4-FFF2-40B4-BE49-F238E27FC236}">
                  <a16:creationId xmlns:a16="http://schemas.microsoft.com/office/drawing/2014/main" id="{9A4C3086-F4A4-4BA7-A2D8-E7E3F4F285ED}"/>
                </a:ext>
              </a:extLst>
            </p:cNvPr>
            <p:cNvPicPr>
              <a:picLocks noChangeAspect="1"/>
            </p:cNvPicPr>
            <p:nvPr/>
          </p:nvPicPr>
          <p:blipFill>
            <a:blip r:embed="rId3"/>
            <a:stretch>
              <a:fillRect/>
            </a:stretch>
          </p:blipFill>
          <p:spPr>
            <a:xfrm>
              <a:off x="3327996" y="3636401"/>
              <a:ext cx="2920237" cy="2194750"/>
            </a:xfrm>
            <a:prstGeom prst="rect">
              <a:avLst/>
            </a:prstGeom>
          </p:spPr>
        </p:pic>
        <p:sp>
          <p:nvSpPr>
            <p:cNvPr id="30" name="楕円 29">
              <a:extLst>
                <a:ext uri="{FF2B5EF4-FFF2-40B4-BE49-F238E27FC236}">
                  <a16:creationId xmlns:a16="http://schemas.microsoft.com/office/drawing/2014/main" id="{AEB974E1-172B-4C3E-A1F6-E34FAF2A9761}"/>
                </a:ext>
              </a:extLst>
            </p:cNvPr>
            <p:cNvSpPr/>
            <p:nvPr/>
          </p:nvSpPr>
          <p:spPr>
            <a:xfrm>
              <a:off x="5009833" y="4842893"/>
              <a:ext cx="594133" cy="360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a:extLst>
                <a:ext uri="{FF2B5EF4-FFF2-40B4-BE49-F238E27FC236}">
                  <a16:creationId xmlns:a16="http://schemas.microsoft.com/office/drawing/2014/main" id="{2EC19CA4-E28F-4CF8-AD89-A6004F709072}"/>
                </a:ext>
              </a:extLst>
            </p:cNvPr>
            <p:cNvCxnSpPr>
              <a:cxnSpLocks/>
              <a:stCxn id="30" idx="7"/>
              <a:endCxn id="28" idx="1"/>
            </p:cNvCxnSpPr>
            <p:nvPr/>
          </p:nvCxnSpPr>
          <p:spPr>
            <a:xfrm flipV="1">
              <a:off x="5516957" y="4471458"/>
              <a:ext cx="788722" cy="42415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32" name="図 31">
            <a:extLst>
              <a:ext uri="{FF2B5EF4-FFF2-40B4-BE49-F238E27FC236}">
                <a16:creationId xmlns:a16="http://schemas.microsoft.com/office/drawing/2014/main" id="{B300E52B-8736-47BE-8E99-3EC95F19E3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7606" t="1897" r="1322" b="37521"/>
          <a:stretch/>
        </p:blipFill>
        <p:spPr bwMode="auto">
          <a:xfrm>
            <a:off x="6150466" y="4843266"/>
            <a:ext cx="2550182" cy="1627321"/>
          </a:xfrm>
          <a:prstGeom prst="rect">
            <a:avLst/>
          </a:prstGeom>
          <a:ln>
            <a:solidFill>
              <a:schemeClr val="bg1"/>
            </a:solidFill>
          </a:ln>
          <a:extLst>
            <a:ext uri="{53640926-AAD7-44D8-BBD7-CCE9431645EC}">
              <a14:shadowObscured xmlns:a14="http://schemas.microsoft.com/office/drawing/2010/main"/>
            </a:ext>
          </a:extLst>
        </p:spPr>
      </p:pic>
      <p:pic>
        <p:nvPicPr>
          <p:cNvPr id="33" name="グラフィックス 32" descr="戻る (RTL)">
            <a:extLst>
              <a:ext uri="{FF2B5EF4-FFF2-40B4-BE49-F238E27FC236}">
                <a16:creationId xmlns:a16="http://schemas.microsoft.com/office/drawing/2014/main" id="{BADCDAD0-1B09-4D21-A3F7-1CD079F53BD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5722965" y="5063663"/>
            <a:ext cx="899900" cy="734833"/>
          </a:xfrm>
          <a:prstGeom prst="rect">
            <a:avLst/>
          </a:prstGeom>
        </p:spPr>
      </p:pic>
      <p:sp>
        <p:nvSpPr>
          <p:cNvPr id="34" name="正方形/長方形 33">
            <a:extLst>
              <a:ext uri="{FF2B5EF4-FFF2-40B4-BE49-F238E27FC236}">
                <a16:creationId xmlns:a16="http://schemas.microsoft.com/office/drawing/2014/main" id="{38899EBE-00A0-436C-8A5D-B19A9D35B1E1}"/>
              </a:ext>
            </a:extLst>
          </p:cNvPr>
          <p:cNvSpPr/>
          <p:nvPr/>
        </p:nvSpPr>
        <p:spPr>
          <a:xfrm>
            <a:off x="6175118" y="6455508"/>
            <a:ext cx="2525530" cy="307777"/>
          </a:xfrm>
          <a:prstGeom prst="rect">
            <a:avLst/>
          </a:prstGeom>
        </p:spPr>
        <p:txBody>
          <a:bodyPr wrap="square">
            <a:spAutoFit/>
          </a:bodyPr>
          <a:lstStyle/>
          <a:p>
            <a:pPr algn="ctr"/>
            <a:r>
              <a:rPr lang="ja-JP" altLang="en-US" sz="1400" dirty="0">
                <a:solidFill>
                  <a:schemeClr val="tx1">
                    <a:lumMod val="65000"/>
                    <a:lumOff val="35000"/>
                  </a:schemeClr>
                </a:solidFill>
              </a:rPr>
              <a:t>ドローンの映像</a:t>
            </a:r>
            <a:endParaRPr lang="en-US" altLang="ja-JP" sz="1400" dirty="0">
              <a:solidFill>
                <a:schemeClr val="tx1">
                  <a:lumMod val="65000"/>
                  <a:lumOff val="35000"/>
                </a:schemeClr>
              </a:solidFill>
            </a:endParaRPr>
          </a:p>
        </p:txBody>
      </p:sp>
      <p:cxnSp>
        <p:nvCxnSpPr>
          <p:cNvPr id="35" name="直線コネクタ 34">
            <a:extLst>
              <a:ext uri="{FF2B5EF4-FFF2-40B4-BE49-F238E27FC236}">
                <a16:creationId xmlns:a16="http://schemas.microsoft.com/office/drawing/2014/main" id="{F4CCAD51-3CB5-4298-B7AA-EE9216BD29D0}"/>
              </a:ext>
            </a:extLst>
          </p:cNvPr>
          <p:cNvCxnSpPr>
            <a:cxnSpLocks/>
            <a:endCxn id="36" idx="1"/>
          </p:cNvCxnSpPr>
          <p:nvPr/>
        </p:nvCxnSpPr>
        <p:spPr>
          <a:xfrm flipV="1">
            <a:off x="5564853" y="3865731"/>
            <a:ext cx="825734" cy="67283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6" name="正方形/長方形 35">
            <a:extLst>
              <a:ext uri="{FF2B5EF4-FFF2-40B4-BE49-F238E27FC236}">
                <a16:creationId xmlns:a16="http://schemas.microsoft.com/office/drawing/2014/main" id="{0259A2E4-BA6E-4306-95CA-4133D9E0AAC4}"/>
              </a:ext>
            </a:extLst>
          </p:cNvPr>
          <p:cNvSpPr/>
          <p:nvPr/>
        </p:nvSpPr>
        <p:spPr>
          <a:xfrm>
            <a:off x="6390587" y="3711842"/>
            <a:ext cx="2355125" cy="307777"/>
          </a:xfrm>
          <a:prstGeom prst="rect">
            <a:avLst/>
          </a:prstGeom>
        </p:spPr>
        <p:txBody>
          <a:bodyPr wrap="square">
            <a:spAutoFit/>
          </a:bodyPr>
          <a:lstStyle/>
          <a:p>
            <a:r>
              <a:rPr lang="ja-JP" altLang="en-US" sz="1400" dirty="0">
                <a:solidFill>
                  <a:schemeClr val="tx1">
                    <a:lumMod val="65000"/>
                    <a:lumOff val="35000"/>
                  </a:schemeClr>
                </a:solidFill>
              </a:rPr>
              <a:t>化粧カバー</a:t>
            </a:r>
            <a:endParaRPr lang="en-US" altLang="ja-JP" sz="1400" dirty="0">
              <a:solidFill>
                <a:schemeClr val="tx1">
                  <a:lumMod val="65000"/>
                  <a:lumOff val="35000"/>
                </a:schemeClr>
              </a:solidFill>
            </a:endParaRPr>
          </a:p>
        </p:txBody>
      </p:sp>
    </p:spTree>
    <p:extLst>
      <p:ext uri="{BB962C8B-B14F-4D97-AF65-F5344CB8AC3E}">
        <p14:creationId xmlns:p14="http://schemas.microsoft.com/office/powerpoint/2010/main" val="3074384885"/>
      </p:ext>
    </p:extLst>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6" ma:contentTypeDescription="新しいドキュメントを作成します。" ma:contentTypeScope="" ma:versionID="910b726549f5ea5c5b0da533c2bfbdae">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bb2c7f2645d668397f7db443c4d8a8c5"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1"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24B8D6-791C-413A-A636-DC40FB5D7411}">
  <ds:schemaRefs>
    <ds:schemaRef ds:uri="http://schemas.microsoft.com/sharepoint/v3/contenttype/forms"/>
  </ds:schemaRefs>
</ds:datastoreItem>
</file>

<file path=customXml/itemProps2.xml><?xml version="1.0" encoding="utf-8"?>
<ds:datastoreItem xmlns:ds="http://schemas.openxmlformats.org/officeDocument/2006/customXml" ds:itemID="{1AE95D1A-38DE-45AF-8C26-4764DBB34889}"/>
</file>

<file path=customXml/itemProps3.xml><?xml version="1.0" encoding="utf-8"?>
<ds:datastoreItem xmlns:ds="http://schemas.openxmlformats.org/officeDocument/2006/customXml" ds:itemID="{B884C18B-57AD-4ADE-808E-8A3249C40435}">
  <ds:schemaRefs>
    <ds:schemaRef ds:uri="http://schemas.microsoft.com/office/infopath/2007/PartnerControls"/>
    <ds:schemaRef ds:uri="http://www.w3.org/XML/1998/namespace"/>
    <ds:schemaRef ds:uri="http://purl.org/dc/dcmitype/"/>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Slipstream</Template>
  <TotalTime>17470</TotalTime>
  <Words>6194</Words>
  <Application>Microsoft Office PowerPoint</Application>
  <PresentationFormat>画面に合わせる (4:3)</PresentationFormat>
  <Paragraphs>670</Paragraphs>
  <Slides>33</Slides>
  <Notes>1</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33</vt:i4>
      </vt:variant>
    </vt:vector>
  </HeadingPairs>
  <TitlesOfParts>
    <vt:vector size="47" baseType="lpstr">
      <vt:lpstr>BIZ UDPゴシック</vt:lpstr>
      <vt:lpstr>HGP創英角ﾎﾟｯﾌﾟ体</vt:lpstr>
      <vt:lpstr>HGｺﾞｼｯｸM</vt:lpstr>
      <vt:lpstr>HG丸ｺﾞｼｯｸM-PRO</vt:lpstr>
      <vt:lpstr>Meiryo UI</vt:lpstr>
      <vt:lpstr>ＭＳＰゴシック</vt:lpstr>
      <vt:lpstr>メイリオ</vt:lpstr>
      <vt:lpstr>Arial</vt:lpstr>
      <vt:lpstr>Calibri</vt:lpstr>
      <vt:lpstr>Century</vt:lpstr>
      <vt:lpstr>Georgia</vt:lpstr>
      <vt:lpstr>Trebuchet MS</vt:lpstr>
      <vt:lpstr>Wingdings 2</vt:lpstr>
      <vt:lpstr>スリップストリーム</vt:lpstr>
      <vt:lpstr>大阪府都市基盤施設維持管理技術審議会  第１回　河川等部会  </vt:lpstr>
      <vt:lpstr>PowerPoint プレゼンテーション</vt:lpstr>
      <vt:lpstr>大阪府の流域下水道事業の管理施設（R4末）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湯川　正朗</cp:lastModifiedBy>
  <cp:revision>859</cp:revision>
  <cp:lastPrinted>2024-03-21T01:02:06Z</cp:lastPrinted>
  <dcterms:created xsi:type="dcterms:W3CDTF">2013-06-19T04:48:16Z</dcterms:created>
  <dcterms:modified xsi:type="dcterms:W3CDTF">2024-03-25T00:47:52Z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ies>
</file>