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454" r:id="rId5"/>
    <p:sldId id="786" r:id="rId6"/>
    <p:sldId id="1586" r:id="rId7"/>
    <p:sldId id="1636" r:id="rId8"/>
    <p:sldId id="1637" r:id="rId9"/>
    <p:sldId id="1638" r:id="rId10"/>
    <p:sldId id="1639" r:id="rId11"/>
    <p:sldId id="1635" r:id="rId12"/>
    <p:sldId id="1652" r:id="rId13"/>
    <p:sldId id="1640" r:id="rId14"/>
    <p:sldId id="1654" r:id="rId15"/>
    <p:sldId id="1653" r:id="rId16"/>
    <p:sldId id="1603" r:id="rId1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3399FF"/>
    <a:srgbClr val="33CCFF"/>
    <a:srgbClr val="FFD653"/>
    <a:srgbClr val="FF0066"/>
    <a:srgbClr val="008000"/>
    <a:srgbClr val="33CC33"/>
    <a:srgbClr val="00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3844" autoAdjust="0"/>
  </p:normalViewPr>
  <p:slideViewPr>
    <p:cSldViewPr>
      <p:cViewPr varScale="1">
        <p:scale>
          <a:sx n="94" d="100"/>
          <a:sy n="94" d="100"/>
        </p:scale>
        <p:origin x="1157" y="8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4" y="0"/>
            <a:ext cx="2949575" cy="496888"/>
          </a:xfrm>
          <a:prstGeom prst="rect">
            <a:avLst/>
          </a:prstGeom>
        </p:spPr>
        <p:txBody>
          <a:bodyPr vert="horz" lIns="91417" tIns="45711" rIns="91417" bIns="45711" rtlCol="0"/>
          <a:lstStyle>
            <a:lvl1pPr algn="r">
              <a:defRPr sz="1200"/>
            </a:lvl1pPr>
          </a:lstStyle>
          <a:p>
            <a:fld id="{29472AE3-829E-42FD-BDF5-9930118AE71F}" type="datetimeFigureOut">
              <a:rPr kumimoji="1" lang="ja-JP" altLang="en-US" smtClean="0"/>
              <a:t>2024/3/25</a:t>
            </a:fld>
            <a:endParaRPr kumimoji="1" lang="ja-JP" altLang="en-US"/>
          </a:p>
        </p:txBody>
      </p:sp>
      <p:sp>
        <p:nvSpPr>
          <p:cNvPr id="4" name="フッター プレースホルダー 3"/>
          <p:cNvSpPr>
            <a:spLocks noGrp="1"/>
          </p:cNvSpPr>
          <p:nvPr>
            <p:ph type="ftr" sz="quarter" idx="2"/>
          </p:nvPr>
        </p:nvSpPr>
        <p:spPr>
          <a:xfrm>
            <a:off x="6" y="9440868"/>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4" y="9440868"/>
            <a:ext cx="2949575" cy="496887"/>
          </a:xfrm>
          <a:prstGeom prst="rect">
            <a:avLst/>
          </a:prstGeom>
        </p:spPr>
        <p:txBody>
          <a:bodyPr vert="horz" lIns="91417" tIns="45711" rIns="91417" bIns="45711"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4" y="0"/>
            <a:ext cx="2949575" cy="496888"/>
          </a:xfrm>
          <a:prstGeom prst="rect">
            <a:avLst/>
          </a:prstGeom>
        </p:spPr>
        <p:txBody>
          <a:bodyPr vert="horz" lIns="91417" tIns="45711" rIns="91417" bIns="45711" rtlCol="0"/>
          <a:lstStyle>
            <a:lvl1pPr algn="r">
              <a:defRPr sz="1200"/>
            </a:lvl1pPr>
          </a:lstStyle>
          <a:p>
            <a:fld id="{C66E6DC5-E089-448C-ADA9-C53EA216882B}"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1041" y="4721227"/>
            <a:ext cx="5445125" cy="4471988"/>
          </a:xfrm>
          <a:prstGeom prst="rect">
            <a:avLst/>
          </a:prstGeom>
        </p:spPr>
        <p:txBody>
          <a:bodyPr vert="horz" lIns="91417" tIns="45711" rIns="91417"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440868"/>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4" y="9440868"/>
            <a:ext cx="2949575" cy="496887"/>
          </a:xfrm>
          <a:prstGeom prst="rect">
            <a:avLst/>
          </a:prstGeom>
        </p:spPr>
        <p:txBody>
          <a:bodyPr vert="horz" lIns="91417" tIns="45711" rIns="91417" bIns="45711"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19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07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11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6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21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64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90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20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46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3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2024/3/25</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4.png"/><Relationship Id="rId5" Type="http://schemas.openxmlformats.org/officeDocument/2006/relationships/image" Target="../media/image20.jpeg"/><Relationship Id="rId10" Type="http://schemas.microsoft.com/office/2007/relationships/hdphoto" Target="../media/hdphoto5.wdp"/><Relationship Id="rId4" Type="http://schemas.openxmlformats.org/officeDocument/2006/relationships/image" Target="../media/image19.jpe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D7AD68FF-0EAF-479B-863F-156763E1EE80}"/>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資料１－２</a:t>
            </a:r>
            <a:r>
              <a:rPr kumimoji="1" lang="en-US" altLang="ja-JP" b="1" dirty="0"/>
              <a:t>】</a:t>
            </a:r>
            <a:endParaRPr kumimoji="1" lang="ja-JP" altLang="en-US" b="1" dirty="0"/>
          </a:p>
        </p:txBody>
      </p:sp>
      <p:sp>
        <p:nvSpPr>
          <p:cNvPr id="10" name="サブタイトル 2">
            <a:extLst>
              <a:ext uri="{FF2B5EF4-FFF2-40B4-BE49-F238E27FC236}">
                <a16:creationId xmlns:a16="http://schemas.microsoft.com/office/drawing/2014/main" id="{60728D47-C61A-4CCD-AEE2-A21F9DB52CFC}"/>
              </a:ext>
            </a:extLst>
          </p:cNvPr>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11" name="サブタイトル 2">
            <a:extLst>
              <a:ext uri="{FF2B5EF4-FFF2-40B4-BE49-F238E27FC236}">
                <a16:creationId xmlns:a16="http://schemas.microsoft.com/office/drawing/2014/main" id="{91D87195-F327-46FF-9530-C71692FD12E9}"/>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（河川管理施設編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参考資料</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219608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262734" y="839068"/>
            <a:ext cx="4021234"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800" dirty="0">
                <a:solidFill>
                  <a:schemeClr val="tx1"/>
                </a:solidFill>
                <a:latin typeface="Meiryo UI" pitchFamily="50" charset="-128"/>
                <a:ea typeface="Meiryo UI" pitchFamily="50" charset="-128"/>
                <a:cs typeface="Meiryo UI" pitchFamily="50" charset="-128"/>
              </a:rPr>
              <a:t>国基準等に基づく</a:t>
            </a:r>
            <a:r>
              <a:rPr lang="ja-JP" altLang="en-US" sz="1800" kern="100" dirty="0">
                <a:solidFill>
                  <a:schemeClr val="tx1"/>
                </a:solidFill>
                <a:effectLst/>
                <a:latin typeface="Meiryo UI" panose="020B0604030504040204" pitchFamily="50" charset="-128"/>
                <a:ea typeface="Meiryo UI" panose="020B0604030504040204" pitchFamily="50" charset="-128"/>
              </a:rPr>
              <a:t>点検・評価の考え方</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17">
            <a:extLst>
              <a:ext uri="{FF2B5EF4-FFF2-40B4-BE49-F238E27FC236}">
                <a16:creationId xmlns:a16="http://schemas.microsoft.com/office/drawing/2014/main" id="{7BDF3F8B-B545-43F0-86D2-485638E1349B}"/>
              </a:ext>
            </a:extLst>
          </p:cNvPr>
          <p:cNvSpPr txBox="1">
            <a:spLocks/>
          </p:cNvSpPr>
          <p:nvPr/>
        </p:nvSpPr>
        <p:spPr>
          <a:xfrm>
            <a:off x="8532440" y="6597351"/>
            <a:ext cx="615166" cy="267713"/>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10</a:t>
            </a:fld>
            <a:endParaRPr lang="ja-JP" altLang="en-US" dirty="0"/>
          </a:p>
        </p:txBody>
      </p:sp>
      <p:sp>
        <p:nvSpPr>
          <p:cNvPr id="19" name="テキスト ボックス 18">
            <a:extLst>
              <a:ext uri="{FF2B5EF4-FFF2-40B4-BE49-F238E27FC236}">
                <a16:creationId xmlns:a16="http://schemas.microsoft.com/office/drawing/2014/main" id="{52FB92BE-1A3C-45FC-BD92-1EBD08CBF47D}"/>
              </a:ext>
            </a:extLst>
          </p:cNvPr>
          <p:cNvSpPr txBox="1"/>
          <p:nvPr/>
        </p:nvSpPr>
        <p:spPr>
          <a:xfrm>
            <a:off x="105248" y="406440"/>
            <a:ext cx="6338960" cy="523220"/>
          </a:xfrm>
          <a:prstGeom prst="rect">
            <a:avLst/>
          </a:prstGeom>
          <a:noFill/>
        </p:spPr>
        <p:txBody>
          <a:bodyPr wrap="square" rtlCol="0">
            <a:spAutoFit/>
          </a:bodyPr>
          <a:lstStyle/>
          <a:p>
            <a:r>
              <a:rPr lang="ja-JP" altLang="en-US" sz="1600" b="1" dirty="0">
                <a:latin typeface="Meiryo UI" pitchFamily="50" charset="-128"/>
                <a:ea typeface="Meiryo UI" pitchFamily="50" charset="-128"/>
                <a:cs typeface="Meiryo UI" pitchFamily="50" charset="-128"/>
              </a:rPr>
              <a:t>④その他施設</a:t>
            </a: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a:t>
            </a:r>
            <a:r>
              <a:rPr lang="ja-JP" altLang="en-US" sz="1400" b="1" dirty="0">
                <a:latin typeface="Meiryo UI" pitchFamily="50" charset="-128"/>
                <a:ea typeface="Meiryo UI" pitchFamily="50" charset="-128"/>
                <a:cs typeface="Meiryo UI" pitchFamily="50" charset="-128"/>
              </a:rPr>
              <a:t>機械設備等は設備編による）</a:t>
            </a:r>
            <a:endParaRPr lang="en-US" altLang="ja-JP" sz="1400" b="1" dirty="0">
              <a:latin typeface="Meiryo UI" pitchFamily="50" charset="-128"/>
              <a:ea typeface="Meiryo UI" pitchFamily="50" charset="-128"/>
              <a:cs typeface="Meiryo UI" pitchFamily="50" charset="-128"/>
            </a:endParaRPr>
          </a:p>
          <a:p>
            <a:r>
              <a:rPr kumimoji="1" lang="ja-JP"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機械設備を有する排水機場等の土木構造物、水都関連施設、その他維持管理を要する施設）</a:t>
            </a:r>
            <a:endParaRPr kumimoji="1" lang="ja-JP" altLang="en-US" sz="1200" dirty="0">
              <a:latin typeface="Meiryo UI" pitchFamily="50" charset="-128"/>
              <a:ea typeface="Meiryo UI" pitchFamily="50" charset="-128"/>
              <a:cs typeface="Meiryo UI" pitchFamily="50" charset="-128"/>
            </a:endParaRPr>
          </a:p>
        </p:txBody>
      </p:sp>
      <p:sp>
        <p:nvSpPr>
          <p:cNvPr id="7" name="角丸四角形 111">
            <a:extLst>
              <a:ext uri="{FF2B5EF4-FFF2-40B4-BE49-F238E27FC236}">
                <a16:creationId xmlns:a16="http://schemas.microsoft.com/office/drawing/2014/main" id="{740D75DA-E577-4399-A986-2B7BBCA9F85D}"/>
              </a:ext>
            </a:extLst>
          </p:cNvPr>
          <p:cNvSpPr/>
          <p:nvPr/>
        </p:nvSpPr>
        <p:spPr>
          <a:xfrm>
            <a:off x="593084" y="1125572"/>
            <a:ext cx="771663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kern="100" dirty="0">
                <a:solidFill>
                  <a:schemeClr val="tx1"/>
                </a:solidFill>
                <a:effectLst/>
                <a:latin typeface="Meiryo UI" panose="020B0604030504040204" pitchFamily="50" charset="-128"/>
                <a:ea typeface="Meiryo UI" panose="020B0604030504040204" pitchFamily="50" charset="-128"/>
              </a:rPr>
              <a:t>＜現行計画に点検評価方法を組み込めていない施設（地下構造物以外）の点検評価方法（案）＞</a:t>
            </a:r>
            <a:endParaRPr lang="ja-JP" altLang="en-US"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8D6FBE39-1FD9-43DA-AE92-98425F63FE8B}"/>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C5A65A46-0AD3-40A0-A2BA-9D6F9FE59D8A}"/>
              </a:ext>
            </a:extLst>
          </p:cNvPr>
          <p:cNvPicPr>
            <a:picLocks noChangeAspect="1"/>
          </p:cNvPicPr>
          <p:nvPr/>
        </p:nvPicPr>
        <p:blipFill>
          <a:blip r:embed="rId3"/>
          <a:stretch>
            <a:fillRect/>
          </a:stretch>
        </p:blipFill>
        <p:spPr>
          <a:xfrm>
            <a:off x="441898" y="1448125"/>
            <a:ext cx="8151654" cy="5409875"/>
          </a:xfrm>
          <a:prstGeom prst="rect">
            <a:avLst/>
          </a:prstGeom>
        </p:spPr>
      </p:pic>
    </p:spTree>
    <p:extLst>
      <p:ext uri="{BB962C8B-B14F-4D97-AF65-F5344CB8AC3E}">
        <p14:creationId xmlns:p14="http://schemas.microsoft.com/office/powerpoint/2010/main" val="115502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381135" y="6488455"/>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11</a:t>
            </a:fld>
            <a:endParaRPr lang="ja-JP" altLang="en-US" dirty="0"/>
          </a:p>
        </p:txBody>
      </p:sp>
      <p:sp>
        <p:nvSpPr>
          <p:cNvPr id="12" name="角丸四角形 111">
            <a:extLst>
              <a:ext uri="{FF2B5EF4-FFF2-40B4-BE49-F238E27FC236}">
                <a16:creationId xmlns:a16="http://schemas.microsoft.com/office/drawing/2014/main" id="{825F020B-D2E7-4C53-8A81-8FC971629A85}"/>
              </a:ext>
            </a:extLst>
          </p:cNvPr>
          <p:cNvSpPr/>
          <p:nvPr/>
        </p:nvSpPr>
        <p:spPr>
          <a:xfrm>
            <a:off x="99095" y="692278"/>
            <a:ext cx="4459040"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河床洗掘を要因とした護岸の被災状況について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75AA7A06-CD2F-49B8-86A5-2414E49D3284}"/>
              </a:ext>
            </a:extLst>
          </p:cNvPr>
          <p:cNvSpPr txBox="1"/>
          <p:nvPr/>
        </p:nvSpPr>
        <p:spPr>
          <a:xfrm>
            <a:off x="97344" y="426740"/>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32" name="テキスト ボックス 31">
            <a:extLst>
              <a:ext uri="{FF2B5EF4-FFF2-40B4-BE49-F238E27FC236}">
                <a16:creationId xmlns:a16="http://schemas.microsoft.com/office/drawing/2014/main" id="{75C85F1E-9986-44D0-8924-E2B60D1407EC}"/>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82" name="角丸四角形 111">
            <a:extLst>
              <a:ext uri="{FF2B5EF4-FFF2-40B4-BE49-F238E27FC236}">
                <a16:creationId xmlns:a16="http://schemas.microsoft.com/office/drawing/2014/main" id="{3EDAEEFF-791E-4EDA-AF23-B16A9CC95888}"/>
              </a:ext>
            </a:extLst>
          </p:cNvPr>
          <p:cNvSpPr/>
          <p:nvPr/>
        </p:nvSpPr>
        <p:spPr>
          <a:xfrm>
            <a:off x="97049" y="1045683"/>
            <a:ext cx="226594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＜河床洗掘の要因内訳＞</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4" name="グループ化 43">
            <a:extLst>
              <a:ext uri="{FF2B5EF4-FFF2-40B4-BE49-F238E27FC236}">
                <a16:creationId xmlns:a16="http://schemas.microsoft.com/office/drawing/2014/main" id="{F0FA9B02-CCA8-4CA5-B061-F4936059662E}"/>
              </a:ext>
            </a:extLst>
          </p:cNvPr>
          <p:cNvGrpSpPr/>
          <p:nvPr/>
        </p:nvGrpSpPr>
        <p:grpSpPr>
          <a:xfrm>
            <a:off x="337184" y="1364310"/>
            <a:ext cx="3575651" cy="2174460"/>
            <a:chOff x="3655215" y="4575525"/>
            <a:chExt cx="2502539" cy="1521869"/>
          </a:xfrm>
        </p:grpSpPr>
        <p:pic>
          <p:nvPicPr>
            <p:cNvPr id="36" name="図 35">
              <a:extLst>
                <a:ext uri="{FF2B5EF4-FFF2-40B4-BE49-F238E27FC236}">
                  <a16:creationId xmlns:a16="http://schemas.microsoft.com/office/drawing/2014/main" id="{EAED804C-F766-45ED-B2C3-4F351DEE54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18" t="5172" r="12423" b="7570"/>
            <a:stretch/>
          </p:blipFill>
          <p:spPr>
            <a:xfrm>
              <a:off x="3655215" y="4575525"/>
              <a:ext cx="2502539" cy="1521869"/>
            </a:xfrm>
            <a:prstGeom prst="rect">
              <a:avLst/>
            </a:prstGeom>
          </p:spPr>
        </p:pic>
        <p:sp>
          <p:nvSpPr>
            <p:cNvPr id="83" name="テキスト ボックス 107">
              <a:extLst>
                <a:ext uri="{FF2B5EF4-FFF2-40B4-BE49-F238E27FC236}">
                  <a16:creationId xmlns:a16="http://schemas.microsoft.com/office/drawing/2014/main" id="{E6E0CFDB-3C79-4E95-A1DB-E0D717A9CA6C}"/>
                </a:ext>
              </a:extLst>
            </p:cNvPr>
            <p:cNvSpPr txBox="1">
              <a:spLocks/>
            </p:cNvSpPr>
            <p:nvPr/>
          </p:nvSpPr>
          <p:spPr>
            <a:xfrm>
              <a:off x="3816305" y="5843515"/>
              <a:ext cx="792087"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200" b="1" dirty="0">
                  <a:latin typeface="Meiryo UI" panose="020B0604030504040204" pitchFamily="50" charset="-128"/>
                  <a:ea typeface="Meiryo UI" panose="020B0604030504040204" pitchFamily="50" charset="-128"/>
                </a:rPr>
                <a:t>全体</a:t>
              </a:r>
              <a:r>
                <a:rPr lang="en-US" altLang="ja-JP" sz="1200" b="1" dirty="0">
                  <a:latin typeface="Meiryo UI" panose="020B0604030504040204" pitchFamily="50" charset="-128"/>
                  <a:ea typeface="Meiryo UI" panose="020B0604030504040204" pitchFamily="50" charset="-128"/>
                </a:rPr>
                <a:t>52</a:t>
              </a:r>
              <a:r>
                <a:rPr lang="ja-JP" altLang="en-US" sz="1200" b="1" dirty="0">
                  <a:latin typeface="Meiryo UI" panose="020B0604030504040204" pitchFamily="50" charset="-128"/>
                  <a:ea typeface="Meiryo UI" panose="020B0604030504040204" pitchFamily="50" charset="-128"/>
                </a:rPr>
                <a:t>件</a:t>
              </a:r>
            </a:p>
          </p:txBody>
        </p:sp>
        <p:sp>
          <p:nvSpPr>
            <p:cNvPr id="34" name="部分円 33">
              <a:extLst>
                <a:ext uri="{FF2B5EF4-FFF2-40B4-BE49-F238E27FC236}">
                  <a16:creationId xmlns:a16="http://schemas.microsoft.com/office/drawing/2014/main" id="{DCA19BA7-F990-47DA-826E-8E0F872DFDFE}"/>
                </a:ext>
              </a:extLst>
            </p:cNvPr>
            <p:cNvSpPr/>
            <p:nvPr/>
          </p:nvSpPr>
          <p:spPr>
            <a:xfrm rot="19060344">
              <a:off x="4364941" y="4683285"/>
              <a:ext cx="1357915" cy="1357915"/>
            </a:xfrm>
            <a:prstGeom prst="pie">
              <a:avLst>
                <a:gd name="adj1" fmla="val 18710747"/>
                <a:gd name="adj2" fmla="val 16200000"/>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1" name="角丸四角形 111">
            <a:extLst>
              <a:ext uri="{FF2B5EF4-FFF2-40B4-BE49-F238E27FC236}">
                <a16:creationId xmlns:a16="http://schemas.microsoft.com/office/drawing/2014/main" id="{7B90DAFD-BE2A-417E-8179-94B9A9F14792}"/>
              </a:ext>
            </a:extLst>
          </p:cNvPr>
          <p:cNvSpPr/>
          <p:nvPr/>
        </p:nvSpPr>
        <p:spPr>
          <a:xfrm>
            <a:off x="4614866" y="4997308"/>
            <a:ext cx="4312999" cy="180062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○落差工直下や湾曲した河川法線の水衝部、河川法線は直線でも砂州固着により慢性的に深掘れしている箇所において、洪水流による</a:t>
            </a:r>
            <a:r>
              <a:rPr lang="ja-JP" altLang="en-US" sz="1400" dirty="0">
                <a:solidFill>
                  <a:schemeClr val="tx1"/>
                </a:solidFill>
                <a:latin typeface="Meiryo UI" panose="020B0604030504040204" pitchFamily="50" charset="-128"/>
                <a:ea typeface="Meiryo UI" panose="020B0604030504040204" pitchFamily="50" charset="-128"/>
              </a:rPr>
              <a:t>河床</a:t>
            </a:r>
            <a:r>
              <a:rPr kumimoji="1" lang="ja-JP" altLang="en-US" sz="1400" dirty="0">
                <a:solidFill>
                  <a:schemeClr val="tx1"/>
                </a:solidFill>
                <a:latin typeface="Meiryo UI" panose="020B0604030504040204" pitchFamily="50" charset="-128"/>
                <a:ea typeface="Meiryo UI" panose="020B0604030504040204" pitchFamily="50" charset="-128"/>
              </a:rPr>
              <a:t>洗掘が原因となって護岸崩壊が生じている。</a:t>
            </a:r>
            <a:endParaRPr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○次期計画では、河床低下区間はもとより堆積傾向区間や安定区間であっても、日常点検等により</a:t>
            </a:r>
            <a:r>
              <a:rPr lang="ja-JP" altLang="en-US" sz="1400" dirty="0">
                <a:solidFill>
                  <a:schemeClr val="tx1"/>
                </a:solidFill>
                <a:latin typeface="Meiryo UI" panose="020B0604030504040204" pitchFamily="50" charset="-128"/>
                <a:ea typeface="Meiryo UI" panose="020B0604030504040204" pitchFamily="50" charset="-128"/>
              </a:rPr>
              <a:t>河床</a:t>
            </a:r>
            <a:r>
              <a:rPr kumimoji="1" lang="ja-JP" altLang="en-US" sz="1400" dirty="0">
                <a:solidFill>
                  <a:schemeClr val="tx1"/>
                </a:solidFill>
                <a:latin typeface="Meiryo UI" panose="020B0604030504040204" pitchFamily="50" charset="-128"/>
                <a:ea typeface="Meiryo UI" panose="020B0604030504040204" pitchFamily="50" charset="-128"/>
              </a:rPr>
              <a:t>洗掘の発生が予見される箇所については、その上下流の河道特性を踏まえた効果的な対策を講じていく。</a:t>
            </a:r>
          </a:p>
          <a:p>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5" name="矢印: 右 104">
            <a:extLst>
              <a:ext uri="{FF2B5EF4-FFF2-40B4-BE49-F238E27FC236}">
                <a16:creationId xmlns:a16="http://schemas.microsoft.com/office/drawing/2014/main" id="{87890242-60B0-428A-89C3-5AFCBB506F51}"/>
              </a:ext>
            </a:extLst>
          </p:cNvPr>
          <p:cNvSpPr/>
          <p:nvPr/>
        </p:nvSpPr>
        <p:spPr>
          <a:xfrm>
            <a:off x="3976930" y="5372007"/>
            <a:ext cx="533677" cy="831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8C155D7-0D79-4AE0-B2D9-FB872F05560E}"/>
              </a:ext>
            </a:extLst>
          </p:cNvPr>
          <p:cNvPicPr>
            <a:picLocks noChangeAspect="1"/>
          </p:cNvPicPr>
          <p:nvPr/>
        </p:nvPicPr>
        <p:blipFill rotWithShape="1">
          <a:blip r:embed="rId5"/>
          <a:srcRect l="8817" t="-1103" r="21214" b="19591"/>
          <a:stretch/>
        </p:blipFill>
        <p:spPr>
          <a:xfrm>
            <a:off x="99848" y="3608907"/>
            <a:ext cx="2394503" cy="1703349"/>
          </a:xfrm>
          <a:prstGeom prst="rect">
            <a:avLst/>
          </a:prstGeom>
        </p:spPr>
      </p:pic>
      <p:pic>
        <p:nvPicPr>
          <p:cNvPr id="53" name="図 52">
            <a:extLst>
              <a:ext uri="{FF2B5EF4-FFF2-40B4-BE49-F238E27FC236}">
                <a16:creationId xmlns:a16="http://schemas.microsoft.com/office/drawing/2014/main" id="{AFD91F65-A5B3-4B92-B139-85654B1AD27C}"/>
              </a:ext>
            </a:extLst>
          </p:cNvPr>
          <p:cNvPicPr>
            <a:picLocks noChangeAspect="1"/>
          </p:cNvPicPr>
          <p:nvPr/>
        </p:nvPicPr>
        <p:blipFill rotWithShape="1">
          <a:blip r:embed="rId6"/>
          <a:srcRect l="32890" t="9543" r="7561" b="27157"/>
          <a:stretch/>
        </p:blipFill>
        <p:spPr>
          <a:xfrm>
            <a:off x="4063144" y="1117940"/>
            <a:ext cx="2427782" cy="1797985"/>
          </a:xfrm>
          <a:prstGeom prst="rect">
            <a:avLst/>
          </a:prstGeom>
        </p:spPr>
      </p:pic>
      <p:pic>
        <p:nvPicPr>
          <p:cNvPr id="52" name="図 51">
            <a:extLst>
              <a:ext uri="{FF2B5EF4-FFF2-40B4-BE49-F238E27FC236}">
                <a16:creationId xmlns:a16="http://schemas.microsoft.com/office/drawing/2014/main" id="{E2C4EE88-A58C-4092-8F48-ABAA0A235B1D}"/>
              </a:ext>
            </a:extLst>
          </p:cNvPr>
          <p:cNvPicPr>
            <a:picLocks noChangeAspect="1"/>
          </p:cNvPicPr>
          <p:nvPr/>
        </p:nvPicPr>
        <p:blipFill>
          <a:blip r:embed="rId7"/>
          <a:stretch>
            <a:fillRect/>
          </a:stretch>
        </p:blipFill>
        <p:spPr>
          <a:xfrm>
            <a:off x="6621150" y="1109122"/>
            <a:ext cx="2395710" cy="1805305"/>
          </a:xfrm>
          <a:prstGeom prst="rect">
            <a:avLst/>
          </a:prstGeom>
          <a:ln>
            <a:noFill/>
          </a:ln>
        </p:spPr>
      </p:pic>
      <p:sp>
        <p:nvSpPr>
          <p:cNvPr id="7" name="四角形: 角を丸くする 6">
            <a:extLst>
              <a:ext uri="{FF2B5EF4-FFF2-40B4-BE49-F238E27FC236}">
                <a16:creationId xmlns:a16="http://schemas.microsoft.com/office/drawing/2014/main" id="{FE142451-565B-491C-86AD-7E25301DF848}"/>
              </a:ext>
            </a:extLst>
          </p:cNvPr>
          <p:cNvSpPr/>
          <p:nvPr/>
        </p:nvSpPr>
        <p:spPr>
          <a:xfrm>
            <a:off x="2974398" y="1420748"/>
            <a:ext cx="792123" cy="72008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7D2B1470-032A-42BA-AFD5-CCE4875F3F56}"/>
              </a:ext>
            </a:extLst>
          </p:cNvPr>
          <p:cNvCxnSpPr/>
          <p:nvPr/>
        </p:nvCxnSpPr>
        <p:spPr>
          <a:xfrm>
            <a:off x="3766521" y="1646464"/>
            <a:ext cx="223392" cy="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43" name="四角形: 角を丸くする 42">
            <a:extLst>
              <a:ext uri="{FF2B5EF4-FFF2-40B4-BE49-F238E27FC236}">
                <a16:creationId xmlns:a16="http://schemas.microsoft.com/office/drawing/2014/main" id="{E2ABA0A0-5D19-4F9E-AC61-893102D5B3D7}"/>
              </a:ext>
            </a:extLst>
          </p:cNvPr>
          <p:cNvSpPr/>
          <p:nvPr/>
        </p:nvSpPr>
        <p:spPr>
          <a:xfrm>
            <a:off x="3095956" y="2885810"/>
            <a:ext cx="816879" cy="663122"/>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60B05A62-7CE0-493F-9350-0B3BEA9236D8}"/>
              </a:ext>
            </a:extLst>
          </p:cNvPr>
          <p:cNvCxnSpPr>
            <a:cxnSpLocks/>
          </p:cNvCxnSpPr>
          <p:nvPr/>
        </p:nvCxnSpPr>
        <p:spPr>
          <a:xfrm>
            <a:off x="3907895" y="3292956"/>
            <a:ext cx="96216" cy="0"/>
          </a:xfrm>
          <a:prstGeom prst="line">
            <a:avLst/>
          </a:prstGeom>
          <a:ln w="15875">
            <a:solidFill>
              <a:srgbClr val="FF99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5DAC47F5-25C0-419A-A5A7-13FEB0C7A075}"/>
              </a:ext>
            </a:extLst>
          </p:cNvPr>
          <p:cNvPicPr>
            <a:picLocks noChangeAspect="1"/>
          </p:cNvPicPr>
          <p:nvPr/>
        </p:nvPicPr>
        <p:blipFill rotWithShape="1">
          <a:blip r:embed="rId8"/>
          <a:srcRect l="10663" t="9801" r="17363" b="18364"/>
          <a:stretch/>
        </p:blipFill>
        <p:spPr>
          <a:xfrm>
            <a:off x="4070996" y="3078003"/>
            <a:ext cx="2427562" cy="1798194"/>
          </a:xfrm>
          <a:prstGeom prst="rect">
            <a:avLst/>
          </a:prstGeom>
        </p:spPr>
      </p:pic>
      <p:pic>
        <p:nvPicPr>
          <p:cNvPr id="54" name="図 53">
            <a:extLst>
              <a:ext uri="{FF2B5EF4-FFF2-40B4-BE49-F238E27FC236}">
                <a16:creationId xmlns:a16="http://schemas.microsoft.com/office/drawing/2014/main" id="{1D907759-90C1-4739-BFCC-B3EC0EAB7BC1}"/>
              </a:ext>
            </a:extLst>
          </p:cNvPr>
          <p:cNvPicPr>
            <a:picLocks noChangeAspect="1"/>
          </p:cNvPicPr>
          <p:nvPr/>
        </p:nvPicPr>
        <p:blipFill>
          <a:blip r:embed="rId9"/>
          <a:stretch>
            <a:fillRect/>
          </a:stretch>
        </p:blipFill>
        <p:spPr>
          <a:xfrm>
            <a:off x="6624795" y="3078003"/>
            <a:ext cx="2394503" cy="1805305"/>
          </a:xfrm>
          <a:prstGeom prst="rect">
            <a:avLst/>
          </a:prstGeom>
          <a:ln>
            <a:noFill/>
          </a:ln>
        </p:spPr>
      </p:pic>
      <p:sp>
        <p:nvSpPr>
          <p:cNvPr id="46" name="四角形: 角を丸くする 45">
            <a:extLst>
              <a:ext uri="{FF2B5EF4-FFF2-40B4-BE49-F238E27FC236}">
                <a16:creationId xmlns:a16="http://schemas.microsoft.com/office/drawing/2014/main" id="{9EAE9045-1755-4308-B9CE-32EBD05592E0}"/>
              </a:ext>
            </a:extLst>
          </p:cNvPr>
          <p:cNvSpPr/>
          <p:nvPr/>
        </p:nvSpPr>
        <p:spPr>
          <a:xfrm>
            <a:off x="475161" y="2215223"/>
            <a:ext cx="832946" cy="66312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C50FDFCF-796F-4C21-A612-C23A93F389D8}"/>
              </a:ext>
            </a:extLst>
          </p:cNvPr>
          <p:cNvCxnSpPr>
            <a:cxnSpLocks/>
          </p:cNvCxnSpPr>
          <p:nvPr/>
        </p:nvCxnSpPr>
        <p:spPr>
          <a:xfrm>
            <a:off x="632498" y="2878345"/>
            <a:ext cx="0" cy="688949"/>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8" name="図 47">
            <a:extLst>
              <a:ext uri="{FF2B5EF4-FFF2-40B4-BE49-F238E27FC236}">
                <a16:creationId xmlns:a16="http://schemas.microsoft.com/office/drawing/2014/main" id="{2B401D9E-7575-44AF-9290-091E4BB70838}"/>
              </a:ext>
            </a:extLst>
          </p:cNvPr>
          <p:cNvPicPr>
            <a:picLocks noChangeAspect="1"/>
          </p:cNvPicPr>
          <p:nvPr/>
        </p:nvPicPr>
        <p:blipFill>
          <a:blip r:embed="rId10"/>
          <a:stretch>
            <a:fillRect/>
          </a:stretch>
        </p:blipFill>
        <p:spPr>
          <a:xfrm>
            <a:off x="1208688" y="5071098"/>
            <a:ext cx="2494320" cy="1726836"/>
          </a:xfrm>
          <a:prstGeom prst="rect">
            <a:avLst/>
          </a:prstGeom>
          <a:ln>
            <a:solidFill>
              <a:schemeClr val="bg1"/>
            </a:solidFill>
          </a:ln>
        </p:spPr>
      </p:pic>
      <p:sp>
        <p:nvSpPr>
          <p:cNvPr id="59" name="四角形: 角を丸くする 58">
            <a:extLst>
              <a:ext uri="{FF2B5EF4-FFF2-40B4-BE49-F238E27FC236}">
                <a16:creationId xmlns:a16="http://schemas.microsoft.com/office/drawing/2014/main" id="{2035AB51-F34F-44EA-B231-83260A5AEA91}"/>
              </a:ext>
            </a:extLst>
          </p:cNvPr>
          <p:cNvSpPr/>
          <p:nvPr/>
        </p:nvSpPr>
        <p:spPr>
          <a:xfrm>
            <a:off x="3992522" y="1070067"/>
            <a:ext cx="5115982" cy="1876976"/>
          </a:xfrm>
          <a:prstGeom prst="roundRect">
            <a:avLst>
              <a:gd name="adj" fmla="val 4136"/>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A9B7E616-7D4F-4853-8558-2F0D5056C2FF}"/>
              </a:ext>
            </a:extLst>
          </p:cNvPr>
          <p:cNvSpPr/>
          <p:nvPr/>
        </p:nvSpPr>
        <p:spPr>
          <a:xfrm>
            <a:off x="4007797" y="3035474"/>
            <a:ext cx="5100708" cy="1907705"/>
          </a:xfrm>
          <a:prstGeom prst="roundRect">
            <a:avLst>
              <a:gd name="adj" fmla="val 4151"/>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E00AA631-F845-4E72-9AEA-1E24CE23C803}"/>
              </a:ext>
            </a:extLst>
          </p:cNvPr>
          <p:cNvSpPr/>
          <p:nvPr/>
        </p:nvSpPr>
        <p:spPr>
          <a:xfrm>
            <a:off x="38276" y="3596431"/>
            <a:ext cx="3744049" cy="3231984"/>
          </a:xfrm>
          <a:prstGeom prst="roundRect">
            <a:avLst>
              <a:gd name="adj" fmla="val 472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111">
            <a:extLst>
              <a:ext uri="{FF2B5EF4-FFF2-40B4-BE49-F238E27FC236}">
                <a16:creationId xmlns:a16="http://schemas.microsoft.com/office/drawing/2014/main" id="{849AF681-716B-422B-9B5B-24B3F8CF62D1}"/>
              </a:ext>
            </a:extLst>
          </p:cNvPr>
          <p:cNvSpPr/>
          <p:nvPr/>
        </p:nvSpPr>
        <p:spPr>
          <a:xfrm>
            <a:off x="4030842" y="1113877"/>
            <a:ext cx="2214365"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落差工直下における被災事例</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111">
            <a:extLst>
              <a:ext uri="{FF2B5EF4-FFF2-40B4-BE49-F238E27FC236}">
                <a16:creationId xmlns:a16="http://schemas.microsoft.com/office/drawing/2014/main" id="{5D6AB82A-94D3-4E14-A1F9-D72680F3E27C}"/>
              </a:ext>
            </a:extLst>
          </p:cNvPr>
          <p:cNvSpPr/>
          <p:nvPr/>
        </p:nvSpPr>
        <p:spPr>
          <a:xfrm>
            <a:off x="4014912" y="3078303"/>
            <a:ext cx="2585724"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河川法線の水衝部における被災事例</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111">
            <a:extLst>
              <a:ext uri="{FF2B5EF4-FFF2-40B4-BE49-F238E27FC236}">
                <a16:creationId xmlns:a16="http://schemas.microsoft.com/office/drawing/2014/main" id="{8D2C6FFB-6DC6-4129-9E2D-7FF11665B111}"/>
              </a:ext>
            </a:extLst>
          </p:cNvPr>
          <p:cNvSpPr/>
          <p:nvPr/>
        </p:nvSpPr>
        <p:spPr>
          <a:xfrm>
            <a:off x="51911" y="3624955"/>
            <a:ext cx="2585724"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砂州の固着化による深掘れ箇所での被災事例</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832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26531" y="908720"/>
            <a:ext cx="6411183"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河床洗掘により被災した箇所において河床低下対策を実施した事例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539388"/>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532440" y="6489782"/>
            <a:ext cx="6151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12</a:t>
            </a:fld>
            <a:endParaRPr lang="ja-JP" altLang="en-US" dirty="0"/>
          </a:p>
        </p:txBody>
      </p:sp>
      <p:grpSp>
        <p:nvGrpSpPr>
          <p:cNvPr id="33" name="グループ化 32">
            <a:extLst>
              <a:ext uri="{FF2B5EF4-FFF2-40B4-BE49-F238E27FC236}">
                <a16:creationId xmlns:a16="http://schemas.microsoft.com/office/drawing/2014/main" id="{981DBC92-2981-4C52-99B5-04B6B00D062D}"/>
              </a:ext>
            </a:extLst>
          </p:cNvPr>
          <p:cNvGrpSpPr/>
          <p:nvPr/>
        </p:nvGrpSpPr>
        <p:grpSpPr>
          <a:xfrm>
            <a:off x="179512" y="1370742"/>
            <a:ext cx="2904557" cy="2178417"/>
            <a:chOff x="207117" y="1516370"/>
            <a:chExt cx="4979831" cy="3734873"/>
          </a:xfrm>
        </p:grpSpPr>
        <p:pic>
          <p:nvPicPr>
            <p:cNvPr id="34" name="図 33">
              <a:extLst>
                <a:ext uri="{FF2B5EF4-FFF2-40B4-BE49-F238E27FC236}">
                  <a16:creationId xmlns:a16="http://schemas.microsoft.com/office/drawing/2014/main" id="{2FEA7E2A-BCB4-4D72-8E16-9D89188B7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17" y="1516370"/>
              <a:ext cx="4979831" cy="3734873"/>
            </a:xfrm>
            <a:prstGeom prst="rect">
              <a:avLst/>
            </a:prstGeom>
          </p:spPr>
        </p:pic>
        <p:cxnSp>
          <p:nvCxnSpPr>
            <p:cNvPr id="35" name="直線矢印コネクタ 34">
              <a:extLst>
                <a:ext uri="{FF2B5EF4-FFF2-40B4-BE49-F238E27FC236}">
                  <a16:creationId xmlns:a16="http://schemas.microsoft.com/office/drawing/2014/main" id="{340886A1-4DAD-4E03-822F-253CB8FCD963}"/>
                </a:ext>
              </a:extLst>
            </p:cNvPr>
            <p:cNvCxnSpPr>
              <a:cxnSpLocks/>
            </p:cNvCxnSpPr>
            <p:nvPr/>
          </p:nvCxnSpPr>
          <p:spPr>
            <a:xfrm>
              <a:off x="1362563" y="4222057"/>
              <a:ext cx="981594" cy="559129"/>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8FC5E09-ED4A-4AFA-B237-0E3E9DE01653}"/>
              </a:ext>
            </a:extLst>
          </p:cNvPr>
          <p:cNvGrpSpPr/>
          <p:nvPr/>
        </p:nvGrpSpPr>
        <p:grpSpPr>
          <a:xfrm>
            <a:off x="3375629" y="1360581"/>
            <a:ext cx="2909024" cy="2178418"/>
            <a:chOff x="6843395" y="1586564"/>
            <a:chExt cx="4929946" cy="3691780"/>
          </a:xfrm>
        </p:grpSpPr>
        <p:pic>
          <p:nvPicPr>
            <p:cNvPr id="37" name="図 36">
              <a:extLst>
                <a:ext uri="{FF2B5EF4-FFF2-40B4-BE49-F238E27FC236}">
                  <a16:creationId xmlns:a16="http://schemas.microsoft.com/office/drawing/2014/main" id="{4BB74484-92F1-4FDD-B9E6-672A235A4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3395" y="1586564"/>
              <a:ext cx="4929946" cy="3691780"/>
            </a:xfrm>
            <a:prstGeom prst="rect">
              <a:avLst/>
            </a:prstGeom>
          </p:spPr>
        </p:pic>
        <p:cxnSp>
          <p:nvCxnSpPr>
            <p:cNvPr id="38" name="直線矢印コネクタ 37">
              <a:extLst>
                <a:ext uri="{FF2B5EF4-FFF2-40B4-BE49-F238E27FC236}">
                  <a16:creationId xmlns:a16="http://schemas.microsoft.com/office/drawing/2014/main" id="{702A9F99-16CB-436A-9112-459603F59067}"/>
                </a:ext>
              </a:extLst>
            </p:cNvPr>
            <p:cNvCxnSpPr/>
            <p:nvPr/>
          </p:nvCxnSpPr>
          <p:spPr>
            <a:xfrm>
              <a:off x="8172496" y="4068992"/>
              <a:ext cx="669970" cy="537048"/>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Freeform 77">
            <a:extLst>
              <a:ext uri="{FF2B5EF4-FFF2-40B4-BE49-F238E27FC236}">
                <a16:creationId xmlns:a16="http://schemas.microsoft.com/office/drawing/2014/main" id="{46BAA4C9-8766-4091-B95E-109E912A055F}"/>
              </a:ext>
            </a:extLst>
          </p:cNvPr>
          <p:cNvSpPr>
            <a:spLocks/>
          </p:cNvSpPr>
          <p:nvPr/>
        </p:nvSpPr>
        <p:spPr bwMode="auto">
          <a:xfrm>
            <a:off x="3170904" y="2002850"/>
            <a:ext cx="155187" cy="914199"/>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44" name="角丸四角形 111">
            <a:extLst>
              <a:ext uri="{FF2B5EF4-FFF2-40B4-BE49-F238E27FC236}">
                <a16:creationId xmlns:a16="http://schemas.microsoft.com/office/drawing/2014/main" id="{4ACB1941-CA7B-4054-A548-A2DED3A090CF}"/>
              </a:ext>
            </a:extLst>
          </p:cNvPr>
          <p:cNvSpPr/>
          <p:nvPr/>
        </p:nvSpPr>
        <p:spPr>
          <a:xfrm>
            <a:off x="3390111" y="3138971"/>
            <a:ext cx="3076402" cy="3745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災害復旧に合わせて</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河床低下対策（根固工）を実施</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6353BDDB-C1B2-48EA-8B94-039202B27A56}"/>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32" name="角丸四角形 111">
            <a:extLst>
              <a:ext uri="{FF2B5EF4-FFF2-40B4-BE49-F238E27FC236}">
                <a16:creationId xmlns:a16="http://schemas.microsoft.com/office/drawing/2014/main" id="{738F21C8-4AF5-4CEC-A426-9EA2312923D6}"/>
              </a:ext>
            </a:extLst>
          </p:cNvPr>
          <p:cNvSpPr/>
          <p:nvPr/>
        </p:nvSpPr>
        <p:spPr>
          <a:xfrm>
            <a:off x="-77505" y="3802146"/>
            <a:ext cx="3076402" cy="4156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河床低下対策工事の事例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a:extLst>
              <a:ext uri="{FF2B5EF4-FFF2-40B4-BE49-F238E27FC236}">
                <a16:creationId xmlns:a16="http://schemas.microsoft.com/office/drawing/2014/main" id="{3D6D2EA0-6720-40EA-8EFD-496E06DBC7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60" r="4269" b="15226"/>
          <a:stretch/>
        </p:blipFill>
        <p:spPr bwMode="auto">
          <a:xfrm>
            <a:off x="191485" y="4227721"/>
            <a:ext cx="2904557" cy="21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F4F94851-8431-4E27-9491-C6D29E79A0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6"/>
          <a:stretch/>
        </p:blipFill>
        <p:spPr>
          <a:xfrm>
            <a:off x="3400516" y="4227721"/>
            <a:ext cx="2904557" cy="2144958"/>
          </a:xfrm>
          <a:prstGeom prst="rect">
            <a:avLst/>
          </a:prstGeom>
        </p:spPr>
      </p:pic>
      <p:pic>
        <p:nvPicPr>
          <p:cNvPr id="3" name="図 2">
            <a:extLst>
              <a:ext uri="{FF2B5EF4-FFF2-40B4-BE49-F238E27FC236}">
                <a16:creationId xmlns:a16="http://schemas.microsoft.com/office/drawing/2014/main" id="{8AB4AA4E-1950-4D46-A22D-351EE40D3C7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30"/>
          <a:stretch/>
        </p:blipFill>
        <p:spPr>
          <a:xfrm>
            <a:off x="6497893" y="1380974"/>
            <a:ext cx="2547131" cy="1717785"/>
          </a:xfrm>
          <a:prstGeom prst="rect">
            <a:avLst/>
          </a:prstGeom>
          <a:ln>
            <a:solidFill>
              <a:schemeClr val="tx1"/>
            </a:solidFill>
          </a:ln>
        </p:spPr>
      </p:pic>
      <p:sp>
        <p:nvSpPr>
          <p:cNvPr id="119" name="角丸四角形 111">
            <a:extLst>
              <a:ext uri="{FF2B5EF4-FFF2-40B4-BE49-F238E27FC236}">
                <a16:creationId xmlns:a16="http://schemas.microsoft.com/office/drawing/2014/main" id="{EA7391C2-8E34-442A-8971-7E7042BCFD88}"/>
              </a:ext>
            </a:extLst>
          </p:cNvPr>
          <p:cNvSpPr/>
          <p:nvPr/>
        </p:nvSpPr>
        <p:spPr>
          <a:xfrm>
            <a:off x="6369373" y="1010702"/>
            <a:ext cx="2786007"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＜河床洗掘による護岸の崩壊メカニズム＞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角丸四角形 111">
            <a:extLst>
              <a:ext uri="{FF2B5EF4-FFF2-40B4-BE49-F238E27FC236}">
                <a16:creationId xmlns:a16="http://schemas.microsoft.com/office/drawing/2014/main" id="{47B3BD95-3837-4719-B5E1-618A5B528B1B}"/>
              </a:ext>
            </a:extLst>
          </p:cNvPr>
          <p:cNvSpPr/>
          <p:nvPr/>
        </p:nvSpPr>
        <p:spPr>
          <a:xfrm>
            <a:off x="6469272" y="3146723"/>
            <a:ext cx="2575751" cy="7816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○護岸基礎周辺の河床の局所洗堀に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より、基礎部に空洞が発生し、護岸裏</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の土砂が流出し護岸が被災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Freeform 77">
            <a:extLst>
              <a:ext uri="{FF2B5EF4-FFF2-40B4-BE49-F238E27FC236}">
                <a16:creationId xmlns:a16="http://schemas.microsoft.com/office/drawing/2014/main" id="{215AEC7D-8D90-43DB-AC42-BD58AF54BC5F}"/>
              </a:ext>
            </a:extLst>
          </p:cNvPr>
          <p:cNvSpPr>
            <a:spLocks/>
          </p:cNvSpPr>
          <p:nvPr/>
        </p:nvSpPr>
        <p:spPr bwMode="auto">
          <a:xfrm>
            <a:off x="3174717" y="4789631"/>
            <a:ext cx="155187" cy="914199"/>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cxnSp>
        <p:nvCxnSpPr>
          <p:cNvPr id="124" name="直線矢印コネクタ 123">
            <a:extLst>
              <a:ext uri="{FF2B5EF4-FFF2-40B4-BE49-F238E27FC236}">
                <a16:creationId xmlns:a16="http://schemas.microsoft.com/office/drawing/2014/main" id="{CA8AAAE9-5E6C-48F5-B26F-067E5F1CA679}"/>
              </a:ext>
            </a:extLst>
          </p:cNvPr>
          <p:cNvCxnSpPr>
            <a:cxnSpLocks/>
          </p:cNvCxnSpPr>
          <p:nvPr/>
        </p:nvCxnSpPr>
        <p:spPr>
          <a:xfrm flipH="1" flipV="1">
            <a:off x="1525050" y="4636122"/>
            <a:ext cx="396639" cy="42473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DA5C9647-7C18-4C62-8DAC-0377C4D2D769}"/>
              </a:ext>
            </a:extLst>
          </p:cNvPr>
          <p:cNvCxnSpPr>
            <a:cxnSpLocks/>
          </p:cNvCxnSpPr>
          <p:nvPr/>
        </p:nvCxnSpPr>
        <p:spPr>
          <a:xfrm flipH="1" flipV="1">
            <a:off x="4957846" y="5338149"/>
            <a:ext cx="447586" cy="36071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6" name="角丸四角形 111">
            <a:extLst>
              <a:ext uri="{FF2B5EF4-FFF2-40B4-BE49-F238E27FC236}">
                <a16:creationId xmlns:a16="http://schemas.microsoft.com/office/drawing/2014/main" id="{481096EB-F089-4A9E-A9CA-6F89806BF142}"/>
              </a:ext>
            </a:extLst>
          </p:cNvPr>
          <p:cNvSpPr/>
          <p:nvPr/>
        </p:nvSpPr>
        <p:spPr>
          <a:xfrm>
            <a:off x="171165" y="6433847"/>
            <a:ext cx="6078043" cy="32287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○護岸基礎周辺の河床の低下が進行した箇所において、根固工による河床低下対策を実施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角丸四角形 111">
            <a:extLst>
              <a:ext uri="{FF2B5EF4-FFF2-40B4-BE49-F238E27FC236}">
                <a16:creationId xmlns:a16="http://schemas.microsoft.com/office/drawing/2014/main" id="{C2B86412-21CD-42D4-8CFB-5B89DEB4811B}"/>
              </a:ext>
            </a:extLst>
          </p:cNvPr>
          <p:cNvSpPr/>
          <p:nvPr/>
        </p:nvSpPr>
        <p:spPr>
          <a:xfrm>
            <a:off x="6660025" y="3952292"/>
            <a:ext cx="2113666" cy="306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＜河床低下対策の例＞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5" name="グループ化 54">
            <a:extLst>
              <a:ext uri="{FF2B5EF4-FFF2-40B4-BE49-F238E27FC236}">
                <a16:creationId xmlns:a16="http://schemas.microsoft.com/office/drawing/2014/main" id="{7D58513B-9D0A-4019-8E66-5D24A65EBA8C}"/>
              </a:ext>
            </a:extLst>
          </p:cNvPr>
          <p:cNvGrpSpPr/>
          <p:nvPr/>
        </p:nvGrpSpPr>
        <p:grpSpPr>
          <a:xfrm>
            <a:off x="6623845" y="4217808"/>
            <a:ext cx="2394883" cy="1239378"/>
            <a:chOff x="6623845" y="4289368"/>
            <a:chExt cx="2394883" cy="1239378"/>
          </a:xfrm>
        </p:grpSpPr>
        <p:grpSp>
          <p:nvGrpSpPr>
            <p:cNvPr id="54" name="グループ化 53">
              <a:extLst>
                <a:ext uri="{FF2B5EF4-FFF2-40B4-BE49-F238E27FC236}">
                  <a16:creationId xmlns:a16="http://schemas.microsoft.com/office/drawing/2014/main" id="{E09C2C79-F6CA-488E-AA56-8C092D7F46F0}"/>
                </a:ext>
              </a:extLst>
            </p:cNvPr>
            <p:cNvGrpSpPr/>
            <p:nvPr/>
          </p:nvGrpSpPr>
          <p:grpSpPr>
            <a:xfrm>
              <a:off x="6623845" y="4298448"/>
              <a:ext cx="2145217" cy="1230298"/>
              <a:chOff x="6623845" y="4298448"/>
              <a:chExt cx="2145217" cy="1230298"/>
            </a:xfrm>
          </p:grpSpPr>
          <p:grpSp>
            <p:nvGrpSpPr>
              <p:cNvPr id="30" name="グループ化 29">
                <a:extLst>
                  <a:ext uri="{FF2B5EF4-FFF2-40B4-BE49-F238E27FC236}">
                    <a16:creationId xmlns:a16="http://schemas.microsoft.com/office/drawing/2014/main" id="{7904BBEE-60CC-4CEF-B0F0-48966739404E}"/>
                  </a:ext>
                </a:extLst>
              </p:cNvPr>
              <p:cNvGrpSpPr/>
              <p:nvPr/>
            </p:nvGrpSpPr>
            <p:grpSpPr>
              <a:xfrm>
                <a:off x="6623845" y="4298448"/>
                <a:ext cx="2145217" cy="1230298"/>
                <a:chOff x="6804248" y="4248333"/>
                <a:chExt cx="2144578" cy="1229932"/>
              </a:xfrm>
            </p:grpSpPr>
            <p:grpSp>
              <p:nvGrpSpPr>
                <p:cNvPr id="27" name="グループ化 26">
                  <a:extLst>
                    <a:ext uri="{FF2B5EF4-FFF2-40B4-BE49-F238E27FC236}">
                      <a16:creationId xmlns:a16="http://schemas.microsoft.com/office/drawing/2014/main" id="{B3EB3C60-4AD0-4F49-8892-DAB7F279FE38}"/>
                    </a:ext>
                  </a:extLst>
                </p:cNvPr>
                <p:cNvGrpSpPr/>
                <p:nvPr/>
              </p:nvGrpSpPr>
              <p:grpSpPr>
                <a:xfrm>
                  <a:off x="6804248" y="4248333"/>
                  <a:ext cx="2144578" cy="1229932"/>
                  <a:chOff x="6804248" y="4248333"/>
                  <a:chExt cx="2144578" cy="1229932"/>
                </a:xfrm>
              </p:grpSpPr>
              <p:pic>
                <p:nvPicPr>
                  <p:cNvPr id="19" name="図 18">
                    <a:extLst>
                      <a:ext uri="{FF2B5EF4-FFF2-40B4-BE49-F238E27FC236}">
                        <a16:creationId xmlns:a16="http://schemas.microsoft.com/office/drawing/2014/main" id="{CD1ECFB4-F762-448E-A491-32786BA4E09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15164" r="3147"/>
                  <a:stretch/>
                </p:blipFill>
                <p:spPr>
                  <a:xfrm>
                    <a:off x="6962762" y="4248333"/>
                    <a:ext cx="1986064" cy="1229932"/>
                  </a:xfrm>
                  <a:prstGeom prst="rect">
                    <a:avLst/>
                  </a:prstGeom>
                </p:spPr>
              </p:pic>
              <p:sp>
                <p:nvSpPr>
                  <p:cNvPr id="20" name="正方形/長方形 19">
                    <a:extLst>
                      <a:ext uri="{FF2B5EF4-FFF2-40B4-BE49-F238E27FC236}">
                        <a16:creationId xmlns:a16="http://schemas.microsoft.com/office/drawing/2014/main" id="{979CF0E0-56FA-4F40-ABCD-7672163C123C}"/>
                      </a:ext>
                    </a:extLst>
                  </p:cNvPr>
                  <p:cNvSpPr/>
                  <p:nvPr/>
                </p:nvSpPr>
                <p:spPr>
                  <a:xfrm>
                    <a:off x="7524328" y="4849964"/>
                    <a:ext cx="216024" cy="77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872C6B76-87D1-477D-B4E5-89A2DC6D1C99}"/>
                      </a:ext>
                    </a:extLst>
                  </p:cNvPr>
                  <p:cNvSpPr/>
                  <p:nvPr/>
                </p:nvSpPr>
                <p:spPr>
                  <a:xfrm>
                    <a:off x="8033178" y="4850229"/>
                    <a:ext cx="150652" cy="77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8107593A-95B7-4762-BC0D-1215E2017484}"/>
                      </a:ext>
                    </a:extLst>
                  </p:cNvPr>
                  <p:cNvSpPr/>
                  <p:nvPr/>
                </p:nvSpPr>
                <p:spPr>
                  <a:xfrm>
                    <a:off x="6804248" y="4559178"/>
                    <a:ext cx="1436349" cy="39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2" name="正方形/長方形 131">
                    <a:extLst>
                      <a:ext uri="{FF2B5EF4-FFF2-40B4-BE49-F238E27FC236}">
                        <a16:creationId xmlns:a16="http://schemas.microsoft.com/office/drawing/2014/main" id="{BF9F6AB3-6FDE-46AA-B3B8-5D0ACE0B8D94}"/>
                      </a:ext>
                    </a:extLst>
                  </p:cNvPr>
                  <p:cNvSpPr/>
                  <p:nvPr/>
                </p:nvSpPr>
                <p:spPr>
                  <a:xfrm>
                    <a:off x="6990602" y="4843951"/>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AF6A0D82-1E6B-4EFA-8E46-A53646912F86}"/>
                      </a:ext>
                    </a:extLst>
                  </p:cNvPr>
                  <p:cNvSpPr/>
                  <p:nvPr/>
                </p:nvSpPr>
                <p:spPr>
                  <a:xfrm>
                    <a:off x="7989111" y="4843410"/>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20A404D0-A3ED-47D4-BE98-F84F9E96D8DD}"/>
                      </a:ext>
                    </a:extLst>
                  </p:cNvPr>
                  <p:cNvSpPr/>
                  <p:nvPr/>
                </p:nvSpPr>
                <p:spPr>
                  <a:xfrm>
                    <a:off x="8164330" y="4821892"/>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871CE5BB-965A-428F-AEB8-307A96EF3CFA}"/>
                      </a:ext>
                    </a:extLst>
                  </p:cNvPr>
                  <p:cNvSpPr/>
                  <p:nvPr/>
                </p:nvSpPr>
                <p:spPr>
                  <a:xfrm rot="1487467">
                    <a:off x="8202497" y="4843880"/>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59481894-AFA2-40B8-9110-E6828FE59E82}"/>
                      </a:ext>
                    </a:extLst>
                  </p:cNvPr>
                  <p:cNvSpPr/>
                  <p:nvPr/>
                </p:nvSpPr>
                <p:spPr>
                  <a:xfrm>
                    <a:off x="7164869" y="4843817"/>
                    <a:ext cx="12021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9" name="直線矢印コネクタ 28">
                  <a:extLst>
                    <a:ext uri="{FF2B5EF4-FFF2-40B4-BE49-F238E27FC236}">
                      <a16:creationId xmlns:a16="http://schemas.microsoft.com/office/drawing/2014/main" id="{BB64C0F0-2F14-4E24-8A35-84DE11FD7053}"/>
                    </a:ext>
                  </a:extLst>
                </p:cNvPr>
                <p:cNvCxnSpPr/>
                <p:nvPr/>
              </p:nvCxnSpPr>
              <p:spPr>
                <a:xfrm>
                  <a:off x="7380312" y="4869160"/>
                  <a:ext cx="72008" cy="190274"/>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37" name="角丸四角形 111">
                  <a:extLst>
                    <a:ext uri="{FF2B5EF4-FFF2-40B4-BE49-F238E27FC236}">
                      <a16:creationId xmlns:a16="http://schemas.microsoft.com/office/drawing/2014/main" id="{2E611D76-31A8-413E-B8C5-1D0537142F72}"/>
                    </a:ext>
                  </a:extLst>
                </p:cNvPr>
                <p:cNvSpPr/>
                <p:nvPr/>
              </p:nvSpPr>
              <p:spPr>
                <a:xfrm>
                  <a:off x="6990604" y="4659866"/>
                  <a:ext cx="813257" cy="2078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根固ブロック</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6" name="正方形/長方形 145">
                <a:extLst>
                  <a:ext uri="{FF2B5EF4-FFF2-40B4-BE49-F238E27FC236}">
                    <a16:creationId xmlns:a16="http://schemas.microsoft.com/office/drawing/2014/main" id="{F7B63120-C4E0-45C2-BF54-BDCDFEFD5F84}"/>
                  </a:ext>
                </a:extLst>
              </p:cNvPr>
              <p:cNvSpPr/>
              <p:nvPr/>
            </p:nvSpPr>
            <p:spPr>
              <a:xfrm>
                <a:off x="8613077" y="4900258"/>
                <a:ext cx="15475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7" name="正方形/長方形 146">
                <a:extLst>
                  <a:ext uri="{FF2B5EF4-FFF2-40B4-BE49-F238E27FC236}">
                    <a16:creationId xmlns:a16="http://schemas.microsoft.com/office/drawing/2014/main" id="{A5E67E8E-2A60-4A59-ACA0-16BC28B9667C}"/>
                  </a:ext>
                </a:extLst>
              </p:cNvPr>
              <p:cNvSpPr/>
              <p:nvPr/>
            </p:nvSpPr>
            <p:spPr>
              <a:xfrm>
                <a:off x="8527782" y="5226752"/>
                <a:ext cx="15475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9" name="角丸四角形 111">
              <a:extLst>
                <a:ext uri="{FF2B5EF4-FFF2-40B4-BE49-F238E27FC236}">
                  <a16:creationId xmlns:a16="http://schemas.microsoft.com/office/drawing/2014/main" id="{36A6D302-C5EB-48EE-ADCF-62E7D0416905}"/>
                </a:ext>
              </a:extLst>
            </p:cNvPr>
            <p:cNvSpPr/>
            <p:nvPr/>
          </p:nvSpPr>
          <p:spPr>
            <a:xfrm>
              <a:off x="6724764" y="4289368"/>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根固工の例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角丸四角形 111">
              <a:extLst>
                <a:ext uri="{FF2B5EF4-FFF2-40B4-BE49-F238E27FC236}">
                  <a16:creationId xmlns:a16="http://schemas.microsoft.com/office/drawing/2014/main" id="{11375EA8-E1BF-401D-8CA4-B2E8AE4C907F}"/>
                </a:ext>
              </a:extLst>
            </p:cNvPr>
            <p:cNvSpPr/>
            <p:nvPr/>
          </p:nvSpPr>
          <p:spPr>
            <a:xfrm>
              <a:off x="8559061" y="4833792"/>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a:extLst>
                <a:ext uri="{FF2B5EF4-FFF2-40B4-BE49-F238E27FC236}">
                  <a16:creationId xmlns:a16="http://schemas.microsoft.com/office/drawing/2014/main" id="{8DE5EB3E-8083-4DC9-92E5-5D56380474FD}"/>
                </a:ext>
              </a:extLst>
            </p:cNvPr>
            <p:cNvSpPr/>
            <p:nvPr/>
          </p:nvSpPr>
          <p:spPr>
            <a:xfrm>
              <a:off x="7380312" y="5376840"/>
              <a:ext cx="31201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角丸四角形 111">
              <a:extLst>
                <a:ext uri="{FF2B5EF4-FFF2-40B4-BE49-F238E27FC236}">
                  <a16:creationId xmlns:a16="http://schemas.microsoft.com/office/drawing/2014/main" id="{265C2585-BE95-4EC9-A68F-253C09ACD80C}"/>
                </a:ext>
              </a:extLst>
            </p:cNvPr>
            <p:cNvSpPr/>
            <p:nvPr/>
          </p:nvSpPr>
          <p:spPr>
            <a:xfrm>
              <a:off x="7349853" y="5322990"/>
              <a:ext cx="459667" cy="1553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1" name="角丸四角形 111">
              <a:extLst>
                <a:ext uri="{FF2B5EF4-FFF2-40B4-BE49-F238E27FC236}">
                  <a16:creationId xmlns:a16="http://schemas.microsoft.com/office/drawing/2014/main" id="{ADF2E46E-987B-42A1-BB2C-8DEC395920B9}"/>
                </a:ext>
              </a:extLst>
            </p:cNvPr>
            <p:cNvSpPr/>
            <p:nvPr/>
          </p:nvSpPr>
          <p:spPr>
            <a:xfrm>
              <a:off x="8459929" y="5191847"/>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間詰</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1" name="グループ化 60">
            <a:extLst>
              <a:ext uri="{FF2B5EF4-FFF2-40B4-BE49-F238E27FC236}">
                <a16:creationId xmlns:a16="http://schemas.microsoft.com/office/drawing/2014/main" id="{E99C734C-D60B-4B94-B305-5377B6CC504E}"/>
              </a:ext>
            </a:extLst>
          </p:cNvPr>
          <p:cNvGrpSpPr/>
          <p:nvPr/>
        </p:nvGrpSpPr>
        <p:grpSpPr>
          <a:xfrm>
            <a:off x="6696898" y="5484917"/>
            <a:ext cx="1807675" cy="1077976"/>
            <a:chOff x="6724764" y="5563865"/>
            <a:chExt cx="1807675" cy="1077976"/>
          </a:xfrm>
        </p:grpSpPr>
        <p:sp>
          <p:nvSpPr>
            <p:cNvPr id="140" name="角丸四角形 111">
              <a:extLst>
                <a:ext uri="{FF2B5EF4-FFF2-40B4-BE49-F238E27FC236}">
                  <a16:creationId xmlns:a16="http://schemas.microsoft.com/office/drawing/2014/main" id="{02D68242-4861-4EBF-AC30-ED2C6CE6DBA7}"/>
                </a:ext>
              </a:extLst>
            </p:cNvPr>
            <p:cNvSpPr/>
            <p:nvPr/>
          </p:nvSpPr>
          <p:spPr>
            <a:xfrm>
              <a:off x="6741689" y="5588785"/>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根固工の例　</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a:extLst>
                <a:ext uri="{FF2B5EF4-FFF2-40B4-BE49-F238E27FC236}">
                  <a16:creationId xmlns:a16="http://schemas.microsoft.com/office/drawing/2014/main" id="{8BC8006D-0459-44D9-89AA-9C66E889BEDD}"/>
                </a:ext>
              </a:extLst>
            </p:cNvPr>
            <p:cNvGrpSpPr/>
            <p:nvPr/>
          </p:nvGrpSpPr>
          <p:grpSpPr>
            <a:xfrm>
              <a:off x="6801444" y="5595111"/>
              <a:ext cx="1730995" cy="1046730"/>
              <a:chOff x="6801444" y="5595111"/>
              <a:chExt cx="1730995" cy="1046730"/>
            </a:xfrm>
          </p:grpSpPr>
          <p:pic>
            <p:nvPicPr>
              <p:cNvPr id="127" name="図 126">
                <a:extLst>
                  <a:ext uri="{FF2B5EF4-FFF2-40B4-BE49-F238E27FC236}">
                    <a16:creationId xmlns:a16="http://schemas.microsoft.com/office/drawing/2014/main" id="{5801B110-7DC4-4D19-A5FC-A3583E2D73DE}"/>
                  </a:ext>
                </a:extLst>
              </p:cNvPr>
              <p:cNvPicPr>
                <a:picLocks noChangeAspect="1"/>
              </p:cNvPicPr>
              <p:nvPr/>
            </p:nvPicPr>
            <p:blipFill rotWithShape="1">
              <a:blip r:embed="rId11"/>
              <a:srcRect t="9116" r="61264" b="33980"/>
              <a:stretch/>
            </p:blipFill>
            <p:spPr>
              <a:xfrm>
                <a:off x="6801444" y="5595111"/>
                <a:ext cx="1730995" cy="1046730"/>
              </a:xfrm>
              <a:prstGeom prst="rect">
                <a:avLst/>
              </a:prstGeom>
            </p:spPr>
          </p:pic>
          <p:sp>
            <p:nvSpPr>
              <p:cNvPr id="141" name="正方形/長方形 140">
                <a:extLst>
                  <a:ext uri="{FF2B5EF4-FFF2-40B4-BE49-F238E27FC236}">
                    <a16:creationId xmlns:a16="http://schemas.microsoft.com/office/drawing/2014/main" id="{6D5F2EA2-C2E8-44B2-986A-64716E8BC8CC}"/>
                  </a:ext>
                </a:extLst>
              </p:cNvPr>
              <p:cNvSpPr/>
              <p:nvPr/>
            </p:nvSpPr>
            <p:spPr>
              <a:xfrm>
                <a:off x="7979410" y="6024719"/>
                <a:ext cx="553029" cy="397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142" name="直線矢印コネクタ 141">
              <a:extLst>
                <a:ext uri="{FF2B5EF4-FFF2-40B4-BE49-F238E27FC236}">
                  <a16:creationId xmlns:a16="http://schemas.microsoft.com/office/drawing/2014/main" id="{272DE773-0027-415C-BC9F-68E753EA6618}"/>
                </a:ext>
              </a:extLst>
            </p:cNvPr>
            <p:cNvCxnSpPr/>
            <p:nvPr/>
          </p:nvCxnSpPr>
          <p:spPr>
            <a:xfrm>
              <a:off x="7424202" y="6135471"/>
              <a:ext cx="72029" cy="190331"/>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43" name="角丸四角形 111">
              <a:extLst>
                <a:ext uri="{FF2B5EF4-FFF2-40B4-BE49-F238E27FC236}">
                  <a16:creationId xmlns:a16="http://schemas.microsoft.com/office/drawing/2014/main" id="{86C07D8C-5FE9-4DD1-94E2-8668D3E543F4}"/>
                </a:ext>
              </a:extLst>
            </p:cNvPr>
            <p:cNvSpPr/>
            <p:nvPr/>
          </p:nvSpPr>
          <p:spPr>
            <a:xfrm>
              <a:off x="6855988" y="5926114"/>
              <a:ext cx="991889"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根継ぎコンクリート</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角丸四角形 111">
              <a:extLst>
                <a:ext uri="{FF2B5EF4-FFF2-40B4-BE49-F238E27FC236}">
                  <a16:creationId xmlns:a16="http://schemas.microsoft.com/office/drawing/2014/main" id="{A40FC911-9A0E-4651-A663-14B371E974F9}"/>
                </a:ext>
              </a:extLst>
            </p:cNvPr>
            <p:cNvSpPr/>
            <p:nvPr/>
          </p:nvSpPr>
          <p:spPr>
            <a:xfrm>
              <a:off x="6724764" y="5563865"/>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根継工の例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2" name="直線矢印コネクタ 151">
              <a:extLst>
                <a:ext uri="{FF2B5EF4-FFF2-40B4-BE49-F238E27FC236}">
                  <a16:creationId xmlns:a16="http://schemas.microsoft.com/office/drawing/2014/main" id="{C46C8E87-E80E-49A9-81C6-9A8AB835D3A8}"/>
                </a:ext>
              </a:extLst>
            </p:cNvPr>
            <p:cNvCxnSpPr>
              <a:cxnSpLocks/>
            </p:cNvCxnSpPr>
            <p:nvPr/>
          </p:nvCxnSpPr>
          <p:spPr>
            <a:xfrm flipH="1" flipV="1">
              <a:off x="7879675" y="6026597"/>
              <a:ext cx="230351" cy="75220"/>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53" name="角丸四角形 111">
              <a:extLst>
                <a:ext uri="{FF2B5EF4-FFF2-40B4-BE49-F238E27FC236}">
                  <a16:creationId xmlns:a16="http://schemas.microsoft.com/office/drawing/2014/main" id="{0B8FC1BA-8F9C-4568-8C20-06C3937960E1}"/>
                </a:ext>
              </a:extLst>
            </p:cNvPr>
            <p:cNvSpPr/>
            <p:nvPr/>
          </p:nvSpPr>
          <p:spPr>
            <a:xfrm>
              <a:off x="8068115" y="6003291"/>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4" name="直線矢印コネクタ 153">
              <a:extLst>
                <a:ext uri="{FF2B5EF4-FFF2-40B4-BE49-F238E27FC236}">
                  <a16:creationId xmlns:a16="http://schemas.microsoft.com/office/drawing/2014/main" id="{9690917D-629E-4482-B452-D5111E212730}"/>
                </a:ext>
              </a:extLst>
            </p:cNvPr>
            <p:cNvCxnSpPr>
              <a:cxnSpLocks/>
            </p:cNvCxnSpPr>
            <p:nvPr/>
          </p:nvCxnSpPr>
          <p:spPr>
            <a:xfrm flipH="1" flipV="1">
              <a:off x="7709957" y="6396237"/>
              <a:ext cx="230351" cy="75220"/>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55" name="角丸四角形 111">
              <a:extLst>
                <a:ext uri="{FF2B5EF4-FFF2-40B4-BE49-F238E27FC236}">
                  <a16:creationId xmlns:a16="http://schemas.microsoft.com/office/drawing/2014/main" id="{BDC74739-15F8-4FEA-8D5E-D54A63977B48}"/>
                </a:ext>
              </a:extLst>
            </p:cNvPr>
            <p:cNvSpPr/>
            <p:nvPr/>
          </p:nvSpPr>
          <p:spPr>
            <a:xfrm>
              <a:off x="7888907" y="6383933"/>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62764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河床低下の定義と河川護岸の根入れの考え方</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107504" y="721516"/>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①河床低下の定義</a:t>
            </a:r>
          </a:p>
        </p:txBody>
      </p:sp>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5" name="テキスト ボックス 14">
            <a:extLst>
              <a:ext uri="{FF2B5EF4-FFF2-40B4-BE49-F238E27FC236}">
                <a16:creationId xmlns:a16="http://schemas.microsoft.com/office/drawing/2014/main" id="{8418F7EE-768F-4DE4-80BE-F22F26038C5E}"/>
              </a:ext>
            </a:extLst>
          </p:cNvPr>
          <p:cNvSpPr txBox="1"/>
          <p:nvPr/>
        </p:nvSpPr>
        <p:spPr>
          <a:xfrm>
            <a:off x="283095" y="1133910"/>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河床低下</a:t>
            </a:r>
          </a:p>
        </p:txBody>
      </p:sp>
      <p:sp>
        <p:nvSpPr>
          <p:cNvPr id="16" name="テキスト ボックス 15">
            <a:extLst>
              <a:ext uri="{FF2B5EF4-FFF2-40B4-BE49-F238E27FC236}">
                <a16:creationId xmlns:a16="http://schemas.microsoft.com/office/drawing/2014/main" id="{3828836B-3A91-47BB-BD60-AD379C60DAEF}"/>
              </a:ext>
            </a:extLst>
          </p:cNvPr>
          <p:cNvSpPr txBox="1"/>
          <p:nvPr/>
        </p:nvSpPr>
        <p:spPr>
          <a:xfrm>
            <a:off x="1548314" y="1144178"/>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・全般的な河床低下</a:t>
            </a:r>
          </a:p>
        </p:txBody>
      </p:sp>
      <p:sp>
        <p:nvSpPr>
          <p:cNvPr id="18" name="テキスト ボックス 17">
            <a:extLst>
              <a:ext uri="{FF2B5EF4-FFF2-40B4-BE49-F238E27FC236}">
                <a16:creationId xmlns:a16="http://schemas.microsoft.com/office/drawing/2014/main" id="{16C0AEBA-7B1F-4456-8527-621BE1121088}"/>
              </a:ext>
            </a:extLst>
          </p:cNvPr>
          <p:cNvSpPr txBox="1"/>
          <p:nvPr/>
        </p:nvSpPr>
        <p:spPr>
          <a:xfrm>
            <a:off x="1548314" y="1523778"/>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・局所洗堀</a:t>
            </a:r>
          </a:p>
        </p:txBody>
      </p:sp>
      <p:sp>
        <p:nvSpPr>
          <p:cNvPr id="2" name="左中かっこ 1">
            <a:extLst>
              <a:ext uri="{FF2B5EF4-FFF2-40B4-BE49-F238E27FC236}">
                <a16:creationId xmlns:a16="http://schemas.microsoft.com/office/drawing/2014/main" id="{5933B2DC-94C4-46AB-BAD6-2D0D0B3BC9EB}"/>
              </a:ext>
            </a:extLst>
          </p:cNvPr>
          <p:cNvSpPr/>
          <p:nvPr/>
        </p:nvSpPr>
        <p:spPr>
          <a:xfrm>
            <a:off x="1442174" y="1133910"/>
            <a:ext cx="106140" cy="759200"/>
          </a:xfrm>
          <a:prstGeom prst="leftBrace">
            <a:avLst>
              <a:gd name="adj1" fmla="val 8333"/>
              <a:gd name="adj2" fmla="val 2404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5E81F98-8C36-4521-AF77-3BC8A6071B98}"/>
              </a:ext>
            </a:extLst>
          </p:cNvPr>
          <p:cNvSpPr txBox="1"/>
          <p:nvPr/>
        </p:nvSpPr>
        <p:spPr>
          <a:xfrm>
            <a:off x="283095" y="3778091"/>
            <a:ext cx="3569476"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②河川護岸の根入れの考え方</a:t>
            </a:r>
          </a:p>
        </p:txBody>
      </p:sp>
      <p:sp>
        <p:nvSpPr>
          <p:cNvPr id="24" name="テキスト ボックス 23">
            <a:extLst>
              <a:ext uri="{FF2B5EF4-FFF2-40B4-BE49-F238E27FC236}">
                <a16:creationId xmlns:a16="http://schemas.microsoft.com/office/drawing/2014/main" id="{A50377A6-053E-411D-B3C2-ED1ADCEE62D3}"/>
              </a:ext>
            </a:extLst>
          </p:cNvPr>
          <p:cNvSpPr txBox="1"/>
          <p:nvPr/>
        </p:nvSpPr>
        <p:spPr>
          <a:xfrm>
            <a:off x="6514691" y="2937305"/>
            <a:ext cx="2449797" cy="369332"/>
          </a:xfrm>
          <a:prstGeom prst="rect">
            <a:avLst/>
          </a:prstGeom>
          <a:noFill/>
          <a:ln w="19050">
            <a:noFill/>
          </a:ln>
        </p:spPr>
        <p:txBody>
          <a:bodyPr wrap="square" rtlCol="0">
            <a:spAutoFit/>
          </a:bodyPr>
          <a:lstStyle/>
          <a:p>
            <a:pPr algn="ctr"/>
            <a:r>
              <a:rPr kumimoji="1" lang="ja-JP" altLang="en-US" dirty="0">
                <a:latin typeface="Meiryo UI" pitchFamily="50" charset="-128"/>
                <a:ea typeface="Meiryo UI" pitchFamily="50" charset="-128"/>
                <a:cs typeface="Meiryo UI" pitchFamily="50" charset="-128"/>
              </a:rPr>
              <a:t>局所洗堀のイメージ</a:t>
            </a:r>
          </a:p>
        </p:txBody>
      </p:sp>
      <p:sp>
        <p:nvSpPr>
          <p:cNvPr id="25" name="テキスト ボックス 24">
            <a:extLst>
              <a:ext uri="{FF2B5EF4-FFF2-40B4-BE49-F238E27FC236}">
                <a16:creationId xmlns:a16="http://schemas.microsoft.com/office/drawing/2014/main" id="{E98FE96C-67C4-4CBE-9FF6-E69580D298F5}"/>
              </a:ext>
            </a:extLst>
          </p:cNvPr>
          <p:cNvSpPr txBox="1"/>
          <p:nvPr/>
        </p:nvSpPr>
        <p:spPr>
          <a:xfrm>
            <a:off x="3563888" y="2948624"/>
            <a:ext cx="2980827"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全体的な河床低下のイメージ</a:t>
            </a:r>
          </a:p>
        </p:txBody>
      </p:sp>
      <p:sp>
        <p:nvSpPr>
          <p:cNvPr id="26" name="テキスト ボックス 25">
            <a:extLst>
              <a:ext uri="{FF2B5EF4-FFF2-40B4-BE49-F238E27FC236}">
                <a16:creationId xmlns:a16="http://schemas.microsoft.com/office/drawing/2014/main" id="{DB32345B-63F7-4862-8878-06AAA696ED57}"/>
              </a:ext>
            </a:extLst>
          </p:cNvPr>
          <p:cNvSpPr txBox="1"/>
          <p:nvPr/>
        </p:nvSpPr>
        <p:spPr>
          <a:xfrm>
            <a:off x="6199685" y="890451"/>
            <a:ext cx="2980827" cy="261610"/>
          </a:xfrm>
          <a:prstGeom prst="rect">
            <a:avLst/>
          </a:prstGeom>
          <a:noFill/>
          <a:ln w="19050">
            <a:noFill/>
          </a:ln>
        </p:spPr>
        <p:txBody>
          <a:bodyPr wrap="square" rtlCol="0">
            <a:spAutoFit/>
          </a:bodyPr>
          <a:lstStyle/>
          <a:p>
            <a:r>
              <a:rPr kumimoji="1" lang="ja-JP" altLang="en-US" sz="1100" dirty="0">
                <a:latin typeface="Meiryo UI" pitchFamily="50" charset="-128"/>
                <a:ea typeface="Meiryo UI" pitchFamily="50" charset="-128"/>
                <a:cs typeface="Meiryo UI" pitchFamily="50" charset="-128"/>
              </a:rPr>
              <a:t>（出典）美しい山河を守る災害復旧基本方針</a:t>
            </a:r>
          </a:p>
        </p:txBody>
      </p:sp>
      <p:sp>
        <p:nvSpPr>
          <p:cNvPr id="27" name="テキスト ボックス 26">
            <a:extLst>
              <a:ext uri="{FF2B5EF4-FFF2-40B4-BE49-F238E27FC236}">
                <a16:creationId xmlns:a16="http://schemas.microsoft.com/office/drawing/2014/main" id="{FE72CB98-5823-4D95-B762-A18DB7F4DDF8}"/>
              </a:ext>
            </a:extLst>
          </p:cNvPr>
          <p:cNvSpPr txBox="1"/>
          <p:nvPr/>
        </p:nvSpPr>
        <p:spPr>
          <a:xfrm>
            <a:off x="427111" y="4186751"/>
            <a:ext cx="9217024" cy="2031325"/>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a:t>
            </a:r>
            <a:r>
              <a:rPr kumimoji="1" lang="ja-JP" altLang="en-US" dirty="0">
                <a:latin typeface="Meiryo UI" pitchFamily="50" charset="-128"/>
                <a:ea typeface="Meiryo UI" pitchFamily="50" charset="-128"/>
                <a:cs typeface="Meiryo UI" pitchFamily="50" charset="-128"/>
              </a:rPr>
              <a:t>建設省河川砂防技術基準（案）同解説</a:t>
            </a:r>
            <a:r>
              <a:rPr kumimoji="1" lang="en-US" altLang="ja-JP" dirty="0">
                <a:latin typeface="Meiryo UI" pitchFamily="50" charset="-128"/>
                <a:ea typeface="Meiryo UI" pitchFamily="50" charset="-128"/>
                <a:cs typeface="Meiryo UI" pitchFamily="50" charset="-128"/>
              </a:rPr>
              <a:t>[</a:t>
            </a:r>
            <a:r>
              <a:rPr kumimoji="1" lang="ja-JP" altLang="en-US" dirty="0">
                <a:latin typeface="Meiryo UI" pitchFamily="50" charset="-128"/>
                <a:ea typeface="Meiryo UI" pitchFamily="50" charset="-128"/>
                <a:cs typeface="Meiryo UI" pitchFamily="50" charset="-128"/>
              </a:rPr>
              <a:t>設計編</a:t>
            </a:r>
            <a:r>
              <a:rPr kumimoji="1" lang="en-US" altLang="ja-JP" dirty="0">
                <a:latin typeface="Meiryo UI" pitchFamily="50" charset="-128"/>
                <a:ea typeface="Meiryo UI" pitchFamily="50" charset="-128"/>
                <a:cs typeface="Meiryo UI" pitchFamily="50" charset="-128"/>
              </a:rPr>
              <a:t>Ⅰ]</a:t>
            </a:r>
            <a:r>
              <a:rPr kumimoji="1" lang="ja-JP" altLang="en-US" dirty="0">
                <a:latin typeface="Meiryo UI" pitchFamily="50" charset="-128"/>
                <a:ea typeface="Meiryo UI" pitchFamily="50" charset="-128"/>
                <a:cs typeface="Meiryo UI" pitchFamily="50" charset="-128"/>
              </a:rPr>
              <a:t>では、以下のとおり記述されている。</a:t>
            </a:r>
            <a:endParaRPr kumimoji="1"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「基礎工天端高を計画断面の平均河床と現況河床高のうち低い方より</a:t>
            </a:r>
            <a:r>
              <a:rPr lang="en-US" altLang="ja-JP" dirty="0">
                <a:latin typeface="Meiryo UI" pitchFamily="50" charset="-128"/>
                <a:ea typeface="Meiryo UI" pitchFamily="50" charset="-128"/>
                <a:cs typeface="Meiryo UI" pitchFamily="50" charset="-128"/>
              </a:rPr>
              <a:t>0.5m~1.5m</a:t>
            </a:r>
            <a:r>
              <a:rPr lang="ja-JP" altLang="en-US" dirty="0">
                <a:latin typeface="Meiryo UI" pitchFamily="50" charset="-128"/>
                <a:ea typeface="Meiryo UI" pitchFamily="50" charset="-128"/>
                <a:cs typeface="Meiryo UI" pitchFamily="50" charset="-128"/>
              </a:rPr>
              <a:t>程度</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深くしているものが多い」</a:t>
            </a:r>
            <a:endParaRPr lang="en-US" altLang="ja-JP" dirty="0">
              <a:latin typeface="Meiryo UI" pitchFamily="50" charset="-128"/>
              <a:ea typeface="Meiryo UI" pitchFamily="50" charset="-128"/>
              <a:cs typeface="Meiryo UI" pitchFamily="50" charset="-128"/>
            </a:endParaRPr>
          </a:p>
          <a:p>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●大阪府では、以下のように規定し護岸を整備している。</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・根入れ長は、基礎工下端から計画河床まで</a:t>
            </a:r>
            <a:r>
              <a:rPr lang="en-US" altLang="ja-JP" dirty="0">
                <a:latin typeface="Meiryo UI" pitchFamily="50" charset="-128"/>
                <a:ea typeface="Meiryo UI" pitchFamily="50" charset="-128"/>
                <a:cs typeface="Meiryo UI" pitchFamily="50" charset="-128"/>
              </a:rPr>
              <a:t>1.5m</a:t>
            </a:r>
            <a:r>
              <a:rPr lang="ja-JP" altLang="en-US" dirty="0">
                <a:latin typeface="Meiryo UI" pitchFamily="50" charset="-128"/>
                <a:ea typeface="Meiryo UI" pitchFamily="50" charset="-128"/>
                <a:cs typeface="Meiryo UI" pitchFamily="50" charset="-128"/>
              </a:rPr>
              <a:t>を基準とする</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・災害復旧工事では、基礎工天端から最深河床まで</a:t>
            </a:r>
            <a:r>
              <a:rPr lang="en-US" altLang="ja-JP" dirty="0">
                <a:latin typeface="Meiryo UI" pitchFamily="50" charset="-128"/>
                <a:ea typeface="Meiryo UI" pitchFamily="50" charset="-128"/>
                <a:cs typeface="Meiryo UI" pitchFamily="50" charset="-128"/>
              </a:rPr>
              <a:t>1.0m</a:t>
            </a:r>
            <a:r>
              <a:rPr lang="ja-JP" altLang="en-US" dirty="0">
                <a:latin typeface="Meiryo UI" pitchFamily="50" charset="-128"/>
                <a:ea typeface="Meiryo UI" pitchFamily="50" charset="-128"/>
                <a:cs typeface="Meiryo UI" pitchFamily="50" charset="-128"/>
              </a:rPr>
              <a:t>とする</a:t>
            </a:r>
            <a:endParaRPr lang="en-US" altLang="ja-JP" dirty="0">
              <a:latin typeface="Meiryo UI" pitchFamily="50" charset="-128"/>
              <a:ea typeface="Meiryo UI" pitchFamily="50" charset="-128"/>
              <a:cs typeface="Meiryo UI" pitchFamily="50" charset="-128"/>
            </a:endParaRPr>
          </a:p>
        </p:txBody>
      </p:sp>
      <p:pic>
        <p:nvPicPr>
          <p:cNvPr id="20" name="図 19">
            <a:extLst>
              <a:ext uri="{FF2B5EF4-FFF2-40B4-BE49-F238E27FC236}">
                <a16:creationId xmlns:a16="http://schemas.microsoft.com/office/drawing/2014/main" id="{020631BA-056D-4997-8D04-595B843DB6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03695" y="1151588"/>
            <a:ext cx="2532801" cy="1849240"/>
          </a:xfrm>
          <a:prstGeom prst="rect">
            <a:avLst/>
          </a:prstGeom>
        </p:spPr>
      </p:pic>
      <p:pic>
        <p:nvPicPr>
          <p:cNvPr id="3" name="図 2">
            <a:extLst>
              <a:ext uri="{FF2B5EF4-FFF2-40B4-BE49-F238E27FC236}">
                <a16:creationId xmlns:a16="http://schemas.microsoft.com/office/drawing/2014/main" id="{8F11B11B-0C77-4695-83C1-4C9C53EBFF8A}"/>
              </a:ext>
            </a:extLst>
          </p:cNvPr>
          <p:cNvPicPr>
            <a:picLocks noChangeAspect="1"/>
          </p:cNvPicPr>
          <p:nvPr/>
        </p:nvPicPr>
        <p:blipFill>
          <a:blip r:embed="rId5"/>
          <a:stretch>
            <a:fillRect/>
          </a:stretch>
        </p:blipFill>
        <p:spPr>
          <a:xfrm>
            <a:off x="3768546" y="1162329"/>
            <a:ext cx="2603654" cy="1838499"/>
          </a:xfrm>
          <a:prstGeom prst="rect">
            <a:avLst/>
          </a:prstGeom>
        </p:spPr>
      </p:pic>
    </p:spTree>
    <p:extLst>
      <p:ext uri="{BB962C8B-B14F-4D97-AF65-F5344CB8AC3E}">
        <p14:creationId xmlns:p14="http://schemas.microsoft.com/office/powerpoint/2010/main" val="236886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23">
            <a:extLst>
              <a:ext uri="{FF2B5EF4-FFF2-40B4-BE49-F238E27FC236}">
                <a16:creationId xmlns:a16="http://schemas.microsoft.com/office/drawing/2014/main" id="{169506D5-3A1D-4E0B-8B21-76417956B2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 y="2503488"/>
            <a:ext cx="401002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スライド番号プレースホルダー 2">
            <a:extLst>
              <a:ext uri="{FF2B5EF4-FFF2-40B4-BE49-F238E27FC236}">
                <a16:creationId xmlns:a16="http://schemas.microsoft.com/office/drawing/2014/main" id="{0F5DF83D-593C-47D2-8403-EFA3AE0542F0}"/>
              </a:ext>
            </a:extLst>
          </p:cNvPr>
          <p:cNvSpPr txBox="1">
            <a:spLocks noChangeArrowheads="1"/>
          </p:cNvSpPr>
          <p:nvPr/>
        </p:nvSpPr>
        <p:spPr bwMode="auto">
          <a:xfrm>
            <a:off x="7019925" y="64912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5983A070-0EF9-4A15-863A-14FC5E40C9BE}" type="slidenum">
              <a:rPr lang="ja-JP" altLang="en-US" sz="1200">
                <a:solidFill>
                  <a:srgbClr val="898989"/>
                </a:solidFill>
                <a:latin typeface="Meiryo UI" panose="020B0604030504040204" pitchFamily="50" charset="-128"/>
                <a:ea typeface="Meiryo UI" panose="020B0604030504040204" pitchFamily="50" charset="-128"/>
              </a:rPr>
              <a:pPr algn="r" eaLnBrk="1" hangingPunct="1">
                <a:spcBef>
                  <a:spcPct val="0"/>
                </a:spcBef>
                <a:buFontTx/>
                <a:buNone/>
              </a:pPr>
              <a:t>2</a:t>
            </a:fld>
            <a:endParaRPr lang="ja-JP" altLang="en-US" sz="1200">
              <a:solidFill>
                <a:srgbClr val="898989"/>
              </a:solidFill>
              <a:latin typeface="Meiryo UI" panose="020B0604030504040204" pitchFamily="50" charset="-128"/>
              <a:ea typeface="Meiryo UI" panose="020B0604030504040204" pitchFamily="50" charset="-128"/>
            </a:endParaRPr>
          </a:p>
        </p:txBody>
      </p:sp>
      <p:sp>
        <p:nvSpPr>
          <p:cNvPr id="50185" name="コンテンツ プレースホルダー 2">
            <a:extLst>
              <a:ext uri="{FF2B5EF4-FFF2-40B4-BE49-F238E27FC236}">
                <a16:creationId xmlns:a16="http://schemas.microsoft.com/office/drawing/2014/main" id="{AF74E1A8-CF5A-4F5A-A69A-BA12856AF101}"/>
              </a:ext>
            </a:extLst>
          </p:cNvPr>
          <p:cNvSpPr txBox="1">
            <a:spLocks/>
          </p:cNvSpPr>
          <p:nvPr/>
        </p:nvSpPr>
        <p:spPr bwMode="auto">
          <a:xfrm>
            <a:off x="50800" y="644526"/>
            <a:ext cx="9058275" cy="1366838"/>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nchor="ct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ja-JP" altLang="en-US" sz="1800" dirty="0">
                <a:latin typeface="Meiryo UI" panose="020B0604030504040204" pitchFamily="50" charset="-128"/>
                <a:ea typeface="Meiryo UI" panose="020B0604030504040204" pitchFamily="50" charset="-128"/>
              </a:rPr>
              <a:t>産業別の就業者数の推移をみると、全体では</a:t>
            </a:r>
            <a:r>
              <a:rPr lang="en-US" altLang="ja-JP" sz="1800" dirty="0">
                <a:latin typeface="Meiryo UI" panose="020B0604030504040204" pitchFamily="50" charset="-128"/>
                <a:ea typeface="Meiryo UI" panose="020B0604030504040204" pitchFamily="50" charset="-128"/>
              </a:rPr>
              <a:t>2012</a:t>
            </a:r>
            <a:r>
              <a:rPr lang="ja-JP" altLang="en-US" sz="1800" dirty="0">
                <a:latin typeface="Meiryo UI" panose="020B0604030504040204" pitchFamily="50" charset="-128"/>
                <a:ea typeface="Meiryo UI" panose="020B0604030504040204" pitchFamily="50" charset="-128"/>
              </a:rPr>
              <a:t>年（平成</a:t>
            </a:r>
            <a:r>
              <a:rPr lang="en-US" altLang="ja-JP" sz="1800" dirty="0">
                <a:latin typeface="Meiryo UI" panose="020B0604030504040204" pitchFamily="50" charset="-128"/>
                <a:ea typeface="Meiryo UI" panose="020B0604030504040204" pitchFamily="50" charset="-128"/>
              </a:rPr>
              <a:t>24</a:t>
            </a:r>
            <a:r>
              <a:rPr lang="ja-JP" altLang="en-US" sz="1800" dirty="0">
                <a:latin typeface="Meiryo UI" panose="020B0604030504040204" pitchFamily="50" charset="-128"/>
                <a:ea typeface="Meiryo UI" panose="020B0604030504040204" pitchFamily="50" charset="-128"/>
              </a:rPr>
              <a:t>年）以降増加傾向にあるが、建設業では</a:t>
            </a:r>
            <a:r>
              <a:rPr lang="en-US" altLang="ja-JP" sz="1800" dirty="0">
                <a:latin typeface="Meiryo UI" panose="020B0604030504040204" pitchFamily="50" charset="-128"/>
                <a:ea typeface="Meiryo UI" panose="020B0604030504040204" pitchFamily="50" charset="-128"/>
              </a:rPr>
              <a:t>2012</a:t>
            </a:r>
            <a:r>
              <a:rPr lang="ja-JP" altLang="en-US" sz="1800" dirty="0">
                <a:latin typeface="Meiryo UI" panose="020B0604030504040204" pitchFamily="50" charset="-128"/>
                <a:ea typeface="Meiryo UI" panose="020B0604030504040204" pitchFamily="50" charset="-128"/>
              </a:rPr>
              <a:t>年以降も減少傾向にあり、建設業の担い手不足が懸念される。</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 typeface="Wingdings" panose="05000000000000000000" pitchFamily="2" charset="2"/>
              <a:buChar char="l"/>
              <a:defRPr/>
            </a:pPr>
            <a:r>
              <a:rPr lang="ja-JP" altLang="en-US" sz="1800" dirty="0">
                <a:latin typeface="Meiryo UI" panose="020B0604030504040204" pitchFamily="50" charset="-128"/>
                <a:ea typeface="Meiryo UI" panose="020B0604030504040204" pitchFamily="50" charset="-128"/>
              </a:rPr>
              <a:t>大阪府都市整備部の技術系職員のうち、</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歳代以上の熟練技術職員は全体の</a:t>
            </a:r>
            <a:r>
              <a:rPr lang="en-US" altLang="ja-JP" sz="1800" dirty="0">
                <a:latin typeface="Meiryo UI" panose="020B0604030504040204" pitchFamily="50" charset="-128"/>
                <a:ea typeface="Meiryo UI" panose="020B0604030504040204" pitchFamily="50" charset="-128"/>
              </a:rPr>
              <a:t>4</a:t>
            </a:r>
            <a:r>
              <a:rPr lang="ja-JP" altLang="en-US" sz="1800" dirty="0">
                <a:latin typeface="Meiryo UI" panose="020B0604030504040204" pitchFamily="50" charset="-128"/>
                <a:ea typeface="Meiryo UI" panose="020B0604030504040204" pitchFamily="50" charset="-128"/>
              </a:rPr>
              <a:t>割以上を占めており、</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年後には熟練技術職員の大量退職が懸念される。</a:t>
            </a:r>
            <a:endParaRPr lang="en-US" altLang="ja-JP" sz="1800" dirty="0">
              <a:highlight>
                <a:srgbClr val="FFFF00"/>
              </a:highlight>
              <a:latin typeface="Meiryo UI" panose="020B0604030504040204" pitchFamily="50" charset="-128"/>
              <a:ea typeface="Meiryo UI" panose="020B0604030504040204" pitchFamily="50" charset="-128"/>
            </a:endParaRPr>
          </a:p>
        </p:txBody>
      </p:sp>
      <p:sp>
        <p:nvSpPr>
          <p:cNvPr id="12" name="矢印: 右 11">
            <a:extLst>
              <a:ext uri="{FF2B5EF4-FFF2-40B4-BE49-F238E27FC236}">
                <a16:creationId xmlns:a16="http://schemas.microsoft.com/office/drawing/2014/main" id="{035ED31F-A535-4875-B9AE-6C26C2D58C38}"/>
              </a:ext>
            </a:extLst>
          </p:cNvPr>
          <p:cNvSpPr/>
          <p:nvPr/>
        </p:nvSpPr>
        <p:spPr>
          <a:xfrm rot="20144799">
            <a:off x="2651125" y="2790825"/>
            <a:ext cx="792163" cy="22701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矢印: 右 12">
            <a:extLst>
              <a:ext uri="{FF2B5EF4-FFF2-40B4-BE49-F238E27FC236}">
                <a16:creationId xmlns:a16="http://schemas.microsoft.com/office/drawing/2014/main" id="{B75B7F71-86B8-41F8-92D9-CD2306E7FCF7}"/>
              </a:ext>
            </a:extLst>
          </p:cNvPr>
          <p:cNvSpPr/>
          <p:nvPr/>
        </p:nvSpPr>
        <p:spPr>
          <a:xfrm rot="263533">
            <a:off x="2655888" y="4146550"/>
            <a:ext cx="792162" cy="2254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804" name="テキスト ボックス 3">
            <a:extLst>
              <a:ext uri="{FF2B5EF4-FFF2-40B4-BE49-F238E27FC236}">
                <a16:creationId xmlns:a16="http://schemas.microsoft.com/office/drawing/2014/main" id="{249ED679-8F1D-4A65-B7E2-135CF91B41C6}"/>
              </a:ext>
            </a:extLst>
          </p:cNvPr>
          <p:cNvSpPr txBox="1">
            <a:spLocks noChangeArrowheads="1"/>
          </p:cNvSpPr>
          <p:nvPr/>
        </p:nvSpPr>
        <p:spPr bwMode="auto">
          <a:xfrm>
            <a:off x="20638" y="2070100"/>
            <a:ext cx="38687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000000"/>
                </a:solidFill>
                <a:latin typeface="Meiryo UI" panose="020B0604030504040204" pitchFamily="50" charset="-128"/>
                <a:ea typeface="Meiryo UI" panose="020B0604030504040204" pitchFamily="50" charset="-128"/>
              </a:rPr>
              <a:t>◇産業別の就業者数の推移</a:t>
            </a:r>
            <a:endParaRPr lang="en-US" altLang="ja-JP" sz="1400">
              <a:solidFill>
                <a:srgbClr val="000000"/>
              </a:solidFill>
              <a:latin typeface="Meiryo UI" panose="020B0604030504040204" pitchFamily="50" charset="-128"/>
              <a:ea typeface="Meiryo UI" panose="020B0604030504040204" pitchFamily="50" charset="-128"/>
            </a:endParaRPr>
          </a:p>
        </p:txBody>
      </p:sp>
      <p:sp>
        <p:nvSpPr>
          <p:cNvPr id="33805" name="テキスト ボックス 3">
            <a:extLst>
              <a:ext uri="{FF2B5EF4-FFF2-40B4-BE49-F238E27FC236}">
                <a16:creationId xmlns:a16="http://schemas.microsoft.com/office/drawing/2014/main" id="{A631C311-0BC9-4577-AD13-4F2CA360440A}"/>
              </a:ext>
            </a:extLst>
          </p:cNvPr>
          <p:cNvSpPr txBox="1">
            <a:spLocks noChangeArrowheads="1"/>
          </p:cNvSpPr>
          <p:nvPr/>
        </p:nvSpPr>
        <p:spPr bwMode="auto">
          <a:xfrm>
            <a:off x="288925" y="2413000"/>
            <a:ext cx="8159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（万人）</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3806" name="テキスト ボックス 3">
            <a:extLst>
              <a:ext uri="{FF2B5EF4-FFF2-40B4-BE49-F238E27FC236}">
                <a16:creationId xmlns:a16="http://schemas.microsoft.com/office/drawing/2014/main" id="{7676D995-CFBD-4F2D-92BC-07FB71F6D9AA}"/>
              </a:ext>
            </a:extLst>
          </p:cNvPr>
          <p:cNvSpPr txBox="1">
            <a:spLocks noChangeArrowheads="1"/>
          </p:cNvSpPr>
          <p:nvPr/>
        </p:nvSpPr>
        <p:spPr bwMode="auto">
          <a:xfrm>
            <a:off x="3857625" y="2413000"/>
            <a:ext cx="8143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（万人）</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3807" name="テキスト ボックス 3">
            <a:extLst>
              <a:ext uri="{FF2B5EF4-FFF2-40B4-BE49-F238E27FC236}">
                <a16:creationId xmlns:a16="http://schemas.microsoft.com/office/drawing/2014/main" id="{0EA984ED-712E-44ED-B2D0-AAC80E2A8A87}"/>
              </a:ext>
            </a:extLst>
          </p:cNvPr>
          <p:cNvSpPr txBox="1">
            <a:spLocks noChangeArrowheads="1"/>
          </p:cNvSpPr>
          <p:nvPr/>
        </p:nvSpPr>
        <p:spPr bwMode="auto">
          <a:xfrm>
            <a:off x="3868738" y="5440363"/>
            <a:ext cx="8143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（年）</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3808" name="テキスト ボックス 3">
            <a:extLst>
              <a:ext uri="{FF2B5EF4-FFF2-40B4-BE49-F238E27FC236}">
                <a16:creationId xmlns:a16="http://schemas.microsoft.com/office/drawing/2014/main" id="{5F499C97-9A0E-4FA2-BA26-C7C336D5A73C}"/>
              </a:ext>
            </a:extLst>
          </p:cNvPr>
          <p:cNvSpPr txBox="1">
            <a:spLocks noChangeArrowheads="1"/>
          </p:cNvSpPr>
          <p:nvPr/>
        </p:nvSpPr>
        <p:spPr bwMode="auto">
          <a:xfrm>
            <a:off x="2647950" y="3716338"/>
            <a:ext cx="815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建設業は減少傾向</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3809" name="テキスト ボックス 3">
            <a:extLst>
              <a:ext uri="{FF2B5EF4-FFF2-40B4-BE49-F238E27FC236}">
                <a16:creationId xmlns:a16="http://schemas.microsoft.com/office/drawing/2014/main" id="{B949A50E-3D58-410F-AF00-112A964863E0}"/>
              </a:ext>
            </a:extLst>
          </p:cNvPr>
          <p:cNvSpPr txBox="1">
            <a:spLocks noChangeArrowheads="1"/>
          </p:cNvSpPr>
          <p:nvPr/>
        </p:nvSpPr>
        <p:spPr bwMode="auto">
          <a:xfrm>
            <a:off x="2519363" y="2373313"/>
            <a:ext cx="9128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全体では</a:t>
            </a:r>
            <a:endParaRPr lang="en-US" altLang="ja-JP" sz="1200">
              <a:solidFill>
                <a:srgbClr val="000000"/>
              </a:solidFill>
              <a:latin typeface="Meiryo UI" panose="020B0604030504040204" pitchFamily="50" charset="-128"/>
              <a:ea typeface="Meiryo UI" panose="020B0604030504040204" pitchFamily="50" charset="-128"/>
            </a:endParaRPr>
          </a:p>
          <a:p>
            <a:pP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rPr>
              <a:t>増加傾向</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50194" name="テキスト ボックス 3">
            <a:extLst>
              <a:ext uri="{FF2B5EF4-FFF2-40B4-BE49-F238E27FC236}">
                <a16:creationId xmlns:a16="http://schemas.microsoft.com/office/drawing/2014/main" id="{207CEFF0-B11A-458D-9C02-CDC1831228C0}"/>
              </a:ext>
            </a:extLst>
          </p:cNvPr>
          <p:cNvSpPr txBox="1">
            <a:spLocks noChangeArrowheads="1"/>
          </p:cNvSpPr>
          <p:nvPr/>
        </p:nvSpPr>
        <p:spPr bwMode="auto">
          <a:xfrm>
            <a:off x="348456" y="6223655"/>
            <a:ext cx="3459162" cy="250610"/>
          </a:xfrm>
          <a:prstGeom prst="rect">
            <a:avLst/>
          </a:prstGeom>
          <a:noFill/>
          <a:ln>
            <a:noFill/>
          </a:ln>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200" dirty="0">
                <a:solidFill>
                  <a:srgbClr val="000000"/>
                </a:solidFill>
                <a:latin typeface="Meiryo UI" panose="020B0604030504040204" pitchFamily="50" charset="-128"/>
                <a:ea typeface="Meiryo UI" panose="020B0604030504040204" pitchFamily="50" charset="-128"/>
              </a:rPr>
              <a:t>データ出典：総務省「労働力調査」を基に作成</a:t>
            </a:r>
            <a:endParaRPr lang="en-US" altLang="ja-JP" sz="1200" dirty="0">
              <a:solidFill>
                <a:srgbClr val="000000"/>
              </a:solidFill>
              <a:highlight>
                <a:srgbClr val="FFFF00"/>
              </a:highlight>
              <a:latin typeface="Meiryo UI" panose="020B0604030504040204" pitchFamily="50" charset="-128"/>
              <a:ea typeface="Meiryo UI" panose="020B0604030504040204" pitchFamily="50" charset="-128"/>
            </a:endParaRPr>
          </a:p>
        </p:txBody>
      </p:sp>
      <p:pic>
        <p:nvPicPr>
          <p:cNvPr id="33811" name="図 12">
            <a:extLst>
              <a:ext uri="{FF2B5EF4-FFF2-40B4-BE49-F238E27FC236}">
                <a16:creationId xmlns:a16="http://schemas.microsoft.com/office/drawing/2014/main" id="{17776EA6-5446-43DF-92FE-CD33104FC9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334" r="16919" b="4668"/>
          <a:stretch>
            <a:fillRect/>
          </a:stretch>
        </p:blipFill>
        <p:spPr bwMode="auto">
          <a:xfrm>
            <a:off x="5516563" y="2373313"/>
            <a:ext cx="32797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テキスト ボックス 3">
            <a:extLst>
              <a:ext uri="{FF2B5EF4-FFF2-40B4-BE49-F238E27FC236}">
                <a16:creationId xmlns:a16="http://schemas.microsoft.com/office/drawing/2014/main" id="{F5D11AC9-6064-4E26-9E27-99C4F3905799}"/>
              </a:ext>
            </a:extLst>
          </p:cNvPr>
          <p:cNvSpPr txBox="1">
            <a:spLocks noChangeArrowheads="1"/>
          </p:cNvSpPr>
          <p:nvPr/>
        </p:nvSpPr>
        <p:spPr bwMode="auto">
          <a:xfrm>
            <a:off x="4886325" y="2076450"/>
            <a:ext cx="372586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000000"/>
                </a:solidFill>
                <a:latin typeface="Meiryo UI" panose="020B0604030504040204" pitchFamily="50" charset="-128"/>
                <a:ea typeface="Meiryo UI" panose="020B0604030504040204" pitchFamily="50" charset="-128"/>
              </a:rPr>
              <a:t>◇都市整備部技術職員年齢構成（年代別）</a:t>
            </a:r>
            <a:endParaRPr lang="en-US" altLang="ja-JP" sz="1400">
              <a:solidFill>
                <a:srgbClr val="000000"/>
              </a:solidFill>
              <a:latin typeface="Meiryo UI" panose="020B0604030504040204" pitchFamily="50" charset="-128"/>
              <a:ea typeface="Meiryo UI" panose="020B0604030504040204" pitchFamily="50" charset="-128"/>
            </a:endParaRPr>
          </a:p>
        </p:txBody>
      </p:sp>
      <p:sp>
        <p:nvSpPr>
          <p:cNvPr id="4" name="部分円 3">
            <a:extLst>
              <a:ext uri="{FF2B5EF4-FFF2-40B4-BE49-F238E27FC236}">
                <a16:creationId xmlns:a16="http://schemas.microsoft.com/office/drawing/2014/main" id="{B69EE5AC-5B90-4AB8-96CA-851442AEF128}"/>
              </a:ext>
            </a:extLst>
          </p:cNvPr>
          <p:cNvSpPr/>
          <p:nvPr/>
        </p:nvSpPr>
        <p:spPr>
          <a:xfrm>
            <a:off x="5643546" y="2867025"/>
            <a:ext cx="3010933" cy="3010933"/>
          </a:xfrm>
          <a:prstGeom prst="pie">
            <a:avLst>
              <a:gd name="adj1" fmla="val 6676558"/>
              <a:gd name="adj2" fmla="val 1620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endParaRPr>
          </a:p>
        </p:txBody>
      </p:sp>
      <p:sp>
        <p:nvSpPr>
          <p:cNvPr id="33814" name="テキスト ボックス 3">
            <a:extLst>
              <a:ext uri="{FF2B5EF4-FFF2-40B4-BE49-F238E27FC236}">
                <a16:creationId xmlns:a16="http://schemas.microsoft.com/office/drawing/2014/main" id="{9B2A241C-FFB9-4835-8C5A-A54FA993117E}"/>
              </a:ext>
            </a:extLst>
          </p:cNvPr>
          <p:cNvSpPr txBox="1">
            <a:spLocks noChangeArrowheads="1"/>
          </p:cNvSpPr>
          <p:nvPr/>
        </p:nvSpPr>
        <p:spPr bwMode="auto">
          <a:xfrm>
            <a:off x="4827588" y="6192838"/>
            <a:ext cx="40084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対象は、都市整備部内の技術職員（派遣・研修等除く）</a:t>
            </a:r>
          </a:p>
          <a:p>
            <a:pPr>
              <a:spcBef>
                <a:spcPct val="0"/>
              </a:spcBef>
              <a:buFontTx/>
              <a:buNone/>
            </a:pPr>
            <a:r>
              <a:rPr lang="en-US" altLang="ja-JP" sz="12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年齢は</a:t>
            </a:r>
            <a:r>
              <a:rPr lang="en-US" altLang="ja-JP" sz="1200">
                <a:solidFill>
                  <a:srgbClr val="000000"/>
                </a:solidFill>
                <a:latin typeface="Meiryo UI" panose="020B0604030504040204" pitchFamily="50" charset="-128"/>
                <a:ea typeface="Meiryo UI" panose="020B0604030504040204" pitchFamily="50" charset="-128"/>
              </a:rPr>
              <a:t>R5</a:t>
            </a:r>
            <a:r>
              <a:rPr lang="ja-JP" altLang="en-US" sz="1200">
                <a:solidFill>
                  <a:srgbClr val="000000"/>
                </a:solidFill>
                <a:latin typeface="Meiryo UI" panose="020B0604030504040204" pitchFamily="50" charset="-128"/>
                <a:ea typeface="Meiryo UI" panose="020B0604030504040204" pitchFamily="50" charset="-128"/>
              </a:rPr>
              <a:t>年度末時点のもの</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3815" name="テキスト ボックス 15">
            <a:extLst>
              <a:ext uri="{FF2B5EF4-FFF2-40B4-BE49-F238E27FC236}">
                <a16:creationId xmlns:a16="http://schemas.microsoft.com/office/drawing/2014/main" id="{8E05CFFB-E822-42D6-AD89-7AFDFAB52731}"/>
              </a:ext>
            </a:extLst>
          </p:cNvPr>
          <p:cNvSpPr>
            <a:spLocks noChangeArrowheads="1"/>
          </p:cNvSpPr>
          <p:nvPr/>
        </p:nvSpPr>
        <p:spPr bwMode="auto">
          <a:xfrm>
            <a:off x="4559300" y="3021013"/>
            <a:ext cx="1525588" cy="738187"/>
          </a:xfrm>
          <a:prstGeom prst="wedgeRectCallout">
            <a:avLst>
              <a:gd name="adj1" fmla="val 66190"/>
              <a:gd name="adj2" fmla="val 55903"/>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a:solidFill>
                  <a:srgbClr val="000000"/>
                </a:solidFill>
                <a:latin typeface="Meiryo UI" panose="020B0604030504040204" pitchFamily="50" charset="-128"/>
                <a:ea typeface="Meiryo UI" panose="020B0604030504040204" pitchFamily="50" charset="-128"/>
              </a:rPr>
              <a:t>50</a:t>
            </a:r>
            <a:r>
              <a:rPr lang="ja-JP" altLang="en-US" sz="1400">
                <a:solidFill>
                  <a:srgbClr val="000000"/>
                </a:solidFill>
                <a:latin typeface="Meiryo UI" panose="020B0604030504040204" pitchFamily="50" charset="-128"/>
                <a:ea typeface="Meiryo UI" panose="020B0604030504040204" pitchFamily="50" charset="-128"/>
              </a:rPr>
              <a:t>歳代以上の</a:t>
            </a:r>
            <a:endParaRPr lang="en-US" altLang="ja-JP" sz="1400">
              <a:solidFill>
                <a:srgbClr val="000000"/>
              </a:solidFill>
              <a:latin typeface="Meiryo UI" panose="020B0604030504040204" pitchFamily="50" charset="-128"/>
              <a:ea typeface="Meiryo UI" panose="020B0604030504040204" pitchFamily="50" charset="-128"/>
            </a:endParaRPr>
          </a:p>
          <a:p>
            <a:pPr>
              <a:spcBef>
                <a:spcPct val="0"/>
              </a:spcBef>
              <a:buFontTx/>
              <a:buNone/>
            </a:pPr>
            <a:r>
              <a:rPr lang="ja-JP" altLang="en-US" sz="1400">
                <a:solidFill>
                  <a:srgbClr val="000000"/>
                </a:solidFill>
                <a:latin typeface="Meiryo UI" panose="020B0604030504040204" pitchFamily="50" charset="-128"/>
                <a:ea typeface="Meiryo UI" panose="020B0604030504040204" pitchFamily="50" charset="-128"/>
              </a:rPr>
              <a:t>技術職員が全体</a:t>
            </a:r>
            <a:endParaRPr lang="en-US" altLang="ja-JP" sz="1400">
              <a:solidFill>
                <a:srgbClr val="000000"/>
              </a:solidFill>
              <a:latin typeface="Meiryo UI" panose="020B0604030504040204" pitchFamily="50" charset="-128"/>
              <a:ea typeface="Meiryo UI" panose="020B0604030504040204" pitchFamily="50" charset="-128"/>
            </a:endParaRPr>
          </a:p>
          <a:p>
            <a:pPr>
              <a:spcBef>
                <a:spcPct val="0"/>
              </a:spcBef>
              <a:buFontTx/>
              <a:buNone/>
            </a:pPr>
            <a:r>
              <a:rPr lang="ja-JP" altLang="en-US" sz="1400">
                <a:solidFill>
                  <a:srgbClr val="000000"/>
                </a:solidFill>
                <a:latin typeface="Meiryo UI" panose="020B0604030504040204" pitchFamily="50" charset="-128"/>
                <a:ea typeface="Meiryo UI" panose="020B0604030504040204" pitchFamily="50" charset="-128"/>
              </a:rPr>
              <a:t>の</a:t>
            </a:r>
            <a:r>
              <a:rPr lang="en-US" altLang="ja-JP" sz="1400">
                <a:solidFill>
                  <a:srgbClr val="000000"/>
                </a:solidFill>
                <a:latin typeface="Meiryo UI" panose="020B0604030504040204" pitchFamily="50" charset="-128"/>
                <a:ea typeface="Meiryo UI" panose="020B0604030504040204" pitchFamily="50" charset="-128"/>
              </a:rPr>
              <a:t>4</a:t>
            </a:r>
            <a:r>
              <a:rPr lang="ja-JP" altLang="en-US" sz="1400">
                <a:solidFill>
                  <a:srgbClr val="000000"/>
                </a:solidFill>
                <a:latin typeface="Meiryo UI" panose="020B0604030504040204" pitchFamily="50" charset="-128"/>
                <a:ea typeface="Meiryo UI" panose="020B0604030504040204" pitchFamily="50" charset="-128"/>
              </a:rPr>
              <a:t>割以上</a:t>
            </a:r>
          </a:p>
        </p:txBody>
      </p:sp>
      <p:sp>
        <p:nvSpPr>
          <p:cNvPr id="24" name="テキスト ボックス 23">
            <a:extLst>
              <a:ext uri="{FF2B5EF4-FFF2-40B4-BE49-F238E27FC236}">
                <a16:creationId xmlns:a16="http://schemas.microsoft.com/office/drawing/2014/main" id="{8A0D1F40-30BE-484D-A8CA-4F890C4AA113}"/>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建設業の担い手不足</a:t>
            </a:r>
            <a:endParaRPr kumimoji="1" lang="ja-JP" altLang="en-US" sz="2400" dirty="0">
              <a:latin typeface="Meiryo UI" pitchFamily="50" charset="-128"/>
              <a:ea typeface="Meiryo UI" pitchFamily="50" charset="-128"/>
              <a:cs typeface="Meiryo UI" pitchFamily="50" charset="-128"/>
            </a:endParaRPr>
          </a:p>
        </p:txBody>
      </p:sp>
      <p:sp>
        <p:nvSpPr>
          <p:cNvPr id="25" name="正方形/長方形 11">
            <a:extLst>
              <a:ext uri="{FF2B5EF4-FFF2-40B4-BE49-F238E27FC236}">
                <a16:creationId xmlns:a16="http://schemas.microsoft.com/office/drawing/2014/main" id="{8295217E-A5E4-4C25-9660-CB51CDE4E2A4}"/>
              </a:ext>
            </a:extLst>
          </p:cNvPr>
          <p:cNvSpPr>
            <a:spLocks noChangeArrowheads="1"/>
          </p:cNvSpPr>
          <p:nvPr/>
        </p:nvSpPr>
        <p:spPr bwMode="auto">
          <a:xfrm>
            <a:off x="6948488" y="153988"/>
            <a:ext cx="2160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r>
              <a:rPr lang="ja-JP" altLang="en-US" sz="1200" dirty="0">
                <a:latin typeface="Meiryo UI" panose="020B0604030504040204" pitchFamily="50" charset="-128"/>
                <a:ea typeface="Meiryo UI" panose="020B0604030504040204" pitchFamily="50" charset="-128"/>
              </a:rPr>
              <a:t>第１回審議会資料より抜粋</a:t>
            </a:r>
            <a:endParaRPr lang="en-US" altLang="ja-JP" sz="1200" dirty="0">
              <a:latin typeface="Meiryo UI" panose="020B0604030504040204" pitchFamily="50" charset="-128"/>
              <a:ea typeface="Meiryo UI"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620688"/>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①河川（堤防・護岸）</a:t>
            </a:r>
          </a:p>
        </p:txBody>
      </p:sp>
      <p:grpSp>
        <p:nvGrpSpPr>
          <p:cNvPr id="2" name="グループ化 1">
            <a:extLst>
              <a:ext uri="{FF2B5EF4-FFF2-40B4-BE49-F238E27FC236}">
                <a16:creationId xmlns:a16="http://schemas.microsoft.com/office/drawing/2014/main" id="{D0FA2F18-55E6-4921-ADDA-B00AF854CD6C}"/>
              </a:ext>
            </a:extLst>
          </p:cNvPr>
          <p:cNvGrpSpPr/>
          <p:nvPr/>
        </p:nvGrpSpPr>
        <p:grpSpPr>
          <a:xfrm>
            <a:off x="285758" y="1711401"/>
            <a:ext cx="4067255" cy="2630057"/>
            <a:chOff x="420378" y="1938343"/>
            <a:chExt cx="4386654" cy="2836595"/>
          </a:xfrm>
        </p:grpSpPr>
        <p:pic>
          <p:nvPicPr>
            <p:cNvPr id="12" name="図 11">
              <a:extLst>
                <a:ext uri="{FF2B5EF4-FFF2-40B4-BE49-F238E27FC236}">
                  <a16:creationId xmlns:a16="http://schemas.microsoft.com/office/drawing/2014/main" id="{CEFB0BFE-F2B7-462D-9014-3A21A1FD65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54" t="4832" r="1" b="3142"/>
            <a:stretch/>
          </p:blipFill>
          <p:spPr>
            <a:xfrm>
              <a:off x="420378" y="1938343"/>
              <a:ext cx="4386654" cy="2836595"/>
            </a:xfrm>
            <a:prstGeom prst="rect">
              <a:avLst/>
            </a:prstGeom>
          </p:spPr>
        </p:pic>
        <p:sp>
          <p:nvSpPr>
            <p:cNvPr id="14" name="テキスト ボックス 17">
              <a:extLst>
                <a:ext uri="{FF2B5EF4-FFF2-40B4-BE49-F238E27FC236}">
                  <a16:creationId xmlns:a16="http://schemas.microsoft.com/office/drawing/2014/main" id="{26633D8F-1C7E-4105-9190-987EABEF569B}"/>
                </a:ext>
              </a:extLst>
            </p:cNvPr>
            <p:cNvSpPr txBox="1">
              <a:spLocks noChangeArrowheads="1"/>
            </p:cNvSpPr>
            <p:nvPr/>
          </p:nvSpPr>
          <p:spPr bwMode="auto">
            <a:xfrm>
              <a:off x="2162476" y="2445333"/>
              <a:ext cx="852260" cy="31901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00" dirty="0">
                  <a:latin typeface="Meiryo UI" panose="020B0604030504040204" pitchFamily="50" charset="-128"/>
                  <a:ea typeface="Meiryo UI" panose="020B0604030504040204" pitchFamily="50" charset="-128"/>
                </a:rPr>
                <a:t>損傷度</a:t>
              </a:r>
              <a:r>
                <a:rPr lang="en-US" altLang="ja-JP" sz="700" dirty="0">
                  <a:latin typeface="Meiryo UI" panose="020B0604030504040204" pitchFamily="50" charset="-128"/>
                  <a:ea typeface="Meiryo UI" panose="020B0604030504040204" pitchFamily="50" charset="-128"/>
                </a:rPr>
                <a:t>5</a:t>
              </a:r>
            </a:p>
          </p:txBody>
        </p:sp>
        <p:sp>
          <p:nvSpPr>
            <p:cNvPr id="15" name="テキスト ボックス 17">
              <a:extLst>
                <a:ext uri="{FF2B5EF4-FFF2-40B4-BE49-F238E27FC236}">
                  <a16:creationId xmlns:a16="http://schemas.microsoft.com/office/drawing/2014/main" id="{1E354E74-C76C-4423-BCC8-CB04C5CA12BF}"/>
                </a:ext>
              </a:extLst>
            </p:cNvPr>
            <p:cNvSpPr txBox="1">
              <a:spLocks noChangeArrowheads="1"/>
            </p:cNvSpPr>
            <p:nvPr/>
          </p:nvSpPr>
          <p:spPr bwMode="auto">
            <a:xfrm>
              <a:off x="2156378" y="2649330"/>
              <a:ext cx="858356" cy="31901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00" dirty="0">
                  <a:latin typeface="Meiryo UI" panose="020B0604030504040204" pitchFamily="50" charset="-128"/>
                  <a:ea typeface="Meiryo UI" panose="020B0604030504040204" pitchFamily="50" charset="-128"/>
                </a:rPr>
                <a:t>損傷度</a:t>
              </a:r>
              <a:r>
                <a:rPr lang="en-US" altLang="ja-JP" sz="700" dirty="0">
                  <a:latin typeface="Meiryo UI" panose="020B0604030504040204" pitchFamily="50" charset="-128"/>
                  <a:ea typeface="Meiryo UI" panose="020B0604030504040204" pitchFamily="50" charset="-128"/>
                </a:rPr>
                <a:t>4</a:t>
              </a:r>
            </a:p>
          </p:txBody>
        </p:sp>
        <p:sp>
          <p:nvSpPr>
            <p:cNvPr id="16" name="テキスト ボックス 17">
              <a:extLst>
                <a:ext uri="{FF2B5EF4-FFF2-40B4-BE49-F238E27FC236}">
                  <a16:creationId xmlns:a16="http://schemas.microsoft.com/office/drawing/2014/main" id="{CA303C91-3527-4938-93B4-5E74570486E1}"/>
                </a:ext>
              </a:extLst>
            </p:cNvPr>
            <p:cNvSpPr txBox="1">
              <a:spLocks noChangeArrowheads="1"/>
            </p:cNvSpPr>
            <p:nvPr/>
          </p:nvSpPr>
          <p:spPr bwMode="auto">
            <a:xfrm>
              <a:off x="2153210" y="2933570"/>
              <a:ext cx="861526" cy="31901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00" dirty="0">
                  <a:latin typeface="Meiryo UI" panose="020B0604030504040204" pitchFamily="50" charset="-128"/>
                  <a:ea typeface="Meiryo UI" panose="020B0604030504040204" pitchFamily="50" charset="-128"/>
                </a:rPr>
                <a:t>損傷度</a:t>
              </a:r>
              <a:r>
                <a:rPr lang="en-US" altLang="ja-JP" sz="700" dirty="0">
                  <a:latin typeface="Meiryo UI" panose="020B0604030504040204" pitchFamily="50" charset="-128"/>
                  <a:ea typeface="Meiryo UI" panose="020B0604030504040204" pitchFamily="50" charset="-128"/>
                </a:rPr>
                <a:t>3</a:t>
              </a:r>
            </a:p>
          </p:txBody>
        </p:sp>
        <p:sp>
          <p:nvSpPr>
            <p:cNvPr id="17" name="テキスト ボックス 17">
              <a:extLst>
                <a:ext uri="{FF2B5EF4-FFF2-40B4-BE49-F238E27FC236}">
                  <a16:creationId xmlns:a16="http://schemas.microsoft.com/office/drawing/2014/main" id="{509828A8-25DF-4CAF-9FC4-90E163C66113}"/>
                </a:ext>
              </a:extLst>
            </p:cNvPr>
            <p:cNvSpPr txBox="1">
              <a:spLocks noChangeArrowheads="1"/>
            </p:cNvSpPr>
            <p:nvPr/>
          </p:nvSpPr>
          <p:spPr bwMode="auto">
            <a:xfrm>
              <a:off x="2153210" y="3375250"/>
              <a:ext cx="1010243" cy="31901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00" dirty="0">
                  <a:latin typeface="Meiryo UI" panose="020B0604030504040204" pitchFamily="50" charset="-128"/>
                  <a:ea typeface="Meiryo UI" panose="020B0604030504040204" pitchFamily="50" charset="-128"/>
                </a:rPr>
                <a:t>損傷度</a:t>
              </a:r>
              <a:r>
                <a:rPr lang="en-US" altLang="ja-JP" sz="700" dirty="0">
                  <a:latin typeface="Meiryo UI" panose="020B0604030504040204" pitchFamily="50" charset="-128"/>
                  <a:ea typeface="Meiryo UI" panose="020B0604030504040204" pitchFamily="50" charset="-128"/>
                </a:rPr>
                <a:t>2</a:t>
              </a:r>
            </a:p>
          </p:txBody>
        </p:sp>
      </p:grpSp>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660799" y="6529933"/>
            <a:ext cx="468002" cy="32398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sp>
        <p:nvSpPr>
          <p:cNvPr id="18" name="正方形/長方形 17">
            <a:extLst>
              <a:ext uri="{FF2B5EF4-FFF2-40B4-BE49-F238E27FC236}">
                <a16:creationId xmlns:a16="http://schemas.microsoft.com/office/drawing/2014/main" id="{750BB90C-7FE0-4488-AE8B-2C9E3E49E892}"/>
              </a:ext>
            </a:extLst>
          </p:cNvPr>
          <p:cNvSpPr/>
          <p:nvPr/>
        </p:nvSpPr>
        <p:spPr>
          <a:xfrm>
            <a:off x="3831842" y="3222514"/>
            <a:ext cx="1440160" cy="56698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損傷度</a:t>
            </a:r>
            <a:r>
              <a:rPr kumimoji="1" lang="en-US" altLang="ja-JP" sz="800" dirty="0">
                <a:solidFill>
                  <a:schemeClr val="tx1"/>
                </a:solidFill>
                <a:latin typeface="Meiryo UI" panose="020B0604030504040204" pitchFamily="50" charset="-128"/>
                <a:ea typeface="Meiryo UI" panose="020B0604030504040204" pitchFamily="50" charset="-128"/>
              </a:rPr>
              <a:t>5:</a:t>
            </a:r>
            <a:r>
              <a:rPr kumimoji="1" lang="ja-JP" altLang="en-US" sz="800" dirty="0">
                <a:solidFill>
                  <a:schemeClr val="tx1"/>
                </a:solidFill>
                <a:latin typeface="Meiryo UI" panose="020B0604030504040204" pitchFamily="50" charset="-128"/>
                <a:ea typeface="Meiryo UI" panose="020B0604030504040204" pitchFamily="50" charset="-128"/>
              </a:rPr>
              <a:t>損傷の程度が著しい</a:t>
            </a:r>
            <a:endParaRPr kumimoji="1"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損傷度</a:t>
            </a:r>
            <a:r>
              <a:rPr lang="en-US" altLang="ja-JP" sz="800" dirty="0">
                <a:solidFill>
                  <a:schemeClr val="tx1"/>
                </a:solidFill>
                <a:latin typeface="Meiryo UI" panose="020B0604030504040204" pitchFamily="50" charset="-128"/>
                <a:ea typeface="Meiryo UI" panose="020B0604030504040204" pitchFamily="50" charset="-128"/>
              </a:rPr>
              <a:t>4:</a:t>
            </a:r>
            <a:r>
              <a:rPr lang="ja-JP" altLang="en-US" sz="800" dirty="0">
                <a:solidFill>
                  <a:schemeClr val="tx1"/>
                </a:solidFill>
                <a:latin typeface="Meiryo UI" panose="020B0604030504040204" pitchFamily="50" charset="-128"/>
                <a:ea typeface="Meiryo UI" panose="020B0604030504040204" pitchFamily="50" charset="-128"/>
              </a:rPr>
              <a:t>損傷の程度が大きい</a:t>
            </a:r>
            <a:endParaRPr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損傷度</a:t>
            </a:r>
            <a:r>
              <a:rPr kumimoji="1" lang="en-US" altLang="ja-JP" sz="800" dirty="0">
                <a:solidFill>
                  <a:schemeClr val="tx1"/>
                </a:solidFill>
                <a:latin typeface="Meiryo UI" panose="020B0604030504040204" pitchFamily="50" charset="-128"/>
                <a:ea typeface="Meiryo UI" panose="020B0604030504040204" pitchFamily="50" charset="-128"/>
              </a:rPr>
              <a:t>3:</a:t>
            </a:r>
            <a:r>
              <a:rPr kumimoji="1" lang="ja-JP" altLang="en-US" sz="800" dirty="0">
                <a:solidFill>
                  <a:schemeClr val="tx1"/>
                </a:solidFill>
                <a:latin typeface="Meiryo UI" panose="020B0604030504040204" pitchFamily="50" charset="-128"/>
                <a:ea typeface="Meiryo UI" panose="020B0604030504040204" pitchFamily="50" charset="-128"/>
              </a:rPr>
              <a:t>中程度の損傷</a:t>
            </a:r>
            <a:endParaRPr kumimoji="1"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損傷度</a:t>
            </a:r>
            <a:r>
              <a:rPr lang="en-US" altLang="ja-JP" sz="800" dirty="0">
                <a:solidFill>
                  <a:schemeClr val="tx1"/>
                </a:solidFill>
                <a:latin typeface="Meiryo UI" panose="020B0604030504040204" pitchFamily="50" charset="-128"/>
                <a:ea typeface="Meiryo UI" panose="020B0604030504040204" pitchFamily="50" charset="-128"/>
              </a:rPr>
              <a:t>2:</a:t>
            </a:r>
            <a:r>
              <a:rPr lang="ja-JP" altLang="en-US" sz="800" dirty="0">
                <a:solidFill>
                  <a:schemeClr val="tx1"/>
                </a:solidFill>
                <a:latin typeface="Meiryo UI" panose="020B0604030504040204" pitchFamily="50" charset="-128"/>
                <a:ea typeface="Meiryo UI" panose="020B0604030504040204" pitchFamily="50" charset="-128"/>
              </a:rPr>
              <a:t>小規模な損傷</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77" name="角丸四角形 111">
            <a:extLst>
              <a:ext uri="{FF2B5EF4-FFF2-40B4-BE49-F238E27FC236}">
                <a16:creationId xmlns:a16="http://schemas.microsoft.com/office/drawing/2014/main" id="{50630B72-67FB-43B6-9669-7DF8807769A6}"/>
              </a:ext>
            </a:extLst>
          </p:cNvPr>
          <p:cNvSpPr/>
          <p:nvPr/>
        </p:nvSpPr>
        <p:spPr>
          <a:xfrm>
            <a:off x="392919" y="5140600"/>
            <a:ext cx="8358162" cy="9185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巡目と点検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巡目における損傷種別毎の損傷度判定結果を比較すると、限界管理水準の損傷度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、４の箇所数は減少傾向にあるものの、目標管理水準としている損傷度３は増加している。</a:t>
            </a:r>
          </a:p>
        </p:txBody>
      </p:sp>
      <p:sp>
        <p:nvSpPr>
          <p:cNvPr id="71" name="テキスト ボックス 70">
            <a:extLst>
              <a:ext uri="{FF2B5EF4-FFF2-40B4-BE49-F238E27FC236}">
                <a16:creationId xmlns:a16="http://schemas.microsoft.com/office/drawing/2014/main" id="{AEBCF7B4-08A1-427B-A521-E6E4068FAB0A}"/>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sp>
        <p:nvSpPr>
          <p:cNvPr id="72" name="角丸四角形 111">
            <a:extLst>
              <a:ext uri="{FF2B5EF4-FFF2-40B4-BE49-F238E27FC236}">
                <a16:creationId xmlns:a16="http://schemas.microsoft.com/office/drawing/2014/main" id="{8E8C34CF-D663-42B8-9392-4D5C7A8DCE9E}"/>
              </a:ext>
            </a:extLst>
          </p:cNvPr>
          <p:cNvSpPr/>
          <p:nvPr/>
        </p:nvSpPr>
        <p:spPr>
          <a:xfrm>
            <a:off x="211117" y="1009794"/>
            <a:ext cx="6593131" cy="2572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800" dirty="0">
                <a:solidFill>
                  <a:schemeClr val="tx1"/>
                </a:solidFill>
                <a:latin typeface="Meiryo UI" panose="020B0604030504040204" pitchFamily="50" charset="-128"/>
                <a:ea typeface="Meiryo UI" panose="020B0604030504040204" pitchFamily="50" charset="-128"/>
              </a:rPr>
              <a:t>損傷箇所数の推移</a:t>
            </a:r>
            <a:r>
              <a:rPr lang="en-US" altLang="ja-JP" sz="1800" dirty="0">
                <a:solidFill>
                  <a:schemeClr val="tx1"/>
                </a:solidFill>
                <a:latin typeface="Meiryo UI" panose="020B0604030504040204" pitchFamily="50" charset="-128"/>
                <a:ea typeface="Meiryo UI" panose="020B0604030504040204" pitchFamily="50" charset="-128"/>
              </a:rPr>
              <a:t>	</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図 72">
            <a:extLst>
              <a:ext uri="{FF2B5EF4-FFF2-40B4-BE49-F238E27FC236}">
                <a16:creationId xmlns:a16="http://schemas.microsoft.com/office/drawing/2014/main" id="{1B747A2F-3BCB-4E43-87EF-3B3BEBA050F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3501"/>
          <a:stretch/>
        </p:blipFill>
        <p:spPr>
          <a:xfrm>
            <a:off x="5599544" y="1697494"/>
            <a:ext cx="3187272" cy="2624885"/>
          </a:xfrm>
          <a:prstGeom prst="rect">
            <a:avLst/>
          </a:prstGeom>
        </p:spPr>
      </p:pic>
      <p:sp>
        <p:nvSpPr>
          <p:cNvPr id="78" name="テキスト ボックス 107">
            <a:extLst>
              <a:ext uri="{FF2B5EF4-FFF2-40B4-BE49-F238E27FC236}">
                <a16:creationId xmlns:a16="http://schemas.microsoft.com/office/drawing/2014/main" id="{BD5B4F99-5A99-4E77-9337-4E2D1A96B252}"/>
              </a:ext>
            </a:extLst>
          </p:cNvPr>
          <p:cNvSpPr txBox="1">
            <a:spLocks/>
          </p:cNvSpPr>
          <p:nvPr/>
        </p:nvSpPr>
        <p:spPr>
          <a:xfrm>
            <a:off x="5599544" y="4322379"/>
            <a:ext cx="3146859"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a:latin typeface="Meiryo UI" panose="020B0604030504040204" pitchFamily="50" charset="-128"/>
                <a:ea typeface="Meiryo UI" panose="020B0604030504040204" pitchFamily="50" charset="-128"/>
              </a:rPr>
              <a:t>（損傷種別毎の評価基準：①ひび割れの例）</a:t>
            </a:r>
            <a:endParaRPr lang="en-US" altLang="ja-JP" sz="1100" dirty="0">
              <a:latin typeface="Meiryo UI" panose="020B0604030504040204" pitchFamily="50" charset="-128"/>
              <a:ea typeface="Meiryo UI" panose="020B0604030504040204" pitchFamily="50" charset="-128"/>
            </a:endParaRPr>
          </a:p>
        </p:txBody>
      </p:sp>
      <p:sp>
        <p:nvSpPr>
          <p:cNvPr id="79" name="フローチャート: 組合せ 78">
            <a:extLst>
              <a:ext uri="{FF2B5EF4-FFF2-40B4-BE49-F238E27FC236}">
                <a16:creationId xmlns:a16="http://schemas.microsoft.com/office/drawing/2014/main" id="{E07A65CC-E25E-4F99-8D62-69A53E88C874}"/>
              </a:ext>
            </a:extLst>
          </p:cNvPr>
          <p:cNvSpPr/>
          <p:nvPr/>
        </p:nvSpPr>
        <p:spPr>
          <a:xfrm>
            <a:off x="3974038" y="4915760"/>
            <a:ext cx="1195924" cy="255459"/>
          </a:xfrm>
          <a:prstGeom prst="flowChartMerg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9122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211117" y="1009794"/>
            <a:ext cx="8609355" cy="2572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kern="100" dirty="0">
                <a:solidFill>
                  <a:schemeClr val="tx1"/>
                </a:solidFill>
                <a:effectLst/>
                <a:latin typeface="Meiryo UI" panose="020B0604030504040204" pitchFamily="50" charset="-128"/>
                <a:ea typeface="Meiryo UI" panose="020B0604030504040204" pitchFamily="50" charset="-128"/>
              </a:rPr>
              <a:t>河川構造物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地下構造物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の維持管理マニュアル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府マニュアル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における点検・評価の方法</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73079" y="585812"/>
            <a:ext cx="5973939"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lang="ja-JP" altLang="en-US" b="1" dirty="0">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7BDF3F8B-B545-43F0-86D2-485638E1349B}"/>
              </a:ext>
            </a:extLst>
          </p:cNvPr>
          <p:cNvSpPr txBox="1">
            <a:spLocks/>
          </p:cNvSpPr>
          <p:nvPr/>
        </p:nvSpPr>
        <p:spPr>
          <a:xfrm>
            <a:off x="8373184" y="6550739"/>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a:pPr/>
              <a:t>4</a:t>
            </a:fld>
            <a:endParaRPr lang="ja-JP" altLang="en-US" dirty="0"/>
          </a:p>
        </p:txBody>
      </p:sp>
      <p:sp>
        <p:nvSpPr>
          <p:cNvPr id="20" name="角丸四角形 111">
            <a:extLst>
              <a:ext uri="{FF2B5EF4-FFF2-40B4-BE49-F238E27FC236}">
                <a16:creationId xmlns:a16="http://schemas.microsoft.com/office/drawing/2014/main" id="{4E9AE7A1-F07F-43EF-A895-4DDC23A2FDCE}"/>
              </a:ext>
            </a:extLst>
          </p:cNvPr>
          <p:cNvSpPr/>
          <p:nvPr/>
        </p:nvSpPr>
        <p:spPr>
          <a:xfrm>
            <a:off x="201273" y="1367646"/>
            <a:ext cx="615988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・・現計画では未記載であるが以下のとおり実施している。　</a:t>
            </a:r>
          </a:p>
        </p:txBody>
      </p:sp>
      <p:graphicFrame>
        <p:nvGraphicFramePr>
          <p:cNvPr id="16" name="表 5">
            <a:extLst>
              <a:ext uri="{FF2B5EF4-FFF2-40B4-BE49-F238E27FC236}">
                <a16:creationId xmlns:a16="http://schemas.microsoft.com/office/drawing/2014/main" id="{4BF27043-4F4C-459B-887E-E8164C4D0DDD}"/>
              </a:ext>
            </a:extLst>
          </p:cNvPr>
          <p:cNvGraphicFramePr>
            <a:graphicFrameLocks noGrp="1"/>
          </p:cNvGraphicFramePr>
          <p:nvPr>
            <p:extLst>
              <p:ext uri="{D42A27DB-BD31-4B8C-83A1-F6EECF244321}">
                <p14:modId xmlns:p14="http://schemas.microsoft.com/office/powerpoint/2010/main" val="4250642142"/>
              </p:ext>
            </p:extLst>
          </p:nvPr>
        </p:nvGraphicFramePr>
        <p:xfrm>
          <a:off x="323528" y="1741489"/>
          <a:ext cx="8686121" cy="455676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1842965497"/>
                    </a:ext>
                  </a:extLst>
                </a:gridCol>
                <a:gridCol w="648000">
                  <a:extLst>
                    <a:ext uri="{9D8B030D-6E8A-4147-A177-3AD203B41FA5}">
                      <a16:colId xmlns:a16="http://schemas.microsoft.com/office/drawing/2014/main" val="1894392777"/>
                    </a:ext>
                  </a:extLst>
                </a:gridCol>
                <a:gridCol w="1332000">
                  <a:extLst>
                    <a:ext uri="{9D8B030D-6E8A-4147-A177-3AD203B41FA5}">
                      <a16:colId xmlns:a16="http://schemas.microsoft.com/office/drawing/2014/main" val="3992923806"/>
                    </a:ext>
                  </a:extLst>
                </a:gridCol>
                <a:gridCol w="972000">
                  <a:extLst>
                    <a:ext uri="{9D8B030D-6E8A-4147-A177-3AD203B41FA5}">
                      <a16:colId xmlns:a16="http://schemas.microsoft.com/office/drawing/2014/main" val="4071494006"/>
                    </a:ext>
                  </a:extLst>
                </a:gridCol>
                <a:gridCol w="1512000">
                  <a:extLst>
                    <a:ext uri="{9D8B030D-6E8A-4147-A177-3AD203B41FA5}">
                      <a16:colId xmlns:a16="http://schemas.microsoft.com/office/drawing/2014/main" val="921328369"/>
                    </a:ext>
                  </a:extLst>
                </a:gridCol>
                <a:gridCol w="1728000">
                  <a:extLst>
                    <a:ext uri="{9D8B030D-6E8A-4147-A177-3AD203B41FA5}">
                      <a16:colId xmlns:a16="http://schemas.microsoft.com/office/drawing/2014/main" val="563398991"/>
                    </a:ext>
                  </a:extLst>
                </a:gridCol>
                <a:gridCol w="1054121">
                  <a:extLst>
                    <a:ext uri="{9D8B030D-6E8A-4147-A177-3AD203B41FA5}">
                      <a16:colId xmlns:a16="http://schemas.microsoft.com/office/drawing/2014/main" val="1862320740"/>
                    </a:ext>
                  </a:extLst>
                </a:gridCol>
              </a:tblGrid>
              <a:tr h="254251">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体制</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点検種別</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頻度</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対象・施設数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内容等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班体制</a:t>
                      </a:r>
                    </a:p>
                  </a:txBody>
                  <a:tcPr anchor="ctr"/>
                </a:tc>
                <a:extLst>
                  <a:ext uri="{0D108BD9-81ED-4DB2-BD59-A6C34878D82A}">
                    <a16:rowId xmlns:a16="http://schemas.microsoft.com/office/drawing/2014/main" val="4087642139"/>
                  </a:ext>
                </a:extLst>
              </a:tr>
              <a:tr h="432227">
                <a:tc rowSpan="6">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地下河川立坑</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地下調節池</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委託</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初期</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更新</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点検</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１回</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5</a:t>
                      </a:r>
                      <a:r>
                        <a:rPr kumimoji="1" lang="ja-JP" altLang="en-US" sz="11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地下構造物全体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21</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地下構造物の目視等点検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施設損傷図の作成・更新等</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43593389"/>
                  </a:ext>
                </a:extLst>
              </a:tr>
              <a:tr h="254251">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直営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日常点検</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4</a:t>
                      </a:r>
                      <a:r>
                        <a:rPr kumimoji="1" lang="ja-JP" altLang="en-US" sz="1100" dirty="0">
                          <a:solidFill>
                            <a:schemeClr val="tx1"/>
                          </a:solidFill>
                          <a:latin typeface="Meiryo UI" panose="020B0604030504040204" pitchFamily="50" charset="-128"/>
                          <a:ea typeface="Meiryo UI" panose="020B0604030504040204" pitchFamily="50" charset="-128"/>
                        </a:rPr>
                        <a:t>回</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地上施設（外観）</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21</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状態の変化を目視点検</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約４人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延べ</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約６４人</a:t>
                      </a:r>
                    </a:p>
                  </a:txBody>
                  <a:tcPr anchor="ctr"/>
                </a:tc>
                <a:extLst>
                  <a:ext uri="{0D108BD9-81ED-4DB2-BD59-A6C34878D82A}">
                    <a16:rowId xmlns:a16="http://schemas.microsoft.com/office/drawing/2014/main" val="3513697681"/>
                  </a:ext>
                </a:extLst>
              </a:tr>
              <a:tr h="355952">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直営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出水期前点検</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回</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全施設・躯体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26</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状態の変化を目視点検</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約７人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延べ</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約３５人</a:t>
                      </a:r>
                    </a:p>
                  </a:txBody>
                  <a:tcPr anchor="ctr"/>
                </a:tc>
                <a:extLst>
                  <a:ext uri="{0D108BD9-81ED-4DB2-BD59-A6C34878D82A}">
                    <a16:rowId xmlns:a16="http://schemas.microsoft.com/office/drawing/2014/main" val="586999987"/>
                  </a:ext>
                </a:extLst>
              </a:tr>
              <a:tr h="355952">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直営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定期点検</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回</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地下構造物</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躯体</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全体</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21</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状態の変化を目視点検</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約３人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延べ</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約７５人</a:t>
                      </a:r>
                    </a:p>
                  </a:txBody>
                  <a:tcPr anchor="ctr"/>
                </a:tc>
                <a:extLst>
                  <a:ext uri="{0D108BD9-81ED-4DB2-BD59-A6C34878D82A}">
                    <a16:rowId xmlns:a16="http://schemas.microsoft.com/office/drawing/2014/main" val="462611166"/>
                  </a:ext>
                </a:extLst>
              </a:tr>
              <a:tr h="355952">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直営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臨時点検</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随時</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全施設・躯体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26</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震度５以上や出水多発時</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状態の変化を目視点検</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67835397"/>
                  </a:ext>
                </a:extLst>
              </a:tr>
              <a:tr h="355952">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直営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緊急点検</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随時</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全施設・躯体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立坑：</a:t>
                      </a:r>
                      <a:r>
                        <a:rPr lang="en-US" altLang="ja-JP" sz="900" dirty="0">
                          <a:solidFill>
                            <a:schemeClr val="tx1"/>
                          </a:solidFill>
                          <a:latin typeface="Meiryo UI" panose="020B0604030504040204" pitchFamily="50" charset="-128"/>
                          <a:ea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rPr>
                        <a:t>箇所</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調節池：</a:t>
                      </a:r>
                      <a:r>
                        <a:rPr lang="en-US" altLang="ja-JP" sz="900" dirty="0">
                          <a:solidFill>
                            <a:schemeClr val="tx1"/>
                          </a:solidFill>
                          <a:latin typeface="Meiryo UI" panose="020B0604030504040204" pitchFamily="50" charset="-128"/>
                          <a:ea typeface="Meiryo UI" panose="020B0604030504040204" pitchFamily="50" charset="-128"/>
                        </a:rPr>
                        <a:t>26</a:t>
                      </a:r>
                      <a:r>
                        <a:rPr lang="ja-JP" altLang="en-US" sz="900" dirty="0">
                          <a:solidFill>
                            <a:schemeClr val="tx1"/>
                          </a:solidFill>
                          <a:latin typeface="Meiryo UI" panose="020B0604030504040204" pitchFamily="50" charset="-128"/>
                          <a:ea typeface="Meiryo UI" panose="020B0604030504040204" pitchFamily="50" charset="-128"/>
                        </a:rPr>
                        <a:t>箇所</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重大な損傷が発生した時</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状態の変化を目視点検</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4773649"/>
                  </a:ext>
                </a:extLst>
              </a:tr>
              <a:tr h="432227">
                <a:tc rowSpan="2">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地下河川（調節池・シールド型）</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地下調節池（シールド型）</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委託等</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初期</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更新</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点検</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回</a:t>
                      </a:r>
                      <a:r>
                        <a:rPr kumimoji="1" lang="en-US" altLang="ja-JP" sz="1100" dirty="0">
                          <a:solidFill>
                            <a:schemeClr val="tx1"/>
                          </a:solidFill>
                          <a:latin typeface="Meiryo UI" panose="020B0604030504040204" pitchFamily="50" charset="-128"/>
                          <a:ea typeface="Meiryo UI" panose="020B0604030504040204" pitchFamily="50" charset="-128"/>
                        </a:rPr>
                        <a:t>/5</a:t>
                      </a:r>
                      <a:r>
                        <a:rPr kumimoji="1" lang="ja-JP" altLang="en-US" sz="11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地下構造物</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シールド部</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全体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L=23.0km</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施設損傷図の作成・更新等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定期点検チェックリスト作成</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87365219"/>
                  </a:ext>
                </a:extLst>
              </a:tr>
              <a:tr h="254251">
                <a:tc vMerge="1">
                  <a:txBody>
                    <a:bodyPr/>
                    <a:lstStyle/>
                    <a:p>
                      <a:endParaRPr kumimoji="1" lang="ja-JP" altLang="en-US"/>
                    </a:p>
                  </a:txBody>
                  <a:tcPr/>
                </a:tc>
                <a:tc vMerge="1">
                  <a:txBody>
                    <a:bodyPr/>
                    <a:lstStyle/>
                    <a:p>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定期点検等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マニュアル作成中</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マニュアル作成中</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42158448"/>
                  </a:ext>
                </a:extLst>
              </a:tr>
            </a:tbl>
          </a:graphicData>
        </a:graphic>
      </p:graphicFrame>
      <p:sp>
        <p:nvSpPr>
          <p:cNvPr id="11" name="テキスト ボックス 10">
            <a:extLst>
              <a:ext uri="{FF2B5EF4-FFF2-40B4-BE49-F238E27FC236}">
                <a16:creationId xmlns:a16="http://schemas.microsoft.com/office/drawing/2014/main" id="{6EECCB44-9E3F-4409-BAC9-C3D6F3D5A352}"/>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施設の点検・評価について</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9610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4"/>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a:pPr/>
              <a:t>5</a:t>
            </a:fld>
            <a:endParaRPr lang="ja-JP" altLang="en-US" dirty="0"/>
          </a:p>
        </p:txBody>
      </p:sp>
      <p:sp>
        <p:nvSpPr>
          <p:cNvPr id="9" name="テキスト ボックス 8">
            <a:extLst>
              <a:ext uri="{FF2B5EF4-FFF2-40B4-BE49-F238E27FC236}">
                <a16:creationId xmlns:a16="http://schemas.microsoft.com/office/drawing/2014/main" id="{2DA397B7-F990-45D1-85D3-490D8686FA16}"/>
              </a:ext>
            </a:extLst>
          </p:cNvPr>
          <p:cNvSpPr txBox="1"/>
          <p:nvPr/>
        </p:nvSpPr>
        <p:spPr>
          <a:xfrm>
            <a:off x="33725" y="548680"/>
            <a:ext cx="6305667"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lang="ja-JP" altLang="en-US" b="1" dirty="0">
              <a:latin typeface="Meiryo UI" pitchFamily="50" charset="-128"/>
              <a:ea typeface="Meiryo UI" pitchFamily="50" charset="-128"/>
              <a:cs typeface="Meiryo UI" pitchFamily="50" charset="-128"/>
            </a:endParaRPr>
          </a:p>
        </p:txBody>
      </p:sp>
      <p:pic>
        <p:nvPicPr>
          <p:cNvPr id="16" name="図 15">
            <a:extLst>
              <a:ext uri="{FF2B5EF4-FFF2-40B4-BE49-F238E27FC236}">
                <a16:creationId xmlns:a16="http://schemas.microsoft.com/office/drawing/2014/main" id="{50E4BA73-FFE9-4B2E-92D6-A916A81652F0}"/>
              </a:ext>
            </a:extLst>
          </p:cNvPr>
          <p:cNvPicPr/>
          <p:nvPr/>
        </p:nvPicPr>
        <p:blipFill rotWithShape="1">
          <a:blip r:embed="rId3"/>
          <a:srcRect l="996" t="3115" r="1033"/>
          <a:stretch/>
        </p:blipFill>
        <p:spPr>
          <a:xfrm>
            <a:off x="924826" y="2172871"/>
            <a:ext cx="7194908" cy="4443913"/>
          </a:xfrm>
          <a:prstGeom prst="rect">
            <a:avLst/>
          </a:prstGeom>
        </p:spPr>
      </p:pic>
      <p:sp>
        <p:nvSpPr>
          <p:cNvPr id="17" name="object 95">
            <a:extLst>
              <a:ext uri="{FF2B5EF4-FFF2-40B4-BE49-F238E27FC236}">
                <a16:creationId xmlns:a16="http://schemas.microsoft.com/office/drawing/2014/main" id="{21FA4C6A-68C9-4250-9EC6-634C0DE5573D}"/>
              </a:ext>
            </a:extLst>
          </p:cNvPr>
          <p:cNvSpPr txBox="1"/>
          <p:nvPr/>
        </p:nvSpPr>
        <p:spPr>
          <a:xfrm>
            <a:off x="924826" y="6597734"/>
            <a:ext cx="7545600" cy="170560"/>
          </a:xfrm>
          <a:prstGeom prst="rect">
            <a:avLst/>
          </a:prstGeom>
        </p:spPr>
        <p:txBody>
          <a:bodyPr vert="horz" wrap="square" lIns="0" tIns="16510" rIns="0" bIns="0" rtlCol="0">
            <a:spAutoFit/>
          </a:bodyPr>
          <a:lstStyle/>
          <a:p>
            <a:pPr marL="12700">
              <a:spcBef>
                <a:spcPts val="130"/>
              </a:spcBef>
            </a:pPr>
            <a:r>
              <a:rPr lang="ja-JP" altLang="en-US" sz="1000" spc="20" dirty="0">
                <a:latin typeface="Meiryo UI" panose="020B0604030504040204" pitchFamily="50" charset="-128"/>
                <a:ea typeface="Meiryo UI" panose="020B0604030504040204" pitchFamily="50" charset="-128"/>
                <a:cs typeface="Meiryo UI"/>
              </a:rPr>
              <a:t>　</a:t>
            </a:r>
            <a:r>
              <a:rPr lang="ja-JP" altLang="en-US" sz="1000" spc="35" dirty="0">
                <a:latin typeface="Meiryo UI" panose="020B0604030504040204" pitchFamily="50" charset="-128"/>
                <a:ea typeface="Meiryo UI" panose="020B0604030504040204" pitchFamily="50" charset="-128"/>
                <a:cs typeface="Meiryo UI"/>
              </a:rPr>
              <a:t>河川構造物（地下構造物）の維持管理マニュアルより抜粋</a:t>
            </a:r>
            <a:r>
              <a:rPr lang="ja-JP" altLang="en-US" sz="1000" spc="20" dirty="0">
                <a:latin typeface="Meiryo UI" panose="020B0604030504040204" pitchFamily="50" charset="-128"/>
                <a:ea typeface="Meiryo UI" panose="020B0604030504040204" pitchFamily="50" charset="-128"/>
                <a:cs typeface="Meiryo UI"/>
              </a:rPr>
              <a:t>（コンクリート標準示方書の劣化過程を基に設定）</a:t>
            </a:r>
            <a:endParaRPr sz="1000" dirty="0">
              <a:latin typeface="Meiryo UI" panose="020B0604030504040204" pitchFamily="50" charset="-128"/>
              <a:ea typeface="Meiryo UI" panose="020B0604030504040204" pitchFamily="50" charset="-128"/>
              <a:cs typeface="Meiryo UI"/>
            </a:endParaRPr>
          </a:p>
        </p:txBody>
      </p:sp>
      <p:sp>
        <p:nvSpPr>
          <p:cNvPr id="20" name="角丸四角形 111">
            <a:extLst>
              <a:ext uri="{FF2B5EF4-FFF2-40B4-BE49-F238E27FC236}">
                <a16:creationId xmlns:a16="http://schemas.microsoft.com/office/drawing/2014/main" id="{0099B3A2-EC22-4560-8B1E-F9DF35BD373B}"/>
              </a:ext>
            </a:extLst>
          </p:cNvPr>
          <p:cNvSpPr/>
          <p:nvPr/>
        </p:nvSpPr>
        <p:spPr>
          <a:xfrm>
            <a:off x="832581" y="1925402"/>
            <a:ext cx="1959080" cy="2356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＜損傷度判定フロー＞</a:t>
            </a:r>
            <a:endParaRPr lang="ja-JP" altLang="en-US"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17305D75-7378-4547-9541-1A63ACEEC03D}"/>
              </a:ext>
            </a:extLst>
          </p:cNvPr>
          <p:cNvSpPr txBox="1"/>
          <p:nvPr/>
        </p:nvSpPr>
        <p:spPr>
          <a:xfrm>
            <a:off x="539552" y="1586848"/>
            <a:ext cx="3170123" cy="338554"/>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●地下河川立坑・地下調節池</a:t>
            </a:r>
          </a:p>
        </p:txBody>
      </p:sp>
      <p:sp>
        <p:nvSpPr>
          <p:cNvPr id="30" name="角丸四角形 111">
            <a:extLst>
              <a:ext uri="{FF2B5EF4-FFF2-40B4-BE49-F238E27FC236}">
                <a16:creationId xmlns:a16="http://schemas.microsoft.com/office/drawing/2014/main" id="{72B73B86-7D6C-436E-9AA5-A792FD69FB32}"/>
              </a:ext>
            </a:extLst>
          </p:cNvPr>
          <p:cNvSpPr/>
          <p:nvPr/>
        </p:nvSpPr>
        <p:spPr>
          <a:xfrm>
            <a:off x="211117" y="919768"/>
            <a:ext cx="9121866" cy="2572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kern="100" dirty="0">
                <a:solidFill>
                  <a:schemeClr val="tx1"/>
                </a:solidFill>
                <a:effectLst/>
                <a:latin typeface="Meiryo UI" panose="020B0604030504040204" pitchFamily="50" charset="-128"/>
                <a:ea typeface="Meiryo UI" panose="020B0604030504040204" pitchFamily="50" charset="-128"/>
              </a:rPr>
              <a:t>河川構造物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地下構造物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の維持管理マニュアル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府マニュアル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における点検・評価の方法</a:t>
            </a:r>
            <a:endParaRPr lang="en-US" altLang="ja-JP" kern="100" dirty="0">
              <a:solidFill>
                <a:schemeClr val="tx1"/>
              </a:solidFill>
              <a:effectLst/>
              <a:latin typeface="Meiryo UI" panose="020B0604030504040204" pitchFamily="50" charset="-128"/>
              <a:ea typeface="Meiryo UI" panose="020B0604030504040204" pitchFamily="50" charset="-128"/>
            </a:endParaRPr>
          </a:p>
        </p:txBody>
      </p:sp>
      <p:sp>
        <p:nvSpPr>
          <p:cNvPr id="33" name="角丸四角形 111">
            <a:extLst>
              <a:ext uri="{FF2B5EF4-FFF2-40B4-BE49-F238E27FC236}">
                <a16:creationId xmlns:a16="http://schemas.microsoft.com/office/drawing/2014/main" id="{C92CBCD7-84AF-4505-95D3-545FDA9EB004}"/>
              </a:ext>
            </a:extLst>
          </p:cNvPr>
          <p:cNvSpPr/>
          <p:nvPr/>
        </p:nvSpPr>
        <p:spPr>
          <a:xfrm>
            <a:off x="179512" y="1268760"/>
            <a:ext cx="615988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・・現計画では未記載であるが以下のとおり実施している。　</a:t>
            </a:r>
          </a:p>
        </p:txBody>
      </p:sp>
      <p:sp>
        <p:nvSpPr>
          <p:cNvPr id="11" name="テキスト ボックス 10">
            <a:extLst>
              <a:ext uri="{FF2B5EF4-FFF2-40B4-BE49-F238E27FC236}">
                <a16:creationId xmlns:a16="http://schemas.microsoft.com/office/drawing/2014/main" id="{3939E550-D08F-4ABB-AADD-CC09C44E540B}"/>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施設の点検・評価について</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4248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4"/>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a:pPr/>
              <a:t>6</a:t>
            </a:fld>
            <a:endParaRPr lang="ja-JP" altLang="en-US" dirty="0"/>
          </a:p>
        </p:txBody>
      </p:sp>
      <p:sp>
        <p:nvSpPr>
          <p:cNvPr id="12" name="角丸四角形 111">
            <a:extLst>
              <a:ext uri="{FF2B5EF4-FFF2-40B4-BE49-F238E27FC236}">
                <a16:creationId xmlns:a16="http://schemas.microsoft.com/office/drawing/2014/main" id="{5BF12681-77F4-4763-B684-C1FA62C46DBB}"/>
              </a:ext>
            </a:extLst>
          </p:cNvPr>
          <p:cNvSpPr/>
          <p:nvPr/>
        </p:nvSpPr>
        <p:spPr>
          <a:xfrm>
            <a:off x="852918" y="1843738"/>
            <a:ext cx="6570698"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＜損傷度判定基準（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セグメント、合成セグメントによるシールド管路の場合）＞</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2EA6646C-7DC7-4723-BAB2-914A9B305547}"/>
              </a:ext>
            </a:extLst>
          </p:cNvPr>
          <p:cNvSpPr txBox="1"/>
          <p:nvPr/>
        </p:nvSpPr>
        <p:spPr>
          <a:xfrm>
            <a:off x="457384" y="1555902"/>
            <a:ext cx="3600400" cy="338554"/>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 地下河川（調節池・シールド型）</a:t>
            </a:r>
          </a:p>
        </p:txBody>
      </p:sp>
      <p:sp>
        <p:nvSpPr>
          <p:cNvPr id="23" name="テキスト ボックス 22">
            <a:extLst>
              <a:ext uri="{FF2B5EF4-FFF2-40B4-BE49-F238E27FC236}">
                <a16:creationId xmlns:a16="http://schemas.microsoft.com/office/drawing/2014/main" id="{1AFEC4E4-FF22-4654-97A6-A8613A21BA56}"/>
              </a:ext>
            </a:extLst>
          </p:cNvPr>
          <p:cNvSpPr txBox="1"/>
          <p:nvPr/>
        </p:nvSpPr>
        <p:spPr>
          <a:xfrm>
            <a:off x="33725" y="548680"/>
            <a:ext cx="6194459"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lang="ja-JP" altLang="en-US" b="1" dirty="0">
              <a:latin typeface="Meiryo UI" pitchFamily="50" charset="-128"/>
              <a:ea typeface="Meiryo UI" pitchFamily="50" charset="-128"/>
              <a:cs typeface="Meiryo UI" pitchFamily="50" charset="-128"/>
            </a:endParaRPr>
          </a:p>
        </p:txBody>
      </p:sp>
      <p:sp>
        <p:nvSpPr>
          <p:cNvPr id="24" name="角丸四角形 111">
            <a:extLst>
              <a:ext uri="{FF2B5EF4-FFF2-40B4-BE49-F238E27FC236}">
                <a16:creationId xmlns:a16="http://schemas.microsoft.com/office/drawing/2014/main" id="{7C2583E9-73C6-4556-8F6A-146C5462D373}"/>
              </a:ext>
            </a:extLst>
          </p:cNvPr>
          <p:cNvSpPr/>
          <p:nvPr/>
        </p:nvSpPr>
        <p:spPr>
          <a:xfrm>
            <a:off x="211117" y="919768"/>
            <a:ext cx="9121866" cy="2572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kern="100" dirty="0">
                <a:solidFill>
                  <a:schemeClr val="tx1"/>
                </a:solidFill>
                <a:effectLst/>
                <a:latin typeface="Meiryo UI" panose="020B0604030504040204" pitchFamily="50" charset="-128"/>
                <a:ea typeface="Meiryo UI" panose="020B0604030504040204" pitchFamily="50" charset="-128"/>
              </a:rPr>
              <a:t>河川構造物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地下構造物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の維持管理マニュアル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府マニュアル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における点検・評価の</a:t>
            </a:r>
            <a:r>
              <a:rPr lang="ja-JP" altLang="en-US" kern="100" dirty="0">
                <a:solidFill>
                  <a:schemeClr val="tx1"/>
                </a:solidFill>
                <a:latin typeface="Meiryo UI" panose="020B0604030504040204" pitchFamily="50" charset="-128"/>
                <a:ea typeface="Meiryo UI" panose="020B0604030504040204" pitchFamily="50" charset="-128"/>
              </a:rPr>
              <a:t>方法</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111">
            <a:extLst>
              <a:ext uri="{FF2B5EF4-FFF2-40B4-BE49-F238E27FC236}">
                <a16:creationId xmlns:a16="http://schemas.microsoft.com/office/drawing/2014/main" id="{992F005E-F846-412A-AEFE-23B872A6460B}"/>
              </a:ext>
            </a:extLst>
          </p:cNvPr>
          <p:cNvSpPr/>
          <p:nvPr/>
        </p:nvSpPr>
        <p:spPr>
          <a:xfrm>
            <a:off x="179512" y="1268760"/>
            <a:ext cx="615988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・・現計画では未記載であるが以下のとおり実施している。　</a:t>
            </a:r>
          </a:p>
        </p:txBody>
      </p:sp>
      <p:sp>
        <p:nvSpPr>
          <p:cNvPr id="11" name="object 95">
            <a:extLst>
              <a:ext uri="{FF2B5EF4-FFF2-40B4-BE49-F238E27FC236}">
                <a16:creationId xmlns:a16="http://schemas.microsoft.com/office/drawing/2014/main" id="{EBB7A98C-9276-4132-9822-8834557A165D}"/>
              </a:ext>
            </a:extLst>
          </p:cNvPr>
          <p:cNvSpPr txBox="1"/>
          <p:nvPr/>
        </p:nvSpPr>
        <p:spPr>
          <a:xfrm>
            <a:off x="1115616" y="6473732"/>
            <a:ext cx="5688631" cy="337272"/>
          </a:xfrm>
          <a:prstGeom prst="rect">
            <a:avLst/>
          </a:prstGeom>
        </p:spPr>
        <p:txBody>
          <a:bodyPr vert="horz" wrap="square" lIns="0" tIns="16510" rIns="0" bIns="0" rtlCol="0">
            <a:spAutoFit/>
          </a:bodyPr>
          <a:lstStyle/>
          <a:p>
            <a:pPr marL="12700">
              <a:spcBef>
                <a:spcPts val="130"/>
              </a:spcBef>
            </a:pPr>
            <a:r>
              <a:rPr lang="ja-JP" altLang="en-US" sz="1000" spc="35" dirty="0">
                <a:latin typeface="Meiryo UI" panose="020B0604030504040204" pitchFamily="50" charset="-128"/>
                <a:ea typeface="Meiryo UI" panose="020B0604030504040204" pitchFamily="50" charset="-128"/>
                <a:cs typeface="Meiryo UI"/>
              </a:rPr>
              <a:t>　　河川構造物（地下構造物）の維持</a:t>
            </a:r>
            <a:r>
              <a:rPr lang="ja-JP" altLang="en-US" sz="900" spc="35" dirty="0">
                <a:latin typeface="Meiryo UI" panose="020B0604030504040204" pitchFamily="50" charset="-128"/>
                <a:ea typeface="Meiryo UI" panose="020B0604030504040204" pitchFamily="50" charset="-128"/>
                <a:cs typeface="Meiryo UI"/>
              </a:rPr>
              <a:t>管理</a:t>
            </a:r>
            <a:r>
              <a:rPr lang="ja-JP" altLang="en-US" sz="1000" spc="35" dirty="0">
                <a:latin typeface="Meiryo UI" panose="020B0604030504040204" pitchFamily="50" charset="-128"/>
                <a:ea typeface="Meiryo UI" panose="020B0604030504040204" pitchFamily="50" charset="-128"/>
                <a:cs typeface="Meiryo UI"/>
              </a:rPr>
              <a:t>マニュアル（凾渠部）より抜粋</a:t>
            </a:r>
            <a:endParaRPr lang="en-US" altLang="ja-JP" sz="1000" spc="35" dirty="0">
              <a:latin typeface="Meiryo UI" panose="020B0604030504040204" pitchFamily="50" charset="-128"/>
              <a:ea typeface="Meiryo UI" panose="020B0604030504040204" pitchFamily="50" charset="-128"/>
              <a:cs typeface="Meiryo UI"/>
            </a:endParaRPr>
          </a:p>
          <a:p>
            <a:pPr marL="12700">
              <a:spcBef>
                <a:spcPts val="130"/>
              </a:spcBef>
            </a:pPr>
            <a:r>
              <a:rPr lang="ja-JP" altLang="en-US" sz="1000" spc="35" dirty="0">
                <a:latin typeface="Meiryo UI" panose="020B0604030504040204" pitchFamily="50" charset="-128"/>
                <a:ea typeface="Meiryo UI" panose="020B0604030504040204" pitchFamily="50" charset="-128"/>
                <a:cs typeface="Meiryo UI"/>
              </a:rPr>
              <a:t>　　（下水道管路管理マニュアル及び</a:t>
            </a:r>
            <a:r>
              <a:rPr lang="ja-JP" altLang="en-US" sz="1000" spc="20" dirty="0">
                <a:latin typeface="Meiryo UI" panose="020B0604030504040204" pitchFamily="50" charset="-128"/>
                <a:ea typeface="Meiryo UI" panose="020B0604030504040204" pitchFamily="50" charset="-128"/>
                <a:cs typeface="Meiryo UI"/>
              </a:rPr>
              <a:t>コンクリート標準示方書の劣化過程を基に設定）</a:t>
            </a:r>
            <a:endParaRPr sz="1000" dirty="0">
              <a:latin typeface="Meiryo UI" panose="020B0604030504040204" pitchFamily="50" charset="-128"/>
              <a:ea typeface="Meiryo UI" panose="020B0604030504040204" pitchFamily="50" charset="-128"/>
              <a:cs typeface="Meiryo UI"/>
            </a:endParaRPr>
          </a:p>
        </p:txBody>
      </p:sp>
      <p:sp>
        <p:nvSpPr>
          <p:cNvPr id="14" name="テキスト ボックス 13">
            <a:extLst>
              <a:ext uri="{FF2B5EF4-FFF2-40B4-BE49-F238E27FC236}">
                <a16:creationId xmlns:a16="http://schemas.microsoft.com/office/drawing/2014/main" id="{44358D3D-FD84-4395-881F-8DB336AA9DFB}"/>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pic>
        <p:nvPicPr>
          <p:cNvPr id="15" name="図 14">
            <a:extLst>
              <a:ext uri="{FF2B5EF4-FFF2-40B4-BE49-F238E27FC236}">
                <a16:creationId xmlns:a16="http://schemas.microsoft.com/office/drawing/2014/main" id="{FC49B80D-1D5D-47BB-A562-5C66698590C3}"/>
              </a:ext>
            </a:extLst>
          </p:cNvPr>
          <p:cNvPicPr>
            <a:picLocks noChangeAspect="1"/>
          </p:cNvPicPr>
          <p:nvPr/>
        </p:nvPicPr>
        <p:blipFill>
          <a:blip r:embed="rId3"/>
          <a:stretch>
            <a:fillRect/>
          </a:stretch>
        </p:blipFill>
        <p:spPr>
          <a:xfrm>
            <a:off x="1086434" y="2121348"/>
            <a:ext cx="6370475" cy="4352384"/>
          </a:xfrm>
          <a:prstGeom prst="rect">
            <a:avLst/>
          </a:prstGeom>
        </p:spPr>
      </p:pic>
    </p:spTree>
    <p:extLst>
      <p:ext uri="{BB962C8B-B14F-4D97-AF65-F5344CB8AC3E}">
        <p14:creationId xmlns:p14="http://schemas.microsoft.com/office/powerpoint/2010/main" val="107565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4"/>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a:pPr/>
              <a:t>7</a:t>
            </a:fld>
            <a:endParaRPr lang="ja-JP" altLang="en-US" dirty="0"/>
          </a:p>
        </p:txBody>
      </p:sp>
      <p:sp>
        <p:nvSpPr>
          <p:cNvPr id="17" name="角丸四角形 111">
            <a:extLst>
              <a:ext uri="{FF2B5EF4-FFF2-40B4-BE49-F238E27FC236}">
                <a16:creationId xmlns:a16="http://schemas.microsoft.com/office/drawing/2014/main" id="{EEA8943F-1F5E-4AEF-A9DC-DD02FBB71761}"/>
              </a:ext>
            </a:extLst>
          </p:cNvPr>
          <p:cNvSpPr/>
          <p:nvPr/>
        </p:nvSpPr>
        <p:spPr>
          <a:xfrm>
            <a:off x="904032" y="1835803"/>
            <a:ext cx="576064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＜損傷度判定基準（コンクリート二次覆工によるシールド管路の場合）＞</a:t>
            </a:r>
          </a:p>
        </p:txBody>
      </p:sp>
      <p:sp>
        <p:nvSpPr>
          <p:cNvPr id="21" name="テキスト ボックス 20">
            <a:extLst>
              <a:ext uri="{FF2B5EF4-FFF2-40B4-BE49-F238E27FC236}">
                <a16:creationId xmlns:a16="http://schemas.microsoft.com/office/drawing/2014/main" id="{2EA6646C-7DC7-4723-BAB2-914A9B305547}"/>
              </a:ext>
            </a:extLst>
          </p:cNvPr>
          <p:cNvSpPr txBox="1"/>
          <p:nvPr/>
        </p:nvSpPr>
        <p:spPr>
          <a:xfrm>
            <a:off x="437952" y="1565235"/>
            <a:ext cx="5040560" cy="338554"/>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 地下河川（調節池・シールド型）</a:t>
            </a:r>
          </a:p>
        </p:txBody>
      </p:sp>
      <p:sp>
        <p:nvSpPr>
          <p:cNvPr id="23" name="テキスト ボックス 22">
            <a:extLst>
              <a:ext uri="{FF2B5EF4-FFF2-40B4-BE49-F238E27FC236}">
                <a16:creationId xmlns:a16="http://schemas.microsoft.com/office/drawing/2014/main" id="{1AFEC4E4-FF22-4654-97A6-A8613A21BA56}"/>
              </a:ext>
            </a:extLst>
          </p:cNvPr>
          <p:cNvSpPr txBox="1"/>
          <p:nvPr/>
        </p:nvSpPr>
        <p:spPr>
          <a:xfrm>
            <a:off x="33725" y="548680"/>
            <a:ext cx="6305667"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lang="ja-JP" altLang="en-US" b="1" dirty="0">
              <a:latin typeface="Meiryo UI" pitchFamily="50" charset="-128"/>
              <a:ea typeface="Meiryo UI" pitchFamily="50" charset="-128"/>
              <a:cs typeface="Meiryo UI" pitchFamily="50" charset="-128"/>
            </a:endParaRPr>
          </a:p>
        </p:txBody>
      </p:sp>
      <p:sp>
        <p:nvSpPr>
          <p:cNvPr id="24" name="角丸四角形 111">
            <a:extLst>
              <a:ext uri="{FF2B5EF4-FFF2-40B4-BE49-F238E27FC236}">
                <a16:creationId xmlns:a16="http://schemas.microsoft.com/office/drawing/2014/main" id="{7C2583E9-73C6-4556-8F6A-146C5462D373}"/>
              </a:ext>
            </a:extLst>
          </p:cNvPr>
          <p:cNvSpPr/>
          <p:nvPr/>
        </p:nvSpPr>
        <p:spPr>
          <a:xfrm>
            <a:off x="211117" y="919768"/>
            <a:ext cx="9121866" cy="2572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kern="100" dirty="0">
                <a:solidFill>
                  <a:schemeClr val="tx1"/>
                </a:solidFill>
                <a:effectLst/>
                <a:latin typeface="Meiryo UI" panose="020B0604030504040204" pitchFamily="50" charset="-128"/>
                <a:ea typeface="Meiryo UI" panose="020B0604030504040204" pitchFamily="50" charset="-128"/>
              </a:rPr>
              <a:t>河川構造物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地下構造物</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の維持管理マニュアル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府マニュアル</a:t>
            </a:r>
            <a:r>
              <a:rPr lang="en-US" altLang="ja-JP" kern="100" dirty="0">
                <a:solidFill>
                  <a:schemeClr val="tx1"/>
                </a:solidFill>
                <a:effectLst/>
                <a:latin typeface="Meiryo UI" panose="020B0604030504040204" pitchFamily="50" charset="-128"/>
                <a:ea typeface="Meiryo UI" panose="020B0604030504040204" pitchFamily="50" charset="-128"/>
              </a:rPr>
              <a:t>)</a:t>
            </a:r>
            <a:r>
              <a:rPr lang="ja-JP" altLang="en-US" kern="100" dirty="0">
                <a:solidFill>
                  <a:schemeClr val="tx1"/>
                </a:solidFill>
                <a:effectLst/>
                <a:latin typeface="Meiryo UI" panose="020B0604030504040204" pitchFamily="50" charset="-128"/>
                <a:ea typeface="Meiryo UI" panose="020B0604030504040204" pitchFamily="50" charset="-128"/>
              </a:rPr>
              <a:t>における点検・評価の方法</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111">
            <a:extLst>
              <a:ext uri="{FF2B5EF4-FFF2-40B4-BE49-F238E27FC236}">
                <a16:creationId xmlns:a16="http://schemas.microsoft.com/office/drawing/2014/main" id="{992F005E-F846-412A-AEFE-23B872A6460B}"/>
              </a:ext>
            </a:extLst>
          </p:cNvPr>
          <p:cNvSpPr/>
          <p:nvPr/>
        </p:nvSpPr>
        <p:spPr>
          <a:xfrm>
            <a:off x="179512" y="1268760"/>
            <a:ext cx="615988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・・現計画では未記載であるが以下のとおり実施している。　</a:t>
            </a:r>
          </a:p>
        </p:txBody>
      </p:sp>
      <p:sp>
        <p:nvSpPr>
          <p:cNvPr id="13" name="object 95">
            <a:extLst>
              <a:ext uri="{FF2B5EF4-FFF2-40B4-BE49-F238E27FC236}">
                <a16:creationId xmlns:a16="http://schemas.microsoft.com/office/drawing/2014/main" id="{8937EB07-C34D-4546-B63E-55BA0CB9EDC7}"/>
              </a:ext>
            </a:extLst>
          </p:cNvPr>
          <p:cNvSpPr txBox="1"/>
          <p:nvPr/>
        </p:nvSpPr>
        <p:spPr>
          <a:xfrm>
            <a:off x="971601" y="6473732"/>
            <a:ext cx="6912767" cy="337272"/>
          </a:xfrm>
          <a:prstGeom prst="rect">
            <a:avLst/>
          </a:prstGeom>
        </p:spPr>
        <p:txBody>
          <a:bodyPr vert="horz" wrap="square" lIns="0" tIns="16510" rIns="0" bIns="0" rtlCol="0">
            <a:spAutoFit/>
          </a:bodyPr>
          <a:lstStyle/>
          <a:p>
            <a:pPr marL="12700">
              <a:spcBef>
                <a:spcPts val="130"/>
              </a:spcBef>
            </a:pPr>
            <a:r>
              <a:rPr lang="ja-JP" altLang="en-US" sz="1000" spc="20" dirty="0">
                <a:latin typeface="Meiryo UI" panose="020B0604030504040204" pitchFamily="50" charset="-128"/>
                <a:ea typeface="Meiryo UI" panose="020B0604030504040204" pitchFamily="50" charset="-128"/>
                <a:cs typeface="Meiryo UI"/>
              </a:rPr>
              <a:t>　</a:t>
            </a:r>
            <a:r>
              <a:rPr lang="ja-JP" altLang="en-US" sz="1000" spc="35" dirty="0">
                <a:latin typeface="Meiryo UI" panose="020B0604030504040204" pitchFamily="50" charset="-128"/>
                <a:ea typeface="Meiryo UI" panose="020B0604030504040204" pitchFamily="50" charset="-128"/>
                <a:cs typeface="Meiryo UI"/>
              </a:rPr>
              <a:t>河川構造物（地下構造物）の維持</a:t>
            </a:r>
            <a:r>
              <a:rPr lang="ja-JP" altLang="en-US" sz="900" spc="35" dirty="0">
                <a:latin typeface="Meiryo UI" panose="020B0604030504040204" pitchFamily="50" charset="-128"/>
                <a:ea typeface="Meiryo UI" panose="020B0604030504040204" pitchFamily="50" charset="-128"/>
                <a:cs typeface="Meiryo UI"/>
              </a:rPr>
              <a:t>管理</a:t>
            </a:r>
            <a:r>
              <a:rPr lang="ja-JP" altLang="en-US" sz="1000" spc="35" dirty="0">
                <a:latin typeface="Meiryo UI" panose="020B0604030504040204" pitchFamily="50" charset="-128"/>
                <a:ea typeface="Meiryo UI" panose="020B0604030504040204" pitchFamily="50" charset="-128"/>
                <a:cs typeface="Meiryo UI"/>
              </a:rPr>
              <a:t>マニュアル（凾渠部）より抜粋</a:t>
            </a:r>
            <a:endParaRPr lang="en-US" altLang="ja-JP" sz="1000" spc="35" dirty="0">
              <a:latin typeface="Meiryo UI" panose="020B0604030504040204" pitchFamily="50" charset="-128"/>
              <a:ea typeface="Meiryo UI" panose="020B0604030504040204" pitchFamily="50" charset="-128"/>
              <a:cs typeface="Meiryo UI"/>
            </a:endParaRPr>
          </a:p>
          <a:p>
            <a:pPr marL="12700">
              <a:spcBef>
                <a:spcPts val="130"/>
              </a:spcBef>
            </a:pPr>
            <a:r>
              <a:rPr lang="ja-JP" altLang="en-US" sz="1000" spc="35" dirty="0">
                <a:latin typeface="Meiryo UI" panose="020B0604030504040204" pitchFamily="50" charset="-128"/>
                <a:ea typeface="Meiryo UI" panose="020B0604030504040204" pitchFamily="50" charset="-128"/>
                <a:cs typeface="Meiryo UI"/>
              </a:rPr>
              <a:t>　（下水道管路管理マニュアル及び</a:t>
            </a:r>
            <a:r>
              <a:rPr lang="ja-JP" altLang="en-US" sz="1000" spc="20" dirty="0">
                <a:latin typeface="Meiryo UI" panose="020B0604030504040204" pitchFamily="50" charset="-128"/>
                <a:ea typeface="Meiryo UI" panose="020B0604030504040204" pitchFamily="50" charset="-128"/>
                <a:cs typeface="Meiryo UI"/>
              </a:rPr>
              <a:t>コンクリート標準示方書の劣化過程を基に設定）</a:t>
            </a:r>
            <a:endParaRPr sz="1000" dirty="0">
              <a:latin typeface="Meiryo UI" panose="020B0604030504040204" pitchFamily="50" charset="-128"/>
              <a:ea typeface="Meiryo UI" panose="020B0604030504040204" pitchFamily="50" charset="-128"/>
              <a:cs typeface="Meiryo UI"/>
            </a:endParaRPr>
          </a:p>
        </p:txBody>
      </p:sp>
      <p:sp>
        <p:nvSpPr>
          <p:cNvPr id="12" name="テキスト ボックス 11">
            <a:extLst>
              <a:ext uri="{FF2B5EF4-FFF2-40B4-BE49-F238E27FC236}">
                <a16:creationId xmlns:a16="http://schemas.microsoft.com/office/drawing/2014/main" id="{440C3617-FAE8-4B5D-B3F7-E4DA64BE6A96}"/>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施設の点検・評価について</a:t>
            </a:r>
            <a:endParaRPr kumimoji="1" lang="ja-JP" altLang="en-US" sz="2400" dirty="0">
              <a:latin typeface="Meiryo UI" pitchFamily="50" charset="-128"/>
              <a:ea typeface="Meiryo UI" pitchFamily="50" charset="-128"/>
              <a:cs typeface="Meiryo UI" pitchFamily="50" charset="-128"/>
            </a:endParaRPr>
          </a:p>
        </p:txBody>
      </p:sp>
      <p:pic>
        <p:nvPicPr>
          <p:cNvPr id="14" name="図 13">
            <a:extLst>
              <a:ext uri="{FF2B5EF4-FFF2-40B4-BE49-F238E27FC236}">
                <a16:creationId xmlns:a16="http://schemas.microsoft.com/office/drawing/2014/main" id="{11B82C79-C198-478D-B1E8-923B07DE5C78}"/>
              </a:ext>
            </a:extLst>
          </p:cNvPr>
          <p:cNvPicPr>
            <a:picLocks noChangeAspect="1"/>
          </p:cNvPicPr>
          <p:nvPr/>
        </p:nvPicPr>
        <p:blipFill>
          <a:blip r:embed="rId3"/>
          <a:stretch>
            <a:fillRect/>
          </a:stretch>
        </p:blipFill>
        <p:spPr>
          <a:xfrm>
            <a:off x="951599" y="2116297"/>
            <a:ext cx="6964851" cy="4332035"/>
          </a:xfrm>
          <a:prstGeom prst="rect">
            <a:avLst/>
          </a:prstGeom>
        </p:spPr>
      </p:pic>
    </p:spTree>
    <p:extLst>
      <p:ext uri="{BB962C8B-B14F-4D97-AF65-F5344CB8AC3E}">
        <p14:creationId xmlns:p14="http://schemas.microsoft.com/office/powerpoint/2010/main" val="36378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47598" y="988856"/>
            <a:ext cx="9063746"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現状における評価方法</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・・現計画では未記載であるが国基準に準拠し以下のとおり実施している。　</a:t>
            </a:r>
          </a:p>
        </p:txBody>
      </p:sp>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8</a:t>
            </a:fld>
            <a:endParaRPr lang="ja-JP" altLang="en-US" dirty="0"/>
          </a:p>
        </p:txBody>
      </p:sp>
      <p:sp>
        <p:nvSpPr>
          <p:cNvPr id="9" name="テキスト ボックス 8">
            <a:extLst>
              <a:ext uri="{FF2B5EF4-FFF2-40B4-BE49-F238E27FC236}">
                <a16:creationId xmlns:a16="http://schemas.microsoft.com/office/drawing/2014/main" id="{2DA397B7-F990-45D1-85D3-490D8686FA16}"/>
              </a:ext>
            </a:extLst>
          </p:cNvPr>
          <p:cNvSpPr txBox="1"/>
          <p:nvPr/>
        </p:nvSpPr>
        <p:spPr>
          <a:xfrm>
            <a:off x="66864" y="553991"/>
            <a:ext cx="28904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F1E04BA3-066D-47C6-B5E9-582A5A39AB44}"/>
              </a:ext>
            </a:extLst>
          </p:cNvPr>
          <p:cNvPicPr>
            <a:picLocks noChangeAspect="1"/>
          </p:cNvPicPr>
          <p:nvPr/>
        </p:nvPicPr>
        <p:blipFill>
          <a:blip r:embed="rId3"/>
          <a:stretch>
            <a:fillRect/>
          </a:stretch>
        </p:blipFill>
        <p:spPr>
          <a:xfrm>
            <a:off x="285410" y="2250963"/>
            <a:ext cx="4467175" cy="2546189"/>
          </a:xfrm>
          <a:prstGeom prst="rect">
            <a:avLst/>
          </a:prstGeom>
        </p:spPr>
      </p:pic>
      <p:pic>
        <p:nvPicPr>
          <p:cNvPr id="6" name="図 5">
            <a:extLst>
              <a:ext uri="{FF2B5EF4-FFF2-40B4-BE49-F238E27FC236}">
                <a16:creationId xmlns:a16="http://schemas.microsoft.com/office/drawing/2014/main" id="{C0EF29BD-153F-4A04-82F3-2DF0B7BF6FBB}"/>
              </a:ext>
            </a:extLst>
          </p:cNvPr>
          <p:cNvPicPr>
            <a:picLocks noChangeAspect="1"/>
          </p:cNvPicPr>
          <p:nvPr/>
        </p:nvPicPr>
        <p:blipFill>
          <a:blip r:embed="rId4"/>
          <a:stretch>
            <a:fillRect/>
          </a:stretch>
        </p:blipFill>
        <p:spPr>
          <a:xfrm>
            <a:off x="5807807" y="2009503"/>
            <a:ext cx="3024335" cy="3735943"/>
          </a:xfrm>
          <a:prstGeom prst="rect">
            <a:avLst/>
          </a:prstGeom>
        </p:spPr>
      </p:pic>
      <p:sp>
        <p:nvSpPr>
          <p:cNvPr id="16" name="上下矢印 2">
            <a:extLst>
              <a:ext uri="{FF2B5EF4-FFF2-40B4-BE49-F238E27FC236}">
                <a16:creationId xmlns:a16="http://schemas.microsoft.com/office/drawing/2014/main" id="{512951A5-8E3A-4E9E-86CD-41C9DC3222D6}"/>
              </a:ext>
            </a:extLst>
          </p:cNvPr>
          <p:cNvSpPr/>
          <p:nvPr/>
        </p:nvSpPr>
        <p:spPr>
          <a:xfrm>
            <a:off x="5535490" y="2486711"/>
            <a:ext cx="201285" cy="2821119"/>
          </a:xfrm>
          <a:prstGeom prst="upDownArrow">
            <a:avLst/>
          </a:prstGeom>
          <a:gradFill>
            <a:gsLst>
              <a:gs pos="0">
                <a:srgbClr val="FF0000"/>
              </a:gs>
              <a:gs pos="50000">
                <a:srgbClr val="FFC000"/>
              </a:gs>
              <a:gs pos="100000">
                <a:srgbClr val="FFFF00"/>
              </a:gs>
            </a:gsLst>
            <a:lin ang="5400000" scaled="1"/>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組合せ 16">
            <a:extLst>
              <a:ext uri="{FF2B5EF4-FFF2-40B4-BE49-F238E27FC236}">
                <a16:creationId xmlns:a16="http://schemas.microsoft.com/office/drawing/2014/main" id="{E480288A-9854-4F8A-8E93-EC4D01B59F11}"/>
              </a:ext>
            </a:extLst>
          </p:cNvPr>
          <p:cNvSpPr/>
          <p:nvPr/>
        </p:nvSpPr>
        <p:spPr>
          <a:xfrm rot="16200000">
            <a:off x="4539748" y="3353075"/>
            <a:ext cx="1195924" cy="255459"/>
          </a:xfrm>
          <a:prstGeom prst="flowChartMerg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07">
            <a:extLst>
              <a:ext uri="{FF2B5EF4-FFF2-40B4-BE49-F238E27FC236}">
                <a16:creationId xmlns:a16="http://schemas.microsoft.com/office/drawing/2014/main" id="{209C9760-965A-4986-AB2D-C5C2852FA7A8}"/>
              </a:ext>
            </a:extLst>
          </p:cNvPr>
          <p:cNvSpPr txBox="1">
            <a:spLocks/>
          </p:cNvSpPr>
          <p:nvPr/>
        </p:nvSpPr>
        <p:spPr>
          <a:xfrm>
            <a:off x="158243" y="2013325"/>
            <a:ext cx="2736304" cy="193889"/>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dirty="0">
                <a:latin typeface="Meiryo UI" panose="020B0604030504040204" pitchFamily="50" charset="-128"/>
                <a:ea typeface="Meiryo UI" panose="020B0604030504040204" pitchFamily="50" charset="-128"/>
              </a:rPr>
              <a:t>＜損傷種別毎の損傷度を評価＞</a:t>
            </a:r>
          </a:p>
        </p:txBody>
      </p:sp>
      <p:sp>
        <p:nvSpPr>
          <p:cNvPr id="20" name="テキスト ボックス 107">
            <a:extLst>
              <a:ext uri="{FF2B5EF4-FFF2-40B4-BE49-F238E27FC236}">
                <a16:creationId xmlns:a16="http://schemas.microsoft.com/office/drawing/2014/main" id="{046695A9-B064-410B-897C-E3F9BD3D4938}"/>
              </a:ext>
            </a:extLst>
          </p:cNvPr>
          <p:cNvSpPr txBox="1">
            <a:spLocks/>
          </p:cNvSpPr>
          <p:nvPr/>
        </p:nvSpPr>
        <p:spPr>
          <a:xfrm>
            <a:off x="5836448" y="1623428"/>
            <a:ext cx="2967051" cy="23466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dirty="0">
                <a:latin typeface="Meiryo UI" panose="020B0604030504040204" pitchFamily="50" charset="-128"/>
                <a:ea typeface="Meiryo UI" panose="020B0604030504040204" pitchFamily="50" charset="-128"/>
              </a:rPr>
              <a:t>＜施設全体としての健全度を評価＞</a:t>
            </a:r>
          </a:p>
        </p:txBody>
      </p:sp>
      <p:sp>
        <p:nvSpPr>
          <p:cNvPr id="19" name="テキスト ボックス 18">
            <a:extLst>
              <a:ext uri="{FF2B5EF4-FFF2-40B4-BE49-F238E27FC236}">
                <a16:creationId xmlns:a16="http://schemas.microsoft.com/office/drawing/2014/main" id="{481B777A-5E6C-45A3-8AD8-3986EB1AA26C}"/>
              </a:ext>
            </a:extLst>
          </p:cNvPr>
          <p:cNvSpPr txBox="1"/>
          <p:nvPr/>
        </p:nvSpPr>
        <p:spPr>
          <a:xfrm>
            <a:off x="7471074" y="1822905"/>
            <a:ext cx="1591646" cy="261610"/>
          </a:xfrm>
          <a:prstGeom prst="rect">
            <a:avLst/>
          </a:prstGeom>
          <a:noFill/>
          <a:ln w="19050">
            <a:noFill/>
          </a:ln>
        </p:spPr>
        <p:txBody>
          <a:bodyPr wrap="square" rtlCol="0">
            <a:spAutoFit/>
          </a:bodyPr>
          <a:lstStyle/>
          <a:p>
            <a:r>
              <a:rPr lang="ja-JP" altLang="en-US" sz="1100" dirty="0">
                <a:latin typeface="Meiryo UI" pitchFamily="50" charset="-128"/>
                <a:ea typeface="Meiryo UI" pitchFamily="50" charset="-128"/>
                <a:cs typeface="Meiryo UI" pitchFamily="50" charset="-128"/>
              </a:rPr>
              <a:t>例）砂防設備の場合</a:t>
            </a:r>
            <a:endParaRPr kumimoji="1" lang="ja-JP" altLang="en-US" sz="1100" dirty="0">
              <a:latin typeface="Meiryo UI" pitchFamily="50" charset="-128"/>
              <a:ea typeface="Meiryo UI" pitchFamily="50" charset="-128"/>
              <a:cs typeface="Meiryo UI" pitchFamily="50" charset="-128"/>
            </a:endParaRPr>
          </a:p>
        </p:txBody>
      </p:sp>
      <p:sp>
        <p:nvSpPr>
          <p:cNvPr id="21" name="テキスト ボックス 20">
            <a:extLst>
              <a:ext uri="{FF2B5EF4-FFF2-40B4-BE49-F238E27FC236}">
                <a16:creationId xmlns:a16="http://schemas.microsoft.com/office/drawing/2014/main" id="{42480B9E-078B-410A-AF2C-482C195B6E83}"/>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4512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二等辺三角形 17">
            <a:extLst>
              <a:ext uri="{FF2B5EF4-FFF2-40B4-BE49-F238E27FC236}">
                <a16:creationId xmlns:a16="http://schemas.microsoft.com/office/drawing/2014/main" id="{164F7069-5284-4EE0-B509-FA1383A60CB6}"/>
              </a:ext>
            </a:extLst>
          </p:cNvPr>
          <p:cNvSpPr/>
          <p:nvPr/>
        </p:nvSpPr>
        <p:spPr>
          <a:xfrm flipV="1">
            <a:off x="1490772" y="4651533"/>
            <a:ext cx="5544616" cy="28963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9</a:t>
            </a:fld>
            <a:endParaRPr lang="ja-JP" altLang="en-US" dirty="0"/>
          </a:p>
        </p:txBody>
      </p:sp>
      <p:sp>
        <p:nvSpPr>
          <p:cNvPr id="9" name="テキスト ボックス 8">
            <a:extLst>
              <a:ext uri="{FF2B5EF4-FFF2-40B4-BE49-F238E27FC236}">
                <a16:creationId xmlns:a16="http://schemas.microsoft.com/office/drawing/2014/main" id="{2DA397B7-F990-45D1-85D3-490D8686FA16}"/>
              </a:ext>
            </a:extLst>
          </p:cNvPr>
          <p:cNvSpPr txBox="1"/>
          <p:nvPr/>
        </p:nvSpPr>
        <p:spPr>
          <a:xfrm>
            <a:off x="66864" y="553991"/>
            <a:ext cx="28904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sp>
        <p:nvSpPr>
          <p:cNvPr id="21" name="テキスト ボックス 20">
            <a:extLst>
              <a:ext uri="{FF2B5EF4-FFF2-40B4-BE49-F238E27FC236}">
                <a16:creationId xmlns:a16="http://schemas.microsoft.com/office/drawing/2014/main" id="{42480B9E-078B-410A-AF2C-482C195B6E83}"/>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sp>
        <p:nvSpPr>
          <p:cNvPr id="22" name="角丸四角形 111">
            <a:extLst>
              <a:ext uri="{FF2B5EF4-FFF2-40B4-BE49-F238E27FC236}">
                <a16:creationId xmlns:a16="http://schemas.microsoft.com/office/drawing/2014/main" id="{C234F988-6025-46E4-A998-70CEACFA0243}"/>
              </a:ext>
            </a:extLst>
          </p:cNvPr>
          <p:cNvSpPr/>
          <p:nvPr/>
        </p:nvSpPr>
        <p:spPr>
          <a:xfrm>
            <a:off x="36910" y="956196"/>
            <a:ext cx="8855570"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kern="100" dirty="0">
                <a:solidFill>
                  <a:schemeClr val="tx1"/>
                </a:solidFill>
                <a:latin typeface="Meiryo UI" panose="020B0604030504040204" pitchFamily="50" charset="-128"/>
                <a:ea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rPr>
              <a:t>課題２</a:t>
            </a:r>
            <a:r>
              <a:rPr lang="en-US" altLang="ja-JP" sz="1600" kern="100" dirty="0">
                <a:solidFill>
                  <a:schemeClr val="tx1"/>
                </a:solidFill>
                <a:latin typeface="Meiryo UI" panose="020B0604030504040204" pitchFamily="50" charset="-128"/>
                <a:ea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rPr>
              <a:t>施設の健全度に応じた点検間隔の設定」に関する国基準の考え方</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9F88C11-F327-4A60-A4C0-2CDA448F2FC3}"/>
              </a:ext>
            </a:extLst>
          </p:cNvPr>
          <p:cNvSpPr txBox="1"/>
          <p:nvPr/>
        </p:nvSpPr>
        <p:spPr>
          <a:xfrm>
            <a:off x="89530" y="1294963"/>
            <a:ext cx="7632848" cy="338554"/>
          </a:xfrm>
          <a:prstGeom prst="rect">
            <a:avLst/>
          </a:prstGeom>
          <a:noFill/>
        </p:spPr>
        <p:txBody>
          <a:bodyPr wrap="square">
            <a:spAutoFit/>
          </a:bodyPr>
          <a:lstStyle/>
          <a:p>
            <a:r>
              <a:rPr lang="zh-TW" altLang="en-US" sz="1600" dirty="0">
                <a:latin typeface="Meiryo UI" panose="020B0604030504040204" pitchFamily="50" charset="-128"/>
                <a:ea typeface="Meiryo UI" panose="020B0604030504040204" pitchFamily="50" charset="-128"/>
              </a:rPr>
              <a:t>砂防関係施設点検要領</a:t>
            </a:r>
            <a:r>
              <a:rPr lang="ja-JP" altLang="en-US" sz="1600" dirty="0">
                <a:latin typeface="Meiryo UI" panose="020B0604030504040204" pitchFamily="50" charset="-128"/>
                <a:ea typeface="Meiryo UI" panose="020B0604030504040204" pitchFamily="50" charset="-128"/>
              </a:rPr>
              <a:t>（</a:t>
            </a:r>
            <a:r>
              <a:rPr lang="zh-TW" altLang="en-US" sz="1600" dirty="0">
                <a:latin typeface="Meiryo UI" panose="020B0604030504040204" pitchFamily="50" charset="-128"/>
                <a:ea typeface="Meiryo UI" panose="020B0604030504040204" pitchFamily="50" charset="-128"/>
              </a:rPr>
              <a:t>案</a:t>
            </a:r>
            <a:r>
              <a:rPr lang="ja-JP" altLang="en-US" sz="1600" dirty="0">
                <a:latin typeface="Meiryo UI" panose="020B0604030504040204" pitchFamily="50" charset="-128"/>
                <a:ea typeface="Meiryo UI" panose="020B0604030504040204" pitchFamily="50" charset="-128"/>
              </a:rPr>
              <a:t>）</a:t>
            </a:r>
            <a:r>
              <a:rPr lang="zh-TW" altLang="en-US" sz="1600" dirty="0">
                <a:latin typeface="Meiryo UI" panose="020B0604030504040204" pitchFamily="50" charset="-128"/>
                <a:ea typeface="Meiryo UI" panose="020B0604030504040204" pitchFamily="50" charset="-128"/>
              </a:rPr>
              <a:t>令和</a:t>
            </a:r>
            <a:r>
              <a:rPr lang="en-US" altLang="zh-TW" sz="1600" dirty="0">
                <a:latin typeface="Meiryo UI" panose="020B0604030504040204" pitchFamily="50" charset="-128"/>
                <a:ea typeface="Meiryo UI" panose="020B0604030504040204" pitchFamily="50" charset="-128"/>
              </a:rPr>
              <a:t>4</a:t>
            </a:r>
            <a:r>
              <a:rPr lang="zh-TW" altLang="en-US" sz="1600" dirty="0">
                <a:latin typeface="Meiryo UI" panose="020B0604030504040204" pitchFamily="50" charset="-128"/>
                <a:ea typeface="Meiryo UI" panose="020B0604030504040204" pitchFamily="50" charset="-128"/>
              </a:rPr>
              <a:t>年</a:t>
            </a:r>
            <a:r>
              <a:rPr lang="en-US" altLang="zh-TW" sz="1600" dirty="0">
                <a:latin typeface="Meiryo UI" panose="020B0604030504040204" pitchFamily="50" charset="-128"/>
                <a:ea typeface="Meiryo UI" panose="020B0604030504040204" pitchFamily="50" charset="-128"/>
              </a:rPr>
              <a:t>3</a:t>
            </a:r>
            <a:r>
              <a:rPr lang="zh-TW" altLang="en-US" sz="1600" dirty="0">
                <a:latin typeface="Meiryo UI" panose="020B0604030504040204" pitchFamily="50" charset="-128"/>
                <a:ea typeface="Meiryo UI" panose="020B0604030504040204" pitchFamily="50" charset="-128"/>
              </a:rPr>
              <a:t>月</a:t>
            </a:r>
            <a:r>
              <a:rPr lang="ja-JP" altLang="en-US" sz="1600" dirty="0">
                <a:latin typeface="Meiryo UI" panose="020B0604030504040204" pitchFamily="50" charset="-128"/>
                <a:ea typeface="Meiryo UI" panose="020B0604030504040204" pitchFamily="50" charset="-128"/>
              </a:rPr>
              <a:t>　　</a:t>
            </a:r>
            <a:r>
              <a:rPr lang="zh-TW" altLang="en-US" sz="1600" dirty="0">
                <a:latin typeface="Meiryo UI" panose="020B0604030504040204" pitchFamily="50" charset="-128"/>
                <a:ea typeface="Meiryo UI" panose="020B0604030504040204" pitchFamily="50" charset="-128"/>
              </a:rPr>
              <a:t>国土交通省砂防部保全課</a:t>
            </a:r>
            <a:endParaRPr lang="ja-JP" altLang="en-US" sz="160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E0B22BE-BCB6-4516-918E-BCE4DF43C187}"/>
              </a:ext>
            </a:extLst>
          </p:cNvPr>
          <p:cNvSpPr txBox="1"/>
          <p:nvPr/>
        </p:nvSpPr>
        <p:spPr>
          <a:xfrm>
            <a:off x="144215" y="1633517"/>
            <a:ext cx="8855569" cy="2893100"/>
          </a:xfrm>
          <a:prstGeom prst="rect">
            <a:avLst/>
          </a:prstGeom>
          <a:noFill/>
          <a:ln>
            <a:solidFill>
              <a:schemeClr val="tx1"/>
            </a:solidFill>
          </a:ln>
        </p:spPr>
        <p:txBody>
          <a:bodyPr wrap="square" rtlCol="0">
            <a:spAutoFit/>
          </a:bodyPr>
          <a:lstStyle/>
          <a:p>
            <a:r>
              <a:rPr lang="ja-JP" altLang="en-US" sz="1400" b="1" dirty="0">
                <a:latin typeface="Meiryo UI" panose="020B0604030504040204" pitchFamily="50" charset="-128"/>
                <a:ea typeface="Meiryo UI" panose="020B0604030504040204" pitchFamily="50" charset="-128"/>
              </a:rPr>
              <a:t>４．点検の実施時期</a:t>
            </a:r>
          </a:p>
          <a:p>
            <a:r>
              <a:rPr lang="ja-JP" altLang="en-US" sz="1400" dirty="0">
                <a:latin typeface="Meiryo UI" panose="020B0604030504040204" pitchFamily="50" charset="-128"/>
                <a:ea typeface="Meiryo UI" panose="020B0604030504040204" pitchFamily="50" charset="-128"/>
              </a:rPr>
              <a:t>　定期点検及び臨時点検は、点検計画に基づいて、実施するものとする。</a:t>
            </a:r>
          </a:p>
          <a:p>
            <a:r>
              <a:rPr lang="ja-JP" altLang="en-US" sz="1400" dirty="0">
                <a:latin typeface="Meiryo UI" panose="020B0604030504040204" pitchFamily="50" charset="-128"/>
                <a:ea typeface="Meiryo UI" panose="020B0604030504040204" pitchFamily="50" charset="-128"/>
              </a:rPr>
              <a:t>　詳細点検は、定期点検や臨時点検ではその異常の程度や原因の把握が困難と判断される時に、実施することを基本とする。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解説</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定期点検は、平成</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年通達によると原則年１回としているが、本要領</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案</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での定期点検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経過観察を含む</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については、施設の健全度、流域の荒廃状況、保全対象との位置関係、施設の重要度等を勘案し、適切に実施時期を設定することができる。</a:t>
            </a:r>
          </a:p>
          <a:p>
            <a:r>
              <a:rPr lang="ja-JP" altLang="en-US" sz="1400" dirty="0">
                <a:latin typeface="Meiryo UI" panose="020B0604030504040204" pitchFamily="50" charset="-128"/>
                <a:ea typeface="Meiryo UI" panose="020B0604030504040204" pitchFamily="50" charset="-128"/>
              </a:rPr>
              <a:t>　なお、点検の実施時期の設定にあたっては、以下に留意することとする。</a:t>
            </a:r>
          </a:p>
          <a:p>
            <a:r>
              <a:rPr lang="ja-JP" altLang="en-US" sz="1400" dirty="0">
                <a:latin typeface="Meiryo UI" panose="020B0604030504040204" pitchFamily="50" charset="-128"/>
                <a:ea typeface="Meiryo UI" panose="020B0604030504040204" pitchFamily="50" charset="-128"/>
              </a:rPr>
              <a:t>・対象施設の定期点検実施時期の間隔は、</a:t>
            </a:r>
            <a:r>
              <a:rPr lang="ja-JP" altLang="en-US" sz="1400" b="1" u="sng" dirty="0">
                <a:latin typeface="Meiryo UI" panose="020B0604030504040204" pitchFamily="50" charset="-128"/>
                <a:ea typeface="Meiryo UI" panose="020B0604030504040204" pitchFamily="50" charset="-128"/>
              </a:rPr>
              <a:t>最長</a:t>
            </a:r>
            <a:r>
              <a:rPr lang="en-US" altLang="ja-JP" sz="1400" b="1" u="sng" dirty="0">
                <a:latin typeface="Meiryo UI" panose="020B0604030504040204" pitchFamily="50" charset="-128"/>
                <a:ea typeface="Meiryo UI" panose="020B0604030504040204" pitchFamily="50" charset="-128"/>
              </a:rPr>
              <a:t>10 </a:t>
            </a:r>
            <a:r>
              <a:rPr lang="ja-JP" altLang="en-US" sz="1400" b="1" u="sng" dirty="0">
                <a:latin typeface="Meiryo UI" panose="020B0604030504040204" pitchFamily="50" charset="-128"/>
                <a:ea typeface="Meiryo UI" panose="020B0604030504040204" pitchFamily="50" charset="-128"/>
              </a:rPr>
              <a:t>年以下</a:t>
            </a:r>
            <a:r>
              <a:rPr lang="ja-JP" altLang="en-US" sz="1400" dirty="0">
                <a:latin typeface="Meiryo UI" panose="020B0604030504040204" pitchFamily="50" charset="-128"/>
                <a:ea typeface="Meiryo UI" panose="020B0604030504040204" pitchFamily="50" charset="-128"/>
              </a:rPr>
              <a:t>とすることとし、健全度評価により</a:t>
            </a:r>
            <a:r>
              <a:rPr lang="ja-JP" altLang="en-US" sz="1400" b="1" u="sng" dirty="0">
                <a:latin typeface="Meiryo UI" panose="020B0604030504040204" pitchFamily="50" charset="-128"/>
                <a:ea typeface="Meiryo UI" panose="020B0604030504040204" pitchFamily="50" charset="-128"/>
              </a:rPr>
              <a:t>「経過観察」、「要対策」と判定された施設</a:t>
            </a:r>
            <a:r>
              <a:rPr lang="ja-JP" altLang="en-US" sz="1400" dirty="0">
                <a:latin typeface="Meiryo UI" panose="020B0604030504040204" pitchFamily="50" charset="-128"/>
                <a:ea typeface="Meiryo UI" panose="020B0604030504040204" pitchFamily="50" charset="-128"/>
              </a:rPr>
              <a:t>については、</a:t>
            </a:r>
            <a:r>
              <a:rPr lang="en-US" altLang="ja-JP" sz="1400" b="1" u="sng" dirty="0">
                <a:latin typeface="Meiryo UI" panose="020B0604030504040204" pitchFamily="50" charset="-128"/>
                <a:ea typeface="Meiryo UI" panose="020B0604030504040204" pitchFamily="50" charset="-128"/>
              </a:rPr>
              <a:t>5 </a:t>
            </a:r>
            <a:r>
              <a:rPr lang="ja-JP" altLang="en-US" sz="1400" b="1" u="sng" dirty="0">
                <a:latin typeface="Meiryo UI" panose="020B0604030504040204" pitchFamily="50" charset="-128"/>
                <a:ea typeface="Meiryo UI" panose="020B0604030504040204" pitchFamily="50" charset="-128"/>
              </a:rPr>
              <a:t>年以下を原則として設定</a:t>
            </a:r>
            <a:r>
              <a:rPr lang="ja-JP" altLang="en-US" sz="1400" dirty="0">
                <a:latin typeface="Meiryo UI" panose="020B0604030504040204" pitchFamily="50" charset="-128"/>
                <a:ea typeface="Meiryo UI" panose="020B0604030504040204" pitchFamily="50" charset="-128"/>
              </a:rPr>
              <a:t>すること。</a:t>
            </a:r>
          </a:p>
          <a:p>
            <a:r>
              <a:rPr lang="ja-JP" altLang="en-US" sz="1400" dirty="0">
                <a:latin typeface="Meiryo UI" panose="020B0604030504040204" pitchFamily="50" charset="-128"/>
                <a:ea typeface="Meiryo UI" panose="020B0604030504040204" pitchFamily="50" charset="-128"/>
              </a:rPr>
              <a:t>・流水の影響が常に及ぶ施設等の点検については、実施頻度を高くするなど適切に対応すること。</a:t>
            </a:r>
          </a:p>
          <a:p>
            <a:r>
              <a:rPr lang="ja-JP" altLang="en-US" sz="1400" dirty="0">
                <a:latin typeface="Meiryo UI" panose="020B0604030504040204" pitchFamily="50" charset="-128"/>
                <a:ea typeface="Meiryo UI" panose="020B0604030504040204" pitchFamily="50" charset="-128"/>
              </a:rPr>
              <a:t>臨時点検は、原則として豪雨発生時や地震発生時などの、災害をもたらしかねない事象の発生直後の出来るだけ早い時期に実施する。</a:t>
            </a:r>
            <a:endParaRPr kumimoji="1" lang="ja-JP" altLang="en-US" sz="1400" dirty="0">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DD711609-E3B4-49B3-864C-A3C58BB7EBC0}"/>
              </a:ext>
            </a:extLst>
          </p:cNvPr>
          <p:cNvGrpSpPr/>
          <p:nvPr/>
        </p:nvGrpSpPr>
        <p:grpSpPr>
          <a:xfrm>
            <a:off x="144215" y="5064787"/>
            <a:ext cx="8855569" cy="1607557"/>
            <a:chOff x="144215" y="4898044"/>
            <a:chExt cx="8855569" cy="1607557"/>
          </a:xfrm>
        </p:grpSpPr>
        <p:sp>
          <p:nvSpPr>
            <p:cNvPr id="11" name="テキスト ボックス 10">
              <a:extLst>
                <a:ext uri="{FF2B5EF4-FFF2-40B4-BE49-F238E27FC236}">
                  <a16:creationId xmlns:a16="http://schemas.microsoft.com/office/drawing/2014/main" id="{E240F0C8-F6E1-4A29-AFB5-3722DF7BF85C}"/>
                </a:ext>
              </a:extLst>
            </p:cNvPr>
            <p:cNvSpPr txBox="1"/>
            <p:nvPr/>
          </p:nvSpPr>
          <p:spPr>
            <a:xfrm>
              <a:off x="144215" y="4898044"/>
              <a:ext cx="8855569" cy="1569660"/>
            </a:xfrm>
            <a:prstGeom prst="rect">
              <a:avLst/>
            </a:prstGeom>
            <a:noFill/>
            <a:ln>
              <a:solidFill>
                <a:schemeClr val="tx1"/>
              </a:solidFill>
            </a:ln>
          </p:spPr>
          <p:txBody>
            <a:bodyPr wrap="square">
              <a:spAutoFit/>
            </a:bodyPr>
            <a:lstStyle/>
            <a:p>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健全度評価　　</a:t>
              </a:r>
              <a:r>
                <a:rPr lang="en-US" altLang="ja-JP" sz="1600" dirty="0">
                  <a:latin typeface="Meiryo UI" panose="020B0604030504040204" pitchFamily="50" charset="-128"/>
                  <a:ea typeface="Meiryo UI" panose="020B0604030504040204" pitchFamily="50" charset="-128"/>
                </a:rPr>
                <a:t>A</a:t>
              </a:r>
              <a:r>
                <a:rPr lang="ja-JP" altLang="en-US" sz="1600" dirty="0">
                  <a:latin typeface="Meiryo UI" panose="020B0604030504040204" pitchFamily="50" charset="-128"/>
                  <a:ea typeface="Meiryo UI" panose="020B0604030504040204" pitchFamily="50" charset="-128"/>
                </a:rPr>
                <a:t>（対策不要）　　　⇒　　点検間隔　６年</a:t>
              </a:r>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健全度評価　　</a:t>
              </a:r>
              <a:r>
                <a:rPr lang="en-US" altLang="ja-JP" sz="1600" dirty="0">
                  <a:latin typeface="Meiryo UI" panose="020B0604030504040204" pitchFamily="50" charset="-128"/>
                  <a:ea typeface="Meiryo UI" panose="020B0604030504040204" pitchFamily="50" charset="-128"/>
                </a:rPr>
                <a:t>B</a:t>
              </a:r>
              <a:r>
                <a:rPr lang="ja-JP" altLang="en-US" sz="1600" dirty="0">
                  <a:latin typeface="Meiryo UI" panose="020B0604030504040204" pitchFamily="50" charset="-128"/>
                  <a:ea typeface="Meiryo UI" panose="020B0604030504040204" pitchFamily="50" charset="-128"/>
                </a:rPr>
                <a:t>（経過観察）　　　⇒　　点検間隔　３年</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健全度評価　　</a:t>
              </a:r>
              <a:r>
                <a:rPr lang="en-US" altLang="ja-JP" sz="1600" dirty="0">
                  <a:latin typeface="Meiryo UI" panose="020B0604030504040204" pitchFamily="50" charset="-128"/>
                  <a:ea typeface="Meiryo UI" panose="020B0604030504040204" pitchFamily="50" charset="-128"/>
                </a:rPr>
                <a:t>C</a:t>
              </a:r>
              <a:r>
                <a:rPr lang="ja-JP" altLang="en-US" sz="1600" dirty="0">
                  <a:latin typeface="Meiryo UI" panose="020B0604030504040204" pitchFamily="50" charset="-128"/>
                  <a:ea typeface="Meiryo UI" panose="020B0604030504040204" pitchFamily="50" charset="-128"/>
                </a:rPr>
                <a:t>（要対策）　　　 　⇒　　点検間隔　３年</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p>
          </p:txBody>
        </p:sp>
        <p:sp>
          <p:nvSpPr>
            <p:cNvPr id="12" name="テキスト ボックス 11">
              <a:extLst>
                <a:ext uri="{FF2B5EF4-FFF2-40B4-BE49-F238E27FC236}">
                  <a16:creationId xmlns:a16="http://schemas.microsoft.com/office/drawing/2014/main" id="{84314B9F-CA43-4C22-9A2D-FB628F3230A3}"/>
                </a:ext>
              </a:extLst>
            </p:cNvPr>
            <p:cNvSpPr txBox="1"/>
            <p:nvPr/>
          </p:nvSpPr>
          <p:spPr>
            <a:xfrm>
              <a:off x="5940152" y="5732527"/>
              <a:ext cx="1440160" cy="338554"/>
            </a:xfrm>
            <a:prstGeom prst="rect">
              <a:avLst/>
            </a:prstGeom>
            <a:noFill/>
          </p:spPr>
          <p:txBody>
            <a:bodyPr wrap="square">
              <a:spAutoFit/>
            </a:bodyPr>
            <a:lstStyle/>
            <a:p>
              <a:r>
                <a:rPr lang="ja-JP" altLang="en-US" sz="1600" dirty="0">
                  <a:latin typeface="Meiryo UI" panose="020B0604030504040204" pitchFamily="50" charset="-128"/>
                  <a:ea typeface="Meiryo UI" panose="020B0604030504040204" pitchFamily="50" charset="-128"/>
                </a:rPr>
                <a:t>現行のとおり</a:t>
              </a:r>
            </a:p>
          </p:txBody>
        </p:sp>
        <p:sp>
          <p:nvSpPr>
            <p:cNvPr id="5" name="右中かっこ 4">
              <a:extLst>
                <a:ext uri="{FF2B5EF4-FFF2-40B4-BE49-F238E27FC236}">
                  <a16:creationId xmlns:a16="http://schemas.microsoft.com/office/drawing/2014/main" id="{936DFD79-A0FC-4AD8-98B9-C7BA7989847C}"/>
                </a:ext>
              </a:extLst>
            </p:cNvPr>
            <p:cNvSpPr/>
            <p:nvPr/>
          </p:nvSpPr>
          <p:spPr>
            <a:xfrm>
              <a:off x="5244948" y="5669274"/>
              <a:ext cx="482980" cy="483912"/>
            </a:xfrm>
            <a:prstGeom prst="rightBrace">
              <a:avLst>
                <a:gd name="adj1" fmla="val 18194"/>
                <a:gd name="adj2" fmla="val 5130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121DC428-AB80-4A5D-8817-F7C65414C291}"/>
                </a:ext>
              </a:extLst>
            </p:cNvPr>
            <p:cNvSpPr/>
            <p:nvPr/>
          </p:nvSpPr>
          <p:spPr>
            <a:xfrm>
              <a:off x="5244948" y="5225380"/>
              <a:ext cx="288032" cy="14493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FF98B92-80A0-4B0F-B717-2490AD8F22DA}"/>
                </a:ext>
              </a:extLst>
            </p:cNvPr>
            <p:cNvSpPr txBox="1"/>
            <p:nvPr/>
          </p:nvSpPr>
          <p:spPr>
            <a:xfrm>
              <a:off x="5940152" y="5061297"/>
              <a:ext cx="2749664" cy="584775"/>
            </a:xfrm>
            <a:prstGeom prst="rect">
              <a:avLst/>
            </a:prstGeom>
            <a:noFill/>
          </p:spPr>
          <p:txBody>
            <a:bodyPr wrap="square">
              <a:spAutoFit/>
            </a:bodyPr>
            <a:lstStyle/>
            <a:p>
              <a:r>
                <a:rPr lang="ja-JP" altLang="en-US" sz="1600" dirty="0">
                  <a:latin typeface="Meiryo UI" panose="020B0604030504040204" pitchFamily="50" charset="-128"/>
                  <a:ea typeface="Meiryo UI" panose="020B0604030504040204" pitchFamily="50" charset="-128"/>
                </a:rPr>
                <a:t>「経過観察」、「要対策」の点検周期と合致するよう、６年とした</a:t>
              </a:r>
            </a:p>
          </p:txBody>
        </p:sp>
        <p:sp>
          <p:nvSpPr>
            <p:cNvPr id="17" name="テキスト ボックス 16">
              <a:extLst>
                <a:ext uri="{FF2B5EF4-FFF2-40B4-BE49-F238E27FC236}">
                  <a16:creationId xmlns:a16="http://schemas.microsoft.com/office/drawing/2014/main" id="{FDC1C6FC-A8CB-4A8B-8AF7-4E3239E7F360}"/>
                </a:ext>
              </a:extLst>
            </p:cNvPr>
            <p:cNvSpPr txBox="1"/>
            <p:nvPr/>
          </p:nvSpPr>
          <p:spPr>
            <a:xfrm>
              <a:off x="219090" y="6243991"/>
              <a:ext cx="7632848" cy="261610"/>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砂防堰堤等の健全度</a:t>
              </a:r>
              <a:r>
                <a:rPr lang="en-US" altLang="ja-JP" sz="1100" dirty="0">
                  <a:latin typeface="Meiryo UI" panose="020B0604030504040204" pitchFamily="50" charset="-128"/>
                  <a:ea typeface="Meiryo UI" panose="020B0604030504040204" pitchFamily="50" charset="-128"/>
                </a:rPr>
                <a:t>B1</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B2</a:t>
              </a:r>
              <a:r>
                <a:rPr lang="ja-JP" altLang="en-US" sz="1100" dirty="0">
                  <a:latin typeface="Meiryo UI" panose="020B0604030504040204" pitchFamily="50" charset="-128"/>
                  <a:ea typeface="Meiryo UI" panose="020B0604030504040204" pitchFamily="50" charset="-128"/>
                </a:rPr>
                <a:t>（経過観察）は</a:t>
              </a:r>
              <a:r>
                <a:rPr lang="en-US" altLang="ja-JP" sz="1100" dirty="0">
                  <a:latin typeface="Meiryo UI" panose="020B0604030504040204" pitchFamily="50" charset="-128"/>
                  <a:ea typeface="Meiryo UI" panose="020B0604030504040204" pitchFamily="50" charset="-128"/>
                </a:rPr>
                <a:t>B</a:t>
              </a:r>
              <a:r>
                <a:rPr lang="ja-JP" altLang="en-US" sz="1100" dirty="0">
                  <a:latin typeface="Meiryo UI" panose="020B0604030504040204" pitchFamily="50" charset="-128"/>
                  <a:ea typeface="Meiryo UI" panose="020B0604030504040204" pitchFamily="50" charset="-128"/>
                </a:rPr>
                <a:t>、健全度</a:t>
              </a:r>
              <a:r>
                <a:rPr lang="en-US" altLang="ja-JP" sz="1100" dirty="0">
                  <a:latin typeface="Meiryo UI" panose="020B0604030504040204" pitchFamily="50" charset="-128"/>
                  <a:ea typeface="Meiryo UI" panose="020B0604030504040204" pitchFamily="50" charset="-128"/>
                </a:rPr>
                <a:t>C1</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C2</a:t>
              </a:r>
              <a:r>
                <a:rPr lang="ja-JP" altLang="en-US" sz="1100" dirty="0">
                  <a:latin typeface="Meiryo UI" panose="020B0604030504040204" pitchFamily="50" charset="-128"/>
                  <a:ea typeface="Meiryo UI" panose="020B0604030504040204" pitchFamily="50" charset="-128"/>
                </a:rPr>
                <a:t>（要対策）は</a:t>
              </a:r>
              <a:r>
                <a:rPr lang="en-US" altLang="ja-JP" sz="1100" dirty="0">
                  <a:latin typeface="Meiryo UI" panose="020B0604030504040204" pitchFamily="50" charset="-128"/>
                  <a:ea typeface="Meiryo UI" panose="020B0604030504040204" pitchFamily="50" charset="-128"/>
                </a:rPr>
                <a:t>C</a:t>
              </a:r>
              <a:r>
                <a:rPr lang="ja-JP" altLang="en-US" sz="1100" dirty="0">
                  <a:latin typeface="Meiryo UI" panose="020B0604030504040204" pitchFamily="50" charset="-128"/>
                  <a:ea typeface="Meiryo UI" panose="020B0604030504040204" pitchFamily="50" charset="-128"/>
                </a:rPr>
                <a:t>として整理</a:t>
              </a:r>
            </a:p>
          </p:txBody>
        </p:sp>
      </p:grpSp>
      <p:sp>
        <p:nvSpPr>
          <p:cNvPr id="20" name="テキスト ボックス 19">
            <a:extLst>
              <a:ext uri="{FF2B5EF4-FFF2-40B4-BE49-F238E27FC236}">
                <a16:creationId xmlns:a16="http://schemas.microsoft.com/office/drawing/2014/main" id="{9480ECEC-36D6-4134-9DDE-BD6ECCB1B986}"/>
              </a:ext>
            </a:extLst>
          </p:cNvPr>
          <p:cNvSpPr txBox="1"/>
          <p:nvPr/>
        </p:nvSpPr>
        <p:spPr>
          <a:xfrm>
            <a:off x="2699792" y="4595189"/>
            <a:ext cx="3422613" cy="338554"/>
          </a:xfrm>
          <a:prstGeom prst="rect">
            <a:avLst/>
          </a:prstGeom>
          <a:noFill/>
        </p:spPr>
        <p:txBody>
          <a:bodyPr wrap="square">
            <a:spAutoFit/>
          </a:bodyPr>
          <a:lstStyle/>
          <a:p>
            <a:r>
              <a:rPr lang="ja-JP" altLang="en-US" sz="1600" dirty="0">
                <a:latin typeface="Meiryo UI" panose="020B0604030504040204" pitchFamily="50" charset="-128"/>
                <a:ea typeface="Meiryo UI" panose="020B0604030504040204" pitchFamily="50" charset="-128"/>
              </a:rPr>
              <a:t>国基準を踏まえた大阪府の考え方</a:t>
            </a:r>
          </a:p>
        </p:txBody>
      </p:sp>
    </p:spTree>
    <p:extLst>
      <p:ext uri="{BB962C8B-B14F-4D97-AF65-F5344CB8AC3E}">
        <p14:creationId xmlns:p14="http://schemas.microsoft.com/office/powerpoint/2010/main" val="3319247630"/>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2E3FFA-0363-4288-AE8C-FB91507809EC}"/>
</file>

<file path=customXml/itemProps2.xml><?xml version="1.0" encoding="utf-8"?>
<ds:datastoreItem xmlns:ds="http://schemas.openxmlformats.org/officeDocument/2006/customXml" ds:itemID="{85809FF2-C723-4C8B-94C2-65BE0119AC87}">
  <ds:schemaRef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 ds:uri="4e21aece-359b-4e6f-8f54-c70e1e237c6a"/>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26375</TotalTime>
  <Words>2084</Words>
  <Application>Microsoft Office PowerPoint</Application>
  <PresentationFormat>画面に合わせる (4:3)</PresentationFormat>
  <Paragraphs>239</Paragraphs>
  <Slides>13</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Meiryo UI</vt:lpstr>
      <vt:lpstr>Calibri</vt:lpstr>
      <vt:lpstr>Georgia</vt:lpstr>
      <vt:lpstr>Trebuchet MS</vt:lpstr>
      <vt:lpstr>Wingdings</vt:lpstr>
      <vt:lpstr>スリップストリーム</vt:lpstr>
      <vt:lpstr>大阪府都市基盤施設維持管理技術審議会  第１回　河川等部会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石本　雄大</cp:lastModifiedBy>
  <cp:revision>1153</cp:revision>
  <cp:lastPrinted>2024-03-22T02:04:00Z</cp:lastPrinted>
  <dcterms:created xsi:type="dcterms:W3CDTF">2013-06-19T04:48:16Z</dcterms:created>
  <dcterms:modified xsi:type="dcterms:W3CDTF">2024-03-25T06:23:57Z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