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454" r:id="rId5"/>
    <p:sldId id="257" r:id="rId6"/>
    <p:sldId id="1651" r:id="rId7"/>
    <p:sldId id="588" r:id="rId8"/>
    <p:sldId id="1630" r:id="rId9"/>
    <p:sldId id="1576" r:id="rId10"/>
    <p:sldId id="1613" r:id="rId11"/>
    <p:sldId id="833" r:id="rId12"/>
    <p:sldId id="1589" r:id="rId13"/>
    <p:sldId id="1617" r:id="rId14"/>
    <p:sldId id="1618" r:id="rId15"/>
    <p:sldId id="1631" r:id="rId16"/>
    <p:sldId id="1577" r:id="rId17"/>
    <p:sldId id="1647" r:id="rId18"/>
    <p:sldId id="1645" r:id="rId19"/>
    <p:sldId id="1648" r:id="rId20"/>
    <p:sldId id="1620" r:id="rId21"/>
    <p:sldId id="1614" r:id="rId22"/>
    <p:sldId id="1656" r:id="rId23"/>
    <p:sldId id="1595" r:id="rId24"/>
    <p:sldId id="1587" r:id="rId25"/>
    <p:sldId id="1650" r:id="rId26"/>
    <p:sldId id="1652" r:id="rId27"/>
    <p:sldId id="1653" r:id="rId28"/>
    <p:sldId id="1654" r:id="rId29"/>
    <p:sldId id="1655" r:id="rId30"/>
    <p:sldId id="805" r:id="rId31"/>
    <p:sldId id="1644" r:id="rId32"/>
    <p:sldId id="1643" r:id="rId33"/>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CCFF"/>
    <a:srgbClr val="3399FF"/>
    <a:srgbClr val="99CCFF"/>
    <a:srgbClr val="FFD653"/>
    <a:srgbClr val="0000FF"/>
    <a:srgbClr val="008000"/>
    <a:srgbClr val="33CC33"/>
    <a:srgbClr val="FF0066"/>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5572" autoAdjust="0"/>
  </p:normalViewPr>
  <p:slideViewPr>
    <p:cSldViewPr>
      <p:cViewPr varScale="1">
        <p:scale>
          <a:sx n="95" d="100"/>
          <a:sy n="95" d="100"/>
        </p:scale>
        <p:origin x="864" y="91"/>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shimotoy\AppData\Local\Microsoft\Windows\INetCache\Content.Outlook\42SDOX97\&#22303;&#26408;&#27083;&#36896;&#29289;&#32232;P7_20231213-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shimotoy\AppData\Local\Microsoft\Windows\INetCache\Content.Outlook\42SDOX97\&#22303;&#26408;&#27083;&#36896;&#29289;&#32232;P7_20231213-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shimotoy\AppData\Local\Microsoft\Windows\INetCache\Content.Outlook\42SDOX97\&#22303;&#26408;&#27083;&#36896;&#29289;&#32232;P7_20231213-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1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100"/>
              <a:t>現在</a:t>
            </a:r>
          </a:p>
        </c:rich>
      </c:tx>
      <c:layout>
        <c:manualLayout>
          <c:xMode val="edge"/>
          <c:yMode val="edge"/>
          <c:x val="0.39335152001311752"/>
          <c:y val="0.32820237988904438"/>
        </c:manualLayout>
      </c:layout>
      <c:overlay val="0"/>
      <c:spPr>
        <a:noFill/>
        <a:ln>
          <a:noFill/>
        </a:ln>
        <a:effectLst/>
      </c:spPr>
      <c:txPr>
        <a:bodyPr rot="0" spcFirstLastPara="1" vertOverflow="ellipsis" vert="horz" wrap="square" anchor="ctr" anchorCtr="1"/>
        <a:lstStyle/>
        <a:p>
          <a:pPr>
            <a:defRPr lang="ja-JP" sz="11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525768391100646"/>
          <c:y val="6.9284776902887146E-2"/>
          <c:w val="0.75098421108576385"/>
          <c:h val="0.83703448527267421"/>
        </c:manualLayout>
      </c:layout>
      <c:doughnutChart>
        <c:varyColors val="1"/>
        <c:ser>
          <c:idx val="0"/>
          <c:order val="0"/>
          <c:tx>
            <c:strRef>
              <c:f>'図2.1-3　ブロック積護岸の経過年数'!$B$7</c:f>
              <c:strCache>
                <c:ptCount val="1"/>
                <c:pt idx="0">
                  <c:v>現在</c:v>
                </c:pt>
              </c:strCache>
            </c:strRef>
          </c:tx>
          <c:spPr>
            <a:solidFill>
              <a:srgbClr val="FFC000"/>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B0F0-4A01-9EB3-2285EA3AD513}"/>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B0F0-4A01-9EB3-2285EA3AD513}"/>
              </c:ext>
            </c:extLst>
          </c:dPt>
          <c:dLbls>
            <c:delete val="1"/>
          </c:dLbls>
          <c:cat>
            <c:strRef>
              <c:f>'図2.1-3　ブロック積護岸の経過年数'!$A$8:$A$9</c:f>
              <c:strCache>
                <c:ptCount val="2"/>
                <c:pt idx="0">
                  <c:v>50年超</c:v>
                </c:pt>
                <c:pt idx="1">
                  <c:v>50年未満</c:v>
                </c:pt>
              </c:strCache>
            </c:strRef>
          </c:cat>
          <c:val>
            <c:numRef>
              <c:f>'図2.1-3　ブロック積護岸の経過年数'!$B$8:$B$9</c:f>
              <c:numCache>
                <c:formatCode>0.00</c:formatCode>
                <c:ptCount val="2"/>
                <c:pt idx="0">
                  <c:v>0.54250217959895375</c:v>
                </c:pt>
                <c:pt idx="1">
                  <c:v>0.45749782040104625</c:v>
                </c:pt>
              </c:numCache>
            </c:numRef>
          </c:val>
          <c:extLst>
            <c:ext xmlns:c16="http://schemas.microsoft.com/office/drawing/2014/chart" uri="{C3380CC4-5D6E-409C-BE32-E72D297353CC}">
              <c16:uniqueId val="{00000004-B0F0-4A01-9EB3-2285EA3AD513}"/>
            </c:ext>
          </c:extLst>
        </c:ser>
        <c:dLbls>
          <c:showLegendKey val="0"/>
          <c:showVal val="1"/>
          <c:showCatName val="0"/>
          <c:showSerName val="0"/>
          <c:showPercent val="0"/>
          <c:showBubbleSize val="0"/>
          <c:showLeaderLines val="1"/>
        </c:dLbls>
        <c:firstSliceAng val="0"/>
        <c:holeSize val="45"/>
        <c:extLst>
          <c:ext xmlns:c15="http://schemas.microsoft.com/office/drawing/2012/chart" uri="{02D57815-91ED-43cb-92C2-25804820EDAC}">
            <c15:filteredPieSeries>
              <c15:ser>
                <c:idx val="1"/>
                <c:order val="1"/>
                <c:tx>
                  <c:strRef>
                    <c:extLst>
                      <c:ext uri="{02D57815-91ED-43cb-92C2-25804820EDAC}">
                        <c15:formulaRef>
                          <c15:sqref>'図2.1-3　ブロック積護岸の経過年数'!$C$7</c15:sqref>
                        </c15:formulaRef>
                      </c:ext>
                    </c:extLst>
                    <c:strCache>
                      <c:ptCount val="1"/>
                      <c:pt idx="0">
                        <c:v>10年後</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B0F0-4A01-9EB3-2285EA3AD5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B0F0-4A01-9EB3-2285EA3AD51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'図2.1-3　ブロック積護岸の経過年数'!$A$8:$A$9</c15:sqref>
                        </c15:formulaRef>
                      </c:ext>
                    </c:extLst>
                    <c:strCache>
                      <c:ptCount val="2"/>
                      <c:pt idx="0">
                        <c:v>50年超</c:v>
                      </c:pt>
                      <c:pt idx="1">
                        <c:v>50年未満</c:v>
                      </c:pt>
                    </c:strCache>
                  </c:strRef>
                </c:cat>
                <c:val>
                  <c:numRef>
                    <c:extLst>
                      <c:ext uri="{02D57815-91ED-43cb-92C2-25804820EDAC}">
                        <c15:formulaRef>
                          <c15:sqref>'図2.1-3　ブロック積護岸の経過年数'!$C$8:$C$9</c15:sqref>
                        </c15:formulaRef>
                      </c:ext>
                    </c:extLst>
                    <c:numCache>
                      <c:formatCode>0.00</c:formatCode>
                      <c:ptCount val="2"/>
                      <c:pt idx="0">
                        <c:v>0.6857018308631212</c:v>
                      </c:pt>
                      <c:pt idx="1">
                        <c:v>0.3142981691368788</c:v>
                      </c:pt>
                    </c:numCache>
                  </c:numRef>
                </c:val>
                <c:extLst>
                  <c:ext xmlns:c16="http://schemas.microsoft.com/office/drawing/2014/chart" uri="{C3380CC4-5D6E-409C-BE32-E72D297353CC}">
                    <c16:uniqueId val="{00000009-B0F0-4A01-9EB3-2285EA3AD513}"/>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'図2.1-3　ブロック積護岸の経過年数'!$D$7</c15:sqref>
                        </c15:formulaRef>
                      </c:ext>
                    </c:extLst>
                    <c:strCache>
                      <c:ptCount val="1"/>
                      <c:pt idx="0">
                        <c:v>20年後</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B0F0-4A01-9EB3-2285EA3AD513}"/>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B0F0-4A01-9EB3-2285EA3AD51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'図2.1-3　ブロック積護岸の経過年数'!$A$8:$A$9</c15:sqref>
                        </c15:formulaRef>
                      </c:ext>
                    </c:extLst>
                    <c:strCache>
                      <c:ptCount val="2"/>
                      <c:pt idx="0">
                        <c:v>50年超</c:v>
                      </c:pt>
                      <c:pt idx="1">
                        <c:v>50年未満</c:v>
                      </c:pt>
                    </c:strCache>
                  </c:strRef>
                </c:cat>
                <c:val>
                  <c:numRef>
                    <c:extLst xmlns:c15="http://schemas.microsoft.com/office/drawing/2012/chart">
                      <c:ext xmlns:c15="http://schemas.microsoft.com/office/drawing/2012/chart" uri="{02D57815-91ED-43cb-92C2-25804820EDAC}">
                        <c15:formulaRef>
                          <c15:sqref>'図2.1-3　ブロック積護岸の経過年数'!$D$8:$D$9</c15:sqref>
                        </c15:formulaRef>
                      </c:ext>
                    </c:extLst>
                    <c:numCache>
                      <c:formatCode>0.00</c:formatCode>
                      <c:ptCount val="2"/>
                      <c:pt idx="0">
                        <c:v>0.85723626852659107</c:v>
                      </c:pt>
                      <c:pt idx="1">
                        <c:v>0.14276373147340893</c:v>
                      </c:pt>
                    </c:numCache>
                  </c:numRef>
                </c:val>
                <c:extLst xmlns:c15="http://schemas.microsoft.com/office/drawing/2012/chart">
                  <c:ext xmlns:c16="http://schemas.microsoft.com/office/drawing/2014/chart" uri="{C3380CC4-5D6E-409C-BE32-E72D297353CC}">
                    <c16:uniqueId val="{0000000E-B0F0-4A01-9EB3-2285EA3AD513}"/>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398512609228478"/>
          <c:y val="0.35779528825279411"/>
        </c:manualLayout>
      </c:layout>
      <c:overlay val="0"/>
      <c:spPr>
        <a:noFill/>
        <a:ln>
          <a:noFill/>
        </a:ln>
        <a:effectLst/>
      </c:spPr>
      <c:txPr>
        <a:bodyPr rot="0" spcFirstLastPara="1" vertOverflow="ellipsis" vert="horz" wrap="square" anchor="ctr" anchorCtr="1"/>
        <a:lstStyle/>
        <a:p>
          <a:pPr>
            <a:defRPr lang="ja-JP" sz="11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525768391100646"/>
          <c:y val="6.9284776902887146E-2"/>
          <c:w val="0.75098421108576385"/>
          <c:h val="0.83703448527267421"/>
        </c:manualLayout>
      </c:layout>
      <c:doughnutChart>
        <c:varyColors val="1"/>
        <c:ser>
          <c:idx val="1"/>
          <c:order val="1"/>
          <c:tx>
            <c:strRef>
              <c:f>'図2.1-3　ブロック積護岸の経過年数'!$C$7</c:f>
              <c:strCache>
                <c:ptCount val="1"/>
                <c:pt idx="0">
                  <c:v>10年後</c:v>
                </c:pt>
              </c:strCache>
              <c:extLst xmlns:c15="http://schemas.microsoft.com/office/drawing/2012/chart"/>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4187-4386-B689-CBA7B64283AC}"/>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4187-4386-B689-CBA7B64283AC}"/>
              </c:ext>
            </c:extLst>
          </c:dPt>
          <c:dLbls>
            <c:delete val="1"/>
          </c:dLbls>
          <c:cat>
            <c:strRef>
              <c:f>'図2.1-3　ブロック積護岸の経過年数'!$A$8:$A$9</c:f>
              <c:strCache>
                <c:ptCount val="2"/>
                <c:pt idx="0">
                  <c:v>50年超</c:v>
                </c:pt>
                <c:pt idx="1">
                  <c:v>50年未満</c:v>
                </c:pt>
              </c:strCache>
              <c:extLst xmlns:c15="http://schemas.microsoft.com/office/drawing/2012/chart"/>
            </c:strRef>
          </c:cat>
          <c:val>
            <c:numRef>
              <c:f>'図2.1-3　ブロック積護岸の経過年数'!$C$8:$C$9</c:f>
              <c:numCache>
                <c:formatCode>0.00</c:formatCode>
                <c:ptCount val="2"/>
                <c:pt idx="0">
                  <c:v>0.6857018308631212</c:v>
                </c:pt>
                <c:pt idx="1">
                  <c:v>0.3142981691368788</c:v>
                </c:pt>
              </c:numCache>
              <c:extLst xmlns:c15="http://schemas.microsoft.com/office/drawing/2012/chart"/>
            </c:numRef>
          </c:val>
          <c:extLst>
            <c:ext xmlns:c16="http://schemas.microsoft.com/office/drawing/2014/chart" uri="{C3380CC4-5D6E-409C-BE32-E72D297353CC}">
              <c16:uniqueId val="{00000004-4187-4386-B689-CBA7B64283AC}"/>
            </c:ext>
          </c:extLst>
        </c:ser>
        <c:dLbls>
          <c:showLegendKey val="0"/>
          <c:showVal val="1"/>
          <c:showCatName val="0"/>
          <c:showSerName val="0"/>
          <c:showPercent val="0"/>
          <c:showBubbleSize val="0"/>
          <c:showLeaderLines val="1"/>
        </c:dLbls>
        <c:firstSliceAng val="0"/>
        <c:holeSize val="45"/>
        <c:extLst>
          <c:ext xmlns:c15="http://schemas.microsoft.com/office/drawing/2012/chart" uri="{02D57815-91ED-43cb-92C2-25804820EDAC}">
            <c15:filteredPieSeries>
              <c15:ser>
                <c:idx val="0"/>
                <c:order val="0"/>
                <c:tx>
                  <c:strRef>
                    <c:extLst>
                      <c:ext uri="{02D57815-91ED-43cb-92C2-25804820EDAC}">
                        <c15:formulaRef>
                          <c15:sqref>'図2.1-3　ブロック積護岸の経過年数'!$B$7</c15:sqref>
                        </c15:formulaRef>
                      </c:ext>
                    </c:extLst>
                    <c:strCache>
                      <c:ptCount val="1"/>
                      <c:pt idx="0">
                        <c:v>現在</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4187-4386-B689-CBA7B64283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4187-4386-B689-CBA7B64283AC}"/>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xmlns:c16="http://schemas.microsoft.com/office/drawing/2014/chart" uri="{C3380CC4-5D6E-409C-BE32-E72D297353CC}">
                        <c16:uniqueId val="{00000006-4187-4386-B689-CBA7B64283AC}"/>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uri="{CE6537A1-D6FC-4f65-9D91-7224C49458BB}">
                        <c15:layout>
                          <c:manualLayout>
                            <c:w val="0.22845275181723779"/>
                            <c:h val="0.23062518226888301"/>
                          </c:manualLayout>
                        </c15:layout>
                      </c:ext>
                      <c:ext xmlns:c16="http://schemas.microsoft.com/office/drawing/2014/chart" uri="{C3380CC4-5D6E-409C-BE32-E72D297353CC}">
                        <c16:uniqueId val="{00000008-4187-4386-B689-CBA7B64283A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showLeaderLines val="0"/>
                  <c:extLst>
                    <c:ext uri="{CE6537A1-D6FC-4f65-9D91-7224C49458BB}"/>
                  </c:extLst>
                </c:dLbls>
                <c:cat>
                  <c:strRef>
                    <c:extLst>
                      <c:ext uri="{02D57815-91ED-43cb-92C2-25804820EDAC}">
                        <c15:formulaRef>
                          <c15:sqref>'図2.1-3　ブロック積護岸の経過年数'!$A$8:$A$9</c15:sqref>
                        </c15:formulaRef>
                      </c:ext>
                    </c:extLst>
                    <c:strCache>
                      <c:ptCount val="2"/>
                      <c:pt idx="0">
                        <c:v>50年超</c:v>
                      </c:pt>
                      <c:pt idx="1">
                        <c:v>50年未満</c:v>
                      </c:pt>
                    </c:strCache>
                  </c:strRef>
                </c:cat>
                <c:val>
                  <c:numRef>
                    <c:extLst>
                      <c:ext uri="{02D57815-91ED-43cb-92C2-25804820EDAC}">
                        <c15:formulaRef>
                          <c15:sqref>'図2.1-3　ブロック積護岸の経過年数'!$B$8:$B$9</c15:sqref>
                        </c15:formulaRef>
                      </c:ext>
                    </c:extLst>
                    <c:numCache>
                      <c:formatCode>0.00</c:formatCode>
                      <c:ptCount val="2"/>
                      <c:pt idx="0">
                        <c:v>0.54250217959895375</c:v>
                      </c:pt>
                      <c:pt idx="1">
                        <c:v>0.45749782040104625</c:v>
                      </c:pt>
                    </c:numCache>
                  </c:numRef>
                </c:val>
                <c:extLst>
                  <c:ext xmlns:c16="http://schemas.microsoft.com/office/drawing/2014/chart" uri="{C3380CC4-5D6E-409C-BE32-E72D297353CC}">
                    <c16:uniqueId val="{00000009-4187-4386-B689-CBA7B64283AC}"/>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'図2.1-3　ブロック積護岸の経過年数'!$D$7</c15:sqref>
                        </c15:formulaRef>
                      </c:ext>
                    </c:extLst>
                    <c:strCache>
                      <c:ptCount val="1"/>
                      <c:pt idx="0">
                        <c:v>20年後</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4187-4386-B689-CBA7B64283A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4187-4386-B689-CBA7B64283A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'図2.1-3　ブロック積護岸の経過年数'!$A$8:$A$9</c15:sqref>
                        </c15:formulaRef>
                      </c:ext>
                    </c:extLst>
                    <c:strCache>
                      <c:ptCount val="2"/>
                      <c:pt idx="0">
                        <c:v>50年超</c:v>
                      </c:pt>
                      <c:pt idx="1">
                        <c:v>50年未満</c:v>
                      </c:pt>
                    </c:strCache>
                  </c:strRef>
                </c:cat>
                <c:val>
                  <c:numRef>
                    <c:extLst xmlns:c15="http://schemas.microsoft.com/office/drawing/2012/chart">
                      <c:ext xmlns:c15="http://schemas.microsoft.com/office/drawing/2012/chart" uri="{02D57815-91ED-43cb-92C2-25804820EDAC}">
                        <c15:formulaRef>
                          <c15:sqref>'図2.1-3　ブロック積護岸の経過年数'!$D$8:$D$9</c15:sqref>
                        </c15:formulaRef>
                      </c:ext>
                    </c:extLst>
                    <c:numCache>
                      <c:formatCode>0.00</c:formatCode>
                      <c:ptCount val="2"/>
                      <c:pt idx="0">
                        <c:v>0.85723626852659107</c:v>
                      </c:pt>
                      <c:pt idx="1">
                        <c:v>0.14276373147340893</c:v>
                      </c:pt>
                    </c:numCache>
                  </c:numRef>
                </c:val>
                <c:extLst xmlns:c15="http://schemas.microsoft.com/office/drawing/2012/chart">
                  <c:ext xmlns:c16="http://schemas.microsoft.com/office/drawing/2014/chart" uri="{C3380CC4-5D6E-409C-BE32-E72D297353CC}">
                    <c16:uniqueId val="{0000000E-4187-4386-B689-CBA7B64283AC}"/>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560216115344747"/>
          <c:y val="0.37017927998221684"/>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525768391100646"/>
          <c:y val="6.9284776902887146E-2"/>
          <c:w val="0.75098421108576385"/>
          <c:h val="0.83703448527267421"/>
        </c:manualLayout>
      </c:layout>
      <c:doughnutChart>
        <c:varyColors val="1"/>
        <c:ser>
          <c:idx val="2"/>
          <c:order val="2"/>
          <c:tx>
            <c:strRef>
              <c:f>'図2.1-3　ブロック積護岸の経過年数'!$D$7</c:f>
              <c:strCache>
                <c:ptCount val="1"/>
                <c:pt idx="0">
                  <c:v>20年後</c:v>
                </c:pt>
              </c:strCache>
              <c:extLst xmlns:c15="http://schemas.microsoft.com/office/drawing/2012/chart"/>
            </c:strRef>
          </c:tx>
          <c:spPr>
            <a:solidFill>
              <a:srgbClr val="009900"/>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A9FC-4119-8F93-62C3F96280A2}"/>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A9FC-4119-8F93-62C3F96280A2}"/>
              </c:ext>
            </c:extLst>
          </c:dPt>
          <c:dLbls>
            <c:delete val="1"/>
          </c:dLbls>
          <c:cat>
            <c:strRef>
              <c:f>'図2.1-3　ブロック積護岸の経過年数'!$A$8:$A$9</c:f>
              <c:strCache>
                <c:ptCount val="2"/>
                <c:pt idx="0">
                  <c:v>50年超</c:v>
                </c:pt>
                <c:pt idx="1">
                  <c:v>50年未満</c:v>
                </c:pt>
              </c:strCache>
              <c:extLst xmlns:c15="http://schemas.microsoft.com/office/drawing/2012/chart"/>
            </c:strRef>
          </c:cat>
          <c:val>
            <c:numRef>
              <c:f>'図2.1-3　ブロック積護岸の経過年数'!$D$8:$D$9</c:f>
              <c:numCache>
                <c:formatCode>0.00</c:formatCode>
                <c:ptCount val="2"/>
                <c:pt idx="0">
                  <c:v>0.85723626852659107</c:v>
                </c:pt>
                <c:pt idx="1">
                  <c:v>0.14276373147340893</c:v>
                </c:pt>
              </c:numCache>
              <c:extLst xmlns:c15="http://schemas.microsoft.com/office/drawing/2012/chart"/>
            </c:numRef>
          </c:val>
          <c:extLst>
            <c:ext xmlns:c16="http://schemas.microsoft.com/office/drawing/2014/chart" uri="{C3380CC4-5D6E-409C-BE32-E72D297353CC}">
              <c16:uniqueId val="{00000004-A9FC-4119-8F93-62C3F96280A2}"/>
            </c:ext>
          </c:extLst>
        </c:ser>
        <c:dLbls>
          <c:showLegendKey val="0"/>
          <c:showVal val="1"/>
          <c:showCatName val="0"/>
          <c:showSerName val="0"/>
          <c:showPercent val="0"/>
          <c:showBubbleSize val="0"/>
          <c:showLeaderLines val="1"/>
        </c:dLbls>
        <c:firstSliceAng val="0"/>
        <c:holeSize val="45"/>
        <c:extLst>
          <c:ext xmlns:c15="http://schemas.microsoft.com/office/drawing/2012/chart" uri="{02D57815-91ED-43cb-92C2-25804820EDAC}">
            <c15:filteredPieSeries>
              <c15:ser>
                <c:idx val="0"/>
                <c:order val="0"/>
                <c:tx>
                  <c:strRef>
                    <c:extLst>
                      <c:ext uri="{02D57815-91ED-43cb-92C2-25804820EDAC}">
                        <c15:formulaRef>
                          <c15:sqref>'図2.1-3　ブロック積護岸の経過年数'!$B$7</c15:sqref>
                        </c15:formulaRef>
                      </c:ext>
                    </c:extLst>
                    <c:strCache>
                      <c:ptCount val="1"/>
                      <c:pt idx="0">
                        <c:v>現在</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A9FC-4119-8F93-62C3F96280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A9FC-4119-8F93-62C3F96280A2}"/>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xmlns:c16="http://schemas.microsoft.com/office/drawing/2014/chart" uri="{C3380CC4-5D6E-409C-BE32-E72D297353CC}">
                        <c16:uniqueId val="{00000006-A9FC-4119-8F93-62C3F96280A2}"/>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uri="{CE6537A1-D6FC-4f65-9D91-7224C49458BB}">
                        <c15:layout>
                          <c:manualLayout>
                            <c:w val="0.22845275181723779"/>
                            <c:h val="0.23062518226888301"/>
                          </c:manualLayout>
                        </c15:layout>
                      </c:ext>
                      <c:ext xmlns:c16="http://schemas.microsoft.com/office/drawing/2014/chart" uri="{C3380CC4-5D6E-409C-BE32-E72D297353CC}">
                        <c16:uniqueId val="{00000008-A9FC-4119-8F93-62C3F96280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showLeaderLines val="0"/>
                  <c:extLst>
                    <c:ext uri="{CE6537A1-D6FC-4f65-9D91-7224C49458BB}"/>
                  </c:extLst>
                </c:dLbls>
                <c:cat>
                  <c:strRef>
                    <c:extLst>
                      <c:ext uri="{02D57815-91ED-43cb-92C2-25804820EDAC}">
                        <c15:formulaRef>
                          <c15:sqref>'図2.1-3　ブロック積護岸の経過年数'!$A$8:$A$9</c15:sqref>
                        </c15:formulaRef>
                      </c:ext>
                    </c:extLst>
                    <c:strCache>
                      <c:ptCount val="2"/>
                      <c:pt idx="0">
                        <c:v>50年超</c:v>
                      </c:pt>
                      <c:pt idx="1">
                        <c:v>50年未満</c:v>
                      </c:pt>
                    </c:strCache>
                  </c:strRef>
                </c:cat>
                <c:val>
                  <c:numRef>
                    <c:extLst>
                      <c:ext uri="{02D57815-91ED-43cb-92C2-25804820EDAC}">
                        <c15:formulaRef>
                          <c15:sqref>'図2.1-3　ブロック積護岸の経過年数'!$B$8:$B$9</c15:sqref>
                        </c15:formulaRef>
                      </c:ext>
                    </c:extLst>
                    <c:numCache>
                      <c:formatCode>0.00</c:formatCode>
                      <c:ptCount val="2"/>
                      <c:pt idx="0">
                        <c:v>0.54250217959895375</c:v>
                      </c:pt>
                      <c:pt idx="1">
                        <c:v>0.45749782040104625</c:v>
                      </c:pt>
                    </c:numCache>
                  </c:numRef>
                </c:val>
                <c:extLst>
                  <c:ext xmlns:c16="http://schemas.microsoft.com/office/drawing/2014/chart" uri="{C3380CC4-5D6E-409C-BE32-E72D297353CC}">
                    <c16:uniqueId val="{00000009-A9FC-4119-8F93-62C3F96280A2}"/>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'図2.1-3　ブロック積護岸の経過年数'!$C$7</c15:sqref>
                        </c15:formulaRef>
                      </c:ext>
                    </c:extLst>
                    <c:strCache>
                      <c:ptCount val="1"/>
                      <c:pt idx="0">
                        <c:v>10年後</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A9FC-4119-8F93-62C3F96280A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A9FC-4119-8F93-62C3F96280A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'図2.1-3　ブロック積護岸の経過年数'!$A$8:$A$9</c15:sqref>
                        </c15:formulaRef>
                      </c:ext>
                    </c:extLst>
                    <c:strCache>
                      <c:ptCount val="2"/>
                      <c:pt idx="0">
                        <c:v>50年超</c:v>
                      </c:pt>
                      <c:pt idx="1">
                        <c:v>50年未満</c:v>
                      </c:pt>
                    </c:strCache>
                  </c:strRef>
                </c:cat>
                <c:val>
                  <c:numRef>
                    <c:extLst xmlns:c15="http://schemas.microsoft.com/office/drawing/2012/chart">
                      <c:ext xmlns:c15="http://schemas.microsoft.com/office/drawing/2012/chart" uri="{02D57815-91ED-43cb-92C2-25804820EDAC}">
                        <c15:formulaRef>
                          <c15:sqref>'図2.1-3　ブロック積護岸の経過年数'!$C$8:$C$9</c15:sqref>
                        </c15:formulaRef>
                      </c:ext>
                    </c:extLst>
                    <c:numCache>
                      <c:formatCode>0.00</c:formatCode>
                      <c:ptCount val="2"/>
                      <c:pt idx="0">
                        <c:v>0.6857018308631212</c:v>
                      </c:pt>
                      <c:pt idx="1">
                        <c:v>0.3142981691368788</c:v>
                      </c:pt>
                    </c:numCache>
                  </c:numRef>
                </c:val>
                <c:extLst xmlns:c15="http://schemas.microsoft.com/office/drawing/2012/chart">
                  <c:ext xmlns:c16="http://schemas.microsoft.com/office/drawing/2014/chart" uri="{C3380CC4-5D6E-409C-BE32-E72D297353CC}">
                    <c16:uniqueId val="{0000000E-A9FC-4119-8F93-62C3F96280A2}"/>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1" cy="488793"/>
          </a:xfrm>
          <a:prstGeom prst="rect">
            <a:avLst/>
          </a:prstGeom>
        </p:spPr>
        <p:txBody>
          <a:bodyPr vert="horz" lIns="89639" tIns="44823" rIns="89639" bIns="4482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1" y="0"/>
            <a:ext cx="2880101" cy="488793"/>
          </a:xfrm>
          <a:prstGeom prst="rect">
            <a:avLst/>
          </a:prstGeom>
        </p:spPr>
        <p:txBody>
          <a:bodyPr vert="horz" lIns="89639" tIns="44823" rIns="89639" bIns="44823" rtlCol="0"/>
          <a:lstStyle>
            <a:lvl1pPr algn="r">
              <a:defRPr sz="1200"/>
            </a:lvl1pPr>
          </a:lstStyle>
          <a:p>
            <a:fld id="{29472AE3-829E-42FD-BDF5-9930118AE71F}" type="datetimeFigureOut">
              <a:rPr kumimoji="1" lang="ja-JP" altLang="en-US" smtClean="0"/>
              <a:t>2024/3/25</a:t>
            </a:fld>
            <a:endParaRPr kumimoji="1" lang="ja-JP" altLang="en-US"/>
          </a:p>
        </p:txBody>
      </p:sp>
      <p:sp>
        <p:nvSpPr>
          <p:cNvPr id="4" name="フッター プレースホルダー 3"/>
          <p:cNvSpPr>
            <a:spLocks noGrp="1"/>
          </p:cNvSpPr>
          <p:nvPr>
            <p:ph type="ftr" sz="quarter" idx="2"/>
          </p:nvPr>
        </p:nvSpPr>
        <p:spPr>
          <a:xfrm>
            <a:off x="8" y="9287064"/>
            <a:ext cx="2880101" cy="488792"/>
          </a:xfrm>
          <a:prstGeom prst="rect">
            <a:avLst/>
          </a:prstGeom>
        </p:spPr>
        <p:txBody>
          <a:bodyPr vert="horz" lIns="89639" tIns="44823" rIns="89639" bIns="4482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1" y="9287064"/>
            <a:ext cx="2880101" cy="488792"/>
          </a:xfrm>
          <a:prstGeom prst="rect">
            <a:avLst/>
          </a:prstGeom>
        </p:spPr>
        <p:txBody>
          <a:bodyPr vert="horz" lIns="89639" tIns="44823" rIns="89639" bIns="44823"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1" cy="488793"/>
          </a:xfrm>
          <a:prstGeom prst="rect">
            <a:avLst/>
          </a:prstGeom>
        </p:spPr>
        <p:txBody>
          <a:bodyPr vert="horz" lIns="89639" tIns="44823" rIns="89639" bIns="44823"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1" y="0"/>
            <a:ext cx="2880101" cy="488793"/>
          </a:xfrm>
          <a:prstGeom prst="rect">
            <a:avLst/>
          </a:prstGeom>
        </p:spPr>
        <p:txBody>
          <a:bodyPr vert="horz" lIns="89639" tIns="44823" rIns="89639" bIns="44823" rtlCol="0"/>
          <a:lstStyle>
            <a:lvl1pPr algn="r">
              <a:defRPr sz="1200"/>
            </a:lvl1pPr>
          </a:lstStyle>
          <a:p>
            <a:fld id="{C66E6DC5-E089-448C-ADA9-C53EA216882B}"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39" tIns="44823" rIns="89639" bIns="44823" rtlCol="0" anchor="ctr"/>
          <a:lstStyle/>
          <a:p>
            <a:endParaRPr lang="ja-JP" altLang="en-US"/>
          </a:p>
        </p:txBody>
      </p:sp>
      <p:sp>
        <p:nvSpPr>
          <p:cNvPr id="5" name="ノート プレースホルダー 4"/>
          <p:cNvSpPr>
            <a:spLocks noGrp="1"/>
          </p:cNvSpPr>
          <p:nvPr>
            <p:ph type="body" sz="quarter" idx="3"/>
          </p:nvPr>
        </p:nvSpPr>
        <p:spPr>
          <a:xfrm>
            <a:off x="665000" y="4644312"/>
            <a:ext cx="5316870" cy="4399133"/>
          </a:xfrm>
          <a:prstGeom prst="rect">
            <a:avLst/>
          </a:prstGeom>
        </p:spPr>
        <p:txBody>
          <a:bodyPr vert="horz" lIns="89639" tIns="44823" rIns="89639" bIns="448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287064"/>
            <a:ext cx="2880101" cy="488792"/>
          </a:xfrm>
          <a:prstGeom prst="rect">
            <a:avLst/>
          </a:prstGeom>
        </p:spPr>
        <p:txBody>
          <a:bodyPr vert="horz" lIns="89639" tIns="44823" rIns="89639" bIns="4482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1" y="9287064"/>
            <a:ext cx="2880101" cy="488792"/>
          </a:xfrm>
          <a:prstGeom prst="rect">
            <a:avLst/>
          </a:prstGeom>
        </p:spPr>
        <p:txBody>
          <a:bodyPr vert="horz" lIns="89639" tIns="44823" rIns="89639" bIns="44823"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6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8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81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06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1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43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57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76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2024/3/25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2024/3/25</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microsoft.com/office/2007/relationships/hdphoto" Target="../media/hdphoto1.wdp"/><Relationship Id="rId10" Type="http://schemas.openxmlformats.org/officeDocument/2006/relationships/image" Target="../media/image41.jpeg"/><Relationship Id="rId4" Type="http://schemas.openxmlformats.org/officeDocument/2006/relationships/image" Target="../media/image36.pn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3.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3.png"/><Relationship Id="rId18" Type="http://schemas.openxmlformats.org/officeDocument/2006/relationships/image" Target="../media/image67.png"/><Relationship Id="rId26" Type="http://schemas.openxmlformats.org/officeDocument/2006/relationships/image" Target="../media/image73.jpeg"/><Relationship Id="rId3" Type="http://schemas.openxmlformats.org/officeDocument/2006/relationships/image" Target="../media/image58.png"/><Relationship Id="rId21" Type="http://schemas.openxmlformats.org/officeDocument/2006/relationships/image" Target="../media/image69.png"/><Relationship Id="rId7" Type="http://schemas.openxmlformats.org/officeDocument/2006/relationships/image" Target="../media/image60.png"/><Relationship Id="rId12" Type="http://schemas.microsoft.com/office/2007/relationships/hdphoto" Target="../media/hdphoto9.wdp"/><Relationship Id="rId17" Type="http://schemas.openxmlformats.org/officeDocument/2006/relationships/image" Target="../media/image66.emf"/><Relationship Id="rId25" Type="http://schemas.openxmlformats.org/officeDocument/2006/relationships/image" Target="../media/image72.jpeg"/><Relationship Id="rId2" Type="http://schemas.openxmlformats.org/officeDocument/2006/relationships/notesSlide" Target="../notesSlides/notesSlide10.xml"/><Relationship Id="rId16" Type="http://schemas.openxmlformats.org/officeDocument/2006/relationships/image" Target="../media/image65.emf"/><Relationship Id="rId20" Type="http://schemas.microsoft.com/office/2007/relationships/hdphoto" Target="../media/hdphoto11.wdp"/><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62.png"/><Relationship Id="rId24" Type="http://schemas.openxmlformats.org/officeDocument/2006/relationships/image" Target="../media/image71.jpeg"/><Relationship Id="rId5" Type="http://schemas.openxmlformats.org/officeDocument/2006/relationships/image" Target="../media/image59.png"/><Relationship Id="rId15" Type="http://schemas.openxmlformats.org/officeDocument/2006/relationships/image" Target="../media/image64.emf"/><Relationship Id="rId23" Type="http://schemas.openxmlformats.org/officeDocument/2006/relationships/image" Target="../media/image70.jpeg"/><Relationship Id="rId28" Type="http://schemas.openxmlformats.org/officeDocument/2006/relationships/image" Target="../media/image75.emf"/><Relationship Id="rId10" Type="http://schemas.microsoft.com/office/2007/relationships/hdphoto" Target="../media/hdphoto8.wdp"/><Relationship Id="rId19" Type="http://schemas.openxmlformats.org/officeDocument/2006/relationships/image" Target="../media/image68.png"/><Relationship Id="rId4" Type="http://schemas.microsoft.com/office/2007/relationships/hdphoto" Target="../media/hdphoto5.wdp"/><Relationship Id="rId9" Type="http://schemas.openxmlformats.org/officeDocument/2006/relationships/image" Target="../media/image61.png"/><Relationship Id="rId14" Type="http://schemas.microsoft.com/office/2007/relationships/hdphoto" Target="../media/hdphoto10.wdp"/><Relationship Id="rId22" Type="http://schemas.microsoft.com/office/2007/relationships/hdphoto" Target="../media/hdphoto12.wdp"/><Relationship Id="rId27" Type="http://schemas.openxmlformats.org/officeDocument/2006/relationships/image" Target="../media/image74.emf"/></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image" Target="../media/image84.png"/><Relationship Id="rId3" Type="http://schemas.microsoft.com/office/2007/relationships/hdphoto" Target="../media/hdphoto13.wdp"/><Relationship Id="rId7" Type="http://schemas.openxmlformats.org/officeDocument/2006/relationships/image" Target="../media/image80.emf"/><Relationship Id="rId12" Type="http://schemas.microsoft.com/office/2007/relationships/hdphoto" Target="../media/hdphoto16.wdp"/><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3.png"/><Relationship Id="rId5" Type="http://schemas.microsoft.com/office/2007/relationships/hdphoto" Target="../media/hdphoto14.wdp"/><Relationship Id="rId10" Type="http://schemas.microsoft.com/office/2007/relationships/hdphoto" Target="../media/hdphoto15.wdp"/><Relationship Id="rId4" Type="http://schemas.openxmlformats.org/officeDocument/2006/relationships/image" Target="../media/image78.png"/><Relationship Id="rId9" Type="http://schemas.openxmlformats.org/officeDocument/2006/relationships/image" Target="../media/image82.png"/><Relationship Id="rId14" Type="http://schemas.microsoft.com/office/2007/relationships/hdphoto" Target="../media/hdphoto17.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8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chart" Target="../charts/chart1.xml"/><Relationship Id="rId7"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emf"/><Relationship Id="rId10" Type="http://schemas.openxmlformats.org/officeDocument/2006/relationships/image" Target="../media/image29.jpeg"/><Relationship Id="rId4" Type="http://schemas.openxmlformats.org/officeDocument/2006/relationships/image" Target="../media/image23.emf"/><Relationship Id="rId9" Type="http://schemas.openxmlformats.org/officeDocument/2006/relationships/image" Target="../media/image28.jpeg"/><Relationship Id="rId1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180" y="1268760"/>
            <a:ext cx="9144000" cy="2304256"/>
          </a:xfrm>
        </p:spPr>
        <p:txBody>
          <a:bodyPr>
            <a:normAutofit fontScale="90000"/>
          </a:bodyPr>
          <a:lstStyle/>
          <a:p>
            <a:pPr marL="182880" indent="0" algn="ctr">
              <a:buNone/>
            </a:pPr>
            <a:r>
              <a:rPr kumimoji="1" lang="ja-JP" altLang="en-US" sz="4000" b="1" dirty="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維持管理技術審議会</a:t>
            </a:r>
            <a:br>
              <a:rPr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r>
              <a:rPr kumimoji="1" lang="ja-JP" altLang="en-US" sz="4000" b="1" dirty="0">
                <a:latin typeface="Meiryo UI" pitchFamily="50" charset="-128"/>
                <a:ea typeface="Meiryo UI" pitchFamily="50" charset="-128"/>
                <a:cs typeface="Meiryo UI" pitchFamily="50" charset="-128"/>
              </a:rPr>
              <a:t>第１回　</a:t>
            </a:r>
            <a:r>
              <a:rPr lang="ja-JP" altLang="en-US" sz="4000" dirty="0">
                <a:latin typeface="Meiryo UI" pitchFamily="50" charset="-128"/>
                <a:ea typeface="Meiryo UI" pitchFamily="50" charset="-128"/>
                <a:cs typeface="Meiryo UI" pitchFamily="50" charset="-128"/>
              </a:rPr>
              <a:t>河川等</a:t>
            </a:r>
            <a:r>
              <a:rPr kumimoji="1" lang="ja-JP" altLang="en-US" sz="4000" b="1" dirty="0">
                <a:latin typeface="Meiryo UI" pitchFamily="50" charset="-128"/>
                <a:ea typeface="Meiryo UI" pitchFamily="50" charset="-128"/>
                <a:cs typeface="Meiryo UI" pitchFamily="50" charset="-128"/>
              </a:rPr>
              <a:t>部会</a:t>
            </a:r>
            <a:br>
              <a:rPr kumimoji="1"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endParaRPr kumimoji="1" lang="ja-JP" altLang="en-US" sz="2700" b="1" dirty="0">
              <a:latin typeface="Meiryo UI" pitchFamily="50" charset="-128"/>
              <a:ea typeface="Meiryo UI" pitchFamily="50" charset="-128"/>
              <a:cs typeface="Meiryo UI" pitchFamily="50" charset="-128"/>
            </a:endParaRPr>
          </a:p>
        </p:txBody>
      </p:sp>
      <p:sp>
        <p:nvSpPr>
          <p:cNvPr id="8" name="サブタイトル 2"/>
          <p:cNvSpPr txBox="1">
            <a:spLocks/>
          </p:cNvSpPr>
          <p:nvPr/>
        </p:nvSpPr>
        <p:spPr>
          <a:xfrm>
            <a:off x="0" y="3753131"/>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en-US" altLang="ja-JP" sz="3200" b="1" dirty="0">
                <a:latin typeface="Meiryo UI" pitchFamily="50" charset="-128"/>
                <a:ea typeface="Meiryo UI" pitchFamily="50" charset="-128"/>
                <a:cs typeface="Meiryo UI" pitchFamily="50" charset="-128"/>
              </a:rPr>
              <a:t>《</a:t>
            </a:r>
            <a:r>
              <a:rPr lang="ja-JP" altLang="en-US" sz="3200" b="1" dirty="0">
                <a:latin typeface="Meiryo UI" pitchFamily="50" charset="-128"/>
                <a:ea typeface="Meiryo UI" pitchFamily="50" charset="-128"/>
                <a:cs typeface="Meiryo UI" pitchFamily="50" charset="-128"/>
              </a:rPr>
              <a:t>各施設の現計画の検証、課題と対応方針について</a:t>
            </a:r>
            <a:r>
              <a:rPr lang="en-US" altLang="ja-JP" sz="3200" b="1" dirty="0">
                <a:latin typeface="Meiryo UI" pitchFamily="50" charset="-128"/>
                <a:ea typeface="Meiryo UI" pitchFamily="50" charset="-128"/>
                <a:cs typeface="Meiryo UI" pitchFamily="50" charset="-128"/>
              </a:rPr>
              <a:t>》</a:t>
            </a:r>
            <a:endParaRPr lang="ja-JP" altLang="en-US" sz="3200" b="1" dirty="0">
              <a:latin typeface="Meiryo UI" pitchFamily="50" charset="-128"/>
              <a:ea typeface="Meiryo UI" pitchFamily="50" charset="-128"/>
              <a:cs typeface="Meiryo UI" pitchFamily="50" charset="-128"/>
            </a:endParaRPr>
          </a:p>
        </p:txBody>
      </p:sp>
      <p:sp>
        <p:nvSpPr>
          <p:cNvPr id="6" name="スライド番号プレースホルダー 17">
            <a:extLst>
              <a:ext uri="{FF2B5EF4-FFF2-40B4-BE49-F238E27FC236}">
                <a16:creationId xmlns:a16="http://schemas.microsoft.com/office/drawing/2014/main" id="{568234FF-1C40-4B1D-98C8-DF509959AD12}"/>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5" name="サブタイトル 2">
            <a:extLst>
              <a:ext uri="{FF2B5EF4-FFF2-40B4-BE49-F238E27FC236}">
                <a16:creationId xmlns:a16="http://schemas.microsoft.com/office/drawing/2014/main" id="{87E11EAB-A6CE-437E-8633-27937AE1085C}"/>
              </a:ext>
            </a:extLst>
          </p:cNvPr>
          <p:cNvSpPr txBox="1">
            <a:spLocks/>
          </p:cNvSpPr>
          <p:nvPr/>
        </p:nvSpPr>
        <p:spPr>
          <a:xfrm>
            <a:off x="0" y="4765144"/>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3200" dirty="0">
                <a:latin typeface="Meiryo UI" pitchFamily="50" charset="-128"/>
                <a:ea typeface="Meiryo UI" pitchFamily="50" charset="-128"/>
                <a:cs typeface="Meiryo UI" pitchFamily="50" charset="-128"/>
              </a:rPr>
              <a:t>（河川管理施設編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本編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a:t>
            </a:r>
          </a:p>
        </p:txBody>
      </p:sp>
      <p:sp>
        <p:nvSpPr>
          <p:cNvPr id="7" name="サブタイトル 2">
            <a:extLst>
              <a:ext uri="{FF2B5EF4-FFF2-40B4-BE49-F238E27FC236}">
                <a16:creationId xmlns:a16="http://schemas.microsoft.com/office/drawing/2014/main" id="{8BE72615-6364-4B6C-945A-D7D07E5BBAC5}"/>
              </a:ext>
            </a:extLst>
          </p:cNvPr>
          <p:cNvSpPr txBox="1">
            <a:spLocks/>
          </p:cNvSpPr>
          <p:nvPr/>
        </p:nvSpPr>
        <p:spPr>
          <a:xfrm>
            <a:off x="0" y="6190456"/>
            <a:ext cx="9144000" cy="550912"/>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lgn="ctr">
              <a:buNone/>
            </a:pPr>
            <a:endParaRPr lang="ja-JP" altLang="en-US" sz="2400" b="1"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1F713424-2CB0-4B21-B863-140D4FCC0CFE}"/>
              </a:ext>
            </a:extLst>
          </p:cNvPr>
          <p:cNvSpPr txBox="1"/>
          <p:nvPr/>
        </p:nvSpPr>
        <p:spPr>
          <a:xfrm>
            <a:off x="7020272" y="357664"/>
            <a:ext cx="2123728" cy="369332"/>
          </a:xfrm>
          <a:prstGeom prst="rect">
            <a:avLst/>
          </a:prstGeom>
          <a:noFill/>
        </p:spPr>
        <p:txBody>
          <a:bodyPr wrap="square" rtlCol="0">
            <a:spAutoFit/>
          </a:bodyPr>
          <a:lstStyle/>
          <a:p>
            <a:r>
              <a:rPr kumimoji="1" lang="ja-JP" altLang="en-US" b="1" dirty="0"/>
              <a:t>　</a:t>
            </a:r>
            <a:r>
              <a:rPr kumimoji="1" lang="en-US" altLang="ja-JP" b="1" dirty="0"/>
              <a:t>【</a:t>
            </a:r>
            <a:r>
              <a:rPr kumimoji="1" lang="ja-JP" altLang="en-US" b="1" dirty="0"/>
              <a:t>資料１－１</a:t>
            </a:r>
            <a:r>
              <a:rPr kumimoji="1" lang="en-US" altLang="ja-JP" b="1" dirty="0"/>
              <a:t>】</a:t>
            </a:r>
            <a:endParaRPr kumimoji="1" lang="ja-JP" altLang="en-US" b="1" dirty="0"/>
          </a:p>
        </p:txBody>
      </p:sp>
    </p:spTree>
    <p:extLst>
      <p:ext uri="{BB962C8B-B14F-4D97-AF65-F5344CB8AC3E}">
        <p14:creationId xmlns:p14="http://schemas.microsoft.com/office/powerpoint/2010/main" val="219608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8555" y="992416"/>
            <a:ext cx="1840037"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⑤</a:t>
            </a:r>
            <a:r>
              <a:rPr lang="ja-JP" altLang="en-US" b="1" dirty="0">
                <a:latin typeface="Meiryo UI" pitchFamily="50" charset="-128"/>
                <a:ea typeface="Meiryo UI" pitchFamily="50" charset="-128"/>
                <a:cs typeface="Meiryo UI" pitchFamily="50" charset="-128"/>
              </a:rPr>
              <a:t>その他施設</a:t>
            </a:r>
            <a:endParaRPr kumimoji="1" lang="ja-JP" altLang="en-US" b="1"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302067" y="1291600"/>
            <a:ext cx="2253709"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●水都関連施設</a:t>
            </a:r>
            <a:endParaRPr kumimoji="1" lang="ja-JP" altLang="en-US" dirty="0">
              <a:latin typeface="Meiryo UI" pitchFamily="50" charset="-128"/>
              <a:ea typeface="Meiryo UI" pitchFamily="50" charset="-128"/>
              <a:cs typeface="Meiryo UI" pitchFamily="50" charset="-128"/>
            </a:endParaRPr>
          </a:p>
        </p:txBody>
      </p:sp>
      <p:pic>
        <p:nvPicPr>
          <p:cNvPr id="19" name="図 13">
            <a:extLst>
              <a:ext uri="{FF2B5EF4-FFF2-40B4-BE49-F238E27FC236}">
                <a16:creationId xmlns:a16="http://schemas.microsoft.com/office/drawing/2014/main" id="{5F7D34B0-0061-472A-8435-D946E39A3E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0263" y="1809588"/>
            <a:ext cx="2715958" cy="2036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4" descr="080330 八軒家浜船着場">
            <a:extLst>
              <a:ext uri="{FF2B5EF4-FFF2-40B4-BE49-F238E27FC236}">
                <a16:creationId xmlns:a16="http://schemas.microsoft.com/office/drawing/2014/main" id="{B4E8CE84-8EEC-46BE-B688-136D716B66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 r="4478"/>
          <a:stretch/>
        </p:blipFill>
        <p:spPr bwMode="auto">
          <a:xfrm>
            <a:off x="124293" y="1809588"/>
            <a:ext cx="3039742" cy="21165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F27A6493-0C5A-4BF4-8CFA-D4BE6FFB628D}"/>
              </a:ext>
            </a:extLst>
          </p:cNvPr>
          <p:cNvSpPr txBox="1"/>
          <p:nvPr/>
        </p:nvSpPr>
        <p:spPr>
          <a:xfrm rot="10800000" flipV="1">
            <a:off x="5243706" y="3895746"/>
            <a:ext cx="3216725"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護岸ライトアップ施設（大川、堂島川）</a:t>
            </a:r>
            <a:endParaRPr kumimoji="1" lang="ja-JP" altLang="en-US" sz="1100" dirty="0">
              <a:latin typeface="Meiryo UI" pitchFamily="50" charset="-128"/>
              <a:ea typeface="Meiryo UI" pitchFamily="50" charset="-128"/>
              <a:cs typeface="Meiryo UI" pitchFamily="50" charset="-128"/>
            </a:endParaRPr>
          </a:p>
        </p:txBody>
      </p:sp>
      <p:sp>
        <p:nvSpPr>
          <p:cNvPr id="43" name="テキスト ボックス 42">
            <a:extLst>
              <a:ext uri="{FF2B5EF4-FFF2-40B4-BE49-F238E27FC236}">
                <a16:creationId xmlns:a16="http://schemas.microsoft.com/office/drawing/2014/main" id="{326BE84A-CCC7-447A-82EC-1F95EAABAA29}"/>
              </a:ext>
            </a:extLst>
          </p:cNvPr>
          <p:cNvSpPr txBox="1"/>
          <p:nvPr/>
        </p:nvSpPr>
        <p:spPr>
          <a:xfrm rot="10800000" flipV="1">
            <a:off x="561582" y="3933056"/>
            <a:ext cx="3506362"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「川の駅はちけんや」と「八軒家浜防災船着場</a:t>
            </a:r>
            <a:r>
              <a:rPr kumimoji="1" lang="ja-JP" altLang="en-US" sz="1100" dirty="0">
                <a:latin typeface="Meiryo UI" pitchFamily="50" charset="-128"/>
                <a:ea typeface="Meiryo UI" pitchFamily="50" charset="-128"/>
                <a:cs typeface="Meiryo UI" pitchFamily="50" charset="-128"/>
              </a:rPr>
              <a:t>（浮桟橋）」</a:t>
            </a:r>
          </a:p>
        </p:txBody>
      </p:sp>
      <p:pic>
        <p:nvPicPr>
          <p:cNvPr id="28" name="図 27">
            <a:extLst>
              <a:ext uri="{FF2B5EF4-FFF2-40B4-BE49-F238E27FC236}">
                <a16:creationId xmlns:a16="http://schemas.microsoft.com/office/drawing/2014/main" id="{57681A20-E092-45F9-B6A2-5E2D18BD9F6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tretch>
            <a:fillRect/>
          </a:stretch>
        </p:blipFill>
        <p:spPr>
          <a:xfrm>
            <a:off x="396365" y="4469451"/>
            <a:ext cx="2668535" cy="1868402"/>
          </a:xfrm>
          <a:prstGeom prst="rect">
            <a:avLst/>
          </a:prstGeom>
          <a:ln>
            <a:noFill/>
          </a:ln>
        </p:spPr>
      </p:pic>
      <p:pic>
        <p:nvPicPr>
          <p:cNvPr id="29" name="Picture 2">
            <a:extLst>
              <a:ext uri="{FF2B5EF4-FFF2-40B4-BE49-F238E27FC236}">
                <a16:creationId xmlns:a16="http://schemas.microsoft.com/office/drawing/2014/main" id="{1F07F966-585D-45B4-B81B-651C8BE53DC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8"/>
          <a:stretch/>
        </p:blipFill>
        <p:spPr bwMode="auto">
          <a:xfrm>
            <a:off x="3215071" y="4710507"/>
            <a:ext cx="2970054" cy="162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a:extLst>
              <a:ext uri="{FF2B5EF4-FFF2-40B4-BE49-F238E27FC236}">
                <a16:creationId xmlns:a16="http://schemas.microsoft.com/office/drawing/2014/main" id="{F63D6422-786F-47F7-B812-C63E31893A5E}"/>
              </a:ext>
            </a:extLst>
          </p:cNvPr>
          <p:cNvSpPr txBox="1"/>
          <p:nvPr/>
        </p:nvSpPr>
        <p:spPr>
          <a:xfrm rot="10800000" flipV="1">
            <a:off x="632823" y="6326388"/>
            <a:ext cx="2664296"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にぎわい施設（木津川トコトコダンダン）</a:t>
            </a:r>
            <a:endParaRPr kumimoji="1" lang="ja-JP" altLang="en-US" sz="1100" dirty="0">
              <a:latin typeface="Meiryo UI" pitchFamily="50" charset="-128"/>
              <a:ea typeface="Meiryo UI" pitchFamily="50" charset="-128"/>
              <a:cs typeface="Meiryo UI" pitchFamily="50" charset="-128"/>
            </a:endParaRPr>
          </a:p>
        </p:txBody>
      </p:sp>
      <p:sp>
        <p:nvSpPr>
          <p:cNvPr id="31" name="テキスト ボックス 30">
            <a:extLst>
              <a:ext uri="{FF2B5EF4-FFF2-40B4-BE49-F238E27FC236}">
                <a16:creationId xmlns:a16="http://schemas.microsoft.com/office/drawing/2014/main" id="{5C6BBF40-F9BD-4387-84F1-7F2DD16CCE06}"/>
              </a:ext>
            </a:extLst>
          </p:cNvPr>
          <p:cNvSpPr txBox="1"/>
          <p:nvPr/>
        </p:nvSpPr>
        <p:spPr>
          <a:xfrm rot="10800000" flipV="1">
            <a:off x="3379168" y="6317711"/>
            <a:ext cx="2664296"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にぎわい施設（大川ふれあいの水辺）</a:t>
            </a:r>
            <a:endParaRPr kumimoji="1" lang="ja-JP" altLang="en-US" sz="1100" dirty="0">
              <a:latin typeface="Meiryo UI" pitchFamily="50" charset="-128"/>
              <a:ea typeface="Meiryo UI" pitchFamily="50" charset="-128"/>
              <a:cs typeface="Meiryo UI" pitchFamily="50" charset="-128"/>
            </a:endParaRPr>
          </a:p>
        </p:txBody>
      </p:sp>
      <p:pic>
        <p:nvPicPr>
          <p:cNvPr id="33" name="Picture 2" descr="P8060441">
            <a:extLst>
              <a:ext uri="{FF2B5EF4-FFF2-40B4-BE49-F238E27FC236}">
                <a16:creationId xmlns:a16="http://schemas.microsoft.com/office/drawing/2014/main" id="{D33B04B8-93E5-4406-B9FD-8D7DC4A2FCC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716" b="20937"/>
          <a:stretch/>
        </p:blipFill>
        <p:spPr bwMode="auto">
          <a:xfrm>
            <a:off x="6454498" y="4704018"/>
            <a:ext cx="2442654" cy="16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a:extLst>
              <a:ext uri="{FF2B5EF4-FFF2-40B4-BE49-F238E27FC236}">
                <a16:creationId xmlns:a16="http://schemas.microsoft.com/office/drawing/2014/main" id="{EC00896F-2741-422C-BB37-C0377F71BE3B}"/>
              </a:ext>
            </a:extLst>
          </p:cNvPr>
          <p:cNvSpPr txBox="1"/>
          <p:nvPr/>
        </p:nvSpPr>
        <p:spPr>
          <a:xfrm rot="10800000" flipV="1">
            <a:off x="6705576" y="6317711"/>
            <a:ext cx="2253294"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にぎわい施設（中之島バンクス）</a:t>
            </a:r>
            <a:endParaRPr kumimoji="1" lang="ja-JP" altLang="en-US" sz="1100" dirty="0">
              <a:latin typeface="Meiryo UI" pitchFamily="50" charset="-128"/>
              <a:ea typeface="Meiryo UI" pitchFamily="50" charset="-128"/>
              <a:cs typeface="Meiryo UI" pitchFamily="50" charset="-128"/>
            </a:endParaRPr>
          </a:p>
        </p:txBody>
      </p:sp>
      <p:pic>
        <p:nvPicPr>
          <p:cNvPr id="7" name="図 6">
            <a:extLst>
              <a:ext uri="{FF2B5EF4-FFF2-40B4-BE49-F238E27FC236}">
                <a16:creationId xmlns:a16="http://schemas.microsoft.com/office/drawing/2014/main" id="{6B8B7871-19F1-4A6D-A62F-9CBA3FBE4F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712"/>
          <a:stretch/>
        </p:blipFill>
        <p:spPr>
          <a:xfrm>
            <a:off x="7283456" y="1288247"/>
            <a:ext cx="1778980" cy="1441269"/>
          </a:xfrm>
          <a:prstGeom prst="rect">
            <a:avLst/>
          </a:prstGeom>
          <a:ln>
            <a:solidFill>
              <a:schemeClr val="bg1"/>
            </a:solidFill>
          </a:ln>
        </p:spPr>
      </p:pic>
      <p:pic>
        <p:nvPicPr>
          <p:cNvPr id="41" name="図 40">
            <a:extLst>
              <a:ext uri="{FF2B5EF4-FFF2-40B4-BE49-F238E27FC236}">
                <a16:creationId xmlns:a16="http://schemas.microsoft.com/office/drawing/2014/main" id="{C7B102CB-E182-4026-AE48-AC727C735EE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436" r="25655"/>
          <a:stretch/>
        </p:blipFill>
        <p:spPr>
          <a:xfrm rot="5400000">
            <a:off x="7684521" y="2521360"/>
            <a:ext cx="1317251" cy="1334643"/>
          </a:xfrm>
          <a:prstGeom prst="rect">
            <a:avLst/>
          </a:prstGeom>
          <a:ln>
            <a:solidFill>
              <a:schemeClr val="bg1"/>
            </a:solidFill>
          </a:ln>
        </p:spPr>
      </p:pic>
      <p:pic>
        <p:nvPicPr>
          <p:cNvPr id="6" name="図 5">
            <a:extLst>
              <a:ext uri="{FF2B5EF4-FFF2-40B4-BE49-F238E27FC236}">
                <a16:creationId xmlns:a16="http://schemas.microsoft.com/office/drawing/2014/main" id="{E8A140BC-7AAB-45D8-BE96-80EA5100ED5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896" t="13322" r="9219"/>
          <a:stretch/>
        </p:blipFill>
        <p:spPr>
          <a:xfrm>
            <a:off x="2974403" y="2386112"/>
            <a:ext cx="1780477" cy="1467261"/>
          </a:xfrm>
          <a:prstGeom prst="rect">
            <a:avLst/>
          </a:prstGeom>
          <a:ln w="12700">
            <a:solidFill>
              <a:schemeClr val="bg1"/>
            </a:solidFill>
          </a:ln>
        </p:spPr>
      </p:pic>
      <p:pic>
        <p:nvPicPr>
          <p:cNvPr id="3" name="図 2">
            <a:extLst>
              <a:ext uri="{FF2B5EF4-FFF2-40B4-BE49-F238E27FC236}">
                <a16:creationId xmlns:a16="http://schemas.microsoft.com/office/drawing/2014/main" id="{163D1C1C-29A5-442B-84F3-60D4BC50DD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947" t="6613" r="381" b="-2347"/>
          <a:stretch/>
        </p:blipFill>
        <p:spPr>
          <a:xfrm>
            <a:off x="2829890" y="1288247"/>
            <a:ext cx="1497542" cy="1212602"/>
          </a:xfrm>
          <a:prstGeom prst="rect">
            <a:avLst/>
          </a:prstGeom>
          <a:ln w="12700">
            <a:solidFill>
              <a:schemeClr val="bg1"/>
            </a:solidFill>
          </a:ln>
        </p:spPr>
      </p:pic>
      <p:pic>
        <p:nvPicPr>
          <p:cNvPr id="22" name="図 21">
            <a:extLst>
              <a:ext uri="{FF2B5EF4-FFF2-40B4-BE49-F238E27FC236}">
                <a16:creationId xmlns:a16="http://schemas.microsoft.com/office/drawing/2014/main" id="{00000000-0008-0000-0000-000006000000}"/>
              </a:ext>
            </a:extLst>
          </p:cNvPr>
          <p:cNvPicPr>
            <a:picLocks/>
          </p:cNvPicPr>
          <p:nvPr/>
        </p:nvPicPr>
        <p:blipFill rotWithShape="1">
          <a:blip r:embed="rId12" cstate="print">
            <a:extLst>
              <a:ext uri="{28A0092B-C50C-407E-A947-70E740481C1C}">
                <a14:useLocalDpi xmlns:a14="http://schemas.microsoft.com/office/drawing/2010/main" val="0"/>
              </a:ext>
            </a:extLst>
          </a:blip>
          <a:srcRect l="5287" t="10791" b="17217"/>
          <a:stretch/>
        </p:blipFill>
        <p:spPr>
          <a:xfrm>
            <a:off x="7598860" y="4205794"/>
            <a:ext cx="1360009" cy="1117792"/>
          </a:xfrm>
          <a:prstGeom prst="rect">
            <a:avLst/>
          </a:prstGeom>
          <a:ln>
            <a:solidFill>
              <a:schemeClr val="bg1"/>
            </a:solidFill>
          </a:ln>
        </p:spPr>
      </p:pic>
      <p:sp>
        <p:nvSpPr>
          <p:cNvPr id="23" name="スライド番号プレースホルダー 17">
            <a:extLst>
              <a:ext uri="{FF2B5EF4-FFF2-40B4-BE49-F238E27FC236}">
                <a16:creationId xmlns:a16="http://schemas.microsoft.com/office/drawing/2014/main" id="{0AA013F2-E20C-40DC-83B3-5F489893C990}"/>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10</a:t>
            </a:fld>
            <a:endParaRPr kumimoji="1" lang="ja-JP" altLang="en-US" dirty="0"/>
          </a:p>
        </p:txBody>
      </p:sp>
    </p:spTree>
    <p:extLst>
      <p:ext uri="{BB962C8B-B14F-4D97-AF65-F5344CB8AC3E}">
        <p14:creationId xmlns:p14="http://schemas.microsoft.com/office/powerpoint/2010/main" val="418782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8555" y="972096"/>
            <a:ext cx="1840037"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⑤</a:t>
            </a:r>
            <a:r>
              <a:rPr lang="ja-JP" altLang="en-US" b="1" dirty="0">
                <a:latin typeface="Meiryo UI" pitchFamily="50" charset="-128"/>
                <a:ea typeface="Meiryo UI" pitchFamily="50" charset="-128"/>
                <a:cs typeface="Meiryo UI" pitchFamily="50" charset="-128"/>
              </a:rPr>
              <a:t>その他施設</a:t>
            </a:r>
            <a:endParaRPr kumimoji="1" lang="ja-JP" altLang="en-US" b="1" dirty="0">
              <a:latin typeface="Meiryo UI" pitchFamily="50" charset="-128"/>
              <a:ea typeface="Meiryo UI" pitchFamily="50" charset="-128"/>
              <a:cs typeface="Meiryo UI" pitchFamily="50" charset="-128"/>
            </a:endParaRPr>
          </a:p>
        </p:txBody>
      </p:sp>
      <p:sp>
        <p:nvSpPr>
          <p:cNvPr id="2" name="テキスト ボックス 1">
            <a:extLst>
              <a:ext uri="{FF2B5EF4-FFF2-40B4-BE49-F238E27FC236}">
                <a16:creationId xmlns:a16="http://schemas.microsoft.com/office/drawing/2014/main" id="{C58DE698-73EC-E868-B9C1-40993C987736}"/>
              </a:ext>
            </a:extLst>
          </p:cNvPr>
          <p:cNvSpPr txBox="1"/>
          <p:nvPr/>
        </p:nvSpPr>
        <p:spPr>
          <a:xfrm>
            <a:off x="302067" y="1300788"/>
            <a:ext cx="3552599"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●その他維持管理を要する施設</a:t>
            </a:r>
            <a:endParaRPr kumimoji="1" lang="ja-JP" altLang="en-US" dirty="0">
              <a:latin typeface="Meiryo UI" pitchFamily="50" charset="-128"/>
              <a:ea typeface="Meiryo UI" pitchFamily="50" charset="-128"/>
              <a:cs typeface="Meiryo UI" pitchFamily="50" charset="-128"/>
            </a:endParaRPr>
          </a:p>
        </p:txBody>
      </p:sp>
      <p:sp>
        <p:nvSpPr>
          <p:cNvPr id="36" name="テキスト ボックス 35">
            <a:extLst>
              <a:ext uri="{FF2B5EF4-FFF2-40B4-BE49-F238E27FC236}">
                <a16:creationId xmlns:a16="http://schemas.microsoft.com/office/drawing/2014/main" id="{F29589A0-5A80-4971-A677-28A6A02AE3C1}"/>
              </a:ext>
            </a:extLst>
          </p:cNvPr>
          <p:cNvSpPr txBox="1"/>
          <p:nvPr/>
        </p:nvSpPr>
        <p:spPr>
          <a:xfrm rot="10800000" flipV="1">
            <a:off x="1203951" y="3890842"/>
            <a:ext cx="2494790"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網場（寝屋川、第二寝屋川、平野川）</a:t>
            </a:r>
            <a:endParaRPr kumimoji="1" lang="ja-JP" altLang="en-US" sz="1100" dirty="0">
              <a:latin typeface="Meiryo UI" pitchFamily="50" charset="-128"/>
              <a:ea typeface="Meiryo UI" pitchFamily="50" charset="-128"/>
              <a:cs typeface="Meiryo UI" pitchFamily="50" charset="-128"/>
            </a:endParaRPr>
          </a:p>
        </p:txBody>
      </p:sp>
      <p:sp>
        <p:nvSpPr>
          <p:cNvPr id="37" name="テキスト ボックス 36">
            <a:extLst>
              <a:ext uri="{FF2B5EF4-FFF2-40B4-BE49-F238E27FC236}">
                <a16:creationId xmlns:a16="http://schemas.microsoft.com/office/drawing/2014/main" id="{02296CBF-419D-4037-8C28-5A420A4E7CE6}"/>
              </a:ext>
            </a:extLst>
          </p:cNvPr>
          <p:cNvSpPr txBox="1"/>
          <p:nvPr/>
        </p:nvSpPr>
        <p:spPr>
          <a:xfrm rot="10800000" flipV="1">
            <a:off x="3635896" y="6594400"/>
            <a:ext cx="1354959"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灯浮標（堂島川）</a:t>
            </a:r>
            <a:endParaRPr kumimoji="1" lang="ja-JP" altLang="en-US" sz="1100" dirty="0">
              <a:latin typeface="Meiryo UI" pitchFamily="50" charset="-128"/>
              <a:ea typeface="Meiryo UI" pitchFamily="50" charset="-128"/>
              <a:cs typeface="Meiryo UI" pitchFamily="50" charset="-128"/>
            </a:endParaRPr>
          </a:p>
        </p:txBody>
      </p:sp>
      <p:pic>
        <p:nvPicPr>
          <p:cNvPr id="8" name="図 7">
            <a:extLst>
              <a:ext uri="{FF2B5EF4-FFF2-40B4-BE49-F238E27FC236}">
                <a16:creationId xmlns:a16="http://schemas.microsoft.com/office/drawing/2014/main" id="{B1F7D04D-61D3-4B3A-ABC2-BB1130371720}"/>
              </a:ext>
            </a:extLst>
          </p:cNvPr>
          <p:cNvPicPr>
            <a:picLocks noChangeAspect="1"/>
          </p:cNvPicPr>
          <p:nvPr/>
        </p:nvPicPr>
        <p:blipFill rotWithShape="1">
          <a:blip r:embed="rId2">
            <a:extLst>
              <a:ext uri="{28A0092B-C50C-407E-A947-70E740481C1C}">
                <a14:useLocalDpi xmlns:a14="http://schemas.microsoft.com/office/drawing/2010/main" val="0"/>
              </a:ext>
            </a:extLst>
          </a:blip>
          <a:srcRect l="15744" b="14821"/>
          <a:stretch/>
        </p:blipFill>
        <p:spPr>
          <a:xfrm>
            <a:off x="187522" y="1872740"/>
            <a:ext cx="2591338" cy="1964770"/>
          </a:xfrm>
          <a:prstGeom prst="rect">
            <a:avLst/>
          </a:prstGeom>
        </p:spPr>
      </p:pic>
      <p:pic>
        <p:nvPicPr>
          <p:cNvPr id="7" name="図 6">
            <a:extLst>
              <a:ext uri="{FF2B5EF4-FFF2-40B4-BE49-F238E27FC236}">
                <a16:creationId xmlns:a16="http://schemas.microsoft.com/office/drawing/2014/main" id="{2DFBFEFC-E62C-4733-A9AF-8E340677D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428" y="2062153"/>
            <a:ext cx="2122210" cy="1591658"/>
          </a:xfrm>
          <a:prstGeom prst="rect">
            <a:avLst/>
          </a:prstGeom>
          <a:ln>
            <a:solidFill>
              <a:schemeClr val="bg1"/>
            </a:solidFill>
          </a:ln>
        </p:spPr>
      </p:pic>
      <p:sp>
        <p:nvSpPr>
          <p:cNvPr id="29" name="テキスト ボックス 28">
            <a:extLst>
              <a:ext uri="{FF2B5EF4-FFF2-40B4-BE49-F238E27FC236}">
                <a16:creationId xmlns:a16="http://schemas.microsoft.com/office/drawing/2014/main" id="{D5E144A3-CB66-4FA0-96D1-A5C43DC936B9}"/>
              </a:ext>
            </a:extLst>
          </p:cNvPr>
          <p:cNvSpPr txBox="1"/>
          <p:nvPr/>
        </p:nvSpPr>
        <p:spPr>
          <a:xfrm rot="10800000" flipV="1">
            <a:off x="5935703" y="3897188"/>
            <a:ext cx="2088233"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河川管理用船舶・船着場</a:t>
            </a:r>
            <a:endParaRPr kumimoji="1" lang="ja-JP" altLang="en-US" sz="1100" dirty="0">
              <a:latin typeface="Meiryo UI" pitchFamily="50" charset="-128"/>
              <a:ea typeface="Meiryo UI" pitchFamily="50" charset="-128"/>
              <a:cs typeface="Meiryo UI" pitchFamily="50" charset="-128"/>
            </a:endParaRPr>
          </a:p>
        </p:txBody>
      </p:sp>
      <p:grpSp>
        <p:nvGrpSpPr>
          <p:cNvPr id="6" name="グループ化 5">
            <a:extLst>
              <a:ext uri="{FF2B5EF4-FFF2-40B4-BE49-F238E27FC236}">
                <a16:creationId xmlns:a16="http://schemas.microsoft.com/office/drawing/2014/main" id="{E2191D22-CA84-4794-B7DB-7534ACD15289}"/>
              </a:ext>
            </a:extLst>
          </p:cNvPr>
          <p:cNvGrpSpPr/>
          <p:nvPr/>
        </p:nvGrpSpPr>
        <p:grpSpPr>
          <a:xfrm>
            <a:off x="3127273" y="4339244"/>
            <a:ext cx="3006473" cy="2254437"/>
            <a:chOff x="5451689" y="4306326"/>
            <a:chExt cx="3006473" cy="2254437"/>
          </a:xfrm>
        </p:grpSpPr>
        <p:pic>
          <p:nvPicPr>
            <p:cNvPr id="24" name="Picture 23">
              <a:extLst>
                <a:ext uri="{FF2B5EF4-FFF2-40B4-BE49-F238E27FC236}">
                  <a16:creationId xmlns:a16="http://schemas.microsoft.com/office/drawing/2014/main" id="{1B50B32B-0B66-49B6-BE98-7799DA3B90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1689" y="4306326"/>
              <a:ext cx="3006473" cy="22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楕円 8">
              <a:extLst>
                <a:ext uri="{FF2B5EF4-FFF2-40B4-BE49-F238E27FC236}">
                  <a16:creationId xmlns:a16="http://schemas.microsoft.com/office/drawing/2014/main" id="{C60B1BE0-C9EB-4055-9BA2-98E2951A84C5}"/>
                </a:ext>
              </a:extLst>
            </p:cNvPr>
            <p:cNvSpPr/>
            <p:nvPr/>
          </p:nvSpPr>
          <p:spPr>
            <a:xfrm>
              <a:off x="6926717" y="547487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C0B2EA74-5C41-41F7-8C0E-CD424B4E5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3746" y="1696356"/>
            <a:ext cx="2919307" cy="2189480"/>
          </a:xfrm>
          <a:prstGeom prst="rect">
            <a:avLst/>
          </a:prstGeom>
        </p:spPr>
      </p:pic>
      <p:pic>
        <p:nvPicPr>
          <p:cNvPr id="10" name="図 9">
            <a:extLst>
              <a:ext uri="{FF2B5EF4-FFF2-40B4-BE49-F238E27FC236}">
                <a16:creationId xmlns:a16="http://schemas.microsoft.com/office/drawing/2014/main" id="{C0B45BC0-F0C6-462B-831D-7CCFC34473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43" t="9445" r="9993" b="15720"/>
          <a:stretch/>
        </p:blipFill>
        <p:spPr>
          <a:xfrm>
            <a:off x="4759057" y="1639623"/>
            <a:ext cx="1709348" cy="1193804"/>
          </a:xfrm>
          <a:prstGeom prst="rect">
            <a:avLst/>
          </a:prstGeom>
          <a:ln w="12700">
            <a:solidFill>
              <a:schemeClr val="bg1"/>
            </a:solidFill>
          </a:ln>
        </p:spPr>
      </p:pic>
      <p:sp>
        <p:nvSpPr>
          <p:cNvPr id="23" name="Text Box 10">
            <a:extLst>
              <a:ext uri="{FF2B5EF4-FFF2-40B4-BE49-F238E27FC236}">
                <a16:creationId xmlns:a16="http://schemas.microsoft.com/office/drawing/2014/main" id="{38325ECA-3E51-4629-B7DA-9BB515834E06}"/>
              </a:ext>
            </a:extLst>
          </p:cNvPr>
          <p:cNvSpPr txBox="1">
            <a:spLocks noChangeArrowheads="1"/>
          </p:cNvSpPr>
          <p:nvPr/>
        </p:nvSpPr>
        <p:spPr bwMode="auto">
          <a:xfrm>
            <a:off x="4798006" y="2657994"/>
            <a:ext cx="1008112" cy="175433"/>
          </a:xfrm>
          <a:prstGeom prst="rect">
            <a:avLst/>
          </a:prstGeom>
          <a:noFill/>
          <a:ln>
            <a:noFill/>
          </a:ln>
        </p:spPr>
        <p:txBody>
          <a:bodyPr wrap="squar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dirty="0">
                <a:solidFill>
                  <a:schemeClr val="bg1"/>
                </a:solidFill>
                <a:latin typeface="Meiryo UI" panose="020B0604030504040204" pitchFamily="50" charset="-128"/>
                <a:ea typeface="Meiryo UI" panose="020B0604030504040204" pitchFamily="50" charset="-128"/>
              </a:rPr>
              <a:t>河川管理用船舶</a:t>
            </a:r>
            <a:endParaRPr lang="en-US" altLang="ja-JP" sz="900" b="0" i="0" u="none" strike="noStrike" baseline="0" dirty="0">
              <a:solidFill>
                <a:schemeClr val="bg1"/>
              </a:solidFill>
              <a:latin typeface="Meiryo UI" panose="020B0604030504040204" pitchFamily="50" charset="-128"/>
              <a:ea typeface="Meiryo UI" panose="020B0604030504040204" pitchFamily="50" charset="-128"/>
            </a:endParaRPr>
          </a:p>
        </p:txBody>
      </p:sp>
      <p:pic>
        <p:nvPicPr>
          <p:cNvPr id="26" name="Picture 70" descr="X:\（00新計画フォルダ）\計画フォルダ（骨格）\01 計画ｸﾞﾙｰﾌﾟ単独ﾌｫﾙﾀﾞ\06 その他一般業務フォルダ\02 水都に関すること\◎航行ルール\写真(市内河川橋梁等)_080313\P3130010.JPG">
            <a:extLst>
              <a:ext uri="{FF2B5EF4-FFF2-40B4-BE49-F238E27FC236}">
                <a16:creationId xmlns:a16="http://schemas.microsoft.com/office/drawing/2014/main" id="{DA69487E-5389-422C-9C28-D9BFD3962DB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323" t="30021" r="36096" b="33395"/>
          <a:stretch/>
        </p:blipFill>
        <p:spPr bwMode="auto">
          <a:xfrm>
            <a:off x="1999024" y="5045136"/>
            <a:ext cx="1243842" cy="1388277"/>
          </a:xfrm>
          <a:prstGeom prst="rect">
            <a:avLst/>
          </a:prstGeom>
          <a:noFill/>
          <a:ln w="12700">
            <a:solidFill>
              <a:schemeClr val="bg1"/>
            </a:solidFill>
          </a:ln>
          <a:effectLst>
            <a:softEdge rad="0"/>
          </a:effectLst>
        </p:spPr>
      </p:pic>
      <p:sp>
        <p:nvSpPr>
          <p:cNvPr id="19" name="スライド番号プレースホルダー 17">
            <a:extLst>
              <a:ext uri="{FF2B5EF4-FFF2-40B4-BE49-F238E27FC236}">
                <a16:creationId xmlns:a16="http://schemas.microsoft.com/office/drawing/2014/main" id="{FAEA4FEB-BD79-41B3-91E3-ADF72103393C}"/>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11</a:t>
            </a:fld>
            <a:endParaRPr kumimoji="1" lang="ja-JP" altLang="en-US" dirty="0"/>
          </a:p>
        </p:txBody>
      </p:sp>
    </p:spTree>
    <p:extLst>
      <p:ext uri="{BB962C8B-B14F-4D97-AF65-F5344CB8AC3E}">
        <p14:creationId xmlns:p14="http://schemas.microsoft.com/office/powerpoint/2010/main" val="2226178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8EA7AF8-AD4E-41E5-898A-C341029B73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405" y="2608171"/>
            <a:ext cx="6865069" cy="408163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67BDBE33-F4CD-46F8-8977-9DC83082BAB4}"/>
              </a:ext>
            </a:extLst>
          </p:cNvPr>
          <p:cNvSpPr/>
          <p:nvPr/>
        </p:nvSpPr>
        <p:spPr>
          <a:xfrm>
            <a:off x="7025132" y="2873946"/>
            <a:ext cx="1123781"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①ー１</a:t>
            </a:r>
            <a:r>
              <a:rPr kumimoji="1" lang="en-US" altLang="ja-JP" sz="1100" dirty="0">
                <a:solidFill>
                  <a:schemeClr val="tx1"/>
                </a:solidFill>
              </a:rPr>
              <a:t>】</a:t>
            </a:r>
            <a:endParaRPr kumimoji="1" lang="ja-JP" altLang="en-US" sz="1100" dirty="0">
              <a:solidFill>
                <a:schemeClr val="tx1"/>
              </a:solidFill>
            </a:endParaRPr>
          </a:p>
        </p:txBody>
      </p:sp>
      <p:sp>
        <p:nvSpPr>
          <p:cNvPr id="21" name="正方形/長方形 20">
            <a:extLst>
              <a:ext uri="{FF2B5EF4-FFF2-40B4-BE49-F238E27FC236}">
                <a16:creationId xmlns:a16="http://schemas.microsoft.com/office/drawing/2014/main" id="{67992FA1-9AE0-471D-AAE1-001E50A24BAC}"/>
              </a:ext>
            </a:extLst>
          </p:cNvPr>
          <p:cNvSpPr/>
          <p:nvPr/>
        </p:nvSpPr>
        <p:spPr>
          <a:xfrm>
            <a:off x="7027731" y="3117443"/>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②ー１</a:t>
            </a:r>
            <a:r>
              <a:rPr kumimoji="1" lang="en-US" altLang="ja-JP" sz="1100" dirty="0">
                <a:solidFill>
                  <a:schemeClr val="tx1"/>
                </a:solidFill>
              </a:rPr>
              <a:t>】</a:t>
            </a:r>
            <a:endParaRPr kumimoji="1" lang="ja-JP" altLang="en-US" sz="1100" dirty="0">
              <a:solidFill>
                <a:schemeClr val="tx1"/>
              </a:solidFill>
            </a:endParaRPr>
          </a:p>
        </p:txBody>
      </p:sp>
      <p:sp>
        <p:nvSpPr>
          <p:cNvPr id="22" name="正方形/長方形 21">
            <a:extLst>
              <a:ext uri="{FF2B5EF4-FFF2-40B4-BE49-F238E27FC236}">
                <a16:creationId xmlns:a16="http://schemas.microsoft.com/office/drawing/2014/main" id="{BA9BE3B6-BCA7-4EDD-AE37-834B80A143EA}"/>
              </a:ext>
            </a:extLst>
          </p:cNvPr>
          <p:cNvSpPr/>
          <p:nvPr/>
        </p:nvSpPr>
        <p:spPr>
          <a:xfrm>
            <a:off x="7027732" y="3353959"/>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②ー２</a:t>
            </a:r>
            <a:r>
              <a:rPr kumimoji="1" lang="en-US" altLang="ja-JP" sz="1100" dirty="0">
                <a:solidFill>
                  <a:schemeClr val="tx1"/>
                </a:solidFill>
              </a:rPr>
              <a:t>】</a:t>
            </a:r>
            <a:endParaRPr kumimoji="1" lang="ja-JP" altLang="en-US" sz="1100" dirty="0">
              <a:solidFill>
                <a:schemeClr val="tx1"/>
              </a:solidFill>
            </a:endParaRPr>
          </a:p>
        </p:txBody>
      </p:sp>
      <p:sp>
        <p:nvSpPr>
          <p:cNvPr id="23" name="正方形/長方形 22">
            <a:extLst>
              <a:ext uri="{FF2B5EF4-FFF2-40B4-BE49-F238E27FC236}">
                <a16:creationId xmlns:a16="http://schemas.microsoft.com/office/drawing/2014/main" id="{173D00F5-7914-4F74-9EAC-764E443553AC}"/>
              </a:ext>
            </a:extLst>
          </p:cNvPr>
          <p:cNvSpPr/>
          <p:nvPr/>
        </p:nvSpPr>
        <p:spPr>
          <a:xfrm>
            <a:off x="7027733" y="3612394"/>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②ー３</a:t>
            </a:r>
            <a:r>
              <a:rPr kumimoji="1" lang="en-US" altLang="ja-JP" sz="1100" dirty="0">
                <a:solidFill>
                  <a:schemeClr val="tx1"/>
                </a:solidFill>
              </a:rPr>
              <a:t>】</a:t>
            </a:r>
            <a:endParaRPr kumimoji="1" lang="ja-JP" altLang="en-US" sz="1100" dirty="0">
              <a:solidFill>
                <a:schemeClr val="tx1"/>
              </a:solidFill>
            </a:endParaRPr>
          </a:p>
        </p:txBody>
      </p:sp>
      <p:sp>
        <p:nvSpPr>
          <p:cNvPr id="24" name="正方形/長方形 23">
            <a:extLst>
              <a:ext uri="{FF2B5EF4-FFF2-40B4-BE49-F238E27FC236}">
                <a16:creationId xmlns:a16="http://schemas.microsoft.com/office/drawing/2014/main" id="{456CC4ED-0E9E-4A66-9C5B-233ED1AEEF41}"/>
              </a:ext>
            </a:extLst>
          </p:cNvPr>
          <p:cNvSpPr/>
          <p:nvPr/>
        </p:nvSpPr>
        <p:spPr>
          <a:xfrm>
            <a:off x="7029335" y="3879029"/>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②ー４</a:t>
            </a:r>
            <a:r>
              <a:rPr kumimoji="1" lang="en-US" altLang="ja-JP" sz="1100" dirty="0">
                <a:solidFill>
                  <a:schemeClr val="tx1"/>
                </a:solidFill>
              </a:rPr>
              <a:t>】</a:t>
            </a:r>
            <a:endParaRPr kumimoji="1" lang="ja-JP" altLang="en-US" sz="1100" dirty="0">
              <a:solidFill>
                <a:schemeClr val="tx1"/>
              </a:solidFill>
            </a:endParaRPr>
          </a:p>
        </p:txBody>
      </p:sp>
      <p:sp>
        <p:nvSpPr>
          <p:cNvPr id="25" name="正方形/長方形 24">
            <a:extLst>
              <a:ext uri="{FF2B5EF4-FFF2-40B4-BE49-F238E27FC236}">
                <a16:creationId xmlns:a16="http://schemas.microsoft.com/office/drawing/2014/main" id="{C53BE932-AA55-4A35-8A54-743907544239}"/>
              </a:ext>
            </a:extLst>
          </p:cNvPr>
          <p:cNvSpPr/>
          <p:nvPr/>
        </p:nvSpPr>
        <p:spPr>
          <a:xfrm>
            <a:off x="7034416" y="4649839"/>
            <a:ext cx="882930"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③ー１</a:t>
            </a:r>
            <a:r>
              <a:rPr kumimoji="1" lang="en-US" altLang="ja-JP" sz="1100" dirty="0">
                <a:solidFill>
                  <a:schemeClr val="tx1"/>
                </a:solidFill>
              </a:rPr>
              <a:t>】</a:t>
            </a:r>
            <a:endParaRPr kumimoji="1" lang="ja-JP" altLang="en-US" sz="1100" dirty="0">
              <a:solidFill>
                <a:schemeClr val="tx1"/>
              </a:solidFill>
            </a:endParaRPr>
          </a:p>
        </p:txBody>
      </p:sp>
      <p:sp>
        <p:nvSpPr>
          <p:cNvPr id="26" name="正方形/長方形 25">
            <a:extLst>
              <a:ext uri="{FF2B5EF4-FFF2-40B4-BE49-F238E27FC236}">
                <a16:creationId xmlns:a16="http://schemas.microsoft.com/office/drawing/2014/main" id="{E723944B-A873-4F78-B688-A8970AE65405}"/>
              </a:ext>
            </a:extLst>
          </p:cNvPr>
          <p:cNvSpPr/>
          <p:nvPr/>
        </p:nvSpPr>
        <p:spPr>
          <a:xfrm>
            <a:off x="7034416" y="4924844"/>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③ー２</a:t>
            </a:r>
            <a:r>
              <a:rPr kumimoji="1" lang="en-US" altLang="ja-JP" sz="1100" dirty="0">
                <a:solidFill>
                  <a:schemeClr val="tx1"/>
                </a:solidFill>
              </a:rPr>
              <a:t>】</a:t>
            </a:r>
            <a:endParaRPr kumimoji="1" lang="ja-JP" altLang="en-US" sz="1100" dirty="0">
              <a:solidFill>
                <a:schemeClr val="tx1"/>
              </a:solidFill>
            </a:endParaRPr>
          </a:p>
        </p:txBody>
      </p:sp>
      <p:sp>
        <p:nvSpPr>
          <p:cNvPr id="27" name="正方形/長方形 26">
            <a:extLst>
              <a:ext uri="{FF2B5EF4-FFF2-40B4-BE49-F238E27FC236}">
                <a16:creationId xmlns:a16="http://schemas.microsoft.com/office/drawing/2014/main" id="{90901948-865F-48CD-96B2-B237EF8D85E8}"/>
              </a:ext>
            </a:extLst>
          </p:cNvPr>
          <p:cNvSpPr/>
          <p:nvPr/>
        </p:nvSpPr>
        <p:spPr>
          <a:xfrm>
            <a:off x="7034417" y="5170071"/>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③ー３</a:t>
            </a:r>
            <a:r>
              <a:rPr kumimoji="1" lang="en-US" altLang="ja-JP" sz="1100" dirty="0">
                <a:solidFill>
                  <a:schemeClr val="tx1"/>
                </a:solidFill>
              </a:rPr>
              <a:t>】</a:t>
            </a:r>
            <a:endParaRPr kumimoji="1" lang="ja-JP" altLang="en-US" sz="1100" dirty="0">
              <a:solidFill>
                <a:schemeClr val="tx1"/>
              </a:solidFill>
            </a:endParaRPr>
          </a:p>
        </p:txBody>
      </p:sp>
      <p:sp>
        <p:nvSpPr>
          <p:cNvPr id="28" name="正方形/長方形 27">
            <a:extLst>
              <a:ext uri="{FF2B5EF4-FFF2-40B4-BE49-F238E27FC236}">
                <a16:creationId xmlns:a16="http://schemas.microsoft.com/office/drawing/2014/main" id="{91F923B2-4709-403E-9362-8E5759DD2703}"/>
              </a:ext>
            </a:extLst>
          </p:cNvPr>
          <p:cNvSpPr/>
          <p:nvPr/>
        </p:nvSpPr>
        <p:spPr>
          <a:xfrm>
            <a:off x="7038185" y="5434860"/>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③ー４</a:t>
            </a:r>
            <a:r>
              <a:rPr kumimoji="1" lang="en-US" altLang="ja-JP" sz="1100" dirty="0">
                <a:solidFill>
                  <a:schemeClr val="tx1"/>
                </a:solidFill>
              </a:rPr>
              <a:t>】</a:t>
            </a:r>
            <a:endParaRPr kumimoji="1" lang="ja-JP" altLang="en-US" sz="1100" dirty="0">
              <a:solidFill>
                <a:schemeClr val="tx1"/>
              </a:solidFill>
            </a:endParaRPr>
          </a:p>
        </p:txBody>
      </p:sp>
      <p:sp>
        <p:nvSpPr>
          <p:cNvPr id="29" name="正方形/長方形 28">
            <a:extLst>
              <a:ext uri="{FF2B5EF4-FFF2-40B4-BE49-F238E27FC236}">
                <a16:creationId xmlns:a16="http://schemas.microsoft.com/office/drawing/2014/main" id="{B3A1B592-D9E5-4497-B8A5-9470B5ABAC47}"/>
              </a:ext>
            </a:extLst>
          </p:cNvPr>
          <p:cNvSpPr/>
          <p:nvPr/>
        </p:nvSpPr>
        <p:spPr>
          <a:xfrm>
            <a:off x="7040511" y="5687588"/>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③ー５</a:t>
            </a:r>
            <a:r>
              <a:rPr kumimoji="1" lang="en-US" altLang="ja-JP" sz="1100" dirty="0">
                <a:solidFill>
                  <a:schemeClr val="tx1"/>
                </a:solidFill>
              </a:rPr>
              <a:t>】</a:t>
            </a:r>
            <a:endParaRPr kumimoji="1" lang="ja-JP" altLang="en-US" sz="1100" dirty="0">
              <a:solidFill>
                <a:schemeClr val="tx1"/>
              </a:solidFill>
            </a:endParaRPr>
          </a:p>
        </p:txBody>
      </p:sp>
      <p:sp>
        <p:nvSpPr>
          <p:cNvPr id="30" name="正方形/長方形 29">
            <a:extLst>
              <a:ext uri="{FF2B5EF4-FFF2-40B4-BE49-F238E27FC236}">
                <a16:creationId xmlns:a16="http://schemas.microsoft.com/office/drawing/2014/main" id="{2E15A254-0E05-4560-B0B5-053B7D3636D4}"/>
              </a:ext>
            </a:extLst>
          </p:cNvPr>
          <p:cNvSpPr/>
          <p:nvPr/>
        </p:nvSpPr>
        <p:spPr>
          <a:xfrm>
            <a:off x="7038185" y="5945765"/>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④ー１</a:t>
            </a:r>
            <a:r>
              <a:rPr kumimoji="1" lang="en-US" altLang="ja-JP" sz="1100" dirty="0">
                <a:solidFill>
                  <a:schemeClr val="tx1"/>
                </a:solidFill>
              </a:rPr>
              <a:t>】</a:t>
            </a:r>
            <a:endParaRPr kumimoji="1" lang="ja-JP" altLang="en-US" sz="1100" dirty="0">
              <a:solidFill>
                <a:schemeClr val="tx1"/>
              </a:solidFill>
            </a:endParaRPr>
          </a:p>
        </p:txBody>
      </p:sp>
      <p:sp>
        <p:nvSpPr>
          <p:cNvPr id="31" name="正方形/長方形 30">
            <a:extLst>
              <a:ext uri="{FF2B5EF4-FFF2-40B4-BE49-F238E27FC236}">
                <a16:creationId xmlns:a16="http://schemas.microsoft.com/office/drawing/2014/main" id="{0FE9134F-9D4B-4A21-9FC9-A4E00B9C864A}"/>
              </a:ext>
            </a:extLst>
          </p:cNvPr>
          <p:cNvSpPr/>
          <p:nvPr/>
        </p:nvSpPr>
        <p:spPr>
          <a:xfrm>
            <a:off x="7038185" y="6212455"/>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⑤ー１</a:t>
            </a:r>
            <a:r>
              <a:rPr kumimoji="1" lang="en-US" altLang="ja-JP" sz="1100" dirty="0">
                <a:solidFill>
                  <a:schemeClr val="tx1"/>
                </a:solidFill>
              </a:rPr>
              <a:t>】</a:t>
            </a:r>
            <a:endParaRPr kumimoji="1" lang="ja-JP" altLang="en-US" sz="1100" dirty="0">
              <a:solidFill>
                <a:schemeClr val="tx1"/>
              </a:solidFill>
            </a:endParaRPr>
          </a:p>
        </p:txBody>
      </p:sp>
      <p:sp>
        <p:nvSpPr>
          <p:cNvPr id="34" name="角丸四角形 8">
            <a:extLst>
              <a:ext uri="{FF2B5EF4-FFF2-40B4-BE49-F238E27FC236}">
                <a16:creationId xmlns:a16="http://schemas.microsoft.com/office/drawing/2014/main" id="{B3EC5A5C-9BEC-478B-A076-BAE875CECC3A}"/>
              </a:ext>
            </a:extLst>
          </p:cNvPr>
          <p:cNvSpPr/>
          <p:nvPr/>
        </p:nvSpPr>
        <p:spPr>
          <a:xfrm>
            <a:off x="157191" y="867547"/>
            <a:ext cx="8905529" cy="1425224"/>
          </a:xfrm>
          <a:prstGeom prst="roundRect">
            <a:avLst>
              <a:gd name="adj" fmla="val 27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35" name="テキスト ボックス 8">
            <a:extLst>
              <a:ext uri="{FF2B5EF4-FFF2-40B4-BE49-F238E27FC236}">
                <a16:creationId xmlns:a16="http://schemas.microsoft.com/office/drawing/2014/main" id="{CC669EF4-D73F-4C37-A7BA-F8B5A1606E63}"/>
              </a:ext>
            </a:extLst>
          </p:cNvPr>
          <p:cNvSpPr txBox="1">
            <a:spLocks noChangeArrowheads="1"/>
          </p:cNvSpPr>
          <p:nvPr/>
        </p:nvSpPr>
        <p:spPr bwMode="auto">
          <a:xfrm>
            <a:off x="197661" y="777835"/>
            <a:ext cx="1429894" cy="235221"/>
          </a:xfrm>
          <a:prstGeom prst="rect">
            <a:avLst/>
          </a:prstGeom>
          <a:solidFill>
            <a:schemeClr val="bg1"/>
          </a:solidFill>
          <a:ln w="19050">
            <a:solidFill>
              <a:schemeClr val="tx1"/>
            </a:solidFill>
            <a:miter lim="800000"/>
            <a:headEnd/>
            <a:tailEnd/>
          </a:ln>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現計画の基本方針</a:t>
            </a:r>
          </a:p>
        </p:txBody>
      </p:sp>
      <p:sp>
        <p:nvSpPr>
          <p:cNvPr id="36" name="テキスト ボックス 35">
            <a:extLst>
              <a:ext uri="{FF2B5EF4-FFF2-40B4-BE49-F238E27FC236}">
                <a16:creationId xmlns:a16="http://schemas.microsoft.com/office/drawing/2014/main" id="{43ECF644-62A0-41AC-A09B-4E55DC9E9CCF}"/>
              </a:ext>
            </a:extLst>
          </p:cNvPr>
          <p:cNvSpPr txBox="1"/>
          <p:nvPr/>
        </p:nvSpPr>
        <p:spPr>
          <a:xfrm>
            <a:off x="382218" y="1215905"/>
            <a:ext cx="2849736" cy="1035440"/>
          </a:xfrm>
          <a:prstGeom prst="rect">
            <a:avLst/>
          </a:prstGeom>
          <a:noFill/>
          <a:ln>
            <a:solidFill>
              <a:schemeClr val="tx1"/>
            </a:solidFill>
            <a:prstDash val="dash"/>
          </a:ln>
        </p:spPr>
        <p:txBody>
          <a:bodyPr wrap="square" lIns="65306" tIns="32653" rIns="65306" bIns="32653">
            <a:spAutoFit/>
          </a:bodyPr>
          <a:lstStyle/>
          <a:p>
            <a:pPr>
              <a:defRPr/>
            </a:pP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取組ポイント</a:t>
            </a:r>
            <a:endPar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１）致命的な不具合を見逃さない</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・点検の充実、非破壊検査など新技術の導入</a:t>
            </a:r>
            <a:endParaRPr lang="en-US" altLang="ja-JP" sz="7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２）予防保全をレベルアップする</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・点検データ蓄積などにより、予防保全を高度化　</a:t>
            </a:r>
            <a:endParaRPr lang="en-US" altLang="ja-JP" sz="7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３）更新時期をしっかり見極める</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・各施設の更新判定フローを設定</a:t>
            </a:r>
            <a:endParaRPr lang="ja-JP" altLang="en-US" sz="7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16">
            <a:extLst>
              <a:ext uri="{FF2B5EF4-FFF2-40B4-BE49-F238E27FC236}">
                <a16:creationId xmlns:a16="http://schemas.microsoft.com/office/drawing/2014/main" id="{FA2706A1-F9A2-43AF-B0DE-0F3AE9163F23}"/>
              </a:ext>
            </a:extLst>
          </p:cNvPr>
          <p:cNvSpPr txBox="1">
            <a:spLocks noChangeArrowheads="1"/>
          </p:cNvSpPr>
          <p:nvPr/>
        </p:nvSpPr>
        <p:spPr bwMode="auto">
          <a:xfrm>
            <a:off x="309077" y="1018355"/>
            <a:ext cx="2548048" cy="2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050" b="1" dirty="0">
                <a:solidFill>
                  <a:srgbClr val="000000"/>
                </a:solidFill>
                <a:latin typeface="Meiryo UI" panose="020B0604030504040204" pitchFamily="50" charset="-128"/>
                <a:ea typeface="Meiryo UI" panose="020B0604030504040204" pitchFamily="50" charset="-128"/>
              </a:rPr>
              <a:t>Ⅰ.</a:t>
            </a:r>
            <a:r>
              <a:rPr lang="ja-JP" altLang="en-US" sz="1050" b="1" dirty="0">
                <a:solidFill>
                  <a:srgbClr val="000000"/>
                </a:solidFill>
                <a:latin typeface="Meiryo UI" panose="020B0604030504040204" pitchFamily="50" charset="-128"/>
                <a:ea typeface="Meiryo UI" panose="020B0604030504040204" pitchFamily="50" charset="-128"/>
              </a:rPr>
              <a:t>効率的・効果的な維持管理の推進</a:t>
            </a:r>
            <a:r>
              <a:rPr lang="ja-JP" altLang="en-US" sz="1050" dirty="0">
                <a:solidFill>
                  <a:srgbClr val="000000"/>
                </a:solidFill>
                <a:latin typeface="Meiryo UI" panose="020B0604030504040204" pitchFamily="50" charset="-128"/>
                <a:ea typeface="Meiryo UI" panose="020B0604030504040204" pitchFamily="50" charset="-128"/>
              </a:rPr>
              <a:t>　　　　</a:t>
            </a:r>
          </a:p>
        </p:txBody>
      </p:sp>
      <p:sp>
        <p:nvSpPr>
          <p:cNvPr id="40" name="テキスト ボックス 39">
            <a:extLst>
              <a:ext uri="{FF2B5EF4-FFF2-40B4-BE49-F238E27FC236}">
                <a16:creationId xmlns:a16="http://schemas.microsoft.com/office/drawing/2014/main" id="{3FF8E7A5-24DE-4C80-AD8D-6DB6E44303E1}"/>
              </a:ext>
            </a:extLst>
          </p:cNvPr>
          <p:cNvSpPr txBox="1"/>
          <p:nvPr/>
        </p:nvSpPr>
        <p:spPr>
          <a:xfrm>
            <a:off x="3706580" y="1218258"/>
            <a:ext cx="2849736" cy="1029555"/>
          </a:xfrm>
          <a:prstGeom prst="rect">
            <a:avLst/>
          </a:prstGeom>
          <a:noFill/>
          <a:ln>
            <a:solidFill>
              <a:schemeClr val="tx1"/>
            </a:solidFill>
            <a:prstDash val="dash"/>
          </a:ln>
        </p:spPr>
        <p:txBody>
          <a:bodyPr wrap="square" lIns="65306" tIns="32653" rIns="65306" bIns="32653">
            <a:noAutofit/>
          </a:bodyPr>
          <a:lstStyle/>
          <a:p>
            <a:pPr>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取組ポイント</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１）人材の育成と確保、技術力向上と継承</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の仕組みを構築する</a:t>
            </a: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２）地域が一体となった維持管理を実践する</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・地域維持管理連携プラットフォームの構築</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共通</a:t>
            </a: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３）維持管理業務の改善を図る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17">
            <a:extLst>
              <a:ext uri="{FF2B5EF4-FFF2-40B4-BE49-F238E27FC236}">
                <a16:creationId xmlns:a16="http://schemas.microsoft.com/office/drawing/2014/main" id="{27D79F64-CEB6-4474-B78B-C274CAE985F1}"/>
              </a:ext>
            </a:extLst>
          </p:cNvPr>
          <p:cNvSpPr txBox="1">
            <a:spLocks noChangeArrowheads="1"/>
          </p:cNvSpPr>
          <p:nvPr/>
        </p:nvSpPr>
        <p:spPr bwMode="auto">
          <a:xfrm>
            <a:off x="3595256" y="1036628"/>
            <a:ext cx="2599866" cy="2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050" b="1" dirty="0">
                <a:solidFill>
                  <a:srgbClr val="000000"/>
                </a:solidFill>
                <a:latin typeface="Meiryo UI" panose="020B0604030504040204" pitchFamily="50" charset="-128"/>
                <a:ea typeface="Meiryo UI" panose="020B0604030504040204" pitchFamily="50" charset="-128"/>
              </a:rPr>
              <a:t>Ⅱ.</a:t>
            </a:r>
            <a:r>
              <a:rPr lang="ja-JP" altLang="en-US" sz="1050" b="1" dirty="0">
                <a:solidFill>
                  <a:srgbClr val="000000"/>
                </a:solidFill>
                <a:latin typeface="Meiryo UI" panose="020B0604030504040204" pitchFamily="50" charset="-128"/>
                <a:ea typeface="Meiryo UI" panose="020B0604030504040204" pitchFamily="50" charset="-128"/>
              </a:rPr>
              <a:t>持続可能な維持管理の仕組みの構築</a:t>
            </a:r>
            <a:r>
              <a:rPr lang="ja-JP" altLang="en-US" sz="1050" dirty="0">
                <a:solidFill>
                  <a:srgbClr val="000000"/>
                </a:solidFill>
                <a:latin typeface="Meiryo UI" panose="020B0604030504040204" pitchFamily="50" charset="-128"/>
                <a:ea typeface="Meiryo UI" panose="020B0604030504040204" pitchFamily="50" charset="-128"/>
              </a:rPr>
              <a:t>　　　　　　　　　　　　　　　　　　　　　　　　　　　　　　　</a:t>
            </a:r>
          </a:p>
        </p:txBody>
      </p:sp>
      <p:sp>
        <p:nvSpPr>
          <p:cNvPr id="42" name="角丸四角形 8">
            <a:extLst>
              <a:ext uri="{FF2B5EF4-FFF2-40B4-BE49-F238E27FC236}">
                <a16:creationId xmlns:a16="http://schemas.microsoft.com/office/drawing/2014/main" id="{0C9B480A-DCE7-462A-93DF-4F7E197AB636}"/>
              </a:ext>
            </a:extLst>
          </p:cNvPr>
          <p:cNvSpPr/>
          <p:nvPr/>
        </p:nvSpPr>
        <p:spPr>
          <a:xfrm>
            <a:off x="157191" y="2404820"/>
            <a:ext cx="8905529" cy="4426691"/>
          </a:xfrm>
          <a:prstGeom prst="roundRect">
            <a:avLst>
              <a:gd name="adj" fmla="val 27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43" name="テキスト ボックス 8">
            <a:extLst>
              <a:ext uri="{FF2B5EF4-FFF2-40B4-BE49-F238E27FC236}">
                <a16:creationId xmlns:a16="http://schemas.microsoft.com/office/drawing/2014/main" id="{317C281A-B043-40AB-A283-498BB20730BD}"/>
              </a:ext>
            </a:extLst>
          </p:cNvPr>
          <p:cNvSpPr txBox="1">
            <a:spLocks noChangeArrowheads="1"/>
          </p:cNvSpPr>
          <p:nvPr/>
        </p:nvSpPr>
        <p:spPr bwMode="auto">
          <a:xfrm>
            <a:off x="205452" y="2324131"/>
            <a:ext cx="4150524" cy="235221"/>
          </a:xfrm>
          <a:prstGeom prst="rect">
            <a:avLst/>
          </a:prstGeom>
          <a:solidFill>
            <a:schemeClr val="bg1"/>
          </a:solidFill>
          <a:ln w="19050">
            <a:solidFill>
              <a:schemeClr val="tx1"/>
            </a:solidFill>
            <a:miter lim="800000"/>
            <a:headEnd/>
            <a:tailEnd/>
          </a:ln>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河川管理施設の「効率的・効果的な維持管理の推進」のロードマップ</a:t>
            </a:r>
            <a:r>
              <a:rPr lang="ja-JP" altLang="en-US" sz="1100" dirty="0">
                <a:solidFill>
                  <a:srgbClr val="000000"/>
                </a:solidFill>
                <a:latin typeface="Meiryo UI" panose="020B0604030504040204" pitchFamily="50" charset="-128"/>
                <a:ea typeface="Meiryo UI" panose="020B0604030504040204" pitchFamily="50" charset="-128"/>
              </a:rPr>
              <a:t>　　　　</a:t>
            </a:r>
            <a:endParaRPr lang="ja-JP" altLang="en-US" sz="1100" b="1" dirty="0">
              <a:solidFill>
                <a:srgbClr val="000000"/>
              </a:solidFill>
              <a:latin typeface="Meiryo UI" panose="020B0604030504040204" pitchFamily="50" charset="-128"/>
              <a:ea typeface="Meiryo UI" panose="020B0604030504040204" pitchFamily="50" charset="-128"/>
            </a:endParaRPr>
          </a:p>
        </p:txBody>
      </p:sp>
      <p:sp>
        <p:nvSpPr>
          <p:cNvPr id="44" name="角丸四角形 69">
            <a:extLst>
              <a:ext uri="{FF2B5EF4-FFF2-40B4-BE49-F238E27FC236}">
                <a16:creationId xmlns:a16="http://schemas.microsoft.com/office/drawing/2014/main" id="{AB0D75BF-3D64-4419-9CDD-0E9A1A4A0442}"/>
              </a:ext>
            </a:extLst>
          </p:cNvPr>
          <p:cNvSpPr/>
          <p:nvPr/>
        </p:nvSpPr>
        <p:spPr>
          <a:xfrm>
            <a:off x="5934711" y="6429181"/>
            <a:ext cx="3128009" cy="373099"/>
          </a:xfrm>
          <a:prstGeom prst="roundRect">
            <a:avLst>
              <a:gd name="adj" fmla="val 2209"/>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800" b="1"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全施設共通</a:t>
            </a:r>
            <a:r>
              <a:rPr lang="en-US" altLang="ja-JP" sz="800" b="1"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just">
              <a:defRPr/>
            </a:pPr>
            <a:r>
              <a:rPr lang="ja-JP" altLang="en-US" sz="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〇各施設について、それぞれの更新判定フローに基づく点検を実施し、更新すべき施設の抽出を行うと共に、抽出した施設について、具体的な更新方法や時期を、今後順次、明らかにしていく</a:t>
            </a:r>
            <a:endParaRPr lang="ja-JP" altLang="en-US" sz="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8">
            <a:extLst>
              <a:ext uri="{FF2B5EF4-FFF2-40B4-BE49-F238E27FC236}">
                <a16:creationId xmlns:a16="http://schemas.microsoft.com/office/drawing/2014/main" id="{F4364061-78CF-4FB2-B278-4E13F3F730F3}"/>
              </a:ext>
            </a:extLst>
          </p:cNvPr>
          <p:cNvSpPr/>
          <p:nvPr/>
        </p:nvSpPr>
        <p:spPr>
          <a:xfrm>
            <a:off x="5972555" y="6468858"/>
            <a:ext cx="3065835" cy="332945"/>
          </a:xfrm>
          <a:prstGeom prst="roundRect">
            <a:avLst>
              <a:gd name="adj" fmla="val 277"/>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46" name="正方形/長方形 45">
            <a:extLst>
              <a:ext uri="{FF2B5EF4-FFF2-40B4-BE49-F238E27FC236}">
                <a16:creationId xmlns:a16="http://schemas.microsoft.com/office/drawing/2014/main" id="{9ADF8A96-A3EC-4F1B-AB77-ACDEC3158851}"/>
              </a:ext>
            </a:extLst>
          </p:cNvPr>
          <p:cNvSpPr/>
          <p:nvPr/>
        </p:nvSpPr>
        <p:spPr>
          <a:xfrm>
            <a:off x="7038316" y="6453642"/>
            <a:ext cx="895199" cy="176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⑥ー１</a:t>
            </a:r>
            <a:r>
              <a:rPr kumimoji="1" lang="en-US" altLang="ja-JP" sz="1100" dirty="0">
                <a:solidFill>
                  <a:schemeClr val="tx1"/>
                </a:solidFill>
              </a:rPr>
              <a:t>】</a:t>
            </a:r>
            <a:endParaRPr kumimoji="1" lang="ja-JP" altLang="en-US" sz="1100" dirty="0">
              <a:solidFill>
                <a:schemeClr val="tx1"/>
              </a:solidFill>
            </a:endParaRPr>
          </a:p>
        </p:txBody>
      </p:sp>
      <p:sp>
        <p:nvSpPr>
          <p:cNvPr id="47" name="吹き出し: 角を丸めた四角形 46">
            <a:extLst>
              <a:ext uri="{FF2B5EF4-FFF2-40B4-BE49-F238E27FC236}">
                <a16:creationId xmlns:a16="http://schemas.microsoft.com/office/drawing/2014/main" id="{59BDB629-DDA3-4D94-8B7A-4403FD5F95D7}"/>
              </a:ext>
            </a:extLst>
          </p:cNvPr>
          <p:cNvSpPr/>
          <p:nvPr/>
        </p:nvSpPr>
        <p:spPr>
          <a:xfrm>
            <a:off x="7654493" y="2073688"/>
            <a:ext cx="1461515" cy="633155"/>
          </a:xfrm>
          <a:prstGeom prst="wedgeRoundRectCallout">
            <a:avLst>
              <a:gd name="adj1" fmla="val -30444"/>
              <a:gd name="adj2" fmla="val 81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rPr>
              <a:t>これらの取組</a:t>
            </a:r>
            <a:r>
              <a:rPr kumimoji="1" lang="ja-JP" altLang="en-US" sz="1400" dirty="0">
                <a:solidFill>
                  <a:schemeClr val="tx1"/>
                </a:solidFill>
              </a:rPr>
              <a:t>を検証</a:t>
            </a:r>
            <a:endParaRPr kumimoji="1" lang="en-US" altLang="ja-JP" sz="1400" dirty="0">
              <a:solidFill>
                <a:schemeClr val="tx1"/>
              </a:solidFill>
            </a:endParaRPr>
          </a:p>
        </p:txBody>
      </p:sp>
      <p:sp>
        <p:nvSpPr>
          <p:cNvPr id="48" name="テキスト ボックス 47">
            <a:extLst>
              <a:ext uri="{FF2B5EF4-FFF2-40B4-BE49-F238E27FC236}">
                <a16:creationId xmlns:a16="http://schemas.microsoft.com/office/drawing/2014/main" id="{26EAF23B-6588-4AFA-B5CC-2715542C94B9}"/>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50" name="スライド番号プレースホルダー 1">
            <a:extLst>
              <a:ext uri="{FF2B5EF4-FFF2-40B4-BE49-F238E27FC236}">
                <a16:creationId xmlns:a16="http://schemas.microsoft.com/office/drawing/2014/main" id="{9A3CCEF1-9537-4671-AC6B-7125BF44DF65}"/>
              </a:ext>
            </a:extLst>
          </p:cNvPr>
          <p:cNvSpPr>
            <a:spLocks noGrp="1"/>
          </p:cNvSpPr>
          <p:nvPr>
            <p:ph type="sldNum" sz="quarter" idx="12"/>
          </p:nvPr>
        </p:nvSpPr>
        <p:spPr>
          <a:xfrm>
            <a:off x="8555932" y="5938318"/>
            <a:ext cx="588068" cy="365125"/>
          </a:xfrm>
        </p:spPr>
        <p:txBody>
          <a:bodyPr/>
          <a:lstStyle/>
          <a:p>
            <a:fld id="{682EF9F9-C4E8-46B2-BBF1-33E3162B856A}" type="slidenum">
              <a:rPr kumimoji="1" lang="ja-JP" altLang="en-US" smtClean="0"/>
              <a:t>12</a:t>
            </a:fld>
            <a:endParaRPr kumimoji="1" lang="ja-JP" altLang="en-US" dirty="0"/>
          </a:p>
        </p:txBody>
      </p:sp>
      <p:sp>
        <p:nvSpPr>
          <p:cNvPr id="53" name="吹き出し: 角を丸めた四角形 52">
            <a:extLst>
              <a:ext uri="{FF2B5EF4-FFF2-40B4-BE49-F238E27FC236}">
                <a16:creationId xmlns:a16="http://schemas.microsoft.com/office/drawing/2014/main" id="{773E666E-D523-473A-A069-D7AF6B61EC15}"/>
              </a:ext>
            </a:extLst>
          </p:cNvPr>
          <p:cNvSpPr/>
          <p:nvPr/>
        </p:nvSpPr>
        <p:spPr>
          <a:xfrm>
            <a:off x="6732567" y="1434548"/>
            <a:ext cx="1823365" cy="467937"/>
          </a:xfrm>
          <a:prstGeom prst="wedgeRoundRectCallout">
            <a:avLst>
              <a:gd name="adj1" fmla="val -68250"/>
              <a:gd name="adj2" fmla="val -22752"/>
              <a:gd name="adj3" fmla="val 16667"/>
            </a:avLst>
          </a:prstGeom>
          <a:solidFill>
            <a:schemeClr val="bg1"/>
          </a:solid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第１回全体検討部会</a:t>
            </a:r>
            <a:endParaRPr kumimoji="1" lang="en-US" altLang="ja-JP" sz="1200" dirty="0">
              <a:solidFill>
                <a:schemeClr val="tx1"/>
              </a:solidFill>
            </a:endParaRPr>
          </a:p>
          <a:p>
            <a:pPr algn="ctr"/>
            <a:r>
              <a:rPr kumimoji="1" lang="ja-JP" altLang="en-US" sz="1200" dirty="0">
                <a:solidFill>
                  <a:schemeClr val="tx1"/>
                </a:solidFill>
              </a:rPr>
              <a:t>（</a:t>
            </a:r>
            <a:r>
              <a:rPr kumimoji="1" lang="en-US" altLang="ja-JP" sz="1200" dirty="0">
                <a:solidFill>
                  <a:schemeClr val="tx1"/>
                </a:solidFill>
              </a:rPr>
              <a:t>R6.5</a:t>
            </a:r>
            <a:r>
              <a:rPr kumimoji="1" lang="ja-JP" altLang="en-US" sz="1200" dirty="0">
                <a:solidFill>
                  <a:schemeClr val="tx1"/>
                </a:solidFill>
              </a:rPr>
              <a:t>月予定）で検討</a:t>
            </a:r>
          </a:p>
        </p:txBody>
      </p:sp>
      <p:sp>
        <p:nvSpPr>
          <p:cNvPr id="4" name="四角形: 角を丸くする 3">
            <a:extLst>
              <a:ext uri="{FF2B5EF4-FFF2-40B4-BE49-F238E27FC236}">
                <a16:creationId xmlns:a16="http://schemas.microsoft.com/office/drawing/2014/main" id="{16AFA5B1-B041-4EAE-AA70-67CEA344E043}"/>
              </a:ext>
            </a:extLst>
          </p:cNvPr>
          <p:cNvSpPr/>
          <p:nvPr/>
        </p:nvSpPr>
        <p:spPr>
          <a:xfrm>
            <a:off x="2163988" y="2844715"/>
            <a:ext cx="5614339" cy="1249411"/>
          </a:xfrm>
          <a:prstGeom prst="roundRect">
            <a:avLst>
              <a:gd name="adj" fmla="val 1300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BB16E4F0-CE4F-44A3-BA7B-3D38E84C3273}"/>
              </a:ext>
            </a:extLst>
          </p:cNvPr>
          <p:cNvSpPr/>
          <p:nvPr/>
        </p:nvSpPr>
        <p:spPr>
          <a:xfrm>
            <a:off x="3923928" y="4173651"/>
            <a:ext cx="3854399" cy="217019"/>
          </a:xfrm>
          <a:prstGeom prst="roundRect">
            <a:avLst>
              <a:gd name="adj" fmla="val 1300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36F64B7F-5747-46A7-95BA-33D14E08B156}"/>
              </a:ext>
            </a:extLst>
          </p:cNvPr>
          <p:cNvSpPr/>
          <p:nvPr/>
        </p:nvSpPr>
        <p:spPr>
          <a:xfrm>
            <a:off x="2555776" y="4639599"/>
            <a:ext cx="5222551" cy="254073"/>
          </a:xfrm>
          <a:prstGeom prst="roundRect">
            <a:avLst>
              <a:gd name="adj" fmla="val 1300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DF22FAB8-5542-4322-B8F9-8316AC73DA96}"/>
              </a:ext>
            </a:extLst>
          </p:cNvPr>
          <p:cNvSpPr/>
          <p:nvPr/>
        </p:nvSpPr>
        <p:spPr>
          <a:xfrm>
            <a:off x="5934711" y="6437083"/>
            <a:ext cx="3128009" cy="394428"/>
          </a:xfrm>
          <a:prstGeom prst="roundRect">
            <a:avLst>
              <a:gd name="adj" fmla="val 1300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8A917EBD-0C7B-41D9-814B-221D28830B48}"/>
              </a:ext>
            </a:extLst>
          </p:cNvPr>
          <p:cNvSpPr/>
          <p:nvPr/>
        </p:nvSpPr>
        <p:spPr>
          <a:xfrm>
            <a:off x="7826683" y="3273191"/>
            <a:ext cx="1289325" cy="53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１</a:t>
            </a:r>
            <a:r>
              <a:rPr lang="en-US" altLang="ja-JP" sz="1200" dirty="0">
                <a:solidFill>
                  <a:schemeClr val="tx1"/>
                </a:solidFill>
              </a:rPr>
              <a:t>.</a:t>
            </a:r>
            <a:r>
              <a:rPr lang="ja-JP" altLang="en-US" sz="1200" dirty="0">
                <a:solidFill>
                  <a:schemeClr val="tx1"/>
                </a:solidFill>
              </a:rPr>
              <a:t>施設の</a:t>
            </a:r>
            <a:r>
              <a:rPr kumimoji="1" lang="ja-JP" altLang="en-US" sz="1200" dirty="0">
                <a:solidFill>
                  <a:schemeClr val="tx1"/>
                </a:solidFill>
              </a:rPr>
              <a:t>点検･　</a:t>
            </a:r>
            <a:endParaRPr kumimoji="1" lang="en-US" altLang="ja-JP" sz="1200" dirty="0">
              <a:solidFill>
                <a:schemeClr val="tx1"/>
              </a:solidFill>
            </a:endParaRPr>
          </a:p>
          <a:p>
            <a:r>
              <a:rPr lang="ja-JP" altLang="en-US" sz="1200" dirty="0">
                <a:solidFill>
                  <a:schemeClr val="tx1"/>
                </a:solidFill>
              </a:rPr>
              <a:t>　</a:t>
            </a:r>
            <a:r>
              <a:rPr kumimoji="1" lang="ja-JP" altLang="en-US" sz="1200" dirty="0">
                <a:solidFill>
                  <a:schemeClr val="tx1"/>
                </a:solidFill>
              </a:rPr>
              <a:t>評価方法</a:t>
            </a:r>
          </a:p>
        </p:txBody>
      </p:sp>
      <p:sp>
        <p:nvSpPr>
          <p:cNvPr id="56" name="正方形/長方形 55">
            <a:extLst>
              <a:ext uri="{FF2B5EF4-FFF2-40B4-BE49-F238E27FC236}">
                <a16:creationId xmlns:a16="http://schemas.microsoft.com/office/drawing/2014/main" id="{68964989-4E3A-40DA-B8F0-C2C4AC6BCC2C}"/>
              </a:ext>
            </a:extLst>
          </p:cNvPr>
          <p:cNvSpPr/>
          <p:nvPr/>
        </p:nvSpPr>
        <p:spPr>
          <a:xfrm>
            <a:off x="7847004" y="4891696"/>
            <a:ext cx="1222398" cy="33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２</a:t>
            </a:r>
            <a:r>
              <a:rPr lang="en-US" altLang="ja-JP" sz="1200" dirty="0">
                <a:solidFill>
                  <a:schemeClr val="tx1"/>
                </a:solidFill>
              </a:rPr>
              <a:t>.</a:t>
            </a:r>
            <a:r>
              <a:rPr lang="ja-JP" altLang="en-US" sz="1200" dirty="0">
                <a:solidFill>
                  <a:schemeClr val="tx1"/>
                </a:solidFill>
              </a:rPr>
              <a:t>施設の更新</a:t>
            </a:r>
            <a:endParaRPr lang="en-US" altLang="ja-JP" sz="1200" dirty="0">
              <a:solidFill>
                <a:schemeClr val="tx1"/>
              </a:solidFill>
            </a:endParaRPr>
          </a:p>
          <a:p>
            <a:r>
              <a:rPr lang="ja-JP" altLang="en-US" sz="1200" dirty="0">
                <a:solidFill>
                  <a:schemeClr val="tx1"/>
                </a:solidFill>
              </a:rPr>
              <a:t>　フロー</a:t>
            </a:r>
            <a:endParaRPr kumimoji="1" lang="en-US" altLang="ja-JP" sz="1200" dirty="0">
              <a:solidFill>
                <a:schemeClr val="tx1"/>
              </a:solidFill>
            </a:endParaRPr>
          </a:p>
        </p:txBody>
      </p:sp>
      <p:cxnSp>
        <p:nvCxnSpPr>
          <p:cNvPr id="6" name="直線コネクタ 5">
            <a:extLst>
              <a:ext uri="{FF2B5EF4-FFF2-40B4-BE49-F238E27FC236}">
                <a16:creationId xmlns:a16="http://schemas.microsoft.com/office/drawing/2014/main" id="{387729AA-6A13-495F-9445-77B5D1E263D5}"/>
              </a:ext>
            </a:extLst>
          </p:cNvPr>
          <p:cNvCxnSpPr>
            <a:cxnSpLocks/>
          </p:cNvCxnSpPr>
          <p:nvPr/>
        </p:nvCxnSpPr>
        <p:spPr>
          <a:xfrm flipH="1">
            <a:off x="7956376" y="5267458"/>
            <a:ext cx="192537" cy="117992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9D79726C-3A0C-4C62-939D-839D733E6F0F}"/>
              </a:ext>
            </a:extLst>
          </p:cNvPr>
          <p:cNvCxnSpPr>
            <a:cxnSpLocks/>
          </p:cNvCxnSpPr>
          <p:nvPr/>
        </p:nvCxnSpPr>
        <p:spPr>
          <a:xfrm flipH="1">
            <a:off x="7785690" y="4746551"/>
            <a:ext cx="1440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3585C762-1532-490C-B4C6-BDCF247CFB14}"/>
              </a:ext>
            </a:extLst>
          </p:cNvPr>
          <p:cNvCxnSpPr>
            <a:cxnSpLocks/>
          </p:cNvCxnSpPr>
          <p:nvPr/>
        </p:nvCxnSpPr>
        <p:spPr>
          <a:xfrm flipH="1">
            <a:off x="7774187" y="3704427"/>
            <a:ext cx="158964" cy="4885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B5C9CA0F-A9B9-434A-9E2C-DCCA5E4DA270}"/>
              </a:ext>
            </a:extLst>
          </p:cNvPr>
          <p:cNvCxnSpPr>
            <a:cxnSpLocks/>
          </p:cNvCxnSpPr>
          <p:nvPr/>
        </p:nvCxnSpPr>
        <p:spPr>
          <a:xfrm flipH="1" flipV="1">
            <a:off x="7774187" y="3229979"/>
            <a:ext cx="158963" cy="16676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7A9B3DE5-54C5-48D5-A66F-6E9A5EF15B43}"/>
              </a:ext>
            </a:extLst>
          </p:cNvPr>
          <p:cNvSpPr/>
          <p:nvPr/>
        </p:nvSpPr>
        <p:spPr>
          <a:xfrm>
            <a:off x="7933150" y="3121851"/>
            <a:ext cx="1053659" cy="6821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200" b="1" dirty="0">
              <a:solidFill>
                <a:schemeClr val="tx1"/>
              </a:solidFill>
            </a:endParaRPr>
          </a:p>
        </p:txBody>
      </p:sp>
      <p:sp>
        <p:nvSpPr>
          <p:cNvPr id="61" name="正方形/長方形 60">
            <a:extLst>
              <a:ext uri="{FF2B5EF4-FFF2-40B4-BE49-F238E27FC236}">
                <a16:creationId xmlns:a16="http://schemas.microsoft.com/office/drawing/2014/main" id="{6AA95AC1-CE6E-451C-A3FD-1B80FF3494D5}"/>
              </a:ext>
            </a:extLst>
          </p:cNvPr>
          <p:cNvSpPr/>
          <p:nvPr/>
        </p:nvSpPr>
        <p:spPr>
          <a:xfrm>
            <a:off x="7931373" y="4632531"/>
            <a:ext cx="1053659" cy="63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200" b="1" dirty="0">
              <a:solidFill>
                <a:srgbClr val="FF0000"/>
              </a:solidFill>
            </a:endParaRPr>
          </a:p>
        </p:txBody>
      </p:sp>
      <p:sp>
        <p:nvSpPr>
          <p:cNvPr id="55" name="正方形/長方形 54">
            <a:extLst>
              <a:ext uri="{FF2B5EF4-FFF2-40B4-BE49-F238E27FC236}">
                <a16:creationId xmlns:a16="http://schemas.microsoft.com/office/drawing/2014/main" id="{97B1173E-DFF4-4087-9B9F-951FF58C61EC}"/>
              </a:ext>
            </a:extLst>
          </p:cNvPr>
          <p:cNvSpPr/>
          <p:nvPr/>
        </p:nvSpPr>
        <p:spPr>
          <a:xfrm>
            <a:off x="7893882" y="3143935"/>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第１回部会</a:t>
            </a:r>
            <a:endParaRPr kumimoji="1" lang="ja-JP" altLang="en-US" sz="1100" dirty="0">
              <a:solidFill>
                <a:schemeClr val="tx1"/>
              </a:solidFill>
            </a:endParaRPr>
          </a:p>
        </p:txBody>
      </p:sp>
      <p:sp>
        <p:nvSpPr>
          <p:cNvPr id="62" name="正方形/長方形 61">
            <a:extLst>
              <a:ext uri="{FF2B5EF4-FFF2-40B4-BE49-F238E27FC236}">
                <a16:creationId xmlns:a16="http://schemas.microsoft.com/office/drawing/2014/main" id="{B32D2CF8-42C0-482F-BBB5-9F746CFFA017}"/>
              </a:ext>
            </a:extLst>
          </p:cNvPr>
          <p:cNvSpPr/>
          <p:nvPr/>
        </p:nvSpPr>
        <p:spPr>
          <a:xfrm>
            <a:off x="7917345" y="4642648"/>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第１回部会</a:t>
            </a:r>
            <a:endParaRPr kumimoji="1" lang="ja-JP" altLang="en-US" sz="1100" dirty="0">
              <a:solidFill>
                <a:schemeClr val="tx1"/>
              </a:solidFill>
            </a:endParaRPr>
          </a:p>
        </p:txBody>
      </p:sp>
      <p:sp>
        <p:nvSpPr>
          <p:cNvPr id="63" name="正方形/長方形 62">
            <a:extLst>
              <a:ext uri="{FF2B5EF4-FFF2-40B4-BE49-F238E27FC236}">
                <a16:creationId xmlns:a16="http://schemas.microsoft.com/office/drawing/2014/main" id="{A2D55A7D-3404-4442-9484-B17452AC6043}"/>
              </a:ext>
            </a:extLst>
          </p:cNvPr>
          <p:cNvSpPr/>
          <p:nvPr/>
        </p:nvSpPr>
        <p:spPr>
          <a:xfrm>
            <a:off x="7816170" y="4397653"/>
            <a:ext cx="890766" cy="201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第２回部会</a:t>
            </a:r>
            <a:endParaRPr kumimoji="1" lang="ja-JP" altLang="en-US" sz="1100" dirty="0">
              <a:solidFill>
                <a:schemeClr val="tx1"/>
              </a:solidFill>
            </a:endParaRPr>
          </a:p>
        </p:txBody>
      </p:sp>
      <p:sp>
        <p:nvSpPr>
          <p:cNvPr id="7" name="右中かっこ 6">
            <a:extLst>
              <a:ext uri="{FF2B5EF4-FFF2-40B4-BE49-F238E27FC236}">
                <a16:creationId xmlns:a16="http://schemas.microsoft.com/office/drawing/2014/main" id="{8D7C4022-C79D-4325-A196-48D4D1FE59E4}"/>
              </a:ext>
            </a:extLst>
          </p:cNvPr>
          <p:cNvSpPr/>
          <p:nvPr/>
        </p:nvSpPr>
        <p:spPr>
          <a:xfrm>
            <a:off x="7796203" y="5017995"/>
            <a:ext cx="90662" cy="1346317"/>
          </a:xfrm>
          <a:prstGeom prst="rightBrace">
            <a:avLst>
              <a:gd name="adj1" fmla="val 10919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右中かっこ 63">
            <a:extLst>
              <a:ext uri="{FF2B5EF4-FFF2-40B4-BE49-F238E27FC236}">
                <a16:creationId xmlns:a16="http://schemas.microsoft.com/office/drawing/2014/main" id="{24A5189A-0E36-4667-92CD-EA2699B793D3}"/>
              </a:ext>
            </a:extLst>
          </p:cNvPr>
          <p:cNvSpPr/>
          <p:nvPr/>
        </p:nvSpPr>
        <p:spPr>
          <a:xfrm>
            <a:off x="7789426" y="4412512"/>
            <a:ext cx="70485" cy="172504"/>
          </a:xfrm>
          <a:prstGeom prst="rightBrace">
            <a:avLst>
              <a:gd name="adj1" fmla="val 27069"/>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2C5D526-2D8B-4ABB-8639-CA0CE79BD257}"/>
              </a:ext>
            </a:extLst>
          </p:cNvPr>
          <p:cNvSpPr/>
          <p:nvPr/>
        </p:nvSpPr>
        <p:spPr>
          <a:xfrm>
            <a:off x="7861921" y="5576668"/>
            <a:ext cx="890766" cy="201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第２回部会</a:t>
            </a:r>
            <a:endParaRPr kumimoji="1" lang="ja-JP" altLang="en-US" sz="1100" dirty="0">
              <a:solidFill>
                <a:schemeClr val="tx1"/>
              </a:solidFill>
            </a:endParaRPr>
          </a:p>
        </p:txBody>
      </p:sp>
      <p:sp>
        <p:nvSpPr>
          <p:cNvPr id="67" name="正方形/長方形 66">
            <a:extLst>
              <a:ext uri="{FF2B5EF4-FFF2-40B4-BE49-F238E27FC236}">
                <a16:creationId xmlns:a16="http://schemas.microsoft.com/office/drawing/2014/main" id="{F2AD3C13-5168-4A16-A930-4C9AED5BF664}"/>
              </a:ext>
            </a:extLst>
          </p:cNvPr>
          <p:cNvSpPr/>
          <p:nvPr/>
        </p:nvSpPr>
        <p:spPr>
          <a:xfrm>
            <a:off x="7034415" y="4157464"/>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②ー５</a:t>
            </a:r>
            <a:r>
              <a:rPr kumimoji="1" lang="en-US" altLang="ja-JP" sz="1100" dirty="0">
                <a:solidFill>
                  <a:schemeClr val="tx1"/>
                </a:solidFill>
              </a:rPr>
              <a:t>】</a:t>
            </a:r>
            <a:endParaRPr kumimoji="1" lang="ja-JP" altLang="en-US" sz="1100" dirty="0">
              <a:solidFill>
                <a:schemeClr val="tx1"/>
              </a:solidFill>
            </a:endParaRPr>
          </a:p>
        </p:txBody>
      </p:sp>
      <p:sp>
        <p:nvSpPr>
          <p:cNvPr id="68" name="正方形/長方形 67">
            <a:extLst>
              <a:ext uri="{FF2B5EF4-FFF2-40B4-BE49-F238E27FC236}">
                <a16:creationId xmlns:a16="http://schemas.microsoft.com/office/drawing/2014/main" id="{FC1ED585-77B5-4854-9420-D429662DDA63}"/>
              </a:ext>
            </a:extLst>
          </p:cNvPr>
          <p:cNvSpPr/>
          <p:nvPr/>
        </p:nvSpPr>
        <p:spPr>
          <a:xfrm>
            <a:off x="7034012" y="4391723"/>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②ー６</a:t>
            </a:r>
            <a:r>
              <a:rPr kumimoji="1" lang="en-US" altLang="ja-JP" sz="1100" dirty="0">
                <a:solidFill>
                  <a:schemeClr val="tx1"/>
                </a:solidFill>
              </a:rPr>
              <a:t>】</a:t>
            </a:r>
            <a:endParaRPr kumimoji="1" lang="ja-JP" altLang="en-US" sz="1100" dirty="0">
              <a:solidFill>
                <a:schemeClr val="tx1"/>
              </a:solidFill>
            </a:endParaRPr>
          </a:p>
        </p:txBody>
      </p:sp>
      <p:sp>
        <p:nvSpPr>
          <p:cNvPr id="70" name="テキスト ボックス 69">
            <a:extLst>
              <a:ext uri="{FF2B5EF4-FFF2-40B4-BE49-F238E27FC236}">
                <a16:creationId xmlns:a16="http://schemas.microsoft.com/office/drawing/2014/main" id="{CD992F47-6401-44B9-B179-C75D1983E60C}"/>
              </a:ext>
            </a:extLst>
          </p:cNvPr>
          <p:cNvSpPr txBox="1"/>
          <p:nvPr/>
        </p:nvSpPr>
        <p:spPr>
          <a:xfrm>
            <a:off x="-29780" y="491047"/>
            <a:ext cx="9099181" cy="307777"/>
          </a:xfrm>
          <a:prstGeom prst="rect">
            <a:avLst/>
          </a:prstGeom>
          <a:noFill/>
          <a:ln w="19050">
            <a:noFill/>
          </a:ln>
        </p:spPr>
        <p:txBody>
          <a:bodyPr wrap="square" rtlCol="0">
            <a:spAutoFit/>
          </a:bodyPr>
          <a:lstStyle/>
          <a:p>
            <a:r>
              <a:rPr kumimoji="1" lang="ja-JP" altLang="en-US" sz="1400" dirty="0">
                <a:latin typeface="Meiryo UI" pitchFamily="50" charset="-128"/>
                <a:ea typeface="Meiryo UI" pitchFamily="50" charset="-128"/>
                <a:cs typeface="Meiryo UI" pitchFamily="50" charset="-128"/>
              </a:rPr>
              <a:t>➣現計画に</a:t>
            </a:r>
            <a:r>
              <a:rPr lang="ja-JP" altLang="en-US" sz="1400" dirty="0">
                <a:latin typeface="Meiryo UI" pitchFamily="50" charset="-128"/>
                <a:ea typeface="Meiryo UI" pitchFamily="50" charset="-128"/>
                <a:cs typeface="Meiryo UI" pitchFamily="50" charset="-128"/>
              </a:rPr>
              <a:t>記載の「基本方針」、及び河川管理施設の</a:t>
            </a:r>
            <a:r>
              <a:rPr kumimoji="1" lang="ja-JP" altLang="en-US" sz="1400" dirty="0">
                <a:latin typeface="Meiryo UI" pitchFamily="50" charset="-128"/>
                <a:ea typeface="Meiryo UI" pitchFamily="50" charset="-128"/>
                <a:cs typeface="Meiryo UI" pitchFamily="50" charset="-128"/>
              </a:rPr>
              <a:t>「効率的・効果的な維持管理の推進」のロードマップから抜粋</a:t>
            </a:r>
          </a:p>
        </p:txBody>
      </p:sp>
    </p:spTree>
    <p:extLst>
      <p:ext uri="{BB962C8B-B14F-4D97-AF65-F5344CB8AC3E}">
        <p14:creationId xmlns:p14="http://schemas.microsoft.com/office/powerpoint/2010/main" val="313544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226052" y="2881968"/>
            <a:ext cx="3664666"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現計画における点検内容</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63579"/>
            <a:ext cx="2890480"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graphicFrame>
        <p:nvGraphicFramePr>
          <p:cNvPr id="4" name="表 5">
            <a:extLst>
              <a:ext uri="{FF2B5EF4-FFF2-40B4-BE49-F238E27FC236}">
                <a16:creationId xmlns:a16="http://schemas.microsoft.com/office/drawing/2014/main" id="{22DE93B2-B92F-48F9-AD33-E402E9F652B3}"/>
              </a:ext>
            </a:extLst>
          </p:cNvPr>
          <p:cNvGraphicFramePr>
            <a:graphicFrameLocks noGrp="1"/>
          </p:cNvGraphicFramePr>
          <p:nvPr>
            <p:extLst>
              <p:ext uri="{D42A27DB-BD31-4B8C-83A1-F6EECF244321}">
                <p14:modId xmlns:p14="http://schemas.microsoft.com/office/powerpoint/2010/main" val="660880392"/>
              </p:ext>
            </p:extLst>
          </p:nvPr>
        </p:nvGraphicFramePr>
        <p:xfrm>
          <a:off x="258216" y="3245601"/>
          <a:ext cx="8818521" cy="3449757"/>
        </p:xfrm>
        <a:graphic>
          <a:graphicData uri="http://schemas.openxmlformats.org/drawingml/2006/table">
            <a:tbl>
              <a:tblPr firstRow="1" bandRow="1">
                <a:tableStyleId>{5C22544A-7EE6-4342-B048-85BDC9FD1C3A}</a:tableStyleId>
              </a:tblPr>
              <a:tblGrid>
                <a:gridCol w="574521">
                  <a:extLst>
                    <a:ext uri="{9D8B030D-6E8A-4147-A177-3AD203B41FA5}">
                      <a16:colId xmlns:a16="http://schemas.microsoft.com/office/drawing/2014/main" val="1894392777"/>
                    </a:ext>
                  </a:extLst>
                </a:gridCol>
                <a:gridCol w="1404000">
                  <a:extLst>
                    <a:ext uri="{9D8B030D-6E8A-4147-A177-3AD203B41FA5}">
                      <a16:colId xmlns:a16="http://schemas.microsoft.com/office/drawing/2014/main" val="3992923806"/>
                    </a:ext>
                  </a:extLst>
                </a:gridCol>
                <a:gridCol w="900000">
                  <a:extLst>
                    <a:ext uri="{9D8B030D-6E8A-4147-A177-3AD203B41FA5}">
                      <a16:colId xmlns:a16="http://schemas.microsoft.com/office/drawing/2014/main" val="4071494006"/>
                    </a:ext>
                  </a:extLst>
                </a:gridCol>
                <a:gridCol w="1332000">
                  <a:extLst>
                    <a:ext uri="{9D8B030D-6E8A-4147-A177-3AD203B41FA5}">
                      <a16:colId xmlns:a16="http://schemas.microsoft.com/office/drawing/2014/main" val="921328369"/>
                    </a:ext>
                  </a:extLst>
                </a:gridCol>
                <a:gridCol w="3636000">
                  <a:extLst>
                    <a:ext uri="{9D8B030D-6E8A-4147-A177-3AD203B41FA5}">
                      <a16:colId xmlns:a16="http://schemas.microsoft.com/office/drawing/2014/main" val="563398991"/>
                    </a:ext>
                  </a:extLst>
                </a:gridCol>
                <a:gridCol w="972000">
                  <a:extLst>
                    <a:ext uri="{9D8B030D-6E8A-4147-A177-3AD203B41FA5}">
                      <a16:colId xmlns:a16="http://schemas.microsoft.com/office/drawing/2014/main" val="3621019311"/>
                    </a:ext>
                  </a:extLst>
                </a:gridCol>
              </a:tblGrid>
              <a:tr h="348417">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体制</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点検種別</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頻度</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対象・施設数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内容等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班体制</a:t>
                      </a:r>
                    </a:p>
                  </a:txBody>
                  <a:tcPr anchor="ctr"/>
                </a:tc>
                <a:extLst>
                  <a:ext uri="{0D108BD9-81ED-4DB2-BD59-A6C34878D82A}">
                    <a16:rowId xmlns:a16="http://schemas.microsoft.com/office/drawing/2014/main" val="4087642139"/>
                  </a:ext>
                </a:extLst>
              </a:tr>
              <a:tr h="0">
                <a:tc rowSpan="3">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職員</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河川施設点検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（河川法改正</a:t>
                      </a:r>
                      <a:r>
                        <a:rPr kumimoji="1" lang="en-US" altLang="ja-JP" sz="1000" dirty="0">
                          <a:solidFill>
                            <a:schemeClr val="tx1"/>
                          </a:solidFill>
                          <a:latin typeface="Meiryo UI" panose="020B0604030504040204" pitchFamily="50" charset="-128"/>
                          <a:ea typeface="Meiryo UI" panose="020B0604030504040204" pitchFamily="50" charset="-128"/>
                        </a:rPr>
                        <a:t>:H25</a:t>
                      </a:r>
                      <a:r>
                        <a:rPr kumimoji="1" lang="ja-JP" altLang="en-US"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回</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重要水防区域等</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613km</a:t>
                      </a:r>
                      <a:r>
                        <a:rPr kumimoji="1" lang="ja-JP" altLang="en-US" sz="12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l"/>
                      <a:r>
                        <a:rPr kumimoji="1" lang="ja-JP" altLang="en-US" sz="1100" dirty="0">
                          <a:solidFill>
                            <a:schemeClr val="tx1"/>
                          </a:solidFill>
                          <a:latin typeface="Meiryo UI" panose="020B0604030504040204" pitchFamily="50" charset="-128"/>
                          <a:ea typeface="Meiryo UI" panose="020B0604030504040204" pitchFamily="50" charset="-128"/>
                        </a:rPr>
                        <a:t>・出水期前に河川管理施設の異常箇所を把握し、必要に応じ応急対策、補修工事を実施</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・徒歩による目視点検</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6</a:t>
                      </a:r>
                      <a:r>
                        <a:rPr kumimoji="1" lang="ja-JP" altLang="en-US" sz="1100" dirty="0">
                          <a:solidFill>
                            <a:schemeClr val="tx1"/>
                          </a:solidFill>
                          <a:latin typeface="Meiryo UI" panose="020B0604030504040204" pitchFamily="50" charset="-128"/>
                          <a:ea typeface="Meiryo UI" panose="020B0604030504040204" pitchFamily="50" charset="-128"/>
                        </a:rPr>
                        <a:t>人</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班</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050" dirty="0">
                          <a:solidFill>
                            <a:schemeClr val="tx1"/>
                          </a:solidFill>
                          <a:latin typeface="Meiryo UI" panose="020B0604030504040204" pitchFamily="50" charset="-128"/>
                          <a:ea typeface="Meiryo UI" panose="020B0604030504040204" pitchFamily="50" charset="-128"/>
                        </a:rPr>
                        <a:t>延べ約</a:t>
                      </a:r>
                      <a:r>
                        <a:rPr kumimoji="1" lang="en-US" altLang="ja-JP" sz="1050" dirty="0">
                          <a:solidFill>
                            <a:schemeClr val="tx1"/>
                          </a:solidFill>
                          <a:latin typeface="Meiryo UI" panose="020B0604030504040204" pitchFamily="50" charset="-128"/>
                          <a:ea typeface="Meiryo UI" panose="020B0604030504040204" pitchFamily="50" charset="-128"/>
                        </a:rPr>
                        <a:t>620</a:t>
                      </a:r>
                      <a:r>
                        <a:rPr kumimoji="1" lang="ja-JP" altLang="en-US" sz="1050" dirty="0">
                          <a:solidFill>
                            <a:schemeClr val="tx1"/>
                          </a:solidFill>
                          <a:latin typeface="Meiryo UI" panose="020B0604030504040204" pitchFamily="50" charset="-128"/>
                          <a:ea typeface="Meiryo UI" panose="020B0604030504040204" pitchFamily="50" charset="-128"/>
                        </a:rPr>
                        <a:t>人</a:t>
                      </a:r>
                    </a:p>
                  </a:txBody>
                  <a:tcPr anchor="ctr"/>
                </a:tc>
                <a:extLst>
                  <a:ext uri="{0D108BD9-81ED-4DB2-BD59-A6C34878D82A}">
                    <a16:rowId xmlns:a16="http://schemas.microsoft.com/office/drawing/2014/main" val="3943593389"/>
                  </a:ext>
                </a:extLst>
              </a:tr>
              <a:tr h="0">
                <a:tc vMerge="1">
                  <a:txBody>
                    <a:bodyPr/>
                    <a:lstStyle/>
                    <a:p>
                      <a:pPr algn="ct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日常パトロール</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1</a:t>
                      </a:r>
                      <a:r>
                        <a:rPr kumimoji="1" lang="ja-JP" altLang="en-US" sz="1100" dirty="0">
                          <a:solidFill>
                            <a:schemeClr val="tx1"/>
                          </a:solidFill>
                          <a:latin typeface="Meiryo UI" panose="020B0604030504040204" pitchFamily="50" charset="-128"/>
                          <a:ea typeface="Meiryo UI" panose="020B0604030504040204" pitchFamily="50" charset="-128"/>
                        </a:rPr>
                        <a:t>回程度</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週</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通行可能な範囲</a:t>
                      </a:r>
                    </a:p>
                  </a:txBody>
                  <a:tcPr anchor="ct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・堤防、管理用通路、転落防止柵等の損傷状況を確認し事故の未然防止を図り、併せて、不占等不法行為を早期発見し、是正を行う</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・車両や徒歩による目視点検</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3</a:t>
                      </a:r>
                      <a:r>
                        <a:rPr kumimoji="1" lang="ja-JP" altLang="en-US" sz="1100" dirty="0">
                          <a:solidFill>
                            <a:schemeClr val="tx1"/>
                          </a:solidFill>
                          <a:latin typeface="Meiryo UI" panose="020B0604030504040204" pitchFamily="50" charset="-128"/>
                          <a:ea typeface="Meiryo UI" panose="020B0604030504040204" pitchFamily="50" charset="-128"/>
                        </a:rPr>
                        <a:t>人</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班</a:t>
                      </a:r>
                    </a:p>
                  </a:txBody>
                  <a:tcPr anchor="ctr"/>
                </a:tc>
                <a:extLst>
                  <a:ext uri="{0D108BD9-81ED-4DB2-BD59-A6C34878D82A}">
                    <a16:rowId xmlns:a16="http://schemas.microsoft.com/office/drawing/2014/main" val="1724829470"/>
                  </a:ext>
                </a:extLst>
              </a:tr>
              <a:tr h="0">
                <a:tc vMerge="1">
                  <a:txBody>
                    <a:bodyPr/>
                    <a:lstStyle/>
                    <a:p>
                      <a:pPr algn="ct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緊急点検</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随時</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点検目的</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により異なる</a:t>
                      </a:r>
                    </a:p>
                  </a:txBody>
                  <a:tcPr anchor="ct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・台風や洪水、地震後などに河川管理施設に損傷がないかを確認</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・車両や徒歩等による目視点検</a:t>
                      </a: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15201088"/>
                  </a:ext>
                </a:extLst>
              </a:tr>
              <a:tr h="0">
                <a:tc rowSpan="2">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委託</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定期詳細点検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（国交省通知</a:t>
                      </a:r>
                      <a:r>
                        <a:rPr kumimoji="1" lang="en-US" altLang="ja-JP" sz="1000" dirty="0">
                          <a:solidFill>
                            <a:schemeClr val="tx1"/>
                          </a:solidFill>
                          <a:latin typeface="Meiryo UI" panose="020B0604030504040204" pitchFamily="50" charset="-128"/>
                          <a:ea typeface="Meiryo UI" panose="020B0604030504040204" pitchFamily="50" charset="-128"/>
                        </a:rPr>
                        <a:t>:H29</a:t>
                      </a:r>
                      <a:r>
                        <a:rPr kumimoji="1" lang="ja-JP" altLang="en-US"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回</a:t>
                      </a:r>
                      <a:r>
                        <a:rPr kumimoji="1" lang="en-US" altLang="ja-JP" sz="1400" dirty="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200" b="0" u="none" dirty="0">
                          <a:solidFill>
                            <a:schemeClr val="tx1"/>
                          </a:solidFill>
                          <a:latin typeface="Meiryo UI" panose="020B0604030504040204" pitchFamily="50" charset="-128"/>
                          <a:ea typeface="Meiryo UI" panose="020B0604030504040204" pitchFamily="50" charset="-128"/>
                        </a:rPr>
                        <a:t>全河川・全区間</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777km</a:t>
                      </a:r>
                      <a:r>
                        <a:rPr kumimoji="1" lang="ja-JP" altLang="en-US" sz="1200" b="0" u="none"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100" dirty="0">
                          <a:solidFill>
                            <a:schemeClr val="tx1"/>
                          </a:solidFill>
                          <a:latin typeface="Meiryo UI" panose="020B0604030504040204" pitchFamily="50" charset="-128"/>
                          <a:ea typeface="Meiryo UI" panose="020B0604030504040204" pitchFamily="50" charset="-128"/>
                        </a:rPr>
                        <a:t>・建設コンサルタントの有する専門的知見に基づき、施設の詳細な点検を実施し、河川管理施設の損傷状況等を把握</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l"/>
                      <a:r>
                        <a:rPr kumimoji="1" lang="ja-JP" altLang="en-US" sz="900" dirty="0">
                          <a:solidFill>
                            <a:schemeClr val="tx1"/>
                          </a:solidFill>
                          <a:latin typeface="Meiryo UI" panose="020B0604030504040204" pitchFamily="50" charset="-128"/>
                          <a:ea typeface="Meiryo UI" panose="020B0604030504040204" pitchFamily="50" charset="-128"/>
                        </a:rPr>
                        <a:t>（空洞化の疑われる箇所はコアボーリング等により堤防内部の状況を確認）</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l"/>
                      <a:r>
                        <a:rPr kumimoji="1" lang="ja-JP" altLang="en-US" sz="1050" dirty="0">
                          <a:solidFill>
                            <a:schemeClr val="tx1"/>
                          </a:solidFill>
                          <a:latin typeface="Meiryo UI" panose="020B0604030504040204" pitchFamily="50" charset="-128"/>
                          <a:ea typeface="Meiryo UI" panose="020B0604030504040204" pitchFamily="50" charset="-128"/>
                        </a:rPr>
                        <a:t>・徒歩による目視点検、コアボーリング等</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687365219"/>
                  </a:ext>
                </a:extLst>
              </a:tr>
              <a:tr h="0">
                <a:tc vMerge="1">
                  <a:txBody>
                    <a:bodyPr/>
                    <a:lstStyle/>
                    <a:p>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定期横断測量</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（河川砂防技術基準改定</a:t>
                      </a:r>
                      <a:r>
                        <a:rPr kumimoji="1" lang="en-US" altLang="ja-JP" sz="1000" dirty="0">
                          <a:solidFill>
                            <a:schemeClr val="tx1"/>
                          </a:solidFill>
                          <a:latin typeface="Meiryo UI" panose="020B0604030504040204" pitchFamily="50" charset="-128"/>
                          <a:ea typeface="Meiryo UI" panose="020B0604030504040204" pitchFamily="50" charset="-128"/>
                        </a:rPr>
                        <a:t>:R3</a:t>
                      </a:r>
                      <a:r>
                        <a:rPr kumimoji="1" lang="ja-JP" altLang="en-US"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回</a:t>
                      </a:r>
                      <a:r>
                        <a:rPr kumimoji="1" lang="en-US" altLang="ja-JP" sz="1400" dirty="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河道に課題の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ある河川</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559km</a:t>
                      </a:r>
                      <a:r>
                        <a:rPr kumimoji="1" lang="ja-JP" altLang="en-US" sz="1200" dirty="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100" dirty="0">
                          <a:solidFill>
                            <a:schemeClr val="tx1"/>
                          </a:solidFill>
                          <a:latin typeface="Meiryo UI" panose="020B0604030504040204" pitchFamily="50" charset="-128"/>
                          <a:ea typeface="Meiryo UI" panose="020B0604030504040204" pitchFamily="50" charset="-128"/>
                        </a:rPr>
                        <a:t>・測量による河床の状況を調査し、土砂の堆積状況や河床の洗掘状況を把握するとともに、過去の調査との比較により河床の変動傾向を把握</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・横断測量（測点毎）</a:t>
                      </a: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542158448"/>
                  </a:ext>
                </a:extLst>
              </a:tr>
            </a:tbl>
          </a:graphicData>
        </a:graphic>
      </p:graphicFrame>
      <p:sp>
        <p:nvSpPr>
          <p:cNvPr id="15" name="角丸四角形 111">
            <a:extLst>
              <a:ext uri="{FF2B5EF4-FFF2-40B4-BE49-F238E27FC236}">
                <a16:creationId xmlns:a16="http://schemas.microsoft.com/office/drawing/2014/main" id="{34D2CD40-53AE-4AE3-8561-A4AD3E53A5D3}"/>
              </a:ext>
            </a:extLst>
          </p:cNvPr>
          <p:cNvSpPr/>
          <p:nvPr/>
        </p:nvSpPr>
        <p:spPr>
          <a:xfrm>
            <a:off x="258216" y="1350723"/>
            <a:ext cx="8818521" cy="1574221"/>
          </a:xfrm>
          <a:prstGeom prst="roundRect">
            <a:avLst>
              <a:gd name="adj" fmla="val 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現計画の記載事項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en-US" altLang="ja-JP" sz="1100" kern="100" dirty="0">
                <a:solidFill>
                  <a:schemeClr val="tx1"/>
                </a:solidFill>
                <a:latin typeface="Meiryo UI" panose="020B0604030504040204" pitchFamily="50" charset="-128"/>
                <a:ea typeface="Meiryo UI" panose="020B0604030504040204" pitchFamily="50" charset="-128"/>
              </a:rPr>
              <a:t>1.</a:t>
            </a:r>
            <a:r>
              <a:rPr lang="ja-JP" altLang="ja-JP" sz="1100" kern="100" dirty="0">
                <a:solidFill>
                  <a:schemeClr val="tx1"/>
                </a:solidFill>
                <a:effectLst/>
                <a:latin typeface="Meiryo UI" panose="020B0604030504040204" pitchFamily="50" charset="-128"/>
                <a:ea typeface="Meiryo UI" panose="020B0604030504040204" pitchFamily="50" charset="-128"/>
              </a:rPr>
              <a:t>全河川（水防区域等）において、年に</a:t>
            </a:r>
            <a:r>
              <a:rPr lang="en-US" altLang="ja-JP" sz="1100" kern="100" dirty="0">
                <a:solidFill>
                  <a:schemeClr val="tx1"/>
                </a:solidFill>
                <a:effectLst/>
                <a:latin typeface="Meiryo UI" panose="020B0604030504040204" pitchFamily="50" charset="-128"/>
                <a:ea typeface="Meiryo UI" panose="020B0604030504040204" pitchFamily="50" charset="-128"/>
              </a:rPr>
              <a:t>1</a:t>
            </a:r>
            <a:r>
              <a:rPr lang="ja-JP" altLang="ja-JP" sz="1100" kern="100" dirty="0">
                <a:solidFill>
                  <a:schemeClr val="tx1"/>
                </a:solidFill>
                <a:effectLst/>
                <a:latin typeface="Meiryo UI" panose="020B0604030504040204" pitchFamily="50" charset="-128"/>
                <a:ea typeface="Meiryo UI" panose="020B0604030504040204" pitchFamily="50" charset="-128"/>
              </a:rPr>
              <a:t>回、職員による河川</a:t>
            </a:r>
            <a:r>
              <a:rPr lang="ja-JP" altLang="en-US" sz="1100" kern="100" dirty="0">
                <a:solidFill>
                  <a:schemeClr val="tx1"/>
                </a:solidFill>
                <a:effectLst/>
                <a:latin typeface="Meiryo UI" panose="020B0604030504040204" pitchFamily="50" charset="-128"/>
                <a:ea typeface="Meiryo UI" panose="020B0604030504040204" pitchFamily="50" charset="-128"/>
              </a:rPr>
              <a:t>施設</a:t>
            </a:r>
            <a:r>
              <a:rPr lang="ja-JP" altLang="ja-JP" sz="1100" kern="100" dirty="0">
                <a:solidFill>
                  <a:schemeClr val="tx1"/>
                </a:solidFill>
                <a:effectLst/>
                <a:latin typeface="Meiryo UI" panose="020B0604030504040204" pitchFamily="50" charset="-128"/>
                <a:ea typeface="Meiryo UI" panose="020B0604030504040204" pitchFamily="50" charset="-128"/>
              </a:rPr>
              <a:t>点検を実施し、施設の不具合の早期発見、対応を行い、災害の未然防止に努める</a:t>
            </a:r>
            <a:r>
              <a:rPr lang="ja-JP" altLang="en-US" sz="1100" kern="100" dirty="0">
                <a:solidFill>
                  <a:schemeClr val="tx1"/>
                </a:solidFill>
                <a:latin typeface="Meiryo UI" panose="020B0604030504040204" pitchFamily="50" charset="-128"/>
                <a:ea typeface="Meiryo UI" panose="020B0604030504040204" pitchFamily="50" charset="-128"/>
              </a:rPr>
              <a:t>。</a:t>
            </a:r>
            <a:endParaRPr lang="en-US" altLang="ja-JP" sz="1100" kern="100" dirty="0">
              <a:solidFill>
                <a:schemeClr val="tx1"/>
              </a:solidFill>
              <a:effectLst/>
              <a:latin typeface="Meiryo UI" panose="020B0604030504040204" pitchFamily="50" charset="-128"/>
              <a:ea typeface="Meiryo UI" panose="020B0604030504040204" pitchFamily="50" charset="-128"/>
            </a:endParaRPr>
          </a:p>
          <a:p>
            <a:r>
              <a:rPr lang="en-US" altLang="ja-JP" sz="1100" kern="100" dirty="0">
                <a:solidFill>
                  <a:schemeClr val="tx1"/>
                </a:solidFill>
                <a:latin typeface="Meiryo UI" panose="020B0604030504040204" pitchFamily="50" charset="-128"/>
                <a:ea typeface="Meiryo UI" panose="020B0604030504040204" pitchFamily="50" charset="-128"/>
              </a:rPr>
              <a:t>2.</a:t>
            </a:r>
            <a:r>
              <a:rPr lang="ja-JP" altLang="en-US" sz="1100" kern="100" dirty="0">
                <a:solidFill>
                  <a:schemeClr val="tx1"/>
                </a:solidFill>
                <a:effectLst/>
                <a:latin typeface="Meiryo UI" panose="020B0604030504040204" pitchFamily="50" charset="-128"/>
                <a:ea typeface="Meiryo UI" panose="020B0604030504040204" pitchFamily="50" charset="-128"/>
              </a:rPr>
              <a:t>全河川について、職員による日常・定期点検に加えて、５年毎に</a:t>
            </a:r>
            <a:r>
              <a:rPr lang="ja-JP" altLang="en-US" sz="1100" kern="100" dirty="0">
                <a:solidFill>
                  <a:schemeClr val="tx1"/>
                </a:solidFill>
                <a:latin typeface="Meiryo UI" panose="020B0604030504040204" pitchFamily="50" charset="-128"/>
                <a:ea typeface="Meiryo UI" panose="020B0604030504040204" pitchFamily="50" charset="-128"/>
              </a:rPr>
              <a:t>コンサルタント</a:t>
            </a:r>
            <a:r>
              <a:rPr lang="ja-JP" altLang="en-US" sz="1100" kern="100" dirty="0">
                <a:solidFill>
                  <a:schemeClr val="tx1"/>
                </a:solidFill>
                <a:effectLst/>
                <a:latin typeface="Meiryo UI" panose="020B0604030504040204" pitchFamily="50" charset="-128"/>
                <a:ea typeface="Meiryo UI" panose="020B0604030504040204" pitchFamily="50" charset="-128"/>
              </a:rPr>
              <a:t>による実施する定期詳細点検の結果を河川カルテに整理した上で、維持</a:t>
            </a:r>
            <a:endParaRPr lang="en-US" altLang="ja-JP" sz="1100" kern="100" dirty="0">
              <a:solidFill>
                <a:schemeClr val="tx1"/>
              </a:solidFill>
              <a:effectLst/>
              <a:latin typeface="Meiryo UI" panose="020B0604030504040204" pitchFamily="50" charset="-128"/>
              <a:ea typeface="Meiryo UI" panose="020B0604030504040204" pitchFamily="50" charset="-128"/>
            </a:endParaRPr>
          </a:p>
          <a:p>
            <a:r>
              <a:rPr lang="ja-JP" altLang="en-US" sz="1100" kern="100" dirty="0">
                <a:solidFill>
                  <a:schemeClr val="tx1"/>
                </a:solidFill>
                <a:effectLst/>
                <a:latin typeface="Meiryo UI" panose="020B0604030504040204" pitchFamily="50" charset="-128"/>
                <a:ea typeface="Meiryo UI" panose="020B0604030504040204" pitchFamily="50" charset="-128"/>
              </a:rPr>
              <a:t>　 管理計画を作成、更新する。</a:t>
            </a:r>
            <a:endParaRPr lang="en-US" altLang="ja-JP" sz="1100"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A6F63E22-59B9-4061-A024-CFFED5562D32}"/>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graphicFrame>
        <p:nvGraphicFramePr>
          <p:cNvPr id="12" name="表 11">
            <a:extLst>
              <a:ext uri="{FF2B5EF4-FFF2-40B4-BE49-F238E27FC236}">
                <a16:creationId xmlns:a16="http://schemas.microsoft.com/office/drawing/2014/main" id="{BFF0BF9B-AF17-4FEB-9D12-0BFCB26B0576}"/>
              </a:ext>
            </a:extLst>
          </p:cNvPr>
          <p:cNvGraphicFramePr>
            <a:graphicFrameLocks noGrp="1"/>
          </p:cNvGraphicFramePr>
          <p:nvPr>
            <p:extLst>
              <p:ext uri="{D42A27DB-BD31-4B8C-83A1-F6EECF244321}">
                <p14:modId xmlns:p14="http://schemas.microsoft.com/office/powerpoint/2010/main" val="2575479304"/>
              </p:ext>
            </p:extLst>
          </p:nvPr>
        </p:nvGraphicFramePr>
        <p:xfrm>
          <a:off x="384072" y="2134380"/>
          <a:ext cx="5832000" cy="747840"/>
        </p:xfrm>
        <a:graphic>
          <a:graphicData uri="http://schemas.openxmlformats.org/drawingml/2006/table">
            <a:tbl>
              <a:tblPr firstRow="1" firstCol="1" bandRow="1"/>
              <a:tblGrid>
                <a:gridCol w="972000">
                  <a:extLst>
                    <a:ext uri="{9D8B030D-6E8A-4147-A177-3AD203B41FA5}">
                      <a16:colId xmlns:a16="http://schemas.microsoft.com/office/drawing/2014/main" val="3624155978"/>
                    </a:ext>
                  </a:extLst>
                </a:gridCol>
                <a:gridCol w="1980000">
                  <a:extLst>
                    <a:ext uri="{9D8B030D-6E8A-4147-A177-3AD203B41FA5}">
                      <a16:colId xmlns:a16="http://schemas.microsoft.com/office/drawing/2014/main" val="1997285205"/>
                    </a:ext>
                  </a:extLst>
                </a:gridCol>
                <a:gridCol w="576000">
                  <a:extLst>
                    <a:ext uri="{9D8B030D-6E8A-4147-A177-3AD203B41FA5}">
                      <a16:colId xmlns:a16="http://schemas.microsoft.com/office/drawing/2014/main" val="1238809840"/>
                    </a:ext>
                  </a:extLst>
                </a:gridCol>
                <a:gridCol w="576000">
                  <a:extLst>
                    <a:ext uri="{9D8B030D-6E8A-4147-A177-3AD203B41FA5}">
                      <a16:colId xmlns:a16="http://schemas.microsoft.com/office/drawing/2014/main" val="2604203406"/>
                    </a:ext>
                  </a:extLst>
                </a:gridCol>
                <a:gridCol w="576000">
                  <a:extLst>
                    <a:ext uri="{9D8B030D-6E8A-4147-A177-3AD203B41FA5}">
                      <a16:colId xmlns:a16="http://schemas.microsoft.com/office/drawing/2014/main" val="3247647178"/>
                    </a:ext>
                  </a:extLst>
                </a:gridCol>
                <a:gridCol w="576000">
                  <a:extLst>
                    <a:ext uri="{9D8B030D-6E8A-4147-A177-3AD203B41FA5}">
                      <a16:colId xmlns:a16="http://schemas.microsoft.com/office/drawing/2014/main" val="1854245405"/>
                    </a:ext>
                  </a:extLst>
                </a:gridCol>
                <a:gridCol w="576000">
                  <a:extLst>
                    <a:ext uri="{9D8B030D-6E8A-4147-A177-3AD203B41FA5}">
                      <a16:colId xmlns:a16="http://schemas.microsoft.com/office/drawing/2014/main" val="3989831065"/>
                    </a:ext>
                  </a:extLst>
                </a:gridCol>
              </a:tblGrid>
              <a:tr h="180000">
                <a:tc rowSpan="2" grid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河川管理施設等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hMerge="1">
                  <a:txBody>
                    <a:bodyPr/>
                    <a:lstStyle/>
                    <a:p>
                      <a:pPr algn="ctr"/>
                      <a:r>
                        <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河川管理施設</a:t>
                      </a:r>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数量</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gridSpan="4">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現計画に記載（○</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あり、ー</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なし）</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1300452528"/>
                  </a:ext>
                </a:extLst>
              </a:tr>
              <a:tr h="180000">
                <a:tc gridSpan="2" vMerge="1">
                  <a:txBody>
                    <a:bodyPr/>
                    <a:lstStyle/>
                    <a:p>
                      <a:pPr algn="ctr"/>
                      <a:endPar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vMerge="1">
                  <a:txBody>
                    <a:bodyPr/>
                    <a:lstStyle/>
                    <a:p>
                      <a:endParaRPr kumimoji="1" lang="ja-JP" altLang="en-US"/>
                    </a:p>
                  </a:txBody>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点検</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評価</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維持管</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理手法</a:t>
                      </a:r>
                      <a:r>
                        <a:rPr lang="en-US" alt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※3</a:t>
                      </a:r>
                      <a:endParaRPr 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管理</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水準</a:t>
                      </a:r>
                      <a:r>
                        <a:rPr lang="en-US" alt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※4</a:t>
                      </a:r>
                      <a:endParaRPr 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2428922682"/>
                  </a:ext>
                </a:extLst>
              </a:tr>
              <a:tr h="324000">
                <a:tc>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①堤防・護岸等</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堤防・護岸、特殊堤</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（コンクリート、鋼構造）</a:t>
                      </a:r>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、堰・床止</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工</a:t>
                      </a:r>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、河道</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777</a:t>
                      </a:r>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900" strike="noStrike"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strike="noStrike"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900" strike="noStrike"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900" strike="noStrike"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1976959"/>
                  </a:ext>
                </a:extLst>
              </a:tr>
            </a:tbl>
          </a:graphicData>
        </a:graphic>
      </p:graphicFrame>
      <p:sp>
        <p:nvSpPr>
          <p:cNvPr id="14" name="テキスト ボックス 13">
            <a:extLst>
              <a:ext uri="{FF2B5EF4-FFF2-40B4-BE49-F238E27FC236}">
                <a16:creationId xmlns:a16="http://schemas.microsoft.com/office/drawing/2014/main" id="{FD8629E3-43E7-4487-B765-92469C8C114E}"/>
              </a:ext>
            </a:extLst>
          </p:cNvPr>
          <p:cNvSpPr txBox="1"/>
          <p:nvPr/>
        </p:nvSpPr>
        <p:spPr>
          <a:xfrm>
            <a:off x="6162272" y="2361531"/>
            <a:ext cx="2952725" cy="584775"/>
          </a:xfrm>
          <a:prstGeom prst="rect">
            <a:avLst/>
          </a:prstGeom>
          <a:noFill/>
          <a:ln w="19050">
            <a:noFill/>
          </a:ln>
        </p:spPr>
        <p:txBody>
          <a:bodyPr wrap="square" rtlCol="0">
            <a:spAutoFit/>
          </a:bodyPr>
          <a:lstStyle/>
          <a:p>
            <a:r>
              <a:rPr kumimoji="1" lang="en-US" altLang="ja-JP" sz="800" dirty="0">
                <a:latin typeface="Meiryo UI" pitchFamily="50" charset="-128"/>
                <a:ea typeface="Meiryo UI" pitchFamily="50" charset="-128"/>
                <a:cs typeface="Meiryo UI" pitchFamily="50" charset="-128"/>
              </a:rPr>
              <a:t>※1</a:t>
            </a:r>
            <a:r>
              <a:rPr kumimoji="1" lang="ja-JP" altLang="en-US" sz="800" dirty="0">
                <a:latin typeface="Meiryo UI" pitchFamily="50" charset="-128"/>
                <a:ea typeface="Meiryo UI" pitchFamily="50" charset="-128"/>
                <a:cs typeface="Meiryo UI" pitchFamily="50" charset="-128"/>
              </a:rPr>
              <a:t>　点検</a:t>
            </a:r>
            <a:r>
              <a:rPr lang="ja-JP" altLang="en-US" sz="800" dirty="0">
                <a:latin typeface="Meiryo UI" pitchFamily="50" charset="-128"/>
                <a:ea typeface="Meiryo UI" pitchFamily="50" charset="-128"/>
                <a:cs typeface="Meiryo UI" pitchFamily="50" charset="-128"/>
              </a:rPr>
              <a:t>目的、点検者、点検頻度等の具体的な点検方法を記載</a:t>
            </a:r>
            <a:endParaRPr kumimoji="1"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※2</a:t>
            </a:r>
            <a:r>
              <a:rPr lang="ja-JP" altLang="en-US" sz="800" dirty="0">
                <a:latin typeface="Meiryo UI" pitchFamily="50" charset="-128"/>
                <a:ea typeface="Meiryo UI" pitchFamily="50" charset="-128"/>
                <a:cs typeface="Meiryo UI" pitchFamily="50" charset="-128"/>
              </a:rPr>
              <a:t>　具体的な評価基準を記載</a:t>
            </a:r>
            <a:endParaRPr lang="en-US" altLang="ja-JP" sz="800" dirty="0">
              <a:latin typeface="Meiryo UI" pitchFamily="50" charset="-128"/>
              <a:ea typeface="Meiryo UI" pitchFamily="50" charset="-128"/>
              <a:cs typeface="Meiryo UI" pitchFamily="50" charset="-128"/>
            </a:endParaRPr>
          </a:p>
          <a:p>
            <a:r>
              <a:rPr kumimoji="1" lang="en-US" altLang="ja-JP" sz="800" dirty="0">
                <a:latin typeface="Meiryo UI" pitchFamily="50" charset="-128"/>
                <a:ea typeface="Meiryo UI" pitchFamily="50" charset="-128"/>
                <a:cs typeface="Meiryo UI" pitchFamily="50" charset="-128"/>
              </a:rPr>
              <a:t>※3</a:t>
            </a:r>
            <a:r>
              <a:rPr kumimoji="1" lang="ja-JP" altLang="en-US" sz="800" dirty="0">
                <a:latin typeface="Meiryo UI" pitchFamily="50" charset="-128"/>
                <a:ea typeface="Meiryo UI" pitchFamily="50" charset="-128"/>
                <a:cs typeface="Meiryo UI" pitchFamily="50" charset="-128"/>
              </a:rPr>
              <a:t>　施設に応じた具体的な</a:t>
            </a:r>
            <a:r>
              <a:rPr lang="ja-JP" altLang="en-US" sz="800" dirty="0">
                <a:latin typeface="Meiryo UI" pitchFamily="50" charset="-128"/>
                <a:ea typeface="Meiryo UI" pitchFamily="50" charset="-128"/>
                <a:cs typeface="Meiryo UI" pitchFamily="50" charset="-128"/>
              </a:rPr>
              <a:t>維持管理手法を</a:t>
            </a:r>
            <a:r>
              <a:rPr kumimoji="1" lang="ja-JP" altLang="en-US" sz="800" dirty="0">
                <a:latin typeface="Meiryo UI" pitchFamily="50" charset="-128"/>
                <a:ea typeface="Meiryo UI" pitchFamily="50" charset="-128"/>
                <a:cs typeface="Meiryo UI" pitchFamily="50" charset="-128"/>
              </a:rPr>
              <a:t>記載</a:t>
            </a:r>
            <a:endParaRPr kumimoji="1"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※4</a:t>
            </a:r>
            <a:r>
              <a:rPr lang="ja-JP" altLang="en-US" sz="800" dirty="0">
                <a:latin typeface="Meiryo UI" pitchFamily="50" charset="-128"/>
                <a:ea typeface="Meiryo UI" pitchFamily="50" charset="-128"/>
                <a:cs typeface="Meiryo UI" pitchFamily="50" charset="-128"/>
              </a:rPr>
              <a:t>　目標管理水準及び限界管理水準を記載</a:t>
            </a:r>
            <a:endParaRPr kumimoji="1" lang="ja-JP" altLang="en-US" sz="800" dirty="0">
              <a:latin typeface="Meiryo UI" pitchFamily="50" charset="-128"/>
              <a:ea typeface="Meiryo UI" pitchFamily="50" charset="-128"/>
              <a:cs typeface="Meiryo UI" pitchFamily="50" charset="-128"/>
            </a:endParaRPr>
          </a:p>
        </p:txBody>
      </p:sp>
      <p:sp>
        <p:nvSpPr>
          <p:cNvPr id="13" name="スライド番号プレースホルダー 17">
            <a:extLst>
              <a:ext uri="{FF2B5EF4-FFF2-40B4-BE49-F238E27FC236}">
                <a16:creationId xmlns:a16="http://schemas.microsoft.com/office/drawing/2014/main" id="{5AE426DE-9BB5-498F-9D2F-6A62C5F56208}"/>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13</a:t>
            </a:fld>
            <a:endParaRPr kumimoji="1" lang="ja-JP" altLang="en-US" dirty="0"/>
          </a:p>
        </p:txBody>
      </p:sp>
    </p:spTree>
    <p:extLst>
      <p:ext uri="{BB962C8B-B14F-4D97-AF65-F5344CB8AC3E}">
        <p14:creationId xmlns:p14="http://schemas.microsoft.com/office/powerpoint/2010/main" val="2995191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96963" y="1691890"/>
            <a:ext cx="3557567"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現計画における評価方法</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63835"/>
            <a:ext cx="2383121"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graphicFrame>
        <p:nvGraphicFramePr>
          <p:cNvPr id="2" name="表 6">
            <a:extLst>
              <a:ext uri="{FF2B5EF4-FFF2-40B4-BE49-F238E27FC236}">
                <a16:creationId xmlns:a16="http://schemas.microsoft.com/office/drawing/2014/main" id="{D22A7014-B226-4BDE-910C-FD2710C7D257}"/>
              </a:ext>
            </a:extLst>
          </p:cNvPr>
          <p:cNvGraphicFramePr>
            <a:graphicFrameLocks noGrp="1"/>
          </p:cNvGraphicFramePr>
          <p:nvPr>
            <p:extLst>
              <p:ext uri="{D42A27DB-BD31-4B8C-83A1-F6EECF244321}">
                <p14:modId xmlns:p14="http://schemas.microsoft.com/office/powerpoint/2010/main" val="32471521"/>
              </p:ext>
            </p:extLst>
          </p:nvPr>
        </p:nvGraphicFramePr>
        <p:xfrm>
          <a:off x="179525" y="2049992"/>
          <a:ext cx="8856000" cy="382728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3024007831"/>
                    </a:ext>
                  </a:extLst>
                </a:gridCol>
                <a:gridCol w="8028000">
                  <a:extLst>
                    <a:ext uri="{9D8B030D-6E8A-4147-A177-3AD203B41FA5}">
                      <a16:colId xmlns:a16="http://schemas.microsoft.com/office/drawing/2014/main" val="2609801069"/>
                    </a:ext>
                  </a:extLst>
                </a:gridCol>
              </a:tblGrid>
              <a:tr h="324000">
                <a:tc>
                  <a:txBody>
                    <a:bodyPr/>
                    <a:lstStyle/>
                    <a:p>
                      <a:pPr algn="ctr"/>
                      <a:r>
                        <a:rPr kumimoji="1" lang="ja-JP" altLang="en-US" sz="1600" dirty="0">
                          <a:latin typeface="Meiryo UI" panose="020B0604030504040204" pitchFamily="50" charset="-128"/>
                          <a:ea typeface="Meiryo UI" panose="020B0604030504040204" pitchFamily="50" charset="-128"/>
                        </a:rPr>
                        <a:t>区分</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rPr>
                        <a:t>評価基準</a:t>
                      </a:r>
                    </a:p>
                  </a:txBody>
                  <a:tcPr anchor="ctr"/>
                </a:tc>
                <a:extLst>
                  <a:ext uri="{0D108BD9-81ED-4DB2-BD59-A6C34878D82A}">
                    <a16:rowId xmlns:a16="http://schemas.microsoft.com/office/drawing/2014/main" val="370679047"/>
                  </a:ext>
                </a:extLst>
              </a:tr>
              <a:tr h="3492000">
                <a:tc>
                  <a:txBody>
                    <a:bodyPr/>
                    <a:lstStyle/>
                    <a:p>
                      <a:pPr algn="ctr"/>
                      <a:r>
                        <a:rPr kumimoji="1" lang="ja-JP" altLang="en-US" sz="1600" dirty="0">
                          <a:latin typeface="Meiryo UI" panose="020B0604030504040204" pitchFamily="50" charset="-128"/>
                          <a:ea typeface="Meiryo UI" panose="020B0604030504040204" pitchFamily="50" charset="-128"/>
                        </a:rPr>
                        <a:t>現計画</a:t>
                      </a:r>
                    </a:p>
                  </a:txBody>
                  <a:tcPr anchor="ctr"/>
                </a:tc>
                <a:tc>
                  <a:txBody>
                    <a:bodyPr/>
                    <a:lstStyle/>
                    <a:p>
                      <a:endParaRPr kumimoji="1" lang="ja-JP" altLang="en-US"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97700800"/>
                  </a:ext>
                </a:extLst>
              </a:tr>
            </a:tbl>
          </a:graphicData>
        </a:graphic>
      </p:graphicFrame>
      <p:pic>
        <p:nvPicPr>
          <p:cNvPr id="83" name="図 82">
            <a:extLst>
              <a:ext uri="{FF2B5EF4-FFF2-40B4-BE49-F238E27FC236}">
                <a16:creationId xmlns:a16="http://schemas.microsoft.com/office/drawing/2014/main" id="{9F86F50D-E51D-4FA5-8D69-98F673EBD61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55871" y="2893856"/>
            <a:ext cx="3829216" cy="2921910"/>
          </a:xfrm>
          <a:prstGeom prst="rect">
            <a:avLst/>
          </a:prstGeom>
        </p:spPr>
      </p:pic>
      <p:sp>
        <p:nvSpPr>
          <p:cNvPr id="84" name="テキスト ボックス 107">
            <a:extLst>
              <a:ext uri="{FF2B5EF4-FFF2-40B4-BE49-F238E27FC236}">
                <a16:creationId xmlns:a16="http://schemas.microsoft.com/office/drawing/2014/main" id="{1F4A5047-FBDA-45F3-9BD3-EACC4122FE10}"/>
              </a:ext>
            </a:extLst>
          </p:cNvPr>
          <p:cNvSpPr txBox="1">
            <a:spLocks/>
          </p:cNvSpPr>
          <p:nvPr/>
        </p:nvSpPr>
        <p:spPr>
          <a:xfrm>
            <a:off x="5869259" y="3140755"/>
            <a:ext cx="2232330" cy="23466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b="1" dirty="0">
                <a:latin typeface="Meiryo UI" panose="020B0604030504040204" pitchFamily="50" charset="-128"/>
                <a:ea typeface="Meiryo UI" panose="020B0604030504040204" pitchFamily="50" charset="-128"/>
              </a:rPr>
              <a:t>○</a:t>
            </a:r>
            <a:r>
              <a:rPr lang="ja-JP" altLang="en-US" sz="1100" b="1" u="sng" dirty="0">
                <a:latin typeface="Meiryo UI" panose="020B0604030504040204" pitchFamily="50" charset="-128"/>
                <a:ea typeface="Meiryo UI" panose="020B0604030504040204" pitchFamily="50" charset="-128"/>
              </a:rPr>
              <a:t>施設全体としての健全度を評価</a:t>
            </a:r>
          </a:p>
        </p:txBody>
      </p:sp>
      <p:graphicFrame>
        <p:nvGraphicFramePr>
          <p:cNvPr id="100" name="表 99">
            <a:extLst>
              <a:ext uri="{FF2B5EF4-FFF2-40B4-BE49-F238E27FC236}">
                <a16:creationId xmlns:a16="http://schemas.microsoft.com/office/drawing/2014/main" id="{07E27ABF-97B5-4512-8822-34CADAD51499}"/>
              </a:ext>
            </a:extLst>
          </p:cNvPr>
          <p:cNvGraphicFramePr>
            <a:graphicFrameLocks noGrp="1"/>
          </p:cNvGraphicFramePr>
          <p:nvPr>
            <p:extLst>
              <p:ext uri="{D42A27DB-BD31-4B8C-83A1-F6EECF244321}">
                <p14:modId xmlns:p14="http://schemas.microsoft.com/office/powerpoint/2010/main" val="2615315221"/>
              </p:ext>
            </p:extLst>
          </p:nvPr>
        </p:nvGraphicFramePr>
        <p:xfrm>
          <a:off x="5761417" y="2937398"/>
          <a:ext cx="3116502" cy="2853142"/>
        </p:xfrm>
        <a:graphic>
          <a:graphicData uri="http://schemas.openxmlformats.org/drawingml/2006/table">
            <a:tbl>
              <a:tblPr firstRow="1" bandRow="1">
                <a:tableStyleId>{93296810-A885-4BE3-A3E7-6D5BEEA58F35}</a:tableStyleId>
              </a:tblPr>
              <a:tblGrid>
                <a:gridCol w="468978">
                  <a:extLst>
                    <a:ext uri="{9D8B030D-6E8A-4147-A177-3AD203B41FA5}">
                      <a16:colId xmlns:a16="http://schemas.microsoft.com/office/drawing/2014/main" val="2524603428"/>
                    </a:ext>
                  </a:extLst>
                </a:gridCol>
                <a:gridCol w="2647524">
                  <a:extLst>
                    <a:ext uri="{9D8B030D-6E8A-4147-A177-3AD203B41FA5}">
                      <a16:colId xmlns:a16="http://schemas.microsoft.com/office/drawing/2014/main" val="3322211733"/>
                    </a:ext>
                  </a:extLst>
                </a:gridCol>
              </a:tblGrid>
              <a:tr h="398695">
                <a:tc>
                  <a:txBody>
                    <a:bodyPr/>
                    <a:lstStyle/>
                    <a:p>
                      <a:pPr algn="ctr"/>
                      <a:r>
                        <a:rPr kumimoji="1" lang="ja-JP" altLang="en-US" sz="1000" dirty="0"/>
                        <a:t>損傷</a:t>
                      </a:r>
                      <a:endParaRPr kumimoji="1" lang="en-US" altLang="ja-JP" sz="1000" dirty="0"/>
                    </a:p>
                    <a:p>
                      <a:pPr algn="ctr"/>
                      <a:r>
                        <a:rPr kumimoji="1" lang="ja-JP" altLang="en-US" sz="1000" dirty="0"/>
                        <a:t>区分</a:t>
                      </a:r>
                    </a:p>
                  </a:txBody>
                  <a:tcPr marL="99352" marR="99352" marT="49676" marB="49676" anchor="ctr"/>
                </a:tc>
                <a:tc>
                  <a:txBody>
                    <a:bodyPr/>
                    <a:lstStyle/>
                    <a:p>
                      <a:pPr algn="ctr"/>
                      <a:r>
                        <a:rPr kumimoji="1" lang="ja-JP" altLang="en-US" sz="1000" dirty="0"/>
                        <a:t>判断目安</a:t>
                      </a:r>
                    </a:p>
                  </a:txBody>
                  <a:tcPr marL="99352" marR="99352" marT="49676" marB="49676" anchor="ctr"/>
                </a:tc>
                <a:extLst>
                  <a:ext uri="{0D108BD9-81ED-4DB2-BD59-A6C34878D82A}">
                    <a16:rowId xmlns:a16="http://schemas.microsoft.com/office/drawing/2014/main" val="2084655280"/>
                  </a:ext>
                </a:extLst>
              </a:tr>
              <a:tr h="548367">
                <a:tc>
                  <a:txBody>
                    <a:bodyPr/>
                    <a:lstStyle/>
                    <a:p>
                      <a:pPr algn="ctr"/>
                      <a:r>
                        <a:rPr kumimoji="1" lang="ja-JP" altLang="en-US" sz="1000" dirty="0"/>
                        <a:t>５</a:t>
                      </a:r>
                    </a:p>
                  </a:txBody>
                  <a:tcPr marL="99352" marR="99352" marT="49676" marB="49676" anchor="ctr"/>
                </a:tc>
                <a:tc>
                  <a:txBody>
                    <a:bodyPr/>
                    <a:lstStyle/>
                    <a:p>
                      <a:pPr algn="l"/>
                      <a:r>
                        <a:rPr kumimoji="1" lang="ja-JP" altLang="en-US" sz="1000" dirty="0"/>
                        <a:t>損傷の程度が著しく大きく、施設の安全性が損なわれており、緊急的に措置を講じるべき状態</a:t>
                      </a:r>
                    </a:p>
                  </a:txBody>
                  <a:tcPr marL="99352" marR="99352" marT="49676" marB="49676" anchor="ctr"/>
                </a:tc>
                <a:extLst>
                  <a:ext uri="{0D108BD9-81ED-4DB2-BD59-A6C34878D82A}">
                    <a16:rowId xmlns:a16="http://schemas.microsoft.com/office/drawing/2014/main" val="1969560171"/>
                  </a:ext>
                </a:extLst>
              </a:tr>
              <a:tr h="398695">
                <a:tc>
                  <a:txBody>
                    <a:bodyPr/>
                    <a:lstStyle/>
                    <a:p>
                      <a:pPr algn="ctr"/>
                      <a:r>
                        <a:rPr kumimoji="1" lang="ja-JP" altLang="en-US" sz="1000" dirty="0"/>
                        <a:t>４</a:t>
                      </a:r>
                    </a:p>
                  </a:txBody>
                  <a:tcPr marL="99352" marR="99352" marT="49676" marB="4967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損傷の程度が大きく、施設の安全性が損なわれており、早急に措置を講じるべき状態</a:t>
                      </a:r>
                    </a:p>
                  </a:txBody>
                  <a:tcPr marL="99352" marR="99352" marT="49676" marB="49676" anchor="ctr"/>
                </a:tc>
                <a:extLst>
                  <a:ext uri="{0D108BD9-81ED-4DB2-BD59-A6C34878D82A}">
                    <a16:rowId xmlns:a16="http://schemas.microsoft.com/office/drawing/2014/main" val="3684119815"/>
                  </a:ext>
                </a:extLst>
              </a:tr>
              <a:tr h="548367">
                <a:tc>
                  <a:txBody>
                    <a:bodyPr/>
                    <a:lstStyle/>
                    <a:p>
                      <a:pPr algn="ctr"/>
                      <a:r>
                        <a:rPr kumimoji="1" lang="ja-JP" altLang="en-US" sz="1000" dirty="0"/>
                        <a:t>３</a:t>
                      </a:r>
                    </a:p>
                  </a:txBody>
                  <a:tcPr marL="99352" marR="99352" marT="49676" marB="4967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中程度の損傷が見られ、放置すれば損傷の拡大する恐れがあることから、計画的かつ優先的に措置を講じるべき状態</a:t>
                      </a:r>
                    </a:p>
                  </a:txBody>
                  <a:tcPr marL="99352" marR="99352" marT="49676" marB="49676" anchor="ctr"/>
                </a:tc>
                <a:extLst>
                  <a:ext uri="{0D108BD9-81ED-4DB2-BD59-A6C34878D82A}">
                    <a16:rowId xmlns:a16="http://schemas.microsoft.com/office/drawing/2014/main" val="1371088493"/>
                  </a:ext>
                </a:extLst>
              </a:tr>
              <a:tr h="548367">
                <a:tc>
                  <a:txBody>
                    <a:bodyPr/>
                    <a:lstStyle/>
                    <a:p>
                      <a:pPr algn="ctr"/>
                      <a:r>
                        <a:rPr kumimoji="1" lang="ja-JP" altLang="en-US" sz="1000" dirty="0"/>
                        <a:t>２</a:t>
                      </a:r>
                    </a:p>
                  </a:txBody>
                  <a:tcPr marL="99352" marR="99352" marT="49676" marB="4967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小規模な損傷が見られ、早期に安全性が損なわれることはないが、計画的に措置を講じるべき状態</a:t>
                      </a:r>
                    </a:p>
                  </a:txBody>
                  <a:tcPr marL="99352" marR="99352" marT="49676" marB="49676" anchor="ctr"/>
                </a:tc>
                <a:extLst>
                  <a:ext uri="{0D108BD9-81ED-4DB2-BD59-A6C34878D82A}">
                    <a16:rowId xmlns:a16="http://schemas.microsoft.com/office/drawing/2014/main" val="1602917412"/>
                  </a:ext>
                </a:extLst>
              </a:tr>
              <a:tr h="375182">
                <a:tc>
                  <a:txBody>
                    <a:bodyPr/>
                    <a:lstStyle/>
                    <a:p>
                      <a:pPr algn="ctr"/>
                      <a:r>
                        <a:rPr kumimoji="1" lang="ja-JP" altLang="en-US" sz="1000" dirty="0"/>
                        <a:t>１</a:t>
                      </a:r>
                    </a:p>
                  </a:txBody>
                  <a:tcPr marL="99352" marR="99352" marT="49676" marB="49676" anchor="ctr"/>
                </a:tc>
                <a:tc>
                  <a:txBody>
                    <a:bodyPr/>
                    <a:lstStyle/>
                    <a:p>
                      <a:pPr algn="l"/>
                      <a:r>
                        <a:rPr kumimoji="1" lang="ja-JP" altLang="en-US" sz="1000" dirty="0"/>
                        <a:t>構造物に変状がない状態</a:t>
                      </a:r>
                    </a:p>
                  </a:txBody>
                  <a:tcPr marL="99352" marR="99352" marT="49676" marB="49676" anchor="ctr"/>
                </a:tc>
                <a:extLst>
                  <a:ext uri="{0D108BD9-81ED-4DB2-BD59-A6C34878D82A}">
                    <a16:rowId xmlns:a16="http://schemas.microsoft.com/office/drawing/2014/main" val="2841175200"/>
                  </a:ext>
                </a:extLst>
              </a:tr>
            </a:tbl>
          </a:graphicData>
        </a:graphic>
      </p:graphicFrame>
      <p:sp>
        <p:nvSpPr>
          <p:cNvPr id="101" name="上下矢印 2">
            <a:extLst>
              <a:ext uri="{FF2B5EF4-FFF2-40B4-BE49-F238E27FC236}">
                <a16:creationId xmlns:a16="http://schemas.microsoft.com/office/drawing/2014/main" id="{EF5DFD91-8862-403B-BC75-131C94EF8DBC}"/>
              </a:ext>
            </a:extLst>
          </p:cNvPr>
          <p:cNvSpPr/>
          <p:nvPr/>
        </p:nvSpPr>
        <p:spPr>
          <a:xfrm>
            <a:off x="5467480" y="3574868"/>
            <a:ext cx="201285" cy="1988585"/>
          </a:xfrm>
          <a:prstGeom prst="upDownArrow">
            <a:avLst/>
          </a:prstGeom>
          <a:gradFill>
            <a:gsLst>
              <a:gs pos="0">
                <a:srgbClr val="FF0000"/>
              </a:gs>
              <a:gs pos="50000">
                <a:srgbClr val="FFC000"/>
              </a:gs>
              <a:gs pos="100000">
                <a:srgbClr val="FFFF00"/>
              </a:gs>
            </a:gsLst>
            <a:lin ang="5400000" scaled="1"/>
          </a:gra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7">
            <a:extLst>
              <a:ext uri="{FF2B5EF4-FFF2-40B4-BE49-F238E27FC236}">
                <a16:creationId xmlns:a16="http://schemas.microsoft.com/office/drawing/2014/main" id="{ED9FB948-8845-46B8-970D-0ECE54D6C650}"/>
              </a:ext>
            </a:extLst>
          </p:cNvPr>
          <p:cNvSpPr txBox="1">
            <a:spLocks/>
          </p:cNvSpPr>
          <p:nvPr/>
        </p:nvSpPr>
        <p:spPr>
          <a:xfrm>
            <a:off x="5335985" y="3348656"/>
            <a:ext cx="458476" cy="226212"/>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100" dirty="0">
                <a:latin typeface="Meiryo UI" panose="020B0604030504040204" pitchFamily="50" charset="-128"/>
                <a:ea typeface="Meiryo UI" panose="020B0604030504040204" pitchFamily="50" charset="-128"/>
              </a:rPr>
              <a:t>悪い</a:t>
            </a:r>
            <a:endParaRPr lang="ja-JP" altLang="en-US" sz="1100" u="sng" dirty="0">
              <a:latin typeface="Meiryo UI" panose="020B0604030504040204" pitchFamily="50" charset="-128"/>
              <a:ea typeface="Meiryo UI" panose="020B0604030504040204" pitchFamily="50" charset="-128"/>
            </a:endParaRPr>
          </a:p>
        </p:txBody>
      </p:sp>
      <p:sp>
        <p:nvSpPr>
          <p:cNvPr id="103" name="テキスト ボックス 107">
            <a:extLst>
              <a:ext uri="{FF2B5EF4-FFF2-40B4-BE49-F238E27FC236}">
                <a16:creationId xmlns:a16="http://schemas.microsoft.com/office/drawing/2014/main" id="{7E03C544-B246-4CA7-9158-FCBE2AAE0BBD}"/>
              </a:ext>
            </a:extLst>
          </p:cNvPr>
          <p:cNvSpPr txBox="1">
            <a:spLocks/>
          </p:cNvSpPr>
          <p:nvPr/>
        </p:nvSpPr>
        <p:spPr>
          <a:xfrm>
            <a:off x="5335985" y="5607552"/>
            <a:ext cx="446151" cy="173030"/>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100" dirty="0">
                <a:latin typeface="Meiryo UI" panose="020B0604030504040204" pitchFamily="50" charset="-128"/>
                <a:ea typeface="Meiryo UI" panose="020B0604030504040204" pitchFamily="50" charset="-128"/>
              </a:rPr>
              <a:t>良い</a:t>
            </a:r>
            <a:endParaRPr lang="ja-JP" altLang="en-US" sz="1100" u="sng" dirty="0">
              <a:latin typeface="Meiryo UI" panose="020B0604030504040204" pitchFamily="50" charset="-128"/>
              <a:ea typeface="Meiryo UI" panose="020B0604030504040204" pitchFamily="50" charset="-128"/>
            </a:endParaRPr>
          </a:p>
        </p:txBody>
      </p:sp>
      <p:sp>
        <p:nvSpPr>
          <p:cNvPr id="109" name="テキスト ボックス 107">
            <a:extLst>
              <a:ext uri="{FF2B5EF4-FFF2-40B4-BE49-F238E27FC236}">
                <a16:creationId xmlns:a16="http://schemas.microsoft.com/office/drawing/2014/main" id="{038DF6A6-4D51-47E1-A7DC-736C1D2B68ED}"/>
              </a:ext>
            </a:extLst>
          </p:cNvPr>
          <p:cNvSpPr txBox="1">
            <a:spLocks/>
          </p:cNvSpPr>
          <p:nvPr/>
        </p:nvSpPr>
        <p:spPr>
          <a:xfrm>
            <a:off x="930960" y="2520241"/>
            <a:ext cx="2736304" cy="193889"/>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400" b="1" dirty="0">
                <a:latin typeface="Meiryo UI" panose="020B0604030504040204" pitchFamily="50" charset="-128"/>
                <a:ea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rPr>
              <a:t>損傷種別毎の損傷度を評価</a:t>
            </a:r>
          </a:p>
        </p:txBody>
      </p:sp>
      <p:sp>
        <p:nvSpPr>
          <p:cNvPr id="113" name="テキスト ボックス 107">
            <a:extLst>
              <a:ext uri="{FF2B5EF4-FFF2-40B4-BE49-F238E27FC236}">
                <a16:creationId xmlns:a16="http://schemas.microsoft.com/office/drawing/2014/main" id="{8B52B541-D30E-45E2-9D88-52E9F8FEFBFA}"/>
              </a:ext>
            </a:extLst>
          </p:cNvPr>
          <p:cNvSpPr txBox="1">
            <a:spLocks/>
          </p:cNvSpPr>
          <p:nvPr/>
        </p:nvSpPr>
        <p:spPr>
          <a:xfrm>
            <a:off x="1002968" y="2689012"/>
            <a:ext cx="2610922" cy="207837"/>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UI" panose="020B0604030504040204" pitchFamily="50" charset="-128"/>
                <a:ea typeface="Meiryo UI" panose="020B0604030504040204" pitchFamily="50" charset="-128"/>
              </a:rPr>
              <a:t>（損傷度判定表：ブロック積ひび割れの例）</a:t>
            </a:r>
            <a:endParaRPr lang="en-US" altLang="ja-JP" sz="1200" dirty="0">
              <a:latin typeface="Meiryo UI" panose="020B0604030504040204" pitchFamily="50" charset="-128"/>
              <a:ea typeface="Meiryo UI" panose="020B0604030504040204" pitchFamily="50" charset="-128"/>
            </a:endParaRPr>
          </a:p>
        </p:txBody>
      </p:sp>
      <p:sp>
        <p:nvSpPr>
          <p:cNvPr id="25" name="テキスト ボックス 107">
            <a:extLst>
              <a:ext uri="{FF2B5EF4-FFF2-40B4-BE49-F238E27FC236}">
                <a16:creationId xmlns:a16="http://schemas.microsoft.com/office/drawing/2014/main" id="{694C30BA-E6F1-4231-99A2-D1FBB2EB0F3A}"/>
              </a:ext>
            </a:extLst>
          </p:cNvPr>
          <p:cNvSpPr txBox="1">
            <a:spLocks/>
          </p:cNvSpPr>
          <p:nvPr/>
        </p:nvSpPr>
        <p:spPr>
          <a:xfrm>
            <a:off x="5668764" y="2521048"/>
            <a:ext cx="2967051" cy="23466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400" b="1" dirty="0">
                <a:latin typeface="Meiryo UI" panose="020B0604030504040204" pitchFamily="50" charset="-128"/>
                <a:ea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rPr>
              <a:t>施設全体としての健全度を評価</a:t>
            </a:r>
          </a:p>
        </p:txBody>
      </p:sp>
      <p:sp>
        <p:nvSpPr>
          <p:cNvPr id="23" name="テキスト ボックス 22">
            <a:extLst>
              <a:ext uri="{FF2B5EF4-FFF2-40B4-BE49-F238E27FC236}">
                <a16:creationId xmlns:a16="http://schemas.microsoft.com/office/drawing/2014/main" id="{197C6AF3-7FBE-40F4-B608-E97E991A9017}"/>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7" name="スライド番号プレースホルダー 17">
            <a:extLst>
              <a:ext uri="{FF2B5EF4-FFF2-40B4-BE49-F238E27FC236}">
                <a16:creationId xmlns:a16="http://schemas.microsoft.com/office/drawing/2014/main" id="{329CA2C5-C7EC-4852-B2E0-0F1E33901D35}"/>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14</a:t>
            </a:fld>
            <a:endParaRPr kumimoji="1" lang="ja-JP" altLang="en-US" dirty="0"/>
          </a:p>
        </p:txBody>
      </p:sp>
    </p:spTree>
    <p:extLst>
      <p:ext uri="{BB962C8B-B14F-4D97-AF65-F5344CB8AC3E}">
        <p14:creationId xmlns:p14="http://schemas.microsoft.com/office/powerpoint/2010/main" val="3444907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33099"/>
            <a:ext cx="2133117"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35" name="テキスト ボックス 34">
            <a:extLst>
              <a:ext uri="{FF2B5EF4-FFF2-40B4-BE49-F238E27FC236}">
                <a16:creationId xmlns:a16="http://schemas.microsoft.com/office/drawing/2014/main" id="{F73BD7B9-97B1-474D-9816-E701B89DA979}"/>
              </a:ext>
            </a:extLst>
          </p:cNvPr>
          <p:cNvSpPr txBox="1"/>
          <p:nvPr/>
        </p:nvSpPr>
        <p:spPr>
          <a:xfrm>
            <a:off x="174132" y="1905205"/>
            <a:ext cx="8770288" cy="2325924"/>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a:p>
            <a:pPr algn="just"/>
            <a:endParaRPr lang="en-US" altLang="ja-JP" sz="1400" kern="100" dirty="0">
              <a:effectLst/>
              <a:latin typeface="Meiryo UI" panose="020B0604030504040204" pitchFamily="50" charset="-128"/>
              <a:ea typeface="Meiryo UI" panose="020B0604030504040204" pitchFamily="50" charset="-128"/>
            </a:endParaRPr>
          </a:p>
          <a:p>
            <a:pPr algn="just"/>
            <a:endParaRPr lang="en-US" altLang="ja-JP" sz="1400" kern="100" dirty="0">
              <a:effectLst/>
              <a:latin typeface="Meiryo UI" panose="020B0604030504040204" pitchFamily="50" charset="-128"/>
              <a:ea typeface="Meiryo UI" panose="020B0604030504040204" pitchFamily="50" charset="-128"/>
            </a:endParaRPr>
          </a:p>
          <a:p>
            <a:pPr algn="just"/>
            <a:endParaRPr lang="en-US" altLang="ja-JP" sz="1400" kern="100" dirty="0">
              <a:effectLst/>
              <a:latin typeface="Meiryo UI" panose="020B0604030504040204" pitchFamily="50" charset="-128"/>
              <a:ea typeface="Meiryo UI" panose="020B0604030504040204" pitchFamily="50" charset="-128"/>
            </a:endParaRPr>
          </a:p>
          <a:p>
            <a:pPr algn="just"/>
            <a:endParaRPr lang="en-US" altLang="ja-JP" sz="1400" kern="100" dirty="0">
              <a:effectLst/>
              <a:latin typeface="Meiryo UI" panose="020B0604030504040204" pitchFamily="50" charset="-128"/>
              <a:ea typeface="Meiryo UI" panose="020B0604030504040204" pitchFamily="50" charset="-128"/>
            </a:endParaRPr>
          </a:p>
          <a:p>
            <a:pPr algn="just"/>
            <a:endParaRPr lang="en-US" altLang="ja-JP" sz="1800" kern="100" dirty="0">
              <a:effectLst/>
              <a:latin typeface="Meiryo UI" panose="020B0604030504040204" pitchFamily="50" charset="-128"/>
              <a:ea typeface="Meiryo UI" panose="020B0604030504040204" pitchFamily="50" charset="-128"/>
            </a:endParaRPr>
          </a:p>
          <a:p>
            <a:pPr algn="just"/>
            <a:endParaRPr lang="en-US" altLang="ja-JP" sz="1800" kern="100" dirty="0">
              <a:effectLst/>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D34D071A-55D4-430A-AC3F-8A97006DCAAE}"/>
              </a:ext>
            </a:extLst>
          </p:cNvPr>
          <p:cNvSpPr txBox="1"/>
          <p:nvPr/>
        </p:nvSpPr>
        <p:spPr>
          <a:xfrm>
            <a:off x="174134" y="1255079"/>
            <a:ext cx="8770288" cy="446276"/>
          </a:xfrm>
          <a:prstGeom prst="rect">
            <a:avLst/>
          </a:prstGeom>
          <a:noFill/>
          <a:ln>
            <a:solidFill>
              <a:schemeClr val="tx1"/>
            </a:solidFill>
          </a:ln>
        </p:spPr>
        <p:txBody>
          <a:bodyPr wrap="square" rtlCol="0">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現計画での点検に関する記載事項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kern="100" dirty="0">
                <a:effectLst/>
                <a:latin typeface="Meiryo UI" panose="020B0604030504040204" pitchFamily="50" charset="-128"/>
                <a:ea typeface="Meiryo UI" panose="020B0604030504040204" pitchFamily="50" charset="-128"/>
              </a:rPr>
              <a:t>1.</a:t>
            </a:r>
            <a:r>
              <a:rPr lang="ja-JP" altLang="ja-JP" sz="1100" kern="100" dirty="0">
                <a:effectLst/>
                <a:latin typeface="Meiryo UI" panose="020B0604030504040204" pitchFamily="50" charset="-128"/>
                <a:ea typeface="Meiryo UI" panose="020B0604030504040204" pitchFamily="50" charset="-128"/>
              </a:rPr>
              <a:t>全河川（水防区域等）において、年に</a:t>
            </a:r>
            <a:r>
              <a:rPr lang="en-US" altLang="ja-JP" sz="1100" kern="100" dirty="0">
                <a:effectLst/>
                <a:latin typeface="Meiryo UI" panose="020B0604030504040204" pitchFamily="50" charset="-128"/>
                <a:ea typeface="Meiryo UI" panose="020B0604030504040204" pitchFamily="50" charset="-128"/>
              </a:rPr>
              <a:t>1</a:t>
            </a:r>
            <a:r>
              <a:rPr lang="ja-JP" altLang="ja-JP" sz="1100" kern="100" dirty="0">
                <a:effectLst/>
                <a:latin typeface="Meiryo UI" panose="020B0604030504040204" pitchFamily="50" charset="-128"/>
                <a:ea typeface="Meiryo UI" panose="020B0604030504040204" pitchFamily="50" charset="-128"/>
              </a:rPr>
              <a:t>回、職員による河川</a:t>
            </a:r>
            <a:r>
              <a:rPr lang="ja-JP" altLang="en-US" sz="1100" kern="100" dirty="0">
                <a:effectLst/>
                <a:latin typeface="Meiryo UI" panose="020B0604030504040204" pitchFamily="50" charset="-128"/>
                <a:ea typeface="Meiryo UI" panose="020B0604030504040204" pitchFamily="50" charset="-128"/>
              </a:rPr>
              <a:t>施設</a:t>
            </a:r>
            <a:r>
              <a:rPr lang="ja-JP" altLang="ja-JP" sz="1100" kern="100" dirty="0">
                <a:effectLst/>
                <a:latin typeface="Meiryo UI" panose="020B0604030504040204" pitchFamily="50" charset="-128"/>
                <a:ea typeface="Meiryo UI" panose="020B0604030504040204" pitchFamily="50" charset="-128"/>
              </a:rPr>
              <a:t>点検を実施し、施設の不具合の早期発見、対応を行い、災害の未然防止に努める</a:t>
            </a:r>
            <a:r>
              <a:rPr lang="ja-JP" altLang="en-US" sz="1100" kern="100" dirty="0">
                <a:effectLst/>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4D070F9E-7418-4EA7-9D6F-E1E4A2567F6F}"/>
              </a:ext>
            </a:extLst>
          </p:cNvPr>
          <p:cNvSpPr txBox="1"/>
          <p:nvPr/>
        </p:nvSpPr>
        <p:spPr>
          <a:xfrm>
            <a:off x="174132" y="4386851"/>
            <a:ext cx="8770288" cy="574637"/>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pPr algn="just"/>
            <a:r>
              <a:rPr lang="ja-JP" altLang="ja-JP" sz="1100" kern="100" dirty="0">
                <a:effectLst/>
                <a:latin typeface="Meiryo UI" panose="020B0604030504040204" pitchFamily="50" charset="-128"/>
                <a:ea typeface="Meiryo UI" panose="020B0604030504040204" pitchFamily="50" charset="-128"/>
              </a:rPr>
              <a:t>年</a:t>
            </a:r>
            <a:r>
              <a:rPr lang="ja-JP" altLang="en-US" sz="1100" kern="100" dirty="0">
                <a:effectLst/>
                <a:latin typeface="Meiryo UI" panose="020B0604030504040204" pitchFamily="50" charset="-128"/>
                <a:ea typeface="Meiryo UI" panose="020B0604030504040204" pitchFamily="50" charset="-128"/>
              </a:rPr>
              <a:t>に</a:t>
            </a:r>
            <a:r>
              <a:rPr lang="en-US" altLang="ja-JP" sz="1100" kern="100" dirty="0">
                <a:effectLst/>
                <a:latin typeface="Meiryo UI" panose="020B0604030504040204" pitchFamily="50" charset="-128"/>
                <a:ea typeface="Meiryo UI" panose="020B0604030504040204" pitchFamily="50" charset="-128"/>
              </a:rPr>
              <a:t>1</a:t>
            </a:r>
            <a:r>
              <a:rPr lang="ja-JP" altLang="ja-JP" sz="1100" kern="100" dirty="0">
                <a:effectLst/>
                <a:latin typeface="Meiryo UI" panose="020B0604030504040204" pitchFamily="50" charset="-128"/>
                <a:ea typeface="Meiryo UI" panose="020B0604030504040204" pitchFamily="50" charset="-128"/>
              </a:rPr>
              <a:t>回</a:t>
            </a:r>
            <a:r>
              <a:rPr lang="ja-JP" altLang="en-US" sz="1100" kern="100" dirty="0">
                <a:latin typeface="Meiryo UI" panose="020B0604030504040204" pitchFamily="50" charset="-128"/>
                <a:ea typeface="Meiryo UI" panose="020B0604030504040204" pitchFamily="50" charset="-128"/>
              </a:rPr>
              <a:t>、</a:t>
            </a:r>
            <a:r>
              <a:rPr lang="ja-JP" altLang="ja-JP" sz="1100" kern="100" dirty="0">
                <a:effectLst/>
                <a:latin typeface="Meiryo UI" panose="020B0604030504040204" pitchFamily="50" charset="-128"/>
                <a:ea typeface="Meiryo UI" panose="020B0604030504040204" pitchFamily="50" charset="-128"/>
              </a:rPr>
              <a:t>職員による河川施設点検</a:t>
            </a:r>
            <a:r>
              <a:rPr lang="ja-JP" altLang="en-US" sz="1100" kern="100" dirty="0">
                <a:latin typeface="Meiryo UI" panose="020B0604030504040204" pitchFamily="50" charset="-128"/>
                <a:ea typeface="Meiryo UI" panose="020B0604030504040204" pitchFamily="50" charset="-128"/>
              </a:rPr>
              <a:t>を実施することにより、出水期後に新たに発生した不具合箇所を早期に発見し、対応につなげることができた。</a:t>
            </a:r>
            <a:r>
              <a:rPr lang="ja-JP" altLang="en-US" sz="1100" kern="100" dirty="0">
                <a:effectLst/>
                <a:latin typeface="Meiryo UI" panose="020B0604030504040204" pitchFamily="50" charset="-128"/>
                <a:ea typeface="Meiryo UI" panose="020B0604030504040204" pitchFamily="50" charset="-128"/>
              </a:rPr>
              <a:t>ただし、点検を行う</a:t>
            </a:r>
            <a:r>
              <a:rPr lang="ja-JP" altLang="en-US" sz="1100" kern="100" dirty="0">
                <a:latin typeface="Meiryo UI" panose="020B0604030504040204" pitchFamily="50" charset="-128"/>
                <a:ea typeface="Meiryo UI" panose="020B0604030504040204" pitchFamily="50" charset="-128"/>
              </a:rPr>
              <a:t>には技術を要するため、技術職員の不足による体制の維持が懸念される。また、</a:t>
            </a:r>
            <a:r>
              <a:rPr lang="ja-JP" altLang="en-US" sz="1000" kern="100" dirty="0">
                <a:latin typeface="Meiryo UI" panose="020B0604030504040204" pitchFamily="50" charset="-128"/>
                <a:ea typeface="Meiryo UI" panose="020B0604030504040204" pitchFamily="50" charset="-128"/>
              </a:rPr>
              <a:t>河川沿いに通路が無いなど、近接目視が容易でない箇所が存在する。</a:t>
            </a:r>
            <a:endParaRPr lang="en-US" altLang="ja-JP" sz="1000" kern="100" dirty="0">
              <a:effectLst/>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F2FDB421-58EB-4F75-8BD2-64264809E0CD}"/>
              </a:ext>
            </a:extLst>
          </p:cNvPr>
          <p:cNvSpPr txBox="1"/>
          <p:nvPr/>
        </p:nvSpPr>
        <p:spPr>
          <a:xfrm>
            <a:off x="286953" y="2234564"/>
            <a:ext cx="3465264" cy="1626484"/>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endParaRPr lang="en-US" altLang="ja-JP" sz="1050" kern="100" dirty="0">
              <a:effectLst/>
              <a:latin typeface="Meiryo UI" panose="020B0604030504040204" pitchFamily="50" charset="-128"/>
              <a:ea typeface="Meiryo UI" panose="020B0604030504040204" pitchFamily="50" charset="-128"/>
            </a:endParaRPr>
          </a:p>
          <a:p>
            <a:pPr algn="just"/>
            <a:r>
              <a:rPr lang="ja-JP" altLang="en-US" sz="1100" kern="100" dirty="0">
                <a:effectLst/>
                <a:latin typeface="Meiryo UI" panose="020B0604030504040204" pitchFamily="50" charset="-128"/>
                <a:ea typeface="Meiryo UI" panose="020B0604030504040204" pitchFamily="50" charset="-128"/>
              </a:rPr>
              <a:t>・</a:t>
            </a:r>
            <a:r>
              <a:rPr lang="ja-JP" altLang="ja-JP" sz="1100" kern="100" dirty="0">
                <a:effectLst/>
                <a:latin typeface="Meiryo UI" panose="020B0604030504040204" pitchFamily="50" charset="-128"/>
                <a:ea typeface="Meiryo UI" panose="020B0604030504040204" pitchFamily="50" charset="-128"/>
              </a:rPr>
              <a:t>全河川（水防区域等）において、年に</a:t>
            </a:r>
            <a:r>
              <a:rPr lang="en-US" altLang="ja-JP" sz="1100" kern="100" dirty="0">
                <a:effectLst/>
                <a:latin typeface="Meiryo UI" panose="020B0604030504040204" pitchFamily="50" charset="-128"/>
                <a:ea typeface="Meiryo UI" panose="020B0604030504040204" pitchFamily="50" charset="-128"/>
              </a:rPr>
              <a:t>1</a:t>
            </a:r>
            <a:r>
              <a:rPr lang="ja-JP" altLang="ja-JP" sz="1100" kern="100" dirty="0">
                <a:effectLst/>
                <a:latin typeface="Meiryo UI" panose="020B0604030504040204" pitchFamily="50" charset="-128"/>
                <a:ea typeface="Meiryo UI" panose="020B0604030504040204" pitchFamily="50" charset="-128"/>
              </a:rPr>
              <a:t>回、職員による</a:t>
            </a:r>
            <a:endParaRPr lang="en-US" altLang="ja-JP" sz="1100" kern="100" dirty="0">
              <a:effectLst/>
              <a:latin typeface="Meiryo UI" panose="020B0604030504040204" pitchFamily="50" charset="-128"/>
              <a:ea typeface="Meiryo UI" panose="020B0604030504040204" pitchFamily="50" charset="-128"/>
            </a:endParaRPr>
          </a:p>
          <a:p>
            <a:pPr algn="just"/>
            <a:r>
              <a:rPr lang="ja-JP" altLang="en-US" sz="1100" kern="100" dirty="0">
                <a:effectLst/>
                <a:latin typeface="Meiryo UI" panose="020B0604030504040204" pitchFamily="50" charset="-128"/>
                <a:ea typeface="Meiryo UI" panose="020B0604030504040204" pitchFamily="50" charset="-128"/>
              </a:rPr>
              <a:t> </a:t>
            </a:r>
            <a:r>
              <a:rPr lang="ja-JP" altLang="ja-JP" sz="1100" kern="100" dirty="0">
                <a:effectLst/>
                <a:latin typeface="Meiryo UI" panose="020B0604030504040204" pitchFamily="50" charset="-128"/>
                <a:ea typeface="Meiryo UI" panose="020B0604030504040204" pitchFamily="50" charset="-128"/>
              </a:rPr>
              <a:t>河川施設点検を実施</a:t>
            </a:r>
            <a:r>
              <a:rPr lang="ja-JP" altLang="en-US" sz="1100" kern="100" dirty="0">
                <a:effectLst/>
                <a:latin typeface="Meiryo UI" panose="020B0604030504040204" pitchFamily="50" charset="-128"/>
                <a:ea typeface="Meiryo UI" panose="020B0604030504040204" pitchFamily="50" charset="-128"/>
              </a:rPr>
              <a:t>した。</a:t>
            </a:r>
            <a:endParaRPr lang="en-US" altLang="ja-JP" sz="1100" kern="100" dirty="0">
              <a:effectLst/>
              <a:latin typeface="Meiryo UI" panose="020B0604030504040204" pitchFamily="50" charset="-128"/>
              <a:ea typeface="Meiryo UI" panose="020B0604030504040204" pitchFamily="50" charset="-128"/>
            </a:endParaRPr>
          </a:p>
          <a:p>
            <a:pPr algn="just"/>
            <a:r>
              <a:rPr lang="ja-JP" altLang="en-US" sz="1100" kern="100" dirty="0">
                <a:effectLst/>
                <a:latin typeface="Meiryo UI" panose="020B0604030504040204" pitchFamily="50" charset="-128"/>
                <a:ea typeface="Meiryo UI" panose="020B0604030504040204" pitchFamily="50" charset="-128"/>
              </a:rPr>
              <a:t>・施設の不具合を発見し、対応を行った。</a:t>
            </a:r>
            <a:endParaRPr lang="en-US" altLang="ja-JP" sz="1100" kern="100" dirty="0">
              <a:effectLst/>
              <a:latin typeface="Meiryo UI" panose="020B0604030504040204" pitchFamily="50" charset="-128"/>
              <a:ea typeface="Meiryo UI" panose="020B0604030504040204" pitchFamily="50" charset="-128"/>
            </a:endParaRPr>
          </a:p>
          <a:p>
            <a:pPr algn="just"/>
            <a:r>
              <a:rPr kumimoji="1" lang="ja-JP" altLang="en-US"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但し</a:t>
            </a:r>
            <a:r>
              <a:rPr kumimoji="1"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河川業務に携わったことのある技術職員が不足及び</a:t>
            </a:r>
            <a:endParaRPr lang="en-US" altLang="ja-JP" sz="1100" kern="100" dirty="0">
              <a:effectLst/>
              <a:latin typeface="Meiryo UI" panose="020B0604030504040204" pitchFamily="50" charset="-128"/>
              <a:ea typeface="Meiryo UI" panose="020B0604030504040204" pitchFamily="50" charset="-128"/>
            </a:endParaRPr>
          </a:p>
          <a:p>
            <a:pPr algn="just"/>
            <a:r>
              <a:rPr lang="ja-JP" altLang="en-US" sz="1100" kern="100" dirty="0">
                <a:effectLst/>
                <a:latin typeface="Meiryo UI" panose="020B0604030504040204" pitchFamily="50" charset="-128"/>
                <a:ea typeface="Meiryo UI" panose="020B0604030504040204" pitchFamily="50" charset="-128"/>
              </a:rPr>
              <a:t> 減少</a:t>
            </a:r>
            <a:r>
              <a:rPr lang="ja-JP" altLang="en-US" sz="1100" kern="100" dirty="0">
                <a:latin typeface="Meiryo UI" panose="020B0604030504040204" pitchFamily="50" charset="-128"/>
                <a:ea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参考資料</a:t>
            </a:r>
            <a:r>
              <a:rPr lang="en-US" altLang="ja-JP" sz="1100" kern="100" dirty="0">
                <a:latin typeface="Meiryo UI" panose="020B0604030504040204" pitchFamily="50" charset="-128"/>
                <a:ea typeface="Meiryo UI" panose="020B0604030504040204" pitchFamily="50" charset="-128"/>
              </a:rPr>
              <a:t>P2</a:t>
            </a:r>
            <a:r>
              <a:rPr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しており</a:t>
            </a:r>
            <a:r>
              <a:rPr lang="ja-JP"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今後は</a:t>
            </a:r>
            <a:r>
              <a:rPr lang="ja-JP" altLang="ja-JP" sz="1100" kern="100" dirty="0">
                <a:effectLst/>
                <a:latin typeface="Meiryo UI" panose="020B0604030504040204" pitchFamily="50" charset="-128"/>
                <a:ea typeface="Meiryo UI" panose="020B0604030504040204" pitchFamily="50" charset="-128"/>
              </a:rPr>
              <a:t>点検体制の</a:t>
            </a:r>
            <a:r>
              <a:rPr lang="ja-JP" altLang="en-US" sz="1100" kern="100" dirty="0">
                <a:effectLst/>
                <a:latin typeface="Meiryo UI" panose="020B0604030504040204" pitchFamily="50" charset="-128"/>
                <a:ea typeface="Meiryo UI" panose="020B0604030504040204" pitchFamily="50" charset="-128"/>
              </a:rPr>
              <a:t>確</a:t>
            </a:r>
            <a:endParaRPr lang="en-US" altLang="ja-JP" sz="1100" kern="100" dirty="0">
              <a:effectLst/>
              <a:latin typeface="Meiryo UI" panose="020B0604030504040204" pitchFamily="50" charset="-128"/>
              <a:ea typeface="Meiryo UI" panose="020B0604030504040204" pitchFamily="50" charset="-128"/>
            </a:endParaRPr>
          </a:p>
          <a:p>
            <a:pPr algn="just"/>
            <a:r>
              <a:rPr lang="en-US" altLang="ja-JP" sz="1100" kern="100" dirty="0">
                <a:latin typeface="Meiryo UI" panose="020B0604030504040204" pitchFamily="50" charset="-128"/>
                <a:ea typeface="Meiryo UI" panose="020B0604030504040204" pitchFamily="50" charset="-128"/>
              </a:rPr>
              <a:t> </a:t>
            </a:r>
            <a:r>
              <a:rPr lang="ja-JP" altLang="en-US" sz="1100" kern="100" dirty="0">
                <a:effectLst/>
                <a:latin typeface="Meiryo UI" panose="020B0604030504040204" pitchFamily="50" charset="-128"/>
                <a:ea typeface="Meiryo UI" panose="020B0604030504040204" pitchFamily="50" charset="-128"/>
              </a:rPr>
              <a:t>保に課題がある。</a:t>
            </a:r>
            <a:endParaRPr lang="en-US" altLang="ja-JP" sz="1100" kern="100" dirty="0">
              <a:effectLst/>
              <a:latin typeface="Meiryo UI" panose="020B0604030504040204" pitchFamily="50" charset="-128"/>
              <a:ea typeface="Meiryo UI" panose="020B0604030504040204" pitchFamily="50" charset="-128"/>
            </a:endParaRPr>
          </a:p>
          <a:p>
            <a:pPr algn="just"/>
            <a:r>
              <a:rPr lang="ja-JP" altLang="en-US" sz="1100" kern="100" dirty="0">
                <a:latin typeface="Meiryo UI" panose="020B0604030504040204" pitchFamily="50" charset="-128"/>
                <a:ea typeface="Meiryo UI" panose="020B0604030504040204" pitchFamily="50" charset="-128"/>
              </a:rPr>
              <a:t>・また、河川沿いに通路が無いなど、近接目視が容易でない</a:t>
            </a:r>
            <a:endParaRPr lang="en-US" altLang="ja-JP" sz="1100" kern="100" dirty="0">
              <a:latin typeface="Meiryo UI" panose="020B0604030504040204" pitchFamily="50" charset="-128"/>
              <a:ea typeface="Meiryo UI" panose="020B0604030504040204" pitchFamily="50" charset="-128"/>
            </a:endParaRPr>
          </a:p>
          <a:p>
            <a:pPr algn="just"/>
            <a:r>
              <a:rPr lang="en-US" altLang="ja-JP" sz="1100" kern="100" dirty="0">
                <a:latin typeface="Meiryo UI" panose="020B0604030504040204" pitchFamily="50" charset="-128"/>
                <a:ea typeface="Meiryo UI" panose="020B0604030504040204" pitchFamily="50" charset="-128"/>
              </a:rPr>
              <a:t> </a:t>
            </a:r>
            <a:r>
              <a:rPr lang="ja-JP" altLang="en-US" sz="1100" kern="100" dirty="0">
                <a:latin typeface="Meiryo UI" panose="020B0604030504040204" pitchFamily="50" charset="-128"/>
                <a:ea typeface="Meiryo UI" panose="020B0604030504040204" pitchFamily="50" charset="-128"/>
              </a:rPr>
              <a:t>箇所が存在する。</a:t>
            </a:r>
            <a:endParaRPr kumimoji="1" lang="ja-JP" altLang="en-US" sz="11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064CAFFD-AB6E-41E6-A779-3B1EF1932B99}"/>
              </a:ext>
            </a:extLst>
          </p:cNvPr>
          <p:cNvSpPr txBox="1"/>
          <p:nvPr/>
        </p:nvSpPr>
        <p:spPr>
          <a:xfrm>
            <a:off x="3923929" y="1978680"/>
            <a:ext cx="4875336" cy="2203994"/>
          </a:xfrm>
          <a:prstGeom prst="rect">
            <a:avLst/>
          </a:prstGeom>
          <a:noFill/>
          <a:ln>
            <a:solidFill>
              <a:schemeClr val="tx1"/>
            </a:solidFill>
          </a:ln>
        </p:spPr>
        <p:txBody>
          <a:bodyPr wrap="square" rtlCol="0">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アウトプット評価</a:t>
            </a:r>
            <a:r>
              <a:rPr lang="en-US" altLang="ja-JP" sz="1100" kern="100" dirty="0">
                <a:effectLst/>
                <a:latin typeface="Meiryo UI" panose="020B0604030504040204" pitchFamily="50" charset="-128"/>
                <a:ea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rPr>
              <a:t>・毎年の出水期後に新たに発生した</a:t>
            </a:r>
            <a:r>
              <a:rPr kumimoji="1" lang="ja-JP" altLang="en-US" sz="1100" dirty="0">
                <a:latin typeface="Meiryo UI" panose="020B0604030504040204" pitchFamily="50" charset="-128"/>
                <a:ea typeface="Meiryo UI" panose="020B0604030504040204" pitchFamily="50" charset="-128"/>
              </a:rPr>
              <a:t>不具合箇所を発見した。</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・発見した不具合箇所については、確実に</a:t>
            </a:r>
            <a:r>
              <a:rPr kumimoji="1" lang="ja-JP" altLang="en-US" sz="1100" dirty="0">
                <a:latin typeface="Meiryo UI" panose="020B0604030504040204" pitchFamily="50" charset="-128"/>
                <a:ea typeface="Meiryo UI" panose="020B0604030504040204" pitchFamily="50" charset="-128"/>
              </a:rPr>
              <a:t>対策を実施した。</a:t>
            </a:r>
            <a:endParaRPr kumimoji="1" lang="en-US" altLang="ja-JP" sz="1100" dirty="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2E756ACF-63A1-4DC0-9DE4-B3ECA7E9D1A0}"/>
              </a:ext>
            </a:extLst>
          </p:cNvPr>
          <p:cNvSpPr txBox="1"/>
          <p:nvPr/>
        </p:nvSpPr>
        <p:spPr>
          <a:xfrm>
            <a:off x="174132" y="5158530"/>
            <a:ext cx="8770288" cy="1043225"/>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100" dirty="0">
                <a:latin typeface="Meiryo UI" panose="020B0604030504040204" pitchFamily="50" charset="-128"/>
                <a:ea typeface="Meiryo UI" panose="020B0604030504040204" pitchFamily="50" charset="-128"/>
              </a:rPr>
              <a:t>&lt;</a:t>
            </a:r>
            <a:r>
              <a:rPr lang="ja-JP" altLang="en-US" sz="1100" dirty="0">
                <a:latin typeface="Meiryo UI" panose="020B0604030504040204" pitchFamily="50" charset="-128"/>
                <a:ea typeface="Meiryo UI" panose="020B0604030504040204" pitchFamily="50" charset="-128"/>
              </a:rPr>
              <a:t>プロセスにおける課題</a:t>
            </a:r>
            <a:r>
              <a:rPr lang="en-US" altLang="ja-JP" sz="1100" dirty="0">
                <a:latin typeface="Meiryo UI" panose="020B0604030504040204" pitchFamily="50" charset="-128"/>
                <a:ea typeface="Meiryo UI" panose="020B0604030504040204" pitchFamily="50" charset="-128"/>
              </a:rPr>
              <a:t>&gt;</a:t>
            </a:r>
          </a:p>
          <a:p>
            <a:r>
              <a:rPr lang="ja-JP" altLang="en-US" sz="1100" dirty="0">
                <a:latin typeface="Meiryo UI" panose="020B0604030504040204" pitchFamily="50" charset="-128"/>
                <a:ea typeface="Meiryo UI" panose="020B0604030504040204" pitchFamily="50" charset="-128"/>
              </a:rPr>
              <a:t>・点検を行うには技術を要することから、技術職員の不足による体制の維持が懸念される。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a:t>
            </a:r>
            <a:r>
              <a:rPr lang="en-US" altLang="ja-JP" sz="1100" dirty="0">
                <a:latin typeface="Meiryo UI" panose="020B0604030504040204" pitchFamily="50" charset="-128"/>
                <a:ea typeface="Meiryo UI" panose="020B0604030504040204" pitchFamily="50" charset="-128"/>
              </a:rPr>
              <a:t>1》</a:t>
            </a:r>
          </a:p>
          <a:p>
            <a:r>
              <a:rPr lang="ja-JP" altLang="en-US" sz="1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河川沿いに通路が無いなど、近接目視が容易でない箇所が存在する。 </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課題</a:t>
            </a:r>
            <a:r>
              <a:rPr lang="en-US" altLang="ja-JP" sz="1100" kern="100" dirty="0">
                <a:latin typeface="Meiryo UI" panose="020B0604030504040204" pitchFamily="50" charset="-128"/>
                <a:ea typeface="Meiryo UI" panose="020B0604030504040204" pitchFamily="50" charset="-128"/>
              </a:rPr>
              <a:t>2》 </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&lt;</a:t>
            </a:r>
            <a:r>
              <a:rPr lang="ja-JP" altLang="en-US" sz="1100" dirty="0">
                <a:latin typeface="Meiryo UI" panose="020B0604030504040204" pitchFamily="50" charset="-128"/>
                <a:ea typeface="Meiryo UI" panose="020B0604030504040204" pitchFamily="50" charset="-128"/>
              </a:rPr>
              <a:t>アウトプットにおける課題</a:t>
            </a:r>
            <a:r>
              <a:rPr lang="en-US" altLang="ja-JP" sz="1100" dirty="0">
                <a:latin typeface="Meiryo UI" panose="020B0604030504040204" pitchFamily="50" charset="-128"/>
                <a:ea typeface="Meiryo UI" panose="020B0604030504040204" pitchFamily="50" charset="-128"/>
              </a:rPr>
              <a:t>&gt;</a:t>
            </a: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41" name="フローチャート: 組合せ 40">
            <a:extLst>
              <a:ext uri="{FF2B5EF4-FFF2-40B4-BE49-F238E27FC236}">
                <a16:creationId xmlns:a16="http://schemas.microsoft.com/office/drawing/2014/main" id="{332CF0F2-7F3B-499C-81FD-91AD9F33109B}"/>
              </a:ext>
            </a:extLst>
          </p:cNvPr>
          <p:cNvSpPr/>
          <p:nvPr/>
        </p:nvSpPr>
        <p:spPr>
          <a:xfrm>
            <a:off x="3752218" y="1737956"/>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4" name="フローチャート: 組合せ 43">
            <a:extLst>
              <a:ext uri="{FF2B5EF4-FFF2-40B4-BE49-F238E27FC236}">
                <a16:creationId xmlns:a16="http://schemas.microsoft.com/office/drawing/2014/main" id="{E83BD887-694B-4A92-8951-C6C97F586457}"/>
              </a:ext>
            </a:extLst>
          </p:cNvPr>
          <p:cNvSpPr/>
          <p:nvPr/>
        </p:nvSpPr>
        <p:spPr>
          <a:xfrm>
            <a:off x="3752217" y="4267641"/>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7" name="フローチャート: 組合せ 46">
            <a:extLst>
              <a:ext uri="{FF2B5EF4-FFF2-40B4-BE49-F238E27FC236}">
                <a16:creationId xmlns:a16="http://schemas.microsoft.com/office/drawing/2014/main" id="{51A7E7FA-A73A-4E2B-9E53-FA3F967E6848}"/>
              </a:ext>
            </a:extLst>
          </p:cNvPr>
          <p:cNvSpPr/>
          <p:nvPr/>
        </p:nvSpPr>
        <p:spPr>
          <a:xfrm>
            <a:off x="3762486" y="5044489"/>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1B360301-41B9-4C7D-A0A0-F1042B8B8E12}"/>
              </a:ext>
            </a:extLst>
          </p:cNvPr>
          <p:cNvSpPr/>
          <p:nvPr/>
        </p:nvSpPr>
        <p:spPr>
          <a:xfrm>
            <a:off x="73413" y="1857077"/>
            <a:ext cx="8998075" cy="3138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674FC93D-9B77-4C20-B4B8-819BDDA16739}"/>
              </a:ext>
            </a:extLst>
          </p:cNvPr>
          <p:cNvSpPr txBox="1"/>
          <p:nvPr/>
        </p:nvSpPr>
        <p:spPr>
          <a:xfrm>
            <a:off x="197015" y="6364312"/>
            <a:ext cx="8770288" cy="442448"/>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a:t>
            </a:r>
            <a:r>
              <a:rPr lang="en-US" altLang="ja-JP" sz="1050" dirty="0">
                <a:latin typeface="Meiryo UI" panose="020B0604030504040204" pitchFamily="50" charset="-128"/>
                <a:ea typeface="Meiryo UI" panose="020B0604030504040204" pitchFamily="50" charset="-128"/>
              </a:rPr>
              <a:t>1,2》</a:t>
            </a:r>
            <a:r>
              <a:rPr lang="ja-JP" altLang="en-US" sz="1050" kern="100" dirty="0">
                <a:latin typeface="Meiryo UI" panose="020B0604030504040204" pitchFamily="50" charset="-128"/>
                <a:ea typeface="Meiryo UI" panose="020B0604030504040204" pitchFamily="50" charset="-128"/>
              </a:rPr>
              <a:t>直線区間等での点検の省力化や、近接目視が容易でない</a:t>
            </a:r>
            <a:r>
              <a:rPr lang="ja-JP" altLang="en-US" sz="1050" kern="100" dirty="0">
                <a:effectLst/>
                <a:latin typeface="Meiryo UI" panose="020B0604030504040204" pitchFamily="50" charset="-128"/>
                <a:ea typeface="Meiryo UI" panose="020B0604030504040204" pitchFamily="50" charset="-128"/>
              </a:rPr>
              <a:t>箇所</a:t>
            </a:r>
            <a:r>
              <a:rPr lang="ja-JP" altLang="en-US" sz="1050" kern="100" dirty="0">
                <a:latin typeface="Meiryo UI" panose="020B0604030504040204" pitchFamily="50" charset="-128"/>
                <a:ea typeface="Meiryo UI" panose="020B0604030504040204" pitchFamily="50" charset="-128"/>
              </a:rPr>
              <a:t>の補完のため、</a:t>
            </a:r>
            <a:r>
              <a:rPr lang="ja-JP" altLang="en-US" sz="1050" kern="100" dirty="0">
                <a:effectLst/>
                <a:latin typeface="Meiryo UI" panose="020B0604030504040204" pitchFamily="50" charset="-128"/>
                <a:ea typeface="Meiryo UI" panose="020B0604030504040204" pitchFamily="50" charset="-128"/>
              </a:rPr>
              <a:t>ドローン等により取得した画像を活用した点検の導入を検討する。</a:t>
            </a:r>
            <a:endParaRPr lang="en-US" altLang="ja-JP" sz="1050" kern="100" dirty="0">
              <a:effectLst/>
              <a:latin typeface="Meiryo UI" panose="020B0604030504040204" pitchFamily="50" charset="-128"/>
              <a:ea typeface="Meiryo UI" panose="020B0604030504040204" pitchFamily="50" charset="-128"/>
            </a:endParaRPr>
          </a:p>
          <a:p>
            <a:endParaRPr lang="en-US" altLang="ja-JP" sz="1000" kern="100" dirty="0">
              <a:effectLst/>
              <a:latin typeface="Meiryo UI" panose="020B0604030504040204" pitchFamily="50" charset="-128"/>
              <a:ea typeface="Meiryo UI" panose="020B0604030504040204" pitchFamily="50" charset="-128"/>
            </a:endParaRPr>
          </a:p>
          <a:p>
            <a:endParaRPr lang="en-US" altLang="ja-JP" sz="1000" kern="100" dirty="0">
              <a:effectLst/>
              <a:latin typeface="Meiryo UI" panose="020B0604030504040204" pitchFamily="50" charset="-128"/>
              <a:ea typeface="Meiryo UI" panose="020B0604030504040204" pitchFamily="50" charset="-128"/>
            </a:endParaRPr>
          </a:p>
        </p:txBody>
      </p:sp>
      <p:sp>
        <p:nvSpPr>
          <p:cNvPr id="53" name="フローチャート: 組合せ 52">
            <a:extLst>
              <a:ext uri="{FF2B5EF4-FFF2-40B4-BE49-F238E27FC236}">
                <a16:creationId xmlns:a16="http://schemas.microsoft.com/office/drawing/2014/main" id="{86E95BCD-97DF-4201-A7E7-93E3FF37E539}"/>
              </a:ext>
            </a:extLst>
          </p:cNvPr>
          <p:cNvSpPr/>
          <p:nvPr/>
        </p:nvSpPr>
        <p:spPr>
          <a:xfrm>
            <a:off x="3785369" y="624995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A5ED1E51-4631-41A7-A127-7EB02FF76131}"/>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B483E613-5720-495F-AFCF-24CA11F8EDC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759" t="5021" r="3450" b="6359"/>
          <a:stretch/>
        </p:blipFill>
        <p:spPr>
          <a:xfrm>
            <a:off x="4522538" y="2546258"/>
            <a:ext cx="2030960" cy="1164818"/>
          </a:xfrm>
          <a:prstGeom prst="rect">
            <a:avLst/>
          </a:prstGeom>
          <a:ln w="6350">
            <a:solidFill>
              <a:schemeClr val="tx1"/>
            </a:solidFill>
          </a:ln>
        </p:spPr>
      </p:pic>
      <p:pic>
        <p:nvPicPr>
          <p:cNvPr id="3" name="図 2">
            <a:extLst>
              <a:ext uri="{FF2B5EF4-FFF2-40B4-BE49-F238E27FC236}">
                <a16:creationId xmlns:a16="http://schemas.microsoft.com/office/drawing/2014/main" id="{785A0A91-D4DF-403D-8DB8-C2F7C8BDD9A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973" t="4674" r="2755" b="6040"/>
          <a:stretch/>
        </p:blipFill>
        <p:spPr>
          <a:xfrm>
            <a:off x="6633327" y="2541178"/>
            <a:ext cx="2091912" cy="1170271"/>
          </a:xfrm>
          <a:prstGeom prst="rect">
            <a:avLst/>
          </a:prstGeom>
          <a:ln w="6350">
            <a:solidFill>
              <a:schemeClr val="tx1"/>
            </a:solidFill>
          </a:ln>
        </p:spPr>
      </p:pic>
      <p:sp>
        <p:nvSpPr>
          <p:cNvPr id="22" name="正方形/長方形 21">
            <a:extLst>
              <a:ext uri="{FF2B5EF4-FFF2-40B4-BE49-F238E27FC236}">
                <a16:creationId xmlns:a16="http://schemas.microsoft.com/office/drawing/2014/main" id="{3A85F4E6-E6EB-4E0E-9383-C7495D52799B}"/>
              </a:ext>
            </a:extLst>
          </p:cNvPr>
          <p:cNvSpPr/>
          <p:nvPr/>
        </p:nvSpPr>
        <p:spPr>
          <a:xfrm>
            <a:off x="3967395" y="3688125"/>
            <a:ext cx="4999908" cy="53017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700" dirty="0">
                <a:solidFill>
                  <a:schemeClr val="tx1"/>
                </a:solidFill>
                <a:latin typeface="Meiryo UI" panose="020B0604030504040204" pitchFamily="50" charset="-128"/>
                <a:ea typeface="Meiryo UI" panose="020B0604030504040204" pitchFamily="50" charset="-128"/>
              </a:rPr>
              <a:t>要注意箇所：施設に損傷がみられ、このまま放置しておくと人家等に影響を及ぼす可能性がある箇所</a:t>
            </a:r>
            <a:endParaRPr kumimoji="1"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　　　　　　　　（必要に応じ詳細な調査や応急的な対応を実施し、補修方法等の検討を行い概ね</a:t>
            </a:r>
            <a:r>
              <a:rPr lang="en-US" altLang="ja-JP" sz="700" dirty="0">
                <a:solidFill>
                  <a:schemeClr val="tx1"/>
                </a:solidFill>
                <a:latin typeface="Meiryo UI" panose="020B0604030504040204" pitchFamily="50" charset="-128"/>
                <a:ea typeface="Meiryo UI" panose="020B0604030504040204" pitchFamily="50" charset="-128"/>
              </a:rPr>
              <a:t>3</a:t>
            </a:r>
            <a:r>
              <a:rPr lang="ja-JP" altLang="en-US" sz="700" dirty="0">
                <a:solidFill>
                  <a:schemeClr val="tx1"/>
                </a:solidFill>
                <a:latin typeface="Meiryo UI" panose="020B0604030504040204" pitchFamily="50" charset="-128"/>
                <a:ea typeface="Meiryo UI" panose="020B0604030504040204" pitchFamily="50" charset="-128"/>
              </a:rPr>
              <a:t>年を目途に順次対策を実施する）</a:t>
            </a:r>
            <a:endParaRPr kumimoji="1"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緊急対応実施箇所：要注意箇所の内、特に損傷が著しい箇所</a:t>
            </a:r>
            <a:endParaRPr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　　　　　　　　（次期出水期までに</a:t>
            </a:r>
            <a:r>
              <a:rPr lang="en-US" altLang="ja-JP" sz="700" dirty="0">
                <a:solidFill>
                  <a:schemeClr val="tx1"/>
                </a:solidFill>
                <a:latin typeface="Meiryo UI" panose="020B0604030504040204" pitchFamily="50" charset="-128"/>
                <a:ea typeface="Meiryo UI" panose="020B0604030504040204" pitchFamily="50" charset="-128"/>
              </a:rPr>
              <a:t>(5</a:t>
            </a:r>
            <a:r>
              <a:rPr lang="ja-JP" altLang="en-US" sz="700" dirty="0">
                <a:solidFill>
                  <a:schemeClr val="tx1"/>
                </a:solidFill>
                <a:latin typeface="Meiryo UI" panose="020B0604030504040204" pitchFamily="50" charset="-128"/>
                <a:ea typeface="Meiryo UI" panose="020B0604030504040204" pitchFamily="50" charset="-128"/>
              </a:rPr>
              <a:t>月末までに</a:t>
            </a:r>
            <a:r>
              <a:rPr lang="en-US" altLang="ja-JP" sz="700" dirty="0">
                <a:solidFill>
                  <a:schemeClr val="tx1"/>
                </a:solidFill>
                <a:latin typeface="Meiryo UI" panose="020B0604030504040204" pitchFamily="50" charset="-128"/>
                <a:ea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rPr>
              <a:t>応急的な対応を完了し、その後更に必要な対策を実施する）</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3" name="スライド番号プレースホルダー 17">
            <a:extLst>
              <a:ext uri="{FF2B5EF4-FFF2-40B4-BE49-F238E27FC236}">
                <a16:creationId xmlns:a16="http://schemas.microsoft.com/office/drawing/2014/main" id="{7273A2E7-CFE4-4894-887C-6CFCB9E62987}"/>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15</a:t>
            </a:fld>
            <a:endParaRPr lang="ja-JP" altLang="en-US" dirty="0"/>
          </a:p>
        </p:txBody>
      </p:sp>
    </p:spTree>
    <p:extLst>
      <p:ext uri="{BB962C8B-B14F-4D97-AF65-F5344CB8AC3E}">
        <p14:creationId xmlns:p14="http://schemas.microsoft.com/office/powerpoint/2010/main" val="3977799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39516"/>
            <a:ext cx="2890480"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18" name="正方形/長方形 17">
            <a:extLst>
              <a:ext uri="{FF2B5EF4-FFF2-40B4-BE49-F238E27FC236}">
                <a16:creationId xmlns:a16="http://schemas.microsoft.com/office/drawing/2014/main" id="{CD534E5B-4853-4FFE-BDC9-82FECE2525CF}"/>
              </a:ext>
            </a:extLst>
          </p:cNvPr>
          <p:cNvSpPr/>
          <p:nvPr/>
        </p:nvSpPr>
        <p:spPr>
          <a:xfrm>
            <a:off x="84721" y="1963153"/>
            <a:ext cx="8998075" cy="3130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1AF357CD-FFFC-41AF-90E3-59FAED80DEFE}"/>
              </a:ext>
            </a:extLst>
          </p:cNvPr>
          <p:cNvSpPr txBox="1"/>
          <p:nvPr/>
        </p:nvSpPr>
        <p:spPr>
          <a:xfrm>
            <a:off x="146215" y="1987177"/>
            <a:ext cx="8869072" cy="2282549"/>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20" name="テキスト ボックス 19">
            <a:extLst>
              <a:ext uri="{FF2B5EF4-FFF2-40B4-BE49-F238E27FC236}">
                <a16:creationId xmlns:a16="http://schemas.microsoft.com/office/drawing/2014/main" id="{507ED708-8AA2-4B22-9AB1-B8E8CADCD9D3}"/>
              </a:ext>
            </a:extLst>
          </p:cNvPr>
          <p:cNvSpPr txBox="1"/>
          <p:nvPr/>
        </p:nvSpPr>
        <p:spPr>
          <a:xfrm>
            <a:off x="146217" y="1289091"/>
            <a:ext cx="8869072" cy="517080"/>
          </a:xfrm>
          <a:prstGeom prst="rect">
            <a:avLst/>
          </a:prstGeom>
          <a:noFill/>
          <a:ln>
            <a:solidFill>
              <a:schemeClr val="tx1"/>
            </a:solidFill>
          </a:ln>
        </p:spPr>
        <p:txBody>
          <a:bodyPr wrap="square" rtlCol="0" anchor="ctr">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現計画での評価に関する記載事項</a:t>
            </a:r>
            <a:r>
              <a:rPr lang="en-US" altLang="ja-JP" sz="1200" kern="100" dirty="0">
                <a:effectLst/>
                <a:latin typeface="Meiryo UI" panose="020B0604030504040204" pitchFamily="50" charset="-128"/>
                <a:ea typeface="Meiryo UI" panose="020B0604030504040204" pitchFamily="50" charset="-128"/>
              </a:rPr>
              <a:t>】</a:t>
            </a:r>
          </a:p>
          <a:p>
            <a:pPr>
              <a:defRPr/>
            </a:pPr>
            <a:r>
              <a:rPr lang="en-US" altLang="ja-JP" sz="1100" kern="100" dirty="0">
                <a:effectLst/>
                <a:latin typeface="Meiryo UI" panose="020B0604030504040204" pitchFamily="50" charset="-128"/>
                <a:ea typeface="Meiryo UI" panose="020B0604030504040204" pitchFamily="50" charset="-128"/>
              </a:rPr>
              <a:t>2.</a:t>
            </a:r>
            <a:r>
              <a:rPr lang="ja-JP" altLang="en-US" sz="1100" kern="100" dirty="0">
                <a:effectLst/>
                <a:latin typeface="Meiryo UI" panose="020B0604030504040204" pitchFamily="50" charset="-128"/>
                <a:ea typeface="Meiryo UI" panose="020B0604030504040204" pitchFamily="50" charset="-128"/>
              </a:rPr>
              <a:t>全河川について、職員による日常・定期点検に加えて、５年毎に</a:t>
            </a:r>
            <a:r>
              <a:rPr lang="ja-JP" altLang="en-US" sz="1100" kern="100" dirty="0">
                <a:latin typeface="Meiryo UI" panose="020B0604030504040204" pitchFamily="50" charset="-128"/>
                <a:ea typeface="Meiryo UI" panose="020B0604030504040204" pitchFamily="50" charset="-128"/>
              </a:rPr>
              <a:t>コンサルタント</a:t>
            </a:r>
            <a:r>
              <a:rPr lang="ja-JP" altLang="en-US" sz="1100" kern="100" dirty="0">
                <a:effectLst/>
                <a:latin typeface="Meiryo UI" panose="020B0604030504040204" pitchFamily="50" charset="-128"/>
                <a:ea typeface="Meiryo UI" panose="020B0604030504040204" pitchFamily="50" charset="-128"/>
              </a:rPr>
              <a:t>による実施する定期詳細点検の結果を河川カルテに整理した上で、維持管理計画を作成、更新する。</a:t>
            </a:r>
          </a:p>
        </p:txBody>
      </p:sp>
      <p:sp>
        <p:nvSpPr>
          <p:cNvPr id="21" name="テキスト ボックス 20">
            <a:extLst>
              <a:ext uri="{FF2B5EF4-FFF2-40B4-BE49-F238E27FC236}">
                <a16:creationId xmlns:a16="http://schemas.microsoft.com/office/drawing/2014/main" id="{DF5163D3-25D0-4BB1-AC81-F53BA4D2FFD9}"/>
              </a:ext>
            </a:extLst>
          </p:cNvPr>
          <p:cNvSpPr txBox="1"/>
          <p:nvPr/>
        </p:nvSpPr>
        <p:spPr>
          <a:xfrm>
            <a:off x="146215" y="4429557"/>
            <a:ext cx="8869072" cy="635028"/>
          </a:xfrm>
          <a:prstGeom prst="rect">
            <a:avLst/>
          </a:prstGeom>
          <a:noFill/>
          <a:ln>
            <a:solidFill>
              <a:schemeClr val="tx1"/>
            </a:solidFill>
          </a:ln>
        </p:spPr>
        <p:txBody>
          <a:bodyPr wrap="square" rtlCol="0" anchor="ctr">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総論</a:t>
            </a:r>
            <a:r>
              <a:rPr lang="en-US" altLang="ja-JP" sz="1100" kern="100" dirty="0">
                <a:effectLst/>
                <a:latin typeface="Meiryo UI" panose="020B0604030504040204" pitchFamily="50" charset="-128"/>
                <a:ea typeface="Meiryo UI" panose="020B0604030504040204" pitchFamily="50" charset="-128"/>
              </a:rPr>
              <a:t>】</a:t>
            </a:r>
          </a:p>
          <a:p>
            <a:pPr algn="just"/>
            <a:r>
              <a:rPr lang="ja-JP" altLang="en-US" sz="1000" kern="100" dirty="0">
                <a:effectLst/>
                <a:latin typeface="Meiryo UI" panose="020B0604030504040204" pitchFamily="50" charset="-128"/>
                <a:ea typeface="Meiryo UI" panose="020B0604030504040204" pitchFamily="50" charset="-128"/>
              </a:rPr>
              <a:t>職員による日常・定期点検に加えて、全河川を対象とした５年毎のコンサルタントによる詳細点検を導入したことで、管理河川全体の損傷状態を把握し、河川カルテの整理及び維持管理計画を作成することができた。但し、</a:t>
            </a:r>
            <a:r>
              <a:rPr lang="ja-JP" altLang="en-US" sz="1000" kern="100" dirty="0">
                <a:latin typeface="Meiryo UI" panose="020B0604030504040204" pitchFamily="50" charset="-128"/>
                <a:ea typeface="Meiryo UI" panose="020B0604030504040204" pitchFamily="50" charset="-128"/>
              </a:rPr>
              <a:t>施設全体としての</a:t>
            </a:r>
            <a:r>
              <a:rPr lang="ja-JP" altLang="en-US" sz="1000" kern="100" dirty="0">
                <a:effectLst/>
                <a:latin typeface="Meiryo UI" panose="020B0604030504040204" pitchFamily="50" charset="-128"/>
                <a:ea typeface="Meiryo UI" panose="020B0604030504040204" pitchFamily="50" charset="-128"/>
              </a:rPr>
              <a:t>健全度評価を行うには技術を要するため、技術職員の不足により適切な評価を行えなくなることが懸念される。</a:t>
            </a:r>
            <a:endParaRPr lang="en-US" altLang="ja-JP" sz="1000" kern="100" dirty="0">
              <a:effectLst/>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A2A1AF2F-9DED-42A7-9660-65673F12AAAE}"/>
              </a:ext>
            </a:extLst>
          </p:cNvPr>
          <p:cNvSpPr txBox="1"/>
          <p:nvPr/>
        </p:nvSpPr>
        <p:spPr>
          <a:xfrm>
            <a:off x="219716" y="2223734"/>
            <a:ext cx="2733383" cy="2013803"/>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kern="100" dirty="0">
                <a:effectLst/>
                <a:latin typeface="Meiryo UI" panose="020B0604030504040204" pitchFamily="50" charset="-128"/>
                <a:ea typeface="Meiryo UI" panose="020B0604030504040204" pitchFamily="50" charset="-128"/>
              </a:rPr>
              <a:t>・全河川において、</a:t>
            </a:r>
            <a:r>
              <a:rPr lang="ja-JP" altLang="en-US" sz="1050" kern="100" dirty="0">
                <a:latin typeface="Meiryo UI" panose="020B0604030504040204" pitchFamily="50" charset="-128"/>
                <a:ea typeface="Meiryo UI" panose="020B0604030504040204" pitchFamily="50" charset="-128"/>
              </a:rPr>
              <a:t>概ね</a:t>
            </a:r>
            <a:r>
              <a:rPr lang="ja-JP" altLang="en-US" sz="1050" kern="100" dirty="0">
                <a:effectLst/>
                <a:latin typeface="Meiryo UI" panose="020B0604030504040204" pitchFamily="50" charset="-128"/>
                <a:ea typeface="Meiryo UI" panose="020B0604030504040204" pitchFamily="50" charset="-128"/>
              </a:rPr>
              <a:t>５年毎にコンサルタントによる詳細点検を実施し、河川毎の</a:t>
            </a:r>
            <a:r>
              <a:rPr lang="ja-JP" altLang="en-US" sz="1050" kern="100" dirty="0">
                <a:latin typeface="Meiryo UI" panose="020B0604030504040204" pitchFamily="50" charset="-128"/>
                <a:ea typeface="Meiryo UI" panose="020B0604030504040204" pitchFamily="50" charset="-128"/>
              </a:rPr>
              <a:t>河川カルテ・維持管理計画を作成・更新した。</a:t>
            </a:r>
            <a:endParaRPr lang="en-US" altLang="ja-JP" sz="1050" kern="1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D4AC9A10-C417-487D-8B55-0880E8B6833F}"/>
              </a:ext>
            </a:extLst>
          </p:cNvPr>
          <p:cNvSpPr txBox="1"/>
          <p:nvPr/>
        </p:nvSpPr>
        <p:spPr>
          <a:xfrm>
            <a:off x="3131841" y="2223733"/>
            <a:ext cx="5811440" cy="2013803"/>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endParaRPr lang="en-US" altLang="ja-JP" sz="1050" kern="100" dirty="0">
              <a:effectLst/>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・詳細点検実施河川における損傷箇所数の推移と各損傷箇所の</a:t>
            </a:r>
            <a:endParaRPr kumimoji="1"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状態変化を把握し、河川カルテに整</a:t>
            </a:r>
            <a:r>
              <a:rPr lang="ja-JP" altLang="en-US" sz="1050" dirty="0">
                <a:latin typeface="Meiryo UI" panose="020B0604030504040204" pitchFamily="50" charset="-128"/>
                <a:ea typeface="Meiryo UI" panose="020B0604030504040204" pitchFamily="50" charset="-128"/>
              </a:rPr>
              <a:t>理した。（</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損傷箇所数の</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推移は参考資料</a:t>
            </a:r>
            <a:r>
              <a:rPr lang="en-US" altLang="ja-JP" sz="1050" dirty="0">
                <a:latin typeface="Meiryo UI" panose="020B0604030504040204" pitchFamily="50" charset="-128"/>
                <a:ea typeface="Meiryo UI" panose="020B0604030504040204" pitchFamily="50" charset="-128"/>
              </a:rPr>
              <a:t>P3</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・整理した河川カルテに基づき、維持管理計画を作成した</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・「施設全体としての健全度」を評価する際には、知識豊富な熟練</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技術職員を中心とした点検結果判定会議を実施しているが、</a:t>
            </a:r>
            <a:r>
              <a:rPr lang="ja-JP" altLang="en-US" sz="1050" kern="100" dirty="0">
                <a:effectLst/>
                <a:latin typeface="Meiryo UI" panose="020B0604030504040204" pitchFamily="50" charset="-128"/>
                <a:ea typeface="Meiryo UI" panose="020B0604030504040204" pitchFamily="50" charset="-128"/>
              </a:rPr>
              <a:t>河</a:t>
            </a:r>
            <a:endParaRPr lang="en-US" altLang="ja-JP" sz="1050" kern="100" dirty="0">
              <a:effectLst/>
              <a:latin typeface="Meiryo UI" panose="020B0604030504040204" pitchFamily="50" charset="-128"/>
              <a:ea typeface="Meiryo UI" panose="020B0604030504040204" pitchFamily="50" charset="-128"/>
            </a:endParaRPr>
          </a:p>
          <a:p>
            <a:r>
              <a:rPr lang="en-US" altLang="ja-JP" sz="1050" kern="100" dirty="0">
                <a:latin typeface="Meiryo UI" panose="020B0604030504040204" pitchFamily="50" charset="-128"/>
                <a:ea typeface="Meiryo UI" panose="020B0604030504040204" pitchFamily="50" charset="-128"/>
              </a:rPr>
              <a:t> </a:t>
            </a:r>
            <a:r>
              <a:rPr lang="ja-JP" altLang="en-US" sz="1050" kern="100" dirty="0">
                <a:effectLst/>
                <a:latin typeface="Meiryo UI" panose="020B0604030504040204" pitchFamily="50" charset="-128"/>
                <a:ea typeface="Meiryo UI" panose="020B0604030504040204" pitchFamily="50" charset="-128"/>
              </a:rPr>
              <a:t>川業務に携わったことのある技術職員が不足及び減少して</a:t>
            </a:r>
            <a:r>
              <a:rPr lang="ja-JP" altLang="en-US" sz="1050" kern="100" dirty="0">
                <a:latin typeface="Meiryo UI" panose="020B0604030504040204" pitchFamily="50" charset="-128"/>
                <a:ea typeface="Meiryo UI" panose="020B0604030504040204" pitchFamily="50" charset="-128"/>
              </a:rPr>
              <a:t>おり</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適切な評価を行えなくなることが懸念される。</a:t>
            </a:r>
            <a:endParaRPr lang="en-US" altLang="ja-JP" sz="105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（指標に記載の「施設の安全性」の評価は熟練技術職員による</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評価が必要）</a:t>
            </a:r>
            <a:endParaRPr lang="en-US" altLang="ja-JP" sz="10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8AB948EA-C16B-43D4-A91E-AD535E0D36E1}"/>
              </a:ext>
            </a:extLst>
          </p:cNvPr>
          <p:cNvSpPr txBox="1"/>
          <p:nvPr/>
        </p:nvSpPr>
        <p:spPr>
          <a:xfrm>
            <a:off x="137464" y="5268327"/>
            <a:ext cx="8869072" cy="996226"/>
          </a:xfrm>
          <a:prstGeom prst="rect">
            <a:avLst/>
          </a:prstGeom>
          <a:noFill/>
          <a:ln>
            <a:solidFill>
              <a:schemeClr val="tx1"/>
            </a:solidFill>
          </a:ln>
        </p:spPr>
        <p:txBody>
          <a:bodyPr wrap="square" rtlCol="0" anchor="ctr">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この</a:t>
            </a:r>
            <a:r>
              <a:rPr lang="en-US" altLang="ja-JP" sz="1100" kern="100" dirty="0">
                <a:effectLst/>
                <a:latin typeface="Meiryo UI" panose="020B0604030504040204" pitchFamily="50" charset="-128"/>
                <a:ea typeface="Meiryo UI" panose="020B0604030504040204" pitchFamily="50" charset="-128"/>
              </a:rPr>
              <a:t>10</a:t>
            </a:r>
            <a:r>
              <a:rPr lang="ja-JP" altLang="en-US" sz="1100" kern="100" dirty="0">
                <a:effectLst/>
                <a:latin typeface="Meiryo UI" panose="020B0604030504040204" pitchFamily="50" charset="-128"/>
                <a:ea typeface="Meiryo UI" panose="020B0604030504040204" pitchFamily="50" charset="-128"/>
              </a:rPr>
              <a:t>年間の取組により顕在化した課題</a:t>
            </a:r>
            <a:r>
              <a:rPr lang="en-US" altLang="ja-JP" sz="1100" kern="100" dirty="0">
                <a:effectLst/>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&lt;</a:t>
            </a:r>
            <a:r>
              <a:rPr lang="ja-JP" altLang="en-US" sz="1050" dirty="0">
                <a:latin typeface="Meiryo UI" panose="020B0604030504040204" pitchFamily="50" charset="-128"/>
                <a:ea typeface="Meiryo UI" panose="020B0604030504040204" pitchFamily="50" charset="-128"/>
              </a:rPr>
              <a:t>プロセスにおける課題</a:t>
            </a:r>
            <a:r>
              <a:rPr lang="en-US" altLang="ja-JP" sz="1050" dirty="0">
                <a:latin typeface="Meiryo UI" panose="020B0604030504040204" pitchFamily="50" charset="-128"/>
                <a:ea typeface="Meiryo UI" panose="020B0604030504040204" pitchFamily="50" charset="-128"/>
              </a:rPr>
              <a:t>&gt;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&lt;</a:t>
            </a:r>
            <a:r>
              <a:rPr lang="ja-JP" altLang="en-US" sz="1050" dirty="0">
                <a:latin typeface="Meiryo UI" panose="020B0604030504040204" pitchFamily="50" charset="-128"/>
                <a:ea typeface="Meiryo UI" panose="020B0604030504040204" pitchFamily="50" charset="-128"/>
              </a:rPr>
              <a:t>アウトプットにおける課題</a:t>
            </a:r>
            <a:r>
              <a:rPr lang="en-US" altLang="ja-JP" sz="1050" dirty="0">
                <a:latin typeface="Meiryo UI" panose="020B0604030504040204" pitchFamily="50" charset="-128"/>
                <a:ea typeface="Meiryo UI" panose="020B0604030504040204" pitchFamily="50" charset="-128"/>
              </a:rPr>
              <a:t>&gt;</a:t>
            </a:r>
          </a:p>
          <a:p>
            <a:r>
              <a:rPr lang="ja-JP" altLang="en-US" sz="1050" dirty="0">
                <a:latin typeface="Meiryo UI" panose="020B0604030504040204" pitchFamily="50" charset="-128"/>
                <a:ea typeface="Meiryo UI" panose="020B0604030504040204" pitchFamily="50" charset="-128"/>
              </a:rPr>
              <a:t>・損傷箇所数の推移や状態変化の程度等は把握できたものの、施設全体としての健全度評価を行うには技術を要するため、熟練技術職員の不足により適切な評価を行えなくなることが懸念される。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課題１</a:t>
            </a:r>
            <a:r>
              <a:rPr lang="en-US" altLang="ja-JP" sz="1050" dirty="0">
                <a:latin typeface="Meiryo UI" panose="020B0604030504040204" pitchFamily="50" charset="-128"/>
                <a:ea typeface="Meiryo UI" panose="020B0604030504040204" pitchFamily="50" charset="-128"/>
              </a:rPr>
              <a:t>》</a:t>
            </a:r>
          </a:p>
        </p:txBody>
      </p:sp>
      <p:sp>
        <p:nvSpPr>
          <p:cNvPr id="25" name="フローチャート: 組合せ 24">
            <a:extLst>
              <a:ext uri="{FF2B5EF4-FFF2-40B4-BE49-F238E27FC236}">
                <a16:creationId xmlns:a16="http://schemas.microsoft.com/office/drawing/2014/main" id="{F96B2E0B-B6C2-44C2-A9E1-8AC0084880E5}"/>
              </a:ext>
            </a:extLst>
          </p:cNvPr>
          <p:cNvSpPr/>
          <p:nvPr/>
        </p:nvSpPr>
        <p:spPr>
          <a:xfrm>
            <a:off x="3724301" y="1839097"/>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6" name="フローチャート: 組合せ 25">
            <a:extLst>
              <a:ext uri="{FF2B5EF4-FFF2-40B4-BE49-F238E27FC236}">
                <a16:creationId xmlns:a16="http://schemas.microsoft.com/office/drawing/2014/main" id="{2C0D451B-2ECE-46FB-9186-0C16A51F2F44}"/>
              </a:ext>
            </a:extLst>
          </p:cNvPr>
          <p:cNvSpPr/>
          <p:nvPr/>
        </p:nvSpPr>
        <p:spPr>
          <a:xfrm>
            <a:off x="3724300" y="4309513"/>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7" name="フローチャート: 組合せ 26">
            <a:extLst>
              <a:ext uri="{FF2B5EF4-FFF2-40B4-BE49-F238E27FC236}">
                <a16:creationId xmlns:a16="http://schemas.microsoft.com/office/drawing/2014/main" id="{D7A4D070-CAA4-44A1-986E-6DD5FFD992AD}"/>
              </a:ext>
            </a:extLst>
          </p:cNvPr>
          <p:cNvSpPr/>
          <p:nvPr/>
        </p:nvSpPr>
        <p:spPr>
          <a:xfrm>
            <a:off x="3734569" y="5151656"/>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A058A16F-0B14-483F-886A-312895B48AED}"/>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4" name="テキスト ボックス 33">
            <a:extLst>
              <a:ext uri="{FF2B5EF4-FFF2-40B4-BE49-F238E27FC236}">
                <a16:creationId xmlns:a16="http://schemas.microsoft.com/office/drawing/2014/main" id="{B2AE422F-4584-4C52-91F4-2D834E0B9D54}"/>
              </a:ext>
            </a:extLst>
          </p:cNvPr>
          <p:cNvSpPr txBox="1"/>
          <p:nvPr/>
        </p:nvSpPr>
        <p:spPr>
          <a:xfrm>
            <a:off x="146215" y="6426619"/>
            <a:ext cx="8869072" cy="417237"/>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課題１</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熟練技術職員の視点でまとめた診断ハンドブックを作成する等、「施設の安全性」を適切に評価するための手法を検討する。</a:t>
            </a:r>
            <a:endParaRPr lang="en-US" altLang="ja-JP" sz="1000" kern="100" dirty="0">
              <a:effectLst/>
              <a:latin typeface="Meiryo UI" panose="020B0604030504040204" pitchFamily="50" charset="-128"/>
              <a:ea typeface="Meiryo UI" panose="020B0604030504040204" pitchFamily="50" charset="-128"/>
            </a:endParaRPr>
          </a:p>
        </p:txBody>
      </p:sp>
      <p:sp>
        <p:nvSpPr>
          <p:cNvPr id="35" name="フローチャート: 組合せ 34">
            <a:extLst>
              <a:ext uri="{FF2B5EF4-FFF2-40B4-BE49-F238E27FC236}">
                <a16:creationId xmlns:a16="http://schemas.microsoft.com/office/drawing/2014/main" id="{15B4C0AF-5536-4EC0-8231-C9A1F936D05B}"/>
              </a:ext>
            </a:extLst>
          </p:cNvPr>
          <p:cNvSpPr/>
          <p:nvPr/>
        </p:nvSpPr>
        <p:spPr>
          <a:xfrm>
            <a:off x="3785369" y="6303011"/>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185CD889-F79D-40F1-ABFD-D55074CC14CE}"/>
              </a:ext>
            </a:extLst>
          </p:cNvPr>
          <p:cNvGrpSpPr/>
          <p:nvPr/>
        </p:nvGrpSpPr>
        <p:grpSpPr>
          <a:xfrm>
            <a:off x="482320" y="2950482"/>
            <a:ext cx="2152264" cy="1265762"/>
            <a:chOff x="931589" y="3109008"/>
            <a:chExt cx="2015697" cy="1185446"/>
          </a:xfrm>
        </p:grpSpPr>
        <p:pic>
          <p:nvPicPr>
            <p:cNvPr id="2" name="図 1">
              <a:extLst>
                <a:ext uri="{FF2B5EF4-FFF2-40B4-BE49-F238E27FC236}">
                  <a16:creationId xmlns:a16="http://schemas.microsoft.com/office/drawing/2014/main" id="{D1E4CA4D-DE1D-4921-83B3-E6CFB1BD7F65}"/>
                </a:ext>
              </a:extLst>
            </p:cNvPr>
            <p:cNvPicPr>
              <a:picLocks noChangeAspect="1"/>
            </p:cNvPicPr>
            <p:nvPr/>
          </p:nvPicPr>
          <p:blipFill>
            <a:blip r:embed="rId3"/>
            <a:stretch>
              <a:fillRect/>
            </a:stretch>
          </p:blipFill>
          <p:spPr>
            <a:xfrm>
              <a:off x="1027818" y="3109008"/>
              <a:ext cx="1919468" cy="1185446"/>
            </a:xfrm>
            <a:prstGeom prst="rect">
              <a:avLst/>
            </a:prstGeom>
          </p:spPr>
        </p:pic>
        <p:sp>
          <p:nvSpPr>
            <p:cNvPr id="37" name="正方形/長方形 36">
              <a:extLst>
                <a:ext uri="{FF2B5EF4-FFF2-40B4-BE49-F238E27FC236}">
                  <a16:creationId xmlns:a16="http://schemas.microsoft.com/office/drawing/2014/main" id="{807F76DD-22E0-4786-AB27-A3332EEBFD17}"/>
                </a:ext>
              </a:extLst>
            </p:cNvPr>
            <p:cNvSpPr/>
            <p:nvPr/>
          </p:nvSpPr>
          <p:spPr>
            <a:xfrm>
              <a:off x="931589" y="3152850"/>
              <a:ext cx="354325" cy="940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 b="1" dirty="0">
                  <a:solidFill>
                    <a:schemeClr val="tx1"/>
                  </a:solidFill>
                  <a:latin typeface="Meiryo UI" panose="020B0604030504040204" pitchFamily="50" charset="-128"/>
                  <a:ea typeface="Meiryo UI" panose="020B0604030504040204" pitchFamily="50" charset="-128"/>
                </a:rPr>
                <a:t>百万円</a:t>
              </a:r>
            </a:p>
          </p:txBody>
        </p:sp>
      </p:grpSp>
      <p:grpSp>
        <p:nvGrpSpPr>
          <p:cNvPr id="5" name="グループ化 4">
            <a:extLst>
              <a:ext uri="{FF2B5EF4-FFF2-40B4-BE49-F238E27FC236}">
                <a16:creationId xmlns:a16="http://schemas.microsoft.com/office/drawing/2014/main" id="{88E8896F-EF3E-40D1-9751-E68A617F2194}"/>
              </a:ext>
            </a:extLst>
          </p:cNvPr>
          <p:cNvGrpSpPr/>
          <p:nvPr/>
        </p:nvGrpSpPr>
        <p:grpSpPr>
          <a:xfrm>
            <a:off x="6747774" y="2479784"/>
            <a:ext cx="2154845" cy="1775552"/>
            <a:chOff x="5309569" y="2858015"/>
            <a:chExt cx="1836729" cy="1513431"/>
          </a:xfrm>
        </p:grpSpPr>
        <p:pic>
          <p:nvPicPr>
            <p:cNvPr id="36" name="図 35">
              <a:extLst>
                <a:ext uri="{FF2B5EF4-FFF2-40B4-BE49-F238E27FC236}">
                  <a16:creationId xmlns:a16="http://schemas.microsoft.com/office/drawing/2014/main" id="{4ECD2B2D-0390-4523-8AB8-599370DAFA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9569" y="2858015"/>
              <a:ext cx="1836729" cy="1513431"/>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083F124E-D7B7-4649-9480-E4342C778508}"/>
                </a:ext>
              </a:extLst>
            </p:cNvPr>
            <p:cNvSpPr/>
            <p:nvPr/>
          </p:nvSpPr>
          <p:spPr>
            <a:xfrm>
              <a:off x="6652612" y="3076448"/>
              <a:ext cx="432048" cy="10045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正方形/長方形 31">
              <a:extLst>
                <a:ext uri="{FF2B5EF4-FFF2-40B4-BE49-F238E27FC236}">
                  <a16:creationId xmlns:a16="http://schemas.microsoft.com/office/drawing/2014/main" id="{085E666F-5136-4CCD-A14D-B42D0017E8C1}"/>
                </a:ext>
              </a:extLst>
            </p:cNvPr>
            <p:cNvSpPr/>
            <p:nvPr/>
          </p:nvSpPr>
          <p:spPr>
            <a:xfrm>
              <a:off x="6454080" y="3352729"/>
              <a:ext cx="432048" cy="10045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3" name="テキスト ボックス 107">
            <a:extLst>
              <a:ext uri="{FF2B5EF4-FFF2-40B4-BE49-F238E27FC236}">
                <a16:creationId xmlns:a16="http://schemas.microsoft.com/office/drawing/2014/main" id="{695B3114-9F0A-49E1-92E9-24A294726988}"/>
              </a:ext>
            </a:extLst>
          </p:cNvPr>
          <p:cNvSpPr txBox="1">
            <a:spLocks/>
          </p:cNvSpPr>
          <p:nvPr/>
        </p:nvSpPr>
        <p:spPr>
          <a:xfrm>
            <a:off x="7065172" y="2305370"/>
            <a:ext cx="1715083" cy="17441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700" b="1" dirty="0">
                <a:latin typeface="Meiryo UI" panose="020B0604030504040204" pitchFamily="50" charset="-128"/>
                <a:ea typeface="Meiryo UI" panose="020B0604030504040204" pitchFamily="50" charset="-128"/>
              </a:rPr>
              <a:t>○施設全体としての健全度の評価指標</a:t>
            </a:r>
          </a:p>
        </p:txBody>
      </p:sp>
      <p:sp>
        <p:nvSpPr>
          <p:cNvPr id="29" name="スライド番号プレースホルダー 17">
            <a:extLst>
              <a:ext uri="{FF2B5EF4-FFF2-40B4-BE49-F238E27FC236}">
                <a16:creationId xmlns:a16="http://schemas.microsoft.com/office/drawing/2014/main" id="{70701DDC-B83F-41E6-9C62-03A50CC99DAE}"/>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16</a:t>
            </a:fld>
            <a:endParaRPr kumimoji="1" lang="ja-JP" altLang="en-US" dirty="0"/>
          </a:p>
        </p:txBody>
      </p:sp>
    </p:spTree>
    <p:extLst>
      <p:ext uri="{BB962C8B-B14F-4D97-AF65-F5344CB8AC3E}">
        <p14:creationId xmlns:p14="http://schemas.microsoft.com/office/powerpoint/2010/main" val="3372749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C019599B-2CAD-4A7A-9CB8-109E04B216B8}"/>
              </a:ext>
            </a:extLst>
          </p:cNvPr>
          <p:cNvSpPr txBox="1"/>
          <p:nvPr/>
        </p:nvSpPr>
        <p:spPr>
          <a:xfrm>
            <a:off x="146217" y="1346196"/>
            <a:ext cx="8869072" cy="1295907"/>
          </a:xfrm>
          <a:prstGeom prst="rect">
            <a:avLst/>
          </a:prstGeom>
          <a:noFill/>
          <a:ln>
            <a:solidFill>
              <a:schemeClr val="tx1"/>
            </a:solidFill>
          </a:ln>
        </p:spPr>
        <p:txBody>
          <a:bodyPr wrap="square" rtlCol="0" anchor="t">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a:defRPr/>
            </a:pPr>
            <a:r>
              <a:rPr lang="ja-JP" altLang="en-US" sz="1100" kern="100" dirty="0">
                <a:latin typeface="Meiryo UI" panose="020B0604030504040204" pitchFamily="50" charset="-128"/>
                <a:ea typeface="Meiryo UI" panose="020B0604030504040204" pitchFamily="50" charset="-128"/>
              </a:rPr>
              <a:t>・点検及び評価方法、管理水準について、現計画では未記載</a:t>
            </a:r>
            <a:endParaRPr lang="en-US" altLang="ja-JP" sz="1100" kern="100" dirty="0">
              <a:latin typeface="Meiryo UI" panose="020B0604030504040204" pitchFamily="50" charset="-128"/>
              <a:ea typeface="Meiryo UI" panose="020B0604030504040204" pitchFamily="50" charset="-128"/>
            </a:endParaRPr>
          </a:p>
          <a:p>
            <a:pPr>
              <a:defRPr/>
            </a:pPr>
            <a:r>
              <a:rPr lang="en-US" altLang="ja-JP" sz="1100" kern="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課題１</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ではあるが、他のコンクリートを主たる部材とする護岸等施設</a:t>
            </a:r>
            <a:endParaRPr lang="en-US" altLang="ja-JP" sz="1100" dirty="0">
              <a:latin typeface="Meiryo UI" panose="020B0604030504040204" pitchFamily="50" charset="-128"/>
              <a:ea typeface="Meiryo UI" panose="020B0604030504040204" pitchFamily="50" charset="-128"/>
            </a:endParaRPr>
          </a:p>
          <a:p>
            <a:pPr>
              <a:defRPr/>
            </a:pP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と同様に、状態監視型の維持管理を行うこととしている。</a:t>
            </a:r>
            <a:endParaRPr lang="en-US" altLang="ja-JP" sz="1100" dirty="0">
              <a:latin typeface="Meiryo UI" panose="020B0604030504040204" pitchFamily="50" charset="-128"/>
              <a:ea typeface="Meiryo UI" panose="020B0604030504040204" pitchFamily="50" charset="-128"/>
            </a:endParaRPr>
          </a:p>
          <a:p>
            <a:pPr>
              <a:defRPr/>
            </a:pPr>
            <a:endParaRPr lang="en-US" altLang="ja-JP" sz="1100" dirty="0">
              <a:latin typeface="Meiryo UI" panose="020B0604030504040204" pitchFamily="50" charset="-128"/>
              <a:ea typeface="Meiryo UI" panose="020B0604030504040204" pitchFamily="50" charset="-128"/>
            </a:endParaRPr>
          </a:p>
          <a:p>
            <a:pPr>
              <a:defRPr/>
            </a:pPr>
            <a:endParaRPr lang="en-US" altLang="ja-JP" sz="1100" dirty="0">
              <a:latin typeface="Meiryo UI" panose="020B0604030504040204" pitchFamily="50" charset="-128"/>
              <a:ea typeface="Meiryo UI" panose="020B0604030504040204" pitchFamily="50" charset="-128"/>
            </a:endParaRPr>
          </a:p>
          <a:p>
            <a:pPr>
              <a:defRPr/>
            </a:pPr>
            <a:endParaRPr lang="en-US" altLang="ja-JP" sz="1100" kern="100" dirty="0">
              <a:latin typeface="Meiryo UI" panose="020B0604030504040204" pitchFamily="50" charset="-128"/>
              <a:ea typeface="Meiryo UI" panose="020B0604030504040204" pitchFamily="50" charset="-128"/>
            </a:endParaRPr>
          </a:p>
          <a:p>
            <a:pPr>
              <a:defRPr/>
            </a:pPr>
            <a:endParaRPr lang="en-US" altLang="ja-JP" sz="1100" kern="100" dirty="0">
              <a:latin typeface="Meiryo UI" panose="020B0604030504040204" pitchFamily="50" charset="-128"/>
              <a:ea typeface="Meiryo UI" panose="020B0604030504040204" pitchFamily="50" charset="-128"/>
            </a:endParaRPr>
          </a:p>
        </p:txBody>
      </p:sp>
      <p:sp>
        <p:nvSpPr>
          <p:cNvPr id="48" name="角丸四角形 111">
            <a:extLst>
              <a:ext uri="{FF2B5EF4-FFF2-40B4-BE49-F238E27FC236}">
                <a16:creationId xmlns:a16="http://schemas.microsoft.com/office/drawing/2014/main" id="{FBFD0F60-8196-4F93-93D3-5B49E76B7600}"/>
              </a:ext>
            </a:extLst>
          </p:cNvPr>
          <p:cNvSpPr/>
          <p:nvPr/>
        </p:nvSpPr>
        <p:spPr>
          <a:xfrm>
            <a:off x="170242" y="2162681"/>
            <a:ext cx="4269216" cy="46576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現状における点検内容</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chemeClr val="tx1"/>
                </a:solidFill>
                <a:latin typeface="Meiryo UI" pitchFamily="50" charset="-128"/>
                <a:ea typeface="Meiryo UI" pitchFamily="50" charset="-128"/>
                <a:cs typeface="Meiryo UI" pitchFamily="50" charset="-128"/>
              </a:rPr>
              <a:t>・府独自の基準を定め、状態監視型により各種点検を実施している。</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5"/>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87184" y="936224"/>
            <a:ext cx="6861080"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②地下河川・地下調節池</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機械設備等は設備編による</a:t>
            </a:r>
            <a:r>
              <a:rPr lang="ja-JP" altLang="en-US" b="1" dirty="0">
                <a:latin typeface="Meiryo UI" pitchFamily="50" charset="-128"/>
                <a:ea typeface="Meiryo UI" pitchFamily="50" charset="-128"/>
                <a:cs typeface="Meiryo UI" pitchFamily="50" charset="-128"/>
              </a:rPr>
              <a:t>）</a:t>
            </a:r>
          </a:p>
        </p:txBody>
      </p:sp>
      <p:sp>
        <p:nvSpPr>
          <p:cNvPr id="12" name="角丸四角形 111">
            <a:extLst>
              <a:ext uri="{FF2B5EF4-FFF2-40B4-BE49-F238E27FC236}">
                <a16:creationId xmlns:a16="http://schemas.microsoft.com/office/drawing/2014/main" id="{88671947-3BFD-4DEE-A452-970F8E940B75}"/>
              </a:ext>
            </a:extLst>
          </p:cNvPr>
          <p:cNvSpPr/>
          <p:nvPr/>
        </p:nvSpPr>
        <p:spPr>
          <a:xfrm>
            <a:off x="157925" y="2245000"/>
            <a:ext cx="4218976"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19" name="角丸四角形 111">
            <a:extLst>
              <a:ext uri="{FF2B5EF4-FFF2-40B4-BE49-F238E27FC236}">
                <a16:creationId xmlns:a16="http://schemas.microsoft.com/office/drawing/2014/main" id="{6FBFA502-C2DA-4C21-8CAB-8984936C9BED}"/>
              </a:ext>
            </a:extLst>
          </p:cNvPr>
          <p:cNvSpPr/>
          <p:nvPr/>
        </p:nvSpPr>
        <p:spPr>
          <a:xfrm>
            <a:off x="4211960" y="2180237"/>
            <a:ext cx="3961799" cy="46576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現状における評価方法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chemeClr val="tx1"/>
                </a:solidFill>
                <a:latin typeface="Meiryo UI" pitchFamily="50" charset="-128"/>
                <a:ea typeface="Meiryo UI" pitchFamily="50" charset="-128"/>
                <a:cs typeface="Meiryo UI" pitchFamily="50" charset="-128"/>
              </a:rPr>
              <a:t>・府独自の基準を定め、変状箇所の評価を実施している。</a:t>
            </a:r>
            <a:endParaRPr lang="en-US" altLang="ja-JP" sz="1100" dirty="0">
              <a:solidFill>
                <a:schemeClr val="tx1"/>
              </a:solidFill>
              <a:latin typeface="Meiryo UI" pitchFamily="50" charset="-128"/>
              <a:ea typeface="Meiryo UI" pitchFamily="50" charset="-128"/>
              <a:cs typeface="Meiryo UI"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170DFACB-5936-4FE2-AC84-B9805F39B49C}"/>
              </a:ext>
            </a:extLst>
          </p:cNvPr>
          <p:cNvSpPr/>
          <p:nvPr/>
        </p:nvSpPr>
        <p:spPr>
          <a:xfrm>
            <a:off x="84721" y="2879190"/>
            <a:ext cx="8998075" cy="17739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a:extLst>
              <a:ext uri="{FF2B5EF4-FFF2-40B4-BE49-F238E27FC236}">
                <a16:creationId xmlns:a16="http://schemas.microsoft.com/office/drawing/2014/main" id="{0860A493-D284-400B-9128-55DED808A3AD}"/>
              </a:ext>
            </a:extLst>
          </p:cNvPr>
          <p:cNvSpPr txBox="1"/>
          <p:nvPr/>
        </p:nvSpPr>
        <p:spPr>
          <a:xfrm>
            <a:off x="146215" y="2941005"/>
            <a:ext cx="8869072" cy="722539"/>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24" name="テキスト ボックス 23">
            <a:extLst>
              <a:ext uri="{FF2B5EF4-FFF2-40B4-BE49-F238E27FC236}">
                <a16:creationId xmlns:a16="http://schemas.microsoft.com/office/drawing/2014/main" id="{6E1E4C24-564C-431A-A13D-7728E930DF99}"/>
              </a:ext>
            </a:extLst>
          </p:cNvPr>
          <p:cNvSpPr txBox="1"/>
          <p:nvPr/>
        </p:nvSpPr>
        <p:spPr>
          <a:xfrm>
            <a:off x="146215" y="3812282"/>
            <a:ext cx="8869072" cy="785097"/>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100" kern="100" dirty="0">
                <a:effectLst/>
                <a:latin typeface="Meiryo UI" panose="020B0604030504040204" pitchFamily="50" charset="-128"/>
                <a:ea typeface="Meiryo UI" panose="020B0604030504040204" pitchFamily="50" charset="-128"/>
              </a:rPr>
              <a:t>・地下河川・地下調節池は、</a:t>
            </a:r>
            <a:r>
              <a:rPr lang="ja-JP" altLang="en-US" sz="1100" kern="100" dirty="0">
                <a:latin typeface="Meiryo UI" panose="020B0604030504040204" pitchFamily="50" charset="-128"/>
                <a:ea typeface="Meiryo UI" panose="020B0604030504040204" pitchFamily="50" charset="-128"/>
              </a:rPr>
              <a:t>幹線道路や建築物などの地下に配置され</a:t>
            </a:r>
            <a:r>
              <a:rPr lang="ja-JP" altLang="en-US" sz="1100" kern="100" dirty="0">
                <a:effectLst/>
                <a:latin typeface="Meiryo UI" panose="020B0604030504040204" pitchFamily="50" charset="-128"/>
                <a:ea typeface="Meiryo UI" panose="020B0604030504040204" pitchFamily="50" charset="-128"/>
              </a:rPr>
              <a:t>、再構築困難であるため、点での評価に重点を置き、致命的な不具合を見逃さない点検を実施している。ただし、点検や</a:t>
            </a:r>
            <a:r>
              <a:rPr lang="ja-JP" altLang="en-US" sz="1100" kern="100" dirty="0">
                <a:latin typeface="Meiryo UI" panose="020B0604030504040204" pitchFamily="50" charset="-128"/>
                <a:ea typeface="Meiryo UI" panose="020B0604030504040204" pitchFamily="50" charset="-128"/>
              </a:rPr>
              <a:t>評価を行うには高度な技術を要するため、技術職員の不足により体制の確保が必要。</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課題２</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a:t>
            </a:r>
            <a:r>
              <a:rPr lang="ja-JP" altLang="en-US" sz="1100" kern="100" dirty="0">
                <a:latin typeface="Meiryo UI" panose="020B0604030504040204" pitchFamily="50" charset="-128"/>
                <a:ea typeface="Meiryo UI" panose="020B0604030504040204" pitchFamily="50" charset="-128"/>
              </a:rPr>
              <a:t>また、大規模かつ複雑な構造であるため、近接目視が容易でない。</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課題３</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a:t>
            </a:r>
            <a:endParaRPr lang="en-US" altLang="ja-JP" sz="1100" kern="100" dirty="0">
              <a:effectLst/>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98F28AA9-2C32-4D94-85D6-DB1019D46DB4}"/>
              </a:ext>
            </a:extLst>
          </p:cNvPr>
          <p:cNvSpPr txBox="1"/>
          <p:nvPr/>
        </p:nvSpPr>
        <p:spPr>
          <a:xfrm>
            <a:off x="251520" y="3185492"/>
            <a:ext cx="4287968" cy="430965"/>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dirty="0">
                <a:latin typeface="Meiryo UI" pitchFamily="50" charset="-128"/>
                <a:ea typeface="Meiryo UI" pitchFamily="50" charset="-128"/>
              </a:rPr>
              <a:t>　</a:t>
            </a:r>
            <a:r>
              <a:rPr lang="en-US" altLang="ja-JP" sz="1050" dirty="0">
                <a:latin typeface="Meiryo UI" pitchFamily="50" charset="-128"/>
                <a:ea typeface="Meiryo UI" pitchFamily="50" charset="-128"/>
              </a:rPr>
              <a:t>―</a:t>
            </a:r>
            <a:endParaRPr lang="en-US" altLang="ja-JP" sz="1050" kern="100" dirty="0">
              <a:effectLst/>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AD53A19E-081C-4F46-93E6-EE9B19FE30CE}"/>
              </a:ext>
            </a:extLst>
          </p:cNvPr>
          <p:cNvSpPr txBox="1"/>
          <p:nvPr/>
        </p:nvSpPr>
        <p:spPr>
          <a:xfrm>
            <a:off x="4716016" y="3184073"/>
            <a:ext cx="4227264" cy="430966"/>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200" kern="100" dirty="0">
                <a:latin typeface="Meiryo UI" panose="020B0604030504040204" pitchFamily="50" charset="-128"/>
                <a:ea typeface="Meiryo UI" panose="020B0604030504040204" pitchFamily="50" charset="-128"/>
              </a:rPr>
              <a:t>　</a:t>
            </a:r>
            <a:r>
              <a:rPr lang="en-US" altLang="ja-JP" sz="1200" dirty="0">
                <a:latin typeface="Meiryo UI" pitchFamily="50" charset="-128"/>
                <a:ea typeface="Meiryo UI" pitchFamily="50" charset="-128"/>
              </a:rPr>
              <a:t> ―</a:t>
            </a:r>
            <a:endParaRPr lang="en-US" altLang="ja-JP" sz="1200" kern="100" dirty="0">
              <a:effectLst/>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68D988FF-9D6C-44A5-9527-3D72A7E53FC3}"/>
              </a:ext>
            </a:extLst>
          </p:cNvPr>
          <p:cNvSpPr txBox="1"/>
          <p:nvPr/>
        </p:nvSpPr>
        <p:spPr>
          <a:xfrm>
            <a:off x="137464" y="4821143"/>
            <a:ext cx="8869072" cy="837892"/>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000" dirty="0">
                <a:latin typeface="Meiryo UI" panose="020B0604030504040204" pitchFamily="50" charset="-128"/>
                <a:ea typeface="Meiryo UI" panose="020B0604030504040204" pitchFamily="50" charset="-128"/>
              </a:rPr>
              <a:t>&lt;</a:t>
            </a:r>
            <a:r>
              <a:rPr lang="ja-JP" altLang="en-US" sz="1000" dirty="0">
                <a:latin typeface="Meiryo UI" panose="020B0604030504040204" pitchFamily="50" charset="-128"/>
                <a:ea typeface="Meiryo UI" panose="020B0604030504040204" pitchFamily="50" charset="-128"/>
              </a:rPr>
              <a:t>プロセスにおける課題</a:t>
            </a:r>
            <a:r>
              <a:rPr lang="en-US" altLang="ja-JP" sz="1000" dirty="0">
                <a:latin typeface="Meiryo UI" panose="020B0604030504040204" pitchFamily="50" charset="-128"/>
                <a:ea typeface="Meiryo UI" panose="020B0604030504040204" pitchFamily="50" charset="-128"/>
              </a:rPr>
              <a:t>&gt;</a:t>
            </a:r>
          </a:p>
          <a:p>
            <a:r>
              <a:rPr lang="ja-JP" altLang="en-US" sz="1000" dirty="0">
                <a:latin typeface="Meiryo UI" pitchFamily="50" charset="-128"/>
                <a:ea typeface="Meiryo UI" pitchFamily="50" charset="-128"/>
              </a:rPr>
              <a:t>　</a:t>
            </a:r>
            <a:r>
              <a:rPr lang="en-US" altLang="ja-JP" sz="1000" dirty="0">
                <a:latin typeface="Meiryo UI" pitchFamily="50" charset="-128"/>
                <a:ea typeface="Meiryo UI" pitchFamily="50" charset="-128"/>
              </a:rPr>
              <a:t>―</a:t>
            </a:r>
          </a:p>
          <a:p>
            <a:r>
              <a:rPr lang="en-US" altLang="ja-JP" sz="1000" dirty="0">
                <a:latin typeface="Meiryo UI" pitchFamily="50" charset="-128"/>
                <a:ea typeface="Meiryo UI" pitchFamily="50" charset="-128"/>
              </a:rPr>
              <a:t>&lt;</a:t>
            </a:r>
            <a:r>
              <a:rPr lang="ja-JP" altLang="en-US" sz="1000" dirty="0">
                <a:latin typeface="Meiryo UI" panose="020B0604030504040204" pitchFamily="50" charset="-128"/>
                <a:ea typeface="Meiryo UI" panose="020B0604030504040204" pitchFamily="50" charset="-128"/>
              </a:rPr>
              <a:t>アウトプットにおける課題</a:t>
            </a:r>
            <a:r>
              <a:rPr lang="en-US" altLang="ja-JP" sz="1000" dirty="0">
                <a:latin typeface="Meiryo UI" panose="020B0604030504040204" pitchFamily="50" charset="-128"/>
                <a:ea typeface="Meiryo UI" panose="020B0604030504040204" pitchFamily="50" charset="-128"/>
              </a:rPr>
              <a:t>&gt;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p>
        </p:txBody>
      </p:sp>
      <p:sp>
        <p:nvSpPr>
          <p:cNvPr id="29" name="フローチャート: 組合せ 28">
            <a:extLst>
              <a:ext uri="{FF2B5EF4-FFF2-40B4-BE49-F238E27FC236}">
                <a16:creationId xmlns:a16="http://schemas.microsoft.com/office/drawing/2014/main" id="{4D4E314F-2076-435D-B0B2-1D779236BE73}"/>
              </a:ext>
            </a:extLst>
          </p:cNvPr>
          <p:cNvSpPr/>
          <p:nvPr/>
        </p:nvSpPr>
        <p:spPr>
          <a:xfrm>
            <a:off x="3724301" y="2719968"/>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0" name="フローチャート: 組合せ 29">
            <a:extLst>
              <a:ext uri="{FF2B5EF4-FFF2-40B4-BE49-F238E27FC236}">
                <a16:creationId xmlns:a16="http://schemas.microsoft.com/office/drawing/2014/main" id="{E2C8433E-CC1C-445B-B344-6BDFD9686B09}"/>
              </a:ext>
            </a:extLst>
          </p:cNvPr>
          <p:cNvSpPr/>
          <p:nvPr/>
        </p:nvSpPr>
        <p:spPr>
          <a:xfrm>
            <a:off x="3724300" y="3698739"/>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1" name="フローチャート: 組合せ 30">
            <a:extLst>
              <a:ext uri="{FF2B5EF4-FFF2-40B4-BE49-F238E27FC236}">
                <a16:creationId xmlns:a16="http://schemas.microsoft.com/office/drawing/2014/main" id="{5D419B7E-1158-4FDD-9CF0-DC509BA98D4C}"/>
              </a:ext>
            </a:extLst>
          </p:cNvPr>
          <p:cNvSpPr/>
          <p:nvPr/>
        </p:nvSpPr>
        <p:spPr>
          <a:xfrm>
            <a:off x="3734569" y="4696628"/>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CC90BB01-BA9D-44B1-9F9E-2ABC0E8F8ACE}"/>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2" name="テキスト ボックス 21">
            <a:extLst>
              <a:ext uri="{FF2B5EF4-FFF2-40B4-BE49-F238E27FC236}">
                <a16:creationId xmlns:a16="http://schemas.microsoft.com/office/drawing/2014/main" id="{5F1E7A3B-0AA9-4BD7-A423-4AC743BDDC41}"/>
              </a:ext>
            </a:extLst>
          </p:cNvPr>
          <p:cNvSpPr txBox="1"/>
          <p:nvPr/>
        </p:nvSpPr>
        <p:spPr>
          <a:xfrm>
            <a:off x="137463" y="5841088"/>
            <a:ext cx="8869073" cy="964337"/>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r>
              <a:rPr lang="ja-JP" altLang="en-US" sz="1100" kern="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課題１</a:t>
            </a:r>
            <a:r>
              <a:rPr lang="en-US" altLang="ja-JP" sz="1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河川構造物（地下構造物</a:t>
            </a:r>
            <a:r>
              <a:rPr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の維持管理マニュアル</a:t>
            </a:r>
            <a:r>
              <a:rPr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府マニュアル</a:t>
            </a:r>
            <a:r>
              <a:rPr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における点検・評価の考え方、及び管理水準の設定に対する考え方を次</a:t>
            </a:r>
            <a:endParaRPr lang="en-US" altLang="ja-JP" sz="1100" kern="100" dirty="0">
              <a:effectLst/>
              <a:latin typeface="Meiryo UI" panose="020B0604030504040204" pitchFamily="50" charset="-128"/>
              <a:ea typeface="Meiryo UI" panose="020B0604030504040204" pitchFamily="50" charset="-128"/>
            </a:endParaRPr>
          </a:p>
          <a:p>
            <a:r>
              <a:rPr lang="ja-JP" altLang="en-US" sz="1100" kern="100" dirty="0">
                <a:latin typeface="Meiryo UI" panose="020B0604030504040204" pitchFamily="50" charset="-128"/>
                <a:ea typeface="Meiryo UI" panose="020B0604030504040204" pitchFamily="50" charset="-128"/>
              </a:rPr>
              <a:t>　　　　　　　</a:t>
            </a:r>
            <a:r>
              <a:rPr lang="ja-JP" altLang="en-US" sz="1100" kern="100" dirty="0">
                <a:effectLst/>
                <a:latin typeface="Meiryo UI" panose="020B0604030504040204" pitchFamily="50" charset="-128"/>
                <a:ea typeface="Meiryo UI" panose="020B0604030504040204" pitchFamily="50" charset="-128"/>
              </a:rPr>
              <a:t>期計画に追加する（</a:t>
            </a:r>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府マニュアルにおける</a:t>
            </a:r>
            <a:r>
              <a:rPr lang="ja-JP" altLang="en-US" sz="1100" kern="100" dirty="0">
                <a:latin typeface="Meiryo UI" panose="020B0604030504040204" pitchFamily="50" charset="-128"/>
                <a:ea typeface="Meiryo UI" panose="020B0604030504040204" pitchFamily="50" charset="-128"/>
              </a:rPr>
              <a:t>点検・評価の方法は参考資料</a:t>
            </a:r>
            <a:r>
              <a:rPr lang="en-US" altLang="ja-JP" sz="1100" kern="100" dirty="0">
                <a:effectLst/>
                <a:latin typeface="Meiryo UI" panose="020B0604030504040204" pitchFamily="50" charset="-128"/>
                <a:ea typeface="Meiryo UI" panose="020B0604030504040204" pitchFamily="50" charset="-128"/>
              </a:rPr>
              <a:t>P4</a:t>
            </a:r>
            <a:r>
              <a:rPr lang="ja-JP" altLang="en-US" sz="1100" kern="100" dirty="0">
                <a:effectLst/>
                <a:latin typeface="Meiryo UI" panose="020B0604030504040204" pitchFamily="50" charset="-128"/>
                <a:ea typeface="Meiryo UI" panose="020B0604030504040204" pitchFamily="50" charset="-128"/>
              </a:rPr>
              <a:t>～</a:t>
            </a:r>
            <a:r>
              <a:rPr lang="en-US" altLang="ja-JP" sz="1100" kern="100" dirty="0">
                <a:effectLst/>
                <a:latin typeface="Meiryo UI" panose="020B0604030504040204" pitchFamily="50" charset="-128"/>
                <a:ea typeface="Meiryo UI" panose="020B0604030504040204" pitchFamily="50" charset="-128"/>
              </a:rPr>
              <a:t>P7</a:t>
            </a:r>
            <a:r>
              <a:rPr lang="ja-JP" altLang="en-US" sz="1100" kern="100" dirty="0">
                <a:effectLst/>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　</a:t>
            </a:r>
            <a:endParaRPr lang="en-US" altLang="ja-JP" sz="1100" kern="100" dirty="0">
              <a:latin typeface="Meiryo UI" panose="020B0604030504040204" pitchFamily="50" charset="-128"/>
              <a:ea typeface="Meiryo UI" panose="020B0604030504040204" pitchFamily="50" charset="-128"/>
            </a:endParaRPr>
          </a:p>
          <a:p>
            <a:r>
              <a:rPr lang="ja-JP" altLang="en-US" sz="1100" kern="100" dirty="0">
                <a:latin typeface="Meiryo UI" panose="020B0604030504040204" pitchFamily="50" charset="-128"/>
                <a:ea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課題２</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コンサルタント等による点検の活用を検討する。</a:t>
            </a:r>
            <a:endParaRPr lang="en-US" altLang="ja-JP" sz="1100" kern="100" dirty="0">
              <a:latin typeface="Meiryo UI" panose="020B0604030504040204" pitchFamily="50" charset="-128"/>
              <a:ea typeface="Meiryo UI" panose="020B0604030504040204" pitchFamily="50" charset="-128"/>
            </a:endParaRPr>
          </a:p>
          <a:p>
            <a:pPr algn="just"/>
            <a:r>
              <a:rPr lang="ja-JP" altLang="en-US" sz="1100" kern="100" dirty="0">
                <a:latin typeface="Meiryo UI" panose="020B0604030504040204" pitchFamily="50" charset="-128"/>
                <a:ea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課題３</a:t>
            </a:r>
            <a:r>
              <a:rPr lang="en-US" altLang="ja-JP"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近接目視が容易でない箇所</a:t>
            </a:r>
            <a:r>
              <a:rPr lang="ja-JP" altLang="en-US" sz="1100" kern="100" dirty="0">
                <a:latin typeface="Meiryo UI" panose="020B0604030504040204" pitchFamily="50" charset="-128"/>
                <a:ea typeface="Meiryo UI" panose="020B0604030504040204" pitchFamily="50" charset="-128"/>
              </a:rPr>
              <a:t>の補完のため、</a:t>
            </a:r>
            <a:r>
              <a:rPr lang="ja-JP" altLang="en-US" sz="1100" kern="100" dirty="0">
                <a:effectLst/>
                <a:latin typeface="Meiryo UI" panose="020B0604030504040204" pitchFamily="50" charset="-128"/>
                <a:ea typeface="Meiryo UI" panose="020B0604030504040204" pitchFamily="50" charset="-128"/>
              </a:rPr>
              <a:t>ドローンや走行型画像計測等により取得した画像を活用した点検の導入を検討</a:t>
            </a:r>
            <a:r>
              <a:rPr lang="ja-JP" altLang="en-US" sz="1100" kern="100" dirty="0">
                <a:latin typeface="Meiryo UI" panose="020B0604030504040204" pitchFamily="50" charset="-128"/>
                <a:ea typeface="Meiryo UI" panose="020B0604030504040204" pitchFamily="50" charset="-128"/>
              </a:rPr>
              <a:t>する。</a:t>
            </a:r>
            <a:endParaRPr lang="en-US" altLang="ja-JP" sz="1100" kern="100" dirty="0">
              <a:effectLst/>
              <a:latin typeface="Meiryo UI" panose="020B0604030504040204" pitchFamily="50" charset="-128"/>
              <a:ea typeface="Meiryo UI" panose="020B0604030504040204" pitchFamily="50" charset="-128"/>
            </a:endParaRPr>
          </a:p>
        </p:txBody>
      </p:sp>
      <p:sp>
        <p:nvSpPr>
          <p:cNvPr id="23" name="フローチャート: 組合せ 22">
            <a:extLst>
              <a:ext uri="{FF2B5EF4-FFF2-40B4-BE49-F238E27FC236}">
                <a16:creationId xmlns:a16="http://schemas.microsoft.com/office/drawing/2014/main" id="{88DF7B23-6767-4CD7-B2DE-71CF30540C12}"/>
              </a:ext>
            </a:extLst>
          </p:cNvPr>
          <p:cNvSpPr/>
          <p:nvPr/>
        </p:nvSpPr>
        <p:spPr>
          <a:xfrm>
            <a:off x="3741222" y="571690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aphicFrame>
        <p:nvGraphicFramePr>
          <p:cNvPr id="2" name="表 1">
            <a:extLst>
              <a:ext uri="{FF2B5EF4-FFF2-40B4-BE49-F238E27FC236}">
                <a16:creationId xmlns:a16="http://schemas.microsoft.com/office/drawing/2014/main" id="{184FE24B-A77B-44C1-849F-6185013A19FD}"/>
              </a:ext>
            </a:extLst>
          </p:cNvPr>
          <p:cNvGraphicFramePr>
            <a:graphicFrameLocks noGrp="1"/>
          </p:cNvGraphicFramePr>
          <p:nvPr>
            <p:extLst>
              <p:ext uri="{D42A27DB-BD31-4B8C-83A1-F6EECF244321}">
                <p14:modId xmlns:p14="http://schemas.microsoft.com/office/powerpoint/2010/main" val="3110526905"/>
              </p:ext>
            </p:extLst>
          </p:nvPr>
        </p:nvGraphicFramePr>
        <p:xfrm>
          <a:off x="4211960" y="1392330"/>
          <a:ext cx="4731321" cy="778320"/>
        </p:xfrm>
        <a:graphic>
          <a:graphicData uri="http://schemas.openxmlformats.org/drawingml/2006/table">
            <a:tbl>
              <a:tblPr firstRow="1" firstCol="1" bandRow="1"/>
              <a:tblGrid>
                <a:gridCol w="782037">
                  <a:extLst>
                    <a:ext uri="{9D8B030D-6E8A-4147-A177-3AD203B41FA5}">
                      <a16:colId xmlns:a16="http://schemas.microsoft.com/office/drawing/2014/main" val="2492273347"/>
                    </a:ext>
                  </a:extLst>
                </a:gridCol>
                <a:gridCol w="703833">
                  <a:extLst>
                    <a:ext uri="{9D8B030D-6E8A-4147-A177-3AD203B41FA5}">
                      <a16:colId xmlns:a16="http://schemas.microsoft.com/office/drawing/2014/main" val="1681797269"/>
                    </a:ext>
                  </a:extLst>
                </a:gridCol>
                <a:gridCol w="508323">
                  <a:extLst>
                    <a:ext uri="{9D8B030D-6E8A-4147-A177-3AD203B41FA5}">
                      <a16:colId xmlns:a16="http://schemas.microsoft.com/office/drawing/2014/main" val="3508113380"/>
                    </a:ext>
                  </a:extLst>
                </a:gridCol>
                <a:gridCol w="625629">
                  <a:extLst>
                    <a:ext uri="{9D8B030D-6E8A-4147-A177-3AD203B41FA5}">
                      <a16:colId xmlns:a16="http://schemas.microsoft.com/office/drawing/2014/main" val="1821768700"/>
                    </a:ext>
                  </a:extLst>
                </a:gridCol>
                <a:gridCol w="625629">
                  <a:extLst>
                    <a:ext uri="{9D8B030D-6E8A-4147-A177-3AD203B41FA5}">
                      <a16:colId xmlns:a16="http://schemas.microsoft.com/office/drawing/2014/main" val="911466388"/>
                    </a:ext>
                  </a:extLst>
                </a:gridCol>
                <a:gridCol w="742935">
                  <a:extLst>
                    <a:ext uri="{9D8B030D-6E8A-4147-A177-3AD203B41FA5}">
                      <a16:colId xmlns:a16="http://schemas.microsoft.com/office/drawing/2014/main" val="3525978395"/>
                    </a:ext>
                  </a:extLst>
                </a:gridCol>
                <a:gridCol w="742935">
                  <a:extLst>
                    <a:ext uri="{9D8B030D-6E8A-4147-A177-3AD203B41FA5}">
                      <a16:colId xmlns:a16="http://schemas.microsoft.com/office/drawing/2014/main" val="3260290662"/>
                    </a:ext>
                  </a:extLst>
                </a:gridCol>
              </a:tblGrid>
              <a:tr h="144000">
                <a:tc rowSpan="2" grid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河川管理施設等</a:t>
                      </a:r>
                    </a:p>
                  </a:txBody>
                  <a:tcPr marL="89749" marR="89749" marT="44874" marB="4487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hMerge="1">
                  <a:txBody>
                    <a:bodyPr/>
                    <a:lstStyle/>
                    <a:p>
                      <a:pPr algn="ctr"/>
                      <a:r>
                        <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河川管理施設</a:t>
                      </a:r>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数量</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gridSpan="4">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現計画に記載（○</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あり、ー</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なし）</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597940289"/>
                  </a:ext>
                </a:extLst>
              </a:tr>
              <a:tr h="144000">
                <a:tc gridSpan="2" vMerge="1">
                  <a:txBody>
                    <a:bodyPr/>
                    <a:lstStyle/>
                    <a:p>
                      <a:pPr algn="ctr"/>
                      <a:endPar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vMerge="1">
                  <a:txBody>
                    <a:bodyPr/>
                    <a:lstStyle/>
                    <a:p>
                      <a:endParaRPr kumimoji="1" lang="ja-JP" altLang="en-US"/>
                    </a:p>
                  </a:txBody>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点検</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評価</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維持管</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理手法</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管理水準</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755836272"/>
                  </a:ext>
                </a:extLst>
              </a:tr>
              <a:tr h="180000">
                <a:tc rowSpan="2">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②地下河川・地下調節池</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地下河川</a:t>
                      </a: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20.9</a:t>
                      </a:r>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8251536"/>
                  </a:ext>
                </a:extLst>
              </a:tr>
              <a:tr h="180000">
                <a:tc vMerge="1">
                  <a:txBody>
                    <a:bodyPr/>
                    <a:lstStyle/>
                    <a:p>
                      <a:pPr algn="just"/>
                      <a:endParaRPr lang="ja-JP" sz="11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地下調節池</a:t>
                      </a: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26</a:t>
                      </a:r>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7312" marR="6731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7278861"/>
                  </a:ext>
                </a:extLst>
              </a:tr>
            </a:tbl>
          </a:graphicData>
        </a:graphic>
      </p:graphicFrame>
      <p:sp>
        <p:nvSpPr>
          <p:cNvPr id="27" name="テキスト ボックス 26">
            <a:extLst>
              <a:ext uri="{FF2B5EF4-FFF2-40B4-BE49-F238E27FC236}">
                <a16:creationId xmlns:a16="http://schemas.microsoft.com/office/drawing/2014/main" id="{9AA7FE10-A54E-4296-B99A-4AAA058539E7}"/>
              </a:ext>
            </a:extLst>
          </p:cNvPr>
          <p:cNvSpPr txBox="1"/>
          <p:nvPr/>
        </p:nvSpPr>
        <p:spPr>
          <a:xfrm>
            <a:off x="6732240" y="2154029"/>
            <a:ext cx="2294757" cy="215444"/>
          </a:xfrm>
          <a:prstGeom prst="rect">
            <a:avLst/>
          </a:prstGeom>
          <a:noFill/>
          <a:ln w="19050">
            <a:noFill/>
          </a:ln>
        </p:spPr>
        <p:txBody>
          <a:bodyPr wrap="square" rtlCol="0">
            <a:spAutoFit/>
          </a:bodyPr>
          <a:lstStyle/>
          <a:p>
            <a:r>
              <a:rPr kumimoji="1" lang="en-US" altLang="ja-JP" sz="800" dirty="0">
                <a:latin typeface="Meiryo UI" pitchFamily="50" charset="-128"/>
                <a:ea typeface="Meiryo UI" pitchFamily="50" charset="-128"/>
                <a:cs typeface="Meiryo UI" pitchFamily="50" charset="-128"/>
              </a:rPr>
              <a:t>※1</a:t>
            </a:r>
            <a:r>
              <a:rPr kumimoji="1" lang="ja-JP" altLang="en-US" sz="800" dirty="0">
                <a:latin typeface="Meiryo UI" pitchFamily="50" charset="-128"/>
                <a:ea typeface="Meiryo UI" pitchFamily="50" charset="-128"/>
                <a:cs typeface="Meiryo UI" pitchFamily="50" charset="-128"/>
              </a:rPr>
              <a:t>　施設に応じた具体的な</a:t>
            </a:r>
            <a:r>
              <a:rPr lang="ja-JP" altLang="en-US" sz="800" dirty="0">
                <a:latin typeface="Meiryo UI" pitchFamily="50" charset="-128"/>
                <a:ea typeface="Meiryo UI" pitchFamily="50" charset="-128"/>
                <a:cs typeface="Meiryo UI" pitchFamily="50" charset="-128"/>
              </a:rPr>
              <a:t>維持管理手法を</a:t>
            </a:r>
            <a:r>
              <a:rPr kumimoji="1" lang="ja-JP" altLang="en-US" sz="800" dirty="0">
                <a:latin typeface="Meiryo UI" pitchFamily="50" charset="-128"/>
                <a:ea typeface="Meiryo UI" pitchFamily="50" charset="-128"/>
                <a:cs typeface="Meiryo UI" pitchFamily="50" charset="-128"/>
              </a:rPr>
              <a:t>記載</a:t>
            </a:r>
            <a:endParaRPr kumimoji="1" lang="en-US" altLang="ja-JP" sz="800" dirty="0">
              <a:latin typeface="Meiryo UI" pitchFamily="50" charset="-128"/>
              <a:ea typeface="Meiryo UI" pitchFamily="50" charset="-128"/>
              <a:cs typeface="Meiryo UI" pitchFamily="50" charset="-128"/>
            </a:endParaRPr>
          </a:p>
        </p:txBody>
      </p:sp>
      <p:sp>
        <p:nvSpPr>
          <p:cNvPr id="33" name="スライド番号プレースホルダー 17">
            <a:extLst>
              <a:ext uri="{FF2B5EF4-FFF2-40B4-BE49-F238E27FC236}">
                <a16:creationId xmlns:a16="http://schemas.microsoft.com/office/drawing/2014/main" id="{56B1C2E8-D50B-4E93-9072-707F773681A7}"/>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17</a:t>
            </a:fld>
            <a:endParaRPr kumimoji="1" lang="ja-JP" altLang="en-US" dirty="0"/>
          </a:p>
        </p:txBody>
      </p:sp>
    </p:spTree>
    <p:extLst>
      <p:ext uri="{BB962C8B-B14F-4D97-AF65-F5344CB8AC3E}">
        <p14:creationId xmlns:p14="http://schemas.microsoft.com/office/powerpoint/2010/main" val="69173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130654" y="3402756"/>
            <a:ext cx="3145202"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現計画における点検内容</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120494" y="986788"/>
            <a:ext cx="2349141"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③砂防関係施設</a:t>
            </a:r>
            <a:endParaRPr kumimoji="1" lang="ja-JP" altLang="en-US" b="1" dirty="0">
              <a:latin typeface="Meiryo UI" pitchFamily="50" charset="-128"/>
              <a:ea typeface="Meiryo UI" pitchFamily="50" charset="-128"/>
              <a:cs typeface="Meiryo UI" pitchFamily="50" charset="-128"/>
            </a:endParaRPr>
          </a:p>
        </p:txBody>
      </p:sp>
      <p:graphicFrame>
        <p:nvGraphicFramePr>
          <p:cNvPr id="4" name="表 5">
            <a:extLst>
              <a:ext uri="{FF2B5EF4-FFF2-40B4-BE49-F238E27FC236}">
                <a16:creationId xmlns:a16="http://schemas.microsoft.com/office/drawing/2014/main" id="{22DE93B2-B92F-48F9-AD33-E402E9F652B3}"/>
              </a:ext>
            </a:extLst>
          </p:cNvPr>
          <p:cNvGraphicFramePr>
            <a:graphicFrameLocks noGrp="1"/>
          </p:cNvGraphicFramePr>
          <p:nvPr>
            <p:extLst>
              <p:ext uri="{D42A27DB-BD31-4B8C-83A1-F6EECF244321}">
                <p14:modId xmlns:p14="http://schemas.microsoft.com/office/powerpoint/2010/main" val="2795977367"/>
              </p:ext>
            </p:extLst>
          </p:nvPr>
        </p:nvGraphicFramePr>
        <p:xfrm>
          <a:off x="149505" y="3811944"/>
          <a:ext cx="8717751" cy="2069520"/>
        </p:xfrm>
        <a:graphic>
          <a:graphicData uri="http://schemas.openxmlformats.org/drawingml/2006/table">
            <a:tbl>
              <a:tblPr firstRow="1" bandRow="1">
                <a:tableStyleId>{5C22544A-7EE6-4342-B048-85BDC9FD1C3A}</a:tableStyleId>
              </a:tblPr>
              <a:tblGrid>
                <a:gridCol w="1481751">
                  <a:extLst>
                    <a:ext uri="{9D8B030D-6E8A-4147-A177-3AD203B41FA5}">
                      <a16:colId xmlns:a16="http://schemas.microsoft.com/office/drawing/2014/main" val="1842965497"/>
                    </a:ext>
                  </a:extLst>
                </a:gridCol>
                <a:gridCol w="540000">
                  <a:extLst>
                    <a:ext uri="{9D8B030D-6E8A-4147-A177-3AD203B41FA5}">
                      <a16:colId xmlns:a16="http://schemas.microsoft.com/office/drawing/2014/main" val="1894392777"/>
                    </a:ext>
                  </a:extLst>
                </a:gridCol>
                <a:gridCol w="1872000">
                  <a:extLst>
                    <a:ext uri="{9D8B030D-6E8A-4147-A177-3AD203B41FA5}">
                      <a16:colId xmlns:a16="http://schemas.microsoft.com/office/drawing/2014/main" val="3992923806"/>
                    </a:ext>
                  </a:extLst>
                </a:gridCol>
                <a:gridCol w="1008000">
                  <a:extLst>
                    <a:ext uri="{9D8B030D-6E8A-4147-A177-3AD203B41FA5}">
                      <a16:colId xmlns:a16="http://schemas.microsoft.com/office/drawing/2014/main" val="4071494006"/>
                    </a:ext>
                  </a:extLst>
                </a:gridCol>
                <a:gridCol w="1692000">
                  <a:extLst>
                    <a:ext uri="{9D8B030D-6E8A-4147-A177-3AD203B41FA5}">
                      <a16:colId xmlns:a16="http://schemas.microsoft.com/office/drawing/2014/main" val="921328369"/>
                    </a:ext>
                  </a:extLst>
                </a:gridCol>
                <a:gridCol w="900000">
                  <a:extLst>
                    <a:ext uri="{9D8B030D-6E8A-4147-A177-3AD203B41FA5}">
                      <a16:colId xmlns:a16="http://schemas.microsoft.com/office/drawing/2014/main" val="563398991"/>
                    </a:ext>
                  </a:extLst>
                </a:gridCol>
                <a:gridCol w="1224000">
                  <a:extLst>
                    <a:ext uri="{9D8B030D-6E8A-4147-A177-3AD203B41FA5}">
                      <a16:colId xmlns:a16="http://schemas.microsoft.com/office/drawing/2014/main" val="3073309136"/>
                    </a:ext>
                  </a:extLst>
                </a:gridCol>
              </a:tblGrid>
              <a:tr h="303333">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施設</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体制</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点検種別</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頻度</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対象・施設数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Meiryo UI" panose="020B0604030504040204" pitchFamily="50" charset="-128"/>
                          <a:ea typeface="Meiryo UI" panose="020B0604030504040204" pitchFamily="50" charset="-128"/>
                        </a:rPr>
                        <a:t>内容等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Meiryo UI" panose="020B0604030504040204" pitchFamily="50" charset="-128"/>
                          <a:ea typeface="Meiryo UI" panose="020B0604030504040204" pitchFamily="50" charset="-128"/>
                        </a:rPr>
                        <a:t>班体制</a:t>
                      </a:r>
                    </a:p>
                  </a:txBody>
                  <a:tcPr anchor="ctr"/>
                </a:tc>
                <a:extLst>
                  <a:ext uri="{0D108BD9-81ED-4DB2-BD59-A6C34878D82A}">
                    <a16:rowId xmlns:a16="http://schemas.microsoft.com/office/drawing/2014/main" val="4087642139"/>
                  </a:ext>
                </a:extLst>
              </a:tr>
              <a:tr h="515667">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砂防堰堤等</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（渓流保全工含む）</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直営</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定期点検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（砂防関係施設点検要領）</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１回</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３年</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全施設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（砂防堰堤は最下流堰堤）</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400" dirty="0">
                          <a:solidFill>
                            <a:schemeClr val="tx1"/>
                          </a:solidFill>
                          <a:latin typeface="Meiryo UI" panose="020B0604030504040204" pitchFamily="50" charset="-128"/>
                          <a:ea typeface="Meiryo UI" panose="020B0604030504040204" pitchFamily="50" charset="-128"/>
                        </a:rPr>
                        <a:t>1038</a:t>
                      </a:r>
                      <a:r>
                        <a:rPr kumimoji="1" lang="ja-JP" altLang="en-US" sz="1400" dirty="0">
                          <a:solidFill>
                            <a:schemeClr val="tx1"/>
                          </a:solidFill>
                          <a:latin typeface="Meiryo UI" panose="020B0604030504040204" pitchFamily="50" charset="-128"/>
                          <a:ea typeface="Meiryo UI" panose="020B0604030504040204" pitchFamily="50" charset="-128"/>
                        </a:rPr>
                        <a:t>箇所</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目視点検</a:t>
                      </a:r>
                    </a:p>
                  </a:txBody>
                  <a:tcPr anchor="ctr"/>
                </a:tc>
                <a:tc rowSpan="3">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rPr>
                        <a:t>名</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班</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延べ</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430</a:t>
                      </a:r>
                      <a:r>
                        <a:rPr kumimoji="1" lang="ja-JP" altLang="en-US" sz="1200" dirty="0">
                          <a:solidFill>
                            <a:schemeClr val="tx1"/>
                          </a:solidFill>
                          <a:latin typeface="Meiryo UI" panose="020B0604030504040204" pitchFamily="50" charset="-128"/>
                          <a:ea typeface="Meiryo UI" panose="020B0604030504040204" pitchFamily="50" charset="-128"/>
                        </a:rPr>
                        <a:t>名</a:t>
                      </a:r>
                      <a:r>
                        <a:rPr kumimoji="1" lang="en-US" altLang="ja-JP" sz="1200" dirty="0">
                          <a:solidFill>
                            <a:schemeClr val="tx1"/>
                          </a:solidFill>
                          <a:latin typeface="Meiryo UI" panose="020B0604030504040204" pitchFamily="50" charset="-128"/>
                          <a:ea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rPr>
                        <a:t>年</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43593389"/>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急傾斜地崩壊防止施設</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直営</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定期点検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（砂防関係施設点検要領）</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１回</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３年</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全施設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en-US" altLang="ja-JP" sz="1400" dirty="0">
                          <a:solidFill>
                            <a:schemeClr val="tx1"/>
                          </a:solidFill>
                          <a:latin typeface="Meiryo UI" panose="020B0604030504040204" pitchFamily="50" charset="-128"/>
                          <a:ea typeface="Meiryo UI" panose="020B0604030504040204" pitchFamily="50" charset="-128"/>
                        </a:rPr>
                        <a:t>202</a:t>
                      </a:r>
                      <a:r>
                        <a:rPr kumimoji="1" lang="ja-JP" altLang="en-US" sz="1400" dirty="0">
                          <a:solidFill>
                            <a:schemeClr val="tx1"/>
                          </a:solidFill>
                          <a:latin typeface="Meiryo UI" panose="020B0604030504040204" pitchFamily="50" charset="-128"/>
                          <a:ea typeface="Meiryo UI" panose="020B0604030504040204" pitchFamily="50" charset="-128"/>
                        </a:rPr>
                        <a:t>箇所</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目視点検</a:t>
                      </a:r>
                    </a:p>
                  </a:txBody>
                  <a:tcPr anchor="ctr"/>
                </a:tc>
                <a:tc vMerge="1">
                  <a:txBody>
                    <a:bodyPr/>
                    <a:lstStyle/>
                    <a:p>
                      <a:pPr algn="ctr"/>
                      <a:r>
                        <a:rPr kumimoji="1" lang="ja-JP" altLang="en-US" sz="1200" dirty="0">
                          <a:solidFill>
                            <a:srgbClr val="FF0000"/>
                          </a:solidFill>
                          <a:latin typeface="Meiryo UI" panose="020B0604030504040204" pitchFamily="50" charset="-128"/>
                          <a:ea typeface="Meiryo UI" panose="020B0604030504040204" pitchFamily="50" charset="-128"/>
                        </a:rPr>
                        <a:t>約○人</a:t>
                      </a:r>
                      <a:r>
                        <a:rPr kumimoji="1" lang="en-US" altLang="ja-JP" sz="1200" dirty="0">
                          <a:solidFill>
                            <a:srgbClr val="FF0000"/>
                          </a:solidFill>
                          <a:latin typeface="Meiryo UI" panose="020B0604030504040204" pitchFamily="50" charset="-128"/>
                          <a:ea typeface="Meiryo UI" panose="020B0604030504040204" pitchFamily="50" charset="-128"/>
                        </a:rPr>
                        <a:t>/</a:t>
                      </a:r>
                      <a:r>
                        <a:rPr kumimoji="1" lang="ja-JP" altLang="en-US" sz="1200" dirty="0">
                          <a:solidFill>
                            <a:srgbClr val="FF0000"/>
                          </a:solidFill>
                          <a:latin typeface="Meiryo UI" panose="020B0604030504040204" pitchFamily="50" charset="-128"/>
                          <a:ea typeface="Meiryo UI" panose="020B0604030504040204" pitchFamily="50" charset="-128"/>
                        </a:rPr>
                        <a:t>班</a:t>
                      </a:r>
                      <a:endParaRPr kumimoji="1" lang="en-US" altLang="ja-JP" sz="1200" dirty="0">
                        <a:solidFill>
                          <a:srgbClr val="FF0000"/>
                        </a:solidFill>
                        <a:latin typeface="Meiryo UI" panose="020B0604030504040204" pitchFamily="50" charset="-128"/>
                        <a:ea typeface="Meiryo UI" panose="020B0604030504040204" pitchFamily="50" charset="-128"/>
                      </a:endParaRPr>
                    </a:p>
                    <a:p>
                      <a:pPr algn="ctr"/>
                      <a:r>
                        <a:rPr kumimoji="1" lang="ja-JP" altLang="en-US" sz="1200" dirty="0">
                          <a:solidFill>
                            <a:srgbClr val="FF0000"/>
                          </a:solidFill>
                          <a:latin typeface="Meiryo UI" panose="020B0604030504040204" pitchFamily="50" charset="-128"/>
                          <a:ea typeface="Meiryo UI" panose="020B0604030504040204" pitchFamily="50" charset="-128"/>
                        </a:rPr>
                        <a:t>延べ約○○○人</a:t>
                      </a:r>
                    </a:p>
                  </a:txBody>
                  <a:tcPr anchor="ctr"/>
                </a:tc>
                <a:extLst>
                  <a:ext uri="{0D108BD9-81ED-4DB2-BD59-A6C34878D82A}">
                    <a16:rowId xmlns:a16="http://schemas.microsoft.com/office/drawing/2014/main" val="2467710875"/>
                  </a:ext>
                </a:extLst>
              </a:tr>
              <a:tr h="371224">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地すべり防止施設</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直営</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定期点検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（砂防関係施設点検要領）</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１回</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３年</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全施設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en-US" altLang="ja-JP" sz="1400" dirty="0">
                          <a:solidFill>
                            <a:schemeClr val="tx1"/>
                          </a:solidFill>
                          <a:latin typeface="Meiryo UI" panose="020B0604030504040204" pitchFamily="50" charset="-128"/>
                          <a:ea typeface="Meiryo UI" panose="020B0604030504040204" pitchFamily="50" charset="-128"/>
                        </a:rPr>
                        <a:t>15</a:t>
                      </a:r>
                      <a:r>
                        <a:rPr kumimoji="1" lang="ja-JP" altLang="en-US" sz="1400" dirty="0">
                          <a:solidFill>
                            <a:schemeClr val="tx1"/>
                          </a:solidFill>
                          <a:latin typeface="Meiryo UI" panose="020B0604030504040204" pitchFamily="50" charset="-128"/>
                          <a:ea typeface="Meiryo UI" panose="020B0604030504040204" pitchFamily="50" charset="-128"/>
                        </a:rPr>
                        <a:t>箇所</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目視点検</a:t>
                      </a:r>
                    </a:p>
                  </a:txBody>
                  <a:tcPr anchor="ctr"/>
                </a:tc>
                <a:tc vMerge="1">
                  <a:txBody>
                    <a:bodyPr/>
                    <a:lstStyle/>
                    <a:p>
                      <a:pPr algn="ctr"/>
                      <a:r>
                        <a:rPr kumimoji="1" lang="ja-JP" altLang="en-US" sz="1200" dirty="0">
                          <a:solidFill>
                            <a:srgbClr val="FF0000"/>
                          </a:solidFill>
                          <a:latin typeface="Meiryo UI" panose="020B0604030504040204" pitchFamily="50" charset="-128"/>
                          <a:ea typeface="Meiryo UI" panose="020B0604030504040204" pitchFamily="50" charset="-128"/>
                        </a:rPr>
                        <a:t>約○人</a:t>
                      </a:r>
                      <a:r>
                        <a:rPr kumimoji="1" lang="en-US" altLang="ja-JP" sz="1200" dirty="0">
                          <a:solidFill>
                            <a:srgbClr val="FF0000"/>
                          </a:solidFill>
                          <a:latin typeface="Meiryo UI" panose="020B0604030504040204" pitchFamily="50" charset="-128"/>
                          <a:ea typeface="Meiryo UI" panose="020B0604030504040204" pitchFamily="50" charset="-128"/>
                        </a:rPr>
                        <a:t>/</a:t>
                      </a:r>
                      <a:r>
                        <a:rPr kumimoji="1" lang="ja-JP" altLang="en-US" sz="1200" dirty="0">
                          <a:solidFill>
                            <a:srgbClr val="FF0000"/>
                          </a:solidFill>
                          <a:latin typeface="Meiryo UI" panose="020B0604030504040204" pitchFamily="50" charset="-128"/>
                          <a:ea typeface="Meiryo UI" panose="020B0604030504040204" pitchFamily="50" charset="-128"/>
                        </a:rPr>
                        <a:t>班</a:t>
                      </a:r>
                      <a:endParaRPr kumimoji="1" lang="en-US" altLang="ja-JP" sz="1200" dirty="0">
                        <a:solidFill>
                          <a:srgbClr val="FF0000"/>
                        </a:solidFill>
                        <a:latin typeface="Meiryo UI" panose="020B0604030504040204" pitchFamily="50" charset="-128"/>
                        <a:ea typeface="Meiryo UI" panose="020B0604030504040204" pitchFamily="50" charset="-128"/>
                      </a:endParaRPr>
                    </a:p>
                    <a:p>
                      <a:pPr algn="ctr"/>
                      <a:r>
                        <a:rPr kumimoji="1" lang="ja-JP" altLang="en-US" sz="1200" dirty="0">
                          <a:solidFill>
                            <a:srgbClr val="FF0000"/>
                          </a:solidFill>
                          <a:latin typeface="Meiryo UI" panose="020B0604030504040204" pitchFamily="50" charset="-128"/>
                          <a:ea typeface="Meiryo UI" panose="020B0604030504040204" pitchFamily="50" charset="-128"/>
                        </a:rPr>
                        <a:t>延べ約○○○人</a:t>
                      </a:r>
                    </a:p>
                  </a:txBody>
                  <a:tcPr anchor="ctr"/>
                </a:tc>
                <a:extLst>
                  <a:ext uri="{0D108BD9-81ED-4DB2-BD59-A6C34878D82A}">
                    <a16:rowId xmlns:a16="http://schemas.microsoft.com/office/drawing/2014/main" val="2687365219"/>
                  </a:ext>
                </a:extLst>
              </a:tr>
            </a:tbl>
          </a:graphicData>
        </a:graphic>
      </p:graphicFrame>
      <p:sp>
        <p:nvSpPr>
          <p:cNvPr id="15" name="テキスト ボックス 14">
            <a:extLst>
              <a:ext uri="{FF2B5EF4-FFF2-40B4-BE49-F238E27FC236}">
                <a16:creationId xmlns:a16="http://schemas.microsoft.com/office/drawing/2014/main" id="{DE21D51E-8B53-449B-BD2A-09CBB6E3905D}"/>
              </a:ext>
            </a:extLst>
          </p:cNvPr>
          <p:cNvSpPr txBox="1"/>
          <p:nvPr/>
        </p:nvSpPr>
        <p:spPr>
          <a:xfrm>
            <a:off x="146217" y="1386634"/>
            <a:ext cx="8869072" cy="1998257"/>
          </a:xfrm>
          <a:prstGeom prst="rect">
            <a:avLst/>
          </a:prstGeom>
          <a:noFill/>
          <a:ln>
            <a:solidFill>
              <a:schemeClr val="tx1"/>
            </a:solidFill>
          </a:ln>
        </p:spPr>
        <p:txBody>
          <a:bodyPr wrap="square" rtlCol="0" anchor="t">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rPr>
              <a:t>全砂防施設を対象に、</a:t>
            </a:r>
            <a:r>
              <a:rPr lang="en-US" altLang="ja-JP" sz="1050" kern="100" dirty="0">
                <a:effectLst/>
                <a:latin typeface="Meiryo UI" panose="020B0604030504040204" pitchFamily="50" charset="-128"/>
                <a:ea typeface="Meiryo UI" panose="020B0604030504040204" pitchFamily="50" charset="-128"/>
              </a:rPr>
              <a:t>3</a:t>
            </a:r>
            <a:r>
              <a:rPr lang="ja-JP" altLang="en-US" sz="1050" kern="100" dirty="0">
                <a:effectLst/>
                <a:latin typeface="Meiryo UI" panose="020B0604030504040204" pitchFamily="50" charset="-128"/>
                <a:ea typeface="Meiryo UI" panose="020B0604030504040204" pitchFamily="50" charset="-128"/>
              </a:rPr>
              <a:t>年に</a:t>
            </a:r>
            <a:r>
              <a:rPr lang="en-US" altLang="ja-JP" sz="1050" kern="100" dirty="0">
                <a:effectLst/>
                <a:latin typeface="Meiryo UI" panose="020B0604030504040204" pitchFamily="50" charset="-128"/>
                <a:ea typeface="Meiryo UI" panose="020B0604030504040204" pitchFamily="50" charset="-128"/>
              </a:rPr>
              <a:t>1</a:t>
            </a:r>
            <a:r>
              <a:rPr lang="ja-JP" altLang="en-US" sz="1050" kern="100" dirty="0">
                <a:effectLst/>
                <a:latin typeface="Meiryo UI" panose="020B0604030504040204" pitchFamily="50" charset="-128"/>
                <a:ea typeface="Meiryo UI" panose="020B0604030504040204" pitchFamily="50" charset="-128"/>
              </a:rPr>
              <a:t>回施設点検を実施し、災害の未然防止に努める。</a:t>
            </a:r>
          </a:p>
        </p:txBody>
      </p:sp>
      <p:sp>
        <p:nvSpPr>
          <p:cNvPr id="21" name="角丸四角形 111">
            <a:extLst>
              <a:ext uri="{FF2B5EF4-FFF2-40B4-BE49-F238E27FC236}">
                <a16:creationId xmlns:a16="http://schemas.microsoft.com/office/drawing/2014/main" id="{62D2DAEC-BD69-4D67-BC33-F6AE05C39133}"/>
              </a:ext>
            </a:extLst>
          </p:cNvPr>
          <p:cNvSpPr/>
          <p:nvPr/>
        </p:nvSpPr>
        <p:spPr>
          <a:xfrm>
            <a:off x="130654" y="5980358"/>
            <a:ext cx="5233434"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現計画における評価方法</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・・現計画では未記載</a:t>
            </a:r>
          </a:p>
        </p:txBody>
      </p:sp>
      <p:sp>
        <p:nvSpPr>
          <p:cNvPr id="22" name="角丸四角形 111">
            <a:extLst>
              <a:ext uri="{FF2B5EF4-FFF2-40B4-BE49-F238E27FC236}">
                <a16:creationId xmlns:a16="http://schemas.microsoft.com/office/drawing/2014/main" id="{3C1AC934-E86A-4DB1-85F1-FB1C3BC5ECE2}"/>
              </a:ext>
            </a:extLst>
          </p:cNvPr>
          <p:cNvSpPr/>
          <p:nvPr/>
        </p:nvSpPr>
        <p:spPr>
          <a:xfrm>
            <a:off x="290658" y="6259519"/>
            <a:ext cx="5649494"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600" b="1"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国基準に準拠し、変状箇所の評価を実施している。</a:t>
            </a:r>
            <a:endParaRPr lang="en-US" altLang="ja-JP" sz="1600" dirty="0">
              <a:solidFill>
                <a:schemeClr val="tx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A3B7B8D3-79AB-44BB-994A-1399CB07B402}"/>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graphicFrame>
        <p:nvGraphicFramePr>
          <p:cNvPr id="2" name="表 1">
            <a:extLst>
              <a:ext uri="{FF2B5EF4-FFF2-40B4-BE49-F238E27FC236}">
                <a16:creationId xmlns:a16="http://schemas.microsoft.com/office/drawing/2014/main" id="{CB495CEE-5315-49F7-AC73-DBFDFF38FFFB}"/>
              </a:ext>
            </a:extLst>
          </p:cNvPr>
          <p:cNvGraphicFramePr>
            <a:graphicFrameLocks noGrp="1"/>
          </p:cNvGraphicFramePr>
          <p:nvPr>
            <p:extLst>
              <p:ext uri="{D42A27DB-BD31-4B8C-83A1-F6EECF244321}">
                <p14:modId xmlns:p14="http://schemas.microsoft.com/office/powerpoint/2010/main" val="323405398"/>
              </p:ext>
            </p:extLst>
          </p:nvPr>
        </p:nvGraphicFramePr>
        <p:xfrm>
          <a:off x="214844" y="1798539"/>
          <a:ext cx="6120000" cy="1512000"/>
        </p:xfrm>
        <a:graphic>
          <a:graphicData uri="http://schemas.openxmlformats.org/drawingml/2006/table">
            <a:tbl>
              <a:tblPr firstRow="1" firstCol="1" bandRow="1"/>
              <a:tblGrid>
                <a:gridCol w="1116000">
                  <a:extLst>
                    <a:ext uri="{9D8B030D-6E8A-4147-A177-3AD203B41FA5}">
                      <a16:colId xmlns:a16="http://schemas.microsoft.com/office/drawing/2014/main" val="3736868835"/>
                    </a:ext>
                  </a:extLst>
                </a:gridCol>
                <a:gridCol w="1584000">
                  <a:extLst>
                    <a:ext uri="{9D8B030D-6E8A-4147-A177-3AD203B41FA5}">
                      <a16:colId xmlns:a16="http://schemas.microsoft.com/office/drawing/2014/main" val="3106190044"/>
                    </a:ext>
                  </a:extLst>
                </a:gridCol>
                <a:gridCol w="828000">
                  <a:extLst>
                    <a:ext uri="{9D8B030D-6E8A-4147-A177-3AD203B41FA5}">
                      <a16:colId xmlns:a16="http://schemas.microsoft.com/office/drawing/2014/main" val="3652634122"/>
                    </a:ext>
                  </a:extLst>
                </a:gridCol>
                <a:gridCol w="648000">
                  <a:extLst>
                    <a:ext uri="{9D8B030D-6E8A-4147-A177-3AD203B41FA5}">
                      <a16:colId xmlns:a16="http://schemas.microsoft.com/office/drawing/2014/main" val="1513093168"/>
                    </a:ext>
                  </a:extLst>
                </a:gridCol>
                <a:gridCol w="648000">
                  <a:extLst>
                    <a:ext uri="{9D8B030D-6E8A-4147-A177-3AD203B41FA5}">
                      <a16:colId xmlns:a16="http://schemas.microsoft.com/office/drawing/2014/main" val="1428633667"/>
                    </a:ext>
                  </a:extLst>
                </a:gridCol>
                <a:gridCol w="648000">
                  <a:extLst>
                    <a:ext uri="{9D8B030D-6E8A-4147-A177-3AD203B41FA5}">
                      <a16:colId xmlns:a16="http://schemas.microsoft.com/office/drawing/2014/main" val="1966187131"/>
                    </a:ext>
                  </a:extLst>
                </a:gridCol>
                <a:gridCol w="648000">
                  <a:extLst>
                    <a:ext uri="{9D8B030D-6E8A-4147-A177-3AD203B41FA5}">
                      <a16:colId xmlns:a16="http://schemas.microsoft.com/office/drawing/2014/main" val="3386125337"/>
                    </a:ext>
                  </a:extLst>
                </a:gridCol>
              </a:tblGrid>
              <a:tr h="216000">
                <a:tc rowSpan="2" gridSpan="2">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河川管理施設等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hMerge="1">
                  <a:txBody>
                    <a:bodyPr/>
                    <a:lstStyle/>
                    <a:p>
                      <a:pPr algn="ctr"/>
                      <a:r>
                        <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河川管理施設</a:t>
                      </a:r>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数量</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gridSpan="4">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現計画に記載（○</a:t>
                      </a: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あり、ー</a:t>
                      </a: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なし）</a:t>
                      </a:r>
                      <a:endPar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3961735164"/>
                  </a:ext>
                </a:extLst>
              </a:tr>
              <a:tr h="288000">
                <a:tc gridSpan="2" vMerge="1">
                  <a:txBody>
                    <a:bodyPr/>
                    <a:lstStyle/>
                    <a:p>
                      <a:pPr algn="ctr"/>
                      <a:endPar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vMerge="1">
                  <a:txBody>
                    <a:bodyPr/>
                    <a:lstStyle/>
                    <a:p>
                      <a:endParaRPr kumimoji="1" lang="ja-JP" altLang="en-US"/>
                    </a:p>
                  </a:txBody>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点検</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評価</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維持管</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理手法</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endParaRPr 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管理水準</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1808847242"/>
                  </a:ext>
                </a:extLst>
              </a:tr>
              <a:tr h="216000">
                <a:tc rowSpan="4">
                  <a:txBody>
                    <a:bodyPr/>
                    <a:lstStyle/>
                    <a:p>
                      <a:pPr algn="just"/>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③砂防関係施設</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砂防堰堤</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（土堰堤含む）</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1,038</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1755761"/>
                  </a:ext>
                </a:extLst>
              </a:tr>
              <a:tr h="216000">
                <a:tc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渓流保全工</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92.1km</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3313303"/>
                  </a:ext>
                </a:extLst>
              </a:tr>
              <a:tr h="288000">
                <a:tc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急傾斜地崩壊防止施設</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（擁壁、法枠、アンカー等）</a:t>
                      </a: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7428507"/>
                  </a:ext>
                </a:extLst>
              </a:tr>
              <a:tr h="288000">
                <a:tc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地すべり</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防止</a:t>
                      </a:r>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施設</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（集水井、横ボーリング、杭等）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5</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9311705"/>
                  </a:ext>
                </a:extLst>
              </a:tr>
            </a:tbl>
          </a:graphicData>
        </a:graphic>
      </p:graphicFrame>
      <p:sp>
        <p:nvSpPr>
          <p:cNvPr id="13" name="テキスト ボックス 12">
            <a:extLst>
              <a:ext uri="{FF2B5EF4-FFF2-40B4-BE49-F238E27FC236}">
                <a16:creationId xmlns:a16="http://schemas.microsoft.com/office/drawing/2014/main" id="{9976765E-F91A-48AC-B7CC-BA7899FEBDBF}"/>
              </a:ext>
            </a:extLst>
          </p:cNvPr>
          <p:cNvSpPr txBox="1"/>
          <p:nvPr/>
        </p:nvSpPr>
        <p:spPr>
          <a:xfrm>
            <a:off x="6335838" y="3018222"/>
            <a:ext cx="2697591" cy="307777"/>
          </a:xfrm>
          <a:prstGeom prst="rect">
            <a:avLst/>
          </a:prstGeom>
          <a:noFill/>
          <a:ln w="19050">
            <a:noFill/>
          </a:ln>
        </p:spPr>
        <p:txBody>
          <a:bodyPr wrap="square" rtlCol="0">
            <a:spAutoFit/>
          </a:bodyPr>
          <a:lstStyle/>
          <a:p>
            <a:r>
              <a:rPr kumimoji="1" lang="en-US" altLang="ja-JP" sz="700" dirty="0">
                <a:latin typeface="Meiryo UI" pitchFamily="50" charset="-128"/>
                <a:ea typeface="Meiryo UI" pitchFamily="50" charset="-128"/>
                <a:cs typeface="Meiryo UI" pitchFamily="50" charset="-128"/>
              </a:rPr>
              <a:t>※1</a:t>
            </a:r>
            <a:r>
              <a:rPr kumimoji="1" lang="ja-JP" altLang="en-US" sz="700" dirty="0">
                <a:latin typeface="Meiryo UI" pitchFamily="50" charset="-128"/>
                <a:ea typeface="Meiryo UI" pitchFamily="50" charset="-128"/>
                <a:cs typeface="Meiryo UI" pitchFamily="50" charset="-128"/>
              </a:rPr>
              <a:t>　点検</a:t>
            </a:r>
            <a:r>
              <a:rPr lang="ja-JP" altLang="en-US" sz="700" dirty="0">
                <a:latin typeface="Meiryo UI" pitchFamily="50" charset="-128"/>
                <a:ea typeface="Meiryo UI" pitchFamily="50" charset="-128"/>
                <a:cs typeface="Meiryo UI" pitchFamily="50" charset="-128"/>
              </a:rPr>
              <a:t>目的、点検者、点検頻度等の具体的な点検方法を記載</a:t>
            </a:r>
            <a:endParaRPr kumimoji="1" lang="en-US" altLang="ja-JP" sz="700" dirty="0">
              <a:latin typeface="Meiryo UI" pitchFamily="50" charset="-128"/>
              <a:ea typeface="Meiryo UI" pitchFamily="50" charset="-128"/>
              <a:cs typeface="Meiryo UI" pitchFamily="50" charset="-128"/>
            </a:endParaRPr>
          </a:p>
          <a:p>
            <a:r>
              <a:rPr lang="en-US" altLang="ja-JP" sz="700" dirty="0">
                <a:latin typeface="Meiryo UI" pitchFamily="50" charset="-128"/>
                <a:ea typeface="Meiryo UI" pitchFamily="50" charset="-128"/>
                <a:cs typeface="Meiryo UI" pitchFamily="50" charset="-128"/>
              </a:rPr>
              <a:t>※2</a:t>
            </a:r>
            <a:r>
              <a:rPr lang="ja-JP" altLang="en-US" sz="700" dirty="0">
                <a:latin typeface="Meiryo UI" pitchFamily="50" charset="-128"/>
                <a:ea typeface="Meiryo UI" pitchFamily="50" charset="-128"/>
                <a:cs typeface="Meiryo UI" pitchFamily="50" charset="-128"/>
              </a:rPr>
              <a:t>　</a:t>
            </a:r>
            <a:r>
              <a:rPr kumimoji="1" lang="ja-JP" altLang="en-US" sz="700" dirty="0">
                <a:latin typeface="Meiryo UI" pitchFamily="50" charset="-128"/>
                <a:ea typeface="Meiryo UI" pitchFamily="50" charset="-128"/>
                <a:cs typeface="Meiryo UI" pitchFamily="50" charset="-128"/>
              </a:rPr>
              <a:t>施設に応じた具体的な</a:t>
            </a:r>
            <a:r>
              <a:rPr lang="ja-JP" altLang="en-US" sz="700" dirty="0">
                <a:latin typeface="Meiryo UI" pitchFamily="50" charset="-128"/>
                <a:ea typeface="Meiryo UI" pitchFamily="50" charset="-128"/>
                <a:cs typeface="Meiryo UI" pitchFamily="50" charset="-128"/>
              </a:rPr>
              <a:t>維持管理手法を</a:t>
            </a:r>
            <a:r>
              <a:rPr kumimoji="1" lang="ja-JP" altLang="en-US" sz="700" dirty="0">
                <a:latin typeface="Meiryo UI" pitchFamily="50" charset="-128"/>
                <a:ea typeface="Meiryo UI" pitchFamily="50" charset="-128"/>
                <a:cs typeface="Meiryo UI" pitchFamily="50" charset="-128"/>
              </a:rPr>
              <a:t>記載</a:t>
            </a:r>
            <a:endParaRPr kumimoji="1" lang="en-US" altLang="ja-JP" sz="700" dirty="0">
              <a:latin typeface="Meiryo UI" pitchFamily="50" charset="-128"/>
              <a:ea typeface="Meiryo UI" pitchFamily="50" charset="-128"/>
              <a:cs typeface="Meiryo UI" pitchFamily="50" charset="-128"/>
            </a:endParaRPr>
          </a:p>
        </p:txBody>
      </p:sp>
      <p:sp>
        <p:nvSpPr>
          <p:cNvPr id="3" name="正方形/長方形 2">
            <a:extLst>
              <a:ext uri="{FF2B5EF4-FFF2-40B4-BE49-F238E27FC236}">
                <a16:creationId xmlns:a16="http://schemas.microsoft.com/office/drawing/2014/main" id="{90BF29BF-DC1E-477C-A3FD-91171F542F13}"/>
              </a:ext>
            </a:extLst>
          </p:cNvPr>
          <p:cNvSpPr/>
          <p:nvPr/>
        </p:nvSpPr>
        <p:spPr>
          <a:xfrm>
            <a:off x="3742194" y="2007180"/>
            <a:ext cx="648072" cy="13080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07E5DD69-346E-454F-B8F8-7E27E04A79AE}"/>
              </a:ext>
            </a:extLst>
          </p:cNvPr>
          <p:cNvSpPr/>
          <p:nvPr/>
        </p:nvSpPr>
        <p:spPr>
          <a:xfrm>
            <a:off x="3936628" y="3419844"/>
            <a:ext cx="250314" cy="3037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17">
            <a:extLst>
              <a:ext uri="{FF2B5EF4-FFF2-40B4-BE49-F238E27FC236}">
                <a16:creationId xmlns:a16="http://schemas.microsoft.com/office/drawing/2014/main" id="{91E15EC7-71A3-4E8D-90DC-0E51566884E2}"/>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18</a:t>
            </a:fld>
            <a:endParaRPr kumimoji="1" lang="ja-JP" altLang="en-US" dirty="0"/>
          </a:p>
        </p:txBody>
      </p:sp>
    </p:spTree>
    <p:extLst>
      <p:ext uri="{BB962C8B-B14F-4D97-AF65-F5344CB8AC3E}">
        <p14:creationId xmlns:p14="http://schemas.microsoft.com/office/powerpoint/2010/main" val="3229572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8" name="スライド番号プレースホルダー 17">
            <a:extLst>
              <a:ext uri="{FF2B5EF4-FFF2-40B4-BE49-F238E27FC236}">
                <a16:creationId xmlns:a16="http://schemas.microsoft.com/office/drawing/2014/main" id="{5404A345-D95D-4750-90AB-3CE556B5253A}"/>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19</a:t>
            </a:fld>
            <a:endParaRPr lang="ja-JP" altLang="en-US" dirty="0"/>
          </a:p>
        </p:txBody>
      </p:sp>
      <p:sp>
        <p:nvSpPr>
          <p:cNvPr id="9" name="テキスト ボックス 8">
            <a:extLst>
              <a:ext uri="{FF2B5EF4-FFF2-40B4-BE49-F238E27FC236}">
                <a16:creationId xmlns:a16="http://schemas.microsoft.com/office/drawing/2014/main" id="{2DA397B7-F990-45D1-85D3-490D8686FA16}"/>
              </a:ext>
            </a:extLst>
          </p:cNvPr>
          <p:cNvSpPr txBox="1"/>
          <p:nvPr/>
        </p:nvSpPr>
        <p:spPr>
          <a:xfrm>
            <a:off x="66864" y="972324"/>
            <a:ext cx="2890480"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③砂防関係施設</a:t>
            </a:r>
            <a:endParaRPr kumimoji="1" lang="ja-JP" altLang="en-US" b="1" dirty="0">
              <a:latin typeface="Meiryo UI" pitchFamily="50" charset="-128"/>
              <a:ea typeface="Meiryo UI" pitchFamily="50" charset="-128"/>
              <a:cs typeface="Meiryo UI" pitchFamily="50" charset="-128"/>
            </a:endParaRPr>
          </a:p>
        </p:txBody>
      </p:sp>
      <p:sp>
        <p:nvSpPr>
          <p:cNvPr id="10" name="正方形/長方形 9">
            <a:extLst>
              <a:ext uri="{FF2B5EF4-FFF2-40B4-BE49-F238E27FC236}">
                <a16:creationId xmlns:a16="http://schemas.microsoft.com/office/drawing/2014/main" id="{F8163261-EBB8-4FE2-891B-64BC96A8BE6E}"/>
              </a:ext>
            </a:extLst>
          </p:cNvPr>
          <p:cNvSpPr/>
          <p:nvPr/>
        </p:nvSpPr>
        <p:spPr>
          <a:xfrm>
            <a:off x="84721" y="1909036"/>
            <a:ext cx="8998075" cy="263974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2D3A895C-50D7-4BCB-A739-8BD3712E7222}"/>
              </a:ext>
            </a:extLst>
          </p:cNvPr>
          <p:cNvSpPr txBox="1"/>
          <p:nvPr/>
        </p:nvSpPr>
        <p:spPr>
          <a:xfrm>
            <a:off x="146215" y="1940602"/>
            <a:ext cx="8869072" cy="1680131"/>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12" name="テキスト ボックス 11">
            <a:extLst>
              <a:ext uri="{FF2B5EF4-FFF2-40B4-BE49-F238E27FC236}">
                <a16:creationId xmlns:a16="http://schemas.microsoft.com/office/drawing/2014/main" id="{4888D14A-98DF-4F5E-B664-84AF869A42A5}"/>
              </a:ext>
            </a:extLst>
          </p:cNvPr>
          <p:cNvSpPr txBox="1"/>
          <p:nvPr/>
        </p:nvSpPr>
        <p:spPr>
          <a:xfrm>
            <a:off x="146217" y="1329027"/>
            <a:ext cx="8869072" cy="411820"/>
          </a:xfrm>
          <a:prstGeom prst="rect">
            <a:avLst/>
          </a:prstGeom>
          <a:noFill/>
          <a:ln>
            <a:solidFill>
              <a:schemeClr val="tx1"/>
            </a:solidFill>
          </a:ln>
        </p:spPr>
        <p:txBody>
          <a:bodyPr wrap="square" rtlCol="0" anchor="ctr">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rPr>
              <a:t>全砂防施設を対象に、</a:t>
            </a:r>
            <a:r>
              <a:rPr lang="en-US" altLang="ja-JP" sz="1050" kern="100" dirty="0">
                <a:effectLst/>
                <a:latin typeface="Meiryo UI" panose="020B0604030504040204" pitchFamily="50" charset="-128"/>
                <a:ea typeface="Meiryo UI" panose="020B0604030504040204" pitchFamily="50" charset="-128"/>
              </a:rPr>
              <a:t>3</a:t>
            </a:r>
            <a:r>
              <a:rPr lang="ja-JP" altLang="en-US" sz="1050" kern="100" dirty="0">
                <a:effectLst/>
                <a:latin typeface="Meiryo UI" panose="020B0604030504040204" pitchFamily="50" charset="-128"/>
                <a:ea typeface="Meiryo UI" panose="020B0604030504040204" pitchFamily="50" charset="-128"/>
              </a:rPr>
              <a:t>年に</a:t>
            </a:r>
            <a:r>
              <a:rPr lang="en-US" altLang="ja-JP" sz="1050" kern="100" dirty="0">
                <a:effectLst/>
                <a:latin typeface="Meiryo UI" panose="020B0604030504040204" pitchFamily="50" charset="-128"/>
                <a:ea typeface="Meiryo UI" panose="020B0604030504040204" pitchFamily="50" charset="-128"/>
              </a:rPr>
              <a:t>1</a:t>
            </a:r>
            <a:r>
              <a:rPr lang="ja-JP" altLang="en-US" sz="1050" kern="100" dirty="0">
                <a:effectLst/>
                <a:latin typeface="Meiryo UI" panose="020B0604030504040204" pitchFamily="50" charset="-128"/>
                <a:ea typeface="Meiryo UI" panose="020B0604030504040204" pitchFamily="50" charset="-128"/>
              </a:rPr>
              <a:t>回施設点検を実施し、災害の未然防止に努める。評価方法及び管理水準については、現計画では未記載。</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課題１</a:t>
            </a:r>
            <a:r>
              <a:rPr lang="en-US" altLang="ja-JP" sz="1050" dirty="0">
                <a:latin typeface="Meiryo UI" panose="020B0604030504040204" pitchFamily="50" charset="-128"/>
                <a:ea typeface="Meiryo UI" panose="020B0604030504040204" pitchFamily="50" charset="-128"/>
              </a:rPr>
              <a:t>》</a:t>
            </a:r>
            <a:endParaRPr lang="ja-JP" altLang="en-US" sz="1050" kern="100" dirty="0">
              <a:effectLst/>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17C4D64-1917-4023-B629-A393B0FBC942}"/>
              </a:ext>
            </a:extLst>
          </p:cNvPr>
          <p:cNvSpPr txBox="1"/>
          <p:nvPr/>
        </p:nvSpPr>
        <p:spPr>
          <a:xfrm>
            <a:off x="130535" y="3753664"/>
            <a:ext cx="8869072" cy="750971"/>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00" kern="100" dirty="0">
                <a:effectLst/>
                <a:latin typeface="Meiryo UI" panose="020B0604030504040204" pitchFamily="50" charset="-128"/>
                <a:ea typeface="Meiryo UI" panose="020B0604030504040204" pitchFamily="50" charset="-128"/>
              </a:rPr>
              <a:t>職員による</a:t>
            </a:r>
            <a:r>
              <a:rPr lang="en-US" altLang="ja-JP" sz="1000" kern="100" dirty="0">
                <a:effectLst/>
                <a:latin typeface="Meiryo UI" panose="020B0604030504040204" pitchFamily="50" charset="-128"/>
                <a:ea typeface="Meiryo UI" panose="020B0604030504040204" pitchFamily="50" charset="-128"/>
              </a:rPr>
              <a:t>3</a:t>
            </a:r>
            <a:r>
              <a:rPr lang="ja-JP" altLang="en-US" sz="1000" kern="100" dirty="0">
                <a:effectLst/>
                <a:latin typeface="Meiryo UI" panose="020B0604030504040204" pitchFamily="50" charset="-128"/>
                <a:ea typeface="Meiryo UI" panose="020B0604030504040204" pitchFamily="50" charset="-128"/>
              </a:rPr>
              <a:t>年に</a:t>
            </a:r>
            <a:r>
              <a:rPr lang="en-US" altLang="ja-JP" sz="1000" kern="100" dirty="0">
                <a:effectLst/>
                <a:latin typeface="Meiryo UI" panose="020B0604030504040204" pitchFamily="50" charset="-128"/>
                <a:ea typeface="Meiryo UI" panose="020B0604030504040204" pitchFamily="50" charset="-128"/>
              </a:rPr>
              <a:t>1</a:t>
            </a:r>
            <a:r>
              <a:rPr lang="ja-JP" altLang="en-US" sz="1000" kern="100" dirty="0">
                <a:effectLst/>
                <a:latin typeface="Meiryo UI" panose="020B0604030504040204" pitchFamily="50" charset="-128"/>
                <a:ea typeface="Meiryo UI" panose="020B0604030504040204" pitchFamily="50" charset="-128"/>
              </a:rPr>
              <a:t>回の施設点検を実施し、施設の損傷度から健全度評価を行い、適切に維持管理することで、施設の損傷による災害は発生しなかった。ただし、点検や</a:t>
            </a:r>
            <a:r>
              <a:rPr lang="ja-JP" altLang="en-US" sz="1000" kern="100" dirty="0">
                <a:latin typeface="Meiryo UI" panose="020B0604030504040204" pitchFamily="50" charset="-128"/>
                <a:ea typeface="Meiryo UI" panose="020B0604030504040204" pitchFamily="50" charset="-128"/>
              </a:rPr>
              <a:t>評価を行うには技術を要するため、技術職員の不足による体制の維持が懸念される。また</a:t>
            </a:r>
            <a:r>
              <a:rPr lang="ja-JP" altLang="en-US" sz="1000" kern="100" dirty="0">
                <a:effectLst/>
                <a:latin typeface="Meiryo UI" panose="020B0604030504040204" pitchFamily="50" charset="-128"/>
                <a:ea typeface="Meiryo UI" panose="020B0604030504040204" pitchFamily="50" charset="-128"/>
              </a:rPr>
              <a:t>国の最新の点検要領では、健全度により点検間隔を適切に設定することとされているが、現行の点検計画では、施設の健全度による点検間隔が考慮されておらず、全施設一律の点検間隔となっている課題も</a:t>
            </a:r>
            <a:r>
              <a:rPr lang="ja-JP" altLang="en-US" sz="1000" kern="100" dirty="0">
                <a:latin typeface="Meiryo UI" panose="020B0604030504040204" pitchFamily="50" charset="-128"/>
                <a:ea typeface="Meiryo UI" panose="020B0604030504040204" pitchFamily="50" charset="-128"/>
              </a:rPr>
              <a:t>見られた。</a:t>
            </a:r>
            <a:endParaRPr lang="en-US" altLang="ja-JP" sz="1000" kern="100" dirty="0">
              <a:effectLst/>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BB2EA0-EE39-427F-93DF-A8765647DCA7}"/>
              </a:ext>
            </a:extLst>
          </p:cNvPr>
          <p:cNvSpPr txBox="1"/>
          <p:nvPr/>
        </p:nvSpPr>
        <p:spPr>
          <a:xfrm>
            <a:off x="251520" y="2226779"/>
            <a:ext cx="4374908" cy="1357690"/>
          </a:xfrm>
          <a:prstGeom prst="rect">
            <a:avLst/>
          </a:prstGeom>
          <a:noFill/>
          <a:ln>
            <a:solidFill>
              <a:schemeClr val="tx1"/>
            </a:solidFill>
          </a:ln>
        </p:spPr>
        <p:txBody>
          <a:bodyPr wrap="square" rtlCol="0" anchor="t">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プロセス評価</a:t>
            </a:r>
            <a:r>
              <a:rPr lang="en-US" altLang="ja-JP" sz="1100" kern="100" dirty="0">
                <a:effectLst/>
                <a:latin typeface="Meiryo UI" panose="020B0604030504040204" pitchFamily="50" charset="-128"/>
                <a:ea typeface="Meiryo UI" panose="020B0604030504040204" pitchFamily="50" charset="-128"/>
              </a:rPr>
              <a:t>】</a:t>
            </a:r>
          </a:p>
          <a:p>
            <a:pPr algn="just"/>
            <a:r>
              <a:rPr lang="ja-JP" altLang="en-US" sz="1000" kern="100" dirty="0">
                <a:effectLst/>
                <a:latin typeface="Meiryo UI" panose="020B0604030504040204" pitchFamily="50" charset="-128"/>
                <a:ea typeface="Meiryo UI" panose="020B0604030504040204" pitchFamily="50" charset="-128"/>
              </a:rPr>
              <a:t>・砂防関係施設については、３年に１回、職員による施設点検を実施している。</a:t>
            </a:r>
            <a:endParaRPr lang="en-US" altLang="ja-JP" sz="1000" kern="100" dirty="0">
              <a:effectLst/>
              <a:latin typeface="Meiryo UI" panose="020B0604030504040204" pitchFamily="50" charset="-128"/>
              <a:ea typeface="Meiryo UI" panose="020B0604030504040204" pitchFamily="50" charset="-128"/>
            </a:endParaRPr>
          </a:p>
          <a:p>
            <a:pPr algn="just"/>
            <a:r>
              <a:rPr lang="ja-JP" altLang="en-US" sz="1000" kern="100" dirty="0">
                <a:effectLst/>
                <a:latin typeface="Meiryo UI" panose="020B0604030504040204" pitchFamily="50" charset="-128"/>
                <a:ea typeface="Meiryo UI" panose="020B0604030504040204" pitchFamily="50" charset="-128"/>
              </a:rPr>
              <a:t>・ただし、砂防業務に携わったことのある技術職員が不足及び減少しており、今後は</a:t>
            </a:r>
            <a:r>
              <a:rPr lang="ja-JP" altLang="ja-JP" sz="1000" kern="100" dirty="0">
                <a:effectLst/>
                <a:latin typeface="Meiryo UI" panose="020B0604030504040204" pitchFamily="50" charset="-128"/>
                <a:ea typeface="Meiryo UI" panose="020B0604030504040204" pitchFamily="50" charset="-128"/>
              </a:rPr>
              <a:t>点検体制の</a:t>
            </a:r>
            <a:r>
              <a:rPr lang="ja-JP" altLang="en-US" sz="1000" kern="100" dirty="0">
                <a:effectLst/>
                <a:latin typeface="Meiryo UI" panose="020B0604030504040204" pitchFamily="50" charset="-128"/>
                <a:ea typeface="Meiryo UI" panose="020B0604030504040204" pitchFamily="50" charset="-128"/>
              </a:rPr>
              <a:t>確保に課題がある。</a:t>
            </a:r>
          </a:p>
          <a:p>
            <a:pPr algn="just"/>
            <a:r>
              <a:rPr lang="ja-JP" altLang="en-US" sz="1000" kern="100" dirty="0">
                <a:effectLst/>
                <a:latin typeface="Meiryo UI" panose="020B0604030504040204" pitchFamily="50" charset="-128"/>
                <a:ea typeface="Meiryo UI" panose="020B0604030504040204" pitchFamily="50" charset="-128"/>
              </a:rPr>
              <a:t>・また、国の最新の点検要領では、健全度により点検間隔を適切に設定することとされているが、現行の点検計画では、施設の健全度による点検間隔が考慮されておらず、全施設一律の点検間隔となっている。</a:t>
            </a:r>
            <a:endParaRPr lang="en-US" altLang="ja-JP" sz="1000" kern="100" dirty="0">
              <a:latin typeface="Meiryo UI" panose="020B0604030504040204" pitchFamily="50" charset="-128"/>
              <a:ea typeface="Meiryo UI" panose="020B0604030504040204" pitchFamily="50" charset="-128"/>
            </a:endParaRPr>
          </a:p>
          <a:p>
            <a:pPr algn="just"/>
            <a:r>
              <a:rPr lang="ja-JP" altLang="en-US" sz="1000" kern="100" dirty="0">
                <a:effectLst/>
                <a:latin typeface="Meiryo UI" panose="020B0604030504040204" pitchFamily="50" charset="-128"/>
                <a:ea typeface="Meiryo UI" panose="020B0604030504040204" pitchFamily="50" charset="-128"/>
              </a:rPr>
              <a:t>・高低差のある箇所や上流部の砂防堰堤等、接近して点検できない課題がある。</a:t>
            </a:r>
            <a:endParaRPr lang="en-US" altLang="ja-JP" sz="1000" kern="100" dirty="0">
              <a:effectLst/>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CD866644-5BA6-4F32-B1EB-342EDD8538DC}"/>
              </a:ext>
            </a:extLst>
          </p:cNvPr>
          <p:cNvSpPr txBox="1"/>
          <p:nvPr/>
        </p:nvSpPr>
        <p:spPr>
          <a:xfrm>
            <a:off x="4737224" y="2152688"/>
            <a:ext cx="4155256" cy="1431781"/>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endParaRPr lang="en-US" altLang="ja-JP" sz="1050" kern="100" dirty="0">
              <a:effectLst/>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・各損傷</a:t>
            </a:r>
            <a:r>
              <a:rPr lang="ja-JP" altLang="en-US" sz="1050" dirty="0">
                <a:latin typeface="Meiryo UI" panose="020B0604030504040204" pitchFamily="50" charset="-128"/>
                <a:ea typeface="Meiryo UI" panose="020B0604030504040204" pitchFamily="50" charset="-128"/>
              </a:rPr>
              <a:t>箇所</a:t>
            </a:r>
            <a:r>
              <a:rPr kumimoji="1" lang="ja-JP" altLang="en-US" sz="1050" dirty="0">
                <a:latin typeface="Meiryo UI" panose="020B0604030504040204" pitchFamily="50" charset="-128"/>
                <a:ea typeface="Meiryo UI" panose="020B0604030504040204" pitchFamily="50" charset="-128"/>
              </a:rPr>
              <a:t>の状態変化を把握し、</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適切に</a:t>
            </a:r>
            <a:r>
              <a:rPr kumimoji="1" lang="ja-JP" altLang="en-US" sz="1050" dirty="0">
                <a:latin typeface="Meiryo UI" panose="020B0604030504040204" pitchFamily="50" charset="-128"/>
                <a:ea typeface="Meiryo UI" panose="020B0604030504040204" pitchFamily="50" charset="-128"/>
              </a:rPr>
              <a:t>維持管理することで施設の</a:t>
            </a:r>
            <a:endParaRPr kumimoji="1"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損傷</a:t>
            </a:r>
            <a:r>
              <a:rPr lang="ja-JP" altLang="en-US" sz="1050" dirty="0">
                <a:latin typeface="Meiryo UI" panose="020B0604030504040204" pitchFamily="50" charset="-128"/>
                <a:ea typeface="Meiryo UI" panose="020B0604030504040204" pitchFamily="50" charset="-128"/>
              </a:rPr>
              <a:t>による</a:t>
            </a:r>
            <a:r>
              <a:rPr kumimoji="1" lang="ja-JP" altLang="en-US" sz="1050" dirty="0">
                <a:latin typeface="Meiryo UI" panose="020B0604030504040204" pitchFamily="50" charset="-128"/>
                <a:ea typeface="Meiryo UI" panose="020B0604030504040204" pitchFamily="50" charset="-128"/>
              </a:rPr>
              <a:t>災害はなかった</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lang="ja-JP" altLang="ja-JP" sz="1050" kern="100" dirty="0">
                <a:effectLst/>
                <a:latin typeface="Meiryo UI" panose="020B0604030504040204" pitchFamily="50" charset="-128"/>
                <a:ea typeface="Meiryo UI" panose="020B0604030504040204" pitchFamily="50" charset="-128"/>
              </a:rPr>
              <a:t>砂防業務に携わったことのある技術</a:t>
            </a:r>
            <a:r>
              <a:rPr lang="ja-JP" altLang="en-US" sz="1050" kern="100" dirty="0">
                <a:effectLst/>
                <a:latin typeface="Meiryo UI" panose="020B0604030504040204" pitchFamily="50" charset="-128"/>
                <a:ea typeface="Meiryo UI" panose="020B0604030504040204" pitchFamily="50" charset="-128"/>
              </a:rPr>
              <a:t>職員</a:t>
            </a:r>
            <a:endParaRPr lang="en-US" altLang="ja-JP" sz="1050" kern="100" dirty="0">
              <a:effectLst/>
              <a:latin typeface="Meiryo UI" panose="020B0604030504040204" pitchFamily="50" charset="-128"/>
              <a:ea typeface="Meiryo UI" panose="020B0604030504040204" pitchFamily="50" charset="-128"/>
            </a:endParaRPr>
          </a:p>
          <a:p>
            <a:r>
              <a:rPr lang="en-US" altLang="ja-JP" sz="1050" kern="100" dirty="0">
                <a:latin typeface="Meiryo UI" panose="020B0604030504040204" pitchFamily="50" charset="-128"/>
                <a:ea typeface="Meiryo UI" panose="020B0604030504040204" pitchFamily="50" charset="-128"/>
              </a:rPr>
              <a:t> </a:t>
            </a:r>
            <a:r>
              <a:rPr lang="ja-JP" altLang="ja-JP" sz="1050" kern="100" dirty="0">
                <a:effectLst/>
                <a:latin typeface="Meiryo UI" panose="020B0604030504040204" pitchFamily="50" charset="-128"/>
                <a:ea typeface="Meiryo UI" panose="020B0604030504040204" pitchFamily="50" charset="-128"/>
              </a:rPr>
              <a:t>が不足及び減少して</a:t>
            </a:r>
            <a:r>
              <a:rPr lang="ja-JP" altLang="en-US" sz="1050" kern="100" dirty="0">
                <a:effectLst/>
                <a:latin typeface="Meiryo UI" panose="020B0604030504040204" pitchFamily="50" charset="-128"/>
                <a:ea typeface="Meiryo UI" panose="020B0604030504040204" pitchFamily="50" charset="-128"/>
              </a:rPr>
              <a:t>いることから</a:t>
            </a:r>
            <a:r>
              <a:rPr lang="ja-JP" altLang="ja-JP" sz="1050" kern="100" dirty="0">
                <a:effectLst/>
                <a:latin typeface="Meiryo UI" panose="020B0604030504040204" pitchFamily="50" charset="-128"/>
                <a:ea typeface="Meiryo UI" panose="020B0604030504040204" pitchFamily="50" charset="-128"/>
              </a:rPr>
              <a:t>、</a:t>
            </a:r>
            <a:r>
              <a:rPr lang="ja-JP" altLang="en-US" sz="1050" kern="100" dirty="0">
                <a:effectLst/>
                <a:latin typeface="Meiryo UI" panose="020B0604030504040204" pitchFamily="50" charset="-128"/>
                <a:ea typeface="Meiryo UI" panose="020B0604030504040204" pitchFamily="50" charset="-128"/>
              </a:rPr>
              <a:t>適切</a:t>
            </a:r>
            <a:endParaRPr lang="en-US" altLang="ja-JP" sz="1050" kern="100" dirty="0">
              <a:effectLst/>
              <a:latin typeface="Meiryo UI" panose="020B0604030504040204" pitchFamily="50" charset="-128"/>
              <a:ea typeface="Meiryo UI" panose="020B0604030504040204" pitchFamily="50" charset="-128"/>
            </a:endParaRPr>
          </a:p>
          <a:p>
            <a:r>
              <a:rPr lang="ja-JP" altLang="en-US" sz="1050" kern="100" dirty="0">
                <a:effectLst/>
                <a:latin typeface="Meiryo UI" panose="020B0604030504040204" pitchFamily="50" charset="-128"/>
                <a:ea typeface="Meiryo UI" panose="020B0604030504040204" pitchFamily="50" charset="-128"/>
              </a:rPr>
              <a:t> に施設の損傷度及び健全度評価を</a:t>
            </a:r>
            <a:endParaRPr lang="en-US" altLang="ja-JP" sz="1050" kern="100" dirty="0">
              <a:effectLst/>
              <a:latin typeface="Meiryo UI" panose="020B0604030504040204" pitchFamily="50" charset="-128"/>
              <a:ea typeface="Meiryo UI" panose="020B0604030504040204" pitchFamily="50" charset="-128"/>
            </a:endParaRPr>
          </a:p>
          <a:p>
            <a:r>
              <a:rPr lang="ja-JP" altLang="en-US" sz="1050" kern="100" dirty="0">
                <a:effectLst/>
                <a:latin typeface="Meiryo UI" panose="020B0604030504040204" pitchFamily="50" charset="-128"/>
                <a:ea typeface="Meiryo UI" panose="020B0604030504040204" pitchFamily="50" charset="-128"/>
              </a:rPr>
              <a:t> 行えないことが懸念される</a:t>
            </a:r>
            <a:r>
              <a:rPr lang="ja-JP" altLang="en-US" sz="1050" kern="10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endParaRPr kumimoji="1" lang="ja-JP" altLang="en-US" sz="105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8918A52C-A2D3-4C08-B739-8C922107CC41}"/>
              </a:ext>
            </a:extLst>
          </p:cNvPr>
          <p:cNvSpPr txBox="1"/>
          <p:nvPr/>
        </p:nvSpPr>
        <p:spPr>
          <a:xfrm>
            <a:off x="146215" y="4732252"/>
            <a:ext cx="8869072" cy="1021261"/>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000" dirty="0">
                <a:latin typeface="Meiryo UI" panose="020B0604030504040204" pitchFamily="50" charset="-128"/>
                <a:ea typeface="Meiryo UI" panose="020B0604030504040204" pitchFamily="50" charset="-128"/>
              </a:rPr>
              <a:t>&lt;</a:t>
            </a:r>
            <a:r>
              <a:rPr lang="ja-JP" altLang="en-US" sz="1000" dirty="0">
                <a:latin typeface="Meiryo UI" panose="020B0604030504040204" pitchFamily="50" charset="-128"/>
                <a:ea typeface="Meiryo UI" panose="020B0604030504040204" pitchFamily="50" charset="-128"/>
              </a:rPr>
              <a:t>プロセスにおける課題</a:t>
            </a:r>
            <a:r>
              <a:rPr lang="en-US" altLang="ja-JP" sz="1000" dirty="0">
                <a:latin typeface="Meiryo UI" panose="020B0604030504040204" pitchFamily="50" charset="-128"/>
                <a:ea typeface="Meiryo UI" panose="020B0604030504040204" pitchFamily="50" charset="-128"/>
              </a:rPr>
              <a:t>&gt;</a:t>
            </a:r>
          </a:p>
          <a:p>
            <a:r>
              <a:rPr lang="ja-JP" altLang="en-US" sz="10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点検を行うには技術を要するため、技術職員の不足による体制の維持が懸念される。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課題２</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r>
              <a:rPr lang="ja-JP" altLang="en-US" sz="1000" kern="100" dirty="0">
                <a:effectLst/>
                <a:latin typeface="Meiryo UI" panose="020B0604030504040204" pitchFamily="50" charset="-128"/>
                <a:ea typeface="Meiryo UI" panose="020B0604030504040204" pitchFamily="50" charset="-128"/>
              </a:rPr>
              <a:t>施設の健全度を考慮した点検間隔の設定がなされていない。</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課題３</a:t>
            </a:r>
            <a:r>
              <a:rPr lang="en-US" altLang="ja-JP" sz="10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高低差のある場所など接近して点検できない箇所がある。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課題４</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&lt;</a:t>
            </a:r>
            <a:r>
              <a:rPr lang="ja-JP" altLang="en-US" sz="1000" dirty="0">
                <a:latin typeface="Meiryo UI" panose="020B0604030504040204" pitchFamily="50" charset="-128"/>
                <a:ea typeface="Meiryo UI" panose="020B0604030504040204" pitchFamily="50" charset="-128"/>
              </a:rPr>
              <a:t>アウトプットにおける課題</a:t>
            </a:r>
            <a:r>
              <a:rPr lang="en-US" altLang="ja-JP" sz="1000" dirty="0">
                <a:latin typeface="Meiryo UI" panose="020B0604030504040204" pitchFamily="50" charset="-128"/>
                <a:ea typeface="Meiryo UI" panose="020B0604030504040204" pitchFamily="50" charset="-128"/>
              </a:rPr>
              <a:t>&gt;</a:t>
            </a:r>
          </a:p>
          <a:p>
            <a:r>
              <a:rPr lang="ja-JP" altLang="en-US" sz="10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評価を行うには技術を要するため、技術職員の不足による体制の維持が懸念される。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課題２</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p>
          <a:p>
            <a:endParaRPr lang="en-US" altLang="ja-JP" sz="1000" dirty="0">
              <a:latin typeface="Meiryo UI" panose="020B0604030504040204" pitchFamily="50" charset="-128"/>
              <a:ea typeface="Meiryo UI" panose="020B0604030504040204" pitchFamily="50" charset="-128"/>
            </a:endParaRPr>
          </a:p>
          <a:p>
            <a:endParaRPr lang="en-US" altLang="ja-JP" sz="1000" b="1" dirty="0">
              <a:latin typeface="Meiryo UI" panose="020B0604030504040204" pitchFamily="50" charset="-128"/>
              <a:ea typeface="Meiryo UI" panose="020B0604030504040204" pitchFamily="50" charset="-128"/>
            </a:endParaRPr>
          </a:p>
        </p:txBody>
      </p:sp>
      <p:sp>
        <p:nvSpPr>
          <p:cNvPr id="17" name="フローチャート: 組合せ 16">
            <a:extLst>
              <a:ext uri="{FF2B5EF4-FFF2-40B4-BE49-F238E27FC236}">
                <a16:creationId xmlns:a16="http://schemas.microsoft.com/office/drawing/2014/main" id="{BBED0AA9-FA82-4345-BEC6-94F0BE84BE22}"/>
              </a:ext>
            </a:extLst>
          </p:cNvPr>
          <p:cNvSpPr/>
          <p:nvPr/>
        </p:nvSpPr>
        <p:spPr>
          <a:xfrm>
            <a:off x="3724301" y="1778722"/>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8" name="フローチャート: 組合せ 17">
            <a:extLst>
              <a:ext uri="{FF2B5EF4-FFF2-40B4-BE49-F238E27FC236}">
                <a16:creationId xmlns:a16="http://schemas.microsoft.com/office/drawing/2014/main" id="{13BD220C-E868-409A-B2A0-E1E5392A24FF}"/>
              </a:ext>
            </a:extLst>
          </p:cNvPr>
          <p:cNvSpPr/>
          <p:nvPr/>
        </p:nvSpPr>
        <p:spPr>
          <a:xfrm>
            <a:off x="3724300" y="3651890"/>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9" name="フローチャート: 組合せ 18">
            <a:extLst>
              <a:ext uri="{FF2B5EF4-FFF2-40B4-BE49-F238E27FC236}">
                <a16:creationId xmlns:a16="http://schemas.microsoft.com/office/drawing/2014/main" id="{80C54F54-7009-4347-9C51-0C9BCAC2CC95}"/>
              </a:ext>
            </a:extLst>
          </p:cNvPr>
          <p:cNvSpPr/>
          <p:nvPr/>
        </p:nvSpPr>
        <p:spPr>
          <a:xfrm>
            <a:off x="3741720" y="4606158"/>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B25041C3-4F7B-4FBF-B378-E18616BD06CA}"/>
              </a:ext>
            </a:extLst>
          </p:cNvPr>
          <p:cNvPicPr>
            <a:picLocks noChangeAspect="1"/>
          </p:cNvPicPr>
          <p:nvPr/>
        </p:nvPicPr>
        <p:blipFill rotWithShape="1">
          <a:blip r:embed="rId3"/>
          <a:srcRect t="5127" b="9246"/>
          <a:stretch/>
        </p:blipFill>
        <p:spPr>
          <a:xfrm>
            <a:off x="7020272" y="2196299"/>
            <a:ext cx="1761412" cy="1030012"/>
          </a:xfrm>
          <a:prstGeom prst="rect">
            <a:avLst/>
          </a:prstGeom>
          <a:noFill/>
        </p:spPr>
      </p:pic>
      <p:sp>
        <p:nvSpPr>
          <p:cNvPr id="25" name="正方形/長方形 24">
            <a:extLst>
              <a:ext uri="{FF2B5EF4-FFF2-40B4-BE49-F238E27FC236}">
                <a16:creationId xmlns:a16="http://schemas.microsoft.com/office/drawing/2014/main" id="{8B469E2A-F873-4A4D-ADFC-D11A632F6C45}"/>
              </a:ext>
            </a:extLst>
          </p:cNvPr>
          <p:cNvSpPr/>
          <p:nvPr/>
        </p:nvSpPr>
        <p:spPr>
          <a:xfrm>
            <a:off x="7437259" y="3260091"/>
            <a:ext cx="1008112" cy="30530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健全度</a:t>
            </a:r>
            <a:r>
              <a:rPr kumimoji="1" lang="en-US" altLang="ja-JP" sz="600" dirty="0">
                <a:solidFill>
                  <a:schemeClr val="tx1"/>
                </a:solidFill>
                <a:latin typeface="Meiryo UI" panose="020B0604030504040204" pitchFamily="50" charset="-128"/>
                <a:ea typeface="Meiryo UI" panose="020B0604030504040204" pitchFamily="50" charset="-128"/>
              </a:rPr>
              <a:t>C:</a:t>
            </a:r>
            <a:r>
              <a:rPr kumimoji="1" lang="ja-JP" altLang="en-US" sz="600" dirty="0">
                <a:solidFill>
                  <a:schemeClr val="tx1"/>
                </a:solidFill>
                <a:latin typeface="Meiryo UI" panose="020B0604030504040204" pitchFamily="50" charset="-128"/>
                <a:ea typeface="Meiryo UI" panose="020B0604030504040204" pitchFamily="50" charset="-128"/>
              </a:rPr>
              <a:t>要対策</a:t>
            </a:r>
            <a:endParaRPr kumimoji="1" lang="en-US" altLang="ja-JP" sz="600" dirty="0">
              <a:solidFill>
                <a:schemeClr val="tx1"/>
              </a:solidFill>
              <a:latin typeface="Meiryo UI" panose="020B0604030504040204" pitchFamily="50" charset="-128"/>
              <a:ea typeface="Meiryo UI" panose="020B0604030504040204" pitchFamily="50" charset="-128"/>
            </a:endParaRPr>
          </a:p>
          <a:p>
            <a:r>
              <a:rPr lang="ja-JP" altLang="en-US" sz="600" dirty="0">
                <a:solidFill>
                  <a:schemeClr val="tx1"/>
                </a:solidFill>
                <a:latin typeface="Meiryo UI" panose="020B0604030504040204" pitchFamily="50" charset="-128"/>
                <a:ea typeface="Meiryo UI" panose="020B0604030504040204" pitchFamily="50" charset="-128"/>
              </a:rPr>
              <a:t>健全度</a:t>
            </a:r>
            <a:r>
              <a:rPr lang="en-US" altLang="ja-JP" sz="600" dirty="0">
                <a:solidFill>
                  <a:schemeClr val="tx1"/>
                </a:solidFill>
                <a:latin typeface="Meiryo UI" panose="020B0604030504040204" pitchFamily="50" charset="-128"/>
                <a:ea typeface="Meiryo UI" panose="020B0604030504040204" pitchFamily="50" charset="-128"/>
              </a:rPr>
              <a:t>B:</a:t>
            </a:r>
            <a:r>
              <a:rPr lang="ja-JP" altLang="en-US" sz="600" dirty="0">
                <a:solidFill>
                  <a:schemeClr val="tx1"/>
                </a:solidFill>
                <a:latin typeface="Meiryo UI" panose="020B0604030504040204" pitchFamily="50" charset="-128"/>
                <a:ea typeface="Meiryo UI" panose="020B0604030504040204" pitchFamily="50" charset="-128"/>
              </a:rPr>
              <a:t>経過観察</a:t>
            </a:r>
            <a:endParaRPr lang="en-US" altLang="ja-JP" sz="600" dirty="0">
              <a:solidFill>
                <a:schemeClr val="tx1"/>
              </a:solidFill>
              <a:latin typeface="Meiryo UI" panose="020B0604030504040204" pitchFamily="50" charset="-128"/>
              <a:ea typeface="Meiryo UI" panose="020B0604030504040204" pitchFamily="50" charset="-128"/>
            </a:endParaRPr>
          </a:p>
          <a:p>
            <a:r>
              <a:rPr lang="ja-JP" altLang="en-US" sz="600" dirty="0">
                <a:solidFill>
                  <a:schemeClr val="tx1"/>
                </a:solidFill>
                <a:latin typeface="Meiryo UI" panose="020B0604030504040204" pitchFamily="50" charset="-128"/>
                <a:ea typeface="Meiryo UI" panose="020B0604030504040204" pitchFamily="50" charset="-128"/>
              </a:rPr>
              <a:t>健全度</a:t>
            </a:r>
            <a:r>
              <a:rPr lang="en-US" altLang="ja-JP" sz="600" dirty="0">
                <a:solidFill>
                  <a:schemeClr val="tx1"/>
                </a:solidFill>
                <a:latin typeface="Meiryo UI" panose="020B0604030504040204" pitchFamily="50" charset="-128"/>
                <a:ea typeface="Meiryo UI" panose="020B0604030504040204" pitchFamily="50" charset="-128"/>
              </a:rPr>
              <a:t>A</a:t>
            </a:r>
            <a:r>
              <a:rPr kumimoji="1" lang="en-US" altLang="ja-JP" sz="600" dirty="0">
                <a:solidFill>
                  <a:schemeClr val="tx1"/>
                </a:solidFill>
                <a:latin typeface="Meiryo UI" panose="020B0604030504040204" pitchFamily="50" charset="-128"/>
                <a:ea typeface="Meiryo UI" panose="020B0604030504040204" pitchFamily="50" charset="-128"/>
              </a:rPr>
              <a:t>:</a:t>
            </a:r>
            <a:r>
              <a:rPr kumimoji="1" lang="ja-JP" altLang="en-US" sz="600" dirty="0">
                <a:solidFill>
                  <a:schemeClr val="tx1"/>
                </a:solidFill>
                <a:latin typeface="Meiryo UI" panose="020B0604030504040204" pitchFamily="50" charset="-128"/>
                <a:ea typeface="Meiryo UI" panose="020B0604030504040204" pitchFamily="50" charset="-128"/>
              </a:rPr>
              <a:t>対策不要</a:t>
            </a:r>
            <a:endParaRPr kumimoji="1" lang="en-US" altLang="ja-JP" sz="600" dirty="0">
              <a:solidFill>
                <a:schemeClr val="tx1"/>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BFC1ABC1-FBDF-4D9F-8290-9025ED7E0443}"/>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1" name="テキスト ボックス 20">
            <a:extLst>
              <a:ext uri="{FF2B5EF4-FFF2-40B4-BE49-F238E27FC236}">
                <a16:creationId xmlns:a16="http://schemas.microsoft.com/office/drawing/2014/main" id="{0C6E782C-D362-41A2-8E9E-AE9A82F5995D}"/>
              </a:ext>
            </a:extLst>
          </p:cNvPr>
          <p:cNvSpPr txBox="1"/>
          <p:nvPr/>
        </p:nvSpPr>
        <p:spPr>
          <a:xfrm>
            <a:off x="146215" y="5940585"/>
            <a:ext cx="8869073" cy="852471"/>
          </a:xfrm>
          <a:prstGeom prst="rect">
            <a:avLst/>
          </a:prstGeom>
          <a:noFill/>
          <a:ln>
            <a:solidFill>
              <a:schemeClr val="tx1"/>
            </a:solidFill>
          </a:ln>
        </p:spPr>
        <p:txBody>
          <a:bodyPr wrap="square" rtlCol="0" anchor="t">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次期計画に向けた対応方針</a:t>
            </a:r>
            <a:r>
              <a:rPr lang="en-US" altLang="ja-JP" sz="1100" kern="100" dirty="0">
                <a:effectLst/>
                <a:latin typeface="Meiryo UI" panose="020B0604030504040204" pitchFamily="50" charset="-128"/>
                <a:ea typeface="Meiryo UI" panose="020B0604030504040204" pitchFamily="50" charset="-128"/>
              </a:rPr>
              <a:t>】</a:t>
            </a:r>
          </a:p>
          <a:p>
            <a:pPr algn="just"/>
            <a:r>
              <a:rPr lang="ja-JP" altLang="en-US" sz="1050" kern="100" dirty="0">
                <a:latin typeface="Meiryo UI" panose="020B0604030504040204" pitchFamily="50" charset="-128"/>
                <a:ea typeface="Meiryo UI" panose="020B0604030504040204" pitchFamily="50" charset="-128"/>
              </a:rPr>
              <a:t>・</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課題１</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国基準に基づく</a:t>
            </a:r>
            <a:r>
              <a:rPr lang="ja-JP" altLang="en-US" sz="1050" kern="100" dirty="0">
                <a:effectLst/>
                <a:latin typeface="Meiryo UI" panose="020B0604030504040204" pitchFamily="50" charset="-128"/>
                <a:ea typeface="Meiryo UI" panose="020B0604030504040204" pitchFamily="50" charset="-128"/>
              </a:rPr>
              <a:t>評価の考え方、及び管理水準の設定に対する考え方を次期計画に追加する。</a:t>
            </a:r>
            <a:r>
              <a:rPr lang="ja-JP" altLang="en-US" sz="1050" kern="100" dirty="0">
                <a:latin typeface="Meiryo UI" panose="020B0604030504040204" pitchFamily="50" charset="-128"/>
                <a:ea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rPr>
              <a:t>※</a:t>
            </a:r>
            <a:r>
              <a:rPr lang="ja-JP" altLang="en-US" sz="1050" kern="100" dirty="0">
                <a:effectLst/>
                <a:latin typeface="Meiryo UI" panose="020B0604030504040204" pitchFamily="50" charset="-128"/>
                <a:ea typeface="Meiryo UI" panose="020B0604030504040204" pitchFamily="50" charset="-128"/>
              </a:rPr>
              <a:t>現状における</a:t>
            </a:r>
            <a:r>
              <a:rPr lang="ja-JP" altLang="en-US" sz="1050" kern="100" dirty="0">
                <a:latin typeface="Meiryo UI" panose="020B0604030504040204" pitchFamily="50" charset="-128"/>
                <a:ea typeface="Meiryo UI" panose="020B0604030504040204" pitchFamily="50" charset="-128"/>
              </a:rPr>
              <a:t>評価の方法は参考資料</a:t>
            </a:r>
            <a:r>
              <a:rPr lang="en-US" altLang="ja-JP" sz="1050" kern="100" dirty="0">
                <a:effectLst/>
                <a:latin typeface="Meiryo UI" panose="020B0604030504040204" pitchFamily="50" charset="-128"/>
                <a:ea typeface="Meiryo UI" panose="020B0604030504040204" pitchFamily="50" charset="-128"/>
              </a:rPr>
              <a:t>P8</a:t>
            </a:r>
            <a:r>
              <a:rPr lang="ja-JP" altLang="en-US" sz="1050" kern="100" dirty="0">
                <a:effectLst/>
                <a:latin typeface="Meiryo UI" panose="020B0604030504040204" pitchFamily="50" charset="-128"/>
                <a:ea typeface="Meiryo UI" panose="020B0604030504040204" pitchFamily="50" charset="-128"/>
              </a:rPr>
              <a:t>）</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kern="100" dirty="0">
                <a:latin typeface="Meiryo UI" panose="020B0604030504040204" pitchFamily="50" charset="-128"/>
                <a:ea typeface="Meiryo UI" panose="020B0604030504040204" pitchFamily="50" charset="-128"/>
              </a:rPr>
              <a:t>・</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課題２</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コンサルタントによる点検の活用を検討する。</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kern="100" dirty="0">
                <a:latin typeface="Meiryo UI" panose="020B0604030504040204" pitchFamily="50" charset="-128"/>
                <a:ea typeface="Meiryo UI" panose="020B0604030504040204" pitchFamily="50" charset="-128"/>
              </a:rPr>
              <a:t>・</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課題３</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施設の健全度に応じた点検間隔を設定する。（</a:t>
            </a:r>
            <a:r>
              <a:rPr lang="en-US" altLang="ja-JP" sz="1050" kern="100" dirty="0">
                <a:effectLst/>
                <a:latin typeface="Meiryo UI" panose="020B0604030504040204" pitchFamily="50" charset="-128"/>
                <a:ea typeface="Meiryo UI" panose="020B0604030504040204" pitchFamily="50" charset="-128"/>
              </a:rPr>
              <a:t> ※</a:t>
            </a:r>
            <a:r>
              <a:rPr lang="ja-JP" altLang="en-US" sz="1050" kern="100" dirty="0">
                <a:effectLst/>
                <a:latin typeface="Meiryo UI" panose="020B0604030504040204" pitchFamily="50" charset="-128"/>
                <a:ea typeface="Meiryo UI" panose="020B0604030504040204" pitchFamily="50" charset="-128"/>
              </a:rPr>
              <a:t>国基準を踏まえた大阪府の考え方</a:t>
            </a:r>
            <a:r>
              <a:rPr lang="ja-JP" altLang="en-US" sz="1050" kern="100" dirty="0">
                <a:latin typeface="Meiryo UI" panose="020B0604030504040204" pitchFamily="50" charset="-128"/>
                <a:ea typeface="Meiryo UI" panose="020B0604030504040204" pitchFamily="50" charset="-128"/>
              </a:rPr>
              <a:t>は参考資料</a:t>
            </a:r>
            <a:r>
              <a:rPr lang="en-US" altLang="ja-JP" sz="1050" kern="100" dirty="0">
                <a:effectLst/>
                <a:latin typeface="Meiryo UI" panose="020B0604030504040204" pitchFamily="50" charset="-128"/>
                <a:ea typeface="Meiryo UI" panose="020B0604030504040204" pitchFamily="50" charset="-128"/>
              </a:rPr>
              <a:t>P9</a:t>
            </a:r>
            <a:r>
              <a:rPr lang="ja-JP" altLang="en-US" sz="1050" kern="100" dirty="0">
                <a:latin typeface="Meiryo UI" panose="020B0604030504040204" pitchFamily="50" charset="-128"/>
                <a:ea typeface="Meiryo UI" panose="020B0604030504040204" pitchFamily="50" charset="-128"/>
              </a:rPr>
              <a:t>）</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kern="100" dirty="0">
                <a:effectLst/>
                <a:latin typeface="Meiryo UI" panose="020B0604030504040204" pitchFamily="50" charset="-128"/>
                <a:ea typeface="Meiryo UI" panose="020B0604030504040204" pitchFamily="50" charset="-128"/>
              </a:rPr>
              <a:t>・</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課題４</a:t>
            </a:r>
            <a:r>
              <a:rPr lang="en-US" altLang="ja-JP" sz="1050" kern="100" dirty="0">
                <a:latin typeface="Meiryo UI" panose="020B0604030504040204" pitchFamily="50" charset="-128"/>
                <a:ea typeface="Meiryo UI" panose="020B0604030504040204" pitchFamily="50" charset="-128"/>
              </a:rPr>
              <a:t>》UAV</a:t>
            </a:r>
            <a:r>
              <a:rPr lang="ja-JP" altLang="en-US" sz="1050" kern="100" dirty="0">
                <a:latin typeface="Meiryo UI" panose="020B0604030504040204" pitchFamily="50" charset="-128"/>
                <a:ea typeface="Meiryo UI" panose="020B0604030504040204" pitchFamily="50" charset="-128"/>
              </a:rPr>
              <a:t>等を用いた施設点検手法について、点検要領に定める。</a:t>
            </a:r>
            <a:endParaRPr lang="en-US" altLang="ja-JP" sz="1050" kern="100" dirty="0">
              <a:effectLst/>
              <a:latin typeface="Meiryo UI" panose="020B0604030504040204" pitchFamily="50" charset="-128"/>
              <a:ea typeface="Meiryo UI" panose="020B0604030504040204" pitchFamily="50" charset="-128"/>
            </a:endParaRPr>
          </a:p>
        </p:txBody>
      </p:sp>
      <p:sp>
        <p:nvSpPr>
          <p:cNvPr id="22" name="フローチャート: 組合せ 21">
            <a:extLst>
              <a:ext uri="{FF2B5EF4-FFF2-40B4-BE49-F238E27FC236}">
                <a16:creationId xmlns:a16="http://schemas.microsoft.com/office/drawing/2014/main" id="{55EA12B6-7F1D-4570-9792-337CF7F77966}"/>
              </a:ext>
            </a:extLst>
          </p:cNvPr>
          <p:cNvSpPr/>
          <p:nvPr/>
        </p:nvSpPr>
        <p:spPr>
          <a:xfrm>
            <a:off x="3741720" y="5813519"/>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92353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BD6DD97-905F-4E23-AB94-10E7D5719536}"/>
              </a:ext>
            </a:extLst>
          </p:cNvPr>
          <p:cNvSpPr txBox="1"/>
          <p:nvPr/>
        </p:nvSpPr>
        <p:spPr>
          <a:xfrm>
            <a:off x="0" y="749017"/>
            <a:ext cx="9144000" cy="4893647"/>
          </a:xfrm>
          <a:prstGeom prst="rect">
            <a:avLst/>
          </a:prstGeom>
          <a:noFill/>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目次</a:t>
            </a:r>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rPr>
              <a:t>１</a:t>
            </a:r>
            <a:r>
              <a:rPr kumimoji="1" lang="ja-JP" altLang="en-US" sz="2400" b="1" dirty="0">
                <a:latin typeface="Meiryo UI" panose="020B0604030504040204" pitchFamily="50" charset="-128"/>
                <a:ea typeface="Meiryo UI" panose="020B0604030504040204" pitchFamily="50" charset="-128"/>
              </a:rPr>
              <a:t>．河川管理施設の現状</a:t>
            </a:r>
            <a:endParaRPr kumimoji="1" lang="en-US" altLang="ja-JP" sz="2400" b="1"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rPr>
              <a:t>２</a:t>
            </a:r>
            <a:r>
              <a:rPr kumimoji="1" lang="ja-JP" altLang="en-US" sz="2400" b="1" dirty="0">
                <a:latin typeface="Meiryo UI" panose="020B0604030504040204" pitchFamily="50" charset="-128"/>
                <a:ea typeface="Meiryo UI" panose="020B0604030504040204" pitchFamily="50" charset="-128"/>
              </a:rPr>
              <a:t>．現計画の</a:t>
            </a:r>
            <a:r>
              <a:rPr lang="ja-JP" altLang="en-US" sz="2400" b="1" dirty="0">
                <a:latin typeface="Meiryo UI" panose="020B0604030504040204" pitchFamily="50" charset="-128"/>
                <a:ea typeface="Meiryo UI" panose="020B0604030504040204" pitchFamily="50" charset="-128"/>
              </a:rPr>
              <a:t>検証、課題抽出及び対応方針</a:t>
            </a:r>
            <a:endParaRPr kumimoji="1" lang="en-US" altLang="ja-JP" sz="2400" b="1"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２－１　施設の点検・評価方法</a:t>
            </a:r>
            <a:endParaRPr kumimoji="1"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２－２　施設の更新フロー</a:t>
            </a:r>
            <a:endParaRPr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kumimoji="1" lang="ja-JP" altLang="en-US" sz="2400" b="1" dirty="0">
                <a:latin typeface="Meiryo UI" panose="020B0604030504040204" pitchFamily="50" charset="-128"/>
                <a:ea typeface="Meiryo UI" panose="020B0604030504040204" pitchFamily="50" charset="-128"/>
              </a:rPr>
              <a:t>３．第１回審議会　委員からの意見と対応方針</a:t>
            </a:r>
            <a:endParaRPr kumimoji="1" lang="en-US" altLang="ja-JP" sz="2400" b="1" dirty="0">
              <a:latin typeface="Meiryo UI" panose="020B0604030504040204" pitchFamily="50" charset="-128"/>
              <a:ea typeface="Meiryo UI" panose="020B0604030504040204" pitchFamily="50" charset="-128"/>
            </a:endParaRPr>
          </a:p>
          <a:p>
            <a:endParaRPr lang="en-US" altLang="ja-JP" sz="2400" b="1" dirty="0">
              <a:latin typeface="Meiryo UI" panose="020B0604030504040204" pitchFamily="50" charset="-128"/>
              <a:ea typeface="Meiryo UI" panose="020B0604030504040204" pitchFamily="50" charset="-128"/>
            </a:endParaRPr>
          </a:p>
          <a:p>
            <a:r>
              <a:rPr kumimoji="1" lang="ja-JP" altLang="en-US" sz="2400" b="1" dirty="0">
                <a:latin typeface="Meiryo UI" panose="020B0604030504040204" pitchFamily="50" charset="-128"/>
                <a:ea typeface="Meiryo UI" panose="020B0604030504040204" pitchFamily="50" charset="-128"/>
              </a:rPr>
              <a:t>４．まとめ</a:t>
            </a:r>
            <a:endParaRPr kumimoji="1" lang="en-US" altLang="ja-JP" sz="16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４－１　現計画の検証に基づく課題と対応方針</a:t>
            </a:r>
            <a:endParaRPr kumimoji="1"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４－２　</a:t>
            </a:r>
            <a:r>
              <a:rPr kumimoji="1" lang="ja-JP" altLang="en-US" sz="2000" dirty="0">
                <a:latin typeface="Meiryo UI" panose="020B0604030504040204" pitchFamily="50" charset="-128"/>
                <a:ea typeface="Meiryo UI" panose="020B0604030504040204" pitchFamily="50" charset="-128"/>
              </a:rPr>
              <a:t>第１回審議会の委員からの意見と対応方針</a:t>
            </a:r>
            <a:endParaRPr lang="en-US" altLang="ja-JP" sz="2400" dirty="0">
              <a:latin typeface="Meiryo UI" panose="020B0604030504040204" pitchFamily="50" charset="-128"/>
              <a:ea typeface="Meiryo UI" panose="020B0604030504040204" pitchFamily="50" charset="-128"/>
            </a:endParaRPr>
          </a:p>
        </p:txBody>
      </p:sp>
      <p:sp>
        <p:nvSpPr>
          <p:cNvPr id="4" name="スライド番号プレースホルダー 17">
            <a:extLst>
              <a:ext uri="{FF2B5EF4-FFF2-40B4-BE49-F238E27FC236}">
                <a16:creationId xmlns:a16="http://schemas.microsoft.com/office/drawing/2014/main" id="{3F7A9975-BBF1-41A6-B9ED-0A7D71CD652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a:t>
            </a:fld>
            <a:endParaRPr kumimoji="1" lang="ja-JP" altLang="en-US" dirty="0"/>
          </a:p>
        </p:txBody>
      </p:sp>
    </p:spTree>
    <p:extLst>
      <p:ext uri="{BB962C8B-B14F-4D97-AF65-F5344CB8AC3E}">
        <p14:creationId xmlns:p14="http://schemas.microsoft.com/office/powerpoint/2010/main" val="1383140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82117A1B-D8C5-4DFC-84A9-9A6AF6A0E58B}"/>
              </a:ext>
            </a:extLst>
          </p:cNvPr>
          <p:cNvSpPr txBox="1"/>
          <p:nvPr/>
        </p:nvSpPr>
        <p:spPr>
          <a:xfrm>
            <a:off x="167416" y="5720694"/>
            <a:ext cx="8869073" cy="1094607"/>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a:t>
            </a:r>
            <a:r>
              <a:rPr lang="en-US" altLang="ja-JP" sz="1050" dirty="0">
                <a:latin typeface="Meiryo UI" panose="020B0604030504040204" pitchFamily="50" charset="-128"/>
                <a:ea typeface="Meiryo UI" panose="020B0604030504040204" pitchFamily="50" charset="-128"/>
              </a:rPr>
              <a:t>2》</a:t>
            </a:r>
            <a:r>
              <a:rPr lang="ja-JP" altLang="en-US" sz="1050" kern="100" dirty="0">
                <a:latin typeface="Meiryo UI" panose="020B0604030504040204" pitchFamily="50" charset="-128"/>
                <a:ea typeface="Meiryo UI" panose="020B0604030504040204" pitchFamily="50" charset="-128"/>
              </a:rPr>
              <a:t>コンサルタントによる点検の活用を検討する。</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a:t>
            </a:r>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及び</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国の点検要領</a:t>
            </a:r>
            <a:r>
              <a:rPr lang="en-US" altLang="ja-JP" sz="1050" baseline="30000" dirty="0">
                <a:latin typeface="Meiryo UI" panose="020B0604030504040204" pitchFamily="50" charset="-128"/>
                <a:ea typeface="Meiryo UI" panose="020B0604030504040204" pitchFamily="50" charset="-128"/>
              </a:rPr>
              <a:t>※1</a:t>
            </a:r>
            <a:r>
              <a:rPr lang="ja-JP" altLang="en-US" sz="1050" kern="100" dirty="0">
                <a:latin typeface="Meiryo UI" panose="020B0604030504040204" pitchFamily="50" charset="-128"/>
                <a:ea typeface="Meiryo UI" panose="020B0604030504040204" pitchFamily="50" charset="-128"/>
              </a:rPr>
              <a:t>の対象となっている「</a:t>
            </a:r>
            <a:r>
              <a:rPr lang="ja-JP" altLang="en-US" sz="1050" dirty="0">
                <a:latin typeface="Meiryo UI" pitchFamily="50" charset="-128"/>
                <a:ea typeface="Meiryo UI" pitchFamily="50" charset="-128"/>
                <a:cs typeface="Meiryo UI" pitchFamily="50" charset="-128"/>
              </a:rPr>
              <a:t>機械設備を有する排水機場等の土木構造物」については、国基準</a:t>
            </a:r>
            <a:r>
              <a:rPr lang="en-US" altLang="ja-JP" sz="1050" baseline="30000" dirty="0">
                <a:latin typeface="Meiryo UI" pitchFamily="50" charset="-128"/>
                <a:ea typeface="Meiryo UI" pitchFamily="50" charset="-128"/>
                <a:cs typeface="Meiryo UI" pitchFamily="50" charset="-128"/>
              </a:rPr>
              <a:t>※2</a:t>
            </a:r>
            <a:r>
              <a:rPr lang="ja-JP" altLang="en-US" sz="1050" dirty="0">
                <a:latin typeface="Meiryo UI" pitchFamily="50" charset="-128"/>
                <a:ea typeface="Meiryo UI" pitchFamily="50" charset="-128"/>
                <a:cs typeface="Meiryo UI" pitchFamily="50" charset="-128"/>
              </a:rPr>
              <a:t>等に基づく</a:t>
            </a:r>
            <a:r>
              <a:rPr lang="ja-JP" altLang="en-US" sz="1050" kern="100" dirty="0">
                <a:effectLst/>
                <a:latin typeface="Meiryo UI" panose="020B0604030504040204" pitchFamily="50" charset="-128"/>
                <a:ea typeface="Meiryo UI" panose="020B0604030504040204" pitchFamily="50" charset="-128"/>
              </a:rPr>
              <a:t>点検・評価の考え方、及び　 </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kern="100" dirty="0">
                <a:effectLst/>
                <a:latin typeface="Meiryo UI" panose="020B0604030504040204" pitchFamily="50" charset="-128"/>
                <a:ea typeface="Meiryo UI" panose="020B0604030504040204" pitchFamily="50" charset="-128"/>
              </a:rPr>
              <a:t>　管理水準の設定に対する考え方を次期計画に追加する。</a:t>
            </a:r>
            <a:endParaRPr lang="en-US" altLang="ja-JP" sz="1050" kern="100" dirty="0">
              <a:effectLst/>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また、</a:t>
            </a:r>
            <a:r>
              <a:rPr kumimoji="1" lang="ja-JP" altLang="en-US" sz="1050" dirty="0">
                <a:solidFill>
                  <a:schemeClr val="tx1"/>
                </a:solidFill>
                <a:latin typeface="Meiryo UI" panose="020B0604030504040204" pitchFamily="50" charset="-128"/>
                <a:ea typeface="Meiryo UI" panose="020B0604030504040204" pitchFamily="50" charset="-128"/>
              </a:rPr>
              <a:t>「水都関連施設」及び「その他維持管理を要する施設」は、類似施設の国基準を基に点検・評価の考え方を次期計画に追加可能なものと、明確な基準</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がないため、現状の維持管理を踏まえ設定するものに分類し、各々の考え</a:t>
            </a:r>
            <a:r>
              <a:rPr lang="ja-JP" altLang="en-US" sz="1050" dirty="0">
                <a:latin typeface="Meiryo UI" panose="020B0604030504040204" pitchFamily="50" charset="-128"/>
                <a:ea typeface="Meiryo UI" panose="020B0604030504040204" pitchFamily="50" charset="-128"/>
              </a:rPr>
              <a:t>方を</a:t>
            </a:r>
            <a:r>
              <a:rPr kumimoji="1" lang="ja-JP" altLang="en-US" sz="1050" dirty="0">
                <a:solidFill>
                  <a:schemeClr val="tx1"/>
                </a:solidFill>
                <a:latin typeface="Meiryo UI" panose="020B0604030504040204" pitchFamily="50" charset="-128"/>
                <a:ea typeface="Meiryo UI" panose="020B0604030504040204" pitchFamily="50" charset="-128"/>
              </a:rPr>
              <a:t>次期計画に追加する。</a:t>
            </a:r>
            <a:r>
              <a:rPr lang="ja-JP" altLang="en-US" sz="1050" kern="100" dirty="0">
                <a:effectLst/>
                <a:latin typeface="Meiryo UI" pitchFamily="50" charset="-128"/>
                <a:ea typeface="Meiryo UI" pitchFamily="50" charset="-128"/>
              </a:rPr>
              <a:t>（</a:t>
            </a:r>
            <a:r>
              <a:rPr lang="en-US" altLang="ja-JP" sz="1050" kern="100" dirty="0">
                <a:effectLst/>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詳細は参考資料</a:t>
            </a:r>
            <a:r>
              <a:rPr lang="en-US" altLang="ja-JP" sz="1050" kern="100" dirty="0">
                <a:effectLst/>
                <a:latin typeface="Meiryo UI" panose="020B0604030504040204" pitchFamily="50" charset="-128"/>
                <a:ea typeface="Meiryo UI" panose="020B0604030504040204" pitchFamily="50" charset="-128"/>
              </a:rPr>
              <a:t>P10</a:t>
            </a:r>
            <a:r>
              <a:rPr lang="ja-JP" altLang="en-US" sz="1050" kern="100" dirty="0">
                <a:effectLst/>
                <a:latin typeface="Meiryo UI" pitchFamily="50" charset="-128"/>
                <a:ea typeface="Meiryo UI" pitchFamily="50" charset="-128"/>
              </a:rPr>
              <a:t>）</a:t>
            </a:r>
            <a:endParaRPr lang="en-US" altLang="ja-JP" sz="1050" kern="100" dirty="0">
              <a:effectLst/>
              <a:latin typeface="Meiryo UI" panose="020B0604030504040204" pitchFamily="50" charset="-128"/>
              <a:ea typeface="Meiryo UI" panose="020B0604030504040204" pitchFamily="50" charset="-128"/>
            </a:endParaRPr>
          </a:p>
          <a:p>
            <a:pPr algn="just"/>
            <a:endParaRPr lang="en-US" altLang="ja-JP" sz="1100" kern="100" dirty="0">
              <a:effectLst/>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18711"/>
            <a:ext cx="5294553"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⑤その他施設</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機械設備等は設備編による）</a:t>
            </a:r>
            <a:endParaRPr kumimoji="1" lang="ja-JP" altLang="en-US" b="1" dirty="0">
              <a:latin typeface="Meiryo UI" pitchFamily="50" charset="-128"/>
              <a:ea typeface="Meiryo UI" pitchFamily="50" charset="-128"/>
              <a:cs typeface="Meiryo UI" pitchFamily="50" charset="-128"/>
            </a:endParaRPr>
          </a:p>
        </p:txBody>
      </p:sp>
      <p:sp>
        <p:nvSpPr>
          <p:cNvPr id="42" name="テキスト ボックス 41">
            <a:extLst>
              <a:ext uri="{FF2B5EF4-FFF2-40B4-BE49-F238E27FC236}">
                <a16:creationId xmlns:a16="http://schemas.microsoft.com/office/drawing/2014/main" id="{D2A541A5-F63D-431B-BB3E-6EBBFF2690A0}"/>
              </a:ext>
            </a:extLst>
          </p:cNvPr>
          <p:cNvSpPr txBox="1"/>
          <p:nvPr/>
        </p:nvSpPr>
        <p:spPr>
          <a:xfrm>
            <a:off x="179512" y="1187993"/>
            <a:ext cx="6408712" cy="276999"/>
          </a:xfrm>
          <a:prstGeom prst="rect">
            <a:avLst/>
          </a:prstGeom>
          <a:noFill/>
        </p:spPr>
        <p:txBody>
          <a:bodyPr wrap="square">
            <a:spAutoFit/>
          </a:bodyPr>
          <a:lstStyle/>
          <a:p>
            <a:r>
              <a:rPr kumimoji="1" lang="ja-JP"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機械設備を有する排水機場等の土木構造物、水都関連施設、その他維持管理を要する施設）</a:t>
            </a:r>
            <a:endParaRPr kumimoji="1" lang="ja-JP" altLang="en-US" sz="1200" dirty="0">
              <a:latin typeface="Meiryo UI" pitchFamily="50" charset="-128"/>
              <a:ea typeface="Meiryo UI" pitchFamily="50" charset="-128"/>
              <a:cs typeface="Meiryo UI" pitchFamily="50" charset="-128"/>
            </a:endParaRPr>
          </a:p>
        </p:txBody>
      </p:sp>
      <p:sp>
        <p:nvSpPr>
          <p:cNvPr id="16" name="テキスト ボックス 15">
            <a:extLst>
              <a:ext uri="{FF2B5EF4-FFF2-40B4-BE49-F238E27FC236}">
                <a16:creationId xmlns:a16="http://schemas.microsoft.com/office/drawing/2014/main" id="{BBE91C17-9B32-4277-A474-A949768EFD3E}"/>
              </a:ext>
            </a:extLst>
          </p:cNvPr>
          <p:cNvSpPr txBox="1"/>
          <p:nvPr/>
        </p:nvSpPr>
        <p:spPr>
          <a:xfrm>
            <a:off x="84721" y="1430921"/>
            <a:ext cx="8998075" cy="1344833"/>
          </a:xfrm>
          <a:prstGeom prst="rect">
            <a:avLst/>
          </a:prstGeom>
          <a:noFill/>
          <a:ln>
            <a:solidFill>
              <a:schemeClr val="tx1"/>
            </a:solidFill>
          </a:ln>
        </p:spPr>
        <p:txBody>
          <a:bodyPr wrap="square" rtlCol="0" anchor="t">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・点検及び評価方法、維持管理手法、管理水準について、現計画では未記載</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　</a:t>
            </a:r>
            <a:endParaRPr lang="en-US" altLang="ja-JP" sz="1000" dirty="0">
              <a:solidFill>
                <a:srgbClr val="FF0000"/>
              </a:solidFill>
              <a:latin typeface="Meiryo UI" panose="020B0604030504040204" pitchFamily="50" charset="-128"/>
              <a:ea typeface="Meiryo UI" panose="020B0604030504040204" pitchFamily="50" charset="-128"/>
            </a:endParaRPr>
          </a:p>
          <a:p>
            <a:pPr>
              <a:defRPr/>
            </a:pPr>
            <a:endParaRPr lang="en-US" altLang="ja-JP" sz="1000" dirty="0">
              <a:solidFill>
                <a:srgbClr val="FF0000"/>
              </a:solidFill>
              <a:latin typeface="Meiryo UI" panose="020B0604030504040204" pitchFamily="50" charset="-128"/>
              <a:ea typeface="Meiryo UI" panose="020B0604030504040204" pitchFamily="50" charset="-128"/>
            </a:endParaRPr>
          </a:p>
          <a:p>
            <a:pPr>
              <a:defRPr/>
            </a:pPr>
            <a:endParaRPr lang="en-US" altLang="ja-JP" sz="1100" kern="100" dirty="0">
              <a:solidFill>
                <a:srgbClr val="FF0000"/>
              </a:solidFill>
              <a:latin typeface="Meiryo UI" panose="020B0604030504040204" pitchFamily="50" charset="-128"/>
              <a:ea typeface="Meiryo UI" panose="020B0604030504040204" pitchFamily="50" charset="-128"/>
            </a:endParaRPr>
          </a:p>
        </p:txBody>
      </p:sp>
      <p:sp>
        <p:nvSpPr>
          <p:cNvPr id="17" name="角丸四角形 111">
            <a:extLst>
              <a:ext uri="{FF2B5EF4-FFF2-40B4-BE49-F238E27FC236}">
                <a16:creationId xmlns:a16="http://schemas.microsoft.com/office/drawing/2014/main" id="{1B6DDEC9-B6E4-4D7E-850A-7C02F0D8D663}"/>
              </a:ext>
            </a:extLst>
          </p:cNvPr>
          <p:cNvSpPr/>
          <p:nvPr/>
        </p:nvSpPr>
        <p:spPr>
          <a:xfrm>
            <a:off x="84103" y="1796385"/>
            <a:ext cx="4269216" cy="46576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現状における点検内容</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chemeClr val="tx1"/>
                </a:solidFill>
                <a:latin typeface="Meiryo UI" pitchFamily="50" charset="-128"/>
                <a:ea typeface="Meiryo UI" pitchFamily="50" charset="-128"/>
                <a:cs typeface="Meiryo UI" pitchFamily="50" charset="-128"/>
              </a:rPr>
              <a:t>・府独自の基準を定め、状態監視型により各種点検を実施している。</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角丸四角形 111">
            <a:extLst>
              <a:ext uri="{FF2B5EF4-FFF2-40B4-BE49-F238E27FC236}">
                <a16:creationId xmlns:a16="http://schemas.microsoft.com/office/drawing/2014/main" id="{632422CD-D3ED-4409-93DC-551CAED64B5D}"/>
              </a:ext>
            </a:extLst>
          </p:cNvPr>
          <p:cNvSpPr/>
          <p:nvPr/>
        </p:nvSpPr>
        <p:spPr>
          <a:xfrm>
            <a:off x="84020" y="2175037"/>
            <a:ext cx="4830390" cy="5854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現状における評価方法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chemeClr val="tx1"/>
                </a:solidFill>
                <a:latin typeface="Meiryo UI" pitchFamily="50" charset="-128"/>
                <a:ea typeface="Meiryo UI" pitchFamily="50" charset="-128"/>
                <a:cs typeface="Meiryo UI" pitchFamily="50" charset="-128"/>
              </a:rPr>
              <a:t>・損傷箇所については、状況写真（遠景・近景）とコメント入りの点検表を作成して</a:t>
            </a:r>
            <a:endParaRPr lang="en-US" altLang="ja-JP" sz="1100" dirty="0">
              <a:solidFill>
                <a:schemeClr val="tx1"/>
              </a:solidFill>
              <a:latin typeface="Meiryo UI" pitchFamily="50" charset="-128"/>
              <a:ea typeface="Meiryo UI" pitchFamily="50" charset="-128"/>
              <a:cs typeface="Meiryo UI" pitchFamily="50" charset="-128"/>
            </a:endParaRPr>
          </a:p>
          <a:p>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評価を実施している。</a:t>
            </a:r>
            <a:endParaRPr lang="en-US" altLang="ja-JP" sz="1100" dirty="0">
              <a:solidFill>
                <a:schemeClr val="tx1"/>
              </a:solidFill>
              <a:latin typeface="Meiryo UI" pitchFamily="50" charset="-128"/>
              <a:ea typeface="Meiryo UI" pitchFamily="50" charset="-128"/>
              <a:cs typeface="Meiryo UI"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220B441E-7AD4-4DE2-844C-47DFB040369C}"/>
              </a:ext>
            </a:extLst>
          </p:cNvPr>
          <p:cNvSpPr/>
          <p:nvPr/>
        </p:nvSpPr>
        <p:spPr>
          <a:xfrm>
            <a:off x="84721" y="2939710"/>
            <a:ext cx="8998075" cy="16467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テキスト ボックス 35">
            <a:extLst>
              <a:ext uri="{FF2B5EF4-FFF2-40B4-BE49-F238E27FC236}">
                <a16:creationId xmlns:a16="http://schemas.microsoft.com/office/drawing/2014/main" id="{1D8BC0BB-898C-422E-9A28-14E9DA3345B8}"/>
              </a:ext>
            </a:extLst>
          </p:cNvPr>
          <p:cNvSpPr txBox="1"/>
          <p:nvPr/>
        </p:nvSpPr>
        <p:spPr>
          <a:xfrm>
            <a:off x="146215" y="2977492"/>
            <a:ext cx="8869072" cy="672623"/>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39" name="テキスト ボックス 38">
            <a:extLst>
              <a:ext uri="{FF2B5EF4-FFF2-40B4-BE49-F238E27FC236}">
                <a16:creationId xmlns:a16="http://schemas.microsoft.com/office/drawing/2014/main" id="{0842989A-ACCE-4A6A-92A1-5EEF4DDC379C}"/>
              </a:ext>
            </a:extLst>
          </p:cNvPr>
          <p:cNvSpPr txBox="1"/>
          <p:nvPr/>
        </p:nvSpPr>
        <p:spPr>
          <a:xfrm>
            <a:off x="146215" y="3785328"/>
            <a:ext cx="8869072" cy="749544"/>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r>
              <a:rPr lang="ja-JP" altLang="en-US" sz="1100" kern="100" dirty="0">
                <a:effectLst/>
                <a:latin typeface="Meiryo UI" panose="020B0604030504040204" pitchFamily="50" charset="-128"/>
                <a:ea typeface="Meiryo UI" panose="020B0604030504040204" pitchFamily="50" charset="-128"/>
              </a:rPr>
              <a:t>・</a:t>
            </a:r>
            <a:r>
              <a:rPr lang="ja-JP" altLang="en-US" sz="1100" dirty="0">
                <a:solidFill>
                  <a:schemeClr val="tx1"/>
                </a:solidFill>
                <a:latin typeface="Meiryo UI" pitchFamily="50" charset="-128"/>
                <a:ea typeface="Meiryo UI" pitchFamily="50" charset="-128"/>
                <a:cs typeface="Meiryo UI" pitchFamily="50" charset="-128"/>
              </a:rPr>
              <a:t>府独自の基準を定め、各種点検を実施し、</a:t>
            </a:r>
            <a:r>
              <a:rPr lang="ja-JP" altLang="en-US" sz="1100" dirty="0">
                <a:latin typeface="Meiryo UI" pitchFamily="50" charset="-128"/>
                <a:ea typeface="Meiryo UI" pitchFamily="50" charset="-128"/>
                <a:cs typeface="Meiryo UI" pitchFamily="50" charset="-128"/>
              </a:rPr>
              <a:t>損傷箇所については、状況写真（遠景・近景）とコメント入りの点検表の作成により、損傷状況を把握・蓄積し、適宜、対応を実施している。</a:t>
            </a:r>
            <a:r>
              <a:rPr lang="ja-JP" altLang="en-US" sz="1100" kern="100" dirty="0">
                <a:effectLst/>
                <a:latin typeface="Meiryo UI" panose="020B0604030504040204" pitchFamily="50" charset="-128"/>
                <a:ea typeface="Meiryo UI" panose="020B0604030504040204" pitchFamily="50" charset="-128"/>
              </a:rPr>
              <a:t>ただし、点検や</a:t>
            </a:r>
            <a:r>
              <a:rPr lang="ja-JP" altLang="en-US" sz="1100" kern="100" dirty="0">
                <a:latin typeface="Meiryo UI" panose="020B0604030504040204" pitchFamily="50" charset="-128"/>
                <a:ea typeface="Meiryo UI" panose="020B0604030504040204" pitchFamily="50" charset="-128"/>
              </a:rPr>
              <a:t>評価を行うには技術を要するため、技術職員の不足による体制の維持が懸念される。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a:t>
            </a:r>
            <a:r>
              <a:rPr lang="en-US" altLang="ja-JP" sz="1100" dirty="0">
                <a:latin typeface="Meiryo UI" panose="020B0604030504040204" pitchFamily="50" charset="-128"/>
                <a:ea typeface="Meiryo UI" panose="020B0604030504040204" pitchFamily="50" charset="-128"/>
              </a:rPr>
              <a:t>2》</a:t>
            </a:r>
            <a:r>
              <a:rPr lang="ja-JP" altLang="en-US" sz="1100" dirty="0">
                <a:latin typeface="Meiryo UI" pitchFamily="50" charset="-128"/>
                <a:ea typeface="Meiryo UI" pitchFamily="50" charset="-128"/>
              </a:rPr>
              <a:t>　また、</a:t>
            </a:r>
            <a:r>
              <a:rPr lang="ja-JP" altLang="en-US" sz="1100" dirty="0">
                <a:latin typeface="Meiryo UI" pitchFamily="50" charset="-128"/>
                <a:ea typeface="Meiryo UI" pitchFamily="50" charset="-128"/>
                <a:cs typeface="Meiryo UI" pitchFamily="50" charset="-128"/>
              </a:rPr>
              <a:t>損傷度や健全度の判定を行っていないため、補修の優先順位付けをする際に各施設を横並びで評価しにくい。</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a:t>
            </a:r>
            <a:r>
              <a:rPr lang="en-US" altLang="ja-JP" sz="1100" dirty="0">
                <a:latin typeface="Meiryo UI" panose="020B0604030504040204" pitchFamily="50" charset="-128"/>
                <a:ea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itchFamily="50" charset="-128"/>
              <a:ea typeface="Meiryo UI" pitchFamily="50" charset="-128"/>
              <a:cs typeface="Meiryo UI" pitchFamily="50" charset="-128"/>
            </a:endParaRPr>
          </a:p>
        </p:txBody>
      </p:sp>
      <p:sp>
        <p:nvSpPr>
          <p:cNvPr id="40" name="テキスト ボックス 39">
            <a:extLst>
              <a:ext uri="{FF2B5EF4-FFF2-40B4-BE49-F238E27FC236}">
                <a16:creationId xmlns:a16="http://schemas.microsoft.com/office/drawing/2014/main" id="{83157BD9-45E5-461B-8306-B48D06067CE4}"/>
              </a:ext>
            </a:extLst>
          </p:cNvPr>
          <p:cNvSpPr txBox="1"/>
          <p:nvPr/>
        </p:nvSpPr>
        <p:spPr>
          <a:xfrm>
            <a:off x="251520" y="3208471"/>
            <a:ext cx="4287968" cy="413273"/>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b="1" dirty="0">
                <a:latin typeface="Meiryo UI" pitchFamily="50" charset="-128"/>
                <a:ea typeface="Meiryo UI" pitchFamily="50" charset="-128"/>
              </a:rPr>
              <a:t>　</a:t>
            </a:r>
            <a:r>
              <a:rPr lang="en-US" altLang="ja-JP" sz="1050" dirty="0">
                <a:latin typeface="Meiryo UI" pitchFamily="50" charset="-128"/>
                <a:ea typeface="Meiryo UI" pitchFamily="50" charset="-128"/>
              </a:rPr>
              <a:t>―</a:t>
            </a:r>
            <a:endParaRPr lang="en-US" altLang="ja-JP" sz="1050" kern="100" dirty="0">
              <a:effectLst/>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A7D780A8-281D-46EF-B975-CC26DF69070F}"/>
              </a:ext>
            </a:extLst>
          </p:cNvPr>
          <p:cNvSpPr txBox="1"/>
          <p:nvPr/>
        </p:nvSpPr>
        <p:spPr>
          <a:xfrm>
            <a:off x="4716016" y="3207051"/>
            <a:ext cx="4227264" cy="414694"/>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200" kern="100" dirty="0">
                <a:latin typeface="Meiryo UI" panose="020B0604030504040204" pitchFamily="50" charset="-128"/>
                <a:ea typeface="Meiryo UI" panose="020B0604030504040204" pitchFamily="50" charset="-128"/>
              </a:rPr>
              <a:t>　</a:t>
            </a:r>
            <a:r>
              <a:rPr lang="en-US" altLang="ja-JP" sz="1200" dirty="0">
                <a:latin typeface="Meiryo UI" pitchFamily="50" charset="-128"/>
                <a:ea typeface="Meiryo UI" pitchFamily="50" charset="-128"/>
              </a:rPr>
              <a:t> ―</a:t>
            </a:r>
            <a:endParaRPr lang="en-US" altLang="ja-JP" sz="1200" kern="100" dirty="0">
              <a:effectLst/>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16827509-89F0-48E4-99EC-0DD75B71FF3E}"/>
              </a:ext>
            </a:extLst>
          </p:cNvPr>
          <p:cNvSpPr txBox="1"/>
          <p:nvPr/>
        </p:nvSpPr>
        <p:spPr>
          <a:xfrm>
            <a:off x="137464" y="4748434"/>
            <a:ext cx="8869072" cy="810300"/>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000" dirty="0">
                <a:latin typeface="Meiryo UI" panose="020B0604030504040204" pitchFamily="50" charset="-128"/>
                <a:ea typeface="Meiryo UI" panose="020B0604030504040204" pitchFamily="50" charset="-128"/>
              </a:rPr>
              <a:t>&lt;</a:t>
            </a:r>
            <a:r>
              <a:rPr lang="ja-JP" altLang="en-US" sz="1000" dirty="0">
                <a:latin typeface="Meiryo UI" panose="020B0604030504040204" pitchFamily="50" charset="-128"/>
                <a:ea typeface="Meiryo UI" panose="020B0604030504040204" pitchFamily="50" charset="-128"/>
              </a:rPr>
              <a:t>プロセスにおける課題</a:t>
            </a:r>
            <a:r>
              <a:rPr lang="en-US" altLang="ja-JP" sz="1000" dirty="0">
                <a:latin typeface="Meiryo UI" panose="020B0604030504040204" pitchFamily="50" charset="-128"/>
                <a:ea typeface="Meiryo UI" panose="020B0604030504040204" pitchFamily="50" charset="-128"/>
              </a:rPr>
              <a:t>&gt;</a:t>
            </a:r>
          </a:p>
          <a:p>
            <a:r>
              <a:rPr lang="ja-JP" altLang="en-US" sz="1000" dirty="0">
                <a:latin typeface="Meiryo UI" pitchFamily="50" charset="-128"/>
                <a:ea typeface="Meiryo UI" pitchFamily="50" charset="-128"/>
              </a:rPr>
              <a:t>　</a:t>
            </a:r>
            <a:r>
              <a:rPr lang="en-US" altLang="ja-JP" sz="1000" dirty="0">
                <a:latin typeface="Meiryo UI" pitchFamily="50" charset="-128"/>
                <a:ea typeface="Meiryo UI" pitchFamily="50" charset="-128"/>
              </a:rPr>
              <a:t>―</a:t>
            </a:r>
          </a:p>
          <a:p>
            <a:r>
              <a:rPr lang="en-US" altLang="ja-JP" sz="1000" dirty="0">
                <a:latin typeface="Meiryo UI" pitchFamily="50" charset="-128"/>
                <a:ea typeface="Meiryo UI" pitchFamily="50" charset="-128"/>
              </a:rPr>
              <a:t>&lt;</a:t>
            </a:r>
            <a:r>
              <a:rPr lang="ja-JP" altLang="en-US" sz="1000" dirty="0">
                <a:latin typeface="Meiryo UI" panose="020B0604030504040204" pitchFamily="50" charset="-128"/>
                <a:ea typeface="Meiryo UI" panose="020B0604030504040204" pitchFamily="50" charset="-128"/>
              </a:rPr>
              <a:t>アウトプットにおける課題</a:t>
            </a:r>
            <a:r>
              <a:rPr lang="en-US" altLang="ja-JP" sz="1000" dirty="0">
                <a:latin typeface="Meiryo UI" panose="020B0604030504040204" pitchFamily="50" charset="-128"/>
                <a:ea typeface="Meiryo UI" panose="020B0604030504040204" pitchFamily="50" charset="-128"/>
              </a:rPr>
              <a:t>&gt;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p>
        </p:txBody>
      </p:sp>
      <p:sp>
        <p:nvSpPr>
          <p:cNvPr id="47" name="フローチャート: 組合せ 46">
            <a:extLst>
              <a:ext uri="{FF2B5EF4-FFF2-40B4-BE49-F238E27FC236}">
                <a16:creationId xmlns:a16="http://schemas.microsoft.com/office/drawing/2014/main" id="{F0E950C5-36B2-460D-9F52-58148159128F}"/>
              </a:ext>
            </a:extLst>
          </p:cNvPr>
          <p:cNvSpPr/>
          <p:nvPr/>
        </p:nvSpPr>
        <p:spPr>
          <a:xfrm>
            <a:off x="3764940" y="3675964"/>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9" name="フローチャート: 組合せ 48">
            <a:extLst>
              <a:ext uri="{FF2B5EF4-FFF2-40B4-BE49-F238E27FC236}">
                <a16:creationId xmlns:a16="http://schemas.microsoft.com/office/drawing/2014/main" id="{51242979-DEF5-4D78-88EC-8CD25240B3F4}"/>
              </a:ext>
            </a:extLst>
          </p:cNvPr>
          <p:cNvSpPr/>
          <p:nvPr/>
        </p:nvSpPr>
        <p:spPr>
          <a:xfrm>
            <a:off x="3772669" y="4620546"/>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0" name="フローチャート: 組合せ 49">
            <a:extLst>
              <a:ext uri="{FF2B5EF4-FFF2-40B4-BE49-F238E27FC236}">
                <a16:creationId xmlns:a16="http://schemas.microsoft.com/office/drawing/2014/main" id="{9F7028DD-48DC-49F0-9165-FBB02ACAFEAB}"/>
              </a:ext>
            </a:extLst>
          </p:cNvPr>
          <p:cNvSpPr/>
          <p:nvPr/>
        </p:nvSpPr>
        <p:spPr>
          <a:xfrm>
            <a:off x="3775101" y="2819317"/>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8BD8A723-35F5-40A1-AED7-6BA5155C7BC9}"/>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3" name="フローチャート: 組合せ 22">
            <a:extLst>
              <a:ext uri="{FF2B5EF4-FFF2-40B4-BE49-F238E27FC236}">
                <a16:creationId xmlns:a16="http://schemas.microsoft.com/office/drawing/2014/main" id="{86F1897D-1DFD-4103-8C04-456097093E38}"/>
              </a:ext>
            </a:extLst>
          </p:cNvPr>
          <p:cNvSpPr/>
          <p:nvPr/>
        </p:nvSpPr>
        <p:spPr>
          <a:xfrm>
            <a:off x="3755771" y="558761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BD3F3F45-777D-4EE8-A207-70D5C95A9CC5}"/>
              </a:ext>
            </a:extLst>
          </p:cNvPr>
          <p:cNvSpPr txBox="1"/>
          <p:nvPr/>
        </p:nvSpPr>
        <p:spPr>
          <a:xfrm>
            <a:off x="5303392" y="5777449"/>
            <a:ext cx="3673192" cy="307777"/>
          </a:xfrm>
          <a:prstGeom prst="rect">
            <a:avLst/>
          </a:prstGeom>
          <a:noFill/>
          <a:ln w="9525">
            <a:solidFill>
              <a:schemeClr val="tx1"/>
            </a:solidFill>
            <a:prstDash val="sysDot"/>
          </a:ln>
        </p:spPr>
        <p:txBody>
          <a:bodyPr wrap="square">
            <a:spAutoFit/>
          </a:bodyPr>
          <a:lstStyle/>
          <a:p>
            <a:pPr algn="just"/>
            <a:r>
              <a:rPr lang="en-US" altLang="ja-JP" sz="700" kern="100" dirty="0">
                <a:effectLst/>
                <a:latin typeface="Meiryo UI" panose="020B0604030504040204" pitchFamily="50" charset="-128"/>
                <a:ea typeface="Meiryo UI" panose="020B0604030504040204" pitchFamily="50" charset="-128"/>
              </a:rPr>
              <a:t>※1</a:t>
            </a:r>
            <a:r>
              <a:rPr lang="ja-JP" altLang="en-US" sz="700" kern="100" dirty="0">
                <a:latin typeface="Meiryo UI" panose="020B0604030504040204" pitchFamily="50" charset="-128"/>
                <a:ea typeface="Meiryo UI" panose="020B0604030504040204" pitchFamily="50" charset="-128"/>
              </a:rPr>
              <a:t>中小河川の堤防等河川管理施設及び河道の点検・評価要領</a:t>
            </a:r>
            <a:r>
              <a:rPr lang="en-US" altLang="ja-JP" sz="700" kern="100" dirty="0">
                <a:latin typeface="Meiryo UI" panose="020B0604030504040204" pitchFamily="50" charset="-128"/>
                <a:ea typeface="Meiryo UI" panose="020B0604030504040204" pitchFamily="50" charset="-128"/>
              </a:rPr>
              <a:t>(</a:t>
            </a:r>
            <a:r>
              <a:rPr lang="ja-JP" altLang="en-US" sz="700" kern="100" dirty="0">
                <a:latin typeface="Meiryo UI" panose="020B0604030504040204" pitchFamily="50" charset="-128"/>
                <a:ea typeface="Meiryo UI" panose="020B0604030504040204" pitchFamily="50" charset="-128"/>
              </a:rPr>
              <a:t>平成</a:t>
            </a:r>
            <a:r>
              <a:rPr lang="en-US" altLang="ja-JP" sz="700" kern="100" dirty="0">
                <a:latin typeface="Meiryo UI" panose="020B0604030504040204" pitchFamily="50" charset="-128"/>
                <a:ea typeface="Meiryo UI" panose="020B0604030504040204" pitchFamily="50" charset="-128"/>
              </a:rPr>
              <a:t>29</a:t>
            </a:r>
            <a:r>
              <a:rPr lang="ja-JP" altLang="en-US" sz="700" kern="100" dirty="0">
                <a:latin typeface="Meiryo UI" panose="020B0604030504040204" pitchFamily="50" charset="-128"/>
                <a:ea typeface="Meiryo UI" panose="020B0604030504040204" pitchFamily="50" charset="-128"/>
              </a:rPr>
              <a:t>年</a:t>
            </a:r>
            <a:r>
              <a:rPr lang="en-US" altLang="ja-JP" sz="700" kern="100" dirty="0">
                <a:latin typeface="Meiryo UI" panose="020B0604030504040204" pitchFamily="50" charset="-128"/>
                <a:ea typeface="Meiryo UI" panose="020B0604030504040204" pitchFamily="50" charset="-128"/>
              </a:rPr>
              <a:t>3</a:t>
            </a:r>
            <a:r>
              <a:rPr lang="ja-JP" altLang="en-US" sz="700" kern="100" dirty="0">
                <a:latin typeface="Meiryo UI" panose="020B0604030504040204" pitchFamily="50" charset="-128"/>
                <a:ea typeface="Meiryo UI" panose="020B0604030504040204" pitchFamily="50" charset="-128"/>
              </a:rPr>
              <a:t>月 国土交通省</a:t>
            </a:r>
            <a:r>
              <a:rPr lang="en-US" altLang="ja-JP" sz="700" kern="100" dirty="0">
                <a:latin typeface="Meiryo UI" panose="020B0604030504040204" pitchFamily="50" charset="-128"/>
                <a:ea typeface="Meiryo UI" panose="020B0604030504040204" pitchFamily="50" charset="-128"/>
              </a:rPr>
              <a:t>)</a:t>
            </a:r>
          </a:p>
          <a:p>
            <a:pPr algn="just"/>
            <a:r>
              <a:rPr lang="en-US" altLang="ja-JP" sz="700" kern="100" dirty="0">
                <a:latin typeface="Meiryo UI" panose="020B0604030504040204" pitchFamily="50" charset="-128"/>
                <a:ea typeface="Meiryo UI" panose="020B0604030504040204" pitchFamily="50" charset="-128"/>
              </a:rPr>
              <a:t>※2</a:t>
            </a:r>
            <a:r>
              <a:rPr lang="ja-JP" altLang="en-US" sz="700" dirty="0">
                <a:latin typeface="Meiryo UI" panose="020B0604030504040204" pitchFamily="50" charset="-128"/>
                <a:ea typeface="Meiryo UI" panose="020B0604030504040204" pitchFamily="50" charset="-128"/>
              </a:rPr>
              <a:t>堤防等河川管理施設及び河道の点検・評価要領</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令和</a:t>
            </a:r>
            <a:r>
              <a:rPr lang="en-US" altLang="ja-JP" sz="700" dirty="0">
                <a:latin typeface="Meiryo UI" panose="020B0604030504040204" pitchFamily="50" charset="-128"/>
                <a:ea typeface="Meiryo UI" panose="020B0604030504040204" pitchFamily="50" charset="-128"/>
              </a:rPr>
              <a:t>5</a:t>
            </a:r>
            <a:r>
              <a:rPr lang="ja-JP" altLang="en-US" sz="700" dirty="0">
                <a:latin typeface="Meiryo UI" panose="020B0604030504040204" pitchFamily="50" charset="-128"/>
                <a:ea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rPr>
              <a:t>3</a:t>
            </a:r>
            <a:r>
              <a:rPr lang="ja-JP" altLang="en-US" sz="700" dirty="0">
                <a:latin typeface="Meiryo UI" panose="020B0604030504040204" pitchFamily="50" charset="-128"/>
                <a:ea typeface="Meiryo UI" panose="020B0604030504040204" pitchFamily="50" charset="-128"/>
              </a:rPr>
              <a:t>月 国土交通省</a:t>
            </a:r>
            <a:r>
              <a:rPr lang="en-US" altLang="ja-JP" sz="700" dirty="0">
                <a:latin typeface="Meiryo UI" panose="020B0604030504040204" pitchFamily="50" charset="-128"/>
                <a:ea typeface="Meiryo UI" panose="020B0604030504040204" pitchFamily="50" charset="-128"/>
              </a:rPr>
              <a:t>)</a:t>
            </a:r>
            <a:endParaRPr lang="en-US" altLang="ja-JP" sz="1100" kern="100" dirty="0">
              <a:effectLst/>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0D3F074A-7A10-4216-9D16-77EFA2519852}"/>
              </a:ext>
            </a:extLst>
          </p:cNvPr>
          <p:cNvSpPr txBox="1"/>
          <p:nvPr/>
        </p:nvSpPr>
        <p:spPr>
          <a:xfrm>
            <a:off x="7168098" y="2622272"/>
            <a:ext cx="1949856" cy="200055"/>
          </a:xfrm>
          <a:prstGeom prst="rect">
            <a:avLst/>
          </a:prstGeom>
          <a:noFill/>
          <a:ln w="19050">
            <a:noFill/>
          </a:ln>
        </p:spPr>
        <p:txBody>
          <a:bodyPr wrap="square" rtlCol="0">
            <a:spAutoFit/>
          </a:bodyPr>
          <a:lstStyle/>
          <a:p>
            <a:r>
              <a:rPr kumimoji="1" lang="en-US" altLang="ja-JP" sz="600" dirty="0">
                <a:latin typeface="Meiryo UI" pitchFamily="50" charset="-128"/>
                <a:ea typeface="Meiryo UI" pitchFamily="50" charset="-128"/>
                <a:cs typeface="Meiryo UI" pitchFamily="50" charset="-128"/>
              </a:rPr>
              <a:t>※1</a:t>
            </a:r>
            <a:r>
              <a:rPr kumimoji="1" lang="ja-JP" altLang="en-US" sz="600" dirty="0">
                <a:latin typeface="Meiryo UI" pitchFamily="50" charset="-128"/>
                <a:ea typeface="Meiryo UI" pitchFamily="50" charset="-128"/>
                <a:cs typeface="Meiryo UI" pitchFamily="50" charset="-128"/>
              </a:rPr>
              <a:t>　</a:t>
            </a:r>
            <a:r>
              <a:rPr kumimoji="1" lang="ja-JP" altLang="en-US" sz="700" dirty="0">
                <a:latin typeface="Meiryo UI" pitchFamily="50" charset="-128"/>
                <a:ea typeface="Meiryo UI" pitchFamily="50" charset="-128"/>
                <a:cs typeface="Meiryo UI" pitchFamily="50" charset="-128"/>
              </a:rPr>
              <a:t>施設に応じた具体的な</a:t>
            </a:r>
            <a:r>
              <a:rPr lang="ja-JP" altLang="en-US" sz="700" dirty="0">
                <a:latin typeface="Meiryo UI" pitchFamily="50" charset="-128"/>
                <a:ea typeface="Meiryo UI" pitchFamily="50" charset="-128"/>
                <a:cs typeface="Meiryo UI" pitchFamily="50" charset="-128"/>
              </a:rPr>
              <a:t>維持管理手法を</a:t>
            </a:r>
            <a:r>
              <a:rPr kumimoji="1" lang="ja-JP" altLang="en-US" sz="700" dirty="0">
                <a:latin typeface="Meiryo UI" pitchFamily="50" charset="-128"/>
                <a:ea typeface="Meiryo UI" pitchFamily="50" charset="-128"/>
                <a:cs typeface="Meiryo UI" pitchFamily="50" charset="-128"/>
              </a:rPr>
              <a:t>記載</a:t>
            </a:r>
            <a:endParaRPr kumimoji="1" lang="en-US" altLang="ja-JP" sz="700" dirty="0">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1B74274F-A412-4E5B-BB01-6CF0818F00B3}"/>
              </a:ext>
            </a:extLst>
          </p:cNvPr>
          <p:cNvPicPr>
            <a:picLocks noChangeAspect="1"/>
          </p:cNvPicPr>
          <p:nvPr/>
        </p:nvPicPr>
        <p:blipFill>
          <a:blip r:embed="rId3"/>
          <a:stretch>
            <a:fillRect/>
          </a:stretch>
        </p:blipFill>
        <p:spPr>
          <a:xfrm>
            <a:off x="4945758" y="1462678"/>
            <a:ext cx="4088862" cy="1251927"/>
          </a:xfrm>
          <a:prstGeom prst="rect">
            <a:avLst/>
          </a:prstGeom>
        </p:spPr>
      </p:pic>
      <p:sp>
        <p:nvSpPr>
          <p:cNvPr id="25" name="スライド番号プレースホルダー 17">
            <a:extLst>
              <a:ext uri="{FF2B5EF4-FFF2-40B4-BE49-F238E27FC236}">
                <a16:creationId xmlns:a16="http://schemas.microsoft.com/office/drawing/2014/main" id="{0D38E50E-6CEE-4F2B-88CB-43EADA8337F9}"/>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20</a:t>
            </a:fld>
            <a:endParaRPr kumimoji="1" lang="ja-JP" altLang="en-US" dirty="0"/>
          </a:p>
        </p:txBody>
      </p:sp>
    </p:spTree>
    <p:extLst>
      <p:ext uri="{BB962C8B-B14F-4D97-AF65-F5344CB8AC3E}">
        <p14:creationId xmlns:p14="http://schemas.microsoft.com/office/powerpoint/2010/main" val="3784623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shade val="90000"/>
                <a:satMod val="160000"/>
                <a:lumMod val="10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effectLst/>
      </p:bgPr>
    </p:bg>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154624" y="2109980"/>
            <a:ext cx="3002632" cy="4490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現計画の更新フローと実施事例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２－２　施設の更新フロー</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97344" y="930796"/>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grpSp>
        <p:nvGrpSpPr>
          <p:cNvPr id="4" name="グループ化 3">
            <a:extLst>
              <a:ext uri="{FF2B5EF4-FFF2-40B4-BE49-F238E27FC236}">
                <a16:creationId xmlns:a16="http://schemas.microsoft.com/office/drawing/2014/main" id="{C8733F28-BAF7-45B3-A169-14060B6D9058}"/>
              </a:ext>
            </a:extLst>
          </p:cNvPr>
          <p:cNvGrpSpPr/>
          <p:nvPr/>
        </p:nvGrpSpPr>
        <p:grpSpPr>
          <a:xfrm>
            <a:off x="416954" y="2040576"/>
            <a:ext cx="7827453" cy="4800375"/>
            <a:chOff x="73366" y="972661"/>
            <a:chExt cx="9132642" cy="5600814"/>
          </a:xfrm>
        </p:grpSpPr>
        <p:sp>
          <p:nvSpPr>
            <p:cNvPr id="263" name="AutoShape 3">
              <a:extLst>
                <a:ext uri="{FF2B5EF4-FFF2-40B4-BE49-F238E27FC236}">
                  <a16:creationId xmlns:a16="http://schemas.microsoft.com/office/drawing/2014/main" id="{03024D79-EF8D-4D48-99C9-11797614D532}"/>
                </a:ext>
              </a:extLst>
            </p:cNvPr>
            <p:cNvSpPr>
              <a:spLocks noChangeAspect="1" noChangeArrowheads="1" noTextEdit="1"/>
            </p:cNvSpPr>
            <p:nvPr/>
          </p:nvSpPr>
          <p:spPr bwMode="auto">
            <a:xfrm>
              <a:off x="73366" y="1467416"/>
              <a:ext cx="8964613" cy="488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9" name="Rectangle 50">
              <a:extLst>
                <a:ext uri="{FF2B5EF4-FFF2-40B4-BE49-F238E27FC236}">
                  <a16:creationId xmlns:a16="http://schemas.microsoft.com/office/drawing/2014/main" id="{788F8148-A580-488A-9A4A-F978100CD61D}"/>
                </a:ext>
              </a:extLst>
            </p:cNvPr>
            <p:cNvSpPr>
              <a:spLocks noChangeArrowheads="1"/>
            </p:cNvSpPr>
            <p:nvPr/>
          </p:nvSpPr>
          <p:spPr bwMode="auto">
            <a:xfrm>
              <a:off x="232932" y="1615246"/>
              <a:ext cx="2839674" cy="24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■河川</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護岸の更新</a:t>
              </a:r>
              <a:r>
                <a:rPr kumimoji="0" lang="ja-JP" altLang="en-US" sz="1400" dirty="0">
                  <a:solidFill>
                    <a:srgbClr val="000000"/>
                  </a:solidFill>
                  <a:latin typeface="Meiryo UI" panose="020B0604030504040204" pitchFamily="50" charset="-128"/>
                  <a:ea typeface="Meiryo UI" panose="020B0604030504040204" pitchFamily="50" charset="-128"/>
                </a:rPr>
                <a:t>等判定</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フロー</a:t>
              </a: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pSp>
          <p:nvGrpSpPr>
            <p:cNvPr id="303" name="Group 68">
              <a:extLst>
                <a:ext uri="{FF2B5EF4-FFF2-40B4-BE49-F238E27FC236}">
                  <a16:creationId xmlns:a16="http://schemas.microsoft.com/office/drawing/2014/main" id="{74FAAB85-B58B-4596-B1AC-6A23257EC5AD}"/>
                </a:ext>
              </a:extLst>
            </p:cNvPr>
            <p:cNvGrpSpPr>
              <a:grpSpLocks/>
            </p:cNvGrpSpPr>
            <p:nvPr/>
          </p:nvGrpSpPr>
          <p:grpSpPr bwMode="auto">
            <a:xfrm>
              <a:off x="7545778" y="6021957"/>
              <a:ext cx="693738" cy="532364"/>
              <a:chOff x="3598" y="3753"/>
              <a:chExt cx="437" cy="332"/>
            </a:xfrm>
          </p:grpSpPr>
          <p:pic>
            <p:nvPicPr>
              <p:cNvPr id="506" name="Picture 64">
                <a:extLst>
                  <a:ext uri="{FF2B5EF4-FFF2-40B4-BE49-F238E27FC236}">
                    <a16:creationId xmlns:a16="http://schemas.microsoft.com/office/drawing/2014/main" id="{D9C3061A-88A0-4127-B9BD-CCAC5D7C690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98" y="3753"/>
                <a:ext cx="43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 name="Oval 65">
                <a:extLst>
                  <a:ext uri="{FF2B5EF4-FFF2-40B4-BE49-F238E27FC236}">
                    <a16:creationId xmlns:a16="http://schemas.microsoft.com/office/drawing/2014/main" id="{B62E55D8-277F-48FF-A753-70D8B80381B1}"/>
                  </a:ext>
                </a:extLst>
              </p:cNvPr>
              <p:cNvSpPr>
                <a:spLocks noChangeArrowheads="1"/>
              </p:cNvSpPr>
              <p:nvPr/>
            </p:nvSpPr>
            <p:spPr bwMode="auto">
              <a:xfrm>
                <a:off x="3788" y="3824"/>
                <a:ext cx="129" cy="197"/>
              </a:xfrm>
              <a:prstGeom prst="ellipse">
                <a:avLst/>
              </a:prstGeom>
              <a:noFill/>
              <a:ln w="9525"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08" name="Rectangle 66">
                <a:extLst>
                  <a:ext uri="{FF2B5EF4-FFF2-40B4-BE49-F238E27FC236}">
                    <a16:creationId xmlns:a16="http://schemas.microsoft.com/office/drawing/2014/main" id="{57FC88F4-12CA-4B7C-A6B2-7209181C6F38}"/>
                  </a:ext>
                </a:extLst>
              </p:cNvPr>
              <p:cNvSpPr>
                <a:spLocks noChangeArrowheads="1"/>
              </p:cNvSpPr>
              <p:nvPr/>
            </p:nvSpPr>
            <p:spPr bwMode="auto">
              <a:xfrm>
                <a:off x="3611" y="3965"/>
                <a:ext cx="18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 b="1" i="0" u="none" strike="noStrike" cap="none" normalizeH="0" baseline="0" dirty="0">
                    <a:ln>
                      <a:noFill/>
                    </a:ln>
                    <a:solidFill>
                      <a:srgbClr val="FFFF00"/>
                    </a:solidFill>
                    <a:effectLst/>
                    <a:latin typeface="Meiryo UI" panose="020B0604030504040204" pitchFamily="50" charset="-128"/>
                    <a:ea typeface="Meiryo UI" panose="020B0604030504040204" pitchFamily="50" charset="-128"/>
                  </a:rPr>
                  <a:t>ジョイント破損</a:t>
                </a: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509" name="Rectangle 67">
                <a:extLst>
                  <a:ext uri="{FF2B5EF4-FFF2-40B4-BE49-F238E27FC236}">
                    <a16:creationId xmlns:a16="http://schemas.microsoft.com/office/drawing/2014/main" id="{643B4E57-EFFC-4CC2-81A7-4EFAC513D4DD}"/>
                  </a:ext>
                </a:extLst>
              </p:cNvPr>
              <p:cNvSpPr>
                <a:spLocks noChangeArrowheads="1"/>
              </p:cNvSpPr>
              <p:nvPr/>
            </p:nvSpPr>
            <p:spPr bwMode="auto">
              <a:xfrm>
                <a:off x="3615" y="3766"/>
                <a:ext cx="231"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 b="1" i="0" u="none" strike="noStrike" cap="none" normalizeH="0" baseline="0" dirty="0">
                    <a:ln>
                      <a:noFill/>
                    </a:ln>
                    <a:solidFill>
                      <a:srgbClr val="FFFF00"/>
                    </a:solidFill>
                    <a:effectLst/>
                    <a:latin typeface="Meiryo UI" panose="020B0604030504040204" pitchFamily="50" charset="-128"/>
                    <a:ea typeface="Meiryo UI" panose="020B0604030504040204" pitchFamily="50" charset="-128"/>
                  </a:rPr>
                  <a:t>護岸のはらみ出し</a:t>
                </a: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pSp>
        <p:pic>
          <p:nvPicPr>
            <p:cNvPr id="304" name="Picture 69">
              <a:extLst>
                <a:ext uri="{FF2B5EF4-FFF2-40B4-BE49-F238E27FC236}">
                  <a16:creationId xmlns:a16="http://schemas.microsoft.com/office/drawing/2014/main" id="{11030348-64AF-4A83-8E0A-4D9CE5EDB4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34839" y="6022292"/>
              <a:ext cx="554038" cy="4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 name="Picture 71">
              <a:extLst>
                <a:ext uri="{FF2B5EF4-FFF2-40B4-BE49-F238E27FC236}">
                  <a16:creationId xmlns:a16="http://schemas.microsoft.com/office/drawing/2014/main" id="{4D58A91A-97BF-4636-B4FD-5891F64FB46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29858" y="6026768"/>
              <a:ext cx="660400" cy="5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 name="Picture 72">
              <a:extLst>
                <a:ext uri="{FF2B5EF4-FFF2-40B4-BE49-F238E27FC236}">
                  <a16:creationId xmlns:a16="http://schemas.microsoft.com/office/drawing/2014/main" id="{CE0A5EE2-FBD2-460C-8EC1-C789A90043D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2488" y="6026768"/>
              <a:ext cx="661988" cy="5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 name="Rectangle 73">
              <a:extLst>
                <a:ext uri="{FF2B5EF4-FFF2-40B4-BE49-F238E27FC236}">
                  <a16:creationId xmlns:a16="http://schemas.microsoft.com/office/drawing/2014/main" id="{5E376168-31EE-4AFC-BB7A-3F0136CF2E79}"/>
                </a:ext>
              </a:extLst>
            </p:cNvPr>
            <p:cNvSpPr>
              <a:spLocks noChangeArrowheads="1"/>
            </p:cNvSpPr>
            <p:nvPr/>
          </p:nvSpPr>
          <p:spPr bwMode="auto">
            <a:xfrm>
              <a:off x="5334708" y="6018750"/>
              <a:ext cx="673100" cy="513121"/>
            </a:xfrm>
            <a:prstGeom prst="rect">
              <a:avLst/>
            </a:pr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pic>
          <p:nvPicPr>
            <p:cNvPr id="309" name="Picture 74">
              <a:extLst>
                <a:ext uri="{FF2B5EF4-FFF2-40B4-BE49-F238E27FC236}">
                  <a16:creationId xmlns:a16="http://schemas.microsoft.com/office/drawing/2014/main" id="{5239E19D-440C-4783-8483-6F7BE914AD5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64495" y="6025163"/>
              <a:ext cx="660400" cy="5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 name="Picture 75">
              <a:extLst>
                <a:ext uri="{FF2B5EF4-FFF2-40B4-BE49-F238E27FC236}">
                  <a16:creationId xmlns:a16="http://schemas.microsoft.com/office/drawing/2014/main" id="{BFDE74F6-C2E8-4992-9E85-05081265E79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99652" y="6026769"/>
              <a:ext cx="684213" cy="5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 name="Freeform 77">
              <a:extLst>
                <a:ext uri="{FF2B5EF4-FFF2-40B4-BE49-F238E27FC236}">
                  <a16:creationId xmlns:a16="http://schemas.microsoft.com/office/drawing/2014/main" id="{EAB94290-2FAD-4733-A966-280A256AEC22}"/>
                </a:ext>
              </a:extLst>
            </p:cNvPr>
            <p:cNvSpPr>
              <a:spLocks/>
            </p:cNvSpPr>
            <p:nvPr/>
          </p:nvSpPr>
          <p:spPr bwMode="auto">
            <a:xfrm>
              <a:off x="5296926" y="6097036"/>
              <a:ext cx="49213" cy="368806"/>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CCFF"/>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21" name="Rectangle 86">
              <a:extLst>
                <a:ext uri="{FF2B5EF4-FFF2-40B4-BE49-F238E27FC236}">
                  <a16:creationId xmlns:a16="http://schemas.microsoft.com/office/drawing/2014/main" id="{DAAD8D64-256F-44A1-B442-07F0A9C9C1CC}"/>
                </a:ext>
              </a:extLst>
            </p:cNvPr>
            <p:cNvSpPr>
              <a:spLocks noChangeArrowheads="1"/>
            </p:cNvSpPr>
            <p:nvPr/>
          </p:nvSpPr>
          <p:spPr bwMode="auto">
            <a:xfrm>
              <a:off x="4626683" y="6440472"/>
              <a:ext cx="804863" cy="1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pic>
          <p:nvPicPr>
            <p:cNvPr id="322" name="Picture 87">
              <a:extLst>
                <a:ext uri="{FF2B5EF4-FFF2-40B4-BE49-F238E27FC236}">
                  <a16:creationId xmlns:a16="http://schemas.microsoft.com/office/drawing/2014/main" id="{6D48F423-2F40-41C6-9268-E326C9AC46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28271" y="6442076"/>
              <a:ext cx="803275" cy="1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 name="Rectangle 88">
              <a:extLst>
                <a:ext uri="{FF2B5EF4-FFF2-40B4-BE49-F238E27FC236}">
                  <a16:creationId xmlns:a16="http://schemas.microsoft.com/office/drawing/2014/main" id="{0DE51D2C-7172-400D-9A6B-94996CC79AF7}"/>
                </a:ext>
              </a:extLst>
            </p:cNvPr>
            <p:cNvSpPr>
              <a:spLocks noChangeArrowheads="1"/>
            </p:cNvSpPr>
            <p:nvPr/>
          </p:nvSpPr>
          <p:spPr bwMode="auto">
            <a:xfrm>
              <a:off x="4626681" y="6440473"/>
              <a:ext cx="1006640" cy="1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24" name="Freeform 89">
              <a:extLst>
                <a:ext uri="{FF2B5EF4-FFF2-40B4-BE49-F238E27FC236}">
                  <a16:creationId xmlns:a16="http://schemas.microsoft.com/office/drawing/2014/main" id="{0C6FD5D9-9A5D-4533-BF11-215966A5F207}"/>
                </a:ext>
              </a:extLst>
            </p:cNvPr>
            <p:cNvSpPr>
              <a:spLocks noEditPoints="1"/>
            </p:cNvSpPr>
            <p:nvPr/>
          </p:nvSpPr>
          <p:spPr bwMode="auto">
            <a:xfrm>
              <a:off x="4623508" y="6437265"/>
              <a:ext cx="1006638" cy="123470"/>
            </a:xfrm>
            <a:custGeom>
              <a:avLst/>
              <a:gdLst>
                <a:gd name="T0" fmla="*/ 25 w 2320"/>
                <a:gd name="T1" fmla="*/ 285 h 348"/>
                <a:gd name="T2" fmla="*/ 25 w 2320"/>
                <a:gd name="T3" fmla="*/ 160 h 348"/>
                <a:gd name="T4" fmla="*/ 0 w 2320"/>
                <a:gd name="T5" fmla="*/ 60 h 348"/>
                <a:gd name="T6" fmla="*/ 13 w 2320"/>
                <a:gd name="T7" fmla="*/ 25 h 348"/>
                <a:gd name="T8" fmla="*/ 89 w 2320"/>
                <a:gd name="T9" fmla="*/ 0 h 348"/>
                <a:gd name="T10" fmla="*/ 139 w 2320"/>
                <a:gd name="T11" fmla="*/ 0 h 348"/>
                <a:gd name="T12" fmla="*/ 239 w 2320"/>
                <a:gd name="T13" fmla="*/ 25 h 348"/>
                <a:gd name="T14" fmla="*/ 364 w 2320"/>
                <a:gd name="T15" fmla="*/ 25 h 348"/>
                <a:gd name="T16" fmla="*/ 464 w 2320"/>
                <a:gd name="T17" fmla="*/ 0 h 348"/>
                <a:gd name="T18" fmla="*/ 539 w 2320"/>
                <a:gd name="T19" fmla="*/ 0 h 348"/>
                <a:gd name="T20" fmla="*/ 589 w 2320"/>
                <a:gd name="T21" fmla="*/ 0 h 348"/>
                <a:gd name="T22" fmla="*/ 689 w 2320"/>
                <a:gd name="T23" fmla="*/ 25 h 348"/>
                <a:gd name="T24" fmla="*/ 814 w 2320"/>
                <a:gd name="T25" fmla="*/ 25 h 348"/>
                <a:gd name="T26" fmla="*/ 914 w 2320"/>
                <a:gd name="T27" fmla="*/ 0 h 348"/>
                <a:gd name="T28" fmla="*/ 989 w 2320"/>
                <a:gd name="T29" fmla="*/ 0 h 348"/>
                <a:gd name="T30" fmla="*/ 1039 w 2320"/>
                <a:gd name="T31" fmla="*/ 0 h 348"/>
                <a:gd name="T32" fmla="*/ 1139 w 2320"/>
                <a:gd name="T33" fmla="*/ 25 h 348"/>
                <a:gd name="T34" fmla="*/ 1264 w 2320"/>
                <a:gd name="T35" fmla="*/ 25 h 348"/>
                <a:gd name="T36" fmla="*/ 1364 w 2320"/>
                <a:gd name="T37" fmla="*/ 0 h 348"/>
                <a:gd name="T38" fmla="*/ 1439 w 2320"/>
                <a:gd name="T39" fmla="*/ 0 h 348"/>
                <a:gd name="T40" fmla="*/ 1489 w 2320"/>
                <a:gd name="T41" fmla="*/ 0 h 348"/>
                <a:gd name="T42" fmla="*/ 1589 w 2320"/>
                <a:gd name="T43" fmla="*/ 25 h 348"/>
                <a:gd name="T44" fmla="*/ 1714 w 2320"/>
                <a:gd name="T45" fmla="*/ 25 h 348"/>
                <a:gd name="T46" fmla="*/ 1814 w 2320"/>
                <a:gd name="T47" fmla="*/ 0 h 348"/>
                <a:gd name="T48" fmla="*/ 1889 w 2320"/>
                <a:gd name="T49" fmla="*/ 0 h 348"/>
                <a:gd name="T50" fmla="*/ 1939 w 2320"/>
                <a:gd name="T51" fmla="*/ 0 h 348"/>
                <a:gd name="T52" fmla="*/ 2039 w 2320"/>
                <a:gd name="T53" fmla="*/ 25 h 348"/>
                <a:gd name="T54" fmla="*/ 2164 w 2320"/>
                <a:gd name="T55" fmla="*/ 25 h 348"/>
                <a:gd name="T56" fmla="*/ 2264 w 2320"/>
                <a:gd name="T57" fmla="*/ 0 h 348"/>
                <a:gd name="T58" fmla="*/ 2295 w 2320"/>
                <a:gd name="T59" fmla="*/ 12 h 348"/>
                <a:gd name="T60" fmla="*/ 2320 w 2320"/>
                <a:gd name="T61" fmla="*/ 95 h 348"/>
                <a:gd name="T62" fmla="*/ 2320 w 2320"/>
                <a:gd name="T63" fmla="*/ 145 h 348"/>
                <a:gd name="T64" fmla="*/ 2295 w 2320"/>
                <a:gd name="T65" fmla="*/ 245 h 348"/>
                <a:gd name="T66" fmla="*/ 2273 w 2320"/>
                <a:gd name="T67" fmla="*/ 323 h 348"/>
                <a:gd name="T68" fmla="*/ 2173 w 2320"/>
                <a:gd name="T69" fmla="*/ 348 h 348"/>
                <a:gd name="T70" fmla="*/ 2098 w 2320"/>
                <a:gd name="T71" fmla="*/ 348 h 348"/>
                <a:gd name="T72" fmla="*/ 2048 w 2320"/>
                <a:gd name="T73" fmla="*/ 348 h 348"/>
                <a:gd name="T74" fmla="*/ 1948 w 2320"/>
                <a:gd name="T75" fmla="*/ 323 h 348"/>
                <a:gd name="T76" fmla="*/ 1823 w 2320"/>
                <a:gd name="T77" fmla="*/ 323 h 348"/>
                <a:gd name="T78" fmla="*/ 1723 w 2320"/>
                <a:gd name="T79" fmla="*/ 348 h 348"/>
                <a:gd name="T80" fmla="*/ 1648 w 2320"/>
                <a:gd name="T81" fmla="*/ 348 h 348"/>
                <a:gd name="T82" fmla="*/ 1598 w 2320"/>
                <a:gd name="T83" fmla="*/ 348 h 348"/>
                <a:gd name="T84" fmla="*/ 1498 w 2320"/>
                <a:gd name="T85" fmla="*/ 323 h 348"/>
                <a:gd name="T86" fmla="*/ 1373 w 2320"/>
                <a:gd name="T87" fmla="*/ 323 h 348"/>
                <a:gd name="T88" fmla="*/ 1273 w 2320"/>
                <a:gd name="T89" fmla="*/ 348 h 348"/>
                <a:gd name="T90" fmla="*/ 1198 w 2320"/>
                <a:gd name="T91" fmla="*/ 348 h 348"/>
                <a:gd name="T92" fmla="*/ 1148 w 2320"/>
                <a:gd name="T93" fmla="*/ 348 h 348"/>
                <a:gd name="T94" fmla="*/ 1048 w 2320"/>
                <a:gd name="T95" fmla="*/ 323 h 348"/>
                <a:gd name="T96" fmla="*/ 923 w 2320"/>
                <a:gd name="T97" fmla="*/ 323 h 348"/>
                <a:gd name="T98" fmla="*/ 823 w 2320"/>
                <a:gd name="T99" fmla="*/ 348 h 348"/>
                <a:gd name="T100" fmla="*/ 748 w 2320"/>
                <a:gd name="T101" fmla="*/ 348 h 348"/>
                <a:gd name="T102" fmla="*/ 698 w 2320"/>
                <a:gd name="T103" fmla="*/ 348 h 348"/>
                <a:gd name="T104" fmla="*/ 598 w 2320"/>
                <a:gd name="T105" fmla="*/ 323 h 348"/>
                <a:gd name="T106" fmla="*/ 473 w 2320"/>
                <a:gd name="T107" fmla="*/ 323 h 348"/>
                <a:gd name="T108" fmla="*/ 373 w 2320"/>
                <a:gd name="T109" fmla="*/ 348 h 348"/>
                <a:gd name="T110" fmla="*/ 298 w 2320"/>
                <a:gd name="T111" fmla="*/ 348 h 348"/>
                <a:gd name="T112" fmla="*/ 248 w 2320"/>
                <a:gd name="T113" fmla="*/ 348 h 348"/>
                <a:gd name="T114" fmla="*/ 148 w 2320"/>
                <a:gd name="T115" fmla="*/ 323 h 348"/>
                <a:gd name="T116" fmla="*/ 23 w 2320"/>
                <a:gd name="T117" fmla="*/ 32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0" h="348">
                  <a:moveTo>
                    <a:pt x="0" y="335"/>
                  </a:moveTo>
                  <a:lnTo>
                    <a:pt x="0" y="310"/>
                  </a:lnTo>
                  <a:lnTo>
                    <a:pt x="25" y="310"/>
                  </a:lnTo>
                  <a:lnTo>
                    <a:pt x="25" y="335"/>
                  </a:lnTo>
                  <a:lnTo>
                    <a:pt x="0" y="335"/>
                  </a:lnTo>
                  <a:close/>
                  <a:moveTo>
                    <a:pt x="0" y="285"/>
                  </a:moveTo>
                  <a:lnTo>
                    <a:pt x="0" y="260"/>
                  </a:lnTo>
                  <a:lnTo>
                    <a:pt x="25" y="260"/>
                  </a:lnTo>
                  <a:lnTo>
                    <a:pt x="25" y="285"/>
                  </a:lnTo>
                  <a:lnTo>
                    <a:pt x="0" y="285"/>
                  </a:lnTo>
                  <a:close/>
                  <a:moveTo>
                    <a:pt x="0" y="235"/>
                  </a:moveTo>
                  <a:lnTo>
                    <a:pt x="0" y="210"/>
                  </a:lnTo>
                  <a:lnTo>
                    <a:pt x="25" y="210"/>
                  </a:lnTo>
                  <a:lnTo>
                    <a:pt x="25" y="235"/>
                  </a:lnTo>
                  <a:lnTo>
                    <a:pt x="0" y="235"/>
                  </a:lnTo>
                  <a:close/>
                  <a:moveTo>
                    <a:pt x="0" y="185"/>
                  </a:moveTo>
                  <a:lnTo>
                    <a:pt x="0" y="160"/>
                  </a:lnTo>
                  <a:lnTo>
                    <a:pt x="25" y="160"/>
                  </a:lnTo>
                  <a:lnTo>
                    <a:pt x="25" y="185"/>
                  </a:lnTo>
                  <a:lnTo>
                    <a:pt x="0" y="185"/>
                  </a:lnTo>
                  <a:close/>
                  <a:moveTo>
                    <a:pt x="0" y="135"/>
                  </a:moveTo>
                  <a:lnTo>
                    <a:pt x="0" y="110"/>
                  </a:lnTo>
                  <a:lnTo>
                    <a:pt x="25" y="110"/>
                  </a:lnTo>
                  <a:lnTo>
                    <a:pt x="25" y="135"/>
                  </a:lnTo>
                  <a:lnTo>
                    <a:pt x="0" y="135"/>
                  </a:lnTo>
                  <a:close/>
                  <a:moveTo>
                    <a:pt x="0" y="85"/>
                  </a:moveTo>
                  <a:lnTo>
                    <a:pt x="0" y="60"/>
                  </a:lnTo>
                  <a:lnTo>
                    <a:pt x="25" y="60"/>
                  </a:lnTo>
                  <a:lnTo>
                    <a:pt x="25" y="85"/>
                  </a:lnTo>
                  <a:lnTo>
                    <a:pt x="0" y="85"/>
                  </a:lnTo>
                  <a:close/>
                  <a:moveTo>
                    <a:pt x="0" y="35"/>
                  </a:moveTo>
                  <a:lnTo>
                    <a:pt x="0" y="12"/>
                  </a:lnTo>
                  <a:cubicBezTo>
                    <a:pt x="0" y="5"/>
                    <a:pt x="6" y="0"/>
                    <a:pt x="13" y="0"/>
                  </a:cubicBezTo>
                  <a:lnTo>
                    <a:pt x="14" y="0"/>
                  </a:lnTo>
                  <a:lnTo>
                    <a:pt x="14" y="25"/>
                  </a:lnTo>
                  <a:lnTo>
                    <a:pt x="13" y="25"/>
                  </a:lnTo>
                  <a:lnTo>
                    <a:pt x="25" y="12"/>
                  </a:lnTo>
                  <a:lnTo>
                    <a:pt x="25" y="35"/>
                  </a:lnTo>
                  <a:lnTo>
                    <a:pt x="0" y="35"/>
                  </a:lnTo>
                  <a:close/>
                  <a:moveTo>
                    <a:pt x="39" y="0"/>
                  </a:moveTo>
                  <a:lnTo>
                    <a:pt x="64" y="0"/>
                  </a:lnTo>
                  <a:lnTo>
                    <a:pt x="64" y="25"/>
                  </a:lnTo>
                  <a:lnTo>
                    <a:pt x="39" y="25"/>
                  </a:lnTo>
                  <a:lnTo>
                    <a:pt x="39" y="0"/>
                  </a:lnTo>
                  <a:close/>
                  <a:moveTo>
                    <a:pt x="89" y="0"/>
                  </a:moveTo>
                  <a:lnTo>
                    <a:pt x="114" y="0"/>
                  </a:lnTo>
                  <a:lnTo>
                    <a:pt x="114" y="25"/>
                  </a:lnTo>
                  <a:lnTo>
                    <a:pt x="89" y="25"/>
                  </a:lnTo>
                  <a:lnTo>
                    <a:pt x="89" y="0"/>
                  </a:lnTo>
                  <a:close/>
                  <a:moveTo>
                    <a:pt x="139" y="0"/>
                  </a:moveTo>
                  <a:lnTo>
                    <a:pt x="164" y="0"/>
                  </a:lnTo>
                  <a:lnTo>
                    <a:pt x="164" y="25"/>
                  </a:lnTo>
                  <a:lnTo>
                    <a:pt x="139" y="25"/>
                  </a:lnTo>
                  <a:lnTo>
                    <a:pt x="139" y="0"/>
                  </a:lnTo>
                  <a:close/>
                  <a:moveTo>
                    <a:pt x="189" y="0"/>
                  </a:moveTo>
                  <a:lnTo>
                    <a:pt x="214" y="0"/>
                  </a:lnTo>
                  <a:lnTo>
                    <a:pt x="214" y="25"/>
                  </a:lnTo>
                  <a:lnTo>
                    <a:pt x="189" y="25"/>
                  </a:lnTo>
                  <a:lnTo>
                    <a:pt x="189" y="0"/>
                  </a:lnTo>
                  <a:close/>
                  <a:moveTo>
                    <a:pt x="239" y="0"/>
                  </a:moveTo>
                  <a:lnTo>
                    <a:pt x="264" y="0"/>
                  </a:lnTo>
                  <a:lnTo>
                    <a:pt x="264" y="25"/>
                  </a:lnTo>
                  <a:lnTo>
                    <a:pt x="239" y="25"/>
                  </a:lnTo>
                  <a:lnTo>
                    <a:pt x="239" y="0"/>
                  </a:lnTo>
                  <a:close/>
                  <a:moveTo>
                    <a:pt x="289" y="0"/>
                  </a:moveTo>
                  <a:lnTo>
                    <a:pt x="314" y="0"/>
                  </a:lnTo>
                  <a:lnTo>
                    <a:pt x="314" y="25"/>
                  </a:lnTo>
                  <a:lnTo>
                    <a:pt x="289" y="25"/>
                  </a:lnTo>
                  <a:lnTo>
                    <a:pt x="289" y="0"/>
                  </a:lnTo>
                  <a:close/>
                  <a:moveTo>
                    <a:pt x="339" y="0"/>
                  </a:moveTo>
                  <a:lnTo>
                    <a:pt x="364" y="0"/>
                  </a:lnTo>
                  <a:lnTo>
                    <a:pt x="364" y="25"/>
                  </a:lnTo>
                  <a:lnTo>
                    <a:pt x="339" y="25"/>
                  </a:lnTo>
                  <a:lnTo>
                    <a:pt x="339" y="0"/>
                  </a:lnTo>
                  <a:close/>
                  <a:moveTo>
                    <a:pt x="389" y="0"/>
                  </a:moveTo>
                  <a:lnTo>
                    <a:pt x="414" y="0"/>
                  </a:lnTo>
                  <a:lnTo>
                    <a:pt x="414" y="25"/>
                  </a:lnTo>
                  <a:lnTo>
                    <a:pt x="389" y="25"/>
                  </a:lnTo>
                  <a:lnTo>
                    <a:pt x="389" y="0"/>
                  </a:lnTo>
                  <a:close/>
                  <a:moveTo>
                    <a:pt x="439" y="0"/>
                  </a:moveTo>
                  <a:lnTo>
                    <a:pt x="464" y="0"/>
                  </a:lnTo>
                  <a:lnTo>
                    <a:pt x="464" y="25"/>
                  </a:lnTo>
                  <a:lnTo>
                    <a:pt x="439" y="25"/>
                  </a:lnTo>
                  <a:lnTo>
                    <a:pt x="439" y="0"/>
                  </a:lnTo>
                  <a:close/>
                  <a:moveTo>
                    <a:pt x="489" y="0"/>
                  </a:moveTo>
                  <a:lnTo>
                    <a:pt x="514" y="0"/>
                  </a:lnTo>
                  <a:lnTo>
                    <a:pt x="514" y="25"/>
                  </a:lnTo>
                  <a:lnTo>
                    <a:pt x="489" y="25"/>
                  </a:lnTo>
                  <a:lnTo>
                    <a:pt x="489" y="0"/>
                  </a:lnTo>
                  <a:close/>
                  <a:moveTo>
                    <a:pt x="539" y="0"/>
                  </a:moveTo>
                  <a:lnTo>
                    <a:pt x="564" y="0"/>
                  </a:lnTo>
                  <a:lnTo>
                    <a:pt x="564" y="25"/>
                  </a:lnTo>
                  <a:lnTo>
                    <a:pt x="539" y="25"/>
                  </a:lnTo>
                  <a:lnTo>
                    <a:pt x="539" y="0"/>
                  </a:lnTo>
                  <a:close/>
                  <a:moveTo>
                    <a:pt x="589" y="0"/>
                  </a:moveTo>
                  <a:lnTo>
                    <a:pt x="614" y="0"/>
                  </a:lnTo>
                  <a:lnTo>
                    <a:pt x="614" y="25"/>
                  </a:lnTo>
                  <a:lnTo>
                    <a:pt x="589" y="25"/>
                  </a:lnTo>
                  <a:lnTo>
                    <a:pt x="589" y="0"/>
                  </a:lnTo>
                  <a:close/>
                  <a:moveTo>
                    <a:pt x="639" y="0"/>
                  </a:moveTo>
                  <a:lnTo>
                    <a:pt x="664" y="0"/>
                  </a:lnTo>
                  <a:lnTo>
                    <a:pt x="664" y="25"/>
                  </a:lnTo>
                  <a:lnTo>
                    <a:pt x="639" y="25"/>
                  </a:lnTo>
                  <a:lnTo>
                    <a:pt x="639" y="0"/>
                  </a:lnTo>
                  <a:close/>
                  <a:moveTo>
                    <a:pt x="689" y="0"/>
                  </a:moveTo>
                  <a:lnTo>
                    <a:pt x="714" y="0"/>
                  </a:lnTo>
                  <a:lnTo>
                    <a:pt x="714" y="25"/>
                  </a:lnTo>
                  <a:lnTo>
                    <a:pt x="689" y="25"/>
                  </a:lnTo>
                  <a:lnTo>
                    <a:pt x="689" y="0"/>
                  </a:lnTo>
                  <a:close/>
                  <a:moveTo>
                    <a:pt x="739" y="0"/>
                  </a:moveTo>
                  <a:lnTo>
                    <a:pt x="764" y="0"/>
                  </a:lnTo>
                  <a:lnTo>
                    <a:pt x="764" y="25"/>
                  </a:lnTo>
                  <a:lnTo>
                    <a:pt x="739" y="25"/>
                  </a:lnTo>
                  <a:lnTo>
                    <a:pt x="739" y="0"/>
                  </a:lnTo>
                  <a:close/>
                  <a:moveTo>
                    <a:pt x="789" y="0"/>
                  </a:moveTo>
                  <a:lnTo>
                    <a:pt x="814" y="0"/>
                  </a:lnTo>
                  <a:lnTo>
                    <a:pt x="814" y="25"/>
                  </a:lnTo>
                  <a:lnTo>
                    <a:pt x="789" y="25"/>
                  </a:lnTo>
                  <a:lnTo>
                    <a:pt x="789" y="0"/>
                  </a:lnTo>
                  <a:close/>
                  <a:moveTo>
                    <a:pt x="839" y="0"/>
                  </a:moveTo>
                  <a:lnTo>
                    <a:pt x="864" y="0"/>
                  </a:lnTo>
                  <a:lnTo>
                    <a:pt x="864" y="25"/>
                  </a:lnTo>
                  <a:lnTo>
                    <a:pt x="839" y="25"/>
                  </a:lnTo>
                  <a:lnTo>
                    <a:pt x="839" y="0"/>
                  </a:lnTo>
                  <a:close/>
                  <a:moveTo>
                    <a:pt x="889" y="0"/>
                  </a:moveTo>
                  <a:lnTo>
                    <a:pt x="914" y="0"/>
                  </a:lnTo>
                  <a:lnTo>
                    <a:pt x="914" y="25"/>
                  </a:lnTo>
                  <a:lnTo>
                    <a:pt x="889" y="25"/>
                  </a:lnTo>
                  <a:lnTo>
                    <a:pt x="889" y="0"/>
                  </a:lnTo>
                  <a:close/>
                  <a:moveTo>
                    <a:pt x="939" y="0"/>
                  </a:moveTo>
                  <a:lnTo>
                    <a:pt x="964" y="0"/>
                  </a:lnTo>
                  <a:lnTo>
                    <a:pt x="964" y="25"/>
                  </a:lnTo>
                  <a:lnTo>
                    <a:pt x="939" y="25"/>
                  </a:lnTo>
                  <a:lnTo>
                    <a:pt x="939" y="0"/>
                  </a:lnTo>
                  <a:close/>
                  <a:moveTo>
                    <a:pt x="989" y="0"/>
                  </a:moveTo>
                  <a:lnTo>
                    <a:pt x="1014" y="0"/>
                  </a:lnTo>
                  <a:lnTo>
                    <a:pt x="1014" y="25"/>
                  </a:lnTo>
                  <a:lnTo>
                    <a:pt x="989" y="25"/>
                  </a:lnTo>
                  <a:lnTo>
                    <a:pt x="989" y="0"/>
                  </a:lnTo>
                  <a:close/>
                  <a:moveTo>
                    <a:pt x="1039" y="0"/>
                  </a:moveTo>
                  <a:lnTo>
                    <a:pt x="1064" y="0"/>
                  </a:lnTo>
                  <a:lnTo>
                    <a:pt x="1064" y="25"/>
                  </a:lnTo>
                  <a:lnTo>
                    <a:pt x="1039" y="25"/>
                  </a:lnTo>
                  <a:lnTo>
                    <a:pt x="1039" y="0"/>
                  </a:lnTo>
                  <a:close/>
                  <a:moveTo>
                    <a:pt x="1089" y="0"/>
                  </a:moveTo>
                  <a:lnTo>
                    <a:pt x="1114" y="0"/>
                  </a:lnTo>
                  <a:lnTo>
                    <a:pt x="1114" y="25"/>
                  </a:lnTo>
                  <a:lnTo>
                    <a:pt x="1089" y="25"/>
                  </a:lnTo>
                  <a:lnTo>
                    <a:pt x="1089" y="0"/>
                  </a:lnTo>
                  <a:close/>
                  <a:moveTo>
                    <a:pt x="1139" y="0"/>
                  </a:moveTo>
                  <a:lnTo>
                    <a:pt x="1164" y="0"/>
                  </a:lnTo>
                  <a:lnTo>
                    <a:pt x="1164" y="25"/>
                  </a:lnTo>
                  <a:lnTo>
                    <a:pt x="1139" y="25"/>
                  </a:lnTo>
                  <a:lnTo>
                    <a:pt x="1139" y="0"/>
                  </a:lnTo>
                  <a:close/>
                  <a:moveTo>
                    <a:pt x="1189" y="0"/>
                  </a:moveTo>
                  <a:lnTo>
                    <a:pt x="1214" y="0"/>
                  </a:lnTo>
                  <a:lnTo>
                    <a:pt x="1214" y="25"/>
                  </a:lnTo>
                  <a:lnTo>
                    <a:pt x="1189" y="25"/>
                  </a:lnTo>
                  <a:lnTo>
                    <a:pt x="1189" y="0"/>
                  </a:lnTo>
                  <a:close/>
                  <a:moveTo>
                    <a:pt x="1239" y="0"/>
                  </a:moveTo>
                  <a:lnTo>
                    <a:pt x="1264" y="0"/>
                  </a:lnTo>
                  <a:lnTo>
                    <a:pt x="1264" y="25"/>
                  </a:lnTo>
                  <a:lnTo>
                    <a:pt x="1239" y="25"/>
                  </a:lnTo>
                  <a:lnTo>
                    <a:pt x="1239" y="0"/>
                  </a:lnTo>
                  <a:close/>
                  <a:moveTo>
                    <a:pt x="1289" y="0"/>
                  </a:moveTo>
                  <a:lnTo>
                    <a:pt x="1314" y="0"/>
                  </a:lnTo>
                  <a:lnTo>
                    <a:pt x="1314" y="25"/>
                  </a:lnTo>
                  <a:lnTo>
                    <a:pt x="1289" y="25"/>
                  </a:lnTo>
                  <a:lnTo>
                    <a:pt x="1289" y="0"/>
                  </a:lnTo>
                  <a:close/>
                  <a:moveTo>
                    <a:pt x="1339" y="0"/>
                  </a:moveTo>
                  <a:lnTo>
                    <a:pt x="1364" y="0"/>
                  </a:lnTo>
                  <a:lnTo>
                    <a:pt x="1364" y="25"/>
                  </a:lnTo>
                  <a:lnTo>
                    <a:pt x="1339" y="25"/>
                  </a:lnTo>
                  <a:lnTo>
                    <a:pt x="1339" y="0"/>
                  </a:lnTo>
                  <a:close/>
                  <a:moveTo>
                    <a:pt x="1389" y="0"/>
                  </a:moveTo>
                  <a:lnTo>
                    <a:pt x="1414" y="0"/>
                  </a:lnTo>
                  <a:lnTo>
                    <a:pt x="1414" y="25"/>
                  </a:lnTo>
                  <a:lnTo>
                    <a:pt x="1389" y="25"/>
                  </a:lnTo>
                  <a:lnTo>
                    <a:pt x="1389" y="0"/>
                  </a:lnTo>
                  <a:close/>
                  <a:moveTo>
                    <a:pt x="1439" y="0"/>
                  </a:moveTo>
                  <a:lnTo>
                    <a:pt x="1464" y="0"/>
                  </a:lnTo>
                  <a:lnTo>
                    <a:pt x="1464" y="25"/>
                  </a:lnTo>
                  <a:lnTo>
                    <a:pt x="1439" y="25"/>
                  </a:lnTo>
                  <a:lnTo>
                    <a:pt x="1439" y="0"/>
                  </a:lnTo>
                  <a:close/>
                  <a:moveTo>
                    <a:pt x="1489" y="0"/>
                  </a:moveTo>
                  <a:lnTo>
                    <a:pt x="1514" y="0"/>
                  </a:lnTo>
                  <a:lnTo>
                    <a:pt x="1514" y="25"/>
                  </a:lnTo>
                  <a:lnTo>
                    <a:pt x="1489" y="25"/>
                  </a:lnTo>
                  <a:lnTo>
                    <a:pt x="1489" y="0"/>
                  </a:lnTo>
                  <a:close/>
                  <a:moveTo>
                    <a:pt x="1539" y="0"/>
                  </a:moveTo>
                  <a:lnTo>
                    <a:pt x="1564" y="0"/>
                  </a:lnTo>
                  <a:lnTo>
                    <a:pt x="1564" y="25"/>
                  </a:lnTo>
                  <a:lnTo>
                    <a:pt x="1539" y="25"/>
                  </a:lnTo>
                  <a:lnTo>
                    <a:pt x="1539" y="0"/>
                  </a:lnTo>
                  <a:close/>
                  <a:moveTo>
                    <a:pt x="1589" y="0"/>
                  </a:moveTo>
                  <a:lnTo>
                    <a:pt x="1614" y="0"/>
                  </a:lnTo>
                  <a:lnTo>
                    <a:pt x="1614" y="25"/>
                  </a:lnTo>
                  <a:lnTo>
                    <a:pt x="1589" y="25"/>
                  </a:lnTo>
                  <a:lnTo>
                    <a:pt x="1589" y="0"/>
                  </a:lnTo>
                  <a:close/>
                  <a:moveTo>
                    <a:pt x="1639" y="0"/>
                  </a:moveTo>
                  <a:lnTo>
                    <a:pt x="1664" y="0"/>
                  </a:lnTo>
                  <a:lnTo>
                    <a:pt x="1664" y="25"/>
                  </a:lnTo>
                  <a:lnTo>
                    <a:pt x="1639" y="25"/>
                  </a:lnTo>
                  <a:lnTo>
                    <a:pt x="1639" y="0"/>
                  </a:lnTo>
                  <a:close/>
                  <a:moveTo>
                    <a:pt x="1689" y="0"/>
                  </a:moveTo>
                  <a:lnTo>
                    <a:pt x="1714" y="0"/>
                  </a:lnTo>
                  <a:lnTo>
                    <a:pt x="1714" y="25"/>
                  </a:lnTo>
                  <a:lnTo>
                    <a:pt x="1689" y="25"/>
                  </a:lnTo>
                  <a:lnTo>
                    <a:pt x="1689" y="0"/>
                  </a:lnTo>
                  <a:close/>
                  <a:moveTo>
                    <a:pt x="1739" y="0"/>
                  </a:moveTo>
                  <a:lnTo>
                    <a:pt x="1764" y="0"/>
                  </a:lnTo>
                  <a:lnTo>
                    <a:pt x="1764" y="25"/>
                  </a:lnTo>
                  <a:lnTo>
                    <a:pt x="1739" y="25"/>
                  </a:lnTo>
                  <a:lnTo>
                    <a:pt x="1739" y="0"/>
                  </a:lnTo>
                  <a:close/>
                  <a:moveTo>
                    <a:pt x="1789" y="0"/>
                  </a:moveTo>
                  <a:lnTo>
                    <a:pt x="1814" y="0"/>
                  </a:lnTo>
                  <a:lnTo>
                    <a:pt x="1814" y="25"/>
                  </a:lnTo>
                  <a:lnTo>
                    <a:pt x="1789" y="25"/>
                  </a:lnTo>
                  <a:lnTo>
                    <a:pt x="1789" y="0"/>
                  </a:lnTo>
                  <a:close/>
                  <a:moveTo>
                    <a:pt x="1839" y="0"/>
                  </a:moveTo>
                  <a:lnTo>
                    <a:pt x="1864" y="0"/>
                  </a:lnTo>
                  <a:lnTo>
                    <a:pt x="1864" y="25"/>
                  </a:lnTo>
                  <a:lnTo>
                    <a:pt x="1839" y="25"/>
                  </a:lnTo>
                  <a:lnTo>
                    <a:pt x="1839" y="0"/>
                  </a:lnTo>
                  <a:close/>
                  <a:moveTo>
                    <a:pt x="1889" y="0"/>
                  </a:moveTo>
                  <a:lnTo>
                    <a:pt x="1914" y="0"/>
                  </a:lnTo>
                  <a:lnTo>
                    <a:pt x="1914" y="25"/>
                  </a:lnTo>
                  <a:lnTo>
                    <a:pt x="1889" y="25"/>
                  </a:lnTo>
                  <a:lnTo>
                    <a:pt x="1889" y="0"/>
                  </a:lnTo>
                  <a:close/>
                  <a:moveTo>
                    <a:pt x="1939" y="0"/>
                  </a:moveTo>
                  <a:lnTo>
                    <a:pt x="1964" y="0"/>
                  </a:lnTo>
                  <a:lnTo>
                    <a:pt x="1964" y="25"/>
                  </a:lnTo>
                  <a:lnTo>
                    <a:pt x="1939" y="25"/>
                  </a:lnTo>
                  <a:lnTo>
                    <a:pt x="1939" y="0"/>
                  </a:lnTo>
                  <a:close/>
                  <a:moveTo>
                    <a:pt x="1989" y="0"/>
                  </a:moveTo>
                  <a:lnTo>
                    <a:pt x="2014" y="0"/>
                  </a:lnTo>
                  <a:lnTo>
                    <a:pt x="2014" y="25"/>
                  </a:lnTo>
                  <a:lnTo>
                    <a:pt x="1989" y="25"/>
                  </a:lnTo>
                  <a:lnTo>
                    <a:pt x="1989" y="0"/>
                  </a:lnTo>
                  <a:close/>
                  <a:moveTo>
                    <a:pt x="2039" y="0"/>
                  </a:moveTo>
                  <a:lnTo>
                    <a:pt x="2064" y="0"/>
                  </a:lnTo>
                  <a:lnTo>
                    <a:pt x="2064" y="25"/>
                  </a:lnTo>
                  <a:lnTo>
                    <a:pt x="2039" y="25"/>
                  </a:lnTo>
                  <a:lnTo>
                    <a:pt x="2039" y="0"/>
                  </a:lnTo>
                  <a:close/>
                  <a:moveTo>
                    <a:pt x="2089" y="0"/>
                  </a:moveTo>
                  <a:lnTo>
                    <a:pt x="2114" y="0"/>
                  </a:lnTo>
                  <a:lnTo>
                    <a:pt x="2114" y="25"/>
                  </a:lnTo>
                  <a:lnTo>
                    <a:pt x="2089" y="25"/>
                  </a:lnTo>
                  <a:lnTo>
                    <a:pt x="2089" y="0"/>
                  </a:lnTo>
                  <a:close/>
                  <a:moveTo>
                    <a:pt x="2139" y="0"/>
                  </a:moveTo>
                  <a:lnTo>
                    <a:pt x="2164" y="0"/>
                  </a:lnTo>
                  <a:lnTo>
                    <a:pt x="2164" y="25"/>
                  </a:lnTo>
                  <a:lnTo>
                    <a:pt x="2139" y="25"/>
                  </a:lnTo>
                  <a:lnTo>
                    <a:pt x="2139" y="0"/>
                  </a:lnTo>
                  <a:close/>
                  <a:moveTo>
                    <a:pt x="2189" y="0"/>
                  </a:moveTo>
                  <a:lnTo>
                    <a:pt x="2214" y="0"/>
                  </a:lnTo>
                  <a:lnTo>
                    <a:pt x="2214" y="25"/>
                  </a:lnTo>
                  <a:lnTo>
                    <a:pt x="2189" y="25"/>
                  </a:lnTo>
                  <a:lnTo>
                    <a:pt x="2189" y="0"/>
                  </a:lnTo>
                  <a:close/>
                  <a:moveTo>
                    <a:pt x="2239" y="0"/>
                  </a:moveTo>
                  <a:lnTo>
                    <a:pt x="2264" y="0"/>
                  </a:lnTo>
                  <a:lnTo>
                    <a:pt x="2264" y="25"/>
                  </a:lnTo>
                  <a:lnTo>
                    <a:pt x="2239" y="25"/>
                  </a:lnTo>
                  <a:lnTo>
                    <a:pt x="2239" y="0"/>
                  </a:lnTo>
                  <a:close/>
                  <a:moveTo>
                    <a:pt x="2289" y="0"/>
                  </a:moveTo>
                  <a:lnTo>
                    <a:pt x="2307" y="0"/>
                  </a:lnTo>
                  <a:cubicBezTo>
                    <a:pt x="2314" y="0"/>
                    <a:pt x="2320" y="5"/>
                    <a:pt x="2320" y="12"/>
                  </a:cubicBezTo>
                  <a:lnTo>
                    <a:pt x="2320" y="20"/>
                  </a:lnTo>
                  <a:lnTo>
                    <a:pt x="2295" y="20"/>
                  </a:lnTo>
                  <a:lnTo>
                    <a:pt x="2295" y="12"/>
                  </a:lnTo>
                  <a:lnTo>
                    <a:pt x="2307" y="25"/>
                  </a:lnTo>
                  <a:lnTo>
                    <a:pt x="2289" y="25"/>
                  </a:lnTo>
                  <a:lnTo>
                    <a:pt x="2289" y="0"/>
                  </a:lnTo>
                  <a:close/>
                  <a:moveTo>
                    <a:pt x="2320" y="45"/>
                  </a:moveTo>
                  <a:lnTo>
                    <a:pt x="2320" y="70"/>
                  </a:lnTo>
                  <a:lnTo>
                    <a:pt x="2295" y="70"/>
                  </a:lnTo>
                  <a:lnTo>
                    <a:pt x="2295" y="45"/>
                  </a:lnTo>
                  <a:lnTo>
                    <a:pt x="2320" y="45"/>
                  </a:lnTo>
                  <a:close/>
                  <a:moveTo>
                    <a:pt x="2320" y="95"/>
                  </a:moveTo>
                  <a:lnTo>
                    <a:pt x="2320" y="120"/>
                  </a:lnTo>
                  <a:lnTo>
                    <a:pt x="2295" y="120"/>
                  </a:lnTo>
                  <a:lnTo>
                    <a:pt x="2295" y="95"/>
                  </a:lnTo>
                  <a:lnTo>
                    <a:pt x="2320" y="95"/>
                  </a:lnTo>
                  <a:close/>
                  <a:moveTo>
                    <a:pt x="2320" y="145"/>
                  </a:moveTo>
                  <a:lnTo>
                    <a:pt x="2320" y="170"/>
                  </a:lnTo>
                  <a:lnTo>
                    <a:pt x="2295" y="170"/>
                  </a:lnTo>
                  <a:lnTo>
                    <a:pt x="2295" y="145"/>
                  </a:lnTo>
                  <a:lnTo>
                    <a:pt x="2320" y="145"/>
                  </a:lnTo>
                  <a:close/>
                  <a:moveTo>
                    <a:pt x="2320" y="195"/>
                  </a:moveTo>
                  <a:lnTo>
                    <a:pt x="2320" y="220"/>
                  </a:lnTo>
                  <a:lnTo>
                    <a:pt x="2295" y="220"/>
                  </a:lnTo>
                  <a:lnTo>
                    <a:pt x="2295" y="195"/>
                  </a:lnTo>
                  <a:lnTo>
                    <a:pt x="2320" y="195"/>
                  </a:lnTo>
                  <a:close/>
                  <a:moveTo>
                    <a:pt x="2320" y="245"/>
                  </a:moveTo>
                  <a:lnTo>
                    <a:pt x="2320" y="270"/>
                  </a:lnTo>
                  <a:lnTo>
                    <a:pt x="2295" y="270"/>
                  </a:lnTo>
                  <a:lnTo>
                    <a:pt x="2295" y="245"/>
                  </a:lnTo>
                  <a:lnTo>
                    <a:pt x="2320" y="245"/>
                  </a:lnTo>
                  <a:close/>
                  <a:moveTo>
                    <a:pt x="2320" y="295"/>
                  </a:moveTo>
                  <a:lnTo>
                    <a:pt x="2320" y="320"/>
                  </a:lnTo>
                  <a:lnTo>
                    <a:pt x="2295" y="320"/>
                  </a:lnTo>
                  <a:lnTo>
                    <a:pt x="2295" y="295"/>
                  </a:lnTo>
                  <a:lnTo>
                    <a:pt x="2320" y="295"/>
                  </a:lnTo>
                  <a:close/>
                  <a:moveTo>
                    <a:pt x="2298" y="348"/>
                  </a:moveTo>
                  <a:lnTo>
                    <a:pt x="2273" y="348"/>
                  </a:lnTo>
                  <a:lnTo>
                    <a:pt x="2273" y="323"/>
                  </a:lnTo>
                  <a:lnTo>
                    <a:pt x="2298" y="323"/>
                  </a:lnTo>
                  <a:lnTo>
                    <a:pt x="2298" y="348"/>
                  </a:lnTo>
                  <a:close/>
                  <a:moveTo>
                    <a:pt x="2248" y="348"/>
                  </a:moveTo>
                  <a:lnTo>
                    <a:pt x="2223" y="348"/>
                  </a:lnTo>
                  <a:lnTo>
                    <a:pt x="2223" y="323"/>
                  </a:lnTo>
                  <a:lnTo>
                    <a:pt x="2248" y="323"/>
                  </a:lnTo>
                  <a:lnTo>
                    <a:pt x="2248" y="348"/>
                  </a:lnTo>
                  <a:close/>
                  <a:moveTo>
                    <a:pt x="2198" y="348"/>
                  </a:moveTo>
                  <a:lnTo>
                    <a:pt x="2173" y="348"/>
                  </a:lnTo>
                  <a:lnTo>
                    <a:pt x="2173" y="323"/>
                  </a:lnTo>
                  <a:lnTo>
                    <a:pt x="2198" y="323"/>
                  </a:lnTo>
                  <a:lnTo>
                    <a:pt x="2198" y="348"/>
                  </a:lnTo>
                  <a:close/>
                  <a:moveTo>
                    <a:pt x="2148" y="348"/>
                  </a:moveTo>
                  <a:lnTo>
                    <a:pt x="2123" y="348"/>
                  </a:lnTo>
                  <a:lnTo>
                    <a:pt x="2123" y="323"/>
                  </a:lnTo>
                  <a:lnTo>
                    <a:pt x="2148" y="323"/>
                  </a:lnTo>
                  <a:lnTo>
                    <a:pt x="2148" y="348"/>
                  </a:lnTo>
                  <a:close/>
                  <a:moveTo>
                    <a:pt x="2098" y="348"/>
                  </a:moveTo>
                  <a:lnTo>
                    <a:pt x="2073" y="348"/>
                  </a:lnTo>
                  <a:lnTo>
                    <a:pt x="2073" y="323"/>
                  </a:lnTo>
                  <a:lnTo>
                    <a:pt x="2098" y="323"/>
                  </a:lnTo>
                  <a:lnTo>
                    <a:pt x="2098" y="348"/>
                  </a:lnTo>
                  <a:close/>
                  <a:moveTo>
                    <a:pt x="2048" y="348"/>
                  </a:moveTo>
                  <a:lnTo>
                    <a:pt x="2023" y="348"/>
                  </a:lnTo>
                  <a:lnTo>
                    <a:pt x="2023" y="323"/>
                  </a:lnTo>
                  <a:lnTo>
                    <a:pt x="2048" y="323"/>
                  </a:lnTo>
                  <a:lnTo>
                    <a:pt x="2048" y="348"/>
                  </a:lnTo>
                  <a:close/>
                  <a:moveTo>
                    <a:pt x="1998" y="348"/>
                  </a:moveTo>
                  <a:lnTo>
                    <a:pt x="1973" y="348"/>
                  </a:lnTo>
                  <a:lnTo>
                    <a:pt x="1973" y="323"/>
                  </a:lnTo>
                  <a:lnTo>
                    <a:pt x="1998" y="323"/>
                  </a:lnTo>
                  <a:lnTo>
                    <a:pt x="1998" y="348"/>
                  </a:lnTo>
                  <a:close/>
                  <a:moveTo>
                    <a:pt x="1948" y="348"/>
                  </a:moveTo>
                  <a:lnTo>
                    <a:pt x="1923" y="348"/>
                  </a:lnTo>
                  <a:lnTo>
                    <a:pt x="1923" y="323"/>
                  </a:lnTo>
                  <a:lnTo>
                    <a:pt x="1948" y="323"/>
                  </a:lnTo>
                  <a:lnTo>
                    <a:pt x="1948" y="348"/>
                  </a:lnTo>
                  <a:close/>
                  <a:moveTo>
                    <a:pt x="1898" y="348"/>
                  </a:moveTo>
                  <a:lnTo>
                    <a:pt x="1873" y="348"/>
                  </a:lnTo>
                  <a:lnTo>
                    <a:pt x="1873" y="323"/>
                  </a:lnTo>
                  <a:lnTo>
                    <a:pt x="1898" y="323"/>
                  </a:lnTo>
                  <a:lnTo>
                    <a:pt x="1898" y="348"/>
                  </a:lnTo>
                  <a:close/>
                  <a:moveTo>
                    <a:pt x="1848" y="348"/>
                  </a:moveTo>
                  <a:lnTo>
                    <a:pt x="1823" y="348"/>
                  </a:lnTo>
                  <a:lnTo>
                    <a:pt x="1823" y="323"/>
                  </a:lnTo>
                  <a:lnTo>
                    <a:pt x="1848" y="323"/>
                  </a:lnTo>
                  <a:lnTo>
                    <a:pt x="1848" y="348"/>
                  </a:lnTo>
                  <a:close/>
                  <a:moveTo>
                    <a:pt x="1798" y="348"/>
                  </a:moveTo>
                  <a:lnTo>
                    <a:pt x="1773" y="348"/>
                  </a:lnTo>
                  <a:lnTo>
                    <a:pt x="1773" y="323"/>
                  </a:lnTo>
                  <a:lnTo>
                    <a:pt x="1798" y="323"/>
                  </a:lnTo>
                  <a:lnTo>
                    <a:pt x="1798" y="348"/>
                  </a:lnTo>
                  <a:close/>
                  <a:moveTo>
                    <a:pt x="1748" y="348"/>
                  </a:moveTo>
                  <a:lnTo>
                    <a:pt x="1723" y="348"/>
                  </a:lnTo>
                  <a:lnTo>
                    <a:pt x="1723" y="323"/>
                  </a:lnTo>
                  <a:lnTo>
                    <a:pt x="1748" y="323"/>
                  </a:lnTo>
                  <a:lnTo>
                    <a:pt x="1748" y="348"/>
                  </a:lnTo>
                  <a:close/>
                  <a:moveTo>
                    <a:pt x="1698" y="348"/>
                  </a:moveTo>
                  <a:lnTo>
                    <a:pt x="1673" y="348"/>
                  </a:lnTo>
                  <a:lnTo>
                    <a:pt x="1673" y="323"/>
                  </a:lnTo>
                  <a:lnTo>
                    <a:pt x="1698" y="323"/>
                  </a:lnTo>
                  <a:lnTo>
                    <a:pt x="1698" y="348"/>
                  </a:lnTo>
                  <a:close/>
                  <a:moveTo>
                    <a:pt x="1648" y="348"/>
                  </a:moveTo>
                  <a:lnTo>
                    <a:pt x="1623" y="348"/>
                  </a:lnTo>
                  <a:lnTo>
                    <a:pt x="1623" y="323"/>
                  </a:lnTo>
                  <a:lnTo>
                    <a:pt x="1648" y="323"/>
                  </a:lnTo>
                  <a:lnTo>
                    <a:pt x="1648" y="348"/>
                  </a:lnTo>
                  <a:close/>
                  <a:moveTo>
                    <a:pt x="1598" y="348"/>
                  </a:moveTo>
                  <a:lnTo>
                    <a:pt x="1573" y="348"/>
                  </a:lnTo>
                  <a:lnTo>
                    <a:pt x="1573" y="323"/>
                  </a:lnTo>
                  <a:lnTo>
                    <a:pt x="1598" y="323"/>
                  </a:lnTo>
                  <a:lnTo>
                    <a:pt x="1598" y="348"/>
                  </a:lnTo>
                  <a:close/>
                  <a:moveTo>
                    <a:pt x="1548" y="348"/>
                  </a:moveTo>
                  <a:lnTo>
                    <a:pt x="1523" y="348"/>
                  </a:lnTo>
                  <a:lnTo>
                    <a:pt x="1523" y="323"/>
                  </a:lnTo>
                  <a:lnTo>
                    <a:pt x="1548" y="323"/>
                  </a:lnTo>
                  <a:lnTo>
                    <a:pt x="1548" y="348"/>
                  </a:lnTo>
                  <a:close/>
                  <a:moveTo>
                    <a:pt x="1498" y="348"/>
                  </a:moveTo>
                  <a:lnTo>
                    <a:pt x="1473" y="348"/>
                  </a:lnTo>
                  <a:lnTo>
                    <a:pt x="1473" y="323"/>
                  </a:lnTo>
                  <a:lnTo>
                    <a:pt x="1498" y="323"/>
                  </a:lnTo>
                  <a:lnTo>
                    <a:pt x="1498" y="348"/>
                  </a:lnTo>
                  <a:close/>
                  <a:moveTo>
                    <a:pt x="1448" y="348"/>
                  </a:moveTo>
                  <a:lnTo>
                    <a:pt x="1423" y="348"/>
                  </a:lnTo>
                  <a:lnTo>
                    <a:pt x="1423" y="323"/>
                  </a:lnTo>
                  <a:lnTo>
                    <a:pt x="1448" y="323"/>
                  </a:lnTo>
                  <a:lnTo>
                    <a:pt x="1448" y="348"/>
                  </a:lnTo>
                  <a:close/>
                  <a:moveTo>
                    <a:pt x="1398" y="348"/>
                  </a:moveTo>
                  <a:lnTo>
                    <a:pt x="1373" y="348"/>
                  </a:lnTo>
                  <a:lnTo>
                    <a:pt x="1373" y="323"/>
                  </a:lnTo>
                  <a:lnTo>
                    <a:pt x="1398" y="323"/>
                  </a:lnTo>
                  <a:lnTo>
                    <a:pt x="1398" y="348"/>
                  </a:lnTo>
                  <a:close/>
                  <a:moveTo>
                    <a:pt x="1348" y="348"/>
                  </a:moveTo>
                  <a:lnTo>
                    <a:pt x="1323" y="348"/>
                  </a:lnTo>
                  <a:lnTo>
                    <a:pt x="1323" y="323"/>
                  </a:lnTo>
                  <a:lnTo>
                    <a:pt x="1348" y="323"/>
                  </a:lnTo>
                  <a:lnTo>
                    <a:pt x="1348" y="348"/>
                  </a:lnTo>
                  <a:close/>
                  <a:moveTo>
                    <a:pt x="1298" y="348"/>
                  </a:moveTo>
                  <a:lnTo>
                    <a:pt x="1273" y="348"/>
                  </a:lnTo>
                  <a:lnTo>
                    <a:pt x="1273" y="323"/>
                  </a:lnTo>
                  <a:lnTo>
                    <a:pt x="1298" y="323"/>
                  </a:lnTo>
                  <a:lnTo>
                    <a:pt x="1298" y="348"/>
                  </a:lnTo>
                  <a:close/>
                  <a:moveTo>
                    <a:pt x="1248" y="348"/>
                  </a:moveTo>
                  <a:lnTo>
                    <a:pt x="1223" y="348"/>
                  </a:lnTo>
                  <a:lnTo>
                    <a:pt x="1223" y="323"/>
                  </a:lnTo>
                  <a:lnTo>
                    <a:pt x="1248" y="323"/>
                  </a:lnTo>
                  <a:lnTo>
                    <a:pt x="1248" y="348"/>
                  </a:lnTo>
                  <a:close/>
                  <a:moveTo>
                    <a:pt x="1198" y="348"/>
                  </a:moveTo>
                  <a:lnTo>
                    <a:pt x="1173" y="348"/>
                  </a:lnTo>
                  <a:lnTo>
                    <a:pt x="1173" y="323"/>
                  </a:lnTo>
                  <a:lnTo>
                    <a:pt x="1198" y="323"/>
                  </a:lnTo>
                  <a:lnTo>
                    <a:pt x="1198" y="348"/>
                  </a:lnTo>
                  <a:close/>
                  <a:moveTo>
                    <a:pt x="1148" y="348"/>
                  </a:moveTo>
                  <a:lnTo>
                    <a:pt x="1123" y="348"/>
                  </a:lnTo>
                  <a:lnTo>
                    <a:pt x="1123" y="323"/>
                  </a:lnTo>
                  <a:lnTo>
                    <a:pt x="1148" y="323"/>
                  </a:lnTo>
                  <a:lnTo>
                    <a:pt x="1148" y="348"/>
                  </a:lnTo>
                  <a:close/>
                  <a:moveTo>
                    <a:pt x="1098" y="348"/>
                  </a:moveTo>
                  <a:lnTo>
                    <a:pt x="1073" y="348"/>
                  </a:lnTo>
                  <a:lnTo>
                    <a:pt x="1073" y="323"/>
                  </a:lnTo>
                  <a:lnTo>
                    <a:pt x="1098" y="323"/>
                  </a:lnTo>
                  <a:lnTo>
                    <a:pt x="1098" y="348"/>
                  </a:lnTo>
                  <a:close/>
                  <a:moveTo>
                    <a:pt x="1048" y="348"/>
                  </a:moveTo>
                  <a:lnTo>
                    <a:pt x="1023" y="348"/>
                  </a:lnTo>
                  <a:lnTo>
                    <a:pt x="1023" y="323"/>
                  </a:lnTo>
                  <a:lnTo>
                    <a:pt x="1048" y="323"/>
                  </a:lnTo>
                  <a:lnTo>
                    <a:pt x="1048" y="348"/>
                  </a:lnTo>
                  <a:close/>
                  <a:moveTo>
                    <a:pt x="998" y="348"/>
                  </a:moveTo>
                  <a:lnTo>
                    <a:pt x="973" y="348"/>
                  </a:lnTo>
                  <a:lnTo>
                    <a:pt x="973" y="323"/>
                  </a:lnTo>
                  <a:lnTo>
                    <a:pt x="998" y="323"/>
                  </a:lnTo>
                  <a:lnTo>
                    <a:pt x="998" y="348"/>
                  </a:lnTo>
                  <a:close/>
                  <a:moveTo>
                    <a:pt x="948" y="348"/>
                  </a:moveTo>
                  <a:lnTo>
                    <a:pt x="923" y="348"/>
                  </a:lnTo>
                  <a:lnTo>
                    <a:pt x="923" y="323"/>
                  </a:lnTo>
                  <a:lnTo>
                    <a:pt x="948" y="323"/>
                  </a:lnTo>
                  <a:lnTo>
                    <a:pt x="948" y="348"/>
                  </a:lnTo>
                  <a:close/>
                  <a:moveTo>
                    <a:pt x="898" y="348"/>
                  </a:moveTo>
                  <a:lnTo>
                    <a:pt x="873" y="348"/>
                  </a:lnTo>
                  <a:lnTo>
                    <a:pt x="873" y="323"/>
                  </a:lnTo>
                  <a:lnTo>
                    <a:pt x="898" y="323"/>
                  </a:lnTo>
                  <a:lnTo>
                    <a:pt x="898" y="348"/>
                  </a:lnTo>
                  <a:close/>
                  <a:moveTo>
                    <a:pt x="848" y="348"/>
                  </a:moveTo>
                  <a:lnTo>
                    <a:pt x="823" y="348"/>
                  </a:lnTo>
                  <a:lnTo>
                    <a:pt x="823" y="323"/>
                  </a:lnTo>
                  <a:lnTo>
                    <a:pt x="848" y="323"/>
                  </a:lnTo>
                  <a:lnTo>
                    <a:pt x="848" y="348"/>
                  </a:lnTo>
                  <a:close/>
                  <a:moveTo>
                    <a:pt x="798" y="348"/>
                  </a:moveTo>
                  <a:lnTo>
                    <a:pt x="773" y="348"/>
                  </a:lnTo>
                  <a:lnTo>
                    <a:pt x="773" y="323"/>
                  </a:lnTo>
                  <a:lnTo>
                    <a:pt x="798" y="323"/>
                  </a:lnTo>
                  <a:lnTo>
                    <a:pt x="798" y="348"/>
                  </a:lnTo>
                  <a:close/>
                  <a:moveTo>
                    <a:pt x="748" y="348"/>
                  </a:moveTo>
                  <a:lnTo>
                    <a:pt x="723" y="348"/>
                  </a:lnTo>
                  <a:lnTo>
                    <a:pt x="723" y="323"/>
                  </a:lnTo>
                  <a:lnTo>
                    <a:pt x="748" y="323"/>
                  </a:lnTo>
                  <a:lnTo>
                    <a:pt x="748" y="348"/>
                  </a:lnTo>
                  <a:close/>
                  <a:moveTo>
                    <a:pt x="698" y="348"/>
                  </a:moveTo>
                  <a:lnTo>
                    <a:pt x="673" y="348"/>
                  </a:lnTo>
                  <a:lnTo>
                    <a:pt x="673" y="323"/>
                  </a:lnTo>
                  <a:lnTo>
                    <a:pt x="698" y="323"/>
                  </a:lnTo>
                  <a:lnTo>
                    <a:pt x="698" y="348"/>
                  </a:lnTo>
                  <a:close/>
                  <a:moveTo>
                    <a:pt x="648" y="348"/>
                  </a:moveTo>
                  <a:lnTo>
                    <a:pt x="623" y="348"/>
                  </a:lnTo>
                  <a:lnTo>
                    <a:pt x="623" y="323"/>
                  </a:lnTo>
                  <a:lnTo>
                    <a:pt x="648" y="323"/>
                  </a:lnTo>
                  <a:lnTo>
                    <a:pt x="648" y="348"/>
                  </a:lnTo>
                  <a:close/>
                  <a:moveTo>
                    <a:pt x="598" y="348"/>
                  </a:moveTo>
                  <a:lnTo>
                    <a:pt x="573" y="348"/>
                  </a:lnTo>
                  <a:lnTo>
                    <a:pt x="573" y="323"/>
                  </a:lnTo>
                  <a:lnTo>
                    <a:pt x="598" y="323"/>
                  </a:lnTo>
                  <a:lnTo>
                    <a:pt x="598" y="348"/>
                  </a:lnTo>
                  <a:close/>
                  <a:moveTo>
                    <a:pt x="548" y="348"/>
                  </a:moveTo>
                  <a:lnTo>
                    <a:pt x="523" y="348"/>
                  </a:lnTo>
                  <a:lnTo>
                    <a:pt x="523" y="323"/>
                  </a:lnTo>
                  <a:lnTo>
                    <a:pt x="548" y="323"/>
                  </a:lnTo>
                  <a:lnTo>
                    <a:pt x="548" y="348"/>
                  </a:lnTo>
                  <a:close/>
                  <a:moveTo>
                    <a:pt x="498" y="348"/>
                  </a:moveTo>
                  <a:lnTo>
                    <a:pt x="473" y="348"/>
                  </a:lnTo>
                  <a:lnTo>
                    <a:pt x="473" y="323"/>
                  </a:lnTo>
                  <a:lnTo>
                    <a:pt x="498" y="323"/>
                  </a:lnTo>
                  <a:lnTo>
                    <a:pt x="498" y="348"/>
                  </a:lnTo>
                  <a:close/>
                  <a:moveTo>
                    <a:pt x="448" y="348"/>
                  </a:moveTo>
                  <a:lnTo>
                    <a:pt x="423" y="348"/>
                  </a:lnTo>
                  <a:lnTo>
                    <a:pt x="423" y="323"/>
                  </a:lnTo>
                  <a:lnTo>
                    <a:pt x="448" y="323"/>
                  </a:lnTo>
                  <a:lnTo>
                    <a:pt x="448" y="348"/>
                  </a:lnTo>
                  <a:close/>
                  <a:moveTo>
                    <a:pt x="398" y="348"/>
                  </a:moveTo>
                  <a:lnTo>
                    <a:pt x="373" y="348"/>
                  </a:lnTo>
                  <a:lnTo>
                    <a:pt x="373" y="323"/>
                  </a:lnTo>
                  <a:lnTo>
                    <a:pt x="398" y="323"/>
                  </a:lnTo>
                  <a:lnTo>
                    <a:pt x="398" y="348"/>
                  </a:lnTo>
                  <a:close/>
                  <a:moveTo>
                    <a:pt x="348" y="348"/>
                  </a:moveTo>
                  <a:lnTo>
                    <a:pt x="323" y="348"/>
                  </a:lnTo>
                  <a:lnTo>
                    <a:pt x="323" y="323"/>
                  </a:lnTo>
                  <a:lnTo>
                    <a:pt x="348" y="323"/>
                  </a:lnTo>
                  <a:lnTo>
                    <a:pt x="348" y="348"/>
                  </a:lnTo>
                  <a:close/>
                  <a:moveTo>
                    <a:pt x="298" y="348"/>
                  </a:moveTo>
                  <a:lnTo>
                    <a:pt x="273" y="348"/>
                  </a:lnTo>
                  <a:lnTo>
                    <a:pt x="273" y="323"/>
                  </a:lnTo>
                  <a:lnTo>
                    <a:pt x="298" y="323"/>
                  </a:lnTo>
                  <a:lnTo>
                    <a:pt x="298" y="348"/>
                  </a:lnTo>
                  <a:close/>
                  <a:moveTo>
                    <a:pt x="248" y="348"/>
                  </a:moveTo>
                  <a:lnTo>
                    <a:pt x="223" y="348"/>
                  </a:lnTo>
                  <a:lnTo>
                    <a:pt x="223" y="323"/>
                  </a:lnTo>
                  <a:lnTo>
                    <a:pt x="248" y="323"/>
                  </a:lnTo>
                  <a:lnTo>
                    <a:pt x="248" y="348"/>
                  </a:lnTo>
                  <a:close/>
                  <a:moveTo>
                    <a:pt x="198" y="348"/>
                  </a:moveTo>
                  <a:lnTo>
                    <a:pt x="173" y="348"/>
                  </a:lnTo>
                  <a:lnTo>
                    <a:pt x="173" y="323"/>
                  </a:lnTo>
                  <a:lnTo>
                    <a:pt x="198" y="323"/>
                  </a:lnTo>
                  <a:lnTo>
                    <a:pt x="198" y="348"/>
                  </a:lnTo>
                  <a:close/>
                  <a:moveTo>
                    <a:pt x="148" y="348"/>
                  </a:moveTo>
                  <a:lnTo>
                    <a:pt x="123" y="348"/>
                  </a:lnTo>
                  <a:lnTo>
                    <a:pt x="123" y="323"/>
                  </a:lnTo>
                  <a:lnTo>
                    <a:pt x="148" y="323"/>
                  </a:lnTo>
                  <a:lnTo>
                    <a:pt x="148" y="348"/>
                  </a:lnTo>
                  <a:close/>
                  <a:moveTo>
                    <a:pt x="98" y="348"/>
                  </a:moveTo>
                  <a:lnTo>
                    <a:pt x="73" y="348"/>
                  </a:lnTo>
                  <a:lnTo>
                    <a:pt x="73" y="323"/>
                  </a:lnTo>
                  <a:lnTo>
                    <a:pt x="98" y="323"/>
                  </a:lnTo>
                  <a:lnTo>
                    <a:pt x="98" y="348"/>
                  </a:lnTo>
                  <a:close/>
                  <a:moveTo>
                    <a:pt x="48" y="348"/>
                  </a:moveTo>
                  <a:lnTo>
                    <a:pt x="23" y="348"/>
                  </a:lnTo>
                  <a:lnTo>
                    <a:pt x="23" y="323"/>
                  </a:lnTo>
                  <a:lnTo>
                    <a:pt x="48" y="323"/>
                  </a:lnTo>
                  <a:lnTo>
                    <a:pt x="48" y="34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25" name="Rectangle 90">
              <a:extLst>
                <a:ext uri="{FF2B5EF4-FFF2-40B4-BE49-F238E27FC236}">
                  <a16:creationId xmlns:a16="http://schemas.microsoft.com/office/drawing/2014/main" id="{5239FE6F-5FAF-4A3E-A685-09F99C1A5F64}"/>
                </a:ext>
              </a:extLst>
            </p:cNvPr>
            <p:cNvSpPr>
              <a:spLocks noChangeArrowheads="1"/>
            </p:cNvSpPr>
            <p:nvPr/>
          </p:nvSpPr>
          <p:spPr bwMode="auto">
            <a:xfrm>
              <a:off x="4661608" y="6436869"/>
              <a:ext cx="933163" cy="1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柵の基礎部の補修</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26" name="Rectangle 91">
              <a:extLst>
                <a:ext uri="{FF2B5EF4-FFF2-40B4-BE49-F238E27FC236}">
                  <a16:creationId xmlns:a16="http://schemas.microsoft.com/office/drawing/2014/main" id="{8AE7E5C5-25BB-4AA6-926D-D8541AA8698E}"/>
                </a:ext>
              </a:extLst>
            </p:cNvPr>
            <p:cNvSpPr>
              <a:spLocks noChangeArrowheads="1"/>
            </p:cNvSpPr>
            <p:nvPr/>
          </p:nvSpPr>
          <p:spPr bwMode="auto">
            <a:xfrm>
              <a:off x="6063371" y="6445283"/>
              <a:ext cx="819150" cy="1170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pic>
          <p:nvPicPr>
            <p:cNvPr id="327" name="Picture 92">
              <a:extLst>
                <a:ext uri="{FF2B5EF4-FFF2-40B4-BE49-F238E27FC236}">
                  <a16:creationId xmlns:a16="http://schemas.microsoft.com/office/drawing/2014/main" id="{EE995DBD-9E41-4BC4-BAD9-DFD2969DE5C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4958" y="6448490"/>
              <a:ext cx="817563" cy="1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 name="Rectangle 93">
              <a:extLst>
                <a:ext uri="{FF2B5EF4-FFF2-40B4-BE49-F238E27FC236}">
                  <a16:creationId xmlns:a16="http://schemas.microsoft.com/office/drawing/2014/main" id="{194F4774-B0EC-4597-BEA2-04C06AC674A3}"/>
                </a:ext>
              </a:extLst>
            </p:cNvPr>
            <p:cNvSpPr>
              <a:spLocks noChangeArrowheads="1"/>
            </p:cNvSpPr>
            <p:nvPr/>
          </p:nvSpPr>
          <p:spPr bwMode="auto">
            <a:xfrm>
              <a:off x="6063371" y="6445284"/>
              <a:ext cx="1032546" cy="1170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29" name="Freeform 94">
              <a:extLst>
                <a:ext uri="{FF2B5EF4-FFF2-40B4-BE49-F238E27FC236}">
                  <a16:creationId xmlns:a16="http://schemas.microsoft.com/office/drawing/2014/main" id="{B9CD9900-DFFD-4A7C-A72F-081A0337F65B}"/>
                </a:ext>
              </a:extLst>
            </p:cNvPr>
            <p:cNvSpPr>
              <a:spLocks noEditPoints="1"/>
            </p:cNvSpPr>
            <p:nvPr/>
          </p:nvSpPr>
          <p:spPr bwMode="auto">
            <a:xfrm>
              <a:off x="6060196" y="6443679"/>
              <a:ext cx="1032546" cy="123470"/>
            </a:xfrm>
            <a:custGeom>
              <a:avLst/>
              <a:gdLst>
                <a:gd name="T0" fmla="*/ 25 w 2358"/>
                <a:gd name="T1" fmla="*/ 285 h 348"/>
                <a:gd name="T2" fmla="*/ 25 w 2358"/>
                <a:gd name="T3" fmla="*/ 160 h 348"/>
                <a:gd name="T4" fmla="*/ 0 w 2358"/>
                <a:gd name="T5" fmla="*/ 60 h 348"/>
                <a:gd name="T6" fmla="*/ 13 w 2358"/>
                <a:gd name="T7" fmla="*/ 25 h 348"/>
                <a:gd name="T8" fmla="*/ 90 w 2358"/>
                <a:gd name="T9" fmla="*/ 0 h 348"/>
                <a:gd name="T10" fmla="*/ 140 w 2358"/>
                <a:gd name="T11" fmla="*/ 0 h 348"/>
                <a:gd name="T12" fmla="*/ 240 w 2358"/>
                <a:gd name="T13" fmla="*/ 25 h 348"/>
                <a:gd name="T14" fmla="*/ 365 w 2358"/>
                <a:gd name="T15" fmla="*/ 25 h 348"/>
                <a:gd name="T16" fmla="*/ 465 w 2358"/>
                <a:gd name="T17" fmla="*/ 0 h 348"/>
                <a:gd name="T18" fmla="*/ 540 w 2358"/>
                <a:gd name="T19" fmla="*/ 0 h 348"/>
                <a:gd name="T20" fmla="*/ 590 w 2358"/>
                <a:gd name="T21" fmla="*/ 0 h 348"/>
                <a:gd name="T22" fmla="*/ 690 w 2358"/>
                <a:gd name="T23" fmla="*/ 25 h 348"/>
                <a:gd name="T24" fmla="*/ 815 w 2358"/>
                <a:gd name="T25" fmla="*/ 25 h 348"/>
                <a:gd name="T26" fmla="*/ 915 w 2358"/>
                <a:gd name="T27" fmla="*/ 0 h 348"/>
                <a:gd name="T28" fmla="*/ 990 w 2358"/>
                <a:gd name="T29" fmla="*/ 0 h 348"/>
                <a:gd name="T30" fmla="*/ 1040 w 2358"/>
                <a:gd name="T31" fmla="*/ 0 h 348"/>
                <a:gd name="T32" fmla="*/ 1140 w 2358"/>
                <a:gd name="T33" fmla="*/ 25 h 348"/>
                <a:gd name="T34" fmla="*/ 1265 w 2358"/>
                <a:gd name="T35" fmla="*/ 25 h 348"/>
                <a:gd name="T36" fmla="*/ 1365 w 2358"/>
                <a:gd name="T37" fmla="*/ 0 h 348"/>
                <a:gd name="T38" fmla="*/ 1440 w 2358"/>
                <a:gd name="T39" fmla="*/ 0 h 348"/>
                <a:gd name="T40" fmla="*/ 1490 w 2358"/>
                <a:gd name="T41" fmla="*/ 0 h 348"/>
                <a:gd name="T42" fmla="*/ 1590 w 2358"/>
                <a:gd name="T43" fmla="*/ 25 h 348"/>
                <a:gd name="T44" fmla="*/ 1715 w 2358"/>
                <a:gd name="T45" fmla="*/ 25 h 348"/>
                <a:gd name="T46" fmla="*/ 1815 w 2358"/>
                <a:gd name="T47" fmla="*/ 0 h 348"/>
                <a:gd name="T48" fmla="*/ 1890 w 2358"/>
                <a:gd name="T49" fmla="*/ 0 h 348"/>
                <a:gd name="T50" fmla="*/ 1940 w 2358"/>
                <a:gd name="T51" fmla="*/ 0 h 348"/>
                <a:gd name="T52" fmla="*/ 2040 w 2358"/>
                <a:gd name="T53" fmla="*/ 25 h 348"/>
                <a:gd name="T54" fmla="*/ 2165 w 2358"/>
                <a:gd name="T55" fmla="*/ 25 h 348"/>
                <a:gd name="T56" fmla="*/ 2265 w 2358"/>
                <a:gd name="T57" fmla="*/ 0 h 348"/>
                <a:gd name="T58" fmla="*/ 2340 w 2358"/>
                <a:gd name="T59" fmla="*/ 0 h 348"/>
                <a:gd name="T60" fmla="*/ 2358 w 2358"/>
                <a:gd name="T61" fmla="*/ 57 h 348"/>
                <a:gd name="T62" fmla="*/ 2358 w 2358"/>
                <a:gd name="T63" fmla="*/ 107 h 348"/>
                <a:gd name="T64" fmla="*/ 2333 w 2358"/>
                <a:gd name="T65" fmla="*/ 207 h 348"/>
                <a:gd name="T66" fmla="*/ 2333 w 2358"/>
                <a:gd name="T67" fmla="*/ 332 h 348"/>
                <a:gd name="T68" fmla="*/ 2249 w 2358"/>
                <a:gd name="T69" fmla="*/ 348 h 348"/>
                <a:gd name="T70" fmla="*/ 2174 w 2358"/>
                <a:gd name="T71" fmla="*/ 348 h 348"/>
                <a:gd name="T72" fmla="*/ 2124 w 2358"/>
                <a:gd name="T73" fmla="*/ 348 h 348"/>
                <a:gd name="T74" fmla="*/ 2024 w 2358"/>
                <a:gd name="T75" fmla="*/ 323 h 348"/>
                <a:gd name="T76" fmla="*/ 1899 w 2358"/>
                <a:gd name="T77" fmla="*/ 323 h 348"/>
                <a:gd name="T78" fmla="*/ 1799 w 2358"/>
                <a:gd name="T79" fmla="*/ 348 h 348"/>
                <a:gd name="T80" fmla="*/ 1724 w 2358"/>
                <a:gd name="T81" fmla="*/ 348 h 348"/>
                <a:gd name="T82" fmla="*/ 1674 w 2358"/>
                <a:gd name="T83" fmla="*/ 348 h 348"/>
                <a:gd name="T84" fmla="*/ 1574 w 2358"/>
                <a:gd name="T85" fmla="*/ 323 h 348"/>
                <a:gd name="T86" fmla="*/ 1449 w 2358"/>
                <a:gd name="T87" fmla="*/ 323 h 348"/>
                <a:gd name="T88" fmla="*/ 1349 w 2358"/>
                <a:gd name="T89" fmla="*/ 348 h 348"/>
                <a:gd name="T90" fmla="*/ 1274 w 2358"/>
                <a:gd name="T91" fmla="*/ 348 h 348"/>
                <a:gd name="T92" fmla="*/ 1224 w 2358"/>
                <a:gd name="T93" fmla="*/ 348 h 348"/>
                <a:gd name="T94" fmla="*/ 1124 w 2358"/>
                <a:gd name="T95" fmla="*/ 323 h 348"/>
                <a:gd name="T96" fmla="*/ 999 w 2358"/>
                <a:gd name="T97" fmla="*/ 323 h 348"/>
                <a:gd name="T98" fmla="*/ 899 w 2358"/>
                <a:gd name="T99" fmla="*/ 348 h 348"/>
                <a:gd name="T100" fmla="*/ 824 w 2358"/>
                <a:gd name="T101" fmla="*/ 348 h 348"/>
                <a:gd name="T102" fmla="*/ 774 w 2358"/>
                <a:gd name="T103" fmla="*/ 348 h 348"/>
                <a:gd name="T104" fmla="*/ 674 w 2358"/>
                <a:gd name="T105" fmla="*/ 323 h 348"/>
                <a:gd name="T106" fmla="*/ 549 w 2358"/>
                <a:gd name="T107" fmla="*/ 323 h 348"/>
                <a:gd name="T108" fmla="*/ 449 w 2358"/>
                <a:gd name="T109" fmla="*/ 348 h 348"/>
                <a:gd name="T110" fmla="*/ 374 w 2358"/>
                <a:gd name="T111" fmla="*/ 348 h 348"/>
                <a:gd name="T112" fmla="*/ 324 w 2358"/>
                <a:gd name="T113" fmla="*/ 348 h 348"/>
                <a:gd name="T114" fmla="*/ 224 w 2358"/>
                <a:gd name="T115" fmla="*/ 323 h 348"/>
                <a:gd name="T116" fmla="*/ 99 w 2358"/>
                <a:gd name="T117" fmla="*/ 323 h 348"/>
                <a:gd name="T118" fmla="*/ 13 w 2358"/>
                <a:gd name="T1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58" h="348">
                  <a:moveTo>
                    <a:pt x="0" y="335"/>
                  </a:moveTo>
                  <a:lnTo>
                    <a:pt x="0" y="310"/>
                  </a:lnTo>
                  <a:lnTo>
                    <a:pt x="25" y="310"/>
                  </a:lnTo>
                  <a:lnTo>
                    <a:pt x="25" y="335"/>
                  </a:lnTo>
                  <a:lnTo>
                    <a:pt x="0" y="335"/>
                  </a:lnTo>
                  <a:close/>
                  <a:moveTo>
                    <a:pt x="0" y="285"/>
                  </a:moveTo>
                  <a:lnTo>
                    <a:pt x="0" y="260"/>
                  </a:lnTo>
                  <a:lnTo>
                    <a:pt x="25" y="260"/>
                  </a:lnTo>
                  <a:lnTo>
                    <a:pt x="25" y="285"/>
                  </a:lnTo>
                  <a:lnTo>
                    <a:pt x="0" y="285"/>
                  </a:lnTo>
                  <a:close/>
                  <a:moveTo>
                    <a:pt x="0" y="235"/>
                  </a:moveTo>
                  <a:lnTo>
                    <a:pt x="0" y="210"/>
                  </a:lnTo>
                  <a:lnTo>
                    <a:pt x="25" y="210"/>
                  </a:lnTo>
                  <a:lnTo>
                    <a:pt x="25" y="235"/>
                  </a:lnTo>
                  <a:lnTo>
                    <a:pt x="0" y="235"/>
                  </a:lnTo>
                  <a:close/>
                  <a:moveTo>
                    <a:pt x="0" y="185"/>
                  </a:moveTo>
                  <a:lnTo>
                    <a:pt x="0" y="160"/>
                  </a:lnTo>
                  <a:lnTo>
                    <a:pt x="25" y="160"/>
                  </a:lnTo>
                  <a:lnTo>
                    <a:pt x="25" y="185"/>
                  </a:lnTo>
                  <a:lnTo>
                    <a:pt x="0" y="185"/>
                  </a:lnTo>
                  <a:close/>
                  <a:moveTo>
                    <a:pt x="0" y="135"/>
                  </a:moveTo>
                  <a:lnTo>
                    <a:pt x="0" y="110"/>
                  </a:lnTo>
                  <a:lnTo>
                    <a:pt x="25" y="110"/>
                  </a:lnTo>
                  <a:lnTo>
                    <a:pt x="25" y="135"/>
                  </a:lnTo>
                  <a:lnTo>
                    <a:pt x="0" y="135"/>
                  </a:lnTo>
                  <a:close/>
                  <a:moveTo>
                    <a:pt x="0" y="85"/>
                  </a:moveTo>
                  <a:lnTo>
                    <a:pt x="0" y="60"/>
                  </a:lnTo>
                  <a:lnTo>
                    <a:pt x="25" y="60"/>
                  </a:lnTo>
                  <a:lnTo>
                    <a:pt x="25" y="85"/>
                  </a:lnTo>
                  <a:lnTo>
                    <a:pt x="0" y="85"/>
                  </a:lnTo>
                  <a:close/>
                  <a:moveTo>
                    <a:pt x="0" y="35"/>
                  </a:moveTo>
                  <a:lnTo>
                    <a:pt x="0" y="12"/>
                  </a:lnTo>
                  <a:cubicBezTo>
                    <a:pt x="0" y="5"/>
                    <a:pt x="6" y="0"/>
                    <a:pt x="13" y="0"/>
                  </a:cubicBezTo>
                  <a:lnTo>
                    <a:pt x="15" y="0"/>
                  </a:lnTo>
                  <a:lnTo>
                    <a:pt x="15" y="25"/>
                  </a:lnTo>
                  <a:lnTo>
                    <a:pt x="13" y="25"/>
                  </a:lnTo>
                  <a:lnTo>
                    <a:pt x="25" y="12"/>
                  </a:lnTo>
                  <a:lnTo>
                    <a:pt x="25" y="35"/>
                  </a:lnTo>
                  <a:lnTo>
                    <a:pt x="0" y="35"/>
                  </a:lnTo>
                  <a:close/>
                  <a:moveTo>
                    <a:pt x="40" y="0"/>
                  </a:moveTo>
                  <a:lnTo>
                    <a:pt x="65" y="0"/>
                  </a:lnTo>
                  <a:lnTo>
                    <a:pt x="65" y="25"/>
                  </a:lnTo>
                  <a:lnTo>
                    <a:pt x="40" y="25"/>
                  </a:lnTo>
                  <a:lnTo>
                    <a:pt x="40" y="0"/>
                  </a:lnTo>
                  <a:close/>
                  <a:moveTo>
                    <a:pt x="90" y="0"/>
                  </a:moveTo>
                  <a:lnTo>
                    <a:pt x="115" y="0"/>
                  </a:lnTo>
                  <a:lnTo>
                    <a:pt x="115" y="25"/>
                  </a:lnTo>
                  <a:lnTo>
                    <a:pt x="90" y="25"/>
                  </a:lnTo>
                  <a:lnTo>
                    <a:pt x="90" y="0"/>
                  </a:lnTo>
                  <a:close/>
                  <a:moveTo>
                    <a:pt x="140" y="0"/>
                  </a:moveTo>
                  <a:lnTo>
                    <a:pt x="165" y="0"/>
                  </a:lnTo>
                  <a:lnTo>
                    <a:pt x="165" y="25"/>
                  </a:lnTo>
                  <a:lnTo>
                    <a:pt x="140" y="25"/>
                  </a:lnTo>
                  <a:lnTo>
                    <a:pt x="140" y="0"/>
                  </a:lnTo>
                  <a:close/>
                  <a:moveTo>
                    <a:pt x="190" y="0"/>
                  </a:moveTo>
                  <a:lnTo>
                    <a:pt x="215" y="0"/>
                  </a:lnTo>
                  <a:lnTo>
                    <a:pt x="215" y="25"/>
                  </a:lnTo>
                  <a:lnTo>
                    <a:pt x="190" y="25"/>
                  </a:lnTo>
                  <a:lnTo>
                    <a:pt x="190" y="0"/>
                  </a:lnTo>
                  <a:close/>
                  <a:moveTo>
                    <a:pt x="240" y="0"/>
                  </a:moveTo>
                  <a:lnTo>
                    <a:pt x="265" y="0"/>
                  </a:lnTo>
                  <a:lnTo>
                    <a:pt x="265" y="25"/>
                  </a:lnTo>
                  <a:lnTo>
                    <a:pt x="240" y="25"/>
                  </a:lnTo>
                  <a:lnTo>
                    <a:pt x="240" y="0"/>
                  </a:lnTo>
                  <a:close/>
                  <a:moveTo>
                    <a:pt x="290" y="0"/>
                  </a:moveTo>
                  <a:lnTo>
                    <a:pt x="315" y="0"/>
                  </a:lnTo>
                  <a:lnTo>
                    <a:pt x="315" y="25"/>
                  </a:lnTo>
                  <a:lnTo>
                    <a:pt x="290" y="25"/>
                  </a:lnTo>
                  <a:lnTo>
                    <a:pt x="290" y="0"/>
                  </a:lnTo>
                  <a:close/>
                  <a:moveTo>
                    <a:pt x="340" y="0"/>
                  </a:moveTo>
                  <a:lnTo>
                    <a:pt x="365" y="0"/>
                  </a:lnTo>
                  <a:lnTo>
                    <a:pt x="365" y="25"/>
                  </a:lnTo>
                  <a:lnTo>
                    <a:pt x="340" y="25"/>
                  </a:lnTo>
                  <a:lnTo>
                    <a:pt x="340" y="0"/>
                  </a:lnTo>
                  <a:close/>
                  <a:moveTo>
                    <a:pt x="390" y="0"/>
                  </a:moveTo>
                  <a:lnTo>
                    <a:pt x="415" y="0"/>
                  </a:lnTo>
                  <a:lnTo>
                    <a:pt x="415" y="25"/>
                  </a:lnTo>
                  <a:lnTo>
                    <a:pt x="390" y="25"/>
                  </a:lnTo>
                  <a:lnTo>
                    <a:pt x="390" y="0"/>
                  </a:lnTo>
                  <a:close/>
                  <a:moveTo>
                    <a:pt x="440" y="0"/>
                  </a:moveTo>
                  <a:lnTo>
                    <a:pt x="465" y="0"/>
                  </a:lnTo>
                  <a:lnTo>
                    <a:pt x="465" y="25"/>
                  </a:lnTo>
                  <a:lnTo>
                    <a:pt x="440" y="25"/>
                  </a:lnTo>
                  <a:lnTo>
                    <a:pt x="440" y="0"/>
                  </a:lnTo>
                  <a:close/>
                  <a:moveTo>
                    <a:pt x="490" y="0"/>
                  </a:moveTo>
                  <a:lnTo>
                    <a:pt x="515" y="0"/>
                  </a:lnTo>
                  <a:lnTo>
                    <a:pt x="515" y="25"/>
                  </a:lnTo>
                  <a:lnTo>
                    <a:pt x="490" y="25"/>
                  </a:lnTo>
                  <a:lnTo>
                    <a:pt x="490" y="0"/>
                  </a:lnTo>
                  <a:close/>
                  <a:moveTo>
                    <a:pt x="540" y="0"/>
                  </a:moveTo>
                  <a:lnTo>
                    <a:pt x="565" y="0"/>
                  </a:lnTo>
                  <a:lnTo>
                    <a:pt x="565" y="25"/>
                  </a:lnTo>
                  <a:lnTo>
                    <a:pt x="540" y="25"/>
                  </a:lnTo>
                  <a:lnTo>
                    <a:pt x="540" y="0"/>
                  </a:lnTo>
                  <a:close/>
                  <a:moveTo>
                    <a:pt x="590" y="0"/>
                  </a:moveTo>
                  <a:lnTo>
                    <a:pt x="615" y="0"/>
                  </a:lnTo>
                  <a:lnTo>
                    <a:pt x="615" y="25"/>
                  </a:lnTo>
                  <a:lnTo>
                    <a:pt x="590" y="25"/>
                  </a:lnTo>
                  <a:lnTo>
                    <a:pt x="590" y="0"/>
                  </a:lnTo>
                  <a:close/>
                  <a:moveTo>
                    <a:pt x="640" y="0"/>
                  </a:moveTo>
                  <a:lnTo>
                    <a:pt x="665" y="0"/>
                  </a:lnTo>
                  <a:lnTo>
                    <a:pt x="665" y="25"/>
                  </a:lnTo>
                  <a:lnTo>
                    <a:pt x="640" y="25"/>
                  </a:lnTo>
                  <a:lnTo>
                    <a:pt x="640" y="0"/>
                  </a:lnTo>
                  <a:close/>
                  <a:moveTo>
                    <a:pt x="690" y="0"/>
                  </a:moveTo>
                  <a:lnTo>
                    <a:pt x="715" y="0"/>
                  </a:lnTo>
                  <a:lnTo>
                    <a:pt x="715" y="25"/>
                  </a:lnTo>
                  <a:lnTo>
                    <a:pt x="690" y="25"/>
                  </a:lnTo>
                  <a:lnTo>
                    <a:pt x="690" y="0"/>
                  </a:lnTo>
                  <a:close/>
                  <a:moveTo>
                    <a:pt x="740" y="0"/>
                  </a:moveTo>
                  <a:lnTo>
                    <a:pt x="765" y="0"/>
                  </a:lnTo>
                  <a:lnTo>
                    <a:pt x="765" y="25"/>
                  </a:lnTo>
                  <a:lnTo>
                    <a:pt x="740" y="25"/>
                  </a:lnTo>
                  <a:lnTo>
                    <a:pt x="740" y="0"/>
                  </a:lnTo>
                  <a:close/>
                  <a:moveTo>
                    <a:pt x="790" y="0"/>
                  </a:moveTo>
                  <a:lnTo>
                    <a:pt x="815" y="0"/>
                  </a:lnTo>
                  <a:lnTo>
                    <a:pt x="815" y="25"/>
                  </a:lnTo>
                  <a:lnTo>
                    <a:pt x="790" y="25"/>
                  </a:lnTo>
                  <a:lnTo>
                    <a:pt x="790" y="0"/>
                  </a:lnTo>
                  <a:close/>
                  <a:moveTo>
                    <a:pt x="840" y="0"/>
                  </a:moveTo>
                  <a:lnTo>
                    <a:pt x="865" y="0"/>
                  </a:lnTo>
                  <a:lnTo>
                    <a:pt x="865" y="25"/>
                  </a:lnTo>
                  <a:lnTo>
                    <a:pt x="840" y="25"/>
                  </a:lnTo>
                  <a:lnTo>
                    <a:pt x="840" y="0"/>
                  </a:lnTo>
                  <a:close/>
                  <a:moveTo>
                    <a:pt x="890" y="0"/>
                  </a:moveTo>
                  <a:lnTo>
                    <a:pt x="915" y="0"/>
                  </a:lnTo>
                  <a:lnTo>
                    <a:pt x="915" y="25"/>
                  </a:lnTo>
                  <a:lnTo>
                    <a:pt x="890" y="25"/>
                  </a:lnTo>
                  <a:lnTo>
                    <a:pt x="890" y="0"/>
                  </a:lnTo>
                  <a:close/>
                  <a:moveTo>
                    <a:pt x="940" y="0"/>
                  </a:moveTo>
                  <a:lnTo>
                    <a:pt x="965" y="0"/>
                  </a:lnTo>
                  <a:lnTo>
                    <a:pt x="965" y="25"/>
                  </a:lnTo>
                  <a:lnTo>
                    <a:pt x="940" y="25"/>
                  </a:lnTo>
                  <a:lnTo>
                    <a:pt x="940" y="0"/>
                  </a:lnTo>
                  <a:close/>
                  <a:moveTo>
                    <a:pt x="990" y="0"/>
                  </a:moveTo>
                  <a:lnTo>
                    <a:pt x="1015" y="0"/>
                  </a:lnTo>
                  <a:lnTo>
                    <a:pt x="1015" y="25"/>
                  </a:lnTo>
                  <a:lnTo>
                    <a:pt x="990" y="25"/>
                  </a:lnTo>
                  <a:lnTo>
                    <a:pt x="990" y="0"/>
                  </a:lnTo>
                  <a:close/>
                  <a:moveTo>
                    <a:pt x="1040" y="0"/>
                  </a:moveTo>
                  <a:lnTo>
                    <a:pt x="1065" y="0"/>
                  </a:lnTo>
                  <a:lnTo>
                    <a:pt x="1065" y="25"/>
                  </a:lnTo>
                  <a:lnTo>
                    <a:pt x="1040" y="25"/>
                  </a:lnTo>
                  <a:lnTo>
                    <a:pt x="1040" y="0"/>
                  </a:lnTo>
                  <a:close/>
                  <a:moveTo>
                    <a:pt x="1090" y="0"/>
                  </a:moveTo>
                  <a:lnTo>
                    <a:pt x="1115" y="0"/>
                  </a:lnTo>
                  <a:lnTo>
                    <a:pt x="1115" y="25"/>
                  </a:lnTo>
                  <a:lnTo>
                    <a:pt x="1090" y="25"/>
                  </a:lnTo>
                  <a:lnTo>
                    <a:pt x="1090" y="0"/>
                  </a:lnTo>
                  <a:close/>
                  <a:moveTo>
                    <a:pt x="1140" y="0"/>
                  </a:moveTo>
                  <a:lnTo>
                    <a:pt x="1165" y="0"/>
                  </a:lnTo>
                  <a:lnTo>
                    <a:pt x="1165" y="25"/>
                  </a:lnTo>
                  <a:lnTo>
                    <a:pt x="1140" y="25"/>
                  </a:lnTo>
                  <a:lnTo>
                    <a:pt x="1140" y="0"/>
                  </a:lnTo>
                  <a:close/>
                  <a:moveTo>
                    <a:pt x="1190" y="0"/>
                  </a:moveTo>
                  <a:lnTo>
                    <a:pt x="1215" y="0"/>
                  </a:lnTo>
                  <a:lnTo>
                    <a:pt x="1215" y="25"/>
                  </a:lnTo>
                  <a:lnTo>
                    <a:pt x="1190" y="25"/>
                  </a:lnTo>
                  <a:lnTo>
                    <a:pt x="1190" y="0"/>
                  </a:lnTo>
                  <a:close/>
                  <a:moveTo>
                    <a:pt x="1240" y="0"/>
                  </a:moveTo>
                  <a:lnTo>
                    <a:pt x="1265" y="0"/>
                  </a:lnTo>
                  <a:lnTo>
                    <a:pt x="1265" y="25"/>
                  </a:lnTo>
                  <a:lnTo>
                    <a:pt x="1240" y="25"/>
                  </a:lnTo>
                  <a:lnTo>
                    <a:pt x="1240" y="0"/>
                  </a:lnTo>
                  <a:close/>
                  <a:moveTo>
                    <a:pt x="1290" y="0"/>
                  </a:moveTo>
                  <a:lnTo>
                    <a:pt x="1315" y="0"/>
                  </a:lnTo>
                  <a:lnTo>
                    <a:pt x="1315" y="25"/>
                  </a:lnTo>
                  <a:lnTo>
                    <a:pt x="1290" y="25"/>
                  </a:lnTo>
                  <a:lnTo>
                    <a:pt x="1290" y="0"/>
                  </a:lnTo>
                  <a:close/>
                  <a:moveTo>
                    <a:pt x="1340" y="0"/>
                  </a:moveTo>
                  <a:lnTo>
                    <a:pt x="1365" y="0"/>
                  </a:lnTo>
                  <a:lnTo>
                    <a:pt x="1365" y="25"/>
                  </a:lnTo>
                  <a:lnTo>
                    <a:pt x="1340" y="25"/>
                  </a:lnTo>
                  <a:lnTo>
                    <a:pt x="1340" y="0"/>
                  </a:lnTo>
                  <a:close/>
                  <a:moveTo>
                    <a:pt x="1390" y="0"/>
                  </a:moveTo>
                  <a:lnTo>
                    <a:pt x="1415" y="0"/>
                  </a:lnTo>
                  <a:lnTo>
                    <a:pt x="1415" y="25"/>
                  </a:lnTo>
                  <a:lnTo>
                    <a:pt x="1390" y="25"/>
                  </a:lnTo>
                  <a:lnTo>
                    <a:pt x="1390" y="0"/>
                  </a:lnTo>
                  <a:close/>
                  <a:moveTo>
                    <a:pt x="1440" y="0"/>
                  </a:moveTo>
                  <a:lnTo>
                    <a:pt x="1465" y="0"/>
                  </a:lnTo>
                  <a:lnTo>
                    <a:pt x="1465" y="25"/>
                  </a:lnTo>
                  <a:lnTo>
                    <a:pt x="1440" y="25"/>
                  </a:lnTo>
                  <a:lnTo>
                    <a:pt x="1440" y="0"/>
                  </a:lnTo>
                  <a:close/>
                  <a:moveTo>
                    <a:pt x="1490" y="0"/>
                  </a:moveTo>
                  <a:lnTo>
                    <a:pt x="1515" y="0"/>
                  </a:lnTo>
                  <a:lnTo>
                    <a:pt x="1515" y="25"/>
                  </a:lnTo>
                  <a:lnTo>
                    <a:pt x="1490" y="25"/>
                  </a:lnTo>
                  <a:lnTo>
                    <a:pt x="1490" y="0"/>
                  </a:lnTo>
                  <a:close/>
                  <a:moveTo>
                    <a:pt x="1540" y="0"/>
                  </a:moveTo>
                  <a:lnTo>
                    <a:pt x="1565" y="0"/>
                  </a:lnTo>
                  <a:lnTo>
                    <a:pt x="1565" y="25"/>
                  </a:lnTo>
                  <a:lnTo>
                    <a:pt x="1540" y="25"/>
                  </a:lnTo>
                  <a:lnTo>
                    <a:pt x="1540" y="0"/>
                  </a:lnTo>
                  <a:close/>
                  <a:moveTo>
                    <a:pt x="1590" y="0"/>
                  </a:moveTo>
                  <a:lnTo>
                    <a:pt x="1615" y="0"/>
                  </a:lnTo>
                  <a:lnTo>
                    <a:pt x="1615" y="25"/>
                  </a:lnTo>
                  <a:lnTo>
                    <a:pt x="1590" y="25"/>
                  </a:lnTo>
                  <a:lnTo>
                    <a:pt x="1590" y="0"/>
                  </a:lnTo>
                  <a:close/>
                  <a:moveTo>
                    <a:pt x="1640" y="0"/>
                  </a:moveTo>
                  <a:lnTo>
                    <a:pt x="1665" y="0"/>
                  </a:lnTo>
                  <a:lnTo>
                    <a:pt x="1665" y="25"/>
                  </a:lnTo>
                  <a:lnTo>
                    <a:pt x="1640" y="25"/>
                  </a:lnTo>
                  <a:lnTo>
                    <a:pt x="1640" y="0"/>
                  </a:lnTo>
                  <a:close/>
                  <a:moveTo>
                    <a:pt x="1690" y="0"/>
                  </a:moveTo>
                  <a:lnTo>
                    <a:pt x="1715" y="0"/>
                  </a:lnTo>
                  <a:lnTo>
                    <a:pt x="1715" y="25"/>
                  </a:lnTo>
                  <a:lnTo>
                    <a:pt x="1690" y="25"/>
                  </a:lnTo>
                  <a:lnTo>
                    <a:pt x="1690" y="0"/>
                  </a:lnTo>
                  <a:close/>
                  <a:moveTo>
                    <a:pt x="1740" y="0"/>
                  </a:moveTo>
                  <a:lnTo>
                    <a:pt x="1765" y="0"/>
                  </a:lnTo>
                  <a:lnTo>
                    <a:pt x="1765" y="25"/>
                  </a:lnTo>
                  <a:lnTo>
                    <a:pt x="1740" y="25"/>
                  </a:lnTo>
                  <a:lnTo>
                    <a:pt x="1740" y="0"/>
                  </a:lnTo>
                  <a:close/>
                  <a:moveTo>
                    <a:pt x="1790" y="0"/>
                  </a:moveTo>
                  <a:lnTo>
                    <a:pt x="1815" y="0"/>
                  </a:lnTo>
                  <a:lnTo>
                    <a:pt x="1815" y="25"/>
                  </a:lnTo>
                  <a:lnTo>
                    <a:pt x="1790" y="25"/>
                  </a:lnTo>
                  <a:lnTo>
                    <a:pt x="1790" y="0"/>
                  </a:lnTo>
                  <a:close/>
                  <a:moveTo>
                    <a:pt x="1840" y="0"/>
                  </a:moveTo>
                  <a:lnTo>
                    <a:pt x="1865" y="0"/>
                  </a:lnTo>
                  <a:lnTo>
                    <a:pt x="1865" y="25"/>
                  </a:lnTo>
                  <a:lnTo>
                    <a:pt x="1840" y="25"/>
                  </a:lnTo>
                  <a:lnTo>
                    <a:pt x="1840" y="0"/>
                  </a:lnTo>
                  <a:close/>
                  <a:moveTo>
                    <a:pt x="1890" y="0"/>
                  </a:moveTo>
                  <a:lnTo>
                    <a:pt x="1915" y="0"/>
                  </a:lnTo>
                  <a:lnTo>
                    <a:pt x="1915" y="25"/>
                  </a:lnTo>
                  <a:lnTo>
                    <a:pt x="1890" y="25"/>
                  </a:lnTo>
                  <a:lnTo>
                    <a:pt x="1890" y="0"/>
                  </a:lnTo>
                  <a:close/>
                  <a:moveTo>
                    <a:pt x="1940" y="0"/>
                  </a:moveTo>
                  <a:lnTo>
                    <a:pt x="1965" y="0"/>
                  </a:lnTo>
                  <a:lnTo>
                    <a:pt x="1965" y="25"/>
                  </a:lnTo>
                  <a:lnTo>
                    <a:pt x="1940" y="25"/>
                  </a:lnTo>
                  <a:lnTo>
                    <a:pt x="1940" y="0"/>
                  </a:lnTo>
                  <a:close/>
                  <a:moveTo>
                    <a:pt x="1990" y="0"/>
                  </a:moveTo>
                  <a:lnTo>
                    <a:pt x="2015" y="0"/>
                  </a:lnTo>
                  <a:lnTo>
                    <a:pt x="2015" y="25"/>
                  </a:lnTo>
                  <a:lnTo>
                    <a:pt x="1990" y="25"/>
                  </a:lnTo>
                  <a:lnTo>
                    <a:pt x="1990" y="0"/>
                  </a:lnTo>
                  <a:close/>
                  <a:moveTo>
                    <a:pt x="2040" y="0"/>
                  </a:moveTo>
                  <a:lnTo>
                    <a:pt x="2065" y="0"/>
                  </a:lnTo>
                  <a:lnTo>
                    <a:pt x="2065" y="25"/>
                  </a:lnTo>
                  <a:lnTo>
                    <a:pt x="2040" y="25"/>
                  </a:lnTo>
                  <a:lnTo>
                    <a:pt x="2040" y="0"/>
                  </a:lnTo>
                  <a:close/>
                  <a:moveTo>
                    <a:pt x="2090" y="0"/>
                  </a:moveTo>
                  <a:lnTo>
                    <a:pt x="2115" y="0"/>
                  </a:lnTo>
                  <a:lnTo>
                    <a:pt x="2115" y="25"/>
                  </a:lnTo>
                  <a:lnTo>
                    <a:pt x="2090" y="25"/>
                  </a:lnTo>
                  <a:lnTo>
                    <a:pt x="2090" y="0"/>
                  </a:lnTo>
                  <a:close/>
                  <a:moveTo>
                    <a:pt x="2140" y="0"/>
                  </a:moveTo>
                  <a:lnTo>
                    <a:pt x="2165" y="0"/>
                  </a:lnTo>
                  <a:lnTo>
                    <a:pt x="2165" y="25"/>
                  </a:lnTo>
                  <a:lnTo>
                    <a:pt x="2140" y="25"/>
                  </a:lnTo>
                  <a:lnTo>
                    <a:pt x="2140" y="0"/>
                  </a:lnTo>
                  <a:close/>
                  <a:moveTo>
                    <a:pt x="2190" y="0"/>
                  </a:moveTo>
                  <a:lnTo>
                    <a:pt x="2215" y="0"/>
                  </a:lnTo>
                  <a:lnTo>
                    <a:pt x="2215" y="25"/>
                  </a:lnTo>
                  <a:lnTo>
                    <a:pt x="2190" y="25"/>
                  </a:lnTo>
                  <a:lnTo>
                    <a:pt x="2190" y="0"/>
                  </a:lnTo>
                  <a:close/>
                  <a:moveTo>
                    <a:pt x="2240" y="0"/>
                  </a:moveTo>
                  <a:lnTo>
                    <a:pt x="2265" y="0"/>
                  </a:lnTo>
                  <a:lnTo>
                    <a:pt x="2265" y="25"/>
                  </a:lnTo>
                  <a:lnTo>
                    <a:pt x="2240" y="25"/>
                  </a:lnTo>
                  <a:lnTo>
                    <a:pt x="2240" y="0"/>
                  </a:lnTo>
                  <a:close/>
                  <a:moveTo>
                    <a:pt x="2290" y="0"/>
                  </a:moveTo>
                  <a:lnTo>
                    <a:pt x="2315" y="0"/>
                  </a:lnTo>
                  <a:lnTo>
                    <a:pt x="2315" y="25"/>
                  </a:lnTo>
                  <a:lnTo>
                    <a:pt x="2290" y="25"/>
                  </a:lnTo>
                  <a:lnTo>
                    <a:pt x="2290" y="0"/>
                  </a:lnTo>
                  <a:close/>
                  <a:moveTo>
                    <a:pt x="2340" y="0"/>
                  </a:moveTo>
                  <a:lnTo>
                    <a:pt x="2345" y="0"/>
                  </a:lnTo>
                  <a:cubicBezTo>
                    <a:pt x="2352" y="0"/>
                    <a:pt x="2358" y="5"/>
                    <a:pt x="2358" y="12"/>
                  </a:cubicBezTo>
                  <a:lnTo>
                    <a:pt x="2358" y="32"/>
                  </a:lnTo>
                  <a:lnTo>
                    <a:pt x="2333" y="32"/>
                  </a:lnTo>
                  <a:lnTo>
                    <a:pt x="2333" y="12"/>
                  </a:lnTo>
                  <a:lnTo>
                    <a:pt x="2345" y="25"/>
                  </a:lnTo>
                  <a:lnTo>
                    <a:pt x="2340" y="25"/>
                  </a:lnTo>
                  <a:lnTo>
                    <a:pt x="2340" y="0"/>
                  </a:lnTo>
                  <a:close/>
                  <a:moveTo>
                    <a:pt x="2358" y="57"/>
                  </a:moveTo>
                  <a:lnTo>
                    <a:pt x="2358" y="82"/>
                  </a:lnTo>
                  <a:lnTo>
                    <a:pt x="2333" y="82"/>
                  </a:lnTo>
                  <a:lnTo>
                    <a:pt x="2333" y="57"/>
                  </a:lnTo>
                  <a:lnTo>
                    <a:pt x="2358" y="57"/>
                  </a:lnTo>
                  <a:close/>
                  <a:moveTo>
                    <a:pt x="2358" y="107"/>
                  </a:moveTo>
                  <a:lnTo>
                    <a:pt x="2358" y="132"/>
                  </a:lnTo>
                  <a:lnTo>
                    <a:pt x="2333" y="132"/>
                  </a:lnTo>
                  <a:lnTo>
                    <a:pt x="2333" y="107"/>
                  </a:lnTo>
                  <a:lnTo>
                    <a:pt x="2358" y="107"/>
                  </a:lnTo>
                  <a:close/>
                  <a:moveTo>
                    <a:pt x="2358" y="157"/>
                  </a:moveTo>
                  <a:lnTo>
                    <a:pt x="2358" y="182"/>
                  </a:lnTo>
                  <a:lnTo>
                    <a:pt x="2333" y="182"/>
                  </a:lnTo>
                  <a:lnTo>
                    <a:pt x="2333" y="157"/>
                  </a:lnTo>
                  <a:lnTo>
                    <a:pt x="2358" y="157"/>
                  </a:lnTo>
                  <a:close/>
                  <a:moveTo>
                    <a:pt x="2358" y="207"/>
                  </a:moveTo>
                  <a:lnTo>
                    <a:pt x="2358" y="232"/>
                  </a:lnTo>
                  <a:lnTo>
                    <a:pt x="2333" y="232"/>
                  </a:lnTo>
                  <a:lnTo>
                    <a:pt x="2333" y="207"/>
                  </a:lnTo>
                  <a:lnTo>
                    <a:pt x="2358" y="207"/>
                  </a:lnTo>
                  <a:close/>
                  <a:moveTo>
                    <a:pt x="2358" y="257"/>
                  </a:moveTo>
                  <a:lnTo>
                    <a:pt x="2358" y="282"/>
                  </a:lnTo>
                  <a:lnTo>
                    <a:pt x="2333" y="282"/>
                  </a:lnTo>
                  <a:lnTo>
                    <a:pt x="2333" y="257"/>
                  </a:lnTo>
                  <a:lnTo>
                    <a:pt x="2358" y="257"/>
                  </a:lnTo>
                  <a:close/>
                  <a:moveTo>
                    <a:pt x="2358" y="307"/>
                  </a:moveTo>
                  <a:lnTo>
                    <a:pt x="2358" y="332"/>
                  </a:lnTo>
                  <a:lnTo>
                    <a:pt x="2333" y="332"/>
                  </a:lnTo>
                  <a:lnTo>
                    <a:pt x="2333" y="307"/>
                  </a:lnTo>
                  <a:lnTo>
                    <a:pt x="2358" y="307"/>
                  </a:lnTo>
                  <a:close/>
                  <a:moveTo>
                    <a:pt x="2324" y="348"/>
                  </a:moveTo>
                  <a:lnTo>
                    <a:pt x="2299" y="348"/>
                  </a:lnTo>
                  <a:lnTo>
                    <a:pt x="2299" y="323"/>
                  </a:lnTo>
                  <a:lnTo>
                    <a:pt x="2324" y="323"/>
                  </a:lnTo>
                  <a:lnTo>
                    <a:pt x="2324" y="348"/>
                  </a:lnTo>
                  <a:close/>
                  <a:moveTo>
                    <a:pt x="2274" y="348"/>
                  </a:moveTo>
                  <a:lnTo>
                    <a:pt x="2249" y="348"/>
                  </a:lnTo>
                  <a:lnTo>
                    <a:pt x="2249" y="323"/>
                  </a:lnTo>
                  <a:lnTo>
                    <a:pt x="2274" y="323"/>
                  </a:lnTo>
                  <a:lnTo>
                    <a:pt x="2274" y="348"/>
                  </a:lnTo>
                  <a:close/>
                  <a:moveTo>
                    <a:pt x="2224" y="348"/>
                  </a:moveTo>
                  <a:lnTo>
                    <a:pt x="2199" y="348"/>
                  </a:lnTo>
                  <a:lnTo>
                    <a:pt x="2199" y="323"/>
                  </a:lnTo>
                  <a:lnTo>
                    <a:pt x="2224" y="323"/>
                  </a:lnTo>
                  <a:lnTo>
                    <a:pt x="2224" y="348"/>
                  </a:lnTo>
                  <a:close/>
                  <a:moveTo>
                    <a:pt x="2174" y="348"/>
                  </a:moveTo>
                  <a:lnTo>
                    <a:pt x="2149" y="348"/>
                  </a:lnTo>
                  <a:lnTo>
                    <a:pt x="2149" y="323"/>
                  </a:lnTo>
                  <a:lnTo>
                    <a:pt x="2174" y="323"/>
                  </a:lnTo>
                  <a:lnTo>
                    <a:pt x="2174" y="348"/>
                  </a:lnTo>
                  <a:close/>
                  <a:moveTo>
                    <a:pt x="2124" y="348"/>
                  </a:moveTo>
                  <a:lnTo>
                    <a:pt x="2099" y="348"/>
                  </a:lnTo>
                  <a:lnTo>
                    <a:pt x="2099" y="323"/>
                  </a:lnTo>
                  <a:lnTo>
                    <a:pt x="2124" y="323"/>
                  </a:lnTo>
                  <a:lnTo>
                    <a:pt x="2124" y="348"/>
                  </a:lnTo>
                  <a:close/>
                  <a:moveTo>
                    <a:pt x="2074" y="348"/>
                  </a:moveTo>
                  <a:lnTo>
                    <a:pt x="2049" y="348"/>
                  </a:lnTo>
                  <a:lnTo>
                    <a:pt x="2049" y="323"/>
                  </a:lnTo>
                  <a:lnTo>
                    <a:pt x="2074" y="323"/>
                  </a:lnTo>
                  <a:lnTo>
                    <a:pt x="2074" y="348"/>
                  </a:lnTo>
                  <a:close/>
                  <a:moveTo>
                    <a:pt x="2024" y="348"/>
                  </a:moveTo>
                  <a:lnTo>
                    <a:pt x="1999" y="348"/>
                  </a:lnTo>
                  <a:lnTo>
                    <a:pt x="1999" y="323"/>
                  </a:lnTo>
                  <a:lnTo>
                    <a:pt x="2024" y="323"/>
                  </a:lnTo>
                  <a:lnTo>
                    <a:pt x="2024" y="348"/>
                  </a:lnTo>
                  <a:close/>
                  <a:moveTo>
                    <a:pt x="1974" y="348"/>
                  </a:moveTo>
                  <a:lnTo>
                    <a:pt x="1949" y="348"/>
                  </a:lnTo>
                  <a:lnTo>
                    <a:pt x="1949" y="323"/>
                  </a:lnTo>
                  <a:lnTo>
                    <a:pt x="1974" y="323"/>
                  </a:lnTo>
                  <a:lnTo>
                    <a:pt x="1974" y="348"/>
                  </a:lnTo>
                  <a:close/>
                  <a:moveTo>
                    <a:pt x="1924" y="348"/>
                  </a:moveTo>
                  <a:lnTo>
                    <a:pt x="1899" y="348"/>
                  </a:lnTo>
                  <a:lnTo>
                    <a:pt x="1899" y="323"/>
                  </a:lnTo>
                  <a:lnTo>
                    <a:pt x="1924" y="323"/>
                  </a:lnTo>
                  <a:lnTo>
                    <a:pt x="1924" y="348"/>
                  </a:lnTo>
                  <a:close/>
                  <a:moveTo>
                    <a:pt x="1874" y="348"/>
                  </a:moveTo>
                  <a:lnTo>
                    <a:pt x="1849" y="348"/>
                  </a:lnTo>
                  <a:lnTo>
                    <a:pt x="1849" y="323"/>
                  </a:lnTo>
                  <a:lnTo>
                    <a:pt x="1874" y="323"/>
                  </a:lnTo>
                  <a:lnTo>
                    <a:pt x="1874" y="348"/>
                  </a:lnTo>
                  <a:close/>
                  <a:moveTo>
                    <a:pt x="1824" y="348"/>
                  </a:moveTo>
                  <a:lnTo>
                    <a:pt x="1799" y="348"/>
                  </a:lnTo>
                  <a:lnTo>
                    <a:pt x="1799" y="323"/>
                  </a:lnTo>
                  <a:lnTo>
                    <a:pt x="1824" y="323"/>
                  </a:lnTo>
                  <a:lnTo>
                    <a:pt x="1824" y="348"/>
                  </a:lnTo>
                  <a:close/>
                  <a:moveTo>
                    <a:pt x="1774" y="348"/>
                  </a:moveTo>
                  <a:lnTo>
                    <a:pt x="1749" y="348"/>
                  </a:lnTo>
                  <a:lnTo>
                    <a:pt x="1749" y="323"/>
                  </a:lnTo>
                  <a:lnTo>
                    <a:pt x="1774" y="323"/>
                  </a:lnTo>
                  <a:lnTo>
                    <a:pt x="1774" y="348"/>
                  </a:lnTo>
                  <a:close/>
                  <a:moveTo>
                    <a:pt x="1724" y="348"/>
                  </a:moveTo>
                  <a:lnTo>
                    <a:pt x="1699" y="348"/>
                  </a:lnTo>
                  <a:lnTo>
                    <a:pt x="1699" y="323"/>
                  </a:lnTo>
                  <a:lnTo>
                    <a:pt x="1724" y="323"/>
                  </a:lnTo>
                  <a:lnTo>
                    <a:pt x="1724" y="348"/>
                  </a:lnTo>
                  <a:close/>
                  <a:moveTo>
                    <a:pt x="1674" y="348"/>
                  </a:moveTo>
                  <a:lnTo>
                    <a:pt x="1649" y="348"/>
                  </a:lnTo>
                  <a:lnTo>
                    <a:pt x="1649" y="323"/>
                  </a:lnTo>
                  <a:lnTo>
                    <a:pt x="1674" y="323"/>
                  </a:lnTo>
                  <a:lnTo>
                    <a:pt x="1674" y="348"/>
                  </a:lnTo>
                  <a:close/>
                  <a:moveTo>
                    <a:pt x="1624" y="348"/>
                  </a:moveTo>
                  <a:lnTo>
                    <a:pt x="1599" y="348"/>
                  </a:lnTo>
                  <a:lnTo>
                    <a:pt x="1599" y="323"/>
                  </a:lnTo>
                  <a:lnTo>
                    <a:pt x="1624" y="323"/>
                  </a:lnTo>
                  <a:lnTo>
                    <a:pt x="1624" y="348"/>
                  </a:lnTo>
                  <a:close/>
                  <a:moveTo>
                    <a:pt x="1574" y="348"/>
                  </a:moveTo>
                  <a:lnTo>
                    <a:pt x="1549" y="348"/>
                  </a:lnTo>
                  <a:lnTo>
                    <a:pt x="1549" y="323"/>
                  </a:lnTo>
                  <a:lnTo>
                    <a:pt x="1574" y="323"/>
                  </a:lnTo>
                  <a:lnTo>
                    <a:pt x="1574" y="348"/>
                  </a:lnTo>
                  <a:close/>
                  <a:moveTo>
                    <a:pt x="1524" y="348"/>
                  </a:moveTo>
                  <a:lnTo>
                    <a:pt x="1499" y="348"/>
                  </a:lnTo>
                  <a:lnTo>
                    <a:pt x="1499" y="323"/>
                  </a:lnTo>
                  <a:lnTo>
                    <a:pt x="1524" y="323"/>
                  </a:lnTo>
                  <a:lnTo>
                    <a:pt x="1524" y="348"/>
                  </a:lnTo>
                  <a:close/>
                  <a:moveTo>
                    <a:pt x="1474" y="348"/>
                  </a:moveTo>
                  <a:lnTo>
                    <a:pt x="1449" y="348"/>
                  </a:lnTo>
                  <a:lnTo>
                    <a:pt x="1449" y="323"/>
                  </a:lnTo>
                  <a:lnTo>
                    <a:pt x="1474" y="323"/>
                  </a:lnTo>
                  <a:lnTo>
                    <a:pt x="1474" y="348"/>
                  </a:lnTo>
                  <a:close/>
                  <a:moveTo>
                    <a:pt x="1424" y="348"/>
                  </a:moveTo>
                  <a:lnTo>
                    <a:pt x="1399" y="348"/>
                  </a:lnTo>
                  <a:lnTo>
                    <a:pt x="1399" y="323"/>
                  </a:lnTo>
                  <a:lnTo>
                    <a:pt x="1424" y="323"/>
                  </a:lnTo>
                  <a:lnTo>
                    <a:pt x="1424" y="348"/>
                  </a:lnTo>
                  <a:close/>
                  <a:moveTo>
                    <a:pt x="1374" y="348"/>
                  </a:moveTo>
                  <a:lnTo>
                    <a:pt x="1349" y="348"/>
                  </a:lnTo>
                  <a:lnTo>
                    <a:pt x="1349" y="323"/>
                  </a:lnTo>
                  <a:lnTo>
                    <a:pt x="1374" y="323"/>
                  </a:lnTo>
                  <a:lnTo>
                    <a:pt x="1374" y="348"/>
                  </a:lnTo>
                  <a:close/>
                  <a:moveTo>
                    <a:pt x="1324" y="348"/>
                  </a:moveTo>
                  <a:lnTo>
                    <a:pt x="1299" y="348"/>
                  </a:lnTo>
                  <a:lnTo>
                    <a:pt x="1299" y="323"/>
                  </a:lnTo>
                  <a:lnTo>
                    <a:pt x="1324" y="323"/>
                  </a:lnTo>
                  <a:lnTo>
                    <a:pt x="1324" y="348"/>
                  </a:lnTo>
                  <a:close/>
                  <a:moveTo>
                    <a:pt x="1274" y="348"/>
                  </a:moveTo>
                  <a:lnTo>
                    <a:pt x="1249" y="348"/>
                  </a:lnTo>
                  <a:lnTo>
                    <a:pt x="1249" y="323"/>
                  </a:lnTo>
                  <a:lnTo>
                    <a:pt x="1274" y="323"/>
                  </a:lnTo>
                  <a:lnTo>
                    <a:pt x="1274" y="348"/>
                  </a:lnTo>
                  <a:close/>
                  <a:moveTo>
                    <a:pt x="1224" y="348"/>
                  </a:moveTo>
                  <a:lnTo>
                    <a:pt x="1199" y="348"/>
                  </a:lnTo>
                  <a:lnTo>
                    <a:pt x="1199" y="323"/>
                  </a:lnTo>
                  <a:lnTo>
                    <a:pt x="1224" y="323"/>
                  </a:lnTo>
                  <a:lnTo>
                    <a:pt x="1224" y="348"/>
                  </a:lnTo>
                  <a:close/>
                  <a:moveTo>
                    <a:pt x="1174" y="348"/>
                  </a:moveTo>
                  <a:lnTo>
                    <a:pt x="1149" y="348"/>
                  </a:lnTo>
                  <a:lnTo>
                    <a:pt x="1149" y="323"/>
                  </a:lnTo>
                  <a:lnTo>
                    <a:pt x="1174" y="323"/>
                  </a:lnTo>
                  <a:lnTo>
                    <a:pt x="1174" y="348"/>
                  </a:lnTo>
                  <a:close/>
                  <a:moveTo>
                    <a:pt x="1124" y="348"/>
                  </a:moveTo>
                  <a:lnTo>
                    <a:pt x="1099" y="348"/>
                  </a:lnTo>
                  <a:lnTo>
                    <a:pt x="1099" y="323"/>
                  </a:lnTo>
                  <a:lnTo>
                    <a:pt x="1124" y="323"/>
                  </a:lnTo>
                  <a:lnTo>
                    <a:pt x="1124" y="348"/>
                  </a:lnTo>
                  <a:close/>
                  <a:moveTo>
                    <a:pt x="1074" y="348"/>
                  </a:moveTo>
                  <a:lnTo>
                    <a:pt x="1049" y="348"/>
                  </a:lnTo>
                  <a:lnTo>
                    <a:pt x="1049" y="323"/>
                  </a:lnTo>
                  <a:lnTo>
                    <a:pt x="1074" y="323"/>
                  </a:lnTo>
                  <a:lnTo>
                    <a:pt x="1074" y="348"/>
                  </a:lnTo>
                  <a:close/>
                  <a:moveTo>
                    <a:pt x="1024" y="348"/>
                  </a:moveTo>
                  <a:lnTo>
                    <a:pt x="999" y="348"/>
                  </a:lnTo>
                  <a:lnTo>
                    <a:pt x="999" y="323"/>
                  </a:lnTo>
                  <a:lnTo>
                    <a:pt x="1024" y="323"/>
                  </a:lnTo>
                  <a:lnTo>
                    <a:pt x="1024" y="348"/>
                  </a:lnTo>
                  <a:close/>
                  <a:moveTo>
                    <a:pt x="974" y="348"/>
                  </a:moveTo>
                  <a:lnTo>
                    <a:pt x="949" y="348"/>
                  </a:lnTo>
                  <a:lnTo>
                    <a:pt x="949" y="323"/>
                  </a:lnTo>
                  <a:lnTo>
                    <a:pt x="974" y="323"/>
                  </a:lnTo>
                  <a:lnTo>
                    <a:pt x="974" y="348"/>
                  </a:lnTo>
                  <a:close/>
                  <a:moveTo>
                    <a:pt x="924" y="348"/>
                  </a:moveTo>
                  <a:lnTo>
                    <a:pt x="899" y="348"/>
                  </a:lnTo>
                  <a:lnTo>
                    <a:pt x="899" y="323"/>
                  </a:lnTo>
                  <a:lnTo>
                    <a:pt x="924" y="323"/>
                  </a:lnTo>
                  <a:lnTo>
                    <a:pt x="924" y="348"/>
                  </a:lnTo>
                  <a:close/>
                  <a:moveTo>
                    <a:pt x="874" y="348"/>
                  </a:moveTo>
                  <a:lnTo>
                    <a:pt x="849" y="348"/>
                  </a:lnTo>
                  <a:lnTo>
                    <a:pt x="849" y="323"/>
                  </a:lnTo>
                  <a:lnTo>
                    <a:pt x="874" y="323"/>
                  </a:lnTo>
                  <a:lnTo>
                    <a:pt x="874" y="348"/>
                  </a:lnTo>
                  <a:close/>
                  <a:moveTo>
                    <a:pt x="824" y="348"/>
                  </a:moveTo>
                  <a:lnTo>
                    <a:pt x="799" y="348"/>
                  </a:lnTo>
                  <a:lnTo>
                    <a:pt x="799" y="323"/>
                  </a:lnTo>
                  <a:lnTo>
                    <a:pt x="824" y="323"/>
                  </a:lnTo>
                  <a:lnTo>
                    <a:pt x="824" y="348"/>
                  </a:lnTo>
                  <a:close/>
                  <a:moveTo>
                    <a:pt x="774" y="348"/>
                  </a:moveTo>
                  <a:lnTo>
                    <a:pt x="749" y="348"/>
                  </a:lnTo>
                  <a:lnTo>
                    <a:pt x="749" y="323"/>
                  </a:lnTo>
                  <a:lnTo>
                    <a:pt x="774" y="323"/>
                  </a:lnTo>
                  <a:lnTo>
                    <a:pt x="774" y="348"/>
                  </a:lnTo>
                  <a:close/>
                  <a:moveTo>
                    <a:pt x="724" y="348"/>
                  </a:moveTo>
                  <a:lnTo>
                    <a:pt x="699" y="348"/>
                  </a:lnTo>
                  <a:lnTo>
                    <a:pt x="699" y="323"/>
                  </a:lnTo>
                  <a:lnTo>
                    <a:pt x="724" y="323"/>
                  </a:lnTo>
                  <a:lnTo>
                    <a:pt x="724" y="348"/>
                  </a:lnTo>
                  <a:close/>
                  <a:moveTo>
                    <a:pt x="674" y="348"/>
                  </a:moveTo>
                  <a:lnTo>
                    <a:pt x="649" y="348"/>
                  </a:lnTo>
                  <a:lnTo>
                    <a:pt x="649" y="323"/>
                  </a:lnTo>
                  <a:lnTo>
                    <a:pt x="674" y="323"/>
                  </a:lnTo>
                  <a:lnTo>
                    <a:pt x="674" y="348"/>
                  </a:lnTo>
                  <a:close/>
                  <a:moveTo>
                    <a:pt x="624" y="348"/>
                  </a:moveTo>
                  <a:lnTo>
                    <a:pt x="599" y="348"/>
                  </a:lnTo>
                  <a:lnTo>
                    <a:pt x="599" y="323"/>
                  </a:lnTo>
                  <a:lnTo>
                    <a:pt x="624" y="323"/>
                  </a:lnTo>
                  <a:lnTo>
                    <a:pt x="624" y="348"/>
                  </a:lnTo>
                  <a:close/>
                  <a:moveTo>
                    <a:pt x="574" y="348"/>
                  </a:moveTo>
                  <a:lnTo>
                    <a:pt x="549" y="348"/>
                  </a:lnTo>
                  <a:lnTo>
                    <a:pt x="549" y="323"/>
                  </a:lnTo>
                  <a:lnTo>
                    <a:pt x="574" y="323"/>
                  </a:lnTo>
                  <a:lnTo>
                    <a:pt x="574" y="348"/>
                  </a:lnTo>
                  <a:close/>
                  <a:moveTo>
                    <a:pt x="524" y="348"/>
                  </a:moveTo>
                  <a:lnTo>
                    <a:pt x="499" y="348"/>
                  </a:lnTo>
                  <a:lnTo>
                    <a:pt x="499" y="323"/>
                  </a:lnTo>
                  <a:lnTo>
                    <a:pt x="524" y="323"/>
                  </a:lnTo>
                  <a:lnTo>
                    <a:pt x="524" y="348"/>
                  </a:lnTo>
                  <a:close/>
                  <a:moveTo>
                    <a:pt x="474" y="348"/>
                  </a:moveTo>
                  <a:lnTo>
                    <a:pt x="449" y="348"/>
                  </a:lnTo>
                  <a:lnTo>
                    <a:pt x="449" y="323"/>
                  </a:lnTo>
                  <a:lnTo>
                    <a:pt x="474" y="323"/>
                  </a:lnTo>
                  <a:lnTo>
                    <a:pt x="474" y="348"/>
                  </a:lnTo>
                  <a:close/>
                  <a:moveTo>
                    <a:pt x="424" y="348"/>
                  </a:moveTo>
                  <a:lnTo>
                    <a:pt x="399" y="348"/>
                  </a:lnTo>
                  <a:lnTo>
                    <a:pt x="399" y="323"/>
                  </a:lnTo>
                  <a:lnTo>
                    <a:pt x="424" y="323"/>
                  </a:lnTo>
                  <a:lnTo>
                    <a:pt x="424" y="348"/>
                  </a:lnTo>
                  <a:close/>
                  <a:moveTo>
                    <a:pt x="374" y="348"/>
                  </a:moveTo>
                  <a:lnTo>
                    <a:pt x="349" y="348"/>
                  </a:lnTo>
                  <a:lnTo>
                    <a:pt x="349" y="323"/>
                  </a:lnTo>
                  <a:lnTo>
                    <a:pt x="374" y="323"/>
                  </a:lnTo>
                  <a:lnTo>
                    <a:pt x="374" y="348"/>
                  </a:lnTo>
                  <a:close/>
                  <a:moveTo>
                    <a:pt x="324" y="348"/>
                  </a:moveTo>
                  <a:lnTo>
                    <a:pt x="299" y="348"/>
                  </a:lnTo>
                  <a:lnTo>
                    <a:pt x="299" y="323"/>
                  </a:lnTo>
                  <a:lnTo>
                    <a:pt x="324" y="323"/>
                  </a:lnTo>
                  <a:lnTo>
                    <a:pt x="324" y="348"/>
                  </a:lnTo>
                  <a:close/>
                  <a:moveTo>
                    <a:pt x="274" y="348"/>
                  </a:moveTo>
                  <a:lnTo>
                    <a:pt x="249" y="348"/>
                  </a:lnTo>
                  <a:lnTo>
                    <a:pt x="249" y="323"/>
                  </a:lnTo>
                  <a:lnTo>
                    <a:pt x="274" y="323"/>
                  </a:lnTo>
                  <a:lnTo>
                    <a:pt x="274" y="348"/>
                  </a:lnTo>
                  <a:close/>
                  <a:moveTo>
                    <a:pt x="224" y="348"/>
                  </a:moveTo>
                  <a:lnTo>
                    <a:pt x="199" y="348"/>
                  </a:lnTo>
                  <a:lnTo>
                    <a:pt x="199" y="323"/>
                  </a:lnTo>
                  <a:lnTo>
                    <a:pt x="224" y="323"/>
                  </a:lnTo>
                  <a:lnTo>
                    <a:pt x="224" y="348"/>
                  </a:lnTo>
                  <a:close/>
                  <a:moveTo>
                    <a:pt x="174" y="348"/>
                  </a:moveTo>
                  <a:lnTo>
                    <a:pt x="149" y="348"/>
                  </a:lnTo>
                  <a:lnTo>
                    <a:pt x="149" y="323"/>
                  </a:lnTo>
                  <a:lnTo>
                    <a:pt x="174" y="323"/>
                  </a:lnTo>
                  <a:lnTo>
                    <a:pt x="174" y="348"/>
                  </a:lnTo>
                  <a:close/>
                  <a:moveTo>
                    <a:pt x="124" y="348"/>
                  </a:moveTo>
                  <a:lnTo>
                    <a:pt x="99" y="348"/>
                  </a:lnTo>
                  <a:lnTo>
                    <a:pt x="99" y="323"/>
                  </a:lnTo>
                  <a:lnTo>
                    <a:pt x="124" y="323"/>
                  </a:lnTo>
                  <a:lnTo>
                    <a:pt x="124" y="348"/>
                  </a:lnTo>
                  <a:close/>
                  <a:moveTo>
                    <a:pt x="74" y="348"/>
                  </a:moveTo>
                  <a:lnTo>
                    <a:pt x="49" y="348"/>
                  </a:lnTo>
                  <a:lnTo>
                    <a:pt x="49" y="323"/>
                  </a:lnTo>
                  <a:lnTo>
                    <a:pt x="74" y="323"/>
                  </a:lnTo>
                  <a:lnTo>
                    <a:pt x="74" y="348"/>
                  </a:lnTo>
                  <a:close/>
                  <a:moveTo>
                    <a:pt x="24" y="348"/>
                  </a:moveTo>
                  <a:lnTo>
                    <a:pt x="13" y="348"/>
                  </a:lnTo>
                  <a:lnTo>
                    <a:pt x="13" y="323"/>
                  </a:lnTo>
                  <a:lnTo>
                    <a:pt x="24" y="323"/>
                  </a:lnTo>
                  <a:lnTo>
                    <a:pt x="24" y="34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30" name="Rectangle 95">
              <a:extLst>
                <a:ext uri="{FF2B5EF4-FFF2-40B4-BE49-F238E27FC236}">
                  <a16:creationId xmlns:a16="http://schemas.microsoft.com/office/drawing/2014/main" id="{131E8214-3423-4E26-A64A-DB2E2FD41884}"/>
                </a:ext>
              </a:extLst>
            </p:cNvPr>
            <p:cNvSpPr>
              <a:spLocks noChangeArrowheads="1"/>
            </p:cNvSpPr>
            <p:nvPr/>
          </p:nvSpPr>
          <p:spPr bwMode="auto">
            <a:xfrm>
              <a:off x="6101347" y="6447791"/>
              <a:ext cx="1032546" cy="1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ブロック積の目地詰</a:t>
              </a:r>
              <a:r>
                <a:rPr kumimoji="0" lang="ja-JP" altLang="en-US"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め</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31" name="Rectangle 96">
              <a:extLst>
                <a:ext uri="{FF2B5EF4-FFF2-40B4-BE49-F238E27FC236}">
                  <a16:creationId xmlns:a16="http://schemas.microsoft.com/office/drawing/2014/main" id="{2C5196D7-3155-46D3-81C0-D68C981B8067}"/>
                </a:ext>
              </a:extLst>
            </p:cNvPr>
            <p:cNvSpPr>
              <a:spLocks noChangeArrowheads="1"/>
            </p:cNvSpPr>
            <p:nvPr/>
          </p:nvSpPr>
          <p:spPr bwMode="auto">
            <a:xfrm>
              <a:off x="7548953" y="6437265"/>
              <a:ext cx="993775" cy="1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pic>
          <p:nvPicPr>
            <p:cNvPr id="332" name="Picture 97">
              <a:extLst>
                <a:ext uri="{FF2B5EF4-FFF2-40B4-BE49-F238E27FC236}">
                  <a16:creationId xmlns:a16="http://schemas.microsoft.com/office/drawing/2014/main" id="{A6CC9AA8-E0DD-4065-ADF2-A1B35D3AAE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50541" y="6437265"/>
              <a:ext cx="992188" cy="11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 name="Rectangle 98">
              <a:extLst>
                <a:ext uri="{FF2B5EF4-FFF2-40B4-BE49-F238E27FC236}">
                  <a16:creationId xmlns:a16="http://schemas.microsoft.com/office/drawing/2014/main" id="{BDF949F8-32E7-4B6C-ABB3-8817513AD540}"/>
                </a:ext>
              </a:extLst>
            </p:cNvPr>
            <p:cNvSpPr>
              <a:spLocks noChangeArrowheads="1"/>
            </p:cNvSpPr>
            <p:nvPr/>
          </p:nvSpPr>
          <p:spPr bwMode="auto">
            <a:xfrm>
              <a:off x="7548952" y="6437265"/>
              <a:ext cx="1209439" cy="1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34" name="Freeform 99">
              <a:extLst>
                <a:ext uri="{FF2B5EF4-FFF2-40B4-BE49-F238E27FC236}">
                  <a16:creationId xmlns:a16="http://schemas.microsoft.com/office/drawing/2014/main" id="{97CAB571-3A99-4B47-A562-5E2484A0962D}"/>
                </a:ext>
              </a:extLst>
            </p:cNvPr>
            <p:cNvSpPr>
              <a:spLocks noEditPoints="1"/>
            </p:cNvSpPr>
            <p:nvPr/>
          </p:nvSpPr>
          <p:spPr bwMode="auto">
            <a:xfrm>
              <a:off x="7545778" y="6434058"/>
              <a:ext cx="1212613" cy="123470"/>
            </a:xfrm>
            <a:custGeom>
              <a:avLst/>
              <a:gdLst>
                <a:gd name="T0" fmla="*/ 0 w 2858"/>
                <a:gd name="T1" fmla="*/ 236 h 348"/>
                <a:gd name="T2" fmla="*/ 0 w 2858"/>
                <a:gd name="T3" fmla="*/ 111 h 348"/>
                <a:gd name="T4" fmla="*/ 13 w 2858"/>
                <a:gd name="T5" fmla="*/ 0 h 348"/>
                <a:gd name="T6" fmla="*/ 39 w 2858"/>
                <a:gd name="T7" fmla="*/ 0 h 348"/>
                <a:gd name="T8" fmla="*/ 189 w 2858"/>
                <a:gd name="T9" fmla="*/ 0 h 348"/>
                <a:gd name="T10" fmla="*/ 314 w 2858"/>
                <a:gd name="T11" fmla="*/ 0 h 348"/>
                <a:gd name="T12" fmla="*/ 414 w 2858"/>
                <a:gd name="T13" fmla="*/ 25 h 348"/>
                <a:gd name="T14" fmla="*/ 489 w 2858"/>
                <a:gd name="T15" fmla="*/ 25 h 348"/>
                <a:gd name="T16" fmla="*/ 589 w 2858"/>
                <a:gd name="T17" fmla="*/ 0 h 348"/>
                <a:gd name="T18" fmla="*/ 739 w 2858"/>
                <a:gd name="T19" fmla="*/ 0 h 348"/>
                <a:gd name="T20" fmla="*/ 864 w 2858"/>
                <a:gd name="T21" fmla="*/ 0 h 348"/>
                <a:gd name="T22" fmla="*/ 964 w 2858"/>
                <a:gd name="T23" fmla="*/ 25 h 348"/>
                <a:gd name="T24" fmla="*/ 1039 w 2858"/>
                <a:gd name="T25" fmla="*/ 25 h 348"/>
                <a:gd name="T26" fmla="*/ 1139 w 2858"/>
                <a:gd name="T27" fmla="*/ 0 h 348"/>
                <a:gd name="T28" fmla="*/ 1289 w 2858"/>
                <a:gd name="T29" fmla="*/ 0 h 348"/>
                <a:gd name="T30" fmla="*/ 1414 w 2858"/>
                <a:gd name="T31" fmla="*/ 0 h 348"/>
                <a:gd name="T32" fmla="*/ 1514 w 2858"/>
                <a:gd name="T33" fmla="*/ 25 h 348"/>
                <a:gd name="T34" fmla="*/ 1589 w 2858"/>
                <a:gd name="T35" fmla="*/ 25 h 348"/>
                <a:gd name="T36" fmla="*/ 1689 w 2858"/>
                <a:gd name="T37" fmla="*/ 0 h 348"/>
                <a:gd name="T38" fmla="*/ 1839 w 2858"/>
                <a:gd name="T39" fmla="*/ 0 h 348"/>
                <a:gd name="T40" fmla="*/ 1964 w 2858"/>
                <a:gd name="T41" fmla="*/ 0 h 348"/>
                <a:gd name="T42" fmla="*/ 2064 w 2858"/>
                <a:gd name="T43" fmla="*/ 25 h 348"/>
                <a:gd name="T44" fmla="*/ 2139 w 2858"/>
                <a:gd name="T45" fmla="*/ 25 h 348"/>
                <a:gd name="T46" fmla="*/ 2239 w 2858"/>
                <a:gd name="T47" fmla="*/ 0 h 348"/>
                <a:gd name="T48" fmla="*/ 2389 w 2858"/>
                <a:gd name="T49" fmla="*/ 0 h 348"/>
                <a:gd name="T50" fmla="*/ 2514 w 2858"/>
                <a:gd name="T51" fmla="*/ 0 h 348"/>
                <a:gd name="T52" fmla="*/ 2614 w 2858"/>
                <a:gd name="T53" fmla="*/ 25 h 348"/>
                <a:gd name="T54" fmla="*/ 2689 w 2858"/>
                <a:gd name="T55" fmla="*/ 25 h 348"/>
                <a:gd name="T56" fmla="*/ 2789 w 2858"/>
                <a:gd name="T57" fmla="*/ 0 h 348"/>
                <a:gd name="T58" fmla="*/ 2858 w 2858"/>
                <a:gd name="T59" fmla="*/ 81 h 348"/>
                <a:gd name="T60" fmla="*/ 2833 w 2858"/>
                <a:gd name="T61" fmla="*/ 181 h 348"/>
                <a:gd name="T62" fmla="*/ 2833 w 2858"/>
                <a:gd name="T63" fmla="*/ 256 h 348"/>
                <a:gd name="T64" fmla="*/ 2825 w 2858"/>
                <a:gd name="T65" fmla="*/ 348 h 348"/>
                <a:gd name="T66" fmla="*/ 2675 w 2858"/>
                <a:gd name="T67" fmla="*/ 348 h 348"/>
                <a:gd name="T68" fmla="*/ 2550 w 2858"/>
                <a:gd name="T69" fmla="*/ 348 h 348"/>
                <a:gd name="T70" fmla="*/ 2450 w 2858"/>
                <a:gd name="T71" fmla="*/ 323 h 348"/>
                <a:gd name="T72" fmla="*/ 2375 w 2858"/>
                <a:gd name="T73" fmla="*/ 323 h 348"/>
                <a:gd name="T74" fmla="*/ 2275 w 2858"/>
                <a:gd name="T75" fmla="*/ 348 h 348"/>
                <a:gd name="T76" fmla="*/ 2125 w 2858"/>
                <a:gd name="T77" fmla="*/ 348 h 348"/>
                <a:gd name="T78" fmla="*/ 2000 w 2858"/>
                <a:gd name="T79" fmla="*/ 348 h 348"/>
                <a:gd name="T80" fmla="*/ 1900 w 2858"/>
                <a:gd name="T81" fmla="*/ 323 h 348"/>
                <a:gd name="T82" fmla="*/ 1825 w 2858"/>
                <a:gd name="T83" fmla="*/ 323 h 348"/>
                <a:gd name="T84" fmla="*/ 1725 w 2858"/>
                <a:gd name="T85" fmla="*/ 348 h 348"/>
                <a:gd name="T86" fmla="*/ 1575 w 2858"/>
                <a:gd name="T87" fmla="*/ 348 h 348"/>
                <a:gd name="T88" fmla="*/ 1450 w 2858"/>
                <a:gd name="T89" fmla="*/ 348 h 348"/>
                <a:gd name="T90" fmla="*/ 1350 w 2858"/>
                <a:gd name="T91" fmla="*/ 323 h 348"/>
                <a:gd name="T92" fmla="*/ 1275 w 2858"/>
                <a:gd name="T93" fmla="*/ 323 h 348"/>
                <a:gd name="T94" fmla="*/ 1175 w 2858"/>
                <a:gd name="T95" fmla="*/ 348 h 348"/>
                <a:gd name="T96" fmla="*/ 1025 w 2858"/>
                <a:gd name="T97" fmla="*/ 348 h 348"/>
                <a:gd name="T98" fmla="*/ 900 w 2858"/>
                <a:gd name="T99" fmla="*/ 348 h 348"/>
                <a:gd name="T100" fmla="*/ 800 w 2858"/>
                <a:gd name="T101" fmla="*/ 323 h 348"/>
                <a:gd name="T102" fmla="*/ 725 w 2858"/>
                <a:gd name="T103" fmla="*/ 323 h 348"/>
                <a:gd name="T104" fmla="*/ 625 w 2858"/>
                <a:gd name="T105" fmla="*/ 348 h 348"/>
                <a:gd name="T106" fmla="*/ 475 w 2858"/>
                <a:gd name="T107" fmla="*/ 348 h 348"/>
                <a:gd name="T108" fmla="*/ 350 w 2858"/>
                <a:gd name="T109" fmla="*/ 348 h 348"/>
                <a:gd name="T110" fmla="*/ 250 w 2858"/>
                <a:gd name="T111" fmla="*/ 323 h 348"/>
                <a:gd name="T112" fmla="*/ 175 w 2858"/>
                <a:gd name="T113" fmla="*/ 323 h 348"/>
                <a:gd name="T114" fmla="*/ 75 w 2858"/>
                <a:gd name="T11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8" h="348">
                  <a:moveTo>
                    <a:pt x="0" y="336"/>
                  </a:moveTo>
                  <a:lnTo>
                    <a:pt x="0" y="311"/>
                  </a:lnTo>
                  <a:lnTo>
                    <a:pt x="25" y="311"/>
                  </a:lnTo>
                  <a:lnTo>
                    <a:pt x="25" y="336"/>
                  </a:lnTo>
                  <a:lnTo>
                    <a:pt x="0" y="336"/>
                  </a:lnTo>
                  <a:close/>
                  <a:moveTo>
                    <a:pt x="0" y="286"/>
                  </a:moveTo>
                  <a:lnTo>
                    <a:pt x="0" y="261"/>
                  </a:lnTo>
                  <a:lnTo>
                    <a:pt x="25" y="261"/>
                  </a:lnTo>
                  <a:lnTo>
                    <a:pt x="25" y="286"/>
                  </a:lnTo>
                  <a:lnTo>
                    <a:pt x="0" y="286"/>
                  </a:lnTo>
                  <a:close/>
                  <a:moveTo>
                    <a:pt x="0" y="236"/>
                  </a:moveTo>
                  <a:lnTo>
                    <a:pt x="0" y="211"/>
                  </a:lnTo>
                  <a:lnTo>
                    <a:pt x="25" y="211"/>
                  </a:lnTo>
                  <a:lnTo>
                    <a:pt x="25" y="236"/>
                  </a:lnTo>
                  <a:lnTo>
                    <a:pt x="0" y="236"/>
                  </a:lnTo>
                  <a:close/>
                  <a:moveTo>
                    <a:pt x="0" y="186"/>
                  </a:moveTo>
                  <a:lnTo>
                    <a:pt x="0" y="161"/>
                  </a:lnTo>
                  <a:lnTo>
                    <a:pt x="25" y="161"/>
                  </a:lnTo>
                  <a:lnTo>
                    <a:pt x="25" y="186"/>
                  </a:lnTo>
                  <a:lnTo>
                    <a:pt x="0" y="186"/>
                  </a:lnTo>
                  <a:close/>
                  <a:moveTo>
                    <a:pt x="0" y="136"/>
                  </a:moveTo>
                  <a:lnTo>
                    <a:pt x="0" y="111"/>
                  </a:lnTo>
                  <a:lnTo>
                    <a:pt x="25" y="111"/>
                  </a:lnTo>
                  <a:lnTo>
                    <a:pt x="25" y="136"/>
                  </a:lnTo>
                  <a:lnTo>
                    <a:pt x="0" y="136"/>
                  </a:lnTo>
                  <a:close/>
                  <a:moveTo>
                    <a:pt x="0" y="86"/>
                  </a:moveTo>
                  <a:lnTo>
                    <a:pt x="0" y="61"/>
                  </a:lnTo>
                  <a:lnTo>
                    <a:pt x="25" y="61"/>
                  </a:lnTo>
                  <a:lnTo>
                    <a:pt x="25" y="86"/>
                  </a:lnTo>
                  <a:lnTo>
                    <a:pt x="0" y="86"/>
                  </a:lnTo>
                  <a:close/>
                  <a:moveTo>
                    <a:pt x="0" y="36"/>
                  </a:moveTo>
                  <a:lnTo>
                    <a:pt x="0" y="12"/>
                  </a:lnTo>
                  <a:cubicBezTo>
                    <a:pt x="0" y="6"/>
                    <a:pt x="6" y="0"/>
                    <a:pt x="13" y="0"/>
                  </a:cubicBezTo>
                  <a:lnTo>
                    <a:pt x="14" y="0"/>
                  </a:lnTo>
                  <a:lnTo>
                    <a:pt x="14" y="25"/>
                  </a:lnTo>
                  <a:lnTo>
                    <a:pt x="13" y="25"/>
                  </a:lnTo>
                  <a:lnTo>
                    <a:pt x="25" y="12"/>
                  </a:lnTo>
                  <a:lnTo>
                    <a:pt x="25" y="36"/>
                  </a:lnTo>
                  <a:lnTo>
                    <a:pt x="0" y="36"/>
                  </a:lnTo>
                  <a:close/>
                  <a:moveTo>
                    <a:pt x="39" y="0"/>
                  </a:moveTo>
                  <a:lnTo>
                    <a:pt x="64" y="0"/>
                  </a:lnTo>
                  <a:lnTo>
                    <a:pt x="64" y="25"/>
                  </a:lnTo>
                  <a:lnTo>
                    <a:pt x="39" y="25"/>
                  </a:lnTo>
                  <a:lnTo>
                    <a:pt x="39" y="0"/>
                  </a:lnTo>
                  <a:close/>
                  <a:moveTo>
                    <a:pt x="89" y="0"/>
                  </a:moveTo>
                  <a:lnTo>
                    <a:pt x="114" y="0"/>
                  </a:lnTo>
                  <a:lnTo>
                    <a:pt x="114" y="25"/>
                  </a:lnTo>
                  <a:lnTo>
                    <a:pt x="89" y="25"/>
                  </a:lnTo>
                  <a:lnTo>
                    <a:pt x="89" y="0"/>
                  </a:lnTo>
                  <a:close/>
                  <a:moveTo>
                    <a:pt x="139" y="0"/>
                  </a:moveTo>
                  <a:lnTo>
                    <a:pt x="164" y="0"/>
                  </a:lnTo>
                  <a:lnTo>
                    <a:pt x="164" y="25"/>
                  </a:lnTo>
                  <a:lnTo>
                    <a:pt x="139" y="25"/>
                  </a:lnTo>
                  <a:lnTo>
                    <a:pt x="139" y="0"/>
                  </a:lnTo>
                  <a:close/>
                  <a:moveTo>
                    <a:pt x="189" y="0"/>
                  </a:moveTo>
                  <a:lnTo>
                    <a:pt x="214" y="0"/>
                  </a:lnTo>
                  <a:lnTo>
                    <a:pt x="214" y="25"/>
                  </a:lnTo>
                  <a:lnTo>
                    <a:pt x="189" y="25"/>
                  </a:lnTo>
                  <a:lnTo>
                    <a:pt x="189" y="0"/>
                  </a:lnTo>
                  <a:close/>
                  <a:moveTo>
                    <a:pt x="239" y="0"/>
                  </a:moveTo>
                  <a:lnTo>
                    <a:pt x="264" y="0"/>
                  </a:lnTo>
                  <a:lnTo>
                    <a:pt x="264" y="25"/>
                  </a:lnTo>
                  <a:lnTo>
                    <a:pt x="239" y="25"/>
                  </a:lnTo>
                  <a:lnTo>
                    <a:pt x="239" y="0"/>
                  </a:lnTo>
                  <a:close/>
                  <a:moveTo>
                    <a:pt x="289" y="0"/>
                  </a:moveTo>
                  <a:lnTo>
                    <a:pt x="314" y="0"/>
                  </a:lnTo>
                  <a:lnTo>
                    <a:pt x="314" y="25"/>
                  </a:lnTo>
                  <a:lnTo>
                    <a:pt x="289" y="25"/>
                  </a:lnTo>
                  <a:lnTo>
                    <a:pt x="289" y="0"/>
                  </a:lnTo>
                  <a:close/>
                  <a:moveTo>
                    <a:pt x="339" y="0"/>
                  </a:moveTo>
                  <a:lnTo>
                    <a:pt x="364" y="0"/>
                  </a:lnTo>
                  <a:lnTo>
                    <a:pt x="364" y="25"/>
                  </a:lnTo>
                  <a:lnTo>
                    <a:pt x="339" y="25"/>
                  </a:lnTo>
                  <a:lnTo>
                    <a:pt x="339" y="0"/>
                  </a:lnTo>
                  <a:close/>
                  <a:moveTo>
                    <a:pt x="389" y="0"/>
                  </a:moveTo>
                  <a:lnTo>
                    <a:pt x="414" y="0"/>
                  </a:lnTo>
                  <a:lnTo>
                    <a:pt x="414" y="25"/>
                  </a:lnTo>
                  <a:lnTo>
                    <a:pt x="389" y="25"/>
                  </a:lnTo>
                  <a:lnTo>
                    <a:pt x="389" y="0"/>
                  </a:lnTo>
                  <a:close/>
                  <a:moveTo>
                    <a:pt x="439" y="0"/>
                  </a:moveTo>
                  <a:lnTo>
                    <a:pt x="464" y="0"/>
                  </a:lnTo>
                  <a:lnTo>
                    <a:pt x="464" y="25"/>
                  </a:lnTo>
                  <a:lnTo>
                    <a:pt x="439" y="25"/>
                  </a:lnTo>
                  <a:lnTo>
                    <a:pt x="439" y="0"/>
                  </a:lnTo>
                  <a:close/>
                  <a:moveTo>
                    <a:pt x="489" y="0"/>
                  </a:moveTo>
                  <a:lnTo>
                    <a:pt x="514" y="0"/>
                  </a:lnTo>
                  <a:lnTo>
                    <a:pt x="514" y="25"/>
                  </a:lnTo>
                  <a:lnTo>
                    <a:pt x="489" y="25"/>
                  </a:lnTo>
                  <a:lnTo>
                    <a:pt x="489" y="0"/>
                  </a:lnTo>
                  <a:close/>
                  <a:moveTo>
                    <a:pt x="539" y="0"/>
                  </a:moveTo>
                  <a:lnTo>
                    <a:pt x="564" y="0"/>
                  </a:lnTo>
                  <a:lnTo>
                    <a:pt x="564" y="25"/>
                  </a:lnTo>
                  <a:lnTo>
                    <a:pt x="539" y="25"/>
                  </a:lnTo>
                  <a:lnTo>
                    <a:pt x="539" y="0"/>
                  </a:lnTo>
                  <a:close/>
                  <a:moveTo>
                    <a:pt x="589" y="0"/>
                  </a:moveTo>
                  <a:lnTo>
                    <a:pt x="614" y="0"/>
                  </a:lnTo>
                  <a:lnTo>
                    <a:pt x="614" y="25"/>
                  </a:lnTo>
                  <a:lnTo>
                    <a:pt x="589" y="25"/>
                  </a:lnTo>
                  <a:lnTo>
                    <a:pt x="589" y="0"/>
                  </a:lnTo>
                  <a:close/>
                  <a:moveTo>
                    <a:pt x="639" y="0"/>
                  </a:moveTo>
                  <a:lnTo>
                    <a:pt x="664" y="0"/>
                  </a:lnTo>
                  <a:lnTo>
                    <a:pt x="664" y="25"/>
                  </a:lnTo>
                  <a:lnTo>
                    <a:pt x="639" y="25"/>
                  </a:lnTo>
                  <a:lnTo>
                    <a:pt x="639" y="0"/>
                  </a:lnTo>
                  <a:close/>
                  <a:moveTo>
                    <a:pt x="689" y="0"/>
                  </a:moveTo>
                  <a:lnTo>
                    <a:pt x="714" y="0"/>
                  </a:lnTo>
                  <a:lnTo>
                    <a:pt x="714" y="25"/>
                  </a:lnTo>
                  <a:lnTo>
                    <a:pt x="689" y="25"/>
                  </a:lnTo>
                  <a:lnTo>
                    <a:pt x="689" y="0"/>
                  </a:lnTo>
                  <a:close/>
                  <a:moveTo>
                    <a:pt x="739" y="0"/>
                  </a:moveTo>
                  <a:lnTo>
                    <a:pt x="764" y="0"/>
                  </a:lnTo>
                  <a:lnTo>
                    <a:pt x="764" y="25"/>
                  </a:lnTo>
                  <a:lnTo>
                    <a:pt x="739" y="25"/>
                  </a:lnTo>
                  <a:lnTo>
                    <a:pt x="739" y="0"/>
                  </a:lnTo>
                  <a:close/>
                  <a:moveTo>
                    <a:pt x="789" y="0"/>
                  </a:moveTo>
                  <a:lnTo>
                    <a:pt x="814" y="0"/>
                  </a:lnTo>
                  <a:lnTo>
                    <a:pt x="814" y="25"/>
                  </a:lnTo>
                  <a:lnTo>
                    <a:pt x="789" y="25"/>
                  </a:lnTo>
                  <a:lnTo>
                    <a:pt x="789" y="0"/>
                  </a:lnTo>
                  <a:close/>
                  <a:moveTo>
                    <a:pt x="839" y="0"/>
                  </a:moveTo>
                  <a:lnTo>
                    <a:pt x="864" y="0"/>
                  </a:lnTo>
                  <a:lnTo>
                    <a:pt x="864" y="25"/>
                  </a:lnTo>
                  <a:lnTo>
                    <a:pt x="839" y="25"/>
                  </a:lnTo>
                  <a:lnTo>
                    <a:pt x="839" y="0"/>
                  </a:lnTo>
                  <a:close/>
                  <a:moveTo>
                    <a:pt x="889" y="0"/>
                  </a:moveTo>
                  <a:lnTo>
                    <a:pt x="914" y="0"/>
                  </a:lnTo>
                  <a:lnTo>
                    <a:pt x="914" y="25"/>
                  </a:lnTo>
                  <a:lnTo>
                    <a:pt x="889" y="25"/>
                  </a:lnTo>
                  <a:lnTo>
                    <a:pt x="889" y="0"/>
                  </a:lnTo>
                  <a:close/>
                  <a:moveTo>
                    <a:pt x="939" y="0"/>
                  </a:moveTo>
                  <a:lnTo>
                    <a:pt x="964" y="0"/>
                  </a:lnTo>
                  <a:lnTo>
                    <a:pt x="964" y="25"/>
                  </a:lnTo>
                  <a:lnTo>
                    <a:pt x="939" y="25"/>
                  </a:lnTo>
                  <a:lnTo>
                    <a:pt x="939" y="0"/>
                  </a:lnTo>
                  <a:close/>
                  <a:moveTo>
                    <a:pt x="989" y="0"/>
                  </a:moveTo>
                  <a:lnTo>
                    <a:pt x="1014" y="0"/>
                  </a:lnTo>
                  <a:lnTo>
                    <a:pt x="1014" y="25"/>
                  </a:lnTo>
                  <a:lnTo>
                    <a:pt x="989" y="25"/>
                  </a:lnTo>
                  <a:lnTo>
                    <a:pt x="989" y="0"/>
                  </a:lnTo>
                  <a:close/>
                  <a:moveTo>
                    <a:pt x="1039" y="0"/>
                  </a:moveTo>
                  <a:lnTo>
                    <a:pt x="1064" y="0"/>
                  </a:lnTo>
                  <a:lnTo>
                    <a:pt x="1064" y="25"/>
                  </a:lnTo>
                  <a:lnTo>
                    <a:pt x="1039" y="25"/>
                  </a:lnTo>
                  <a:lnTo>
                    <a:pt x="1039" y="0"/>
                  </a:lnTo>
                  <a:close/>
                  <a:moveTo>
                    <a:pt x="1089" y="0"/>
                  </a:moveTo>
                  <a:lnTo>
                    <a:pt x="1114" y="0"/>
                  </a:lnTo>
                  <a:lnTo>
                    <a:pt x="1114" y="25"/>
                  </a:lnTo>
                  <a:lnTo>
                    <a:pt x="1089" y="25"/>
                  </a:lnTo>
                  <a:lnTo>
                    <a:pt x="1089" y="0"/>
                  </a:lnTo>
                  <a:close/>
                  <a:moveTo>
                    <a:pt x="1139" y="0"/>
                  </a:moveTo>
                  <a:lnTo>
                    <a:pt x="1164" y="0"/>
                  </a:lnTo>
                  <a:lnTo>
                    <a:pt x="1164" y="25"/>
                  </a:lnTo>
                  <a:lnTo>
                    <a:pt x="1139" y="25"/>
                  </a:lnTo>
                  <a:lnTo>
                    <a:pt x="1139" y="0"/>
                  </a:lnTo>
                  <a:close/>
                  <a:moveTo>
                    <a:pt x="1189" y="0"/>
                  </a:moveTo>
                  <a:lnTo>
                    <a:pt x="1214" y="0"/>
                  </a:lnTo>
                  <a:lnTo>
                    <a:pt x="1214" y="25"/>
                  </a:lnTo>
                  <a:lnTo>
                    <a:pt x="1189" y="25"/>
                  </a:lnTo>
                  <a:lnTo>
                    <a:pt x="1189" y="0"/>
                  </a:lnTo>
                  <a:close/>
                  <a:moveTo>
                    <a:pt x="1239" y="0"/>
                  </a:moveTo>
                  <a:lnTo>
                    <a:pt x="1264" y="0"/>
                  </a:lnTo>
                  <a:lnTo>
                    <a:pt x="1264" y="25"/>
                  </a:lnTo>
                  <a:lnTo>
                    <a:pt x="1239" y="25"/>
                  </a:lnTo>
                  <a:lnTo>
                    <a:pt x="1239" y="0"/>
                  </a:lnTo>
                  <a:close/>
                  <a:moveTo>
                    <a:pt x="1289" y="0"/>
                  </a:moveTo>
                  <a:lnTo>
                    <a:pt x="1314" y="0"/>
                  </a:lnTo>
                  <a:lnTo>
                    <a:pt x="1314" y="25"/>
                  </a:lnTo>
                  <a:lnTo>
                    <a:pt x="1289" y="25"/>
                  </a:lnTo>
                  <a:lnTo>
                    <a:pt x="1289" y="0"/>
                  </a:lnTo>
                  <a:close/>
                  <a:moveTo>
                    <a:pt x="1339" y="0"/>
                  </a:moveTo>
                  <a:lnTo>
                    <a:pt x="1364" y="0"/>
                  </a:lnTo>
                  <a:lnTo>
                    <a:pt x="1364" y="25"/>
                  </a:lnTo>
                  <a:lnTo>
                    <a:pt x="1339" y="25"/>
                  </a:lnTo>
                  <a:lnTo>
                    <a:pt x="1339" y="0"/>
                  </a:lnTo>
                  <a:close/>
                  <a:moveTo>
                    <a:pt x="1389" y="0"/>
                  </a:moveTo>
                  <a:lnTo>
                    <a:pt x="1414" y="0"/>
                  </a:lnTo>
                  <a:lnTo>
                    <a:pt x="1414" y="25"/>
                  </a:lnTo>
                  <a:lnTo>
                    <a:pt x="1389" y="25"/>
                  </a:lnTo>
                  <a:lnTo>
                    <a:pt x="1389" y="0"/>
                  </a:lnTo>
                  <a:close/>
                  <a:moveTo>
                    <a:pt x="1439" y="0"/>
                  </a:moveTo>
                  <a:lnTo>
                    <a:pt x="1464" y="0"/>
                  </a:lnTo>
                  <a:lnTo>
                    <a:pt x="1464" y="25"/>
                  </a:lnTo>
                  <a:lnTo>
                    <a:pt x="1439" y="25"/>
                  </a:lnTo>
                  <a:lnTo>
                    <a:pt x="1439" y="0"/>
                  </a:lnTo>
                  <a:close/>
                  <a:moveTo>
                    <a:pt x="1489" y="0"/>
                  </a:moveTo>
                  <a:lnTo>
                    <a:pt x="1514" y="0"/>
                  </a:lnTo>
                  <a:lnTo>
                    <a:pt x="1514" y="25"/>
                  </a:lnTo>
                  <a:lnTo>
                    <a:pt x="1489" y="25"/>
                  </a:lnTo>
                  <a:lnTo>
                    <a:pt x="1489" y="0"/>
                  </a:lnTo>
                  <a:close/>
                  <a:moveTo>
                    <a:pt x="1539" y="0"/>
                  </a:moveTo>
                  <a:lnTo>
                    <a:pt x="1564" y="0"/>
                  </a:lnTo>
                  <a:lnTo>
                    <a:pt x="1564" y="25"/>
                  </a:lnTo>
                  <a:lnTo>
                    <a:pt x="1539" y="25"/>
                  </a:lnTo>
                  <a:lnTo>
                    <a:pt x="1539" y="0"/>
                  </a:lnTo>
                  <a:close/>
                  <a:moveTo>
                    <a:pt x="1589" y="0"/>
                  </a:moveTo>
                  <a:lnTo>
                    <a:pt x="1614" y="0"/>
                  </a:lnTo>
                  <a:lnTo>
                    <a:pt x="1614" y="25"/>
                  </a:lnTo>
                  <a:lnTo>
                    <a:pt x="1589" y="25"/>
                  </a:lnTo>
                  <a:lnTo>
                    <a:pt x="1589" y="0"/>
                  </a:lnTo>
                  <a:close/>
                  <a:moveTo>
                    <a:pt x="1639" y="0"/>
                  </a:moveTo>
                  <a:lnTo>
                    <a:pt x="1664" y="0"/>
                  </a:lnTo>
                  <a:lnTo>
                    <a:pt x="1664" y="25"/>
                  </a:lnTo>
                  <a:lnTo>
                    <a:pt x="1639" y="25"/>
                  </a:lnTo>
                  <a:lnTo>
                    <a:pt x="1639" y="0"/>
                  </a:lnTo>
                  <a:close/>
                  <a:moveTo>
                    <a:pt x="1689" y="0"/>
                  </a:moveTo>
                  <a:lnTo>
                    <a:pt x="1714" y="0"/>
                  </a:lnTo>
                  <a:lnTo>
                    <a:pt x="1714" y="25"/>
                  </a:lnTo>
                  <a:lnTo>
                    <a:pt x="1689" y="25"/>
                  </a:lnTo>
                  <a:lnTo>
                    <a:pt x="1689" y="0"/>
                  </a:lnTo>
                  <a:close/>
                  <a:moveTo>
                    <a:pt x="1739" y="0"/>
                  </a:moveTo>
                  <a:lnTo>
                    <a:pt x="1764" y="0"/>
                  </a:lnTo>
                  <a:lnTo>
                    <a:pt x="1764" y="25"/>
                  </a:lnTo>
                  <a:lnTo>
                    <a:pt x="1739" y="25"/>
                  </a:lnTo>
                  <a:lnTo>
                    <a:pt x="1739" y="0"/>
                  </a:lnTo>
                  <a:close/>
                  <a:moveTo>
                    <a:pt x="1789" y="0"/>
                  </a:moveTo>
                  <a:lnTo>
                    <a:pt x="1814" y="0"/>
                  </a:lnTo>
                  <a:lnTo>
                    <a:pt x="1814" y="25"/>
                  </a:lnTo>
                  <a:lnTo>
                    <a:pt x="1789" y="25"/>
                  </a:lnTo>
                  <a:lnTo>
                    <a:pt x="1789" y="0"/>
                  </a:lnTo>
                  <a:close/>
                  <a:moveTo>
                    <a:pt x="1839" y="0"/>
                  </a:moveTo>
                  <a:lnTo>
                    <a:pt x="1864" y="0"/>
                  </a:lnTo>
                  <a:lnTo>
                    <a:pt x="1864" y="25"/>
                  </a:lnTo>
                  <a:lnTo>
                    <a:pt x="1839" y="25"/>
                  </a:lnTo>
                  <a:lnTo>
                    <a:pt x="1839" y="0"/>
                  </a:lnTo>
                  <a:close/>
                  <a:moveTo>
                    <a:pt x="1889" y="0"/>
                  </a:moveTo>
                  <a:lnTo>
                    <a:pt x="1914" y="0"/>
                  </a:lnTo>
                  <a:lnTo>
                    <a:pt x="1914" y="25"/>
                  </a:lnTo>
                  <a:lnTo>
                    <a:pt x="1889" y="25"/>
                  </a:lnTo>
                  <a:lnTo>
                    <a:pt x="1889" y="0"/>
                  </a:lnTo>
                  <a:close/>
                  <a:moveTo>
                    <a:pt x="1939" y="0"/>
                  </a:moveTo>
                  <a:lnTo>
                    <a:pt x="1964" y="0"/>
                  </a:lnTo>
                  <a:lnTo>
                    <a:pt x="1964" y="25"/>
                  </a:lnTo>
                  <a:lnTo>
                    <a:pt x="1939" y="25"/>
                  </a:lnTo>
                  <a:lnTo>
                    <a:pt x="1939" y="0"/>
                  </a:lnTo>
                  <a:close/>
                  <a:moveTo>
                    <a:pt x="1989" y="0"/>
                  </a:moveTo>
                  <a:lnTo>
                    <a:pt x="2014" y="0"/>
                  </a:lnTo>
                  <a:lnTo>
                    <a:pt x="2014" y="25"/>
                  </a:lnTo>
                  <a:lnTo>
                    <a:pt x="1989" y="25"/>
                  </a:lnTo>
                  <a:lnTo>
                    <a:pt x="1989" y="0"/>
                  </a:lnTo>
                  <a:close/>
                  <a:moveTo>
                    <a:pt x="2039" y="0"/>
                  </a:moveTo>
                  <a:lnTo>
                    <a:pt x="2064" y="0"/>
                  </a:lnTo>
                  <a:lnTo>
                    <a:pt x="2064" y="25"/>
                  </a:lnTo>
                  <a:lnTo>
                    <a:pt x="2039" y="25"/>
                  </a:lnTo>
                  <a:lnTo>
                    <a:pt x="2039" y="0"/>
                  </a:lnTo>
                  <a:close/>
                  <a:moveTo>
                    <a:pt x="2089" y="0"/>
                  </a:moveTo>
                  <a:lnTo>
                    <a:pt x="2114" y="0"/>
                  </a:lnTo>
                  <a:lnTo>
                    <a:pt x="2114" y="25"/>
                  </a:lnTo>
                  <a:lnTo>
                    <a:pt x="2089" y="25"/>
                  </a:lnTo>
                  <a:lnTo>
                    <a:pt x="2089" y="0"/>
                  </a:lnTo>
                  <a:close/>
                  <a:moveTo>
                    <a:pt x="2139" y="0"/>
                  </a:moveTo>
                  <a:lnTo>
                    <a:pt x="2164" y="0"/>
                  </a:lnTo>
                  <a:lnTo>
                    <a:pt x="2164" y="25"/>
                  </a:lnTo>
                  <a:lnTo>
                    <a:pt x="2139" y="25"/>
                  </a:lnTo>
                  <a:lnTo>
                    <a:pt x="2139" y="0"/>
                  </a:lnTo>
                  <a:close/>
                  <a:moveTo>
                    <a:pt x="2189" y="0"/>
                  </a:moveTo>
                  <a:lnTo>
                    <a:pt x="2214" y="0"/>
                  </a:lnTo>
                  <a:lnTo>
                    <a:pt x="2214" y="25"/>
                  </a:lnTo>
                  <a:lnTo>
                    <a:pt x="2189" y="25"/>
                  </a:lnTo>
                  <a:lnTo>
                    <a:pt x="2189" y="0"/>
                  </a:lnTo>
                  <a:close/>
                  <a:moveTo>
                    <a:pt x="2239" y="0"/>
                  </a:moveTo>
                  <a:lnTo>
                    <a:pt x="2264" y="0"/>
                  </a:lnTo>
                  <a:lnTo>
                    <a:pt x="2264" y="25"/>
                  </a:lnTo>
                  <a:lnTo>
                    <a:pt x="2239" y="25"/>
                  </a:lnTo>
                  <a:lnTo>
                    <a:pt x="2239" y="0"/>
                  </a:lnTo>
                  <a:close/>
                  <a:moveTo>
                    <a:pt x="2289" y="0"/>
                  </a:moveTo>
                  <a:lnTo>
                    <a:pt x="2314" y="0"/>
                  </a:lnTo>
                  <a:lnTo>
                    <a:pt x="2314" y="25"/>
                  </a:lnTo>
                  <a:lnTo>
                    <a:pt x="2289" y="25"/>
                  </a:lnTo>
                  <a:lnTo>
                    <a:pt x="2289" y="0"/>
                  </a:lnTo>
                  <a:close/>
                  <a:moveTo>
                    <a:pt x="2339" y="0"/>
                  </a:moveTo>
                  <a:lnTo>
                    <a:pt x="2364" y="0"/>
                  </a:lnTo>
                  <a:lnTo>
                    <a:pt x="2364" y="25"/>
                  </a:lnTo>
                  <a:lnTo>
                    <a:pt x="2339" y="25"/>
                  </a:lnTo>
                  <a:lnTo>
                    <a:pt x="2339" y="0"/>
                  </a:lnTo>
                  <a:close/>
                  <a:moveTo>
                    <a:pt x="2389" y="0"/>
                  </a:moveTo>
                  <a:lnTo>
                    <a:pt x="2414" y="0"/>
                  </a:lnTo>
                  <a:lnTo>
                    <a:pt x="2414" y="25"/>
                  </a:lnTo>
                  <a:lnTo>
                    <a:pt x="2389" y="25"/>
                  </a:lnTo>
                  <a:lnTo>
                    <a:pt x="2389" y="0"/>
                  </a:lnTo>
                  <a:close/>
                  <a:moveTo>
                    <a:pt x="2439" y="0"/>
                  </a:moveTo>
                  <a:lnTo>
                    <a:pt x="2464" y="0"/>
                  </a:lnTo>
                  <a:lnTo>
                    <a:pt x="2464" y="25"/>
                  </a:lnTo>
                  <a:lnTo>
                    <a:pt x="2439" y="25"/>
                  </a:lnTo>
                  <a:lnTo>
                    <a:pt x="2439" y="0"/>
                  </a:lnTo>
                  <a:close/>
                  <a:moveTo>
                    <a:pt x="2489" y="0"/>
                  </a:moveTo>
                  <a:lnTo>
                    <a:pt x="2514" y="0"/>
                  </a:lnTo>
                  <a:lnTo>
                    <a:pt x="2514" y="25"/>
                  </a:lnTo>
                  <a:lnTo>
                    <a:pt x="2489" y="25"/>
                  </a:lnTo>
                  <a:lnTo>
                    <a:pt x="2489" y="0"/>
                  </a:lnTo>
                  <a:close/>
                  <a:moveTo>
                    <a:pt x="2539" y="0"/>
                  </a:moveTo>
                  <a:lnTo>
                    <a:pt x="2564" y="0"/>
                  </a:lnTo>
                  <a:lnTo>
                    <a:pt x="2564" y="25"/>
                  </a:lnTo>
                  <a:lnTo>
                    <a:pt x="2539" y="25"/>
                  </a:lnTo>
                  <a:lnTo>
                    <a:pt x="2539" y="0"/>
                  </a:lnTo>
                  <a:close/>
                  <a:moveTo>
                    <a:pt x="2589" y="0"/>
                  </a:moveTo>
                  <a:lnTo>
                    <a:pt x="2614" y="0"/>
                  </a:lnTo>
                  <a:lnTo>
                    <a:pt x="2614" y="25"/>
                  </a:lnTo>
                  <a:lnTo>
                    <a:pt x="2589" y="25"/>
                  </a:lnTo>
                  <a:lnTo>
                    <a:pt x="2589" y="0"/>
                  </a:lnTo>
                  <a:close/>
                  <a:moveTo>
                    <a:pt x="2639" y="0"/>
                  </a:moveTo>
                  <a:lnTo>
                    <a:pt x="2664" y="0"/>
                  </a:lnTo>
                  <a:lnTo>
                    <a:pt x="2664" y="25"/>
                  </a:lnTo>
                  <a:lnTo>
                    <a:pt x="2639" y="25"/>
                  </a:lnTo>
                  <a:lnTo>
                    <a:pt x="2639" y="0"/>
                  </a:lnTo>
                  <a:close/>
                  <a:moveTo>
                    <a:pt x="2689" y="0"/>
                  </a:moveTo>
                  <a:lnTo>
                    <a:pt x="2714" y="0"/>
                  </a:lnTo>
                  <a:lnTo>
                    <a:pt x="2714" y="25"/>
                  </a:lnTo>
                  <a:lnTo>
                    <a:pt x="2689" y="25"/>
                  </a:lnTo>
                  <a:lnTo>
                    <a:pt x="2689" y="0"/>
                  </a:lnTo>
                  <a:close/>
                  <a:moveTo>
                    <a:pt x="2739" y="0"/>
                  </a:moveTo>
                  <a:lnTo>
                    <a:pt x="2764" y="0"/>
                  </a:lnTo>
                  <a:lnTo>
                    <a:pt x="2764" y="25"/>
                  </a:lnTo>
                  <a:lnTo>
                    <a:pt x="2739" y="25"/>
                  </a:lnTo>
                  <a:lnTo>
                    <a:pt x="2739" y="0"/>
                  </a:lnTo>
                  <a:close/>
                  <a:moveTo>
                    <a:pt x="2789" y="0"/>
                  </a:moveTo>
                  <a:lnTo>
                    <a:pt x="2814" y="0"/>
                  </a:lnTo>
                  <a:lnTo>
                    <a:pt x="2814" y="25"/>
                  </a:lnTo>
                  <a:lnTo>
                    <a:pt x="2789" y="25"/>
                  </a:lnTo>
                  <a:lnTo>
                    <a:pt x="2789" y="0"/>
                  </a:lnTo>
                  <a:close/>
                  <a:moveTo>
                    <a:pt x="2839" y="0"/>
                  </a:moveTo>
                  <a:lnTo>
                    <a:pt x="2846" y="0"/>
                  </a:lnTo>
                  <a:cubicBezTo>
                    <a:pt x="2853" y="0"/>
                    <a:pt x="2858" y="6"/>
                    <a:pt x="2858" y="12"/>
                  </a:cubicBezTo>
                  <a:lnTo>
                    <a:pt x="2858" y="31"/>
                  </a:lnTo>
                  <a:lnTo>
                    <a:pt x="2833" y="31"/>
                  </a:lnTo>
                  <a:lnTo>
                    <a:pt x="2833" y="12"/>
                  </a:lnTo>
                  <a:lnTo>
                    <a:pt x="2846" y="25"/>
                  </a:lnTo>
                  <a:lnTo>
                    <a:pt x="2839" y="25"/>
                  </a:lnTo>
                  <a:lnTo>
                    <a:pt x="2839" y="0"/>
                  </a:lnTo>
                  <a:close/>
                  <a:moveTo>
                    <a:pt x="2858" y="56"/>
                  </a:moveTo>
                  <a:lnTo>
                    <a:pt x="2858" y="81"/>
                  </a:lnTo>
                  <a:lnTo>
                    <a:pt x="2833" y="81"/>
                  </a:lnTo>
                  <a:lnTo>
                    <a:pt x="2833" y="56"/>
                  </a:lnTo>
                  <a:lnTo>
                    <a:pt x="2858" y="56"/>
                  </a:lnTo>
                  <a:close/>
                  <a:moveTo>
                    <a:pt x="2858" y="106"/>
                  </a:moveTo>
                  <a:lnTo>
                    <a:pt x="2858" y="131"/>
                  </a:lnTo>
                  <a:lnTo>
                    <a:pt x="2833" y="131"/>
                  </a:lnTo>
                  <a:lnTo>
                    <a:pt x="2833" y="106"/>
                  </a:lnTo>
                  <a:lnTo>
                    <a:pt x="2858" y="106"/>
                  </a:lnTo>
                  <a:close/>
                  <a:moveTo>
                    <a:pt x="2858" y="156"/>
                  </a:moveTo>
                  <a:lnTo>
                    <a:pt x="2858" y="181"/>
                  </a:lnTo>
                  <a:lnTo>
                    <a:pt x="2833" y="181"/>
                  </a:lnTo>
                  <a:lnTo>
                    <a:pt x="2833" y="156"/>
                  </a:lnTo>
                  <a:lnTo>
                    <a:pt x="2858" y="156"/>
                  </a:lnTo>
                  <a:close/>
                  <a:moveTo>
                    <a:pt x="2858" y="206"/>
                  </a:moveTo>
                  <a:lnTo>
                    <a:pt x="2858" y="231"/>
                  </a:lnTo>
                  <a:lnTo>
                    <a:pt x="2833" y="231"/>
                  </a:lnTo>
                  <a:lnTo>
                    <a:pt x="2833" y="206"/>
                  </a:lnTo>
                  <a:lnTo>
                    <a:pt x="2858" y="206"/>
                  </a:lnTo>
                  <a:close/>
                  <a:moveTo>
                    <a:pt x="2858" y="256"/>
                  </a:moveTo>
                  <a:lnTo>
                    <a:pt x="2858" y="281"/>
                  </a:lnTo>
                  <a:lnTo>
                    <a:pt x="2833" y="281"/>
                  </a:lnTo>
                  <a:lnTo>
                    <a:pt x="2833" y="256"/>
                  </a:lnTo>
                  <a:lnTo>
                    <a:pt x="2858" y="256"/>
                  </a:lnTo>
                  <a:close/>
                  <a:moveTo>
                    <a:pt x="2858" y="306"/>
                  </a:moveTo>
                  <a:lnTo>
                    <a:pt x="2858" y="331"/>
                  </a:lnTo>
                  <a:lnTo>
                    <a:pt x="2833" y="331"/>
                  </a:lnTo>
                  <a:lnTo>
                    <a:pt x="2833" y="306"/>
                  </a:lnTo>
                  <a:lnTo>
                    <a:pt x="2858" y="306"/>
                  </a:lnTo>
                  <a:close/>
                  <a:moveTo>
                    <a:pt x="2825" y="348"/>
                  </a:moveTo>
                  <a:lnTo>
                    <a:pt x="2800" y="348"/>
                  </a:lnTo>
                  <a:lnTo>
                    <a:pt x="2800" y="323"/>
                  </a:lnTo>
                  <a:lnTo>
                    <a:pt x="2825" y="323"/>
                  </a:lnTo>
                  <a:lnTo>
                    <a:pt x="2825" y="348"/>
                  </a:lnTo>
                  <a:close/>
                  <a:moveTo>
                    <a:pt x="2775" y="348"/>
                  </a:moveTo>
                  <a:lnTo>
                    <a:pt x="2750" y="348"/>
                  </a:lnTo>
                  <a:lnTo>
                    <a:pt x="2750" y="323"/>
                  </a:lnTo>
                  <a:lnTo>
                    <a:pt x="2775" y="323"/>
                  </a:lnTo>
                  <a:lnTo>
                    <a:pt x="2775" y="348"/>
                  </a:lnTo>
                  <a:close/>
                  <a:moveTo>
                    <a:pt x="2725" y="348"/>
                  </a:moveTo>
                  <a:lnTo>
                    <a:pt x="2700" y="348"/>
                  </a:lnTo>
                  <a:lnTo>
                    <a:pt x="2700" y="323"/>
                  </a:lnTo>
                  <a:lnTo>
                    <a:pt x="2725" y="323"/>
                  </a:lnTo>
                  <a:lnTo>
                    <a:pt x="2725" y="348"/>
                  </a:lnTo>
                  <a:close/>
                  <a:moveTo>
                    <a:pt x="2675" y="348"/>
                  </a:moveTo>
                  <a:lnTo>
                    <a:pt x="2650" y="348"/>
                  </a:lnTo>
                  <a:lnTo>
                    <a:pt x="2650" y="323"/>
                  </a:lnTo>
                  <a:lnTo>
                    <a:pt x="2675" y="323"/>
                  </a:lnTo>
                  <a:lnTo>
                    <a:pt x="2675" y="348"/>
                  </a:lnTo>
                  <a:close/>
                  <a:moveTo>
                    <a:pt x="2625" y="348"/>
                  </a:moveTo>
                  <a:lnTo>
                    <a:pt x="2600" y="348"/>
                  </a:lnTo>
                  <a:lnTo>
                    <a:pt x="2600" y="323"/>
                  </a:lnTo>
                  <a:lnTo>
                    <a:pt x="2625" y="323"/>
                  </a:lnTo>
                  <a:lnTo>
                    <a:pt x="2625" y="348"/>
                  </a:lnTo>
                  <a:close/>
                  <a:moveTo>
                    <a:pt x="2575" y="348"/>
                  </a:moveTo>
                  <a:lnTo>
                    <a:pt x="2550" y="348"/>
                  </a:lnTo>
                  <a:lnTo>
                    <a:pt x="2550" y="323"/>
                  </a:lnTo>
                  <a:lnTo>
                    <a:pt x="2575" y="323"/>
                  </a:lnTo>
                  <a:lnTo>
                    <a:pt x="2575" y="348"/>
                  </a:lnTo>
                  <a:close/>
                  <a:moveTo>
                    <a:pt x="2525" y="348"/>
                  </a:moveTo>
                  <a:lnTo>
                    <a:pt x="2500" y="348"/>
                  </a:lnTo>
                  <a:lnTo>
                    <a:pt x="2500" y="323"/>
                  </a:lnTo>
                  <a:lnTo>
                    <a:pt x="2525" y="323"/>
                  </a:lnTo>
                  <a:lnTo>
                    <a:pt x="2525" y="348"/>
                  </a:lnTo>
                  <a:close/>
                  <a:moveTo>
                    <a:pt x="2475" y="348"/>
                  </a:moveTo>
                  <a:lnTo>
                    <a:pt x="2450" y="348"/>
                  </a:lnTo>
                  <a:lnTo>
                    <a:pt x="2450" y="323"/>
                  </a:lnTo>
                  <a:lnTo>
                    <a:pt x="2475" y="323"/>
                  </a:lnTo>
                  <a:lnTo>
                    <a:pt x="2475" y="348"/>
                  </a:lnTo>
                  <a:close/>
                  <a:moveTo>
                    <a:pt x="2425" y="348"/>
                  </a:moveTo>
                  <a:lnTo>
                    <a:pt x="2400" y="348"/>
                  </a:lnTo>
                  <a:lnTo>
                    <a:pt x="2400" y="323"/>
                  </a:lnTo>
                  <a:lnTo>
                    <a:pt x="2425" y="323"/>
                  </a:lnTo>
                  <a:lnTo>
                    <a:pt x="2425" y="348"/>
                  </a:lnTo>
                  <a:close/>
                  <a:moveTo>
                    <a:pt x="2375" y="348"/>
                  </a:moveTo>
                  <a:lnTo>
                    <a:pt x="2350" y="348"/>
                  </a:lnTo>
                  <a:lnTo>
                    <a:pt x="2350" y="323"/>
                  </a:lnTo>
                  <a:lnTo>
                    <a:pt x="2375" y="323"/>
                  </a:lnTo>
                  <a:lnTo>
                    <a:pt x="2375" y="348"/>
                  </a:lnTo>
                  <a:close/>
                  <a:moveTo>
                    <a:pt x="2325" y="348"/>
                  </a:moveTo>
                  <a:lnTo>
                    <a:pt x="2300" y="348"/>
                  </a:lnTo>
                  <a:lnTo>
                    <a:pt x="2300" y="323"/>
                  </a:lnTo>
                  <a:lnTo>
                    <a:pt x="2325" y="323"/>
                  </a:lnTo>
                  <a:lnTo>
                    <a:pt x="2325" y="348"/>
                  </a:lnTo>
                  <a:close/>
                  <a:moveTo>
                    <a:pt x="2275" y="348"/>
                  </a:moveTo>
                  <a:lnTo>
                    <a:pt x="2250" y="348"/>
                  </a:lnTo>
                  <a:lnTo>
                    <a:pt x="2250" y="323"/>
                  </a:lnTo>
                  <a:lnTo>
                    <a:pt x="2275" y="323"/>
                  </a:lnTo>
                  <a:lnTo>
                    <a:pt x="2275" y="348"/>
                  </a:lnTo>
                  <a:close/>
                  <a:moveTo>
                    <a:pt x="2225" y="348"/>
                  </a:moveTo>
                  <a:lnTo>
                    <a:pt x="2200" y="348"/>
                  </a:lnTo>
                  <a:lnTo>
                    <a:pt x="2200" y="323"/>
                  </a:lnTo>
                  <a:lnTo>
                    <a:pt x="2225" y="323"/>
                  </a:lnTo>
                  <a:lnTo>
                    <a:pt x="2225" y="348"/>
                  </a:lnTo>
                  <a:close/>
                  <a:moveTo>
                    <a:pt x="2175" y="348"/>
                  </a:moveTo>
                  <a:lnTo>
                    <a:pt x="2150" y="348"/>
                  </a:lnTo>
                  <a:lnTo>
                    <a:pt x="2150" y="323"/>
                  </a:lnTo>
                  <a:lnTo>
                    <a:pt x="2175" y="323"/>
                  </a:lnTo>
                  <a:lnTo>
                    <a:pt x="2175" y="348"/>
                  </a:lnTo>
                  <a:close/>
                  <a:moveTo>
                    <a:pt x="2125" y="348"/>
                  </a:moveTo>
                  <a:lnTo>
                    <a:pt x="2100" y="348"/>
                  </a:lnTo>
                  <a:lnTo>
                    <a:pt x="2100" y="323"/>
                  </a:lnTo>
                  <a:lnTo>
                    <a:pt x="2125" y="323"/>
                  </a:lnTo>
                  <a:lnTo>
                    <a:pt x="2125" y="348"/>
                  </a:lnTo>
                  <a:close/>
                  <a:moveTo>
                    <a:pt x="2075" y="348"/>
                  </a:moveTo>
                  <a:lnTo>
                    <a:pt x="2050" y="348"/>
                  </a:lnTo>
                  <a:lnTo>
                    <a:pt x="2050" y="323"/>
                  </a:lnTo>
                  <a:lnTo>
                    <a:pt x="2075" y="323"/>
                  </a:lnTo>
                  <a:lnTo>
                    <a:pt x="2075" y="348"/>
                  </a:lnTo>
                  <a:close/>
                  <a:moveTo>
                    <a:pt x="2025" y="348"/>
                  </a:moveTo>
                  <a:lnTo>
                    <a:pt x="2000" y="348"/>
                  </a:lnTo>
                  <a:lnTo>
                    <a:pt x="2000" y="323"/>
                  </a:lnTo>
                  <a:lnTo>
                    <a:pt x="2025" y="323"/>
                  </a:lnTo>
                  <a:lnTo>
                    <a:pt x="2025" y="348"/>
                  </a:lnTo>
                  <a:close/>
                  <a:moveTo>
                    <a:pt x="1975" y="348"/>
                  </a:moveTo>
                  <a:lnTo>
                    <a:pt x="1950" y="348"/>
                  </a:lnTo>
                  <a:lnTo>
                    <a:pt x="1950" y="323"/>
                  </a:lnTo>
                  <a:lnTo>
                    <a:pt x="1975" y="323"/>
                  </a:lnTo>
                  <a:lnTo>
                    <a:pt x="1975" y="348"/>
                  </a:lnTo>
                  <a:close/>
                  <a:moveTo>
                    <a:pt x="1925" y="348"/>
                  </a:moveTo>
                  <a:lnTo>
                    <a:pt x="1900" y="348"/>
                  </a:lnTo>
                  <a:lnTo>
                    <a:pt x="1900" y="323"/>
                  </a:lnTo>
                  <a:lnTo>
                    <a:pt x="1925" y="323"/>
                  </a:lnTo>
                  <a:lnTo>
                    <a:pt x="1925" y="348"/>
                  </a:lnTo>
                  <a:close/>
                  <a:moveTo>
                    <a:pt x="1875" y="348"/>
                  </a:moveTo>
                  <a:lnTo>
                    <a:pt x="1850" y="348"/>
                  </a:lnTo>
                  <a:lnTo>
                    <a:pt x="1850" y="323"/>
                  </a:lnTo>
                  <a:lnTo>
                    <a:pt x="1875" y="323"/>
                  </a:lnTo>
                  <a:lnTo>
                    <a:pt x="1875" y="348"/>
                  </a:lnTo>
                  <a:close/>
                  <a:moveTo>
                    <a:pt x="1825" y="348"/>
                  </a:moveTo>
                  <a:lnTo>
                    <a:pt x="1800" y="348"/>
                  </a:lnTo>
                  <a:lnTo>
                    <a:pt x="1800" y="323"/>
                  </a:lnTo>
                  <a:lnTo>
                    <a:pt x="1825" y="323"/>
                  </a:lnTo>
                  <a:lnTo>
                    <a:pt x="1825" y="348"/>
                  </a:lnTo>
                  <a:close/>
                  <a:moveTo>
                    <a:pt x="1775" y="348"/>
                  </a:moveTo>
                  <a:lnTo>
                    <a:pt x="1750" y="348"/>
                  </a:lnTo>
                  <a:lnTo>
                    <a:pt x="1750" y="323"/>
                  </a:lnTo>
                  <a:lnTo>
                    <a:pt x="1775" y="323"/>
                  </a:lnTo>
                  <a:lnTo>
                    <a:pt x="1775" y="348"/>
                  </a:lnTo>
                  <a:close/>
                  <a:moveTo>
                    <a:pt x="1725" y="348"/>
                  </a:moveTo>
                  <a:lnTo>
                    <a:pt x="1700" y="348"/>
                  </a:lnTo>
                  <a:lnTo>
                    <a:pt x="1700" y="323"/>
                  </a:lnTo>
                  <a:lnTo>
                    <a:pt x="1725" y="323"/>
                  </a:lnTo>
                  <a:lnTo>
                    <a:pt x="1725" y="348"/>
                  </a:lnTo>
                  <a:close/>
                  <a:moveTo>
                    <a:pt x="1675" y="348"/>
                  </a:moveTo>
                  <a:lnTo>
                    <a:pt x="1650" y="348"/>
                  </a:lnTo>
                  <a:lnTo>
                    <a:pt x="1650" y="323"/>
                  </a:lnTo>
                  <a:lnTo>
                    <a:pt x="1675" y="323"/>
                  </a:lnTo>
                  <a:lnTo>
                    <a:pt x="1675" y="348"/>
                  </a:lnTo>
                  <a:close/>
                  <a:moveTo>
                    <a:pt x="1625" y="348"/>
                  </a:moveTo>
                  <a:lnTo>
                    <a:pt x="1600" y="348"/>
                  </a:lnTo>
                  <a:lnTo>
                    <a:pt x="1600" y="323"/>
                  </a:lnTo>
                  <a:lnTo>
                    <a:pt x="1625" y="323"/>
                  </a:lnTo>
                  <a:lnTo>
                    <a:pt x="1625" y="348"/>
                  </a:lnTo>
                  <a:close/>
                  <a:moveTo>
                    <a:pt x="1575" y="348"/>
                  </a:moveTo>
                  <a:lnTo>
                    <a:pt x="1550" y="348"/>
                  </a:lnTo>
                  <a:lnTo>
                    <a:pt x="1550" y="323"/>
                  </a:lnTo>
                  <a:lnTo>
                    <a:pt x="1575" y="323"/>
                  </a:lnTo>
                  <a:lnTo>
                    <a:pt x="1575" y="348"/>
                  </a:lnTo>
                  <a:close/>
                  <a:moveTo>
                    <a:pt x="1525" y="348"/>
                  </a:moveTo>
                  <a:lnTo>
                    <a:pt x="1500" y="348"/>
                  </a:lnTo>
                  <a:lnTo>
                    <a:pt x="1500" y="323"/>
                  </a:lnTo>
                  <a:lnTo>
                    <a:pt x="1525" y="323"/>
                  </a:lnTo>
                  <a:lnTo>
                    <a:pt x="1525" y="348"/>
                  </a:lnTo>
                  <a:close/>
                  <a:moveTo>
                    <a:pt x="1475" y="348"/>
                  </a:moveTo>
                  <a:lnTo>
                    <a:pt x="1450" y="348"/>
                  </a:lnTo>
                  <a:lnTo>
                    <a:pt x="1450" y="323"/>
                  </a:lnTo>
                  <a:lnTo>
                    <a:pt x="1475" y="323"/>
                  </a:lnTo>
                  <a:lnTo>
                    <a:pt x="1475" y="348"/>
                  </a:lnTo>
                  <a:close/>
                  <a:moveTo>
                    <a:pt x="1425" y="348"/>
                  </a:moveTo>
                  <a:lnTo>
                    <a:pt x="1400" y="348"/>
                  </a:lnTo>
                  <a:lnTo>
                    <a:pt x="1400" y="323"/>
                  </a:lnTo>
                  <a:lnTo>
                    <a:pt x="1425" y="323"/>
                  </a:lnTo>
                  <a:lnTo>
                    <a:pt x="1425" y="348"/>
                  </a:lnTo>
                  <a:close/>
                  <a:moveTo>
                    <a:pt x="1375" y="348"/>
                  </a:moveTo>
                  <a:lnTo>
                    <a:pt x="1350" y="348"/>
                  </a:lnTo>
                  <a:lnTo>
                    <a:pt x="1350" y="323"/>
                  </a:lnTo>
                  <a:lnTo>
                    <a:pt x="1375" y="323"/>
                  </a:lnTo>
                  <a:lnTo>
                    <a:pt x="1375" y="348"/>
                  </a:lnTo>
                  <a:close/>
                  <a:moveTo>
                    <a:pt x="1325" y="348"/>
                  </a:moveTo>
                  <a:lnTo>
                    <a:pt x="1300" y="348"/>
                  </a:lnTo>
                  <a:lnTo>
                    <a:pt x="1300" y="323"/>
                  </a:lnTo>
                  <a:lnTo>
                    <a:pt x="1325" y="323"/>
                  </a:lnTo>
                  <a:lnTo>
                    <a:pt x="1325" y="348"/>
                  </a:lnTo>
                  <a:close/>
                  <a:moveTo>
                    <a:pt x="1275" y="348"/>
                  </a:moveTo>
                  <a:lnTo>
                    <a:pt x="1250" y="348"/>
                  </a:lnTo>
                  <a:lnTo>
                    <a:pt x="1250" y="323"/>
                  </a:lnTo>
                  <a:lnTo>
                    <a:pt x="1275" y="323"/>
                  </a:lnTo>
                  <a:lnTo>
                    <a:pt x="1275" y="348"/>
                  </a:lnTo>
                  <a:close/>
                  <a:moveTo>
                    <a:pt x="1225" y="348"/>
                  </a:moveTo>
                  <a:lnTo>
                    <a:pt x="1200" y="348"/>
                  </a:lnTo>
                  <a:lnTo>
                    <a:pt x="1200" y="323"/>
                  </a:lnTo>
                  <a:lnTo>
                    <a:pt x="1225" y="323"/>
                  </a:lnTo>
                  <a:lnTo>
                    <a:pt x="1225" y="348"/>
                  </a:lnTo>
                  <a:close/>
                  <a:moveTo>
                    <a:pt x="1175" y="348"/>
                  </a:moveTo>
                  <a:lnTo>
                    <a:pt x="1150" y="348"/>
                  </a:lnTo>
                  <a:lnTo>
                    <a:pt x="1150" y="323"/>
                  </a:lnTo>
                  <a:lnTo>
                    <a:pt x="1175" y="323"/>
                  </a:lnTo>
                  <a:lnTo>
                    <a:pt x="1175" y="348"/>
                  </a:lnTo>
                  <a:close/>
                  <a:moveTo>
                    <a:pt x="1125" y="348"/>
                  </a:moveTo>
                  <a:lnTo>
                    <a:pt x="1100" y="348"/>
                  </a:lnTo>
                  <a:lnTo>
                    <a:pt x="1100" y="323"/>
                  </a:lnTo>
                  <a:lnTo>
                    <a:pt x="1125" y="323"/>
                  </a:lnTo>
                  <a:lnTo>
                    <a:pt x="1125" y="348"/>
                  </a:lnTo>
                  <a:close/>
                  <a:moveTo>
                    <a:pt x="1075" y="348"/>
                  </a:moveTo>
                  <a:lnTo>
                    <a:pt x="1050" y="348"/>
                  </a:lnTo>
                  <a:lnTo>
                    <a:pt x="1050" y="323"/>
                  </a:lnTo>
                  <a:lnTo>
                    <a:pt x="1075" y="323"/>
                  </a:lnTo>
                  <a:lnTo>
                    <a:pt x="1075" y="348"/>
                  </a:lnTo>
                  <a:close/>
                  <a:moveTo>
                    <a:pt x="1025" y="348"/>
                  </a:moveTo>
                  <a:lnTo>
                    <a:pt x="1000" y="348"/>
                  </a:lnTo>
                  <a:lnTo>
                    <a:pt x="1000" y="323"/>
                  </a:lnTo>
                  <a:lnTo>
                    <a:pt x="1025" y="323"/>
                  </a:lnTo>
                  <a:lnTo>
                    <a:pt x="1025" y="348"/>
                  </a:lnTo>
                  <a:close/>
                  <a:moveTo>
                    <a:pt x="975" y="348"/>
                  </a:moveTo>
                  <a:lnTo>
                    <a:pt x="950" y="348"/>
                  </a:lnTo>
                  <a:lnTo>
                    <a:pt x="950" y="323"/>
                  </a:lnTo>
                  <a:lnTo>
                    <a:pt x="975" y="323"/>
                  </a:lnTo>
                  <a:lnTo>
                    <a:pt x="975" y="348"/>
                  </a:lnTo>
                  <a:close/>
                  <a:moveTo>
                    <a:pt x="925" y="348"/>
                  </a:moveTo>
                  <a:lnTo>
                    <a:pt x="900" y="348"/>
                  </a:lnTo>
                  <a:lnTo>
                    <a:pt x="900" y="323"/>
                  </a:lnTo>
                  <a:lnTo>
                    <a:pt x="925" y="323"/>
                  </a:lnTo>
                  <a:lnTo>
                    <a:pt x="925" y="348"/>
                  </a:lnTo>
                  <a:close/>
                  <a:moveTo>
                    <a:pt x="875" y="348"/>
                  </a:moveTo>
                  <a:lnTo>
                    <a:pt x="850" y="348"/>
                  </a:lnTo>
                  <a:lnTo>
                    <a:pt x="850" y="323"/>
                  </a:lnTo>
                  <a:lnTo>
                    <a:pt x="875" y="323"/>
                  </a:lnTo>
                  <a:lnTo>
                    <a:pt x="875" y="348"/>
                  </a:lnTo>
                  <a:close/>
                  <a:moveTo>
                    <a:pt x="825" y="348"/>
                  </a:moveTo>
                  <a:lnTo>
                    <a:pt x="800" y="348"/>
                  </a:lnTo>
                  <a:lnTo>
                    <a:pt x="800" y="323"/>
                  </a:lnTo>
                  <a:lnTo>
                    <a:pt x="825" y="323"/>
                  </a:lnTo>
                  <a:lnTo>
                    <a:pt x="825" y="348"/>
                  </a:lnTo>
                  <a:close/>
                  <a:moveTo>
                    <a:pt x="775" y="348"/>
                  </a:moveTo>
                  <a:lnTo>
                    <a:pt x="750" y="348"/>
                  </a:lnTo>
                  <a:lnTo>
                    <a:pt x="750" y="323"/>
                  </a:lnTo>
                  <a:lnTo>
                    <a:pt x="775" y="323"/>
                  </a:lnTo>
                  <a:lnTo>
                    <a:pt x="775" y="348"/>
                  </a:lnTo>
                  <a:close/>
                  <a:moveTo>
                    <a:pt x="725" y="348"/>
                  </a:moveTo>
                  <a:lnTo>
                    <a:pt x="700" y="348"/>
                  </a:lnTo>
                  <a:lnTo>
                    <a:pt x="700" y="323"/>
                  </a:lnTo>
                  <a:lnTo>
                    <a:pt x="725" y="323"/>
                  </a:lnTo>
                  <a:lnTo>
                    <a:pt x="725" y="348"/>
                  </a:lnTo>
                  <a:close/>
                  <a:moveTo>
                    <a:pt x="675" y="348"/>
                  </a:moveTo>
                  <a:lnTo>
                    <a:pt x="650" y="348"/>
                  </a:lnTo>
                  <a:lnTo>
                    <a:pt x="650" y="323"/>
                  </a:lnTo>
                  <a:lnTo>
                    <a:pt x="675" y="323"/>
                  </a:lnTo>
                  <a:lnTo>
                    <a:pt x="675" y="348"/>
                  </a:lnTo>
                  <a:close/>
                  <a:moveTo>
                    <a:pt x="625" y="348"/>
                  </a:moveTo>
                  <a:lnTo>
                    <a:pt x="600" y="348"/>
                  </a:lnTo>
                  <a:lnTo>
                    <a:pt x="600" y="323"/>
                  </a:lnTo>
                  <a:lnTo>
                    <a:pt x="625" y="323"/>
                  </a:lnTo>
                  <a:lnTo>
                    <a:pt x="625" y="348"/>
                  </a:lnTo>
                  <a:close/>
                  <a:moveTo>
                    <a:pt x="575" y="348"/>
                  </a:moveTo>
                  <a:lnTo>
                    <a:pt x="550" y="348"/>
                  </a:lnTo>
                  <a:lnTo>
                    <a:pt x="550" y="323"/>
                  </a:lnTo>
                  <a:lnTo>
                    <a:pt x="575" y="323"/>
                  </a:lnTo>
                  <a:lnTo>
                    <a:pt x="575" y="348"/>
                  </a:lnTo>
                  <a:close/>
                  <a:moveTo>
                    <a:pt x="525" y="348"/>
                  </a:moveTo>
                  <a:lnTo>
                    <a:pt x="500" y="348"/>
                  </a:lnTo>
                  <a:lnTo>
                    <a:pt x="500" y="323"/>
                  </a:lnTo>
                  <a:lnTo>
                    <a:pt x="525" y="323"/>
                  </a:lnTo>
                  <a:lnTo>
                    <a:pt x="525" y="348"/>
                  </a:lnTo>
                  <a:close/>
                  <a:moveTo>
                    <a:pt x="475" y="348"/>
                  </a:moveTo>
                  <a:lnTo>
                    <a:pt x="450" y="348"/>
                  </a:lnTo>
                  <a:lnTo>
                    <a:pt x="450" y="323"/>
                  </a:lnTo>
                  <a:lnTo>
                    <a:pt x="475" y="323"/>
                  </a:lnTo>
                  <a:lnTo>
                    <a:pt x="475" y="348"/>
                  </a:lnTo>
                  <a:close/>
                  <a:moveTo>
                    <a:pt x="425" y="348"/>
                  </a:moveTo>
                  <a:lnTo>
                    <a:pt x="400" y="348"/>
                  </a:lnTo>
                  <a:lnTo>
                    <a:pt x="400" y="323"/>
                  </a:lnTo>
                  <a:lnTo>
                    <a:pt x="425" y="323"/>
                  </a:lnTo>
                  <a:lnTo>
                    <a:pt x="425" y="348"/>
                  </a:lnTo>
                  <a:close/>
                  <a:moveTo>
                    <a:pt x="375" y="348"/>
                  </a:moveTo>
                  <a:lnTo>
                    <a:pt x="350" y="348"/>
                  </a:lnTo>
                  <a:lnTo>
                    <a:pt x="350" y="323"/>
                  </a:lnTo>
                  <a:lnTo>
                    <a:pt x="375" y="323"/>
                  </a:lnTo>
                  <a:lnTo>
                    <a:pt x="375" y="348"/>
                  </a:lnTo>
                  <a:close/>
                  <a:moveTo>
                    <a:pt x="325" y="348"/>
                  </a:moveTo>
                  <a:lnTo>
                    <a:pt x="300" y="348"/>
                  </a:lnTo>
                  <a:lnTo>
                    <a:pt x="300" y="323"/>
                  </a:lnTo>
                  <a:lnTo>
                    <a:pt x="325" y="323"/>
                  </a:lnTo>
                  <a:lnTo>
                    <a:pt x="325" y="348"/>
                  </a:lnTo>
                  <a:close/>
                  <a:moveTo>
                    <a:pt x="275" y="348"/>
                  </a:moveTo>
                  <a:lnTo>
                    <a:pt x="250" y="348"/>
                  </a:lnTo>
                  <a:lnTo>
                    <a:pt x="250" y="323"/>
                  </a:lnTo>
                  <a:lnTo>
                    <a:pt x="275" y="323"/>
                  </a:lnTo>
                  <a:lnTo>
                    <a:pt x="275" y="348"/>
                  </a:lnTo>
                  <a:close/>
                  <a:moveTo>
                    <a:pt x="225" y="348"/>
                  </a:moveTo>
                  <a:lnTo>
                    <a:pt x="200" y="348"/>
                  </a:lnTo>
                  <a:lnTo>
                    <a:pt x="200" y="323"/>
                  </a:lnTo>
                  <a:lnTo>
                    <a:pt x="225" y="323"/>
                  </a:lnTo>
                  <a:lnTo>
                    <a:pt x="225" y="348"/>
                  </a:lnTo>
                  <a:close/>
                  <a:moveTo>
                    <a:pt x="175" y="348"/>
                  </a:moveTo>
                  <a:lnTo>
                    <a:pt x="150" y="348"/>
                  </a:lnTo>
                  <a:lnTo>
                    <a:pt x="150" y="323"/>
                  </a:lnTo>
                  <a:lnTo>
                    <a:pt x="175" y="323"/>
                  </a:lnTo>
                  <a:lnTo>
                    <a:pt x="175" y="348"/>
                  </a:lnTo>
                  <a:close/>
                  <a:moveTo>
                    <a:pt x="125" y="348"/>
                  </a:moveTo>
                  <a:lnTo>
                    <a:pt x="100" y="348"/>
                  </a:lnTo>
                  <a:lnTo>
                    <a:pt x="100" y="323"/>
                  </a:lnTo>
                  <a:lnTo>
                    <a:pt x="125" y="323"/>
                  </a:lnTo>
                  <a:lnTo>
                    <a:pt x="125" y="348"/>
                  </a:lnTo>
                  <a:close/>
                  <a:moveTo>
                    <a:pt x="75" y="348"/>
                  </a:moveTo>
                  <a:lnTo>
                    <a:pt x="50" y="348"/>
                  </a:lnTo>
                  <a:lnTo>
                    <a:pt x="50" y="323"/>
                  </a:lnTo>
                  <a:lnTo>
                    <a:pt x="75" y="323"/>
                  </a:lnTo>
                  <a:lnTo>
                    <a:pt x="75" y="348"/>
                  </a:lnTo>
                  <a:close/>
                  <a:moveTo>
                    <a:pt x="25" y="348"/>
                  </a:moveTo>
                  <a:lnTo>
                    <a:pt x="13" y="348"/>
                  </a:lnTo>
                  <a:lnTo>
                    <a:pt x="13" y="323"/>
                  </a:lnTo>
                  <a:lnTo>
                    <a:pt x="25" y="323"/>
                  </a:lnTo>
                  <a:lnTo>
                    <a:pt x="25" y="34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35" name="Rectangle 100">
              <a:extLst>
                <a:ext uri="{FF2B5EF4-FFF2-40B4-BE49-F238E27FC236}">
                  <a16:creationId xmlns:a16="http://schemas.microsoft.com/office/drawing/2014/main" id="{ADA0EA86-F1EE-4BF0-8B21-CDA66837D6C3}"/>
                </a:ext>
              </a:extLst>
            </p:cNvPr>
            <p:cNvSpPr>
              <a:spLocks noChangeArrowheads="1"/>
            </p:cNvSpPr>
            <p:nvPr/>
          </p:nvSpPr>
          <p:spPr bwMode="auto">
            <a:xfrm>
              <a:off x="7596031" y="6440076"/>
              <a:ext cx="1110881" cy="1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矢板</a:t>
              </a:r>
              <a:r>
                <a:rPr kumimoji="0" lang="ja-JP" altLang="en-US"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護岸の継目の補修</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pic>
          <p:nvPicPr>
            <p:cNvPr id="266" name="Picture 8">
              <a:extLst>
                <a:ext uri="{FF2B5EF4-FFF2-40B4-BE49-F238E27FC236}">
                  <a16:creationId xmlns:a16="http://schemas.microsoft.com/office/drawing/2014/main" id="{5C2B2EF5-58EE-4994-B2F2-3CBCFDB2BB9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561" y="1898106"/>
              <a:ext cx="3612888" cy="41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 name="Rectangle 277">
              <a:extLst>
                <a:ext uri="{FF2B5EF4-FFF2-40B4-BE49-F238E27FC236}">
                  <a16:creationId xmlns:a16="http://schemas.microsoft.com/office/drawing/2014/main" id="{E04E1E81-9CA1-4071-97FF-B467CAFE765B}"/>
                </a:ext>
              </a:extLst>
            </p:cNvPr>
            <p:cNvSpPr>
              <a:spLocks noChangeArrowheads="1"/>
            </p:cNvSpPr>
            <p:nvPr/>
          </p:nvSpPr>
          <p:spPr bwMode="auto">
            <a:xfrm>
              <a:off x="1635114" y="972661"/>
              <a:ext cx="98425" cy="16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FFFFFF"/>
                  </a:solidFill>
                  <a:effectLst/>
                  <a:latin typeface="HGPｺﾞｼｯｸM" panose="020B0600000000000000" pitchFamily="50" charset="-128"/>
                  <a:ea typeface="HGPｺﾞｼｯｸM" panose="020B06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45" name="Rectangle 279">
              <a:extLst>
                <a:ext uri="{FF2B5EF4-FFF2-40B4-BE49-F238E27FC236}">
                  <a16:creationId xmlns:a16="http://schemas.microsoft.com/office/drawing/2014/main" id="{9C1C2614-B8E0-4CA5-B690-E060D2A16274}"/>
                </a:ext>
              </a:extLst>
            </p:cNvPr>
            <p:cNvSpPr>
              <a:spLocks noChangeArrowheads="1"/>
            </p:cNvSpPr>
            <p:nvPr/>
          </p:nvSpPr>
          <p:spPr bwMode="auto">
            <a:xfrm>
              <a:off x="1633527" y="1099338"/>
              <a:ext cx="25400" cy="64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 name="正方形/長方形 2">
              <a:extLst>
                <a:ext uri="{FF2B5EF4-FFF2-40B4-BE49-F238E27FC236}">
                  <a16:creationId xmlns:a16="http://schemas.microsoft.com/office/drawing/2014/main" id="{3C2E0F5A-DE3D-4185-AEDC-79814799F421}"/>
                </a:ext>
              </a:extLst>
            </p:cNvPr>
            <p:cNvSpPr/>
            <p:nvPr/>
          </p:nvSpPr>
          <p:spPr>
            <a:xfrm>
              <a:off x="3894665" y="1064925"/>
              <a:ext cx="5143314" cy="2168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rPr>
                <a:t>■更新・・河川改修事業・耐震対策事業など、質的改良を伴うもの</a:t>
              </a:r>
            </a:p>
          </p:txBody>
        </p:sp>
        <p:grpSp>
          <p:nvGrpSpPr>
            <p:cNvPr id="16" name="グループ化 15">
              <a:extLst>
                <a:ext uri="{FF2B5EF4-FFF2-40B4-BE49-F238E27FC236}">
                  <a16:creationId xmlns:a16="http://schemas.microsoft.com/office/drawing/2014/main" id="{159D5D2D-B738-40FC-9C23-228A5214042F}"/>
                </a:ext>
              </a:extLst>
            </p:cNvPr>
            <p:cNvGrpSpPr/>
            <p:nvPr/>
          </p:nvGrpSpPr>
          <p:grpSpPr>
            <a:xfrm>
              <a:off x="3946128" y="1314630"/>
              <a:ext cx="1745864" cy="1261314"/>
              <a:chOff x="3975930" y="1895970"/>
              <a:chExt cx="2121551" cy="1532732"/>
            </a:xfrm>
          </p:grpSpPr>
          <p:pic>
            <p:nvPicPr>
              <p:cNvPr id="234" name="図 233">
                <a:extLst>
                  <a:ext uri="{FF2B5EF4-FFF2-40B4-BE49-F238E27FC236}">
                    <a16:creationId xmlns:a16="http://schemas.microsoft.com/office/drawing/2014/main" id="{61A91AC4-4887-4405-8CF7-7A805538B18E}"/>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l="10773" r="1862" b="16234"/>
              <a:stretch/>
            </p:blipFill>
            <p:spPr>
              <a:xfrm>
                <a:off x="3975930" y="1915189"/>
                <a:ext cx="2104703" cy="1513513"/>
              </a:xfrm>
              <a:prstGeom prst="rect">
                <a:avLst/>
              </a:prstGeom>
              <a:ln>
                <a:noFill/>
              </a:ln>
            </p:spPr>
          </p:pic>
          <p:sp>
            <p:nvSpPr>
              <p:cNvPr id="236" name="テキスト ボックス 235">
                <a:extLst>
                  <a:ext uri="{FF2B5EF4-FFF2-40B4-BE49-F238E27FC236}">
                    <a16:creationId xmlns:a16="http://schemas.microsoft.com/office/drawing/2014/main" id="{2219DF1E-40D7-4356-859E-E21F64847C8B}"/>
                  </a:ext>
                </a:extLst>
              </p:cNvPr>
              <p:cNvSpPr txBox="1"/>
              <p:nvPr/>
            </p:nvSpPr>
            <p:spPr>
              <a:xfrm>
                <a:off x="4991351" y="1895970"/>
                <a:ext cx="1106130" cy="280504"/>
              </a:xfrm>
              <a:prstGeom prst="rect">
                <a:avLst/>
              </a:prstGeom>
              <a:noFill/>
              <a:ln>
                <a:noFill/>
              </a:ln>
            </p:spPr>
            <p:txBody>
              <a:bodyPr wrap="square" rtlCol="0">
                <a:spAutoFit/>
              </a:bodyPr>
              <a:lstStyle/>
              <a:p>
                <a:pPr algn="r"/>
                <a:r>
                  <a:rPr lang="ja-JP" altLang="en-US" sz="900" b="1" dirty="0"/>
                  <a:t>河川改修前</a:t>
                </a:r>
                <a:endParaRPr kumimoji="1" lang="ja-JP" altLang="en-US" sz="900" b="1" dirty="0"/>
              </a:p>
            </p:txBody>
          </p:sp>
          <p:cxnSp>
            <p:nvCxnSpPr>
              <p:cNvPr id="238" name="直線矢印コネクタ 237">
                <a:extLst>
                  <a:ext uri="{FF2B5EF4-FFF2-40B4-BE49-F238E27FC236}">
                    <a16:creationId xmlns:a16="http://schemas.microsoft.com/office/drawing/2014/main" id="{D708A484-CA30-4B6D-B08C-08FFA47DAEE5}"/>
                  </a:ext>
                </a:extLst>
              </p:cNvPr>
              <p:cNvCxnSpPr/>
              <p:nvPr/>
            </p:nvCxnSpPr>
            <p:spPr>
              <a:xfrm>
                <a:off x="4952039" y="3190495"/>
                <a:ext cx="39313" cy="194233"/>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grpSp>
          <p:nvGrpSpPr>
            <p:cNvPr id="17" name="グループ化 16">
              <a:extLst>
                <a:ext uri="{FF2B5EF4-FFF2-40B4-BE49-F238E27FC236}">
                  <a16:creationId xmlns:a16="http://schemas.microsoft.com/office/drawing/2014/main" id="{E1BADD4D-E611-4234-B5E3-B9BA3077A2C0}"/>
                </a:ext>
              </a:extLst>
            </p:cNvPr>
            <p:cNvGrpSpPr/>
            <p:nvPr/>
          </p:nvGrpSpPr>
          <p:grpSpPr>
            <a:xfrm>
              <a:off x="5935700" y="1314630"/>
              <a:ext cx="1804652" cy="1261314"/>
              <a:chOff x="6195434" y="1895970"/>
              <a:chExt cx="2192990" cy="1532733"/>
            </a:xfrm>
          </p:grpSpPr>
          <p:pic>
            <p:nvPicPr>
              <p:cNvPr id="233" name="図 232">
                <a:extLst>
                  <a:ext uri="{FF2B5EF4-FFF2-40B4-BE49-F238E27FC236}">
                    <a16:creationId xmlns:a16="http://schemas.microsoft.com/office/drawing/2014/main" id="{FFB93E39-3151-430D-9B5D-6F777B6693FD}"/>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val="0"/>
                  </a:ext>
                </a:extLst>
              </a:blip>
              <a:srcRect l="8011" r="3919" b="17491"/>
              <a:stretch/>
            </p:blipFill>
            <p:spPr>
              <a:xfrm>
                <a:off x="6195434" y="1903664"/>
                <a:ext cx="2170442" cy="1525039"/>
              </a:xfrm>
              <a:prstGeom prst="rect">
                <a:avLst/>
              </a:prstGeom>
              <a:ln>
                <a:noFill/>
              </a:ln>
            </p:spPr>
          </p:pic>
          <p:sp>
            <p:nvSpPr>
              <p:cNvPr id="235" name="テキスト ボックス 234">
                <a:extLst>
                  <a:ext uri="{FF2B5EF4-FFF2-40B4-BE49-F238E27FC236}">
                    <a16:creationId xmlns:a16="http://schemas.microsoft.com/office/drawing/2014/main" id="{FD257D79-2C3A-4D62-8206-AC11C4E80614}"/>
                  </a:ext>
                </a:extLst>
              </p:cNvPr>
              <p:cNvSpPr txBox="1"/>
              <p:nvPr/>
            </p:nvSpPr>
            <p:spPr>
              <a:xfrm>
                <a:off x="7282294" y="1895970"/>
                <a:ext cx="1106130" cy="280504"/>
              </a:xfrm>
              <a:prstGeom prst="rect">
                <a:avLst/>
              </a:prstGeom>
              <a:noFill/>
              <a:ln>
                <a:noFill/>
              </a:ln>
            </p:spPr>
            <p:txBody>
              <a:bodyPr wrap="square" rtlCol="0">
                <a:spAutoFit/>
              </a:bodyPr>
              <a:lstStyle/>
              <a:p>
                <a:pPr algn="r"/>
                <a:r>
                  <a:rPr lang="ja-JP" altLang="en-US" sz="900" b="1" dirty="0"/>
                  <a:t>河川改修後</a:t>
                </a:r>
                <a:endParaRPr kumimoji="1" lang="ja-JP" altLang="en-US" sz="900" b="1" dirty="0"/>
              </a:p>
            </p:txBody>
          </p:sp>
          <p:cxnSp>
            <p:nvCxnSpPr>
              <p:cNvPr id="239" name="直線矢印コネクタ 238">
                <a:extLst>
                  <a:ext uri="{FF2B5EF4-FFF2-40B4-BE49-F238E27FC236}">
                    <a16:creationId xmlns:a16="http://schemas.microsoft.com/office/drawing/2014/main" id="{97C4A98C-CDFA-40E6-A5D3-DF5D456991A9}"/>
                  </a:ext>
                </a:extLst>
              </p:cNvPr>
              <p:cNvCxnSpPr/>
              <p:nvPr/>
            </p:nvCxnSpPr>
            <p:spPr>
              <a:xfrm>
                <a:off x="7253821" y="3152069"/>
                <a:ext cx="123500" cy="22744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cxnSp>
          <p:nvCxnSpPr>
            <p:cNvPr id="5" name="直線コネクタ 4">
              <a:extLst>
                <a:ext uri="{FF2B5EF4-FFF2-40B4-BE49-F238E27FC236}">
                  <a16:creationId xmlns:a16="http://schemas.microsoft.com/office/drawing/2014/main" id="{0DE62A37-4809-4DED-B6FB-E4F765169CE4}"/>
                </a:ext>
              </a:extLst>
            </p:cNvPr>
            <p:cNvCxnSpPr>
              <a:cxnSpLocks/>
            </p:cNvCxnSpPr>
            <p:nvPr/>
          </p:nvCxnSpPr>
          <p:spPr>
            <a:xfrm flipV="1">
              <a:off x="3668807" y="2757582"/>
              <a:ext cx="0" cy="15093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24B97FDB-75C5-484B-8746-CE6915D5C51B}"/>
                </a:ext>
              </a:extLst>
            </p:cNvPr>
            <p:cNvCxnSpPr>
              <a:cxnSpLocks/>
            </p:cNvCxnSpPr>
            <p:nvPr/>
          </p:nvCxnSpPr>
          <p:spPr>
            <a:xfrm>
              <a:off x="3665364" y="2757582"/>
              <a:ext cx="2387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4" name="正方形/長方形 243">
              <a:extLst>
                <a:ext uri="{FF2B5EF4-FFF2-40B4-BE49-F238E27FC236}">
                  <a16:creationId xmlns:a16="http://schemas.microsoft.com/office/drawing/2014/main" id="{6C0FC534-300E-4ECB-BCB0-5556F6E4B339}"/>
                </a:ext>
              </a:extLst>
            </p:cNvPr>
            <p:cNvSpPr/>
            <p:nvPr/>
          </p:nvSpPr>
          <p:spPr>
            <a:xfrm>
              <a:off x="3896178" y="2644284"/>
              <a:ext cx="4715410" cy="2462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rPr>
                <a:t>■部分更新・・護岸等の劣化による</a:t>
              </a:r>
              <a:r>
                <a:rPr kumimoji="1" lang="ja-JP" altLang="en-US" sz="1050" u="sng" dirty="0">
                  <a:solidFill>
                    <a:schemeClr val="tx1"/>
                  </a:solidFill>
                </a:rPr>
                <a:t>ブロックの積み替え</a:t>
              </a:r>
              <a:r>
                <a:rPr kumimoji="1" lang="ja-JP" altLang="en-US" sz="1050" dirty="0">
                  <a:solidFill>
                    <a:schemeClr val="tx1"/>
                  </a:solidFill>
                </a:rPr>
                <a:t>など</a:t>
              </a:r>
            </a:p>
          </p:txBody>
        </p:sp>
        <p:cxnSp>
          <p:nvCxnSpPr>
            <p:cNvPr id="245" name="直線コネクタ 244">
              <a:extLst>
                <a:ext uri="{FF2B5EF4-FFF2-40B4-BE49-F238E27FC236}">
                  <a16:creationId xmlns:a16="http://schemas.microsoft.com/office/drawing/2014/main" id="{92A527E5-0C50-4F6D-8A65-F2691EB5A690}"/>
                </a:ext>
              </a:extLst>
            </p:cNvPr>
            <p:cNvCxnSpPr>
              <a:cxnSpLocks/>
            </p:cNvCxnSpPr>
            <p:nvPr/>
          </p:nvCxnSpPr>
          <p:spPr>
            <a:xfrm flipV="1">
              <a:off x="3546257" y="1181800"/>
              <a:ext cx="0" cy="15834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矢印コネクタ 246">
              <a:extLst>
                <a:ext uri="{FF2B5EF4-FFF2-40B4-BE49-F238E27FC236}">
                  <a16:creationId xmlns:a16="http://schemas.microsoft.com/office/drawing/2014/main" id="{EC5B6AD0-F993-4F7E-918F-08B8388593B7}"/>
                </a:ext>
              </a:extLst>
            </p:cNvPr>
            <p:cNvCxnSpPr>
              <a:cxnSpLocks/>
            </p:cNvCxnSpPr>
            <p:nvPr/>
          </p:nvCxnSpPr>
          <p:spPr>
            <a:xfrm>
              <a:off x="3555886" y="1181800"/>
              <a:ext cx="32534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25319AA9-766D-482C-BBFC-130BCDB9C6E0}"/>
                </a:ext>
              </a:extLst>
            </p:cNvPr>
            <p:cNvCxnSpPr/>
            <p:nvPr/>
          </p:nvCxnSpPr>
          <p:spPr>
            <a:xfrm flipH="1">
              <a:off x="3203848" y="2757582"/>
              <a:ext cx="34240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2534DE4B-2A57-4FF6-B405-34CA03762092}"/>
                </a:ext>
              </a:extLst>
            </p:cNvPr>
            <p:cNvGrpSpPr/>
            <p:nvPr/>
          </p:nvGrpSpPr>
          <p:grpSpPr>
            <a:xfrm>
              <a:off x="6871630" y="2911620"/>
              <a:ext cx="1914252" cy="1409195"/>
              <a:chOff x="2800544" y="7798819"/>
              <a:chExt cx="1914252" cy="1409195"/>
            </a:xfrm>
          </p:grpSpPr>
          <p:pic>
            <p:nvPicPr>
              <p:cNvPr id="254" name="図 253">
                <a:extLst>
                  <a:ext uri="{FF2B5EF4-FFF2-40B4-BE49-F238E27FC236}">
                    <a16:creationId xmlns:a16="http://schemas.microsoft.com/office/drawing/2014/main" id="{85D79565-4C05-4AA7-99E8-BE42D0B2BB1B}"/>
                  </a:ext>
                </a:extLst>
              </p:cNvPr>
              <p:cNvPicPr/>
              <p:nvPr/>
            </p:nvPicPr>
            <p:blipFill rotWithShape="1">
              <a:blip r:embed="rId23" cstate="print">
                <a:extLst>
                  <a:ext uri="{28A0092B-C50C-407E-A947-70E740481C1C}">
                    <a14:useLocalDpi xmlns:a14="http://schemas.microsoft.com/office/drawing/2010/main" val="0"/>
                  </a:ext>
                </a:extLst>
              </a:blip>
              <a:srcRect l="4063" t="5454" r="12543" b="12531"/>
              <a:stretch/>
            </p:blipFill>
            <p:spPr>
              <a:xfrm>
                <a:off x="2800544" y="7826572"/>
                <a:ext cx="1886762" cy="1381442"/>
              </a:xfrm>
              <a:prstGeom prst="rect">
                <a:avLst/>
              </a:prstGeom>
              <a:ln>
                <a:noFill/>
              </a:ln>
            </p:spPr>
          </p:pic>
          <p:sp>
            <p:nvSpPr>
              <p:cNvPr id="258" name="テキスト ボックス 257">
                <a:extLst>
                  <a:ext uri="{FF2B5EF4-FFF2-40B4-BE49-F238E27FC236}">
                    <a16:creationId xmlns:a16="http://schemas.microsoft.com/office/drawing/2014/main" id="{E38844C2-B853-489C-94A6-F175920A3045}"/>
                  </a:ext>
                </a:extLst>
              </p:cNvPr>
              <p:cNvSpPr txBox="1"/>
              <p:nvPr/>
            </p:nvSpPr>
            <p:spPr>
              <a:xfrm>
                <a:off x="4145408" y="7798819"/>
                <a:ext cx="569388"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対策後</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cxnSp>
            <p:nvCxnSpPr>
              <p:cNvPr id="264" name="直線矢印コネクタ 263">
                <a:extLst>
                  <a:ext uri="{FF2B5EF4-FFF2-40B4-BE49-F238E27FC236}">
                    <a16:creationId xmlns:a16="http://schemas.microsoft.com/office/drawing/2014/main" id="{4088F41E-5E57-4C04-8E46-9D93D95F5A7B}"/>
                  </a:ext>
                </a:extLst>
              </p:cNvPr>
              <p:cNvCxnSpPr/>
              <p:nvPr/>
            </p:nvCxnSpPr>
            <p:spPr>
              <a:xfrm>
                <a:off x="3536594" y="8731391"/>
                <a:ext cx="266321" cy="299396"/>
              </a:xfrm>
              <a:prstGeom prst="straightConnector1">
                <a:avLst/>
              </a:prstGeom>
              <a:noFill/>
              <a:ln w="22225" cap="flat" cmpd="sng" algn="ctr">
                <a:solidFill>
                  <a:schemeClr val="bg1"/>
                </a:solidFill>
                <a:prstDash val="solid"/>
                <a:miter lim="800000"/>
                <a:tailEnd type="arrow"/>
              </a:ln>
              <a:effectLst/>
            </p:spPr>
          </p:cxnSp>
        </p:grpSp>
        <p:cxnSp>
          <p:nvCxnSpPr>
            <p:cNvPr id="281" name="直線矢印コネクタ 280">
              <a:extLst>
                <a:ext uri="{FF2B5EF4-FFF2-40B4-BE49-F238E27FC236}">
                  <a16:creationId xmlns:a16="http://schemas.microsoft.com/office/drawing/2014/main" id="{F6D81C6B-E9D8-4FA7-8A25-B1A5C124DF5E}"/>
                </a:ext>
              </a:extLst>
            </p:cNvPr>
            <p:cNvCxnSpPr>
              <a:cxnSpLocks/>
              <a:endCxn id="450" idx="1"/>
            </p:cNvCxnSpPr>
            <p:nvPr/>
          </p:nvCxnSpPr>
          <p:spPr>
            <a:xfrm>
              <a:off x="3546258" y="5866995"/>
              <a:ext cx="97403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2" name="正方形/長方形 281">
              <a:extLst>
                <a:ext uri="{FF2B5EF4-FFF2-40B4-BE49-F238E27FC236}">
                  <a16:creationId xmlns:a16="http://schemas.microsoft.com/office/drawing/2014/main" id="{53E0E084-7B20-4AA8-BC71-5AC3B766B307}"/>
                </a:ext>
              </a:extLst>
            </p:cNvPr>
            <p:cNvSpPr/>
            <p:nvPr/>
          </p:nvSpPr>
          <p:spPr>
            <a:xfrm>
              <a:off x="4329381" y="4386480"/>
              <a:ext cx="4876627" cy="2352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rPr>
                <a:t>■補修・・護岸等の劣化による</a:t>
              </a:r>
              <a:r>
                <a:rPr kumimoji="1" lang="ja-JP" altLang="en-US" sz="1050" u="sng" dirty="0">
                  <a:solidFill>
                    <a:schemeClr val="tx1"/>
                  </a:solidFill>
                </a:rPr>
                <a:t>部分的なブロックの積み替え</a:t>
              </a:r>
              <a:r>
                <a:rPr kumimoji="1" lang="ja-JP" altLang="en-US" sz="1050" dirty="0">
                  <a:solidFill>
                    <a:schemeClr val="tx1"/>
                  </a:solidFill>
                </a:rPr>
                <a:t>など</a:t>
              </a:r>
            </a:p>
          </p:txBody>
        </p:sp>
        <p:pic>
          <p:nvPicPr>
            <p:cNvPr id="25" name="図 24">
              <a:extLst>
                <a:ext uri="{FF2B5EF4-FFF2-40B4-BE49-F238E27FC236}">
                  <a16:creationId xmlns:a16="http://schemas.microsoft.com/office/drawing/2014/main" id="{A49EC955-714D-4318-B696-EC1D335FA75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6730" t="11215" r="7119" b="13689"/>
            <a:stretch/>
          </p:blipFill>
          <p:spPr>
            <a:xfrm>
              <a:off x="5878842" y="4705538"/>
              <a:ext cx="1501470" cy="981615"/>
            </a:xfrm>
            <a:prstGeom prst="rect">
              <a:avLst/>
            </a:prstGeom>
          </p:spPr>
        </p:pic>
        <p:pic>
          <p:nvPicPr>
            <p:cNvPr id="27" name="図 26">
              <a:extLst>
                <a:ext uri="{FF2B5EF4-FFF2-40B4-BE49-F238E27FC236}">
                  <a16:creationId xmlns:a16="http://schemas.microsoft.com/office/drawing/2014/main" id="{D7137DEC-873E-4095-B8F7-8CD1C97A44A5}"/>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3627" r="11960"/>
            <a:stretch/>
          </p:blipFill>
          <p:spPr>
            <a:xfrm>
              <a:off x="4379332" y="4711303"/>
              <a:ext cx="1298577" cy="981616"/>
            </a:xfrm>
            <a:prstGeom prst="rect">
              <a:avLst/>
            </a:prstGeom>
          </p:spPr>
        </p:pic>
        <p:cxnSp>
          <p:nvCxnSpPr>
            <p:cNvPr id="435" name="直線矢印コネクタ 434">
              <a:extLst>
                <a:ext uri="{FF2B5EF4-FFF2-40B4-BE49-F238E27FC236}">
                  <a16:creationId xmlns:a16="http://schemas.microsoft.com/office/drawing/2014/main" id="{146894EE-F547-4EC2-BC43-6A0728007DD6}"/>
                </a:ext>
              </a:extLst>
            </p:cNvPr>
            <p:cNvCxnSpPr>
              <a:cxnSpLocks/>
            </p:cNvCxnSpPr>
            <p:nvPr/>
          </p:nvCxnSpPr>
          <p:spPr>
            <a:xfrm>
              <a:off x="4090598" y="4500992"/>
              <a:ext cx="2387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6" name="直線コネクタ 435">
              <a:extLst>
                <a:ext uri="{FF2B5EF4-FFF2-40B4-BE49-F238E27FC236}">
                  <a16:creationId xmlns:a16="http://schemas.microsoft.com/office/drawing/2014/main" id="{3EB9ECA1-CC29-4D91-A126-16E25B019BA2}"/>
                </a:ext>
              </a:extLst>
            </p:cNvPr>
            <p:cNvCxnSpPr>
              <a:cxnSpLocks/>
            </p:cNvCxnSpPr>
            <p:nvPr/>
          </p:nvCxnSpPr>
          <p:spPr>
            <a:xfrm flipV="1">
              <a:off x="4090598" y="4492282"/>
              <a:ext cx="0" cy="7568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a:extLst>
                <a:ext uri="{FF2B5EF4-FFF2-40B4-BE49-F238E27FC236}">
                  <a16:creationId xmlns:a16="http://schemas.microsoft.com/office/drawing/2014/main" id="{88CB4045-8396-4F9E-8A67-986CD7BA1FD8}"/>
                </a:ext>
              </a:extLst>
            </p:cNvPr>
            <p:cNvCxnSpPr>
              <a:cxnSpLocks/>
            </p:cNvCxnSpPr>
            <p:nvPr/>
          </p:nvCxnSpPr>
          <p:spPr>
            <a:xfrm flipH="1">
              <a:off x="3368958" y="5249160"/>
              <a:ext cx="7216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0" name="正方形/長方形 449">
              <a:extLst>
                <a:ext uri="{FF2B5EF4-FFF2-40B4-BE49-F238E27FC236}">
                  <a16:creationId xmlns:a16="http://schemas.microsoft.com/office/drawing/2014/main" id="{2B7E8EE7-F583-4DBB-AA45-A8E71F7F00A3}"/>
                </a:ext>
              </a:extLst>
            </p:cNvPr>
            <p:cNvSpPr/>
            <p:nvPr/>
          </p:nvSpPr>
          <p:spPr>
            <a:xfrm>
              <a:off x="4520297" y="5749381"/>
              <a:ext cx="3419181" cy="2352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rPr>
                <a:t>■日常的維持管理・・直営作業等による対応</a:t>
              </a:r>
            </a:p>
          </p:txBody>
        </p:sp>
        <p:cxnSp>
          <p:nvCxnSpPr>
            <p:cNvPr id="510" name="直線コネクタ 509">
              <a:extLst>
                <a:ext uri="{FF2B5EF4-FFF2-40B4-BE49-F238E27FC236}">
                  <a16:creationId xmlns:a16="http://schemas.microsoft.com/office/drawing/2014/main" id="{D462EEA6-AC8F-4C63-8DE0-569002CD9116}"/>
                </a:ext>
              </a:extLst>
            </p:cNvPr>
            <p:cNvCxnSpPr>
              <a:cxnSpLocks/>
            </p:cNvCxnSpPr>
            <p:nvPr/>
          </p:nvCxnSpPr>
          <p:spPr>
            <a:xfrm flipV="1">
              <a:off x="1915324" y="6031042"/>
              <a:ext cx="0" cy="3213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直線コネクタ 510">
              <a:extLst>
                <a:ext uri="{FF2B5EF4-FFF2-40B4-BE49-F238E27FC236}">
                  <a16:creationId xmlns:a16="http://schemas.microsoft.com/office/drawing/2014/main" id="{BCCD453A-8840-4567-9FE1-9F295E24E879}"/>
                </a:ext>
              </a:extLst>
            </p:cNvPr>
            <p:cNvCxnSpPr>
              <a:cxnSpLocks/>
            </p:cNvCxnSpPr>
            <p:nvPr/>
          </p:nvCxnSpPr>
          <p:spPr>
            <a:xfrm flipH="1">
              <a:off x="1915325" y="6341541"/>
              <a:ext cx="16485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直線コネクタ 511">
              <a:extLst>
                <a:ext uri="{FF2B5EF4-FFF2-40B4-BE49-F238E27FC236}">
                  <a16:creationId xmlns:a16="http://schemas.microsoft.com/office/drawing/2014/main" id="{918F71BD-541E-4E12-B944-76F468D3B0F5}"/>
                </a:ext>
              </a:extLst>
            </p:cNvPr>
            <p:cNvCxnSpPr>
              <a:cxnSpLocks/>
            </p:cNvCxnSpPr>
            <p:nvPr/>
          </p:nvCxnSpPr>
          <p:spPr>
            <a:xfrm flipV="1">
              <a:off x="3555886" y="5869686"/>
              <a:ext cx="0" cy="4826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13" name="Freeform 77">
              <a:extLst>
                <a:ext uri="{FF2B5EF4-FFF2-40B4-BE49-F238E27FC236}">
                  <a16:creationId xmlns:a16="http://schemas.microsoft.com/office/drawing/2014/main" id="{A1233B78-535C-41A5-A0E5-647BB8736EE9}"/>
                </a:ext>
              </a:extLst>
            </p:cNvPr>
            <p:cNvSpPr>
              <a:spLocks/>
            </p:cNvSpPr>
            <p:nvPr/>
          </p:nvSpPr>
          <p:spPr bwMode="auto">
            <a:xfrm>
              <a:off x="5751578" y="1571117"/>
              <a:ext cx="110470" cy="764155"/>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14" name="Freeform 77">
              <a:extLst>
                <a:ext uri="{FF2B5EF4-FFF2-40B4-BE49-F238E27FC236}">
                  <a16:creationId xmlns:a16="http://schemas.microsoft.com/office/drawing/2014/main" id="{C2645E0E-079E-4DA0-9AFA-9A39BADAFAD3}"/>
                </a:ext>
              </a:extLst>
            </p:cNvPr>
            <p:cNvSpPr>
              <a:spLocks/>
            </p:cNvSpPr>
            <p:nvPr/>
          </p:nvSpPr>
          <p:spPr bwMode="auto">
            <a:xfrm>
              <a:off x="6695675" y="3264096"/>
              <a:ext cx="110470" cy="764155"/>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15" name="テキスト ボックス 514">
              <a:extLst>
                <a:ext uri="{FF2B5EF4-FFF2-40B4-BE49-F238E27FC236}">
                  <a16:creationId xmlns:a16="http://schemas.microsoft.com/office/drawing/2014/main" id="{D47E4229-F735-49D0-B292-5EBC1A5E1FEC}"/>
                </a:ext>
              </a:extLst>
            </p:cNvPr>
            <p:cNvSpPr txBox="1"/>
            <p:nvPr/>
          </p:nvSpPr>
          <p:spPr>
            <a:xfrm>
              <a:off x="5152884" y="4682439"/>
              <a:ext cx="569387"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対策前</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sp>
          <p:nvSpPr>
            <p:cNvPr id="516" name="テキスト ボックス 515">
              <a:extLst>
                <a:ext uri="{FF2B5EF4-FFF2-40B4-BE49-F238E27FC236}">
                  <a16:creationId xmlns:a16="http://schemas.microsoft.com/office/drawing/2014/main" id="{022E393A-D667-4545-9E7C-4444DB0FBA19}"/>
                </a:ext>
              </a:extLst>
            </p:cNvPr>
            <p:cNvSpPr txBox="1"/>
            <p:nvPr/>
          </p:nvSpPr>
          <p:spPr>
            <a:xfrm>
              <a:off x="6876075" y="4656664"/>
              <a:ext cx="569388"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対策後</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sp>
          <p:nvSpPr>
            <p:cNvPr id="517" name="Freeform 77">
              <a:extLst>
                <a:ext uri="{FF2B5EF4-FFF2-40B4-BE49-F238E27FC236}">
                  <a16:creationId xmlns:a16="http://schemas.microsoft.com/office/drawing/2014/main" id="{E2EDD566-F6B3-411E-813D-8F574487B4CF}"/>
                </a:ext>
              </a:extLst>
            </p:cNvPr>
            <p:cNvSpPr>
              <a:spLocks/>
            </p:cNvSpPr>
            <p:nvPr/>
          </p:nvSpPr>
          <p:spPr bwMode="auto">
            <a:xfrm>
              <a:off x="5725706" y="4810462"/>
              <a:ext cx="110470" cy="764155"/>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18" name="Freeform 77">
              <a:extLst>
                <a:ext uri="{FF2B5EF4-FFF2-40B4-BE49-F238E27FC236}">
                  <a16:creationId xmlns:a16="http://schemas.microsoft.com/office/drawing/2014/main" id="{82DE9F16-5FB6-40E8-9003-72FCB993E513}"/>
                </a:ext>
              </a:extLst>
            </p:cNvPr>
            <p:cNvSpPr>
              <a:spLocks/>
            </p:cNvSpPr>
            <p:nvPr/>
          </p:nvSpPr>
          <p:spPr bwMode="auto">
            <a:xfrm>
              <a:off x="6738057" y="6092306"/>
              <a:ext cx="49213" cy="368806"/>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CCFF"/>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19" name="Freeform 77">
              <a:extLst>
                <a:ext uri="{FF2B5EF4-FFF2-40B4-BE49-F238E27FC236}">
                  <a16:creationId xmlns:a16="http://schemas.microsoft.com/office/drawing/2014/main" id="{E6F4F6C3-F973-4DA6-A63C-C48FE55095FC}"/>
                </a:ext>
              </a:extLst>
            </p:cNvPr>
            <p:cNvSpPr>
              <a:spLocks/>
            </p:cNvSpPr>
            <p:nvPr/>
          </p:nvSpPr>
          <p:spPr bwMode="auto">
            <a:xfrm>
              <a:off x="8267699" y="6071461"/>
              <a:ext cx="49213" cy="368806"/>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CCFF"/>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grpSp>
          <p:nvGrpSpPr>
            <p:cNvPr id="19" name="グループ化 18">
              <a:extLst>
                <a:ext uri="{FF2B5EF4-FFF2-40B4-BE49-F238E27FC236}">
                  <a16:creationId xmlns:a16="http://schemas.microsoft.com/office/drawing/2014/main" id="{2A10CC66-2914-42D8-98E6-2DDA8D21FA18}"/>
                </a:ext>
              </a:extLst>
            </p:cNvPr>
            <p:cNvGrpSpPr/>
            <p:nvPr/>
          </p:nvGrpSpPr>
          <p:grpSpPr>
            <a:xfrm>
              <a:off x="4710301" y="2942100"/>
              <a:ext cx="1893242" cy="1388233"/>
              <a:chOff x="287942" y="6996596"/>
              <a:chExt cx="1893242" cy="1388233"/>
            </a:xfrm>
          </p:grpSpPr>
          <p:pic>
            <p:nvPicPr>
              <p:cNvPr id="256" name="図 255">
                <a:extLst>
                  <a:ext uri="{FF2B5EF4-FFF2-40B4-BE49-F238E27FC236}">
                    <a16:creationId xmlns:a16="http://schemas.microsoft.com/office/drawing/2014/main" id="{20E58F68-686B-4560-8C7B-085AEA1D6E8F}"/>
                  </a:ext>
                </a:extLst>
              </p:cNvPr>
              <p:cNvPicPr/>
              <p:nvPr/>
            </p:nvPicPr>
            <p:blipFill rotWithShape="1">
              <a:blip r:embed="rId26" cstate="print">
                <a:extLst>
                  <a:ext uri="{28A0092B-C50C-407E-A947-70E740481C1C}">
                    <a14:useLocalDpi xmlns:a14="http://schemas.microsoft.com/office/drawing/2010/main" val="0"/>
                  </a:ext>
                </a:extLst>
              </a:blip>
              <a:srcRect r="31397" b="32860"/>
              <a:stretch/>
            </p:blipFill>
            <p:spPr>
              <a:xfrm>
                <a:off x="287942" y="7016511"/>
                <a:ext cx="1876289" cy="1368318"/>
              </a:xfrm>
              <a:prstGeom prst="rect">
                <a:avLst/>
              </a:prstGeom>
              <a:ln>
                <a:noFill/>
              </a:ln>
            </p:spPr>
          </p:pic>
          <p:sp>
            <p:nvSpPr>
              <p:cNvPr id="257" name="テキスト ボックス 256">
                <a:extLst>
                  <a:ext uri="{FF2B5EF4-FFF2-40B4-BE49-F238E27FC236}">
                    <a16:creationId xmlns:a16="http://schemas.microsoft.com/office/drawing/2014/main" id="{B32DFCA1-889C-499C-8D1F-8463B7675466}"/>
                  </a:ext>
                </a:extLst>
              </p:cNvPr>
              <p:cNvSpPr txBox="1"/>
              <p:nvPr/>
            </p:nvSpPr>
            <p:spPr>
              <a:xfrm>
                <a:off x="1611797" y="6996596"/>
                <a:ext cx="569387"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対策前</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cxnSp>
            <p:nvCxnSpPr>
              <p:cNvPr id="262" name="直線矢印コネクタ 261">
                <a:extLst>
                  <a:ext uri="{FF2B5EF4-FFF2-40B4-BE49-F238E27FC236}">
                    <a16:creationId xmlns:a16="http://schemas.microsoft.com/office/drawing/2014/main" id="{D202DF3C-ED2B-4086-B688-CDCA2791B658}"/>
                  </a:ext>
                </a:extLst>
              </p:cNvPr>
              <p:cNvCxnSpPr/>
              <p:nvPr/>
            </p:nvCxnSpPr>
            <p:spPr>
              <a:xfrm>
                <a:off x="1036296" y="7884476"/>
                <a:ext cx="136116" cy="370244"/>
              </a:xfrm>
              <a:prstGeom prst="straightConnector1">
                <a:avLst/>
              </a:prstGeom>
              <a:noFill/>
              <a:ln w="22225" cap="flat" cmpd="sng" algn="ctr">
                <a:solidFill>
                  <a:schemeClr val="bg1"/>
                </a:solidFill>
                <a:prstDash val="solid"/>
                <a:miter lim="800000"/>
                <a:tailEnd type="arrow"/>
              </a:ln>
              <a:effectLst/>
            </p:spPr>
          </p:cxnSp>
        </p:grpSp>
        <p:pic>
          <p:nvPicPr>
            <p:cNvPr id="50" name="図 49">
              <a:extLst>
                <a:ext uri="{FF2B5EF4-FFF2-40B4-BE49-F238E27FC236}">
                  <a16:creationId xmlns:a16="http://schemas.microsoft.com/office/drawing/2014/main" id="{9924CA08-6B59-41C9-B654-C93412841F6E}"/>
                </a:ext>
              </a:extLst>
            </p:cNvPr>
            <p:cNvPicPr>
              <a:picLocks noChangeAspect="1"/>
            </p:cNvPicPr>
            <p:nvPr/>
          </p:nvPicPr>
          <p:blipFill>
            <a:blip r:embed="rId27"/>
            <a:stretch>
              <a:fillRect/>
            </a:stretch>
          </p:blipFill>
          <p:spPr>
            <a:xfrm>
              <a:off x="3917998" y="3003349"/>
              <a:ext cx="866067" cy="641031"/>
            </a:xfrm>
            <a:prstGeom prst="rect">
              <a:avLst/>
            </a:prstGeom>
            <a:ln w="12700">
              <a:solidFill>
                <a:schemeClr val="bg1"/>
              </a:solidFill>
            </a:ln>
          </p:spPr>
        </p:pic>
        <p:pic>
          <p:nvPicPr>
            <p:cNvPr id="53" name="図 52">
              <a:extLst>
                <a:ext uri="{FF2B5EF4-FFF2-40B4-BE49-F238E27FC236}">
                  <a16:creationId xmlns:a16="http://schemas.microsoft.com/office/drawing/2014/main" id="{561F6210-2A40-4232-9DEE-32F7A14A304E}"/>
                </a:ext>
              </a:extLst>
            </p:cNvPr>
            <p:cNvPicPr>
              <a:picLocks noChangeAspect="1"/>
            </p:cNvPicPr>
            <p:nvPr/>
          </p:nvPicPr>
          <p:blipFill>
            <a:blip r:embed="rId28"/>
            <a:stretch>
              <a:fillRect/>
            </a:stretch>
          </p:blipFill>
          <p:spPr>
            <a:xfrm>
              <a:off x="4215683" y="3716625"/>
              <a:ext cx="771066" cy="570715"/>
            </a:xfrm>
            <a:prstGeom prst="rect">
              <a:avLst/>
            </a:prstGeom>
            <a:ln w="12700">
              <a:solidFill>
                <a:schemeClr val="bg1"/>
              </a:solidFill>
            </a:ln>
          </p:spPr>
        </p:pic>
      </p:grpSp>
      <p:sp>
        <p:nvSpPr>
          <p:cNvPr id="92" name="テキスト ボックス 91">
            <a:extLst>
              <a:ext uri="{FF2B5EF4-FFF2-40B4-BE49-F238E27FC236}">
                <a16:creationId xmlns:a16="http://schemas.microsoft.com/office/drawing/2014/main" id="{3FA0F21B-6203-45AC-9AA0-D9B739D4F8B9}"/>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93" name="テキスト ボックス 92">
            <a:extLst>
              <a:ext uri="{FF2B5EF4-FFF2-40B4-BE49-F238E27FC236}">
                <a16:creationId xmlns:a16="http://schemas.microsoft.com/office/drawing/2014/main" id="{50050B9C-F89F-4A96-859C-C3C1DFDB98F6}"/>
              </a:ext>
            </a:extLst>
          </p:cNvPr>
          <p:cNvSpPr txBox="1"/>
          <p:nvPr/>
        </p:nvSpPr>
        <p:spPr>
          <a:xfrm>
            <a:off x="150990" y="1252763"/>
            <a:ext cx="8869072" cy="800726"/>
          </a:xfrm>
          <a:prstGeom prst="rect">
            <a:avLst/>
          </a:prstGeom>
          <a:noFill/>
          <a:ln>
            <a:solidFill>
              <a:schemeClr val="tx1"/>
            </a:solidFill>
          </a:ln>
        </p:spPr>
        <p:txBody>
          <a:bodyPr wrap="square" rtlCol="0" anchor="ctr">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p>
          <a:p>
            <a:pPr>
              <a:defRPr/>
            </a:pPr>
            <a:r>
              <a:rPr lang="ja-JP" altLang="en-US" sz="1000" kern="100" dirty="0">
                <a:latin typeface="Meiryo UI" panose="020B0604030504040204" pitchFamily="50" charset="-128"/>
                <a:ea typeface="Meiryo UI" panose="020B0604030504040204" pitchFamily="50" charset="-128"/>
              </a:rPr>
              <a:t>・河川護岸における更新等判定フローを設定し、河川改修や護岸の耐震化などにより質的改良を伴うものを「更新」、護岸等の劣化によるブロックの積み替えなどを「部分更新」、</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　護岸等の劣化による部分的なブロックの積み替えなどを「補修」として定義している。</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・本フローに基づき、物理的な視点により限界管理水準を下回ったものについては、速やかに応急・緊急措置を行った上で、部分更新・補修を行うものとし、目標管理水準を下</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　回ったものについては、計画的な補修・修繕を行うものとする。</a:t>
            </a:r>
            <a:endParaRPr lang="en-US" altLang="ja-JP" sz="1000" kern="100" dirty="0">
              <a:latin typeface="Meiryo UI" panose="020B0604030504040204" pitchFamily="50" charset="-128"/>
              <a:ea typeface="Meiryo UI" panose="020B0604030504040204" pitchFamily="50" charset="-128"/>
            </a:endParaRPr>
          </a:p>
        </p:txBody>
      </p:sp>
      <p:sp>
        <p:nvSpPr>
          <p:cNvPr id="84" name="スライド番号プレースホルダー 17">
            <a:extLst>
              <a:ext uri="{FF2B5EF4-FFF2-40B4-BE49-F238E27FC236}">
                <a16:creationId xmlns:a16="http://schemas.microsoft.com/office/drawing/2014/main" id="{C5DDD36F-91F1-42D9-A35F-3EB4AB8CD454}"/>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21</a:t>
            </a:fld>
            <a:endParaRPr kumimoji="1" lang="ja-JP" altLang="en-US" dirty="0"/>
          </a:p>
        </p:txBody>
      </p:sp>
    </p:spTree>
    <p:extLst>
      <p:ext uri="{BB962C8B-B14F-4D97-AF65-F5344CB8AC3E}">
        <p14:creationId xmlns:p14="http://schemas.microsoft.com/office/powerpoint/2010/main" val="19226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テキスト ボックス 92">
            <a:extLst>
              <a:ext uri="{FF2B5EF4-FFF2-40B4-BE49-F238E27FC236}">
                <a16:creationId xmlns:a16="http://schemas.microsoft.com/office/drawing/2014/main" id="{C2424F7D-7522-4DEC-88BA-84755FF08705}"/>
              </a:ext>
            </a:extLst>
          </p:cNvPr>
          <p:cNvSpPr txBox="1"/>
          <p:nvPr/>
        </p:nvSpPr>
        <p:spPr>
          <a:xfrm>
            <a:off x="146215" y="2302424"/>
            <a:ext cx="8869072" cy="1498456"/>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96" name="テキスト ボックス 95">
            <a:extLst>
              <a:ext uri="{FF2B5EF4-FFF2-40B4-BE49-F238E27FC236}">
                <a16:creationId xmlns:a16="http://schemas.microsoft.com/office/drawing/2014/main" id="{0BBF7A02-A055-4853-B406-6482AF1665FE}"/>
              </a:ext>
            </a:extLst>
          </p:cNvPr>
          <p:cNvSpPr txBox="1"/>
          <p:nvPr/>
        </p:nvSpPr>
        <p:spPr>
          <a:xfrm>
            <a:off x="3718605" y="2399427"/>
            <a:ext cx="5224675" cy="1358174"/>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dirty="0">
                <a:latin typeface="Meiryo UI" panose="020B0604030504040204" pitchFamily="50" charset="-128"/>
                <a:ea typeface="Meiryo UI" panose="020B0604030504040204" pitchFamily="50" charset="-128"/>
              </a:rPr>
              <a:t>・フローに基づき、それぞれの対策を実施したことにより、</a:t>
            </a:r>
            <a:endParaRPr lang="en-US" altLang="ja-JP" sz="105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損傷の程度の大きい５、４が減少した。</a:t>
            </a:r>
            <a:endParaRPr lang="en-US" altLang="ja-JP" sz="105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・フローに基づき、護岸の損傷状況に応じ、ブロックの積み</a:t>
            </a:r>
            <a:endParaRPr lang="en-US" altLang="ja-JP" sz="105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替えなどの対策を講じてきた一方で、河床洗掘を要因と</a:t>
            </a:r>
            <a:endParaRPr lang="en-US" altLang="ja-JP" sz="1050" dirty="0">
              <a:latin typeface="Meiryo UI" panose="020B0604030504040204" pitchFamily="50" charset="-128"/>
              <a:ea typeface="Meiryo UI" panose="020B0604030504040204" pitchFamily="50" charset="-128"/>
            </a:endParaRPr>
          </a:p>
          <a:p>
            <a:pPr algn="just"/>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した老朽化護岸の被災が全体の約</a:t>
            </a:r>
            <a:r>
              <a:rPr lang="en-US" altLang="ja-JP" sz="1050" dirty="0">
                <a:latin typeface="Meiryo UI" panose="020B0604030504040204" pitchFamily="50" charset="-128"/>
                <a:ea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rPr>
              <a:t>割を占める。</a:t>
            </a:r>
            <a:endParaRPr lang="en-US" altLang="ja-JP" sz="1050" dirty="0">
              <a:latin typeface="Meiryo UI" panose="020B0604030504040204" pitchFamily="50" charset="-128"/>
              <a:ea typeface="Meiryo UI" panose="020B0604030504040204" pitchFamily="50" charset="-128"/>
            </a:endParaRPr>
          </a:p>
          <a:p>
            <a:pPr algn="just"/>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過去</a:t>
            </a:r>
            <a:r>
              <a:rPr lang="en-US" altLang="ja-JP" sz="800" dirty="0">
                <a:latin typeface="Meiryo UI" panose="020B0604030504040204" pitchFamily="50" charset="-128"/>
                <a:ea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rPr>
              <a:t>年間の全体</a:t>
            </a:r>
            <a:r>
              <a:rPr lang="en-US" altLang="ja-JP" sz="800" dirty="0">
                <a:latin typeface="Meiryo UI" panose="020B0604030504040204" pitchFamily="50" charset="-128"/>
                <a:ea typeface="Meiryo UI" panose="020B0604030504040204" pitchFamily="50" charset="-128"/>
              </a:rPr>
              <a:t>73</a:t>
            </a:r>
            <a:r>
              <a:rPr lang="ja-JP" altLang="en-US" sz="800" dirty="0">
                <a:latin typeface="Meiryo UI" panose="020B0604030504040204" pitchFamily="50" charset="-128"/>
                <a:ea typeface="Meiryo UI" panose="020B0604030504040204" pitchFamily="50" charset="-128"/>
              </a:rPr>
              <a:t>件の被災の内、河床洗掘による被災は</a:t>
            </a:r>
            <a:r>
              <a:rPr lang="en-US" altLang="ja-JP" sz="800" dirty="0">
                <a:latin typeface="Meiryo UI" panose="020B0604030504040204" pitchFamily="50" charset="-128"/>
                <a:ea typeface="Meiryo UI" panose="020B0604030504040204" pitchFamily="50" charset="-128"/>
              </a:rPr>
              <a:t>52</a:t>
            </a:r>
            <a:r>
              <a:rPr lang="ja-JP" altLang="en-US" sz="800" dirty="0">
                <a:latin typeface="Meiryo UI" panose="020B0604030504040204" pitchFamily="50" charset="-128"/>
                <a:ea typeface="Meiryo UI" panose="020B0604030504040204" pitchFamily="50" charset="-128"/>
              </a:rPr>
              <a:t>件）</a:t>
            </a:r>
            <a:endParaRPr lang="en-US" altLang="ja-JP" sz="1050" dirty="0">
              <a:latin typeface="Meiryo UI" panose="020B0604030504040204" pitchFamily="50" charset="-128"/>
              <a:ea typeface="Meiryo UI" panose="020B0604030504040204" pitchFamily="50" charset="-128"/>
            </a:endParaRPr>
          </a:p>
          <a:p>
            <a:pPr algn="just"/>
            <a:endParaRPr lang="en-US" altLang="ja-JP" sz="1050" dirty="0">
              <a:latin typeface="Meiryo UI" panose="020B0604030504040204" pitchFamily="50" charset="-128"/>
              <a:ea typeface="Meiryo UI" panose="020B0604030504040204" pitchFamily="50" charset="-128"/>
            </a:endParaRPr>
          </a:p>
          <a:p>
            <a:pPr algn="just"/>
            <a:endParaRPr lang="en-US" altLang="ja-JP" sz="1050" b="1" kern="100" dirty="0">
              <a:effectLst/>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２－２　施設の更新フロー</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97344" y="930796"/>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91" name="テキスト ボックス 90">
            <a:extLst>
              <a:ext uri="{FF2B5EF4-FFF2-40B4-BE49-F238E27FC236}">
                <a16:creationId xmlns:a16="http://schemas.microsoft.com/office/drawing/2014/main" id="{F2D3BE04-3B76-4B66-96B4-C8ADB0D673BF}"/>
              </a:ext>
            </a:extLst>
          </p:cNvPr>
          <p:cNvSpPr txBox="1"/>
          <p:nvPr/>
        </p:nvSpPr>
        <p:spPr>
          <a:xfrm>
            <a:off x="150990" y="1252763"/>
            <a:ext cx="8869072" cy="818742"/>
          </a:xfrm>
          <a:prstGeom prst="rect">
            <a:avLst/>
          </a:prstGeom>
          <a:noFill/>
          <a:ln>
            <a:solidFill>
              <a:schemeClr val="tx1"/>
            </a:solidFill>
          </a:ln>
        </p:spPr>
        <p:txBody>
          <a:bodyPr wrap="square" rtlCol="0" anchor="ctr">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p>
          <a:p>
            <a:pPr>
              <a:defRPr/>
            </a:pPr>
            <a:r>
              <a:rPr lang="ja-JP" altLang="en-US" sz="1000" kern="100" dirty="0">
                <a:latin typeface="Meiryo UI" panose="020B0604030504040204" pitchFamily="50" charset="-128"/>
                <a:ea typeface="Meiryo UI" panose="020B0604030504040204" pitchFamily="50" charset="-128"/>
              </a:rPr>
              <a:t>・河川護岸における更新等判定フローを設定し、河川改修や護岸の耐震化などにより質的改良を伴うものを「更新」、護岸等の劣化によるブロックの積み替えなどを「部分更新」、</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　護岸等の劣化による部分的なブロックの積み替えなどを「補修」として定義している。</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・本フローに基づき、物理的な視点により限界管理水準を下回ったものについては、速やかに応急・緊急措置を行った上で、部分更新・補修を行うものとし、目標管理水準を下</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　回ったものについては、計画的な補修・修繕を行うものとする。</a:t>
            </a:r>
            <a:endParaRPr lang="en-US" altLang="ja-JP" sz="1000" kern="100" dirty="0">
              <a:latin typeface="Meiryo UI" panose="020B0604030504040204" pitchFamily="50" charset="-128"/>
              <a:ea typeface="Meiryo UI" panose="020B0604030504040204" pitchFamily="50" charset="-128"/>
            </a:endParaRPr>
          </a:p>
        </p:txBody>
      </p:sp>
      <p:sp>
        <p:nvSpPr>
          <p:cNvPr id="92" name="正方形/長方形 91">
            <a:extLst>
              <a:ext uri="{FF2B5EF4-FFF2-40B4-BE49-F238E27FC236}">
                <a16:creationId xmlns:a16="http://schemas.microsoft.com/office/drawing/2014/main" id="{B527616D-1921-4BF6-9900-D0375DC86519}"/>
              </a:ext>
            </a:extLst>
          </p:cNvPr>
          <p:cNvSpPr/>
          <p:nvPr/>
        </p:nvSpPr>
        <p:spPr>
          <a:xfrm>
            <a:off x="84721" y="2256259"/>
            <a:ext cx="8998075" cy="23979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テキスト ボックス 93">
            <a:extLst>
              <a:ext uri="{FF2B5EF4-FFF2-40B4-BE49-F238E27FC236}">
                <a16:creationId xmlns:a16="http://schemas.microsoft.com/office/drawing/2014/main" id="{8F9F5D3D-6419-4C5D-9833-FB8FBAB68441}"/>
              </a:ext>
            </a:extLst>
          </p:cNvPr>
          <p:cNvSpPr txBox="1"/>
          <p:nvPr/>
        </p:nvSpPr>
        <p:spPr>
          <a:xfrm>
            <a:off x="146215" y="3993636"/>
            <a:ext cx="8869072" cy="619979"/>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200" kern="100" dirty="0">
                <a:latin typeface="Meiryo UI" panose="020B0604030504040204" pitchFamily="50" charset="-128"/>
                <a:ea typeface="Meiryo UI" panose="020B0604030504040204" pitchFamily="50" charset="-128"/>
              </a:rPr>
              <a:t>・河川護岸の更新等判定フローにおいては、護岸そのものの損傷状況に着目した「物理的視点」による「点」での評価に加え、上下流の河道特性（河床低下、河床洗掘、土砂供給状況等）を「物理的視点」に取り入れた「面」での評価が必要である。</a:t>
            </a:r>
            <a:endParaRPr lang="en-US" altLang="ja-JP" sz="1050" kern="100" dirty="0">
              <a:effectLst/>
              <a:latin typeface="Meiryo UI" panose="020B0604030504040204" pitchFamily="50" charset="-128"/>
              <a:ea typeface="Meiryo UI" panose="020B0604030504040204" pitchFamily="50" charset="-128"/>
            </a:endParaRPr>
          </a:p>
        </p:txBody>
      </p:sp>
      <p:sp>
        <p:nvSpPr>
          <p:cNvPr id="95" name="テキスト ボックス 94">
            <a:extLst>
              <a:ext uri="{FF2B5EF4-FFF2-40B4-BE49-F238E27FC236}">
                <a16:creationId xmlns:a16="http://schemas.microsoft.com/office/drawing/2014/main" id="{7ACB08BF-7D95-48BD-AA02-EFB20D84C365}"/>
              </a:ext>
            </a:extLst>
          </p:cNvPr>
          <p:cNvSpPr txBox="1"/>
          <p:nvPr/>
        </p:nvSpPr>
        <p:spPr>
          <a:xfrm>
            <a:off x="251520" y="2560065"/>
            <a:ext cx="3384376" cy="940943"/>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100" kern="100" dirty="0">
                <a:latin typeface="Meiryo UI" panose="020B0604030504040204" pitchFamily="50" charset="-128"/>
                <a:ea typeface="Meiryo UI" panose="020B0604030504040204" pitchFamily="50" charset="-128"/>
              </a:rPr>
              <a:t>・現計画の更新等判定フローに基づき、「更新」、「部分更新」、「補修」、「日常的維持管理」を計画的に実施した。</a:t>
            </a:r>
            <a:endParaRPr lang="en-US" altLang="ja-JP" sz="1100" kern="100" dirty="0">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3B4009D5-15C6-4505-9637-5F67268F94DF}"/>
              </a:ext>
            </a:extLst>
          </p:cNvPr>
          <p:cNvSpPr txBox="1"/>
          <p:nvPr/>
        </p:nvSpPr>
        <p:spPr>
          <a:xfrm>
            <a:off x="137464" y="4835299"/>
            <a:ext cx="8869072" cy="1109795"/>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100" dirty="0">
                <a:latin typeface="Meiryo UI" panose="020B0604030504040204" pitchFamily="50" charset="-128"/>
                <a:ea typeface="Meiryo UI" panose="020B0604030504040204" pitchFamily="50" charset="-128"/>
              </a:rPr>
              <a:t>&lt;</a:t>
            </a:r>
            <a:r>
              <a:rPr lang="ja-JP" altLang="en-US" sz="1100" dirty="0">
                <a:latin typeface="Meiryo UI" panose="020B0604030504040204" pitchFamily="50" charset="-128"/>
                <a:ea typeface="Meiryo UI" panose="020B0604030504040204" pitchFamily="50" charset="-128"/>
              </a:rPr>
              <a:t>プロセスにおける課題</a:t>
            </a:r>
            <a:r>
              <a:rPr lang="en-US" altLang="ja-JP" sz="1100" dirty="0">
                <a:latin typeface="Meiryo UI" panose="020B0604030504040204" pitchFamily="50" charset="-128"/>
                <a:ea typeface="Meiryo UI" panose="020B0604030504040204" pitchFamily="50" charset="-128"/>
              </a:rPr>
              <a:t>&gt;</a:t>
            </a:r>
          </a:p>
          <a:p>
            <a:r>
              <a:rPr lang="ja-JP" altLang="en-US" sz="1000" dirty="0">
                <a:latin typeface="Meiryo UI" panose="020B0604030504040204" pitchFamily="50" charset="-128"/>
                <a:ea typeface="Meiryo UI" panose="020B0604030504040204" pitchFamily="50" charset="-128"/>
              </a:rPr>
              <a:t>　ー</a:t>
            </a:r>
            <a:endParaRPr lang="en-US" altLang="ja-JP" sz="10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&lt;</a:t>
            </a:r>
            <a:r>
              <a:rPr lang="ja-JP" altLang="en-US" sz="1100" dirty="0">
                <a:latin typeface="Meiryo UI" panose="020B0604030504040204" pitchFamily="50" charset="-128"/>
                <a:ea typeface="Meiryo UI" panose="020B0604030504040204" pitchFamily="50" charset="-128"/>
              </a:rPr>
              <a:t>アウトプットにおける課題</a:t>
            </a:r>
            <a:r>
              <a:rPr lang="en-US" altLang="ja-JP" sz="1100" dirty="0">
                <a:latin typeface="Meiryo UI" panose="020B0604030504040204" pitchFamily="50" charset="-128"/>
                <a:ea typeface="Meiryo UI" panose="020B0604030504040204" pitchFamily="50" charset="-128"/>
              </a:rPr>
              <a:t>&gt;</a:t>
            </a:r>
          </a:p>
          <a:p>
            <a:pPr algn="just"/>
            <a:r>
              <a:rPr lang="ja-JP" altLang="en-US" sz="1100" dirty="0">
                <a:latin typeface="Meiryo UI" pitchFamily="50" charset="-128"/>
                <a:ea typeface="Meiryo UI" pitchFamily="50" charset="-128"/>
                <a:cs typeface="Meiryo UI" pitchFamily="50" charset="-128"/>
              </a:rPr>
              <a:t>・これまで、現計画の更新等判定フローに基づき、</a:t>
            </a:r>
            <a:r>
              <a:rPr lang="ja-JP" altLang="en-US" sz="1100" dirty="0">
                <a:latin typeface="Meiryo UI" panose="020B0604030504040204" pitchFamily="50" charset="-128"/>
                <a:ea typeface="Meiryo UI" panose="020B0604030504040204" pitchFamily="50" charset="-128"/>
              </a:rPr>
              <a:t>護岸の損傷状況に応じ、ブロックの積み替えなどの対策を講じてきた一方で</a:t>
            </a:r>
            <a:r>
              <a:rPr lang="ja-JP" altLang="en-US" sz="1100" dirty="0">
                <a:latin typeface="Meiryo UI" pitchFamily="50" charset="-128"/>
                <a:ea typeface="Meiryo UI" pitchFamily="50" charset="-128"/>
                <a:cs typeface="Meiryo UI" pitchFamily="50" charset="-128"/>
              </a:rPr>
              <a:t>、過去</a:t>
            </a:r>
            <a:r>
              <a:rPr lang="en-US" altLang="ja-JP" sz="1100" dirty="0">
                <a:latin typeface="Meiryo UI" pitchFamily="50" charset="-128"/>
                <a:ea typeface="Meiryo UI" pitchFamily="50" charset="-128"/>
                <a:cs typeface="Meiryo UI" pitchFamily="50" charset="-128"/>
              </a:rPr>
              <a:t>10</a:t>
            </a:r>
            <a:r>
              <a:rPr lang="ja-JP" altLang="en-US" sz="1100" dirty="0">
                <a:latin typeface="Meiryo UI" pitchFamily="50" charset="-128"/>
                <a:ea typeface="Meiryo UI" pitchFamily="50" charset="-128"/>
                <a:cs typeface="Meiryo UI" pitchFamily="50" charset="-128"/>
              </a:rPr>
              <a:t>年間において、河床洗掘を要因とした老朽化護岸の被災が多数発生している。</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課題１</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a:t>
            </a:r>
            <a:r>
              <a:rPr lang="en-US" altLang="ja-JP" sz="1100" kern="100" dirty="0">
                <a:effectLst/>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詳細は参考資料</a:t>
            </a:r>
            <a:r>
              <a:rPr lang="en-US" altLang="ja-JP" sz="1100" kern="100" dirty="0">
                <a:effectLst/>
                <a:latin typeface="Meiryo UI" panose="020B0604030504040204" pitchFamily="50" charset="-128"/>
                <a:ea typeface="Meiryo UI" panose="020B0604030504040204" pitchFamily="50" charset="-128"/>
              </a:rPr>
              <a:t>P11</a:t>
            </a:r>
            <a:r>
              <a:rPr lang="ja-JP" altLang="en-US" sz="1100" kern="100" dirty="0">
                <a:effectLst/>
                <a:latin typeface="Meiryo UI" panose="020B0604030504040204" pitchFamily="50" charset="-128"/>
                <a:ea typeface="Meiryo UI" panose="020B0604030504040204" pitchFamily="50" charset="-128"/>
              </a:rPr>
              <a:t>～</a:t>
            </a:r>
            <a:r>
              <a:rPr lang="en-US" altLang="ja-JP" sz="1100" kern="100" dirty="0">
                <a:effectLst/>
                <a:latin typeface="Meiryo UI" panose="020B0604030504040204" pitchFamily="50" charset="-128"/>
                <a:ea typeface="Meiryo UI" panose="020B0604030504040204" pitchFamily="50" charset="-128"/>
              </a:rPr>
              <a:t>P13 </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itchFamily="50" charset="-128"/>
              <a:ea typeface="Meiryo UI" pitchFamily="50" charset="-128"/>
              <a:cs typeface="Meiryo UI" pitchFamily="50" charset="-128"/>
            </a:endParaRPr>
          </a:p>
          <a:p>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p:txBody>
      </p:sp>
      <p:sp>
        <p:nvSpPr>
          <p:cNvPr id="98" name="フローチャート: 組合せ 97">
            <a:extLst>
              <a:ext uri="{FF2B5EF4-FFF2-40B4-BE49-F238E27FC236}">
                <a16:creationId xmlns:a16="http://schemas.microsoft.com/office/drawing/2014/main" id="{EBD4AC9C-208C-49C4-AA5F-EC3EA6A5234D}"/>
              </a:ext>
            </a:extLst>
          </p:cNvPr>
          <p:cNvSpPr/>
          <p:nvPr/>
        </p:nvSpPr>
        <p:spPr>
          <a:xfrm>
            <a:off x="3724301" y="2120733"/>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99" name="フローチャート: 組合せ 98">
            <a:extLst>
              <a:ext uri="{FF2B5EF4-FFF2-40B4-BE49-F238E27FC236}">
                <a16:creationId xmlns:a16="http://schemas.microsoft.com/office/drawing/2014/main" id="{91722A85-EB75-4835-8388-A3E18ED0B408}"/>
              </a:ext>
            </a:extLst>
          </p:cNvPr>
          <p:cNvSpPr/>
          <p:nvPr/>
        </p:nvSpPr>
        <p:spPr>
          <a:xfrm>
            <a:off x="3724300" y="3861812"/>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00" name="フローチャート: 組合せ 99">
            <a:extLst>
              <a:ext uri="{FF2B5EF4-FFF2-40B4-BE49-F238E27FC236}">
                <a16:creationId xmlns:a16="http://schemas.microsoft.com/office/drawing/2014/main" id="{5D45DF50-2A3A-4A96-9194-5CD9DA02B188}"/>
              </a:ext>
            </a:extLst>
          </p:cNvPr>
          <p:cNvSpPr/>
          <p:nvPr/>
        </p:nvSpPr>
        <p:spPr>
          <a:xfrm>
            <a:off x="3734569" y="4703437"/>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79241CA-700C-4A61-B062-77E3566AF257}"/>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8" name="テキスト ボックス 17">
            <a:extLst>
              <a:ext uri="{FF2B5EF4-FFF2-40B4-BE49-F238E27FC236}">
                <a16:creationId xmlns:a16="http://schemas.microsoft.com/office/drawing/2014/main" id="{A81970DE-D8EA-403E-81FB-FC056DBD59A8}"/>
              </a:ext>
            </a:extLst>
          </p:cNvPr>
          <p:cNvSpPr txBox="1"/>
          <p:nvPr/>
        </p:nvSpPr>
        <p:spPr>
          <a:xfrm>
            <a:off x="146215" y="6133144"/>
            <a:ext cx="8869073" cy="449101"/>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100" kern="100" dirty="0">
                <a:latin typeface="Meiryo UI" panose="020B0604030504040204" pitchFamily="50" charset="-128"/>
                <a:ea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課題１</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河川護岸の更新等判定フローにおいて、河床低下や河床洗掘などの河道特性も、物理的視点としての評価項目に加え、計画的に実施していく。</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1200" kern="100" dirty="0">
              <a:effectLst/>
              <a:latin typeface="Meiryo UI" panose="020B0604030504040204" pitchFamily="50" charset="-128"/>
              <a:ea typeface="Meiryo UI" panose="020B0604030504040204" pitchFamily="50" charset="-128"/>
            </a:endParaRPr>
          </a:p>
        </p:txBody>
      </p:sp>
      <p:sp>
        <p:nvSpPr>
          <p:cNvPr id="19" name="フローチャート: 組合せ 18">
            <a:extLst>
              <a:ext uri="{FF2B5EF4-FFF2-40B4-BE49-F238E27FC236}">
                <a16:creationId xmlns:a16="http://schemas.microsoft.com/office/drawing/2014/main" id="{7DF9C52E-F3E0-4D37-BA2D-9E4DD5ADB2E7}"/>
              </a:ext>
            </a:extLst>
          </p:cNvPr>
          <p:cNvSpPr/>
          <p:nvPr/>
        </p:nvSpPr>
        <p:spPr>
          <a:xfrm>
            <a:off x="3718605" y="6008522"/>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3" name="テキスト ボックス 107">
            <a:extLst>
              <a:ext uri="{FF2B5EF4-FFF2-40B4-BE49-F238E27FC236}">
                <a16:creationId xmlns:a16="http://schemas.microsoft.com/office/drawing/2014/main" id="{12E13046-EF36-418A-BEC1-1D9DC34E1EDF}"/>
              </a:ext>
            </a:extLst>
          </p:cNvPr>
          <p:cNvSpPr txBox="1">
            <a:spLocks/>
          </p:cNvSpPr>
          <p:nvPr/>
        </p:nvSpPr>
        <p:spPr>
          <a:xfrm>
            <a:off x="6680291" y="2404214"/>
            <a:ext cx="2388810" cy="17441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a:latin typeface="Meiryo UI" panose="020B0604030504040204" pitchFamily="50" charset="-128"/>
                <a:ea typeface="Meiryo UI" panose="020B0604030504040204" pitchFamily="50" charset="-128"/>
              </a:rPr>
              <a:t>＜過去</a:t>
            </a:r>
            <a:r>
              <a:rPr lang="en-US" altLang="ja-JP" sz="800" dirty="0">
                <a:latin typeface="Meiryo UI" panose="020B0604030504040204" pitchFamily="50" charset="-128"/>
                <a:ea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rPr>
              <a:t>年間の護岸被災件数（被災要因別）＞</a:t>
            </a:r>
          </a:p>
        </p:txBody>
      </p:sp>
      <p:grpSp>
        <p:nvGrpSpPr>
          <p:cNvPr id="7" name="グループ化 6">
            <a:extLst>
              <a:ext uri="{FF2B5EF4-FFF2-40B4-BE49-F238E27FC236}">
                <a16:creationId xmlns:a16="http://schemas.microsoft.com/office/drawing/2014/main" id="{B48AA965-0F32-4DE2-8545-F8067E62325C}"/>
              </a:ext>
            </a:extLst>
          </p:cNvPr>
          <p:cNvGrpSpPr/>
          <p:nvPr/>
        </p:nvGrpSpPr>
        <p:grpSpPr>
          <a:xfrm>
            <a:off x="6816641" y="2513715"/>
            <a:ext cx="2005074" cy="1219916"/>
            <a:chOff x="7481506" y="3170531"/>
            <a:chExt cx="2326779" cy="1415646"/>
          </a:xfrm>
        </p:grpSpPr>
        <p:pic>
          <p:nvPicPr>
            <p:cNvPr id="2" name="図 1">
              <a:extLst>
                <a:ext uri="{FF2B5EF4-FFF2-40B4-BE49-F238E27FC236}">
                  <a16:creationId xmlns:a16="http://schemas.microsoft.com/office/drawing/2014/main" id="{0BBF6B4B-0279-48BF-943D-5896841F5528}"/>
                </a:ext>
              </a:extLst>
            </p:cNvPr>
            <p:cNvPicPr>
              <a:picLocks noChangeAspect="1"/>
            </p:cNvPicPr>
            <p:nvPr/>
          </p:nvPicPr>
          <p:blipFill rotWithShape="1">
            <a:blip r:embed="rId3"/>
            <a:srcRect l="1374" r="11890" b="12246"/>
            <a:stretch/>
          </p:blipFill>
          <p:spPr>
            <a:xfrm>
              <a:off x="7576037" y="3170531"/>
              <a:ext cx="2232248" cy="1415646"/>
            </a:xfrm>
            <a:prstGeom prst="rect">
              <a:avLst/>
            </a:prstGeom>
          </p:spPr>
        </p:pic>
        <p:sp>
          <p:nvSpPr>
            <p:cNvPr id="24" name="テキスト ボックス 107">
              <a:extLst>
                <a:ext uri="{FF2B5EF4-FFF2-40B4-BE49-F238E27FC236}">
                  <a16:creationId xmlns:a16="http://schemas.microsoft.com/office/drawing/2014/main" id="{5FDEAA45-D087-4CAC-8845-4E81175A04E7}"/>
                </a:ext>
              </a:extLst>
            </p:cNvPr>
            <p:cNvSpPr txBox="1">
              <a:spLocks/>
            </p:cNvSpPr>
            <p:nvPr/>
          </p:nvSpPr>
          <p:spPr>
            <a:xfrm>
              <a:off x="7481506" y="4360896"/>
              <a:ext cx="835614" cy="17304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b="1" dirty="0">
                  <a:latin typeface="Meiryo UI" panose="020B0604030504040204" pitchFamily="50" charset="-128"/>
                  <a:ea typeface="Meiryo UI" panose="020B0604030504040204" pitchFamily="50" charset="-128"/>
                </a:rPr>
                <a:t>全体</a:t>
              </a:r>
              <a:r>
                <a:rPr lang="en-US" altLang="ja-JP" sz="800" b="1" dirty="0">
                  <a:latin typeface="Meiryo UI" panose="020B0604030504040204" pitchFamily="50" charset="-128"/>
                  <a:ea typeface="Meiryo UI" panose="020B0604030504040204" pitchFamily="50" charset="-128"/>
                </a:rPr>
                <a:t>73</a:t>
              </a:r>
              <a:r>
                <a:rPr lang="ja-JP" altLang="en-US" sz="800" b="1" dirty="0">
                  <a:latin typeface="Meiryo UI" panose="020B0604030504040204" pitchFamily="50" charset="-128"/>
                  <a:ea typeface="Meiryo UI" panose="020B0604030504040204" pitchFamily="50" charset="-128"/>
                </a:rPr>
                <a:t>件</a:t>
              </a:r>
            </a:p>
          </p:txBody>
        </p:sp>
        <p:cxnSp>
          <p:nvCxnSpPr>
            <p:cNvPr id="25" name="直線コネクタ 24">
              <a:extLst>
                <a:ext uri="{FF2B5EF4-FFF2-40B4-BE49-F238E27FC236}">
                  <a16:creationId xmlns:a16="http://schemas.microsoft.com/office/drawing/2014/main" id="{01A3E4FA-704B-4F38-B522-2B1C3421392D}"/>
                </a:ext>
              </a:extLst>
            </p:cNvPr>
            <p:cNvCxnSpPr>
              <a:cxnSpLocks/>
            </p:cNvCxnSpPr>
            <p:nvPr/>
          </p:nvCxnSpPr>
          <p:spPr>
            <a:xfrm flipV="1">
              <a:off x="8801162" y="3447576"/>
              <a:ext cx="386939" cy="67995"/>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スライド番号プレースホルダー 17">
            <a:extLst>
              <a:ext uri="{FF2B5EF4-FFF2-40B4-BE49-F238E27FC236}">
                <a16:creationId xmlns:a16="http://schemas.microsoft.com/office/drawing/2014/main" id="{206D1F89-A4E6-47AD-ADD3-76FCD8FC1663}"/>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22</a:t>
            </a:fld>
            <a:endParaRPr lang="ja-JP" altLang="en-US" dirty="0"/>
          </a:p>
        </p:txBody>
      </p:sp>
    </p:spTree>
    <p:extLst>
      <p:ext uri="{BB962C8B-B14F-4D97-AF65-F5344CB8AC3E}">
        <p14:creationId xmlns:p14="http://schemas.microsoft.com/office/powerpoint/2010/main" val="584564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60483E5-62B4-4269-9DEB-6368E409F658}"/>
              </a:ext>
            </a:extLst>
          </p:cNvPr>
          <p:cNvSpPr/>
          <p:nvPr/>
        </p:nvSpPr>
        <p:spPr>
          <a:xfrm>
            <a:off x="78576" y="1389208"/>
            <a:ext cx="4787126" cy="4344047"/>
          </a:xfrm>
          <a:prstGeom prst="roundRect">
            <a:avLst>
              <a:gd name="adj" fmla="val 1459"/>
            </a:avLst>
          </a:prstGeom>
          <a:solidFill>
            <a:schemeClr val="bg1"/>
          </a:solidFill>
          <a:ln w="381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 name="テキスト ボックス 5">
            <a:extLst>
              <a:ext uri="{FF2B5EF4-FFF2-40B4-BE49-F238E27FC236}">
                <a16:creationId xmlns:a16="http://schemas.microsoft.com/office/drawing/2014/main" id="{D305338A-0AD7-4A5C-BD57-75A0C70C00C4}"/>
              </a:ext>
            </a:extLst>
          </p:cNvPr>
          <p:cNvSpPr txBox="1"/>
          <p:nvPr/>
        </p:nvSpPr>
        <p:spPr>
          <a:xfrm>
            <a:off x="76377" y="1389209"/>
            <a:ext cx="4787125" cy="4344046"/>
          </a:xfrm>
          <a:prstGeom prst="rect">
            <a:avLst/>
          </a:prstGeom>
          <a:noFill/>
        </p:spPr>
        <p:txBody>
          <a:bodyPr wrap="square" rtlCol="0">
            <a:noAutofit/>
          </a:bodyPr>
          <a:lstStyle/>
          <a:p>
            <a:pPr marL="133350" indent="-133350">
              <a:spcAft>
                <a:spcPts val="375"/>
              </a:spcAft>
              <a:tabLst>
                <a:tab pos="470297" algn="l"/>
              </a:tabLst>
            </a:pPr>
            <a:endParaRPr lang="en-US" altLang="ja-JP" sz="1125"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05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rPr>
              <a:t>①適正な管理水準が審議会のテーマとなると考えている。</a:t>
            </a: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・全ての施設を健全性</a:t>
            </a:r>
            <a:r>
              <a:rPr lang="en-US" altLang="ja-JP" sz="1100" dirty="0">
                <a:latin typeface="Meiryo UI" panose="020B0604030504040204" pitchFamily="50" charset="-128"/>
                <a:ea typeface="Meiryo UI" panose="020B0604030504040204" pitchFamily="50" charset="-128"/>
              </a:rPr>
              <a:t>Ⅰ</a:t>
            </a:r>
            <a:r>
              <a:rPr lang="ja-JP" altLang="en-US" sz="1100" dirty="0">
                <a:latin typeface="Meiryo UI" panose="020B0604030504040204" pitchFamily="50" charset="-128"/>
                <a:ea typeface="Meiryo UI" panose="020B0604030504040204" pitchFamily="50" charset="-128"/>
              </a:rPr>
              <a:t>にすることを目指すこと自体はよいが、他に注力すべきことも多くあるため、そちらに回すことも必要。</a:t>
            </a:r>
            <a:endParaRPr lang="en-US" altLang="ja-JP" sz="11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②施設の状態を単純に点数で評価するのではなく、性能が維持されているかを議論する必要がある。</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③</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デジタル技術の活用等により、</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施設を</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定量的に評価できれば効果的に強靭化を図ることができる</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rPr>
              <a:t>④点検に新技術を取り入れた場合に、これまでの点検方法、評価とのデータの整合性、継承性に留意する必要がある。</a:t>
            </a: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・新たなデータを取り入れた結果、評価が合わなくなってしまってはいけない。</a:t>
            </a:r>
            <a:endParaRPr lang="en-US" altLang="ja-JP" sz="14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⑤近年の気候変動により外力が増大していることから、維持するだけでなく、強化しなければならない箇所も出てくる。</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endParaRPr>
          </a:p>
        </p:txBody>
      </p:sp>
      <p:sp>
        <p:nvSpPr>
          <p:cNvPr id="5" name="Oval 14">
            <a:extLst>
              <a:ext uri="{FF2B5EF4-FFF2-40B4-BE49-F238E27FC236}">
                <a16:creationId xmlns:a16="http://schemas.microsoft.com/office/drawing/2014/main" id="{0AFDABC7-B408-4E2D-92D4-2E4C72883581}"/>
              </a:ext>
            </a:extLst>
          </p:cNvPr>
          <p:cNvSpPr>
            <a:spLocks noChangeArrowheads="1"/>
          </p:cNvSpPr>
          <p:nvPr/>
        </p:nvSpPr>
        <p:spPr bwMode="auto">
          <a:xfrm>
            <a:off x="778978" y="1203961"/>
            <a:ext cx="3064619" cy="439802"/>
          </a:xfrm>
          <a:prstGeom prst="roundRect">
            <a:avLst>
              <a:gd name="adj" fmla="val 28051"/>
            </a:avLst>
          </a:prstGeom>
          <a:solidFill>
            <a:schemeClr val="accent1">
              <a:lumMod val="40000"/>
              <a:lumOff val="60000"/>
            </a:schemeClr>
          </a:solidFill>
          <a:ln w="12700">
            <a:solidFill>
              <a:schemeClr val="tx1"/>
            </a:solidFill>
            <a:round/>
            <a:headEnd/>
            <a:tailEnd/>
          </a:ln>
          <a:effectLst/>
          <a:scene3d>
            <a:camera prst="orthographicFront"/>
            <a:lightRig rig="threePt" dir="t"/>
          </a:scene3d>
          <a:sp3d>
            <a:bevelT/>
          </a:sp3d>
        </p:spPr>
        <p:txBody>
          <a:bodyPr vert="horz" wrap="square" lIns="55721" tIns="6668" rIns="55721" bIns="6668" numCol="1" anchor="ctr" anchorCtr="0" compatLnSpc="1">
            <a:prstTxWarp prst="textNoShape">
              <a:avLst/>
            </a:prstTxWarp>
          </a:bodyPr>
          <a:lstStyle/>
          <a:p>
            <a:pPr algn="ctr" defTabSz="685800" eaLnBrk="0" fontAlgn="base" hangingPunct="0">
              <a:spcBef>
                <a:spcPct val="0"/>
              </a:spcBef>
              <a:spcAft>
                <a:spcPct val="0"/>
              </a:spcAft>
            </a:pPr>
            <a:r>
              <a:rPr kumimoji="0" lang="ja-JP" altLang="en-US" sz="1200" b="1" dirty="0">
                <a:latin typeface="Meiryo UI" panose="020B0604030504040204" pitchFamily="50" charset="-128"/>
                <a:ea typeface="Meiryo UI" panose="020B0604030504040204" pitchFamily="50" charset="-128"/>
              </a:rPr>
              <a:t>審議会委員からの意見</a:t>
            </a:r>
            <a:endParaRPr kumimoji="0" lang="ja-JP" altLang="ja-JP" sz="1050" dirty="0">
              <a:latin typeface="Meiryo UI" panose="020B0604030504040204" pitchFamily="50" charset="-128"/>
              <a:ea typeface="Meiryo UI" panose="020B0604030504040204" pitchFamily="50" charset="-128"/>
            </a:endParaRPr>
          </a:p>
        </p:txBody>
      </p:sp>
      <p:sp>
        <p:nvSpPr>
          <p:cNvPr id="7" name="矢印: 右 6">
            <a:extLst>
              <a:ext uri="{FF2B5EF4-FFF2-40B4-BE49-F238E27FC236}">
                <a16:creationId xmlns:a16="http://schemas.microsoft.com/office/drawing/2014/main" id="{7FC420AF-EC0C-42FB-BB39-330FD1B6DC5B}"/>
              </a:ext>
            </a:extLst>
          </p:cNvPr>
          <p:cNvSpPr/>
          <p:nvPr/>
        </p:nvSpPr>
        <p:spPr>
          <a:xfrm>
            <a:off x="4934911" y="3059627"/>
            <a:ext cx="504041" cy="738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四角形: 角を丸くする 7">
            <a:extLst>
              <a:ext uri="{FF2B5EF4-FFF2-40B4-BE49-F238E27FC236}">
                <a16:creationId xmlns:a16="http://schemas.microsoft.com/office/drawing/2014/main" id="{9D520823-E428-4820-A614-DED3BF3BBF22}"/>
              </a:ext>
            </a:extLst>
          </p:cNvPr>
          <p:cNvSpPr/>
          <p:nvPr/>
        </p:nvSpPr>
        <p:spPr>
          <a:xfrm>
            <a:off x="5479555" y="1352253"/>
            <a:ext cx="3585869" cy="4366750"/>
          </a:xfrm>
          <a:prstGeom prst="roundRect">
            <a:avLst>
              <a:gd name="adj" fmla="val 1459"/>
            </a:avLst>
          </a:prstGeom>
          <a:solidFill>
            <a:schemeClr val="bg1"/>
          </a:solidFill>
          <a:ln w="381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9" name="Oval 14">
            <a:extLst>
              <a:ext uri="{FF2B5EF4-FFF2-40B4-BE49-F238E27FC236}">
                <a16:creationId xmlns:a16="http://schemas.microsoft.com/office/drawing/2014/main" id="{9BF7589F-C892-4252-A3E7-AE2230229D91}"/>
              </a:ext>
            </a:extLst>
          </p:cNvPr>
          <p:cNvSpPr>
            <a:spLocks noChangeArrowheads="1"/>
          </p:cNvSpPr>
          <p:nvPr/>
        </p:nvSpPr>
        <p:spPr bwMode="auto">
          <a:xfrm>
            <a:off x="5824717" y="1138997"/>
            <a:ext cx="2852171" cy="439802"/>
          </a:xfrm>
          <a:prstGeom prst="roundRect">
            <a:avLst>
              <a:gd name="adj" fmla="val 28051"/>
            </a:avLst>
          </a:prstGeom>
          <a:solidFill>
            <a:schemeClr val="accent1">
              <a:lumMod val="40000"/>
              <a:lumOff val="60000"/>
            </a:schemeClr>
          </a:solidFill>
          <a:ln w="12700">
            <a:solidFill>
              <a:schemeClr val="tx1"/>
            </a:solidFill>
            <a:round/>
            <a:headEnd/>
            <a:tailEnd/>
          </a:ln>
          <a:effectLst/>
          <a:scene3d>
            <a:camera prst="orthographicFront"/>
            <a:lightRig rig="threePt" dir="t"/>
          </a:scene3d>
          <a:sp3d>
            <a:bevelT/>
          </a:sp3d>
        </p:spPr>
        <p:txBody>
          <a:bodyPr vert="horz" wrap="square" lIns="55721" tIns="6668" rIns="55721" bIns="6668" numCol="1" anchor="ctr" anchorCtr="0" compatLnSpc="1">
            <a:prstTxWarp prst="textNoShape">
              <a:avLst/>
            </a:prstTxWarp>
          </a:bodyPr>
          <a:lstStyle/>
          <a:p>
            <a:pPr algn="ctr" defTabSz="685800" eaLnBrk="0" fontAlgn="base" hangingPunct="0">
              <a:spcBef>
                <a:spcPct val="0"/>
              </a:spcBef>
              <a:spcAft>
                <a:spcPct val="0"/>
              </a:spcAft>
            </a:pPr>
            <a:r>
              <a:rPr kumimoji="0" lang="ja-JP" altLang="en-US" sz="1200" b="1" dirty="0">
                <a:latin typeface="Meiryo UI" panose="020B0604030504040204" pitchFamily="50" charset="-128"/>
                <a:ea typeface="Meiryo UI" panose="020B0604030504040204" pitchFamily="50" charset="-128"/>
              </a:rPr>
              <a:t>河川等部会（河川管理施設編）</a:t>
            </a:r>
            <a:endParaRPr kumimoji="0" lang="en-US" altLang="ja-JP" sz="1200" b="1" dirty="0">
              <a:latin typeface="Meiryo UI" panose="020B0604030504040204" pitchFamily="50" charset="-128"/>
              <a:ea typeface="Meiryo UI" panose="020B0604030504040204" pitchFamily="50" charset="-128"/>
            </a:endParaRPr>
          </a:p>
          <a:p>
            <a:pPr algn="ctr" defTabSz="685800" eaLnBrk="0" fontAlgn="base" hangingPunct="0">
              <a:spcBef>
                <a:spcPct val="0"/>
              </a:spcBef>
              <a:spcAft>
                <a:spcPct val="0"/>
              </a:spcAft>
            </a:pPr>
            <a:r>
              <a:rPr kumimoji="0" lang="ja-JP" altLang="en-US" sz="1200" b="1" dirty="0">
                <a:latin typeface="Meiryo UI" panose="020B0604030504040204" pitchFamily="50" charset="-128"/>
                <a:ea typeface="Meiryo UI" panose="020B0604030504040204" pitchFamily="50" charset="-128"/>
              </a:rPr>
              <a:t>での対応方針</a:t>
            </a:r>
            <a:endParaRPr kumimoji="0" lang="ja-JP" altLang="ja-JP" sz="1050" dirty="0">
              <a:latin typeface="Meiryo UI" panose="020B0604030504040204" pitchFamily="50" charset="-128"/>
              <a:ea typeface="Meiryo UI" panose="020B0604030504040204" pitchFamily="50" charset="-128"/>
            </a:endParaRPr>
          </a:p>
        </p:txBody>
      </p:sp>
      <p:sp>
        <p:nvSpPr>
          <p:cNvPr id="13" name="四角形: 角を丸くする 12">
            <a:extLst>
              <a:ext uri="{FF2B5EF4-FFF2-40B4-BE49-F238E27FC236}">
                <a16:creationId xmlns:a16="http://schemas.microsoft.com/office/drawing/2014/main" id="{020FA5B6-7C78-40CA-ACC7-7B8EDB7E3BCD}"/>
              </a:ext>
            </a:extLst>
          </p:cNvPr>
          <p:cNvSpPr/>
          <p:nvPr/>
        </p:nvSpPr>
        <p:spPr>
          <a:xfrm>
            <a:off x="5603709" y="2406188"/>
            <a:ext cx="3337560" cy="59016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200" dirty="0">
                <a:solidFill>
                  <a:schemeClr val="tx1"/>
                </a:solidFill>
                <a:latin typeface="Meiryo UI" panose="020B0604030504040204" pitchFamily="50" charset="-128"/>
                <a:ea typeface="Meiryo UI" panose="020B0604030504040204" pitchFamily="50" charset="-128"/>
              </a:rPr>
              <a:t>①②損傷度判定に基づく健全度評価の判断指標　　</a:t>
            </a:r>
            <a:endParaRPr lang="en-US" altLang="ja-JP" sz="1200" dirty="0">
              <a:solidFill>
                <a:schemeClr val="tx1"/>
              </a:solidFill>
              <a:latin typeface="Meiryo UI" panose="020B0604030504040204" pitchFamily="50" charset="-128"/>
              <a:ea typeface="Meiryo UI" panose="020B0604030504040204" pitchFamily="50" charset="-128"/>
            </a:endParaRPr>
          </a:p>
          <a:p>
            <a:pPr marL="133350" indent="-133350">
              <a:spcAft>
                <a:spcPts val="375"/>
              </a:spcAft>
              <a:tabLst>
                <a:tab pos="470297" algn="l"/>
              </a:tabLst>
            </a:pPr>
            <a:r>
              <a:rPr lang="ja-JP" altLang="en-US" sz="1200" dirty="0">
                <a:solidFill>
                  <a:schemeClr val="tx1"/>
                </a:solidFill>
                <a:latin typeface="Meiryo UI" panose="020B0604030504040204" pitchFamily="50" charset="-128"/>
                <a:ea typeface="Meiryo UI" panose="020B0604030504040204" pitchFamily="50" charset="-128"/>
              </a:rPr>
              <a:t>　の設定</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F6B3F8D7-3618-403A-A5AD-4D371E2A859E}"/>
              </a:ext>
            </a:extLst>
          </p:cNvPr>
          <p:cNvSpPr/>
          <p:nvPr/>
        </p:nvSpPr>
        <p:spPr>
          <a:xfrm>
            <a:off x="5603709" y="3868013"/>
            <a:ext cx="3337560" cy="64154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200" dirty="0">
                <a:solidFill>
                  <a:schemeClr val="tx1"/>
                </a:solidFill>
                <a:latin typeface="Meiryo UI" panose="020B0604030504040204" pitchFamily="50" charset="-128"/>
                <a:ea typeface="Meiryo UI" panose="020B0604030504040204" pitchFamily="50" charset="-128"/>
              </a:rPr>
              <a:t>⑤近年の気候変動による外力の増大を踏まえ、河道特性（河床低下、河床洗堀等）を考慮した更新計画を検討</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5522D125-D182-4EAD-B1DE-8B84E67A5CCF}"/>
              </a:ext>
            </a:extLst>
          </p:cNvPr>
          <p:cNvSpPr/>
          <p:nvPr/>
        </p:nvSpPr>
        <p:spPr>
          <a:xfrm>
            <a:off x="5603709" y="3140990"/>
            <a:ext cx="3337560" cy="59016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200" dirty="0">
                <a:solidFill>
                  <a:schemeClr val="tx1"/>
                </a:solidFill>
                <a:latin typeface="Meiryo UI" panose="020B0604030504040204" pitchFamily="50" charset="-128"/>
                <a:ea typeface="Meiryo UI" panose="020B0604030504040204" pitchFamily="50" charset="-128"/>
              </a:rPr>
              <a:t>③④</a:t>
            </a:r>
            <a:r>
              <a:rPr lang="ja-JP"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デジタル技術</a:t>
            </a: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を活用する等、取得した点検データと過去の蓄積データとの整合性を検討</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３</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18" name="スライド番号プレースホルダー 17">
            <a:extLst>
              <a:ext uri="{FF2B5EF4-FFF2-40B4-BE49-F238E27FC236}">
                <a16:creationId xmlns:a16="http://schemas.microsoft.com/office/drawing/2014/main" id="{A8FC5DC1-7178-47AC-B326-B639441690DE}"/>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23</a:t>
            </a:fld>
            <a:endParaRPr kumimoji="1" lang="ja-JP" altLang="en-US" dirty="0"/>
          </a:p>
        </p:txBody>
      </p:sp>
    </p:spTree>
    <p:extLst>
      <p:ext uri="{BB962C8B-B14F-4D97-AF65-F5344CB8AC3E}">
        <p14:creationId xmlns:p14="http://schemas.microsoft.com/office/powerpoint/2010/main" val="715303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06F4-D1CF-0F95-B062-CE64751B30F5}"/>
            </a:ext>
          </a:extLst>
        </p:cNvPr>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A0E2A1FE-2005-1C23-68C0-C3308B35DA64}"/>
              </a:ext>
            </a:extLst>
          </p:cNvPr>
          <p:cNvSpPr txBox="1"/>
          <p:nvPr/>
        </p:nvSpPr>
        <p:spPr>
          <a:xfrm>
            <a:off x="667191" y="549480"/>
            <a:ext cx="8369303" cy="431248"/>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適正な管理水準が審議会のテーマとなると考えている。</a:t>
            </a:r>
            <a:endParaRPr lang="en-US" altLang="ja-JP" sz="1200" dirty="0">
              <a:latin typeface="Meiryo UI" panose="020B0604030504040204" pitchFamily="50" charset="-128"/>
              <a:ea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rPr>
              <a:t>（全ての施設を健全性</a:t>
            </a:r>
            <a:r>
              <a:rPr lang="en-US" altLang="ja-JP" sz="1200" dirty="0">
                <a:latin typeface="Meiryo UI" panose="020B0604030504040204" pitchFamily="50" charset="-128"/>
                <a:ea typeface="Meiryo UI" panose="020B0604030504040204" pitchFamily="50" charset="-128"/>
              </a:rPr>
              <a:t>Ⅰ</a:t>
            </a:r>
            <a:r>
              <a:rPr lang="ja-JP" altLang="en-US" sz="1200" dirty="0">
                <a:latin typeface="Meiryo UI" panose="020B0604030504040204" pitchFamily="50" charset="-128"/>
                <a:ea typeface="Meiryo UI" panose="020B0604030504040204" pitchFamily="50" charset="-128"/>
              </a:rPr>
              <a:t>にすることを目指すこと自体はよいが、他に注力すべきことも多くあるため、そちらに回すことも必要。）</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8DE0C81A-7590-5D10-5C35-79D7A4CD6587}"/>
              </a:ext>
            </a:extLst>
          </p:cNvPr>
          <p:cNvSpPr/>
          <p:nvPr/>
        </p:nvSpPr>
        <p:spPr>
          <a:xfrm>
            <a:off x="174567" y="549480"/>
            <a:ext cx="492625" cy="431248"/>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１</a:t>
            </a:r>
          </a:p>
        </p:txBody>
      </p:sp>
      <p:sp>
        <p:nvSpPr>
          <p:cNvPr id="14" name="テキスト ボックス 13">
            <a:extLst>
              <a:ext uri="{FF2B5EF4-FFF2-40B4-BE49-F238E27FC236}">
                <a16:creationId xmlns:a16="http://schemas.microsoft.com/office/drawing/2014/main" id="{65E69F0D-B78F-4D1F-B13D-B8D826D09B50}"/>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３</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8" name="テキスト ボックス 7">
            <a:extLst>
              <a:ext uri="{FF2B5EF4-FFF2-40B4-BE49-F238E27FC236}">
                <a16:creationId xmlns:a16="http://schemas.microsoft.com/office/drawing/2014/main" id="{3DDAA835-9EF6-4A87-80DE-89F433F152B1}"/>
              </a:ext>
            </a:extLst>
          </p:cNvPr>
          <p:cNvSpPr txBox="1"/>
          <p:nvPr/>
        </p:nvSpPr>
        <p:spPr>
          <a:xfrm>
            <a:off x="192512" y="3212976"/>
            <a:ext cx="3285322" cy="3528392"/>
          </a:xfrm>
          <a:prstGeom prst="roundRect">
            <a:avLst>
              <a:gd name="adj" fmla="val 0"/>
            </a:avLst>
          </a:prstGeom>
          <a:noFill/>
          <a:ln>
            <a:solidFill>
              <a:schemeClr val="accent1">
                <a:shade val="50000"/>
                <a:shade val="75000"/>
                <a:satMod val="125000"/>
                <a:lumMod val="75000"/>
              </a:schemeClr>
            </a:solidFill>
          </a:ln>
        </p:spPr>
        <p:txBody>
          <a:bodyPr wrap="square" rtlCol="0" anchor="b">
            <a:noAutofit/>
          </a:bodyPr>
          <a:lstStyle/>
          <a:p>
            <a:pPr algn="ctr"/>
            <a:r>
              <a:rPr lang="ja-JP" altLang="en-US" sz="800" dirty="0">
                <a:latin typeface="Meiryo UI" panose="020B0604030504040204" pitchFamily="50" charset="-128"/>
                <a:ea typeface="Meiryo UI" panose="020B0604030504040204" pitchFamily="50" charset="-128"/>
              </a:rPr>
              <a:t>コンクリート構造物の主な損傷種別毎の目標管理水準及び限界管理水準</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7579D37A-C40E-4DCC-B22B-338D0B6E7D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6501" y="3262285"/>
            <a:ext cx="3139092" cy="3197342"/>
          </a:xfrm>
          <a:prstGeom prst="rect">
            <a:avLst/>
          </a:prstGeom>
        </p:spPr>
      </p:pic>
      <p:sp>
        <p:nvSpPr>
          <p:cNvPr id="21" name="テキスト ボックス 20">
            <a:extLst>
              <a:ext uri="{FF2B5EF4-FFF2-40B4-BE49-F238E27FC236}">
                <a16:creationId xmlns:a16="http://schemas.microsoft.com/office/drawing/2014/main" id="{E76F8260-9FB7-4600-9956-E9B12186F74D}"/>
              </a:ext>
            </a:extLst>
          </p:cNvPr>
          <p:cNvSpPr txBox="1"/>
          <p:nvPr/>
        </p:nvSpPr>
        <p:spPr>
          <a:xfrm>
            <a:off x="667190" y="984289"/>
            <a:ext cx="8369303" cy="431248"/>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・施設の状態を単純に点数で評価するのではなく、性能が維持されているかを議論する必要がある。</a:t>
            </a:r>
            <a:endPar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7B224A79-8131-4BEA-9677-618B70C92DA9}"/>
              </a:ext>
            </a:extLst>
          </p:cNvPr>
          <p:cNvSpPr/>
          <p:nvPr/>
        </p:nvSpPr>
        <p:spPr>
          <a:xfrm>
            <a:off x="174887" y="984290"/>
            <a:ext cx="487680" cy="431248"/>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A5B87E49-2262-4E21-8951-D1B2B1117B1C}"/>
              </a:ext>
            </a:extLst>
          </p:cNvPr>
          <p:cNvSpPr txBox="1"/>
          <p:nvPr/>
        </p:nvSpPr>
        <p:spPr>
          <a:xfrm>
            <a:off x="191164" y="1540650"/>
            <a:ext cx="8776029" cy="1600438"/>
          </a:xfrm>
          <a:prstGeom prst="rect">
            <a:avLst/>
          </a:prstGeom>
          <a:no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 護岸等のコンクリート構造物は、自然外力等によって急激に損傷が拡大し、治水機能を失うことがあることから、護岸が死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に体となるような損傷レベル（限界管理水準）に達する前で河道全体として治水機能が維持され、かつ計画的な補修</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を行える損傷レベルを目標管理水準として設定しており、これまで適切に対策を実施してきた。</a:t>
            </a:r>
          </a:p>
          <a:p>
            <a:r>
              <a:rPr lang="ja-JP" altLang="en-US" sz="1400" dirty="0">
                <a:latin typeface="Meiryo UI" panose="020B0604030504040204" pitchFamily="50" charset="-128"/>
                <a:ea typeface="Meiryo UI" panose="020B0604030504040204" pitchFamily="50" charset="-128"/>
              </a:rPr>
              <a:t>○ 一方、対策を実施する上では、</a:t>
            </a:r>
            <a:r>
              <a:rPr lang="ja-JP" altLang="en-US" sz="1400" kern="100" dirty="0">
                <a:effectLst/>
                <a:latin typeface="Meiryo UI" panose="020B0604030504040204" pitchFamily="50" charset="-128"/>
                <a:ea typeface="Meiryo UI" panose="020B0604030504040204" pitchFamily="50" charset="-128"/>
              </a:rPr>
              <a:t>損傷種別毎の評価基準に基づき損傷度を評価し、さらに周辺の状況や構造等を踏まえ</a:t>
            </a:r>
            <a:endParaRPr lang="en-US" altLang="ja-JP" sz="1400" kern="100" dirty="0">
              <a:effectLst/>
              <a:latin typeface="Meiryo UI" panose="020B0604030504040204" pitchFamily="50" charset="-128"/>
              <a:ea typeface="Meiryo UI" panose="020B0604030504040204" pitchFamily="50" charset="-128"/>
            </a:endParaRPr>
          </a:p>
          <a:p>
            <a:r>
              <a:rPr lang="ja-JP" altLang="en-US" sz="1400" kern="100" dirty="0">
                <a:latin typeface="Meiryo UI" panose="020B0604030504040204" pitchFamily="50" charset="-128"/>
                <a:ea typeface="Meiryo UI" panose="020B0604030504040204" pitchFamily="50" charset="-128"/>
              </a:rPr>
              <a:t>　　</a:t>
            </a:r>
            <a:r>
              <a:rPr lang="ja-JP" altLang="en-US" sz="1400" kern="100" dirty="0">
                <a:effectLst/>
                <a:latin typeface="Meiryo UI" panose="020B0604030504040204" pitchFamily="50" charset="-128"/>
                <a:ea typeface="Meiryo UI" panose="020B0604030504040204" pitchFamily="50" charset="-128"/>
              </a:rPr>
              <a:t>総合的に判断するものとしているが、</a:t>
            </a:r>
            <a:r>
              <a:rPr lang="ja-JP" altLang="en-US" sz="1400" dirty="0">
                <a:latin typeface="Meiryo UI" panose="020B0604030504040204" pitchFamily="50" charset="-128"/>
                <a:ea typeface="Meiryo UI" panose="020B0604030504040204" pitchFamily="50" charset="-128"/>
              </a:rPr>
              <a:t>同じ損傷度として評価されたものでも、治水機能への影響の程度に大きく差が生じる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場合がある。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そのため、</a:t>
            </a:r>
            <a:r>
              <a:rPr lang="ja-JP" altLang="en-US" sz="1400" b="1" u="sng" dirty="0">
                <a:latin typeface="Meiryo UI" panose="020B0604030504040204" pitchFamily="50" charset="-128"/>
                <a:ea typeface="Meiryo UI" panose="020B0604030504040204" pitchFamily="50" charset="-128"/>
              </a:rPr>
              <a:t>施設全体としての健全度を評価するための考え方を更新</a:t>
            </a:r>
            <a:r>
              <a:rPr lang="ja-JP" altLang="en-US" sz="1400" dirty="0">
                <a:latin typeface="Meiryo UI" panose="020B0604030504040204" pitchFamily="50" charset="-128"/>
                <a:ea typeface="Meiryo UI" panose="020B0604030504040204" pitchFamily="50" charset="-128"/>
              </a:rPr>
              <a:t>する。</a:t>
            </a:r>
            <a:endParaRPr lang="en-US" altLang="ja-JP" sz="1400" dirty="0">
              <a:latin typeface="Meiryo UI" panose="020B0604030504040204" pitchFamily="50" charset="-128"/>
              <a:ea typeface="Meiryo UI" panose="020B0604030504040204" pitchFamily="50" charset="-128"/>
            </a:endParaRPr>
          </a:p>
        </p:txBody>
      </p:sp>
      <p:pic>
        <p:nvPicPr>
          <p:cNvPr id="26" name="図 25">
            <a:extLst>
              <a:ext uri="{FF2B5EF4-FFF2-40B4-BE49-F238E27FC236}">
                <a16:creationId xmlns:a16="http://schemas.microsoft.com/office/drawing/2014/main" id="{F4501659-A311-478E-A6AA-819C93C3C21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3501"/>
          <a:stretch/>
        </p:blipFill>
        <p:spPr>
          <a:xfrm>
            <a:off x="3599099" y="3220471"/>
            <a:ext cx="2353966" cy="1938614"/>
          </a:xfrm>
          <a:prstGeom prst="rect">
            <a:avLst/>
          </a:prstGeom>
        </p:spPr>
      </p:pic>
      <p:sp>
        <p:nvSpPr>
          <p:cNvPr id="27" name="テキスト ボックス 107">
            <a:extLst>
              <a:ext uri="{FF2B5EF4-FFF2-40B4-BE49-F238E27FC236}">
                <a16:creationId xmlns:a16="http://schemas.microsoft.com/office/drawing/2014/main" id="{B4873E07-8F6B-45BD-BFDD-ADA53CDDC67A}"/>
              </a:ext>
            </a:extLst>
          </p:cNvPr>
          <p:cNvSpPr txBox="1">
            <a:spLocks/>
          </p:cNvSpPr>
          <p:nvPr/>
        </p:nvSpPr>
        <p:spPr>
          <a:xfrm>
            <a:off x="3635895" y="5181765"/>
            <a:ext cx="2317169" cy="207837"/>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900" dirty="0">
                <a:latin typeface="Meiryo UI" panose="020B0604030504040204" pitchFamily="50" charset="-128"/>
                <a:ea typeface="Meiryo UI" panose="020B0604030504040204" pitchFamily="50" charset="-128"/>
              </a:rPr>
              <a:t>（評価基準：①ひび割れの例）</a:t>
            </a:r>
            <a:endParaRPr lang="en-US" altLang="ja-JP" sz="1050"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46FF1989-CFD6-4C53-A0A2-942C362DF7FE}"/>
              </a:ext>
            </a:extLst>
          </p:cNvPr>
          <p:cNvPicPr>
            <a:picLocks noChangeAspect="1"/>
          </p:cNvPicPr>
          <p:nvPr/>
        </p:nvPicPr>
        <p:blipFill>
          <a:blip r:embed="rId6"/>
          <a:stretch>
            <a:fillRect/>
          </a:stretch>
        </p:blipFill>
        <p:spPr>
          <a:xfrm>
            <a:off x="3698335" y="5738786"/>
            <a:ext cx="2203598" cy="525210"/>
          </a:xfrm>
          <a:prstGeom prst="rect">
            <a:avLst/>
          </a:prstGeom>
        </p:spPr>
      </p:pic>
      <p:sp>
        <p:nvSpPr>
          <p:cNvPr id="29" name="テキスト ボックス 107">
            <a:extLst>
              <a:ext uri="{FF2B5EF4-FFF2-40B4-BE49-F238E27FC236}">
                <a16:creationId xmlns:a16="http://schemas.microsoft.com/office/drawing/2014/main" id="{C2C9FEA4-C4FB-4D81-94B9-698074442CCE}"/>
              </a:ext>
            </a:extLst>
          </p:cNvPr>
          <p:cNvSpPr txBox="1">
            <a:spLocks/>
          </p:cNvSpPr>
          <p:nvPr/>
        </p:nvSpPr>
        <p:spPr>
          <a:xfrm>
            <a:off x="3698334" y="6285038"/>
            <a:ext cx="2203597" cy="207837"/>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900" dirty="0">
                <a:latin typeface="Meiryo UI" panose="020B0604030504040204" pitchFamily="50" charset="-128"/>
                <a:ea typeface="Meiryo UI" panose="020B0604030504040204" pitchFamily="50" charset="-128"/>
              </a:rPr>
              <a:t>（評価基準：②河床低下の例）</a:t>
            </a:r>
            <a:endParaRPr lang="en-US" altLang="ja-JP" sz="1050" dirty="0">
              <a:latin typeface="Meiryo UI" panose="020B0604030504040204" pitchFamily="50" charset="-128"/>
              <a:ea typeface="Meiryo UI" panose="020B0604030504040204" pitchFamily="50" charset="-128"/>
            </a:endParaRPr>
          </a:p>
        </p:txBody>
      </p:sp>
      <p:sp>
        <p:nvSpPr>
          <p:cNvPr id="41" name="テキスト ボックス 17">
            <a:extLst>
              <a:ext uri="{FF2B5EF4-FFF2-40B4-BE49-F238E27FC236}">
                <a16:creationId xmlns:a16="http://schemas.microsoft.com/office/drawing/2014/main" id="{707995EC-9EED-4293-A60E-2F4E6808B95D}"/>
              </a:ext>
            </a:extLst>
          </p:cNvPr>
          <p:cNvSpPr txBox="1">
            <a:spLocks noChangeArrowheads="1"/>
          </p:cNvSpPr>
          <p:nvPr/>
        </p:nvSpPr>
        <p:spPr bwMode="auto">
          <a:xfrm>
            <a:off x="7843102" y="5159085"/>
            <a:ext cx="1280995" cy="41549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tabLst>
                <a:tab pos="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a:tabLst>
                <a:tab pos="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a:tabLst>
                <a:tab pos="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a:tabLst>
                <a:tab pos="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tabLst>
                <a:tab pos="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050" b="1" dirty="0">
                <a:latin typeface="Meiryo UI" panose="020B0604030504040204" pitchFamily="50" charset="-128"/>
                <a:ea typeface="Meiryo UI" panose="020B0604030504040204" pitchFamily="50" charset="-128"/>
              </a:rPr>
              <a:t>どちらも「損傷度５」</a:t>
            </a:r>
            <a:endParaRPr lang="en-US" altLang="ja-JP" sz="1050" b="1" dirty="0">
              <a:latin typeface="Meiryo UI" panose="020B0604030504040204" pitchFamily="50" charset="-128"/>
              <a:ea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rPr>
              <a:t>として評価</a:t>
            </a:r>
            <a:endParaRPr lang="en-US" altLang="ja-JP" sz="1050" b="1" dirty="0">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6F7504B7-6369-4C7A-9FED-0EBA061CE6E7}"/>
              </a:ext>
            </a:extLst>
          </p:cNvPr>
          <p:cNvGrpSpPr/>
          <p:nvPr/>
        </p:nvGrpSpPr>
        <p:grpSpPr>
          <a:xfrm>
            <a:off x="6396813" y="5080448"/>
            <a:ext cx="2446191" cy="1724716"/>
            <a:chOff x="6313594" y="6302784"/>
            <a:chExt cx="2446191" cy="1724716"/>
          </a:xfrm>
        </p:grpSpPr>
        <p:pic>
          <p:nvPicPr>
            <p:cNvPr id="36" name="図 35">
              <a:extLst>
                <a:ext uri="{FF2B5EF4-FFF2-40B4-BE49-F238E27FC236}">
                  <a16:creationId xmlns:a16="http://schemas.microsoft.com/office/drawing/2014/main" id="{B1F6A429-0A54-44EE-ACFA-839C780CDD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5353" y="6342841"/>
              <a:ext cx="1273624" cy="955089"/>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a:extLst>
                <a:ext uri="{FF2B5EF4-FFF2-40B4-BE49-F238E27FC236}">
                  <a16:creationId xmlns:a16="http://schemas.microsoft.com/office/drawing/2014/main" id="{ED9225B0-CDA7-45E5-A510-74BD76D788B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5"/>
            <a:stretch/>
          </p:blipFill>
          <p:spPr bwMode="auto">
            <a:xfrm>
              <a:off x="6498082" y="7214804"/>
              <a:ext cx="1034774" cy="781136"/>
            </a:xfrm>
            <a:prstGeom prst="rect">
              <a:avLst/>
            </a:prstGeom>
            <a:noFill/>
            <a:ln w="12700">
              <a:noFill/>
            </a:ln>
          </p:spPr>
        </p:pic>
        <p:sp>
          <p:nvSpPr>
            <p:cNvPr id="40" name="四角形: 角を丸くする 39">
              <a:extLst>
                <a:ext uri="{FF2B5EF4-FFF2-40B4-BE49-F238E27FC236}">
                  <a16:creationId xmlns:a16="http://schemas.microsoft.com/office/drawing/2014/main" id="{165D0628-9E87-4AF9-917E-D90027CF80E9}"/>
                </a:ext>
              </a:extLst>
            </p:cNvPr>
            <p:cNvSpPr/>
            <p:nvPr/>
          </p:nvSpPr>
          <p:spPr>
            <a:xfrm>
              <a:off x="6313594" y="6302784"/>
              <a:ext cx="1352840" cy="1724716"/>
            </a:xfrm>
            <a:prstGeom prst="roundRect">
              <a:avLst>
                <a:gd name="adj" fmla="val 84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Text Box 10">
              <a:extLst>
                <a:ext uri="{FF2B5EF4-FFF2-40B4-BE49-F238E27FC236}">
                  <a16:creationId xmlns:a16="http://schemas.microsoft.com/office/drawing/2014/main" id="{346D6553-5270-4EEF-9DFB-EE02DFC040AA}"/>
                </a:ext>
              </a:extLst>
            </p:cNvPr>
            <p:cNvSpPr txBox="1">
              <a:spLocks noChangeArrowheads="1"/>
            </p:cNvSpPr>
            <p:nvPr/>
          </p:nvSpPr>
          <p:spPr bwMode="auto">
            <a:xfrm>
              <a:off x="6513122" y="6995048"/>
              <a:ext cx="1029294" cy="147849"/>
            </a:xfrm>
            <a:prstGeom prst="rect">
              <a:avLst/>
            </a:prstGeom>
            <a:noFill/>
            <a:ln>
              <a:noFill/>
            </a:ln>
          </p:spPr>
          <p:txBody>
            <a:bodyPr wrap="squar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1" dirty="0">
                  <a:solidFill>
                    <a:schemeClr val="bg1"/>
                  </a:solidFill>
                  <a:latin typeface="Meiryo UI" panose="020B0604030504040204" pitchFamily="50" charset="-128"/>
                  <a:ea typeface="Meiryo UI" panose="020B0604030504040204" pitchFamily="50" charset="-128"/>
                </a:rPr>
                <a:t>護岸基礎部が崩落</a:t>
              </a:r>
              <a:endParaRPr lang="ja-JP" altLang="en-US" sz="800" b="1" i="0" u="none" strike="noStrike" baseline="0" dirty="0">
                <a:solidFill>
                  <a:schemeClr val="bg1"/>
                </a:solidFill>
                <a:latin typeface="Meiryo UI" panose="020B0604030504040204" pitchFamily="50" charset="-128"/>
                <a:ea typeface="Meiryo UI" panose="020B0604030504040204" pitchFamily="50" charset="-128"/>
              </a:endParaRPr>
            </a:p>
          </p:txBody>
        </p:sp>
        <p:grpSp>
          <p:nvGrpSpPr>
            <p:cNvPr id="47" name="グループ化 46">
              <a:extLst>
                <a:ext uri="{FF2B5EF4-FFF2-40B4-BE49-F238E27FC236}">
                  <a16:creationId xmlns:a16="http://schemas.microsoft.com/office/drawing/2014/main" id="{95500B92-A085-4003-84A5-9118B7CA7D64}"/>
                </a:ext>
              </a:extLst>
            </p:cNvPr>
            <p:cNvGrpSpPr/>
            <p:nvPr/>
          </p:nvGrpSpPr>
          <p:grpSpPr>
            <a:xfrm>
              <a:off x="7786746" y="6930506"/>
              <a:ext cx="973039" cy="334378"/>
              <a:chOff x="7111695" y="-1757777"/>
              <a:chExt cx="1053295" cy="361956"/>
            </a:xfrm>
          </p:grpSpPr>
          <p:sp>
            <p:nvSpPr>
              <p:cNvPr id="49" name="吹き出し: 円形 48">
                <a:extLst>
                  <a:ext uri="{FF2B5EF4-FFF2-40B4-BE49-F238E27FC236}">
                    <a16:creationId xmlns:a16="http://schemas.microsoft.com/office/drawing/2014/main" id="{CE7B7B52-B25E-4338-A17A-3BEDE4996758}"/>
                  </a:ext>
                </a:extLst>
              </p:cNvPr>
              <p:cNvSpPr/>
              <p:nvPr/>
            </p:nvSpPr>
            <p:spPr>
              <a:xfrm>
                <a:off x="7111695" y="-1757777"/>
                <a:ext cx="1053295" cy="361955"/>
              </a:xfrm>
              <a:prstGeom prst="wedgeEllipseCallout">
                <a:avLst>
                  <a:gd name="adj1" fmla="val -107591"/>
                  <a:gd name="adj2" fmla="val -8667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endParaRPr>
              </a:p>
            </p:txBody>
          </p:sp>
          <p:sp>
            <p:nvSpPr>
              <p:cNvPr id="50" name="正方形/長方形 49">
                <a:extLst>
                  <a:ext uri="{FF2B5EF4-FFF2-40B4-BE49-F238E27FC236}">
                    <a16:creationId xmlns:a16="http://schemas.microsoft.com/office/drawing/2014/main" id="{909A9FC7-2B71-434C-B482-73D77D6ED9F3}"/>
                  </a:ext>
                </a:extLst>
              </p:cNvPr>
              <p:cNvSpPr/>
              <p:nvPr/>
            </p:nvSpPr>
            <p:spPr>
              <a:xfrm>
                <a:off x="7205233" y="-1752848"/>
                <a:ext cx="875917" cy="35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治水機能への</a:t>
                </a:r>
                <a:endParaRPr kumimoji="1" lang="en-US" altLang="ja-JP" sz="800" dirty="0">
                  <a:solidFill>
                    <a:schemeClr val="tx1"/>
                  </a:solidFill>
                </a:endParaRPr>
              </a:p>
              <a:p>
                <a:pPr algn="ctr"/>
                <a:r>
                  <a:rPr lang="ja-JP" altLang="en-US" sz="800" dirty="0">
                    <a:solidFill>
                      <a:schemeClr val="tx1"/>
                    </a:solidFill>
                  </a:rPr>
                  <a:t>影響</a:t>
                </a:r>
                <a:r>
                  <a:rPr kumimoji="1" lang="ja-JP" altLang="en-US" sz="800" b="1" dirty="0">
                    <a:solidFill>
                      <a:schemeClr val="tx1"/>
                    </a:solidFill>
                  </a:rPr>
                  <a:t>「</a:t>
                </a:r>
                <a:r>
                  <a:rPr kumimoji="1" lang="ja-JP" altLang="en-US" sz="800" b="1" dirty="0">
                    <a:solidFill>
                      <a:srgbClr val="FF0000"/>
                    </a:solidFill>
                  </a:rPr>
                  <a:t>大</a:t>
                </a:r>
                <a:r>
                  <a:rPr kumimoji="1" lang="ja-JP" altLang="en-US" sz="800" b="1" dirty="0">
                    <a:solidFill>
                      <a:schemeClr val="tx1"/>
                    </a:solidFill>
                  </a:rPr>
                  <a:t>」</a:t>
                </a:r>
              </a:p>
            </p:txBody>
          </p:sp>
        </p:grpSp>
      </p:grpSp>
      <p:grpSp>
        <p:nvGrpSpPr>
          <p:cNvPr id="5" name="グループ化 4">
            <a:extLst>
              <a:ext uri="{FF2B5EF4-FFF2-40B4-BE49-F238E27FC236}">
                <a16:creationId xmlns:a16="http://schemas.microsoft.com/office/drawing/2014/main" id="{8AB8827C-D5F9-4178-A0CC-315C1161E13B}"/>
              </a:ext>
            </a:extLst>
          </p:cNvPr>
          <p:cNvGrpSpPr/>
          <p:nvPr/>
        </p:nvGrpSpPr>
        <p:grpSpPr>
          <a:xfrm>
            <a:off x="6396813" y="3174703"/>
            <a:ext cx="2492945" cy="1878711"/>
            <a:chOff x="4110798" y="6193082"/>
            <a:chExt cx="2492945" cy="1878711"/>
          </a:xfrm>
        </p:grpSpPr>
        <p:grpSp>
          <p:nvGrpSpPr>
            <p:cNvPr id="33" name="グループ化 32">
              <a:extLst>
                <a:ext uri="{FF2B5EF4-FFF2-40B4-BE49-F238E27FC236}">
                  <a16:creationId xmlns:a16="http://schemas.microsoft.com/office/drawing/2014/main" id="{C75122AD-FED8-4E2B-885B-901C66DBCFBC}"/>
                </a:ext>
              </a:extLst>
            </p:cNvPr>
            <p:cNvGrpSpPr/>
            <p:nvPr/>
          </p:nvGrpSpPr>
          <p:grpSpPr>
            <a:xfrm>
              <a:off x="4190597" y="6636730"/>
              <a:ext cx="1429142" cy="1369357"/>
              <a:chOff x="937155" y="5235598"/>
              <a:chExt cx="1547018" cy="1482301"/>
            </a:xfrm>
          </p:grpSpPr>
          <p:pic>
            <p:nvPicPr>
              <p:cNvPr id="34" name="図 33">
                <a:extLst>
                  <a:ext uri="{FF2B5EF4-FFF2-40B4-BE49-F238E27FC236}">
                    <a16:creationId xmlns:a16="http://schemas.microsoft.com/office/drawing/2014/main" id="{9C165EA8-259D-4BC4-BC25-3CD4CE04717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17354"/>
              <a:stretch/>
            </p:blipFill>
            <p:spPr>
              <a:xfrm>
                <a:off x="937155" y="5235598"/>
                <a:ext cx="1547018" cy="1482301"/>
              </a:xfrm>
              <a:prstGeom prst="rect">
                <a:avLst/>
              </a:prstGeom>
            </p:spPr>
          </p:pic>
          <p:sp>
            <p:nvSpPr>
              <p:cNvPr id="35" name="楕円 34">
                <a:extLst>
                  <a:ext uri="{FF2B5EF4-FFF2-40B4-BE49-F238E27FC236}">
                    <a16:creationId xmlns:a16="http://schemas.microsoft.com/office/drawing/2014/main" id="{5EFB7B41-80EA-459C-85AB-9E1904CD9A96}"/>
                  </a:ext>
                </a:extLst>
              </p:cNvPr>
              <p:cNvSpPr/>
              <p:nvPr/>
            </p:nvSpPr>
            <p:spPr>
              <a:xfrm rot="5400000">
                <a:off x="1429271" y="5824884"/>
                <a:ext cx="216026" cy="46301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8" name="図 37">
              <a:extLst>
                <a:ext uri="{FF2B5EF4-FFF2-40B4-BE49-F238E27FC236}">
                  <a16:creationId xmlns:a16="http://schemas.microsoft.com/office/drawing/2014/main" id="{C576F525-AB85-45AC-903F-19A5D403C5D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995568" y="6242497"/>
              <a:ext cx="968432" cy="737536"/>
            </a:xfrm>
            <a:prstGeom prst="rect">
              <a:avLst/>
            </a:prstGeom>
            <a:ln w="12700">
              <a:solidFill>
                <a:schemeClr val="bg1"/>
              </a:solidFill>
            </a:ln>
          </p:spPr>
        </p:pic>
        <p:sp>
          <p:nvSpPr>
            <p:cNvPr id="39" name="四角形: 角を丸くする 38">
              <a:extLst>
                <a:ext uri="{FF2B5EF4-FFF2-40B4-BE49-F238E27FC236}">
                  <a16:creationId xmlns:a16="http://schemas.microsoft.com/office/drawing/2014/main" id="{206EFF5F-A928-4E3B-9D9F-6FA6CD510787}"/>
                </a:ext>
              </a:extLst>
            </p:cNvPr>
            <p:cNvSpPr/>
            <p:nvPr/>
          </p:nvSpPr>
          <p:spPr>
            <a:xfrm>
              <a:off x="4110798" y="6193082"/>
              <a:ext cx="1904094" cy="1841092"/>
            </a:xfrm>
            <a:prstGeom prst="roundRect">
              <a:avLst>
                <a:gd name="adj" fmla="val 84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A8237D09-6051-4993-B64C-F572C3C2E712}"/>
                </a:ext>
              </a:extLst>
            </p:cNvPr>
            <p:cNvCxnSpPr>
              <a:cxnSpLocks/>
            </p:cNvCxnSpPr>
            <p:nvPr/>
          </p:nvCxnSpPr>
          <p:spPr>
            <a:xfrm>
              <a:off x="4366138" y="7507160"/>
              <a:ext cx="997820" cy="2598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4" name="図 43">
              <a:extLst>
                <a:ext uri="{FF2B5EF4-FFF2-40B4-BE49-F238E27FC236}">
                  <a16:creationId xmlns:a16="http://schemas.microsoft.com/office/drawing/2014/main" id="{42F9B53A-D4D1-41D1-8145-E509B72E1E74}"/>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25000"/>
                      </a14:imgEffect>
                    </a14:imgLayer>
                  </a14:imgProps>
                </a:ext>
              </a:extLst>
            </a:blip>
            <a:srcRect l="7049" r="19077"/>
            <a:stretch/>
          </p:blipFill>
          <p:spPr>
            <a:xfrm>
              <a:off x="5308463" y="6945421"/>
              <a:ext cx="660871" cy="662926"/>
            </a:xfrm>
            <a:prstGeom prst="rect">
              <a:avLst/>
            </a:prstGeom>
            <a:ln w="12700">
              <a:solidFill>
                <a:schemeClr val="bg1"/>
              </a:solidFill>
            </a:ln>
          </p:spPr>
        </p:pic>
        <p:sp>
          <p:nvSpPr>
            <p:cNvPr id="45" name="Text Box 10">
              <a:extLst>
                <a:ext uri="{FF2B5EF4-FFF2-40B4-BE49-F238E27FC236}">
                  <a16:creationId xmlns:a16="http://schemas.microsoft.com/office/drawing/2014/main" id="{3944A3FC-47C6-4233-ACA5-CC7F68E3A3A2}"/>
                </a:ext>
              </a:extLst>
            </p:cNvPr>
            <p:cNvSpPr txBox="1">
              <a:spLocks noChangeArrowheads="1"/>
            </p:cNvSpPr>
            <p:nvPr/>
          </p:nvSpPr>
          <p:spPr bwMode="auto">
            <a:xfrm>
              <a:off x="4872369" y="7394985"/>
              <a:ext cx="476107" cy="147849"/>
            </a:xfrm>
            <a:prstGeom prst="rect">
              <a:avLst/>
            </a:prstGeom>
            <a:noFill/>
            <a:ln>
              <a:noFill/>
            </a:ln>
          </p:spPr>
          <p:txBody>
            <a:bodyPr wrap="squar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altLang="ja-JP" sz="800" dirty="0">
                  <a:solidFill>
                    <a:schemeClr val="bg1"/>
                  </a:solidFill>
                  <a:latin typeface="Meiryo UI" panose="020B0604030504040204" pitchFamily="50" charset="-128"/>
                  <a:ea typeface="Meiryo UI" panose="020B0604030504040204" pitchFamily="50" charset="-128"/>
                </a:rPr>
                <a:t>H.W.L</a:t>
              </a:r>
              <a:endParaRPr lang="ja-JP" altLang="en-US" sz="800" b="0" i="0" u="none" strike="noStrike" baseline="0" dirty="0">
                <a:solidFill>
                  <a:schemeClr val="bg1"/>
                </a:solidFill>
                <a:latin typeface="Meiryo UI" panose="020B0604030504040204" pitchFamily="50" charset="-128"/>
                <a:ea typeface="Meiryo UI" panose="020B0604030504040204" pitchFamily="50" charset="-128"/>
              </a:endParaRPr>
            </a:p>
          </p:txBody>
        </p:sp>
        <p:sp>
          <p:nvSpPr>
            <p:cNvPr id="46" name="Text Box 10">
              <a:extLst>
                <a:ext uri="{FF2B5EF4-FFF2-40B4-BE49-F238E27FC236}">
                  <a16:creationId xmlns:a16="http://schemas.microsoft.com/office/drawing/2014/main" id="{D2E83095-D70F-42D9-95E6-AAE1EF0FF955}"/>
                </a:ext>
              </a:extLst>
            </p:cNvPr>
            <p:cNvSpPr txBox="1">
              <a:spLocks noChangeArrowheads="1"/>
            </p:cNvSpPr>
            <p:nvPr/>
          </p:nvSpPr>
          <p:spPr bwMode="auto">
            <a:xfrm>
              <a:off x="4206814" y="7736423"/>
              <a:ext cx="1513950" cy="252377"/>
            </a:xfrm>
            <a:prstGeom prst="rect">
              <a:avLst/>
            </a:prstGeom>
            <a:noFill/>
            <a:ln>
              <a:noFill/>
            </a:ln>
          </p:spPr>
          <p:txBody>
            <a:bodyPr wrap="squar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ja-JP" altLang="en-US" sz="700" b="1" dirty="0">
                  <a:solidFill>
                    <a:schemeClr val="bg1"/>
                  </a:solidFill>
                  <a:latin typeface="Meiryo UI" panose="020B0604030504040204" pitchFamily="50" charset="-128"/>
                  <a:ea typeface="Meiryo UI" panose="020B0604030504040204" pitchFamily="50" charset="-128"/>
                </a:rPr>
                <a:t>幅</a:t>
              </a:r>
              <a:r>
                <a:rPr lang="en-US" altLang="ja-JP" sz="700" b="1" dirty="0">
                  <a:solidFill>
                    <a:schemeClr val="bg1"/>
                  </a:solidFill>
                  <a:latin typeface="Meiryo UI" panose="020B0604030504040204" pitchFamily="50" charset="-128"/>
                  <a:ea typeface="Meiryo UI" panose="020B0604030504040204" pitchFamily="50" charset="-128"/>
                </a:rPr>
                <a:t>3cm</a:t>
              </a:r>
              <a:r>
                <a:rPr lang="ja-JP" altLang="en-US" sz="700" b="1" dirty="0">
                  <a:solidFill>
                    <a:schemeClr val="bg1"/>
                  </a:solidFill>
                  <a:latin typeface="Meiryo UI" panose="020B0604030504040204" pitchFamily="50" charset="-128"/>
                  <a:ea typeface="Meiryo UI" panose="020B0604030504040204" pitchFamily="50" charset="-128"/>
                </a:rPr>
                <a:t>以上のクラックが発生</a:t>
              </a:r>
              <a:endParaRPr lang="en-US" altLang="ja-JP" sz="700" b="1" dirty="0">
                <a:solidFill>
                  <a:schemeClr val="bg1"/>
                </a:solidFill>
                <a:latin typeface="Meiryo UI" panose="020B0604030504040204" pitchFamily="50" charset="-128"/>
                <a:ea typeface="Meiryo UI" panose="020B0604030504040204" pitchFamily="50" charset="-128"/>
              </a:endParaRPr>
            </a:p>
            <a:p>
              <a:pPr rtl="0">
                <a:defRPr sz="1000"/>
              </a:pPr>
              <a:r>
                <a:rPr lang="en-US" altLang="ja-JP" sz="700" b="1" dirty="0">
                  <a:solidFill>
                    <a:schemeClr val="bg1"/>
                  </a:solidFill>
                  <a:latin typeface="Meiryo UI" panose="020B0604030504040204" pitchFamily="50" charset="-128"/>
                  <a:ea typeface="Meiryo UI" panose="020B0604030504040204" pitchFamily="50" charset="-128"/>
                </a:rPr>
                <a:t>(H.W.L(</a:t>
              </a:r>
              <a:r>
                <a:rPr lang="ja-JP" altLang="en-US" sz="700" b="1" dirty="0">
                  <a:solidFill>
                    <a:schemeClr val="bg1"/>
                  </a:solidFill>
                  <a:latin typeface="Meiryo UI" panose="020B0604030504040204" pitchFamily="50" charset="-128"/>
                  <a:ea typeface="Meiryo UI" panose="020B0604030504040204" pitchFamily="50" charset="-128"/>
                </a:rPr>
                <a:t>計画高水位</a:t>
              </a:r>
              <a:r>
                <a:rPr lang="en-US" altLang="ja-JP" sz="700" b="1" dirty="0">
                  <a:solidFill>
                    <a:schemeClr val="bg1"/>
                  </a:solidFill>
                  <a:latin typeface="Meiryo UI" panose="020B0604030504040204" pitchFamily="50" charset="-128"/>
                  <a:ea typeface="Meiryo UI" panose="020B0604030504040204" pitchFamily="50" charset="-128"/>
                </a:rPr>
                <a:t>)</a:t>
              </a:r>
              <a:r>
                <a:rPr lang="ja-JP" altLang="en-US" sz="700" b="1" dirty="0">
                  <a:solidFill>
                    <a:schemeClr val="bg1"/>
                  </a:solidFill>
                  <a:latin typeface="Meiryo UI" panose="020B0604030504040204" pitchFamily="50" charset="-128"/>
                  <a:ea typeface="Meiryo UI" panose="020B0604030504040204" pitchFamily="50" charset="-128"/>
                </a:rPr>
                <a:t>より上の擁壁</a:t>
              </a:r>
              <a:r>
                <a:rPr lang="en-US" altLang="ja-JP" sz="700" b="1" dirty="0">
                  <a:solidFill>
                    <a:schemeClr val="bg1"/>
                  </a:solidFill>
                  <a:latin typeface="Meiryo UI" panose="020B0604030504040204" pitchFamily="50" charset="-128"/>
                  <a:ea typeface="Meiryo UI" panose="020B0604030504040204" pitchFamily="50" charset="-128"/>
                </a:rPr>
                <a:t>)</a:t>
              </a:r>
            </a:p>
          </p:txBody>
        </p:sp>
        <p:grpSp>
          <p:nvGrpSpPr>
            <p:cNvPr id="51" name="グループ化 50">
              <a:extLst>
                <a:ext uri="{FF2B5EF4-FFF2-40B4-BE49-F238E27FC236}">
                  <a16:creationId xmlns:a16="http://schemas.microsoft.com/office/drawing/2014/main" id="{16506567-4D72-4918-8C36-3A585DE9460D}"/>
                </a:ext>
              </a:extLst>
            </p:cNvPr>
            <p:cNvGrpSpPr/>
            <p:nvPr/>
          </p:nvGrpSpPr>
          <p:grpSpPr>
            <a:xfrm>
              <a:off x="5725437" y="7708605"/>
              <a:ext cx="878306" cy="363188"/>
              <a:chOff x="11279532" y="2843286"/>
              <a:chExt cx="950749" cy="393143"/>
            </a:xfrm>
          </p:grpSpPr>
          <p:sp>
            <p:nvSpPr>
              <p:cNvPr id="52" name="吹き出し: 円形 51">
                <a:extLst>
                  <a:ext uri="{FF2B5EF4-FFF2-40B4-BE49-F238E27FC236}">
                    <a16:creationId xmlns:a16="http://schemas.microsoft.com/office/drawing/2014/main" id="{1A4F0F99-5544-48FC-8382-9E9C752E1974}"/>
                  </a:ext>
                </a:extLst>
              </p:cNvPr>
              <p:cNvSpPr/>
              <p:nvPr/>
            </p:nvSpPr>
            <p:spPr>
              <a:xfrm>
                <a:off x="11279532" y="2843286"/>
                <a:ext cx="937070" cy="393143"/>
              </a:xfrm>
              <a:prstGeom prst="wedgeEllipseCallout">
                <a:avLst>
                  <a:gd name="adj1" fmla="val -150988"/>
                  <a:gd name="adj2" fmla="val -10828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tx1"/>
                  </a:solidFill>
                </a:endParaRPr>
              </a:p>
            </p:txBody>
          </p:sp>
          <p:sp>
            <p:nvSpPr>
              <p:cNvPr id="53" name="正方形/長方形 52">
                <a:extLst>
                  <a:ext uri="{FF2B5EF4-FFF2-40B4-BE49-F238E27FC236}">
                    <a16:creationId xmlns:a16="http://schemas.microsoft.com/office/drawing/2014/main" id="{763C9397-D7CB-4C9B-9B02-2162F95D1E9B}"/>
                  </a:ext>
                </a:extLst>
              </p:cNvPr>
              <p:cNvSpPr/>
              <p:nvPr/>
            </p:nvSpPr>
            <p:spPr>
              <a:xfrm>
                <a:off x="11286899" y="2865130"/>
                <a:ext cx="943382" cy="357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治水機能への</a:t>
                </a:r>
                <a:endParaRPr kumimoji="1" lang="en-US" altLang="ja-JP" sz="800" dirty="0">
                  <a:solidFill>
                    <a:schemeClr val="tx1"/>
                  </a:solidFill>
                </a:endParaRPr>
              </a:p>
              <a:p>
                <a:pPr algn="ctr"/>
                <a:r>
                  <a:rPr kumimoji="1" lang="ja-JP" altLang="en-US" sz="800" dirty="0">
                    <a:solidFill>
                      <a:schemeClr val="tx1"/>
                    </a:solidFill>
                  </a:rPr>
                  <a:t>影響</a:t>
                </a:r>
                <a:r>
                  <a:rPr kumimoji="1" lang="ja-JP" altLang="en-US" sz="800" b="1" dirty="0">
                    <a:solidFill>
                      <a:schemeClr val="tx1"/>
                    </a:solidFill>
                  </a:rPr>
                  <a:t>「小」</a:t>
                </a:r>
              </a:p>
            </p:txBody>
          </p:sp>
        </p:grpSp>
      </p:grpSp>
      <p:sp>
        <p:nvSpPr>
          <p:cNvPr id="7" name="矢印: 右 6">
            <a:extLst>
              <a:ext uri="{FF2B5EF4-FFF2-40B4-BE49-F238E27FC236}">
                <a16:creationId xmlns:a16="http://schemas.microsoft.com/office/drawing/2014/main" id="{80CDA1E0-F3D1-4501-B7BD-6D3C6222AEAA}"/>
              </a:ext>
            </a:extLst>
          </p:cNvPr>
          <p:cNvSpPr/>
          <p:nvPr/>
        </p:nvSpPr>
        <p:spPr>
          <a:xfrm>
            <a:off x="6032229" y="3969390"/>
            <a:ext cx="317111" cy="449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右 55">
            <a:extLst>
              <a:ext uri="{FF2B5EF4-FFF2-40B4-BE49-F238E27FC236}">
                <a16:creationId xmlns:a16="http://schemas.microsoft.com/office/drawing/2014/main" id="{BB0AC218-E841-4F9C-AB74-D6AA8C829068}"/>
              </a:ext>
            </a:extLst>
          </p:cNvPr>
          <p:cNvSpPr/>
          <p:nvPr/>
        </p:nvSpPr>
        <p:spPr>
          <a:xfrm>
            <a:off x="6022245" y="5776609"/>
            <a:ext cx="317111" cy="449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スライド番号プレースホルダー 17">
            <a:extLst>
              <a:ext uri="{FF2B5EF4-FFF2-40B4-BE49-F238E27FC236}">
                <a16:creationId xmlns:a16="http://schemas.microsoft.com/office/drawing/2014/main" id="{C2EE4AEA-1C69-418E-98CC-F43BE4F99C40}"/>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24</a:t>
            </a:fld>
            <a:endParaRPr lang="ja-JP" altLang="en-US" dirty="0"/>
          </a:p>
        </p:txBody>
      </p:sp>
    </p:spTree>
    <p:extLst>
      <p:ext uri="{BB962C8B-B14F-4D97-AF65-F5344CB8AC3E}">
        <p14:creationId xmlns:p14="http://schemas.microsoft.com/office/powerpoint/2010/main" val="3622031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 48">
            <a:extLst>
              <a:ext uri="{FF2B5EF4-FFF2-40B4-BE49-F238E27FC236}">
                <a16:creationId xmlns:a16="http://schemas.microsoft.com/office/drawing/2014/main" id="{2D11E818-01B1-43B0-9B52-6DA60608CFF7}"/>
              </a:ext>
            </a:extLst>
          </p:cNvPr>
          <p:cNvGraphicFramePr>
            <a:graphicFrameLocks noGrp="1"/>
          </p:cNvGraphicFramePr>
          <p:nvPr>
            <p:extLst>
              <p:ext uri="{D42A27DB-BD31-4B8C-83A1-F6EECF244321}">
                <p14:modId xmlns:p14="http://schemas.microsoft.com/office/powerpoint/2010/main" val="1877621291"/>
              </p:ext>
            </p:extLst>
          </p:nvPr>
        </p:nvGraphicFramePr>
        <p:xfrm>
          <a:off x="447903" y="3857063"/>
          <a:ext cx="8281734" cy="2690832"/>
        </p:xfrm>
        <a:graphic>
          <a:graphicData uri="http://schemas.openxmlformats.org/drawingml/2006/table">
            <a:tbl>
              <a:tblPr firstRow="1" bandRow="1">
                <a:tableStyleId>{5C22544A-7EE6-4342-B048-85BDC9FD1C3A}</a:tableStyleId>
              </a:tblPr>
              <a:tblGrid>
                <a:gridCol w="830536">
                  <a:extLst>
                    <a:ext uri="{9D8B030D-6E8A-4147-A177-3AD203B41FA5}">
                      <a16:colId xmlns:a16="http://schemas.microsoft.com/office/drawing/2014/main" val="947302289"/>
                    </a:ext>
                  </a:extLst>
                </a:gridCol>
                <a:gridCol w="1752805">
                  <a:extLst>
                    <a:ext uri="{9D8B030D-6E8A-4147-A177-3AD203B41FA5}">
                      <a16:colId xmlns:a16="http://schemas.microsoft.com/office/drawing/2014/main" val="2766490245"/>
                    </a:ext>
                  </a:extLst>
                </a:gridCol>
                <a:gridCol w="1296000">
                  <a:extLst>
                    <a:ext uri="{9D8B030D-6E8A-4147-A177-3AD203B41FA5}">
                      <a16:colId xmlns:a16="http://schemas.microsoft.com/office/drawing/2014/main" val="1738633190"/>
                    </a:ext>
                  </a:extLst>
                </a:gridCol>
                <a:gridCol w="2160434">
                  <a:extLst>
                    <a:ext uri="{9D8B030D-6E8A-4147-A177-3AD203B41FA5}">
                      <a16:colId xmlns:a16="http://schemas.microsoft.com/office/drawing/2014/main" val="2331586695"/>
                    </a:ext>
                  </a:extLst>
                </a:gridCol>
                <a:gridCol w="2241959">
                  <a:extLst>
                    <a:ext uri="{9D8B030D-6E8A-4147-A177-3AD203B41FA5}">
                      <a16:colId xmlns:a16="http://schemas.microsoft.com/office/drawing/2014/main" val="302650091"/>
                    </a:ext>
                  </a:extLst>
                </a:gridCol>
              </a:tblGrid>
              <a:tr h="274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施設名</a:t>
                      </a: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点検種別</a:t>
                      </a: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従来手法</a:t>
                      </a: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新技術の概要</a:t>
                      </a: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期待できる効果</a:t>
                      </a:r>
                    </a:p>
                  </a:txBody>
                  <a:tcPr marL="0" marR="0" marT="0" marB="0" anchor="ctr" anchorCtr="1"/>
                </a:tc>
                <a:extLst>
                  <a:ext uri="{0D108BD9-81ED-4DB2-BD59-A6C34878D82A}">
                    <a16:rowId xmlns:a16="http://schemas.microsoft.com/office/drawing/2014/main" val="3841541092"/>
                  </a:ext>
                </a:extLst>
              </a:tr>
              <a:tr h="648000">
                <a:tc>
                  <a:txBody>
                    <a:bodyPr/>
                    <a:lstStyle/>
                    <a:p>
                      <a:pPr algn="l"/>
                      <a:r>
                        <a:rPr kumimoji="1" lang="ja-JP" altLang="en-US" sz="1200" dirty="0">
                          <a:latin typeface="Meiryo UI" panose="020B0604030504040204" pitchFamily="50" charset="-128"/>
                          <a:ea typeface="Meiryo UI" panose="020B0604030504040204" pitchFamily="50" charset="-128"/>
                        </a:rPr>
                        <a:t>堤防・護岸</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河川施設点検における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護岸等の変状確認</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（直営）</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目視点検</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l"/>
                      <a:r>
                        <a:rPr kumimoji="1" lang="ja-JP" altLang="en-US" sz="1050" dirty="0">
                          <a:latin typeface="Meiryo UI" panose="020B0604030504040204" pitchFamily="50" charset="-128"/>
                          <a:ea typeface="Meiryo UI" panose="020B0604030504040204" pitchFamily="50" charset="-128"/>
                        </a:rPr>
                        <a:t>ドローンにより取得した画像を活用し、護岸等の損傷状況を把握</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latin typeface="Meiryo UI" panose="020B0604030504040204" pitchFamily="50" charset="-128"/>
                          <a:ea typeface="Meiryo UI" panose="020B0604030504040204" pitchFamily="50" charset="-128"/>
                        </a:rPr>
                        <a:t>河川沿いに通路が無いなど目視が困難な箇所の補完や、直線区間等での点検の省力化</a:t>
                      </a:r>
                      <a:endParaRPr kumimoji="1" lang="en-US" altLang="ja-JP" sz="1050" b="0" u="none" dirty="0">
                        <a:latin typeface="Meiryo UI" panose="020B0604030504040204" pitchFamily="50" charset="-128"/>
                        <a:ea typeface="Meiryo UI" panose="020B0604030504040204" pitchFamily="50" charset="-128"/>
                      </a:endParaRPr>
                    </a:p>
                  </a:txBody>
                  <a:tcPr marL="0" marR="0" marT="0" marB="0" anchor="ctr" anchorCtr="1"/>
                </a:tc>
                <a:extLst>
                  <a:ext uri="{0D108BD9-81ED-4DB2-BD59-A6C34878D82A}">
                    <a16:rowId xmlns:a16="http://schemas.microsoft.com/office/drawing/2014/main" val="1742266237"/>
                  </a:ext>
                </a:extLst>
              </a:tr>
              <a:tr h="1080000">
                <a:tc>
                  <a:txBody>
                    <a:bodyPr/>
                    <a:lstStyle/>
                    <a:p>
                      <a:pPr algn="l"/>
                      <a:r>
                        <a:rPr kumimoji="1" lang="ja-JP" altLang="en-US" sz="1200" dirty="0">
                          <a:latin typeface="Meiryo UI" panose="020B0604030504040204" pitchFamily="50" charset="-128"/>
                          <a:ea typeface="Meiryo UI" panose="020B0604030504040204" pitchFamily="50" charset="-128"/>
                        </a:rPr>
                        <a:t>堤防・護岸</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定期詳細点検における護岸背面の空洞化調査</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（委託）</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コアボーリング、カメラによる空洞化調査</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l"/>
                      <a:r>
                        <a:rPr kumimoji="1" lang="ja-JP" altLang="en-US" sz="1050" dirty="0">
                          <a:latin typeface="Meiryo UI" panose="020B0604030504040204" pitchFamily="50" charset="-128"/>
                          <a:ea typeface="Meiryo UI" panose="020B0604030504040204" pitchFamily="50" charset="-128"/>
                        </a:rPr>
                        <a:t>電磁波レーダー装置を活用し、護岸背面の地中の空洞を発見、把握</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l"/>
                      <a:endParaRPr kumimoji="1" lang="en-US" altLang="ja-JP" sz="1050" b="0" u="none" dirty="0">
                        <a:latin typeface="Meiryo UI" panose="020B0604030504040204" pitchFamily="50" charset="-128"/>
                        <a:ea typeface="Meiryo UI" panose="020B0604030504040204" pitchFamily="50" charset="-128"/>
                      </a:endParaRPr>
                    </a:p>
                    <a:p>
                      <a:pPr algn="l"/>
                      <a:r>
                        <a:rPr kumimoji="1" lang="ja-JP" altLang="en-US" sz="1050" b="0" u="none" dirty="0">
                          <a:latin typeface="Meiryo UI" panose="020B0604030504040204" pitchFamily="50" charset="-128"/>
                          <a:ea typeface="Meiryo UI" panose="020B0604030504040204" pitchFamily="50" charset="-128"/>
                        </a:rPr>
                        <a:t>地中の空洞化について</a:t>
                      </a:r>
                      <a:endParaRPr kumimoji="1" lang="en-US" altLang="ja-JP" sz="1050" b="0" u="none" dirty="0">
                        <a:latin typeface="Meiryo UI" panose="020B0604030504040204" pitchFamily="50" charset="-128"/>
                        <a:ea typeface="Meiryo UI" panose="020B0604030504040204" pitchFamily="50" charset="-128"/>
                      </a:endParaRPr>
                    </a:p>
                    <a:p>
                      <a:pPr algn="l"/>
                      <a:r>
                        <a:rPr kumimoji="1" lang="ja-JP" altLang="en-US" sz="1050" b="0" u="none" dirty="0">
                          <a:latin typeface="Meiryo UI" panose="020B0604030504040204" pitchFamily="50" charset="-128"/>
                          <a:ea typeface="Meiryo UI" panose="020B0604030504040204" pitchFamily="50" charset="-128"/>
                        </a:rPr>
                        <a:t>・車載型の場合：空洞化の早期発見、効率的な点検</a:t>
                      </a:r>
                      <a:endParaRPr kumimoji="1" lang="en-US" altLang="ja-JP" sz="1050" b="0" u="none" dirty="0">
                        <a:latin typeface="Meiryo UI" panose="020B0604030504040204" pitchFamily="50" charset="-128"/>
                        <a:ea typeface="Meiryo UI" panose="020B0604030504040204" pitchFamily="50" charset="-128"/>
                      </a:endParaRPr>
                    </a:p>
                    <a:p>
                      <a:pPr algn="l"/>
                      <a:r>
                        <a:rPr kumimoji="1" lang="ja-JP" altLang="en-US" sz="1050" b="0" u="none" dirty="0">
                          <a:latin typeface="Meiryo UI" panose="020B0604030504040204" pitchFamily="50" charset="-128"/>
                          <a:ea typeface="Meiryo UI" panose="020B0604030504040204" pitchFamily="50" charset="-128"/>
                        </a:rPr>
                        <a:t>・ハンディ型の場合：空洞化状況の詳細な把握、高度な点検</a:t>
                      </a:r>
                      <a:endParaRPr kumimoji="1" lang="en-US" altLang="ja-JP" sz="1050" b="0" u="none" dirty="0">
                        <a:latin typeface="Meiryo UI" panose="020B0604030504040204" pitchFamily="50" charset="-128"/>
                        <a:ea typeface="Meiryo UI" panose="020B0604030504040204" pitchFamily="50" charset="-128"/>
                      </a:endParaRPr>
                    </a:p>
                    <a:p>
                      <a:pPr algn="l"/>
                      <a:endParaRPr kumimoji="1" lang="en-US" altLang="ja-JP" sz="1050" b="0" u="none" dirty="0">
                        <a:latin typeface="Meiryo UI" panose="020B0604030504040204" pitchFamily="50" charset="-128"/>
                        <a:ea typeface="Meiryo UI" panose="020B0604030504040204" pitchFamily="50" charset="-128"/>
                      </a:endParaRPr>
                    </a:p>
                  </a:txBody>
                  <a:tcPr marL="0" marR="0" marT="0" marB="0" anchorCtr="1"/>
                </a:tc>
                <a:extLst>
                  <a:ext uri="{0D108BD9-81ED-4DB2-BD59-A6C34878D82A}">
                    <a16:rowId xmlns:a16="http://schemas.microsoft.com/office/drawing/2014/main" val="1660888507"/>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地下河川</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更新点検におけるシールド部の変状調査</a:t>
                      </a:r>
                      <a:endParaRPr kumimoji="1"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（委託）</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目視点検</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l"/>
                      <a:r>
                        <a:rPr kumimoji="1" lang="ja-JP" altLang="en-US" sz="1050" dirty="0">
                          <a:latin typeface="Meiryo UI" panose="020B0604030504040204" pitchFamily="50" charset="-128"/>
                          <a:ea typeface="Meiryo UI" panose="020B0604030504040204" pitchFamily="50" charset="-128"/>
                        </a:rPr>
                        <a:t>レーザスキャナとカメラシステムを搭載した走行型画像計測器により点群データ</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画像を同時計測</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latin typeface="Meiryo UI" panose="020B0604030504040204" pitchFamily="50" charset="-128"/>
                          <a:ea typeface="Meiryo UI" panose="020B0604030504040204" pitchFamily="50" charset="-128"/>
                        </a:rPr>
                        <a:t>地下河川（シールド部）における点検の省力化・高度化</a:t>
                      </a:r>
                      <a:endParaRPr kumimoji="1" lang="en-US" altLang="ja-JP" sz="1050" b="0" u="none" dirty="0">
                        <a:latin typeface="Meiryo UI" panose="020B0604030504040204" pitchFamily="50" charset="-128"/>
                        <a:ea typeface="Meiryo UI" panose="020B0604030504040204" pitchFamily="50" charset="-128"/>
                      </a:endParaRPr>
                    </a:p>
                  </a:txBody>
                  <a:tcPr marL="0" marR="0" marT="0" marB="0" anchor="ctr" anchorCtr="1"/>
                </a:tc>
                <a:extLst>
                  <a:ext uri="{0D108BD9-81ED-4DB2-BD59-A6C34878D82A}">
                    <a16:rowId xmlns:a16="http://schemas.microsoft.com/office/drawing/2014/main" val="780750827"/>
                  </a:ext>
                </a:extLst>
              </a:tr>
            </a:tbl>
          </a:graphicData>
        </a:graphic>
      </p:graphicFrame>
      <p:sp>
        <p:nvSpPr>
          <p:cNvPr id="10" name="テキスト ボックス 9">
            <a:extLst>
              <a:ext uri="{FF2B5EF4-FFF2-40B4-BE49-F238E27FC236}">
                <a16:creationId xmlns:a16="http://schemas.microsoft.com/office/drawing/2014/main" id="{B8EF42BE-8071-4DC9-89B0-B81A47A99409}"/>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３</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8" name="テキスト ボックス 7">
            <a:extLst>
              <a:ext uri="{FF2B5EF4-FFF2-40B4-BE49-F238E27FC236}">
                <a16:creationId xmlns:a16="http://schemas.microsoft.com/office/drawing/2014/main" id="{261AF221-2B9D-49AE-BCCA-741135471386}"/>
              </a:ext>
            </a:extLst>
          </p:cNvPr>
          <p:cNvSpPr txBox="1"/>
          <p:nvPr/>
        </p:nvSpPr>
        <p:spPr>
          <a:xfrm>
            <a:off x="658540" y="970255"/>
            <a:ext cx="8314601" cy="421469"/>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lang="ja-JP" altLang="en-US" sz="1200" dirty="0">
                <a:latin typeface="Meiryo UI" panose="020B0604030504040204" pitchFamily="50" charset="-128"/>
                <a:ea typeface="Meiryo UI" panose="020B0604030504040204" pitchFamily="50" charset="-128"/>
              </a:rPr>
              <a:t>・点検に新技術を取り入れた場合に、これまでの点検方法、評価とのデータの整合性、継承性に留意する必要がある。</a:t>
            </a:r>
            <a:endParaRPr lang="en-US" altLang="ja-JP" sz="1200" dirty="0">
              <a:latin typeface="Meiryo UI" panose="020B0604030504040204" pitchFamily="50" charset="-128"/>
              <a:ea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rPr>
              <a:t>（新たなデータを取り入れた結果、評価が合わなくなってしまってはいけない。）</a:t>
            </a:r>
            <a:endParaRPr lang="en-US" altLang="ja-JP" sz="1200"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67421C2A-79B2-4F90-9AFC-821D5B4D4012}"/>
              </a:ext>
            </a:extLst>
          </p:cNvPr>
          <p:cNvSpPr/>
          <p:nvPr/>
        </p:nvSpPr>
        <p:spPr>
          <a:xfrm>
            <a:off x="170859" y="607494"/>
            <a:ext cx="487680" cy="369625"/>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３</a:t>
            </a:r>
          </a:p>
        </p:txBody>
      </p:sp>
      <p:sp>
        <p:nvSpPr>
          <p:cNvPr id="24" name="テキスト ボックス 23">
            <a:extLst>
              <a:ext uri="{FF2B5EF4-FFF2-40B4-BE49-F238E27FC236}">
                <a16:creationId xmlns:a16="http://schemas.microsoft.com/office/drawing/2014/main" id="{18F3F16B-5373-4420-9A44-34DAF5D795A3}"/>
              </a:ext>
            </a:extLst>
          </p:cNvPr>
          <p:cNvSpPr txBox="1"/>
          <p:nvPr/>
        </p:nvSpPr>
        <p:spPr>
          <a:xfrm>
            <a:off x="197112" y="1516152"/>
            <a:ext cx="8776029" cy="1815882"/>
          </a:xfrm>
          <a:prstGeom prst="rect">
            <a:avLst/>
          </a:prstGeom>
          <a:no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 河川管理施設に関する国の点検要領</a:t>
            </a:r>
            <a:r>
              <a:rPr lang="en-US" altLang="ja-JP" sz="1400" baseline="300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では、「点検は目視その他適切な方法により行うこととする。その他適切な方法</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とは、点検者自らの目視と同等、または、同等以上に、状態の把握が行えると判断した技術等を用いた点検とする」と規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定している。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本府では、目視が容易でない箇所の補完や、直線区間等での点検の省力化を目的に、目視に代わる手法として、新</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技術を試行的に導入してきた。</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rPr>
              <a:t>デジタル技術により取得した点検データと過去の蓄積データとの整合性、継承性に留意し、検討していく。</a:t>
            </a:r>
          </a:p>
          <a:p>
            <a:r>
              <a:rPr lang="ja-JP" altLang="en-US" sz="1400" dirty="0">
                <a:latin typeface="Meiryo UI" panose="020B0604030504040204" pitchFamily="50" charset="-128"/>
                <a:ea typeface="Meiryo UI" panose="020B0604030504040204" pitchFamily="50" charset="-128"/>
              </a:rPr>
              <a:t>○ 熟練技術職員による損傷診断のノウハウを、デジタル技術により取得した画像データを活用した</a:t>
            </a:r>
            <a:r>
              <a:rPr lang="en-US" altLang="ja-JP" sz="1400" dirty="0">
                <a:latin typeface="Meiryo UI" panose="020B0604030504040204" pitchFamily="50" charset="-128"/>
                <a:ea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rPr>
              <a:t>による損傷診断に反</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映する等、今後の熟練技術職員の減少に備えた対応を検討していく。</a:t>
            </a:r>
            <a:endParaRPr lang="en-US" altLang="ja-JP" sz="1400"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0D52BEC5-3F8E-4F3F-9AFF-96E815307AFB}"/>
              </a:ext>
            </a:extLst>
          </p:cNvPr>
          <p:cNvSpPr txBox="1"/>
          <p:nvPr/>
        </p:nvSpPr>
        <p:spPr>
          <a:xfrm>
            <a:off x="310741" y="3533799"/>
            <a:ext cx="3708539" cy="307777"/>
          </a:xfrm>
          <a:prstGeom prst="rect">
            <a:avLst/>
          </a:prstGeom>
          <a:noFill/>
        </p:spPr>
        <p:txBody>
          <a:bodyPr wrap="square">
            <a:spAutoFit/>
          </a:bodyPr>
          <a:lstStyle/>
          <a:p>
            <a:pPr algn="l"/>
            <a:r>
              <a:rPr lang="ja-JP" altLang="en-US" sz="1400" dirty="0">
                <a:latin typeface="Meiryo UI" panose="020B0604030504040204" pitchFamily="50" charset="-128"/>
                <a:ea typeface="Meiryo UI" panose="020B0604030504040204" pitchFamily="50" charset="-128"/>
              </a:rPr>
              <a:t>〇点検への新技術導入の検討項目</a:t>
            </a:r>
            <a:endParaRPr lang="en-US" altLang="ja-JP" sz="1400" dirty="0">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478DEC49-BCDA-4B29-942F-2BDA820646E2}"/>
              </a:ext>
            </a:extLst>
          </p:cNvPr>
          <p:cNvSpPr txBox="1"/>
          <p:nvPr/>
        </p:nvSpPr>
        <p:spPr>
          <a:xfrm>
            <a:off x="4381237" y="3337560"/>
            <a:ext cx="4565651" cy="253916"/>
          </a:xfrm>
          <a:prstGeom prst="rect">
            <a:avLst/>
          </a:prstGeom>
          <a:noFill/>
        </p:spPr>
        <p:txBody>
          <a:bodyPr wrap="square">
            <a:spAutoFit/>
          </a:bodyPr>
          <a:lstStyle/>
          <a:p>
            <a:pPr algn="l"/>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堤防等河川管理施設及び河道の点検・評価要領（令和</a:t>
            </a:r>
            <a:r>
              <a:rPr lang="en-US" altLang="ja-JP" sz="1000" dirty="0">
                <a:latin typeface="Meiryo UI" panose="020B0604030504040204" pitchFamily="50" charset="-128"/>
                <a:ea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月 国土交通省）</a:t>
            </a:r>
            <a:endParaRPr lang="en-US" altLang="ja-JP" sz="10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267484C0-78CA-4C57-BF82-50EECB08C348}"/>
              </a:ext>
            </a:extLst>
          </p:cNvPr>
          <p:cNvSpPr/>
          <p:nvPr/>
        </p:nvSpPr>
        <p:spPr>
          <a:xfrm>
            <a:off x="170859" y="977119"/>
            <a:ext cx="487680" cy="414605"/>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UI" panose="020B0604030504040204" pitchFamily="50" charset="-128"/>
                <a:ea typeface="Meiryo UI" panose="020B0604030504040204" pitchFamily="50" charset="-128"/>
              </a:rPr>
              <a:t>４</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01061F9A-4531-44A4-ABD5-F74A2F56647D}"/>
              </a:ext>
            </a:extLst>
          </p:cNvPr>
          <p:cNvSpPr txBox="1"/>
          <p:nvPr/>
        </p:nvSpPr>
        <p:spPr>
          <a:xfrm>
            <a:off x="658539" y="607494"/>
            <a:ext cx="8314602" cy="365125"/>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デジタル技術の活用等により、</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施設を</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定量的に評価できれば効果的に強靭化を図ることができる</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スライド番号プレースホルダー 17">
            <a:extLst>
              <a:ext uri="{FF2B5EF4-FFF2-40B4-BE49-F238E27FC236}">
                <a16:creationId xmlns:a16="http://schemas.microsoft.com/office/drawing/2014/main" id="{18D5AD14-D4D7-43C5-A5D1-D6131962D80C}"/>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25</a:t>
            </a:fld>
            <a:endParaRPr lang="ja-JP" altLang="en-US" dirty="0"/>
          </a:p>
        </p:txBody>
      </p:sp>
    </p:spTree>
    <p:extLst>
      <p:ext uri="{BB962C8B-B14F-4D97-AF65-F5344CB8AC3E}">
        <p14:creationId xmlns:p14="http://schemas.microsoft.com/office/powerpoint/2010/main" val="3248833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a:extLst>
              <a:ext uri="{FF2B5EF4-FFF2-40B4-BE49-F238E27FC236}">
                <a16:creationId xmlns:a16="http://schemas.microsoft.com/office/drawing/2014/main" id="{57D11815-2FBA-420A-8DFF-F9C1E5934776}"/>
              </a:ext>
            </a:extLst>
          </p:cNvPr>
          <p:cNvSpPr txBox="1"/>
          <p:nvPr/>
        </p:nvSpPr>
        <p:spPr>
          <a:xfrm>
            <a:off x="6222467" y="2684350"/>
            <a:ext cx="2812695" cy="3153908"/>
          </a:xfrm>
          <a:prstGeom prst="roundRect">
            <a:avLst>
              <a:gd name="adj" fmla="val 10213"/>
            </a:avLst>
          </a:prstGeom>
          <a:noFill/>
          <a:ln>
            <a:solidFill>
              <a:schemeClr val="accent1">
                <a:shade val="50000"/>
                <a:shade val="75000"/>
                <a:satMod val="125000"/>
                <a:lumMod val="75000"/>
              </a:schemeClr>
            </a:solidFill>
          </a:ln>
        </p:spPr>
        <p:txBody>
          <a:bodyPr wrap="square" rtlCol="0" anchor="t">
            <a:noAutofit/>
          </a:bodyPr>
          <a:lstStyle/>
          <a:p>
            <a:r>
              <a:rPr lang="ja-JP" altLang="en-US" sz="1400" b="1" dirty="0">
                <a:latin typeface="Meiryo UI" panose="020B0604030504040204" pitchFamily="50" charset="-128"/>
                <a:ea typeface="Meiryo UI" panose="020B0604030504040204" pitchFamily="50" charset="-128"/>
              </a:rPr>
              <a:t>②河床</a:t>
            </a:r>
            <a:r>
              <a:rPr lang="ja-JP" altLang="en-US" sz="1400" b="1" dirty="0">
                <a:solidFill>
                  <a:schemeClr val="tx1"/>
                </a:solidFill>
                <a:latin typeface="Meiryo UI" panose="020B0604030504040204" pitchFamily="50" charset="-128"/>
                <a:ea typeface="Meiryo UI" panose="020B0604030504040204" pitchFamily="50" charset="-128"/>
              </a:rPr>
              <a:t>洗掘に起因した被災</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（護岸</a:t>
            </a:r>
            <a:r>
              <a:rPr lang="ja-JP" altLang="en-US" sz="1400" b="1" dirty="0">
                <a:latin typeface="Meiryo UI" panose="020B0604030504040204" pitchFamily="50" charset="-128"/>
                <a:ea typeface="Meiryo UI" panose="020B0604030504040204" pitchFamily="50" charset="-128"/>
              </a:rPr>
              <a:t>崩壊）</a:t>
            </a:r>
            <a:r>
              <a:rPr lang="ja-JP" altLang="en-US" sz="1400" b="1" dirty="0">
                <a:solidFill>
                  <a:schemeClr val="tx1"/>
                </a:solidFill>
                <a:latin typeface="Meiryo UI" panose="020B0604030504040204" pitchFamily="50" charset="-128"/>
                <a:ea typeface="Meiryo UI" panose="020B0604030504040204" pitchFamily="50" charset="-128"/>
              </a:rPr>
              <a:t>が多く発生</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B8EF42BE-8071-4DC9-89B0-B81A47A99409}"/>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３</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6" name="テキスト ボックス 5">
            <a:extLst>
              <a:ext uri="{FF2B5EF4-FFF2-40B4-BE49-F238E27FC236}">
                <a16:creationId xmlns:a16="http://schemas.microsoft.com/office/drawing/2014/main" id="{B912C9E2-41EC-4D23-BCA0-D72E75FEB18B}"/>
              </a:ext>
            </a:extLst>
          </p:cNvPr>
          <p:cNvSpPr txBox="1"/>
          <p:nvPr/>
        </p:nvSpPr>
        <p:spPr>
          <a:xfrm>
            <a:off x="626551" y="586247"/>
            <a:ext cx="8408611" cy="510577"/>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・近年の気候変動により外力が増大していることから、維持するだけでなく、強化しなければならない箇所も出てくる。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F89D53EC-85A9-4180-9A2D-42FCE8307BBB}"/>
              </a:ext>
            </a:extLst>
          </p:cNvPr>
          <p:cNvSpPr/>
          <p:nvPr/>
        </p:nvSpPr>
        <p:spPr>
          <a:xfrm>
            <a:off x="138872" y="588152"/>
            <a:ext cx="487680" cy="510577"/>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Meiryo UI" panose="020B0604030504040204" pitchFamily="50" charset="-128"/>
                <a:ea typeface="Meiryo UI" panose="020B0604030504040204" pitchFamily="50" charset="-128"/>
              </a:rPr>
              <a:t>5</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F843BA5A-94E4-4F3E-9345-72B5B971FEBB}"/>
              </a:ext>
            </a:extLst>
          </p:cNvPr>
          <p:cNvSpPr txBox="1"/>
          <p:nvPr/>
        </p:nvSpPr>
        <p:spPr>
          <a:xfrm>
            <a:off x="138872" y="1334990"/>
            <a:ext cx="8896290" cy="1061788"/>
          </a:xfrm>
          <a:prstGeom prst="rect">
            <a:avLst/>
          </a:prstGeom>
          <a:noFill/>
          <a:ln>
            <a:solidFill>
              <a:schemeClr val="tx1"/>
            </a:solidFill>
          </a:ln>
        </p:spPr>
        <p:txBody>
          <a:bodyPr wrap="square">
            <a:noAutofit/>
          </a:bodyPr>
          <a:lstStyle/>
          <a:p>
            <a:pPr algn="l"/>
            <a:r>
              <a:rPr lang="ja-JP" altLang="en-US" sz="1400" dirty="0">
                <a:latin typeface="Meiryo UI" pitchFamily="50" charset="-128"/>
                <a:ea typeface="Meiryo UI" pitchFamily="50" charset="-128"/>
              </a:rPr>
              <a:t>○ 昭和</a:t>
            </a:r>
            <a:r>
              <a:rPr lang="en-US" altLang="ja-JP" sz="1400" dirty="0">
                <a:latin typeface="Meiryo UI" panose="020B0604030504040204" pitchFamily="50" charset="-128"/>
                <a:ea typeface="Meiryo UI" panose="020B0604030504040204" pitchFamily="50" charset="-128"/>
              </a:rPr>
              <a:t>39</a:t>
            </a:r>
            <a:r>
              <a:rPr lang="ja-JP" altLang="en-US" sz="1400" dirty="0">
                <a:latin typeface="Meiryo UI" panose="020B0604030504040204" pitchFamily="50" charset="-128"/>
                <a:ea typeface="Meiryo UI" panose="020B0604030504040204" pitchFamily="50" charset="-128"/>
              </a:rPr>
              <a:t>年から雨量観測を実施している</a:t>
            </a:r>
            <a:r>
              <a:rPr lang="en-US" altLang="ja-JP" sz="1400" dirty="0">
                <a:latin typeface="Meiryo UI" panose="020B0604030504040204" pitchFamily="50" charset="-128"/>
                <a:ea typeface="Meiryo UI" panose="020B0604030504040204" pitchFamily="50" charset="-128"/>
              </a:rPr>
              <a:t>23</a:t>
            </a:r>
            <a:r>
              <a:rPr lang="ja-JP" altLang="en-US" sz="1400" dirty="0">
                <a:latin typeface="Meiryo UI" panose="020B0604030504040204" pitchFamily="50" charset="-128"/>
                <a:ea typeface="Meiryo UI" panose="020B0604030504040204" pitchFamily="50" charset="-128"/>
              </a:rPr>
              <a:t>地点において、時間雨量</a:t>
            </a:r>
            <a:r>
              <a:rPr lang="en-US" altLang="ja-JP" sz="1400" dirty="0">
                <a:latin typeface="Meiryo UI" panose="020B0604030504040204" pitchFamily="50" charset="-128"/>
                <a:ea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80㎜</a:t>
            </a:r>
            <a:r>
              <a:rPr lang="ja-JP" altLang="en-US" sz="1400" dirty="0">
                <a:latin typeface="Meiryo UI" panose="020B0604030504040204" pitchFamily="50" charset="-128"/>
                <a:ea typeface="Meiryo UI" panose="020B0604030504040204" pitchFamily="50" charset="-128"/>
              </a:rPr>
              <a:t>以上の観測回数を確認しており、</a:t>
            </a:r>
            <a:endParaRPr lang="en-US" altLang="ja-JP" sz="1400" dirty="0">
              <a:latin typeface="Meiryo UI" panose="020B0604030504040204" pitchFamily="50" charset="-128"/>
              <a:ea typeface="Meiryo UI" panose="020B0604030504040204" pitchFamily="50" charset="-128"/>
            </a:endParaRPr>
          </a:p>
          <a:p>
            <a:pPr algn="l"/>
            <a:r>
              <a:rPr lang="ja-JP" altLang="en-US" sz="1400" b="1" dirty="0">
                <a:latin typeface="Meiryo UI" panose="020B0604030504040204" pitchFamily="50" charset="-128"/>
                <a:ea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rPr>
              <a:t>近年は、</a:t>
            </a:r>
            <a:r>
              <a:rPr lang="en-US" altLang="ja-JP" sz="1400" b="1" u="sng" dirty="0">
                <a:latin typeface="Meiryo UI" panose="020B0604030504040204" pitchFamily="50" charset="-128"/>
                <a:ea typeface="Meiryo UI" panose="020B0604030504040204" pitchFamily="50" charset="-128"/>
              </a:rPr>
              <a:t>50mm</a:t>
            </a:r>
            <a:r>
              <a:rPr lang="ja-JP" altLang="en-US" sz="1400" b="1" u="sng" dirty="0">
                <a:latin typeface="Meiryo UI" panose="020B0604030504040204" pitchFamily="50" charset="-128"/>
                <a:ea typeface="Meiryo UI" panose="020B0604030504040204" pitchFamily="50" charset="-128"/>
              </a:rPr>
              <a:t>以上の大雨の回数は増加傾向</a:t>
            </a:r>
            <a:r>
              <a:rPr lang="ja-JP" altLang="en-US" sz="1400" dirty="0">
                <a:latin typeface="Meiryo UI" panose="020B0604030504040204" pitchFamily="50" charset="-128"/>
                <a:ea typeface="Meiryo UI" panose="020B0604030504040204" pitchFamily="50" charset="-128"/>
              </a:rPr>
              <a:t>にある。</a:t>
            </a:r>
            <a:endParaRPr lang="en-US" altLang="ja-JP" sz="1400" dirty="0">
              <a:latin typeface="Meiryo UI" panose="020B0604030504040204" pitchFamily="50" charset="-128"/>
              <a:ea typeface="Meiryo UI" panose="020B0604030504040204" pitchFamily="50" charset="-128"/>
            </a:endParaRPr>
          </a:p>
          <a:p>
            <a:pPr algn="l"/>
            <a:r>
              <a:rPr lang="ja-JP" altLang="en-US" sz="1400" dirty="0">
                <a:latin typeface="Meiryo UI" pitchFamily="50" charset="-128"/>
                <a:ea typeface="Meiryo UI" pitchFamily="50" charset="-128"/>
                <a:cs typeface="Meiryo UI" pitchFamily="50" charset="-128"/>
              </a:rPr>
              <a:t>○ 大阪府における大雨の回数の増加傾向や、河床洗掘に起因した被災が多い実態を踏まえ、</a:t>
            </a:r>
            <a:r>
              <a:rPr lang="ja-JP" altLang="en-US" sz="1400" b="1" u="sng" dirty="0">
                <a:latin typeface="Meiryo UI" pitchFamily="50" charset="-128"/>
                <a:ea typeface="Meiryo UI" pitchFamily="50" charset="-128"/>
                <a:cs typeface="Meiryo UI" pitchFamily="50" charset="-128"/>
              </a:rPr>
              <a:t>これまでの護岸更新に加え、 </a:t>
            </a:r>
            <a:endParaRPr lang="en-US" altLang="ja-JP" sz="1400" b="1" u="sng" dirty="0">
              <a:latin typeface="Meiryo UI" pitchFamily="50" charset="-128"/>
              <a:ea typeface="Meiryo UI" pitchFamily="50" charset="-128"/>
              <a:cs typeface="Meiryo UI" pitchFamily="50" charset="-128"/>
            </a:endParaRPr>
          </a:p>
          <a:p>
            <a:pPr algn="l"/>
            <a:r>
              <a:rPr lang="en-US" altLang="ja-JP" sz="1400" b="1" dirty="0">
                <a:latin typeface="Meiryo UI" pitchFamily="50" charset="-128"/>
                <a:ea typeface="Meiryo UI" pitchFamily="50" charset="-128"/>
                <a:cs typeface="Meiryo UI" pitchFamily="50" charset="-128"/>
              </a:rPr>
              <a:t>    </a:t>
            </a:r>
            <a:r>
              <a:rPr lang="ja-JP" altLang="en-US" sz="1400" b="1" u="sng" dirty="0">
                <a:latin typeface="Meiryo UI" pitchFamily="50" charset="-128"/>
                <a:ea typeface="Meiryo UI" pitchFamily="50" charset="-128"/>
                <a:cs typeface="Meiryo UI" pitchFamily="50" charset="-128"/>
              </a:rPr>
              <a:t>さらなる効果的な予防保全を図るため、河床低下や河床洗堀などの河道特性も評価し、計画的に更新していく。</a:t>
            </a:r>
            <a:endParaRPr lang="en-US" altLang="ja-JP" sz="1400" b="1" u="sng" dirty="0">
              <a:latin typeface="Meiryo UI" pitchFamily="50" charset="-128"/>
              <a:ea typeface="Meiryo UI" pitchFamily="50" charset="-128"/>
              <a:cs typeface="Meiryo UI" pitchFamily="50" charset="-128"/>
            </a:endParaRPr>
          </a:p>
        </p:txBody>
      </p:sp>
      <p:sp>
        <p:nvSpPr>
          <p:cNvPr id="63" name="テキスト ボックス 62">
            <a:extLst>
              <a:ext uri="{FF2B5EF4-FFF2-40B4-BE49-F238E27FC236}">
                <a16:creationId xmlns:a16="http://schemas.microsoft.com/office/drawing/2014/main" id="{C5E560A4-33FE-473F-82BF-909ACD7E23CB}"/>
              </a:ext>
            </a:extLst>
          </p:cNvPr>
          <p:cNvSpPr txBox="1"/>
          <p:nvPr/>
        </p:nvSpPr>
        <p:spPr>
          <a:xfrm>
            <a:off x="135259" y="2692508"/>
            <a:ext cx="6006737" cy="3577340"/>
          </a:xfrm>
          <a:prstGeom prst="roundRect">
            <a:avLst>
              <a:gd name="adj" fmla="val 5879"/>
            </a:avLst>
          </a:prstGeom>
          <a:noFill/>
          <a:ln>
            <a:solidFill>
              <a:schemeClr val="accent1">
                <a:shade val="50000"/>
                <a:shade val="75000"/>
                <a:satMod val="125000"/>
                <a:lumMod val="75000"/>
              </a:schemeClr>
            </a:solidFill>
          </a:ln>
        </p:spPr>
        <p:txBody>
          <a:bodyPr wrap="square" rtlCol="0" anchor="t">
            <a:noAutofit/>
          </a:bodyPr>
          <a:lstStyle/>
          <a:p>
            <a:r>
              <a:rPr kumimoji="1" lang="ja-JP" altLang="en-US" sz="1400" b="1" dirty="0">
                <a:solidFill>
                  <a:schemeClr val="tx1"/>
                </a:solidFill>
                <a:latin typeface="Meiryo UI" panose="020B0604030504040204" pitchFamily="50" charset="-128"/>
                <a:ea typeface="Meiryo UI" panose="020B0604030504040204" pitchFamily="50" charset="-128"/>
              </a:rPr>
              <a:t>①近年、大雨の回数が増加</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67918BCA-9964-4475-BC56-C1AF184063AC}"/>
              </a:ext>
            </a:extLst>
          </p:cNvPr>
          <p:cNvGrpSpPr>
            <a:grpSpLocks noChangeAspect="1"/>
          </p:cNvGrpSpPr>
          <p:nvPr/>
        </p:nvGrpSpPr>
        <p:grpSpPr>
          <a:xfrm>
            <a:off x="215730" y="3313890"/>
            <a:ext cx="5926266" cy="2969097"/>
            <a:chOff x="348342" y="2679289"/>
            <a:chExt cx="7766351" cy="3890997"/>
          </a:xfrm>
        </p:grpSpPr>
        <p:pic>
          <p:nvPicPr>
            <p:cNvPr id="30" name="図 29">
              <a:extLst>
                <a:ext uri="{FF2B5EF4-FFF2-40B4-BE49-F238E27FC236}">
                  <a16:creationId xmlns:a16="http://schemas.microsoft.com/office/drawing/2014/main" id="{227F87DA-DDE0-4BCB-8B20-0EAFF3C91AE2}"/>
                </a:ext>
              </a:extLst>
            </p:cNvPr>
            <p:cNvPicPr>
              <a:picLocks noChangeAspect="1"/>
            </p:cNvPicPr>
            <p:nvPr/>
          </p:nvPicPr>
          <p:blipFill>
            <a:blip r:embed="rId2"/>
            <a:stretch>
              <a:fillRect/>
            </a:stretch>
          </p:blipFill>
          <p:spPr>
            <a:xfrm>
              <a:off x="5459649" y="3329007"/>
              <a:ext cx="2587841" cy="2658464"/>
            </a:xfrm>
            <a:prstGeom prst="rect">
              <a:avLst/>
            </a:prstGeom>
          </p:spPr>
        </p:pic>
        <p:sp>
          <p:nvSpPr>
            <p:cNvPr id="17" name="テキスト ボックス 16">
              <a:extLst>
                <a:ext uri="{FF2B5EF4-FFF2-40B4-BE49-F238E27FC236}">
                  <a16:creationId xmlns:a16="http://schemas.microsoft.com/office/drawing/2014/main" id="{3E3D030C-C956-45FA-A777-1BDB6BB25639}"/>
                </a:ext>
              </a:extLst>
            </p:cNvPr>
            <p:cNvSpPr txBox="1"/>
            <p:nvPr/>
          </p:nvSpPr>
          <p:spPr>
            <a:xfrm>
              <a:off x="2743466" y="3056948"/>
              <a:ext cx="2679259" cy="282339"/>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昭和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年間）</a:t>
              </a:r>
            </a:p>
          </p:txBody>
        </p:sp>
        <p:sp>
          <p:nvSpPr>
            <p:cNvPr id="18" name="テキスト ボックス 17">
              <a:extLst>
                <a:ext uri="{FF2B5EF4-FFF2-40B4-BE49-F238E27FC236}">
                  <a16:creationId xmlns:a16="http://schemas.microsoft.com/office/drawing/2014/main" id="{30108CA2-22A6-48DD-93C0-02EDEF0BA281}"/>
                </a:ext>
              </a:extLst>
            </p:cNvPr>
            <p:cNvSpPr txBox="1"/>
            <p:nvPr/>
          </p:nvSpPr>
          <p:spPr>
            <a:xfrm>
              <a:off x="5295521" y="3063449"/>
              <a:ext cx="2819172" cy="282339"/>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年間）</a:t>
              </a:r>
            </a:p>
          </p:txBody>
        </p:sp>
        <p:pic>
          <p:nvPicPr>
            <p:cNvPr id="19" name="Picture 24">
              <a:extLst>
                <a:ext uri="{FF2B5EF4-FFF2-40B4-BE49-F238E27FC236}">
                  <a16:creationId xmlns:a16="http://schemas.microsoft.com/office/drawing/2014/main" id="{83C56957-A5B6-48F7-A93F-29603A622D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42" y="2679289"/>
              <a:ext cx="2399866" cy="374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図 30">
              <a:extLst>
                <a:ext uri="{FF2B5EF4-FFF2-40B4-BE49-F238E27FC236}">
                  <a16:creationId xmlns:a16="http://schemas.microsoft.com/office/drawing/2014/main" id="{EB46282F-5D88-4FA2-A802-A5E74140560F}"/>
                </a:ext>
              </a:extLst>
            </p:cNvPr>
            <p:cNvPicPr>
              <a:picLocks noChangeAspect="1"/>
            </p:cNvPicPr>
            <p:nvPr/>
          </p:nvPicPr>
          <p:blipFill>
            <a:blip r:embed="rId4"/>
            <a:stretch>
              <a:fillRect/>
            </a:stretch>
          </p:blipFill>
          <p:spPr>
            <a:xfrm>
              <a:off x="2798817" y="3329005"/>
              <a:ext cx="2623912" cy="2658464"/>
            </a:xfrm>
            <a:prstGeom prst="rect">
              <a:avLst/>
            </a:prstGeom>
          </p:spPr>
        </p:pic>
        <p:sp>
          <p:nvSpPr>
            <p:cNvPr id="32" name="テキスト ボックス 31">
              <a:extLst>
                <a:ext uri="{FF2B5EF4-FFF2-40B4-BE49-F238E27FC236}">
                  <a16:creationId xmlns:a16="http://schemas.microsoft.com/office/drawing/2014/main" id="{18F94E56-4C70-449A-B67B-D7F3FFC61C2F}"/>
                </a:ext>
              </a:extLst>
            </p:cNvPr>
            <p:cNvSpPr txBox="1"/>
            <p:nvPr/>
          </p:nvSpPr>
          <p:spPr>
            <a:xfrm>
              <a:off x="3659051" y="2706973"/>
              <a:ext cx="3630417" cy="332757"/>
            </a:xfrm>
            <a:prstGeom prst="rect">
              <a:avLst/>
            </a:prstGeom>
            <a:solidFill>
              <a:srgbClr val="002060"/>
            </a:solidFill>
            <a:ln>
              <a:solidFill>
                <a:schemeClr val="tx1"/>
              </a:solidFill>
            </a:ln>
          </p:spPr>
          <p:txBody>
            <a:bodyPr wrap="square" rtlCol="0">
              <a:spAutoFit/>
            </a:bodyPr>
            <a:lstStyle/>
            <a:p>
              <a:r>
                <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80</a:t>
              </a: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時間以上の降雨の観測回数</a:t>
              </a:r>
            </a:p>
          </p:txBody>
        </p:sp>
        <p:sp>
          <p:nvSpPr>
            <p:cNvPr id="46" name="テキスト ボックス 45">
              <a:extLst>
                <a:ext uri="{FF2B5EF4-FFF2-40B4-BE49-F238E27FC236}">
                  <a16:creationId xmlns:a16="http://schemas.microsoft.com/office/drawing/2014/main" id="{612A51DC-68E9-4965-8512-1634E63414D3}"/>
                </a:ext>
              </a:extLst>
            </p:cNvPr>
            <p:cNvSpPr txBox="1"/>
            <p:nvPr/>
          </p:nvSpPr>
          <p:spPr>
            <a:xfrm>
              <a:off x="918713" y="6206553"/>
              <a:ext cx="1783775" cy="363733"/>
            </a:xfrm>
            <a:prstGeom prst="rect">
              <a:avLst/>
            </a:prstGeom>
            <a:noFill/>
            <a:ln>
              <a:noFill/>
            </a:ln>
          </p:spPr>
          <p:txBody>
            <a:bodyPr wrap="square" rtlCol="0">
              <a:spAutoFit/>
            </a:bodyPr>
            <a:lstStyle/>
            <a:p>
              <a:pPr algn="ctr"/>
              <a:r>
                <a:rPr lang="ja-JP" altLang="en-US" sz="900" u="sng" dirty="0">
                  <a:latin typeface="Meiryo UI" panose="020B0604030504040204" pitchFamily="50" charset="-128"/>
                  <a:ea typeface="Meiryo UI" panose="020B0604030504040204" pitchFamily="50" charset="-128"/>
                  <a:cs typeface="Meiryo UI" panose="020B0604030504040204" pitchFamily="50" charset="-128"/>
                </a:rPr>
                <a:t>雨量観測所位置図</a:t>
              </a:r>
            </a:p>
          </p:txBody>
        </p:sp>
      </p:grpSp>
      <p:grpSp>
        <p:nvGrpSpPr>
          <p:cNvPr id="70" name="グループ化 69">
            <a:extLst>
              <a:ext uri="{FF2B5EF4-FFF2-40B4-BE49-F238E27FC236}">
                <a16:creationId xmlns:a16="http://schemas.microsoft.com/office/drawing/2014/main" id="{59E46B59-CB93-40C8-98F0-33EC68FE915F}"/>
              </a:ext>
            </a:extLst>
          </p:cNvPr>
          <p:cNvGrpSpPr/>
          <p:nvPr/>
        </p:nvGrpSpPr>
        <p:grpSpPr>
          <a:xfrm>
            <a:off x="4491317" y="5885362"/>
            <a:ext cx="1521734" cy="303868"/>
            <a:chOff x="3364869" y="4879279"/>
            <a:chExt cx="1521734" cy="303868"/>
          </a:xfrm>
        </p:grpSpPr>
        <p:grpSp>
          <p:nvGrpSpPr>
            <p:cNvPr id="69" name="グループ化 68">
              <a:extLst>
                <a:ext uri="{FF2B5EF4-FFF2-40B4-BE49-F238E27FC236}">
                  <a16:creationId xmlns:a16="http://schemas.microsoft.com/office/drawing/2014/main" id="{348A5622-A6C7-495F-A0E4-8C0573A54BF7}"/>
                </a:ext>
              </a:extLst>
            </p:cNvPr>
            <p:cNvGrpSpPr/>
            <p:nvPr/>
          </p:nvGrpSpPr>
          <p:grpSpPr>
            <a:xfrm>
              <a:off x="3364869" y="4879279"/>
              <a:ext cx="1521734" cy="303868"/>
              <a:chOff x="5538888" y="4874279"/>
              <a:chExt cx="1508941" cy="303868"/>
            </a:xfrm>
          </p:grpSpPr>
          <p:sp>
            <p:nvSpPr>
              <p:cNvPr id="65" name="正方形/長方形 64">
                <a:extLst>
                  <a:ext uri="{FF2B5EF4-FFF2-40B4-BE49-F238E27FC236}">
                    <a16:creationId xmlns:a16="http://schemas.microsoft.com/office/drawing/2014/main" id="{286D9E91-FAD5-43ED-9DED-AD8A79D98A6F}"/>
                  </a:ext>
                </a:extLst>
              </p:cNvPr>
              <p:cNvSpPr/>
              <p:nvPr/>
            </p:nvSpPr>
            <p:spPr>
              <a:xfrm>
                <a:off x="5580112" y="4898361"/>
                <a:ext cx="1369969" cy="25383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66" name="正方形/長方形 65">
                <a:extLst>
                  <a:ext uri="{FF2B5EF4-FFF2-40B4-BE49-F238E27FC236}">
                    <a16:creationId xmlns:a16="http://schemas.microsoft.com/office/drawing/2014/main" id="{EFA975F2-DDF0-440C-B68D-22B45C1670A6}"/>
                  </a:ext>
                </a:extLst>
              </p:cNvPr>
              <p:cNvSpPr/>
              <p:nvPr/>
            </p:nvSpPr>
            <p:spPr>
              <a:xfrm>
                <a:off x="5538888" y="4874279"/>
                <a:ext cx="1508941" cy="30386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700" b="1" dirty="0">
                    <a:solidFill>
                      <a:schemeClr val="tx1"/>
                    </a:solidFill>
                    <a:latin typeface="Meiryo UI" panose="020B0604030504040204" pitchFamily="50" charset="-128"/>
                    <a:ea typeface="Meiryo UI" panose="020B0604030504040204" pitchFamily="50" charset="-128"/>
                  </a:rPr>
                  <a:t>凡例　　　</a:t>
                </a:r>
                <a:r>
                  <a:rPr kumimoji="1" lang="en-US" altLang="ja-JP" sz="700" b="1" dirty="0">
                    <a:solidFill>
                      <a:schemeClr val="tx1"/>
                    </a:solidFill>
                    <a:latin typeface="Meiryo UI" panose="020B0604030504040204" pitchFamily="50" charset="-128"/>
                    <a:ea typeface="Meiryo UI" panose="020B0604030504040204" pitchFamily="50" charset="-128"/>
                  </a:rPr>
                  <a:t>: </a:t>
                </a:r>
                <a:r>
                  <a:rPr kumimoji="1" lang="ja-JP" altLang="en-US" sz="700" b="1" dirty="0">
                    <a:solidFill>
                      <a:schemeClr val="tx1"/>
                    </a:solidFill>
                    <a:latin typeface="Meiryo UI" panose="020B0604030504040204" pitchFamily="50" charset="-128"/>
                    <a:ea typeface="Meiryo UI" panose="020B0604030504040204" pitchFamily="50" charset="-128"/>
                  </a:rPr>
                  <a:t>時間雨量</a:t>
                </a:r>
                <a:r>
                  <a:rPr kumimoji="1" lang="en-US" altLang="ja-JP" sz="700" b="1" dirty="0">
                    <a:solidFill>
                      <a:schemeClr val="tx1"/>
                    </a:solidFill>
                    <a:latin typeface="Meiryo UI" panose="020B0604030504040204" pitchFamily="50" charset="-128"/>
                    <a:ea typeface="Meiryo UI" panose="020B0604030504040204" pitchFamily="50" charset="-128"/>
                  </a:rPr>
                  <a:t>50mm</a:t>
                </a:r>
                <a:r>
                  <a:rPr kumimoji="1" lang="ja-JP" altLang="en-US" sz="700" b="1" dirty="0">
                    <a:solidFill>
                      <a:schemeClr val="tx1"/>
                    </a:solidFill>
                    <a:latin typeface="Meiryo UI" panose="020B0604030504040204" pitchFamily="50" charset="-128"/>
                    <a:ea typeface="Meiryo UI" panose="020B0604030504040204" pitchFamily="50" charset="-128"/>
                  </a:rPr>
                  <a:t>以上</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lang="ja-JP" altLang="en-US" sz="700" b="1" dirty="0">
                    <a:solidFill>
                      <a:schemeClr val="tx1"/>
                    </a:solidFill>
                    <a:latin typeface="Meiryo UI" panose="020B0604030504040204" pitchFamily="50" charset="-128"/>
                    <a:ea typeface="Meiryo UI" panose="020B0604030504040204" pitchFamily="50" charset="-128"/>
                  </a:rPr>
                  <a:t>　　　　　　</a:t>
                </a:r>
                <a:r>
                  <a:rPr lang="en-US" altLang="ja-JP" sz="700" b="1" dirty="0">
                    <a:solidFill>
                      <a:schemeClr val="tx1"/>
                    </a:solidFill>
                    <a:latin typeface="Meiryo UI" panose="020B0604030504040204" pitchFamily="50" charset="-128"/>
                    <a:ea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rPr>
                  <a:t> 時間雨量</a:t>
                </a:r>
                <a:r>
                  <a:rPr lang="en-US" altLang="ja-JP" sz="700" b="1" dirty="0">
                    <a:solidFill>
                      <a:schemeClr val="tx1"/>
                    </a:solidFill>
                    <a:latin typeface="Meiryo UI" panose="020B0604030504040204" pitchFamily="50" charset="-128"/>
                    <a:ea typeface="Meiryo UI" panose="020B0604030504040204" pitchFamily="50" charset="-128"/>
                  </a:rPr>
                  <a:t>80mm</a:t>
                </a:r>
                <a:r>
                  <a:rPr lang="ja-JP" altLang="en-US" sz="700" b="1" dirty="0">
                    <a:solidFill>
                      <a:schemeClr val="tx1"/>
                    </a:solidFill>
                    <a:latin typeface="Meiryo UI" panose="020B0604030504040204" pitchFamily="50" charset="-128"/>
                    <a:ea typeface="Meiryo UI" panose="020B0604030504040204" pitchFamily="50" charset="-128"/>
                  </a:rPr>
                  <a:t>以上</a:t>
                </a:r>
                <a:endParaRPr kumimoji="1" lang="ja-JP" altLang="en-US" sz="700" b="1" dirty="0">
                  <a:solidFill>
                    <a:schemeClr val="tx1"/>
                  </a:solidFill>
                  <a:latin typeface="Meiryo UI" panose="020B0604030504040204" pitchFamily="50" charset="-128"/>
                  <a:ea typeface="Meiryo UI" panose="020B0604030504040204" pitchFamily="50" charset="-128"/>
                </a:endParaRPr>
              </a:p>
            </p:txBody>
          </p:sp>
        </p:grpSp>
        <p:sp>
          <p:nvSpPr>
            <p:cNvPr id="67" name="正方形/長方形 66">
              <a:extLst>
                <a:ext uri="{FF2B5EF4-FFF2-40B4-BE49-F238E27FC236}">
                  <a16:creationId xmlns:a16="http://schemas.microsoft.com/office/drawing/2014/main" id="{192AA371-1A03-4C3F-81F4-760CC05CD344}"/>
                </a:ext>
              </a:extLst>
            </p:cNvPr>
            <p:cNvSpPr/>
            <p:nvPr/>
          </p:nvSpPr>
          <p:spPr>
            <a:xfrm>
              <a:off x="3702824" y="4945910"/>
              <a:ext cx="91504" cy="76569"/>
            </a:xfrm>
            <a:prstGeom prst="rect">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8" name="正方形/長方形 67">
              <a:extLst>
                <a:ext uri="{FF2B5EF4-FFF2-40B4-BE49-F238E27FC236}">
                  <a16:creationId xmlns:a16="http://schemas.microsoft.com/office/drawing/2014/main" id="{51980366-B30E-4602-B296-62F0F35B79B2}"/>
                </a:ext>
              </a:extLst>
            </p:cNvPr>
            <p:cNvSpPr/>
            <p:nvPr/>
          </p:nvSpPr>
          <p:spPr>
            <a:xfrm>
              <a:off x="3702824" y="5054687"/>
              <a:ext cx="91540" cy="76569"/>
            </a:xfrm>
            <a:prstGeom prst="rect">
              <a:avLst/>
            </a:prstGeom>
            <a:pattFill prst="lgCheck">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74" name="テキスト ボックス 107">
            <a:extLst>
              <a:ext uri="{FF2B5EF4-FFF2-40B4-BE49-F238E27FC236}">
                <a16:creationId xmlns:a16="http://schemas.microsoft.com/office/drawing/2014/main" id="{9C2D73A9-E8F6-4275-9F70-371EA785F3FB}"/>
              </a:ext>
            </a:extLst>
          </p:cNvPr>
          <p:cNvSpPr txBox="1">
            <a:spLocks/>
          </p:cNvSpPr>
          <p:nvPr/>
        </p:nvSpPr>
        <p:spPr>
          <a:xfrm>
            <a:off x="6165433" y="3889778"/>
            <a:ext cx="2917293" cy="19808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000" dirty="0">
                <a:latin typeface="Meiryo UI" panose="020B0604030504040204" pitchFamily="50" charset="-128"/>
                <a:ea typeface="Meiryo UI" panose="020B0604030504040204" pitchFamily="50" charset="-128"/>
              </a:rPr>
              <a:t>＜過去</a:t>
            </a:r>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年間の護岸被災件数（被災要因別）＞</a:t>
            </a:r>
          </a:p>
        </p:txBody>
      </p:sp>
      <p:sp>
        <p:nvSpPr>
          <p:cNvPr id="75" name="テキスト ボックス 107">
            <a:extLst>
              <a:ext uri="{FF2B5EF4-FFF2-40B4-BE49-F238E27FC236}">
                <a16:creationId xmlns:a16="http://schemas.microsoft.com/office/drawing/2014/main" id="{BFC65F86-5B76-4962-84CF-4F966E9EFA26}"/>
              </a:ext>
            </a:extLst>
          </p:cNvPr>
          <p:cNvSpPr txBox="1">
            <a:spLocks/>
          </p:cNvSpPr>
          <p:nvPr/>
        </p:nvSpPr>
        <p:spPr>
          <a:xfrm>
            <a:off x="6170168" y="3223807"/>
            <a:ext cx="2973831" cy="36512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000" dirty="0">
                <a:latin typeface="Meiryo UI" panose="020B0604030504040204" pitchFamily="50" charset="-128"/>
                <a:ea typeface="Meiryo UI" panose="020B0604030504040204" pitchFamily="50" charset="-128"/>
              </a:rPr>
              <a:t>全体</a:t>
            </a:r>
            <a:r>
              <a:rPr lang="en-US" altLang="ja-JP" sz="1000" dirty="0">
                <a:latin typeface="Meiryo UI" panose="020B0604030504040204" pitchFamily="50" charset="-128"/>
                <a:ea typeface="Meiryo UI" panose="020B0604030504040204" pitchFamily="50" charset="-128"/>
              </a:rPr>
              <a:t>73</a:t>
            </a:r>
            <a:r>
              <a:rPr lang="ja-JP" altLang="en-US" sz="1000" dirty="0">
                <a:latin typeface="Meiryo UI" panose="020B0604030504040204" pitchFamily="50" charset="-128"/>
                <a:ea typeface="Meiryo UI" panose="020B0604030504040204" pitchFamily="50" charset="-128"/>
              </a:rPr>
              <a:t>件の被災の内、河床洗堀による被災は</a:t>
            </a:r>
            <a:r>
              <a:rPr lang="en-US" altLang="ja-JP" sz="1000" dirty="0">
                <a:latin typeface="Meiryo UI" panose="020B0604030504040204" pitchFamily="50" charset="-128"/>
                <a:ea typeface="Meiryo UI" panose="020B0604030504040204" pitchFamily="50" charset="-128"/>
              </a:rPr>
              <a:t>52</a:t>
            </a:r>
            <a:r>
              <a:rPr lang="ja-JP" altLang="en-US" sz="1000" dirty="0">
                <a:latin typeface="Meiryo UI" panose="020B0604030504040204" pitchFamily="50" charset="-128"/>
                <a:ea typeface="Meiryo UI" panose="020B0604030504040204" pitchFamily="50" charset="-128"/>
              </a:rPr>
              <a:t>件</a:t>
            </a:r>
          </a:p>
        </p:txBody>
      </p:sp>
      <p:sp>
        <p:nvSpPr>
          <p:cNvPr id="54" name="テキスト ボックス 53">
            <a:extLst>
              <a:ext uri="{FF2B5EF4-FFF2-40B4-BE49-F238E27FC236}">
                <a16:creationId xmlns:a16="http://schemas.microsoft.com/office/drawing/2014/main" id="{1D77FBA0-29BD-406A-B06E-0C8E60F1EDA4}"/>
              </a:ext>
            </a:extLst>
          </p:cNvPr>
          <p:cNvSpPr txBox="1"/>
          <p:nvPr/>
        </p:nvSpPr>
        <p:spPr>
          <a:xfrm>
            <a:off x="459570" y="3043787"/>
            <a:ext cx="1590808" cy="240031"/>
          </a:xfrm>
          <a:prstGeom prst="rect">
            <a:avLst/>
          </a:prstGeom>
          <a:noFill/>
        </p:spPr>
        <p:txBody>
          <a:bodyPr wrap="square">
            <a:noAutofit/>
          </a:bodyPr>
          <a:lstStyle/>
          <a:p>
            <a:pPr algn="l"/>
            <a:r>
              <a:rPr lang="ja-JP" altLang="en-US" sz="1050" dirty="0">
                <a:latin typeface="Meiryo UI" pitchFamily="50" charset="-128"/>
                <a:ea typeface="Meiryo UI" pitchFamily="50" charset="-128"/>
                <a:cs typeface="Meiryo UI" pitchFamily="50" charset="-128"/>
              </a:rPr>
              <a:t>大阪府における降雨傾向</a:t>
            </a:r>
            <a:endParaRPr lang="en-US" altLang="ja-JP" sz="1050" dirty="0">
              <a:latin typeface="Meiryo UI" panose="020B0604030504040204" pitchFamily="50" charset="-128"/>
              <a:ea typeface="Meiryo UI" panose="020B0604030504040204" pitchFamily="50" charset="-128"/>
            </a:endParaRPr>
          </a:p>
        </p:txBody>
      </p:sp>
      <p:grpSp>
        <p:nvGrpSpPr>
          <p:cNvPr id="35" name="グループ化 34">
            <a:extLst>
              <a:ext uri="{FF2B5EF4-FFF2-40B4-BE49-F238E27FC236}">
                <a16:creationId xmlns:a16="http://schemas.microsoft.com/office/drawing/2014/main" id="{E6D9D98E-43F0-4267-8EA5-7111FF65AF4D}"/>
              </a:ext>
            </a:extLst>
          </p:cNvPr>
          <p:cNvGrpSpPr/>
          <p:nvPr/>
        </p:nvGrpSpPr>
        <p:grpSpPr>
          <a:xfrm>
            <a:off x="6217413" y="4046974"/>
            <a:ext cx="2713167" cy="1650730"/>
            <a:chOff x="7481506" y="3170531"/>
            <a:chExt cx="2326779" cy="1415646"/>
          </a:xfrm>
        </p:grpSpPr>
        <p:pic>
          <p:nvPicPr>
            <p:cNvPr id="36" name="図 35">
              <a:extLst>
                <a:ext uri="{FF2B5EF4-FFF2-40B4-BE49-F238E27FC236}">
                  <a16:creationId xmlns:a16="http://schemas.microsoft.com/office/drawing/2014/main" id="{D6E9092E-809D-4BDD-9E9E-968E4CC8E2CD}"/>
                </a:ext>
              </a:extLst>
            </p:cNvPr>
            <p:cNvPicPr>
              <a:picLocks noChangeAspect="1"/>
            </p:cNvPicPr>
            <p:nvPr/>
          </p:nvPicPr>
          <p:blipFill rotWithShape="1">
            <a:blip r:embed="rId5"/>
            <a:srcRect l="1374" r="11890" b="12246"/>
            <a:stretch/>
          </p:blipFill>
          <p:spPr>
            <a:xfrm>
              <a:off x="7576037" y="3170531"/>
              <a:ext cx="2232248" cy="1415646"/>
            </a:xfrm>
            <a:prstGeom prst="rect">
              <a:avLst/>
            </a:prstGeom>
          </p:spPr>
        </p:pic>
        <p:sp>
          <p:nvSpPr>
            <p:cNvPr id="37" name="テキスト ボックス 107">
              <a:extLst>
                <a:ext uri="{FF2B5EF4-FFF2-40B4-BE49-F238E27FC236}">
                  <a16:creationId xmlns:a16="http://schemas.microsoft.com/office/drawing/2014/main" id="{F132BCA3-33F1-4665-8F5D-68CB68F165A1}"/>
                </a:ext>
              </a:extLst>
            </p:cNvPr>
            <p:cNvSpPr txBox="1">
              <a:spLocks/>
            </p:cNvSpPr>
            <p:nvPr/>
          </p:nvSpPr>
          <p:spPr>
            <a:xfrm>
              <a:off x="7481506" y="4360896"/>
              <a:ext cx="835614" cy="17304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b="1" dirty="0">
                  <a:latin typeface="Meiryo UI" panose="020B0604030504040204" pitchFamily="50" charset="-128"/>
                  <a:ea typeface="Meiryo UI" panose="020B0604030504040204" pitchFamily="50" charset="-128"/>
                </a:rPr>
                <a:t>全体</a:t>
              </a:r>
              <a:r>
                <a:rPr lang="en-US" altLang="ja-JP" sz="800" b="1" dirty="0">
                  <a:latin typeface="Meiryo UI" panose="020B0604030504040204" pitchFamily="50" charset="-128"/>
                  <a:ea typeface="Meiryo UI" panose="020B0604030504040204" pitchFamily="50" charset="-128"/>
                </a:rPr>
                <a:t>73</a:t>
              </a:r>
              <a:r>
                <a:rPr lang="ja-JP" altLang="en-US" sz="800" b="1" dirty="0">
                  <a:latin typeface="Meiryo UI" panose="020B0604030504040204" pitchFamily="50" charset="-128"/>
                  <a:ea typeface="Meiryo UI" panose="020B0604030504040204" pitchFamily="50" charset="-128"/>
                </a:rPr>
                <a:t>件</a:t>
              </a:r>
            </a:p>
          </p:txBody>
        </p:sp>
        <p:cxnSp>
          <p:nvCxnSpPr>
            <p:cNvPr id="38" name="直線コネクタ 37">
              <a:extLst>
                <a:ext uri="{FF2B5EF4-FFF2-40B4-BE49-F238E27FC236}">
                  <a16:creationId xmlns:a16="http://schemas.microsoft.com/office/drawing/2014/main" id="{A52675C4-786E-42AF-88FC-143BF33D2EED}"/>
                </a:ext>
              </a:extLst>
            </p:cNvPr>
            <p:cNvCxnSpPr>
              <a:cxnSpLocks/>
            </p:cNvCxnSpPr>
            <p:nvPr/>
          </p:nvCxnSpPr>
          <p:spPr>
            <a:xfrm flipV="1">
              <a:off x="8801162" y="3447576"/>
              <a:ext cx="386939" cy="67995"/>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3" name="スライド番号プレースホルダー 17">
            <a:extLst>
              <a:ext uri="{FF2B5EF4-FFF2-40B4-BE49-F238E27FC236}">
                <a16:creationId xmlns:a16="http://schemas.microsoft.com/office/drawing/2014/main" id="{132E1BA5-7D93-465D-8892-063B617B3AE6}"/>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26</a:t>
            </a:fld>
            <a:endParaRPr lang="ja-JP" altLang="en-US" dirty="0"/>
          </a:p>
        </p:txBody>
      </p:sp>
    </p:spTree>
    <p:extLst>
      <p:ext uri="{BB962C8B-B14F-4D97-AF65-F5344CB8AC3E}">
        <p14:creationId xmlns:p14="http://schemas.microsoft.com/office/powerpoint/2010/main" val="3255198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5">
            <a:extLst>
              <a:ext uri="{FF2B5EF4-FFF2-40B4-BE49-F238E27FC236}">
                <a16:creationId xmlns:a16="http://schemas.microsoft.com/office/drawing/2014/main" id="{CCA8856F-154D-46DD-B9CE-7CC6AAAD9501}"/>
              </a:ext>
            </a:extLst>
          </p:cNvPr>
          <p:cNvGraphicFramePr>
            <a:graphicFrameLocks noGrp="1"/>
          </p:cNvGraphicFramePr>
          <p:nvPr>
            <p:extLst>
              <p:ext uri="{D42A27DB-BD31-4B8C-83A1-F6EECF244321}">
                <p14:modId xmlns:p14="http://schemas.microsoft.com/office/powerpoint/2010/main" val="3035984581"/>
              </p:ext>
            </p:extLst>
          </p:nvPr>
        </p:nvGraphicFramePr>
        <p:xfrm>
          <a:off x="144000" y="1275209"/>
          <a:ext cx="8856000" cy="5334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842965497"/>
                    </a:ext>
                  </a:extLst>
                </a:gridCol>
                <a:gridCol w="612000">
                  <a:extLst>
                    <a:ext uri="{9D8B030D-6E8A-4147-A177-3AD203B41FA5}">
                      <a16:colId xmlns:a16="http://schemas.microsoft.com/office/drawing/2014/main" val="3992923806"/>
                    </a:ext>
                  </a:extLst>
                </a:gridCol>
                <a:gridCol w="3456000">
                  <a:extLst>
                    <a:ext uri="{9D8B030D-6E8A-4147-A177-3AD203B41FA5}">
                      <a16:colId xmlns:a16="http://schemas.microsoft.com/office/drawing/2014/main" val="921328369"/>
                    </a:ext>
                  </a:extLst>
                </a:gridCol>
                <a:gridCol w="3528000">
                  <a:extLst>
                    <a:ext uri="{9D8B030D-6E8A-4147-A177-3AD203B41FA5}">
                      <a16:colId xmlns:a16="http://schemas.microsoft.com/office/drawing/2014/main" val="563398991"/>
                    </a:ext>
                  </a:extLst>
                </a:gridCol>
              </a:tblGrid>
              <a:tr h="0">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施設</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項目</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課題</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Meiryo UI" panose="020B0604030504040204" pitchFamily="50" charset="-128"/>
                          <a:ea typeface="Meiryo UI" panose="020B0604030504040204" pitchFamily="50" charset="-128"/>
                        </a:rPr>
                        <a:t>対応方針</a:t>
                      </a:r>
                    </a:p>
                  </a:txBody>
                  <a:tcPr anchor="ctr"/>
                </a:tc>
                <a:extLst>
                  <a:ext uri="{0D108BD9-81ED-4DB2-BD59-A6C34878D82A}">
                    <a16:rowId xmlns:a16="http://schemas.microsoft.com/office/drawing/2014/main" val="4087642139"/>
                  </a:ext>
                </a:extLst>
              </a:tr>
              <a:tr h="0">
                <a:tc rowSpan="3">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①堤防・護岸等</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点検</a:t>
                      </a: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点検を行うには技術を要するため、技術者の不足による体制の維持が懸念される。</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b="1" dirty="0">
                          <a:solidFill>
                            <a:schemeClr val="tx1"/>
                          </a:solidFill>
                          <a:latin typeface="Meiryo UI" panose="020B0604030504040204" pitchFamily="50" charset="-128"/>
                          <a:ea typeface="Meiryo UI" panose="020B0604030504040204" pitchFamily="50" charset="-128"/>
                        </a:rPr>
                        <a:t>及び</a:t>
                      </a:r>
                      <a:r>
                        <a:rPr kumimoji="1" lang="en-US" altLang="ja-JP" sz="1000" b="1" dirty="0">
                          <a:solidFill>
                            <a:schemeClr val="tx1"/>
                          </a:solidFill>
                          <a:latin typeface="Meiryo UI" panose="020B0604030504040204" pitchFamily="50" charset="-128"/>
                          <a:ea typeface="Meiryo UI" panose="020B0604030504040204" pitchFamily="50" charset="-128"/>
                        </a:rPr>
                        <a:t>B</a:t>
                      </a:r>
                      <a:r>
                        <a:rPr kumimoji="1" lang="en-US" altLang="ja-JP" sz="1000" dirty="0">
                          <a:solidFill>
                            <a:schemeClr val="tx1"/>
                          </a:solidFill>
                          <a:latin typeface="Meiryo UI" panose="020B0604030504040204" pitchFamily="50" charset="-128"/>
                          <a:ea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rPr>
                        <a:t>直線区間等での点検の省力化や、近接目視が容易でない</a:t>
                      </a:r>
                      <a:r>
                        <a:rPr lang="ja-JP" altLang="en-US" sz="1000" kern="100" dirty="0">
                          <a:solidFill>
                            <a:schemeClr val="tx1"/>
                          </a:solidFill>
                          <a:effectLst/>
                          <a:latin typeface="Meiryo UI" panose="020B0604030504040204" pitchFamily="50" charset="-128"/>
                          <a:ea typeface="Meiryo UI" panose="020B0604030504040204" pitchFamily="50" charset="-128"/>
                        </a:rPr>
                        <a:t>箇所</a:t>
                      </a:r>
                      <a:r>
                        <a:rPr lang="ja-JP" altLang="en-US" sz="1000" kern="100" dirty="0">
                          <a:solidFill>
                            <a:schemeClr val="tx1"/>
                          </a:solidFill>
                          <a:latin typeface="Meiryo UI" panose="020B0604030504040204" pitchFamily="50" charset="-128"/>
                          <a:ea typeface="Meiryo UI" panose="020B0604030504040204" pitchFamily="50" charset="-128"/>
                        </a:rPr>
                        <a:t>の補完のため、</a:t>
                      </a:r>
                      <a:r>
                        <a:rPr kumimoji="1" lang="ja-JP" altLang="en-US" sz="1000" dirty="0">
                          <a:solidFill>
                            <a:schemeClr val="tx1"/>
                          </a:solidFill>
                          <a:latin typeface="Meiryo UI" panose="020B0604030504040204" pitchFamily="50" charset="-128"/>
                          <a:ea typeface="Meiryo UI" panose="020B0604030504040204" pitchFamily="50" charset="-128"/>
                        </a:rPr>
                        <a:t>ドローン等により取得した画像を活用した点検の導入を検討する。</a:t>
                      </a:r>
                    </a:p>
                  </a:txBody>
                  <a:tcPr anchor="ctr"/>
                </a:tc>
                <a:extLst>
                  <a:ext uri="{0D108BD9-81ED-4DB2-BD59-A6C34878D82A}">
                    <a16:rowId xmlns:a16="http://schemas.microsoft.com/office/drawing/2014/main" val="3943593389"/>
                  </a:ext>
                </a:extLst>
              </a:tr>
              <a:tr h="0">
                <a:tc vMerge="1">
                  <a:txBody>
                    <a:bodyPr/>
                    <a:lstStyle/>
                    <a:p>
                      <a:endParaRPr kumimoji="1" lang="ja-JP" altLang="en-US"/>
                    </a:p>
                  </a:txBody>
                  <a:tcPr/>
                </a:tc>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B:</a:t>
                      </a:r>
                      <a:r>
                        <a:rPr kumimoji="1" lang="ja-JP" altLang="en-US" sz="1000" b="0" dirty="0">
                          <a:solidFill>
                            <a:schemeClr val="tx1"/>
                          </a:solidFill>
                          <a:latin typeface="Meiryo UI" panose="020B0604030504040204" pitchFamily="50" charset="-128"/>
                          <a:ea typeface="Meiryo UI" panose="020B0604030504040204" pitchFamily="50" charset="-128"/>
                        </a:rPr>
                        <a:t>河川沿いに通路が無いなど、近接目視が容易でない箇所が存在する。</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rgbClr val="008000"/>
                          </a:solidFill>
                          <a:latin typeface="Meiryo UI" panose="020B0604030504040204" pitchFamily="50" charset="-128"/>
                          <a:ea typeface="Meiryo UI" panose="020B0604030504040204" pitchFamily="50" charset="-128"/>
                        </a:rPr>
                        <a:t>ドローン等により取得した画像を活用した点検の導入を検討する</a:t>
                      </a:r>
                    </a:p>
                  </a:txBody>
                  <a:tcPr anchor="ctr"/>
                </a:tc>
                <a:extLst>
                  <a:ext uri="{0D108BD9-81ED-4DB2-BD59-A6C34878D82A}">
                    <a16:rowId xmlns:a16="http://schemas.microsoft.com/office/drawing/2014/main" val="3640574705"/>
                  </a:ext>
                </a:extLst>
              </a:tr>
              <a:tr h="0">
                <a:tc vMerge="1">
                  <a:txBody>
                    <a:bodyPr/>
                    <a:lstStyle/>
                    <a:p>
                      <a:pPr algn="l"/>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C:</a:t>
                      </a:r>
                      <a:r>
                        <a:rPr kumimoji="1" lang="ja-JP" altLang="en-US" sz="1000" dirty="0">
                          <a:solidFill>
                            <a:schemeClr val="tx1"/>
                          </a:solidFill>
                          <a:latin typeface="Meiryo UI" panose="020B0604030504040204" pitchFamily="50" charset="-128"/>
                          <a:ea typeface="Meiryo UI" panose="020B0604030504040204" pitchFamily="50" charset="-128"/>
                        </a:rPr>
                        <a:t>施設全体としての健全度評価を行うには技術を要するため、技術者の不足により適切な評価が行えなくなることが懸念される。</a:t>
                      </a: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C:</a:t>
                      </a:r>
                      <a:r>
                        <a:rPr kumimoji="1" lang="ja-JP" altLang="en-US" sz="1000" b="0" dirty="0">
                          <a:solidFill>
                            <a:schemeClr val="tx1"/>
                          </a:solidFill>
                          <a:latin typeface="Meiryo UI" panose="020B0604030504040204" pitchFamily="50" charset="-128"/>
                          <a:ea typeface="Meiryo UI" panose="020B0604030504040204" pitchFamily="50" charset="-128"/>
                        </a:rPr>
                        <a:t>熟練技術職員の視点でまとめた診断ハンドブックを作成する等、「施設の安全性」を適切に評価するための手法を検討する。</a:t>
                      </a:r>
                    </a:p>
                  </a:txBody>
                  <a:tcPr anchor="ctr"/>
                </a:tc>
                <a:extLst>
                  <a:ext uri="{0D108BD9-81ED-4DB2-BD59-A6C34878D82A}">
                    <a16:rowId xmlns:a16="http://schemas.microsoft.com/office/drawing/2014/main" val="302932418"/>
                  </a:ext>
                </a:extLst>
              </a:tr>
              <a:tr h="32400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②地下河川・地下調節池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点検</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algn="l"/>
                      <a:r>
                        <a:rPr lang="en-US" altLang="ja-JP" sz="1000" b="1" kern="100" dirty="0">
                          <a:latin typeface="Meiryo UI" panose="020B0604030504040204" pitchFamily="50" charset="-128"/>
                          <a:ea typeface="Meiryo UI" panose="020B0604030504040204" pitchFamily="50" charset="-128"/>
                        </a:rPr>
                        <a:t>D:</a:t>
                      </a:r>
                      <a:r>
                        <a:rPr lang="ja-JP" altLang="en-US" sz="1000" kern="100" dirty="0">
                          <a:latin typeface="Meiryo UI" panose="020B0604030504040204" pitchFamily="50" charset="-128"/>
                          <a:ea typeface="Meiryo UI" panose="020B0604030504040204" pitchFamily="50" charset="-128"/>
                        </a:rPr>
                        <a:t>点検及び評価方法、管理水準について、現計画では未記載</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D:</a:t>
                      </a:r>
                      <a:r>
                        <a:rPr kumimoji="1" lang="ja-JP" altLang="en-US" sz="1000" dirty="0">
                          <a:solidFill>
                            <a:schemeClr val="tx1"/>
                          </a:solidFill>
                          <a:latin typeface="Meiryo UI" panose="020B0604030504040204" pitchFamily="50" charset="-128"/>
                          <a:ea typeface="Meiryo UI" panose="020B0604030504040204" pitchFamily="50" charset="-128"/>
                        </a:rPr>
                        <a:t>河川構造物（地下構造物）の維持管理マニュアル</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府マニュアル</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における点検・評価の考え方、及び管理水準の設定に対する考え方を次期計画に追加する。</a:t>
                      </a:r>
                    </a:p>
                  </a:txBody>
                  <a:tcPr anchor="ctr"/>
                </a:tc>
                <a:extLst>
                  <a:ext uri="{0D108BD9-81ED-4DB2-BD59-A6C34878D82A}">
                    <a16:rowId xmlns:a16="http://schemas.microsoft.com/office/drawing/2014/main" val="2467710875"/>
                  </a:ext>
                </a:extLst>
              </a:tr>
              <a:tr h="324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点検・評価を行うには技術を要するため、体制の維持が困難となることが懸念される。</a:t>
                      </a: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コンサルタントによる点検の活用を検討する。</a:t>
                      </a:r>
                    </a:p>
                  </a:txBody>
                  <a:tcPr anchor="ctr"/>
                </a:tc>
                <a:extLst>
                  <a:ext uri="{0D108BD9-81ED-4DB2-BD59-A6C34878D82A}">
                    <a16:rowId xmlns:a16="http://schemas.microsoft.com/office/drawing/2014/main" val="49621229"/>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点検</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1" u="none" kern="100" dirty="0">
                          <a:latin typeface="Meiryo UI" panose="020B0604030504040204" pitchFamily="50" charset="-128"/>
                          <a:ea typeface="Meiryo UI" panose="020B0604030504040204" pitchFamily="50" charset="-128"/>
                        </a:rPr>
                        <a:t>B:</a:t>
                      </a:r>
                      <a:r>
                        <a:rPr lang="ja-JP" altLang="en-US" sz="1000" b="0" u="none" kern="100" dirty="0">
                          <a:latin typeface="Meiryo UI" panose="020B0604030504040204" pitchFamily="50" charset="-128"/>
                          <a:ea typeface="Meiryo UI" panose="020B0604030504040204" pitchFamily="50" charset="-128"/>
                        </a:rPr>
                        <a:t>大規模かつ複雑な構造であるため、近接目視が容易でない。</a:t>
                      </a:r>
                      <a:endParaRPr kumimoji="1" lang="ja-JP" altLang="en-US" sz="1000" b="0" u="non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B:</a:t>
                      </a:r>
                      <a:r>
                        <a:rPr kumimoji="1" lang="ja-JP" altLang="en-US" sz="1000" dirty="0">
                          <a:solidFill>
                            <a:schemeClr val="tx1"/>
                          </a:solidFill>
                          <a:latin typeface="Meiryo UI" panose="020B0604030504040204" pitchFamily="50" charset="-128"/>
                          <a:ea typeface="Meiryo UI" panose="020B0604030504040204" pitchFamily="50" charset="-128"/>
                        </a:rPr>
                        <a:t>近接目視が容易でない箇所の補完のため、ドローンや走行型画像計測等により取得した画像を活用した点検の導入を検討する。</a:t>
                      </a:r>
                    </a:p>
                  </a:txBody>
                  <a:tcPr anchor="ctr"/>
                </a:tc>
                <a:extLst>
                  <a:ext uri="{0D108BD9-81ED-4DB2-BD59-A6C34878D82A}">
                    <a16:rowId xmlns:a16="http://schemas.microsoft.com/office/drawing/2014/main" val="4214761494"/>
                  </a:ext>
                </a:extLst>
              </a:tr>
              <a:tr h="0">
                <a:tc rowSpan="3">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③砂防関係施設</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D:</a:t>
                      </a:r>
                      <a:r>
                        <a:rPr kumimoji="1" lang="ja-JP" altLang="en-US" sz="1000" dirty="0">
                          <a:solidFill>
                            <a:schemeClr val="tx1"/>
                          </a:solidFill>
                          <a:latin typeface="Meiryo UI" panose="020B0604030504040204" pitchFamily="50" charset="-128"/>
                          <a:ea typeface="Meiryo UI" panose="020B0604030504040204" pitchFamily="50" charset="-128"/>
                        </a:rPr>
                        <a:t>評価方法及び管理水準については、現計画では未記載</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D:</a:t>
                      </a:r>
                      <a:r>
                        <a:rPr kumimoji="1" lang="ja-JP" altLang="en-US" sz="1000" dirty="0">
                          <a:solidFill>
                            <a:schemeClr val="tx1"/>
                          </a:solidFill>
                          <a:latin typeface="Meiryo UI" panose="020B0604030504040204" pitchFamily="50" charset="-128"/>
                          <a:ea typeface="Meiryo UI" panose="020B0604030504040204" pitchFamily="50" charset="-128"/>
                        </a:rPr>
                        <a:t>国基準に基づく評価の考え方、及び管理水準の設定に対する考え方を次期計画に追加する。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10417920"/>
                  </a:ext>
                </a:extLst>
              </a:tr>
              <a:tr h="360000">
                <a:tc vMerge="1">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③砂防関係施設</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点検</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点検・評価を行うには技術を要するため、体制の維持が困難となることが懸念される。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コンサルタントによる点検の活用を検討する。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687365219"/>
                  </a:ext>
                </a:extLst>
              </a:tr>
              <a:tr h="0">
                <a:tc vMerge="1">
                  <a:txBody>
                    <a:bodyPr/>
                    <a:lstStyle/>
                    <a:p>
                      <a:pPr algn="l"/>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点検</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E:</a:t>
                      </a:r>
                      <a:r>
                        <a:rPr kumimoji="1" lang="ja-JP" altLang="en-US" sz="1000" dirty="0">
                          <a:solidFill>
                            <a:schemeClr val="tx1"/>
                          </a:solidFill>
                          <a:latin typeface="Meiryo UI" panose="020B0604030504040204" pitchFamily="50" charset="-128"/>
                          <a:ea typeface="Meiryo UI" panose="020B0604030504040204" pitchFamily="50" charset="-128"/>
                        </a:rPr>
                        <a:t>施設の健全度を考慮した点検間隔の設定がなされていない。</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E:</a:t>
                      </a:r>
                      <a:r>
                        <a:rPr kumimoji="1" lang="ja-JP" altLang="en-US" sz="1000" dirty="0">
                          <a:solidFill>
                            <a:schemeClr val="tx1"/>
                          </a:solidFill>
                          <a:latin typeface="Meiryo UI" panose="020B0604030504040204" pitchFamily="50" charset="-128"/>
                          <a:ea typeface="Meiryo UI" panose="020B0604030504040204" pitchFamily="50" charset="-128"/>
                        </a:rPr>
                        <a:t>施設の健全度に応じた点検間隔を設定する。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45791242"/>
                  </a:ext>
                </a:extLst>
              </a:tr>
              <a:tr h="0">
                <a:tc rowSpan="2">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⑤その他施設</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点検</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点検・評価を行うには技術を要するため、体制の維持が困難となることが懸念される。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コンサルタントによる点検の活用を検討する。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73072717"/>
                  </a:ext>
                </a:extLst>
              </a:tr>
              <a:tr h="1044000">
                <a:tc vMerge="1">
                  <a:txBody>
                    <a:bodyPr/>
                    <a:lstStyle/>
                    <a:p>
                      <a:endParaRPr kumimoji="1" lang="ja-JP" altLang="en-US"/>
                    </a:p>
                  </a:txBody>
                  <a:tcPr/>
                </a:tc>
                <a:tc vMerge="1">
                  <a:txBody>
                    <a:bodyPr/>
                    <a:lstStyle/>
                    <a:p>
                      <a:endParaRPr kumimoji="1" lang="ja-JP"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00" dirty="0">
                          <a:solidFill>
                            <a:schemeClr val="tx1"/>
                          </a:solidFill>
                          <a:latin typeface="Meiryo UI" panose="020B0604030504040204" pitchFamily="50" charset="-128"/>
                          <a:ea typeface="Meiryo UI" panose="020B0604030504040204" pitchFamily="50" charset="-128"/>
                        </a:rPr>
                        <a:t>D:</a:t>
                      </a:r>
                      <a:r>
                        <a:rPr lang="ja-JP" altLang="en-US" sz="1000" kern="100" dirty="0">
                          <a:latin typeface="Meiryo UI" panose="020B0604030504040204" pitchFamily="50" charset="-128"/>
                          <a:ea typeface="Meiryo UI" panose="020B0604030504040204" pitchFamily="50" charset="-128"/>
                        </a:rPr>
                        <a:t>点検及び評価方法、維持管理手法、管理水準について</a:t>
                      </a:r>
                      <a:r>
                        <a:rPr kumimoji="1" lang="ja-JP" altLang="en-US" sz="1000" dirty="0">
                          <a:solidFill>
                            <a:schemeClr val="tx1"/>
                          </a:solidFill>
                          <a:latin typeface="Meiryo UI" panose="020B0604030504040204" pitchFamily="50" charset="-128"/>
                          <a:ea typeface="Meiryo UI" panose="020B0604030504040204" pitchFamily="50" charset="-128"/>
                        </a:rPr>
                        <a:t>、現計画では未記載</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C:</a:t>
                      </a:r>
                      <a:r>
                        <a:rPr kumimoji="1" lang="ja-JP" altLang="en-US" sz="1000" dirty="0">
                          <a:solidFill>
                            <a:schemeClr val="tx1"/>
                          </a:solidFill>
                          <a:latin typeface="Meiryo UI" panose="020B0604030504040204" pitchFamily="50" charset="-128"/>
                          <a:ea typeface="Meiryo UI" panose="020B0604030504040204" pitchFamily="50" charset="-128"/>
                        </a:rPr>
                        <a:t>損傷度や健全度の判定を行っていないため、補修の優先順位付けをする際に各施設を横並びで評価しにくい。</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just"/>
                      <a:r>
                        <a:rPr lang="en-US" altLang="ja-JP" sz="900" b="1" kern="100" dirty="0">
                          <a:latin typeface="Meiryo UI" panose="020B0604030504040204" pitchFamily="50" charset="-128"/>
                          <a:ea typeface="Meiryo UI" panose="020B0604030504040204" pitchFamily="50" charset="-128"/>
                        </a:rPr>
                        <a:t>C</a:t>
                      </a:r>
                      <a:r>
                        <a:rPr lang="ja-JP" altLang="en-US" sz="900" b="1" kern="100" dirty="0">
                          <a:latin typeface="Meiryo UI" panose="020B0604030504040204" pitchFamily="50" charset="-128"/>
                          <a:ea typeface="Meiryo UI" panose="020B0604030504040204" pitchFamily="50" charset="-128"/>
                        </a:rPr>
                        <a:t>及び</a:t>
                      </a:r>
                      <a:r>
                        <a:rPr lang="en-US" altLang="ja-JP" sz="900" b="1" kern="100" dirty="0">
                          <a:latin typeface="Meiryo UI" panose="020B0604030504040204" pitchFamily="50" charset="-128"/>
                          <a:ea typeface="Meiryo UI" panose="020B0604030504040204" pitchFamily="50" charset="-128"/>
                        </a:rPr>
                        <a:t>D:</a:t>
                      </a:r>
                      <a:r>
                        <a:rPr lang="ja-JP" altLang="en-US" sz="900" kern="100" dirty="0">
                          <a:latin typeface="Meiryo UI" panose="020B0604030504040204" pitchFamily="50" charset="-128"/>
                          <a:ea typeface="Meiryo UI" panose="020B0604030504040204" pitchFamily="50" charset="-128"/>
                        </a:rPr>
                        <a:t>国の点検要領の対象となっている「</a:t>
                      </a:r>
                      <a:r>
                        <a:rPr lang="ja-JP" altLang="en-US" sz="900" dirty="0">
                          <a:latin typeface="Meiryo UI" pitchFamily="50" charset="-128"/>
                          <a:ea typeface="Meiryo UI" pitchFamily="50" charset="-128"/>
                          <a:cs typeface="Meiryo UI" pitchFamily="50" charset="-128"/>
                        </a:rPr>
                        <a:t>機械設備を有する排水機場等の土木構造物」については、国基準等に基づく</a:t>
                      </a:r>
                      <a:r>
                        <a:rPr lang="ja-JP" altLang="en-US" sz="900" kern="100" dirty="0">
                          <a:effectLst/>
                          <a:latin typeface="Meiryo UI" panose="020B0604030504040204" pitchFamily="50" charset="-128"/>
                          <a:ea typeface="Meiryo UI" panose="020B0604030504040204" pitchFamily="50" charset="-128"/>
                        </a:rPr>
                        <a:t>点検・評価の考え方、及び管理水準の設定に対する考え方を次期計画に追加する。</a:t>
                      </a:r>
                      <a:endParaRPr lang="en-US" altLang="ja-JP" sz="900" kern="100" dirty="0">
                        <a:effectLst/>
                        <a:latin typeface="Meiryo UI" panose="020B0604030504040204" pitchFamily="50" charset="-128"/>
                        <a:ea typeface="Meiryo UI" panose="020B0604030504040204" pitchFamily="50" charset="-128"/>
                      </a:endParaRPr>
                    </a:p>
                    <a:p>
                      <a:pPr algn="just"/>
                      <a:r>
                        <a:rPr lang="ja-JP" altLang="en-US" sz="900" dirty="0">
                          <a:latin typeface="Meiryo UI" panose="020B0604030504040204" pitchFamily="50" charset="-128"/>
                          <a:ea typeface="Meiryo UI" panose="020B0604030504040204" pitchFamily="50" charset="-128"/>
                        </a:rPr>
                        <a:t>　また、</a:t>
                      </a:r>
                      <a:r>
                        <a:rPr kumimoji="1" lang="ja-JP" altLang="en-US" sz="900" dirty="0">
                          <a:solidFill>
                            <a:schemeClr val="tx1"/>
                          </a:solidFill>
                          <a:latin typeface="Meiryo UI" panose="020B0604030504040204" pitchFamily="50" charset="-128"/>
                          <a:ea typeface="Meiryo UI" panose="020B0604030504040204" pitchFamily="50" charset="-128"/>
                        </a:rPr>
                        <a:t>「水都関連施設」及び「その他維持管理を要する施設」は、類似施設の国基準を基に点検・評価の考え方を次期計画に追加可能なものと、明確な基準がないため、これまでの取組（損傷状況の把握・蓄積）を継続するものに分類し、各々の考え</a:t>
                      </a:r>
                      <a:r>
                        <a:rPr lang="ja-JP" altLang="en-US" sz="900" dirty="0">
                          <a:latin typeface="Meiryo UI" panose="020B0604030504040204" pitchFamily="50" charset="-128"/>
                          <a:ea typeface="Meiryo UI" panose="020B0604030504040204" pitchFamily="50" charset="-128"/>
                        </a:rPr>
                        <a:t>方を</a:t>
                      </a:r>
                      <a:r>
                        <a:rPr kumimoji="1" lang="ja-JP" altLang="en-US" sz="900" dirty="0">
                          <a:solidFill>
                            <a:schemeClr val="tx1"/>
                          </a:solidFill>
                          <a:latin typeface="Meiryo UI" panose="020B0604030504040204" pitchFamily="50" charset="-128"/>
                          <a:ea typeface="Meiryo UI" panose="020B0604030504040204" pitchFamily="50" charset="-128"/>
                        </a:rPr>
                        <a:t>次期計画に追加する。</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32527297"/>
                  </a:ext>
                </a:extLst>
              </a:tr>
            </a:tbl>
          </a:graphicData>
        </a:graphic>
      </p:graphicFrame>
      <p:sp>
        <p:nvSpPr>
          <p:cNvPr id="12" name="テキスト ボックス 11">
            <a:extLst>
              <a:ext uri="{FF2B5EF4-FFF2-40B4-BE49-F238E27FC236}">
                <a16:creationId xmlns:a16="http://schemas.microsoft.com/office/drawing/2014/main" id="{B5E914B6-62AE-41BE-9315-0E5F06F13025}"/>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４．まとめ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7" name="テキスト ボックス 16">
            <a:extLst>
              <a:ext uri="{FF2B5EF4-FFF2-40B4-BE49-F238E27FC236}">
                <a16:creationId xmlns:a16="http://schemas.microsoft.com/office/drawing/2014/main" id="{3EA4ACE9-5F0C-4EBC-8A76-1D0E5181971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４－１　現計画の検証に基づく課題と対応方針</a:t>
            </a:r>
            <a:endParaRPr kumimoji="1" lang="ja-JP" altLang="en-US" sz="2400" dirty="0">
              <a:latin typeface="Meiryo UI" pitchFamily="50" charset="-128"/>
              <a:ea typeface="Meiryo UI" pitchFamily="50" charset="-128"/>
              <a:cs typeface="Meiryo UI" pitchFamily="50" charset="-128"/>
            </a:endParaRPr>
          </a:p>
        </p:txBody>
      </p:sp>
      <p:sp>
        <p:nvSpPr>
          <p:cNvPr id="8" name="テキスト ボックス 7">
            <a:extLst>
              <a:ext uri="{FF2B5EF4-FFF2-40B4-BE49-F238E27FC236}">
                <a16:creationId xmlns:a16="http://schemas.microsoft.com/office/drawing/2014/main" id="{E36C39CB-E15F-4DFD-8726-4990C245E2CB}"/>
              </a:ext>
            </a:extLst>
          </p:cNvPr>
          <p:cNvSpPr txBox="1"/>
          <p:nvPr/>
        </p:nvSpPr>
        <p:spPr>
          <a:xfrm>
            <a:off x="24944" y="936520"/>
            <a:ext cx="296288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１．施設の点検・評価方法</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BF8E6003-4835-4101-BAF6-7A961B4196C3}"/>
              </a:ext>
            </a:extLst>
          </p:cNvPr>
          <p:cNvSpPr txBox="1"/>
          <p:nvPr/>
        </p:nvSpPr>
        <p:spPr>
          <a:xfrm>
            <a:off x="2020352" y="6586313"/>
            <a:ext cx="6120680" cy="246221"/>
          </a:xfrm>
          <a:prstGeom prst="rect">
            <a:avLst/>
          </a:prstGeom>
          <a:noFill/>
          <a:ln w="19050">
            <a:noFill/>
          </a:ln>
        </p:spPr>
        <p:txBody>
          <a:bodyPr wrap="square" rtlCol="0">
            <a:spAutoFit/>
          </a:bodyPr>
          <a:lstStyle/>
          <a:p>
            <a:r>
              <a:rPr kumimoji="1" lang="en-US" altLang="ja-JP" sz="1000" dirty="0">
                <a:latin typeface="Meiryo UI" pitchFamily="50" charset="-128"/>
                <a:ea typeface="Meiryo UI" pitchFamily="50" charset="-128"/>
                <a:cs typeface="Meiryo UI" pitchFamily="50" charset="-128"/>
              </a:rPr>
              <a:t>A:</a:t>
            </a:r>
            <a:r>
              <a:rPr kumimoji="1" lang="ja-JP" altLang="en-US" sz="1000" dirty="0">
                <a:latin typeface="Meiryo UI" pitchFamily="50" charset="-128"/>
                <a:ea typeface="Meiryo UI" pitchFamily="50" charset="-128"/>
                <a:cs typeface="Meiryo UI" pitchFamily="50" charset="-128"/>
              </a:rPr>
              <a:t>体制の維持　</a:t>
            </a:r>
            <a:r>
              <a:rPr kumimoji="1" lang="en-US" altLang="ja-JP" sz="1000" dirty="0">
                <a:latin typeface="Meiryo UI" pitchFamily="50" charset="-128"/>
                <a:ea typeface="Meiryo UI" pitchFamily="50" charset="-128"/>
                <a:cs typeface="Meiryo UI" pitchFamily="50" charset="-128"/>
              </a:rPr>
              <a:t>B:</a:t>
            </a:r>
            <a:r>
              <a:rPr kumimoji="1" lang="ja-JP" altLang="en-US" sz="1000" dirty="0">
                <a:latin typeface="Meiryo UI" pitchFamily="50" charset="-128"/>
                <a:ea typeface="Meiryo UI" pitchFamily="50" charset="-128"/>
                <a:cs typeface="Meiryo UI" pitchFamily="50" charset="-128"/>
              </a:rPr>
              <a:t>点検が容易でない箇所の対応　</a:t>
            </a:r>
            <a:r>
              <a:rPr lang="en-US" altLang="ja-JP" sz="1000" dirty="0">
                <a:latin typeface="Meiryo UI" pitchFamily="50" charset="-128"/>
                <a:ea typeface="Meiryo UI" pitchFamily="50" charset="-128"/>
                <a:cs typeface="Meiryo UI" pitchFamily="50" charset="-128"/>
              </a:rPr>
              <a:t>C:</a:t>
            </a:r>
            <a:r>
              <a:rPr lang="ja-JP" altLang="en-US" sz="1000" dirty="0">
                <a:latin typeface="Meiryo UI" pitchFamily="50" charset="-128"/>
                <a:ea typeface="Meiryo UI" pitchFamily="50" charset="-128"/>
                <a:cs typeface="Meiryo UI" pitchFamily="50" charset="-128"/>
              </a:rPr>
              <a:t>評価基準　</a:t>
            </a:r>
            <a:r>
              <a:rPr lang="en-US" altLang="ja-JP" sz="1000" dirty="0">
                <a:latin typeface="Meiryo UI" pitchFamily="50" charset="-128"/>
                <a:ea typeface="Meiryo UI" pitchFamily="50" charset="-128"/>
                <a:cs typeface="Meiryo UI" pitchFamily="50" charset="-128"/>
              </a:rPr>
              <a:t>D:</a:t>
            </a:r>
            <a:r>
              <a:rPr lang="ja-JP" altLang="en-US" sz="1000" dirty="0">
                <a:latin typeface="Meiryo UI" pitchFamily="50" charset="-128"/>
                <a:ea typeface="Meiryo UI" pitchFamily="50" charset="-128"/>
                <a:cs typeface="Meiryo UI" pitchFamily="50" charset="-128"/>
              </a:rPr>
              <a:t>現計画で未記載　</a:t>
            </a:r>
            <a:r>
              <a:rPr lang="en-US" altLang="ja-JP" sz="1000" dirty="0">
                <a:latin typeface="Meiryo UI" pitchFamily="50" charset="-128"/>
                <a:ea typeface="Meiryo UI" pitchFamily="50" charset="-128"/>
                <a:cs typeface="Meiryo UI" pitchFamily="50" charset="-128"/>
              </a:rPr>
              <a:t>E:</a:t>
            </a:r>
            <a:r>
              <a:rPr lang="ja-JP" altLang="en-US" sz="1000" dirty="0">
                <a:latin typeface="Meiryo UI" pitchFamily="50" charset="-128"/>
                <a:ea typeface="Meiryo UI" pitchFamily="50" charset="-128"/>
                <a:cs typeface="Meiryo UI" pitchFamily="50" charset="-128"/>
              </a:rPr>
              <a:t>点検間隔の設定</a:t>
            </a:r>
            <a:r>
              <a:rPr kumimoji="1" lang="ja-JP" altLang="en-US" sz="1000" dirty="0">
                <a:latin typeface="Meiryo UI" pitchFamily="50" charset="-128"/>
                <a:ea typeface="Meiryo UI" pitchFamily="50" charset="-128"/>
                <a:cs typeface="Meiryo UI" pitchFamily="50" charset="-128"/>
              </a:rPr>
              <a:t>　</a:t>
            </a:r>
          </a:p>
        </p:txBody>
      </p:sp>
      <p:sp>
        <p:nvSpPr>
          <p:cNvPr id="9" name="スライド番号プレースホルダー 17">
            <a:extLst>
              <a:ext uri="{FF2B5EF4-FFF2-40B4-BE49-F238E27FC236}">
                <a16:creationId xmlns:a16="http://schemas.microsoft.com/office/drawing/2014/main" id="{71A0CD1A-C0D1-46E1-A397-6A9FAC1214DD}"/>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27</a:t>
            </a:fld>
            <a:endParaRPr lang="ja-JP" altLang="en-US" dirty="0"/>
          </a:p>
        </p:txBody>
      </p:sp>
    </p:spTree>
    <p:extLst>
      <p:ext uri="{BB962C8B-B14F-4D97-AF65-F5344CB8AC3E}">
        <p14:creationId xmlns:p14="http://schemas.microsoft.com/office/powerpoint/2010/main" val="1666864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B5E914B6-62AE-41BE-9315-0E5F06F13025}"/>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４．まとめ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7" name="テキスト ボックス 16">
            <a:extLst>
              <a:ext uri="{FF2B5EF4-FFF2-40B4-BE49-F238E27FC236}">
                <a16:creationId xmlns:a16="http://schemas.microsoft.com/office/drawing/2014/main" id="{3EA4ACE9-5F0C-4EBC-8A76-1D0E5181971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４－１　現計画の検証に基づく課題と対応方針</a:t>
            </a:r>
            <a:endParaRPr kumimoji="1" lang="ja-JP" altLang="en-US" sz="2400"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51AD3216-5290-4A45-AB48-F83E3B98745C}"/>
              </a:ext>
            </a:extLst>
          </p:cNvPr>
          <p:cNvSpPr txBox="1"/>
          <p:nvPr/>
        </p:nvSpPr>
        <p:spPr>
          <a:xfrm>
            <a:off x="20320" y="1022177"/>
            <a:ext cx="478802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２．</a:t>
            </a:r>
            <a:r>
              <a:rPr lang="ja-JP" altLang="en-US" sz="1800" dirty="0">
                <a:latin typeface="Meiryo UI" panose="020B0604030504040204" pitchFamily="50" charset="-128"/>
                <a:ea typeface="Meiryo UI" panose="020B0604030504040204" pitchFamily="50" charset="-128"/>
              </a:rPr>
              <a:t>施設の更新フロー</a:t>
            </a:r>
            <a:endParaRPr kumimoji="1" lang="ja-JP" altLang="en-US" sz="2400" dirty="0">
              <a:latin typeface="Meiryo UI" panose="020B0604030504040204" pitchFamily="50" charset="-128"/>
              <a:ea typeface="Meiryo UI" panose="020B0604030504040204" pitchFamily="50" charset="-128"/>
            </a:endParaRPr>
          </a:p>
        </p:txBody>
      </p:sp>
      <p:graphicFrame>
        <p:nvGraphicFramePr>
          <p:cNvPr id="13" name="表 5">
            <a:extLst>
              <a:ext uri="{FF2B5EF4-FFF2-40B4-BE49-F238E27FC236}">
                <a16:creationId xmlns:a16="http://schemas.microsoft.com/office/drawing/2014/main" id="{7A9985BC-15A3-47F6-B932-EF2E8EF3763C}"/>
              </a:ext>
            </a:extLst>
          </p:cNvPr>
          <p:cNvGraphicFramePr>
            <a:graphicFrameLocks noGrp="1"/>
          </p:cNvGraphicFramePr>
          <p:nvPr>
            <p:extLst>
              <p:ext uri="{D42A27DB-BD31-4B8C-83A1-F6EECF244321}">
                <p14:modId xmlns:p14="http://schemas.microsoft.com/office/powerpoint/2010/main" val="1497455906"/>
              </p:ext>
            </p:extLst>
          </p:nvPr>
        </p:nvGraphicFramePr>
        <p:xfrm>
          <a:off x="108000" y="1627402"/>
          <a:ext cx="8928000" cy="1801597"/>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1842965497"/>
                    </a:ext>
                  </a:extLst>
                </a:gridCol>
                <a:gridCol w="1296000">
                  <a:extLst>
                    <a:ext uri="{9D8B030D-6E8A-4147-A177-3AD203B41FA5}">
                      <a16:colId xmlns:a16="http://schemas.microsoft.com/office/drawing/2014/main" val="3992923806"/>
                    </a:ext>
                  </a:extLst>
                </a:gridCol>
                <a:gridCol w="3132000">
                  <a:extLst>
                    <a:ext uri="{9D8B030D-6E8A-4147-A177-3AD203B41FA5}">
                      <a16:colId xmlns:a16="http://schemas.microsoft.com/office/drawing/2014/main" val="921328369"/>
                    </a:ext>
                  </a:extLst>
                </a:gridCol>
                <a:gridCol w="3384000">
                  <a:extLst>
                    <a:ext uri="{9D8B030D-6E8A-4147-A177-3AD203B41FA5}">
                      <a16:colId xmlns:a16="http://schemas.microsoft.com/office/drawing/2014/main" val="563398991"/>
                    </a:ext>
                  </a:extLst>
                </a:gridCol>
              </a:tblGrid>
              <a:tr h="477532">
                <a:tc>
                  <a:txBody>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施設</a:t>
                      </a:r>
                    </a:p>
                  </a:txBody>
                  <a:tcPr anchor="ctr"/>
                </a:tc>
                <a:tc>
                  <a:txBody>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項目</a:t>
                      </a:r>
                    </a:p>
                  </a:txBody>
                  <a:tcPr anchor="ctr"/>
                </a:tc>
                <a:tc>
                  <a:txBody>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課題</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bg1"/>
                          </a:solidFill>
                          <a:latin typeface="Meiryo UI" panose="020B0604030504040204" pitchFamily="50" charset="-128"/>
                          <a:ea typeface="Meiryo UI" panose="020B0604030504040204" pitchFamily="50" charset="-128"/>
                        </a:rPr>
                        <a:t>対応方針</a:t>
                      </a:r>
                    </a:p>
                  </a:txBody>
                  <a:tcPr anchor="ctr"/>
                </a:tc>
                <a:extLst>
                  <a:ext uri="{0D108BD9-81ED-4DB2-BD59-A6C34878D82A}">
                    <a16:rowId xmlns:a16="http://schemas.microsoft.com/office/drawing/2014/main" val="4087642139"/>
                  </a:ext>
                </a:extLst>
              </a:tr>
              <a:tr h="1324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堤防・護岸等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施設の更新フロー</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lang="ja-JP" altLang="en-US" sz="1100" dirty="0">
                          <a:latin typeface="Meiryo UI" pitchFamily="50" charset="-128"/>
                          <a:ea typeface="Meiryo UI" pitchFamily="50" charset="-128"/>
                          <a:cs typeface="Meiryo UI" pitchFamily="50" charset="-128"/>
                        </a:rPr>
                        <a:t>これまで、</a:t>
                      </a:r>
                      <a:r>
                        <a:rPr lang="ja-JP" altLang="en-US" sz="1100" dirty="0">
                          <a:solidFill>
                            <a:schemeClr val="tx1"/>
                          </a:solidFill>
                          <a:latin typeface="Meiryo UI" pitchFamily="50" charset="-128"/>
                          <a:ea typeface="Meiryo UI" pitchFamily="50" charset="-128"/>
                          <a:cs typeface="Meiryo UI" pitchFamily="50" charset="-128"/>
                        </a:rPr>
                        <a:t>現計画の更新等判定フローに基づき、</a:t>
                      </a:r>
                      <a:r>
                        <a:rPr lang="ja-JP" altLang="en-US" sz="1100" dirty="0">
                          <a:solidFill>
                            <a:schemeClr val="tx1"/>
                          </a:solidFill>
                          <a:latin typeface="Meiryo UI" panose="020B0604030504040204" pitchFamily="50" charset="-128"/>
                          <a:ea typeface="Meiryo UI" panose="020B0604030504040204" pitchFamily="50" charset="-128"/>
                        </a:rPr>
                        <a:t>護岸の損傷状況に応じ、ブロックの積み替えなどの対策を講じてきた一方で</a:t>
                      </a:r>
                      <a:r>
                        <a:rPr lang="ja-JP" altLang="en-US" sz="1100" dirty="0">
                          <a:solidFill>
                            <a:schemeClr val="tx1"/>
                          </a:solidFill>
                          <a:latin typeface="Meiryo UI" pitchFamily="50" charset="-128"/>
                          <a:ea typeface="Meiryo UI" pitchFamily="50" charset="-128"/>
                          <a:cs typeface="Meiryo UI" pitchFamily="50" charset="-128"/>
                        </a:rPr>
                        <a:t>、</a:t>
                      </a:r>
                      <a:r>
                        <a:rPr lang="ja-JP" altLang="en-US" sz="1100" b="0" u="none" dirty="0">
                          <a:solidFill>
                            <a:schemeClr val="tx1"/>
                          </a:solidFill>
                          <a:latin typeface="Meiryo UI" pitchFamily="50" charset="-128"/>
                          <a:ea typeface="Meiryo UI" pitchFamily="50" charset="-128"/>
                          <a:cs typeface="Meiryo UI" pitchFamily="50" charset="-128"/>
                        </a:rPr>
                        <a:t>過去</a:t>
                      </a:r>
                      <a:r>
                        <a:rPr lang="en-US" altLang="ja-JP" sz="1100" b="0" u="none" dirty="0">
                          <a:solidFill>
                            <a:schemeClr val="tx1"/>
                          </a:solidFill>
                          <a:latin typeface="Meiryo UI" pitchFamily="50" charset="-128"/>
                          <a:ea typeface="Meiryo UI" pitchFamily="50" charset="-128"/>
                          <a:cs typeface="Meiryo UI" pitchFamily="50" charset="-128"/>
                        </a:rPr>
                        <a:t>10</a:t>
                      </a:r>
                      <a:r>
                        <a:rPr lang="ja-JP" altLang="en-US" sz="1100" b="0" u="none" dirty="0">
                          <a:solidFill>
                            <a:schemeClr val="tx1"/>
                          </a:solidFill>
                          <a:latin typeface="Meiryo UI" pitchFamily="50" charset="-128"/>
                          <a:ea typeface="Meiryo UI" pitchFamily="50" charset="-128"/>
                          <a:cs typeface="Meiryo UI" pitchFamily="50" charset="-128"/>
                        </a:rPr>
                        <a:t>年間において、河床洗掘を要因とした老朽化護岸の被災が多数発生している。</a:t>
                      </a:r>
                      <a:endParaRPr kumimoji="1" lang="ja-JP" altLang="en-US" sz="1100" b="0" u="non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just"/>
                      <a:r>
                        <a:rPr lang="ja-JP" altLang="en-US" sz="1100" kern="100" dirty="0">
                          <a:latin typeface="Meiryo UI" panose="020B0604030504040204" pitchFamily="50" charset="-128"/>
                          <a:ea typeface="Meiryo UI" panose="020B0604030504040204" pitchFamily="50" charset="-128"/>
                        </a:rPr>
                        <a:t>河川護岸の更新等判定フローにおいて、河床低下や河床洗掘などの河道特性も、物理的視点としての評価項目に加え、計画的に実施していく。</a:t>
                      </a:r>
                      <a:endParaRPr lang="en-US" altLang="ja-JP" sz="11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2467710875"/>
                  </a:ext>
                </a:extLst>
              </a:tr>
            </a:tbl>
          </a:graphicData>
        </a:graphic>
      </p:graphicFrame>
      <p:sp>
        <p:nvSpPr>
          <p:cNvPr id="7" name="スライド番号プレースホルダー 17">
            <a:extLst>
              <a:ext uri="{FF2B5EF4-FFF2-40B4-BE49-F238E27FC236}">
                <a16:creationId xmlns:a16="http://schemas.microsoft.com/office/drawing/2014/main" id="{248B3F0A-3AAE-4015-A3FB-F56B9594003B}"/>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28</a:t>
            </a:fld>
            <a:endParaRPr kumimoji="1" lang="ja-JP" altLang="en-US" dirty="0"/>
          </a:p>
        </p:txBody>
      </p:sp>
    </p:spTree>
    <p:extLst>
      <p:ext uri="{BB962C8B-B14F-4D97-AF65-F5344CB8AC3E}">
        <p14:creationId xmlns:p14="http://schemas.microsoft.com/office/powerpoint/2010/main" val="1737714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A123EFC9-168A-4FF6-A2A9-CA6E2D88AA2F}"/>
              </a:ext>
            </a:extLst>
          </p:cNvPr>
          <p:cNvGraphicFramePr>
            <a:graphicFrameLocks noGrp="1"/>
          </p:cNvGraphicFramePr>
          <p:nvPr>
            <p:extLst>
              <p:ext uri="{D42A27DB-BD31-4B8C-83A1-F6EECF244321}">
                <p14:modId xmlns:p14="http://schemas.microsoft.com/office/powerpoint/2010/main" val="1779744398"/>
              </p:ext>
            </p:extLst>
          </p:nvPr>
        </p:nvGraphicFramePr>
        <p:xfrm>
          <a:off x="107752" y="1227580"/>
          <a:ext cx="8963808" cy="5284085"/>
        </p:xfrm>
        <a:graphic>
          <a:graphicData uri="http://schemas.openxmlformats.org/drawingml/2006/table">
            <a:tbl>
              <a:tblPr firstRow="1" bandRow="1">
                <a:tableStyleId>{5C22544A-7EE6-4342-B048-85BDC9FD1C3A}</a:tableStyleId>
              </a:tblPr>
              <a:tblGrid>
                <a:gridCol w="503808">
                  <a:extLst>
                    <a:ext uri="{9D8B030D-6E8A-4147-A177-3AD203B41FA5}">
                      <a16:colId xmlns:a16="http://schemas.microsoft.com/office/drawing/2014/main" val="2380116965"/>
                    </a:ext>
                  </a:extLst>
                </a:gridCol>
                <a:gridCol w="3888000">
                  <a:extLst>
                    <a:ext uri="{9D8B030D-6E8A-4147-A177-3AD203B41FA5}">
                      <a16:colId xmlns:a16="http://schemas.microsoft.com/office/drawing/2014/main" val="921328369"/>
                    </a:ext>
                  </a:extLst>
                </a:gridCol>
                <a:gridCol w="4572000">
                  <a:extLst>
                    <a:ext uri="{9D8B030D-6E8A-4147-A177-3AD203B41FA5}">
                      <a16:colId xmlns:a16="http://schemas.microsoft.com/office/drawing/2014/main" val="563398991"/>
                    </a:ext>
                  </a:extLst>
                </a:gridCol>
              </a:tblGrid>
              <a:tr h="355505">
                <a:tc gridSpan="2">
                  <a:txBody>
                    <a:bodyPr/>
                    <a:lstStyle/>
                    <a:p>
                      <a:pPr algn="ctr"/>
                      <a:r>
                        <a:rPr kumimoji="1" lang="ja-JP" altLang="en-US" sz="1600" b="0" u="none" dirty="0">
                          <a:solidFill>
                            <a:schemeClr val="bg1"/>
                          </a:solidFill>
                          <a:latin typeface="Meiryo UI" panose="020B0604030504040204" pitchFamily="50" charset="-128"/>
                          <a:ea typeface="Meiryo UI" panose="020B0604030504040204" pitchFamily="50" charset="-128"/>
                        </a:rPr>
                        <a:t>委員意見</a:t>
                      </a:r>
                    </a:p>
                  </a:txBody>
                  <a:tcPr anchor="ctr"/>
                </a:tc>
                <a:tc hMerge="1">
                  <a:txBody>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委員意見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bg1"/>
                          </a:solidFill>
                          <a:latin typeface="Meiryo UI" panose="020B0604030504040204" pitchFamily="50" charset="-128"/>
                          <a:ea typeface="Meiryo UI" panose="020B0604030504040204" pitchFamily="50" charset="-128"/>
                        </a:rPr>
                        <a:t>対応方針</a:t>
                      </a:r>
                    </a:p>
                  </a:txBody>
                  <a:tcPr anchor="ctr"/>
                </a:tc>
                <a:extLst>
                  <a:ext uri="{0D108BD9-81ED-4DB2-BD59-A6C34878D82A}">
                    <a16:rowId xmlns:a16="http://schemas.microsoft.com/office/drawing/2014/main" val="4087642139"/>
                  </a:ext>
                </a:extLst>
              </a:tr>
              <a:tr h="985716">
                <a:tc>
                  <a:txBody>
                    <a:bodyPr/>
                    <a:lstStyle/>
                    <a:p>
                      <a:pPr algn="ctr">
                        <a:defRPr/>
                      </a:pPr>
                      <a:r>
                        <a:rPr lang="ja-JP" altLang="en-US" sz="1400" b="0" u="none" dirty="0">
                          <a:solidFill>
                            <a:schemeClr val="tx1"/>
                          </a:solidFill>
                          <a:latin typeface="Meiryo UI" panose="020B0604030504040204" pitchFamily="50" charset="-128"/>
                          <a:ea typeface="Meiryo UI" panose="020B0604030504040204" pitchFamily="50" charset="-128"/>
                        </a:rPr>
                        <a:t>１</a:t>
                      </a:r>
                      <a:endParaRPr lang="en-US" altLang="ja-JP" sz="1400" b="0" u="non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100" b="0" u="none" dirty="0">
                          <a:latin typeface="Meiryo UI" panose="020B0604030504040204" pitchFamily="50" charset="-128"/>
                          <a:ea typeface="Meiryo UI" panose="020B0604030504040204" pitchFamily="50" charset="-128"/>
                        </a:rPr>
                        <a:t>適正な管理水準が審議会のテーマとなると考えている。</a:t>
                      </a:r>
                      <a:endParaRPr lang="en-US" altLang="ja-JP" sz="1100" b="0" u="none" dirty="0">
                        <a:latin typeface="Meiryo UI" panose="020B0604030504040204" pitchFamily="50" charset="-128"/>
                        <a:ea typeface="Meiryo UI" panose="020B0604030504040204" pitchFamily="50" charset="-128"/>
                      </a:endParaRPr>
                    </a:p>
                    <a:p>
                      <a:pPr>
                        <a:defRPr/>
                      </a:pPr>
                      <a:r>
                        <a:rPr lang="ja-JP" altLang="en-US" sz="1100" b="0" u="none" dirty="0">
                          <a:latin typeface="Meiryo UI" panose="020B0604030504040204" pitchFamily="50" charset="-128"/>
                          <a:ea typeface="Meiryo UI" panose="020B0604030504040204" pitchFamily="50" charset="-128"/>
                        </a:rPr>
                        <a:t>（全ての施設を健全性</a:t>
                      </a:r>
                      <a:r>
                        <a:rPr lang="en-US" altLang="ja-JP" sz="1100" b="0" u="none" dirty="0">
                          <a:latin typeface="Meiryo UI" panose="020B0604030504040204" pitchFamily="50" charset="-128"/>
                          <a:ea typeface="Meiryo UI" panose="020B0604030504040204" pitchFamily="50" charset="-128"/>
                        </a:rPr>
                        <a:t>Ⅰ</a:t>
                      </a:r>
                      <a:r>
                        <a:rPr lang="ja-JP" altLang="en-US" sz="1100" b="0" u="none" dirty="0">
                          <a:latin typeface="Meiryo UI" panose="020B0604030504040204" pitchFamily="50" charset="-128"/>
                          <a:ea typeface="Meiryo UI" panose="020B0604030504040204" pitchFamily="50" charset="-128"/>
                        </a:rPr>
                        <a:t>にすることを目指すこと自体はよいが、他に注力すべきことも多くあるため、そちらに回すことも必要。）</a:t>
                      </a:r>
                      <a:endParaRPr lang="en-US" altLang="ja-JP" sz="1600" b="0" u="non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r>
                        <a:rPr lang="ja-JP" altLang="en-US" sz="1100" b="0" u="none" dirty="0">
                          <a:latin typeface="Meiryo UI" panose="020B0604030504040204" pitchFamily="50" charset="-128"/>
                          <a:ea typeface="Meiryo UI" panose="020B0604030504040204" pitchFamily="50" charset="-128"/>
                        </a:rPr>
                        <a:t>○護岸等のコンクリート構造物は、自然外力等によって急激に損傷が拡大し、治水機能を失うことがあることから、護岸が死に体となるような損傷レベル（限界管理水準）に達する前で河道全体として治水機能が維持され、かつ計画的な補修を行える損傷レベルを目標管理水準として設定しており、これまで適切に対策を実施してきた。</a:t>
                      </a:r>
                    </a:p>
                    <a:p>
                      <a:r>
                        <a:rPr lang="ja-JP" altLang="en-US" sz="1100" b="0" u="none" dirty="0">
                          <a:latin typeface="Meiryo UI" panose="020B0604030504040204" pitchFamily="50" charset="-128"/>
                          <a:ea typeface="Meiryo UI" panose="020B0604030504040204" pitchFamily="50" charset="-128"/>
                        </a:rPr>
                        <a:t>○一方、対策を実施する上では、</a:t>
                      </a:r>
                      <a:r>
                        <a:rPr lang="ja-JP" altLang="en-US" sz="1100" b="0" u="none" kern="100" dirty="0">
                          <a:effectLst/>
                          <a:latin typeface="Meiryo UI" panose="020B0604030504040204" pitchFamily="50" charset="-128"/>
                          <a:ea typeface="Meiryo UI" panose="020B0604030504040204" pitchFamily="50" charset="-128"/>
                        </a:rPr>
                        <a:t>損傷種別毎の評価基準に基づき損傷度を評価し、さらに周辺の状況や構造等を踏まえ総合的に判断するものとしているが、</a:t>
                      </a:r>
                      <a:r>
                        <a:rPr lang="ja-JP" altLang="en-US" sz="1100" b="0" u="none" dirty="0">
                          <a:latin typeface="Meiryo UI" panose="020B0604030504040204" pitchFamily="50" charset="-128"/>
                          <a:ea typeface="Meiryo UI" panose="020B0604030504040204" pitchFamily="50" charset="-128"/>
                        </a:rPr>
                        <a:t>同じ損傷度として評価されたものでも、治水機能への影響の程度に大きく差が生じる場合がある。</a:t>
                      </a:r>
                      <a:endParaRPr lang="en-US" altLang="ja-JP" sz="1100" b="0" u="none" dirty="0">
                        <a:latin typeface="Meiryo UI" panose="020B0604030504040204" pitchFamily="50" charset="-128"/>
                        <a:ea typeface="Meiryo UI" panose="020B0604030504040204" pitchFamily="50" charset="-128"/>
                      </a:endParaRPr>
                    </a:p>
                    <a:p>
                      <a:r>
                        <a:rPr lang="ja-JP" altLang="en-US" sz="1100" b="0" u="none" dirty="0">
                          <a:latin typeface="Meiryo UI" panose="020B0604030504040204" pitchFamily="50" charset="-128"/>
                          <a:ea typeface="Meiryo UI" panose="020B0604030504040204" pitchFamily="50" charset="-128"/>
                        </a:rPr>
                        <a:t>○そのため、施設全体としての健全度を評価するための考え方を設定する。</a:t>
                      </a:r>
                      <a:endParaRPr lang="en-US" altLang="ja-JP" sz="1100" b="0" u="none"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67710875"/>
                  </a:ext>
                </a:extLst>
              </a:tr>
              <a:tr h="9857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２</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・施設の状態を単純に点数で評価するのではなく、性能が維持されているかを議論する必要がある。</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txBody>
                  <a:tcPr anchor="ctr"/>
                </a:tc>
                <a:tc vMerge="1">
                  <a:txBody>
                    <a:bodyPr/>
                    <a:lstStyle/>
                    <a:p>
                      <a:pPr algn="just"/>
                      <a:endParaRPr lang="en-US" altLang="ja-JP" sz="11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406115099"/>
                  </a:ext>
                </a:extLst>
              </a:tr>
              <a:tr h="9857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u="none" dirty="0">
                          <a:latin typeface="Meiryo UI" panose="020B0604030504040204" pitchFamily="50" charset="-128"/>
                          <a:ea typeface="Meiryo UI" panose="020B0604030504040204" pitchFamily="50" charset="-128"/>
                          <a:cs typeface="Times New Roman" panose="02020603050405020304" pitchFamily="18" charset="0"/>
                        </a:rPr>
                        <a:t>３</a:t>
                      </a:r>
                      <a:endParaRPr lang="en-US" altLang="ja-JP" sz="1400" b="0" u="none" dirty="0">
                        <a:latin typeface="Meiryo UI" panose="020B0604030504040204" pitchFamily="50" charset="-128"/>
                        <a:ea typeface="Meiryo UI" panose="020B0604030504040204" pitchFamily="50" charset="-128"/>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0" u="none" dirty="0">
                          <a:latin typeface="Meiryo UI" panose="020B0604030504040204" pitchFamily="50" charset="-128"/>
                          <a:ea typeface="Meiryo UI" panose="020B0604030504040204" pitchFamily="50" charset="-128"/>
                          <a:cs typeface="Times New Roman" panose="02020603050405020304" pitchFamily="18" charset="0"/>
                        </a:rPr>
                        <a:t>デジタル技術の活用等により、</a:t>
                      </a: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施設を</a:t>
                      </a:r>
                      <a:r>
                        <a:rPr lang="ja-JP" altLang="ja-JP" sz="1100" b="0" u="none" dirty="0">
                          <a:latin typeface="Meiryo UI" panose="020B0604030504040204" pitchFamily="50" charset="-128"/>
                          <a:ea typeface="Meiryo UI" panose="020B0604030504040204" pitchFamily="50" charset="-128"/>
                          <a:cs typeface="Times New Roman" panose="02020603050405020304" pitchFamily="18" charset="0"/>
                        </a:rPr>
                        <a:t>定量的に評価できれば効果的に強靭化を図ることができる</a:t>
                      </a: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b="0" u="none" dirty="0">
                        <a:latin typeface="Meiryo UI" panose="020B0604030504040204" pitchFamily="50" charset="-128"/>
                        <a:ea typeface="Meiryo UI" panose="020B0604030504040204" pitchFamily="50" charset="-128"/>
                        <a:cs typeface="Times New Roman" panose="02020603050405020304" pitchFamily="18" charset="0"/>
                      </a:endParaRPr>
                    </a:p>
                  </a:txBody>
                  <a:tcPr anchor="ctr"/>
                </a:tc>
                <a:tc rowSpan="2">
                  <a:txBody>
                    <a:bodyPr/>
                    <a:lstStyle/>
                    <a:p>
                      <a:r>
                        <a:rPr lang="ja-JP" altLang="en-US" sz="1100" b="0" u="none" dirty="0">
                          <a:latin typeface="Meiryo UI" panose="020B0604030504040204" pitchFamily="50" charset="-128"/>
                          <a:ea typeface="Meiryo UI" panose="020B0604030504040204" pitchFamily="50" charset="-128"/>
                        </a:rPr>
                        <a:t>○本府では、目視が容易でない箇所の補完や、直線区間等での点検の省力化を目的に、目視に代わる手法として、以下の新技術を試行的に導入してきた。</a:t>
                      </a:r>
                      <a:endParaRPr lang="en-US" altLang="ja-JP" sz="1100" b="0" u="none" dirty="0">
                        <a:latin typeface="Meiryo UI" panose="020B0604030504040204" pitchFamily="50" charset="-128"/>
                        <a:ea typeface="Meiryo UI" panose="020B0604030504040204" pitchFamily="50" charset="-128"/>
                      </a:endParaRPr>
                    </a:p>
                    <a:p>
                      <a:r>
                        <a:rPr lang="ja-JP" altLang="en-US" sz="1100" b="0" u="none" dirty="0">
                          <a:latin typeface="Meiryo UI" panose="020B0604030504040204" pitchFamily="50" charset="-128"/>
                          <a:ea typeface="Meiryo UI" panose="020B0604030504040204" pitchFamily="50" charset="-128"/>
                        </a:rPr>
                        <a:t>　・ドローンにより取得した画像を活用し、護岸等の損傷状況を把握</a:t>
                      </a:r>
                    </a:p>
                    <a:p>
                      <a:r>
                        <a:rPr lang="ja-JP" altLang="en-US" sz="1100" b="0" u="none" dirty="0">
                          <a:latin typeface="Meiryo UI" panose="020B0604030504040204" pitchFamily="50" charset="-128"/>
                          <a:ea typeface="Meiryo UI" panose="020B0604030504040204" pitchFamily="50" charset="-128"/>
                        </a:rPr>
                        <a:t>　・電磁波レーダー装置を活用し、護岸背面の地中の空洞を発見、把握</a:t>
                      </a:r>
                    </a:p>
                    <a:p>
                      <a:r>
                        <a:rPr lang="ja-JP" altLang="en-US" sz="1100" b="0" u="none" dirty="0">
                          <a:latin typeface="Meiryo UI" panose="020B0604030504040204" pitchFamily="50" charset="-128"/>
                          <a:ea typeface="Meiryo UI" panose="020B0604030504040204" pitchFamily="50" charset="-128"/>
                        </a:rPr>
                        <a:t>　・レーザスキャナとカメラシステムを搭載した走行型画像計測器により点群デー</a:t>
                      </a:r>
                      <a:endParaRPr lang="en-US" altLang="ja-JP" sz="1100" b="0" u="none" dirty="0">
                        <a:latin typeface="Meiryo UI" panose="020B0604030504040204" pitchFamily="50" charset="-128"/>
                        <a:ea typeface="Meiryo UI" panose="020B0604030504040204" pitchFamily="50" charset="-128"/>
                      </a:endParaRPr>
                    </a:p>
                    <a:p>
                      <a:r>
                        <a:rPr lang="ja-JP" altLang="en-US" sz="1100" b="0" u="none" dirty="0">
                          <a:latin typeface="Meiryo UI" panose="020B0604030504040204" pitchFamily="50" charset="-128"/>
                          <a:ea typeface="Meiryo UI" panose="020B0604030504040204" pitchFamily="50" charset="-128"/>
                        </a:rPr>
                        <a:t>　 タ</a:t>
                      </a:r>
                      <a:r>
                        <a:rPr lang="en-US" altLang="ja-JP" sz="1100" b="0" u="none" dirty="0">
                          <a:latin typeface="Meiryo UI" panose="020B0604030504040204" pitchFamily="50" charset="-128"/>
                          <a:ea typeface="Meiryo UI" panose="020B0604030504040204" pitchFamily="50" charset="-128"/>
                        </a:rPr>
                        <a:t>+</a:t>
                      </a:r>
                      <a:r>
                        <a:rPr lang="ja-JP" altLang="en-US" sz="1100" b="0" u="none" dirty="0">
                          <a:latin typeface="Meiryo UI" panose="020B0604030504040204" pitchFamily="50" charset="-128"/>
                          <a:ea typeface="Meiryo UI" panose="020B0604030504040204" pitchFamily="50" charset="-128"/>
                        </a:rPr>
                        <a:t>画像を同時計測</a:t>
                      </a:r>
                      <a:endParaRPr lang="en-US" altLang="ja-JP" sz="1100" b="0" u="none" dirty="0">
                        <a:latin typeface="Meiryo UI" panose="020B0604030504040204" pitchFamily="50" charset="-128"/>
                        <a:ea typeface="Meiryo UI" panose="020B0604030504040204" pitchFamily="50" charset="-128"/>
                      </a:endParaRPr>
                    </a:p>
                    <a:p>
                      <a:endParaRPr lang="en-US" altLang="ja-JP" sz="1100" b="0" u="none" dirty="0">
                        <a:latin typeface="Meiryo UI" panose="020B0604030504040204" pitchFamily="50" charset="-128"/>
                        <a:ea typeface="Meiryo UI" panose="020B0604030504040204" pitchFamily="50" charset="-128"/>
                      </a:endParaRPr>
                    </a:p>
                    <a:p>
                      <a:r>
                        <a:rPr lang="ja-JP" altLang="en-US" sz="1100" b="0" u="none" dirty="0">
                          <a:latin typeface="Meiryo UI" panose="020B0604030504040204" pitchFamily="50" charset="-128"/>
                          <a:ea typeface="Meiryo UI" panose="020B0604030504040204" pitchFamily="50" charset="-128"/>
                        </a:rPr>
                        <a:t>○ デジタル技術により取得した点検データと過去の蓄積データとの整合性、継承性に留意し、検討していく。</a:t>
                      </a:r>
                      <a:endParaRPr lang="en-US" altLang="ja-JP" sz="1100" b="0" u="none"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33270654"/>
                  </a:ext>
                </a:extLst>
              </a:tr>
              <a:tr h="985716">
                <a:tc>
                  <a:txBody>
                    <a:bodyPr/>
                    <a:lstStyle/>
                    <a:p>
                      <a:pPr algn="ctr"/>
                      <a:r>
                        <a:rPr kumimoji="1" lang="ja-JP" altLang="en-US" sz="1400" b="0" u="none" dirty="0">
                          <a:solidFill>
                            <a:schemeClr val="tx1"/>
                          </a:solidFill>
                          <a:latin typeface="Meiryo UI" panose="020B0604030504040204" pitchFamily="50" charset="-128"/>
                          <a:ea typeface="Meiryo UI" panose="020B0604030504040204" pitchFamily="50" charset="-128"/>
                        </a:rPr>
                        <a:t>４</a:t>
                      </a:r>
                    </a:p>
                  </a:txBody>
                  <a:tcPr anchor="ctr"/>
                </a:tc>
                <a:tc>
                  <a:txBody>
                    <a:bodyPr/>
                    <a:lstStyle/>
                    <a:p>
                      <a:pPr>
                        <a:defRPr/>
                      </a:pPr>
                      <a:r>
                        <a:rPr lang="ja-JP" altLang="en-US" sz="1100" b="0" u="none" dirty="0">
                          <a:latin typeface="Meiryo UI" panose="020B0604030504040204" pitchFamily="50" charset="-128"/>
                          <a:ea typeface="Meiryo UI" panose="020B0604030504040204" pitchFamily="50" charset="-128"/>
                        </a:rPr>
                        <a:t>・点検に新技術を取り入れた場合に、これまでの点検方法、評価とのデータの整合性、継承性に留意する必要がある。</a:t>
                      </a:r>
                      <a:endParaRPr lang="en-US" altLang="ja-JP" sz="1100" b="0" u="none" dirty="0">
                        <a:latin typeface="Meiryo UI" panose="020B0604030504040204" pitchFamily="50" charset="-128"/>
                        <a:ea typeface="Meiryo UI" panose="020B0604030504040204" pitchFamily="50" charset="-128"/>
                      </a:endParaRPr>
                    </a:p>
                    <a:p>
                      <a:pPr>
                        <a:defRPr/>
                      </a:pPr>
                      <a:r>
                        <a:rPr lang="ja-JP" altLang="en-US" sz="1100" b="0" u="none" dirty="0">
                          <a:latin typeface="Meiryo UI" panose="020B0604030504040204" pitchFamily="50" charset="-128"/>
                          <a:ea typeface="Meiryo UI" panose="020B0604030504040204" pitchFamily="50" charset="-128"/>
                        </a:rPr>
                        <a:t>（新たなデータを取り入れた結果、評価が合わなくなってしまってはいけない。）</a:t>
                      </a:r>
                      <a:endParaRPr lang="en-US" altLang="ja-JP" sz="1100" b="0" u="none" dirty="0">
                        <a:latin typeface="Meiryo UI" panose="020B0604030504040204" pitchFamily="50" charset="-128"/>
                        <a:ea typeface="Meiryo UI" panose="020B0604030504040204" pitchFamily="50" charset="-128"/>
                      </a:endParaRPr>
                    </a:p>
                  </a:txBody>
                  <a:tcPr anchor="ctr"/>
                </a:tc>
                <a:tc vMerge="1">
                  <a:txBody>
                    <a:bodyPr/>
                    <a:lstStyle/>
                    <a:p>
                      <a:pPr algn="just"/>
                      <a:endParaRPr lang="en-US" altLang="ja-JP" sz="11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666076832"/>
                  </a:ext>
                </a:extLst>
              </a:tr>
              <a:tr h="985716">
                <a:tc>
                  <a:txBody>
                    <a:bodyPr/>
                    <a:lstStyle/>
                    <a:p>
                      <a:pPr algn="ctr"/>
                      <a:r>
                        <a:rPr kumimoji="1" lang="ja-JP" altLang="en-US" sz="1400" b="0" u="none"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・近年の気候変動により外力が増大していることから、維持するだけでなく、強化しなければならない箇所も出てくる。</a:t>
                      </a:r>
                      <a:endParaRPr lang="en-US" altLang="ja-JP" sz="1200" b="0" u="none" dirty="0">
                        <a:latin typeface="Meiryo UI" panose="020B0604030504040204" pitchFamily="50" charset="-128"/>
                        <a:ea typeface="Meiryo UI" panose="020B0604030504040204" pitchFamily="50" charset="-128"/>
                        <a:cs typeface="Times New Roman" panose="02020603050405020304" pitchFamily="18" charset="0"/>
                      </a:endParaRPr>
                    </a:p>
                  </a:txBody>
                  <a:tcPr anchor="ctr"/>
                </a:tc>
                <a:tc>
                  <a:txBody>
                    <a:bodyPr/>
                    <a:lstStyle/>
                    <a:p>
                      <a:pPr algn="l"/>
                      <a:r>
                        <a:rPr lang="ja-JP" altLang="en-US" sz="1100" b="0" u="none" dirty="0">
                          <a:latin typeface="Meiryo UI" pitchFamily="50" charset="-128"/>
                          <a:ea typeface="Meiryo UI" pitchFamily="50" charset="-128"/>
                          <a:cs typeface="Meiryo UI" pitchFamily="50" charset="-128"/>
                        </a:rPr>
                        <a:t>○大阪府における大雨の回数の増加傾向や、河川洗掘に起因した被災が多い実態を踏まえ、これまでの護岸更新に加え、さらなる効果的な予防保全を図るため、河床低下や河川洗掘などの河道特性も評価し、計画的に更新していく。</a:t>
                      </a:r>
                      <a:endParaRPr lang="en-US" altLang="ja-JP" sz="1100" b="0" u="none" dirty="0">
                        <a:latin typeface="Meiryo UI" pitchFamily="50" charset="-128"/>
                        <a:ea typeface="Meiryo UI" pitchFamily="50" charset="-128"/>
                        <a:cs typeface="Meiryo UI" pitchFamily="50" charset="-128"/>
                      </a:endParaRPr>
                    </a:p>
                  </a:txBody>
                  <a:tcPr anchor="ctr"/>
                </a:tc>
                <a:extLst>
                  <a:ext uri="{0D108BD9-81ED-4DB2-BD59-A6C34878D82A}">
                    <a16:rowId xmlns:a16="http://schemas.microsoft.com/office/drawing/2014/main" val="1929750904"/>
                  </a:ext>
                </a:extLst>
              </a:tr>
            </a:tbl>
          </a:graphicData>
        </a:graphic>
      </p:graphicFrame>
      <p:sp>
        <p:nvSpPr>
          <p:cNvPr id="12" name="テキスト ボックス 11">
            <a:extLst>
              <a:ext uri="{FF2B5EF4-FFF2-40B4-BE49-F238E27FC236}">
                <a16:creationId xmlns:a16="http://schemas.microsoft.com/office/drawing/2014/main" id="{B5E914B6-62AE-41BE-9315-0E5F06F13025}"/>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４．</a:t>
            </a:r>
            <a:r>
              <a:rPr kumimoji="1" lang="ja-JP" altLang="en-US" sz="2800" dirty="0">
                <a:solidFill>
                  <a:schemeClr val="bg1"/>
                </a:solidFill>
                <a:latin typeface="Meiryo UI" panose="020B0604030504040204" pitchFamily="50" charset="-128"/>
                <a:ea typeface="Meiryo UI" panose="020B0604030504040204" pitchFamily="50" charset="-128"/>
              </a:rPr>
              <a:t>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12C8B946-F3D0-45BA-9D4F-8CEB457C5ABC}"/>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４－２　</a:t>
            </a:r>
            <a:r>
              <a:rPr kumimoji="1" lang="ja-JP" altLang="en-US" sz="2400" dirty="0">
                <a:latin typeface="Meiryo UI" panose="020B0604030504040204" pitchFamily="50" charset="-128"/>
                <a:ea typeface="Meiryo UI" panose="020B0604030504040204" pitchFamily="50" charset="-128"/>
              </a:rPr>
              <a:t>第１回審議会の委員からの意見と対応方針</a:t>
            </a:r>
            <a:endParaRPr kumimoji="1" lang="ja-JP" altLang="en-US" sz="2400" dirty="0">
              <a:latin typeface="Meiryo UI" pitchFamily="50" charset="-128"/>
              <a:ea typeface="Meiryo UI" pitchFamily="50" charset="-128"/>
              <a:cs typeface="Meiryo UI" pitchFamily="50" charset="-128"/>
            </a:endParaRPr>
          </a:p>
        </p:txBody>
      </p:sp>
      <p:sp>
        <p:nvSpPr>
          <p:cNvPr id="9" name="スライド番号プレースホルダー 17">
            <a:extLst>
              <a:ext uri="{FF2B5EF4-FFF2-40B4-BE49-F238E27FC236}">
                <a16:creationId xmlns:a16="http://schemas.microsoft.com/office/drawing/2014/main" id="{4D3CFC02-0C9D-4736-AB7D-0FD2E9C3D3CB}"/>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29</a:t>
            </a:fld>
            <a:endParaRPr kumimoji="1" lang="ja-JP" altLang="en-US" dirty="0"/>
          </a:p>
        </p:txBody>
      </p:sp>
    </p:spTree>
    <p:extLst>
      <p:ext uri="{BB962C8B-B14F-4D97-AF65-F5344CB8AC3E}">
        <p14:creationId xmlns:p14="http://schemas.microsoft.com/office/powerpoint/2010/main" val="155724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１．河川管理施設の現状</a:t>
            </a:r>
          </a:p>
        </p:txBody>
      </p:sp>
      <p:sp>
        <p:nvSpPr>
          <p:cNvPr id="6" name="テキスト ボックス 5"/>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１－１　対象施設の推移</a:t>
            </a:r>
            <a:endParaRPr kumimoji="1" lang="ja-JP" altLang="en-US" sz="2400" dirty="0">
              <a:latin typeface="Meiryo UI" pitchFamily="50" charset="-128"/>
              <a:ea typeface="Meiryo UI" pitchFamily="50" charset="-128"/>
              <a:cs typeface="Meiryo UI" pitchFamily="50" charset="-128"/>
            </a:endParaRPr>
          </a:p>
        </p:txBody>
      </p:sp>
      <p:sp>
        <p:nvSpPr>
          <p:cNvPr id="10" name="テキスト ボックス 9"/>
          <p:cNvSpPr txBox="1"/>
          <p:nvPr/>
        </p:nvSpPr>
        <p:spPr>
          <a:xfrm>
            <a:off x="106600" y="967555"/>
            <a:ext cx="8928992" cy="338554"/>
          </a:xfrm>
          <a:prstGeom prst="rect">
            <a:avLst/>
          </a:prstGeom>
          <a:noFill/>
          <a:ln w="19050">
            <a:noFill/>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大阪府における河川・砂防・ダム管理施設は現計画策定時（平成</a:t>
            </a:r>
            <a:r>
              <a:rPr kumimoji="1" lang="en-US" altLang="ja-JP" sz="1600" dirty="0">
                <a:latin typeface="Meiryo UI" pitchFamily="50" charset="-128"/>
                <a:ea typeface="Meiryo UI" pitchFamily="50" charset="-128"/>
                <a:cs typeface="Meiryo UI" pitchFamily="50" charset="-128"/>
              </a:rPr>
              <a:t>25</a:t>
            </a:r>
            <a:r>
              <a:rPr kumimoji="1" lang="ja-JP" altLang="en-US" sz="1600" dirty="0">
                <a:latin typeface="Meiryo UI" pitchFamily="50" charset="-128"/>
                <a:ea typeface="Meiryo UI" pitchFamily="50" charset="-128"/>
                <a:cs typeface="Meiryo UI" pitchFamily="50" charset="-128"/>
              </a:rPr>
              <a:t>年度末時点）より増加している。</a:t>
            </a:r>
          </a:p>
        </p:txBody>
      </p:sp>
      <p:graphicFrame>
        <p:nvGraphicFramePr>
          <p:cNvPr id="28" name="表 27">
            <a:extLst>
              <a:ext uri="{FF2B5EF4-FFF2-40B4-BE49-F238E27FC236}">
                <a16:creationId xmlns:a16="http://schemas.microsoft.com/office/drawing/2014/main" id="{1B798F8C-5644-D0B2-39B6-5E0793D7DFD3}"/>
              </a:ext>
            </a:extLst>
          </p:cNvPr>
          <p:cNvGraphicFramePr>
            <a:graphicFrameLocks noGrp="1"/>
          </p:cNvGraphicFramePr>
          <p:nvPr>
            <p:extLst>
              <p:ext uri="{D42A27DB-BD31-4B8C-83A1-F6EECF244321}">
                <p14:modId xmlns:p14="http://schemas.microsoft.com/office/powerpoint/2010/main" val="1954356859"/>
              </p:ext>
            </p:extLst>
          </p:nvPr>
        </p:nvGraphicFramePr>
        <p:xfrm>
          <a:off x="96847" y="1304824"/>
          <a:ext cx="8992214" cy="4976640"/>
        </p:xfrm>
        <a:graphic>
          <a:graphicData uri="http://schemas.openxmlformats.org/drawingml/2006/table">
            <a:tbl>
              <a:tblPr firstRow="1" firstCol="1" bandRow="1"/>
              <a:tblGrid>
                <a:gridCol w="881545">
                  <a:extLst>
                    <a:ext uri="{9D8B030D-6E8A-4147-A177-3AD203B41FA5}">
                      <a16:colId xmlns:a16="http://schemas.microsoft.com/office/drawing/2014/main" val="3624155978"/>
                    </a:ext>
                  </a:extLst>
                </a:gridCol>
                <a:gridCol w="828000">
                  <a:extLst>
                    <a:ext uri="{9D8B030D-6E8A-4147-A177-3AD203B41FA5}">
                      <a16:colId xmlns:a16="http://schemas.microsoft.com/office/drawing/2014/main" val="378111632"/>
                    </a:ext>
                  </a:extLst>
                </a:gridCol>
                <a:gridCol w="1476000">
                  <a:extLst>
                    <a:ext uri="{9D8B030D-6E8A-4147-A177-3AD203B41FA5}">
                      <a16:colId xmlns:a16="http://schemas.microsoft.com/office/drawing/2014/main" val="1997285205"/>
                    </a:ext>
                  </a:extLst>
                </a:gridCol>
                <a:gridCol w="864000">
                  <a:extLst>
                    <a:ext uri="{9D8B030D-6E8A-4147-A177-3AD203B41FA5}">
                      <a16:colId xmlns:a16="http://schemas.microsoft.com/office/drawing/2014/main" val="1403121226"/>
                    </a:ext>
                  </a:extLst>
                </a:gridCol>
                <a:gridCol w="796821">
                  <a:extLst>
                    <a:ext uri="{9D8B030D-6E8A-4147-A177-3AD203B41FA5}">
                      <a16:colId xmlns:a16="http://schemas.microsoft.com/office/drawing/2014/main" val="1238809840"/>
                    </a:ext>
                  </a:extLst>
                </a:gridCol>
                <a:gridCol w="644207">
                  <a:extLst>
                    <a:ext uri="{9D8B030D-6E8A-4147-A177-3AD203B41FA5}">
                      <a16:colId xmlns:a16="http://schemas.microsoft.com/office/drawing/2014/main" val="1911090256"/>
                    </a:ext>
                  </a:extLst>
                </a:gridCol>
                <a:gridCol w="468000">
                  <a:extLst>
                    <a:ext uri="{9D8B030D-6E8A-4147-A177-3AD203B41FA5}">
                      <a16:colId xmlns:a16="http://schemas.microsoft.com/office/drawing/2014/main" val="2604203406"/>
                    </a:ext>
                  </a:extLst>
                </a:gridCol>
                <a:gridCol w="468000">
                  <a:extLst>
                    <a:ext uri="{9D8B030D-6E8A-4147-A177-3AD203B41FA5}">
                      <a16:colId xmlns:a16="http://schemas.microsoft.com/office/drawing/2014/main" val="3247647178"/>
                    </a:ext>
                  </a:extLst>
                </a:gridCol>
                <a:gridCol w="504000">
                  <a:extLst>
                    <a:ext uri="{9D8B030D-6E8A-4147-A177-3AD203B41FA5}">
                      <a16:colId xmlns:a16="http://schemas.microsoft.com/office/drawing/2014/main" val="1854245405"/>
                    </a:ext>
                  </a:extLst>
                </a:gridCol>
                <a:gridCol w="468000">
                  <a:extLst>
                    <a:ext uri="{9D8B030D-6E8A-4147-A177-3AD203B41FA5}">
                      <a16:colId xmlns:a16="http://schemas.microsoft.com/office/drawing/2014/main" val="3989831065"/>
                    </a:ext>
                  </a:extLst>
                </a:gridCol>
                <a:gridCol w="1593641">
                  <a:extLst>
                    <a:ext uri="{9D8B030D-6E8A-4147-A177-3AD203B41FA5}">
                      <a16:colId xmlns:a16="http://schemas.microsoft.com/office/drawing/2014/main" val="2279428607"/>
                    </a:ext>
                  </a:extLst>
                </a:gridCol>
              </a:tblGrid>
              <a:tr h="216000">
                <a:tc rowSpan="2" gridSpan="3">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河川管理施設等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hMerge="1">
                  <a:txBody>
                    <a:bodyPr/>
                    <a:lstStyle/>
                    <a:p>
                      <a:endParaRPr kumimoji="1" lang="ja-JP" altLang="en-US"/>
                    </a:p>
                  </a:txBody>
                  <a:tcPr/>
                </a:tc>
                <a:tc rowSpan="2" hMerge="1">
                  <a:txBody>
                    <a:bodyPr/>
                    <a:lstStyle/>
                    <a:p>
                      <a:pPr algn="ctr"/>
                      <a:r>
                        <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河川管理施設</a:t>
                      </a:r>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現計画策定時</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H25</a:t>
                      </a: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年度末）</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更新時</a:t>
                      </a:r>
                      <a:endPar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R5</a:t>
                      </a: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年度末）</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増加分</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gridSpan="4">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現計画に記載（○</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あり、ー</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なし）</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備考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1300452528"/>
                  </a:ext>
                </a:extLst>
              </a:tr>
              <a:tr h="216000">
                <a:tc gridSpan="3" vMerge="1">
                  <a:txBody>
                    <a:bodyPr/>
                    <a:lstStyle/>
                    <a:p>
                      <a:pPr algn="ctr"/>
                      <a:endPar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vMerge="1">
                  <a:txBody>
                    <a:bodyPr/>
                    <a:lstStyle/>
                    <a:p>
                      <a:endParaRPr kumimoji="1" lang="ja-JP" altLang="en-US"/>
                    </a:p>
                  </a:txBody>
                  <a:tcPr/>
                </a:tc>
                <a:tc hMerge="1" vMerge="1">
                  <a:txBody>
                    <a:bodyPr/>
                    <a:lstStyle/>
                    <a:p>
                      <a:endParaRPr kumimoji="1" lang="ja-JP" altLang="en-US"/>
                    </a:p>
                  </a:txBody>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点検</a:t>
                      </a:r>
                      <a:r>
                        <a:rPr lang="en-US" alt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評価</a:t>
                      </a:r>
                      <a:r>
                        <a:rPr lang="en-US" alt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維持管</a:t>
                      </a:r>
                      <a:endParaRPr lang="en-US" alt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理手法</a:t>
                      </a:r>
                      <a:r>
                        <a:rPr lang="en-US" altLang="ja-JP" sz="7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※5</a:t>
                      </a:r>
                      <a:endParaRPr lang="ja-JP" sz="7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管理</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水準</a:t>
                      </a:r>
                      <a:r>
                        <a:rPr lang="en-US" alt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2428922682"/>
                  </a:ext>
                </a:extLst>
              </a:tr>
              <a:tr h="360000">
                <a:tc gridSpan="2">
                  <a:txBody>
                    <a:bodyPr/>
                    <a:lstStyle/>
                    <a:p>
                      <a:pPr algn="just"/>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①堤防・護岸等</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just"/>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堤防・護岸、特殊堤</a:t>
                      </a:r>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（コンクリート、鋼構造）</a:t>
                      </a:r>
                      <a:r>
                        <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、堰・床止</a:t>
                      </a:r>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工</a:t>
                      </a:r>
                      <a:r>
                        <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、河道</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777</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777</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管理延長</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1976959"/>
                  </a:ext>
                </a:extLst>
              </a:tr>
              <a:tr h="288000">
                <a:tc rowSpan="2" gridSpan="2">
                  <a:txBody>
                    <a:bodyPr/>
                    <a:lstStyle/>
                    <a:p>
                      <a:pPr algn="just"/>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②地下河川・地下調節池</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pPr algn="just"/>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地下河川</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15.5</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20.9</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5.4km</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寝屋川北部地下河川　</a:t>
                      </a:r>
                      <a:r>
                        <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9.7km</a:t>
                      </a:r>
                    </a:p>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寝屋川南部地下河川　</a:t>
                      </a:r>
                      <a:r>
                        <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11.2km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6859491"/>
                  </a:ext>
                </a:extLst>
              </a:tr>
              <a:tr h="288000">
                <a:tc gridSpan="2" vMerge="1">
                  <a:txBody>
                    <a:bodyPr/>
                    <a:lstStyle/>
                    <a:p>
                      <a:pPr algn="just"/>
                      <a:endParaRPr lang="ja-JP" sz="11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endParaRPr kumimoji="1" lang="ja-JP" altLang="en-US"/>
                    </a:p>
                  </a:txBody>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地下調節池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24</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26</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寝屋川流域　</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24</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その他流域　</a:t>
                      </a:r>
                      <a:r>
                        <a:rPr 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endParaRPr 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8603466"/>
                  </a:ext>
                </a:extLst>
              </a:tr>
              <a:tr h="252000">
                <a:tc rowSpan="4" gridSpan="2">
                  <a:txBody>
                    <a:bodyPr/>
                    <a:lstStyle/>
                    <a:p>
                      <a:pPr algn="just"/>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③砂防関係施設</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hMerge="1">
                  <a:txBody>
                    <a:bodyPr/>
                    <a:lstStyle/>
                    <a:p>
                      <a:pPr algn="just"/>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砂防堰堤</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（土堰堤含む）</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852</a:t>
                      </a:r>
                      <a:r>
                        <a:rPr lang="ja-JP"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1,038</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※1※2</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186</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0420109"/>
                  </a:ext>
                </a:extLst>
              </a:tr>
              <a:tr h="288000">
                <a:tc gridSpan="2"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endParaRPr kumimoji="1" lang="ja-JP" altLang="en-US"/>
                    </a:p>
                  </a:txBody>
                  <a:tcPr/>
                </a:tc>
                <a:tc>
                  <a:txBody>
                    <a:bodyPr/>
                    <a:lstStyle/>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渓流保全工</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92.1km</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92.1km</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1011240"/>
                  </a:ext>
                </a:extLst>
              </a:tr>
              <a:tr h="360000">
                <a:tc gridSpan="2"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endParaRPr kumimoji="1" lang="ja-JP" altLang="en-US"/>
                    </a:p>
                  </a:txBody>
                  <a:tcPr/>
                </a:tc>
                <a:tc>
                  <a:txBody>
                    <a:bodyPr/>
                    <a:lstStyle/>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急傾斜地崩壊防止施設</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（擁壁、法枠、アンカー等）</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178</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24</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3426173"/>
                  </a:ext>
                </a:extLst>
              </a:tr>
              <a:tr h="360000">
                <a:tc gridSpan="2"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endParaRPr kumimoji="1" lang="ja-JP" altLang="en-US"/>
                    </a:p>
                  </a:txBody>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地すべり</a:t>
                      </a: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防止</a:t>
                      </a:r>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施設</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（集水井、横ボーリング、杭等）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13</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5</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7665458"/>
                  </a:ext>
                </a:extLst>
              </a:tr>
              <a:tr h="252000">
                <a:tc rowSpan="2" gridSpan="2">
                  <a:txBody>
                    <a:bodyPr/>
                    <a:lstStyle/>
                    <a:p>
                      <a:pPr algn="just"/>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④ダム</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pPr algn="just"/>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均一型フィルダム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ー</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狭山池ダム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4346420"/>
                  </a:ext>
                </a:extLst>
              </a:tr>
              <a:tr h="252000">
                <a:tc gridSpan="2"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endParaRPr kumimoji="1" lang="ja-JP" altLang="en-US"/>
                    </a:p>
                  </a:txBody>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中央心壁型ロックフィルダム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箕面川ダム</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、安威川ダム</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1769869"/>
                  </a:ext>
                </a:extLst>
              </a:tr>
              <a:tr h="252000">
                <a:tc rowSpan="7">
                  <a:txBody>
                    <a:bodyPr/>
                    <a:lstStyle/>
                    <a:p>
                      <a:pPr algn="just"/>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⑤その他施設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機械設備を有する排水機場等の土木構造物</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水門、</a:t>
                      </a:r>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樋門、</a:t>
                      </a:r>
                      <a:r>
                        <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排水機場、防潮扉等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112</a:t>
                      </a:r>
                      <a:r>
                        <a:rPr lang="ja-JP"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30</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18</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1612874"/>
                  </a:ext>
                </a:extLst>
              </a:tr>
              <a:tr h="252000">
                <a:tc vMerge="1">
                  <a:txBody>
                    <a:bodyPr/>
                    <a:lstStyle/>
                    <a:p>
                      <a:endParaRPr lang="ja-JP" altLang="en-US" sz="1100" dirty="0">
                        <a:solidFill>
                          <a:schemeClr val="tx1"/>
                        </a:solidFill>
                        <a:latin typeface="HG丸ｺﾞｼｯｸM-PRO" panose="020F0600000000000000" pitchFamily="50" charset="-128"/>
                        <a:ea typeface="HG丸ｺﾞｼｯｸM-PRO" panose="020F0600000000000000"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r>
                        <a:rPr lang="ja-JP" altLang="en-US" sz="800" dirty="0">
                          <a:solidFill>
                            <a:schemeClr val="tx1"/>
                          </a:solidFill>
                          <a:latin typeface="Meiryo UI" panose="020B0604030504040204" pitchFamily="50" charset="-128"/>
                          <a:ea typeface="Meiryo UI" panose="020B0604030504040204" pitchFamily="50" charset="-128"/>
                        </a:rPr>
                        <a:t>遊水地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dirty="0">
                          <a:solidFill>
                            <a:schemeClr val="tx1"/>
                          </a:solidFill>
                          <a:latin typeface="Meiryo UI" panose="020B0604030504040204" pitchFamily="50" charset="-128"/>
                          <a:ea typeface="Meiryo UI" panose="020B0604030504040204" pitchFamily="50" charset="-128"/>
                        </a:rPr>
                        <a:t>5</a:t>
                      </a:r>
                      <a:r>
                        <a:rPr lang="ja-JP" altLang="en-US" sz="1000" dirty="0">
                          <a:solidFill>
                            <a:schemeClr val="tx1"/>
                          </a:solidFill>
                          <a:latin typeface="Meiryo UI" panose="020B0604030504040204" pitchFamily="50" charset="-128"/>
                          <a:ea typeface="Meiryo UI" panose="020B0604030504040204" pitchFamily="50" charset="-128"/>
                        </a:rPr>
                        <a:t>箇所</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baseline="0" dirty="0">
                          <a:solidFill>
                            <a:schemeClr val="tx1"/>
                          </a:solidFill>
                          <a:latin typeface="Meiryo UI" panose="020B0604030504040204" pitchFamily="50" charset="-128"/>
                          <a:ea typeface="Meiryo UI" panose="020B0604030504040204" pitchFamily="50" charset="-128"/>
                        </a:rPr>
                        <a:t>5</a:t>
                      </a:r>
                      <a:r>
                        <a:rPr lang="ja-JP" altLang="en-US" sz="1000" baseline="0" dirty="0">
                          <a:solidFill>
                            <a:schemeClr val="tx1"/>
                          </a:solidFill>
                          <a:latin typeface="Meiryo UI" panose="020B0604030504040204" pitchFamily="50" charset="-128"/>
                          <a:ea typeface="Meiryo UI" panose="020B0604030504040204" pitchFamily="50" charset="-128"/>
                        </a:rPr>
                        <a:t>箇所</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寝屋川流域のみ</a:t>
                      </a:r>
                      <a:endParaRPr lang="ja-JP"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8003237"/>
                  </a:ext>
                </a:extLst>
              </a:tr>
              <a:tr h="252000">
                <a:tc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浄化施設</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７箇所</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0306950"/>
                  </a:ext>
                </a:extLst>
              </a:tr>
              <a:tr h="252000">
                <a:tc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調節池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zh-TW"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光明台調節池</a:t>
                      </a:r>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zh-TW"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住吉川防災調節池</a:t>
                      </a: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3159162"/>
                  </a:ext>
                </a:extLst>
              </a:tr>
              <a:tr h="252000">
                <a:tc vMerge="1">
                  <a:txBody>
                    <a:bodyPr/>
                    <a:lstStyle/>
                    <a:p>
                      <a:pPr algn="just"/>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⑤その他施設</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水都関連施設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船着場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9</a:t>
                      </a:r>
                      <a:r>
                        <a:rPr lang="ja-JP"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基</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2570917"/>
                  </a:ext>
                </a:extLst>
              </a:tr>
              <a:tr h="252000">
                <a:tc vMerge="1">
                  <a:txBody>
                    <a:bodyPr/>
                    <a:lstStyle/>
                    <a:p>
                      <a:pPr algn="just"/>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⑤その他施設</a:t>
                      </a:r>
                      <a:endParaRPr lang="en-US" alt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（水都関連施設）</a:t>
                      </a:r>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水都関連施設</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一式</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一式</a:t>
                      </a:r>
                      <a:endPar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八軒家浜、中之島バンクス、ふれあいの水辺、護岸ライトアップ施設等</a:t>
                      </a: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53166"/>
                  </a:ext>
                </a:extLst>
              </a:tr>
              <a:tr h="252000">
                <a:tc vMerge="1">
                  <a:txBody>
                    <a:bodyPr/>
                    <a:lstStyle/>
                    <a:p>
                      <a:pPr algn="just"/>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⑤その他施設</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その他維持管理を要する施設</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その他</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一式</a:t>
                      </a:r>
                      <a:r>
                        <a:rPr lang="en-US"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一式</a:t>
                      </a:r>
                      <a:endParaRPr 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河川管理用</a:t>
                      </a:r>
                      <a:r>
                        <a:rPr lang="zh-TW"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船舶</a:t>
                      </a: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zh-TW"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船着場、灯浮標、網場等</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8413764"/>
                  </a:ext>
                </a:extLst>
              </a:tr>
            </a:tbl>
          </a:graphicData>
        </a:graphic>
      </p:graphicFrame>
      <p:sp>
        <p:nvSpPr>
          <p:cNvPr id="12" name="テキスト ボックス 11">
            <a:extLst>
              <a:ext uri="{FF2B5EF4-FFF2-40B4-BE49-F238E27FC236}">
                <a16:creationId xmlns:a16="http://schemas.microsoft.com/office/drawing/2014/main" id="{A3ABD1EF-B20E-4387-A11E-C1C4DAB5CC5F}"/>
              </a:ext>
            </a:extLst>
          </p:cNvPr>
          <p:cNvSpPr txBox="1"/>
          <p:nvPr/>
        </p:nvSpPr>
        <p:spPr>
          <a:xfrm>
            <a:off x="4091464" y="6278381"/>
            <a:ext cx="1859129" cy="338554"/>
          </a:xfrm>
          <a:prstGeom prst="rect">
            <a:avLst/>
          </a:prstGeom>
          <a:noFill/>
          <a:ln w="19050">
            <a:noFill/>
          </a:ln>
        </p:spPr>
        <p:txBody>
          <a:bodyPr wrap="square" rtlCol="0">
            <a:spAutoFit/>
          </a:bodyPr>
          <a:lstStyle/>
          <a:p>
            <a:r>
              <a:rPr kumimoji="1" lang="en-US" altLang="ja-JP" sz="800" dirty="0">
                <a:latin typeface="Meiryo UI" pitchFamily="50" charset="-128"/>
                <a:ea typeface="Meiryo UI" pitchFamily="50" charset="-128"/>
                <a:cs typeface="Meiryo UI" pitchFamily="50" charset="-128"/>
              </a:rPr>
              <a:t>※1</a:t>
            </a:r>
            <a:r>
              <a:rPr kumimoji="1" lang="ja-JP" altLang="en-US" sz="800" dirty="0">
                <a:latin typeface="Meiryo UI" pitchFamily="50" charset="-128"/>
                <a:ea typeface="Meiryo UI" pitchFamily="50" charset="-128"/>
                <a:cs typeface="Meiryo UI" pitchFamily="50" charset="-128"/>
              </a:rPr>
              <a:t>　整備進捗等による追加</a:t>
            </a:r>
            <a:endParaRPr kumimoji="1"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※2</a:t>
            </a:r>
            <a:r>
              <a:rPr lang="ja-JP" altLang="en-US" sz="800" dirty="0">
                <a:latin typeface="Meiryo UI" pitchFamily="50" charset="-128"/>
                <a:ea typeface="Meiryo UI" pitchFamily="50" charset="-128"/>
                <a:cs typeface="Meiryo UI" pitchFamily="50" charset="-128"/>
              </a:rPr>
              <a:t>　管理項目として追加</a:t>
            </a:r>
            <a:endParaRPr kumimoji="1" lang="ja-JP" altLang="en-US" sz="800"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3494DE15-19B3-451C-A66B-19131CA50D4F}"/>
              </a:ext>
            </a:extLst>
          </p:cNvPr>
          <p:cNvSpPr txBox="1"/>
          <p:nvPr/>
        </p:nvSpPr>
        <p:spPr>
          <a:xfrm>
            <a:off x="5580112" y="6278381"/>
            <a:ext cx="3240360" cy="584775"/>
          </a:xfrm>
          <a:prstGeom prst="rect">
            <a:avLst/>
          </a:prstGeom>
          <a:noFill/>
          <a:ln w="19050">
            <a:noFill/>
          </a:ln>
        </p:spPr>
        <p:txBody>
          <a:bodyPr wrap="square" rtlCol="0">
            <a:spAutoFit/>
          </a:bodyPr>
          <a:lstStyle/>
          <a:p>
            <a:r>
              <a:rPr kumimoji="1" lang="en-US" altLang="ja-JP" sz="800" dirty="0">
                <a:latin typeface="Meiryo UI" pitchFamily="50" charset="-128"/>
                <a:ea typeface="Meiryo UI" pitchFamily="50" charset="-128"/>
                <a:cs typeface="Meiryo UI" pitchFamily="50" charset="-128"/>
              </a:rPr>
              <a:t>※3</a:t>
            </a:r>
            <a:r>
              <a:rPr kumimoji="1" lang="ja-JP" altLang="en-US" sz="800" dirty="0">
                <a:latin typeface="Meiryo UI" pitchFamily="50" charset="-128"/>
                <a:ea typeface="Meiryo UI" pitchFamily="50" charset="-128"/>
                <a:cs typeface="Meiryo UI" pitchFamily="50" charset="-128"/>
              </a:rPr>
              <a:t>　点検</a:t>
            </a:r>
            <a:r>
              <a:rPr lang="ja-JP" altLang="en-US" sz="800" dirty="0">
                <a:latin typeface="Meiryo UI" pitchFamily="50" charset="-128"/>
                <a:ea typeface="Meiryo UI" pitchFamily="50" charset="-128"/>
                <a:cs typeface="Meiryo UI" pitchFamily="50" charset="-128"/>
              </a:rPr>
              <a:t>目的、点検者、点検頻度等の具体的な点検方法を記載</a:t>
            </a:r>
            <a:endParaRPr kumimoji="1"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※4</a:t>
            </a:r>
            <a:r>
              <a:rPr lang="ja-JP" altLang="en-US" sz="800" dirty="0">
                <a:latin typeface="Meiryo UI" pitchFamily="50" charset="-128"/>
                <a:ea typeface="Meiryo UI" pitchFamily="50" charset="-128"/>
                <a:cs typeface="Meiryo UI" pitchFamily="50" charset="-128"/>
              </a:rPr>
              <a:t>　具体的な評価基準を記載</a:t>
            </a:r>
            <a:endParaRPr lang="en-US" altLang="ja-JP" sz="800" dirty="0">
              <a:latin typeface="Meiryo UI" pitchFamily="50" charset="-128"/>
              <a:ea typeface="Meiryo UI" pitchFamily="50" charset="-128"/>
              <a:cs typeface="Meiryo UI" pitchFamily="50" charset="-128"/>
            </a:endParaRPr>
          </a:p>
          <a:p>
            <a:r>
              <a:rPr kumimoji="1" lang="en-US" altLang="ja-JP" sz="800" dirty="0">
                <a:latin typeface="Meiryo UI" pitchFamily="50" charset="-128"/>
                <a:ea typeface="Meiryo UI" pitchFamily="50" charset="-128"/>
                <a:cs typeface="Meiryo UI" pitchFamily="50" charset="-128"/>
              </a:rPr>
              <a:t>※5</a:t>
            </a:r>
            <a:r>
              <a:rPr kumimoji="1" lang="ja-JP" altLang="en-US" sz="800" dirty="0">
                <a:latin typeface="Meiryo UI" pitchFamily="50" charset="-128"/>
                <a:ea typeface="Meiryo UI" pitchFamily="50" charset="-128"/>
                <a:cs typeface="Meiryo UI" pitchFamily="50" charset="-128"/>
              </a:rPr>
              <a:t>　施設に応じた具体的な</a:t>
            </a:r>
            <a:r>
              <a:rPr lang="ja-JP" altLang="en-US" sz="800" dirty="0">
                <a:latin typeface="Meiryo UI" pitchFamily="50" charset="-128"/>
                <a:ea typeface="Meiryo UI" pitchFamily="50" charset="-128"/>
                <a:cs typeface="Meiryo UI" pitchFamily="50" charset="-128"/>
              </a:rPr>
              <a:t>維持管理手法を</a:t>
            </a:r>
            <a:r>
              <a:rPr kumimoji="1" lang="ja-JP" altLang="en-US" sz="800" dirty="0">
                <a:latin typeface="Meiryo UI" pitchFamily="50" charset="-128"/>
                <a:ea typeface="Meiryo UI" pitchFamily="50" charset="-128"/>
                <a:cs typeface="Meiryo UI" pitchFamily="50" charset="-128"/>
              </a:rPr>
              <a:t>記載</a:t>
            </a:r>
            <a:endParaRPr kumimoji="1"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※6</a:t>
            </a:r>
            <a:r>
              <a:rPr lang="ja-JP" altLang="en-US" sz="800" dirty="0">
                <a:latin typeface="Meiryo UI" pitchFamily="50" charset="-128"/>
                <a:ea typeface="Meiryo UI" pitchFamily="50" charset="-128"/>
                <a:cs typeface="Meiryo UI" pitchFamily="50" charset="-128"/>
              </a:rPr>
              <a:t>　目標管理水準及び限界管理水準を記載</a:t>
            </a:r>
            <a:endParaRPr kumimoji="1" lang="ja-JP" altLang="en-US" sz="800" dirty="0">
              <a:latin typeface="Meiryo UI" pitchFamily="50" charset="-128"/>
              <a:ea typeface="Meiryo UI" pitchFamily="50" charset="-128"/>
              <a:cs typeface="Meiryo UI" pitchFamily="50" charset="-128"/>
            </a:endParaRPr>
          </a:p>
        </p:txBody>
      </p:sp>
      <p:sp>
        <p:nvSpPr>
          <p:cNvPr id="11" name="スライド番号プレースホルダー 17">
            <a:extLst>
              <a:ext uri="{FF2B5EF4-FFF2-40B4-BE49-F238E27FC236}">
                <a16:creationId xmlns:a16="http://schemas.microsoft.com/office/drawing/2014/main" id="{487B04D0-9EEF-46C0-A7F0-4320045132A9}"/>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a:t>
            </a:fld>
            <a:endParaRPr kumimoji="1" lang="ja-JP" altLang="en-US" dirty="0"/>
          </a:p>
        </p:txBody>
      </p:sp>
    </p:spTree>
    <p:extLst>
      <p:ext uri="{BB962C8B-B14F-4D97-AF65-F5344CB8AC3E}">
        <p14:creationId xmlns:p14="http://schemas.microsoft.com/office/powerpoint/2010/main" val="133742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a:extLst>
              <a:ext uri="{FF2B5EF4-FFF2-40B4-BE49-F238E27FC236}">
                <a16:creationId xmlns:a16="http://schemas.microsoft.com/office/drawing/2014/main" id="{C2D2EDA1-23E9-4732-41AC-F67C781A8982}"/>
              </a:ext>
            </a:extLst>
          </p:cNvPr>
          <p:cNvPicPr>
            <a:picLocks noChangeAspect="1"/>
          </p:cNvPicPr>
          <p:nvPr/>
        </p:nvPicPr>
        <p:blipFill>
          <a:blip r:embed="rId2"/>
          <a:stretch>
            <a:fillRect/>
          </a:stretch>
        </p:blipFill>
        <p:spPr>
          <a:xfrm>
            <a:off x="5968202" y="2060848"/>
            <a:ext cx="3158897" cy="2228918"/>
          </a:xfrm>
          <a:prstGeom prst="rect">
            <a:avLst/>
          </a:prstGeom>
        </p:spPr>
      </p:pic>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p>
        </p:txBody>
      </p:sp>
      <p:sp>
        <p:nvSpPr>
          <p:cNvPr id="6" name="テキスト ボックス 5"/>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18" name="スライド番号プレースホルダー 17"/>
          <p:cNvSpPr>
            <a:spLocks noGrp="1"/>
          </p:cNvSpPr>
          <p:nvPr>
            <p:ph type="sldNum" sz="quarter" idx="12"/>
          </p:nvPr>
        </p:nvSpPr>
        <p:spPr>
          <a:xfrm>
            <a:off x="8311712" y="6491883"/>
            <a:ext cx="832287" cy="365125"/>
          </a:xfrm>
        </p:spPr>
        <p:txBody>
          <a:bodyPr/>
          <a:lstStyle/>
          <a:p>
            <a:fld id="{682EF9F9-C4E8-46B2-BBF1-33E3162B856A}" type="slidenum">
              <a:rPr kumimoji="1" lang="ja-JP" altLang="en-US" smtClean="0"/>
              <a:t>4</a:t>
            </a:fld>
            <a:endParaRPr kumimoji="1" lang="ja-JP" altLang="en-US" dirty="0"/>
          </a:p>
        </p:txBody>
      </p:sp>
      <p:grpSp>
        <p:nvGrpSpPr>
          <p:cNvPr id="28" name="グループ化 27">
            <a:extLst>
              <a:ext uri="{FF2B5EF4-FFF2-40B4-BE49-F238E27FC236}">
                <a16:creationId xmlns:a16="http://schemas.microsoft.com/office/drawing/2014/main" id="{4CF4EBC6-02CF-41C1-B053-136D6AD14FC5}"/>
              </a:ext>
            </a:extLst>
          </p:cNvPr>
          <p:cNvGrpSpPr>
            <a:grpSpLocks noChangeAspect="1"/>
          </p:cNvGrpSpPr>
          <p:nvPr/>
        </p:nvGrpSpPr>
        <p:grpSpPr>
          <a:xfrm>
            <a:off x="5677650" y="4755348"/>
            <a:ext cx="3582339" cy="1460895"/>
            <a:chOff x="13937" y="4742467"/>
            <a:chExt cx="4900025" cy="1998252"/>
          </a:xfrm>
        </p:grpSpPr>
        <p:sp>
          <p:nvSpPr>
            <p:cNvPr id="29" name="テキスト ボックス 39">
              <a:extLst>
                <a:ext uri="{FF2B5EF4-FFF2-40B4-BE49-F238E27FC236}">
                  <a16:creationId xmlns:a16="http://schemas.microsoft.com/office/drawing/2014/main" id="{7CE70F88-8CE0-47F8-9FB4-323A9561CD8C}"/>
                </a:ext>
              </a:extLst>
            </p:cNvPr>
            <p:cNvSpPr txBox="1">
              <a:spLocks noChangeArrowheads="1"/>
            </p:cNvSpPr>
            <p:nvPr/>
          </p:nvSpPr>
          <p:spPr bwMode="auto">
            <a:xfrm>
              <a:off x="410273" y="6151340"/>
              <a:ext cx="4319588" cy="589379"/>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母数は、現在概ね施工年が把握できている</a:t>
              </a:r>
              <a:endParaRPr lang="en-US" altLang="ja-JP" sz="1100" dirty="0">
                <a:latin typeface="Meiryo UI" panose="020B0604030504040204" pitchFamily="50" charset="-128"/>
                <a:ea typeface="Meiryo UI" panose="020B0604030504040204" pitchFamily="50" charset="-128"/>
              </a:endParaRPr>
            </a:p>
            <a:p>
              <a:pPr algn="ctr" eaLnBrk="1" hangingPunct="1">
                <a:spcBef>
                  <a:spcPct val="0"/>
                </a:spcBef>
                <a:buFontTx/>
                <a:buNone/>
                <a:defRPr/>
              </a:pPr>
              <a:r>
                <a:rPr lang="ja-JP" altLang="en-US" sz="1100" dirty="0">
                  <a:latin typeface="Meiryo UI" panose="020B0604030504040204" pitchFamily="50" charset="-128"/>
                  <a:ea typeface="Meiryo UI" panose="020B0604030504040204" pitchFamily="50" charset="-128"/>
                </a:rPr>
                <a:t>ブロック積護岸約</a:t>
              </a:r>
              <a:r>
                <a:rPr lang="en-US" altLang="ja-JP" sz="1100" dirty="0">
                  <a:latin typeface="Meiryo UI" panose="020B0604030504040204" pitchFamily="50" charset="-128"/>
                  <a:ea typeface="Meiryo UI" panose="020B0604030504040204" pitchFamily="50" charset="-128"/>
                </a:rPr>
                <a:t>460㎞</a:t>
              </a:r>
              <a:endParaRPr lang="ja-JP" altLang="en-US" sz="1100" dirty="0">
                <a:latin typeface="Meiryo UI" panose="020B0604030504040204" pitchFamily="50" charset="-128"/>
                <a:ea typeface="Meiryo UI" panose="020B0604030504040204" pitchFamily="50" charset="-128"/>
              </a:endParaRPr>
            </a:p>
          </p:txBody>
        </p:sp>
        <p:sp>
          <p:nvSpPr>
            <p:cNvPr id="30" name="二等辺三角形 29">
              <a:extLst>
                <a:ext uri="{FF2B5EF4-FFF2-40B4-BE49-F238E27FC236}">
                  <a16:creationId xmlns:a16="http://schemas.microsoft.com/office/drawing/2014/main" id="{39C4E4C4-0B50-4F2E-82B9-6EF2E1D0E090}"/>
                </a:ext>
              </a:extLst>
            </p:cNvPr>
            <p:cNvSpPr/>
            <p:nvPr/>
          </p:nvSpPr>
          <p:spPr>
            <a:xfrm rot="5400000">
              <a:off x="1383361" y="5412915"/>
              <a:ext cx="792163" cy="204788"/>
            </a:xfrm>
            <a:prstGeom prst="triangle">
              <a:avLst/>
            </a:prstGeom>
            <a:solidFill>
              <a:schemeClr val="bg1">
                <a:lumMod val="75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ja-JP" altLang="en-US"/>
            </a:p>
          </p:txBody>
        </p:sp>
        <p:sp>
          <p:nvSpPr>
            <p:cNvPr id="31" name="二等辺三角形 30">
              <a:extLst>
                <a:ext uri="{FF2B5EF4-FFF2-40B4-BE49-F238E27FC236}">
                  <a16:creationId xmlns:a16="http://schemas.microsoft.com/office/drawing/2014/main" id="{5C7F6525-8E27-42FF-ADF7-183BA2AD16E1}"/>
                </a:ext>
              </a:extLst>
            </p:cNvPr>
            <p:cNvSpPr/>
            <p:nvPr/>
          </p:nvSpPr>
          <p:spPr>
            <a:xfrm rot="5400000">
              <a:off x="2942286" y="5412915"/>
              <a:ext cx="792163" cy="204788"/>
            </a:xfrm>
            <a:prstGeom prst="triangle">
              <a:avLst/>
            </a:prstGeom>
            <a:solidFill>
              <a:schemeClr val="bg1">
                <a:lumMod val="75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32" name="グラフ 31">
              <a:extLst>
                <a:ext uri="{FF2B5EF4-FFF2-40B4-BE49-F238E27FC236}">
                  <a16:creationId xmlns:a16="http://schemas.microsoft.com/office/drawing/2014/main" id="{5ECAB0BD-0915-4986-9D13-FCA0D3980D6F}"/>
                </a:ext>
              </a:extLst>
            </p:cNvPr>
            <p:cNvGraphicFramePr>
              <a:graphicFrameLocks/>
            </p:cNvGraphicFramePr>
            <p:nvPr>
              <p:extLst>
                <p:ext uri="{D42A27DB-BD31-4B8C-83A1-F6EECF244321}">
                  <p14:modId xmlns:p14="http://schemas.microsoft.com/office/powerpoint/2010/main" val="1593037377"/>
                </p:ext>
              </p:extLst>
            </p:nvPr>
          </p:nvGraphicFramePr>
          <p:xfrm>
            <a:off x="95416" y="4744723"/>
            <a:ext cx="1701762" cy="1516062"/>
          </p:xfrm>
          <a:graphic>
            <a:graphicData uri="http://schemas.openxmlformats.org/drawingml/2006/chart">
              <c:chart xmlns:c="http://schemas.openxmlformats.org/drawingml/2006/chart" xmlns:r="http://schemas.openxmlformats.org/officeDocument/2006/relationships" r:id="rId3"/>
            </a:graphicData>
          </a:graphic>
        </p:graphicFrame>
        <p:sp>
          <p:nvSpPr>
            <p:cNvPr id="33" name="テキスト ボックス 36">
              <a:extLst>
                <a:ext uri="{FF2B5EF4-FFF2-40B4-BE49-F238E27FC236}">
                  <a16:creationId xmlns:a16="http://schemas.microsoft.com/office/drawing/2014/main" id="{B2EBC774-0BEA-430A-885B-145764C9692C}"/>
                </a:ext>
              </a:extLst>
            </p:cNvPr>
            <p:cNvSpPr txBox="1">
              <a:spLocks noChangeArrowheads="1"/>
            </p:cNvSpPr>
            <p:nvPr/>
          </p:nvSpPr>
          <p:spPr bwMode="auto">
            <a:xfrm>
              <a:off x="13937" y="4975698"/>
              <a:ext cx="1030288" cy="5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年未満</a:t>
              </a:r>
              <a:endParaRPr lang="en-US" altLang="ja-JP" sz="900" dirty="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46%</a:t>
              </a:r>
              <a:endParaRPr lang="ja-JP" altLang="en-US" sz="900" dirty="0">
                <a:latin typeface="Meiryo UI" panose="020B0604030504040204" pitchFamily="50" charset="-128"/>
                <a:ea typeface="Meiryo UI" panose="020B0604030504040204" pitchFamily="50" charset="-128"/>
              </a:endParaRPr>
            </a:p>
          </p:txBody>
        </p:sp>
        <p:graphicFrame>
          <p:nvGraphicFramePr>
            <p:cNvPr id="34" name="グラフ 33">
              <a:extLst>
                <a:ext uri="{FF2B5EF4-FFF2-40B4-BE49-F238E27FC236}">
                  <a16:creationId xmlns:a16="http://schemas.microsoft.com/office/drawing/2014/main" id="{7497FEA8-F7DA-47FD-A781-1E67DB9547DF}"/>
                </a:ext>
              </a:extLst>
            </p:cNvPr>
            <p:cNvGraphicFramePr>
              <a:graphicFrameLocks/>
            </p:cNvGraphicFramePr>
            <p:nvPr>
              <p:extLst>
                <p:ext uri="{D42A27DB-BD31-4B8C-83A1-F6EECF244321}">
                  <p14:modId xmlns:p14="http://schemas.microsoft.com/office/powerpoint/2010/main" val="1829165611"/>
                </p:ext>
              </p:extLst>
            </p:nvPr>
          </p:nvGraphicFramePr>
          <p:xfrm>
            <a:off x="1676399" y="4742467"/>
            <a:ext cx="1677564" cy="15310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グラフ 35">
              <a:extLst>
                <a:ext uri="{FF2B5EF4-FFF2-40B4-BE49-F238E27FC236}">
                  <a16:creationId xmlns:a16="http://schemas.microsoft.com/office/drawing/2014/main" id="{2023C967-A5FC-44FE-9A4D-3C5647AF7AED}"/>
                </a:ext>
              </a:extLst>
            </p:cNvPr>
            <p:cNvGraphicFramePr>
              <a:graphicFrameLocks/>
            </p:cNvGraphicFramePr>
            <p:nvPr>
              <p:extLst>
                <p:ext uri="{D42A27DB-BD31-4B8C-83A1-F6EECF244321}">
                  <p14:modId xmlns:p14="http://schemas.microsoft.com/office/powerpoint/2010/main" val="1594411456"/>
                </p:ext>
              </p:extLst>
            </p:nvPr>
          </p:nvGraphicFramePr>
          <p:xfrm>
            <a:off x="3248634" y="4762503"/>
            <a:ext cx="1665328" cy="1519886"/>
          </p:xfrm>
          <a:graphic>
            <a:graphicData uri="http://schemas.openxmlformats.org/drawingml/2006/chart">
              <c:chart xmlns:c="http://schemas.openxmlformats.org/drawingml/2006/chart" xmlns:r="http://schemas.openxmlformats.org/officeDocument/2006/relationships" r:id="rId5"/>
            </a:graphicData>
          </a:graphic>
        </p:graphicFrame>
        <p:sp>
          <p:nvSpPr>
            <p:cNvPr id="37" name="テキスト ボックス 36">
              <a:extLst>
                <a:ext uri="{FF2B5EF4-FFF2-40B4-BE49-F238E27FC236}">
                  <a16:creationId xmlns:a16="http://schemas.microsoft.com/office/drawing/2014/main" id="{5130D679-C17B-4E96-AF09-DF8718E2F58A}"/>
                </a:ext>
              </a:extLst>
            </p:cNvPr>
            <p:cNvSpPr txBox="1">
              <a:spLocks noChangeArrowheads="1"/>
            </p:cNvSpPr>
            <p:nvPr/>
          </p:nvSpPr>
          <p:spPr bwMode="auto">
            <a:xfrm>
              <a:off x="837262" y="5610799"/>
              <a:ext cx="863600" cy="5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年超</a:t>
              </a:r>
              <a:endParaRPr lang="en-US" altLang="ja-JP" sz="900" dirty="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54%</a:t>
              </a:r>
              <a:endParaRPr lang="ja-JP" altLang="en-US" sz="900" dirty="0">
                <a:latin typeface="Meiryo UI" panose="020B0604030504040204" pitchFamily="50" charset="-128"/>
                <a:ea typeface="Meiryo UI" panose="020B0604030504040204" pitchFamily="50" charset="-128"/>
              </a:endParaRPr>
            </a:p>
          </p:txBody>
        </p:sp>
        <p:sp>
          <p:nvSpPr>
            <p:cNvPr id="38" name="テキスト ボックス 36">
              <a:extLst>
                <a:ext uri="{FF2B5EF4-FFF2-40B4-BE49-F238E27FC236}">
                  <a16:creationId xmlns:a16="http://schemas.microsoft.com/office/drawing/2014/main" id="{EA0DB98D-F4A3-4A99-943D-E408BE56E3D4}"/>
                </a:ext>
              </a:extLst>
            </p:cNvPr>
            <p:cNvSpPr txBox="1">
              <a:spLocks noChangeArrowheads="1"/>
            </p:cNvSpPr>
            <p:nvPr/>
          </p:nvSpPr>
          <p:spPr bwMode="auto">
            <a:xfrm>
              <a:off x="1626049" y="4917236"/>
              <a:ext cx="1030287" cy="5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年未満</a:t>
              </a:r>
              <a:endParaRPr lang="en-US" altLang="ja-JP" sz="900" dirty="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31%</a:t>
              </a:r>
              <a:endParaRPr lang="ja-JP" altLang="en-US" sz="900" dirty="0">
                <a:latin typeface="Meiryo UI" panose="020B0604030504040204" pitchFamily="50" charset="-128"/>
                <a:ea typeface="Meiryo UI" panose="020B0604030504040204" pitchFamily="50" charset="-128"/>
              </a:endParaRPr>
            </a:p>
          </p:txBody>
        </p:sp>
        <p:sp>
          <p:nvSpPr>
            <p:cNvPr id="39" name="テキスト ボックス 36">
              <a:extLst>
                <a:ext uri="{FF2B5EF4-FFF2-40B4-BE49-F238E27FC236}">
                  <a16:creationId xmlns:a16="http://schemas.microsoft.com/office/drawing/2014/main" id="{B5BAA1EF-9AF5-456C-984B-1E3120A3FEC5}"/>
                </a:ext>
              </a:extLst>
            </p:cNvPr>
            <p:cNvSpPr txBox="1">
              <a:spLocks noChangeArrowheads="1"/>
            </p:cNvSpPr>
            <p:nvPr/>
          </p:nvSpPr>
          <p:spPr bwMode="auto">
            <a:xfrm>
              <a:off x="2289824" y="5663741"/>
              <a:ext cx="862012" cy="5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年超</a:t>
              </a:r>
              <a:endParaRPr lang="en-US" altLang="ja-JP" sz="900" dirty="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69%</a:t>
              </a:r>
              <a:endParaRPr lang="ja-JP" altLang="en-US" sz="900" dirty="0">
                <a:latin typeface="Meiryo UI" panose="020B0604030504040204" pitchFamily="50" charset="-128"/>
                <a:ea typeface="Meiryo UI" panose="020B0604030504040204" pitchFamily="50" charset="-128"/>
              </a:endParaRPr>
            </a:p>
          </p:txBody>
        </p:sp>
        <p:sp>
          <p:nvSpPr>
            <p:cNvPr id="40" name="テキスト ボックス 36">
              <a:extLst>
                <a:ext uri="{FF2B5EF4-FFF2-40B4-BE49-F238E27FC236}">
                  <a16:creationId xmlns:a16="http://schemas.microsoft.com/office/drawing/2014/main" id="{1E3F71E1-3774-4B20-A623-76FF134928DB}"/>
                </a:ext>
              </a:extLst>
            </p:cNvPr>
            <p:cNvSpPr txBox="1">
              <a:spLocks noChangeArrowheads="1"/>
            </p:cNvSpPr>
            <p:nvPr/>
          </p:nvSpPr>
          <p:spPr bwMode="auto">
            <a:xfrm>
              <a:off x="3358212" y="4857289"/>
              <a:ext cx="1030287" cy="5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年未満</a:t>
              </a:r>
              <a:endParaRPr lang="en-US" altLang="ja-JP" sz="900" dirty="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14%</a:t>
              </a:r>
              <a:endParaRPr lang="ja-JP" altLang="en-US" sz="900" dirty="0">
                <a:latin typeface="Meiryo UI" panose="020B0604030504040204" pitchFamily="50" charset="-128"/>
                <a:ea typeface="Meiryo UI" panose="020B0604030504040204" pitchFamily="50" charset="-128"/>
              </a:endParaRPr>
            </a:p>
          </p:txBody>
        </p:sp>
        <p:sp>
          <p:nvSpPr>
            <p:cNvPr id="41" name="テキスト ボックス 39">
              <a:extLst>
                <a:ext uri="{FF2B5EF4-FFF2-40B4-BE49-F238E27FC236}">
                  <a16:creationId xmlns:a16="http://schemas.microsoft.com/office/drawing/2014/main" id="{38BE661C-248C-4412-BDA1-319EA985FD79}"/>
                </a:ext>
              </a:extLst>
            </p:cNvPr>
            <p:cNvSpPr txBox="1">
              <a:spLocks noChangeArrowheads="1"/>
            </p:cNvSpPr>
            <p:nvPr/>
          </p:nvSpPr>
          <p:spPr bwMode="auto">
            <a:xfrm>
              <a:off x="422414" y="5473824"/>
              <a:ext cx="1157187" cy="25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600" dirty="0">
                  <a:latin typeface="Meiryo UI" panose="020B0604030504040204" pitchFamily="50" charset="-128"/>
                  <a:ea typeface="Meiryo UI" panose="020B0604030504040204" pitchFamily="50" charset="-128"/>
                </a:rPr>
                <a:t>（</a:t>
              </a:r>
              <a:r>
                <a:rPr lang="en-US" altLang="ja-JP" sz="600" dirty="0">
                  <a:latin typeface="Meiryo UI" panose="020B0604030504040204" pitchFamily="50" charset="-128"/>
                  <a:ea typeface="Meiryo UI" panose="020B0604030504040204" pitchFamily="50" charset="-128"/>
                </a:rPr>
                <a:t>R</a:t>
              </a:r>
              <a:r>
                <a:rPr lang="ja-JP" altLang="en-US" sz="600" dirty="0">
                  <a:latin typeface="Meiryo UI" panose="020B0604030504040204" pitchFamily="50" charset="-128"/>
                  <a:ea typeface="Meiryo UI" panose="020B0604030504040204" pitchFamily="50" charset="-128"/>
                </a:rPr>
                <a:t>４年度末時点）</a:t>
              </a:r>
            </a:p>
          </p:txBody>
        </p:sp>
        <p:sp>
          <p:nvSpPr>
            <p:cNvPr id="42" name="テキスト ボックス 36">
              <a:extLst>
                <a:ext uri="{FF2B5EF4-FFF2-40B4-BE49-F238E27FC236}">
                  <a16:creationId xmlns:a16="http://schemas.microsoft.com/office/drawing/2014/main" id="{D3375B74-D170-4CAD-B523-47A89A306386}"/>
                </a:ext>
              </a:extLst>
            </p:cNvPr>
            <p:cNvSpPr txBox="1">
              <a:spLocks noChangeArrowheads="1"/>
            </p:cNvSpPr>
            <p:nvPr/>
          </p:nvSpPr>
          <p:spPr bwMode="auto">
            <a:xfrm>
              <a:off x="3810533" y="5671857"/>
              <a:ext cx="1030288" cy="5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年超</a:t>
              </a:r>
              <a:endParaRPr lang="en-US" altLang="ja-JP" sz="900" dirty="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900" dirty="0">
                  <a:latin typeface="Meiryo UI" panose="020B0604030504040204" pitchFamily="50" charset="-128"/>
                  <a:ea typeface="Meiryo UI" panose="020B0604030504040204" pitchFamily="50" charset="-128"/>
                </a:rPr>
                <a:t>86%</a:t>
              </a:r>
              <a:endParaRPr lang="ja-JP" altLang="en-US" sz="900" dirty="0">
                <a:latin typeface="Meiryo UI" panose="020B0604030504040204" pitchFamily="50" charset="-128"/>
                <a:ea typeface="Meiryo UI" panose="020B0604030504040204" pitchFamily="50" charset="-128"/>
              </a:endParaRPr>
            </a:p>
          </p:txBody>
        </p:sp>
      </p:grpSp>
      <p:sp>
        <p:nvSpPr>
          <p:cNvPr id="48" name="テキスト ボックス 47">
            <a:extLst>
              <a:ext uri="{FF2B5EF4-FFF2-40B4-BE49-F238E27FC236}">
                <a16:creationId xmlns:a16="http://schemas.microsoft.com/office/drawing/2014/main" id="{D849DECF-9A93-40DE-B615-4F3C934081D4}"/>
              </a:ext>
            </a:extLst>
          </p:cNvPr>
          <p:cNvSpPr txBox="1"/>
          <p:nvPr/>
        </p:nvSpPr>
        <p:spPr>
          <a:xfrm>
            <a:off x="6218962" y="2080488"/>
            <a:ext cx="1800579" cy="307777"/>
          </a:xfrm>
          <a:prstGeom prst="rect">
            <a:avLst/>
          </a:prstGeom>
          <a:noFill/>
          <a:ln w="19050">
            <a:noFill/>
          </a:ln>
        </p:spPr>
        <p:txBody>
          <a:bodyPr wrap="square" rtlCol="0">
            <a:spAutoFit/>
          </a:bodyPr>
          <a:lstStyle/>
          <a:p>
            <a:r>
              <a:rPr lang="ja-JP" altLang="en-US" sz="1400" dirty="0">
                <a:latin typeface="Meiryo UI" pitchFamily="50" charset="-128"/>
                <a:ea typeface="Meiryo UI" pitchFamily="50" charset="-128"/>
                <a:cs typeface="Meiryo UI" pitchFamily="50" charset="-128"/>
              </a:rPr>
              <a:t>●護岸の施工年次</a:t>
            </a:r>
            <a:endParaRPr kumimoji="1" lang="ja-JP" altLang="en-US" sz="1400" dirty="0">
              <a:latin typeface="Meiryo UI" pitchFamily="50" charset="-128"/>
              <a:ea typeface="Meiryo UI" pitchFamily="50" charset="-128"/>
              <a:cs typeface="Meiryo UI" pitchFamily="50" charset="-128"/>
            </a:endParaRPr>
          </a:p>
        </p:txBody>
      </p:sp>
      <p:sp>
        <p:nvSpPr>
          <p:cNvPr id="52" name="テキスト ボックス 51">
            <a:extLst>
              <a:ext uri="{FF2B5EF4-FFF2-40B4-BE49-F238E27FC236}">
                <a16:creationId xmlns:a16="http://schemas.microsoft.com/office/drawing/2014/main" id="{CF5D9552-431F-4A33-AAEB-378E02911D91}"/>
              </a:ext>
            </a:extLst>
          </p:cNvPr>
          <p:cNvSpPr txBox="1"/>
          <p:nvPr/>
        </p:nvSpPr>
        <p:spPr>
          <a:xfrm>
            <a:off x="5857101" y="4546433"/>
            <a:ext cx="3136658" cy="276999"/>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施工後、</a:t>
            </a:r>
            <a:r>
              <a:rPr lang="en-US" altLang="ja-JP" sz="1200" dirty="0">
                <a:latin typeface="Meiryo UI" pitchFamily="50" charset="-128"/>
                <a:ea typeface="Meiryo UI" pitchFamily="50" charset="-128"/>
                <a:cs typeface="Meiryo UI" pitchFamily="50" charset="-128"/>
              </a:rPr>
              <a:t>50</a:t>
            </a:r>
            <a:r>
              <a:rPr lang="ja-JP" altLang="en-US" sz="1200" dirty="0">
                <a:latin typeface="Meiryo UI" pitchFamily="50" charset="-128"/>
                <a:ea typeface="Meiryo UI" pitchFamily="50" charset="-128"/>
                <a:cs typeface="Meiryo UI" pitchFamily="50" charset="-128"/>
              </a:rPr>
              <a:t>年を超えるブロック積護岸の割合</a:t>
            </a:r>
            <a:endParaRPr kumimoji="1" lang="ja-JP" altLang="en-US" sz="1200" dirty="0">
              <a:latin typeface="Meiryo UI" pitchFamily="50" charset="-128"/>
              <a:ea typeface="Meiryo UI" pitchFamily="50" charset="-128"/>
              <a:cs typeface="Meiryo UI" pitchFamily="50" charset="-128"/>
            </a:endParaRPr>
          </a:p>
        </p:txBody>
      </p:sp>
      <p:pic>
        <p:nvPicPr>
          <p:cNvPr id="50" name="図 49">
            <a:extLst>
              <a:ext uri="{FF2B5EF4-FFF2-40B4-BE49-F238E27FC236}">
                <a16:creationId xmlns:a16="http://schemas.microsoft.com/office/drawing/2014/main" id="{4A281D81-E0A6-40A8-9030-323F79CA74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839" y="986788"/>
            <a:ext cx="4172722" cy="5853175"/>
          </a:xfrm>
          <a:prstGeom prst="rect">
            <a:avLst/>
          </a:prstGeom>
        </p:spPr>
      </p:pic>
      <p:sp>
        <p:nvSpPr>
          <p:cNvPr id="95" name="テキスト ボックス 94">
            <a:extLst>
              <a:ext uri="{FF2B5EF4-FFF2-40B4-BE49-F238E27FC236}">
                <a16:creationId xmlns:a16="http://schemas.microsoft.com/office/drawing/2014/main" id="{4A7616D2-D257-40ED-9E4E-CEDE36F1458D}"/>
              </a:ext>
            </a:extLst>
          </p:cNvPr>
          <p:cNvSpPr txBox="1"/>
          <p:nvPr/>
        </p:nvSpPr>
        <p:spPr>
          <a:xfrm>
            <a:off x="41907" y="1533422"/>
            <a:ext cx="2873909" cy="276999"/>
          </a:xfrm>
          <a:prstGeom prst="rect">
            <a:avLst/>
          </a:prstGeom>
          <a:noFill/>
          <a:ln w="19050">
            <a:noFill/>
          </a:ln>
        </p:spPr>
        <p:txBody>
          <a:bodyPr wrap="square" rtlCol="0">
            <a:spAutoFit/>
          </a:bodyPr>
          <a:lstStyle/>
          <a:p>
            <a:r>
              <a:rPr kumimoji="1" lang="ja-JP" altLang="en-US" sz="1200" dirty="0">
                <a:latin typeface="Meiryo UI" pitchFamily="50" charset="-128"/>
                <a:ea typeface="Meiryo UI" pitchFamily="50" charset="-128"/>
                <a:cs typeface="Meiryo UI" pitchFamily="50" charset="-128"/>
              </a:rPr>
              <a:t>ブロック積構造、ブロック張構造の多い範囲</a:t>
            </a:r>
          </a:p>
        </p:txBody>
      </p:sp>
      <p:sp>
        <p:nvSpPr>
          <p:cNvPr id="96" name="テキスト ボックス 95">
            <a:extLst>
              <a:ext uri="{FF2B5EF4-FFF2-40B4-BE49-F238E27FC236}">
                <a16:creationId xmlns:a16="http://schemas.microsoft.com/office/drawing/2014/main" id="{61A3020E-4E02-4423-BECC-7845C3A2E9E5}"/>
              </a:ext>
            </a:extLst>
          </p:cNvPr>
          <p:cNvSpPr txBox="1"/>
          <p:nvPr/>
        </p:nvSpPr>
        <p:spPr>
          <a:xfrm>
            <a:off x="40789" y="3639214"/>
            <a:ext cx="3016188" cy="276999"/>
          </a:xfrm>
          <a:prstGeom prst="rect">
            <a:avLst/>
          </a:prstGeom>
          <a:noFill/>
          <a:ln w="19050">
            <a:noFill/>
          </a:ln>
        </p:spPr>
        <p:txBody>
          <a:bodyPr wrap="square" rtlCol="0">
            <a:spAutoFit/>
          </a:bodyPr>
          <a:lstStyle/>
          <a:p>
            <a:r>
              <a:rPr kumimoji="1" lang="ja-JP" altLang="en-US" sz="1200" dirty="0">
                <a:latin typeface="Meiryo UI" pitchFamily="50" charset="-128"/>
                <a:ea typeface="Meiryo UI" pitchFamily="50" charset="-128"/>
                <a:cs typeface="Meiryo UI" pitchFamily="50" charset="-128"/>
              </a:rPr>
              <a:t>特殊堤（コンクリート、鋼構造）の多い範囲</a:t>
            </a:r>
          </a:p>
        </p:txBody>
      </p:sp>
      <p:sp>
        <p:nvSpPr>
          <p:cNvPr id="97" name="フリーフォーム 70">
            <a:extLst>
              <a:ext uri="{FF2B5EF4-FFF2-40B4-BE49-F238E27FC236}">
                <a16:creationId xmlns:a16="http://schemas.microsoft.com/office/drawing/2014/main" id="{0C8AADED-B4C9-434A-8ADB-7F176D35E10F}"/>
              </a:ext>
            </a:extLst>
          </p:cNvPr>
          <p:cNvSpPr/>
          <p:nvPr/>
        </p:nvSpPr>
        <p:spPr>
          <a:xfrm>
            <a:off x="107504" y="1796838"/>
            <a:ext cx="3475225" cy="534335"/>
          </a:xfrm>
          <a:custGeom>
            <a:avLst/>
            <a:gdLst>
              <a:gd name="connsiteX0" fmla="*/ 0 w 3576918"/>
              <a:gd name="connsiteY0" fmla="*/ 0 h 403412"/>
              <a:gd name="connsiteX1" fmla="*/ 2649071 w 3576918"/>
              <a:gd name="connsiteY1" fmla="*/ 0 h 403412"/>
              <a:gd name="connsiteX2" fmla="*/ 3576918 w 3576918"/>
              <a:gd name="connsiteY2" fmla="*/ 403412 h 403412"/>
            </a:gdLst>
            <a:ahLst/>
            <a:cxnLst>
              <a:cxn ang="0">
                <a:pos x="connsiteX0" y="connsiteY0"/>
              </a:cxn>
              <a:cxn ang="0">
                <a:pos x="connsiteX1" y="connsiteY1"/>
              </a:cxn>
              <a:cxn ang="0">
                <a:pos x="connsiteX2" y="connsiteY2"/>
              </a:cxn>
            </a:cxnLst>
            <a:rect l="l" t="t" r="r" b="b"/>
            <a:pathLst>
              <a:path w="3576918" h="403412">
                <a:moveTo>
                  <a:pt x="0" y="0"/>
                </a:moveTo>
                <a:lnTo>
                  <a:pt x="2649071" y="0"/>
                </a:lnTo>
                <a:lnTo>
                  <a:pt x="3576918" y="403412"/>
                </a:lnTo>
              </a:path>
            </a:pathLst>
          </a:custGeom>
          <a:noFill/>
          <a:ln w="25400">
            <a:solidFill>
              <a:schemeClr val="accent2">
                <a:lumMod val="75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8" name="フリーフォーム 71">
            <a:extLst>
              <a:ext uri="{FF2B5EF4-FFF2-40B4-BE49-F238E27FC236}">
                <a16:creationId xmlns:a16="http://schemas.microsoft.com/office/drawing/2014/main" id="{DC96E418-2B5E-4AFB-B4F8-C219557AFABB}"/>
              </a:ext>
            </a:extLst>
          </p:cNvPr>
          <p:cNvSpPr/>
          <p:nvPr/>
        </p:nvSpPr>
        <p:spPr>
          <a:xfrm flipV="1">
            <a:off x="104982" y="3880947"/>
            <a:ext cx="3574324" cy="611842"/>
          </a:xfrm>
          <a:custGeom>
            <a:avLst/>
            <a:gdLst>
              <a:gd name="connsiteX0" fmla="*/ 0 w 3496235"/>
              <a:gd name="connsiteY0" fmla="*/ 242047 h 242047"/>
              <a:gd name="connsiteX1" fmla="*/ 2568388 w 3496235"/>
              <a:gd name="connsiteY1" fmla="*/ 242047 h 242047"/>
              <a:gd name="connsiteX2" fmla="*/ 3496235 w 3496235"/>
              <a:gd name="connsiteY2" fmla="*/ 0 h 242047"/>
            </a:gdLst>
            <a:ahLst/>
            <a:cxnLst>
              <a:cxn ang="0">
                <a:pos x="connsiteX0" y="connsiteY0"/>
              </a:cxn>
              <a:cxn ang="0">
                <a:pos x="connsiteX1" y="connsiteY1"/>
              </a:cxn>
              <a:cxn ang="0">
                <a:pos x="connsiteX2" y="connsiteY2"/>
              </a:cxn>
            </a:cxnLst>
            <a:rect l="l" t="t" r="r" b="b"/>
            <a:pathLst>
              <a:path w="3496235" h="242047">
                <a:moveTo>
                  <a:pt x="0" y="242047"/>
                </a:moveTo>
                <a:lnTo>
                  <a:pt x="2568388" y="242047"/>
                </a:lnTo>
                <a:lnTo>
                  <a:pt x="3496235" y="0"/>
                </a:lnTo>
              </a:path>
            </a:pathLst>
          </a:custGeom>
          <a:noFill/>
          <a:ln w="25400">
            <a:solidFill>
              <a:schemeClr val="accent2">
                <a:lumMod val="5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9" name="フリーフォーム 1">
            <a:extLst>
              <a:ext uri="{FF2B5EF4-FFF2-40B4-BE49-F238E27FC236}">
                <a16:creationId xmlns:a16="http://schemas.microsoft.com/office/drawing/2014/main" id="{02A845F9-9713-4A83-A794-AF449CFAE756}"/>
              </a:ext>
            </a:extLst>
          </p:cNvPr>
          <p:cNvSpPr/>
          <p:nvPr/>
        </p:nvSpPr>
        <p:spPr>
          <a:xfrm>
            <a:off x="2283478" y="3178911"/>
            <a:ext cx="2431460" cy="3183609"/>
          </a:xfrm>
          <a:custGeom>
            <a:avLst/>
            <a:gdLst>
              <a:gd name="connsiteX0" fmla="*/ 57150 w 566737"/>
              <a:gd name="connsiteY0" fmla="*/ 38100 h 1919287"/>
              <a:gd name="connsiteX1" fmla="*/ 381000 w 566737"/>
              <a:gd name="connsiteY1" fmla="*/ 0 h 1919287"/>
              <a:gd name="connsiteX2" fmla="*/ 566737 w 566737"/>
              <a:gd name="connsiteY2" fmla="*/ 304800 h 1919287"/>
              <a:gd name="connsiteX3" fmla="*/ 423862 w 566737"/>
              <a:gd name="connsiteY3" fmla="*/ 1028700 h 1919287"/>
              <a:gd name="connsiteX4" fmla="*/ 0 w 566737"/>
              <a:gd name="connsiteY4" fmla="*/ 1919287 h 1919287"/>
              <a:gd name="connsiteX0" fmla="*/ 57150 w 566737"/>
              <a:gd name="connsiteY0" fmla="*/ 38100 h 1919287"/>
              <a:gd name="connsiteX1" fmla="*/ 381000 w 566737"/>
              <a:gd name="connsiteY1" fmla="*/ 0 h 1919287"/>
              <a:gd name="connsiteX2" fmla="*/ 566737 w 566737"/>
              <a:gd name="connsiteY2" fmla="*/ 304800 h 1919287"/>
              <a:gd name="connsiteX3" fmla="*/ 423862 w 566737"/>
              <a:gd name="connsiteY3" fmla="*/ 1028700 h 1919287"/>
              <a:gd name="connsiteX4" fmla="*/ 0 w 566737"/>
              <a:gd name="connsiteY4" fmla="*/ 1919287 h 1919287"/>
              <a:gd name="connsiteX5" fmla="*/ 57150 w 566737"/>
              <a:gd name="connsiteY5" fmla="*/ 38100 h 1919287"/>
              <a:gd name="connsiteX0" fmla="*/ 857259 w 1366846"/>
              <a:gd name="connsiteY0" fmla="*/ 38100 h 2572492"/>
              <a:gd name="connsiteX1" fmla="*/ 1181109 w 1366846"/>
              <a:gd name="connsiteY1" fmla="*/ 0 h 2572492"/>
              <a:gd name="connsiteX2" fmla="*/ 1366846 w 1366846"/>
              <a:gd name="connsiteY2" fmla="*/ 304800 h 2572492"/>
              <a:gd name="connsiteX3" fmla="*/ 1223971 w 1366846"/>
              <a:gd name="connsiteY3" fmla="*/ 1028700 h 2572492"/>
              <a:gd name="connsiteX4" fmla="*/ 800109 w 1366846"/>
              <a:gd name="connsiteY4" fmla="*/ 1919287 h 2572492"/>
              <a:gd name="connsiteX5" fmla="*/ 9 w 1366846"/>
              <a:gd name="connsiteY5" fmla="*/ 2566987 h 2572492"/>
              <a:gd name="connsiteX6" fmla="*/ 857259 w 1366846"/>
              <a:gd name="connsiteY6" fmla="*/ 38100 h 2572492"/>
              <a:gd name="connsiteX0" fmla="*/ 857259 w 1366846"/>
              <a:gd name="connsiteY0" fmla="*/ 38100 h 2572492"/>
              <a:gd name="connsiteX1" fmla="*/ 1181109 w 1366846"/>
              <a:gd name="connsiteY1" fmla="*/ 0 h 2572492"/>
              <a:gd name="connsiteX2" fmla="*/ 1366846 w 1366846"/>
              <a:gd name="connsiteY2" fmla="*/ 304800 h 2572492"/>
              <a:gd name="connsiteX3" fmla="*/ 1223971 w 1366846"/>
              <a:gd name="connsiteY3" fmla="*/ 1028700 h 2572492"/>
              <a:gd name="connsiteX4" fmla="*/ 800109 w 1366846"/>
              <a:gd name="connsiteY4" fmla="*/ 1919287 h 2572492"/>
              <a:gd name="connsiteX5" fmla="*/ 9 w 1366846"/>
              <a:gd name="connsiteY5" fmla="*/ 2566987 h 2572492"/>
              <a:gd name="connsiteX6" fmla="*/ 109546 w 1366846"/>
              <a:gd name="connsiteY6" fmla="*/ 1947861 h 2572492"/>
              <a:gd name="connsiteX7" fmla="*/ 857259 w 1366846"/>
              <a:gd name="connsiteY7" fmla="*/ 38100 h 2572492"/>
              <a:gd name="connsiteX0" fmla="*/ 857259 w 1366846"/>
              <a:gd name="connsiteY0" fmla="*/ 38100 h 2572492"/>
              <a:gd name="connsiteX1" fmla="*/ 1181109 w 1366846"/>
              <a:gd name="connsiteY1" fmla="*/ 0 h 2572492"/>
              <a:gd name="connsiteX2" fmla="*/ 1366846 w 1366846"/>
              <a:gd name="connsiteY2" fmla="*/ 304800 h 2572492"/>
              <a:gd name="connsiteX3" fmla="*/ 1223971 w 1366846"/>
              <a:gd name="connsiteY3" fmla="*/ 1028700 h 2572492"/>
              <a:gd name="connsiteX4" fmla="*/ 800109 w 1366846"/>
              <a:gd name="connsiteY4" fmla="*/ 1919287 h 2572492"/>
              <a:gd name="connsiteX5" fmla="*/ 9 w 1366846"/>
              <a:gd name="connsiteY5" fmla="*/ 2566987 h 2572492"/>
              <a:gd name="connsiteX6" fmla="*/ 109546 w 1366846"/>
              <a:gd name="connsiteY6" fmla="*/ 1947861 h 2572492"/>
              <a:gd name="connsiteX7" fmla="*/ 638184 w 1366846"/>
              <a:gd name="connsiteY7" fmla="*/ 1238249 h 2572492"/>
              <a:gd name="connsiteX8" fmla="*/ 857259 w 1366846"/>
              <a:gd name="connsiteY8" fmla="*/ 38100 h 2572492"/>
              <a:gd name="connsiteX0" fmla="*/ 890117 w 1399704"/>
              <a:gd name="connsiteY0" fmla="*/ 38100 h 2572492"/>
              <a:gd name="connsiteX1" fmla="*/ 1213967 w 1399704"/>
              <a:gd name="connsiteY1" fmla="*/ 0 h 2572492"/>
              <a:gd name="connsiteX2" fmla="*/ 1399704 w 1399704"/>
              <a:gd name="connsiteY2" fmla="*/ 304800 h 2572492"/>
              <a:gd name="connsiteX3" fmla="*/ 1256829 w 1399704"/>
              <a:gd name="connsiteY3" fmla="*/ 1028700 h 2572492"/>
              <a:gd name="connsiteX4" fmla="*/ 832967 w 1399704"/>
              <a:gd name="connsiteY4" fmla="*/ 1919287 h 2572492"/>
              <a:gd name="connsiteX5" fmla="*/ 32867 w 1399704"/>
              <a:gd name="connsiteY5" fmla="*/ 2566987 h 2572492"/>
              <a:gd name="connsiteX6" fmla="*/ 142404 w 1399704"/>
              <a:gd name="connsiteY6" fmla="*/ 1947861 h 2572492"/>
              <a:gd name="connsiteX7" fmla="*/ 671042 w 1399704"/>
              <a:gd name="connsiteY7" fmla="*/ 1238249 h 2572492"/>
              <a:gd name="connsiteX8" fmla="*/ 890117 w 1399704"/>
              <a:gd name="connsiteY8" fmla="*/ 38100 h 2572492"/>
              <a:gd name="connsiteX0" fmla="*/ 890117 w 1399704"/>
              <a:gd name="connsiteY0" fmla="*/ 38100 h 2572492"/>
              <a:gd name="connsiteX1" fmla="*/ 1213967 w 1399704"/>
              <a:gd name="connsiteY1" fmla="*/ 0 h 2572492"/>
              <a:gd name="connsiteX2" fmla="*/ 1399704 w 1399704"/>
              <a:gd name="connsiteY2" fmla="*/ 304800 h 2572492"/>
              <a:gd name="connsiteX3" fmla="*/ 1256829 w 1399704"/>
              <a:gd name="connsiteY3" fmla="*/ 1028700 h 2572492"/>
              <a:gd name="connsiteX4" fmla="*/ 832967 w 1399704"/>
              <a:gd name="connsiteY4" fmla="*/ 1919287 h 2572492"/>
              <a:gd name="connsiteX5" fmla="*/ 32867 w 1399704"/>
              <a:gd name="connsiteY5" fmla="*/ 2566987 h 2572492"/>
              <a:gd name="connsiteX6" fmla="*/ 142404 w 1399704"/>
              <a:gd name="connsiteY6" fmla="*/ 1947861 h 2572492"/>
              <a:gd name="connsiteX7" fmla="*/ 671042 w 1399704"/>
              <a:gd name="connsiteY7" fmla="*/ 1238249 h 2572492"/>
              <a:gd name="connsiteX8" fmla="*/ 890117 w 1399704"/>
              <a:gd name="connsiteY8" fmla="*/ 38100 h 2572492"/>
              <a:gd name="connsiteX0" fmla="*/ 890117 w 1399704"/>
              <a:gd name="connsiteY0" fmla="*/ 38100 h 2572748"/>
              <a:gd name="connsiteX1" fmla="*/ 1213967 w 1399704"/>
              <a:gd name="connsiteY1" fmla="*/ 0 h 2572748"/>
              <a:gd name="connsiteX2" fmla="*/ 1399704 w 1399704"/>
              <a:gd name="connsiteY2" fmla="*/ 304800 h 2572748"/>
              <a:gd name="connsiteX3" fmla="*/ 1256829 w 1399704"/>
              <a:gd name="connsiteY3" fmla="*/ 1028700 h 2572748"/>
              <a:gd name="connsiteX4" fmla="*/ 885354 w 1399704"/>
              <a:gd name="connsiteY4" fmla="*/ 1957387 h 2572748"/>
              <a:gd name="connsiteX5" fmla="*/ 32867 w 1399704"/>
              <a:gd name="connsiteY5" fmla="*/ 2566987 h 2572748"/>
              <a:gd name="connsiteX6" fmla="*/ 142404 w 1399704"/>
              <a:gd name="connsiteY6" fmla="*/ 1947861 h 2572748"/>
              <a:gd name="connsiteX7" fmla="*/ 671042 w 1399704"/>
              <a:gd name="connsiteY7" fmla="*/ 1238249 h 2572748"/>
              <a:gd name="connsiteX8" fmla="*/ 890117 w 1399704"/>
              <a:gd name="connsiteY8" fmla="*/ 38100 h 2572748"/>
              <a:gd name="connsiteX0" fmla="*/ 890117 w 1399704"/>
              <a:gd name="connsiteY0" fmla="*/ 38100 h 2574445"/>
              <a:gd name="connsiteX1" fmla="*/ 1213967 w 1399704"/>
              <a:gd name="connsiteY1" fmla="*/ 0 h 2574445"/>
              <a:gd name="connsiteX2" fmla="*/ 1399704 w 1399704"/>
              <a:gd name="connsiteY2" fmla="*/ 304800 h 2574445"/>
              <a:gd name="connsiteX3" fmla="*/ 1256829 w 1399704"/>
              <a:gd name="connsiteY3" fmla="*/ 1028700 h 2574445"/>
              <a:gd name="connsiteX4" fmla="*/ 885354 w 1399704"/>
              <a:gd name="connsiteY4" fmla="*/ 1957387 h 2574445"/>
              <a:gd name="connsiteX5" fmla="*/ 32867 w 1399704"/>
              <a:gd name="connsiteY5" fmla="*/ 2566987 h 2574445"/>
              <a:gd name="connsiteX6" fmla="*/ 142404 w 1399704"/>
              <a:gd name="connsiteY6" fmla="*/ 1947861 h 2574445"/>
              <a:gd name="connsiteX7" fmla="*/ 671042 w 1399704"/>
              <a:gd name="connsiteY7" fmla="*/ 1238249 h 2574445"/>
              <a:gd name="connsiteX8" fmla="*/ 890117 w 1399704"/>
              <a:gd name="connsiteY8" fmla="*/ 38100 h 2574445"/>
              <a:gd name="connsiteX0" fmla="*/ 890117 w 1399704"/>
              <a:gd name="connsiteY0" fmla="*/ 38100 h 2574445"/>
              <a:gd name="connsiteX1" fmla="*/ 1213967 w 1399704"/>
              <a:gd name="connsiteY1" fmla="*/ 0 h 2574445"/>
              <a:gd name="connsiteX2" fmla="*/ 1399704 w 1399704"/>
              <a:gd name="connsiteY2" fmla="*/ 304800 h 2574445"/>
              <a:gd name="connsiteX3" fmla="*/ 1256829 w 1399704"/>
              <a:gd name="connsiteY3" fmla="*/ 1028700 h 2574445"/>
              <a:gd name="connsiteX4" fmla="*/ 885354 w 1399704"/>
              <a:gd name="connsiteY4" fmla="*/ 1957387 h 2574445"/>
              <a:gd name="connsiteX5" fmla="*/ 32867 w 1399704"/>
              <a:gd name="connsiteY5" fmla="*/ 2566987 h 2574445"/>
              <a:gd name="connsiteX6" fmla="*/ 142404 w 1399704"/>
              <a:gd name="connsiteY6" fmla="*/ 1947861 h 2574445"/>
              <a:gd name="connsiteX7" fmla="*/ 671042 w 1399704"/>
              <a:gd name="connsiteY7" fmla="*/ 1238249 h 2574445"/>
              <a:gd name="connsiteX8" fmla="*/ 890117 w 1399704"/>
              <a:gd name="connsiteY8" fmla="*/ 38100 h 2574445"/>
              <a:gd name="connsiteX0" fmla="*/ 890117 w 1399704"/>
              <a:gd name="connsiteY0" fmla="*/ 38100 h 2574445"/>
              <a:gd name="connsiteX1" fmla="*/ 1213967 w 1399704"/>
              <a:gd name="connsiteY1" fmla="*/ 0 h 2574445"/>
              <a:gd name="connsiteX2" fmla="*/ 1399704 w 1399704"/>
              <a:gd name="connsiteY2" fmla="*/ 304800 h 2574445"/>
              <a:gd name="connsiteX3" fmla="*/ 1237779 w 1399704"/>
              <a:gd name="connsiteY3" fmla="*/ 1152525 h 2574445"/>
              <a:gd name="connsiteX4" fmla="*/ 885354 w 1399704"/>
              <a:gd name="connsiteY4" fmla="*/ 1957387 h 2574445"/>
              <a:gd name="connsiteX5" fmla="*/ 32867 w 1399704"/>
              <a:gd name="connsiteY5" fmla="*/ 2566987 h 2574445"/>
              <a:gd name="connsiteX6" fmla="*/ 142404 w 1399704"/>
              <a:gd name="connsiteY6" fmla="*/ 1947861 h 2574445"/>
              <a:gd name="connsiteX7" fmla="*/ 671042 w 1399704"/>
              <a:gd name="connsiteY7" fmla="*/ 1238249 h 2574445"/>
              <a:gd name="connsiteX8" fmla="*/ 890117 w 1399704"/>
              <a:gd name="connsiteY8" fmla="*/ 38100 h 2574445"/>
              <a:gd name="connsiteX0" fmla="*/ 873399 w 1382986"/>
              <a:gd name="connsiteY0" fmla="*/ 38100 h 2574445"/>
              <a:gd name="connsiteX1" fmla="*/ 1197249 w 1382986"/>
              <a:gd name="connsiteY1" fmla="*/ 0 h 2574445"/>
              <a:gd name="connsiteX2" fmla="*/ 1382986 w 1382986"/>
              <a:gd name="connsiteY2" fmla="*/ 304800 h 2574445"/>
              <a:gd name="connsiteX3" fmla="*/ 1221061 w 1382986"/>
              <a:gd name="connsiteY3" fmla="*/ 1152525 h 2574445"/>
              <a:gd name="connsiteX4" fmla="*/ 868636 w 1382986"/>
              <a:gd name="connsiteY4" fmla="*/ 1957387 h 2574445"/>
              <a:gd name="connsiteX5" fmla="*/ 16149 w 1382986"/>
              <a:gd name="connsiteY5" fmla="*/ 2566987 h 2574445"/>
              <a:gd name="connsiteX6" fmla="*/ 278086 w 1382986"/>
              <a:gd name="connsiteY6" fmla="*/ 1876423 h 2574445"/>
              <a:gd name="connsiteX7" fmla="*/ 654324 w 1382986"/>
              <a:gd name="connsiteY7" fmla="*/ 1238249 h 2574445"/>
              <a:gd name="connsiteX8" fmla="*/ 873399 w 1382986"/>
              <a:gd name="connsiteY8" fmla="*/ 38100 h 2574445"/>
              <a:gd name="connsiteX0" fmla="*/ 878157 w 1387744"/>
              <a:gd name="connsiteY0" fmla="*/ 38100 h 2574445"/>
              <a:gd name="connsiteX1" fmla="*/ 1202007 w 1387744"/>
              <a:gd name="connsiteY1" fmla="*/ 0 h 2574445"/>
              <a:gd name="connsiteX2" fmla="*/ 1387744 w 1387744"/>
              <a:gd name="connsiteY2" fmla="*/ 304800 h 2574445"/>
              <a:gd name="connsiteX3" fmla="*/ 1225819 w 1387744"/>
              <a:gd name="connsiteY3" fmla="*/ 1152525 h 2574445"/>
              <a:gd name="connsiteX4" fmla="*/ 873394 w 1387744"/>
              <a:gd name="connsiteY4" fmla="*/ 1957387 h 2574445"/>
              <a:gd name="connsiteX5" fmla="*/ 20907 w 1387744"/>
              <a:gd name="connsiteY5" fmla="*/ 2566987 h 2574445"/>
              <a:gd name="connsiteX6" fmla="*/ 282844 w 1387744"/>
              <a:gd name="connsiteY6" fmla="*/ 1876423 h 2574445"/>
              <a:gd name="connsiteX7" fmla="*/ 659082 w 1387744"/>
              <a:gd name="connsiteY7" fmla="*/ 1238249 h 2574445"/>
              <a:gd name="connsiteX8" fmla="*/ 878157 w 1387744"/>
              <a:gd name="connsiteY8" fmla="*/ 38100 h 2574445"/>
              <a:gd name="connsiteX0" fmla="*/ 878157 w 1387744"/>
              <a:gd name="connsiteY0" fmla="*/ 38100 h 2574445"/>
              <a:gd name="connsiteX1" fmla="*/ 1202007 w 1387744"/>
              <a:gd name="connsiteY1" fmla="*/ 0 h 2574445"/>
              <a:gd name="connsiteX2" fmla="*/ 1387744 w 1387744"/>
              <a:gd name="connsiteY2" fmla="*/ 304800 h 2574445"/>
              <a:gd name="connsiteX3" fmla="*/ 1225819 w 1387744"/>
              <a:gd name="connsiteY3" fmla="*/ 1152525 h 2574445"/>
              <a:gd name="connsiteX4" fmla="*/ 873394 w 1387744"/>
              <a:gd name="connsiteY4" fmla="*/ 1957387 h 2574445"/>
              <a:gd name="connsiteX5" fmla="*/ 20907 w 1387744"/>
              <a:gd name="connsiteY5" fmla="*/ 2566987 h 2574445"/>
              <a:gd name="connsiteX6" fmla="*/ 282844 w 1387744"/>
              <a:gd name="connsiteY6" fmla="*/ 1876423 h 2574445"/>
              <a:gd name="connsiteX7" fmla="*/ 659082 w 1387744"/>
              <a:gd name="connsiteY7" fmla="*/ 1238249 h 2574445"/>
              <a:gd name="connsiteX8" fmla="*/ 878157 w 1387744"/>
              <a:gd name="connsiteY8" fmla="*/ 38100 h 2574445"/>
              <a:gd name="connsiteX0" fmla="*/ 625744 w 1387744"/>
              <a:gd name="connsiteY0" fmla="*/ 485775 h 2574445"/>
              <a:gd name="connsiteX1" fmla="*/ 1202007 w 1387744"/>
              <a:gd name="connsiteY1" fmla="*/ 0 h 2574445"/>
              <a:gd name="connsiteX2" fmla="*/ 1387744 w 1387744"/>
              <a:gd name="connsiteY2" fmla="*/ 304800 h 2574445"/>
              <a:gd name="connsiteX3" fmla="*/ 1225819 w 1387744"/>
              <a:gd name="connsiteY3" fmla="*/ 1152525 h 2574445"/>
              <a:gd name="connsiteX4" fmla="*/ 873394 w 1387744"/>
              <a:gd name="connsiteY4" fmla="*/ 1957387 h 2574445"/>
              <a:gd name="connsiteX5" fmla="*/ 20907 w 1387744"/>
              <a:gd name="connsiteY5" fmla="*/ 2566987 h 2574445"/>
              <a:gd name="connsiteX6" fmla="*/ 282844 w 1387744"/>
              <a:gd name="connsiteY6" fmla="*/ 1876423 h 2574445"/>
              <a:gd name="connsiteX7" fmla="*/ 659082 w 1387744"/>
              <a:gd name="connsiteY7" fmla="*/ 1238249 h 2574445"/>
              <a:gd name="connsiteX8" fmla="*/ 625744 w 1387744"/>
              <a:gd name="connsiteY8" fmla="*/ 485775 h 2574445"/>
              <a:gd name="connsiteX0" fmla="*/ 625744 w 1387744"/>
              <a:gd name="connsiteY0" fmla="*/ 485775 h 2574445"/>
              <a:gd name="connsiteX1" fmla="*/ 1202007 w 1387744"/>
              <a:gd name="connsiteY1" fmla="*/ 0 h 2574445"/>
              <a:gd name="connsiteX2" fmla="*/ 1387744 w 1387744"/>
              <a:gd name="connsiteY2" fmla="*/ 304800 h 2574445"/>
              <a:gd name="connsiteX3" fmla="*/ 1225819 w 1387744"/>
              <a:gd name="connsiteY3" fmla="*/ 1152525 h 2574445"/>
              <a:gd name="connsiteX4" fmla="*/ 873394 w 1387744"/>
              <a:gd name="connsiteY4" fmla="*/ 1957387 h 2574445"/>
              <a:gd name="connsiteX5" fmla="*/ 20907 w 1387744"/>
              <a:gd name="connsiteY5" fmla="*/ 2566987 h 2574445"/>
              <a:gd name="connsiteX6" fmla="*/ 282844 w 1387744"/>
              <a:gd name="connsiteY6" fmla="*/ 1876423 h 2574445"/>
              <a:gd name="connsiteX7" fmla="*/ 659082 w 1387744"/>
              <a:gd name="connsiteY7" fmla="*/ 1238249 h 2574445"/>
              <a:gd name="connsiteX8" fmla="*/ 625744 w 1387744"/>
              <a:gd name="connsiteY8" fmla="*/ 485775 h 2574445"/>
              <a:gd name="connsiteX0" fmla="*/ 625744 w 1387744"/>
              <a:gd name="connsiteY0" fmla="*/ 485775 h 2574445"/>
              <a:gd name="connsiteX1" fmla="*/ 1202007 w 1387744"/>
              <a:gd name="connsiteY1" fmla="*/ 0 h 2574445"/>
              <a:gd name="connsiteX2" fmla="*/ 1387744 w 1387744"/>
              <a:gd name="connsiteY2" fmla="*/ 304800 h 2574445"/>
              <a:gd name="connsiteX3" fmla="*/ 1225819 w 1387744"/>
              <a:gd name="connsiteY3" fmla="*/ 1152525 h 2574445"/>
              <a:gd name="connsiteX4" fmla="*/ 873394 w 1387744"/>
              <a:gd name="connsiteY4" fmla="*/ 1957387 h 2574445"/>
              <a:gd name="connsiteX5" fmla="*/ 20907 w 1387744"/>
              <a:gd name="connsiteY5" fmla="*/ 2566987 h 2574445"/>
              <a:gd name="connsiteX6" fmla="*/ 282844 w 1387744"/>
              <a:gd name="connsiteY6" fmla="*/ 1876423 h 2574445"/>
              <a:gd name="connsiteX7" fmla="*/ 659082 w 1387744"/>
              <a:gd name="connsiteY7" fmla="*/ 1238249 h 2574445"/>
              <a:gd name="connsiteX8" fmla="*/ 625744 w 1387744"/>
              <a:gd name="connsiteY8" fmla="*/ 485775 h 2574445"/>
              <a:gd name="connsiteX0" fmla="*/ 625744 w 1387744"/>
              <a:gd name="connsiteY0" fmla="*/ 485775 h 2574445"/>
              <a:gd name="connsiteX1" fmla="*/ 1202007 w 1387744"/>
              <a:gd name="connsiteY1" fmla="*/ 0 h 2574445"/>
              <a:gd name="connsiteX2" fmla="*/ 1387744 w 1387744"/>
              <a:gd name="connsiteY2" fmla="*/ 304800 h 2574445"/>
              <a:gd name="connsiteX3" fmla="*/ 1225819 w 1387744"/>
              <a:gd name="connsiteY3" fmla="*/ 1152525 h 2574445"/>
              <a:gd name="connsiteX4" fmla="*/ 873394 w 1387744"/>
              <a:gd name="connsiteY4" fmla="*/ 1957387 h 2574445"/>
              <a:gd name="connsiteX5" fmla="*/ 20907 w 1387744"/>
              <a:gd name="connsiteY5" fmla="*/ 2566987 h 2574445"/>
              <a:gd name="connsiteX6" fmla="*/ 282844 w 1387744"/>
              <a:gd name="connsiteY6" fmla="*/ 1876423 h 2574445"/>
              <a:gd name="connsiteX7" fmla="*/ 659082 w 1387744"/>
              <a:gd name="connsiteY7" fmla="*/ 1238249 h 2574445"/>
              <a:gd name="connsiteX8" fmla="*/ 625744 w 1387744"/>
              <a:gd name="connsiteY8" fmla="*/ 485775 h 2574445"/>
              <a:gd name="connsiteX0" fmla="*/ 625744 w 1387744"/>
              <a:gd name="connsiteY0" fmla="*/ 485775 h 2574445"/>
              <a:gd name="connsiteX1" fmla="*/ 1202007 w 1387744"/>
              <a:gd name="connsiteY1" fmla="*/ 0 h 2574445"/>
              <a:gd name="connsiteX2" fmla="*/ 1387744 w 1387744"/>
              <a:gd name="connsiteY2" fmla="*/ 304800 h 2574445"/>
              <a:gd name="connsiteX3" fmla="*/ 1225819 w 1387744"/>
              <a:gd name="connsiteY3" fmla="*/ 1152525 h 2574445"/>
              <a:gd name="connsiteX4" fmla="*/ 873394 w 1387744"/>
              <a:gd name="connsiteY4" fmla="*/ 1957387 h 2574445"/>
              <a:gd name="connsiteX5" fmla="*/ 20907 w 1387744"/>
              <a:gd name="connsiteY5" fmla="*/ 2566987 h 2574445"/>
              <a:gd name="connsiteX6" fmla="*/ 282844 w 1387744"/>
              <a:gd name="connsiteY6" fmla="*/ 1876423 h 2574445"/>
              <a:gd name="connsiteX7" fmla="*/ 659082 w 1387744"/>
              <a:gd name="connsiteY7" fmla="*/ 1238249 h 2574445"/>
              <a:gd name="connsiteX8" fmla="*/ 625744 w 1387744"/>
              <a:gd name="connsiteY8" fmla="*/ 485775 h 2574445"/>
              <a:gd name="connsiteX0" fmla="*/ 625744 w 1387744"/>
              <a:gd name="connsiteY0" fmla="*/ 576262 h 2664932"/>
              <a:gd name="connsiteX1" fmla="*/ 1197244 w 1387744"/>
              <a:gd name="connsiteY1" fmla="*/ 0 h 2664932"/>
              <a:gd name="connsiteX2" fmla="*/ 1387744 w 1387744"/>
              <a:gd name="connsiteY2" fmla="*/ 395287 h 2664932"/>
              <a:gd name="connsiteX3" fmla="*/ 1225819 w 1387744"/>
              <a:gd name="connsiteY3" fmla="*/ 1243012 h 2664932"/>
              <a:gd name="connsiteX4" fmla="*/ 873394 w 1387744"/>
              <a:gd name="connsiteY4" fmla="*/ 2047874 h 2664932"/>
              <a:gd name="connsiteX5" fmla="*/ 20907 w 1387744"/>
              <a:gd name="connsiteY5" fmla="*/ 2657474 h 2664932"/>
              <a:gd name="connsiteX6" fmla="*/ 282844 w 1387744"/>
              <a:gd name="connsiteY6" fmla="*/ 1966910 h 2664932"/>
              <a:gd name="connsiteX7" fmla="*/ 659082 w 1387744"/>
              <a:gd name="connsiteY7" fmla="*/ 1328736 h 2664932"/>
              <a:gd name="connsiteX8" fmla="*/ 625744 w 1387744"/>
              <a:gd name="connsiteY8" fmla="*/ 576262 h 2664932"/>
              <a:gd name="connsiteX0" fmla="*/ 625744 w 1387744"/>
              <a:gd name="connsiteY0" fmla="*/ 576262 h 2664932"/>
              <a:gd name="connsiteX1" fmla="*/ 1197244 w 1387744"/>
              <a:gd name="connsiteY1" fmla="*/ 0 h 2664932"/>
              <a:gd name="connsiteX2" fmla="*/ 1387744 w 1387744"/>
              <a:gd name="connsiteY2" fmla="*/ 395287 h 2664932"/>
              <a:gd name="connsiteX3" fmla="*/ 1225819 w 1387744"/>
              <a:gd name="connsiteY3" fmla="*/ 1243012 h 2664932"/>
              <a:gd name="connsiteX4" fmla="*/ 873394 w 1387744"/>
              <a:gd name="connsiteY4" fmla="*/ 2047874 h 2664932"/>
              <a:gd name="connsiteX5" fmla="*/ 20907 w 1387744"/>
              <a:gd name="connsiteY5" fmla="*/ 2657474 h 2664932"/>
              <a:gd name="connsiteX6" fmla="*/ 282844 w 1387744"/>
              <a:gd name="connsiteY6" fmla="*/ 1966910 h 2664932"/>
              <a:gd name="connsiteX7" fmla="*/ 659082 w 1387744"/>
              <a:gd name="connsiteY7" fmla="*/ 1328736 h 2664932"/>
              <a:gd name="connsiteX8" fmla="*/ 625744 w 1387744"/>
              <a:gd name="connsiteY8" fmla="*/ 576262 h 2664932"/>
              <a:gd name="connsiteX0" fmla="*/ 625744 w 1416319"/>
              <a:gd name="connsiteY0" fmla="*/ 576262 h 2664932"/>
              <a:gd name="connsiteX1" fmla="*/ 1197244 w 1416319"/>
              <a:gd name="connsiteY1" fmla="*/ 0 h 2664932"/>
              <a:gd name="connsiteX2" fmla="*/ 1416319 w 1416319"/>
              <a:gd name="connsiteY2" fmla="*/ 23812 h 2664932"/>
              <a:gd name="connsiteX3" fmla="*/ 1225819 w 1416319"/>
              <a:gd name="connsiteY3" fmla="*/ 1243012 h 2664932"/>
              <a:gd name="connsiteX4" fmla="*/ 873394 w 1416319"/>
              <a:gd name="connsiteY4" fmla="*/ 2047874 h 2664932"/>
              <a:gd name="connsiteX5" fmla="*/ 20907 w 1416319"/>
              <a:gd name="connsiteY5" fmla="*/ 2657474 h 2664932"/>
              <a:gd name="connsiteX6" fmla="*/ 282844 w 1416319"/>
              <a:gd name="connsiteY6" fmla="*/ 1966910 h 2664932"/>
              <a:gd name="connsiteX7" fmla="*/ 659082 w 1416319"/>
              <a:gd name="connsiteY7" fmla="*/ 1328736 h 2664932"/>
              <a:gd name="connsiteX8" fmla="*/ 625744 w 1416319"/>
              <a:gd name="connsiteY8" fmla="*/ 576262 h 2664932"/>
              <a:gd name="connsiteX0" fmla="*/ 625744 w 1225819"/>
              <a:gd name="connsiteY0" fmla="*/ 576262 h 2664932"/>
              <a:gd name="connsiteX1" fmla="*/ 1197244 w 1225819"/>
              <a:gd name="connsiteY1" fmla="*/ 0 h 2664932"/>
              <a:gd name="connsiteX2" fmla="*/ 1225819 w 1225819"/>
              <a:gd name="connsiteY2" fmla="*/ 1243012 h 2664932"/>
              <a:gd name="connsiteX3" fmla="*/ 873394 w 1225819"/>
              <a:gd name="connsiteY3" fmla="*/ 2047874 h 2664932"/>
              <a:gd name="connsiteX4" fmla="*/ 20907 w 1225819"/>
              <a:gd name="connsiteY4" fmla="*/ 2657474 h 2664932"/>
              <a:gd name="connsiteX5" fmla="*/ 282844 w 1225819"/>
              <a:gd name="connsiteY5" fmla="*/ 1966910 h 2664932"/>
              <a:gd name="connsiteX6" fmla="*/ 659082 w 1225819"/>
              <a:gd name="connsiteY6" fmla="*/ 1328736 h 2664932"/>
              <a:gd name="connsiteX7" fmla="*/ 625744 w 1225819"/>
              <a:gd name="connsiteY7" fmla="*/ 576262 h 2664932"/>
              <a:gd name="connsiteX0" fmla="*/ 625744 w 1287588"/>
              <a:gd name="connsiteY0" fmla="*/ 576262 h 2664932"/>
              <a:gd name="connsiteX1" fmla="*/ 1197244 w 1287588"/>
              <a:gd name="connsiteY1" fmla="*/ 0 h 2664932"/>
              <a:gd name="connsiteX2" fmla="*/ 1225819 w 1287588"/>
              <a:gd name="connsiteY2" fmla="*/ 1243012 h 2664932"/>
              <a:gd name="connsiteX3" fmla="*/ 873394 w 1287588"/>
              <a:gd name="connsiteY3" fmla="*/ 2047874 h 2664932"/>
              <a:gd name="connsiteX4" fmla="*/ 20907 w 1287588"/>
              <a:gd name="connsiteY4" fmla="*/ 2657474 h 2664932"/>
              <a:gd name="connsiteX5" fmla="*/ 282844 w 1287588"/>
              <a:gd name="connsiteY5" fmla="*/ 1966910 h 2664932"/>
              <a:gd name="connsiteX6" fmla="*/ 659082 w 1287588"/>
              <a:gd name="connsiteY6" fmla="*/ 1328736 h 2664932"/>
              <a:gd name="connsiteX7" fmla="*/ 625744 w 1287588"/>
              <a:gd name="connsiteY7" fmla="*/ 576262 h 2664932"/>
              <a:gd name="connsiteX0" fmla="*/ 625744 w 1306288"/>
              <a:gd name="connsiteY0" fmla="*/ 576262 h 2664932"/>
              <a:gd name="connsiteX1" fmla="*/ 1197244 w 1306288"/>
              <a:gd name="connsiteY1" fmla="*/ 0 h 2664932"/>
              <a:gd name="connsiteX2" fmla="*/ 1278206 w 1306288"/>
              <a:gd name="connsiteY2" fmla="*/ 1081087 h 2664932"/>
              <a:gd name="connsiteX3" fmla="*/ 873394 w 1306288"/>
              <a:gd name="connsiteY3" fmla="*/ 2047874 h 2664932"/>
              <a:gd name="connsiteX4" fmla="*/ 20907 w 1306288"/>
              <a:gd name="connsiteY4" fmla="*/ 2657474 h 2664932"/>
              <a:gd name="connsiteX5" fmla="*/ 282844 w 1306288"/>
              <a:gd name="connsiteY5" fmla="*/ 1966910 h 2664932"/>
              <a:gd name="connsiteX6" fmla="*/ 659082 w 1306288"/>
              <a:gd name="connsiteY6" fmla="*/ 1328736 h 2664932"/>
              <a:gd name="connsiteX7" fmla="*/ 625744 w 1306288"/>
              <a:gd name="connsiteY7" fmla="*/ 576262 h 2664932"/>
              <a:gd name="connsiteX0" fmla="*/ 625744 w 1344398"/>
              <a:gd name="connsiteY0" fmla="*/ 576262 h 2664932"/>
              <a:gd name="connsiteX1" fmla="*/ 1197244 w 1344398"/>
              <a:gd name="connsiteY1" fmla="*/ 0 h 2664932"/>
              <a:gd name="connsiteX2" fmla="*/ 1278206 w 1344398"/>
              <a:gd name="connsiteY2" fmla="*/ 1081087 h 2664932"/>
              <a:gd name="connsiteX3" fmla="*/ 873394 w 1344398"/>
              <a:gd name="connsiteY3" fmla="*/ 2047874 h 2664932"/>
              <a:gd name="connsiteX4" fmla="*/ 20907 w 1344398"/>
              <a:gd name="connsiteY4" fmla="*/ 2657474 h 2664932"/>
              <a:gd name="connsiteX5" fmla="*/ 282844 w 1344398"/>
              <a:gd name="connsiteY5" fmla="*/ 1966910 h 2664932"/>
              <a:gd name="connsiteX6" fmla="*/ 659082 w 1344398"/>
              <a:gd name="connsiteY6" fmla="*/ 1328736 h 2664932"/>
              <a:gd name="connsiteX7" fmla="*/ 625744 w 1344398"/>
              <a:gd name="connsiteY7" fmla="*/ 576262 h 2664932"/>
              <a:gd name="connsiteX0" fmla="*/ 625744 w 1344398"/>
              <a:gd name="connsiteY0" fmla="*/ 576314 h 2664984"/>
              <a:gd name="connsiteX1" fmla="*/ 1197244 w 1344398"/>
              <a:gd name="connsiteY1" fmla="*/ 52 h 2664984"/>
              <a:gd name="connsiteX2" fmla="*/ 1278206 w 1344398"/>
              <a:gd name="connsiteY2" fmla="*/ 1081139 h 2664984"/>
              <a:gd name="connsiteX3" fmla="*/ 873394 w 1344398"/>
              <a:gd name="connsiteY3" fmla="*/ 2047926 h 2664984"/>
              <a:gd name="connsiteX4" fmla="*/ 20907 w 1344398"/>
              <a:gd name="connsiteY4" fmla="*/ 2657526 h 2664984"/>
              <a:gd name="connsiteX5" fmla="*/ 282844 w 1344398"/>
              <a:gd name="connsiteY5" fmla="*/ 1966962 h 2664984"/>
              <a:gd name="connsiteX6" fmla="*/ 659082 w 1344398"/>
              <a:gd name="connsiteY6" fmla="*/ 1328788 h 2664984"/>
              <a:gd name="connsiteX7" fmla="*/ 625744 w 1344398"/>
              <a:gd name="connsiteY7" fmla="*/ 576314 h 2664984"/>
              <a:gd name="connsiteX0" fmla="*/ 625744 w 1338336"/>
              <a:gd name="connsiteY0" fmla="*/ 576314 h 2664984"/>
              <a:gd name="connsiteX1" fmla="*/ 1197244 w 1338336"/>
              <a:gd name="connsiteY1" fmla="*/ 52 h 2664984"/>
              <a:gd name="connsiteX2" fmla="*/ 1278206 w 1338336"/>
              <a:gd name="connsiteY2" fmla="*/ 1081139 h 2664984"/>
              <a:gd name="connsiteX3" fmla="*/ 873394 w 1338336"/>
              <a:gd name="connsiteY3" fmla="*/ 2047926 h 2664984"/>
              <a:gd name="connsiteX4" fmla="*/ 20907 w 1338336"/>
              <a:gd name="connsiteY4" fmla="*/ 2657526 h 2664984"/>
              <a:gd name="connsiteX5" fmla="*/ 282844 w 1338336"/>
              <a:gd name="connsiteY5" fmla="*/ 1966962 h 2664984"/>
              <a:gd name="connsiteX6" fmla="*/ 659082 w 1338336"/>
              <a:gd name="connsiteY6" fmla="*/ 1328788 h 2664984"/>
              <a:gd name="connsiteX7" fmla="*/ 625744 w 1338336"/>
              <a:gd name="connsiteY7" fmla="*/ 576314 h 2664984"/>
              <a:gd name="connsiteX0" fmla="*/ 625744 w 1338336"/>
              <a:gd name="connsiteY0" fmla="*/ 578490 h 2667160"/>
              <a:gd name="connsiteX1" fmla="*/ 1197244 w 1338336"/>
              <a:gd name="connsiteY1" fmla="*/ 2228 h 2667160"/>
              <a:gd name="connsiteX2" fmla="*/ 1278206 w 1338336"/>
              <a:gd name="connsiteY2" fmla="*/ 1083315 h 2667160"/>
              <a:gd name="connsiteX3" fmla="*/ 873394 w 1338336"/>
              <a:gd name="connsiteY3" fmla="*/ 2050102 h 2667160"/>
              <a:gd name="connsiteX4" fmla="*/ 20907 w 1338336"/>
              <a:gd name="connsiteY4" fmla="*/ 2659702 h 2667160"/>
              <a:gd name="connsiteX5" fmla="*/ 282844 w 1338336"/>
              <a:gd name="connsiteY5" fmla="*/ 1969138 h 2667160"/>
              <a:gd name="connsiteX6" fmla="*/ 659082 w 1338336"/>
              <a:gd name="connsiteY6" fmla="*/ 1330964 h 2667160"/>
              <a:gd name="connsiteX7" fmla="*/ 625744 w 1338336"/>
              <a:gd name="connsiteY7" fmla="*/ 578490 h 2667160"/>
              <a:gd name="connsiteX0" fmla="*/ 625744 w 1338336"/>
              <a:gd name="connsiteY0" fmla="*/ 578490 h 2667160"/>
              <a:gd name="connsiteX1" fmla="*/ 1197244 w 1338336"/>
              <a:gd name="connsiteY1" fmla="*/ 2228 h 2667160"/>
              <a:gd name="connsiteX2" fmla="*/ 1278206 w 1338336"/>
              <a:gd name="connsiteY2" fmla="*/ 1083315 h 2667160"/>
              <a:gd name="connsiteX3" fmla="*/ 873394 w 1338336"/>
              <a:gd name="connsiteY3" fmla="*/ 2050102 h 2667160"/>
              <a:gd name="connsiteX4" fmla="*/ 20907 w 1338336"/>
              <a:gd name="connsiteY4" fmla="*/ 2659702 h 2667160"/>
              <a:gd name="connsiteX5" fmla="*/ 282844 w 1338336"/>
              <a:gd name="connsiteY5" fmla="*/ 1969138 h 2667160"/>
              <a:gd name="connsiteX6" fmla="*/ 659082 w 1338336"/>
              <a:gd name="connsiteY6" fmla="*/ 1330964 h 2667160"/>
              <a:gd name="connsiteX7" fmla="*/ 625744 w 1338336"/>
              <a:gd name="connsiteY7" fmla="*/ 578490 h 2667160"/>
              <a:gd name="connsiteX0" fmla="*/ 635678 w 1348270"/>
              <a:gd name="connsiteY0" fmla="*/ 578490 h 2667160"/>
              <a:gd name="connsiteX1" fmla="*/ 1207178 w 1348270"/>
              <a:gd name="connsiteY1" fmla="*/ 2228 h 2667160"/>
              <a:gd name="connsiteX2" fmla="*/ 1288140 w 1348270"/>
              <a:gd name="connsiteY2" fmla="*/ 1083315 h 2667160"/>
              <a:gd name="connsiteX3" fmla="*/ 883328 w 1348270"/>
              <a:gd name="connsiteY3" fmla="*/ 2050102 h 2667160"/>
              <a:gd name="connsiteX4" fmla="*/ 30841 w 1348270"/>
              <a:gd name="connsiteY4" fmla="*/ 2659702 h 2667160"/>
              <a:gd name="connsiteX5" fmla="*/ 292778 w 1348270"/>
              <a:gd name="connsiteY5" fmla="*/ 1969138 h 2667160"/>
              <a:gd name="connsiteX6" fmla="*/ 669016 w 1348270"/>
              <a:gd name="connsiteY6" fmla="*/ 1330964 h 2667160"/>
              <a:gd name="connsiteX7" fmla="*/ 635678 w 1348270"/>
              <a:gd name="connsiteY7" fmla="*/ 578490 h 2667160"/>
              <a:gd name="connsiteX0" fmla="*/ 635678 w 1348270"/>
              <a:gd name="connsiteY0" fmla="*/ 578490 h 2671078"/>
              <a:gd name="connsiteX1" fmla="*/ 1207178 w 1348270"/>
              <a:gd name="connsiteY1" fmla="*/ 2228 h 2671078"/>
              <a:gd name="connsiteX2" fmla="*/ 1288140 w 1348270"/>
              <a:gd name="connsiteY2" fmla="*/ 1083315 h 2671078"/>
              <a:gd name="connsiteX3" fmla="*/ 883328 w 1348270"/>
              <a:gd name="connsiteY3" fmla="*/ 2050102 h 2671078"/>
              <a:gd name="connsiteX4" fmla="*/ 30841 w 1348270"/>
              <a:gd name="connsiteY4" fmla="*/ 2659702 h 2671078"/>
              <a:gd name="connsiteX5" fmla="*/ 292778 w 1348270"/>
              <a:gd name="connsiteY5" fmla="*/ 1969138 h 2671078"/>
              <a:gd name="connsiteX6" fmla="*/ 669016 w 1348270"/>
              <a:gd name="connsiteY6" fmla="*/ 1330964 h 2671078"/>
              <a:gd name="connsiteX7" fmla="*/ 635678 w 1348270"/>
              <a:gd name="connsiteY7" fmla="*/ 578490 h 2671078"/>
              <a:gd name="connsiteX0" fmla="*/ 635678 w 1728230"/>
              <a:gd name="connsiteY0" fmla="*/ 578490 h 2671078"/>
              <a:gd name="connsiteX1" fmla="*/ 1207178 w 1728230"/>
              <a:gd name="connsiteY1" fmla="*/ 2228 h 2671078"/>
              <a:gd name="connsiteX2" fmla="*/ 1727877 w 1728230"/>
              <a:gd name="connsiteY2" fmla="*/ 338776 h 2671078"/>
              <a:gd name="connsiteX3" fmla="*/ 1288140 w 1728230"/>
              <a:gd name="connsiteY3" fmla="*/ 1083315 h 2671078"/>
              <a:gd name="connsiteX4" fmla="*/ 883328 w 1728230"/>
              <a:gd name="connsiteY4" fmla="*/ 2050102 h 2671078"/>
              <a:gd name="connsiteX5" fmla="*/ 30841 w 1728230"/>
              <a:gd name="connsiteY5" fmla="*/ 2659702 h 2671078"/>
              <a:gd name="connsiteX6" fmla="*/ 292778 w 1728230"/>
              <a:gd name="connsiteY6" fmla="*/ 1969138 h 2671078"/>
              <a:gd name="connsiteX7" fmla="*/ 669016 w 1728230"/>
              <a:gd name="connsiteY7" fmla="*/ 1330964 h 2671078"/>
              <a:gd name="connsiteX8" fmla="*/ 635678 w 1728230"/>
              <a:gd name="connsiteY8" fmla="*/ 578490 h 2671078"/>
              <a:gd name="connsiteX0" fmla="*/ 635678 w 1728230"/>
              <a:gd name="connsiteY0" fmla="*/ 578704 h 2671292"/>
              <a:gd name="connsiteX1" fmla="*/ 1207178 w 1728230"/>
              <a:gd name="connsiteY1" fmla="*/ 2442 h 2671292"/>
              <a:gd name="connsiteX2" fmla="*/ 1727877 w 1728230"/>
              <a:gd name="connsiteY2" fmla="*/ 338990 h 2671292"/>
              <a:gd name="connsiteX3" fmla="*/ 1288140 w 1728230"/>
              <a:gd name="connsiteY3" fmla="*/ 1083529 h 2671292"/>
              <a:gd name="connsiteX4" fmla="*/ 883328 w 1728230"/>
              <a:gd name="connsiteY4" fmla="*/ 2050316 h 2671292"/>
              <a:gd name="connsiteX5" fmla="*/ 30841 w 1728230"/>
              <a:gd name="connsiteY5" fmla="*/ 2659916 h 2671292"/>
              <a:gd name="connsiteX6" fmla="*/ 292778 w 1728230"/>
              <a:gd name="connsiteY6" fmla="*/ 1969352 h 2671292"/>
              <a:gd name="connsiteX7" fmla="*/ 669016 w 1728230"/>
              <a:gd name="connsiteY7" fmla="*/ 1331178 h 2671292"/>
              <a:gd name="connsiteX8" fmla="*/ 635678 w 1728230"/>
              <a:gd name="connsiteY8" fmla="*/ 578704 h 2671292"/>
              <a:gd name="connsiteX0" fmla="*/ 635678 w 1738190"/>
              <a:gd name="connsiteY0" fmla="*/ 578704 h 2671292"/>
              <a:gd name="connsiteX1" fmla="*/ 1207178 w 1738190"/>
              <a:gd name="connsiteY1" fmla="*/ 2442 h 2671292"/>
              <a:gd name="connsiteX2" fmla="*/ 1727877 w 1738190"/>
              <a:gd name="connsiteY2" fmla="*/ 338990 h 2671292"/>
              <a:gd name="connsiteX3" fmla="*/ 1288140 w 1738190"/>
              <a:gd name="connsiteY3" fmla="*/ 1083529 h 2671292"/>
              <a:gd name="connsiteX4" fmla="*/ 883328 w 1738190"/>
              <a:gd name="connsiteY4" fmla="*/ 2050316 h 2671292"/>
              <a:gd name="connsiteX5" fmla="*/ 30841 w 1738190"/>
              <a:gd name="connsiteY5" fmla="*/ 2659916 h 2671292"/>
              <a:gd name="connsiteX6" fmla="*/ 292778 w 1738190"/>
              <a:gd name="connsiteY6" fmla="*/ 1969352 h 2671292"/>
              <a:gd name="connsiteX7" fmla="*/ 669016 w 1738190"/>
              <a:gd name="connsiteY7" fmla="*/ 1331178 h 2671292"/>
              <a:gd name="connsiteX8" fmla="*/ 635678 w 1738190"/>
              <a:gd name="connsiteY8" fmla="*/ 578704 h 2671292"/>
              <a:gd name="connsiteX0" fmla="*/ 1337061 w 2439573"/>
              <a:gd name="connsiteY0" fmla="*/ 578704 h 3174394"/>
              <a:gd name="connsiteX1" fmla="*/ 1908561 w 2439573"/>
              <a:gd name="connsiteY1" fmla="*/ 2442 h 3174394"/>
              <a:gd name="connsiteX2" fmla="*/ 2429260 w 2439573"/>
              <a:gd name="connsiteY2" fmla="*/ 338990 h 3174394"/>
              <a:gd name="connsiteX3" fmla="*/ 1989523 w 2439573"/>
              <a:gd name="connsiteY3" fmla="*/ 1083529 h 3174394"/>
              <a:gd name="connsiteX4" fmla="*/ 1584711 w 2439573"/>
              <a:gd name="connsiteY4" fmla="*/ 2050316 h 3174394"/>
              <a:gd name="connsiteX5" fmla="*/ 8324 w 2439573"/>
              <a:gd name="connsiteY5" fmla="*/ 3167916 h 3174394"/>
              <a:gd name="connsiteX6" fmla="*/ 994161 w 2439573"/>
              <a:gd name="connsiteY6" fmla="*/ 1969352 h 3174394"/>
              <a:gd name="connsiteX7" fmla="*/ 1370399 w 2439573"/>
              <a:gd name="connsiteY7" fmla="*/ 1331178 h 3174394"/>
              <a:gd name="connsiteX8" fmla="*/ 1337061 w 2439573"/>
              <a:gd name="connsiteY8" fmla="*/ 578704 h 3174394"/>
              <a:gd name="connsiteX0" fmla="*/ 1337061 w 2439573"/>
              <a:gd name="connsiteY0" fmla="*/ 578704 h 3204495"/>
              <a:gd name="connsiteX1" fmla="*/ 1908561 w 2439573"/>
              <a:gd name="connsiteY1" fmla="*/ 2442 h 3204495"/>
              <a:gd name="connsiteX2" fmla="*/ 2429260 w 2439573"/>
              <a:gd name="connsiteY2" fmla="*/ 338990 h 3204495"/>
              <a:gd name="connsiteX3" fmla="*/ 1989523 w 2439573"/>
              <a:gd name="connsiteY3" fmla="*/ 1083529 h 3204495"/>
              <a:gd name="connsiteX4" fmla="*/ 1584711 w 2439573"/>
              <a:gd name="connsiteY4" fmla="*/ 2050316 h 3204495"/>
              <a:gd name="connsiteX5" fmla="*/ 679836 w 2439573"/>
              <a:gd name="connsiteY5" fmla="*/ 2853590 h 3204495"/>
              <a:gd name="connsiteX6" fmla="*/ 8324 w 2439573"/>
              <a:gd name="connsiteY6" fmla="*/ 3167916 h 3204495"/>
              <a:gd name="connsiteX7" fmla="*/ 994161 w 2439573"/>
              <a:gd name="connsiteY7" fmla="*/ 1969352 h 3204495"/>
              <a:gd name="connsiteX8" fmla="*/ 1370399 w 2439573"/>
              <a:gd name="connsiteY8" fmla="*/ 1331178 h 3204495"/>
              <a:gd name="connsiteX9" fmla="*/ 1337061 w 2439573"/>
              <a:gd name="connsiteY9" fmla="*/ 578704 h 3204495"/>
              <a:gd name="connsiteX0" fmla="*/ 1328948 w 2431460"/>
              <a:gd name="connsiteY0" fmla="*/ 578704 h 3183609"/>
              <a:gd name="connsiteX1" fmla="*/ 1900448 w 2431460"/>
              <a:gd name="connsiteY1" fmla="*/ 2442 h 3183609"/>
              <a:gd name="connsiteX2" fmla="*/ 2421147 w 2431460"/>
              <a:gd name="connsiteY2" fmla="*/ 338990 h 3183609"/>
              <a:gd name="connsiteX3" fmla="*/ 1981410 w 2431460"/>
              <a:gd name="connsiteY3" fmla="*/ 1083529 h 3183609"/>
              <a:gd name="connsiteX4" fmla="*/ 1576598 w 2431460"/>
              <a:gd name="connsiteY4" fmla="*/ 2050316 h 3183609"/>
              <a:gd name="connsiteX5" fmla="*/ 671723 w 2431460"/>
              <a:gd name="connsiteY5" fmla="*/ 2853590 h 3183609"/>
              <a:gd name="connsiteX6" fmla="*/ 211 w 2431460"/>
              <a:gd name="connsiteY6" fmla="*/ 3167916 h 3183609"/>
              <a:gd name="connsiteX7" fmla="*/ 627273 w 2431460"/>
              <a:gd name="connsiteY7" fmla="*/ 2510690 h 3183609"/>
              <a:gd name="connsiteX8" fmla="*/ 986048 w 2431460"/>
              <a:gd name="connsiteY8" fmla="*/ 1969352 h 3183609"/>
              <a:gd name="connsiteX9" fmla="*/ 1362286 w 2431460"/>
              <a:gd name="connsiteY9" fmla="*/ 1331178 h 3183609"/>
              <a:gd name="connsiteX10" fmla="*/ 1328948 w 2431460"/>
              <a:gd name="connsiteY10" fmla="*/ 578704 h 3183609"/>
              <a:gd name="connsiteX0" fmla="*/ 1328948 w 2431460"/>
              <a:gd name="connsiteY0" fmla="*/ 578704 h 3183609"/>
              <a:gd name="connsiteX1" fmla="*/ 1900448 w 2431460"/>
              <a:gd name="connsiteY1" fmla="*/ 2442 h 3183609"/>
              <a:gd name="connsiteX2" fmla="*/ 2421147 w 2431460"/>
              <a:gd name="connsiteY2" fmla="*/ 338990 h 3183609"/>
              <a:gd name="connsiteX3" fmla="*/ 1981410 w 2431460"/>
              <a:gd name="connsiteY3" fmla="*/ 1083529 h 3183609"/>
              <a:gd name="connsiteX4" fmla="*/ 1576598 w 2431460"/>
              <a:gd name="connsiteY4" fmla="*/ 2050316 h 3183609"/>
              <a:gd name="connsiteX5" fmla="*/ 671723 w 2431460"/>
              <a:gd name="connsiteY5" fmla="*/ 2853590 h 3183609"/>
              <a:gd name="connsiteX6" fmla="*/ 211 w 2431460"/>
              <a:gd name="connsiteY6" fmla="*/ 3167916 h 3183609"/>
              <a:gd name="connsiteX7" fmla="*/ 627273 w 2431460"/>
              <a:gd name="connsiteY7" fmla="*/ 2510690 h 3183609"/>
              <a:gd name="connsiteX8" fmla="*/ 1062248 w 2431460"/>
              <a:gd name="connsiteY8" fmla="*/ 1963002 h 3183609"/>
              <a:gd name="connsiteX9" fmla="*/ 1362286 w 2431460"/>
              <a:gd name="connsiteY9" fmla="*/ 1331178 h 3183609"/>
              <a:gd name="connsiteX10" fmla="*/ 1328948 w 2431460"/>
              <a:gd name="connsiteY10" fmla="*/ 578704 h 31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1460" h="3183609">
                <a:moveTo>
                  <a:pt x="1328948" y="578704"/>
                </a:moveTo>
                <a:cubicBezTo>
                  <a:pt x="1359111" y="316766"/>
                  <a:pt x="1689311" y="-30895"/>
                  <a:pt x="1900448" y="2442"/>
                </a:cubicBezTo>
                <a:cubicBezTo>
                  <a:pt x="2017923" y="-20048"/>
                  <a:pt x="2407653" y="114359"/>
                  <a:pt x="2421147" y="338990"/>
                </a:cubicBezTo>
                <a:cubicBezTo>
                  <a:pt x="2504491" y="776346"/>
                  <a:pt x="2057610" y="815770"/>
                  <a:pt x="1981410" y="1083529"/>
                </a:cubicBezTo>
                <a:cubicBezTo>
                  <a:pt x="1919497" y="1402616"/>
                  <a:pt x="1752811" y="1764567"/>
                  <a:pt x="1576598" y="2050316"/>
                </a:cubicBezTo>
                <a:cubicBezTo>
                  <a:pt x="1359375" y="2331568"/>
                  <a:pt x="934454" y="2667323"/>
                  <a:pt x="671723" y="2853590"/>
                </a:cubicBezTo>
                <a:cubicBezTo>
                  <a:pt x="408992" y="3039857"/>
                  <a:pt x="11853" y="3241999"/>
                  <a:pt x="211" y="3167916"/>
                </a:cubicBezTo>
                <a:cubicBezTo>
                  <a:pt x="-11431" y="3093833"/>
                  <a:pt x="462967" y="2710451"/>
                  <a:pt x="627273" y="2510690"/>
                </a:cubicBezTo>
                <a:cubicBezTo>
                  <a:pt x="791579" y="2310929"/>
                  <a:pt x="935513" y="2142654"/>
                  <a:pt x="1062248" y="1963002"/>
                </a:cubicBezTo>
                <a:cubicBezTo>
                  <a:pt x="1224173" y="1718527"/>
                  <a:pt x="1286086" y="1613753"/>
                  <a:pt x="1362286" y="1331178"/>
                </a:cubicBezTo>
                <a:cubicBezTo>
                  <a:pt x="1413086" y="1104166"/>
                  <a:pt x="1297199" y="886679"/>
                  <a:pt x="1328948" y="578704"/>
                </a:cubicBezTo>
                <a:close/>
              </a:path>
            </a:pathLst>
          </a:custGeom>
          <a:no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2">
            <a:extLst>
              <a:ext uri="{FF2B5EF4-FFF2-40B4-BE49-F238E27FC236}">
                <a16:creationId xmlns:a16="http://schemas.microsoft.com/office/drawing/2014/main" id="{4649AFB8-E82E-4B06-AB2F-82772F831E2D}"/>
              </a:ext>
            </a:extLst>
          </p:cNvPr>
          <p:cNvSpPr/>
          <p:nvPr/>
        </p:nvSpPr>
        <p:spPr>
          <a:xfrm>
            <a:off x="1653021" y="973302"/>
            <a:ext cx="4095350" cy="5798325"/>
          </a:xfrm>
          <a:custGeom>
            <a:avLst/>
            <a:gdLst>
              <a:gd name="connsiteX0" fmla="*/ 1663700 w 3987800"/>
              <a:gd name="connsiteY0" fmla="*/ 0 h 5638800"/>
              <a:gd name="connsiteX1" fmla="*/ 3340100 w 3987800"/>
              <a:gd name="connsiteY1" fmla="*/ 647700 h 5638800"/>
              <a:gd name="connsiteX2" fmla="*/ 3987800 w 3987800"/>
              <a:gd name="connsiteY2" fmla="*/ 1803400 h 5638800"/>
              <a:gd name="connsiteX3" fmla="*/ 3644900 w 3987800"/>
              <a:gd name="connsiteY3" fmla="*/ 4432300 h 5638800"/>
              <a:gd name="connsiteX4" fmla="*/ 1930400 w 3987800"/>
              <a:gd name="connsiteY4" fmla="*/ 5397500 h 5638800"/>
              <a:gd name="connsiteX5" fmla="*/ 0 w 3987800"/>
              <a:gd name="connsiteY5" fmla="*/ 5638800 h 5638800"/>
              <a:gd name="connsiteX6" fmla="*/ 1054100 w 3987800"/>
              <a:gd name="connsiteY6" fmla="*/ 4800600 h 5638800"/>
              <a:gd name="connsiteX7" fmla="*/ 2171700 w 3987800"/>
              <a:gd name="connsiteY7" fmla="*/ 4025900 h 5638800"/>
              <a:gd name="connsiteX8" fmla="*/ 2552700 w 3987800"/>
              <a:gd name="connsiteY8" fmla="*/ 2882900 h 5638800"/>
              <a:gd name="connsiteX9" fmla="*/ 2146300 w 3987800"/>
              <a:gd name="connsiteY9" fmla="*/ 2006600 h 5638800"/>
              <a:gd name="connsiteX10" fmla="*/ 1612900 w 3987800"/>
              <a:gd name="connsiteY10" fmla="*/ 723900 h 5638800"/>
              <a:gd name="connsiteX11" fmla="*/ 1663700 w 3987800"/>
              <a:gd name="connsiteY11" fmla="*/ 0 h 5638800"/>
              <a:gd name="connsiteX0" fmla="*/ 1663700 w 3987800"/>
              <a:gd name="connsiteY0" fmla="*/ 0 h 5638800"/>
              <a:gd name="connsiteX1" fmla="*/ 3340100 w 3987800"/>
              <a:gd name="connsiteY1" fmla="*/ 647700 h 5638800"/>
              <a:gd name="connsiteX2" fmla="*/ 3987800 w 3987800"/>
              <a:gd name="connsiteY2" fmla="*/ 1803400 h 5638800"/>
              <a:gd name="connsiteX3" fmla="*/ 3644900 w 3987800"/>
              <a:gd name="connsiteY3" fmla="*/ 4432300 h 5638800"/>
              <a:gd name="connsiteX4" fmla="*/ 1930400 w 3987800"/>
              <a:gd name="connsiteY4" fmla="*/ 5397500 h 5638800"/>
              <a:gd name="connsiteX5" fmla="*/ 0 w 3987800"/>
              <a:gd name="connsiteY5" fmla="*/ 5638800 h 5638800"/>
              <a:gd name="connsiteX6" fmla="*/ 1054100 w 3987800"/>
              <a:gd name="connsiteY6" fmla="*/ 4800600 h 5638800"/>
              <a:gd name="connsiteX7" fmla="*/ 2171700 w 3987800"/>
              <a:gd name="connsiteY7" fmla="*/ 4025900 h 5638800"/>
              <a:gd name="connsiteX8" fmla="*/ 2552700 w 3987800"/>
              <a:gd name="connsiteY8" fmla="*/ 2882900 h 5638800"/>
              <a:gd name="connsiteX9" fmla="*/ 2146300 w 3987800"/>
              <a:gd name="connsiteY9" fmla="*/ 2006600 h 5638800"/>
              <a:gd name="connsiteX10" fmla="*/ 1612900 w 3987800"/>
              <a:gd name="connsiteY10" fmla="*/ 723900 h 5638800"/>
              <a:gd name="connsiteX11" fmla="*/ 1663700 w 3987800"/>
              <a:gd name="connsiteY11" fmla="*/ 0 h 5638800"/>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63700 w 3987800"/>
              <a:gd name="connsiteY0" fmla="*/ 50474 h 5689274"/>
              <a:gd name="connsiteX1" fmla="*/ 3340100 w 3987800"/>
              <a:gd name="connsiteY1" fmla="*/ 698174 h 5689274"/>
              <a:gd name="connsiteX2" fmla="*/ 3987800 w 3987800"/>
              <a:gd name="connsiteY2" fmla="*/ 1853874 h 5689274"/>
              <a:gd name="connsiteX3" fmla="*/ 3644900 w 3987800"/>
              <a:gd name="connsiteY3" fmla="*/ 4482774 h 5689274"/>
              <a:gd name="connsiteX4" fmla="*/ 1930400 w 3987800"/>
              <a:gd name="connsiteY4" fmla="*/ 5447974 h 5689274"/>
              <a:gd name="connsiteX5" fmla="*/ 0 w 3987800"/>
              <a:gd name="connsiteY5" fmla="*/ 5689274 h 5689274"/>
              <a:gd name="connsiteX6" fmla="*/ 1054100 w 3987800"/>
              <a:gd name="connsiteY6" fmla="*/ 4851074 h 5689274"/>
              <a:gd name="connsiteX7" fmla="*/ 2171700 w 3987800"/>
              <a:gd name="connsiteY7" fmla="*/ 4076374 h 5689274"/>
              <a:gd name="connsiteX8" fmla="*/ 2552700 w 3987800"/>
              <a:gd name="connsiteY8" fmla="*/ 2933374 h 5689274"/>
              <a:gd name="connsiteX9" fmla="*/ 2146300 w 3987800"/>
              <a:gd name="connsiteY9" fmla="*/ 2057074 h 5689274"/>
              <a:gd name="connsiteX10" fmla="*/ 1612900 w 3987800"/>
              <a:gd name="connsiteY10" fmla="*/ 774374 h 5689274"/>
              <a:gd name="connsiteX11" fmla="*/ 1663700 w 3987800"/>
              <a:gd name="connsiteY11" fmla="*/ 50474 h 5689274"/>
              <a:gd name="connsiteX0" fmla="*/ 1683240 w 4007340"/>
              <a:gd name="connsiteY0" fmla="*/ 50474 h 5689274"/>
              <a:gd name="connsiteX1" fmla="*/ 3359640 w 4007340"/>
              <a:gd name="connsiteY1" fmla="*/ 698174 h 5689274"/>
              <a:gd name="connsiteX2" fmla="*/ 4007340 w 4007340"/>
              <a:gd name="connsiteY2" fmla="*/ 1853874 h 5689274"/>
              <a:gd name="connsiteX3" fmla="*/ 3664440 w 4007340"/>
              <a:gd name="connsiteY3" fmla="*/ 4482774 h 5689274"/>
              <a:gd name="connsiteX4" fmla="*/ 1949940 w 4007340"/>
              <a:gd name="connsiteY4" fmla="*/ 5447974 h 5689274"/>
              <a:gd name="connsiteX5" fmla="*/ 19540 w 4007340"/>
              <a:gd name="connsiteY5" fmla="*/ 5689274 h 5689274"/>
              <a:gd name="connsiteX6" fmla="*/ 1073640 w 4007340"/>
              <a:gd name="connsiteY6" fmla="*/ 4851074 h 5689274"/>
              <a:gd name="connsiteX7" fmla="*/ 2191240 w 4007340"/>
              <a:gd name="connsiteY7" fmla="*/ 4076374 h 5689274"/>
              <a:gd name="connsiteX8" fmla="*/ 2572240 w 4007340"/>
              <a:gd name="connsiteY8" fmla="*/ 2933374 h 5689274"/>
              <a:gd name="connsiteX9" fmla="*/ 2165840 w 4007340"/>
              <a:gd name="connsiteY9" fmla="*/ 2057074 h 5689274"/>
              <a:gd name="connsiteX10" fmla="*/ 1632440 w 4007340"/>
              <a:gd name="connsiteY10" fmla="*/ 774374 h 5689274"/>
              <a:gd name="connsiteX11" fmla="*/ 1683240 w 4007340"/>
              <a:gd name="connsiteY11" fmla="*/ 50474 h 5689274"/>
              <a:gd name="connsiteX0" fmla="*/ 1683240 w 4007340"/>
              <a:gd name="connsiteY0" fmla="*/ 50474 h 5728919"/>
              <a:gd name="connsiteX1" fmla="*/ 3359640 w 4007340"/>
              <a:gd name="connsiteY1" fmla="*/ 698174 h 5728919"/>
              <a:gd name="connsiteX2" fmla="*/ 4007340 w 4007340"/>
              <a:gd name="connsiteY2" fmla="*/ 1853874 h 5728919"/>
              <a:gd name="connsiteX3" fmla="*/ 3664440 w 4007340"/>
              <a:gd name="connsiteY3" fmla="*/ 4482774 h 5728919"/>
              <a:gd name="connsiteX4" fmla="*/ 1949940 w 4007340"/>
              <a:gd name="connsiteY4" fmla="*/ 5447974 h 5728919"/>
              <a:gd name="connsiteX5" fmla="*/ 19540 w 4007340"/>
              <a:gd name="connsiteY5" fmla="*/ 5689274 h 5728919"/>
              <a:gd name="connsiteX6" fmla="*/ 1073640 w 4007340"/>
              <a:gd name="connsiteY6" fmla="*/ 4851074 h 5728919"/>
              <a:gd name="connsiteX7" fmla="*/ 2191240 w 4007340"/>
              <a:gd name="connsiteY7" fmla="*/ 4076374 h 5728919"/>
              <a:gd name="connsiteX8" fmla="*/ 2572240 w 4007340"/>
              <a:gd name="connsiteY8" fmla="*/ 2933374 h 5728919"/>
              <a:gd name="connsiteX9" fmla="*/ 2165840 w 4007340"/>
              <a:gd name="connsiteY9" fmla="*/ 2057074 h 5728919"/>
              <a:gd name="connsiteX10" fmla="*/ 1632440 w 4007340"/>
              <a:gd name="connsiteY10" fmla="*/ 774374 h 5728919"/>
              <a:gd name="connsiteX11" fmla="*/ 1683240 w 4007340"/>
              <a:gd name="connsiteY11" fmla="*/ 50474 h 5728919"/>
              <a:gd name="connsiteX0" fmla="*/ 1683240 w 4007340"/>
              <a:gd name="connsiteY0" fmla="*/ 50474 h 5723971"/>
              <a:gd name="connsiteX1" fmla="*/ 3359640 w 4007340"/>
              <a:gd name="connsiteY1" fmla="*/ 698174 h 5723971"/>
              <a:gd name="connsiteX2" fmla="*/ 4007340 w 4007340"/>
              <a:gd name="connsiteY2" fmla="*/ 1853874 h 5723971"/>
              <a:gd name="connsiteX3" fmla="*/ 3664440 w 4007340"/>
              <a:gd name="connsiteY3" fmla="*/ 4482774 h 5723971"/>
              <a:gd name="connsiteX4" fmla="*/ 1953115 w 4007340"/>
              <a:gd name="connsiteY4" fmla="*/ 5387649 h 5723971"/>
              <a:gd name="connsiteX5" fmla="*/ 19540 w 4007340"/>
              <a:gd name="connsiteY5" fmla="*/ 5689274 h 5723971"/>
              <a:gd name="connsiteX6" fmla="*/ 1073640 w 4007340"/>
              <a:gd name="connsiteY6" fmla="*/ 4851074 h 5723971"/>
              <a:gd name="connsiteX7" fmla="*/ 2191240 w 4007340"/>
              <a:gd name="connsiteY7" fmla="*/ 4076374 h 5723971"/>
              <a:gd name="connsiteX8" fmla="*/ 2572240 w 4007340"/>
              <a:gd name="connsiteY8" fmla="*/ 2933374 h 5723971"/>
              <a:gd name="connsiteX9" fmla="*/ 2165840 w 4007340"/>
              <a:gd name="connsiteY9" fmla="*/ 2057074 h 5723971"/>
              <a:gd name="connsiteX10" fmla="*/ 1632440 w 4007340"/>
              <a:gd name="connsiteY10" fmla="*/ 774374 h 5723971"/>
              <a:gd name="connsiteX11" fmla="*/ 1683240 w 4007340"/>
              <a:gd name="connsiteY11" fmla="*/ 50474 h 5723971"/>
              <a:gd name="connsiteX0" fmla="*/ 1683240 w 4007340"/>
              <a:gd name="connsiteY0" fmla="*/ 50474 h 5729901"/>
              <a:gd name="connsiteX1" fmla="*/ 3359640 w 4007340"/>
              <a:gd name="connsiteY1" fmla="*/ 698174 h 5729901"/>
              <a:gd name="connsiteX2" fmla="*/ 4007340 w 4007340"/>
              <a:gd name="connsiteY2" fmla="*/ 1853874 h 5729901"/>
              <a:gd name="connsiteX3" fmla="*/ 3664440 w 4007340"/>
              <a:gd name="connsiteY3" fmla="*/ 4482774 h 5729901"/>
              <a:gd name="connsiteX4" fmla="*/ 1953115 w 4007340"/>
              <a:gd name="connsiteY4" fmla="*/ 5387649 h 5729901"/>
              <a:gd name="connsiteX5" fmla="*/ 19540 w 4007340"/>
              <a:gd name="connsiteY5" fmla="*/ 5689274 h 5729901"/>
              <a:gd name="connsiteX6" fmla="*/ 1073640 w 4007340"/>
              <a:gd name="connsiteY6" fmla="*/ 4851074 h 5729901"/>
              <a:gd name="connsiteX7" fmla="*/ 2191240 w 4007340"/>
              <a:gd name="connsiteY7" fmla="*/ 4076374 h 5729901"/>
              <a:gd name="connsiteX8" fmla="*/ 2572240 w 4007340"/>
              <a:gd name="connsiteY8" fmla="*/ 2933374 h 5729901"/>
              <a:gd name="connsiteX9" fmla="*/ 2165840 w 4007340"/>
              <a:gd name="connsiteY9" fmla="*/ 2057074 h 5729901"/>
              <a:gd name="connsiteX10" fmla="*/ 1632440 w 4007340"/>
              <a:gd name="connsiteY10" fmla="*/ 774374 h 5729901"/>
              <a:gd name="connsiteX11" fmla="*/ 1683240 w 4007340"/>
              <a:gd name="connsiteY11" fmla="*/ 50474 h 5729901"/>
              <a:gd name="connsiteX0" fmla="*/ 1683240 w 4007340"/>
              <a:gd name="connsiteY0" fmla="*/ 50474 h 5729901"/>
              <a:gd name="connsiteX1" fmla="*/ 3359640 w 4007340"/>
              <a:gd name="connsiteY1" fmla="*/ 698174 h 5729901"/>
              <a:gd name="connsiteX2" fmla="*/ 4007340 w 4007340"/>
              <a:gd name="connsiteY2" fmla="*/ 1853874 h 5729901"/>
              <a:gd name="connsiteX3" fmla="*/ 3664440 w 4007340"/>
              <a:gd name="connsiteY3" fmla="*/ 4482774 h 5729901"/>
              <a:gd name="connsiteX4" fmla="*/ 1953115 w 4007340"/>
              <a:gd name="connsiteY4" fmla="*/ 5387649 h 5729901"/>
              <a:gd name="connsiteX5" fmla="*/ 19540 w 4007340"/>
              <a:gd name="connsiteY5" fmla="*/ 5689274 h 5729901"/>
              <a:gd name="connsiteX6" fmla="*/ 1073640 w 4007340"/>
              <a:gd name="connsiteY6" fmla="*/ 4851074 h 5729901"/>
              <a:gd name="connsiteX7" fmla="*/ 2191240 w 4007340"/>
              <a:gd name="connsiteY7" fmla="*/ 4076374 h 5729901"/>
              <a:gd name="connsiteX8" fmla="*/ 2572240 w 4007340"/>
              <a:gd name="connsiteY8" fmla="*/ 2933374 h 5729901"/>
              <a:gd name="connsiteX9" fmla="*/ 2165840 w 4007340"/>
              <a:gd name="connsiteY9" fmla="*/ 2057074 h 5729901"/>
              <a:gd name="connsiteX10" fmla="*/ 1632440 w 4007340"/>
              <a:gd name="connsiteY10" fmla="*/ 774374 h 5729901"/>
              <a:gd name="connsiteX11" fmla="*/ 1683240 w 4007340"/>
              <a:gd name="connsiteY11" fmla="*/ 50474 h 5729901"/>
              <a:gd name="connsiteX0" fmla="*/ 1683240 w 4007340"/>
              <a:gd name="connsiteY0" fmla="*/ 50474 h 5729901"/>
              <a:gd name="connsiteX1" fmla="*/ 3359640 w 4007340"/>
              <a:gd name="connsiteY1" fmla="*/ 698174 h 5729901"/>
              <a:gd name="connsiteX2" fmla="*/ 4007340 w 4007340"/>
              <a:gd name="connsiteY2" fmla="*/ 1853874 h 5729901"/>
              <a:gd name="connsiteX3" fmla="*/ 3664440 w 4007340"/>
              <a:gd name="connsiteY3" fmla="*/ 4482774 h 5729901"/>
              <a:gd name="connsiteX4" fmla="*/ 1953115 w 4007340"/>
              <a:gd name="connsiteY4" fmla="*/ 5387649 h 5729901"/>
              <a:gd name="connsiteX5" fmla="*/ 19540 w 4007340"/>
              <a:gd name="connsiteY5" fmla="*/ 5689274 h 5729901"/>
              <a:gd name="connsiteX6" fmla="*/ 1073640 w 4007340"/>
              <a:gd name="connsiteY6" fmla="*/ 4851074 h 5729901"/>
              <a:gd name="connsiteX7" fmla="*/ 2191240 w 4007340"/>
              <a:gd name="connsiteY7" fmla="*/ 4076374 h 5729901"/>
              <a:gd name="connsiteX8" fmla="*/ 2572240 w 4007340"/>
              <a:gd name="connsiteY8" fmla="*/ 2933374 h 5729901"/>
              <a:gd name="connsiteX9" fmla="*/ 2165840 w 4007340"/>
              <a:gd name="connsiteY9" fmla="*/ 2057074 h 5729901"/>
              <a:gd name="connsiteX10" fmla="*/ 1632440 w 4007340"/>
              <a:gd name="connsiteY10" fmla="*/ 774374 h 5729901"/>
              <a:gd name="connsiteX11" fmla="*/ 1683240 w 4007340"/>
              <a:gd name="connsiteY11" fmla="*/ 50474 h 5729901"/>
              <a:gd name="connsiteX0" fmla="*/ 1683240 w 4007340"/>
              <a:gd name="connsiteY0" fmla="*/ 50474 h 5729901"/>
              <a:gd name="connsiteX1" fmla="*/ 3359640 w 4007340"/>
              <a:gd name="connsiteY1" fmla="*/ 698174 h 5729901"/>
              <a:gd name="connsiteX2" fmla="*/ 4007340 w 4007340"/>
              <a:gd name="connsiteY2" fmla="*/ 1853874 h 5729901"/>
              <a:gd name="connsiteX3" fmla="*/ 3673965 w 4007340"/>
              <a:gd name="connsiteY3" fmla="*/ 4752649 h 5729901"/>
              <a:gd name="connsiteX4" fmla="*/ 1953115 w 4007340"/>
              <a:gd name="connsiteY4" fmla="*/ 5387649 h 5729901"/>
              <a:gd name="connsiteX5" fmla="*/ 19540 w 4007340"/>
              <a:gd name="connsiteY5" fmla="*/ 5689274 h 5729901"/>
              <a:gd name="connsiteX6" fmla="*/ 1073640 w 4007340"/>
              <a:gd name="connsiteY6" fmla="*/ 4851074 h 5729901"/>
              <a:gd name="connsiteX7" fmla="*/ 2191240 w 4007340"/>
              <a:gd name="connsiteY7" fmla="*/ 4076374 h 5729901"/>
              <a:gd name="connsiteX8" fmla="*/ 2572240 w 4007340"/>
              <a:gd name="connsiteY8" fmla="*/ 2933374 h 5729901"/>
              <a:gd name="connsiteX9" fmla="*/ 2165840 w 4007340"/>
              <a:gd name="connsiteY9" fmla="*/ 2057074 h 5729901"/>
              <a:gd name="connsiteX10" fmla="*/ 1632440 w 4007340"/>
              <a:gd name="connsiteY10" fmla="*/ 774374 h 5729901"/>
              <a:gd name="connsiteX11" fmla="*/ 1683240 w 4007340"/>
              <a:gd name="connsiteY11" fmla="*/ 50474 h 5729901"/>
              <a:gd name="connsiteX0" fmla="*/ 1683240 w 4007340"/>
              <a:gd name="connsiteY0" fmla="*/ 50474 h 5729901"/>
              <a:gd name="connsiteX1" fmla="*/ 3359640 w 4007340"/>
              <a:gd name="connsiteY1" fmla="*/ 698174 h 5729901"/>
              <a:gd name="connsiteX2" fmla="*/ 4007340 w 4007340"/>
              <a:gd name="connsiteY2" fmla="*/ 1853874 h 5729901"/>
              <a:gd name="connsiteX3" fmla="*/ 3673965 w 4007340"/>
              <a:gd name="connsiteY3" fmla="*/ 4752649 h 5729901"/>
              <a:gd name="connsiteX4" fmla="*/ 1953115 w 4007340"/>
              <a:gd name="connsiteY4" fmla="*/ 5387649 h 5729901"/>
              <a:gd name="connsiteX5" fmla="*/ 19540 w 4007340"/>
              <a:gd name="connsiteY5" fmla="*/ 5689274 h 5729901"/>
              <a:gd name="connsiteX6" fmla="*/ 1073640 w 4007340"/>
              <a:gd name="connsiteY6" fmla="*/ 4851074 h 5729901"/>
              <a:gd name="connsiteX7" fmla="*/ 2191240 w 4007340"/>
              <a:gd name="connsiteY7" fmla="*/ 4076374 h 5729901"/>
              <a:gd name="connsiteX8" fmla="*/ 2572240 w 4007340"/>
              <a:gd name="connsiteY8" fmla="*/ 2933374 h 5729901"/>
              <a:gd name="connsiteX9" fmla="*/ 2165840 w 4007340"/>
              <a:gd name="connsiteY9" fmla="*/ 2057074 h 5729901"/>
              <a:gd name="connsiteX10" fmla="*/ 1632440 w 4007340"/>
              <a:gd name="connsiteY10" fmla="*/ 774374 h 5729901"/>
              <a:gd name="connsiteX11" fmla="*/ 1683240 w 4007340"/>
              <a:gd name="connsiteY11" fmla="*/ 50474 h 5729901"/>
              <a:gd name="connsiteX0" fmla="*/ 1683240 w 4018992"/>
              <a:gd name="connsiteY0" fmla="*/ 50474 h 5729901"/>
              <a:gd name="connsiteX1" fmla="*/ 3359640 w 4018992"/>
              <a:gd name="connsiteY1" fmla="*/ 698174 h 5729901"/>
              <a:gd name="connsiteX2" fmla="*/ 4007340 w 4018992"/>
              <a:gd name="connsiteY2" fmla="*/ 1853874 h 5729901"/>
              <a:gd name="connsiteX3" fmla="*/ 3664440 w 4018992"/>
              <a:gd name="connsiteY3" fmla="*/ 3156894 h 5729901"/>
              <a:gd name="connsiteX4" fmla="*/ 3673965 w 4018992"/>
              <a:gd name="connsiteY4" fmla="*/ 4752649 h 5729901"/>
              <a:gd name="connsiteX5" fmla="*/ 1953115 w 4018992"/>
              <a:gd name="connsiteY5" fmla="*/ 5387649 h 5729901"/>
              <a:gd name="connsiteX6" fmla="*/ 19540 w 4018992"/>
              <a:gd name="connsiteY6" fmla="*/ 5689274 h 5729901"/>
              <a:gd name="connsiteX7" fmla="*/ 1073640 w 4018992"/>
              <a:gd name="connsiteY7" fmla="*/ 4851074 h 5729901"/>
              <a:gd name="connsiteX8" fmla="*/ 2191240 w 4018992"/>
              <a:gd name="connsiteY8" fmla="*/ 4076374 h 5729901"/>
              <a:gd name="connsiteX9" fmla="*/ 2572240 w 4018992"/>
              <a:gd name="connsiteY9" fmla="*/ 2933374 h 5729901"/>
              <a:gd name="connsiteX10" fmla="*/ 2165840 w 4018992"/>
              <a:gd name="connsiteY10" fmla="*/ 2057074 h 5729901"/>
              <a:gd name="connsiteX11" fmla="*/ 1632440 w 4018992"/>
              <a:gd name="connsiteY11" fmla="*/ 774374 h 5729901"/>
              <a:gd name="connsiteX12" fmla="*/ 1683240 w 4018992"/>
              <a:gd name="connsiteY12" fmla="*/ 50474 h 5729901"/>
              <a:gd name="connsiteX0" fmla="*/ 1683240 w 4063586"/>
              <a:gd name="connsiteY0" fmla="*/ 50474 h 5729901"/>
              <a:gd name="connsiteX1" fmla="*/ 3359640 w 4063586"/>
              <a:gd name="connsiteY1" fmla="*/ 698174 h 5729901"/>
              <a:gd name="connsiteX2" fmla="*/ 4053060 w 4063586"/>
              <a:gd name="connsiteY2" fmla="*/ 1785294 h 5729901"/>
              <a:gd name="connsiteX3" fmla="*/ 3664440 w 4063586"/>
              <a:gd name="connsiteY3" fmla="*/ 3156894 h 5729901"/>
              <a:gd name="connsiteX4" fmla="*/ 3673965 w 4063586"/>
              <a:gd name="connsiteY4" fmla="*/ 4752649 h 5729901"/>
              <a:gd name="connsiteX5" fmla="*/ 1953115 w 4063586"/>
              <a:gd name="connsiteY5" fmla="*/ 5387649 h 5729901"/>
              <a:gd name="connsiteX6" fmla="*/ 19540 w 4063586"/>
              <a:gd name="connsiteY6" fmla="*/ 5689274 h 5729901"/>
              <a:gd name="connsiteX7" fmla="*/ 1073640 w 4063586"/>
              <a:gd name="connsiteY7" fmla="*/ 4851074 h 5729901"/>
              <a:gd name="connsiteX8" fmla="*/ 2191240 w 4063586"/>
              <a:gd name="connsiteY8" fmla="*/ 4076374 h 5729901"/>
              <a:gd name="connsiteX9" fmla="*/ 2572240 w 4063586"/>
              <a:gd name="connsiteY9" fmla="*/ 2933374 h 5729901"/>
              <a:gd name="connsiteX10" fmla="*/ 2165840 w 4063586"/>
              <a:gd name="connsiteY10" fmla="*/ 2057074 h 5729901"/>
              <a:gd name="connsiteX11" fmla="*/ 1632440 w 4063586"/>
              <a:gd name="connsiteY11" fmla="*/ 774374 h 5729901"/>
              <a:gd name="connsiteX12" fmla="*/ 1683240 w 4063586"/>
              <a:gd name="connsiteY12" fmla="*/ 50474 h 5729901"/>
              <a:gd name="connsiteX0" fmla="*/ 1683240 w 4063586"/>
              <a:gd name="connsiteY0" fmla="*/ 50474 h 5729901"/>
              <a:gd name="connsiteX1" fmla="*/ 3359640 w 4063586"/>
              <a:gd name="connsiteY1" fmla="*/ 698174 h 5729901"/>
              <a:gd name="connsiteX2" fmla="*/ 4053060 w 4063586"/>
              <a:gd name="connsiteY2" fmla="*/ 1785294 h 5729901"/>
              <a:gd name="connsiteX3" fmla="*/ 3664440 w 4063586"/>
              <a:gd name="connsiteY3" fmla="*/ 3156894 h 5729901"/>
              <a:gd name="connsiteX4" fmla="*/ 3673965 w 4063586"/>
              <a:gd name="connsiteY4" fmla="*/ 4752649 h 5729901"/>
              <a:gd name="connsiteX5" fmla="*/ 1953115 w 4063586"/>
              <a:gd name="connsiteY5" fmla="*/ 5387649 h 5729901"/>
              <a:gd name="connsiteX6" fmla="*/ 19540 w 4063586"/>
              <a:gd name="connsiteY6" fmla="*/ 5689274 h 5729901"/>
              <a:gd name="connsiteX7" fmla="*/ 1073640 w 4063586"/>
              <a:gd name="connsiteY7" fmla="*/ 4851074 h 5729901"/>
              <a:gd name="connsiteX8" fmla="*/ 2191240 w 4063586"/>
              <a:gd name="connsiteY8" fmla="*/ 4076374 h 5729901"/>
              <a:gd name="connsiteX9" fmla="*/ 2572240 w 4063586"/>
              <a:gd name="connsiteY9" fmla="*/ 2933374 h 5729901"/>
              <a:gd name="connsiteX10" fmla="*/ 2165840 w 4063586"/>
              <a:gd name="connsiteY10" fmla="*/ 2057074 h 5729901"/>
              <a:gd name="connsiteX11" fmla="*/ 1632440 w 4063586"/>
              <a:gd name="connsiteY11" fmla="*/ 774374 h 5729901"/>
              <a:gd name="connsiteX12" fmla="*/ 1683240 w 4063586"/>
              <a:gd name="connsiteY12" fmla="*/ 50474 h 5729901"/>
              <a:gd name="connsiteX0" fmla="*/ 1683240 w 4053060"/>
              <a:gd name="connsiteY0" fmla="*/ 50474 h 5729901"/>
              <a:gd name="connsiteX1" fmla="*/ 3359640 w 4053060"/>
              <a:gd name="connsiteY1" fmla="*/ 698174 h 5729901"/>
              <a:gd name="connsiteX2" fmla="*/ 4053060 w 4053060"/>
              <a:gd name="connsiteY2" fmla="*/ 1785294 h 5729901"/>
              <a:gd name="connsiteX3" fmla="*/ 3664440 w 4053060"/>
              <a:gd name="connsiteY3" fmla="*/ 3156894 h 5729901"/>
              <a:gd name="connsiteX4" fmla="*/ 3673965 w 4053060"/>
              <a:gd name="connsiteY4" fmla="*/ 4752649 h 5729901"/>
              <a:gd name="connsiteX5" fmla="*/ 1953115 w 4053060"/>
              <a:gd name="connsiteY5" fmla="*/ 5387649 h 5729901"/>
              <a:gd name="connsiteX6" fmla="*/ 19540 w 4053060"/>
              <a:gd name="connsiteY6" fmla="*/ 5689274 h 5729901"/>
              <a:gd name="connsiteX7" fmla="*/ 1073640 w 4053060"/>
              <a:gd name="connsiteY7" fmla="*/ 4851074 h 5729901"/>
              <a:gd name="connsiteX8" fmla="*/ 2191240 w 4053060"/>
              <a:gd name="connsiteY8" fmla="*/ 4076374 h 5729901"/>
              <a:gd name="connsiteX9" fmla="*/ 2572240 w 4053060"/>
              <a:gd name="connsiteY9" fmla="*/ 2933374 h 5729901"/>
              <a:gd name="connsiteX10" fmla="*/ 2165840 w 4053060"/>
              <a:gd name="connsiteY10" fmla="*/ 2057074 h 5729901"/>
              <a:gd name="connsiteX11" fmla="*/ 1632440 w 4053060"/>
              <a:gd name="connsiteY11" fmla="*/ 774374 h 5729901"/>
              <a:gd name="connsiteX12" fmla="*/ 1683240 w 4053060"/>
              <a:gd name="connsiteY12" fmla="*/ 50474 h 5729901"/>
              <a:gd name="connsiteX0" fmla="*/ 1683240 w 4053060"/>
              <a:gd name="connsiteY0" fmla="*/ 50474 h 5729901"/>
              <a:gd name="connsiteX1" fmla="*/ 3359640 w 4053060"/>
              <a:gd name="connsiteY1" fmla="*/ 698174 h 5729901"/>
              <a:gd name="connsiteX2" fmla="*/ 4053060 w 4053060"/>
              <a:gd name="connsiteY2" fmla="*/ 1785294 h 5729901"/>
              <a:gd name="connsiteX3" fmla="*/ 3664440 w 4053060"/>
              <a:gd name="connsiteY3" fmla="*/ 3156894 h 5729901"/>
              <a:gd name="connsiteX4" fmla="*/ 3673965 w 4053060"/>
              <a:gd name="connsiteY4" fmla="*/ 4752649 h 5729901"/>
              <a:gd name="connsiteX5" fmla="*/ 1953115 w 4053060"/>
              <a:gd name="connsiteY5" fmla="*/ 5387649 h 5729901"/>
              <a:gd name="connsiteX6" fmla="*/ 19540 w 4053060"/>
              <a:gd name="connsiteY6" fmla="*/ 5689274 h 5729901"/>
              <a:gd name="connsiteX7" fmla="*/ 1073640 w 4053060"/>
              <a:gd name="connsiteY7" fmla="*/ 4851074 h 5729901"/>
              <a:gd name="connsiteX8" fmla="*/ 2191240 w 4053060"/>
              <a:gd name="connsiteY8" fmla="*/ 4076374 h 5729901"/>
              <a:gd name="connsiteX9" fmla="*/ 2572240 w 4053060"/>
              <a:gd name="connsiteY9" fmla="*/ 2933374 h 5729901"/>
              <a:gd name="connsiteX10" fmla="*/ 2165840 w 4053060"/>
              <a:gd name="connsiteY10" fmla="*/ 2057074 h 5729901"/>
              <a:gd name="connsiteX11" fmla="*/ 1632440 w 4053060"/>
              <a:gd name="connsiteY11" fmla="*/ 774374 h 5729901"/>
              <a:gd name="connsiteX12" fmla="*/ 1683240 w 4053060"/>
              <a:gd name="connsiteY12" fmla="*/ 50474 h 5729901"/>
              <a:gd name="connsiteX0" fmla="*/ 1683240 w 4053060"/>
              <a:gd name="connsiteY0" fmla="*/ 61304 h 5740731"/>
              <a:gd name="connsiteX1" fmla="*/ 3237720 w 4053060"/>
              <a:gd name="connsiteY1" fmla="*/ 556604 h 5740731"/>
              <a:gd name="connsiteX2" fmla="*/ 4053060 w 4053060"/>
              <a:gd name="connsiteY2" fmla="*/ 1796124 h 5740731"/>
              <a:gd name="connsiteX3" fmla="*/ 3664440 w 4053060"/>
              <a:gd name="connsiteY3" fmla="*/ 3167724 h 5740731"/>
              <a:gd name="connsiteX4" fmla="*/ 3673965 w 4053060"/>
              <a:gd name="connsiteY4" fmla="*/ 4763479 h 5740731"/>
              <a:gd name="connsiteX5" fmla="*/ 1953115 w 4053060"/>
              <a:gd name="connsiteY5" fmla="*/ 5398479 h 5740731"/>
              <a:gd name="connsiteX6" fmla="*/ 19540 w 4053060"/>
              <a:gd name="connsiteY6" fmla="*/ 5700104 h 5740731"/>
              <a:gd name="connsiteX7" fmla="*/ 1073640 w 4053060"/>
              <a:gd name="connsiteY7" fmla="*/ 4861904 h 5740731"/>
              <a:gd name="connsiteX8" fmla="*/ 2191240 w 4053060"/>
              <a:gd name="connsiteY8" fmla="*/ 4087204 h 5740731"/>
              <a:gd name="connsiteX9" fmla="*/ 2572240 w 4053060"/>
              <a:gd name="connsiteY9" fmla="*/ 2944204 h 5740731"/>
              <a:gd name="connsiteX10" fmla="*/ 2165840 w 4053060"/>
              <a:gd name="connsiteY10" fmla="*/ 2067904 h 5740731"/>
              <a:gd name="connsiteX11" fmla="*/ 1632440 w 4053060"/>
              <a:gd name="connsiteY11" fmla="*/ 785204 h 5740731"/>
              <a:gd name="connsiteX12" fmla="*/ 1683240 w 4053060"/>
              <a:gd name="connsiteY12" fmla="*/ 61304 h 5740731"/>
              <a:gd name="connsiteX0" fmla="*/ 1683240 w 4053060"/>
              <a:gd name="connsiteY0" fmla="*/ 61304 h 5740731"/>
              <a:gd name="connsiteX1" fmla="*/ 3237720 w 4053060"/>
              <a:gd name="connsiteY1" fmla="*/ 556604 h 5740731"/>
              <a:gd name="connsiteX2" fmla="*/ 4053060 w 4053060"/>
              <a:gd name="connsiteY2" fmla="*/ 1796124 h 5740731"/>
              <a:gd name="connsiteX3" fmla="*/ 3664440 w 4053060"/>
              <a:gd name="connsiteY3" fmla="*/ 3167724 h 5740731"/>
              <a:gd name="connsiteX4" fmla="*/ 3673965 w 4053060"/>
              <a:gd name="connsiteY4" fmla="*/ 4763479 h 5740731"/>
              <a:gd name="connsiteX5" fmla="*/ 1953115 w 4053060"/>
              <a:gd name="connsiteY5" fmla="*/ 5398479 h 5740731"/>
              <a:gd name="connsiteX6" fmla="*/ 19540 w 4053060"/>
              <a:gd name="connsiteY6" fmla="*/ 5700104 h 5740731"/>
              <a:gd name="connsiteX7" fmla="*/ 1073640 w 4053060"/>
              <a:gd name="connsiteY7" fmla="*/ 4861904 h 5740731"/>
              <a:gd name="connsiteX8" fmla="*/ 2191240 w 4053060"/>
              <a:gd name="connsiteY8" fmla="*/ 4087204 h 5740731"/>
              <a:gd name="connsiteX9" fmla="*/ 2572240 w 4053060"/>
              <a:gd name="connsiteY9" fmla="*/ 2944204 h 5740731"/>
              <a:gd name="connsiteX10" fmla="*/ 2165840 w 4053060"/>
              <a:gd name="connsiteY10" fmla="*/ 2067904 h 5740731"/>
              <a:gd name="connsiteX11" fmla="*/ 1632440 w 4053060"/>
              <a:gd name="connsiteY11" fmla="*/ 785204 h 5740731"/>
              <a:gd name="connsiteX12" fmla="*/ 1683240 w 4053060"/>
              <a:gd name="connsiteY12" fmla="*/ 61304 h 5740731"/>
              <a:gd name="connsiteX0" fmla="*/ 1683240 w 4053060"/>
              <a:gd name="connsiteY0" fmla="*/ 45835 h 5725262"/>
              <a:gd name="connsiteX1" fmla="*/ 3237720 w 4053060"/>
              <a:gd name="connsiteY1" fmla="*/ 541135 h 5725262"/>
              <a:gd name="connsiteX2" fmla="*/ 4053060 w 4053060"/>
              <a:gd name="connsiteY2" fmla="*/ 1780655 h 5725262"/>
              <a:gd name="connsiteX3" fmla="*/ 3664440 w 4053060"/>
              <a:gd name="connsiteY3" fmla="*/ 3152255 h 5725262"/>
              <a:gd name="connsiteX4" fmla="*/ 3673965 w 4053060"/>
              <a:gd name="connsiteY4" fmla="*/ 4748010 h 5725262"/>
              <a:gd name="connsiteX5" fmla="*/ 1953115 w 4053060"/>
              <a:gd name="connsiteY5" fmla="*/ 5383010 h 5725262"/>
              <a:gd name="connsiteX6" fmla="*/ 19540 w 4053060"/>
              <a:gd name="connsiteY6" fmla="*/ 5684635 h 5725262"/>
              <a:gd name="connsiteX7" fmla="*/ 1073640 w 4053060"/>
              <a:gd name="connsiteY7" fmla="*/ 4846435 h 5725262"/>
              <a:gd name="connsiteX8" fmla="*/ 2191240 w 4053060"/>
              <a:gd name="connsiteY8" fmla="*/ 4071735 h 5725262"/>
              <a:gd name="connsiteX9" fmla="*/ 2572240 w 4053060"/>
              <a:gd name="connsiteY9" fmla="*/ 2928735 h 5725262"/>
              <a:gd name="connsiteX10" fmla="*/ 2165840 w 4053060"/>
              <a:gd name="connsiteY10" fmla="*/ 2052435 h 5725262"/>
              <a:gd name="connsiteX11" fmla="*/ 1632440 w 4053060"/>
              <a:gd name="connsiteY11" fmla="*/ 769735 h 5725262"/>
              <a:gd name="connsiteX12" fmla="*/ 1683240 w 4053060"/>
              <a:gd name="connsiteY12" fmla="*/ 45835 h 5725262"/>
              <a:gd name="connsiteX0" fmla="*/ 1546080 w 4053060"/>
              <a:gd name="connsiteY0" fmla="*/ 42680 h 5790687"/>
              <a:gd name="connsiteX1" fmla="*/ 3237720 w 4053060"/>
              <a:gd name="connsiteY1" fmla="*/ 606560 h 5790687"/>
              <a:gd name="connsiteX2" fmla="*/ 4053060 w 4053060"/>
              <a:gd name="connsiteY2" fmla="*/ 1846080 h 5790687"/>
              <a:gd name="connsiteX3" fmla="*/ 3664440 w 4053060"/>
              <a:gd name="connsiteY3" fmla="*/ 3217680 h 5790687"/>
              <a:gd name="connsiteX4" fmla="*/ 3673965 w 4053060"/>
              <a:gd name="connsiteY4" fmla="*/ 4813435 h 5790687"/>
              <a:gd name="connsiteX5" fmla="*/ 1953115 w 4053060"/>
              <a:gd name="connsiteY5" fmla="*/ 5448435 h 5790687"/>
              <a:gd name="connsiteX6" fmla="*/ 19540 w 4053060"/>
              <a:gd name="connsiteY6" fmla="*/ 5750060 h 5790687"/>
              <a:gd name="connsiteX7" fmla="*/ 1073640 w 4053060"/>
              <a:gd name="connsiteY7" fmla="*/ 4911860 h 5790687"/>
              <a:gd name="connsiteX8" fmla="*/ 2191240 w 4053060"/>
              <a:gd name="connsiteY8" fmla="*/ 4137160 h 5790687"/>
              <a:gd name="connsiteX9" fmla="*/ 2572240 w 4053060"/>
              <a:gd name="connsiteY9" fmla="*/ 2994160 h 5790687"/>
              <a:gd name="connsiteX10" fmla="*/ 2165840 w 4053060"/>
              <a:gd name="connsiteY10" fmla="*/ 2117860 h 5790687"/>
              <a:gd name="connsiteX11" fmla="*/ 1632440 w 4053060"/>
              <a:gd name="connsiteY11" fmla="*/ 835160 h 5790687"/>
              <a:gd name="connsiteX12" fmla="*/ 1546080 w 4053060"/>
              <a:gd name="connsiteY12" fmla="*/ 42680 h 5790687"/>
              <a:gd name="connsiteX0" fmla="*/ 1546080 w 4053060"/>
              <a:gd name="connsiteY0" fmla="*/ 47505 h 5795512"/>
              <a:gd name="connsiteX1" fmla="*/ 3237720 w 4053060"/>
              <a:gd name="connsiteY1" fmla="*/ 611385 h 5795512"/>
              <a:gd name="connsiteX2" fmla="*/ 4053060 w 4053060"/>
              <a:gd name="connsiteY2" fmla="*/ 1850905 h 5795512"/>
              <a:gd name="connsiteX3" fmla="*/ 3664440 w 4053060"/>
              <a:gd name="connsiteY3" fmla="*/ 3222505 h 5795512"/>
              <a:gd name="connsiteX4" fmla="*/ 3673965 w 4053060"/>
              <a:gd name="connsiteY4" fmla="*/ 4818260 h 5795512"/>
              <a:gd name="connsiteX5" fmla="*/ 1953115 w 4053060"/>
              <a:gd name="connsiteY5" fmla="*/ 5453260 h 5795512"/>
              <a:gd name="connsiteX6" fmla="*/ 19540 w 4053060"/>
              <a:gd name="connsiteY6" fmla="*/ 5754885 h 5795512"/>
              <a:gd name="connsiteX7" fmla="*/ 1073640 w 4053060"/>
              <a:gd name="connsiteY7" fmla="*/ 4916685 h 5795512"/>
              <a:gd name="connsiteX8" fmla="*/ 2191240 w 4053060"/>
              <a:gd name="connsiteY8" fmla="*/ 4141985 h 5795512"/>
              <a:gd name="connsiteX9" fmla="*/ 2572240 w 4053060"/>
              <a:gd name="connsiteY9" fmla="*/ 2998985 h 5795512"/>
              <a:gd name="connsiteX10" fmla="*/ 2165840 w 4053060"/>
              <a:gd name="connsiteY10" fmla="*/ 2122685 h 5795512"/>
              <a:gd name="connsiteX11" fmla="*/ 1632440 w 4053060"/>
              <a:gd name="connsiteY11" fmla="*/ 839985 h 5795512"/>
              <a:gd name="connsiteX12" fmla="*/ 1546080 w 4053060"/>
              <a:gd name="connsiteY12" fmla="*/ 47505 h 5795512"/>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2572240 w 4053060"/>
              <a:gd name="connsiteY9" fmla="*/ 3001798 h 5798325"/>
              <a:gd name="connsiteX10" fmla="*/ 2165840 w 4053060"/>
              <a:gd name="connsiteY10" fmla="*/ 2125498 h 5798325"/>
              <a:gd name="connsiteX11" fmla="*/ 1632440 w 4053060"/>
              <a:gd name="connsiteY11" fmla="*/ 842798 h 5798325"/>
              <a:gd name="connsiteX12" fmla="*/ 1546080 w 4053060"/>
              <a:gd name="connsiteY12"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3061190 w 4053060"/>
              <a:gd name="connsiteY9" fmla="*/ 2690648 h 5798325"/>
              <a:gd name="connsiteX10" fmla="*/ 2165840 w 4053060"/>
              <a:gd name="connsiteY10" fmla="*/ 2125498 h 5798325"/>
              <a:gd name="connsiteX11" fmla="*/ 1632440 w 4053060"/>
              <a:gd name="connsiteY11" fmla="*/ 842798 h 5798325"/>
              <a:gd name="connsiteX12" fmla="*/ 1546080 w 4053060"/>
              <a:gd name="connsiteY12"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3061190 w 4053060"/>
              <a:gd name="connsiteY9" fmla="*/ 2690648 h 5798325"/>
              <a:gd name="connsiteX10" fmla="*/ 2165840 w 4053060"/>
              <a:gd name="connsiteY10" fmla="*/ 2125498 h 5798325"/>
              <a:gd name="connsiteX11" fmla="*/ 1632440 w 4053060"/>
              <a:gd name="connsiteY11" fmla="*/ 842798 h 5798325"/>
              <a:gd name="connsiteX12" fmla="*/ 1546080 w 4053060"/>
              <a:gd name="connsiteY12"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3061190 w 4053060"/>
              <a:gd name="connsiteY9" fmla="*/ 2690648 h 5798325"/>
              <a:gd name="connsiteX10" fmla="*/ 2165840 w 4053060"/>
              <a:gd name="connsiteY10" fmla="*/ 2125498 h 5798325"/>
              <a:gd name="connsiteX11" fmla="*/ 1632440 w 4053060"/>
              <a:gd name="connsiteY11" fmla="*/ 842798 h 5798325"/>
              <a:gd name="connsiteX12" fmla="*/ 1546080 w 4053060"/>
              <a:gd name="connsiteY12"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3061190 w 4053060"/>
              <a:gd name="connsiteY9" fmla="*/ 2690648 h 5798325"/>
              <a:gd name="connsiteX10" fmla="*/ 2753215 w 4053060"/>
              <a:gd name="connsiteY10" fmla="*/ 2223924 h 5798325"/>
              <a:gd name="connsiteX11" fmla="*/ 2165840 w 4053060"/>
              <a:gd name="connsiteY11" fmla="*/ 2125498 h 5798325"/>
              <a:gd name="connsiteX12" fmla="*/ 1632440 w 4053060"/>
              <a:gd name="connsiteY12" fmla="*/ 842798 h 5798325"/>
              <a:gd name="connsiteX13" fmla="*/ 1546080 w 4053060"/>
              <a:gd name="connsiteY13"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3061190 w 4053060"/>
              <a:gd name="connsiteY9" fmla="*/ 2690648 h 5798325"/>
              <a:gd name="connsiteX10" fmla="*/ 2753215 w 4053060"/>
              <a:gd name="connsiteY10" fmla="*/ 2223924 h 5798325"/>
              <a:gd name="connsiteX11" fmla="*/ 2165840 w 4053060"/>
              <a:gd name="connsiteY11" fmla="*/ 2125498 h 5798325"/>
              <a:gd name="connsiteX12" fmla="*/ 1632440 w 4053060"/>
              <a:gd name="connsiteY12" fmla="*/ 842798 h 5798325"/>
              <a:gd name="connsiteX13" fmla="*/ 1546080 w 4053060"/>
              <a:gd name="connsiteY13"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3064365 w 4053060"/>
              <a:gd name="connsiteY9" fmla="*/ 2706523 h 5798325"/>
              <a:gd name="connsiteX10" fmla="*/ 2753215 w 4053060"/>
              <a:gd name="connsiteY10" fmla="*/ 2223924 h 5798325"/>
              <a:gd name="connsiteX11" fmla="*/ 2165840 w 4053060"/>
              <a:gd name="connsiteY11" fmla="*/ 2125498 h 5798325"/>
              <a:gd name="connsiteX12" fmla="*/ 1632440 w 4053060"/>
              <a:gd name="connsiteY12" fmla="*/ 842798 h 5798325"/>
              <a:gd name="connsiteX13" fmla="*/ 1546080 w 4053060"/>
              <a:gd name="connsiteY13"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2686540 w 4053060"/>
              <a:gd name="connsiteY9" fmla="*/ 3262149 h 5798325"/>
              <a:gd name="connsiteX10" fmla="*/ 3064365 w 4053060"/>
              <a:gd name="connsiteY10" fmla="*/ 2706523 h 5798325"/>
              <a:gd name="connsiteX11" fmla="*/ 2753215 w 4053060"/>
              <a:gd name="connsiteY11" fmla="*/ 2223924 h 5798325"/>
              <a:gd name="connsiteX12" fmla="*/ 2165840 w 4053060"/>
              <a:gd name="connsiteY12" fmla="*/ 2125498 h 5798325"/>
              <a:gd name="connsiteX13" fmla="*/ 1632440 w 4053060"/>
              <a:gd name="connsiteY13" fmla="*/ 842798 h 5798325"/>
              <a:gd name="connsiteX14" fmla="*/ 1546080 w 4053060"/>
              <a:gd name="connsiteY14"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2686540 w 4053060"/>
              <a:gd name="connsiteY9" fmla="*/ 3262149 h 5798325"/>
              <a:gd name="connsiteX10" fmla="*/ 3064365 w 4053060"/>
              <a:gd name="connsiteY10" fmla="*/ 2706523 h 5798325"/>
              <a:gd name="connsiteX11" fmla="*/ 2753215 w 4053060"/>
              <a:gd name="connsiteY11" fmla="*/ 2223924 h 5798325"/>
              <a:gd name="connsiteX12" fmla="*/ 2165840 w 4053060"/>
              <a:gd name="connsiteY12" fmla="*/ 2125498 h 5798325"/>
              <a:gd name="connsiteX13" fmla="*/ 1632440 w 4053060"/>
              <a:gd name="connsiteY13" fmla="*/ 842798 h 5798325"/>
              <a:gd name="connsiteX14" fmla="*/ 1546080 w 4053060"/>
              <a:gd name="connsiteY14"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2686540 w 4053060"/>
              <a:gd name="connsiteY9" fmla="*/ 3262149 h 5798325"/>
              <a:gd name="connsiteX10" fmla="*/ 3064365 w 4053060"/>
              <a:gd name="connsiteY10" fmla="*/ 2706523 h 5798325"/>
              <a:gd name="connsiteX11" fmla="*/ 2753215 w 4053060"/>
              <a:gd name="connsiteY11" fmla="*/ 2223924 h 5798325"/>
              <a:gd name="connsiteX12" fmla="*/ 2165840 w 4053060"/>
              <a:gd name="connsiteY12" fmla="*/ 2125498 h 5798325"/>
              <a:gd name="connsiteX13" fmla="*/ 1632440 w 4053060"/>
              <a:gd name="connsiteY13" fmla="*/ 842798 h 5798325"/>
              <a:gd name="connsiteX14" fmla="*/ 1546080 w 4053060"/>
              <a:gd name="connsiteY14"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1240 w 4053060"/>
              <a:gd name="connsiteY8" fmla="*/ 4144798 h 5798325"/>
              <a:gd name="connsiteX9" fmla="*/ 2686540 w 4053060"/>
              <a:gd name="connsiteY9" fmla="*/ 3262149 h 5798325"/>
              <a:gd name="connsiteX10" fmla="*/ 3064365 w 4053060"/>
              <a:gd name="connsiteY10" fmla="*/ 2706523 h 5798325"/>
              <a:gd name="connsiteX11" fmla="*/ 2753215 w 4053060"/>
              <a:gd name="connsiteY11" fmla="*/ 2223924 h 5798325"/>
              <a:gd name="connsiteX12" fmla="*/ 2165840 w 4053060"/>
              <a:gd name="connsiteY12" fmla="*/ 2125498 h 5798325"/>
              <a:gd name="connsiteX13" fmla="*/ 1632440 w 4053060"/>
              <a:gd name="connsiteY13" fmla="*/ 842798 h 5798325"/>
              <a:gd name="connsiteX14" fmla="*/ 1546080 w 4053060"/>
              <a:gd name="connsiteY14"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203940 w 4053060"/>
              <a:gd name="connsiteY8" fmla="*/ 4252748 h 5798325"/>
              <a:gd name="connsiteX9" fmla="*/ 2686540 w 4053060"/>
              <a:gd name="connsiteY9" fmla="*/ 3262149 h 5798325"/>
              <a:gd name="connsiteX10" fmla="*/ 3064365 w 4053060"/>
              <a:gd name="connsiteY10" fmla="*/ 2706523 h 5798325"/>
              <a:gd name="connsiteX11" fmla="*/ 2753215 w 4053060"/>
              <a:gd name="connsiteY11" fmla="*/ 2223924 h 5798325"/>
              <a:gd name="connsiteX12" fmla="*/ 2165840 w 4053060"/>
              <a:gd name="connsiteY12" fmla="*/ 2125498 h 5798325"/>
              <a:gd name="connsiteX13" fmla="*/ 1632440 w 4053060"/>
              <a:gd name="connsiteY13" fmla="*/ 842798 h 5798325"/>
              <a:gd name="connsiteX14" fmla="*/ 1546080 w 4053060"/>
              <a:gd name="connsiteY14"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203940 w 4053060"/>
              <a:gd name="connsiteY8" fmla="*/ 4252748 h 5798325"/>
              <a:gd name="connsiteX9" fmla="*/ 2686540 w 4053060"/>
              <a:gd name="connsiteY9" fmla="*/ 3262149 h 5798325"/>
              <a:gd name="connsiteX10" fmla="*/ 3064365 w 4053060"/>
              <a:gd name="connsiteY10" fmla="*/ 2706523 h 5798325"/>
              <a:gd name="connsiteX11" fmla="*/ 2753215 w 4053060"/>
              <a:gd name="connsiteY11" fmla="*/ 2223924 h 5798325"/>
              <a:gd name="connsiteX12" fmla="*/ 2165840 w 4053060"/>
              <a:gd name="connsiteY12" fmla="*/ 2125498 h 5798325"/>
              <a:gd name="connsiteX13" fmla="*/ 1632440 w 4053060"/>
              <a:gd name="connsiteY13" fmla="*/ 842798 h 5798325"/>
              <a:gd name="connsiteX14" fmla="*/ 1546080 w 4053060"/>
              <a:gd name="connsiteY14"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203940 w 4053060"/>
              <a:gd name="connsiteY8" fmla="*/ 4252748 h 5798325"/>
              <a:gd name="connsiteX9" fmla="*/ 2686540 w 4053060"/>
              <a:gd name="connsiteY9" fmla="*/ 3262149 h 5798325"/>
              <a:gd name="connsiteX10" fmla="*/ 3064365 w 4053060"/>
              <a:gd name="connsiteY10" fmla="*/ 2706523 h 5798325"/>
              <a:gd name="connsiteX11" fmla="*/ 2753215 w 4053060"/>
              <a:gd name="connsiteY11" fmla="*/ 2223924 h 5798325"/>
              <a:gd name="connsiteX12" fmla="*/ 2165840 w 4053060"/>
              <a:gd name="connsiteY12" fmla="*/ 2125498 h 5798325"/>
              <a:gd name="connsiteX13" fmla="*/ 1632440 w 4053060"/>
              <a:gd name="connsiteY13" fmla="*/ 842798 h 5798325"/>
              <a:gd name="connsiteX14" fmla="*/ 1546080 w 4053060"/>
              <a:gd name="connsiteY14"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2197590 w 4053060"/>
              <a:gd name="connsiteY8" fmla="*/ 4294023 h 5798325"/>
              <a:gd name="connsiteX9" fmla="*/ 2686540 w 4053060"/>
              <a:gd name="connsiteY9" fmla="*/ 3262149 h 5798325"/>
              <a:gd name="connsiteX10" fmla="*/ 3064365 w 4053060"/>
              <a:gd name="connsiteY10" fmla="*/ 2706523 h 5798325"/>
              <a:gd name="connsiteX11" fmla="*/ 2753215 w 4053060"/>
              <a:gd name="connsiteY11" fmla="*/ 2223924 h 5798325"/>
              <a:gd name="connsiteX12" fmla="*/ 2165840 w 4053060"/>
              <a:gd name="connsiteY12" fmla="*/ 2125498 h 5798325"/>
              <a:gd name="connsiteX13" fmla="*/ 1632440 w 4053060"/>
              <a:gd name="connsiteY13" fmla="*/ 842798 h 5798325"/>
              <a:gd name="connsiteX14" fmla="*/ 1546080 w 4053060"/>
              <a:gd name="connsiteY14" fmla="*/ 50318 h 5798325"/>
              <a:gd name="connsiteX0" fmla="*/ 1546080 w 4053060"/>
              <a:gd name="connsiteY0" fmla="*/ 50318 h 5798325"/>
              <a:gd name="connsiteX1" fmla="*/ 3237720 w 4053060"/>
              <a:gd name="connsiteY1" fmla="*/ 614198 h 5798325"/>
              <a:gd name="connsiteX2" fmla="*/ 4053060 w 4053060"/>
              <a:gd name="connsiteY2" fmla="*/ 1853718 h 5798325"/>
              <a:gd name="connsiteX3" fmla="*/ 3664440 w 4053060"/>
              <a:gd name="connsiteY3" fmla="*/ 3225318 h 5798325"/>
              <a:gd name="connsiteX4" fmla="*/ 3673965 w 4053060"/>
              <a:gd name="connsiteY4" fmla="*/ 4821073 h 5798325"/>
              <a:gd name="connsiteX5" fmla="*/ 1953115 w 4053060"/>
              <a:gd name="connsiteY5" fmla="*/ 5456073 h 5798325"/>
              <a:gd name="connsiteX6" fmla="*/ 19540 w 4053060"/>
              <a:gd name="connsiteY6" fmla="*/ 5757698 h 5798325"/>
              <a:gd name="connsiteX7" fmla="*/ 1073640 w 4053060"/>
              <a:gd name="connsiteY7" fmla="*/ 4919498 h 5798325"/>
              <a:gd name="connsiteX8" fmla="*/ 1597515 w 4053060"/>
              <a:gd name="connsiteY8" fmla="*/ 4814724 h 5798325"/>
              <a:gd name="connsiteX9" fmla="*/ 2197590 w 4053060"/>
              <a:gd name="connsiteY9" fmla="*/ 4294023 h 5798325"/>
              <a:gd name="connsiteX10" fmla="*/ 2686540 w 4053060"/>
              <a:gd name="connsiteY10" fmla="*/ 3262149 h 5798325"/>
              <a:gd name="connsiteX11" fmla="*/ 3064365 w 4053060"/>
              <a:gd name="connsiteY11" fmla="*/ 2706523 h 5798325"/>
              <a:gd name="connsiteX12" fmla="*/ 2753215 w 4053060"/>
              <a:gd name="connsiteY12" fmla="*/ 2223924 h 5798325"/>
              <a:gd name="connsiteX13" fmla="*/ 2165840 w 4053060"/>
              <a:gd name="connsiteY13" fmla="*/ 2125498 h 5798325"/>
              <a:gd name="connsiteX14" fmla="*/ 1632440 w 4053060"/>
              <a:gd name="connsiteY14" fmla="*/ 842798 h 5798325"/>
              <a:gd name="connsiteX15" fmla="*/ 1546080 w 4053060"/>
              <a:gd name="connsiteY15" fmla="*/ 50318 h 5798325"/>
              <a:gd name="connsiteX0" fmla="*/ 1550331 w 4057311"/>
              <a:gd name="connsiteY0" fmla="*/ 50318 h 5798325"/>
              <a:gd name="connsiteX1" fmla="*/ 3241971 w 4057311"/>
              <a:gd name="connsiteY1" fmla="*/ 614198 h 5798325"/>
              <a:gd name="connsiteX2" fmla="*/ 4057311 w 4057311"/>
              <a:gd name="connsiteY2" fmla="*/ 1853718 h 5798325"/>
              <a:gd name="connsiteX3" fmla="*/ 3668691 w 4057311"/>
              <a:gd name="connsiteY3" fmla="*/ 3225318 h 5798325"/>
              <a:gd name="connsiteX4" fmla="*/ 3678216 w 4057311"/>
              <a:gd name="connsiteY4" fmla="*/ 4821073 h 5798325"/>
              <a:gd name="connsiteX5" fmla="*/ 1957366 w 4057311"/>
              <a:gd name="connsiteY5" fmla="*/ 5456073 h 5798325"/>
              <a:gd name="connsiteX6" fmla="*/ 23791 w 4057311"/>
              <a:gd name="connsiteY6" fmla="*/ 5757698 h 5798325"/>
              <a:gd name="connsiteX7" fmla="*/ 900091 w 4057311"/>
              <a:gd name="connsiteY7" fmla="*/ 5021098 h 5798325"/>
              <a:gd name="connsiteX8" fmla="*/ 1601766 w 4057311"/>
              <a:gd name="connsiteY8" fmla="*/ 4814724 h 5798325"/>
              <a:gd name="connsiteX9" fmla="*/ 2201841 w 4057311"/>
              <a:gd name="connsiteY9" fmla="*/ 4294023 h 5798325"/>
              <a:gd name="connsiteX10" fmla="*/ 2690791 w 4057311"/>
              <a:gd name="connsiteY10" fmla="*/ 3262149 h 5798325"/>
              <a:gd name="connsiteX11" fmla="*/ 3068616 w 4057311"/>
              <a:gd name="connsiteY11" fmla="*/ 2706523 h 5798325"/>
              <a:gd name="connsiteX12" fmla="*/ 2757466 w 4057311"/>
              <a:gd name="connsiteY12" fmla="*/ 2223924 h 5798325"/>
              <a:gd name="connsiteX13" fmla="*/ 2170091 w 4057311"/>
              <a:gd name="connsiteY13" fmla="*/ 2125498 h 5798325"/>
              <a:gd name="connsiteX14" fmla="*/ 1636691 w 4057311"/>
              <a:gd name="connsiteY14" fmla="*/ 842798 h 5798325"/>
              <a:gd name="connsiteX15" fmla="*/ 1550331 w 4057311"/>
              <a:gd name="connsiteY15" fmla="*/ 50318 h 5798325"/>
              <a:gd name="connsiteX0" fmla="*/ 1550331 w 4057311"/>
              <a:gd name="connsiteY0" fmla="*/ 50318 h 5798325"/>
              <a:gd name="connsiteX1" fmla="*/ 3241971 w 4057311"/>
              <a:gd name="connsiteY1" fmla="*/ 614198 h 5798325"/>
              <a:gd name="connsiteX2" fmla="*/ 4057311 w 4057311"/>
              <a:gd name="connsiteY2" fmla="*/ 1853718 h 5798325"/>
              <a:gd name="connsiteX3" fmla="*/ 3668691 w 4057311"/>
              <a:gd name="connsiteY3" fmla="*/ 3225318 h 5798325"/>
              <a:gd name="connsiteX4" fmla="*/ 3678216 w 4057311"/>
              <a:gd name="connsiteY4" fmla="*/ 4821073 h 5798325"/>
              <a:gd name="connsiteX5" fmla="*/ 1957366 w 4057311"/>
              <a:gd name="connsiteY5" fmla="*/ 5456073 h 5798325"/>
              <a:gd name="connsiteX6" fmla="*/ 23791 w 4057311"/>
              <a:gd name="connsiteY6" fmla="*/ 5757698 h 5798325"/>
              <a:gd name="connsiteX7" fmla="*/ 900091 w 4057311"/>
              <a:gd name="connsiteY7" fmla="*/ 5021098 h 5798325"/>
              <a:gd name="connsiteX8" fmla="*/ 1582716 w 4057311"/>
              <a:gd name="connsiteY8" fmla="*/ 4868699 h 5798325"/>
              <a:gd name="connsiteX9" fmla="*/ 2201841 w 4057311"/>
              <a:gd name="connsiteY9" fmla="*/ 4294023 h 5798325"/>
              <a:gd name="connsiteX10" fmla="*/ 2690791 w 4057311"/>
              <a:gd name="connsiteY10" fmla="*/ 3262149 h 5798325"/>
              <a:gd name="connsiteX11" fmla="*/ 3068616 w 4057311"/>
              <a:gd name="connsiteY11" fmla="*/ 2706523 h 5798325"/>
              <a:gd name="connsiteX12" fmla="*/ 2757466 w 4057311"/>
              <a:gd name="connsiteY12" fmla="*/ 2223924 h 5798325"/>
              <a:gd name="connsiteX13" fmla="*/ 2170091 w 4057311"/>
              <a:gd name="connsiteY13" fmla="*/ 2125498 h 5798325"/>
              <a:gd name="connsiteX14" fmla="*/ 1636691 w 4057311"/>
              <a:gd name="connsiteY14" fmla="*/ 842798 h 5798325"/>
              <a:gd name="connsiteX15" fmla="*/ 1550331 w 4057311"/>
              <a:gd name="connsiteY15" fmla="*/ 50318 h 5798325"/>
              <a:gd name="connsiteX0" fmla="*/ 1550149 w 4057129"/>
              <a:gd name="connsiteY0" fmla="*/ 50318 h 5798325"/>
              <a:gd name="connsiteX1" fmla="*/ 3241789 w 4057129"/>
              <a:gd name="connsiteY1" fmla="*/ 614198 h 5798325"/>
              <a:gd name="connsiteX2" fmla="*/ 4057129 w 4057129"/>
              <a:gd name="connsiteY2" fmla="*/ 1853718 h 5798325"/>
              <a:gd name="connsiteX3" fmla="*/ 3668509 w 4057129"/>
              <a:gd name="connsiteY3" fmla="*/ 3225318 h 5798325"/>
              <a:gd name="connsiteX4" fmla="*/ 3678034 w 4057129"/>
              <a:gd name="connsiteY4" fmla="*/ 4821073 h 5798325"/>
              <a:gd name="connsiteX5" fmla="*/ 1957184 w 4057129"/>
              <a:gd name="connsiteY5" fmla="*/ 5456073 h 5798325"/>
              <a:gd name="connsiteX6" fmla="*/ 23609 w 4057129"/>
              <a:gd name="connsiteY6" fmla="*/ 5757698 h 5798325"/>
              <a:gd name="connsiteX7" fmla="*/ 906259 w 4057129"/>
              <a:gd name="connsiteY7" fmla="*/ 5351298 h 5798325"/>
              <a:gd name="connsiteX8" fmla="*/ 1582534 w 4057129"/>
              <a:gd name="connsiteY8" fmla="*/ 4868699 h 5798325"/>
              <a:gd name="connsiteX9" fmla="*/ 2201659 w 4057129"/>
              <a:gd name="connsiteY9" fmla="*/ 4294023 h 5798325"/>
              <a:gd name="connsiteX10" fmla="*/ 2690609 w 4057129"/>
              <a:gd name="connsiteY10" fmla="*/ 3262149 h 5798325"/>
              <a:gd name="connsiteX11" fmla="*/ 3068434 w 4057129"/>
              <a:gd name="connsiteY11" fmla="*/ 2706523 h 5798325"/>
              <a:gd name="connsiteX12" fmla="*/ 2757284 w 4057129"/>
              <a:gd name="connsiteY12" fmla="*/ 2223924 h 5798325"/>
              <a:gd name="connsiteX13" fmla="*/ 2169909 w 4057129"/>
              <a:gd name="connsiteY13" fmla="*/ 2125498 h 5798325"/>
              <a:gd name="connsiteX14" fmla="*/ 1636509 w 4057129"/>
              <a:gd name="connsiteY14" fmla="*/ 842798 h 5798325"/>
              <a:gd name="connsiteX15" fmla="*/ 1550149 w 4057129"/>
              <a:gd name="connsiteY15" fmla="*/ 50318 h 5798325"/>
              <a:gd name="connsiteX0" fmla="*/ 1588370 w 4095350"/>
              <a:gd name="connsiteY0" fmla="*/ 50318 h 5798325"/>
              <a:gd name="connsiteX1" fmla="*/ 3280010 w 4095350"/>
              <a:gd name="connsiteY1" fmla="*/ 614198 h 5798325"/>
              <a:gd name="connsiteX2" fmla="*/ 4095350 w 4095350"/>
              <a:gd name="connsiteY2" fmla="*/ 1853718 h 5798325"/>
              <a:gd name="connsiteX3" fmla="*/ 3706730 w 4095350"/>
              <a:gd name="connsiteY3" fmla="*/ 3225318 h 5798325"/>
              <a:gd name="connsiteX4" fmla="*/ 3716255 w 4095350"/>
              <a:gd name="connsiteY4" fmla="*/ 4821073 h 5798325"/>
              <a:gd name="connsiteX5" fmla="*/ 1995405 w 4095350"/>
              <a:gd name="connsiteY5" fmla="*/ 5456073 h 5798325"/>
              <a:gd name="connsiteX6" fmla="*/ 61830 w 4095350"/>
              <a:gd name="connsiteY6" fmla="*/ 5757698 h 5798325"/>
              <a:gd name="connsiteX7" fmla="*/ 470329 w 4095350"/>
              <a:gd name="connsiteY7" fmla="*/ 5363999 h 5798325"/>
              <a:gd name="connsiteX8" fmla="*/ 944480 w 4095350"/>
              <a:gd name="connsiteY8" fmla="*/ 5351298 h 5798325"/>
              <a:gd name="connsiteX9" fmla="*/ 1620755 w 4095350"/>
              <a:gd name="connsiteY9" fmla="*/ 4868699 h 5798325"/>
              <a:gd name="connsiteX10" fmla="*/ 2239880 w 4095350"/>
              <a:gd name="connsiteY10" fmla="*/ 4294023 h 5798325"/>
              <a:gd name="connsiteX11" fmla="*/ 2728830 w 4095350"/>
              <a:gd name="connsiteY11" fmla="*/ 3262149 h 5798325"/>
              <a:gd name="connsiteX12" fmla="*/ 3106655 w 4095350"/>
              <a:gd name="connsiteY12" fmla="*/ 2706523 h 5798325"/>
              <a:gd name="connsiteX13" fmla="*/ 2795505 w 4095350"/>
              <a:gd name="connsiteY13" fmla="*/ 2223924 h 5798325"/>
              <a:gd name="connsiteX14" fmla="*/ 2208130 w 4095350"/>
              <a:gd name="connsiteY14" fmla="*/ 2125498 h 5798325"/>
              <a:gd name="connsiteX15" fmla="*/ 1674730 w 4095350"/>
              <a:gd name="connsiteY15" fmla="*/ 842798 h 5798325"/>
              <a:gd name="connsiteX16" fmla="*/ 1588370 w 4095350"/>
              <a:gd name="connsiteY16" fmla="*/ 50318 h 5798325"/>
              <a:gd name="connsiteX0" fmla="*/ 1588370 w 4095350"/>
              <a:gd name="connsiteY0" fmla="*/ 50318 h 5798325"/>
              <a:gd name="connsiteX1" fmla="*/ 3280010 w 4095350"/>
              <a:gd name="connsiteY1" fmla="*/ 614198 h 5798325"/>
              <a:gd name="connsiteX2" fmla="*/ 4095350 w 4095350"/>
              <a:gd name="connsiteY2" fmla="*/ 1853718 h 5798325"/>
              <a:gd name="connsiteX3" fmla="*/ 3706730 w 4095350"/>
              <a:gd name="connsiteY3" fmla="*/ 3225318 h 5798325"/>
              <a:gd name="connsiteX4" fmla="*/ 3716255 w 4095350"/>
              <a:gd name="connsiteY4" fmla="*/ 4821073 h 5798325"/>
              <a:gd name="connsiteX5" fmla="*/ 1995405 w 4095350"/>
              <a:gd name="connsiteY5" fmla="*/ 5456073 h 5798325"/>
              <a:gd name="connsiteX6" fmla="*/ 61830 w 4095350"/>
              <a:gd name="connsiteY6" fmla="*/ 5757698 h 5798325"/>
              <a:gd name="connsiteX7" fmla="*/ 470329 w 4095350"/>
              <a:gd name="connsiteY7" fmla="*/ 5363999 h 5798325"/>
              <a:gd name="connsiteX8" fmla="*/ 944480 w 4095350"/>
              <a:gd name="connsiteY8" fmla="*/ 5351298 h 5798325"/>
              <a:gd name="connsiteX9" fmla="*/ 1557255 w 4095350"/>
              <a:gd name="connsiteY9" fmla="*/ 4944899 h 5798325"/>
              <a:gd name="connsiteX10" fmla="*/ 2239880 w 4095350"/>
              <a:gd name="connsiteY10" fmla="*/ 4294023 h 5798325"/>
              <a:gd name="connsiteX11" fmla="*/ 2728830 w 4095350"/>
              <a:gd name="connsiteY11" fmla="*/ 3262149 h 5798325"/>
              <a:gd name="connsiteX12" fmla="*/ 3106655 w 4095350"/>
              <a:gd name="connsiteY12" fmla="*/ 2706523 h 5798325"/>
              <a:gd name="connsiteX13" fmla="*/ 2795505 w 4095350"/>
              <a:gd name="connsiteY13" fmla="*/ 2223924 h 5798325"/>
              <a:gd name="connsiteX14" fmla="*/ 2208130 w 4095350"/>
              <a:gd name="connsiteY14" fmla="*/ 2125498 h 5798325"/>
              <a:gd name="connsiteX15" fmla="*/ 1674730 w 4095350"/>
              <a:gd name="connsiteY15" fmla="*/ 842798 h 5798325"/>
              <a:gd name="connsiteX16" fmla="*/ 1588370 w 4095350"/>
              <a:gd name="connsiteY16" fmla="*/ 50318 h 5798325"/>
              <a:gd name="connsiteX0" fmla="*/ 1588370 w 4095350"/>
              <a:gd name="connsiteY0" fmla="*/ 50318 h 5798325"/>
              <a:gd name="connsiteX1" fmla="*/ 3280010 w 4095350"/>
              <a:gd name="connsiteY1" fmla="*/ 614198 h 5798325"/>
              <a:gd name="connsiteX2" fmla="*/ 4095350 w 4095350"/>
              <a:gd name="connsiteY2" fmla="*/ 1853718 h 5798325"/>
              <a:gd name="connsiteX3" fmla="*/ 3706730 w 4095350"/>
              <a:gd name="connsiteY3" fmla="*/ 3225318 h 5798325"/>
              <a:gd name="connsiteX4" fmla="*/ 3716255 w 4095350"/>
              <a:gd name="connsiteY4" fmla="*/ 4821073 h 5798325"/>
              <a:gd name="connsiteX5" fmla="*/ 1995405 w 4095350"/>
              <a:gd name="connsiteY5" fmla="*/ 5456073 h 5798325"/>
              <a:gd name="connsiteX6" fmla="*/ 61830 w 4095350"/>
              <a:gd name="connsiteY6" fmla="*/ 5757698 h 5798325"/>
              <a:gd name="connsiteX7" fmla="*/ 470329 w 4095350"/>
              <a:gd name="connsiteY7" fmla="*/ 5363999 h 5798325"/>
              <a:gd name="connsiteX8" fmla="*/ 836530 w 4095350"/>
              <a:gd name="connsiteY8" fmla="*/ 5408448 h 5798325"/>
              <a:gd name="connsiteX9" fmla="*/ 1557255 w 4095350"/>
              <a:gd name="connsiteY9" fmla="*/ 4944899 h 5798325"/>
              <a:gd name="connsiteX10" fmla="*/ 2239880 w 4095350"/>
              <a:gd name="connsiteY10" fmla="*/ 4294023 h 5798325"/>
              <a:gd name="connsiteX11" fmla="*/ 2728830 w 4095350"/>
              <a:gd name="connsiteY11" fmla="*/ 3262149 h 5798325"/>
              <a:gd name="connsiteX12" fmla="*/ 3106655 w 4095350"/>
              <a:gd name="connsiteY12" fmla="*/ 2706523 h 5798325"/>
              <a:gd name="connsiteX13" fmla="*/ 2795505 w 4095350"/>
              <a:gd name="connsiteY13" fmla="*/ 2223924 h 5798325"/>
              <a:gd name="connsiteX14" fmla="*/ 2208130 w 4095350"/>
              <a:gd name="connsiteY14" fmla="*/ 2125498 h 5798325"/>
              <a:gd name="connsiteX15" fmla="*/ 1674730 w 4095350"/>
              <a:gd name="connsiteY15" fmla="*/ 842798 h 5798325"/>
              <a:gd name="connsiteX16" fmla="*/ 1588370 w 4095350"/>
              <a:gd name="connsiteY16" fmla="*/ 50318 h 579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5350" h="5798325">
                <a:moveTo>
                  <a:pt x="1588370" y="50318"/>
                </a:moveTo>
                <a:cubicBezTo>
                  <a:pt x="2010645" y="-187807"/>
                  <a:pt x="3140310" y="489738"/>
                  <a:pt x="3280010" y="614198"/>
                </a:cubicBezTo>
                <a:cubicBezTo>
                  <a:pt x="3594970" y="984191"/>
                  <a:pt x="4085190" y="1529445"/>
                  <a:pt x="4095350" y="1853718"/>
                </a:cubicBezTo>
                <a:cubicBezTo>
                  <a:pt x="4077570" y="2346055"/>
                  <a:pt x="3762293" y="2742189"/>
                  <a:pt x="3706730" y="3225318"/>
                </a:cubicBezTo>
                <a:cubicBezTo>
                  <a:pt x="3651168" y="3708447"/>
                  <a:pt x="4031956" y="4455631"/>
                  <a:pt x="3716255" y="4821073"/>
                </a:cubicBezTo>
                <a:cubicBezTo>
                  <a:pt x="3437913" y="5217948"/>
                  <a:pt x="2438847" y="5329073"/>
                  <a:pt x="1995405" y="5456073"/>
                </a:cubicBezTo>
                <a:cubicBezTo>
                  <a:pt x="1485288" y="5612706"/>
                  <a:pt x="156022" y="5905865"/>
                  <a:pt x="61830" y="5757698"/>
                </a:cubicBezTo>
                <a:cubicBezTo>
                  <a:pt x="-172241" y="5764577"/>
                  <a:pt x="323221" y="5431732"/>
                  <a:pt x="470329" y="5363999"/>
                </a:cubicBezTo>
                <a:cubicBezTo>
                  <a:pt x="617437" y="5296266"/>
                  <a:pt x="664901" y="5513223"/>
                  <a:pt x="836530" y="5408448"/>
                </a:cubicBezTo>
                <a:cubicBezTo>
                  <a:pt x="1109580" y="5216890"/>
                  <a:pt x="1369930" y="5049145"/>
                  <a:pt x="1557255" y="4944899"/>
                </a:cubicBezTo>
                <a:cubicBezTo>
                  <a:pt x="1744580" y="4840653"/>
                  <a:pt x="2068430" y="4518390"/>
                  <a:pt x="2239880" y="4294023"/>
                </a:cubicBezTo>
                <a:cubicBezTo>
                  <a:pt x="2437259" y="4024677"/>
                  <a:pt x="2602359" y="3514562"/>
                  <a:pt x="2728830" y="3262149"/>
                </a:cubicBezTo>
                <a:cubicBezTo>
                  <a:pt x="2864826" y="3073237"/>
                  <a:pt x="3106655" y="2880090"/>
                  <a:pt x="3106655" y="2706523"/>
                </a:cubicBezTo>
                <a:cubicBezTo>
                  <a:pt x="3180209" y="2412307"/>
                  <a:pt x="2944730" y="2318116"/>
                  <a:pt x="2795505" y="2223924"/>
                </a:cubicBezTo>
                <a:cubicBezTo>
                  <a:pt x="2646280" y="2129732"/>
                  <a:pt x="2330367" y="2216515"/>
                  <a:pt x="2208130" y="2125498"/>
                </a:cubicBezTo>
                <a:cubicBezTo>
                  <a:pt x="2020805" y="1951931"/>
                  <a:pt x="2020805" y="1292590"/>
                  <a:pt x="1674730" y="842798"/>
                </a:cubicBezTo>
                <a:cubicBezTo>
                  <a:pt x="1567838" y="690398"/>
                  <a:pt x="1320612" y="183668"/>
                  <a:pt x="1588370" y="50318"/>
                </a:cubicBezTo>
                <a:close/>
              </a:path>
            </a:pathLst>
          </a:custGeom>
          <a:noFill/>
          <a:ln w="381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1" name="図 100">
            <a:extLst>
              <a:ext uri="{FF2B5EF4-FFF2-40B4-BE49-F238E27FC236}">
                <a16:creationId xmlns:a16="http://schemas.microsoft.com/office/drawing/2014/main" id="{6C43FE04-0E51-443D-BB7F-0E421E901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600" y="1836435"/>
            <a:ext cx="2374917" cy="1781188"/>
          </a:xfrm>
          <a:prstGeom prst="rect">
            <a:avLst/>
          </a:prstGeom>
          <a:ln w="6350">
            <a:solidFill>
              <a:schemeClr val="bg1"/>
            </a:solidFill>
          </a:ln>
        </p:spPr>
      </p:pic>
      <p:pic>
        <p:nvPicPr>
          <p:cNvPr id="102" name="図 101">
            <a:extLst>
              <a:ext uri="{FF2B5EF4-FFF2-40B4-BE49-F238E27FC236}">
                <a16:creationId xmlns:a16="http://schemas.microsoft.com/office/drawing/2014/main" id="{21AFC74E-AC53-4FF3-841C-BAFFFBFB00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12" y="3929740"/>
            <a:ext cx="2377434" cy="1783076"/>
          </a:xfrm>
          <a:prstGeom prst="rect">
            <a:avLst/>
          </a:prstGeom>
          <a:ln w="6350">
            <a:solidFill>
              <a:schemeClr val="bg1"/>
            </a:solidFill>
          </a:ln>
        </p:spPr>
      </p:pic>
      <p:sp>
        <p:nvSpPr>
          <p:cNvPr id="105" name="テキスト ボックス 104">
            <a:extLst>
              <a:ext uri="{FF2B5EF4-FFF2-40B4-BE49-F238E27FC236}">
                <a16:creationId xmlns:a16="http://schemas.microsoft.com/office/drawing/2014/main" id="{A085ED2D-3236-40E5-AB9A-6F4D37D6A432}"/>
              </a:ext>
            </a:extLst>
          </p:cNvPr>
          <p:cNvSpPr txBox="1"/>
          <p:nvPr/>
        </p:nvSpPr>
        <p:spPr>
          <a:xfrm>
            <a:off x="2999706" y="4206480"/>
            <a:ext cx="564817" cy="738664"/>
          </a:xfrm>
          <a:prstGeom prst="rect">
            <a:avLst/>
          </a:prstGeom>
          <a:noFill/>
          <a:ln w="19050">
            <a:noFill/>
          </a:ln>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大</a:t>
            </a:r>
            <a:endParaRPr kumimoji="1" lang="en-US" altLang="ja-JP" sz="1400" dirty="0">
              <a:latin typeface="Meiryo UI" pitchFamily="50" charset="-128"/>
              <a:ea typeface="Meiryo UI" pitchFamily="50" charset="-128"/>
              <a:cs typeface="Meiryo UI" pitchFamily="50" charset="-128"/>
            </a:endParaRPr>
          </a:p>
          <a:p>
            <a:pPr algn="ctr"/>
            <a:r>
              <a:rPr kumimoji="1" lang="ja-JP" altLang="en-US" sz="1400" dirty="0">
                <a:latin typeface="Meiryo UI" pitchFamily="50" charset="-128"/>
                <a:ea typeface="Meiryo UI" pitchFamily="50" charset="-128"/>
                <a:cs typeface="Meiryo UI" pitchFamily="50" charset="-128"/>
              </a:rPr>
              <a:t>阪</a:t>
            </a:r>
            <a:endParaRPr kumimoji="1" lang="en-US" altLang="ja-JP" sz="1400" dirty="0">
              <a:latin typeface="Meiryo UI" pitchFamily="50" charset="-128"/>
              <a:ea typeface="Meiryo UI" pitchFamily="50" charset="-128"/>
              <a:cs typeface="Meiryo UI" pitchFamily="50" charset="-128"/>
            </a:endParaRPr>
          </a:p>
          <a:p>
            <a:pPr algn="ctr"/>
            <a:r>
              <a:rPr kumimoji="1" lang="ja-JP" altLang="en-US" sz="1400" dirty="0">
                <a:latin typeface="Meiryo UI" pitchFamily="50" charset="-128"/>
                <a:ea typeface="Meiryo UI" pitchFamily="50" charset="-128"/>
                <a:cs typeface="Meiryo UI" pitchFamily="50" charset="-128"/>
              </a:rPr>
              <a:t>湾</a:t>
            </a:r>
          </a:p>
        </p:txBody>
      </p:sp>
      <p:sp>
        <p:nvSpPr>
          <p:cNvPr id="76" name="テキスト ボックス 75">
            <a:extLst>
              <a:ext uri="{FF2B5EF4-FFF2-40B4-BE49-F238E27FC236}">
                <a16:creationId xmlns:a16="http://schemas.microsoft.com/office/drawing/2014/main" id="{40A9B2E0-3051-4F80-8DCC-DAA21D078270}"/>
              </a:ext>
            </a:extLst>
          </p:cNvPr>
          <p:cNvSpPr txBox="1"/>
          <p:nvPr/>
        </p:nvSpPr>
        <p:spPr>
          <a:xfrm>
            <a:off x="242635" y="1221650"/>
            <a:ext cx="2368050" cy="338554"/>
          </a:xfrm>
          <a:prstGeom prst="rect">
            <a:avLst/>
          </a:prstGeom>
          <a:noFill/>
          <a:ln w="19050">
            <a:noFill/>
          </a:ln>
        </p:spPr>
        <p:txBody>
          <a:bodyPr wrap="square" rtlCol="0">
            <a:spAutoFit/>
          </a:bodyPr>
          <a:lstStyle/>
          <a:p>
            <a:r>
              <a:rPr kumimoji="1" lang="en-US" altLang="ja-JP" sz="1600" dirty="0">
                <a:latin typeface="Meiryo UI" pitchFamily="50" charset="-128"/>
                <a:ea typeface="Meiryo UI" pitchFamily="50" charset="-128"/>
                <a:cs typeface="Meiryo UI" pitchFamily="50" charset="-128"/>
              </a:rPr>
              <a:t>【</a:t>
            </a:r>
            <a:r>
              <a:rPr kumimoji="1" lang="ja-JP" altLang="en-US" sz="1600" dirty="0">
                <a:latin typeface="Meiryo UI" pitchFamily="50" charset="-128"/>
                <a:ea typeface="Meiryo UI" pitchFamily="50" charset="-128"/>
                <a:cs typeface="Meiryo UI" pitchFamily="50" charset="-128"/>
              </a:rPr>
              <a:t>堤防・護岸の構造特性</a:t>
            </a:r>
            <a:r>
              <a:rPr kumimoji="1" lang="en-US" altLang="ja-JP" sz="1600" dirty="0">
                <a:latin typeface="Meiryo UI" pitchFamily="50" charset="-128"/>
                <a:ea typeface="Meiryo UI" pitchFamily="50" charset="-128"/>
                <a:cs typeface="Meiryo UI" pitchFamily="50" charset="-128"/>
              </a:rPr>
              <a:t>】</a:t>
            </a:r>
            <a:endParaRPr kumimoji="1" lang="ja-JP" altLang="en-US" sz="1600" dirty="0">
              <a:latin typeface="Meiryo UI" pitchFamily="50" charset="-128"/>
              <a:ea typeface="Meiryo UI" pitchFamily="50" charset="-128"/>
              <a:cs typeface="Meiryo UI" pitchFamily="50" charset="-128"/>
            </a:endParaRPr>
          </a:p>
        </p:txBody>
      </p:sp>
      <p:sp>
        <p:nvSpPr>
          <p:cNvPr id="106" name="テキスト ボックス 105">
            <a:extLst>
              <a:ext uri="{FF2B5EF4-FFF2-40B4-BE49-F238E27FC236}">
                <a16:creationId xmlns:a16="http://schemas.microsoft.com/office/drawing/2014/main" id="{2DB87151-DE03-4132-8CF9-DFA4528178DF}"/>
              </a:ext>
            </a:extLst>
          </p:cNvPr>
          <p:cNvSpPr txBox="1"/>
          <p:nvPr/>
        </p:nvSpPr>
        <p:spPr>
          <a:xfrm>
            <a:off x="672754" y="5765159"/>
            <a:ext cx="1072251" cy="276999"/>
          </a:xfrm>
          <a:prstGeom prst="rect">
            <a:avLst/>
          </a:prstGeom>
          <a:noFill/>
          <a:ln w="19050">
            <a:noFill/>
          </a:ln>
        </p:spPr>
        <p:txBody>
          <a:bodyPr wrap="square" rtlCol="0">
            <a:spAutoFit/>
          </a:bodyPr>
          <a:lstStyle/>
          <a:p>
            <a:r>
              <a:rPr kumimoji="1" lang="ja-JP" altLang="en-US" sz="1200" dirty="0">
                <a:latin typeface="Meiryo UI" pitchFamily="50" charset="-128"/>
                <a:ea typeface="Meiryo UI" pitchFamily="50" charset="-128"/>
                <a:cs typeface="Meiryo UI" pitchFamily="50" charset="-128"/>
              </a:rPr>
              <a:t>地下調節池</a:t>
            </a:r>
          </a:p>
        </p:txBody>
      </p:sp>
      <p:sp>
        <p:nvSpPr>
          <p:cNvPr id="107" name="テキスト ボックス 106">
            <a:extLst>
              <a:ext uri="{FF2B5EF4-FFF2-40B4-BE49-F238E27FC236}">
                <a16:creationId xmlns:a16="http://schemas.microsoft.com/office/drawing/2014/main" id="{A4047685-5124-44F6-8BF3-9BFE3194E0C3}"/>
              </a:ext>
            </a:extLst>
          </p:cNvPr>
          <p:cNvSpPr txBox="1"/>
          <p:nvPr/>
        </p:nvSpPr>
        <p:spPr>
          <a:xfrm>
            <a:off x="653881" y="6055573"/>
            <a:ext cx="1619806" cy="276999"/>
          </a:xfrm>
          <a:prstGeom prst="rect">
            <a:avLst/>
          </a:prstGeom>
          <a:noFill/>
          <a:ln w="19050">
            <a:noFill/>
          </a:ln>
        </p:spPr>
        <p:txBody>
          <a:bodyPr wrap="square" rtlCol="0">
            <a:spAutoFit/>
          </a:bodyPr>
          <a:lstStyle/>
          <a:p>
            <a:r>
              <a:rPr kumimoji="1" lang="ja-JP" altLang="en-US" sz="1200" dirty="0">
                <a:latin typeface="Meiryo UI" pitchFamily="50" charset="-128"/>
                <a:ea typeface="Meiryo UI" pitchFamily="50" charset="-128"/>
                <a:cs typeface="Meiryo UI" pitchFamily="50" charset="-128"/>
              </a:rPr>
              <a:t>地下河川</a:t>
            </a:r>
            <a:r>
              <a:rPr lang="ja-JP" altLang="en-US" sz="1200" dirty="0">
                <a:latin typeface="Meiryo UI" pitchFamily="50" charset="-128"/>
                <a:ea typeface="Meiryo UI" pitchFamily="50" charset="-128"/>
                <a:cs typeface="Meiryo UI" pitchFamily="50" charset="-128"/>
              </a:rPr>
              <a:t>（供用済）</a:t>
            </a:r>
            <a:endParaRPr kumimoji="1" lang="en-US" altLang="ja-JP" sz="1200" dirty="0">
              <a:latin typeface="Meiryo UI" pitchFamily="50" charset="-128"/>
              <a:ea typeface="Meiryo UI" pitchFamily="50" charset="-128"/>
              <a:cs typeface="Meiryo UI" pitchFamily="50" charset="-128"/>
            </a:endParaRPr>
          </a:p>
        </p:txBody>
      </p:sp>
      <p:sp>
        <p:nvSpPr>
          <p:cNvPr id="108" name="テキスト ボックス 107">
            <a:extLst>
              <a:ext uri="{FF2B5EF4-FFF2-40B4-BE49-F238E27FC236}">
                <a16:creationId xmlns:a16="http://schemas.microsoft.com/office/drawing/2014/main" id="{E9D85919-3EF6-4F73-8243-E7A32C9F30C9}"/>
              </a:ext>
            </a:extLst>
          </p:cNvPr>
          <p:cNvSpPr txBox="1"/>
          <p:nvPr/>
        </p:nvSpPr>
        <p:spPr>
          <a:xfrm>
            <a:off x="659307" y="6351445"/>
            <a:ext cx="1583022" cy="276999"/>
          </a:xfrm>
          <a:prstGeom prst="rect">
            <a:avLst/>
          </a:prstGeom>
          <a:noFill/>
          <a:ln w="19050">
            <a:noFill/>
          </a:ln>
        </p:spPr>
        <p:txBody>
          <a:bodyPr wrap="square" rtlCol="0">
            <a:spAutoFit/>
          </a:bodyPr>
          <a:lstStyle/>
          <a:p>
            <a:r>
              <a:rPr kumimoji="1" lang="ja-JP" altLang="en-US" sz="1200" dirty="0">
                <a:latin typeface="Meiryo UI" pitchFamily="50" charset="-128"/>
                <a:ea typeface="Meiryo UI" pitchFamily="50" charset="-128"/>
                <a:cs typeface="Meiryo UI" pitchFamily="50" charset="-128"/>
              </a:rPr>
              <a:t>地下河川</a:t>
            </a:r>
            <a:r>
              <a:rPr lang="ja-JP" altLang="en-US" sz="1200" dirty="0">
                <a:latin typeface="Meiryo UI" pitchFamily="50" charset="-128"/>
                <a:ea typeface="Meiryo UI" pitchFamily="50" charset="-128"/>
                <a:cs typeface="Meiryo UI" pitchFamily="50" charset="-128"/>
              </a:rPr>
              <a:t>（事業中）</a:t>
            </a:r>
            <a:endParaRPr kumimoji="1" lang="en-US" altLang="ja-JP" sz="1200" dirty="0">
              <a:latin typeface="Meiryo UI" pitchFamily="50" charset="-128"/>
              <a:ea typeface="Meiryo UI" pitchFamily="50" charset="-128"/>
              <a:cs typeface="Meiryo UI" pitchFamily="50" charset="-128"/>
            </a:endParaRPr>
          </a:p>
        </p:txBody>
      </p:sp>
      <p:sp>
        <p:nvSpPr>
          <p:cNvPr id="109" name="円/楕円 59">
            <a:extLst>
              <a:ext uri="{FF2B5EF4-FFF2-40B4-BE49-F238E27FC236}">
                <a16:creationId xmlns:a16="http://schemas.microsoft.com/office/drawing/2014/main" id="{94D0A5CA-A9B0-48B1-8CAB-93FAB6FBA0EE}"/>
              </a:ext>
            </a:extLst>
          </p:cNvPr>
          <p:cNvSpPr/>
          <p:nvPr/>
        </p:nvSpPr>
        <p:spPr>
          <a:xfrm>
            <a:off x="316959" y="5835786"/>
            <a:ext cx="144000" cy="14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10" name="直線コネクタ 109">
            <a:extLst>
              <a:ext uri="{FF2B5EF4-FFF2-40B4-BE49-F238E27FC236}">
                <a16:creationId xmlns:a16="http://schemas.microsoft.com/office/drawing/2014/main" id="{4ED30257-0EEA-499A-A0F1-61CEE9EB9052}"/>
              </a:ext>
            </a:extLst>
          </p:cNvPr>
          <p:cNvCxnSpPr/>
          <p:nvPr/>
        </p:nvCxnSpPr>
        <p:spPr>
          <a:xfrm flipH="1">
            <a:off x="184688" y="6215919"/>
            <a:ext cx="408542" cy="0"/>
          </a:xfrm>
          <a:prstGeom prst="line">
            <a:avLst/>
          </a:prstGeom>
          <a:ln w="857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B2778AA7-0113-4BF2-AE98-527D98CEEBEE}"/>
              </a:ext>
            </a:extLst>
          </p:cNvPr>
          <p:cNvCxnSpPr/>
          <p:nvPr/>
        </p:nvCxnSpPr>
        <p:spPr>
          <a:xfrm flipH="1" flipV="1">
            <a:off x="184688" y="6496008"/>
            <a:ext cx="408542" cy="2889"/>
          </a:xfrm>
          <a:prstGeom prst="line">
            <a:avLst/>
          </a:prstGeom>
          <a:ln w="857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07504" y="938757"/>
            <a:ext cx="2376264"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a:t>
            </a:r>
            <a:r>
              <a:rPr lang="ja-JP" altLang="en-US" b="1" dirty="0">
                <a:latin typeface="Meiryo UI" pitchFamily="50" charset="-128"/>
                <a:ea typeface="Meiryo UI" pitchFamily="50" charset="-128"/>
                <a:cs typeface="Meiryo UI" pitchFamily="50" charset="-128"/>
              </a:rPr>
              <a:t>堤防・護岸等</a:t>
            </a:r>
            <a:endParaRPr kumimoji="1" lang="ja-JP" altLang="en-US" b="1" dirty="0">
              <a:latin typeface="Meiryo UI" pitchFamily="50" charset="-128"/>
              <a:ea typeface="Meiryo UI" pitchFamily="50" charset="-128"/>
              <a:cs typeface="Meiryo UI" pitchFamily="50" charset="-128"/>
            </a:endParaRPr>
          </a:p>
        </p:txBody>
      </p:sp>
      <p:grpSp>
        <p:nvGrpSpPr>
          <p:cNvPr id="114" name="グループ化 113">
            <a:extLst>
              <a:ext uri="{FF2B5EF4-FFF2-40B4-BE49-F238E27FC236}">
                <a16:creationId xmlns:a16="http://schemas.microsoft.com/office/drawing/2014/main" id="{AEA1F36F-A2C3-46A9-9482-584AC81E831D}"/>
              </a:ext>
            </a:extLst>
          </p:cNvPr>
          <p:cNvGrpSpPr/>
          <p:nvPr/>
        </p:nvGrpSpPr>
        <p:grpSpPr>
          <a:xfrm>
            <a:off x="3848110" y="2937644"/>
            <a:ext cx="1237732" cy="2009309"/>
            <a:chOff x="4695622" y="2937644"/>
            <a:chExt cx="1237732" cy="2009309"/>
          </a:xfrm>
        </p:grpSpPr>
        <p:sp>
          <p:nvSpPr>
            <p:cNvPr id="115" name="円/楕円 14">
              <a:extLst>
                <a:ext uri="{FF2B5EF4-FFF2-40B4-BE49-F238E27FC236}">
                  <a16:creationId xmlns:a16="http://schemas.microsoft.com/office/drawing/2014/main" id="{9CD1B444-40E4-45F2-A0B9-3AAA08631C61}"/>
                </a:ext>
              </a:extLst>
            </p:cNvPr>
            <p:cNvSpPr/>
            <p:nvPr/>
          </p:nvSpPr>
          <p:spPr>
            <a:xfrm>
              <a:off x="5099512" y="3036995"/>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26">
              <a:extLst>
                <a:ext uri="{FF2B5EF4-FFF2-40B4-BE49-F238E27FC236}">
                  <a16:creationId xmlns:a16="http://schemas.microsoft.com/office/drawing/2014/main" id="{C025E695-0678-488A-98A3-1907562A281B}"/>
                </a:ext>
              </a:extLst>
            </p:cNvPr>
            <p:cNvSpPr/>
            <p:nvPr/>
          </p:nvSpPr>
          <p:spPr>
            <a:xfrm>
              <a:off x="5833367" y="2937644"/>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27">
              <a:extLst>
                <a:ext uri="{FF2B5EF4-FFF2-40B4-BE49-F238E27FC236}">
                  <a16:creationId xmlns:a16="http://schemas.microsoft.com/office/drawing/2014/main" id="{20B6D0B1-E42B-4729-97BE-9FCA3418AC8E}"/>
                </a:ext>
              </a:extLst>
            </p:cNvPr>
            <p:cNvSpPr/>
            <p:nvPr/>
          </p:nvSpPr>
          <p:spPr>
            <a:xfrm>
              <a:off x="5670814" y="3072995"/>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29">
              <a:extLst>
                <a:ext uri="{FF2B5EF4-FFF2-40B4-BE49-F238E27FC236}">
                  <a16:creationId xmlns:a16="http://schemas.microsoft.com/office/drawing/2014/main" id="{87B62FB7-0189-460F-8AA6-36EEC617EC5E}"/>
                </a:ext>
              </a:extLst>
            </p:cNvPr>
            <p:cNvSpPr/>
            <p:nvPr/>
          </p:nvSpPr>
          <p:spPr>
            <a:xfrm>
              <a:off x="5562798" y="3220765"/>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30">
              <a:extLst>
                <a:ext uri="{FF2B5EF4-FFF2-40B4-BE49-F238E27FC236}">
                  <a16:creationId xmlns:a16="http://schemas.microsoft.com/office/drawing/2014/main" id="{F2D069E1-15C2-41C8-9470-295D178DDA3C}"/>
                </a:ext>
              </a:extLst>
            </p:cNvPr>
            <p:cNvSpPr/>
            <p:nvPr/>
          </p:nvSpPr>
          <p:spPr>
            <a:xfrm>
              <a:off x="5661290" y="3216135"/>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31">
              <a:extLst>
                <a:ext uri="{FF2B5EF4-FFF2-40B4-BE49-F238E27FC236}">
                  <a16:creationId xmlns:a16="http://schemas.microsoft.com/office/drawing/2014/main" id="{80378919-696E-4CD4-89BF-08E57E888D66}"/>
                </a:ext>
              </a:extLst>
            </p:cNvPr>
            <p:cNvSpPr/>
            <p:nvPr/>
          </p:nvSpPr>
          <p:spPr>
            <a:xfrm>
              <a:off x="5708095" y="3213886"/>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32">
              <a:extLst>
                <a:ext uri="{FF2B5EF4-FFF2-40B4-BE49-F238E27FC236}">
                  <a16:creationId xmlns:a16="http://schemas.microsoft.com/office/drawing/2014/main" id="{3C3420DF-2F3F-4382-96BB-5B33A24DDDD4}"/>
                </a:ext>
              </a:extLst>
            </p:cNvPr>
            <p:cNvSpPr/>
            <p:nvPr/>
          </p:nvSpPr>
          <p:spPr>
            <a:xfrm>
              <a:off x="5787214" y="3252267"/>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33">
              <a:extLst>
                <a:ext uri="{FF2B5EF4-FFF2-40B4-BE49-F238E27FC236}">
                  <a16:creationId xmlns:a16="http://schemas.microsoft.com/office/drawing/2014/main" id="{EF91B59E-A5E0-43D3-ACEC-7B49672FF768}"/>
                </a:ext>
              </a:extLst>
            </p:cNvPr>
            <p:cNvSpPr/>
            <p:nvPr/>
          </p:nvSpPr>
          <p:spPr>
            <a:xfrm>
              <a:off x="5622112" y="3371984"/>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34">
              <a:extLst>
                <a:ext uri="{FF2B5EF4-FFF2-40B4-BE49-F238E27FC236}">
                  <a16:creationId xmlns:a16="http://schemas.microsoft.com/office/drawing/2014/main" id="{14AAB0E6-2DBF-42D4-AD38-B4C7F4342DE4}"/>
                </a:ext>
              </a:extLst>
            </p:cNvPr>
            <p:cNvSpPr/>
            <p:nvPr/>
          </p:nvSpPr>
          <p:spPr>
            <a:xfrm>
              <a:off x="5841214" y="3490811"/>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35">
              <a:extLst>
                <a:ext uri="{FF2B5EF4-FFF2-40B4-BE49-F238E27FC236}">
                  <a16:creationId xmlns:a16="http://schemas.microsoft.com/office/drawing/2014/main" id="{17F281FF-CE53-49D8-B143-09568D956C92}"/>
                </a:ext>
              </a:extLst>
            </p:cNvPr>
            <p:cNvSpPr/>
            <p:nvPr/>
          </p:nvSpPr>
          <p:spPr>
            <a:xfrm>
              <a:off x="5634290" y="3492628"/>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36">
              <a:extLst>
                <a:ext uri="{FF2B5EF4-FFF2-40B4-BE49-F238E27FC236}">
                  <a16:creationId xmlns:a16="http://schemas.microsoft.com/office/drawing/2014/main" id="{A4362C22-7215-4D27-A70D-10D86A00DAD9}"/>
                </a:ext>
              </a:extLst>
            </p:cNvPr>
            <p:cNvSpPr/>
            <p:nvPr/>
          </p:nvSpPr>
          <p:spPr>
            <a:xfrm>
              <a:off x="5637934" y="3425984"/>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37">
              <a:extLst>
                <a:ext uri="{FF2B5EF4-FFF2-40B4-BE49-F238E27FC236}">
                  <a16:creationId xmlns:a16="http://schemas.microsoft.com/office/drawing/2014/main" id="{AC9E8E14-F46A-4E5B-B118-F409A8156419}"/>
                </a:ext>
              </a:extLst>
            </p:cNvPr>
            <p:cNvSpPr/>
            <p:nvPr/>
          </p:nvSpPr>
          <p:spPr>
            <a:xfrm>
              <a:off x="5740931" y="3489229"/>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38">
              <a:extLst>
                <a:ext uri="{FF2B5EF4-FFF2-40B4-BE49-F238E27FC236}">
                  <a16:creationId xmlns:a16="http://schemas.microsoft.com/office/drawing/2014/main" id="{7A1F511E-11CC-4720-91F1-03FFA42E2DD2}"/>
                </a:ext>
              </a:extLst>
            </p:cNvPr>
            <p:cNvSpPr/>
            <p:nvPr/>
          </p:nvSpPr>
          <p:spPr>
            <a:xfrm>
              <a:off x="5697814" y="3546628"/>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8" name="円/楕円 39">
              <a:extLst>
                <a:ext uri="{FF2B5EF4-FFF2-40B4-BE49-F238E27FC236}">
                  <a16:creationId xmlns:a16="http://schemas.microsoft.com/office/drawing/2014/main" id="{C8B1F1B3-61C7-4197-A0E5-FDC70F04AF41}"/>
                </a:ext>
              </a:extLst>
            </p:cNvPr>
            <p:cNvSpPr/>
            <p:nvPr/>
          </p:nvSpPr>
          <p:spPr>
            <a:xfrm>
              <a:off x="5681095" y="3617623"/>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40">
              <a:extLst>
                <a:ext uri="{FF2B5EF4-FFF2-40B4-BE49-F238E27FC236}">
                  <a16:creationId xmlns:a16="http://schemas.microsoft.com/office/drawing/2014/main" id="{18D61787-D4FC-4E4C-A1C5-54CD69D20863}"/>
                </a:ext>
              </a:extLst>
            </p:cNvPr>
            <p:cNvSpPr/>
            <p:nvPr/>
          </p:nvSpPr>
          <p:spPr>
            <a:xfrm>
              <a:off x="5770088" y="3590623"/>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41">
              <a:extLst>
                <a:ext uri="{FF2B5EF4-FFF2-40B4-BE49-F238E27FC236}">
                  <a16:creationId xmlns:a16="http://schemas.microsoft.com/office/drawing/2014/main" id="{C5DBD504-77F8-4226-AF81-61DCA588C694}"/>
                </a:ext>
              </a:extLst>
            </p:cNvPr>
            <p:cNvSpPr/>
            <p:nvPr/>
          </p:nvSpPr>
          <p:spPr>
            <a:xfrm>
              <a:off x="5879354" y="3755434"/>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42">
              <a:extLst>
                <a:ext uri="{FF2B5EF4-FFF2-40B4-BE49-F238E27FC236}">
                  <a16:creationId xmlns:a16="http://schemas.microsoft.com/office/drawing/2014/main" id="{8682EB4E-380B-406C-999E-B999813C1444}"/>
                </a:ext>
              </a:extLst>
            </p:cNvPr>
            <p:cNvSpPr/>
            <p:nvPr/>
          </p:nvSpPr>
          <p:spPr>
            <a:xfrm>
              <a:off x="5817613" y="3830601"/>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43">
              <a:extLst>
                <a:ext uri="{FF2B5EF4-FFF2-40B4-BE49-F238E27FC236}">
                  <a16:creationId xmlns:a16="http://schemas.microsoft.com/office/drawing/2014/main" id="{6EB9FC52-DA40-460A-97AA-34E924827C60}"/>
                </a:ext>
              </a:extLst>
            </p:cNvPr>
            <p:cNvSpPr/>
            <p:nvPr/>
          </p:nvSpPr>
          <p:spPr>
            <a:xfrm>
              <a:off x="5439495" y="3844197"/>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44">
              <a:extLst>
                <a:ext uri="{FF2B5EF4-FFF2-40B4-BE49-F238E27FC236}">
                  <a16:creationId xmlns:a16="http://schemas.microsoft.com/office/drawing/2014/main" id="{5C184F84-E394-460C-8B62-D03B5AC60DCA}"/>
                </a:ext>
              </a:extLst>
            </p:cNvPr>
            <p:cNvSpPr/>
            <p:nvPr/>
          </p:nvSpPr>
          <p:spPr>
            <a:xfrm>
              <a:off x="5493495" y="3960248"/>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45">
              <a:extLst>
                <a:ext uri="{FF2B5EF4-FFF2-40B4-BE49-F238E27FC236}">
                  <a16:creationId xmlns:a16="http://schemas.microsoft.com/office/drawing/2014/main" id="{FFCBD96E-DA15-4B91-A775-A9DB7EE0CB69}"/>
                </a:ext>
              </a:extLst>
            </p:cNvPr>
            <p:cNvSpPr/>
            <p:nvPr/>
          </p:nvSpPr>
          <p:spPr>
            <a:xfrm>
              <a:off x="5620197" y="3887534"/>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46">
              <a:extLst>
                <a:ext uri="{FF2B5EF4-FFF2-40B4-BE49-F238E27FC236}">
                  <a16:creationId xmlns:a16="http://schemas.microsoft.com/office/drawing/2014/main" id="{B15AE573-2B37-4F02-9763-74482034A9FE}"/>
                </a:ext>
              </a:extLst>
            </p:cNvPr>
            <p:cNvSpPr/>
            <p:nvPr/>
          </p:nvSpPr>
          <p:spPr>
            <a:xfrm>
              <a:off x="5657494" y="3989065"/>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47">
              <a:extLst>
                <a:ext uri="{FF2B5EF4-FFF2-40B4-BE49-F238E27FC236}">
                  <a16:creationId xmlns:a16="http://schemas.microsoft.com/office/drawing/2014/main" id="{E98D1300-CD92-4AC6-A618-D58FFC63B348}"/>
                </a:ext>
              </a:extLst>
            </p:cNvPr>
            <p:cNvSpPr/>
            <p:nvPr/>
          </p:nvSpPr>
          <p:spPr>
            <a:xfrm>
              <a:off x="5718689" y="4293096"/>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48">
              <a:extLst>
                <a:ext uri="{FF2B5EF4-FFF2-40B4-BE49-F238E27FC236}">
                  <a16:creationId xmlns:a16="http://schemas.microsoft.com/office/drawing/2014/main" id="{BF312756-42E6-4369-BB7F-149A8768B48F}"/>
                </a:ext>
              </a:extLst>
            </p:cNvPr>
            <p:cNvSpPr/>
            <p:nvPr/>
          </p:nvSpPr>
          <p:spPr>
            <a:xfrm>
              <a:off x="5563716" y="4346629"/>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49">
              <a:extLst>
                <a:ext uri="{FF2B5EF4-FFF2-40B4-BE49-F238E27FC236}">
                  <a16:creationId xmlns:a16="http://schemas.microsoft.com/office/drawing/2014/main" id="{2EA90EE9-FC1A-43DC-B9AC-5A56210020C0}"/>
                </a:ext>
              </a:extLst>
            </p:cNvPr>
            <p:cNvSpPr/>
            <p:nvPr/>
          </p:nvSpPr>
          <p:spPr>
            <a:xfrm>
              <a:off x="4695622" y="4892953"/>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33">
              <a:extLst>
                <a:ext uri="{FF2B5EF4-FFF2-40B4-BE49-F238E27FC236}">
                  <a16:creationId xmlns:a16="http://schemas.microsoft.com/office/drawing/2014/main" id="{AE569667-0C80-4BEE-B2B7-03002F96823D}"/>
                </a:ext>
              </a:extLst>
            </p:cNvPr>
            <p:cNvSpPr/>
            <p:nvPr/>
          </p:nvSpPr>
          <p:spPr>
            <a:xfrm>
              <a:off x="5490019" y="3384909"/>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47">
              <a:extLst>
                <a:ext uri="{FF2B5EF4-FFF2-40B4-BE49-F238E27FC236}">
                  <a16:creationId xmlns:a16="http://schemas.microsoft.com/office/drawing/2014/main" id="{CB469325-6D67-4B47-B77D-95103D59E526}"/>
                </a:ext>
              </a:extLst>
            </p:cNvPr>
            <p:cNvSpPr/>
            <p:nvPr/>
          </p:nvSpPr>
          <p:spPr>
            <a:xfrm>
              <a:off x="5646267" y="4363403"/>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9914FAD3-368C-4F7B-84DF-6A0FE1B3A4CC}"/>
              </a:ext>
            </a:extLst>
          </p:cNvPr>
          <p:cNvGrpSpPr/>
          <p:nvPr/>
        </p:nvGrpSpPr>
        <p:grpSpPr>
          <a:xfrm>
            <a:off x="4086438" y="3278981"/>
            <a:ext cx="928688" cy="892969"/>
            <a:chOff x="4086438" y="3278981"/>
            <a:chExt cx="928688" cy="892969"/>
          </a:xfrm>
        </p:grpSpPr>
        <p:grpSp>
          <p:nvGrpSpPr>
            <p:cNvPr id="141" name="グループ化 140">
              <a:extLst>
                <a:ext uri="{FF2B5EF4-FFF2-40B4-BE49-F238E27FC236}">
                  <a16:creationId xmlns:a16="http://schemas.microsoft.com/office/drawing/2014/main" id="{E7F5B4FC-B3A6-42B8-8465-F5884D847442}"/>
                </a:ext>
              </a:extLst>
            </p:cNvPr>
            <p:cNvGrpSpPr/>
            <p:nvPr/>
          </p:nvGrpSpPr>
          <p:grpSpPr>
            <a:xfrm>
              <a:off x="4086438" y="3278981"/>
              <a:ext cx="928688" cy="892969"/>
              <a:chOff x="4933950" y="3278981"/>
              <a:chExt cx="928688" cy="892969"/>
            </a:xfrm>
          </p:grpSpPr>
          <p:sp>
            <p:nvSpPr>
              <p:cNvPr id="142" name="フリーフォーム 18">
                <a:extLst>
                  <a:ext uri="{FF2B5EF4-FFF2-40B4-BE49-F238E27FC236}">
                    <a16:creationId xmlns:a16="http://schemas.microsoft.com/office/drawing/2014/main" id="{7456A83C-A3C4-4157-A9F4-62330B767326}"/>
                  </a:ext>
                </a:extLst>
              </p:cNvPr>
              <p:cNvSpPr/>
              <p:nvPr/>
            </p:nvSpPr>
            <p:spPr>
              <a:xfrm>
                <a:off x="5538788" y="3278981"/>
                <a:ext cx="323850" cy="276225"/>
              </a:xfrm>
              <a:custGeom>
                <a:avLst/>
                <a:gdLst>
                  <a:gd name="connsiteX0" fmla="*/ 323850 w 323850"/>
                  <a:gd name="connsiteY0" fmla="*/ 0 h 276225"/>
                  <a:gd name="connsiteX1" fmla="*/ 266700 w 323850"/>
                  <a:gd name="connsiteY1" fmla="*/ 23813 h 276225"/>
                  <a:gd name="connsiteX2" fmla="*/ 200025 w 323850"/>
                  <a:gd name="connsiteY2" fmla="*/ 119063 h 276225"/>
                  <a:gd name="connsiteX3" fmla="*/ 142875 w 323850"/>
                  <a:gd name="connsiteY3" fmla="*/ 188119 h 276225"/>
                  <a:gd name="connsiteX4" fmla="*/ 92868 w 323850"/>
                  <a:gd name="connsiteY4" fmla="*/ 230982 h 276225"/>
                  <a:gd name="connsiteX5" fmla="*/ 0 w 323850"/>
                  <a:gd name="connsiteY5" fmla="*/ 276225 h 276225"/>
                  <a:gd name="connsiteX0" fmla="*/ 323850 w 323850"/>
                  <a:gd name="connsiteY0" fmla="*/ 0 h 276225"/>
                  <a:gd name="connsiteX1" fmla="*/ 259557 w 323850"/>
                  <a:gd name="connsiteY1" fmla="*/ 38100 h 276225"/>
                  <a:gd name="connsiteX2" fmla="*/ 200025 w 323850"/>
                  <a:gd name="connsiteY2" fmla="*/ 119063 h 276225"/>
                  <a:gd name="connsiteX3" fmla="*/ 142875 w 323850"/>
                  <a:gd name="connsiteY3" fmla="*/ 188119 h 276225"/>
                  <a:gd name="connsiteX4" fmla="*/ 92868 w 323850"/>
                  <a:gd name="connsiteY4" fmla="*/ 230982 h 276225"/>
                  <a:gd name="connsiteX5" fmla="*/ 0 w 323850"/>
                  <a:gd name="connsiteY5" fmla="*/ 276225 h 276225"/>
                  <a:gd name="connsiteX0" fmla="*/ 323850 w 323850"/>
                  <a:gd name="connsiteY0" fmla="*/ 0 h 276225"/>
                  <a:gd name="connsiteX1" fmla="*/ 259557 w 323850"/>
                  <a:gd name="connsiteY1" fmla="*/ 38100 h 276225"/>
                  <a:gd name="connsiteX2" fmla="*/ 200025 w 323850"/>
                  <a:gd name="connsiteY2" fmla="*/ 119063 h 276225"/>
                  <a:gd name="connsiteX3" fmla="*/ 152400 w 323850"/>
                  <a:gd name="connsiteY3" fmla="*/ 188119 h 276225"/>
                  <a:gd name="connsiteX4" fmla="*/ 92868 w 323850"/>
                  <a:gd name="connsiteY4" fmla="*/ 230982 h 276225"/>
                  <a:gd name="connsiteX5" fmla="*/ 0 w 323850"/>
                  <a:gd name="connsiteY5" fmla="*/ 276225 h 276225"/>
                  <a:gd name="connsiteX0" fmla="*/ 323850 w 323850"/>
                  <a:gd name="connsiteY0" fmla="*/ 0 h 276225"/>
                  <a:gd name="connsiteX1" fmla="*/ 259557 w 323850"/>
                  <a:gd name="connsiteY1" fmla="*/ 38100 h 276225"/>
                  <a:gd name="connsiteX2" fmla="*/ 200025 w 323850"/>
                  <a:gd name="connsiteY2" fmla="*/ 119063 h 276225"/>
                  <a:gd name="connsiteX3" fmla="*/ 152400 w 323850"/>
                  <a:gd name="connsiteY3" fmla="*/ 188119 h 276225"/>
                  <a:gd name="connsiteX4" fmla="*/ 92868 w 323850"/>
                  <a:gd name="connsiteY4" fmla="*/ 230982 h 276225"/>
                  <a:gd name="connsiteX5" fmla="*/ 76200 w 323850"/>
                  <a:gd name="connsiteY5" fmla="*/ 238125 h 276225"/>
                  <a:gd name="connsiteX6" fmla="*/ 0 w 323850"/>
                  <a:gd name="connsiteY6"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276225">
                    <a:moveTo>
                      <a:pt x="323850" y="0"/>
                    </a:moveTo>
                    <a:lnTo>
                      <a:pt x="259557" y="38100"/>
                    </a:lnTo>
                    <a:lnTo>
                      <a:pt x="200025" y="119063"/>
                    </a:lnTo>
                    <a:lnTo>
                      <a:pt x="152400" y="188119"/>
                    </a:lnTo>
                    <a:lnTo>
                      <a:pt x="92868" y="230982"/>
                    </a:lnTo>
                    <a:cubicBezTo>
                      <a:pt x="88899" y="230188"/>
                      <a:pt x="80169" y="238919"/>
                      <a:pt x="76200" y="238125"/>
                    </a:cubicBezTo>
                    <a:lnTo>
                      <a:pt x="0" y="276225"/>
                    </a:ln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フリーフォーム 51">
                <a:extLst>
                  <a:ext uri="{FF2B5EF4-FFF2-40B4-BE49-F238E27FC236}">
                    <a16:creationId xmlns:a16="http://schemas.microsoft.com/office/drawing/2014/main" id="{182E4D3B-0665-45BF-8E9A-1EDF29536E70}"/>
                  </a:ext>
                </a:extLst>
              </p:cNvPr>
              <p:cNvSpPr/>
              <p:nvPr/>
            </p:nvSpPr>
            <p:spPr>
              <a:xfrm>
                <a:off x="5103019" y="3948113"/>
                <a:ext cx="583406" cy="223837"/>
              </a:xfrm>
              <a:custGeom>
                <a:avLst/>
                <a:gdLst>
                  <a:gd name="connsiteX0" fmla="*/ 583406 w 583406"/>
                  <a:gd name="connsiteY0" fmla="*/ 0 h 223837"/>
                  <a:gd name="connsiteX1" fmla="*/ 569119 w 583406"/>
                  <a:gd name="connsiteY1" fmla="*/ 52387 h 223837"/>
                  <a:gd name="connsiteX2" fmla="*/ 550069 w 583406"/>
                  <a:gd name="connsiteY2" fmla="*/ 135731 h 223837"/>
                  <a:gd name="connsiteX3" fmla="*/ 488156 w 583406"/>
                  <a:gd name="connsiteY3" fmla="*/ 171450 h 223837"/>
                  <a:gd name="connsiteX4" fmla="*/ 450056 w 583406"/>
                  <a:gd name="connsiteY4" fmla="*/ 219075 h 223837"/>
                  <a:gd name="connsiteX5" fmla="*/ 390525 w 583406"/>
                  <a:gd name="connsiteY5" fmla="*/ 223837 h 223837"/>
                  <a:gd name="connsiteX6" fmla="*/ 328612 w 583406"/>
                  <a:gd name="connsiteY6" fmla="*/ 223837 h 223837"/>
                  <a:gd name="connsiteX7" fmla="*/ 276225 w 583406"/>
                  <a:gd name="connsiteY7" fmla="*/ 190500 h 223837"/>
                  <a:gd name="connsiteX8" fmla="*/ 216694 w 583406"/>
                  <a:gd name="connsiteY8" fmla="*/ 185737 h 223837"/>
                  <a:gd name="connsiteX9" fmla="*/ 0 w 583406"/>
                  <a:gd name="connsiteY9" fmla="*/ 154781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3406" h="223837">
                    <a:moveTo>
                      <a:pt x="583406" y="0"/>
                    </a:moveTo>
                    <a:lnTo>
                      <a:pt x="569119" y="52387"/>
                    </a:lnTo>
                    <a:lnTo>
                      <a:pt x="550069" y="135731"/>
                    </a:lnTo>
                    <a:lnTo>
                      <a:pt x="488156" y="171450"/>
                    </a:lnTo>
                    <a:lnTo>
                      <a:pt x="450056" y="219075"/>
                    </a:lnTo>
                    <a:lnTo>
                      <a:pt x="390525" y="223837"/>
                    </a:lnTo>
                    <a:lnTo>
                      <a:pt x="328612" y="223837"/>
                    </a:lnTo>
                    <a:lnTo>
                      <a:pt x="276225" y="190500"/>
                    </a:lnTo>
                    <a:lnTo>
                      <a:pt x="216694" y="185737"/>
                    </a:lnTo>
                    <a:lnTo>
                      <a:pt x="0" y="154781"/>
                    </a:ln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フリーフォーム 50">
                <a:extLst>
                  <a:ext uri="{FF2B5EF4-FFF2-40B4-BE49-F238E27FC236}">
                    <a16:creationId xmlns:a16="http://schemas.microsoft.com/office/drawing/2014/main" id="{E8E2EFE9-C096-4266-97E9-CDF04E3B5952}"/>
                  </a:ext>
                </a:extLst>
              </p:cNvPr>
              <p:cNvSpPr/>
              <p:nvPr/>
            </p:nvSpPr>
            <p:spPr>
              <a:xfrm>
                <a:off x="5186363" y="3555206"/>
                <a:ext cx="340518" cy="23813"/>
              </a:xfrm>
              <a:custGeom>
                <a:avLst/>
                <a:gdLst>
                  <a:gd name="connsiteX0" fmla="*/ 340518 w 340518"/>
                  <a:gd name="connsiteY0" fmla="*/ 0 h 23813"/>
                  <a:gd name="connsiteX1" fmla="*/ 300037 w 340518"/>
                  <a:gd name="connsiteY1" fmla="*/ 14288 h 23813"/>
                  <a:gd name="connsiteX2" fmla="*/ 119062 w 340518"/>
                  <a:gd name="connsiteY2" fmla="*/ 2382 h 23813"/>
                  <a:gd name="connsiteX3" fmla="*/ 42862 w 340518"/>
                  <a:gd name="connsiteY3" fmla="*/ 0 h 23813"/>
                  <a:gd name="connsiteX4" fmla="*/ 0 w 340518"/>
                  <a:gd name="connsiteY4" fmla="*/ 23813 h 23813"/>
                  <a:gd name="connsiteX5" fmla="*/ 0 w 340518"/>
                  <a:gd name="connsiteY5" fmla="*/ 23813 h 23813"/>
                  <a:gd name="connsiteX6" fmla="*/ 7143 w 340518"/>
                  <a:gd name="connsiteY6" fmla="*/ 16669 h 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518" h="23813">
                    <a:moveTo>
                      <a:pt x="340518" y="0"/>
                    </a:moveTo>
                    <a:lnTo>
                      <a:pt x="300037" y="14288"/>
                    </a:lnTo>
                    <a:lnTo>
                      <a:pt x="119062" y="2382"/>
                    </a:lnTo>
                    <a:lnTo>
                      <a:pt x="42862" y="0"/>
                    </a:lnTo>
                    <a:lnTo>
                      <a:pt x="0" y="23813"/>
                    </a:lnTo>
                    <a:lnTo>
                      <a:pt x="0" y="23813"/>
                    </a:lnTo>
                    <a:lnTo>
                      <a:pt x="7143" y="16669"/>
                    </a:ln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フリーフォーム 52">
                <a:extLst>
                  <a:ext uri="{FF2B5EF4-FFF2-40B4-BE49-F238E27FC236}">
                    <a16:creationId xmlns:a16="http://schemas.microsoft.com/office/drawing/2014/main" id="{870E468D-3CD3-4081-942F-5D7F9B22BBFB}"/>
                  </a:ext>
                </a:extLst>
              </p:cNvPr>
              <p:cNvSpPr/>
              <p:nvPr/>
            </p:nvSpPr>
            <p:spPr>
              <a:xfrm>
                <a:off x="4933950" y="4100513"/>
                <a:ext cx="147638" cy="16668"/>
              </a:xfrm>
              <a:custGeom>
                <a:avLst/>
                <a:gdLst>
                  <a:gd name="connsiteX0" fmla="*/ 147638 w 147638"/>
                  <a:gd name="connsiteY0" fmla="*/ 0 h 16668"/>
                  <a:gd name="connsiteX1" fmla="*/ 0 w 147638"/>
                  <a:gd name="connsiteY1" fmla="*/ 16668 h 16668"/>
                </a:gdLst>
                <a:ahLst/>
                <a:cxnLst>
                  <a:cxn ang="0">
                    <a:pos x="connsiteX0" y="connsiteY0"/>
                  </a:cxn>
                  <a:cxn ang="0">
                    <a:pos x="connsiteX1" y="connsiteY1"/>
                  </a:cxn>
                </a:cxnLst>
                <a:rect l="l" t="t" r="r" b="b"/>
                <a:pathLst>
                  <a:path w="147638" h="16668">
                    <a:moveTo>
                      <a:pt x="147638" y="0"/>
                    </a:moveTo>
                    <a:lnTo>
                      <a:pt x="0" y="16668"/>
                    </a:ln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6" name="フリーフォーム: 図形 145">
              <a:extLst>
                <a:ext uri="{FF2B5EF4-FFF2-40B4-BE49-F238E27FC236}">
                  <a16:creationId xmlns:a16="http://schemas.microsoft.com/office/drawing/2014/main" id="{707497EB-4366-4FF6-8A53-0D76571A3A30}"/>
                </a:ext>
              </a:extLst>
            </p:cNvPr>
            <p:cNvSpPr/>
            <p:nvPr/>
          </p:nvSpPr>
          <p:spPr>
            <a:xfrm>
              <a:off x="4702299" y="3371850"/>
              <a:ext cx="85725" cy="177165"/>
            </a:xfrm>
            <a:custGeom>
              <a:avLst/>
              <a:gdLst>
                <a:gd name="connsiteX0" fmla="*/ 0 w 85725"/>
                <a:gd name="connsiteY0" fmla="*/ 177165 h 177165"/>
                <a:gd name="connsiteX1" fmla="*/ 13335 w 85725"/>
                <a:gd name="connsiteY1" fmla="*/ 85725 h 177165"/>
                <a:gd name="connsiteX2" fmla="*/ 55245 w 85725"/>
                <a:gd name="connsiteY2" fmla="*/ 15240 h 177165"/>
                <a:gd name="connsiteX3" fmla="*/ 85725 w 85725"/>
                <a:gd name="connsiteY3" fmla="*/ 0 h 177165"/>
              </a:gdLst>
              <a:ahLst/>
              <a:cxnLst>
                <a:cxn ang="0">
                  <a:pos x="connsiteX0" y="connsiteY0"/>
                </a:cxn>
                <a:cxn ang="0">
                  <a:pos x="connsiteX1" y="connsiteY1"/>
                </a:cxn>
                <a:cxn ang="0">
                  <a:pos x="connsiteX2" y="connsiteY2"/>
                </a:cxn>
                <a:cxn ang="0">
                  <a:pos x="connsiteX3" y="connsiteY3"/>
                </a:cxn>
              </a:cxnLst>
              <a:rect l="l" t="t" r="r" b="b"/>
              <a:pathLst>
                <a:path w="85725" h="177165">
                  <a:moveTo>
                    <a:pt x="0" y="177165"/>
                  </a:moveTo>
                  <a:lnTo>
                    <a:pt x="13335" y="85725"/>
                  </a:lnTo>
                  <a:lnTo>
                    <a:pt x="55245" y="15240"/>
                  </a:lnTo>
                  <a:lnTo>
                    <a:pt x="85725"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11054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20" name="テキスト ボックス 19">
            <a:extLst>
              <a:ext uri="{FF2B5EF4-FFF2-40B4-BE49-F238E27FC236}">
                <a16:creationId xmlns:a16="http://schemas.microsoft.com/office/drawing/2014/main" id="{61D2A061-4041-4803-9B03-39613D3585BA}"/>
              </a:ext>
            </a:extLst>
          </p:cNvPr>
          <p:cNvSpPr txBox="1"/>
          <p:nvPr/>
        </p:nvSpPr>
        <p:spPr>
          <a:xfrm>
            <a:off x="107504" y="938757"/>
            <a:ext cx="3168352"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②地下河川（・地下調節池）</a:t>
            </a:r>
            <a:endParaRPr kumimoji="1" lang="ja-JP" altLang="en-US" b="1" dirty="0">
              <a:latin typeface="Meiryo UI" pitchFamily="50" charset="-128"/>
              <a:ea typeface="Meiryo UI" pitchFamily="50" charset="-128"/>
              <a:cs typeface="Meiryo UI" pitchFamily="50" charset="-128"/>
            </a:endParaRPr>
          </a:p>
        </p:txBody>
      </p:sp>
      <p:pic>
        <p:nvPicPr>
          <p:cNvPr id="12" name="図 11">
            <a:extLst>
              <a:ext uri="{FF2B5EF4-FFF2-40B4-BE49-F238E27FC236}">
                <a16:creationId xmlns:a16="http://schemas.microsoft.com/office/drawing/2014/main" id="{66A74BAC-6021-4699-A46F-1C797C8232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3926" y="2857279"/>
            <a:ext cx="2276689" cy="1707516"/>
          </a:xfrm>
          <a:prstGeom prst="rect">
            <a:avLst/>
          </a:prstGeom>
        </p:spPr>
      </p:pic>
      <p:sp>
        <p:nvSpPr>
          <p:cNvPr id="18" name="テキスト ボックス 17">
            <a:extLst>
              <a:ext uri="{FF2B5EF4-FFF2-40B4-BE49-F238E27FC236}">
                <a16:creationId xmlns:a16="http://schemas.microsoft.com/office/drawing/2014/main" id="{C210775D-252C-4ECD-80F7-918A15C951F5}"/>
              </a:ext>
            </a:extLst>
          </p:cNvPr>
          <p:cNvSpPr txBox="1"/>
          <p:nvPr/>
        </p:nvSpPr>
        <p:spPr>
          <a:xfrm rot="10800000" flipV="1">
            <a:off x="6786629" y="4520559"/>
            <a:ext cx="2014087" cy="261610"/>
          </a:xfrm>
          <a:prstGeom prst="rect">
            <a:avLst/>
          </a:prstGeom>
          <a:noFill/>
          <a:ln w="19050">
            <a:noFill/>
          </a:ln>
        </p:spPr>
        <p:txBody>
          <a:bodyPr wrap="square" rtlCol="0">
            <a:spAutoFit/>
          </a:bodyPr>
          <a:lstStyle/>
          <a:p>
            <a:pPr algn="ctr"/>
            <a:r>
              <a:rPr kumimoji="1" lang="ja-JP" altLang="en-US" sz="1100" dirty="0">
                <a:latin typeface="Meiryo UI" pitchFamily="50" charset="-128"/>
                <a:ea typeface="Meiryo UI" pitchFamily="50" charset="-128"/>
                <a:cs typeface="Meiryo UI" pitchFamily="50" charset="-128"/>
              </a:rPr>
              <a:t>南部地下河川（若江調節池）</a:t>
            </a:r>
          </a:p>
        </p:txBody>
      </p:sp>
      <p:sp>
        <p:nvSpPr>
          <p:cNvPr id="16" name="テキスト ボックス 15">
            <a:extLst>
              <a:ext uri="{FF2B5EF4-FFF2-40B4-BE49-F238E27FC236}">
                <a16:creationId xmlns:a16="http://schemas.microsoft.com/office/drawing/2014/main" id="{D5F348C3-3BCF-4091-BE53-536550DAC9D5}"/>
              </a:ext>
            </a:extLst>
          </p:cNvPr>
          <p:cNvSpPr txBox="1"/>
          <p:nvPr/>
        </p:nvSpPr>
        <p:spPr>
          <a:xfrm rot="10800000" flipV="1">
            <a:off x="6830082" y="2545126"/>
            <a:ext cx="2014087" cy="261610"/>
          </a:xfrm>
          <a:prstGeom prst="rect">
            <a:avLst/>
          </a:prstGeom>
          <a:noFill/>
          <a:ln w="19050">
            <a:noFill/>
          </a:ln>
        </p:spPr>
        <p:txBody>
          <a:bodyPr wrap="square" rtlCol="0">
            <a:spAutoFit/>
          </a:bodyPr>
          <a:lstStyle/>
          <a:p>
            <a:pPr algn="ctr"/>
            <a:r>
              <a:rPr kumimoji="1" lang="ja-JP" altLang="en-US" sz="1100" dirty="0">
                <a:latin typeface="Meiryo UI" pitchFamily="50" charset="-128"/>
                <a:ea typeface="Meiryo UI" pitchFamily="50" charset="-128"/>
                <a:cs typeface="Meiryo UI" pitchFamily="50" charset="-128"/>
              </a:rPr>
              <a:t>北部地下河川（</a:t>
            </a:r>
            <a:r>
              <a:rPr lang="ja-JP" altLang="en-US" sz="1100" dirty="0">
                <a:latin typeface="Meiryo UI" pitchFamily="50" charset="-128"/>
                <a:ea typeface="Meiryo UI" pitchFamily="50" charset="-128"/>
                <a:cs typeface="Meiryo UI" pitchFamily="50" charset="-128"/>
              </a:rPr>
              <a:t>鶴見立坑</a:t>
            </a:r>
            <a:r>
              <a:rPr kumimoji="1" lang="ja-JP" altLang="en-US" sz="1100" dirty="0">
                <a:latin typeface="Meiryo UI" pitchFamily="50" charset="-128"/>
                <a:ea typeface="Meiryo UI" pitchFamily="50" charset="-128"/>
                <a:cs typeface="Meiryo UI" pitchFamily="50" charset="-128"/>
              </a:rPr>
              <a:t>）</a:t>
            </a:r>
          </a:p>
        </p:txBody>
      </p:sp>
      <p:grpSp>
        <p:nvGrpSpPr>
          <p:cNvPr id="19" name="グループ化 18">
            <a:extLst>
              <a:ext uri="{FF2B5EF4-FFF2-40B4-BE49-F238E27FC236}">
                <a16:creationId xmlns:a16="http://schemas.microsoft.com/office/drawing/2014/main" id="{976F31E6-CE64-4356-9846-A32FB7885E87}"/>
              </a:ext>
            </a:extLst>
          </p:cNvPr>
          <p:cNvGrpSpPr/>
          <p:nvPr/>
        </p:nvGrpSpPr>
        <p:grpSpPr>
          <a:xfrm>
            <a:off x="798548" y="1285503"/>
            <a:ext cx="5910297" cy="4857347"/>
            <a:chOff x="213267" y="1535907"/>
            <a:chExt cx="8725723" cy="7171199"/>
          </a:xfrm>
        </p:grpSpPr>
        <p:grpSp>
          <p:nvGrpSpPr>
            <p:cNvPr id="24" name="グループ化 23">
              <a:extLst>
                <a:ext uri="{FF2B5EF4-FFF2-40B4-BE49-F238E27FC236}">
                  <a16:creationId xmlns:a16="http://schemas.microsoft.com/office/drawing/2014/main" id="{7C311C03-660F-444A-8B0C-7D84065517C5}"/>
                </a:ext>
              </a:extLst>
            </p:cNvPr>
            <p:cNvGrpSpPr/>
            <p:nvPr/>
          </p:nvGrpSpPr>
          <p:grpSpPr>
            <a:xfrm>
              <a:off x="213267" y="1535907"/>
              <a:ext cx="8725723" cy="7171199"/>
              <a:chOff x="213267" y="1535907"/>
              <a:chExt cx="8725723" cy="7171199"/>
            </a:xfrm>
          </p:grpSpPr>
          <p:grpSp>
            <p:nvGrpSpPr>
              <p:cNvPr id="27" name="グループ化 26">
                <a:extLst>
                  <a:ext uri="{FF2B5EF4-FFF2-40B4-BE49-F238E27FC236}">
                    <a16:creationId xmlns:a16="http://schemas.microsoft.com/office/drawing/2014/main" id="{B337D507-7106-430C-80BE-9E0D98891EFB}"/>
                  </a:ext>
                </a:extLst>
              </p:cNvPr>
              <p:cNvGrpSpPr/>
              <p:nvPr/>
            </p:nvGrpSpPr>
            <p:grpSpPr>
              <a:xfrm>
                <a:off x="213267" y="1535907"/>
                <a:ext cx="8725723" cy="7171199"/>
                <a:chOff x="166756" y="1339937"/>
                <a:chExt cx="8611589" cy="6974194"/>
              </a:xfrm>
            </p:grpSpPr>
            <p:pic>
              <p:nvPicPr>
                <p:cNvPr id="43" name="コンテンツ プレースホルダー 3">
                  <a:extLst>
                    <a:ext uri="{FF2B5EF4-FFF2-40B4-BE49-F238E27FC236}">
                      <a16:creationId xmlns:a16="http://schemas.microsoft.com/office/drawing/2014/main" id="{392F4955-B5DB-42C7-9493-798DF8A35A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166756" y="1339937"/>
                  <a:ext cx="8611589" cy="3596722"/>
                </a:xfrm>
                <a:prstGeom prst="rect">
                  <a:avLst/>
                </a:prstGeom>
                <a:solidFill>
                  <a:srgbClr val="00B050">
                    <a:alpha val="50000"/>
                  </a:srgbClr>
                </a:solidFill>
                <a:ln>
                  <a:noFill/>
                </a:ln>
              </p:spPr>
            </p:pic>
            <p:sp>
              <p:nvSpPr>
                <p:cNvPr id="44" name="テキスト ボックス 43">
                  <a:extLst>
                    <a:ext uri="{FF2B5EF4-FFF2-40B4-BE49-F238E27FC236}">
                      <a16:creationId xmlns:a16="http://schemas.microsoft.com/office/drawing/2014/main" id="{E6D340DC-7B1A-4389-BB56-D72A10F88668}"/>
                    </a:ext>
                  </a:extLst>
                </p:cNvPr>
                <p:cNvSpPr txBox="1"/>
                <p:nvPr/>
              </p:nvSpPr>
              <p:spPr bwMode="gray">
                <a:xfrm>
                  <a:off x="4465962" y="3027614"/>
                  <a:ext cx="649547" cy="192022"/>
                </a:xfrm>
                <a:prstGeom prst="rect">
                  <a:avLst/>
                </a:prstGeom>
                <a:solidFill>
                  <a:srgbClr val="FFFFFF">
                    <a:alpha val="69804"/>
                  </a:srgbClr>
                </a:solidFill>
                <a:ln>
                  <a:noFill/>
                </a:ln>
              </p:spPr>
              <p:txBody>
                <a:bodyPr wrap="none" lIns="0" tIns="0" rIns="0" bIns="0" rtlCol="0">
                  <a:spAutoFit/>
                </a:bodyPr>
                <a:lstStyle/>
                <a:p>
                  <a:pPr algn="ctr"/>
                  <a:r>
                    <a:rPr kumimoji="1" lang="ja-JP" altLang="en-US" sz="900" dirty="0">
                      <a:latin typeface="Meiryo UI" panose="020B0604030504040204" pitchFamily="50" charset="-128"/>
                      <a:ea typeface="Meiryo UI" panose="020B0604030504040204" pitchFamily="50" charset="-128"/>
                    </a:rPr>
                    <a:t>鶴見緑地</a:t>
                  </a:r>
                </a:p>
              </p:txBody>
            </p:sp>
            <p:sp>
              <p:nvSpPr>
                <p:cNvPr id="45" name="テキスト ボックス 44">
                  <a:extLst>
                    <a:ext uri="{FF2B5EF4-FFF2-40B4-BE49-F238E27FC236}">
                      <a16:creationId xmlns:a16="http://schemas.microsoft.com/office/drawing/2014/main" id="{788457B2-598D-423D-97A2-EA47CBF1995A}"/>
                    </a:ext>
                  </a:extLst>
                </p:cNvPr>
                <p:cNvSpPr txBox="1"/>
                <p:nvPr/>
              </p:nvSpPr>
              <p:spPr bwMode="gray">
                <a:xfrm rot="1740000">
                  <a:off x="653163" y="2500436"/>
                  <a:ext cx="194863" cy="320037"/>
                </a:xfrm>
                <a:prstGeom prst="rect">
                  <a:avLst/>
                </a:prstGeom>
                <a:solidFill>
                  <a:srgbClr val="FFFFFF">
                    <a:alpha val="69804"/>
                  </a:srgbClr>
                </a:solidFill>
              </p:spPr>
              <p:txBody>
                <a:bodyPr vert="eaVert" wrap="none" lIns="0" tIns="0" rIns="0" bIns="0" rtlCol="0">
                  <a:spAutoFit/>
                </a:bodyPr>
                <a:lstStyle/>
                <a:p>
                  <a:r>
                    <a:rPr kumimoji="1" lang="ja-JP" altLang="en-US" sz="900" dirty="0">
                      <a:latin typeface="Meiryo UI" panose="020B0604030504040204" pitchFamily="50" charset="-128"/>
                      <a:ea typeface="Meiryo UI" panose="020B0604030504040204" pitchFamily="50" charset="-128"/>
                    </a:rPr>
                    <a:t>大川</a:t>
                  </a:r>
                </a:p>
              </p:txBody>
            </p:sp>
            <p:sp>
              <p:nvSpPr>
                <p:cNvPr id="46" name="テキスト ボックス 45">
                  <a:extLst>
                    <a:ext uri="{FF2B5EF4-FFF2-40B4-BE49-F238E27FC236}">
                      <a16:creationId xmlns:a16="http://schemas.microsoft.com/office/drawing/2014/main" id="{DB99FC4D-8015-4F5E-88D0-C88D3AE4C140}"/>
                    </a:ext>
                  </a:extLst>
                </p:cNvPr>
                <p:cNvSpPr txBox="1"/>
                <p:nvPr/>
              </p:nvSpPr>
              <p:spPr bwMode="gray">
                <a:xfrm rot="760778">
                  <a:off x="2395405" y="2106785"/>
                  <a:ext cx="194863" cy="640076"/>
                </a:xfrm>
                <a:prstGeom prst="rect">
                  <a:avLst/>
                </a:prstGeom>
                <a:solidFill>
                  <a:srgbClr val="FFFFFF">
                    <a:alpha val="69804"/>
                  </a:srgbClr>
                </a:solidFill>
              </p:spPr>
              <p:txBody>
                <a:bodyPr vert="eaVert" wrap="none" lIns="0" tIns="0" rIns="0" bIns="0" rtlCol="0">
                  <a:spAutoFit/>
                </a:bodyPr>
                <a:lstStyle/>
                <a:p>
                  <a:r>
                    <a:rPr kumimoji="1" lang="ja-JP" altLang="en-US" sz="900" dirty="0">
                      <a:latin typeface="Meiryo UI" panose="020B0604030504040204" pitchFamily="50" charset="-128"/>
                      <a:ea typeface="Meiryo UI" panose="020B0604030504040204" pitchFamily="50" charset="-128"/>
                    </a:rPr>
                    <a:t>国道１号</a:t>
                  </a:r>
                </a:p>
              </p:txBody>
            </p:sp>
            <p:sp>
              <p:nvSpPr>
                <p:cNvPr id="47" name="テキスト ボックス 46">
                  <a:extLst>
                    <a:ext uri="{FF2B5EF4-FFF2-40B4-BE49-F238E27FC236}">
                      <a16:creationId xmlns:a16="http://schemas.microsoft.com/office/drawing/2014/main" id="{58CCCB26-F88A-405D-AE53-ACB7FA244858}"/>
                    </a:ext>
                  </a:extLst>
                </p:cNvPr>
                <p:cNvSpPr txBox="1"/>
                <p:nvPr/>
              </p:nvSpPr>
              <p:spPr bwMode="gray">
                <a:xfrm rot="19980000">
                  <a:off x="3020800" y="1788452"/>
                  <a:ext cx="194863" cy="480057"/>
                </a:xfrm>
                <a:prstGeom prst="rect">
                  <a:avLst/>
                </a:prstGeom>
                <a:solidFill>
                  <a:srgbClr val="FFFFFF">
                    <a:alpha val="69804"/>
                  </a:srgbClr>
                </a:solidFill>
              </p:spPr>
              <p:txBody>
                <a:bodyPr vert="eaVert" wrap="none" lIns="0" tIns="0" rIns="0" bIns="0" rtlCol="0">
                  <a:spAutoFit/>
                </a:bodyPr>
                <a:lstStyle/>
                <a:p>
                  <a:r>
                    <a:rPr kumimoji="1" lang="ja-JP" altLang="en-US" sz="900" dirty="0">
                      <a:latin typeface="Meiryo UI" panose="020B0604030504040204" pitchFamily="50" charset="-128"/>
                      <a:ea typeface="Meiryo UI" panose="020B0604030504040204" pitchFamily="50" charset="-128"/>
                    </a:rPr>
                    <a:t>城北川</a:t>
                  </a:r>
                </a:p>
              </p:txBody>
            </p:sp>
            <p:sp>
              <p:nvSpPr>
                <p:cNvPr id="48" name="テキスト ボックス 47">
                  <a:extLst>
                    <a:ext uri="{FF2B5EF4-FFF2-40B4-BE49-F238E27FC236}">
                      <a16:creationId xmlns:a16="http://schemas.microsoft.com/office/drawing/2014/main" id="{9F57B6B7-3916-476E-996D-1FFC6955053F}"/>
                    </a:ext>
                  </a:extLst>
                </p:cNvPr>
                <p:cNvSpPr txBox="1"/>
                <p:nvPr/>
              </p:nvSpPr>
              <p:spPr bwMode="gray">
                <a:xfrm rot="663955">
                  <a:off x="3676420" y="2376325"/>
                  <a:ext cx="194863" cy="640077"/>
                </a:xfrm>
                <a:prstGeom prst="rect">
                  <a:avLst/>
                </a:prstGeom>
                <a:solidFill>
                  <a:srgbClr val="FFFFFF">
                    <a:alpha val="69804"/>
                  </a:srgbClr>
                </a:solidFill>
              </p:spPr>
              <p:txBody>
                <a:bodyPr vert="eaVert" wrap="none" lIns="0" tIns="0" rIns="0" bIns="0" rtlCol="0">
                  <a:spAutoFit/>
                </a:bodyPr>
                <a:lstStyle/>
                <a:p>
                  <a:r>
                    <a:rPr kumimoji="1" lang="ja-JP" altLang="en-US" sz="900" dirty="0">
                      <a:latin typeface="Meiryo UI" panose="020B0604030504040204" pitchFamily="50" charset="-128"/>
                      <a:ea typeface="Meiryo UI" panose="020B0604030504040204" pitchFamily="50" charset="-128"/>
                    </a:rPr>
                    <a:t>内環状線</a:t>
                  </a:r>
                </a:p>
              </p:txBody>
            </p:sp>
            <p:sp>
              <p:nvSpPr>
                <p:cNvPr id="49" name="テキスト ボックス 48">
                  <a:extLst>
                    <a:ext uri="{FF2B5EF4-FFF2-40B4-BE49-F238E27FC236}">
                      <a16:creationId xmlns:a16="http://schemas.microsoft.com/office/drawing/2014/main" id="{21A80C72-05B4-4817-BB58-3A5AD2336E76}"/>
                    </a:ext>
                  </a:extLst>
                </p:cNvPr>
                <p:cNvSpPr txBox="1"/>
                <p:nvPr/>
              </p:nvSpPr>
              <p:spPr bwMode="gray">
                <a:xfrm rot="3120000">
                  <a:off x="3341859" y="2116738"/>
                  <a:ext cx="192022" cy="649547"/>
                </a:xfrm>
                <a:prstGeom prst="rect">
                  <a:avLst/>
                </a:prstGeom>
                <a:solidFill>
                  <a:srgbClr val="FFFFFF">
                    <a:alpha val="69804"/>
                  </a:srgbClr>
                </a:solidFill>
              </p:spPr>
              <p:txBody>
                <a:bodyPr vert="eaVert" wrap="none" lIns="0" tIns="0" rIns="0" bIns="0" rtlCol="0">
                  <a:spAutoFit/>
                </a:bodyPr>
                <a:lstStyle/>
                <a:p>
                  <a:r>
                    <a:rPr kumimoji="1" lang="ja-JP" altLang="en-US" sz="900" dirty="0">
                      <a:latin typeface="Meiryo UI" panose="020B0604030504040204" pitchFamily="50" charset="-128"/>
                      <a:ea typeface="Meiryo UI" panose="020B0604030504040204" pitchFamily="50" charset="-128"/>
                    </a:rPr>
                    <a:t>京阪本線</a:t>
                  </a:r>
                </a:p>
              </p:txBody>
            </p:sp>
            <p:sp>
              <p:nvSpPr>
                <p:cNvPr id="50" name="フリーフォーム 77">
                  <a:extLst>
                    <a:ext uri="{FF2B5EF4-FFF2-40B4-BE49-F238E27FC236}">
                      <a16:creationId xmlns:a16="http://schemas.microsoft.com/office/drawing/2014/main" id="{895F5B2F-6555-40A5-B338-1B57B12027D4}"/>
                    </a:ext>
                  </a:extLst>
                </p:cNvPr>
                <p:cNvSpPr/>
                <p:nvPr/>
              </p:nvSpPr>
              <p:spPr bwMode="auto">
                <a:xfrm>
                  <a:off x="4003556" y="2237721"/>
                  <a:ext cx="1234440" cy="1901679"/>
                </a:xfrm>
                <a:custGeom>
                  <a:avLst/>
                  <a:gdLst>
                    <a:gd name="connsiteX0" fmla="*/ 1257300 w 1257300"/>
                    <a:gd name="connsiteY0" fmla="*/ 0 h 1844040"/>
                    <a:gd name="connsiteX1" fmla="*/ 899160 w 1257300"/>
                    <a:gd name="connsiteY1" fmla="*/ 83820 h 1844040"/>
                    <a:gd name="connsiteX2" fmla="*/ 632460 w 1257300"/>
                    <a:gd name="connsiteY2" fmla="*/ 182880 h 1844040"/>
                    <a:gd name="connsiteX3" fmla="*/ 480060 w 1257300"/>
                    <a:gd name="connsiteY3" fmla="*/ 259080 h 1844040"/>
                    <a:gd name="connsiteX4" fmla="*/ 449580 w 1257300"/>
                    <a:gd name="connsiteY4" fmla="*/ 342900 h 1844040"/>
                    <a:gd name="connsiteX5" fmla="*/ 434340 w 1257300"/>
                    <a:gd name="connsiteY5" fmla="*/ 464820 h 1844040"/>
                    <a:gd name="connsiteX6" fmla="*/ 304800 w 1257300"/>
                    <a:gd name="connsiteY6" fmla="*/ 822960 h 1844040"/>
                    <a:gd name="connsiteX7" fmla="*/ 198120 w 1257300"/>
                    <a:gd name="connsiteY7" fmla="*/ 944880 h 1844040"/>
                    <a:gd name="connsiteX8" fmla="*/ 91440 w 1257300"/>
                    <a:gd name="connsiteY8" fmla="*/ 1196340 h 1844040"/>
                    <a:gd name="connsiteX9" fmla="*/ 0 w 1257300"/>
                    <a:gd name="connsiteY9" fmla="*/ 1363980 h 1844040"/>
                    <a:gd name="connsiteX10" fmla="*/ 22860 w 1257300"/>
                    <a:gd name="connsiteY10" fmla="*/ 1645920 h 1844040"/>
                    <a:gd name="connsiteX11" fmla="*/ 91440 w 1257300"/>
                    <a:gd name="connsiteY11" fmla="*/ 1844040 h 1844040"/>
                    <a:gd name="connsiteX12" fmla="*/ 91440 w 1257300"/>
                    <a:gd name="connsiteY12" fmla="*/ 1844040 h 1844040"/>
                    <a:gd name="connsiteX13" fmla="*/ 91440 w 1257300"/>
                    <a:gd name="connsiteY13" fmla="*/ 1844040 h 1844040"/>
                    <a:gd name="connsiteX0" fmla="*/ 1257300 w 1257300"/>
                    <a:gd name="connsiteY0" fmla="*/ 0 h 1844040"/>
                    <a:gd name="connsiteX1" fmla="*/ 899160 w 1257300"/>
                    <a:gd name="connsiteY1" fmla="*/ 83820 h 1844040"/>
                    <a:gd name="connsiteX2" fmla="*/ 632460 w 1257300"/>
                    <a:gd name="connsiteY2" fmla="*/ 182880 h 1844040"/>
                    <a:gd name="connsiteX3" fmla="*/ 518160 w 1257300"/>
                    <a:gd name="connsiteY3" fmla="*/ 251460 h 1844040"/>
                    <a:gd name="connsiteX4" fmla="*/ 449580 w 1257300"/>
                    <a:gd name="connsiteY4" fmla="*/ 342900 h 1844040"/>
                    <a:gd name="connsiteX5" fmla="*/ 434340 w 1257300"/>
                    <a:gd name="connsiteY5" fmla="*/ 464820 h 1844040"/>
                    <a:gd name="connsiteX6" fmla="*/ 304800 w 1257300"/>
                    <a:gd name="connsiteY6" fmla="*/ 822960 h 1844040"/>
                    <a:gd name="connsiteX7" fmla="*/ 198120 w 1257300"/>
                    <a:gd name="connsiteY7" fmla="*/ 944880 h 1844040"/>
                    <a:gd name="connsiteX8" fmla="*/ 91440 w 1257300"/>
                    <a:gd name="connsiteY8" fmla="*/ 1196340 h 1844040"/>
                    <a:gd name="connsiteX9" fmla="*/ 0 w 1257300"/>
                    <a:gd name="connsiteY9" fmla="*/ 1363980 h 1844040"/>
                    <a:gd name="connsiteX10" fmla="*/ 22860 w 1257300"/>
                    <a:gd name="connsiteY10" fmla="*/ 1645920 h 1844040"/>
                    <a:gd name="connsiteX11" fmla="*/ 91440 w 1257300"/>
                    <a:gd name="connsiteY11" fmla="*/ 1844040 h 1844040"/>
                    <a:gd name="connsiteX12" fmla="*/ 91440 w 1257300"/>
                    <a:gd name="connsiteY12" fmla="*/ 1844040 h 1844040"/>
                    <a:gd name="connsiteX13" fmla="*/ 91440 w 1257300"/>
                    <a:gd name="connsiteY13" fmla="*/ 1844040 h 1844040"/>
                    <a:gd name="connsiteX0" fmla="*/ 1257300 w 1257300"/>
                    <a:gd name="connsiteY0" fmla="*/ 0 h 1844040"/>
                    <a:gd name="connsiteX1" fmla="*/ 899160 w 1257300"/>
                    <a:gd name="connsiteY1" fmla="*/ 83820 h 1844040"/>
                    <a:gd name="connsiteX2" fmla="*/ 632460 w 1257300"/>
                    <a:gd name="connsiteY2" fmla="*/ 182880 h 1844040"/>
                    <a:gd name="connsiteX3" fmla="*/ 518160 w 1257300"/>
                    <a:gd name="connsiteY3" fmla="*/ 251460 h 1844040"/>
                    <a:gd name="connsiteX4" fmla="*/ 464820 w 1257300"/>
                    <a:gd name="connsiteY4" fmla="*/ 365760 h 1844040"/>
                    <a:gd name="connsiteX5" fmla="*/ 434340 w 1257300"/>
                    <a:gd name="connsiteY5" fmla="*/ 464820 h 1844040"/>
                    <a:gd name="connsiteX6" fmla="*/ 304800 w 1257300"/>
                    <a:gd name="connsiteY6" fmla="*/ 822960 h 1844040"/>
                    <a:gd name="connsiteX7" fmla="*/ 198120 w 1257300"/>
                    <a:gd name="connsiteY7" fmla="*/ 944880 h 1844040"/>
                    <a:gd name="connsiteX8" fmla="*/ 91440 w 1257300"/>
                    <a:gd name="connsiteY8" fmla="*/ 1196340 h 1844040"/>
                    <a:gd name="connsiteX9" fmla="*/ 0 w 1257300"/>
                    <a:gd name="connsiteY9" fmla="*/ 1363980 h 1844040"/>
                    <a:gd name="connsiteX10" fmla="*/ 22860 w 1257300"/>
                    <a:gd name="connsiteY10" fmla="*/ 1645920 h 1844040"/>
                    <a:gd name="connsiteX11" fmla="*/ 91440 w 1257300"/>
                    <a:gd name="connsiteY11" fmla="*/ 1844040 h 1844040"/>
                    <a:gd name="connsiteX12" fmla="*/ 91440 w 1257300"/>
                    <a:gd name="connsiteY12" fmla="*/ 1844040 h 1844040"/>
                    <a:gd name="connsiteX13" fmla="*/ 91440 w 1257300"/>
                    <a:gd name="connsiteY13" fmla="*/ 1844040 h 1844040"/>
                    <a:gd name="connsiteX0" fmla="*/ 1234440 w 1234440"/>
                    <a:gd name="connsiteY0" fmla="*/ 0 h 1844040"/>
                    <a:gd name="connsiteX1" fmla="*/ 876300 w 1234440"/>
                    <a:gd name="connsiteY1" fmla="*/ 83820 h 1844040"/>
                    <a:gd name="connsiteX2" fmla="*/ 609600 w 1234440"/>
                    <a:gd name="connsiteY2" fmla="*/ 182880 h 1844040"/>
                    <a:gd name="connsiteX3" fmla="*/ 495300 w 1234440"/>
                    <a:gd name="connsiteY3" fmla="*/ 251460 h 1844040"/>
                    <a:gd name="connsiteX4" fmla="*/ 441960 w 1234440"/>
                    <a:gd name="connsiteY4" fmla="*/ 365760 h 1844040"/>
                    <a:gd name="connsiteX5" fmla="*/ 411480 w 1234440"/>
                    <a:gd name="connsiteY5" fmla="*/ 464820 h 1844040"/>
                    <a:gd name="connsiteX6" fmla="*/ 281940 w 1234440"/>
                    <a:gd name="connsiteY6" fmla="*/ 822960 h 1844040"/>
                    <a:gd name="connsiteX7" fmla="*/ 175260 w 1234440"/>
                    <a:gd name="connsiteY7" fmla="*/ 944880 h 1844040"/>
                    <a:gd name="connsiteX8" fmla="*/ 68580 w 1234440"/>
                    <a:gd name="connsiteY8" fmla="*/ 1196340 h 1844040"/>
                    <a:gd name="connsiteX9" fmla="*/ 0 w 1234440"/>
                    <a:gd name="connsiteY9" fmla="*/ 1356360 h 1844040"/>
                    <a:gd name="connsiteX10" fmla="*/ 0 w 1234440"/>
                    <a:gd name="connsiteY10" fmla="*/ 1645920 h 1844040"/>
                    <a:gd name="connsiteX11" fmla="*/ 68580 w 1234440"/>
                    <a:gd name="connsiteY11" fmla="*/ 1844040 h 1844040"/>
                    <a:gd name="connsiteX12" fmla="*/ 68580 w 1234440"/>
                    <a:gd name="connsiteY12" fmla="*/ 1844040 h 1844040"/>
                    <a:gd name="connsiteX13" fmla="*/ 68580 w 1234440"/>
                    <a:gd name="connsiteY13" fmla="*/ 1844040 h 1844040"/>
                    <a:gd name="connsiteX0" fmla="*/ 1234440 w 1234440"/>
                    <a:gd name="connsiteY0" fmla="*/ 0 h 1844040"/>
                    <a:gd name="connsiteX1" fmla="*/ 876300 w 1234440"/>
                    <a:gd name="connsiteY1" fmla="*/ 83820 h 1844040"/>
                    <a:gd name="connsiteX2" fmla="*/ 609600 w 1234440"/>
                    <a:gd name="connsiteY2" fmla="*/ 182880 h 1844040"/>
                    <a:gd name="connsiteX3" fmla="*/ 495300 w 1234440"/>
                    <a:gd name="connsiteY3" fmla="*/ 251460 h 1844040"/>
                    <a:gd name="connsiteX4" fmla="*/ 441960 w 1234440"/>
                    <a:gd name="connsiteY4" fmla="*/ 365760 h 1844040"/>
                    <a:gd name="connsiteX5" fmla="*/ 411480 w 1234440"/>
                    <a:gd name="connsiteY5" fmla="*/ 464820 h 1844040"/>
                    <a:gd name="connsiteX6" fmla="*/ 281940 w 1234440"/>
                    <a:gd name="connsiteY6" fmla="*/ 822960 h 1844040"/>
                    <a:gd name="connsiteX7" fmla="*/ 175260 w 1234440"/>
                    <a:gd name="connsiteY7" fmla="*/ 944880 h 1844040"/>
                    <a:gd name="connsiteX8" fmla="*/ 83820 w 1234440"/>
                    <a:gd name="connsiteY8" fmla="*/ 1127760 h 1844040"/>
                    <a:gd name="connsiteX9" fmla="*/ 0 w 1234440"/>
                    <a:gd name="connsiteY9" fmla="*/ 1356360 h 1844040"/>
                    <a:gd name="connsiteX10" fmla="*/ 0 w 1234440"/>
                    <a:gd name="connsiteY10" fmla="*/ 1645920 h 1844040"/>
                    <a:gd name="connsiteX11" fmla="*/ 68580 w 1234440"/>
                    <a:gd name="connsiteY11" fmla="*/ 1844040 h 1844040"/>
                    <a:gd name="connsiteX12" fmla="*/ 68580 w 1234440"/>
                    <a:gd name="connsiteY12" fmla="*/ 1844040 h 1844040"/>
                    <a:gd name="connsiteX13" fmla="*/ 68580 w 1234440"/>
                    <a:gd name="connsiteY13" fmla="*/ 1844040 h 1844040"/>
                    <a:gd name="connsiteX0" fmla="*/ 1234440 w 1234440"/>
                    <a:gd name="connsiteY0" fmla="*/ 0 h 1844040"/>
                    <a:gd name="connsiteX1" fmla="*/ 876300 w 1234440"/>
                    <a:gd name="connsiteY1" fmla="*/ 83820 h 1844040"/>
                    <a:gd name="connsiteX2" fmla="*/ 609600 w 1234440"/>
                    <a:gd name="connsiteY2" fmla="*/ 182880 h 1844040"/>
                    <a:gd name="connsiteX3" fmla="*/ 495300 w 1234440"/>
                    <a:gd name="connsiteY3" fmla="*/ 251460 h 1844040"/>
                    <a:gd name="connsiteX4" fmla="*/ 441960 w 1234440"/>
                    <a:gd name="connsiteY4" fmla="*/ 365760 h 1844040"/>
                    <a:gd name="connsiteX5" fmla="*/ 411480 w 1234440"/>
                    <a:gd name="connsiteY5" fmla="*/ 464820 h 1844040"/>
                    <a:gd name="connsiteX6" fmla="*/ 281940 w 1234440"/>
                    <a:gd name="connsiteY6" fmla="*/ 784860 h 1844040"/>
                    <a:gd name="connsiteX7" fmla="*/ 175260 w 1234440"/>
                    <a:gd name="connsiteY7" fmla="*/ 944880 h 1844040"/>
                    <a:gd name="connsiteX8" fmla="*/ 83820 w 1234440"/>
                    <a:gd name="connsiteY8" fmla="*/ 1127760 h 1844040"/>
                    <a:gd name="connsiteX9" fmla="*/ 0 w 1234440"/>
                    <a:gd name="connsiteY9" fmla="*/ 1356360 h 1844040"/>
                    <a:gd name="connsiteX10" fmla="*/ 0 w 1234440"/>
                    <a:gd name="connsiteY10" fmla="*/ 1645920 h 1844040"/>
                    <a:gd name="connsiteX11" fmla="*/ 68580 w 1234440"/>
                    <a:gd name="connsiteY11" fmla="*/ 1844040 h 1844040"/>
                    <a:gd name="connsiteX12" fmla="*/ 68580 w 1234440"/>
                    <a:gd name="connsiteY12" fmla="*/ 1844040 h 1844040"/>
                    <a:gd name="connsiteX13" fmla="*/ 68580 w 1234440"/>
                    <a:gd name="connsiteY13" fmla="*/ 1844040 h 1844040"/>
                    <a:gd name="connsiteX0" fmla="*/ 1234440 w 1234440"/>
                    <a:gd name="connsiteY0" fmla="*/ 0 h 1844040"/>
                    <a:gd name="connsiteX1" fmla="*/ 876300 w 1234440"/>
                    <a:gd name="connsiteY1" fmla="*/ 83820 h 1844040"/>
                    <a:gd name="connsiteX2" fmla="*/ 678180 w 1234440"/>
                    <a:gd name="connsiteY2" fmla="*/ 152400 h 1844040"/>
                    <a:gd name="connsiteX3" fmla="*/ 495300 w 1234440"/>
                    <a:gd name="connsiteY3" fmla="*/ 251460 h 1844040"/>
                    <a:gd name="connsiteX4" fmla="*/ 441960 w 1234440"/>
                    <a:gd name="connsiteY4" fmla="*/ 365760 h 1844040"/>
                    <a:gd name="connsiteX5" fmla="*/ 411480 w 1234440"/>
                    <a:gd name="connsiteY5" fmla="*/ 464820 h 1844040"/>
                    <a:gd name="connsiteX6" fmla="*/ 281940 w 1234440"/>
                    <a:gd name="connsiteY6" fmla="*/ 784860 h 1844040"/>
                    <a:gd name="connsiteX7" fmla="*/ 175260 w 1234440"/>
                    <a:gd name="connsiteY7" fmla="*/ 944880 h 1844040"/>
                    <a:gd name="connsiteX8" fmla="*/ 83820 w 1234440"/>
                    <a:gd name="connsiteY8" fmla="*/ 1127760 h 1844040"/>
                    <a:gd name="connsiteX9" fmla="*/ 0 w 1234440"/>
                    <a:gd name="connsiteY9" fmla="*/ 1356360 h 1844040"/>
                    <a:gd name="connsiteX10" fmla="*/ 0 w 1234440"/>
                    <a:gd name="connsiteY10" fmla="*/ 1645920 h 1844040"/>
                    <a:gd name="connsiteX11" fmla="*/ 68580 w 1234440"/>
                    <a:gd name="connsiteY11" fmla="*/ 1844040 h 1844040"/>
                    <a:gd name="connsiteX12" fmla="*/ 68580 w 1234440"/>
                    <a:gd name="connsiteY12" fmla="*/ 1844040 h 1844040"/>
                    <a:gd name="connsiteX13" fmla="*/ 68580 w 1234440"/>
                    <a:gd name="connsiteY13" fmla="*/ 1844040 h 1844040"/>
                    <a:gd name="connsiteX0" fmla="*/ 1234440 w 1234440"/>
                    <a:gd name="connsiteY0" fmla="*/ 0 h 1844040"/>
                    <a:gd name="connsiteX1" fmla="*/ 876300 w 1234440"/>
                    <a:gd name="connsiteY1" fmla="*/ 83820 h 1844040"/>
                    <a:gd name="connsiteX2" fmla="*/ 678180 w 1234440"/>
                    <a:gd name="connsiteY2" fmla="*/ 152400 h 1844040"/>
                    <a:gd name="connsiteX3" fmla="*/ 533400 w 1234440"/>
                    <a:gd name="connsiteY3" fmla="*/ 243840 h 1844040"/>
                    <a:gd name="connsiteX4" fmla="*/ 441960 w 1234440"/>
                    <a:gd name="connsiteY4" fmla="*/ 365760 h 1844040"/>
                    <a:gd name="connsiteX5" fmla="*/ 411480 w 1234440"/>
                    <a:gd name="connsiteY5" fmla="*/ 464820 h 1844040"/>
                    <a:gd name="connsiteX6" fmla="*/ 281940 w 1234440"/>
                    <a:gd name="connsiteY6" fmla="*/ 784860 h 1844040"/>
                    <a:gd name="connsiteX7" fmla="*/ 175260 w 1234440"/>
                    <a:gd name="connsiteY7" fmla="*/ 944880 h 1844040"/>
                    <a:gd name="connsiteX8" fmla="*/ 83820 w 1234440"/>
                    <a:gd name="connsiteY8" fmla="*/ 1127760 h 1844040"/>
                    <a:gd name="connsiteX9" fmla="*/ 0 w 1234440"/>
                    <a:gd name="connsiteY9" fmla="*/ 1356360 h 1844040"/>
                    <a:gd name="connsiteX10" fmla="*/ 0 w 1234440"/>
                    <a:gd name="connsiteY10" fmla="*/ 1645920 h 1844040"/>
                    <a:gd name="connsiteX11" fmla="*/ 68580 w 1234440"/>
                    <a:gd name="connsiteY11" fmla="*/ 1844040 h 1844040"/>
                    <a:gd name="connsiteX12" fmla="*/ 68580 w 1234440"/>
                    <a:gd name="connsiteY12" fmla="*/ 1844040 h 1844040"/>
                    <a:gd name="connsiteX13" fmla="*/ 68580 w 1234440"/>
                    <a:gd name="connsiteY13" fmla="*/ 1844040 h 1844040"/>
                    <a:gd name="connsiteX0" fmla="*/ 1234440 w 1234440"/>
                    <a:gd name="connsiteY0" fmla="*/ 0 h 1844040"/>
                    <a:gd name="connsiteX1" fmla="*/ 876300 w 1234440"/>
                    <a:gd name="connsiteY1" fmla="*/ 83820 h 1844040"/>
                    <a:gd name="connsiteX2" fmla="*/ 678180 w 1234440"/>
                    <a:gd name="connsiteY2" fmla="*/ 152400 h 1844040"/>
                    <a:gd name="connsiteX3" fmla="*/ 533400 w 1234440"/>
                    <a:gd name="connsiteY3" fmla="*/ 243840 h 1844040"/>
                    <a:gd name="connsiteX4" fmla="*/ 472440 w 1234440"/>
                    <a:gd name="connsiteY4" fmla="*/ 358140 h 1844040"/>
                    <a:gd name="connsiteX5" fmla="*/ 411480 w 1234440"/>
                    <a:gd name="connsiteY5" fmla="*/ 464820 h 1844040"/>
                    <a:gd name="connsiteX6" fmla="*/ 281940 w 1234440"/>
                    <a:gd name="connsiteY6" fmla="*/ 784860 h 1844040"/>
                    <a:gd name="connsiteX7" fmla="*/ 175260 w 1234440"/>
                    <a:gd name="connsiteY7" fmla="*/ 944880 h 1844040"/>
                    <a:gd name="connsiteX8" fmla="*/ 83820 w 1234440"/>
                    <a:gd name="connsiteY8" fmla="*/ 1127760 h 1844040"/>
                    <a:gd name="connsiteX9" fmla="*/ 0 w 1234440"/>
                    <a:gd name="connsiteY9" fmla="*/ 1356360 h 1844040"/>
                    <a:gd name="connsiteX10" fmla="*/ 0 w 1234440"/>
                    <a:gd name="connsiteY10" fmla="*/ 1645920 h 1844040"/>
                    <a:gd name="connsiteX11" fmla="*/ 68580 w 1234440"/>
                    <a:gd name="connsiteY11" fmla="*/ 1844040 h 1844040"/>
                    <a:gd name="connsiteX12" fmla="*/ 68580 w 1234440"/>
                    <a:gd name="connsiteY12" fmla="*/ 1844040 h 1844040"/>
                    <a:gd name="connsiteX13" fmla="*/ 68580 w 1234440"/>
                    <a:gd name="connsiteY13" fmla="*/ 1844040 h 1844040"/>
                    <a:gd name="connsiteX0" fmla="*/ 1234440 w 1234440"/>
                    <a:gd name="connsiteY0" fmla="*/ 0 h 1844040"/>
                    <a:gd name="connsiteX1" fmla="*/ 876300 w 1234440"/>
                    <a:gd name="connsiteY1" fmla="*/ 83820 h 1844040"/>
                    <a:gd name="connsiteX2" fmla="*/ 678180 w 1234440"/>
                    <a:gd name="connsiteY2" fmla="*/ 152400 h 1844040"/>
                    <a:gd name="connsiteX3" fmla="*/ 533400 w 1234440"/>
                    <a:gd name="connsiteY3" fmla="*/ 243840 h 1844040"/>
                    <a:gd name="connsiteX4" fmla="*/ 472440 w 1234440"/>
                    <a:gd name="connsiteY4" fmla="*/ 358140 h 1844040"/>
                    <a:gd name="connsiteX5" fmla="*/ 365760 w 1234440"/>
                    <a:gd name="connsiteY5" fmla="*/ 563880 h 1844040"/>
                    <a:gd name="connsiteX6" fmla="*/ 281940 w 1234440"/>
                    <a:gd name="connsiteY6" fmla="*/ 784860 h 1844040"/>
                    <a:gd name="connsiteX7" fmla="*/ 175260 w 1234440"/>
                    <a:gd name="connsiteY7" fmla="*/ 944880 h 1844040"/>
                    <a:gd name="connsiteX8" fmla="*/ 83820 w 1234440"/>
                    <a:gd name="connsiteY8" fmla="*/ 1127760 h 1844040"/>
                    <a:gd name="connsiteX9" fmla="*/ 0 w 1234440"/>
                    <a:gd name="connsiteY9" fmla="*/ 1356360 h 1844040"/>
                    <a:gd name="connsiteX10" fmla="*/ 0 w 1234440"/>
                    <a:gd name="connsiteY10" fmla="*/ 1645920 h 1844040"/>
                    <a:gd name="connsiteX11" fmla="*/ 68580 w 1234440"/>
                    <a:gd name="connsiteY11" fmla="*/ 1844040 h 1844040"/>
                    <a:gd name="connsiteX12" fmla="*/ 68580 w 1234440"/>
                    <a:gd name="connsiteY12" fmla="*/ 1844040 h 1844040"/>
                    <a:gd name="connsiteX13" fmla="*/ 68580 w 1234440"/>
                    <a:gd name="connsiteY13" fmla="*/ 1844040 h 1844040"/>
                    <a:gd name="connsiteX0" fmla="*/ 1234440 w 1234440"/>
                    <a:gd name="connsiteY0" fmla="*/ 0 h 1844040"/>
                    <a:gd name="connsiteX1" fmla="*/ 876300 w 1234440"/>
                    <a:gd name="connsiteY1" fmla="*/ 83820 h 1844040"/>
                    <a:gd name="connsiteX2" fmla="*/ 678180 w 1234440"/>
                    <a:gd name="connsiteY2" fmla="*/ 152400 h 1844040"/>
                    <a:gd name="connsiteX3" fmla="*/ 533400 w 1234440"/>
                    <a:gd name="connsiteY3" fmla="*/ 243840 h 1844040"/>
                    <a:gd name="connsiteX4" fmla="*/ 472440 w 1234440"/>
                    <a:gd name="connsiteY4" fmla="*/ 358140 h 1844040"/>
                    <a:gd name="connsiteX5" fmla="*/ 365760 w 1234440"/>
                    <a:gd name="connsiteY5" fmla="*/ 563880 h 1844040"/>
                    <a:gd name="connsiteX6" fmla="*/ 266700 w 1234440"/>
                    <a:gd name="connsiteY6" fmla="*/ 746760 h 1844040"/>
                    <a:gd name="connsiteX7" fmla="*/ 175260 w 1234440"/>
                    <a:gd name="connsiteY7" fmla="*/ 944880 h 1844040"/>
                    <a:gd name="connsiteX8" fmla="*/ 83820 w 1234440"/>
                    <a:gd name="connsiteY8" fmla="*/ 1127760 h 1844040"/>
                    <a:gd name="connsiteX9" fmla="*/ 0 w 1234440"/>
                    <a:gd name="connsiteY9" fmla="*/ 1356360 h 1844040"/>
                    <a:gd name="connsiteX10" fmla="*/ 0 w 1234440"/>
                    <a:gd name="connsiteY10" fmla="*/ 1645920 h 1844040"/>
                    <a:gd name="connsiteX11" fmla="*/ 68580 w 1234440"/>
                    <a:gd name="connsiteY11" fmla="*/ 1844040 h 1844040"/>
                    <a:gd name="connsiteX12" fmla="*/ 68580 w 1234440"/>
                    <a:gd name="connsiteY12" fmla="*/ 1844040 h 1844040"/>
                    <a:gd name="connsiteX13" fmla="*/ 68580 w 1234440"/>
                    <a:gd name="connsiteY13" fmla="*/ 1844040 h 1844040"/>
                    <a:gd name="connsiteX0" fmla="*/ 1234440 w 1234440"/>
                    <a:gd name="connsiteY0" fmla="*/ 0 h 1901679"/>
                    <a:gd name="connsiteX1" fmla="*/ 876300 w 1234440"/>
                    <a:gd name="connsiteY1" fmla="*/ 83820 h 1901679"/>
                    <a:gd name="connsiteX2" fmla="*/ 678180 w 1234440"/>
                    <a:gd name="connsiteY2" fmla="*/ 152400 h 1901679"/>
                    <a:gd name="connsiteX3" fmla="*/ 533400 w 1234440"/>
                    <a:gd name="connsiteY3" fmla="*/ 243840 h 1901679"/>
                    <a:gd name="connsiteX4" fmla="*/ 472440 w 1234440"/>
                    <a:gd name="connsiteY4" fmla="*/ 358140 h 1901679"/>
                    <a:gd name="connsiteX5" fmla="*/ 365760 w 1234440"/>
                    <a:gd name="connsiteY5" fmla="*/ 563880 h 1901679"/>
                    <a:gd name="connsiteX6" fmla="*/ 266700 w 1234440"/>
                    <a:gd name="connsiteY6" fmla="*/ 746760 h 1901679"/>
                    <a:gd name="connsiteX7" fmla="*/ 175260 w 1234440"/>
                    <a:gd name="connsiteY7" fmla="*/ 944880 h 1901679"/>
                    <a:gd name="connsiteX8" fmla="*/ 83820 w 1234440"/>
                    <a:gd name="connsiteY8" fmla="*/ 1127760 h 1901679"/>
                    <a:gd name="connsiteX9" fmla="*/ 0 w 1234440"/>
                    <a:gd name="connsiteY9" fmla="*/ 1356360 h 1901679"/>
                    <a:gd name="connsiteX10" fmla="*/ 0 w 1234440"/>
                    <a:gd name="connsiteY10" fmla="*/ 1645920 h 1901679"/>
                    <a:gd name="connsiteX11" fmla="*/ 68580 w 1234440"/>
                    <a:gd name="connsiteY11" fmla="*/ 1844040 h 1901679"/>
                    <a:gd name="connsiteX12" fmla="*/ 68580 w 1234440"/>
                    <a:gd name="connsiteY12" fmla="*/ 1844040 h 1901679"/>
                    <a:gd name="connsiteX13" fmla="*/ 202275 w 1234440"/>
                    <a:gd name="connsiteY13" fmla="*/ 1901679 h 190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440" h="1901679">
                      <a:moveTo>
                        <a:pt x="1234440" y="0"/>
                      </a:moveTo>
                      <a:lnTo>
                        <a:pt x="876300" y="83820"/>
                      </a:lnTo>
                      <a:lnTo>
                        <a:pt x="678180" y="152400"/>
                      </a:lnTo>
                      <a:lnTo>
                        <a:pt x="533400" y="243840"/>
                      </a:lnTo>
                      <a:lnTo>
                        <a:pt x="472440" y="358140"/>
                      </a:lnTo>
                      <a:lnTo>
                        <a:pt x="365760" y="563880"/>
                      </a:lnTo>
                      <a:lnTo>
                        <a:pt x="266700" y="746760"/>
                      </a:lnTo>
                      <a:lnTo>
                        <a:pt x="175260" y="944880"/>
                      </a:lnTo>
                      <a:lnTo>
                        <a:pt x="83820" y="1127760"/>
                      </a:lnTo>
                      <a:lnTo>
                        <a:pt x="0" y="1356360"/>
                      </a:lnTo>
                      <a:lnTo>
                        <a:pt x="0" y="1645920"/>
                      </a:lnTo>
                      <a:lnTo>
                        <a:pt x="68580" y="1844040"/>
                      </a:lnTo>
                      <a:lnTo>
                        <a:pt x="68580" y="1844040"/>
                      </a:lnTo>
                      <a:lnTo>
                        <a:pt x="202275" y="1901679"/>
                      </a:lnTo>
                    </a:path>
                  </a:pathLst>
                </a:custGeom>
                <a:noFill/>
                <a:ln w="152400" cap="flat" cmpd="sng">
                  <a:solidFill>
                    <a:srgbClr val="FED566">
                      <a:alpha val="80000"/>
                    </a:srgbClr>
                  </a:solidFill>
                  <a:prstDash val="solid"/>
                  <a:round/>
                  <a:headEnd type="none" w="sm" len="sm"/>
                  <a:tailEnd type="none" w="sm" len="lg"/>
                </a:ln>
              </p:spPr>
              <p:txBody>
                <a:bodyPr rtlCol="0" anchor="ctr"/>
                <a:lstStyle/>
                <a:p>
                  <a:pPr algn="ctr"/>
                  <a:endParaRPr kumimoji="1" lang="ja-JP" altLang="en-US" sz="1200"/>
                </a:p>
              </p:txBody>
            </p:sp>
            <p:sp>
              <p:nvSpPr>
                <p:cNvPr id="51" name="フリーフォーム 78">
                  <a:extLst>
                    <a:ext uri="{FF2B5EF4-FFF2-40B4-BE49-F238E27FC236}">
                      <a16:creationId xmlns:a16="http://schemas.microsoft.com/office/drawing/2014/main" id="{6F2D6ECF-9D4B-45FA-AF61-2B9B09D46B85}"/>
                    </a:ext>
                  </a:extLst>
                </p:cNvPr>
                <p:cNvSpPr/>
                <p:nvPr/>
              </p:nvSpPr>
              <p:spPr bwMode="auto">
                <a:xfrm>
                  <a:off x="628650" y="3286423"/>
                  <a:ext cx="3467100" cy="1409700"/>
                </a:xfrm>
                <a:custGeom>
                  <a:avLst/>
                  <a:gdLst>
                    <a:gd name="connsiteX0" fmla="*/ 0 w 3467100"/>
                    <a:gd name="connsiteY0" fmla="*/ 90487 h 1409700"/>
                    <a:gd name="connsiteX1" fmla="*/ 28575 w 3467100"/>
                    <a:gd name="connsiteY1" fmla="*/ 962025 h 1409700"/>
                    <a:gd name="connsiteX2" fmla="*/ 276225 w 3467100"/>
                    <a:gd name="connsiteY2" fmla="*/ 952500 h 1409700"/>
                    <a:gd name="connsiteX3" fmla="*/ 385763 w 3467100"/>
                    <a:gd name="connsiteY3" fmla="*/ 857250 h 1409700"/>
                    <a:gd name="connsiteX4" fmla="*/ 381000 w 3467100"/>
                    <a:gd name="connsiteY4" fmla="*/ 833437 h 1409700"/>
                    <a:gd name="connsiteX5" fmla="*/ 661988 w 3467100"/>
                    <a:gd name="connsiteY5" fmla="*/ 823912 h 1409700"/>
                    <a:gd name="connsiteX6" fmla="*/ 714375 w 3467100"/>
                    <a:gd name="connsiteY6" fmla="*/ 823912 h 1409700"/>
                    <a:gd name="connsiteX7" fmla="*/ 828675 w 3467100"/>
                    <a:gd name="connsiteY7" fmla="*/ 847725 h 1409700"/>
                    <a:gd name="connsiteX8" fmla="*/ 981075 w 3467100"/>
                    <a:gd name="connsiteY8" fmla="*/ 866775 h 1409700"/>
                    <a:gd name="connsiteX9" fmla="*/ 1195388 w 3467100"/>
                    <a:gd name="connsiteY9" fmla="*/ 904875 h 1409700"/>
                    <a:gd name="connsiteX10" fmla="*/ 1271588 w 3467100"/>
                    <a:gd name="connsiteY10" fmla="*/ 928687 h 1409700"/>
                    <a:gd name="connsiteX11" fmla="*/ 1428750 w 3467100"/>
                    <a:gd name="connsiteY11" fmla="*/ 962025 h 1409700"/>
                    <a:gd name="connsiteX12" fmla="*/ 1685925 w 3467100"/>
                    <a:gd name="connsiteY12" fmla="*/ 1009650 h 1409700"/>
                    <a:gd name="connsiteX13" fmla="*/ 2205038 w 3467100"/>
                    <a:gd name="connsiteY13" fmla="*/ 1085850 h 1409700"/>
                    <a:gd name="connsiteX14" fmla="*/ 2214563 w 3467100"/>
                    <a:gd name="connsiteY14" fmla="*/ 1343025 h 1409700"/>
                    <a:gd name="connsiteX15" fmla="*/ 2252663 w 3467100"/>
                    <a:gd name="connsiteY15" fmla="*/ 1376362 h 1409700"/>
                    <a:gd name="connsiteX16" fmla="*/ 2286000 w 3467100"/>
                    <a:gd name="connsiteY16" fmla="*/ 1395412 h 1409700"/>
                    <a:gd name="connsiteX17" fmla="*/ 2333625 w 3467100"/>
                    <a:gd name="connsiteY17" fmla="*/ 1409700 h 1409700"/>
                    <a:gd name="connsiteX18" fmla="*/ 2371725 w 3467100"/>
                    <a:gd name="connsiteY18" fmla="*/ 1400175 h 1409700"/>
                    <a:gd name="connsiteX19" fmla="*/ 2409825 w 3467100"/>
                    <a:gd name="connsiteY19" fmla="*/ 1381125 h 1409700"/>
                    <a:gd name="connsiteX20" fmla="*/ 2433638 w 3467100"/>
                    <a:gd name="connsiteY20" fmla="*/ 1366837 h 1409700"/>
                    <a:gd name="connsiteX21" fmla="*/ 2466975 w 3467100"/>
                    <a:gd name="connsiteY21" fmla="*/ 1343025 h 1409700"/>
                    <a:gd name="connsiteX22" fmla="*/ 2466975 w 3467100"/>
                    <a:gd name="connsiteY22" fmla="*/ 1138237 h 1409700"/>
                    <a:gd name="connsiteX23" fmla="*/ 2681288 w 3467100"/>
                    <a:gd name="connsiteY23" fmla="*/ 1171575 h 1409700"/>
                    <a:gd name="connsiteX24" fmla="*/ 2786063 w 3467100"/>
                    <a:gd name="connsiteY24" fmla="*/ 1171575 h 1409700"/>
                    <a:gd name="connsiteX25" fmla="*/ 3005138 w 3467100"/>
                    <a:gd name="connsiteY25" fmla="*/ 1166812 h 1409700"/>
                    <a:gd name="connsiteX26" fmla="*/ 3214688 w 3467100"/>
                    <a:gd name="connsiteY26" fmla="*/ 1162050 h 1409700"/>
                    <a:gd name="connsiteX27" fmla="*/ 3357563 w 3467100"/>
                    <a:gd name="connsiteY27" fmla="*/ 1157287 h 1409700"/>
                    <a:gd name="connsiteX28" fmla="*/ 3467100 w 3467100"/>
                    <a:gd name="connsiteY28" fmla="*/ 1138237 h 1409700"/>
                    <a:gd name="connsiteX29" fmla="*/ 3467100 w 3467100"/>
                    <a:gd name="connsiteY29" fmla="*/ 947737 h 1409700"/>
                    <a:gd name="connsiteX30" fmla="*/ 3305175 w 3467100"/>
                    <a:gd name="connsiteY30" fmla="*/ 966787 h 1409700"/>
                    <a:gd name="connsiteX31" fmla="*/ 3119438 w 3467100"/>
                    <a:gd name="connsiteY31" fmla="*/ 966787 h 1409700"/>
                    <a:gd name="connsiteX32" fmla="*/ 2928938 w 3467100"/>
                    <a:gd name="connsiteY32" fmla="*/ 976312 h 1409700"/>
                    <a:gd name="connsiteX33" fmla="*/ 2681288 w 3467100"/>
                    <a:gd name="connsiteY33" fmla="*/ 971550 h 1409700"/>
                    <a:gd name="connsiteX34" fmla="*/ 2571750 w 3467100"/>
                    <a:gd name="connsiteY34" fmla="*/ 947737 h 1409700"/>
                    <a:gd name="connsiteX35" fmla="*/ 2466975 w 3467100"/>
                    <a:gd name="connsiteY35" fmla="*/ 923925 h 1409700"/>
                    <a:gd name="connsiteX36" fmla="*/ 2457450 w 3467100"/>
                    <a:gd name="connsiteY36" fmla="*/ 285750 h 1409700"/>
                    <a:gd name="connsiteX37" fmla="*/ 2209800 w 3467100"/>
                    <a:gd name="connsiteY37" fmla="*/ 257175 h 1409700"/>
                    <a:gd name="connsiteX38" fmla="*/ 2209800 w 3467100"/>
                    <a:gd name="connsiteY38" fmla="*/ 904875 h 1409700"/>
                    <a:gd name="connsiteX39" fmla="*/ 1466850 w 3467100"/>
                    <a:gd name="connsiteY39" fmla="*/ 790575 h 1409700"/>
                    <a:gd name="connsiteX40" fmla="*/ 1338263 w 3467100"/>
                    <a:gd name="connsiteY40" fmla="*/ 771525 h 1409700"/>
                    <a:gd name="connsiteX41" fmla="*/ 1166813 w 3467100"/>
                    <a:gd name="connsiteY41" fmla="*/ 723900 h 1409700"/>
                    <a:gd name="connsiteX42" fmla="*/ 738188 w 3467100"/>
                    <a:gd name="connsiteY42" fmla="*/ 647700 h 1409700"/>
                    <a:gd name="connsiteX43" fmla="*/ 581025 w 3467100"/>
                    <a:gd name="connsiteY43" fmla="*/ 642937 h 1409700"/>
                    <a:gd name="connsiteX44" fmla="*/ 481013 w 3467100"/>
                    <a:gd name="connsiteY44" fmla="*/ 647700 h 1409700"/>
                    <a:gd name="connsiteX45" fmla="*/ 371475 w 3467100"/>
                    <a:gd name="connsiteY45" fmla="*/ 652462 h 1409700"/>
                    <a:gd name="connsiteX46" fmla="*/ 357188 w 3467100"/>
                    <a:gd name="connsiteY46" fmla="*/ 0 h 1409700"/>
                    <a:gd name="connsiteX47" fmla="*/ 242888 w 3467100"/>
                    <a:gd name="connsiteY47" fmla="*/ 28575 h 1409700"/>
                    <a:gd name="connsiteX48" fmla="*/ 119063 w 3467100"/>
                    <a:gd name="connsiteY48" fmla="*/ 38100 h 1409700"/>
                    <a:gd name="connsiteX49" fmla="*/ 57150 w 3467100"/>
                    <a:gd name="connsiteY49" fmla="*/ 52387 h 1409700"/>
                    <a:gd name="connsiteX0" fmla="*/ 0 w 3467100"/>
                    <a:gd name="connsiteY0" fmla="*/ 90487 h 1409700"/>
                    <a:gd name="connsiteX1" fmla="*/ 28575 w 3467100"/>
                    <a:gd name="connsiteY1" fmla="*/ 962025 h 1409700"/>
                    <a:gd name="connsiteX2" fmla="*/ 276225 w 3467100"/>
                    <a:gd name="connsiteY2" fmla="*/ 952500 h 1409700"/>
                    <a:gd name="connsiteX3" fmla="*/ 385763 w 3467100"/>
                    <a:gd name="connsiteY3" fmla="*/ 857250 h 1409700"/>
                    <a:gd name="connsiteX4" fmla="*/ 381000 w 3467100"/>
                    <a:gd name="connsiteY4" fmla="*/ 833437 h 1409700"/>
                    <a:gd name="connsiteX5" fmla="*/ 661988 w 3467100"/>
                    <a:gd name="connsiteY5" fmla="*/ 823912 h 1409700"/>
                    <a:gd name="connsiteX6" fmla="*/ 714375 w 3467100"/>
                    <a:gd name="connsiteY6" fmla="*/ 823912 h 1409700"/>
                    <a:gd name="connsiteX7" fmla="*/ 828675 w 3467100"/>
                    <a:gd name="connsiteY7" fmla="*/ 847725 h 1409700"/>
                    <a:gd name="connsiteX8" fmla="*/ 981075 w 3467100"/>
                    <a:gd name="connsiteY8" fmla="*/ 866775 h 1409700"/>
                    <a:gd name="connsiteX9" fmla="*/ 1195388 w 3467100"/>
                    <a:gd name="connsiteY9" fmla="*/ 904875 h 1409700"/>
                    <a:gd name="connsiteX10" fmla="*/ 1271588 w 3467100"/>
                    <a:gd name="connsiteY10" fmla="*/ 928687 h 1409700"/>
                    <a:gd name="connsiteX11" fmla="*/ 1428750 w 3467100"/>
                    <a:gd name="connsiteY11" fmla="*/ 962025 h 1409700"/>
                    <a:gd name="connsiteX12" fmla="*/ 1685925 w 3467100"/>
                    <a:gd name="connsiteY12" fmla="*/ 1009650 h 1409700"/>
                    <a:gd name="connsiteX13" fmla="*/ 2205038 w 3467100"/>
                    <a:gd name="connsiteY13" fmla="*/ 1085850 h 1409700"/>
                    <a:gd name="connsiteX14" fmla="*/ 2214563 w 3467100"/>
                    <a:gd name="connsiteY14" fmla="*/ 1343025 h 1409700"/>
                    <a:gd name="connsiteX15" fmla="*/ 2252663 w 3467100"/>
                    <a:gd name="connsiteY15" fmla="*/ 1376362 h 1409700"/>
                    <a:gd name="connsiteX16" fmla="*/ 2286000 w 3467100"/>
                    <a:gd name="connsiteY16" fmla="*/ 1395412 h 1409700"/>
                    <a:gd name="connsiteX17" fmla="*/ 2333625 w 3467100"/>
                    <a:gd name="connsiteY17" fmla="*/ 1409700 h 1409700"/>
                    <a:gd name="connsiteX18" fmla="*/ 2371725 w 3467100"/>
                    <a:gd name="connsiteY18" fmla="*/ 1400175 h 1409700"/>
                    <a:gd name="connsiteX19" fmla="*/ 2409825 w 3467100"/>
                    <a:gd name="connsiteY19" fmla="*/ 1381125 h 1409700"/>
                    <a:gd name="connsiteX20" fmla="*/ 2433638 w 3467100"/>
                    <a:gd name="connsiteY20" fmla="*/ 1366837 h 1409700"/>
                    <a:gd name="connsiteX21" fmla="*/ 2466975 w 3467100"/>
                    <a:gd name="connsiteY21" fmla="*/ 1343025 h 1409700"/>
                    <a:gd name="connsiteX22" fmla="*/ 2466975 w 3467100"/>
                    <a:gd name="connsiteY22" fmla="*/ 1138237 h 1409700"/>
                    <a:gd name="connsiteX23" fmla="*/ 2681288 w 3467100"/>
                    <a:gd name="connsiteY23" fmla="*/ 1171575 h 1409700"/>
                    <a:gd name="connsiteX24" fmla="*/ 2786063 w 3467100"/>
                    <a:gd name="connsiteY24" fmla="*/ 1171575 h 1409700"/>
                    <a:gd name="connsiteX25" fmla="*/ 3005138 w 3467100"/>
                    <a:gd name="connsiteY25" fmla="*/ 1166812 h 1409700"/>
                    <a:gd name="connsiteX26" fmla="*/ 3214688 w 3467100"/>
                    <a:gd name="connsiteY26" fmla="*/ 1162050 h 1409700"/>
                    <a:gd name="connsiteX27" fmla="*/ 3357563 w 3467100"/>
                    <a:gd name="connsiteY27" fmla="*/ 1157287 h 1409700"/>
                    <a:gd name="connsiteX28" fmla="*/ 3467100 w 3467100"/>
                    <a:gd name="connsiteY28" fmla="*/ 1138237 h 1409700"/>
                    <a:gd name="connsiteX29" fmla="*/ 3467100 w 3467100"/>
                    <a:gd name="connsiteY29" fmla="*/ 947737 h 1409700"/>
                    <a:gd name="connsiteX30" fmla="*/ 3305175 w 3467100"/>
                    <a:gd name="connsiteY30" fmla="*/ 966787 h 1409700"/>
                    <a:gd name="connsiteX31" fmla="*/ 3119438 w 3467100"/>
                    <a:gd name="connsiteY31" fmla="*/ 966787 h 1409700"/>
                    <a:gd name="connsiteX32" fmla="*/ 2928938 w 3467100"/>
                    <a:gd name="connsiteY32" fmla="*/ 976312 h 1409700"/>
                    <a:gd name="connsiteX33" fmla="*/ 2681288 w 3467100"/>
                    <a:gd name="connsiteY33" fmla="*/ 971550 h 1409700"/>
                    <a:gd name="connsiteX34" fmla="*/ 2571750 w 3467100"/>
                    <a:gd name="connsiteY34" fmla="*/ 947737 h 1409700"/>
                    <a:gd name="connsiteX35" fmla="*/ 2466975 w 3467100"/>
                    <a:gd name="connsiteY35" fmla="*/ 923925 h 1409700"/>
                    <a:gd name="connsiteX36" fmla="*/ 2457450 w 3467100"/>
                    <a:gd name="connsiteY36" fmla="*/ 285750 h 1409700"/>
                    <a:gd name="connsiteX37" fmla="*/ 2209800 w 3467100"/>
                    <a:gd name="connsiteY37" fmla="*/ 257175 h 1409700"/>
                    <a:gd name="connsiteX38" fmla="*/ 2209800 w 3467100"/>
                    <a:gd name="connsiteY38" fmla="*/ 904875 h 1409700"/>
                    <a:gd name="connsiteX39" fmla="*/ 1466850 w 3467100"/>
                    <a:gd name="connsiteY39" fmla="*/ 790575 h 1409700"/>
                    <a:gd name="connsiteX40" fmla="*/ 1338263 w 3467100"/>
                    <a:gd name="connsiteY40" fmla="*/ 771525 h 1409700"/>
                    <a:gd name="connsiteX41" fmla="*/ 1166813 w 3467100"/>
                    <a:gd name="connsiteY41" fmla="*/ 723900 h 1409700"/>
                    <a:gd name="connsiteX42" fmla="*/ 738188 w 3467100"/>
                    <a:gd name="connsiteY42" fmla="*/ 647700 h 1409700"/>
                    <a:gd name="connsiteX43" fmla="*/ 581025 w 3467100"/>
                    <a:gd name="connsiteY43" fmla="*/ 642937 h 1409700"/>
                    <a:gd name="connsiteX44" fmla="*/ 481013 w 3467100"/>
                    <a:gd name="connsiteY44" fmla="*/ 647700 h 1409700"/>
                    <a:gd name="connsiteX45" fmla="*/ 371475 w 3467100"/>
                    <a:gd name="connsiteY45" fmla="*/ 652462 h 1409700"/>
                    <a:gd name="connsiteX46" fmla="*/ 357188 w 3467100"/>
                    <a:gd name="connsiteY46" fmla="*/ 0 h 1409700"/>
                    <a:gd name="connsiteX47" fmla="*/ 242888 w 3467100"/>
                    <a:gd name="connsiteY47" fmla="*/ 28575 h 1409700"/>
                    <a:gd name="connsiteX48" fmla="*/ 119063 w 3467100"/>
                    <a:gd name="connsiteY48" fmla="*/ 38100 h 1409700"/>
                    <a:gd name="connsiteX49" fmla="*/ 57150 w 3467100"/>
                    <a:gd name="connsiteY49" fmla="*/ 52387 h 1409700"/>
                    <a:gd name="connsiteX50" fmla="*/ 0 w 3467100"/>
                    <a:gd name="connsiteY50" fmla="*/ 90487 h 1409700"/>
                    <a:gd name="connsiteX0" fmla="*/ 0 w 3467100"/>
                    <a:gd name="connsiteY0" fmla="*/ 90487 h 1409700"/>
                    <a:gd name="connsiteX1" fmla="*/ 28575 w 3467100"/>
                    <a:gd name="connsiteY1" fmla="*/ 962025 h 1409700"/>
                    <a:gd name="connsiteX2" fmla="*/ 276225 w 3467100"/>
                    <a:gd name="connsiteY2" fmla="*/ 952500 h 1409700"/>
                    <a:gd name="connsiteX3" fmla="*/ 385763 w 3467100"/>
                    <a:gd name="connsiteY3" fmla="*/ 857250 h 1409700"/>
                    <a:gd name="connsiteX4" fmla="*/ 381000 w 3467100"/>
                    <a:gd name="connsiteY4" fmla="*/ 833437 h 1409700"/>
                    <a:gd name="connsiteX5" fmla="*/ 661988 w 3467100"/>
                    <a:gd name="connsiteY5" fmla="*/ 823912 h 1409700"/>
                    <a:gd name="connsiteX6" fmla="*/ 714375 w 3467100"/>
                    <a:gd name="connsiteY6" fmla="*/ 823912 h 1409700"/>
                    <a:gd name="connsiteX7" fmla="*/ 828675 w 3467100"/>
                    <a:gd name="connsiteY7" fmla="*/ 847725 h 1409700"/>
                    <a:gd name="connsiteX8" fmla="*/ 981075 w 3467100"/>
                    <a:gd name="connsiteY8" fmla="*/ 866775 h 1409700"/>
                    <a:gd name="connsiteX9" fmla="*/ 1195388 w 3467100"/>
                    <a:gd name="connsiteY9" fmla="*/ 904875 h 1409700"/>
                    <a:gd name="connsiteX10" fmla="*/ 1271588 w 3467100"/>
                    <a:gd name="connsiteY10" fmla="*/ 928687 h 1409700"/>
                    <a:gd name="connsiteX11" fmla="*/ 1428750 w 3467100"/>
                    <a:gd name="connsiteY11" fmla="*/ 962025 h 1409700"/>
                    <a:gd name="connsiteX12" fmla="*/ 1685925 w 3467100"/>
                    <a:gd name="connsiteY12" fmla="*/ 1009650 h 1409700"/>
                    <a:gd name="connsiteX13" fmla="*/ 2205038 w 3467100"/>
                    <a:gd name="connsiteY13" fmla="*/ 1085850 h 1409700"/>
                    <a:gd name="connsiteX14" fmla="*/ 2214563 w 3467100"/>
                    <a:gd name="connsiteY14" fmla="*/ 1343025 h 1409700"/>
                    <a:gd name="connsiteX15" fmla="*/ 2252663 w 3467100"/>
                    <a:gd name="connsiteY15" fmla="*/ 1376362 h 1409700"/>
                    <a:gd name="connsiteX16" fmla="*/ 2286000 w 3467100"/>
                    <a:gd name="connsiteY16" fmla="*/ 1395412 h 1409700"/>
                    <a:gd name="connsiteX17" fmla="*/ 2333625 w 3467100"/>
                    <a:gd name="connsiteY17" fmla="*/ 1409700 h 1409700"/>
                    <a:gd name="connsiteX18" fmla="*/ 2371725 w 3467100"/>
                    <a:gd name="connsiteY18" fmla="*/ 1400175 h 1409700"/>
                    <a:gd name="connsiteX19" fmla="*/ 2409825 w 3467100"/>
                    <a:gd name="connsiteY19" fmla="*/ 1381125 h 1409700"/>
                    <a:gd name="connsiteX20" fmla="*/ 2433638 w 3467100"/>
                    <a:gd name="connsiteY20" fmla="*/ 1366837 h 1409700"/>
                    <a:gd name="connsiteX21" fmla="*/ 2466975 w 3467100"/>
                    <a:gd name="connsiteY21" fmla="*/ 1343025 h 1409700"/>
                    <a:gd name="connsiteX22" fmla="*/ 2466975 w 3467100"/>
                    <a:gd name="connsiteY22" fmla="*/ 1138237 h 1409700"/>
                    <a:gd name="connsiteX23" fmla="*/ 2681288 w 3467100"/>
                    <a:gd name="connsiteY23" fmla="*/ 1171575 h 1409700"/>
                    <a:gd name="connsiteX24" fmla="*/ 2786063 w 3467100"/>
                    <a:gd name="connsiteY24" fmla="*/ 1171575 h 1409700"/>
                    <a:gd name="connsiteX25" fmla="*/ 3005138 w 3467100"/>
                    <a:gd name="connsiteY25" fmla="*/ 1166812 h 1409700"/>
                    <a:gd name="connsiteX26" fmla="*/ 3214688 w 3467100"/>
                    <a:gd name="connsiteY26" fmla="*/ 1162050 h 1409700"/>
                    <a:gd name="connsiteX27" fmla="*/ 3357563 w 3467100"/>
                    <a:gd name="connsiteY27" fmla="*/ 1157287 h 1409700"/>
                    <a:gd name="connsiteX28" fmla="*/ 3467100 w 3467100"/>
                    <a:gd name="connsiteY28" fmla="*/ 1138237 h 1409700"/>
                    <a:gd name="connsiteX29" fmla="*/ 3467100 w 3467100"/>
                    <a:gd name="connsiteY29" fmla="*/ 947737 h 1409700"/>
                    <a:gd name="connsiteX30" fmla="*/ 3305175 w 3467100"/>
                    <a:gd name="connsiteY30" fmla="*/ 966787 h 1409700"/>
                    <a:gd name="connsiteX31" fmla="*/ 3119438 w 3467100"/>
                    <a:gd name="connsiteY31" fmla="*/ 966787 h 1409700"/>
                    <a:gd name="connsiteX32" fmla="*/ 2928938 w 3467100"/>
                    <a:gd name="connsiteY32" fmla="*/ 976312 h 1409700"/>
                    <a:gd name="connsiteX33" fmla="*/ 2681288 w 3467100"/>
                    <a:gd name="connsiteY33" fmla="*/ 971550 h 1409700"/>
                    <a:gd name="connsiteX34" fmla="*/ 2571750 w 3467100"/>
                    <a:gd name="connsiteY34" fmla="*/ 947737 h 1409700"/>
                    <a:gd name="connsiteX35" fmla="*/ 2466975 w 3467100"/>
                    <a:gd name="connsiteY35" fmla="*/ 923925 h 1409700"/>
                    <a:gd name="connsiteX36" fmla="*/ 2457450 w 3467100"/>
                    <a:gd name="connsiteY36" fmla="*/ 285750 h 1409700"/>
                    <a:gd name="connsiteX37" fmla="*/ 2209800 w 3467100"/>
                    <a:gd name="connsiteY37" fmla="*/ 257175 h 1409700"/>
                    <a:gd name="connsiteX38" fmla="*/ 2209800 w 3467100"/>
                    <a:gd name="connsiteY38" fmla="*/ 904875 h 1409700"/>
                    <a:gd name="connsiteX39" fmla="*/ 1466850 w 3467100"/>
                    <a:gd name="connsiteY39" fmla="*/ 790575 h 1409700"/>
                    <a:gd name="connsiteX40" fmla="*/ 1338263 w 3467100"/>
                    <a:gd name="connsiteY40" fmla="*/ 771525 h 1409700"/>
                    <a:gd name="connsiteX41" fmla="*/ 1166813 w 3467100"/>
                    <a:gd name="connsiteY41" fmla="*/ 723900 h 1409700"/>
                    <a:gd name="connsiteX42" fmla="*/ 738188 w 3467100"/>
                    <a:gd name="connsiteY42" fmla="*/ 647700 h 1409700"/>
                    <a:gd name="connsiteX43" fmla="*/ 581025 w 3467100"/>
                    <a:gd name="connsiteY43" fmla="*/ 642937 h 1409700"/>
                    <a:gd name="connsiteX44" fmla="*/ 481013 w 3467100"/>
                    <a:gd name="connsiteY44" fmla="*/ 647700 h 1409700"/>
                    <a:gd name="connsiteX45" fmla="*/ 371475 w 3467100"/>
                    <a:gd name="connsiteY45" fmla="*/ 652462 h 1409700"/>
                    <a:gd name="connsiteX46" fmla="*/ 357188 w 3467100"/>
                    <a:gd name="connsiteY46" fmla="*/ 0 h 1409700"/>
                    <a:gd name="connsiteX47" fmla="*/ 242888 w 3467100"/>
                    <a:gd name="connsiteY47" fmla="*/ 28575 h 1409700"/>
                    <a:gd name="connsiteX48" fmla="*/ 119063 w 3467100"/>
                    <a:gd name="connsiteY48" fmla="*/ 38100 h 1409700"/>
                    <a:gd name="connsiteX49" fmla="*/ 71438 w 3467100"/>
                    <a:gd name="connsiteY49" fmla="*/ 71437 h 1409700"/>
                    <a:gd name="connsiteX50" fmla="*/ 0 w 3467100"/>
                    <a:gd name="connsiteY50" fmla="*/ 90487 h 1409700"/>
                    <a:gd name="connsiteX0" fmla="*/ 0 w 3467100"/>
                    <a:gd name="connsiteY0" fmla="*/ 90487 h 1409700"/>
                    <a:gd name="connsiteX1" fmla="*/ 28575 w 3467100"/>
                    <a:gd name="connsiteY1" fmla="*/ 962025 h 1409700"/>
                    <a:gd name="connsiteX2" fmla="*/ 276225 w 3467100"/>
                    <a:gd name="connsiteY2" fmla="*/ 952500 h 1409700"/>
                    <a:gd name="connsiteX3" fmla="*/ 385763 w 3467100"/>
                    <a:gd name="connsiteY3" fmla="*/ 857250 h 1409700"/>
                    <a:gd name="connsiteX4" fmla="*/ 381000 w 3467100"/>
                    <a:gd name="connsiteY4" fmla="*/ 833437 h 1409700"/>
                    <a:gd name="connsiteX5" fmla="*/ 661988 w 3467100"/>
                    <a:gd name="connsiteY5" fmla="*/ 823912 h 1409700"/>
                    <a:gd name="connsiteX6" fmla="*/ 714375 w 3467100"/>
                    <a:gd name="connsiteY6" fmla="*/ 823912 h 1409700"/>
                    <a:gd name="connsiteX7" fmla="*/ 828675 w 3467100"/>
                    <a:gd name="connsiteY7" fmla="*/ 847725 h 1409700"/>
                    <a:gd name="connsiteX8" fmla="*/ 981075 w 3467100"/>
                    <a:gd name="connsiteY8" fmla="*/ 866775 h 1409700"/>
                    <a:gd name="connsiteX9" fmla="*/ 1195388 w 3467100"/>
                    <a:gd name="connsiteY9" fmla="*/ 904875 h 1409700"/>
                    <a:gd name="connsiteX10" fmla="*/ 1271588 w 3467100"/>
                    <a:gd name="connsiteY10" fmla="*/ 928687 h 1409700"/>
                    <a:gd name="connsiteX11" fmla="*/ 1428750 w 3467100"/>
                    <a:gd name="connsiteY11" fmla="*/ 962025 h 1409700"/>
                    <a:gd name="connsiteX12" fmla="*/ 1685925 w 3467100"/>
                    <a:gd name="connsiteY12" fmla="*/ 1009650 h 1409700"/>
                    <a:gd name="connsiteX13" fmla="*/ 2205038 w 3467100"/>
                    <a:gd name="connsiteY13" fmla="*/ 1085850 h 1409700"/>
                    <a:gd name="connsiteX14" fmla="*/ 2214563 w 3467100"/>
                    <a:gd name="connsiteY14" fmla="*/ 1343025 h 1409700"/>
                    <a:gd name="connsiteX15" fmla="*/ 2252663 w 3467100"/>
                    <a:gd name="connsiteY15" fmla="*/ 1376362 h 1409700"/>
                    <a:gd name="connsiteX16" fmla="*/ 2286000 w 3467100"/>
                    <a:gd name="connsiteY16" fmla="*/ 1395412 h 1409700"/>
                    <a:gd name="connsiteX17" fmla="*/ 2333625 w 3467100"/>
                    <a:gd name="connsiteY17" fmla="*/ 1409700 h 1409700"/>
                    <a:gd name="connsiteX18" fmla="*/ 2371725 w 3467100"/>
                    <a:gd name="connsiteY18" fmla="*/ 1400175 h 1409700"/>
                    <a:gd name="connsiteX19" fmla="*/ 2409825 w 3467100"/>
                    <a:gd name="connsiteY19" fmla="*/ 1381125 h 1409700"/>
                    <a:gd name="connsiteX20" fmla="*/ 2433638 w 3467100"/>
                    <a:gd name="connsiteY20" fmla="*/ 1366837 h 1409700"/>
                    <a:gd name="connsiteX21" fmla="*/ 2466975 w 3467100"/>
                    <a:gd name="connsiteY21" fmla="*/ 1343025 h 1409700"/>
                    <a:gd name="connsiteX22" fmla="*/ 2466975 w 3467100"/>
                    <a:gd name="connsiteY22" fmla="*/ 1138237 h 1409700"/>
                    <a:gd name="connsiteX23" fmla="*/ 2681288 w 3467100"/>
                    <a:gd name="connsiteY23" fmla="*/ 1171575 h 1409700"/>
                    <a:gd name="connsiteX24" fmla="*/ 2786063 w 3467100"/>
                    <a:gd name="connsiteY24" fmla="*/ 1171575 h 1409700"/>
                    <a:gd name="connsiteX25" fmla="*/ 3005138 w 3467100"/>
                    <a:gd name="connsiteY25" fmla="*/ 1166812 h 1409700"/>
                    <a:gd name="connsiteX26" fmla="*/ 3214688 w 3467100"/>
                    <a:gd name="connsiteY26" fmla="*/ 1162050 h 1409700"/>
                    <a:gd name="connsiteX27" fmla="*/ 3357563 w 3467100"/>
                    <a:gd name="connsiteY27" fmla="*/ 1157287 h 1409700"/>
                    <a:gd name="connsiteX28" fmla="*/ 3467100 w 3467100"/>
                    <a:gd name="connsiteY28" fmla="*/ 1138237 h 1409700"/>
                    <a:gd name="connsiteX29" fmla="*/ 3467100 w 3467100"/>
                    <a:gd name="connsiteY29" fmla="*/ 947737 h 1409700"/>
                    <a:gd name="connsiteX30" fmla="*/ 3305175 w 3467100"/>
                    <a:gd name="connsiteY30" fmla="*/ 966787 h 1409700"/>
                    <a:gd name="connsiteX31" fmla="*/ 3119438 w 3467100"/>
                    <a:gd name="connsiteY31" fmla="*/ 966787 h 1409700"/>
                    <a:gd name="connsiteX32" fmla="*/ 2928938 w 3467100"/>
                    <a:gd name="connsiteY32" fmla="*/ 976312 h 1409700"/>
                    <a:gd name="connsiteX33" fmla="*/ 2681288 w 3467100"/>
                    <a:gd name="connsiteY33" fmla="*/ 971550 h 1409700"/>
                    <a:gd name="connsiteX34" fmla="*/ 2571750 w 3467100"/>
                    <a:gd name="connsiteY34" fmla="*/ 947737 h 1409700"/>
                    <a:gd name="connsiteX35" fmla="*/ 2466975 w 3467100"/>
                    <a:gd name="connsiteY35" fmla="*/ 923925 h 1409700"/>
                    <a:gd name="connsiteX36" fmla="*/ 2457450 w 3467100"/>
                    <a:gd name="connsiteY36" fmla="*/ 285750 h 1409700"/>
                    <a:gd name="connsiteX37" fmla="*/ 2209800 w 3467100"/>
                    <a:gd name="connsiteY37" fmla="*/ 257175 h 1409700"/>
                    <a:gd name="connsiteX38" fmla="*/ 2209800 w 3467100"/>
                    <a:gd name="connsiteY38" fmla="*/ 904875 h 1409700"/>
                    <a:gd name="connsiteX39" fmla="*/ 1466850 w 3467100"/>
                    <a:gd name="connsiteY39" fmla="*/ 790575 h 1409700"/>
                    <a:gd name="connsiteX40" fmla="*/ 1338263 w 3467100"/>
                    <a:gd name="connsiteY40" fmla="*/ 771525 h 1409700"/>
                    <a:gd name="connsiteX41" fmla="*/ 1166813 w 3467100"/>
                    <a:gd name="connsiteY41" fmla="*/ 723900 h 1409700"/>
                    <a:gd name="connsiteX42" fmla="*/ 738188 w 3467100"/>
                    <a:gd name="connsiteY42" fmla="*/ 647700 h 1409700"/>
                    <a:gd name="connsiteX43" fmla="*/ 581025 w 3467100"/>
                    <a:gd name="connsiteY43" fmla="*/ 642937 h 1409700"/>
                    <a:gd name="connsiteX44" fmla="*/ 481013 w 3467100"/>
                    <a:gd name="connsiteY44" fmla="*/ 647700 h 1409700"/>
                    <a:gd name="connsiteX45" fmla="*/ 371475 w 3467100"/>
                    <a:gd name="connsiteY45" fmla="*/ 652462 h 1409700"/>
                    <a:gd name="connsiteX46" fmla="*/ 357188 w 3467100"/>
                    <a:gd name="connsiteY46" fmla="*/ 0 h 1409700"/>
                    <a:gd name="connsiteX47" fmla="*/ 242888 w 3467100"/>
                    <a:gd name="connsiteY47" fmla="*/ 28575 h 1409700"/>
                    <a:gd name="connsiteX48" fmla="*/ 119063 w 3467100"/>
                    <a:gd name="connsiteY48" fmla="*/ 38100 h 1409700"/>
                    <a:gd name="connsiteX49" fmla="*/ 0 w 3467100"/>
                    <a:gd name="connsiteY49" fmla="*/ 90487 h 1409700"/>
                    <a:gd name="connsiteX0" fmla="*/ 0 w 3467100"/>
                    <a:gd name="connsiteY0" fmla="*/ 90487 h 1409700"/>
                    <a:gd name="connsiteX1" fmla="*/ 28575 w 3467100"/>
                    <a:gd name="connsiteY1" fmla="*/ 962025 h 1409700"/>
                    <a:gd name="connsiteX2" fmla="*/ 276225 w 3467100"/>
                    <a:gd name="connsiteY2" fmla="*/ 952500 h 1409700"/>
                    <a:gd name="connsiteX3" fmla="*/ 385763 w 3467100"/>
                    <a:gd name="connsiteY3" fmla="*/ 857250 h 1409700"/>
                    <a:gd name="connsiteX4" fmla="*/ 381000 w 3467100"/>
                    <a:gd name="connsiteY4" fmla="*/ 833437 h 1409700"/>
                    <a:gd name="connsiteX5" fmla="*/ 661988 w 3467100"/>
                    <a:gd name="connsiteY5" fmla="*/ 823912 h 1409700"/>
                    <a:gd name="connsiteX6" fmla="*/ 714375 w 3467100"/>
                    <a:gd name="connsiteY6" fmla="*/ 823912 h 1409700"/>
                    <a:gd name="connsiteX7" fmla="*/ 828675 w 3467100"/>
                    <a:gd name="connsiteY7" fmla="*/ 847725 h 1409700"/>
                    <a:gd name="connsiteX8" fmla="*/ 981075 w 3467100"/>
                    <a:gd name="connsiteY8" fmla="*/ 866775 h 1409700"/>
                    <a:gd name="connsiteX9" fmla="*/ 1195388 w 3467100"/>
                    <a:gd name="connsiteY9" fmla="*/ 904875 h 1409700"/>
                    <a:gd name="connsiteX10" fmla="*/ 1271588 w 3467100"/>
                    <a:gd name="connsiteY10" fmla="*/ 928687 h 1409700"/>
                    <a:gd name="connsiteX11" fmla="*/ 1428750 w 3467100"/>
                    <a:gd name="connsiteY11" fmla="*/ 962025 h 1409700"/>
                    <a:gd name="connsiteX12" fmla="*/ 1685925 w 3467100"/>
                    <a:gd name="connsiteY12" fmla="*/ 1009650 h 1409700"/>
                    <a:gd name="connsiteX13" fmla="*/ 2205038 w 3467100"/>
                    <a:gd name="connsiteY13" fmla="*/ 1085850 h 1409700"/>
                    <a:gd name="connsiteX14" fmla="*/ 2214563 w 3467100"/>
                    <a:gd name="connsiteY14" fmla="*/ 1343025 h 1409700"/>
                    <a:gd name="connsiteX15" fmla="*/ 2252663 w 3467100"/>
                    <a:gd name="connsiteY15" fmla="*/ 1376362 h 1409700"/>
                    <a:gd name="connsiteX16" fmla="*/ 2286000 w 3467100"/>
                    <a:gd name="connsiteY16" fmla="*/ 1395412 h 1409700"/>
                    <a:gd name="connsiteX17" fmla="*/ 2333625 w 3467100"/>
                    <a:gd name="connsiteY17" fmla="*/ 1409700 h 1409700"/>
                    <a:gd name="connsiteX18" fmla="*/ 2371725 w 3467100"/>
                    <a:gd name="connsiteY18" fmla="*/ 1400175 h 1409700"/>
                    <a:gd name="connsiteX19" fmla="*/ 2409825 w 3467100"/>
                    <a:gd name="connsiteY19" fmla="*/ 1381125 h 1409700"/>
                    <a:gd name="connsiteX20" fmla="*/ 2433638 w 3467100"/>
                    <a:gd name="connsiteY20" fmla="*/ 1366837 h 1409700"/>
                    <a:gd name="connsiteX21" fmla="*/ 2466975 w 3467100"/>
                    <a:gd name="connsiteY21" fmla="*/ 1343025 h 1409700"/>
                    <a:gd name="connsiteX22" fmla="*/ 2466975 w 3467100"/>
                    <a:gd name="connsiteY22" fmla="*/ 1138237 h 1409700"/>
                    <a:gd name="connsiteX23" fmla="*/ 2681288 w 3467100"/>
                    <a:gd name="connsiteY23" fmla="*/ 1171575 h 1409700"/>
                    <a:gd name="connsiteX24" fmla="*/ 2786063 w 3467100"/>
                    <a:gd name="connsiteY24" fmla="*/ 1171575 h 1409700"/>
                    <a:gd name="connsiteX25" fmla="*/ 3005138 w 3467100"/>
                    <a:gd name="connsiteY25" fmla="*/ 1166812 h 1409700"/>
                    <a:gd name="connsiteX26" fmla="*/ 3214688 w 3467100"/>
                    <a:gd name="connsiteY26" fmla="*/ 1162050 h 1409700"/>
                    <a:gd name="connsiteX27" fmla="*/ 3357563 w 3467100"/>
                    <a:gd name="connsiteY27" fmla="*/ 1157287 h 1409700"/>
                    <a:gd name="connsiteX28" fmla="*/ 3467100 w 3467100"/>
                    <a:gd name="connsiteY28" fmla="*/ 1138237 h 1409700"/>
                    <a:gd name="connsiteX29" fmla="*/ 3467100 w 3467100"/>
                    <a:gd name="connsiteY29" fmla="*/ 947737 h 1409700"/>
                    <a:gd name="connsiteX30" fmla="*/ 3305175 w 3467100"/>
                    <a:gd name="connsiteY30" fmla="*/ 966787 h 1409700"/>
                    <a:gd name="connsiteX31" fmla="*/ 3119438 w 3467100"/>
                    <a:gd name="connsiteY31" fmla="*/ 966787 h 1409700"/>
                    <a:gd name="connsiteX32" fmla="*/ 2928938 w 3467100"/>
                    <a:gd name="connsiteY32" fmla="*/ 976312 h 1409700"/>
                    <a:gd name="connsiteX33" fmla="*/ 2681288 w 3467100"/>
                    <a:gd name="connsiteY33" fmla="*/ 971550 h 1409700"/>
                    <a:gd name="connsiteX34" fmla="*/ 2571750 w 3467100"/>
                    <a:gd name="connsiteY34" fmla="*/ 947737 h 1409700"/>
                    <a:gd name="connsiteX35" fmla="*/ 2466975 w 3467100"/>
                    <a:gd name="connsiteY35" fmla="*/ 923925 h 1409700"/>
                    <a:gd name="connsiteX36" fmla="*/ 2457450 w 3467100"/>
                    <a:gd name="connsiteY36" fmla="*/ 285750 h 1409700"/>
                    <a:gd name="connsiteX37" fmla="*/ 2209800 w 3467100"/>
                    <a:gd name="connsiteY37" fmla="*/ 257175 h 1409700"/>
                    <a:gd name="connsiteX38" fmla="*/ 2209800 w 3467100"/>
                    <a:gd name="connsiteY38" fmla="*/ 904875 h 1409700"/>
                    <a:gd name="connsiteX39" fmla="*/ 1466850 w 3467100"/>
                    <a:gd name="connsiteY39" fmla="*/ 790575 h 1409700"/>
                    <a:gd name="connsiteX40" fmla="*/ 1338263 w 3467100"/>
                    <a:gd name="connsiteY40" fmla="*/ 771525 h 1409700"/>
                    <a:gd name="connsiteX41" fmla="*/ 1166813 w 3467100"/>
                    <a:gd name="connsiteY41" fmla="*/ 723900 h 1409700"/>
                    <a:gd name="connsiteX42" fmla="*/ 738188 w 3467100"/>
                    <a:gd name="connsiteY42" fmla="*/ 647700 h 1409700"/>
                    <a:gd name="connsiteX43" fmla="*/ 581025 w 3467100"/>
                    <a:gd name="connsiteY43" fmla="*/ 642937 h 1409700"/>
                    <a:gd name="connsiteX44" fmla="*/ 481013 w 3467100"/>
                    <a:gd name="connsiteY44" fmla="*/ 647700 h 1409700"/>
                    <a:gd name="connsiteX45" fmla="*/ 371475 w 3467100"/>
                    <a:gd name="connsiteY45" fmla="*/ 652462 h 1409700"/>
                    <a:gd name="connsiteX46" fmla="*/ 357188 w 3467100"/>
                    <a:gd name="connsiteY46" fmla="*/ 0 h 1409700"/>
                    <a:gd name="connsiteX47" fmla="*/ 242888 w 3467100"/>
                    <a:gd name="connsiteY47" fmla="*/ 14288 h 1409700"/>
                    <a:gd name="connsiteX48" fmla="*/ 119063 w 3467100"/>
                    <a:gd name="connsiteY48" fmla="*/ 38100 h 1409700"/>
                    <a:gd name="connsiteX49" fmla="*/ 0 w 3467100"/>
                    <a:gd name="connsiteY49" fmla="*/ 90487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467100" h="1409700">
                      <a:moveTo>
                        <a:pt x="0" y="90487"/>
                      </a:moveTo>
                      <a:lnTo>
                        <a:pt x="28575" y="962025"/>
                      </a:lnTo>
                      <a:lnTo>
                        <a:pt x="276225" y="952500"/>
                      </a:lnTo>
                      <a:lnTo>
                        <a:pt x="385763" y="857250"/>
                      </a:lnTo>
                      <a:lnTo>
                        <a:pt x="381000" y="833437"/>
                      </a:lnTo>
                      <a:lnTo>
                        <a:pt x="661988" y="823912"/>
                      </a:lnTo>
                      <a:lnTo>
                        <a:pt x="714375" y="823912"/>
                      </a:lnTo>
                      <a:lnTo>
                        <a:pt x="828675" y="847725"/>
                      </a:lnTo>
                      <a:lnTo>
                        <a:pt x="981075" y="866775"/>
                      </a:lnTo>
                      <a:lnTo>
                        <a:pt x="1195388" y="904875"/>
                      </a:lnTo>
                      <a:lnTo>
                        <a:pt x="1271588" y="928687"/>
                      </a:lnTo>
                      <a:lnTo>
                        <a:pt x="1428750" y="962025"/>
                      </a:lnTo>
                      <a:lnTo>
                        <a:pt x="1685925" y="1009650"/>
                      </a:lnTo>
                      <a:lnTo>
                        <a:pt x="2205038" y="1085850"/>
                      </a:lnTo>
                      <a:lnTo>
                        <a:pt x="2214563" y="1343025"/>
                      </a:lnTo>
                      <a:lnTo>
                        <a:pt x="2252663" y="1376362"/>
                      </a:lnTo>
                      <a:lnTo>
                        <a:pt x="2286000" y="1395412"/>
                      </a:lnTo>
                      <a:lnTo>
                        <a:pt x="2333625" y="1409700"/>
                      </a:lnTo>
                      <a:lnTo>
                        <a:pt x="2371725" y="1400175"/>
                      </a:lnTo>
                      <a:lnTo>
                        <a:pt x="2409825" y="1381125"/>
                      </a:lnTo>
                      <a:lnTo>
                        <a:pt x="2433638" y="1366837"/>
                      </a:lnTo>
                      <a:lnTo>
                        <a:pt x="2466975" y="1343025"/>
                      </a:lnTo>
                      <a:lnTo>
                        <a:pt x="2466975" y="1138237"/>
                      </a:lnTo>
                      <a:lnTo>
                        <a:pt x="2681288" y="1171575"/>
                      </a:lnTo>
                      <a:lnTo>
                        <a:pt x="2786063" y="1171575"/>
                      </a:lnTo>
                      <a:lnTo>
                        <a:pt x="3005138" y="1166812"/>
                      </a:lnTo>
                      <a:lnTo>
                        <a:pt x="3214688" y="1162050"/>
                      </a:lnTo>
                      <a:lnTo>
                        <a:pt x="3357563" y="1157287"/>
                      </a:lnTo>
                      <a:lnTo>
                        <a:pt x="3467100" y="1138237"/>
                      </a:lnTo>
                      <a:lnTo>
                        <a:pt x="3467100" y="947737"/>
                      </a:lnTo>
                      <a:lnTo>
                        <a:pt x="3305175" y="966787"/>
                      </a:lnTo>
                      <a:lnTo>
                        <a:pt x="3119438" y="966787"/>
                      </a:lnTo>
                      <a:lnTo>
                        <a:pt x="2928938" y="976312"/>
                      </a:lnTo>
                      <a:lnTo>
                        <a:pt x="2681288" y="971550"/>
                      </a:lnTo>
                      <a:lnTo>
                        <a:pt x="2571750" y="947737"/>
                      </a:lnTo>
                      <a:lnTo>
                        <a:pt x="2466975" y="923925"/>
                      </a:lnTo>
                      <a:lnTo>
                        <a:pt x="2457450" y="285750"/>
                      </a:lnTo>
                      <a:lnTo>
                        <a:pt x="2209800" y="257175"/>
                      </a:lnTo>
                      <a:lnTo>
                        <a:pt x="2209800" y="904875"/>
                      </a:lnTo>
                      <a:lnTo>
                        <a:pt x="1466850" y="790575"/>
                      </a:lnTo>
                      <a:lnTo>
                        <a:pt x="1338263" y="771525"/>
                      </a:lnTo>
                      <a:lnTo>
                        <a:pt x="1166813" y="723900"/>
                      </a:lnTo>
                      <a:lnTo>
                        <a:pt x="738188" y="647700"/>
                      </a:lnTo>
                      <a:lnTo>
                        <a:pt x="581025" y="642937"/>
                      </a:lnTo>
                      <a:lnTo>
                        <a:pt x="481013" y="647700"/>
                      </a:lnTo>
                      <a:lnTo>
                        <a:pt x="371475" y="652462"/>
                      </a:lnTo>
                      <a:lnTo>
                        <a:pt x="357188" y="0"/>
                      </a:lnTo>
                      <a:lnTo>
                        <a:pt x="242888" y="14288"/>
                      </a:lnTo>
                      <a:lnTo>
                        <a:pt x="119063" y="38100"/>
                      </a:lnTo>
                      <a:lnTo>
                        <a:pt x="0" y="90487"/>
                      </a:lnTo>
                      <a:close/>
                    </a:path>
                  </a:pathLst>
                </a:custGeom>
                <a:solidFill>
                  <a:srgbClr val="00B050">
                    <a:alpha val="60000"/>
                  </a:srgbClr>
                </a:solidFill>
                <a:ln w="12700" cap="flat" cmpd="sng">
                  <a:solidFill>
                    <a:srgbClr val="00B050">
                      <a:alpha val="60000"/>
                    </a:srgbClr>
                  </a:solidFill>
                  <a:prstDash val="solid"/>
                  <a:round/>
                  <a:headEnd type="none" w="med" len="med"/>
                  <a:tailEnd type="triangle" w="sm" len="lg"/>
                </a:ln>
              </p:spPr>
              <p:txBody>
                <a:bodyPr rtlCol="0" anchor="ctr"/>
                <a:lstStyle/>
                <a:p>
                  <a:pPr algn="ctr"/>
                  <a:endParaRPr kumimoji="1" lang="ja-JP" altLang="en-US" sz="1200"/>
                </a:p>
              </p:txBody>
            </p:sp>
            <p:sp>
              <p:nvSpPr>
                <p:cNvPr id="52" name="フリーフォーム 79">
                  <a:extLst>
                    <a:ext uri="{FF2B5EF4-FFF2-40B4-BE49-F238E27FC236}">
                      <a16:creationId xmlns:a16="http://schemas.microsoft.com/office/drawing/2014/main" id="{8CA002E1-F97E-4AEF-B551-4D24933923D9}"/>
                    </a:ext>
                  </a:extLst>
                </p:cNvPr>
                <p:cNvSpPr/>
                <p:nvPr/>
              </p:nvSpPr>
              <p:spPr bwMode="auto">
                <a:xfrm>
                  <a:off x="4083050" y="1738610"/>
                  <a:ext cx="4267200" cy="2965450"/>
                </a:xfrm>
                <a:custGeom>
                  <a:avLst/>
                  <a:gdLst>
                    <a:gd name="connsiteX0" fmla="*/ 0 w 4267200"/>
                    <a:gd name="connsiteY0" fmla="*/ 1879600 h 2965450"/>
                    <a:gd name="connsiteX1" fmla="*/ 25400 w 4267200"/>
                    <a:gd name="connsiteY1" fmla="*/ 2901950 h 2965450"/>
                    <a:gd name="connsiteX2" fmla="*/ 63500 w 4267200"/>
                    <a:gd name="connsiteY2" fmla="*/ 2946400 h 2965450"/>
                    <a:gd name="connsiteX3" fmla="*/ 107950 w 4267200"/>
                    <a:gd name="connsiteY3" fmla="*/ 2965450 h 2965450"/>
                    <a:gd name="connsiteX4" fmla="*/ 184150 w 4267200"/>
                    <a:gd name="connsiteY4" fmla="*/ 2946400 h 2965450"/>
                    <a:gd name="connsiteX5" fmla="*/ 228600 w 4267200"/>
                    <a:gd name="connsiteY5" fmla="*/ 2921000 h 2965450"/>
                    <a:gd name="connsiteX6" fmla="*/ 254000 w 4267200"/>
                    <a:gd name="connsiteY6" fmla="*/ 2901950 h 2965450"/>
                    <a:gd name="connsiteX7" fmla="*/ 254000 w 4267200"/>
                    <a:gd name="connsiteY7" fmla="*/ 2667000 h 2965450"/>
                    <a:gd name="connsiteX8" fmla="*/ 393700 w 4267200"/>
                    <a:gd name="connsiteY8" fmla="*/ 2660650 h 2965450"/>
                    <a:gd name="connsiteX9" fmla="*/ 539750 w 4267200"/>
                    <a:gd name="connsiteY9" fmla="*/ 2635250 h 2965450"/>
                    <a:gd name="connsiteX10" fmla="*/ 762000 w 4267200"/>
                    <a:gd name="connsiteY10" fmla="*/ 2584450 h 2965450"/>
                    <a:gd name="connsiteX11" fmla="*/ 996950 w 4267200"/>
                    <a:gd name="connsiteY11" fmla="*/ 2527300 h 2965450"/>
                    <a:gd name="connsiteX12" fmla="*/ 1200150 w 4267200"/>
                    <a:gd name="connsiteY12" fmla="*/ 2457450 h 2965450"/>
                    <a:gd name="connsiteX13" fmla="*/ 1333500 w 4267200"/>
                    <a:gd name="connsiteY13" fmla="*/ 2406650 h 2965450"/>
                    <a:gd name="connsiteX14" fmla="*/ 1416050 w 4267200"/>
                    <a:gd name="connsiteY14" fmla="*/ 2355850 h 2965450"/>
                    <a:gd name="connsiteX15" fmla="*/ 1428750 w 4267200"/>
                    <a:gd name="connsiteY15" fmla="*/ 2559050 h 2965450"/>
                    <a:gd name="connsiteX16" fmla="*/ 1473200 w 4267200"/>
                    <a:gd name="connsiteY16" fmla="*/ 2578100 h 2965450"/>
                    <a:gd name="connsiteX17" fmla="*/ 1504950 w 4267200"/>
                    <a:gd name="connsiteY17" fmla="*/ 2597150 h 2965450"/>
                    <a:gd name="connsiteX18" fmla="*/ 1524000 w 4267200"/>
                    <a:gd name="connsiteY18" fmla="*/ 2597150 h 2965450"/>
                    <a:gd name="connsiteX19" fmla="*/ 1574800 w 4267200"/>
                    <a:gd name="connsiteY19" fmla="*/ 2597150 h 2965450"/>
                    <a:gd name="connsiteX20" fmla="*/ 1606550 w 4267200"/>
                    <a:gd name="connsiteY20" fmla="*/ 2578100 h 2965450"/>
                    <a:gd name="connsiteX21" fmla="*/ 1619250 w 4267200"/>
                    <a:gd name="connsiteY21" fmla="*/ 2565400 h 2965450"/>
                    <a:gd name="connsiteX22" fmla="*/ 1644650 w 4267200"/>
                    <a:gd name="connsiteY22" fmla="*/ 2552700 h 2965450"/>
                    <a:gd name="connsiteX23" fmla="*/ 1657350 w 4267200"/>
                    <a:gd name="connsiteY23" fmla="*/ 2546350 h 2965450"/>
                    <a:gd name="connsiteX24" fmla="*/ 1657350 w 4267200"/>
                    <a:gd name="connsiteY24" fmla="*/ 2266950 h 2965450"/>
                    <a:gd name="connsiteX25" fmla="*/ 1854200 w 4267200"/>
                    <a:gd name="connsiteY25" fmla="*/ 2152650 h 2965450"/>
                    <a:gd name="connsiteX26" fmla="*/ 2006600 w 4267200"/>
                    <a:gd name="connsiteY26" fmla="*/ 2076450 h 2965450"/>
                    <a:gd name="connsiteX27" fmla="*/ 2133600 w 4267200"/>
                    <a:gd name="connsiteY27" fmla="*/ 1987550 h 2965450"/>
                    <a:gd name="connsiteX28" fmla="*/ 2260600 w 4267200"/>
                    <a:gd name="connsiteY28" fmla="*/ 1924050 h 2965450"/>
                    <a:gd name="connsiteX29" fmla="*/ 2413000 w 4267200"/>
                    <a:gd name="connsiteY29" fmla="*/ 1816100 h 2965450"/>
                    <a:gd name="connsiteX30" fmla="*/ 2482850 w 4267200"/>
                    <a:gd name="connsiteY30" fmla="*/ 1765300 h 2965450"/>
                    <a:gd name="connsiteX31" fmla="*/ 2489200 w 4267200"/>
                    <a:gd name="connsiteY31" fmla="*/ 1885950 h 2965450"/>
                    <a:gd name="connsiteX32" fmla="*/ 2489200 w 4267200"/>
                    <a:gd name="connsiteY32" fmla="*/ 1885950 h 2965450"/>
                    <a:gd name="connsiteX33" fmla="*/ 2552700 w 4267200"/>
                    <a:gd name="connsiteY33" fmla="*/ 1930400 h 2965450"/>
                    <a:gd name="connsiteX34" fmla="*/ 2584450 w 4267200"/>
                    <a:gd name="connsiteY34" fmla="*/ 1936750 h 2965450"/>
                    <a:gd name="connsiteX35" fmla="*/ 2628900 w 4267200"/>
                    <a:gd name="connsiteY35" fmla="*/ 1924050 h 2965450"/>
                    <a:gd name="connsiteX36" fmla="*/ 2654300 w 4267200"/>
                    <a:gd name="connsiteY36" fmla="*/ 1905000 h 2965450"/>
                    <a:gd name="connsiteX37" fmla="*/ 2692400 w 4267200"/>
                    <a:gd name="connsiteY37" fmla="*/ 1879600 h 2965450"/>
                    <a:gd name="connsiteX38" fmla="*/ 2686050 w 4267200"/>
                    <a:gd name="connsiteY38" fmla="*/ 1644650 h 2965450"/>
                    <a:gd name="connsiteX39" fmla="*/ 3092450 w 4267200"/>
                    <a:gd name="connsiteY39" fmla="*/ 1320800 h 2965450"/>
                    <a:gd name="connsiteX40" fmla="*/ 3403600 w 4267200"/>
                    <a:gd name="connsiteY40" fmla="*/ 1022350 h 2965450"/>
                    <a:gd name="connsiteX41" fmla="*/ 3416300 w 4267200"/>
                    <a:gd name="connsiteY41" fmla="*/ 1117600 h 2965450"/>
                    <a:gd name="connsiteX42" fmla="*/ 3536950 w 4267200"/>
                    <a:gd name="connsiteY42" fmla="*/ 1149350 h 2965450"/>
                    <a:gd name="connsiteX43" fmla="*/ 3619500 w 4267200"/>
                    <a:gd name="connsiteY43" fmla="*/ 1111250 h 2965450"/>
                    <a:gd name="connsiteX44" fmla="*/ 3606800 w 4267200"/>
                    <a:gd name="connsiteY44" fmla="*/ 857250 h 2965450"/>
                    <a:gd name="connsiteX45" fmla="*/ 3810000 w 4267200"/>
                    <a:gd name="connsiteY45" fmla="*/ 704850 h 2965450"/>
                    <a:gd name="connsiteX46" fmla="*/ 4032250 w 4267200"/>
                    <a:gd name="connsiteY46" fmla="*/ 590550 h 2965450"/>
                    <a:gd name="connsiteX47" fmla="*/ 4032250 w 4267200"/>
                    <a:gd name="connsiteY47" fmla="*/ 793750 h 2965450"/>
                    <a:gd name="connsiteX48" fmla="*/ 4083050 w 4267200"/>
                    <a:gd name="connsiteY48" fmla="*/ 825500 h 2965450"/>
                    <a:gd name="connsiteX49" fmla="*/ 4102100 w 4267200"/>
                    <a:gd name="connsiteY49" fmla="*/ 825500 h 2965450"/>
                    <a:gd name="connsiteX50" fmla="*/ 4152900 w 4267200"/>
                    <a:gd name="connsiteY50" fmla="*/ 825500 h 2965450"/>
                    <a:gd name="connsiteX51" fmla="*/ 4184650 w 4267200"/>
                    <a:gd name="connsiteY51" fmla="*/ 819150 h 2965450"/>
                    <a:gd name="connsiteX52" fmla="*/ 4229100 w 4267200"/>
                    <a:gd name="connsiteY52" fmla="*/ 800100 h 2965450"/>
                    <a:gd name="connsiteX53" fmla="*/ 4260850 w 4267200"/>
                    <a:gd name="connsiteY53" fmla="*/ 768350 h 2965450"/>
                    <a:gd name="connsiteX54" fmla="*/ 4267200 w 4267200"/>
                    <a:gd name="connsiteY54" fmla="*/ 0 h 2965450"/>
                    <a:gd name="connsiteX55" fmla="*/ 4025900 w 4267200"/>
                    <a:gd name="connsiteY55" fmla="*/ 38100 h 2965450"/>
                    <a:gd name="connsiteX56" fmla="*/ 4025900 w 4267200"/>
                    <a:gd name="connsiteY56" fmla="*/ 482600 h 2965450"/>
                    <a:gd name="connsiteX57" fmla="*/ 3759200 w 4267200"/>
                    <a:gd name="connsiteY57" fmla="*/ 615950 h 2965450"/>
                    <a:gd name="connsiteX58" fmla="*/ 3606800 w 4267200"/>
                    <a:gd name="connsiteY58" fmla="*/ 717550 h 2965450"/>
                    <a:gd name="connsiteX59" fmla="*/ 3619500 w 4267200"/>
                    <a:gd name="connsiteY59" fmla="*/ 190500 h 2965450"/>
                    <a:gd name="connsiteX60" fmla="*/ 3409950 w 4267200"/>
                    <a:gd name="connsiteY60" fmla="*/ 342900 h 2965450"/>
                    <a:gd name="connsiteX61" fmla="*/ 3409950 w 4267200"/>
                    <a:gd name="connsiteY61" fmla="*/ 857250 h 2965450"/>
                    <a:gd name="connsiteX62" fmla="*/ 3022600 w 4267200"/>
                    <a:gd name="connsiteY62" fmla="*/ 1200150 h 2965450"/>
                    <a:gd name="connsiteX63" fmla="*/ 2679700 w 4267200"/>
                    <a:gd name="connsiteY63" fmla="*/ 1454150 h 2965450"/>
                    <a:gd name="connsiteX64" fmla="*/ 2686050 w 4267200"/>
                    <a:gd name="connsiteY64" fmla="*/ 869950 h 2965450"/>
                    <a:gd name="connsiteX65" fmla="*/ 2489200 w 4267200"/>
                    <a:gd name="connsiteY65" fmla="*/ 1028700 h 2965450"/>
                    <a:gd name="connsiteX66" fmla="*/ 2482850 w 4267200"/>
                    <a:gd name="connsiteY66" fmla="*/ 1593850 h 2965450"/>
                    <a:gd name="connsiteX67" fmla="*/ 2171700 w 4267200"/>
                    <a:gd name="connsiteY67" fmla="*/ 1803400 h 2965450"/>
                    <a:gd name="connsiteX68" fmla="*/ 1892300 w 4267200"/>
                    <a:gd name="connsiteY68" fmla="*/ 1955800 h 2965450"/>
                    <a:gd name="connsiteX69" fmla="*/ 1663700 w 4267200"/>
                    <a:gd name="connsiteY69" fmla="*/ 2057400 h 2965450"/>
                    <a:gd name="connsiteX70" fmla="*/ 1663700 w 4267200"/>
                    <a:gd name="connsiteY70" fmla="*/ 1460500 h 2965450"/>
                    <a:gd name="connsiteX71" fmla="*/ 1416050 w 4267200"/>
                    <a:gd name="connsiteY71" fmla="*/ 1568450 h 2965450"/>
                    <a:gd name="connsiteX72" fmla="*/ 1422400 w 4267200"/>
                    <a:gd name="connsiteY72" fmla="*/ 2165350 h 2965450"/>
                    <a:gd name="connsiteX73" fmla="*/ 1225550 w 4267200"/>
                    <a:gd name="connsiteY73" fmla="*/ 2247900 h 2965450"/>
                    <a:gd name="connsiteX74" fmla="*/ 857250 w 4267200"/>
                    <a:gd name="connsiteY74" fmla="*/ 2368550 h 2965450"/>
                    <a:gd name="connsiteX75" fmla="*/ 533400 w 4267200"/>
                    <a:gd name="connsiteY75" fmla="*/ 2451100 h 2965450"/>
                    <a:gd name="connsiteX76" fmla="*/ 247650 w 4267200"/>
                    <a:gd name="connsiteY76" fmla="*/ 2470150 h 2965450"/>
                    <a:gd name="connsiteX77" fmla="*/ 247650 w 4267200"/>
                    <a:gd name="connsiteY77" fmla="*/ 1847850 h 2965450"/>
                    <a:gd name="connsiteX78" fmla="*/ 38100 w 4267200"/>
                    <a:gd name="connsiteY78" fmla="*/ 1352550 h 2965450"/>
                    <a:gd name="connsiteX0" fmla="*/ 0 w 4267200"/>
                    <a:gd name="connsiteY0" fmla="*/ 1879600 h 2965450"/>
                    <a:gd name="connsiteX1" fmla="*/ 25400 w 4267200"/>
                    <a:gd name="connsiteY1" fmla="*/ 2901950 h 2965450"/>
                    <a:gd name="connsiteX2" fmla="*/ 63500 w 4267200"/>
                    <a:gd name="connsiteY2" fmla="*/ 2946400 h 2965450"/>
                    <a:gd name="connsiteX3" fmla="*/ 107950 w 4267200"/>
                    <a:gd name="connsiteY3" fmla="*/ 2965450 h 2965450"/>
                    <a:gd name="connsiteX4" fmla="*/ 184150 w 4267200"/>
                    <a:gd name="connsiteY4" fmla="*/ 2946400 h 2965450"/>
                    <a:gd name="connsiteX5" fmla="*/ 228600 w 4267200"/>
                    <a:gd name="connsiteY5" fmla="*/ 2921000 h 2965450"/>
                    <a:gd name="connsiteX6" fmla="*/ 254000 w 4267200"/>
                    <a:gd name="connsiteY6" fmla="*/ 2901950 h 2965450"/>
                    <a:gd name="connsiteX7" fmla="*/ 254000 w 4267200"/>
                    <a:gd name="connsiteY7" fmla="*/ 2667000 h 2965450"/>
                    <a:gd name="connsiteX8" fmla="*/ 393700 w 4267200"/>
                    <a:gd name="connsiteY8" fmla="*/ 2660650 h 2965450"/>
                    <a:gd name="connsiteX9" fmla="*/ 539750 w 4267200"/>
                    <a:gd name="connsiteY9" fmla="*/ 2635250 h 2965450"/>
                    <a:gd name="connsiteX10" fmla="*/ 762000 w 4267200"/>
                    <a:gd name="connsiteY10" fmla="*/ 2584450 h 2965450"/>
                    <a:gd name="connsiteX11" fmla="*/ 996950 w 4267200"/>
                    <a:gd name="connsiteY11" fmla="*/ 2527300 h 2965450"/>
                    <a:gd name="connsiteX12" fmla="*/ 1200150 w 4267200"/>
                    <a:gd name="connsiteY12" fmla="*/ 2457450 h 2965450"/>
                    <a:gd name="connsiteX13" fmla="*/ 1333500 w 4267200"/>
                    <a:gd name="connsiteY13" fmla="*/ 2406650 h 2965450"/>
                    <a:gd name="connsiteX14" fmla="*/ 1416050 w 4267200"/>
                    <a:gd name="connsiteY14" fmla="*/ 2355850 h 2965450"/>
                    <a:gd name="connsiteX15" fmla="*/ 1428750 w 4267200"/>
                    <a:gd name="connsiteY15" fmla="*/ 2559050 h 2965450"/>
                    <a:gd name="connsiteX16" fmla="*/ 1473200 w 4267200"/>
                    <a:gd name="connsiteY16" fmla="*/ 2578100 h 2965450"/>
                    <a:gd name="connsiteX17" fmla="*/ 1504950 w 4267200"/>
                    <a:gd name="connsiteY17" fmla="*/ 2597150 h 2965450"/>
                    <a:gd name="connsiteX18" fmla="*/ 1524000 w 4267200"/>
                    <a:gd name="connsiteY18" fmla="*/ 2597150 h 2965450"/>
                    <a:gd name="connsiteX19" fmla="*/ 1574800 w 4267200"/>
                    <a:gd name="connsiteY19" fmla="*/ 2597150 h 2965450"/>
                    <a:gd name="connsiteX20" fmla="*/ 1606550 w 4267200"/>
                    <a:gd name="connsiteY20" fmla="*/ 2578100 h 2965450"/>
                    <a:gd name="connsiteX21" fmla="*/ 1619250 w 4267200"/>
                    <a:gd name="connsiteY21" fmla="*/ 2565400 h 2965450"/>
                    <a:gd name="connsiteX22" fmla="*/ 1644650 w 4267200"/>
                    <a:gd name="connsiteY22" fmla="*/ 2552700 h 2965450"/>
                    <a:gd name="connsiteX23" fmla="*/ 1657350 w 4267200"/>
                    <a:gd name="connsiteY23" fmla="*/ 2546350 h 2965450"/>
                    <a:gd name="connsiteX24" fmla="*/ 1657350 w 4267200"/>
                    <a:gd name="connsiteY24" fmla="*/ 2266950 h 2965450"/>
                    <a:gd name="connsiteX25" fmla="*/ 1854200 w 4267200"/>
                    <a:gd name="connsiteY25" fmla="*/ 2152650 h 2965450"/>
                    <a:gd name="connsiteX26" fmla="*/ 2006600 w 4267200"/>
                    <a:gd name="connsiteY26" fmla="*/ 2076450 h 2965450"/>
                    <a:gd name="connsiteX27" fmla="*/ 2133600 w 4267200"/>
                    <a:gd name="connsiteY27" fmla="*/ 1987550 h 2965450"/>
                    <a:gd name="connsiteX28" fmla="*/ 2260600 w 4267200"/>
                    <a:gd name="connsiteY28" fmla="*/ 1924050 h 2965450"/>
                    <a:gd name="connsiteX29" fmla="*/ 2413000 w 4267200"/>
                    <a:gd name="connsiteY29" fmla="*/ 1816100 h 2965450"/>
                    <a:gd name="connsiteX30" fmla="*/ 2482850 w 4267200"/>
                    <a:gd name="connsiteY30" fmla="*/ 1765300 h 2965450"/>
                    <a:gd name="connsiteX31" fmla="*/ 2489200 w 4267200"/>
                    <a:gd name="connsiteY31" fmla="*/ 1885950 h 2965450"/>
                    <a:gd name="connsiteX32" fmla="*/ 2489200 w 4267200"/>
                    <a:gd name="connsiteY32" fmla="*/ 1885950 h 2965450"/>
                    <a:gd name="connsiteX33" fmla="*/ 2552700 w 4267200"/>
                    <a:gd name="connsiteY33" fmla="*/ 1930400 h 2965450"/>
                    <a:gd name="connsiteX34" fmla="*/ 2584450 w 4267200"/>
                    <a:gd name="connsiteY34" fmla="*/ 1936750 h 2965450"/>
                    <a:gd name="connsiteX35" fmla="*/ 2628900 w 4267200"/>
                    <a:gd name="connsiteY35" fmla="*/ 1924050 h 2965450"/>
                    <a:gd name="connsiteX36" fmla="*/ 2654300 w 4267200"/>
                    <a:gd name="connsiteY36" fmla="*/ 1905000 h 2965450"/>
                    <a:gd name="connsiteX37" fmla="*/ 2692400 w 4267200"/>
                    <a:gd name="connsiteY37" fmla="*/ 1879600 h 2965450"/>
                    <a:gd name="connsiteX38" fmla="*/ 2686050 w 4267200"/>
                    <a:gd name="connsiteY38" fmla="*/ 1644650 h 2965450"/>
                    <a:gd name="connsiteX39" fmla="*/ 3092450 w 4267200"/>
                    <a:gd name="connsiteY39" fmla="*/ 1320800 h 2965450"/>
                    <a:gd name="connsiteX40" fmla="*/ 3403600 w 4267200"/>
                    <a:gd name="connsiteY40" fmla="*/ 1022350 h 2965450"/>
                    <a:gd name="connsiteX41" fmla="*/ 3416300 w 4267200"/>
                    <a:gd name="connsiteY41" fmla="*/ 1117600 h 2965450"/>
                    <a:gd name="connsiteX42" fmla="*/ 3536950 w 4267200"/>
                    <a:gd name="connsiteY42" fmla="*/ 1149350 h 2965450"/>
                    <a:gd name="connsiteX43" fmla="*/ 3619500 w 4267200"/>
                    <a:gd name="connsiteY43" fmla="*/ 1111250 h 2965450"/>
                    <a:gd name="connsiteX44" fmla="*/ 3606800 w 4267200"/>
                    <a:gd name="connsiteY44" fmla="*/ 857250 h 2965450"/>
                    <a:gd name="connsiteX45" fmla="*/ 3810000 w 4267200"/>
                    <a:gd name="connsiteY45" fmla="*/ 704850 h 2965450"/>
                    <a:gd name="connsiteX46" fmla="*/ 4032250 w 4267200"/>
                    <a:gd name="connsiteY46" fmla="*/ 590550 h 2965450"/>
                    <a:gd name="connsiteX47" fmla="*/ 4032250 w 4267200"/>
                    <a:gd name="connsiteY47" fmla="*/ 793750 h 2965450"/>
                    <a:gd name="connsiteX48" fmla="*/ 4083050 w 4267200"/>
                    <a:gd name="connsiteY48" fmla="*/ 825500 h 2965450"/>
                    <a:gd name="connsiteX49" fmla="*/ 4102100 w 4267200"/>
                    <a:gd name="connsiteY49" fmla="*/ 825500 h 2965450"/>
                    <a:gd name="connsiteX50" fmla="*/ 4152900 w 4267200"/>
                    <a:gd name="connsiteY50" fmla="*/ 825500 h 2965450"/>
                    <a:gd name="connsiteX51" fmla="*/ 4184650 w 4267200"/>
                    <a:gd name="connsiteY51" fmla="*/ 819150 h 2965450"/>
                    <a:gd name="connsiteX52" fmla="*/ 4229100 w 4267200"/>
                    <a:gd name="connsiteY52" fmla="*/ 800100 h 2965450"/>
                    <a:gd name="connsiteX53" fmla="*/ 4260850 w 4267200"/>
                    <a:gd name="connsiteY53" fmla="*/ 768350 h 2965450"/>
                    <a:gd name="connsiteX54" fmla="*/ 4267200 w 4267200"/>
                    <a:gd name="connsiteY54" fmla="*/ 0 h 2965450"/>
                    <a:gd name="connsiteX55" fmla="*/ 4025900 w 4267200"/>
                    <a:gd name="connsiteY55" fmla="*/ 38100 h 2965450"/>
                    <a:gd name="connsiteX56" fmla="*/ 4025900 w 4267200"/>
                    <a:gd name="connsiteY56" fmla="*/ 482600 h 2965450"/>
                    <a:gd name="connsiteX57" fmla="*/ 3759200 w 4267200"/>
                    <a:gd name="connsiteY57" fmla="*/ 615950 h 2965450"/>
                    <a:gd name="connsiteX58" fmla="*/ 3606800 w 4267200"/>
                    <a:gd name="connsiteY58" fmla="*/ 717550 h 2965450"/>
                    <a:gd name="connsiteX59" fmla="*/ 3619500 w 4267200"/>
                    <a:gd name="connsiteY59" fmla="*/ 190500 h 2965450"/>
                    <a:gd name="connsiteX60" fmla="*/ 3409950 w 4267200"/>
                    <a:gd name="connsiteY60" fmla="*/ 342900 h 2965450"/>
                    <a:gd name="connsiteX61" fmla="*/ 3409950 w 4267200"/>
                    <a:gd name="connsiteY61" fmla="*/ 857250 h 2965450"/>
                    <a:gd name="connsiteX62" fmla="*/ 3022600 w 4267200"/>
                    <a:gd name="connsiteY62" fmla="*/ 1200150 h 2965450"/>
                    <a:gd name="connsiteX63" fmla="*/ 2679700 w 4267200"/>
                    <a:gd name="connsiteY63" fmla="*/ 1454150 h 2965450"/>
                    <a:gd name="connsiteX64" fmla="*/ 2686050 w 4267200"/>
                    <a:gd name="connsiteY64" fmla="*/ 869950 h 2965450"/>
                    <a:gd name="connsiteX65" fmla="*/ 2489200 w 4267200"/>
                    <a:gd name="connsiteY65" fmla="*/ 1028700 h 2965450"/>
                    <a:gd name="connsiteX66" fmla="*/ 2482850 w 4267200"/>
                    <a:gd name="connsiteY66" fmla="*/ 1593850 h 2965450"/>
                    <a:gd name="connsiteX67" fmla="*/ 2171700 w 4267200"/>
                    <a:gd name="connsiteY67" fmla="*/ 1803400 h 2965450"/>
                    <a:gd name="connsiteX68" fmla="*/ 1892300 w 4267200"/>
                    <a:gd name="connsiteY68" fmla="*/ 1955800 h 2965450"/>
                    <a:gd name="connsiteX69" fmla="*/ 1663700 w 4267200"/>
                    <a:gd name="connsiteY69" fmla="*/ 2057400 h 2965450"/>
                    <a:gd name="connsiteX70" fmla="*/ 1663700 w 4267200"/>
                    <a:gd name="connsiteY70" fmla="*/ 1460500 h 2965450"/>
                    <a:gd name="connsiteX71" fmla="*/ 1416050 w 4267200"/>
                    <a:gd name="connsiteY71" fmla="*/ 1568450 h 2965450"/>
                    <a:gd name="connsiteX72" fmla="*/ 1422400 w 4267200"/>
                    <a:gd name="connsiteY72" fmla="*/ 2165350 h 2965450"/>
                    <a:gd name="connsiteX73" fmla="*/ 1225550 w 4267200"/>
                    <a:gd name="connsiteY73" fmla="*/ 2247900 h 2965450"/>
                    <a:gd name="connsiteX74" fmla="*/ 857250 w 4267200"/>
                    <a:gd name="connsiteY74" fmla="*/ 2368550 h 2965450"/>
                    <a:gd name="connsiteX75" fmla="*/ 533400 w 4267200"/>
                    <a:gd name="connsiteY75" fmla="*/ 2451100 h 2965450"/>
                    <a:gd name="connsiteX76" fmla="*/ 247650 w 4267200"/>
                    <a:gd name="connsiteY76" fmla="*/ 2470150 h 2965450"/>
                    <a:gd name="connsiteX77" fmla="*/ 247650 w 4267200"/>
                    <a:gd name="connsiteY77" fmla="*/ 1847850 h 2965450"/>
                    <a:gd name="connsiteX78" fmla="*/ 0 w 4267200"/>
                    <a:gd name="connsiteY78" fmla="*/ 1885950 h 2965450"/>
                    <a:gd name="connsiteX0" fmla="*/ 0 w 4267200"/>
                    <a:gd name="connsiteY0" fmla="*/ 1879600 h 2965450"/>
                    <a:gd name="connsiteX1" fmla="*/ 25400 w 4267200"/>
                    <a:gd name="connsiteY1" fmla="*/ 2901950 h 2965450"/>
                    <a:gd name="connsiteX2" fmla="*/ 63500 w 4267200"/>
                    <a:gd name="connsiteY2" fmla="*/ 2946400 h 2965450"/>
                    <a:gd name="connsiteX3" fmla="*/ 107950 w 4267200"/>
                    <a:gd name="connsiteY3" fmla="*/ 2965450 h 2965450"/>
                    <a:gd name="connsiteX4" fmla="*/ 184150 w 4267200"/>
                    <a:gd name="connsiteY4" fmla="*/ 2946400 h 2965450"/>
                    <a:gd name="connsiteX5" fmla="*/ 228600 w 4267200"/>
                    <a:gd name="connsiteY5" fmla="*/ 2921000 h 2965450"/>
                    <a:gd name="connsiteX6" fmla="*/ 254000 w 4267200"/>
                    <a:gd name="connsiteY6" fmla="*/ 2901950 h 2965450"/>
                    <a:gd name="connsiteX7" fmla="*/ 254000 w 4267200"/>
                    <a:gd name="connsiteY7" fmla="*/ 2667000 h 2965450"/>
                    <a:gd name="connsiteX8" fmla="*/ 393700 w 4267200"/>
                    <a:gd name="connsiteY8" fmla="*/ 2660650 h 2965450"/>
                    <a:gd name="connsiteX9" fmla="*/ 539750 w 4267200"/>
                    <a:gd name="connsiteY9" fmla="*/ 2635250 h 2965450"/>
                    <a:gd name="connsiteX10" fmla="*/ 762000 w 4267200"/>
                    <a:gd name="connsiteY10" fmla="*/ 2584450 h 2965450"/>
                    <a:gd name="connsiteX11" fmla="*/ 996950 w 4267200"/>
                    <a:gd name="connsiteY11" fmla="*/ 2527300 h 2965450"/>
                    <a:gd name="connsiteX12" fmla="*/ 1200150 w 4267200"/>
                    <a:gd name="connsiteY12" fmla="*/ 2457450 h 2965450"/>
                    <a:gd name="connsiteX13" fmla="*/ 1333500 w 4267200"/>
                    <a:gd name="connsiteY13" fmla="*/ 2406650 h 2965450"/>
                    <a:gd name="connsiteX14" fmla="*/ 1416050 w 4267200"/>
                    <a:gd name="connsiteY14" fmla="*/ 2355850 h 2965450"/>
                    <a:gd name="connsiteX15" fmla="*/ 1428750 w 4267200"/>
                    <a:gd name="connsiteY15" fmla="*/ 2559050 h 2965450"/>
                    <a:gd name="connsiteX16" fmla="*/ 1473200 w 4267200"/>
                    <a:gd name="connsiteY16" fmla="*/ 2578100 h 2965450"/>
                    <a:gd name="connsiteX17" fmla="*/ 1504950 w 4267200"/>
                    <a:gd name="connsiteY17" fmla="*/ 2597150 h 2965450"/>
                    <a:gd name="connsiteX18" fmla="*/ 1524000 w 4267200"/>
                    <a:gd name="connsiteY18" fmla="*/ 2597150 h 2965450"/>
                    <a:gd name="connsiteX19" fmla="*/ 1574800 w 4267200"/>
                    <a:gd name="connsiteY19" fmla="*/ 2597150 h 2965450"/>
                    <a:gd name="connsiteX20" fmla="*/ 1606550 w 4267200"/>
                    <a:gd name="connsiteY20" fmla="*/ 2578100 h 2965450"/>
                    <a:gd name="connsiteX21" fmla="*/ 1619250 w 4267200"/>
                    <a:gd name="connsiteY21" fmla="*/ 2565400 h 2965450"/>
                    <a:gd name="connsiteX22" fmla="*/ 1644650 w 4267200"/>
                    <a:gd name="connsiteY22" fmla="*/ 2552700 h 2965450"/>
                    <a:gd name="connsiteX23" fmla="*/ 1657350 w 4267200"/>
                    <a:gd name="connsiteY23" fmla="*/ 2546350 h 2965450"/>
                    <a:gd name="connsiteX24" fmla="*/ 1657350 w 4267200"/>
                    <a:gd name="connsiteY24" fmla="*/ 2266950 h 2965450"/>
                    <a:gd name="connsiteX25" fmla="*/ 1854200 w 4267200"/>
                    <a:gd name="connsiteY25" fmla="*/ 2152650 h 2965450"/>
                    <a:gd name="connsiteX26" fmla="*/ 2006600 w 4267200"/>
                    <a:gd name="connsiteY26" fmla="*/ 2076450 h 2965450"/>
                    <a:gd name="connsiteX27" fmla="*/ 2133600 w 4267200"/>
                    <a:gd name="connsiteY27" fmla="*/ 1987550 h 2965450"/>
                    <a:gd name="connsiteX28" fmla="*/ 2260600 w 4267200"/>
                    <a:gd name="connsiteY28" fmla="*/ 1924050 h 2965450"/>
                    <a:gd name="connsiteX29" fmla="*/ 2413000 w 4267200"/>
                    <a:gd name="connsiteY29" fmla="*/ 1816100 h 2965450"/>
                    <a:gd name="connsiteX30" fmla="*/ 2482850 w 4267200"/>
                    <a:gd name="connsiteY30" fmla="*/ 1765300 h 2965450"/>
                    <a:gd name="connsiteX31" fmla="*/ 2489200 w 4267200"/>
                    <a:gd name="connsiteY31" fmla="*/ 1885950 h 2965450"/>
                    <a:gd name="connsiteX32" fmla="*/ 2489200 w 4267200"/>
                    <a:gd name="connsiteY32" fmla="*/ 1885950 h 2965450"/>
                    <a:gd name="connsiteX33" fmla="*/ 2552700 w 4267200"/>
                    <a:gd name="connsiteY33" fmla="*/ 1930400 h 2965450"/>
                    <a:gd name="connsiteX34" fmla="*/ 2584450 w 4267200"/>
                    <a:gd name="connsiteY34" fmla="*/ 1936750 h 2965450"/>
                    <a:gd name="connsiteX35" fmla="*/ 2628900 w 4267200"/>
                    <a:gd name="connsiteY35" fmla="*/ 1924050 h 2965450"/>
                    <a:gd name="connsiteX36" fmla="*/ 2654300 w 4267200"/>
                    <a:gd name="connsiteY36" fmla="*/ 1905000 h 2965450"/>
                    <a:gd name="connsiteX37" fmla="*/ 2692400 w 4267200"/>
                    <a:gd name="connsiteY37" fmla="*/ 1879600 h 2965450"/>
                    <a:gd name="connsiteX38" fmla="*/ 2686050 w 4267200"/>
                    <a:gd name="connsiteY38" fmla="*/ 1644650 h 2965450"/>
                    <a:gd name="connsiteX39" fmla="*/ 3092450 w 4267200"/>
                    <a:gd name="connsiteY39" fmla="*/ 1320800 h 2965450"/>
                    <a:gd name="connsiteX40" fmla="*/ 3403600 w 4267200"/>
                    <a:gd name="connsiteY40" fmla="*/ 1022350 h 2965450"/>
                    <a:gd name="connsiteX41" fmla="*/ 3416300 w 4267200"/>
                    <a:gd name="connsiteY41" fmla="*/ 1117600 h 2965450"/>
                    <a:gd name="connsiteX42" fmla="*/ 3536950 w 4267200"/>
                    <a:gd name="connsiteY42" fmla="*/ 1149350 h 2965450"/>
                    <a:gd name="connsiteX43" fmla="*/ 3619500 w 4267200"/>
                    <a:gd name="connsiteY43" fmla="*/ 1111250 h 2965450"/>
                    <a:gd name="connsiteX44" fmla="*/ 3606800 w 4267200"/>
                    <a:gd name="connsiteY44" fmla="*/ 857250 h 2965450"/>
                    <a:gd name="connsiteX45" fmla="*/ 3810000 w 4267200"/>
                    <a:gd name="connsiteY45" fmla="*/ 704850 h 2965450"/>
                    <a:gd name="connsiteX46" fmla="*/ 4032250 w 4267200"/>
                    <a:gd name="connsiteY46" fmla="*/ 590550 h 2965450"/>
                    <a:gd name="connsiteX47" fmla="*/ 4032250 w 4267200"/>
                    <a:gd name="connsiteY47" fmla="*/ 793750 h 2965450"/>
                    <a:gd name="connsiteX48" fmla="*/ 4083050 w 4267200"/>
                    <a:gd name="connsiteY48" fmla="*/ 825500 h 2965450"/>
                    <a:gd name="connsiteX49" fmla="*/ 4102100 w 4267200"/>
                    <a:gd name="connsiteY49" fmla="*/ 825500 h 2965450"/>
                    <a:gd name="connsiteX50" fmla="*/ 4152900 w 4267200"/>
                    <a:gd name="connsiteY50" fmla="*/ 825500 h 2965450"/>
                    <a:gd name="connsiteX51" fmla="*/ 4184650 w 4267200"/>
                    <a:gd name="connsiteY51" fmla="*/ 819150 h 2965450"/>
                    <a:gd name="connsiteX52" fmla="*/ 4229100 w 4267200"/>
                    <a:gd name="connsiteY52" fmla="*/ 800100 h 2965450"/>
                    <a:gd name="connsiteX53" fmla="*/ 4260850 w 4267200"/>
                    <a:gd name="connsiteY53" fmla="*/ 768350 h 2965450"/>
                    <a:gd name="connsiteX54" fmla="*/ 4267200 w 4267200"/>
                    <a:gd name="connsiteY54" fmla="*/ 0 h 2965450"/>
                    <a:gd name="connsiteX55" fmla="*/ 4025900 w 4267200"/>
                    <a:gd name="connsiteY55" fmla="*/ 38100 h 2965450"/>
                    <a:gd name="connsiteX56" fmla="*/ 4025900 w 4267200"/>
                    <a:gd name="connsiteY56" fmla="*/ 482600 h 2965450"/>
                    <a:gd name="connsiteX57" fmla="*/ 3759200 w 4267200"/>
                    <a:gd name="connsiteY57" fmla="*/ 615950 h 2965450"/>
                    <a:gd name="connsiteX58" fmla="*/ 3606800 w 4267200"/>
                    <a:gd name="connsiteY58" fmla="*/ 717550 h 2965450"/>
                    <a:gd name="connsiteX59" fmla="*/ 3619500 w 4267200"/>
                    <a:gd name="connsiteY59" fmla="*/ 190500 h 2965450"/>
                    <a:gd name="connsiteX60" fmla="*/ 3409950 w 4267200"/>
                    <a:gd name="connsiteY60" fmla="*/ 342900 h 2965450"/>
                    <a:gd name="connsiteX61" fmla="*/ 3409950 w 4267200"/>
                    <a:gd name="connsiteY61" fmla="*/ 857250 h 2965450"/>
                    <a:gd name="connsiteX62" fmla="*/ 3022600 w 4267200"/>
                    <a:gd name="connsiteY62" fmla="*/ 1200150 h 2965450"/>
                    <a:gd name="connsiteX63" fmla="*/ 2679700 w 4267200"/>
                    <a:gd name="connsiteY63" fmla="*/ 1454150 h 2965450"/>
                    <a:gd name="connsiteX64" fmla="*/ 2686050 w 4267200"/>
                    <a:gd name="connsiteY64" fmla="*/ 869950 h 2965450"/>
                    <a:gd name="connsiteX65" fmla="*/ 2489200 w 4267200"/>
                    <a:gd name="connsiteY65" fmla="*/ 1028700 h 2965450"/>
                    <a:gd name="connsiteX66" fmla="*/ 2482850 w 4267200"/>
                    <a:gd name="connsiteY66" fmla="*/ 1593850 h 2965450"/>
                    <a:gd name="connsiteX67" fmla="*/ 2171700 w 4267200"/>
                    <a:gd name="connsiteY67" fmla="*/ 1803400 h 2965450"/>
                    <a:gd name="connsiteX68" fmla="*/ 1892300 w 4267200"/>
                    <a:gd name="connsiteY68" fmla="*/ 1955800 h 2965450"/>
                    <a:gd name="connsiteX69" fmla="*/ 1663700 w 4267200"/>
                    <a:gd name="connsiteY69" fmla="*/ 2057400 h 2965450"/>
                    <a:gd name="connsiteX70" fmla="*/ 1663700 w 4267200"/>
                    <a:gd name="connsiteY70" fmla="*/ 1460500 h 2965450"/>
                    <a:gd name="connsiteX71" fmla="*/ 1416050 w 4267200"/>
                    <a:gd name="connsiteY71" fmla="*/ 1568450 h 2965450"/>
                    <a:gd name="connsiteX72" fmla="*/ 1422400 w 4267200"/>
                    <a:gd name="connsiteY72" fmla="*/ 2165350 h 2965450"/>
                    <a:gd name="connsiteX73" fmla="*/ 1225550 w 4267200"/>
                    <a:gd name="connsiteY73" fmla="*/ 2247900 h 2965450"/>
                    <a:gd name="connsiteX74" fmla="*/ 857250 w 4267200"/>
                    <a:gd name="connsiteY74" fmla="*/ 2368550 h 2965450"/>
                    <a:gd name="connsiteX75" fmla="*/ 533400 w 4267200"/>
                    <a:gd name="connsiteY75" fmla="*/ 2451100 h 2965450"/>
                    <a:gd name="connsiteX76" fmla="*/ 247650 w 4267200"/>
                    <a:gd name="connsiteY76" fmla="*/ 2470150 h 2965450"/>
                    <a:gd name="connsiteX77" fmla="*/ 247650 w 4267200"/>
                    <a:gd name="connsiteY77" fmla="*/ 1873250 h 2965450"/>
                    <a:gd name="connsiteX78" fmla="*/ 0 w 4267200"/>
                    <a:gd name="connsiteY78" fmla="*/ 1885950 h 2965450"/>
                    <a:gd name="connsiteX0" fmla="*/ 0 w 4267200"/>
                    <a:gd name="connsiteY0" fmla="*/ 1879600 h 2965450"/>
                    <a:gd name="connsiteX1" fmla="*/ 25400 w 4267200"/>
                    <a:gd name="connsiteY1" fmla="*/ 2901950 h 2965450"/>
                    <a:gd name="connsiteX2" fmla="*/ 63500 w 4267200"/>
                    <a:gd name="connsiteY2" fmla="*/ 2946400 h 2965450"/>
                    <a:gd name="connsiteX3" fmla="*/ 107950 w 4267200"/>
                    <a:gd name="connsiteY3" fmla="*/ 2965450 h 2965450"/>
                    <a:gd name="connsiteX4" fmla="*/ 184150 w 4267200"/>
                    <a:gd name="connsiteY4" fmla="*/ 2946400 h 2965450"/>
                    <a:gd name="connsiteX5" fmla="*/ 228600 w 4267200"/>
                    <a:gd name="connsiteY5" fmla="*/ 2921000 h 2965450"/>
                    <a:gd name="connsiteX6" fmla="*/ 254000 w 4267200"/>
                    <a:gd name="connsiteY6" fmla="*/ 2901950 h 2965450"/>
                    <a:gd name="connsiteX7" fmla="*/ 254000 w 4267200"/>
                    <a:gd name="connsiteY7" fmla="*/ 2667000 h 2965450"/>
                    <a:gd name="connsiteX8" fmla="*/ 393700 w 4267200"/>
                    <a:gd name="connsiteY8" fmla="*/ 2660650 h 2965450"/>
                    <a:gd name="connsiteX9" fmla="*/ 539750 w 4267200"/>
                    <a:gd name="connsiteY9" fmla="*/ 2635250 h 2965450"/>
                    <a:gd name="connsiteX10" fmla="*/ 762000 w 4267200"/>
                    <a:gd name="connsiteY10" fmla="*/ 2584450 h 2965450"/>
                    <a:gd name="connsiteX11" fmla="*/ 996950 w 4267200"/>
                    <a:gd name="connsiteY11" fmla="*/ 2527300 h 2965450"/>
                    <a:gd name="connsiteX12" fmla="*/ 1200150 w 4267200"/>
                    <a:gd name="connsiteY12" fmla="*/ 2457450 h 2965450"/>
                    <a:gd name="connsiteX13" fmla="*/ 1333500 w 4267200"/>
                    <a:gd name="connsiteY13" fmla="*/ 2406650 h 2965450"/>
                    <a:gd name="connsiteX14" fmla="*/ 1416050 w 4267200"/>
                    <a:gd name="connsiteY14" fmla="*/ 2355850 h 2965450"/>
                    <a:gd name="connsiteX15" fmla="*/ 1428750 w 4267200"/>
                    <a:gd name="connsiteY15" fmla="*/ 2559050 h 2965450"/>
                    <a:gd name="connsiteX16" fmla="*/ 1473200 w 4267200"/>
                    <a:gd name="connsiteY16" fmla="*/ 2578100 h 2965450"/>
                    <a:gd name="connsiteX17" fmla="*/ 1504950 w 4267200"/>
                    <a:gd name="connsiteY17" fmla="*/ 2597150 h 2965450"/>
                    <a:gd name="connsiteX18" fmla="*/ 1524000 w 4267200"/>
                    <a:gd name="connsiteY18" fmla="*/ 2597150 h 2965450"/>
                    <a:gd name="connsiteX19" fmla="*/ 1574800 w 4267200"/>
                    <a:gd name="connsiteY19" fmla="*/ 2597150 h 2965450"/>
                    <a:gd name="connsiteX20" fmla="*/ 1606550 w 4267200"/>
                    <a:gd name="connsiteY20" fmla="*/ 2578100 h 2965450"/>
                    <a:gd name="connsiteX21" fmla="*/ 1619250 w 4267200"/>
                    <a:gd name="connsiteY21" fmla="*/ 2565400 h 2965450"/>
                    <a:gd name="connsiteX22" fmla="*/ 1644650 w 4267200"/>
                    <a:gd name="connsiteY22" fmla="*/ 2552700 h 2965450"/>
                    <a:gd name="connsiteX23" fmla="*/ 1657350 w 4267200"/>
                    <a:gd name="connsiteY23" fmla="*/ 2546350 h 2965450"/>
                    <a:gd name="connsiteX24" fmla="*/ 1657350 w 4267200"/>
                    <a:gd name="connsiteY24" fmla="*/ 2266950 h 2965450"/>
                    <a:gd name="connsiteX25" fmla="*/ 1854200 w 4267200"/>
                    <a:gd name="connsiteY25" fmla="*/ 2152650 h 2965450"/>
                    <a:gd name="connsiteX26" fmla="*/ 2006600 w 4267200"/>
                    <a:gd name="connsiteY26" fmla="*/ 2076450 h 2965450"/>
                    <a:gd name="connsiteX27" fmla="*/ 2133600 w 4267200"/>
                    <a:gd name="connsiteY27" fmla="*/ 1987550 h 2965450"/>
                    <a:gd name="connsiteX28" fmla="*/ 2260600 w 4267200"/>
                    <a:gd name="connsiteY28" fmla="*/ 1924050 h 2965450"/>
                    <a:gd name="connsiteX29" fmla="*/ 2413000 w 4267200"/>
                    <a:gd name="connsiteY29" fmla="*/ 1816100 h 2965450"/>
                    <a:gd name="connsiteX30" fmla="*/ 2482850 w 4267200"/>
                    <a:gd name="connsiteY30" fmla="*/ 1765300 h 2965450"/>
                    <a:gd name="connsiteX31" fmla="*/ 2489200 w 4267200"/>
                    <a:gd name="connsiteY31" fmla="*/ 1885950 h 2965450"/>
                    <a:gd name="connsiteX32" fmla="*/ 2489200 w 4267200"/>
                    <a:gd name="connsiteY32" fmla="*/ 1885950 h 2965450"/>
                    <a:gd name="connsiteX33" fmla="*/ 2552700 w 4267200"/>
                    <a:gd name="connsiteY33" fmla="*/ 1930400 h 2965450"/>
                    <a:gd name="connsiteX34" fmla="*/ 2584450 w 4267200"/>
                    <a:gd name="connsiteY34" fmla="*/ 1936750 h 2965450"/>
                    <a:gd name="connsiteX35" fmla="*/ 2628900 w 4267200"/>
                    <a:gd name="connsiteY35" fmla="*/ 1924050 h 2965450"/>
                    <a:gd name="connsiteX36" fmla="*/ 2654300 w 4267200"/>
                    <a:gd name="connsiteY36" fmla="*/ 1905000 h 2965450"/>
                    <a:gd name="connsiteX37" fmla="*/ 2692400 w 4267200"/>
                    <a:gd name="connsiteY37" fmla="*/ 1879600 h 2965450"/>
                    <a:gd name="connsiteX38" fmla="*/ 2686050 w 4267200"/>
                    <a:gd name="connsiteY38" fmla="*/ 1644650 h 2965450"/>
                    <a:gd name="connsiteX39" fmla="*/ 3092450 w 4267200"/>
                    <a:gd name="connsiteY39" fmla="*/ 1320800 h 2965450"/>
                    <a:gd name="connsiteX40" fmla="*/ 3403600 w 4267200"/>
                    <a:gd name="connsiteY40" fmla="*/ 1022350 h 2965450"/>
                    <a:gd name="connsiteX41" fmla="*/ 3416300 w 4267200"/>
                    <a:gd name="connsiteY41" fmla="*/ 1117600 h 2965450"/>
                    <a:gd name="connsiteX42" fmla="*/ 3536950 w 4267200"/>
                    <a:gd name="connsiteY42" fmla="*/ 1149350 h 2965450"/>
                    <a:gd name="connsiteX43" fmla="*/ 3619500 w 4267200"/>
                    <a:gd name="connsiteY43" fmla="*/ 1111250 h 2965450"/>
                    <a:gd name="connsiteX44" fmla="*/ 3606800 w 4267200"/>
                    <a:gd name="connsiteY44" fmla="*/ 857250 h 2965450"/>
                    <a:gd name="connsiteX45" fmla="*/ 3810000 w 4267200"/>
                    <a:gd name="connsiteY45" fmla="*/ 704850 h 2965450"/>
                    <a:gd name="connsiteX46" fmla="*/ 4032250 w 4267200"/>
                    <a:gd name="connsiteY46" fmla="*/ 590550 h 2965450"/>
                    <a:gd name="connsiteX47" fmla="*/ 4032250 w 4267200"/>
                    <a:gd name="connsiteY47" fmla="*/ 793750 h 2965450"/>
                    <a:gd name="connsiteX48" fmla="*/ 4083050 w 4267200"/>
                    <a:gd name="connsiteY48" fmla="*/ 825500 h 2965450"/>
                    <a:gd name="connsiteX49" fmla="*/ 4102100 w 4267200"/>
                    <a:gd name="connsiteY49" fmla="*/ 825500 h 2965450"/>
                    <a:gd name="connsiteX50" fmla="*/ 4152900 w 4267200"/>
                    <a:gd name="connsiteY50" fmla="*/ 825500 h 2965450"/>
                    <a:gd name="connsiteX51" fmla="*/ 4184650 w 4267200"/>
                    <a:gd name="connsiteY51" fmla="*/ 819150 h 2965450"/>
                    <a:gd name="connsiteX52" fmla="*/ 4229100 w 4267200"/>
                    <a:gd name="connsiteY52" fmla="*/ 800100 h 2965450"/>
                    <a:gd name="connsiteX53" fmla="*/ 4260850 w 4267200"/>
                    <a:gd name="connsiteY53" fmla="*/ 768350 h 2965450"/>
                    <a:gd name="connsiteX54" fmla="*/ 4267200 w 4267200"/>
                    <a:gd name="connsiteY54" fmla="*/ 0 h 2965450"/>
                    <a:gd name="connsiteX55" fmla="*/ 4025900 w 4267200"/>
                    <a:gd name="connsiteY55" fmla="*/ 38100 h 2965450"/>
                    <a:gd name="connsiteX56" fmla="*/ 4025900 w 4267200"/>
                    <a:gd name="connsiteY56" fmla="*/ 482600 h 2965450"/>
                    <a:gd name="connsiteX57" fmla="*/ 3759200 w 4267200"/>
                    <a:gd name="connsiteY57" fmla="*/ 615950 h 2965450"/>
                    <a:gd name="connsiteX58" fmla="*/ 3606800 w 4267200"/>
                    <a:gd name="connsiteY58" fmla="*/ 717550 h 2965450"/>
                    <a:gd name="connsiteX59" fmla="*/ 3619500 w 4267200"/>
                    <a:gd name="connsiteY59" fmla="*/ 190500 h 2965450"/>
                    <a:gd name="connsiteX60" fmla="*/ 3409950 w 4267200"/>
                    <a:gd name="connsiteY60" fmla="*/ 342900 h 2965450"/>
                    <a:gd name="connsiteX61" fmla="*/ 3409950 w 4267200"/>
                    <a:gd name="connsiteY61" fmla="*/ 857250 h 2965450"/>
                    <a:gd name="connsiteX62" fmla="*/ 3022600 w 4267200"/>
                    <a:gd name="connsiteY62" fmla="*/ 1200150 h 2965450"/>
                    <a:gd name="connsiteX63" fmla="*/ 2679700 w 4267200"/>
                    <a:gd name="connsiteY63" fmla="*/ 1454150 h 2965450"/>
                    <a:gd name="connsiteX64" fmla="*/ 2686050 w 4267200"/>
                    <a:gd name="connsiteY64" fmla="*/ 869950 h 2965450"/>
                    <a:gd name="connsiteX65" fmla="*/ 2489200 w 4267200"/>
                    <a:gd name="connsiteY65" fmla="*/ 1028700 h 2965450"/>
                    <a:gd name="connsiteX66" fmla="*/ 2482850 w 4267200"/>
                    <a:gd name="connsiteY66" fmla="*/ 1593850 h 2965450"/>
                    <a:gd name="connsiteX67" fmla="*/ 2171700 w 4267200"/>
                    <a:gd name="connsiteY67" fmla="*/ 1803400 h 2965450"/>
                    <a:gd name="connsiteX68" fmla="*/ 1892300 w 4267200"/>
                    <a:gd name="connsiteY68" fmla="*/ 1955800 h 2965450"/>
                    <a:gd name="connsiteX69" fmla="*/ 1663700 w 4267200"/>
                    <a:gd name="connsiteY69" fmla="*/ 2057400 h 2965450"/>
                    <a:gd name="connsiteX70" fmla="*/ 1663700 w 4267200"/>
                    <a:gd name="connsiteY70" fmla="*/ 1460500 h 2965450"/>
                    <a:gd name="connsiteX71" fmla="*/ 1416050 w 4267200"/>
                    <a:gd name="connsiteY71" fmla="*/ 1568450 h 2965450"/>
                    <a:gd name="connsiteX72" fmla="*/ 1422400 w 4267200"/>
                    <a:gd name="connsiteY72" fmla="*/ 2165350 h 2965450"/>
                    <a:gd name="connsiteX73" fmla="*/ 1225550 w 4267200"/>
                    <a:gd name="connsiteY73" fmla="*/ 2247900 h 2965450"/>
                    <a:gd name="connsiteX74" fmla="*/ 857250 w 4267200"/>
                    <a:gd name="connsiteY74" fmla="*/ 2368550 h 2965450"/>
                    <a:gd name="connsiteX75" fmla="*/ 533400 w 4267200"/>
                    <a:gd name="connsiteY75" fmla="*/ 2451100 h 2965450"/>
                    <a:gd name="connsiteX76" fmla="*/ 247650 w 4267200"/>
                    <a:gd name="connsiteY76" fmla="*/ 2470150 h 2965450"/>
                    <a:gd name="connsiteX77" fmla="*/ 247650 w 4267200"/>
                    <a:gd name="connsiteY77" fmla="*/ 1873250 h 2965450"/>
                    <a:gd name="connsiteX78" fmla="*/ 0 w 4267200"/>
                    <a:gd name="connsiteY78" fmla="*/ 1885950 h 2965450"/>
                    <a:gd name="connsiteX79" fmla="*/ 0 w 4267200"/>
                    <a:gd name="connsiteY79" fmla="*/ 1879600 h 2965450"/>
                    <a:gd name="connsiteX0" fmla="*/ 0 w 4267200"/>
                    <a:gd name="connsiteY0" fmla="*/ 1885950 h 2965450"/>
                    <a:gd name="connsiteX1" fmla="*/ 25400 w 4267200"/>
                    <a:gd name="connsiteY1" fmla="*/ 2901950 h 2965450"/>
                    <a:gd name="connsiteX2" fmla="*/ 63500 w 4267200"/>
                    <a:gd name="connsiteY2" fmla="*/ 2946400 h 2965450"/>
                    <a:gd name="connsiteX3" fmla="*/ 107950 w 4267200"/>
                    <a:gd name="connsiteY3" fmla="*/ 2965450 h 2965450"/>
                    <a:gd name="connsiteX4" fmla="*/ 184150 w 4267200"/>
                    <a:gd name="connsiteY4" fmla="*/ 2946400 h 2965450"/>
                    <a:gd name="connsiteX5" fmla="*/ 228600 w 4267200"/>
                    <a:gd name="connsiteY5" fmla="*/ 2921000 h 2965450"/>
                    <a:gd name="connsiteX6" fmla="*/ 254000 w 4267200"/>
                    <a:gd name="connsiteY6" fmla="*/ 2901950 h 2965450"/>
                    <a:gd name="connsiteX7" fmla="*/ 254000 w 4267200"/>
                    <a:gd name="connsiteY7" fmla="*/ 2667000 h 2965450"/>
                    <a:gd name="connsiteX8" fmla="*/ 393700 w 4267200"/>
                    <a:gd name="connsiteY8" fmla="*/ 2660650 h 2965450"/>
                    <a:gd name="connsiteX9" fmla="*/ 539750 w 4267200"/>
                    <a:gd name="connsiteY9" fmla="*/ 2635250 h 2965450"/>
                    <a:gd name="connsiteX10" fmla="*/ 762000 w 4267200"/>
                    <a:gd name="connsiteY10" fmla="*/ 2584450 h 2965450"/>
                    <a:gd name="connsiteX11" fmla="*/ 996950 w 4267200"/>
                    <a:gd name="connsiteY11" fmla="*/ 2527300 h 2965450"/>
                    <a:gd name="connsiteX12" fmla="*/ 1200150 w 4267200"/>
                    <a:gd name="connsiteY12" fmla="*/ 2457450 h 2965450"/>
                    <a:gd name="connsiteX13" fmla="*/ 1333500 w 4267200"/>
                    <a:gd name="connsiteY13" fmla="*/ 2406650 h 2965450"/>
                    <a:gd name="connsiteX14" fmla="*/ 1416050 w 4267200"/>
                    <a:gd name="connsiteY14" fmla="*/ 2355850 h 2965450"/>
                    <a:gd name="connsiteX15" fmla="*/ 1428750 w 4267200"/>
                    <a:gd name="connsiteY15" fmla="*/ 2559050 h 2965450"/>
                    <a:gd name="connsiteX16" fmla="*/ 1473200 w 4267200"/>
                    <a:gd name="connsiteY16" fmla="*/ 2578100 h 2965450"/>
                    <a:gd name="connsiteX17" fmla="*/ 1504950 w 4267200"/>
                    <a:gd name="connsiteY17" fmla="*/ 2597150 h 2965450"/>
                    <a:gd name="connsiteX18" fmla="*/ 1524000 w 4267200"/>
                    <a:gd name="connsiteY18" fmla="*/ 2597150 h 2965450"/>
                    <a:gd name="connsiteX19" fmla="*/ 1574800 w 4267200"/>
                    <a:gd name="connsiteY19" fmla="*/ 2597150 h 2965450"/>
                    <a:gd name="connsiteX20" fmla="*/ 1606550 w 4267200"/>
                    <a:gd name="connsiteY20" fmla="*/ 2578100 h 2965450"/>
                    <a:gd name="connsiteX21" fmla="*/ 1619250 w 4267200"/>
                    <a:gd name="connsiteY21" fmla="*/ 2565400 h 2965450"/>
                    <a:gd name="connsiteX22" fmla="*/ 1644650 w 4267200"/>
                    <a:gd name="connsiteY22" fmla="*/ 2552700 h 2965450"/>
                    <a:gd name="connsiteX23" fmla="*/ 1657350 w 4267200"/>
                    <a:gd name="connsiteY23" fmla="*/ 2546350 h 2965450"/>
                    <a:gd name="connsiteX24" fmla="*/ 1657350 w 4267200"/>
                    <a:gd name="connsiteY24" fmla="*/ 2266950 h 2965450"/>
                    <a:gd name="connsiteX25" fmla="*/ 1854200 w 4267200"/>
                    <a:gd name="connsiteY25" fmla="*/ 2152650 h 2965450"/>
                    <a:gd name="connsiteX26" fmla="*/ 2006600 w 4267200"/>
                    <a:gd name="connsiteY26" fmla="*/ 2076450 h 2965450"/>
                    <a:gd name="connsiteX27" fmla="*/ 2133600 w 4267200"/>
                    <a:gd name="connsiteY27" fmla="*/ 1987550 h 2965450"/>
                    <a:gd name="connsiteX28" fmla="*/ 2260600 w 4267200"/>
                    <a:gd name="connsiteY28" fmla="*/ 1924050 h 2965450"/>
                    <a:gd name="connsiteX29" fmla="*/ 2413000 w 4267200"/>
                    <a:gd name="connsiteY29" fmla="*/ 1816100 h 2965450"/>
                    <a:gd name="connsiteX30" fmla="*/ 2482850 w 4267200"/>
                    <a:gd name="connsiteY30" fmla="*/ 1765300 h 2965450"/>
                    <a:gd name="connsiteX31" fmla="*/ 2489200 w 4267200"/>
                    <a:gd name="connsiteY31" fmla="*/ 1885950 h 2965450"/>
                    <a:gd name="connsiteX32" fmla="*/ 2489200 w 4267200"/>
                    <a:gd name="connsiteY32" fmla="*/ 1885950 h 2965450"/>
                    <a:gd name="connsiteX33" fmla="*/ 2552700 w 4267200"/>
                    <a:gd name="connsiteY33" fmla="*/ 1930400 h 2965450"/>
                    <a:gd name="connsiteX34" fmla="*/ 2584450 w 4267200"/>
                    <a:gd name="connsiteY34" fmla="*/ 1936750 h 2965450"/>
                    <a:gd name="connsiteX35" fmla="*/ 2628900 w 4267200"/>
                    <a:gd name="connsiteY35" fmla="*/ 1924050 h 2965450"/>
                    <a:gd name="connsiteX36" fmla="*/ 2654300 w 4267200"/>
                    <a:gd name="connsiteY36" fmla="*/ 1905000 h 2965450"/>
                    <a:gd name="connsiteX37" fmla="*/ 2692400 w 4267200"/>
                    <a:gd name="connsiteY37" fmla="*/ 1879600 h 2965450"/>
                    <a:gd name="connsiteX38" fmla="*/ 2686050 w 4267200"/>
                    <a:gd name="connsiteY38" fmla="*/ 1644650 h 2965450"/>
                    <a:gd name="connsiteX39" fmla="*/ 3092450 w 4267200"/>
                    <a:gd name="connsiteY39" fmla="*/ 1320800 h 2965450"/>
                    <a:gd name="connsiteX40" fmla="*/ 3403600 w 4267200"/>
                    <a:gd name="connsiteY40" fmla="*/ 1022350 h 2965450"/>
                    <a:gd name="connsiteX41" fmla="*/ 3416300 w 4267200"/>
                    <a:gd name="connsiteY41" fmla="*/ 1117600 h 2965450"/>
                    <a:gd name="connsiteX42" fmla="*/ 3536950 w 4267200"/>
                    <a:gd name="connsiteY42" fmla="*/ 1149350 h 2965450"/>
                    <a:gd name="connsiteX43" fmla="*/ 3619500 w 4267200"/>
                    <a:gd name="connsiteY43" fmla="*/ 1111250 h 2965450"/>
                    <a:gd name="connsiteX44" fmla="*/ 3606800 w 4267200"/>
                    <a:gd name="connsiteY44" fmla="*/ 857250 h 2965450"/>
                    <a:gd name="connsiteX45" fmla="*/ 3810000 w 4267200"/>
                    <a:gd name="connsiteY45" fmla="*/ 704850 h 2965450"/>
                    <a:gd name="connsiteX46" fmla="*/ 4032250 w 4267200"/>
                    <a:gd name="connsiteY46" fmla="*/ 590550 h 2965450"/>
                    <a:gd name="connsiteX47" fmla="*/ 4032250 w 4267200"/>
                    <a:gd name="connsiteY47" fmla="*/ 793750 h 2965450"/>
                    <a:gd name="connsiteX48" fmla="*/ 4083050 w 4267200"/>
                    <a:gd name="connsiteY48" fmla="*/ 825500 h 2965450"/>
                    <a:gd name="connsiteX49" fmla="*/ 4102100 w 4267200"/>
                    <a:gd name="connsiteY49" fmla="*/ 825500 h 2965450"/>
                    <a:gd name="connsiteX50" fmla="*/ 4152900 w 4267200"/>
                    <a:gd name="connsiteY50" fmla="*/ 825500 h 2965450"/>
                    <a:gd name="connsiteX51" fmla="*/ 4184650 w 4267200"/>
                    <a:gd name="connsiteY51" fmla="*/ 819150 h 2965450"/>
                    <a:gd name="connsiteX52" fmla="*/ 4229100 w 4267200"/>
                    <a:gd name="connsiteY52" fmla="*/ 800100 h 2965450"/>
                    <a:gd name="connsiteX53" fmla="*/ 4260850 w 4267200"/>
                    <a:gd name="connsiteY53" fmla="*/ 768350 h 2965450"/>
                    <a:gd name="connsiteX54" fmla="*/ 4267200 w 4267200"/>
                    <a:gd name="connsiteY54" fmla="*/ 0 h 2965450"/>
                    <a:gd name="connsiteX55" fmla="*/ 4025900 w 4267200"/>
                    <a:gd name="connsiteY55" fmla="*/ 38100 h 2965450"/>
                    <a:gd name="connsiteX56" fmla="*/ 4025900 w 4267200"/>
                    <a:gd name="connsiteY56" fmla="*/ 482600 h 2965450"/>
                    <a:gd name="connsiteX57" fmla="*/ 3759200 w 4267200"/>
                    <a:gd name="connsiteY57" fmla="*/ 615950 h 2965450"/>
                    <a:gd name="connsiteX58" fmla="*/ 3606800 w 4267200"/>
                    <a:gd name="connsiteY58" fmla="*/ 717550 h 2965450"/>
                    <a:gd name="connsiteX59" fmla="*/ 3619500 w 4267200"/>
                    <a:gd name="connsiteY59" fmla="*/ 190500 h 2965450"/>
                    <a:gd name="connsiteX60" fmla="*/ 3409950 w 4267200"/>
                    <a:gd name="connsiteY60" fmla="*/ 342900 h 2965450"/>
                    <a:gd name="connsiteX61" fmla="*/ 3409950 w 4267200"/>
                    <a:gd name="connsiteY61" fmla="*/ 857250 h 2965450"/>
                    <a:gd name="connsiteX62" fmla="*/ 3022600 w 4267200"/>
                    <a:gd name="connsiteY62" fmla="*/ 1200150 h 2965450"/>
                    <a:gd name="connsiteX63" fmla="*/ 2679700 w 4267200"/>
                    <a:gd name="connsiteY63" fmla="*/ 1454150 h 2965450"/>
                    <a:gd name="connsiteX64" fmla="*/ 2686050 w 4267200"/>
                    <a:gd name="connsiteY64" fmla="*/ 869950 h 2965450"/>
                    <a:gd name="connsiteX65" fmla="*/ 2489200 w 4267200"/>
                    <a:gd name="connsiteY65" fmla="*/ 1028700 h 2965450"/>
                    <a:gd name="connsiteX66" fmla="*/ 2482850 w 4267200"/>
                    <a:gd name="connsiteY66" fmla="*/ 1593850 h 2965450"/>
                    <a:gd name="connsiteX67" fmla="*/ 2171700 w 4267200"/>
                    <a:gd name="connsiteY67" fmla="*/ 1803400 h 2965450"/>
                    <a:gd name="connsiteX68" fmla="*/ 1892300 w 4267200"/>
                    <a:gd name="connsiteY68" fmla="*/ 1955800 h 2965450"/>
                    <a:gd name="connsiteX69" fmla="*/ 1663700 w 4267200"/>
                    <a:gd name="connsiteY69" fmla="*/ 2057400 h 2965450"/>
                    <a:gd name="connsiteX70" fmla="*/ 1663700 w 4267200"/>
                    <a:gd name="connsiteY70" fmla="*/ 1460500 h 2965450"/>
                    <a:gd name="connsiteX71" fmla="*/ 1416050 w 4267200"/>
                    <a:gd name="connsiteY71" fmla="*/ 1568450 h 2965450"/>
                    <a:gd name="connsiteX72" fmla="*/ 1422400 w 4267200"/>
                    <a:gd name="connsiteY72" fmla="*/ 2165350 h 2965450"/>
                    <a:gd name="connsiteX73" fmla="*/ 1225550 w 4267200"/>
                    <a:gd name="connsiteY73" fmla="*/ 2247900 h 2965450"/>
                    <a:gd name="connsiteX74" fmla="*/ 857250 w 4267200"/>
                    <a:gd name="connsiteY74" fmla="*/ 2368550 h 2965450"/>
                    <a:gd name="connsiteX75" fmla="*/ 533400 w 4267200"/>
                    <a:gd name="connsiteY75" fmla="*/ 2451100 h 2965450"/>
                    <a:gd name="connsiteX76" fmla="*/ 247650 w 4267200"/>
                    <a:gd name="connsiteY76" fmla="*/ 2470150 h 2965450"/>
                    <a:gd name="connsiteX77" fmla="*/ 247650 w 4267200"/>
                    <a:gd name="connsiteY77" fmla="*/ 1873250 h 2965450"/>
                    <a:gd name="connsiteX78" fmla="*/ 0 w 4267200"/>
                    <a:gd name="connsiteY78" fmla="*/ 1885950 h 2965450"/>
                    <a:gd name="connsiteX0" fmla="*/ 0 w 4267200"/>
                    <a:gd name="connsiteY0" fmla="*/ 1885950 h 2965450"/>
                    <a:gd name="connsiteX1" fmla="*/ 25400 w 4267200"/>
                    <a:gd name="connsiteY1" fmla="*/ 2901950 h 2965450"/>
                    <a:gd name="connsiteX2" fmla="*/ 63500 w 4267200"/>
                    <a:gd name="connsiteY2" fmla="*/ 2946400 h 2965450"/>
                    <a:gd name="connsiteX3" fmla="*/ 107950 w 4267200"/>
                    <a:gd name="connsiteY3" fmla="*/ 2965450 h 2965450"/>
                    <a:gd name="connsiteX4" fmla="*/ 184150 w 4267200"/>
                    <a:gd name="connsiteY4" fmla="*/ 2946400 h 2965450"/>
                    <a:gd name="connsiteX5" fmla="*/ 228600 w 4267200"/>
                    <a:gd name="connsiteY5" fmla="*/ 2921000 h 2965450"/>
                    <a:gd name="connsiteX6" fmla="*/ 254000 w 4267200"/>
                    <a:gd name="connsiteY6" fmla="*/ 2901950 h 2965450"/>
                    <a:gd name="connsiteX7" fmla="*/ 254000 w 4267200"/>
                    <a:gd name="connsiteY7" fmla="*/ 2667000 h 2965450"/>
                    <a:gd name="connsiteX8" fmla="*/ 393700 w 4267200"/>
                    <a:gd name="connsiteY8" fmla="*/ 2660650 h 2965450"/>
                    <a:gd name="connsiteX9" fmla="*/ 539750 w 4267200"/>
                    <a:gd name="connsiteY9" fmla="*/ 2635250 h 2965450"/>
                    <a:gd name="connsiteX10" fmla="*/ 762000 w 4267200"/>
                    <a:gd name="connsiteY10" fmla="*/ 2584450 h 2965450"/>
                    <a:gd name="connsiteX11" fmla="*/ 996950 w 4267200"/>
                    <a:gd name="connsiteY11" fmla="*/ 2527300 h 2965450"/>
                    <a:gd name="connsiteX12" fmla="*/ 1200150 w 4267200"/>
                    <a:gd name="connsiteY12" fmla="*/ 2457450 h 2965450"/>
                    <a:gd name="connsiteX13" fmla="*/ 1333500 w 4267200"/>
                    <a:gd name="connsiteY13" fmla="*/ 2406650 h 2965450"/>
                    <a:gd name="connsiteX14" fmla="*/ 1416050 w 4267200"/>
                    <a:gd name="connsiteY14" fmla="*/ 2355850 h 2965450"/>
                    <a:gd name="connsiteX15" fmla="*/ 1428750 w 4267200"/>
                    <a:gd name="connsiteY15" fmla="*/ 2559050 h 2965450"/>
                    <a:gd name="connsiteX16" fmla="*/ 1473200 w 4267200"/>
                    <a:gd name="connsiteY16" fmla="*/ 2578100 h 2965450"/>
                    <a:gd name="connsiteX17" fmla="*/ 1504950 w 4267200"/>
                    <a:gd name="connsiteY17" fmla="*/ 2597150 h 2965450"/>
                    <a:gd name="connsiteX18" fmla="*/ 1524000 w 4267200"/>
                    <a:gd name="connsiteY18" fmla="*/ 2597150 h 2965450"/>
                    <a:gd name="connsiteX19" fmla="*/ 1574800 w 4267200"/>
                    <a:gd name="connsiteY19" fmla="*/ 2597150 h 2965450"/>
                    <a:gd name="connsiteX20" fmla="*/ 1606550 w 4267200"/>
                    <a:gd name="connsiteY20" fmla="*/ 2578100 h 2965450"/>
                    <a:gd name="connsiteX21" fmla="*/ 1619250 w 4267200"/>
                    <a:gd name="connsiteY21" fmla="*/ 2565400 h 2965450"/>
                    <a:gd name="connsiteX22" fmla="*/ 1644650 w 4267200"/>
                    <a:gd name="connsiteY22" fmla="*/ 2552700 h 2965450"/>
                    <a:gd name="connsiteX23" fmla="*/ 1657350 w 4267200"/>
                    <a:gd name="connsiteY23" fmla="*/ 2546350 h 2965450"/>
                    <a:gd name="connsiteX24" fmla="*/ 1657350 w 4267200"/>
                    <a:gd name="connsiteY24" fmla="*/ 2266950 h 2965450"/>
                    <a:gd name="connsiteX25" fmla="*/ 1854200 w 4267200"/>
                    <a:gd name="connsiteY25" fmla="*/ 2152650 h 2965450"/>
                    <a:gd name="connsiteX26" fmla="*/ 2006600 w 4267200"/>
                    <a:gd name="connsiteY26" fmla="*/ 2076450 h 2965450"/>
                    <a:gd name="connsiteX27" fmla="*/ 2133600 w 4267200"/>
                    <a:gd name="connsiteY27" fmla="*/ 1987550 h 2965450"/>
                    <a:gd name="connsiteX28" fmla="*/ 2260600 w 4267200"/>
                    <a:gd name="connsiteY28" fmla="*/ 1924050 h 2965450"/>
                    <a:gd name="connsiteX29" fmla="*/ 2413000 w 4267200"/>
                    <a:gd name="connsiteY29" fmla="*/ 1816100 h 2965450"/>
                    <a:gd name="connsiteX30" fmla="*/ 2482850 w 4267200"/>
                    <a:gd name="connsiteY30" fmla="*/ 1765300 h 2965450"/>
                    <a:gd name="connsiteX31" fmla="*/ 2489200 w 4267200"/>
                    <a:gd name="connsiteY31" fmla="*/ 1885950 h 2965450"/>
                    <a:gd name="connsiteX32" fmla="*/ 2489200 w 4267200"/>
                    <a:gd name="connsiteY32" fmla="*/ 1885950 h 2965450"/>
                    <a:gd name="connsiteX33" fmla="*/ 2552700 w 4267200"/>
                    <a:gd name="connsiteY33" fmla="*/ 1930400 h 2965450"/>
                    <a:gd name="connsiteX34" fmla="*/ 2584450 w 4267200"/>
                    <a:gd name="connsiteY34" fmla="*/ 1936750 h 2965450"/>
                    <a:gd name="connsiteX35" fmla="*/ 2628900 w 4267200"/>
                    <a:gd name="connsiteY35" fmla="*/ 1924050 h 2965450"/>
                    <a:gd name="connsiteX36" fmla="*/ 2654300 w 4267200"/>
                    <a:gd name="connsiteY36" fmla="*/ 1905000 h 2965450"/>
                    <a:gd name="connsiteX37" fmla="*/ 2692400 w 4267200"/>
                    <a:gd name="connsiteY37" fmla="*/ 1879600 h 2965450"/>
                    <a:gd name="connsiteX38" fmla="*/ 2686050 w 4267200"/>
                    <a:gd name="connsiteY38" fmla="*/ 1644650 h 2965450"/>
                    <a:gd name="connsiteX39" fmla="*/ 3092450 w 4267200"/>
                    <a:gd name="connsiteY39" fmla="*/ 1320800 h 2965450"/>
                    <a:gd name="connsiteX40" fmla="*/ 3403600 w 4267200"/>
                    <a:gd name="connsiteY40" fmla="*/ 1022350 h 2965450"/>
                    <a:gd name="connsiteX41" fmla="*/ 3416300 w 4267200"/>
                    <a:gd name="connsiteY41" fmla="*/ 1117600 h 2965450"/>
                    <a:gd name="connsiteX42" fmla="*/ 3536950 w 4267200"/>
                    <a:gd name="connsiteY42" fmla="*/ 1149350 h 2965450"/>
                    <a:gd name="connsiteX43" fmla="*/ 3619500 w 4267200"/>
                    <a:gd name="connsiteY43" fmla="*/ 1111250 h 2965450"/>
                    <a:gd name="connsiteX44" fmla="*/ 3606800 w 4267200"/>
                    <a:gd name="connsiteY44" fmla="*/ 857250 h 2965450"/>
                    <a:gd name="connsiteX45" fmla="*/ 3810000 w 4267200"/>
                    <a:gd name="connsiteY45" fmla="*/ 704850 h 2965450"/>
                    <a:gd name="connsiteX46" fmla="*/ 4032250 w 4267200"/>
                    <a:gd name="connsiteY46" fmla="*/ 590550 h 2965450"/>
                    <a:gd name="connsiteX47" fmla="*/ 4032250 w 4267200"/>
                    <a:gd name="connsiteY47" fmla="*/ 793750 h 2965450"/>
                    <a:gd name="connsiteX48" fmla="*/ 4083050 w 4267200"/>
                    <a:gd name="connsiteY48" fmla="*/ 825500 h 2965450"/>
                    <a:gd name="connsiteX49" fmla="*/ 4102100 w 4267200"/>
                    <a:gd name="connsiteY49" fmla="*/ 825500 h 2965450"/>
                    <a:gd name="connsiteX50" fmla="*/ 4152900 w 4267200"/>
                    <a:gd name="connsiteY50" fmla="*/ 825500 h 2965450"/>
                    <a:gd name="connsiteX51" fmla="*/ 4184650 w 4267200"/>
                    <a:gd name="connsiteY51" fmla="*/ 819150 h 2965450"/>
                    <a:gd name="connsiteX52" fmla="*/ 4229100 w 4267200"/>
                    <a:gd name="connsiteY52" fmla="*/ 800100 h 2965450"/>
                    <a:gd name="connsiteX53" fmla="*/ 4260850 w 4267200"/>
                    <a:gd name="connsiteY53" fmla="*/ 768350 h 2965450"/>
                    <a:gd name="connsiteX54" fmla="*/ 4267200 w 4267200"/>
                    <a:gd name="connsiteY54" fmla="*/ 0 h 2965450"/>
                    <a:gd name="connsiteX55" fmla="*/ 4025900 w 4267200"/>
                    <a:gd name="connsiteY55" fmla="*/ 38100 h 2965450"/>
                    <a:gd name="connsiteX56" fmla="*/ 4025900 w 4267200"/>
                    <a:gd name="connsiteY56" fmla="*/ 482600 h 2965450"/>
                    <a:gd name="connsiteX57" fmla="*/ 3759200 w 4267200"/>
                    <a:gd name="connsiteY57" fmla="*/ 615950 h 2965450"/>
                    <a:gd name="connsiteX58" fmla="*/ 3606800 w 4267200"/>
                    <a:gd name="connsiteY58" fmla="*/ 717550 h 2965450"/>
                    <a:gd name="connsiteX59" fmla="*/ 3619500 w 4267200"/>
                    <a:gd name="connsiteY59" fmla="*/ 190500 h 2965450"/>
                    <a:gd name="connsiteX60" fmla="*/ 3409950 w 4267200"/>
                    <a:gd name="connsiteY60" fmla="*/ 342900 h 2965450"/>
                    <a:gd name="connsiteX61" fmla="*/ 3409950 w 4267200"/>
                    <a:gd name="connsiteY61" fmla="*/ 857250 h 2965450"/>
                    <a:gd name="connsiteX62" fmla="*/ 3022600 w 4267200"/>
                    <a:gd name="connsiteY62" fmla="*/ 1200150 h 2965450"/>
                    <a:gd name="connsiteX63" fmla="*/ 2679700 w 4267200"/>
                    <a:gd name="connsiteY63" fmla="*/ 1454150 h 2965450"/>
                    <a:gd name="connsiteX64" fmla="*/ 2686050 w 4267200"/>
                    <a:gd name="connsiteY64" fmla="*/ 869950 h 2965450"/>
                    <a:gd name="connsiteX65" fmla="*/ 2489200 w 4267200"/>
                    <a:gd name="connsiteY65" fmla="*/ 1028700 h 2965450"/>
                    <a:gd name="connsiteX66" fmla="*/ 2482850 w 4267200"/>
                    <a:gd name="connsiteY66" fmla="*/ 1593850 h 2965450"/>
                    <a:gd name="connsiteX67" fmla="*/ 2171700 w 4267200"/>
                    <a:gd name="connsiteY67" fmla="*/ 1803400 h 2965450"/>
                    <a:gd name="connsiteX68" fmla="*/ 1892300 w 4267200"/>
                    <a:gd name="connsiteY68" fmla="*/ 1955800 h 2965450"/>
                    <a:gd name="connsiteX69" fmla="*/ 1663700 w 4267200"/>
                    <a:gd name="connsiteY69" fmla="*/ 2057400 h 2965450"/>
                    <a:gd name="connsiteX70" fmla="*/ 1663700 w 4267200"/>
                    <a:gd name="connsiteY70" fmla="*/ 1460500 h 2965450"/>
                    <a:gd name="connsiteX71" fmla="*/ 1416050 w 4267200"/>
                    <a:gd name="connsiteY71" fmla="*/ 1568450 h 2965450"/>
                    <a:gd name="connsiteX72" fmla="*/ 1422400 w 4267200"/>
                    <a:gd name="connsiteY72" fmla="*/ 2165350 h 2965450"/>
                    <a:gd name="connsiteX73" fmla="*/ 1225550 w 4267200"/>
                    <a:gd name="connsiteY73" fmla="*/ 2247900 h 2965450"/>
                    <a:gd name="connsiteX74" fmla="*/ 857250 w 4267200"/>
                    <a:gd name="connsiteY74" fmla="*/ 2368550 h 2965450"/>
                    <a:gd name="connsiteX75" fmla="*/ 533400 w 4267200"/>
                    <a:gd name="connsiteY75" fmla="*/ 2451100 h 2965450"/>
                    <a:gd name="connsiteX76" fmla="*/ 260350 w 4267200"/>
                    <a:gd name="connsiteY76" fmla="*/ 2476500 h 2965450"/>
                    <a:gd name="connsiteX77" fmla="*/ 247650 w 4267200"/>
                    <a:gd name="connsiteY77" fmla="*/ 1873250 h 2965450"/>
                    <a:gd name="connsiteX78" fmla="*/ 0 w 4267200"/>
                    <a:gd name="connsiteY78" fmla="*/ 1885950 h 296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267200" h="2965450">
                      <a:moveTo>
                        <a:pt x="0" y="1885950"/>
                      </a:moveTo>
                      <a:lnTo>
                        <a:pt x="25400" y="2901950"/>
                      </a:lnTo>
                      <a:lnTo>
                        <a:pt x="63500" y="2946400"/>
                      </a:lnTo>
                      <a:lnTo>
                        <a:pt x="107950" y="2965450"/>
                      </a:lnTo>
                      <a:lnTo>
                        <a:pt x="184150" y="2946400"/>
                      </a:lnTo>
                      <a:lnTo>
                        <a:pt x="228600" y="2921000"/>
                      </a:lnTo>
                      <a:lnTo>
                        <a:pt x="254000" y="2901950"/>
                      </a:lnTo>
                      <a:lnTo>
                        <a:pt x="254000" y="2667000"/>
                      </a:lnTo>
                      <a:lnTo>
                        <a:pt x="393700" y="2660650"/>
                      </a:lnTo>
                      <a:lnTo>
                        <a:pt x="539750" y="2635250"/>
                      </a:lnTo>
                      <a:lnTo>
                        <a:pt x="762000" y="2584450"/>
                      </a:lnTo>
                      <a:lnTo>
                        <a:pt x="996950" y="2527300"/>
                      </a:lnTo>
                      <a:lnTo>
                        <a:pt x="1200150" y="2457450"/>
                      </a:lnTo>
                      <a:lnTo>
                        <a:pt x="1333500" y="2406650"/>
                      </a:lnTo>
                      <a:lnTo>
                        <a:pt x="1416050" y="2355850"/>
                      </a:lnTo>
                      <a:lnTo>
                        <a:pt x="1428750" y="2559050"/>
                      </a:lnTo>
                      <a:lnTo>
                        <a:pt x="1473200" y="2578100"/>
                      </a:lnTo>
                      <a:lnTo>
                        <a:pt x="1504950" y="2597150"/>
                      </a:lnTo>
                      <a:lnTo>
                        <a:pt x="1524000" y="2597150"/>
                      </a:lnTo>
                      <a:lnTo>
                        <a:pt x="1574800" y="2597150"/>
                      </a:lnTo>
                      <a:lnTo>
                        <a:pt x="1606550" y="2578100"/>
                      </a:lnTo>
                      <a:lnTo>
                        <a:pt x="1619250" y="2565400"/>
                      </a:lnTo>
                      <a:lnTo>
                        <a:pt x="1644650" y="2552700"/>
                      </a:lnTo>
                      <a:lnTo>
                        <a:pt x="1657350" y="2546350"/>
                      </a:lnTo>
                      <a:lnTo>
                        <a:pt x="1657350" y="2266950"/>
                      </a:lnTo>
                      <a:lnTo>
                        <a:pt x="1854200" y="2152650"/>
                      </a:lnTo>
                      <a:lnTo>
                        <a:pt x="2006600" y="2076450"/>
                      </a:lnTo>
                      <a:lnTo>
                        <a:pt x="2133600" y="1987550"/>
                      </a:lnTo>
                      <a:lnTo>
                        <a:pt x="2260600" y="1924050"/>
                      </a:lnTo>
                      <a:lnTo>
                        <a:pt x="2413000" y="1816100"/>
                      </a:lnTo>
                      <a:lnTo>
                        <a:pt x="2482850" y="1765300"/>
                      </a:lnTo>
                      <a:lnTo>
                        <a:pt x="2489200" y="1885950"/>
                      </a:lnTo>
                      <a:lnTo>
                        <a:pt x="2489200" y="1885950"/>
                      </a:lnTo>
                      <a:lnTo>
                        <a:pt x="2552700" y="1930400"/>
                      </a:lnTo>
                      <a:lnTo>
                        <a:pt x="2584450" y="1936750"/>
                      </a:lnTo>
                      <a:lnTo>
                        <a:pt x="2628900" y="1924050"/>
                      </a:lnTo>
                      <a:lnTo>
                        <a:pt x="2654300" y="1905000"/>
                      </a:lnTo>
                      <a:lnTo>
                        <a:pt x="2692400" y="1879600"/>
                      </a:lnTo>
                      <a:lnTo>
                        <a:pt x="2686050" y="1644650"/>
                      </a:lnTo>
                      <a:lnTo>
                        <a:pt x="3092450" y="1320800"/>
                      </a:lnTo>
                      <a:lnTo>
                        <a:pt x="3403600" y="1022350"/>
                      </a:lnTo>
                      <a:lnTo>
                        <a:pt x="3416300" y="1117600"/>
                      </a:lnTo>
                      <a:lnTo>
                        <a:pt x="3536950" y="1149350"/>
                      </a:lnTo>
                      <a:lnTo>
                        <a:pt x="3619500" y="1111250"/>
                      </a:lnTo>
                      <a:lnTo>
                        <a:pt x="3606800" y="857250"/>
                      </a:lnTo>
                      <a:lnTo>
                        <a:pt x="3810000" y="704850"/>
                      </a:lnTo>
                      <a:lnTo>
                        <a:pt x="4032250" y="590550"/>
                      </a:lnTo>
                      <a:lnTo>
                        <a:pt x="4032250" y="793750"/>
                      </a:lnTo>
                      <a:lnTo>
                        <a:pt x="4083050" y="825500"/>
                      </a:lnTo>
                      <a:lnTo>
                        <a:pt x="4102100" y="825500"/>
                      </a:lnTo>
                      <a:lnTo>
                        <a:pt x="4152900" y="825500"/>
                      </a:lnTo>
                      <a:lnTo>
                        <a:pt x="4184650" y="819150"/>
                      </a:lnTo>
                      <a:lnTo>
                        <a:pt x="4229100" y="800100"/>
                      </a:lnTo>
                      <a:lnTo>
                        <a:pt x="4260850" y="768350"/>
                      </a:lnTo>
                      <a:cubicBezTo>
                        <a:pt x="4262967" y="512233"/>
                        <a:pt x="4265083" y="256117"/>
                        <a:pt x="4267200" y="0"/>
                      </a:cubicBezTo>
                      <a:lnTo>
                        <a:pt x="4025900" y="38100"/>
                      </a:lnTo>
                      <a:lnTo>
                        <a:pt x="4025900" y="482600"/>
                      </a:lnTo>
                      <a:lnTo>
                        <a:pt x="3759200" y="615950"/>
                      </a:lnTo>
                      <a:lnTo>
                        <a:pt x="3606800" y="717550"/>
                      </a:lnTo>
                      <a:lnTo>
                        <a:pt x="3619500" y="190500"/>
                      </a:lnTo>
                      <a:lnTo>
                        <a:pt x="3409950" y="342900"/>
                      </a:lnTo>
                      <a:lnTo>
                        <a:pt x="3409950" y="857250"/>
                      </a:lnTo>
                      <a:lnTo>
                        <a:pt x="3022600" y="1200150"/>
                      </a:lnTo>
                      <a:lnTo>
                        <a:pt x="2679700" y="1454150"/>
                      </a:lnTo>
                      <a:cubicBezTo>
                        <a:pt x="2681817" y="1259417"/>
                        <a:pt x="2683933" y="1064683"/>
                        <a:pt x="2686050" y="869950"/>
                      </a:cubicBezTo>
                      <a:lnTo>
                        <a:pt x="2489200" y="1028700"/>
                      </a:lnTo>
                      <a:cubicBezTo>
                        <a:pt x="2487083" y="1217083"/>
                        <a:pt x="2484967" y="1405467"/>
                        <a:pt x="2482850" y="1593850"/>
                      </a:cubicBezTo>
                      <a:lnTo>
                        <a:pt x="2171700" y="1803400"/>
                      </a:lnTo>
                      <a:lnTo>
                        <a:pt x="1892300" y="1955800"/>
                      </a:lnTo>
                      <a:lnTo>
                        <a:pt x="1663700" y="2057400"/>
                      </a:lnTo>
                      <a:lnTo>
                        <a:pt x="1663700" y="1460500"/>
                      </a:lnTo>
                      <a:lnTo>
                        <a:pt x="1416050" y="1568450"/>
                      </a:lnTo>
                      <a:cubicBezTo>
                        <a:pt x="1418167" y="1767417"/>
                        <a:pt x="1420283" y="1966383"/>
                        <a:pt x="1422400" y="2165350"/>
                      </a:cubicBezTo>
                      <a:lnTo>
                        <a:pt x="1225550" y="2247900"/>
                      </a:lnTo>
                      <a:lnTo>
                        <a:pt x="857250" y="2368550"/>
                      </a:lnTo>
                      <a:lnTo>
                        <a:pt x="533400" y="2451100"/>
                      </a:lnTo>
                      <a:lnTo>
                        <a:pt x="260350" y="2476500"/>
                      </a:lnTo>
                      <a:lnTo>
                        <a:pt x="247650" y="1873250"/>
                      </a:lnTo>
                      <a:lnTo>
                        <a:pt x="0" y="1885950"/>
                      </a:lnTo>
                      <a:close/>
                    </a:path>
                  </a:pathLst>
                </a:custGeom>
                <a:solidFill>
                  <a:srgbClr val="FFC000">
                    <a:alpha val="60000"/>
                  </a:srgbClr>
                </a:solidFill>
                <a:ln w="12700" cap="flat" cmpd="sng">
                  <a:solidFill>
                    <a:srgbClr val="FFC000">
                      <a:alpha val="60000"/>
                    </a:srgbClr>
                  </a:solidFill>
                  <a:prstDash val="solid"/>
                  <a:round/>
                  <a:headEnd type="none" w="med" len="med"/>
                  <a:tailEnd type="none" w="sm" len="lg"/>
                </a:ln>
              </p:spPr>
              <p:txBody>
                <a:bodyPr rtlCol="0" anchor="ctr"/>
                <a:lstStyle/>
                <a:p>
                  <a:pPr algn="ctr"/>
                  <a:endParaRPr kumimoji="1" lang="ja-JP" altLang="en-US" sz="1200"/>
                </a:p>
              </p:txBody>
            </p:sp>
            <p:sp>
              <p:nvSpPr>
                <p:cNvPr id="53" name="テキスト ボックス 52">
                  <a:extLst>
                    <a:ext uri="{FF2B5EF4-FFF2-40B4-BE49-F238E27FC236}">
                      <a16:creationId xmlns:a16="http://schemas.microsoft.com/office/drawing/2014/main" id="{5C9A5C11-C4C5-486F-A415-9B77D4F99071}"/>
                    </a:ext>
                  </a:extLst>
                </p:cNvPr>
                <p:cNvSpPr txBox="1"/>
                <p:nvPr/>
              </p:nvSpPr>
              <p:spPr>
                <a:xfrm>
                  <a:off x="7808584" y="1388108"/>
                  <a:ext cx="762965" cy="252259"/>
                </a:xfrm>
                <a:prstGeom prst="rect">
                  <a:avLst/>
                </a:prstGeom>
                <a:solidFill>
                  <a:srgbClr val="FFFFFF">
                    <a:alpha val="69804"/>
                  </a:srgbClr>
                </a:solidFill>
              </p:spPr>
              <p:txBody>
                <a:bodyPr wrap="square" lIns="0" tIns="0" rIns="0" bIns="0" rtlCol="0" anchor="ctr" anchorCtr="0">
                  <a:noAutofit/>
                </a:bodyPr>
                <a:lstStyle/>
                <a:p>
                  <a:pPr algn="ctr"/>
                  <a:r>
                    <a:rPr lang="ja-JP" altLang="en-US" sz="1000" b="1" dirty="0">
                      <a:solidFill>
                        <a:srgbClr val="0033CC"/>
                      </a:solidFill>
                      <a:latin typeface="Meiryo UI" panose="020B0604030504040204" pitchFamily="50" charset="-128"/>
                      <a:ea typeface="Meiryo UI" panose="020B0604030504040204" pitchFamily="50" charset="-128"/>
                      <a:cs typeface="Meiryo UI" panose="020B0604030504040204" pitchFamily="50" charset="-128"/>
                    </a:rPr>
                    <a:t>寝屋川</a:t>
                  </a:r>
                  <a:r>
                    <a:rPr kumimoji="1" lang="ja-JP" altLang="en-US" sz="1000" b="1" dirty="0">
                      <a:solidFill>
                        <a:srgbClr val="0033CC"/>
                      </a:solidFill>
                      <a:latin typeface="Meiryo UI" panose="020B0604030504040204" pitchFamily="50" charset="-128"/>
                      <a:ea typeface="Meiryo UI" panose="020B0604030504040204" pitchFamily="50" charset="-128"/>
                      <a:cs typeface="Meiryo UI" panose="020B0604030504040204" pitchFamily="50" charset="-128"/>
                    </a:rPr>
                    <a:t>市</a:t>
                  </a:r>
                </a:p>
              </p:txBody>
            </p:sp>
            <p:sp>
              <p:nvSpPr>
                <p:cNvPr id="54" name="テキスト ボックス 53">
                  <a:extLst>
                    <a:ext uri="{FF2B5EF4-FFF2-40B4-BE49-F238E27FC236}">
                      <a16:creationId xmlns:a16="http://schemas.microsoft.com/office/drawing/2014/main" id="{3A132CF4-FD9B-4C73-9AD4-28BA66C573C2}"/>
                    </a:ext>
                  </a:extLst>
                </p:cNvPr>
                <p:cNvSpPr txBox="1"/>
                <p:nvPr/>
              </p:nvSpPr>
              <p:spPr>
                <a:xfrm>
                  <a:off x="718165" y="2886040"/>
                  <a:ext cx="658505" cy="252259"/>
                </a:xfrm>
                <a:prstGeom prst="rect">
                  <a:avLst/>
                </a:prstGeom>
                <a:solidFill>
                  <a:srgbClr val="FFFFFF">
                    <a:alpha val="40000"/>
                  </a:srgbClr>
                </a:solidFill>
              </p:spPr>
              <p:txBody>
                <a:bodyPr wrap="square" lIns="0" tIns="0" rIns="0" bIns="0" rtlCol="0" anchor="ctr" anchorCtr="0">
                  <a:noAutofit/>
                </a:bodyPr>
                <a:lstStyle/>
                <a:p>
                  <a:pPr algn="ctr"/>
                  <a:r>
                    <a:rPr kumimoji="1" lang="ja-JP" altLang="en-US" sz="1000" b="1" dirty="0">
                      <a:solidFill>
                        <a:srgbClr val="0033CC"/>
                      </a:solidFill>
                      <a:latin typeface="Meiryo UI" panose="020B0604030504040204" pitchFamily="50" charset="-128"/>
                      <a:ea typeface="Meiryo UI" panose="020B0604030504040204" pitchFamily="50" charset="-128"/>
                      <a:cs typeface="Meiryo UI" panose="020B0604030504040204" pitchFamily="50" charset="-128"/>
                    </a:rPr>
                    <a:t>都島区</a:t>
                  </a:r>
                </a:p>
              </p:txBody>
            </p:sp>
            <p:sp>
              <p:nvSpPr>
                <p:cNvPr id="55" name="テキスト ボックス 54">
                  <a:extLst>
                    <a:ext uri="{FF2B5EF4-FFF2-40B4-BE49-F238E27FC236}">
                      <a16:creationId xmlns:a16="http://schemas.microsoft.com/office/drawing/2014/main" id="{54AC9938-E106-4B00-A706-C9BF69531363}"/>
                    </a:ext>
                  </a:extLst>
                </p:cNvPr>
                <p:cNvSpPr txBox="1"/>
                <p:nvPr/>
              </p:nvSpPr>
              <p:spPr>
                <a:xfrm>
                  <a:off x="5523059" y="2222615"/>
                  <a:ext cx="556668" cy="252259"/>
                </a:xfrm>
                <a:prstGeom prst="rect">
                  <a:avLst/>
                </a:prstGeom>
                <a:solidFill>
                  <a:srgbClr val="FFFFFF">
                    <a:alpha val="40000"/>
                  </a:srgbClr>
                </a:solidFill>
              </p:spPr>
              <p:txBody>
                <a:bodyPr wrap="square" lIns="0" tIns="0" rIns="0" bIns="0" rtlCol="0" anchor="ctr" anchorCtr="0">
                  <a:noAutofit/>
                </a:bodyPr>
                <a:lstStyle/>
                <a:p>
                  <a:pPr algn="ctr"/>
                  <a:r>
                    <a:rPr kumimoji="1" lang="ja-JP" altLang="en-US" sz="1000" b="1" dirty="0">
                      <a:solidFill>
                        <a:srgbClr val="0033CC"/>
                      </a:solidFill>
                      <a:latin typeface="Meiryo UI" panose="020B0604030504040204" pitchFamily="50" charset="-128"/>
                      <a:ea typeface="Meiryo UI" panose="020B0604030504040204" pitchFamily="50" charset="-128"/>
                      <a:cs typeface="Meiryo UI" panose="020B0604030504040204" pitchFamily="50" charset="-128"/>
                    </a:rPr>
                    <a:t>門真市</a:t>
                  </a:r>
                </a:p>
              </p:txBody>
            </p:sp>
            <p:cxnSp>
              <p:nvCxnSpPr>
                <p:cNvPr id="56" name="直線コネクタ 55">
                  <a:extLst>
                    <a:ext uri="{FF2B5EF4-FFF2-40B4-BE49-F238E27FC236}">
                      <a16:creationId xmlns:a16="http://schemas.microsoft.com/office/drawing/2014/main" id="{29E6D9D0-D27F-40A7-ACB3-DB9A2E0BF5F8}"/>
                    </a:ext>
                  </a:extLst>
                </p:cNvPr>
                <p:cNvCxnSpPr>
                  <a:cxnSpLocks/>
                </p:cNvCxnSpPr>
                <p:nvPr/>
              </p:nvCxnSpPr>
              <p:spPr>
                <a:xfrm>
                  <a:off x="718164" y="4587012"/>
                  <a:ext cx="0" cy="5328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320D2F39-71FE-4185-B001-AC6ACF7C80F0}"/>
                    </a:ext>
                  </a:extLst>
                </p:cNvPr>
                <p:cNvCxnSpPr>
                  <a:cxnSpLocks/>
                </p:cNvCxnSpPr>
                <p:nvPr/>
              </p:nvCxnSpPr>
              <p:spPr>
                <a:xfrm>
                  <a:off x="8231157" y="2780928"/>
                  <a:ext cx="0" cy="454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487D4C4C-41FF-479C-A557-ECFF0B5E8354}"/>
                    </a:ext>
                  </a:extLst>
                </p:cNvPr>
                <p:cNvCxnSpPr/>
                <p:nvPr/>
              </p:nvCxnSpPr>
              <p:spPr>
                <a:xfrm>
                  <a:off x="718164" y="4957516"/>
                  <a:ext cx="349379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91CBF498-4FA1-455A-B112-9F39A872BF41}"/>
                    </a:ext>
                  </a:extLst>
                </p:cNvPr>
                <p:cNvSpPr txBox="1"/>
                <p:nvPr/>
              </p:nvSpPr>
              <p:spPr>
                <a:xfrm>
                  <a:off x="1411974" y="4980786"/>
                  <a:ext cx="2295930" cy="255781"/>
                </a:xfrm>
                <a:prstGeom prst="rect">
                  <a:avLst/>
                </a:prstGeom>
                <a:noFill/>
              </p:spPr>
              <p:txBody>
                <a:bodyPr wrap="square" lIns="0" tIns="0" rIns="0" bIns="0" rtlCol="0" anchor="ctr" anchorCtr="0">
                  <a:no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未整備区間　Ｌ＝</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4.6km</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a:extLst>
                    <a:ext uri="{FF2B5EF4-FFF2-40B4-BE49-F238E27FC236}">
                      <a16:creationId xmlns:a16="http://schemas.microsoft.com/office/drawing/2014/main" id="{2109FCE5-D50F-4B4B-A3D3-9B170ED633FB}"/>
                    </a:ext>
                  </a:extLst>
                </p:cNvPr>
                <p:cNvSpPr txBox="1"/>
                <p:nvPr/>
              </p:nvSpPr>
              <p:spPr>
                <a:xfrm rot="19258278">
                  <a:off x="7156068" y="3590150"/>
                  <a:ext cx="1034490" cy="530288"/>
                </a:xfrm>
                <a:prstGeom prst="rect">
                  <a:avLst/>
                </a:prstGeom>
                <a:solidFill>
                  <a:schemeClr val="bg1"/>
                </a:solidFill>
              </p:spPr>
              <p:txBody>
                <a:bodyPr wrap="square" lIns="0" tIns="0" rIns="0" bIns="0" rtlCol="0" anchor="ctr" anchorCtr="0">
                  <a:sp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門真調節池 </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L=2.9km</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テキスト ボックス 65">
                  <a:extLst>
                    <a:ext uri="{FF2B5EF4-FFF2-40B4-BE49-F238E27FC236}">
                      <a16:creationId xmlns:a16="http://schemas.microsoft.com/office/drawing/2014/main" id="{18317A88-3F25-42C7-B4F8-1E523E88F609}"/>
                    </a:ext>
                  </a:extLst>
                </p:cNvPr>
                <p:cNvSpPr txBox="1"/>
                <p:nvPr/>
              </p:nvSpPr>
              <p:spPr>
                <a:xfrm rot="20166530">
                  <a:off x="3924937" y="1609700"/>
                  <a:ext cx="740401" cy="458087"/>
                </a:xfrm>
                <a:prstGeom prst="rect">
                  <a:avLst/>
                </a:prstGeom>
                <a:solidFill>
                  <a:srgbClr val="FFFFFF">
                    <a:alpha val="40000"/>
                  </a:srgbClr>
                </a:solidFill>
                <a:ln w="12700">
                  <a:noFill/>
                </a:ln>
              </p:spPr>
              <p:txBody>
                <a:bodyPr wrap="none" lIns="0" tIns="0" rIns="0" bIns="0" rtlCol="0" anchor="ctr" anchorCtr="0">
                  <a:no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守口調節池</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L</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3.1km</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7" name="直線コネクタ 66">
                  <a:extLst>
                    <a:ext uri="{FF2B5EF4-FFF2-40B4-BE49-F238E27FC236}">
                      <a16:creationId xmlns:a16="http://schemas.microsoft.com/office/drawing/2014/main" id="{73BCE3FF-B053-440A-8E72-CCC679DBF473}"/>
                    </a:ext>
                  </a:extLst>
                </p:cNvPr>
                <p:cNvCxnSpPr/>
                <p:nvPr/>
              </p:nvCxnSpPr>
              <p:spPr>
                <a:xfrm>
                  <a:off x="5006002" y="1738610"/>
                  <a:ext cx="171279" cy="40796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F415D7B-BD57-4FD3-AF80-543CBDF067C8}"/>
                    </a:ext>
                  </a:extLst>
                </p:cNvPr>
                <p:cNvCxnSpPr/>
                <p:nvPr/>
              </p:nvCxnSpPr>
              <p:spPr>
                <a:xfrm>
                  <a:off x="3531636" y="3597388"/>
                  <a:ext cx="414385" cy="41750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フリーフォーム 98">
                  <a:extLst>
                    <a:ext uri="{FF2B5EF4-FFF2-40B4-BE49-F238E27FC236}">
                      <a16:creationId xmlns:a16="http://schemas.microsoft.com/office/drawing/2014/main" id="{DA23AFC8-DBEC-4A51-BFA8-884FFE673B73}"/>
                    </a:ext>
                  </a:extLst>
                </p:cNvPr>
                <p:cNvSpPr/>
                <p:nvPr/>
              </p:nvSpPr>
              <p:spPr bwMode="auto">
                <a:xfrm>
                  <a:off x="3631097" y="1828801"/>
                  <a:ext cx="1431234" cy="1842052"/>
                </a:xfrm>
                <a:custGeom>
                  <a:avLst/>
                  <a:gdLst>
                    <a:gd name="connsiteX0" fmla="*/ 0 w 1524000"/>
                    <a:gd name="connsiteY0" fmla="*/ 1510748 h 1510748"/>
                    <a:gd name="connsiteX1" fmla="*/ 795130 w 1524000"/>
                    <a:gd name="connsiteY1" fmla="*/ 304800 h 1510748"/>
                    <a:gd name="connsiteX2" fmla="*/ 1524000 w 1524000"/>
                    <a:gd name="connsiteY2" fmla="*/ 0 h 1510748"/>
                    <a:gd name="connsiteX0" fmla="*/ 0 w 1524000"/>
                    <a:gd name="connsiteY0" fmla="*/ 1510748 h 1510748"/>
                    <a:gd name="connsiteX1" fmla="*/ 901147 w 1524000"/>
                    <a:gd name="connsiteY1" fmla="*/ 278296 h 1510748"/>
                    <a:gd name="connsiteX2" fmla="*/ 1524000 w 1524000"/>
                    <a:gd name="connsiteY2" fmla="*/ 0 h 1510748"/>
                    <a:gd name="connsiteX0" fmla="*/ 0 w 1444487"/>
                    <a:gd name="connsiteY0" fmla="*/ 1616765 h 1616765"/>
                    <a:gd name="connsiteX1" fmla="*/ 821634 w 1444487"/>
                    <a:gd name="connsiteY1" fmla="*/ 278296 h 1616765"/>
                    <a:gd name="connsiteX2" fmla="*/ 1444487 w 1444487"/>
                    <a:gd name="connsiteY2" fmla="*/ 0 h 1616765"/>
                    <a:gd name="connsiteX0" fmla="*/ 0 w 1444487"/>
                    <a:gd name="connsiteY0" fmla="*/ 1616765 h 1616765"/>
                    <a:gd name="connsiteX1" fmla="*/ 132521 w 1444487"/>
                    <a:gd name="connsiteY1" fmla="*/ 1192696 h 1616765"/>
                    <a:gd name="connsiteX2" fmla="*/ 821634 w 1444487"/>
                    <a:gd name="connsiteY2" fmla="*/ 278296 h 1616765"/>
                    <a:gd name="connsiteX3" fmla="*/ 1444487 w 1444487"/>
                    <a:gd name="connsiteY3" fmla="*/ 0 h 1616765"/>
                    <a:gd name="connsiteX0" fmla="*/ 0 w 1364974"/>
                    <a:gd name="connsiteY0" fmla="*/ 1828800 h 1828800"/>
                    <a:gd name="connsiteX1" fmla="*/ 53008 w 1364974"/>
                    <a:gd name="connsiteY1" fmla="*/ 1192696 h 1828800"/>
                    <a:gd name="connsiteX2" fmla="*/ 742121 w 1364974"/>
                    <a:gd name="connsiteY2" fmla="*/ 278296 h 1828800"/>
                    <a:gd name="connsiteX3" fmla="*/ 1364974 w 1364974"/>
                    <a:gd name="connsiteY3" fmla="*/ 0 h 1828800"/>
                    <a:gd name="connsiteX0" fmla="*/ 0 w 1364974"/>
                    <a:gd name="connsiteY0" fmla="*/ 1828800 h 1828800"/>
                    <a:gd name="connsiteX1" fmla="*/ 119269 w 1364974"/>
                    <a:gd name="connsiteY1" fmla="*/ 1338470 h 1828800"/>
                    <a:gd name="connsiteX2" fmla="*/ 742121 w 1364974"/>
                    <a:gd name="connsiteY2" fmla="*/ 278296 h 1828800"/>
                    <a:gd name="connsiteX3" fmla="*/ 1364974 w 1364974"/>
                    <a:gd name="connsiteY3" fmla="*/ 0 h 1828800"/>
                    <a:gd name="connsiteX0" fmla="*/ 0 w 1431234"/>
                    <a:gd name="connsiteY0" fmla="*/ 1842052 h 1842052"/>
                    <a:gd name="connsiteX1" fmla="*/ 119269 w 1431234"/>
                    <a:gd name="connsiteY1" fmla="*/ 1351722 h 1842052"/>
                    <a:gd name="connsiteX2" fmla="*/ 742121 w 1431234"/>
                    <a:gd name="connsiteY2" fmla="*/ 291548 h 1842052"/>
                    <a:gd name="connsiteX3" fmla="*/ 1431234 w 1431234"/>
                    <a:gd name="connsiteY3" fmla="*/ 0 h 1842052"/>
                  </a:gdLst>
                  <a:ahLst/>
                  <a:cxnLst>
                    <a:cxn ang="0">
                      <a:pos x="connsiteX0" y="connsiteY0"/>
                    </a:cxn>
                    <a:cxn ang="0">
                      <a:pos x="connsiteX1" y="connsiteY1"/>
                    </a:cxn>
                    <a:cxn ang="0">
                      <a:pos x="connsiteX2" y="connsiteY2"/>
                    </a:cxn>
                    <a:cxn ang="0">
                      <a:pos x="connsiteX3" y="connsiteY3"/>
                    </a:cxn>
                  </a:cxnLst>
                  <a:rect l="l" t="t" r="r" b="b"/>
                  <a:pathLst>
                    <a:path w="1431234" h="1842052">
                      <a:moveTo>
                        <a:pt x="0" y="1842052"/>
                      </a:moveTo>
                      <a:cubicBezTo>
                        <a:pt x="66261" y="1709530"/>
                        <a:pt x="53008" y="1484244"/>
                        <a:pt x="119269" y="1351722"/>
                      </a:cubicBezTo>
                      <a:lnTo>
                        <a:pt x="742121" y="291548"/>
                      </a:lnTo>
                      <a:lnTo>
                        <a:pt x="1431234" y="0"/>
                      </a:lnTo>
                    </a:path>
                  </a:pathLst>
                </a:custGeom>
                <a:noFill/>
                <a:ln w="28575" cap="flat" cmpd="sng">
                  <a:solidFill>
                    <a:schemeClr val="tx1"/>
                  </a:solidFill>
                  <a:prstDash val="solid"/>
                  <a:round/>
                  <a:headEnd type="arrow" w="med" len="med"/>
                  <a:tailEnd type="arrow" w="med" len="med"/>
                </a:ln>
              </p:spPr>
              <p:txBody>
                <a:bodyPr rtlCol="0" anchor="ctr"/>
                <a:lstStyle/>
                <a:p>
                  <a:pPr algn="ctr"/>
                  <a:endParaRPr kumimoji="1" lang="ja-JP" altLang="en-US" sz="1200"/>
                </a:p>
              </p:txBody>
            </p:sp>
            <p:sp>
              <p:nvSpPr>
                <p:cNvPr id="70" name="テキスト ボックス 69">
                  <a:extLst>
                    <a:ext uri="{FF2B5EF4-FFF2-40B4-BE49-F238E27FC236}">
                      <a16:creationId xmlns:a16="http://schemas.microsoft.com/office/drawing/2014/main" id="{C794D1D9-6F9F-42DD-9371-43826AE121DD}"/>
                    </a:ext>
                  </a:extLst>
                </p:cNvPr>
                <p:cNvSpPr txBox="1"/>
                <p:nvPr/>
              </p:nvSpPr>
              <p:spPr>
                <a:xfrm>
                  <a:off x="2462897" y="3060516"/>
                  <a:ext cx="1004756" cy="448930"/>
                </a:xfrm>
                <a:prstGeom prst="rect">
                  <a:avLst/>
                </a:prstGeom>
                <a:solidFill>
                  <a:schemeClr val="bg1">
                    <a:alpha val="70000"/>
                  </a:schemeClr>
                </a:solidFill>
                <a:ln w="12700">
                  <a:noFill/>
                </a:ln>
              </p:spPr>
              <p:txBody>
                <a:bodyPr wrap="square" lIns="72000" tIns="36000" rIns="72000" bIns="36000" rtlCol="0" anchor="ctr" anchorCtr="0">
                  <a:no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城北立坑</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（施工中）</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a:extLst>
                    <a:ext uri="{FF2B5EF4-FFF2-40B4-BE49-F238E27FC236}">
                      <a16:creationId xmlns:a16="http://schemas.microsoft.com/office/drawing/2014/main" id="{E763169C-0B54-4282-B73A-54E85FBCEAE6}"/>
                    </a:ext>
                  </a:extLst>
                </p:cNvPr>
                <p:cNvSpPr txBox="1"/>
                <p:nvPr/>
              </p:nvSpPr>
              <p:spPr bwMode="gray">
                <a:xfrm rot="420000">
                  <a:off x="1065475" y="3372423"/>
                  <a:ext cx="1263008" cy="128015"/>
                </a:xfrm>
                <a:prstGeom prst="rect">
                  <a:avLst/>
                </a:prstGeom>
                <a:solidFill>
                  <a:srgbClr val="FFFFFF">
                    <a:alpha val="69804"/>
                  </a:srgbClr>
                </a:solidFill>
                <a:ln>
                  <a:noFill/>
                </a:ln>
              </p:spPr>
              <p:txBody>
                <a:bodyPr wrap="none" lIns="0" tIns="0" rIns="0" bIns="0" rtlCol="0" anchor="ctr" anchorCtr="0">
                  <a:spAutoFit/>
                </a:bodyPr>
                <a:lstStyle/>
                <a:p>
                  <a:r>
                    <a:rPr kumimoji="1" lang="ja-JP" altLang="en-US" sz="600" dirty="0">
                      <a:latin typeface="Meiryo UI" panose="020B0604030504040204" pitchFamily="50" charset="-128"/>
                      <a:ea typeface="Meiryo UI" panose="020B0604030504040204" pitchFamily="50" charset="-128"/>
                    </a:rPr>
                    <a:t>都市計画道路　北野都島線</a:t>
                  </a:r>
                </a:p>
              </p:txBody>
            </p:sp>
            <p:sp>
              <p:nvSpPr>
                <p:cNvPr id="75" name="テキスト ボックス 74">
                  <a:extLst>
                    <a:ext uri="{FF2B5EF4-FFF2-40B4-BE49-F238E27FC236}">
                      <a16:creationId xmlns:a16="http://schemas.microsoft.com/office/drawing/2014/main" id="{DC08E96B-C52E-419E-ABDA-25F4E536F4F0}"/>
                    </a:ext>
                  </a:extLst>
                </p:cNvPr>
                <p:cNvSpPr txBox="1"/>
                <p:nvPr/>
              </p:nvSpPr>
              <p:spPr>
                <a:xfrm>
                  <a:off x="350265" y="4253942"/>
                  <a:ext cx="861175" cy="325340"/>
                </a:xfrm>
                <a:prstGeom prst="rect">
                  <a:avLst/>
                </a:prstGeom>
                <a:solidFill>
                  <a:schemeClr val="bg1"/>
                </a:solidFill>
                <a:ln w="15875">
                  <a:solidFill>
                    <a:schemeClr val="tx1"/>
                  </a:solidFill>
                </a:ln>
              </p:spPr>
              <p:txBody>
                <a:bodyPr wrap="none" lIns="72000" tIns="36000" rIns="72000" bIns="36000" rtlCol="0" anchor="ctr">
                  <a:spAutoFit/>
                </a:bodyPr>
                <a:lstStyle/>
                <a:p>
                  <a:pPr algn="ctr"/>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ポンプ場</a:t>
                  </a:r>
                  <a:endParaRPr kumimoji="1"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7" name="直線コネクタ 56">
                  <a:extLst>
                    <a:ext uri="{FF2B5EF4-FFF2-40B4-BE49-F238E27FC236}">
                      <a16:creationId xmlns:a16="http://schemas.microsoft.com/office/drawing/2014/main" id="{BDA6E38A-88FF-41FF-8EB7-A11E7B6C09C8}"/>
                    </a:ext>
                  </a:extLst>
                </p:cNvPr>
                <p:cNvCxnSpPr>
                  <a:cxnSpLocks/>
                </p:cNvCxnSpPr>
                <p:nvPr/>
              </p:nvCxnSpPr>
              <p:spPr>
                <a:xfrm>
                  <a:off x="4211960" y="4866124"/>
                  <a:ext cx="0" cy="2536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AA8B0A6A-71B1-4189-8E11-9DB0FD4F5B61}"/>
                    </a:ext>
                  </a:extLst>
                </p:cNvPr>
                <p:cNvCxnSpPr/>
                <p:nvPr/>
              </p:nvCxnSpPr>
              <p:spPr>
                <a:xfrm>
                  <a:off x="6684448" y="3802385"/>
                  <a:ext cx="0" cy="5251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23CABB83-789D-4813-A3E1-DCDAB1B021EC}"/>
                    </a:ext>
                  </a:extLst>
                </p:cNvPr>
                <p:cNvCxnSpPr>
                  <a:cxnSpLocks/>
                </p:cNvCxnSpPr>
                <p:nvPr/>
              </p:nvCxnSpPr>
              <p:spPr>
                <a:xfrm>
                  <a:off x="5631950" y="4548013"/>
                  <a:ext cx="0" cy="5718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テキスト ボックス 148">
                  <a:extLst>
                    <a:ext uri="{FF2B5EF4-FFF2-40B4-BE49-F238E27FC236}">
                      <a16:creationId xmlns:a16="http://schemas.microsoft.com/office/drawing/2014/main" id="{7A71E629-883C-48CD-BD77-9931BEEF9C00}"/>
                    </a:ext>
                  </a:extLst>
                </p:cNvPr>
                <p:cNvSpPr txBox="1"/>
                <p:nvPr/>
              </p:nvSpPr>
              <p:spPr>
                <a:xfrm rot="19306124">
                  <a:off x="5840933" y="4542763"/>
                  <a:ext cx="1034490" cy="530288"/>
                </a:xfrm>
                <a:prstGeom prst="rect">
                  <a:avLst/>
                </a:prstGeom>
                <a:solidFill>
                  <a:schemeClr val="bg1"/>
                </a:solidFill>
              </p:spPr>
              <p:txBody>
                <a:bodyPr wrap="square" lIns="0" tIns="0" rIns="0" bIns="0" rtlCol="0" anchor="ctr" anchorCtr="0">
                  <a:sp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23</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北島調節池 </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L=1.7km</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0" name="直線矢印コネクタ 149">
                  <a:extLst>
                    <a:ext uri="{FF2B5EF4-FFF2-40B4-BE49-F238E27FC236}">
                      <a16:creationId xmlns:a16="http://schemas.microsoft.com/office/drawing/2014/main" id="{F01D236D-6A5D-4BDF-B5DE-789263789006}"/>
                    </a:ext>
                  </a:extLst>
                </p:cNvPr>
                <p:cNvCxnSpPr>
                  <a:cxnSpLocks/>
                </p:cNvCxnSpPr>
                <p:nvPr/>
              </p:nvCxnSpPr>
              <p:spPr>
                <a:xfrm>
                  <a:off x="4226063" y="4954676"/>
                  <a:ext cx="1405887"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364778AD-772F-4EDD-8C88-26145E254489}"/>
                    </a:ext>
                  </a:extLst>
                </p:cNvPr>
                <p:cNvSpPr txBox="1"/>
                <p:nvPr/>
              </p:nvSpPr>
              <p:spPr>
                <a:xfrm>
                  <a:off x="3918591" y="4508044"/>
                  <a:ext cx="597928" cy="353525"/>
                </a:xfrm>
                <a:prstGeom prst="rect">
                  <a:avLst/>
                </a:prstGeom>
                <a:solidFill>
                  <a:schemeClr val="bg1">
                    <a:alpha val="80000"/>
                  </a:schemeClr>
                </a:solidFill>
                <a:ln w="15875">
                  <a:noFill/>
                </a:ln>
              </p:spPr>
              <p:txBody>
                <a:bodyPr wrap="none" lIns="0" tIns="0" rIns="0" bIns="0" rtlCol="0" anchor="ctr">
                  <a:sp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鶴見立坑</a:t>
                  </a:r>
                </a:p>
              </p:txBody>
            </p:sp>
            <p:cxnSp>
              <p:nvCxnSpPr>
                <p:cNvPr id="158" name="直線コネクタ 157">
                  <a:extLst>
                    <a:ext uri="{FF2B5EF4-FFF2-40B4-BE49-F238E27FC236}">
                      <a16:creationId xmlns:a16="http://schemas.microsoft.com/office/drawing/2014/main" id="{6877BD14-106E-442D-8052-F80CDF40229E}"/>
                    </a:ext>
                  </a:extLst>
                </p:cNvPr>
                <p:cNvCxnSpPr/>
                <p:nvPr/>
              </p:nvCxnSpPr>
              <p:spPr>
                <a:xfrm>
                  <a:off x="7623711" y="7788965"/>
                  <a:ext cx="0" cy="5251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フリーフォーム 105">
                <a:extLst>
                  <a:ext uri="{FF2B5EF4-FFF2-40B4-BE49-F238E27FC236}">
                    <a16:creationId xmlns:a16="http://schemas.microsoft.com/office/drawing/2014/main" id="{CAB956E3-4B33-4742-991F-1E34814BCC80}"/>
                  </a:ext>
                </a:extLst>
              </p:cNvPr>
              <p:cNvSpPr/>
              <p:nvPr/>
            </p:nvSpPr>
            <p:spPr bwMode="auto">
              <a:xfrm>
                <a:off x="2905639" y="3810202"/>
                <a:ext cx="283335" cy="1184856"/>
              </a:xfrm>
              <a:custGeom>
                <a:avLst/>
                <a:gdLst>
                  <a:gd name="connsiteX0" fmla="*/ 12879 w 283335"/>
                  <a:gd name="connsiteY0" fmla="*/ 0 h 1184856"/>
                  <a:gd name="connsiteX1" fmla="*/ 283335 w 283335"/>
                  <a:gd name="connsiteY1" fmla="*/ 12878 h 1184856"/>
                  <a:gd name="connsiteX2" fmla="*/ 270456 w 283335"/>
                  <a:gd name="connsiteY2" fmla="*/ 1146219 h 1184856"/>
                  <a:gd name="connsiteX3" fmla="*/ 154546 w 283335"/>
                  <a:gd name="connsiteY3" fmla="*/ 1184856 h 1184856"/>
                  <a:gd name="connsiteX4" fmla="*/ 0 w 283335"/>
                  <a:gd name="connsiteY4" fmla="*/ 1120462 h 1184856"/>
                  <a:gd name="connsiteX5" fmla="*/ 12879 w 283335"/>
                  <a:gd name="connsiteY5" fmla="*/ 0 h 11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35" h="1184856">
                    <a:moveTo>
                      <a:pt x="12879" y="0"/>
                    </a:moveTo>
                    <a:lnTo>
                      <a:pt x="283335" y="12878"/>
                    </a:lnTo>
                    <a:lnTo>
                      <a:pt x="270456" y="1146219"/>
                    </a:lnTo>
                    <a:lnTo>
                      <a:pt x="154546" y="1184856"/>
                    </a:lnTo>
                    <a:lnTo>
                      <a:pt x="0" y="1120462"/>
                    </a:lnTo>
                    <a:lnTo>
                      <a:pt x="12879" y="0"/>
                    </a:lnTo>
                    <a:close/>
                  </a:path>
                </a:pathLst>
              </a:custGeom>
              <a:solidFill>
                <a:srgbClr val="FF0000">
                  <a:alpha val="84000"/>
                </a:srgbClr>
              </a:solidFill>
              <a:ln w="12700" cap="flat" cmpd="sng">
                <a:solidFill>
                  <a:srgbClr val="FF0000"/>
                </a:solidFill>
                <a:prstDash val="solid"/>
                <a:round/>
                <a:headEnd type="none" w="med" len="med"/>
                <a:tailEnd type="triangle" w="sm" len="lg"/>
              </a:ln>
            </p:spPr>
            <p:txBody>
              <a:bodyPr rtlCol="0" anchor="ctr"/>
              <a:lstStyle/>
              <a:p>
                <a:pPr algn="ctr"/>
                <a:endParaRPr kumimoji="1" lang="ja-JP" altLang="en-US" sz="1200"/>
              </a:p>
            </p:txBody>
          </p:sp>
          <p:sp>
            <p:nvSpPr>
              <p:cNvPr id="30" name="テキスト ボックス 29">
                <a:extLst>
                  <a:ext uri="{FF2B5EF4-FFF2-40B4-BE49-F238E27FC236}">
                    <a16:creationId xmlns:a16="http://schemas.microsoft.com/office/drawing/2014/main" id="{AA0406E3-0586-4EEE-827F-C4416A238DD4}"/>
                  </a:ext>
                </a:extLst>
              </p:cNvPr>
              <p:cNvSpPr txBox="1"/>
              <p:nvPr/>
            </p:nvSpPr>
            <p:spPr bwMode="gray">
              <a:xfrm rot="20820000">
                <a:off x="5431615" y="2415374"/>
                <a:ext cx="197446" cy="987233"/>
              </a:xfrm>
              <a:prstGeom prst="rect">
                <a:avLst/>
              </a:prstGeom>
              <a:solidFill>
                <a:srgbClr val="FFFFFF">
                  <a:alpha val="69804"/>
                </a:srgbClr>
              </a:solidFill>
            </p:spPr>
            <p:txBody>
              <a:bodyPr vert="eaVert" wrap="none" lIns="0" tIns="0" rIns="0" bIns="0" rtlCol="0">
                <a:spAutoFit/>
              </a:bodyPr>
              <a:lstStyle/>
              <a:p>
                <a:r>
                  <a:rPr kumimoji="1" lang="ja-JP" altLang="en-US" sz="900" dirty="0">
                    <a:latin typeface="Meiryo UI" panose="020B0604030504040204" pitchFamily="50" charset="-128"/>
                    <a:ea typeface="Meiryo UI" panose="020B0604030504040204" pitchFamily="50" charset="-128"/>
                  </a:rPr>
                  <a:t>近畿自動車道</a:t>
                </a:r>
              </a:p>
            </p:txBody>
          </p:sp>
          <p:sp>
            <p:nvSpPr>
              <p:cNvPr id="31" name="テキスト ボックス 30">
                <a:extLst>
                  <a:ext uri="{FF2B5EF4-FFF2-40B4-BE49-F238E27FC236}">
                    <a16:creationId xmlns:a16="http://schemas.microsoft.com/office/drawing/2014/main" id="{C2338814-8522-42CF-9986-B1DB359BB258}"/>
                  </a:ext>
                </a:extLst>
              </p:cNvPr>
              <p:cNvSpPr txBox="1"/>
              <p:nvPr/>
            </p:nvSpPr>
            <p:spPr bwMode="gray">
              <a:xfrm rot="21300000">
                <a:off x="6681089" y="2091915"/>
                <a:ext cx="802129" cy="197446"/>
              </a:xfrm>
              <a:prstGeom prst="rect">
                <a:avLst/>
              </a:prstGeom>
              <a:solidFill>
                <a:srgbClr val="FFFFFF">
                  <a:alpha val="69804"/>
                </a:srgbClr>
              </a:solidFill>
            </p:spPr>
            <p:txBody>
              <a:bodyPr vert="horz" wrap="none" lIns="0" tIns="0" rIns="0" bIns="0" rtlCol="0">
                <a:spAutoFit/>
              </a:bodyPr>
              <a:lstStyle/>
              <a:p>
                <a:r>
                  <a:rPr kumimoji="1" lang="ja-JP" altLang="en-US" sz="900" dirty="0">
                    <a:latin typeface="Meiryo UI" panose="020B0604030504040204" pitchFamily="50" charset="-128"/>
                    <a:ea typeface="Meiryo UI" panose="020B0604030504040204" pitchFamily="50" charset="-128"/>
                  </a:rPr>
                  <a:t>国道</a:t>
                </a:r>
                <a:r>
                  <a:rPr kumimoji="1" lang="en-US" altLang="ja-JP" sz="900" dirty="0">
                    <a:latin typeface="Meiryo UI" panose="020B0604030504040204" pitchFamily="50" charset="-128"/>
                    <a:ea typeface="Meiryo UI" panose="020B0604030504040204" pitchFamily="50" charset="-128"/>
                  </a:rPr>
                  <a:t>163</a:t>
                </a:r>
                <a:r>
                  <a:rPr kumimoji="1" lang="ja-JP" altLang="en-US" sz="900" dirty="0">
                    <a:latin typeface="Meiryo UI" panose="020B0604030504040204" pitchFamily="50" charset="-128"/>
                    <a:ea typeface="Meiryo UI" panose="020B0604030504040204" pitchFamily="50" charset="-128"/>
                  </a:rPr>
                  <a:t>号</a:t>
                </a:r>
              </a:p>
            </p:txBody>
          </p:sp>
          <p:sp>
            <p:nvSpPr>
              <p:cNvPr id="32" name="テキスト ボックス 31">
                <a:extLst>
                  <a:ext uri="{FF2B5EF4-FFF2-40B4-BE49-F238E27FC236}">
                    <a16:creationId xmlns:a16="http://schemas.microsoft.com/office/drawing/2014/main" id="{57C70B1E-FD43-4214-9EBF-DDA5238E6E93}"/>
                  </a:ext>
                </a:extLst>
              </p:cNvPr>
              <p:cNvSpPr txBox="1"/>
              <p:nvPr/>
            </p:nvSpPr>
            <p:spPr>
              <a:xfrm>
                <a:off x="3232180" y="4528813"/>
                <a:ext cx="914105" cy="219385"/>
              </a:xfrm>
              <a:prstGeom prst="rect">
                <a:avLst/>
              </a:prstGeom>
              <a:noFill/>
              <a:ln w="15875">
                <a:noFill/>
              </a:ln>
            </p:spPr>
            <p:txBody>
              <a:bodyPr wrap="none" lIns="0" tIns="0" rIns="0" bIns="0" rtlCol="0" anchor="ctr">
                <a:spAutoFit/>
              </a:bodyPr>
              <a:lstStyle/>
              <a:p>
                <a:pPr algn="ctr"/>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鶴見</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調節池</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a:extLst>
                  <a:ext uri="{FF2B5EF4-FFF2-40B4-BE49-F238E27FC236}">
                    <a16:creationId xmlns:a16="http://schemas.microsoft.com/office/drawing/2014/main" id="{C22FACFA-594C-4116-B9D3-AB5146AF25E8}"/>
                  </a:ext>
                </a:extLst>
              </p:cNvPr>
              <p:cNvSpPr txBox="1"/>
              <p:nvPr/>
            </p:nvSpPr>
            <p:spPr>
              <a:xfrm rot="660000">
                <a:off x="1567621" y="4306479"/>
                <a:ext cx="914105" cy="219385"/>
              </a:xfrm>
              <a:prstGeom prst="rect">
                <a:avLst/>
              </a:prstGeom>
              <a:noFill/>
              <a:ln w="15875">
                <a:noFill/>
              </a:ln>
            </p:spPr>
            <p:txBody>
              <a:bodyPr wrap="none" lIns="0" tIns="0" rIns="0" bIns="0" rtlCol="0" anchor="ctr">
                <a:spAutoFit/>
              </a:bodyPr>
              <a:lstStyle/>
              <a:p>
                <a:pPr algn="ctr"/>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都島</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調節池</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BEFD17A2-2249-4A57-95CD-DDAB5F402D6B}"/>
                  </a:ext>
                </a:extLst>
              </p:cNvPr>
              <p:cNvSpPr txBox="1"/>
              <p:nvPr/>
            </p:nvSpPr>
            <p:spPr>
              <a:xfrm>
                <a:off x="5421936" y="4540416"/>
                <a:ext cx="657918" cy="363511"/>
              </a:xfrm>
              <a:prstGeom prst="rect">
                <a:avLst/>
              </a:prstGeom>
              <a:solidFill>
                <a:schemeClr val="bg1">
                  <a:alpha val="80000"/>
                </a:schemeClr>
              </a:solidFill>
              <a:ln w="15875">
                <a:noFill/>
              </a:ln>
            </p:spPr>
            <p:txBody>
              <a:bodyPr wrap="none" lIns="0" tIns="0" rIns="0" bIns="0" rtlCol="0" anchor="ctr">
                <a:sp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古川立坑</a:t>
                </a:r>
              </a:p>
            </p:txBody>
          </p:sp>
          <p:sp>
            <p:nvSpPr>
              <p:cNvPr id="35" name="テキスト ボックス 34">
                <a:extLst>
                  <a:ext uri="{FF2B5EF4-FFF2-40B4-BE49-F238E27FC236}">
                    <a16:creationId xmlns:a16="http://schemas.microsoft.com/office/drawing/2014/main" id="{56189D6E-8348-4B0A-A70A-85594B9B1F8D}"/>
                  </a:ext>
                </a:extLst>
              </p:cNvPr>
              <p:cNvSpPr txBox="1"/>
              <p:nvPr/>
            </p:nvSpPr>
            <p:spPr>
              <a:xfrm>
                <a:off x="6469329" y="3856416"/>
                <a:ext cx="657918" cy="363511"/>
              </a:xfrm>
              <a:prstGeom prst="rect">
                <a:avLst/>
              </a:prstGeom>
              <a:solidFill>
                <a:schemeClr val="bg1">
                  <a:alpha val="80000"/>
                </a:schemeClr>
              </a:solidFill>
              <a:ln w="15875">
                <a:noFill/>
              </a:ln>
            </p:spPr>
            <p:txBody>
              <a:bodyPr wrap="none" lIns="0" tIns="0" rIns="0" bIns="0" rtlCol="0" anchor="ctr">
                <a:sp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北島立坑</a:t>
                </a:r>
              </a:p>
            </p:txBody>
          </p:sp>
          <p:sp>
            <p:nvSpPr>
              <p:cNvPr id="36" name="テキスト ボックス 35">
                <a:extLst>
                  <a:ext uri="{FF2B5EF4-FFF2-40B4-BE49-F238E27FC236}">
                    <a16:creationId xmlns:a16="http://schemas.microsoft.com/office/drawing/2014/main" id="{29871599-B3E2-44CB-BD5D-78E666234BD0}"/>
                  </a:ext>
                </a:extLst>
              </p:cNvPr>
              <p:cNvSpPr txBox="1"/>
              <p:nvPr/>
            </p:nvSpPr>
            <p:spPr>
              <a:xfrm>
                <a:off x="7441329" y="3064415"/>
                <a:ext cx="657918" cy="363511"/>
              </a:xfrm>
              <a:prstGeom prst="rect">
                <a:avLst/>
              </a:prstGeom>
              <a:solidFill>
                <a:schemeClr val="bg1">
                  <a:alpha val="80000"/>
                </a:schemeClr>
              </a:solidFill>
              <a:ln w="15875">
                <a:noFill/>
              </a:ln>
            </p:spPr>
            <p:txBody>
              <a:bodyPr wrap="none" lIns="0" tIns="0" rIns="0" bIns="0" rtlCol="0" anchor="ctr">
                <a:sp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萱島立坑</a:t>
                </a:r>
              </a:p>
            </p:txBody>
          </p:sp>
          <p:sp>
            <p:nvSpPr>
              <p:cNvPr id="37" name="テキスト ボックス 36">
                <a:extLst>
                  <a:ext uri="{FF2B5EF4-FFF2-40B4-BE49-F238E27FC236}">
                    <a16:creationId xmlns:a16="http://schemas.microsoft.com/office/drawing/2014/main" id="{CF45A079-45DF-44A6-B187-E8F541362627}"/>
                  </a:ext>
                </a:extLst>
              </p:cNvPr>
              <p:cNvSpPr txBox="1"/>
              <p:nvPr/>
            </p:nvSpPr>
            <p:spPr>
              <a:xfrm>
                <a:off x="8053329" y="2743515"/>
                <a:ext cx="657918" cy="36351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讃良立坑</a:t>
                </a:r>
              </a:p>
            </p:txBody>
          </p:sp>
          <p:sp>
            <p:nvSpPr>
              <p:cNvPr id="38" name="テキスト ボックス 37">
                <a:extLst>
                  <a:ext uri="{FF2B5EF4-FFF2-40B4-BE49-F238E27FC236}">
                    <a16:creationId xmlns:a16="http://schemas.microsoft.com/office/drawing/2014/main" id="{38AF51F7-F1A6-4F59-8412-2025EF5B9EB6}"/>
                  </a:ext>
                </a:extLst>
              </p:cNvPr>
              <p:cNvSpPr txBox="1"/>
              <p:nvPr/>
            </p:nvSpPr>
            <p:spPr>
              <a:xfrm>
                <a:off x="5303416" y="1973841"/>
                <a:ext cx="657918" cy="363511"/>
              </a:xfrm>
              <a:prstGeom prst="rect">
                <a:avLst/>
              </a:prstGeom>
              <a:solidFill>
                <a:srgbClr val="FFFFFF">
                  <a:alpha val="80000"/>
                </a:srgb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29</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松生</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立坑</a:t>
                </a:r>
              </a:p>
            </p:txBody>
          </p:sp>
          <p:sp>
            <p:nvSpPr>
              <p:cNvPr id="39" name="楕円 38">
                <a:extLst>
                  <a:ext uri="{FF2B5EF4-FFF2-40B4-BE49-F238E27FC236}">
                    <a16:creationId xmlns:a16="http://schemas.microsoft.com/office/drawing/2014/main" id="{2A29DC01-263B-4C73-828C-464A8DD063C4}"/>
                  </a:ext>
                </a:extLst>
              </p:cNvPr>
              <p:cNvSpPr/>
              <p:nvPr/>
            </p:nvSpPr>
            <p:spPr>
              <a:xfrm>
                <a:off x="5241355" y="2377621"/>
                <a:ext cx="151039" cy="168843"/>
              </a:xfrm>
              <a:prstGeom prst="ellipse">
                <a:avLst/>
              </a:prstGeom>
              <a:solidFill>
                <a:srgbClr val="FCD685"/>
              </a:solid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0" name="楕円 39">
                <a:extLst>
                  <a:ext uri="{FF2B5EF4-FFF2-40B4-BE49-F238E27FC236}">
                    <a16:creationId xmlns:a16="http://schemas.microsoft.com/office/drawing/2014/main" id="{D0497F87-DEEE-4CBD-80E0-7EE0357785D1}"/>
                  </a:ext>
                </a:extLst>
              </p:cNvPr>
              <p:cNvSpPr/>
              <p:nvPr/>
            </p:nvSpPr>
            <p:spPr>
              <a:xfrm>
                <a:off x="4295113" y="3159060"/>
                <a:ext cx="176934" cy="179444"/>
              </a:xfrm>
              <a:prstGeom prst="ellipse">
                <a:avLst/>
              </a:prstGeom>
              <a:solidFill>
                <a:srgbClr val="FCD685"/>
              </a:solid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1" name="テキスト ボックス 40">
                <a:extLst>
                  <a:ext uri="{FF2B5EF4-FFF2-40B4-BE49-F238E27FC236}">
                    <a16:creationId xmlns:a16="http://schemas.microsoft.com/office/drawing/2014/main" id="{86BFC42D-DF1D-4FD0-A82D-475BEB47E9AF}"/>
                  </a:ext>
                </a:extLst>
              </p:cNvPr>
              <p:cNvSpPr txBox="1"/>
              <p:nvPr/>
            </p:nvSpPr>
            <p:spPr>
              <a:xfrm>
                <a:off x="4481411" y="2842551"/>
                <a:ext cx="657918" cy="363511"/>
              </a:xfrm>
              <a:prstGeom prst="rect">
                <a:avLst/>
              </a:prstGeom>
              <a:solidFill>
                <a:srgbClr val="FFFFFF">
                  <a:alpha val="80000"/>
                </a:srgb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29</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守口</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立坑</a:t>
                </a:r>
              </a:p>
            </p:txBody>
          </p:sp>
        </p:grpSp>
        <p:sp>
          <p:nvSpPr>
            <p:cNvPr id="25" name="テキスト ボックス 24">
              <a:extLst>
                <a:ext uri="{FF2B5EF4-FFF2-40B4-BE49-F238E27FC236}">
                  <a16:creationId xmlns:a16="http://schemas.microsoft.com/office/drawing/2014/main" id="{DB876DB2-E71B-4F94-AECE-5F8F40CF1F0F}"/>
                </a:ext>
              </a:extLst>
            </p:cNvPr>
            <p:cNvSpPr txBox="1"/>
            <p:nvPr/>
          </p:nvSpPr>
          <p:spPr bwMode="gray">
            <a:xfrm rot="1320000">
              <a:off x="6483915" y="1992527"/>
              <a:ext cx="197446" cy="329077"/>
            </a:xfrm>
            <a:prstGeom prst="rect">
              <a:avLst/>
            </a:prstGeom>
            <a:solidFill>
              <a:srgbClr val="FFFFFF">
                <a:alpha val="69804"/>
              </a:srgbClr>
            </a:solidFill>
          </p:spPr>
          <p:txBody>
            <a:bodyPr vert="eaVert" wrap="none" lIns="0" tIns="0" rIns="0" bIns="0" rtlCol="0">
              <a:spAutoFit/>
            </a:bodyPr>
            <a:lstStyle/>
            <a:p>
              <a:r>
                <a:rPr kumimoji="1" lang="ja-JP" altLang="en-US" sz="900" dirty="0">
                  <a:latin typeface="Meiryo UI" panose="020B0604030504040204" pitchFamily="50" charset="-128"/>
                  <a:ea typeface="Meiryo UI" panose="020B0604030504040204" pitchFamily="50" charset="-128"/>
                </a:rPr>
                <a:t>古川</a:t>
              </a:r>
            </a:p>
          </p:txBody>
        </p:sp>
        <p:sp>
          <p:nvSpPr>
            <p:cNvPr id="26" name="テキスト ボックス 25">
              <a:extLst>
                <a:ext uri="{FF2B5EF4-FFF2-40B4-BE49-F238E27FC236}">
                  <a16:creationId xmlns:a16="http://schemas.microsoft.com/office/drawing/2014/main" id="{6B0FAAC2-7801-4D7E-821A-E66B5FF517AF}"/>
                </a:ext>
              </a:extLst>
            </p:cNvPr>
            <p:cNvSpPr txBox="1"/>
            <p:nvPr/>
          </p:nvSpPr>
          <p:spPr bwMode="gray">
            <a:xfrm>
              <a:off x="7246945" y="1575890"/>
              <a:ext cx="197446" cy="493617"/>
            </a:xfrm>
            <a:prstGeom prst="rect">
              <a:avLst/>
            </a:prstGeom>
            <a:solidFill>
              <a:srgbClr val="FFFFFF">
                <a:alpha val="69804"/>
              </a:srgbClr>
            </a:solidFill>
          </p:spPr>
          <p:txBody>
            <a:bodyPr vert="eaVert" wrap="none" lIns="0" tIns="0" rIns="0" bIns="0" rtlCol="0">
              <a:spAutoFit/>
            </a:bodyPr>
            <a:lstStyle/>
            <a:p>
              <a:r>
                <a:rPr lang="ja-JP" altLang="en-US" sz="900" dirty="0">
                  <a:latin typeface="Meiryo UI" panose="020B0604030504040204" pitchFamily="50" charset="-128"/>
                  <a:ea typeface="Meiryo UI" panose="020B0604030504040204" pitchFamily="50" charset="-128"/>
                </a:rPr>
                <a:t>寝屋川</a:t>
              </a:r>
              <a:endParaRPr kumimoji="1" lang="ja-JP" altLang="en-US" sz="900" dirty="0">
                <a:latin typeface="Meiryo UI" panose="020B0604030504040204" pitchFamily="50" charset="-128"/>
                <a:ea typeface="Meiryo UI" panose="020B0604030504040204" pitchFamily="50" charset="-128"/>
              </a:endParaRPr>
            </a:p>
          </p:txBody>
        </p:sp>
      </p:grpSp>
      <p:grpSp>
        <p:nvGrpSpPr>
          <p:cNvPr id="77" name="グループ化 8">
            <a:extLst>
              <a:ext uri="{FF2B5EF4-FFF2-40B4-BE49-F238E27FC236}">
                <a16:creationId xmlns:a16="http://schemas.microsoft.com/office/drawing/2014/main" id="{C3A1CA4C-5E11-4A3E-83FA-E57CA1CA0DD7}"/>
              </a:ext>
            </a:extLst>
          </p:cNvPr>
          <p:cNvGrpSpPr>
            <a:grpSpLocks/>
          </p:cNvGrpSpPr>
          <p:nvPr/>
        </p:nvGrpSpPr>
        <p:grpSpPr bwMode="auto">
          <a:xfrm>
            <a:off x="803489" y="4118476"/>
            <a:ext cx="5713653" cy="2646457"/>
            <a:chOff x="208800" y="1624864"/>
            <a:chExt cx="8726401" cy="4041609"/>
          </a:xfrm>
        </p:grpSpPr>
        <p:pic>
          <p:nvPicPr>
            <p:cNvPr id="78" name="Picture 3" descr="南部地下パース">
              <a:extLst>
                <a:ext uri="{FF2B5EF4-FFF2-40B4-BE49-F238E27FC236}">
                  <a16:creationId xmlns:a16="http://schemas.microsoft.com/office/drawing/2014/main" id="{8E964C47-F859-4A66-8285-DEBB0B8BC0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467" b="12153"/>
            <a:stretch/>
          </p:blipFill>
          <p:spPr bwMode="auto">
            <a:xfrm>
              <a:off x="208800" y="1624864"/>
              <a:ext cx="8726401" cy="404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sp>
          <p:nvSpPr>
            <p:cNvPr id="79" name="Text Box 4">
              <a:extLst>
                <a:ext uri="{FF2B5EF4-FFF2-40B4-BE49-F238E27FC236}">
                  <a16:creationId xmlns:a16="http://schemas.microsoft.com/office/drawing/2014/main" id="{D0BA6BE8-2CE4-4768-A38A-1ABD27A8222F}"/>
                </a:ext>
              </a:extLst>
            </p:cNvPr>
            <p:cNvSpPr txBox="1">
              <a:spLocks noChangeArrowheads="1"/>
            </p:cNvSpPr>
            <p:nvPr/>
          </p:nvSpPr>
          <p:spPr bwMode="gray">
            <a:xfrm rot="900000">
              <a:off x="1139899" y="2897318"/>
              <a:ext cx="219955" cy="549850"/>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900">
                  <a:latin typeface="Meiryo UI" panose="020B0604030504040204" pitchFamily="50" charset="-128"/>
                  <a:ea typeface="Meiryo UI" panose="020B0604030504040204" pitchFamily="50" charset="-128"/>
                </a:rPr>
                <a:t>木津川</a:t>
              </a:r>
            </a:p>
          </p:txBody>
        </p:sp>
        <p:sp>
          <p:nvSpPr>
            <p:cNvPr id="80" name="Freeform 16">
              <a:extLst>
                <a:ext uri="{FF2B5EF4-FFF2-40B4-BE49-F238E27FC236}">
                  <a16:creationId xmlns:a16="http://schemas.microsoft.com/office/drawing/2014/main" id="{5959BE08-99E0-4447-9461-E5C20C518C54}"/>
                </a:ext>
              </a:extLst>
            </p:cNvPr>
            <p:cNvSpPr>
              <a:spLocks/>
            </p:cNvSpPr>
            <p:nvPr/>
          </p:nvSpPr>
          <p:spPr bwMode="gray">
            <a:xfrm>
              <a:off x="5442316" y="4185945"/>
              <a:ext cx="1887966" cy="439881"/>
            </a:xfrm>
            <a:custGeom>
              <a:avLst/>
              <a:gdLst>
                <a:gd name="T0" fmla="*/ 390303554 w 10000"/>
                <a:gd name="T1" fmla="*/ 209521858 h 10000"/>
                <a:gd name="T2" fmla="*/ 2147483646 w 10000"/>
                <a:gd name="T3" fmla="*/ 316892189 h 10000"/>
                <a:gd name="T4" fmla="*/ 2147483646 w 10000"/>
                <a:gd name="T5" fmla="*/ 252432972 h 10000"/>
                <a:gd name="T6" fmla="*/ 2147483646 w 10000"/>
                <a:gd name="T7" fmla="*/ 0 h 10000"/>
                <a:gd name="T8" fmla="*/ 2147483646 w 10000"/>
                <a:gd name="T9" fmla="*/ 338253696 h 10000"/>
                <a:gd name="T10" fmla="*/ 2147483646 w 10000"/>
                <a:gd name="T11" fmla="*/ 603106495 h 10000"/>
                <a:gd name="T12" fmla="*/ 2147483646 w 10000"/>
                <a:gd name="T13" fmla="*/ 620991360 h 10000"/>
                <a:gd name="T14" fmla="*/ 0 w 10000"/>
                <a:gd name="T15" fmla="*/ 495798890 h 10000"/>
                <a:gd name="T16" fmla="*/ 390303554 w 10000"/>
                <a:gd name="T17" fmla="*/ 209521858 h 1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00" h="10000">
                  <a:moveTo>
                    <a:pt x="58" y="3374"/>
                  </a:moveTo>
                  <a:lnTo>
                    <a:pt x="3601" y="5103"/>
                  </a:lnTo>
                  <a:lnTo>
                    <a:pt x="6854" y="4065"/>
                  </a:lnTo>
                  <a:lnTo>
                    <a:pt x="10000" y="0"/>
                  </a:lnTo>
                  <a:cubicBezTo>
                    <a:pt x="9987" y="1815"/>
                    <a:pt x="9974" y="3631"/>
                    <a:pt x="9961" y="5447"/>
                  </a:cubicBezTo>
                  <a:lnTo>
                    <a:pt x="6738" y="9712"/>
                  </a:lnTo>
                  <a:lnTo>
                    <a:pt x="3543" y="10000"/>
                  </a:lnTo>
                  <a:lnTo>
                    <a:pt x="0" y="7984"/>
                  </a:lnTo>
                  <a:cubicBezTo>
                    <a:pt x="19" y="6447"/>
                    <a:pt x="38" y="4911"/>
                    <a:pt x="58" y="3374"/>
                  </a:cubicBez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sz="1200"/>
            </a:p>
          </p:txBody>
        </p:sp>
        <p:sp>
          <p:nvSpPr>
            <p:cNvPr id="81" name="Freeform 15">
              <a:extLst>
                <a:ext uri="{FF2B5EF4-FFF2-40B4-BE49-F238E27FC236}">
                  <a16:creationId xmlns:a16="http://schemas.microsoft.com/office/drawing/2014/main" id="{D41ED09A-A675-4AFE-8B65-18657BC053A2}"/>
                </a:ext>
              </a:extLst>
            </p:cNvPr>
            <p:cNvSpPr>
              <a:spLocks/>
            </p:cNvSpPr>
            <p:nvPr/>
          </p:nvSpPr>
          <p:spPr bwMode="gray">
            <a:xfrm>
              <a:off x="7261429" y="3722851"/>
              <a:ext cx="197999" cy="875154"/>
            </a:xfrm>
            <a:custGeom>
              <a:avLst/>
              <a:gdLst>
                <a:gd name="T0" fmla="*/ 0 w 102"/>
                <a:gd name="T1" fmla="*/ 2147483646 h 516"/>
                <a:gd name="T2" fmla="*/ 2147483646 w 102"/>
                <a:gd name="T3" fmla="*/ 0 h 516"/>
                <a:gd name="T4" fmla="*/ 2147483646 w 102"/>
                <a:gd name="T5" fmla="*/ 2147483646 h 516"/>
                <a:gd name="T6" fmla="*/ 2147483646 w 102"/>
                <a:gd name="T7" fmla="*/ 2147483646 h 516"/>
                <a:gd name="T8" fmla="*/ 0 w 102"/>
                <a:gd name="T9" fmla="*/ 2147483646 h 516"/>
                <a:gd name="T10" fmla="*/ 0 w 102"/>
                <a:gd name="T11" fmla="*/ 214748364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 h="516">
                  <a:moveTo>
                    <a:pt x="0" y="42"/>
                  </a:moveTo>
                  <a:lnTo>
                    <a:pt x="102" y="0"/>
                  </a:lnTo>
                  <a:lnTo>
                    <a:pt x="102" y="492"/>
                  </a:lnTo>
                  <a:lnTo>
                    <a:pt x="36" y="516"/>
                  </a:lnTo>
                  <a:lnTo>
                    <a:pt x="0" y="486"/>
                  </a:lnTo>
                  <a:lnTo>
                    <a:pt x="0" y="42"/>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82" name="Freeform 20">
              <a:extLst>
                <a:ext uri="{FF2B5EF4-FFF2-40B4-BE49-F238E27FC236}">
                  <a16:creationId xmlns:a16="http://schemas.microsoft.com/office/drawing/2014/main" id="{3631A9AC-8906-41A2-8043-D5DBA63F10A5}"/>
                </a:ext>
              </a:extLst>
            </p:cNvPr>
            <p:cNvSpPr>
              <a:spLocks/>
            </p:cNvSpPr>
            <p:nvPr/>
          </p:nvSpPr>
          <p:spPr bwMode="gray">
            <a:xfrm>
              <a:off x="8565267" y="2132880"/>
              <a:ext cx="148566" cy="755246"/>
            </a:xfrm>
            <a:custGeom>
              <a:avLst/>
              <a:gdLst>
                <a:gd name="T0" fmla="*/ 0 w 10000"/>
                <a:gd name="T1" fmla="*/ 1399767530 h 11113"/>
                <a:gd name="T2" fmla="*/ 25476451 w 10000"/>
                <a:gd name="T3" fmla="*/ 0 h 11113"/>
                <a:gd name="T4" fmla="*/ 29859840 w 10000"/>
                <a:gd name="T5" fmla="*/ 2147483646 h 11113"/>
                <a:gd name="T6" fmla="*/ 4977677 w 10000"/>
                <a:gd name="T7" fmla="*/ 2147483646 h 11113"/>
                <a:gd name="T8" fmla="*/ 0 w 10000"/>
                <a:gd name="T9" fmla="*/ 1399767530 h 11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1113">
                  <a:moveTo>
                    <a:pt x="0" y="3867"/>
                  </a:moveTo>
                  <a:lnTo>
                    <a:pt x="8532" y="0"/>
                  </a:lnTo>
                  <a:lnTo>
                    <a:pt x="10000" y="11113"/>
                  </a:lnTo>
                  <a:lnTo>
                    <a:pt x="1667" y="11113"/>
                  </a:lnTo>
                  <a:lnTo>
                    <a:pt x="0" y="3867"/>
                  </a:lnTo>
                  <a:close/>
                </a:path>
              </a:pathLst>
            </a:custGeom>
            <a:solidFill>
              <a:srgbClr val="FFC000">
                <a:alpha val="63136"/>
              </a:srgbClr>
            </a:solidFill>
            <a:ln>
              <a:noFill/>
            </a:ln>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Lst>
          </p:spPr>
          <p:txBody>
            <a:bodyPr>
              <a:noAutofit/>
            </a:bodyPr>
            <a:lstStyle/>
            <a:p>
              <a:endParaRPr lang="ja-JP" altLang="en-US" sz="1200"/>
            </a:p>
          </p:txBody>
        </p:sp>
        <p:sp>
          <p:nvSpPr>
            <p:cNvPr id="83" name="Freeform 21">
              <a:extLst>
                <a:ext uri="{FF2B5EF4-FFF2-40B4-BE49-F238E27FC236}">
                  <a16:creationId xmlns:a16="http://schemas.microsoft.com/office/drawing/2014/main" id="{466560E2-F39F-4FBC-B0CC-BF109A5EC052}"/>
                </a:ext>
              </a:extLst>
            </p:cNvPr>
            <p:cNvSpPr>
              <a:spLocks/>
            </p:cNvSpPr>
            <p:nvPr/>
          </p:nvSpPr>
          <p:spPr bwMode="gray">
            <a:xfrm rot="20202583">
              <a:off x="7897020" y="2815829"/>
              <a:ext cx="850980" cy="673954"/>
            </a:xfrm>
            <a:custGeom>
              <a:avLst/>
              <a:gdLst>
                <a:gd name="T0" fmla="*/ 0 w 11430"/>
                <a:gd name="T1" fmla="*/ 2147483646 h 11434"/>
                <a:gd name="T2" fmla="*/ 666860457 w 11430"/>
                <a:gd name="T3" fmla="*/ 2147483646 h 11434"/>
                <a:gd name="T4" fmla="*/ 1205282409 w 11430"/>
                <a:gd name="T5" fmla="*/ 0 h 11434"/>
                <a:gd name="T6" fmla="*/ 1161309685 w 11430"/>
                <a:gd name="T7" fmla="*/ 1622368405 h 11434"/>
                <a:gd name="T8" fmla="*/ 619303134 w 11430"/>
                <a:gd name="T9" fmla="*/ 2147483646 h 11434"/>
                <a:gd name="T10" fmla="*/ 43129039 w 11430"/>
                <a:gd name="T11" fmla="*/ 2147483646 h 11434"/>
                <a:gd name="T12" fmla="*/ 0 w 11430"/>
                <a:gd name="T13" fmla="*/ 2147483646 h 11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30" h="11434">
                  <a:moveTo>
                    <a:pt x="0" y="9053"/>
                  </a:moveTo>
                  <a:lnTo>
                    <a:pt x="6324" y="4713"/>
                  </a:lnTo>
                  <a:lnTo>
                    <a:pt x="11430" y="0"/>
                  </a:lnTo>
                  <a:lnTo>
                    <a:pt x="11013" y="2851"/>
                  </a:lnTo>
                  <a:lnTo>
                    <a:pt x="5873" y="7245"/>
                  </a:lnTo>
                  <a:lnTo>
                    <a:pt x="409" y="11434"/>
                  </a:lnTo>
                  <a:cubicBezTo>
                    <a:pt x="273" y="10640"/>
                    <a:pt x="136" y="9847"/>
                    <a:pt x="0" y="9053"/>
                  </a:cubicBezTo>
                  <a:close/>
                </a:path>
              </a:pathLst>
            </a:custGeom>
            <a:solidFill>
              <a:srgbClr val="FFC000">
                <a:alpha val="63136"/>
              </a:srgbClr>
            </a:solidFill>
            <a:ln>
              <a:noFill/>
            </a:ln>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Lst>
          </p:spPr>
          <p:txBody>
            <a:bodyPr wrap="square">
              <a:spAutoFit/>
            </a:bodyPr>
            <a:lstStyle/>
            <a:p>
              <a:endParaRPr lang="ja-JP" altLang="en-US" sz="1200"/>
            </a:p>
          </p:txBody>
        </p:sp>
        <p:sp>
          <p:nvSpPr>
            <p:cNvPr id="84" name="Freeform 40">
              <a:extLst>
                <a:ext uri="{FF2B5EF4-FFF2-40B4-BE49-F238E27FC236}">
                  <a16:creationId xmlns:a16="http://schemas.microsoft.com/office/drawing/2014/main" id="{D7179BB0-70CA-42E9-A8C0-ABF63DC4BB89}"/>
                </a:ext>
              </a:extLst>
            </p:cNvPr>
            <p:cNvSpPr>
              <a:spLocks/>
            </p:cNvSpPr>
            <p:nvPr/>
          </p:nvSpPr>
          <p:spPr bwMode="gray">
            <a:xfrm>
              <a:off x="4632848" y="4199751"/>
              <a:ext cx="684001" cy="290420"/>
            </a:xfrm>
            <a:custGeom>
              <a:avLst/>
              <a:gdLst>
                <a:gd name="T0" fmla="*/ 2147483646 w 384"/>
                <a:gd name="T1" fmla="*/ 2147483646 h 150"/>
                <a:gd name="T2" fmla="*/ 0 w 384"/>
                <a:gd name="T3" fmla="*/ 0 h 150"/>
                <a:gd name="T4" fmla="*/ 2147483646 w 384"/>
                <a:gd name="T5" fmla="*/ 2147483646 h 150"/>
                <a:gd name="T6" fmla="*/ 2147483646 w 384"/>
                <a:gd name="T7" fmla="*/ 2147483646 h 150"/>
                <a:gd name="T8" fmla="*/ 2147483646 w 384"/>
                <a:gd name="T9" fmla="*/ 2147483646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50">
                  <a:moveTo>
                    <a:pt x="6" y="90"/>
                  </a:moveTo>
                  <a:lnTo>
                    <a:pt x="0" y="0"/>
                  </a:lnTo>
                  <a:lnTo>
                    <a:pt x="384" y="54"/>
                  </a:lnTo>
                  <a:lnTo>
                    <a:pt x="384" y="150"/>
                  </a:lnTo>
                  <a:lnTo>
                    <a:pt x="6" y="90"/>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85" name="Freeform 37">
              <a:extLst>
                <a:ext uri="{FF2B5EF4-FFF2-40B4-BE49-F238E27FC236}">
                  <a16:creationId xmlns:a16="http://schemas.microsoft.com/office/drawing/2014/main" id="{593E3144-DF9F-4EAE-A527-EDD21DFAAA88}"/>
                </a:ext>
              </a:extLst>
            </p:cNvPr>
            <p:cNvSpPr>
              <a:spLocks/>
            </p:cNvSpPr>
            <p:nvPr/>
          </p:nvSpPr>
          <p:spPr bwMode="gray">
            <a:xfrm>
              <a:off x="5278538" y="3643230"/>
              <a:ext cx="234001" cy="1178860"/>
            </a:xfrm>
            <a:custGeom>
              <a:avLst/>
              <a:gdLst>
                <a:gd name="T0" fmla="*/ 0 w 114"/>
                <a:gd name="T1" fmla="*/ 0 h 663"/>
                <a:gd name="T2" fmla="*/ 2147483646 w 114"/>
                <a:gd name="T3" fmla="*/ 2147483646 h 663"/>
                <a:gd name="T4" fmla="*/ 2147483646 w 114"/>
                <a:gd name="T5" fmla="*/ 2147483646 h 663"/>
                <a:gd name="T6" fmla="*/ 2147483646 w 114"/>
                <a:gd name="T7" fmla="*/ 2147483646 h 663"/>
                <a:gd name="T8" fmla="*/ 2147483646 w 114"/>
                <a:gd name="T9" fmla="*/ 2147483646 h 663"/>
                <a:gd name="T10" fmla="*/ 0 w 114"/>
                <a:gd name="T11" fmla="*/ 0 h 6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663">
                  <a:moveTo>
                    <a:pt x="0" y="0"/>
                  </a:moveTo>
                  <a:lnTo>
                    <a:pt x="108" y="24"/>
                  </a:lnTo>
                  <a:lnTo>
                    <a:pt x="114" y="642"/>
                  </a:lnTo>
                  <a:lnTo>
                    <a:pt x="79" y="663"/>
                  </a:lnTo>
                  <a:lnTo>
                    <a:pt x="1" y="651"/>
                  </a:lnTo>
                  <a:lnTo>
                    <a:pt x="0" y="0"/>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86" name="Freeform 44">
              <a:extLst>
                <a:ext uri="{FF2B5EF4-FFF2-40B4-BE49-F238E27FC236}">
                  <a16:creationId xmlns:a16="http://schemas.microsoft.com/office/drawing/2014/main" id="{D9F7FD28-5264-4526-89F4-487A1E1C7727}"/>
                </a:ext>
              </a:extLst>
            </p:cNvPr>
            <p:cNvSpPr>
              <a:spLocks/>
            </p:cNvSpPr>
            <p:nvPr/>
          </p:nvSpPr>
          <p:spPr bwMode="gray">
            <a:xfrm>
              <a:off x="5432299" y="3998748"/>
              <a:ext cx="215901" cy="439881"/>
            </a:xfrm>
            <a:custGeom>
              <a:avLst/>
              <a:gdLst>
                <a:gd name="T0" fmla="*/ 2147483646 w 203"/>
                <a:gd name="T1" fmla="*/ 2147483646 h 230"/>
                <a:gd name="T2" fmla="*/ 0 w 203"/>
                <a:gd name="T3" fmla="*/ 2147483646 h 230"/>
                <a:gd name="T4" fmla="*/ 2147483646 w 203"/>
                <a:gd name="T5" fmla="*/ 0 h 230"/>
                <a:gd name="T6" fmla="*/ 2147483646 w 203"/>
                <a:gd name="T7" fmla="*/ 2147483646 h 230"/>
                <a:gd name="T8" fmla="*/ 2147483646 w 203"/>
                <a:gd name="T9" fmla="*/ 2147483646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230">
                  <a:moveTo>
                    <a:pt x="38" y="230"/>
                  </a:moveTo>
                  <a:lnTo>
                    <a:pt x="0" y="145"/>
                  </a:lnTo>
                  <a:lnTo>
                    <a:pt x="203" y="0"/>
                  </a:lnTo>
                  <a:lnTo>
                    <a:pt x="203" y="96"/>
                  </a:lnTo>
                  <a:lnTo>
                    <a:pt x="38" y="230"/>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sz="1200"/>
            </a:p>
          </p:txBody>
        </p:sp>
        <p:sp>
          <p:nvSpPr>
            <p:cNvPr id="87" name="Freeform 41">
              <a:extLst>
                <a:ext uri="{FF2B5EF4-FFF2-40B4-BE49-F238E27FC236}">
                  <a16:creationId xmlns:a16="http://schemas.microsoft.com/office/drawing/2014/main" id="{8744842F-709A-40E8-B3DB-8AE28AE5CB51}"/>
                </a:ext>
              </a:extLst>
            </p:cNvPr>
            <p:cNvSpPr>
              <a:spLocks/>
            </p:cNvSpPr>
            <p:nvPr/>
          </p:nvSpPr>
          <p:spPr bwMode="gray">
            <a:xfrm>
              <a:off x="3820599" y="4111307"/>
              <a:ext cx="648001" cy="266792"/>
            </a:xfrm>
            <a:custGeom>
              <a:avLst/>
              <a:gdLst>
                <a:gd name="T0" fmla="*/ 0 w 366"/>
                <a:gd name="T1" fmla="*/ 2147483646 h 144"/>
                <a:gd name="T2" fmla="*/ 2147483646 w 366"/>
                <a:gd name="T3" fmla="*/ 0 h 144"/>
                <a:gd name="T4" fmla="*/ 2147483646 w 366"/>
                <a:gd name="T5" fmla="*/ 2147483646 h 144"/>
                <a:gd name="T6" fmla="*/ 2147483646 w 366"/>
                <a:gd name="T7" fmla="*/ 2147483646 h 144"/>
                <a:gd name="T8" fmla="*/ 0 w 366"/>
                <a:gd name="T9" fmla="*/ 2147483646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 h="144">
                  <a:moveTo>
                    <a:pt x="0" y="96"/>
                  </a:moveTo>
                  <a:lnTo>
                    <a:pt x="6" y="0"/>
                  </a:lnTo>
                  <a:lnTo>
                    <a:pt x="366" y="42"/>
                  </a:lnTo>
                  <a:lnTo>
                    <a:pt x="366" y="144"/>
                  </a:lnTo>
                  <a:lnTo>
                    <a:pt x="0" y="96"/>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88" name="Freeform 42">
              <a:extLst>
                <a:ext uri="{FF2B5EF4-FFF2-40B4-BE49-F238E27FC236}">
                  <a16:creationId xmlns:a16="http://schemas.microsoft.com/office/drawing/2014/main" id="{DAA9351C-7A2C-4539-8742-6B8E55AEF965}"/>
                </a:ext>
              </a:extLst>
            </p:cNvPr>
            <p:cNvSpPr>
              <a:spLocks/>
            </p:cNvSpPr>
            <p:nvPr/>
          </p:nvSpPr>
          <p:spPr bwMode="gray">
            <a:xfrm>
              <a:off x="2908476" y="4086348"/>
              <a:ext cx="809625" cy="214402"/>
            </a:xfrm>
            <a:custGeom>
              <a:avLst/>
              <a:gdLst>
                <a:gd name="T0" fmla="*/ 2147483646 w 510"/>
                <a:gd name="T1" fmla="*/ 2147483646 h 108"/>
                <a:gd name="T2" fmla="*/ 2147483646 w 510"/>
                <a:gd name="T3" fmla="*/ 2147483646 h 108"/>
                <a:gd name="T4" fmla="*/ 0 w 510"/>
                <a:gd name="T5" fmla="*/ 2147483646 h 108"/>
                <a:gd name="T6" fmla="*/ 2147483646 w 510"/>
                <a:gd name="T7" fmla="*/ 0 h 108"/>
                <a:gd name="T8" fmla="*/ 2147483646 w 510"/>
                <a:gd name="T9" fmla="*/ 2147483646 h 108"/>
                <a:gd name="T10" fmla="*/ 2147483646 w 510"/>
                <a:gd name="T11" fmla="*/ 2147483646 h 108"/>
                <a:gd name="T12" fmla="*/ 2147483646 w 510"/>
                <a:gd name="T13" fmla="*/ 2147483646 h 108"/>
                <a:gd name="T14" fmla="*/ 2147483646 w 510"/>
                <a:gd name="T15" fmla="*/ 2147483646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0" h="108">
                  <a:moveTo>
                    <a:pt x="12" y="108"/>
                  </a:moveTo>
                  <a:lnTo>
                    <a:pt x="24" y="48"/>
                  </a:lnTo>
                  <a:lnTo>
                    <a:pt x="0" y="6"/>
                  </a:lnTo>
                  <a:lnTo>
                    <a:pt x="270" y="0"/>
                  </a:lnTo>
                  <a:lnTo>
                    <a:pt x="498" y="6"/>
                  </a:lnTo>
                  <a:lnTo>
                    <a:pt x="510" y="108"/>
                  </a:lnTo>
                  <a:lnTo>
                    <a:pt x="276" y="96"/>
                  </a:lnTo>
                  <a:lnTo>
                    <a:pt x="12" y="108"/>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89" name="Freeform 43">
              <a:extLst>
                <a:ext uri="{FF2B5EF4-FFF2-40B4-BE49-F238E27FC236}">
                  <a16:creationId xmlns:a16="http://schemas.microsoft.com/office/drawing/2014/main" id="{C33095A2-C664-4E06-8818-55D62072AED3}"/>
                </a:ext>
              </a:extLst>
            </p:cNvPr>
            <p:cNvSpPr>
              <a:spLocks/>
            </p:cNvSpPr>
            <p:nvPr/>
          </p:nvSpPr>
          <p:spPr bwMode="gray">
            <a:xfrm>
              <a:off x="5576825" y="3281531"/>
              <a:ext cx="179999" cy="918220"/>
            </a:xfrm>
            <a:custGeom>
              <a:avLst/>
              <a:gdLst>
                <a:gd name="T0" fmla="*/ 2147483646 w 110"/>
                <a:gd name="T1" fmla="*/ 0 h 681"/>
                <a:gd name="T2" fmla="*/ 2147483646 w 110"/>
                <a:gd name="T3" fmla="*/ 2147483646 h 681"/>
                <a:gd name="T4" fmla="*/ 2147483646 w 110"/>
                <a:gd name="T5" fmla="*/ 2147483646 h 681"/>
                <a:gd name="T6" fmla="*/ 2147483646 w 110"/>
                <a:gd name="T7" fmla="*/ 2147483646 h 681"/>
                <a:gd name="T8" fmla="*/ 0 w 110"/>
                <a:gd name="T9" fmla="*/ 2147483646 h 681"/>
                <a:gd name="T10" fmla="*/ 2147483646 w 110"/>
                <a:gd name="T11" fmla="*/ 0 h 6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 h="681">
                  <a:moveTo>
                    <a:pt x="2" y="0"/>
                  </a:moveTo>
                  <a:lnTo>
                    <a:pt x="110" y="24"/>
                  </a:lnTo>
                  <a:lnTo>
                    <a:pt x="110" y="654"/>
                  </a:lnTo>
                  <a:lnTo>
                    <a:pt x="78" y="681"/>
                  </a:lnTo>
                  <a:lnTo>
                    <a:pt x="0" y="669"/>
                  </a:lnTo>
                  <a:lnTo>
                    <a:pt x="2" y="0"/>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90" name="Freeform 39">
              <a:extLst>
                <a:ext uri="{FF2B5EF4-FFF2-40B4-BE49-F238E27FC236}">
                  <a16:creationId xmlns:a16="http://schemas.microsoft.com/office/drawing/2014/main" id="{7AB8A3BD-02D1-4E51-9D54-C17655765ACB}"/>
                </a:ext>
              </a:extLst>
            </p:cNvPr>
            <p:cNvSpPr>
              <a:spLocks/>
            </p:cNvSpPr>
            <p:nvPr/>
          </p:nvSpPr>
          <p:spPr bwMode="gray">
            <a:xfrm>
              <a:off x="3651278" y="3464564"/>
              <a:ext cx="216001" cy="1161261"/>
            </a:xfrm>
            <a:custGeom>
              <a:avLst/>
              <a:gdLst>
                <a:gd name="T0" fmla="*/ 2147483646 w 110"/>
                <a:gd name="T1" fmla="*/ 0 h 659"/>
                <a:gd name="T2" fmla="*/ 2147483646 w 110"/>
                <a:gd name="T3" fmla="*/ 2147483646 h 659"/>
                <a:gd name="T4" fmla="*/ 2147483646 w 110"/>
                <a:gd name="T5" fmla="*/ 2147483646 h 659"/>
                <a:gd name="T6" fmla="*/ 2147483646 w 110"/>
                <a:gd name="T7" fmla="*/ 2147483646 h 659"/>
                <a:gd name="T8" fmla="*/ 0 w 110"/>
                <a:gd name="T9" fmla="*/ 2147483646 h 659"/>
                <a:gd name="T10" fmla="*/ 2147483646 w 110"/>
                <a:gd name="T11" fmla="*/ 0 h 6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 h="659">
                  <a:moveTo>
                    <a:pt x="1" y="0"/>
                  </a:moveTo>
                  <a:lnTo>
                    <a:pt x="110" y="2"/>
                  </a:lnTo>
                  <a:lnTo>
                    <a:pt x="110" y="632"/>
                  </a:lnTo>
                  <a:lnTo>
                    <a:pt x="78" y="659"/>
                  </a:lnTo>
                  <a:lnTo>
                    <a:pt x="0" y="647"/>
                  </a:lnTo>
                  <a:lnTo>
                    <a:pt x="1" y="0"/>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91" name="Freeform 38">
              <a:extLst>
                <a:ext uri="{FF2B5EF4-FFF2-40B4-BE49-F238E27FC236}">
                  <a16:creationId xmlns:a16="http://schemas.microsoft.com/office/drawing/2014/main" id="{CEE99FE8-7503-4FC5-A23E-2A90D3FA63D5}"/>
                </a:ext>
              </a:extLst>
            </p:cNvPr>
            <p:cNvSpPr>
              <a:spLocks/>
            </p:cNvSpPr>
            <p:nvPr/>
          </p:nvSpPr>
          <p:spPr bwMode="gray">
            <a:xfrm>
              <a:off x="4456250" y="3529677"/>
              <a:ext cx="216001" cy="1123117"/>
            </a:xfrm>
            <a:custGeom>
              <a:avLst/>
              <a:gdLst>
                <a:gd name="T0" fmla="*/ 2147483646 w 110"/>
                <a:gd name="T1" fmla="*/ 0 h 681"/>
                <a:gd name="T2" fmla="*/ 2147483646 w 110"/>
                <a:gd name="T3" fmla="*/ 2147483646 h 681"/>
                <a:gd name="T4" fmla="*/ 2147483646 w 110"/>
                <a:gd name="T5" fmla="*/ 2147483646 h 681"/>
                <a:gd name="T6" fmla="*/ 2147483646 w 110"/>
                <a:gd name="T7" fmla="*/ 2147483646 h 681"/>
                <a:gd name="T8" fmla="*/ 0 w 110"/>
                <a:gd name="T9" fmla="*/ 2147483646 h 681"/>
                <a:gd name="T10" fmla="*/ 2147483646 w 110"/>
                <a:gd name="T11" fmla="*/ 0 h 6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 h="681">
                  <a:moveTo>
                    <a:pt x="2" y="0"/>
                  </a:moveTo>
                  <a:lnTo>
                    <a:pt x="110" y="24"/>
                  </a:lnTo>
                  <a:lnTo>
                    <a:pt x="110" y="654"/>
                  </a:lnTo>
                  <a:lnTo>
                    <a:pt x="78" y="681"/>
                  </a:lnTo>
                  <a:lnTo>
                    <a:pt x="0" y="669"/>
                  </a:lnTo>
                  <a:lnTo>
                    <a:pt x="2" y="0"/>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96" name="Freeform 65">
              <a:extLst>
                <a:ext uri="{FF2B5EF4-FFF2-40B4-BE49-F238E27FC236}">
                  <a16:creationId xmlns:a16="http://schemas.microsoft.com/office/drawing/2014/main" id="{9316FA05-842D-493A-96D1-5AD2A3FF4B2B}"/>
                </a:ext>
              </a:extLst>
            </p:cNvPr>
            <p:cNvSpPr>
              <a:spLocks/>
            </p:cNvSpPr>
            <p:nvPr/>
          </p:nvSpPr>
          <p:spPr bwMode="gray">
            <a:xfrm rot="20721658">
              <a:off x="7354473" y="3651798"/>
              <a:ext cx="646526" cy="580740"/>
            </a:xfrm>
            <a:custGeom>
              <a:avLst/>
              <a:gdLst>
                <a:gd name="T0" fmla="*/ 2147483646 w 282"/>
                <a:gd name="T1" fmla="*/ 2147483646 h 426"/>
                <a:gd name="T2" fmla="*/ 2147483646 w 282"/>
                <a:gd name="T3" fmla="*/ 0 h 426"/>
                <a:gd name="T4" fmla="*/ 2147483646 w 282"/>
                <a:gd name="T5" fmla="*/ 2147483646 h 426"/>
                <a:gd name="T6" fmla="*/ 2147483646 w 282"/>
                <a:gd name="T7" fmla="*/ 2147483646 h 426"/>
                <a:gd name="T8" fmla="*/ 0 w 282"/>
                <a:gd name="T9" fmla="*/ 2147483646 h 426"/>
                <a:gd name="T10" fmla="*/ 2147483646 w 282"/>
                <a:gd name="T11" fmla="*/ 2147483646 h 4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 h="426">
                  <a:moveTo>
                    <a:pt x="6" y="306"/>
                  </a:moveTo>
                  <a:lnTo>
                    <a:pt x="282" y="0"/>
                  </a:lnTo>
                  <a:lnTo>
                    <a:pt x="276" y="126"/>
                  </a:lnTo>
                  <a:lnTo>
                    <a:pt x="102" y="336"/>
                  </a:lnTo>
                  <a:lnTo>
                    <a:pt x="0" y="426"/>
                  </a:lnTo>
                  <a:lnTo>
                    <a:pt x="6" y="306"/>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sz="1200"/>
            </a:p>
          </p:txBody>
        </p:sp>
        <p:sp>
          <p:nvSpPr>
            <p:cNvPr id="97" name="Freeform 64">
              <a:extLst>
                <a:ext uri="{FF2B5EF4-FFF2-40B4-BE49-F238E27FC236}">
                  <a16:creationId xmlns:a16="http://schemas.microsoft.com/office/drawing/2014/main" id="{1C51428E-C5D3-44CD-98E6-1AA10F296BBF}"/>
                </a:ext>
              </a:extLst>
            </p:cNvPr>
            <p:cNvSpPr>
              <a:spLocks/>
            </p:cNvSpPr>
            <p:nvPr/>
          </p:nvSpPr>
          <p:spPr bwMode="gray">
            <a:xfrm>
              <a:off x="7930361" y="3174929"/>
              <a:ext cx="174661" cy="712538"/>
            </a:xfrm>
            <a:custGeom>
              <a:avLst/>
              <a:gdLst>
                <a:gd name="T0" fmla="*/ 0 w 11129"/>
                <a:gd name="T1" fmla="*/ 1317593954 h 10860"/>
                <a:gd name="T2" fmla="*/ 62673396 w 11129"/>
                <a:gd name="T3" fmla="*/ 0 h 10860"/>
                <a:gd name="T4" fmla="*/ 53003972 w 11129"/>
                <a:gd name="T5" fmla="*/ 2147483646 h 10860"/>
                <a:gd name="T6" fmla="*/ 26501986 w 11129"/>
                <a:gd name="T7" fmla="*/ 2147483646 h 10860"/>
                <a:gd name="T8" fmla="*/ 0 w 11129"/>
                <a:gd name="T9" fmla="*/ 2147483646 h 10860"/>
                <a:gd name="T10" fmla="*/ 0 w 11129"/>
                <a:gd name="T11" fmla="*/ 1317593954 h 10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29" h="10860">
                  <a:moveTo>
                    <a:pt x="0" y="3397"/>
                  </a:moveTo>
                  <a:lnTo>
                    <a:pt x="11129" y="0"/>
                  </a:lnTo>
                  <a:lnTo>
                    <a:pt x="9412" y="10263"/>
                  </a:lnTo>
                  <a:lnTo>
                    <a:pt x="4706" y="10860"/>
                  </a:lnTo>
                  <a:lnTo>
                    <a:pt x="0" y="10711"/>
                  </a:lnTo>
                  <a:lnTo>
                    <a:pt x="0" y="3397"/>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endParaRPr lang="ja-JP" altLang="en-US" sz="1200"/>
            </a:p>
          </p:txBody>
        </p:sp>
        <p:sp>
          <p:nvSpPr>
            <p:cNvPr id="98" name="テキスト ボックス 40">
              <a:extLst>
                <a:ext uri="{FF2B5EF4-FFF2-40B4-BE49-F238E27FC236}">
                  <a16:creationId xmlns:a16="http://schemas.microsoft.com/office/drawing/2014/main" id="{97FC556C-63C1-475E-B054-612B5F433F2E}"/>
                </a:ext>
              </a:extLst>
            </p:cNvPr>
            <p:cNvSpPr txBox="1">
              <a:spLocks noChangeArrowheads="1"/>
            </p:cNvSpPr>
            <p:nvPr/>
          </p:nvSpPr>
          <p:spPr bwMode="gray">
            <a:xfrm rot="21000000">
              <a:off x="1915471" y="2294131"/>
              <a:ext cx="219956" cy="1099699"/>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dirty="0">
                  <a:latin typeface="Meiryo UI" panose="020B0604030504040204" pitchFamily="50" charset="-128"/>
                  <a:ea typeface="Meiryo UI" panose="020B0604030504040204" pitchFamily="50" charset="-128"/>
                </a:rPr>
                <a:t>南海汐見橋線</a:t>
              </a:r>
            </a:p>
          </p:txBody>
        </p:sp>
        <p:sp>
          <p:nvSpPr>
            <p:cNvPr id="99" name="テキスト ボックス 41">
              <a:extLst>
                <a:ext uri="{FF2B5EF4-FFF2-40B4-BE49-F238E27FC236}">
                  <a16:creationId xmlns:a16="http://schemas.microsoft.com/office/drawing/2014/main" id="{20C7858E-0187-4233-872B-849435D6BA60}"/>
                </a:ext>
              </a:extLst>
            </p:cNvPr>
            <p:cNvSpPr txBox="1">
              <a:spLocks noChangeArrowheads="1"/>
            </p:cNvSpPr>
            <p:nvPr/>
          </p:nvSpPr>
          <p:spPr bwMode="gray">
            <a:xfrm>
              <a:off x="2470456" y="2507490"/>
              <a:ext cx="219956" cy="733134"/>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dirty="0">
                  <a:latin typeface="Meiryo UI" panose="020B0604030504040204" pitchFamily="50" charset="-128"/>
                  <a:ea typeface="Meiryo UI" panose="020B0604030504040204" pitchFamily="50" charset="-128"/>
                </a:rPr>
                <a:t>南海本線</a:t>
              </a:r>
            </a:p>
          </p:txBody>
        </p:sp>
        <p:sp>
          <p:nvSpPr>
            <p:cNvPr id="100" name="テキスト ボックス 42">
              <a:extLst>
                <a:ext uri="{FF2B5EF4-FFF2-40B4-BE49-F238E27FC236}">
                  <a16:creationId xmlns:a16="http://schemas.microsoft.com/office/drawing/2014/main" id="{72F757E5-603B-45D5-BAB6-6DC15E739A6C}"/>
                </a:ext>
              </a:extLst>
            </p:cNvPr>
            <p:cNvSpPr txBox="1">
              <a:spLocks noChangeArrowheads="1"/>
            </p:cNvSpPr>
            <p:nvPr/>
          </p:nvSpPr>
          <p:spPr bwMode="gray">
            <a:xfrm rot="540000">
              <a:off x="2829886" y="2155079"/>
              <a:ext cx="164523" cy="1233826"/>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700" dirty="0">
                  <a:latin typeface="Meiryo UI" panose="020B0604030504040204" pitchFamily="50" charset="-128"/>
                  <a:ea typeface="Meiryo UI" panose="020B0604030504040204" pitchFamily="50" charset="-128"/>
                </a:rPr>
                <a:t>阪堺電気軌道阪堺線</a:t>
              </a:r>
            </a:p>
          </p:txBody>
        </p:sp>
        <p:sp>
          <p:nvSpPr>
            <p:cNvPr id="101" name="テキスト ボックス 45">
              <a:extLst>
                <a:ext uri="{FF2B5EF4-FFF2-40B4-BE49-F238E27FC236}">
                  <a16:creationId xmlns:a16="http://schemas.microsoft.com/office/drawing/2014/main" id="{2C7D0F9A-0FC9-470A-BE7E-4922E6C4B0C3}"/>
                </a:ext>
              </a:extLst>
            </p:cNvPr>
            <p:cNvSpPr txBox="1">
              <a:spLocks noChangeArrowheads="1"/>
            </p:cNvSpPr>
            <p:nvPr/>
          </p:nvSpPr>
          <p:spPr bwMode="gray">
            <a:xfrm>
              <a:off x="4973053" y="1796308"/>
              <a:ext cx="219955" cy="549850"/>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a:latin typeface="Meiryo UI" panose="020B0604030504040204" pitchFamily="50" charset="-128"/>
                  <a:ea typeface="Meiryo UI" panose="020B0604030504040204" pitchFamily="50" charset="-128"/>
                </a:rPr>
                <a:t>平野川</a:t>
              </a:r>
            </a:p>
          </p:txBody>
        </p:sp>
        <p:sp>
          <p:nvSpPr>
            <p:cNvPr id="102" name="テキスト ボックス 47">
              <a:extLst>
                <a:ext uri="{FF2B5EF4-FFF2-40B4-BE49-F238E27FC236}">
                  <a16:creationId xmlns:a16="http://schemas.microsoft.com/office/drawing/2014/main" id="{013FD1B8-F581-496B-B499-5CD61906A96D}"/>
                </a:ext>
              </a:extLst>
            </p:cNvPr>
            <p:cNvSpPr txBox="1">
              <a:spLocks noChangeArrowheads="1"/>
            </p:cNvSpPr>
            <p:nvPr/>
          </p:nvSpPr>
          <p:spPr bwMode="gray">
            <a:xfrm rot="19680000">
              <a:off x="6787560" y="1983979"/>
              <a:ext cx="219955" cy="549850"/>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a:latin typeface="Meiryo UI" panose="020B0604030504040204" pitchFamily="50" charset="-128"/>
                  <a:ea typeface="Meiryo UI" panose="020B0604030504040204" pitchFamily="50" charset="-128"/>
                </a:rPr>
                <a:t>長瀬川</a:t>
              </a:r>
              <a:endParaRPr lang="en-US" altLang="ja-JP" sz="900">
                <a:latin typeface="Meiryo UI" panose="020B0604030504040204" pitchFamily="50" charset="-128"/>
                <a:ea typeface="Meiryo UI" panose="020B0604030504040204" pitchFamily="50" charset="-128"/>
              </a:endParaRPr>
            </a:p>
          </p:txBody>
        </p:sp>
        <p:sp>
          <p:nvSpPr>
            <p:cNvPr id="103" name="テキスト ボックス 48">
              <a:extLst>
                <a:ext uri="{FF2B5EF4-FFF2-40B4-BE49-F238E27FC236}">
                  <a16:creationId xmlns:a16="http://schemas.microsoft.com/office/drawing/2014/main" id="{71963F62-E79A-42A6-95B4-DC8EFB33228F}"/>
                </a:ext>
              </a:extLst>
            </p:cNvPr>
            <p:cNvSpPr txBox="1">
              <a:spLocks noChangeArrowheads="1"/>
            </p:cNvSpPr>
            <p:nvPr/>
          </p:nvSpPr>
          <p:spPr bwMode="gray">
            <a:xfrm>
              <a:off x="7207687" y="1643784"/>
              <a:ext cx="219955" cy="916416"/>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dirty="0">
                  <a:latin typeface="Meiryo UI" panose="020B0604030504040204" pitchFamily="50" charset="-128"/>
                  <a:ea typeface="Meiryo UI" panose="020B0604030504040204" pitchFamily="50" charset="-128"/>
                </a:rPr>
                <a:t>近鉄大阪線</a:t>
              </a:r>
            </a:p>
          </p:txBody>
        </p:sp>
        <p:sp>
          <p:nvSpPr>
            <p:cNvPr id="104" name="テキスト ボックス 49">
              <a:extLst>
                <a:ext uri="{FF2B5EF4-FFF2-40B4-BE49-F238E27FC236}">
                  <a16:creationId xmlns:a16="http://schemas.microsoft.com/office/drawing/2014/main" id="{A606695F-E73D-4760-8C1F-CE4812759BB3}"/>
                </a:ext>
              </a:extLst>
            </p:cNvPr>
            <p:cNvSpPr txBox="1">
              <a:spLocks noChangeArrowheads="1"/>
            </p:cNvSpPr>
            <p:nvPr/>
          </p:nvSpPr>
          <p:spPr bwMode="gray">
            <a:xfrm rot="2220000">
              <a:off x="7820849" y="1774522"/>
              <a:ext cx="916483" cy="219939"/>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dirty="0">
                  <a:latin typeface="Meiryo UI" panose="020B0604030504040204" pitchFamily="50" charset="-128"/>
                  <a:ea typeface="Meiryo UI" panose="020B0604030504040204" pitchFamily="50" charset="-128"/>
                </a:rPr>
                <a:t>第二寝屋川</a:t>
              </a:r>
            </a:p>
          </p:txBody>
        </p:sp>
        <p:sp>
          <p:nvSpPr>
            <p:cNvPr id="105" name="テキスト ボックス 51">
              <a:extLst>
                <a:ext uri="{FF2B5EF4-FFF2-40B4-BE49-F238E27FC236}">
                  <a16:creationId xmlns:a16="http://schemas.microsoft.com/office/drawing/2014/main" id="{B9C5350D-C0A8-4141-A8E0-283F329451CB}"/>
                </a:ext>
              </a:extLst>
            </p:cNvPr>
            <p:cNvSpPr txBox="1">
              <a:spLocks noChangeArrowheads="1"/>
            </p:cNvSpPr>
            <p:nvPr/>
          </p:nvSpPr>
          <p:spPr bwMode="gray">
            <a:xfrm>
              <a:off x="6754876" y="2963091"/>
              <a:ext cx="916483" cy="219939"/>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a:latin typeface="Meiryo UI" panose="020B0604030504040204" pitchFamily="50" charset="-128"/>
                  <a:ea typeface="Meiryo UI" panose="020B0604030504040204" pitchFamily="50" charset="-128"/>
                </a:rPr>
                <a:t>久宝寺緑地</a:t>
              </a:r>
            </a:p>
          </p:txBody>
        </p:sp>
        <p:sp>
          <p:nvSpPr>
            <p:cNvPr id="106" name="Freeform 39">
              <a:extLst>
                <a:ext uri="{FF2B5EF4-FFF2-40B4-BE49-F238E27FC236}">
                  <a16:creationId xmlns:a16="http://schemas.microsoft.com/office/drawing/2014/main" id="{A21773DE-0228-41F0-BB97-969318CF1E88}"/>
                </a:ext>
              </a:extLst>
            </p:cNvPr>
            <p:cNvSpPr>
              <a:spLocks/>
            </p:cNvSpPr>
            <p:nvPr/>
          </p:nvSpPr>
          <p:spPr bwMode="gray">
            <a:xfrm flipH="1">
              <a:off x="2747986" y="3447587"/>
              <a:ext cx="216001" cy="909611"/>
            </a:xfrm>
            <a:custGeom>
              <a:avLst/>
              <a:gdLst>
                <a:gd name="T0" fmla="*/ 2147483646 w 110"/>
                <a:gd name="T1" fmla="*/ 0 h 659"/>
                <a:gd name="T2" fmla="*/ 2147483646 w 110"/>
                <a:gd name="T3" fmla="*/ 2147483646 h 659"/>
                <a:gd name="T4" fmla="*/ 2147483646 w 110"/>
                <a:gd name="T5" fmla="*/ 2147483646 h 659"/>
                <a:gd name="T6" fmla="*/ 2147483646 w 110"/>
                <a:gd name="T7" fmla="*/ 2147483646 h 659"/>
                <a:gd name="T8" fmla="*/ 0 w 110"/>
                <a:gd name="T9" fmla="*/ 2147483646 h 659"/>
                <a:gd name="T10" fmla="*/ 2147483646 w 110"/>
                <a:gd name="T11" fmla="*/ 0 h 6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 h="659">
                  <a:moveTo>
                    <a:pt x="1" y="0"/>
                  </a:moveTo>
                  <a:lnTo>
                    <a:pt x="110" y="2"/>
                  </a:lnTo>
                  <a:lnTo>
                    <a:pt x="110" y="632"/>
                  </a:lnTo>
                  <a:lnTo>
                    <a:pt x="78" y="659"/>
                  </a:lnTo>
                  <a:lnTo>
                    <a:pt x="0" y="647"/>
                  </a:lnTo>
                  <a:lnTo>
                    <a:pt x="1" y="0"/>
                  </a:lnTo>
                  <a:close/>
                </a:path>
              </a:pathLst>
            </a:custGeom>
            <a:solidFill>
              <a:srgbClr val="FFC000">
                <a:alpha val="63136"/>
              </a:srgbClr>
            </a:solidFill>
            <a:ln>
              <a:noFill/>
            </a:ln>
            <a:effectLst/>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sz="1200"/>
            </a:p>
          </p:txBody>
        </p:sp>
        <p:sp>
          <p:nvSpPr>
            <p:cNvPr id="107" name="Freeform 38">
              <a:extLst>
                <a:ext uri="{FF2B5EF4-FFF2-40B4-BE49-F238E27FC236}">
                  <a16:creationId xmlns:a16="http://schemas.microsoft.com/office/drawing/2014/main" id="{4E01A55C-79BB-4C0F-AF59-2E799A0833A8}"/>
                </a:ext>
              </a:extLst>
            </p:cNvPr>
            <p:cNvSpPr>
              <a:spLocks/>
            </p:cNvSpPr>
            <p:nvPr/>
          </p:nvSpPr>
          <p:spPr bwMode="gray">
            <a:xfrm>
              <a:off x="1186858" y="3576254"/>
              <a:ext cx="396000" cy="1049571"/>
            </a:xfrm>
            <a:custGeom>
              <a:avLst/>
              <a:gdLst>
                <a:gd name="T0" fmla="*/ 406873210 w 10000"/>
                <a:gd name="T1" fmla="*/ 2147483646 h 9846"/>
                <a:gd name="T2" fmla="*/ 2147483646 w 10000"/>
                <a:gd name="T3" fmla="*/ 0 h 9846"/>
                <a:gd name="T4" fmla="*/ 2147483646 w 10000"/>
                <a:gd name="T5" fmla="*/ 2147483646 h 9846"/>
                <a:gd name="T6" fmla="*/ 2147483646 w 10000"/>
                <a:gd name="T7" fmla="*/ 2147483646 h 9846"/>
                <a:gd name="T8" fmla="*/ 0 w 10000"/>
                <a:gd name="T9" fmla="*/ 2147483646 h 9846"/>
                <a:gd name="T10" fmla="*/ 406873210 w 10000"/>
                <a:gd name="T11" fmla="*/ 2147483646 h 98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9846">
                  <a:moveTo>
                    <a:pt x="182" y="1122"/>
                  </a:moveTo>
                  <a:lnTo>
                    <a:pt x="10000" y="0"/>
                  </a:lnTo>
                  <a:lnTo>
                    <a:pt x="10000" y="9436"/>
                  </a:lnTo>
                  <a:lnTo>
                    <a:pt x="7091" y="9846"/>
                  </a:lnTo>
                  <a:lnTo>
                    <a:pt x="0" y="9664"/>
                  </a:lnTo>
                  <a:cubicBezTo>
                    <a:pt x="61" y="6816"/>
                    <a:pt x="121" y="3969"/>
                    <a:pt x="182" y="1122"/>
                  </a:cubicBezTo>
                  <a:close/>
                </a:path>
              </a:pathLst>
            </a:custGeom>
            <a:solidFill>
              <a:srgbClr val="00B050">
                <a:alpha val="63136"/>
              </a:srgbClr>
            </a:solidFill>
            <a:ln>
              <a:noFill/>
            </a:ln>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Lst>
          </p:spPr>
          <p:txBody>
            <a:bodyPr>
              <a:noAutofit/>
            </a:bodyPr>
            <a:lstStyle/>
            <a:p>
              <a:endParaRPr lang="ja-JP" altLang="en-US" sz="1200"/>
            </a:p>
          </p:txBody>
        </p:sp>
        <p:sp>
          <p:nvSpPr>
            <p:cNvPr id="108" name="Freeform 42">
              <a:extLst>
                <a:ext uri="{FF2B5EF4-FFF2-40B4-BE49-F238E27FC236}">
                  <a16:creationId xmlns:a16="http://schemas.microsoft.com/office/drawing/2014/main" id="{C5E2CE0B-5459-4151-B7BB-046268C62D1E}"/>
                </a:ext>
              </a:extLst>
            </p:cNvPr>
            <p:cNvSpPr>
              <a:spLocks/>
            </p:cNvSpPr>
            <p:nvPr/>
          </p:nvSpPr>
          <p:spPr bwMode="gray">
            <a:xfrm>
              <a:off x="1538290" y="4099300"/>
              <a:ext cx="1296000" cy="439880"/>
            </a:xfrm>
            <a:custGeom>
              <a:avLst/>
              <a:gdLst>
                <a:gd name="T0" fmla="*/ 33990643 w 13332"/>
                <a:gd name="T1" fmla="*/ 150214420 h 23167"/>
                <a:gd name="T2" fmla="*/ 250776972 w 13332"/>
                <a:gd name="T3" fmla="*/ 114189383 h 23167"/>
                <a:gd name="T4" fmla="*/ 0 w 13332"/>
                <a:gd name="T5" fmla="*/ 80887679 h 23167"/>
                <a:gd name="T6" fmla="*/ 2147483646 w 13332"/>
                <a:gd name="T7" fmla="*/ 22680979 h 23167"/>
                <a:gd name="T8" fmla="*/ 2147483646 w 13332"/>
                <a:gd name="T9" fmla="*/ 0 h 23167"/>
                <a:gd name="T10" fmla="*/ 2147483646 w 13332"/>
                <a:gd name="T11" fmla="*/ 75110343 h 23167"/>
                <a:gd name="T12" fmla="*/ 2147483646 w 13332"/>
                <a:gd name="T13" fmla="*/ 93901047 h 23167"/>
                <a:gd name="T14" fmla="*/ 33990643 w 13332"/>
                <a:gd name="T15" fmla="*/ 150214420 h 231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32" h="23167">
                  <a:moveTo>
                    <a:pt x="37" y="23167"/>
                  </a:moveTo>
                  <a:cubicBezTo>
                    <a:pt x="116" y="21315"/>
                    <a:pt x="194" y="19463"/>
                    <a:pt x="273" y="17611"/>
                  </a:cubicBezTo>
                  <a:lnTo>
                    <a:pt x="0" y="12475"/>
                  </a:lnTo>
                  <a:lnTo>
                    <a:pt x="6813" y="3498"/>
                  </a:lnTo>
                  <a:lnTo>
                    <a:pt x="13332" y="0"/>
                  </a:lnTo>
                  <a:cubicBezTo>
                    <a:pt x="13322" y="3044"/>
                    <a:pt x="13313" y="8540"/>
                    <a:pt x="13303" y="11584"/>
                  </a:cubicBezTo>
                  <a:lnTo>
                    <a:pt x="7196" y="14482"/>
                  </a:lnTo>
                  <a:lnTo>
                    <a:pt x="37" y="23167"/>
                  </a:lnTo>
                  <a:close/>
                </a:path>
              </a:pathLst>
            </a:custGeom>
            <a:solidFill>
              <a:srgbClr val="00B050">
                <a:alpha val="63136"/>
              </a:srgbClr>
            </a:solidFill>
            <a:ln>
              <a:noFill/>
            </a:ln>
            <a:extLs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Lst>
          </p:spPr>
          <p:txBody>
            <a:bodyPr>
              <a:spAutoFit/>
            </a:bodyPr>
            <a:lstStyle/>
            <a:p>
              <a:endParaRPr lang="ja-JP" altLang="en-US" sz="1200"/>
            </a:p>
          </p:txBody>
        </p:sp>
        <p:grpSp>
          <p:nvGrpSpPr>
            <p:cNvPr id="110" name="グループ化 2">
              <a:extLst>
                <a:ext uri="{FF2B5EF4-FFF2-40B4-BE49-F238E27FC236}">
                  <a16:creationId xmlns:a16="http://schemas.microsoft.com/office/drawing/2014/main" id="{59774093-1C0B-4028-BCA4-6B99CA581FA6}"/>
                </a:ext>
              </a:extLst>
            </p:cNvPr>
            <p:cNvGrpSpPr>
              <a:grpSpLocks/>
            </p:cNvGrpSpPr>
            <p:nvPr/>
          </p:nvGrpSpPr>
          <p:grpSpPr bwMode="auto">
            <a:xfrm rot="660000">
              <a:off x="6036600" y="1629355"/>
              <a:ext cx="223750" cy="1629185"/>
              <a:chOff x="6021071" y="1012336"/>
              <a:chExt cx="223750" cy="1629185"/>
            </a:xfrm>
          </p:grpSpPr>
          <p:sp>
            <p:nvSpPr>
              <p:cNvPr id="136" name="テキスト ボックス 46">
                <a:extLst>
                  <a:ext uri="{FF2B5EF4-FFF2-40B4-BE49-F238E27FC236}">
                    <a16:creationId xmlns:a16="http://schemas.microsoft.com/office/drawing/2014/main" id="{66527656-4467-49D7-BACF-D0AAD0DF4372}"/>
                  </a:ext>
                </a:extLst>
              </p:cNvPr>
              <p:cNvSpPr txBox="1">
                <a:spLocks noChangeArrowheads="1"/>
              </p:cNvSpPr>
              <p:nvPr/>
            </p:nvSpPr>
            <p:spPr bwMode="gray">
              <a:xfrm>
                <a:off x="6021071" y="1012336"/>
                <a:ext cx="219954" cy="1629185"/>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dirty="0">
                    <a:latin typeface="Meiryo UI" panose="020B0604030504040204" pitchFamily="50" charset="-128"/>
                    <a:ea typeface="Meiryo UI" panose="020B0604030504040204" pitchFamily="50" charset="-128"/>
                  </a:rPr>
                  <a:t>国道　号</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内環状線</a:t>
                </a:r>
                <a:r>
                  <a:rPr lang="en-US" altLang="ja-JP" sz="900" dirty="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137" name="テキスト ボックス 136">
                <a:extLst>
                  <a:ext uri="{FF2B5EF4-FFF2-40B4-BE49-F238E27FC236}">
                    <a16:creationId xmlns:a16="http://schemas.microsoft.com/office/drawing/2014/main" id="{14F615F3-2693-408B-90AB-1FEAE8E33881}"/>
                  </a:ext>
                </a:extLst>
              </p:cNvPr>
              <p:cNvSpPr txBox="1"/>
              <p:nvPr/>
            </p:nvSpPr>
            <p:spPr bwMode="gray">
              <a:xfrm>
                <a:off x="6023335" y="1387316"/>
                <a:ext cx="221486" cy="171065"/>
              </a:xfrm>
              <a:prstGeom prst="rect">
                <a:avLst/>
              </a:prstGeom>
              <a:noFill/>
            </p:spPr>
            <p:txBody>
              <a:bodyPr wrap="none" lIns="0" tIns="0" rIns="0" bIns="0">
                <a:spAutoFit/>
              </a:bodyPr>
              <a:lstStyle/>
              <a:p>
                <a:pPr>
                  <a:defRPr/>
                </a:pPr>
                <a:r>
                  <a:rPr lang="en-US" altLang="ja-JP" sz="700" dirty="0"/>
                  <a:t>479</a:t>
                </a:r>
                <a:endParaRPr lang="ja-JP" altLang="en-US" sz="700" dirty="0"/>
              </a:p>
            </p:txBody>
          </p:sp>
        </p:grpSp>
        <p:sp>
          <p:nvSpPr>
            <p:cNvPr id="111" name="テキスト ボックス 40">
              <a:extLst>
                <a:ext uri="{FF2B5EF4-FFF2-40B4-BE49-F238E27FC236}">
                  <a16:creationId xmlns:a16="http://schemas.microsoft.com/office/drawing/2014/main" id="{5CB9BF9E-34AC-4529-A417-5E854F475ECF}"/>
                </a:ext>
              </a:extLst>
            </p:cNvPr>
            <p:cNvSpPr txBox="1">
              <a:spLocks noChangeArrowheads="1"/>
            </p:cNvSpPr>
            <p:nvPr/>
          </p:nvSpPr>
          <p:spPr bwMode="gray">
            <a:xfrm rot="840000">
              <a:off x="2205297" y="2310333"/>
              <a:ext cx="232786" cy="783026"/>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dirty="0">
                  <a:latin typeface="Meiryo UI" panose="020B0604030504040204" pitchFamily="50" charset="-128"/>
                  <a:ea typeface="Meiryo UI" panose="020B0604030504040204" pitchFamily="50" charset="-128"/>
                </a:rPr>
                <a:t>国道</a:t>
              </a:r>
              <a:r>
                <a:rPr lang="en-US" altLang="ja-JP" sz="900" dirty="0">
                  <a:latin typeface="Meiryo UI" panose="020B0604030504040204" pitchFamily="50" charset="-128"/>
                  <a:ea typeface="Meiryo UI" panose="020B0604030504040204" pitchFamily="50" charset="-128"/>
                </a:rPr>
                <a:t>26</a:t>
              </a:r>
              <a:r>
                <a:rPr lang="ja-JP" altLang="en-US" sz="900" dirty="0">
                  <a:latin typeface="Meiryo UI" panose="020B0604030504040204" pitchFamily="50" charset="-128"/>
                  <a:ea typeface="Meiryo UI" panose="020B0604030504040204" pitchFamily="50" charset="-128"/>
                </a:rPr>
                <a:t>号</a:t>
              </a:r>
            </a:p>
          </p:txBody>
        </p:sp>
        <p:grpSp>
          <p:nvGrpSpPr>
            <p:cNvPr id="112" name="グループ化 4">
              <a:extLst>
                <a:ext uri="{FF2B5EF4-FFF2-40B4-BE49-F238E27FC236}">
                  <a16:creationId xmlns:a16="http://schemas.microsoft.com/office/drawing/2014/main" id="{883C99F4-F9C4-4043-AD86-3771F5BDBC15}"/>
                </a:ext>
              </a:extLst>
            </p:cNvPr>
            <p:cNvGrpSpPr>
              <a:grpSpLocks/>
            </p:cNvGrpSpPr>
            <p:nvPr/>
          </p:nvGrpSpPr>
          <p:grpSpPr bwMode="auto">
            <a:xfrm rot="-1500000">
              <a:off x="4176176" y="1679712"/>
              <a:ext cx="219956" cy="916416"/>
              <a:chOff x="4333443" y="1366014"/>
              <a:chExt cx="219956" cy="916416"/>
            </a:xfrm>
          </p:grpSpPr>
          <p:sp>
            <p:nvSpPr>
              <p:cNvPr id="134" name="テキスト ボックス 50">
                <a:extLst>
                  <a:ext uri="{FF2B5EF4-FFF2-40B4-BE49-F238E27FC236}">
                    <a16:creationId xmlns:a16="http://schemas.microsoft.com/office/drawing/2014/main" id="{540A8F6B-93B2-424E-861F-CCB7B06A6EF9}"/>
                  </a:ext>
                </a:extLst>
              </p:cNvPr>
              <p:cNvSpPr txBox="1">
                <a:spLocks noChangeArrowheads="1"/>
              </p:cNvSpPr>
              <p:nvPr/>
            </p:nvSpPr>
            <p:spPr bwMode="gray">
              <a:xfrm>
                <a:off x="4333443" y="1366014"/>
                <a:ext cx="219956" cy="916416"/>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a:latin typeface="Meiryo UI" panose="020B0604030504040204" pitchFamily="50" charset="-128"/>
                    <a:ea typeface="Meiryo UI" panose="020B0604030504040204" pitchFamily="50" charset="-128"/>
                  </a:rPr>
                  <a:t>　大和路線</a:t>
                </a:r>
              </a:p>
            </p:txBody>
          </p:sp>
          <p:sp>
            <p:nvSpPr>
              <p:cNvPr id="135" name="テキスト ボックス 134">
                <a:extLst>
                  <a:ext uri="{FF2B5EF4-FFF2-40B4-BE49-F238E27FC236}">
                    <a16:creationId xmlns:a16="http://schemas.microsoft.com/office/drawing/2014/main" id="{FE8A7E4A-3984-44F8-9237-1938B6462C41}"/>
                  </a:ext>
                </a:extLst>
              </p:cNvPr>
              <p:cNvSpPr txBox="1"/>
              <p:nvPr/>
            </p:nvSpPr>
            <p:spPr bwMode="gray">
              <a:xfrm>
                <a:off x="4352151" y="1378637"/>
                <a:ext cx="173114" cy="195503"/>
              </a:xfrm>
              <a:prstGeom prst="rect">
                <a:avLst/>
              </a:prstGeom>
              <a:noFill/>
            </p:spPr>
            <p:txBody>
              <a:bodyPr wrap="none" lIns="0" tIns="0" rIns="0" bIns="0">
                <a:spAutoFit/>
              </a:bodyPr>
              <a:lstStyle/>
              <a:p>
                <a:pPr algn="ctr">
                  <a:defRPr/>
                </a:pPr>
                <a:r>
                  <a:rPr lang="en-US" altLang="ja-JP" sz="800" dirty="0"/>
                  <a:t>JR</a:t>
                </a:r>
                <a:endParaRPr lang="ja-JP" altLang="en-US" sz="800" dirty="0"/>
              </a:p>
            </p:txBody>
          </p:sp>
        </p:grpSp>
        <p:sp>
          <p:nvSpPr>
            <p:cNvPr id="113" name="テキスト ボックス 60">
              <a:extLst>
                <a:ext uri="{FF2B5EF4-FFF2-40B4-BE49-F238E27FC236}">
                  <a16:creationId xmlns:a16="http://schemas.microsoft.com/office/drawing/2014/main" id="{A630040B-FCC7-41F2-8FA2-194E8CED715B}"/>
                </a:ext>
              </a:extLst>
            </p:cNvPr>
            <p:cNvSpPr txBox="1">
              <a:spLocks noChangeArrowheads="1"/>
            </p:cNvSpPr>
            <p:nvPr/>
          </p:nvSpPr>
          <p:spPr bwMode="gray">
            <a:xfrm>
              <a:off x="1397344" y="3189347"/>
              <a:ext cx="610989" cy="24437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solidFill>
                    <a:srgbClr val="0033CC"/>
                  </a:solidFill>
                  <a:latin typeface="Meiryo UI" panose="020B0604030504040204" pitchFamily="50" charset="-128"/>
                  <a:ea typeface="Meiryo UI" panose="020B0604030504040204" pitchFamily="50" charset="-128"/>
                </a:rPr>
                <a:t>西成区</a:t>
              </a:r>
            </a:p>
          </p:txBody>
        </p:sp>
        <p:sp>
          <p:nvSpPr>
            <p:cNvPr id="114" name="テキスト ボックス 61">
              <a:extLst>
                <a:ext uri="{FF2B5EF4-FFF2-40B4-BE49-F238E27FC236}">
                  <a16:creationId xmlns:a16="http://schemas.microsoft.com/office/drawing/2014/main" id="{2218E34B-8E7F-498B-9BA1-76D3805DAACF}"/>
                </a:ext>
              </a:extLst>
            </p:cNvPr>
            <p:cNvSpPr txBox="1">
              <a:spLocks noChangeArrowheads="1"/>
            </p:cNvSpPr>
            <p:nvPr/>
          </p:nvSpPr>
          <p:spPr bwMode="gray">
            <a:xfrm>
              <a:off x="3116521" y="2979903"/>
              <a:ext cx="814652" cy="24437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a:solidFill>
                    <a:srgbClr val="0033CC"/>
                  </a:solidFill>
                  <a:latin typeface="Meiryo UI" panose="020B0604030504040204" pitchFamily="50" charset="-128"/>
                  <a:ea typeface="Meiryo UI" panose="020B0604030504040204" pitchFamily="50" charset="-128"/>
                </a:rPr>
                <a:t>阿倍野区</a:t>
              </a:r>
            </a:p>
          </p:txBody>
        </p:sp>
        <p:sp>
          <p:nvSpPr>
            <p:cNvPr id="115" name="テキスト ボックス 62">
              <a:extLst>
                <a:ext uri="{FF2B5EF4-FFF2-40B4-BE49-F238E27FC236}">
                  <a16:creationId xmlns:a16="http://schemas.microsoft.com/office/drawing/2014/main" id="{6FB411A2-2407-49A9-8CE1-488AA4B30EA4}"/>
                </a:ext>
              </a:extLst>
            </p:cNvPr>
            <p:cNvSpPr txBox="1">
              <a:spLocks noChangeArrowheads="1"/>
            </p:cNvSpPr>
            <p:nvPr/>
          </p:nvSpPr>
          <p:spPr bwMode="gray">
            <a:xfrm>
              <a:off x="4014634" y="2979903"/>
              <a:ext cx="814652" cy="24437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a:solidFill>
                    <a:srgbClr val="0033CC"/>
                  </a:solidFill>
                  <a:latin typeface="Meiryo UI" panose="020B0604030504040204" pitchFamily="50" charset="-128"/>
                  <a:ea typeface="Meiryo UI" panose="020B0604030504040204" pitchFamily="50" charset="-128"/>
                </a:rPr>
                <a:t>東住吉区</a:t>
              </a:r>
            </a:p>
          </p:txBody>
        </p:sp>
        <p:sp>
          <p:nvSpPr>
            <p:cNvPr id="116" name="テキスト ボックス 64">
              <a:extLst>
                <a:ext uri="{FF2B5EF4-FFF2-40B4-BE49-F238E27FC236}">
                  <a16:creationId xmlns:a16="http://schemas.microsoft.com/office/drawing/2014/main" id="{7D548DAE-8ACC-4E86-A5F1-A9821132974A}"/>
                </a:ext>
              </a:extLst>
            </p:cNvPr>
            <p:cNvSpPr txBox="1">
              <a:spLocks noChangeArrowheads="1"/>
            </p:cNvSpPr>
            <p:nvPr/>
          </p:nvSpPr>
          <p:spPr bwMode="gray">
            <a:xfrm>
              <a:off x="6106057" y="3109240"/>
              <a:ext cx="610989" cy="24437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solidFill>
                    <a:srgbClr val="0033CC"/>
                  </a:solidFill>
                  <a:latin typeface="Meiryo UI" panose="020B0604030504040204" pitchFamily="50" charset="-128"/>
                  <a:ea typeface="Meiryo UI" panose="020B0604030504040204" pitchFamily="50" charset="-128"/>
                </a:rPr>
                <a:t>平野区</a:t>
              </a:r>
            </a:p>
          </p:txBody>
        </p:sp>
        <p:sp>
          <p:nvSpPr>
            <p:cNvPr id="117" name="テキスト ボックス 65">
              <a:extLst>
                <a:ext uri="{FF2B5EF4-FFF2-40B4-BE49-F238E27FC236}">
                  <a16:creationId xmlns:a16="http://schemas.microsoft.com/office/drawing/2014/main" id="{313B16A2-5703-4937-B887-4F83AFD7DCF5}"/>
                </a:ext>
              </a:extLst>
            </p:cNvPr>
            <p:cNvSpPr txBox="1">
              <a:spLocks noChangeArrowheads="1"/>
            </p:cNvSpPr>
            <p:nvPr/>
          </p:nvSpPr>
          <p:spPr bwMode="gray">
            <a:xfrm>
              <a:off x="7536749" y="2569114"/>
              <a:ext cx="610989" cy="24437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a:solidFill>
                    <a:srgbClr val="0033CC"/>
                  </a:solidFill>
                  <a:latin typeface="Meiryo UI" panose="020B0604030504040204" pitchFamily="50" charset="-128"/>
                  <a:ea typeface="Meiryo UI" panose="020B0604030504040204" pitchFamily="50" charset="-128"/>
                </a:rPr>
                <a:t>八尾市</a:t>
              </a:r>
            </a:p>
          </p:txBody>
        </p:sp>
        <p:grpSp>
          <p:nvGrpSpPr>
            <p:cNvPr id="119" name="グループ化 5">
              <a:extLst>
                <a:ext uri="{FF2B5EF4-FFF2-40B4-BE49-F238E27FC236}">
                  <a16:creationId xmlns:a16="http://schemas.microsoft.com/office/drawing/2014/main" id="{CB7EB2DF-B5D5-4B6A-937C-5A715A2C3FF2}"/>
                </a:ext>
              </a:extLst>
            </p:cNvPr>
            <p:cNvGrpSpPr>
              <a:grpSpLocks/>
            </p:cNvGrpSpPr>
            <p:nvPr/>
          </p:nvGrpSpPr>
          <p:grpSpPr bwMode="auto">
            <a:xfrm rot="420000">
              <a:off x="3758460" y="2143605"/>
              <a:ext cx="219956" cy="736691"/>
              <a:chOff x="3850396" y="1748126"/>
              <a:chExt cx="219956" cy="736691"/>
            </a:xfrm>
          </p:grpSpPr>
          <p:sp>
            <p:nvSpPr>
              <p:cNvPr id="132" name="テキスト ボックス 43">
                <a:extLst>
                  <a:ext uri="{FF2B5EF4-FFF2-40B4-BE49-F238E27FC236}">
                    <a16:creationId xmlns:a16="http://schemas.microsoft.com/office/drawing/2014/main" id="{FFEAB2E0-3A33-43C3-A57C-79ADFFC02494}"/>
                  </a:ext>
                </a:extLst>
              </p:cNvPr>
              <p:cNvSpPr txBox="1">
                <a:spLocks noChangeArrowheads="1"/>
              </p:cNvSpPr>
              <p:nvPr/>
            </p:nvSpPr>
            <p:spPr bwMode="gray">
              <a:xfrm>
                <a:off x="3850396" y="1751684"/>
                <a:ext cx="219956" cy="733133"/>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900" dirty="0">
                    <a:latin typeface="Meiryo UI" panose="020B0604030504040204" pitchFamily="50" charset="-128"/>
                    <a:ea typeface="Meiryo UI" panose="020B0604030504040204" pitchFamily="50" charset="-128"/>
                  </a:rPr>
                  <a:t>　阪和線</a:t>
                </a:r>
              </a:p>
            </p:txBody>
          </p:sp>
          <p:sp>
            <p:nvSpPr>
              <p:cNvPr id="133" name="テキスト ボックス 132">
                <a:extLst>
                  <a:ext uri="{FF2B5EF4-FFF2-40B4-BE49-F238E27FC236}">
                    <a16:creationId xmlns:a16="http://schemas.microsoft.com/office/drawing/2014/main" id="{CC8D4308-5F33-442F-8CE2-7C8C13ECC365}"/>
                  </a:ext>
                </a:extLst>
              </p:cNvPr>
              <p:cNvSpPr txBox="1"/>
              <p:nvPr/>
            </p:nvSpPr>
            <p:spPr bwMode="gray">
              <a:xfrm>
                <a:off x="3878598" y="1748126"/>
                <a:ext cx="173114" cy="195503"/>
              </a:xfrm>
              <a:prstGeom prst="rect">
                <a:avLst/>
              </a:prstGeom>
              <a:noFill/>
            </p:spPr>
            <p:txBody>
              <a:bodyPr wrap="none" lIns="0" tIns="0" rIns="0" bIns="0">
                <a:spAutoFit/>
              </a:bodyPr>
              <a:lstStyle/>
              <a:p>
                <a:pPr algn="ctr">
                  <a:defRPr/>
                </a:pPr>
                <a:r>
                  <a:rPr lang="en-US" altLang="ja-JP" sz="800" dirty="0"/>
                  <a:t>JR</a:t>
                </a:r>
                <a:endParaRPr lang="ja-JP" altLang="en-US" sz="800" dirty="0"/>
              </a:p>
            </p:txBody>
          </p:sp>
        </p:grpSp>
        <p:sp>
          <p:nvSpPr>
            <p:cNvPr id="120" name="テキスト ボックス 69">
              <a:extLst>
                <a:ext uri="{FF2B5EF4-FFF2-40B4-BE49-F238E27FC236}">
                  <a16:creationId xmlns:a16="http://schemas.microsoft.com/office/drawing/2014/main" id="{3DC341EC-425D-472A-AB0D-E62E38754193}"/>
                </a:ext>
              </a:extLst>
            </p:cNvPr>
            <p:cNvSpPr txBox="1">
              <a:spLocks noChangeArrowheads="1"/>
            </p:cNvSpPr>
            <p:nvPr/>
          </p:nvSpPr>
          <p:spPr bwMode="gray">
            <a:xfrm rot="21003095">
              <a:off x="1644376" y="4165491"/>
              <a:ext cx="1018314" cy="24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Meiryo UI" panose="020B0604030504040204" pitchFamily="50" charset="-128"/>
                  <a:ea typeface="Meiryo UI" panose="020B0604030504040204" pitchFamily="50" charset="-128"/>
                </a:rPr>
                <a:t>岸里調節池</a:t>
              </a:r>
            </a:p>
          </p:txBody>
        </p:sp>
        <p:cxnSp>
          <p:nvCxnSpPr>
            <p:cNvPr id="121" name="直線コネクタ 120">
              <a:extLst>
                <a:ext uri="{FF2B5EF4-FFF2-40B4-BE49-F238E27FC236}">
                  <a16:creationId xmlns:a16="http://schemas.microsoft.com/office/drawing/2014/main" id="{7B763929-006E-48D1-A36D-72D12360EB47}"/>
                </a:ext>
              </a:extLst>
            </p:cNvPr>
            <p:cNvCxnSpPr>
              <a:cxnSpLocks/>
            </p:cNvCxnSpPr>
            <p:nvPr/>
          </p:nvCxnSpPr>
          <p:spPr bwMode="gray">
            <a:xfrm flipH="1">
              <a:off x="634992" y="4746968"/>
              <a:ext cx="440968" cy="567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0353A2A7-E7DE-4D72-93CC-4B0C265ABF09}"/>
                </a:ext>
              </a:extLst>
            </p:cNvPr>
            <p:cNvCxnSpPr>
              <a:cxnSpLocks/>
            </p:cNvCxnSpPr>
            <p:nvPr/>
          </p:nvCxnSpPr>
          <p:spPr bwMode="gray">
            <a:xfrm flipH="1">
              <a:off x="2302338" y="4570741"/>
              <a:ext cx="543756" cy="7156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3A5A3E6C-E3E2-4398-BB26-CEE65601C123}"/>
                </a:ext>
              </a:extLst>
            </p:cNvPr>
            <p:cNvCxnSpPr>
              <a:cxnSpLocks/>
            </p:cNvCxnSpPr>
            <p:nvPr/>
          </p:nvCxnSpPr>
          <p:spPr bwMode="gray">
            <a:xfrm>
              <a:off x="8654164" y="2989434"/>
              <a:ext cx="0" cy="8980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矢印コネクタ 123">
              <a:extLst>
                <a:ext uri="{FF2B5EF4-FFF2-40B4-BE49-F238E27FC236}">
                  <a16:creationId xmlns:a16="http://schemas.microsoft.com/office/drawing/2014/main" id="{F9A405ED-1997-430C-AA6B-7E8FD755F0F4}"/>
                </a:ext>
              </a:extLst>
            </p:cNvPr>
            <p:cNvCxnSpPr/>
            <p:nvPr/>
          </p:nvCxnSpPr>
          <p:spPr bwMode="gray">
            <a:xfrm>
              <a:off x="756368" y="5176469"/>
              <a:ext cx="161952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5" name="テキスト ボックス 74">
              <a:extLst>
                <a:ext uri="{FF2B5EF4-FFF2-40B4-BE49-F238E27FC236}">
                  <a16:creationId xmlns:a16="http://schemas.microsoft.com/office/drawing/2014/main" id="{59A0C8C1-9EAC-4FA6-846A-D00B1E380BB4}"/>
                </a:ext>
              </a:extLst>
            </p:cNvPr>
            <p:cNvSpPr txBox="1">
              <a:spLocks noChangeArrowheads="1"/>
            </p:cNvSpPr>
            <p:nvPr/>
          </p:nvSpPr>
          <p:spPr bwMode="gray">
            <a:xfrm>
              <a:off x="1153483" y="5262903"/>
              <a:ext cx="732025" cy="32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700" b="1" dirty="0">
                  <a:latin typeface="Meiryo UI" panose="020B0604030504040204" pitchFamily="50" charset="-128"/>
                  <a:ea typeface="Meiryo UI" panose="020B0604030504040204" pitchFamily="50" charset="-128"/>
                </a:rPr>
                <a:t>未整備区間</a:t>
              </a:r>
              <a:endParaRPr lang="en-US" altLang="ja-JP" sz="700" b="1" dirty="0">
                <a:latin typeface="Meiryo UI" panose="020B0604030504040204" pitchFamily="50" charset="-128"/>
                <a:ea typeface="Meiryo UI" panose="020B0604030504040204" pitchFamily="50" charset="-128"/>
              </a:endParaRPr>
            </a:p>
            <a:p>
              <a:pPr algn="ctr">
                <a:spcBef>
                  <a:spcPct val="0"/>
                </a:spcBef>
                <a:buFontTx/>
                <a:buNone/>
              </a:pPr>
              <a:r>
                <a:rPr lang="ja-JP" altLang="en-US" sz="700" b="1" dirty="0">
                  <a:latin typeface="Meiryo UI" panose="020B0604030504040204" pitchFamily="50" charset="-128"/>
                  <a:ea typeface="Meiryo UI" panose="020B0604030504040204" pitchFamily="50" charset="-128"/>
                </a:rPr>
                <a:t>Ｌ＝</a:t>
              </a:r>
              <a:r>
                <a:rPr lang="en-US" altLang="ja-JP" sz="700" b="1" dirty="0">
                  <a:latin typeface="Meiryo UI" panose="020B0604030504040204" pitchFamily="50" charset="-128"/>
                  <a:ea typeface="Meiryo UI" panose="020B0604030504040204" pitchFamily="50" charset="-128"/>
                </a:rPr>
                <a:t>2.2km</a:t>
              </a:r>
              <a:endParaRPr lang="ja-JP" altLang="en-US" sz="700" b="1" dirty="0">
                <a:latin typeface="Meiryo UI" panose="020B0604030504040204" pitchFamily="50" charset="-128"/>
                <a:ea typeface="Meiryo UI" panose="020B0604030504040204" pitchFamily="50" charset="-128"/>
              </a:endParaRPr>
            </a:p>
          </p:txBody>
        </p:sp>
        <p:sp>
          <p:nvSpPr>
            <p:cNvPr id="128" name="Text Box 68">
              <a:extLst>
                <a:ext uri="{FF2B5EF4-FFF2-40B4-BE49-F238E27FC236}">
                  <a16:creationId xmlns:a16="http://schemas.microsoft.com/office/drawing/2014/main" id="{5D38C29D-A2EB-40A4-889E-F2B8A2985A12}"/>
                </a:ext>
              </a:extLst>
            </p:cNvPr>
            <p:cNvSpPr txBox="1">
              <a:spLocks noChangeArrowheads="1"/>
            </p:cNvSpPr>
            <p:nvPr/>
          </p:nvSpPr>
          <p:spPr bwMode="gray">
            <a:xfrm>
              <a:off x="881159" y="4598005"/>
              <a:ext cx="1007391" cy="384269"/>
            </a:xfrm>
            <a:prstGeom prst="rect">
              <a:avLst/>
            </a:prstGeom>
            <a:solidFill>
              <a:schemeClr val="bg1"/>
            </a:solidFill>
            <a:ln w="15875">
              <a:solidFill>
                <a:schemeClr val="tx1"/>
              </a:solidFill>
              <a:miter lim="800000"/>
              <a:headEnd/>
              <a:tailEnd/>
            </a:ln>
          </p:spPr>
          <p:txBody>
            <a:bodyPr wrap="none" lIns="72000" tIns="36000" rIns="72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050" b="1" dirty="0">
                  <a:latin typeface="Meiryo UI" panose="020B0604030504040204" pitchFamily="50" charset="-128"/>
                  <a:ea typeface="Meiryo UI" panose="020B0604030504040204" pitchFamily="50" charset="-128"/>
                </a:rPr>
                <a:t>ポンプ場</a:t>
              </a:r>
            </a:p>
          </p:txBody>
        </p:sp>
        <p:cxnSp>
          <p:nvCxnSpPr>
            <p:cNvPr id="218" name="直線矢印コネクタ 217">
              <a:extLst>
                <a:ext uri="{FF2B5EF4-FFF2-40B4-BE49-F238E27FC236}">
                  <a16:creationId xmlns:a16="http://schemas.microsoft.com/office/drawing/2014/main" id="{F1AB71D9-6175-42AB-A4E9-6C3C9C2014E5}"/>
                </a:ext>
              </a:extLst>
            </p:cNvPr>
            <p:cNvCxnSpPr>
              <a:cxnSpLocks/>
            </p:cNvCxnSpPr>
            <p:nvPr/>
          </p:nvCxnSpPr>
          <p:spPr bwMode="gray">
            <a:xfrm>
              <a:off x="5402795" y="5183325"/>
              <a:ext cx="194300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0" name="直線矢印コネクタ 219">
              <a:extLst>
                <a:ext uri="{FF2B5EF4-FFF2-40B4-BE49-F238E27FC236}">
                  <a16:creationId xmlns:a16="http://schemas.microsoft.com/office/drawing/2014/main" id="{E678708D-DC68-48E9-92FF-E3A323D431FC}"/>
                </a:ext>
              </a:extLst>
            </p:cNvPr>
            <p:cNvCxnSpPr>
              <a:cxnSpLocks/>
            </p:cNvCxnSpPr>
            <p:nvPr/>
          </p:nvCxnSpPr>
          <p:spPr bwMode="gray">
            <a:xfrm>
              <a:off x="4515429" y="5176469"/>
              <a:ext cx="897541"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4" name="直線矢印コネクタ 223">
              <a:extLst>
                <a:ext uri="{FF2B5EF4-FFF2-40B4-BE49-F238E27FC236}">
                  <a16:creationId xmlns:a16="http://schemas.microsoft.com/office/drawing/2014/main" id="{DD8D5E53-B345-4503-93EC-C2E954A9D7E0}"/>
                </a:ext>
              </a:extLst>
            </p:cNvPr>
            <p:cNvCxnSpPr>
              <a:cxnSpLocks/>
            </p:cNvCxnSpPr>
            <p:nvPr/>
          </p:nvCxnSpPr>
          <p:spPr bwMode="gray">
            <a:xfrm>
              <a:off x="3651278" y="5183326"/>
              <a:ext cx="877376"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7" name="直線矢印コネクタ 226">
              <a:extLst>
                <a:ext uri="{FF2B5EF4-FFF2-40B4-BE49-F238E27FC236}">
                  <a16:creationId xmlns:a16="http://schemas.microsoft.com/office/drawing/2014/main" id="{90B4A191-2237-4D3A-B343-51F61B9B7DDB}"/>
                </a:ext>
              </a:extLst>
            </p:cNvPr>
            <p:cNvCxnSpPr>
              <a:cxnSpLocks/>
            </p:cNvCxnSpPr>
            <p:nvPr/>
          </p:nvCxnSpPr>
          <p:spPr bwMode="gray">
            <a:xfrm>
              <a:off x="2390035" y="5177361"/>
              <a:ext cx="1261759"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38" name="テキスト ボックス 137">
            <a:extLst>
              <a:ext uri="{FF2B5EF4-FFF2-40B4-BE49-F238E27FC236}">
                <a16:creationId xmlns:a16="http://schemas.microsoft.com/office/drawing/2014/main" id="{3B5BBAE3-1304-42DE-A7D6-10F17854D391}"/>
              </a:ext>
            </a:extLst>
          </p:cNvPr>
          <p:cNvSpPr txBox="1"/>
          <p:nvPr/>
        </p:nvSpPr>
        <p:spPr>
          <a:xfrm>
            <a:off x="63352" y="1285120"/>
            <a:ext cx="2684931" cy="553998"/>
          </a:xfrm>
          <a:prstGeom prst="rect">
            <a:avLst/>
          </a:prstGeom>
          <a:noFill/>
          <a:ln w="19050">
            <a:noFill/>
          </a:ln>
        </p:spPr>
        <p:txBody>
          <a:bodyPr wrap="square" rtlCol="0">
            <a:spAutoFit/>
          </a:bodyPr>
          <a:lstStyle/>
          <a:p>
            <a:r>
              <a:rPr kumimoji="1" lang="ja-JP" altLang="en-US" sz="1600" b="1" dirty="0">
                <a:latin typeface="Meiryo UI" pitchFamily="50" charset="-128"/>
                <a:ea typeface="Meiryo UI" pitchFamily="50" charset="-128"/>
                <a:cs typeface="Meiryo UI" pitchFamily="50" charset="-128"/>
              </a:rPr>
              <a:t>寝屋川北部地下河川</a:t>
            </a:r>
            <a:endParaRPr kumimoji="1" lang="en-US" altLang="ja-JP" sz="1600" b="1" dirty="0">
              <a:latin typeface="Meiryo UI" pitchFamily="50" charset="-128"/>
              <a:ea typeface="Meiryo UI" pitchFamily="50" charset="-128"/>
              <a:cs typeface="Meiryo UI" pitchFamily="50" charset="-128"/>
            </a:endParaRPr>
          </a:p>
          <a:p>
            <a:r>
              <a:rPr kumimoji="1" lang="en-US" altLang="ja-JP" sz="1400" b="1" dirty="0">
                <a:latin typeface="Meiryo UI" pitchFamily="50" charset="-128"/>
                <a:ea typeface="Meiryo UI" pitchFamily="50" charset="-128"/>
                <a:cs typeface="Meiryo UI" pitchFamily="50" charset="-128"/>
              </a:rPr>
              <a:t> L=14.3km(</a:t>
            </a:r>
            <a:r>
              <a:rPr kumimoji="1" lang="ja-JP" altLang="en-US" sz="1400" b="1" dirty="0">
                <a:latin typeface="Meiryo UI" pitchFamily="50" charset="-128"/>
                <a:ea typeface="Meiryo UI" pitchFamily="50" charset="-128"/>
                <a:cs typeface="Meiryo UI" pitchFamily="50" charset="-128"/>
              </a:rPr>
              <a:t>内、</a:t>
            </a:r>
            <a:r>
              <a:rPr kumimoji="1" lang="en-US" altLang="ja-JP" sz="1400" b="1" dirty="0">
                <a:latin typeface="Meiryo UI" pitchFamily="50" charset="-128"/>
                <a:ea typeface="Meiryo UI" pitchFamily="50" charset="-128"/>
                <a:cs typeface="Meiryo UI" pitchFamily="50" charset="-128"/>
              </a:rPr>
              <a:t>9.7km</a:t>
            </a:r>
            <a:r>
              <a:rPr lang="ja-JP" altLang="en-US" sz="1400" b="1" dirty="0">
                <a:latin typeface="Meiryo UI" pitchFamily="50" charset="-128"/>
                <a:ea typeface="Meiryo UI" pitchFamily="50" charset="-128"/>
                <a:cs typeface="Meiryo UI" pitchFamily="50" charset="-128"/>
              </a:rPr>
              <a:t>供用</a:t>
            </a:r>
            <a:r>
              <a:rPr lang="en-US" altLang="ja-JP" sz="1400" b="1" dirty="0">
                <a:latin typeface="Meiryo UI" pitchFamily="50" charset="-128"/>
                <a:ea typeface="Meiryo UI" pitchFamily="50" charset="-128"/>
                <a:cs typeface="Meiryo UI" pitchFamily="50" charset="-128"/>
              </a:rPr>
              <a:t>)</a:t>
            </a:r>
            <a:endParaRPr kumimoji="1" lang="ja-JP" altLang="en-US" sz="1400" b="1" dirty="0">
              <a:latin typeface="Meiryo UI" pitchFamily="50" charset="-128"/>
              <a:ea typeface="Meiryo UI" pitchFamily="50" charset="-128"/>
              <a:cs typeface="Meiryo UI" pitchFamily="50" charset="-128"/>
            </a:endParaRPr>
          </a:p>
        </p:txBody>
      </p:sp>
      <p:sp>
        <p:nvSpPr>
          <p:cNvPr id="139" name="テキスト ボックス 138">
            <a:extLst>
              <a:ext uri="{FF2B5EF4-FFF2-40B4-BE49-F238E27FC236}">
                <a16:creationId xmlns:a16="http://schemas.microsoft.com/office/drawing/2014/main" id="{D8B96A71-9672-402F-AE92-8E0862FB8706}"/>
              </a:ext>
            </a:extLst>
          </p:cNvPr>
          <p:cNvSpPr txBox="1"/>
          <p:nvPr/>
        </p:nvSpPr>
        <p:spPr>
          <a:xfrm>
            <a:off x="58624" y="4010497"/>
            <a:ext cx="2873536" cy="553998"/>
          </a:xfrm>
          <a:prstGeom prst="rect">
            <a:avLst/>
          </a:prstGeom>
          <a:noFill/>
          <a:ln w="19050">
            <a:noFill/>
          </a:ln>
        </p:spPr>
        <p:txBody>
          <a:bodyPr wrap="square" rtlCol="0">
            <a:spAutoFit/>
          </a:bodyPr>
          <a:lstStyle/>
          <a:p>
            <a:r>
              <a:rPr kumimoji="1" lang="ja-JP" altLang="en-US" sz="1600" b="1" dirty="0">
                <a:latin typeface="Meiryo UI" pitchFamily="50" charset="-128"/>
                <a:ea typeface="Meiryo UI" pitchFamily="50" charset="-128"/>
                <a:cs typeface="Meiryo UI" pitchFamily="50" charset="-128"/>
              </a:rPr>
              <a:t>寝屋川南部地下河川　　</a:t>
            </a:r>
            <a:endParaRPr kumimoji="1" lang="en-US" altLang="ja-JP" sz="1600" b="1" dirty="0">
              <a:latin typeface="Meiryo UI" pitchFamily="50" charset="-128"/>
              <a:ea typeface="Meiryo UI" pitchFamily="50" charset="-128"/>
              <a:cs typeface="Meiryo UI" pitchFamily="50" charset="-128"/>
            </a:endParaRPr>
          </a:p>
          <a:p>
            <a:r>
              <a:rPr kumimoji="1" lang="en-US" altLang="ja-JP" sz="1400" b="1" dirty="0">
                <a:latin typeface="Meiryo UI" pitchFamily="50" charset="-128"/>
                <a:ea typeface="Meiryo UI" pitchFamily="50" charset="-128"/>
                <a:cs typeface="Meiryo UI" pitchFamily="50" charset="-128"/>
              </a:rPr>
              <a:t> L=13.4km</a:t>
            </a:r>
            <a:r>
              <a:rPr lang="en-US" altLang="ja-JP" sz="1400" b="1" dirty="0">
                <a:latin typeface="Meiryo UI" pitchFamily="50" charset="-128"/>
                <a:ea typeface="Meiryo UI" pitchFamily="50" charset="-128"/>
                <a:cs typeface="Meiryo UI" pitchFamily="50" charset="-128"/>
              </a:rPr>
              <a:t>(</a:t>
            </a:r>
            <a:r>
              <a:rPr kumimoji="1" lang="ja-JP" altLang="en-US" sz="1400" b="1" dirty="0">
                <a:latin typeface="Meiryo UI" pitchFamily="50" charset="-128"/>
                <a:ea typeface="Meiryo UI" pitchFamily="50" charset="-128"/>
                <a:cs typeface="Meiryo UI" pitchFamily="50" charset="-128"/>
              </a:rPr>
              <a:t>内、</a:t>
            </a:r>
            <a:r>
              <a:rPr kumimoji="1" lang="en-US" altLang="ja-JP" sz="1400" b="1" dirty="0">
                <a:latin typeface="Meiryo UI" pitchFamily="50" charset="-128"/>
                <a:ea typeface="Meiryo UI" pitchFamily="50" charset="-128"/>
                <a:cs typeface="Meiryo UI" pitchFamily="50" charset="-128"/>
              </a:rPr>
              <a:t>11.2km</a:t>
            </a:r>
            <a:r>
              <a:rPr kumimoji="1" lang="ja-JP" altLang="en-US" sz="1400" b="1" dirty="0">
                <a:latin typeface="Meiryo UI" pitchFamily="50" charset="-128"/>
                <a:ea typeface="Meiryo UI" pitchFamily="50" charset="-128"/>
                <a:cs typeface="Meiryo UI" pitchFamily="50" charset="-128"/>
              </a:rPr>
              <a:t>供用</a:t>
            </a:r>
            <a:r>
              <a:rPr kumimoji="1" lang="en-US" altLang="ja-JP" sz="1400" b="1" dirty="0">
                <a:latin typeface="Meiryo UI" pitchFamily="50" charset="-128"/>
                <a:ea typeface="Meiryo UI" pitchFamily="50" charset="-128"/>
                <a:cs typeface="Meiryo UI" pitchFamily="50" charset="-128"/>
              </a:rPr>
              <a:t>)</a:t>
            </a:r>
            <a:endParaRPr kumimoji="1" lang="ja-JP" altLang="en-US" sz="1400" b="1" dirty="0">
              <a:latin typeface="Meiryo UI" pitchFamily="50" charset="-128"/>
              <a:ea typeface="Meiryo UI" pitchFamily="50" charset="-128"/>
              <a:cs typeface="Meiryo UI" pitchFamily="50" charset="-128"/>
            </a:endParaRPr>
          </a:p>
        </p:txBody>
      </p:sp>
      <p:sp>
        <p:nvSpPr>
          <p:cNvPr id="141" name="テキスト ボックス 140">
            <a:extLst>
              <a:ext uri="{FF2B5EF4-FFF2-40B4-BE49-F238E27FC236}">
                <a16:creationId xmlns:a16="http://schemas.microsoft.com/office/drawing/2014/main" id="{5F8C3978-3C84-4546-8867-AFE8377C2898}"/>
              </a:ext>
            </a:extLst>
          </p:cNvPr>
          <p:cNvSpPr txBox="1"/>
          <p:nvPr/>
        </p:nvSpPr>
        <p:spPr>
          <a:xfrm>
            <a:off x="6173581" y="4920194"/>
            <a:ext cx="445635" cy="24622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16</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若江</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立坑</a:t>
            </a:r>
          </a:p>
        </p:txBody>
      </p:sp>
      <p:sp>
        <p:nvSpPr>
          <p:cNvPr id="144" name="テキスト ボックス 143">
            <a:extLst>
              <a:ext uri="{FF2B5EF4-FFF2-40B4-BE49-F238E27FC236}">
                <a16:creationId xmlns:a16="http://schemas.microsoft.com/office/drawing/2014/main" id="{0E5BE183-BEA0-4097-879E-CABCA57D69D1}"/>
              </a:ext>
            </a:extLst>
          </p:cNvPr>
          <p:cNvSpPr txBox="1"/>
          <p:nvPr/>
        </p:nvSpPr>
        <p:spPr>
          <a:xfrm>
            <a:off x="4472404" y="5539967"/>
            <a:ext cx="410369" cy="24622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平野立坑</a:t>
            </a:r>
          </a:p>
        </p:txBody>
      </p:sp>
      <p:sp>
        <p:nvSpPr>
          <p:cNvPr id="148" name="テキスト ボックス 147">
            <a:extLst>
              <a:ext uri="{FF2B5EF4-FFF2-40B4-BE49-F238E27FC236}">
                <a16:creationId xmlns:a16="http://schemas.microsoft.com/office/drawing/2014/main" id="{04C12798-A112-4629-A76C-A69369A75C2F}"/>
              </a:ext>
            </a:extLst>
          </p:cNvPr>
          <p:cNvSpPr txBox="1"/>
          <p:nvPr/>
        </p:nvSpPr>
        <p:spPr>
          <a:xfrm>
            <a:off x="2277474" y="5900806"/>
            <a:ext cx="512961" cy="24622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13</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聖天山立坑</a:t>
            </a:r>
          </a:p>
        </p:txBody>
      </p:sp>
      <p:cxnSp>
        <p:nvCxnSpPr>
          <p:cNvPr id="5" name="直線矢印コネクタ 4">
            <a:extLst>
              <a:ext uri="{FF2B5EF4-FFF2-40B4-BE49-F238E27FC236}">
                <a16:creationId xmlns:a16="http://schemas.microsoft.com/office/drawing/2014/main" id="{2A60094B-3416-4498-BBD1-D153A6743EA2}"/>
              </a:ext>
            </a:extLst>
          </p:cNvPr>
          <p:cNvCxnSpPr>
            <a:cxnSpLocks/>
          </p:cNvCxnSpPr>
          <p:nvPr/>
        </p:nvCxnSpPr>
        <p:spPr>
          <a:xfrm flipV="1">
            <a:off x="5274375" y="2485343"/>
            <a:ext cx="1058284" cy="78026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2" name="直線矢印コネクタ 151">
            <a:extLst>
              <a:ext uri="{FF2B5EF4-FFF2-40B4-BE49-F238E27FC236}">
                <a16:creationId xmlns:a16="http://schemas.microsoft.com/office/drawing/2014/main" id="{332B3FD7-394A-4B5E-A57F-F090161064E2}"/>
              </a:ext>
            </a:extLst>
          </p:cNvPr>
          <p:cNvCxnSpPr>
            <a:cxnSpLocks/>
          </p:cNvCxnSpPr>
          <p:nvPr/>
        </p:nvCxnSpPr>
        <p:spPr>
          <a:xfrm flipV="1">
            <a:off x="4550734" y="3264018"/>
            <a:ext cx="716961" cy="528611"/>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6" name="テキスト ボックス 155">
            <a:extLst>
              <a:ext uri="{FF2B5EF4-FFF2-40B4-BE49-F238E27FC236}">
                <a16:creationId xmlns:a16="http://schemas.microsoft.com/office/drawing/2014/main" id="{3309BA2A-DA5A-4967-86FE-62574B721C11}"/>
              </a:ext>
            </a:extLst>
          </p:cNvPr>
          <p:cNvSpPr txBox="1"/>
          <p:nvPr/>
        </p:nvSpPr>
        <p:spPr>
          <a:xfrm>
            <a:off x="3705079" y="3823748"/>
            <a:ext cx="709990" cy="369332"/>
          </a:xfrm>
          <a:prstGeom prst="rect">
            <a:avLst/>
          </a:prstGeom>
          <a:noFill/>
        </p:spPr>
        <p:txBody>
          <a:bodyPr wrap="square" lIns="0" tIns="0" rIns="0" bIns="0" rtlCol="0" anchor="ctr" anchorCtr="0">
            <a:sp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古川</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調節池 </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L=2.0km</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9" name="直線コネクタ 158">
            <a:extLst>
              <a:ext uri="{FF2B5EF4-FFF2-40B4-BE49-F238E27FC236}">
                <a16:creationId xmlns:a16="http://schemas.microsoft.com/office/drawing/2014/main" id="{8DA9613D-592C-45C3-AB38-A5E3786EB6F6}"/>
              </a:ext>
            </a:extLst>
          </p:cNvPr>
          <p:cNvCxnSpPr>
            <a:cxnSpLocks/>
          </p:cNvCxnSpPr>
          <p:nvPr/>
        </p:nvCxnSpPr>
        <p:spPr>
          <a:xfrm>
            <a:off x="5908240" y="5703315"/>
            <a:ext cx="0" cy="360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矢印コネクタ 210">
            <a:extLst>
              <a:ext uri="{FF2B5EF4-FFF2-40B4-BE49-F238E27FC236}">
                <a16:creationId xmlns:a16="http://schemas.microsoft.com/office/drawing/2014/main" id="{44CD7A58-3E58-4BA6-9165-777C4FD0A05B}"/>
              </a:ext>
            </a:extLst>
          </p:cNvPr>
          <p:cNvCxnSpPr>
            <a:cxnSpLocks/>
          </p:cNvCxnSpPr>
          <p:nvPr/>
        </p:nvCxnSpPr>
        <p:spPr>
          <a:xfrm flipV="1">
            <a:off x="5916398" y="5531919"/>
            <a:ext cx="411387" cy="49486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2" name="テキスト ボックス 141">
            <a:extLst>
              <a:ext uri="{FF2B5EF4-FFF2-40B4-BE49-F238E27FC236}">
                <a16:creationId xmlns:a16="http://schemas.microsoft.com/office/drawing/2014/main" id="{1C1EBA96-5A82-4034-B565-D7944E416C89}"/>
              </a:ext>
            </a:extLst>
          </p:cNvPr>
          <p:cNvSpPr txBox="1"/>
          <p:nvPr/>
        </p:nvSpPr>
        <p:spPr>
          <a:xfrm>
            <a:off x="5694982" y="5594367"/>
            <a:ext cx="445635" cy="24622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11</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美園</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立坑</a:t>
            </a:r>
          </a:p>
        </p:txBody>
      </p:sp>
      <p:sp>
        <p:nvSpPr>
          <p:cNvPr id="213" name="テキスト ボックス 212">
            <a:extLst>
              <a:ext uri="{FF2B5EF4-FFF2-40B4-BE49-F238E27FC236}">
                <a16:creationId xmlns:a16="http://schemas.microsoft.com/office/drawing/2014/main" id="{B7719D8C-1994-486E-B3F3-2FE1BA1024F5}"/>
              </a:ext>
            </a:extLst>
          </p:cNvPr>
          <p:cNvSpPr txBox="1"/>
          <p:nvPr/>
        </p:nvSpPr>
        <p:spPr>
          <a:xfrm rot="18551960">
            <a:off x="5994477" y="5794684"/>
            <a:ext cx="631534" cy="323165"/>
          </a:xfrm>
          <a:prstGeom prst="rect">
            <a:avLst/>
          </a:prstGeom>
          <a:noFill/>
        </p:spPr>
        <p:txBody>
          <a:bodyPr wrap="square" lIns="0" tIns="0" rIns="0" bIns="0" rtlCol="0" anchor="ctr" anchorCtr="0">
            <a:spAutoFit/>
          </a:bodyPr>
          <a:lstStyle/>
          <a:p>
            <a:pPr algn="ct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若江調節池 </a:t>
            </a:r>
            <a:endParaRPr kumimoji="1"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L=2.0km</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4" name="直線コネクタ 213">
            <a:extLst>
              <a:ext uri="{FF2B5EF4-FFF2-40B4-BE49-F238E27FC236}">
                <a16:creationId xmlns:a16="http://schemas.microsoft.com/office/drawing/2014/main" id="{DF46EAEF-174D-4627-9F6B-D85E2EBE6D1D}"/>
              </a:ext>
            </a:extLst>
          </p:cNvPr>
          <p:cNvCxnSpPr>
            <a:cxnSpLocks/>
          </p:cNvCxnSpPr>
          <p:nvPr/>
        </p:nvCxnSpPr>
        <p:spPr>
          <a:xfrm>
            <a:off x="5483985" y="6161682"/>
            <a:ext cx="0" cy="4128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テキスト ボックス 142">
            <a:extLst>
              <a:ext uri="{FF2B5EF4-FFF2-40B4-BE49-F238E27FC236}">
                <a16:creationId xmlns:a16="http://schemas.microsoft.com/office/drawing/2014/main" id="{91C34FF6-BFC4-47FE-BE78-6563485D32D0}"/>
              </a:ext>
            </a:extLst>
          </p:cNvPr>
          <p:cNvSpPr txBox="1"/>
          <p:nvPr/>
        </p:nvSpPr>
        <p:spPr>
          <a:xfrm>
            <a:off x="5224965" y="6036032"/>
            <a:ext cx="512961" cy="24622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久宝寺</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立坑</a:t>
            </a:r>
          </a:p>
        </p:txBody>
      </p:sp>
      <p:cxnSp>
        <p:nvCxnSpPr>
          <p:cNvPr id="215" name="直線矢印コネクタ 214">
            <a:extLst>
              <a:ext uri="{FF2B5EF4-FFF2-40B4-BE49-F238E27FC236}">
                <a16:creationId xmlns:a16="http://schemas.microsoft.com/office/drawing/2014/main" id="{534366F2-D688-4906-B8C5-225F5C3BFB39}"/>
              </a:ext>
            </a:extLst>
          </p:cNvPr>
          <p:cNvCxnSpPr>
            <a:cxnSpLocks/>
          </p:cNvCxnSpPr>
          <p:nvPr/>
        </p:nvCxnSpPr>
        <p:spPr>
          <a:xfrm flipV="1">
            <a:off x="5487203" y="6039266"/>
            <a:ext cx="411387" cy="49486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6" name="テキスト ボックス 215">
            <a:extLst>
              <a:ext uri="{FF2B5EF4-FFF2-40B4-BE49-F238E27FC236}">
                <a16:creationId xmlns:a16="http://schemas.microsoft.com/office/drawing/2014/main" id="{30A7B0B7-F209-470E-A3AF-816839BEB880}"/>
              </a:ext>
            </a:extLst>
          </p:cNvPr>
          <p:cNvSpPr txBox="1"/>
          <p:nvPr/>
        </p:nvSpPr>
        <p:spPr>
          <a:xfrm rot="18551960">
            <a:off x="5551559" y="6319198"/>
            <a:ext cx="633913" cy="323165"/>
          </a:xfrm>
          <a:prstGeom prst="rect">
            <a:avLst/>
          </a:prstGeom>
          <a:noFill/>
        </p:spPr>
        <p:txBody>
          <a:bodyPr wrap="square" lIns="0" tIns="0" rIns="0" bIns="0" rtlCol="0" anchor="ctr" anchorCtr="0">
            <a:spAutoFit/>
          </a:bodyPr>
          <a:lstStyle/>
          <a:p>
            <a:pPr algn="ct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久宝寺</a:t>
            </a: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調節池 </a:t>
            </a:r>
            <a:endParaRPr kumimoji="1"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L=2.2km</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7" name="直線コネクタ 216">
            <a:extLst>
              <a:ext uri="{FF2B5EF4-FFF2-40B4-BE49-F238E27FC236}">
                <a16:creationId xmlns:a16="http://schemas.microsoft.com/office/drawing/2014/main" id="{2E7D8E5E-8036-4B95-BC06-688B24137D53}"/>
              </a:ext>
            </a:extLst>
          </p:cNvPr>
          <p:cNvCxnSpPr>
            <a:cxnSpLocks/>
          </p:cNvCxnSpPr>
          <p:nvPr/>
        </p:nvCxnSpPr>
        <p:spPr>
          <a:xfrm>
            <a:off x="4217107" y="6221388"/>
            <a:ext cx="0" cy="3328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24090667-BE86-4280-835B-756DE3D2B113}"/>
              </a:ext>
            </a:extLst>
          </p:cNvPr>
          <p:cNvSpPr txBox="1"/>
          <p:nvPr/>
        </p:nvSpPr>
        <p:spPr>
          <a:xfrm>
            <a:off x="4011922" y="6158345"/>
            <a:ext cx="410369" cy="24622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西脇</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立坑</a:t>
            </a:r>
          </a:p>
        </p:txBody>
      </p:sp>
      <p:sp>
        <p:nvSpPr>
          <p:cNvPr id="219" name="テキスト ボックス 218">
            <a:extLst>
              <a:ext uri="{FF2B5EF4-FFF2-40B4-BE49-F238E27FC236}">
                <a16:creationId xmlns:a16="http://schemas.microsoft.com/office/drawing/2014/main" id="{A9137C9F-CE8F-4C3E-84EB-C89849411E5D}"/>
              </a:ext>
            </a:extLst>
          </p:cNvPr>
          <p:cNvSpPr txBox="1"/>
          <p:nvPr/>
        </p:nvSpPr>
        <p:spPr>
          <a:xfrm>
            <a:off x="4503971" y="6515914"/>
            <a:ext cx="709990" cy="323165"/>
          </a:xfrm>
          <a:prstGeom prst="rect">
            <a:avLst/>
          </a:prstGeom>
          <a:noFill/>
        </p:spPr>
        <p:txBody>
          <a:bodyPr wrap="square" lIns="0" tIns="0" rIns="0" bIns="0" rtlCol="0" anchor="ctr" anchorCtr="0">
            <a:spAutoFit/>
          </a:bodyPr>
          <a:lstStyle/>
          <a:p>
            <a:pPr algn="ct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加美調節池 </a:t>
            </a:r>
            <a:endParaRPr kumimoji="1"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L=2.8km</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1" name="直線コネクタ 220">
            <a:extLst>
              <a:ext uri="{FF2B5EF4-FFF2-40B4-BE49-F238E27FC236}">
                <a16:creationId xmlns:a16="http://schemas.microsoft.com/office/drawing/2014/main" id="{2E9E2AC9-92E2-411E-854C-85E7EE47A61E}"/>
              </a:ext>
            </a:extLst>
          </p:cNvPr>
          <p:cNvCxnSpPr>
            <a:cxnSpLocks/>
          </p:cNvCxnSpPr>
          <p:nvPr/>
        </p:nvCxnSpPr>
        <p:spPr>
          <a:xfrm>
            <a:off x="3632641" y="6212029"/>
            <a:ext cx="0" cy="3328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テキスト ボックス 145">
            <a:extLst>
              <a:ext uri="{FF2B5EF4-FFF2-40B4-BE49-F238E27FC236}">
                <a16:creationId xmlns:a16="http://schemas.microsoft.com/office/drawing/2014/main" id="{5CEA9CD9-9421-4589-B3FD-AEDABA4D7327}"/>
              </a:ext>
            </a:extLst>
          </p:cNvPr>
          <p:cNvSpPr txBox="1"/>
          <p:nvPr/>
        </p:nvSpPr>
        <p:spPr>
          <a:xfrm>
            <a:off x="3462546" y="6113255"/>
            <a:ext cx="410369" cy="24622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今川立坑</a:t>
            </a:r>
          </a:p>
        </p:txBody>
      </p:sp>
      <p:sp>
        <p:nvSpPr>
          <p:cNvPr id="222" name="テキスト ボックス 221">
            <a:extLst>
              <a:ext uri="{FF2B5EF4-FFF2-40B4-BE49-F238E27FC236}">
                <a16:creationId xmlns:a16="http://schemas.microsoft.com/office/drawing/2014/main" id="{CAAD4763-2DEE-42F4-A4EB-450B63E53370}"/>
              </a:ext>
            </a:extLst>
          </p:cNvPr>
          <p:cNvSpPr txBox="1"/>
          <p:nvPr/>
        </p:nvSpPr>
        <p:spPr>
          <a:xfrm>
            <a:off x="3676607" y="6526369"/>
            <a:ext cx="709990" cy="323165"/>
          </a:xfrm>
          <a:prstGeom prst="rect">
            <a:avLst/>
          </a:prstGeom>
          <a:noFill/>
        </p:spPr>
        <p:txBody>
          <a:bodyPr wrap="square" lIns="0" tIns="0" rIns="0" bIns="0" rtlCol="0" anchor="ctr" anchorCtr="0">
            <a:spAutoFit/>
          </a:bodyPr>
          <a:lstStyle/>
          <a:p>
            <a:pPr algn="ct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平野川</a:t>
            </a: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調節池</a:t>
            </a: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I</a:t>
            </a: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期 </a:t>
            </a:r>
            <a:endParaRPr kumimoji="1"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L=1.3km</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3" name="直線コネクタ 222">
            <a:extLst>
              <a:ext uri="{FF2B5EF4-FFF2-40B4-BE49-F238E27FC236}">
                <a16:creationId xmlns:a16="http://schemas.microsoft.com/office/drawing/2014/main" id="{BB39B4CC-F250-41C1-B349-1D3FDF38C8E6}"/>
              </a:ext>
            </a:extLst>
          </p:cNvPr>
          <p:cNvCxnSpPr>
            <a:cxnSpLocks/>
          </p:cNvCxnSpPr>
          <p:nvPr/>
        </p:nvCxnSpPr>
        <p:spPr>
          <a:xfrm flipH="1">
            <a:off x="3057468" y="6126961"/>
            <a:ext cx="70714" cy="3958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6" name="テキスト ボックス 225">
            <a:extLst>
              <a:ext uri="{FF2B5EF4-FFF2-40B4-BE49-F238E27FC236}">
                <a16:creationId xmlns:a16="http://schemas.microsoft.com/office/drawing/2014/main" id="{69F93D14-9DE2-43AB-9516-FBF5C9E5EDC0}"/>
              </a:ext>
            </a:extLst>
          </p:cNvPr>
          <p:cNvSpPr txBox="1"/>
          <p:nvPr/>
        </p:nvSpPr>
        <p:spPr>
          <a:xfrm>
            <a:off x="2919965" y="6526369"/>
            <a:ext cx="734944" cy="323165"/>
          </a:xfrm>
          <a:prstGeom prst="rect">
            <a:avLst/>
          </a:prstGeom>
          <a:noFill/>
        </p:spPr>
        <p:txBody>
          <a:bodyPr wrap="square" lIns="0" tIns="0" rIns="0" bIns="0" rtlCol="0" anchor="ctr" anchorCtr="0">
            <a:spAutoFit/>
          </a:bodyPr>
          <a:lstStyle/>
          <a:p>
            <a:pPr algn="ct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平野川</a:t>
            </a: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調節池</a:t>
            </a:r>
            <a:r>
              <a:rPr lang="en-US" altLang="ja-JP" sz="700" b="1" dirty="0">
                <a:latin typeface="Meiryo UI" panose="020B0604030504040204" pitchFamily="50" charset="-128"/>
                <a:ea typeface="Meiryo UI" panose="020B0604030504040204" pitchFamily="50" charset="-128"/>
                <a:cs typeface="Meiryo UI" panose="020B0604030504040204" pitchFamily="50" charset="-128"/>
              </a:rPr>
              <a:t>II</a:t>
            </a: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期 </a:t>
            </a:r>
            <a:endParaRPr kumimoji="1"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L=1.2km</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テキスト ボックス 146">
            <a:extLst>
              <a:ext uri="{FF2B5EF4-FFF2-40B4-BE49-F238E27FC236}">
                <a16:creationId xmlns:a16="http://schemas.microsoft.com/office/drawing/2014/main" id="{A18B57C2-5581-43AA-AD57-83A04970AC44}"/>
              </a:ext>
            </a:extLst>
          </p:cNvPr>
          <p:cNvSpPr txBox="1"/>
          <p:nvPr/>
        </p:nvSpPr>
        <p:spPr>
          <a:xfrm>
            <a:off x="2886866" y="6052796"/>
            <a:ext cx="477695" cy="246221"/>
          </a:xfrm>
          <a:prstGeom prst="rect">
            <a:avLst/>
          </a:prstGeom>
          <a:solidFill>
            <a:schemeClr val="bg1">
              <a:alpha val="80000"/>
            </a:schemeClr>
          </a:solidFill>
          <a:ln w="15875">
            <a:noFill/>
          </a:ln>
        </p:spPr>
        <p:txBody>
          <a:bodyPr wrap="none" lIns="0" tIns="0" rIns="0" bIns="0" rtlCol="0" anchor="ctr">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桃ヶ池</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立坑</a:t>
            </a:r>
          </a:p>
        </p:txBody>
      </p:sp>
      <p:sp>
        <p:nvSpPr>
          <p:cNvPr id="229" name="テキスト ボックス 228">
            <a:extLst>
              <a:ext uri="{FF2B5EF4-FFF2-40B4-BE49-F238E27FC236}">
                <a16:creationId xmlns:a16="http://schemas.microsoft.com/office/drawing/2014/main" id="{CA2F618D-B955-4096-AC76-A660B98C8C61}"/>
              </a:ext>
            </a:extLst>
          </p:cNvPr>
          <p:cNvSpPr txBox="1"/>
          <p:nvPr/>
        </p:nvSpPr>
        <p:spPr>
          <a:xfrm>
            <a:off x="2126087" y="6523749"/>
            <a:ext cx="765832" cy="323165"/>
          </a:xfrm>
          <a:prstGeom prst="rect">
            <a:avLst/>
          </a:prstGeom>
          <a:noFill/>
        </p:spPr>
        <p:txBody>
          <a:bodyPr wrap="square" lIns="0" tIns="0" rIns="0" bIns="0" rtlCol="0" anchor="ctr" anchorCtr="0">
            <a:spAutoFit/>
          </a:bodyPr>
          <a:lstStyle/>
          <a:p>
            <a:pPr algn="ct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13</a:t>
            </a: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平野川</a:t>
            </a: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調節池</a:t>
            </a:r>
            <a:r>
              <a:rPr lang="en-US" altLang="ja-JP" sz="700" b="1" dirty="0">
                <a:latin typeface="Meiryo UI" panose="020B0604030504040204" pitchFamily="50" charset="-128"/>
                <a:ea typeface="Meiryo UI" panose="020B0604030504040204" pitchFamily="50" charset="-128"/>
                <a:cs typeface="Meiryo UI" panose="020B0604030504040204" pitchFamily="50" charset="-128"/>
              </a:rPr>
              <a:t>III</a:t>
            </a:r>
            <a:r>
              <a:rPr kumimoji="1" lang="ja-JP" altLang="en-US" sz="700" b="1" dirty="0">
                <a:latin typeface="Meiryo UI" panose="020B0604030504040204" pitchFamily="50" charset="-128"/>
                <a:ea typeface="Meiryo UI" panose="020B0604030504040204" pitchFamily="50" charset="-128"/>
                <a:cs typeface="Meiryo UI" panose="020B0604030504040204" pitchFamily="50" charset="-128"/>
              </a:rPr>
              <a:t>期 </a:t>
            </a:r>
            <a:endParaRPr kumimoji="1"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700" b="1" dirty="0">
                <a:latin typeface="Meiryo UI" panose="020B0604030504040204" pitchFamily="50" charset="-128"/>
                <a:ea typeface="Meiryo UI" panose="020B0604030504040204" pitchFamily="50" charset="-128"/>
                <a:cs typeface="Meiryo UI" panose="020B0604030504040204" pitchFamily="50" charset="-128"/>
              </a:rPr>
              <a:t>L=1.7km</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6" name="テキスト ボックス 235">
            <a:extLst>
              <a:ext uri="{FF2B5EF4-FFF2-40B4-BE49-F238E27FC236}">
                <a16:creationId xmlns:a16="http://schemas.microsoft.com/office/drawing/2014/main" id="{28FE0602-E118-409B-898D-CB8B0AAF6C4E}"/>
              </a:ext>
            </a:extLst>
          </p:cNvPr>
          <p:cNvSpPr txBox="1"/>
          <p:nvPr/>
        </p:nvSpPr>
        <p:spPr>
          <a:xfrm rot="10800000" flipV="1">
            <a:off x="6838501" y="6547208"/>
            <a:ext cx="2014087"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地上の状況（南部地下河川）</a:t>
            </a:r>
            <a:endParaRPr kumimoji="1" lang="en-US" altLang="ja-JP" sz="1100" dirty="0">
              <a:latin typeface="Meiryo UI" pitchFamily="50" charset="-128"/>
              <a:ea typeface="Meiryo UI" pitchFamily="50" charset="-128"/>
              <a:cs typeface="Meiryo UI" pitchFamily="50" charset="-128"/>
            </a:endParaRPr>
          </a:p>
        </p:txBody>
      </p:sp>
      <p:pic>
        <p:nvPicPr>
          <p:cNvPr id="151" name="図 150">
            <a:extLst>
              <a:ext uri="{FF2B5EF4-FFF2-40B4-BE49-F238E27FC236}">
                <a16:creationId xmlns:a16="http://schemas.microsoft.com/office/drawing/2014/main" id="{89542164-2CC0-4B0C-969A-925CE13311D5}"/>
              </a:ext>
            </a:extLst>
          </p:cNvPr>
          <p:cNvPicPr>
            <a:picLocks noChangeAspect="1"/>
          </p:cNvPicPr>
          <p:nvPr/>
        </p:nvPicPr>
        <p:blipFill rotWithShape="1">
          <a:blip r:embed="rId5"/>
          <a:srcRect l="13001" t="13519" r="55994" b="15134"/>
          <a:stretch/>
        </p:blipFill>
        <p:spPr>
          <a:xfrm>
            <a:off x="6666589" y="4814531"/>
            <a:ext cx="2294081" cy="1757562"/>
          </a:xfrm>
          <a:prstGeom prst="rect">
            <a:avLst/>
          </a:prstGeom>
        </p:spPr>
      </p:pic>
      <p:sp>
        <p:nvSpPr>
          <p:cNvPr id="153" name="スライド番号プレースホルダー 17">
            <a:extLst>
              <a:ext uri="{FF2B5EF4-FFF2-40B4-BE49-F238E27FC236}">
                <a16:creationId xmlns:a16="http://schemas.microsoft.com/office/drawing/2014/main" id="{7ED6189F-F06C-4E9C-98FA-4ED84AEAC502}"/>
              </a:ext>
            </a:extLst>
          </p:cNvPr>
          <p:cNvSpPr txBox="1">
            <a:spLocks/>
          </p:cNvSpPr>
          <p:nvPr/>
        </p:nvSpPr>
        <p:spPr>
          <a:xfrm>
            <a:off x="8474802" y="6494237"/>
            <a:ext cx="664428"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5</a:t>
            </a:fld>
            <a:endParaRPr lang="ja-JP" altLang="en-US" dirty="0"/>
          </a:p>
        </p:txBody>
      </p:sp>
      <p:pic>
        <p:nvPicPr>
          <p:cNvPr id="17" name="図 16">
            <a:extLst>
              <a:ext uri="{FF2B5EF4-FFF2-40B4-BE49-F238E27FC236}">
                <a16:creationId xmlns:a16="http://schemas.microsoft.com/office/drawing/2014/main" id="{2B113579-FDD8-42D1-B7E9-D7356DA981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97"/>
          <a:stretch/>
        </p:blipFill>
        <p:spPr>
          <a:xfrm>
            <a:off x="6699952" y="1005610"/>
            <a:ext cx="2230663" cy="1568994"/>
          </a:xfrm>
          <a:prstGeom prst="rect">
            <a:avLst/>
          </a:prstGeom>
        </p:spPr>
      </p:pic>
      <p:sp>
        <p:nvSpPr>
          <p:cNvPr id="154" name="テキスト ボックス 153">
            <a:extLst>
              <a:ext uri="{FF2B5EF4-FFF2-40B4-BE49-F238E27FC236}">
                <a16:creationId xmlns:a16="http://schemas.microsoft.com/office/drawing/2014/main" id="{D8CC637F-9BF5-4C4B-804B-AE9F57A33EF0}"/>
              </a:ext>
            </a:extLst>
          </p:cNvPr>
          <p:cNvSpPr txBox="1"/>
          <p:nvPr/>
        </p:nvSpPr>
        <p:spPr>
          <a:xfrm rot="8120299" flipV="1">
            <a:off x="6515048" y="6141409"/>
            <a:ext cx="817844" cy="400110"/>
          </a:xfrm>
          <a:prstGeom prst="rect">
            <a:avLst/>
          </a:prstGeom>
          <a:noFill/>
          <a:ln w="19050">
            <a:noFill/>
          </a:ln>
        </p:spPr>
        <p:txBody>
          <a:bodyPr wrap="square" rtlCol="0">
            <a:spAutoFit/>
          </a:bodyPr>
          <a:lstStyle/>
          <a:p>
            <a:pPr algn="ctr"/>
            <a:r>
              <a:rPr lang="ja-JP" altLang="en-US" sz="1000" dirty="0">
                <a:solidFill>
                  <a:schemeClr val="bg1"/>
                </a:solidFill>
                <a:latin typeface="Meiryo UI" pitchFamily="50" charset="-128"/>
                <a:ea typeface="Meiryo UI" pitchFamily="50" charset="-128"/>
                <a:cs typeface="Meiryo UI" pitchFamily="50" charset="-128"/>
              </a:rPr>
              <a:t>大阪中央</a:t>
            </a:r>
            <a:endParaRPr lang="en-US" altLang="ja-JP" sz="1000" dirty="0">
              <a:solidFill>
                <a:schemeClr val="bg1"/>
              </a:solidFill>
              <a:latin typeface="Meiryo UI" pitchFamily="50" charset="-128"/>
              <a:ea typeface="Meiryo UI" pitchFamily="50" charset="-128"/>
              <a:cs typeface="Meiryo UI" pitchFamily="50" charset="-128"/>
            </a:endParaRPr>
          </a:p>
          <a:p>
            <a:pPr algn="ctr"/>
            <a:r>
              <a:rPr lang="ja-JP" altLang="en-US" sz="1000" dirty="0">
                <a:solidFill>
                  <a:schemeClr val="bg1"/>
                </a:solidFill>
                <a:latin typeface="Meiryo UI" pitchFamily="50" charset="-128"/>
                <a:ea typeface="Meiryo UI" pitchFamily="50" charset="-128"/>
                <a:cs typeface="Meiryo UI" pitchFamily="50" charset="-128"/>
              </a:rPr>
              <a:t>環状線</a:t>
            </a:r>
            <a:endParaRPr kumimoji="1" lang="ja-JP" altLang="en-US" sz="1000"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9802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1DFA401-FECD-C932-66C0-FE781C9B9AF2}"/>
              </a:ext>
            </a:extLst>
          </p:cNvPr>
          <p:cNvPicPr>
            <a:picLocks noChangeAspect="1"/>
          </p:cNvPicPr>
          <p:nvPr/>
        </p:nvPicPr>
        <p:blipFill>
          <a:blip r:embed="rId2"/>
          <a:stretch>
            <a:fillRect/>
          </a:stretch>
        </p:blipFill>
        <p:spPr>
          <a:xfrm>
            <a:off x="38897" y="1591558"/>
            <a:ext cx="6981375" cy="2904182"/>
          </a:xfrm>
          <a:prstGeom prst="rect">
            <a:avLst/>
          </a:prstGeom>
        </p:spPr>
      </p:pic>
      <p:sp>
        <p:nvSpPr>
          <p:cNvPr id="14" name="テキスト ボックス 13">
            <a:extLst>
              <a:ext uri="{FF2B5EF4-FFF2-40B4-BE49-F238E27FC236}">
                <a16:creationId xmlns:a16="http://schemas.microsoft.com/office/drawing/2014/main" id="{08F5C3D1-EB79-4617-8E01-2947395118FB}"/>
              </a:ext>
            </a:extLst>
          </p:cNvPr>
          <p:cNvSpPr txBox="1"/>
          <p:nvPr/>
        </p:nvSpPr>
        <p:spPr>
          <a:xfrm>
            <a:off x="107504" y="938757"/>
            <a:ext cx="3168352"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②（地下河川・）地下調節池</a:t>
            </a:r>
            <a:endParaRPr kumimoji="1" lang="ja-JP" altLang="en-US" b="1" dirty="0">
              <a:latin typeface="Meiryo UI" pitchFamily="50" charset="-128"/>
              <a:ea typeface="Meiryo UI" pitchFamily="50" charset="-128"/>
              <a:cs typeface="Meiryo UI" pitchFamily="50" charset="-128"/>
            </a:endParaRPr>
          </a:p>
        </p:txBody>
      </p:sp>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10" name="テキスト ボックス 9"/>
          <p:cNvSpPr txBox="1"/>
          <p:nvPr/>
        </p:nvSpPr>
        <p:spPr>
          <a:xfrm>
            <a:off x="2355482" y="1617930"/>
            <a:ext cx="2604235" cy="338554"/>
          </a:xfrm>
          <a:prstGeom prst="rect">
            <a:avLst/>
          </a:prstGeom>
          <a:noFill/>
          <a:ln w="19050">
            <a:noFill/>
          </a:ln>
        </p:spPr>
        <p:txBody>
          <a:bodyPr wrap="square" rtlCol="0">
            <a:spAutoFit/>
          </a:bodyPr>
          <a:lstStyle/>
          <a:p>
            <a:pPr algn="ctr"/>
            <a:r>
              <a:rPr lang="en-US" altLang="ja-JP" sz="1600" dirty="0">
                <a:latin typeface="BIZ UDPゴシック" panose="020B0400000000000000" pitchFamily="50" charset="-128"/>
                <a:ea typeface="BIZ UDPゴシック" panose="020B0400000000000000" pitchFamily="50" charset="-128"/>
                <a:cs typeface="Meiryo UI" pitchFamily="50" charset="-128"/>
              </a:rPr>
              <a:t>【</a:t>
            </a:r>
            <a:r>
              <a:rPr lang="ja-JP" altLang="en-US" sz="1600" dirty="0">
                <a:latin typeface="BIZ UDPゴシック" panose="020B0400000000000000" pitchFamily="50" charset="-128"/>
                <a:ea typeface="BIZ UDPゴシック" panose="020B0400000000000000" pitchFamily="50" charset="-128"/>
                <a:cs typeface="Meiryo UI" pitchFamily="50" charset="-128"/>
              </a:rPr>
              <a:t>　築　造　年　次　</a:t>
            </a:r>
            <a:r>
              <a:rPr lang="en-US" altLang="ja-JP" sz="1600" dirty="0">
                <a:latin typeface="BIZ UDPゴシック" panose="020B0400000000000000" pitchFamily="50" charset="-128"/>
                <a:ea typeface="BIZ UDPゴシック" panose="020B0400000000000000" pitchFamily="50" charset="-128"/>
                <a:cs typeface="Meiryo UI" pitchFamily="50" charset="-128"/>
              </a:rPr>
              <a:t>】</a:t>
            </a:r>
            <a:endParaRPr kumimoji="1" lang="ja-JP" altLang="en-US" sz="1600" dirty="0">
              <a:latin typeface="BIZ UDPゴシック" panose="020B0400000000000000" pitchFamily="50" charset="-128"/>
              <a:ea typeface="BIZ UDPゴシック" panose="020B0400000000000000" pitchFamily="50" charset="-128"/>
              <a:cs typeface="Meiryo UI" pitchFamily="50" charset="-128"/>
            </a:endParaRPr>
          </a:p>
        </p:txBody>
      </p:sp>
      <p:sp>
        <p:nvSpPr>
          <p:cNvPr id="9" name="テキスト ボックス 8"/>
          <p:cNvSpPr txBox="1"/>
          <p:nvPr/>
        </p:nvSpPr>
        <p:spPr>
          <a:xfrm>
            <a:off x="389562" y="2010326"/>
            <a:ext cx="2604235" cy="338554"/>
          </a:xfrm>
          <a:prstGeom prst="rect">
            <a:avLst/>
          </a:prstGeom>
          <a:solidFill>
            <a:schemeClr val="bg1"/>
          </a:solidFill>
          <a:ln w="25400" cmpd="dbl">
            <a:solidFill>
              <a:schemeClr val="tx1"/>
            </a:solidFill>
          </a:ln>
        </p:spPr>
        <p:txBody>
          <a:bodyPr wrap="square" rtlCol="0">
            <a:spAutoFit/>
          </a:bodyPr>
          <a:lstStyle/>
          <a:p>
            <a:pPr algn="ctr"/>
            <a:r>
              <a:rPr kumimoji="1" lang="ja-JP" altLang="en-US" sz="1600" dirty="0">
                <a:latin typeface="Meiryo UI" pitchFamily="50" charset="-128"/>
                <a:ea typeface="Meiryo UI" pitchFamily="50" charset="-128"/>
                <a:cs typeface="Meiryo UI" pitchFamily="50" charset="-128"/>
              </a:rPr>
              <a:t>平均経過年数</a:t>
            </a:r>
            <a:r>
              <a:rPr lang="ja-JP" altLang="en-US" sz="1600" dirty="0">
                <a:latin typeface="Meiryo UI" pitchFamily="50" charset="-128"/>
                <a:ea typeface="Meiryo UI" pitchFamily="50" charset="-128"/>
                <a:cs typeface="Meiryo UI" pitchFamily="50" charset="-128"/>
              </a:rPr>
              <a:t>　</a:t>
            </a:r>
            <a:r>
              <a:rPr lang="en-US" altLang="ja-JP" sz="1600" dirty="0">
                <a:latin typeface="Meiryo UI" pitchFamily="50" charset="-128"/>
                <a:ea typeface="Meiryo UI" pitchFamily="50" charset="-128"/>
                <a:cs typeface="Meiryo UI" pitchFamily="50" charset="-128"/>
              </a:rPr>
              <a:t>19.1</a:t>
            </a:r>
            <a:r>
              <a:rPr kumimoji="1" lang="ja-JP" altLang="en-US" sz="1600" dirty="0">
                <a:latin typeface="Meiryo UI" pitchFamily="50" charset="-128"/>
                <a:ea typeface="Meiryo UI" pitchFamily="50" charset="-128"/>
                <a:cs typeface="Meiryo UI" pitchFamily="50" charset="-128"/>
              </a:rPr>
              <a:t>年</a:t>
            </a:r>
          </a:p>
        </p:txBody>
      </p:sp>
      <p:pic>
        <p:nvPicPr>
          <p:cNvPr id="12" name="図 11">
            <a:extLst>
              <a:ext uri="{FF2B5EF4-FFF2-40B4-BE49-F238E27FC236}">
                <a16:creationId xmlns:a16="http://schemas.microsoft.com/office/drawing/2014/main" id="{BB86767E-44CC-426C-8C54-92D2A97AE402}"/>
              </a:ext>
            </a:extLst>
          </p:cNvPr>
          <p:cNvPicPr>
            <a:picLocks noChangeAspect="1"/>
          </p:cNvPicPr>
          <p:nvPr/>
        </p:nvPicPr>
        <p:blipFill>
          <a:blip r:embed="rId3"/>
          <a:stretch>
            <a:fillRect/>
          </a:stretch>
        </p:blipFill>
        <p:spPr>
          <a:xfrm>
            <a:off x="6837359" y="1094030"/>
            <a:ext cx="2267744" cy="1509035"/>
          </a:xfrm>
          <a:prstGeom prst="rect">
            <a:avLst/>
          </a:prstGeom>
        </p:spPr>
      </p:pic>
      <p:sp>
        <p:nvSpPr>
          <p:cNvPr id="17" name="テキスト ボックス 16">
            <a:extLst>
              <a:ext uri="{FF2B5EF4-FFF2-40B4-BE49-F238E27FC236}">
                <a16:creationId xmlns:a16="http://schemas.microsoft.com/office/drawing/2014/main" id="{D1EAFA70-4953-41AA-B7DB-A3407CB42382}"/>
              </a:ext>
            </a:extLst>
          </p:cNvPr>
          <p:cNvSpPr txBox="1"/>
          <p:nvPr/>
        </p:nvSpPr>
        <p:spPr>
          <a:xfrm rot="10800000" flipV="1">
            <a:off x="7117041" y="2565004"/>
            <a:ext cx="1530804" cy="261610"/>
          </a:xfrm>
          <a:prstGeom prst="rect">
            <a:avLst/>
          </a:prstGeom>
          <a:noFill/>
          <a:ln w="19050">
            <a:noFill/>
          </a:ln>
        </p:spPr>
        <p:txBody>
          <a:bodyPr wrap="square" rtlCol="0">
            <a:spAutoFit/>
          </a:bodyPr>
          <a:lstStyle/>
          <a:p>
            <a:pPr algn="ctr"/>
            <a:r>
              <a:rPr kumimoji="1" lang="ja-JP" altLang="en-US" sz="1100" dirty="0">
                <a:latin typeface="Meiryo UI" pitchFamily="50" charset="-128"/>
                <a:ea typeface="Meiryo UI" pitchFamily="50" charset="-128"/>
                <a:cs typeface="Meiryo UI" pitchFamily="50" charset="-128"/>
              </a:rPr>
              <a:t>松原南調節池</a:t>
            </a:r>
          </a:p>
        </p:txBody>
      </p:sp>
      <p:sp>
        <p:nvSpPr>
          <p:cNvPr id="18" name="スライド番号プレースホルダー 1">
            <a:extLst>
              <a:ext uri="{FF2B5EF4-FFF2-40B4-BE49-F238E27FC236}">
                <a16:creationId xmlns:a16="http://schemas.microsoft.com/office/drawing/2014/main" id="{65AEBDEE-0A80-481B-9F13-68654B35F448}"/>
              </a:ext>
            </a:extLst>
          </p:cNvPr>
          <p:cNvSpPr txBox="1">
            <a:spLocks/>
          </p:cNvSpPr>
          <p:nvPr/>
        </p:nvSpPr>
        <p:spPr>
          <a:xfrm>
            <a:off x="8422158" y="6492875"/>
            <a:ext cx="72008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6</a:t>
            </a:fld>
            <a:endParaRPr lang="ja-JP" altLang="en-US" dirty="0"/>
          </a:p>
        </p:txBody>
      </p:sp>
      <p:sp>
        <p:nvSpPr>
          <p:cNvPr id="16" name="テキスト ボックス 15">
            <a:extLst>
              <a:ext uri="{FF2B5EF4-FFF2-40B4-BE49-F238E27FC236}">
                <a16:creationId xmlns:a16="http://schemas.microsoft.com/office/drawing/2014/main" id="{5E5D1D59-0D80-4A59-AE9D-5913071E1D22}"/>
              </a:ext>
            </a:extLst>
          </p:cNvPr>
          <p:cNvSpPr txBox="1"/>
          <p:nvPr/>
        </p:nvSpPr>
        <p:spPr>
          <a:xfrm rot="10800000" flipV="1">
            <a:off x="6947673" y="4364935"/>
            <a:ext cx="2196327"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地上の状況（大正川調節池）</a:t>
            </a:r>
            <a:endParaRPr kumimoji="1" lang="ja-JP" altLang="en-US" sz="1100" dirty="0">
              <a:latin typeface="Meiryo UI" pitchFamily="50" charset="-128"/>
              <a:ea typeface="Meiryo UI" pitchFamily="50" charset="-128"/>
              <a:cs typeface="Meiryo UI" pitchFamily="50" charset="-128"/>
            </a:endParaRPr>
          </a:p>
        </p:txBody>
      </p:sp>
      <p:pic>
        <p:nvPicPr>
          <p:cNvPr id="26" name="図 25">
            <a:extLst>
              <a:ext uri="{FF2B5EF4-FFF2-40B4-BE49-F238E27FC236}">
                <a16:creationId xmlns:a16="http://schemas.microsoft.com/office/drawing/2014/main" id="{ACF7ABA2-3925-4082-A0F9-DD84DEFF91A7}"/>
              </a:ext>
            </a:extLst>
          </p:cNvPr>
          <p:cNvPicPr>
            <a:picLocks noChangeAspect="1"/>
          </p:cNvPicPr>
          <p:nvPr/>
        </p:nvPicPr>
        <p:blipFill rotWithShape="1">
          <a:blip r:embed="rId4"/>
          <a:srcRect l="15618" t="17524" r="51827" b="12631"/>
          <a:stretch/>
        </p:blipFill>
        <p:spPr>
          <a:xfrm>
            <a:off x="6837359" y="2857190"/>
            <a:ext cx="2265862" cy="1525659"/>
          </a:xfrm>
          <a:prstGeom prst="rect">
            <a:avLst/>
          </a:prstGeom>
        </p:spPr>
      </p:pic>
      <p:sp>
        <p:nvSpPr>
          <p:cNvPr id="108" name="フリーフォーム: 図形 107">
            <a:extLst>
              <a:ext uri="{FF2B5EF4-FFF2-40B4-BE49-F238E27FC236}">
                <a16:creationId xmlns:a16="http://schemas.microsoft.com/office/drawing/2014/main" id="{21B314DE-0F18-4A58-90E9-B8D2CAAA5846}"/>
              </a:ext>
            </a:extLst>
          </p:cNvPr>
          <p:cNvSpPr/>
          <p:nvPr/>
        </p:nvSpPr>
        <p:spPr>
          <a:xfrm>
            <a:off x="7145655" y="3080385"/>
            <a:ext cx="1116330" cy="666750"/>
          </a:xfrm>
          <a:custGeom>
            <a:avLst/>
            <a:gdLst>
              <a:gd name="connsiteX0" fmla="*/ 1116330 w 1116330"/>
              <a:gd name="connsiteY0" fmla="*/ 508635 h 666750"/>
              <a:gd name="connsiteX1" fmla="*/ 1116330 w 1116330"/>
              <a:gd name="connsiteY1" fmla="*/ 508635 h 666750"/>
              <a:gd name="connsiteX2" fmla="*/ 872490 w 1116330"/>
              <a:gd name="connsiteY2" fmla="*/ 666750 h 666750"/>
              <a:gd name="connsiteX3" fmla="*/ 0 w 1116330"/>
              <a:gd name="connsiteY3" fmla="*/ 81915 h 666750"/>
              <a:gd name="connsiteX4" fmla="*/ 276225 w 1116330"/>
              <a:gd name="connsiteY4" fmla="*/ 0 h 666750"/>
              <a:gd name="connsiteX5" fmla="*/ 1116330 w 1116330"/>
              <a:gd name="connsiteY5" fmla="*/ 508635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330" h="666750">
                <a:moveTo>
                  <a:pt x="1116330" y="508635"/>
                </a:moveTo>
                <a:lnTo>
                  <a:pt x="1116330" y="508635"/>
                </a:lnTo>
                <a:lnTo>
                  <a:pt x="872490" y="666750"/>
                </a:lnTo>
                <a:lnTo>
                  <a:pt x="0" y="81915"/>
                </a:lnTo>
                <a:lnTo>
                  <a:pt x="276225" y="0"/>
                </a:lnTo>
                <a:lnTo>
                  <a:pt x="1116330" y="508635"/>
                </a:lnTo>
                <a:close/>
              </a:path>
            </a:pathLst>
          </a:cu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5" name="図 114">
            <a:extLst>
              <a:ext uri="{FF2B5EF4-FFF2-40B4-BE49-F238E27FC236}">
                <a16:creationId xmlns:a16="http://schemas.microsoft.com/office/drawing/2014/main" id="{4073437B-C11F-43EA-A3F5-D1E5434BA3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8" y="4743812"/>
            <a:ext cx="9064324" cy="190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21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rot="10800000" flipV="1">
            <a:off x="3739308" y="6362163"/>
            <a:ext cx="2177694" cy="523220"/>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急傾斜地崩壊防止施設</a:t>
            </a:r>
            <a:endParaRPr lang="en-US" altLang="ja-JP" sz="1400" dirty="0">
              <a:latin typeface="Meiryo UI" pitchFamily="50" charset="-128"/>
              <a:ea typeface="Meiryo UI" pitchFamily="50" charset="-128"/>
              <a:cs typeface="Meiryo UI" pitchFamily="50" charset="-128"/>
            </a:endParaRPr>
          </a:p>
          <a:p>
            <a:pPr algn="ctr"/>
            <a:r>
              <a:rPr lang="ja-JP" altLang="en-US" sz="1400" dirty="0">
                <a:latin typeface="Meiryo UI" pitchFamily="50" charset="-128"/>
                <a:ea typeface="Meiryo UI" pitchFamily="50" charset="-128"/>
                <a:cs typeface="Meiryo UI" pitchFamily="50" charset="-128"/>
              </a:rPr>
              <a:t>（擁壁工）</a:t>
            </a:r>
            <a:endParaRPr kumimoji="1" lang="ja-JP" altLang="en-US" sz="1400" dirty="0">
              <a:latin typeface="Meiryo UI" pitchFamily="50" charset="-128"/>
              <a:ea typeface="Meiryo UI" pitchFamily="50" charset="-128"/>
              <a:cs typeface="Meiryo UI" pitchFamily="50" charset="-128"/>
            </a:endParaRPr>
          </a:p>
        </p:txBody>
      </p:sp>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18" name="スライド番号プレースホルダー 17"/>
          <p:cNvSpPr>
            <a:spLocks noGrp="1"/>
          </p:cNvSpPr>
          <p:nvPr>
            <p:ph type="sldNum" sz="quarter" idx="12"/>
          </p:nvPr>
        </p:nvSpPr>
        <p:spPr>
          <a:xfrm>
            <a:off x="8474802" y="6494237"/>
            <a:ext cx="664428" cy="365125"/>
          </a:xfrm>
        </p:spPr>
        <p:txBody>
          <a:bodyPr/>
          <a:lstStyle/>
          <a:p>
            <a:fld id="{682EF9F9-C4E8-46B2-BBF1-33E3162B856A}" type="slidenum">
              <a:rPr kumimoji="1" lang="ja-JP" altLang="en-US" smtClean="0"/>
              <a:t>7</a:t>
            </a:fld>
            <a:endParaRPr kumimoji="1" lang="ja-JP" altLang="en-US" dirty="0"/>
          </a:p>
        </p:txBody>
      </p:sp>
      <p:sp>
        <p:nvSpPr>
          <p:cNvPr id="19" name="テキスト ボックス 18"/>
          <p:cNvSpPr txBox="1"/>
          <p:nvPr/>
        </p:nvSpPr>
        <p:spPr>
          <a:xfrm rot="10800000" flipV="1">
            <a:off x="678293" y="3636148"/>
            <a:ext cx="2061286"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砂防堰堤（不透過型）</a:t>
            </a:r>
            <a:endParaRPr kumimoji="1" lang="ja-JP" altLang="en-US" sz="14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2170" y="986788"/>
            <a:ext cx="2337582"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③砂防関係施設</a:t>
            </a:r>
            <a:endParaRPr kumimoji="1" lang="ja-JP" altLang="en-US" b="1" dirty="0">
              <a:latin typeface="Meiryo UI" pitchFamily="50" charset="-128"/>
              <a:ea typeface="Meiryo UI" pitchFamily="50" charset="-128"/>
              <a:cs typeface="Meiryo UI" pitchFamily="50" charset="-128"/>
            </a:endParaRPr>
          </a:p>
        </p:txBody>
      </p:sp>
      <p:sp>
        <p:nvSpPr>
          <p:cNvPr id="21" name="テキスト ボックス 20"/>
          <p:cNvSpPr txBox="1"/>
          <p:nvPr/>
        </p:nvSpPr>
        <p:spPr>
          <a:xfrm rot="10800000" flipV="1">
            <a:off x="382440" y="6381328"/>
            <a:ext cx="2647709" cy="523220"/>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急傾斜地崩壊防止施設</a:t>
            </a:r>
            <a:endParaRPr lang="en-US" altLang="ja-JP" sz="1400" dirty="0">
              <a:latin typeface="Meiryo UI" pitchFamily="50" charset="-128"/>
              <a:ea typeface="Meiryo UI" pitchFamily="50" charset="-128"/>
              <a:cs typeface="Meiryo UI" pitchFamily="50" charset="-128"/>
            </a:endParaRPr>
          </a:p>
          <a:p>
            <a:pPr algn="ctr"/>
            <a:r>
              <a:rPr lang="ja-JP" altLang="en-US" sz="1400" dirty="0">
                <a:latin typeface="Meiryo UI" pitchFamily="50" charset="-128"/>
                <a:ea typeface="Meiryo UI" pitchFamily="50" charset="-128"/>
                <a:cs typeface="Meiryo UI" pitchFamily="50" charset="-128"/>
              </a:rPr>
              <a:t>（法枠工）</a:t>
            </a:r>
            <a:endParaRPr kumimoji="1" lang="ja-JP" altLang="en-US" sz="14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rot="10800000" flipV="1">
            <a:off x="3314416" y="3601280"/>
            <a:ext cx="3030142" cy="469359"/>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地すべり防止施設</a:t>
            </a:r>
            <a:endParaRPr lang="en-US" altLang="ja-JP" sz="1400" dirty="0">
              <a:latin typeface="Meiryo UI" pitchFamily="50" charset="-128"/>
              <a:ea typeface="Meiryo UI" pitchFamily="50" charset="-128"/>
              <a:cs typeface="Meiryo UI" pitchFamily="50" charset="-128"/>
            </a:endParaRPr>
          </a:p>
          <a:p>
            <a:pPr algn="ctr"/>
            <a:r>
              <a:rPr lang="ja-JP" altLang="en-US" sz="1050" dirty="0">
                <a:latin typeface="Meiryo UI" pitchFamily="50" charset="-128"/>
                <a:ea typeface="Meiryo UI" pitchFamily="50" charset="-128"/>
                <a:cs typeface="Meiryo UI" pitchFamily="50" charset="-128"/>
              </a:rPr>
              <a:t>（杭工・地山補強工・地下水排除工）</a:t>
            </a:r>
            <a:endParaRPr kumimoji="1" lang="ja-JP" altLang="en-US" sz="1400"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42B48F09-CC60-4B26-B2A0-A5F37864141C}"/>
              </a:ext>
            </a:extLst>
          </p:cNvPr>
          <p:cNvSpPr txBox="1"/>
          <p:nvPr/>
        </p:nvSpPr>
        <p:spPr>
          <a:xfrm>
            <a:off x="6384049" y="2363682"/>
            <a:ext cx="2755181" cy="3081542"/>
          </a:xfrm>
          <a:prstGeom prst="rect">
            <a:avLst/>
          </a:prstGeom>
          <a:noFill/>
          <a:ln w="19050">
            <a:noFill/>
            <a:prstDash val="sysDash"/>
          </a:ln>
        </p:spPr>
        <p:txBody>
          <a:bodyPr wrap="square" rtlCol="0">
            <a:noAutofit/>
          </a:bodyPr>
          <a:lstStyle/>
          <a:p>
            <a:r>
              <a:rPr lang="ja-JP" altLang="en-US" sz="1200" b="1" dirty="0">
                <a:latin typeface="Meiryo UI" pitchFamily="50" charset="-128"/>
                <a:ea typeface="Meiryo UI" pitchFamily="50" charset="-128"/>
                <a:cs typeface="Meiryo UI" pitchFamily="50" charset="-128"/>
              </a:rPr>
              <a:t>○砂防堰堤</a:t>
            </a:r>
            <a:endParaRPr lang="en-US" altLang="ja-JP" sz="1200" b="1"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戦前に作られた砂防えん堤など施工後</a:t>
            </a:r>
            <a:r>
              <a:rPr lang="en-US" altLang="ja-JP" sz="1200" dirty="0">
                <a:latin typeface="Meiryo UI" pitchFamily="50" charset="-128"/>
                <a:ea typeface="Meiryo UI" pitchFamily="50" charset="-128"/>
                <a:cs typeface="Meiryo UI" pitchFamily="50" charset="-128"/>
              </a:rPr>
              <a:t>70</a:t>
            </a:r>
            <a:r>
              <a:rPr lang="ja-JP" altLang="en-US" sz="1200" dirty="0">
                <a:latin typeface="Meiryo UI" pitchFamily="50" charset="-128"/>
                <a:ea typeface="Meiryo UI" pitchFamily="50" charset="-128"/>
                <a:cs typeface="Meiryo UI" pitchFamily="50" charset="-128"/>
              </a:rPr>
              <a:t>年を超えるものもある</a:t>
            </a:r>
            <a:endParaRPr lang="en-US" altLang="ja-JP" sz="1200"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（コンクリート構造が主体であるが鋼製部材を用いている箇所もある）</a:t>
            </a:r>
            <a:endParaRPr lang="en-US" altLang="ja-JP" sz="1200" dirty="0">
              <a:latin typeface="Meiryo UI" pitchFamily="50" charset="-128"/>
              <a:ea typeface="Meiryo UI" pitchFamily="50" charset="-128"/>
              <a:cs typeface="Meiryo UI" pitchFamily="50" charset="-128"/>
            </a:endParaRPr>
          </a:p>
          <a:p>
            <a:endParaRPr lang="en-US" altLang="ja-JP" sz="1200" dirty="0">
              <a:latin typeface="Meiryo UI" pitchFamily="50" charset="-128"/>
              <a:ea typeface="Meiryo UI" pitchFamily="50" charset="-128"/>
              <a:cs typeface="Meiryo UI" pitchFamily="50" charset="-128"/>
            </a:endParaRPr>
          </a:p>
          <a:p>
            <a:r>
              <a:rPr lang="ja-JP" altLang="en-US" sz="1200" b="1" dirty="0">
                <a:latin typeface="Meiryo UI" pitchFamily="50" charset="-128"/>
                <a:ea typeface="Meiryo UI" pitchFamily="50" charset="-128"/>
                <a:cs typeface="Meiryo UI" pitchFamily="50" charset="-128"/>
              </a:rPr>
              <a:t>○地すべり防止施設</a:t>
            </a:r>
            <a:endParaRPr lang="en-US" altLang="ja-JP" sz="1200" b="1"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概成後</a:t>
            </a:r>
            <a:r>
              <a:rPr lang="en-US" altLang="ja-JP" sz="1200" dirty="0">
                <a:latin typeface="Meiryo UI" pitchFamily="50" charset="-128"/>
                <a:ea typeface="Meiryo UI" pitchFamily="50" charset="-128"/>
                <a:cs typeface="Meiryo UI" pitchFamily="50" charset="-128"/>
              </a:rPr>
              <a:t>30</a:t>
            </a:r>
            <a:r>
              <a:rPr lang="ja-JP" altLang="en-US" sz="1200" dirty="0">
                <a:latin typeface="Meiryo UI" pitchFamily="50" charset="-128"/>
                <a:ea typeface="Meiryo UI" pitchFamily="50" charset="-128"/>
                <a:cs typeface="Meiryo UI" pitchFamily="50" charset="-128"/>
              </a:rPr>
              <a:t>年を超える地区もあり、施設としては施工後</a:t>
            </a:r>
            <a:r>
              <a:rPr lang="en-US" altLang="ja-JP" sz="1200" dirty="0">
                <a:latin typeface="Meiryo UI" pitchFamily="50" charset="-128"/>
                <a:ea typeface="Meiryo UI" pitchFamily="50" charset="-128"/>
                <a:cs typeface="Meiryo UI" pitchFamily="50" charset="-128"/>
              </a:rPr>
              <a:t>40</a:t>
            </a:r>
            <a:r>
              <a:rPr lang="ja-JP" altLang="en-US" sz="1200" dirty="0">
                <a:latin typeface="Meiryo UI" pitchFamily="50" charset="-128"/>
                <a:ea typeface="Meiryo UI" pitchFamily="50" charset="-128"/>
                <a:cs typeface="Meiryo UI" pitchFamily="50" charset="-128"/>
              </a:rPr>
              <a:t>年を超える施設もある</a:t>
            </a:r>
            <a:endParaRPr lang="en-US" altLang="ja-JP" sz="1200"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（杭工、アンカー工、法面工、排水工などがある）</a:t>
            </a:r>
            <a:endParaRPr lang="en-US" altLang="ja-JP" sz="1200" dirty="0">
              <a:latin typeface="Meiryo UI" pitchFamily="50" charset="-128"/>
              <a:ea typeface="Meiryo UI" pitchFamily="50" charset="-128"/>
              <a:cs typeface="Meiryo UI" pitchFamily="50" charset="-128"/>
            </a:endParaRPr>
          </a:p>
          <a:p>
            <a:endParaRPr lang="en-US" altLang="ja-JP" sz="1200" dirty="0">
              <a:latin typeface="Meiryo UI" pitchFamily="50" charset="-128"/>
              <a:ea typeface="Meiryo UI" pitchFamily="50" charset="-128"/>
              <a:cs typeface="Meiryo UI" pitchFamily="50" charset="-128"/>
            </a:endParaRPr>
          </a:p>
          <a:p>
            <a:r>
              <a:rPr lang="ja-JP" altLang="en-US" sz="1200" b="1" dirty="0">
                <a:latin typeface="Meiryo UI" pitchFamily="50" charset="-128"/>
                <a:ea typeface="Meiryo UI" pitchFamily="50" charset="-128"/>
                <a:cs typeface="Meiryo UI" pitchFamily="50" charset="-128"/>
              </a:rPr>
              <a:t>○急傾斜地崩壊防止施設</a:t>
            </a:r>
            <a:endParaRPr lang="en-US" altLang="ja-JP" sz="1200" b="1"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急傾斜地法が昭和</a:t>
            </a:r>
            <a:r>
              <a:rPr lang="en-US" altLang="ja-JP" sz="1200" dirty="0">
                <a:latin typeface="Meiryo UI" pitchFamily="50" charset="-128"/>
                <a:ea typeface="Meiryo UI" pitchFamily="50" charset="-128"/>
                <a:cs typeface="Meiryo UI" pitchFamily="50" charset="-128"/>
              </a:rPr>
              <a:t>44</a:t>
            </a:r>
            <a:r>
              <a:rPr lang="ja-JP" altLang="en-US" sz="1200" dirty="0">
                <a:latin typeface="Meiryo UI" pitchFamily="50" charset="-128"/>
                <a:ea typeface="Meiryo UI" pitchFamily="50" charset="-128"/>
                <a:cs typeface="Meiryo UI" pitchFamily="50" charset="-128"/>
              </a:rPr>
              <a:t>年に公布され、古い施設では施工後</a:t>
            </a:r>
            <a:r>
              <a:rPr lang="en-US" altLang="ja-JP" sz="1200" dirty="0">
                <a:latin typeface="Meiryo UI" pitchFamily="50" charset="-128"/>
                <a:ea typeface="Meiryo UI" pitchFamily="50" charset="-128"/>
                <a:cs typeface="Meiryo UI" pitchFamily="50" charset="-128"/>
              </a:rPr>
              <a:t>40</a:t>
            </a:r>
            <a:r>
              <a:rPr lang="ja-JP" altLang="en-US" sz="1200" dirty="0">
                <a:latin typeface="Meiryo UI" pitchFamily="50" charset="-128"/>
                <a:ea typeface="Meiryo UI" pitchFamily="50" charset="-128"/>
                <a:cs typeface="Meiryo UI" pitchFamily="50" charset="-128"/>
              </a:rPr>
              <a:t>年を超えている</a:t>
            </a:r>
            <a:endParaRPr lang="en-US" altLang="ja-JP" sz="1200" dirty="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a:t>
            </a:r>
            <a:r>
              <a:rPr kumimoji="1" lang="ja-JP" altLang="en-US" sz="1200" dirty="0">
                <a:latin typeface="Meiryo UI" pitchFamily="50" charset="-128"/>
                <a:ea typeface="Meiryo UI" pitchFamily="50" charset="-128"/>
                <a:cs typeface="Meiryo UI" pitchFamily="50" charset="-128"/>
              </a:rPr>
              <a:t>擁壁工や法枠工、アンカー工が多い）</a:t>
            </a:r>
            <a:endParaRPr lang="en-US" altLang="ja-JP" sz="1200" dirty="0">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1AEB5F28-D035-469C-A1BF-C4232232CC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137" y="4144695"/>
            <a:ext cx="2996345" cy="2247259"/>
          </a:xfrm>
          <a:prstGeom prst="rect">
            <a:avLst/>
          </a:prstGeom>
        </p:spPr>
      </p:pic>
      <p:pic>
        <p:nvPicPr>
          <p:cNvPr id="28" name="図 27">
            <a:extLst>
              <a:ext uri="{FF2B5EF4-FFF2-40B4-BE49-F238E27FC236}">
                <a16:creationId xmlns:a16="http://schemas.microsoft.com/office/drawing/2014/main" id="{E5F8A87A-D3A0-4AD4-B9E5-137A2E7441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061"/>
          <a:stretch/>
        </p:blipFill>
        <p:spPr>
          <a:xfrm>
            <a:off x="3312349" y="4148484"/>
            <a:ext cx="2996345" cy="2223708"/>
          </a:xfrm>
          <a:prstGeom prst="rect">
            <a:avLst/>
          </a:prstGeom>
          <a:ln>
            <a:noFill/>
          </a:ln>
        </p:spPr>
      </p:pic>
      <p:pic>
        <p:nvPicPr>
          <p:cNvPr id="54" name="図 53">
            <a:extLst>
              <a:ext uri="{FF2B5EF4-FFF2-40B4-BE49-F238E27FC236}">
                <a16:creationId xmlns:a16="http://schemas.microsoft.com/office/drawing/2014/main" id="{C0A43F09-8E4F-45D6-9E39-DE70FF1487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19" y="1412587"/>
            <a:ext cx="2984597" cy="2238447"/>
          </a:xfrm>
          <a:prstGeom prst="rect">
            <a:avLst/>
          </a:prstGeom>
          <a:ln>
            <a:noFill/>
          </a:ln>
        </p:spPr>
      </p:pic>
      <p:grpSp>
        <p:nvGrpSpPr>
          <p:cNvPr id="82" name="グループ化 81">
            <a:extLst>
              <a:ext uri="{FF2B5EF4-FFF2-40B4-BE49-F238E27FC236}">
                <a16:creationId xmlns:a16="http://schemas.microsoft.com/office/drawing/2014/main" id="{E8734B57-9589-4E6C-805B-C8AAD4BA1EB0}"/>
              </a:ext>
            </a:extLst>
          </p:cNvPr>
          <p:cNvGrpSpPr/>
          <p:nvPr/>
        </p:nvGrpSpPr>
        <p:grpSpPr>
          <a:xfrm>
            <a:off x="3314416" y="1397586"/>
            <a:ext cx="2984597" cy="2226286"/>
            <a:chOff x="10740365" y="523220"/>
            <a:chExt cx="3182251" cy="2373721"/>
          </a:xfrm>
        </p:grpSpPr>
        <p:pic>
          <p:nvPicPr>
            <p:cNvPr id="62" name="図 61">
              <a:extLst>
                <a:ext uri="{FF2B5EF4-FFF2-40B4-BE49-F238E27FC236}">
                  <a16:creationId xmlns:a16="http://schemas.microsoft.com/office/drawing/2014/main" id="{9D0AB2F4-9321-45C7-9C4E-ADEA0B52E9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174" t="24740" r="31505" b="38416"/>
            <a:stretch/>
          </p:blipFill>
          <p:spPr>
            <a:xfrm rot="5400000">
              <a:off x="11144630" y="118955"/>
              <a:ext cx="2373721" cy="3182251"/>
            </a:xfrm>
            <a:prstGeom prst="rect">
              <a:avLst/>
            </a:prstGeom>
          </p:spPr>
        </p:pic>
        <p:sp>
          <p:nvSpPr>
            <p:cNvPr id="64" name="楕円 63">
              <a:extLst>
                <a:ext uri="{FF2B5EF4-FFF2-40B4-BE49-F238E27FC236}">
                  <a16:creationId xmlns:a16="http://schemas.microsoft.com/office/drawing/2014/main" id="{B5C8F677-34E4-4525-B610-BFB96BD3CCD1}"/>
                </a:ext>
              </a:extLst>
            </p:cNvPr>
            <p:cNvSpPr/>
            <p:nvPr/>
          </p:nvSpPr>
          <p:spPr>
            <a:xfrm>
              <a:off x="11858133" y="1668227"/>
              <a:ext cx="977751" cy="3466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510512EC-2641-4C04-9E9B-742FD4A571C8}"/>
                </a:ext>
              </a:extLst>
            </p:cNvPr>
            <p:cNvSpPr txBox="1"/>
            <p:nvPr/>
          </p:nvSpPr>
          <p:spPr>
            <a:xfrm>
              <a:off x="12835884" y="1553294"/>
              <a:ext cx="700921" cy="215444"/>
            </a:xfrm>
            <a:prstGeom prst="rect">
              <a:avLst/>
            </a:prstGeom>
            <a:solidFill>
              <a:schemeClr val="bg1"/>
            </a:solidFill>
            <a:ln>
              <a:solidFill>
                <a:srgbClr val="FF0000"/>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地山補強工</a:t>
              </a:r>
            </a:p>
          </p:txBody>
        </p:sp>
        <p:grpSp>
          <p:nvGrpSpPr>
            <p:cNvPr id="66" name="グループ化 65">
              <a:extLst>
                <a:ext uri="{FF2B5EF4-FFF2-40B4-BE49-F238E27FC236}">
                  <a16:creationId xmlns:a16="http://schemas.microsoft.com/office/drawing/2014/main" id="{CD81254B-77F1-4D82-8644-233A4BC020BF}"/>
                </a:ext>
              </a:extLst>
            </p:cNvPr>
            <p:cNvGrpSpPr/>
            <p:nvPr/>
          </p:nvGrpSpPr>
          <p:grpSpPr>
            <a:xfrm rot="336148">
              <a:off x="11945545" y="1329579"/>
              <a:ext cx="271780" cy="274284"/>
              <a:chOff x="2956560" y="4132412"/>
              <a:chExt cx="411480" cy="401488"/>
            </a:xfrm>
          </p:grpSpPr>
          <p:cxnSp>
            <p:nvCxnSpPr>
              <p:cNvPr id="67" name="直線コネクタ 66">
                <a:extLst>
                  <a:ext uri="{FF2B5EF4-FFF2-40B4-BE49-F238E27FC236}">
                    <a16:creationId xmlns:a16="http://schemas.microsoft.com/office/drawing/2014/main" id="{1DA24207-D1F5-4E3A-B80B-74E01835B4B1}"/>
                  </a:ext>
                </a:extLst>
              </p:cNvPr>
              <p:cNvCxnSpPr>
                <a:cxnSpLocks/>
              </p:cNvCxnSpPr>
              <p:nvPr/>
            </p:nvCxnSpPr>
            <p:spPr>
              <a:xfrm>
                <a:off x="2956560" y="4144862"/>
                <a:ext cx="251769"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EA42523D-E6D5-4809-AB76-D4B814C0E574}"/>
                  </a:ext>
                </a:extLst>
              </p:cNvPr>
              <p:cNvCxnSpPr>
                <a:cxnSpLocks/>
              </p:cNvCxnSpPr>
              <p:nvPr/>
            </p:nvCxnSpPr>
            <p:spPr>
              <a:xfrm flipH="1" flipV="1">
                <a:off x="3086100" y="4132412"/>
                <a:ext cx="12222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8791F8B-A0A5-4B0F-BAD9-CC223ED25212}"/>
                  </a:ext>
                </a:extLst>
              </p:cNvPr>
              <p:cNvCxnSpPr>
                <a:cxnSpLocks/>
              </p:cNvCxnSpPr>
              <p:nvPr/>
            </p:nvCxnSpPr>
            <p:spPr>
              <a:xfrm flipH="1">
                <a:off x="3208329" y="4132412"/>
                <a:ext cx="2540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4C368D3-0C78-4E3E-8E6F-5E10F75C18C3}"/>
                  </a:ext>
                </a:extLst>
              </p:cNvPr>
              <p:cNvCxnSpPr>
                <a:cxnSpLocks/>
              </p:cNvCxnSpPr>
              <p:nvPr/>
            </p:nvCxnSpPr>
            <p:spPr>
              <a:xfrm flipH="1">
                <a:off x="3208329" y="4144862"/>
                <a:ext cx="159711"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71" name="グループ化 70">
              <a:extLst>
                <a:ext uri="{FF2B5EF4-FFF2-40B4-BE49-F238E27FC236}">
                  <a16:creationId xmlns:a16="http://schemas.microsoft.com/office/drawing/2014/main" id="{48737F94-4CD9-4A47-96EF-22F0FA053B24}"/>
                </a:ext>
              </a:extLst>
            </p:cNvPr>
            <p:cNvGrpSpPr/>
            <p:nvPr/>
          </p:nvGrpSpPr>
          <p:grpSpPr>
            <a:xfrm rot="336148">
              <a:off x="11612990" y="1350307"/>
              <a:ext cx="271780" cy="274284"/>
              <a:chOff x="2956560" y="4132412"/>
              <a:chExt cx="411480" cy="401488"/>
            </a:xfrm>
          </p:grpSpPr>
          <p:cxnSp>
            <p:nvCxnSpPr>
              <p:cNvPr id="72" name="直線コネクタ 71">
                <a:extLst>
                  <a:ext uri="{FF2B5EF4-FFF2-40B4-BE49-F238E27FC236}">
                    <a16:creationId xmlns:a16="http://schemas.microsoft.com/office/drawing/2014/main" id="{A38F0FEA-1A27-449C-8296-193F702A7F92}"/>
                  </a:ext>
                </a:extLst>
              </p:cNvPr>
              <p:cNvCxnSpPr>
                <a:cxnSpLocks/>
              </p:cNvCxnSpPr>
              <p:nvPr/>
            </p:nvCxnSpPr>
            <p:spPr>
              <a:xfrm>
                <a:off x="2956560" y="4144862"/>
                <a:ext cx="251769"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6C4CDE3E-4E37-44B0-8C45-8A1EA860D62B}"/>
                  </a:ext>
                </a:extLst>
              </p:cNvPr>
              <p:cNvCxnSpPr>
                <a:cxnSpLocks/>
              </p:cNvCxnSpPr>
              <p:nvPr/>
            </p:nvCxnSpPr>
            <p:spPr>
              <a:xfrm flipH="1" flipV="1">
                <a:off x="3086100" y="4132412"/>
                <a:ext cx="12222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3E9C6060-EC7C-4328-B57A-5BF6E8FB4C02}"/>
                  </a:ext>
                </a:extLst>
              </p:cNvPr>
              <p:cNvCxnSpPr>
                <a:cxnSpLocks/>
              </p:cNvCxnSpPr>
              <p:nvPr/>
            </p:nvCxnSpPr>
            <p:spPr>
              <a:xfrm flipH="1">
                <a:off x="3208329" y="4132412"/>
                <a:ext cx="2540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2A08973B-6333-4F86-B6D2-1D3392C20DFA}"/>
                  </a:ext>
                </a:extLst>
              </p:cNvPr>
              <p:cNvCxnSpPr>
                <a:cxnSpLocks/>
              </p:cNvCxnSpPr>
              <p:nvPr/>
            </p:nvCxnSpPr>
            <p:spPr>
              <a:xfrm flipH="1">
                <a:off x="3208329" y="4144862"/>
                <a:ext cx="159711"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76" name="テキスト ボックス 75">
              <a:extLst>
                <a:ext uri="{FF2B5EF4-FFF2-40B4-BE49-F238E27FC236}">
                  <a16:creationId xmlns:a16="http://schemas.microsoft.com/office/drawing/2014/main" id="{60C6F71E-A34B-413C-B910-996CDA52CE17}"/>
                </a:ext>
              </a:extLst>
            </p:cNvPr>
            <p:cNvSpPr txBox="1"/>
            <p:nvPr/>
          </p:nvSpPr>
          <p:spPr>
            <a:xfrm>
              <a:off x="12710498" y="1164144"/>
              <a:ext cx="805875" cy="215444"/>
            </a:xfrm>
            <a:prstGeom prst="rect">
              <a:avLst/>
            </a:prstGeom>
            <a:solidFill>
              <a:schemeClr val="bg1"/>
            </a:solidFill>
            <a:ln>
              <a:solidFill>
                <a:srgbClr val="0000FF"/>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地下水排除工</a:t>
              </a:r>
            </a:p>
          </p:txBody>
        </p:sp>
        <p:cxnSp>
          <p:nvCxnSpPr>
            <p:cNvPr id="77" name="直線矢印コネクタ 76">
              <a:extLst>
                <a:ext uri="{FF2B5EF4-FFF2-40B4-BE49-F238E27FC236}">
                  <a16:creationId xmlns:a16="http://schemas.microsoft.com/office/drawing/2014/main" id="{0BF0FA7F-0B85-44C8-A4B3-8C7097A0B377}"/>
                </a:ext>
              </a:extLst>
            </p:cNvPr>
            <p:cNvCxnSpPr>
              <a:cxnSpLocks/>
              <a:stCxn id="76" idx="1"/>
            </p:cNvCxnSpPr>
            <p:nvPr/>
          </p:nvCxnSpPr>
          <p:spPr>
            <a:xfrm flipH="1">
              <a:off x="12229230" y="1271866"/>
              <a:ext cx="481268" cy="10424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8" name="フリーフォーム: 図形 77">
              <a:extLst>
                <a:ext uri="{FF2B5EF4-FFF2-40B4-BE49-F238E27FC236}">
                  <a16:creationId xmlns:a16="http://schemas.microsoft.com/office/drawing/2014/main" id="{B00038C9-D53E-40CB-9DD6-942A089E052E}"/>
                </a:ext>
              </a:extLst>
            </p:cNvPr>
            <p:cNvSpPr/>
            <p:nvPr/>
          </p:nvSpPr>
          <p:spPr>
            <a:xfrm>
              <a:off x="11399514" y="1081597"/>
              <a:ext cx="494224" cy="82547"/>
            </a:xfrm>
            <a:custGeom>
              <a:avLst/>
              <a:gdLst>
                <a:gd name="connsiteX0" fmla="*/ 1135380 w 1135380"/>
                <a:gd name="connsiteY0" fmla="*/ 106680 h 106680"/>
                <a:gd name="connsiteX1" fmla="*/ 0 w 1135380"/>
                <a:gd name="connsiteY1" fmla="*/ 0 h 106680"/>
              </a:gdLst>
              <a:ahLst/>
              <a:cxnLst>
                <a:cxn ang="0">
                  <a:pos x="connsiteX0" y="connsiteY0"/>
                </a:cxn>
                <a:cxn ang="0">
                  <a:pos x="connsiteX1" y="connsiteY1"/>
                </a:cxn>
              </a:cxnLst>
              <a:rect l="l" t="t" r="r" b="b"/>
              <a:pathLst>
                <a:path w="1135380" h="106680">
                  <a:moveTo>
                    <a:pt x="1135380" y="106680"/>
                  </a:moveTo>
                  <a:lnTo>
                    <a:pt x="0" y="0"/>
                  </a:lnTo>
                </a:path>
              </a:pathLst>
            </a:cu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28585272-16C5-427D-ADD7-BABF122CAE33}"/>
                </a:ext>
              </a:extLst>
            </p:cNvPr>
            <p:cNvSpPr txBox="1"/>
            <p:nvPr/>
          </p:nvSpPr>
          <p:spPr>
            <a:xfrm>
              <a:off x="12452913" y="790375"/>
              <a:ext cx="622385" cy="215444"/>
            </a:xfrm>
            <a:prstGeom prst="rect">
              <a:avLst/>
            </a:prstGeom>
            <a:solidFill>
              <a:schemeClr val="bg1"/>
            </a:solidFill>
            <a:ln>
              <a:solidFill>
                <a:srgbClr val="FFFF00"/>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抑止杭工</a:t>
              </a:r>
            </a:p>
          </p:txBody>
        </p:sp>
        <p:cxnSp>
          <p:nvCxnSpPr>
            <p:cNvPr id="80" name="直線矢印コネクタ 79">
              <a:extLst>
                <a:ext uri="{FF2B5EF4-FFF2-40B4-BE49-F238E27FC236}">
                  <a16:creationId xmlns:a16="http://schemas.microsoft.com/office/drawing/2014/main" id="{573B8143-8E5F-4814-9816-BCCB91D87A9F}"/>
                </a:ext>
              </a:extLst>
            </p:cNvPr>
            <p:cNvCxnSpPr>
              <a:cxnSpLocks/>
              <a:stCxn id="79" idx="1"/>
            </p:cNvCxnSpPr>
            <p:nvPr/>
          </p:nvCxnSpPr>
          <p:spPr>
            <a:xfrm flipH="1">
              <a:off x="11932805" y="898097"/>
              <a:ext cx="520108" cy="24289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1" name="フリーフォーム: 図形 80">
              <a:extLst>
                <a:ext uri="{FF2B5EF4-FFF2-40B4-BE49-F238E27FC236}">
                  <a16:creationId xmlns:a16="http://schemas.microsoft.com/office/drawing/2014/main" id="{BC9BFD39-EBCE-457F-8552-AF512574F924}"/>
                </a:ext>
              </a:extLst>
            </p:cNvPr>
            <p:cNvSpPr/>
            <p:nvPr/>
          </p:nvSpPr>
          <p:spPr>
            <a:xfrm>
              <a:off x="11374749" y="656086"/>
              <a:ext cx="1724025" cy="1876425"/>
            </a:xfrm>
            <a:custGeom>
              <a:avLst/>
              <a:gdLst>
                <a:gd name="connsiteX0" fmla="*/ 600075 w 1724025"/>
                <a:gd name="connsiteY0" fmla="*/ 1876425 h 1876425"/>
                <a:gd name="connsiteX1" fmla="*/ 400050 w 1724025"/>
                <a:gd name="connsiteY1" fmla="*/ 1400175 h 1876425"/>
                <a:gd name="connsiteX2" fmla="*/ 333375 w 1724025"/>
                <a:gd name="connsiteY2" fmla="*/ 1266825 h 1876425"/>
                <a:gd name="connsiteX3" fmla="*/ 257175 w 1724025"/>
                <a:gd name="connsiteY3" fmla="*/ 1019175 h 1876425"/>
                <a:gd name="connsiteX4" fmla="*/ 238125 w 1724025"/>
                <a:gd name="connsiteY4" fmla="*/ 923925 h 1876425"/>
                <a:gd name="connsiteX5" fmla="*/ 104775 w 1724025"/>
                <a:gd name="connsiteY5" fmla="*/ 600075 h 1876425"/>
                <a:gd name="connsiteX6" fmla="*/ 0 w 1724025"/>
                <a:gd name="connsiteY6" fmla="*/ 428625 h 1876425"/>
                <a:gd name="connsiteX7" fmla="*/ 9525 w 1724025"/>
                <a:gd name="connsiteY7" fmla="*/ 133350 h 1876425"/>
                <a:gd name="connsiteX8" fmla="*/ 142875 w 1724025"/>
                <a:gd name="connsiteY8" fmla="*/ 47625 h 1876425"/>
                <a:gd name="connsiteX9" fmla="*/ 542925 w 1724025"/>
                <a:gd name="connsiteY9" fmla="*/ 0 h 1876425"/>
                <a:gd name="connsiteX10" fmla="*/ 1009650 w 1724025"/>
                <a:gd name="connsiteY10" fmla="*/ 304800 h 1876425"/>
                <a:gd name="connsiteX11" fmla="*/ 1047750 w 1724025"/>
                <a:gd name="connsiteY11" fmla="*/ 676275 h 1876425"/>
                <a:gd name="connsiteX12" fmla="*/ 1162050 w 1724025"/>
                <a:gd name="connsiteY12" fmla="*/ 942975 h 1876425"/>
                <a:gd name="connsiteX13" fmla="*/ 1362075 w 1724025"/>
                <a:gd name="connsiteY13" fmla="*/ 1104900 h 1876425"/>
                <a:gd name="connsiteX14" fmla="*/ 1628775 w 1724025"/>
                <a:gd name="connsiteY14" fmla="*/ 1428750 h 1876425"/>
                <a:gd name="connsiteX15" fmla="*/ 1724025 w 1724025"/>
                <a:gd name="connsiteY15" fmla="*/ 1790700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025" h="1876425">
                  <a:moveTo>
                    <a:pt x="600075" y="1876425"/>
                  </a:moveTo>
                  <a:lnTo>
                    <a:pt x="400050" y="1400175"/>
                  </a:lnTo>
                  <a:cubicBezTo>
                    <a:pt x="338092" y="1286586"/>
                    <a:pt x="355480" y="1333141"/>
                    <a:pt x="333375" y="1266825"/>
                  </a:cubicBezTo>
                  <a:lnTo>
                    <a:pt x="257175" y="1019175"/>
                  </a:lnTo>
                  <a:lnTo>
                    <a:pt x="238125" y="923925"/>
                  </a:lnTo>
                  <a:lnTo>
                    <a:pt x="104775" y="600075"/>
                  </a:lnTo>
                  <a:lnTo>
                    <a:pt x="0" y="428625"/>
                  </a:lnTo>
                  <a:lnTo>
                    <a:pt x="9525" y="133350"/>
                  </a:lnTo>
                  <a:lnTo>
                    <a:pt x="142875" y="47625"/>
                  </a:lnTo>
                  <a:lnTo>
                    <a:pt x="542925" y="0"/>
                  </a:lnTo>
                  <a:lnTo>
                    <a:pt x="1009650" y="304800"/>
                  </a:lnTo>
                  <a:lnTo>
                    <a:pt x="1047750" y="676275"/>
                  </a:lnTo>
                  <a:lnTo>
                    <a:pt x="1162050" y="942975"/>
                  </a:lnTo>
                  <a:lnTo>
                    <a:pt x="1362075" y="1104900"/>
                  </a:lnTo>
                  <a:lnTo>
                    <a:pt x="1628775" y="1428750"/>
                  </a:lnTo>
                  <a:lnTo>
                    <a:pt x="1724025" y="1790700"/>
                  </a:lnTo>
                </a:path>
              </a:pathLst>
            </a:custGeom>
            <a:ln w="12700">
              <a:solidFill>
                <a:schemeClr val="bg1"/>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cxnSp>
        <p:nvCxnSpPr>
          <p:cNvPr id="9" name="直線矢印コネクタ 8">
            <a:extLst>
              <a:ext uri="{FF2B5EF4-FFF2-40B4-BE49-F238E27FC236}">
                <a16:creationId xmlns:a16="http://schemas.microsoft.com/office/drawing/2014/main" id="{A491139E-0A9F-4AA6-A26E-A3C63509C37A}"/>
              </a:ext>
            </a:extLst>
          </p:cNvPr>
          <p:cNvCxnSpPr>
            <a:cxnSpLocks/>
          </p:cNvCxnSpPr>
          <p:nvPr/>
        </p:nvCxnSpPr>
        <p:spPr>
          <a:xfrm>
            <a:off x="1512901" y="2978784"/>
            <a:ext cx="288032" cy="28803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78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374469" y="1377208"/>
            <a:ext cx="2336307"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●箕面川ダム</a:t>
            </a:r>
            <a:endParaRPr kumimoji="1" lang="ja-JP" altLang="en-US"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568891" y="2358825"/>
            <a:ext cx="3385864"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a:t>
            </a:r>
            <a:r>
              <a:rPr lang="ja-JP" altLang="en-US" dirty="0">
                <a:latin typeface="Meiryo UI" pitchFamily="50" charset="-128"/>
                <a:ea typeface="Meiryo UI" pitchFamily="50" charset="-128"/>
                <a:cs typeface="Meiryo UI" pitchFamily="50" charset="-128"/>
              </a:rPr>
              <a:t>ダム供用開始後、３９年経過</a:t>
            </a:r>
            <a:endParaRPr kumimoji="1" lang="ja-JP" altLang="en-US" dirty="0">
              <a:latin typeface="Meiryo UI" pitchFamily="50" charset="-128"/>
              <a:ea typeface="Meiryo UI" pitchFamily="50" charset="-128"/>
              <a:cs typeface="Meiryo UI" pitchFamily="50" charset="-128"/>
            </a:endParaRPr>
          </a:p>
        </p:txBody>
      </p:sp>
      <p:sp>
        <p:nvSpPr>
          <p:cNvPr id="45" name="正方形/長方形 44"/>
          <p:cNvSpPr/>
          <p:nvPr/>
        </p:nvSpPr>
        <p:spPr>
          <a:xfrm>
            <a:off x="568891" y="1674791"/>
            <a:ext cx="3788613" cy="738664"/>
          </a:xfrm>
          <a:prstGeom prst="rect">
            <a:avLst/>
          </a:prstGeom>
        </p:spPr>
        <p:txBody>
          <a:bodyPr wrap="square">
            <a:spAutoFit/>
          </a:bodyPr>
          <a:lstStyle/>
          <a:p>
            <a:r>
              <a:rPr lang="ja-JP" altLang="en-US" sz="1400" dirty="0">
                <a:latin typeface="Meiryo UI" pitchFamily="50" charset="-128"/>
                <a:ea typeface="Meiryo UI" pitchFamily="50" charset="-128"/>
                <a:cs typeface="Meiryo UI" pitchFamily="50" charset="-128"/>
              </a:rPr>
              <a:t>　箕面川の治水対策については、</a:t>
            </a:r>
            <a:r>
              <a:rPr lang="ja-JP" altLang="ja-JP" sz="1400" dirty="0">
                <a:latin typeface="Meiryo UI" pitchFamily="50" charset="-128"/>
                <a:ea typeface="Meiryo UI" pitchFamily="50" charset="-128"/>
                <a:cs typeface="Meiryo UI" pitchFamily="50" charset="-128"/>
              </a:rPr>
              <a:t>昭和</a:t>
            </a:r>
            <a:r>
              <a:rPr lang="en-US" altLang="ja-JP" sz="1400" dirty="0">
                <a:latin typeface="Meiryo UI" pitchFamily="50" charset="-128"/>
                <a:ea typeface="Meiryo UI" pitchFamily="50" charset="-128"/>
                <a:cs typeface="Meiryo UI" pitchFamily="50" charset="-128"/>
              </a:rPr>
              <a:t>42</a:t>
            </a:r>
            <a:r>
              <a:rPr lang="ja-JP" altLang="ja-JP" sz="1400" dirty="0">
                <a:latin typeface="Meiryo UI" pitchFamily="50" charset="-128"/>
                <a:ea typeface="Meiryo UI" pitchFamily="50" charset="-128"/>
                <a:cs typeface="Meiryo UI" pitchFamily="50" charset="-128"/>
              </a:rPr>
              <a:t>年</a:t>
            </a:r>
            <a:r>
              <a:rPr lang="en-US" altLang="ja-JP" sz="1400" dirty="0">
                <a:latin typeface="Meiryo UI" pitchFamily="50" charset="-128"/>
                <a:ea typeface="Meiryo UI" pitchFamily="50" charset="-128"/>
                <a:cs typeface="Meiryo UI" pitchFamily="50" charset="-128"/>
              </a:rPr>
              <a:t>7</a:t>
            </a:r>
            <a:r>
              <a:rPr lang="ja-JP" altLang="en-US" sz="1400" dirty="0">
                <a:latin typeface="Meiryo UI" pitchFamily="50" charset="-128"/>
                <a:ea typeface="Meiryo UI" pitchFamily="50" charset="-128"/>
                <a:cs typeface="Meiryo UI" pitchFamily="50" charset="-128"/>
              </a:rPr>
              <a:t>月の北摂</a:t>
            </a:r>
            <a:r>
              <a:rPr lang="ja-JP" altLang="ja-JP" sz="1400" dirty="0">
                <a:latin typeface="Meiryo UI" pitchFamily="50" charset="-128"/>
                <a:ea typeface="Meiryo UI" pitchFamily="50" charset="-128"/>
                <a:cs typeface="Meiryo UI" pitchFamily="50" charset="-128"/>
              </a:rPr>
              <a:t>豪雨</a:t>
            </a:r>
            <a:r>
              <a:rPr lang="ja-JP" altLang="en-US" sz="1400" dirty="0">
                <a:latin typeface="Meiryo UI" pitchFamily="50" charset="-128"/>
                <a:ea typeface="Meiryo UI" pitchFamily="50" charset="-128"/>
                <a:cs typeface="Meiryo UI" pitchFamily="50" charset="-128"/>
              </a:rPr>
              <a:t>による多大な流域被害を契機に、ダム建設及び河川改修を推進。</a:t>
            </a:r>
            <a:endParaRPr lang="ja-JP" altLang="ja-JP" sz="14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139675" y="1068937"/>
            <a:ext cx="1396941"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④</a:t>
            </a:r>
            <a:r>
              <a:rPr kumimoji="1" lang="ja-JP" altLang="en-US" b="1" dirty="0">
                <a:latin typeface="Meiryo UI" pitchFamily="50" charset="-128"/>
                <a:ea typeface="Meiryo UI" pitchFamily="50" charset="-128"/>
                <a:cs typeface="Meiryo UI" pitchFamily="50" charset="-128"/>
              </a:rPr>
              <a:t>ダム</a:t>
            </a:r>
          </a:p>
        </p:txBody>
      </p:sp>
      <p:sp>
        <p:nvSpPr>
          <p:cNvPr id="35" name="テキスト ボックス 34"/>
          <p:cNvSpPr txBox="1"/>
          <p:nvPr/>
        </p:nvSpPr>
        <p:spPr>
          <a:xfrm>
            <a:off x="351581" y="2913976"/>
            <a:ext cx="1988171"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●狭山池ダム</a:t>
            </a:r>
            <a:endParaRPr kumimoji="1" lang="ja-JP" altLang="en-US" dirty="0">
              <a:latin typeface="Meiryo UI" pitchFamily="50" charset="-128"/>
              <a:ea typeface="Meiryo UI" pitchFamily="50" charset="-128"/>
              <a:cs typeface="Meiryo UI" pitchFamily="50" charset="-128"/>
            </a:endParaRPr>
          </a:p>
        </p:txBody>
      </p:sp>
      <p:sp>
        <p:nvSpPr>
          <p:cNvPr id="49" name="正方形/長方形 48"/>
          <p:cNvSpPr/>
          <p:nvPr/>
        </p:nvSpPr>
        <p:spPr>
          <a:xfrm>
            <a:off x="598888" y="3241104"/>
            <a:ext cx="3758616" cy="1169551"/>
          </a:xfrm>
          <a:prstGeom prst="rect">
            <a:avLst/>
          </a:prstGeom>
        </p:spPr>
        <p:txBody>
          <a:bodyPr wrap="square">
            <a:spAutoFit/>
          </a:bodyPr>
          <a:lstStyle/>
          <a:p>
            <a:r>
              <a:rPr lang="ja-JP" altLang="en-US" sz="1400" dirty="0">
                <a:latin typeface="Meiryo UI" pitchFamily="50" charset="-128"/>
                <a:ea typeface="Meiryo UI" pitchFamily="50" charset="-128"/>
                <a:cs typeface="Meiryo UI" pitchFamily="50" charset="-128"/>
              </a:rPr>
              <a:t>　</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西除川の治水対策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は、昭和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57</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8</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月の豪雨によ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る</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西除川・東除川流域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多大な洪水被害を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契機に</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、農業用ため池で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あった</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狭山池を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洪水調節機能を有するダムに改築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するためのダム建設及び河川改修を推進。</a:t>
            </a:r>
            <a:endParaRPr lang="ja-JP" altLang="ja-JP" sz="1400" dirty="0">
              <a:latin typeface="Meiryo UI" pitchFamily="50" charset="-128"/>
              <a:ea typeface="Meiryo UI" pitchFamily="50" charset="-128"/>
              <a:cs typeface="Meiryo UI" pitchFamily="50" charset="-128"/>
            </a:endParaRPr>
          </a:p>
        </p:txBody>
      </p:sp>
      <p:sp>
        <p:nvSpPr>
          <p:cNvPr id="17" name="テキスト ボックス 16"/>
          <p:cNvSpPr txBox="1"/>
          <p:nvPr/>
        </p:nvSpPr>
        <p:spPr>
          <a:xfrm>
            <a:off x="568891" y="4408075"/>
            <a:ext cx="3385864"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a:t>
            </a:r>
            <a:r>
              <a:rPr lang="ja-JP" altLang="en-US" dirty="0">
                <a:latin typeface="Meiryo UI" pitchFamily="50" charset="-128"/>
                <a:ea typeface="Meiryo UI" pitchFamily="50" charset="-128"/>
                <a:cs typeface="Meiryo UI" pitchFamily="50" charset="-128"/>
              </a:rPr>
              <a:t>ダム供用開始後、２１年経過</a:t>
            </a:r>
            <a:endParaRPr kumimoji="1" lang="ja-JP" altLang="en-US" dirty="0">
              <a:latin typeface="Meiryo UI" pitchFamily="50" charset="-128"/>
              <a:ea typeface="Meiryo UI" pitchFamily="50" charset="-128"/>
              <a:cs typeface="Meiryo UI" pitchFamily="50" charset="-128"/>
            </a:endParaRPr>
          </a:p>
        </p:txBody>
      </p:sp>
      <p:sp>
        <p:nvSpPr>
          <p:cNvPr id="2" name="テキスト ボックス 1">
            <a:extLst>
              <a:ext uri="{FF2B5EF4-FFF2-40B4-BE49-F238E27FC236}">
                <a16:creationId xmlns:a16="http://schemas.microsoft.com/office/drawing/2014/main" id="{C58DE698-73EC-E868-B9C1-40993C987736}"/>
              </a:ext>
            </a:extLst>
          </p:cNvPr>
          <p:cNvSpPr txBox="1"/>
          <p:nvPr/>
        </p:nvSpPr>
        <p:spPr>
          <a:xfrm>
            <a:off x="394789" y="5102707"/>
            <a:ext cx="2088979"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●安威川ダム</a:t>
            </a:r>
            <a:endParaRPr kumimoji="1" lang="ja-JP" altLang="en-US" dirty="0">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E88F24BC-6AAB-7FC2-2266-5C1D8A6F7A28}"/>
              </a:ext>
            </a:extLst>
          </p:cNvPr>
          <p:cNvSpPr txBox="1"/>
          <p:nvPr/>
        </p:nvSpPr>
        <p:spPr>
          <a:xfrm>
            <a:off x="589211" y="6084324"/>
            <a:ext cx="3385864"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a:t>
            </a:r>
            <a:r>
              <a:rPr lang="ja-JP" altLang="en-US" dirty="0">
                <a:latin typeface="Meiryo UI" pitchFamily="50" charset="-128"/>
                <a:ea typeface="Meiryo UI" pitchFamily="50" charset="-128"/>
                <a:cs typeface="Meiryo UI" pitchFamily="50" charset="-128"/>
              </a:rPr>
              <a:t>ダム供用開始後、１年目</a:t>
            </a:r>
            <a:endParaRPr kumimoji="1" lang="ja-JP" altLang="en-US" dirty="0">
              <a:latin typeface="Meiryo UI" pitchFamily="50" charset="-128"/>
              <a:ea typeface="Meiryo UI" pitchFamily="50" charset="-128"/>
              <a:cs typeface="Meiryo UI" pitchFamily="50" charset="-128"/>
            </a:endParaRPr>
          </a:p>
        </p:txBody>
      </p:sp>
      <p:sp>
        <p:nvSpPr>
          <p:cNvPr id="5" name="正方形/長方形 4">
            <a:extLst>
              <a:ext uri="{FF2B5EF4-FFF2-40B4-BE49-F238E27FC236}">
                <a16:creationId xmlns:a16="http://schemas.microsoft.com/office/drawing/2014/main" id="{AACFD368-B64E-5CE6-C44B-876E4344EFF0}"/>
              </a:ext>
            </a:extLst>
          </p:cNvPr>
          <p:cNvSpPr/>
          <p:nvPr/>
        </p:nvSpPr>
        <p:spPr>
          <a:xfrm>
            <a:off x="589211" y="5400290"/>
            <a:ext cx="3788613" cy="738664"/>
          </a:xfrm>
          <a:prstGeom prst="rect">
            <a:avLst/>
          </a:prstGeom>
        </p:spPr>
        <p:txBody>
          <a:bodyPr wrap="square">
            <a:spAutoFit/>
          </a:bodyPr>
          <a:lstStyle/>
          <a:p>
            <a:r>
              <a:rPr lang="ja-JP" altLang="en-US" sz="1400" dirty="0">
                <a:latin typeface="Meiryo UI" pitchFamily="50" charset="-128"/>
                <a:ea typeface="Meiryo UI" pitchFamily="50" charset="-128"/>
                <a:cs typeface="Meiryo UI" pitchFamily="50" charset="-128"/>
              </a:rPr>
              <a:t>　安威川の治水対策については、昭和</a:t>
            </a:r>
            <a:r>
              <a:rPr lang="en-US" altLang="ja-JP" sz="1400" dirty="0">
                <a:latin typeface="Meiryo UI" pitchFamily="50" charset="-128"/>
                <a:ea typeface="Meiryo UI" pitchFamily="50" charset="-128"/>
                <a:cs typeface="Meiryo UI" pitchFamily="50" charset="-128"/>
              </a:rPr>
              <a:t>42</a:t>
            </a:r>
            <a:r>
              <a:rPr lang="ja-JP" altLang="en-US" sz="1400" dirty="0">
                <a:latin typeface="Meiryo UI" pitchFamily="50" charset="-128"/>
                <a:ea typeface="Meiryo UI" pitchFamily="50" charset="-128"/>
                <a:cs typeface="Meiryo UI" pitchFamily="50" charset="-128"/>
              </a:rPr>
              <a:t>年の</a:t>
            </a:r>
            <a:r>
              <a:rPr lang="en-US" altLang="ja-JP" sz="1400" dirty="0">
                <a:latin typeface="Meiryo UI" pitchFamily="50" charset="-128"/>
                <a:ea typeface="Meiryo UI" pitchFamily="50" charset="-128"/>
                <a:cs typeface="Meiryo UI" pitchFamily="50" charset="-128"/>
              </a:rPr>
              <a:t>7</a:t>
            </a:r>
            <a:r>
              <a:rPr lang="ja-JP" altLang="en-US" sz="1400" dirty="0">
                <a:latin typeface="Meiryo UI" pitchFamily="50" charset="-128"/>
                <a:ea typeface="Meiryo UI" pitchFamily="50" charset="-128"/>
                <a:cs typeface="Meiryo UI" pitchFamily="50" charset="-128"/>
              </a:rPr>
              <a:t>月豪雨による多大な流域被害を契機に、ダム建設及び河川改修を推進。</a:t>
            </a:r>
            <a:endParaRPr lang="ja-JP" altLang="ja-JP" sz="1400" dirty="0">
              <a:latin typeface="Meiryo UI" pitchFamily="50" charset="-128"/>
              <a:ea typeface="Meiryo UI" pitchFamily="50" charset="-128"/>
              <a:cs typeface="Meiryo UI" pitchFamily="50" charset="-128"/>
            </a:endParaRPr>
          </a:p>
        </p:txBody>
      </p:sp>
      <p:pic>
        <p:nvPicPr>
          <p:cNvPr id="23" name="Picture 2" descr="78_表紙">
            <a:extLst>
              <a:ext uri="{FF2B5EF4-FFF2-40B4-BE49-F238E27FC236}">
                <a16:creationId xmlns:a16="http://schemas.microsoft.com/office/drawing/2014/main" id="{E0641619-511C-4442-886A-1CF7AFBB1D7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516" y="1280678"/>
            <a:ext cx="2336307" cy="17206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52D010DC-7B4E-4E18-AF9C-B02CBD5CA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61" t="5373" r="20434" b="31598"/>
          <a:stretch/>
        </p:blipFill>
        <p:spPr>
          <a:xfrm>
            <a:off x="4374539" y="5085184"/>
            <a:ext cx="2357701" cy="1597559"/>
          </a:xfrm>
          <a:prstGeom prst="rect">
            <a:avLst/>
          </a:prstGeom>
        </p:spPr>
      </p:pic>
      <p:graphicFrame>
        <p:nvGraphicFramePr>
          <p:cNvPr id="28" name="表 27">
            <a:extLst>
              <a:ext uri="{FF2B5EF4-FFF2-40B4-BE49-F238E27FC236}">
                <a16:creationId xmlns:a16="http://schemas.microsoft.com/office/drawing/2014/main" id="{4142CC46-97B3-49DE-8CB4-32EB67551976}"/>
              </a:ext>
            </a:extLst>
          </p:cNvPr>
          <p:cNvGraphicFramePr>
            <a:graphicFrameLocks noGrp="1"/>
          </p:cNvGraphicFramePr>
          <p:nvPr>
            <p:extLst>
              <p:ext uri="{D42A27DB-BD31-4B8C-83A1-F6EECF244321}">
                <p14:modId xmlns:p14="http://schemas.microsoft.com/office/powerpoint/2010/main" val="1773780097"/>
              </p:ext>
            </p:extLst>
          </p:nvPr>
        </p:nvGraphicFramePr>
        <p:xfrm>
          <a:off x="6797655" y="1578464"/>
          <a:ext cx="2211215" cy="864000"/>
        </p:xfrm>
        <a:graphic>
          <a:graphicData uri="http://schemas.openxmlformats.org/drawingml/2006/table">
            <a:tbl>
              <a:tblPr firstRow="1" firstCol="1" lastRow="1" lastCol="1" bandRow="1" bandCol="1">
                <a:tableStyleId>{5940675A-B579-460E-94D1-54222C63F5DA}</a:tableStyleId>
              </a:tblPr>
              <a:tblGrid>
                <a:gridCol w="483215">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kern="100" dirty="0">
                          <a:effectLst/>
                          <a:latin typeface="Meiryo UI" panose="020B0604030504040204" pitchFamily="50" charset="-128"/>
                          <a:ea typeface="Meiryo UI" panose="020B0604030504040204" pitchFamily="50" charset="-128"/>
                          <a:cs typeface="Times New Roman"/>
                        </a:rPr>
                        <a:t>ダム諸元</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型式</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中央</a:t>
                      </a:r>
                      <a:r>
                        <a:rPr lang="ja-JP" altLang="en-US" sz="1000" b="0" kern="100" dirty="0">
                          <a:solidFill>
                            <a:schemeClr val="tx1"/>
                          </a:solidFill>
                          <a:effectLst/>
                          <a:latin typeface="Meiryo UI" panose="020B0604030504040204" pitchFamily="50" charset="-128"/>
                          <a:ea typeface="Meiryo UI" panose="020B0604030504040204" pitchFamily="50" charset="-128"/>
                          <a:cs typeface="Times New Roman"/>
                        </a:rPr>
                        <a:t>コア型</a:t>
                      </a:r>
                      <a:r>
                        <a:rPr lang="ja-JP" altLang="en-US" sz="1000" b="0" kern="100" dirty="0">
                          <a:effectLst/>
                          <a:latin typeface="Meiryo UI" panose="020B0604030504040204" pitchFamily="50" charset="-128"/>
                          <a:ea typeface="Meiryo UI" panose="020B0604030504040204" pitchFamily="50" charset="-128"/>
                          <a:cs typeface="Times New Roman"/>
                        </a:rPr>
                        <a:t>ロックフィルダム</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堤高</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47.0m</a:t>
                      </a:r>
                      <a:endParaRPr lang="ja-JP" sz="1100" kern="100" dirty="0">
                        <a:effectLst/>
                        <a:latin typeface="Meiryo UI" panose="020B0604030504040204" pitchFamily="50" charset="-128"/>
                        <a:ea typeface="Meiryo UI" panose="020B0604030504040204" pitchFamily="50" charset="-128"/>
                      </a:endParaRPr>
                    </a:p>
                  </a:txBody>
                  <a:tcPr marL="68574" marR="68574" marT="0" marB="0" anchor="ctr">
                    <a:solidFill>
                      <a:schemeClr val="bg1"/>
                    </a:solidFill>
                  </a:tcPr>
                </a:tc>
                <a:extLst>
                  <a:ext uri="{0D108BD9-81ED-4DB2-BD59-A6C34878D82A}">
                    <a16:rowId xmlns:a16="http://schemas.microsoft.com/office/drawing/2014/main" val="10002"/>
                  </a:ext>
                </a:extLst>
              </a:tr>
              <a:tr h="216000">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堤頂長</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222.5m</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3"/>
                  </a:ext>
                </a:extLst>
              </a:tr>
            </a:tbl>
          </a:graphicData>
        </a:graphic>
      </p:graphicFrame>
      <p:graphicFrame>
        <p:nvGraphicFramePr>
          <p:cNvPr id="29" name="表 28">
            <a:extLst>
              <a:ext uri="{FF2B5EF4-FFF2-40B4-BE49-F238E27FC236}">
                <a16:creationId xmlns:a16="http://schemas.microsoft.com/office/drawing/2014/main" id="{E7B2F69B-9F31-475D-B9C7-1B51444F5812}"/>
              </a:ext>
            </a:extLst>
          </p:cNvPr>
          <p:cNvGraphicFramePr>
            <a:graphicFrameLocks noGrp="1"/>
          </p:cNvGraphicFramePr>
          <p:nvPr>
            <p:extLst>
              <p:ext uri="{D42A27DB-BD31-4B8C-83A1-F6EECF244321}">
                <p14:modId xmlns:p14="http://schemas.microsoft.com/office/powerpoint/2010/main" val="524963168"/>
              </p:ext>
            </p:extLst>
          </p:nvPr>
        </p:nvGraphicFramePr>
        <p:xfrm>
          <a:off x="6797655" y="5373656"/>
          <a:ext cx="2223466" cy="864000"/>
        </p:xfrm>
        <a:graphic>
          <a:graphicData uri="http://schemas.openxmlformats.org/drawingml/2006/table">
            <a:tbl>
              <a:tblPr firstRow="1" firstCol="1" lastRow="1" lastCol="1" bandRow="1" bandCol="1">
                <a:tableStyleId>{5940675A-B579-460E-94D1-54222C63F5DA}</a:tableStyleId>
              </a:tblPr>
              <a:tblGrid>
                <a:gridCol w="499319">
                  <a:extLst>
                    <a:ext uri="{9D8B030D-6E8A-4147-A177-3AD203B41FA5}">
                      <a16:colId xmlns:a16="http://schemas.microsoft.com/office/drawing/2014/main" val="20000"/>
                    </a:ext>
                  </a:extLst>
                </a:gridCol>
                <a:gridCol w="1724147">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kern="100" dirty="0">
                          <a:effectLst/>
                          <a:latin typeface="Meiryo UI" panose="020B0604030504040204" pitchFamily="50" charset="-128"/>
                          <a:ea typeface="Meiryo UI" panose="020B0604030504040204" pitchFamily="50" charset="-128"/>
                          <a:cs typeface="Times New Roman"/>
                        </a:rPr>
                        <a:t>ダム諸元</a:t>
                      </a:r>
                      <a:endParaRPr lang="ja-JP" sz="1100" b="0" kern="100" dirty="0">
                        <a:effectLst/>
                        <a:latin typeface="Meiryo UI" panose="020B0604030504040204" pitchFamily="50" charset="-128"/>
                        <a:ea typeface="Meiryo UI" panose="020B0604030504040204" pitchFamily="50" charset="-128"/>
                        <a:cs typeface="Times New Roman"/>
                      </a:endParaRPr>
                    </a:p>
                  </a:txBody>
                  <a:tcPr marL="61282" marR="61282"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型式</a:t>
                      </a:r>
                      <a:endParaRPr lang="ja-JP" sz="1000" b="0" kern="100" dirty="0">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中央コア型ロックフィルダム</a:t>
                      </a:r>
                      <a:endParaRPr lang="ja-JP" sz="1000" b="0" kern="100" dirty="0">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堤高</a:t>
                      </a:r>
                      <a:endParaRPr lang="ja-JP" sz="1000" b="0" kern="100" dirty="0">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en-US" altLang="ja-JP" sz="1000" kern="0" dirty="0">
                          <a:effectLst/>
                          <a:latin typeface="Meiryo UI" panose="020B0604030504040204" pitchFamily="50" charset="-128"/>
                          <a:ea typeface="Meiryo UI" panose="020B0604030504040204" pitchFamily="50" charset="-128"/>
                        </a:rPr>
                        <a:t>76.5</a:t>
                      </a:r>
                      <a:r>
                        <a:rPr lang="en-US" sz="1000" kern="0" dirty="0">
                          <a:effectLst/>
                          <a:latin typeface="Meiryo UI" panose="020B0604030504040204" pitchFamily="50" charset="-128"/>
                          <a:ea typeface="Meiryo UI" panose="020B0604030504040204" pitchFamily="50" charset="-128"/>
                        </a:rPr>
                        <a:t>m</a:t>
                      </a:r>
                      <a:endParaRPr lang="ja-JP" sz="1000" kern="100" dirty="0">
                        <a:effectLst/>
                        <a:latin typeface="Meiryo UI" panose="020B0604030504040204" pitchFamily="50" charset="-128"/>
                        <a:ea typeface="Meiryo UI" panose="020B0604030504040204" pitchFamily="50" charset="-128"/>
                      </a:endParaRPr>
                    </a:p>
                  </a:txBody>
                  <a:tcPr marL="61267" marR="61267" marT="0" marB="0" anchor="ctr">
                    <a:solidFill>
                      <a:schemeClr val="bg1"/>
                    </a:solidFill>
                  </a:tcPr>
                </a:tc>
                <a:extLst>
                  <a:ext uri="{0D108BD9-81ED-4DB2-BD59-A6C34878D82A}">
                    <a16:rowId xmlns:a16="http://schemas.microsoft.com/office/drawing/2014/main" val="10002"/>
                  </a:ext>
                </a:extLst>
              </a:tr>
              <a:tr h="216000">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堤頂長</a:t>
                      </a:r>
                      <a:endParaRPr lang="ja-JP" sz="900" b="0" kern="100" dirty="0">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en-US" altLang="ja-JP" sz="1000" kern="0" dirty="0">
                          <a:effectLst/>
                          <a:latin typeface="Meiryo UI" panose="020B0604030504040204" pitchFamily="50" charset="-128"/>
                          <a:ea typeface="Meiryo UI" panose="020B0604030504040204" pitchFamily="50" charset="-128"/>
                        </a:rPr>
                        <a:t>337.5</a:t>
                      </a:r>
                      <a:r>
                        <a:rPr lang="en-US" sz="1000" kern="0" dirty="0">
                          <a:effectLst/>
                          <a:latin typeface="Meiryo UI" panose="020B0604030504040204" pitchFamily="50" charset="-128"/>
                          <a:ea typeface="Meiryo UI" panose="020B0604030504040204" pitchFamily="50" charset="-128"/>
                        </a:rPr>
                        <a:t>m</a:t>
                      </a:r>
                      <a:endParaRPr lang="ja-JP" sz="1050" b="0" kern="100" dirty="0">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extLst>
                  <a:ext uri="{0D108BD9-81ED-4DB2-BD59-A6C34878D82A}">
                    <a16:rowId xmlns:a16="http://schemas.microsoft.com/office/drawing/2014/main" val="10003"/>
                  </a:ext>
                </a:extLst>
              </a:tr>
            </a:tbl>
          </a:graphicData>
        </a:graphic>
      </p:graphicFrame>
      <p:graphicFrame>
        <p:nvGraphicFramePr>
          <p:cNvPr id="30" name="表 29">
            <a:extLst>
              <a:ext uri="{FF2B5EF4-FFF2-40B4-BE49-F238E27FC236}">
                <a16:creationId xmlns:a16="http://schemas.microsoft.com/office/drawing/2014/main" id="{0860D74D-4076-4F0D-BA60-EE73079D0E2C}"/>
              </a:ext>
            </a:extLst>
          </p:cNvPr>
          <p:cNvGraphicFramePr>
            <a:graphicFrameLocks noGrp="1"/>
          </p:cNvGraphicFramePr>
          <p:nvPr>
            <p:extLst>
              <p:ext uri="{D42A27DB-BD31-4B8C-83A1-F6EECF244321}">
                <p14:modId xmlns:p14="http://schemas.microsoft.com/office/powerpoint/2010/main" val="4266320151"/>
              </p:ext>
            </p:extLst>
          </p:nvPr>
        </p:nvGraphicFramePr>
        <p:xfrm>
          <a:off x="6807920" y="3382009"/>
          <a:ext cx="2223466" cy="871437"/>
        </p:xfrm>
        <a:graphic>
          <a:graphicData uri="http://schemas.openxmlformats.org/drawingml/2006/table">
            <a:tbl>
              <a:tblPr firstRow="1" firstCol="1" lastRow="1" lastCol="1" bandRow="1" bandCol="1">
                <a:tableStyleId>{5940675A-B579-460E-94D1-54222C63F5DA}</a:tableStyleId>
              </a:tblPr>
              <a:tblGrid>
                <a:gridCol w="483010">
                  <a:extLst>
                    <a:ext uri="{9D8B030D-6E8A-4147-A177-3AD203B41FA5}">
                      <a16:colId xmlns:a16="http://schemas.microsoft.com/office/drawing/2014/main" val="20000"/>
                    </a:ext>
                  </a:extLst>
                </a:gridCol>
                <a:gridCol w="1740456">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kern="100" dirty="0">
                          <a:effectLst/>
                          <a:latin typeface="Meiryo UI" panose="020B0604030504040204" pitchFamily="50" charset="-128"/>
                          <a:ea typeface="Meiryo UI" panose="020B0604030504040204" pitchFamily="50" charset="-128"/>
                          <a:cs typeface="Times New Roman"/>
                        </a:rPr>
                        <a:t>ダム諸元</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型式</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均一型アースフィルダム</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堤高</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18.5m</a:t>
                      </a:r>
                      <a:endParaRPr lang="ja-JP" sz="1000" kern="100" dirty="0">
                        <a:effectLst/>
                        <a:latin typeface="Meiryo UI" panose="020B0604030504040204" pitchFamily="50" charset="-128"/>
                        <a:ea typeface="Meiryo UI" panose="020B0604030504040204" pitchFamily="50" charset="-128"/>
                      </a:endParaRPr>
                    </a:p>
                  </a:txBody>
                  <a:tcPr marL="68574" marR="68574" marT="0" marB="0" anchor="ctr">
                    <a:solidFill>
                      <a:schemeClr val="bg1"/>
                    </a:solidFill>
                  </a:tcPr>
                </a:tc>
                <a:extLst>
                  <a:ext uri="{0D108BD9-81ED-4DB2-BD59-A6C34878D82A}">
                    <a16:rowId xmlns:a16="http://schemas.microsoft.com/office/drawing/2014/main" val="10002"/>
                  </a:ext>
                </a:extLst>
              </a:tr>
              <a:tr h="223437">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堤頂長</a:t>
                      </a:r>
                      <a:endParaRPr lang="ja-JP" sz="8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730m</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3"/>
                  </a:ext>
                </a:extLst>
              </a:tr>
            </a:tbl>
          </a:graphicData>
        </a:graphic>
      </p:graphicFrame>
      <p:pic>
        <p:nvPicPr>
          <p:cNvPr id="7" name="図 6">
            <a:extLst>
              <a:ext uri="{FF2B5EF4-FFF2-40B4-BE49-F238E27FC236}">
                <a16:creationId xmlns:a16="http://schemas.microsoft.com/office/drawing/2014/main" id="{63FE65DA-A7B4-4F5C-84BB-64B32DCFEE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82" t="11294" r="6410" b="4355"/>
          <a:stretch/>
        </p:blipFill>
        <p:spPr>
          <a:xfrm>
            <a:off x="4374539" y="3125435"/>
            <a:ext cx="2349024" cy="1731066"/>
          </a:xfrm>
          <a:prstGeom prst="rect">
            <a:avLst/>
          </a:prstGeom>
        </p:spPr>
      </p:pic>
      <p:sp>
        <p:nvSpPr>
          <p:cNvPr id="22" name="スライド番号プレースホルダー 17">
            <a:extLst>
              <a:ext uri="{FF2B5EF4-FFF2-40B4-BE49-F238E27FC236}">
                <a16:creationId xmlns:a16="http://schemas.microsoft.com/office/drawing/2014/main" id="{90A29CCF-F695-41D2-99D5-3EC4F2EB6FB5}"/>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8</a:t>
            </a:fld>
            <a:endParaRPr kumimoji="1" lang="ja-JP" altLang="en-US" dirty="0"/>
          </a:p>
        </p:txBody>
      </p:sp>
    </p:spTree>
    <p:extLst>
      <p:ext uri="{BB962C8B-B14F-4D97-AF65-F5344CB8AC3E}">
        <p14:creationId xmlns:p14="http://schemas.microsoft.com/office/powerpoint/2010/main" val="126405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75013" y="1319837"/>
            <a:ext cx="4736550"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●機械設備を有する排水機場等の</a:t>
            </a:r>
            <a:r>
              <a:rPr lang="ja-JP" altLang="en-US" b="1" dirty="0">
                <a:latin typeface="Meiryo UI" pitchFamily="50" charset="-128"/>
                <a:ea typeface="Meiryo UI" pitchFamily="50" charset="-128"/>
                <a:cs typeface="Meiryo UI" pitchFamily="50" charset="-128"/>
              </a:rPr>
              <a:t>土木構造物</a:t>
            </a:r>
            <a:endParaRPr kumimoji="1" lang="ja-JP" altLang="en-US" b="1"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8555" y="1002576"/>
            <a:ext cx="1840037"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⑤</a:t>
            </a:r>
            <a:r>
              <a:rPr lang="ja-JP" altLang="en-US" b="1" dirty="0">
                <a:latin typeface="Meiryo UI" pitchFamily="50" charset="-128"/>
                <a:ea typeface="Meiryo UI" pitchFamily="50" charset="-128"/>
                <a:cs typeface="Meiryo UI" pitchFamily="50" charset="-128"/>
              </a:rPr>
              <a:t>その他施設</a:t>
            </a:r>
            <a:endParaRPr kumimoji="1" lang="ja-JP" altLang="en-US" b="1" dirty="0">
              <a:latin typeface="Meiryo UI" pitchFamily="50" charset="-128"/>
              <a:ea typeface="Meiryo UI" pitchFamily="50" charset="-128"/>
              <a:cs typeface="Meiryo UI" pitchFamily="50" charset="-128"/>
            </a:endParaRPr>
          </a:p>
        </p:txBody>
      </p:sp>
      <p:pic>
        <p:nvPicPr>
          <p:cNvPr id="6" name="図 5">
            <a:extLst>
              <a:ext uri="{FF2B5EF4-FFF2-40B4-BE49-F238E27FC236}">
                <a16:creationId xmlns:a16="http://schemas.microsoft.com/office/drawing/2014/main" id="{FE1CDD33-0F83-4735-AE41-085DEF72AA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46" t="7252"/>
          <a:stretch/>
        </p:blipFill>
        <p:spPr>
          <a:xfrm>
            <a:off x="65977" y="4700645"/>
            <a:ext cx="2281082" cy="1756132"/>
          </a:xfrm>
          <a:prstGeom prst="rect">
            <a:avLst/>
          </a:prstGeom>
        </p:spPr>
      </p:pic>
      <p:sp>
        <p:nvSpPr>
          <p:cNvPr id="38" name="テキスト ボックス 37">
            <a:extLst>
              <a:ext uri="{FF2B5EF4-FFF2-40B4-BE49-F238E27FC236}">
                <a16:creationId xmlns:a16="http://schemas.microsoft.com/office/drawing/2014/main" id="{154BEA7C-9968-4A47-AC74-6902985B6276}"/>
              </a:ext>
            </a:extLst>
          </p:cNvPr>
          <p:cNvSpPr txBox="1"/>
          <p:nvPr/>
        </p:nvSpPr>
        <p:spPr>
          <a:xfrm rot="10800000" flipV="1">
            <a:off x="2333459" y="6407848"/>
            <a:ext cx="2144788" cy="400110"/>
          </a:xfrm>
          <a:prstGeom prst="rect">
            <a:avLst/>
          </a:prstGeom>
          <a:noFill/>
          <a:ln w="19050">
            <a:noFill/>
          </a:ln>
        </p:spPr>
        <p:txBody>
          <a:bodyPr wrap="square" rtlCol="0">
            <a:spAutoFit/>
          </a:bodyPr>
          <a:lstStyle/>
          <a:p>
            <a:pPr algn="ctr"/>
            <a:r>
              <a:rPr kumimoji="1" lang="ja-JP" altLang="en-US" sz="1100" dirty="0">
                <a:latin typeface="Meiryo UI" pitchFamily="50" charset="-128"/>
                <a:ea typeface="Meiryo UI" pitchFamily="50" charset="-128"/>
                <a:cs typeface="Meiryo UI" pitchFamily="50" charset="-128"/>
              </a:rPr>
              <a:t>平野川浄化ポンプ場</a:t>
            </a:r>
            <a:endParaRPr kumimoji="1" lang="en-US" altLang="ja-JP" sz="11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（処理水放流渠等のコンクリート部等）</a:t>
            </a:r>
            <a:endParaRPr lang="en-US" altLang="ja-JP" sz="900" dirty="0">
              <a:latin typeface="Meiryo UI" pitchFamily="50" charset="-128"/>
              <a:ea typeface="Meiryo UI" pitchFamily="50" charset="-128"/>
              <a:cs typeface="Meiryo UI" pitchFamily="50" charset="-128"/>
            </a:endParaRPr>
          </a:p>
        </p:txBody>
      </p:sp>
      <p:sp>
        <p:nvSpPr>
          <p:cNvPr id="39" name="テキスト ボックス 38">
            <a:extLst>
              <a:ext uri="{FF2B5EF4-FFF2-40B4-BE49-F238E27FC236}">
                <a16:creationId xmlns:a16="http://schemas.microsoft.com/office/drawing/2014/main" id="{F73D074E-7E03-4499-9875-43291758C878}"/>
              </a:ext>
            </a:extLst>
          </p:cNvPr>
          <p:cNvSpPr txBox="1"/>
          <p:nvPr/>
        </p:nvSpPr>
        <p:spPr>
          <a:xfrm rot="10800000" flipV="1">
            <a:off x="2583368" y="3677760"/>
            <a:ext cx="2588438" cy="430887"/>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平野川分水路排水機場</a:t>
            </a:r>
            <a:endParaRPr lang="en-US" altLang="ja-JP" sz="1100" dirty="0">
              <a:latin typeface="Meiryo UI" pitchFamily="50" charset="-128"/>
              <a:ea typeface="Meiryo UI" pitchFamily="50" charset="-128"/>
              <a:cs typeface="Meiryo UI" pitchFamily="50" charset="-128"/>
            </a:endParaRPr>
          </a:p>
          <a:p>
            <a:pPr algn="ctr"/>
            <a:r>
              <a:rPr kumimoji="1" lang="ja-JP" altLang="en-US" sz="1000" dirty="0">
                <a:latin typeface="Meiryo UI" pitchFamily="50" charset="-128"/>
                <a:ea typeface="Meiryo UI" pitchFamily="50" charset="-128"/>
                <a:cs typeface="Meiryo UI" pitchFamily="50" charset="-128"/>
              </a:rPr>
              <a:t>（門柱、吐出函等のコンクリート部等）</a:t>
            </a:r>
          </a:p>
        </p:txBody>
      </p:sp>
      <p:sp>
        <p:nvSpPr>
          <p:cNvPr id="44" name="テキスト ボックス 43">
            <a:extLst>
              <a:ext uri="{FF2B5EF4-FFF2-40B4-BE49-F238E27FC236}">
                <a16:creationId xmlns:a16="http://schemas.microsoft.com/office/drawing/2014/main" id="{0897EBC8-2874-4748-B3A1-399F744B60ED}"/>
              </a:ext>
            </a:extLst>
          </p:cNvPr>
          <p:cNvSpPr txBox="1"/>
          <p:nvPr/>
        </p:nvSpPr>
        <p:spPr>
          <a:xfrm rot="10800000" flipV="1">
            <a:off x="5097433" y="3645330"/>
            <a:ext cx="2295919" cy="430887"/>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西除川常盤堰・常盤樋門</a:t>
            </a:r>
            <a:endParaRPr lang="en-US" altLang="ja-JP" sz="1100" dirty="0">
              <a:latin typeface="Meiryo UI" pitchFamily="50" charset="-128"/>
              <a:ea typeface="Meiryo UI" pitchFamily="50" charset="-128"/>
              <a:cs typeface="Meiryo UI" pitchFamily="50" charset="-128"/>
            </a:endParaRPr>
          </a:p>
          <a:p>
            <a:pPr algn="ctr"/>
            <a:r>
              <a:rPr kumimoji="1" lang="ja-JP" altLang="en-US" sz="1000" dirty="0">
                <a:latin typeface="Meiryo UI" pitchFamily="50" charset="-128"/>
                <a:ea typeface="Meiryo UI" pitchFamily="50" charset="-128"/>
                <a:cs typeface="Meiryo UI" pitchFamily="50" charset="-128"/>
              </a:rPr>
              <a:t>（堰柱、門柱等のコンクリート部等）</a:t>
            </a:r>
          </a:p>
        </p:txBody>
      </p:sp>
      <p:sp>
        <p:nvSpPr>
          <p:cNvPr id="46" name="テキスト ボックス 45">
            <a:extLst>
              <a:ext uri="{FF2B5EF4-FFF2-40B4-BE49-F238E27FC236}">
                <a16:creationId xmlns:a16="http://schemas.microsoft.com/office/drawing/2014/main" id="{28D40B6F-64B4-4077-84FB-3FB4CB2E7EE9}"/>
              </a:ext>
            </a:extLst>
          </p:cNvPr>
          <p:cNvSpPr txBox="1"/>
          <p:nvPr/>
        </p:nvSpPr>
        <p:spPr>
          <a:xfrm rot="10800000" flipV="1">
            <a:off x="175013" y="3678863"/>
            <a:ext cx="2186605" cy="430887"/>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木津川水門</a:t>
            </a:r>
          </a:p>
          <a:p>
            <a:pPr algn="ctr"/>
            <a:r>
              <a:rPr kumimoji="1" lang="ja-JP" altLang="en-US" sz="1000" dirty="0">
                <a:latin typeface="Meiryo UI" pitchFamily="50" charset="-128"/>
                <a:ea typeface="Meiryo UI" pitchFamily="50" charset="-128"/>
                <a:cs typeface="Meiryo UI" pitchFamily="50" charset="-128"/>
              </a:rPr>
              <a:t>（堰柱、門柱等のコンクリート部等）</a:t>
            </a:r>
          </a:p>
        </p:txBody>
      </p:sp>
      <p:sp>
        <p:nvSpPr>
          <p:cNvPr id="47" name="テキスト ボックス 46">
            <a:extLst>
              <a:ext uri="{FF2B5EF4-FFF2-40B4-BE49-F238E27FC236}">
                <a16:creationId xmlns:a16="http://schemas.microsoft.com/office/drawing/2014/main" id="{09928B17-25FC-4C64-B25E-50D0FDB30B1B}"/>
              </a:ext>
            </a:extLst>
          </p:cNvPr>
          <p:cNvSpPr txBox="1"/>
          <p:nvPr/>
        </p:nvSpPr>
        <p:spPr>
          <a:xfrm rot="10800000" flipV="1">
            <a:off x="7316542" y="3622664"/>
            <a:ext cx="1776779" cy="430887"/>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神崎川左門橋左岸鉄扉</a:t>
            </a:r>
            <a:endParaRPr lang="en-US" altLang="ja-JP" sz="1100" dirty="0">
              <a:latin typeface="Meiryo UI" pitchFamily="50" charset="-128"/>
              <a:ea typeface="Meiryo UI" pitchFamily="50" charset="-128"/>
              <a:cs typeface="Meiryo UI" pitchFamily="50" charset="-128"/>
            </a:endParaRPr>
          </a:p>
          <a:p>
            <a:pPr algn="ctr"/>
            <a:r>
              <a:rPr kumimoji="1" lang="ja-JP" altLang="en-US" sz="1100" dirty="0">
                <a:latin typeface="Meiryo UI" pitchFamily="50" charset="-128"/>
                <a:ea typeface="Meiryo UI" pitchFamily="50" charset="-128"/>
                <a:cs typeface="Meiryo UI" pitchFamily="50" charset="-128"/>
              </a:rPr>
              <a:t>（コンクリート部）</a:t>
            </a:r>
          </a:p>
        </p:txBody>
      </p:sp>
      <p:sp>
        <p:nvSpPr>
          <p:cNvPr id="48" name="テキスト ボックス 47">
            <a:extLst>
              <a:ext uri="{FF2B5EF4-FFF2-40B4-BE49-F238E27FC236}">
                <a16:creationId xmlns:a16="http://schemas.microsoft.com/office/drawing/2014/main" id="{52F7785E-6244-443A-845F-774563787A63}"/>
              </a:ext>
            </a:extLst>
          </p:cNvPr>
          <p:cNvSpPr txBox="1"/>
          <p:nvPr/>
        </p:nvSpPr>
        <p:spPr>
          <a:xfrm rot="10800000" flipV="1">
            <a:off x="65976" y="6425553"/>
            <a:ext cx="2293561" cy="415498"/>
          </a:xfrm>
          <a:prstGeom prst="rect">
            <a:avLst/>
          </a:prstGeom>
          <a:noFill/>
          <a:ln w="19050">
            <a:noFill/>
          </a:ln>
        </p:spPr>
        <p:txBody>
          <a:bodyPr wrap="square" rtlCol="0">
            <a:spAutoFit/>
          </a:bodyPr>
          <a:lstStyle/>
          <a:p>
            <a:pPr algn="ctr"/>
            <a:r>
              <a:rPr kumimoji="1" lang="ja-JP" altLang="en-US" sz="1100" dirty="0">
                <a:latin typeface="Meiryo UI" pitchFamily="50" charset="-128"/>
                <a:ea typeface="Meiryo UI" pitchFamily="50" charset="-128"/>
                <a:cs typeface="Meiryo UI" pitchFamily="50" charset="-128"/>
              </a:rPr>
              <a:t>花園多目的遊水地</a:t>
            </a:r>
            <a:endParaRPr kumimoji="1" lang="en-US" altLang="ja-JP" sz="11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（排水門や越流堰のコンクリート部等）</a:t>
            </a:r>
            <a:endParaRPr kumimoji="1" lang="en-US" altLang="ja-JP" sz="1000" dirty="0">
              <a:latin typeface="Meiryo UI" pitchFamily="50" charset="-128"/>
              <a:ea typeface="Meiryo UI" pitchFamily="50" charset="-128"/>
              <a:cs typeface="Meiryo UI" pitchFamily="50" charset="-128"/>
            </a:endParaRPr>
          </a:p>
        </p:txBody>
      </p:sp>
      <p:sp>
        <p:nvSpPr>
          <p:cNvPr id="50" name="テキスト ボックス 49">
            <a:extLst>
              <a:ext uri="{FF2B5EF4-FFF2-40B4-BE49-F238E27FC236}">
                <a16:creationId xmlns:a16="http://schemas.microsoft.com/office/drawing/2014/main" id="{76E811E9-9C34-46EA-BCED-04DCD24F458C}"/>
              </a:ext>
            </a:extLst>
          </p:cNvPr>
          <p:cNvSpPr txBox="1"/>
          <p:nvPr/>
        </p:nvSpPr>
        <p:spPr>
          <a:xfrm rot="10800000" flipV="1">
            <a:off x="4443643" y="6424147"/>
            <a:ext cx="2144788"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住吉川防災調節池</a:t>
            </a:r>
            <a:endParaRPr kumimoji="1" lang="ja-JP" altLang="en-US" sz="1100" dirty="0">
              <a:latin typeface="Meiryo UI" pitchFamily="50" charset="-128"/>
              <a:ea typeface="Meiryo UI" pitchFamily="50" charset="-128"/>
              <a:cs typeface="Meiryo UI" pitchFamily="50" charset="-128"/>
            </a:endParaRPr>
          </a:p>
        </p:txBody>
      </p:sp>
      <p:grpSp>
        <p:nvGrpSpPr>
          <p:cNvPr id="9" name="グループ化 8">
            <a:extLst>
              <a:ext uri="{FF2B5EF4-FFF2-40B4-BE49-F238E27FC236}">
                <a16:creationId xmlns:a16="http://schemas.microsoft.com/office/drawing/2014/main" id="{FA3B839F-F811-4260-95C8-1CFAEF2950E1}"/>
              </a:ext>
            </a:extLst>
          </p:cNvPr>
          <p:cNvGrpSpPr/>
          <p:nvPr/>
        </p:nvGrpSpPr>
        <p:grpSpPr>
          <a:xfrm>
            <a:off x="4993435" y="1502160"/>
            <a:ext cx="2224990" cy="2151565"/>
            <a:chOff x="6214185" y="1097641"/>
            <a:chExt cx="2868808" cy="2774137"/>
          </a:xfrm>
        </p:grpSpPr>
        <p:pic>
          <p:nvPicPr>
            <p:cNvPr id="55" name="Picture 2" descr="西除川　　　　　常盤橋">
              <a:extLst>
                <a:ext uri="{FF2B5EF4-FFF2-40B4-BE49-F238E27FC236}">
                  <a16:creationId xmlns:a16="http://schemas.microsoft.com/office/drawing/2014/main" id="{1682589A-D178-40A5-A98E-92C976C11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18" t="9564" r="11261" b="24232"/>
            <a:stretch/>
          </p:blipFill>
          <p:spPr bwMode="auto">
            <a:xfrm>
              <a:off x="6214185" y="1894975"/>
              <a:ext cx="2830965" cy="197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55">
              <a:extLst>
                <a:ext uri="{FF2B5EF4-FFF2-40B4-BE49-F238E27FC236}">
                  <a16:creationId xmlns:a16="http://schemas.microsoft.com/office/drawing/2014/main" id="{EC2B8E96-D7C2-41C3-8F5F-0665DCFC18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4968" y="1097641"/>
              <a:ext cx="1424973" cy="108970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7" name="図 56">
              <a:extLst>
                <a:ext uri="{FF2B5EF4-FFF2-40B4-BE49-F238E27FC236}">
                  <a16:creationId xmlns:a16="http://schemas.microsoft.com/office/drawing/2014/main" id="{2BDBED89-E55C-466D-920E-179898477A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7784" y="1201071"/>
              <a:ext cx="1365209" cy="108970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8" name="楕円 57">
              <a:extLst>
                <a:ext uri="{FF2B5EF4-FFF2-40B4-BE49-F238E27FC236}">
                  <a16:creationId xmlns:a16="http://schemas.microsoft.com/office/drawing/2014/main" id="{BC17A256-F6B9-41E8-BC64-E57E6E1E319A}"/>
                </a:ext>
              </a:extLst>
            </p:cNvPr>
            <p:cNvSpPr/>
            <p:nvPr/>
          </p:nvSpPr>
          <p:spPr>
            <a:xfrm>
              <a:off x="6421310" y="2263312"/>
              <a:ext cx="758025" cy="10262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11546727-9202-421E-A4DF-50E10CC674B8}"/>
                </a:ext>
              </a:extLst>
            </p:cNvPr>
            <p:cNvSpPr/>
            <p:nvPr/>
          </p:nvSpPr>
          <p:spPr>
            <a:xfrm rot="5663288">
              <a:off x="7892761" y="2101772"/>
              <a:ext cx="375329" cy="1554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Text Box 10">
              <a:extLst>
                <a:ext uri="{FF2B5EF4-FFF2-40B4-BE49-F238E27FC236}">
                  <a16:creationId xmlns:a16="http://schemas.microsoft.com/office/drawing/2014/main" id="{877398AF-A3E1-43B4-A970-C636BA3AF57F}"/>
                </a:ext>
              </a:extLst>
            </p:cNvPr>
            <p:cNvSpPr txBox="1">
              <a:spLocks noChangeArrowheads="1"/>
            </p:cNvSpPr>
            <p:nvPr/>
          </p:nvSpPr>
          <p:spPr bwMode="auto">
            <a:xfrm>
              <a:off x="6551022" y="3272631"/>
              <a:ext cx="498598" cy="175433"/>
            </a:xfrm>
            <a:prstGeom prst="rect">
              <a:avLst/>
            </a:prstGeom>
            <a:noFill/>
            <a:ln>
              <a:noFill/>
            </a:ln>
          </p:spPr>
          <p:txBody>
            <a:bodyPr wrap="non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b="0" i="0" u="none" strike="noStrike" baseline="0" dirty="0">
                  <a:solidFill>
                    <a:schemeClr val="bg1"/>
                  </a:solidFill>
                  <a:latin typeface="Meiryo UI" panose="020B0604030504040204" pitchFamily="50" charset="-128"/>
                  <a:ea typeface="Meiryo UI" panose="020B0604030504040204" pitchFamily="50" charset="-128"/>
                </a:rPr>
                <a:t>常磐樋門</a:t>
              </a:r>
            </a:p>
          </p:txBody>
        </p:sp>
        <p:sp>
          <p:nvSpPr>
            <p:cNvPr id="61" name="Text Box 8">
              <a:extLst>
                <a:ext uri="{FF2B5EF4-FFF2-40B4-BE49-F238E27FC236}">
                  <a16:creationId xmlns:a16="http://schemas.microsoft.com/office/drawing/2014/main" id="{32535526-1ECC-4142-84E9-27DF701AAD7A}"/>
                </a:ext>
              </a:extLst>
            </p:cNvPr>
            <p:cNvSpPr txBox="1">
              <a:spLocks noChangeArrowheads="1"/>
            </p:cNvSpPr>
            <p:nvPr/>
          </p:nvSpPr>
          <p:spPr bwMode="auto">
            <a:xfrm>
              <a:off x="7819437" y="3054280"/>
              <a:ext cx="383182" cy="175433"/>
            </a:xfrm>
            <a:prstGeom prst="rect">
              <a:avLst/>
            </a:prstGeom>
            <a:noFill/>
            <a:ln>
              <a:noFill/>
            </a:ln>
          </p:spPr>
          <p:txBody>
            <a:bodyPr wrap="non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b="0" i="0" u="none" strike="noStrike" baseline="0" dirty="0">
                  <a:solidFill>
                    <a:schemeClr val="bg1"/>
                  </a:solidFill>
                  <a:latin typeface="Meiryo UI" panose="020B0604030504040204" pitchFamily="50" charset="-128"/>
                  <a:ea typeface="Meiryo UI" panose="020B0604030504040204" pitchFamily="50" charset="-128"/>
                </a:rPr>
                <a:t>常磐堰</a:t>
              </a:r>
            </a:p>
          </p:txBody>
        </p:sp>
        <p:sp>
          <p:nvSpPr>
            <p:cNvPr id="26" name="Text Box 10">
              <a:extLst>
                <a:ext uri="{FF2B5EF4-FFF2-40B4-BE49-F238E27FC236}">
                  <a16:creationId xmlns:a16="http://schemas.microsoft.com/office/drawing/2014/main" id="{2C905736-DEB3-41FE-AEF0-0D559F1AC3DF}"/>
                </a:ext>
              </a:extLst>
            </p:cNvPr>
            <p:cNvSpPr txBox="1">
              <a:spLocks noChangeArrowheads="1"/>
            </p:cNvSpPr>
            <p:nvPr/>
          </p:nvSpPr>
          <p:spPr bwMode="auto">
            <a:xfrm>
              <a:off x="6495374" y="2025906"/>
              <a:ext cx="498598" cy="175433"/>
            </a:xfrm>
            <a:prstGeom prst="rect">
              <a:avLst/>
            </a:prstGeom>
            <a:noFill/>
            <a:ln>
              <a:noFill/>
            </a:ln>
          </p:spPr>
          <p:txBody>
            <a:bodyPr wrap="non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b="0" i="0" u="none" strike="noStrike" baseline="0" dirty="0">
                  <a:solidFill>
                    <a:schemeClr val="bg1"/>
                  </a:solidFill>
                  <a:latin typeface="Meiryo UI" panose="020B0604030504040204" pitchFamily="50" charset="-128"/>
                  <a:ea typeface="Meiryo UI" panose="020B0604030504040204" pitchFamily="50" charset="-128"/>
                </a:rPr>
                <a:t>常磐樋門</a:t>
              </a:r>
            </a:p>
          </p:txBody>
        </p:sp>
        <p:sp>
          <p:nvSpPr>
            <p:cNvPr id="28" name="Text Box 10">
              <a:extLst>
                <a:ext uri="{FF2B5EF4-FFF2-40B4-BE49-F238E27FC236}">
                  <a16:creationId xmlns:a16="http://schemas.microsoft.com/office/drawing/2014/main" id="{03F52C1A-DD2F-4DF9-A9F1-529629A359CA}"/>
                </a:ext>
              </a:extLst>
            </p:cNvPr>
            <p:cNvSpPr txBox="1">
              <a:spLocks noChangeArrowheads="1"/>
            </p:cNvSpPr>
            <p:nvPr/>
          </p:nvSpPr>
          <p:spPr bwMode="auto">
            <a:xfrm>
              <a:off x="8068736" y="2077386"/>
              <a:ext cx="383182" cy="175433"/>
            </a:xfrm>
            <a:prstGeom prst="rect">
              <a:avLst/>
            </a:prstGeom>
            <a:noFill/>
            <a:ln>
              <a:noFill/>
            </a:ln>
          </p:spPr>
          <p:txBody>
            <a:bodyPr wrap="non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b="0" i="0" u="none" strike="noStrike" baseline="0" dirty="0">
                  <a:solidFill>
                    <a:schemeClr val="bg1"/>
                  </a:solidFill>
                  <a:latin typeface="Meiryo UI" panose="020B0604030504040204" pitchFamily="50" charset="-128"/>
                  <a:ea typeface="Meiryo UI" panose="020B0604030504040204" pitchFamily="50" charset="-128"/>
                </a:rPr>
                <a:t>常磐堰</a:t>
              </a:r>
            </a:p>
          </p:txBody>
        </p:sp>
      </p:grpSp>
      <p:grpSp>
        <p:nvGrpSpPr>
          <p:cNvPr id="11" name="グループ化 10">
            <a:extLst>
              <a:ext uri="{FF2B5EF4-FFF2-40B4-BE49-F238E27FC236}">
                <a16:creationId xmlns:a16="http://schemas.microsoft.com/office/drawing/2014/main" id="{92E8B349-6FF2-442F-ACCE-E0CCCA86E32F}"/>
              </a:ext>
            </a:extLst>
          </p:cNvPr>
          <p:cNvGrpSpPr/>
          <p:nvPr/>
        </p:nvGrpSpPr>
        <p:grpSpPr>
          <a:xfrm>
            <a:off x="7292689" y="1959021"/>
            <a:ext cx="1829452" cy="1663326"/>
            <a:chOff x="283506" y="4387377"/>
            <a:chExt cx="2253275" cy="2048663"/>
          </a:xfrm>
        </p:grpSpPr>
        <p:pic>
          <p:nvPicPr>
            <p:cNvPr id="3" name="図 2">
              <a:extLst>
                <a:ext uri="{FF2B5EF4-FFF2-40B4-BE49-F238E27FC236}">
                  <a16:creationId xmlns:a16="http://schemas.microsoft.com/office/drawing/2014/main" id="{12FC3318-C242-4915-8AF3-3F1F4F4402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04"/>
            <a:stretch/>
          </p:blipFill>
          <p:spPr>
            <a:xfrm>
              <a:off x="350176" y="4387377"/>
              <a:ext cx="2186605" cy="1531651"/>
            </a:xfrm>
            <a:prstGeom prst="rect">
              <a:avLst/>
            </a:prstGeom>
          </p:spPr>
        </p:pic>
        <p:pic>
          <p:nvPicPr>
            <p:cNvPr id="7" name="図 6">
              <a:extLst>
                <a:ext uri="{FF2B5EF4-FFF2-40B4-BE49-F238E27FC236}">
                  <a16:creationId xmlns:a16="http://schemas.microsoft.com/office/drawing/2014/main" id="{5EF839F3-56C7-4BD2-9FC3-295C232C8E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544" t="2823" r="260" b="16993"/>
            <a:stretch/>
          </p:blipFill>
          <p:spPr>
            <a:xfrm>
              <a:off x="283506" y="5350085"/>
              <a:ext cx="1538437" cy="1085955"/>
            </a:xfrm>
            <a:prstGeom prst="rect">
              <a:avLst/>
            </a:prstGeom>
            <a:noFill/>
            <a:ln w="12700">
              <a:solidFill>
                <a:schemeClr val="bg1"/>
              </a:solidFill>
            </a:ln>
          </p:spPr>
        </p:pic>
        <p:sp>
          <p:nvSpPr>
            <p:cNvPr id="33" name="Text Box 10">
              <a:extLst>
                <a:ext uri="{FF2B5EF4-FFF2-40B4-BE49-F238E27FC236}">
                  <a16:creationId xmlns:a16="http://schemas.microsoft.com/office/drawing/2014/main" id="{B2F2A18A-EA23-402B-A410-BC032F2B33EB}"/>
                </a:ext>
              </a:extLst>
            </p:cNvPr>
            <p:cNvSpPr txBox="1">
              <a:spLocks noChangeArrowheads="1"/>
            </p:cNvSpPr>
            <p:nvPr/>
          </p:nvSpPr>
          <p:spPr bwMode="auto">
            <a:xfrm>
              <a:off x="1309642" y="6234869"/>
              <a:ext cx="383183" cy="175432"/>
            </a:xfrm>
            <a:prstGeom prst="rect">
              <a:avLst/>
            </a:prstGeom>
            <a:noFill/>
            <a:ln>
              <a:noFill/>
            </a:ln>
          </p:spPr>
          <p:txBody>
            <a:bodyPr wrap="non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dirty="0">
                  <a:solidFill>
                    <a:schemeClr val="bg1"/>
                  </a:solidFill>
                  <a:latin typeface="Meiryo UI" panose="020B0604030504040204" pitchFamily="50" charset="-128"/>
                  <a:ea typeface="Meiryo UI" panose="020B0604030504040204" pitchFamily="50" charset="-128"/>
                </a:rPr>
                <a:t>閉鎖前</a:t>
              </a:r>
              <a:endParaRPr lang="ja-JP" altLang="en-US" sz="900" b="0" i="0" u="none" strike="noStrike" baseline="0" dirty="0">
                <a:solidFill>
                  <a:schemeClr val="bg1"/>
                </a:solidFill>
                <a:latin typeface="Meiryo UI" panose="020B0604030504040204" pitchFamily="50" charset="-128"/>
                <a:ea typeface="Meiryo UI" panose="020B0604030504040204" pitchFamily="50" charset="-128"/>
              </a:endParaRPr>
            </a:p>
          </p:txBody>
        </p:sp>
        <p:sp>
          <p:nvSpPr>
            <p:cNvPr id="34" name="Text Box 10">
              <a:extLst>
                <a:ext uri="{FF2B5EF4-FFF2-40B4-BE49-F238E27FC236}">
                  <a16:creationId xmlns:a16="http://schemas.microsoft.com/office/drawing/2014/main" id="{273F0CC3-1B50-4DCB-9534-BFB82A6C4ED0}"/>
                </a:ext>
              </a:extLst>
            </p:cNvPr>
            <p:cNvSpPr txBox="1">
              <a:spLocks noChangeArrowheads="1"/>
            </p:cNvSpPr>
            <p:nvPr/>
          </p:nvSpPr>
          <p:spPr bwMode="auto">
            <a:xfrm>
              <a:off x="2049884" y="5691184"/>
              <a:ext cx="383183" cy="175433"/>
            </a:xfrm>
            <a:prstGeom prst="rect">
              <a:avLst/>
            </a:prstGeom>
            <a:noFill/>
            <a:ln>
              <a:noFill/>
            </a:ln>
          </p:spPr>
          <p:txBody>
            <a:bodyPr wrap="non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dirty="0">
                  <a:solidFill>
                    <a:schemeClr val="bg1"/>
                  </a:solidFill>
                  <a:latin typeface="Meiryo UI" panose="020B0604030504040204" pitchFamily="50" charset="-128"/>
                  <a:ea typeface="Meiryo UI" panose="020B0604030504040204" pitchFamily="50" charset="-128"/>
                </a:rPr>
                <a:t>閉鎖後</a:t>
              </a:r>
              <a:endParaRPr lang="ja-JP" altLang="en-US" sz="900" b="0" i="0" u="none" strike="noStrike" baseline="0" dirty="0">
                <a:solidFill>
                  <a:schemeClr val="bg1"/>
                </a:solidFill>
                <a:latin typeface="Meiryo UI" panose="020B0604030504040204" pitchFamily="50" charset="-128"/>
                <a:ea typeface="Meiryo UI" panose="020B0604030504040204" pitchFamily="50" charset="-128"/>
              </a:endParaRPr>
            </a:p>
          </p:txBody>
        </p:sp>
      </p:grpSp>
      <p:pic>
        <p:nvPicPr>
          <p:cNvPr id="8" name="図 7">
            <a:extLst>
              <a:ext uri="{FF2B5EF4-FFF2-40B4-BE49-F238E27FC236}">
                <a16:creationId xmlns:a16="http://schemas.microsoft.com/office/drawing/2014/main" id="{43764158-6F86-45B0-90C3-E049157F74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0726" y="4889945"/>
            <a:ext cx="2073130" cy="1553228"/>
          </a:xfrm>
          <a:prstGeom prst="rect">
            <a:avLst/>
          </a:prstGeom>
        </p:spPr>
      </p:pic>
      <p:pic>
        <p:nvPicPr>
          <p:cNvPr id="10" name="図 9">
            <a:extLst>
              <a:ext uri="{FF2B5EF4-FFF2-40B4-BE49-F238E27FC236}">
                <a16:creationId xmlns:a16="http://schemas.microsoft.com/office/drawing/2014/main" id="{627800E3-AD94-4ACD-950E-A048F99A64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277" r="26376" b="46399"/>
          <a:stretch/>
        </p:blipFill>
        <p:spPr>
          <a:xfrm>
            <a:off x="5106267" y="4258002"/>
            <a:ext cx="1378900" cy="1018903"/>
          </a:xfrm>
          <a:prstGeom prst="rect">
            <a:avLst/>
          </a:prstGeom>
          <a:ln w="12700">
            <a:solidFill>
              <a:schemeClr val="bg1"/>
            </a:solidFill>
          </a:ln>
        </p:spPr>
      </p:pic>
      <p:pic>
        <p:nvPicPr>
          <p:cNvPr id="35" name="図 34">
            <a:extLst>
              <a:ext uri="{FF2B5EF4-FFF2-40B4-BE49-F238E27FC236}">
                <a16:creationId xmlns:a16="http://schemas.microsoft.com/office/drawing/2014/main" id="{BF4C5417-8B24-43C0-A662-F9CBA29BF9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439" t="-950" b="12760"/>
          <a:stretch/>
        </p:blipFill>
        <p:spPr>
          <a:xfrm>
            <a:off x="2382859" y="4831108"/>
            <a:ext cx="2058803" cy="1615793"/>
          </a:xfrm>
          <a:prstGeom prst="rect">
            <a:avLst/>
          </a:prstGeom>
        </p:spPr>
      </p:pic>
      <p:grpSp>
        <p:nvGrpSpPr>
          <p:cNvPr id="2" name="グループ化 1">
            <a:extLst>
              <a:ext uri="{FF2B5EF4-FFF2-40B4-BE49-F238E27FC236}">
                <a16:creationId xmlns:a16="http://schemas.microsoft.com/office/drawing/2014/main" id="{40773F94-4459-4C9E-89F4-029927E51374}"/>
              </a:ext>
            </a:extLst>
          </p:cNvPr>
          <p:cNvGrpSpPr/>
          <p:nvPr/>
        </p:nvGrpSpPr>
        <p:grpSpPr>
          <a:xfrm>
            <a:off x="67047" y="1874958"/>
            <a:ext cx="2391518" cy="1793638"/>
            <a:chOff x="98850" y="1764507"/>
            <a:chExt cx="2830617" cy="2122962"/>
          </a:xfrm>
        </p:grpSpPr>
        <p:pic>
          <p:nvPicPr>
            <p:cNvPr id="14" name="図 13">
              <a:extLst>
                <a:ext uri="{FF2B5EF4-FFF2-40B4-BE49-F238E27FC236}">
                  <a16:creationId xmlns:a16="http://schemas.microsoft.com/office/drawing/2014/main" id="{69DD4194-DBE9-43AF-849C-C69CB04A50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850" y="1764507"/>
              <a:ext cx="2830617" cy="2122962"/>
            </a:xfrm>
            <a:prstGeom prst="rect">
              <a:avLst/>
            </a:prstGeom>
          </p:spPr>
        </p:pic>
        <p:sp>
          <p:nvSpPr>
            <p:cNvPr id="49" name="楕円 48">
              <a:extLst>
                <a:ext uri="{FF2B5EF4-FFF2-40B4-BE49-F238E27FC236}">
                  <a16:creationId xmlns:a16="http://schemas.microsoft.com/office/drawing/2014/main" id="{BE3FFCFD-5928-4751-8100-AE01EA46C1F3}"/>
                </a:ext>
              </a:extLst>
            </p:cNvPr>
            <p:cNvSpPr/>
            <p:nvPr/>
          </p:nvSpPr>
          <p:spPr>
            <a:xfrm>
              <a:off x="98850" y="2974092"/>
              <a:ext cx="897775" cy="52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FA5840C9-A11D-4383-A410-597E1C81C911}"/>
                </a:ext>
              </a:extLst>
            </p:cNvPr>
            <p:cNvSpPr/>
            <p:nvPr/>
          </p:nvSpPr>
          <p:spPr>
            <a:xfrm>
              <a:off x="1979712" y="3054280"/>
              <a:ext cx="720081" cy="374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FC48ABE8-A9E2-4973-8166-818ED182FD46}"/>
              </a:ext>
            </a:extLst>
          </p:cNvPr>
          <p:cNvGrpSpPr/>
          <p:nvPr/>
        </p:nvGrpSpPr>
        <p:grpSpPr>
          <a:xfrm>
            <a:off x="2549623" y="1889282"/>
            <a:ext cx="2417889" cy="1793637"/>
            <a:chOff x="3135446" y="1769040"/>
            <a:chExt cx="2895278" cy="2147773"/>
          </a:xfrm>
        </p:grpSpPr>
        <p:pic>
          <p:nvPicPr>
            <p:cNvPr id="52" name="図 51">
              <a:extLst>
                <a:ext uri="{FF2B5EF4-FFF2-40B4-BE49-F238E27FC236}">
                  <a16:creationId xmlns:a16="http://schemas.microsoft.com/office/drawing/2014/main" id="{FBB22073-C91D-49D2-8913-E3250F285EEA}"/>
                </a:ext>
              </a:extLst>
            </p:cNvPr>
            <p:cNvPicPr>
              <a:picLocks noChangeAspect="1"/>
            </p:cNvPicPr>
            <p:nvPr/>
          </p:nvPicPr>
          <p:blipFill rotWithShape="1">
            <a:blip r:embed="rId12"/>
            <a:srcRect l="5154" t="6753" r="5958" b="5943"/>
            <a:stretch/>
          </p:blipFill>
          <p:spPr>
            <a:xfrm>
              <a:off x="3135693" y="1769040"/>
              <a:ext cx="2773436" cy="2118429"/>
            </a:xfrm>
            <a:prstGeom prst="rect">
              <a:avLst/>
            </a:prstGeom>
          </p:spPr>
        </p:pic>
        <p:sp>
          <p:nvSpPr>
            <p:cNvPr id="64" name="楕円 63">
              <a:extLst>
                <a:ext uri="{FF2B5EF4-FFF2-40B4-BE49-F238E27FC236}">
                  <a16:creationId xmlns:a16="http://schemas.microsoft.com/office/drawing/2014/main" id="{14CAABDD-B1C1-4148-A26B-79E86734CDDB}"/>
                </a:ext>
              </a:extLst>
            </p:cNvPr>
            <p:cNvSpPr/>
            <p:nvPr/>
          </p:nvSpPr>
          <p:spPr>
            <a:xfrm rot="5400000">
              <a:off x="2550384" y="2662448"/>
              <a:ext cx="1814589" cy="6444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7BF599CE-0DE4-4DBE-B814-20C310325A5E}"/>
                </a:ext>
              </a:extLst>
            </p:cNvPr>
            <p:cNvSpPr/>
            <p:nvPr/>
          </p:nvSpPr>
          <p:spPr>
            <a:xfrm rot="5400000">
              <a:off x="4788777" y="2674867"/>
              <a:ext cx="1839427" cy="6444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1" name="図 40">
            <a:extLst>
              <a:ext uri="{FF2B5EF4-FFF2-40B4-BE49-F238E27FC236}">
                <a16:creationId xmlns:a16="http://schemas.microsoft.com/office/drawing/2014/main" id="{4FBC4EF4-A06D-49E7-88F3-7F65DD9538F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846" r="7370"/>
          <a:stretch/>
        </p:blipFill>
        <p:spPr>
          <a:xfrm>
            <a:off x="6617051" y="4566618"/>
            <a:ext cx="1672511" cy="1878256"/>
          </a:xfrm>
          <a:prstGeom prst="rect">
            <a:avLst/>
          </a:prstGeom>
        </p:spPr>
      </p:pic>
      <p:sp>
        <p:nvSpPr>
          <p:cNvPr id="42" name="テキスト ボックス 41">
            <a:extLst>
              <a:ext uri="{FF2B5EF4-FFF2-40B4-BE49-F238E27FC236}">
                <a16:creationId xmlns:a16="http://schemas.microsoft.com/office/drawing/2014/main" id="{31D03C3A-8124-47D5-9EFF-AC7E5069E74A}"/>
              </a:ext>
            </a:extLst>
          </p:cNvPr>
          <p:cNvSpPr txBox="1"/>
          <p:nvPr/>
        </p:nvSpPr>
        <p:spPr>
          <a:xfrm rot="10800000" flipV="1">
            <a:off x="7016435" y="6424147"/>
            <a:ext cx="1604455" cy="4001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テレメータ観測局</a:t>
            </a:r>
            <a:endParaRPr lang="en-US" altLang="ja-JP" sz="11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（パンザマスト等）</a:t>
            </a:r>
            <a:endParaRPr lang="en-US" altLang="ja-JP" sz="900" dirty="0">
              <a:latin typeface="Meiryo UI" pitchFamily="50" charset="-128"/>
              <a:ea typeface="Meiryo UI" pitchFamily="50" charset="-128"/>
              <a:cs typeface="Meiryo UI" pitchFamily="50" charset="-128"/>
            </a:endParaRPr>
          </a:p>
        </p:txBody>
      </p:sp>
      <p:grpSp>
        <p:nvGrpSpPr>
          <p:cNvPr id="43" name="グループ化 42">
            <a:extLst>
              <a:ext uri="{FF2B5EF4-FFF2-40B4-BE49-F238E27FC236}">
                <a16:creationId xmlns:a16="http://schemas.microsoft.com/office/drawing/2014/main" id="{14B5B205-6D5B-4F34-B2CB-F98721FA1B45}"/>
              </a:ext>
            </a:extLst>
          </p:cNvPr>
          <p:cNvGrpSpPr/>
          <p:nvPr/>
        </p:nvGrpSpPr>
        <p:grpSpPr>
          <a:xfrm>
            <a:off x="7415910" y="4184074"/>
            <a:ext cx="1708197" cy="1319076"/>
            <a:chOff x="1880019" y="1791080"/>
            <a:chExt cx="2432333" cy="1878256"/>
          </a:xfrm>
        </p:grpSpPr>
        <p:pic>
          <p:nvPicPr>
            <p:cNvPr id="45" name="図 44">
              <a:extLst>
                <a:ext uri="{FF2B5EF4-FFF2-40B4-BE49-F238E27FC236}">
                  <a16:creationId xmlns:a16="http://schemas.microsoft.com/office/drawing/2014/main" id="{D5929DF3-8B91-46D9-915D-269A3099B6D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2875"/>
            <a:stretch/>
          </p:blipFill>
          <p:spPr>
            <a:xfrm>
              <a:off x="1880019" y="1791080"/>
              <a:ext cx="2432333" cy="1878256"/>
            </a:xfrm>
            <a:prstGeom prst="rect">
              <a:avLst/>
            </a:prstGeom>
            <a:ln w="12700">
              <a:solidFill>
                <a:schemeClr val="bg1"/>
              </a:solidFill>
            </a:ln>
          </p:spPr>
        </p:pic>
        <p:sp>
          <p:nvSpPr>
            <p:cNvPr id="53" name="楕円 52">
              <a:extLst>
                <a:ext uri="{FF2B5EF4-FFF2-40B4-BE49-F238E27FC236}">
                  <a16:creationId xmlns:a16="http://schemas.microsoft.com/office/drawing/2014/main" id="{06F92F42-8AED-4566-BD36-EA7F386F8599}"/>
                </a:ext>
              </a:extLst>
            </p:cNvPr>
            <p:cNvSpPr/>
            <p:nvPr/>
          </p:nvSpPr>
          <p:spPr>
            <a:xfrm rot="302817">
              <a:off x="1924164" y="1872002"/>
              <a:ext cx="518475" cy="1777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4232E0B9-8389-4737-9385-0499F6B280FA}"/>
                </a:ext>
              </a:extLst>
            </p:cNvPr>
            <p:cNvSpPr/>
            <p:nvPr/>
          </p:nvSpPr>
          <p:spPr>
            <a:xfrm>
              <a:off x="3601649" y="2759827"/>
              <a:ext cx="697700" cy="6969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2" name="楕円 61">
            <a:extLst>
              <a:ext uri="{FF2B5EF4-FFF2-40B4-BE49-F238E27FC236}">
                <a16:creationId xmlns:a16="http://schemas.microsoft.com/office/drawing/2014/main" id="{468A17D0-E130-4D89-ACF4-C935F80B656F}"/>
              </a:ext>
            </a:extLst>
          </p:cNvPr>
          <p:cNvSpPr/>
          <p:nvPr/>
        </p:nvSpPr>
        <p:spPr>
          <a:xfrm>
            <a:off x="6981673" y="4534709"/>
            <a:ext cx="364118" cy="1889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スライド番号プレースホルダー 17">
            <a:extLst>
              <a:ext uri="{FF2B5EF4-FFF2-40B4-BE49-F238E27FC236}">
                <a16:creationId xmlns:a16="http://schemas.microsoft.com/office/drawing/2014/main" id="{11DE15BF-4509-4225-9B38-FAE61B762572}"/>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9</a:t>
            </a:fld>
            <a:endParaRPr kumimoji="1" lang="ja-JP" altLang="en-US" dirty="0"/>
          </a:p>
        </p:txBody>
      </p:sp>
    </p:spTree>
    <p:extLst>
      <p:ext uri="{BB962C8B-B14F-4D97-AF65-F5344CB8AC3E}">
        <p14:creationId xmlns:p14="http://schemas.microsoft.com/office/powerpoint/2010/main" val="4046071715"/>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5F6AF2-9E8D-446E-855C-BE3A9B989E4C}"/>
</file>

<file path=customXml/itemProps2.xml><?xml version="1.0" encoding="utf-8"?>
<ds:datastoreItem xmlns:ds="http://schemas.openxmlformats.org/officeDocument/2006/customXml" ds:itemID="{85809FF2-C723-4C8B-94C2-65BE0119AC87}">
  <ds:schemaRefs>
    <ds:schemaRef ds:uri="http://purl.org/dc/term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schemas.microsoft.com/sharepoint/v3"/>
    <ds:schemaRef ds:uri="4e21aece-359b-4e6f-8f54-c70e1e237c6a"/>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1824B8D6-791C-413A-A636-DC40FB5D74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Slipstream</Template>
  <TotalTime>27349</TotalTime>
  <Words>9609</Words>
  <Application>Microsoft Office PowerPoint</Application>
  <PresentationFormat>画面に合わせる (4:3)</PresentationFormat>
  <Paragraphs>1146</Paragraphs>
  <Slides>29</Slides>
  <Notes>11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29</vt:i4>
      </vt:variant>
    </vt:vector>
  </HeadingPairs>
  <TitlesOfParts>
    <vt:vector size="38" baseType="lpstr">
      <vt:lpstr>BIZ UDPゴシック</vt:lpstr>
      <vt:lpstr>HGPｺﾞｼｯｸM</vt:lpstr>
      <vt:lpstr>HGｺﾞｼｯｸM</vt:lpstr>
      <vt:lpstr>Meiryo UI</vt:lpstr>
      <vt:lpstr>Arial</vt:lpstr>
      <vt:lpstr>Calibri</vt:lpstr>
      <vt:lpstr>Georgia</vt:lpstr>
      <vt:lpstr>Trebuchet MS</vt:lpstr>
      <vt:lpstr>スリップストリーム</vt:lpstr>
      <vt:lpstr>大阪府都市基盤施設維持管理技術審議会  第１回　河川等部会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石本　雄大</cp:lastModifiedBy>
  <cp:revision>1246</cp:revision>
  <cp:lastPrinted>2024-03-25T02:47:06Z</cp:lastPrinted>
  <dcterms:created xsi:type="dcterms:W3CDTF">2013-06-19T04:48:16Z</dcterms:created>
  <dcterms:modified xsi:type="dcterms:W3CDTF">2024-03-25T02:47:53Z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