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Grid="0">
      <p:cViewPr>
        <p:scale>
          <a:sx n="100" d="100"/>
          <a:sy n="100" d="100"/>
        </p:scale>
        <p:origin x="15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96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48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90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96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4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0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54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58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74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2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1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1075E-D219-4724-AC8C-376CFE3E6DA5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1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正方形/長方形 73"/>
          <p:cNvSpPr/>
          <p:nvPr/>
        </p:nvSpPr>
        <p:spPr>
          <a:xfrm>
            <a:off x="2070223" y="8151425"/>
            <a:ext cx="2593522" cy="33824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1152" y="739494"/>
            <a:ext cx="6408000" cy="78336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134" y="8573150"/>
            <a:ext cx="6408000" cy="1190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911081" y="8637883"/>
            <a:ext cx="2652108" cy="970879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（報道機関席）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90841" y="8637883"/>
            <a:ext cx="1420240" cy="970879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（関係者席）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563188" y="8645175"/>
            <a:ext cx="1420241" cy="970879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（一般傍聴席）</a:t>
            </a:r>
          </a:p>
        </p:txBody>
      </p:sp>
      <p:grpSp>
        <p:nvGrpSpPr>
          <p:cNvPr id="37" name="グループ化 36"/>
          <p:cNvGrpSpPr/>
          <p:nvPr/>
        </p:nvGrpSpPr>
        <p:grpSpPr>
          <a:xfrm>
            <a:off x="6254242" y="3133264"/>
            <a:ext cx="372656" cy="747388"/>
            <a:chOff x="6326683" y="3058746"/>
            <a:chExt cx="648001" cy="1299612"/>
          </a:xfrm>
        </p:grpSpPr>
        <p:sp>
          <p:nvSpPr>
            <p:cNvPr id="35" name="円 34"/>
            <p:cNvSpPr/>
            <p:nvPr/>
          </p:nvSpPr>
          <p:spPr>
            <a:xfrm>
              <a:off x="6326684" y="3710358"/>
              <a:ext cx="648000" cy="648000"/>
            </a:xfrm>
            <a:prstGeom prst="pie">
              <a:avLst>
                <a:gd name="adj1" fmla="val 10813607"/>
                <a:gd name="adj2" fmla="val 1620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円 35"/>
            <p:cNvSpPr/>
            <p:nvPr/>
          </p:nvSpPr>
          <p:spPr>
            <a:xfrm>
              <a:off x="6326683" y="3058746"/>
              <a:ext cx="648000" cy="648000"/>
            </a:xfrm>
            <a:prstGeom prst="pie">
              <a:avLst>
                <a:gd name="adj1" fmla="val 5417468"/>
                <a:gd name="adj2" fmla="val 1077718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4407462" y="1229892"/>
            <a:ext cx="184666" cy="1016201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高橋副市長</a:t>
            </a:r>
            <a:endParaRPr kumimoji="1" lang="en-US" altLang="ja-JP" sz="12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780190" y="8230639"/>
            <a:ext cx="1256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（カメラ位置）</a:t>
            </a:r>
          </a:p>
        </p:txBody>
      </p:sp>
      <p:sp>
        <p:nvSpPr>
          <p:cNvPr id="102" name="正方形/長方形 101"/>
          <p:cNvSpPr/>
          <p:nvPr/>
        </p:nvSpPr>
        <p:spPr>
          <a:xfrm rot="16200000">
            <a:off x="6351837" y="4151969"/>
            <a:ext cx="648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-1714" y="4092997"/>
            <a:ext cx="1304708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/>
              <a:t>公立大学法人大阪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福島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理事長</a:t>
            </a:r>
            <a:endParaRPr kumimoji="1" lang="en-US" altLang="ja-JP" sz="1200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816925" y="1246899"/>
            <a:ext cx="184666" cy="962982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森岡副知事</a:t>
            </a:r>
            <a:endParaRPr kumimoji="1" lang="en-US" altLang="ja-JP" sz="1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-84615" y="4813396"/>
            <a:ext cx="141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大阪公立大学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辰巳砂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学長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162419" y="5716619"/>
            <a:ext cx="1266331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/>
              <a:t>都市再生機構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村上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西日本支社長</a:t>
            </a:r>
            <a:endParaRPr kumimoji="1" lang="en-US" altLang="ja-JP" sz="1200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295119" y="62743"/>
            <a:ext cx="4394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第</a:t>
            </a:r>
            <a:r>
              <a:rPr kumimoji="1" lang="en-US" altLang="ja-JP" sz="1400" dirty="0"/>
              <a:t>6</a:t>
            </a:r>
            <a:r>
              <a:rPr kumimoji="1" lang="ja-JP" altLang="en-US" sz="1400" dirty="0"/>
              <a:t>回 大阪城東部地区まちづくり検討会 会場配席図</a:t>
            </a: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513878" y="301316"/>
            <a:ext cx="36562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日時：令和</a:t>
            </a:r>
            <a:r>
              <a:rPr kumimoji="1" lang="en-US" altLang="ja-JP" sz="1100" dirty="0"/>
              <a:t>6</a:t>
            </a:r>
            <a:r>
              <a:rPr kumimoji="1" lang="ja-JP" altLang="en-US" sz="1100" dirty="0"/>
              <a:t>年</a:t>
            </a:r>
            <a:r>
              <a:rPr kumimoji="1" lang="en-US" altLang="ja-JP" sz="1100" dirty="0"/>
              <a:t>2</a:t>
            </a:r>
            <a:r>
              <a:rPr kumimoji="1" lang="ja-JP" altLang="en-US" sz="1100" dirty="0"/>
              <a:t>月</a:t>
            </a:r>
            <a:r>
              <a:rPr kumimoji="1" lang="en-US" altLang="ja-JP" sz="1100" dirty="0"/>
              <a:t>13</a:t>
            </a:r>
            <a:r>
              <a:rPr kumimoji="1" lang="ja-JP" altLang="en-US" sz="1100" dirty="0"/>
              <a:t>日</a:t>
            </a:r>
            <a:r>
              <a:rPr kumimoji="1" lang="en-US" altLang="ja-JP" sz="1100" dirty="0"/>
              <a:t>(</a:t>
            </a:r>
            <a:r>
              <a:rPr kumimoji="1" lang="ja-JP" altLang="en-US" sz="1100" dirty="0"/>
              <a:t>火</a:t>
            </a:r>
            <a:r>
              <a:rPr kumimoji="1" lang="en-US" altLang="ja-JP" sz="1100" dirty="0"/>
              <a:t>)</a:t>
            </a:r>
            <a:r>
              <a:rPr kumimoji="1" lang="ja-JP" altLang="en-US" sz="1100" dirty="0"/>
              <a:t>  </a:t>
            </a:r>
            <a:r>
              <a:rPr kumimoji="1" lang="en-US" altLang="ja-JP" sz="1100" dirty="0"/>
              <a:t>15</a:t>
            </a:r>
            <a:r>
              <a:rPr kumimoji="1" lang="ja-JP" altLang="en-US" sz="1100" dirty="0"/>
              <a:t>時</a:t>
            </a:r>
            <a:r>
              <a:rPr kumimoji="1" lang="en-US" altLang="ja-JP" sz="1100" dirty="0"/>
              <a:t>30</a:t>
            </a:r>
            <a:r>
              <a:rPr kumimoji="1" lang="ja-JP" altLang="en-US" sz="1100" dirty="0"/>
              <a:t>分～</a:t>
            </a:r>
            <a:r>
              <a:rPr kumimoji="1" lang="en-US" altLang="ja-JP" sz="1100" dirty="0"/>
              <a:t>16</a:t>
            </a:r>
            <a:r>
              <a:rPr kumimoji="1" lang="ja-JP" altLang="en-US" sz="1100" dirty="0"/>
              <a:t>時</a:t>
            </a:r>
            <a:r>
              <a:rPr kumimoji="1" lang="en-US" altLang="ja-JP" sz="1100" dirty="0"/>
              <a:t>30</a:t>
            </a:r>
            <a:r>
              <a:rPr kumimoji="1" lang="ja-JP" altLang="en-US" sz="1100" dirty="0"/>
              <a:t>分</a:t>
            </a:r>
            <a:endParaRPr kumimoji="1" lang="en-US" altLang="ja-JP" sz="1100" dirty="0"/>
          </a:p>
          <a:p>
            <a:r>
              <a:rPr kumimoji="1" lang="ja-JP" altLang="en-US" sz="1100" dirty="0"/>
              <a:t>場所：大阪府庁 新別館南館</a:t>
            </a:r>
            <a:r>
              <a:rPr kumimoji="1" lang="en-US" altLang="ja-JP" sz="1100" dirty="0"/>
              <a:t>8</a:t>
            </a:r>
            <a:r>
              <a:rPr kumimoji="1" lang="ja-JP" altLang="en-US" sz="1100" dirty="0"/>
              <a:t>階 大研修室</a:t>
            </a:r>
          </a:p>
        </p:txBody>
      </p:sp>
      <p:sp>
        <p:nvSpPr>
          <p:cNvPr id="3" name="二等辺三角形 2"/>
          <p:cNvSpPr/>
          <p:nvPr/>
        </p:nvSpPr>
        <p:spPr>
          <a:xfrm rot="16200000">
            <a:off x="6549207" y="3337960"/>
            <a:ext cx="165598" cy="3212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二等辺三角形 139"/>
          <p:cNvSpPr/>
          <p:nvPr/>
        </p:nvSpPr>
        <p:spPr>
          <a:xfrm rot="16200000">
            <a:off x="6560792" y="5836111"/>
            <a:ext cx="165598" cy="3212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259120" y="3204088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大阪公立大学嘉名教授</a:t>
            </a:r>
            <a:endParaRPr kumimoji="1" lang="en-US" altLang="ja-JP" sz="1200" dirty="0"/>
          </a:p>
        </p:txBody>
      </p:sp>
      <p:sp>
        <p:nvSpPr>
          <p:cNvPr id="145" name="正方形/長方形 144"/>
          <p:cNvSpPr/>
          <p:nvPr/>
        </p:nvSpPr>
        <p:spPr>
          <a:xfrm rot="16200000">
            <a:off x="6351837" y="5198172"/>
            <a:ext cx="648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2578" y="3988596"/>
            <a:ext cx="323165" cy="7068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00" dirty="0"/>
              <a:t>委員受付</a:t>
            </a: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524315" y="4950661"/>
            <a:ext cx="292388" cy="108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00" dirty="0"/>
              <a:t>傍聴・報道受付</a:t>
            </a: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245070" y="2429010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立命館大学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岡井教授</a:t>
            </a:r>
            <a:endParaRPr kumimoji="1" lang="en-US" altLang="ja-JP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88183" y="7432997"/>
            <a:ext cx="3505320" cy="645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（事務局・随行者席）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4177753" y="936698"/>
            <a:ext cx="805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(</a:t>
            </a:r>
            <a:r>
              <a:rPr kumimoji="1" lang="ja-JP" altLang="en-US" sz="1200" dirty="0"/>
              <a:t>座長</a:t>
            </a:r>
            <a:r>
              <a:rPr kumimoji="1" lang="en-US" altLang="ja-JP" sz="1200" dirty="0"/>
              <a:t>)</a:t>
            </a:r>
            <a:endParaRPr kumimoji="1" lang="ja-JP" altLang="en-US" sz="12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1591791" y="972745"/>
            <a:ext cx="805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(</a:t>
            </a:r>
            <a:r>
              <a:rPr kumimoji="1" lang="ja-JP" altLang="en-US" sz="1200" dirty="0"/>
              <a:t>会長</a:t>
            </a:r>
            <a:r>
              <a:rPr kumimoji="1" lang="en-US" altLang="ja-JP" sz="1200" dirty="0"/>
              <a:t>)</a:t>
            </a:r>
            <a:endParaRPr kumimoji="1" lang="ja-JP" altLang="en-US" sz="1200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170039" y="4809143"/>
            <a:ext cx="1364005" cy="73866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en-US" altLang="ja-JP" sz="1200" dirty="0"/>
              <a:t>JR</a:t>
            </a:r>
            <a:r>
              <a:rPr kumimoji="1" lang="ja-JP" altLang="en-US" sz="1200" dirty="0">
                <a:latin typeface="+mn-ea"/>
              </a:rPr>
              <a:t>西日本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緒方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100" dirty="0">
                <a:latin typeface="+mn-ea"/>
              </a:rPr>
              <a:t>代表取締役副社長</a:t>
            </a:r>
            <a:endParaRPr kumimoji="1" lang="en-US" altLang="ja-JP" sz="1100" dirty="0">
              <a:latin typeface="+mn-ea"/>
            </a:endParaRPr>
          </a:p>
          <a:p>
            <a:pPr algn="ctr"/>
            <a:endParaRPr kumimoji="1" lang="en-US" altLang="ja-JP" sz="1200" dirty="0"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568654" y="2113905"/>
            <a:ext cx="3449926" cy="288168"/>
            <a:chOff x="1579240" y="2339331"/>
            <a:chExt cx="3449926" cy="288168"/>
          </a:xfrm>
        </p:grpSpPr>
        <p:sp>
          <p:nvSpPr>
            <p:cNvPr id="103" name="正方形/長方形 102"/>
            <p:cNvSpPr/>
            <p:nvPr/>
          </p:nvSpPr>
          <p:spPr>
            <a:xfrm>
              <a:off x="1579240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2436924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301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4165166" y="233933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1572084" y="6116656"/>
            <a:ext cx="3449852" cy="288000"/>
            <a:chOff x="1579240" y="2339499"/>
            <a:chExt cx="3449852" cy="288000"/>
          </a:xfrm>
        </p:grpSpPr>
        <p:sp>
          <p:nvSpPr>
            <p:cNvPr id="128" name="正方形/長方形 127"/>
            <p:cNvSpPr/>
            <p:nvPr/>
          </p:nvSpPr>
          <p:spPr>
            <a:xfrm>
              <a:off x="1579240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2436924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3301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4165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sp>
        <p:nvSpPr>
          <p:cNvPr id="100" name="テキスト ボックス 99"/>
          <p:cNvSpPr txBox="1"/>
          <p:nvPr/>
        </p:nvSpPr>
        <p:spPr>
          <a:xfrm>
            <a:off x="118730" y="2421336"/>
            <a:ext cx="1129485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en-US" altLang="ja-JP" sz="1200" dirty="0" err="1"/>
              <a:t>OsakaMetro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河井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代表取締役社長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450354" y="6469389"/>
            <a:ext cx="553998" cy="1084173"/>
          </a:xfrm>
          <a:prstGeom prst="rect">
            <a:avLst/>
          </a:prstGeom>
          <a:noFill/>
        </p:spPr>
        <p:txBody>
          <a:bodyPr vert="eaVert" wrap="square" lIns="0" tIns="0" rIns="0" rtlCol="0">
            <a:spAutoFit/>
          </a:bodyPr>
          <a:lstStyle/>
          <a:p>
            <a:r>
              <a:rPr kumimoji="1" lang="ja-JP" altLang="en-US" sz="1200" dirty="0"/>
              <a:t>大阪市城東区</a:t>
            </a:r>
            <a:endParaRPr kumimoji="1" lang="en-US" altLang="ja-JP" sz="1200" dirty="0"/>
          </a:p>
          <a:p>
            <a:r>
              <a:rPr kumimoji="1" lang="ja-JP" altLang="en-US" sz="1200" dirty="0"/>
              <a:t>角田副区長</a:t>
            </a:r>
            <a:endParaRPr kumimoji="1" lang="en-US" altLang="ja-JP" sz="1200" dirty="0"/>
          </a:p>
          <a:p>
            <a:endParaRPr kumimoji="1" lang="en-US" altLang="ja-JP" sz="12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287340" y="2113562"/>
            <a:ext cx="288000" cy="3437891"/>
            <a:chOff x="1287340" y="2121997"/>
            <a:chExt cx="288000" cy="3437891"/>
          </a:xfrm>
        </p:grpSpPr>
        <p:sp>
          <p:nvSpPr>
            <p:cNvPr id="133" name="正方形/長方形 132"/>
            <p:cNvSpPr/>
            <p:nvPr/>
          </p:nvSpPr>
          <p:spPr>
            <a:xfrm rot="5400000">
              <a:off x="999340" y="2409997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4" name="正方形/長方形 133"/>
            <p:cNvSpPr/>
            <p:nvPr/>
          </p:nvSpPr>
          <p:spPr>
            <a:xfrm rot="5400000">
              <a:off x="999340" y="326768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5" name="正方形/長方形 134"/>
            <p:cNvSpPr/>
            <p:nvPr/>
          </p:nvSpPr>
          <p:spPr>
            <a:xfrm rot="5400000">
              <a:off x="999340" y="413184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96" name="正方形/長方形 95"/>
            <p:cNvSpPr/>
            <p:nvPr/>
          </p:nvSpPr>
          <p:spPr>
            <a:xfrm rot="5400000">
              <a:off x="999340" y="4983888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5018419" y="2113562"/>
            <a:ext cx="288000" cy="3437891"/>
            <a:chOff x="1287340" y="2121997"/>
            <a:chExt cx="288000" cy="3437891"/>
          </a:xfrm>
        </p:grpSpPr>
        <p:sp>
          <p:nvSpPr>
            <p:cNvPr id="117" name="正方形/長方形 116"/>
            <p:cNvSpPr/>
            <p:nvPr/>
          </p:nvSpPr>
          <p:spPr>
            <a:xfrm rot="5400000">
              <a:off x="999340" y="2409997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2" name="正方形/長方形 121"/>
            <p:cNvSpPr/>
            <p:nvPr/>
          </p:nvSpPr>
          <p:spPr>
            <a:xfrm rot="5400000">
              <a:off x="999340" y="326768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3" name="正方形/長方形 122"/>
            <p:cNvSpPr/>
            <p:nvPr/>
          </p:nvSpPr>
          <p:spPr>
            <a:xfrm rot="5400000">
              <a:off x="999340" y="413184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7" name="正方形/長方形 126"/>
            <p:cNvSpPr/>
            <p:nvPr/>
          </p:nvSpPr>
          <p:spPr>
            <a:xfrm rot="5400000">
              <a:off x="999340" y="4983888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sp>
        <p:nvSpPr>
          <p:cNvPr id="98" name="テキスト ボックス 97"/>
          <p:cNvSpPr txBox="1"/>
          <p:nvPr/>
        </p:nvSpPr>
        <p:spPr>
          <a:xfrm>
            <a:off x="3458735" y="6441890"/>
            <a:ext cx="161583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（事務局）</a:t>
            </a: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660022" y="6441890"/>
            <a:ext cx="323165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大阪府・大阪市</a:t>
            </a:r>
            <a:endParaRPr kumimoji="1" lang="en-US" altLang="ja-JP" sz="1050" dirty="0"/>
          </a:p>
          <a:p>
            <a:r>
              <a:rPr kumimoji="1" lang="ja-JP" altLang="en-US" sz="1050" dirty="0"/>
              <a:t>大阪都市計画局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186BA8CE-B70A-4679-8FC0-49A7572C3C7F}"/>
              </a:ext>
            </a:extLst>
          </p:cNvPr>
          <p:cNvSpPr/>
          <p:nvPr/>
        </p:nvSpPr>
        <p:spPr>
          <a:xfrm rot="5400000">
            <a:off x="999340" y="5827492"/>
            <a:ext cx="864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7F9ABE0E-D0F2-4F7C-A021-08B2CD2129F5}"/>
              </a:ext>
            </a:extLst>
          </p:cNvPr>
          <p:cNvSpPr/>
          <p:nvPr/>
        </p:nvSpPr>
        <p:spPr>
          <a:xfrm rot="5400000">
            <a:off x="4730419" y="5839453"/>
            <a:ext cx="864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AF25F9CE-6C5F-4657-9BA6-C47E4FA13796}"/>
              </a:ext>
            </a:extLst>
          </p:cNvPr>
          <p:cNvGrpSpPr/>
          <p:nvPr/>
        </p:nvGrpSpPr>
        <p:grpSpPr>
          <a:xfrm>
            <a:off x="6255546" y="5651655"/>
            <a:ext cx="372656" cy="747388"/>
            <a:chOff x="6326683" y="3058746"/>
            <a:chExt cx="648001" cy="1299612"/>
          </a:xfrm>
        </p:grpSpPr>
        <p:sp>
          <p:nvSpPr>
            <p:cNvPr id="80" name="円 34">
              <a:extLst>
                <a:ext uri="{FF2B5EF4-FFF2-40B4-BE49-F238E27FC236}">
                  <a16:creationId xmlns:a16="http://schemas.microsoft.com/office/drawing/2014/main" id="{18937C4F-6AEA-4636-A0ED-9895D6905233}"/>
                </a:ext>
              </a:extLst>
            </p:cNvPr>
            <p:cNvSpPr/>
            <p:nvPr/>
          </p:nvSpPr>
          <p:spPr>
            <a:xfrm>
              <a:off x="6326684" y="3710358"/>
              <a:ext cx="648000" cy="648000"/>
            </a:xfrm>
            <a:prstGeom prst="pie">
              <a:avLst>
                <a:gd name="adj1" fmla="val 10813607"/>
                <a:gd name="adj2" fmla="val 1620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1" name="円 35">
              <a:extLst>
                <a:ext uri="{FF2B5EF4-FFF2-40B4-BE49-F238E27FC236}">
                  <a16:creationId xmlns:a16="http://schemas.microsoft.com/office/drawing/2014/main" id="{93B4C655-8934-4DE5-87CE-9981C9166276}"/>
                </a:ext>
              </a:extLst>
            </p:cNvPr>
            <p:cNvSpPr/>
            <p:nvPr/>
          </p:nvSpPr>
          <p:spPr>
            <a:xfrm>
              <a:off x="6326683" y="3058746"/>
              <a:ext cx="648000" cy="648000"/>
            </a:xfrm>
            <a:prstGeom prst="pie">
              <a:avLst>
                <a:gd name="adj1" fmla="val 5417468"/>
                <a:gd name="adj2" fmla="val 1077718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ABE5936-34BB-40A8-97FD-894CCEEE0209}"/>
              </a:ext>
            </a:extLst>
          </p:cNvPr>
          <p:cNvSpPr txBox="1"/>
          <p:nvPr/>
        </p:nvSpPr>
        <p:spPr>
          <a:xfrm>
            <a:off x="5272532" y="4087468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青森大学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下條教授</a:t>
            </a:r>
            <a:endParaRPr kumimoji="1" lang="en-US" altLang="ja-JP" sz="12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987596" y="1246899"/>
            <a:ext cx="184666" cy="61355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大阪府</a:t>
            </a:r>
            <a:endParaRPr kumimoji="1" lang="en-US" altLang="ja-JP" sz="12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593025" y="1229892"/>
            <a:ext cx="184666" cy="632777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大阪市</a:t>
            </a:r>
            <a:endParaRPr kumimoji="1" lang="en-US" altLang="ja-JP" sz="12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258239" y="6441890"/>
            <a:ext cx="161583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（事務局）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59526" y="6441890"/>
            <a:ext cx="323165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大阪府・大阪市</a:t>
            </a:r>
            <a:endParaRPr kumimoji="1" lang="en-US" altLang="ja-JP" sz="1050" dirty="0"/>
          </a:p>
          <a:p>
            <a:r>
              <a:rPr kumimoji="1" lang="ja-JP" altLang="en-US" sz="1050" dirty="0"/>
              <a:t>大阪都市計画局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D8495E14-CABD-480C-8F51-B22186406EEA}"/>
              </a:ext>
            </a:extLst>
          </p:cNvPr>
          <p:cNvSpPr txBox="1"/>
          <p:nvPr/>
        </p:nvSpPr>
        <p:spPr>
          <a:xfrm>
            <a:off x="2678482" y="1223550"/>
            <a:ext cx="184666" cy="962982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吉村知事</a:t>
            </a:r>
            <a:endParaRPr kumimoji="1" lang="en-US" altLang="ja-JP" sz="12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048B3281-28A5-4905-9D07-DCC4B7901F57}"/>
              </a:ext>
            </a:extLst>
          </p:cNvPr>
          <p:cNvSpPr txBox="1"/>
          <p:nvPr/>
        </p:nvSpPr>
        <p:spPr>
          <a:xfrm>
            <a:off x="2849153" y="1223550"/>
            <a:ext cx="184666" cy="61355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大阪府</a:t>
            </a:r>
            <a:endParaRPr kumimoji="1" lang="en-US" altLang="ja-JP" sz="12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C42FA861-F5DA-4C8D-955D-B2A37E539173}"/>
              </a:ext>
            </a:extLst>
          </p:cNvPr>
          <p:cNvSpPr txBox="1"/>
          <p:nvPr/>
        </p:nvSpPr>
        <p:spPr>
          <a:xfrm>
            <a:off x="3531839" y="1220420"/>
            <a:ext cx="184666" cy="962982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横山市長</a:t>
            </a:r>
            <a:endParaRPr kumimoji="1" lang="en-US" altLang="ja-JP" sz="12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656E7F1-A460-45F0-9CA4-D35648171AF4}"/>
              </a:ext>
            </a:extLst>
          </p:cNvPr>
          <p:cNvSpPr txBox="1"/>
          <p:nvPr/>
        </p:nvSpPr>
        <p:spPr>
          <a:xfrm>
            <a:off x="3702510" y="1220420"/>
            <a:ext cx="184666" cy="61355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大阪市</a:t>
            </a:r>
            <a:endParaRPr kumimoji="1" lang="en-US" altLang="ja-JP" sz="12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B309468D-4DE9-4D10-8944-0BFF577D3974}"/>
              </a:ext>
            </a:extLst>
          </p:cNvPr>
          <p:cNvSpPr txBox="1"/>
          <p:nvPr/>
        </p:nvSpPr>
        <p:spPr>
          <a:xfrm>
            <a:off x="94504" y="3231754"/>
            <a:ext cx="1129485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en-US" altLang="ja-JP" sz="1200" dirty="0" err="1"/>
              <a:t>OsakaMetro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土肥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常務取締役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8F6F724-C479-465E-8707-99C120DA6C44}"/>
              </a:ext>
            </a:extLst>
          </p:cNvPr>
          <p:cNvSpPr txBox="1"/>
          <p:nvPr/>
        </p:nvSpPr>
        <p:spPr>
          <a:xfrm>
            <a:off x="1726562" y="6469389"/>
            <a:ext cx="553998" cy="1084173"/>
          </a:xfrm>
          <a:prstGeom prst="rect">
            <a:avLst/>
          </a:prstGeom>
          <a:noFill/>
        </p:spPr>
        <p:txBody>
          <a:bodyPr vert="eaVert" wrap="square" lIns="0" tIns="0" rIns="0" rtlCol="0">
            <a:spAutoFit/>
          </a:bodyPr>
          <a:lstStyle/>
          <a:p>
            <a:r>
              <a:rPr kumimoji="1" lang="ja-JP" altLang="en-US" sz="1200" dirty="0"/>
              <a:t>大阪市東成区</a:t>
            </a:r>
            <a:endParaRPr kumimoji="1" lang="en-US" altLang="ja-JP" sz="1200" dirty="0"/>
          </a:p>
          <a:p>
            <a:r>
              <a:rPr kumimoji="1" lang="ja-JP" altLang="en-US" sz="1200" dirty="0"/>
              <a:t>御栗区長</a:t>
            </a:r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D2677E44-D405-4739-80F2-A0C465062FA3}"/>
              </a:ext>
            </a:extLst>
          </p:cNvPr>
          <p:cNvSpPr/>
          <p:nvPr/>
        </p:nvSpPr>
        <p:spPr>
          <a:xfrm rot="2700000">
            <a:off x="5151210" y="1861751"/>
            <a:ext cx="864000" cy="596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A765D9D-3822-4B7F-8937-700762F9FEA8}"/>
              </a:ext>
            </a:extLst>
          </p:cNvPr>
          <p:cNvSpPr txBox="1"/>
          <p:nvPr/>
        </p:nvSpPr>
        <p:spPr>
          <a:xfrm rot="2700000">
            <a:off x="5077787" y="1890701"/>
            <a:ext cx="759338" cy="15388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700" dirty="0"/>
              <a:t>スクリーン</a:t>
            </a:r>
            <a:endParaRPr kumimoji="1" lang="en-US" altLang="ja-JP" sz="7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B09E345D-7D4C-4F47-A07B-8895DC7451F0}"/>
              </a:ext>
            </a:extLst>
          </p:cNvPr>
          <p:cNvSpPr txBox="1"/>
          <p:nvPr/>
        </p:nvSpPr>
        <p:spPr>
          <a:xfrm>
            <a:off x="5439666" y="1287368"/>
            <a:ext cx="1015599" cy="60016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（</a:t>
            </a:r>
            <a:r>
              <a:rPr kumimoji="1" lang="en-US" altLang="ja-JP" sz="1200" dirty="0"/>
              <a:t>Web</a:t>
            </a:r>
            <a:r>
              <a:rPr kumimoji="1" lang="ja-JP" altLang="en-US" sz="1200" dirty="0"/>
              <a:t>）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大阪公立大学橋爪教授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480796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171</Words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2024-01-19T04:10:01Z</cp:lastPrinted>
  <dcterms:created xsi:type="dcterms:W3CDTF">2022-11-22T10:57:36Z</dcterms:created>
  <dcterms:modified xsi:type="dcterms:W3CDTF">2024-02-01T06:06:14Z</dcterms:modified>
</cp:coreProperties>
</file>