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3"/>
  </p:sldMasterIdLst>
  <p:notesMasterIdLst>
    <p:notesMasterId r:id="rId17"/>
  </p:notesMasterIdLst>
  <p:handoutMasterIdLst>
    <p:handoutMasterId r:id="rId18"/>
  </p:handoutMasterIdLst>
  <p:sldIdLst>
    <p:sldId id="655" r:id="rId4"/>
    <p:sldId id="703" r:id="rId5"/>
    <p:sldId id="699" r:id="rId6"/>
    <p:sldId id="707" r:id="rId7"/>
    <p:sldId id="704" r:id="rId8"/>
    <p:sldId id="697" r:id="rId9"/>
    <p:sldId id="261" r:id="rId10"/>
    <p:sldId id="692" r:id="rId11"/>
    <p:sldId id="698" r:id="rId12"/>
    <p:sldId id="672" r:id="rId13"/>
    <p:sldId id="686" r:id="rId14"/>
    <p:sldId id="701" r:id="rId15"/>
    <p:sldId id="708" r:id="rId16"/>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88336D-E4CB-8C93-C7EF-6D8402100D12}" name="杉本　彩子" initials="杉本　彩子" userId="S::sugimoto@polyadd.co.jp::e4a1b6e8-2624-4b35-ad13-e1465fa582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O" lastIdx="1" clrIdx="0">
    <p:extLst>
      <p:ext uri="{19B8F6BF-5375-455C-9EA6-DF929625EA0E}">
        <p15:presenceInfo xmlns:p15="http://schemas.microsoft.com/office/powerpoint/2012/main" userId="大阪府"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5AC"/>
    <a:srgbClr val="4472C4"/>
    <a:srgbClr val="C5FFDF"/>
    <a:srgbClr val="F1F8EC"/>
    <a:srgbClr val="0066FF"/>
    <a:srgbClr val="DAE3F3"/>
    <a:srgbClr val="FF0000"/>
    <a:srgbClr val="75D1A5"/>
    <a:srgbClr val="5B9BD5"/>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6" autoAdjust="0"/>
    <p:restoredTop sz="95842" autoAdjust="0"/>
  </p:normalViewPr>
  <p:slideViewPr>
    <p:cSldViewPr snapToGrid="0">
      <p:cViewPr varScale="1">
        <p:scale>
          <a:sx n="96" d="100"/>
          <a:sy n="96" d="100"/>
        </p:scale>
        <p:origin x="1253" y="77"/>
      </p:cViewPr>
      <p:guideLst/>
    </p:cSldViewPr>
  </p:slideViewPr>
  <p:notesTextViewPr>
    <p:cViewPr>
      <p:scale>
        <a:sx n="150" d="100"/>
        <a:sy n="150" d="100"/>
      </p:scale>
      <p:origin x="0" y="0"/>
    </p:cViewPr>
  </p:notesTextViewPr>
  <p:sorterViewPr>
    <p:cViewPr>
      <p:scale>
        <a:sx n="200" d="100"/>
        <a:sy n="200" d="100"/>
      </p:scale>
      <p:origin x="0" y="-17112"/>
    </p:cViewPr>
  </p:sorterViewPr>
  <p:notesViewPr>
    <p:cSldViewPr snapToGrid="0">
      <p:cViewPr varScale="1">
        <p:scale>
          <a:sx n="127" d="100"/>
          <a:sy n="127" d="100"/>
        </p:scale>
        <p:origin x="177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E505D1F-9159-C74F-3847-E33CDD87439A}"/>
              </a:ext>
            </a:extLst>
          </p:cNvPr>
          <p:cNvSpPr>
            <a:spLocks noGrp="1"/>
          </p:cNvSpPr>
          <p:nvPr>
            <p:ph type="hdr" sz="quarter"/>
          </p:nvPr>
        </p:nvSpPr>
        <p:spPr>
          <a:xfrm>
            <a:off x="0" y="3"/>
            <a:ext cx="4307153" cy="341951"/>
          </a:xfrm>
          <a:prstGeom prst="rect">
            <a:avLst/>
          </a:prstGeom>
        </p:spPr>
        <p:txBody>
          <a:bodyPr vert="horz" lIns="91528" tIns="45766" rIns="91528" bIns="4576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FA231DF-EF2B-70F1-4C3C-8A29BFCC6287}"/>
              </a:ext>
            </a:extLst>
          </p:cNvPr>
          <p:cNvSpPr>
            <a:spLocks noGrp="1"/>
          </p:cNvSpPr>
          <p:nvPr>
            <p:ph type="dt" sz="quarter" idx="1"/>
          </p:nvPr>
        </p:nvSpPr>
        <p:spPr>
          <a:xfrm>
            <a:off x="5630597" y="3"/>
            <a:ext cx="4307153" cy="341951"/>
          </a:xfrm>
          <a:prstGeom prst="rect">
            <a:avLst/>
          </a:prstGeom>
        </p:spPr>
        <p:txBody>
          <a:bodyPr vert="horz" lIns="91528" tIns="45766" rIns="91528" bIns="45766" rtlCol="0"/>
          <a:lstStyle>
            <a:lvl1pPr algn="r">
              <a:defRPr sz="1200"/>
            </a:lvl1pPr>
          </a:lstStyle>
          <a:p>
            <a:fld id="{4666CE9B-FAAB-4A29-B044-B3ED5FD90A8D}" type="datetimeFigureOut">
              <a:rPr kumimoji="1" lang="ja-JP" altLang="en-US" smtClean="0"/>
              <a:t>2024/3/7</a:t>
            </a:fld>
            <a:endParaRPr kumimoji="1" lang="ja-JP" altLang="en-US"/>
          </a:p>
        </p:txBody>
      </p:sp>
      <p:sp>
        <p:nvSpPr>
          <p:cNvPr id="4" name="フッター プレースホルダー 3">
            <a:extLst>
              <a:ext uri="{FF2B5EF4-FFF2-40B4-BE49-F238E27FC236}">
                <a16:creationId xmlns:a16="http://schemas.microsoft.com/office/drawing/2014/main" id="{33098770-CAFA-FAC3-6D98-96159275B51F}"/>
              </a:ext>
            </a:extLst>
          </p:cNvPr>
          <p:cNvSpPr>
            <a:spLocks noGrp="1"/>
          </p:cNvSpPr>
          <p:nvPr>
            <p:ph type="ftr" sz="quarter" idx="2"/>
          </p:nvPr>
        </p:nvSpPr>
        <p:spPr>
          <a:xfrm>
            <a:off x="0" y="6465250"/>
            <a:ext cx="4307153" cy="341950"/>
          </a:xfrm>
          <a:prstGeom prst="rect">
            <a:avLst/>
          </a:prstGeom>
        </p:spPr>
        <p:txBody>
          <a:bodyPr vert="horz" lIns="91528" tIns="45766" rIns="91528" bIns="4576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ABB8112-DF72-7E49-E54F-C18FEA196968}"/>
              </a:ext>
            </a:extLst>
          </p:cNvPr>
          <p:cNvSpPr>
            <a:spLocks noGrp="1"/>
          </p:cNvSpPr>
          <p:nvPr>
            <p:ph type="sldNum" sz="quarter" idx="3"/>
          </p:nvPr>
        </p:nvSpPr>
        <p:spPr>
          <a:xfrm>
            <a:off x="5630597" y="6465250"/>
            <a:ext cx="4307153" cy="341950"/>
          </a:xfrm>
          <a:prstGeom prst="rect">
            <a:avLst/>
          </a:prstGeom>
        </p:spPr>
        <p:txBody>
          <a:bodyPr vert="horz" lIns="91528" tIns="45766" rIns="91528" bIns="45766" rtlCol="0" anchor="b"/>
          <a:lstStyle>
            <a:lvl1pPr algn="r">
              <a:defRPr sz="1200"/>
            </a:lvl1pPr>
          </a:lstStyle>
          <a:p>
            <a:fld id="{557BBF04-CC05-4EFE-ADD7-19BE425C2687}" type="slidenum">
              <a:rPr kumimoji="1" lang="ja-JP" altLang="en-US" smtClean="0"/>
              <a:t>‹#›</a:t>
            </a:fld>
            <a:endParaRPr kumimoji="1" lang="ja-JP" altLang="en-US"/>
          </a:p>
        </p:txBody>
      </p:sp>
    </p:spTree>
    <p:extLst>
      <p:ext uri="{BB962C8B-B14F-4D97-AF65-F5344CB8AC3E}">
        <p14:creationId xmlns:p14="http://schemas.microsoft.com/office/powerpoint/2010/main" val="198110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5"/>
            <a:ext cx="4307153" cy="341951"/>
          </a:xfrm>
          <a:prstGeom prst="rect">
            <a:avLst/>
          </a:prstGeom>
        </p:spPr>
        <p:txBody>
          <a:bodyPr vert="horz" lIns="91504" tIns="45753" rIns="91504" bIns="4575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600" y="5"/>
            <a:ext cx="4307153" cy="341951"/>
          </a:xfrm>
          <a:prstGeom prst="rect">
            <a:avLst/>
          </a:prstGeom>
        </p:spPr>
        <p:txBody>
          <a:bodyPr vert="horz" lIns="91504" tIns="45753" rIns="91504" bIns="45753" rtlCol="0"/>
          <a:lstStyle>
            <a:lvl1pPr algn="r">
              <a:defRPr sz="1200"/>
            </a:lvl1pPr>
          </a:lstStyle>
          <a:p>
            <a:fld id="{71B94DB3-9472-4EB7-9B1C-B616C35A4117}" type="datetimeFigureOut">
              <a:rPr kumimoji="1" lang="ja-JP" altLang="en-US" smtClean="0"/>
              <a:t>2024/3/7</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8700"/>
          </a:xfrm>
          <a:prstGeom prst="rect">
            <a:avLst/>
          </a:prstGeom>
          <a:noFill/>
          <a:ln w="12700">
            <a:solidFill>
              <a:prstClr val="black"/>
            </a:solidFill>
          </a:ln>
        </p:spPr>
        <p:txBody>
          <a:bodyPr vert="horz" lIns="91504" tIns="45753" rIns="91504" bIns="45753" rtlCol="0" anchor="ctr"/>
          <a:lstStyle/>
          <a:p>
            <a:endParaRPr lang="ja-JP" altLang="en-US"/>
          </a:p>
        </p:txBody>
      </p:sp>
      <p:sp>
        <p:nvSpPr>
          <p:cNvPr id="5" name="ノート プレースホルダー 4"/>
          <p:cNvSpPr>
            <a:spLocks noGrp="1"/>
          </p:cNvSpPr>
          <p:nvPr>
            <p:ph type="body" sz="quarter" idx="3"/>
          </p:nvPr>
        </p:nvSpPr>
        <p:spPr>
          <a:xfrm>
            <a:off x="994576" y="3276364"/>
            <a:ext cx="7950198" cy="2679938"/>
          </a:xfrm>
          <a:prstGeom prst="rect">
            <a:avLst/>
          </a:prstGeom>
        </p:spPr>
        <p:txBody>
          <a:bodyPr vert="horz" lIns="91504" tIns="45753" rIns="91504" bIns="457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252"/>
            <a:ext cx="4307153" cy="341950"/>
          </a:xfrm>
          <a:prstGeom prst="rect">
            <a:avLst/>
          </a:prstGeom>
        </p:spPr>
        <p:txBody>
          <a:bodyPr vert="horz" lIns="91504" tIns="45753" rIns="91504" bIns="457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600" y="6465252"/>
            <a:ext cx="4307153" cy="341950"/>
          </a:xfrm>
          <a:prstGeom prst="rect">
            <a:avLst/>
          </a:prstGeom>
        </p:spPr>
        <p:txBody>
          <a:bodyPr vert="horz" lIns="91504" tIns="45753" rIns="91504" bIns="45753" rtlCol="0" anchor="b"/>
          <a:lstStyle>
            <a:lvl1pPr algn="r">
              <a:defRPr sz="1200"/>
            </a:lvl1pPr>
          </a:lstStyle>
          <a:p>
            <a:fld id="{E3A996E3-BD5C-4EB7-86FD-D0DFE9DA5133}" type="slidenum">
              <a:rPr kumimoji="1" lang="ja-JP" altLang="en-US" smtClean="0"/>
              <a:t>‹#›</a:t>
            </a:fld>
            <a:endParaRPr kumimoji="1" lang="ja-JP" altLang="en-US"/>
          </a:p>
        </p:txBody>
      </p:sp>
    </p:spTree>
    <p:extLst>
      <p:ext uri="{BB962C8B-B14F-4D97-AF65-F5344CB8AC3E}">
        <p14:creationId xmlns:p14="http://schemas.microsoft.com/office/powerpoint/2010/main" val="6657779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11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4FC39-632C-4410-9590-67875879F91A}" type="slidenum">
              <a:rPr kumimoji="1" lang="ja-JP" altLang="en-US" smtClean="0"/>
              <a:t>10</a:t>
            </a:fld>
            <a:endParaRPr kumimoji="1" lang="ja-JP" altLang="en-US"/>
          </a:p>
        </p:txBody>
      </p:sp>
    </p:spTree>
    <p:extLst>
      <p:ext uri="{BB962C8B-B14F-4D97-AF65-F5344CB8AC3E}">
        <p14:creationId xmlns:p14="http://schemas.microsoft.com/office/powerpoint/2010/main" val="73949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4FC39-632C-4410-9590-67875879F91A}" type="slidenum">
              <a:rPr kumimoji="1" lang="ja-JP" altLang="en-US" smtClean="0"/>
              <a:t>11</a:t>
            </a:fld>
            <a:endParaRPr kumimoji="1" lang="ja-JP" altLang="en-US"/>
          </a:p>
        </p:txBody>
      </p:sp>
    </p:spTree>
    <p:extLst>
      <p:ext uri="{BB962C8B-B14F-4D97-AF65-F5344CB8AC3E}">
        <p14:creationId xmlns:p14="http://schemas.microsoft.com/office/powerpoint/2010/main" val="109265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4FC39-632C-4410-9590-67875879F91A}" type="slidenum">
              <a:rPr kumimoji="1" lang="ja-JP" altLang="en-US" smtClean="0"/>
              <a:t>12</a:t>
            </a:fld>
            <a:endParaRPr kumimoji="1" lang="ja-JP" altLang="en-US"/>
          </a:p>
        </p:txBody>
      </p:sp>
    </p:spTree>
    <p:extLst>
      <p:ext uri="{BB962C8B-B14F-4D97-AF65-F5344CB8AC3E}">
        <p14:creationId xmlns:p14="http://schemas.microsoft.com/office/powerpoint/2010/main" val="284622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38D1C78-9843-B8CE-9060-C1DA1A460FDD}"/>
              </a:ext>
            </a:extLst>
          </p:cNvPr>
          <p:cNvSpPr/>
          <p:nvPr userDrawn="1"/>
        </p:nvSpPr>
        <p:spPr>
          <a:xfrm>
            <a:off x="8869680" y="6492875"/>
            <a:ext cx="274320" cy="365125"/>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43D3AC-EBDA-4949-B3D7-0D491D6F055E}"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801100" y="6492875"/>
            <a:ext cx="411480" cy="365125"/>
          </a:xfrm>
        </p:spPr>
        <p:txBody>
          <a:bodyPr/>
          <a:lstStyle>
            <a:lvl1pPr algn="ctr">
              <a:defRPr sz="1400" b="0">
                <a:solidFill>
                  <a:schemeClr val="bg1"/>
                </a:solidFill>
              </a:defRPr>
            </a:lvl1pPr>
          </a:lstStyle>
          <a:p>
            <a:fld id="{311E3985-B3EA-4398-A6FF-CD01F1CD0B75}" type="slidenum">
              <a:rPr kumimoji="1" lang="ja-JP" altLang="en-US" smtClean="0"/>
              <a:pPr/>
              <a:t>‹#›</a:t>
            </a:fld>
            <a:endParaRPr kumimoji="1" lang="ja-JP" altLang="en-US" dirty="0"/>
          </a:p>
        </p:txBody>
      </p:sp>
    </p:spTree>
    <p:extLst>
      <p:ext uri="{BB962C8B-B14F-4D97-AF65-F5344CB8AC3E}">
        <p14:creationId xmlns:p14="http://schemas.microsoft.com/office/powerpoint/2010/main" val="401823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3F30D-B8BB-4576-A971-5630FC03534C}"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23808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DF0D7D-5264-4788-99B0-61C0ED0B1BDC}"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41425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A19B48-37EF-450B-BB19-926E510A373F}"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81384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717924-3CFB-48D0-8A63-E172C905C6B9}" type="datetime1">
              <a:rPr kumimoji="1" lang="ja-JP" altLang="en-US" smtClean="0"/>
              <a:t>2024/3/7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9917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14BB0A-7BBA-483C-8C30-922D72D5532E}" type="datetime1">
              <a:rPr kumimoji="1" lang="ja-JP" altLang="en-US" smtClean="0"/>
              <a:t>2024/3/7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128182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738137-9319-49D0-A1FA-687AB6F47456}" type="datetime1">
              <a:rPr kumimoji="1" lang="ja-JP" altLang="en-US" smtClean="0"/>
              <a:t>2024/3/7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68789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410CC8-A318-463E-8742-F68512819A10}" type="datetime1">
              <a:rPr kumimoji="1" lang="ja-JP" altLang="en-US" smtClean="0"/>
              <a:t>2024/3/7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0285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FC0B-223B-4488-8978-6A7411F9DDAE}" type="datetime1">
              <a:rPr kumimoji="1" lang="ja-JP" altLang="en-US" smtClean="0"/>
              <a:t>2024/3/7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6097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96372B-7814-4A3E-83FE-407E922303AB}" type="datetime1">
              <a:rPr kumimoji="1" lang="ja-JP" altLang="en-US" smtClean="0"/>
              <a:t>2024/3/7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72778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75D2A4-3EB2-4CF6-BF8A-D882A6D89877}" type="datetime1">
              <a:rPr kumimoji="1" lang="ja-JP" altLang="en-US" smtClean="0"/>
              <a:t>2024/3/7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92999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FA2BC-81E9-4110-8693-58211476DEF7}" type="datetime1">
              <a:rPr kumimoji="1" lang="ja-JP" altLang="en-US" smtClean="0"/>
              <a:t>2024/3/7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167902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2">
            <a:extLst>
              <a:ext uri="{FF2B5EF4-FFF2-40B4-BE49-F238E27FC236}">
                <a16:creationId xmlns:a16="http://schemas.microsoft.com/office/drawing/2014/main" id="{EAF81195-B83A-C19D-9558-B2B62ED0D74F}"/>
              </a:ext>
            </a:extLst>
          </p:cNvPr>
          <p:cNvSpPr txBox="1">
            <a:spLocks/>
          </p:cNvSpPr>
          <p:nvPr/>
        </p:nvSpPr>
        <p:spPr>
          <a:xfrm>
            <a:off x="1006340" y="2301806"/>
            <a:ext cx="7131320" cy="817274"/>
          </a:xfrm>
          <a:prstGeom prst="rect">
            <a:avLst/>
          </a:prstGeom>
          <a:noFill/>
          <a:ln>
            <a:noFill/>
          </a:ln>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kumimoji="1" lang="ja-JP" altLang="en-US" sz="2400" b="1" spc="300" dirty="0">
                <a:solidFill>
                  <a:srgbClr val="3875AC"/>
                </a:solidFill>
                <a:latin typeface="游ゴシック" panose="020B0400000000000000" pitchFamily="50" charset="-128"/>
                <a:ea typeface="游ゴシック" panose="020B0400000000000000" pitchFamily="50" charset="-128"/>
              </a:rPr>
              <a:t>大阪城東部地区</a:t>
            </a:r>
            <a:endParaRPr kumimoji="1" lang="en-US" altLang="ja-JP" sz="2400" b="1" spc="300" dirty="0">
              <a:solidFill>
                <a:srgbClr val="3875AC"/>
              </a:solidFill>
              <a:latin typeface="游ゴシック" panose="020B0400000000000000" pitchFamily="50" charset="-128"/>
              <a:ea typeface="游ゴシック" panose="020B0400000000000000" pitchFamily="50" charset="-128"/>
            </a:endParaRPr>
          </a:p>
          <a:p>
            <a:pPr algn="ctr">
              <a:lnSpc>
                <a:spcPct val="150000"/>
              </a:lnSpc>
            </a:pPr>
            <a:r>
              <a:rPr kumimoji="1" lang="en-US" altLang="ja-JP" sz="3200" b="1" spc="300" dirty="0">
                <a:solidFill>
                  <a:srgbClr val="3875AC"/>
                </a:solidFill>
                <a:latin typeface="游ゴシック" panose="020B0400000000000000" pitchFamily="50" charset="-128"/>
                <a:ea typeface="游ゴシック" panose="020B0400000000000000" pitchFamily="50" charset="-128"/>
              </a:rPr>
              <a:t>1.5</a:t>
            </a:r>
            <a:r>
              <a:rPr kumimoji="1" lang="ja-JP" altLang="en-US" sz="3200" b="1" spc="300" dirty="0">
                <a:solidFill>
                  <a:srgbClr val="3875AC"/>
                </a:solidFill>
                <a:latin typeface="游ゴシック" panose="020B0400000000000000" pitchFamily="50" charset="-128"/>
                <a:ea typeface="游ゴシック" panose="020B0400000000000000" pitchFamily="50" charset="-128"/>
              </a:rPr>
              <a:t>期開発の開発方針（案）</a:t>
            </a:r>
          </a:p>
        </p:txBody>
      </p:sp>
      <p:sp>
        <p:nvSpPr>
          <p:cNvPr id="17" name="正方形/長方形 16">
            <a:extLst>
              <a:ext uri="{FF2B5EF4-FFF2-40B4-BE49-F238E27FC236}">
                <a16:creationId xmlns:a16="http://schemas.microsoft.com/office/drawing/2014/main" id="{19286D79-BC8C-FF6C-9BC0-6650F42DF796}"/>
              </a:ext>
            </a:extLst>
          </p:cNvPr>
          <p:cNvSpPr/>
          <p:nvPr/>
        </p:nvSpPr>
        <p:spPr>
          <a:xfrm>
            <a:off x="1247172" y="5241203"/>
            <a:ext cx="6235588" cy="106484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36000" rIns="72000" rtlCol="0" anchor="t">
            <a:spAutoFit/>
          </a:bodyPr>
          <a:lstStyle/>
          <a:p>
            <a:pPr marL="269875" algn="ctr">
              <a:lnSpc>
                <a:spcPct val="150000"/>
              </a:lnSpc>
            </a:pPr>
            <a:r>
              <a:rPr kumimoji="1" lang="ja-JP" altLang="en-US" sz="2400" dirty="0">
                <a:solidFill>
                  <a:srgbClr val="3875AC"/>
                </a:solidFill>
                <a:latin typeface="游ゴシック" panose="020B0400000000000000" pitchFamily="50" charset="-128"/>
                <a:ea typeface="游ゴシック" panose="020B0400000000000000" pitchFamily="50" charset="-128"/>
              </a:rPr>
              <a:t>令和</a:t>
            </a:r>
            <a:r>
              <a:rPr kumimoji="1" lang="en-US" altLang="ja-JP" sz="2400" dirty="0">
                <a:solidFill>
                  <a:srgbClr val="3875AC"/>
                </a:solidFill>
                <a:latin typeface="游ゴシック" panose="020B0400000000000000" pitchFamily="50" charset="-128"/>
                <a:ea typeface="游ゴシック" panose="020B0400000000000000" pitchFamily="50" charset="-128"/>
              </a:rPr>
              <a:t>6</a:t>
            </a:r>
            <a:r>
              <a:rPr kumimoji="1" lang="ja-JP" altLang="en-US" sz="2400" dirty="0">
                <a:solidFill>
                  <a:srgbClr val="3875AC"/>
                </a:solidFill>
                <a:latin typeface="游ゴシック" panose="020B0400000000000000" pitchFamily="50" charset="-128"/>
                <a:ea typeface="游ゴシック" panose="020B0400000000000000" pitchFamily="50" charset="-128"/>
              </a:rPr>
              <a:t>年（</a:t>
            </a:r>
            <a:r>
              <a:rPr kumimoji="1" lang="en-US" altLang="ja-JP" sz="2400" dirty="0">
                <a:solidFill>
                  <a:srgbClr val="3875AC"/>
                </a:solidFill>
                <a:latin typeface="游ゴシック" panose="020B0400000000000000" pitchFamily="50" charset="-128"/>
                <a:ea typeface="游ゴシック" panose="020B0400000000000000" pitchFamily="50" charset="-128"/>
              </a:rPr>
              <a:t>2024</a:t>
            </a:r>
            <a:r>
              <a:rPr kumimoji="1" lang="ja-JP" altLang="en-US" sz="2400" dirty="0">
                <a:solidFill>
                  <a:srgbClr val="3875AC"/>
                </a:solidFill>
                <a:latin typeface="游ゴシック" panose="020B0400000000000000" pitchFamily="50" charset="-128"/>
                <a:ea typeface="游ゴシック" panose="020B0400000000000000" pitchFamily="50" charset="-128"/>
              </a:rPr>
              <a:t>年</a:t>
            </a:r>
            <a:r>
              <a:rPr kumimoji="1" lang="en-US" altLang="ja-JP" sz="2400" dirty="0">
                <a:solidFill>
                  <a:srgbClr val="3875AC"/>
                </a:solidFill>
                <a:latin typeface="游ゴシック" panose="020B0400000000000000" pitchFamily="50" charset="-128"/>
                <a:ea typeface="游ゴシック" panose="020B0400000000000000" pitchFamily="50" charset="-128"/>
              </a:rPr>
              <a:t>)</a:t>
            </a:r>
            <a:r>
              <a:rPr kumimoji="1" lang="ja-JP" altLang="en-US" sz="2400" dirty="0">
                <a:solidFill>
                  <a:srgbClr val="3875AC"/>
                </a:solidFill>
                <a:latin typeface="游ゴシック" panose="020B0400000000000000" pitchFamily="50" charset="-128"/>
                <a:ea typeface="游ゴシック" panose="020B0400000000000000" pitchFamily="50" charset="-128"/>
              </a:rPr>
              <a:t>　３月</a:t>
            </a:r>
            <a:endParaRPr kumimoji="1" lang="en-US" altLang="ja-JP" sz="2400" dirty="0">
              <a:solidFill>
                <a:srgbClr val="3875AC"/>
              </a:solidFill>
              <a:latin typeface="游ゴシック" panose="020B0400000000000000" pitchFamily="50" charset="-128"/>
              <a:ea typeface="游ゴシック" panose="020B0400000000000000" pitchFamily="50" charset="-128"/>
            </a:endParaRPr>
          </a:p>
          <a:p>
            <a:pPr marL="269875" algn="ctr">
              <a:lnSpc>
                <a:spcPct val="150000"/>
              </a:lnSpc>
            </a:pPr>
            <a:r>
              <a:rPr kumimoji="1" lang="ja-JP" altLang="en-US" sz="2000" dirty="0">
                <a:solidFill>
                  <a:srgbClr val="3875AC"/>
                </a:solidFill>
                <a:latin typeface="游ゴシック" panose="020B0400000000000000" pitchFamily="50" charset="-128"/>
                <a:ea typeface="游ゴシック" panose="020B0400000000000000" pitchFamily="50" charset="-128"/>
              </a:rPr>
              <a:t>大阪城東部地区まちづくり検討会</a:t>
            </a:r>
            <a:endParaRPr kumimoji="1" lang="en-US" altLang="ja-JP" sz="2000" dirty="0">
              <a:solidFill>
                <a:srgbClr val="3875AC"/>
              </a:solidFill>
              <a:latin typeface="游ゴシック" panose="020B0400000000000000" pitchFamily="50" charset="-128"/>
              <a:ea typeface="游ゴシック" panose="020B0400000000000000" pitchFamily="50" charset="-128"/>
            </a:endParaRPr>
          </a:p>
        </p:txBody>
      </p:sp>
      <p:cxnSp>
        <p:nvCxnSpPr>
          <p:cNvPr id="8" name="直線コネクタ 7">
            <a:extLst>
              <a:ext uri="{FF2B5EF4-FFF2-40B4-BE49-F238E27FC236}">
                <a16:creationId xmlns:a16="http://schemas.microsoft.com/office/drawing/2014/main" id="{5AEE4379-AFBD-42CF-8479-66AF97F1E6F6}"/>
              </a:ext>
            </a:extLst>
          </p:cNvPr>
          <p:cNvCxnSpPr>
            <a:cxnSpLocks/>
          </p:cNvCxnSpPr>
          <p:nvPr/>
        </p:nvCxnSpPr>
        <p:spPr>
          <a:xfrm>
            <a:off x="254986" y="3403119"/>
            <a:ext cx="85990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8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6AB3AABF-BD45-4873-BC5E-9F631F59D83F}"/>
              </a:ext>
            </a:extLst>
          </p:cNvPr>
          <p:cNvGrpSpPr>
            <a:grpSpLocks noChangeAspect="1"/>
          </p:cNvGrpSpPr>
          <p:nvPr/>
        </p:nvGrpSpPr>
        <p:grpSpPr>
          <a:xfrm>
            <a:off x="4241627" y="3387741"/>
            <a:ext cx="3797484" cy="2028227"/>
            <a:chOff x="4120993" y="3563038"/>
            <a:chExt cx="3953033" cy="2111305"/>
          </a:xfrm>
        </p:grpSpPr>
        <p:pic>
          <p:nvPicPr>
            <p:cNvPr id="11" name="図 10">
              <a:extLst>
                <a:ext uri="{FF2B5EF4-FFF2-40B4-BE49-F238E27FC236}">
                  <a16:creationId xmlns:a16="http://schemas.microsoft.com/office/drawing/2014/main" id="{6F801EA3-A30B-4F3E-A4D1-513AF54F4F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7968" y="3763747"/>
              <a:ext cx="3586808" cy="1910596"/>
            </a:xfrm>
            <a:prstGeom prst="rect">
              <a:avLst/>
            </a:prstGeom>
          </p:spPr>
        </p:pic>
        <p:pic>
          <p:nvPicPr>
            <p:cNvPr id="18" name="図 17">
              <a:extLst>
                <a:ext uri="{FF2B5EF4-FFF2-40B4-BE49-F238E27FC236}">
                  <a16:creationId xmlns:a16="http://schemas.microsoft.com/office/drawing/2014/main" id="{FD25CD38-DDAC-4052-9C8B-891B3401E6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71531" y="4235678"/>
              <a:ext cx="996024" cy="837918"/>
            </a:xfrm>
            <a:prstGeom prst="rect">
              <a:avLst/>
            </a:prstGeom>
          </p:spPr>
        </p:pic>
        <p:sp>
          <p:nvSpPr>
            <p:cNvPr id="19" name="テキスト ボックス 18">
              <a:extLst>
                <a:ext uri="{FF2B5EF4-FFF2-40B4-BE49-F238E27FC236}">
                  <a16:creationId xmlns:a16="http://schemas.microsoft.com/office/drawing/2014/main" id="{5CC08EAD-1271-423F-BD0D-EEC13CF39E59}"/>
                </a:ext>
              </a:extLst>
            </p:cNvPr>
            <p:cNvSpPr txBox="1"/>
            <p:nvPr/>
          </p:nvSpPr>
          <p:spPr>
            <a:xfrm>
              <a:off x="4776608" y="4900159"/>
              <a:ext cx="903098" cy="226258"/>
            </a:xfrm>
            <a:prstGeom prst="rect">
              <a:avLst/>
            </a:prstGeom>
            <a:noFill/>
          </p:spPr>
          <p:txBody>
            <a:bodyPr wrap="square">
              <a:spAutoFit/>
            </a:bodyPr>
            <a:lstStyle/>
            <a:p>
              <a:r>
                <a:rPr lang="ja-JP" altLang="en-US" sz="600" dirty="0">
                  <a:latin typeface="Meiryo UI" panose="020B0604030504040204" pitchFamily="50" charset="-128"/>
                  <a:ea typeface="Meiryo UI" panose="020B0604030504040204" pitchFamily="50" charset="-128"/>
                </a:rPr>
                <a:t>出典：大阪府</a:t>
              </a:r>
              <a:r>
                <a:rPr lang="en-US" altLang="ja-JP" sz="600" dirty="0">
                  <a:latin typeface="Meiryo UI" panose="020B0604030504040204" pitchFamily="50" charset="-128"/>
                  <a:ea typeface="Meiryo UI" panose="020B0604030504040204" pitchFamily="50" charset="-128"/>
                </a:rPr>
                <a:t>HP</a:t>
              </a:r>
              <a:endParaRPr lang="ja-JP" altLang="en-US" sz="600" dirty="0">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7C55FA56-E444-497A-B4C9-A175E0986CF0}"/>
                </a:ext>
              </a:extLst>
            </p:cNvPr>
            <p:cNvCxnSpPr>
              <a:cxnSpLocks/>
            </p:cNvCxnSpPr>
            <p:nvPr/>
          </p:nvCxnSpPr>
          <p:spPr>
            <a:xfrm flipV="1">
              <a:off x="7155923" y="3890954"/>
              <a:ext cx="185578" cy="212175"/>
            </a:xfrm>
            <a:prstGeom prst="line">
              <a:avLst/>
            </a:prstGeom>
            <a:ln>
              <a:solidFill>
                <a:schemeClr val="tx1"/>
              </a:solidFill>
              <a:headEnd type="oval" w="sm" len="sm"/>
              <a:tailEnd w="sm" len="sm"/>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6711A26-BBA9-4031-B095-7206579085DF}"/>
                </a:ext>
              </a:extLst>
            </p:cNvPr>
            <p:cNvSpPr txBox="1"/>
            <p:nvPr/>
          </p:nvSpPr>
          <p:spPr>
            <a:xfrm>
              <a:off x="6742002" y="3719572"/>
              <a:ext cx="1332024" cy="208249"/>
            </a:xfrm>
            <a:prstGeom prst="rect">
              <a:avLst/>
            </a:prstGeom>
            <a:noFill/>
          </p:spPr>
          <p:txBody>
            <a:bodyPr wrap="square">
              <a:spAutoFit/>
            </a:bodyPr>
            <a:lstStyle/>
            <a:p>
              <a:r>
                <a:rPr lang="ja-JP" altLang="en-US" sz="700" dirty="0">
                  <a:effectLst>
                    <a:glow rad="50800">
                      <a:schemeClr val="bg1"/>
                    </a:glow>
                  </a:effectLst>
                  <a:latin typeface="Meiryo UI" panose="020B0604030504040204" pitchFamily="50" charset="-128"/>
                  <a:ea typeface="Meiryo UI" panose="020B0604030504040204" pitchFamily="50" charset="-128"/>
                </a:rPr>
                <a:t>空飛ぶクルマの離発着場</a:t>
              </a:r>
            </a:p>
          </p:txBody>
        </p:sp>
        <p:sp>
          <p:nvSpPr>
            <p:cNvPr id="23" name="テキスト ボックス 22">
              <a:extLst>
                <a:ext uri="{FF2B5EF4-FFF2-40B4-BE49-F238E27FC236}">
                  <a16:creationId xmlns:a16="http://schemas.microsoft.com/office/drawing/2014/main" id="{E3FECBC4-2D69-4458-9BF5-F13B1B6A8A0E}"/>
                </a:ext>
              </a:extLst>
            </p:cNvPr>
            <p:cNvSpPr txBox="1"/>
            <p:nvPr/>
          </p:nvSpPr>
          <p:spPr>
            <a:xfrm>
              <a:off x="4384149" y="4186534"/>
              <a:ext cx="1295557" cy="226258"/>
            </a:xfrm>
            <a:prstGeom prst="rect">
              <a:avLst/>
            </a:prstGeom>
            <a:noFill/>
          </p:spPr>
          <p:txBody>
            <a:bodyPr wrap="square">
              <a:spAutoFit/>
            </a:bodyPr>
            <a:lstStyle/>
            <a:p>
              <a:r>
                <a:rPr lang="ja-JP" altLang="en-US" sz="600" dirty="0">
                  <a:effectLst>
                    <a:glow rad="50800">
                      <a:schemeClr val="bg1"/>
                    </a:glow>
                  </a:effectLst>
                  <a:latin typeface="Meiryo UI" panose="020B0604030504040204" pitchFamily="50" charset="-128"/>
                  <a:ea typeface="Meiryo UI" panose="020B0604030504040204" pitchFamily="50" charset="-128"/>
                </a:rPr>
                <a:t>空飛ぶクルマ（イメージ）</a:t>
              </a:r>
            </a:p>
          </p:txBody>
        </p:sp>
        <p:sp>
          <p:nvSpPr>
            <p:cNvPr id="24" name="テキスト ボックス 23">
              <a:extLst>
                <a:ext uri="{FF2B5EF4-FFF2-40B4-BE49-F238E27FC236}">
                  <a16:creationId xmlns:a16="http://schemas.microsoft.com/office/drawing/2014/main" id="{F84FF807-9C92-4E06-A680-EB15E1019FE5}"/>
                </a:ext>
              </a:extLst>
            </p:cNvPr>
            <p:cNvSpPr txBox="1"/>
            <p:nvPr/>
          </p:nvSpPr>
          <p:spPr>
            <a:xfrm>
              <a:off x="4120993" y="3563038"/>
              <a:ext cx="2477394" cy="240287"/>
            </a:xfrm>
            <a:prstGeom prst="rect">
              <a:avLst/>
            </a:prstGeom>
            <a:noFill/>
          </p:spPr>
          <p:txBody>
            <a:bodyPr wrap="square">
              <a:spAutoFit/>
            </a:bodyPr>
            <a:lstStyle/>
            <a:p>
              <a:r>
                <a:rPr lang="ja-JP" altLang="en-US" sz="900" dirty="0">
                  <a:effectLst>
                    <a:glow rad="50800">
                      <a:schemeClr val="bg1"/>
                    </a:glow>
                  </a:effectLst>
                  <a:latin typeface="Meiryo UI" panose="020B0604030504040204" pitchFamily="50" charset="-128"/>
                  <a:ea typeface="Meiryo UI" panose="020B0604030504040204" pitchFamily="50" charset="-128"/>
                </a:rPr>
                <a:t>新駅・駅ビルのイメージ（</a:t>
              </a:r>
              <a:r>
                <a:rPr lang="en-US" altLang="ja-JP" sz="900" dirty="0">
                  <a:effectLst>
                    <a:glow rad="50800">
                      <a:schemeClr val="bg1"/>
                    </a:glow>
                  </a:effectLst>
                  <a:latin typeface="Meiryo UI" panose="020B0604030504040204" pitchFamily="50" charset="-128"/>
                  <a:ea typeface="Meiryo UI" panose="020B0604030504040204" pitchFamily="50" charset="-128"/>
                </a:rPr>
                <a:t>C</a:t>
              </a:r>
              <a:r>
                <a:rPr lang="ja-JP" altLang="en-US" sz="900" dirty="0">
                  <a:effectLst>
                    <a:glow rad="50800">
                      <a:schemeClr val="bg1"/>
                    </a:glow>
                  </a:effectLst>
                  <a:latin typeface="Meiryo UI" panose="020B0604030504040204" pitchFamily="50" charset="-128"/>
                  <a:ea typeface="Meiryo UI" panose="020B0604030504040204" pitchFamily="50" charset="-128"/>
                </a:rPr>
                <a:t>地区の東側より）</a:t>
              </a:r>
            </a:p>
          </p:txBody>
        </p:sp>
        <p:sp>
          <p:nvSpPr>
            <p:cNvPr id="31" name="フリーフォーム: 図形 30">
              <a:extLst>
                <a:ext uri="{FF2B5EF4-FFF2-40B4-BE49-F238E27FC236}">
                  <a16:creationId xmlns:a16="http://schemas.microsoft.com/office/drawing/2014/main" id="{92996CA5-A47D-426E-B2D9-FD70A2F00978}"/>
                </a:ext>
              </a:extLst>
            </p:cNvPr>
            <p:cNvSpPr/>
            <p:nvPr/>
          </p:nvSpPr>
          <p:spPr>
            <a:xfrm>
              <a:off x="5622094" y="4756784"/>
              <a:ext cx="1987109" cy="404894"/>
            </a:xfrm>
            <a:custGeom>
              <a:avLst/>
              <a:gdLst>
                <a:gd name="connsiteX0" fmla="*/ 0 w 81304"/>
                <a:gd name="connsiteY0" fmla="*/ 0 h 279400"/>
                <a:gd name="connsiteX1" fmla="*/ 81280 w 81304"/>
                <a:gd name="connsiteY1" fmla="*/ 279400 h 279400"/>
                <a:gd name="connsiteX0" fmla="*/ 0 w 81304"/>
                <a:gd name="connsiteY0" fmla="*/ 0 h 279400"/>
                <a:gd name="connsiteX1" fmla="*/ 81280 w 81304"/>
                <a:gd name="connsiteY1" fmla="*/ 279400 h 279400"/>
                <a:gd name="connsiteX0" fmla="*/ 0 w 81304"/>
                <a:gd name="connsiteY0" fmla="*/ 0 h 279400"/>
                <a:gd name="connsiteX1" fmla="*/ 81280 w 81304"/>
                <a:gd name="connsiteY1" fmla="*/ 279400 h 279400"/>
                <a:gd name="connsiteX2" fmla="*/ 0 w 81304"/>
                <a:gd name="connsiteY2" fmla="*/ 0 h 279400"/>
                <a:gd name="connsiteX0" fmla="*/ 0 w 893712"/>
                <a:gd name="connsiteY0" fmla="*/ 121254 h 402885"/>
                <a:gd name="connsiteX1" fmla="*/ 893545 w 893712"/>
                <a:gd name="connsiteY1" fmla="*/ 9095 h 402885"/>
                <a:gd name="connsiteX2" fmla="*/ 81280 w 893712"/>
                <a:gd name="connsiteY2" fmla="*/ 400654 h 402885"/>
                <a:gd name="connsiteX3" fmla="*/ 0 w 893712"/>
                <a:gd name="connsiteY3" fmla="*/ 121254 h 402885"/>
                <a:gd name="connsiteX0" fmla="*/ 0 w 946730"/>
                <a:gd name="connsiteY0" fmla="*/ 35055 h 413206"/>
                <a:gd name="connsiteX1" fmla="*/ 946563 w 946730"/>
                <a:gd name="connsiteY1" fmla="*/ 19416 h 413206"/>
                <a:gd name="connsiteX2" fmla="*/ 134298 w 946730"/>
                <a:gd name="connsiteY2" fmla="*/ 410975 h 413206"/>
                <a:gd name="connsiteX3" fmla="*/ 0 w 946730"/>
                <a:gd name="connsiteY3" fmla="*/ 35055 h 413206"/>
                <a:gd name="connsiteX0" fmla="*/ 0 w 946730"/>
                <a:gd name="connsiteY0" fmla="*/ 15639 h 393790"/>
                <a:gd name="connsiteX1" fmla="*/ 946563 w 946730"/>
                <a:gd name="connsiteY1" fmla="*/ 0 h 393790"/>
                <a:gd name="connsiteX2" fmla="*/ 134298 w 946730"/>
                <a:gd name="connsiteY2" fmla="*/ 391559 h 393790"/>
                <a:gd name="connsiteX3" fmla="*/ 0 w 946730"/>
                <a:gd name="connsiteY3" fmla="*/ 15639 h 393790"/>
                <a:gd name="connsiteX0" fmla="*/ 0 w 1142967"/>
                <a:gd name="connsiteY0" fmla="*/ 15639 h 400942"/>
                <a:gd name="connsiteX1" fmla="*/ 946563 w 1142967"/>
                <a:gd name="connsiteY1" fmla="*/ 0 h 400942"/>
                <a:gd name="connsiteX2" fmla="*/ 1089551 w 1142967"/>
                <a:gd name="connsiteY2" fmla="*/ 342900 h 400942"/>
                <a:gd name="connsiteX3" fmla="*/ 134298 w 1142967"/>
                <a:gd name="connsiteY3" fmla="*/ 391559 h 400942"/>
                <a:gd name="connsiteX4" fmla="*/ 0 w 1142967"/>
                <a:gd name="connsiteY4" fmla="*/ 15639 h 400942"/>
                <a:gd name="connsiteX0" fmla="*/ 0 w 1089551"/>
                <a:gd name="connsiteY0" fmla="*/ 15639 h 400942"/>
                <a:gd name="connsiteX1" fmla="*/ 946563 w 1089551"/>
                <a:gd name="connsiteY1" fmla="*/ 0 h 400942"/>
                <a:gd name="connsiteX2" fmla="*/ 1089551 w 1089551"/>
                <a:gd name="connsiteY2" fmla="*/ 342900 h 400942"/>
                <a:gd name="connsiteX3" fmla="*/ 134298 w 1089551"/>
                <a:gd name="connsiteY3" fmla="*/ 391559 h 400942"/>
                <a:gd name="connsiteX4" fmla="*/ 0 w 1089551"/>
                <a:gd name="connsiteY4" fmla="*/ 15639 h 400942"/>
                <a:gd name="connsiteX0" fmla="*/ 0 w 1106420"/>
                <a:gd name="connsiteY0" fmla="*/ 15639 h 399193"/>
                <a:gd name="connsiteX1" fmla="*/ 946563 w 1106420"/>
                <a:gd name="connsiteY1" fmla="*/ 0 h 399193"/>
                <a:gd name="connsiteX2" fmla="*/ 1106420 w 1106420"/>
                <a:gd name="connsiteY2" fmla="*/ 335280 h 399193"/>
                <a:gd name="connsiteX3" fmla="*/ 134298 w 1106420"/>
                <a:gd name="connsiteY3" fmla="*/ 391559 h 399193"/>
                <a:gd name="connsiteX4" fmla="*/ 0 w 1106420"/>
                <a:gd name="connsiteY4" fmla="*/ 15639 h 399193"/>
                <a:gd name="connsiteX0" fmla="*/ 0 w 1106420"/>
                <a:gd name="connsiteY0" fmla="*/ 15639 h 419604"/>
                <a:gd name="connsiteX1" fmla="*/ 946563 w 1106420"/>
                <a:gd name="connsiteY1" fmla="*/ 0 h 419604"/>
                <a:gd name="connsiteX2" fmla="*/ 1106420 w 1106420"/>
                <a:gd name="connsiteY2" fmla="*/ 335280 h 419604"/>
                <a:gd name="connsiteX3" fmla="*/ 775860 w 1106420"/>
                <a:gd name="connsiteY3" fmla="*/ 386716 h 419604"/>
                <a:gd name="connsiteX4" fmla="*/ 134298 w 1106420"/>
                <a:gd name="connsiteY4" fmla="*/ 391559 h 419604"/>
                <a:gd name="connsiteX5" fmla="*/ 0 w 1106420"/>
                <a:gd name="connsiteY5" fmla="*/ 15639 h 419604"/>
                <a:gd name="connsiteX0" fmla="*/ 0 w 1106646"/>
                <a:gd name="connsiteY0" fmla="*/ 15639 h 417861"/>
                <a:gd name="connsiteX1" fmla="*/ 946563 w 1106646"/>
                <a:gd name="connsiteY1" fmla="*/ 0 h 417861"/>
                <a:gd name="connsiteX2" fmla="*/ 1106420 w 1106646"/>
                <a:gd name="connsiteY2" fmla="*/ 335280 h 417861"/>
                <a:gd name="connsiteX3" fmla="*/ 961424 w 1106646"/>
                <a:gd name="connsiteY3" fmla="*/ 375285 h 417861"/>
                <a:gd name="connsiteX4" fmla="*/ 775860 w 1106646"/>
                <a:gd name="connsiteY4" fmla="*/ 386716 h 417861"/>
                <a:gd name="connsiteX5" fmla="*/ 134298 w 1106646"/>
                <a:gd name="connsiteY5" fmla="*/ 391559 h 417861"/>
                <a:gd name="connsiteX6" fmla="*/ 0 w 1106646"/>
                <a:gd name="connsiteY6" fmla="*/ 15639 h 417861"/>
                <a:gd name="connsiteX0" fmla="*/ 0 w 1106420"/>
                <a:gd name="connsiteY0" fmla="*/ 15639 h 417861"/>
                <a:gd name="connsiteX1" fmla="*/ 946563 w 1106420"/>
                <a:gd name="connsiteY1" fmla="*/ 0 h 417861"/>
                <a:gd name="connsiteX2" fmla="*/ 1106420 w 1106420"/>
                <a:gd name="connsiteY2" fmla="*/ 335280 h 417861"/>
                <a:gd name="connsiteX3" fmla="*/ 961424 w 1106420"/>
                <a:gd name="connsiteY3" fmla="*/ 375285 h 417861"/>
                <a:gd name="connsiteX4" fmla="*/ 775860 w 1106420"/>
                <a:gd name="connsiteY4" fmla="*/ 386716 h 417861"/>
                <a:gd name="connsiteX5" fmla="*/ 134298 w 1106420"/>
                <a:gd name="connsiteY5" fmla="*/ 391559 h 417861"/>
                <a:gd name="connsiteX6" fmla="*/ 0 w 1106420"/>
                <a:gd name="connsiteY6" fmla="*/ 15639 h 417861"/>
                <a:gd name="connsiteX0" fmla="*/ 0 w 1105215"/>
                <a:gd name="connsiteY0" fmla="*/ 15639 h 417861"/>
                <a:gd name="connsiteX1" fmla="*/ 946563 w 1105215"/>
                <a:gd name="connsiteY1" fmla="*/ 0 h 417861"/>
                <a:gd name="connsiteX2" fmla="*/ 1105215 w 1105215"/>
                <a:gd name="connsiteY2" fmla="*/ 346710 h 417861"/>
                <a:gd name="connsiteX3" fmla="*/ 961424 w 1105215"/>
                <a:gd name="connsiteY3" fmla="*/ 375285 h 417861"/>
                <a:gd name="connsiteX4" fmla="*/ 775860 w 1105215"/>
                <a:gd name="connsiteY4" fmla="*/ 386716 h 417861"/>
                <a:gd name="connsiteX5" fmla="*/ 134298 w 1105215"/>
                <a:gd name="connsiteY5" fmla="*/ 391559 h 417861"/>
                <a:gd name="connsiteX6" fmla="*/ 0 w 1105215"/>
                <a:gd name="connsiteY6" fmla="*/ 15639 h 417861"/>
                <a:gd name="connsiteX0" fmla="*/ 0 w 1105215"/>
                <a:gd name="connsiteY0" fmla="*/ 21354 h 423576"/>
                <a:gd name="connsiteX1" fmla="*/ 946563 w 1105215"/>
                <a:gd name="connsiteY1" fmla="*/ 0 h 423576"/>
                <a:gd name="connsiteX2" fmla="*/ 1105215 w 1105215"/>
                <a:gd name="connsiteY2" fmla="*/ 352425 h 423576"/>
                <a:gd name="connsiteX3" fmla="*/ 961424 w 1105215"/>
                <a:gd name="connsiteY3" fmla="*/ 381000 h 423576"/>
                <a:gd name="connsiteX4" fmla="*/ 775860 w 1105215"/>
                <a:gd name="connsiteY4" fmla="*/ 392431 h 423576"/>
                <a:gd name="connsiteX5" fmla="*/ 134298 w 1105215"/>
                <a:gd name="connsiteY5" fmla="*/ 397274 h 423576"/>
                <a:gd name="connsiteX6" fmla="*/ 0 w 1105215"/>
                <a:gd name="connsiteY6" fmla="*/ 21354 h 423576"/>
                <a:gd name="connsiteX0" fmla="*/ 0 w 1105215"/>
                <a:gd name="connsiteY0" fmla="*/ 21354 h 427911"/>
                <a:gd name="connsiteX1" fmla="*/ 946563 w 1105215"/>
                <a:gd name="connsiteY1" fmla="*/ 0 h 427911"/>
                <a:gd name="connsiteX2" fmla="*/ 1105215 w 1105215"/>
                <a:gd name="connsiteY2" fmla="*/ 352425 h 427911"/>
                <a:gd name="connsiteX3" fmla="*/ 961424 w 1105215"/>
                <a:gd name="connsiteY3" fmla="*/ 381000 h 427911"/>
                <a:gd name="connsiteX4" fmla="*/ 775860 w 1105215"/>
                <a:gd name="connsiteY4" fmla="*/ 392431 h 427911"/>
                <a:gd name="connsiteX5" fmla="*/ 284640 w 1105215"/>
                <a:gd name="connsiteY5" fmla="*/ 399416 h 427911"/>
                <a:gd name="connsiteX6" fmla="*/ 134298 w 1105215"/>
                <a:gd name="connsiteY6" fmla="*/ 397274 h 427911"/>
                <a:gd name="connsiteX7" fmla="*/ 0 w 1105215"/>
                <a:gd name="connsiteY7" fmla="*/ 21354 h 427911"/>
                <a:gd name="connsiteX0" fmla="*/ 151679 w 1256894"/>
                <a:gd name="connsiteY0" fmla="*/ 21354 h 433589"/>
                <a:gd name="connsiteX1" fmla="*/ 1098242 w 1256894"/>
                <a:gd name="connsiteY1" fmla="*/ 0 h 433589"/>
                <a:gd name="connsiteX2" fmla="*/ 1256894 w 1256894"/>
                <a:gd name="connsiteY2" fmla="*/ 352425 h 433589"/>
                <a:gd name="connsiteX3" fmla="*/ 1113103 w 1256894"/>
                <a:gd name="connsiteY3" fmla="*/ 381000 h 433589"/>
                <a:gd name="connsiteX4" fmla="*/ 927539 w 1256894"/>
                <a:gd name="connsiteY4" fmla="*/ 392431 h 433589"/>
                <a:gd name="connsiteX5" fmla="*/ 436319 w 1256894"/>
                <a:gd name="connsiteY5" fmla="*/ 399416 h 433589"/>
                <a:gd name="connsiteX6" fmla="*/ 0 w 1256894"/>
                <a:gd name="connsiteY6" fmla="*/ 404894 h 433589"/>
                <a:gd name="connsiteX7" fmla="*/ 151679 w 1256894"/>
                <a:gd name="connsiteY7" fmla="*/ 21354 h 433589"/>
                <a:gd name="connsiteX0" fmla="*/ 151679 w 1256894"/>
                <a:gd name="connsiteY0" fmla="*/ 2135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151679 w 1256894"/>
                <a:gd name="connsiteY7" fmla="*/ 21354 h 404894"/>
                <a:gd name="connsiteX0" fmla="*/ 151679 w 1256894"/>
                <a:gd name="connsiteY0" fmla="*/ 2135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151679 w 1256894"/>
                <a:gd name="connsiteY7" fmla="*/ 21354 h 404894"/>
                <a:gd name="connsiteX0" fmla="*/ 0 w 1331747"/>
                <a:gd name="connsiteY0" fmla="*/ 13734 h 404894"/>
                <a:gd name="connsiteX1" fmla="*/ 1173095 w 1331747"/>
                <a:gd name="connsiteY1" fmla="*/ 0 h 404894"/>
                <a:gd name="connsiteX2" fmla="*/ 1331747 w 1331747"/>
                <a:gd name="connsiteY2" fmla="*/ 352425 h 404894"/>
                <a:gd name="connsiteX3" fmla="*/ 1187956 w 1331747"/>
                <a:gd name="connsiteY3" fmla="*/ 381000 h 404894"/>
                <a:gd name="connsiteX4" fmla="*/ 1002392 w 1331747"/>
                <a:gd name="connsiteY4" fmla="*/ 392431 h 404894"/>
                <a:gd name="connsiteX5" fmla="*/ 511172 w 1331747"/>
                <a:gd name="connsiteY5" fmla="*/ 399416 h 404894"/>
                <a:gd name="connsiteX6" fmla="*/ 74853 w 1331747"/>
                <a:gd name="connsiteY6" fmla="*/ 404894 h 404894"/>
                <a:gd name="connsiteX7" fmla="*/ 0 w 1331747"/>
                <a:gd name="connsiteY7"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0 w 1389316"/>
                <a:gd name="connsiteY7" fmla="*/ 188596 h 404894"/>
                <a:gd name="connsiteX8" fmla="*/ 57569 w 1389316"/>
                <a:gd name="connsiteY8"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52629 w 1389316"/>
                <a:gd name="connsiteY7" fmla="*/ 22415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52629 w 1389316"/>
                <a:gd name="connsiteY7" fmla="*/ 22415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52629 w 1389316"/>
                <a:gd name="connsiteY7" fmla="*/ 22415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75122 w 1389316"/>
                <a:gd name="connsiteY7" fmla="*/ 23431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81548 w 1389316"/>
                <a:gd name="connsiteY7" fmla="*/ 188596 h 404894"/>
                <a:gd name="connsiteX8" fmla="*/ 0 w 1389316"/>
                <a:gd name="connsiteY8" fmla="*/ 188596 h 404894"/>
                <a:gd name="connsiteX9" fmla="*/ 57569 w 1389316"/>
                <a:gd name="connsiteY9" fmla="*/ 13734 h 404894"/>
                <a:gd name="connsiteX0" fmla="*/ 0 w 1331747"/>
                <a:gd name="connsiteY0" fmla="*/ 13734 h 404894"/>
                <a:gd name="connsiteX1" fmla="*/ 1173095 w 1331747"/>
                <a:gd name="connsiteY1" fmla="*/ 0 h 404894"/>
                <a:gd name="connsiteX2" fmla="*/ 1331747 w 1331747"/>
                <a:gd name="connsiteY2" fmla="*/ 352425 h 404894"/>
                <a:gd name="connsiteX3" fmla="*/ 1187956 w 1331747"/>
                <a:gd name="connsiteY3" fmla="*/ 381000 h 404894"/>
                <a:gd name="connsiteX4" fmla="*/ 1002392 w 1331747"/>
                <a:gd name="connsiteY4" fmla="*/ 392431 h 404894"/>
                <a:gd name="connsiteX5" fmla="*/ 511172 w 1331747"/>
                <a:gd name="connsiteY5" fmla="*/ 399416 h 404894"/>
                <a:gd name="connsiteX6" fmla="*/ 74853 w 1331747"/>
                <a:gd name="connsiteY6" fmla="*/ 404894 h 404894"/>
                <a:gd name="connsiteX7" fmla="*/ 123979 w 1331747"/>
                <a:gd name="connsiteY7" fmla="*/ 188596 h 404894"/>
                <a:gd name="connsiteX8" fmla="*/ 213948 w 1331747"/>
                <a:gd name="connsiteY8" fmla="*/ 193676 h 404894"/>
                <a:gd name="connsiteX9" fmla="*/ 0 w 1331747"/>
                <a:gd name="connsiteY9" fmla="*/ 13734 h 404894"/>
                <a:gd name="connsiteX0" fmla="*/ 161319 w 1256894"/>
                <a:gd name="connsiteY0" fmla="*/ 1373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9126 w 1256894"/>
                <a:gd name="connsiteY7" fmla="*/ 188596 h 404894"/>
                <a:gd name="connsiteX8" fmla="*/ 139095 w 1256894"/>
                <a:gd name="connsiteY8" fmla="*/ 193676 h 404894"/>
                <a:gd name="connsiteX9" fmla="*/ 161319 w 1256894"/>
                <a:gd name="connsiteY9" fmla="*/ 13734 h 404894"/>
                <a:gd name="connsiteX0" fmla="*/ 161319 w 1256894"/>
                <a:gd name="connsiteY0" fmla="*/ 1373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9095 w 1256894"/>
                <a:gd name="connsiteY8" fmla="*/ 193676 h 404894"/>
                <a:gd name="connsiteX9" fmla="*/ 161319 w 1256894"/>
                <a:gd name="connsiteY9" fmla="*/ 1373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9095 w 1256894"/>
                <a:gd name="connsiteY8" fmla="*/ 19367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203201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19748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19748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19748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6685 w 1256894"/>
                <a:gd name="connsiteY8" fmla="*/ 18605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53945 w 1256894"/>
                <a:gd name="connsiteY7" fmla="*/ 180976 h 404894"/>
                <a:gd name="connsiteX8" fmla="*/ 136685 w 1256894"/>
                <a:gd name="connsiteY8" fmla="*/ 18605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51535 w 1256894"/>
                <a:gd name="connsiteY7" fmla="*/ 190501 h 404894"/>
                <a:gd name="connsiteX8" fmla="*/ 136685 w 1256894"/>
                <a:gd name="connsiteY8" fmla="*/ 186056 h 404894"/>
                <a:gd name="connsiteX9" fmla="*/ 170959 w 1256894"/>
                <a:gd name="connsiteY9" fmla="*/ 6114 h 40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6894" h="404894">
                  <a:moveTo>
                    <a:pt x="170959" y="6114"/>
                  </a:moveTo>
                  <a:lnTo>
                    <a:pt x="1098242" y="0"/>
                  </a:lnTo>
                  <a:lnTo>
                    <a:pt x="1256894" y="352425"/>
                  </a:lnTo>
                  <a:lnTo>
                    <a:pt x="1113103" y="381000"/>
                  </a:lnTo>
                  <a:cubicBezTo>
                    <a:pt x="1058010" y="389573"/>
                    <a:pt x="1068406" y="390989"/>
                    <a:pt x="927539" y="392431"/>
                  </a:cubicBezTo>
                  <a:lnTo>
                    <a:pt x="436319" y="399416"/>
                  </a:lnTo>
                  <a:lnTo>
                    <a:pt x="0" y="404894"/>
                  </a:lnTo>
                  <a:lnTo>
                    <a:pt x="51535" y="190501"/>
                  </a:lnTo>
                  <a:lnTo>
                    <a:pt x="136685" y="186056"/>
                  </a:lnTo>
                  <a:lnTo>
                    <a:pt x="170959" y="6114"/>
                  </a:lnTo>
                  <a:close/>
                </a:path>
              </a:pathLst>
            </a:custGeom>
            <a:solidFill>
              <a:schemeClr val="accent6">
                <a:lumMod val="75000"/>
              </a:schemeClr>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9</a:t>
            </a:fld>
            <a:endParaRPr kumimoji="1" lang="ja-JP" altLang="en-US" dirty="0"/>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参考２）関係者の開発構想</a:t>
            </a:r>
            <a:endParaRPr kumimoji="1" lang="en-US" altLang="ja-JP" sz="1400" b="1" dirty="0">
              <a:solidFill>
                <a:srgbClr val="0070C0"/>
              </a:solidFill>
            </a:endParaRPr>
          </a:p>
        </p:txBody>
      </p:sp>
      <p:sp>
        <p:nvSpPr>
          <p:cNvPr id="45" name="テキスト ボックス 44">
            <a:extLst>
              <a:ext uri="{FF2B5EF4-FFF2-40B4-BE49-F238E27FC236}">
                <a16:creationId xmlns:a16="http://schemas.microsoft.com/office/drawing/2014/main" id="{358E179D-E8EA-4FBA-AA8F-DDFB5CAFDA16}"/>
              </a:ext>
            </a:extLst>
          </p:cNvPr>
          <p:cNvSpPr txBox="1"/>
          <p:nvPr/>
        </p:nvSpPr>
        <p:spPr>
          <a:xfrm>
            <a:off x="228600" y="540000"/>
            <a:ext cx="7833449" cy="338554"/>
          </a:xfrm>
          <a:prstGeom prst="rect">
            <a:avLst/>
          </a:prstGeom>
          <a:noFill/>
        </p:spPr>
        <p:txBody>
          <a:bodyPr wrap="square" rtlCol="0">
            <a:spAutoFit/>
          </a:bodyPr>
          <a:lstStyle/>
          <a:p>
            <a:r>
              <a:rPr kumimoji="1" lang="ja-JP" altLang="en-US" sz="1600" b="1" dirty="0"/>
              <a:t>参考２）関係者の開発構想      </a:t>
            </a:r>
            <a:r>
              <a:rPr kumimoji="1" lang="en-US" altLang="ja-JP" sz="1600" b="1" dirty="0"/>
              <a:t>【</a:t>
            </a:r>
            <a:r>
              <a:rPr kumimoji="1" lang="ja-JP" altLang="en-US" sz="1600" b="1" dirty="0"/>
              <a:t> </a:t>
            </a:r>
            <a:r>
              <a:rPr kumimoji="1" lang="en-US" altLang="ja-JP" sz="1600" b="1" dirty="0"/>
              <a:t>Osaka Metro </a:t>
            </a:r>
            <a:r>
              <a:rPr kumimoji="1" lang="ja-JP" altLang="en-US" sz="1600" b="1" dirty="0"/>
              <a:t>の開発構想（案）</a:t>
            </a:r>
            <a:r>
              <a:rPr kumimoji="1" lang="en-US" altLang="ja-JP" sz="1600" b="1" dirty="0"/>
              <a:t>】</a:t>
            </a:r>
            <a:endParaRPr kumimoji="1" lang="en-US" altLang="ja-JP" sz="1600" b="1" dirty="0">
              <a:latin typeface="游ゴシック" panose="020B0400000000000000" pitchFamily="50" charset="-128"/>
              <a:ea typeface="游ゴシック" panose="020B0400000000000000" pitchFamily="50" charset="-128"/>
            </a:endParaRPr>
          </a:p>
        </p:txBody>
      </p:sp>
      <p:sp>
        <p:nvSpPr>
          <p:cNvPr id="6" name="角丸四角形 8">
            <a:extLst>
              <a:ext uri="{FF2B5EF4-FFF2-40B4-BE49-F238E27FC236}">
                <a16:creationId xmlns:a16="http://schemas.microsoft.com/office/drawing/2014/main" id="{0F2F7345-F8D1-03E6-A809-6B219991DE35}"/>
              </a:ext>
            </a:extLst>
          </p:cNvPr>
          <p:cNvSpPr/>
          <p:nvPr/>
        </p:nvSpPr>
        <p:spPr>
          <a:xfrm>
            <a:off x="228600" y="923513"/>
            <a:ext cx="8686800" cy="2008982"/>
          </a:xfrm>
          <a:prstGeom prst="roundRect">
            <a:avLst>
              <a:gd name="adj" fmla="val 9075"/>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lIns="36000" tIns="46800" rIns="36000" rtlCol="0" anchor="t">
            <a:spAutoFit/>
          </a:bodyPr>
          <a:lstStyle/>
          <a:p>
            <a:pPr marL="285750" indent="-285750" algn="just">
              <a:buFont typeface="Wingdings" panose="05000000000000000000" pitchFamily="2" charset="2"/>
              <a:buChar char="l"/>
            </a:pPr>
            <a:r>
              <a:rPr kumimoji="1" lang="en-US" altLang="ja-JP" sz="1400" dirty="0">
                <a:solidFill>
                  <a:schemeClr val="tx1"/>
                </a:solidFill>
              </a:rPr>
              <a:t>Osaka Metro</a:t>
            </a:r>
            <a:r>
              <a:rPr kumimoji="1" lang="ja-JP" altLang="en-US" sz="1400" dirty="0">
                <a:solidFill>
                  <a:schemeClr val="tx1"/>
                </a:solidFill>
              </a:rPr>
              <a:t>としては、大阪市域の東西軸として、当地区での新駅設置等により中央線を強化するとともに、東の拠点となる森之宮に所有する大規模な用地の開発を促進することで、大阪の更なる発展に寄与することを目指している。 </a:t>
            </a:r>
          </a:p>
          <a:p>
            <a:pPr marL="285750" indent="-285750" algn="just">
              <a:spcBef>
                <a:spcPts val="600"/>
              </a:spcBef>
              <a:buFont typeface="Wingdings" panose="05000000000000000000" pitchFamily="2" charset="2"/>
              <a:buChar char="l"/>
            </a:pPr>
            <a:r>
              <a:rPr kumimoji="1" lang="ja-JP" altLang="en-US" sz="1400" dirty="0">
                <a:solidFill>
                  <a:schemeClr val="tx1"/>
                </a:solidFill>
              </a:rPr>
              <a:t>具体的なプロジェクトとしては、新たなまちづくりの中心として、地域のにぎわいの向上につながる駅ビルを整備するとともに、アリーナやホール等といった大規模集客施設によって、周辺地域だけでなく、広域から人を集め、交流を促すまちづくりを実現していきたい。</a:t>
            </a:r>
            <a:endParaRPr kumimoji="1" lang="en-US" altLang="ja-JP" sz="1400" dirty="0">
              <a:solidFill>
                <a:schemeClr val="tx1"/>
              </a:solidFill>
            </a:endParaRPr>
          </a:p>
          <a:p>
            <a:pPr marL="285750" indent="-285750" algn="just">
              <a:spcBef>
                <a:spcPts val="600"/>
              </a:spcBef>
              <a:buFont typeface="Wingdings" panose="05000000000000000000" pitchFamily="2" charset="2"/>
              <a:buChar char="l"/>
            </a:pPr>
            <a:r>
              <a:rPr kumimoji="1" lang="ja-JP" altLang="en-US" sz="1400" dirty="0">
                <a:solidFill>
                  <a:schemeClr val="tx1"/>
                </a:solidFill>
              </a:rPr>
              <a:t>地区の将来開発や次世代モビリティの実装を見据えた新たな駅前に相応しい交通結節機能を新駅と一体的に整備していきたい。</a:t>
            </a:r>
          </a:p>
        </p:txBody>
      </p:sp>
      <p:grpSp>
        <p:nvGrpSpPr>
          <p:cNvPr id="7" name="グループ化 6">
            <a:extLst>
              <a:ext uri="{FF2B5EF4-FFF2-40B4-BE49-F238E27FC236}">
                <a16:creationId xmlns:a16="http://schemas.microsoft.com/office/drawing/2014/main" id="{B55E99E3-119C-480C-AB00-32E61C93DA07}"/>
              </a:ext>
            </a:extLst>
          </p:cNvPr>
          <p:cNvGrpSpPr>
            <a:grpSpLocks noChangeAspect="1"/>
          </p:cNvGrpSpPr>
          <p:nvPr/>
        </p:nvGrpSpPr>
        <p:grpSpPr>
          <a:xfrm>
            <a:off x="967591" y="3092420"/>
            <a:ext cx="2101007" cy="3386587"/>
            <a:chOff x="772422" y="1463965"/>
            <a:chExt cx="2808434" cy="4526882"/>
          </a:xfrm>
        </p:grpSpPr>
        <p:pic>
          <p:nvPicPr>
            <p:cNvPr id="8" name="図 7">
              <a:extLst>
                <a:ext uri="{FF2B5EF4-FFF2-40B4-BE49-F238E27FC236}">
                  <a16:creationId xmlns:a16="http://schemas.microsoft.com/office/drawing/2014/main" id="{46181724-7F92-4C67-9D56-4C1491E37F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9832" r="20834" b="6738"/>
            <a:stretch/>
          </p:blipFill>
          <p:spPr>
            <a:xfrm>
              <a:off x="772422" y="1463965"/>
              <a:ext cx="2808434" cy="4526882"/>
            </a:xfrm>
            <a:prstGeom prst="rect">
              <a:avLst/>
            </a:prstGeom>
          </p:spPr>
        </p:pic>
        <p:sp>
          <p:nvSpPr>
            <p:cNvPr id="9" name="楕円 8">
              <a:extLst>
                <a:ext uri="{FF2B5EF4-FFF2-40B4-BE49-F238E27FC236}">
                  <a16:creationId xmlns:a16="http://schemas.microsoft.com/office/drawing/2014/main" id="{75AE785D-B0C0-4335-A757-65B27631AFC4}"/>
                </a:ext>
              </a:extLst>
            </p:cNvPr>
            <p:cNvSpPr/>
            <p:nvPr/>
          </p:nvSpPr>
          <p:spPr>
            <a:xfrm rot="5400000">
              <a:off x="973909" y="4136825"/>
              <a:ext cx="2584262" cy="960276"/>
            </a:xfrm>
            <a:prstGeom prst="ellipse">
              <a:avLst/>
            </a:prstGeom>
            <a:solidFill>
              <a:srgbClr val="FF0000">
                <a:alpha val="42000"/>
              </a:srgb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05BBB9B-C05A-4F58-825D-55951C9621BB}"/>
                </a:ext>
              </a:extLst>
            </p:cNvPr>
            <p:cNvSpPr/>
            <p:nvPr/>
          </p:nvSpPr>
          <p:spPr>
            <a:xfrm>
              <a:off x="1830973" y="4352868"/>
              <a:ext cx="895642" cy="499449"/>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アリーナ・</a:t>
              </a:r>
              <a:endParaRPr kumimoji="1" lang="en-US" altLang="ja-JP"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ホール等</a:t>
              </a:r>
              <a:endParaRPr kumimoji="1" lang="en-US" altLang="ja-JP"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p:txBody>
        </p:sp>
      </p:grpSp>
      <p:cxnSp>
        <p:nvCxnSpPr>
          <p:cNvPr id="13" name="直線コネクタ 12">
            <a:extLst>
              <a:ext uri="{FF2B5EF4-FFF2-40B4-BE49-F238E27FC236}">
                <a16:creationId xmlns:a16="http://schemas.microsoft.com/office/drawing/2014/main" id="{E69F8FDB-48B8-4579-82D3-1270F18205A0}"/>
              </a:ext>
            </a:extLst>
          </p:cNvPr>
          <p:cNvCxnSpPr>
            <a:cxnSpLocks/>
            <a:endCxn id="16" idx="1"/>
          </p:cNvCxnSpPr>
          <p:nvPr/>
        </p:nvCxnSpPr>
        <p:spPr>
          <a:xfrm flipV="1">
            <a:off x="2041489" y="5709654"/>
            <a:ext cx="1874038" cy="98608"/>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EE5A2CE8-91E5-481E-A960-DED0B8A1CC7C}"/>
              </a:ext>
            </a:extLst>
          </p:cNvPr>
          <p:cNvSpPr txBox="1"/>
          <p:nvPr/>
        </p:nvSpPr>
        <p:spPr>
          <a:xfrm>
            <a:off x="3868915" y="3106540"/>
            <a:ext cx="4329491"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新駅・駅ビル</a:t>
            </a:r>
            <a:endParaRPr kumimoji="1" lang="en-US" altLang="ja-JP" sz="1300" b="1" strike="sngStrike" dirty="0">
              <a:solidFill>
                <a:srgbClr val="FF0000"/>
              </a:solidFill>
            </a:endParaRPr>
          </a:p>
        </p:txBody>
      </p:sp>
      <p:sp>
        <p:nvSpPr>
          <p:cNvPr id="16" name="テキスト ボックス 15">
            <a:extLst>
              <a:ext uri="{FF2B5EF4-FFF2-40B4-BE49-F238E27FC236}">
                <a16:creationId xmlns:a16="http://schemas.microsoft.com/office/drawing/2014/main" id="{C673249E-7F17-4C13-834B-BE535ED9979B}"/>
              </a:ext>
            </a:extLst>
          </p:cNvPr>
          <p:cNvSpPr txBox="1"/>
          <p:nvPr/>
        </p:nvSpPr>
        <p:spPr>
          <a:xfrm>
            <a:off x="3915527" y="5568367"/>
            <a:ext cx="4260882" cy="282573"/>
          </a:xfrm>
          <a:prstGeom prst="rect">
            <a:avLst/>
          </a:prstGeom>
          <a:solidFill>
            <a:schemeClr val="tx1"/>
          </a:solidFill>
          <a:ln>
            <a:solidFill>
              <a:schemeClr val="accent5"/>
            </a:solidFill>
          </a:ln>
        </p:spPr>
        <p:txBody>
          <a:bodyPr wrap="square" lIns="36000" tIns="36000" rIns="36000" rtlCol="0">
            <a:spAutoFit/>
          </a:bodyPr>
          <a:lstStyle/>
          <a:p>
            <a:pPr algn="ctr"/>
            <a:r>
              <a:rPr kumimoji="1" lang="ja-JP" altLang="en-US" sz="1300" b="1" dirty="0">
                <a:solidFill>
                  <a:schemeClr val="bg1"/>
                </a:solidFill>
                <a:latin typeface="+mn-ea"/>
              </a:rPr>
              <a:t>アリーナ・ホール等</a:t>
            </a:r>
            <a:endParaRPr kumimoji="1" lang="en-US" altLang="ja-JP" sz="1300" b="1" strike="sngStrike" dirty="0">
              <a:solidFill>
                <a:srgbClr val="FF0000"/>
              </a:solidFill>
            </a:endParaRPr>
          </a:p>
        </p:txBody>
      </p:sp>
      <p:sp>
        <p:nvSpPr>
          <p:cNvPr id="17" name="正方形/長方形 16">
            <a:extLst>
              <a:ext uri="{FF2B5EF4-FFF2-40B4-BE49-F238E27FC236}">
                <a16:creationId xmlns:a16="http://schemas.microsoft.com/office/drawing/2014/main" id="{F667AA5C-2223-4F5F-93FE-F02629F27D4B}"/>
              </a:ext>
            </a:extLst>
          </p:cNvPr>
          <p:cNvSpPr/>
          <p:nvPr/>
        </p:nvSpPr>
        <p:spPr bwMode="gray">
          <a:xfrm>
            <a:off x="4158765" y="5879388"/>
            <a:ext cx="4260882" cy="663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87313" indent="-87313">
              <a:lnSpc>
                <a:spcPct val="120000"/>
              </a:lnSpc>
            </a:pPr>
            <a:r>
              <a:rPr kumimoji="1" lang="ja-JP" altLang="en-US" sz="1200" dirty="0">
                <a:solidFill>
                  <a:schemeClr val="tx1"/>
                </a:solidFill>
              </a:rPr>
              <a:t>（概要：想定）</a:t>
            </a:r>
            <a:endParaRPr kumimoji="1" lang="en-US" altLang="ja-JP" sz="1200" dirty="0">
              <a:solidFill>
                <a:schemeClr val="tx1"/>
              </a:solidFill>
            </a:endParaRPr>
          </a:p>
          <a:p>
            <a:pPr marL="87313" indent="-87313">
              <a:lnSpc>
                <a:spcPct val="120000"/>
              </a:lnSpc>
            </a:pPr>
            <a:r>
              <a:rPr kumimoji="1" lang="ja-JP" altLang="en-US" sz="1200" dirty="0">
                <a:solidFill>
                  <a:schemeClr val="tx1"/>
                </a:solidFill>
              </a:rPr>
              <a:t>　　　 ・収容人数　</a:t>
            </a:r>
            <a:r>
              <a:rPr kumimoji="1" lang="en-US" altLang="ja-JP" sz="1200" dirty="0">
                <a:solidFill>
                  <a:schemeClr val="tx1"/>
                </a:solidFill>
              </a:rPr>
              <a:t>1</a:t>
            </a:r>
            <a:r>
              <a:rPr kumimoji="1" lang="ja-JP" altLang="en-US" sz="1200" dirty="0">
                <a:solidFill>
                  <a:schemeClr val="tx1"/>
                </a:solidFill>
              </a:rPr>
              <a:t>万人以上</a:t>
            </a:r>
            <a:endParaRPr kumimoji="1" lang="en-US" altLang="ja-JP" sz="1200" dirty="0">
              <a:solidFill>
                <a:schemeClr val="tx1"/>
              </a:solidFill>
            </a:endParaRPr>
          </a:p>
          <a:p>
            <a:pPr marL="87313" indent="-87313">
              <a:lnSpc>
                <a:spcPct val="120000"/>
              </a:lnSpc>
            </a:pPr>
            <a:r>
              <a:rPr kumimoji="1" lang="ja-JP" altLang="en-US" sz="1200" dirty="0">
                <a:solidFill>
                  <a:schemeClr val="tx1"/>
                </a:solidFill>
              </a:rPr>
              <a:t>　　　 ・コンサート、スポーツ等多目的な利用</a:t>
            </a: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 　　　・地域や大学による利用も検討</a:t>
            </a:r>
            <a:endParaRPr kumimoji="1" lang="en-US" altLang="ja-JP" sz="1200" dirty="0">
              <a:solidFill>
                <a:schemeClr val="tx1"/>
              </a:solidFill>
            </a:endParaRPr>
          </a:p>
          <a:p>
            <a:pPr marL="87313" indent="-87313">
              <a:lnSpc>
                <a:spcPct val="120000"/>
              </a:lnSpc>
              <a:spcBef>
                <a:spcPts val="600"/>
              </a:spcBef>
            </a:pPr>
            <a:endParaRPr kumimoji="1" lang="en-US" altLang="ja-JP" sz="1200" dirty="0">
              <a:solidFill>
                <a:schemeClr val="tx1"/>
              </a:solidFill>
            </a:endParaRPr>
          </a:p>
        </p:txBody>
      </p:sp>
      <p:sp>
        <p:nvSpPr>
          <p:cNvPr id="21" name="テキスト ボックス 20">
            <a:extLst>
              <a:ext uri="{FF2B5EF4-FFF2-40B4-BE49-F238E27FC236}">
                <a16:creationId xmlns:a16="http://schemas.microsoft.com/office/drawing/2014/main" id="{EA398E1D-30D8-4A9D-812B-71D123813375}"/>
              </a:ext>
            </a:extLst>
          </p:cNvPr>
          <p:cNvSpPr txBox="1"/>
          <p:nvPr/>
        </p:nvSpPr>
        <p:spPr>
          <a:xfrm>
            <a:off x="5981076" y="5397090"/>
            <a:ext cx="2687493" cy="226258"/>
          </a:xfrm>
          <a:prstGeom prst="rect">
            <a:avLst/>
          </a:prstGeom>
          <a:noFill/>
        </p:spPr>
        <p:txBody>
          <a:bodyPr wrap="square">
            <a:spAutoFit/>
          </a:bodyPr>
          <a:lstStyle/>
          <a:p>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検討中のイメージのため、今後変更になる可能性があります。</a:t>
            </a:r>
          </a:p>
        </p:txBody>
      </p:sp>
      <p:cxnSp>
        <p:nvCxnSpPr>
          <p:cNvPr id="28" name="直線コネクタ 27">
            <a:extLst>
              <a:ext uri="{FF2B5EF4-FFF2-40B4-BE49-F238E27FC236}">
                <a16:creationId xmlns:a16="http://schemas.microsoft.com/office/drawing/2014/main" id="{C71A09D3-9D9A-4938-A5DD-6C0B55340E52}"/>
              </a:ext>
            </a:extLst>
          </p:cNvPr>
          <p:cNvCxnSpPr>
            <a:cxnSpLocks/>
            <a:endCxn id="14" idx="1"/>
          </p:cNvCxnSpPr>
          <p:nvPr/>
        </p:nvCxnSpPr>
        <p:spPr>
          <a:xfrm flipV="1">
            <a:off x="1628273" y="3247827"/>
            <a:ext cx="2240642" cy="627132"/>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2483F11-DA19-4B6E-8FAD-D1C2FAD16422}"/>
              </a:ext>
            </a:extLst>
          </p:cNvPr>
          <p:cNvSpPr txBox="1"/>
          <p:nvPr/>
        </p:nvSpPr>
        <p:spPr>
          <a:xfrm>
            <a:off x="6215444" y="4728751"/>
            <a:ext cx="1279610" cy="200055"/>
          </a:xfrm>
          <a:prstGeom prst="rect">
            <a:avLst/>
          </a:prstGeom>
          <a:noFill/>
        </p:spPr>
        <p:txBody>
          <a:bodyPr wrap="square">
            <a:spAutoFit/>
          </a:bodyPr>
          <a:lstStyle/>
          <a:p>
            <a:r>
              <a:rPr lang="en-US" altLang="ja-JP" sz="700" dirty="0">
                <a:effectLst>
                  <a:glow rad="50800">
                    <a:schemeClr val="bg1"/>
                  </a:glow>
                </a:effectLst>
                <a:latin typeface="Meiryo UI" panose="020B0604030504040204" pitchFamily="50" charset="-128"/>
                <a:ea typeface="Meiryo UI" panose="020B0604030504040204" pitchFamily="50" charset="-128"/>
              </a:rPr>
              <a:t>C</a:t>
            </a:r>
            <a:r>
              <a:rPr lang="ja-JP" altLang="en-US" sz="700" dirty="0">
                <a:effectLst>
                  <a:glow rad="50800">
                    <a:schemeClr val="bg1"/>
                  </a:glow>
                </a:effectLst>
                <a:latin typeface="Meiryo UI" panose="020B0604030504040204" pitchFamily="50" charset="-128"/>
                <a:ea typeface="Meiryo UI" panose="020B0604030504040204" pitchFamily="50" charset="-128"/>
              </a:rPr>
              <a:t>地区（大阪市用地）</a:t>
            </a:r>
          </a:p>
        </p:txBody>
      </p:sp>
      <p:sp>
        <p:nvSpPr>
          <p:cNvPr id="36" name="テキスト ボックス 35">
            <a:extLst>
              <a:ext uri="{FF2B5EF4-FFF2-40B4-BE49-F238E27FC236}">
                <a16:creationId xmlns:a16="http://schemas.microsoft.com/office/drawing/2014/main" id="{74E62183-5911-45E6-BE92-9882C76722BD}"/>
              </a:ext>
            </a:extLst>
          </p:cNvPr>
          <p:cNvSpPr txBox="1"/>
          <p:nvPr/>
        </p:nvSpPr>
        <p:spPr>
          <a:xfrm>
            <a:off x="6381950" y="4146811"/>
            <a:ext cx="1279610" cy="200055"/>
          </a:xfrm>
          <a:prstGeom prst="rect">
            <a:avLst/>
          </a:prstGeom>
          <a:noFill/>
        </p:spPr>
        <p:txBody>
          <a:bodyPr wrap="square">
            <a:spAutoFit/>
          </a:bodyPr>
          <a:lstStyle/>
          <a:p>
            <a:r>
              <a:rPr lang="ja-JP" altLang="en-US" sz="700" dirty="0">
                <a:effectLst>
                  <a:glow rad="50800">
                    <a:schemeClr val="bg1"/>
                  </a:glow>
                </a:effectLst>
                <a:latin typeface="Meiryo UI" panose="020B0604030504040204" pitchFamily="50" charset="-128"/>
                <a:ea typeface="Meiryo UI" panose="020B0604030504040204" pitchFamily="50" charset="-128"/>
              </a:rPr>
              <a:t>新駅・駅ビル</a:t>
            </a:r>
          </a:p>
        </p:txBody>
      </p:sp>
    </p:spTree>
    <p:extLst>
      <p:ext uri="{BB962C8B-B14F-4D97-AF65-F5344CB8AC3E}">
        <p14:creationId xmlns:p14="http://schemas.microsoft.com/office/powerpoint/2010/main" val="192300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スライド番号プレースホルダー 4">
            <a:extLst>
              <a:ext uri="{FF2B5EF4-FFF2-40B4-BE49-F238E27FC236}">
                <a16:creationId xmlns:a16="http://schemas.microsoft.com/office/drawing/2014/main" id="{E89BAC1E-E8F0-7F79-94F2-47F4946935D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10</a:t>
            </a:fld>
            <a:endParaRPr kumimoji="1" lang="ja-JP" altLang="en-US" dirty="0"/>
          </a:p>
        </p:txBody>
      </p:sp>
      <p:sp>
        <p:nvSpPr>
          <p:cNvPr id="62" name="テキスト ボックス 61"/>
          <p:cNvSpPr txBox="1"/>
          <p:nvPr/>
        </p:nvSpPr>
        <p:spPr>
          <a:xfrm>
            <a:off x="84800" y="4594393"/>
            <a:ext cx="2784920"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１</a:t>
            </a:r>
            <a:r>
              <a:rPr kumimoji="1" lang="en-US" altLang="ja-JP" sz="1300" b="1" dirty="0">
                <a:solidFill>
                  <a:schemeClr val="bg1"/>
                </a:solidFill>
                <a:latin typeface="+mn-ea"/>
              </a:rPr>
              <a:t>.5</a:t>
            </a:r>
            <a:r>
              <a:rPr kumimoji="1" lang="ja-JP" altLang="en-US" sz="1300" b="1" dirty="0">
                <a:solidFill>
                  <a:schemeClr val="bg1"/>
                </a:solidFill>
              </a:rPr>
              <a:t>期キャンパス</a:t>
            </a:r>
            <a:endParaRPr kumimoji="1" lang="en-US" altLang="ja-JP" sz="1300" b="1" strike="sngStrike" dirty="0">
              <a:solidFill>
                <a:srgbClr val="FF0000"/>
              </a:solidFill>
            </a:endParaRPr>
          </a:p>
        </p:txBody>
      </p:sp>
      <p:pic>
        <p:nvPicPr>
          <p:cNvPr id="63" name="図 6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70773" y="5506719"/>
            <a:ext cx="1845252" cy="1157995"/>
          </a:xfrm>
          <a:prstGeom prst="rect">
            <a:avLst/>
          </a:prstGeom>
        </p:spPr>
      </p:pic>
      <p:sp>
        <p:nvSpPr>
          <p:cNvPr id="65" name="テキスト ボックス 64"/>
          <p:cNvSpPr txBox="1"/>
          <p:nvPr/>
        </p:nvSpPr>
        <p:spPr>
          <a:xfrm>
            <a:off x="6225653" y="4082770"/>
            <a:ext cx="2822939"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１</a:t>
            </a:r>
            <a:r>
              <a:rPr kumimoji="1" lang="ja-JP" altLang="en-US" sz="1300" b="1" dirty="0">
                <a:solidFill>
                  <a:schemeClr val="bg1"/>
                </a:solidFill>
              </a:rPr>
              <a:t>期キャンパス</a:t>
            </a:r>
            <a:endParaRPr kumimoji="1" lang="ja-JP" altLang="en-US" sz="1300" b="1" strike="sngStrike" dirty="0">
              <a:solidFill>
                <a:srgbClr val="FF0000"/>
              </a:solidFill>
            </a:endParaRPr>
          </a:p>
        </p:txBody>
      </p:sp>
      <p:sp>
        <p:nvSpPr>
          <p:cNvPr id="40" name="角丸四角形 39"/>
          <p:cNvSpPr/>
          <p:nvPr/>
        </p:nvSpPr>
        <p:spPr>
          <a:xfrm>
            <a:off x="214290" y="920860"/>
            <a:ext cx="8701110" cy="3006576"/>
          </a:xfrm>
          <a:prstGeom prst="roundRect">
            <a:avLst>
              <a:gd name="adj" fmla="val 902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lIns="72000" tIns="36000" rIns="36000" bIns="0" rtlCol="0" anchor="t">
            <a:spAutoFit/>
          </a:bodyPr>
          <a:lstStyle/>
          <a:p>
            <a:pPr marL="285750" indent="-285750" algn="just">
              <a:buFont typeface="Wingdings" panose="05000000000000000000" pitchFamily="2" charset="2"/>
              <a:buChar char="l"/>
            </a:pPr>
            <a:r>
              <a:rPr lang="ja-JP" altLang="en-US" sz="1400" dirty="0">
                <a:solidFill>
                  <a:schemeClr val="tx1"/>
                </a:solidFill>
                <a:latin typeface="+mn-ea"/>
              </a:rPr>
              <a:t>「知の拠点」として、当地区のイノベーション・コアを牽引し、大阪の発展に寄与する。</a:t>
            </a:r>
            <a:endParaRPr kumimoji="1" lang="en-US" altLang="ja-JP" sz="1400" dirty="0">
              <a:solidFill>
                <a:schemeClr val="tx1"/>
              </a:solidFill>
              <a:latin typeface="+mn-ea"/>
            </a:endParaRPr>
          </a:p>
          <a:p>
            <a:pPr algn="just">
              <a:spcBef>
                <a:spcPts val="600"/>
              </a:spcBef>
            </a:pPr>
            <a:r>
              <a:rPr lang="en-US" altLang="ja-JP" sz="1400" b="1" dirty="0">
                <a:solidFill>
                  <a:schemeClr val="tx1"/>
                </a:solidFill>
                <a:latin typeface="+mn-ea"/>
              </a:rPr>
              <a:t>《1</a:t>
            </a:r>
            <a:r>
              <a:rPr lang="ja-JP" altLang="en-US" sz="1400" b="1" dirty="0">
                <a:solidFill>
                  <a:schemeClr val="tx1"/>
                </a:solidFill>
                <a:latin typeface="+mn-ea"/>
              </a:rPr>
              <a:t>期キャンパス</a:t>
            </a:r>
            <a:r>
              <a:rPr lang="en-US" altLang="ja-JP" sz="1400" b="1" dirty="0">
                <a:solidFill>
                  <a:schemeClr val="tx1"/>
                </a:solidFill>
                <a:latin typeface="+mn-ea"/>
              </a:rPr>
              <a:t>》</a:t>
            </a:r>
          </a:p>
          <a:p>
            <a:pPr marL="285750" indent="-285750" algn="just">
              <a:buFont typeface="Wingdings" panose="05000000000000000000" pitchFamily="2" charset="2"/>
              <a:buChar char="l"/>
            </a:pPr>
            <a:r>
              <a:rPr lang="en-US" altLang="ja-JP" sz="1400" dirty="0">
                <a:solidFill>
                  <a:schemeClr val="tx1"/>
                </a:solidFill>
                <a:latin typeface="+mn-ea"/>
              </a:rPr>
              <a:t>2022</a:t>
            </a:r>
            <a:r>
              <a:rPr lang="ja-JP" altLang="en-US" sz="1400" dirty="0">
                <a:solidFill>
                  <a:schemeClr val="tx1"/>
                </a:solidFill>
                <a:latin typeface="+mn-ea"/>
              </a:rPr>
              <a:t>年</a:t>
            </a:r>
            <a:r>
              <a:rPr lang="en-US" altLang="ja-JP" sz="1400" dirty="0">
                <a:solidFill>
                  <a:schemeClr val="tx1"/>
                </a:solidFill>
                <a:latin typeface="+mn-ea"/>
              </a:rPr>
              <a:t>12</a:t>
            </a:r>
            <a:r>
              <a:rPr lang="ja-JP" altLang="en-US" sz="1400" dirty="0">
                <a:solidFill>
                  <a:schemeClr val="tx1"/>
                </a:solidFill>
                <a:latin typeface="+mn-ea"/>
              </a:rPr>
              <a:t>月から本格工事を開始、建設工事の完了、学部の移転等を経て、</a:t>
            </a:r>
            <a:r>
              <a:rPr lang="en-US" altLang="ja-JP" sz="1400" dirty="0">
                <a:solidFill>
                  <a:schemeClr val="tx1"/>
                </a:solidFill>
                <a:latin typeface="+mn-ea"/>
              </a:rPr>
              <a:t>2025</a:t>
            </a:r>
            <a:r>
              <a:rPr lang="ja-JP" altLang="en-US" sz="1400" dirty="0">
                <a:solidFill>
                  <a:schemeClr val="tx1"/>
                </a:solidFill>
                <a:latin typeface="+mn-ea"/>
              </a:rPr>
              <a:t>年秋の開設をめざす。</a:t>
            </a:r>
            <a:endParaRPr lang="en-US" altLang="ja-JP" sz="1400" dirty="0">
              <a:solidFill>
                <a:schemeClr val="tx1"/>
              </a:solidFill>
              <a:latin typeface="+mn-ea"/>
            </a:endParaRP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スマートシティへの取組として、学術研究のデータ利用などを想定した</a:t>
            </a:r>
            <a:r>
              <a:rPr lang="en-US" altLang="ja-JP" sz="1400" dirty="0">
                <a:solidFill>
                  <a:schemeClr val="tx1"/>
                </a:solidFill>
                <a:latin typeface="+mn-ea"/>
              </a:rPr>
              <a:t>IoT</a:t>
            </a:r>
            <a:r>
              <a:rPr lang="ja-JP" altLang="en-US" sz="1400" dirty="0">
                <a:solidFill>
                  <a:schemeClr val="tx1"/>
                </a:solidFill>
                <a:latin typeface="+mn-ea"/>
              </a:rPr>
              <a:t>化された空調・照明などの導入や、中浜下水処理場の下水処理水を空調の熱源やトイレ洗浄水の水源として活用する。</a:t>
            </a:r>
            <a:endParaRPr lang="en-US" altLang="ja-JP" sz="1400" dirty="0">
              <a:solidFill>
                <a:schemeClr val="tx1"/>
              </a:solidFill>
              <a:latin typeface="+mn-ea"/>
            </a:endParaRPr>
          </a:p>
          <a:p>
            <a:pPr algn="just">
              <a:spcBef>
                <a:spcPts val="600"/>
              </a:spcBef>
            </a:pPr>
            <a:r>
              <a:rPr lang="en-US" altLang="ja-JP" sz="1400" b="1" dirty="0">
                <a:solidFill>
                  <a:schemeClr val="tx1"/>
                </a:solidFill>
                <a:latin typeface="+mn-ea"/>
              </a:rPr>
              <a:t>《1.5</a:t>
            </a:r>
            <a:r>
              <a:rPr lang="ja-JP" altLang="en-US" sz="1400" b="1" dirty="0">
                <a:solidFill>
                  <a:schemeClr val="tx1"/>
                </a:solidFill>
                <a:latin typeface="+mn-ea"/>
              </a:rPr>
              <a:t>期キャンパス</a:t>
            </a:r>
            <a:r>
              <a:rPr lang="en-US" altLang="ja-JP" sz="1400" b="1" dirty="0">
                <a:solidFill>
                  <a:schemeClr val="tx1"/>
                </a:solidFill>
                <a:latin typeface="+mn-ea"/>
              </a:rPr>
              <a:t>》</a:t>
            </a:r>
            <a:endParaRPr lang="ja-JP" altLang="en-US" sz="1400" dirty="0">
              <a:solidFill>
                <a:schemeClr val="tx1"/>
              </a:solidFill>
              <a:latin typeface="+mn-ea"/>
            </a:endParaRP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新駅の整備や周辺開発とも歩調を合わせ、民間活力導入によりキャンパスの整備を進める。</a:t>
            </a: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民間企業、行政機関等と密接に連携することによって、都市シンクタンク機能や技術インキュベーション機能のさらなる充実を図り、大阪の都市課題の解決、産学連携、スタートアップ創出、イノベーションの誘発を図る。</a:t>
            </a:r>
            <a:endParaRPr lang="en-US" altLang="ja-JP" sz="1400" dirty="0">
              <a:solidFill>
                <a:schemeClr val="tx1"/>
              </a:solidFill>
              <a:latin typeface="+mn-ea"/>
            </a:endParaRP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なお、森之宮キャンパスの機能増進と相乗効果を期待できる施設整備の民間提案も求める。</a:t>
            </a:r>
          </a:p>
        </p:txBody>
      </p:sp>
      <p:sp>
        <p:nvSpPr>
          <p:cNvPr id="42" name="テキスト ボックス 41">
            <a:extLst>
              <a:ext uri="{FF2B5EF4-FFF2-40B4-BE49-F238E27FC236}">
                <a16:creationId xmlns:a16="http://schemas.microsoft.com/office/drawing/2014/main" id="{4E61E6E0-A5F8-F8F6-C261-CA560331F393}"/>
              </a:ext>
            </a:extLst>
          </p:cNvPr>
          <p:cNvSpPr txBox="1"/>
          <p:nvPr/>
        </p:nvSpPr>
        <p:spPr>
          <a:xfrm>
            <a:off x="7090753" y="6487671"/>
            <a:ext cx="1390800" cy="200055"/>
          </a:xfrm>
          <a:prstGeom prst="rect">
            <a:avLst/>
          </a:prstGeom>
          <a:noFill/>
        </p:spPr>
        <p:txBody>
          <a:bodyPr wrap="square" rtlCol="0">
            <a:spAutoFit/>
          </a:bodyPr>
          <a:lstStyle/>
          <a:p>
            <a:pPr algn="r"/>
            <a:r>
              <a:rPr kumimoji="1" lang="ja-JP" altLang="en-US" sz="700" dirty="0">
                <a:latin typeface="游明朝" panose="02020400000000000000" pitchFamily="18" charset="-128"/>
                <a:ea typeface="游明朝" panose="02020400000000000000" pitchFamily="18" charset="-128"/>
              </a:rPr>
              <a:t>出典：大阪公立大学</a:t>
            </a:r>
            <a:r>
              <a:rPr kumimoji="1" lang="en-US" altLang="ja-JP" sz="700" dirty="0">
                <a:latin typeface="游明朝" panose="02020400000000000000" pitchFamily="18" charset="-128"/>
                <a:ea typeface="游明朝" panose="02020400000000000000" pitchFamily="18" charset="-128"/>
              </a:rPr>
              <a:t>HP</a:t>
            </a:r>
          </a:p>
        </p:txBody>
      </p:sp>
      <p:grpSp>
        <p:nvGrpSpPr>
          <p:cNvPr id="2" name="グループ化 1"/>
          <p:cNvGrpSpPr>
            <a:grpSpLocks noChangeAspect="1"/>
          </p:cNvGrpSpPr>
          <p:nvPr/>
        </p:nvGrpSpPr>
        <p:grpSpPr>
          <a:xfrm>
            <a:off x="3022067" y="4094215"/>
            <a:ext cx="3180224" cy="2393522"/>
            <a:chOff x="6095999" y="4019879"/>
            <a:chExt cx="2380125" cy="1791346"/>
          </a:xfrm>
        </p:grpSpPr>
        <p:pic>
          <p:nvPicPr>
            <p:cNvPr id="34" name="図 33" descr="\\G0000sv0ns101\d11716$\doc\03）大阪城周辺エリア\1.大阪城東部地区\★マーケットサウンディング\2023年実施\01_募集要領\作業用\4e7c99ff-f8ac-4e52-938b-eafa3e1e4db6.png"/>
            <p:cNvPicPr/>
            <p:nvPr/>
          </p:nvPicPr>
          <p:blipFill rotWithShape="1">
            <a:blip r:embed="rId4" cstate="screen">
              <a:extLst>
                <a:ext uri="{28A0092B-C50C-407E-A947-70E740481C1C}">
                  <a14:useLocalDpi xmlns:a14="http://schemas.microsoft.com/office/drawing/2010/main"/>
                </a:ext>
              </a:extLst>
            </a:blip>
            <a:srcRect t="5990" b="5298"/>
            <a:stretch/>
          </p:blipFill>
          <p:spPr bwMode="auto">
            <a:xfrm>
              <a:off x="6095999" y="4019879"/>
              <a:ext cx="2380125" cy="1791346"/>
            </a:xfrm>
            <a:prstGeom prst="rect">
              <a:avLst/>
            </a:prstGeom>
            <a:noFill/>
            <a:ln>
              <a:noFill/>
            </a:ln>
            <a:extLst>
              <a:ext uri="{53640926-AAD7-44D8-BBD7-CCE9431645EC}">
                <a14:shadowObscured xmlns:a14="http://schemas.microsoft.com/office/drawing/2010/main"/>
              </a:ext>
            </a:extLst>
          </p:spPr>
        </p:pic>
        <p:pic>
          <p:nvPicPr>
            <p:cNvPr id="38" name="図 37"/>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10964"/>
            <a:stretch/>
          </p:blipFill>
          <p:spPr bwMode="auto">
            <a:xfrm>
              <a:off x="6444073" y="4348022"/>
              <a:ext cx="1897380" cy="1110615"/>
            </a:xfrm>
            <a:prstGeom prst="rect">
              <a:avLst/>
            </a:prstGeom>
            <a:ln>
              <a:noFill/>
            </a:ln>
            <a:extLst>
              <a:ext uri="{53640926-AAD7-44D8-BBD7-CCE9431645EC}">
                <a14:shadowObscured xmlns:a14="http://schemas.microsoft.com/office/drawing/2010/main"/>
              </a:ext>
            </a:extLst>
          </p:spPr>
        </p:pic>
        <p:sp>
          <p:nvSpPr>
            <p:cNvPr id="41" name="正方形/長方形 249"/>
            <p:cNvSpPr/>
            <p:nvPr/>
          </p:nvSpPr>
          <p:spPr>
            <a:xfrm>
              <a:off x="6453599" y="4357546"/>
              <a:ext cx="1783080" cy="1067435"/>
            </a:xfrm>
            <a:custGeom>
              <a:avLst/>
              <a:gdLst>
                <a:gd name="connsiteX0" fmla="*/ 0 w 1825625"/>
                <a:gd name="connsiteY0" fmla="*/ 0 h 987425"/>
                <a:gd name="connsiteX1" fmla="*/ 1825625 w 1825625"/>
                <a:gd name="connsiteY1" fmla="*/ 0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1202872 w 1825625"/>
                <a:gd name="connsiteY3" fmla="*/ 982436 h 987425"/>
                <a:gd name="connsiteX4" fmla="*/ 0 w 1825625"/>
                <a:gd name="connsiteY4" fmla="*/ 987425 h 987425"/>
                <a:gd name="connsiteX5" fmla="*/ 0 w 1825625"/>
                <a:gd name="connsiteY5" fmla="*/ 0 h 987425"/>
                <a:gd name="connsiteX0" fmla="*/ 0 w 1825625"/>
                <a:gd name="connsiteY0" fmla="*/ 0 h 1066857"/>
                <a:gd name="connsiteX1" fmla="*/ 1727653 w 1825625"/>
                <a:gd name="connsiteY1" fmla="*/ 2721 h 1066857"/>
                <a:gd name="connsiteX2" fmla="*/ 1825625 w 1825625"/>
                <a:gd name="connsiteY2" fmla="*/ 987425 h 1066857"/>
                <a:gd name="connsiteX3" fmla="*/ 1322614 w 1825625"/>
                <a:gd name="connsiteY3" fmla="*/ 1066800 h 1066857"/>
                <a:gd name="connsiteX4" fmla="*/ 1202872 w 1825625"/>
                <a:gd name="connsiteY4" fmla="*/ 982436 h 1066857"/>
                <a:gd name="connsiteX5" fmla="*/ 0 w 1825625"/>
                <a:gd name="connsiteY5" fmla="*/ 987425 h 1066857"/>
                <a:gd name="connsiteX6" fmla="*/ 0 w 1825625"/>
                <a:gd name="connsiteY6" fmla="*/ 0 h 1066857"/>
                <a:gd name="connsiteX0" fmla="*/ 0 w 1745857"/>
                <a:gd name="connsiteY0" fmla="*/ 0 h 1067191"/>
                <a:gd name="connsiteX1" fmla="*/ 1727653 w 1745857"/>
                <a:gd name="connsiteY1" fmla="*/ 2721 h 1067191"/>
                <a:gd name="connsiteX2" fmla="*/ 1681390 w 1745857"/>
                <a:gd name="connsiteY2" fmla="*/ 1060907 h 1067191"/>
                <a:gd name="connsiteX3" fmla="*/ 1322614 w 1745857"/>
                <a:gd name="connsiteY3" fmla="*/ 1066800 h 1067191"/>
                <a:gd name="connsiteX4" fmla="*/ 1202872 w 1745857"/>
                <a:gd name="connsiteY4" fmla="*/ 982436 h 1067191"/>
                <a:gd name="connsiteX5" fmla="*/ 0 w 1745857"/>
                <a:gd name="connsiteY5" fmla="*/ 987425 h 1067191"/>
                <a:gd name="connsiteX6" fmla="*/ 0 w 1745857"/>
                <a:gd name="connsiteY6" fmla="*/ 0 h 1067191"/>
                <a:gd name="connsiteX0" fmla="*/ 0 w 1754421"/>
                <a:gd name="connsiteY0" fmla="*/ 0 h 1067191"/>
                <a:gd name="connsiteX1" fmla="*/ 1727653 w 1754421"/>
                <a:gd name="connsiteY1" fmla="*/ 2721 h 1067191"/>
                <a:gd name="connsiteX2" fmla="*/ 1681390 w 1754421"/>
                <a:gd name="connsiteY2" fmla="*/ 1060907 h 1067191"/>
                <a:gd name="connsiteX3" fmla="*/ 1322614 w 1754421"/>
                <a:gd name="connsiteY3" fmla="*/ 1066800 h 1067191"/>
                <a:gd name="connsiteX4" fmla="*/ 1202872 w 1754421"/>
                <a:gd name="connsiteY4" fmla="*/ 982436 h 1067191"/>
                <a:gd name="connsiteX5" fmla="*/ 0 w 1754421"/>
                <a:gd name="connsiteY5" fmla="*/ 987425 h 1067191"/>
                <a:gd name="connsiteX6" fmla="*/ 0 w 1754421"/>
                <a:gd name="connsiteY6" fmla="*/ 0 h 1067191"/>
                <a:gd name="connsiteX0" fmla="*/ 0 w 1787973"/>
                <a:gd name="connsiteY0" fmla="*/ 0 h 1067191"/>
                <a:gd name="connsiteX1" fmla="*/ 1727653 w 1787973"/>
                <a:gd name="connsiteY1" fmla="*/ 2721 h 1067191"/>
                <a:gd name="connsiteX2" fmla="*/ 1681390 w 1787973"/>
                <a:gd name="connsiteY2" fmla="*/ 1060907 h 1067191"/>
                <a:gd name="connsiteX3" fmla="*/ 1322614 w 1787973"/>
                <a:gd name="connsiteY3" fmla="*/ 1066800 h 1067191"/>
                <a:gd name="connsiteX4" fmla="*/ 1202872 w 1787973"/>
                <a:gd name="connsiteY4" fmla="*/ 982436 h 1067191"/>
                <a:gd name="connsiteX5" fmla="*/ 0 w 1787973"/>
                <a:gd name="connsiteY5" fmla="*/ 987425 h 1067191"/>
                <a:gd name="connsiteX6" fmla="*/ 0 w 1787973"/>
                <a:gd name="connsiteY6" fmla="*/ 0 h 1067191"/>
                <a:gd name="connsiteX0" fmla="*/ 0 w 1783161"/>
                <a:gd name="connsiteY0" fmla="*/ 0 h 1067191"/>
                <a:gd name="connsiteX1" fmla="*/ 1727653 w 1783161"/>
                <a:gd name="connsiteY1" fmla="*/ 2721 h 1067191"/>
                <a:gd name="connsiteX2" fmla="*/ 1681390 w 1783161"/>
                <a:gd name="connsiteY2" fmla="*/ 1060907 h 1067191"/>
                <a:gd name="connsiteX3" fmla="*/ 1322614 w 1783161"/>
                <a:gd name="connsiteY3" fmla="*/ 1066800 h 1067191"/>
                <a:gd name="connsiteX4" fmla="*/ 1202872 w 1783161"/>
                <a:gd name="connsiteY4" fmla="*/ 982436 h 1067191"/>
                <a:gd name="connsiteX5" fmla="*/ 0 w 1783161"/>
                <a:gd name="connsiteY5" fmla="*/ 987425 h 1067191"/>
                <a:gd name="connsiteX6" fmla="*/ 0 w 1783161"/>
                <a:gd name="connsiteY6" fmla="*/ 0 h 106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161" h="1067191">
                  <a:moveTo>
                    <a:pt x="0" y="0"/>
                  </a:moveTo>
                  <a:lnTo>
                    <a:pt x="1727653" y="2721"/>
                  </a:lnTo>
                  <a:cubicBezTo>
                    <a:pt x="1860999" y="379930"/>
                    <a:pt x="1716754" y="727232"/>
                    <a:pt x="1681390" y="1060907"/>
                  </a:cubicBezTo>
                  <a:cubicBezTo>
                    <a:pt x="1510998" y="1058337"/>
                    <a:pt x="1493006" y="1069370"/>
                    <a:pt x="1322614" y="1066800"/>
                  </a:cubicBezTo>
                  <a:lnTo>
                    <a:pt x="1202872" y="982436"/>
                  </a:lnTo>
                  <a:lnTo>
                    <a:pt x="0" y="987425"/>
                  </a:lnTo>
                  <a:lnTo>
                    <a:pt x="0" y="0"/>
                  </a:lnTo>
                  <a:close/>
                </a:path>
              </a:pathLst>
            </a:cu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800" b="1" kern="10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45" name="正方形/長方形 44"/>
            <p:cNvSpPr/>
            <p:nvPr/>
          </p:nvSpPr>
          <p:spPr>
            <a:xfrm>
              <a:off x="6453599" y="4484546"/>
              <a:ext cx="575945" cy="511810"/>
            </a:xfrm>
            <a:prstGeom prst="rect">
              <a:avLst/>
            </a:prstGeom>
            <a:solidFill>
              <a:srgbClr val="C6D9F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800" b="1" kern="10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86" name="正方形/長方形 85"/>
            <p:cNvSpPr/>
            <p:nvPr/>
          </p:nvSpPr>
          <p:spPr>
            <a:xfrm>
              <a:off x="7029544" y="4659171"/>
              <a:ext cx="959905" cy="575945"/>
            </a:xfrm>
            <a:prstGeom prst="rect">
              <a:avLst/>
            </a:prstGeom>
            <a:noFill/>
            <a:ln w="19050" cmpd="dbl">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36000" numCol="1" spcCol="0" rtlCol="0" fromWordArt="0" anchor="ctr" anchorCtr="0" forceAA="0" compatLnSpc="1">
              <a:prstTxWarp prst="textNoShape">
                <a:avLst/>
              </a:prstTxWarp>
              <a:noAutofit/>
            </a:bodyPr>
            <a:lstStyle/>
            <a:p>
              <a:pPr algn="ctr">
                <a:spcAft>
                  <a:spcPts val="0"/>
                </a:spcAft>
              </a:pP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大阪公立大学</a:t>
              </a:r>
              <a:endParaRPr lang="ja-JP" sz="1050" kern="100" dirty="0">
                <a:effectLst/>
                <a:ea typeface="ＭＳ 明朝" panose="02020609040205080304" pitchFamily="17" charset="-128"/>
                <a:cs typeface="Times New Roman" panose="02020603050405020304" pitchFamily="18" charset="0"/>
              </a:endParaRPr>
            </a:p>
            <a:p>
              <a:pPr algn="ctr">
                <a:spcAft>
                  <a:spcPts val="0"/>
                </a:spcAft>
              </a:pP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森之宮キャンパス</a:t>
              </a:r>
              <a:r>
                <a:rPr 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１期</a:t>
              </a:r>
              <a:r>
                <a:rPr 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a:t>
              </a:r>
              <a:endParaRPr lang="ja-JP" sz="1050" kern="100" dirty="0">
                <a:effectLst/>
                <a:ea typeface="ＭＳ 明朝" panose="02020609040205080304" pitchFamily="17" charset="-128"/>
                <a:cs typeface="Times New Roman" panose="02020603050405020304" pitchFamily="18" charset="0"/>
              </a:endParaRPr>
            </a:p>
            <a:p>
              <a:pPr algn="ctr">
                <a:spcAft>
                  <a:spcPts val="0"/>
                </a:spcAft>
              </a:pPr>
              <a:r>
                <a:rPr lang="en-US" sz="200" b="1" kern="100" dirty="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ctr">
                <a:lnSpc>
                  <a:spcPts val="800"/>
                </a:lnSpc>
                <a:spcAft>
                  <a:spcPts val="0"/>
                </a:spcAft>
              </a:pPr>
              <a:r>
                <a:rPr lang="en-US" sz="800" b="1" kern="100" dirty="0">
                  <a:solidFill>
                    <a:srgbClr val="000000"/>
                  </a:solidFill>
                  <a:effectLst>
                    <a:glow rad="254000">
                      <a:schemeClr val="bg1"/>
                    </a:glow>
                  </a:effectLst>
                  <a:latin typeface="游ゴシック" panose="020B0400000000000000" pitchFamily="50" charset="-128"/>
                  <a:ea typeface="ＭＳ 明朝" panose="02020609040205080304" pitchFamily="17" charset="-128"/>
                  <a:cs typeface="Times New Roman" panose="02020603050405020304" pitchFamily="18" charset="0"/>
                </a:rPr>
                <a:t>2025</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年秋</a:t>
              </a: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開設</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予定</a:t>
              </a:r>
              <a:endParaRPr lang="ja-JP" sz="1050" kern="100" dirty="0">
                <a:effectLst/>
                <a:ea typeface="ＭＳ 明朝" panose="02020609040205080304" pitchFamily="17" charset="-128"/>
                <a:cs typeface="Times New Roman" panose="02020603050405020304" pitchFamily="18" charset="0"/>
              </a:endParaRPr>
            </a:p>
          </p:txBody>
        </p:sp>
      </p:grpSp>
      <p:cxnSp>
        <p:nvCxnSpPr>
          <p:cNvPr id="5" name="直線コネクタ 4"/>
          <p:cNvCxnSpPr>
            <a:cxnSpLocks/>
            <a:stCxn id="62" idx="3"/>
          </p:cNvCxnSpPr>
          <p:nvPr/>
        </p:nvCxnSpPr>
        <p:spPr>
          <a:xfrm>
            <a:off x="2869720" y="4735680"/>
            <a:ext cx="796075" cy="16776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3503677" y="4903443"/>
            <a:ext cx="798518" cy="327739"/>
          </a:xfrm>
          <a:prstGeom prst="rect">
            <a:avLst/>
          </a:prstGeom>
          <a:noFill/>
          <a:ln w="19050" cmpd="dbl">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36000" numCol="1" spcCol="0" rtlCol="0" fromWordArt="0" anchor="ctr" anchorCtr="0" forceAA="0" compatLnSpc="1">
            <a:prstTxWarp prst="textNoShape">
              <a:avLst/>
            </a:prstTxWarp>
            <a:noAutofit/>
          </a:bodyPr>
          <a:lstStyle/>
          <a:p>
            <a:pPr algn="ctr">
              <a:spcAft>
                <a:spcPts val="0"/>
              </a:spcAft>
            </a:pPr>
            <a:r>
              <a:rPr lang="en-US" alt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1.5</a:t>
            </a: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期</a:t>
            </a:r>
            <a:endParaRPr lang="en-US" alt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endParaRPr>
          </a:p>
          <a:p>
            <a:pPr algn="ctr">
              <a:spcAft>
                <a:spcPts val="0"/>
              </a:spcAft>
            </a:pP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キャンパス</a:t>
            </a:r>
            <a:endParaRPr lang="ja-JP" sz="1050" kern="100" dirty="0">
              <a:effectLst/>
              <a:ea typeface="ＭＳ 明朝" panose="02020609040205080304" pitchFamily="17" charset="-128"/>
              <a:cs typeface="Times New Roman" panose="02020603050405020304" pitchFamily="18" charset="0"/>
            </a:endParaRPr>
          </a:p>
        </p:txBody>
      </p:sp>
      <p:cxnSp>
        <p:nvCxnSpPr>
          <p:cNvPr id="114" name="直線コネクタ 113"/>
          <p:cNvCxnSpPr>
            <a:cxnSpLocks/>
          </p:cNvCxnSpPr>
          <p:nvPr/>
        </p:nvCxnSpPr>
        <p:spPr>
          <a:xfrm flipV="1">
            <a:off x="5454923" y="4224057"/>
            <a:ext cx="793590" cy="93805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参考２）関係者の開発構想</a:t>
            </a:r>
          </a:p>
        </p:txBody>
      </p:sp>
      <p:sp>
        <p:nvSpPr>
          <p:cNvPr id="117" name="正方形/長方形 116"/>
          <p:cNvSpPr/>
          <p:nvPr/>
        </p:nvSpPr>
        <p:spPr bwMode="gray">
          <a:xfrm>
            <a:off x="6217478" y="4335946"/>
            <a:ext cx="2865107" cy="1292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0" bIns="0" rtlCol="0" anchor="t" anchorCtr="0"/>
          <a:lstStyle/>
          <a:p>
            <a:pPr>
              <a:lnSpc>
                <a:spcPct val="120000"/>
              </a:lnSpc>
            </a:pPr>
            <a:r>
              <a:rPr kumimoji="1" lang="ja-JP" altLang="en-US" sz="1200" dirty="0">
                <a:solidFill>
                  <a:schemeClr val="tx1"/>
                </a:solidFill>
              </a:rPr>
              <a:t> 〇 キャンパス整備</a:t>
            </a:r>
            <a:endParaRPr kumimoji="1" lang="en-US" altLang="ja-JP" sz="1200" dirty="0">
              <a:solidFill>
                <a:schemeClr val="tx1"/>
              </a:solidFill>
            </a:endParaRPr>
          </a:p>
          <a:p>
            <a:pPr>
              <a:lnSpc>
                <a:spcPct val="120000"/>
              </a:lnSpc>
            </a:pPr>
            <a:r>
              <a:rPr kumimoji="1" lang="ja-JP" altLang="en-US" sz="1200" dirty="0">
                <a:solidFill>
                  <a:schemeClr val="tx1"/>
                </a:solidFill>
              </a:rPr>
              <a:t>　・全学基幹教育　</a:t>
            </a:r>
            <a:r>
              <a:rPr lang="ja-JP" altLang="en-US" sz="1200" dirty="0">
                <a:solidFill>
                  <a:schemeClr val="tx1"/>
                </a:solidFill>
              </a:rPr>
              <a:t>・文学研究科</a:t>
            </a:r>
            <a:endParaRPr lang="en-US" altLang="ja-JP" sz="1200" dirty="0">
              <a:solidFill>
                <a:schemeClr val="tx1"/>
              </a:solidFill>
            </a:endParaRPr>
          </a:p>
          <a:p>
            <a:pPr>
              <a:lnSpc>
                <a:spcPct val="120000"/>
              </a:lnSpc>
            </a:pPr>
            <a:r>
              <a:rPr lang="ja-JP" altLang="en-US" sz="1200" dirty="0">
                <a:solidFill>
                  <a:schemeClr val="tx1"/>
                </a:solidFill>
              </a:rPr>
              <a:t>　・ﾘﾊﾋﾞﾘﾃｰｼｮﾝ学研究科</a:t>
            </a:r>
          </a:p>
          <a:p>
            <a:pPr>
              <a:lnSpc>
                <a:spcPct val="120000"/>
              </a:lnSpc>
            </a:pPr>
            <a:r>
              <a:rPr lang="ja-JP" altLang="en-US" sz="1200" dirty="0">
                <a:solidFill>
                  <a:schemeClr val="tx1"/>
                </a:solidFill>
              </a:rPr>
              <a:t>　・</a:t>
            </a:r>
            <a:r>
              <a:rPr lang="ja-JP" altLang="en-US" sz="1100" dirty="0">
                <a:solidFill>
                  <a:schemeClr val="tx1"/>
                </a:solidFill>
              </a:rPr>
              <a:t>生活科学研究科</a:t>
            </a:r>
            <a:r>
              <a:rPr lang="en-US" altLang="ja-JP" sz="800" dirty="0">
                <a:solidFill>
                  <a:schemeClr val="tx1"/>
                </a:solidFill>
              </a:rPr>
              <a:t>(</a:t>
            </a:r>
            <a:r>
              <a:rPr lang="ja-JP" altLang="en-US" sz="800" dirty="0">
                <a:solidFill>
                  <a:schemeClr val="tx1"/>
                </a:solidFill>
              </a:rPr>
              <a:t>食栄養学ｺｰｽ</a:t>
            </a:r>
            <a:r>
              <a:rPr lang="en-US" altLang="ja-JP" sz="800" dirty="0">
                <a:solidFill>
                  <a:schemeClr val="tx1"/>
                </a:solidFill>
              </a:rPr>
              <a:t>)  </a:t>
            </a:r>
            <a:r>
              <a:rPr lang="ja-JP" altLang="en-US" sz="800" dirty="0">
                <a:solidFill>
                  <a:schemeClr val="tx1"/>
                </a:solidFill>
              </a:rPr>
              <a:t> </a:t>
            </a:r>
            <a:r>
              <a:rPr lang="ja-JP" altLang="en-US" sz="1100" dirty="0">
                <a:solidFill>
                  <a:schemeClr val="tx1"/>
                </a:solidFill>
              </a:rPr>
              <a:t>等</a:t>
            </a:r>
            <a:endParaRPr lang="en-US" altLang="ja-JP" sz="1100" dirty="0">
              <a:solidFill>
                <a:schemeClr val="tx1"/>
              </a:solidFill>
            </a:endParaRPr>
          </a:p>
        </p:txBody>
      </p:sp>
      <p:sp>
        <p:nvSpPr>
          <p:cNvPr id="118" name="正方形/長方形 117"/>
          <p:cNvSpPr/>
          <p:nvPr/>
        </p:nvSpPr>
        <p:spPr bwMode="gray">
          <a:xfrm>
            <a:off x="-12947" y="4944386"/>
            <a:ext cx="2969161" cy="104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a:lnSpc>
                <a:spcPct val="120000"/>
              </a:lnSpc>
            </a:pPr>
            <a:r>
              <a:rPr kumimoji="1" lang="ja-JP" altLang="en-US" sz="1200" dirty="0">
                <a:solidFill>
                  <a:schemeClr val="tx1"/>
                </a:solidFill>
              </a:rPr>
              <a:t> 〇 民間活力導入によるキャンパス整備</a:t>
            </a:r>
            <a:endParaRPr kumimoji="1" lang="en-US" altLang="ja-JP" sz="1200" dirty="0">
              <a:solidFill>
                <a:schemeClr val="tx1"/>
              </a:solidFill>
            </a:endParaRPr>
          </a:p>
          <a:p>
            <a:pPr>
              <a:lnSpc>
                <a:spcPct val="120000"/>
              </a:lnSpc>
            </a:pPr>
            <a:r>
              <a:rPr kumimoji="1" lang="ja-JP" altLang="en-US" sz="1200" dirty="0">
                <a:solidFill>
                  <a:schemeClr val="tx1"/>
                </a:solidFill>
              </a:rPr>
              <a:t>　・情報学研究科</a:t>
            </a:r>
            <a:endParaRPr kumimoji="1" lang="en-US" altLang="ja-JP" sz="1200" dirty="0">
              <a:solidFill>
                <a:schemeClr val="tx1"/>
              </a:solidFill>
            </a:endParaRPr>
          </a:p>
          <a:p>
            <a:pPr>
              <a:lnSpc>
                <a:spcPct val="120000"/>
              </a:lnSpc>
            </a:pPr>
            <a:r>
              <a:rPr kumimoji="1" lang="ja-JP" altLang="en-US" sz="1200" dirty="0">
                <a:solidFill>
                  <a:schemeClr val="tx1"/>
                </a:solidFill>
              </a:rPr>
              <a:t>　・都市シンクタンク機能</a:t>
            </a:r>
            <a:endParaRPr kumimoji="1" lang="en-US" altLang="ja-JP" sz="1200" dirty="0">
              <a:solidFill>
                <a:schemeClr val="tx1"/>
              </a:solidFill>
            </a:endParaRPr>
          </a:p>
          <a:p>
            <a:pPr>
              <a:lnSpc>
                <a:spcPct val="120000"/>
              </a:lnSpc>
            </a:pPr>
            <a:r>
              <a:rPr kumimoji="1" lang="ja-JP" altLang="en-US" sz="1200" dirty="0">
                <a:solidFill>
                  <a:schemeClr val="tx1"/>
                </a:solidFill>
              </a:rPr>
              <a:t>　・インキュベーション機能</a:t>
            </a:r>
            <a:endParaRPr kumimoji="1" lang="en-US" altLang="ja-JP" sz="1200" dirty="0">
              <a:solidFill>
                <a:schemeClr val="tx1"/>
              </a:solidFill>
            </a:endParaRPr>
          </a:p>
          <a:p>
            <a:pPr>
              <a:lnSpc>
                <a:spcPct val="120000"/>
              </a:lnSpc>
              <a:spcBef>
                <a:spcPts val="600"/>
              </a:spcBef>
            </a:pPr>
            <a:r>
              <a:rPr kumimoji="1" lang="ja-JP" altLang="en-US" sz="1200" dirty="0">
                <a:solidFill>
                  <a:schemeClr val="tx1"/>
                </a:solidFill>
              </a:rPr>
              <a:t> 〇 民間提案による施設整備</a:t>
            </a:r>
            <a:endParaRPr kumimoji="1" lang="en-US" altLang="ja-JP" sz="1200" dirty="0">
              <a:solidFill>
                <a:schemeClr val="tx1"/>
              </a:solidFill>
            </a:endParaRPr>
          </a:p>
          <a:p>
            <a:pPr marL="449263" indent="-449263">
              <a:lnSpc>
                <a:spcPct val="120000"/>
              </a:lnSpc>
            </a:pPr>
            <a:r>
              <a:rPr kumimoji="1" lang="ja-JP" altLang="en-US" sz="1200" dirty="0">
                <a:solidFill>
                  <a:schemeClr val="tx1"/>
                </a:solidFill>
              </a:rPr>
              <a:t> </a:t>
            </a:r>
            <a:endParaRPr kumimoji="1" lang="en-US" altLang="ja-JP" sz="1200" dirty="0">
              <a:solidFill>
                <a:schemeClr val="tx1"/>
              </a:solidFill>
            </a:endParaRPr>
          </a:p>
        </p:txBody>
      </p:sp>
      <p:sp>
        <p:nvSpPr>
          <p:cNvPr id="27" name="テキスト ボックス 26">
            <a:extLst>
              <a:ext uri="{FF2B5EF4-FFF2-40B4-BE49-F238E27FC236}">
                <a16:creationId xmlns:a16="http://schemas.microsoft.com/office/drawing/2014/main" id="{4D1954AD-6219-4C54-BED0-16D217E6598C}"/>
              </a:ext>
            </a:extLst>
          </p:cNvPr>
          <p:cNvSpPr txBox="1"/>
          <p:nvPr/>
        </p:nvSpPr>
        <p:spPr>
          <a:xfrm>
            <a:off x="224701" y="540000"/>
            <a:ext cx="7833449" cy="338554"/>
          </a:xfrm>
          <a:prstGeom prst="rect">
            <a:avLst/>
          </a:prstGeom>
          <a:noFill/>
        </p:spPr>
        <p:txBody>
          <a:bodyPr wrap="square" rtlCol="0">
            <a:spAutoFit/>
          </a:bodyPr>
          <a:lstStyle/>
          <a:p>
            <a:r>
              <a:rPr kumimoji="1" lang="en-US" altLang="ja-JP" sz="1600" b="1" dirty="0"/>
              <a:t>【</a:t>
            </a:r>
            <a:r>
              <a:rPr kumimoji="1" lang="ja-JP" altLang="en-US" sz="1600" b="1" dirty="0"/>
              <a:t>大阪公立大学の開発構想（案）</a:t>
            </a:r>
            <a:r>
              <a:rPr kumimoji="1" lang="en-US" altLang="ja-JP" sz="1600" b="1" dirty="0"/>
              <a:t>】</a:t>
            </a:r>
            <a:endParaRPr kumimoji="1" lang="en-US" altLang="ja-JP" sz="1600" b="1" dirty="0">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BEE7148-CDF6-A913-254D-6D93AF1BB660}"/>
              </a:ext>
            </a:extLst>
          </p:cNvPr>
          <p:cNvSpPr>
            <a:spLocks/>
          </p:cNvSpPr>
          <p:nvPr/>
        </p:nvSpPr>
        <p:spPr>
          <a:xfrm>
            <a:off x="4182200" y="4053373"/>
            <a:ext cx="891559"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800" b="1" kern="100" dirty="0">
                <a:solidFill>
                  <a:srgbClr val="00000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中浜下水処理場</a:t>
            </a:r>
            <a:endParaRPr lang="ja-JP" sz="1050" kern="100" dirty="0">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BDE391A2-C463-3F7D-C075-99E7F714066D}"/>
              </a:ext>
            </a:extLst>
          </p:cNvPr>
          <p:cNvSpPr txBox="1"/>
          <p:nvPr/>
        </p:nvSpPr>
        <p:spPr>
          <a:xfrm>
            <a:off x="6505245" y="5492089"/>
            <a:ext cx="1317836" cy="338554"/>
          </a:xfrm>
          <a:prstGeom prst="rect">
            <a:avLst/>
          </a:prstGeom>
          <a:noFill/>
        </p:spPr>
        <p:txBody>
          <a:bodyPr wrap="square">
            <a:spAutoFit/>
          </a:bodyPr>
          <a:lstStyle/>
          <a:p>
            <a:r>
              <a:rPr lang="ja-JP" altLang="en-US" sz="800" dirty="0">
                <a:effectLst>
                  <a:glow rad="50800">
                    <a:schemeClr val="bg1"/>
                  </a:glow>
                </a:effectLst>
                <a:latin typeface="Meiryo UI" panose="020B0604030504040204" pitchFamily="50" charset="-128"/>
                <a:ea typeface="Meiryo UI" panose="020B0604030504040204" pitchFamily="50" charset="-128"/>
              </a:rPr>
              <a:t>１期キャンパス</a:t>
            </a:r>
            <a:endParaRPr lang="en-US" altLang="ja-JP" sz="800" dirty="0">
              <a:effectLst>
                <a:glow rad="50800">
                  <a:schemeClr val="bg1"/>
                </a:glow>
              </a:effectLst>
              <a:latin typeface="Meiryo UI" panose="020B0604030504040204" pitchFamily="50" charset="-128"/>
              <a:ea typeface="Meiryo UI" panose="020B0604030504040204" pitchFamily="50" charset="-128"/>
            </a:endParaRPr>
          </a:p>
          <a:p>
            <a:r>
              <a:rPr lang="ja-JP" altLang="en-US" sz="800" dirty="0">
                <a:effectLst>
                  <a:glow rad="50800">
                    <a:schemeClr val="bg1"/>
                  </a:glow>
                </a:effectLst>
                <a:latin typeface="Meiryo UI" panose="020B0604030504040204" pitchFamily="50" charset="-128"/>
                <a:ea typeface="Meiryo UI" panose="020B0604030504040204" pitchFamily="50" charset="-128"/>
              </a:rPr>
              <a:t>（イメージ）</a:t>
            </a:r>
          </a:p>
        </p:txBody>
      </p:sp>
    </p:spTree>
    <p:extLst>
      <p:ext uri="{BB962C8B-B14F-4D97-AF65-F5344CB8AC3E}">
        <p14:creationId xmlns:p14="http://schemas.microsoft.com/office/powerpoint/2010/main" val="243554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スライド番号プレースホルダー 4">
            <a:extLst>
              <a:ext uri="{FF2B5EF4-FFF2-40B4-BE49-F238E27FC236}">
                <a16:creationId xmlns:a16="http://schemas.microsoft.com/office/drawing/2014/main" id="{E89BAC1E-E8F0-7F79-94F2-47F4946935D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11</a:t>
            </a:fld>
            <a:endParaRPr kumimoji="1" lang="ja-JP" altLang="en-US" dirty="0"/>
          </a:p>
        </p:txBody>
      </p:sp>
      <p:sp>
        <p:nvSpPr>
          <p:cNvPr id="116" name="正方形/長方形 115">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参考３）１．５期開発に関する検討経過</a:t>
            </a:r>
          </a:p>
        </p:txBody>
      </p:sp>
      <p:sp>
        <p:nvSpPr>
          <p:cNvPr id="27" name="テキスト ボックス 26">
            <a:extLst>
              <a:ext uri="{FF2B5EF4-FFF2-40B4-BE49-F238E27FC236}">
                <a16:creationId xmlns:a16="http://schemas.microsoft.com/office/drawing/2014/main" id="{4D1954AD-6219-4C54-BED0-16D217E6598C}"/>
              </a:ext>
            </a:extLst>
          </p:cNvPr>
          <p:cNvSpPr txBox="1"/>
          <p:nvPr/>
        </p:nvSpPr>
        <p:spPr>
          <a:xfrm>
            <a:off x="224701" y="540000"/>
            <a:ext cx="7833449" cy="338554"/>
          </a:xfrm>
          <a:prstGeom prst="rect">
            <a:avLst/>
          </a:prstGeom>
          <a:noFill/>
        </p:spPr>
        <p:txBody>
          <a:bodyPr wrap="square" rtlCol="0">
            <a:spAutoFit/>
          </a:bodyPr>
          <a:lstStyle/>
          <a:p>
            <a:r>
              <a:rPr kumimoji="1" lang="ja-JP" altLang="en-US" sz="1600" b="1" dirty="0">
                <a:solidFill>
                  <a:srgbClr val="0070C0"/>
                </a:solidFill>
              </a:rPr>
              <a:t>参考３）１．５期開発に関する検討経過</a:t>
            </a:r>
            <a:endParaRPr kumimoji="1" lang="en-US" altLang="ja-JP" sz="1600" b="1" dirty="0">
              <a:solidFill>
                <a:srgbClr val="0070C0"/>
              </a:solidFill>
              <a:latin typeface="游ゴシック" panose="020B0400000000000000" pitchFamily="50" charset="-128"/>
              <a:ea typeface="游ゴシック" panose="020B0400000000000000" pitchFamily="50" charset="-128"/>
            </a:endParaRPr>
          </a:p>
        </p:txBody>
      </p:sp>
      <p:graphicFrame>
        <p:nvGraphicFramePr>
          <p:cNvPr id="19" name="表 18">
            <a:extLst>
              <a:ext uri="{FF2B5EF4-FFF2-40B4-BE49-F238E27FC236}">
                <a16:creationId xmlns:a16="http://schemas.microsoft.com/office/drawing/2014/main" id="{129977CF-0C40-482E-82A3-272CBDD5F353}"/>
              </a:ext>
            </a:extLst>
          </p:cNvPr>
          <p:cNvGraphicFramePr>
            <a:graphicFrameLocks noGrp="1"/>
          </p:cNvGraphicFramePr>
          <p:nvPr>
            <p:extLst>
              <p:ext uri="{D42A27DB-BD31-4B8C-83A1-F6EECF244321}">
                <p14:modId xmlns:p14="http://schemas.microsoft.com/office/powerpoint/2010/main" val="2930078236"/>
              </p:ext>
            </p:extLst>
          </p:nvPr>
        </p:nvGraphicFramePr>
        <p:xfrm>
          <a:off x="629920" y="1016000"/>
          <a:ext cx="7913104" cy="5608319"/>
        </p:xfrm>
        <a:graphic>
          <a:graphicData uri="http://schemas.openxmlformats.org/drawingml/2006/table">
            <a:tbl>
              <a:tblPr firstRow="1" firstCol="1" bandRow="1">
                <a:tableStyleId>{5940675A-B579-460E-94D1-54222C63F5DA}</a:tableStyleId>
              </a:tblPr>
              <a:tblGrid>
                <a:gridCol w="620032">
                  <a:extLst>
                    <a:ext uri="{9D8B030D-6E8A-4147-A177-3AD203B41FA5}">
                      <a16:colId xmlns:a16="http://schemas.microsoft.com/office/drawing/2014/main" val="1565427804"/>
                    </a:ext>
                  </a:extLst>
                </a:gridCol>
                <a:gridCol w="461165">
                  <a:extLst>
                    <a:ext uri="{9D8B030D-6E8A-4147-A177-3AD203B41FA5}">
                      <a16:colId xmlns:a16="http://schemas.microsoft.com/office/drawing/2014/main" val="2281154600"/>
                    </a:ext>
                  </a:extLst>
                </a:gridCol>
                <a:gridCol w="6831907">
                  <a:extLst>
                    <a:ext uri="{9D8B030D-6E8A-4147-A177-3AD203B41FA5}">
                      <a16:colId xmlns:a16="http://schemas.microsoft.com/office/drawing/2014/main" val="2228194342"/>
                    </a:ext>
                  </a:extLst>
                </a:gridCol>
              </a:tblGrid>
              <a:tr h="237133">
                <a:tc gridSpan="2">
                  <a:txBody>
                    <a:bodyPr/>
                    <a:lstStyle/>
                    <a:p>
                      <a:pPr algn="ctr">
                        <a:lnSpc>
                          <a:spcPts val="1600"/>
                        </a:lnSpc>
                        <a:spcBef>
                          <a:spcPts val="120"/>
                        </a:spcBef>
                        <a:spcAft>
                          <a:spcPts val="0"/>
                        </a:spcAft>
                      </a:pPr>
                      <a:r>
                        <a:rPr kumimoji="0" lang="ja-JP" sz="1400" b="1" i="0" u="none" strike="noStrike" kern="1200" cap="none" normalizeH="0" baseline="0" dirty="0">
                          <a:ln>
                            <a:noFill/>
                          </a:ln>
                          <a:solidFill>
                            <a:schemeClr val="tx1"/>
                          </a:solidFill>
                          <a:effectLst/>
                          <a:latin typeface="+mn-ea"/>
                          <a:ea typeface="+mn-ea"/>
                          <a:cs typeface="+mn-cs"/>
                        </a:rPr>
                        <a:t>時　期</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c hMerge="1">
                  <a:txBody>
                    <a:bodyPr/>
                    <a:lstStyle/>
                    <a:p>
                      <a:pPr algn="ctr">
                        <a:lnSpc>
                          <a:spcPts val="1600"/>
                        </a:lnSpc>
                        <a:spcBef>
                          <a:spcPts val="120"/>
                        </a:spcBef>
                        <a:spcAft>
                          <a:spcPts val="0"/>
                        </a:spcAft>
                      </a:pPr>
                      <a:endParaRPr lang="ja-JP" sz="1000" b="0" dirty="0">
                        <a:solidFill>
                          <a:schemeClr val="bg1"/>
                        </a:solidFill>
                        <a:effectLst/>
                        <a:latin typeface="HGｺﾞｼｯｸE" panose="020B0909000000000000" pitchFamily="49" charset="-128"/>
                        <a:ea typeface="HGｺﾞｼｯｸE" panose="020B0909000000000000" pitchFamily="49" charset="-128"/>
                        <a:cs typeface="ＭＳ Ｐゴシック" panose="020B0600070205080204" pitchFamily="50" charset="-128"/>
                      </a:endParaRPr>
                    </a:p>
                  </a:txBody>
                  <a:tcPr marL="0" marR="0" marT="0" marB="0">
                    <a:solidFill>
                      <a:schemeClr val="bg1">
                        <a:lumMod val="75000"/>
                      </a:schemeClr>
                    </a:solidFill>
                  </a:tcPr>
                </a:tc>
                <a:tc>
                  <a:txBody>
                    <a:bodyPr/>
                    <a:lstStyle/>
                    <a:p>
                      <a:pPr algn="ctr">
                        <a:lnSpc>
                          <a:spcPts val="1600"/>
                        </a:lnSpc>
                        <a:spcBef>
                          <a:spcPts val="120"/>
                        </a:spcBef>
                        <a:spcAft>
                          <a:spcPts val="0"/>
                        </a:spcAft>
                      </a:pPr>
                      <a:r>
                        <a:rPr kumimoji="0" lang="ja-JP" sz="1400" b="1" i="0" u="none" strike="noStrike" kern="1200" cap="none" normalizeH="0" baseline="0" dirty="0">
                          <a:ln>
                            <a:noFill/>
                          </a:ln>
                          <a:solidFill>
                            <a:schemeClr val="tx1"/>
                          </a:solidFill>
                          <a:effectLst/>
                          <a:latin typeface="+mn-ea"/>
                          <a:ea typeface="+mn-ea"/>
                          <a:cs typeface="+mn-cs"/>
                        </a:rPr>
                        <a:t>内　容</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44019270"/>
                  </a:ext>
                </a:extLst>
              </a:tr>
              <a:tr h="483416">
                <a:tc>
                  <a:txBody>
                    <a:bodyPr/>
                    <a:lstStyle/>
                    <a:p>
                      <a:pPr marL="0" marR="26670" lvl="0" indent="0" algn="ctr" defTabSz="914400" rtl="0" eaLnBrk="1" fontAlgn="auto" latinLnBrk="0" hangingPunct="1">
                        <a:lnSpc>
                          <a:spcPts val="1600"/>
                        </a:lnSpc>
                        <a:spcBef>
                          <a:spcPts val="120"/>
                        </a:spcBef>
                        <a:spcAft>
                          <a:spcPts val="0"/>
                        </a:spcAft>
                        <a:buClrTx/>
                        <a:buSzTx/>
                        <a:buFontTx/>
                        <a:buNone/>
                        <a:tabLst/>
                        <a:defRPr/>
                      </a:pPr>
                      <a:r>
                        <a:rPr lang="en-US" altLang="ja-JP" sz="1400" b="0" dirty="0">
                          <a:effectLst/>
                          <a:latin typeface="+mn-ea"/>
                          <a:ea typeface="+mn-ea"/>
                          <a:cs typeface="ＭＳ Ｐゴシック" panose="020B0600070205080204" pitchFamily="50" charset="-128"/>
                        </a:rPr>
                        <a:t>2019</a:t>
                      </a:r>
                      <a:r>
                        <a:rPr lang="ja-JP" altLang="en-US" sz="1400" b="0" dirty="0">
                          <a:effectLst/>
                          <a:latin typeface="+mn-ea"/>
                          <a:ea typeface="+mn-ea"/>
                          <a:cs typeface="ＭＳ Ｐゴシック" panose="020B0600070205080204" pitchFamily="50" charset="-128"/>
                        </a:rPr>
                        <a:t>年</a:t>
                      </a:r>
                      <a:endParaRPr lang="ja-JP" altLang="ja-JP" sz="1400" b="0" dirty="0">
                        <a:effectLst/>
                        <a:latin typeface="+mn-ea"/>
                        <a:ea typeface="+mn-ea"/>
                        <a:cs typeface="ＭＳ Ｐゴシック" panose="020B0600070205080204" pitchFamily="50" charset="-128"/>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12</a:t>
                      </a:r>
                      <a:r>
                        <a:rPr kumimoji="1" lang="ja-JP" altLang="en-US" sz="1400" b="0" kern="1200" dirty="0">
                          <a:solidFill>
                            <a:schemeClr val="tx1"/>
                          </a:solidFill>
                          <a:effectLst/>
                          <a:latin typeface="+mn-ea"/>
                          <a:ea typeface="+mn-ea"/>
                          <a:cs typeface="+mn-cs"/>
                        </a:rPr>
                        <a:t>月</a:t>
                      </a: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altLang="en-US" sz="1400" b="1" dirty="0">
                          <a:effectLst/>
                          <a:latin typeface="+mn-ea"/>
                          <a:ea typeface="+mn-ea"/>
                          <a:cs typeface="ＭＳ Ｐゴシック" panose="020B0600070205080204" pitchFamily="50" charset="-128"/>
                        </a:rPr>
                        <a:t>「大阪城東部地区まちづくり検討会」設置</a:t>
                      </a:r>
                      <a:r>
                        <a:rPr lang="ja-JP" altLang="en-US" sz="1200" b="0" kern="1200" dirty="0">
                          <a:effectLst/>
                          <a:latin typeface="+mn-ea"/>
                          <a:ea typeface="+mn-ea"/>
                        </a:rPr>
                        <a:t>（大阪府・大阪市・公立大学法人大阪・</a:t>
                      </a:r>
                      <a:endParaRPr lang="en-US" altLang="ja-JP" sz="1200" b="0" kern="1200" dirty="0">
                        <a:effectLst/>
                        <a:latin typeface="+mn-ea"/>
                        <a:ea typeface="+mn-ea"/>
                      </a:endParaRPr>
                    </a:p>
                    <a:p>
                      <a:pPr marL="0">
                        <a:lnSpc>
                          <a:spcPct val="100000"/>
                        </a:lnSpc>
                        <a:spcBef>
                          <a:spcPts val="120"/>
                        </a:spcBef>
                        <a:spcAft>
                          <a:spcPts val="0"/>
                        </a:spcAft>
                      </a:pPr>
                      <a:r>
                        <a:rPr lang="ja-JP" altLang="en-US" sz="1200" b="0" kern="1200" dirty="0">
                          <a:effectLst/>
                          <a:latin typeface="+mn-ea"/>
                          <a:ea typeface="+mn-ea"/>
                        </a:rPr>
                        <a:t>　</a:t>
                      </a:r>
                      <a:r>
                        <a:rPr lang="en-US" altLang="ja-JP" sz="1200" b="0" kern="1200" dirty="0">
                          <a:effectLst/>
                          <a:latin typeface="+mn-ea"/>
                          <a:ea typeface="+mn-ea"/>
                        </a:rPr>
                        <a:t>Osaka Metro</a:t>
                      </a:r>
                      <a:r>
                        <a:rPr lang="ja-JP" altLang="en-US" sz="1200" b="0" kern="1200" dirty="0">
                          <a:effectLst/>
                          <a:latin typeface="+mn-ea"/>
                          <a:ea typeface="+mn-ea"/>
                        </a:rPr>
                        <a:t>・</a:t>
                      </a:r>
                      <a:r>
                        <a:rPr lang="en-US" altLang="ja-JP" sz="1200" b="0" kern="1200" dirty="0">
                          <a:effectLst/>
                          <a:latin typeface="+mn-ea"/>
                          <a:ea typeface="+mn-ea"/>
                        </a:rPr>
                        <a:t>UR</a:t>
                      </a:r>
                      <a:r>
                        <a:rPr lang="ja-JP" altLang="en-US" sz="1200" b="0" kern="1200" dirty="0">
                          <a:effectLst/>
                          <a:latin typeface="+mn-ea"/>
                          <a:ea typeface="+mn-ea"/>
                        </a:rPr>
                        <a:t>都市機構・</a:t>
                      </a:r>
                      <a:r>
                        <a:rPr lang="en-US" altLang="ja-JP" sz="1200" b="0" kern="1200" dirty="0">
                          <a:effectLst/>
                          <a:latin typeface="+mn-ea"/>
                          <a:ea typeface="+mn-ea"/>
                        </a:rPr>
                        <a:t>JR</a:t>
                      </a:r>
                      <a:r>
                        <a:rPr lang="ja-JP" altLang="en-US" sz="1200" b="0" kern="1200">
                          <a:effectLst/>
                          <a:latin typeface="+mn-ea"/>
                          <a:ea typeface="+mn-ea"/>
                        </a:rPr>
                        <a:t>西日本・学識経験者）</a:t>
                      </a:r>
                      <a:endParaRPr lang="ja-JP" sz="1400" b="1"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61282856"/>
                  </a:ext>
                </a:extLst>
              </a:tr>
              <a:tr h="269996">
                <a:tc rowSpan="3">
                  <a:txBody>
                    <a:bodyPr/>
                    <a:lstStyle/>
                    <a:p>
                      <a:pPr marL="0" marR="26670" lvl="0" indent="0" algn="ctr" defTabSz="914400" rtl="0" eaLnBrk="1" fontAlgn="auto" latinLnBrk="0" hangingPunct="1">
                        <a:lnSpc>
                          <a:spcPts val="1600"/>
                        </a:lnSpc>
                        <a:spcBef>
                          <a:spcPts val="120"/>
                        </a:spcBef>
                        <a:spcAft>
                          <a:spcPts val="0"/>
                        </a:spcAft>
                        <a:buClrTx/>
                        <a:buSzTx/>
                        <a:buFontTx/>
                        <a:buNone/>
                        <a:tabLst/>
                        <a:defRPr/>
                      </a:pPr>
                      <a:r>
                        <a:rPr lang="en-US" altLang="ja-JP" sz="1400" b="0" kern="1200" dirty="0">
                          <a:effectLst/>
                          <a:latin typeface="+mn-ea"/>
                          <a:ea typeface="+mn-ea"/>
                        </a:rPr>
                        <a:t>2020</a:t>
                      </a:r>
                      <a:r>
                        <a:rPr lang="ja-JP" altLang="en-US" sz="1400" b="0" kern="1200" dirty="0">
                          <a:effectLst/>
                          <a:latin typeface="+mn-ea"/>
                          <a:ea typeface="+mn-ea"/>
                        </a:rPr>
                        <a:t>年</a:t>
                      </a:r>
                      <a:endParaRPr lang="ja-JP" altLang="ja-JP" sz="1400" b="0" dirty="0">
                        <a:effectLst/>
                        <a:latin typeface="+mn-ea"/>
                        <a:ea typeface="+mn-ea"/>
                        <a:cs typeface="ＭＳ Ｐゴシック" panose="020B0600070205080204" pitchFamily="50" charset="-128"/>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1</a:t>
                      </a:r>
                      <a:r>
                        <a:rPr kumimoji="1" lang="ja-JP" altLang="en-US" sz="1400" b="0" kern="1200" dirty="0">
                          <a:solidFill>
                            <a:schemeClr val="tx1"/>
                          </a:solidFill>
                          <a:effectLst/>
                          <a:latin typeface="+mn-ea"/>
                          <a:ea typeface="+mn-ea"/>
                          <a:cs typeface="+mn-cs"/>
                        </a:rPr>
                        <a:t>月</a:t>
                      </a: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altLang="en-US" sz="1400" b="1" kern="1200" dirty="0">
                          <a:effectLst/>
                          <a:latin typeface="+mn-ea"/>
                          <a:ea typeface="+mn-ea"/>
                        </a:rPr>
                        <a:t>「新大学基本構想」策定</a:t>
                      </a:r>
                      <a:r>
                        <a:rPr lang="ja-JP" altLang="en-US" sz="1200" b="0" kern="1200" dirty="0">
                          <a:effectLst/>
                          <a:latin typeface="+mn-ea"/>
                          <a:ea typeface="+mn-ea"/>
                        </a:rPr>
                        <a:t>（大阪府・大阪市・公立大学法人大阪）</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65949226"/>
                  </a:ext>
                </a:extLst>
              </a:tr>
              <a:tr h="269996">
                <a:tc vMerge="1">
                  <a:txBody>
                    <a:bodyPr/>
                    <a:lstStyle/>
                    <a:p>
                      <a:pPr marL="0" marR="26670" lvl="0" indent="0" algn="ctr" defTabSz="914400" rtl="0" eaLnBrk="1" fontAlgn="auto" latinLnBrk="0" hangingPunct="1">
                        <a:lnSpc>
                          <a:spcPts val="1600"/>
                        </a:lnSpc>
                        <a:spcBef>
                          <a:spcPts val="120"/>
                        </a:spcBef>
                        <a:spcAft>
                          <a:spcPts val="0"/>
                        </a:spcAft>
                        <a:buClrTx/>
                        <a:buSzTx/>
                        <a:buFontTx/>
                        <a:buNone/>
                        <a:tabLst/>
                        <a:defRPr/>
                      </a:pPr>
                      <a:endParaRPr lang="ja-JP" altLang="ja-JP" sz="1400" b="0" dirty="0">
                        <a:effectLst/>
                        <a:latin typeface="+mn-ea"/>
                        <a:ea typeface="+mn-ea"/>
                        <a:cs typeface="ＭＳ Ｐゴシック" panose="020B0600070205080204" pitchFamily="50" charset="-128"/>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rowSpan="2">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9</a:t>
                      </a:r>
                      <a:r>
                        <a:rPr kumimoji="1" lang="ja-JP" altLang="en-US" sz="1400" b="0" kern="1200" dirty="0">
                          <a:solidFill>
                            <a:schemeClr val="tx1"/>
                          </a:solidFill>
                          <a:effectLst/>
                          <a:latin typeface="+mn-ea"/>
                          <a:ea typeface="+mn-ea"/>
                          <a:cs typeface="+mn-cs"/>
                        </a:rPr>
                        <a:t>月</a:t>
                      </a: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sz="1400" b="1" kern="1200" dirty="0">
                          <a:effectLst/>
                          <a:latin typeface="+mn-ea"/>
                          <a:ea typeface="+mn-ea"/>
                        </a:rPr>
                        <a:t>「大阪城東部地区のまちづくりの方向性」策定</a:t>
                      </a:r>
                      <a:r>
                        <a:rPr lang="ja-JP" sz="1200" b="0" kern="1200" dirty="0">
                          <a:effectLst/>
                          <a:latin typeface="+mn-ea"/>
                          <a:ea typeface="+mn-ea"/>
                        </a:rPr>
                        <a:t>（</a:t>
                      </a:r>
                      <a:r>
                        <a:rPr lang="ja-JP" altLang="en-US" sz="1200" b="0" kern="1200" dirty="0">
                          <a:effectLst/>
                          <a:latin typeface="+mn-ea"/>
                          <a:ea typeface="+mn-ea"/>
                        </a:rPr>
                        <a:t>大阪</a:t>
                      </a:r>
                      <a:r>
                        <a:rPr lang="ja-JP" sz="1200" b="0" kern="1200" dirty="0">
                          <a:effectLst/>
                          <a:latin typeface="+mn-ea"/>
                          <a:ea typeface="+mn-ea"/>
                        </a:rPr>
                        <a:t>府･</a:t>
                      </a:r>
                      <a:r>
                        <a:rPr lang="ja-JP" altLang="en-US" sz="1200" b="0" kern="1200" dirty="0">
                          <a:effectLst/>
                          <a:latin typeface="+mn-ea"/>
                          <a:ea typeface="+mn-ea"/>
                        </a:rPr>
                        <a:t>大阪</a:t>
                      </a:r>
                      <a:r>
                        <a:rPr lang="ja-JP" sz="1200" b="0" kern="1200" dirty="0">
                          <a:effectLst/>
                          <a:latin typeface="+mn-ea"/>
                          <a:ea typeface="+mn-ea"/>
                        </a:rPr>
                        <a:t>市）</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91235611"/>
                  </a:ext>
                </a:extLst>
              </a:tr>
              <a:tr h="269996">
                <a:tc vMerge="1">
                  <a:txBody>
                    <a:bodyPr/>
                    <a:lstStyle/>
                    <a:p>
                      <a:pPr marR="26670" algn="ctr">
                        <a:lnSpc>
                          <a:spcPts val="1600"/>
                        </a:lnSpc>
                        <a:spcBef>
                          <a:spcPts val="120"/>
                        </a:spcBef>
                        <a:spcAft>
                          <a:spcPts val="0"/>
                        </a:spcAft>
                      </a:pPr>
                      <a:endParaRPr lang="ja-JP" sz="10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tc>
                <a:tc vMerge="1">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en-US"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sz="1400" b="1" kern="1200" dirty="0">
                          <a:effectLst/>
                          <a:latin typeface="+mn-ea"/>
                          <a:ea typeface="+mn-ea"/>
                        </a:rPr>
                        <a:t>「都市再生緊急整備地域」に</a:t>
                      </a:r>
                      <a:r>
                        <a:rPr lang="ja-JP" altLang="en-US" sz="1400" b="1" kern="1200" dirty="0">
                          <a:effectLst/>
                          <a:latin typeface="+mn-ea"/>
                          <a:ea typeface="+mn-ea"/>
                        </a:rPr>
                        <a:t>追加</a:t>
                      </a:r>
                      <a:r>
                        <a:rPr lang="ja-JP" sz="1400" b="1" kern="1200" dirty="0">
                          <a:effectLst/>
                          <a:latin typeface="+mn-ea"/>
                          <a:ea typeface="+mn-ea"/>
                        </a:rPr>
                        <a:t>指定</a:t>
                      </a:r>
                      <a:endParaRPr lang="ja-JP" sz="1400" b="1"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23347792"/>
                  </a:ext>
                </a:extLst>
              </a:tr>
              <a:tr h="269996">
                <a:tc>
                  <a:txBody>
                    <a:bodyPr/>
                    <a:lstStyle/>
                    <a:p>
                      <a:pPr algn="ctr">
                        <a:lnSpc>
                          <a:spcPct val="100000"/>
                        </a:lnSpc>
                        <a:spcBef>
                          <a:spcPts val="120"/>
                        </a:spcBef>
                        <a:spcAft>
                          <a:spcPts val="0"/>
                        </a:spcAft>
                      </a:pPr>
                      <a:r>
                        <a:rPr lang="en-US" altLang="ja-JP" sz="1400" b="0" kern="1200" dirty="0">
                          <a:effectLst/>
                          <a:latin typeface="+mn-ea"/>
                          <a:ea typeface="+mn-ea"/>
                        </a:rPr>
                        <a:t>2021</a:t>
                      </a:r>
                      <a:r>
                        <a:rPr lang="ja-JP" sz="1400" b="0" kern="1200" dirty="0">
                          <a:effectLst/>
                          <a:latin typeface="+mn-ea"/>
                          <a:ea typeface="+mn-ea"/>
                        </a:rPr>
                        <a:t>年</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9</a:t>
                      </a:r>
                      <a:r>
                        <a:rPr kumimoji="1" lang="ja-JP" altLang="ja-JP" sz="1400" b="0" kern="1200" dirty="0">
                          <a:solidFill>
                            <a:schemeClr val="tx1"/>
                          </a:solidFill>
                          <a:effectLst/>
                          <a:latin typeface="+mn-ea"/>
                          <a:ea typeface="+mn-ea"/>
                          <a:cs typeface="+mn-cs"/>
                        </a:rPr>
                        <a:t>月</a:t>
                      </a:r>
                      <a:endParaRPr kumimoji="1" lang="ja-JP" altLang="en-US"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1400" b="1" kern="1200" dirty="0">
                          <a:effectLst/>
                          <a:latin typeface="+mn-ea"/>
                          <a:ea typeface="+mn-ea"/>
                        </a:rPr>
                        <a:t>「森之宮北</a:t>
                      </a:r>
                      <a:r>
                        <a:rPr lang="ja-JP" sz="1400" b="1" kern="1200" dirty="0" err="1">
                          <a:effectLst/>
                          <a:latin typeface="+mn-ea"/>
                          <a:ea typeface="+mn-ea"/>
                        </a:rPr>
                        <a:t>地区地区</a:t>
                      </a:r>
                      <a:r>
                        <a:rPr lang="ja-JP" sz="1400" b="1" kern="1200" dirty="0">
                          <a:effectLst/>
                          <a:latin typeface="+mn-ea"/>
                          <a:ea typeface="+mn-ea"/>
                        </a:rPr>
                        <a:t>計画」の都市計画決定</a:t>
                      </a:r>
                      <a:r>
                        <a:rPr lang="ja-JP" sz="1200" b="0" kern="1200" dirty="0">
                          <a:effectLst/>
                          <a:latin typeface="+mn-ea"/>
                          <a:ea typeface="+mn-ea"/>
                        </a:rPr>
                        <a:t>（</a:t>
                      </a:r>
                      <a:r>
                        <a:rPr lang="ja-JP" altLang="en-US" sz="1200" b="0" kern="1200" dirty="0">
                          <a:effectLst/>
                          <a:latin typeface="+mn-ea"/>
                          <a:ea typeface="+mn-ea"/>
                        </a:rPr>
                        <a:t>大阪</a:t>
                      </a:r>
                      <a:r>
                        <a:rPr lang="ja-JP" sz="1200" b="0" kern="1200" dirty="0">
                          <a:effectLst/>
                          <a:latin typeface="+mn-ea"/>
                          <a:ea typeface="+mn-ea"/>
                        </a:rPr>
                        <a:t>市）</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71378978"/>
                  </a:ext>
                </a:extLst>
              </a:tr>
              <a:tr h="269996">
                <a:tc rowSpan="4">
                  <a:txBody>
                    <a:bodyPr/>
                    <a:lstStyle/>
                    <a:p>
                      <a:pPr algn="ctr">
                        <a:lnSpc>
                          <a:spcPct val="100000"/>
                        </a:lnSpc>
                        <a:spcBef>
                          <a:spcPts val="120"/>
                        </a:spcBef>
                        <a:spcAft>
                          <a:spcPts val="0"/>
                        </a:spcAft>
                      </a:pPr>
                      <a:r>
                        <a:rPr lang="en-US" altLang="ja-JP" sz="1400" b="0" kern="1200" dirty="0">
                          <a:effectLst/>
                          <a:latin typeface="+mn-ea"/>
                          <a:ea typeface="+mn-ea"/>
                        </a:rPr>
                        <a:t>2022</a:t>
                      </a:r>
                      <a:r>
                        <a:rPr lang="ja-JP" sz="1400" b="0" kern="1200" dirty="0">
                          <a:effectLst/>
                          <a:latin typeface="+mn-ea"/>
                          <a:ea typeface="+mn-ea"/>
                        </a:rPr>
                        <a:t>年</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3</a:t>
                      </a:r>
                      <a:r>
                        <a:rPr kumimoji="1" lang="ja-JP" altLang="ja-JP" sz="1400" b="0" kern="1200" dirty="0">
                          <a:solidFill>
                            <a:schemeClr val="tx1"/>
                          </a:solidFill>
                          <a:effectLst/>
                          <a:latin typeface="+mn-ea"/>
                          <a:ea typeface="+mn-ea"/>
                          <a:cs typeface="+mn-cs"/>
                        </a:rPr>
                        <a:t>月</a:t>
                      </a: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1280160" rtl="0" eaLnBrk="1" fontAlgn="auto" latinLnBrk="0" hangingPunct="1">
                        <a:lnSpc>
                          <a:spcPct val="100000"/>
                        </a:lnSpc>
                        <a:spcBef>
                          <a:spcPts val="120"/>
                        </a:spcBef>
                        <a:spcAft>
                          <a:spcPts val="0"/>
                        </a:spcAft>
                        <a:buClrTx/>
                        <a:buSzTx/>
                        <a:buFontTx/>
                        <a:buNone/>
                        <a:tabLst/>
                        <a:defRPr/>
                      </a:pPr>
                      <a:r>
                        <a:rPr lang="ja-JP" altLang="ja-JP" sz="1400" b="1" kern="1200" dirty="0">
                          <a:effectLst/>
                          <a:latin typeface="+mn-ea"/>
                          <a:ea typeface="+mn-ea"/>
                        </a:rPr>
                        <a:t>「イノベーションアカデミー構想」策定</a:t>
                      </a:r>
                      <a:r>
                        <a:rPr lang="ja-JP" altLang="ja-JP" sz="1200" b="0" kern="1200" dirty="0">
                          <a:effectLst/>
                          <a:latin typeface="+mn-ea"/>
                          <a:ea typeface="+mn-ea"/>
                        </a:rPr>
                        <a:t>（公立大学法人大阪）</a:t>
                      </a:r>
                      <a:endParaRPr lang="ja-JP" alt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54515712"/>
                  </a:ext>
                </a:extLst>
              </a:tr>
              <a:tr h="269996">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lnT w="9525" cap="flat" cmpd="sng" algn="ctr">
                      <a:solidFill>
                        <a:schemeClr val="tx1"/>
                      </a:solidFill>
                      <a:prstDash val="solid"/>
                      <a:round/>
                      <a:headEnd type="none" w="med" len="med"/>
                      <a:tailEnd type="none" w="med" len="med"/>
                    </a:lnT>
                  </a:tcPr>
                </a:tc>
                <a:tc rowSpan="3">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12</a:t>
                      </a:r>
                      <a:r>
                        <a:rPr kumimoji="1" lang="ja-JP" altLang="en-US" sz="1400" b="0" kern="1200" dirty="0">
                          <a:solidFill>
                            <a:schemeClr val="tx1"/>
                          </a:solidFill>
                          <a:effectLst/>
                          <a:latin typeface="+mn-ea"/>
                          <a:ea typeface="+mn-ea"/>
                          <a:cs typeface="+mn-cs"/>
                        </a:rPr>
                        <a:t>月</a:t>
                      </a:r>
                      <a:endParaRPr kumimoji="1" lang="ja-JP" altLang="ja-JP"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1400" b="1" kern="1200" dirty="0">
                          <a:effectLst/>
                          <a:latin typeface="+mn-ea"/>
                          <a:ea typeface="+mn-ea"/>
                        </a:rPr>
                        <a:t>「</a:t>
                      </a:r>
                      <a:r>
                        <a:rPr lang="ja-JP" altLang="en-US" sz="1400" b="1" kern="1200" dirty="0">
                          <a:effectLst/>
                          <a:latin typeface="+mn-ea"/>
                          <a:ea typeface="+mn-ea"/>
                        </a:rPr>
                        <a:t>森之宮新駅構想について</a:t>
                      </a:r>
                      <a:r>
                        <a:rPr lang="ja-JP" sz="1400" b="1" kern="1200" dirty="0">
                          <a:effectLst/>
                          <a:latin typeface="+mn-ea"/>
                          <a:ea typeface="+mn-ea"/>
                        </a:rPr>
                        <a:t>」</a:t>
                      </a:r>
                      <a:r>
                        <a:rPr lang="ja-JP" altLang="en-US" sz="1400" b="1" kern="1200" dirty="0">
                          <a:effectLst/>
                          <a:latin typeface="+mn-ea"/>
                          <a:ea typeface="+mn-ea"/>
                        </a:rPr>
                        <a:t>公表</a:t>
                      </a:r>
                      <a:r>
                        <a:rPr lang="ja-JP" sz="1200" b="0" kern="1200" dirty="0">
                          <a:effectLst/>
                          <a:latin typeface="+mn-ea"/>
                          <a:ea typeface="+mn-ea"/>
                        </a:rPr>
                        <a:t>（</a:t>
                      </a:r>
                      <a:r>
                        <a:rPr lang="en-US" altLang="ja-JP" sz="1200" b="0" kern="1200" dirty="0">
                          <a:effectLst/>
                          <a:latin typeface="+mn-ea"/>
                          <a:ea typeface="+mn-ea"/>
                        </a:rPr>
                        <a:t>Osaka Metro</a:t>
                      </a:r>
                      <a:r>
                        <a:rPr lang="ja-JP" sz="1200" b="0" kern="1200" dirty="0">
                          <a:effectLst/>
                          <a:latin typeface="+mn-ea"/>
                          <a:ea typeface="+mn-ea"/>
                        </a:rPr>
                        <a:t>）</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3644177"/>
                  </a:ext>
                </a:extLst>
              </a:tr>
              <a:tr h="269996">
                <a:tc vMerge="1">
                  <a:txBody>
                    <a:bodyPr/>
                    <a:lstStyle/>
                    <a:p>
                      <a:pPr algn="ctr">
                        <a:lnSpc>
                          <a:spcPct val="100000"/>
                        </a:lnSpc>
                        <a:spcBef>
                          <a:spcPts val="120"/>
                        </a:spcBef>
                        <a:spcAft>
                          <a:spcPts val="0"/>
                        </a:spcAft>
                      </a:pP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vMerge="1">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ja-JP" sz="1400" b="1" kern="1200" dirty="0">
                          <a:effectLst/>
                          <a:latin typeface="+mn-ea"/>
                          <a:ea typeface="+mn-ea"/>
                        </a:rPr>
                        <a:t>「</a:t>
                      </a:r>
                      <a:r>
                        <a:rPr lang="ja-JP" altLang="en-US" sz="1400" b="1" kern="1200" dirty="0">
                          <a:effectLst/>
                          <a:latin typeface="+mn-ea"/>
                          <a:ea typeface="+mn-ea"/>
                        </a:rPr>
                        <a:t>大阪の</a:t>
                      </a:r>
                      <a:r>
                        <a:rPr lang="ja-JP" altLang="ja-JP" sz="1400" b="1" kern="1200" dirty="0">
                          <a:effectLst/>
                          <a:latin typeface="+mn-ea"/>
                          <a:ea typeface="+mn-ea"/>
                        </a:rPr>
                        <a:t>まちづくりグランドデザイン」策定</a:t>
                      </a:r>
                      <a:r>
                        <a:rPr lang="ja-JP" altLang="ja-JP" sz="1200" b="0" kern="1200" dirty="0">
                          <a:effectLst/>
                          <a:latin typeface="+mn-ea"/>
                          <a:ea typeface="+mn-ea"/>
                        </a:rPr>
                        <a:t>（</a:t>
                      </a:r>
                      <a:r>
                        <a:rPr lang="ja-JP" altLang="en-US" sz="1200" b="0" kern="1200" dirty="0">
                          <a:effectLst/>
                          <a:latin typeface="+mn-ea"/>
                          <a:ea typeface="+mn-ea"/>
                        </a:rPr>
                        <a:t>大阪</a:t>
                      </a:r>
                      <a:r>
                        <a:rPr lang="ja-JP" altLang="ja-JP" sz="1200" b="0" kern="1200" dirty="0">
                          <a:effectLst/>
                          <a:latin typeface="+mn-ea"/>
                          <a:ea typeface="+mn-ea"/>
                        </a:rPr>
                        <a:t>府･</a:t>
                      </a:r>
                      <a:r>
                        <a:rPr lang="ja-JP" altLang="en-US" sz="1200" b="0" kern="1200" dirty="0">
                          <a:effectLst/>
                          <a:latin typeface="+mn-ea"/>
                          <a:ea typeface="+mn-ea"/>
                        </a:rPr>
                        <a:t>大阪</a:t>
                      </a:r>
                      <a:r>
                        <a:rPr lang="ja-JP" altLang="ja-JP" sz="1200" b="0" kern="1200" dirty="0">
                          <a:effectLst/>
                          <a:latin typeface="+mn-ea"/>
                          <a:ea typeface="+mn-ea"/>
                        </a:rPr>
                        <a:t>市･</a:t>
                      </a:r>
                      <a:r>
                        <a:rPr lang="ja-JP" altLang="en-US" sz="1200" b="0" kern="1200" dirty="0">
                          <a:effectLst/>
                          <a:latin typeface="+mn-ea"/>
                          <a:ea typeface="+mn-ea"/>
                        </a:rPr>
                        <a:t>堺市</a:t>
                      </a:r>
                      <a:r>
                        <a:rPr lang="ja-JP" altLang="ja-JP" sz="1200" b="0" kern="1200" dirty="0">
                          <a:effectLst/>
                          <a:latin typeface="+mn-ea"/>
                          <a:ea typeface="+mn-ea"/>
                        </a:rPr>
                        <a:t>）</a:t>
                      </a:r>
                      <a:endParaRPr lang="ja-JP" alt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57175539"/>
                  </a:ext>
                </a:extLst>
              </a:tr>
              <a:tr h="762047">
                <a:tc vMerge="1">
                  <a:txBody>
                    <a:bodyPr/>
                    <a:lstStyle/>
                    <a:p>
                      <a:pPr algn="ctr">
                        <a:lnSpc>
                          <a:spcPct val="100000"/>
                        </a:lnSpc>
                        <a:spcBef>
                          <a:spcPts val="120"/>
                        </a:spcBef>
                        <a:spcAft>
                          <a:spcPts val="0"/>
                        </a:spcAft>
                      </a:pP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ja-JP"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dirty="0">
                          <a:effectLst/>
                          <a:latin typeface="+mn-ea"/>
                          <a:ea typeface="+mn-ea"/>
                          <a:cs typeface="ＭＳ Ｐゴシック" panose="020B0600070205080204" pitchFamily="50" charset="-128"/>
                        </a:rPr>
                        <a:t>「第４回大阪城東部地区まちづくり検討会」開催</a:t>
                      </a:r>
                      <a:endParaRPr lang="en-US" altLang="ja-JP" sz="1400" b="1" dirty="0">
                        <a:effectLst/>
                        <a:latin typeface="+mn-ea"/>
                        <a:ea typeface="+mn-ea"/>
                        <a:cs typeface="ＭＳ Ｐゴシック" panose="020B0600070205080204" pitchFamily="50" charset="-128"/>
                      </a:endParaRPr>
                    </a:p>
                    <a:p>
                      <a:pPr marL="0">
                        <a:lnSpc>
                          <a:spcPct val="100000"/>
                        </a:lnSpc>
                        <a:spcBef>
                          <a:spcPts val="120"/>
                        </a:spcBef>
                        <a:spcAft>
                          <a:spcPts val="0"/>
                        </a:spcAft>
                      </a:pPr>
                      <a:r>
                        <a:rPr lang="ja-JP" altLang="en-US" sz="1400" b="0" dirty="0">
                          <a:effectLst/>
                          <a:latin typeface="+mn-ea"/>
                          <a:ea typeface="+mn-ea"/>
                          <a:cs typeface="ＭＳ Ｐゴシック" panose="020B0600070205080204" pitchFamily="50" charset="-128"/>
                        </a:rPr>
                        <a:t>　</a:t>
                      </a:r>
                      <a:r>
                        <a:rPr lang="ja-JP" altLang="en-US" sz="1200" b="0" dirty="0">
                          <a:effectLst/>
                          <a:latin typeface="+mn-ea"/>
                          <a:ea typeface="+mn-ea"/>
                          <a:cs typeface="ＭＳ Ｐゴシック" panose="020B0600070205080204" pitchFamily="50" charset="-128"/>
                        </a:rPr>
                        <a:t>・「大阪城東部地区のまちづくりの方向性」の検討状況について</a:t>
                      </a:r>
                      <a:endParaRPr lang="en-US" altLang="ja-JP" sz="1200" b="0" dirty="0">
                        <a:effectLst/>
                        <a:latin typeface="+mn-ea"/>
                        <a:ea typeface="+mn-ea"/>
                        <a:cs typeface="ＭＳ Ｐゴシック" panose="020B0600070205080204" pitchFamily="50" charset="-128"/>
                      </a:endParaRPr>
                    </a:p>
                    <a:p>
                      <a:pPr marL="0">
                        <a:lnSpc>
                          <a:spcPct val="100000"/>
                        </a:lnSpc>
                        <a:spcBef>
                          <a:spcPts val="120"/>
                        </a:spcBef>
                        <a:spcAft>
                          <a:spcPts val="0"/>
                        </a:spcAft>
                      </a:pPr>
                      <a:r>
                        <a:rPr lang="ja-JP" altLang="en-US" sz="1200" b="0" dirty="0">
                          <a:effectLst/>
                          <a:latin typeface="+mn-ea"/>
                          <a:ea typeface="+mn-ea"/>
                          <a:cs typeface="ＭＳ Ｐゴシック" panose="020B0600070205080204" pitchFamily="50" charset="-128"/>
                        </a:rPr>
                        <a:t>　　（１．５期開発の取組内容　など）</a:t>
                      </a:r>
                      <a:endParaRPr lang="ja-JP" altLang="ja-JP" sz="12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44536387"/>
                  </a:ext>
                </a:extLst>
              </a:tr>
              <a:tr h="483416">
                <a:tc rowSpan="2">
                  <a:txBody>
                    <a:bodyPr/>
                    <a:lstStyle/>
                    <a:p>
                      <a:pPr algn="ctr">
                        <a:lnSpc>
                          <a:spcPct val="100000"/>
                        </a:lnSpc>
                        <a:spcBef>
                          <a:spcPts val="120"/>
                        </a:spcBef>
                        <a:spcAft>
                          <a:spcPts val="0"/>
                        </a:spcAft>
                      </a:pPr>
                      <a:r>
                        <a:rPr lang="en-US" altLang="ja-JP" sz="1400" b="0" dirty="0">
                          <a:effectLst/>
                          <a:latin typeface="+mn-ea"/>
                          <a:ea typeface="+mn-ea"/>
                          <a:cs typeface="ＭＳ Ｐゴシック" panose="020B0600070205080204" pitchFamily="50" charset="-128"/>
                        </a:rPr>
                        <a:t>2023</a:t>
                      </a:r>
                      <a:r>
                        <a:rPr lang="ja-JP" altLang="en-US" sz="1400" b="0" dirty="0">
                          <a:effectLst/>
                          <a:latin typeface="+mn-ea"/>
                          <a:ea typeface="+mn-ea"/>
                          <a:cs typeface="ＭＳ Ｐゴシック" panose="020B0600070205080204" pitchFamily="50" charset="-128"/>
                        </a:rPr>
                        <a:t>年</a:t>
                      </a: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ja-JP" altLang="en-US" sz="1400" b="0" kern="1200" dirty="0">
                          <a:solidFill>
                            <a:schemeClr val="tx1"/>
                          </a:solidFill>
                          <a:effectLst/>
                          <a:latin typeface="+mn-ea"/>
                          <a:ea typeface="+mn-ea"/>
                          <a:cs typeface="+mn-cs"/>
                        </a:rPr>
                        <a:t>８月</a:t>
                      </a:r>
                      <a:endParaRPr kumimoji="1" lang="ja-JP" altLang="ja-JP"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92075" indent="-92075">
                        <a:lnSpc>
                          <a:spcPct val="100000"/>
                        </a:lnSpc>
                        <a:spcBef>
                          <a:spcPts val="120"/>
                        </a:spcBef>
                        <a:spcAft>
                          <a:spcPts val="0"/>
                        </a:spcAft>
                      </a:pPr>
                      <a:r>
                        <a:rPr lang="ja-JP" altLang="en-US" sz="1400" b="1" dirty="0">
                          <a:effectLst/>
                          <a:latin typeface="+mn-ea"/>
                          <a:ea typeface="+mn-ea"/>
                          <a:cs typeface="ＭＳ Ｐゴシック" panose="020B0600070205080204" pitchFamily="50" charset="-128"/>
                        </a:rPr>
                        <a:t>「大阪城東部地区の</a:t>
                      </a:r>
                      <a:r>
                        <a:rPr lang="en-US" altLang="ja-JP" sz="1400" b="1" dirty="0">
                          <a:effectLst/>
                          <a:latin typeface="+mn-ea"/>
                          <a:ea typeface="+mn-ea"/>
                          <a:cs typeface="ＭＳ Ｐゴシック" panose="020B0600070205080204" pitchFamily="50" charset="-128"/>
                        </a:rPr>
                        <a:t>1.5</a:t>
                      </a:r>
                      <a:r>
                        <a:rPr lang="ja-JP" altLang="en-US" sz="1400" b="1" dirty="0">
                          <a:effectLst/>
                          <a:latin typeface="+mn-ea"/>
                          <a:ea typeface="+mn-ea"/>
                          <a:cs typeface="ＭＳ Ｐゴシック" panose="020B0600070205080204" pitchFamily="50" charset="-128"/>
                        </a:rPr>
                        <a:t>期開発に向けた</a:t>
                      </a:r>
                      <a:r>
                        <a:rPr lang="ja-JP" altLang="en-US" sz="1400" b="1" kern="1200" dirty="0">
                          <a:effectLst/>
                          <a:latin typeface="+mn-ea"/>
                          <a:ea typeface="+mn-ea"/>
                        </a:rPr>
                        <a:t>マーケットサウンディング</a:t>
                      </a:r>
                      <a:r>
                        <a:rPr lang="ja-JP" altLang="ja-JP" sz="1400" b="1" kern="1200" dirty="0">
                          <a:effectLst/>
                          <a:latin typeface="+mn-ea"/>
                          <a:ea typeface="+mn-ea"/>
                        </a:rPr>
                        <a:t>」結果</a:t>
                      </a:r>
                      <a:r>
                        <a:rPr lang="ja-JP" altLang="en-US" sz="1400" b="1" kern="1200" dirty="0">
                          <a:effectLst/>
                          <a:latin typeface="+mn-ea"/>
                          <a:ea typeface="+mn-ea"/>
                        </a:rPr>
                        <a:t>公表</a:t>
                      </a:r>
                      <a:r>
                        <a:rPr lang="ja-JP" altLang="en-US" sz="1200" b="0" kern="1200" dirty="0">
                          <a:effectLst/>
                          <a:latin typeface="+mn-ea"/>
                          <a:ea typeface="+mn-ea"/>
                        </a:rPr>
                        <a:t>（大阪府・大阪市・公立大学法人大阪・</a:t>
                      </a:r>
                      <a:r>
                        <a:rPr lang="en-US" altLang="ja-JP" sz="1200" b="0" kern="1200" dirty="0">
                          <a:effectLst/>
                          <a:latin typeface="+mn-ea"/>
                          <a:ea typeface="+mn-ea"/>
                        </a:rPr>
                        <a:t>Osaka Metro</a:t>
                      </a:r>
                      <a:r>
                        <a:rPr lang="ja-JP" altLang="en-US" sz="1200" b="0" kern="1200" dirty="0">
                          <a:effectLst/>
                          <a:latin typeface="+mn-ea"/>
                          <a:ea typeface="+mn-ea"/>
                        </a:rPr>
                        <a:t>）</a:t>
                      </a:r>
                      <a:endParaRPr lang="ja-JP" sz="1400" b="1"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5807047"/>
                  </a:ext>
                </a:extLst>
              </a:tr>
              <a:tr h="990288">
                <a:tc vMerge="1">
                  <a:txBody>
                    <a:bodyPr/>
                    <a:lstStyle/>
                    <a:p>
                      <a:pPr algn="ctr">
                        <a:lnSpc>
                          <a:spcPct val="100000"/>
                        </a:lnSpc>
                        <a:spcBef>
                          <a:spcPts val="120"/>
                        </a:spcBef>
                        <a:spcAft>
                          <a:spcPts val="0"/>
                        </a:spcAft>
                      </a:pPr>
                      <a:endParaRPr 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12</a:t>
                      </a:r>
                      <a:r>
                        <a:rPr kumimoji="1" lang="ja-JP" altLang="en-US" sz="1400" b="0" kern="1200" dirty="0">
                          <a:solidFill>
                            <a:schemeClr val="tx1"/>
                          </a:solidFill>
                          <a:effectLst/>
                          <a:latin typeface="+mn-ea"/>
                          <a:ea typeface="+mn-ea"/>
                          <a:cs typeface="+mn-cs"/>
                        </a:rPr>
                        <a:t>月</a:t>
                      </a:r>
                      <a:endParaRPr kumimoji="1" lang="ja-JP" altLang="ja-JP"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dirty="0">
                          <a:effectLst/>
                          <a:latin typeface="+mn-ea"/>
                          <a:ea typeface="+mn-ea"/>
                          <a:cs typeface="ＭＳ Ｐゴシック" panose="020B0600070205080204" pitchFamily="50" charset="-128"/>
                        </a:rPr>
                        <a:t>「第５回大阪城東部地区まちづくり検討会」開催</a:t>
                      </a:r>
                      <a:endParaRPr lang="en-US" altLang="ja-JP" sz="1400" b="1" dirty="0">
                        <a:effectLst/>
                        <a:latin typeface="+mn-ea"/>
                        <a:ea typeface="+mn-ea"/>
                        <a:cs typeface="ＭＳ Ｐゴシック" panose="020B0600070205080204" pitchFamily="50" charset="-128"/>
                      </a:endParaRPr>
                    </a:p>
                    <a:p>
                      <a:pPr marL="0">
                        <a:lnSpc>
                          <a:spcPct val="100000"/>
                        </a:lnSpc>
                        <a:spcBef>
                          <a:spcPts val="120"/>
                        </a:spcBef>
                        <a:spcAft>
                          <a:spcPts val="0"/>
                        </a:spcAft>
                      </a:pPr>
                      <a:r>
                        <a:rPr lang="ja-JP" altLang="en-US" sz="1400" b="0" dirty="0">
                          <a:effectLst/>
                          <a:latin typeface="+mn-ea"/>
                          <a:ea typeface="+mn-ea"/>
                          <a:cs typeface="ＭＳ Ｐゴシック" panose="020B0600070205080204" pitchFamily="50" charset="-128"/>
                        </a:rPr>
                        <a:t>　</a:t>
                      </a:r>
                      <a:r>
                        <a:rPr lang="ja-JP" altLang="en-US" sz="1200" b="0" dirty="0">
                          <a:effectLst/>
                          <a:latin typeface="+mn-ea"/>
                          <a:ea typeface="+mn-ea"/>
                          <a:cs typeface="ＭＳ Ｐゴシック" panose="020B0600070205080204" pitchFamily="50" charset="-128"/>
                        </a:rPr>
                        <a:t>・「大阪城東部地区のまちづくりの方向性」の検討状況について</a:t>
                      </a:r>
                      <a:endParaRPr lang="en-US" altLang="ja-JP" sz="1200" b="0" dirty="0">
                        <a:effectLst/>
                        <a:latin typeface="+mn-ea"/>
                        <a:ea typeface="+mn-ea"/>
                        <a:cs typeface="ＭＳ Ｐゴシック" panose="020B0600070205080204" pitchFamily="50" charset="-128"/>
                      </a:endParaRPr>
                    </a:p>
                    <a:p>
                      <a:pPr marL="360363" indent="-360363">
                        <a:lnSpc>
                          <a:spcPct val="100000"/>
                        </a:lnSpc>
                        <a:spcBef>
                          <a:spcPts val="120"/>
                        </a:spcBef>
                        <a:spcAft>
                          <a:spcPts val="0"/>
                        </a:spcAft>
                      </a:pPr>
                      <a:r>
                        <a:rPr lang="ja-JP" altLang="en-US" sz="1200" b="0" dirty="0">
                          <a:effectLst/>
                          <a:latin typeface="+mn-ea"/>
                          <a:ea typeface="+mn-ea"/>
                          <a:cs typeface="ＭＳ Ｐゴシック" panose="020B0600070205080204" pitchFamily="50" charset="-128"/>
                        </a:rPr>
                        <a:t>　　（１．５期開発に係る</a:t>
                      </a:r>
                      <a:r>
                        <a:rPr lang="en-US" altLang="ja-JP" sz="1200" b="0" dirty="0">
                          <a:effectLst/>
                          <a:latin typeface="+mn-ea"/>
                          <a:ea typeface="+mn-ea"/>
                          <a:cs typeface="ＭＳ Ｐゴシック" panose="020B0600070205080204" pitchFamily="50" charset="-128"/>
                        </a:rPr>
                        <a:t>Osaka Metro</a:t>
                      </a:r>
                      <a:r>
                        <a:rPr lang="ja-JP" altLang="en-US" sz="1200" b="0" dirty="0">
                          <a:effectLst/>
                          <a:latin typeface="+mn-ea"/>
                          <a:ea typeface="+mn-ea"/>
                          <a:cs typeface="ＭＳ Ｐゴシック" panose="020B0600070205080204" pitchFamily="50" charset="-128"/>
                        </a:rPr>
                        <a:t>・大阪公立大学の開発構想（案）、</a:t>
                      </a:r>
                      <a:endParaRPr lang="en-US" altLang="ja-JP" sz="1200" b="0" dirty="0">
                        <a:effectLst/>
                        <a:latin typeface="+mn-ea"/>
                        <a:ea typeface="+mn-ea"/>
                        <a:cs typeface="ＭＳ Ｐゴシック" panose="020B0600070205080204" pitchFamily="50" charset="-128"/>
                      </a:endParaRPr>
                    </a:p>
                    <a:p>
                      <a:pPr marL="360363" indent="-360363">
                        <a:lnSpc>
                          <a:spcPct val="100000"/>
                        </a:lnSpc>
                        <a:spcBef>
                          <a:spcPts val="120"/>
                        </a:spcBef>
                        <a:spcAft>
                          <a:spcPts val="0"/>
                        </a:spcAft>
                      </a:pPr>
                      <a:r>
                        <a:rPr lang="ja-JP" altLang="en-US" sz="1200" b="0" dirty="0">
                          <a:effectLst/>
                          <a:latin typeface="+mn-ea"/>
                          <a:ea typeface="+mn-ea"/>
                          <a:cs typeface="ＭＳ Ｐゴシック" panose="020B0600070205080204" pitchFamily="50" charset="-128"/>
                        </a:rPr>
                        <a:t>　　　１．５期開発の基盤整備の検討の方向性、１．５期開発の開発方針の策定に向けて　など）</a:t>
                      </a:r>
                      <a:endParaRPr lang="ja-JP" sz="12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30302825"/>
                  </a:ext>
                </a:extLst>
              </a:tr>
              <a:tr h="762047">
                <a:tc>
                  <a:txBody>
                    <a:bodyPr/>
                    <a:lstStyle/>
                    <a:p>
                      <a:pPr marL="0" marR="0" lvl="0" indent="0" algn="ctr" defTabSz="914400" rtl="0" eaLnBrk="1" fontAlgn="auto" latinLnBrk="0" hangingPunct="1">
                        <a:lnSpc>
                          <a:spcPct val="100000"/>
                        </a:lnSpc>
                        <a:spcBef>
                          <a:spcPts val="120"/>
                        </a:spcBef>
                        <a:spcAft>
                          <a:spcPts val="0"/>
                        </a:spcAft>
                        <a:buClrTx/>
                        <a:buSzTx/>
                        <a:buFontTx/>
                        <a:buNone/>
                        <a:tabLst/>
                        <a:defRPr/>
                      </a:pPr>
                      <a:r>
                        <a:rPr lang="en-US" altLang="ja-JP" sz="1400" b="0" dirty="0">
                          <a:effectLst/>
                          <a:latin typeface="+mn-ea"/>
                          <a:ea typeface="+mn-ea"/>
                          <a:cs typeface="ＭＳ Ｐゴシック" panose="020B0600070205080204" pitchFamily="50" charset="-128"/>
                        </a:rPr>
                        <a:t>2024</a:t>
                      </a:r>
                      <a:r>
                        <a:rPr lang="ja-JP" altLang="en-US" sz="1400" b="0" dirty="0">
                          <a:effectLst/>
                          <a:latin typeface="+mn-ea"/>
                          <a:ea typeface="+mn-ea"/>
                          <a:cs typeface="ＭＳ Ｐゴシック" panose="020B0600070205080204" pitchFamily="50" charset="-128"/>
                        </a:rPr>
                        <a:t>年</a:t>
                      </a:r>
                      <a:endParaRPr lang="ja-JP" altLang="ja-JP" sz="14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1400" b="0" kern="1200" dirty="0">
                          <a:solidFill>
                            <a:schemeClr val="tx1"/>
                          </a:solidFill>
                          <a:effectLst/>
                          <a:latin typeface="+mn-ea"/>
                          <a:ea typeface="+mn-ea"/>
                          <a:cs typeface="+mn-cs"/>
                        </a:rPr>
                        <a:t>2</a:t>
                      </a:r>
                      <a:r>
                        <a:rPr kumimoji="1" lang="ja-JP" altLang="en-US" sz="1400" b="0" kern="1200" dirty="0">
                          <a:solidFill>
                            <a:schemeClr val="tx1"/>
                          </a:solidFill>
                          <a:effectLst/>
                          <a:latin typeface="+mn-ea"/>
                          <a:ea typeface="+mn-ea"/>
                          <a:cs typeface="+mn-cs"/>
                        </a:rPr>
                        <a:t>月</a:t>
                      </a:r>
                      <a:endParaRPr kumimoji="1" lang="ja-JP" altLang="ja-JP" sz="1400" b="0" kern="1200" dirty="0">
                        <a:solidFill>
                          <a:schemeClr val="tx1"/>
                        </a:solidFill>
                        <a:effectLst/>
                        <a:latin typeface="+mn-ea"/>
                        <a:ea typeface="+mn-ea"/>
                        <a:cs typeface="+mn-cs"/>
                      </a:endParaRPr>
                    </a:p>
                  </a:txBody>
                  <a:tcPr marL="0" marR="3600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1400" b="1" dirty="0">
                          <a:effectLst/>
                          <a:latin typeface="+mn-ea"/>
                          <a:ea typeface="+mn-ea"/>
                          <a:cs typeface="ＭＳ Ｐゴシック" panose="020B0600070205080204" pitchFamily="50" charset="-128"/>
                        </a:rPr>
                        <a:t>「第６回大阪城東部地区まちづくり検討会」開催</a:t>
                      </a:r>
                      <a:endParaRPr lang="en-US" altLang="ja-JP" sz="1400" b="1" dirty="0">
                        <a:effectLst/>
                        <a:latin typeface="+mn-ea"/>
                        <a:ea typeface="+mn-ea"/>
                        <a:cs typeface="ＭＳ Ｐゴシック" panose="020B0600070205080204" pitchFamily="50" charset="-128"/>
                      </a:endParaRPr>
                    </a:p>
                    <a:p>
                      <a:pPr marL="0">
                        <a:lnSpc>
                          <a:spcPct val="100000"/>
                        </a:lnSpc>
                        <a:spcBef>
                          <a:spcPts val="120"/>
                        </a:spcBef>
                        <a:spcAft>
                          <a:spcPts val="0"/>
                        </a:spcAft>
                      </a:pPr>
                      <a:r>
                        <a:rPr lang="ja-JP" altLang="en-US" sz="1400" b="0" dirty="0">
                          <a:effectLst/>
                          <a:latin typeface="+mn-ea"/>
                          <a:ea typeface="+mn-ea"/>
                          <a:cs typeface="ＭＳ Ｐゴシック" panose="020B0600070205080204" pitchFamily="50" charset="-128"/>
                        </a:rPr>
                        <a:t>　</a:t>
                      </a:r>
                      <a:r>
                        <a:rPr lang="ja-JP" altLang="en-US" sz="1200" b="0" dirty="0">
                          <a:effectLst/>
                          <a:latin typeface="+mn-ea"/>
                          <a:ea typeface="+mn-ea"/>
                          <a:cs typeface="ＭＳ Ｐゴシック" panose="020B0600070205080204" pitchFamily="50" charset="-128"/>
                        </a:rPr>
                        <a:t>・１．５期開発の開発方針について</a:t>
                      </a:r>
                      <a:endParaRPr lang="en-US" altLang="ja-JP" sz="1200" b="0" dirty="0">
                        <a:effectLst/>
                        <a:latin typeface="+mn-ea"/>
                        <a:ea typeface="+mn-ea"/>
                        <a:cs typeface="ＭＳ Ｐゴシック" panose="020B0600070205080204" pitchFamily="50" charset="-128"/>
                      </a:endParaRPr>
                    </a:p>
                    <a:p>
                      <a:pPr marL="360363" indent="-360363">
                        <a:lnSpc>
                          <a:spcPct val="100000"/>
                        </a:lnSpc>
                        <a:spcBef>
                          <a:spcPts val="120"/>
                        </a:spcBef>
                        <a:spcAft>
                          <a:spcPts val="0"/>
                        </a:spcAft>
                      </a:pPr>
                      <a:r>
                        <a:rPr lang="ja-JP" altLang="en-US" sz="1200" b="0" dirty="0">
                          <a:effectLst/>
                          <a:latin typeface="+mn-ea"/>
                          <a:ea typeface="+mn-ea"/>
                          <a:cs typeface="ＭＳ Ｐゴシック" panose="020B0600070205080204" pitchFamily="50" charset="-128"/>
                        </a:rPr>
                        <a:t>　　（開発方針の位置づけ、関係者の開発構想、開発方針（案）　など）</a:t>
                      </a:r>
                      <a:endParaRPr lang="ja-JP" sz="1200" b="0" dirty="0">
                        <a:effectLst/>
                        <a:latin typeface="+mn-ea"/>
                        <a:ea typeface="+mn-ea"/>
                        <a:cs typeface="ＭＳ Ｐゴシック" panose="020B0600070205080204" pitchFamily="50" charset="-128"/>
                      </a:endParaRPr>
                    </a:p>
                  </a:txBody>
                  <a:tcPr marL="0" marR="0" marT="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03598103"/>
                  </a:ext>
                </a:extLst>
              </a:tr>
            </a:tbl>
          </a:graphicData>
        </a:graphic>
      </p:graphicFrame>
    </p:spTree>
    <p:extLst>
      <p:ext uri="{BB962C8B-B14F-4D97-AF65-F5344CB8AC3E}">
        <p14:creationId xmlns:p14="http://schemas.microsoft.com/office/powerpoint/2010/main" val="198821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スライド番号プレースホルダー 4">
            <a:extLst>
              <a:ext uri="{FF2B5EF4-FFF2-40B4-BE49-F238E27FC236}">
                <a16:creationId xmlns:a16="http://schemas.microsoft.com/office/drawing/2014/main" id="{E89BAC1E-E8F0-7F79-94F2-47F4946935D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12</a:t>
            </a:fld>
            <a:endParaRPr kumimoji="1" lang="ja-JP" altLang="en-US" dirty="0"/>
          </a:p>
        </p:txBody>
      </p:sp>
      <p:sp>
        <p:nvSpPr>
          <p:cNvPr id="116" name="正方形/長方形 115">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参考４）大阪城東部地区まちづくり検討会　概要</a:t>
            </a:r>
          </a:p>
        </p:txBody>
      </p:sp>
      <p:sp>
        <p:nvSpPr>
          <p:cNvPr id="27" name="テキスト ボックス 26">
            <a:extLst>
              <a:ext uri="{FF2B5EF4-FFF2-40B4-BE49-F238E27FC236}">
                <a16:creationId xmlns:a16="http://schemas.microsoft.com/office/drawing/2014/main" id="{4D1954AD-6219-4C54-BED0-16D217E6598C}"/>
              </a:ext>
            </a:extLst>
          </p:cNvPr>
          <p:cNvSpPr txBox="1"/>
          <p:nvPr/>
        </p:nvSpPr>
        <p:spPr>
          <a:xfrm>
            <a:off x="224701" y="540000"/>
            <a:ext cx="7833449" cy="338554"/>
          </a:xfrm>
          <a:prstGeom prst="rect">
            <a:avLst/>
          </a:prstGeom>
          <a:noFill/>
        </p:spPr>
        <p:txBody>
          <a:bodyPr wrap="square" rtlCol="0">
            <a:spAutoFit/>
          </a:bodyPr>
          <a:lstStyle/>
          <a:p>
            <a:r>
              <a:rPr kumimoji="1" lang="ja-JP" altLang="en-US" sz="1600" b="1" dirty="0">
                <a:solidFill>
                  <a:srgbClr val="0070C0"/>
                </a:solidFill>
              </a:rPr>
              <a:t>参考４）大阪城東部地区まちづくり検討会　概要</a:t>
            </a:r>
            <a:endParaRPr kumimoji="1" lang="en-US" altLang="ja-JP" sz="1600" b="1" dirty="0">
              <a:solidFill>
                <a:srgbClr val="0070C0"/>
              </a:solidFill>
              <a:latin typeface="游ゴシック" panose="020B0400000000000000" pitchFamily="50" charset="-128"/>
              <a:ea typeface="游ゴシック" panose="020B0400000000000000" pitchFamily="50" charset="-128"/>
            </a:endParaRPr>
          </a:p>
        </p:txBody>
      </p:sp>
      <p:sp>
        <p:nvSpPr>
          <p:cNvPr id="7" name="角丸四角形 7">
            <a:extLst>
              <a:ext uri="{FF2B5EF4-FFF2-40B4-BE49-F238E27FC236}">
                <a16:creationId xmlns:a16="http://schemas.microsoft.com/office/drawing/2014/main" id="{1152CECE-F7FE-4369-8730-585222B1D7E9}"/>
              </a:ext>
            </a:extLst>
          </p:cNvPr>
          <p:cNvSpPr/>
          <p:nvPr/>
        </p:nvSpPr>
        <p:spPr>
          <a:xfrm>
            <a:off x="198443" y="943428"/>
            <a:ext cx="8801369" cy="5133018"/>
          </a:xfrm>
          <a:prstGeom prst="roundRect">
            <a:avLst>
              <a:gd name="adj" fmla="val 5361"/>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46800" rtlCol="0" anchor="t">
            <a:spAutoFit/>
          </a:bodyPr>
          <a:lstStyle/>
          <a:p>
            <a:pPr algn="just">
              <a:lnSpc>
                <a:spcPct val="120000"/>
              </a:lnSpc>
            </a:pPr>
            <a:r>
              <a:rPr kumimoji="1" lang="ja-JP" altLang="en-US" sz="1400" dirty="0">
                <a:solidFill>
                  <a:schemeClr val="tx1"/>
                </a:solidFill>
              </a:rPr>
              <a:t>○ 目的</a:t>
            </a:r>
            <a:endParaRPr kumimoji="1" lang="en-US" altLang="ja-JP" sz="1400" dirty="0">
              <a:solidFill>
                <a:schemeClr val="tx1"/>
              </a:solidFill>
            </a:endParaRPr>
          </a:p>
          <a:p>
            <a:pPr marL="182563" algn="just">
              <a:lnSpc>
                <a:spcPct val="120000"/>
              </a:lnSpc>
            </a:pPr>
            <a:r>
              <a:rPr kumimoji="1" lang="ja-JP" altLang="en-US" sz="1400" dirty="0">
                <a:solidFill>
                  <a:schemeClr val="tx1"/>
                </a:solidFill>
              </a:rPr>
              <a:t>　大阪城東部地区におけるまちづくりに関して、大阪府、大阪市、地権者等の関係者による意見交換を行い、当地区のまちづくりのコンセプトや土地利用の具体化を図る。</a:t>
            </a: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a:p>
            <a:pPr algn="just">
              <a:lnSpc>
                <a:spcPct val="120000"/>
              </a:lnSpc>
            </a:pPr>
            <a:r>
              <a:rPr kumimoji="1" lang="ja-JP" altLang="en-US" sz="1400" dirty="0">
                <a:solidFill>
                  <a:schemeClr val="tx1"/>
                </a:solidFill>
              </a:rPr>
              <a:t>○ 委員等</a:t>
            </a:r>
            <a:endParaRPr kumimoji="1" lang="en-US" altLang="ja-JP" sz="1400" dirty="0">
              <a:solidFill>
                <a:schemeClr val="tx1"/>
              </a:solidFill>
            </a:endParaRPr>
          </a:p>
          <a:p>
            <a:pPr algn="just">
              <a:lnSpc>
                <a:spcPct val="120000"/>
              </a:lnSpc>
            </a:pPr>
            <a:r>
              <a:rPr lang="ja-JP" altLang="en-US" sz="1400" dirty="0"/>
              <a:t>　・表１の団体の職員及び表２の学識経験者</a:t>
            </a:r>
            <a:endParaRPr lang="en-US" altLang="ja-JP" sz="1400" dirty="0"/>
          </a:p>
          <a:p>
            <a:pPr algn="just">
              <a:lnSpc>
                <a:spcPct val="120000"/>
              </a:lnSpc>
            </a:pPr>
            <a:r>
              <a:rPr lang="ja-JP" altLang="en-US" sz="1400" dirty="0"/>
              <a:t>　　（表１）</a:t>
            </a:r>
            <a:r>
              <a:rPr lang="en-US" altLang="ja-JP" sz="1400" dirty="0"/>
              <a:t>							</a:t>
            </a:r>
            <a:r>
              <a:rPr lang="ja-JP" altLang="en-US" sz="1400" dirty="0"/>
              <a:t>（表２）</a:t>
            </a:r>
            <a:endParaRPr lang="en-US" altLang="ja-JP" sz="1400" dirty="0"/>
          </a:p>
          <a:p>
            <a:pPr algn="just">
              <a:lnSpc>
                <a:spcPct val="120000"/>
              </a:lnSpc>
            </a:pPr>
            <a:endParaRPr lang="en-US" altLang="ja-JP" sz="1400" dirty="0"/>
          </a:p>
          <a:p>
            <a:pPr algn="just">
              <a:lnSpc>
                <a:spcPct val="120000"/>
              </a:lnSpc>
            </a:pPr>
            <a:r>
              <a:rPr kumimoji="1" lang="ja-JP" altLang="en-US" sz="1400" dirty="0">
                <a:solidFill>
                  <a:schemeClr val="tx1"/>
                </a:solidFill>
              </a:rPr>
              <a:t>　　</a:t>
            </a:r>
            <a:endParaRPr kumimoji="1" lang="en-US" altLang="ja-JP" sz="1400" dirty="0">
              <a:solidFill>
                <a:schemeClr val="tx1"/>
              </a:solidFill>
            </a:endParaRPr>
          </a:p>
          <a:p>
            <a:pPr algn="just">
              <a:lnSpc>
                <a:spcPct val="120000"/>
              </a:lnSpc>
            </a:pPr>
            <a:r>
              <a:rPr kumimoji="1" lang="ja-JP" altLang="en-US" sz="1400" dirty="0">
                <a:solidFill>
                  <a:schemeClr val="tx1"/>
                </a:solidFill>
              </a:rPr>
              <a:t>　</a:t>
            </a:r>
            <a:endParaRPr kumimoji="1" lang="en-US" altLang="ja-JP" sz="1400" dirty="0">
              <a:solidFill>
                <a:schemeClr val="tx1"/>
              </a:solidFill>
            </a:endParaRPr>
          </a:p>
          <a:p>
            <a:pPr algn="just">
              <a:lnSpc>
                <a:spcPct val="120000"/>
              </a:lnSpc>
            </a:pPr>
            <a:r>
              <a:rPr kumimoji="1" lang="ja-JP" altLang="en-US" sz="1400" dirty="0">
                <a:solidFill>
                  <a:schemeClr val="tx1"/>
                </a:solidFill>
              </a:rPr>
              <a:t>　</a:t>
            </a: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a:p>
            <a:pPr algn="just">
              <a:lnSpc>
                <a:spcPct val="120000"/>
              </a:lnSpc>
            </a:pPr>
            <a:r>
              <a:rPr kumimoji="1" lang="ja-JP" altLang="en-US" sz="1400" dirty="0">
                <a:solidFill>
                  <a:schemeClr val="tx1"/>
                </a:solidFill>
              </a:rPr>
              <a:t>　・会長</a:t>
            </a:r>
            <a:r>
              <a:rPr kumimoji="1" lang="ja-JP" altLang="en-US" sz="1400">
                <a:solidFill>
                  <a:schemeClr val="tx1"/>
                </a:solidFill>
              </a:rPr>
              <a:t>：大阪府副知事</a:t>
            </a:r>
            <a:r>
              <a:rPr kumimoji="1" lang="en-US" altLang="ja-JP" sz="1400" dirty="0">
                <a:solidFill>
                  <a:schemeClr val="tx1"/>
                </a:solidFill>
              </a:rPr>
              <a:t>	</a:t>
            </a:r>
            <a:r>
              <a:rPr kumimoji="1" lang="ja-JP" altLang="en-US" sz="1400" dirty="0">
                <a:solidFill>
                  <a:schemeClr val="tx1"/>
                </a:solidFill>
              </a:rPr>
              <a:t>　座長：大阪市副市長</a:t>
            </a: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a:p>
            <a:pPr algn="just">
              <a:lnSpc>
                <a:spcPct val="120000"/>
              </a:lnSpc>
            </a:pPr>
            <a:r>
              <a:rPr kumimoji="1" lang="ja-JP" altLang="en-US" sz="1400" dirty="0">
                <a:solidFill>
                  <a:schemeClr val="tx1"/>
                </a:solidFill>
              </a:rPr>
              <a:t>○ 事務局</a:t>
            </a:r>
            <a:endParaRPr kumimoji="1" lang="en-US" altLang="ja-JP" sz="1400" dirty="0">
              <a:solidFill>
                <a:schemeClr val="tx1"/>
              </a:solidFill>
            </a:endParaRPr>
          </a:p>
          <a:p>
            <a:pPr algn="just">
              <a:lnSpc>
                <a:spcPct val="120000"/>
              </a:lnSpc>
            </a:pPr>
            <a:r>
              <a:rPr kumimoji="1" lang="ja-JP" altLang="en-US" sz="1400" dirty="0">
                <a:solidFill>
                  <a:schemeClr val="tx1"/>
                </a:solidFill>
              </a:rPr>
              <a:t>　　大阪府及び大阪市　（大阪都市計画局）</a:t>
            </a:r>
            <a:endParaRPr kumimoji="1" lang="en-US" altLang="ja-JP" sz="1400" dirty="0">
              <a:solidFill>
                <a:schemeClr val="tx1"/>
              </a:solidFill>
            </a:endParaRPr>
          </a:p>
          <a:p>
            <a:pPr algn="just">
              <a:lnSpc>
                <a:spcPct val="120000"/>
              </a:lnSpc>
            </a:pPr>
            <a:endParaRPr kumimoji="1" lang="en-US" altLang="ja-JP" sz="1400" dirty="0">
              <a:solidFill>
                <a:schemeClr val="tx1"/>
              </a:solidFill>
            </a:endParaRPr>
          </a:p>
        </p:txBody>
      </p:sp>
      <p:graphicFrame>
        <p:nvGraphicFramePr>
          <p:cNvPr id="2" name="表 2">
            <a:extLst>
              <a:ext uri="{FF2B5EF4-FFF2-40B4-BE49-F238E27FC236}">
                <a16:creationId xmlns:a16="http://schemas.microsoft.com/office/drawing/2014/main" id="{7C31EA2D-0F3F-435F-A01D-520E91A1EB64}"/>
              </a:ext>
            </a:extLst>
          </p:cNvPr>
          <p:cNvGraphicFramePr>
            <a:graphicFrameLocks noGrp="1"/>
          </p:cNvGraphicFramePr>
          <p:nvPr>
            <p:extLst>
              <p:ext uri="{D42A27DB-BD31-4B8C-83A1-F6EECF244321}">
                <p14:modId xmlns:p14="http://schemas.microsoft.com/office/powerpoint/2010/main" val="1194180353"/>
              </p:ext>
            </p:extLst>
          </p:nvPr>
        </p:nvGraphicFramePr>
        <p:xfrm>
          <a:off x="808005" y="2953240"/>
          <a:ext cx="3532440" cy="1449560"/>
        </p:xfrm>
        <a:graphic>
          <a:graphicData uri="http://schemas.openxmlformats.org/drawingml/2006/table">
            <a:tbl>
              <a:tblPr firstRow="1" bandRow="1">
                <a:tableStyleId>{5C22544A-7EE6-4342-B048-85BDC9FD1C3A}</a:tableStyleId>
              </a:tblPr>
              <a:tblGrid>
                <a:gridCol w="1132205">
                  <a:extLst>
                    <a:ext uri="{9D8B030D-6E8A-4147-A177-3AD203B41FA5}">
                      <a16:colId xmlns:a16="http://schemas.microsoft.com/office/drawing/2014/main" val="2383130905"/>
                    </a:ext>
                  </a:extLst>
                </a:gridCol>
                <a:gridCol w="2400235">
                  <a:extLst>
                    <a:ext uri="{9D8B030D-6E8A-4147-A177-3AD203B41FA5}">
                      <a16:colId xmlns:a16="http://schemas.microsoft.com/office/drawing/2014/main" val="1462755213"/>
                    </a:ext>
                  </a:extLst>
                </a:gridCol>
              </a:tblGrid>
              <a:tr h="517700">
                <a:tc>
                  <a:txBody>
                    <a:bodyPr/>
                    <a:lstStyle/>
                    <a:p>
                      <a:r>
                        <a:rPr kumimoji="1" lang="ja-JP" altLang="en-US" sz="1200" b="0" dirty="0">
                          <a:solidFill>
                            <a:schemeClr val="tx1"/>
                          </a:solidFill>
                        </a:rPr>
                        <a:t>地方公共団体</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rPr>
                        <a:t>・大阪府</a:t>
                      </a:r>
                      <a:endParaRPr kumimoji="1" lang="en-US" altLang="ja-JP" sz="1200" b="0" dirty="0">
                        <a:solidFill>
                          <a:schemeClr val="tx1"/>
                        </a:solidFill>
                      </a:endParaRPr>
                    </a:p>
                    <a:p>
                      <a:r>
                        <a:rPr kumimoji="1" lang="ja-JP" altLang="en-US" sz="1200" b="0" dirty="0">
                          <a:solidFill>
                            <a:schemeClr val="tx1"/>
                          </a:solidFill>
                        </a:rPr>
                        <a:t>・大阪市</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57180544"/>
                  </a:ext>
                </a:extLst>
              </a:tr>
              <a:tr h="931860">
                <a:tc>
                  <a:txBody>
                    <a:bodyPr/>
                    <a:lstStyle/>
                    <a:p>
                      <a:r>
                        <a:rPr kumimoji="1" lang="ja-JP" altLang="en-US" sz="1200" b="0" dirty="0">
                          <a:solidFill>
                            <a:schemeClr val="tx1"/>
                          </a:solidFill>
                        </a:rPr>
                        <a:t>民間事業者等</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rPr>
                        <a:t>・大阪市高速電気軌道株式会社</a:t>
                      </a:r>
                      <a:endParaRPr kumimoji="1" lang="en-US" altLang="ja-JP" sz="1200" b="0" dirty="0">
                        <a:solidFill>
                          <a:schemeClr val="tx1"/>
                        </a:solidFill>
                      </a:endParaRPr>
                    </a:p>
                    <a:p>
                      <a:r>
                        <a:rPr kumimoji="1" lang="ja-JP" altLang="en-US" sz="1200" b="0" dirty="0">
                          <a:solidFill>
                            <a:schemeClr val="tx1"/>
                          </a:solidFill>
                        </a:rPr>
                        <a:t>・公立大学法人大阪</a:t>
                      </a:r>
                      <a:endParaRPr kumimoji="1" lang="en-US" altLang="ja-JP" sz="1200" b="0" dirty="0">
                        <a:solidFill>
                          <a:schemeClr val="tx1"/>
                        </a:solidFill>
                      </a:endParaRPr>
                    </a:p>
                    <a:p>
                      <a:r>
                        <a:rPr kumimoji="1" lang="ja-JP" altLang="en-US" sz="1200" b="0" dirty="0">
                          <a:solidFill>
                            <a:schemeClr val="tx1"/>
                          </a:solidFill>
                        </a:rPr>
                        <a:t>・独立行政法人都市再生機構</a:t>
                      </a:r>
                      <a:endParaRPr kumimoji="1" lang="en-US" altLang="ja-JP" sz="1200" b="0" dirty="0">
                        <a:solidFill>
                          <a:schemeClr val="tx1"/>
                        </a:solidFill>
                      </a:endParaRPr>
                    </a:p>
                    <a:p>
                      <a:r>
                        <a:rPr kumimoji="1" lang="ja-JP" altLang="en-US" sz="1200" b="0" dirty="0">
                          <a:solidFill>
                            <a:schemeClr val="tx1"/>
                          </a:solidFill>
                        </a:rPr>
                        <a:t>・西日本旅客鉄道株式会社</a:t>
                      </a:r>
                      <a:endParaRPr kumimoji="1" lang="en-US" altLang="ja-JP" sz="1200" b="0" dirty="0">
                        <a:solidFill>
                          <a:schemeClr val="tx1"/>
                        </a:solidFill>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9375422"/>
                  </a:ext>
                </a:extLst>
              </a:tr>
            </a:tbl>
          </a:graphicData>
        </a:graphic>
      </p:graphicFrame>
      <p:graphicFrame>
        <p:nvGraphicFramePr>
          <p:cNvPr id="9" name="表 2">
            <a:extLst>
              <a:ext uri="{FF2B5EF4-FFF2-40B4-BE49-F238E27FC236}">
                <a16:creationId xmlns:a16="http://schemas.microsoft.com/office/drawing/2014/main" id="{E839030E-F1AD-4A70-87F5-91E9144A9BDB}"/>
              </a:ext>
            </a:extLst>
          </p:cNvPr>
          <p:cNvGraphicFramePr>
            <a:graphicFrameLocks noGrp="1"/>
          </p:cNvGraphicFramePr>
          <p:nvPr>
            <p:extLst>
              <p:ext uri="{D42A27DB-BD31-4B8C-83A1-F6EECF244321}">
                <p14:modId xmlns:p14="http://schemas.microsoft.com/office/powerpoint/2010/main" val="1726238085"/>
              </p:ext>
            </p:extLst>
          </p:nvPr>
        </p:nvGraphicFramePr>
        <p:xfrm>
          <a:off x="4672147" y="2939760"/>
          <a:ext cx="4128953" cy="1463040"/>
        </p:xfrm>
        <a:graphic>
          <a:graphicData uri="http://schemas.openxmlformats.org/drawingml/2006/table">
            <a:tbl>
              <a:tblPr firstRow="1" bandRow="1">
                <a:tableStyleId>{5C22544A-7EE6-4342-B048-85BDC9FD1C3A}</a:tableStyleId>
              </a:tblPr>
              <a:tblGrid>
                <a:gridCol w="3121343">
                  <a:extLst>
                    <a:ext uri="{9D8B030D-6E8A-4147-A177-3AD203B41FA5}">
                      <a16:colId xmlns:a16="http://schemas.microsoft.com/office/drawing/2014/main" val="2383130905"/>
                    </a:ext>
                  </a:extLst>
                </a:gridCol>
                <a:gridCol w="1007610">
                  <a:extLst>
                    <a:ext uri="{9D8B030D-6E8A-4147-A177-3AD203B41FA5}">
                      <a16:colId xmlns:a16="http://schemas.microsoft.com/office/drawing/2014/main" val="1462755213"/>
                    </a:ext>
                  </a:extLst>
                </a:gridCol>
              </a:tblGrid>
              <a:tr h="0">
                <a:tc>
                  <a:txBody>
                    <a:bodyPr/>
                    <a:lstStyle/>
                    <a:p>
                      <a:r>
                        <a:rPr kumimoji="1" lang="zh-CN" altLang="en-US" sz="1200" b="0" dirty="0">
                          <a:solidFill>
                            <a:schemeClr val="tx1"/>
                          </a:solidFill>
                          <a:latin typeface="游ゴシック" panose="020B0400000000000000" pitchFamily="50" charset="-128"/>
                          <a:ea typeface="游ゴシック" panose="020B0400000000000000" pitchFamily="50" charset="-128"/>
                        </a:rPr>
                        <a:t>立命館大学理工学部環境都市工学科　教授</a:t>
                      </a:r>
                      <a:endParaRPr kumimoji="1" lang="ja-JP" altLang="en-US" sz="1200" b="0" dirty="0">
                        <a:solidFill>
                          <a:schemeClr val="tx1"/>
                        </a:solidFill>
                        <a:latin typeface="游ゴシック" panose="020B0400000000000000" pitchFamily="50" charset="-128"/>
                        <a:ea typeface="游ゴシック" panose="020B0400000000000000" pitchFamily="50"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岡井　有佳</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57180544"/>
                  </a:ext>
                </a:extLst>
              </a:tr>
              <a:tr h="200357">
                <a:tc>
                  <a:txBody>
                    <a:bodyPr/>
                    <a:lstStyle/>
                    <a:p>
                      <a:r>
                        <a:rPr kumimoji="1" lang="zh-CN" altLang="en-US" sz="1200" b="0" dirty="0">
                          <a:solidFill>
                            <a:schemeClr val="tx1"/>
                          </a:solidFill>
                          <a:latin typeface="游ゴシック" panose="020B0400000000000000" pitchFamily="50" charset="-128"/>
                          <a:ea typeface="游ゴシック" panose="020B0400000000000000" pitchFamily="50" charset="-128"/>
                        </a:rPr>
                        <a:t>大阪公立大学大学院工学研究科　教授</a:t>
                      </a:r>
                      <a:endParaRPr kumimoji="1" lang="ja-JP" altLang="en-US" sz="1200" b="0" dirty="0">
                        <a:solidFill>
                          <a:schemeClr val="tx1"/>
                        </a:solidFill>
                        <a:latin typeface="游ゴシック" panose="020B0400000000000000" pitchFamily="50" charset="-128"/>
                        <a:ea typeface="游ゴシック" panose="020B0400000000000000" pitchFamily="50"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嘉名　光市</a:t>
                      </a:r>
                      <a:endParaRPr kumimoji="1" lang="en-US" altLang="ja-JP" sz="1200" b="0" dirty="0">
                        <a:solidFill>
                          <a:schemeClr val="tx1"/>
                        </a:solidFill>
                        <a:latin typeface="游ゴシック" panose="020B0400000000000000" pitchFamily="50" charset="-128"/>
                        <a:ea typeface="游ゴシック" panose="020B04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9375422"/>
                  </a:ext>
                </a:extLst>
              </a:tr>
              <a:tr h="200357">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青森大学ソフトウェア情報学部　教授　</a:t>
                      </a:r>
                    </a:p>
                    <a:p>
                      <a:r>
                        <a:rPr kumimoji="1" lang="ja-JP" altLang="en-US" sz="1200" b="0" dirty="0">
                          <a:solidFill>
                            <a:schemeClr val="tx1"/>
                          </a:solidFill>
                          <a:latin typeface="游ゴシック" panose="020B0400000000000000" pitchFamily="50" charset="-128"/>
                          <a:ea typeface="游ゴシック" panose="020B0400000000000000" pitchFamily="50" charset="-128"/>
                        </a:rPr>
                        <a:t>大阪大学名誉教授</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下條　真司</a:t>
                      </a:r>
                      <a:endParaRPr kumimoji="1" lang="en-US" altLang="ja-JP" sz="1200" b="0" dirty="0">
                        <a:solidFill>
                          <a:schemeClr val="tx1"/>
                        </a:solidFill>
                        <a:latin typeface="游ゴシック" panose="020B0400000000000000" pitchFamily="50" charset="-128"/>
                        <a:ea typeface="游ゴシック" panose="020B04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55460410"/>
                  </a:ext>
                </a:extLst>
              </a:tr>
              <a:tr h="200357">
                <a:tc>
                  <a:txBody>
                    <a:bodyPr/>
                    <a:lstStyle/>
                    <a:p>
                      <a:r>
                        <a:rPr kumimoji="1" lang="zh-TW" altLang="en-US" sz="1200" b="0" dirty="0">
                          <a:solidFill>
                            <a:schemeClr val="tx1"/>
                          </a:solidFill>
                          <a:latin typeface="游ゴシック" panose="020B0400000000000000" pitchFamily="50" charset="-128"/>
                          <a:ea typeface="游ゴシック" panose="020B0400000000000000" pitchFamily="50" charset="-128"/>
                        </a:rPr>
                        <a:t>大阪公立大学研究推進機構　特別教授</a:t>
                      </a:r>
                    </a:p>
                    <a:p>
                      <a:r>
                        <a:rPr kumimoji="1" lang="zh-TW" altLang="en-US" sz="1200" b="0" dirty="0">
                          <a:solidFill>
                            <a:schemeClr val="tx1"/>
                          </a:solidFill>
                          <a:latin typeface="游ゴシック" panose="020B0400000000000000" pitchFamily="50" charset="-128"/>
                          <a:ea typeface="游ゴシック" panose="020B0400000000000000" pitchFamily="50" charset="-128"/>
                        </a:rPr>
                        <a:t>大阪公立大学　観光産業戦略研究所長</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橋爪　紳也</a:t>
                      </a:r>
                      <a:endParaRPr kumimoji="1" lang="en-US" altLang="ja-JP" sz="1200" b="0" dirty="0">
                        <a:solidFill>
                          <a:schemeClr val="tx1"/>
                        </a:solidFill>
                        <a:latin typeface="游ゴシック" panose="020B0400000000000000" pitchFamily="50" charset="-128"/>
                        <a:ea typeface="游ゴシック" panose="020B04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6217815"/>
                  </a:ext>
                </a:extLst>
              </a:tr>
            </a:tbl>
          </a:graphicData>
        </a:graphic>
      </p:graphicFrame>
    </p:spTree>
    <p:extLst>
      <p:ext uri="{BB962C8B-B14F-4D97-AF65-F5344CB8AC3E}">
        <p14:creationId xmlns:p14="http://schemas.microsoft.com/office/powerpoint/2010/main" val="292167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1</a:t>
            </a:fld>
            <a:endParaRPr kumimoji="1" lang="ja-JP" altLang="en-US" dirty="0"/>
          </a:p>
        </p:txBody>
      </p:sp>
      <p:sp>
        <p:nvSpPr>
          <p:cNvPr id="8" name="正方形/長方形 7">
            <a:extLst>
              <a:ext uri="{FF2B5EF4-FFF2-40B4-BE49-F238E27FC236}">
                <a16:creationId xmlns:a16="http://schemas.microsoft.com/office/drawing/2014/main" id="{BBCED139-4202-464F-BE7B-E7BDA9AA6A4E}"/>
              </a:ext>
            </a:extLst>
          </p:cNvPr>
          <p:cNvSpPr/>
          <p:nvPr/>
        </p:nvSpPr>
        <p:spPr>
          <a:xfrm>
            <a:off x="403921" y="931722"/>
            <a:ext cx="8336158" cy="5693675"/>
          </a:xfrm>
          <a:prstGeom prst="rect">
            <a:avLst/>
          </a:prstGeom>
          <a:noFill/>
          <a:ln/>
        </p:spPr>
        <p:style>
          <a:lnRef idx="2">
            <a:schemeClr val="accent5"/>
          </a:lnRef>
          <a:fillRef idx="1">
            <a:schemeClr val="lt1"/>
          </a:fillRef>
          <a:effectRef idx="0">
            <a:schemeClr val="accent5"/>
          </a:effectRef>
          <a:fontRef idx="minor">
            <a:schemeClr val="dk1"/>
          </a:fontRef>
        </p:style>
        <p:txBody>
          <a:bodyPr wrap="square" rtlCol="0" anchor="t">
            <a:spAutoFit/>
          </a:bodyPr>
          <a:lstStyle/>
          <a:p>
            <a:pPr algn="ctr">
              <a:lnSpc>
                <a:spcPct val="150000"/>
              </a:lnSpc>
            </a:pPr>
            <a:r>
              <a:rPr kumimoji="1" lang="ja-JP" altLang="en-US" b="1" dirty="0">
                <a:solidFill>
                  <a:schemeClr val="tx1"/>
                </a:solidFill>
              </a:rPr>
              <a:t>目　　次</a:t>
            </a:r>
            <a:endParaRPr kumimoji="1" lang="en-US" altLang="ja-JP" b="1" dirty="0">
              <a:solidFill>
                <a:schemeClr val="tx1"/>
              </a:solidFill>
            </a:endParaRPr>
          </a:p>
          <a:p>
            <a:pPr algn="ctr">
              <a:lnSpc>
                <a:spcPct val="150000"/>
              </a:lnSpc>
            </a:pPr>
            <a:endParaRPr kumimoji="1" lang="en-US" altLang="ja-JP" sz="1600" dirty="0">
              <a:solidFill>
                <a:schemeClr val="tx1"/>
              </a:solidFill>
            </a:endParaRPr>
          </a:p>
          <a:p>
            <a:pPr marL="269875">
              <a:lnSpc>
                <a:spcPct val="150000"/>
              </a:lnSpc>
            </a:pPr>
            <a:r>
              <a:rPr kumimoji="1" lang="ja-JP" altLang="en-US" sz="1400" dirty="0">
                <a:solidFill>
                  <a:schemeClr val="tx1"/>
                </a:solidFill>
              </a:rPr>
              <a:t>１）開発方針の位置づけ　･････････････････････････････････････････････････････････</a:t>
            </a:r>
            <a:r>
              <a:rPr kumimoji="1" lang="en-US" altLang="ja-JP" sz="1400" dirty="0">
                <a:solidFill>
                  <a:schemeClr val="tx1"/>
                </a:solidFill>
              </a:rPr>
              <a:t>	2</a:t>
            </a:r>
          </a:p>
          <a:p>
            <a:pPr marL="269875">
              <a:lnSpc>
                <a:spcPct val="150000"/>
              </a:lnSpc>
            </a:pPr>
            <a:endParaRPr kumimoji="1" lang="en-US" altLang="ja-JP" sz="1400" dirty="0">
              <a:solidFill>
                <a:schemeClr val="tx1"/>
              </a:solidFill>
            </a:endParaRPr>
          </a:p>
          <a:p>
            <a:pPr marL="269875">
              <a:lnSpc>
                <a:spcPct val="150000"/>
              </a:lnSpc>
            </a:pPr>
            <a:r>
              <a:rPr kumimoji="1" lang="ja-JP" altLang="en-US" sz="1400" dirty="0">
                <a:solidFill>
                  <a:schemeClr val="tx1"/>
                </a:solidFill>
              </a:rPr>
              <a:t>２）開発方針</a:t>
            </a:r>
            <a:endParaRPr kumimoji="1" lang="en-US" altLang="ja-JP" sz="1400" dirty="0">
              <a:solidFill>
                <a:schemeClr val="tx1"/>
              </a:solidFill>
            </a:endParaRPr>
          </a:p>
          <a:p>
            <a:pPr marL="269875">
              <a:lnSpc>
                <a:spcPct val="150000"/>
              </a:lnSpc>
            </a:pPr>
            <a:r>
              <a:rPr kumimoji="1" lang="ja-JP" altLang="en-US" sz="1400" dirty="0">
                <a:solidFill>
                  <a:schemeClr val="tx1"/>
                </a:solidFill>
              </a:rPr>
              <a:t>　　①土地利用の方針　･･･････････････････････････････････････････････････････････</a:t>
            </a:r>
            <a:r>
              <a:rPr kumimoji="1" lang="en-US" altLang="ja-JP" sz="1400" dirty="0">
                <a:solidFill>
                  <a:schemeClr val="tx1"/>
                </a:solidFill>
              </a:rPr>
              <a:t>	3</a:t>
            </a:r>
          </a:p>
          <a:p>
            <a:pPr marL="269875">
              <a:lnSpc>
                <a:spcPct val="150000"/>
              </a:lnSpc>
            </a:pPr>
            <a:r>
              <a:rPr kumimoji="1" lang="ja-JP" altLang="en-US" sz="1400" dirty="0">
                <a:solidFill>
                  <a:schemeClr val="tx1"/>
                </a:solidFill>
              </a:rPr>
              <a:t>　　②基盤整備の方針（歩行者空間）　･････････････････････････････････････････････ 　 </a:t>
            </a:r>
            <a:r>
              <a:rPr kumimoji="1" lang="en-US" altLang="ja-JP" sz="1400" dirty="0">
                <a:solidFill>
                  <a:schemeClr val="tx1"/>
                </a:solidFill>
              </a:rPr>
              <a:t>	5</a:t>
            </a:r>
          </a:p>
          <a:p>
            <a:pPr marL="269875">
              <a:lnSpc>
                <a:spcPct val="150000"/>
              </a:lnSpc>
            </a:pPr>
            <a:r>
              <a:rPr kumimoji="1" lang="ja-JP" altLang="en-US" sz="1400" dirty="0">
                <a:solidFill>
                  <a:schemeClr val="tx1"/>
                </a:solidFill>
              </a:rPr>
              <a:t>　　③想定スケジュール　 ･････････････････････････････････････････････････････････</a:t>
            </a:r>
            <a:r>
              <a:rPr kumimoji="1" lang="en-US" altLang="ja-JP" sz="1400" dirty="0">
                <a:solidFill>
                  <a:schemeClr val="tx1"/>
                </a:solidFill>
              </a:rPr>
              <a:t>      	6</a:t>
            </a:r>
          </a:p>
          <a:p>
            <a:pPr marL="269875">
              <a:lnSpc>
                <a:spcPct val="150000"/>
              </a:lnSpc>
            </a:pPr>
            <a:endParaRPr kumimoji="1" lang="en-US" altLang="ja-JP" sz="1400" dirty="0">
              <a:solidFill>
                <a:schemeClr val="tx1"/>
              </a:solidFill>
            </a:endParaRPr>
          </a:p>
          <a:p>
            <a:pPr marL="269875">
              <a:lnSpc>
                <a:spcPct val="150000"/>
              </a:lnSpc>
            </a:pPr>
            <a:r>
              <a:rPr kumimoji="1" lang="ja-JP" altLang="en-US" sz="1400" dirty="0">
                <a:solidFill>
                  <a:schemeClr val="tx1"/>
                </a:solidFill>
              </a:rPr>
              <a:t>（参考資料）</a:t>
            </a:r>
            <a:endParaRPr kumimoji="1" lang="en-US" altLang="ja-JP" sz="1400" dirty="0">
              <a:solidFill>
                <a:schemeClr val="tx1"/>
              </a:solidFill>
            </a:endParaRPr>
          </a:p>
          <a:p>
            <a:pPr marL="269875">
              <a:lnSpc>
                <a:spcPct val="150000"/>
              </a:lnSpc>
            </a:pPr>
            <a:r>
              <a:rPr kumimoji="1" lang="ja-JP" altLang="en-US" sz="1400" dirty="0">
                <a:solidFill>
                  <a:schemeClr val="tx1"/>
                </a:solidFill>
              </a:rPr>
              <a:t>　参考１）１．５期開発に向けたマーケットサウンディングの実施  ････････････････････</a:t>
            </a:r>
            <a:r>
              <a:rPr kumimoji="1" lang="en-US" altLang="ja-JP" sz="1400" dirty="0">
                <a:solidFill>
                  <a:schemeClr val="tx1"/>
                </a:solidFill>
              </a:rPr>
              <a:t>	8</a:t>
            </a:r>
          </a:p>
          <a:p>
            <a:pPr marL="269875">
              <a:lnSpc>
                <a:spcPct val="150000"/>
              </a:lnSpc>
            </a:pPr>
            <a:r>
              <a:rPr kumimoji="1" lang="ja-JP" altLang="en-US" sz="1400" dirty="0">
                <a:solidFill>
                  <a:schemeClr val="tx1"/>
                </a:solidFill>
              </a:rPr>
              <a:t>　参考２）関係者の開発構想　</a:t>
            </a:r>
            <a:endParaRPr kumimoji="1" lang="en-US" altLang="ja-JP" sz="1400" dirty="0">
              <a:solidFill>
                <a:schemeClr val="tx1"/>
              </a:solidFill>
            </a:endParaRPr>
          </a:p>
          <a:p>
            <a:pPr marL="269875">
              <a:lnSpc>
                <a:spcPct val="150000"/>
              </a:lnSpc>
            </a:pPr>
            <a:r>
              <a:rPr kumimoji="1" lang="ja-JP" altLang="en-US" sz="1400" dirty="0">
                <a:solidFill>
                  <a:schemeClr val="tx1"/>
                </a:solidFill>
              </a:rPr>
              <a:t>　　・</a:t>
            </a:r>
            <a:r>
              <a:rPr kumimoji="1" lang="en-US" altLang="ja-JP" sz="1400" dirty="0">
                <a:solidFill>
                  <a:schemeClr val="tx1"/>
                </a:solidFill>
              </a:rPr>
              <a:t>Osaka Metro</a:t>
            </a:r>
            <a:r>
              <a:rPr kumimoji="1" lang="ja-JP" altLang="en-US" sz="1400" dirty="0">
                <a:solidFill>
                  <a:schemeClr val="tx1"/>
                </a:solidFill>
              </a:rPr>
              <a:t>の開発構想（案）  ･･･････････････････････････････････････････････</a:t>
            </a:r>
            <a:r>
              <a:rPr kumimoji="1" lang="en-US" altLang="ja-JP" sz="1400" dirty="0">
                <a:solidFill>
                  <a:schemeClr val="tx1"/>
                </a:solidFill>
              </a:rPr>
              <a:t>	9</a:t>
            </a:r>
          </a:p>
          <a:p>
            <a:pPr marL="269875">
              <a:lnSpc>
                <a:spcPct val="150000"/>
              </a:lnSpc>
            </a:pPr>
            <a:r>
              <a:rPr kumimoji="1" lang="ja-JP" altLang="en-US" sz="1400" dirty="0">
                <a:solidFill>
                  <a:schemeClr val="tx1"/>
                </a:solidFill>
              </a:rPr>
              <a:t>　　・大阪公立大学の開発構想（案） ･･････････････････････････････････････････････</a:t>
            </a:r>
            <a:r>
              <a:rPr kumimoji="1" lang="en-US" altLang="ja-JP" sz="1400" dirty="0">
                <a:solidFill>
                  <a:schemeClr val="tx1"/>
                </a:solidFill>
              </a:rPr>
              <a:t>	10</a:t>
            </a:r>
          </a:p>
          <a:p>
            <a:pPr marL="269875">
              <a:lnSpc>
                <a:spcPct val="150000"/>
              </a:lnSpc>
            </a:pPr>
            <a:r>
              <a:rPr kumimoji="1" lang="ja-JP" altLang="en-US" sz="1400" dirty="0">
                <a:solidFill>
                  <a:schemeClr val="tx1"/>
                </a:solidFill>
              </a:rPr>
              <a:t>　参考３）１．５期開発に関する検討経過　･ ･･･････････････････････････････････････</a:t>
            </a:r>
            <a:r>
              <a:rPr kumimoji="1" lang="en-US" altLang="ja-JP" sz="1400" dirty="0">
                <a:solidFill>
                  <a:schemeClr val="tx1"/>
                </a:solidFill>
              </a:rPr>
              <a:t>	11</a:t>
            </a:r>
          </a:p>
          <a:p>
            <a:pPr marL="269875">
              <a:lnSpc>
                <a:spcPct val="150000"/>
              </a:lnSpc>
            </a:pPr>
            <a:r>
              <a:rPr kumimoji="1" lang="ja-JP" altLang="en-US" sz="1400" dirty="0">
                <a:solidFill>
                  <a:schemeClr val="tx1"/>
                </a:solidFill>
              </a:rPr>
              <a:t>　参考４）大阪城東部地区まちづくり検討会の概要 ････････････････････････････････････</a:t>
            </a:r>
            <a:r>
              <a:rPr kumimoji="1" lang="en-US" altLang="ja-JP" sz="1400" dirty="0">
                <a:solidFill>
                  <a:schemeClr val="tx1"/>
                </a:solidFill>
              </a:rPr>
              <a:t>	12</a:t>
            </a:r>
          </a:p>
          <a:p>
            <a:pPr marL="269875">
              <a:lnSpc>
                <a:spcPct val="150000"/>
              </a:lnSpc>
            </a:pPr>
            <a:r>
              <a:rPr kumimoji="1" lang="ja-JP" altLang="en-US" sz="1400" dirty="0">
                <a:solidFill>
                  <a:schemeClr val="tx1"/>
                </a:solidFill>
              </a:rPr>
              <a:t>　　　</a:t>
            </a:r>
            <a:endParaRPr kumimoji="1" lang="en-US" altLang="ja-JP" sz="1400" dirty="0">
              <a:solidFill>
                <a:schemeClr val="tx1"/>
              </a:solidFill>
            </a:endParaRPr>
          </a:p>
        </p:txBody>
      </p:sp>
    </p:spTree>
    <p:extLst>
      <p:ext uri="{BB962C8B-B14F-4D97-AF65-F5344CB8AC3E}">
        <p14:creationId xmlns:p14="http://schemas.microsoft.com/office/powerpoint/2010/main" val="239024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p:txBody>
          <a:bodyPr/>
          <a:lstStyle/>
          <a:p>
            <a:fld id="{311E3985-B3EA-4398-A6FF-CD01F1CD0B75}" type="slidenum">
              <a:rPr kumimoji="1" lang="ja-JP" altLang="en-US" smtClean="0"/>
              <a:pPr/>
              <a:t>2</a:t>
            </a:fld>
            <a:endParaRPr kumimoji="1" lang="ja-JP" altLang="en-US" dirty="0"/>
          </a:p>
        </p:txBody>
      </p:sp>
      <p:cxnSp>
        <p:nvCxnSpPr>
          <p:cNvPr id="19" name="直線コネクタ 18"/>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47AF6414-0ED0-47FD-B473-56C9C1248064}"/>
              </a:ext>
            </a:extLst>
          </p:cNvPr>
          <p:cNvSpPr txBox="1"/>
          <p:nvPr/>
        </p:nvSpPr>
        <p:spPr>
          <a:xfrm>
            <a:off x="27922" y="483337"/>
            <a:ext cx="8801369" cy="338554"/>
          </a:xfrm>
          <a:prstGeom prst="rect">
            <a:avLst/>
          </a:prstGeom>
          <a:noFill/>
        </p:spPr>
        <p:txBody>
          <a:bodyPr wrap="square" rtlCol="0">
            <a:spAutoFit/>
          </a:bodyPr>
          <a:lstStyle/>
          <a:p>
            <a:r>
              <a:rPr kumimoji="1" lang="ja-JP" altLang="en-US" sz="1600" b="1" dirty="0"/>
              <a:t>１）開発方針の位置づけ</a:t>
            </a:r>
            <a:endParaRPr kumimoji="1" lang="en-US" altLang="ja-JP" sz="1600" b="1" dirty="0">
              <a:latin typeface="游ゴシック" panose="020B0400000000000000" pitchFamily="50" charset="-128"/>
              <a:ea typeface="游ゴシック" panose="020B0400000000000000" pitchFamily="50" charset="-128"/>
            </a:endParaRPr>
          </a:p>
        </p:txBody>
      </p:sp>
      <p:sp>
        <p:nvSpPr>
          <p:cNvPr id="46" name="正方形/長方形 45">
            <a:extLst>
              <a:ext uri="{FF2B5EF4-FFF2-40B4-BE49-F238E27FC236}">
                <a16:creationId xmlns:a16="http://schemas.microsoft.com/office/drawing/2014/main" id="{B4BEADE1-BFBD-44AD-A4E0-DF052DF8D0D1}"/>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１）開発方針の位置づけ</a:t>
            </a:r>
          </a:p>
        </p:txBody>
      </p:sp>
      <p:pic>
        <p:nvPicPr>
          <p:cNvPr id="2" name="図 1">
            <a:extLst>
              <a:ext uri="{FF2B5EF4-FFF2-40B4-BE49-F238E27FC236}">
                <a16:creationId xmlns:a16="http://schemas.microsoft.com/office/drawing/2014/main" id="{AE23C712-5168-4C5D-A804-58293ACA5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2603" y="3144202"/>
            <a:ext cx="3897999" cy="3334602"/>
          </a:xfrm>
          <a:prstGeom prst="rect">
            <a:avLst/>
          </a:prstGeom>
        </p:spPr>
      </p:pic>
      <p:sp>
        <p:nvSpPr>
          <p:cNvPr id="44" name="角丸四角形 56">
            <a:extLst>
              <a:ext uri="{FF2B5EF4-FFF2-40B4-BE49-F238E27FC236}">
                <a16:creationId xmlns:a16="http://schemas.microsoft.com/office/drawing/2014/main" id="{8A3C4878-AE00-43D6-92FE-CF849A2A8944}"/>
              </a:ext>
            </a:extLst>
          </p:cNvPr>
          <p:cNvSpPr/>
          <p:nvPr/>
        </p:nvSpPr>
        <p:spPr>
          <a:xfrm>
            <a:off x="5187005" y="2153138"/>
            <a:ext cx="3897999" cy="697632"/>
          </a:xfrm>
          <a:prstGeom prst="roundRect">
            <a:avLst>
              <a:gd name="adj" fmla="val 7682"/>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36000" bIns="36000" rtlCol="0" anchor="t" anchorCtr="0">
            <a:spAutoFit/>
          </a:bodyPr>
          <a:lstStyle/>
          <a:p>
            <a:pPr algn="ctr"/>
            <a:r>
              <a:rPr kumimoji="1" lang="ja-JP" altLang="en-US" sz="1200" b="1" dirty="0">
                <a:solidFill>
                  <a:schemeClr val="tx1"/>
                </a:solidFill>
              </a:rPr>
              <a:t>「１．５期開発の開発方針」</a:t>
            </a:r>
            <a:endParaRPr kumimoji="1" lang="en-US" altLang="ja-JP" sz="1200" b="1" dirty="0">
              <a:solidFill>
                <a:schemeClr val="tx1"/>
              </a:solidFill>
            </a:endParaRPr>
          </a:p>
          <a:p>
            <a:pPr algn="ctr"/>
            <a:r>
              <a:rPr kumimoji="1" lang="ja-JP" altLang="en-US" sz="1200" b="1" dirty="0">
                <a:solidFill>
                  <a:schemeClr val="tx1"/>
                </a:solidFill>
              </a:rPr>
              <a:t>（大阪城東部地区まちづくり検討会策定（予定））</a:t>
            </a:r>
          </a:p>
          <a:p>
            <a:pPr algn="ctr">
              <a:lnSpc>
                <a:spcPct val="150000"/>
              </a:lnSpc>
            </a:pPr>
            <a:r>
              <a:rPr kumimoji="1" lang="ja-JP" altLang="en-US" sz="1100" dirty="0">
                <a:solidFill>
                  <a:schemeClr val="tx1"/>
                </a:solidFill>
              </a:rPr>
              <a:t>１．５期開発の具体的な土地利用・基盤整備の方針を示す</a:t>
            </a:r>
            <a:endParaRPr kumimoji="1" lang="en-US" altLang="ja-JP" sz="1100" dirty="0">
              <a:solidFill>
                <a:schemeClr val="tx1"/>
              </a:solidFill>
            </a:endParaRPr>
          </a:p>
        </p:txBody>
      </p:sp>
      <p:sp>
        <p:nvSpPr>
          <p:cNvPr id="45" name="二等辺三角形 44">
            <a:extLst>
              <a:ext uri="{FF2B5EF4-FFF2-40B4-BE49-F238E27FC236}">
                <a16:creationId xmlns:a16="http://schemas.microsoft.com/office/drawing/2014/main" id="{C0BDFB00-884C-41D3-ACFC-A5A165C603EE}"/>
              </a:ext>
            </a:extLst>
          </p:cNvPr>
          <p:cNvSpPr/>
          <p:nvPr/>
        </p:nvSpPr>
        <p:spPr>
          <a:xfrm rot="16200000" flipV="1">
            <a:off x="3590625" y="4320586"/>
            <a:ext cx="2964894" cy="203724"/>
          </a:xfrm>
          <a:prstGeom prst="triangle">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solidFill>
                <a:schemeClr val="tx1"/>
              </a:solidFill>
            </a:endParaRPr>
          </a:p>
        </p:txBody>
      </p:sp>
      <p:sp>
        <p:nvSpPr>
          <p:cNvPr id="56" name="角丸四角形 7">
            <a:extLst>
              <a:ext uri="{FF2B5EF4-FFF2-40B4-BE49-F238E27FC236}">
                <a16:creationId xmlns:a16="http://schemas.microsoft.com/office/drawing/2014/main" id="{E63B471E-18C3-4775-B535-FDC128A48E96}"/>
              </a:ext>
            </a:extLst>
          </p:cNvPr>
          <p:cNvSpPr/>
          <p:nvPr/>
        </p:nvSpPr>
        <p:spPr>
          <a:xfrm>
            <a:off x="198444" y="785705"/>
            <a:ext cx="8801369" cy="1230998"/>
          </a:xfrm>
          <a:prstGeom prst="roundRect">
            <a:avLst>
              <a:gd name="adj" fmla="val 5361"/>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46800" rtlCol="0" anchor="t">
            <a:spAutoFit/>
          </a:bodyPr>
          <a:lstStyle/>
          <a:p>
            <a:pPr marL="285750" indent="-285750" algn="just">
              <a:lnSpc>
                <a:spcPts val="1600"/>
              </a:lnSpc>
              <a:buFont typeface="Wingdings" panose="05000000000000000000" pitchFamily="2" charset="2"/>
              <a:buChar char="l"/>
            </a:pPr>
            <a:r>
              <a:rPr kumimoji="1" lang="ja-JP" altLang="en-US" sz="1400" dirty="0">
                <a:solidFill>
                  <a:schemeClr val="tx1"/>
                </a:solidFill>
              </a:rPr>
              <a:t>「大阪城東部地区のまちづくりの方向性（</a:t>
            </a:r>
            <a:r>
              <a:rPr kumimoji="1" lang="en-US" altLang="ja-JP" sz="1400" dirty="0">
                <a:solidFill>
                  <a:schemeClr val="tx1"/>
                </a:solidFill>
              </a:rPr>
              <a:t>2020</a:t>
            </a:r>
            <a:r>
              <a:rPr kumimoji="1" lang="ja-JP" altLang="en-US" sz="1400" dirty="0">
                <a:solidFill>
                  <a:schemeClr val="tx1"/>
                </a:solidFill>
              </a:rPr>
              <a:t>年府市策定）」等に掲げるイノベーション・コアゾーンの実現に向け、関係者が共有する１．５期開発の具体的な土地利用・基盤整備の方針を示すものとして大阪城東部地区まちづくり検討会が策定するもの。</a:t>
            </a:r>
          </a:p>
          <a:p>
            <a:pPr marL="285750" indent="-285750" algn="just">
              <a:lnSpc>
                <a:spcPts val="1600"/>
              </a:lnSpc>
              <a:spcBef>
                <a:spcPts val="600"/>
              </a:spcBef>
              <a:buFont typeface="Wingdings" panose="05000000000000000000" pitchFamily="2" charset="2"/>
              <a:buChar char="l"/>
            </a:pPr>
            <a:r>
              <a:rPr kumimoji="1" lang="ja-JP" altLang="en-US" sz="1400" dirty="0">
                <a:solidFill>
                  <a:schemeClr val="tx1"/>
                </a:solidFill>
              </a:rPr>
              <a:t>今後、この１．５期開発の開発方針に基づき、関係者が協調して基盤整備や開発事業者の公募などを進めていく。</a:t>
            </a:r>
          </a:p>
        </p:txBody>
      </p:sp>
      <p:sp>
        <p:nvSpPr>
          <p:cNvPr id="57" name="角丸四角形 8">
            <a:extLst>
              <a:ext uri="{FF2B5EF4-FFF2-40B4-BE49-F238E27FC236}">
                <a16:creationId xmlns:a16="http://schemas.microsoft.com/office/drawing/2014/main" id="{562B472A-833D-438A-9A22-80A50F53AAF1}"/>
              </a:ext>
            </a:extLst>
          </p:cNvPr>
          <p:cNvSpPr/>
          <p:nvPr/>
        </p:nvSpPr>
        <p:spPr>
          <a:xfrm>
            <a:off x="104481" y="2282769"/>
            <a:ext cx="4721279" cy="4575231"/>
          </a:xfrm>
          <a:prstGeom prst="roundRect">
            <a:avLst>
              <a:gd name="adj" fmla="val 2378"/>
            </a:avLst>
          </a:prstGeom>
          <a:noFill/>
          <a:ln w="19050">
            <a:solidFill>
              <a:schemeClr val="tx1"/>
            </a:solidFill>
          </a:ln>
        </p:spPr>
        <p:style>
          <a:lnRef idx="2">
            <a:schemeClr val="accent5"/>
          </a:lnRef>
          <a:fillRef idx="1">
            <a:schemeClr val="lt1"/>
          </a:fillRef>
          <a:effectRef idx="0">
            <a:schemeClr val="accent5"/>
          </a:effectRef>
          <a:fontRef idx="minor">
            <a:schemeClr val="dk1"/>
          </a:fontRef>
        </p:style>
        <p:txBody>
          <a:bodyPr wrap="none" lIns="36000" tIns="46800" rIns="36000" rtlCol="0" anchor="t">
            <a:noAutofit/>
          </a:bodyPr>
          <a:lstStyle/>
          <a:p>
            <a:pPr>
              <a:spcBef>
                <a:spcPts val="600"/>
              </a:spcBef>
            </a:pPr>
            <a:endParaRPr kumimoji="1" lang="en-US" altLang="ja-JP" sz="1400" dirty="0">
              <a:solidFill>
                <a:schemeClr val="tx1"/>
              </a:solidFill>
            </a:endParaRPr>
          </a:p>
        </p:txBody>
      </p:sp>
      <p:sp>
        <p:nvSpPr>
          <p:cNvPr id="58" name="テキスト ボックス 57">
            <a:extLst>
              <a:ext uri="{FF2B5EF4-FFF2-40B4-BE49-F238E27FC236}">
                <a16:creationId xmlns:a16="http://schemas.microsoft.com/office/drawing/2014/main" id="{FBA58378-9A23-48B5-87A8-6D974F34D633}"/>
              </a:ext>
            </a:extLst>
          </p:cNvPr>
          <p:cNvSpPr txBox="1"/>
          <p:nvPr/>
        </p:nvSpPr>
        <p:spPr>
          <a:xfrm>
            <a:off x="118847" y="2394998"/>
            <a:ext cx="2762250" cy="230832"/>
          </a:xfrm>
          <a:prstGeom prst="rect">
            <a:avLst/>
          </a:prstGeom>
          <a:noFill/>
        </p:spPr>
        <p:txBody>
          <a:bodyPr wrap="square">
            <a:spAutoFit/>
          </a:bodyPr>
          <a:lstStyle/>
          <a:p>
            <a:r>
              <a:rPr lang="ja-JP" altLang="en-US" sz="900" dirty="0">
                <a:latin typeface="HGPｺﾞｼｯｸE" panose="020B0900000000000000" pitchFamily="50" charset="-128"/>
                <a:ea typeface="HGPｺﾞｼｯｸE" panose="020B0900000000000000" pitchFamily="50" charset="-128"/>
              </a:rPr>
              <a:t>〇まちづくりコンセプト</a:t>
            </a:r>
            <a:endParaRPr lang="ja-JP" altLang="en-US" sz="900" dirty="0"/>
          </a:p>
        </p:txBody>
      </p:sp>
      <p:sp>
        <p:nvSpPr>
          <p:cNvPr id="59" name="テキスト ボックス 58">
            <a:extLst>
              <a:ext uri="{FF2B5EF4-FFF2-40B4-BE49-F238E27FC236}">
                <a16:creationId xmlns:a16="http://schemas.microsoft.com/office/drawing/2014/main" id="{05BADAC4-9BC3-46B0-89F6-8D24947D074E}"/>
              </a:ext>
            </a:extLst>
          </p:cNvPr>
          <p:cNvSpPr txBox="1"/>
          <p:nvPr/>
        </p:nvSpPr>
        <p:spPr>
          <a:xfrm>
            <a:off x="118964" y="3060628"/>
            <a:ext cx="4301513" cy="230832"/>
          </a:xfrm>
          <a:prstGeom prst="rect">
            <a:avLst/>
          </a:prstGeom>
          <a:noFill/>
        </p:spPr>
        <p:txBody>
          <a:bodyPr wrap="square">
            <a:spAutoFit/>
          </a:bodyPr>
          <a:lstStyle/>
          <a:p>
            <a:r>
              <a:rPr lang="ja-JP" altLang="en-US" sz="900" dirty="0">
                <a:latin typeface="HGPｺﾞｼｯｸE" panose="020B0900000000000000" pitchFamily="50" charset="-128"/>
                <a:ea typeface="HGPｺﾞｼｯｸE" panose="020B0900000000000000" pitchFamily="50" charset="-128"/>
              </a:rPr>
              <a:t>〇土地利用・基盤整備計画</a:t>
            </a:r>
            <a:endParaRPr lang="en-US" altLang="ja-JP" sz="900" dirty="0">
              <a:latin typeface="HGPｺﾞｼｯｸE" panose="020B0900000000000000" pitchFamily="50" charset="-128"/>
              <a:ea typeface="HGPｺﾞｼｯｸE" panose="020B0900000000000000" pitchFamily="50" charset="-128"/>
            </a:endParaRPr>
          </a:p>
        </p:txBody>
      </p:sp>
      <p:sp>
        <p:nvSpPr>
          <p:cNvPr id="60" name="テキスト ボックス 59">
            <a:extLst>
              <a:ext uri="{FF2B5EF4-FFF2-40B4-BE49-F238E27FC236}">
                <a16:creationId xmlns:a16="http://schemas.microsoft.com/office/drawing/2014/main" id="{C005A120-5C1B-49DA-83BB-E35AC566CA88}"/>
              </a:ext>
            </a:extLst>
          </p:cNvPr>
          <p:cNvSpPr txBox="1"/>
          <p:nvPr/>
        </p:nvSpPr>
        <p:spPr>
          <a:xfrm>
            <a:off x="198444" y="2140671"/>
            <a:ext cx="4301513" cy="232410"/>
          </a:xfrm>
          <a:prstGeom prst="rect">
            <a:avLst/>
          </a:prstGeom>
          <a:solidFill>
            <a:srgbClr val="DAE3F3"/>
          </a:solidFill>
        </p:spPr>
        <p:txBody>
          <a:bodyPr wrap="square" anchor="ctr" anchorCtr="0">
            <a:noAutofit/>
          </a:bodyPr>
          <a:lstStyle/>
          <a:p>
            <a:pPr algn="ctr"/>
            <a:r>
              <a:rPr lang="ja-JP" altLang="en-US" sz="1200" dirty="0">
                <a:latin typeface="HGPｺﾞｼｯｸE" panose="020B0900000000000000" pitchFamily="50" charset="-128"/>
                <a:ea typeface="HGPｺﾞｼｯｸE" panose="020B0900000000000000" pitchFamily="50" charset="-128"/>
              </a:rPr>
              <a:t>「大阪城東部地区のまちづくりの方向性」（大阪府・大阪市策定）</a:t>
            </a:r>
            <a:endParaRPr lang="en-US" altLang="ja-JP" sz="1200" dirty="0">
              <a:latin typeface="HGPｺﾞｼｯｸE" panose="020B0900000000000000" pitchFamily="50" charset="-128"/>
              <a:ea typeface="HGPｺﾞｼｯｸE" panose="020B0900000000000000" pitchFamily="50" charset="-128"/>
            </a:endParaRPr>
          </a:p>
        </p:txBody>
      </p:sp>
      <p:sp>
        <p:nvSpPr>
          <p:cNvPr id="61" name="正方形/長方形 60">
            <a:extLst>
              <a:ext uri="{FF2B5EF4-FFF2-40B4-BE49-F238E27FC236}">
                <a16:creationId xmlns:a16="http://schemas.microsoft.com/office/drawing/2014/main" id="{922AB11F-8684-4447-9A9E-E899CFEC1D20}"/>
              </a:ext>
            </a:extLst>
          </p:cNvPr>
          <p:cNvSpPr/>
          <p:nvPr/>
        </p:nvSpPr>
        <p:spPr bwMode="gray">
          <a:xfrm>
            <a:off x="362603" y="2615385"/>
            <a:ext cx="4347715" cy="469359"/>
          </a:xfrm>
          <a:prstGeom prst="rect">
            <a:avLst/>
          </a:prstGeom>
          <a:solidFill>
            <a:schemeClr val="bg1"/>
          </a:solidFill>
          <a:ln w="12700">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050" dirty="0">
                <a:solidFill>
                  <a:srgbClr val="FF0000"/>
                </a:solidFill>
                <a:latin typeface="HGPｺﾞｼｯｸE" panose="020B0900000000000000" pitchFamily="50" charset="-128"/>
                <a:ea typeface="HGPｺﾞｼｯｸE" panose="020B0900000000000000" pitchFamily="50" charset="-128"/>
              </a:rPr>
              <a:t> 大学とともに成長するイノベーション・フィールド・シティ</a:t>
            </a:r>
          </a:p>
          <a:p>
            <a:pPr marL="266700" indent="-174625"/>
            <a:r>
              <a:rPr kumimoji="1" lang="ja-JP" altLang="en-US" sz="6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 　新大学を先導役にして</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観光集客･健康医療･人材育成･居住機能等の集積により</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多世代・多様な人が集い、　交流する国際色あるまち</a:t>
            </a:r>
            <a:endParaRPr kumimoji="1" lang="ja-JP" altLang="en-US" sz="600" dirty="0">
              <a:solidFill>
                <a:schemeClr val="tx1"/>
              </a:solidFill>
              <a:latin typeface="ＭＳ Ｐゴシック" panose="020B0600070205080204" pitchFamily="50" charset="-128"/>
              <a:ea typeface="ＭＳ Ｐゴシック" panose="020B0600070205080204" pitchFamily="50" charset="-128"/>
            </a:endParaRPr>
          </a:p>
        </p:txBody>
      </p:sp>
      <p:sp>
        <p:nvSpPr>
          <p:cNvPr id="62" name="AutoShape 4">
            <a:extLst>
              <a:ext uri="{FF2B5EF4-FFF2-40B4-BE49-F238E27FC236}">
                <a16:creationId xmlns:a16="http://schemas.microsoft.com/office/drawing/2014/main" id="{1F899533-CB65-476D-801F-23E7E756509B}"/>
              </a:ext>
            </a:extLst>
          </p:cNvPr>
          <p:cNvSpPr>
            <a:spLocks noChangeArrowheads="1"/>
          </p:cNvSpPr>
          <p:nvPr/>
        </p:nvSpPr>
        <p:spPr bwMode="auto">
          <a:xfrm>
            <a:off x="2382211" y="3652313"/>
            <a:ext cx="2328109" cy="31432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a:t>
            </a:r>
            <a:r>
              <a:rPr kumimoji="0" lang="ja-JP" altLang="en-US" sz="9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土地利用計画</a:t>
            </a: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en-US" altLang="ja-JP"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ゾーニングの考え方</a:t>
            </a:r>
            <a:r>
              <a:rPr kumimoji="0" lang="en-US" altLang="ja-JP"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63" name="AutoShape 4">
            <a:extLst>
              <a:ext uri="{FF2B5EF4-FFF2-40B4-BE49-F238E27FC236}">
                <a16:creationId xmlns:a16="http://schemas.microsoft.com/office/drawing/2014/main" id="{E061E3AB-7C85-437D-B40A-2509BF62EE1D}"/>
              </a:ext>
            </a:extLst>
          </p:cNvPr>
          <p:cNvSpPr>
            <a:spLocks noChangeArrowheads="1"/>
          </p:cNvSpPr>
          <p:nvPr/>
        </p:nvSpPr>
        <p:spPr bwMode="auto">
          <a:xfrm>
            <a:off x="2391635" y="4544930"/>
            <a:ext cx="1456800" cy="20489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a:t>
            </a:r>
            <a:r>
              <a:rPr kumimoji="0" lang="ja-JP" altLang="en-US" sz="9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基盤整備計画</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64" name="テキスト ボックス 63">
            <a:extLst>
              <a:ext uri="{FF2B5EF4-FFF2-40B4-BE49-F238E27FC236}">
                <a16:creationId xmlns:a16="http://schemas.microsoft.com/office/drawing/2014/main" id="{43089F0F-0DEA-4CB8-AE30-1834E2139B37}"/>
              </a:ext>
            </a:extLst>
          </p:cNvPr>
          <p:cNvSpPr txBox="1"/>
          <p:nvPr/>
        </p:nvSpPr>
        <p:spPr>
          <a:xfrm>
            <a:off x="362604" y="3271949"/>
            <a:ext cx="4347716" cy="430887"/>
          </a:xfrm>
          <a:prstGeom prst="rect">
            <a:avLst/>
          </a:prstGeom>
          <a:solidFill>
            <a:srgbClr val="FFD5D5"/>
          </a:solidFill>
        </p:spPr>
        <p:txBody>
          <a:bodyPr wrap="square">
            <a:spAutoFit/>
          </a:bodyPr>
          <a:lstStyle/>
          <a:p>
            <a:pPr marL="1165225" indent="-1165225"/>
            <a:r>
              <a:rPr lang="ja-JP" altLang="en-US" sz="800" b="1" dirty="0"/>
              <a:t>（１）基本的な考え方</a:t>
            </a:r>
            <a:r>
              <a:rPr lang="ja-JP" altLang="en-US" sz="700" dirty="0"/>
              <a:t>：充実した交通インフラや大阪城公園に隣接した立地特性を活かし</a:t>
            </a:r>
            <a:r>
              <a:rPr lang="en-US" altLang="ja-JP" sz="700" dirty="0"/>
              <a:t>､</a:t>
            </a:r>
            <a:r>
              <a:rPr lang="ja-JP" altLang="en-US" sz="700" dirty="0"/>
              <a:t>土地利用転換・機能更新と併せて基 盤施設や水辺空間等の整備を進め</a:t>
            </a:r>
            <a:r>
              <a:rPr lang="en-US" altLang="ja-JP" sz="700" dirty="0"/>
              <a:t>､</a:t>
            </a:r>
            <a:r>
              <a:rPr lang="ja-JP" altLang="en-US" sz="700" dirty="0"/>
              <a:t>東西軸のヒガシの拠点に相応しい土地の高度利用と良好な市街地環境の形成を図る。 </a:t>
            </a:r>
            <a:endParaRPr lang="ja-JP" altLang="en-US" sz="800" dirty="0"/>
          </a:p>
        </p:txBody>
      </p:sp>
      <p:pic>
        <p:nvPicPr>
          <p:cNvPr id="65" name="図 64">
            <a:extLst>
              <a:ext uri="{FF2B5EF4-FFF2-40B4-BE49-F238E27FC236}">
                <a16:creationId xmlns:a16="http://schemas.microsoft.com/office/drawing/2014/main" id="{92D23925-B8CD-4D9B-AD16-78BCF7991A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9795" y="3755065"/>
            <a:ext cx="2259401" cy="3052013"/>
          </a:xfrm>
          <a:prstGeom prst="rect">
            <a:avLst/>
          </a:prstGeom>
        </p:spPr>
      </p:pic>
      <p:pic>
        <p:nvPicPr>
          <p:cNvPr id="66" name="図 65">
            <a:extLst>
              <a:ext uri="{FF2B5EF4-FFF2-40B4-BE49-F238E27FC236}">
                <a16:creationId xmlns:a16="http://schemas.microsoft.com/office/drawing/2014/main" id="{67771947-2B70-41D9-BB51-76D9202986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22778" y="4731464"/>
            <a:ext cx="1949083" cy="2096988"/>
          </a:xfrm>
          <a:prstGeom prst="rect">
            <a:avLst/>
          </a:prstGeom>
        </p:spPr>
      </p:pic>
      <p:pic>
        <p:nvPicPr>
          <p:cNvPr id="67" name="図 66">
            <a:extLst>
              <a:ext uri="{FF2B5EF4-FFF2-40B4-BE49-F238E27FC236}">
                <a16:creationId xmlns:a16="http://schemas.microsoft.com/office/drawing/2014/main" id="{6826C5AD-BB26-40D1-BC1C-AA03730C2BA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29822" y="3889916"/>
            <a:ext cx="2059872" cy="663551"/>
          </a:xfrm>
          <a:prstGeom prst="rect">
            <a:avLst/>
          </a:prstGeom>
        </p:spPr>
      </p:pic>
    </p:spTree>
    <p:extLst>
      <p:ext uri="{BB962C8B-B14F-4D97-AF65-F5344CB8AC3E}">
        <p14:creationId xmlns:p14="http://schemas.microsoft.com/office/powerpoint/2010/main" val="112210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線コネクタ 39"/>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２）開発方針</a:t>
            </a:r>
          </a:p>
        </p:txBody>
      </p:sp>
      <p:sp>
        <p:nvSpPr>
          <p:cNvPr id="55" name="スライド番号プレースホルダー 12">
            <a:extLst>
              <a:ext uri="{FF2B5EF4-FFF2-40B4-BE49-F238E27FC236}">
                <a16:creationId xmlns:a16="http://schemas.microsoft.com/office/drawing/2014/main" id="{F34E294D-7017-4EA1-B8C6-DFC2010D497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3</a:t>
            </a:fld>
            <a:endParaRPr kumimoji="1" lang="ja-JP" altLang="en-US" dirty="0"/>
          </a:p>
        </p:txBody>
      </p:sp>
      <p:sp>
        <p:nvSpPr>
          <p:cNvPr id="110" name="テキスト ボックス 109">
            <a:extLst>
              <a:ext uri="{FF2B5EF4-FFF2-40B4-BE49-F238E27FC236}">
                <a16:creationId xmlns:a16="http://schemas.microsoft.com/office/drawing/2014/main" id="{16DD030E-2972-4528-9D9C-5876C9386FCA}"/>
              </a:ext>
            </a:extLst>
          </p:cNvPr>
          <p:cNvSpPr txBox="1"/>
          <p:nvPr/>
        </p:nvSpPr>
        <p:spPr>
          <a:xfrm>
            <a:off x="224701" y="540000"/>
            <a:ext cx="4258399" cy="830997"/>
          </a:xfrm>
          <a:prstGeom prst="rect">
            <a:avLst/>
          </a:prstGeom>
          <a:noFill/>
        </p:spPr>
        <p:txBody>
          <a:bodyPr wrap="square" rtlCol="0">
            <a:spAutoFit/>
          </a:bodyPr>
          <a:lstStyle/>
          <a:p>
            <a:r>
              <a:rPr kumimoji="1" lang="ja-JP" altLang="en-US" sz="1600" b="1" dirty="0"/>
              <a:t>２）開発方針</a:t>
            </a:r>
            <a:endParaRPr kumimoji="1" lang="en-US" altLang="ja-JP" sz="1600" b="1" dirty="0"/>
          </a:p>
          <a:p>
            <a:r>
              <a:rPr kumimoji="1" lang="ja-JP" altLang="en-US" sz="1600" b="1" dirty="0"/>
              <a:t>　</a:t>
            </a:r>
            <a:endParaRPr kumimoji="1" lang="en-US" altLang="ja-JP" sz="1600" b="1" dirty="0"/>
          </a:p>
          <a:p>
            <a:r>
              <a:rPr kumimoji="1" lang="ja-JP" altLang="en-US" sz="1600" b="1" dirty="0"/>
              <a:t>　① 土地利用の方針</a:t>
            </a:r>
            <a:endParaRPr kumimoji="1" lang="en-US" altLang="ja-JP" sz="1600" b="1" dirty="0">
              <a:latin typeface="游ゴシック" panose="020B0400000000000000" pitchFamily="50" charset="-128"/>
              <a:ea typeface="游ゴシック" panose="020B0400000000000000" pitchFamily="50" charset="-128"/>
            </a:endParaRPr>
          </a:p>
        </p:txBody>
      </p:sp>
      <p:sp>
        <p:nvSpPr>
          <p:cNvPr id="51" name="角丸四角形 50"/>
          <p:cNvSpPr/>
          <p:nvPr/>
        </p:nvSpPr>
        <p:spPr>
          <a:xfrm>
            <a:off x="224701" y="1544469"/>
            <a:ext cx="8686800" cy="3829112"/>
          </a:xfrm>
          <a:prstGeom prst="roundRect">
            <a:avLst>
              <a:gd name="adj" fmla="val 583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lIns="36000" tIns="46800" rIns="108000" rtlCol="0" anchor="t">
            <a:spAutoFit/>
          </a:bodyPr>
          <a:lstStyle/>
          <a:p>
            <a:pPr marL="285750" indent="-285750" algn="just">
              <a:lnSpc>
                <a:spcPts val="2000"/>
              </a:lnSpc>
              <a:buFont typeface="Wingdings" panose="05000000000000000000" pitchFamily="2" charset="2"/>
              <a:buChar char="l"/>
            </a:pPr>
            <a:r>
              <a:rPr kumimoji="1" lang="ja-JP" altLang="en-US" sz="1400" dirty="0">
                <a:solidFill>
                  <a:schemeClr val="tx1"/>
                </a:solidFill>
              </a:rPr>
              <a:t>イノベーション・コアゾーンの実現に向け、その中核となる大阪公立大学の１．５期キャンパスについては、民間活力導入による情報学研究科等の整備や森之宮キャンパスの機能増進、研究機能との相乗効果を期待した施設整備を行うことにより、「知の拠点」の形成を図る。</a:t>
            </a:r>
            <a:endParaRPr kumimoji="1" lang="en-US" altLang="ja-JP" sz="1400" dirty="0">
              <a:solidFill>
                <a:schemeClr val="tx1"/>
              </a:solidFill>
            </a:endParaRP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また、駅前立地と大規模用地を活かし、国内外からの集客や大阪城ホールとの相乗効果を発揮するとともに、大阪公立大学を中心とした学術交流・ビジネス交流促進や、市民の交流にも寄与するアリーナ・ホール等を中心とした複合開発により、集客・交流空間の形成を図る。</a:t>
            </a: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さらに、新駅及びその上部空間を高度利用した駅ビル、駅ビル屋上への空飛ぶクルマのポート整備とともに、鉄道、バスなど様々な交通を有機的に結ぶ交通結節点となる交通広場や、にぎわい・憩いの創出に資する人中心の広場を備えた新駅・駅前空間の形成を図る。</a:t>
            </a:r>
            <a:endParaRPr kumimoji="1" lang="en-US" altLang="ja-JP" sz="1400" dirty="0">
              <a:solidFill>
                <a:schemeClr val="tx1"/>
              </a:solidFill>
            </a:endParaRP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今後、土地利用の方針や基盤整備の方針などをもとに、土地利用転換にあわせた地区計画の変更を検討するとともに、区域全体で施設の最適な配置となるよう一体的な開発を推進する。</a:t>
            </a: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なお、</a:t>
            </a:r>
            <a:r>
              <a:rPr kumimoji="1" lang="en-US" altLang="ja-JP" sz="1400" dirty="0">
                <a:solidFill>
                  <a:schemeClr val="tx1"/>
                </a:solidFill>
              </a:rPr>
              <a:t> Osaka Metro</a:t>
            </a:r>
            <a:r>
              <a:rPr lang="ja-JP" altLang="ja-JP" sz="1400" dirty="0">
                <a:solidFill>
                  <a:schemeClr val="tx1"/>
                </a:solidFill>
                <a:effectLst/>
                <a:ea typeface="游ゴシック" panose="020B0400000000000000" pitchFamily="50" charset="-128"/>
                <a:cs typeface="Times New Roman" panose="02020603050405020304" pitchFamily="18" charset="0"/>
              </a:rPr>
              <a:t> （大阪市が出資し設立した法人）</a:t>
            </a:r>
            <a:r>
              <a:rPr kumimoji="1" lang="ja-JP" altLang="en-US" sz="1400" dirty="0">
                <a:solidFill>
                  <a:schemeClr val="tx1"/>
                </a:solidFill>
              </a:rPr>
              <a:t>による新駅と一体的な駅前空間の整備実現に向け、出資目的や公共</a:t>
            </a:r>
            <a:r>
              <a:rPr lang="ja-JP" altLang="ja-JP" sz="1400" dirty="0">
                <a:solidFill>
                  <a:schemeClr val="tx1"/>
                </a:solidFill>
                <a:effectLst/>
                <a:ea typeface="游ゴシック" panose="020B0400000000000000" pitchFamily="50" charset="-128"/>
                <a:cs typeface="Times New Roman" panose="02020603050405020304" pitchFamily="18" charset="0"/>
              </a:rPr>
              <a:t>利用</a:t>
            </a:r>
            <a:r>
              <a:rPr lang="ja-JP" altLang="en-US" sz="1400" dirty="0">
                <a:solidFill>
                  <a:schemeClr val="tx1"/>
                </a:solidFill>
                <a:effectLst/>
                <a:ea typeface="游ゴシック" panose="020B0400000000000000" pitchFamily="50" charset="-128"/>
                <a:cs typeface="Times New Roman" panose="02020603050405020304" pitchFamily="18" charset="0"/>
              </a:rPr>
              <a:t>目的などの</a:t>
            </a:r>
            <a:r>
              <a:rPr lang="ja-JP" altLang="ja-JP" sz="1400" dirty="0">
                <a:solidFill>
                  <a:schemeClr val="tx1"/>
                </a:solidFill>
                <a:effectLst/>
                <a:ea typeface="游ゴシック" panose="020B0400000000000000" pitchFamily="50" charset="-128"/>
                <a:cs typeface="Times New Roman" panose="02020603050405020304" pitchFamily="18" charset="0"/>
              </a:rPr>
              <a:t>観点から、大阪市用地</a:t>
            </a:r>
            <a:r>
              <a:rPr lang="ja-JP" altLang="en-US" sz="1400" dirty="0">
                <a:solidFill>
                  <a:schemeClr val="tx1"/>
                </a:solidFill>
                <a:effectLst/>
                <a:ea typeface="游ゴシック" panose="020B0400000000000000" pitchFamily="50" charset="-128"/>
                <a:cs typeface="Times New Roman" panose="02020603050405020304" pitchFamily="18" charset="0"/>
              </a:rPr>
              <a:t>（</a:t>
            </a:r>
            <a:r>
              <a:rPr lang="en-US" altLang="ja-JP" sz="1400" dirty="0">
                <a:solidFill>
                  <a:schemeClr val="tx1"/>
                </a:solidFill>
                <a:effectLst/>
                <a:ea typeface="游ゴシック" panose="020B0400000000000000" pitchFamily="50" charset="-128"/>
                <a:cs typeface="Times New Roman" panose="02020603050405020304" pitchFamily="18" charset="0"/>
              </a:rPr>
              <a:t>C</a:t>
            </a:r>
            <a:r>
              <a:rPr lang="ja-JP" altLang="ja-JP" sz="1400" dirty="0">
                <a:solidFill>
                  <a:schemeClr val="tx1"/>
                </a:solidFill>
                <a:effectLst/>
                <a:ea typeface="游ゴシック" panose="020B0400000000000000" pitchFamily="50" charset="-128"/>
                <a:cs typeface="Times New Roman" panose="02020603050405020304" pitchFamily="18" charset="0"/>
              </a:rPr>
              <a:t>地区</a:t>
            </a:r>
            <a:r>
              <a:rPr lang="ja-JP" altLang="en-US" sz="1400" dirty="0">
                <a:solidFill>
                  <a:schemeClr val="tx1"/>
                </a:solidFill>
                <a:effectLst/>
                <a:ea typeface="游ゴシック" panose="020B0400000000000000" pitchFamily="50" charset="-128"/>
                <a:cs typeface="Times New Roman" panose="02020603050405020304" pitchFamily="18" charset="0"/>
              </a:rPr>
              <a:t>）</a:t>
            </a:r>
            <a:r>
              <a:rPr lang="ja-JP" altLang="ja-JP" sz="1400" dirty="0">
                <a:solidFill>
                  <a:schemeClr val="tx1"/>
                </a:solidFill>
                <a:effectLst/>
                <a:ea typeface="游ゴシック" panose="020B0400000000000000" pitchFamily="50" charset="-128"/>
                <a:cs typeface="Times New Roman" panose="02020603050405020304" pitchFamily="18" charset="0"/>
              </a:rPr>
              <a:t>の</a:t>
            </a:r>
            <a:r>
              <a:rPr lang="en-US" altLang="ja-JP" sz="1400" dirty="0">
                <a:solidFill>
                  <a:schemeClr val="tx1"/>
                </a:solidFill>
                <a:effectLst/>
                <a:ea typeface="游ゴシック" panose="020B0400000000000000" pitchFamily="50" charset="-128"/>
                <a:cs typeface="Times New Roman" panose="02020603050405020304" pitchFamily="18" charset="0"/>
              </a:rPr>
              <a:t>Osaka Metro</a:t>
            </a:r>
            <a:r>
              <a:rPr lang="ja-JP" altLang="ja-JP" sz="1400" dirty="0">
                <a:solidFill>
                  <a:schemeClr val="tx1"/>
                </a:solidFill>
                <a:effectLst/>
                <a:ea typeface="游ゴシック" panose="020B0400000000000000" pitchFamily="50" charset="-128"/>
                <a:cs typeface="Times New Roman" panose="02020603050405020304" pitchFamily="18" charset="0"/>
              </a:rPr>
              <a:t>への売却を検討する。</a:t>
            </a:r>
            <a:endParaRPr lang="en-US" altLang="ja-JP" sz="1400" dirty="0">
              <a:solidFill>
                <a:schemeClr val="tx1"/>
              </a:solidFill>
              <a:effectLst/>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64060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BD39FA3-4DB3-4E97-BEF8-328E1D1C85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910" t="10783" b="9210"/>
          <a:stretch/>
        </p:blipFill>
        <p:spPr>
          <a:xfrm>
            <a:off x="4300025" y="837837"/>
            <a:ext cx="4646875" cy="4531311"/>
          </a:xfrm>
          <a:prstGeom prst="rect">
            <a:avLst/>
          </a:prstGeom>
        </p:spPr>
      </p:pic>
      <p:cxnSp>
        <p:nvCxnSpPr>
          <p:cNvPr id="40" name="直線コネクタ 39"/>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２）開発方針</a:t>
            </a:r>
          </a:p>
        </p:txBody>
      </p:sp>
      <p:sp>
        <p:nvSpPr>
          <p:cNvPr id="55" name="スライド番号プレースホルダー 12">
            <a:extLst>
              <a:ext uri="{FF2B5EF4-FFF2-40B4-BE49-F238E27FC236}">
                <a16:creationId xmlns:a16="http://schemas.microsoft.com/office/drawing/2014/main" id="{F34E294D-7017-4EA1-B8C6-DFC2010D497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4</a:t>
            </a:fld>
            <a:endParaRPr kumimoji="1" lang="ja-JP" altLang="en-US" dirty="0"/>
          </a:p>
        </p:txBody>
      </p:sp>
      <p:sp>
        <p:nvSpPr>
          <p:cNvPr id="53" name="正方形/長方形 52">
            <a:extLst>
              <a:ext uri="{FF2B5EF4-FFF2-40B4-BE49-F238E27FC236}">
                <a16:creationId xmlns:a16="http://schemas.microsoft.com/office/drawing/2014/main" id="{AB65AE8A-7D1B-4631-B008-CA00821575F8}"/>
              </a:ext>
            </a:extLst>
          </p:cNvPr>
          <p:cNvSpPr/>
          <p:nvPr/>
        </p:nvSpPr>
        <p:spPr bwMode="gray">
          <a:xfrm>
            <a:off x="158286" y="1334269"/>
            <a:ext cx="3968741" cy="4058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182563" indent="-182563">
              <a:lnSpc>
                <a:spcPct val="120000"/>
              </a:lnSpc>
            </a:pPr>
            <a:r>
              <a:rPr kumimoji="1" lang="ja-JP" altLang="en-US" sz="1200" dirty="0">
                <a:solidFill>
                  <a:schemeClr val="tx1"/>
                </a:solidFill>
              </a:rPr>
              <a:t>〇 新駅の設置、上部空間を高度利用した駅ビルにおける商業機能等の複合的な駅ビルを整備</a:t>
            </a: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　駅ビル屋上には空飛ぶクルマの離発着場の整備を検討</a:t>
            </a:r>
            <a:endParaRPr kumimoji="1" lang="en-US" altLang="ja-JP" sz="1200" dirty="0">
              <a:solidFill>
                <a:schemeClr val="tx1"/>
              </a:solidFill>
            </a:endParaRPr>
          </a:p>
          <a:p>
            <a:pPr marL="182563" indent="-182563">
              <a:lnSpc>
                <a:spcPct val="120000"/>
              </a:lnSpc>
            </a:pP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〇 鉄道、バスなど様々な交通を有機的に結ぶ交通結節点となる交通広場</a:t>
            </a:r>
            <a:endParaRPr kumimoji="1" lang="en-US" altLang="ja-JP" sz="1200" dirty="0">
              <a:solidFill>
                <a:schemeClr val="tx1"/>
              </a:solidFill>
            </a:endParaRPr>
          </a:p>
          <a:p>
            <a:pPr marL="266700" indent="-266700">
              <a:lnSpc>
                <a:spcPct val="120000"/>
              </a:lnSpc>
            </a:pPr>
            <a:r>
              <a:rPr kumimoji="1" lang="ja-JP" altLang="en-US" sz="1200" dirty="0">
                <a:solidFill>
                  <a:schemeClr val="tx1"/>
                </a:solidFill>
              </a:rPr>
              <a:t>　・公共交通を中心としたロータリーの整備</a:t>
            </a:r>
            <a:endParaRPr kumimoji="1" lang="en-US" altLang="ja-JP" sz="1200" dirty="0">
              <a:solidFill>
                <a:schemeClr val="tx1"/>
              </a:solidFill>
            </a:endParaRPr>
          </a:p>
          <a:p>
            <a:pPr marL="88900" indent="-88900">
              <a:lnSpc>
                <a:spcPct val="120000"/>
              </a:lnSpc>
            </a:pPr>
            <a:r>
              <a:rPr kumimoji="1" lang="ja-JP" altLang="en-US" sz="1200" dirty="0">
                <a:solidFill>
                  <a:schemeClr val="tx1"/>
                </a:solidFill>
              </a:rPr>
              <a:t>　・新たなモビリティの導入、検討</a:t>
            </a:r>
          </a:p>
          <a:p>
            <a:pPr marL="269875" indent="-269875">
              <a:lnSpc>
                <a:spcPct val="120000"/>
              </a:lnSpc>
            </a:pPr>
            <a:r>
              <a:rPr kumimoji="1" lang="ja-JP" altLang="en-US" sz="1200" dirty="0">
                <a:solidFill>
                  <a:schemeClr val="tx1"/>
                </a:solidFill>
              </a:rPr>
              <a:t>　　　オンデマンドバス</a:t>
            </a:r>
            <a:endParaRPr kumimoji="1" lang="en-US" altLang="ja-JP" sz="1200" dirty="0">
              <a:solidFill>
                <a:schemeClr val="tx1"/>
              </a:solidFill>
            </a:endParaRPr>
          </a:p>
          <a:p>
            <a:pPr marL="269875" indent="-269875">
              <a:lnSpc>
                <a:spcPct val="120000"/>
              </a:lnSpc>
            </a:pPr>
            <a:r>
              <a:rPr kumimoji="1" lang="ja-JP" altLang="en-US" sz="1200" dirty="0">
                <a:solidFill>
                  <a:schemeClr val="tx1"/>
                </a:solidFill>
              </a:rPr>
              <a:t>　　　パーソナルモビリティ</a:t>
            </a:r>
            <a:endParaRPr kumimoji="1" lang="en-US" altLang="ja-JP" sz="1200" dirty="0">
              <a:solidFill>
                <a:schemeClr val="tx1"/>
              </a:solidFill>
            </a:endParaRPr>
          </a:p>
          <a:p>
            <a:pPr marL="92075" indent="-144000">
              <a:lnSpc>
                <a:spcPct val="120000"/>
              </a:lnSpc>
            </a:pPr>
            <a:r>
              <a:rPr kumimoji="1" lang="ja-JP" altLang="en-US" sz="1200" dirty="0">
                <a:solidFill>
                  <a:schemeClr val="tx1"/>
                </a:solidFill>
              </a:rPr>
              <a:t>　　　自動運転バスの検討　　など</a:t>
            </a:r>
            <a:endParaRPr kumimoji="1" lang="en-US" altLang="ja-JP" sz="1200" dirty="0">
              <a:solidFill>
                <a:schemeClr val="tx1"/>
              </a:solidFill>
            </a:endParaRPr>
          </a:p>
          <a:p>
            <a:pPr marL="317500" indent="-368300">
              <a:lnSpc>
                <a:spcPct val="120000"/>
              </a:lnSpc>
            </a:pPr>
            <a:r>
              <a:rPr kumimoji="1" lang="ja-JP" altLang="en-US" sz="1200" dirty="0">
                <a:solidFill>
                  <a:schemeClr val="tx1"/>
                </a:solidFill>
              </a:rPr>
              <a:t>　・将来の新たなモビリティの導入に対応できるスペースの確保</a:t>
            </a:r>
            <a:endParaRPr kumimoji="1" lang="en-US" altLang="ja-JP" sz="1200" dirty="0">
              <a:solidFill>
                <a:schemeClr val="tx1"/>
              </a:solidFill>
            </a:endParaRPr>
          </a:p>
          <a:p>
            <a:pPr marL="92075" indent="-92075">
              <a:lnSpc>
                <a:spcPct val="120000"/>
              </a:lnSpc>
              <a:spcBef>
                <a:spcPts val="600"/>
              </a:spcBef>
            </a:pPr>
            <a:r>
              <a:rPr kumimoji="1" lang="ja-JP" altLang="en-US" sz="1200" dirty="0">
                <a:solidFill>
                  <a:schemeClr val="tx1"/>
                </a:solidFill>
              </a:rPr>
              <a:t>〇 にぎわい・憩いの創出に資する人中心の広場</a:t>
            </a:r>
            <a:endParaRPr kumimoji="1" lang="en-US" altLang="ja-JP" sz="1200" dirty="0">
              <a:solidFill>
                <a:schemeClr val="tx1"/>
              </a:solidFill>
            </a:endParaRPr>
          </a:p>
          <a:p>
            <a:pPr marL="269875" indent="-269875">
              <a:lnSpc>
                <a:spcPct val="120000"/>
              </a:lnSpc>
            </a:pPr>
            <a:r>
              <a:rPr kumimoji="1" lang="ja-JP" altLang="en-US" sz="1200" dirty="0">
                <a:solidFill>
                  <a:schemeClr val="tx1"/>
                </a:solidFill>
              </a:rPr>
              <a:t>　・交流機能・サービス機能等を備えた広場等の整備</a:t>
            </a:r>
            <a:endParaRPr kumimoji="1" lang="en-US" altLang="ja-JP" sz="1200" dirty="0">
              <a:solidFill>
                <a:schemeClr val="tx1"/>
              </a:solidFill>
            </a:endParaRPr>
          </a:p>
          <a:p>
            <a:pPr marL="266700" indent="-266700">
              <a:lnSpc>
                <a:spcPct val="120000"/>
              </a:lnSpc>
            </a:pPr>
            <a:r>
              <a:rPr kumimoji="1" lang="ja-JP" altLang="en-US" sz="1200" dirty="0">
                <a:solidFill>
                  <a:schemeClr val="tx1"/>
                </a:solidFill>
              </a:rPr>
              <a:t>　・災害時の防災活動拠点にも資する広場等の整備</a:t>
            </a:r>
            <a:endParaRPr kumimoji="1" lang="en-US" altLang="ja-JP" sz="1200" dirty="0">
              <a:solidFill>
                <a:schemeClr val="tx1"/>
              </a:solidFill>
            </a:endParaRPr>
          </a:p>
        </p:txBody>
      </p:sp>
      <p:sp>
        <p:nvSpPr>
          <p:cNvPr id="65" name="正方形/長方形 64">
            <a:extLst>
              <a:ext uri="{FF2B5EF4-FFF2-40B4-BE49-F238E27FC236}">
                <a16:creationId xmlns:a16="http://schemas.microsoft.com/office/drawing/2014/main" id="{3B7F4E67-92D3-4FC8-A5E8-630A39A9F88F}"/>
              </a:ext>
            </a:extLst>
          </p:cNvPr>
          <p:cNvSpPr/>
          <p:nvPr/>
        </p:nvSpPr>
        <p:spPr bwMode="gray">
          <a:xfrm>
            <a:off x="211092" y="5757341"/>
            <a:ext cx="3670029" cy="72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92075" indent="-92075">
              <a:lnSpc>
                <a:spcPct val="120000"/>
              </a:lnSpc>
              <a:spcBef>
                <a:spcPts val="600"/>
              </a:spcBef>
            </a:pPr>
            <a:r>
              <a:rPr kumimoji="1" lang="ja-JP" altLang="en-US" sz="1200" dirty="0">
                <a:solidFill>
                  <a:schemeClr val="tx1"/>
                </a:solidFill>
              </a:rPr>
              <a:t>〇 １万人以上の大規模集客・交流施設を中心とした複合的な機能の導入</a:t>
            </a:r>
            <a:endParaRPr kumimoji="1" lang="en-US" altLang="ja-JP" sz="1200" dirty="0">
              <a:solidFill>
                <a:schemeClr val="tx1"/>
              </a:solidFill>
            </a:endParaRPr>
          </a:p>
        </p:txBody>
      </p:sp>
      <p:sp>
        <p:nvSpPr>
          <p:cNvPr id="66" name="テキスト ボックス 65">
            <a:extLst>
              <a:ext uri="{FF2B5EF4-FFF2-40B4-BE49-F238E27FC236}">
                <a16:creationId xmlns:a16="http://schemas.microsoft.com/office/drawing/2014/main" id="{93476DF6-A089-4B9E-B381-99E661452C96}"/>
              </a:ext>
            </a:extLst>
          </p:cNvPr>
          <p:cNvSpPr txBox="1"/>
          <p:nvPr/>
        </p:nvSpPr>
        <p:spPr>
          <a:xfrm>
            <a:off x="136331" y="5464495"/>
            <a:ext cx="4104072"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大規模集客・交流空間</a:t>
            </a:r>
          </a:p>
        </p:txBody>
      </p:sp>
      <p:sp>
        <p:nvSpPr>
          <p:cNvPr id="54" name="テキスト ボックス 53">
            <a:extLst>
              <a:ext uri="{FF2B5EF4-FFF2-40B4-BE49-F238E27FC236}">
                <a16:creationId xmlns:a16="http://schemas.microsoft.com/office/drawing/2014/main" id="{7250DE11-6BA7-43B9-A84C-AF39C4150B0F}"/>
              </a:ext>
            </a:extLst>
          </p:cNvPr>
          <p:cNvSpPr txBox="1"/>
          <p:nvPr/>
        </p:nvSpPr>
        <p:spPr>
          <a:xfrm>
            <a:off x="136331" y="1008458"/>
            <a:ext cx="4104072"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新駅・駅前空間</a:t>
            </a:r>
          </a:p>
        </p:txBody>
      </p:sp>
      <p:sp>
        <p:nvSpPr>
          <p:cNvPr id="33" name="楕円 32">
            <a:extLst>
              <a:ext uri="{FF2B5EF4-FFF2-40B4-BE49-F238E27FC236}">
                <a16:creationId xmlns:a16="http://schemas.microsoft.com/office/drawing/2014/main" id="{5F701DE1-154D-444E-A192-26FA33FBBBBD}"/>
              </a:ext>
            </a:extLst>
          </p:cNvPr>
          <p:cNvSpPr/>
          <p:nvPr/>
        </p:nvSpPr>
        <p:spPr>
          <a:xfrm rot="5400000">
            <a:off x="4156562" y="3151223"/>
            <a:ext cx="3239543" cy="1340732"/>
          </a:xfrm>
          <a:prstGeom prst="ellipse">
            <a:avLst/>
          </a:prstGeom>
          <a:solidFill>
            <a:srgbClr val="FF0000">
              <a:alpha val="42000"/>
            </a:srgb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06B81EA-271C-4102-9873-58AC429585AD}"/>
              </a:ext>
            </a:extLst>
          </p:cNvPr>
          <p:cNvSpPr/>
          <p:nvPr/>
        </p:nvSpPr>
        <p:spPr>
          <a:xfrm>
            <a:off x="4488963" y="1067038"/>
            <a:ext cx="1930424" cy="1780011"/>
          </a:xfrm>
          <a:prstGeom prst="ellipse">
            <a:avLst/>
          </a:prstGeom>
          <a:solidFill>
            <a:srgbClr val="00B050">
              <a:alpha val="74000"/>
            </a:srgbClr>
          </a:solidFill>
          <a:ln w="3175"/>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36" name="正方形/長方形 35">
            <a:extLst>
              <a:ext uri="{FF2B5EF4-FFF2-40B4-BE49-F238E27FC236}">
                <a16:creationId xmlns:a16="http://schemas.microsoft.com/office/drawing/2014/main" id="{872EB231-2E51-4EEF-9496-AC50E8FF4D99}"/>
              </a:ext>
            </a:extLst>
          </p:cNvPr>
          <p:cNvSpPr/>
          <p:nvPr/>
        </p:nvSpPr>
        <p:spPr>
          <a:xfrm>
            <a:off x="5195049" y="3680798"/>
            <a:ext cx="1250491" cy="446336"/>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大規模集客・</a:t>
            </a:r>
            <a:endParaRPr kumimoji="1" lang="en-US" altLang="ja-JP"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交流空間</a:t>
            </a:r>
            <a:endParaRPr kumimoji="1" lang="en-US" altLang="ja-JP"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43" name="楕円 42">
            <a:extLst>
              <a:ext uri="{FF2B5EF4-FFF2-40B4-BE49-F238E27FC236}">
                <a16:creationId xmlns:a16="http://schemas.microsoft.com/office/drawing/2014/main" id="{152D43C6-EF87-47D5-973D-4EECA84227BE}"/>
              </a:ext>
            </a:extLst>
          </p:cNvPr>
          <p:cNvSpPr/>
          <p:nvPr/>
        </p:nvSpPr>
        <p:spPr>
          <a:xfrm rot="1419949">
            <a:off x="6093261" y="3154301"/>
            <a:ext cx="1393657" cy="915261"/>
          </a:xfrm>
          <a:prstGeom prst="ellipse">
            <a:avLst/>
          </a:prstGeom>
          <a:solidFill>
            <a:srgbClr val="5B9BD5">
              <a:alpha val="99000"/>
            </a:srgbClr>
          </a:solidFill>
          <a:ln w="3175"/>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C0C25F9B-1DC5-4D21-A8FD-3DD4FB6F8942}"/>
              </a:ext>
            </a:extLst>
          </p:cNvPr>
          <p:cNvSpPr>
            <a:spLocks/>
          </p:cNvSpPr>
          <p:nvPr/>
        </p:nvSpPr>
        <p:spPr>
          <a:xfrm>
            <a:off x="5826424" y="3393337"/>
            <a:ext cx="1864619" cy="532991"/>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1.5</a:t>
            </a:r>
            <a:r>
              <a:rPr kumimoji="1" lang="ja-JP" altLang="en-US"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期</a:t>
            </a:r>
            <a:endPar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キャンパス</a:t>
            </a:r>
            <a:endPar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C6F3D2D4-377C-4335-AA4E-8F1909A88F60}"/>
              </a:ext>
            </a:extLst>
          </p:cNvPr>
          <p:cNvSpPr/>
          <p:nvPr/>
        </p:nvSpPr>
        <p:spPr>
          <a:xfrm rot="328656">
            <a:off x="4552591" y="899404"/>
            <a:ext cx="1504694" cy="177609"/>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水辺の歩行者空間</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58" name="楕円 57">
            <a:extLst>
              <a:ext uri="{FF2B5EF4-FFF2-40B4-BE49-F238E27FC236}">
                <a16:creationId xmlns:a16="http://schemas.microsoft.com/office/drawing/2014/main" id="{829E9326-C02E-4231-8E42-EF2B83BBF34C}"/>
              </a:ext>
            </a:extLst>
          </p:cNvPr>
          <p:cNvSpPr/>
          <p:nvPr/>
        </p:nvSpPr>
        <p:spPr>
          <a:xfrm>
            <a:off x="5282069" y="1221690"/>
            <a:ext cx="866639" cy="757623"/>
          </a:xfrm>
          <a:prstGeom prst="ellipse">
            <a:avLst/>
          </a:prstGeom>
          <a:solidFill>
            <a:schemeClr val="accent4">
              <a:lumMod val="60000"/>
              <a:lumOff val="40000"/>
              <a:alpha val="42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sp>
        <p:nvSpPr>
          <p:cNvPr id="59" name="楕円 58">
            <a:extLst>
              <a:ext uri="{FF2B5EF4-FFF2-40B4-BE49-F238E27FC236}">
                <a16:creationId xmlns:a16="http://schemas.microsoft.com/office/drawing/2014/main" id="{CB246B79-5E51-408D-B54D-61EA5CA672B0}"/>
              </a:ext>
            </a:extLst>
          </p:cNvPr>
          <p:cNvSpPr/>
          <p:nvPr/>
        </p:nvSpPr>
        <p:spPr>
          <a:xfrm>
            <a:off x="5145243" y="1969483"/>
            <a:ext cx="1039629" cy="588971"/>
          </a:xfrm>
          <a:prstGeom prst="ellipse">
            <a:avLst/>
          </a:prstGeom>
          <a:solidFill>
            <a:schemeClr val="bg1">
              <a:lumMod val="50000"/>
              <a:alpha val="42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sp>
        <p:nvSpPr>
          <p:cNvPr id="60" name="正方形/長方形 59">
            <a:extLst>
              <a:ext uri="{FF2B5EF4-FFF2-40B4-BE49-F238E27FC236}">
                <a16:creationId xmlns:a16="http://schemas.microsoft.com/office/drawing/2014/main" id="{4EF7FE9D-702C-4791-AAB4-70C79BCEA0C4}"/>
              </a:ext>
            </a:extLst>
          </p:cNvPr>
          <p:cNvSpPr>
            <a:spLocks/>
          </p:cNvSpPr>
          <p:nvPr/>
        </p:nvSpPr>
        <p:spPr>
          <a:xfrm>
            <a:off x="5150209" y="2209564"/>
            <a:ext cx="1130360" cy="177609"/>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交通広場</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9073DEC8-1F82-4F02-B44B-79D325682FF2}"/>
              </a:ext>
            </a:extLst>
          </p:cNvPr>
          <p:cNvSpPr>
            <a:spLocks/>
          </p:cNvSpPr>
          <p:nvPr/>
        </p:nvSpPr>
        <p:spPr>
          <a:xfrm>
            <a:off x="5160168" y="1310040"/>
            <a:ext cx="1130360" cy="343808"/>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人中心の</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広場</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62" name="矢印: 上下 61">
            <a:extLst>
              <a:ext uri="{FF2B5EF4-FFF2-40B4-BE49-F238E27FC236}">
                <a16:creationId xmlns:a16="http://schemas.microsoft.com/office/drawing/2014/main" id="{FFF9D992-F9A0-4D1A-B361-8917D1C54660}"/>
              </a:ext>
            </a:extLst>
          </p:cNvPr>
          <p:cNvSpPr/>
          <p:nvPr/>
        </p:nvSpPr>
        <p:spPr>
          <a:xfrm>
            <a:off x="5112906" y="1044961"/>
            <a:ext cx="334386" cy="1590940"/>
          </a:xfrm>
          <a:prstGeom prst="upDownArrow">
            <a:avLst/>
          </a:prstGeom>
          <a:solidFill>
            <a:schemeClr val="accent4">
              <a:lumMod val="60000"/>
              <a:lumOff val="40000"/>
              <a:alpha val="71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cxnSp>
        <p:nvCxnSpPr>
          <p:cNvPr id="63" name="直線コネクタ 62">
            <a:extLst>
              <a:ext uri="{FF2B5EF4-FFF2-40B4-BE49-F238E27FC236}">
                <a16:creationId xmlns:a16="http://schemas.microsoft.com/office/drawing/2014/main" id="{D3785452-0CBA-4FF9-BFFB-9FAF7B17D349}"/>
              </a:ext>
            </a:extLst>
          </p:cNvPr>
          <p:cNvCxnSpPr>
            <a:cxnSpLocks/>
          </p:cNvCxnSpPr>
          <p:nvPr/>
        </p:nvCxnSpPr>
        <p:spPr>
          <a:xfrm>
            <a:off x="5282069" y="2467345"/>
            <a:ext cx="328250" cy="17915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CDD5E1EC-C5B7-4470-A59F-8D53082D12D6}"/>
              </a:ext>
            </a:extLst>
          </p:cNvPr>
          <p:cNvSpPr/>
          <p:nvPr/>
        </p:nvSpPr>
        <p:spPr>
          <a:xfrm>
            <a:off x="5397774" y="2689692"/>
            <a:ext cx="812690" cy="177609"/>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歩行者空間</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0D4CAA71-D43D-467B-B5E0-8CEBC0CAF79A}"/>
              </a:ext>
            </a:extLst>
          </p:cNvPr>
          <p:cNvSpPr/>
          <p:nvPr/>
        </p:nvSpPr>
        <p:spPr>
          <a:xfrm>
            <a:off x="4956093" y="1722944"/>
            <a:ext cx="959804" cy="532991"/>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rPr>
              <a:t>新駅・駅前</a:t>
            </a:r>
            <a:endParaRPr kumimoji="1" lang="en-US" altLang="ja-JP"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rPr>
              <a:t>空間</a:t>
            </a:r>
            <a:endParaRPr kumimoji="1" lang="en-US" altLang="ja-JP" sz="105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endParaRPr>
          </a:p>
        </p:txBody>
      </p:sp>
      <p:cxnSp>
        <p:nvCxnSpPr>
          <p:cNvPr id="50" name="直線コネクタ 49">
            <a:extLst>
              <a:ext uri="{FF2B5EF4-FFF2-40B4-BE49-F238E27FC236}">
                <a16:creationId xmlns:a16="http://schemas.microsoft.com/office/drawing/2014/main" id="{745D3E8A-48D5-4EF7-A096-85D84EF2B13C}"/>
              </a:ext>
            </a:extLst>
          </p:cNvPr>
          <p:cNvCxnSpPr>
            <a:cxnSpLocks/>
            <a:endCxn id="66" idx="3"/>
          </p:cNvCxnSpPr>
          <p:nvPr/>
        </p:nvCxnSpPr>
        <p:spPr>
          <a:xfrm flipH="1">
            <a:off x="4240403" y="4010952"/>
            <a:ext cx="1157372" cy="159483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DD440D7-B0F2-4BFD-8336-7DCFBEA8765F}"/>
              </a:ext>
            </a:extLst>
          </p:cNvPr>
          <p:cNvCxnSpPr>
            <a:cxnSpLocks/>
            <a:endCxn id="54" idx="3"/>
          </p:cNvCxnSpPr>
          <p:nvPr/>
        </p:nvCxnSpPr>
        <p:spPr>
          <a:xfrm flipH="1" flipV="1">
            <a:off x="4240403" y="1149745"/>
            <a:ext cx="872504" cy="52724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6CF9564-C799-4929-A0ED-5FC2BB8C2B8C}"/>
              </a:ext>
            </a:extLst>
          </p:cNvPr>
          <p:cNvCxnSpPr>
            <a:cxnSpLocks/>
          </p:cNvCxnSpPr>
          <p:nvPr/>
        </p:nvCxnSpPr>
        <p:spPr>
          <a:xfrm flipV="1">
            <a:off x="6605548" y="1556948"/>
            <a:ext cx="380142" cy="540411"/>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7" name="フリーフォーム 18">
            <a:extLst>
              <a:ext uri="{FF2B5EF4-FFF2-40B4-BE49-F238E27FC236}">
                <a16:creationId xmlns:a16="http://schemas.microsoft.com/office/drawing/2014/main" id="{CA75F958-4EC5-43D9-9E5B-60D11A328516}"/>
              </a:ext>
            </a:extLst>
          </p:cNvPr>
          <p:cNvSpPr>
            <a:spLocks noChangeAspect="1"/>
          </p:cNvSpPr>
          <p:nvPr/>
        </p:nvSpPr>
        <p:spPr bwMode="auto">
          <a:xfrm>
            <a:off x="4353779" y="1021820"/>
            <a:ext cx="4317553" cy="5370540"/>
          </a:xfrm>
          <a:custGeom>
            <a:avLst/>
            <a:gdLst>
              <a:gd name="connsiteX0" fmla="*/ 0 w 1562100"/>
              <a:gd name="connsiteY0" fmla="*/ 12700 h 1549400"/>
              <a:gd name="connsiteX1" fmla="*/ 0 w 1562100"/>
              <a:gd name="connsiteY1" fmla="*/ 1549400 h 1549400"/>
              <a:gd name="connsiteX2" fmla="*/ 882650 w 1562100"/>
              <a:gd name="connsiteY2" fmla="*/ 1549400 h 1549400"/>
              <a:gd name="connsiteX3" fmla="*/ 882650 w 1562100"/>
              <a:gd name="connsiteY3" fmla="*/ 908050 h 1549400"/>
              <a:gd name="connsiteX4" fmla="*/ 1562100 w 1562100"/>
              <a:gd name="connsiteY4" fmla="*/ 908050 h 1549400"/>
              <a:gd name="connsiteX5" fmla="*/ 1562100 w 1562100"/>
              <a:gd name="connsiteY5" fmla="*/ 222250 h 1549400"/>
              <a:gd name="connsiteX6" fmla="*/ 787400 w 1562100"/>
              <a:gd name="connsiteY6" fmla="*/ 222250 h 1549400"/>
              <a:gd name="connsiteX7" fmla="*/ 787400 w 1562100"/>
              <a:gd name="connsiteY7" fmla="*/ 0 h 1549400"/>
              <a:gd name="connsiteX8" fmla="*/ 0 w 1562100"/>
              <a:gd name="connsiteY8" fmla="*/ 12700 h 1549400"/>
              <a:gd name="connsiteX0" fmla="*/ 0 w 1562100"/>
              <a:gd name="connsiteY0" fmla="*/ 114354 h 1651054"/>
              <a:gd name="connsiteX1" fmla="*/ 0 w 1562100"/>
              <a:gd name="connsiteY1" fmla="*/ 1651054 h 1651054"/>
              <a:gd name="connsiteX2" fmla="*/ 882650 w 1562100"/>
              <a:gd name="connsiteY2" fmla="*/ 1651054 h 1651054"/>
              <a:gd name="connsiteX3" fmla="*/ 882650 w 1562100"/>
              <a:gd name="connsiteY3" fmla="*/ 1009704 h 1651054"/>
              <a:gd name="connsiteX4" fmla="*/ 1562100 w 1562100"/>
              <a:gd name="connsiteY4" fmla="*/ 1009704 h 1651054"/>
              <a:gd name="connsiteX5" fmla="*/ 1562100 w 1562100"/>
              <a:gd name="connsiteY5" fmla="*/ 323904 h 1651054"/>
              <a:gd name="connsiteX6" fmla="*/ 787400 w 1562100"/>
              <a:gd name="connsiteY6" fmla="*/ 323904 h 1651054"/>
              <a:gd name="connsiteX7" fmla="*/ 787400 w 1562100"/>
              <a:gd name="connsiteY7" fmla="*/ 101654 h 1651054"/>
              <a:gd name="connsiteX8" fmla="*/ 0 w 1562100"/>
              <a:gd name="connsiteY8" fmla="*/ 114354 h 1651054"/>
              <a:gd name="connsiteX0" fmla="*/ 0 w 1562100"/>
              <a:gd name="connsiteY0" fmla="*/ 159922 h 1696622"/>
              <a:gd name="connsiteX1" fmla="*/ 0 w 1562100"/>
              <a:gd name="connsiteY1" fmla="*/ 1696622 h 1696622"/>
              <a:gd name="connsiteX2" fmla="*/ 882650 w 1562100"/>
              <a:gd name="connsiteY2" fmla="*/ 1696622 h 1696622"/>
              <a:gd name="connsiteX3" fmla="*/ 882650 w 1562100"/>
              <a:gd name="connsiteY3" fmla="*/ 1055272 h 1696622"/>
              <a:gd name="connsiteX4" fmla="*/ 1562100 w 1562100"/>
              <a:gd name="connsiteY4" fmla="*/ 1055272 h 1696622"/>
              <a:gd name="connsiteX5" fmla="*/ 1562100 w 1562100"/>
              <a:gd name="connsiteY5" fmla="*/ 369472 h 1696622"/>
              <a:gd name="connsiteX6" fmla="*/ 787400 w 1562100"/>
              <a:gd name="connsiteY6" fmla="*/ 369472 h 1696622"/>
              <a:gd name="connsiteX7" fmla="*/ 787400 w 1562100"/>
              <a:gd name="connsiteY7" fmla="*/ 147222 h 1696622"/>
              <a:gd name="connsiteX8" fmla="*/ 0 w 1562100"/>
              <a:gd name="connsiteY8" fmla="*/ 159922 h 1696622"/>
              <a:gd name="connsiteX0" fmla="*/ 0 w 1562100"/>
              <a:gd name="connsiteY0" fmla="*/ 157775 h 1694475"/>
              <a:gd name="connsiteX1" fmla="*/ 0 w 1562100"/>
              <a:gd name="connsiteY1" fmla="*/ 1694475 h 1694475"/>
              <a:gd name="connsiteX2" fmla="*/ 882650 w 1562100"/>
              <a:gd name="connsiteY2" fmla="*/ 1694475 h 1694475"/>
              <a:gd name="connsiteX3" fmla="*/ 882650 w 1562100"/>
              <a:gd name="connsiteY3" fmla="*/ 1053125 h 1694475"/>
              <a:gd name="connsiteX4" fmla="*/ 1562100 w 1562100"/>
              <a:gd name="connsiteY4" fmla="*/ 1053125 h 1694475"/>
              <a:gd name="connsiteX5" fmla="*/ 1562100 w 1562100"/>
              <a:gd name="connsiteY5" fmla="*/ 367325 h 1694475"/>
              <a:gd name="connsiteX6" fmla="*/ 787400 w 1562100"/>
              <a:gd name="connsiteY6" fmla="*/ 367325 h 1694475"/>
              <a:gd name="connsiteX7" fmla="*/ 787400 w 1562100"/>
              <a:gd name="connsiteY7" fmla="*/ 145075 h 1694475"/>
              <a:gd name="connsiteX8" fmla="*/ 0 w 1562100"/>
              <a:gd name="connsiteY8" fmla="*/ 157775 h 1694475"/>
              <a:gd name="connsiteX0" fmla="*/ 0 w 1562100"/>
              <a:gd name="connsiteY0" fmla="*/ 157775 h 1759386"/>
              <a:gd name="connsiteX1" fmla="*/ 0 w 1562100"/>
              <a:gd name="connsiteY1" fmla="*/ 1694475 h 1759386"/>
              <a:gd name="connsiteX2" fmla="*/ 882650 w 1562100"/>
              <a:gd name="connsiteY2" fmla="*/ 1694475 h 1759386"/>
              <a:gd name="connsiteX3" fmla="*/ 882650 w 1562100"/>
              <a:gd name="connsiteY3" fmla="*/ 1053125 h 1759386"/>
              <a:gd name="connsiteX4" fmla="*/ 1562100 w 1562100"/>
              <a:gd name="connsiteY4" fmla="*/ 1053125 h 1759386"/>
              <a:gd name="connsiteX5" fmla="*/ 1562100 w 1562100"/>
              <a:gd name="connsiteY5" fmla="*/ 367325 h 1759386"/>
              <a:gd name="connsiteX6" fmla="*/ 787400 w 1562100"/>
              <a:gd name="connsiteY6" fmla="*/ 367325 h 1759386"/>
              <a:gd name="connsiteX7" fmla="*/ 787400 w 1562100"/>
              <a:gd name="connsiteY7" fmla="*/ 145075 h 1759386"/>
              <a:gd name="connsiteX8" fmla="*/ 0 w 1562100"/>
              <a:gd name="connsiteY8" fmla="*/ 157775 h 1759386"/>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7874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89000 w 1562100"/>
              <a:gd name="connsiteY6" fmla="*/ 343745 h 1838280"/>
              <a:gd name="connsiteX7" fmla="*/ 768350 w 1562100"/>
              <a:gd name="connsiteY7" fmla="*/ 127845 h 1838280"/>
              <a:gd name="connsiteX8" fmla="*/ 0 w 1562100"/>
              <a:gd name="connsiteY8" fmla="*/ 172295 h 1838280"/>
              <a:gd name="connsiteX0" fmla="*/ 33866 w 1595966"/>
              <a:gd name="connsiteY0" fmla="*/ 172295 h 1838280"/>
              <a:gd name="connsiteX1" fmla="*/ 33866 w 1595966"/>
              <a:gd name="connsiteY1" fmla="*/ 1708995 h 1838280"/>
              <a:gd name="connsiteX2" fmla="*/ 916516 w 1595966"/>
              <a:gd name="connsiteY2" fmla="*/ 1708995 h 1838280"/>
              <a:gd name="connsiteX3" fmla="*/ 916516 w 1595966"/>
              <a:gd name="connsiteY3" fmla="*/ 1067645 h 1838280"/>
              <a:gd name="connsiteX4" fmla="*/ 1595966 w 1595966"/>
              <a:gd name="connsiteY4" fmla="*/ 1067645 h 1838280"/>
              <a:gd name="connsiteX5" fmla="*/ 1595966 w 1595966"/>
              <a:gd name="connsiteY5" fmla="*/ 381845 h 1838280"/>
              <a:gd name="connsiteX6" fmla="*/ 922866 w 1595966"/>
              <a:gd name="connsiteY6" fmla="*/ 343745 h 1838280"/>
              <a:gd name="connsiteX7" fmla="*/ 802216 w 1595966"/>
              <a:gd name="connsiteY7" fmla="*/ 127845 h 1838280"/>
              <a:gd name="connsiteX8" fmla="*/ 33866 w 1595966"/>
              <a:gd name="connsiteY8" fmla="*/ 172295 h 1838280"/>
              <a:gd name="connsiteX0" fmla="*/ 41988 w 1578688"/>
              <a:gd name="connsiteY0" fmla="*/ 166268 h 1844953"/>
              <a:gd name="connsiteX1" fmla="*/ 16588 w 1578688"/>
              <a:gd name="connsiteY1" fmla="*/ 1715668 h 1844953"/>
              <a:gd name="connsiteX2" fmla="*/ 899238 w 1578688"/>
              <a:gd name="connsiteY2" fmla="*/ 1715668 h 1844953"/>
              <a:gd name="connsiteX3" fmla="*/ 899238 w 1578688"/>
              <a:gd name="connsiteY3" fmla="*/ 1074318 h 1844953"/>
              <a:gd name="connsiteX4" fmla="*/ 1578688 w 1578688"/>
              <a:gd name="connsiteY4" fmla="*/ 1074318 h 1844953"/>
              <a:gd name="connsiteX5" fmla="*/ 1578688 w 1578688"/>
              <a:gd name="connsiteY5" fmla="*/ 388518 h 1844953"/>
              <a:gd name="connsiteX6" fmla="*/ 905588 w 1578688"/>
              <a:gd name="connsiteY6" fmla="*/ 350418 h 1844953"/>
              <a:gd name="connsiteX7" fmla="*/ 784938 w 1578688"/>
              <a:gd name="connsiteY7" fmla="*/ 134518 h 1844953"/>
              <a:gd name="connsiteX8" fmla="*/ 41988 w 1578688"/>
              <a:gd name="connsiteY8" fmla="*/ 166268 h 1844953"/>
              <a:gd name="connsiteX0" fmla="*/ 74111 w 1610811"/>
              <a:gd name="connsiteY0" fmla="*/ 166268 h 1844953"/>
              <a:gd name="connsiteX1" fmla="*/ 48711 w 1610811"/>
              <a:gd name="connsiteY1" fmla="*/ 1715668 h 1844953"/>
              <a:gd name="connsiteX2" fmla="*/ 931361 w 1610811"/>
              <a:gd name="connsiteY2" fmla="*/ 1715668 h 1844953"/>
              <a:gd name="connsiteX3" fmla="*/ 931361 w 1610811"/>
              <a:gd name="connsiteY3" fmla="*/ 1074318 h 1844953"/>
              <a:gd name="connsiteX4" fmla="*/ 1610811 w 1610811"/>
              <a:gd name="connsiteY4" fmla="*/ 1074318 h 1844953"/>
              <a:gd name="connsiteX5" fmla="*/ 1610811 w 1610811"/>
              <a:gd name="connsiteY5" fmla="*/ 388518 h 1844953"/>
              <a:gd name="connsiteX6" fmla="*/ 937711 w 1610811"/>
              <a:gd name="connsiteY6" fmla="*/ 350418 h 1844953"/>
              <a:gd name="connsiteX7" fmla="*/ 817061 w 1610811"/>
              <a:gd name="connsiteY7" fmla="*/ 134518 h 1844953"/>
              <a:gd name="connsiteX8" fmla="*/ 74111 w 1610811"/>
              <a:gd name="connsiteY8" fmla="*/ 166268 h 1844953"/>
              <a:gd name="connsiteX0" fmla="*/ 50600 w 1587300"/>
              <a:gd name="connsiteY0" fmla="*/ 166268 h 1842167"/>
              <a:gd name="connsiteX1" fmla="*/ 69650 w 1587300"/>
              <a:gd name="connsiteY1" fmla="*/ 1709318 h 1842167"/>
              <a:gd name="connsiteX2" fmla="*/ 907850 w 1587300"/>
              <a:gd name="connsiteY2" fmla="*/ 1715668 h 1842167"/>
              <a:gd name="connsiteX3" fmla="*/ 907850 w 1587300"/>
              <a:gd name="connsiteY3" fmla="*/ 1074318 h 1842167"/>
              <a:gd name="connsiteX4" fmla="*/ 1587300 w 1587300"/>
              <a:gd name="connsiteY4" fmla="*/ 1074318 h 1842167"/>
              <a:gd name="connsiteX5" fmla="*/ 1587300 w 1587300"/>
              <a:gd name="connsiteY5" fmla="*/ 388518 h 1842167"/>
              <a:gd name="connsiteX6" fmla="*/ 914200 w 1587300"/>
              <a:gd name="connsiteY6" fmla="*/ 350418 h 1842167"/>
              <a:gd name="connsiteX7" fmla="*/ 793550 w 1587300"/>
              <a:gd name="connsiteY7" fmla="*/ 134518 h 1842167"/>
              <a:gd name="connsiteX8" fmla="*/ 50600 w 1587300"/>
              <a:gd name="connsiteY8" fmla="*/ 166268 h 1842167"/>
              <a:gd name="connsiteX0" fmla="*/ 81934 w 1618634"/>
              <a:gd name="connsiteY0" fmla="*/ 166268 h 1842167"/>
              <a:gd name="connsiteX1" fmla="*/ 100984 w 1618634"/>
              <a:gd name="connsiteY1" fmla="*/ 1709318 h 1842167"/>
              <a:gd name="connsiteX2" fmla="*/ 939184 w 1618634"/>
              <a:gd name="connsiteY2" fmla="*/ 1715668 h 1842167"/>
              <a:gd name="connsiteX3" fmla="*/ 939184 w 1618634"/>
              <a:gd name="connsiteY3" fmla="*/ 1074318 h 1842167"/>
              <a:gd name="connsiteX4" fmla="*/ 1618634 w 1618634"/>
              <a:gd name="connsiteY4" fmla="*/ 1074318 h 1842167"/>
              <a:gd name="connsiteX5" fmla="*/ 1618634 w 1618634"/>
              <a:gd name="connsiteY5" fmla="*/ 388518 h 1842167"/>
              <a:gd name="connsiteX6" fmla="*/ 945534 w 1618634"/>
              <a:gd name="connsiteY6" fmla="*/ 350418 h 1842167"/>
              <a:gd name="connsiteX7" fmla="*/ 824884 w 1618634"/>
              <a:gd name="connsiteY7" fmla="*/ 134518 h 1842167"/>
              <a:gd name="connsiteX8" fmla="*/ 81934 w 1618634"/>
              <a:gd name="connsiteY8" fmla="*/ 166268 h 1842167"/>
              <a:gd name="connsiteX0" fmla="*/ 100012 w 1636712"/>
              <a:gd name="connsiteY0" fmla="*/ 166268 h 1842167"/>
              <a:gd name="connsiteX1" fmla="*/ 119062 w 1636712"/>
              <a:gd name="connsiteY1" fmla="*/ 1709318 h 1842167"/>
              <a:gd name="connsiteX2" fmla="*/ 957262 w 1636712"/>
              <a:gd name="connsiteY2" fmla="*/ 1715668 h 1842167"/>
              <a:gd name="connsiteX3" fmla="*/ 957262 w 1636712"/>
              <a:gd name="connsiteY3" fmla="*/ 1074318 h 1842167"/>
              <a:gd name="connsiteX4" fmla="*/ 1636712 w 1636712"/>
              <a:gd name="connsiteY4" fmla="*/ 1074318 h 1842167"/>
              <a:gd name="connsiteX5" fmla="*/ 1636712 w 1636712"/>
              <a:gd name="connsiteY5" fmla="*/ 388518 h 1842167"/>
              <a:gd name="connsiteX6" fmla="*/ 963612 w 1636712"/>
              <a:gd name="connsiteY6" fmla="*/ 350418 h 1842167"/>
              <a:gd name="connsiteX7" fmla="*/ 842962 w 1636712"/>
              <a:gd name="connsiteY7" fmla="*/ 134518 h 1842167"/>
              <a:gd name="connsiteX8" fmla="*/ 100012 w 1636712"/>
              <a:gd name="connsiteY8" fmla="*/ 166268 h 1842167"/>
              <a:gd name="connsiteX0" fmla="*/ 90742 w 1627442"/>
              <a:gd name="connsiteY0" fmla="*/ 166268 h 1842167"/>
              <a:gd name="connsiteX1" fmla="*/ 14542 w 1627442"/>
              <a:gd name="connsiteY1" fmla="*/ 445668 h 1842167"/>
              <a:gd name="connsiteX2" fmla="*/ 109792 w 1627442"/>
              <a:gd name="connsiteY2" fmla="*/ 1709318 h 1842167"/>
              <a:gd name="connsiteX3" fmla="*/ 947992 w 1627442"/>
              <a:gd name="connsiteY3" fmla="*/ 1715668 h 1842167"/>
              <a:gd name="connsiteX4" fmla="*/ 947992 w 1627442"/>
              <a:gd name="connsiteY4" fmla="*/ 1074318 h 1842167"/>
              <a:gd name="connsiteX5" fmla="*/ 1627442 w 1627442"/>
              <a:gd name="connsiteY5" fmla="*/ 1074318 h 1842167"/>
              <a:gd name="connsiteX6" fmla="*/ 1627442 w 1627442"/>
              <a:gd name="connsiteY6" fmla="*/ 388518 h 1842167"/>
              <a:gd name="connsiteX7" fmla="*/ 954342 w 1627442"/>
              <a:gd name="connsiteY7" fmla="*/ 350418 h 1842167"/>
              <a:gd name="connsiteX8" fmla="*/ 833692 w 1627442"/>
              <a:gd name="connsiteY8" fmla="*/ 134518 h 1842167"/>
              <a:gd name="connsiteX9" fmla="*/ 90742 w 1627442"/>
              <a:gd name="connsiteY9" fmla="*/ 166268 h 1842167"/>
              <a:gd name="connsiteX0" fmla="*/ 107011 w 1643711"/>
              <a:gd name="connsiteY0" fmla="*/ 166268 h 1842167"/>
              <a:gd name="connsiteX1" fmla="*/ 5411 w 1643711"/>
              <a:gd name="connsiteY1" fmla="*/ 960018 h 1842167"/>
              <a:gd name="connsiteX2" fmla="*/ 126061 w 1643711"/>
              <a:gd name="connsiteY2" fmla="*/ 1709318 h 1842167"/>
              <a:gd name="connsiteX3" fmla="*/ 964261 w 1643711"/>
              <a:gd name="connsiteY3" fmla="*/ 1715668 h 1842167"/>
              <a:gd name="connsiteX4" fmla="*/ 964261 w 1643711"/>
              <a:gd name="connsiteY4" fmla="*/ 1074318 h 1842167"/>
              <a:gd name="connsiteX5" fmla="*/ 1643711 w 1643711"/>
              <a:gd name="connsiteY5" fmla="*/ 1074318 h 1842167"/>
              <a:gd name="connsiteX6" fmla="*/ 1643711 w 1643711"/>
              <a:gd name="connsiteY6" fmla="*/ 388518 h 1842167"/>
              <a:gd name="connsiteX7" fmla="*/ 970611 w 1643711"/>
              <a:gd name="connsiteY7" fmla="*/ 350418 h 1842167"/>
              <a:gd name="connsiteX8" fmla="*/ 849961 w 1643711"/>
              <a:gd name="connsiteY8" fmla="*/ 134518 h 1842167"/>
              <a:gd name="connsiteX9" fmla="*/ 107011 w 1643711"/>
              <a:gd name="connsiteY9" fmla="*/ 166268 h 1842167"/>
              <a:gd name="connsiteX0" fmla="*/ 94390 w 1631090"/>
              <a:gd name="connsiteY0" fmla="*/ 166268 h 1842167"/>
              <a:gd name="connsiteX1" fmla="*/ 11840 w 1631090"/>
              <a:gd name="connsiteY1" fmla="*/ 991768 h 1842167"/>
              <a:gd name="connsiteX2" fmla="*/ 113440 w 1631090"/>
              <a:gd name="connsiteY2" fmla="*/ 1709318 h 1842167"/>
              <a:gd name="connsiteX3" fmla="*/ 951640 w 1631090"/>
              <a:gd name="connsiteY3" fmla="*/ 1715668 h 1842167"/>
              <a:gd name="connsiteX4" fmla="*/ 951640 w 1631090"/>
              <a:gd name="connsiteY4" fmla="*/ 1074318 h 1842167"/>
              <a:gd name="connsiteX5" fmla="*/ 1631090 w 1631090"/>
              <a:gd name="connsiteY5" fmla="*/ 1074318 h 1842167"/>
              <a:gd name="connsiteX6" fmla="*/ 1631090 w 1631090"/>
              <a:gd name="connsiteY6" fmla="*/ 388518 h 1842167"/>
              <a:gd name="connsiteX7" fmla="*/ 957990 w 1631090"/>
              <a:gd name="connsiteY7" fmla="*/ 350418 h 1842167"/>
              <a:gd name="connsiteX8" fmla="*/ 837340 w 1631090"/>
              <a:gd name="connsiteY8" fmla="*/ 134518 h 1842167"/>
              <a:gd name="connsiteX9" fmla="*/ 94390 w 1631090"/>
              <a:gd name="connsiteY9" fmla="*/ 166268 h 1842167"/>
              <a:gd name="connsiteX0" fmla="*/ 109300 w 1626950"/>
              <a:gd name="connsiteY0" fmla="*/ 166268 h 1842167"/>
              <a:gd name="connsiteX1" fmla="*/ 7700 w 1626950"/>
              <a:gd name="connsiteY1" fmla="*/ 991768 h 1842167"/>
              <a:gd name="connsiteX2" fmla="*/ 109300 w 1626950"/>
              <a:gd name="connsiteY2" fmla="*/ 1709318 h 1842167"/>
              <a:gd name="connsiteX3" fmla="*/ 947500 w 1626950"/>
              <a:gd name="connsiteY3" fmla="*/ 1715668 h 1842167"/>
              <a:gd name="connsiteX4" fmla="*/ 947500 w 1626950"/>
              <a:gd name="connsiteY4" fmla="*/ 1074318 h 1842167"/>
              <a:gd name="connsiteX5" fmla="*/ 1626950 w 1626950"/>
              <a:gd name="connsiteY5" fmla="*/ 1074318 h 1842167"/>
              <a:gd name="connsiteX6" fmla="*/ 1626950 w 1626950"/>
              <a:gd name="connsiteY6" fmla="*/ 388518 h 1842167"/>
              <a:gd name="connsiteX7" fmla="*/ 953850 w 1626950"/>
              <a:gd name="connsiteY7" fmla="*/ 350418 h 1842167"/>
              <a:gd name="connsiteX8" fmla="*/ 833200 w 1626950"/>
              <a:gd name="connsiteY8" fmla="*/ 134518 h 1842167"/>
              <a:gd name="connsiteX9" fmla="*/ 109300 w 1626950"/>
              <a:gd name="connsiteY9" fmla="*/ 166268 h 1842167"/>
              <a:gd name="connsiteX0" fmla="*/ 113935 w 1631585"/>
              <a:gd name="connsiteY0" fmla="*/ 166268 h 1842167"/>
              <a:gd name="connsiteX1" fmla="*/ 12335 w 1631585"/>
              <a:gd name="connsiteY1" fmla="*/ 991768 h 1842167"/>
              <a:gd name="connsiteX2" fmla="*/ 113935 w 1631585"/>
              <a:gd name="connsiteY2" fmla="*/ 1709318 h 1842167"/>
              <a:gd name="connsiteX3" fmla="*/ 952135 w 1631585"/>
              <a:gd name="connsiteY3" fmla="*/ 1715668 h 1842167"/>
              <a:gd name="connsiteX4" fmla="*/ 952135 w 1631585"/>
              <a:gd name="connsiteY4" fmla="*/ 1074318 h 1842167"/>
              <a:gd name="connsiteX5" fmla="*/ 1631585 w 1631585"/>
              <a:gd name="connsiteY5" fmla="*/ 1074318 h 1842167"/>
              <a:gd name="connsiteX6" fmla="*/ 1631585 w 1631585"/>
              <a:gd name="connsiteY6" fmla="*/ 388518 h 1842167"/>
              <a:gd name="connsiteX7" fmla="*/ 958485 w 1631585"/>
              <a:gd name="connsiteY7" fmla="*/ 350418 h 1842167"/>
              <a:gd name="connsiteX8" fmla="*/ 837835 w 1631585"/>
              <a:gd name="connsiteY8" fmla="*/ 134518 h 1842167"/>
              <a:gd name="connsiteX9" fmla="*/ 113935 w 1631585"/>
              <a:gd name="connsiteY9" fmla="*/ 166268 h 1842167"/>
              <a:gd name="connsiteX0" fmla="*/ 122232 w 1639882"/>
              <a:gd name="connsiteY0" fmla="*/ 166268 h 1842167"/>
              <a:gd name="connsiteX1" fmla="*/ 7932 w 1639882"/>
              <a:gd name="connsiteY1" fmla="*/ 953668 h 1842167"/>
              <a:gd name="connsiteX2" fmla="*/ 122232 w 1639882"/>
              <a:gd name="connsiteY2" fmla="*/ 1709318 h 1842167"/>
              <a:gd name="connsiteX3" fmla="*/ 960432 w 1639882"/>
              <a:gd name="connsiteY3" fmla="*/ 1715668 h 1842167"/>
              <a:gd name="connsiteX4" fmla="*/ 960432 w 1639882"/>
              <a:gd name="connsiteY4" fmla="*/ 1074318 h 1842167"/>
              <a:gd name="connsiteX5" fmla="*/ 1639882 w 1639882"/>
              <a:gd name="connsiteY5" fmla="*/ 1074318 h 1842167"/>
              <a:gd name="connsiteX6" fmla="*/ 1639882 w 1639882"/>
              <a:gd name="connsiteY6" fmla="*/ 388518 h 1842167"/>
              <a:gd name="connsiteX7" fmla="*/ 966782 w 1639882"/>
              <a:gd name="connsiteY7" fmla="*/ 350418 h 1842167"/>
              <a:gd name="connsiteX8" fmla="*/ 846132 w 1639882"/>
              <a:gd name="connsiteY8" fmla="*/ 134518 h 1842167"/>
              <a:gd name="connsiteX9" fmla="*/ 122232 w 1639882"/>
              <a:gd name="connsiteY9" fmla="*/ 166268 h 1842167"/>
              <a:gd name="connsiteX0" fmla="*/ 122232 w 1639882"/>
              <a:gd name="connsiteY0" fmla="*/ 166268 h 1842167"/>
              <a:gd name="connsiteX1" fmla="*/ 7932 w 1639882"/>
              <a:gd name="connsiteY1" fmla="*/ 953668 h 1842167"/>
              <a:gd name="connsiteX2" fmla="*/ 122232 w 1639882"/>
              <a:gd name="connsiteY2" fmla="*/ 1709318 h 1842167"/>
              <a:gd name="connsiteX3" fmla="*/ 960432 w 1639882"/>
              <a:gd name="connsiteY3" fmla="*/ 1715668 h 1842167"/>
              <a:gd name="connsiteX4" fmla="*/ 960432 w 1639882"/>
              <a:gd name="connsiteY4" fmla="*/ 1074318 h 1842167"/>
              <a:gd name="connsiteX5" fmla="*/ 1639882 w 1639882"/>
              <a:gd name="connsiteY5" fmla="*/ 1074318 h 1842167"/>
              <a:gd name="connsiteX6" fmla="*/ 1639882 w 1639882"/>
              <a:gd name="connsiteY6" fmla="*/ 388518 h 1842167"/>
              <a:gd name="connsiteX7" fmla="*/ 966782 w 1639882"/>
              <a:gd name="connsiteY7" fmla="*/ 350418 h 1842167"/>
              <a:gd name="connsiteX8" fmla="*/ 846132 w 1639882"/>
              <a:gd name="connsiteY8" fmla="*/ 134518 h 1842167"/>
              <a:gd name="connsiteX9" fmla="*/ 122232 w 1639882"/>
              <a:gd name="connsiteY9" fmla="*/ 166268 h 1842167"/>
              <a:gd name="connsiteX0" fmla="*/ 122232 w 1639882"/>
              <a:gd name="connsiteY0" fmla="*/ 166268 h 1848732"/>
              <a:gd name="connsiteX1" fmla="*/ 7932 w 1639882"/>
              <a:gd name="connsiteY1" fmla="*/ 953668 h 1848732"/>
              <a:gd name="connsiteX2" fmla="*/ 122232 w 1639882"/>
              <a:gd name="connsiteY2" fmla="*/ 1709318 h 1848732"/>
              <a:gd name="connsiteX3" fmla="*/ 960432 w 1639882"/>
              <a:gd name="connsiteY3" fmla="*/ 1715668 h 1848732"/>
              <a:gd name="connsiteX4" fmla="*/ 960432 w 1639882"/>
              <a:gd name="connsiteY4" fmla="*/ 1074318 h 1848732"/>
              <a:gd name="connsiteX5" fmla="*/ 1639882 w 1639882"/>
              <a:gd name="connsiteY5" fmla="*/ 1074318 h 1848732"/>
              <a:gd name="connsiteX6" fmla="*/ 1639882 w 1639882"/>
              <a:gd name="connsiteY6" fmla="*/ 388518 h 1848732"/>
              <a:gd name="connsiteX7" fmla="*/ 966782 w 1639882"/>
              <a:gd name="connsiteY7" fmla="*/ 350418 h 1848732"/>
              <a:gd name="connsiteX8" fmla="*/ 846132 w 1639882"/>
              <a:gd name="connsiteY8" fmla="*/ 134518 h 1848732"/>
              <a:gd name="connsiteX9" fmla="*/ 122232 w 1639882"/>
              <a:gd name="connsiteY9" fmla="*/ 166268 h 1848732"/>
              <a:gd name="connsiteX0" fmla="*/ 166048 w 1632898"/>
              <a:gd name="connsiteY0" fmla="*/ 152460 h 1866674"/>
              <a:gd name="connsiteX1" fmla="*/ 948 w 1632898"/>
              <a:gd name="connsiteY1" fmla="*/ 971610 h 1866674"/>
              <a:gd name="connsiteX2" fmla="*/ 115248 w 1632898"/>
              <a:gd name="connsiteY2" fmla="*/ 1727260 h 1866674"/>
              <a:gd name="connsiteX3" fmla="*/ 953448 w 1632898"/>
              <a:gd name="connsiteY3" fmla="*/ 1733610 h 1866674"/>
              <a:gd name="connsiteX4" fmla="*/ 953448 w 1632898"/>
              <a:gd name="connsiteY4" fmla="*/ 1092260 h 1866674"/>
              <a:gd name="connsiteX5" fmla="*/ 1632898 w 1632898"/>
              <a:gd name="connsiteY5" fmla="*/ 1092260 h 1866674"/>
              <a:gd name="connsiteX6" fmla="*/ 1632898 w 1632898"/>
              <a:gd name="connsiteY6" fmla="*/ 406460 h 1866674"/>
              <a:gd name="connsiteX7" fmla="*/ 959798 w 1632898"/>
              <a:gd name="connsiteY7" fmla="*/ 368360 h 1866674"/>
              <a:gd name="connsiteX8" fmla="*/ 839148 w 1632898"/>
              <a:gd name="connsiteY8" fmla="*/ 152460 h 1866674"/>
              <a:gd name="connsiteX9" fmla="*/ 166048 w 1632898"/>
              <a:gd name="connsiteY9" fmla="*/ 152460 h 1866674"/>
              <a:gd name="connsiteX0" fmla="*/ 166048 w 1632898"/>
              <a:gd name="connsiteY0" fmla="*/ 107193 h 1821407"/>
              <a:gd name="connsiteX1" fmla="*/ 948 w 1632898"/>
              <a:gd name="connsiteY1" fmla="*/ 926343 h 1821407"/>
              <a:gd name="connsiteX2" fmla="*/ 115248 w 1632898"/>
              <a:gd name="connsiteY2" fmla="*/ 1681993 h 1821407"/>
              <a:gd name="connsiteX3" fmla="*/ 953448 w 1632898"/>
              <a:gd name="connsiteY3" fmla="*/ 1688343 h 1821407"/>
              <a:gd name="connsiteX4" fmla="*/ 953448 w 1632898"/>
              <a:gd name="connsiteY4" fmla="*/ 1046993 h 1821407"/>
              <a:gd name="connsiteX5" fmla="*/ 1632898 w 1632898"/>
              <a:gd name="connsiteY5" fmla="*/ 1046993 h 1821407"/>
              <a:gd name="connsiteX6" fmla="*/ 1632898 w 1632898"/>
              <a:gd name="connsiteY6" fmla="*/ 361193 h 1821407"/>
              <a:gd name="connsiteX7" fmla="*/ 959798 w 1632898"/>
              <a:gd name="connsiteY7" fmla="*/ 323093 h 1821407"/>
              <a:gd name="connsiteX8" fmla="*/ 839148 w 1632898"/>
              <a:gd name="connsiteY8" fmla="*/ 107193 h 1821407"/>
              <a:gd name="connsiteX9" fmla="*/ 166048 w 1632898"/>
              <a:gd name="connsiteY9" fmla="*/ 107193 h 1821407"/>
              <a:gd name="connsiteX0" fmla="*/ 177007 w 1643857"/>
              <a:gd name="connsiteY0" fmla="*/ 107193 h 1821407"/>
              <a:gd name="connsiteX1" fmla="*/ 11907 w 1643857"/>
              <a:gd name="connsiteY1" fmla="*/ 926343 h 1821407"/>
              <a:gd name="connsiteX2" fmla="*/ 126207 w 1643857"/>
              <a:gd name="connsiteY2" fmla="*/ 1681993 h 1821407"/>
              <a:gd name="connsiteX3" fmla="*/ 964407 w 1643857"/>
              <a:gd name="connsiteY3" fmla="*/ 1688343 h 1821407"/>
              <a:gd name="connsiteX4" fmla="*/ 964407 w 1643857"/>
              <a:gd name="connsiteY4" fmla="*/ 1046993 h 1821407"/>
              <a:gd name="connsiteX5" fmla="*/ 1643857 w 1643857"/>
              <a:gd name="connsiteY5" fmla="*/ 1046993 h 1821407"/>
              <a:gd name="connsiteX6" fmla="*/ 1643857 w 1643857"/>
              <a:gd name="connsiteY6" fmla="*/ 361193 h 1821407"/>
              <a:gd name="connsiteX7" fmla="*/ 970757 w 1643857"/>
              <a:gd name="connsiteY7" fmla="*/ 323093 h 1821407"/>
              <a:gd name="connsiteX8" fmla="*/ 850107 w 1643857"/>
              <a:gd name="connsiteY8" fmla="*/ 107193 h 1821407"/>
              <a:gd name="connsiteX9" fmla="*/ 177007 w 1643857"/>
              <a:gd name="connsiteY9" fmla="*/ 107193 h 1821407"/>
              <a:gd name="connsiteX0" fmla="*/ 166048 w 1632898"/>
              <a:gd name="connsiteY0" fmla="*/ 107193 h 1821407"/>
              <a:gd name="connsiteX1" fmla="*/ 948 w 1632898"/>
              <a:gd name="connsiteY1" fmla="*/ 926343 h 1821407"/>
              <a:gd name="connsiteX2" fmla="*/ 115248 w 1632898"/>
              <a:gd name="connsiteY2" fmla="*/ 1681993 h 1821407"/>
              <a:gd name="connsiteX3" fmla="*/ 953448 w 1632898"/>
              <a:gd name="connsiteY3" fmla="*/ 1688343 h 1821407"/>
              <a:gd name="connsiteX4" fmla="*/ 953448 w 1632898"/>
              <a:gd name="connsiteY4" fmla="*/ 1046993 h 1821407"/>
              <a:gd name="connsiteX5" fmla="*/ 1632898 w 1632898"/>
              <a:gd name="connsiteY5" fmla="*/ 1046993 h 1821407"/>
              <a:gd name="connsiteX6" fmla="*/ 1632898 w 1632898"/>
              <a:gd name="connsiteY6" fmla="*/ 361193 h 1821407"/>
              <a:gd name="connsiteX7" fmla="*/ 959798 w 1632898"/>
              <a:gd name="connsiteY7" fmla="*/ 323093 h 1821407"/>
              <a:gd name="connsiteX8" fmla="*/ 839148 w 1632898"/>
              <a:gd name="connsiteY8" fmla="*/ 107193 h 1821407"/>
              <a:gd name="connsiteX9" fmla="*/ 166048 w 1632898"/>
              <a:gd name="connsiteY9" fmla="*/ 107193 h 1821407"/>
              <a:gd name="connsiteX0" fmla="*/ 168823 w 1635673"/>
              <a:gd name="connsiteY0" fmla="*/ 107193 h 1821407"/>
              <a:gd name="connsiteX1" fmla="*/ 3723 w 1635673"/>
              <a:gd name="connsiteY1" fmla="*/ 926343 h 1821407"/>
              <a:gd name="connsiteX2" fmla="*/ 118023 w 1635673"/>
              <a:gd name="connsiteY2" fmla="*/ 1681993 h 1821407"/>
              <a:gd name="connsiteX3" fmla="*/ 956223 w 1635673"/>
              <a:gd name="connsiteY3" fmla="*/ 1688343 h 1821407"/>
              <a:gd name="connsiteX4" fmla="*/ 956223 w 1635673"/>
              <a:gd name="connsiteY4" fmla="*/ 1046993 h 1821407"/>
              <a:gd name="connsiteX5" fmla="*/ 1635673 w 1635673"/>
              <a:gd name="connsiteY5" fmla="*/ 1046993 h 1821407"/>
              <a:gd name="connsiteX6" fmla="*/ 1635673 w 1635673"/>
              <a:gd name="connsiteY6" fmla="*/ 361193 h 1821407"/>
              <a:gd name="connsiteX7" fmla="*/ 962573 w 1635673"/>
              <a:gd name="connsiteY7" fmla="*/ 323093 h 1821407"/>
              <a:gd name="connsiteX8" fmla="*/ 841923 w 1635673"/>
              <a:gd name="connsiteY8" fmla="*/ 107193 h 1821407"/>
              <a:gd name="connsiteX9" fmla="*/ 168823 w 1635673"/>
              <a:gd name="connsiteY9" fmla="*/ 107193 h 1821407"/>
              <a:gd name="connsiteX0" fmla="*/ 165640 w 1632490"/>
              <a:gd name="connsiteY0" fmla="*/ 107193 h 1821407"/>
              <a:gd name="connsiteX1" fmla="*/ 540 w 1632490"/>
              <a:gd name="connsiteY1" fmla="*/ 926343 h 1821407"/>
              <a:gd name="connsiteX2" fmla="*/ 146590 w 1632490"/>
              <a:gd name="connsiteY2" fmla="*/ 1681993 h 1821407"/>
              <a:gd name="connsiteX3" fmla="*/ 953040 w 1632490"/>
              <a:gd name="connsiteY3" fmla="*/ 1688343 h 1821407"/>
              <a:gd name="connsiteX4" fmla="*/ 953040 w 1632490"/>
              <a:gd name="connsiteY4" fmla="*/ 1046993 h 1821407"/>
              <a:gd name="connsiteX5" fmla="*/ 1632490 w 1632490"/>
              <a:gd name="connsiteY5" fmla="*/ 1046993 h 1821407"/>
              <a:gd name="connsiteX6" fmla="*/ 1632490 w 1632490"/>
              <a:gd name="connsiteY6" fmla="*/ 361193 h 1821407"/>
              <a:gd name="connsiteX7" fmla="*/ 959390 w 1632490"/>
              <a:gd name="connsiteY7" fmla="*/ 323093 h 1821407"/>
              <a:gd name="connsiteX8" fmla="*/ 838740 w 1632490"/>
              <a:gd name="connsiteY8" fmla="*/ 107193 h 1821407"/>
              <a:gd name="connsiteX9" fmla="*/ 165640 w 1632490"/>
              <a:gd name="connsiteY9" fmla="*/ 107193 h 1821407"/>
              <a:gd name="connsiteX0" fmla="*/ 137074 w 1603924"/>
              <a:gd name="connsiteY0" fmla="*/ 107193 h 1821407"/>
              <a:gd name="connsiteX1" fmla="*/ 3724 w 1603924"/>
              <a:gd name="connsiteY1" fmla="*/ 92634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21407"/>
              <a:gd name="connsiteX1" fmla="*/ 3724 w 1603924"/>
              <a:gd name="connsiteY1" fmla="*/ 87554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21407"/>
              <a:gd name="connsiteX1" fmla="*/ 3724 w 1603924"/>
              <a:gd name="connsiteY1" fmla="*/ 84379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17984"/>
              <a:gd name="connsiteX1" fmla="*/ 3724 w 1603924"/>
              <a:gd name="connsiteY1" fmla="*/ 843793 h 1817984"/>
              <a:gd name="connsiteX2" fmla="*/ 118024 w 1603924"/>
              <a:gd name="connsiteY2" fmla="*/ 1681993 h 1817984"/>
              <a:gd name="connsiteX3" fmla="*/ 889549 w 1603924"/>
              <a:gd name="connsiteY3" fmla="*/ 1681993 h 1817984"/>
              <a:gd name="connsiteX4" fmla="*/ 924474 w 1603924"/>
              <a:gd name="connsiteY4" fmla="*/ 1046993 h 1817984"/>
              <a:gd name="connsiteX5" fmla="*/ 1603924 w 1603924"/>
              <a:gd name="connsiteY5" fmla="*/ 1046993 h 1817984"/>
              <a:gd name="connsiteX6" fmla="*/ 1603924 w 1603924"/>
              <a:gd name="connsiteY6" fmla="*/ 361193 h 1817984"/>
              <a:gd name="connsiteX7" fmla="*/ 930824 w 1603924"/>
              <a:gd name="connsiteY7" fmla="*/ 323093 h 1817984"/>
              <a:gd name="connsiteX8" fmla="*/ 810174 w 1603924"/>
              <a:gd name="connsiteY8" fmla="*/ 107193 h 1817984"/>
              <a:gd name="connsiteX9" fmla="*/ 137074 w 1603924"/>
              <a:gd name="connsiteY9" fmla="*/ 107193 h 1817984"/>
              <a:gd name="connsiteX0" fmla="*/ 137074 w 1603924"/>
              <a:gd name="connsiteY0" fmla="*/ 107193 h 1817984"/>
              <a:gd name="connsiteX1" fmla="*/ 3724 w 1603924"/>
              <a:gd name="connsiteY1" fmla="*/ 843793 h 1817984"/>
              <a:gd name="connsiteX2" fmla="*/ 118024 w 1603924"/>
              <a:gd name="connsiteY2" fmla="*/ 1681993 h 1817984"/>
              <a:gd name="connsiteX3" fmla="*/ 889549 w 1603924"/>
              <a:gd name="connsiteY3" fmla="*/ 1681993 h 1817984"/>
              <a:gd name="connsiteX4" fmla="*/ 924474 w 1603924"/>
              <a:gd name="connsiteY4" fmla="*/ 1046993 h 1817984"/>
              <a:gd name="connsiteX5" fmla="*/ 1603924 w 1603924"/>
              <a:gd name="connsiteY5" fmla="*/ 1046993 h 1817984"/>
              <a:gd name="connsiteX6" fmla="*/ 1603924 w 1603924"/>
              <a:gd name="connsiteY6" fmla="*/ 361193 h 1817984"/>
              <a:gd name="connsiteX7" fmla="*/ 930824 w 1603924"/>
              <a:gd name="connsiteY7" fmla="*/ 323093 h 1817984"/>
              <a:gd name="connsiteX8" fmla="*/ 810174 w 1603924"/>
              <a:gd name="connsiteY8" fmla="*/ 107193 h 1817984"/>
              <a:gd name="connsiteX9" fmla="*/ 137074 w 1603924"/>
              <a:gd name="connsiteY9" fmla="*/ 107193 h 1817984"/>
              <a:gd name="connsiteX0" fmla="*/ 137074 w 1603924"/>
              <a:gd name="connsiteY0" fmla="*/ 107193 h 1830320"/>
              <a:gd name="connsiteX1" fmla="*/ 3724 w 1603924"/>
              <a:gd name="connsiteY1" fmla="*/ 843793 h 1830320"/>
              <a:gd name="connsiteX2" fmla="*/ 118024 w 1603924"/>
              <a:gd name="connsiteY2" fmla="*/ 1681993 h 1830320"/>
              <a:gd name="connsiteX3" fmla="*/ 845099 w 1603924"/>
              <a:gd name="connsiteY3" fmla="*/ 1704218 h 1830320"/>
              <a:gd name="connsiteX4" fmla="*/ 924474 w 1603924"/>
              <a:gd name="connsiteY4" fmla="*/ 1046993 h 1830320"/>
              <a:gd name="connsiteX5" fmla="*/ 1603924 w 1603924"/>
              <a:gd name="connsiteY5" fmla="*/ 1046993 h 1830320"/>
              <a:gd name="connsiteX6" fmla="*/ 1603924 w 1603924"/>
              <a:gd name="connsiteY6" fmla="*/ 361193 h 1830320"/>
              <a:gd name="connsiteX7" fmla="*/ 930824 w 1603924"/>
              <a:gd name="connsiteY7" fmla="*/ 323093 h 1830320"/>
              <a:gd name="connsiteX8" fmla="*/ 810174 w 1603924"/>
              <a:gd name="connsiteY8" fmla="*/ 107193 h 1830320"/>
              <a:gd name="connsiteX9" fmla="*/ 137074 w 1603924"/>
              <a:gd name="connsiteY9" fmla="*/ 107193 h 1830320"/>
              <a:gd name="connsiteX0" fmla="*/ 137074 w 1603924"/>
              <a:gd name="connsiteY0" fmla="*/ 107193 h 1827727"/>
              <a:gd name="connsiteX1" fmla="*/ 3724 w 1603924"/>
              <a:gd name="connsiteY1" fmla="*/ 843793 h 1827727"/>
              <a:gd name="connsiteX2" fmla="*/ 118024 w 1603924"/>
              <a:gd name="connsiteY2" fmla="*/ 1681993 h 1827727"/>
              <a:gd name="connsiteX3" fmla="*/ 845099 w 1603924"/>
              <a:gd name="connsiteY3" fmla="*/ 1704218 h 1827727"/>
              <a:gd name="connsiteX4" fmla="*/ 924474 w 1603924"/>
              <a:gd name="connsiteY4" fmla="*/ 1046993 h 1827727"/>
              <a:gd name="connsiteX5" fmla="*/ 1603924 w 1603924"/>
              <a:gd name="connsiteY5" fmla="*/ 1046993 h 1827727"/>
              <a:gd name="connsiteX6" fmla="*/ 1603924 w 1603924"/>
              <a:gd name="connsiteY6" fmla="*/ 361193 h 1827727"/>
              <a:gd name="connsiteX7" fmla="*/ 930824 w 1603924"/>
              <a:gd name="connsiteY7" fmla="*/ 323093 h 1827727"/>
              <a:gd name="connsiteX8" fmla="*/ 810174 w 1603924"/>
              <a:gd name="connsiteY8" fmla="*/ 107193 h 1827727"/>
              <a:gd name="connsiteX9" fmla="*/ 137074 w 1603924"/>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65255"/>
              <a:gd name="connsiteY0" fmla="*/ 107193 h 1827727"/>
              <a:gd name="connsiteX1" fmla="*/ 3724 w 1665255"/>
              <a:gd name="connsiteY1" fmla="*/ 843793 h 1827727"/>
              <a:gd name="connsiteX2" fmla="*/ 118024 w 1665255"/>
              <a:gd name="connsiteY2" fmla="*/ 1681993 h 1827727"/>
              <a:gd name="connsiteX3" fmla="*/ 845099 w 1665255"/>
              <a:gd name="connsiteY3" fmla="*/ 1704218 h 1827727"/>
              <a:gd name="connsiteX4" fmla="*/ 1007024 w 1665255"/>
              <a:gd name="connsiteY4" fmla="*/ 1110493 h 1827727"/>
              <a:gd name="connsiteX5" fmla="*/ 1626149 w 1665255"/>
              <a:gd name="connsiteY5" fmla="*/ 964443 h 1827727"/>
              <a:gd name="connsiteX6" fmla="*/ 1603924 w 1665255"/>
              <a:gd name="connsiteY6" fmla="*/ 361193 h 1827727"/>
              <a:gd name="connsiteX7" fmla="*/ 930824 w 1665255"/>
              <a:gd name="connsiteY7" fmla="*/ 323093 h 1827727"/>
              <a:gd name="connsiteX8" fmla="*/ 810174 w 1665255"/>
              <a:gd name="connsiteY8" fmla="*/ 107193 h 1827727"/>
              <a:gd name="connsiteX9" fmla="*/ 137074 w 1665255"/>
              <a:gd name="connsiteY9" fmla="*/ 107193 h 1827727"/>
              <a:gd name="connsiteX0" fmla="*/ 137074 w 1682022"/>
              <a:gd name="connsiteY0" fmla="*/ 107193 h 1827727"/>
              <a:gd name="connsiteX1" fmla="*/ 3724 w 1682022"/>
              <a:gd name="connsiteY1" fmla="*/ 843793 h 1827727"/>
              <a:gd name="connsiteX2" fmla="*/ 118024 w 1682022"/>
              <a:gd name="connsiteY2" fmla="*/ 1681993 h 1827727"/>
              <a:gd name="connsiteX3" fmla="*/ 845099 w 1682022"/>
              <a:gd name="connsiteY3" fmla="*/ 1704218 h 1827727"/>
              <a:gd name="connsiteX4" fmla="*/ 1007024 w 1682022"/>
              <a:gd name="connsiteY4" fmla="*/ 1110493 h 1827727"/>
              <a:gd name="connsiteX5" fmla="*/ 1626149 w 1682022"/>
              <a:gd name="connsiteY5" fmla="*/ 964443 h 1827727"/>
              <a:gd name="connsiteX6" fmla="*/ 1603924 w 1682022"/>
              <a:gd name="connsiteY6" fmla="*/ 361193 h 1827727"/>
              <a:gd name="connsiteX7" fmla="*/ 930824 w 1682022"/>
              <a:gd name="connsiteY7" fmla="*/ 323093 h 1827727"/>
              <a:gd name="connsiteX8" fmla="*/ 810174 w 1682022"/>
              <a:gd name="connsiteY8" fmla="*/ 107193 h 1827727"/>
              <a:gd name="connsiteX9" fmla="*/ 137074 w 1682022"/>
              <a:gd name="connsiteY9" fmla="*/ 107193 h 1827727"/>
              <a:gd name="connsiteX0" fmla="*/ 137074 w 1680290"/>
              <a:gd name="connsiteY0" fmla="*/ 107193 h 1827727"/>
              <a:gd name="connsiteX1" fmla="*/ 3724 w 1680290"/>
              <a:gd name="connsiteY1" fmla="*/ 843793 h 1827727"/>
              <a:gd name="connsiteX2" fmla="*/ 118024 w 1680290"/>
              <a:gd name="connsiteY2" fmla="*/ 1681993 h 1827727"/>
              <a:gd name="connsiteX3" fmla="*/ 845099 w 1680290"/>
              <a:gd name="connsiteY3" fmla="*/ 1704218 h 1827727"/>
              <a:gd name="connsiteX4" fmla="*/ 1007024 w 1680290"/>
              <a:gd name="connsiteY4" fmla="*/ 1110493 h 1827727"/>
              <a:gd name="connsiteX5" fmla="*/ 1626149 w 1680290"/>
              <a:gd name="connsiteY5" fmla="*/ 964443 h 1827727"/>
              <a:gd name="connsiteX6" fmla="*/ 1603924 w 1680290"/>
              <a:gd name="connsiteY6" fmla="*/ 361193 h 1827727"/>
              <a:gd name="connsiteX7" fmla="*/ 930824 w 1680290"/>
              <a:gd name="connsiteY7" fmla="*/ 323093 h 1827727"/>
              <a:gd name="connsiteX8" fmla="*/ 810174 w 1680290"/>
              <a:gd name="connsiteY8" fmla="*/ 107193 h 1827727"/>
              <a:gd name="connsiteX9" fmla="*/ 137074 w 1680290"/>
              <a:gd name="connsiteY9" fmla="*/ 107193 h 1827727"/>
              <a:gd name="connsiteX0" fmla="*/ 137074 w 1675347"/>
              <a:gd name="connsiteY0" fmla="*/ 107193 h 1827727"/>
              <a:gd name="connsiteX1" fmla="*/ 3724 w 1675347"/>
              <a:gd name="connsiteY1" fmla="*/ 843793 h 1827727"/>
              <a:gd name="connsiteX2" fmla="*/ 118024 w 1675347"/>
              <a:gd name="connsiteY2" fmla="*/ 1681993 h 1827727"/>
              <a:gd name="connsiteX3" fmla="*/ 845099 w 1675347"/>
              <a:gd name="connsiteY3" fmla="*/ 1704218 h 1827727"/>
              <a:gd name="connsiteX4" fmla="*/ 1007024 w 1675347"/>
              <a:gd name="connsiteY4" fmla="*/ 1110493 h 1827727"/>
              <a:gd name="connsiteX5" fmla="*/ 1619799 w 1675347"/>
              <a:gd name="connsiteY5" fmla="*/ 996193 h 1827727"/>
              <a:gd name="connsiteX6" fmla="*/ 1603924 w 1675347"/>
              <a:gd name="connsiteY6" fmla="*/ 361193 h 1827727"/>
              <a:gd name="connsiteX7" fmla="*/ 930824 w 1675347"/>
              <a:gd name="connsiteY7" fmla="*/ 323093 h 1827727"/>
              <a:gd name="connsiteX8" fmla="*/ 810174 w 1675347"/>
              <a:gd name="connsiteY8" fmla="*/ 107193 h 1827727"/>
              <a:gd name="connsiteX9" fmla="*/ 137074 w 1675347"/>
              <a:gd name="connsiteY9" fmla="*/ 107193 h 1827727"/>
              <a:gd name="connsiteX0" fmla="*/ 137074 w 1723894"/>
              <a:gd name="connsiteY0" fmla="*/ 107193 h 1827727"/>
              <a:gd name="connsiteX1" fmla="*/ 3724 w 1723894"/>
              <a:gd name="connsiteY1" fmla="*/ 843793 h 1827727"/>
              <a:gd name="connsiteX2" fmla="*/ 118024 w 1723894"/>
              <a:gd name="connsiteY2" fmla="*/ 1681993 h 1827727"/>
              <a:gd name="connsiteX3" fmla="*/ 845099 w 1723894"/>
              <a:gd name="connsiteY3" fmla="*/ 1704218 h 1827727"/>
              <a:gd name="connsiteX4" fmla="*/ 1007024 w 1723894"/>
              <a:gd name="connsiteY4" fmla="*/ 1110493 h 1827727"/>
              <a:gd name="connsiteX5" fmla="*/ 1619799 w 1723894"/>
              <a:gd name="connsiteY5" fmla="*/ 996193 h 1827727"/>
              <a:gd name="connsiteX6" fmla="*/ 1603924 w 1723894"/>
              <a:gd name="connsiteY6" fmla="*/ 361193 h 1827727"/>
              <a:gd name="connsiteX7" fmla="*/ 930824 w 1723894"/>
              <a:gd name="connsiteY7" fmla="*/ 323093 h 1827727"/>
              <a:gd name="connsiteX8" fmla="*/ 810174 w 1723894"/>
              <a:gd name="connsiteY8" fmla="*/ 107193 h 1827727"/>
              <a:gd name="connsiteX9" fmla="*/ 137074 w 1723894"/>
              <a:gd name="connsiteY9" fmla="*/ 107193 h 1827727"/>
              <a:gd name="connsiteX0" fmla="*/ 137074 w 1723894"/>
              <a:gd name="connsiteY0" fmla="*/ 107193 h 1827727"/>
              <a:gd name="connsiteX1" fmla="*/ 3724 w 1723894"/>
              <a:gd name="connsiteY1" fmla="*/ 843793 h 1827727"/>
              <a:gd name="connsiteX2" fmla="*/ 118024 w 1723894"/>
              <a:gd name="connsiteY2" fmla="*/ 1681993 h 1827727"/>
              <a:gd name="connsiteX3" fmla="*/ 845099 w 1723894"/>
              <a:gd name="connsiteY3" fmla="*/ 1704218 h 1827727"/>
              <a:gd name="connsiteX4" fmla="*/ 1007024 w 1723894"/>
              <a:gd name="connsiteY4" fmla="*/ 1110493 h 1827727"/>
              <a:gd name="connsiteX5" fmla="*/ 1619799 w 1723894"/>
              <a:gd name="connsiteY5" fmla="*/ 996193 h 1827727"/>
              <a:gd name="connsiteX6" fmla="*/ 1603924 w 1723894"/>
              <a:gd name="connsiteY6" fmla="*/ 361193 h 1827727"/>
              <a:gd name="connsiteX7" fmla="*/ 930824 w 1723894"/>
              <a:gd name="connsiteY7" fmla="*/ 323093 h 1827727"/>
              <a:gd name="connsiteX8" fmla="*/ 810174 w 1723894"/>
              <a:gd name="connsiteY8" fmla="*/ 107193 h 1827727"/>
              <a:gd name="connsiteX9" fmla="*/ 137074 w 1723894"/>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30824 w 1727545"/>
              <a:gd name="connsiteY7" fmla="*/ 32309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1624 w 1727545"/>
              <a:gd name="connsiteY7" fmla="*/ 32944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1624 w 1727545"/>
              <a:gd name="connsiteY7" fmla="*/ 32944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4799 w 1727545"/>
              <a:gd name="connsiteY7" fmla="*/ 326268 h 1827727"/>
              <a:gd name="connsiteX8" fmla="*/ 810174 w 1727545"/>
              <a:gd name="connsiteY8" fmla="*/ 107193 h 1827727"/>
              <a:gd name="connsiteX9" fmla="*/ 137074 w 1727545"/>
              <a:gd name="connsiteY9" fmla="*/ 107193 h 1827727"/>
              <a:gd name="connsiteX0" fmla="*/ 137074 w 1726714"/>
              <a:gd name="connsiteY0" fmla="*/ 107193 h 1827727"/>
              <a:gd name="connsiteX1" fmla="*/ 3724 w 1726714"/>
              <a:gd name="connsiteY1" fmla="*/ 843793 h 1827727"/>
              <a:gd name="connsiteX2" fmla="*/ 118024 w 1726714"/>
              <a:gd name="connsiteY2" fmla="*/ 1681993 h 1827727"/>
              <a:gd name="connsiteX3" fmla="*/ 845099 w 1726714"/>
              <a:gd name="connsiteY3" fmla="*/ 1704218 h 1827727"/>
              <a:gd name="connsiteX4" fmla="*/ 1022899 w 1726714"/>
              <a:gd name="connsiteY4" fmla="*/ 1088268 h 1827727"/>
              <a:gd name="connsiteX5" fmla="*/ 1619799 w 1726714"/>
              <a:gd name="connsiteY5" fmla="*/ 996193 h 1827727"/>
              <a:gd name="connsiteX6" fmla="*/ 1629324 w 1726714"/>
              <a:gd name="connsiteY6" fmla="*/ 431043 h 1827727"/>
              <a:gd name="connsiteX7" fmla="*/ 984799 w 1726714"/>
              <a:gd name="connsiteY7" fmla="*/ 326268 h 1827727"/>
              <a:gd name="connsiteX8" fmla="*/ 810174 w 1726714"/>
              <a:gd name="connsiteY8" fmla="*/ 107193 h 1827727"/>
              <a:gd name="connsiteX9" fmla="*/ 137074 w 1726714"/>
              <a:gd name="connsiteY9" fmla="*/ 107193 h 1827727"/>
              <a:gd name="connsiteX0" fmla="*/ 137074 w 1743732"/>
              <a:gd name="connsiteY0" fmla="*/ 107193 h 1827727"/>
              <a:gd name="connsiteX1" fmla="*/ 3724 w 1743732"/>
              <a:gd name="connsiteY1" fmla="*/ 843793 h 1827727"/>
              <a:gd name="connsiteX2" fmla="*/ 118024 w 1743732"/>
              <a:gd name="connsiteY2" fmla="*/ 1681993 h 1827727"/>
              <a:gd name="connsiteX3" fmla="*/ 845099 w 1743732"/>
              <a:gd name="connsiteY3" fmla="*/ 1704218 h 1827727"/>
              <a:gd name="connsiteX4" fmla="*/ 1022899 w 1743732"/>
              <a:gd name="connsiteY4" fmla="*/ 1088268 h 1827727"/>
              <a:gd name="connsiteX5" fmla="*/ 1619799 w 1743732"/>
              <a:gd name="connsiteY5" fmla="*/ 996193 h 1827727"/>
              <a:gd name="connsiteX6" fmla="*/ 1629324 w 1743732"/>
              <a:gd name="connsiteY6" fmla="*/ 431043 h 1827727"/>
              <a:gd name="connsiteX7" fmla="*/ 984799 w 1743732"/>
              <a:gd name="connsiteY7" fmla="*/ 326268 h 1827727"/>
              <a:gd name="connsiteX8" fmla="*/ 810174 w 1743732"/>
              <a:gd name="connsiteY8" fmla="*/ 107193 h 1827727"/>
              <a:gd name="connsiteX9" fmla="*/ 137074 w 1743732"/>
              <a:gd name="connsiteY9" fmla="*/ 107193 h 1827727"/>
              <a:gd name="connsiteX0" fmla="*/ 137074 w 1746044"/>
              <a:gd name="connsiteY0" fmla="*/ 107193 h 1827727"/>
              <a:gd name="connsiteX1" fmla="*/ 3724 w 1746044"/>
              <a:gd name="connsiteY1" fmla="*/ 843793 h 1827727"/>
              <a:gd name="connsiteX2" fmla="*/ 118024 w 1746044"/>
              <a:gd name="connsiteY2" fmla="*/ 1681993 h 1827727"/>
              <a:gd name="connsiteX3" fmla="*/ 845099 w 1746044"/>
              <a:gd name="connsiteY3" fmla="*/ 1704218 h 1827727"/>
              <a:gd name="connsiteX4" fmla="*/ 1022899 w 1746044"/>
              <a:gd name="connsiteY4" fmla="*/ 1088268 h 1827727"/>
              <a:gd name="connsiteX5" fmla="*/ 1619799 w 1746044"/>
              <a:gd name="connsiteY5" fmla="*/ 996193 h 1827727"/>
              <a:gd name="connsiteX6" fmla="*/ 1629324 w 1746044"/>
              <a:gd name="connsiteY6" fmla="*/ 431043 h 1827727"/>
              <a:gd name="connsiteX7" fmla="*/ 984799 w 1746044"/>
              <a:gd name="connsiteY7" fmla="*/ 326268 h 1827727"/>
              <a:gd name="connsiteX8" fmla="*/ 810174 w 1746044"/>
              <a:gd name="connsiteY8" fmla="*/ 107193 h 1827727"/>
              <a:gd name="connsiteX9" fmla="*/ 137074 w 1746044"/>
              <a:gd name="connsiteY9" fmla="*/ 107193 h 1827727"/>
              <a:gd name="connsiteX0" fmla="*/ 137074 w 1727712"/>
              <a:gd name="connsiteY0" fmla="*/ 107193 h 1827727"/>
              <a:gd name="connsiteX1" fmla="*/ 3724 w 1727712"/>
              <a:gd name="connsiteY1" fmla="*/ 843793 h 1827727"/>
              <a:gd name="connsiteX2" fmla="*/ 118024 w 1727712"/>
              <a:gd name="connsiteY2" fmla="*/ 1681993 h 1827727"/>
              <a:gd name="connsiteX3" fmla="*/ 845099 w 1727712"/>
              <a:gd name="connsiteY3" fmla="*/ 1704218 h 1827727"/>
              <a:gd name="connsiteX4" fmla="*/ 1003849 w 1727712"/>
              <a:gd name="connsiteY4" fmla="*/ 1107318 h 1827727"/>
              <a:gd name="connsiteX5" fmla="*/ 1619799 w 1727712"/>
              <a:gd name="connsiteY5" fmla="*/ 996193 h 1827727"/>
              <a:gd name="connsiteX6" fmla="*/ 1629324 w 1727712"/>
              <a:gd name="connsiteY6" fmla="*/ 431043 h 1827727"/>
              <a:gd name="connsiteX7" fmla="*/ 984799 w 1727712"/>
              <a:gd name="connsiteY7" fmla="*/ 326268 h 1827727"/>
              <a:gd name="connsiteX8" fmla="*/ 810174 w 1727712"/>
              <a:gd name="connsiteY8" fmla="*/ 107193 h 1827727"/>
              <a:gd name="connsiteX9" fmla="*/ 137074 w 172771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31043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31043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1624 w 1739792"/>
              <a:gd name="connsiteY7" fmla="*/ 323093 h 1827727"/>
              <a:gd name="connsiteX8" fmla="*/ 810174 w 1739792"/>
              <a:gd name="connsiteY8" fmla="*/ 107193 h 1827727"/>
              <a:gd name="connsiteX9" fmla="*/ 137074 w 1739792"/>
              <a:gd name="connsiteY9" fmla="*/ 107193 h 1827727"/>
              <a:gd name="connsiteX0" fmla="*/ 137074 w 1739792"/>
              <a:gd name="connsiteY0" fmla="*/ 117453 h 1837987"/>
              <a:gd name="connsiteX1" fmla="*/ 3724 w 1739792"/>
              <a:gd name="connsiteY1" fmla="*/ 854053 h 1837987"/>
              <a:gd name="connsiteX2" fmla="*/ 118024 w 1739792"/>
              <a:gd name="connsiteY2" fmla="*/ 1692253 h 1837987"/>
              <a:gd name="connsiteX3" fmla="*/ 845099 w 1739792"/>
              <a:gd name="connsiteY3" fmla="*/ 1714478 h 1837987"/>
              <a:gd name="connsiteX4" fmla="*/ 1003849 w 1739792"/>
              <a:gd name="connsiteY4" fmla="*/ 1117578 h 1837987"/>
              <a:gd name="connsiteX5" fmla="*/ 1619799 w 1739792"/>
              <a:gd name="connsiteY5" fmla="*/ 1006453 h 1837987"/>
              <a:gd name="connsiteX6" fmla="*/ 1629324 w 1739792"/>
              <a:gd name="connsiteY6" fmla="*/ 431778 h 1837987"/>
              <a:gd name="connsiteX7" fmla="*/ 981624 w 1739792"/>
              <a:gd name="connsiteY7" fmla="*/ 333353 h 1837987"/>
              <a:gd name="connsiteX8" fmla="*/ 781599 w 1739792"/>
              <a:gd name="connsiteY8" fmla="*/ 98403 h 1837987"/>
              <a:gd name="connsiteX9" fmla="*/ 137074 w 1739792"/>
              <a:gd name="connsiteY9" fmla="*/ 117453 h 1837987"/>
              <a:gd name="connsiteX0" fmla="*/ 137074 w 1739792"/>
              <a:gd name="connsiteY0" fmla="*/ 126707 h 1847241"/>
              <a:gd name="connsiteX1" fmla="*/ 3724 w 1739792"/>
              <a:gd name="connsiteY1" fmla="*/ 863307 h 1847241"/>
              <a:gd name="connsiteX2" fmla="*/ 118024 w 1739792"/>
              <a:gd name="connsiteY2" fmla="*/ 1701507 h 1847241"/>
              <a:gd name="connsiteX3" fmla="*/ 845099 w 1739792"/>
              <a:gd name="connsiteY3" fmla="*/ 1723732 h 1847241"/>
              <a:gd name="connsiteX4" fmla="*/ 1003849 w 1739792"/>
              <a:gd name="connsiteY4" fmla="*/ 1126832 h 1847241"/>
              <a:gd name="connsiteX5" fmla="*/ 1619799 w 1739792"/>
              <a:gd name="connsiteY5" fmla="*/ 1015707 h 1847241"/>
              <a:gd name="connsiteX6" fmla="*/ 1629324 w 1739792"/>
              <a:gd name="connsiteY6" fmla="*/ 441032 h 1847241"/>
              <a:gd name="connsiteX7" fmla="*/ 981624 w 1739792"/>
              <a:gd name="connsiteY7" fmla="*/ 342607 h 1847241"/>
              <a:gd name="connsiteX8" fmla="*/ 797474 w 1739792"/>
              <a:gd name="connsiteY8" fmla="*/ 91782 h 1847241"/>
              <a:gd name="connsiteX9" fmla="*/ 137074 w 1739792"/>
              <a:gd name="connsiteY9" fmla="*/ 126707 h 1847241"/>
              <a:gd name="connsiteX0" fmla="*/ 137074 w 1739792"/>
              <a:gd name="connsiteY0" fmla="*/ 126707 h 1847241"/>
              <a:gd name="connsiteX1" fmla="*/ 3724 w 1739792"/>
              <a:gd name="connsiteY1" fmla="*/ 863307 h 1847241"/>
              <a:gd name="connsiteX2" fmla="*/ 118024 w 1739792"/>
              <a:gd name="connsiteY2" fmla="*/ 1701507 h 1847241"/>
              <a:gd name="connsiteX3" fmla="*/ 845099 w 1739792"/>
              <a:gd name="connsiteY3" fmla="*/ 1723732 h 1847241"/>
              <a:gd name="connsiteX4" fmla="*/ 1003849 w 1739792"/>
              <a:gd name="connsiteY4" fmla="*/ 1126832 h 1847241"/>
              <a:gd name="connsiteX5" fmla="*/ 1619799 w 1739792"/>
              <a:gd name="connsiteY5" fmla="*/ 1015707 h 1847241"/>
              <a:gd name="connsiteX6" fmla="*/ 1629324 w 1739792"/>
              <a:gd name="connsiteY6" fmla="*/ 441032 h 1847241"/>
              <a:gd name="connsiteX7" fmla="*/ 981624 w 1739792"/>
              <a:gd name="connsiteY7" fmla="*/ 342607 h 1847241"/>
              <a:gd name="connsiteX8" fmla="*/ 797474 w 1739792"/>
              <a:gd name="connsiteY8" fmla="*/ 91782 h 1847241"/>
              <a:gd name="connsiteX9" fmla="*/ 137074 w 1739792"/>
              <a:gd name="connsiteY9" fmla="*/ 126707 h 1847241"/>
              <a:gd name="connsiteX0" fmla="*/ 137074 w 1739792"/>
              <a:gd name="connsiteY0" fmla="*/ 115679 h 1836213"/>
              <a:gd name="connsiteX1" fmla="*/ 3724 w 1739792"/>
              <a:gd name="connsiteY1" fmla="*/ 852279 h 1836213"/>
              <a:gd name="connsiteX2" fmla="*/ 118024 w 1739792"/>
              <a:gd name="connsiteY2" fmla="*/ 1690479 h 1836213"/>
              <a:gd name="connsiteX3" fmla="*/ 845099 w 1739792"/>
              <a:gd name="connsiteY3" fmla="*/ 1712704 h 1836213"/>
              <a:gd name="connsiteX4" fmla="*/ 1003849 w 1739792"/>
              <a:gd name="connsiteY4" fmla="*/ 1115804 h 1836213"/>
              <a:gd name="connsiteX5" fmla="*/ 1619799 w 1739792"/>
              <a:gd name="connsiteY5" fmla="*/ 1004679 h 1836213"/>
              <a:gd name="connsiteX6" fmla="*/ 1629324 w 1739792"/>
              <a:gd name="connsiteY6" fmla="*/ 430004 h 1836213"/>
              <a:gd name="connsiteX7" fmla="*/ 981624 w 1739792"/>
              <a:gd name="connsiteY7" fmla="*/ 331579 h 1836213"/>
              <a:gd name="connsiteX8" fmla="*/ 797474 w 1739792"/>
              <a:gd name="connsiteY8" fmla="*/ 99804 h 1836213"/>
              <a:gd name="connsiteX9" fmla="*/ 137074 w 1739792"/>
              <a:gd name="connsiteY9" fmla="*/ 115679 h 1836213"/>
              <a:gd name="connsiteX0" fmla="*/ 137074 w 1739792"/>
              <a:gd name="connsiteY0" fmla="*/ 115679 h 1836213"/>
              <a:gd name="connsiteX1" fmla="*/ 3724 w 1739792"/>
              <a:gd name="connsiteY1" fmla="*/ 852279 h 1836213"/>
              <a:gd name="connsiteX2" fmla="*/ 118024 w 1739792"/>
              <a:gd name="connsiteY2" fmla="*/ 1690479 h 1836213"/>
              <a:gd name="connsiteX3" fmla="*/ 845099 w 1739792"/>
              <a:gd name="connsiteY3" fmla="*/ 1712704 h 1836213"/>
              <a:gd name="connsiteX4" fmla="*/ 1003849 w 1739792"/>
              <a:gd name="connsiteY4" fmla="*/ 1115804 h 1836213"/>
              <a:gd name="connsiteX5" fmla="*/ 1619799 w 1739792"/>
              <a:gd name="connsiteY5" fmla="*/ 1004679 h 1836213"/>
              <a:gd name="connsiteX6" fmla="*/ 1629324 w 1739792"/>
              <a:gd name="connsiteY6" fmla="*/ 430004 h 1836213"/>
              <a:gd name="connsiteX7" fmla="*/ 981624 w 1739792"/>
              <a:gd name="connsiteY7" fmla="*/ 331579 h 1836213"/>
              <a:gd name="connsiteX8" fmla="*/ 797474 w 1739792"/>
              <a:gd name="connsiteY8" fmla="*/ 99804 h 1836213"/>
              <a:gd name="connsiteX9" fmla="*/ 137074 w 1739792"/>
              <a:gd name="connsiteY9" fmla="*/ 115679 h 1836213"/>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20806 h 1857603"/>
              <a:gd name="connsiteX1" fmla="*/ 3724 w 1739792"/>
              <a:gd name="connsiteY1" fmla="*/ 857406 h 1857603"/>
              <a:gd name="connsiteX2" fmla="*/ 118024 w 1739792"/>
              <a:gd name="connsiteY2" fmla="*/ 1695606 h 1857603"/>
              <a:gd name="connsiteX3" fmla="*/ 826992 w 1739792"/>
              <a:gd name="connsiteY3" fmla="*/ 1744991 h 1857603"/>
              <a:gd name="connsiteX4" fmla="*/ 1003849 w 1739792"/>
              <a:gd name="connsiteY4" fmla="*/ 1120931 h 1857603"/>
              <a:gd name="connsiteX5" fmla="*/ 1619799 w 1739792"/>
              <a:gd name="connsiteY5" fmla="*/ 1009806 h 1857603"/>
              <a:gd name="connsiteX6" fmla="*/ 1629324 w 1739792"/>
              <a:gd name="connsiteY6" fmla="*/ 435131 h 1857603"/>
              <a:gd name="connsiteX7" fmla="*/ 981624 w 1739792"/>
              <a:gd name="connsiteY7" fmla="*/ 336706 h 1857603"/>
              <a:gd name="connsiteX8" fmla="*/ 770313 w 1739792"/>
              <a:gd name="connsiteY8" fmla="*/ 95878 h 1857603"/>
              <a:gd name="connsiteX9" fmla="*/ 137074 w 1739792"/>
              <a:gd name="connsiteY9" fmla="*/ 120806 h 1857603"/>
              <a:gd name="connsiteX0" fmla="*/ 137074 w 1739792"/>
              <a:gd name="connsiteY0" fmla="*/ 120806 h 1857603"/>
              <a:gd name="connsiteX1" fmla="*/ 3724 w 1739792"/>
              <a:gd name="connsiteY1" fmla="*/ 857406 h 1857603"/>
              <a:gd name="connsiteX2" fmla="*/ 118024 w 1739792"/>
              <a:gd name="connsiteY2" fmla="*/ 1695606 h 1857603"/>
              <a:gd name="connsiteX3" fmla="*/ 826992 w 1739792"/>
              <a:gd name="connsiteY3" fmla="*/ 1744991 h 1857603"/>
              <a:gd name="connsiteX4" fmla="*/ 1003849 w 1739792"/>
              <a:gd name="connsiteY4" fmla="*/ 1120931 h 1857603"/>
              <a:gd name="connsiteX5" fmla="*/ 1619799 w 1739792"/>
              <a:gd name="connsiteY5" fmla="*/ 1009806 h 1857603"/>
              <a:gd name="connsiteX6" fmla="*/ 1629324 w 1739792"/>
              <a:gd name="connsiteY6" fmla="*/ 435131 h 1857603"/>
              <a:gd name="connsiteX7" fmla="*/ 954463 w 1739792"/>
              <a:gd name="connsiteY7" fmla="*/ 354813 h 1857603"/>
              <a:gd name="connsiteX8" fmla="*/ 770313 w 1739792"/>
              <a:gd name="connsiteY8" fmla="*/ 95878 h 1857603"/>
              <a:gd name="connsiteX9" fmla="*/ 137074 w 1739792"/>
              <a:gd name="connsiteY9" fmla="*/ 120806 h 1857603"/>
              <a:gd name="connsiteX0" fmla="*/ 137074 w 1778659"/>
              <a:gd name="connsiteY0" fmla="*/ 120806 h 1857603"/>
              <a:gd name="connsiteX1" fmla="*/ 3724 w 1778659"/>
              <a:gd name="connsiteY1" fmla="*/ 857406 h 1857603"/>
              <a:gd name="connsiteX2" fmla="*/ 118024 w 1778659"/>
              <a:gd name="connsiteY2" fmla="*/ 1695606 h 1857603"/>
              <a:gd name="connsiteX3" fmla="*/ 826992 w 1778659"/>
              <a:gd name="connsiteY3" fmla="*/ 1744991 h 1857603"/>
              <a:gd name="connsiteX4" fmla="*/ 1003849 w 1778659"/>
              <a:gd name="connsiteY4" fmla="*/ 1120931 h 1857603"/>
              <a:gd name="connsiteX5" fmla="*/ 1619799 w 1778659"/>
              <a:gd name="connsiteY5" fmla="*/ 1009806 h 1857603"/>
              <a:gd name="connsiteX6" fmla="*/ 1683645 w 1778659"/>
              <a:gd name="connsiteY6" fmla="*/ 453238 h 1857603"/>
              <a:gd name="connsiteX7" fmla="*/ 954463 w 1778659"/>
              <a:gd name="connsiteY7" fmla="*/ 354813 h 1857603"/>
              <a:gd name="connsiteX8" fmla="*/ 770313 w 1778659"/>
              <a:gd name="connsiteY8" fmla="*/ 95878 h 1857603"/>
              <a:gd name="connsiteX9" fmla="*/ 137074 w 1778659"/>
              <a:gd name="connsiteY9" fmla="*/ 120806 h 1857603"/>
              <a:gd name="connsiteX0" fmla="*/ 137074 w 1752283"/>
              <a:gd name="connsiteY0" fmla="*/ 120806 h 1857603"/>
              <a:gd name="connsiteX1" fmla="*/ 3724 w 1752283"/>
              <a:gd name="connsiteY1" fmla="*/ 857406 h 1857603"/>
              <a:gd name="connsiteX2" fmla="*/ 118024 w 1752283"/>
              <a:gd name="connsiteY2" fmla="*/ 1695606 h 1857603"/>
              <a:gd name="connsiteX3" fmla="*/ 826992 w 1752283"/>
              <a:gd name="connsiteY3" fmla="*/ 1744991 h 1857603"/>
              <a:gd name="connsiteX4" fmla="*/ 1003849 w 1752283"/>
              <a:gd name="connsiteY4" fmla="*/ 1120931 h 1857603"/>
              <a:gd name="connsiteX5" fmla="*/ 1619799 w 1752283"/>
              <a:gd name="connsiteY5" fmla="*/ 1009806 h 1857603"/>
              <a:gd name="connsiteX6" fmla="*/ 1647431 w 1752283"/>
              <a:gd name="connsiteY6" fmla="*/ 453238 h 1857603"/>
              <a:gd name="connsiteX7" fmla="*/ 954463 w 1752283"/>
              <a:gd name="connsiteY7" fmla="*/ 354813 h 1857603"/>
              <a:gd name="connsiteX8" fmla="*/ 770313 w 1752283"/>
              <a:gd name="connsiteY8" fmla="*/ 95878 h 1857603"/>
              <a:gd name="connsiteX9" fmla="*/ 137074 w 1752283"/>
              <a:gd name="connsiteY9" fmla="*/ 120806 h 1857603"/>
              <a:gd name="connsiteX0" fmla="*/ 137074 w 1785509"/>
              <a:gd name="connsiteY0" fmla="*/ 120806 h 1857603"/>
              <a:gd name="connsiteX1" fmla="*/ 3724 w 1785509"/>
              <a:gd name="connsiteY1" fmla="*/ 857406 h 1857603"/>
              <a:gd name="connsiteX2" fmla="*/ 118024 w 1785509"/>
              <a:gd name="connsiteY2" fmla="*/ 1695606 h 1857603"/>
              <a:gd name="connsiteX3" fmla="*/ 826992 w 1785509"/>
              <a:gd name="connsiteY3" fmla="*/ 1744991 h 1857603"/>
              <a:gd name="connsiteX4" fmla="*/ 1003849 w 1785509"/>
              <a:gd name="connsiteY4" fmla="*/ 1120931 h 1857603"/>
              <a:gd name="connsiteX5" fmla="*/ 1619799 w 1785509"/>
              <a:gd name="connsiteY5" fmla="*/ 1009806 h 1857603"/>
              <a:gd name="connsiteX6" fmla="*/ 1692699 w 1785509"/>
              <a:gd name="connsiteY6" fmla="*/ 453238 h 1857603"/>
              <a:gd name="connsiteX7" fmla="*/ 954463 w 1785509"/>
              <a:gd name="connsiteY7" fmla="*/ 354813 h 1857603"/>
              <a:gd name="connsiteX8" fmla="*/ 770313 w 1785509"/>
              <a:gd name="connsiteY8" fmla="*/ 95878 h 1857603"/>
              <a:gd name="connsiteX9" fmla="*/ 137074 w 1785509"/>
              <a:gd name="connsiteY9" fmla="*/ 120806 h 1857603"/>
              <a:gd name="connsiteX0" fmla="*/ 137074 w 1806414"/>
              <a:gd name="connsiteY0" fmla="*/ 120806 h 1857603"/>
              <a:gd name="connsiteX1" fmla="*/ 3724 w 1806414"/>
              <a:gd name="connsiteY1" fmla="*/ 857406 h 1857603"/>
              <a:gd name="connsiteX2" fmla="*/ 118024 w 1806414"/>
              <a:gd name="connsiteY2" fmla="*/ 1695606 h 1857603"/>
              <a:gd name="connsiteX3" fmla="*/ 826992 w 1806414"/>
              <a:gd name="connsiteY3" fmla="*/ 1744991 h 1857603"/>
              <a:gd name="connsiteX4" fmla="*/ 1003849 w 1806414"/>
              <a:gd name="connsiteY4" fmla="*/ 1120931 h 1857603"/>
              <a:gd name="connsiteX5" fmla="*/ 1683174 w 1806414"/>
              <a:gd name="connsiteY5" fmla="*/ 1036966 h 1857603"/>
              <a:gd name="connsiteX6" fmla="*/ 1692699 w 1806414"/>
              <a:gd name="connsiteY6" fmla="*/ 453238 h 1857603"/>
              <a:gd name="connsiteX7" fmla="*/ 954463 w 1806414"/>
              <a:gd name="connsiteY7" fmla="*/ 354813 h 1857603"/>
              <a:gd name="connsiteX8" fmla="*/ 770313 w 1806414"/>
              <a:gd name="connsiteY8" fmla="*/ 95878 h 1857603"/>
              <a:gd name="connsiteX9" fmla="*/ 137074 w 1806414"/>
              <a:gd name="connsiteY9" fmla="*/ 120806 h 1857603"/>
              <a:gd name="connsiteX0" fmla="*/ 137074 w 1806414"/>
              <a:gd name="connsiteY0" fmla="*/ 120806 h 1857603"/>
              <a:gd name="connsiteX1" fmla="*/ 3724 w 1806414"/>
              <a:gd name="connsiteY1" fmla="*/ 857406 h 1857603"/>
              <a:gd name="connsiteX2" fmla="*/ 118024 w 1806414"/>
              <a:gd name="connsiteY2" fmla="*/ 1695606 h 1857603"/>
              <a:gd name="connsiteX3" fmla="*/ 826992 w 1806414"/>
              <a:gd name="connsiteY3" fmla="*/ 1744991 h 1857603"/>
              <a:gd name="connsiteX4" fmla="*/ 1003849 w 1806414"/>
              <a:gd name="connsiteY4" fmla="*/ 1120931 h 1857603"/>
              <a:gd name="connsiteX5" fmla="*/ 1683174 w 1806414"/>
              <a:gd name="connsiteY5" fmla="*/ 1009806 h 1857603"/>
              <a:gd name="connsiteX6" fmla="*/ 1692699 w 1806414"/>
              <a:gd name="connsiteY6" fmla="*/ 453238 h 1857603"/>
              <a:gd name="connsiteX7" fmla="*/ 954463 w 1806414"/>
              <a:gd name="connsiteY7" fmla="*/ 354813 h 1857603"/>
              <a:gd name="connsiteX8" fmla="*/ 770313 w 1806414"/>
              <a:gd name="connsiteY8" fmla="*/ 95878 h 1857603"/>
              <a:gd name="connsiteX9" fmla="*/ 137074 w 1806414"/>
              <a:gd name="connsiteY9" fmla="*/ 120806 h 1857603"/>
              <a:gd name="connsiteX0" fmla="*/ 137074 w 1805477"/>
              <a:gd name="connsiteY0" fmla="*/ 120806 h 1857603"/>
              <a:gd name="connsiteX1" fmla="*/ 3724 w 1805477"/>
              <a:gd name="connsiteY1" fmla="*/ 857406 h 1857603"/>
              <a:gd name="connsiteX2" fmla="*/ 118024 w 1805477"/>
              <a:gd name="connsiteY2" fmla="*/ 1695606 h 1857603"/>
              <a:gd name="connsiteX3" fmla="*/ 826992 w 1805477"/>
              <a:gd name="connsiteY3" fmla="*/ 1744991 h 1857603"/>
              <a:gd name="connsiteX4" fmla="*/ 1021956 w 1805477"/>
              <a:gd name="connsiteY4" fmla="*/ 1075663 h 1857603"/>
              <a:gd name="connsiteX5" fmla="*/ 1683174 w 1805477"/>
              <a:gd name="connsiteY5" fmla="*/ 1009806 h 1857603"/>
              <a:gd name="connsiteX6" fmla="*/ 1692699 w 1805477"/>
              <a:gd name="connsiteY6" fmla="*/ 453238 h 1857603"/>
              <a:gd name="connsiteX7" fmla="*/ 954463 w 1805477"/>
              <a:gd name="connsiteY7" fmla="*/ 354813 h 1857603"/>
              <a:gd name="connsiteX8" fmla="*/ 770313 w 1805477"/>
              <a:gd name="connsiteY8" fmla="*/ 95878 h 1857603"/>
              <a:gd name="connsiteX9" fmla="*/ 137074 w 1805477"/>
              <a:gd name="connsiteY9" fmla="*/ 120806 h 1857603"/>
              <a:gd name="connsiteX0" fmla="*/ 82377 w 1750780"/>
              <a:gd name="connsiteY0" fmla="*/ 120806 h 1857603"/>
              <a:gd name="connsiteX1" fmla="*/ 66722 w 1750780"/>
              <a:gd name="connsiteY1" fmla="*/ 857406 h 1857603"/>
              <a:gd name="connsiteX2" fmla="*/ 63327 w 1750780"/>
              <a:gd name="connsiteY2" fmla="*/ 1695606 h 1857603"/>
              <a:gd name="connsiteX3" fmla="*/ 772295 w 1750780"/>
              <a:gd name="connsiteY3" fmla="*/ 1744991 h 1857603"/>
              <a:gd name="connsiteX4" fmla="*/ 967259 w 1750780"/>
              <a:gd name="connsiteY4" fmla="*/ 1075663 h 1857603"/>
              <a:gd name="connsiteX5" fmla="*/ 1628477 w 1750780"/>
              <a:gd name="connsiteY5" fmla="*/ 1009806 h 1857603"/>
              <a:gd name="connsiteX6" fmla="*/ 1638002 w 1750780"/>
              <a:gd name="connsiteY6" fmla="*/ 453238 h 1857603"/>
              <a:gd name="connsiteX7" fmla="*/ 899766 w 1750780"/>
              <a:gd name="connsiteY7" fmla="*/ 354813 h 1857603"/>
              <a:gd name="connsiteX8" fmla="*/ 715616 w 1750780"/>
              <a:gd name="connsiteY8" fmla="*/ 95878 h 1857603"/>
              <a:gd name="connsiteX9" fmla="*/ 82377 w 1750780"/>
              <a:gd name="connsiteY9" fmla="*/ 120806 h 1857603"/>
              <a:gd name="connsiteX0" fmla="*/ 172912 w 1750780"/>
              <a:gd name="connsiteY0" fmla="*/ 162022 h 1835445"/>
              <a:gd name="connsiteX1" fmla="*/ 66722 w 1750780"/>
              <a:gd name="connsiteY1" fmla="*/ 835248 h 1835445"/>
              <a:gd name="connsiteX2" fmla="*/ 63327 w 1750780"/>
              <a:gd name="connsiteY2" fmla="*/ 1673448 h 1835445"/>
              <a:gd name="connsiteX3" fmla="*/ 772295 w 1750780"/>
              <a:gd name="connsiteY3" fmla="*/ 1722833 h 1835445"/>
              <a:gd name="connsiteX4" fmla="*/ 967259 w 1750780"/>
              <a:gd name="connsiteY4" fmla="*/ 1053505 h 1835445"/>
              <a:gd name="connsiteX5" fmla="*/ 1628477 w 1750780"/>
              <a:gd name="connsiteY5" fmla="*/ 987648 h 1835445"/>
              <a:gd name="connsiteX6" fmla="*/ 1638002 w 1750780"/>
              <a:gd name="connsiteY6" fmla="*/ 431080 h 1835445"/>
              <a:gd name="connsiteX7" fmla="*/ 899766 w 1750780"/>
              <a:gd name="connsiteY7" fmla="*/ 332655 h 1835445"/>
              <a:gd name="connsiteX8" fmla="*/ 715616 w 1750780"/>
              <a:gd name="connsiteY8" fmla="*/ 73720 h 1835445"/>
              <a:gd name="connsiteX9" fmla="*/ 172912 w 1750780"/>
              <a:gd name="connsiteY9" fmla="*/ 162022 h 1835445"/>
              <a:gd name="connsiteX0" fmla="*/ 209126 w 1750780"/>
              <a:gd name="connsiteY0" fmla="*/ 155620 h 1838097"/>
              <a:gd name="connsiteX1" fmla="*/ 66722 w 1750780"/>
              <a:gd name="connsiteY1" fmla="*/ 837900 h 1838097"/>
              <a:gd name="connsiteX2" fmla="*/ 63327 w 1750780"/>
              <a:gd name="connsiteY2" fmla="*/ 1676100 h 1838097"/>
              <a:gd name="connsiteX3" fmla="*/ 772295 w 1750780"/>
              <a:gd name="connsiteY3" fmla="*/ 1725485 h 1838097"/>
              <a:gd name="connsiteX4" fmla="*/ 967259 w 1750780"/>
              <a:gd name="connsiteY4" fmla="*/ 1056157 h 1838097"/>
              <a:gd name="connsiteX5" fmla="*/ 1628477 w 1750780"/>
              <a:gd name="connsiteY5" fmla="*/ 990300 h 1838097"/>
              <a:gd name="connsiteX6" fmla="*/ 1638002 w 1750780"/>
              <a:gd name="connsiteY6" fmla="*/ 433732 h 1838097"/>
              <a:gd name="connsiteX7" fmla="*/ 899766 w 1750780"/>
              <a:gd name="connsiteY7" fmla="*/ 335307 h 1838097"/>
              <a:gd name="connsiteX8" fmla="*/ 715616 w 1750780"/>
              <a:gd name="connsiteY8" fmla="*/ 76372 h 1838097"/>
              <a:gd name="connsiteX9" fmla="*/ 209126 w 1750780"/>
              <a:gd name="connsiteY9" fmla="*/ 155620 h 1838097"/>
              <a:gd name="connsiteX0" fmla="*/ 209126 w 1750780"/>
              <a:gd name="connsiteY0" fmla="*/ 115678 h 1798155"/>
              <a:gd name="connsiteX1" fmla="*/ 66722 w 1750780"/>
              <a:gd name="connsiteY1" fmla="*/ 797958 h 1798155"/>
              <a:gd name="connsiteX2" fmla="*/ 63327 w 1750780"/>
              <a:gd name="connsiteY2" fmla="*/ 1636158 h 1798155"/>
              <a:gd name="connsiteX3" fmla="*/ 772295 w 1750780"/>
              <a:gd name="connsiteY3" fmla="*/ 1685543 h 1798155"/>
              <a:gd name="connsiteX4" fmla="*/ 967259 w 1750780"/>
              <a:gd name="connsiteY4" fmla="*/ 1016215 h 1798155"/>
              <a:gd name="connsiteX5" fmla="*/ 1628477 w 1750780"/>
              <a:gd name="connsiteY5" fmla="*/ 950358 h 1798155"/>
              <a:gd name="connsiteX6" fmla="*/ 1638002 w 1750780"/>
              <a:gd name="connsiteY6" fmla="*/ 393790 h 1798155"/>
              <a:gd name="connsiteX7" fmla="*/ 899766 w 1750780"/>
              <a:gd name="connsiteY7" fmla="*/ 295365 h 1798155"/>
              <a:gd name="connsiteX8" fmla="*/ 760883 w 1750780"/>
              <a:gd name="connsiteY8" fmla="*/ 99804 h 1798155"/>
              <a:gd name="connsiteX9" fmla="*/ 209126 w 1750780"/>
              <a:gd name="connsiteY9" fmla="*/ 115678 h 1798155"/>
              <a:gd name="connsiteX0" fmla="*/ 151075 w 1692729"/>
              <a:gd name="connsiteY0" fmla="*/ 115678 h 1791653"/>
              <a:gd name="connsiteX1" fmla="*/ 8671 w 1692729"/>
              <a:gd name="connsiteY1" fmla="*/ 797958 h 1791653"/>
              <a:gd name="connsiteX2" fmla="*/ 104864 w 1692729"/>
              <a:gd name="connsiteY2" fmla="*/ 1618052 h 1791653"/>
              <a:gd name="connsiteX3" fmla="*/ 714244 w 1692729"/>
              <a:gd name="connsiteY3" fmla="*/ 1685543 h 1791653"/>
              <a:gd name="connsiteX4" fmla="*/ 909208 w 1692729"/>
              <a:gd name="connsiteY4" fmla="*/ 1016215 h 1791653"/>
              <a:gd name="connsiteX5" fmla="*/ 1570426 w 1692729"/>
              <a:gd name="connsiteY5" fmla="*/ 950358 h 1791653"/>
              <a:gd name="connsiteX6" fmla="*/ 1579951 w 1692729"/>
              <a:gd name="connsiteY6" fmla="*/ 393790 h 1791653"/>
              <a:gd name="connsiteX7" fmla="*/ 841715 w 1692729"/>
              <a:gd name="connsiteY7" fmla="*/ 295365 h 1791653"/>
              <a:gd name="connsiteX8" fmla="*/ 702832 w 1692729"/>
              <a:gd name="connsiteY8" fmla="*/ 99804 h 1791653"/>
              <a:gd name="connsiteX9" fmla="*/ 151075 w 1692729"/>
              <a:gd name="connsiteY9" fmla="*/ 115678 h 1791653"/>
              <a:gd name="connsiteX0" fmla="*/ 151075 w 1692729"/>
              <a:gd name="connsiteY0" fmla="*/ 115678 h 1769048"/>
              <a:gd name="connsiteX1" fmla="*/ 8671 w 1692729"/>
              <a:gd name="connsiteY1" fmla="*/ 797958 h 1769048"/>
              <a:gd name="connsiteX2" fmla="*/ 104864 w 1692729"/>
              <a:gd name="connsiteY2" fmla="*/ 1618052 h 1769048"/>
              <a:gd name="connsiteX3" fmla="*/ 659924 w 1692729"/>
              <a:gd name="connsiteY3" fmla="*/ 1649330 h 1769048"/>
              <a:gd name="connsiteX4" fmla="*/ 909208 w 1692729"/>
              <a:gd name="connsiteY4" fmla="*/ 1016215 h 1769048"/>
              <a:gd name="connsiteX5" fmla="*/ 1570426 w 1692729"/>
              <a:gd name="connsiteY5" fmla="*/ 950358 h 1769048"/>
              <a:gd name="connsiteX6" fmla="*/ 1579951 w 1692729"/>
              <a:gd name="connsiteY6" fmla="*/ 393790 h 1769048"/>
              <a:gd name="connsiteX7" fmla="*/ 841715 w 1692729"/>
              <a:gd name="connsiteY7" fmla="*/ 295365 h 1769048"/>
              <a:gd name="connsiteX8" fmla="*/ 702832 w 1692729"/>
              <a:gd name="connsiteY8" fmla="*/ 99804 h 1769048"/>
              <a:gd name="connsiteX9" fmla="*/ 151075 w 1692729"/>
              <a:gd name="connsiteY9" fmla="*/ 115678 h 1769048"/>
              <a:gd name="connsiteX0" fmla="*/ 155933 w 1697587"/>
              <a:gd name="connsiteY0" fmla="*/ 115678 h 1780103"/>
              <a:gd name="connsiteX1" fmla="*/ 13529 w 1697587"/>
              <a:gd name="connsiteY1" fmla="*/ 797958 h 1780103"/>
              <a:gd name="connsiteX2" fmla="*/ 97022 w 1697587"/>
              <a:gd name="connsiteY2" fmla="*/ 1643452 h 1780103"/>
              <a:gd name="connsiteX3" fmla="*/ 664782 w 1697587"/>
              <a:gd name="connsiteY3" fmla="*/ 1649330 h 1780103"/>
              <a:gd name="connsiteX4" fmla="*/ 914066 w 1697587"/>
              <a:gd name="connsiteY4" fmla="*/ 1016215 h 1780103"/>
              <a:gd name="connsiteX5" fmla="*/ 1575284 w 1697587"/>
              <a:gd name="connsiteY5" fmla="*/ 950358 h 1780103"/>
              <a:gd name="connsiteX6" fmla="*/ 1584809 w 1697587"/>
              <a:gd name="connsiteY6" fmla="*/ 393790 h 1780103"/>
              <a:gd name="connsiteX7" fmla="*/ 846573 w 1697587"/>
              <a:gd name="connsiteY7" fmla="*/ 295365 h 1780103"/>
              <a:gd name="connsiteX8" fmla="*/ 707690 w 1697587"/>
              <a:gd name="connsiteY8" fmla="*/ 99804 h 1780103"/>
              <a:gd name="connsiteX9" fmla="*/ 155933 w 1697587"/>
              <a:gd name="connsiteY9" fmla="*/ 115678 h 1780103"/>
              <a:gd name="connsiteX0" fmla="*/ 155933 w 1697587"/>
              <a:gd name="connsiteY0" fmla="*/ 115678 h 1771310"/>
              <a:gd name="connsiteX1" fmla="*/ 13529 w 1697587"/>
              <a:gd name="connsiteY1" fmla="*/ 797958 h 1771310"/>
              <a:gd name="connsiteX2" fmla="*/ 97022 w 1697587"/>
              <a:gd name="connsiteY2" fmla="*/ 1643452 h 1771310"/>
              <a:gd name="connsiteX3" fmla="*/ 664782 w 1697587"/>
              <a:gd name="connsiteY3" fmla="*/ 1649330 h 1771310"/>
              <a:gd name="connsiteX4" fmla="*/ 914066 w 1697587"/>
              <a:gd name="connsiteY4" fmla="*/ 1016215 h 1771310"/>
              <a:gd name="connsiteX5" fmla="*/ 1575284 w 1697587"/>
              <a:gd name="connsiteY5" fmla="*/ 950358 h 1771310"/>
              <a:gd name="connsiteX6" fmla="*/ 1584809 w 1697587"/>
              <a:gd name="connsiteY6" fmla="*/ 393790 h 1771310"/>
              <a:gd name="connsiteX7" fmla="*/ 846573 w 1697587"/>
              <a:gd name="connsiteY7" fmla="*/ 295365 h 1771310"/>
              <a:gd name="connsiteX8" fmla="*/ 707690 w 1697587"/>
              <a:gd name="connsiteY8" fmla="*/ 99804 h 1771310"/>
              <a:gd name="connsiteX9" fmla="*/ 155933 w 1697587"/>
              <a:gd name="connsiteY9" fmla="*/ 115678 h 1771310"/>
              <a:gd name="connsiteX0" fmla="*/ 155933 w 1697587"/>
              <a:gd name="connsiteY0" fmla="*/ 115678 h 1762987"/>
              <a:gd name="connsiteX1" fmla="*/ 13529 w 1697587"/>
              <a:gd name="connsiteY1" fmla="*/ 797958 h 1762987"/>
              <a:gd name="connsiteX2" fmla="*/ 97022 w 1697587"/>
              <a:gd name="connsiteY2" fmla="*/ 1643452 h 1762987"/>
              <a:gd name="connsiteX3" fmla="*/ 664782 w 1697587"/>
              <a:gd name="connsiteY3" fmla="*/ 1649330 h 1762987"/>
              <a:gd name="connsiteX4" fmla="*/ 914066 w 1697587"/>
              <a:gd name="connsiteY4" fmla="*/ 1016215 h 1762987"/>
              <a:gd name="connsiteX5" fmla="*/ 1575284 w 1697587"/>
              <a:gd name="connsiteY5" fmla="*/ 950358 h 1762987"/>
              <a:gd name="connsiteX6" fmla="*/ 1584809 w 1697587"/>
              <a:gd name="connsiteY6" fmla="*/ 393790 h 1762987"/>
              <a:gd name="connsiteX7" fmla="*/ 846573 w 1697587"/>
              <a:gd name="connsiteY7" fmla="*/ 295365 h 1762987"/>
              <a:gd name="connsiteX8" fmla="*/ 707690 w 1697587"/>
              <a:gd name="connsiteY8" fmla="*/ 99804 h 1762987"/>
              <a:gd name="connsiteX9" fmla="*/ 155933 w 1697587"/>
              <a:gd name="connsiteY9" fmla="*/ 115678 h 1762987"/>
              <a:gd name="connsiteX0" fmla="*/ 151075 w 1692729"/>
              <a:gd name="connsiteY0" fmla="*/ 115678 h 1760502"/>
              <a:gd name="connsiteX1" fmla="*/ 8671 w 1692729"/>
              <a:gd name="connsiteY1" fmla="*/ 797958 h 1760502"/>
              <a:gd name="connsiteX2" fmla="*/ 104864 w 1692729"/>
              <a:gd name="connsiteY2" fmla="*/ 1637102 h 1760502"/>
              <a:gd name="connsiteX3" fmla="*/ 659924 w 1692729"/>
              <a:gd name="connsiteY3" fmla="*/ 1649330 h 1760502"/>
              <a:gd name="connsiteX4" fmla="*/ 909208 w 1692729"/>
              <a:gd name="connsiteY4" fmla="*/ 1016215 h 1760502"/>
              <a:gd name="connsiteX5" fmla="*/ 1570426 w 1692729"/>
              <a:gd name="connsiteY5" fmla="*/ 950358 h 1760502"/>
              <a:gd name="connsiteX6" fmla="*/ 1579951 w 1692729"/>
              <a:gd name="connsiteY6" fmla="*/ 393790 h 1760502"/>
              <a:gd name="connsiteX7" fmla="*/ 841715 w 1692729"/>
              <a:gd name="connsiteY7" fmla="*/ 295365 h 1760502"/>
              <a:gd name="connsiteX8" fmla="*/ 702832 w 1692729"/>
              <a:gd name="connsiteY8" fmla="*/ 99804 h 1760502"/>
              <a:gd name="connsiteX9" fmla="*/ 151075 w 1692729"/>
              <a:gd name="connsiteY9" fmla="*/ 115678 h 1760502"/>
              <a:gd name="connsiteX0" fmla="*/ 163474 w 1705128"/>
              <a:gd name="connsiteY0" fmla="*/ 115678 h 1760502"/>
              <a:gd name="connsiteX1" fmla="*/ 21070 w 1705128"/>
              <a:gd name="connsiteY1" fmla="*/ 797958 h 1760502"/>
              <a:gd name="connsiteX2" fmla="*/ 117263 w 1705128"/>
              <a:gd name="connsiteY2" fmla="*/ 1637102 h 1760502"/>
              <a:gd name="connsiteX3" fmla="*/ 672323 w 1705128"/>
              <a:gd name="connsiteY3" fmla="*/ 1649330 h 1760502"/>
              <a:gd name="connsiteX4" fmla="*/ 921607 w 1705128"/>
              <a:gd name="connsiteY4" fmla="*/ 1016215 h 1760502"/>
              <a:gd name="connsiteX5" fmla="*/ 1582825 w 1705128"/>
              <a:gd name="connsiteY5" fmla="*/ 950358 h 1760502"/>
              <a:gd name="connsiteX6" fmla="*/ 1592350 w 1705128"/>
              <a:gd name="connsiteY6" fmla="*/ 393790 h 1760502"/>
              <a:gd name="connsiteX7" fmla="*/ 854114 w 1705128"/>
              <a:gd name="connsiteY7" fmla="*/ 295365 h 1760502"/>
              <a:gd name="connsiteX8" fmla="*/ 715231 w 1705128"/>
              <a:gd name="connsiteY8" fmla="*/ 99804 h 1760502"/>
              <a:gd name="connsiteX9" fmla="*/ 163474 w 1705128"/>
              <a:gd name="connsiteY9" fmla="*/ 115678 h 1760502"/>
              <a:gd name="connsiteX0" fmla="*/ 145281 w 1686935"/>
              <a:gd name="connsiteY0" fmla="*/ 115678 h 1760502"/>
              <a:gd name="connsiteX1" fmla="*/ 2877 w 1686935"/>
              <a:gd name="connsiteY1" fmla="*/ 797958 h 1760502"/>
              <a:gd name="connsiteX2" fmla="*/ 99070 w 1686935"/>
              <a:gd name="connsiteY2" fmla="*/ 1637102 h 1760502"/>
              <a:gd name="connsiteX3" fmla="*/ 654130 w 1686935"/>
              <a:gd name="connsiteY3" fmla="*/ 1649330 h 1760502"/>
              <a:gd name="connsiteX4" fmla="*/ 903414 w 1686935"/>
              <a:gd name="connsiteY4" fmla="*/ 1016215 h 1760502"/>
              <a:gd name="connsiteX5" fmla="*/ 1564632 w 1686935"/>
              <a:gd name="connsiteY5" fmla="*/ 950358 h 1760502"/>
              <a:gd name="connsiteX6" fmla="*/ 1574157 w 1686935"/>
              <a:gd name="connsiteY6" fmla="*/ 393790 h 1760502"/>
              <a:gd name="connsiteX7" fmla="*/ 835921 w 1686935"/>
              <a:gd name="connsiteY7" fmla="*/ 295365 h 1760502"/>
              <a:gd name="connsiteX8" fmla="*/ 697038 w 1686935"/>
              <a:gd name="connsiteY8" fmla="*/ 99804 h 1760502"/>
              <a:gd name="connsiteX9" fmla="*/ 145281 w 1686935"/>
              <a:gd name="connsiteY9" fmla="*/ 115678 h 1760502"/>
              <a:gd name="connsiteX0" fmla="*/ 132581 w 1686935"/>
              <a:gd name="connsiteY0" fmla="*/ 115678 h 1760502"/>
              <a:gd name="connsiteX1" fmla="*/ 2877 w 1686935"/>
              <a:gd name="connsiteY1" fmla="*/ 797958 h 1760502"/>
              <a:gd name="connsiteX2" fmla="*/ 99070 w 1686935"/>
              <a:gd name="connsiteY2" fmla="*/ 1637102 h 1760502"/>
              <a:gd name="connsiteX3" fmla="*/ 654130 w 1686935"/>
              <a:gd name="connsiteY3" fmla="*/ 1649330 h 1760502"/>
              <a:gd name="connsiteX4" fmla="*/ 903414 w 1686935"/>
              <a:gd name="connsiteY4" fmla="*/ 1016215 h 1760502"/>
              <a:gd name="connsiteX5" fmla="*/ 1564632 w 1686935"/>
              <a:gd name="connsiteY5" fmla="*/ 950358 h 1760502"/>
              <a:gd name="connsiteX6" fmla="*/ 1574157 w 1686935"/>
              <a:gd name="connsiteY6" fmla="*/ 393790 h 1760502"/>
              <a:gd name="connsiteX7" fmla="*/ 835921 w 1686935"/>
              <a:gd name="connsiteY7" fmla="*/ 295365 h 1760502"/>
              <a:gd name="connsiteX8" fmla="*/ 697038 w 1686935"/>
              <a:gd name="connsiteY8" fmla="*/ 99804 h 1760502"/>
              <a:gd name="connsiteX9" fmla="*/ 132581 w 1686935"/>
              <a:gd name="connsiteY9" fmla="*/ 115678 h 1760502"/>
              <a:gd name="connsiteX0" fmla="*/ 132581 w 1686935"/>
              <a:gd name="connsiteY0" fmla="*/ 105155 h 1749979"/>
              <a:gd name="connsiteX1" fmla="*/ 2877 w 1686935"/>
              <a:gd name="connsiteY1" fmla="*/ 787435 h 1749979"/>
              <a:gd name="connsiteX2" fmla="*/ 99070 w 1686935"/>
              <a:gd name="connsiteY2" fmla="*/ 1626579 h 1749979"/>
              <a:gd name="connsiteX3" fmla="*/ 654130 w 1686935"/>
              <a:gd name="connsiteY3" fmla="*/ 1638807 h 1749979"/>
              <a:gd name="connsiteX4" fmla="*/ 903414 w 1686935"/>
              <a:gd name="connsiteY4" fmla="*/ 1005692 h 1749979"/>
              <a:gd name="connsiteX5" fmla="*/ 1564632 w 1686935"/>
              <a:gd name="connsiteY5" fmla="*/ 939835 h 1749979"/>
              <a:gd name="connsiteX6" fmla="*/ 1574157 w 1686935"/>
              <a:gd name="connsiteY6" fmla="*/ 383267 h 1749979"/>
              <a:gd name="connsiteX7" fmla="*/ 835921 w 1686935"/>
              <a:gd name="connsiteY7" fmla="*/ 284842 h 1749979"/>
              <a:gd name="connsiteX8" fmla="*/ 697038 w 1686935"/>
              <a:gd name="connsiteY8" fmla="*/ 89281 h 1749979"/>
              <a:gd name="connsiteX9" fmla="*/ 132581 w 1686935"/>
              <a:gd name="connsiteY9" fmla="*/ 105155 h 1749979"/>
              <a:gd name="connsiteX0" fmla="*/ 132581 w 1686935"/>
              <a:gd name="connsiteY0" fmla="*/ 97233 h 1742057"/>
              <a:gd name="connsiteX1" fmla="*/ 2877 w 1686935"/>
              <a:gd name="connsiteY1" fmla="*/ 779513 h 1742057"/>
              <a:gd name="connsiteX2" fmla="*/ 99070 w 1686935"/>
              <a:gd name="connsiteY2" fmla="*/ 1618657 h 1742057"/>
              <a:gd name="connsiteX3" fmla="*/ 654130 w 1686935"/>
              <a:gd name="connsiteY3" fmla="*/ 1630885 h 1742057"/>
              <a:gd name="connsiteX4" fmla="*/ 903414 w 1686935"/>
              <a:gd name="connsiteY4" fmla="*/ 997770 h 1742057"/>
              <a:gd name="connsiteX5" fmla="*/ 1564632 w 1686935"/>
              <a:gd name="connsiteY5" fmla="*/ 931913 h 1742057"/>
              <a:gd name="connsiteX6" fmla="*/ 1574157 w 1686935"/>
              <a:gd name="connsiteY6" fmla="*/ 375345 h 1742057"/>
              <a:gd name="connsiteX7" fmla="*/ 835921 w 1686935"/>
              <a:gd name="connsiteY7" fmla="*/ 276920 h 1742057"/>
              <a:gd name="connsiteX8" fmla="*/ 697038 w 1686935"/>
              <a:gd name="connsiteY8" fmla="*/ 81359 h 1742057"/>
              <a:gd name="connsiteX9" fmla="*/ 132581 w 1686935"/>
              <a:gd name="connsiteY9" fmla="*/ 97233 h 1742057"/>
              <a:gd name="connsiteX0" fmla="*/ 132581 w 1686935"/>
              <a:gd name="connsiteY0" fmla="*/ 97233 h 1742057"/>
              <a:gd name="connsiteX1" fmla="*/ 2877 w 1686935"/>
              <a:gd name="connsiteY1" fmla="*/ 779513 h 1742057"/>
              <a:gd name="connsiteX2" fmla="*/ 99070 w 1686935"/>
              <a:gd name="connsiteY2" fmla="*/ 1618657 h 1742057"/>
              <a:gd name="connsiteX3" fmla="*/ 654130 w 1686935"/>
              <a:gd name="connsiteY3" fmla="*/ 1630885 h 1742057"/>
              <a:gd name="connsiteX4" fmla="*/ 903414 w 1686935"/>
              <a:gd name="connsiteY4" fmla="*/ 997770 h 1742057"/>
              <a:gd name="connsiteX5" fmla="*/ 1564632 w 1686935"/>
              <a:gd name="connsiteY5" fmla="*/ 931913 h 1742057"/>
              <a:gd name="connsiteX6" fmla="*/ 1574157 w 1686935"/>
              <a:gd name="connsiteY6" fmla="*/ 375345 h 1742057"/>
              <a:gd name="connsiteX7" fmla="*/ 835921 w 1686935"/>
              <a:gd name="connsiteY7" fmla="*/ 276920 h 1742057"/>
              <a:gd name="connsiteX8" fmla="*/ 697038 w 1686935"/>
              <a:gd name="connsiteY8" fmla="*/ 81359 h 1742057"/>
              <a:gd name="connsiteX9" fmla="*/ 132581 w 1686935"/>
              <a:gd name="connsiteY9" fmla="*/ 97233 h 1742057"/>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9584"/>
              <a:gd name="connsiteY0" fmla="*/ 90042 h 1734866"/>
              <a:gd name="connsiteX1" fmla="*/ 2877 w 1689584"/>
              <a:gd name="connsiteY1" fmla="*/ 772322 h 1734866"/>
              <a:gd name="connsiteX2" fmla="*/ 99070 w 1689584"/>
              <a:gd name="connsiteY2" fmla="*/ 1611466 h 1734866"/>
              <a:gd name="connsiteX3" fmla="*/ 654130 w 1689584"/>
              <a:gd name="connsiteY3" fmla="*/ 1623694 h 1734866"/>
              <a:gd name="connsiteX4" fmla="*/ 852614 w 1689584"/>
              <a:gd name="connsiteY4" fmla="*/ 990579 h 1734866"/>
              <a:gd name="connsiteX5" fmla="*/ 1564632 w 1689584"/>
              <a:gd name="connsiteY5" fmla="*/ 924722 h 1734866"/>
              <a:gd name="connsiteX6" fmla="*/ 1574157 w 1689584"/>
              <a:gd name="connsiteY6" fmla="*/ 368154 h 1734866"/>
              <a:gd name="connsiteX7" fmla="*/ 835921 w 1689584"/>
              <a:gd name="connsiteY7" fmla="*/ 269729 h 1734866"/>
              <a:gd name="connsiteX8" fmla="*/ 677988 w 1689584"/>
              <a:gd name="connsiteY8" fmla="*/ 86868 h 1734866"/>
              <a:gd name="connsiteX9" fmla="*/ 132581 w 1689584"/>
              <a:gd name="connsiteY9" fmla="*/ 90042 h 1734866"/>
              <a:gd name="connsiteX0" fmla="*/ 132581 w 1689919"/>
              <a:gd name="connsiteY0" fmla="*/ 90042 h 1734866"/>
              <a:gd name="connsiteX1" fmla="*/ 2877 w 1689919"/>
              <a:gd name="connsiteY1" fmla="*/ 772322 h 1734866"/>
              <a:gd name="connsiteX2" fmla="*/ 99070 w 1689919"/>
              <a:gd name="connsiteY2" fmla="*/ 1611466 h 1734866"/>
              <a:gd name="connsiteX3" fmla="*/ 654130 w 1689919"/>
              <a:gd name="connsiteY3" fmla="*/ 1623694 h 1734866"/>
              <a:gd name="connsiteX4" fmla="*/ 846264 w 1689919"/>
              <a:gd name="connsiteY4" fmla="*/ 996929 h 1734866"/>
              <a:gd name="connsiteX5" fmla="*/ 1564632 w 1689919"/>
              <a:gd name="connsiteY5" fmla="*/ 924722 h 1734866"/>
              <a:gd name="connsiteX6" fmla="*/ 1574157 w 1689919"/>
              <a:gd name="connsiteY6" fmla="*/ 368154 h 1734866"/>
              <a:gd name="connsiteX7" fmla="*/ 835921 w 1689919"/>
              <a:gd name="connsiteY7" fmla="*/ 269729 h 1734866"/>
              <a:gd name="connsiteX8" fmla="*/ 677988 w 1689919"/>
              <a:gd name="connsiteY8" fmla="*/ 86868 h 1734866"/>
              <a:gd name="connsiteX9" fmla="*/ 132581 w 1689919"/>
              <a:gd name="connsiteY9" fmla="*/ 90042 h 1734866"/>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835921 w 1689919"/>
              <a:gd name="connsiteY7" fmla="*/ 273983 h 1739120"/>
              <a:gd name="connsiteX8" fmla="*/ 637694 w 1689919"/>
              <a:gd name="connsiteY8" fmla="*/ 83502 h 1739120"/>
              <a:gd name="connsiteX9" fmla="*/ 132581 w 1689919"/>
              <a:gd name="connsiteY9" fmla="*/ 94296 h 1739120"/>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771451 w 1689919"/>
              <a:gd name="connsiteY7" fmla="*/ 273983 h 1739120"/>
              <a:gd name="connsiteX8" fmla="*/ 637694 w 1689919"/>
              <a:gd name="connsiteY8" fmla="*/ 83502 h 1739120"/>
              <a:gd name="connsiteX9" fmla="*/ 132581 w 1689919"/>
              <a:gd name="connsiteY9" fmla="*/ 94296 h 1739120"/>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771451 w 1689919"/>
              <a:gd name="connsiteY7" fmla="*/ 273983 h 1739120"/>
              <a:gd name="connsiteX8" fmla="*/ 637694 w 1689919"/>
              <a:gd name="connsiteY8" fmla="*/ 83502 h 1739120"/>
              <a:gd name="connsiteX9" fmla="*/ 132581 w 1689919"/>
              <a:gd name="connsiteY9" fmla="*/ 94296 h 1739120"/>
              <a:gd name="connsiteX0" fmla="*/ 132581 w 1690345"/>
              <a:gd name="connsiteY0" fmla="*/ 94296 h 1739120"/>
              <a:gd name="connsiteX1" fmla="*/ 2877 w 1690345"/>
              <a:gd name="connsiteY1" fmla="*/ 776576 h 1739120"/>
              <a:gd name="connsiteX2" fmla="*/ 99070 w 1690345"/>
              <a:gd name="connsiteY2" fmla="*/ 1615720 h 1739120"/>
              <a:gd name="connsiteX3" fmla="*/ 654130 w 1690345"/>
              <a:gd name="connsiteY3" fmla="*/ 1627948 h 1739120"/>
              <a:gd name="connsiteX4" fmla="*/ 838206 w 1690345"/>
              <a:gd name="connsiteY4" fmla="*/ 1046903 h 1739120"/>
              <a:gd name="connsiteX5" fmla="*/ 1564632 w 1690345"/>
              <a:gd name="connsiteY5" fmla="*/ 928976 h 1739120"/>
              <a:gd name="connsiteX6" fmla="*/ 1574157 w 1690345"/>
              <a:gd name="connsiteY6" fmla="*/ 372408 h 1739120"/>
              <a:gd name="connsiteX7" fmla="*/ 771451 w 1690345"/>
              <a:gd name="connsiteY7" fmla="*/ 273983 h 1739120"/>
              <a:gd name="connsiteX8" fmla="*/ 637694 w 1690345"/>
              <a:gd name="connsiteY8" fmla="*/ 83502 h 1739120"/>
              <a:gd name="connsiteX9" fmla="*/ 132581 w 1690345"/>
              <a:gd name="connsiteY9" fmla="*/ 94296 h 1739120"/>
              <a:gd name="connsiteX0" fmla="*/ 132581 w 1690345"/>
              <a:gd name="connsiteY0" fmla="*/ 94296 h 1739120"/>
              <a:gd name="connsiteX1" fmla="*/ 2877 w 1690345"/>
              <a:gd name="connsiteY1" fmla="*/ 776576 h 1739120"/>
              <a:gd name="connsiteX2" fmla="*/ 99070 w 1690345"/>
              <a:gd name="connsiteY2" fmla="*/ 1615720 h 1739120"/>
              <a:gd name="connsiteX3" fmla="*/ 654130 w 1690345"/>
              <a:gd name="connsiteY3" fmla="*/ 1627948 h 1739120"/>
              <a:gd name="connsiteX4" fmla="*/ 838206 w 1690345"/>
              <a:gd name="connsiteY4" fmla="*/ 1046903 h 1739120"/>
              <a:gd name="connsiteX5" fmla="*/ 1564632 w 1690345"/>
              <a:gd name="connsiteY5" fmla="*/ 928976 h 1739120"/>
              <a:gd name="connsiteX6" fmla="*/ 1574157 w 1690345"/>
              <a:gd name="connsiteY6" fmla="*/ 372408 h 1739120"/>
              <a:gd name="connsiteX7" fmla="*/ 771451 w 1690345"/>
              <a:gd name="connsiteY7" fmla="*/ 273983 h 1739120"/>
              <a:gd name="connsiteX8" fmla="*/ 637694 w 1690345"/>
              <a:gd name="connsiteY8" fmla="*/ 83502 h 1739120"/>
              <a:gd name="connsiteX9" fmla="*/ 132581 w 1690345"/>
              <a:gd name="connsiteY9" fmla="*/ 94296 h 1739120"/>
              <a:gd name="connsiteX0" fmla="*/ 132581 w 1690345"/>
              <a:gd name="connsiteY0" fmla="*/ 88376 h 1733200"/>
              <a:gd name="connsiteX1" fmla="*/ 2877 w 1690345"/>
              <a:gd name="connsiteY1" fmla="*/ 770656 h 1733200"/>
              <a:gd name="connsiteX2" fmla="*/ 99070 w 1690345"/>
              <a:gd name="connsiteY2" fmla="*/ 1609800 h 1733200"/>
              <a:gd name="connsiteX3" fmla="*/ 654130 w 1690345"/>
              <a:gd name="connsiteY3" fmla="*/ 1622028 h 1733200"/>
              <a:gd name="connsiteX4" fmla="*/ 838206 w 1690345"/>
              <a:gd name="connsiteY4" fmla="*/ 1040983 h 1733200"/>
              <a:gd name="connsiteX5" fmla="*/ 1564632 w 1690345"/>
              <a:gd name="connsiteY5" fmla="*/ 923056 h 1733200"/>
              <a:gd name="connsiteX6" fmla="*/ 1574157 w 1690345"/>
              <a:gd name="connsiteY6" fmla="*/ 366488 h 1733200"/>
              <a:gd name="connsiteX7" fmla="*/ 771451 w 1690345"/>
              <a:gd name="connsiteY7" fmla="*/ 268063 h 1733200"/>
              <a:gd name="connsiteX8" fmla="*/ 637694 w 1690345"/>
              <a:gd name="connsiteY8" fmla="*/ 77582 h 1733200"/>
              <a:gd name="connsiteX9" fmla="*/ 132581 w 1690345"/>
              <a:gd name="connsiteY9" fmla="*/ 88376 h 1733200"/>
              <a:gd name="connsiteX0" fmla="*/ 110892 w 1697380"/>
              <a:gd name="connsiteY0" fmla="*/ 83039 h 1736917"/>
              <a:gd name="connsiteX1" fmla="*/ 9912 w 1697380"/>
              <a:gd name="connsiteY1" fmla="*/ 774373 h 1736917"/>
              <a:gd name="connsiteX2" fmla="*/ 106105 w 1697380"/>
              <a:gd name="connsiteY2" fmla="*/ 1613517 h 1736917"/>
              <a:gd name="connsiteX3" fmla="*/ 661165 w 1697380"/>
              <a:gd name="connsiteY3" fmla="*/ 1625745 h 1736917"/>
              <a:gd name="connsiteX4" fmla="*/ 845241 w 1697380"/>
              <a:gd name="connsiteY4" fmla="*/ 1044700 h 1736917"/>
              <a:gd name="connsiteX5" fmla="*/ 1571667 w 1697380"/>
              <a:gd name="connsiteY5" fmla="*/ 926773 h 1736917"/>
              <a:gd name="connsiteX6" fmla="*/ 1581192 w 1697380"/>
              <a:gd name="connsiteY6" fmla="*/ 370205 h 1736917"/>
              <a:gd name="connsiteX7" fmla="*/ 778486 w 1697380"/>
              <a:gd name="connsiteY7" fmla="*/ 271780 h 1736917"/>
              <a:gd name="connsiteX8" fmla="*/ 644729 w 1697380"/>
              <a:gd name="connsiteY8" fmla="*/ 81299 h 1736917"/>
              <a:gd name="connsiteX9" fmla="*/ 110892 w 1697380"/>
              <a:gd name="connsiteY9" fmla="*/ 83039 h 1736917"/>
              <a:gd name="connsiteX0" fmla="*/ 103857 w 1690345"/>
              <a:gd name="connsiteY0" fmla="*/ 83039 h 1736917"/>
              <a:gd name="connsiteX1" fmla="*/ 2877 w 1690345"/>
              <a:gd name="connsiteY1" fmla="*/ 774373 h 1736917"/>
              <a:gd name="connsiteX2" fmla="*/ 99070 w 1690345"/>
              <a:gd name="connsiteY2" fmla="*/ 1613517 h 1736917"/>
              <a:gd name="connsiteX3" fmla="*/ 654130 w 1690345"/>
              <a:gd name="connsiteY3" fmla="*/ 1625745 h 1736917"/>
              <a:gd name="connsiteX4" fmla="*/ 838206 w 1690345"/>
              <a:gd name="connsiteY4" fmla="*/ 1044700 h 1736917"/>
              <a:gd name="connsiteX5" fmla="*/ 1564632 w 1690345"/>
              <a:gd name="connsiteY5" fmla="*/ 926773 h 1736917"/>
              <a:gd name="connsiteX6" fmla="*/ 1574157 w 1690345"/>
              <a:gd name="connsiteY6" fmla="*/ 370205 h 1736917"/>
              <a:gd name="connsiteX7" fmla="*/ 771451 w 1690345"/>
              <a:gd name="connsiteY7" fmla="*/ 271780 h 1736917"/>
              <a:gd name="connsiteX8" fmla="*/ 637694 w 1690345"/>
              <a:gd name="connsiteY8" fmla="*/ 81299 h 1736917"/>
              <a:gd name="connsiteX9" fmla="*/ 103857 w 1690345"/>
              <a:gd name="connsiteY9" fmla="*/ 83039 h 1736917"/>
              <a:gd name="connsiteX0" fmla="*/ 89917 w 1676405"/>
              <a:gd name="connsiteY0" fmla="*/ 83039 h 1736917"/>
              <a:gd name="connsiteX1" fmla="*/ 8086 w 1676405"/>
              <a:gd name="connsiteY1" fmla="*/ 828694 h 1736917"/>
              <a:gd name="connsiteX2" fmla="*/ 85130 w 1676405"/>
              <a:gd name="connsiteY2" fmla="*/ 1613517 h 1736917"/>
              <a:gd name="connsiteX3" fmla="*/ 640190 w 1676405"/>
              <a:gd name="connsiteY3" fmla="*/ 1625745 h 1736917"/>
              <a:gd name="connsiteX4" fmla="*/ 824266 w 1676405"/>
              <a:gd name="connsiteY4" fmla="*/ 1044700 h 1736917"/>
              <a:gd name="connsiteX5" fmla="*/ 1550692 w 1676405"/>
              <a:gd name="connsiteY5" fmla="*/ 926773 h 1736917"/>
              <a:gd name="connsiteX6" fmla="*/ 1560217 w 1676405"/>
              <a:gd name="connsiteY6" fmla="*/ 370205 h 1736917"/>
              <a:gd name="connsiteX7" fmla="*/ 757511 w 1676405"/>
              <a:gd name="connsiteY7" fmla="*/ 271780 h 1736917"/>
              <a:gd name="connsiteX8" fmla="*/ 623754 w 1676405"/>
              <a:gd name="connsiteY8" fmla="*/ 81299 h 1736917"/>
              <a:gd name="connsiteX9" fmla="*/ 89917 w 1676405"/>
              <a:gd name="connsiteY9" fmla="*/ 83039 h 1736917"/>
              <a:gd name="connsiteX0" fmla="*/ 118641 w 1676405"/>
              <a:gd name="connsiteY0" fmla="*/ 73164 h 1745149"/>
              <a:gd name="connsiteX1" fmla="*/ 8086 w 1676405"/>
              <a:gd name="connsiteY1" fmla="*/ 836926 h 1745149"/>
              <a:gd name="connsiteX2" fmla="*/ 85130 w 1676405"/>
              <a:gd name="connsiteY2" fmla="*/ 1621749 h 1745149"/>
              <a:gd name="connsiteX3" fmla="*/ 640190 w 1676405"/>
              <a:gd name="connsiteY3" fmla="*/ 1633977 h 1745149"/>
              <a:gd name="connsiteX4" fmla="*/ 824266 w 1676405"/>
              <a:gd name="connsiteY4" fmla="*/ 1052932 h 1745149"/>
              <a:gd name="connsiteX5" fmla="*/ 1550692 w 1676405"/>
              <a:gd name="connsiteY5" fmla="*/ 935005 h 1745149"/>
              <a:gd name="connsiteX6" fmla="*/ 1560217 w 1676405"/>
              <a:gd name="connsiteY6" fmla="*/ 378437 h 1745149"/>
              <a:gd name="connsiteX7" fmla="*/ 757511 w 1676405"/>
              <a:gd name="connsiteY7" fmla="*/ 280012 h 1745149"/>
              <a:gd name="connsiteX8" fmla="*/ 623754 w 1676405"/>
              <a:gd name="connsiteY8" fmla="*/ 89531 h 1745149"/>
              <a:gd name="connsiteX9" fmla="*/ 118641 w 1676405"/>
              <a:gd name="connsiteY9" fmla="*/ 73164 h 1745149"/>
              <a:gd name="connsiteX0" fmla="*/ 119725 w 1677489"/>
              <a:gd name="connsiteY0" fmla="*/ 73164 h 1745149"/>
              <a:gd name="connsiteX1" fmla="*/ 9170 w 1677489"/>
              <a:gd name="connsiteY1" fmla="*/ 836926 h 1745149"/>
              <a:gd name="connsiteX2" fmla="*/ 86214 w 1677489"/>
              <a:gd name="connsiteY2" fmla="*/ 1621749 h 1745149"/>
              <a:gd name="connsiteX3" fmla="*/ 641274 w 1677489"/>
              <a:gd name="connsiteY3" fmla="*/ 1633977 h 1745149"/>
              <a:gd name="connsiteX4" fmla="*/ 825350 w 1677489"/>
              <a:gd name="connsiteY4" fmla="*/ 1052932 h 1745149"/>
              <a:gd name="connsiteX5" fmla="*/ 1551776 w 1677489"/>
              <a:gd name="connsiteY5" fmla="*/ 935005 h 1745149"/>
              <a:gd name="connsiteX6" fmla="*/ 1561301 w 1677489"/>
              <a:gd name="connsiteY6" fmla="*/ 378437 h 1745149"/>
              <a:gd name="connsiteX7" fmla="*/ 758595 w 1677489"/>
              <a:gd name="connsiteY7" fmla="*/ 280012 h 1745149"/>
              <a:gd name="connsiteX8" fmla="*/ 624838 w 1677489"/>
              <a:gd name="connsiteY8" fmla="*/ 89531 h 1745149"/>
              <a:gd name="connsiteX9" fmla="*/ 119725 w 1677489"/>
              <a:gd name="connsiteY9" fmla="*/ 73164 h 1745149"/>
              <a:gd name="connsiteX0" fmla="*/ 119725 w 1677489"/>
              <a:gd name="connsiteY0" fmla="*/ 56884 h 1728869"/>
              <a:gd name="connsiteX1" fmla="*/ 9170 w 1677489"/>
              <a:gd name="connsiteY1" fmla="*/ 820646 h 1728869"/>
              <a:gd name="connsiteX2" fmla="*/ 86214 w 1677489"/>
              <a:gd name="connsiteY2" fmla="*/ 1605469 h 1728869"/>
              <a:gd name="connsiteX3" fmla="*/ 641274 w 1677489"/>
              <a:gd name="connsiteY3" fmla="*/ 1617697 h 1728869"/>
              <a:gd name="connsiteX4" fmla="*/ 825350 w 1677489"/>
              <a:gd name="connsiteY4" fmla="*/ 1036652 h 1728869"/>
              <a:gd name="connsiteX5" fmla="*/ 1551776 w 1677489"/>
              <a:gd name="connsiteY5" fmla="*/ 918725 h 1728869"/>
              <a:gd name="connsiteX6" fmla="*/ 1561301 w 1677489"/>
              <a:gd name="connsiteY6" fmla="*/ 362157 h 1728869"/>
              <a:gd name="connsiteX7" fmla="*/ 758595 w 1677489"/>
              <a:gd name="connsiteY7" fmla="*/ 263732 h 1728869"/>
              <a:gd name="connsiteX8" fmla="*/ 624838 w 1677489"/>
              <a:gd name="connsiteY8" fmla="*/ 73251 h 1728869"/>
              <a:gd name="connsiteX9" fmla="*/ 119725 w 1677489"/>
              <a:gd name="connsiteY9" fmla="*/ 56884 h 1728869"/>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58595 w 1677489"/>
              <a:gd name="connsiteY7" fmla="*/ 276757 h 1741894"/>
              <a:gd name="connsiteX8" fmla="*/ 605688 w 1677489"/>
              <a:gd name="connsiteY8" fmla="*/ 59115 h 1741894"/>
              <a:gd name="connsiteX9" fmla="*/ 119725 w 1677489"/>
              <a:gd name="connsiteY9" fmla="*/ 69909 h 1741894"/>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96894 w 1677489"/>
              <a:gd name="connsiteY7" fmla="*/ 267704 h 1741894"/>
              <a:gd name="connsiteX8" fmla="*/ 605688 w 1677489"/>
              <a:gd name="connsiteY8" fmla="*/ 59115 h 1741894"/>
              <a:gd name="connsiteX9" fmla="*/ 119725 w 1677489"/>
              <a:gd name="connsiteY9" fmla="*/ 69909 h 1741894"/>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96894 w 1677489"/>
              <a:gd name="connsiteY7" fmla="*/ 267704 h 1741894"/>
              <a:gd name="connsiteX8" fmla="*/ 634412 w 1677489"/>
              <a:gd name="connsiteY8" fmla="*/ 59115 h 1741894"/>
              <a:gd name="connsiteX9" fmla="*/ 119725 w 1677489"/>
              <a:gd name="connsiteY9" fmla="*/ 69909 h 1741894"/>
              <a:gd name="connsiteX0" fmla="*/ 119725 w 1677489"/>
              <a:gd name="connsiteY0" fmla="*/ 425873 h 2097858"/>
              <a:gd name="connsiteX1" fmla="*/ 9170 w 1677489"/>
              <a:gd name="connsiteY1" fmla="*/ 1189635 h 2097858"/>
              <a:gd name="connsiteX2" fmla="*/ 86214 w 1677489"/>
              <a:gd name="connsiteY2" fmla="*/ 1974458 h 2097858"/>
              <a:gd name="connsiteX3" fmla="*/ 641274 w 1677489"/>
              <a:gd name="connsiteY3" fmla="*/ 1986686 h 2097858"/>
              <a:gd name="connsiteX4" fmla="*/ 825350 w 1677489"/>
              <a:gd name="connsiteY4" fmla="*/ 1405641 h 2097858"/>
              <a:gd name="connsiteX5" fmla="*/ 1551776 w 1677489"/>
              <a:gd name="connsiteY5" fmla="*/ 1287714 h 2097858"/>
              <a:gd name="connsiteX6" fmla="*/ 1561301 w 1677489"/>
              <a:gd name="connsiteY6" fmla="*/ 731146 h 2097858"/>
              <a:gd name="connsiteX7" fmla="*/ 796894 w 1677489"/>
              <a:gd name="connsiteY7" fmla="*/ 623668 h 2097858"/>
              <a:gd name="connsiteX8" fmla="*/ 626353 w 1677489"/>
              <a:gd name="connsiteY8" fmla="*/ 11219 h 2097858"/>
              <a:gd name="connsiteX9" fmla="*/ 119725 w 1677489"/>
              <a:gd name="connsiteY9" fmla="*/ 425873 h 2097858"/>
              <a:gd name="connsiteX0" fmla="*/ 58959 w 1810133"/>
              <a:gd name="connsiteY0" fmla="*/ 58734 h 2157439"/>
              <a:gd name="connsiteX1" fmla="*/ 141814 w 1810133"/>
              <a:gd name="connsiteY1" fmla="*/ 1249216 h 2157439"/>
              <a:gd name="connsiteX2" fmla="*/ 218858 w 1810133"/>
              <a:gd name="connsiteY2" fmla="*/ 2034039 h 2157439"/>
              <a:gd name="connsiteX3" fmla="*/ 773918 w 1810133"/>
              <a:gd name="connsiteY3" fmla="*/ 2046267 h 2157439"/>
              <a:gd name="connsiteX4" fmla="*/ 957994 w 1810133"/>
              <a:gd name="connsiteY4" fmla="*/ 1465222 h 2157439"/>
              <a:gd name="connsiteX5" fmla="*/ 1684420 w 1810133"/>
              <a:gd name="connsiteY5" fmla="*/ 1347295 h 2157439"/>
              <a:gd name="connsiteX6" fmla="*/ 1693945 w 1810133"/>
              <a:gd name="connsiteY6" fmla="*/ 790727 h 2157439"/>
              <a:gd name="connsiteX7" fmla="*/ 929538 w 1810133"/>
              <a:gd name="connsiteY7" fmla="*/ 683249 h 2157439"/>
              <a:gd name="connsiteX8" fmla="*/ 758997 w 1810133"/>
              <a:gd name="connsiteY8" fmla="*/ 70800 h 2157439"/>
              <a:gd name="connsiteX9" fmla="*/ 58959 w 1810133"/>
              <a:gd name="connsiteY9" fmla="*/ 58734 h 2157439"/>
              <a:gd name="connsiteX0" fmla="*/ 58959 w 1810133"/>
              <a:gd name="connsiteY0" fmla="*/ 88259 h 2186964"/>
              <a:gd name="connsiteX1" fmla="*/ 141814 w 1810133"/>
              <a:gd name="connsiteY1" fmla="*/ 1278741 h 2186964"/>
              <a:gd name="connsiteX2" fmla="*/ 218858 w 1810133"/>
              <a:gd name="connsiteY2" fmla="*/ 2063564 h 2186964"/>
              <a:gd name="connsiteX3" fmla="*/ 773918 w 1810133"/>
              <a:gd name="connsiteY3" fmla="*/ 2075792 h 2186964"/>
              <a:gd name="connsiteX4" fmla="*/ 957994 w 1810133"/>
              <a:gd name="connsiteY4" fmla="*/ 1494747 h 2186964"/>
              <a:gd name="connsiteX5" fmla="*/ 1684420 w 1810133"/>
              <a:gd name="connsiteY5" fmla="*/ 1376820 h 2186964"/>
              <a:gd name="connsiteX6" fmla="*/ 1693945 w 1810133"/>
              <a:gd name="connsiteY6" fmla="*/ 820252 h 2186964"/>
              <a:gd name="connsiteX7" fmla="*/ 929538 w 1810133"/>
              <a:gd name="connsiteY7" fmla="*/ 712774 h 2186964"/>
              <a:gd name="connsiteX8" fmla="*/ 750939 w 1810133"/>
              <a:gd name="connsiteY8" fmla="*/ 46985 h 2186964"/>
              <a:gd name="connsiteX9" fmla="*/ 58959 w 1810133"/>
              <a:gd name="connsiteY9" fmla="*/ 88259 h 2186964"/>
              <a:gd name="connsiteX0" fmla="*/ 58959 w 1810133"/>
              <a:gd name="connsiteY0" fmla="*/ 62207 h 2160912"/>
              <a:gd name="connsiteX1" fmla="*/ 141814 w 1810133"/>
              <a:gd name="connsiteY1" fmla="*/ 1252689 h 2160912"/>
              <a:gd name="connsiteX2" fmla="*/ 218858 w 1810133"/>
              <a:gd name="connsiteY2" fmla="*/ 2037512 h 2160912"/>
              <a:gd name="connsiteX3" fmla="*/ 773918 w 1810133"/>
              <a:gd name="connsiteY3" fmla="*/ 2049740 h 2160912"/>
              <a:gd name="connsiteX4" fmla="*/ 957994 w 1810133"/>
              <a:gd name="connsiteY4" fmla="*/ 1468695 h 2160912"/>
              <a:gd name="connsiteX5" fmla="*/ 1684420 w 1810133"/>
              <a:gd name="connsiteY5" fmla="*/ 1350768 h 2160912"/>
              <a:gd name="connsiteX6" fmla="*/ 1693945 w 1810133"/>
              <a:gd name="connsiteY6" fmla="*/ 794200 h 2160912"/>
              <a:gd name="connsiteX7" fmla="*/ 929538 w 1810133"/>
              <a:gd name="connsiteY7" fmla="*/ 686722 h 2160912"/>
              <a:gd name="connsiteX8" fmla="*/ 750939 w 1810133"/>
              <a:gd name="connsiteY8" fmla="*/ 66653 h 2160912"/>
              <a:gd name="connsiteX9" fmla="*/ 58959 w 1810133"/>
              <a:gd name="connsiteY9" fmla="*/ 62207 h 2160912"/>
              <a:gd name="connsiteX0" fmla="*/ 150887 w 1902061"/>
              <a:gd name="connsiteY0" fmla="*/ 62207 h 2160912"/>
              <a:gd name="connsiteX1" fmla="*/ 38 w 1902061"/>
              <a:gd name="connsiteY1" fmla="*/ 1024089 h 2160912"/>
              <a:gd name="connsiteX2" fmla="*/ 310786 w 1902061"/>
              <a:gd name="connsiteY2" fmla="*/ 2037512 h 2160912"/>
              <a:gd name="connsiteX3" fmla="*/ 865846 w 1902061"/>
              <a:gd name="connsiteY3" fmla="*/ 2049740 h 2160912"/>
              <a:gd name="connsiteX4" fmla="*/ 1049922 w 1902061"/>
              <a:gd name="connsiteY4" fmla="*/ 1468695 h 2160912"/>
              <a:gd name="connsiteX5" fmla="*/ 1776348 w 1902061"/>
              <a:gd name="connsiteY5" fmla="*/ 1350768 h 2160912"/>
              <a:gd name="connsiteX6" fmla="*/ 1785873 w 1902061"/>
              <a:gd name="connsiteY6" fmla="*/ 794200 h 2160912"/>
              <a:gd name="connsiteX7" fmla="*/ 1021466 w 1902061"/>
              <a:gd name="connsiteY7" fmla="*/ 686722 h 2160912"/>
              <a:gd name="connsiteX8" fmla="*/ 842867 w 1902061"/>
              <a:gd name="connsiteY8" fmla="*/ 66653 h 2160912"/>
              <a:gd name="connsiteX9" fmla="*/ 150887 w 1902061"/>
              <a:gd name="connsiteY9" fmla="*/ 62207 h 2160912"/>
              <a:gd name="connsiteX0" fmla="*/ 136644 w 1887818"/>
              <a:gd name="connsiteY0" fmla="*/ 62207 h 2160912"/>
              <a:gd name="connsiteX1" fmla="*/ 1913 w 1887818"/>
              <a:gd name="connsiteY1" fmla="*/ 871689 h 2160912"/>
              <a:gd name="connsiteX2" fmla="*/ 296543 w 1887818"/>
              <a:gd name="connsiteY2" fmla="*/ 2037512 h 2160912"/>
              <a:gd name="connsiteX3" fmla="*/ 851603 w 1887818"/>
              <a:gd name="connsiteY3" fmla="*/ 2049740 h 2160912"/>
              <a:gd name="connsiteX4" fmla="*/ 1035679 w 1887818"/>
              <a:gd name="connsiteY4" fmla="*/ 1468695 h 2160912"/>
              <a:gd name="connsiteX5" fmla="*/ 1762105 w 1887818"/>
              <a:gd name="connsiteY5" fmla="*/ 1350768 h 2160912"/>
              <a:gd name="connsiteX6" fmla="*/ 1771630 w 1887818"/>
              <a:gd name="connsiteY6" fmla="*/ 794200 h 2160912"/>
              <a:gd name="connsiteX7" fmla="*/ 1007223 w 1887818"/>
              <a:gd name="connsiteY7" fmla="*/ 686722 h 2160912"/>
              <a:gd name="connsiteX8" fmla="*/ 828624 w 1887818"/>
              <a:gd name="connsiteY8" fmla="*/ 66653 h 2160912"/>
              <a:gd name="connsiteX9" fmla="*/ 136644 w 1887818"/>
              <a:gd name="connsiteY9" fmla="*/ 62207 h 2160912"/>
              <a:gd name="connsiteX0" fmla="*/ 136644 w 1887818"/>
              <a:gd name="connsiteY0" fmla="*/ 62207 h 2150107"/>
              <a:gd name="connsiteX1" fmla="*/ 1913 w 1887818"/>
              <a:gd name="connsiteY1" fmla="*/ 871689 h 2150107"/>
              <a:gd name="connsiteX2" fmla="*/ 191779 w 1887818"/>
              <a:gd name="connsiteY2" fmla="*/ 2007032 h 2150107"/>
              <a:gd name="connsiteX3" fmla="*/ 851603 w 1887818"/>
              <a:gd name="connsiteY3" fmla="*/ 2049740 h 2150107"/>
              <a:gd name="connsiteX4" fmla="*/ 1035679 w 1887818"/>
              <a:gd name="connsiteY4" fmla="*/ 1468695 h 2150107"/>
              <a:gd name="connsiteX5" fmla="*/ 1762105 w 1887818"/>
              <a:gd name="connsiteY5" fmla="*/ 1350768 h 2150107"/>
              <a:gd name="connsiteX6" fmla="*/ 1771630 w 1887818"/>
              <a:gd name="connsiteY6" fmla="*/ 794200 h 2150107"/>
              <a:gd name="connsiteX7" fmla="*/ 1007223 w 1887818"/>
              <a:gd name="connsiteY7" fmla="*/ 686722 h 2150107"/>
              <a:gd name="connsiteX8" fmla="*/ 828624 w 1887818"/>
              <a:gd name="connsiteY8" fmla="*/ 66653 h 2150107"/>
              <a:gd name="connsiteX9" fmla="*/ 136644 w 1887818"/>
              <a:gd name="connsiteY9" fmla="*/ 62207 h 2150107"/>
              <a:gd name="connsiteX0" fmla="*/ 136644 w 1887818"/>
              <a:gd name="connsiteY0" fmla="*/ 62207 h 2150107"/>
              <a:gd name="connsiteX1" fmla="*/ 1913 w 1887818"/>
              <a:gd name="connsiteY1" fmla="*/ 871689 h 2150107"/>
              <a:gd name="connsiteX2" fmla="*/ 207897 w 1887818"/>
              <a:gd name="connsiteY2" fmla="*/ 2007032 h 2150107"/>
              <a:gd name="connsiteX3" fmla="*/ 851603 w 1887818"/>
              <a:gd name="connsiteY3" fmla="*/ 2049740 h 2150107"/>
              <a:gd name="connsiteX4" fmla="*/ 1035679 w 1887818"/>
              <a:gd name="connsiteY4" fmla="*/ 1468695 h 2150107"/>
              <a:gd name="connsiteX5" fmla="*/ 1762105 w 1887818"/>
              <a:gd name="connsiteY5" fmla="*/ 1350768 h 2150107"/>
              <a:gd name="connsiteX6" fmla="*/ 1771630 w 1887818"/>
              <a:gd name="connsiteY6" fmla="*/ 794200 h 2150107"/>
              <a:gd name="connsiteX7" fmla="*/ 1007223 w 1887818"/>
              <a:gd name="connsiteY7" fmla="*/ 686722 h 2150107"/>
              <a:gd name="connsiteX8" fmla="*/ 828624 w 1887818"/>
              <a:gd name="connsiteY8" fmla="*/ 66653 h 2150107"/>
              <a:gd name="connsiteX9" fmla="*/ 136644 w 1887818"/>
              <a:gd name="connsiteY9" fmla="*/ 62207 h 2150107"/>
              <a:gd name="connsiteX0" fmla="*/ 150916 w 1902090"/>
              <a:gd name="connsiteY0" fmla="*/ 62207 h 2150107"/>
              <a:gd name="connsiteX1" fmla="*/ 68 w 1902090"/>
              <a:gd name="connsiteY1" fmla="*/ 803109 h 2150107"/>
              <a:gd name="connsiteX2" fmla="*/ 222169 w 1902090"/>
              <a:gd name="connsiteY2" fmla="*/ 2007032 h 2150107"/>
              <a:gd name="connsiteX3" fmla="*/ 865875 w 1902090"/>
              <a:gd name="connsiteY3" fmla="*/ 2049740 h 2150107"/>
              <a:gd name="connsiteX4" fmla="*/ 1049951 w 1902090"/>
              <a:gd name="connsiteY4" fmla="*/ 1468695 h 2150107"/>
              <a:gd name="connsiteX5" fmla="*/ 1776377 w 1902090"/>
              <a:gd name="connsiteY5" fmla="*/ 1350768 h 2150107"/>
              <a:gd name="connsiteX6" fmla="*/ 1785902 w 1902090"/>
              <a:gd name="connsiteY6" fmla="*/ 794200 h 2150107"/>
              <a:gd name="connsiteX7" fmla="*/ 1021495 w 1902090"/>
              <a:gd name="connsiteY7" fmla="*/ 686722 h 2150107"/>
              <a:gd name="connsiteX8" fmla="*/ 842896 w 1902090"/>
              <a:gd name="connsiteY8" fmla="*/ 66653 h 2150107"/>
              <a:gd name="connsiteX9" fmla="*/ 150916 w 1902090"/>
              <a:gd name="connsiteY9" fmla="*/ 62207 h 2150107"/>
              <a:gd name="connsiteX0" fmla="*/ 143265 w 1902498"/>
              <a:gd name="connsiteY0" fmla="*/ 29165 h 2238985"/>
              <a:gd name="connsiteX1" fmla="*/ 476 w 1902498"/>
              <a:gd name="connsiteY1" fmla="*/ 891987 h 2238985"/>
              <a:gd name="connsiteX2" fmla="*/ 222577 w 1902498"/>
              <a:gd name="connsiteY2" fmla="*/ 2095910 h 2238985"/>
              <a:gd name="connsiteX3" fmla="*/ 866283 w 1902498"/>
              <a:gd name="connsiteY3" fmla="*/ 2138618 h 2238985"/>
              <a:gd name="connsiteX4" fmla="*/ 1050359 w 1902498"/>
              <a:gd name="connsiteY4" fmla="*/ 1557573 h 2238985"/>
              <a:gd name="connsiteX5" fmla="*/ 1776785 w 1902498"/>
              <a:gd name="connsiteY5" fmla="*/ 1439646 h 2238985"/>
              <a:gd name="connsiteX6" fmla="*/ 1786310 w 1902498"/>
              <a:gd name="connsiteY6" fmla="*/ 883078 h 2238985"/>
              <a:gd name="connsiteX7" fmla="*/ 1021903 w 1902498"/>
              <a:gd name="connsiteY7" fmla="*/ 775600 h 2238985"/>
              <a:gd name="connsiteX8" fmla="*/ 843304 w 1902498"/>
              <a:gd name="connsiteY8" fmla="*/ 155531 h 2238985"/>
              <a:gd name="connsiteX9" fmla="*/ 143265 w 1902498"/>
              <a:gd name="connsiteY9" fmla="*/ 29165 h 223898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911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911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530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530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70256 w 1902498"/>
              <a:gd name="connsiteY7" fmla="*/ 768310 h 2246935"/>
              <a:gd name="connsiteX8" fmla="*/ 867481 w 1902498"/>
              <a:gd name="connsiteY8" fmla="*/ 117761 h 2246935"/>
              <a:gd name="connsiteX9" fmla="*/ 143265 w 1902498"/>
              <a:gd name="connsiteY9" fmla="*/ 37115 h 2246935"/>
              <a:gd name="connsiteX0" fmla="*/ 143265 w 1902498"/>
              <a:gd name="connsiteY0" fmla="*/ 40674 h 2250494"/>
              <a:gd name="connsiteX1" fmla="*/ 476 w 1902498"/>
              <a:gd name="connsiteY1" fmla="*/ 903496 h 2250494"/>
              <a:gd name="connsiteX2" fmla="*/ 222577 w 1902498"/>
              <a:gd name="connsiteY2" fmla="*/ 2107419 h 2250494"/>
              <a:gd name="connsiteX3" fmla="*/ 866283 w 1902498"/>
              <a:gd name="connsiteY3" fmla="*/ 2150127 h 2250494"/>
              <a:gd name="connsiteX4" fmla="*/ 1050359 w 1902498"/>
              <a:gd name="connsiteY4" fmla="*/ 1569082 h 2250494"/>
              <a:gd name="connsiteX5" fmla="*/ 1776785 w 1902498"/>
              <a:gd name="connsiteY5" fmla="*/ 1451155 h 2250494"/>
              <a:gd name="connsiteX6" fmla="*/ 1786310 w 1902498"/>
              <a:gd name="connsiteY6" fmla="*/ 894587 h 2250494"/>
              <a:gd name="connsiteX7" fmla="*/ 1070256 w 1902498"/>
              <a:gd name="connsiteY7" fmla="*/ 771869 h 2250494"/>
              <a:gd name="connsiteX8" fmla="*/ 851363 w 1902498"/>
              <a:gd name="connsiteY8" fmla="*/ 106080 h 2250494"/>
              <a:gd name="connsiteX9" fmla="*/ 143265 w 1902498"/>
              <a:gd name="connsiteY9" fmla="*/ 40674 h 2250494"/>
              <a:gd name="connsiteX0" fmla="*/ 143265 w 1902498"/>
              <a:gd name="connsiteY0" fmla="*/ 66604 h 2276424"/>
              <a:gd name="connsiteX1" fmla="*/ 476 w 1902498"/>
              <a:gd name="connsiteY1" fmla="*/ 929426 h 2276424"/>
              <a:gd name="connsiteX2" fmla="*/ 222577 w 1902498"/>
              <a:gd name="connsiteY2" fmla="*/ 2133349 h 2276424"/>
              <a:gd name="connsiteX3" fmla="*/ 866283 w 1902498"/>
              <a:gd name="connsiteY3" fmla="*/ 2176057 h 2276424"/>
              <a:gd name="connsiteX4" fmla="*/ 1050359 w 1902498"/>
              <a:gd name="connsiteY4" fmla="*/ 1595012 h 2276424"/>
              <a:gd name="connsiteX5" fmla="*/ 1776785 w 1902498"/>
              <a:gd name="connsiteY5" fmla="*/ 1477085 h 2276424"/>
              <a:gd name="connsiteX6" fmla="*/ 1786310 w 1902498"/>
              <a:gd name="connsiteY6" fmla="*/ 920517 h 2276424"/>
              <a:gd name="connsiteX7" fmla="*/ 1070256 w 1902498"/>
              <a:gd name="connsiteY7" fmla="*/ 797799 h 2276424"/>
              <a:gd name="connsiteX8" fmla="*/ 851363 w 1902498"/>
              <a:gd name="connsiteY8" fmla="*/ 132010 h 2276424"/>
              <a:gd name="connsiteX9" fmla="*/ 143265 w 1902498"/>
              <a:gd name="connsiteY9" fmla="*/ 66604 h 2276424"/>
              <a:gd name="connsiteX0" fmla="*/ 143265 w 1902498"/>
              <a:gd name="connsiteY0" fmla="*/ 52049 h 2261869"/>
              <a:gd name="connsiteX1" fmla="*/ 476 w 1902498"/>
              <a:gd name="connsiteY1" fmla="*/ 914871 h 2261869"/>
              <a:gd name="connsiteX2" fmla="*/ 222577 w 1902498"/>
              <a:gd name="connsiteY2" fmla="*/ 2118794 h 2261869"/>
              <a:gd name="connsiteX3" fmla="*/ 866283 w 1902498"/>
              <a:gd name="connsiteY3" fmla="*/ 2161502 h 2261869"/>
              <a:gd name="connsiteX4" fmla="*/ 1050359 w 1902498"/>
              <a:gd name="connsiteY4" fmla="*/ 1580457 h 2261869"/>
              <a:gd name="connsiteX5" fmla="*/ 1776785 w 1902498"/>
              <a:gd name="connsiteY5" fmla="*/ 1462530 h 2261869"/>
              <a:gd name="connsiteX6" fmla="*/ 1786310 w 1902498"/>
              <a:gd name="connsiteY6" fmla="*/ 905962 h 2261869"/>
              <a:gd name="connsiteX7" fmla="*/ 1070256 w 1902498"/>
              <a:gd name="connsiteY7" fmla="*/ 783244 h 2261869"/>
              <a:gd name="connsiteX8" fmla="*/ 859422 w 1902498"/>
              <a:gd name="connsiteY8" fmla="*/ 155555 h 2261869"/>
              <a:gd name="connsiteX9" fmla="*/ 143265 w 1902498"/>
              <a:gd name="connsiteY9" fmla="*/ 52049 h 2261869"/>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60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4759"/>
              <a:gd name="connsiteX1" fmla="*/ 476 w 1902498"/>
              <a:gd name="connsiteY1" fmla="*/ 920195 h 2264759"/>
              <a:gd name="connsiteX2" fmla="*/ 190342 w 1902498"/>
              <a:gd name="connsiteY2" fmla="*/ 2116498 h 2264759"/>
              <a:gd name="connsiteX3" fmla="*/ 866283 w 1902498"/>
              <a:gd name="connsiteY3" fmla="*/ 2166826 h 2264759"/>
              <a:gd name="connsiteX4" fmla="*/ 1050360 w 1902498"/>
              <a:gd name="connsiteY4" fmla="*/ 1585781 h 2264759"/>
              <a:gd name="connsiteX5" fmla="*/ 1776785 w 1902498"/>
              <a:gd name="connsiteY5" fmla="*/ 1467854 h 2264759"/>
              <a:gd name="connsiteX6" fmla="*/ 1786310 w 1902498"/>
              <a:gd name="connsiteY6" fmla="*/ 911286 h 2264759"/>
              <a:gd name="connsiteX7" fmla="*/ 1070256 w 1902498"/>
              <a:gd name="connsiteY7" fmla="*/ 788568 h 2264759"/>
              <a:gd name="connsiteX8" fmla="*/ 851363 w 1902498"/>
              <a:gd name="connsiteY8" fmla="*/ 145639 h 2264759"/>
              <a:gd name="connsiteX9" fmla="*/ 143265 w 1902498"/>
              <a:gd name="connsiteY9" fmla="*/ 57373 h 2264759"/>
              <a:gd name="connsiteX0" fmla="*/ 143265 w 1902498"/>
              <a:gd name="connsiteY0" fmla="*/ 57373 h 2239898"/>
              <a:gd name="connsiteX1" fmla="*/ 476 w 1902498"/>
              <a:gd name="connsiteY1" fmla="*/ 920195 h 2239898"/>
              <a:gd name="connsiteX2" fmla="*/ 190342 w 1902498"/>
              <a:gd name="connsiteY2" fmla="*/ 2116498 h 2239898"/>
              <a:gd name="connsiteX3" fmla="*/ 850165 w 1902498"/>
              <a:gd name="connsiteY3" fmla="*/ 2128726 h 2239898"/>
              <a:gd name="connsiteX4" fmla="*/ 1050360 w 1902498"/>
              <a:gd name="connsiteY4" fmla="*/ 1585781 h 2239898"/>
              <a:gd name="connsiteX5" fmla="*/ 1776785 w 1902498"/>
              <a:gd name="connsiteY5" fmla="*/ 1467854 h 2239898"/>
              <a:gd name="connsiteX6" fmla="*/ 1786310 w 1902498"/>
              <a:gd name="connsiteY6" fmla="*/ 911286 h 2239898"/>
              <a:gd name="connsiteX7" fmla="*/ 1070256 w 1902498"/>
              <a:gd name="connsiteY7" fmla="*/ 788568 h 2239898"/>
              <a:gd name="connsiteX8" fmla="*/ 851363 w 1902498"/>
              <a:gd name="connsiteY8" fmla="*/ 145639 h 2239898"/>
              <a:gd name="connsiteX9" fmla="*/ 143265 w 1902498"/>
              <a:gd name="connsiteY9" fmla="*/ 57373 h 2239898"/>
              <a:gd name="connsiteX0" fmla="*/ 143265 w 1902498"/>
              <a:gd name="connsiteY0" fmla="*/ 57373 h 2239898"/>
              <a:gd name="connsiteX1" fmla="*/ 476 w 1902498"/>
              <a:gd name="connsiteY1" fmla="*/ 920195 h 2239898"/>
              <a:gd name="connsiteX2" fmla="*/ 190342 w 1902498"/>
              <a:gd name="connsiteY2" fmla="*/ 2116498 h 2239898"/>
              <a:gd name="connsiteX3" fmla="*/ 850165 w 1902498"/>
              <a:gd name="connsiteY3" fmla="*/ 2128726 h 2239898"/>
              <a:gd name="connsiteX4" fmla="*/ 1050360 w 1902498"/>
              <a:gd name="connsiteY4" fmla="*/ 1585781 h 2239898"/>
              <a:gd name="connsiteX5" fmla="*/ 1776785 w 1902498"/>
              <a:gd name="connsiteY5" fmla="*/ 1467854 h 2239898"/>
              <a:gd name="connsiteX6" fmla="*/ 1786310 w 1902498"/>
              <a:gd name="connsiteY6" fmla="*/ 911286 h 2239898"/>
              <a:gd name="connsiteX7" fmla="*/ 1070256 w 1902498"/>
              <a:gd name="connsiteY7" fmla="*/ 788568 h 2239898"/>
              <a:gd name="connsiteX8" fmla="*/ 851363 w 1902498"/>
              <a:gd name="connsiteY8" fmla="*/ 145639 h 2239898"/>
              <a:gd name="connsiteX9" fmla="*/ 143265 w 1902498"/>
              <a:gd name="connsiteY9" fmla="*/ 57373 h 2239898"/>
              <a:gd name="connsiteX0" fmla="*/ 143265 w 1902498"/>
              <a:gd name="connsiteY0" fmla="*/ 67043 h 2249568"/>
              <a:gd name="connsiteX1" fmla="*/ 476 w 1902498"/>
              <a:gd name="connsiteY1" fmla="*/ 929865 h 2249568"/>
              <a:gd name="connsiteX2" fmla="*/ 190342 w 1902498"/>
              <a:gd name="connsiteY2" fmla="*/ 2126168 h 2249568"/>
              <a:gd name="connsiteX3" fmla="*/ 850165 w 1902498"/>
              <a:gd name="connsiteY3" fmla="*/ 2138396 h 2249568"/>
              <a:gd name="connsiteX4" fmla="*/ 1050360 w 1902498"/>
              <a:gd name="connsiteY4" fmla="*/ 1595451 h 2249568"/>
              <a:gd name="connsiteX5" fmla="*/ 1776785 w 1902498"/>
              <a:gd name="connsiteY5" fmla="*/ 1477524 h 2249568"/>
              <a:gd name="connsiteX6" fmla="*/ 1786310 w 1902498"/>
              <a:gd name="connsiteY6" fmla="*/ 920956 h 2249568"/>
              <a:gd name="connsiteX7" fmla="*/ 1070256 w 1902498"/>
              <a:gd name="connsiteY7" fmla="*/ 798238 h 2249568"/>
              <a:gd name="connsiteX8" fmla="*/ 851363 w 1902498"/>
              <a:gd name="connsiteY8" fmla="*/ 155309 h 2249568"/>
              <a:gd name="connsiteX9" fmla="*/ 143265 w 1902498"/>
              <a:gd name="connsiteY9" fmla="*/ 67043 h 2249568"/>
              <a:gd name="connsiteX0" fmla="*/ 143265 w 1902498"/>
              <a:gd name="connsiteY0" fmla="*/ 55121 h 2237646"/>
              <a:gd name="connsiteX1" fmla="*/ 476 w 1902498"/>
              <a:gd name="connsiteY1" fmla="*/ 917943 h 2237646"/>
              <a:gd name="connsiteX2" fmla="*/ 190342 w 1902498"/>
              <a:gd name="connsiteY2" fmla="*/ 2114246 h 2237646"/>
              <a:gd name="connsiteX3" fmla="*/ 850165 w 1902498"/>
              <a:gd name="connsiteY3" fmla="*/ 2126474 h 2237646"/>
              <a:gd name="connsiteX4" fmla="*/ 1050360 w 1902498"/>
              <a:gd name="connsiteY4" fmla="*/ 1583529 h 2237646"/>
              <a:gd name="connsiteX5" fmla="*/ 1776785 w 1902498"/>
              <a:gd name="connsiteY5" fmla="*/ 1465602 h 2237646"/>
              <a:gd name="connsiteX6" fmla="*/ 1786310 w 1902498"/>
              <a:gd name="connsiteY6" fmla="*/ 909034 h 2237646"/>
              <a:gd name="connsiteX7" fmla="*/ 1070256 w 1902498"/>
              <a:gd name="connsiteY7" fmla="*/ 786316 h 2237646"/>
              <a:gd name="connsiteX8" fmla="*/ 851363 w 1902498"/>
              <a:gd name="connsiteY8" fmla="*/ 143387 h 2237646"/>
              <a:gd name="connsiteX9" fmla="*/ 143265 w 1902498"/>
              <a:gd name="connsiteY9" fmla="*/ 55121 h 2237646"/>
              <a:gd name="connsiteX0" fmla="*/ 143265 w 1902498"/>
              <a:gd name="connsiteY0" fmla="*/ 55121 h 2237646"/>
              <a:gd name="connsiteX1" fmla="*/ 476 w 1902498"/>
              <a:gd name="connsiteY1" fmla="*/ 917943 h 2237646"/>
              <a:gd name="connsiteX2" fmla="*/ 190342 w 1902498"/>
              <a:gd name="connsiteY2" fmla="*/ 2114246 h 2237646"/>
              <a:gd name="connsiteX3" fmla="*/ 850165 w 1902498"/>
              <a:gd name="connsiteY3" fmla="*/ 2126474 h 2237646"/>
              <a:gd name="connsiteX4" fmla="*/ 1050360 w 1902498"/>
              <a:gd name="connsiteY4" fmla="*/ 1583529 h 2237646"/>
              <a:gd name="connsiteX5" fmla="*/ 1776785 w 1902498"/>
              <a:gd name="connsiteY5" fmla="*/ 1465602 h 2237646"/>
              <a:gd name="connsiteX6" fmla="*/ 1786310 w 1902498"/>
              <a:gd name="connsiteY6" fmla="*/ 909034 h 2237646"/>
              <a:gd name="connsiteX7" fmla="*/ 1070256 w 1902498"/>
              <a:gd name="connsiteY7" fmla="*/ 786316 h 2237646"/>
              <a:gd name="connsiteX8" fmla="*/ 851363 w 1902498"/>
              <a:gd name="connsiteY8" fmla="*/ 143387 h 2237646"/>
              <a:gd name="connsiteX9" fmla="*/ 143265 w 1902498"/>
              <a:gd name="connsiteY9" fmla="*/ 55121 h 22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2498" h="2237646">
                <a:moveTo>
                  <a:pt x="143265" y="55121"/>
                </a:moveTo>
                <a:cubicBezTo>
                  <a:pt x="-28236" y="202229"/>
                  <a:pt x="3651" y="476618"/>
                  <a:pt x="476" y="917943"/>
                </a:cubicBezTo>
                <a:cubicBezTo>
                  <a:pt x="-2699" y="1384668"/>
                  <a:pt x="72867" y="2004180"/>
                  <a:pt x="190342" y="2114246"/>
                </a:cubicBezTo>
                <a:cubicBezTo>
                  <a:pt x="351209" y="2228546"/>
                  <a:pt x="622623" y="2316974"/>
                  <a:pt x="850165" y="2126474"/>
                </a:cubicBezTo>
                <a:cubicBezTo>
                  <a:pt x="1015025" y="1962903"/>
                  <a:pt x="888205" y="1717110"/>
                  <a:pt x="1050360" y="1583529"/>
                </a:cubicBezTo>
                <a:cubicBezTo>
                  <a:pt x="1204303" y="1434939"/>
                  <a:pt x="1654127" y="1578018"/>
                  <a:pt x="1776785" y="1465602"/>
                </a:cubicBezTo>
                <a:cubicBezTo>
                  <a:pt x="1899443" y="1353186"/>
                  <a:pt x="1979985" y="1096359"/>
                  <a:pt x="1786310" y="909034"/>
                </a:cubicBezTo>
                <a:cubicBezTo>
                  <a:pt x="1622268" y="756634"/>
                  <a:pt x="1299253" y="858071"/>
                  <a:pt x="1070256" y="786316"/>
                </a:cubicBezTo>
                <a:cubicBezTo>
                  <a:pt x="771177" y="660163"/>
                  <a:pt x="1018083" y="460675"/>
                  <a:pt x="851363" y="143387"/>
                </a:cubicBezTo>
                <a:cubicBezTo>
                  <a:pt x="785020" y="-24283"/>
                  <a:pt x="233885" y="-32605"/>
                  <a:pt x="143265" y="55121"/>
                </a:cubicBezTo>
                <a:close/>
              </a:path>
            </a:pathLst>
          </a:custGeom>
          <a:noFill/>
          <a:ln w="279400" cap="rnd">
            <a:solidFill>
              <a:srgbClr val="FF2D32">
                <a:alpha val="60000"/>
              </a:srgbClr>
            </a:solid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1" lang="ja-JP" altLang="en-US" dirty="0"/>
          </a:p>
        </p:txBody>
      </p:sp>
      <p:sp>
        <p:nvSpPr>
          <p:cNvPr id="38" name="テキスト ボックス 37">
            <a:extLst>
              <a:ext uri="{FF2B5EF4-FFF2-40B4-BE49-F238E27FC236}">
                <a16:creationId xmlns:a16="http://schemas.microsoft.com/office/drawing/2014/main" id="{5C7C79F9-58C9-46FB-9C02-CA655115D22F}"/>
              </a:ext>
            </a:extLst>
          </p:cNvPr>
          <p:cNvSpPr txBox="1"/>
          <p:nvPr/>
        </p:nvSpPr>
        <p:spPr>
          <a:xfrm>
            <a:off x="6696579" y="1366023"/>
            <a:ext cx="1870558" cy="199015"/>
          </a:xfrm>
          <a:prstGeom prst="rect">
            <a:avLst/>
          </a:prstGeom>
          <a:noFill/>
          <a:ln>
            <a:noFill/>
          </a:ln>
          <a:effectLst>
            <a:outerShdw blurRad="63500" sx="54000" sy="54000" algn="ctr" rotWithShape="0">
              <a:schemeClr val="bg1"/>
            </a:outerShdw>
          </a:effectLst>
        </p:spPr>
        <p:txBody>
          <a:bodyPr wrap="square" lIns="0" tIns="0" rIns="0" bIns="0" rtlCol="0" anchor="ctr" anchorCtr="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ja-JP" altLang="en-US" sz="1200" b="1" i="0" u="none" strike="noStrike" kern="0" cap="none" spc="0" normalizeH="0" baseline="0" noProof="0" dirty="0">
                <a:ln>
                  <a:noFill/>
                </a:ln>
                <a:solidFill>
                  <a:srgbClr val="FF2D32"/>
                </a:solidFill>
                <a:effectLst>
                  <a:glow rad="190500">
                    <a:schemeClr val="bg1"/>
                  </a:glow>
                </a:effectLst>
                <a:uLnTx/>
                <a:uFillTx/>
                <a:latin typeface="メイリオ" panose="020B0604030504040204" pitchFamily="50" charset="-128"/>
                <a:ea typeface="メイリオ" panose="020B0604030504040204" pitchFamily="50" charset="-128"/>
              </a:rPr>
              <a:t>イノベーション・コア</a:t>
            </a:r>
          </a:p>
        </p:txBody>
      </p:sp>
      <p:sp>
        <p:nvSpPr>
          <p:cNvPr id="3" name="正方形/長方形 2">
            <a:extLst>
              <a:ext uri="{FF2B5EF4-FFF2-40B4-BE49-F238E27FC236}">
                <a16:creationId xmlns:a16="http://schemas.microsoft.com/office/drawing/2014/main" id="{E366C9C3-3A0E-4721-AB4B-110874B59478}"/>
              </a:ext>
            </a:extLst>
          </p:cNvPr>
          <p:cNvSpPr/>
          <p:nvPr/>
        </p:nvSpPr>
        <p:spPr bwMode="gray">
          <a:xfrm>
            <a:off x="4374551" y="5333272"/>
            <a:ext cx="3143493" cy="1376444"/>
          </a:xfrm>
          <a:prstGeom prst="rect">
            <a:avLst/>
          </a:prstGeom>
          <a:solidFill>
            <a:schemeClr val="bg1"/>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30" name="テキスト ボックス 29">
            <a:extLst>
              <a:ext uri="{FF2B5EF4-FFF2-40B4-BE49-F238E27FC236}">
                <a16:creationId xmlns:a16="http://schemas.microsoft.com/office/drawing/2014/main" id="{C54D80E0-195E-4F90-B15B-E00366F48A0A}"/>
              </a:ext>
            </a:extLst>
          </p:cNvPr>
          <p:cNvSpPr txBox="1"/>
          <p:nvPr/>
        </p:nvSpPr>
        <p:spPr>
          <a:xfrm>
            <a:off x="5866482" y="5448220"/>
            <a:ext cx="2896107"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１</a:t>
            </a:r>
            <a:r>
              <a:rPr kumimoji="1" lang="en-US" altLang="ja-JP" sz="1300" b="1" dirty="0">
                <a:solidFill>
                  <a:schemeClr val="bg1"/>
                </a:solidFill>
                <a:latin typeface="+mn-ea"/>
              </a:rPr>
              <a:t>.5</a:t>
            </a:r>
            <a:r>
              <a:rPr kumimoji="1" lang="ja-JP" altLang="en-US" sz="1300" b="1" dirty="0">
                <a:solidFill>
                  <a:schemeClr val="bg1"/>
                </a:solidFill>
              </a:rPr>
              <a:t>期キャンパス</a:t>
            </a:r>
            <a:endParaRPr kumimoji="1" lang="en-US" altLang="ja-JP" sz="1300" b="1" strike="sngStrike" dirty="0">
              <a:solidFill>
                <a:srgbClr val="FF0000"/>
              </a:solidFill>
            </a:endParaRPr>
          </a:p>
        </p:txBody>
      </p:sp>
      <p:sp>
        <p:nvSpPr>
          <p:cNvPr id="31" name="正方形/長方形 30">
            <a:extLst>
              <a:ext uri="{FF2B5EF4-FFF2-40B4-BE49-F238E27FC236}">
                <a16:creationId xmlns:a16="http://schemas.microsoft.com/office/drawing/2014/main" id="{9E4D5282-FD12-47FB-9C56-272B6BEB9EFB}"/>
              </a:ext>
            </a:extLst>
          </p:cNvPr>
          <p:cNvSpPr/>
          <p:nvPr/>
        </p:nvSpPr>
        <p:spPr bwMode="gray">
          <a:xfrm>
            <a:off x="5866483" y="5729583"/>
            <a:ext cx="2934617" cy="88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r>
              <a:rPr kumimoji="1" lang="ja-JP" altLang="en-US" sz="1200" dirty="0">
                <a:solidFill>
                  <a:schemeClr val="tx1"/>
                </a:solidFill>
              </a:rPr>
              <a:t>〇 民間活力導入によるキャンパス整備</a:t>
            </a:r>
            <a:endParaRPr kumimoji="1" lang="en-US" altLang="ja-JP" sz="1200" dirty="0">
              <a:solidFill>
                <a:schemeClr val="tx1"/>
              </a:solidFill>
            </a:endParaRPr>
          </a:p>
          <a:p>
            <a:r>
              <a:rPr kumimoji="1" lang="ja-JP" altLang="en-US" sz="1200" dirty="0">
                <a:solidFill>
                  <a:schemeClr val="tx1"/>
                </a:solidFill>
              </a:rPr>
              <a:t>　・情報学研究科</a:t>
            </a:r>
            <a:endParaRPr kumimoji="1" lang="en-US" altLang="ja-JP" sz="1200" dirty="0">
              <a:solidFill>
                <a:schemeClr val="tx1"/>
              </a:solidFill>
            </a:endParaRPr>
          </a:p>
          <a:p>
            <a:r>
              <a:rPr kumimoji="1" lang="ja-JP" altLang="en-US" sz="1200" dirty="0">
                <a:solidFill>
                  <a:schemeClr val="tx1"/>
                </a:solidFill>
              </a:rPr>
              <a:t>　・都市シンクタンク機能</a:t>
            </a:r>
            <a:endParaRPr kumimoji="1" lang="en-US" altLang="ja-JP" sz="1200" dirty="0">
              <a:solidFill>
                <a:schemeClr val="tx1"/>
              </a:solidFill>
            </a:endParaRPr>
          </a:p>
          <a:p>
            <a:r>
              <a:rPr kumimoji="1" lang="ja-JP" altLang="en-US" sz="1200" dirty="0">
                <a:solidFill>
                  <a:schemeClr val="tx1"/>
                </a:solidFill>
              </a:rPr>
              <a:t>　・インキュベーション機能</a:t>
            </a:r>
            <a:endParaRPr kumimoji="1" lang="en-US" altLang="ja-JP" sz="1200" dirty="0">
              <a:solidFill>
                <a:schemeClr val="tx1"/>
              </a:solidFill>
            </a:endParaRPr>
          </a:p>
          <a:p>
            <a:pPr>
              <a:spcBef>
                <a:spcPts val="600"/>
              </a:spcBef>
            </a:pPr>
            <a:r>
              <a:rPr kumimoji="1" lang="ja-JP" altLang="en-US" sz="1200" dirty="0">
                <a:solidFill>
                  <a:schemeClr val="tx1"/>
                </a:solidFill>
              </a:rPr>
              <a:t>〇 民間提案による施設整備</a:t>
            </a:r>
            <a:endParaRPr kumimoji="1" lang="en-US" altLang="ja-JP" sz="1200" dirty="0">
              <a:solidFill>
                <a:schemeClr val="tx1"/>
              </a:solidFill>
            </a:endParaRPr>
          </a:p>
        </p:txBody>
      </p:sp>
      <p:cxnSp>
        <p:nvCxnSpPr>
          <p:cNvPr id="34" name="直線コネクタ 33">
            <a:extLst>
              <a:ext uri="{FF2B5EF4-FFF2-40B4-BE49-F238E27FC236}">
                <a16:creationId xmlns:a16="http://schemas.microsoft.com/office/drawing/2014/main" id="{EB492BCD-F663-4D16-8221-5ABE582BB4E9}"/>
              </a:ext>
            </a:extLst>
          </p:cNvPr>
          <p:cNvCxnSpPr>
            <a:cxnSpLocks/>
          </p:cNvCxnSpPr>
          <p:nvPr/>
        </p:nvCxnSpPr>
        <p:spPr>
          <a:xfrm flipH="1">
            <a:off x="6290527" y="3956576"/>
            <a:ext cx="605734" cy="149164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 name="フリーフォーム: 図形 4">
            <a:extLst>
              <a:ext uri="{FF2B5EF4-FFF2-40B4-BE49-F238E27FC236}">
                <a16:creationId xmlns:a16="http://schemas.microsoft.com/office/drawing/2014/main" id="{84FEAAD8-750E-463D-A20A-3D682B8D3FB8}"/>
              </a:ext>
            </a:extLst>
          </p:cNvPr>
          <p:cNvSpPr/>
          <p:nvPr/>
        </p:nvSpPr>
        <p:spPr>
          <a:xfrm>
            <a:off x="7076718" y="5140960"/>
            <a:ext cx="685800" cy="203200"/>
          </a:xfrm>
          <a:custGeom>
            <a:avLst/>
            <a:gdLst>
              <a:gd name="connsiteX0" fmla="*/ 0 w 685800"/>
              <a:gd name="connsiteY0" fmla="*/ 203200 h 203200"/>
              <a:gd name="connsiteX1" fmla="*/ 0 w 685800"/>
              <a:gd name="connsiteY1" fmla="*/ 203200 h 203200"/>
              <a:gd name="connsiteX2" fmla="*/ 467360 w 685800"/>
              <a:gd name="connsiteY2" fmla="*/ 198120 h 203200"/>
              <a:gd name="connsiteX3" fmla="*/ 492760 w 685800"/>
              <a:gd name="connsiteY3" fmla="*/ 193040 h 203200"/>
              <a:gd name="connsiteX4" fmla="*/ 685800 w 685800"/>
              <a:gd name="connsiteY4" fmla="*/ 193040 h 203200"/>
              <a:gd name="connsiteX5" fmla="*/ 685800 w 685800"/>
              <a:gd name="connsiteY5" fmla="*/ 0 h 203200"/>
              <a:gd name="connsiteX6" fmla="*/ 40640 w 685800"/>
              <a:gd name="connsiteY6" fmla="*/ 0 h 203200"/>
              <a:gd name="connsiteX7" fmla="*/ 0 w 685800"/>
              <a:gd name="connsiteY7" fmla="*/ 2032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203200">
                <a:moveTo>
                  <a:pt x="0" y="203200"/>
                </a:moveTo>
                <a:lnTo>
                  <a:pt x="0" y="203200"/>
                </a:lnTo>
                <a:lnTo>
                  <a:pt x="467360" y="198120"/>
                </a:lnTo>
                <a:cubicBezTo>
                  <a:pt x="475993" y="197942"/>
                  <a:pt x="484128" y="193241"/>
                  <a:pt x="492760" y="193040"/>
                </a:cubicBezTo>
                <a:cubicBezTo>
                  <a:pt x="557089" y="191544"/>
                  <a:pt x="621453" y="193040"/>
                  <a:pt x="685800" y="193040"/>
                </a:cubicBezTo>
                <a:lnTo>
                  <a:pt x="685800" y="0"/>
                </a:lnTo>
                <a:lnTo>
                  <a:pt x="40640" y="0"/>
                </a:lnTo>
                <a:lnTo>
                  <a:pt x="0" y="203200"/>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Tree>
    <p:extLst>
      <p:ext uri="{BB962C8B-B14F-4D97-AF65-F5344CB8AC3E}">
        <p14:creationId xmlns:p14="http://schemas.microsoft.com/office/powerpoint/2010/main" val="150542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B18DC77-EDEA-41C6-A587-12DE337730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960"/>
          <a:stretch/>
        </p:blipFill>
        <p:spPr>
          <a:xfrm>
            <a:off x="1112099" y="2967628"/>
            <a:ext cx="7139940" cy="3739476"/>
          </a:xfrm>
          <a:prstGeom prst="rect">
            <a:avLst/>
          </a:prstGeom>
        </p:spPr>
      </p:pic>
      <p:sp>
        <p:nvSpPr>
          <p:cNvPr id="56" name="四角形: 角を丸くする 55">
            <a:extLst>
              <a:ext uri="{FF2B5EF4-FFF2-40B4-BE49-F238E27FC236}">
                <a16:creationId xmlns:a16="http://schemas.microsoft.com/office/drawing/2014/main" id="{92136449-0626-451F-ACB9-D8DA8AE5F70D}"/>
              </a:ext>
            </a:extLst>
          </p:cNvPr>
          <p:cNvSpPr/>
          <p:nvPr/>
        </p:nvSpPr>
        <p:spPr>
          <a:xfrm>
            <a:off x="6041880" y="3899430"/>
            <a:ext cx="128441" cy="2807673"/>
          </a:xfrm>
          <a:prstGeom prst="roundRect">
            <a:avLst/>
          </a:prstGeom>
          <a:solidFill>
            <a:srgbClr val="00B05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5" name="四角形: 角を丸くする 4">
            <a:extLst>
              <a:ext uri="{FF2B5EF4-FFF2-40B4-BE49-F238E27FC236}">
                <a16:creationId xmlns:a16="http://schemas.microsoft.com/office/drawing/2014/main" id="{CA82CB60-4E75-469D-B8B3-D28BD106AC02}"/>
              </a:ext>
            </a:extLst>
          </p:cNvPr>
          <p:cNvSpPr/>
          <p:nvPr/>
        </p:nvSpPr>
        <p:spPr>
          <a:xfrm>
            <a:off x="5807376" y="3899430"/>
            <a:ext cx="128441" cy="2807674"/>
          </a:xfrm>
          <a:prstGeom prst="roundRect">
            <a:avLst/>
          </a:prstGeom>
          <a:solidFill>
            <a:srgbClr val="00B05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45" name="直線コネクタ 44"/>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96" name="角丸四角形 395"/>
          <p:cNvSpPr/>
          <p:nvPr/>
        </p:nvSpPr>
        <p:spPr>
          <a:xfrm>
            <a:off x="320040" y="1083156"/>
            <a:ext cx="8686800" cy="1644227"/>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spcBef>
                <a:spcPts val="600"/>
              </a:spcBef>
              <a:buFont typeface="Wingdings" panose="05000000000000000000" pitchFamily="2" charset="2"/>
              <a:buChar char="l"/>
            </a:pPr>
            <a:r>
              <a:rPr kumimoji="1" lang="ja-JP" altLang="en-US" sz="1400" dirty="0">
                <a:solidFill>
                  <a:schemeClr val="tx1"/>
                </a:solidFill>
              </a:rPr>
              <a:t>大学キャンパスから大規模集客・交流施設、新駅・駅ビル・水辺の歩行者空間、大阪城公園駅をつなぐ、利便性・快適性・安全性に優れ、バリアフリー化された歩行者空間のネットワーク化をめざす。</a:t>
            </a:r>
            <a:endParaRPr kumimoji="1" lang="en-US" altLang="ja-JP" sz="1400" dirty="0">
              <a:solidFill>
                <a:schemeClr val="tx1"/>
              </a:solidFill>
            </a:endParaRPr>
          </a:p>
          <a:p>
            <a:pPr marL="285750" indent="-285750">
              <a:spcBef>
                <a:spcPts val="600"/>
              </a:spcBef>
              <a:buFont typeface="Wingdings" panose="05000000000000000000" pitchFamily="2" charset="2"/>
              <a:buChar char="l"/>
            </a:pPr>
            <a:r>
              <a:rPr kumimoji="1" lang="ja-JP" altLang="en-US" sz="1400" dirty="0">
                <a:solidFill>
                  <a:schemeClr val="tx1"/>
                </a:solidFill>
              </a:rPr>
              <a:t>広域的な観光振興の観点から、大阪城公園（大阪城、大阪城港等）と開発地区（空飛ぶクルマの離発着場（</a:t>
            </a:r>
            <a:r>
              <a:rPr kumimoji="1" lang="en-US" altLang="ja-JP" sz="1400" dirty="0">
                <a:solidFill>
                  <a:schemeClr val="tx1"/>
                </a:solidFill>
              </a:rPr>
              <a:t>VP</a:t>
            </a:r>
            <a:r>
              <a:rPr kumimoji="1" lang="ja-JP" altLang="en-US" sz="1400" dirty="0">
                <a:solidFill>
                  <a:schemeClr val="tx1"/>
                </a:solidFill>
              </a:rPr>
              <a:t>）や大規模集客・交流施設等）の観光拠点をむすび、にぎわいの創出や回遊性を高める。</a:t>
            </a:r>
          </a:p>
          <a:p>
            <a:pPr marL="285750" indent="-285750">
              <a:spcBef>
                <a:spcPts val="600"/>
              </a:spcBef>
              <a:buFont typeface="Wingdings" panose="05000000000000000000" pitchFamily="2" charset="2"/>
              <a:buChar char="l"/>
            </a:pPr>
            <a:r>
              <a:rPr kumimoji="1" lang="ja-JP" altLang="en-US" sz="1400" dirty="0">
                <a:solidFill>
                  <a:schemeClr val="tx1"/>
                </a:solidFill>
              </a:rPr>
              <a:t>民間開発にあわせた歩行者空間の整備や確保、水辺の歩行者空間の整備とともに、公民が協働したデッキなどの整備により連続した動線の整備を進める。</a:t>
            </a:r>
            <a:endParaRPr kumimoji="1" lang="en-US" altLang="ja-JP" sz="1400" dirty="0">
              <a:solidFill>
                <a:schemeClr val="tx1"/>
              </a:solidFill>
            </a:endParaRPr>
          </a:p>
        </p:txBody>
      </p:sp>
      <p:sp>
        <p:nvSpPr>
          <p:cNvPr id="27" name="スライド番号プレースホルダー 4">
            <a:extLst>
              <a:ext uri="{FF2B5EF4-FFF2-40B4-BE49-F238E27FC236}">
                <a16:creationId xmlns:a16="http://schemas.microsoft.com/office/drawing/2014/main" id="{56F137EA-325C-4C98-9569-7768CACEE66B}"/>
              </a:ext>
            </a:extLst>
          </p:cNvPr>
          <p:cNvSpPr>
            <a:spLocks noGrp="1"/>
          </p:cNvSpPr>
          <p:nvPr>
            <p:ph type="sldNum" sz="quarter" idx="12"/>
          </p:nvPr>
        </p:nvSpPr>
        <p:spPr>
          <a:xfrm>
            <a:off x="8801100" y="6492875"/>
            <a:ext cx="411480" cy="365125"/>
          </a:xfrm>
        </p:spPr>
        <p:txBody>
          <a:bodyPr/>
          <a:lstStyle/>
          <a:p>
            <a:fld id="{311E3985-B3EA-4398-A6FF-CD01F1CD0B75}" type="slidenum">
              <a:rPr kumimoji="1" lang="ja-JP" altLang="en-US" smtClean="0"/>
              <a:pPr/>
              <a:t>5</a:t>
            </a:fld>
            <a:endParaRPr kumimoji="1" lang="ja-JP" altLang="en-US" dirty="0"/>
          </a:p>
        </p:txBody>
      </p:sp>
      <p:grpSp>
        <p:nvGrpSpPr>
          <p:cNvPr id="35" name="グループ化 34">
            <a:extLst>
              <a:ext uri="{FF2B5EF4-FFF2-40B4-BE49-F238E27FC236}">
                <a16:creationId xmlns:a16="http://schemas.microsoft.com/office/drawing/2014/main" id="{31E8D6F2-1EDE-45FF-B3A7-F1E5C413DDCF}"/>
              </a:ext>
            </a:extLst>
          </p:cNvPr>
          <p:cNvGrpSpPr/>
          <p:nvPr/>
        </p:nvGrpSpPr>
        <p:grpSpPr>
          <a:xfrm>
            <a:off x="5190242" y="4874039"/>
            <a:ext cx="1667598" cy="942435"/>
            <a:chOff x="4405044" y="4577973"/>
            <a:chExt cx="1667598" cy="942435"/>
          </a:xfrm>
        </p:grpSpPr>
        <p:cxnSp>
          <p:nvCxnSpPr>
            <p:cNvPr id="48" name="直線コネクタ 47"/>
            <p:cNvCxnSpPr>
              <a:cxnSpLocks/>
            </p:cNvCxnSpPr>
            <p:nvPr/>
          </p:nvCxnSpPr>
          <p:spPr>
            <a:xfrm flipV="1">
              <a:off x="4405044" y="4577973"/>
              <a:ext cx="267609" cy="60786"/>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65" name="直線コネクタ 64"/>
            <p:cNvCxnSpPr>
              <a:cxnSpLocks/>
            </p:cNvCxnSpPr>
            <p:nvPr/>
          </p:nvCxnSpPr>
          <p:spPr>
            <a:xfrm>
              <a:off x="4678641" y="4586910"/>
              <a:ext cx="460711" cy="666827"/>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67" name="直線コネクタ 66"/>
            <p:cNvCxnSpPr>
              <a:cxnSpLocks/>
            </p:cNvCxnSpPr>
            <p:nvPr/>
          </p:nvCxnSpPr>
          <p:spPr>
            <a:xfrm>
              <a:off x="5139352" y="5253737"/>
              <a:ext cx="833438" cy="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3" name="直線コネクタ 72"/>
            <p:cNvCxnSpPr>
              <a:cxnSpLocks/>
            </p:cNvCxnSpPr>
            <p:nvPr/>
          </p:nvCxnSpPr>
          <p:spPr>
            <a:xfrm>
              <a:off x="5972790" y="5253737"/>
              <a:ext cx="99852" cy="266671"/>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cxnSp>
        <p:nvCxnSpPr>
          <p:cNvPr id="94" name="直線コネクタ 93">
            <a:extLst>
              <a:ext uri="{FF2B5EF4-FFF2-40B4-BE49-F238E27FC236}">
                <a16:creationId xmlns:a16="http://schemas.microsoft.com/office/drawing/2014/main" id="{1AED48F1-5334-4711-8FE4-5D37BE883762}"/>
              </a:ext>
            </a:extLst>
          </p:cNvPr>
          <p:cNvCxnSpPr>
            <a:cxnSpLocks/>
          </p:cNvCxnSpPr>
          <p:nvPr/>
        </p:nvCxnSpPr>
        <p:spPr bwMode="gray">
          <a:xfrm>
            <a:off x="3662324" y="3571172"/>
            <a:ext cx="2142142" cy="210679"/>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3438B06-1134-4A8C-AB17-5995944EDE26}"/>
              </a:ext>
            </a:extLst>
          </p:cNvPr>
          <p:cNvCxnSpPr>
            <a:cxnSpLocks/>
          </p:cNvCxnSpPr>
          <p:nvPr/>
        </p:nvCxnSpPr>
        <p:spPr bwMode="gray">
          <a:xfrm>
            <a:off x="5869940" y="5967320"/>
            <a:ext cx="988892" cy="0"/>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DC0C43F-B7F8-4C3A-8C4A-022B0D3B515D}"/>
              </a:ext>
            </a:extLst>
          </p:cNvPr>
          <p:cNvCxnSpPr>
            <a:cxnSpLocks/>
          </p:cNvCxnSpPr>
          <p:nvPr/>
        </p:nvCxnSpPr>
        <p:spPr bwMode="gray">
          <a:xfrm>
            <a:off x="5140341" y="5038594"/>
            <a:ext cx="694517" cy="876656"/>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2C449EC-3656-17C6-05D4-9308474DD97F}"/>
              </a:ext>
            </a:extLst>
          </p:cNvPr>
          <p:cNvCxnSpPr>
            <a:cxnSpLocks/>
          </p:cNvCxnSpPr>
          <p:nvPr/>
        </p:nvCxnSpPr>
        <p:spPr bwMode="gray">
          <a:xfrm flipH="1">
            <a:off x="3441168" y="3737930"/>
            <a:ext cx="160217" cy="451120"/>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3F23922-12D5-47C2-BF07-52D9670413DD}"/>
              </a:ext>
            </a:extLst>
          </p:cNvPr>
          <p:cNvCxnSpPr>
            <a:cxnSpLocks/>
          </p:cNvCxnSpPr>
          <p:nvPr/>
        </p:nvCxnSpPr>
        <p:spPr bwMode="gray">
          <a:xfrm>
            <a:off x="5024680" y="3899430"/>
            <a:ext cx="5663" cy="1078732"/>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96CADB3-EB63-1BE3-30EF-1494F2A65155}"/>
              </a:ext>
            </a:extLst>
          </p:cNvPr>
          <p:cNvSpPr>
            <a:spLocks/>
          </p:cNvSpPr>
          <p:nvPr/>
        </p:nvSpPr>
        <p:spPr>
          <a:xfrm rot="327450">
            <a:off x="4066051" y="3386818"/>
            <a:ext cx="1302196"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水辺の歩行者空間</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4F594E67-BBF6-EF6F-EE4C-63C381F39FB3}"/>
              </a:ext>
            </a:extLst>
          </p:cNvPr>
          <p:cNvSpPr>
            <a:spLocks/>
          </p:cNvSpPr>
          <p:nvPr/>
        </p:nvSpPr>
        <p:spPr>
          <a:xfrm rot="3250429">
            <a:off x="4954563" y="5238076"/>
            <a:ext cx="1302196" cy="320544"/>
          </a:xfrm>
          <a:prstGeom prst="rect">
            <a:avLst/>
          </a:prstGeom>
          <a:noFill/>
          <a:ln w="19050" cmpd="dbl">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歩行者空間</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54" name="直線コネクタ 53">
            <a:extLst>
              <a:ext uri="{FF2B5EF4-FFF2-40B4-BE49-F238E27FC236}">
                <a16:creationId xmlns:a16="http://schemas.microsoft.com/office/drawing/2014/main" id="{EA3AE928-4540-4ABD-A570-337DCE45BF6A}"/>
              </a:ext>
            </a:extLst>
          </p:cNvPr>
          <p:cNvCxnSpPr>
            <a:cxnSpLocks/>
          </p:cNvCxnSpPr>
          <p:nvPr/>
        </p:nvCxnSpPr>
        <p:spPr bwMode="gray">
          <a:xfrm flipV="1">
            <a:off x="3010837" y="4234018"/>
            <a:ext cx="372560" cy="50480"/>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C76555B3-5C12-D3A3-99B1-4AA1AC3341EB}"/>
              </a:ext>
            </a:extLst>
          </p:cNvPr>
          <p:cNvSpPr>
            <a:spLocks/>
          </p:cNvSpPr>
          <p:nvPr/>
        </p:nvSpPr>
        <p:spPr>
          <a:xfrm>
            <a:off x="2553331" y="4395670"/>
            <a:ext cx="1302196"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大阪城公園</a:t>
            </a:r>
            <a:endParaRPr lang="en-US" altLang="ja-JP"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接続デッキ</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楕円 7"/>
          <p:cNvSpPr>
            <a:spLocks noChangeAspect="1"/>
          </p:cNvSpPr>
          <p:nvPr/>
        </p:nvSpPr>
        <p:spPr>
          <a:xfrm>
            <a:off x="4013171" y="4008351"/>
            <a:ext cx="789006" cy="789006"/>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空飛ぶ</a:t>
            </a:r>
            <a:endParaRPr kumimoji="1" lang="en-US" altLang="ja-JP" sz="1100" dirty="0"/>
          </a:p>
          <a:p>
            <a:pPr algn="ctr">
              <a:lnSpc>
                <a:spcPts val="1200"/>
              </a:lnSpc>
            </a:pPr>
            <a:r>
              <a:rPr kumimoji="1" lang="ja-JP" altLang="en-US" sz="1100" dirty="0"/>
              <a:t>クルマの</a:t>
            </a:r>
            <a:endParaRPr kumimoji="1" lang="en-US" altLang="ja-JP" sz="1100" dirty="0"/>
          </a:p>
          <a:p>
            <a:pPr algn="ctr">
              <a:lnSpc>
                <a:spcPts val="1200"/>
              </a:lnSpc>
            </a:pPr>
            <a:r>
              <a:rPr kumimoji="1" lang="ja-JP" altLang="en-US" sz="1100" dirty="0"/>
              <a:t>離発着場</a:t>
            </a:r>
          </a:p>
        </p:txBody>
      </p:sp>
      <p:sp>
        <p:nvSpPr>
          <p:cNvPr id="33" name="楕円 32"/>
          <p:cNvSpPr>
            <a:spLocks noChangeAspect="1"/>
          </p:cNvSpPr>
          <p:nvPr/>
        </p:nvSpPr>
        <p:spPr>
          <a:xfrm>
            <a:off x="4908004" y="5492775"/>
            <a:ext cx="719120" cy="720427"/>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大規模</a:t>
            </a:r>
            <a:endParaRPr kumimoji="1" lang="en-US" altLang="ja-JP" sz="1100" dirty="0"/>
          </a:p>
          <a:p>
            <a:pPr algn="ctr">
              <a:lnSpc>
                <a:spcPts val="1200"/>
              </a:lnSpc>
            </a:pPr>
            <a:r>
              <a:rPr kumimoji="1" lang="ja-JP" altLang="en-US" sz="1100" dirty="0"/>
              <a:t>集客・交流</a:t>
            </a:r>
            <a:endParaRPr kumimoji="1" lang="en-US" altLang="ja-JP" sz="1100" dirty="0"/>
          </a:p>
          <a:p>
            <a:pPr algn="ctr">
              <a:lnSpc>
                <a:spcPts val="1200"/>
              </a:lnSpc>
            </a:pPr>
            <a:r>
              <a:rPr kumimoji="1" lang="ja-JP" altLang="en-US" sz="1100" dirty="0"/>
              <a:t>空間</a:t>
            </a:r>
            <a:endParaRPr kumimoji="1" lang="en-US" altLang="ja-JP" sz="1100" dirty="0"/>
          </a:p>
        </p:txBody>
      </p:sp>
      <p:sp>
        <p:nvSpPr>
          <p:cNvPr id="34" name="楕円 33"/>
          <p:cNvSpPr>
            <a:spLocks noChangeAspect="1"/>
          </p:cNvSpPr>
          <p:nvPr/>
        </p:nvSpPr>
        <p:spPr>
          <a:xfrm>
            <a:off x="1228211" y="2890733"/>
            <a:ext cx="684000" cy="6840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a:t>大阪城港</a:t>
            </a:r>
          </a:p>
        </p:txBody>
      </p:sp>
      <p:sp>
        <p:nvSpPr>
          <p:cNvPr id="36" name="楕円 35"/>
          <p:cNvSpPr>
            <a:spLocks noChangeAspect="1"/>
          </p:cNvSpPr>
          <p:nvPr/>
        </p:nvSpPr>
        <p:spPr>
          <a:xfrm>
            <a:off x="433788" y="5332956"/>
            <a:ext cx="684000" cy="6840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a:t>大阪城</a:t>
            </a:r>
          </a:p>
        </p:txBody>
      </p:sp>
      <p:grpSp>
        <p:nvGrpSpPr>
          <p:cNvPr id="50" name="グループ化 49">
            <a:extLst>
              <a:ext uri="{FF2B5EF4-FFF2-40B4-BE49-F238E27FC236}">
                <a16:creationId xmlns:a16="http://schemas.microsoft.com/office/drawing/2014/main" id="{185E2AFE-4D22-420C-ACB9-3FFDC48237AE}"/>
              </a:ext>
            </a:extLst>
          </p:cNvPr>
          <p:cNvGrpSpPr/>
          <p:nvPr/>
        </p:nvGrpSpPr>
        <p:grpSpPr>
          <a:xfrm>
            <a:off x="5124096" y="3828229"/>
            <a:ext cx="194696" cy="999774"/>
            <a:chOff x="4398959" y="4608546"/>
            <a:chExt cx="194696" cy="999774"/>
          </a:xfrm>
        </p:grpSpPr>
        <p:cxnSp>
          <p:nvCxnSpPr>
            <p:cNvPr id="53" name="直線コネクタ 52">
              <a:extLst>
                <a:ext uri="{FF2B5EF4-FFF2-40B4-BE49-F238E27FC236}">
                  <a16:creationId xmlns:a16="http://schemas.microsoft.com/office/drawing/2014/main" id="{FB2ECE88-B070-4B5F-90B8-AD2A12D79000}"/>
                </a:ext>
              </a:extLst>
            </p:cNvPr>
            <p:cNvCxnSpPr>
              <a:cxnSpLocks/>
            </p:cNvCxnSpPr>
            <p:nvPr/>
          </p:nvCxnSpPr>
          <p:spPr>
            <a:xfrm>
              <a:off x="4398959" y="4608546"/>
              <a:ext cx="194696" cy="11897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4A906255-70E4-4016-88D5-2408FBAA50D2}"/>
                </a:ext>
              </a:extLst>
            </p:cNvPr>
            <p:cNvCxnSpPr>
              <a:cxnSpLocks/>
            </p:cNvCxnSpPr>
            <p:nvPr/>
          </p:nvCxnSpPr>
          <p:spPr>
            <a:xfrm>
              <a:off x="4593655" y="4727521"/>
              <a:ext cx="0" cy="77397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24A58889-6CD0-4B09-9C46-0E2C8659BE81}"/>
                </a:ext>
              </a:extLst>
            </p:cNvPr>
            <p:cNvCxnSpPr>
              <a:cxnSpLocks/>
            </p:cNvCxnSpPr>
            <p:nvPr/>
          </p:nvCxnSpPr>
          <p:spPr>
            <a:xfrm flipH="1">
              <a:off x="4417057" y="5501491"/>
              <a:ext cx="176598" cy="106829"/>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grpSp>
        <p:nvGrpSpPr>
          <p:cNvPr id="71" name="グループ化 70">
            <a:extLst>
              <a:ext uri="{FF2B5EF4-FFF2-40B4-BE49-F238E27FC236}">
                <a16:creationId xmlns:a16="http://schemas.microsoft.com/office/drawing/2014/main" id="{304FE296-0D03-43F1-AEC5-FC3A837D52EA}"/>
              </a:ext>
            </a:extLst>
          </p:cNvPr>
          <p:cNvGrpSpPr/>
          <p:nvPr/>
        </p:nvGrpSpPr>
        <p:grpSpPr>
          <a:xfrm rot="16200000">
            <a:off x="4510905" y="2423248"/>
            <a:ext cx="405292" cy="2141538"/>
            <a:chOff x="4188364" y="4608546"/>
            <a:chExt cx="405292" cy="2141538"/>
          </a:xfrm>
        </p:grpSpPr>
        <p:cxnSp>
          <p:nvCxnSpPr>
            <p:cNvPr id="72" name="直線コネクタ 71">
              <a:extLst>
                <a:ext uri="{FF2B5EF4-FFF2-40B4-BE49-F238E27FC236}">
                  <a16:creationId xmlns:a16="http://schemas.microsoft.com/office/drawing/2014/main" id="{EBCCCE60-8807-4F5E-95B2-167BF17CEC61}"/>
                </a:ext>
              </a:extLst>
            </p:cNvPr>
            <p:cNvCxnSpPr>
              <a:cxnSpLocks/>
            </p:cNvCxnSpPr>
            <p:nvPr/>
          </p:nvCxnSpPr>
          <p:spPr>
            <a:xfrm>
              <a:off x="4398959" y="4608546"/>
              <a:ext cx="194696" cy="11897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688DCEF0-BB93-442F-8740-21CAF83E1F5E}"/>
                </a:ext>
              </a:extLst>
            </p:cNvPr>
            <p:cNvCxnSpPr>
              <a:cxnSpLocks/>
            </p:cNvCxnSpPr>
            <p:nvPr/>
          </p:nvCxnSpPr>
          <p:spPr>
            <a:xfrm rot="5400000">
              <a:off x="3485743" y="5602011"/>
              <a:ext cx="1982401" cy="233424"/>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5" name="直線コネクタ 74">
              <a:extLst>
                <a:ext uri="{FF2B5EF4-FFF2-40B4-BE49-F238E27FC236}">
                  <a16:creationId xmlns:a16="http://schemas.microsoft.com/office/drawing/2014/main" id="{58C4AF5A-0B6A-4F94-A2EB-841A81F0DE36}"/>
                </a:ext>
              </a:extLst>
            </p:cNvPr>
            <p:cNvCxnSpPr>
              <a:cxnSpLocks/>
            </p:cNvCxnSpPr>
            <p:nvPr/>
          </p:nvCxnSpPr>
          <p:spPr>
            <a:xfrm rot="5400000">
              <a:off x="4249596" y="6646596"/>
              <a:ext cx="42256" cy="164719"/>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grpSp>
        <p:nvGrpSpPr>
          <p:cNvPr id="81" name="グループ化 80">
            <a:extLst>
              <a:ext uri="{FF2B5EF4-FFF2-40B4-BE49-F238E27FC236}">
                <a16:creationId xmlns:a16="http://schemas.microsoft.com/office/drawing/2014/main" id="{57362A61-1D60-4A94-836B-33391DBCF842}"/>
              </a:ext>
            </a:extLst>
          </p:cNvPr>
          <p:cNvGrpSpPr/>
          <p:nvPr/>
        </p:nvGrpSpPr>
        <p:grpSpPr>
          <a:xfrm rot="16200000">
            <a:off x="3046431" y="3833191"/>
            <a:ext cx="264673" cy="511914"/>
            <a:chOff x="4410191" y="4866642"/>
            <a:chExt cx="264673" cy="2232760"/>
          </a:xfrm>
        </p:grpSpPr>
        <p:cxnSp>
          <p:nvCxnSpPr>
            <p:cNvPr id="82" name="直線コネクタ 81">
              <a:extLst>
                <a:ext uri="{FF2B5EF4-FFF2-40B4-BE49-F238E27FC236}">
                  <a16:creationId xmlns:a16="http://schemas.microsoft.com/office/drawing/2014/main" id="{1FFACC0F-E771-48F6-8BA1-DB472A2E07ED}"/>
                </a:ext>
              </a:extLst>
            </p:cNvPr>
            <p:cNvCxnSpPr>
              <a:cxnSpLocks/>
            </p:cNvCxnSpPr>
            <p:nvPr/>
          </p:nvCxnSpPr>
          <p:spPr>
            <a:xfrm rot="5400000" flipV="1">
              <a:off x="4371926" y="4904907"/>
              <a:ext cx="290570" cy="21404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1EC64A72-165D-44AB-9C50-3EF5CAC9ECC4}"/>
                </a:ext>
              </a:extLst>
            </p:cNvPr>
            <p:cNvCxnSpPr>
              <a:cxnSpLocks/>
            </p:cNvCxnSpPr>
            <p:nvPr/>
          </p:nvCxnSpPr>
          <p:spPr>
            <a:xfrm rot="5400000" flipV="1">
              <a:off x="3905361" y="5862494"/>
              <a:ext cx="1482373" cy="56632"/>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85" name="直線コネクタ 84">
              <a:extLst>
                <a:ext uri="{FF2B5EF4-FFF2-40B4-BE49-F238E27FC236}">
                  <a16:creationId xmlns:a16="http://schemas.microsoft.com/office/drawing/2014/main" id="{D19F2661-CE17-4AD5-A8CE-2ACCDEC648CC}"/>
                </a:ext>
              </a:extLst>
            </p:cNvPr>
            <p:cNvCxnSpPr>
              <a:cxnSpLocks/>
            </p:cNvCxnSpPr>
            <p:nvPr/>
          </p:nvCxnSpPr>
          <p:spPr>
            <a:xfrm rot="5400000">
              <a:off x="4378043" y="6808431"/>
              <a:ext cx="467407" cy="11453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sp>
        <p:nvSpPr>
          <p:cNvPr id="61" name="正方形/長方形 60">
            <a:extLst>
              <a:ext uri="{FF2B5EF4-FFF2-40B4-BE49-F238E27FC236}">
                <a16:creationId xmlns:a16="http://schemas.microsoft.com/office/drawing/2014/main" id="{23A56C84-FCE3-4C6E-95E8-F1102C44D5F7}"/>
              </a:ext>
            </a:extLst>
          </p:cNvPr>
          <p:cNvSpPr/>
          <p:nvPr/>
        </p:nvSpPr>
        <p:spPr bwMode="gray">
          <a:xfrm>
            <a:off x="6402490" y="3231526"/>
            <a:ext cx="2416087" cy="420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水辺空間を生かし、にぎわい創出に資する歩行者空間の整備</a:t>
            </a:r>
          </a:p>
          <a:p>
            <a:pPr marL="88900" indent="-88900">
              <a:lnSpc>
                <a:spcPct val="120000"/>
              </a:lnSpc>
            </a:pPr>
            <a:endParaRPr kumimoji="1" lang="en-US" altLang="ja-JP" sz="1100" dirty="0">
              <a:solidFill>
                <a:schemeClr val="tx1"/>
              </a:solidFill>
            </a:endParaRPr>
          </a:p>
        </p:txBody>
      </p:sp>
      <p:sp>
        <p:nvSpPr>
          <p:cNvPr id="62" name="テキスト ボックス 61">
            <a:extLst>
              <a:ext uri="{FF2B5EF4-FFF2-40B4-BE49-F238E27FC236}">
                <a16:creationId xmlns:a16="http://schemas.microsoft.com/office/drawing/2014/main" id="{88DD26EA-4D7E-4D4F-AE03-7C1998AE3BFD}"/>
              </a:ext>
            </a:extLst>
          </p:cNvPr>
          <p:cNvSpPr txBox="1"/>
          <p:nvPr/>
        </p:nvSpPr>
        <p:spPr>
          <a:xfrm>
            <a:off x="6402491" y="2973201"/>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水辺の歩行者空間</a:t>
            </a:r>
          </a:p>
        </p:txBody>
      </p:sp>
      <p:cxnSp>
        <p:nvCxnSpPr>
          <p:cNvPr id="64" name="直線コネクタ 63">
            <a:extLst>
              <a:ext uri="{FF2B5EF4-FFF2-40B4-BE49-F238E27FC236}">
                <a16:creationId xmlns:a16="http://schemas.microsoft.com/office/drawing/2014/main" id="{5F0C1755-32BC-43E9-A07D-275CCDB3A858}"/>
              </a:ext>
            </a:extLst>
          </p:cNvPr>
          <p:cNvCxnSpPr>
            <a:cxnSpLocks/>
            <a:endCxn id="62" idx="1"/>
          </p:cNvCxnSpPr>
          <p:nvPr/>
        </p:nvCxnSpPr>
        <p:spPr>
          <a:xfrm flipV="1">
            <a:off x="5627124" y="3106793"/>
            <a:ext cx="775367" cy="39191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F13DB6BD-FB86-44AA-8254-46860949ECEA}"/>
              </a:ext>
            </a:extLst>
          </p:cNvPr>
          <p:cNvSpPr/>
          <p:nvPr/>
        </p:nvSpPr>
        <p:spPr bwMode="gray">
          <a:xfrm>
            <a:off x="6420386" y="3964845"/>
            <a:ext cx="2416087" cy="19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駅と一体となった歩行者空間の整備</a:t>
            </a:r>
          </a:p>
          <a:p>
            <a:pPr marL="88900" indent="-88900">
              <a:lnSpc>
                <a:spcPct val="120000"/>
              </a:lnSpc>
            </a:pPr>
            <a:endParaRPr kumimoji="1" lang="en-US" altLang="ja-JP" sz="1100" dirty="0">
              <a:solidFill>
                <a:schemeClr val="tx1"/>
              </a:solidFill>
            </a:endParaRPr>
          </a:p>
        </p:txBody>
      </p:sp>
      <p:sp>
        <p:nvSpPr>
          <p:cNvPr id="68" name="テキスト ボックス 67">
            <a:extLst>
              <a:ext uri="{FF2B5EF4-FFF2-40B4-BE49-F238E27FC236}">
                <a16:creationId xmlns:a16="http://schemas.microsoft.com/office/drawing/2014/main" id="{ECCD849D-A7C9-46A1-B352-5BDB0166A70C}"/>
              </a:ext>
            </a:extLst>
          </p:cNvPr>
          <p:cNvSpPr txBox="1"/>
          <p:nvPr/>
        </p:nvSpPr>
        <p:spPr>
          <a:xfrm>
            <a:off x="6420387" y="3698900"/>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駅前の歩行者空間</a:t>
            </a:r>
          </a:p>
        </p:txBody>
      </p:sp>
      <p:sp>
        <p:nvSpPr>
          <p:cNvPr id="69" name="正方形/長方形 68">
            <a:extLst>
              <a:ext uri="{FF2B5EF4-FFF2-40B4-BE49-F238E27FC236}">
                <a16:creationId xmlns:a16="http://schemas.microsoft.com/office/drawing/2014/main" id="{8740BF0B-2B69-4DBA-8FDC-72496986CE26}"/>
              </a:ext>
            </a:extLst>
          </p:cNvPr>
          <p:cNvSpPr/>
          <p:nvPr/>
        </p:nvSpPr>
        <p:spPr bwMode="gray">
          <a:xfrm>
            <a:off x="6420386" y="4548163"/>
            <a:ext cx="2416087" cy="429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新駅から大規模集客・交流施設、森之宮キャンパスに至るデッキの整備</a:t>
            </a:r>
            <a:endParaRPr kumimoji="1" lang="en-US" altLang="ja-JP" sz="1100" dirty="0">
              <a:solidFill>
                <a:schemeClr val="tx1"/>
              </a:solidFill>
            </a:endParaRPr>
          </a:p>
          <a:p>
            <a:pPr marL="88900" indent="-88900">
              <a:lnSpc>
                <a:spcPct val="120000"/>
              </a:lnSpc>
            </a:pPr>
            <a:endParaRPr kumimoji="1" lang="en-US" altLang="ja-JP" sz="1100" dirty="0">
              <a:solidFill>
                <a:schemeClr val="tx1"/>
              </a:solidFill>
            </a:endParaRPr>
          </a:p>
        </p:txBody>
      </p:sp>
      <p:sp>
        <p:nvSpPr>
          <p:cNvPr id="77" name="テキスト ボックス 76">
            <a:extLst>
              <a:ext uri="{FF2B5EF4-FFF2-40B4-BE49-F238E27FC236}">
                <a16:creationId xmlns:a16="http://schemas.microsoft.com/office/drawing/2014/main" id="{4EF01DAF-1CD5-47A9-B2D6-8B6863ABAE5C}"/>
              </a:ext>
            </a:extLst>
          </p:cNvPr>
          <p:cNvSpPr txBox="1"/>
          <p:nvPr/>
        </p:nvSpPr>
        <p:spPr>
          <a:xfrm>
            <a:off x="6415604" y="4221485"/>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新駅と大学を繋ぐ歩行者空間</a:t>
            </a:r>
          </a:p>
        </p:txBody>
      </p:sp>
      <p:sp>
        <p:nvSpPr>
          <p:cNvPr id="80" name="正方形/長方形 79">
            <a:extLst>
              <a:ext uri="{FF2B5EF4-FFF2-40B4-BE49-F238E27FC236}">
                <a16:creationId xmlns:a16="http://schemas.microsoft.com/office/drawing/2014/main" id="{009DA19C-781C-4069-B7DD-74EDC29DE3C6}"/>
              </a:ext>
            </a:extLst>
          </p:cNvPr>
          <p:cNvSpPr/>
          <p:nvPr/>
        </p:nvSpPr>
        <p:spPr bwMode="gray">
          <a:xfrm>
            <a:off x="345994" y="3840980"/>
            <a:ext cx="2157029" cy="464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a:lnSpc>
                <a:spcPct val="120000"/>
              </a:lnSpc>
            </a:pPr>
            <a:r>
              <a:rPr kumimoji="1" lang="en-US" altLang="ja-JP" sz="1100" dirty="0">
                <a:solidFill>
                  <a:schemeClr val="tx1"/>
                </a:solidFill>
              </a:rPr>
              <a:t>JR</a:t>
            </a:r>
            <a:r>
              <a:rPr kumimoji="1" lang="ja-JP" altLang="en-US" sz="1100" dirty="0">
                <a:solidFill>
                  <a:schemeClr val="tx1"/>
                </a:solidFill>
              </a:rPr>
              <a:t>大阪城公園駅とつなぎ、観光拠点をむすぶデッキの整備</a:t>
            </a:r>
          </a:p>
        </p:txBody>
      </p:sp>
      <p:sp>
        <p:nvSpPr>
          <p:cNvPr id="87" name="テキスト ボックス 86">
            <a:extLst>
              <a:ext uri="{FF2B5EF4-FFF2-40B4-BE49-F238E27FC236}">
                <a16:creationId xmlns:a16="http://schemas.microsoft.com/office/drawing/2014/main" id="{13E82DAB-5FB0-4F5E-A3E6-16FD237201B2}"/>
              </a:ext>
            </a:extLst>
          </p:cNvPr>
          <p:cNvSpPr txBox="1"/>
          <p:nvPr/>
        </p:nvSpPr>
        <p:spPr>
          <a:xfrm>
            <a:off x="345303" y="3601411"/>
            <a:ext cx="2151271"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大阪城公園接続デッキ</a:t>
            </a:r>
          </a:p>
        </p:txBody>
      </p:sp>
      <p:cxnSp>
        <p:nvCxnSpPr>
          <p:cNvPr id="88" name="直線コネクタ 87">
            <a:extLst>
              <a:ext uri="{FF2B5EF4-FFF2-40B4-BE49-F238E27FC236}">
                <a16:creationId xmlns:a16="http://schemas.microsoft.com/office/drawing/2014/main" id="{70F47D86-446C-4DED-A09D-FFCC73DBF5D0}"/>
              </a:ext>
            </a:extLst>
          </p:cNvPr>
          <p:cNvCxnSpPr>
            <a:cxnSpLocks/>
          </p:cNvCxnSpPr>
          <p:nvPr/>
        </p:nvCxnSpPr>
        <p:spPr>
          <a:xfrm flipH="1" flipV="1">
            <a:off x="2496574" y="3828229"/>
            <a:ext cx="491112" cy="20360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973427A2-FB82-49CF-BBEC-C476488C5B71}"/>
              </a:ext>
            </a:extLst>
          </p:cNvPr>
          <p:cNvCxnSpPr>
            <a:cxnSpLocks/>
            <a:endCxn id="91" idx="3"/>
          </p:cNvCxnSpPr>
          <p:nvPr/>
        </p:nvCxnSpPr>
        <p:spPr>
          <a:xfrm flipH="1">
            <a:off x="5588143" y="6089249"/>
            <a:ext cx="502777" cy="24927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E2B702C7-9511-492C-B107-5F838346AAAB}"/>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２）開発方針</a:t>
            </a:r>
          </a:p>
        </p:txBody>
      </p:sp>
      <p:sp>
        <p:nvSpPr>
          <p:cNvPr id="2" name="テキスト ボックス 1">
            <a:extLst>
              <a:ext uri="{FF2B5EF4-FFF2-40B4-BE49-F238E27FC236}">
                <a16:creationId xmlns:a16="http://schemas.microsoft.com/office/drawing/2014/main" id="{B7A98224-DB0E-3600-D04B-0E55D89ADE5B}"/>
              </a:ext>
            </a:extLst>
          </p:cNvPr>
          <p:cNvSpPr txBox="1"/>
          <p:nvPr/>
        </p:nvSpPr>
        <p:spPr>
          <a:xfrm>
            <a:off x="224701" y="540000"/>
            <a:ext cx="6191901" cy="338554"/>
          </a:xfrm>
          <a:prstGeom prst="rect">
            <a:avLst/>
          </a:prstGeom>
          <a:noFill/>
        </p:spPr>
        <p:txBody>
          <a:bodyPr wrap="square" rtlCol="0">
            <a:spAutoFit/>
          </a:bodyPr>
          <a:lstStyle/>
          <a:p>
            <a:r>
              <a:rPr kumimoji="1" lang="ja-JP" altLang="en-US" sz="1600" b="1" dirty="0"/>
              <a:t>② 基盤整備の方針（歩行者空間）　</a:t>
            </a:r>
            <a:endParaRPr kumimoji="1" lang="en-US" altLang="ja-JP" sz="1600" b="1" dirty="0">
              <a:latin typeface="游ゴシック" panose="020B0400000000000000" pitchFamily="50" charset="-128"/>
              <a:ea typeface="游ゴシック" panose="020B0400000000000000" pitchFamily="50" charset="-128"/>
            </a:endParaRPr>
          </a:p>
        </p:txBody>
      </p:sp>
      <p:sp>
        <p:nvSpPr>
          <p:cNvPr id="70" name="四角形: 角を丸くする 69">
            <a:extLst>
              <a:ext uri="{FF2B5EF4-FFF2-40B4-BE49-F238E27FC236}">
                <a16:creationId xmlns:a16="http://schemas.microsoft.com/office/drawing/2014/main" id="{F5A3B233-7F6C-4754-ACB0-8CB71AB762B0}"/>
              </a:ext>
            </a:extLst>
          </p:cNvPr>
          <p:cNvSpPr/>
          <p:nvPr/>
        </p:nvSpPr>
        <p:spPr>
          <a:xfrm>
            <a:off x="6133048" y="3880477"/>
            <a:ext cx="128441" cy="1567427"/>
          </a:xfrm>
          <a:prstGeom prst="roundRect">
            <a:avLst/>
          </a:prstGeom>
          <a:solidFill>
            <a:srgbClr val="FFC00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79" name="直線コネクタ 78">
            <a:extLst>
              <a:ext uri="{FF2B5EF4-FFF2-40B4-BE49-F238E27FC236}">
                <a16:creationId xmlns:a16="http://schemas.microsoft.com/office/drawing/2014/main" id="{41FB85BF-D62B-4CF9-AB98-448CB1DA81F0}"/>
              </a:ext>
            </a:extLst>
          </p:cNvPr>
          <p:cNvCxnSpPr>
            <a:cxnSpLocks/>
            <a:endCxn id="77" idx="1"/>
          </p:cNvCxnSpPr>
          <p:nvPr/>
        </p:nvCxnSpPr>
        <p:spPr>
          <a:xfrm flipV="1">
            <a:off x="5694194" y="4355077"/>
            <a:ext cx="721410" cy="84821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6" name="四角形: 角を丸くする 75">
            <a:extLst>
              <a:ext uri="{FF2B5EF4-FFF2-40B4-BE49-F238E27FC236}">
                <a16:creationId xmlns:a16="http://schemas.microsoft.com/office/drawing/2014/main" id="{75492D0D-0F85-4983-839A-436BD856695C}"/>
              </a:ext>
            </a:extLst>
          </p:cNvPr>
          <p:cNvSpPr/>
          <p:nvPr/>
        </p:nvSpPr>
        <p:spPr>
          <a:xfrm rot="5400000">
            <a:off x="7044089" y="4444973"/>
            <a:ext cx="128441" cy="1922539"/>
          </a:xfrm>
          <a:prstGeom prst="roundRect">
            <a:avLst/>
          </a:prstGeom>
          <a:solidFill>
            <a:srgbClr val="FFC00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78" name="直線コネクタ 77">
            <a:extLst>
              <a:ext uri="{FF2B5EF4-FFF2-40B4-BE49-F238E27FC236}">
                <a16:creationId xmlns:a16="http://schemas.microsoft.com/office/drawing/2014/main" id="{86EE8D55-038A-4AE3-AC2B-9341906A04CF}"/>
              </a:ext>
            </a:extLst>
          </p:cNvPr>
          <p:cNvCxnSpPr>
            <a:cxnSpLocks/>
            <a:endCxn id="68" idx="1"/>
          </p:cNvCxnSpPr>
          <p:nvPr/>
        </p:nvCxnSpPr>
        <p:spPr>
          <a:xfrm flipV="1">
            <a:off x="5318792" y="3832492"/>
            <a:ext cx="1101595" cy="569962"/>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1" name="正方形/長方形 90">
            <a:extLst>
              <a:ext uri="{FF2B5EF4-FFF2-40B4-BE49-F238E27FC236}">
                <a16:creationId xmlns:a16="http://schemas.microsoft.com/office/drawing/2014/main" id="{83A1FD1D-194F-49AD-AEED-DE8E888CFB49}"/>
              </a:ext>
            </a:extLst>
          </p:cNvPr>
          <p:cNvSpPr>
            <a:spLocks/>
          </p:cNvSpPr>
          <p:nvPr/>
        </p:nvSpPr>
        <p:spPr>
          <a:xfrm>
            <a:off x="4493292" y="6242142"/>
            <a:ext cx="1094851" cy="192765"/>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歩道の美装化</a:t>
            </a:r>
            <a:endParaRPr lang="ja-JP" sz="1200"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2" name="正方形/長方形 91">
            <a:extLst>
              <a:ext uri="{FF2B5EF4-FFF2-40B4-BE49-F238E27FC236}">
                <a16:creationId xmlns:a16="http://schemas.microsoft.com/office/drawing/2014/main" id="{19DAACD2-6316-4E08-9E5C-9FFB13C044C5}"/>
              </a:ext>
            </a:extLst>
          </p:cNvPr>
          <p:cNvSpPr>
            <a:spLocks/>
          </p:cNvSpPr>
          <p:nvPr/>
        </p:nvSpPr>
        <p:spPr>
          <a:xfrm>
            <a:off x="6636106" y="5151360"/>
            <a:ext cx="1152775" cy="192765"/>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外周塀の美装化</a:t>
            </a:r>
            <a:endParaRPr lang="ja-JP" sz="1200"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93" name="直線コネクタ 92">
            <a:extLst>
              <a:ext uri="{FF2B5EF4-FFF2-40B4-BE49-F238E27FC236}">
                <a16:creationId xmlns:a16="http://schemas.microsoft.com/office/drawing/2014/main" id="{D1ABB3B7-9387-4012-A14A-F9C859874E0A}"/>
              </a:ext>
            </a:extLst>
          </p:cNvPr>
          <p:cNvCxnSpPr>
            <a:cxnSpLocks/>
            <a:endCxn id="92" idx="1"/>
          </p:cNvCxnSpPr>
          <p:nvPr/>
        </p:nvCxnSpPr>
        <p:spPr>
          <a:xfrm>
            <a:off x="6202775" y="5017434"/>
            <a:ext cx="433331" cy="230309"/>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C33DEC1B-62C8-49C1-A8F6-F0B0B1C1AD71}"/>
              </a:ext>
            </a:extLst>
          </p:cNvPr>
          <p:cNvCxnSpPr>
            <a:cxnSpLocks/>
            <a:endCxn id="91" idx="3"/>
          </p:cNvCxnSpPr>
          <p:nvPr/>
        </p:nvCxnSpPr>
        <p:spPr>
          <a:xfrm flipH="1" flipV="1">
            <a:off x="5588143" y="6338525"/>
            <a:ext cx="281797" cy="10415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83" name="楕円 82">
            <a:extLst>
              <a:ext uri="{FF2B5EF4-FFF2-40B4-BE49-F238E27FC236}">
                <a16:creationId xmlns:a16="http://schemas.microsoft.com/office/drawing/2014/main" id="{3CA95BE5-286A-4CF7-973A-4516ABAD05EA}"/>
              </a:ext>
            </a:extLst>
          </p:cNvPr>
          <p:cNvSpPr>
            <a:spLocks noChangeAspect="1"/>
          </p:cNvSpPr>
          <p:nvPr/>
        </p:nvSpPr>
        <p:spPr>
          <a:xfrm>
            <a:off x="5333012" y="4284498"/>
            <a:ext cx="617700" cy="6177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駅前</a:t>
            </a:r>
            <a:endParaRPr kumimoji="1" lang="en-US" altLang="ja-JP" sz="1100" dirty="0"/>
          </a:p>
          <a:p>
            <a:pPr algn="ctr">
              <a:lnSpc>
                <a:spcPts val="1200"/>
              </a:lnSpc>
            </a:pPr>
            <a:r>
              <a:rPr kumimoji="1" lang="ja-JP" altLang="en-US" sz="1100" dirty="0"/>
              <a:t>空間</a:t>
            </a:r>
          </a:p>
        </p:txBody>
      </p:sp>
    </p:spTree>
    <p:extLst>
      <p:ext uri="{BB962C8B-B14F-4D97-AF65-F5344CB8AC3E}">
        <p14:creationId xmlns:p14="http://schemas.microsoft.com/office/powerpoint/2010/main" val="166725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スライド番号プレースホルダー 1376">
            <a:extLst>
              <a:ext uri="{FF2B5EF4-FFF2-40B4-BE49-F238E27FC236}">
                <a16:creationId xmlns:a16="http://schemas.microsoft.com/office/drawing/2014/main" id="{D61B50E4-5A0E-C29D-B1F3-89779705A1F1}"/>
              </a:ext>
            </a:extLst>
          </p:cNvPr>
          <p:cNvSpPr>
            <a:spLocks noGrp="1"/>
          </p:cNvSpPr>
          <p:nvPr>
            <p:ph type="sldNum" sz="quarter" idx="12"/>
          </p:nvPr>
        </p:nvSpPr>
        <p:spPr/>
        <p:txBody>
          <a:bodyPr/>
          <a:lstStyle/>
          <a:p>
            <a:fld id="{311E3985-B3EA-4398-A6FF-CD01F1CD0B75}" type="slidenum">
              <a:rPr kumimoji="1" lang="ja-JP" altLang="en-US" smtClean="0"/>
              <a:pPr/>
              <a:t>6</a:t>
            </a:fld>
            <a:endParaRPr kumimoji="1" lang="ja-JP" altLang="en-US" dirty="0"/>
          </a:p>
        </p:txBody>
      </p:sp>
      <p:cxnSp>
        <p:nvCxnSpPr>
          <p:cNvPr id="2" name="直線コネクタ 1">
            <a:extLst>
              <a:ext uri="{FF2B5EF4-FFF2-40B4-BE49-F238E27FC236}">
                <a16:creationId xmlns:a16="http://schemas.microsoft.com/office/drawing/2014/main" id="{A73E9244-1641-CDDF-68E8-20470B60D071}"/>
              </a:ext>
            </a:extLst>
          </p:cNvPr>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14D0405-912E-A59F-40D6-FDD78FD4C7F8}"/>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２）開発方針</a:t>
            </a:r>
          </a:p>
        </p:txBody>
      </p:sp>
      <p:sp>
        <p:nvSpPr>
          <p:cNvPr id="60" name="テキスト ボックス 59">
            <a:extLst>
              <a:ext uri="{FF2B5EF4-FFF2-40B4-BE49-F238E27FC236}">
                <a16:creationId xmlns:a16="http://schemas.microsoft.com/office/drawing/2014/main" id="{F920A3F0-3E0F-4561-A52D-36E05BDF5AB2}"/>
              </a:ext>
            </a:extLst>
          </p:cNvPr>
          <p:cNvSpPr txBox="1"/>
          <p:nvPr/>
        </p:nvSpPr>
        <p:spPr>
          <a:xfrm>
            <a:off x="443484" y="1608507"/>
            <a:ext cx="2818038" cy="307777"/>
          </a:xfrm>
          <a:prstGeom prst="rect">
            <a:avLst/>
          </a:prstGeom>
          <a:noFill/>
        </p:spPr>
        <p:txBody>
          <a:bodyPr wrap="square" rtlCol="0">
            <a:spAutoFit/>
          </a:bodyPr>
          <a:lstStyle/>
          <a:p>
            <a:r>
              <a:rPr kumimoji="1" lang="ja-JP" altLang="en-US" sz="1400" b="1" dirty="0"/>
              <a:t> </a:t>
            </a:r>
            <a:r>
              <a:rPr kumimoji="1" lang="en-US" altLang="ja-JP" sz="1400" b="1" dirty="0"/>
              <a:t>1.5</a:t>
            </a:r>
            <a:r>
              <a:rPr kumimoji="1" lang="ja-JP" altLang="en-US" sz="1400" b="1" dirty="0"/>
              <a:t>期開発の想定スケジュール</a:t>
            </a:r>
          </a:p>
        </p:txBody>
      </p:sp>
      <p:sp>
        <p:nvSpPr>
          <p:cNvPr id="10" name="正方形/長方形 9">
            <a:extLst>
              <a:ext uri="{FF2B5EF4-FFF2-40B4-BE49-F238E27FC236}">
                <a16:creationId xmlns:a16="http://schemas.microsoft.com/office/drawing/2014/main" id="{FDAEFEC8-86E5-4F34-8E47-85B262D5949C}"/>
              </a:ext>
            </a:extLst>
          </p:cNvPr>
          <p:cNvSpPr/>
          <p:nvPr/>
        </p:nvSpPr>
        <p:spPr>
          <a:xfrm>
            <a:off x="127000" y="540000"/>
            <a:ext cx="2077813" cy="338554"/>
          </a:xfrm>
          <a:prstGeom prst="rect">
            <a:avLst/>
          </a:prstGeom>
        </p:spPr>
        <p:txBody>
          <a:bodyPr wrap="none">
            <a:spAutoFit/>
          </a:bodyPr>
          <a:lstStyle/>
          <a:p>
            <a:r>
              <a:rPr kumimoji="1" lang="ja-JP" altLang="en-US" sz="1600" b="1" dirty="0"/>
              <a:t>③ </a:t>
            </a:r>
            <a:r>
              <a:rPr kumimoji="1" lang="ja-JP" altLang="en-US" sz="1600" b="1" dirty="0">
                <a:latin typeface="游ゴシック" panose="020B0400000000000000" pitchFamily="50" charset="-128"/>
              </a:rPr>
              <a:t>想定スケジュール</a:t>
            </a:r>
            <a:endParaRPr lang="ja-JP" altLang="en-US" sz="1600" dirty="0"/>
          </a:p>
        </p:txBody>
      </p:sp>
      <p:sp>
        <p:nvSpPr>
          <p:cNvPr id="9" name="角丸四角形 395">
            <a:extLst>
              <a:ext uri="{FF2B5EF4-FFF2-40B4-BE49-F238E27FC236}">
                <a16:creationId xmlns:a16="http://schemas.microsoft.com/office/drawing/2014/main" id="{DEF79037-FA86-409B-8C43-66BFB722351D}"/>
              </a:ext>
            </a:extLst>
          </p:cNvPr>
          <p:cNvSpPr/>
          <p:nvPr/>
        </p:nvSpPr>
        <p:spPr>
          <a:xfrm>
            <a:off x="305258" y="977027"/>
            <a:ext cx="8686800" cy="559806"/>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buFont typeface="Wingdings" panose="05000000000000000000" pitchFamily="2" charset="2"/>
              <a:buChar char="l"/>
            </a:pPr>
            <a:r>
              <a:rPr kumimoji="1" lang="en-US" altLang="ja-JP" sz="1400" dirty="0">
                <a:solidFill>
                  <a:schemeClr val="tx1"/>
                </a:solidFill>
                <a:latin typeface="+mn-ea"/>
              </a:rPr>
              <a:t>2023</a:t>
            </a:r>
            <a:r>
              <a:rPr kumimoji="1" lang="ja-JP" altLang="en-US" sz="1400" dirty="0">
                <a:solidFill>
                  <a:schemeClr val="tx1"/>
                </a:solidFill>
                <a:latin typeface="+mn-ea"/>
              </a:rPr>
              <a:t>年度内の新駅に係る都市計画手続きの着手や、</a:t>
            </a:r>
            <a:r>
              <a:rPr kumimoji="1" lang="en-US" altLang="ja-JP" sz="1400" dirty="0">
                <a:solidFill>
                  <a:schemeClr val="tx1"/>
                </a:solidFill>
                <a:latin typeface="+mn-ea"/>
              </a:rPr>
              <a:t>2024</a:t>
            </a:r>
            <a:r>
              <a:rPr kumimoji="1" lang="ja-JP" altLang="en-US" sz="1400" dirty="0">
                <a:solidFill>
                  <a:schemeClr val="tx1"/>
                </a:solidFill>
                <a:latin typeface="+mn-ea"/>
              </a:rPr>
              <a:t>年度の事業者公募など、必要な手続きを進め、１</a:t>
            </a:r>
            <a:r>
              <a:rPr kumimoji="1" lang="en-US" altLang="ja-JP" sz="1400" dirty="0">
                <a:solidFill>
                  <a:schemeClr val="tx1"/>
                </a:solidFill>
                <a:latin typeface="+mn-ea"/>
              </a:rPr>
              <a:t>.</a:t>
            </a:r>
            <a:r>
              <a:rPr kumimoji="1" lang="ja-JP" altLang="en-US" sz="1400" dirty="0">
                <a:solidFill>
                  <a:schemeClr val="tx1"/>
                </a:solidFill>
                <a:latin typeface="+mn-ea"/>
              </a:rPr>
              <a:t>５期開発の</a:t>
            </a:r>
            <a:r>
              <a:rPr kumimoji="1" lang="en-US" altLang="ja-JP" sz="1400" dirty="0">
                <a:solidFill>
                  <a:schemeClr val="tx1"/>
                </a:solidFill>
                <a:latin typeface="+mn-ea"/>
              </a:rPr>
              <a:t>2028</a:t>
            </a:r>
            <a:r>
              <a:rPr kumimoji="1" lang="ja-JP" altLang="en-US" sz="1400" dirty="0">
                <a:solidFill>
                  <a:schemeClr val="tx1"/>
                </a:solidFill>
                <a:latin typeface="+mn-ea"/>
              </a:rPr>
              <a:t>年春からのまちびらきをめざす。</a:t>
            </a:r>
          </a:p>
        </p:txBody>
      </p:sp>
      <p:graphicFrame>
        <p:nvGraphicFramePr>
          <p:cNvPr id="11" name="表 10"/>
          <p:cNvGraphicFramePr>
            <a:graphicFrameLocks noGrp="1"/>
          </p:cNvGraphicFramePr>
          <p:nvPr>
            <p:extLst>
              <p:ext uri="{D42A27DB-BD31-4B8C-83A1-F6EECF244321}">
                <p14:modId xmlns:p14="http://schemas.microsoft.com/office/powerpoint/2010/main" val="3438712929"/>
              </p:ext>
            </p:extLst>
          </p:nvPr>
        </p:nvGraphicFramePr>
        <p:xfrm>
          <a:off x="590550" y="1898520"/>
          <a:ext cx="7791449" cy="1824885"/>
        </p:xfrm>
        <a:graphic>
          <a:graphicData uri="http://schemas.openxmlformats.org/drawingml/2006/table">
            <a:tbl>
              <a:tblPr firstRow="1" firstCol="1">
                <a:tableStyleId>{F5AB1C69-6EDB-4FF4-983F-18BD219EF322}</a:tableStyleId>
              </a:tblPr>
              <a:tblGrid>
                <a:gridCol w="1660133">
                  <a:extLst>
                    <a:ext uri="{9D8B030D-6E8A-4147-A177-3AD203B41FA5}">
                      <a16:colId xmlns:a16="http://schemas.microsoft.com/office/drawing/2014/main" val="2591123522"/>
                    </a:ext>
                  </a:extLst>
                </a:gridCol>
                <a:gridCol w="1021886">
                  <a:extLst>
                    <a:ext uri="{9D8B030D-6E8A-4147-A177-3AD203B41FA5}">
                      <a16:colId xmlns:a16="http://schemas.microsoft.com/office/drawing/2014/main" val="1870388361"/>
                    </a:ext>
                  </a:extLst>
                </a:gridCol>
                <a:gridCol w="1021886">
                  <a:extLst>
                    <a:ext uri="{9D8B030D-6E8A-4147-A177-3AD203B41FA5}">
                      <a16:colId xmlns:a16="http://schemas.microsoft.com/office/drawing/2014/main" val="402830354"/>
                    </a:ext>
                  </a:extLst>
                </a:gridCol>
                <a:gridCol w="1021886">
                  <a:extLst>
                    <a:ext uri="{9D8B030D-6E8A-4147-A177-3AD203B41FA5}">
                      <a16:colId xmlns:a16="http://schemas.microsoft.com/office/drawing/2014/main" val="4061490961"/>
                    </a:ext>
                  </a:extLst>
                </a:gridCol>
                <a:gridCol w="1021886">
                  <a:extLst>
                    <a:ext uri="{9D8B030D-6E8A-4147-A177-3AD203B41FA5}">
                      <a16:colId xmlns:a16="http://schemas.microsoft.com/office/drawing/2014/main" val="1429468324"/>
                    </a:ext>
                  </a:extLst>
                </a:gridCol>
                <a:gridCol w="1021886">
                  <a:extLst>
                    <a:ext uri="{9D8B030D-6E8A-4147-A177-3AD203B41FA5}">
                      <a16:colId xmlns:a16="http://schemas.microsoft.com/office/drawing/2014/main" val="2584197475"/>
                    </a:ext>
                  </a:extLst>
                </a:gridCol>
                <a:gridCol w="1021886">
                  <a:extLst>
                    <a:ext uri="{9D8B030D-6E8A-4147-A177-3AD203B41FA5}">
                      <a16:colId xmlns:a16="http://schemas.microsoft.com/office/drawing/2014/main" val="531104802"/>
                    </a:ext>
                  </a:extLst>
                </a:gridCol>
              </a:tblGrid>
              <a:tr h="205258">
                <a:tc>
                  <a:txBody>
                    <a:bodyPr/>
                    <a:lstStyle/>
                    <a:p>
                      <a:pPr algn="ct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年　度</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algn="ctr"/>
                      <a:r>
                        <a:rPr kumimoji="1" lang="en-US" altLang="ja-JP" sz="1100" b="0" kern="1200" spc="-150" dirty="0">
                          <a:solidFill>
                            <a:schemeClr val="tx1"/>
                          </a:solidFill>
                          <a:latin typeface="BIZ UDPゴシック" panose="020B0400000000000000" pitchFamily="50" charset="-128"/>
                          <a:ea typeface="BIZ UDPゴシック" panose="020B0400000000000000" pitchFamily="50" charset="-128"/>
                          <a:cs typeface="+mn-cs"/>
                        </a:rPr>
                        <a:t>2023(R5)</a:t>
                      </a:r>
                      <a:endParaRPr kumimoji="1" lang="ja-JP" altLang="en-US" sz="1100" b="0" kern="1200" spc="-15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2024(R6)</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2025(R7)</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2026(R8)</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2027(R9)</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2028(R10)</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extLst>
                  <a:ext uri="{0D108BD9-81ED-4DB2-BD59-A6C34878D82A}">
                    <a16:rowId xmlns:a16="http://schemas.microsoft.com/office/drawing/2014/main" val="378408190"/>
                  </a:ext>
                </a:extLst>
              </a:tr>
              <a:tr h="360000">
                <a:tc>
                  <a:txBody>
                    <a:bodyPr/>
                    <a:lstStyle/>
                    <a:p>
                      <a:pPr algn="ctr">
                        <a:lnSpc>
                          <a:spcPct val="100000"/>
                        </a:lnSpc>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新　駅</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88401328"/>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駅ビル</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67965282"/>
                  </a:ext>
                </a:extLst>
              </a:tr>
              <a:tr h="360000">
                <a:tc>
                  <a:txBody>
                    <a:bodyPr/>
                    <a:lstStyle/>
                    <a:p>
                      <a:pPr algn="ctr">
                        <a:lnSpc>
                          <a:spcPct val="100000"/>
                        </a:lnSpc>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森之宮キャンパス（</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1.5</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期）</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lnSpc>
                          <a:spcPct val="100000"/>
                        </a:lnSpc>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大規模集客・交流施設等</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59040144"/>
                  </a:ext>
                </a:extLst>
              </a:tr>
              <a:tr h="488147">
                <a:tc>
                  <a:txBody>
                    <a:bodyPr/>
                    <a:lstStyle/>
                    <a:p>
                      <a:pPr algn="ctr">
                        <a:lnSpc>
                          <a:spcPts val="900"/>
                        </a:lnSpc>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歩行者空間</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（大阪城公園接続デッキ、</a:t>
                      </a:r>
                      <a:endPar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民間開発地内の通路など）</a:t>
                      </a:r>
                      <a:endPar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360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75042332"/>
                  </a:ext>
                </a:extLst>
              </a:tr>
            </a:tbl>
          </a:graphicData>
        </a:graphic>
      </p:graphicFrame>
      <p:sp>
        <p:nvSpPr>
          <p:cNvPr id="15" name="角丸四角形 14"/>
          <p:cNvSpPr/>
          <p:nvPr/>
        </p:nvSpPr>
        <p:spPr>
          <a:xfrm>
            <a:off x="7454900" y="2237769"/>
            <a:ext cx="488950" cy="1419770"/>
          </a:xfrm>
          <a:prstGeom prst="roundRect">
            <a:avLst>
              <a:gd name="adj" fmla="val 23538"/>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vert="eaVert" wrap="none" lIns="0" rIns="0" rtlCol="0" anchor="ctr"/>
          <a:lstStyle/>
          <a:p>
            <a:pPr algn="ctr"/>
            <a:r>
              <a:rPr lang="ja-JP" altLang="en-US" sz="1000" dirty="0">
                <a:latin typeface="BIZ UDPゴシック" panose="020B0400000000000000" pitchFamily="50" charset="-128"/>
                <a:ea typeface="BIZ UDPゴシック" panose="020B0400000000000000" pitchFamily="50" charset="-128"/>
              </a:rPr>
              <a:t>まちびらき</a:t>
            </a:r>
          </a:p>
        </p:txBody>
      </p:sp>
      <p:sp>
        <p:nvSpPr>
          <p:cNvPr id="18" name="正方形/長方形 17">
            <a:extLst>
              <a:ext uri="{FF2B5EF4-FFF2-40B4-BE49-F238E27FC236}">
                <a16:creationId xmlns:a16="http://schemas.microsoft.com/office/drawing/2014/main" id="{74D3AC3C-6861-4ECA-9919-BEE99D3F95CD}"/>
              </a:ext>
            </a:extLst>
          </p:cNvPr>
          <p:cNvSpPr/>
          <p:nvPr/>
        </p:nvSpPr>
        <p:spPr>
          <a:xfrm>
            <a:off x="4762500" y="3011057"/>
            <a:ext cx="1595257" cy="14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100"/>
              </a:lnSpc>
            </a:pPr>
            <a:r>
              <a:rPr lang="ja-JP" altLang="en-US" sz="1000" dirty="0">
                <a:solidFill>
                  <a:schemeClr val="tx1"/>
                </a:solidFill>
                <a:latin typeface="+mn-ea"/>
              </a:rPr>
              <a:t>▼大学１期キャンパス開設</a:t>
            </a:r>
            <a:endParaRPr lang="en-US" altLang="ja-JP" sz="1000" dirty="0">
              <a:solidFill>
                <a:schemeClr val="tx1"/>
              </a:solidFill>
              <a:latin typeface="+mn-ea"/>
            </a:endParaRPr>
          </a:p>
        </p:txBody>
      </p:sp>
      <p:sp>
        <p:nvSpPr>
          <p:cNvPr id="34" name="テキスト ボックス 33">
            <a:extLst>
              <a:ext uri="{FF2B5EF4-FFF2-40B4-BE49-F238E27FC236}">
                <a16:creationId xmlns:a16="http://schemas.microsoft.com/office/drawing/2014/main" id="{F920A3F0-3E0F-4561-A52D-36E05BDF5AB2}"/>
              </a:ext>
            </a:extLst>
          </p:cNvPr>
          <p:cNvSpPr txBox="1"/>
          <p:nvPr/>
        </p:nvSpPr>
        <p:spPr>
          <a:xfrm>
            <a:off x="263322" y="4027161"/>
            <a:ext cx="8498244" cy="276999"/>
          </a:xfrm>
          <a:prstGeom prst="rect">
            <a:avLst/>
          </a:prstGeom>
          <a:noFill/>
        </p:spPr>
        <p:txBody>
          <a:bodyPr wrap="square" rtlCol="0">
            <a:spAutoFit/>
          </a:bodyPr>
          <a:lstStyle/>
          <a:p>
            <a:r>
              <a:rPr kumimoji="1" lang="ja-JP" altLang="en-US" sz="1200" dirty="0"/>
              <a:t>参考）地区全体の想定スケジュール（</a:t>
            </a:r>
            <a:r>
              <a:rPr kumimoji="1" lang="ja-JP" altLang="en-US" sz="900" dirty="0"/>
              <a:t>「第４回大阪城東部地区まちづくり検討会</a:t>
            </a:r>
            <a:r>
              <a:rPr kumimoji="1" lang="ja-JP" altLang="en-US" sz="900" dirty="0">
                <a:latin typeface="+mn-ea"/>
              </a:rPr>
              <a:t>（</a:t>
            </a:r>
            <a:r>
              <a:rPr kumimoji="1" lang="en-US" altLang="ja-JP" sz="900" dirty="0">
                <a:latin typeface="+mn-ea"/>
              </a:rPr>
              <a:t>R4.12.26</a:t>
            </a:r>
            <a:r>
              <a:rPr kumimoji="1" lang="ja-JP" altLang="en-US" sz="900" dirty="0">
                <a:latin typeface="+mn-ea"/>
              </a:rPr>
              <a:t>）</a:t>
            </a:r>
            <a:r>
              <a:rPr kumimoji="1" lang="ja-JP" altLang="en-US" sz="900" dirty="0"/>
              <a:t>」資料より）</a:t>
            </a:r>
            <a:endParaRPr kumimoji="1" lang="ja-JP" altLang="en-US" sz="1200" dirty="0"/>
          </a:p>
        </p:txBody>
      </p:sp>
      <p:sp>
        <p:nvSpPr>
          <p:cNvPr id="39" name="右矢印 38"/>
          <p:cNvSpPr/>
          <p:nvPr/>
        </p:nvSpPr>
        <p:spPr>
          <a:xfrm>
            <a:off x="3048000" y="2187224"/>
            <a:ext cx="936626"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都市計画等手続</a:t>
            </a:r>
          </a:p>
        </p:txBody>
      </p:sp>
      <p:sp>
        <p:nvSpPr>
          <p:cNvPr id="41" name="右矢印 40"/>
          <p:cNvSpPr/>
          <p:nvPr/>
        </p:nvSpPr>
        <p:spPr>
          <a:xfrm>
            <a:off x="3984625" y="2196140"/>
            <a:ext cx="3470275"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許認可・設計・工事等</a:t>
            </a:r>
          </a:p>
        </p:txBody>
      </p:sp>
      <p:sp>
        <p:nvSpPr>
          <p:cNvPr id="42" name="右矢印 41"/>
          <p:cNvSpPr/>
          <p:nvPr/>
        </p:nvSpPr>
        <p:spPr>
          <a:xfrm>
            <a:off x="3494168" y="2921406"/>
            <a:ext cx="765014"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事業者公募等</a:t>
            </a:r>
          </a:p>
        </p:txBody>
      </p:sp>
      <p:sp>
        <p:nvSpPr>
          <p:cNvPr id="43" name="右矢印 42"/>
          <p:cNvSpPr/>
          <p:nvPr/>
        </p:nvSpPr>
        <p:spPr>
          <a:xfrm>
            <a:off x="4309188" y="2724959"/>
            <a:ext cx="3145711"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都市計画手続、許認可・設計・工事等</a:t>
            </a:r>
          </a:p>
        </p:txBody>
      </p:sp>
      <p:sp>
        <p:nvSpPr>
          <p:cNvPr id="44" name="正方形/長方形 43">
            <a:extLst>
              <a:ext uri="{FF2B5EF4-FFF2-40B4-BE49-F238E27FC236}">
                <a16:creationId xmlns:a16="http://schemas.microsoft.com/office/drawing/2014/main" id="{74D3AC3C-6861-4ECA-9919-BEE99D3F95CD}"/>
              </a:ext>
            </a:extLst>
          </p:cNvPr>
          <p:cNvSpPr/>
          <p:nvPr/>
        </p:nvSpPr>
        <p:spPr>
          <a:xfrm>
            <a:off x="3208659" y="3756314"/>
            <a:ext cx="5219378" cy="232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r" defTabSz="457200">
              <a:lnSpc>
                <a:spcPts val="1100"/>
              </a:lnSpc>
            </a:pPr>
            <a:r>
              <a:rPr lang="en-US" altLang="ja-JP" sz="1000" dirty="0">
                <a:solidFill>
                  <a:schemeClr val="tx1"/>
                </a:solidFill>
                <a:latin typeface="+mn-ea"/>
              </a:rPr>
              <a:t>※</a:t>
            </a:r>
            <a:r>
              <a:rPr lang="ja-JP" altLang="en-US" sz="1000" dirty="0">
                <a:solidFill>
                  <a:schemeClr val="tx1"/>
                </a:solidFill>
                <a:latin typeface="+mn-ea"/>
              </a:rPr>
              <a:t>土地の状況や工事の調整などによりスケジュールが前後する可能性があります。</a:t>
            </a:r>
            <a:endParaRPr lang="en-US" altLang="ja-JP" sz="1000" dirty="0">
              <a:solidFill>
                <a:schemeClr val="tx1"/>
              </a:solidFill>
              <a:latin typeface="+mn-ea"/>
            </a:endParaRPr>
          </a:p>
        </p:txBody>
      </p:sp>
      <p:pic>
        <p:nvPicPr>
          <p:cNvPr id="19" name="図 18">
            <a:extLst>
              <a:ext uri="{FF2B5EF4-FFF2-40B4-BE49-F238E27FC236}">
                <a16:creationId xmlns:a16="http://schemas.microsoft.com/office/drawing/2014/main" id="{9F8FE2A0-F271-46EF-8222-5D4CD96536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722" y="4250925"/>
            <a:ext cx="1883661" cy="2802389"/>
          </a:xfrm>
          <a:prstGeom prst="rect">
            <a:avLst/>
          </a:prstGeom>
        </p:spPr>
      </p:pic>
      <p:sp>
        <p:nvSpPr>
          <p:cNvPr id="20" name="右矢印 42">
            <a:extLst>
              <a:ext uri="{FF2B5EF4-FFF2-40B4-BE49-F238E27FC236}">
                <a16:creationId xmlns:a16="http://schemas.microsoft.com/office/drawing/2014/main" id="{BDF8B79B-64B7-494B-94A3-6697480B4F16}"/>
              </a:ext>
            </a:extLst>
          </p:cNvPr>
          <p:cNvSpPr/>
          <p:nvPr/>
        </p:nvSpPr>
        <p:spPr>
          <a:xfrm>
            <a:off x="8339930" y="2637104"/>
            <a:ext cx="176214" cy="515851"/>
          </a:xfrm>
          <a:prstGeom prst="rightArrow">
            <a:avLst>
              <a:gd name="adj1" fmla="val 100000"/>
              <a:gd name="adj2" fmla="val 100662"/>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3" name="正方形/長方形 2">
            <a:extLst>
              <a:ext uri="{FF2B5EF4-FFF2-40B4-BE49-F238E27FC236}">
                <a16:creationId xmlns:a16="http://schemas.microsoft.com/office/drawing/2014/main" id="{40D31A45-D06D-449B-A469-EEAFB7EF1A7F}"/>
              </a:ext>
            </a:extLst>
          </p:cNvPr>
          <p:cNvSpPr/>
          <p:nvPr/>
        </p:nvSpPr>
        <p:spPr>
          <a:xfrm>
            <a:off x="7993857" y="2648928"/>
            <a:ext cx="97632" cy="497640"/>
          </a:xfrm>
          <a:prstGeom prst="rect">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2F3DD395-7CB9-4153-8B82-AB4C70D86C51}"/>
              </a:ext>
            </a:extLst>
          </p:cNvPr>
          <p:cNvSpPr/>
          <p:nvPr/>
        </p:nvSpPr>
        <p:spPr>
          <a:xfrm>
            <a:off x="8166893" y="2655315"/>
            <a:ext cx="97632" cy="497640"/>
          </a:xfrm>
          <a:prstGeom prst="rect">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22" name="右矢印 42">
            <a:extLst>
              <a:ext uri="{FF2B5EF4-FFF2-40B4-BE49-F238E27FC236}">
                <a16:creationId xmlns:a16="http://schemas.microsoft.com/office/drawing/2014/main" id="{A7447140-4915-4D4A-97CA-9997E35E9ABE}"/>
              </a:ext>
            </a:extLst>
          </p:cNvPr>
          <p:cNvSpPr/>
          <p:nvPr/>
        </p:nvSpPr>
        <p:spPr>
          <a:xfrm>
            <a:off x="3261522" y="3384911"/>
            <a:ext cx="4193378"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設計・工事等</a:t>
            </a:r>
          </a:p>
        </p:txBody>
      </p:sp>
      <p:pic>
        <p:nvPicPr>
          <p:cNvPr id="4" name="図 3">
            <a:extLst>
              <a:ext uri="{FF2B5EF4-FFF2-40B4-BE49-F238E27FC236}">
                <a16:creationId xmlns:a16="http://schemas.microsoft.com/office/drawing/2014/main" id="{2A5A51AE-1BC6-45D1-A333-05A25FA6ADB9}"/>
              </a:ext>
            </a:extLst>
          </p:cNvPr>
          <p:cNvPicPr>
            <a:picLocks noChangeAspect="1"/>
          </p:cNvPicPr>
          <p:nvPr/>
        </p:nvPicPr>
        <p:blipFill>
          <a:blip r:embed="rId3"/>
          <a:stretch>
            <a:fillRect/>
          </a:stretch>
        </p:blipFill>
        <p:spPr>
          <a:xfrm>
            <a:off x="2437755" y="4428050"/>
            <a:ext cx="6761186" cy="2311332"/>
          </a:xfrm>
          <a:prstGeom prst="rect">
            <a:avLst/>
          </a:prstGeom>
        </p:spPr>
      </p:pic>
      <p:sp>
        <p:nvSpPr>
          <p:cNvPr id="23" name="右矢印 41">
            <a:extLst>
              <a:ext uri="{FF2B5EF4-FFF2-40B4-BE49-F238E27FC236}">
                <a16:creationId xmlns:a16="http://schemas.microsoft.com/office/drawing/2014/main" id="{8C59FA88-E72E-4F82-A5AE-681E84E5970D}"/>
              </a:ext>
            </a:extLst>
          </p:cNvPr>
          <p:cNvSpPr/>
          <p:nvPr/>
        </p:nvSpPr>
        <p:spPr>
          <a:xfrm>
            <a:off x="3048000" y="2560741"/>
            <a:ext cx="1211182"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事業計画策定等</a:t>
            </a:r>
          </a:p>
        </p:txBody>
      </p:sp>
    </p:spTree>
    <p:extLst>
      <p:ext uri="{BB962C8B-B14F-4D97-AF65-F5344CB8AC3E}">
        <p14:creationId xmlns:p14="http://schemas.microsoft.com/office/powerpoint/2010/main" val="245532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スライド番号プレースホルダー 12">
            <a:extLst>
              <a:ext uri="{FF2B5EF4-FFF2-40B4-BE49-F238E27FC236}">
                <a16:creationId xmlns:a16="http://schemas.microsoft.com/office/drawing/2014/main" id="{F34E294D-7017-4EA1-B8C6-DFC2010D497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7</a:t>
            </a:fld>
            <a:endParaRPr kumimoji="1" lang="ja-JP" altLang="en-US" dirty="0"/>
          </a:p>
        </p:txBody>
      </p:sp>
      <p:sp>
        <p:nvSpPr>
          <p:cNvPr id="7" name="テキスト プレースホルダー 2">
            <a:extLst>
              <a:ext uri="{FF2B5EF4-FFF2-40B4-BE49-F238E27FC236}">
                <a16:creationId xmlns:a16="http://schemas.microsoft.com/office/drawing/2014/main" id="{7E92D0B8-BECF-4089-8B93-E6B8223EA969}"/>
              </a:ext>
            </a:extLst>
          </p:cNvPr>
          <p:cNvSpPr txBox="1">
            <a:spLocks/>
          </p:cNvSpPr>
          <p:nvPr/>
        </p:nvSpPr>
        <p:spPr>
          <a:xfrm>
            <a:off x="8627" y="2662401"/>
            <a:ext cx="9143999" cy="817274"/>
          </a:xfrm>
          <a:prstGeom prst="rect">
            <a:avLst/>
          </a:prstGeom>
          <a:noFill/>
          <a:ln>
            <a:noFill/>
          </a:ln>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3200" b="1" spc="300" dirty="0">
                <a:solidFill>
                  <a:srgbClr val="0070C0"/>
                </a:solidFill>
                <a:latin typeface="游ゴシック" panose="020B0400000000000000" pitchFamily="50" charset="-128"/>
                <a:ea typeface="游ゴシック" panose="020B0400000000000000" pitchFamily="50" charset="-128"/>
              </a:rPr>
              <a:t>参考資料</a:t>
            </a:r>
          </a:p>
        </p:txBody>
      </p:sp>
      <p:cxnSp>
        <p:nvCxnSpPr>
          <p:cNvPr id="8" name="直線コネクタ 7">
            <a:extLst>
              <a:ext uri="{FF2B5EF4-FFF2-40B4-BE49-F238E27FC236}">
                <a16:creationId xmlns:a16="http://schemas.microsoft.com/office/drawing/2014/main" id="{02A23C36-CD79-42B6-9C4A-9294D727D187}"/>
              </a:ext>
            </a:extLst>
          </p:cNvPr>
          <p:cNvCxnSpPr>
            <a:cxnSpLocks/>
          </p:cNvCxnSpPr>
          <p:nvPr/>
        </p:nvCxnSpPr>
        <p:spPr>
          <a:xfrm>
            <a:off x="254986" y="3403119"/>
            <a:ext cx="85990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63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20CDE81A-BD35-4C2F-B8E8-E7673640BCF6}"/>
              </a:ext>
            </a:extLst>
          </p:cNvPr>
          <p:cNvSpPr txBox="1"/>
          <p:nvPr/>
        </p:nvSpPr>
        <p:spPr>
          <a:xfrm>
            <a:off x="346797" y="2666601"/>
            <a:ext cx="6005444" cy="1754326"/>
          </a:xfrm>
          <a:prstGeom prst="rect">
            <a:avLst/>
          </a:prstGeom>
          <a:noFill/>
          <a:ln>
            <a:noFill/>
            <a:prstDash val="sysDot"/>
          </a:ln>
        </p:spPr>
        <p:txBody>
          <a:bodyPr wrap="square" rtlCol="0">
            <a:spAutoFit/>
          </a:bodyPr>
          <a:lstStyle/>
          <a:p>
            <a:r>
              <a:rPr kumimoji="1" lang="ja-JP" altLang="en-US" sz="1100" dirty="0">
                <a:latin typeface="+mn-ea"/>
              </a:rPr>
              <a:t>全　般：</a:t>
            </a:r>
            <a:r>
              <a:rPr kumimoji="1" lang="en-US" altLang="ja-JP" sz="1100" dirty="0">
                <a:latin typeface="+mn-ea"/>
              </a:rPr>
              <a:t>2028</a:t>
            </a:r>
            <a:r>
              <a:rPr kumimoji="1" lang="ja-JP" altLang="en-US" sz="1100" dirty="0">
                <a:latin typeface="+mn-ea"/>
              </a:rPr>
              <a:t>年春の</a:t>
            </a:r>
            <a:r>
              <a:rPr kumimoji="1" lang="en-US" altLang="ja-JP" sz="1100" dirty="0">
                <a:latin typeface="+mn-ea"/>
              </a:rPr>
              <a:t>1.5</a:t>
            </a:r>
            <a:r>
              <a:rPr kumimoji="1" lang="ja-JP" altLang="en-US" sz="1100" dirty="0">
                <a:latin typeface="+mn-ea"/>
              </a:rPr>
              <a:t>期開発のまちびらきを前提とした、まちづくりの</a:t>
            </a:r>
            <a:endParaRPr kumimoji="1" lang="en-US" altLang="ja-JP" sz="1100" dirty="0">
              <a:latin typeface="+mn-ea"/>
            </a:endParaRPr>
          </a:p>
          <a:p>
            <a:r>
              <a:rPr kumimoji="1" lang="ja-JP" altLang="en-US" sz="1100" dirty="0">
                <a:latin typeface="+mn-ea"/>
              </a:rPr>
              <a:t>　　　　コンセプトを具現化する施設</a:t>
            </a:r>
            <a:endParaRPr kumimoji="1" lang="en-US" altLang="ja-JP" sz="1100" dirty="0">
              <a:latin typeface="+mn-ea"/>
            </a:endParaRPr>
          </a:p>
          <a:p>
            <a:endParaRPr kumimoji="1" lang="en-US" altLang="ja-JP" sz="500" dirty="0">
              <a:latin typeface="+mn-ea"/>
            </a:endParaRPr>
          </a:p>
          <a:p>
            <a:r>
              <a:rPr kumimoji="1" lang="ja-JP" altLang="en-US" sz="1100" dirty="0">
                <a:latin typeface="+mn-ea"/>
              </a:rPr>
              <a:t>Ａ地区：民間活力を導入した大学施設整備</a:t>
            </a:r>
            <a:endParaRPr kumimoji="1" lang="en-US" altLang="ja-JP" sz="1100" dirty="0">
              <a:latin typeface="+mn-ea"/>
            </a:endParaRPr>
          </a:p>
          <a:p>
            <a:endParaRPr kumimoji="1" lang="en-US" altLang="ja-JP" sz="500" dirty="0">
              <a:latin typeface="+mn-ea"/>
            </a:endParaRPr>
          </a:p>
          <a:p>
            <a:r>
              <a:rPr kumimoji="1" lang="ja-JP" altLang="en-US" sz="1100" dirty="0">
                <a:latin typeface="+mn-ea"/>
              </a:rPr>
              <a:t>Ｂ地区：大阪の発展に寄与する駅前に相応しい開発</a:t>
            </a:r>
            <a:endParaRPr kumimoji="1" lang="en-US" altLang="ja-JP" sz="1100" dirty="0">
              <a:latin typeface="+mn-ea"/>
            </a:endParaRPr>
          </a:p>
          <a:p>
            <a:r>
              <a:rPr kumimoji="1" lang="ja-JP" altLang="en-US" sz="1100" dirty="0">
                <a:latin typeface="+mn-ea"/>
              </a:rPr>
              <a:t>　　　　土地の高度利用、多様な賑わい・交流・連携機能等の創出</a:t>
            </a:r>
            <a:endParaRPr kumimoji="1" lang="en-US" altLang="ja-JP" sz="1100" dirty="0">
              <a:latin typeface="+mn-ea"/>
            </a:endParaRPr>
          </a:p>
          <a:p>
            <a:endParaRPr kumimoji="1" lang="en-US" altLang="ja-JP" sz="500" dirty="0">
              <a:latin typeface="+mn-ea"/>
            </a:endParaRPr>
          </a:p>
          <a:p>
            <a:r>
              <a:rPr kumimoji="1" lang="ja-JP" altLang="en-US" sz="1100" dirty="0">
                <a:latin typeface="+mn-ea"/>
              </a:rPr>
              <a:t>Ｃ地区：交通結節機能、交流機能を有する駅前空間を合わせて整備する開発</a:t>
            </a:r>
            <a:endParaRPr kumimoji="1" lang="en-US" altLang="ja-JP" sz="1100" dirty="0">
              <a:latin typeface="+mn-ea"/>
            </a:endParaRPr>
          </a:p>
          <a:p>
            <a:r>
              <a:rPr kumimoji="1" lang="ja-JP" altLang="en-US" sz="1100" dirty="0">
                <a:latin typeface="+mn-ea"/>
              </a:rPr>
              <a:t>　　　　多様な</a:t>
            </a:r>
            <a:r>
              <a:rPr kumimoji="1" lang="ja-JP" altLang="en-US" sz="1100" spc="-150" dirty="0">
                <a:latin typeface="+mn-ea"/>
              </a:rPr>
              <a:t>モビリティ</a:t>
            </a:r>
            <a:r>
              <a:rPr kumimoji="1" lang="ja-JP" altLang="en-US" sz="1100" dirty="0">
                <a:latin typeface="+mn-ea"/>
              </a:rPr>
              <a:t>を</a:t>
            </a:r>
            <a:r>
              <a:rPr kumimoji="1" lang="ja-JP" altLang="en-US" sz="1100" spc="-150" dirty="0">
                <a:latin typeface="+mn-ea"/>
              </a:rPr>
              <a:t>シームレス</a:t>
            </a:r>
            <a:r>
              <a:rPr kumimoji="1" lang="ja-JP" altLang="en-US" sz="1100" dirty="0">
                <a:latin typeface="+mn-ea"/>
              </a:rPr>
              <a:t>に繋ぐ次世代型交通結節点機能の導入</a:t>
            </a:r>
            <a:endParaRPr kumimoji="1" lang="en-US" altLang="ja-JP" sz="1100" dirty="0">
              <a:latin typeface="+mn-ea"/>
            </a:endParaRPr>
          </a:p>
          <a:p>
            <a:endParaRPr kumimoji="1" lang="en-US" altLang="ja-JP" sz="500" dirty="0">
              <a:latin typeface="+mn-ea"/>
            </a:endParaRPr>
          </a:p>
          <a:p>
            <a:r>
              <a:rPr kumimoji="1" lang="ja-JP" altLang="en-US" sz="1100" dirty="0">
                <a:latin typeface="+mn-ea"/>
              </a:rPr>
              <a:t>水辺の歩行者空間：河川空間を活用したにぎわいのある歩行者空間整備</a:t>
            </a:r>
            <a:endParaRPr kumimoji="1" lang="en-US" altLang="ja-JP" sz="1100" dirty="0">
              <a:latin typeface="+mn-ea"/>
            </a:endParaRPr>
          </a:p>
        </p:txBody>
      </p:sp>
      <p:pic>
        <p:nvPicPr>
          <p:cNvPr id="32" name="Picture 2" descr="調査対象エリア">
            <a:extLst>
              <a:ext uri="{FF2B5EF4-FFF2-40B4-BE49-F238E27FC236}">
                <a16:creationId xmlns:a16="http://schemas.microsoft.com/office/drawing/2014/main" id="{CD6E6BE4-2FD0-42C4-AEAE-4668738810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44730" y="2013239"/>
            <a:ext cx="3772270" cy="2561591"/>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a:extLst>
              <a:ext uri="{FF2B5EF4-FFF2-40B4-BE49-F238E27FC236}">
                <a16:creationId xmlns:a16="http://schemas.microsoft.com/office/drawing/2014/main" id="{F920A3F0-3E0F-4561-A52D-36E05BDF5AB2}"/>
              </a:ext>
            </a:extLst>
          </p:cNvPr>
          <p:cNvSpPr txBox="1"/>
          <p:nvPr/>
        </p:nvSpPr>
        <p:spPr>
          <a:xfrm>
            <a:off x="127000" y="2005445"/>
            <a:ext cx="2340000" cy="276999"/>
          </a:xfrm>
          <a:prstGeom prst="rect">
            <a:avLst/>
          </a:prstGeom>
          <a:noFill/>
        </p:spPr>
        <p:txBody>
          <a:bodyPr wrap="square" rtlCol="0">
            <a:spAutoFit/>
          </a:bodyPr>
          <a:lstStyle/>
          <a:p>
            <a:r>
              <a:rPr kumimoji="1" lang="en-US" altLang="ja-JP" sz="1200" b="1" dirty="0"/>
              <a:t>【</a:t>
            </a:r>
            <a:r>
              <a:rPr kumimoji="1" lang="ja-JP" altLang="en-US" sz="1200" b="1" dirty="0"/>
              <a:t>スケジュール</a:t>
            </a:r>
            <a:r>
              <a:rPr kumimoji="1" lang="en-US" altLang="ja-JP" sz="1200" b="1" dirty="0"/>
              <a:t>】</a:t>
            </a:r>
            <a:endParaRPr kumimoji="1" lang="ja-JP" altLang="en-US" sz="1200" b="1" dirty="0"/>
          </a:p>
        </p:txBody>
      </p:sp>
      <p:sp>
        <p:nvSpPr>
          <p:cNvPr id="72" name="テキスト ボックス 71"/>
          <p:cNvSpPr txBox="1"/>
          <p:nvPr/>
        </p:nvSpPr>
        <p:spPr>
          <a:xfrm>
            <a:off x="346796" y="2219989"/>
            <a:ext cx="4897933" cy="261610"/>
          </a:xfrm>
          <a:prstGeom prst="rect">
            <a:avLst/>
          </a:prstGeom>
          <a:noFill/>
          <a:ln>
            <a:noFill/>
            <a:prstDash val="sysDot"/>
          </a:ln>
        </p:spPr>
        <p:txBody>
          <a:bodyPr wrap="square" rtlCol="0">
            <a:spAutoFit/>
          </a:bodyPr>
          <a:lstStyle/>
          <a:p>
            <a:r>
              <a:rPr kumimoji="1" lang="en-US" altLang="ja-JP" sz="1100" dirty="0">
                <a:latin typeface="+mn-ea"/>
              </a:rPr>
              <a:t>2023</a:t>
            </a:r>
            <a:r>
              <a:rPr kumimoji="1" lang="ja-JP" altLang="en-US" sz="1100" dirty="0">
                <a:latin typeface="+mn-ea"/>
              </a:rPr>
              <a:t>年５月 実施要領公表、７月 提案書受付、８月 ﾋｱﾘﾝｸﾞ実施・結果公表</a:t>
            </a:r>
            <a:endParaRPr kumimoji="1" lang="en-US" altLang="ja-JP" sz="1100" dirty="0">
              <a:latin typeface="+mn-ea"/>
            </a:endParaRPr>
          </a:p>
        </p:txBody>
      </p:sp>
      <p:sp>
        <p:nvSpPr>
          <p:cNvPr id="4" name="スライド番号プレースホルダー 3">
            <a:extLst>
              <a:ext uri="{FF2B5EF4-FFF2-40B4-BE49-F238E27FC236}">
                <a16:creationId xmlns:a16="http://schemas.microsoft.com/office/drawing/2014/main" id="{54100A15-027C-B865-A47E-09CDE9AC01E2}"/>
              </a:ext>
            </a:extLst>
          </p:cNvPr>
          <p:cNvSpPr>
            <a:spLocks noGrp="1"/>
          </p:cNvSpPr>
          <p:nvPr>
            <p:ph type="sldNum" sz="quarter" idx="12"/>
          </p:nvPr>
        </p:nvSpPr>
        <p:spPr/>
        <p:txBody>
          <a:bodyPr/>
          <a:lstStyle/>
          <a:p>
            <a:fld id="{311E3985-B3EA-4398-A6FF-CD01F1CD0B75}" type="slidenum">
              <a:rPr kumimoji="1" lang="ja-JP" altLang="en-US" smtClean="0"/>
              <a:pPr/>
              <a:t>8</a:t>
            </a:fld>
            <a:endParaRPr kumimoji="1" lang="ja-JP" altLang="en-US" dirty="0"/>
          </a:p>
        </p:txBody>
      </p:sp>
      <p:cxnSp>
        <p:nvCxnSpPr>
          <p:cNvPr id="47" name="直線コネクタ 46"/>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444499" y="938860"/>
            <a:ext cx="8255001" cy="626701"/>
          </a:xfrm>
          <a:prstGeom prst="rect">
            <a:avLst/>
          </a:prstGeom>
          <a:noFill/>
          <a:ln w="6350">
            <a:solidFill>
              <a:schemeClr val="accent5"/>
            </a:solidFill>
          </a:ln>
        </p:spPr>
        <p:txBody>
          <a:bodyPr wrap="square" tIns="54000" bIns="18000" rtlCol="0">
            <a:spAutoFit/>
          </a:bodyPr>
          <a:lstStyle>
            <a:defPPr>
              <a:defRPr lang="en-US"/>
            </a:defPPr>
            <a:lvl1pPr marL="177800" indent="-177800" algn="just">
              <a:buFont typeface="Wingdings" panose="05000000000000000000" pitchFamily="2" charset="2"/>
              <a:buChar char=""/>
              <a:defRPr kumimoji="1" sz="1200">
                <a:latin typeface="+mn-ea"/>
              </a:defRPr>
            </a:lvl1pPr>
          </a:lstStyle>
          <a:p>
            <a:r>
              <a:rPr lang="ja-JP" altLang="en-US" dirty="0"/>
              <a:t>森之宮キャンパス用地の一部（Ａ地区</a:t>
            </a:r>
            <a:r>
              <a:rPr lang="en-US" altLang="ja-JP" dirty="0"/>
              <a:t>[1.5</a:t>
            </a:r>
            <a:r>
              <a:rPr lang="ja-JP" altLang="en-US" dirty="0"/>
              <a:t>期</a:t>
            </a:r>
            <a:r>
              <a:rPr lang="en-US" altLang="ja-JP" dirty="0"/>
              <a:t>]</a:t>
            </a:r>
            <a:r>
              <a:rPr lang="ja-JP" altLang="en-US" dirty="0"/>
              <a:t>）、</a:t>
            </a:r>
            <a:r>
              <a:rPr lang="en-US" altLang="ja-JP" dirty="0"/>
              <a:t>Osaka</a:t>
            </a:r>
            <a:r>
              <a:rPr lang="ja-JP" altLang="en-US" dirty="0"/>
              <a:t> </a:t>
            </a:r>
            <a:r>
              <a:rPr lang="en-US" altLang="ja-JP" dirty="0"/>
              <a:t>Metro</a:t>
            </a:r>
            <a:r>
              <a:rPr lang="ja-JP" altLang="en-US" dirty="0"/>
              <a:t>用地（</a:t>
            </a:r>
            <a:r>
              <a:rPr lang="en-US" altLang="ja-JP" dirty="0"/>
              <a:t>B</a:t>
            </a:r>
            <a:r>
              <a:rPr lang="ja-JP" altLang="en-US" dirty="0"/>
              <a:t>地区）、大阪市用地（</a:t>
            </a:r>
            <a:r>
              <a:rPr lang="en-US" altLang="ja-JP" dirty="0"/>
              <a:t>C</a:t>
            </a:r>
            <a:r>
              <a:rPr lang="ja-JP" altLang="en-US" dirty="0"/>
              <a:t>地区）、第二寝屋川沿いなどの歩行者空間の一体的な開発（以下「</a:t>
            </a:r>
            <a:r>
              <a:rPr lang="en-US" altLang="ja-JP" dirty="0"/>
              <a:t>1.5</a:t>
            </a:r>
            <a:r>
              <a:rPr lang="ja-JP" altLang="en-US" dirty="0"/>
              <a:t>期開発」という。）について、事業者公募を行う場合の条件整備など、</a:t>
            </a:r>
            <a:r>
              <a:rPr lang="en-US" altLang="ja-JP" dirty="0"/>
              <a:t>1.5</a:t>
            </a:r>
            <a:r>
              <a:rPr lang="ja-JP" altLang="en-US" dirty="0"/>
              <a:t>期開発の実現に向けた検討に活用することを目的にマーケットサウンディングを実施。</a:t>
            </a:r>
          </a:p>
        </p:txBody>
      </p:sp>
      <p:sp>
        <p:nvSpPr>
          <p:cNvPr id="16" name="テキスト ボックス 15">
            <a:extLst>
              <a:ext uri="{FF2B5EF4-FFF2-40B4-BE49-F238E27FC236}">
                <a16:creationId xmlns:a16="http://schemas.microsoft.com/office/drawing/2014/main" id="{A6E0B544-943C-4B2E-AE3F-D4131E7B5B9E}"/>
              </a:ext>
            </a:extLst>
          </p:cNvPr>
          <p:cNvSpPr txBox="1"/>
          <p:nvPr/>
        </p:nvSpPr>
        <p:spPr>
          <a:xfrm>
            <a:off x="127000" y="2451213"/>
            <a:ext cx="2340000" cy="276999"/>
          </a:xfrm>
          <a:prstGeom prst="rect">
            <a:avLst/>
          </a:prstGeom>
          <a:noFill/>
        </p:spPr>
        <p:txBody>
          <a:bodyPr wrap="square" rtlCol="0">
            <a:spAutoFit/>
          </a:bodyPr>
          <a:lstStyle/>
          <a:p>
            <a:r>
              <a:rPr kumimoji="1" lang="en-US" altLang="ja-JP" sz="1200" b="1" dirty="0"/>
              <a:t>【</a:t>
            </a:r>
            <a:r>
              <a:rPr kumimoji="1" lang="ja-JP" altLang="en-US" sz="1200" b="1" dirty="0"/>
              <a:t>提案を求めた主な内容</a:t>
            </a:r>
            <a:r>
              <a:rPr kumimoji="1" lang="en-US" altLang="ja-JP" sz="1200" b="1" dirty="0"/>
              <a:t>】</a:t>
            </a:r>
            <a:endParaRPr kumimoji="1" lang="ja-JP" altLang="en-US" sz="1200" b="1" dirty="0"/>
          </a:p>
        </p:txBody>
      </p:sp>
      <p:sp>
        <p:nvSpPr>
          <p:cNvPr id="15" name="正方形/長方形 14">
            <a:extLst>
              <a:ext uri="{FF2B5EF4-FFF2-40B4-BE49-F238E27FC236}">
                <a16:creationId xmlns:a16="http://schemas.microsoft.com/office/drawing/2014/main" id="{ACB2C6D8-9339-4D1E-81D1-51D4C2F254C2}"/>
              </a:ext>
            </a:extLst>
          </p:cNvPr>
          <p:cNvSpPr/>
          <p:nvPr/>
        </p:nvSpPr>
        <p:spPr>
          <a:xfrm>
            <a:off x="127000" y="540000"/>
            <a:ext cx="5987537" cy="338554"/>
          </a:xfrm>
          <a:prstGeom prst="rect">
            <a:avLst/>
          </a:prstGeom>
        </p:spPr>
        <p:txBody>
          <a:bodyPr wrap="none">
            <a:spAutoFit/>
          </a:bodyPr>
          <a:lstStyle/>
          <a:p>
            <a:r>
              <a:rPr lang="ja-JP" altLang="en-US" sz="1600" b="1" dirty="0">
                <a:latin typeface="游ゴシック" panose="020B0400000000000000" pitchFamily="50" charset="-128"/>
              </a:rPr>
              <a:t>参考１）１</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５期開発に向けたマーケットサウンディングの実施</a:t>
            </a:r>
            <a:endParaRPr lang="ja-JP" altLang="en-US" sz="1600" dirty="0"/>
          </a:p>
        </p:txBody>
      </p:sp>
      <p:sp>
        <p:nvSpPr>
          <p:cNvPr id="13" name="テキスト ボックス 12">
            <a:extLst>
              <a:ext uri="{FF2B5EF4-FFF2-40B4-BE49-F238E27FC236}">
                <a16:creationId xmlns:a16="http://schemas.microsoft.com/office/drawing/2014/main" id="{B0B224D2-B6C5-43F9-804A-59E6344B7ED3}"/>
              </a:ext>
            </a:extLst>
          </p:cNvPr>
          <p:cNvSpPr txBox="1"/>
          <p:nvPr/>
        </p:nvSpPr>
        <p:spPr>
          <a:xfrm>
            <a:off x="127000" y="4360012"/>
            <a:ext cx="2340000" cy="276999"/>
          </a:xfrm>
          <a:prstGeom prst="rect">
            <a:avLst/>
          </a:prstGeom>
          <a:noFill/>
        </p:spPr>
        <p:txBody>
          <a:bodyPr wrap="square" rtlCol="0">
            <a:spAutoFit/>
          </a:bodyPr>
          <a:lstStyle/>
          <a:p>
            <a:r>
              <a:rPr kumimoji="1" lang="en-US" altLang="ja-JP" sz="1200" b="1" dirty="0"/>
              <a:t>【</a:t>
            </a:r>
            <a:r>
              <a:rPr kumimoji="1" lang="ja-JP" altLang="en-US" sz="1200" b="1" dirty="0"/>
              <a:t>実施結果</a:t>
            </a:r>
            <a:r>
              <a:rPr kumimoji="1" lang="en-US" altLang="ja-JP" sz="1200" b="1" dirty="0"/>
              <a:t>】</a:t>
            </a:r>
            <a:endParaRPr kumimoji="1" lang="ja-JP" altLang="en-US" sz="1200" b="1" dirty="0"/>
          </a:p>
        </p:txBody>
      </p:sp>
      <p:sp>
        <p:nvSpPr>
          <p:cNvPr id="14" name="テキスト ボックス 13">
            <a:extLst>
              <a:ext uri="{FF2B5EF4-FFF2-40B4-BE49-F238E27FC236}">
                <a16:creationId xmlns:a16="http://schemas.microsoft.com/office/drawing/2014/main" id="{54C0DD82-1168-46C8-A957-A7FF3A6FFE75}"/>
              </a:ext>
            </a:extLst>
          </p:cNvPr>
          <p:cNvSpPr txBox="1"/>
          <p:nvPr/>
        </p:nvSpPr>
        <p:spPr>
          <a:xfrm>
            <a:off x="346796" y="4579542"/>
            <a:ext cx="5653954" cy="261610"/>
          </a:xfrm>
          <a:prstGeom prst="rect">
            <a:avLst/>
          </a:prstGeom>
          <a:noFill/>
          <a:ln>
            <a:noFill/>
            <a:prstDash val="sysDot"/>
          </a:ln>
        </p:spPr>
        <p:txBody>
          <a:bodyPr wrap="square" rtlCol="0">
            <a:spAutoFit/>
          </a:bodyPr>
          <a:lstStyle/>
          <a:p>
            <a:r>
              <a:rPr kumimoji="1" lang="ja-JP" altLang="en-US" sz="1050" dirty="0">
                <a:latin typeface="+mn-ea"/>
              </a:rPr>
              <a:t>提案書提出団体数：６団体（</a:t>
            </a:r>
            <a:r>
              <a:rPr kumimoji="1" lang="en-US" altLang="ja-JP" sz="1050" dirty="0">
                <a:latin typeface="+mn-ea"/>
              </a:rPr>
              <a:t>13</a:t>
            </a:r>
            <a:r>
              <a:rPr kumimoji="1" lang="ja-JP" altLang="en-US" sz="1050" dirty="0">
                <a:latin typeface="+mn-ea"/>
              </a:rPr>
              <a:t>社）</a:t>
            </a:r>
            <a:r>
              <a:rPr kumimoji="1" lang="en-US" altLang="ja-JP" sz="1050" dirty="0">
                <a:latin typeface="+mn-ea"/>
              </a:rPr>
              <a:t>※</a:t>
            </a:r>
            <a:r>
              <a:rPr kumimoji="1" lang="ja-JP" altLang="en-US" sz="1050" dirty="0">
                <a:latin typeface="+mn-ea"/>
              </a:rPr>
              <a:t>不動産会社、建設会社など</a:t>
            </a:r>
            <a:endParaRPr kumimoji="1" lang="en-US" altLang="ja-JP" sz="1050" dirty="0">
              <a:latin typeface="+mn-ea"/>
            </a:endParaRPr>
          </a:p>
        </p:txBody>
      </p:sp>
      <p:graphicFrame>
        <p:nvGraphicFramePr>
          <p:cNvPr id="18" name="表 17">
            <a:extLst>
              <a:ext uri="{FF2B5EF4-FFF2-40B4-BE49-F238E27FC236}">
                <a16:creationId xmlns:a16="http://schemas.microsoft.com/office/drawing/2014/main" id="{6558D7B2-3939-49D9-B042-B9EEC9281F14}"/>
              </a:ext>
            </a:extLst>
          </p:cNvPr>
          <p:cNvGraphicFramePr>
            <a:graphicFrameLocks noGrp="1"/>
          </p:cNvGraphicFramePr>
          <p:nvPr>
            <p:extLst>
              <p:ext uri="{D42A27DB-BD31-4B8C-83A1-F6EECF244321}">
                <p14:modId xmlns:p14="http://schemas.microsoft.com/office/powerpoint/2010/main" val="2138266197"/>
              </p:ext>
            </p:extLst>
          </p:nvPr>
        </p:nvGraphicFramePr>
        <p:xfrm>
          <a:off x="340496" y="4841152"/>
          <a:ext cx="8374879" cy="1901785"/>
        </p:xfrm>
        <a:graphic>
          <a:graphicData uri="http://schemas.openxmlformats.org/drawingml/2006/table">
            <a:tbl>
              <a:tblPr firstRow="1" bandRow="1">
                <a:tableStyleId>{5940675A-B579-460E-94D1-54222C63F5DA}</a:tableStyleId>
              </a:tblPr>
              <a:tblGrid>
                <a:gridCol w="1164454">
                  <a:extLst>
                    <a:ext uri="{9D8B030D-6E8A-4147-A177-3AD203B41FA5}">
                      <a16:colId xmlns:a16="http://schemas.microsoft.com/office/drawing/2014/main" val="1969866727"/>
                    </a:ext>
                  </a:extLst>
                </a:gridCol>
                <a:gridCol w="7210425">
                  <a:extLst>
                    <a:ext uri="{9D8B030D-6E8A-4147-A177-3AD203B41FA5}">
                      <a16:colId xmlns:a16="http://schemas.microsoft.com/office/drawing/2014/main" val="3980410284"/>
                    </a:ext>
                  </a:extLst>
                </a:gridCol>
              </a:tblGrid>
              <a:tr h="252000">
                <a:tc>
                  <a:txBody>
                    <a:bodyPr/>
                    <a:lstStyle/>
                    <a:p>
                      <a:pPr algn="ctr">
                        <a:lnSpc>
                          <a:spcPct val="100000"/>
                        </a:lnSpc>
                      </a:pPr>
                      <a:r>
                        <a:rPr kumimoji="1" lang="ja-JP" altLang="en-US" sz="1100" b="1" dirty="0">
                          <a:latin typeface="游ゴシック" panose="020B0400000000000000" pitchFamily="50" charset="-128"/>
                          <a:ea typeface="游ゴシック" panose="020B0400000000000000" pitchFamily="50" charset="-128"/>
                        </a:rPr>
                        <a:t>主な提案項目</a:t>
                      </a:r>
                      <a:endParaRPr kumimoji="1" lang="ja-JP" altLang="en-US" sz="1100" b="1" strike="sngStrike" dirty="0">
                        <a:solidFill>
                          <a:srgbClr val="FF0000"/>
                        </a:solidFill>
                        <a:latin typeface="游ゴシック" panose="020B0400000000000000" pitchFamily="50" charset="-128"/>
                        <a:ea typeface="游ゴシック" panose="020B0400000000000000" pitchFamily="50" charset="-128"/>
                      </a:endParaRPr>
                    </a:p>
                  </a:txBody>
                  <a:tcPr marL="36000" marR="36000" marT="36000" marB="0" anchor="ctr">
                    <a:solidFill>
                      <a:schemeClr val="accent1">
                        <a:lumMod val="60000"/>
                        <a:lumOff val="40000"/>
                      </a:schemeClr>
                    </a:solidFill>
                  </a:tcPr>
                </a:tc>
                <a:tc>
                  <a:txBody>
                    <a:bodyPr/>
                    <a:lstStyle/>
                    <a:p>
                      <a:pPr algn="ctr">
                        <a:lnSpc>
                          <a:spcPct val="100000"/>
                        </a:lnSpc>
                      </a:pPr>
                      <a:r>
                        <a:rPr kumimoji="1" lang="ja-JP" altLang="en-US" sz="1100" b="1" dirty="0">
                          <a:latin typeface="游ゴシック" panose="020B0400000000000000" pitchFamily="50" charset="-128"/>
                          <a:ea typeface="游ゴシック" panose="020B0400000000000000" pitchFamily="50" charset="-128"/>
                        </a:rPr>
                        <a:t>主な内容</a:t>
                      </a:r>
                    </a:p>
                  </a:txBody>
                  <a:tcPr marL="36000" marR="36000" marT="36000" marB="0" anchor="ctr">
                    <a:solidFill>
                      <a:schemeClr val="accent1">
                        <a:lumMod val="60000"/>
                        <a:lumOff val="40000"/>
                      </a:schemeClr>
                    </a:solidFill>
                  </a:tcPr>
                </a:tc>
                <a:extLst>
                  <a:ext uri="{0D108BD9-81ED-4DB2-BD59-A6C34878D82A}">
                    <a16:rowId xmlns:a16="http://schemas.microsoft.com/office/drawing/2014/main" val="3080178297"/>
                  </a:ext>
                </a:extLst>
              </a:tr>
              <a:tr h="204936">
                <a:tc>
                  <a:txBody>
                    <a:bodyPr/>
                    <a:lstStyle/>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全体計画、</a:t>
                      </a:r>
                      <a:endParaRPr lang="en-US" alt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施設計画、</a:t>
                      </a:r>
                      <a:endParaRPr lang="en-US" alt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開発スケジュール</a:t>
                      </a:r>
                      <a:endParaRPr lang="en-US" altLang="ja-JP"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など</a:t>
                      </a:r>
                      <a:endParaRPr 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lnSpc>
                          <a:spcPct val="110000"/>
                        </a:lnSpc>
                        <a:spcAft>
                          <a:spcPts val="0"/>
                        </a:spcAft>
                        <a:buFont typeface="Wingdings" panose="05000000000000000000" pitchFamily="2" charset="2"/>
                        <a:buChar char="l"/>
                        <a:tabLst>
                          <a:tab pos="542925" algn="l"/>
                        </a:tabLst>
                      </a:pP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B</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C</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地区などの一体的な開発に向け、用途・規模等を明示した具体的な提案が複数あった。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施設の用途については、地区別に以下の提案があった。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0" indent="0" algn="l">
                        <a:lnSpc>
                          <a:spcPct val="110000"/>
                        </a:lnSpc>
                        <a:spcAft>
                          <a:spcPts val="0"/>
                        </a:spcAft>
                        <a:buFont typeface="Wingdings" panose="05000000000000000000" pitchFamily="2" charset="2"/>
                        <a:buNone/>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地区）大学施設、学生寮、貸オフィス、貸会議室、商業施設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B</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地区）アリーナ・ホール、ホテル、商業施設、大学施設、 住宅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C</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地区）商業施設、次世代交通等の拠点となる駅前広場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（水辺の歩行者空間）コンテナハウス、キッチンカー　など</a:t>
                      </a: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開発スケジュールについては、</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2028</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年春予定のまちびらきに向け、早期の事業者公募を求める意見があった。</a:t>
                      </a:r>
                      <a:b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b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また、エリアマネジメント組織に関する提案などがあった。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その他、駅ビル整備の提案や駅ビル屋上などを活用した空飛ぶクルマの離発着場設置の提案などがあった。</a:t>
                      </a:r>
                      <a:endParaRPr lang="en-US" altLang="ja-JP" sz="1050" strike="noStrike" kern="100" spc="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2799746"/>
                  </a:ext>
                </a:extLst>
              </a:tr>
            </a:tbl>
          </a:graphicData>
        </a:graphic>
      </p:graphicFrame>
      <p:sp>
        <p:nvSpPr>
          <p:cNvPr id="17" name="正方形/長方形 16">
            <a:extLst>
              <a:ext uri="{FF2B5EF4-FFF2-40B4-BE49-F238E27FC236}">
                <a16:creationId xmlns:a16="http://schemas.microsoft.com/office/drawing/2014/main" id="{2CF89BAC-5D67-4D1A-8077-D1F0517C8730}"/>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参考１）１</a:t>
            </a:r>
            <a:r>
              <a:rPr kumimoji="1" lang="en-US" altLang="ja-JP" sz="1400" b="1" dirty="0">
                <a:solidFill>
                  <a:srgbClr val="0070C0"/>
                </a:solidFill>
              </a:rPr>
              <a:t>.</a:t>
            </a:r>
            <a:r>
              <a:rPr kumimoji="1" lang="ja-JP" altLang="en-US" sz="1400" b="1" dirty="0">
                <a:solidFill>
                  <a:srgbClr val="0070C0"/>
                </a:solidFill>
              </a:rPr>
              <a:t>５期開発に向けたマーケットサウンディングの実施</a:t>
            </a:r>
          </a:p>
        </p:txBody>
      </p:sp>
      <p:sp>
        <p:nvSpPr>
          <p:cNvPr id="19" name="テキスト ボックス 18">
            <a:extLst>
              <a:ext uri="{FF2B5EF4-FFF2-40B4-BE49-F238E27FC236}">
                <a16:creationId xmlns:a16="http://schemas.microsoft.com/office/drawing/2014/main" id="{46E6A921-0D27-45D9-AC99-AB0398BF3EFC}"/>
              </a:ext>
            </a:extLst>
          </p:cNvPr>
          <p:cNvSpPr txBox="1"/>
          <p:nvPr/>
        </p:nvSpPr>
        <p:spPr>
          <a:xfrm>
            <a:off x="135022" y="1596375"/>
            <a:ext cx="2340000" cy="276999"/>
          </a:xfrm>
          <a:prstGeom prst="rect">
            <a:avLst/>
          </a:prstGeom>
          <a:noFill/>
        </p:spPr>
        <p:txBody>
          <a:bodyPr wrap="square" rtlCol="0">
            <a:spAutoFit/>
          </a:bodyPr>
          <a:lstStyle/>
          <a:p>
            <a:r>
              <a:rPr kumimoji="1" lang="en-US" altLang="ja-JP" sz="1200" b="1" dirty="0"/>
              <a:t>【</a:t>
            </a:r>
            <a:r>
              <a:rPr kumimoji="1" lang="ja-JP" altLang="en-US" sz="1200" b="1" dirty="0"/>
              <a:t>実施主体</a:t>
            </a:r>
            <a:r>
              <a:rPr kumimoji="1" lang="en-US" altLang="ja-JP" sz="1200" b="1" dirty="0"/>
              <a:t>】</a:t>
            </a:r>
            <a:endParaRPr kumimoji="1" lang="ja-JP" altLang="en-US" sz="1200" b="1" dirty="0"/>
          </a:p>
        </p:txBody>
      </p:sp>
      <p:sp>
        <p:nvSpPr>
          <p:cNvPr id="21" name="テキスト ボックス 20">
            <a:extLst>
              <a:ext uri="{FF2B5EF4-FFF2-40B4-BE49-F238E27FC236}">
                <a16:creationId xmlns:a16="http://schemas.microsoft.com/office/drawing/2014/main" id="{8F6D6C1E-23CA-4769-87FB-82F23D1798D4}"/>
              </a:ext>
            </a:extLst>
          </p:cNvPr>
          <p:cNvSpPr txBox="1"/>
          <p:nvPr/>
        </p:nvSpPr>
        <p:spPr>
          <a:xfrm>
            <a:off x="354818" y="1810919"/>
            <a:ext cx="4897933" cy="261610"/>
          </a:xfrm>
          <a:prstGeom prst="rect">
            <a:avLst/>
          </a:prstGeom>
          <a:noFill/>
          <a:ln>
            <a:noFill/>
            <a:prstDash val="sysDot"/>
          </a:ln>
        </p:spPr>
        <p:txBody>
          <a:bodyPr wrap="square" rtlCol="0">
            <a:spAutoFit/>
          </a:bodyPr>
          <a:lstStyle/>
          <a:p>
            <a:r>
              <a:rPr kumimoji="1" lang="ja-JP" altLang="en-US" sz="1100" dirty="0">
                <a:latin typeface="+mn-ea"/>
              </a:rPr>
              <a:t>大阪府・大阪市・公立大学法人大阪・大阪市高速電気軌道株式会社</a:t>
            </a:r>
          </a:p>
        </p:txBody>
      </p:sp>
    </p:spTree>
    <p:extLst>
      <p:ext uri="{BB962C8B-B14F-4D97-AF65-F5344CB8AC3E}">
        <p14:creationId xmlns:p14="http://schemas.microsoft.com/office/powerpoint/2010/main" val="5654010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50"/>
        </a:solidFill>
        <a:ln w="3175"/>
        <a:effectLst>
          <a:softEdge rad="63500"/>
        </a:effectLst>
      </a:spPr>
      <a:bodyPr rtlCol="0" anchor="ctr"/>
      <a:lstStyle>
        <a:defPPr algn="ctr">
          <a:defRPr kumimoji="1" dirty="0">
            <a:solidFill>
              <a:srgbClr val="00B05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ova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DC30A53843D8047BBD459BA5EE8D3C7" ma:contentTypeVersion="13" ma:contentTypeDescription="新しいドキュメントを作成します。" ma:contentTypeScope="" ma:versionID="01e1e41e43e5037928a688eb65a86882">
  <xsd:schema xmlns:xsd="http://www.w3.org/2001/XMLSchema" xmlns:xs="http://www.w3.org/2001/XMLSchema" xmlns:p="http://schemas.microsoft.com/office/2006/metadata/properties" xmlns:ns2="e55f4060-3e2c-414b-ae14-0336068e3ea4" xmlns:ns3="68d6d9d8-0005-40c2-b00f-783f83239ae4" targetNamespace="http://schemas.microsoft.com/office/2006/metadata/properties" ma:root="true" ma:fieldsID="b27c37bbfa428d65157ccbe2169d9899" ns2:_="" ns3:_="">
    <xsd:import namespace="e55f4060-3e2c-414b-ae14-0336068e3ea4"/>
    <xsd:import namespace="68d6d9d8-0005-40c2-b00f-783f83239a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f4060-3e2c-414b-ae14-0336068e3e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5a37caa4-81ae-4def-855b-5ea945bc0b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6d9d8-0005-40c2-b00f-783f83239ae4"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16218017-9766-4d3d-8b51-17e817df171f}" ma:internalName="TaxCatchAll" ma:showField="CatchAllData" ma:web="68d6d9d8-0005-40c2-b00f-783f83239a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2C0151-2544-499D-868F-BA56CA5A22A3}">
  <ds:schemaRefs>
    <ds:schemaRef ds:uri="http://schemas.microsoft.com/sharepoint/v3/contenttype/forms"/>
  </ds:schemaRefs>
</ds:datastoreItem>
</file>

<file path=customXml/itemProps2.xml><?xml version="1.0" encoding="utf-8"?>
<ds:datastoreItem xmlns:ds="http://schemas.openxmlformats.org/officeDocument/2006/customXml" ds:itemID="{CDFA6150-494C-4B3C-8107-F7AF3E2D9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f4060-3e2c-414b-ae14-0336068e3ea4"/>
    <ds:schemaRef ds:uri="68d6d9d8-0005-40c2-b00f-783f83239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31424</TotalTime>
  <Words>3560</Words>
  <Application>Microsoft Office PowerPoint</Application>
  <PresentationFormat>画面に合わせる (4:3)</PresentationFormat>
  <Paragraphs>319</Paragraphs>
  <Slides>13</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13</vt:i4>
      </vt:variant>
    </vt:vector>
  </HeadingPairs>
  <TitlesOfParts>
    <vt:vector size="25" baseType="lpstr">
      <vt:lpstr>BIZ UDPゴシック</vt:lpstr>
      <vt:lpstr>HGPｺﾞｼｯｸE</vt:lpstr>
      <vt:lpstr>Meiryo UI</vt:lpstr>
      <vt:lpstr>ＭＳ Ｐゴシック</vt:lpstr>
      <vt:lpstr>メイリオ</vt: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谷山　広隆</dc:creator>
  <cp:lastModifiedBy>安原　幸二</cp:lastModifiedBy>
  <cp:revision>385</cp:revision>
  <cp:lastPrinted>2024-02-16T02:26:56Z</cp:lastPrinted>
  <dcterms:created xsi:type="dcterms:W3CDTF">2022-06-30T06:20:37Z</dcterms:created>
  <dcterms:modified xsi:type="dcterms:W3CDTF">2024-03-07T01:59:28Z</dcterms:modified>
</cp:coreProperties>
</file>