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9900"/>
    <a:srgbClr val="FF3300"/>
    <a:srgbClr val="CC3300"/>
    <a:srgbClr val="FF6699"/>
    <a:srgbClr val="FF6600"/>
    <a:srgbClr val="FF99FF"/>
    <a:srgbClr val="FFFF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46" autoAdjust="0"/>
    <p:restoredTop sz="94660"/>
  </p:normalViewPr>
  <p:slideViewPr>
    <p:cSldViewPr snapToGrid="0">
      <p:cViewPr varScale="1">
        <p:scale>
          <a:sx n="100" d="100"/>
          <a:sy n="100" d="100"/>
        </p:scale>
        <p:origin x="105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31B3E9B-22B5-496C-927A-4C11FE71B2F2}" type="datetimeFigureOut">
              <a:rPr kumimoji="1" lang="ja-JP" altLang="en-US" smtClean="0"/>
              <a:t>2024/2/6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0C41AE-C543-4679-B865-34677FCD6D31}" type="slidenum">
              <a:rPr kumimoji="1" lang="ja-JP" altLang="en-US" smtClean="0"/>
              <a:t>‹#›</a:t>
            </a:fld>
            <a:endParaRPr kumimoji="1" lang="ja-JP" altLang="en-US"/>
          </a:p>
        </p:txBody>
      </p:sp>
    </p:spTree>
    <p:extLst>
      <p:ext uri="{BB962C8B-B14F-4D97-AF65-F5344CB8AC3E}">
        <p14:creationId xmlns:p14="http://schemas.microsoft.com/office/powerpoint/2010/main" val="776153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31B3E9B-22B5-496C-927A-4C11FE71B2F2}" type="datetimeFigureOut">
              <a:rPr kumimoji="1" lang="ja-JP" altLang="en-US" smtClean="0"/>
              <a:t>2024/2/6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0C41AE-C543-4679-B865-34677FCD6D31}" type="slidenum">
              <a:rPr kumimoji="1" lang="ja-JP" altLang="en-US" smtClean="0"/>
              <a:t>‹#›</a:t>
            </a:fld>
            <a:endParaRPr kumimoji="1" lang="ja-JP" altLang="en-US"/>
          </a:p>
        </p:txBody>
      </p:sp>
    </p:spTree>
    <p:extLst>
      <p:ext uri="{BB962C8B-B14F-4D97-AF65-F5344CB8AC3E}">
        <p14:creationId xmlns:p14="http://schemas.microsoft.com/office/powerpoint/2010/main" val="422252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31B3E9B-22B5-496C-927A-4C11FE71B2F2}" type="datetimeFigureOut">
              <a:rPr kumimoji="1" lang="ja-JP" altLang="en-US" smtClean="0"/>
              <a:t>2024/2/6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0C41AE-C543-4679-B865-34677FCD6D31}" type="slidenum">
              <a:rPr kumimoji="1" lang="ja-JP" altLang="en-US" smtClean="0"/>
              <a:t>‹#›</a:t>
            </a:fld>
            <a:endParaRPr kumimoji="1" lang="ja-JP" altLang="en-US"/>
          </a:p>
        </p:txBody>
      </p:sp>
    </p:spTree>
    <p:extLst>
      <p:ext uri="{BB962C8B-B14F-4D97-AF65-F5344CB8AC3E}">
        <p14:creationId xmlns:p14="http://schemas.microsoft.com/office/powerpoint/2010/main" val="2260205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31B3E9B-22B5-496C-927A-4C11FE71B2F2}" type="datetimeFigureOut">
              <a:rPr kumimoji="1" lang="ja-JP" altLang="en-US" smtClean="0"/>
              <a:t>2024/2/6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0C41AE-C543-4679-B865-34677FCD6D31}" type="slidenum">
              <a:rPr kumimoji="1" lang="ja-JP" altLang="en-US" smtClean="0"/>
              <a:t>‹#›</a:t>
            </a:fld>
            <a:endParaRPr kumimoji="1" lang="ja-JP" altLang="en-US"/>
          </a:p>
        </p:txBody>
      </p:sp>
    </p:spTree>
    <p:extLst>
      <p:ext uri="{BB962C8B-B14F-4D97-AF65-F5344CB8AC3E}">
        <p14:creationId xmlns:p14="http://schemas.microsoft.com/office/powerpoint/2010/main" val="3756215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31B3E9B-22B5-496C-927A-4C11FE71B2F2}" type="datetimeFigureOut">
              <a:rPr kumimoji="1" lang="ja-JP" altLang="en-US" smtClean="0"/>
              <a:t>2024/2/6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0C41AE-C543-4679-B865-34677FCD6D31}" type="slidenum">
              <a:rPr kumimoji="1" lang="ja-JP" altLang="en-US" smtClean="0"/>
              <a:t>‹#›</a:t>
            </a:fld>
            <a:endParaRPr kumimoji="1" lang="ja-JP" altLang="en-US"/>
          </a:p>
        </p:txBody>
      </p:sp>
    </p:spTree>
    <p:extLst>
      <p:ext uri="{BB962C8B-B14F-4D97-AF65-F5344CB8AC3E}">
        <p14:creationId xmlns:p14="http://schemas.microsoft.com/office/powerpoint/2010/main" val="3203167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31B3E9B-22B5-496C-927A-4C11FE71B2F2}" type="datetimeFigureOut">
              <a:rPr kumimoji="1" lang="ja-JP" altLang="en-US" smtClean="0"/>
              <a:t>2024/2/6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0C41AE-C543-4679-B865-34677FCD6D31}" type="slidenum">
              <a:rPr kumimoji="1" lang="ja-JP" altLang="en-US" smtClean="0"/>
              <a:t>‹#›</a:t>
            </a:fld>
            <a:endParaRPr kumimoji="1" lang="ja-JP" altLang="en-US"/>
          </a:p>
        </p:txBody>
      </p:sp>
    </p:spTree>
    <p:extLst>
      <p:ext uri="{BB962C8B-B14F-4D97-AF65-F5344CB8AC3E}">
        <p14:creationId xmlns:p14="http://schemas.microsoft.com/office/powerpoint/2010/main" val="3485031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31B3E9B-22B5-496C-927A-4C11FE71B2F2}" type="datetimeFigureOut">
              <a:rPr kumimoji="1" lang="ja-JP" altLang="en-US" smtClean="0"/>
              <a:t>2024/2/6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B0C41AE-C543-4679-B865-34677FCD6D31}" type="slidenum">
              <a:rPr kumimoji="1" lang="ja-JP" altLang="en-US" smtClean="0"/>
              <a:t>‹#›</a:t>
            </a:fld>
            <a:endParaRPr kumimoji="1" lang="ja-JP" altLang="en-US"/>
          </a:p>
        </p:txBody>
      </p:sp>
    </p:spTree>
    <p:extLst>
      <p:ext uri="{BB962C8B-B14F-4D97-AF65-F5344CB8AC3E}">
        <p14:creationId xmlns:p14="http://schemas.microsoft.com/office/powerpoint/2010/main" val="2930657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31B3E9B-22B5-496C-927A-4C11FE71B2F2}" type="datetimeFigureOut">
              <a:rPr kumimoji="1" lang="ja-JP" altLang="en-US" smtClean="0"/>
              <a:t>2024/2/6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B0C41AE-C543-4679-B865-34677FCD6D31}" type="slidenum">
              <a:rPr kumimoji="1" lang="ja-JP" altLang="en-US" smtClean="0"/>
              <a:t>‹#›</a:t>
            </a:fld>
            <a:endParaRPr kumimoji="1" lang="ja-JP" altLang="en-US"/>
          </a:p>
        </p:txBody>
      </p:sp>
    </p:spTree>
    <p:extLst>
      <p:ext uri="{BB962C8B-B14F-4D97-AF65-F5344CB8AC3E}">
        <p14:creationId xmlns:p14="http://schemas.microsoft.com/office/powerpoint/2010/main" val="2605666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1B3E9B-22B5-496C-927A-4C11FE71B2F2}" type="datetimeFigureOut">
              <a:rPr kumimoji="1" lang="ja-JP" altLang="en-US" smtClean="0"/>
              <a:t>2024/2/6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B0C41AE-C543-4679-B865-34677FCD6D31}" type="slidenum">
              <a:rPr kumimoji="1" lang="ja-JP" altLang="en-US" smtClean="0"/>
              <a:t>‹#›</a:t>
            </a:fld>
            <a:endParaRPr kumimoji="1" lang="ja-JP" altLang="en-US"/>
          </a:p>
        </p:txBody>
      </p:sp>
    </p:spTree>
    <p:extLst>
      <p:ext uri="{BB962C8B-B14F-4D97-AF65-F5344CB8AC3E}">
        <p14:creationId xmlns:p14="http://schemas.microsoft.com/office/powerpoint/2010/main" val="969122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31B3E9B-22B5-496C-927A-4C11FE71B2F2}" type="datetimeFigureOut">
              <a:rPr kumimoji="1" lang="ja-JP" altLang="en-US" smtClean="0"/>
              <a:t>2024/2/6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0C41AE-C543-4679-B865-34677FCD6D31}" type="slidenum">
              <a:rPr kumimoji="1" lang="ja-JP" altLang="en-US" smtClean="0"/>
              <a:t>‹#›</a:t>
            </a:fld>
            <a:endParaRPr kumimoji="1" lang="ja-JP" altLang="en-US"/>
          </a:p>
        </p:txBody>
      </p:sp>
    </p:spTree>
    <p:extLst>
      <p:ext uri="{BB962C8B-B14F-4D97-AF65-F5344CB8AC3E}">
        <p14:creationId xmlns:p14="http://schemas.microsoft.com/office/powerpoint/2010/main" val="3866459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31B3E9B-22B5-496C-927A-4C11FE71B2F2}" type="datetimeFigureOut">
              <a:rPr kumimoji="1" lang="ja-JP" altLang="en-US" smtClean="0"/>
              <a:t>2024/2/6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0C41AE-C543-4679-B865-34677FCD6D31}" type="slidenum">
              <a:rPr kumimoji="1" lang="ja-JP" altLang="en-US" smtClean="0"/>
              <a:t>‹#›</a:t>
            </a:fld>
            <a:endParaRPr kumimoji="1" lang="ja-JP" altLang="en-US"/>
          </a:p>
        </p:txBody>
      </p:sp>
    </p:spTree>
    <p:extLst>
      <p:ext uri="{BB962C8B-B14F-4D97-AF65-F5344CB8AC3E}">
        <p14:creationId xmlns:p14="http://schemas.microsoft.com/office/powerpoint/2010/main" val="2628336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B3E9B-22B5-496C-927A-4C11FE71B2F2}" type="datetimeFigureOut">
              <a:rPr kumimoji="1" lang="ja-JP" altLang="en-US" smtClean="0"/>
              <a:t>2024/2/6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C41AE-C543-4679-B865-34677FCD6D31}" type="slidenum">
              <a:rPr kumimoji="1" lang="ja-JP" altLang="en-US" smtClean="0"/>
              <a:t>‹#›</a:t>
            </a:fld>
            <a:endParaRPr kumimoji="1" lang="ja-JP" altLang="en-US"/>
          </a:p>
        </p:txBody>
      </p:sp>
    </p:spTree>
    <p:extLst>
      <p:ext uri="{BB962C8B-B14F-4D97-AF65-F5344CB8AC3E}">
        <p14:creationId xmlns:p14="http://schemas.microsoft.com/office/powerpoint/2010/main" val="18489042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 name="正方形/長方形 26">
            <a:extLst>
              <a:ext uri="{FF2B5EF4-FFF2-40B4-BE49-F238E27FC236}">
                <a16:creationId xmlns:a16="http://schemas.microsoft.com/office/drawing/2014/main" id="{4DD8B8DD-1302-481F-AF1E-F6F08191B1C1}"/>
              </a:ext>
            </a:extLst>
          </p:cNvPr>
          <p:cNvSpPr/>
          <p:nvPr/>
        </p:nvSpPr>
        <p:spPr>
          <a:xfrm>
            <a:off x="-7867" y="1336018"/>
            <a:ext cx="9955421" cy="5580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dirty="0">
              <a:solidFill>
                <a:schemeClr val="tx1"/>
              </a:solidFill>
            </a:endParaRPr>
          </a:p>
        </p:txBody>
      </p:sp>
      <p:sp>
        <p:nvSpPr>
          <p:cNvPr id="69" name="正方形/長方形 68">
            <a:extLst>
              <a:ext uri="{FF2B5EF4-FFF2-40B4-BE49-F238E27FC236}">
                <a16:creationId xmlns:a16="http://schemas.microsoft.com/office/drawing/2014/main" id="{01153D7E-B1B2-49B5-91A9-FEAC7412A17B}"/>
              </a:ext>
            </a:extLst>
          </p:cNvPr>
          <p:cNvSpPr/>
          <p:nvPr/>
        </p:nvSpPr>
        <p:spPr>
          <a:xfrm>
            <a:off x="5029812" y="1443276"/>
            <a:ext cx="4808666" cy="4347498"/>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solidFill>
                <a:schemeClr val="tx1"/>
              </a:solidFill>
            </a:endParaRPr>
          </a:p>
        </p:txBody>
      </p:sp>
      <p:sp>
        <p:nvSpPr>
          <p:cNvPr id="36" name="正方形/長方形 35">
            <a:extLst>
              <a:ext uri="{FF2B5EF4-FFF2-40B4-BE49-F238E27FC236}">
                <a16:creationId xmlns:a16="http://schemas.microsoft.com/office/drawing/2014/main" id="{F3A7D886-CC60-43E4-BF80-FCA14F6F216A}"/>
              </a:ext>
            </a:extLst>
          </p:cNvPr>
          <p:cNvSpPr/>
          <p:nvPr/>
        </p:nvSpPr>
        <p:spPr>
          <a:xfrm>
            <a:off x="64777" y="1440797"/>
            <a:ext cx="4896000" cy="4349977"/>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dirty="0">
              <a:solidFill>
                <a:schemeClr val="tx1"/>
              </a:solidFill>
            </a:endParaRPr>
          </a:p>
        </p:txBody>
      </p:sp>
      <p:sp>
        <p:nvSpPr>
          <p:cNvPr id="10" name="四角形: 角を丸くする 9">
            <a:extLst>
              <a:ext uri="{FF2B5EF4-FFF2-40B4-BE49-F238E27FC236}">
                <a16:creationId xmlns:a16="http://schemas.microsoft.com/office/drawing/2014/main" id="{7F5C5BE7-023D-EEB7-8391-B11E3EA87C8B}"/>
              </a:ext>
            </a:extLst>
          </p:cNvPr>
          <p:cNvSpPr/>
          <p:nvPr/>
        </p:nvSpPr>
        <p:spPr>
          <a:xfrm>
            <a:off x="3776" y="652764"/>
            <a:ext cx="9893969" cy="643500"/>
          </a:xfrm>
          <a:prstGeom prst="roundRect">
            <a:avLst>
              <a:gd name="adj" fmla="val 11899"/>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950">
              <a:defRPr/>
            </a:pPr>
            <a:endParaRPr lang="ja-JP" altLang="en-US" sz="1300">
              <a:solidFill>
                <a:prstClr val="white"/>
              </a:solidFill>
              <a:latin typeface="游ゴシック" panose="020F0502020204030204"/>
              <a:ea typeface="游ゴシック" panose="020B0400000000000000" pitchFamily="50" charset="-128"/>
            </a:endParaRPr>
          </a:p>
        </p:txBody>
      </p:sp>
      <p:sp>
        <p:nvSpPr>
          <p:cNvPr id="4" name="正方形/長方形 3">
            <a:extLst>
              <a:ext uri="{FF2B5EF4-FFF2-40B4-BE49-F238E27FC236}">
                <a16:creationId xmlns:a16="http://schemas.microsoft.com/office/drawing/2014/main" id="{02DBB134-86A2-C742-40F4-03146098F768}"/>
              </a:ext>
            </a:extLst>
          </p:cNvPr>
          <p:cNvSpPr/>
          <p:nvPr/>
        </p:nvSpPr>
        <p:spPr>
          <a:xfrm>
            <a:off x="0" y="212288"/>
            <a:ext cx="9906000" cy="396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950">
              <a:defRPr/>
            </a:pPr>
            <a:r>
              <a:rPr lang="ja-JP" altLang="en-US" sz="1625" b="1" dirty="0">
                <a:solidFill>
                  <a:schemeClr val="bg1"/>
                </a:solidFill>
                <a:latin typeface="UD デジタル 教科書体 NK-R" panose="02020400000000000000" pitchFamily="18" charset="-128"/>
                <a:ea typeface="UD デジタル 教科書体 NK-R" panose="02020400000000000000" pitchFamily="18" charset="-128"/>
              </a:rPr>
              <a:t>悪質ホストクラブに関する問題</a:t>
            </a:r>
            <a:r>
              <a:rPr lang="ja-JP" altLang="en-US" sz="1625" b="1">
                <a:solidFill>
                  <a:schemeClr val="bg1"/>
                </a:solidFill>
                <a:latin typeface="UD デジタル 教科書体 NK-R" panose="02020400000000000000" pitchFamily="18" charset="-128"/>
                <a:ea typeface="UD デジタル 教科書体 NK-R" panose="02020400000000000000" pitchFamily="18" charset="-128"/>
              </a:rPr>
              <a:t>について</a:t>
            </a:r>
            <a:endParaRPr lang="ja-JP" altLang="en-US" sz="1625"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5" name="正方形/長方形 4">
            <a:extLst>
              <a:ext uri="{FF2B5EF4-FFF2-40B4-BE49-F238E27FC236}">
                <a16:creationId xmlns:a16="http://schemas.microsoft.com/office/drawing/2014/main" id="{F3BACEFC-AEC0-B0F4-0365-E3CF1B206FFD}"/>
              </a:ext>
            </a:extLst>
          </p:cNvPr>
          <p:cNvSpPr/>
          <p:nvPr/>
        </p:nvSpPr>
        <p:spPr>
          <a:xfrm>
            <a:off x="51286" y="636115"/>
            <a:ext cx="9814915" cy="69195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32172" indent="-232172" defTabSz="742950">
              <a:buFont typeface="Wingdings" panose="05000000000000000000" pitchFamily="2" charset="2"/>
              <a:buChar char="u"/>
              <a:defRPr/>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一部の悪質な</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ホストクラブ</a:t>
            </a: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などにおいて、従業員であるホストが若年女性に対して、その好意の感情を不当に利用して、困惑させ、飲食などの提供を受ける</a:t>
            </a:r>
            <a:endParaRPr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pPr defTabSz="742950">
              <a:defRPr/>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　　　契約を結ばせる事例が報告されている</a:t>
            </a:r>
          </a:p>
          <a:p>
            <a:pPr marL="232172" indent="-232172" defTabSz="742950">
              <a:buFont typeface="Wingdings" panose="05000000000000000000" pitchFamily="2" charset="2"/>
              <a:buChar char="u"/>
              <a:defRPr/>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また、高額な利用料金の売掛による借金を背負い、その返済のために売春する等の事例も生じており、各関係機関において対応が必要な状況</a:t>
            </a:r>
          </a:p>
        </p:txBody>
      </p:sp>
      <p:sp>
        <p:nvSpPr>
          <p:cNvPr id="47" name="テキスト ボックス 46">
            <a:extLst>
              <a:ext uri="{FF2B5EF4-FFF2-40B4-BE49-F238E27FC236}">
                <a16:creationId xmlns:a16="http://schemas.microsoft.com/office/drawing/2014/main" id="{78986AA5-8884-44F0-8D39-C564898F5A3E}"/>
              </a:ext>
            </a:extLst>
          </p:cNvPr>
          <p:cNvSpPr txBox="1"/>
          <p:nvPr/>
        </p:nvSpPr>
        <p:spPr>
          <a:xfrm>
            <a:off x="5049764" y="1695055"/>
            <a:ext cx="4730196" cy="754374"/>
          </a:xfrm>
          <a:prstGeom prst="rect">
            <a:avLst/>
          </a:prstGeom>
          <a:noFill/>
        </p:spPr>
        <p:txBody>
          <a:bodyPr wrap="square">
            <a:spAutoFit/>
          </a:bodyPr>
          <a:lstStyle/>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平成</a:t>
            </a:r>
            <a:r>
              <a:rPr lang="en-US" altLang="ja-JP" sz="900" dirty="0">
                <a:latin typeface="UD デジタル 教科書体 NK-R" panose="02020400000000000000" pitchFamily="18" charset="-128"/>
                <a:ea typeface="UD デジタル 教科書体 NK-R" panose="02020400000000000000" pitchFamily="18" charset="-128"/>
              </a:rPr>
              <a:t>30</a:t>
            </a:r>
            <a:r>
              <a:rPr lang="ja-JP" altLang="en-US" sz="900" dirty="0">
                <a:latin typeface="UD デジタル 教科書体 NK-R" panose="02020400000000000000" pitchFamily="18" charset="-128"/>
                <a:ea typeface="UD デジタル 教科書体 NK-R" panose="02020400000000000000" pitchFamily="18" charset="-128"/>
              </a:rPr>
              <a:t>年に消費者契約法の一部が改正（取り消しうる不当な勧誘行為の追加等）され、</a:t>
            </a:r>
            <a:endParaRPr lang="en-US" altLang="ja-JP" sz="9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好意の感情を不当に利用した契約、いわゆる「デート商法」について、第４条第３項第６号に</a:t>
            </a:r>
            <a:endParaRPr lang="en-US" altLang="ja-JP" sz="9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おいて取消権を定めている。（別紙参照）</a:t>
            </a:r>
            <a:endParaRPr lang="en-US" altLang="ja-JP" sz="9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→ホストクラブなどにおける飲食等の契約も、取り消すことができる可能性がある。</a:t>
            </a:r>
          </a:p>
        </p:txBody>
      </p:sp>
      <p:sp>
        <p:nvSpPr>
          <p:cNvPr id="11" name="正方形/長方形 10">
            <a:extLst>
              <a:ext uri="{FF2B5EF4-FFF2-40B4-BE49-F238E27FC236}">
                <a16:creationId xmlns:a16="http://schemas.microsoft.com/office/drawing/2014/main" id="{60DC1DE5-B139-46C4-A5DD-9AD5B360EAB5}"/>
              </a:ext>
            </a:extLst>
          </p:cNvPr>
          <p:cNvSpPr/>
          <p:nvPr/>
        </p:nvSpPr>
        <p:spPr>
          <a:xfrm>
            <a:off x="5130225" y="2739631"/>
            <a:ext cx="4523936" cy="1946967"/>
          </a:xfrm>
          <a:prstGeom prst="rect">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solidFill>
                <a:schemeClr val="tx1"/>
              </a:solidFill>
            </a:endParaRPr>
          </a:p>
        </p:txBody>
      </p:sp>
      <p:sp>
        <p:nvSpPr>
          <p:cNvPr id="75" name="テキスト ボックス 74">
            <a:extLst>
              <a:ext uri="{FF2B5EF4-FFF2-40B4-BE49-F238E27FC236}">
                <a16:creationId xmlns:a16="http://schemas.microsoft.com/office/drawing/2014/main" id="{ED713D86-A0B2-4551-B541-3802BD891FFA}"/>
              </a:ext>
            </a:extLst>
          </p:cNvPr>
          <p:cNvSpPr txBox="1"/>
          <p:nvPr/>
        </p:nvSpPr>
        <p:spPr>
          <a:xfrm>
            <a:off x="96211" y="3701928"/>
            <a:ext cx="4890458" cy="583942"/>
          </a:xfrm>
          <a:prstGeom prst="rect">
            <a:avLst/>
          </a:prstGeom>
          <a:noFill/>
        </p:spPr>
        <p:txBody>
          <a:bodyPr wrap="square">
            <a:spAutoFit/>
          </a:bodyPr>
          <a:lstStyle/>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＜相談＞　消費者契約法に基づく契約の取消に向けて、弁護士相談も活用し、あっせん等を実施。</a:t>
            </a:r>
            <a:endParaRPr lang="en-US" altLang="ja-JP" sz="9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府内消費生活相談窓口に寄せられたホストクラブに関する相談件数（高額請求以外も</a:t>
            </a:r>
            <a:endParaRPr lang="en-US" altLang="ja-JP" sz="9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含む）は、年間２０件程度で推移しており、上記窓口設置以降も件数の変化は見られない。</a:t>
            </a:r>
            <a:endParaRPr lang="en-US" altLang="ja-JP" sz="900" dirty="0">
              <a:latin typeface="UD デジタル 教科書体 NK-R" panose="02020400000000000000" pitchFamily="18" charset="-128"/>
              <a:ea typeface="UD デジタル 教科書体 NK-R" panose="02020400000000000000" pitchFamily="18" charset="-128"/>
            </a:endParaRPr>
          </a:p>
        </p:txBody>
      </p:sp>
      <p:sp>
        <p:nvSpPr>
          <p:cNvPr id="21" name="テキスト ボックス 20">
            <a:extLst>
              <a:ext uri="{FF2B5EF4-FFF2-40B4-BE49-F238E27FC236}">
                <a16:creationId xmlns:a16="http://schemas.microsoft.com/office/drawing/2014/main" id="{D21FD7AB-9ADD-426A-8CC5-9A1600DB8282}"/>
              </a:ext>
            </a:extLst>
          </p:cNvPr>
          <p:cNvSpPr txBox="1"/>
          <p:nvPr/>
        </p:nvSpPr>
        <p:spPr>
          <a:xfrm>
            <a:off x="6367385" y="2377450"/>
            <a:ext cx="3420000" cy="254237"/>
          </a:xfrm>
          <a:prstGeom prst="rect">
            <a:avLst/>
          </a:prstGeom>
          <a:noFill/>
        </p:spPr>
        <p:txBody>
          <a:bodyPr wrap="square">
            <a:spAutoFit/>
          </a:bodyPr>
          <a:lstStyle/>
          <a:p>
            <a:pPr defTabSz="742950">
              <a:lnSpc>
                <a:spcPts val="1300"/>
              </a:lnSpc>
              <a:defRPr/>
            </a:pP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民事ルールであり、最終的には個別具体的な事案に即し、司法の場で判断</a:t>
            </a:r>
          </a:p>
        </p:txBody>
      </p:sp>
      <p:sp>
        <p:nvSpPr>
          <p:cNvPr id="23" name="テキスト ボックス 22">
            <a:extLst>
              <a:ext uri="{FF2B5EF4-FFF2-40B4-BE49-F238E27FC236}">
                <a16:creationId xmlns:a16="http://schemas.microsoft.com/office/drawing/2014/main" id="{82D15304-61C9-4E50-81A7-E0CA4A9DEFB3}"/>
              </a:ext>
            </a:extLst>
          </p:cNvPr>
          <p:cNvSpPr txBox="1"/>
          <p:nvPr/>
        </p:nvSpPr>
        <p:spPr>
          <a:xfrm>
            <a:off x="5124594" y="2742075"/>
            <a:ext cx="4632746" cy="587661"/>
          </a:xfrm>
          <a:prstGeom prst="rect">
            <a:avLst/>
          </a:prstGeom>
          <a:noFill/>
        </p:spPr>
        <p:txBody>
          <a:bodyPr wrap="square">
            <a:spAutoFit/>
          </a:bodyPr>
          <a:lstStyle/>
          <a:p>
            <a:pPr defTabSz="742950">
              <a:lnSpc>
                <a:spcPts val="1300"/>
              </a:lnSpc>
              <a:defRPr/>
            </a:pPr>
            <a:r>
              <a:rPr lang="ja-JP" altLang="en-US" sz="800" dirty="0">
                <a:latin typeface="UD デジタル 教科書体 NK-R" panose="02020400000000000000" pitchFamily="18" charset="-128"/>
                <a:ea typeface="UD デジタル 教科書体 NK-R" panose="02020400000000000000" pitchFamily="18" charset="-128"/>
              </a:rPr>
              <a:t>　＜参考＞</a:t>
            </a:r>
            <a:endParaRPr lang="en-US" altLang="ja-JP" sz="8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800" dirty="0">
                <a:latin typeface="UD デジタル 教科書体 NK-R" panose="02020400000000000000" pitchFamily="18" charset="-128"/>
                <a:ea typeface="UD デジタル 教科書体 NK-R" panose="02020400000000000000" pitchFamily="18" charset="-128"/>
              </a:rPr>
              <a:t>　　契約の取消要件である「勧誘者も消費者に同様の感情を抱いていると誤信していること」等の立証</a:t>
            </a:r>
            <a:endParaRPr lang="en-US" altLang="ja-JP" sz="8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800" dirty="0">
                <a:latin typeface="UD デジタル 教科書体 NK-R" panose="02020400000000000000" pitchFamily="18" charset="-128"/>
                <a:ea typeface="UD デジタル 教科書体 NK-R" panose="02020400000000000000" pitchFamily="18" charset="-128"/>
              </a:rPr>
              <a:t>方法に関する考え方</a:t>
            </a:r>
            <a:endParaRPr lang="en-US" altLang="ja-JP" sz="800" dirty="0">
              <a:latin typeface="UD デジタル 教科書体 NK-R" panose="02020400000000000000" pitchFamily="18" charset="-128"/>
              <a:ea typeface="UD デジタル 教科書体 NK-R" panose="02020400000000000000" pitchFamily="18" charset="-128"/>
            </a:endParaRPr>
          </a:p>
        </p:txBody>
      </p:sp>
      <p:sp>
        <p:nvSpPr>
          <p:cNvPr id="24" name="テキスト ボックス 23">
            <a:extLst>
              <a:ext uri="{FF2B5EF4-FFF2-40B4-BE49-F238E27FC236}">
                <a16:creationId xmlns:a16="http://schemas.microsoft.com/office/drawing/2014/main" id="{5E43ABD0-955D-4380-B83A-21C8329504EF}"/>
              </a:ext>
            </a:extLst>
          </p:cNvPr>
          <p:cNvSpPr txBox="1"/>
          <p:nvPr/>
        </p:nvSpPr>
        <p:spPr>
          <a:xfrm>
            <a:off x="5270418" y="3254203"/>
            <a:ext cx="4539371" cy="1254511"/>
          </a:xfrm>
          <a:prstGeom prst="rect">
            <a:avLst/>
          </a:prstGeom>
          <a:noFill/>
        </p:spPr>
        <p:txBody>
          <a:bodyPr wrap="square">
            <a:spAutoFit/>
          </a:bodyPr>
          <a:lstStyle/>
          <a:p>
            <a:pPr defTabSz="742950">
              <a:lnSpc>
                <a:spcPts val="1300"/>
              </a:lnSpc>
              <a:defRPr/>
            </a:pPr>
            <a:r>
              <a:rPr lang="ja-JP" altLang="en-US" sz="800" dirty="0">
                <a:latin typeface="UD デジタル 教科書体 NK-R" panose="02020400000000000000" pitchFamily="18" charset="-128"/>
                <a:ea typeface="UD デジタル 教科書体 NK-R" panose="02020400000000000000" pitchFamily="18" charset="-128"/>
              </a:rPr>
              <a:t>・例えば、勧誘者との間のメールやＬＩＮＥ等のやりとり、日記とかフェイスブックの内容等により主張、</a:t>
            </a:r>
            <a:endParaRPr lang="en-US" altLang="ja-JP" sz="8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800" dirty="0">
                <a:latin typeface="UD デジタル 教科書体 NK-R" panose="02020400000000000000" pitchFamily="18" charset="-128"/>
                <a:ea typeface="UD デジタル 教科書体 NK-R" panose="02020400000000000000" pitchFamily="18" charset="-128"/>
              </a:rPr>
              <a:t>　立証すること、加えて、センター相談記録を用いて主張・立証する</a:t>
            </a:r>
            <a:endParaRPr lang="en-US" altLang="ja-JP" sz="8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800" dirty="0">
                <a:latin typeface="UD デジタル 教科書体 NK-R" panose="02020400000000000000" pitchFamily="18" charset="-128"/>
                <a:ea typeface="UD デジタル 教科書体 NK-R" panose="02020400000000000000" pitchFamily="18" charset="-128"/>
              </a:rPr>
              <a:t>・（同一事業者に関する相談がない場合）同一の勧誘者が同一時期に複数の人間に同じ手口で</a:t>
            </a:r>
            <a:endParaRPr lang="en-US" altLang="ja-JP" sz="8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800" dirty="0">
                <a:latin typeface="UD デジタル 教科書体 NK-R" panose="02020400000000000000" pitchFamily="18" charset="-128"/>
                <a:ea typeface="UD デジタル 教科書体 NK-R" panose="02020400000000000000" pitchFamily="18" charset="-128"/>
              </a:rPr>
              <a:t>　勧誘を行っていることについて、フェイスブックやネット上に記載した被害内容の告白などを根拠に</a:t>
            </a:r>
            <a:endParaRPr lang="en-US" altLang="ja-JP" sz="8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800" dirty="0">
                <a:latin typeface="UD デジタル 教科書体 NK-R" panose="02020400000000000000" pitchFamily="18" charset="-128"/>
                <a:ea typeface="UD デジタル 教科書体 NK-R" panose="02020400000000000000" pitchFamily="18" charset="-128"/>
              </a:rPr>
              <a:t>　主張、立証する</a:t>
            </a:r>
            <a:endParaRPr lang="en-US" altLang="ja-JP" sz="8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800" dirty="0">
                <a:latin typeface="UD デジタル 教科書体 NK-R" panose="02020400000000000000" pitchFamily="18" charset="-128"/>
                <a:ea typeface="UD デジタル 教科書体 NK-R" panose="02020400000000000000" pitchFamily="18" charset="-128"/>
              </a:rPr>
              <a:t>・（フェイスブック等で立証ができない場合）自分でつけたメモ、あるいは友達に相談しているという</a:t>
            </a:r>
            <a:endParaRPr lang="en-US" altLang="ja-JP" sz="8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800" dirty="0">
                <a:latin typeface="UD デジタル 教科書体 NK-R" panose="02020400000000000000" pitchFamily="18" charset="-128"/>
                <a:ea typeface="UD デジタル 教科書体 NK-R" panose="02020400000000000000" pitchFamily="18" charset="-128"/>
              </a:rPr>
              <a:t>　ことをもって立証していくというのも一般的</a:t>
            </a:r>
          </a:p>
        </p:txBody>
      </p:sp>
      <p:sp>
        <p:nvSpPr>
          <p:cNvPr id="26" name="テキスト ボックス 25">
            <a:extLst>
              <a:ext uri="{FF2B5EF4-FFF2-40B4-BE49-F238E27FC236}">
                <a16:creationId xmlns:a16="http://schemas.microsoft.com/office/drawing/2014/main" id="{AEF3163A-A8BB-4CC3-A237-E3380290AF78}"/>
              </a:ext>
            </a:extLst>
          </p:cNvPr>
          <p:cNvSpPr txBox="1"/>
          <p:nvPr/>
        </p:nvSpPr>
        <p:spPr>
          <a:xfrm>
            <a:off x="91927" y="4227582"/>
            <a:ext cx="4826108" cy="417230"/>
          </a:xfrm>
          <a:prstGeom prst="rect">
            <a:avLst/>
          </a:prstGeom>
          <a:noFill/>
        </p:spPr>
        <p:txBody>
          <a:bodyPr wrap="square">
            <a:spAutoFit/>
          </a:bodyPr>
          <a:lstStyle/>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＜啓発＞　相談の状況や国の動向も注視しつつ、必要に応じて各関係機関と情報共有を図り、</a:t>
            </a:r>
            <a:endParaRPr lang="en-US" altLang="ja-JP" sz="9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相談窓口の周知などについて、</a:t>
            </a:r>
            <a:r>
              <a:rPr lang="en-US" altLang="ja-JP" sz="900" dirty="0">
                <a:latin typeface="UD デジタル 教科書体 NK-R" panose="02020400000000000000" pitchFamily="18" charset="-128"/>
                <a:ea typeface="UD デジタル 教科書体 NK-R" panose="02020400000000000000" pitchFamily="18" charset="-128"/>
              </a:rPr>
              <a:t>HP</a:t>
            </a:r>
            <a:r>
              <a:rPr lang="ja-JP" altLang="en-US" sz="900" dirty="0">
                <a:latin typeface="UD デジタル 教科書体 NK-R" panose="02020400000000000000" pitchFamily="18" charset="-128"/>
                <a:ea typeface="UD デジタル 教科書体 NK-R" panose="02020400000000000000" pitchFamily="18" charset="-128"/>
              </a:rPr>
              <a:t>や</a:t>
            </a:r>
            <a:r>
              <a:rPr lang="en-US" altLang="ja-JP" sz="900" dirty="0">
                <a:latin typeface="UD デジタル 教科書体 NK-R" panose="02020400000000000000" pitchFamily="18" charset="-128"/>
                <a:ea typeface="UD デジタル 教科書体 NK-R" panose="02020400000000000000" pitchFamily="18" charset="-128"/>
              </a:rPr>
              <a:t>SNS</a:t>
            </a:r>
            <a:r>
              <a:rPr lang="ja-JP" altLang="en-US" sz="900" dirty="0">
                <a:latin typeface="UD デジタル 教科書体 NK-R" panose="02020400000000000000" pitchFamily="18" charset="-128"/>
                <a:ea typeface="UD デジタル 教科書体 NK-R" panose="02020400000000000000" pitchFamily="18" charset="-128"/>
              </a:rPr>
              <a:t>等での啓発を実施。</a:t>
            </a:r>
            <a:endParaRPr lang="en-US" altLang="ja-JP" sz="900" dirty="0">
              <a:latin typeface="UD デジタル 教科書体 NK-R" panose="02020400000000000000" pitchFamily="18" charset="-128"/>
              <a:ea typeface="UD デジタル 教科書体 NK-R" panose="02020400000000000000" pitchFamily="18" charset="-128"/>
            </a:endParaRPr>
          </a:p>
        </p:txBody>
      </p:sp>
      <p:sp>
        <p:nvSpPr>
          <p:cNvPr id="30" name="テキスト ボックス 29">
            <a:extLst>
              <a:ext uri="{FF2B5EF4-FFF2-40B4-BE49-F238E27FC236}">
                <a16:creationId xmlns:a16="http://schemas.microsoft.com/office/drawing/2014/main" id="{8F8E92EB-01B4-49D0-A1E2-D718ACAFA2AB}"/>
              </a:ext>
            </a:extLst>
          </p:cNvPr>
          <p:cNvSpPr txBox="1"/>
          <p:nvPr/>
        </p:nvSpPr>
        <p:spPr>
          <a:xfrm>
            <a:off x="5717997" y="4424019"/>
            <a:ext cx="3947230" cy="243143"/>
          </a:xfrm>
          <a:prstGeom prst="rect">
            <a:avLst/>
          </a:prstGeom>
          <a:noFill/>
        </p:spPr>
        <p:txBody>
          <a:bodyPr wrap="square">
            <a:spAutoFit/>
          </a:bodyPr>
          <a:lstStyle/>
          <a:p>
            <a:pPr algn="r" defTabSz="742950">
              <a:lnSpc>
                <a:spcPts val="1300"/>
              </a:lnSpc>
              <a:defRPr/>
            </a:pPr>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平成３０年５月１７日の衆議院「消費者問題に関する特別委員会」における消費者庁答弁より</a:t>
            </a:r>
            <a:endParaRPr lang="ja-JP" altLang="en-US" sz="1000" dirty="0">
              <a:latin typeface="UD デジタル 教科書体 NK-R" panose="02020400000000000000" pitchFamily="18" charset="-128"/>
              <a:ea typeface="UD デジタル 教科書体 NK-R" panose="02020400000000000000" pitchFamily="18" charset="-128"/>
            </a:endParaRPr>
          </a:p>
        </p:txBody>
      </p:sp>
      <p:sp>
        <p:nvSpPr>
          <p:cNvPr id="22" name="テキスト ボックス 21">
            <a:extLst>
              <a:ext uri="{FF2B5EF4-FFF2-40B4-BE49-F238E27FC236}">
                <a16:creationId xmlns:a16="http://schemas.microsoft.com/office/drawing/2014/main" id="{0653B84F-9892-4612-BBD6-BAD76F390542}"/>
              </a:ext>
            </a:extLst>
          </p:cNvPr>
          <p:cNvSpPr txBox="1"/>
          <p:nvPr/>
        </p:nvSpPr>
        <p:spPr>
          <a:xfrm>
            <a:off x="5018337" y="4849112"/>
            <a:ext cx="4730196" cy="751039"/>
          </a:xfrm>
          <a:prstGeom prst="rect">
            <a:avLst/>
          </a:prstGeom>
          <a:noFill/>
        </p:spPr>
        <p:txBody>
          <a:bodyPr wrap="square">
            <a:spAutoFit/>
          </a:bodyPr>
          <a:lstStyle/>
          <a:p>
            <a:pPr defTabSz="742950">
              <a:lnSpc>
                <a:spcPts val="1300"/>
              </a:lnSpc>
              <a:defRPr/>
            </a:pPr>
            <a:r>
              <a:rPr lang="en-US" altLang="ja-JP" sz="1000" dirty="0">
                <a:latin typeface="UD デジタル 教科書体 NK-R" panose="02020400000000000000" pitchFamily="18" charset="-128"/>
                <a:ea typeface="UD デジタル 教科書体 NK-R" panose="02020400000000000000" pitchFamily="18" charset="-128"/>
              </a:rPr>
              <a:t>【</a:t>
            </a:r>
            <a:r>
              <a:rPr lang="ja-JP" altLang="en-US" sz="1000" dirty="0">
                <a:latin typeface="UD デジタル 教科書体 NK-R" panose="02020400000000000000" pitchFamily="18" charset="-128"/>
                <a:ea typeface="UD デジタル 教科書体 NK-R" panose="02020400000000000000" pitchFamily="18" charset="-128"/>
              </a:rPr>
              <a:t>課題</a:t>
            </a:r>
            <a:r>
              <a:rPr lang="en-US" altLang="ja-JP" sz="1000" dirty="0">
                <a:latin typeface="UD デジタル 教科書体 NK-R" panose="02020400000000000000" pitchFamily="18" charset="-128"/>
                <a:ea typeface="UD デジタル 教科書体 NK-R" panose="02020400000000000000" pitchFamily="18" charset="-128"/>
              </a:rPr>
              <a:t>】</a:t>
            </a: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✓上記立証方法に関する考え方は、消費者庁等において広く周知されているとはいえず、</a:t>
            </a:r>
            <a:endParaRPr lang="en-US" altLang="ja-JP" sz="9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積極的な情報発信が必要</a:t>
            </a:r>
            <a:endParaRPr lang="en-US" altLang="ja-JP" sz="9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✓取消を立証するために、他に有効な手法がないか等について、検討が必要</a:t>
            </a:r>
          </a:p>
        </p:txBody>
      </p:sp>
      <p:sp>
        <p:nvSpPr>
          <p:cNvPr id="3" name="二等辺三角形 2">
            <a:extLst>
              <a:ext uri="{FF2B5EF4-FFF2-40B4-BE49-F238E27FC236}">
                <a16:creationId xmlns:a16="http://schemas.microsoft.com/office/drawing/2014/main" id="{9773F767-D789-40A6-A65E-F3D05E0060E1}"/>
              </a:ext>
            </a:extLst>
          </p:cNvPr>
          <p:cNvSpPr/>
          <p:nvPr/>
        </p:nvSpPr>
        <p:spPr>
          <a:xfrm rot="10800000">
            <a:off x="177069" y="5829091"/>
            <a:ext cx="9451958" cy="252000"/>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8" name="テキスト ボックス 27">
            <a:extLst>
              <a:ext uri="{FF2B5EF4-FFF2-40B4-BE49-F238E27FC236}">
                <a16:creationId xmlns:a16="http://schemas.microsoft.com/office/drawing/2014/main" id="{45642673-478D-42BD-85FE-60DCAE3C9126}"/>
              </a:ext>
            </a:extLst>
          </p:cNvPr>
          <p:cNvSpPr txBox="1"/>
          <p:nvPr/>
        </p:nvSpPr>
        <p:spPr>
          <a:xfrm>
            <a:off x="1630304" y="5806411"/>
            <a:ext cx="6593194" cy="259045"/>
          </a:xfrm>
          <a:prstGeom prst="rect">
            <a:avLst/>
          </a:prstGeom>
          <a:noFill/>
        </p:spPr>
        <p:txBody>
          <a:bodyPr wrap="square">
            <a:spAutoFit/>
          </a:bodyPr>
          <a:lstStyle/>
          <a:p>
            <a:pPr algn="ctr" defTabSz="742950">
              <a:lnSpc>
                <a:spcPts val="1300"/>
              </a:lnSpc>
              <a:defRPr/>
            </a:pPr>
            <a:r>
              <a:rPr lang="ja-JP" altLang="en-US" sz="1100" b="1" dirty="0">
                <a:latin typeface="UD デジタル 教科書体 NK-R" panose="02020400000000000000" pitchFamily="18" charset="-128"/>
                <a:ea typeface="UD デジタル 教科書体 NK-R" panose="02020400000000000000" pitchFamily="18" charset="-128"/>
              </a:rPr>
              <a:t>本審議会での意見を踏まえ、より効果的な取組を検討</a:t>
            </a:r>
          </a:p>
        </p:txBody>
      </p:sp>
      <p:sp>
        <p:nvSpPr>
          <p:cNvPr id="31" name="正方形/長方形 30">
            <a:extLst>
              <a:ext uri="{FF2B5EF4-FFF2-40B4-BE49-F238E27FC236}">
                <a16:creationId xmlns:a16="http://schemas.microsoft.com/office/drawing/2014/main" id="{47ABB905-EC69-4E3F-B56A-8966EF072CE4}"/>
              </a:ext>
            </a:extLst>
          </p:cNvPr>
          <p:cNvSpPr/>
          <p:nvPr/>
        </p:nvSpPr>
        <p:spPr>
          <a:xfrm>
            <a:off x="90824" y="6179525"/>
            <a:ext cx="9666515" cy="647937"/>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solidFill>
                <a:schemeClr val="tx1"/>
              </a:solidFill>
            </a:endParaRPr>
          </a:p>
        </p:txBody>
      </p:sp>
      <p:sp>
        <p:nvSpPr>
          <p:cNvPr id="25" name="テキスト ボックス 24">
            <a:extLst>
              <a:ext uri="{FF2B5EF4-FFF2-40B4-BE49-F238E27FC236}">
                <a16:creationId xmlns:a16="http://schemas.microsoft.com/office/drawing/2014/main" id="{2B4D60A0-55A4-4EA5-B72E-0CA32D8B6665}"/>
              </a:ext>
            </a:extLst>
          </p:cNvPr>
          <p:cNvSpPr txBox="1"/>
          <p:nvPr/>
        </p:nvSpPr>
        <p:spPr>
          <a:xfrm>
            <a:off x="148660" y="6232895"/>
            <a:ext cx="4730196" cy="587661"/>
          </a:xfrm>
          <a:prstGeom prst="rect">
            <a:avLst/>
          </a:prstGeom>
          <a:noFill/>
        </p:spPr>
        <p:txBody>
          <a:bodyPr wrap="square">
            <a:spAutoFit/>
          </a:bodyPr>
          <a:lstStyle/>
          <a:p>
            <a:pPr defTabSz="742950">
              <a:lnSpc>
                <a:spcPts val="1300"/>
              </a:lnSpc>
              <a:defRPr/>
            </a:pPr>
            <a:r>
              <a:rPr lang="ja-JP" altLang="en-US" sz="1000" dirty="0">
                <a:latin typeface="UD デジタル 教科書体 NK-R" panose="02020400000000000000" pitchFamily="18" charset="-128"/>
                <a:ea typeface="UD デジタル 教科書体 NK-R" panose="02020400000000000000" pitchFamily="18" charset="-128"/>
              </a:rPr>
              <a:t>○マルチ商法や霊感商法等の消費者被害対策を参考にした啓発や情報提供</a:t>
            </a:r>
          </a:p>
          <a:p>
            <a:pPr defTabSz="742950">
              <a:lnSpc>
                <a:spcPts val="1300"/>
              </a:lnSpc>
              <a:defRPr/>
            </a:pPr>
            <a:r>
              <a:rPr lang="ja-JP" altLang="en-US" sz="1000" dirty="0">
                <a:latin typeface="UD デジタル 教科書体 NK-R" panose="02020400000000000000" pitchFamily="18" charset="-128"/>
                <a:ea typeface="UD デジタル 教科書体 NK-R" panose="02020400000000000000" pitchFamily="18" charset="-128"/>
              </a:rPr>
              <a:t>　・　ホストクラブの利用が想定される若者などへの啓発の強化</a:t>
            </a:r>
            <a:endParaRPr lang="en-US" altLang="ja-JP" sz="10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1000" dirty="0">
                <a:latin typeface="UD デジタル 教科書体 NK-R" panose="02020400000000000000" pitchFamily="18" charset="-128"/>
                <a:ea typeface="UD デジタル 教科書体 NK-R" panose="02020400000000000000" pitchFamily="18" charset="-128"/>
              </a:rPr>
              <a:t>　・　家計管理や身の丈にあったお金の使い方などに関する消費者教育の充実</a:t>
            </a:r>
          </a:p>
        </p:txBody>
      </p:sp>
      <p:sp>
        <p:nvSpPr>
          <p:cNvPr id="32" name="テキスト ボックス 31">
            <a:extLst>
              <a:ext uri="{FF2B5EF4-FFF2-40B4-BE49-F238E27FC236}">
                <a16:creationId xmlns:a16="http://schemas.microsoft.com/office/drawing/2014/main" id="{AC62B91D-8462-472E-BB5A-DE03F60CA840}"/>
              </a:ext>
            </a:extLst>
          </p:cNvPr>
          <p:cNvSpPr txBox="1"/>
          <p:nvPr/>
        </p:nvSpPr>
        <p:spPr>
          <a:xfrm>
            <a:off x="38733" y="4574159"/>
            <a:ext cx="4887531" cy="1417504"/>
          </a:xfrm>
          <a:prstGeom prst="rect">
            <a:avLst/>
          </a:prstGeom>
          <a:noFill/>
        </p:spPr>
        <p:txBody>
          <a:bodyPr wrap="square">
            <a:spAutoFit/>
          </a:bodyPr>
          <a:lstStyle/>
          <a:p>
            <a:pPr defTabSz="742950">
              <a:lnSpc>
                <a:spcPts val="1300"/>
              </a:lnSpc>
              <a:defRPr/>
            </a:pPr>
            <a:r>
              <a:rPr lang="en-US" altLang="ja-JP" sz="1000" dirty="0">
                <a:latin typeface="UD デジタル 教科書体 NK-R" panose="02020400000000000000" pitchFamily="18" charset="-128"/>
                <a:ea typeface="UD デジタル 教科書体 NK-R" panose="02020400000000000000" pitchFamily="18" charset="-128"/>
              </a:rPr>
              <a:t>【</a:t>
            </a:r>
            <a:r>
              <a:rPr lang="ja-JP" altLang="en-US" sz="1000" dirty="0">
                <a:latin typeface="UD デジタル 教科書体 NK-R" panose="02020400000000000000" pitchFamily="18" charset="-128"/>
                <a:ea typeface="UD デジタル 教科書体 NK-R" panose="02020400000000000000" pitchFamily="18" charset="-128"/>
              </a:rPr>
              <a:t>課題</a:t>
            </a:r>
            <a:r>
              <a:rPr lang="en-US" altLang="ja-JP" sz="1000" dirty="0">
                <a:latin typeface="UD デジタル 教科書体 NK-R" panose="02020400000000000000" pitchFamily="18" charset="-128"/>
                <a:ea typeface="UD デジタル 教科書体 NK-R" panose="02020400000000000000" pitchFamily="18" charset="-128"/>
              </a:rPr>
              <a:t>】</a:t>
            </a: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✓消費生活相談の件数は少ないが、被害にあっている方が、いわゆるマインドコントロールの状態</a:t>
            </a:r>
            <a:endParaRPr lang="en-US" altLang="ja-JP" sz="9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にあり、被害にあっているという認識がない場合もあり、気づきを含めた啓発が必要</a:t>
            </a:r>
            <a:endParaRPr lang="en-US" altLang="ja-JP" sz="9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✓一度被害に遭うと回復が困難であることから、若者の被害の未然防止に向けて、啓発や消費</a:t>
            </a:r>
            <a:endParaRPr lang="en-US" altLang="ja-JP" sz="9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者教育の充実が必要</a:t>
            </a:r>
            <a:endParaRPr lang="en-US" altLang="ja-JP" sz="9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✓契約の取消を立証することは難しく、消費生活相談があっても弁護士相談を紹介しているのが</a:t>
            </a: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実情</a:t>
            </a:r>
          </a:p>
          <a:p>
            <a:pPr defTabSz="742950">
              <a:lnSpc>
                <a:spcPts val="1300"/>
              </a:lnSpc>
              <a:defRPr/>
            </a:pPr>
            <a:endParaRPr lang="en-US" altLang="ja-JP" sz="900" dirty="0">
              <a:latin typeface="UD デジタル 教科書体 NK-R" panose="02020400000000000000" pitchFamily="18" charset="-128"/>
              <a:ea typeface="UD デジタル 教科書体 NK-R" panose="02020400000000000000" pitchFamily="18" charset="-128"/>
            </a:endParaRPr>
          </a:p>
        </p:txBody>
      </p:sp>
      <p:sp>
        <p:nvSpPr>
          <p:cNvPr id="45" name="テキスト ボックス 44">
            <a:extLst>
              <a:ext uri="{FF2B5EF4-FFF2-40B4-BE49-F238E27FC236}">
                <a16:creationId xmlns:a16="http://schemas.microsoft.com/office/drawing/2014/main" id="{8050700D-141F-41F9-948C-18C7F07D3B59}"/>
              </a:ext>
            </a:extLst>
          </p:cNvPr>
          <p:cNvSpPr txBox="1"/>
          <p:nvPr/>
        </p:nvSpPr>
        <p:spPr>
          <a:xfrm>
            <a:off x="4960435" y="6237931"/>
            <a:ext cx="4730196" cy="587661"/>
          </a:xfrm>
          <a:prstGeom prst="rect">
            <a:avLst/>
          </a:prstGeom>
          <a:noFill/>
        </p:spPr>
        <p:txBody>
          <a:bodyPr wrap="square">
            <a:spAutoFit/>
          </a:bodyPr>
          <a:lstStyle/>
          <a:p>
            <a:pPr defTabSz="742950">
              <a:lnSpc>
                <a:spcPts val="1300"/>
              </a:lnSpc>
              <a:defRPr/>
            </a:pPr>
            <a:r>
              <a:rPr lang="ja-JP" altLang="en-US" sz="1000" dirty="0">
                <a:latin typeface="UD デジタル 教科書体 NK-R" panose="02020400000000000000" pitchFamily="18" charset="-128"/>
                <a:ea typeface="UD デジタル 教科書体 NK-R" panose="02020400000000000000" pitchFamily="18" charset="-128"/>
              </a:rPr>
              <a:t>　○消費生活相談等において、契約取消の立証方法などに関する情報を提供</a:t>
            </a:r>
            <a:endParaRPr lang="en-US" altLang="ja-JP" sz="10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endParaRPr lang="en-US" altLang="ja-JP" sz="10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1000" dirty="0">
                <a:latin typeface="UD デジタル 教科書体 NK-R" panose="02020400000000000000" pitchFamily="18" charset="-128"/>
                <a:ea typeface="UD デジタル 教科書体 NK-R" panose="02020400000000000000" pitchFamily="18" charset="-128"/>
              </a:rPr>
              <a:t>　○立証方法についての周知徹底等について、国に対して働きかけを実施</a:t>
            </a:r>
          </a:p>
        </p:txBody>
      </p:sp>
      <p:sp>
        <p:nvSpPr>
          <p:cNvPr id="29" name="四角形: 角を丸くする 28">
            <a:extLst>
              <a:ext uri="{FF2B5EF4-FFF2-40B4-BE49-F238E27FC236}">
                <a16:creationId xmlns:a16="http://schemas.microsoft.com/office/drawing/2014/main" id="{A2A341FA-1177-46FD-8046-834AE9724FFB}"/>
              </a:ext>
            </a:extLst>
          </p:cNvPr>
          <p:cNvSpPr/>
          <p:nvPr/>
        </p:nvSpPr>
        <p:spPr>
          <a:xfrm>
            <a:off x="79733" y="5984345"/>
            <a:ext cx="2417833" cy="2340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950">
              <a:defRPr/>
            </a:pP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取組の方向性（案）</a:t>
            </a:r>
          </a:p>
        </p:txBody>
      </p:sp>
      <p:sp>
        <p:nvSpPr>
          <p:cNvPr id="35" name="テキスト ボックス 34">
            <a:extLst>
              <a:ext uri="{FF2B5EF4-FFF2-40B4-BE49-F238E27FC236}">
                <a16:creationId xmlns:a16="http://schemas.microsoft.com/office/drawing/2014/main" id="{44E75186-45B4-4427-BD26-AAC9D5DF2BE1}"/>
              </a:ext>
            </a:extLst>
          </p:cNvPr>
          <p:cNvSpPr txBox="1"/>
          <p:nvPr/>
        </p:nvSpPr>
        <p:spPr>
          <a:xfrm>
            <a:off x="65684" y="1752038"/>
            <a:ext cx="4970391" cy="583942"/>
          </a:xfrm>
          <a:prstGeom prst="rect">
            <a:avLst/>
          </a:prstGeom>
          <a:noFill/>
        </p:spPr>
        <p:txBody>
          <a:bodyPr wrap="square">
            <a:spAutoFit/>
          </a:bodyPr>
          <a:lstStyle/>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どこに何を相談してよいか分からない方については、まずは婦人相談所</a:t>
            </a:r>
            <a:r>
              <a:rPr lang="en-US" altLang="ja-JP" sz="900" dirty="0">
                <a:latin typeface="UD デジタル 教科書体 NK-R" panose="02020400000000000000" pitchFamily="18" charset="-128"/>
                <a:ea typeface="UD デジタル 教科書体 NK-R" panose="02020400000000000000" pitchFamily="18" charset="-128"/>
              </a:rPr>
              <a:t>※</a:t>
            </a:r>
            <a:r>
              <a:rPr lang="ja-JP" altLang="en-US" sz="900" dirty="0">
                <a:latin typeface="UD デジタル 教科書体 NK-R" panose="02020400000000000000" pitchFamily="18" charset="-128"/>
                <a:ea typeface="UD デジタル 教科書体 NK-R" panose="02020400000000000000" pitchFamily="18" charset="-128"/>
              </a:rPr>
              <a:t>を最初の相談窓口とし、</a:t>
            </a:r>
            <a:endParaRPr lang="en-US" altLang="ja-JP" sz="9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関係機関が連携しながら支援を実施するよう、厚生労働省が都道府県に通知。</a:t>
            </a:r>
            <a:endParaRPr lang="en-US" altLang="ja-JP" sz="900" dirty="0">
              <a:latin typeface="UD デジタル 教科書体 NK-R" panose="02020400000000000000" pitchFamily="18" charset="-128"/>
              <a:ea typeface="UD デジタル 教科書体 NK-R" panose="02020400000000000000" pitchFamily="18" charset="-128"/>
            </a:endParaRPr>
          </a:p>
          <a:p>
            <a:pPr defTabSz="742950">
              <a:lnSpc>
                <a:spcPts val="1300"/>
              </a:lnSpc>
              <a:defRPr/>
            </a:pPr>
            <a:r>
              <a:rPr lang="ja-JP" altLang="en-US" sz="900" dirty="0">
                <a:latin typeface="UD デジタル 教科書体 NK-R" panose="02020400000000000000" pitchFamily="18" charset="-128"/>
                <a:ea typeface="UD デジタル 教科書体 NK-R" panose="02020400000000000000" pitchFamily="18" charset="-128"/>
              </a:rPr>
              <a:t>　　　　　　　　　　　　　　　　　　　　　　　　　　　</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府は、女性相談センターとドーンセンター（男女共同参画・青少年センター）</a:t>
            </a:r>
            <a:endParaRPr lang="ja-JP" altLang="en-US" sz="900" dirty="0">
              <a:latin typeface="UD デジタル 教科書体 NK-R" panose="02020400000000000000" pitchFamily="18" charset="-128"/>
              <a:ea typeface="UD デジタル 教科書体 NK-R" panose="02020400000000000000" pitchFamily="18" charset="-128"/>
            </a:endParaRPr>
          </a:p>
        </p:txBody>
      </p:sp>
      <p:graphicFrame>
        <p:nvGraphicFramePr>
          <p:cNvPr id="38" name="表 5">
            <a:extLst>
              <a:ext uri="{FF2B5EF4-FFF2-40B4-BE49-F238E27FC236}">
                <a16:creationId xmlns:a16="http://schemas.microsoft.com/office/drawing/2014/main" id="{F79F428B-DAC9-4082-9C38-AB22DE3A3B9A}"/>
              </a:ext>
            </a:extLst>
          </p:cNvPr>
          <p:cNvGraphicFramePr>
            <a:graphicFrameLocks noGrp="1"/>
          </p:cNvGraphicFramePr>
          <p:nvPr>
            <p:extLst>
              <p:ext uri="{D42A27DB-BD31-4B8C-83A1-F6EECF244321}">
                <p14:modId xmlns:p14="http://schemas.microsoft.com/office/powerpoint/2010/main" val="2341511502"/>
              </p:ext>
            </p:extLst>
          </p:nvPr>
        </p:nvGraphicFramePr>
        <p:xfrm>
          <a:off x="227024" y="2306803"/>
          <a:ext cx="4572000" cy="1192536"/>
        </p:xfrm>
        <a:graphic>
          <a:graphicData uri="http://schemas.openxmlformats.org/drawingml/2006/table">
            <a:tbl>
              <a:tblPr firstRow="1" bandRow="1">
                <a:tableStyleId>{7DF18680-E054-41AD-8BC1-D1AEF772440D}</a:tableStyleId>
              </a:tblPr>
              <a:tblGrid>
                <a:gridCol w="2672686">
                  <a:extLst>
                    <a:ext uri="{9D8B030D-6E8A-4147-A177-3AD203B41FA5}">
                      <a16:colId xmlns:a16="http://schemas.microsoft.com/office/drawing/2014/main" val="36498119"/>
                    </a:ext>
                  </a:extLst>
                </a:gridCol>
                <a:gridCol w="1899314">
                  <a:extLst>
                    <a:ext uri="{9D8B030D-6E8A-4147-A177-3AD203B41FA5}">
                      <a16:colId xmlns:a16="http://schemas.microsoft.com/office/drawing/2014/main" val="1198192732"/>
                    </a:ext>
                  </a:extLst>
                </a:gridCol>
              </a:tblGrid>
              <a:tr h="159347">
                <a:tc>
                  <a:txBody>
                    <a:bodyPr/>
                    <a:lstStyle/>
                    <a:p>
                      <a:pPr algn="ctr"/>
                      <a:r>
                        <a:rPr kumimoji="1" lang="ja-JP" altLang="en-US" sz="700" dirty="0">
                          <a:solidFill>
                            <a:schemeClr val="tx1"/>
                          </a:solidFill>
                          <a:latin typeface="UD デジタル 教科書体 NK-R" panose="02020400000000000000" pitchFamily="18" charset="-128"/>
                          <a:ea typeface="UD デジタル 教科書体 NK-R" panose="02020400000000000000" pitchFamily="18" charset="-128"/>
                        </a:rPr>
                        <a:t>相談内容</a:t>
                      </a:r>
                    </a:p>
                  </a:txBody>
                  <a:tcPr marL="74295" marR="74295" marT="37148" marB="37148" anchor="ctr"/>
                </a:tc>
                <a:tc>
                  <a:txBody>
                    <a:bodyPr/>
                    <a:lstStyle/>
                    <a:p>
                      <a:pPr algn="ctr"/>
                      <a:r>
                        <a:rPr kumimoji="1" lang="ja-JP" altLang="en-US" sz="700" dirty="0">
                          <a:solidFill>
                            <a:schemeClr val="tx1"/>
                          </a:solidFill>
                          <a:latin typeface="UD デジタル 教科書体 NK-R" panose="02020400000000000000" pitchFamily="18" charset="-128"/>
                          <a:ea typeface="UD デジタル 教科書体 NK-R" panose="02020400000000000000" pitchFamily="18" charset="-128"/>
                        </a:rPr>
                        <a:t>相談窓口</a:t>
                      </a:r>
                    </a:p>
                  </a:txBody>
                  <a:tcPr marL="74295" marR="74295" marT="37148" marB="37148" anchor="ctr"/>
                </a:tc>
                <a:extLst>
                  <a:ext uri="{0D108BD9-81ED-4DB2-BD59-A6C34878D82A}">
                    <a16:rowId xmlns:a16="http://schemas.microsoft.com/office/drawing/2014/main" val="1113183414"/>
                  </a:ext>
                </a:extLst>
              </a:tr>
              <a:tr h="159347">
                <a:tc>
                  <a:txBody>
                    <a:bodyPr/>
                    <a:lstStyle/>
                    <a:p>
                      <a:pPr algn="l"/>
                      <a:r>
                        <a:rPr kumimoji="1" lang="ja-JP" altLang="en-US" sz="700" dirty="0">
                          <a:solidFill>
                            <a:schemeClr val="tx1"/>
                          </a:solidFill>
                          <a:latin typeface="UD デジタル 教科書体 NK-R" panose="02020400000000000000" pitchFamily="18" charset="-128"/>
                          <a:ea typeface="UD デジタル 教科書体 NK-R" panose="02020400000000000000" pitchFamily="18" charset="-128"/>
                        </a:rPr>
                        <a:t>どこに相談してよいかわからない場合など</a:t>
                      </a:r>
                    </a:p>
                  </a:txBody>
                  <a:tcPr marL="74295" marR="74295" marT="37148" marB="37148" anchor="ctr"/>
                </a:tc>
                <a:tc>
                  <a:txBody>
                    <a:bodyPr/>
                    <a:lstStyle/>
                    <a:p>
                      <a:pPr algn="ctr"/>
                      <a:r>
                        <a:rPr kumimoji="1" lang="ja-JP" altLang="en-US" sz="700" dirty="0">
                          <a:solidFill>
                            <a:schemeClr val="tx1"/>
                          </a:solidFill>
                          <a:latin typeface="UD デジタル 教科書体 NK-R" panose="02020400000000000000" pitchFamily="18" charset="-128"/>
                          <a:ea typeface="UD デジタル 教科書体 NK-R" panose="02020400000000000000" pitchFamily="18" charset="-128"/>
                        </a:rPr>
                        <a:t>都道府県の婦人相談所</a:t>
                      </a:r>
                    </a:p>
                  </a:txBody>
                  <a:tcPr marL="74295" marR="74295" marT="37148" marB="37148" anchor="ctr"/>
                </a:tc>
                <a:extLst>
                  <a:ext uri="{0D108BD9-81ED-4DB2-BD59-A6C34878D82A}">
                    <a16:rowId xmlns:a16="http://schemas.microsoft.com/office/drawing/2014/main" val="2693973349"/>
                  </a:ext>
                </a:extLst>
              </a:tr>
              <a:tr h="247263">
                <a:tc>
                  <a:txBody>
                    <a:bodyPr/>
                    <a:lstStyle/>
                    <a:p>
                      <a:pPr algn="l"/>
                      <a:r>
                        <a:rPr kumimoji="1" lang="ja-JP" altLang="en-US" sz="700" dirty="0">
                          <a:solidFill>
                            <a:schemeClr val="tx1"/>
                          </a:solidFill>
                          <a:latin typeface="UD デジタル 教科書体 NK-R" panose="02020400000000000000" pitchFamily="18" charset="-128"/>
                          <a:ea typeface="UD デジタル 教科書体 NK-R" panose="02020400000000000000" pitchFamily="18" charset="-128"/>
                        </a:rPr>
                        <a:t>ホスト等との契約などにおいて、消費者契約法による取消が可能か等の消費者トラブルに関する相談</a:t>
                      </a:r>
                    </a:p>
                  </a:txBody>
                  <a:tcPr marL="74295" marR="74295" marT="37148" marB="37148" anchor="ctr"/>
                </a:tc>
                <a:tc>
                  <a:txBody>
                    <a:bodyPr/>
                    <a:lstStyle/>
                    <a:p>
                      <a:pPr algn="ctr"/>
                      <a:r>
                        <a:rPr kumimoji="1" lang="ja-JP" altLang="en-US" sz="700" dirty="0">
                          <a:solidFill>
                            <a:schemeClr val="tx1"/>
                          </a:solidFill>
                          <a:latin typeface="UD デジタル 教科書体 NK-R" panose="02020400000000000000" pitchFamily="18" charset="-128"/>
                          <a:ea typeface="UD デジタル 教科書体 NK-R" panose="02020400000000000000" pitchFamily="18" charset="-128"/>
                        </a:rPr>
                        <a:t>地方公共団体の消費生活センター</a:t>
                      </a:r>
                    </a:p>
                  </a:txBody>
                  <a:tcPr marL="74295" marR="74295" marT="37148" marB="37148" anchor="ctr"/>
                </a:tc>
                <a:extLst>
                  <a:ext uri="{0D108BD9-81ED-4DB2-BD59-A6C34878D82A}">
                    <a16:rowId xmlns:a16="http://schemas.microsoft.com/office/drawing/2014/main" val="1199721347"/>
                  </a:ext>
                </a:extLst>
              </a:tr>
              <a:tr h="159347">
                <a:tc>
                  <a:txBody>
                    <a:bodyPr/>
                    <a:lstStyle/>
                    <a:p>
                      <a:pPr algn="l"/>
                      <a:r>
                        <a:rPr kumimoji="1" lang="ja-JP" altLang="en-US" sz="700" dirty="0">
                          <a:solidFill>
                            <a:schemeClr val="tx1"/>
                          </a:solidFill>
                          <a:latin typeface="UD デジタル 教科書体 NK-R" panose="02020400000000000000" pitchFamily="18" charset="-128"/>
                          <a:ea typeface="UD デジタル 教科書体 NK-R" panose="02020400000000000000" pitchFamily="18" charset="-128"/>
                        </a:rPr>
                        <a:t>契約等の取消手続等各種法的トラブルに関する相談</a:t>
                      </a:r>
                    </a:p>
                  </a:txBody>
                  <a:tcPr marL="74295" marR="74295" marT="37148" marB="37148" anchor="ctr"/>
                </a:tc>
                <a:tc>
                  <a:txBody>
                    <a:bodyPr/>
                    <a:lstStyle/>
                    <a:p>
                      <a:pPr algn="ctr"/>
                      <a:r>
                        <a:rPr kumimoji="1" lang="ja-JP" altLang="en-US" sz="700" dirty="0">
                          <a:solidFill>
                            <a:schemeClr val="tx1"/>
                          </a:solidFill>
                          <a:latin typeface="UD デジタル 教科書体 NK-R" panose="02020400000000000000" pitchFamily="18" charset="-128"/>
                          <a:ea typeface="UD デジタル 教科書体 NK-R" panose="02020400000000000000" pitchFamily="18" charset="-128"/>
                        </a:rPr>
                        <a:t>日本司法支援センター（法テラス）</a:t>
                      </a:r>
                    </a:p>
                  </a:txBody>
                  <a:tcPr marL="74295" marR="74295" marT="37148" marB="37148" anchor="ctr"/>
                </a:tc>
                <a:extLst>
                  <a:ext uri="{0D108BD9-81ED-4DB2-BD59-A6C34878D82A}">
                    <a16:rowId xmlns:a16="http://schemas.microsoft.com/office/drawing/2014/main" val="788568562"/>
                  </a:ext>
                </a:extLst>
              </a:tr>
              <a:tr h="159347">
                <a:tc>
                  <a:txBody>
                    <a:bodyPr/>
                    <a:lstStyle/>
                    <a:p>
                      <a:pPr algn="l"/>
                      <a:r>
                        <a:rPr kumimoji="1" lang="ja-JP" altLang="en-US" sz="700" dirty="0">
                          <a:solidFill>
                            <a:schemeClr val="tx1"/>
                          </a:solidFill>
                          <a:latin typeface="UD デジタル 教科書体 NK-R" panose="02020400000000000000" pitchFamily="18" charset="-128"/>
                          <a:ea typeface="UD デジタル 教科書体 NK-R" panose="02020400000000000000" pitchFamily="18" charset="-128"/>
                        </a:rPr>
                        <a:t>売春等を強要されている、追われている等の犯罪被害に関する相談</a:t>
                      </a:r>
                    </a:p>
                  </a:txBody>
                  <a:tcPr marL="74295" marR="74295" marT="37148" marB="37148" anchor="ctr"/>
                </a:tc>
                <a:tc>
                  <a:txBody>
                    <a:bodyPr/>
                    <a:lstStyle/>
                    <a:p>
                      <a:pPr algn="ctr"/>
                      <a:r>
                        <a:rPr kumimoji="1" lang="ja-JP" altLang="en-US" sz="700" dirty="0">
                          <a:solidFill>
                            <a:schemeClr val="tx1"/>
                          </a:solidFill>
                          <a:latin typeface="UD デジタル 教科書体 NK-R" panose="02020400000000000000" pitchFamily="18" charset="-128"/>
                          <a:ea typeface="UD デジタル 教科書体 NK-R" panose="02020400000000000000" pitchFamily="18" charset="-128"/>
                        </a:rPr>
                        <a:t>都道府県警察</a:t>
                      </a:r>
                    </a:p>
                  </a:txBody>
                  <a:tcPr marL="74295" marR="74295" marT="37148" marB="37148" anchor="ctr"/>
                </a:tc>
                <a:extLst>
                  <a:ext uri="{0D108BD9-81ED-4DB2-BD59-A6C34878D82A}">
                    <a16:rowId xmlns:a16="http://schemas.microsoft.com/office/drawing/2014/main" val="594541944"/>
                  </a:ext>
                </a:extLst>
              </a:tr>
              <a:tr h="159347">
                <a:tc>
                  <a:txBody>
                    <a:bodyPr/>
                    <a:lstStyle/>
                    <a:p>
                      <a:pPr algn="l"/>
                      <a:r>
                        <a:rPr kumimoji="1" lang="ja-JP" altLang="en-US" sz="700" dirty="0">
                          <a:solidFill>
                            <a:schemeClr val="tx1"/>
                          </a:solidFill>
                          <a:latin typeface="UD デジタル 教科書体 NK-R" panose="02020400000000000000" pitchFamily="18" charset="-128"/>
                          <a:ea typeface="UD デジタル 教科書体 NK-R" panose="02020400000000000000" pitchFamily="18" charset="-128"/>
                        </a:rPr>
                        <a:t>性犯罪・性暴力の被害に関する相談</a:t>
                      </a:r>
                    </a:p>
                  </a:txBody>
                  <a:tcPr marL="74295" marR="74295" marT="37148" marB="37148" anchor="ctr"/>
                </a:tc>
                <a:tc>
                  <a:txBody>
                    <a:bodyPr/>
                    <a:lstStyle/>
                    <a:p>
                      <a:pPr algn="ctr"/>
                      <a:r>
                        <a:rPr kumimoji="1" lang="ja-JP" altLang="en-US" sz="700" dirty="0">
                          <a:solidFill>
                            <a:schemeClr val="tx1"/>
                          </a:solidFill>
                          <a:latin typeface="UD デジタル 教科書体 NK-R" panose="02020400000000000000" pitchFamily="18" charset="-128"/>
                          <a:ea typeface="UD デジタル 教科書体 NK-R" panose="02020400000000000000" pitchFamily="18" charset="-128"/>
                        </a:rPr>
                        <a:t>地域のワンストップ支援センター</a:t>
                      </a:r>
                    </a:p>
                  </a:txBody>
                  <a:tcPr marL="74295" marR="74295" marT="37148" marB="37148" anchor="ctr"/>
                </a:tc>
                <a:extLst>
                  <a:ext uri="{0D108BD9-81ED-4DB2-BD59-A6C34878D82A}">
                    <a16:rowId xmlns:a16="http://schemas.microsoft.com/office/drawing/2014/main" val="2640142507"/>
                  </a:ext>
                </a:extLst>
              </a:tr>
            </a:tbl>
          </a:graphicData>
        </a:graphic>
      </p:graphicFrame>
      <p:sp>
        <p:nvSpPr>
          <p:cNvPr id="39" name="テキスト ボックス 38">
            <a:extLst>
              <a:ext uri="{FF2B5EF4-FFF2-40B4-BE49-F238E27FC236}">
                <a16:creationId xmlns:a16="http://schemas.microsoft.com/office/drawing/2014/main" id="{617EAFC4-ACD7-4DE8-8DC2-B4D3938220CC}"/>
              </a:ext>
            </a:extLst>
          </p:cNvPr>
          <p:cNvSpPr txBox="1"/>
          <p:nvPr/>
        </p:nvSpPr>
        <p:spPr>
          <a:xfrm>
            <a:off x="18148" y="3538251"/>
            <a:ext cx="4598787" cy="246221"/>
          </a:xfrm>
          <a:prstGeom prst="rect">
            <a:avLst/>
          </a:prstGeom>
          <a:noFill/>
        </p:spPr>
        <p:txBody>
          <a:bodyPr wrap="square" rtlCol="0">
            <a:spAutoFit/>
          </a:bodyPr>
          <a:lstStyle/>
          <a:p>
            <a:r>
              <a:rPr lang="en-US" altLang="ja-JP" sz="1000" dirty="0">
                <a:latin typeface="UD デジタル 教科書体 NK-R" panose="02020400000000000000" pitchFamily="18" charset="-128"/>
                <a:ea typeface="UD デジタル 教科書体 NK-R" panose="02020400000000000000" pitchFamily="18" charset="-128"/>
              </a:rPr>
              <a:t>【</a:t>
            </a:r>
            <a:r>
              <a:rPr lang="ja-JP" altLang="en-US" sz="1000" dirty="0">
                <a:latin typeface="UD デジタル 教科書体 NK-R" panose="02020400000000000000" pitchFamily="18" charset="-128"/>
                <a:ea typeface="UD デジタル 教科書体 NK-R" panose="02020400000000000000" pitchFamily="18" charset="-128"/>
              </a:rPr>
              <a:t>府消費生活センター</a:t>
            </a:r>
            <a:r>
              <a:rPr lang="en-US" altLang="ja-JP" sz="1000" dirty="0">
                <a:latin typeface="UD デジタル 教科書体 NK-R" panose="02020400000000000000" pitchFamily="18" charset="-128"/>
                <a:ea typeface="UD デジタル 教科書体 NK-R" panose="02020400000000000000" pitchFamily="18" charset="-128"/>
              </a:rPr>
              <a:t>】</a:t>
            </a:r>
            <a:endParaRPr lang="ja-JP" altLang="en-US" sz="1000" dirty="0">
              <a:latin typeface="UD デジタル 教科書体 NK-R" panose="02020400000000000000" pitchFamily="18" charset="-128"/>
              <a:ea typeface="UD デジタル 教科書体 NK-R" panose="02020400000000000000" pitchFamily="18" charset="-128"/>
            </a:endParaRPr>
          </a:p>
        </p:txBody>
      </p:sp>
      <p:sp>
        <p:nvSpPr>
          <p:cNvPr id="33" name="テキスト ボックス 32">
            <a:extLst>
              <a:ext uri="{FF2B5EF4-FFF2-40B4-BE49-F238E27FC236}">
                <a16:creationId xmlns:a16="http://schemas.microsoft.com/office/drawing/2014/main" id="{B51348DD-B2AE-4E31-A633-3CC30DDD17B1}"/>
              </a:ext>
            </a:extLst>
          </p:cNvPr>
          <p:cNvSpPr txBox="1"/>
          <p:nvPr/>
        </p:nvSpPr>
        <p:spPr>
          <a:xfrm>
            <a:off x="31113" y="1625244"/>
            <a:ext cx="4598787" cy="246221"/>
          </a:xfrm>
          <a:prstGeom prst="rect">
            <a:avLst/>
          </a:prstGeom>
          <a:noFill/>
        </p:spPr>
        <p:txBody>
          <a:bodyPr wrap="square" rtlCol="0">
            <a:spAutoFit/>
          </a:bodyPr>
          <a:lstStyle/>
          <a:p>
            <a:r>
              <a:rPr lang="en-US" altLang="ja-JP" sz="1000" dirty="0">
                <a:latin typeface="UD デジタル 教科書体 NK-R" panose="02020400000000000000" pitchFamily="18" charset="-128"/>
                <a:ea typeface="UD デジタル 教科書体 NK-R" panose="02020400000000000000" pitchFamily="18" charset="-128"/>
              </a:rPr>
              <a:t>【</a:t>
            </a:r>
            <a:r>
              <a:rPr lang="ja-JP" altLang="en-US" sz="1000" dirty="0">
                <a:latin typeface="UD デジタル 教科書体 NK-R" panose="02020400000000000000" pitchFamily="18" charset="-128"/>
                <a:ea typeface="UD デジタル 教科書体 NK-R" panose="02020400000000000000" pitchFamily="18" charset="-128"/>
              </a:rPr>
              <a:t>国の動き</a:t>
            </a:r>
            <a:r>
              <a:rPr lang="en-US" altLang="ja-JP" sz="1000" dirty="0">
                <a:latin typeface="UD デジタル 教科書体 NK-R" panose="02020400000000000000" pitchFamily="18" charset="-128"/>
                <a:ea typeface="UD デジタル 教科書体 NK-R" panose="02020400000000000000" pitchFamily="18" charset="-128"/>
              </a:rPr>
              <a:t>】</a:t>
            </a:r>
            <a:endParaRPr lang="ja-JP" altLang="en-US" sz="1000" dirty="0">
              <a:latin typeface="UD デジタル 教科書体 NK-R" panose="02020400000000000000" pitchFamily="18" charset="-128"/>
              <a:ea typeface="UD デジタル 教科書体 NK-R" panose="02020400000000000000" pitchFamily="18" charset="-128"/>
            </a:endParaRPr>
          </a:p>
        </p:txBody>
      </p:sp>
      <p:sp>
        <p:nvSpPr>
          <p:cNvPr id="34" name="四角形: 角を丸くする 33">
            <a:extLst>
              <a:ext uri="{FF2B5EF4-FFF2-40B4-BE49-F238E27FC236}">
                <a16:creationId xmlns:a16="http://schemas.microsoft.com/office/drawing/2014/main" id="{AF49CD37-B401-4F0E-A317-458BE6A439FF}"/>
              </a:ext>
            </a:extLst>
          </p:cNvPr>
          <p:cNvSpPr/>
          <p:nvPr/>
        </p:nvSpPr>
        <p:spPr>
          <a:xfrm>
            <a:off x="58847" y="1380089"/>
            <a:ext cx="3096000" cy="2340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950">
              <a:defRPr/>
            </a:pP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相談窓口、府消費生活センターでの対応</a:t>
            </a:r>
          </a:p>
        </p:txBody>
      </p:sp>
      <p:sp>
        <p:nvSpPr>
          <p:cNvPr id="46" name="四角形: 角を丸くする 45">
            <a:extLst>
              <a:ext uri="{FF2B5EF4-FFF2-40B4-BE49-F238E27FC236}">
                <a16:creationId xmlns:a16="http://schemas.microsoft.com/office/drawing/2014/main" id="{A47ED91A-A2CD-4A40-966D-EBFBD3EB75BD}"/>
              </a:ext>
            </a:extLst>
          </p:cNvPr>
          <p:cNvSpPr/>
          <p:nvPr/>
        </p:nvSpPr>
        <p:spPr>
          <a:xfrm>
            <a:off x="5023882" y="1374947"/>
            <a:ext cx="2340000" cy="2340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950">
              <a:defRPr/>
            </a:pP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消費者契約法の適用について</a:t>
            </a:r>
          </a:p>
        </p:txBody>
      </p:sp>
      <p:sp>
        <p:nvSpPr>
          <p:cNvPr id="6" name="テキスト ボックス 5">
            <a:extLst>
              <a:ext uri="{FF2B5EF4-FFF2-40B4-BE49-F238E27FC236}">
                <a16:creationId xmlns:a16="http://schemas.microsoft.com/office/drawing/2014/main" id="{D1F8F648-62D4-4C1F-9276-C3972BEFAB7D}"/>
              </a:ext>
            </a:extLst>
          </p:cNvPr>
          <p:cNvSpPr txBox="1"/>
          <p:nvPr/>
        </p:nvSpPr>
        <p:spPr>
          <a:xfrm>
            <a:off x="8991799" y="224049"/>
            <a:ext cx="896308" cy="369332"/>
          </a:xfrm>
          <a:prstGeom prst="rect">
            <a:avLst/>
          </a:prstGeom>
          <a:solidFill>
            <a:schemeClr val="tx1"/>
          </a:solidFill>
        </p:spPr>
        <p:txBody>
          <a:bodyPr wrap="square" rtlCol="0">
            <a:spAutoFit/>
          </a:bodyPr>
          <a:lstStyle/>
          <a:p>
            <a:r>
              <a:rPr kumimoji="1" lang="ja-JP" altLang="en-US" b="1" dirty="0">
                <a:solidFill>
                  <a:schemeClr val="bg1"/>
                </a:solidFill>
              </a:rPr>
              <a:t>資料６</a:t>
            </a:r>
          </a:p>
        </p:txBody>
      </p:sp>
    </p:spTree>
    <p:extLst>
      <p:ext uri="{BB962C8B-B14F-4D97-AF65-F5344CB8AC3E}">
        <p14:creationId xmlns:p14="http://schemas.microsoft.com/office/powerpoint/2010/main" val="2411680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1018</Words>
  <Application>Microsoft Office PowerPoint</Application>
  <PresentationFormat>A4 210 x 297 mm</PresentationFormat>
  <Paragraphs>64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UD デジタル 教科書体 NK-R</vt:lpstr>
      <vt:lpstr>游ゴシック</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2024-02-06T07:59:41Z</dcterms:created>
  <dcterms:modified xsi:type="dcterms:W3CDTF">2024-02-06T07:59:44Z</dcterms:modified>
</cp:coreProperties>
</file>