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349" autoAdjust="0"/>
    <p:restoredTop sz="94968" autoAdjust="0"/>
  </p:normalViewPr>
  <p:slideViewPr>
    <p:cSldViewPr snapToGrid="0">
      <p:cViewPr varScale="1">
        <p:scale>
          <a:sx n="100" d="100"/>
          <a:sy n="100" d="100"/>
        </p:scale>
        <p:origin x="1310" y="67"/>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FEDE260-F6E3-4E8F-BB3A-45A8DA7DF2BE}" type="datetimeFigureOut">
              <a:rPr kumimoji="1" lang="ja-JP" altLang="en-US" smtClean="0"/>
              <a:t>2024/2/6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634F533-DE3D-477B-BC09-67E87BCBD919}" type="slidenum">
              <a:rPr kumimoji="1" lang="ja-JP" altLang="en-US" smtClean="0"/>
              <a:t>‹#›</a:t>
            </a:fld>
            <a:endParaRPr kumimoji="1" lang="ja-JP" altLang="en-US"/>
          </a:p>
        </p:txBody>
      </p:sp>
    </p:spTree>
    <p:extLst>
      <p:ext uri="{BB962C8B-B14F-4D97-AF65-F5344CB8AC3E}">
        <p14:creationId xmlns:p14="http://schemas.microsoft.com/office/powerpoint/2010/main" val="3174751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FEDE260-F6E3-4E8F-BB3A-45A8DA7DF2BE}" type="datetimeFigureOut">
              <a:rPr kumimoji="1" lang="ja-JP" altLang="en-US" smtClean="0"/>
              <a:t>2024/2/6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634F533-DE3D-477B-BC09-67E87BCBD919}" type="slidenum">
              <a:rPr kumimoji="1" lang="ja-JP" altLang="en-US" smtClean="0"/>
              <a:t>‹#›</a:t>
            </a:fld>
            <a:endParaRPr kumimoji="1" lang="ja-JP" altLang="en-US"/>
          </a:p>
        </p:txBody>
      </p:sp>
    </p:spTree>
    <p:extLst>
      <p:ext uri="{BB962C8B-B14F-4D97-AF65-F5344CB8AC3E}">
        <p14:creationId xmlns:p14="http://schemas.microsoft.com/office/powerpoint/2010/main" val="2351413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FEDE260-F6E3-4E8F-BB3A-45A8DA7DF2BE}" type="datetimeFigureOut">
              <a:rPr kumimoji="1" lang="ja-JP" altLang="en-US" smtClean="0"/>
              <a:t>2024/2/6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634F533-DE3D-477B-BC09-67E87BCBD919}" type="slidenum">
              <a:rPr kumimoji="1" lang="ja-JP" altLang="en-US" smtClean="0"/>
              <a:t>‹#›</a:t>
            </a:fld>
            <a:endParaRPr kumimoji="1" lang="ja-JP" altLang="en-US"/>
          </a:p>
        </p:txBody>
      </p:sp>
    </p:spTree>
    <p:extLst>
      <p:ext uri="{BB962C8B-B14F-4D97-AF65-F5344CB8AC3E}">
        <p14:creationId xmlns:p14="http://schemas.microsoft.com/office/powerpoint/2010/main" val="3744479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FEDE260-F6E3-4E8F-BB3A-45A8DA7DF2BE}" type="datetimeFigureOut">
              <a:rPr kumimoji="1" lang="ja-JP" altLang="en-US" smtClean="0"/>
              <a:t>2024/2/6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634F533-DE3D-477B-BC09-67E87BCBD919}" type="slidenum">
              <a:rPr kumimoji="1" lang="ja-JP" altLang="en-US" smtClean="0"/>
              <a:t>‹#›</a:t>
            </a:fld>
            <a:endParaRPr kumimoji="1" lang="ja-JP" altLang="en-US"/>
          </a:p>
        </p:txBody>
      </p:sp>
    </p:spTree>
    <p:extLst>
      <p:ext uri="{BB962C8B-B14F-4D97-AF65-F5344CB8AC3E}">
        <p14:creationId xmlns:p14="http://schemas.microsoft.com/office/powerpoint/2010/main" val="3338444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FEDE260-F6E3-4E8F-BB3A-45A8DA7DF2BE}" type="datetimeFigureOut">
              <a:rPr kumimoji="1" lang="ja-JP" altLang="en-US" smtClean="0"/>
              <a:t>2024/2/6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634F533-DE3D-477B-BC09-67E87BCBD919}" type="slidenum">
              <a:rPr kumimoji="1" lang="ja-JP" altLang="en-US" smtClean="0"/>
              <a:t>‹#›</a:t>
            </a:fld>
            <a:endParaRPr kumimoji="1" lang="ja-JP" altLang="en-US"/>
          </a:p>
        </p:txBody>
      </p:sp>
    </p:spTree>
    <p:extLst>
      <p:ext uri="{BB962C8B-B14F-4D97-AF65-F5344CB8AC3E}">
        <p14:creationId xmlns:p14="http://schemas.microsoft.com/office/powerpoint/2010/main" val="378265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FEDE260-F6E3-4E8F-BB3A-45A8DA7DF2BE}" type="datetimeFigureOut">
              <a:rPr kumimoji="1" lang="ja-JP" altLang="en-US" smtClean="0"/>
              <a:t>2024/2/6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634F533-DE3D-477B-BC09-67E87BCBD919}" type="slidenum">
              <a:rPr kumimoji="1" lang="ja-JP" altLang="en-US" smtClean="0"/>
              <a:t>‹#›</a:t>
            </a:fld>
            <a:endParaRPr kumimoji="1" lang="ja-JP" altLang="en-US"/>
          </a:p>
        </p:txBody>
      </p:sp>
    </p:spTree>
    <p:extLst>
      <p:ext uri="{BB962C8B-B14F-4D97-AF65-F5344CB8AC3E}">
        <p14:creationId xmlns:p14="http://schemas.microsoft.com/office/powerpoint/2010/main" val="4064496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FEDE260-F6E3-4E8F-BB3A-45A8DA7DF2BE}" type="datetimeFigureOut">
              <a:rPr kumimoji="1" lang="ja-JP" altLang="en-US" smtClean="0"/>
              <a:t>2024/2/6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634F533-DE3D-477B-BC09-67E87BCBD919}" type="slidenum">
              <a:rPr kumimoji="1" lang="ja-JP" altLang="en-US" smtClean="0"/>
              <a:t>‹#›</a:t>
            </a:fld>
            <a:endParaRPr kumimoji="1" lang="ja-JP" altLang="en-US"/>
          </a:p>
        </p:txBody>
      </p:sp>
    </p:spTree>
    <p:extLst>
      <p:ext uri="{BB962C8B-B14F-4D97-AF65-F5344CB8AC3E}">
        <p14:creationId xmlns:p14="http://schemas.microsoft.com/office/powerpoint/2010/main" val="1079081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FEDE260-F6E3-4E8F-BB3A-45A8DA7DF2BE}" type="datetimeFigureOut">
              <a:rPr kumimoji="1" lang="ja-JP" altLang="en-US" smtClean="0"/>
              <a:t>2024/2/6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634F533-DE3D-477B-BC09-67E87BCBD919}" type="slidenum">
              <a:rPr kumimoji="1" lang="ja-JP" altLang="en-US" smtClean="0"/>
              <a:t>‹#›</a:t>
            </a:fld>
            <a:endParaRPr kumimoji="1" lang="ja-JP" altLang="en-US"/>
          </a:p>
        </p:txBody>
      </p:sp>
    </p:spTree>
    <p:extLst>
      <p:ext uri="{BB962C8B-B14F-4D97-AF65-F5344CB8AC3E}">
        <p14:creationId xmlns:p14="http://schemas.microsoft.com/office/powerpoint/2010/main" val="2887614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EDE260-F6E3-4E8F-BB3A-45A8DA7DF2BE}" type="datetimeFigureOut">
              <a:rPr kumimoji="1" lang="ja-JP" altLang="en-US" smtClean="0"/>
              <a:t>2024/2/6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634F533-DE3D-477B-BC09-67E87BCBD919}" type="slidenum">
              <a:rPr kumimoji="1" lang="ja-JP" altLang="en-US" smtClean="0"/>
              <a:t>‹#›</a:t>
            </a:fld>
            <a:endParaRPr kumimoji="1" lang="ja-JP" altLang="en-US"/>
          </a:p>
        </p:txBody>
      </p:sp>
    </p:spTree>
    <p:extLst>
      <p:ext uri="{BB962C8B-B14F-4D97-AF65-F5344CB8AC3E}">
        <p14:creationId xmlns:p14="http://schemas.microsoft.com/office/powerpoint/2010/main" val="301785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FEDE260-F6E3-4E8F-BB3A-45A8DA7DF2BE}" type="datetimeFigureOut">
              <a:rPr kumimoji="1" lang="ja-JP" altLang="en-US" smtClean="0"/>
              <a:t>2024/2/6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634F533-DE3D-477B-BC09-67E87BCBD919}" type="slidenum">
              <a:rPr kumimoji="1" lang="ja-JP" altLang="en-US" smtClean="0"/>
              <a:t>‹#›</a:t>
            </a:fld>
            <a:endParaRPr kumimoji="1" lang="ja-JP" altLang="en-US"/>
          </a:p>
        </p:txBody>
      </p:sp>
    </p:spTree>
    <p:extLst>
      <p:ext uri="{BB962C8B-B14F-4D97-AF65-F5344CB8AC3E}">
        <p14:creationId xmlns:p14="http://schemas.microsoft.com/office/powerpoint/2010/main" val="3730020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FEDE260-F6E3-4E8F-BB3A-45A8DA7DF2BE}" type="datetimeFigureOut">
              <a:rPr kumimoji="1" lang="ja-JP" altLang="en-US" smtClean="0"/>
              <a:t>2024/2/6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634F533-DE3D-477B-BC09-67E87BCBD919}" type="slidenum">
              <a:rPr kumimoji="1" lang="ja-JP" altLang="en-US" smtClean="0"/>
              <a:t>‹#›</a:t>
            </a:fld>
            <a:endParaRPr kumimoji="1" lang="ja-JP" altLang="en-US"/>
          </a:p>
        </p:txBody>
      </p:sp>
    </p:spTree>
    <p:extLst>
      <p:ext uri="{BB962C8B-B14F-4D97-AF65-F5344CB8AC3E}">
        <p14:creationId xmlns:p14="http://schemas.microsoft.com/office/powerpoint/2010/main" val="4089286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EDE260-F6E3-4E8F-BB3A-45A8DA7DF2BE}" type="datetimeFigureOut">
              <a:rPr kumimoji="1" lang="ja-JP" altLang="en-US" smtClean="0"/>
              <a:t>2024/2/6</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34F533-DE3D-477B-BC09-67E87BCBD919}" type="slidenum">
              <a:rPr kumimoji="1" lang="ja-JP" altLang="en-US" smtClean="0"/>
              <a:t>‹#›</a:t>
            </a:fld>
            <a:endParaRPr kumimoji="1" lang="ja-JP" altLang="en-US"/>
          </a:p>
        </p:txBody>
      </p:sp>
    </p:spTree>
    <p:extLst>
      <p:ext uri="{BB962C8B-B14F-4D97-AF65-F5344CB8AC3E}">
        <p14:creationId xmlns:p14="http://schemas.microsoft.com/office/powerpoint/2010/main" val="40243100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7A134CC0-B990-4513-9940-56A4962886D8}"/>
              </a:ext>
            </a:extLst>
          </p:cNvPr>
          <p:cNvSpPr txBox="1"/>
          <p:nvPr/>
        </p:nvSpPr>
        <p:spPr>
          <a:xfrm>
            <a:off x="0" y="8268"/>
            <a:ext cx="9906000" cy="292388"/>
          </a:xfrm>
          <a:prstGeom prst="rect">
            <a:avLst/>
          </a:prstGeom>
          <a:noFill/>
        </p:spPr>
        <p:txBody>
          <a:bodyPr wrap="square" rtlCol="0">
            <a:spAutoFit/>
          </a:bodyPr>
          <a:lstStyle/>
          <a:p>
            <a:pPr algn="ctr"/>
            <a:r>
              <a:rPr lang="ja-JP" altLang="en-US" sz="1300" dirty="0">
                <a:latin typeface="ＭＳ ゴシック" panose="020B0609070205080204" pitchFamily="49" charset="-128"/>
                <a:ea typeface="ＭＳ ゴシック" panose="020B0609070205080204" pitchFamily="49" charset="-128"/>
              </a:rPr>
              <a:t>大阪府消費者基本計画（第３期）策定に向けた基本的な考え方（案）</a:t>
            </a:r>
          </a:p>
        </p:txBody>
      </p:sp>
      <p:sp>
        <p:nvSpPr>
          <p:cNvPr id="40" name="Text Box 2">
            <a:extLst>
              <a:ext uri="{FF2B5EF4-FFF2-40B4-BE49-F238E27FC236}">
                <a16:creationId xmlns:a16="http://schemas.microsoft.com/office/drawing/2014/main" id="{17163981-DC2B-4BB3-8225-51520DCCB61B}"/>
              </a:ext>
            </a:extLst>
          </p:cNvPr>
          <p:cNvSpPr txBox="1">
            <a:spLocks noChangeArrowheads="1"/>
          </p:cNvSpPr>
          <p:nvPr/>
        </p:nvSpPr>
        <p:spPr bwMode="auto">
          <a:xfrm>
            <a:off x="9001343" y="21556"/>
            <a:ext cx="861487" cy="249915"/>
          </a:xfrm>
          <a:prstGeom prst="rect">
            <a:avLst/>
          </a:prstGeom>
          <a:solidFill>
            <a:srgbClr val="FFFFFF"/>
          </a:solidFill>
          <a:ln w="19050" algn="ctr">
            <a:solidFill>
              <a:srgbClr val="000000"/>
            </a:solidFill>
            <a:miter lim="800000"/>
            <a:headEnd/>
            <a:tailEnd/>
          </a:ln>
          <a:effectLst/>
          <a:extLst>
            <a:ext uri="{AF507438-7753-43E0-B8FC-AC1667EBCBE1}">
              <a14:hiddenEffects xmlns:a14="http://schemas.microsoft.com/office/drawing/2010/main">
                <a:effectLst>
                  <a:outerShdw dist="28398" dir="3806097" algn="ctr" rotWithShape="0">
                    <a:srgbClr val="974706">
                      <a:alpha val="50000"/>
                    </a:srgbClr>
                  </a:outerShdw>
                </a:effectLst>
              </a14:hiddenEffects>
            </a:ext>
          </a:extLst>
        </p:spPr>
        <p:txBody>
          <a:bodyPr vert="horz" wrap="square" lIns="74295" tIns="8890" rIns="74295" bIns="889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1600" b="0" i="0" u="none" strike="noStrike" cap="none" normalizeH="0" baseline="0">
                <a:ln>
                  <a:noFill/>
                </a:ln>
                <a:solidFill>
                  <a:schemeClr val="tx1"/>
                </a:solidFill>
                <a:effectLst/>
                <a:latin typeface="ＭＳ Ｐゴシック" panose="020B0600070205080204" pitchFamily="50" charset="-128"/>
                <a:ea typeface="ＭＳ Ｐゴシック" panose="020B0600070205080204" pitchFamily="50" charset="-128"/>
              </a:rPr>
              <a:t>資料２</a:t>
            </a:r>
            <a:endParaRPr kumimoji="0" lang="ja-JP" altLang="ja-JP" sz="1600" b="0" i="0" u="none" strike="noStrike" cap="none" normalizeH="0" baseline="0" dirty="0">
              <a:ln>
                <a:noFill/>
              </a:ln>
              <a:solidFill>
                <a:schemeClr val="tx1"/>
              </a:solidFill>
              <a:effectLst/>
              <a:latin typeface="Arial" panose="020B0604020202020204" pitchFamily="34" charset="0"/>
            </a:endParaRPr>
          </a:p>
        </p:txBody>
      </p:sp>
      <p:sp>
        <p:nvSpPr>
          <p:cNvPr id="41" name="AutoShape 30">
            <a:extLst>
              <a:ext uri="{FF2B5EF4-FFF2-40B4-BE49-F238E27FC236}">
                <a16:creationId xmlns:a16="http://schemas.microsoft.com/office/drawing/2014/main" id="{E8229EB1-E8E4-4C21-9E03-050A75C7C78E}"/>
              </a:ext>
            </a:extLst>
          </p:cNvPr>
          <p:cNvSpPr>
            <a:spLocks noChangeArrowheads="1"/>
          </p:cNvSpPr>
          <p:nvPr/>
        </p:nvSpPr>
        <p:spPr bwMode="auto">
          <a:xfrm>
            <a:off x="4341538" y="528574"/>
            <a:ext cx="5544000" cy="6307870"/>
          </a:xfrm>
          <a:prstGeom prst="roundRect">
            <a:avLst>
              <a:gd name="adj" fmla="val 369"/>
            </a:avLst>
          </a:prstGeom>
          <a:ln>
            <a:headEnd/>
            <a:tailEnd/>
          </a:ln>
        </p:spPr>
        <p:style>
          <a:lnRef idx="2">
            <a:schemeClr val="dk1"/>
          </a:lnRef>
          <a:fillRef idx="1">
            <a:schemeClr val="lt1"/>
          </a:fillRef>
          <a:effectRef idx="0">
            <a:schemeClr val="dk1"/>
          </a:effectRef>
          <a:fontRef idx="minor">
            <a:schemeClr val="dk1"/>
          </a:fontRef>
        </p:style>
        <p:txBody>
          <a:bodyPr vert="horz" wrap="square" lIns="74295" tIns="8890" rIns="74295" bIns="8890" numCol="1" anchor="t" anchorCtr="0" compatLnSpc="1">
            <a:prstTxWarp prst="textNoShape">
              <a:avLst/>
            </a:prstTxWarp>
          </a:bodyPr>
          <a:lstStyle/>
          <a:p>
            <a:endParaRPr lang="ja-JP" altLang="en-US" dirty="0"/>
          </a:p>
        </p:txBody>
      </p:sp>
      <p:sp>
        <p:nvSpPr>
          <p:cNvPr id="76" name="テキスト ボックス 75">
            <a:extLst>
              <a:ext uri="{FF2B5EF4-FFF2-40B4-BE49-F238E27FC236}">
                <a16:creationId xmlns:a16="http://schemas.microsoft.com/office/drawing/2014/main" id="{BA33C2A2-7521-483D-9FCB-0E62023CFA07}"/>
              </a:ext>
            </a:extLst>
          </p:cNvPr>
          <p:cNvSpPr txBox="1"/>
          <p:nvPr/>
        </p:nvSpPr>
        <p:spPr>
          <a:xfrm>
            <a:off x="7241897" y="579587"/>
            <a:ext cx="2580417" cy="2678032"/>
          </a:xfrm>
          <a:prstGeom prst="rect">
            <a:avLst/>
          </a:prstGeom>
          <a:solidFill>
            <a:schemeClr val="accent1">
              <a:lumMod val="20000"/>
              <a:lumOff val="80000"/>
            </a:schemeClr>
          </a:solidFill>
          <a:ln>
            <a:solidFill>
              <a:schemeClr val="tx1"/>
            </a:solidFill>
          </a:ln>
        </p:spPr>
        <p:txBody>
          <a:bodyPr wrap="square" lIns="72000" tIns="36000" rIns="72000" bIns="36000" rtlCol="0">
            <a:spAutoFit/>
          </a:bodyPr>
          <a:lstStyle/>
          <a:p>
            <a:pPr algn="just">
              <a:lnSpc>
                <a:spcPts val="1000"/>
              </a:lnSpc>
            </a:pPr>
            <a:r>
              <a:rPr lang="ja-JP" altLang="en-US" sz="800" b="1" spc="-150" dirty="0">
                <a:latin typeface="ＭＳ ゴシック" panose="020B0609070205080204" pitchFamily="49" charset="-128"/>
                <a:ea typeface="ＭＳ ゴシック" panose="020B0609070205080204" pitchFamily="49" charset="-128"/>
              </a:rPr>
              <a:t>重点取組１：</a:t>
            </a:r>
            <a:r>
              <a:rPr lang="ja-JP" altLang="ja-JP" sz="800" b="1"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悪質商法</a:t>
            </a:r>
            <a:r>
              <a:rPr lang="ja-JP" altLang="en-US" sz="800" b="1"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等</a:t>
            </a:r>
            <a:r>
              <a:rPr lang="ja-JP" altLang="ja-JP" sz="800" b="1"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による消費者被害の防止</a:t>
            </a:r>
            <a:endParaRPr lang="ja-JP" altLang="ja-JP" sz="800" kern="100" spc="-15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1000"/>
              </a:lnSpc>
              <a:spcBef>
                <a:spcPts val="600"/>
              </a:spcBef>
            </a:pP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≪高齢者・障がい者の被害防止≫</a:t>
            </a:r>
            <a:endParaRPr lang="ja-JP" altLang="ja-JP" sz="800" kern="100" spc="-15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1000"/>
              </a:lnSpc>
            </a:pP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○取組の方向</a:t>
            </a:r>
            <a:endParaRPr lang="en-US" altLang="ja-JP" sz="800" kern="100" spc="-150" dirty="0">
              <a:latin typeface="Century" panose="02040604050505020304" pitchFamily="18" charset="0"/>
              <a:ea typeface="ＭＳ 明朝" panose="02020609040205080304" pitchFamily="17" charset="-128"/>
              <a:cs typeface="Times New Roman" panose="02020603050405020304" pitchFamily="18" charset="0"/>
            </a:endParaRPr>
          </a:p>
          <a:p>
            <a:pPr>
              <a:lnSpc>
                <a:spcPts val="1000"/>
              </a:lnSpc>
            </a:pP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・高齢者・障がい者の安全・安心のための見守りサービスを行う</a:t>
            </a:r>
            <a:r>
              <a:rPr lang="ja-JP" altLang="en-US"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　</a:t>
            </a:r>
            <a:endParaRPr lang="en-US"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endParaRPr>
          </a:p>
          <a:p>
            <a:pPr>
              <a:lnSpc>
                <a:spcPts val="1000"/>
              </a:lnSpc>
            </a:pPr>
            <a:r>
              <a:rPr lang="ja-JP" altLang="en-US" sz="800" kern="100" spc="-15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　</a:t>
            </a: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消費者安全確保地域協議会」の設置を市町村に働きかけるとと</a:t>
            </a:r>
            <a:endParaRPr lang="en-US"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endParaRPr>
          </a:p>
          <a:p>
            <a:pPr>
              <a:lnSpc>
                <a:spcPts val="1000"/>
              </a:lnSpc>
            </a:pPr>
            <a:r>
              <a:rPr lang="ja-JP" altLang="en-US" sz="800" kern="100" spc="-15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　</a:t>
            </a: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もに設置済みの市町村の活動を支援する</a:t>
            </a:r>
            <a:endParaRPr lang="ja-JP" altLang="ja-JP" sz="800" kern="100" spc="-150" dirty="0">
              <a:effectLst/>
              <a:latin typeface="Century" panose="02040604050505020304" pitchFamily="18" charset="0"/>
              <a:ea typeface="ＭＳ 明朝" panose="02020609040205080304" pitchFamily="17" charset="-128"/>
              <a:cs typeface="Times New Roman" panose="02020603050405020304" pitchFamily="18" charset="0"/>
            </a:endParaRPr>
          </a:p>
          <a:p>
            <a:pPr>
              <a:lnSpc>
                <a:spcPts val="1000"/>
              </a:lnSpc>
              <a:spcBef>
                <a:spcPts val="600"/>
              </a:spcBef>
            </a:pP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≪成年年齢引き下げや副業・兼業に伴う若者の被害防止≫</a:t>
            </a:r>
            <a:br>
              <a:rPr lang="en-US" altLang="ja-JP" sz="800" kern="100" spc="-150" dirty="0">
                <a:latin typeface="Century" panose="02040604050505020304" pitchFamily="18" charset="0"/>
                <a:ea typeface="ＭＳ 明朝" panose="02020609040205080304" pitchFamily="17" charset="-128"/>
                <a:cs typeface="Times New Roman" panose="02020603050405020304" pitchFamily="18" charset="0"/>
              </a:rPr>
            </a:b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○取組の方向</a:t>
            </a:r>
            <a:br>
              <a:rPr lang="en-US" altLang="ja-JP" sz="800" kern="100" spc="-15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b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・啓発冊子、ウェブサイトやＳＮＳ等を活用しながら悪質商法対</a:t>
            </a:r>
            <a:br>
              <a:rPr lang="en-US" altLang="ja-JP" sz="800" kern="100" spc="-15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br>
            <a:r>
              <a:rPr lang="ja-JP" altLang="en-US" sz="800" kern="100" spc="-15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　</a:t>
            </a: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策に関する情報を発信するなど、若者の被害防止に取り組む</a:t>
            </a:r>
            <a:endParaRPr lang="ja-JP" altLang="ja-JP" sz="800" kern="100" spc="-150" dirty="0">
              <a:effectLst/>
              <a:latin typeface="Century" panose="02040604050505020304" pitchFamily="18" charset="0"/>
              <a:ea typeface="ＭＳ 明朝" panose="02020609040205080304" pitchFamily="17" charset="-128"/>
              <a:cs typeface="Times New Roman" panose="02020603050405020304" pitchFamily="18" charset="0"/>
            </a:endParaRPr>
          </a:p>
          <a:p>
            <a:pPr>
              <a:lnSpc>
                <a:spcPts val="1000"/>
              </a:lnSpc>
              <a:spcBef>
                <a:spcPts val="600"/>
              </a:spcBef>
            </a:pP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≪特殊詐欺被害・消費者被害の防止≫</a:t>
            </a:r>
            <a:endParaRPr lang="ja-JP" altLang="ja-JP" sz="800" kern="100" spc="-150" dirty="0">
              <a:effectLst/>
              <a:latin typeface="Century" panose="02040604050505020304" pitchFamily="18" charset="0"/>
              <a:ea typeface="ＭＳ 明朝" panose="02020609040205080304" pitchFamily="17" charset="-128"/>
              <a:cs typeface="Times New Roman" panose="02020603050405020304" pitchFamily="18" charset="0"/>
            </a:endParaRPr>
          </a:p>
          <a:p>
            <a:pPr>
              <a:lnSpc>
                <a:spcPts val="1000"/>
              </a:lnSpc>
            </a:pP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○取組の方向</a:t>
            </a:r>
            <a:endParaRPr lang="ja-JP" altLang="ja-JP" sz="800" kern="100" spc="-150" dirty="0">
              <a:effectLst/>
              <a:latin typeface="Century" panose="02040604050505020304" pitchFamily="18" charset="0"/>
              <a:ea typeface="ＭＳ 明朝" panose="02020609040205080304" pitchFamily="17" charset="-128"/>
              <a:cs typeface="Times New Roman" panose="02020603050405020304" pitchFamily="18" charset="0"/>
            </a:endParaRPr>
          </a:p>
          <a:p>
            <a:pPr marL="400050" indent="-400050">
              <a:lnSpc>
                <a:spcPts val="1000"/>
              </a:lnSpc>
            </a:pP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・消費生活センターと警察との連携強化により、高齢者等</a:t>
            </a:r>
            <a:r>
              <a:rPr lang="ja-JP" altLang="en-US" sz="800" kern="100" spc="-15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を</a:t>
            </a:r>
            <a:endParaRPr lang="en-US" altLang="ja-JP" sz="800" kern="100" spc="-15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endParaRPr>
          </a:p>
          <a:p>
            <a:pPr marL="400050" indent="-400050">
              <a:lnSpc>
                <a:spcPts val="1000"/>
              </a:lnSpc>
            </a:pPr>
            <a:r>
              <a:rPr lang="ja-JP" altLang="en-US" sz="800" kern="100" spc="-15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　</a:t>
            </a: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狙った特殊詐欺被害や消費者被害の防止に取り組む</a:t>
            </a:r>
            <a:endParaRPr lang="ja-JP" altLang="ja-JP" sz="800" kern="100" spc="-150" dirty="0">
              <a:effectLst/>
              <a:latin typeface="Century" panose="02040604050505020304" pitchFamily="18" charset="0"/>
              <a:ea typeface="ＭＳ 明朝" panose="02020609040205080304" pitchFamily="17" charset="-128"/>
              <a:cs typeface="Times New Roman" panose="02020603050405020304" pitchFamily="18" charset="0"/>
            </a:endParaRPr>
          </a:p>
          <a:p>
            <a:pPr>
              <a:lnSpc>
                <a:spcPts val="1000"/>
              </a:lnSpc>
              <a:spcBef>
                <a:spcPts val="600"/>
              </a:spcBef>
            </a:pP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◇重点取組１における参考指標：</a:t>
            </a:r>
            <a:br>
              <a:rPr lang="en-US" altLang="ja-JP" sz="800" kern="100" spc="-150" dirty="0">
                <a:latin typeface="Century" panose="02040604050505020304" pitchFamily="18" charset="0"/>
                <a:ea typeface="ＭＳ 明朝" panose="02020609040205080304" pitchFamily="17" charset="-128"/>
                <a:cs typeface="Times New Roman" panose="02020603050405020304" pitchFamily="18" charset="0"/>
              </a:rPr>
            </a:br>
            <a:r>
              <a:rPr lang="ja-JP" altLang="en-US" sz="800" kern="100" spc="-15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市町村の消費者安全確保地域協議会</a:t>
            </a:r>
            <a:r>
              <a:rPr lang="ja-JP" altLang="en-US"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a:t>
            </a: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見守りネットワーク</a:t>
            </a:r>
            <a:r>
              <a:rPr lang="ja-JP" altLang="en-US"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a:t>
            </a: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の</a:t>
            </a:r>
            <a:r>
              <a:rPr lang="ja-JP" altLang="en-US"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　　　　　　　</a:t>
            </a:r>
            <a:r>
              <a:rPr lang="ja-JP" altLang="en-US" sz="800" kern="100" spc="-15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　　</a:t>
            </a:r>
            <a:br>
              <a:rPr lang="en-US" altLang="ja-JP" sz="800" kern="100" spc="-15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br>
            <a:r>
              <a:rPr lang="ja-JP" altLang="en-US" sz="800" kern="100" spc="-15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　</a:t>
            </a: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設置数</a:t>
            </a:r>
            <a:br>
              <a:rPr lang="en-US" altLang="ja-JP" sz="800" kern="100" spc="-150" dirty="0">
                <a:latin typeface="Century" panose="02040604050505020304" pitchFamily="18" charset="0"/>
                <a:ea typeface="ＭＳ 明朝" panose="02020609040205080304" pitchFamily="17" charset="-128"/>
                <a:cs typeface="Times New Roman" panose="02020603050405020304" pitchFamily="18" charset="0"/>
              </a:rPr>
            </a:b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・消費相談窓口に対する若者の認知度</a:t>
            </a:r>
            <a:endParaRPr lang="en-US"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endParaRPr>
          </a:p>
        </p:txBody>
      </p:sp>
      <p:sp>
        <p:nvSpPr>
          <p:cNvPr id="77" name="テキスト ボックス 76">
            <a:extLst>
              <a:ext uri="{FF2B5EF4-FFF2-40B4-BE49-F238E27FC236}">
                <a16:creationId xmlns:a16="http://schemas.microsoft.com/office/drawing/2014/main" id="{8271130C-7F09-4CF3-8E7C-CBA02F63FEE5}"/>
              </a:ext>
            </a:extLst>
          </p:cNvPr>
          <p:cNvSpPr txBox="1"/>
          <p:nvPr/>
        </p:nvSpPr>
        <p:spPr>
          <a:xfrm>
            <a:off x="7239783" y="3315374"/>
            <a:ext cx="2595834" cy="2082108"/>
          </a:xfrm>
          <a:prstGeom prst="rect">
            <a:avLst/>
          </a:prstGeom>
          <a:solidFill>
            <a:schemeClr val="accent1">
              <a:lumMod val="20000"/>
              <a:lumOff val="80000"/>
            </a:schemeClr>
          </a:solidFill>
          <a:ln>
            <a:solidFill>
              <a:schemeClr val="tx1"/>
            </a:solidFill>
          </a:ln>
        </p:spPr>
        <p:txBody>
          <a:bodyPr wrap="square" rtlCol="0">
            <a:spAutoFit/>
          </a:bodyPr>
          <a:lstStyle/>
          <a:p>
            <a:pPr marL="5507990" indent="-5507990">
              <a:lnSpc>
                <a:spcPts val="1000"/>
              </a:lnSpc>
            </a:pPr>
            <a:r>
              <a:rPr lang="en-US" altLang="ja-JP" sz="800" b="1" kern="100" spc="-150" dirty="0">
                <a:effectLst/>
                <a:latin typeface="ＭＳ ゴシック" panose="020B0609070205080204" pitchFamily="49" charset="-128"/>
                <a:ea typeface="ＭＳ 明朝" panose="02020609040205080304" pitchFamily="17" charset="-128"/>
                <a:cs typeface="Times New Roman" panose="02020603050405020304" pitchFamily="18" charset="0"/>
              </a:rPr>
              <a:t> </a:t>
            </a:r>
            <a:r>
              <a:rPr lang="ja-JP" altLang="ja-JP" sz="800" b="1"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重点取組２</a:t>
            </a:r>
            <a:r>
              <a:rPr lang="ja-JP" altLang="ja-JP" sz="800" b="1" kern="100" spc="-150" dirty="0">
                <a:effectLst/>
                <a:latin typeface="Century" panose="02040604050505020304" pitchFamily="18" charset="0"/>
                <a:ea typeface="ＭＳ ゴシック" panose="020B0609070205080204" pitchFamily="49" charset="-128"/>
                <a:cs typeface="Times New Roman" panose="02020603050405020304" pitchFamily="18" charset="0"/>
              </a:rPr>
              <a:t>：多様な消費者教育の推進</a:t>
            </a:r>
            <a:r>
              <a:rPr lang="en-US" altLang="ja-JP" sz="1000" b="1" kern="100" spc="-150" dirty="0">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en-US" altLang="ja-JP" sz="100" kern="100" spc="-150" dirty="0">
              <a:effectLst/>
              <a:latin typeface="Century" panose="02040604050505020304" pitchFamily="18" charset="0"/>
              <a:ea typeface="ＭＳ ゴシック" panose="020B0609070205080204" pitchFamily="49" charset="-128"/>
              <a:cs typeface="Times New Roman" panose="02020603050405020304" pitchFamily="18" charset="0"/>
            </a:endParaRPr>
          </a:p>
          <a:p>
            <a:pPr>
              <a:lnSpc>
                <a:spcPts val="1000"/>
              </a:lnSpc>
            </a:pPr>
            <a:endParaRPr lang="en-US" altLang="ja-JP" sz="800" kern="100" spc="-150" dirty="0">
              <a:latin typeface="Century" panose="02040604050505020304" pitchFamily="18" charset="0"/>
              <a:ea typeface="ＭＳ ゴシック" panose="020B0609070205080204" pitchFamily="49" charset="-128"/>
              <a:cs typeface="Times New Roman" panose="02020603050405020304" pitchFamily="18" charset="0"/>
            </a:endParaRPr>
          </a:p>
          <a:p>
            <a:pPr>
              <a:lnSpc>
                <a:spcPts val="1000"/>
              </a:lnSpc>
            </a:pPr>
            <a:r>
              <a:rPr lang="ja-JP" altLang="ja-JP" sz="800" kern="100" spc="-150" dirty="0">
                <a:effectLst/>
                <a:latin typeface="Century" panose="02040604050505020304" pitchFamily="18" charset="0"/>
                <a:ea typeface="ＭＳ ゴシック" panose="020B0609070205080204" pitchFamily="49" charset="-128"/>
                <a:cs typeface="Times New Roman" panose="02020603050405020304" pitchFamily="18" charset="0"/>
              </a:rPr>
              <a:t>○取組の方向</a:t>
            </a:r>
            <a:endParaRPr lang="en-US" altLang="ja-JP" sz="800" kern="100" spc="-150" dirty="0">
              <a:latin typeface="Century" panose="02040604050505020304" pitchFamily="18" charset="0"/>
              <a:ea typeface="ＭＳ 明朝" panose="02020609040205080304" pitchFamily="17" charset="-128"/>
              <a:cs typeface="Times New Roman" panose="02020603050405020304" pitchFamily="18" charset="0"/>
            </a:endParaRPr>
          </a:p>
          <a:p>
            <a:pPr>
              <a:lnSpc>
                <a:spcPts val="1000"/>
              </a:lnSpc>
            </a:pPr>
            <a:r>
              <a:rPr lang="ja-JP" altLang="ja-JP" sz="800" kern="100" spc="-150" dirty="0">
                <a:effectLst/>
                <a:latin typeface="Century" panose="02040604050505020304" pitchFamily="18" charset="0"/>
                <a:ea typeface="ＭＳ ゴシック" panose="020B0609070205080204" pitchFamily="49" charset="-128"/>
                <a:cs typeface="Times New Roman" panose="02020603050405020304" pitchFamily="18" charset="0"/>
              </a:rPr>
              <a:t>・クイズや漫画を盛り込んだ啓発冊子やお笑い芸人によるコント</a:t>
            </a:r>
            <a:r>
              <a:rPr lang="ja-JP" altLang="en-US" sz="800" kern="100" spc="-150" dirty="0">
                <a:effectLst/>
                <a:latin typeface="Century" panose="02040604050505020304" pitchFamily="18" charset="0"/>
                <a:ea typeface="ＭＳ ゴシック" panose="020B0609070205080204" pitchFamily="49" charset="-128"/>
                <a:cs typeface="Times New Roman" panose="02020603050405020304" pitchFamily="18" charset="0"/>
              </a:rPr>
              <a:t>　</a:t>
            </a:r>
            <a:endParaRPr lang="en-US" altLang="ja-JP" sz="800" kern="100" spc="-150" dirty="0">
              <a:effectLst/>
              <a:latin typeface="Century" panose="02040604050505020304" pitchFamily="18" charset="0"/>
              <a:ea typeface="ＭＳ ゴシック" panose="020B0609070205080204" pitchFamily="49" charset="-128"/>
              <a:cs typeface="Times New Roman" panose="02020603050405020304" pitchFamily="18" charset="0"/>
            </a:endParaRPr>
          </a:p>
          <a:p>
            <a:pPr>
              <a:lnSpc>
                <a:spcPts val="1000"/>
              </a:lnSpc>
            </a:pPr>
            <a:r>
              <a:rPr lang="ja-JP" altLang="en-US" sz="800" kern="100" spc="-150" dirty="0">
                <a:latin typeface="Century" panose="02040604050505020304" pitchFamily="18" charset="0"/>
                <a:ea typeface="ＭＳ ゴシック" panose="020B0609070205080204" pitchFamily="49" charset="-128"/>
                <a:cs typeface="Times New Roman" panose="02020603050405020304" pitchFamily="18" charset="0"/>
              </a:rPr>
              <a:t>　</a:t>
            </a:r>
            <a:r>
              <a:rPr lang="ja-JP" altLang="ja-JP" sz="800" kern="100" spc="-150" dirty="0">
                <a:effectLst/>
                <a:latin typeface="Century" panose="02040604050505020304" pitchFamily="18" charset="0"/>
                <a:ea typeface="ＭＳ ゴシック" panose="020B0609070205080204" pitchFamily="49" charset="-128"/>
                <a:cs typeface="Times New Roman" panose="02020603050405020304" pitchFamily="18" charset="0"/>
              </a:rPr>
              <a:t>形式の啓発動画を活用しながら、ライフステージ（小学生期・</a:t>
            </a:r>
            <a:endParaRPr lang="en-US" altLang="ja-JP" sz="800" kern="100" spc="-150" dirty="0">
              <a:effectLst/>
              <a:latin typeface="Century" panose="02040604050505020304" pitchFamily="18" charset="0"/>
              <a:ea typeface="ＭＳ ゴシック" panose="020B0609070205080204" pitchFamily="49" charset="-128"/>
              <a:cs typeface="Times New Roman" panose="02020603050405020304" pitchFamily="18" charset="0"/>
            </a:endParaRPr>
          </a:p>
          <a:p>
            <a:pPr>
              <a:lnSpc>
                <a:spcPts val="1000"/>
              </a:lnSpc>
            </a:pPr>
            <a:r>
              <a:rPr lang="ja-JP" altLang="en-US" sz="800" kern="100" spc="-150" dirty="0">
                <a:latin typeface="Century" panose="02040604050505020304" pitchFamily="18" charset="0"/>
                <a:ea typeface="ＭＳ ゴシック" panose="020B0609070205080204" pitchFamily="49" charset="-128"/>
                <a:cs typeface="Times New Roman" panose="02020603050405020304" pitchFamily="18" charset="0"/>
              </a:rPr>
              <a:t>　</a:t>
            </a:r>
            <a:r>
              <a:rPr lang="ja-JP" altLang="ja-JP" sz="800" kern="100" spc="-150" dirty="0">
                <a:effectLst/>
                <a:latin typeface="Century" panose="02040604050505020304" pitchFamily="18" charset="0"/>
                <a:ea typeface="ＭＳ ゴシック" panose="020B0609070205080204" pitchFamily="49" charset="-128"/>
                <a:cs typeface="Times New Roman" panose="02020603050405020304" pitchFamily="18" charset="0"/>
              </a:rPr>
              <a:t>中学生期・高校生期・成人期）に応じた消費者教育を推進する</a:t>
            </a:r>
            <a:endParaRPr lang="en-US" altLang="ja-JP" sz="800" kern="100" spc="-150" dirty="0">
              <a:effectLst/>
              <a:latin typeface="Century" panose="02040604050505020304" pitchFamily="18" charset="0"/>
              <a:ea typeface="ＭＳ ゴシック" panose="020B0609070205080204" pitchFamily="49" charset="-128"/>
              <a:cs typeface="Times New Roman" panose="02020603050405020304" pitchFamily="18" charset="0"/>
            </a:endParaRPr>
          </a:p>
          <a:p>
            <a:pPr>
              <a:lnSpc>
                <a:spcPts val="1000"/>
              </a:lnSpc>
            </a:pPr>
            <a:br>
              <a:rPr lang="en-US" altLang="ja-JP" sz="800" kern="100" spc="-150" dirty="0">
                <a:effectLst/>
                <a:latin typeface="Century" panose="02040604050505020304" pitchFamily="18" charset="0"/>
                <a:ea typeface="ＭＳ ゴシック" panose="020B0609070205080204" pitchFamily="49" charset="-128"/>
                <a:cs typeface="Times New Roman" panose="02020603050405020304" pitchFamily="18" charset="0"/>
              </a:rPr>
            </a:br>
            <a:r>
              <a:rPr lang="ja-JP" altLang="ja-JP" sz="800" kern="100" spc="-150" dirty="0">
                <a:effectLst/>
                <a:latin typeface="Century" panose="02040604050505020304" pitchFamily="18" charset="0"/>
                <a:ea typeface="ＭＳ ゴシック" panose="020B0609070205080204" pitchFamily="49" charset="-128"/>
                <a:cs typeface="Times New Roman" panose="02020603050405020304" pitchFamily="18" charset="0"/>
              </a:rPr>
              <a:t>・消費者団体との連携により、広く府民に対し「エシカル消費」</a:t>
            </a:r>
            <a:endParaRPr lang="en-US" altLang="ja-JP" sz="800" kern="100" spc="-150" dirty="0">
              <a:effectLst/>
              <a:latin typeface="Century" panose="02040604050505020304" pitchFamily="18" charset="0"/>
              <a:ea typeface="ＭＳ ゴシック" panose="020B0609070205080204" pitchFamily="49" charset="-128"/>
              <a:cs typeface="Times New Roman" panose="02020603050405020304" pitchFamily="18" charset="0"/>
            </a:endParaRPr>
          </a:p>
          <a:p>
            <a:pPr>
              <a:lnSpc>
                <a:spcPts val="1000"/>
              </a:lnSpc>
            </a:pPr>
            <a:r>
              <a:rPr lang="ja-JP" altLang="en-US" sz="800" kern="100" spc="-150" dirty="0">
                <a:latin typeface="Century" panose="02040604050505020304" pitchFamily="18" charset="0"/>
                <a:ea typeface="ＭＳ ゴシック" panose="020B0609070205080204" pitchFamily="49" charset="-128"/>
                <a:cs typeface="Times New Roman" panose="02020603050405020304" pitchFamily="18" charset="0"/>
              </a:rPr>
              <a:t>　</a:t>
            </a:r>
            <a:r>
              <a:rPr lang="ja-JP" altLang="ja-JP" sz="800" kern="100" spc="-150" dirty="0">
                <a:effectLst/>
                <a:latin typeface="Century" panose="02040604050505020304" pitchFamily="18" charset="0"/>
                <a:ea typeface="ＭＳ ゴシック" panose="020B0609070205080204" pitchFamily="49" charset="-128"/>
                <a:cs typeface="Times New Roman" panose="02020603050405020304" pitchFamily="18" charset="0"/>
              </a:rPr>
              <a:t>を呼びかけるほか、金融広報委員会と連携しながら、暮らしに</a:t>
            </a:r>
            <a:endParaRPr lang="en-US" altLang="ja-JP" sz="800" kern="100" spc="-150" dirty="0">
              <a:effectLst/>
              <a:latin typeface="Century" panose="02040604050505020304" pitchFamily="18" charset="0"/>
              <a:ea typeface="ＭＳ ゴシック" panose="020B0609070205080204" pitchFamily="49" charset="-128"/>
              <a:cs typeface="Times New Roman" panose="02020603050405020304" pitchFamily="18" charset="0"/>
            </a:endParaRPr>
          </a:p>
          <a:p>
            <a:pPr>
              <a:lnSpc>
                <a:spcPts val="1000"/>
              </a:lnSpc>
            </a:pPr>
            <a:r>
              <a:rPr lang="ja-JP" altLang="en-US" sz="800" kern="100" spc="-150" dirty="0">
                <a:latin typeface="Century" panose="02040604050505020304" pitchFamily="18" charset="0"/>
                <a:ea typeface="ＭＳ ゴシック" panose="020B0609070205080204" pitchFamily="49" charset="-128"/>
                <a:cs typeface="Times New Roman" panose="02020603050405020304" pitchFamily="18" charset="0"/>
              </a:rPr>
              <a:t>　</a:t>
            </a:r>
            <a:r>
              <a:rPr lang="ja-JP" altLang="ja-JP" sz="800" kern="100" spc="-150" dirty="0">
                <a:effectLst/>
                <a:latin typeface="Century" panose="02040604050505020304" pitchFamily="18" charset="0"/>
                <a:ea typeface="ＭＳ ゴシック" panose="020B0609070205080204" pitchFamily="49" charset="-128"/>
                <a:cs typeface="Times New Roman" panose="02020603050405020304" pitchFamily="18" charset="0"/>
              </a:rPr>
              <a:t>身近な金融経済に関する知識の習得等、金融リテラシーの向上</a:t>
            </a:r>
            <a:endParaRPr lang="en-US" altLang="ja-JP" sz="800" kern="100" spc="-150" dirty="0">
              <a:effectLst/>
              <a:latin typeface="Century" panose="02040604050505020304" pitchFamily="18" charset="0"/>
              <a:ea typeface="ＭＳ ゴシック" panose="020B0609070205080204" pitchFamily="49" charset="-128"/>
              <a:cs typeface="Times New Roman" panose="02020603050405020304" pitchFamily="18" charset="0"/>
            </a:endParaRPr>
          </a:p>
          <a:p>
            <a:pPr>
              <a:lnSpc>
                <a:spcPts val="1000"/>
              </a:lnSpc>
            </a:pPr>
            <a:r>
              <a:rPr lang="ja-JP" altLang="en-US" sz="800" kern="100" spc="-150" dirty="0">
                <a:latin typeface="Century" panose="02040604050505020304" pitchFamily="18" charset="0"/>
                <a:ea typeface="ＭＳ ゴシック" panose="020B0609070205080204" pitchFamily="49" charset="-128"/>
                <a:cs typeface="Times New Roman" panose="02020603050405020304" pitchFamily="18" charset="0"/>
              </a:rPr>
              <a:t>　</a:t>
            </a:r>
            <a:r>
              <a:rPr lang="ja-JP" altLang="ja-JP" sz="800" kern="100" spc="-150" dirty="0">
                <a:effectLst/>
                <a:latin typeface="Century" panose="02040604050505020304" pitchFamily="18" charset="0"/>
                <a:ea typeface="ＭＳ ゴシック" panose="020B0609070205080204" pitchFamily="49" charset="-128"/>
                <a:cs typeface="Times New Roman" panose="02020603050405020304" pitchFamily="18" charset="0"/>
              </a:rPr>
              <a:t>に取り組む</a:t>
            </a:r>
            <a:endParaRPr lang="ja-JP" altLang="ja-JP" sz="800" kern="100" spc="-150" dirty="0">
              <a:effectLst/>
              <a:latin typeface="Century" panose="02040604050505020304" pitchFamily="18" charset="0"/>
              <a:ea typeface="ＭＳ 明朝" panose="02020609040205080304" pitchFamily="17" charset="-128"/>
              <a:cs typeface="Times New Roman" panose="02020603050405020304" pitchFamily="18" charset="0"/>
            </a:endParaRPr>
          </a:p>
          <a:p>
            <a:pPr>
              <a:lnSpc>
                <a:spcPts val="1000"/>
              </a:lnSpc>
              <a:spcBef>
                <a:spcPts val="600"/>
              </a:spcBef>
            </a:pPr>
            <a:r>
              <a:rPr lang="ja-JP" altLang="ja-JP" sz="800" kern="100" spc="-150" dirty="0">
                <a:effectLst/>
                <a:latin typeface="Century" panose="02040604050505020304" pitchFamily="18" charset="0"/>
                <a:ea typeface="ＭＳ ゴシック" panose="020B0609070205080204" pitchFamily="49" charset="-128"/>
                <a:cs typeface="Times New Roman" panose="02020603050405020304" pitchFamily="18" charset="0"/>
              </a:rPr>
              <a:t>◇重点取組２における参考指標：</a:t>
            </a:r>
            <a:br>
              <a:rPr lang="en-US" altLang="ja-JP" sz="800" kern="100" spc="-150" dirty="0">
                <a:latin typeface="Century" panose="02040604050505020304" pitchFamily="18" charset="0"/>
                <a:ea typeface="ＭＳ 明朝" panose="02020609040205080304" pitchFamily="17" charset="-128"/>
                <a:cs typeface="Times New Roman" panose="02020603050405020304" pitchFamily="18" charset="0"/>
              </a:rPr>
            </a:br>
            <a:r>
              <a:rPr lang="ja-JP" altLang="ja-JP" sz="800" kern="100" spc="-150" dirty="0">
                <a:effectLst/>
                <a:latin typeface="Century" panose="02040604050505020304" pitchFamily="18" charset="0"/>
                <a:ea typeface="ＭＳ ゴシック" panose="020B0609070205080204" pitchFamily="49" charset="-128"/>
                <a:cs typeface="Times New Roman" panose="02020603050405020304" pitchFamily="18" charset="0"/>
              </a:rPr>
              <a:t>・消費者契約の基本的な知識に関する理解度</a:t>
            </a:r>
            <a:br>
              <a:rPr lang="en-US" altLang="ja-JP" sz="800" kern="100" spc="-150" dirty="0">
                <a:latin typeface="Century" panose="02040604050505020304" pitchFamily="18" charset="0"/>
                <a:ea typeface="ＭＳ ゴシック" panose="020B0609070205080204" pitchFamily="49" charset="-128"/>
                <a:cs typeface="Times New Roman" panose="02020603050405020304" pitchFamily="18" charset="0"/>
              </a:rPr>
            </a:br>
            <a:r>
              <a:rPr lang="ja-JP" altLang="ja-JP" sz="800" kern="100" spc="-150" dirty="0">
                <a:effectLst/>
                <a:latin typeface="Century" panose="02040604050505020304" pitchFamily="18" charset="0"/>
                <a:ea typeface="ＭＳ ゴシック" panose="020B0609070205080204" pitchFamily="49" charset="-128"/>
                <a:cs typeface="Times New Roman" panose="02020603050405020304" pitchFamily="18" charset="0"/>
              </a:rPr>
              <a:t>（ライフステージ別）</a:t>
            </a:r>
            <a:br>
              <a:rPr lang="en-US" altLang="ja-JP" sz="800" kern="100" spc="-150" dirty="0">
                <a:latin typeface="Century" panose="02040604050505020304" pitchFamily="18" charset="0"/>
                <a:ea typeface="ＭＳ 明朝" panose="02020609040205080304" pitchFamily="17" charset="-128"/>
                <a:cs typeface="Times New Roman" panose="02020603050405020304" pitchFamily="18" charset="0"/>
              </a:rPr>
            </a:br>
            <a:r>
              <a:rPr lang="ja-JP" altLang="ja-JP" sz="800" kern="100" spc="-150" dirty="0">
                <a:effectLst/>
                <a:latin typeface="Century" panose="02040604050505020304" pitchFamily="18" charset="0"/>
                <a:ea typeface="ＭＳ ゴシック" panose="020B0609070205080204" pitchFamily="49" charset="-128"/>
                <a:cs typeface="Times New Roman" panose="02020603050405020304" pitchFamily="18" charset="0"/>
              </a:rPr>
              <a:t>・エシカル教育・金融経済教育に関する理解度</a:t>
            </a:r>
            <a:endParaRPr lang="ja-JP" altLang="ja-JP" sz="800" kern="100" spc="-15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79" name="テキスト ボックス 78">
            <a:extLst>
              <a:ext uri="{FF2B5EF4-FFF2-40B4-BE49-F238E27FC236}">
                <a16:creationId xmlns:a16="http://schemas.microsoft.com/office/drawing/2014/main" id="{3B1F9D66-6651-4105-ABF5-D2D8EF58A1E7}"/>
              </a:ext>
            </a:extLst>
          </p:cNvPr>
          <p:cNvSpPr txBox="1"/>
          <p:nvPr/>
        </p:nvSpPr>
        <p:spPr>
          <a:xfrm>
            <a:off x="7229706" y="5467027"/>
            <a:ext cx="2595834" cy="1312667"/>
          </a:xfrm>
          <a:prstGeom prst="rect">
            <a:avLst/>
          </a:prstGeom>
          <a:solidFill>
            <a:schemeClr val="accent1">
              <a:lumMod val="20000"/>
              <a:lumOff val="80000"/>
            </a:schemeClr>
          </a:solidFill>
          <a:ln>
            <a:solidFill>
              <a:schemeClr val="tx1"/>
            </a:solidFill>
          </a:ln>
        </p:spPr>
        <p:txBody>
          <a:bodyPr wrap="square" rtlCol="0">
            <a:spAutoFit/>
          </a:bodyPr>
          <a:lstStyle/>
          <a:p>
            <a:pPr>
              <a:lnSpc>
                <a:spcPts val="1000"/>
              </a:lnSpc>
            </a:pPr>
            <a:r>
              <a:rPr lang="ja-JP" altLang="ja-JP" sz="800" b="1"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重点取組３：消費生活相談のデジタル化</a:t>
            </a:r>
            <a:endParaRPr lang="ja-JP" altLang="ja-JP" sz="800" kern="100" spc="-150" dirty="0">
              <a:effectLst/>
              <a:latin typeface="Century" panose="02040604050505020304" pitchFamily="18" charset="0"/>
              <a:ea typeface="ＭＳ 明朝" panose="02020609040205080304" pitchFamily="17" charset="-128"/>
              <a:cs typeface="Times New Roman" panose="02020603050405020304" pitchFamily="18" charset="0"/>
            </a:endParaRPr>
          </a:p>
          <a:p>
            <a:pPr>
              <a:lnSpc>
                <a:spcPts val="1000"/>
              </a:lnSpc>
              <a:spcBef>
                <a:spcPts val="600"/>
              </a:spcBef>
            </a:pP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○取組の方向</a:t>
            </a:r>
            <a:br>
              <a:rPr lang="en-US" altLang="ja-JP" sz="800" kern="100" spc="-150" dirty="0">
                <a:latin typeface="Century" panose="02040604050505020304" pitchFamily="18" charset="0"/>
                <a:ea typeface="ＭＳ 明朝" panose="02020609040205080304" pitchFamily="17" charset="-128"/>
                <a:cs typeface="Times New Roman" panose="02020603050405020304" pitchFamily="18" charset="0"/>
              </a:rPr>
            </a:br>
            <a:r>
              <a:rPr lang="ja-JP" altLang="en-US"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a:t>
            </a:r>
            <a:r>
              <a:rPr lang="ja-JP" altLang="ja-JP" sz="800" kern="100" spc="-150" dirty="0">
                <a:effectLst/>
                <a:latin typeface="Century" panose="02040604050505020304" pitchFamily="18" charset="0"/>
                <a:ea typeface="ＭＳ ゴシック" panose="020B0609070205080204" pitchFamily="49" charset="-128"/>
                <a:cs typeface="Times New Roman" panose="02020603050405020304" pitchFamily="18" charset="0"/>
              </a:rPr>
              <a:t>消費生活相談のデジタル化」の一環として検討されてい</a:t>
            </a:r>
            <a:r>
              <a:rPr lang="ja-JP" altLang="en-US" sz="800" kern="100" spc="-150" dirty="0">
                <a:effectLst/>
                <a:latin typeface="Century" panose="02040604050505020304" pitchFamily="18" charset="0"/>
                <a:ea typeface="ＭＳ ゴシック" panose="020B0609070205080204" pitchFamily="49" charset="-128"/>
                <a:cs typeface="Times New Roman" panose="02020603050405020304" pitchFamily="18" charset="0"/>
              </a:rPr>
              <a:t>る</a:t>
            </a:r>
            <a:r>
              <a:rPr lang="ja-JP" altLang="ja-JP" sz="800" kern="100" spc="-150" dirty="0">
                <a:effectLst/>
                <a:latin typeface="Century" panose="02040604050505020304" pitchFamily="18" charset="0"/>
                <a:ea typeface="ＭＳ ゴシック" panose="020B0609070205080204" pitchFamily="49" charset="-128"/>
                <a:cs typeface="Times New Roman" panose="02020603050405020304" pitchFamily="18" charset="0"/>
              </a:rPr>
              <a:t>地域</a:t>
            </a:r>
            <a:br>
              <a:rPr lang="en-US" altLang="ja-JP" sz="800" kern="100" spc="-150" dirty="0">
                <a:effectLst/>
                <a:latin typeface="Century" panose="02040604050505020304" pitchFamily="18" charset="0"/>
                <a:ea typeface="ＭＳ ゴシック" panose="020B0609070205080204" pitchFamily="49" charset="-128"/>
                <a:cs typeface="Times New Roman" panose="02020603050405020304" pitchFamily="18" charset="0"/>
              </a:rPr>
            </a:br>
            <a:r>
              <a:rPr lang="ja-JP" altLang="ja-JP" sz="800" kern="100" spc="-150" dirty="0">
                <a:effectLst/>
                <a:latin typeface="Century" panose="02040604050505020304" pitchFamily="18" charset="0"/>
                <a:ea typeface="ＭＳ ゴシック" panose="020B0609070205080204" pitchFamily="49" charset="-128"/>
                <a:cs typeface="Times New Roman" panose="02020603050405020304" pitchFamily="18" charset="0"/>
              </a:rPr>
              <a:t>連携については、府内市町村からの意見を踏まえた国</a:t>
            </a:r>
            <a:r>
              <a:rPr lang="ja-JP" altLang="en-US" sz="800" kern="100" spc="-150" dirty="0">
                <a:effectLst/>
                <a:latin typeface="Century" panose="02040604050505020304" pitchFamily="18" charset="0"/>
                <a:ea typeface="ＭＳ ゴシック" panose="020B0609070205080204" pitchFamily="49" charset="-128"/>
                <a:cs typeface="Times New Roman" panose="02020603050405020304" pitchFamily="18" charset="0"/>
              </a:rPr>
              <a:t>へ</a:t>
            </a:r>
            <a:r>
              <a:rPr lang="ja-JP" altLang="ja-JP" sz="800" kern="100" spc="-150" dirty="0">
                <a:effectLst/>
                <a:latin typeface="Century" panose="02040604050505020304" pitchFamily="18" charset="0"/>
                <a:ea typeface="ＭＳ ゴシック" panose="020B0609070205080204" pitchFamily="49" charset="-128"/>
                <a:cs typeface="Times New Roman" panose="02020603050405020304" pitchFamily="18" charset="0"/>
              </a:rPr>
              <a:t>の要望、</a:t>
            </a:r>
            <a:r>
              <a:rPr lang="ja-JP" altLang="en-US" sz="800" kern="100" spc="-150" dirty="0">
                <a:effectLst/>
                <a:latin typeface="Century" panose="02040604050505020304" pitchFamily="18" charset="0"/>
                <a:ea typeface="ＭＳ ゴシック" panose="020B0609070205080204" pitchFamily="49" charset="-128"/>
                <a:cs typeface="Times New Roman" panose="02020603050405020304" pitchFamily="18" charset="0"/>
              </a:rPr>
              <a:t>市町</a:t>
            </a:r>
            <a:r>
              <a:rPr lang="ja-JP" altLang="ja-JP" sz="800" kern="100" spc="-150" dirty="0">
                <a:effectLst/>
                <a:latin typeface="Century" panose="02040604050505020304" pitchFamily="18" charset="0"/>
                <a:ea typeface="ＭＳ ゴシック" panose="020B0609070205080204" pitchFamily="49" charset="-128"/>
                <a:cs typeface="Times New Roman" panose="02020603050405020304" pitchFamily="18" charset="0"/>
              </a:rPr>
              <a:t>村への情報提供や協力体制の構築に向けた調整</a:t>
            </a: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をきめ細かく行う</a:t>
            </a:r>
            <a:endParaRPr lang="ja-JP" altLang="ja-JP" sz="800" kern="100" spc="-150" dirty="0">
              <a:effectLst/>
              <a:latin typeface="Century" panose="02040604050505020304" pitchFamily="18" charset="0"/>
              <a:ea typeface="ＭＳ 明朝" panose="02020609040205080304" pitchFamily="17" charset="-128"/>
              <a:cs typeface="Times New Roman" panose="02020603050405020304" pitchFamily="18" charset="0"/>
            </a:endParaRPr>
          </a:p>
          <a:p>
            <a:pPr marL="254000" indent="-254000">
              <a:lnSpc>
                <a:spcPts val="1000"/>
              </a:lnSpc>
            </a:pPr>
            <a:r>
              <a:rPr lang="ja-JP" altLang="ja-JP" sz="700" kern="100" spc="-150" dirty="0">
                <a:solidFill>
                  <a:srgbClr val="000000"/>
                </a:solidFill>
                <a:effectLst/>
                <a:latin typeface="Century" panose="02040604050505020304" pitchFamily="18" charset="0"/>
                <a:ea typeface="ＭＳ ゴシック" panose="020B0609070205080204" pitchFamily="49" charset="-128"/>
                <a:cs typeface="Arial" panose="020B0604020202020204" pitchFamily="34" charset="0"/>
              </a:rPr>
              <a:t>※</a:t>
            </a: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消費生活相談のデジタル化（消費者庁で検討中のもの）</a:t>
            </a:r>
            <a:endParaRPr lang="ja-JP" altLang="ja-JP" sz="800" kern="100" spc="-150" dirty="0">
              <a:effectLst/>
              <a:latin typeface="Century" panose="02040604050505020304" pitchFamily="18" charset="0"/>
              <a:ea typeface="ＭＳ 明朝" panose="02020609040205080304" pitchFamily="17" charset="-128"/>
              <a:cs typeface="Times New Roman" panose="02020603050405020304" pitchFamily="18" charset="0"/>
            </a:endParaRPr>
          </a:p>
          <a:p>
            <a:pPr marL="266700" indent="-266700">
              <a:lnSpc>
                <a:spcPts val="1000"/>
              </a:lnSpc>
            </a:pP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◇情報や窓口へのアクセス改善　</a:t>
            </a:r>
            <a:r>
              <a:rPr lang="ja-JP" altLang="ja-JP" sz="800" kern="100" spc="-150" dirty="0">
                <a:latin typeface="Century" panose="02040604050505020304" pitchFamily="18" charset="0"/>
                <a:ea typeface="ＭＳ ゴシック" panose="020B0609070205080204" pitchFamily="49" charset="-128"/>
                <a:cs typeface="Times New Roman" panose="02020603050405020304" pitchFamily="18" charset="0"/>
              </a:rPr>
              <a:t>◇ＰＩＯ―ＮＥＴの刷新</a:t>
            </a:r>
            <a:endParaRPr lang="en-US" altLang="ja-JP" sz="800" kern="100" spc="-150" dirty="0">
              <a:latin typeface="Century" panose="02040604050505020304" pitchFamily="18" charset="0"/>
              <a:ea typeface="ＭＳ ゴシック" panose="020B0609070205080204" pitchFamily="49" charset="-128"/>
              <a:cs typeface="Times New Roman" panose="02020603050405020304" pitchFamily="18" charset="0"/>
            </a:endParaRPr>
          </a:p>
          <a:p>
            <a:pPr marL="266700" indent="-266700">
              <a:lnSpc>
                <a:spcPts val="1000"/>
              </a:lnSpc>
            </a:pPr>
            <a:r>
              <a:rPr lang="ja-JP" altLang="en-US" sz="800" kern="100" spc="-150" dirty="0">
                <a:latin typeface="Century" panose="02040604050505020304" pitchFamily="18" charset="0"/>
                <a:ea typeface="ＭＳ ゴシック" panose="020B0609070205080204" pitchFamily="49" charset="-128"/>
                <a:cs typeface="Times New Roman" panose="02020603050405020304" pitchFamily="18" charset="0"/>
              </a:rPr>
              <a:t> </a:t>
            </a:r>
            <a:r>
              <a:rPr lang="ja-JP" altLang="ja-JP" sz="800" kern="100" spc="-150" dirty="0">
                <a:latin typeface="Century" panose="02040604050505020304" pitchFamily="18" charset="0"/>
                <a:ea typeface="ＭＳ ゴシック" panose="020B0609070205080204" pitchFamily="49" charset="-128"/>
                <a:cs typeface="Times New Roman" panose="02020603050405020304" pitchFamily="18" charset="0"/>
              </a:rPr>
              <a:t>◇ＡＩによるデータ解析強化</a:t>
            </a:r>
            <a:r>
              <a:rPr lang="ja-JP" altLang="en-US" sz="800" kern="100" spc="-150" dirty="0">
                <a:latin typeface="Century" panose="02040604050505020304" pitchFamily="18" charset="0"/>
                <a:ea typeface="ＭＳ ゴシック" panose="020B0609070205080204" pitchFamily="49" charset="-128"/>
                <a:cs typeface="Times New Roman" panose="02020603050405020304" pitchFamily="18" charset="0"/>
              </a:rPr>
              <a:t>        </a:t>
            </a:r>
            <a:r>
              <a:rPr lang="ja-JP" altLang="ja-JP" sz="800" kern="100" spc="-150" dirty="0">
                <a:latin typeface="Century" panose="02040604050505020304" pitchFamily="18" charset="0"/>
                <a:ea typeface="ＭＳ ゴシック" panose="020B0609070205080204" pitchFamily="49" charset="-128"/>
                <a:cs typeface="Times New Roman" panose="02020603050405020304" pitchFamily="18" charset="0"/>
              </a:rPr>
              <a:t> ◇デジタルを契機とした広域連携</a:t>
            </a:r>
          </a:p>
        </p:txBody>
      </p:sp>
      <p:sp>
        <p:nvSpPr>
          <p:cNvPr id="83" name="テキスト ボックス 82">
            <a:extLst>
              <a:ext uri="{FF2B5EF4-FFF2-40B4-BE49-F238E27FC236}">
                <a16:creationId xmlns:a16="http://schemas.microsoft.com/office/drawing/2014/main" id="{37FACCCA-2420-4AE3-A62E-37E60303C0EC}"/>
              </a:ext>
            </a:extLst>
          </p:cNvPr>
          <p:cNvSpPr txBox="1"/>
          <p:nvPr/>
        </p:nvSpPr>
        <p:spPr>
          <a:xfrm>
            <a:off x="4312920" y="329891"/>
            <a:ext cx="5552155" cy="149261"/>
          </a:xfrm>
          <a:prstGeom prst="roundRect">
            <a:avLst/>
          </a:prstGeom>
          <a:noFill/>
          <a:ln>
            <a:solidFill>
              <a:schemeClr val="tx1"/>
            </a:solidFill>
          </a:ln>
        </p:spPr>
        <p:txBody>
          <a:bodyPr wrap="square" tIns="0" bIns="0" rtlCol="0">
            <a:spAutoFit/>
          </a:bodyPr>
          <a:lstStyle>
            <a:defPPr>
              <a:defRPr lang="en-US"/>
            </a:defPPr>
            <a:lvl1pPr algn="ctr">
              <a:lnSpc>
                <a:spcPts val="1200"/>
              </a:lnSpc>
              <a:defRPr sz="1000">
                <a:latin typeface="ＭＳ ゴシック" panose="020B0609070205080204" pitchFamily="49" charset="-128"/>
                <a:ea typeface="ＭＳ ゴシック" panose="020B0609070205080204" pitchFamily="49" charset="-128"/>
              </a:defRPr>
            </a:lvl1pPr>
          </a:lstStyle>
          <a:p>
            <a:r>
              <a:rPr lang="ja-JP" altLang="en-US" sz="900" dirty="0"/>
              <a:t>次期計画</a:t>
            </a:r>
            <a:r>
              <a:rPr lang="en-US" altLang="ja-JP" sz="900" dirty="0"/>
              <a:t>(</a:t>
            </a:r>
            <a:r>
              <a:rPr lang="ja-JP" altLang="en-US" sz="900" dirty="0"/>
              <a:t>骨子案</a:t>
            </a:r>
            <a:r>
              <a:rPr lang="en-US" altLang="ja-JP" sz="900" dirty="0"/>
              <a:t>)【R7(2025)</a:t>
            </a:r>
            <a:r>
              <a:rPr lang="ja-JP" altLang="en-US" sz="900" dirty="0"/>
              <a:t>年度～</a:t>
            </a:r>
            <a:r>
              <a:rPr lang="en-US" altLang="ja-JP" sz="900" dirty="0"/>
              <a:t>R11(2029)</a:t>
            </a:r>
            <a:r>
              <a:rPr lang="ja-JP" altLang="en-US" sz="900" dirty="0"/>
              <a:t>年度</a:t>
            </a:r>
            <a:r>
              <a:rPr lang="en-US" altLang="ja-JP" sz="900" dirty="0"/>
              <a:t>】</a:t>
            </a:r>
          </a:p>
        </p:txBody>
      </p:sp>
      <p:sp>
        <p:nvSpPr>
          <p:cNvPr id="89" name="テキスト ボックス 88">
            <a:extLst>
              <a:ext uri="{FF2B5EF4-FFF2-40B4-BE49-F238E27FC236}">
                <a16:creationId xmlns:a16="http://schemas.microsoft.com/office/drawing/2014/main" id="{45912A54-6A01-4A2E-9543-3DE7F3A95085}"/>
              </a:ext>
            </a:extLst>
          </p:cNvPr>
          <p:cNvSpPr txBox="1"/>
          <p:nvPr/>
        </p:nvSpPr>
        <p:spPr>
          <a:xfrm>
            <a:off x="4388901" y="754768"/>
            <a:ext cx="2789772" cy="972000"/>
          </a:xfrm>
          <a:prstGeom prst="rect">
            <a:avLst/>
          </a:prstGeom>
          <a:noFill/>
          <a:ln>
            <a:solidFill>
              <a:schemeClr val="tx1"/>
            </a:solidFill>
          </a:ln>
        </p:spPr>
        <p:txBody>
          <a:bodyPr wrap="square" rtlCol="0">
            <a:spAutoFit/>
          </a:bodyPr>
          <a:lstStyle/>
          <a:p>
            <a:pPr algn="just">
              <a:lnSpc>
                <a:spcPts val="1000"/>
              </a:lnSpc>
            </a:pPr>
            <a:r>
              <a:rPr lang="ja-JP" altLang="ja-JP" sz="800" kern="100" spc="-15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商品・役務の安全性の確保、消費生活相談、消費者取引の適正化、消費者への情報提供等</a:t>
            </a:r>
            <a:endParaRPr lang="en-US" altLang="ja-JP" sz="800" kern="100" spc="-15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lnSpc>
                <a:spcPts val="1000"/>
              </a:lnSpc>
            </a:pPr>
            <a:r>
              <a:rPr lang="ja-JP" altLang="ja-JP" sz="800" kern="100" spc="-15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800" u="sng" kern="100" spc="-15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消費生活相談やあっせん、消費者事故に関する情報の収集と提供</a:t>
            </a:r>
            <a:endParaRPr lang="en-US" altLang="ja-JP" sz="800" u="sng" kern="100" spc="-15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lnSpc>
                <a:spcPts val="1000"/>
              </a:lnSpc>
            </a:pPr>
            <a:r>
              <a:rPr lang="ja-JP" altLang="ja-JP" sz="800" kern="100" spc="-15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800" u="sng" kern="100" spc="-15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製品関連被害防止・救済のための商品テスト</a:t>
            </a:r>
            <a:r>
              <a:rPr lang="ja-JP" altLang="ja-JP" sz="800" kern="100" spc="-15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en-US" altLang="ja-JP" sz="800" kern="100" spc="-15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lnSpc>
                <a:spcPts val="1000"/>
              </a:lnSpc>
            </a:pPr>
            <a:r>
              <a:rPr lang="ja-JP" altLang="ja-JP" sz="800" kern="100" spc="-15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800" u="sng" kern="100" spc="-15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不当な取引行為や表示等への行政指導</a:t>
            </a:r>
            <a:endParaRPr lang="en-US" altLang="ja-JP" sz="800" u="sng" kern="100" spc="-15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lnSpc>
                <a:spcPts val="1000"/>
              </a:lnSpc>
            </a:pPr>
            <a:r>
              <a:rPr lang="ja-JP" altLang="ja-JP" sz="800" kern="100" spc="-15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800" u="sng" kern="100" spc="-15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ウェブサイトやＳＮＳを活用した府民への啓発</a:t>
            </a:r>
            <a:endParaRPr lang="en-US" altLang="ja-JP" sz="800" u="sng" kern="100" spc="-15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lnSpc>
                <a:spcPts val="1000"/>
              </a:lnSpc>
            </a:pPr>
            <a:r>
              <a:rPr lang="ja-JP" altLang="ja-JP" sz="800" kern="100" spc="-15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800" u="sng" kern="100" spc="-15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ギャンブル等依存症に関する知識の普及</a:t>
            </a:r>
            <a:r>
              <a:rPr lang="ja-JP" altLang="ja-JP" sz="800" kern="100" spc="-15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等</a:t>
            </a:r>
            <a:endParaRPr lang="ja-JP" altLang="ja-JP" sz="800" kern="100" spc="-15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91" name="テキスト ボックス 90">
            <a:extLst>
              <a:ext uri="{FF2B5EF4-FFF2-40B4-BE49-F238E27FC236}">
                <a16:creationId xmlns:a16="http://schemas.microsoft.com/office/drawing/2014/main" id="{019F3ACA-208C-4F0D-BF1C-EF5DDB34A2CC}"/>
              </a:ext>
            </a:extLst>
          </p:cNvPr>
          <p:cNvSpPr txBox="1"/>
          <p:nvPr/>
        </p:nvSpPr>
        <p:spPr>
          <a:xfrm>
            <a:off x="4394503" y="2064516"/>
            <a:ext cx="2784168" cy="979242"/>
          </a:xfrm>
          <a:prstGeom prst="rect">
            <a:avLst/>
          </a:prstGeom>
          <a:noFill/>
          <a:ln>
            <a:solidFill>
              <a:schemeClr val="tx1"/>
            </a:solidFill>
          </a:ln>
        </p:spPr>
        <p:txBody>
          <a:bodyPr wrap="square" rtlCol="0">
            <a:spAutoFit/>
          </a:bodyPr>
          <a:lstStyle/>
          <a:p>
            <a:pPr algn="just">
              <a:lnSpc>
                <a:spcPts val="1000"/>
              </a:lnSpc>
            </a:pP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悪質商法の手口等に関する情報提供や悪質事業者に対する指導、消費者被害防止のための高齢者等の見守りを行うネットワークの構築等</a:t>
            </a:r>
            <a:endParaRPr lang="en-US" altLang="ja-JP" sz="800" kern="100" spc="-150" dirty="0">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1000"/>
              </a:lnSpc>
            </a:pP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a:t>
            </a:r>
            <a:r>
              <a:rPr lang="ja-JP" altLang="ja-JP" sz="800" u="sng"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悪質商法等から高齢者・障がい者・若者等の被害を防止する</a:t>
            </a:r>
            <a:endParaRPr lang="en-US" altLang="ja-JP" sz="800" u="sng"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endParaRPr>
          </a:p>
          <a:p>
            <a:pPr algn="just">
              <a:lnSpc>
                <a:spcPts val="1000"/>
              </a:lnSpc>
            </a:pPr>
            <a:r>
              <a:rPr lang="ja-JP" altLang="en-US" sz="800" kern="100" spc="-15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　</a:t>
            </a:r>
            <a:r>
              <a:rPr lang="ja-JP" altLang="ja-JP" sz="800" u="sng"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啓発冊子や啓発動画による情報発信</a:t>
            </a:r>
            <a:endParaRPr lang="en-US" altLang="ja-JP" sz="800" u="sng" kern="100" spc="-150" dirty="0">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1000"/>
              </a:lnSpc>
            </a:pP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a:t>
            </a:r>
            <a:r>
              <a:rPr lang="ja-JP" altLang="ja-JP" sz="800" u="sng"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消費者安全確保地域協議会（見守りネットワーク）の設置支援</a:t>
            </a:r>
            <a:endParaRPr lang="en-US" altLang="ja-JP" sz="800" u="sng" kern="100" spc="-15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1000"/>
              </a:lnSpc>
            </a:pP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a:t>
            </a:r>
            <a:r>
              <a:rPr lang="ja-JP" altLang="en-US" sz="800" u="sng"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不当な取引行為等への指導取締り等</a:t>
            </a:r>
            <a:endParaRPr lang="en-US" altLang="ja-JP" sz="800" u="sng"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endParaRPr>
          </a:p>
          <a:p>
            <a:pPr algn="just">
              <a:lnSpc>
                <a:spcPts val="1000"/>
              </a:lnSpc>
            </a:pP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a:t>
            </a:r>
            <a:r>
              <a:rPr lang="ja-JP" altLang="ja-JP" sz="800" u="sng"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裁判外紛争解決手続の</a:t>
            </a:r>
            <a:r>
              <a:rPr lang="ja-JP" altLang="en-US" sz="800" u="sng"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活</a:t>
            </a:r>
            <a:r>
              <a:rPr lang="ja-JP" altLang="ja-JP" sz="800" u="sng"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用促進</a:t>
            </a: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　等</a:t>
            </a:r>
            <a:endParaRPr lang="en-US"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endParaRPr>
          </a:p>
        </p:txBody>
      </p:sp>
      <p:sp>
        <p:nvSpPr>
          <p:cNvPr id="93" name="テキスト ボックス 92">
            <a:extLst>
              <a:ext uri="{FF2B5EF4-FFF2-40B4-BE49-F238E27FC236}">
                <a16:creationId xmlns:a16="http://schemas.microsoft.com/office/drawing/2014/main" id="{353F0488-20C9-490E-A31B-3845347F66C9}"/>
              </a:ext>
            </a:extLst>
          </p:cNvPr>
          <p:cNvSpPr txBox="1"/>
          <p:nvPr/>
        </p:nvSpPr>
        <p:spPr>
          <a:xfrm>
            <a:off x="4399583" y="3263075"/>
            <a:ext cx="2779087" cy="2005164"/>
          </a:xfrm>
          <a:prstGeom prst="rect">
            <a:avLst/>
          </a:prstGeom>
          <a:noFill/>
          <a:ln>
            <a:solidFill>
              <a:schemeClr val="tx1"/>
            </a:solidFill>
          </a:ln>
        </p:spPr>
        <p:txBody>
          <a:bodyPr wrap="square" rtlCol="0">
            <a:spAutoFit/>
          </a:bodyPr>
          <a:lstStyle/>
          <a:p>
            <a:pPr indent="-250825" algn="just">
              <a:lnSpc>
                <a:spcPts val="1000"/>
              </a:lnSpc>
            </a:pP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ライフステージに応じた多様な場における消費者教育を推進するとともに消費者教育の担い手の育成と活躍の場の提供</a:t>
            </a:r>
            <a:endParaRPr lang="en-US" altLang="ja-JP" sz="800" kern="100" spc="-150" dirty="0">
              <a:latin typeface="Century" panose="02040604050505020304" pitchFamily="18" charset="0"/>
              <a:ea typeface="ＭＳ 明朝" panose="02020609040205080304" pitchFamily="17" charset="-128"/>
              <a:cs typeface="Times New Roman" panose="02020603050405020304" pitchFamily="18" charset="0"/>
            </a:endParaRPr>
          </a:p>
          <a:p>
            <a:pPr indent="-250825" algn="just">
              <a:lnSpc>
                <a:spcPts val="1000"/>
              </a:lnSpc>
            </a:pP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a:t>
            </a:r>
            <a:r>
              <a:rPr lang="ja-JP" altLang="ja-JP" sz="800" u="sng"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学校現場（小学校・中学校・高等学校・支援学校）における消費者</a:t>
            </a:r>
            <a:r>
              <a:rPr lang="en-US" altLang="ja-JP" sz="800" u="sng"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 </a:t>
            </a:r>
            <a:r>
              <a:rPr lang="ja-JP" altLang="en-US" sz="800" kern="100" spc="-15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　</a:t>
            </a:r>
            <a:endParaRPr lang="en-US" altLang="ja-JP" sz="800" kern="100" spc="-15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endParaRPr>
          </a:p>
          <a:p>
            <a:pPr indent="-250825" algn="just">
              <a:lnSpc>
                <a:spcPts val="1000"/>
              </a:lnSpc>
            </a:pPr>
            <a:r>
              <a:rPr lang="ja-JP" altLang="en-US"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　</a:t>
            </a:r>
            <a:r>
              <a:rPr lang="ja-JP" altLang="ja-JP" sz="800" u="sng"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教育</a:t>
            </a:r>
            <a:endParaRPr lang="ja-JP" altLang="ja-JP" sz="800" kern="100" spc="-150" dirty="0">
              <a:effectLst/>
              <a:latin typeface="Century" panose="02040604050505020304" pitchFamily="18" charset="0"/>
              <a:ea typeface="ＭＳ 明朝" panose="02020609040205080304" pitchFamily="17" charset="-128"/>
              <a:cs typeface="Times New Roman" panose="02020603050405020304" pitchFamily="18" charset="0"/>
            </a:endParaRPr>
          </a:p>
          <a:p>
            <a:pPr indent="-127000" algn="just">
              <a:lnSpc>
                <a:spcPts val="1000"/>
              </a:lnSpc>
            </a:pP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a:t>
            </a:r>
            <a:r>
              <a:rPr lang="ja-JP" altLang="ja-JP" sz="800" u="sng"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大学生期における消費者教育と担い手の育成</a:t>
            </a:r>
            <a:endParaRPr lang="ja-JP" altLang="ja-JP" sz="800" kern="100" spc="-150" dirty="0">
              <a:effectLst/>
              <a:latin typeface="Century" panose="02040604050505020304" pitchFamily="18" charset="0"/>
              <a:ea typeface="ＭＳ 明朝" panose="02020609040205080304" pitchFamily="17" charset="-128"/>
              <a:cs typeface="Times New Roman" panose="02020603050405020304" pitchFamily="18" charset="0"/>
            </a:endParaRPr>
          </a:p>
          <a:p>
            <a:pPr indent="-127000" algn="just">
              <a:lnSpc>
                <a:spcPts val="1000"/>
              </a:lnSpc>
            </a:pP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a:t>
            </a:r>
            <a:r>
              <a:rPr lang="ja-JP" altLang="ja-JP" sz="800" u="sng"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学校等の現場と消費者教育の担い手とのコーディネート</a:t>
            </a:r>
            <a:endParaRPr lang="ja-JP" altLang="ja-JP" sz="800" kern="100" spc="-150" dirty="0">
              <a:effectLst/>
              <a:latin typeface="Century" panose="02040604050505020304" pitchFamily="18" charset="0"/>
              <a:ea typeface="ＭＳ 明朝" panose="02020609040205080304" pitchFamily="17" charset="-128"/>
              <a:cs typeface="Times New Roman" panose="02020603050405020304" pitchFamily="18" charset="0"/>
            </a:endParaRPr>
          </a:p>
          <a:p>
            <a:pPr indent="-127000" algn="just">
              <a:lnSpc>
                <a:spcPts val="1000"/>
              </a:lnSpc>
            </a:pP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a:t>
            </a:r>
            <a:r>
              <a:rPr lang="ja-JP" altLang="ja-JP" sz="800" u="sng"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高齢者向け講座における消費者問題への理解促進</a:t>
            </a: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　等</a:t>
            </a:r>
            <a:endParaRPr lang="ja-JP" altLang="ja-JP" sz="800" kern="100" spc="-15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1000"/>
              </a:lnSpc>
            </a:pP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持続可能な社会の形成に貢献する消費行動「エシカル消費」の推進や環境や食品ロス、金融経済等の他の消費生活に関する施策との連携</a:t>
            </a:r>
            <a:endParaRPr lang="en-US" altLang="ja-JP" sz="800" kern="100" spc="-150" dirty="0">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1000"/>
              </a:lnSpc>
            </a:pP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a:t>
            </a:r>
            <a:r>
              <a:rPr lang="ja-JP" altLang="ja-JP" sz="800" u="sng"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消費者フェアにおける「エシカル消費」等の啓発</a:t>
            </a:r>
            <a:endParaRPr lang="en-US" altLang="ja-JP" sz="800" u="sng" kern="100" spc="-150" dirty="0">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1000"/>
              </a:lnSpc>
            </a:pP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a:t>
            </a:r>
            <a:r>
              <a:rPr lang="ja-JP" altLang="ja-JP" sz="800" u="sng"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食品ロス削減の推進</a:t>
            </a:r>
            <a:endParaRPr lang="en-US" altLang="ja-JP" sz="800" u="sng" kern="100" spc="-150" dirty="0">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1000"/>
              </a:lnSpc>
            </a:pP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a:t>
            </a:r>
            <a:r>
              <a:rPr lang="ja-JP" altLang="ja-JP" sz="800" u="sng"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万博を契機としたキャッシュレス化のさらなる推進</a:t>
            </a:r>
            <a:endParaRPr lang="ja-JP" altLang="ja-JP" sz="800" kern="100" spc="-150" dirty="0">
              <a:effectLst/>
              <a:latin typeface="Century" panose="02040604050505020304" pitchFamily="18" charset="0"/>
              <a:ea typeface="ＭＳ 明朝" panose="02020609040205080304" pitchFamily="17" charset="-128"/>
              <a:cs typeface="Times New Roman" panose="02020603050405020304" pitchFamily="18" charset="0"/>
            </a:endParaRPr>
          </a:p>
          <a:p>
            <a:pPr indent="-508000" algn="just">
              <a:lnSpc>
                <a:spcPts val="1000"/>
              </a:lnSpc>
            </a:pP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a:t>
            </a:r>
            <a:r>
              <a:rPr lang="ja-JP" altLang="ja-JP" sz="800" u="sng"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金融広報委員会との連携による金融経済教育</a:t>
            </a:r>
            <a:endParaRPr lang="en-US" altLang="ja-JP" sz="800" u="sng"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endParaRPr>
          </a:p>
          <a:p>
            <a:pPr indent="-508000" algn="just">
              <a:lnSpc>
                <a:spcPts val="1000"/>
              </a:lnSpc>
            </a:pPr>
            <a:r>
              <a:rPr lang="ja-JP" altLang="en-US" sz="800" kern="100" spc="-15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　</a:t>
            </a:r>
            <a:r>
              <a:rPr lang="ja-JP" altLang="ja-JP" sz="800" u="sng"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（キャッシュレスの推進含む）</a:t>
            </a:r>
            <a:endParaRPr lang="ja-JP" altLang="ja-JP" sz="800" kern="100" spc="-15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1000"/>
              </a:lnSpc>
            </a:pP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a:t>
            </a:r>
            <a:r>
              <a:rPr lang="ja-JP" altLang="ja-JP" sz="800" u="sng"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消費者（利用者）の迷惑行為やマナーに関する啓発</a:t>
            </a: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　等</a:t>
            </a:r>
            <a:endParaRPr lang="ja-JP" altLang="ja-JP" sz="800" kern="100" spc="-15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88" name="正方形/長方形 87">
            <a:extLst>
              <a:ext uri="{FF2B5EF4-FFF2-40B4-BE49-F238E27FC236}">
                <a16:creationId xmlns:a16="http://schemas.microsoft.com/office/drawing/2014/main" id="{8315292D-2BDD-4BB7-8B0B-E25D6BFC09AC}"/>
              </a:ext>
            </a:extLst>
          </p:cNvPr>
          <p:cNvSpPr/>
          <p:nvPr/>
        </p:nvSpPr>
        <p:spPr>
          <a:xfrm>
            <a:off x="4383820" y="580402"/>
            <a:ext cx="2794853" cy="174288"/>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dirty="0">
                <a:latin typeface="ＭＳ ゴシック" panose="020B0609070205080204" pitchFamily="49" charset="-128"/>
                <a:ea typeface="ＭＳ ゴシック" panose="020B0609070205080204" pitchFamily="49" charset="-128"/>
              </a:rPr>
              <a:t>基本目標１：消費者の安全・安心の確保</a:t>
            </a:r>
          </a:p>
        </p:txBody>
      </p:sp>
      <p:sp>
        <p:nvSpPr>
          <p:cNvPr id="90" name="正方形/長方形 89">
            <a:extLst>
              <a:ext uri="{FF2B5EF4-FFF2-40B4-BE49-F238E27FC236}">
                <a16:creationId xmlns:a16="http://schemas.microsoft.com/office/drawing/2014/main" id="{8F6A7C24-08DF-4D3F-8688-6C7006EE3752}"/>
              </a:ext>
            </a:extLst>
          </p:cNvPr>
          <p:cNvSpPr/>
          <p:nvPr/>
        </p:nvSpPr>
        <p:spPr>
          <a:xfrm>
            <a:off x="4388900" y="1772588"/>
            <a:ext cx="2789771" cy="288899"/>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dirty="0">
                <a:latin typeface="ＭＳ ゴシック" panose="020B0609070205080204" pitchFamily="49" charset="-128"/>
                <a:ea typeface="ＭＳ ゴシック" panose="020B0609070205080204" pitchFamily="49" charset="-128"/>
              </a:rPr>
              <a:t>基本目標２：消費者被害の未然防止・拡大防止・紛争解決の支援</a:t>
            </a:r>
          </a:p>
        </p:txBody>
      </p:sp>
      <p:sp>
        <p:nvSpPr>
          <p:cNvPr id="92" name="正方形/長方形 91">
            <a:extLst>
              <a:ext uri="{FF2B5EF4-FFF2-40B4-BE49-F238E27FC236}">
                <a16:creationId xmlns:a16="http://schemas.microsoft.com/office/drawing/2014/main" id="{3E0E7092-EE55-4C1A-B8DE-5457AD0DE3C1}"/>
              </a:ext>
            </a:extLst>
          </p:cNvPr>
          <p:cNvSpPr/>
          <p:nvPr/>
        </p:nvSpPr>
        <p:spPr>
          <a:xfrm>
            <a:off x="4394502" y="3083707"/>
            <a:ext cx="2784168" cy="174288"/>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dirty="0">
                <a:latin typeface="ＭＳ ゴシック" panose="020B0609070205080204" pitchFamily="49" charset="-128"/>
                <a:ea typeface="ＭＳ ゴシック" panose="020B0609070205080204" pitchFamily="49" charset="-128"/>
              </a:rPr>
              <a:t>基本目標３：消費者教育の推進</a:t>
            </a:r>
          </a:p>
        </p:txBody>
      </p:sp>
      <p:sp>
        <p:nvSpPr>
          <p:cNvPr id="95" name="テキスト ボックス 94">
            <a:extLst>
              <a:ext uri="{FF2B5EF4-FFF2-40B4-BE49-F238E27FC236}">
                <a16:creationId xmlns:a16="http://schemas.microsoft.com/office/drawing/2014/main" id="{8D45EA52-4C8E-44DE-B4FB-F89336A95CD0}"/>
              </a:ext>
            </a:extLst>
          </p:cNvPr>
          <p:cNvSpPr txBox="1"/>
          <p:nvPr/>
        </p:nvSpPr>
        <p:spPr>
          <a:xfrm>
            <a:off x="4397557" y="5470175"/>
            <a:ext cx="2781111" cy="1317797"/>
          </a:xfrm>
          <a:prstGeom prst="rect">
            <a:avLst/>
          </a:prstGeom>
          <a:noFill/>
          <a:ln>
            <a:solidFill>
              <a:schemeClr val="tx1"/>
            </a:solidFill>
          </a:ln>
        </p:spPr>
        <p:txBody>
          <a:bodyPr wrap="square" bIns="0" rtlCol="0">
            <a:spAutoFit/>
          </a:bodyPr>
          <a:lstStyle/>
          <a:p>
            <a:pPr algn="just">
              <a:lnSpc>
                <a:spcPts val="1000"/>
              </a:lnSpc>
            </a:pPr>
            <a:r>
              <a:rPr lang="ja-JP" altLang="en-US"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消費者庁等が進める「消費生活相談のデジタル化」について、クラウドサービスを活用した新たなシステムへの円滑な移行を推進。また、業務体制面については、国の動向や市町村の意見も踏まえ、広域連携の設置拡大も含めた相談体制の強化</a:t>
            </a:r>
            <a:r>
              <a:rPr lang="ja-JP" altLang="en-US" sz="800" kern="100" spc="-15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を検討</a:t>
            </a:r>
            <a:endParaRPr lang="ja-JP" altLang="en-US"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endParaRPr>
          </a:p>
          <a:p>
            <a:pPr algn="just">
              <a:lnSpc>
                <a:spcPts val="1000"/>
              </a:lnSpc>
            </a:pPr>
            <a:r>
              <a:rPr lang="ja-JP" altLang="en-US"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広域的で高度な案件に対応できる府の消費生活相談体制と消費者に最も身近な存在である市町村の相談窓口の整備・充実</a:t>
            </a:r>
          </a:p>
          <a:p>
            <a:pPr algn="just">
              <a:lnSpc>
                <a:spcPts val="1000"/>
              </a:lnSpc>
            </a:pPr>
            <a:r>
              <a:rPr lang="ja-JP" altLang="en-US"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・刷新されるＰＩＯ</a:t>
            </a:r>
            <a:r>
              <a:rPr lang="en-US"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a:t>
            </a:r>
            <a:r>
              <a:rPr lang="ja-JP" altLang="en-US"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ＮＥＴ（全国消費生活情報ネットワークシステム）の活用による消費者トラブルの解決支援の強化</a:t>
            </a:r>
          </a:p>
          <a:p>
            <a:pPr algn="just">
              <a:lnSpc>
                <a:spcPts val="1000"/>
              </a:lnSpc>
            </a:pPr>
            <a:r>
              <a:rPr lang="ja-JP" altLang="en-US"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・自治体間の協力による体制の深化により、単独自治体では解決困難な課題（人材不足や困難事例の解決など）への対応強化</a:t>
            </a:r>
            <a:endParaRPr lang="en-US"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endParaRPr>
          </a:p>
        </p:txBody>
      </p:sp>
      <p:sp>
        <p:nvSpPr>
          <p:cNvPr id="94" name="正方形/長方形 93">
            <a:extLst>
              <a:ext uri="{FF2B5EF4-FFF2-40B4-BE49-F238E27FC236}">
                <a16:creationId xmlns:a16="http://schemas.microsoft.com/office/drawing/2014/main" id="{5CE9790A-4011-4DC0-895C-98DC82C11FC0}"/>
              </a:ext>
            </a:extLst>
          </p:cNvPr>
          <p:cNvSpPr/>
          <p:nvPr/>
        </p:nvSpPr>
        <p:spPr>
          <a:xfrm>
            <a:off x="4394502" y="5312477"/>
            <a:ext cx="2784167" cy="174288"/>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dirty="0">
                <a:latin typeface="ＭＳ ゴシック" panose="020B0609070205080204" pitchFamily="49" charset="-128"/>
                <a:ea typeface="ＭＳ ゴシック" panose="020B0609070205080204" pitchFamily="49" charset="-128"/>
              </a:rPr>
              <a:t>基本目標４：消費</a:t>
            </a:r>
            <a:r>
              <a:rPr lang="ja-JP" altLang="en-US" sz="800">
                <a:latin typeface="ＭＳ ゴシック" panose="020B0609070205080204" pitchFamily="49" charset="-128"/>
                <a:ea typeface="ＭＳ ゴシック" panose="020B0609070205080204" pitchFamily="49" charset="-128"/>
              </a:rPr>
              <a:t>生活相談体制の充実</a:t>
            </a:r>
            <a:endParaRPr lang="ja-JP" altLang="en-US" sz="800" dirty="0">
              <a:latin typeface="ＭＳ ゴシック" panose="020B0609070205080204" pitchFamily="49" charset="-128"/>
              <a:ea typeface="ＭＳ ゴシック" panose="020B0609070205080204" pitchFamily="49" charset="-128"/>
            </a:endParaRPr>
          </a:p>
        </p:txBody>
      </p:sp>
      <p:sp>
        <p:nvSpPr>
          <p:cNvPr id="61" name="二等辺三角形 60">
            <a:extLst>
              <a:ext uri="{FF2B5EF4-FFF2-40B4-BE49-F238E27FC236}">
                <a16:creationId xmlns:a16="http://schemas.microsoft.com/office/drawing/2014/main" id="{F49F64FC-8D58-456F-9138-04C6B2E4DF52}"/>
              </a:ext>
            </a:extLst>
          </p:cNvPr>
          <p:cNvSpPr/>
          <p:nvPr/>
        </p:nvSpPr>
        <p:spPr>
          <a:xfrm rot="5400000">
            <a:off x="643904" y="3104298"/>
            <a:ext cx="6002020" cy="1336012"/>
          </a:xfrm>
          <a:prstGeom prst="triangle">
            <a:avLst>
              <a:gd name="adj" fmla="val 47791"/>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96" name="テキスト ボックス 95">
            <a:extLst>
              <a:ext uri="{FF2B5EF4-FFF2-40B4-BE49-F238E27FC236}">
                <a16:creationId xmlns:a16="http://schemas.microsoft.com/office/drawing/2014/main" id="{ED8D133D-BACB-4F49-8AFF-3EC0C640AD38}"/>
              </a:ext>
            </a:extLst>
          </p:cNvPr>
          <p:cNvSpPr txBox="1"/>
          <p:nvPr/>
        </p:nvSpPr>
        <p:spPr>
          <a:xfrm>
            <a:off x="93067" y="4749732"/>
            <a:ext cx="2760446" cy="830997"/>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800" b="1" dirty="0">
                <a:latin typeface="ＭＳ ゴシック" panose="020B0609070205080204" pitchFamily="49" charset="-128"/>
                <a:ea typeface="ＭＳ ゴシック" panose="020B0609070205080204" pitchFamily="49" charset="-128"/>
              </a:rPr>
              <a:t>重点取組１</a:t>
            </a:r>
            <a:endParaRPr lang="en-US" altLang="ja-JP" sz="800" b="1" dirty="0">
              <a:latin typeface="ＭＳ ゴシック" panose="020B0609070205080204" pitchFamily="49" charset="-128"/>
              <a:ea typeface="ＭＳ ゴシック" panose="020B0609070205080204" pitchFamily="49" charset="-128"/>
            </a:endParaRPr>
          </a:p>
          <a:p>
            <a:r>
              <a:rPr lang="ja-JP" altLang="en-US" sz="800" dirty="0">
                <a:latin typeface="ＭＳ ゴシック" panose="020B0609070205080204" pitchFamily="49" charset="-128"/>
                <a:ea typeface="ＭＳ ゴシック" panose="020B0609070205080204" pitchFamily="49" charset="-128"/>
              </a:rPr>
              <a:t>在学中に成年となる高校生等に対して、教育委員会等と連携し府内すべての高等学校等で消費者教育を実施</a:t>
            </a:r>
            <a:endParaRPr lang="en-US" altLang="ja-JP" sz="800" dirty="0">
              <a:latin typeface="ＭＳ ゴシック" panose="020B0609070205080204" pitchFamily="49" charset="-128"/>
              <a:ea typeface="ＭＳ ゴシック" panose="020B0609070205080204" pitchFamily="49" charset="-128"/>
            </a:endParaRPr>
          </a:p>
          <a:p>
            <a:r>
              <a:rPr lang="en-US" altLang="ja-JP" sz="800" dirty="0">
                <a:latin typeface="ＭＳ ゴシック" panose="020B0609070205080204" pitchFamily="49" charset="-128"/>
                <a:ea typeface="ＭＳ ゴシック" panose="020B0609070205080204" pitchFamily="49" charset="-128"/>
              </a:rPr>
              <a:t>【</a:t>
            </a:r>
            <a:r>
              <a:rPr lang="ja-JP" altLang="en-US" sz="800" dirty="0">
                <a:latin typeface="ＭＳ ゴシック" panose="020B0609070205080204" pitchFamily="49" charset="-128"/>
                <a:ea typeface="ＭＳ ゴシック" panose="020B0609070205080204" pitchFamily="49" charset="-128"/>
              </a:rPr>
              <a:t>重点取組１における参考指標</a:t>
            </a:r>
            <a:r>
              <a:rPr lang="en-US" altLang="ja-JP" sz="800" dirty="0">
                <a:latin typeface="ＭＳ ゴシック" panose="020B0609070205080204" pitchFamily="49" charset="-128"/>
                <a:ea typeface="ＭＳ ゴシック" panose="020B0609070205080204" pitchFamily="49" charset="-128"/>
              </a:rPr>
              <a:t>】</a:t>
            </a:r>
          </a:p>
          <a:p>
            <a:r>
              <a:rPr lang="ja-JP" altLang="en-US" sz="800" dirty="0">
                <a:latin typeface="ＭＳ ゴシック" panose="020B0609070205080204" pitchFamily="49" charset="-128"/>
                <a:ea typeface="ＭＳ ゴシック" panose="020B0609070205080204" pitchFamily="49" charset="-128"/>
              </a:rPr>
              <a:t>「社会への扉」等を活用して消費者教育を実施した府内高校等の比率→</a:t>
            </a:r>
            <a:r>
              <a:rPr lang="en-US" altLang="ja-JP" sz="800" dirty="0">
                <a:latin typeface="ＭＳ ゴシック" panose="020B0609070205080204" pitchFamily="49" charset="-128"/>
                <a:ea typeface="ＭＳ ゴシック" panose="020B0609070205080204" pitchFamily="49" charset="-128"/>
              </a:rPr>
              <a:t>R4</a:t>
            </a:r>
            <a:r>
              <a:rPr lang="ja-JP" altLang="en-US" sz="800" dirty="0">
                <a:latin typeface="ＭＳ ゴシック" panose="020B0609070205080204" pitchFamily="49" charset="-128"/>
                <a:ea typeface="ＭＳ ゴシック" panose="020B0609070205080204" pitchFamily="49" charset="-128"/>
              </a:rPr>
              <a:t>年度は</a:t>
            </a:r>
            <a:r>
              <a:rPr lang="en-US" altLang="ja-JP" sz="800" dirty="0">
                <a:latin typeface="ＭＳ ゴシック" panose="020B0609070205080204" pitchFamily="49" charset="-128"/>
                <a:ea typeface="ＭＳ ゴシック" panose="020B0609070205080204" pitchFamily="49" charset="-128"/>
              </a:rPr>
              <a:t>83</a:t>
            </a:r>
            <a:r>
              <a:rPr lang="ja-JP" altLang="en-US" sz="800" dirty="0">
                <a:latin typeface="ＭＳ ゴシック" panose="020B0609070205080204" pitchFamily="49" charset="-128"/>
                <a:ea typeface="ＭＳ ゴシック" panose="020B0609070205080204" pitchFamily="49" charset="-128"/>
              </a:rPr>
              <a:t>％の高等学校が活用</a:t>
            </a:r>
          </a:p>
        </p:txBody>
      </p:sp>
      <p:sp>
        <p:nvSpPr>
          <p:cNvPr id="97" name="テキスト ボックス 96">
            <a:extLst>
              <a:ext uri="{FF2B5EF4-FFF2-40B4-BE49-F238E27FC236}">
                <a16:creationId xmlns:a16="http://schemas.microsoft.com/office/drawing/2014/main" id="{B35F947C-6DC8-4496-87FC-0F2BFD8C8315}"/>
              </a:ext>
            </a:extLst>
          </p:cNvPr>
          <p:cNvSpPr txBox="1"/>
          <p:nvPr/>
        </p:nvSpPr>
        <p:spPr>
          <a:xfrm>
            <a:off x="94973" y="5656175"/>
            <a:ext cx="2758540" cy="1077218"/>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800" b="1" dirty="0">
                <a:latin typeface="ＭＳ ゴシック" panose="020B0609070205080204" pitchFamily="49" charset="-128"/>
                <a:ea typeface="ＭＳ ゴシック" panose="020B0609070205080204" pitchFamily="49" charset="-128"/>
              </a:rPr>
              <a:t>重点取組２</a:t>
            </a:r>
            <a:endParaRPr lang="en-US" altLang="ja-JP" sz="800" b="1" dirty="0">
              <a:latin typeface="ＭＳ ゴシック" panose="020B0609070205080204" pitchFamily="49" charset="-128"/>
              <a:ea typeface="ＭＳ ゴシック" panose="020B0609070205080204" pitchFamily="49" charset="-128"/>
            </a:endParaRPr>
          </a:p>
          <a:p>
            <a:r>
              <a:rPr lang="ja-JP" altLang="en-US" sz="800" dirty="0">
                <a:latin typeface="ＭＳ ゴシック" panose="020B0609070205080204" pitchFamily="49" charset="-128"/>
                <a:ea typeface="ＭＳ ゴシック" panose="020B0609070205080204" pitchFamily="49" charset="-128"/>
              </a:rPr>
              <a:t>消費者被害から高齢者、障がい者を守るため、府内全市町村に高齢者の見守りネットワーク（消費者安全確保協議会等）が設置され、より効果的な運営が行われるよう市町村の取組を支援</a:t>
            </a:r>
            <a:endParaRPr lang="en-US" altLang="ja-JP" sz="800" dirty="0">
              <a:latin typeface="ＭＳ ゴシック" panose="020B0609070205080204" pitchFamily="49" charset="-128"/>
              <a:ea typeface="ＭＳ ゴシック" panose="020B0609070205080204" pitchFamily="49" charset="-128"/>
            </a:endParaRPr>
          </a:p>
          <a:p>
            <a:r>
              <a:rPr lang="en-US" altLang="ja-JP" sz="800" dirty="0">
                <a:latin typeface="ＭＳ ゴシック" panose="020B0609070205080204" pitchFamily="49" charset="-128"/>
                <a:ea typeface="ＭＳ ゴシック" panose="020B0609070205080204" pitchFamily="49" charset="-128"/>
              </a:rPr>
              <a:t>【</a:t>
            </a:r>
            <a:r>
              <a:rPr lang="ja-JP" altLang="en-US" sz="800" dirty="0">
                <a:latin typeface="ＭＳ ゴシック" panose="020B0609070205080204" pitchFamily="49" charset="-128"/>
                <a:ea typeface="ＭＳ ゴシック" panose="020B0609070205080204" pitchFamily="49" charset="-128"/>
              </a:rPr>
              <a:t>重点取組２における参考指標</a:t>
            </a:r>
            <a:r>
              <a:rPr lang="en-US" altLang="ja-JP" sz="800" dirty="0">
                <a:latin typeface="ＭＳ ゴシック" panose="020B0609070205080204" pitchFamily="49" charset="-128"/>
                <a:ea typeface="ＭＳ ゴシック" panose="020B0609070205080204" pitchFamily="49" charset="-128"/>
              </a:rPr>
              <a:t>】</a:t>
            </a:r>
          </a:p>
          <a:p>
            <a:r>
              <a:rPr lang="ja-JP" altLang="en-US" sz="800" spc="-100" dirty="0">
                <a:latin typeface="ＭＳ ゴシック" panose="020B0609070205080204" pitchFamily="49" charset="-128"/>
                <a:ea typeface="ＭＳ ゴシック" panose="020B0609070205080204" pitchFamily="49" charset="-128"/>
              </a:rPr>
              <a:t>市町村における消費者安全確保地域協議会（見守りネットワーク）の設置率</a:t>
            </a:r>
            <a:r>
              <a:rPr lang="en-US" altLang="ja-JP" sz="800" spc="-100" dirty="0">
                <a:latin typeface="ＭＳ ゴシック" panose="020B0609070205080204" pitchFamily="49" charset="-128"/>
                <a:ea typeface="ＭＳ ゴシック" panose="020B0609070205080204" pitchFamily="49" charset="-128"/>
              </a:rPr>
              <a:t> </a:t>
            </a:r>
            <a:r>
              <a:rPr lang="ja-JP" altLang="en-US" sz="800" spc="-100" dirty="0">
                <a:latin typeface="ＭＳ ゴシック" panose="020B0609070205080204" pitchFamily="49" charset="-128"/>
                <a:ea typeface="ＭＳ ゴシック" panose="020B0609070205080204" pitchFamily="49" charset="-128"/>
              </a:rPr>
              <a:t>→ </a:t>
            </a:r>
            <a:r>
              <a:rPr lang="en-US" altLang="ja-JP" sz="800" spc="-100" dirty="0">
                <a:latin typeface="ＭＳ ゴシック" panose="020B0609070205080204" pitchFamily="49" charset="-128"/>
                <a:ea typeface="ＭＳ ゴシック" panose="020B0609070205080204" pitchFamily="49" charset="-128"/>
              </a:rPr>
              <a:t>R5.12</a:t>
            </a:r>
            <a:r>
              <a:rPr lang="ja-JP" altLang="en-US" sz="800" spc="-100" dirty="0">
                <a:latin typeface="ＭＳ ゴシック" panose="020B0609070205080204" pitchFamily="49" charset="-128"/>
                <a:ea typeface="ＭＳ ゴシック" panose="020B0609070205080204" pitchFamily="49" charset="-128"/>
              </a:rPr>
              <a:t>時点で</a:t>
            </a:r>
            <a:r>
              <a:rPr lang="en-US" altLang="ja-JP" sz="800" spc="-100" dirty="0">
                <a:latin typeface="ＭＳ ゴシック" panose="020B0609070205080204" pitchFamily="49" charset="-128"/>
                <a:ea typeface="ＭＳ ゴシック" panose="020B0609070205080204" pitchFamily="49" charset="-128"/>
              </a:rPr>
              <a:t>32.6</a:t>
            </a:r>
            <a:r>
              <a:rPr lang="ja-JP" altLang="en-US" sz="800" spc="-100" dirty="0">
                <a:latin typeface="ＭＳ ゴシック" panose="020B0609070205080204" pitchFamily="49" charset="-128"/>
                <a:ea typeface="ＭＳ ゴシック" panose="020B0609070205080204" pitchFamily="49" charset="-128"/>
              </a:rPr>
              <a:t>％</a:t>
            </a:r>
            <a:r>
              <a:rPr lang="en-US" altLang="ja-JP" sz="800" spc="-100" dirty="0">
                <a:latin typeface="ＭＳ ゴシック" panose="020B0609070205080204" pitchFamily="49" charset="-128"/>
                <a:ea typeface="ＭＳ ゴシック" panose="020B0609070205080204" pitchFamily="49" charset="-128"/>
              </a:rPr>
              <a:t>(14</a:t>
            </a:r>
            <a:r>
              <a:rPr lang="ja-JP" altLang="en-US" sz="800" spc="-100" dirty="0">
                <a:latin typeface="ＭＳ ゴシック" panose="020B0609070205080204" pitchFamily="49" charset="-128"/>
                <a:ea typeface="ＭＳ ゴシック" panose="020B0609070205080204" pitchFamily="49" charset="-128"/>
              </a:rPr>
              <a:t>市</a:t>
            </a:r>
            <a:r>
              <a:rPr lang="en-US" altLang="ja-JP" sz="800" spc="-100" dirty="0">
                <a:latin typeface="ＭＳ ゴシック" panose="020B0609070205080204" pitchFamily="49" charset="-128"/>
                <a:ea typeface="ＭＳ ゴシック" panose="020B0609070205080204" pitchFamily="49" charset="-128"/>
              </a:rPr>
              <a:t>/43</a:t>
            </a:r>
            <a:r>
              <a:rPr lang="ja-JP" altLang="en-US" sz="800" spc="-100" dirty="0">
                <a:latin typeface="ＭＳ ゴシック" panose="020B0609070205080204" pitchFamily="49" charset="-128"/>
                <a:ea typeface="ＭＳ ゴシック" panose="020B0609070205080204" pitchFamily="49" charset="-128"/>
              </a:rPr>
              <a:t>市町村</a:t>
            </a:r>
            <a:r>
              <a:rPr lang="en-US" altLang="ja-JP" sz="800" spc="-100" dirty="0">
                <a:latin typeface="ＭＳ ゴシック" panose="020B0609070205080204" pitchFamily="49" charset="-128"/>
                <a:ea typeface="ＭＳ ゴシック" panose="020B0609070205080204" pitchFamily="49" charset="-128"/>
              </a:rPr>
              <a:t>)</a:t>
            </a:r>
            <a:r>
              <a:rPr lang="ja-JP" altLang="en-US" sz="800" spc="-100" dirty="0">
                <a:latin typeface="ＭＳ ゴシック" panose="020B0609070205080204" pitchFamily="49" charset="-128"/>
                <a:ea typeface="ＭＳ ゴシック" panose="020B0609070205080204" pitchFamily="49" charset="-128"/>
              </a:rPr>
              <a:t>が設置</a:t>
            </a:r>
            <a:endParaRPr lang="en-US" altLang="ja-JP" sz="800" spc="-100" dirty="0">
              <a:latin typeface="ＭＳ ゴシック" panose="020B0609070205080204" pitchFamily="49" charset="-128"/>
              <a:ea typeface="ＭＳ ゴシック" panose="020B0609070205080204" pitchFamily="49" charset="-128"/>
            </a:endParaRPr>
          </a:p>
        </p:txBody>
      </p:sp>
      <p:sp>
        <p:nvSpPr>
          <p:cNvPr id="98" name="テキスト ボックス 97">
            <a:extLst>
              <a:ext uri="{FF2B5EF4-FFF2-40B4-BE49-F238E27FC236}">
                <a16:creationId xmlns:a16="http://schemas.microsoft.com/office/drawing/2014/main" id="{0088E1E3-B59B-4103-8414-C7B37D540867}"/>
              </a:ext>
            </a:extLst>
          </p:cNvPr>
          <p:cNvSpPr txBox="1"/>
          <p:nvPr/>
        </p:nvSpPr>
        <p:spPr>
          <a:xfrm>
            <a:off x="89819" y="819814"/>
            <a:ext cx="2772000" cy="584775"/>
          </a:xfrm>
          <a:prstGeom prst="rect">
            <a:avLst/>
          </a:prstGeom>
          <a:noFill/>
          <a:ln>
            <a:solidFill>
              <a:schemeClr val="tx1"/>
            </a:solidFill>
          </a:ln>
        </p:spPr>
        <p:txBody>
          <a:bodyPr wrap="square" rtlCol="0">
            <a:spAutoFit/>
          </a:bodyPr>
          <a:lstStyle/>
          <a:p>
            <a:r>
              <a:rPr lang="ja-JP" altLang="en-US" sz="800" dirty="0">
                <a:latin typeface="ＭＳ ゴシック" panose="020B0609070205080204" pitchFamily="49" charset="-128"/>
                <a:ea typeface="ＭＳ ゴシック" panose="020B0609070205080204" pitchFamily="49" charset="-128"/>
              </a:rPr>
              <a:t>商品・役務の安全性の確保、消費者取引の適正化、</a:t>
            </a:r>
            <a:endParaRPr lang="en-US" altLang="ja-JP" sz="800" dirty="0">
              <a:latin typeface="ＭＳ ゴシック" panose="020B0609070205080204" pitchFamily="49" charset="-128"/>
              <a:ea typeface="ＭＳ ゴシック" panose="020B0609070205080204" pitchFamily="49" charset="-128"/>
            </a:endParaRPr>
          </a:p>
          <a:p>
            <a:r>
              <a:rPr lang="ja-JP" altLang="en-US" sz="800" dirty="0">
                <a:latin typeface="ＭＳ ゴシック" panose="020B0609070205080204" pitchFamily="49" charset="-128"/>
                <a:ea typeface="ＭＳ ゴシック" panose="020B0609070205080204" pitchFamily="49" charset="-128"/>
              </a:rPr>
              <a:t>消費者への情報提供等の実施</a:t>
            </a:r>
            <a:endParaRPr lang="en-US" altLang="ja-JP" sz="800" dirty="0">
              <a:latin typeface="ＭＳ ゴシック" panose="020B0609070205080204" pitchFamily="49" charset="-128"/>
              <a:ea typeface="ＭＳ ゴシック" panose="020B0609070205080204" pitchFamily="49" charset="-128"/>
            </a:endParaRPr>
          </a:p>
          <a:p>
            <a:r>
              <a:rPr lang="ja-JP" altLang="en-US" sz="800" dirty="0">
                <a:latin typeface="ＭＳ ゴシック" panose="020B0609070205080204" pitchFamily="49" charset="-128"/>
                <a:ea typeface="ＭＳ ゴシック" panose="020B0609070205080204" pitchFamily="49" charset="-128"/>
              </a:rPr>
              <a:t>🈟災害時等における消費者被害の防止 </a:t>
            </a:r>
          </a:p>
          <a:p>
            <a:r>
              <a:rPr lang="ja-JP" altLang="en-US" sz="800" dirty="0">
                <a:latin typeface="ＭＳ ゴシック" panose="020B0609070205080204" pitchFamily="49" charset="-128"/>
                <a:ea typeface="ＭＳ ゴシック" panose="020B0609070205080204" pitchFamily="49" charset="-128"/>
              </a:rPr>
              <a:t>🈟ギャンブル等依存症に関する知識の普及</a:t>
            </a:r>
          </a:p>
        </p:txBody>
      </p:sp>
      <p:sp>
        <p:nvSpPr>
          <p:cNvPr id="99" name="正方形/長方形 98">
            <a:extLst>
              <a:ext uri="{FF2B5EF4-FFF2-40B4-BE49-F238E27FC236}">
                <a16:creationId xmlns:a16="http://schemas.microsoft.com/office/drawing/2014/main" id="{122975AE-5EDE-4CCB-B125-FD7389D5E934}"/>
              </a:ext>
            </a:extLst>
          </p:cNvPr>
          <p:cNvSpPr/>
          <p:nvPr/>
        </p:nvSpPr>
        <p:spPr>
          <a:xfrm>
            <a:off x="83685" y="583334"/>
            <a:ext cx="2787560" cy="234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dirty="0">
                <a:latin typeface="ＭＳ ゴシック" panose="020B0609070205080204" pitchFamily="49" charset="-128"/>
                <a:ea typeface="ＭＳ ゴシック" panose="020B0609070205080204" pitchFamily="49" charset="-128"/>
              </a:rPr>
              <a:t>基本目標１：消費者の安全・安心の確保</a:t>
            </a:r>
          </a:p>
        </p:txBody>
      </p:sp>
      <p:sp>
        <p:nvSpPr>
          <p:cNvPr id="100" name="テキスト ボックス 99">
            <a:extLst>
              <a:ext uri="{FF2B5EF4-FFF2-40B4-BE49-F238E27FC236}">
                <a16:creationId xmlns:a16="http://schemas.microsoft.com/office/drawing/2014/main" id="{3F119A95-AF7E-42C9-AD64-0F9905EE881F}"/>
              </a:ext>
            </a:extLst>
          </p:cNvPr>
          <p:cNvSpPr txBox="1"/>
          <p:nvPr/>
        </p:nvSpPr>
        <p:spPr>
          <a:xfrm>
            <a:off x="86314" y="1703049"/>
            <a:ext cx="2772001" cy="1258293"/>
          </a:xfrm>
          <a:prstGeom prst="rect">
            <a:avLst/>
          </a:prstGeom>
          <a:noFill/>
          <a:ln>
            <a:solidFill>
              <a:schemeClr val="tx1"/>
            </a:solidFill>
          </a:ln>
        </p:spPr>
        <p:txBody>
          <a:bodyPr wrap="square" rtlCol="0">
            <a:spAutoFit/>
          </a:bodyPr>
          <a:lstStyle/>
          <a:p>
            <a:r>
              <a:rPr lang="ja-JP" altLang="en-US" sz="894" dirty="0">
                <a:latin typeface="ＭＳ ゴシック" panose="020B0609070205080204" pitchFamily="49" charset="-128"/>
                <a:ea typeface="ＭＳ ゴシック" panose="020B0609070205080204" pitchFamily="49" charset="-128"/>
              </a:rPr>
              <a:t>悪質商法の手口等必要な情報の提供</a:t>
            </a:r>
            <a:endParaRPr lang="en-US" altLang="ja-JP" sz="894" dirty="0">
              <a:latin typeface="ＭＳ ゴシック" panose="020B0609070205080204" pitchFamily="49" charset="-128"/>
              <a:ea typeface="ＭＳ ゴシック" panose="020B0609070205080204" pitchFamily="49" charset="-128"/>
            </a:endParaRPr>
          </a:p>
          <a:p>
            <a:r>
              <a:rPr lang="ja-JP" altLang="en-US" sz="894" dirty="0">
                <a:latin typeface="ＭＳ ゴシック" panose="020B0609070205080204" pitchFamily="49" charset="-128"/>
                <a:ea typeface="ＭＳ ゴシック" panose="020B0609070205080204" pitchFamily="49" charset="-128"/>
              </a:rPr>
              <a:t>消費者教育、啓発等により自立した消費者を育成</a:t>
            </a:r>
            <a:endParaRPr lang="en-US" altLang="ja-JP" sz="894" dirty="0">
              <a:latin typeface="ＭＳ ゴシック" panose="020B0609070205080204" pitchFamily="49" charset="-128"/>
              <a:ea typeface="ＭＳ ゴシック" panose="020B0609070205080204" pitchFamily="49" charset="-128"/>
            </a:endParaRPr>
          </a:p>
          <a:p>
            <a:r>
              <a:rPr lang="ja-JP" altLang="en-US" sz="894" dirty="0">
                <a:latin typeface="ＭＳ ゴシック" panose="020B0609070205080204" pitchFamily="49" charset="-128"/>
                <a:ea typeface="ＭＳ ゴシック" panose="020B0609070205080204" pitchFamily="49" charset="-128"/>
              </a:rPr>
              <a:t>持続可能な社会の形成に貢献する消費行動</a:t>
            </a:r>
            <a:r>
              <a:rPr lang="en-US" altLang="ja-JP" sz="894" dirty="0">
                <a:latin typeface="ＭＳ ゴシック" panose="020B0609070205080204" pitchFamily="49" charset="-128"/>
                <a:ea typeface="ＭＳ ゴシック" panose="020B0609070205080204" pitchFamily="49" charset="-128"/>
              </a:rPr>
              <a:t>(</a:t>
            </a:r>
            <a:r>
              <a:rPr lang="ja-JP" altLang="en-US" sz="894" dirty="0">
                <a:latin typeface="ＭＳ ゴシック" panose="020B0609070205080204" pitchFamily="49" charset="-128"/>
                <a:ea typeface="ＭＳ ゴシック" panose="020B0609070205080204" pitchFamily="49" charset="-128"/>
              </a:rPr>
              <a:t>「エシカル（倫理的）消費」を推進</a:t>
            </a:r>
            <a:endParaRPr lang="en-US" altLang="ja-JP" sz="894" dirty="0">
              <a:latin typeface="ＭＳ ゴシック" panose="020B0609070205080204" pitchFamily="49" charset="-128"/>
              <a:ea typeface="ＭＳ ゴシック" panose="020B0609070205080204" pitchFamily="49" charset="-128"/>
            </a:endParaRPr>
          </a:p>
          <a:p>
            <a:r>
              <a:rPr lang="ja-JP" altLang="en-US" sz="800" dirty="0">
                <a:latin typeface="ＭＳ ゴシック" panose="020B0609070205080204" pitchFamily="49" charset="-128"/>
                <a:ea typeface="ＭＳ ゴシック" panose="020B0609070205080204" pitchFamily="49" charset="-128"/>
              </a:rPr>
              <a:t>🈟消費のサポーター事業における地域安全センターとの</a:t>
            </a:r>
            <a:endParaRPr lang="en-US" altLang="ja-JP" sz="800" dirty="0">
              <a:latin typeface="ＭＳ ゴシック" panose="020B0609070205080204" pitchFamily="49" charset="-128"/>
              <a:ea typeface="ＭＳ ゴシック" panose="020B0609070205080204" pitchFamily="49" charset="-128"/>
            </a:endParaRPr>
          </a:p>
          <a:p>
            <a:r>
              <a:rPr lang="ja-JP" altLang="en-US" sz="800" dirty="0">
                <a:latin typeface="ＭＳ ゴシック" panose="020B0609070205080204" pitchFamily="49" charset="-128"/>
                <a:ea typeface="ＭＳ ゴシック" panose="020B0609070205080204" pitchFamily="49" charset="-128"/>
              </a:rPr>
              <a:t>　連携</a:t>
            </a:r>
          </a:p>
          <a:p>
            <a:r>
              <a:rPr lang="ja-JP" altLang="en-US" sz="800" dirty="0">
                <a:latin typeface="ＭＳ ゴシック" panose="020B0609070205080204" pitchFamily="49" charset="-128"/>
                <a:ea typeface="ＭＳ ゴシック" panose="020B0609070205080204" pitchFamily="49" charset="-128"/>
              </a:rPr>
              <a:t>🈟消費者フェアの実施（エシカル消費の推進含む）</a:t>
            </a:r>
          </a:p>
          <a:p>
            <a:r>
              <a:rPr lang="ja-JP" altLang="en-US" sz="800" dirty="0">
                <a:latin typeface="ＭＳ ゴシック" panose="020B0609070205080204" pitchFamily="49" charset="-128"/>
                <a:ea typeface="ＭＳ ゴシック" panose="020B0609070205080204" pitchFamily="49" charset="-128"/>
              </a:rPr>
              <a:t>🈟食品ロス削減対策推進事業</a:t>
            </a:r>
          </a:p>
          <a:p>
            <a:r>
              <a:rPr lang="ja-JP" altLang="en-US" sz="800" dirty="0">
                <a:latin typeface="ＭＳ ゴシック" panose="020B0609070205080204" pitchFamily="49" charset="-128"/>
                <a:ea typeface="ＭＳ ゴシック" panose="020B0609070205080204" pitchFamily="49" charset="-128"/>
              </a:rPr>
              <a:t>🈟プラスチック対策推進事業</a:t>
            </a:r>
            <a:endParaRPr lang="en-US" altLang="ja-JP" sz="800" dirty="0">
              <a:latin typeface="ＭＳ ゴシック" panose="020B0609070205080204" pitchFamily="49" charset="-128"/>
              <a:ea typeface="ＭＳ ゴシック" panose="020B0609070205080204" pitchFamily="49" charset="-128"/>
            </a:endParaRPr>
          </a:p>
        </p:txBody>
      </p:sp>
      <p:sp>
        <p:nvSpPr>
          <p:cNvPr id="101" name="正方形/長方形 100">
            <a:extLst>
              <a:ext uri="{FF2B5EF4-FFF2-40B4-BE49-F238E27FC236}">
                <a16:creationId xmlns:a16="http://schemas.microsoft.com/office/drawing/2014/main" id="{68657BB6-8BB7-46D5-80F6-1A3276C92F56}"/>
              </a:ext>
            </a:extLst>
          </p:cNvPr>
          <p:cNvSpPr/>
          <p:nvPr/>
        </p:nvSpPr>
        <p:spPr>
          <a:xfrm>
            <a:off x="79573" y="1468719"/>
            <a:ext cx="2782245" cy="234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dirty="0">
                <a:latin typeface="ＭＳ ゴシック" panose="020B0609070205080204" pitchFamily="49" charset="-128"/>
                <a:ea typeface="ＭＳ ゴシック" panose="020B0609070205080204" pitchFamily="49" charset="-128"/>
              </a:rPr>
              <a:t>基本目標２：消費者の自立への支援</a:t>
            </a:r>
          </a:p>
        </p:txBody>
      </p:sp>
      <p:sp>
        <p:nvSpPr>
          <p:cNvPr id="102" name="テキスト ボックス 101">
            <a:extLst>
              <a:ext uri="{FF2B5EF4-FFF2-40B4-BE49-F238E27FC236}">
                <a16:creationId xmlns:a16="http://schemas.microsoft.com/office/drawing/2014/main" id="{EB3D02E5-C004-4781-9768-BD21BF5E7879}"/>
              </a:ext>
            </a:extLst>
          </p:cNvPr>
          <p:cNvSpPr txBox="1"/>
          <p:nvPr/>
        </p:nvSpPr>
        <p:spPr>
          <a:xfrm>
            <a:off x="82504" y="3263992"/>
            <a:ext cx="2771009" cy="584775"/>
          </a:xfrm>
          <a:prstGeom prst="rect">
            <a:avLst/>
          </a:prstGeom>
          <a:noFill/>
          <a:ln>
            <a:solidFill>
              <a:schemeClr val="tx1"/>
            </a:solidFill>
          </a:ln>
        </p:spPr>
        <p:txBody>
          <a:bodyPr wrap="square" rtlCol="0">
            <a:spAutoFit/>
          </a:bodyPr>
          <a:lstStyle/>
          <a:p>
            <a:r>
              <a:rPr lang="ja-JP" altLang="en-US" sz="800" dirty="0">
                <a:latin typeface="ＭＳ ゴシック" panose="020B0609070205080204" pitchFamily="49" charset="-128"/>
                <a:ea typeface="ＭＳ ゴシック" panose="020B0609070205080204" pitchFamily="49" charset="-128"/>
              </a:rPr>
              <a:t>自立した消費者を育成するため、ライフステージに応じた多様な場における消費者教育を推進</a:t>
            </a:r>
            <a:endParaRPr lang="en-US" altLang="ja-JP" sz="800" dirty="0">
              <a:latin typeface="ＭＳ ゴシック" panose="020B0609070205080204" pitchFamily="49" charset="-128"/>
              <a:ea typeface="ＭＳ ゴシック" panose="020B0609070205080204" pitchFamily="49" charset="-128"/>
            </a:endParaRPr>
          </a:p>
          <a:p>
            <a:r>
              <a:rPr lang="ja-JP" altLang="en-US" sz="800" dirty="0">
                <a:latin typeface="ＭＳ ゴシック" panose="020B0609070205080204" pitchFamily="49" charset="-128"/>
                <a:ea typeface="ＭＳ ゴシック" panose="020B0609070205080204" pitchFamily="49" charset="-128"/>
              </a:rPr>
              <a:t>消費者教育の担い手の育成と活用を実施</a:t>
            </a:r>
            <a:endParaRPr lang="en-US" altLang="ja-JP" sz="800" dirty="0">
              <a:latin typeface="ＭＳ ゴシック" panose="020B0609070205080204" pitchFamily="49" charset="-128"/>
              <a:ea typeface="ＭＳ ゴシック" panose="020B0609070205080204" pitchFamily="49" charset="-128"/>
            </a:endParaRPr>
          </a:p>
          <a:p>
            <a:r>
              <a:rPr lang="ja-JP" altLang="en-US" sz="800" dirty="0">
                <a:latin typeface="ＭＳ ゴシック" panose="020B0609070205080204" pitchFamily="49" charset="-128"/>
                <a:ea typeface="ＭＳ ゴシック" panose="020B0609070205080204" pitchFamily="49" charset="-128"/>
              </a:rPr>
              <a:t>🈟成年年齢引き下げに伴う集中啓発事業</a:t>
            </a:r>
            <a:endParaRPr lang="en-US" altLang="ja-JP" sz="800" dirty="0">
              <a:latin typeface="ＭＳ ゴシック" panose="020B0609070205080204" pitchFamily="49" charset="-128"/>
              <a:ea typeface="ＭＳ ゴシック" panose="020B0609070205080204" pitchFamily="49" charset="-128"/>
            </a:endParaRPr>
          </a:p>
        </p:txBody>
      </p:sp>
      <p:sp>
        <p:nvSpPr>
          <p:cNvPr id="103" name="正方形/長方形 102">
            <a:extLst>
              <a:ext uri="{FF2B5EF4-FFF2-40B4-BE49-F238E27FC236}">
                <a16:creationId xmlns:a16="http://schemas.microsoft.com/office/drawing/2014/main" id="{6A653559-200E-4D96-A401-BBDD3042E235}"/>
              </a:ext>
            </a:extLst>
          </p:cNvPr>
          <p:cNvSpPr/>
          <p:nvPr/>
        </p:nvSpPr>
        <p:spPr>
          <a:xfrm>
            <a:off x="87607" y="3033369"/>
            <a:ext cx="2772000" cy="234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dirty="0">
                <a:latin typeface="ＭＳ ゴシック" panose="020B0609070205080204" pitchFamily="49" charset="-128"/>
                <a:ea typeface="ＭＳ ゴシック" panose="020B0609070205080204" pitchFamily="49" charset="-128"/>
              </a:rPr>
              <a:t>基本目標３：消費者教育の推進</a:t>
            </a:r>
          </a:p>
        </p:txBody>
      </p:sp>
      <p:sp>
        <p:nvSpPr>
          <p:cNvPr id="104" name="テキスト ボックス 103">
            <a:extLst>
              <a:ext uri="{FF2B5EF4-FFF2-40B4-BE49-F238E27FC236}">
                <a16:creationId xmlns:a16="http://schemas.microsoft.com/office/drawing/2014/main" id="{F2A455ED-36B2-469A-907D-6AB78A349ABD}"/>
              </a:ext>
            </a:extLst>
          </p:cNvPr>
          <p:cNvSpPr txBox="1"/>
          <p:nvPr/>
        </p:nvSpPr>
        <p:spPr>
          <a:xfrm>
            <a:off x="93067" y="4140332"/>
            <a:ext cx="2760446" cy="461665"/>
          </a:xfrm>
          <a:prstGeom prst="rect">
            <a:avLst/>
          </a:prstGeom>
          <a:noFill/>
          <a:ln>
            <a:solidFill>
              <a:schemeClr val="tx1"/>
            </a:solidFill>
          </a:ln>
        </p:spPr>
        <p:txBody>
          <a:bodyPr wrap="square" rtlCol="0">
            <a:spAutoFit/>
          </a:bodyPr>
          <a:lstStyle/>
          <a:p>
            <a:r>
              <a:rPr lang="ja-JP" altLang="en-US" sz="800" spc="-150" dirty="0">
                <a:latin typeface="ＭＳ ゴシック" panose="020B0609070205080204" pitchFamily="49" charset="-128"/>
                <a:ea typeface="ＭＳ ゴシック" panose="020B0609070205080204" pitchFamily="49" charset="-128"/>
              </a:rPr>
              <a:t>広域的で高度な案件に対応できる府の消費生活相談体制の充実</a:t>
            </a:r>
            <a:endParaRPr lang="en-US" altLang="ja-JP" sz="800" spc="-150" dirty="0">
              <a:latin typeface="ＭＳ ゴシック" panose="020B0609070205080204" pitchFamily="49" charset="-128"/>
              <a:ea typeface="ＭＳ ゴシック" panose="020B0609070205080204" pitchFamily="49" charset="-128"/>
            </a:endParaRPr>
          </a:p>
          <a:p>
            <a:r>
              <a:rPr lang="ja-JP" altLang="en-US" sz="800" spc="-150" dirty="0">
                <a:latin typeface="ＭＳ ゴシック" panose="020B0609070205080204" pitchFamily="49" charset="-128"/>
                <a:ea typeface="ＭＳ ゴシック" panose="020B0609070205080204" pitchFamily="49" charset="-128"/>
              </a:rPr>
              <a:t>消費者に最も身近な存在である市町村の相談窓口の整備・充実</a:t>
            </a:r>
            <a:endParaRPr lang="en-US" altLang="ja-JP" sz="800" spc="-150" dirty="0">
              <a:latin typeface="ＭＳ ゴシック" panose="020B0609070205080204" pitchFamily="49" charset="-128"/>
              <a:ea typeface="ＭＳ ゴシック" panose="020B0609070205080204" pitchFamily="49" charset="-128"/>
            </a:endParaRPr>
          </a:p>
          <a:p>
            <a:r>
              <a:rPr lang="ja-JP" altLang="en-US" sz="800" dirty="0">
                <a:latin typeface="ＭＳ ゴシック" panose="020B0609070205080204" pitchFamily="49" charset="-128"/>
                <a:ea typeface="ＭＳ ゴシック" panose="020B0609070205080204" pitchFamily="49" charset="-128"/>
              </a:rPr>
              <a:t>🈟大阪府外国人情報コーナーとの連携</a:t>
            </a:r>
            <a:endParaRPr lang="en-US" altLang="ja-JP" sz="800" dirty="0">
              <a:latin typeface="ＭＳ ゴシック" panose="020B0609070205080204" pitchFamily="49" charset="-128"/>
              <a:ea typeface="ＭＳ ゴシック" panose="020B0609070205080204" pitchFamily="49" charset="-128"/>
            </a:endParaRPr>
          </a:p>
        </p:txBody>
      </p:sp>
      <p:sp>
        <p:nvSpPr>
          <p:cNvPr id="105" name="正方形/長方形 104">
            <a:extLst>
              <a:ext uri="{FF2B5EF4-FFF2-40B4-BE49-F238E27FC236}">
                <a16:creationId xmlns:a16="http://schemas.microsoft.com/office/drawing/2014/main" id="{57A27783-4BE2-4042-83B9-B3B276412859}"/>
              </a:ext>
            </a:extLst>
          </p:cNvPr>
          <p:cNvSpPr/>
          <p:nvPr/>
        </p:nvSpPr>
        <p:spPr>
          <a:xfrm>
            <a:off x="86314" y="3910142"/>
            <a:ext cx="2767199" cy="234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dirty="0">
                <a:latin typeface="ＭＳ ゴシック" panose="020B0609070205080204" pitchFamily="49" charset="-128"/>
                <a:ea typeface="ＭＳ ゴシック" panose="020B0609070205080204" pitchFamily="49" charset="-128"/>
              </a:rPr>
              <a:t>基本目標４：消費生活相談体制の充実</a:t>
            </a:r>
          </a:p>
        </p:txBody>
      </p:sp>
      <p:sp>
        <p:nvSpPr>
          <p:cNvPr id="106" name="正方形/長方形 105">
            <a:extLst>
              <a:ext uri="{FF2B5EF4-FFF2-40B4-BE49-F238E27FC236}">
                <a16:creationId xmlns:a16="http://schemas.microsoft.com/office/drawing/2014/main" id="{74973FB7-7D94-4ED1-B86C-B600556D94CE}"/>
              </a:ext>
            </a:extLst>
          </p:cNvPr>
          <p:cNvSpPr/>
          <p:nvPr/>
        </p:nvSpPr>
        <p:spPr>
          <a:xfrm>
            <a:off x="40925" y="527418"/>
            <a:ext cx="2880000" cy="6307869"/>
          </a:xfrm>
          <a:prstGeom prst="rect">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kumimoji="1" lang="ja-JP" altLang="en-US"/>
          </a:p>
        </p:txBody>
      </p:sp>
      <p:sp>
        <p:nvSpPr>
          <p:cNvPr id="107" name="テキスト ボックス 106">
            <a:extLst>
              <a:ext uri="{FF2B5EF4-FFF2-40B4-BE49-F238E27FC236}">
                <a16:creationId xmlns:a16="http://schemas.microsoft.com/office/drawing/2014/main" id="{EF714B28-E82C-48CB-97C3-3FC775AD6F3C}"/>
              </a:ext>
            </a:extLst>
          </p:cNvPr>
          <p:cNvSpPr txBox="1"/>
          <p:nvPr/>
        </p:nvSpPr>
        <p:spPr>
          <a:xfrm>
            <a:off x="40926" y="326275"/>
            <a:ext cx="2880000" cy="151870"/>
          </a:xfrm>
          <a:prstGeom prst="roundRect">
            <a:avLst>
              <a:gd name="adj" fmla="val 19886"/>
            </a:avLst>
          </a:prstGeom>
          <a:noFill/>
          <a:ln>
            <a:solidFill>
              <a:schemeClr val="tx1"/>
            </a:solidFill>
          </a:ln>
        </p:spPr>
        <p:txBody>
          <a:bodyPr wrap="square" tIns="0" bIns="0" rtlCol="0">
            <a:spAutoFit/>
          </a:bodyPr>
          <a:lstStyle>
            <a:defPPr>
              <a:defRPr lang="en-US"/>
            </a:defPPr>
            <a:lvl1pPr algn="ctr">
              <a:lnSpc>
                <a:spcPts val="1200"/>
              </a:lnSpc>
              <a:defRPr sz="1100">
                <a:latin typeface="ＭＳ ゴシック" panose="020B0609070205080204" pitchFamily="49" charset="-128"/>
                <a:ea typeface="ＭＳ ゴシック" panose="020B0609070205080204" pitchFamily="49" charset="-128"/>
              </a:defRPr>
            </a:lvl1pPr>
          </a:lstStyle>
          <a:p>
            <a:r>
              <a:rPr lang="ja-JP" altLang="en-US" sz="900" dirty="0"/>
              <a:t>現計画</a:t>
            </a:r>
            <a:r>
              <a:rPr lang="en-US" altLang="ja-JP" sz="900" dirty="0"/>
              <a:t>【R2(2020)</a:t>
            </a:r>
            <a:r>
              <a:rPr lang="ja-JP" altLang="en-US" sz="900" dirty="0"/>
              <a:t>年度～</a:t>
            </a:r>
            <a:r>
              <a:rPr lang="en-US" altLang="ja-JP" sz="900" dirty="0"/>
              <a:t>R6(2024)</a:t>
            </a:r>
            <a:r>
              <a:rPr lang="ja-JP" altLang="en-US" sz="900" dirty="0"/>
              <a:t>年度</a:t>
            </a:r>
            <a:r>
              <a:rPr lang="en-US" altLang="ja-JP" sz="900" dirty="0"/>
              <a:t>】</a:t>
            </a:r>
            <a:endParaRPr lang="ja-JP" altLang="en-US" sz="900" dirty="0"/>
          </a:p>
        </p:txBody>
      </p:sp>
      <p:sp>
        <p:nvSpPr>
          <p:cNvPr id="86" name="テキスト ボックス 85">
            <a:extLst>
              <a:ext uri="{FF2B5EF4-FFF2-40B4-BE49-F238E27FC236}">
                <a16:creationId xmlns:a16="http://schemas.microsoft.com/office/drawing/2014/main" id="{D49AA2C6-10CA-4E97-B4A2-2BEC8C5C29FF}"/>
              </a:ext>
            </a:extLst>
          </p:cNvPr>
          <p:cNvSpPr txBox="1"/>
          <p:nvPr/>
        </p:nvSpPr>
        <p:spPr>
          <a:xfrm>
            <a:off x="3012005" y="3826402"/>
            <a:ext cx="1333015" cy="1569660"/>
          </a:xfrm>
          <a:prstGeom prst="rect">
            <a:avLst/>
          </a:prstGeom>
          <a:noFill/>
          <a:ln>
            <a:noFill/>
          </a:ln>
        </p:spPr>
        <p:txBody>
          <a:bodyPr wrap="square" lIns="0" tIns="0" rIns="0" bIns="0" rtlCol="0">
            <a:spAutoFit/>
          </a:bodyPr>
          <a:lstStyle>
            <a:defPPr>
              <a:defRPr lang="en-US"/>
            </a:defPPr>
            <a:lvl1pPr>
              <a:defRPr sz="894">
                <a:latin typeface="ＭＳ ゴシック" panose="020B0609070205080204" pitchFamily="49" charset="-128"/>
                <a:ea typeface="ＭＳ ゴシック" panose="020B0609070205080204" pitchFamily="49" charset="-128"/>
              </a:defRPr>
            </a:lvl1pPr>
          </a:lstStyle>
          <a:p>
            <a:r>
              <a:rPr lang="ja-JP" altLang="en-US" sz="900" b="1" spc="-150" dirty="0"/>
              <a:t>■第３期計画策定において</a:t>
            </a:r>
            <a:endParaRPr lang="en-US" altLang="ja-JP" sz="900" b="1" spc="-150" dirty="0"/>
          </a:p>
          <a:p>
            <a:r>
              <a:rPr lang="ja-JP" altLang="en-US" sz="900" b="1" spc="-150" dirty="0"/>
              <a:t>踏まえるべき社会情勢や</a:t>
            </a:r>
            <a:endParaRPr lang="en-US" altLang="ja-JP" sz="900" b="1" spc="-150" dirty="0"/>
          </a:p>
          <a:p>
            <a:r>
              <a:rPr lang="ja-JP" altLang="en-US" sz="900" b="1" spc="-150" dirty="0"/>
              <a:t>新たな課題、国の動き</a:t>
            </a:r>
            <a:endParaRPr lang="en-US" altLang="ja-JP" sz="900" b="1" spc="-150" dirty="0"/>
          </a:p>
          <a:p>
            <a:r>
              <a:rPr lang="ja-JP" altLang="en-US" sz="750" dirty="0"/>
              <a:t>○人口減少（少子高齢化）の</a:t>
            </a:r>
            <a:endParaRPr lang="en-US" altLang="ja-JP" sz="750" dirty="0"/>
          </a:p>
          <a:p>
            <a:r>
              <a:rPr lang="en-US" altLang="ja-JP" sz="750" dirty="0"/>
              <a:t>  </a:t>
            </a:r>
            <a:r>
              <a:rPr lang="ja-JP" altLang="en-US" sz="750" dirty="0"/>
              <a:t>進展　　　　　</a:t>
            </a:r>
            <a:endParaRPr lang="en-US" altLang="ja-JP" sz="750" dirty="0"/>
          </a:p>
          <a:p>
            <a:r>
              <a:rPr lang="ja-JP" altLang="en-US" sz="750" dirty="0"/>
              <a:t>○成年年齢の引き下げ</a:t>
            </a:r>
            <a:endParaRPr lang="en-US" altLang="ja-JP" sz="750" dirty="0"/>
          </a:p>
          <a:p>
            <a:r>
              <a:rPr lang="ja-JP" altLang="en-US" sz="750" dirty="0"/>
              <a:t>○副業・兼業を促進する動き　　</a:t>
            </a:r>
            <a:endParaRPr lang="en-US" altLang="ja-JP" sz="750" dirty="0"/>
          </a:p>
          <a:p>
            <a:r>
              <a:rPr lang="ja-JP" altLang="en-US" sz="750" dirty="0"/>
              <a:t>○デジタル化のさらなる進展　　　　　　　</a:t>
            </a:r>
            <a:endParaRPr lang="en-US" altLang="ja-JP" sz="750" dirty="0"/>
          </a:p>
          <a:p>
            <a:r>
              <a:rPr lang="ja-JP" altLang="en-US" sz="750" dirty="0"/>
              <a:t>○キャッシュレス化の進展　</a:t>
            </a:r>
            <a:endParaRPr lang="en-US" altLang="ja-JP" sz="750" dirty="0"/>
          </a:p>
          <a:p>
            <a:r>
              <a:rPr lang="ja-JP" altLang="en-US" sz="750" dirty="0"/>
              <a:t>○持続可能な開発目標の推進　</a:t>
            </a:r>
            <a:endParaRPr lang="en-US" altLang="ja-JP" sz="750" dirty="0"/>
          </a:p>
          <a:p>
            <a:r>
              <a:rPr lang="ja-JP" altLang="en-US" sz="750" dirty="0"/>
              <a:t>○消費生活相談のデジタル化</a:t>
            </a:r>
            <a:endParaRPr lang="en-US" altLang="ja-JP" sz="750" dirty="0"/>
          </a:p>
          <a:p>
            <a:r>
              <a:rPr lang="ja-JP" altLang="en-US" sz="750" dirty="0"/>
              <a:t>等を踏まえ、次期計画を策定</a:t>
            </a:r>
          </a:p>
          <a:p>
            <a:endParaRPr lang="en-US" altLang="ja-JP" sz="750" spc="-150" dirty="0"/>
          </a:p>
        </p:txBody>
      </p:sp>
      <p:sp>
        <p:nvSpPr>
          <p:cNvPr id="31" name="テキスト ボックス 30">
            <a:extLst>
              <a:ext uri="{FF2B5EF4-FFF2-40B4-BE49-F238E27FC236}">
                <a16:creationId xmlns:a16="http://schemas.microsoft.com/office/drawing/2014/main" id="{F9C9F6EC-FBD4-438F-8F24-CA4C9413C567}"/>
              </a:ext>
            </a:extLst>
          </p:cNvPr>
          <p:cNvSpPr txBox="1"/>
          <p:nvPr/>
        </p:nvSpPr>
        <p:spPr>
          <a:xfrm>
            <a:off x="2926006" y="2375661"/>
            <a:ext cx="1419893" cy="984885"/>
          </a:xfrm>
          <a:prstGeom prst="rect">
            <a:avLst/>
          </a:prstGeom>
          <a:noFill/>
        </p:spPr>
        <p:txBody>
          <a:bodyPr wrap="square" rtlCol="0">
            <a:spAutoFit/>
          </a:bodyPr>
          <a:lstStyle/>
          <a:p>
            <a:r>
              <a:rPr kumimoji="1" lang="ja-JP" altLang="en-US" sz="900" b="1" dirty="0">
                <a:latin typeface="ＭＳ ゴシック" panose="020B0609070205080204" pitchFamily="49" charset="-128"/>
                <a:ea typeface="ＭＳ ゴシック" panose="020B0609070205080204" pitchFamily="49" charset="-128"/>
              </a:rPr>
              <a:t>■現計画の達成状況・課題分析</a:t>
            </a:r>
            <a:endParaRPr kumimoji="1" lang="en-US" altLang="ja-JP" sz="900" b="1" dirty="0">
              <a:latin typeface="ＭＳ ゴシック" panose="020B0609070205080204" pitchFamily="49" charset="-128"/>
              <a:ea typeface="ＭＳ ゴシック" panose="020B0609070205080204" pitchFamily="49" charset="-128"/>
            </a:endParaRPr>
          </a:p>
          <a:p>
            <a:r>
              <a:rPr kumimoji="1" lang="ja-JP" altLang="en-US" sz="800" dirty="0">
                <a:latin typeface="ＭＳ ゴシック" panose="020B0609070205080204" pitchFamily="49" charset="-128"/>
                <a:ea typeface="ＭＳ ゴシック" panose="020B0609070205080204" pitchFamily="49" charset="-128"/>
              </a:rPr>
              <a:t>〇重点取組における参考指</a:t>
            </a:r>
            <a:endParaRPr kumimoji="1" lang="en-US" altLang="ja-JP" sz="800" dirty="0">
              <a:latin typeface="ＭＳ ゴシック" panose="020B0609070205080204" pitchFamily="49" charset="-128"/>
              <a:ea typeface="ＭＳ ゴシック" panose="020B0609070205080204" pitchFamily="49" charset="-128"/>
            </a:endParaRPr>
          </a:p>
          <a:p>
            <a:r>
              <a:rPr kumimoji="1" lang="ja-JP" altLang="en-US" sz="800" dirty="0">
                <a:latin typeface="ＭＳ ゴシック" panose="020B0609070205080204" pitchFamily="49" charset="-128"/>
                <a:ea typeface="ＭＳ ゴシック" panose="020B0609070205080204" pitchFamily="49" charset="-128"/>
              </a:rPr>
              <a:t>　標の達成状況</a:t>
            </a:r>
            <a:endParaRPr kumimoji="1" lang="en-US" altLang="ja-JP" sz="800" dirty="0">
              <a:latin typeface="ＭＳ ゴシック" panose="020B0609070205080204" pitchFamily="49" charset="-128"/>
              <a:ea typeface="ＭＳ ゴシック" panose="020B0609070205080204" pitchFamily="49" charset="-128"/>
            </a:endParaRPr>
          </a:p>
          <a:p>
            <a:r>
              <a:rPr kumimoji="1" lang="ja-JP" altLang="en-US" sz="800" dirty="0">
                <a:latin typeface="ＭＳ ゴシック" panose="020B0609070205080204" pitchFamily="49" charset="-128"/>
                <a:ea typeface="ＭＳ ゴシック" panose="020B0609070205080204" pitchFamily="49" charset="-128"/>
              </a:rPr>
              <a:t>〇</a:t>
            </a:r>
            <a:r>
              <a:rPr kumimoji="1" lang="en-US" altLang="ja-JP" sz="800" dirty="0">
                <a:latin typeface="ＭＳ ゴシック" panose="020B0609070205080204" pitchFamily="49" charset="-128"/>
                <a:ea typeface="ＭＳ ゴシック" panose="020B0609070205080204" pitchFamily="49" charset="-128"/>
              </a:rPr>
              <a:t>2023</a:t>
            </a:r>
            <a:r>
              <a:rPr kumimoji="1" lang="ja-JP" altLang="en-US" sz="800" dirty="0">
                <a:latin typeface="ＭＳ ゴシック" panose="020B0609070205080204" pitchFamily="49" charset="-128"/>
                <a:ea typeface="ＭＳ ゴシック" panose="020B0609070205080204" pitchFamily="49" charset="-128"/>
              </a:rPr>
              <a:t>年度末の状況・課題</a:t>
            </a:r>
            <a:endParaRPr kumimoji="1" lang="en-US" altLang="ja-JP" sz="800" dirty="0">
              <a:latin typeface="ＭＳ ゴシック" panose="020B0609070205080204" pitchFamily="49" charset="-128"/>
              <a:ea typeface="ＭＳ ゴシック" panose="020B0609070205080204" pitchFamily="49" charset="-128"/>
            </a:endParaRPr>
          </a:p>
          <a:p>
            <a:r>
              <a:rPr kumimoji="1" lang="ja-JP" altLang="en-US" sz="800" dirty="0">
                <a:latin typeface="ＭＳ ゴシック" panose="020B0609070205080204" pitchFamily="49" charset="-128"/>
                <a:ea typeface="ＭＳ ゴシック" panose="020B0609070205080204" pitchFamily="49" charset="-128"/>
              </a:rPr>
              <a:t>　等について分析し、次期　　</a:t>
            </a:r>
            <a:endParaRPr kumimoji="1" lang="en-US" altLang="ja-JP" sz="800" dirty="0">
              <a:latin typeface="ＭＳ ゴシック" panose="020B0609070205080204" pitchFamily="49" charset="-128"/>
              <a:ea typeface="ＭＳ ゴシック" panose="020B0609070205080204" pitchFamily="49" charset="-128"/>
            </a:endParaRPr>
          </a:p>
          <a:p>
            <a:r>
              <a:rPr kumimoji="1" lang="ja-JP" altLang="en-US" sz="800" dirty="0">
                <a:latin typeface="ＭＳ ゴシック" panose="020B0609070205080204" pitchFamily="49" charset="-128"/>
                <a:ea typeface="ＭＳ ゴシック" panose="020B0609070205080204" pitchFamily="49" charset="-128"/>
              </a:rPr>
              <a:t>　計画に反映</a:t>
            </a:r>
          </a:p>
        </p:txBody>
      </p:sp>
    </p:spTree>
    <p:extLst>
      <p:ext uri="{BB962C8B-B14F-4D97-AF65-F5344CB8AC3E}">
        <p14:creationId xmlns:p14="http://schemas.microsoft.com/office/powerpoint/2010/main" val="329547844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1547</Words>
  <Application>Microsoft Office PowerPoint</Application>
  <PresentationFormat>A4 210 x 297 mm</PresentationFormat>
  <Paragraphs>113</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Ｐゴシック</vt:lpstr>
      <vt:lpstr>ＭＳ ゴシック</vt:lpstr>
      <vt:lpstr>Arial</vt:lpstr>
      <vt:lpstr>Calibri</vt:lpstr>
      <vt:lpstr>Calibri Light</vt:lpstr>
      <vt:lpstr>Century</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2024-02-06T07:49:20Z</dcterms:created>
  <dcterms:modified xsi:type="dcterms:W3CDTF">2024-02-06T07:50:41Z</dcterms:modified>
</cp:coreProperties>
</file>