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4"/>
  </p:sldMasterIdLst>
  <p:notesMasterIdLst>
    <p:notesMasterId r:id="rId15"/>
  </p:notesMasterIdLst>
  <p:handoutMasterIdLst>
    <p:handoutMasterId r:id="rId16"/>
  </p:handoutMasterIdLst>
  <p:sldIdLst>
    <p:sldId id="864" r:id="rId5"/>
    <p:sldId id="853" r:id="rId6"/>
    <p:sldId id="865" r:id="rId7"/>
    <p:sldId id="856" r:id="rId8"/>
    <p:sldId id="885" r:id="rId9"/>
    <p:sldId id="887" r:id="rId10"/>
    <p:sldId id="888" r:id="rId11"/>
    <p:sldId id="1027" r:id="rId12"/>
    <p:sldId id="1028" r:id="rId13"/>
    <p:sldId id="1026" r:id="rId14"/>
  </p:sldIdLst>
  <p:sldSz cx="9144000" cy="6858000" type="screen4x3"/>
  <p:notesSz cx="6807200" cy="9939338"/>
  <p:defaultTextStyle>
    <a:defPPr>
      <a:defRPr lang="ja-JP"/>
    </a:defPPr>
    <a:lvl1pPr marL="0" algn="l" defTabSz="914274" rtl="0" eaLnBrk="1" latinLnBrk="0" hangingPunct="1">
      <a:defRPr kumimoji="1" sz="1800" kern="1200">
        <a:solidFill>
          <a:schemeClr val="tx1"/>
        </a:solidFill>
        <a:latin typeface="+mn-lt"/>
        <a:ea typeface="+mn-ea"/>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zuaki Shichi" initials="S" lastIdx="13" clrIdx="0"/>
  <p:cmAuthor id="1" name="Kazuaki Shichi" initials="K" lastIdx="2" clrIdx="1"/>
  <p:cmAuthor id="2" name="平西　恭子" initials="平西　恭子" lastIdx="1" clrIdx="2">
    <p:extLst>
      <p:ext uri="{19B8F6BF-5375-455C-9EA6-DF929625EA0E}">
        <p15:presenceInfo xmlns:p15="http://schemas.microsoft.com/office/powerpoint/2012/main" userId="S::HiranishiK@lan.pref.osaka.jp::0158dd8d-d0d8-4a62-9164-2993f215f8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CC"/>
    <a:srgbClr val="000066"/>
    <a:srgbClr val="5D7430"/>
    <a:srgbClr val="9BBB59"/>
    <a:srgbClr val="9B3950"/>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206" autoAdjust="0"/>
  </p:normalViewPr>
  <p:slideViewPr>
    <p:cSldViewPr showGuides="1">
      <p:cViewPr varScale="1">
        <p:scale>
          <a:sx n="75" d="100"/>
          <a:sy n="75" d="100"/>
        </p:scale>
        <p:origin x="1173" y="56"/>
      </p:cViewPr>
      <p:guideLst>
        <p:guide pos="2880"/>
        <p:guide orient="horz" pos="2160"/>
      </p:guideLst>
    </p:cSldViewPr>
  </p:slideViewPr>
  <p:notesTextViewPr>
    <p:cViewPr>
      <p:scale>
        <a:sx n="1" d="1"/>
        <a:sy n="1" d="1"/>
      </p:scale>
      <p:origin x="0" y="0"/>
    </p:cViewPr>
  </p:notesTextViewPr>
  <p:sorterViewPr>
    <p:cViewPr>
      <p:scale>
        <a:sx n="150" d="100"/>
        <a:sy n="150" d="100"/>
      </p:scale>
      <p:origin x="0" y="12894"/>
    </p:cViewPr>
  </p:sorterViewPr>
  <p:notesViewPr>
    <p:cSldViewPr>
      <p:cViewPr varScale="1">
        <p:scale>
          <a:sx n="60" d="100"/>
          <a:sy n="60" d="100"/>
        </p:scale>
        <p:origin x="3274"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EE881E7-AE69-4146-94D2-2270EEF8DDA0}" type="datetimeFigureOut">
              <a:rPr kumimoji="1" lang="ja-JP" altLang="en-US" smtClean="0"/>
              <a:t>2024/3/25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BD94D33-C8B2-4ABC-9002-0DE385A9DFE6}" type="slidenum">
              <a:rPr kumimoji="1" lang="ja-JP" altLang="en-US" smtClean="0"/>
              <a:t>‹#›</a:t>
            </a:fld>
            <a:endParaRPr kumimoji="1" lang="ja-JP" altLang="en-US"/>
          </a:p>
        </p:txBody>
      </p:sp>
    </p:spTree>
    <p:extLst>
      <p:ext uri="{BB962C8B-B14F-4D97-AF65-F5344CB8AC3E}">
        <p14:creationId xmlns:p14="http://schemas.microsoft.com/office/powerpoint/2010/main" val="860727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F310774-28F9-4F9B-9668-F263BD70C017}" type="datetimeFigureOut">
              <a:rPr kumimoji="1" lang="ja-JP" altLang="en-US" smtClean="0"/>
              <a:t>2024/3/25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7FAA14F-D4B8-4FAD-8C38-DB5B92F8CCA5}" type="slidenum">
              <a:rPr kumimoji="1" lang="ja-JP" altLang="en-US" smtClean="0"/>
              <a:t>‹#›</a:t>
            </a:fld>
            <a:endParaRPr kumimoji="1" lang="ja-JP" altLang="en-US"/>
          </a:p>
        </p:txBody>
      </p:sp>
    </p:spTree>
    <p:extLst>
      <p:ext uri="{BB962C8B-B14F-4D97-AF65-F5344CB8AC3E}">
        <p14:creationId xmlns:p14="http://schemas.microsoft.com/office/powerpoint/2010/main" val="824586528"/>
      </p:ext>
    </p:extLst>
  </p:cSld>
  <p:clrMap bg1="lt1" tx1="dk1" bg2="lt2" tx2="dk2" accent1="accent1" accent2="accent2" accent3="accent3" accent4="accent4" accent5="accent5" accent6="accent6" hlink="hlink" folHlink="folHlink"/>
  <p:hf hdr="0" ftr="0" dt="0"/>
  <p:notesStyle>
    <a:lvl1pPr marL="0" algn="l" defTabSz="914274" rtl="0" eaLnBrk="1" latinLnBrk="0" hangingPunct="1">
      <a:defRPr kumimoji="1" sz="1200" kern="1200">
        <a:solidFill>
          <a:schemeClr val="tx1"/>
        </a:solidFill>
        <a:latin typeface="+mn-lt"/>
        <a:ea typeface="+mn-ea"/>
        <a:cs typeface="+mn-cs"/>
      </a:defRPr>
    </a:lvl1pPr>
    <a:lvl2pPr marL="457137" algn="l" defTabSz="914274" rtl="0" eaLnBrk="1" latinLnBrk="0" hangingPunct="1">
      <a:defRPr kumimoji="1" sz="1200" kern="1200">
        <a:solidFill>
          <a:schemeClr val="tx1"/>
        </a:solidFill>
        <a:latin typeface="+mn-lt"/>
        <a:ea typeface="+mn-ea"/>
        <a:cs typeface="+mn-cs"/>
      </a:defRPr>
    </a:lvl2pPr>
    <a:lvl3pPr marL="914274" algn="l" defTabSz="914274" rtl="0" eaLnBrk="1" latinLnBrk="0" hangingPunct="1">
      <a:defRPr kumimoji="1" sz="1200" kern="1200">
        <a:solidFill>
          <a:schemeClr val="tx1"/>
        </a:solidFill>
        <a:latin typeface="+mn-lt"/>
        <a:ea typeface="+mn-ea"/>
        <a:cs typeface="+mn-cs"/>
      </a:defRPr>
    </a:lvl3pPr>
    <a:lvl4pPr marL="1371410" algn="l" defTabSz="914274" rtl="0" eaLnBrk="1" latinLnBrk="0" hangingPunct="1">
      <a:defRPr kumimoji="1" sz="1200" kern="1200">
        <a:solidFill>
          <a:schemeClr val="tx1"/>
        </a:solidFill>
        <a:latin typeface="+mn-lt"/>
        <a:ea typeface="+mn-ea"/>
        <a:cs typeface="+mn-cs"/>
      </a:defRPr>
    </a:lvl4pPr>
    <a:lvl5pPr marL="1828547" algn="l" defTabSz="914274" rtl="0" eaLnBrk="1" latinLnBrk="0" hangingPunct="1">
      <a:defRPr kumimoji="1" sz="1200" kern="1200">
        <a:solidFill>
          <a:schemeClr val="tx1"/>
        </a:solidFill>
        <a:latin typeface="+mn-lt"/>
        <a:ea typeface="+mn-ea"/>
        <a:cs typeface="+mn-cs"/>
      </a:defRPr>
    </a:lvl5pPr>
    <a:lvl6pPr marL="2285684" algn="l" defTabSz="914274" rtl="0" eaLnBrk="1" latinLnBrk="0" hangingPunct="1">
      <a:defRPr kumimoji="1" sz="1200" kern="1200">
        <a:solidFill>
          <a:schemeClr val="tx1"/>
        </a:solidFill>
        <a:latin typeface="+mn-lt"/>
        <a:ea typeface="+mn-ea"/>
        <a:cs typeface="+mn-cs"/>
      </a:defRPr>
    </a:lvl6pPr>
    <a:lvl7pPr marL="2742821" algn="l" defTabSz="914274" rtl="0" eaLnBrk="1" latinLnBrk="0" hangingPunct="1">
      <a:defRPr kumimoji="1" sz="1200" kern="1200">
        <a:solidFill>
          <a:schemeClr val="tx1"/>
        </a:solidFill>
        <a:latin typeface="+mn-lt"/>
        <a:ea typeface="+mn-ea"/>
        <a:cs typeface="+mn-cs"/>
      </a:defRPr>
    </a:lvl7pPr>
    <a:lvl8pPr marL="3199957" algn="l" defTabSz="914274" rtl="0" eaLnBrk="1" latinLnBrk="0" hangingPunct="1">
      <a:defRPr kumimoji="1" sz="1200" kern="1200">
        <a:solidFill>
          <a:schemeClr val="tx1"/>
        </a:solidFill>
        <a:latin typeface="+mn-lt"/>
        <a:ea typeface="+mn-ea"/>
        <a:cs typeface="+mn-cs"/>
      </a:defRPr>
    </a:lvl8pPr>
    <a:lvl9pPr marL="3657093" algn="l" defTabSz="91427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1</a:t>
            </a:fld>
            <a:endParaRPr kumimoji="1" lang="ja-JP" altLang="en-US"/>
          </a:p>
        </p:txBody>
      </p:sp>
    </p:spTree>
    <p:extLst>
      <p:ext uri="{BB962C8B-B14F-4D97-AF65-F5344CB8AC3E}">
        <p14:creationId xmlns:p14="http://schemas.microsoft.com/office/powerpoint/2010/main" val="3070263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2</a:t>
            </a:fld>
            <a:endParaRPr kumimoji="1" lang="ja-JP" altLang="en-US"/>
          </a:p>
        </p:txBody>
      </p:sp>
    </p:spTree>
    <p:extLst>
      <p:ext uri="{BB962C8B-B14F-4D97-AF65-F5344CB8AC3E}">
        <p14:creationId xmlns:p14="http://schemas.microsoft.com/office/powerpoint/2010/main" val="1625273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latin typeface="Meiryo UI" panose="020B0604030504040204" pitchFamily="50" charset="-128"/>
                <a:ea typeface="Meiryo UI" panose="020B0604030504040204" pitchFamily="50" charset="-128"/>
              </a:rPr>
              <a:t>2/26</a:t>
            </a:r>
            <a:r>
              <a:rPr lang="ja-JP" altLang="en-US" dirty="0">
                <a:latin typeface="Meiryo UI" panose="020B0604030504040204" pitchFamily="50" charset="-128"/>
                <a:ea typeface="Meiryo UI" panose="020B0604030504040204" pitchFamily="50" charset="-128"/>
              </a:rPr>
              <a:t>更新</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スマエネＧ</a:t>
            </a:r>
            <a:r>
              <a:rPr lang="en-US" altLang="ja-JP" dirty="0">
                <a:latin typeface="Meiryo UI" panose="020B0604030504040204" pitchFamily="50" charset="-128"/>
                <a:ea typeface="Meiryo UI" panose="020B0604030504040204" pitchFamily="50" charset="-128"/>
              </a:rPr>
              <a:t>_</a:t>
            </a:r>
            <a:r>
              <a:rPr lang="ja-JP" altLang="en-US" dirty="0">
                <a:latin typeface="Meiryo UI" panose="020B0604030504040204" pitchFamily="50" charset="-128"/>
                <a:ea typeface="Meiryo UI" panose="020B0604030504040204" pitchFamily="50" charset="-128"/>
              </a:rPr>
              <a:t>野里</a:t>
            </a:r>
            <a:r>
              <a:rPr lang="en-US" altLang="ja-JP" dirty="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3</a:t>
            </a:fld>
            <a:endParaRPr kumimoji="1" lang="ja-JP" altLang="en-US"/>
          </a:p>
        </p:txBody>
      </p:sp>
    </p:spTree>
    <p:extLst>
      <p:ext uri="{BB962C8B-B14F-4D97-AF65-F5344CB8AC3E}">
        <p14:creationId xmlns:p14="http://schemas.microsoft.com/office/powerpoint/2010/main" val="1431846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4</a:t>
            </a:fld>
            <a:endParaRPr kumimoji="1" lang="ja-JP" altLang="en-US"/>
          </a:p>
        </p:txBody>
      </p:sp>
    </p:spTree>
    <p:extLst>
      <p:ext uri="{BB962C8B-B14F-4D97-AF65-F5344CB8AC3E}">
        <p14:creationId xmlns:p14="http://schemas.microsoft.com/office/powerpoint/2010/main" val="234133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5</a:t>
            </a:fld>
            <a:endParaRPr kumimoji="1" lang="ja-JP" altLang="en-US"/>
          </a:p>
        </p:txBody>
      </p:sp>
    </p:spTree>
    <p:extLst>
      <p:ext uri="{BB962C8B-B14F-4D97-AF65-F5344CB8AC3E}">
        <p14:creationId xmlns:p14="http://schemas.microsoft.com/office/powerpoint/2010/main" val="3112947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6</a:t>
            </a:fld>
            <a:endParaRPr kumimoji="1" lang="ja-JP" altLang="en-US"/>
          </a:p>
        </p:txBody>
      </p:sp>
    </p:spTree>
    <p:extLst>
      <p:ext uri="{BB962C8B-B14F-4D97-AF65-F5344CB8AC3E}">
        <p14:creationId xmlns:p14="http://schemas.microsoft.com/office/powerpoint/2010/main" val="1312935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7</a:t>
            </a:fld>
            <a:endParaRPr kumimoji="1" lang="ja-JP" altLang="en-US"/>
          </a:p>
        </p:txBody>
      </p:sp>
    </p:spTree>
    <p:extLst>
      <p:ext uri="{BB962C8B-B14F-4D97-AF65-F5344CB8AC3E}">
        <p14:creationId xmlns:p14="http://schemas.microsoft.com/office/powerpoint/2010/main" val="556176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7713"/>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74" rtl="0" eaLnBrk="1" fontAlgn="auto" latinLnBrk="0" hangingPunct="1">
              <a:lnSpc>
                <a:spcPct val="100000"/>
              </a:lnSpc>
              <a:spcBef>
                <a:spcPts val="0"/>
              </a:spcBef>
              <a:spcAft>
                <a:spcPts val="0"/>
              </a:spcAft>
              <a:buClrTx/>
              <a:buSzTx/>
              <a:buFontTx/>
              <a:buNone/>
              <a:tabLst/>
              <a:defRPr/>
            </a:pPr>
            <a:fld id="{73A34A13-4B76-4D1C-807E-D1BBE6121C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274"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961356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7713"/>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74" rtl="0" eaLnBrk="1" fontAlgn="auto" latinLnBrk="0" hangingPunct="1">
              <a:lnSpc>
                <a:spcPct val="100000"/>
              </a:lnSpc>
              <a:spcBef>
                <a:spcPts val="0"/>
              </a:spcBef>
              <a:spcAft>
                <a:spcPts val="0"/>
              </a:spcAft>
              <a:buClrTx/>
              <a:buSzTx/>
              <a:buFontTx/>
              <a:buNone/>
              <a:tabLst/>
              <a:defRPr/>
            </a:pPr>
            <a:fld id="{73A34A13-4B76-4D1C-807E-D1BBE6121C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274"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63625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F98248-9989-4959-A78D-E27E2EC999A9}"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478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94B4D2-E11A-4E46-8D66-78669D01B293}"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9744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E8EE09-DB79-4A0B-9E93-DA5B8806A46E}"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8755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83F931-C299-42E4-ABF4-765EF126FDD3}"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622504" y="6327376"/>
            <a:ext cx="486000" cy="486000"/>
          </a:xfrm>
          <a:prstGeom prst="ellipse">
            <a:avLst/>
          </a:prstGeom>
          <a:solidFill>
            <a:schemeClr val="bg1"/>
          </a:solidFill>
          <a:ln>
            <a:solidFill>
              <a:srgbClr val="758085">
                <a:lumMod val="50000"/>
              </a:srgbClr>
            </a:solidFill>
          </a:ln>
        </p:spPr>
        <p:txBody>
          <a:bodyPr/>
          <a:lstStyle/>
          <a:p>
            <a:fld id="{930DF1FA-2879-4CB1-9630-E4043495BA91}" type="slidenum">
              <a:rPr kumimoji="1" lang="ja-JP" altLang="en-US" smtClean="0"/>
              <a:t>‹#›</a:t>
            </a:fld>
            <a:endParaRPr kumimoji="1" lang="ja-JP" altLang="en-US" dirty="0"/>
          </a:p>
        </p:txBody>
      </p:sp>
    </p:spTree>
    <p:extLst>
      <p:ext uri="{BB962C8B-B14F-4D97-AF65-F5344CB8AC3E}">
        <p14:creationId xmlns:p14="http://schemas.microsoft.com/office/powerpoint/2010/main" val="123773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56846DF-20AF-4D26-B2EA-6E97D059A029}"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435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14B040-81ED-4A71-A35B-7CCCF4AB8CA2}"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917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A4D987A-1026-4DFA-9BD6-94BF48192DD0}" type="datetime1">
              <a:rPr kumimoji="1" lang="ja-JP" altLang="en-US" smtClean="0"/>
              <a:t>2024/3/25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52403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BD47D9-61A8-4B22-B0C1-9A3DB5CE19DA}" type="datetime1">
              <a:rPr kumimoji="1" lang="ja-JP" altLang="en-US" smtClean="0"/>
              <a:t>2024/3/25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99894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C416B-355D-4CF0-8A61-FEE78AFCE2D5}" type="datetime1">
              <a:rPr kumimoji="1" lang="ja-JP" altLang="en-US" smtClean="0"/>
              <a:t>2024/3/25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509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50E29C-9503-4949-BF3E-A222CA9DA38C}"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71207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293E5E-844E-49D1-9DF0-5E5BA440B29B}"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980263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2547E-DCFA-40C1-950C-61A19978382E}" type="datetime1">
              <a:rPr kumimoji="1" lang="ja-JP" altLang="en-US" smtClean="0"/>
              <a:t>2024/3/25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2504" y="6309320"/>
            <a:ext cx="486000" cy="486000"/>
          </a:xfrm>
          <a:prstGeom prst="ellipse">
            <a:avLst/>
          </a:prstGeom>
          <a:solidFill>
            <a:schemeClr val="bg1"/>
          </a:solidFill>
          <a:ln w="19050">
            <a:solidFill>
              <a:schemeClr val="accent6">
                <a:lumMod val="50000"/>
              </a:schemeClr>
            </a:solidFill>
          </a:ln>
          <a:effectLst>
            <a:outerShdw blurRad="50800" dist="38100" dir="5400000" algn="t" rotWithShape="0">
              <a:prstClr val="black">
                <a:alpha val="40000"/>
              </a:prstClr>
            </a:outerShdw>
          </a:effectLst>
        </p:spPr>
        <p:txBody>
          <a:bodyPr vert="horz" lIns="0" tIns="0" rIns="0" bIns="0" rtlCol="0" anchor="ctr" anchorCtr="1"/>
          <a:lstStyle>
            <a:lvl1pPr algn="r">
              <a:defRPr sz="1600" b="1">
                <a:solidFill>
                  <a:schemeClr val="tx1"/>
                </a:solidFill>
                <a:latin typeface="Meiryo UI" panose="020B0604030504040204" pitchFamily="50" charset="-128"/>
                <a:ea typeface="Meiryo UI" panose="020B0604030504040204" pitchFamily="50" charset="-128"/>
              </a:defRPr>
            </a:lvl1pPr>
          </a:lstStyle>
          <a:p>
            <a:fld id="{930DF1FA-2879-4CB1-9630-E4043495BA91}" type="slidenum">
              <a:rPr lang="ja-JP" altLang="en-US" smtClean="0"/>
              <a:pPr/>
              <a:t>‹#›</a:t>
            </a:fld>
            <a:endParaRPr lang="ja-JP" altLang="en-US" dirty="0"/>
          </a:p>
        </p:txBody>
      </p:sp>
    </p:spTree>
    <p:extLst>
      <p:ext uri="{BB962C8B-B14F-4D97-AF65-F5344CB8AC3E}">
        <p14:creationId xmlns:p14="http://schemas.microsoft.com/office/powerpoint/2010/main" val="41548868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emf"/><Relationship Id="rId7" Type="http://schemas.openxmlformats.org/officeDocument/2006/relationships/image" Target="../media/image4.png"/><Relationship Id="rId12"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microsoft.com/office/2007/relationships/hdphoto" Target="../media/hdphoto1.wdp"/><Relationship Id="rId11" Type="http://schemas.microsoft.com/office/2007/relationships/hdphoto" Target="../media/hdphoto2.wdp"/><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の検討状況及び今後の検討の方向性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485762"/>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○脱炭素ビジネス（新技術実装</a:t>
            </a:r>
            <a:r>
              <a:rPr lang="en-US" altLang="ja-JP" sz="2400" dirty="0">
                <a:latin typeface="Meiryo UI" panose="020B0604030504040204" pitchFamily="50" charset="-128"/>
                <a:ea typeface="Meiryo UI" panose="020B0604030504040204" pitchFamily="50" charset="-128"/>
              </a:rPr>
              <a:t>WG</a:t>
            </a:r>
            <a:r>
              <a:rPr lang="ja-JP" altLang="en-US" sz="2400" dirty="0" err="1">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脱炭素経営</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931772908"/>
              </p:ext>
            </p:extLst>
          </p:nvPr>
        </p:nvGraphicFramePr>
        <p:xfrm>
          <a:off x="251519" y="1250032"/>
          <a:ext cx="8640961" cy="4620032"/>
        </p:xfrm>
        <a:graphic>
          <a:graphicData uri="http://schemas.openxmlformats.org/drawingml/2006/table">
            <a:tbl>
              <a:tblPr firstRow="1" bandRow="1">
                <a:tableStyleId>{16D9F66E-5EB9-4882-86FB-DCBF35E3C3E4}</a:tableStyleId>
              </a:tblPr>
              <a:tblGrid>
                <a:gridCol w="1440161">
                  <a:extLst>
                    <a:ext uri="{9D8B030D-6E8A-4147-A177-3AD203B41FA5}">
                      <a16:colId xmlns:a16="http://schemas.microsoft.com/office/drawing/2014/main" val="4074743331"/>
                    </a:ext>
                  </a:extLst>
                </a:gridCol>
                <a:gridCol w="3600400">
                  <a:extLst>
                    <a:ext uri="{9D8B030D-6E8A-4147-A177-3AD203B41FA5}">
                      <a16:colId xmlns:a16="http://schemas.microsoft.com/office/drawing/2014/main" val="1954077383"/>
                    </a:ext>
                  </a:extLst>
                </a:gridCol>
                <a:gridCol w="3600400">
                  <a:extLst>
                    <a:ext uri="{9D8B030D-6E8A-4147-A177-3AD203B41FA5}">
                      <a16:colId xmlns:a16="http://schemas.microsoft.com/office/drawing/2014/main" val="946558805"/>
                    </a:ext>
                  </a:extLst>
                </a:gridCol>
              </a:tblGrid>
              <a:tr h="301677">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令和５年度の検討状況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今後の検討の方向性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059712">
                <a:tc>
                  <a:txBody>
                    <a:bodyPr/>
                    <a:lstStyle/>
                    <a:p>
                      <a:r>
                        <a:rPr lang="ja-JP" altLang="en-US" sz="1400" b="1" dirty="0">
                          <a:latin typeface="Meiryo UI" panose="020B0604030504040204" pitchFamily="50" charset="-128"/>
                          <a:ea typeface="Meiryo UI" panose="020B0604030504040204" pitchFamily="50" charset="-128"/>
                        </a:rPr>
                        <a:t>新技術実装</a:t>
                      </a:r>
                      <a:r>
                        <a:rPr lang="en-US" altLang="ja-JP" sz="1400" b="1" dirty="0">
                          <a:latin typeface="Meiryo UI" panose="020B0604030504040204" pitchFamily="50" charset="-128"/>
                          <a:ea typeface="Meiryo UI" panose="020B0604030504040204" pitchFamily="50" charset="-128"/>
                        </a:rPr>
                        <a:t>WG</a:t>
                      </a:r>
                    </a:p>
                    <a:p>
                      <a:pPr>
                        <a:lnSpc>
                          <a:spcPct val="50000"/>
                        </a:lnSpc>
                      </a:pPr>
                      <a:endParaRPr lang="en-US" altLang="ja-JP" sz="1400" b="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産業創造課長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脱炭素・エネルギー政策課長</a:t>
                      </a:r>
                    </a:p>
                    <a:p>
                      <a:pPr>
                        <a:lnSpc>
                          <a:spcPct val="50000"/>
                        </a:lnSpc>
                      </a:pP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:7/5</a:t>
                      </a: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2</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:2/20</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○新技術の実装に関わる支援施策を効果的に推進・加速化していくため、以下を実施。</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・各施策（計画・技術開発支援・普及支援等）の進捗及び検討状況を共有・整理</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・上記を踏まえ、施策間連携や国への要望内容等を検討</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▶技術関連施策の情報共有・連携検討、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国への要望内容の調整</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CN</a:t>
                      </a:r>
                      <a:r>
                        <a:rPr lang="ja-JP" altLang="en-US" sz="1400" b="0" dirty="0">
                          <a:solidFill>
                            <a:schemeClr val="tx1"/>
                          </a:solidFill>
                          <a:latin typeface="Meiryo UI" panose="020B0604030504040204" pitchFamily="50" charset="-128"/>
                          <a:ea typeface="Meiryo UI" panose="020B0604030504040204" pitchFamily="50" charset="-128"/>
                        </a:rPr>
                        <a:t>技術開発・実証事業の採択技術等、</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新技術の社会実装の促進に向けて、万博時の披露における施策連携や仕上げに向けた</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en-US" altLang="ja-JP" sz="1400" b="0" dirty="0">
                          <a:solidFill>
                            <a:schemeClr val="tx1"/>
                          </a:solidFill>
                          <a:latin typeface="Meiryo UI" panose="020B0604030504040204" pitchFamily="50" charset="-128"/>
                          <a:ea typeface="Meiryo UI" panose="020B0604030504040204" pitchFamily="50" charset="-128"/>
                        </a:rPr>
                        <a:t>   </a:t>
                      </a:r>
                      <a:r>
                        <a:rPr lang="ja-JP" altLang="en-US" sz="1400" b="0" dirty="0">
                          <a:solidFill>
                            <a:schemeClr val="tx1"/>
                          </a:solidFill>
                          <a:latin typeface="Meiryo UI" panose="020B0604030504040204" pitchFamily="50" charset="-128"/>
                          <a:ea typeface="Meiryo UI" panose="020B0604030504040204" pitchFamily="50" charset="-128"/>
                        </a:rPr>
                        <a:t>取組み支援などを実施。</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9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R6</a:t>
                      </a:r>
                      <a:r>
                        <a:rPr lang="ja-JP" altLang="en-US" sz="1400" b="0" dirty="0">
                          <a:solidFill>
                            <a:schemeClr val="tx1"/>
                          </a:solidFill>
                          <a:latin typeface="Meiryo UI" panose="020B0604030504040204" pitchFamily="50" charset="-128"/>
                          <a:ea typeface="Meiryo UI" panose="020B0604030504040204" pitchFamily="50" charset="-128"/>
                        </a:rPr>
                        <a:t>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04021115"/>
                  </a:ext>
                </a:extLst>
              </a:tr>
              <a:tr h="17480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Meiryo UI" panose="020B0604030504040204" pitchFamily="50" charset="-128"/>
                          <a:ea typeface="Meiryo UI" panose="020B0604030504040204" pitchFamily="50" charset="-128"/>
                        </a:rPr>
                        <a:t>脱炭素経営</a:t>
                      </a:r>
                      <a:r>
                        <a:rPr lang="en-US" altLang="ja-JP" sz="1400" b="1" dirty="0">
                          <a:solidFill>
                            <a:schemeClr val="tx1"/>
                          </a:solidFill>
                          <a:latin typeface="Meiryo UI" panose="020B0604030504040204" pitchFamily="50" charset="-128"/>
                          <a:ea typeface="Meiryo UI" panose="020B0604030504040204" pitchFamily="50" charset="-128"/>
                        </a:rPr>
                        <a:t>WG</a:t>
                      </a: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400" b="0" dirty="0">
                          <a:solidFill>
                            <a:schemeClr val="tx1"/>
                          </a:solidFill>
                          <a:latin typeface="Meiryo UI" panose="020B0604030504040204" pitchFamily="50" charset="-128"/>
                          <a:ea typeface="Meiryo UI" panose="020B0604030504040204" pitchFamily="50" charset="-128"/>
                        </a:rPr>
                        <a:t>WG</a:t>
                      </a:r>
                      <a:r>
                        <a:rPr kumimoji="1" lang="ja-JP" altLang="en-US" sz="1400" b="0" dirty="0">
                          <a:solidFill>
                            <a:schemeClr val="tx1"/>
                          </a:solidFill>
                          <a:latin typeface="Meiryo UI" panose="020B0604030504040204" pitchFamily="50" charset="-128"/>
                          <a:ea typeface="Meiryo UI" panose="020B0604030504040204" pitchFamily="50" charset="-128"/>
                        </a:rPr>
                        <a:t>長：</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環境農林水産部副理事、</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商工労働部</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経営支援課長</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ct val="50000"/>
                        </a:lnSpc>
                      </a:pP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６</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７</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2</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:11/</a:t>
                      </a:r>
                      <a:r>
                        <a:rPr kumimoji="1" lang="ja-JP" altLang="en-US" sz="1400" b="0" dirty="0">
                          <a:solidFill>
                            <a:schemeClr val="tx1"/>
                          </a:solidFill>
                          <a:latin typeface="Meiryo UI" panose="020B0604030504040204" pitchFamily="50" charset="-128"/>
                          <a:ea typeface="Meiryo UI" panose="020B0604030504040204" pitchFamily="50" charset="-128"/>
                        </a:rPr>
                        <a:t>８</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○脱炭素経営支援パッケージの拡充に向けた中小事業者の支援のための新たな施策の検討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・業種別、設備別データの分析など府域の特徴を踏まえた支援の検討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・金融機関等各種支援機関における脱炭素に資する人材育成のための研修・ツールづくり等の検討</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▶支援機関や民間事業者等と連携した脱炭素経営宣言支援スキームの取組みの推進</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目標：宣言事業者</a:t>
                      </a:r>
                      <a:r>
                        <a:rPr lang="en-US" altLang="ja-JP" sz="1400" b="0" dirty="0">
                          <a:solidFill>
                            <a:schemeClr val="tx1"/>
                          </a:solidFill>
                          <a:latin typeface="Meiryo UI" panose="020B0604030504040204" pitchFamily="50" charset="-128"/>
                          <a:ea typeface="Meiryo UI" panose="020B0604030504040204" pitchFamily="50" charset="-128"/>
                        </a:rPr>
                        <a:t>5,000</a:t>
                      </a:r>
                      <a:r>
                        <a:rPr lang="ja-JP" altLang="en-US" sz="1400" b="0" dirty="0">
                          <a:solidFill>
                            <a:schemeClr val="tx1"/>
                          </a:solidFill>
                          <a:latin typeface="Meiryo UI" panose="020B0604030504040204" pitchFamily="50" charset="-128"/>
                          <a:ea typeface="Meiryo UI" panose="020B0604030504040204" pitchFamily="50" charset="-128"/>
                        </a:rPr>
                        <a:t>者（</a:t>
                      </a:r>
                      <a:r>
                        <a:rPr lang="en-US" altLang="ja-JP" sz="1400" b="0" dirty="0">
                          <a:solidFill>
                            <a:schemeClr val="tx1"/>
                          </a:solidFill>
                          <a:latin typeface="Meiryo UI" panose="020B0604030504040204" pitchFamily="50" charset="-128"/>
                          <a:ea typeface="Meiryo UI" panose="020B0604030504040204" pitchFamily="50" charset="-128"/>
                        </a:rPr>
                        <a:t>R6</a:t>
                      </a:r>
                      <a:r>
                        <a:rPr lang="ja-JP" altLang="en-US" sz="1400" b="0" dirty="0">
                          <a:solidFill>
                            <a:schemeClr val="tx1"/>
                          </a:solidFill>
                          <a:latin typeface="Meiryo UI" panose="020B0604030504040204" pitchFamily="50" charset="-128"/>
                          <a:ea typeface="Meiryo UI" panose="020B0604030504040204" pitchFamily="50" charset="-128"/>
                        </a:rPr>
                        <a:t>）</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▶脱炭素経営宣言事業者の脱炭素対策実施につなげるための新たな取組みの検討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・経済産業省、環境省と連携した金融機関等各種支援機関の人材育成メニューの検討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a:t>
                      </a:r>
                      <a:r>
                        <a:rPr lang="ja-JP" altLang="en-US" sz="1400" b="0" dirty="0">
                          <a:solidFill>
                            <a:schemeClr val="tx1"/>
                          </a:solidFill>
                          <a:latin typeface="Meiryo UI" panose="020B0604030504040204" pitchFamily="50" charset="-128"/>
                          <a:ea typeface="Meiryo UI" panose="020B0604030504040204" pitchFamily="50" charset="-128"/>
                        </a:rPr>
                        <a:t>６上半期に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82212503"/>
                  </a:ext>
                </a:extLst>
              </a:tr>
            </a:tbl>
          </a:graphicData>
        </a:graphic>
      </p:graphicFrame>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1</a:t>
            </a:fld>
            <a:endParaRPr kumimoji="1" lang="ja-JP" altLang="en-US" dirty="0"/>
          </a:p>
        </p:txBody>
      </p:sp>
    </p:spTree>
    <p:extLst>
      <p:ext uri="{BB962C8B-B14F-4D97-AF65-F5344CB8AC3E}">
        <p14:creationId xmlns:p14="http://schemas.microsoft.com/office/powerpoint/2010/main" val="2887297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15200E-3F74-4F34-97BE-E2A2856363C5}"/>
              </a:ext>
            </a:extLst>
          </p:cNvPr>
          <p:cNvSpPr>
            <a:spLocks noGrp="1"/>
          </p:cNvSpPr>
          <p:nvPr>
            <p:ph type="title"/>
          </p:nvPr>
        </p:nvSpPr>
        <p:spPr/>
        <p:txBody>
          <a:bodyPr/>
          <a:lstStyle/>
          <a:p>
            <a:endParaRPr kumimoji="1" lang="ja-JP" altLang="en-US" dirty="0"/>
          </a:p>
        </p:txBody>
      </p:sp>
      <p:pic>
        <p:nvPicPr>
          <p:cNvPr id="6" name="図 5">
            <a:extLst>
              <a:ext uri="{FF2B5EF4-FFF2-40B4-BE49-F238E27FC236}">
                <a16:creationId xmlns:a16="http://schemas.microsoft.com/office/drawing/2014/main" id="{1A3A1983-642A-4926-931C-11EE6EB8218B}"/>
              </a:ext>
            </a:extLst>
          </p:cNvPr>
          <p:cNvPicPr>
            <a:picLocks noChangeAspect="1"/>
          </p:cNvPicPr>
          <p:nvPr/>
        </p:nvPicPr>
        <p:blipFill rotWithShape="1">
          <a:blip r:embed="rId2">
            <a:extLst>
              <a:ext uri="{28A0092B-C50C-407E-A947-70E740481C1C}">
                <a14:useLocalDpi xmlns:a14="http://schemas.microsoft.com/office/drawing/2010/main" val="0"/>
              </a:ext>
            </a:extLst>
          </a:blip>
          <a:srcRect l="1176" r="1125"/>
          <a:stretch/>
        </p:blipFill>
        <p:spPr>
          <a:xfrm>
            <a:off x="52238" y="402950"/>
            <a:ext cx="8933596" cy="4242741"/>
          </a:xfrm>
          <a:prstGeom prst="rect">
            <a:avLst/>
          </a:prstGeom>
        </p:spPr>
      </p:pic>
      <p:sp>
        <p:nvSpPr>
          <p:cNvPr id="8" name="テキスト ボックス 7">
            <a:extLst>
              <a:ext uri="{FF2B5EF4-FFF2-40B4-BE49-F238E27FC236}">
                <a16:creationId xmlns:a16="http://schemas.microsoft.com/office/drawing/2014/main" id="{FD67707E-2CCD-47BB-AF26-01B04263C8BC}"/>
              </a:ext>
            </a:extLst>
          </p:cNvPr>
          <p:cNvSpPr txBox="1"/>
          <p:nvPr/>
        </p:nvSpPr>
        <p:spPr>
          <a:xfrm>
            <a:off x="286488" y="4685526"/>
            <a:ext cx="8583900" cy="2123658"/>
          </a:xfrm>
          <a:prstGeom prst="rect">
            <a:avLst/>
          </a:prstGeom>
          <a:noFill/>
          <a:ln w="19050">
            <a:solidFill>
              <a:srgbClr val="00B050"/>
            </a:solidFill>
          </a:ln>
        </p:spPr>
        <p:txBody>
          <a:bodyPr wrap="square">
            <a:spAutoFit/>
          </a:bodyPr>
          <a:lstStyle/>
          <a:p>
            <a:pPr marL="90488" indent="-90488">
              <a:spcAft>
                <a:spcPts val="600"/>
              </a:spcAft>
            </a:pPr>
            <a:r>
              <a:rPr lang="ja-JP" altLang="en-US" sz="1400" dirty="0"/>
              <a:t>○</a:t>
            </a:r>
            <a:r>
              <a:rPr lang="en-US" altLang="ja-JP" sz="1400" dirty="0">
                <a:solidFill>
                  <a:srgbClr val="FF0000"/>
                </a:solidFill>
              </a:rPr>
              <a:t>2023</a:t>
            </a:r>
            <a:r>
              <a:rPr lang="ja-JP" altLang="en-US" sz="1400" dirty="0">
                <a:solidFill>
                  <a:srgbClr val="FF0000"/>
                </a:solidFill>
              </a:rPr>
              <a:t>年の世界の平均気温（</a:t>
            </a:r>
            <a:r>
              <a:rPr lang="ja-JP" altLang="en-US" sz="1400" dirty="0"/>
              <a:t>陸域における地表付近の気温と海面水温の平均）の基準値（</a:t>
            </a:r>
            <a:r>
              <a:rPr lang="en-US" altLang="ja-JP" sz="1400" dirty="0"/>
              <a:t>1991〜2020</a:t>
            </a:r>
            <a:r>
              <a:rPr lang="ja-JP" altLang="en-US" sz="1400" dirty="0"/>
              <a:t>年の</a:t>
            </a:r>
            <a:r>
              <a:rPr lang="en-US" altLang="ja-JP" sz="1400" dirty="0"/>
              <a:t>30</a:t>
            </a:r>
            <a:r>
              <a:rPr lang="ja-JP" altLang="en-US" sz="1400" dirty="0"/>
              <a:t>年平均値）からの偏差は</a:t>
            </a:r>
            <a:r>
              <a:rPr lang="en-US" altLang="ja-JP" sz="1400" dirty="0"/>
              <a:t>+0.54℃</a:t>
            </a:r>
            <a:r>
              <a:rPr lang="ja-JP" altLang="en-US" sz="1400" dirty="0"/>
              <a:t>で、</a:t>
            </a:r>
            <a:r>
              <a:rPr lang="en-US" altLang="ja-JP" sz="1400" dirty="0"/>
              <a:t>1891</a:t>
            </a:r>
            <a:r>
              <a:rPr lang="ja-JP" altLang="en-US" sz="1400" dirty="0"/>
              <a:t>年の統計開始以降、</a:t>
            </a:r>
            <a:r>
              <a:rPr lang="en-US" altLang="ja-JP" sz="1400" dirty="0"/>
              <a:t>2016</a:t>
            </a:r>
            <a:r>
              <a:rPr lang="ja-JP" altLang="en-US" sz="1400" dirty="0"/>
              <a:t>年を上回り</a:t>
            </a:r>
            <a:r>
              <a:rPr lang="ja-JP" altLang="en-US" sz="1400" dirty="0">
                <a:solidFill>
                  <a:srgbClr val="FF0000"/>
                </a:solidFill>
              </a:rPr>
              <a:t>最も高い値となった</a:t>
            </a:r>
            <a:r>
              <a:rPr lang="ja-JP" altLang="en-US" sz="1400" dirty="0"/>
              <a:t>。</a:t>
            </a:r>
            <a:endParaRPr lang="en-US" altLang="ja-JP" sz="1400" dirty="0"/>
          </a:p>
          <a:p>
            <a:pPr marL="90488" indent="-90488">
              <a:spcAft>
                <a:spcPts val="600"/>
              </a:spcAft>
            </a:pPr>
            <a:r>
              <a:rPr lang="ja-JP" altLang="en-US" sz="1400" dirty="0"/>
              <a:t>○日本では、</a:t>
            </a:r>
            <a:r>
              <a:rPr lang="en-US" altLang="ja-JP" sz="1400" dirty="0"/>
              <a:t>1946</a:t>
            </a:r>
            <a:r>
              <a:rPr lang="ja-JP" altLang="en-US" sz="1400" dirty="0"/>
              <a:t>年の統計開始以降、</a:t>
            </a:r>
            <a:r>
              <a:rPr lang="ja-JP" altLang="en-US" sz="1400" dirty="0">
                <a:solidFill>
                  <a:srgbClr val="FF0000"/>
                </a:solidFill>
              </a:rPr>
              <a:t>北・東日本では年平均気温が１位の高温、西日本では</a:t>
            </a:r>
            <a:r>
              <a:rPr lang="en-US" altLang="ja-JP" sz="1400" dirty="0">
                <a:solidFill>
                  <a:srgbClr val="FF0000"/>
                </a:solidFill>
              </a:rPr>
              <a:t>1</a:t>
            </a:r>
            <a:r>
              <a:rPr lang="ja-JP" altLang="en-US" sz="1400" dirty="0">
                <a:solidFill>
                  <a:srgbClr val="FF0000"/>
                </a:solidFill>
              </a:rPr>
              <a:t>位タイの高温</a:t>
            </a:r>
            <a:r>
              <a:rPr lang="ja-JP" altLang="en-US" sz="1400" dirty="0"/>
              <a:t>となった。</a:t>
            </a:r>
          </a:p>
          <a:p>
            <a:pPr marL="90488" indent="-90488">
              <a:spcAft>
                <a:spcPts val="600"/>
              </a:spcAft>
            </a:pPr>
            <a:r>
              <a:rPr lang="ja-JP" altLang="en-US" sz="1400" dirty="0"/>
              <a:t>○</a:t>
            </a:r>
            <a:r>
              <a:rPr lang="ja-JP" altLang="en-US" sz="1400" dirty="0">
                <a:solidFill>
                  <a:srgbClr val="FF0000"/>
                </a:solidFill>
              </a:rPr>
              <a:t>中国の新疆ウイグル自治区</a:t>
            </a:r>
            <a:r>
              <a:rPr lang="ja-JP" altLang="en-US" sz="1400" dirty="0"/>
              <a:t>トルファンでは、</a:t>
            </a:r>
            <a:r>
              <a:rPr lang="en-US" altLang="ja-JP" sz="1400" dirty="0"/>
              <a:t>7</a:t>
            </a:r>
            <a:r>
              <a:rPr lang="ja-JP" altLang="en-US" sz="1400" dirty="0"/>
              <a:t>月</a:t>
            </a:r>
            <a:r>
              <a:rPr lang="en-US" altLang="ja-JP" sz="1400" dirty="0"/>
              <a:t>16</a:t>
            </a:r>
            <a:r>
              <a:rPr lang="ja-JP" altLang="en-US" sz="1400" dirty="0"/>
              <a:t>日に</a:t>
            </a:r>
            <a:r>
              <a:rPr lang="en-US" altLang="ja-JP" sz="1400" dirty="0">
                <a:solidFill>
                  <a:srgbClr val="FF0000"/>
                </a:solidFill>
              </a:rPr>
              <a:t>52.2℃</a:t>
            </a:r>
            <a:r>
              <a:rPr lang="ja-JP" altLang="en-US" sz="1400" dirty="0">
                <a:solidFill>
                  <a:srgbClr val="FF0000"/>
                </a:solidFill>
              </a:rPr>
              <a:t>の日最高気温</a:t>
            </a:r>
            <a:r>
              <a:rPr lang="ja-JP" altLang="en-US" sz="1400" dirty="0"/>
              <a:t>を観測し、中国の国内最高記録を更新した。</a:t>
            </a:r>
          </a:p>
          <a:p>
            <a:pPr marL="90488" indent="-90488">
              <a:spcAft>
                <a:spcPts val="600"/>
              </a:spcAft>
            </a:pPr>
            <a:r>
              <a:rPr lang="ja-JP" altLang="en-US" sz="1400" dirty="0"/>
              <a:t>○</a:t>
            </a:r>
            <a:r>
              <a:rPr lang="ja-JP" altLang="en-US" sz="1400" dirty="0">
                <a:solidFill>
                  <a:srgbClr val="FF0000"/>
                </a:solidFill>
              </a:rPr>
              <a:t>リビア</a:t>
            </a:r>
            <a:r>
              <a:rPr lang="ja-JP" altLang="en-US" sz="1400" dirty="0"/>
              <a:t>では、</a:t>
            </a:r>
            <a:r>
              <a:rPr lang="en-US" altLang="ja-JP" sz="1400" dirty="0"/>
              <a:t>9</a:t>
            </a:r>
            <a:r>
              <a:rPr lang="ja-JP" altLang="en-US" sz="1400" dirty="0"/>
              <a:t>月の低気圧「</a:t>
            </a:r>
            <a:r>
              <a:rPr lang="en-US" altLang="ja-JP" sz="1400" dirty="0"/>
              <a:t>Daniel</a:t>
            </a:r>
            <a:r>
              <a:rPr lang="ja-JP" altLang="en-US" sz="1400" dirty="0"/>
              <a:t>」による</a:t>
            </a:r>
            <a:r>
              <a:rPr lang="ja-JP" altLang="en-US" sz="1400" dirty="0">
                <a:solidFill>
                  <a:srgbClr val="FF0000"/>
                </a:solidFill>
              </a:rPr>
              <a:t>大雨の影響で</a:t>
            </a:r>
            <a:r>
              <a:rPr lang="en-US" altLang="ja-JP" sz="1400" dirty="0">
                <a:solidFill>
                  <a:srgbClr val="FF0000"/>
                </a:solidFill>
              </a:rPr>
              <a:t>12,350</a:t>
            </a:r>
            <a:r>
              <a:rPr lang="ja-JP" altLang="en-US" sz="1400" dirty="0">
                <a:solidFill>
                  <a:srgbClr val="FF0000"/>
                </a:solidFill>
              </a:rPr>
              <a:t>人以上が死亡</a:t>
            </a:r>
            <a:r>
              <a:rPr lang="ja-JP" altLang="en-US" sz="1400" dirty="0"/>
              <a:t>したと伝えられた。</a:t>
            </a:r>
          </a:p>
          <a:p>
            <a:pPr marL="90488" indent="-90488">
              <a:spcAft>
                <a:spcPts val="600"/>
              </a:spcAft>
            </a:pPr>
            <a:r>
              <a:rPr lang="ja-JP" altLang="en-US" sz="1400" dirty="0"/>
              <a:t>○</a:t>
            </a:r>
            <a:r>
              <a:rPr lang="ja-JP" altLang="en-US" sz="1400" dirty="0">
                <a:solidFill>
                  <a:srgbClr val="FF0000"/>
                </a:solidFill>
              </a:rPr>
              <a:t>米国ハワイ</a:t>
            </a:r>
            <a:r>
              <a:rPr lang="ja-JP" altLang="en-US" sz="1400" dirty="0"/>
              <a:t>州では、</a:t>
            </a:r>
            <a:r>
              <a:rPr lang="en-US" altLang="ja-JP" sz="1400" dirty="0"/>
              <a:t>8</a:t>
            </a:r>
            <a:r>
              <a:rPr lang="ja-JP" altLang="en-US" sz="1400" dirty="0"/>
              <a:t>月の</a:t>
            </a:r>
            <a:r>
              <a:rPr lang="ja-JP" altLang="en-US" sz="1400" dirty="0">
                <a:solidFill>
                  <a:srgbClr val="FF0000"/>
                </a:solidFill>
              </a:rPr>
              <a:t>森林火災により</a:t>
            </a:r>
            <a:r>
              <a:rPr lang="en-US" altLang="ja-JP" sz="1400" dirty="0">
                <a:solidFill>
                  <a:srgbClr val="FF0000"/>
                </a:solidFill>
              </a:rPr>
              <a:t>120</a:t>
            </a:r>
            <a:r>
              <a:rPr lang="ja-JP" altLang="en-US" sz="1400" dirty="0">
                <a:solidFill>
                  <a:srgbClr val="FF0000"/>
                </a:solidFill>
              </a:rPr>
              <a:t>人以上が死亡</a:t>
            </a:r>
            <a:r>
              <a:rPr lang="ja-JP" altLang="en-US" sz="1400" dirty="0"/>
              <a:t>したと伝えられた。</a:t>
            </a:r>
          </a:p>
        </p:txBody>
      </p:sp>
      <p:sp>
        <p:nvSpPr>
          <p:cNvPr id="3" name="テキスト ボックス 2">
            <a:extLst>
              <a:ext uri="{FF2B5EF4-FFF2-40B4-BE49-F238E27FC236}">
                <a16:creationId xmlns:a16="http://schemas.microsoft.com/office/drawing/2014/main" id="{0424EA9A-EADD-4E00-88C4-9375033D66D9}"/>
              </a:ext>
            </a:extLst>
          </p:cNvPr>
          <p:cNvSpPr txBox="1"/>
          <p:nvPr/>
        </p:nvSpPr>
        <p:spPr>
          <a:xfrm>
            <a:off x="7524328" y="4391276"/>
            <a:ext cx="1284326" cy="276999"/>
          </a:xfrm>
          <a:prstGeom prst="rect">
            <a:avLst/>
          </a:prstGeom>
          <a:solidFill>
            <a:schemeClr val="bg1"/>
          </a:solidFill>
        </p:spPr>
        <p:txBody>
          <a:bodyPr wrap="none" rtlCol="0">
            <a:spAutoFit/>
          </a:bodyPr>
          <a:lstStyle/>
          <a:p>
            <a:r>
              <a:rPr kumimoji="1" lang="ja-JP" altLang="en-US" sz="1200" dirty="0"/>
              <a:t>出典：気象庁</a:t>
            </a:r>
            <a:r>
              <a:rPr kumimoji="1" lang="en-US" altLang="ja-JP" sz="1200" dirty="0"/>
              <a:t>HP</a:t>
            </a:r>
            <a:endParaRPr kumimoji="1" lang="ja-JP" altLang="en-US" sz="1200" dirty="0"/>
          </a:p>
        </p:txBody>
      </p:sp>
      <p:sp>
        <p:nvSpPr>
          <p:cNvPr id="7" name="タイトル 1">
            <a:extLst>
              <a:ext uri="{FF2B5EF4-FFF2-40B4-BE49-F238E27FC236}">
                <a16:creationId xmlns:a16="http://schemas.microsoft.com/office/drawing/2014/main" id="{7BB5C384-FB05-431C-AC4A-785F54B0E420}"/>
              </a:ext>
            </a:extLst>
          </p:cNvPr>
          <p:cNvSpPr txBox="1">
            <a:spLocks/>
          </p:cNvSpPr>
          <p:nvPr/>
        </p:nvSpPr>
        <p:spPr>
          <a:xfrm>
            <a:off x="-1588" y="-17097"/>
            <a:ext cx="9144000" cy="519522"/>
          </a:xfrm>
          <a:prstGeom prst="rect">
            <a:avLst/>
          </a:prstGeom>
          <a:solidFill>
            <a:srgbClr val="000066"/>
          </a:solidFill>
        </p:spPr>
        <p:txBody>
          <a:bodyPr vert="horz" lIns="134981" tIns="34286" rIns="68570" bIns="34286"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100" b="1" dirty="0">
                <a:solidFill>
                  <a:schemeClr val="bg1"/>
                </a:solidFill>
                <a:latin typeface="Meiryo UI" panose="020B0604030504040204" pitchFamily="50" charset="-128"/>
                <a:ea typeface="Meiryo UI" panose="020B0604030504040204" pitchFamily="50" charset="-128"/>
              </a:rPr>
              <a:t>世界の主な異常気象・気象災害（</a:t>
            </a:r>
            <a:r>
              <a:rPr lang="en-US" altLang="ja-JP" sz="2100" b="1" dirty="0">
                <a:solidFill>
                  <a:schemeClr val="bg1"/>
                </a:solidFill>
                <a:latin typeface="Meiryo UI" panose="020B0604030504040204" pitchFamily="50" charset="-128"/>
                <a:ea typeface="Meiryo UI" panose="020B0604030504040204" pitchFamily="50" charset="-128"/>
              </a:rPr>
              <a:t>2023</a:t>
            </a:r>
            <a:r>
              <a:rPr lang="ja-JP" altLang="en-US" sz="2100" b="1" dirty="0">
                <a:solidFill>
                  <a:schemeClr val="bg1"/>
                </a:solidFill>
                <a:latin typeface="Meiryo UI" panose="020B0604030504040204" pitchFamily="50" charset="-128"/>
                <a:ea typeface="Meiryo UI" panose="020B0604030504040204" pitchFamily="50" charset="-128"/>
              </a:rPr>
              <a:t>年）</a:t>
            </a:r>
          </a:p>
        </p:txBody>
      </p:sp>
    </p:spTree>
    <p:extLst>
      <p:ext uri="{BB962C8B-B14F-4D97-AF65-F5344CB8AC3E}">
        <p14:creationId xmlns:p14="http://schemas.microsoft.com/office/powerpoint/2010/main" val="126192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の検討状況及び今後の検討の方向性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485762"/>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○行動変容・再エネ促進（行動変容</a:t>
            </a:r>
            <a:r>
              <a:rPr lang="en-US" altLang="ja-JP" sz="2400" dirty="0">
                <a:latin typeface="Meiryo UI" panose="020B0604030504040204" pitchFamily="50" charset="-128"/>
                <a:ea typeface="Meiryo UI" panose="020B0604030504040204" pitchFamily="50" charset="-128"/>
              </a:rPr>
              <a:t>WG</a:t>
            </a:r>
            <a:r>
              <a:rPr lang="ja-JP" altLang="en-US" sz="2400" dirty="0" err="1">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脱炭素まちづくり</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1336942212"/>
              </p:ext>
            </p:extLst>
          </p:nvPr>
        </p:nvGraphicFramePr>
        <p:xfrm>
          <a:off x="251519" y="1250032"/>
          <a:ext cx="8640961" cy="4785360"/>
        </p:xfrm>
        <a:graphic>
          <a:graphicData uri="http://schemas.openxmlformats.org/drawingml/2006/table">
            <a:tbl>
              <a:tblPr firstRow="1" bandRow="1">
                <a:tableStyleId>{16D9F66E-5EB9-4882-86FB-DCBF35E3C3E4}</a:tableStyleId>
              </a:tblPr>
              <a:tblGrid>
                <a:gridCol w="1440161">
                  <a:extLst>
                    <a:ext uri="{9D8B030D-6E8A-4147-A177-3AD203B41FA5}">
                      <a16:colId xmlns:a16="http://schemas.microsoft.com/office/drawing/2014/main" val="4074743331"/>
                    </a:ext>
                  </a:extLst>
                </a:gridCol>
                <a:gridCol w="3600400">
                  <a:extLst>
                    <a:ext uri="{9D8B030D-6E8A-4147-A177-3AD203B41FA5}">
                      <a16:colId xmlns:a16="http://schemas.microsoft.com/office/drawing/2014/main" val="1954077383"/>
                    </a:ext>
                  </a:extLst>
                </a:gridCol>
                <a:gridCol w="3600400">
                  <a:extLst>
                    <a:ext uri="{9D8B030D-6E8A-4147-A177-3AD203B41FA5}">
                      <a16:colId xmlns:a16="http://schemas.microsoft.com/office/drawing/2014/main" val="946558805"/>
                    </a:ext>
                  </a:extLst>
                </a:gridCol>
              </a:tblGrid>
              <a:tr h="301677">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令和５年度の検討状況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今後の検討の方向性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203728">
                <a:tc>
                  <a:txBody>
                    <a:bodyPr/>
                    <a:lstStyle/>
                    <a:p>
                      <a:r>
                        <a:rPr lang="ja-JP" altLang="en-US" sz="1400" b="1" dirty="0">
                          <a:latin typeface="Meiryo UI" panose="020B0604030504040204" pitchFamily="50" charset="-128"/>
                          <a:ea typeface="Meiryo UI" panose="020B0604030504040204" pitchFamily="50" charset="-128"/>
                        </a:rPr>
                        <a:t>行動変容</a:t>
                      </a:r>
                      <a:r>
                        <a:rPr lang="en-US" altLang="ja-JP" sz="1400" b="1" dirty="0">
                          <a:latin typeface="Meiryo UI" panose="020B0604030504040204" pitchFamily="50" charset="-128"/>
                          <a:ea typeface="Meiryo UI" panose="020B0604030504040204" pitchFamily="50" charset="-128"/>
                        </a:rPr>
                        <a:t>WG</a:t>
                      </a:r>
                    </a:p>
                    <a:p>
                      <a:pPr>
                        <a:lnSpc>
                          <a:spcPct val="50000"/>
                        </a:lnSpc>
                      </a:pPr>
                      <a:endParaRPr lang="en-US" altLang="ja-JP" sz="1400" b="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環境農林水産部副理事</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広報広聴課長</a:t>
                      </a:r>
                    </a:p>
                    <a:p>
                      <a:pPr>
                        <a:lnSpc>
                          <a:spcPct val="50000"/>
                        </a:lnSpc>
                      </a:pP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:6/1</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○各部局の行動変容施策の共有・連携</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・脱炭素に向けた啓発部局連携実施の検討</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○環境保全基金を活用した新規事業の検討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・環農部以外の部局も含めて広く活用検討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○新たな取組の検討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・ナッジの活用、府民行動変容の可視化等</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・庁内の率先行動の強化</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▶令和６年度事業の連携</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・府民の脱炭素行動変容に向けたアプリや</a:t>
                      </a:r>
                      <a:r>
                        <a:rPr lang="en-US" altLang="ja-JP" sz="1400" b="0" dirty="0">
                          <a:solidFill>
                            <a:schemeClr val="tx1"/>
                          </a:solidFill>
                          <a:latin typeface="Meiryo UI" panose="020B0604030504040204" pitchFamily="50" charset="-128"/>
                          <a:ea typeface="Meiryo UI" panose="020B0604030504040204" pitchFamily="50" charset="-128"/>
                        </a:rPr>
                        <a:t>CFP</a:t>
                      </a:r>
                      <a:r>
                        <a:rPr lang="ja-JP" altLang="en-US" sz="1400" b="0" dirty="0">
                          <a:solidFill>
                            <a:schemeClr val="tx1"/>
                          </a:solidFill>
                          <a:latin typeface="Meiryo UI" panose="020B0604030504040204" pitchFamily="50" charset="-128"/>
                          <a:ea typeface="Meiryo UI" panose="020B0604030504040204" pitchFamily="50" charset="-128"/>
                        </a:rPr>
                        <a:t>のキャンペーンをはじめ、行動変容の取組みについて、各部局間の連携を検討</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▶令和７年度新規事業の検討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・環境保全基金を活用した令和７年度の新規事業の検討（</a:t>
                      </a:r>
                      <a:r>
                        <a:rPr lang="en-US" altLang="ja-JP" sz="1400" b="0" dirty="0">
                          <a:solidFill>
                            <a:schemeClr val="tx1"/>
                          </a:solidFill>
                          <a:latin typeface="Meiryo UI" panose="020B0604030504040204" pitchFamily="50" charset="-128"/>
                          <a:ea typeface="Meiryo UI" panose="020B0604030504040204" pitchFamily="50" charset="-128"/>
                        </a:rPr>
                        <a:t>4</a:t>
                      </a:r>
                      <a:r>
                        <a:rPr lang="ja-JP" altLang="en-US" sz="1400" b="0" dirty="0">
                          <a:solidFill>
                            <a:schemeClr val="tx1"/>
                          </a:solidFill>
                          <a:latin typeface="Meiryo UI" panose="020B0604030504040204" pitchFamily="50" charset="-128"/>
                          <a:ea typeface="Meiryo UI" panose="020B0604030504040204" pitchFamily="50" charset="-128"/>
                        </a:rPr>
                        <a:t>月以降）</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R6</a:t>
                      </a:r>
                      <a:r>
                        <a:rPr lang="ja-JP" altLang="en-US" sz="1400" b="0" dirty="0">
                          <a:solidFill>
                            <a:schemeClr val="tx1"/>
                          </a:solidFill>
                          <a:latin typeface="Meiryo UI" panose="020B0604030504040204" pitchFamily="50" charset="-128"/>
                          <a:ea typeface="Meiryo UI" panose="020B0604030504040204" pitchFamily="50" charset="-128"/>
                        </a:rPr>
                        <a:t>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p>
                  </a:txBody>
                  <a:tcPr/>
                </a:tc>
                <a:extLst>
                  <a:ext uri="{0D108BD9-81ED-4DB2-BD59-A6C34878D82A}">
                    <a16:rowId xmlns:a16="http://schemas.microsoft.com/office/drawing/2014/main" val="1804021115"/>
                  </a:ext>
                </a:extLst>
              </a:tr>
              <a:tr h="17480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脱炭素まちづくり</a:t>
                      </a:r>
                      <a:r>
                        <a:rPr lang="en-US" altLang="ja-JP" sz="1400" b="1" dirty="0">
                          <a:latin typeface="Meiryo UI" panose="020B0604030504040204" pitchFamily="50" charset="-128"/>
                          <a:ea typeface="Meiryo UI" panose="020B0604030504040204" pitchFamily="50" charset="-128"/>
                        </a:rPr>
                        <a:t>WG</a:t>
                      </a: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環境農林水産部副理事</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事業企画課長</a:t>
                      </a:r>
                    </a:p>
                    <a:p>
                      <a:pPr>
                        <a:lnSpc>
                          <a:spcPct val="50000"/>
                        </a:lnSpc>
                      </a:pP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:11/17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〇地域脱炭素に係る国交付金の活用</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・重点対策加速化事業の活用に向けた検討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〇まちづくりの計画段階から脱炭素を組み込むための方策の検討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ja-JP" altLang="en-US" sz="1400" b="0" baseline="0" dirty="0">
                          <a:solidFill>
                            <a:schemeClr val="tx1"/>
                          </a:solidFill>
                          <a:latin typeface="Meiryo UI" panose="020B0604030504040204" pitchFamily="50" charset="-128"/>
                          <a:ea typeface="Meiryo UI" panose="020B0604030504040204" pitchFamily="50" charset="-128"/>
                        </a:rPr>
                        <a:t>脱炭素を反映したまちづくりのプランイメージの整理や適切な公募要件の設定等の検討</a:t>
                      </a:r>
                      <a:endParaRPr lang="en-US" altLang="ja-JP" sz="1400" b="0" baseline="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baseline="0" dirty="0">
                          <a:solidFill>
                            <a:schemeClr val="tx1"/>
                          </a:solidFill>
                          <a:latin typeface="Meiryo UI" panose="020B0604030504040204" pitchFamily="50" charset="-128"/>
                          <a:ea typeface="Meiryo UI" panose="020B0604030504040204" pitchFamily="50" charset="-128"/>
                        </a:rPr>
                        <a:t>　・市町村における先行事例の共有（大阪市・堺市）</a:t>
                      </a:r>
                      <a:endParaRPr lang="en-US" altLang="ja-JP" sz="1400" b="0" baseline="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baseline="0" dirty="0">
                          <a:solidFill>
                            <a:schemeClr val="tx1"/>
                          </a:solidFill>
                          <a:latin typeface="Meiryo UI" panose="020B0604030504040204" pitchFamily="50" charset="-128"/>
                          <a:ea typeface="Meiryo UI" panose="020B0604030504040204" pitchFamily="50" charset="-128"/>
                        </a:rPr>
                        <a:t>　・民間デベロッパーとの勉強会設置</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R6</a:t>
                      </a:r>
                      <a:r>
                        <a:rPr lang="ja-JP" altLang="en-US" sz="1400" b="0" dirty="0">
                          <a:solidFill>
                            <a:schemeClr val="tx1"/>
                          </a:solidFill>
                          <a:latin typeface="Meiryo UI" panose="020B0604030504040204" pitchFamily="50" charset="-128"/>
                          <a:ea typeface="Meiryo UI" panose="020B0604030504040204" pitchFamily="50" charset="-128"/>
                        </a:rPr>
                        <a:t>予算での国交付金</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重点対策加速化事業</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の申請・活用</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・府有施設への導入、民間施設補助の実施</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▶まちづくりのプランイメージやひな形の検討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・先行事例の研究及び市町村や民間デベロッパー等との意見交換を継続し、めざすべき将来像を議論　　　　　</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など</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R6</a:t>
                      </a:r>
                      <a:r>
                        <a:rPr lang="ja-JP" altLang="en-US" sz="1400" b="0" dirty="0">
                          <a:solidFill>
                            <a:schemeClr val="tx1"/>
                          </a:solidFill>
                          <a:latin typeface="Meiryo UI" panose="020B0604030504040204" pitchFamily="50" charset="-128"/>
                          <a:ea typeface="Meiryo UI" panose="020B0604030504040204" pitchFamily="50" charset="-128"/>
                        </a:rPr>
                        <a:t>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82212503"/>
                  </a:ext>
                </a:extLst>
              </a:tr>
            </a:tbl>
          </a:graphicData>
        </a:graphic>
      </p:graphicFrame>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2</a:t>
            </a:fld>
            <a:endParaRPr kumimoji="1" lang="ja-JP" altLang="en-US"/>
          </a:p>
        </p:txBody>
      </p:sp>
    </p:spTree>
    <p:extLst>
      <p:ext uri="{BB962C8B-B14F-4D97-AF65-F5344CB8AC3E}">
        <p14:creationId xmlns:p14="http://schemas.microsoft.com/office/powerpoint/2010/main" val="2469934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の検討状況及び今後の検討の方向性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535519"/>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○率先取組（府有施設</a:t>
            </a:r>
            <a:r>
              <a:rPr lang="en-US" altLang="ja-JP" sz="2400" dirty="0">
                <a:latin typeface="Meiryo UI" panose="020B0604030504040204" pitchFamily="50" charset="-128"/>
                <a:ea typeface="Meiryo UI" panose="020B0604030504040204" pitchFamily="50" charset="-128"/>
              </a:rPr>
              <a:t>ZEB</a:t>
            </a:r>
            <a:r>
              <a:rPr lang="ja-JP" altLang="en-US" sz="2400" dirty="0">
                <a:latin typeface="Meiryo UI" panose="020B0604030504040204" pitchFamily="50" charset="-128"/>
                <a:ea typeface="Meiryo UI" panose="020B0604030504040204" pitchFamily="50" charset="-128"/>
              </a:rPr>
              <a:t>化</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204563503"/>
              </p:ext>
            </p:extLst>
          </p:nvPr>
        </p:nvGraphicFramePr>
        <p:xfrm>
          <a:off x="251519" y="1250032"/>
          <a:ext cx="8640961" cy="5105400"/>
        </p:xfrm>
        <a:graphic>
          <a:graphicData uri="http://schemas.openxmlformats.org/drawingml/2006/table">
            <a:tbl>
              <a:tblPr firstRow="1" bandRow="1">
                <a:tableStyleId>{16D9F66E-5EB9-4882-86FB-DCBF35E3C3E4}</a:tableStyleId>
              </a:tblPr>
              <a:tblGrid>
                <a:gridCol w="1440161">
                  <a:extLst>
                    <a:ext uri="{9D8B030D-6E8A-4147-A177-3AD203B41FA5}">
                      <a16:colId xmlns:a16="http://schemas.microsoft.com/office/drawing/2014/main" val="4074743331"/>
                    </a:ext>
                  </a:extLst>
                </a:gridCol>
                <a:gridCol w="3600400">
                  <a:extLst>
                    <a:ext uri="{9D8B030D-6E8A-4147-A177-3AD203B41FA5}">
                      <a16:colId xmlns:a16="http://schemas.microsoft.com/office/drawing/2014/main" val="1954077383"/>
                    </a:ext>
                  </a:extLst>
                </a:gridCol>
                <a:gridCol w="3600400">
                  <a:extLst>
                    <a:ext uri="{9D8B030D-6E8A-4147-A177-3AD203B41FA5}">
                      <a16:colId xmlns:a16="http://schemas.microsoft.com/office/drawing/2014/main" val="946558805"/>
                    </a:ext>
                  </a:extLst>
                </a:gridCol>
              </a:tblGrid>
              <a:tr h="301677">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令和５年度の検討状況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今後の検討の方向性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2037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府有施設</a:t>
                      </a:r>
                      <a:r>
                        <a:rPr lang="en-US" altLang="ja-JP" sz="1400" b="1" dirty="0">
                          <a:latin typeface="Meiryo UI" panose="020B0604030504040204" pitchFamily="50" charset="-128"/>
                          <a:ea typeface="Meiryo UI" panose="020B0604030504040204" pitchFamily="50" charset="-128"/>
                        </a:rPr>
                        <a:t>ZEB</a:t>
                      </a:r>
                      <a:r>
                        <a:rPr lang="ja-JP" altLang="en-US" sz="1400" b="1" dirty="0">
                          <a:latin typeface="Meiryo UI" panose="020B0604030504040204" pitchFamily="50" charset="-128"/>
                          <a:ea typeface="Meiryo UI" panose="020B0604030504040204" pitchFamily="50" charset="-128"/>
                        </a:rPr>
                        <a:t>化</a:t>
                      </a:r>
                      <a:r>
                        <a:rPr lang="en-US" altLang="ja-JP" sz="1400" b="1" dirty="0">
                          <a:latin typeface="Meiryo UI" panose="020B0604030504040204" pitchFamily="50" charset="-128"/>
                          <a:ea typeface="Meiryo UI" panose="020B0604030504040204" pitchFamily="50" charset="-128"/>
                        </a:rPr>
                        <a:t>WG</a:t>
                      </a:r>
                      <a:endParaRPr kumimoji="1" lang="ja-JP" altLang="en-US" sz="14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脱炭素・エネルギー政策課長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公共建築室　計画課長</a:t>
                      </a:r>
                      <a:endParaRPr kumimoji="1" lang="en-US" altLang="ja-JP" sz="1400" b="0" dirty="0">
                        <a:latin typeface="Meiryo UI" panose="020B0604030504040204" pitchFamily="50" charset="-128"/>
                        <a:ea typeface="Meiryo UI" panose="020B0604030504040204" pitchFamily="50" charset="-128"/>
                      </a:endParaRPr>
                    </a:p>
                    <a:p>
                      <a:pPr>
                        <a:lnSpc>
                          <a:spcPct val="50000"/>
                        </a:lnSpc>
                      </a:pPr>
                      <a:endParaRPr kumimoji="1" lang="en-US" altLang="ja-JP" sz="14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:4/28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2</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:8/23</a:t>
                      </a:r>
                      <a:endParaRPr kumimoji="1" lang="en-US" altLang="ja-JP" sz="1400" b="0" strike="sngStrike"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〇府有建築物の新築</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建替えを含む</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における</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化推進方針</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案</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を策定</a:t>
                      </a:r>
                      <a:r>
                        <a:rPr lang="en-US" altLang="ja-JP" sz="1400" b="0" dirty="0">
                          <a:solidFill>
                            <a:schemeClr val="tx1"/>
                          </a:solidFill>
                          <a:latin typeface="Meiryo UI" panose="020B0604030504040204" pitchFamily="50" charset="-128"/>
                          <a:ea typeface="Meiryo UI" panose="020B0604030504040204" pitchFamily="50" charset="-128"/>
                        </a:rPr>
                        <a:t>(R5.7)</a:t>
                      </a:r>
                      <a:endParaRPr lang="ja-JP" altLang="en-US"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ja-JP" altLang="en-US" sz="1400" b="0" u="sng" dirty="0">
                          <a:solidFill>
                            <a:schemeClr val="tx1"/>
                          </a:solidFill>
                          <a:latin typeface="Meiryo UI" panose="020B0604030504040204" pitchFamily="50" charset="-128"/>
                          <a:ea typeface="Meiryo UI" panose="020B0604030504040204" pitchFamily="50" charset="-128"/>
                        </a:rPr>
                        <a:t>今後、新築</a:t>
                      </a:r>
                      <a:r>
                        <a:rPr lang="en-US" altLang="ja-JP" sz="1400" b="0" u="sng" dirty="0">
                          <a:solidFill>
                            <a:schemeClr val="tx1"/>
                          </a:solidFill>
                          <a:latin typeface="Meiryo UI" panose="020B0604030504040204" pitchFamily="50" charset="-128"/>
                          <a:ea typeface="Meiryo UI" panose="020B0604030504040204" pitchFamily="50" charset="-128"/>
                        </a:rPr>
                        <a:t>(</a:t>
                      </a:r>
                      <a:r>
                        <a:rPr lang="ja-JP" altLang="en-US" sz="1400" b="0" u="sng" dirty="0">
                          <a:solidFill>
                            <a:schemeClr val="tx1"/>
                          </a:solidFill>
                          <a:latin typeface="Meiryo UI" panose="020B0604030504040204" pitchFamily="50" charset="-128"/>
                          <a:ea typeface="Meiryo UI" panose="020B0604030504040204" pitchFamily="50" charset="-128"/>
                        </a:rPr>
                        <a:t>建替えを含む</a:t>
                      </a:r>
                      <a:r>
                        <a:rPr lang="en-US" altLang="ja-JP" sz="1400" b="0" u="sng" dirty="0">
                          <a:solidFill>
                            <a:schemeClr val="tx1"/>
                          </a:solidFill>
                          <a:latin typeface="Meiryo UI" panose="020B0604030504040204" pitchFamily="50" charset="-128"/>
                          <a:ea typeface="Meiryo UI" panose="020B0604030504040204" pitchFamily="50" charset="-128"/>
                        </a:rPr>
                        <a:t>)</a:t>
                      </a:r>
                      <a:r>
                        <a:rPr lang="ja-JP" altLang="en-US" sz="1400" b="0" u="sng" dirty="0">
                          <a:solidFill>
                            <a:schemeClr val="tx1"/>
                          </a:solidFill>
                          <a:latin typeface="Meiryo UI" panose="020B0604030504040204" pitchFamily="50" charset="-128"/>
                          <a:ea typeface="Meiryo UI" panose="020B0604030504040204" pitchFamily="50" charset="-128"/>
                        </a:rPr>
                        <a:t>計画に着手する</a:t>
                      </a:r>
                      <a:endParaRPr lang="en-US" altLang="ja-JP" sz="1400" b="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ja-JP" altLang="en-US" sz="1400" b="0" u="sng" dirty="0">
                          <a:solidFill>
                            <a:schemeClr val="tx1"/>
                          </a:solidFill>
                          <a:latin typeface="Meiryo UI" panose="020B0604030504040204" pitchFamily="50" charset="-128"/>
                          <a:ea typeface="Meiryo UI" panose="020B0604030504040204" pitchFamily="50" charset="-128"/>
                        </a:rPr>
                        <a:t>府有建築物のエネルギー消費性能は、原則</a:t>
                      </a:r>
                      <a:endParaRPr lang="en-US" altLang="ja-JP" sz="1400" b="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u="sng" dirty="0">
                          <a:solidFill>
                            <a:schemeClr val="tx1"/>
                          </a:solidFill>
                          <a:latin typeface="Meiryo UI" panose="020B0604030504040204" pitchFamily="50" charset="-128"/>
                          <a:ea typeface="Meiryo UI" panose="020B0604030504040204" pitchFamily="50" charset="-128"/>
                        </a:rPr>
                        <a:t>ZEB Ready</a:t>
                      </a:r>
                      <a:r>
                        <a:rPr lang="ja-JP" altLang="en-US" sz="1400" b="0" u="sng" dirty="0">
                          <a:solidFill>
                            <a:schemeClr val="tx1"/>
                          </a:solidFill>
                          <a:latin typeface="Meiryo UI" panose="020B0604030504040204" pitchFamily="50" charset="-128"/>
                          <a:ea typeface="Meiryo UI" panose="020B0604030504040204" pitchFamily="50" charset="-128"/>
                        </a:rPr>
                        <a:t>を目指す</a:t>
                      </a:r>
                      <a:endParaRPr lang="en-US" altLang="ja-JP" sz="1400" b="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ただし、建築物の用途や特性等から実現できな</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い場合でも、</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ZEB Oriented</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相当以上とする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ja-JP" altLang="en-US" sz="1100" b="0" dirty="0">
                          <a:solidFill>
                            <a:schemeClr val="tx1"/>
                          </a:solidFill>
                          <a:latin typeface="Meiryo UI" panose="020B0604030504040204" pitchFamily="50" charset="-128"/>
                          <a:ea typeface="Meiryo UI" panose="020B0604030504040204" pitchFamily="50" charset="-128"/>
                        </a:rPr>
                        <a:t>対象</a:t>
                      </a:r>
                      <a:r>
                        <a:rPr lang="en-US" altLang="ja-JP" sz="1100" b="0" dirty="0">
                          <a:solidFill>
                            <a:schemeClr val="tx1"/>
                          </a:solidFill>
                          <a:latin typeface="Meiryo UI" panose="020B0604030504040204" pitchFamily="50" charset="-128"/>
                          <a:ea typeface="Meiryo UI" panose="020B0604030504040204" pitchFamily="50" charset="-128"/>
                        </a:rPr>
                        <a:t>:</a:t>
                      </a:r>
                      <a:r>
                        <a:rPr lang="ja-JP" altLang="en-US" sz="1100" b="0" dirty="0">
                          <a:solidFill>
                            <a:schemeClr val="tx1"/>
                          </a:solidFill>
                          <a:latin typeface="Meiryo UI" panose="020B0604030504040204" pitchFamily="50" charset="-128"/>
                          <a:ea typeface="Meiryo UI" panose="020B0604030504040204" pitchFamily="50" charset="-128"/>
                        </a:rPr>
                        <a:t>大阪府が新築</a:t>
                      </a:r>
                      <a:r>
                        <a:rPr lang="en-US" altLang="ja-JP" sz="1100" b="0" dirty="0">
                          <a:solidFill>
                            <a:schemeClr val="tx1"/>
                          </a:solidFill>
                          <a:latin typeface="Meiryo UI" panose="020B0604030504040204" pitchFamily="50" charset="-128"/>
                          <a:ea typeface="Meiryo UI" panose="020B0604030504040204" pitchFamily="50" charset="-128"/>
                        </a:rPr>
                        <a:t>(</a:t>
                      </a:r>
                      <a:r>
                        <a:rPr lang="ja-JP" altLang="en-US" sz="1100" b="0" dirty="0">
                          <a:solidFill>
                            <a:schemeClr val="tx1"/>
                          </a:solidFill>
                          <a:latin typeface="Meiryo UI" panose="020B0604030504040204" pitchFamily="50" charset="-128"/>
                          <a:ea typeface="Meiryo UI" panose="020B0604030504040204" pitchFamily="50" charset="-128"/>
                        </a:rPr>
                        <a:t>建替えを含む</a:t>
                      </a:r>
                      <a:r>
                        <a:rPr lang="en-US" altLang="ja-JP" sz="1100" b="0" dirty="0">
                          <a:solidFill>
                            <a:schemeClr val="tx1"/>
                          </a:solidFill>
                          <a:latin typeface="Meiryo UI" panose="020B0604030504040204" pitchFamily="50" charset="-128"/>
                          <a:ea typeface="Meiryo UI" panose="020B0604030504040204" pitchFamily="50" charset="-128"/>
                        </a:rPr>
                        <a:t>)</a:t>
                      </a:r>
                      <a:r>
                        <a:rPr lang="ja-JP" altLang="en-US" sz="1100" b="0" dirty="0">
                          <a:solidFill>
                            <a:schemeClr val="tx1"/>
                          </a:solidFill>
                          <a:latin typeface="Meiryo UI" panose="020B0604030504040204" pitchFamily="50" charset="-128"/>
                          <a:ea typeface="Meiryo UI" panose="020B0604030504040204" pitchFamily="50" charset="-128"/>
                        </a:rPr>
                        <a:t>する全ての建築物</a:t>
                      </a:r>
                      <a:endParaRPr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solidFill>
                            <a:schemeClr val="tx1"/>
                          </a:solidFill>
                          <a:latin typeface="Meiryo UI" panose="020B0604030504040204" pitchFamily="50" charset="-128"/>
                          <a:ea typeface="Meiryo UI" panose="020B0604030504040204" pitchFamily="50" charset="-128"/>
                        </a:rPr>
                        <a:t>　　　　  ただし、原則</a:t>
                      </a:r>
                      <a:r>
                        <a:rPr lang="en-US" altLang="ja-JP" sz="1100" b="0" dirty="0">
                          <a:solidFill>
                            <a:schemeClr val="tx1"/>
                          </a:solidFill>
                          <a:latin typeface="Meiryo UI" panose="020B0604030504040204" pitchFamily="50" charset="-128"/>
                          <a:ea typeface="Meiryo UI" panose="020B0604030504040204" pitchFamily="50" charset="-128"/>
                        </a:rPr>
                        <a:t>70</a:t>
                      </a:r>
                      <a:r>
                        <a:rPr lang="ja-JP" altLang="en-US" sz="1100" b="0" dirty="0">
                          <a:solidFill>
                            <a:schemeClr val="tx1"/>
                          </a:solidFill>
                          <a:latin typeface="Meiryo UI" panose="020B0604030504040204" pitchFamily="50" charset="-128"/>
                          <a:ea typeface="Meiryo UI" panose="020B0604030504040204" pitchFamily="50" charset="-128"/>
                        </a:rPr>
                        <a:t>年以内に実質的な府負担ベースで</a:t>
                      </a:r>
                      <a:endParaRPr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solidFill>
                            <a:schemeClr val="tx1"/>
                          </a:solidFill>
                          <a:latin typeface="Meiryo UI" panose="020B0604030504040204" pitchFamily="50" charset="-128"/>
                          <a:ea typeface="Meiryo UI" panose="020B0604030504040204" pitchFamily="50" charset="-128"/>
                        </a:rPr>
                        <a:t>　　　　　投資回収が可能な建築物を対象とする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・基本設計を実施した施設について、</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工事費と光熱費削減額を試算</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〇既存施設における</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化推進に向けた検討</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・西大阪治水事務所において、</a:t>
                      </a:r>
                      <a:r>
                        <a:rPr lang="en-US" altLang="ja-JP" sz="1400" b="0" dirty="0">
                          <a:solidFill>
                            <a:schemeClr val="tx1"/>
                          </a:solidFill>
                          <a:latin typeface="Meiryo UI" panose="020B0604030504040204" pitchFamily="50" charset="-128"/>
                          <a:ea typeface="Meiryo UI" panose="020B0604030504040204" pitchFamily="50" charset="-128"/>
                        </a:rPr>
                        <a:t>ESCO</a:t>
                      </a:r>
                      <a:r>
                        <a:rPr lang="ja-JP" altLang="en-US" sz="1400" b="0" dirty="0">
                          <a:solidFill>
                            <a:schemeClr val="tx1"/>
                          </a:solidFill>
                          <a:latin typeface="Meiryo UI" panose="020B0604030504040204" pitchFamily="50" charset="-128"/>
                          <a:ea typeface="Meiryo UI" panose="020B0604030504040204" pitchFamily="50" charset="-128"/>
                        </a:rPr>
                        <a:t>事業を活　　</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用し、</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更新時期を迎える空調機器等の改修に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関して、民間から優れた提案を募ることで</a:t>
                      </a:r>
                      <a:r>
                        <a:rPr lang="en-US" altLang="ja-JP" sz="1400" b="0" dirty="0">
                          <a:solidFill>
                            <a:schemeClr val="tx1"/>
                          </a:solidFill>
                          <a:latin typeface="Meiryo UI" panose="020B0604030504040204" pitchFamily="50" charset="-128"/>
                          <a:ea typeface="Meiryo UI" panose="020B0604030504040204" pitchFamily="50" charset="-128"/>
                        </a:rPr>
                        <a:t>ZEB</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基準相当への適合を目指す方向性を決定</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strike="noStrike" dirty="0">
                          <a:solidFill>
                            <a:schemeClr val="tx1"/>
                          </a:solidFill>
                          <a:latin typeface="Meiryo UI" panose="020B0604030504040204" pitchFamily="50" charset="-128"/>
                          <a:ea typeface="Meiryo UI" panose="020B0604030504040204" pitchFamily="50" charset="-128"/>
                        </a:rPr>
                        <a:t>（</a:t>
                      </a:r>
                      <a:r>
                        <a:rPr lang="en-US" altLang="ja-JP" sz="1400" b="0" strike="noStrike" dirty="0">
                          <a:solidFill>
                            <a:schemeClr val="tx1"/>
                          </a:solidFill>
                          <a:latin typeface="Meiryo UI" panose="020B0604030504040204" pitchFamily="50" charset="-128"/>
                          <a:ea typeface="Meiryo UI" panose="020B0604030504040204" pitchFamily="50" charset="-128"/>
                        </a:rPr>
                        <a:t>R</a:t>
                      </a:r>
                      <a:r>
                        <a:rPr lang="ja-JP" altLang="en-US" sz="1400" b="0" strike="noStrike" dirty="0">
                          <a:solidFill>
                            <a:schemeClr val="tx1"/>
                          </a:solidFill>
                          <a:latin typeface="Meiryo UI" panose="020B0604030504040204" pitchFamily="50" charset="-128"/>
                          <a:ea typeface="Meiryo UI" panose="020B0604030504040204" pitchFamily="50" charset="-128"/>
                        </a:rPr>
                        <a:t>６年度公募予定）</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b="0" dirty="0">
                        <a:solidFill>
                          <a:schemeClr val="tx1"/>
                        </a:solidFill>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▶新築</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建替えを含む</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する府有建築物の</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化手法検討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化推進に係る連携協定を締結した、大阪大学とダイキン工業からの知見を取り入れ、今後、設計を実施する</a:t>
                      </a:r>
                      <a:r>
                        <a:rPr lang="ja-JP" altLang="en-US" sz="1400" b="0">
                          <a:solidFill>
                            <a:schemeClr val="tx1"/>
                          </a:solidFill>
                          <a:latin typeface="Meiryo UI" panose="020B0604030504040204" pitchFamily="50" charset="-128"/>
                          <a:ea typeface="Meiryo UI" panose="020B0604030504040204" pitchFamily="50" charset="-128"/>
                        </a:rPr>
                        <a:t>施設の</a:t>
                      </a:r>
                      <a:r>
                        <a:rPr lang="en-US" altLang="ja-JP" sz="1400" b="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化手法を検討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2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2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2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60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▶既存施設における</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化推進に向けた検討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rgbClr val="FF0000"/>
                          </a:solidFill>
                          <a:latin typeface="Meiryo UI" panose="020B0604030504040204" pitchFamily="50" charset="-128"/>
                          <a:ea typeface="Meiryo UI" panose="020B0604030504040204" pitchFamily="50" charset="-128"/>
                        </a:rPr>
                        <a:t>　</a:t>
                      </a:r>
                      <a:r>
                        <a:rPr lang="ja-JP" altLang="en-US" sz="1400" b="0" dirty="0">
                          <a:solidFill>
                            <a:schemeClr val="tx1"/>
                          </a:solidFill>
                          <a:latin typeface="Meiryo UI" panose="020B0604030504040204" pitchFamily="50" charset="-128"/>
                          <a:ea typeface="Meiryo UI" panose="020B0604030504040204" pitchFamily="50" charset="-128"/>
                        </a:rPr>
                        <a:t>・引き続き、</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化の可能性や方向性について、検討を実施</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rgbClr val="FF0000"/>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rgbClr val="FF0000"/>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rgbClr val="FF0000"/>
                          </a:solidFill>
                          <a:latin typeface="Meiryo UI" panose="020B0604030504040204" pitchFamily="50" charset="-128"/>
                          <a:ea typeface="Meiryo UI" panose="020B0604030504040204" pitchFamily="50" charset="-128"/>
                        </a:rPr>
                        <a:t>　</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R6 5</a:t>
                      </a:r>
                      <a:r>
                        <a:rPr lang="ja-JP" altLang="en-US" sz="1400" b="0" dirty="0">
                          <a:solidFill>
                            <a:schemeClr val="tx1"/>
                          </a:solidFill>
                          <a:latin typeface="Meiryo UI" panose="020B0604030504040204" pitchFamily="50" charset="-128"/>
                          <a:ea typeface="Meiryo UI" panose="020B0604030504040204" pitchFamily="50" charset="-128"/>
                        </a:rPr>
                        <a:t>月下旬に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04021115"/>
                  </a:ext>
                </a:extLst>
              </a:tr>
            </a:tbl>
          </a:graphicData>
        </a:graphic>
      </p:graphicFrame>
      <p:sp>
        <p:nvSpPr>
          <p:cNvPr id="6" name="正方形/長方形 5">
            <a:extLst>
              <a:ext uri="{FF2B5EF4-FFF2-40B4-BE49-F238E27FC236}">
                <a16:creationId xmlns:a16="http://schemas.microsoft.com/office/drawing/2014/main" id="{315305EF-786F-4263-B63D-5D1AD4708527}"/>
              </a:ext>
            </a:extLst>
          </p:cNvPr>
          <p:cNvSpPr/>
          <p:nvPr/>
        </p:nvSpPr>
        <p:spPr>
          <a:xfrm>
            <a:off x="1763688" y="2096280"/>
            <a:ext cx="3456384" cy="169200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3</a:t>
            </a:fld>
            <a:endParaRPr kumimoji="1" lang="ja-JP" altLang="en-US"/>
          </a:p>
        </p:txBody>
      </p:sp>
    </p:spTree>
    <p:extLst>
      <p:ext uri="{BB962C8B-B14F-4D97-AF65-F5344CB8AC3E}">
        <p14:creationId xmlns:p14="http://schemas.microsoft.com/office/powerpoint/2010/main" val="1081171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の検討状況及び今後の検討の方向性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211841" y="650435"/>
            <a:ext cx="8640960" cy="535519"/>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○率先取組（府有施設再エネ</a:t>
            </a:r>
            <a:r>
              <a:rPr lang="en-US" altLang="ja-JP" sz="2400" dirty="0">
                <a:latin typeface="Meiryo UI" panose="020B0604030504040204" pitchFamily="50" charset="-128"/>
                <a:ea typeface="Meiryo UI" panose="020B0604030504040204" pitchFamily="50" charset="-128"/>
              </a:rPr>
              <a:t>WG</a:t>
            </a:r>
            <a:r>
              <a:rPr lang="ja-JP" altLang="en-US" sz="2400" dirty="0" err="1">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公用車電動化</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1098307848"/>
              </p:ext>
            </p:extLst>
          </p:nvPr>
        </p:nvGraphicFramePr>
        <p:xfrm>
          <a:off x="251519" y="1124744"/>
          <a:ext cx="8640961" cy="5638800"/>
        </p:xfrm>
        <a:graphic>
          <a:graphicData uri="http://schemas.openxmlformats.org/drawingml/2006/table">
            <a:tbl>
              <a:tblPr firstRow="1" bandRow="1">
                <a:tableStyleId>{16D9F66E-5EB9-4882-86FB-DCBF35E3C3E4}</a:tableStyleId>
              </a:tblPr>
              <a:tblGrid>
                <a:gridCol w="1440161">
                  <a:extLst>
                    <a:ext uri="{9D8B030D-6E8A-4147-A177-3AD203B41FA5}">
                      <a16:colId xmlns:a16="http://schemas.microsoft.com/office/drawing/2014/main" val="4074743331"/>
                    </a:ext>
                  </a:extLst>
                </a:gridCol>
                <a:gridCol w="3744416">
                  <a:extLst>
                    <a:ext uri="{9D8B030D-6E8A-4147-A177-3AD203B41FA5}">
                      <a16:colId xmlns:a16="http://schemas.microsoft.com/office/drawing/2014/main" val="1954077383"/>
                    </a:ext>
                  </a:extLst>
                </a:gridCol>
                <a:gridCol w="3456384">
                  <a:extLst>
                    <a:ext uri="{9D8B030D-6E8A-4147-A177-3AD203B41FA5}">
                      <a16:colId xmlns:a16="http://schemas.microsoft.com/office/drawing/2014/main" val="946558805"/>
                    </a:ext>
                  </a:extLst>
                </a:gridCol>
              </a:tblGrid>
              <a:tr h="305381">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令和５年度の検討状況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今後の検討の方向性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0266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Meiryo UI" panose="020B0604030504040204" pitchFamily="50" charset="-128"/>
                          <a:ea typeface="Meiryo UI" panose="020B0604030504040204" pitchFamily="50" charset="-128"/>
                        </a:rPr>
                        <a:t>府有施設再エネ導入</a:t>
                      </a:r>
                      <a:r>
                        <a:rPr lang="en-US" altLang="ja-JP" sz="1400" b="1" dirty="0">
                          <a:solidFill>
                            <a:schemeClr val="tx1"/>
                          </a:solidFill>
                          <a:latin typeface="Meiryo UI" panose="020B0604030504040204" pitchFamily="50" charset="-128"/>
                          <a:ea typeface="Meiryo UI" panose="020B0604030504040204" pitchFamily="50" charset="-128"/>
                        </a:rPr>
                        <a:t>WG</a:t>
                      </a:r>
                      <a:endParaRPr kumimoji="1" lang="ja-JP" altLang="en-US"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400" b="0" dirty="0">
                          <a:solidFill>
                            <a:schemeClr val="tx1"/>
                          </a:solidFill>
                          <a:latin typeface="Meiryo UI" panose="020B0604030504040204" pitchFamily="50" charset="-128"/>
                          <a:ea typeface="Meiryo UI" panose="020B0604030504040204" pitchFamily="50" charset="-128"/>
                        </a:rPr>
                        <a:t>WG</a:t>
                      </a:r>
                      <a:r>
                        <a:rPr kumimoji="1" lang="ja-JP" altLang="en-US" sz="1400" b="0" dirty="0">
                          <a:solidFill>
                            <a:schemeClr val="tx1"/>
                          </a:solidFill>
                          <a:latin typeface="Meiryo UI" panose="020B0604030504040204" pitchFamily="50" charset="-128"/>
                          <a:ea typeface="Meiryo UI" panose="020B0604030504040204" pitchFamily="50" charset="-128"/>
                        </a:rPr>
                        <a:t>長：</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脱炭素・エネルギー政策課長</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副</a:t>
                      </a:r>
                      <a:r>
                        <a:rPr kumimoji="1" lang="en-US" altLang="ja-JP" sz="1400" b="0" dirty="0">
                          <a:solidFill>
                            <a:schemeClr val="tx1"/>
                          </a:solidFill>
                          <a:latin typeface="Meiryo UI" panose="020B0604030504040204" pitchFamily="50" charset="-128"/>
                          <a:ea typeface="Meiryo UI" panose="020B0604030504040204" pitchFamily="50" charset="-128"/>
                        </a:rPr>
                        <a:t>WG</a:t>
                      </a:r>
                      <a:r>
                        <a:rPr kumimoji="1" lang="ja-JP" altLang="en-US" sz="1400" b="0" dirty="0">
                          <a:solidFill>
                            <a:schemeClr val="tx1"/>
                          </a:solidFill>
                          <a:latin typeface="Meiryo UI" panose="020B0604030504040204" pitchFamily="50" charset="-128"/>
                          <a:ea typeface="Meiryo UI" panose="020B0604030504040204" pitchFamily="50" charset="-128"/>
                        </a:rPr>
                        <a:t>長：</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公共建築室　設備課長</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ct val="50000"/>
                        </a:lnSpc>
                      </a:pP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:6/30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2</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 3/8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〇府有施設への太陽光発電設備の導入検討</a:t>
                      </a:r>
                    </a:p>
                    <a:p>
                      <a:pPr marL="180975" marR="0" lvl="0" indent="-90488"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・ポテンシャル調査を実施し、物理的に設置可能な施設を抽出</a:t>
                      </a:r>
                      <a:endParaRPr lang="en-US" altLang="ja-JP" sz="1400" b="0" dirty="0">
                        <a:solidFill>
                          <a:schemeClr val="tx1"/>
                        </a:solidFill>
                        <a:latin typeface="Meiryo UI" panose="020B0604030504040204" pitchFamily="50" charset="-128"/>
                        <a:ea typeface="Meiryo UI" panose="020B0604030504040204" pitchFamily="50" charset="-128"/>
                      </a:endParaRPr>
                    </a:p>
                    <a:p>
                      <a:pPr marL="180975" marR="0" lvl="0" indent="-90488" algn="l" defTabSz="914400" rtl="0" eaLnBrk="1" fontAlgn="auto" latinLnBrk="0" hangingPunct="1">
                        <a:lnSpc>
                          <a:spcPct val="100000"/>
                        </a:lnSpc>
                        <a:spcBef>
                          <a:spcPts val="0"/>
                        </a:spcBef>
                        <a:spcAft>
                          <a:spcPts val="0"/>
                        </a:spcAft>
                        <a:buClrTx/>
                        <a:buSzTx/>
                        <a:buFontTx/>
                        <a:buNone/>
                        <a:tabLst/>
                        <a:defRPr/>
                      </a:pPr>
                      <a:r>
                        <a:rPr lang="ja-JP" altLang="en-US" sz="1400" b="0" strike="noStrike" dirty="0">
                          <a:solidFill>
                            <a:schemeClr val="tx1"/>
                          </a:solidFill>
                          <a:latin typeface="Meiryo UI" panose="020B0604030504040204" pitchFamily="50" charset="-128"/>
                          <a:ea typeface="Meiryo UI" panose="020B0604030504040204" pitchFamily="50" charset="-128"/>
                        </a:rPr>
                        <a:t>・</a:t>
                      </a:r>
                      <a:r>
                        <a:rPr lang="en-US" altLang="ja-JP" sz="1400" b="0" strike="noStrike" dirty="0">
                          <a:solidFill>
                            <a:schemeClr val="tx1"/>
                          </a:solidFill>
                          <a:latin typeface="Meiryo UI" panose="020B0604030504040204" pitchFamily="50" charset="-128"/>
                          <a:ea typeface="Meiryo UI" panose="020B0604030504040204" pitchFamily="50" charset="-128"/>
                        </a:rPr>
                        <a:t>PPA</a:t>
                      </a:r>
                      <a:r>
                        <a:rPr lang="ja-JP" altLang="en-US" sz="1400" b="0" strike="noStrike" dirty="0">
                          <a:solidFill>
                            <a:schemeClr val="tx1"/>
                          </a:solidFill>
                          <a:latin typeface="Meiryo UI" panose="020B0604030504040204" pitchFamily="50" charset="-128"/>
                          <a:ea typeface="Meiryo UI" panose="020B0604030504040204" pitchFamily="50" charset="-128"/>
                        </a:rPr>
                        <a:t>事業者や他自治体へヒアリングを実施し、</a:t>
                      </a:r>
                      <a:r>
                        <a:rPr lang="en-US" altLang="ja-JP" sz="1400" b="0" strike="noStrike" dirty="0">
                          <a:solidFill>
                            <a:schemeClr val="tx1"/>
                          </a:solidFill>
                          <a:latin typeface="Meiryo UI" panose="020B0604030504040204" pitchFamily="50" charset="-128"/>
                          <a:ea typeface="Meiryo UI" panose="020B0604030504040204" pitchFamily="50" charset="-128"/>
                        </a:rPr>
                        <a:t>PPA</a:t>
                      </a:r>
                      <a:r>
                        <a:rPr lang="ja-JP" altLang="en-US" sz="1400" b="0" strike="noStrike" dirty="0">
                          <a:solidFill>
                            <a:schemeClr val="tx1"/>
                          </a:solidFill>
                          <a:latin typeface="Meiryo UI" panose="020B0604030504040204" pitchFamily="50" charset="-128"/>
                          <a:ea typeface="Meiryo UI" panose="020B0604030504040204" pitchFamily="50" charset="-128"/>
                        </a:rPr>
                        <a:t>方式による導入推進を決定</a:t>
                      </a:r>
                      <a:endParaRPr lang="en-US" altLang="ja-JP" sz="1400" b="0" strike="noStrike" dirty="0">
                        <a:solidFill>
                          <a:schemeClr val="tx1"/>
                        </a:solidFill>
                        <a:latin typeface="Meiryo UI" panose="020B0604030504040204" pitchFamily="50" charset="-128"/>
                        <a:ea typeface="Meiryo UI" panose="020B0604030504040204" pitchFamily="50" charset="-128"/>
                      </a:endParaRPr>
                    </a:p>
                    <a:p>
                      <a:pPr marL="180975" marR="0" lvl="0" indent="-90488" algn="l" defTabSz="914400" rtl="0" eaLnBrk="1" fontAlgn="auto" latinLnBrk="0" hangingPunct="1">
                        <a:lnSpc>
                          <a:spcPct val="100000"/>
                        </a:lnSpc>
                        <a:spcBef>
                          <a:spcPts val="0"/>
                        </a:spcBef>
                        <a:spcAft>
                          <a:spcPts val="0"/>
                        </a:spcAft>
                        <a:buClrTx/>
                        <a:buSzTx/>
                        <a:buFontTx/>
                        <a:buNone/>
                        <a:tabLst/>
                        <a:defRPr/>
                      </a:pPr>
                      <a:r>
                        <a:rPr lang="ja-JP" altLang="en-US" sz="1400" b="0" strike="noStrike" dirty="0">
                          <a:solidFill>
                            <a:schemeClr val="tx1"/>
                          </a:solidFill>
                          <a:latin typeface="Meiryo UI" panose="020B0604030504040204" pitchFamily="50" charset="-128"/>
                          <a:ea typeface="Meiryo UI" panose="020B0604030504040204" pitchFamily="50" charset="-128"/>
                        </a:rPr>
                        <a:t>・環境省「地域脱炭素移行・再エネ推進交付金（重点対策加速化事業）」へ申請</a:t>
                      </a: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〇府有施設における再エネ電気調達の状況等　</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の共有</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・電気価格の高騰など電気調達を取り巻く</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現状の共有</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・令和５年度の調達結果の共有</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900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▶太陽光発電設備の導入条件の検討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0000" marR="0" lvl="0" indent="-900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・施設所管部局へヒアリングを実施し、導入候補施設を選定</a:t>
                      </a:r>
                      <a:endParaRPr lang="en-US" altLang="ja-JP" sz="1400" b="0" dirty="0">
                        <a:solidFill>
                          <a:schemeClr val="tx1"/>
                        </a:solidFill>
                        <a:latin typeface="Meiryo UI" panose="020B0604030504040204" pitchFamily="50" charset="-128"/>
                        <a:ea typeface="Meiryo UI" panose="020B0604030504040204" pitchFamily="50" charset="-128"/>
                      </a:endParaRPr>
                    </a:p>
                    <a:p>
                      <a:pPr marL="180000" marR="0" lvl="0" indent="-900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公募型プロポーザル方式による</a:t>
                      </a:r>
                      <a:r>
                        <a:rPr lang="en-US" altLang="ja-JP" sz="1400" dirty="0">
                          <a:solidFill>
                            <a:schemeClr val="tx1"/>
                          </a:solidFill>
                          <a:latin typeface="Meiryo UI" panose="020B0604030504040204" pitchFamily="50" charset="-128"/>
                          <a:ea typeface="Meiryo UI" panose="020B0604030504040204" pitchFamily="50" charset="-128"/>
                        </a:rPr>
                        <a:t>PPA</a:t>
                      </a:r>
                      <a:r>
                        <a:rPr lang="ja-JP" altLang="en-US" sz="1400" dirty="0">
                          <a:solidFill>
                            <a:schemeClr val="tx1"/>
                          </a:solidFill>
                          <a:latin typeface="Meiryo UI" panose="020B0604030504040204" pitchFamily="50" charset="-128"/>
                          <a:ea typeface="Meiryo UI" panose="020B0604030504040204" pitchFamily="50" charset="-128"/>
                        </a:rPr>
                        <a:t>事業者の選定に向け、公募条件を検討</a:t>
                      </a: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▶今後の電気調達の方針</a:t>
                      </a:r>
                      <a:endParaRPr lang="en-US" altLang="ja-JP" sz="1400" b="0" dirty="0">
                        <a:solidFill>
                          <a:schemeClr val="tx1"/>
                        </a:solidFill>
                        <a:latin typeface="Meiryo UI" panose="020B0604030504040204" pitchFamily="50" charset="-128"/>
                        <a:ea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R6</a:t>
                      </a:r>
                      <a:r>
                        <a:rPr lang="ja-JP" altLang="en-US" sz="1400" b="0" dirty="0">
                          <a:solidFill>
                            <a:schemeClr val="tx1"/>
                          </a:solidFill>
                          <a:latin typeface="Meiryo UI" panose="020B0604030504040204" pitchFamily="50" charset="-128"/>
                          <a:ea typeface="Meiryo UI" panose="020B0604030504040204" pitchFamily="50" charset="-128"/>
                        </a:rPr>
                        <a:t>年度供給分の電気調達については、大手前庁舎に加え、環境農林水産部出先</a:t>
                      </a:r>
                      <a:r>
                        <a:rPr lang="en-US" altLang="ja-JP" sz="1400" b="0" dirty="0">
                          <a:solidFill>
                            <a:schemeClr val="tx1"/>
                          </a:solidFill>
                          <a:latin typeface="Meiryo UI" panose="020B0604030504040204" pitchFamily="50" charset="-128"/>
                          <a:ea typeface="Meiryo UI" panose="020B0604030504040204" pitchFamily="50" charset="-128"/>
                        </a:rPr>
                        <a:t>3</a:t>
                      </a:r>
                      <a:r>
                        <a:rPr lang="ja-JP" altLang="en-US" sz="1400" b="0" dirty="0">
                          <a:solidFill>
                            <a:schemeClr val="tx1"/>
                          </a:solidFill>
                          <a:latin typeface="Meiryo UI" panose="020B0604030504040204" pitchFamily="50" charset="-128"/>
                          <a:ea typeface="Meiryo UI" panose="020B0604030504040204" pitchFamily="50" charset="-128"/>
                        </a:rPr>
                        <a:t>施設で再エネ</a:t>
                      </a:r>
                      <a:r>
                        <a:rPr lang="en-US" altLang="ja-JP" sz="1400" b="0" dirty="0">
                          <a:solidFill>
                            <a:schemeClr val="tx1"/>
                          </a:solidFill>
                          <a:latin typeface="Meiryo UI" panose="020B0604030504040204" pitchFamily="50" charset="-128"/>
                          <a:ea typeface="Meiryo UI" panose="020B0604030504040204" pitchFamily="50" charset="-128"/>
                        </a:rPr>
                        <a:t>100%</a:t>
                      </a:r>
                      <a:r>
                        <a:rPr lang="ja-JP" altLang="en-US" sz="1400" b="0" dirty="0">
                          <a:solidFill>
                            <a:schemeClr val="tx1"/>
                          </a:solidFill>
                          <a:latin typeface="Meiryo UI" panose="020B0604030504040204" pitchFamily="50" charset="-128"/>
                          <a:ea typeface="Meiryo UI" panose="020B0604030504040204" pitchFamily="50" charset="-128"/>
                        </a:rPr>
                        <a:t>電気を調達</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・電気調達を取り巻く状況を踏まえて対象施</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設等を検討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5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a:solidFill>
                            <a:schemeClr val="tx1"/>
                          </a:solidFill>
                          <a:latin typeface="Meiryo UI" panose="020B0604030504040204" pitchFamily="50" charset="-128"/>
                          <a:ea typeface="Meiryo UI" panose="020B0604030504040204" pitchFamily="50" charset="-128"/>
                        </a:rPr>
                        <a:t>R6</a:t>
                      </a:r>
                      <a:r>
                        <a:rPr lang="ja-JP" altLang="en-US" sz="1400" b="0">
                          <a:solidFill>
                            <a:schemeClr val="tx1"/>
                          </a:solidFill>
                          <a:latin typeface="Meiryo UI" panose="020B0604030504040204" pitchFamily="50" charset="-128"/>
                          <a:ea typeface="Meiryo UI" panose="020B0604030504040204" pitchFamily="50" charset="-128"/>
                        </a:rPr>
                        <a:t>上半期</a:t>
                      </a:r>
                      <a:r>
                        <a:rPr lang="ja-JP" altLang="en-US" sz="1400" b="0" dirty="0">
                          <a:solidFill>
                            <a:schemeClr val="tx1"/>
                          </a:solidFill>
                          <a:latin typeface="Meiryo UI" panose="020B0604030504040204" pitchFamily="50" charset="-128"/>
                          <a:ea typeface="Meiryo UI" panose="020B0604030504040204" pitchFamily="50" charset="-128"/>
                        </a:rPr>
                        <a:t>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p>
                  </a:txBody>
                  <a:tcPr/>
                </a:tc>
                <a:extLst>
                  <a:ext uri="{0D108BD9-81ED-4DB2-BD59-A6C34878D82A}">
                    <a16:rowId xmlns:a16="http://schemas.microsoft.com/office/drawing/2014/main" val="1804021115"/>
                  </a:ext>
                </a:extLst>
              </a:tr>
              <a:tr h="1706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Meiryo UI" panose="020B0604030504040204" pitchFamily="50" charset="-128"/>
                          <a:ea typeface="Meiryo UI" panose="020B0604030504040204" pitchFamily="50" charset="-128"/>
                        </a:rPr>
                        <a:t>公用車電動化</a:t>
                      </a:r>
                      <a:r>
                        <a:rPr lang="en-US" altLang="ja-JP" sz="1400" b="1" dirty="0">
                          <a:solidFill>
                            <a:schemeClr val="tx1"/>
                          </a:solidFill>
                          <a:latin typeface="Meiryo UI" panose="020B0604030504040204" pitchFamily="50" charset="-128"/>
                          <a:ea typeface="Meiryo UI" panose="020B0604030504040204" pitchFamily="50" charset="-128"/>
                        </a:rPr>
                        <a:t>WG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400" b="0" dirty="0">
                          <a:solidFill>
                            <a:schemeClr val="tx1"/>
                          </a:solidFill>
                          <a:latin typeface="Meiryo UI" panose="020B0604030504040204" pitchFamily="50" charset="-128"/>
                          <a:ea typeface="Meiryo UI" panose="020B0604030504040204" pitchFamily="50" charset="-128"/>
                        </a:rPr>
                        <a:t>WG</a:t>
                      </a:r>
                      <a:r>
                        <a:rPr kumimoji="1" lang="ja-JP" altLang="en-US" sz="1400" b="0" dirty="0">
                          <a:solidFill>
                            <a:schemeClr val="tx1"/>
                          </a:solidFill>
                          <a:latin typeface="Meiryo UI" panose="020B0604030504040204" pitchFamily="50" charset="-128"/>
                          <a:ea typeface="Meiryo UI" panose="020B0604030504040204" pitchFamily="50" charset="-128"/>
                        </a:rPr>
                        <a:t>長：</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環境農林水産部副理事</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ct val="50000"/>
                        </a:lnSpc>
                      </a:pP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 5/29</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2</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:12/14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〇効率的な導入・横断的な課題への対応策検討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・乗用車についてゼロエミッション車導入</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スケジュール案作成</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・導入コスト試算</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・車両運用効率化の検討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民間カーシェア利用可能性調査など</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・施設ごとの充電設備設置の基本プラン作成　</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・充電設備設置検討ガイドライン作成</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R7</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までは、</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R12</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目標から想定したゼロエミッション車導入割合を上回る見通し</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ZEV</a:t>
                      </a:r>
                      <a:r>
                        <a:rPr lang="ja-JP" altLang="en-US" sz="1400" b="0" dirty="0">
                          <a:solidFill>
                            <a:schemeClr val="tx1"/>
                          </a:solidFill>
                          <a:latin typeface="Meiryo UI" panose="020B0604030504040204" pitchFamily="50" charset="-128"/>
                          <a:ea typeface="Meiryo UI" panose="020B0604030504040204" pitchFamily="50" charset="-128"/>
                        </a:rPr>
                        <a:t>導入促進に向けた取組み</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・乗用車についてゼロエミッション車導入予定台数を精査し、導入スケジュールを作成</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・貨物車等について、乗用車と同様に</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2030</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年目標及びゼロエミッション車導入スケジュールを作成</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・引き続き、効率的な導入・横断的な課題への対応策を検討し、実施していく</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R6</a:t>
                      </a:r>
                      <a:r>
                        <a:rPr lang="ja-JP" altLang="en-US" sz="1400" b="0" dirty="0">
                          <a:solidFill>
                            <a:schemeClr val="tx1"/>
                          </a:solidFill>
                          <a:latin typeface="Meiryo UI" panose="020B0604030504040204" pitchFamily="50" charset="-128"/>
                          <a:ea typeface="Meiryo UI" panose="020B0604030504040204" pitchFamily="50" charset="-128"/>
                        </a:rPr>
                        <a:t>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p>
                  </a:txBody>
                  <a:tcPr/>
                </a:tc>
                <a:extLst>
                  <a:ext uri="{0D108BD9-81ED-4DB2-BD59-A6C34878D82A}">
                    <a16:rowId xmlns:a16="http://schemas.microsoft.com/office/drawing/2014/main" val="543370046"/>
                  </a:ext>
                </a:extLst>
              </a:tr>
            </a:tbl>
          </a:graphicData>
        </a:graphic>
      </p:graphicFrame>
      <p:sp>
        <p:nvSpPr>
          <p:cNvPr id="6" name="スライド番号プレースホルダー 1"/>
          <p:cNvSpPr txBox="1">
            <a:spLocks/>
          </p:cNvSpPr>
          <p:nvPr/>
        </p:nvSpPr>
        <p:spPr>
          <a:xfrm>
            <a:off x="8622504" y="6327376"/>
            <a:ext cx="486000" cy="486000"/>
          </a:xfrm>
          <a:prstGeom prst="ellipse">
            <a:avLst/>
          </a:prstGeom>
          <a:solidFill>
            <a:schemeClr val="bg1"/>
          </a:solidFill>
          <a:ln w="19050">
            <a:solidFill>
              <a:srgbClr val="758085">
                <a:lumMod val="50000"/>
              </a:srgbClr>
            </a:solidFill>
          </a:ln>
          <a:effectLst>
            <a:outerShdw blurRad="50800" dist="38100" dir="5400000" algn="t" rotWithShape="0">
              <a:prstClr val="black">
                <a:alpha val="40000"/>
              </a:prstClr>
            </a:outerShdw>
          </a:effectLst>
        </p:spPr>
        <p:txBody>
          <a:bodyPr vert="horz" lIns="0" tIns="0" rIns="0" bIns="0" rtlCol="0" anchor="ctr" anchorCtr="1"/>
          <a:lstStyle>
            <a:defPPr>
              <a:defRPr lang="ja-JP"/>
            </a:defPPr>
            <a:lvl1pPr marL="0" algn="r" defTabSz="914274" rtl="0" eaLnBrk="1" latinLnBrk="0" hangingPunct="1">
              <a:defRPr kumimoji="1" sz="1600" b="1" kern="1200">
                <a:solidFill>
                  <a:schemeClr val="tx1"/>
                </a:solidFill>
                <a:latin typeface="Meiryo UI" panose="020B0604030504040204" pitchFamily="50" charset="-128"/>
                <a:ea typeface="Meiryo UI" panose="020B0604030504040204" pitchFamily="50" charset="-128"/>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a:lstStyle>
          <a:p>
            <a:fld id="{260D7C64-4B75-47CE-A9E9-B75BE436869C}" type="slidenum">
              <a:rPr lang="ja-JP" altLang="en-US" smtClean="0"/>
              <a:pPr/>
              <a:t>4</a:t>
            </a:fld>
            <a:endParaRPr lang="ja-JP" altLang="en-US"/>
          </a:p>
        </p:txBody>
      </p:sp>
    </p:spTree>
    <p:extLst>
      <p:ext uri="{BB962C8B-B14F-4D97-AF65-F5344CB8AC3E}">
        <p14:creationId xmlns:p14="http://schemas.microsoft.com/office/powerpoint/2010/main" val="2970200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当面の重点取組（新技術実装）</a:t>
            </a:r>
            <a:endParaRPr lang="ja-JP" altLang="en-US" sz="20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3">
            <a:extLst>
              <a:ext uri="{FF2B5EF4-FFF2-40B4-BE49-F238E27FC236}">
                <a16:creationId xmlns:a16="http://schemas.microsoft.com/office/drawing/2014/main" id="{2325A856-D3A7-7C19-A961-16E4A0EC540A}"/>
              </a:ext>
            </a:extLst>
          </p:cNvPr>
          <p:cNvGraphicFramePr>
            <a:graphicFrameLocks noGrp="1"/>
          </p:cNvGraphicFramePr>
          <p:nvPr/>
        </p:nvGraphicFramePr>
        <p:xfrm>
          <a:off x="131676" y="1196751"/>
          <a:ext cx="8880648" cy="5363948"/>
        </p:xfrm>
        <a:graphic>
          <a:graphicData uri="http://schemas.openxmlformats.org/drawingml/2006/table">
            <a:tbl>
              <a:tblPr firstRow="1" bandRow="1">
                <a:tableStyleId>{5C22544A-7EE6-4342-B048-85BDC9FD1C3A}</a:tableStyleId>
              </a:tblPr>
              <a:tblGrid>
                <a:gridCol w="3098444">
                  <a:extLst>
                    <a:ext uri="{9D8B030D-6E8A-4147-A177-3AD203B41FA5}">
                      <a16:colId xmlns:a16="http://schemas.microsoft.com/office/drawing/2014/main" val="346978986"/>
                    </a:ext>
                  </a:extLst>
                </a:gridCol>
                <a:gridCol w="3146698">
                  <a:extLst>
                    <a:ext uri="{9D8B030D-6E8A-4147-A177-3AD203B41FA5}">
                      <a16:colId xmlns:a16="http://schemas.microsoft.com/office/drawing/2014/main" val="1549492349"/>
                    </a:ext>
                  </a:extLst>
                </a:gridCol>
                <a:gridCol w="2635506">
                  <a:extLst>
                    <a:ext uri="{9D8B030D-6E8A-4147-A177-3AD203B41FA5}">
                      <a16:colId xmlns:a16="http://schemas.microsoft.com/office/drawing/2014/main" val="3769721844"/>
                    </a:ext>
                  </a:extLst>
                </a:gridCol>
              </a:tblGrid>
              <a:tr h="792089">
                <a:tc>
                  <a:txBody>
                    <a:bodyPr/>
                    <a:lstStyle/>
                    <a:p>
                      <a:r>
                        <a:rPr kumimoji="1" lang="ja-JP" altLang="en-US" sz="2000" dirty="0">
                          <a:latin typeface="Meiryo UI" panose="020B0604030504040204" pitchFamily="50" charset="-128"/>
                          <a:ea typeface="Meiryo UI" panose="020B0604030504040204" pitchFamily="50" charset="-128"/>
                        </a:rPr>
                        <a:t>万博までの重点取組</a:t>
                      </a:r>
                    </a:p>
                  </a:txBody>
                  <a:tcPr anchor="ctr"/>
                </a:tc>
                <a:tc>
                  <a:txBody>
                    <a:bodyPr/>
                    <a:lstStyle/>
                    <a:p>
                      <a:r>
                        <a:rPr kumimoji="1" lang="en-US" altLang="ja-JP" sz="2000" dirty="0">
                          <a:latin typeface="Meiryo UI" panose="020B0604030504040204" pitchFamily="50" charset="-128"/>
                          <a:ea typeface="Meiryo UI" panose="020B0604030504040204" pitchFamily="50" charset="-128"/>
                        </a:rPr>
                        <a:t>2025</a:t>
                      </a:r>
                      <a:r>
                        <a:rPr kumimoji="1" lang="ja-JP" altLang="en-US" sz="2000" dirty="0">
                          <a:latin typeface="Meiryo UI" panose="020B0604030504040204" pitchFamily="50" charset="-128"/>
                          <a:ea typeface="Meiryo UI" panose="020B0604030504040204" pitchFamily="50" charset="-128"/>
                        </a:rPr>
                        <a:t>年度（万博）</a:t>
                      </a:r>
                    </a:p>
                  </a:txBody>
                  <a:tcPr anchor="ctr"/>
                </a:tc>
                <a:tc>
                  <a:txBody>
                    <a:bodyPr/>
                    <a:lstStyle/>
                    <a:p>
                      <a:r>
                        <a:rPr kumimoji="1" lang="ja-JP" altLang="en-US" sz="2000" dirty="0">
                          <a:latin typeface="Meiryo UI" panose="020B0604030504040204" pitchFamily="50" charset="-128"/>
                          <a:ea typeface="Meiryo UI" panose="020B0604030504040204" pitchFamily="50" charset="-128"/>
                        </a:rPr>
                        <a:t>万博後のレガシー</a:t>
                      </a:r>
                    </a:p>
                  </a:txBody>
                  <a:tcPr anchor="ctr"/>
                </a:tc>
                <a:extLst>
                  <a:ext uri="{0D108BD9-81ED-4DB2-BD59-A6C34878D82A}">
                    <a16:rowId xmlns:a16="http://schemas.microsoft.com/office/drawing/2014/main" val="3079561066"/>
                  </a:ext>
                </a:extLst>
              </a:tr>
              <a:tr h="457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rPr>
                        <a:t>CN</a:t>
                      </a:r>
                      <a:r>
                        <a:rPr kumimoji="1" lang="ja-JP" altLang="en-US" sz="1400" b="0" dirty="0">
                          <a:solidFill>
                            <a:schemeClr val="tx1"/>
                          </a:solidFill>
                          <a:latin typeface="Meiryo UI" panose="020B0604030504040204" pitchFamily="50" charset="-128"/>
                          <a:ea typeface="Meiryo UI" panose="020B0604030504040204" pitchFamily="50" charset="-128"/>
                        </a:rPr>
                        <a:t>技術開発・実証事業補助金等により最先端技術の技術開発実証を支援</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水素・再生可能エネルギー・リサイクル・省エネルギー・</a:t>
                      </a:r>
                      <a:r>
                        <a:rPr kumimoji="1" lang="en-US" altLang="ja-JP" sz="1400" b="1" dirty="0">
                          <a:solidFill>
                            <a:schemeClr val="tx1"/>
                          </a:solidFill>
                          <a:latin typeface="Meiryo UI" panose="020B0604030504040204" pitchFamily="50" charset="-128"/>
                          <a:ea typeface="Meiryo UI" panose="020B0604030504040204" pitchFamily="50" charset="-128"/>
                        </a:rPr>
                        <a:t>CO</a:t>
                      </a:r>
                      <a:r>
                        <a:rPr kumimoji="1" lang="en-US" altLang="ja-JP" sz="1100" b="1" baseline="-25000" dirty="0">
                          <a:solidFill>
                            <a:schemeClr val="tx1"/>
                          </a:solidFill>
                          <a:latin typeface="Meiryo UI" panose="020B0604030504040204" pitchFamily="50" charset="-128"/>
                          <a:ea typeface="Meiryo UI" panose="020B0604030504040204" pitchFamily="50" charset="-128"/>
                        </a:rPr>
                        <a:t>2</a:t>
                      </a:r>
                      <a:r>
                        <a:rPr kumimoji="1" lang="ja-JP" altLang="en-US" sz="1400" b="1" dirty="0">
                          <a:solidFill>
                            <a:schemeClr val="tx1"/>
                          </a:solidFill>
                          <a:latin typeface="Meiryo UI" panose="020B0604030504040204" pitchFamily="50" charset="-128"/>
                          <a:ea typeface="Meiryo UI" panose="020B0604030504040204" pitchFamily="50" charset="-128"/>
                        </a:rPr>
                        <a:t>回収等の</a:t>
                      </a:r>
                      <a:r>
                        <a:rPr kumimoji="1" lang="en-US" altLang="ja-JP" sz="1400" b="1" dirty="0">
                          <a:solidFill>
                            <a:schemeClr val="tx1"/>
                          </a:solidFill>
                          <a:latin typeface="Meiryo UI" panose="020B0604030504040204" pitchFamily="50" charset="-128"/>
                          <a:ea typeface="Meiryo UI" panose="020B0604030504040204" pitchFamily="50" charset="-128"/>
                        </a:rPr>
                        <a:t>12</a:t>
                      </a:r>
                      <a:r>
                        <a:rPr kumimoji="1" lang="ja-JP" altLang="en-US" sz="1400" b="1" dirty="0">
                          <a:solidFill>
                            <a:schemeClr val="tx1"/>
                          </a:solidFill>
                          <a:latin typeface="Meiryo UI" panose="020B0604030504040204" pitchFamily="50" charset="-128"/>
                          <a:ea typeface="Meiryo UI" panose="020B0604030504040204" pitchFamily="50" charset="-128"/>
                        </a:rPr>
                        <a:t>件の取組みを支援</a:t>
                      </a:r>
                      <a:br>
                        <a:rPr kumimoji="1" lang="en-US" altLang="ja-JP" sz="1400" b="1" dirty="0">
                          <a:solidFill>
                            <a:schemeClr val="tx1"/>
                          </a:solidFill>
                          <a:latin typeface="Meiryo UI" panose="020B0604030504040204" pitchFamily="50" charset="-128"/>
                          <a:ea typeface="Meiryo UI" panose="020B0604030504040204" pitchFamily="50" charset="-128"/>
                        </a:rPr>
                      </a:b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・環境エネルギー先進技術</a:t>
                      </a:r>
                      <a:r>
                        <a:rPr kumimoji="1" lang="ja-JP" altLang="en-US" sz="1400" b="1" dirty="0">
                          <a:solidFill>
                            <a:schemeClr val="tx1"/>
                          </a:solidFill>
                          <a:latin typeface="Meiryo UI" panose="020B0604030504040204" pitchFamily="50" charset="-128"/>
                          <a:ea typeface="Meiryo UI" panose="020B0604030504040204" pitchFamily="50" charset="-128"/>
                        </a:rPr>
                        <a:t>導入</a:t>
                      </a:r>
                      <a:r>
                        <a:rPr kumimoji="1" lang="ja-JP" altLang="en-US" sz="1400" b="0" dirty="0">
                          <a:solidFill>
                            <a:schemeClr val="tx1"/>
                          </a:solidFill>
                          <a:latin typeface="Meiryo UI" panose="020B0604030504040204" pitchFamily="50" charset="-128"/>
                          <a:ea typeface="Meiryo UI" panose="020B0604030504040204" pitchFamily="50" charset="-128"/>
                        </a:rPr>
                        <a:t>モデル</a:t>
                      </a:r>
                      <a:r>
                        <a:rPr kumimoji="1" lang="ja-JP" altLang="en-US" sz="1400" b="1" dirty="0">
                          <a:solidFill>
                            <a:schemeClr val="tx1"/>
                          </a:solidFill>
                          <a:latin typeface="Meiryo UI" panose="020B0604030504040204" pitchFamily="50" charset="-128"/>
                          <a:ea typeface="Meiryo UI" panose="020B0604030504040204" pitchFamily="50" charset="-128"/>
                        </a:rPr>
                        <a:t>事業</a:t>
                      </a:r>
                      <a:r>
                        <a:rPr kumimoji="1" lang="ja-JP" altLang="en-US" sz="1400" b="0" dirty="0">
                          <a:solidFill>
                            <a:schemeClr val="tx1"/>
                          </a:solidFill>
                          <a:latin typeface="Meiryo UI" panose="020B0604030504040204" pitchFamily="50" charset="-128"/>
                          <a:ea typeface="Meiryo UI" panose="020B0604030504040204" pitchFamily="50" charset="-128"/>
                        </a:rPr>
                        <a:t>、万博発信コンテンツの作成等</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CO</a:t>
                      </a:r>
                      <a:r>
                        <a:rPr kumimoji="1" lang="en-US" altLang="ja-JP" sz="1100" b="1" baseline="-25000" dirty="0">
                          <a:solidFill>
                            <a:schemeClr val="tx1"/>
                          </a:solidFill>
                          <a:latin typeface="Meiryo UI" panose="020B0604030504040204" pitchFamily="50" charset="-128"/>
                          <a:ea typeface="Meiryo UI" panose="020B0604030504040204" pitchFamily="50" charset="-128"/>
                        </a:rPr>
                        <a:t>2</a:t>
                      </a:r>
                      <a:r>
                        <a:rPr kumimoji="1" lang="ja-JP" altLang="en-US" sz="1400" b="1" dirty="0">
                          <a:solidFill>
                            <a:schemeClr val="tx1"/>
                          </a:solidFill>
                          <a:latin typeface="Meiryo UI" panose="020B0604030504040204" pitchFamily="50" charset="-128"/>
                          <a:ea typeface="Meiryo UI" panose="020B0604030504040204" pitchFamily="50" charset="-128"/>
                        </a:rPr>
                        <a:t>削減効果等の発信による府域での普及啓発</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・万博会場内外において活用・デモ・体験の場を展開し、府域をショーケース化</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最先端技術の情報を万博関連イベント等で発信</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CN</a:t>
                      </a:r>
                      <a:r>
                        <a:rPr kumimoji="1" lang="ja-JP" altLang="en-US" sz="1400" b="1" dirty="0">
                          <a:solidFill>
                            <a:schemeClr val="tx1"/>
                          </a:solidFill>
                          <a:latin typeface="Meiryo UI" panose="020B0604030504040204" pitchFamily="50" charset="-128"/>
                          <a:ea typeface="Meiryo UI" panose="020B0604030504040204" pitchFamily="50" charset="-128"/>
                        </a:rPr>
                        <a:t>技術実装の機運を高め、企業の技術開発・関連分野の参入促進</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800" dirty="0">
                        <a:latin typeface="Meiryo UI" panose="020B0604030504040204" pitchFamily="50" charset="-128"/>
                        <a:ea typeface="Meiryo UI" panose="020B0604030504040204" pitchFamily="50" charset="-128"/>
                      </a:endParaRPr>
                    </a:p>
                    <a:p>
                      <a:pPr marL="72000" indent="-72000"/>
                      <a:r>
                        <a:rPr kumimoji="1" lang="ja-JP" altLang="en-US" sz="1400" dirty="0">
                          <a:latin typeface="Meiryo UI" panose="020B0604030504040204" pitchFamily="50" charset="-128"/>
                          <a:ea typeface="Meiryo UI" panose="020B0604030504040204" pitchFamily="50" charset="-128"/>
                        </a:rPr>
                        <a:t>・万博で活用・披露した</a:t>
                      </a:r>
                      <a:r>
                        <a:rPr kumimoji="1" lang="en-US" altLang="ja-JP" sz="1400" dirty="0">
                          <a:latin typeface="Meiryo UI" panose="020B0604030504040204" pitchFamily="50" charset="-128"/>
                          <a:ea typeface="Meiryo UI" panose="020B0604030504040204" pitchFamily="50" charset="-128"/>
                        </a:rPr>
                        <a:t>CN</a:t>
                      </a:r>
                      <a:r>
                        <a:rPr kumimoji="1" lang="ja-JP" altLang="en-US" sz="1400" dirty="0">
                          <a:latin typeface="Meiryo UI" panose="020B0604030504040204" pitchFamily="50" charset="-128"/>
                          <a:ea typeface="Meiryo UI" panose="020B0604030504040204" pitchFamily="50" charset="-128"/>
                        </a:rPr>
                        <a:t>技術の</a:t>
                      </a:r>
                      <a:r>
                        <a:rPr kumimoji="1" lang="ja-JP" altLang="en-US" sz="1400" dirty="0">
                          <a:solidFill>
                            <a:schemeClr val="tx1"/>
                          </a:solidFill>
                          <a:latin typeface="Meiryo UI" panose="020B0604030504040204" pitchFamily="50" charset="-128"/>
                          <a:ea typeface="Meiryo UI" panose="020B0604030504040204" pitchFamily="50" charset="-128"/>
                        </a:rPr>
                        <a:t>地域実装・ビジネス化が進展</a:t>
                      </a:r>
                      <a:endParaRPr kumimoji="1" lang="ja-JP" altLang="en-US" sz="1400" dirty="0">
                        <a:latin typeface="Meiryo UI" panose="020B0604030504040204" pitchFamily="50" charset="-128"/>
                        <a:ea typeface="Meiryo UI" panose="020B0604030504040204" pitchFamily="50" charset="-128"/>
                      </a:endParaRPr>
                    </a:p>
                    <a:p>
                      <a:pPr marL="72000" indent="-72000"/>
                      <a:r>
                        <a:rPr kumimoji="1" lang="ja-JP" altLang="en-US" sz="1400" dirty="0">
                          <a:latin typeface="Meiryo UI" panose="020B0604030504040204" pitchFamily="50" charset="-128"/>
                          <a:ea typeface="Meiryo UI" panose="020B0604030504040204" pitchFamily="50" charset="-128"/>
                        </a:rPr>
                        <a:t>・次世代技術の実用化に向けた研究開発が進展</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CN</a:t>
                      </a:r>
                      <a:r>
                        <a:rPr kumimoji="1" lang="ja-JP" altLang="en-US" sz="1400" b="1" dirty="0">
                          <a:solidFill>
                            <a:schemeClr val="tx1"/>
                          </a:solidFill>
                          <a:latin typeface="Meiryo UI" panose="020B0604030504040204" pitchFamily="50" charset="-128"/>
                          <a:ea typeface="Meiryo UI" panose="020B0604030504040204" pitchFamily="50" charset="-128"/>
                        </a:rPr>
                        <a:t>技術の社会実装、次世代グリーンビジネスの拡大</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72000" indent="-72000"/>
                      <a:endParaRPr kumimoji="1" lang="ja-JP" altLang="en-US" sz="1200" dirty="0">
                        <a:latin typeface="Meiryo UI" panose="020B0604030504040204" pitchFamily="50" charset="-128"/>
                        <a:ea typeface="Meiryo UI" panose="020B0604030504040204" pitchFamily="50" charset="-128"/>
                      </a:endParaRPr>
                    </a:p>
                    <a:p>
                      <a:pPr marL="72000" indent="-72000"/>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6295894"/>
                  </a:ext>
                </a:extLst>
              </a:tr>
            </a:tbl>
          </a:graphicData>
        </a:graphic>
      </p:graphicFrame>
      <p:sp>
        <p:nvSpPr>
          <p:cNvPr id="9" name="テキスト ボックス 8">
            <a:extLst>
              <a:ext uri="{FF2B5EF4-FFF2-40B4-BE49-F238E27FC236}">
                <a16:creationId xmlns:a16="http://schemas.microsoft.com/office/drawing/2014/main" id="{C7FF78F5-DE2D-6611-7583-82C38A0BCFD4}"/>
              </a:ext>
            </a:extLst>
          </p:cNvPr>
          <p:cNvSpPr txBox="1"/>
          <p:nvPr/>
        </p:nvSpPr>
        <p:spPr>
          <a:xfrm>
            <a:off x="51062" y="692696"/>
            <a:ext cx="8961262" cy="523220"/>
          </a:xfrm>
          <a:prstGeom prst="rect">
            <a:avLst/>
          </a:prstGeom>
          <a:noFill/>
        </p:spPr>
        <p:txBody>
          <a:bodyPr wrap="square">
            <a:spAutoFit/>
          </a:bodyPr>
          <a:lstStyle/>
          <a:p>
            <a:pPr lvl="0">
              <a:defRPr/>
            </a:pPr>
            <a:r>
              <a:rPr lang="en-US" altLang="ja-JP" sz="1400" dirty="0">
                <a:latin typeface="BIZ UDPゴシック" panose="020B0400000000000000" pitchFamily="50" charset="-128"/>
                <a:ea typeface="BIZ UDPゴシック" panose="020B0400000000000000" pitchFamily="50" charset="-128"/>
              </a:rPr>
              <a:t>2050</a:t>
            </a:r>
            <a:r>
              <a:rPr lang="ja-JP" altLang="en-US" sz="1400" dirty="0">
                <a:latin typeface="BIZ UDPゴシック" panose="020B0400000000000000" pitchFamily="50" charset="-128"/>
                <a:ea typeface="BIZ UDPゴシック" panose="020B0400000000000000" pitchFamily="50" charset="-128"/>
              </a:rPr>
              <a:t>年までのカーボンニュートラル達成に向け、カーボンニュートラルに資する技術を実証・活用することにより、その後の研究開発や実用化につなげる</a:t>
            </a:r>
            <a:r>
              <a:rPr lang="ja-JP" altLang="en-US" sz="1200" dirty="0">
                <a:latin typeface="BIZ UDPゴシック" panose="020B0400000000000000" pitchFamily="50" charset="-128"/>
                <a:ea typeface="BIZ UDPゴシック" panose="020B0400000000000000" pitchFamily="50" charset="-128"/>
              </a:rPr>
              <a:t>。</a:t>
            </a:r>
            <a:endParaRPr lang="ja-JP" altLang="en-US" sz="1400" strike="sngStrike" dirty="0">
              <a:latin typeface="BIZ UDPゴシック" panose="020B0400000000000000" pitchFamily="50" charset="-128"/>
              <a:ea typeface="BIZ UDPゴシック" panose="020B0400000000000000" pitchFamily="50" charset="-128"/>
            </a:endParaRPr>
          </a:p>
        </p:txBody>
      </p:sp>
      <p:sp>
        <p:nvSpPr>
          <p:cNvPr id="6" name="ホームベース 5"/>
          <p:cNvSpPr/>
          <p:nvPr/>
        </p:nvSpPr>
        <p:spPr>
          <a:xfrm>
            <a:off x="131676" y="1988840"/>
            <a:ext cx="3072172" cy="720080"/>
          </a:xfrm>
          <a:prstGeom prst="homePlat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112713" indent="-112713"/>
            <a:r>
              <a:rPr lang="ja-JP" altLang="en-US" sz="1600" b="1" dirty="0">
                <a:latin typeface="Meiryo UI" panose="020B0604030504040204" pitchFamily="50" charset="-128"/>
                <a:ea typeface="Meiryo UI" panose="020B0604030504040204" pitchFamily="50" charset="-128"/>
              </a:rPr>
              <a:t>◎最先端技術の研究開発や　実用化に向けた実証</a:t>
            </a:r>
          </a:p>
        </p:txBody>
      </p:sp>
      <p:sp>
        <p:nvSpPr>
          <p:cNvPr id="7" name="ホームベース 6"/>
          <p:cNvSpPr/>
          <p:nvPr/>
        </p:nvSpPr>
        <p:spPr>
          <a:xfrm>
            <a:off x="3248708" y="1988840"/>
            <a:ext cx="3049145" cy="720080"/>
          </a:xfrm>
          <a:prstGeom prst="homePlat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112713" indent="-112713"/>
            <a:r>
              <a:rPr lang="ja-JP" altLang="en-US" b="1" dirty="0">
                <a:latin typeface="Meiryo UI" panose="020B0604030504040204" pitchFamily="50" charset="-128"/>
                <a:ea typeface="Meiryo UI" panose="020B0604030504040204" pitchFamily="50" charset="-128"/>
              </a:rPr>
              <a:t>◎</a:t>
            </a:r>
            <a:r>
              <a:rPr lang="ja-JP" altLang="en-US" sz="1600" b="1" spc="-150" dirty="0">
                <a:latin typeface="Meiryo UI" panose="020B0604030504040204" pitchFamily="50" charset="-128"/>
                <a:ea typeface="Meiryo UI" panose="020B0604030504040204" pitchFamily="50" charset="-128"/>
              </a:rPr>
              <a:t>万博を契機とした最先端技術の実証・活用</a:t>
            </a:r>
          </a:p>
        </p:txBody>
      </p:sp>
      <p:sp>
        <p:nvSpPr>
          <p:cNvPr id="8" name="ホームベース 7"/>
          <p:cNvSpPr/>
          <p:nvPr/>
        </p:nvSpPr>
        <p:spPr>
          <a:xfrm>
            <a:off x="6372200" y="1988840"/>
            <a:ext cx="2669611" cy="720080"/>
          </a:xfrm>
          <a:prstGeom prst="homePlat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112713" indent="-112713"/>
            <a:r>
              <a:rPr lang="ja-JP" altLang="en-US" sz="1600" b="1" dirty="0">
                <a:latin typeface="Meiryo UI" panose="020B0604030504040204" pitchFamily="50" charset="-128"/>
                <a:ea typeface="Meiryo UI" panose="020B0604030504040204" pitchFamily="50" charset="-128"/>
              </a:rPr>
              <a:t>◎万博で活用した最先端技術の研究開発・実用化</a:t>
            </a:r>
          </a:p>
        </p:txBody>
      </p:sp>
      <p:grpSp>
        <p:nvGrpSpPr>
          <p:cNvPr id="13" name="グループ化 12"/>
          <p:cNvGrpSpPr/>
          <p:nvPr/>
        </p:nvGrpSpPr>
        <p:grpSpPr>
          <a:xfrm>
            <a:off x="576286" y="5070250"/>
            <a:ext cx="1956866" cy="1450655"/>
            <a:chOff x="4883946" y="5135854"/>
            <a:chExt cx="1353059" cy="869894"/>
          </a:xfrm>
        </p:grpSpPr>
        <p:sp>
          <p:nvSpPr>
            <p:cNvPr id="14" name="テキスト ボックス 13">
              <a:extLst>
                <a:ext uri="{FF2B5EF4-FFF2-40B4-BE49-F238E27FC236}">
                  <a16:creationId xmlns:a16="http://schemas.microsoft.com/office/drawing/2014/main" id="{4B540E6E-594E-47B9-9E8F-4484B1258F13}"/>
                </a:ext>
              </a:extLst>
            </p:cNvPr>
            <p:cNvSpPr txBox="1"/>
            <p:nvPr/>
          </p:nvSpPr>
          <p:spPr>
            <a:xfrm>
              <a:off x="5128429" y="5876333"/>
              <a:ext cx="1095979" cy="129415"/>
            </a:xfrm>
            <a:prstGeom prst="rect">
              <a:avLst/>
            </a:prstGeom>
            <a:noFill/>
          </p:spPr>
          <p:txBody>
            <a:bodyPr wrap="square" lIns="0" tIns="0" rIns="0" bIns="0" rtlCol="0" anchor="ctr" anchorCtr="0">
              <a:noAutofit/>
            </a:bodyPr>
            <a:lstStyle/>
            <a:p>
              <a:pPr defTabSz="414726">
                <a:defRPr/>
              </a:pPr>
              <a:r>
                <a:rPr kumimoji="0" lang="ja-JP" altLang="en-US" sz="11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▲次世代型太陽電池</a:t>
              </a:r>
            </a:p>
          </p:txBody>
        </p:sp>
        <p:pic>
          <p:nvPicPr>
            <p:cNvPr id="15" name="図 14"/>
            <p:cNvPicPr>
              <a:picLocks noChangeAspect="1"/>
            </p:cNvPicPr>
            <p:nvPr/>
          </p:nvPicPr>
          <p:blipFill>
            <a:blip r:embed="rId3"/>
            <a:stretch>
              <a:fillRect/>
            </a:stretch>
          </p:blipFill>
          <p:spPr>
            <a:xfrm>
              <a:off x="4883946" y="5135854"/>
              <a:ext cx="1353059" cy="726602"/>
            </a:xfrm>
            <a:prstGeom prst="rect">
              <a:avLst/>
            </a:prstGeom>
          </p:spPr>
        </p:pic>
      </p:grpSp>
      <p:pic>
        <p:nvPicPr>
          <p:cNvPr id="16" name="図 15"/>
          <p:cNvPicPr>
            <a:picLocks noChangeAspect="1"/>
          </p:cNvPicPr>
          <p:nvPr/>
        </p:nvPicPr>
        <p:blipFill>
          <a:blip r:embed="rId4"/>
          <a:stretch>
            <a:fillRect/>
          </a:stretch>
        </p:blipFill>
        <p:spPr>
          <a:xfrm>
            <a:off x="6917712" y="5009194"/>
            <a:ext cx="1436470" cy="1146274"/>
          </a:xfrm>
          <a:prstGeom prst="rect">
            <a:avLst/>
          </a:prstGeom>
        </p:spPr>
      </p:pic>
      <p:sp>
        <p:nvSpPr>
          <p:cNvPr id="17" name="テキスト ボックス 16">
            <a:extLst>
              <a:ext uri="{FF2B5EF4-FFF2-40B4-BE49-F238E27FC236}">
                <a16:creationId xmlns:a16="http://schemas.microsoft.com/office/drawing/2014/main" id="{CB9FAD70-FAB6-467A-9680-A6234F35643D}"/>
              </a:ext>
            </a:extLst>
          </p:cNvPr>
          <p:cNvSpPr txBox="1"/>
          <p:nvPr/>
        </p:nvSpPr>
        <p:spPr>
          <a:xfrm>
            <a:off x="6912470" y="6229070"/>
            <a:ext cx="1306932" cy="52878"/>
          </a:xfrm>
          <a:prstGeom prst="rect">
            <a:avLst/>
          </a:prstGeom>
          <a:noFill/>
        </p:spPr>
        <p:txBody>
          <a:bodyPr wrap="square" lIns="0" tIns="0" rIns="0" bIns="0" rtlCol="0" anchor="ctr" anchorCtr="0">
            <a:noAutofit/>
          </a:bodyPr>
          <a:lstStyle/>
          <a:p>
            <a:pPr defTabSz="414726">
              <a:defRPr/>
            </a:pPr>
            <a:r>
              <a:rPr kumimoji="0" lang="ja-JP" altLang="en-US" sz="11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▲全固体電池</a:t>
            </a:r>
          </a:p>
        </p:txBody>
      </p:sp>
      <p:pic>
        <p:nvPicPr>
          <p:cNvPr id="34" name="図 33"/>
          <p:cNvPicPr>
            <a:picLocks noChangeAspect="1"/>
          </p:cNvPicPr>
          <p:nvPr/>
        </p:nvPicPr>
        <p:blipFill>
          <a:blip r:embed="rId5">
            <a:extLst>
              <a:ext uri="{BEBA8EAE-BF5A-486C-A8C5-ECC9F3942E4B}">
                <a14:imgProps xmlns:a14="http://schemas.microsoft.com/office/drawing/2010/main">
                  <a14:imgLayer r:embed="rId6">
                    <a14:imgEffect>
                      <a14:backgroundRemoval t="0" b="100000" l="0" r="100000"/>
                    </a14:imgEffect>
                    <a14:imgEffect>
                      <a14:sharpenSoften amount="-50000"/>
                    </a14:imgEffect>
                    <a14:imgEffect>
                      <a14:brightnessContrast bright="40000"/>
                    </a14:imgEffect>
                  </a14:imgLayer>
                </a14:imgProps>
              </a:ext>
            </a:extLst>
          </a:blip>
          <a:stretch>
            <a:fillRect/>
          </a:stretch>
        </p:blipFill>
        <p:spPr>
          <a:xfrm>
            <a:off x="4028730" y="4293096"/>
            <a:ext cx="1260095" cy="1935974"/>
          </a:xfrm>
          <a:prstGeom prst="rect">
            <a:avLst/>
          </a:prstGeom>
        </p:spPr>
      </p:pic>
      <p:pic>
        <p:nvPicPr>
          <p:cNvPr id="41" name="図 40"/>
          <p:cNvPicPr>
            <a:picLocks noChangeAspect="1"/>
          </p:cNvPicPr>
          <p:nvPr/>
        </p:nvPicPr>
        <p:blipFill>
          <a:blip r:embed="rId7"/>
          <a:stretch>
            <a:fillRect/>
          </a:stretch>
        </p:blipFill>
        <p:spPr>
          <a:xfrm>
            <a:off x="5023038" y="5646860"/>
            <a:ext cx="399096" cy="403481"/>
          </a:xfrm>
          <a:prstGeom prst="rect">
            <a:avLst/>
          </a:prstGeom>
        </p:spPr>
      </p:pic>
      <p:sp>
        <p:nvSpPr>
          <p:cNvPr id="42" name="テキスト ボックス 41">
            <a:extLst>
              <a:ext uri="{FF2B5EF4-FFF2-40B4-BE49-F238E27FC236}">
                <a16:creationId xmlns:a16="http://schemas.microsoft.com/office/drawing/2014/main" id="{1F9B8570-4DAD-445F-B6A4-5FFA42F6F91C}"/>
              </a:ext>
            </a:extLst>
          </p:cNvPr>
          <p:cNvSpPr txBox="1"/>
          <p:nvPr/>
        </p:nvSpPr>
        <p:spPr>
          <a:xfrm>
            <a:off x="4888303" y="5379704"/>
            <a:ext cx="801044" cy="33855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プラスチック</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リサイクル</a:t>
            </a:r>
            <a:endParaRPr kumimoji="1" lang="en-US" altLang="ja-JP" sz="800" dirty="0">
              <a:latin typeface="Meiryo UI" panose="020B0604030504040204" pitchFamily="50" charset="-128"/>
              <a:ea typeface="Meiryo UI" panose="020B0604030504040204" pitchFamily="50" charset="-128"/>
            </a:endParaRPr>
          </a:p>
        </p:txBody>
      </p:sp>
      <p:pic>
        <p:nvPicPr>
          <p:cNvPr id="44" name="図 43"/>
          <p:cNvPicPr>
            <a:picLocks noChangeAspect="1"/>
          </p:cNvPicPr>
          <p:nvPr/>
        </p:nvPicPr>
        <p:blipFill>
          <a:blip r:embed="rId8"/>
          <a:stretch>
            <a:fillRect/>
          </a:stretch>
        </p:blipFill>
        <p:spPr>
          <a:xfrm>
            <a:off x="4142471" y="5479313"/>
            <a:ext cx="495792" cy="334121"/>
          </a:xfrm>
          <a:prstGeom prst="rect">
            <a:avLst/>
          </a:prstGeom>
        </p:spPr>
      </p:pic>
      <p:sp>
        <p:nvSpPr>
          <p:cNvPr id="51" name="テキスト ボックス 50">
            <a:extLst>
              <a:ext uri="{FF2B5EF4-FFF2-40B4-BE49-F238E27FC236}">
                <a16:creationId xmlns:a16="http://schemas.microsoft.com/office/drawing/2014/main" id="{1F9B8570-4DAD-445F-B6A4-5FFA42F6F91C}"/>
              </a:ext>
            </a:extLst>
          </p:cNvPr>
          <p:cNvSpPr txBox="1"/>
          <p:nvPr/>
        </p:nvSpPr>
        <p:spPr>
          <a:xfrm>
            <a:off x="3904130" y="5813434"/>
            <a:ext cx="898099"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放射冷却素材</a:t>
            </a:r>
            <a:endParaRPr kumimoji="1" lang="en-US" altLang="ja-JP" sz="800" dirty="0">
              <a:latin typeface="Meiryo UI" panose="020B0604030504040204" pitchFamily="50" charset="-128"/>
              <a:ea typeface="Meiryo UI" panose="020B0604030504040204" pitchFamily="50" charset="-128"/>
            </a:endParaRPr>
          </a:p>
        </p:txBody>
      </p:sp>
      <p:pic>
        <p:nvPicPr>
          <p:cNvPr id="53" name="図 52">
            <a:extLst>
              <a:ext uri="{FF2B5EF4-FFF2-40B4-BE49-F238E27FC236}">
                <a16:creationId xmlns:a16="http://schemas.microsoft.com/office/drawing/2014/main" id="{0064CC5A-E13D-4F1D-A77F-30FEE5709595}"/>
              </a:ext>
            </a:extLst>
          </p:cNvPr>
          <p:cNvPicPr>
            <a:picLocks noChangeAspect="1"/>
          </p:cNvPicPr>
          <p:nvPr/>
        </p:nvPicPr>
        <p:blipFill>
          <a:blip r:embed="rId9"/>
          <a:stretch>
            <a:fillRect/>
          </a:stretch>
        </p:blipFill>
        <p:spPr>
          <a:xfrm>
            <a:off x="5266157" y="4842480"/>
            <a:ext cx="524386" cy="300271"/>
          </a:xfrm>
          <a:prstGeom prst="rect">
            <a:avLst/>
          </a:prstGeom>
        </p:spPr>
      </p:pic>
      <p:sp>
        <p:nvSpPr>
          <p:cNvPr id="55" name="テキスト ボックス 54">
            <a:extLst>
              <a:ext uri="{FF2B5EF4-FFF2-40B4-BE49-F238E27FC236}">
                <a16:creationId xmlns:a16="http://schemas.microsoft.com/office/drawing/2014/main" id="{1F9B8570-4DAD-445F-B6A4-5FFA42F6F91C}"/>
              </a:ext>
            </a:extLst>
          </p:cNvPr>
          <p:cNvSpPr txBox="1"/>
          <p:nvPr/>
        </p:nvSpPr>
        <p:spPr>
          <a:xfrm>
            <a:off x="5167424" y="5098406"/>
            <a:ext cx="772728" cy="215444"/>
          </a:xfrm>
          <a:prstGeom prst="rect">
            <a:avLst/>
          </a:prstGeom>
          <a:noFill/>
        </p:spPr>
        <p:txBody>
          <a:bodyPr wrap="square" rtlCol="0">
            <a:spAutoFit/>
          </a:bodyPr>
          <a:lstStyle/>
          <a:p>
            <a:pPr algn="ctr"/>
            <a:r>
              <a:rPr lang="en-US" altLang="ja-JP" sz="800" dirty="0">
                <a:latin typeface="Meiryo UI" panose="020B0604030504040204" pitchFamily="50" charset="-128"/>
                <a:ea typeface="Meiryo UI" panose="020B0604030504040204" pitchFamily="50" charset="-128"/>
              </a:rPr>
              <a:t>FC</a:t>
            </a:r>
            <a:r>
              <a:rPr lang="ja-JP" altLang="en-US" sz="800" dirty="0">
                <a:latin typeface="Meiryo UI" panose="020B0604030504040204" pitchFamily="50" charset="-128"/>
                <a:ea typeface="Meiryo UI" panose="020B0604030504040204" pitchFamily="50" charset="-128"/>
              </a:rPr>
              <a:t>モビリティ</a:t>
            </a:r>
            <a:endParaRPr kumimoji="1" lang="en-US" altLang="ja-JP" sz="800" dirty="0">
              <a:latin typeface="Meiryo UI" panose="020B0604030504040204" pitchFamily="50" charset="-128"/>
              <a:ea typeface="Meiryo UI" panose="020B0604030504040204" pitchFamily="50" charset="-128"/>
            </a:endParaRPr>
          </a:p>
        </p:txBody>
      </p:sp>
      <p:pic>
        <p:nvPicPr>
          <p:cNvPr id="57" name="図 56">
            <a:extLst>
              <a:ext uri="{FF2B5EF4-FFF2-40B4-BE49-F238E27FC236}">
                <a16:creationId xmlns:a16="http://schemas.microsoft.com/office/drawing/2014/main" id="{3FA4A64C-B9CF-49CA-8141-F8470F528277}"/>
              </a:ext>
            </a:extLst>
          </p:cNvPr>
          <p:cNvPicPr>
            <a:picLocks noChangeAspect="1"/>
          </p:cNvPicPr>
          <p:nvPr/>
        </p:nvPicPr>
        <p:blipFill>
          <a:blip r:embed="rId10">
            <a:extLst>
              <a:ext uri="{BEBA8EAE-BF5A-486C-A8C5-ECC9F3942E4B}">
                <a14:imgProps xmlns:a14="http://schemas.microsoft.com/office/drawing/2010/main">
                  <a14:imgLayer r:embed="rId11">
                    <a14:imgEffect>
                      <a14:backgroundRemoval t="0" b="100000" l="0" r="100000">
                        <a14:foregroundMark x1="26374" y1="27368" x2="26374" y2="27368"/>
                        <a14:foregroundMark x1="29670" y1="12632" x2="29670" y2="12632"/>
                        <a14:foregroundMark x1="43956" y1="16842" x2="43956" y2="16842"/>
                        <a14:foregroundMark x1="15385" y1="18947" x2="15385" y2="18947"/>
                        <a14:foregroundMark x1="9890" y1="31579" x2="9890" y2="31579"/>
                        <a14:foregroundMark x1="16484" y1="45263" x2="16484" y2="45263"/>
                      </a14:backgroundRemoval>
                    </a14:imgEffect>
                  </a14:imgLayer>
                </a14:imgProps>
              </a:ext>
            </a:extLst>
          </a:blip>
          <a:stretch>
            <a:fillRect/>
          </a:stretch>
        </p:blipFill>
        <p:spPr>
          <a:xfrm>
            <a:off x="4046935" y="4761830"/>
            <a:ext cx="477963" cy="498972"/>
          </a:xfrm>
          <a:prstGeom prst="rect">
            <a:avLst/>
          </a:prstGeom>
        </p:spPr>
      </p:pic>
      <p:sp>
        <p:nvSpPr>
          <p:cNvPr id="61" name="右矢印 60"/>
          <p:cNvSpPr/>
          <p:nvPr/>
        </p:nvSpPr>
        <p:spPr>
          <a:xfrm rot="10800000" flipH="1">
            <a:off x="5169625" y="4987758"/>
            <a:ext cx="63564" cy="125560"/>
          </a:xfrm>
          <a:prstGeom prst="rightArrow">
            <a:avLst>
              <a:gd name="adj1" fmla="val 42169"/>
              <a:gd name="adj2" fmla="val 50000"/>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2" name="右矢印 61"/>
          <p:cNvSpPr/>
          <p:nvPr/>
        </p:nvSpPr>
        <p:spPr>
          <a:xfrm rot="10800000" flipH="1">
            <a:off x="4505168" y="4972374"/>
            <a:ext cx="63564" cy="125560"/>
          </a:xfrm>
          <a:prstGeom prst="rightArrow">
            <a:avLst>
              <a:gd name="adj1" fmla="val 42169"/>
              <a:gd name="adj2" fmla="val 50000"/>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4" name="テキスト ボックス 63">
            <a:extLst>
              <a:ext uri="{FF2B5EF4-FFF2-40B4-BE49-F238E27FC236}">
                <a16:creationId xmlns:a16="http://schemas.microsoft.com/office/drawing/2014/main" id="{DA580F72-EEC0-43BD-BC2B-2D8FE0104319}"/>
              </a:ext>
            </a:extLst>
          </p:cNvPr>
          <p:cNvSpPr txBox="1"/>
          <p:nvPr/>
        </p:nvSpPr>
        <p:spPr>
          <a:xfrm>
            <a:off x="3934318" y="6207147"/>
            <a:ext cx="1755029" cy="203343"/>
          </a:xfrm>
          <a:prstGeom prst="rect">
            <a:avLst/>
          </a:prstGeom>
          <a:solidFill>
            <a:schemeClr val="bg1"/>
          </a:solidFill>
          <a:ln>
            <a:solidFill>
              <a:schemeClr val="tx1"/>
            </a:solidFill>
            <a:prstDash val="sysDot"/>
          </a:ln>
        </p:spPr>
        <p:txBody>
          <a:bodyPr wrap="square" lIns="36000" rIns="0" rtlCol="0">
            <a:noAutofit/>
          </a:bodyPr>
          <a:lstStyle/>
          <a:p>
            <a:pPr algn="ctr"/>
            <a:r>
              <a:rPr kumimoji="1" lang="en-US" altLang="ja-JP" sz="900" b="1" dirty="0">
                <a:latin typeface="Meiryo UI" panose="020B0604030504040204" pitchFamily="50" charset="-128"/>
                <a:ea typeface="Meiryo UI" panose="020B0604030504040204" pitchFamily="50" charset="-128"/>
              </a:rPr>
              <a:t>CN</a:t>
            </a:r>
            <a:r>
              <a:rPr kumimoji="1" lang="ja-JP" altLang="en-US" sz="900" b="1" dirty="0">
                <a:latin typeface="Meiryo UI" panose="020B0604030504040204" pitchFamily="50" charset="-128"/>
                <a:ea typeface="Meiryo UI" panose="020B0604030504040204" pitchFamily="50" charset="-128"/>
              </a:rPr>
              <a:t>技術の</a:t>
            </a:r>
            <a:r>
              <a:rPr lang="ja-JP" altLang="en-US" sz="900" b="1" dirty="0">
                <a:latin typeface="Meiryo UI" panose="020B0604030504040204" pitchFamily="50" charset="-128"/>
                <a:ea typeface="Meiryo UI" panose="020B0604030504040204" pitchFamily="50" charset="-128"/>
              </a:rPr>
              <a:t>ショーケース化</a:t>
            </a:r>
            <a:r>
              <a:rPr kumimoji="1" lang="ja-JP" altLang="en-US" sz="900" b="1" dirty="0">
                <a:latin typeface="Meiryo UI" panose="020B0604030504040204" pitchFamily="50" charset="-128"/>
                <a:ea typeface="Meiryo UI" panose="020B0604030504040204" pitchFamily="50" charset="-128"/>
              </a:rPr>
              <a:t>のイメージ</a:t>
            </a:r>
            <a:endParaRPr kumimoji="1" lang="en-US" altLang="ja-JP" sz="900" b="1" dirty="0">
              <a:latin typeface="Meiryo UI" panose="020B0604030504040204" pitchFamily="50" charset="-128"/>
              <a:ea typeface="Meiryo UI" panose="020B0604030504040204" pitchFamily="50" charset="-128"/>
            </a:endParaRPr>
          </a:p>
        </p:txBody>
      </p:sp>
      <p:pic>
        <p:nvPicPr>
          <p:cNvPr id="32" name="図 31">
            <a:extLst>
              <a:ext uri="{FF2B5EF4-FFF2-40B4-BE49-F238E27FC236}">
                <a16:creationId xmlns:a16="http://schemas.microsoft.com/office/drawing/2014/main" id="{8BD95716-90C9-4ACB-AE81-9B868C4F9E32}"/>
              </a:ext>
            </a:extLst>
          </p:cNvPr>
          <p:cNvPicPr>
            <a:picLocks noChangeAspect="1"/>
          </p:cNvPicPr>
          <p:nvPr/>
        </p:nvPicPr>
        <p:blipFill>
          <a:blip r:embed="rId12"/>
          <a:stretch>
            <a:fillRect/>
          </a:stretch>
        </p:blipFill>
        <p:spPr>
          <a:xfrm>
            <a:off x="4668657" y="4933137"/>
            <a:ext cx="418153" cy="239224"/>
          </a:xfrm>
          <a:prstGeom prst="rect">
            <a:avLst/>
          </a:prstGeom>
        </p:spPr>
      </p:pic>
      <p:sp>
        <p:nvSpPr>
          <p:cNvPr id="25" name="スライド番号プレースホルダー 1"/>
          <p:cNvSpPr txBox="1">
            <a:spLocks/>
          </p:cNvSpPr>
          <p:nvPr/>
        </p:nvSpPr>
        <p:spPr>
          <a:xfrm>
            <a:off x="8621395" y="6327376"/>
            <a:ext cx="486000" cy="486000"/>
          </a:xfrm>
          <a:prstGeom prst="ellipse">
            <a:avLst/>
          </a:prstGeom>
          <a:solidFill>
            <a:schemeClr val="bg1"/>
          </a:solidFill>
          <a:ln w="19050">
            <a:solidFill>
              <a:srgbClr val="758085">
                <a:lumMod val="50000"/>
              </a:srgbClr>
            </a:solidFill>
          </a:ln>
          <a:effectLst>
            <a:outerShdw blurRad="50800" dist="38100" dir="5400000" algn="t" rotWithShape="0">
              <a:prstClr val="black">
                <a:alpha val="40000"/>
              </a:prstClr>
            </a:outerShdw>
          </a:effectLst>
        </p:spPr>
        <p:txBody>
          <a:bodyPr vert="horz" lIns="0" tIns="0" rIns="0" bIns="0" rtlCol="0" anchor="ctr" anchorCtr="1"/>
          <a:lstStyle>
            <a:defPPr>
              <a:defRPr lang="ja-JP"/>
            </a:defPPr>
            <a:lvl1pPr marL="0" algn="r" defTabSz="914274" rtl="0" eaLnBrk="1" latinLnBrk="0" hangingPunct="1">
              <a:defRPr kumimoji="1" sz="1600" b="1" kern="1200">
                <a:solidFill>
                  <a:schemeClr val="tx1"/>
                </a:solidFill>
                <a:latin typeface="Meiryo UI" panose="020B0604030504040204" pitchFamily="50" charset="-128"/>
                <a:ea typeface="Meiryo UI" panose="020B0604030504040204" pitchFamily="50" charset="-128"/>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a:lstStyle>
          <a:p>
            <a:fld id="{260D7C64-4B75-47CE-A9E9-B75BE436869C}" type="slidenum">
              <a:rPr lang="ja-JP" altLang="en-US" smtClean="0"/>
              <a:pPr/>
              <a:t>5</a:t>
            </a:fld>
            <a:endParaRPr lang="ja-JP" altLang="en-US"/>
          </a:p>
        </p:txBody>
      </p:sp>
    </p:spTree>
    <p:extLst>
      <p:ext uri="{BB962C8B-B14F-4D97-AF65-F5344CB8AC3E}">
        <p14:creationId xmlns:p14="http://schemas.microsoft.com/office/powerpoint/2010/main" val="1454066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当面の重点取組（脱炭素経営）</a:t>
            </a:r>
            <a:endParaRPr lang="ja-JP" altLang="en-US" sz="20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3">
            <a:extLst>
              <a:ext uri="{FF2B5EF4-FFF2-40B4-BE49-F238E27FC236}">
                <a16:creationId xmlns:a16="http://schemas.microsoft.com/office/drawing/2014/main" id="{2325A856-D3A7-7C19-A961-16E4A0EC540A}"/>
              </a:ext>
            </a:extLst>
          </p:cNvPr>
          <p:cNvGraphicFramePr>
            <a:graphicFrameLocks noGrp="1"/>
          </p:cNvGraphicFramePr>
          <p:nvPr/>
        </p:nvGraphicFramePr>
        <p:xfrm>
          <a:off x="131676" y="1196752"/>
          <a:ext cx="8760804" cy="5649456"/>
        </p:xfrm>
        <a:graphic>
          <a:graphicData uri="http://schemas.openxmlformats.org/drawingml/2006/table">
            <a:tbl>
              <a:tblPr firstRow="1" bandRow="1">
                <a:tableStyleId>{5C22544A-7EE6-4342-B048-85BDC9FD1C3A}</a:tableStyleId>
              </a:tblPr>
              <a:tblGrid>
                <a:gridCol w="3056631">
                  <a:extLst>
                    <a:ext uri="{9D8B030D-6E8A-4147-A177-3AD203B41FA5}">
                      <a16:colId xmlns:a16="http://schemas.microsoft.com/office/drawing/2014/main" val="346978986"/>
                    </a:ext>
                  </a:extLst>
                </a:gridCol>
                <a:gridCol w="3104233">
                  <a:extLst>
                    <a:ext uri="{9D8B030D-6E8A-4147-A177-3AD203B41FA5}">
                      <a16:colId xmlns:a16="http://schemas.microsoft.com/office/drawing/2014/main" val="1549492349"/>
                    </a:ext>
                  </a:extLst>
                </a:gridCol>
                <a:gridCol w="2599940">
                  <a:extLst>
                    <a:ext uri="{9D8B030D-6E8A-4147-A177-3AD203B41FA5}">
                      <a16:colId xmlns:a16="http://schemas.microsoft.com/office/drawing/2014/main" val="3769721844"/>
                    </a:ext>
                  </a:extLst>
                </a:gridCol>
              </a:tblGrid>
              <a:tr h="864096">
                <a:tc>
                  <a:txBody>
                    <a:bodyPr/>
                    <a:lstStyle/>
                    <a:p>
                      <a:r>
                        <a:rPr kumimoji="1" lang="ja-JP" altLang="en-US" sz="2000" dirty="0">
                          <a:latin typeface="Meiryo UI" panose="020B0604030504040204" pitchFamily="50" charset="-128"/>
                          <a:ea typeface="Meiryo UI" panose="020B0604030504040204" pitchFamily="50" charset="-128"/>
                        </a:rPr>
                        <a:t>万博までの重点取組</a:t>
                      </a:r>
                    </a:p>
                  </a:txBody>
                  <a:tcPr anchor="ctr"/>
                </a:tc>
                <a:tc>
                  <a:txBody>
                    <a:bodyPr/>
                    <a:lstStyle/>
                    <a:p>
                      <a:r>
                        <a:rPr kumimoji="1" lang="en-US" altLang="ja-JP" sz="2000" dirty="0">
                          <a:latin typeface="Meiryo UI" panose="020B0604030504040204" pitchFamily="50" charset="-128"/>
                          <a:ea typeface="Meiryo UI" panose="020B0604030504040204" pitchFamily="50" charset="-128"/>
                        </a:rPr>
                        <a:t>2025</a:t>
                      </a:r>
                      <a:r>
                        <a:rPr kumimoji="1" lang="ja-JP" altLang="en-US" sz="2000" dirty="0">
                          <a:latin typeface="Meiryo UI" panose="020B0604030504040204" pitchFamily="50" charset="-128"/>
                          <a:ea typeface="Meiryo UI" panose="020B0604030504040204" pitchFamily="50" charset="-128"/>
                        </a:rPr>
                        <a:t>年度（万博）</a:t>
                      </a:r>
                    </a:p>
                  </a:txBody>
                  <a:tcPr anchor="ctr"/>
                </a:tc>
                <a:tc>
                  <a:txBody>
                    <a:bodyPr/>
                    <a:lstStyle/>
                    <a:p>
                      <a:r>
                        <a:rPr kumimoji="1" lang="ja-JP" altLang="en-US" sz="2000" dirty="0">
                          <a:latin typeface="Meiryo UI" panose="020B0604030504040204" pitchFamily="50" charset="-128"/>
                          <a:ea typeface="Meiryo UI" panose="020B0604030504040204" pitchFamily="50" charset="-128"/>
                        </a:rPr>
                        <a:t>万博後のレガシー</a:t>
                      </a:r>
                    </a:p>
                  </a:txBody>
                  <a:tcPr anchor="ctr"/>
                </a:tc>
                <a:extLst>
                  <a:ext uri="{0D108BD9-81ED-4DB2-BD59-A6C34878D82A}">
                    <a16:rowId xmlns:a16="http://schemas.microsoft.com/office/drawing/2014/main" val="3079561066"/>
                  </a:ext>
                </a:extLst>
              </a:tr>
              <a:tr h="41142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○脱炭素経営宣言</a:t>
                      </a:r>
                      <a:endParaRPr lang="en-US" altLang="ja-JP" sz="1400" b="1" dirty="0">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・中小企業の脱炭素経営宣言と事業者に合わせたパッケージ支援を強力に推進</a:t>
                      </a:r>
                      <a:endParaRPr lang="en-US" altLang="ja-JP" sz="1400" dirty="0">
                        <a:latin typeface="Meiryo UI" panose="020B0604030504040204" pitchFamily="50" charset="-128"/>
                        <a:ea typeface="Meiryo UI" panose="020B0604030504040204" pitchFamily="50" charset="-128"/>
                      </a:endParaRPr>
                    </a:p>
                    <a:p>
                      <a:pPr marL="112713" marR="0" lvl="0" indent="-112713"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Meiryo UI" panose="020B0604030504040204" pitchFamily="50" charset="-128"/>
                          <a:ea typeface="Meiryo UI" panose="020B0604030504040204" pitchFamily="50" charset="-128"/>
                        </a:rPr>
                        <a:t>⇒</a:t>
                      </a:r>
                      <a:r>
                        <a:rPr lang="en-US" altLang="ja-JP" sz="1400" b="1" dirty="0">
                          <a:solidFill>
                            <a:schemeClr val="tx1"/>
                          </a:solidFill>
                          <a:latin typeface="Meiryo UI" panose="020B0604030504040204" pitchFamily="50" charset="-128"/>
                          <a:ea typeface="Meiryo UI" panose="020B0604030504040204" pitchFamily="50" charset="-128"/>
                        </a:rPr>
                        <a:t>2025</a:t>
                      </a:r>
                      <a:r>
                        <a:rPr lang="ja-JP" altLang="en-US" sz="1400" b="1" dirty="0">
                          <a:solidFill>
                            <a:schemeClr val="tx1"/>
                          </a:solidFill>
                          <a:latin typeface="Meiryo UI" panose="020B0604030504040204" pitchFamily="50" charset="-128"/>
                          <a:ea typeface="Meiryo UI" panose="020B0604030504040204" pitchFamily="50" charset="-128"/>
                        </a:rPr>
                        <a:t>社の脱炭素経営着手を支援</a:t>
                      </a:r>
                      <a:endParaRPr lang="en-US" altLang="ja-JP" sz="1400" b="1" dirty="0">
                        <a:solidFill>
                          <a:schemeClr val="tx1"/>
                        </a:solidFill>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dk1"/>
                          </a:solidFill>
                          <a:latin typeface="Meiryo UI" panose="020B0604030504040204" pitchFamily="50" charset="-128"/>
                          <a:ea typeface="Meiryo UI" panose="020B0604030504040204" pitchFamily="50" charset="-128"/>
                          <a:cs typeface="+mn-cs"/>
                        </a:rPr>
                        <a:t>・金融機関等の支援機関の担当者への脱炭素研修等による支援機能強化</a:t>
                      </a:r>
                      <a:endParaRPr kumimoji="1" lang="en-US" altLang="ja-JP" sz="1400" kern="1200" dirty="0">
                        <a:solidFill>
                          <a:schemeClr val="dk1"/>
                        </a:solidFill>
                        <a:latin typeface="Meiryo UI" panose="020B0604030504040204" pitchFamily="50" charset="-128"/>
                        <a:ea typeface="Meiryo UI" panose="020B0604030504040204" pitchFamily="50" charset="-128"/>
                        <a:cs typeface="+mn-cs"/>
                      </a:endParaRPr>
                    </a:p>
                    <a:p>
                      <a:pPr marL="144000" indent="-144000"/>
                      <a:r>
                        <a:rPr kumimoji="1" lang="ja-JP" altLang="en-US" sz="1400" b="1" dirty="0">
                          <a:solidFill>
                            <a:schemeClr val="tx1"/>
                          </a:solidFill>
                          <a:latin typeface="Meiryo UI" panose="020B0604030504040204" pitchFamily="50" charset="-128"/>
                          <a:ea typeface="Meiryo UI" panose="020B0604030504040204" pitchFamily="50" charset="-128"/>
                        </a:rPr>
                        <a:t>⇒経営現場における脱炭素経営のフォローアップ体制の整備</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144000" indent="-144000"/>
                      <a:endParaRPr kumimoji="1" lang="en-US" altLang="ja-JP" sz="1400" b="1" dirty="0">
                        <a:latin typeface="Meiryo UI" panose="020B0604030504040204" pitchFamily="50" charset="-128"/>
                        <a:ea typeface="Meiryo UI" panose="020B0604030504040204" pitchFamily="50" charset="-128"/>
                      </a:endParaRPr>
                    </a:p>
                    <a:p>
                      <a:pPr marL="144000" indent="-144000"/>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CO</a:t>
                      </a:r>
                      <a:r>
                        <a:rPr kumimoji="1" lang="en-US" altLang="ja-JP" sz="1400" b="1" baseline="-25000" dirty="0">
                          <a:latin typeface="Meiryo UI" panose="020B0604030504040204" pitchFamily="50" charset="-128"/>
                          <a:ea typeface="Meiryo UI" panose="020B0604030504040204" pitchFamily="50" charset="-128"/>
                        </a:rPr>
                        <a:t>2</a:t>
                      </a:r>
                      <a:r>
                        <a:rPr kumimoji="1" lang="ja-JP" altLang="en-US" sz="1400" b="1" dirty="0">
                          <a:latin typeface="Meiryo UI" panose="020B0604030504040204" pitchFamily="50" charset="-128"/>
                          <a:ea typeface="Meiryo UI" panose="020B0604030504040204" pitchFamily="50" charset="-128"/>
                        </a:rPr>
                        <a:t>見える化</a:t>
                      </a:r>
                      <a:endParaRPr kumimoji="1" lang="en-US" altLang="ja-JP" sz="1400" b="1" dirty="0">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・サプライチェーン全体の</a:t>
                      </a:r>
                      <a:r>
                        <a:rPr kumimoji="1" lang="en-US" altLang="ja-JP" sz="1400" dirty="0">
                          <a:latin typeface="Meiryo UI" panose="020B0604030504040204" pitchFamily="50" charset="-128"/>
                          <a:ea typeface="Meiryo UI" panose="020B0604030504040204" pitchFamily="50" charset="-128"/>
                        </a:rPr>
                        <a:t>CO</a:t>
                      </a:r>
                      <a:r>
                        <a:rPr kumimoji="1" lang="en-US" altLang="ja-JP" sz="1400" baseline="-250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の見える化と排出削減対策を通じて</a:t>
                      </a:r>
                      <a:r>
                        <a:rPr lang="ja-JP" altLang="en-US" sz="1400" dirty="0">
                          <a:latin typeface="Meiryo UI" panose="020B0604030504040204" pitchFamily="50" charset="-128"/>
                          <a:ea typeface="Meiryo UI" panose="020B0604030504040204" pitchFamily="50" charset="-128"/>
                        </a:rPr>
                        <a:t>コストカット及び事業の脱炭素化を加速</a:t>
                      </a:r>
                      <a:endParaRPr lang="en-US" altLang="ja-JP" sz="1400" dirty="0">
                        <a:latin typeface="Meiryo UI" panose="020B0604030504040204" pitchFamily="50" charset="-128"/>
                        <a:ea typeface="Meiryo UI" panose="020B0604030504040204" pitchFamily="50" charset="-128"/>
                      </a:endParaRPr>
                    </a:p>
                    <a:p>
                      <a:pPr marL="144000" marR="0" lvl="0" indent="-14400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Meiryo UI" panose="020B0604030504040204" pitchFamily="50" charset="-128"/>
                          <a:ea typeface="Meiryo UI" panose="020B0604030504040204" pitchFamily="50" charset="-128"/>
                        </a:rPr>
                        <a:t>⇒５業種でモデル事業を実施、得られた算定モデルを水平展開</a:t>
                      </a:r>
                      <a:endParaRPr lang="en-US" altLang="ja-JP" sz="1400" b="1" dirty="0">
                        <a:solidFill>
                          <a:schemeClr val="tx1"/>
                        </a:solidFill>
                        <a:latin typeface="Meiryo UI" panose="020B0604030504040204" pitchFamily="50" charset="-128"/>
                        <a:ea typeface="Meiryo UI" panose="020B0604030504040204" pitchFamily="50" charset="-128"/>
                      </a:endParaRPr>
                    </a:p>
                    <a:p>
                      <a:pPr marL="144000" marR="0" lvl="0" indent="-14400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latin typeface="Meiryo UI" panose="020B0604030504040204" pitchFamily="50" charset="-128"/>
                        <a:ea typeface="Meiryo UI" panose="020B0604030504040204" pitchFamily="50" charset="-128"/>
                      </a:endParaRPr>
                    </a:p>
                    <a:p>
                      <a:pPr marL="144000" marR="0" lvl="0" indent="-144000" algn="l"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Meiryo UI" panose="020B0604030504040204" pitchFamily="50" charset="-128"/>
                          <a:ea typeface="Meiryo UI" panose="020B0604030504040204" pitchFamily="50" charset="-128"/>
                        </a:rPr>
                        <a:t>○クレジットの創出</a:t>
                      </a:r>
                      <a:endParaRPr kumimoji="1" lang="en-US" altLang="ja-JP" sz="1400" b="1" dirty="0">
                        <a:latin typeface="Meiryo UI" panose="020B0604030504040204" pitchFamily="50" charset="-128"/>
                        <a:ea typeface="Meiryo UI" panose="020B0604030504040204" pitchFamily="50" charset="-128"/>
                      </a:endParaRPr>
                    </a:p>
                    <a:p>
                      <a:pPr marL="47625" marR="0" lvl="0" indent="-47625"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CO</a:t>
                      </a:r>
                      <a:r>
                        <a:rPr kumimoji="1" lang="en-US" altLang="ja-JP" sz="1400" baseline="-250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削減分のクレジット化し、万博への寄付につなげる事業の推進</a:t>
                      </a:r>
                    </a:p>
                  </a:txBody>
                  <a:tcPr/>
                </a:tc>
                <a:tc>
                  <a:txBody>
                    <a:bodyPr/>
                    <a:lstStyle/>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○脱炭素経営宣言</a:t>
                      </a:r>
                      <a:endParaRPr lang="en-US" altLang="ja-JP" sz="1400" b="1" dirty="0">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・府域における脱炭素経営と</a:t>
                      </a:r>
                      <a:r>
                        <a:rPr kumimoji="1" lang="en-US" altLang="ja-JP" sz="1400" dirty="0">
                          <a:latin typeface="Meiryo UI" panose="020B0604030504040204" pitchFamily="50" charset="-128"/>
                          <a:ea typeface="Meiryo UI" panose="020B0604030504040204" pitchFamily="50" charset="-128"/>
                        </a:rPr>
                        <a:t>ESG</a:t>
                      </a:r>
                      <a:r>
                        <a:rPr kumimoji="1" lang="ja-JP" altLang="en-US" sz="1400" dirty="0">
                          <a:latin typeface="Meiryo UI" panose="020B0604030504040204" pitchFamily="50" charset="-128"/>
                          <a:ea typeface="Meiryo UI" panose="020B0604030504040204" pitchFamily="50" charset="-128"/>
                        </a:rPr>
                        <a:t>投融資の促進</a:t>
                      </a:r>
                    </a:p>
                    <a:p>
                      <a:pPr marL="144000" indent="-144000"/>
                      <a:r>
                        <a:rPr kumimoji="1" lang="ja-JP" altLang="en-US" sz="1400" b="1" dirty="0">
                          <a:solidFill>
                            <a:schemeClr val="tx1"/>
                          </a:solidFill>
                          <a:latin typeface="Meiryo UI" panose="020B0604030504040204" pitchFamily="50" charset="-128"/>
                          <a:ea typeface="Meiryo UI" panose="020B0604030504040204" pitchFamily="50" charset="-128"/>
                        </a:rPr>
                        <a:t>⇒府と地域金融機関が両輪となって脱炭素経営を推進</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72000" indent="-72000"/>
                      <a:endParaRPr kumimoji="1" lang="en-US" altLang="ja-JP" sz="1400" dirty="0">
                        <a:latin typeface="Meiryo UI" panose="020B0604030504040204" pitchFamily="50" charset="-128"/>
                        <a:ea typeface="Meiryo UI" panose="020B0604030504040204" pitchFamily="50" charset="-128"/>
                      </a:endParaRPr>
                    </a:p>
                    <a:p>
                      <a:pPr marL="72000" indent="-72000"/>
                      <a:endParaRPr kumimoji="1" lang="en-US" altLang="ja-JP" sz="1400" dirty="0">
                        <a:latin typeface="Meiryo UI" panose="020B0604030504040204" pitchFamily="50" charset="-128"/>
                        <a:ea typeface="Meiryo UI" panose="020B0604030504040204" pitchFamily="50" charset="-128"/>
                      </a:endParaRPr>
                    </a:p>
                    <a:p>
                      <a:pPr marL="72000" indent="-72000"/>
                      <a:endParaRPr kumimoji="1" lang="en-US" altLang="ja-JP" sz="1400" dirty="0">
                        <a:latin typeface="Meiryo UI" panose="020B0604030504040204" pitchFamily="50" charset="-128"/>
                        <a:ea typeface="Meiryo UI" panose="020B0604030504040204" pitchFamily="50" charset="-128"/>
                      </a:endParaRPr>
                    </a:p>
                    <a:p>
                      <a:pPr marL="72000" indent="-72000"/>
                      <a:endParaRPr kumimoji="1" lang="en-US" altLang="ja-JP" sz="1400" dirty="0">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CO</a:t>
                      </a:r>
                      <a:r>
                        <a:rPr kumimoji="1" lang="en-US" altLang="ja-JP" sz="1400" b="1" baseline="-25000" dirty="0">
                          <a:latin typeface="Meiryo UI" panose="020B0604030504040204" pitchFamily="50" charset="-128"/>
                          <a:ea typeface="Meiryo UI" panose="020B0604030504040204" pitchFamily="50" charset="-128"/>
                        </a:rPr>
                        <a:t>2</a:t>
                      </a:r>
                      <a:r>
                        <a:rPr kumimoji="1" lang="ja-JP" altLang="en-US" sz="1400" b="1" dirty="0">
                          <a:latin typeface="Meiryo UI" panose="020B0604030504040204" pitchFamily="50" charset="-128"/>
                          <a:ea typeface="Meiryo UI" panose="020B0604030504040204" pitchFamily="50" charset="-128"/>
                        </a:rPr>
                        <a:t>見える化</a:t>
                      </a:r>
                      <a:endParaRPr kumimoji="1" lang="en-US" altLang="ja-JP" sz="1400" dirty="0">
                        <a:latin typeface="Meiryo UI" panose="020B0604030504040204" pitchFamily="50" charset="-128"/>
                        <a:ea typeface="Meiryo UI" panose="020B0604030504040204" pitchFamily="50" charset="-128"/>
                      </a:endParaRPr>
                    </a:p>
                    <a:p>
                      <a:pPr marL="72000" indent="-72000"/>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CO</a:t>
                      </a:r>
                      <a:r>
                        <a:rPr kumimoji="1" lang="en-US" altLang="ja-JP" sz="1400" baseline="-250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排出量の見える化を行う製品の拡大やポイント制度の展開</a:t>
                      </a:r>
                      <a:endParaRPr kumimoji="1" lang="en-US" altLang="ja-JP" sz="1400" dirty="0">
                        <a:latin typeface="Meiryo UI" panose="020B0604030504040204" pitchFamily="50" charset="-128"/>
                        <a:ea typeface="Meiryo UI" panose="020B0604030504040204" pitchFamily="50" charset="-128"/>
                      </a:endParaRPr>
                    </a:p>
                    <a:p>
                      <a:pPr marL="144000" indent="-144000"/>
                      <a:r>
                        <a:rPr kumimoji="1" lang="ja-JP" altLang="en-US" sz="1400" b="1" dirty="0">
                          <a:solidFill>
                            <a:schemeClr val="tx1"/>
                          </a:solidFill>
                          <a:latin typeface="Meiryo UI" panose="020B0604030504040204" pitchFamily="50" charset="-128"/>
                          <a:ea typeface="Meiryo UI" panose="020B0604030504040204" pitchFamily="50" charset="-128"/>
                        </a:rPr>
                        <a:t>⇒モデル事業者の万博会場展開による同業他社への波及</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Meiryo UI" panose="020B0604030504040204" pitchFamily="50" charset="-128"/>
                          <a:ea typeface="Meiryo UI" panose="020B0604030504040204" pitchFamily="50" charset="-128"/>
                        </a:rPr>
                        <a:t>○クレジットの創出</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・府域の事業者の省エネ等により削減したクレジットを万博に寄付</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72000" indent="-72000"/>
                      <a:endParaRPr kumimoji="1" lang="en-US" altLang="ja-JP" sz="1400" dirty="0">
                        <a:latin typeface="Meiryo UI" panose="020B0604030504040204" pitchFamily="50" charset="-128"/>
                        <a:ea typeface="Meiryo UI" panose="020B0604030504040204" pitchFamily="50" charset="-128"/>
                      </a:endParaRPr>
                    </a:p>
                    <a:p>
                      <a:pPr marL="72000" indent="-72000"/>
                      <a:r>
                        <a:rPr kumimoji="1" lang="ja-JP" altLang="en-US" sz="1400" dirty="0">
                          <a:latin typeface="Meiryo UI" panose="020B0604030504040204" pitchFamily="50" charset="-128"/>
                          <a:ea typeface="Meiryo UI" panose="020B0604030504040204" pitchFamily="50" charset="-128"/>
                        </a:rPr>
                        <a:t>・多くの事業者で</a:t>
                      </a:r>
                      <a:r>
                        <a:rPr kumimoji="1" lang="en-US" altLang="ja-JP" sz="1400" dirty="0">
                          <a:latin typeface="Meiryo UI" panose="020B0604030504040204" pitchFamily="50" charset="-128"/>
                          <a:ea typeface="Meiryo UI" panose="020B0604030504040204" pitchFamily="50" charset="-128"/>
                        </a:rPr>
                        <a:t>CO</a:t>
                      </a:r>
                      <a:r>
                        <a:rPr kumimoji="1" lang="en-US" altLang="ja-JP" sz="1400" baseline="-250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の見える化と排出削減対策のサイクルが定着。</a:t>
                      </a:r>
                      <a:endParaRPr kumimoji="1" lang="en-US" altLang="ja-JP" sz="1400" dirty="0">
                        <a:latin typeface="Meiryo UI" panose="020B0604030504040204" pitchFamily="50" charset="-128"/>
                        <a:ea typeface="Meiryo UI" panose="020B0604030504040204" pitchFamily="50" charset="-128"/>
                      </a:endParaRPr>
                    </a:p>
                    <a:p>
                      <a:pPr marL="72000" indent="-72000"/>
                      <a:r>
                        <a:rPr kumimoji="1" lang="ja-JP" altLang="en-US" sz="1400" dirty="0">
                          <a:latin typeface="Meiryo UI" panose="020B0604030504040204" pitchFamily="50" charset="-128"/>
                          <a:ea typeface="Meiryo UI" panose="020B0604030504040204" pitchFamily="50" charset="-128"/>
                        </a:rPr>
                        <a:t>・サプライチェーンに連なる広範な裾野の中小事業者へも脱炭素経営が浸透</a:t>
                      </a:r>
                    </a:p>
                    <a:p>
                      <a:pPr marL="112713" marR="0" lvl="0" indent="-112713" algn="l"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Meiryo UI" panose="020B0604030504040204" pitchFamily="50" charset="-128"/>
                          <a:ea typeface="Meiryo UI" panose="020B0604030504040204" pitchFamily="50" charset="-128"/>
                        </a:rPr>
                        <a:t>⇒経営改善、企業価値の向上</a:t>
                      </a:r>
                      <a:endParaRPr kumimoji="1" lang="en-US" altLang="ja-JP" sz="1400" b="1" dirty="0">
                        <a:latin typeface="Meiryo UI" panose="020B0604030504040204" pitchFamily="50" charset="-128"/>
                        <a:ea typeface="Meiryo UI" panose="020B0604030504040204" pitchFamily="50" charset="-128"/>
                      </a:endParaRPr>
                    </a:p>
                    <a:p>
                      <a:pPr marL="112713" marR="0" lvl="0" indent="-112713" algn="l" defTabSz="914400" rtl="0" eaLnBrk="1" fontAlgn="auto" latinLnBrk="0" hangingPunct="1">
                        <a:lnSpc>
                          <a:spcPct val="100000"/>
                        </a:lnSpc>
                        <a:spcBef>
                          <a:spcPts val="0"/>
                        </a:spcBef>
                        <a:spcAft>
                          <a:spcPts val="0"/>
                        </a:spcAft>
                        <a:buClrTx/>
                        <a:buSzTx/>
                        <a:buFontTx/>
                        <a:buNone/>
                        <a:tabLst/>
                        <a:defRPr/>
                      </a:pPr>
                      <a:endParaRPr kumimoji="1" lang="en-US" altLang="ja-JP" sz="1400" dirty="0">
                        <a:latin typeface="Meiryo UI" panose="020B0604030504040204" pitchFamily="50" charset="-128"/>
                        <a:ea typeface="Meiryo UI" panose="020B0604030504040204" pitchFamily="50" charset="-128"/>
                      </a:endParaRPr>
                    </a:p>
                    <a:p>
                      <a:pPr marL="72000" indent="-72000"/>
                      <a:r>
                        <a:rPr kumimoji="1" lang="ja-JP" altLang="en-US" sz="1400" dirty="0">
                          <a:latin typeface="Meiryo UI" panose="020B0604030504040204" pitchFamily="50" charset="-128"/>
                          <a:ea typeface="Meiryo UI" panose="020B0604030504040204" pitchFamily="50" charset="-128"/>
                        </a:rPr>
                        <a:t>・事業者への資金供給手法として</a:t>
                      </a:r>
                      <a:r>
                        <a:rPr kumimoji="1" lang="en-US" altLang="ja-JP" sz="1400" dirty="0">
                          <a:latin typeface="Meiryo UI" panose="020B0604030504040204" pitchFamily="50" charset="-128"/>
                          <a:ea typeface="Meiryo UI" panose="020B0604030504040204" pitchFamily="50" charset="-128"/>
                        </a:rPr>
                        <a:t>ESG</a:t>
                      </a:r>
                      <a:r>
                        <a:rPr kumimoji="1" lang="ja-JP" altLang="en-US" sz="1400" dirty="0">
                          <a:latin typeface="Meiryo UI" panose="020B0604030504040204" pitchFamily="50" charset="-128"/>
                          <a:ea typeface="Meiryo UI" panose="020B0604030504040204" pitchFamily="50" charset="-128"/>
                        </a:rPr>
                        <a:t>投融資が標準に</a:t>
                      </a:r>
                    </a:p>
                  </a:txBody>
                  <a:tcPr/>
                </a:tc>
                <a:extLst>
                  <a:ext uri="{0D108BD9-81ED-4DB2-BD59-A6C34878D82A}">
                    <a16:rowId xmlns:a16="http://schemas.microsoft.com/office/drawing/2014/main" val="326295894"/>
                  </a:ext>
                </a:extLst>
              </a:tr>
            </a:tbl>
          </a:graphicData>
        </a:graphic>
      </p:graphicFrame>
      <p:sp>
        <p:nvSpPr>
          <p:cNvPr id="4" name="スライド番号プレースホルダー 1">
            <a:extLst>
              <a:ext uri="{FF2B5EF4-FFF2-40B4-BE49-F238E27FC236}">
                <a16:creationId xmlns:a16="http://schemas.microsoft.com/office/drawing/2014/main" id="{7D30D83E-1BF9-5304-CD02-4BFDF5AAF53A}"/>
              </a:ext>
            </a:extLst>
          </p:cNvPr>
          <p:cNvSpPr txBox="1">
            <a:spLocks/>
          </p:cNvSpPr>
          <p:nvPr/>
        </p:nvSpPr>
        <p:spPr>
          <a:xfrm>
            <a:off x="8621395" y="6327376"/>
            <a:ext cx="486000" cy="486000"/>
          </a:xfrm>
          <a:prstGeom prst="ellipse">
            <a:avLst/>
          </a:prstGeom>
          <a:solidFill>
            <a:schemeClr val="bg1"/>
          </a:solidFill>
          <a:ln w="19050">
            <a:solidFill>
              <a:srgbClr val="758085">
                <a:lumMod val="50000"/>
              </a:srgbClr>
            </a:solidFill>
          </a:ln>
          <a:effectLst>
            <a:outerShdw blurRad="50800" dist="38100" dir="5400000" algn="t" rotWithShape="0">
              <a:prstClr val="black">
                <a:alpha val="40000"/>
              </a:prstClr>
            </a:outerShdw>
          </a:effectLst>
        </p:spPr>
        <p:txBody>
          <a:bodyPr vert="horz" lIns="0" tIns="0" rIns="0" bIns="0" rtlCol="0" anchor="ctr" anchorCtr="1"/>
          <a:lstStyle>
            <a:defPPr>
              <a:defRPr lang="ja-JP"/>
            </a:defPPr>
            <a:lvl1pPr marL="0" algn="r" defTabSz="914274" rtl="0" eaLnBrk="1" latinLnBrk="0" hangingPunct="1">
              <a:defRPr kumimoji="1" sz="1600" b="1" kern="1200">
                <a:solidFill>
                  <a:schemeClr val="tx1"/>
                </a:solidFill>
                <a:latin typeface="Meiryo UI" panose="020B0604030504040204" pitchFamily="50" charset="-128"/>
                <a:ea typeface="Meiryo UI" panose="020B0604030504040204" pitchFamily="50" charset="-128"/>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a:lstStyle>
          <a:p>
            <a:fld id="{260D7C64-4B75-47CE-A9E9-B75BE436869C}" type="slidenum">
              <a:rPr lang="ja-JP" altLang="en-US" smtClean="0"/>
              <a:pPr/>
              <a:t>6</a:t>
            </a:fld>
            <a:endParaRPr lang="ja-JP" altLang="en-US"/>
          </a:p>
        </p:txBody>
      </p:sp>
      <p:sp>
        <p:nvSpPr>
          <p:cNvPr id="9" name="テキスト ボックス 8">
            <a:extLst>
              <a:ext uri="{FF2B5EF4-FFF2-40B4-BE49-F238E27FC236}">
                <a16:creationId xmlns:a16="http://schemas.microsoft.com/office/drawing/2014/main" id="{C7FF78F5-DE2D-6611-7583-82C38A0BCFD4}"/>
              </a:ext>
            </a:extLst>
          </p:cNvPr>
          <p:cNvSpPr txBox="1"/>
          <p:nvPr/>
        </p:nvSpPr>
        <p:spPr>
          <a:xfrm>
            <a:off x="51062" y="673532"/>
            <a:ext cx="8961262" cy="523220"/>
          </a:xfrm>
          <a:prstGeom prst="rect">
            <a:avLst/>
          </a:prstGeom>
          <a:noFill/>
        </p:spPr>
        <p:txBody>
          <a:bodyPr wrap="square">
            <a:spAutoFit/>
          </a:bodyPr>
          <a:lstStyle/>
          <a:p>
            <a:r>
              <a:rPr lang="ja-JP" altLang="en-US" sz="1400" dirty="0">
                <a:solidFill>
                  <a:prstClr val="black"/>
                </a:solidFill>
                <a:latin typeface="BIZ UDPゴシック" panose="020B0400000000000000" pitchFamily="50" charset="-128"/>
                <a:ea typeface="BIZ UDPゴシック" panose="020B0400000000000000" pitchFamily="50" charset="-128"/>
              </a:rPr>
              <a:t>脱炭素実現のためには、技術革新とあわせて、府民・事業者の行動変容が重要。</a:t>
            </a:r>
            <a:r>
              <a:rPr lang="en-US" altLang="ja-JP" sz="1400" dirty="0">
                <a:solidFill>
                  <a:prstClr val="black"/>
                </a:solidFill>
                <a:latin typeface="BIZ UDPゴシック" panose="020B0400000000000000" pitchFamily="50" charset="-128"/>
                <a:ea typeface="BIZ UDPゴシック" panose="020B0400000000000000" pitchFamily="50" charset="-128"/>
              </a:rPr>
              <a:t>CO2</a:t>
            </a:r>
            <a:r>
              <a:rPr lang="ja-JP" altLang="en-US" sz="1400" dirty="0">
                <a:solidFill>
                  <a:prstClr val="black"/>
                </a:solidFill>
                <a:latin typeface="BIZ UDPゴシック" panose="020B0400000000000000" pitchFamily="50" charset="-128"/>
                <a:ea typeface="BIZ UDPゴシック" panose="020B0400000000000000" pitchFamily="50" charset="-128"/>
              </a:rPr>
              <a:t>見える化と、脱炭素行動の成果を可視化・フィードバックすることで、継続的な行動につなげる仕組みを構築する</a:t>
            </a:r>
            <a:endParaRPr lang="ja-JP" altLang="en-US" sz="1400" dirty="0"/>
          </a:p>
        </p:txBody>
      </p:sp>
      <p:sp>
        <p:nvSpPr>
          <p:cNvPr id="6" name="ホームベース 5"/>
          <p:cNvSpPr/>
          <p:nvPr/>
        </p:nvSpPr>
        <p:spPr>
          <a:xfrm>
            <a:off x="131676" y="2060848"/>
            <a:ext cx="3000164" cy="576064"/>
          </a:xfrm>
          <a:prstGeom prst="homePlat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112713" indent="-112713"/>
            <a:r>
              <a:rPr lang="ja-JP" altLang="en-US" b="1" dirty="0">
                <a:latin typeface="Meiryo UI" panose="020B0604030504040204" pitchFamily="50" charset="-128"/>
                <a:ea typeface="Meiryo UI" panose="020B0604030504040204" pitchFamily="50" charset="-128"/>
              </a:rPr>
              <a:t>◎脱炭素経営への導入</a:t>
            </a:r>
          </a:p>
        </p:txBody>
      </p:sp>
      <p:sp>
        <p:nvSpPr>
          <p:cNvPr id="7" name="ホームベース 6"/>
          <p:cNvSpPr/>
          <p:nvPr/>
        </p:nvSpPr>
        <p:spPr>
          <a:xfrm>
            <a:off x="3194372" y="2060848"/>
            <a:ext cx="3105819" cy="576064"/>
          </a:xfrm>
          <a:prstGeom prst="homePlat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112713" indent="-112713"/>
            <a:r>
              <a:rPr lang="ja-JP" altLang="en-US" b="1" dirty="0">
                <a:latin typeface="Meiryo UI" panose="020B0604030504040204" pitchFamily="50" charset="-128"/>
                <a:ea typeface="Meiryo UI" panose="020B0604030504040204" pitchFamily="50" charset="-128"/>
              </a:rPr>
              <a:t>◎</a:t>
            </a:r>
            <a:r>
              <a:rPr lang="ja-JP" altLang="en-US" sz="1600" b="1" spc="-150" dirty="0">
                <a:latin typeface="Meiryo UI" panose="020B0604030504040204" pitchFamily="50" charset="-128"/>
                <a:ea typeface="Meiryo UI" panose="020B0604030504040204" pitchFamily="50" charset="-128"/>
              </a:rPr>
              <a:t>脱炭素経営推進環境の醸成</a:t>
            </a:r>
          </a:p>
        </p:txBody>
      </p:sp>
      <p:sp>
        <p:nvSpPr>
          <p:cNvPr id="8" name="ホームベース 7"/>
          <p:cNvSpPr/>
          <p:nvPr/>
        </p:nvSpPr>
        <p:spPr>
          <a:xfrm>
            <a:off x="6300190" y="2060848"/>
            <a:ext cx="2592289" cy="576064"/>
          </a:xfrm>
          <a:prstGeom prst="homePlat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112713" indent="-112713"/>
            <a:r>
              <a:rPr lang="ja-JP" altLang="en-US" b="1" dirty="0">
                <a:latin typeface="Meiryo UI" panose="020B0604030504040204" pitchFamily="50" charset="-128"/>
                <a:ea typeface="Meiryo UI" panose="020B0604030504040204" pitchFamily="50" charset="-128"/>
              </a:rPr>
              <a:t>◎脱炭素経営の定着</a:t>
            </a:r>
          </a:p>
        </p:txBody>
      </p:sp>
      <p:pic>
        <p:nvPicPr>
          <p:cNvPr id="12" name="図 11"/>
          <p:cNvPicPr>
            <a:picLocks noChangeAspect="1"/>
          </p:cNvPicPr>
          <p:nvPr/>
        </p:nvPicPr>
        <p:blipFill>
          <a:blip r:embed="rId3"/>
          <a:stretch>
            <a:fillRect/>
          </a:stretch>
        </p:blipFill>
        <p:spPr>
          <a:xfrm>
            <a:off x="4657510" y="3617864"/>
            <a:ext cx="1565010" cy="1093420"/>
          </a:xfrm>
          <a:prstGeom prst="rect">
            <a:avLst/>
          </a:prstGeom>
        </p:spPr>
      </p:pic>
      <p:sp>
        <p:nvSpPr>
          <p:cNvPr id="3" name="テキスト ボックス 2">
            <a:extLst>
              <a:ext uri="{FF2B5EF4-FFF2-40B4-BE49-F238E27FC236}">
                <a16:creationId xmlns:a16="http://schemas.microsoft.com/office/drawing/2014/main" id="{5819DF74-4BD2-BCD8-22E0-422D0EFB4722}"/>
              </a:ext>
            </a:extLst>
          </p:cNvPr>
          <p:cNvSpPr txBox="1"/>
          <p:nvPr/>
        </p:nvSpPr>
        <p:spPr>
          <a:xfrm>
            <a:off x="4499992" y="4652398"/>
            <a:ext cx="1944216" cy="261610"/>
          </a:xfrm>
          <a:prstGeom prst="rect">
            <a:avLst/>
          </a:prstGeom>
          <a:noFill/>
        </p:spPr>
        <p:txBody>
          <a:bodyPr wrap="square">
            <a:spAutoFit/>
          </a:bodyPr>
          <a:lstStyle/>
          <a:p>
            <a:pPr algn="l"/>
            <a:r>
              <a:rPr lang="ja-JP" altLang="en-US" sz="1100" i="0" dirty="0">
                <a:solidFill>
                  <a:srgbClr val="1A1A1A"/>
                </a:solidFill>
                <a:effectLst/>
                <a:latin typeface="BIZ UDゴシック" panose="020B0400000000000000" pitchFamily="49" charset="-128"/>
                <a:ea typeface="BIZ UDゴシック" panose="020B0400000000000000" pitchFamily="49" charset="-128"/>
              </a:rPr>
              <a:t>脱炭素経営支援のイメージ</a:t>
            </a:r>
          </a:p>
        </p:txBody>
      </p:sp>
    </p:spTree>
    <p:extLst>
      <p:ext uri="{BB962C8B-B14F-4D97-AF65-F5344CB8AC3E}">
        <p14:creationId xmlns:p14="http://schemas.microsoft.com/office/powerpoint/2010/main" val="643792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当面の重点取組（行動変容）</a:t>
            </a:r>
            <a:endParaRPr lang="ja-JP" altLang="en-US" sz="20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3">
            <a:extLst>
              <a:ext uri="{FF2B5EF4-FFF2-40B4-BE49-F238E27FC236}">
                <a16:creationId xmlns:a16="http://schemas.microsoft.com/office/drawing/2014/main" id="{2325A856-D3A7-7C19-A961-16E4A0EC540A}"/>
              </a:ext>
            </a:extLst>
          </p:cNvPr>
          <p:cNvGraphicFramePr>
            <a:graphicFrameLocks noGrp="1"/>
          </p:cNvGraphicFramePr>
          <p:nvPr/>
        </p:nvGraphicFramePr>
        <p:xfrm>
          <a:off x="131676" y="1196752"/>
          <a:ext cx="8880648" cy="4978313"/>
        </p:xfrm>
        <a:graphic>
          <a:graphicData uri="http://schemas.openxmlformats.org/drawingml/2006/table">
            <a:tbl>
              <a:tblPr firstRow="1" bandRow="1">
                <a:tableStyleId>{5C22544A-7EE6-4342-B048-85BDC9FD1C3A}</a:tableStyleId>
              </a:tblPr>
              <a:tblGrid>
                <a:gridCol w="3098444">
                  <a:extLst>
                    <a:ext uri="{9D8B030D-6E8A-4147-A177-3AD203B41FA5}">
                      <a16:colId xmlns:a16="http://schemas.microsoft.com/office/drawing/2014/main" val="346978986"/>
                    </a:ext>
                  </a:extLst>
                </a:gridCol>
                <a:gridCol w="3146698">
                  <a:extLst>
                    <a:ext uri="{9D8B030D-6E8A-4147-A177-3AD203B41FA5}">
                      <a16:colId xmlns:a16="http://schemas.microsoft.com/office/drawing/2014/main" val="1549492349"/>
                    </a:ext>
                  </a:extLst>
                </a:gridCol>
                <a:gridCol w="2635506">
                  <a:extLst>
                    <a:ext uri="{9D8B030D-6E8A-4147-A177-3AD203B41FA5}">
                      <a16:colId xmlns:a16="http://schemas.microsoft.com/office/drawing/2014/main" val="3769721844"/>
                    </a:ext>
                  </a:extLst>
                </a:gridCol>
              </a:tblGrid>
              <a:tr h="864096">
                <a:tc>
                  <a:txBody>
                    <a:bodyPr/>
                    <a:lstStyle/>
                    <a:p>
                      <a:r>
                        <a:rPr kumimoji="1" lang="ja-JP" altLang="en-US" sz="2000" dirty="0">
                          <a:latin typeface="Meiryo UI" panose="020B0604030504040204" pitchFamily="50" charset="-128"/>
                          <a:ea typeface="Meiryo UI" panose="020B0604030504040204" pitchFamily="50" charset="-128"/>
                        </a:rPr>
                        <a:t>万博までの重点取組</a:t>
                      </a:r>
                    </a:p>
                  </a:txBody>
                  <a:tcPr anchor="ctr"/>
                </a:tc>
                <a:tc>
                  <a:txBody>
                    <a:bodyPr/>
                    <a:lstStyle/>
                    <a:p>
                      <a:r>
                        <a:rPr kumimoji="1" lang="en-US" altLang="ja-JP" sz="2000" dirty="0">
                          <a:latin typeface="Meiryo UI" panose="020B0604030504040204" pitchFamily="50" charset="-128"/>
                          <a:ea typeface="Meiryo UI" panose="020B0604030504040204" pitchFamily="50" charset="-128"/>
                        </a:rPr>
                        <a:t>2025</a:t>
                      </a:r>
                      <a:r>
                        <a:rPr kumimoji="1" lang="ja-JP" altLang="en-US" sz="2000" dirty="0">
                          <a:latin typeface="Meiryo UI" panose="020B0604030504040204" pitchFamily="50" charset="-128"/>
                          <a:ea typeface="Meiryo UI" panose="020B0604030504040204" pitchFamily="50" charset="-128"/>
                        </a:rPr>
                        <a:t>年度（万博）</a:t>
                      </a:r>
                    </a:p>
                  </a:txBody>
                  <a:tcPr anchor="ctr"/>
                </a:tc>
                <a:tc>
                  <a:txBody>
                    <a:bodyPr/>
                    <a:lstStyle/>
                    <a:p>
                      <a:r>
                        <a:rPr kumimoji="1" lang="ja-JP" altLang="en-US" sz="2000" dirty="0">
                          <a:latin typeface="Meiryo UI" panose="020B0604030504040204" pitchFamily="50" charset="-128"/>
                          <a:ea typeface="Meiryo UI" panose="020B0604030504040204" pitchFamily="50" charset="-128"/>
                        </a:rPr>
                        <a:t>万博後のレガシー</a:t>
                      </a:r>
                    </a:p>
                  </a:txBody>
                  <a:tcPr anchor="ctr"/>
                </a:tc>
                <a:extLst>
                  <a:ext uri="{0D108BD9-81ED-4DB2-BD59-A6C34878D82A}">
                    <a16:rowId xmlns:a16="http://schemas.microsoft.com/office/drawing/2014/main" val="3079561066"/>
                  </a:ext>
                </a:extLst>
              </a:tr>
              <a:tr h="4114217">
                <a:tc>
                  <a:txBody>
                    <a:bodyPr/>
                    <a:lstStyle/>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ja-JP" altLang="en-US" sz="1400" dirty="0">
                        <a:latin typeface="Meiryo UI" panose="020B0604030504040204" pitchFamily="50" charset="-128"/>
                        <a:ea typeface="Meiryo UI" panose="020B0604030504040204" pitchFamily="50" charset="-128"/>
                      </a:endParaRPr>
                    </a:p>
                    <a:p>
                      <a:pPr marL="112713" indent="-112713"/>
                      <a:r>
                        <a:rPr kumimoji="1" lang="ja-JP" altLang="en-US" sz="1400" dirty="0">
                          <a:latin typeface="Meiryo UI" panose="020B0604030504040204" pitchFamily="50" charset="-128"/>
                          <a:ea typeface="Meiryo UI" panose="020B0604030504040204" pitchFamily="50" charset="-128"/>
                        </a:rPr>
                        <a:t>・カーボンフットプリント（</a:t>
                      </a:r>
                      <a:r>
                        <a:rPr kumimoji="1" lang="en-US" altLang="ja-JP" sz="1400" dirty="0">
                          <a:latin typeface="Meiryo UI" panose="020B0604030504040204" pitchFamily="50" charset="-128"/>
                          <a:ea typeface="Meiryo UI" panose="020B0604030504040204" pitchFamily="50" charset="-128"/>
                        </a:rPr>
                        <a:t>CFP</a:t>
                      </a:r>
                      <a:r>
                        <a:rPr kumimoji="1" lang="ja-JP" altLang="en-US" sz="1400" dirty="0">
                          <a:latin typeface="Meiryo UI" panose="020B0604030504040204" pitchFamily="50" charset="-128"/>
                          <a:ea typeface="Meiryo UI" panose="020B0604030504040204" pitchFamily="50" charset="-128"/>
                        </a:rPr>
                        <a:t>）を活用した農産品・製品等の</a:t>
                      </a:r>
                      <a:r>
                        <a:rPr kumimoji="1" lang="en-US" altLang="ja-JP" sz="1400" dirty="0">
                          <a:latin typeface="Meiryo UI" panose="020B0604030504040204" pitchFamily="50" charset="-128"/>
                          <a:ea typeface="Meiryo UI" panose="020B0604030504040204" pitchFamily="50" charset="-128"/>
                        </a:rPr>
                        <a:t>CO</a:t>
                      </a:r>
                      <a:r>
                        <a:rPr kumimoji="1" lang="en-US" altLang="ja-JP" sz="1400" baseline="-250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見える化</a:t>
                      </a:r>
                    </a:p>
                    <a:p>
                      <a:pPr marL="112713" indent="-112713"/>
                      <a:r>
                        <a:rPr kumimoji="1" lang="ja-JP" altLang="en-US" sz="1400" dirty="0">
                          <a:latin typeface="Meiryo UI" panose="020B0604030504040204" pitchFamily="50" charset="-128"/>
                          <a:ea typeface="Meiryo UI" panose="020B0604030504040204" pitchFamily="50" charset="-128"/>
                        </a:rPr>
                        <a:t>・環境に配慮した製品、サービスの選択を促す取組みとポイント制度の拡大</a:t>
                      </a:r>
                      <a:endParaRPr kumimoji="1" lang="en-US" altLang="ja-JP" sz="1400" dirty="0">
                        <a:latin typeface="Meiryo UI" panose="020B0604030504040204" pitchFamily="50" charset="-128"/>
                        <a:ea typeface="Meiryo UI" panose="020B0604030504040204" pitchFamily="50" charset="-128"/>
                      </a:endParaRPr>
                    </a:p>
                    <a:p>
                      <a:pPr marL="112713" indent="-112713"/>
                      <a:r>
                        <a:rPr kumimoji="1" lang="ja-JP" altLang="en-US" sz="1400" b="1" dirty="0">
                          <a:solidFill>
                            <a:schemeClr val="tx1"/>
                          </a:solidFill>
                          <a:latin typeface="Meiryo UI" panose="020B0604030504040204" pitchFamily="50" charset="-128"/>
                          <a:ea typeface="Meiryo UI" panose="020B0604030504040204" pitchFamily="50" charset="-128"/>
                        </a:rPr>
                        <a:t>⇒これらの取組による貢献量等の可視化による脱炭素参加意識の醸成・行動継続促進</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112713" indent="-112713"/>
                      <a:r>
                        <a:rPr kumimoji="1" lang="ja-JP" altLang="en-US" sz="1400" b="1" dirty="0">
                          <a:solidFill>
                            <a:schemeClr val="tx1"/>
                          </a:solidFill>
                          <a:latin typeface="Meiryo UI" panose="020B0604030504040204" pitchFamily="50" charset="-128"/>
                          <a:ea typeface="Meiryo UI" panose="020B0604030504040204" pitchFamily="50" charset="-128"/>
                        </a:rPr>
                        <a:t>　（万博グリーンチャレンジとも連携）</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txBody>
                  <a:tcPr/>
                </a:tc>
                <a:tc>
                  <a:txBody>
                    <a:bodyPr/>
                    <a:lstStyle/>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r>
                        <a:rPr kumimoji="1" lang="ja-JP" altLang="en-US" sz="1400" dirty="0">
                          <a:latin typeface="Meiryo UI" panose="020B0604030504040204" pitchFamily="50" charset="-128"/>
                          <a:ea typeface="Meiryo UI" panose="020B0604030504040204" pitchFamily="50" charset="-128"/>
                        </a:rPr>
                        <a:t>・万博会場内外において</a:t>
                      </a:r>
                      <a:r>
                        <a:rPr kumimoji="1" lang="en-US" altLang="ja-JP" sz="1400" dirty="0">
                          <a:latin typeface="Meiryo UI" panose="020B0604030504040204" pitchFamily="50" charset="-128"/>
                          <a:ea typeface="Meiryo UI" panose="020B0604030504040204" pitchFamily="50" charset="-128"/>
                        </a:rPr>
                        <a:t>CO</a:t>
                      </a:r>
                      <a:r>
                        <a:rPr kumimoji="1" lang="en-US" altLang="ja-JP" sz="1400" baseline="-250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排出量の見える化を行う製品・サービスの拡大やポイント制度の展開</a:t>
                      </a:r>
                      <a:endParaRPr kumimoji="1" lang="en-US" altLang="ja-JP" sz="1400" dirty="0">
                        <a:latin typeface="Meiryo UI" panose="020B0604030504040204" pitchFamily="50" charset="-128"/>
                        <a:ea typeface="Meiryo UI" panose="020B0604030504040204" pitchFamily="50" charset="-128"/>
                      </a:endParaRPr>
                    </a:p>
                    <a:p>
                      <a:pPr marL="112713" indent="-112713"/>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CO</a:t>
                      </a:r>
                      <a:r>
                        <a:rPr kumimoji="1" lang="en-US" altLang="ja-JP" sz="1400" b="1" baseline="-25000" dirty="0">
                          <a:solidFill>
                            <a:schemeClr val="tx1"/>
                          </a:solidFill>
                          <a:latin typeface="Meiryo UI" panose="020B0604030504040204" pitchFamily="50" charset="-128"/>
                          <a:ea typeface="Meiryo UI" panose="020B0604030504040204" pitchFamily="50" charset="-128"/>
                        </a:rPr>
                        <a:t>2</a:t>
                      </a:r>
                      <a:r>
                        <a:rPr kumimoji="1" lang="ja-JP" altLang="en-US" sz="1400" b="1" dirty="0">
                          <a:solidFill>
                            <a:schemeClr val="tx1"/>
                          </a:solidFill>
                          <a:latin typeface="Meiryo UI" panose="020B0604030504040204" pitchFamily="50" charset="-128"/>
                          <a:ea typeface="Meiryo UI" panose="020B0604030504040204" pitchFamily="50" charset="-128"/>
                        </a:rPr>
                        <a:t>見える化表示がされた大阪産農産品・製品等の万博会場での利用・発信による意識変容促進</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tc>
                <a:tc>
                  <a:txBody>
                    <a:bodyPr/>
                    <a:lstStyle/>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en-US" altLang="ja-JP" sz="1400" b="1" dirty="0">
                        <a:latin typeface="Meiryo UI" panose="020B0604030504040204" pitchFamily="50" charset="-128"/>
                        <a:ea typeface="Meiryo UI" panose="020B0604030504040204" pitchFamily="50" charset="-128"/>
                      </a:endParaRPr>
                    </a:p>
                    <a:p>
                      <a:pPr marL="112713" indent="-112713"/>
                      <a:endParaRPr kumimoji="1" lang="ja-JP" altLang="en-US" sz="1400" b="1" dirty="0">
                        <a:latin typeface="Meiryo UI" panose="020B0604030504040204" pitchFamily="50" charset="-128"/>
                        <a:ea typeface="Meiryo UI" panose="020B0604030504040204" pitchFamily="50" charset="-128"/>
                      </a:endParaRPr>
                    </a:p>
                    <a:p>
                      <a:pPr marL="112713" indent="-112713"/>
                      <a:r>
                        <a:rPr kumimoji="1" lang="ja-JP" altLang="en-US" sz="1400" dirty="0">
                          <a:latin typeface="Meiryo UI" panose="020B0604030504040204" pitchFamily="50" charset="-128"/>
                          <a:ea typeface="Meiryo UI" panose="020B0604030504040204" pitchFamily="50" charset="-128"/>
                        </a:rPr>
                        <a:t>・日常生活における幅広い製品やサービス等において、</a:t>
                      </a:r>
                      <a:r>
                        <a:rPr kumimoji="1" lang="en-US" altLang="ja-JP" sz="1400" dirty="0">
                          <a:latin typeface="Meiryo UI" panose="020B0604030504040204" pitchFamily="50" charset="-128"/>
                          <a:ea typeface="Meiryo UI" panose="020B0604030504040204" pitchFamily="50" charset="-128"/>
                        </a:rPr>
                        <a:t>CO</a:t>
                      </a:r>
                      <a:r>
                        <a:rPr kumimoji="1" lang="en-US" altLang="ja-JP" sz="1400" baseline="-250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排出量を見える化</a:t>
                      </a:r>
                      <a:endParaRPr kumimoji="1" lang="en-US" altLang="ja-JP" sz="1400" dirty="0">
                        <a:latin typeface="Meiryo UI" panose="020B0604030504040204" pitchFamily="50" charset="-128"/>
                        <a:ea typeface="Meiryo UI" panose="020B0604030504040204" pitchFamily="50" charset="-128"/>
                      </a:endParaRPr>
                    </a:p>
                    <a:p>
                      <a:pPr marL="112713" indent="-112713"/>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CO</a:t>
                      </a:r>
                      <a:r>
                        <a:rPr kumimoji="1" lang="en-US" altLang="ja-JP" sz="1400" baseline="-250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削減効果の製品表示や価格等への反映が広く普及し、府民による脱炭素に配慮した消費選択行動が浸透</a:t>
                      </a:r>
                    </a:p>
                    <a:p>
                      <a:pPr marL="112713" marR="0" lvl="0" indent="-112713"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CFP</a:t>
                      </a:r>
                      <a:r>
                        <a:rPr kumimoji="1" lang="ja-JP" altLang="en-US" sz="1400" b="1" dirty="0">
                          <a:solidFill>
                            <a:schemeClr val="tx1"/>
                          </a:solidFill>
                          <a:latin typeface="Meiryo UI" panose="020B0604030504040204" pitchFamily="50" charset="-128"/>
                          <a:ea typeface="Meiryo UI" panose="020B0604030504040204" pitchFamily="50" charset="-128"/>
                        </a:rPr>
                        <a:t>やポイントを基準とした商品・サービスの選択の定着</a:t>
                      </a:r>
                    </a:p>
                  </a:txBody>
                  <a:tcPr/>
                </a:tc>
                <a:extLst>
                  <a:ext uri="{0D108BD9-81ED-4DB2-BD59-A6C34878D82A}">
                    <a16:rowId xmlns:a16="http://schemas.microsoft.com/office/drawing/2014/main" val="1996318899"/>
                  </a:ext>
                </a:extLst>
              </a:tr>
            </a:tbl>
          </a:graphicData>
        </a:graphic>
      </p:graphicFrame>
      <p:sp>
        <p:nvSpPr>
          <p:cNvPr id="4" name="スライド番号プレースホルダー 1">
            <a:extLst>
              <a:ext uri="{FF2B5EF4-FFF2-40B4-BE49-F238E27FC236}">
                <a16:creationId xmlns:a16="http://schemas.microsoft.com/office/drawing/2014/main" id="{7D30D83E-1BF9-5304-CD02-4BFDF5AAF53A}"/>
              </a:ext>
            </a:extLst>
          </p:cNvPr>
          <p:cNvSpPr txBox="1">
            <a:spLocks/>
          </p:cNvSpPr>
          <p:nvPr/>
        </p:nvSpPr>
        <p:spPr>
          <a:xfrm>
            <a:off x="8621395" y="6327376"/>
            <a:ext cx="486000" cy="486000"/>
          </a:xfrm>
          <a:prstGeom prst="ellipse">
            <a:avLst/>
          </a:prstGeom>
          <a:solidFill>
            <a:schemeClr val="bg1"/>
          </a:solidFill>
          <a:ln w="19050">
            <a:solidFill>
              <a:srgbClr val="758085">
                <a:lumMod val="50000"/>
              </a:srgbClr>
            </a:solidFill>
          </a:ln>
          <a:effectLst>
            <a:outerShdw blurRad="50800" dist="38100" dir="5400000" algn="t" rotWithShape="0">
              <a:prstClr val="black">
                <a:alpha val="40000"/>
              </a:prstClr>
            </a:outerShdw>
          </a:effectLst>
        </p:spPr>
        <p:txBody>
          <a:bodyPr vert="horz" lIns="0" tIns="0" rIns="0" bIns="0" rtlCol="0" anchor="ctr" anchorCtr="1"/>
          <a:lstStyle>
            <a:defPPr>
              <a:defRPr lang="ja-JP"/>
            </a:defPPr>
            <a:lvl1pPr marL="0" algn="r" defTabSz="914274" rtl="0" eaLnBrk="1" latinLnBrk="0" hangingPunct="1">
              <a:defRPr kumimoji="1" sz="1600" b="1" kern="1200">
                <a:solidFill>
                  <a:schemeClr val="tx1"/>
                </a:solidFill>
                <a:latin typeface="Meiryo UI" panose="020B0604030504040204" pitchFamily="50" charset="-128"/>
                <a:ea typeface="Meiryo UI" panose="020B0604030504040204" pitchFamily="50" charset="-128"/>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a:lstStyle>
          <a:p>
            <a:fld id="{260D7C64-4B75-47CE-A9E9-B75BE436869C}" type="slidenum">
              <a:rPr lang="ja-JP" altLang="en-US" smtClean="0"/>
              <a:pPr/>
              <a:t>7</a:t>
            </a:fld>
            <a:endParaRPr lang="ja-JP" altLang="en-US"/>
          </a:p>
        </p:txBody>
      </p:sp>
      <p:sp>
        <p:nvSpPr>
          <p:cNvPr id="9" name="テキスト ボックス 8">
            <a:extLst>
              <a:ext uri="{FF2B5EF4-FFF2-40B4-BE49-F238E27FC236}">
                <a16:creationId xmlns:a16="http://schemas.microsoft.com/office/drawing/2014/main" id="{C7FF78F5-DE2D-6611-7583-82C38A0BCFD4}"/>
              </a:ext>
            </a:extLst>
          </p:cNvPr>
          <p:cNvSpPr txBox="1"/>
          <p:nvPr/>
        </p:nvSpPr>
        <p:spPr>
          <a:xfrm>
            <a:off x="51062" y="673532"/>
            <a:ext cx="8961262" cy="523220"/>
          </a:xfrm>
          <a:prstGeom prst="rect">
            <a:avLst/>
          </a:prstGeom>
          <a:noFill/>
        </p:spPr>
        <p:txBody>
          <a:bodyPr wrap="square">
            <a:spAutoFit/>
          </a:bodyPr>
          <a:lstStyle/>
          <a:p>
            <a:r>
              <a:rPr lang="ja-JP" altLang="en-US" sz="1400" dirty="0">
                <a:solidFill>
                  <a:prstClr val="black"/>
                </a:solidFill>
                <a:latin typeface="BIZ UDPゴシック" panose="020B0400000000000000" pitchFamily="50" charset="-128"/>
                <a:ea typeface="BIZ UDPゴシック" panose="020B0400000000000000" pitchFamily="50" charset="-128"/>
              </a:rPr>
              <a:t>脱炭素実現のためには、技術革新とあわせて、府民・事業者の行動変容が重要。</a:t>
            </a:r>
            <a:r>
              <a:rPr lang="en-US" altLang="ja-JP" sz="1400" dirty="0">
                <a:solidFill>
                  <a:prstClr val="black"/>
                </a:solidFill>
                <a:latin typeface="BIZ UDPゴシック" panose="020B0400000000000000" pitchFamily="50" charset="-128"/>
                <a:ea typeface="BIZ UDPゴシック" panose="020B0400000000000000" pitchFamily="50" charset="-128"/>
              </a:rPr>
              <a:t>CO</a:t>
            </a:r>
            <a:r>
              <a:rPr lang="en-US" altLang="ja-JP" sz="1400" baseline="-25000" dirty="0">
                <a:solidFill>
                  <a:prstClr val="black"/>
                </a:solidFill>
                <a:latin typeface="BIZ UDPゴシック" panose="020B0400000000000000" pitchFamily="50" charset="-128"/>
                <a:ea typeface="BIZ UDPゴシック" panose="020B0400000000000000" pitchFamily="50" charset="-128"/>
              </a:rPr>
              <a:t>2</a:t>
            </a:r>
            <a:r>
              <a:rPr lang="ja-JP" altLang="en-US" sz="1400" dirty="0">
                <a:solidFill>
                  <a:prstClr val="black"/>
                </a:solidFill>
                <a:latin typeface="BIZ UDPゴシック" panose="020B0400000000000000" pitchFamily="50" charset="-128"/>
                <a:ea typeface="BIZ UDPゴシック" panose="020B0400000000000000" pitchFamily="50" charset="-128"/>
              </a:rPr>
              <a:t>見える化と、脱炭素行動の成果を可視化・フィードバックすることで、継続的な行動につなげる仕組みを構築する</a:t>
            </a:r>
            <a:endParaRPr lang="ja-JP" altLang="en-US" sz="1400" dirty="0"/>
          </a:p>
        </p:txBody>
      </p:sp>
      <p:sp>
        <p:nvSpPr>
          <p:cNvPr id="3" name="ホームベース 2"/>
          <p:cNvSpPr/>
          <p:nvPr/>
        </p:nvSpPr>
        <p:spPr>
          <a:xfrm>
            <a:off x="156905" y="2074295"/>
            <a:ext cx="3033496" cy="576064"/>
          </a:xfrm>
          <a:prstGeom prst="homePlat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112713" indent="-112713"/>
            <a:r>
              <a:rPr lang="ja-JP" altLang="en-US" b="1" dirty="0">
                <a:latin typeface="Meiryo UI" panose="020B0604030504040204" pitchFamily="50" charset="-128"/>
                <a:ea typeface="Meiryo UI" panose="020B0604030504040204" pitchFamily="50" charset="-128"/>
              </a:rPr>
              <a:t>◎脱炭素行動を促す</a:t>
            </a:r>
            <a:endParaRPr lang="en-US" altLang="ja-JP" b="1" dirty="0">
              <a:latin typeface="Meiryo UI" panose="020B0604030504040204" pitchFamily="50" charset="-128"/>
              <a:ea typeface="Meiryo UI" panose="020B0604030504040204" pitchFamily="50" charset="-128"/>
            </a:endParaRPr>
          </a:p>
          <a:p>
            <a:pPr marL="112713" indent="-112713"/>
            <a:r>
              <a:rPr lang="ja-JP" altLang="en-US" b="1" dirty="0">
                <a:latin typeface="Meiryo UI" panose="020B0604030504040204" pitchFamily="50" charset="-128"/>
                <a:ea typeface="Meiryo UI" panose="020B0604030504040204" pitchFamily="50" charset="-128"/>
              </a:rPr>
              <a:t>　　　　　　　仕組みの構築</a:t>
            </a:r>
            <a:endParaRPr lang="ja-JP" altLang="en-US" dirty="0">
              <a:latin typeface="Meiryo UI" panose="020B0604030504040204" pitchFamily="50" charset="-128"/>
              <a:ea typeface="Meiryo UI" panose="020B0604030504040204" pitchFamily="50" charset="-128"/>
            </a:endParaRPr>
          </a:p>
        </p:txBody>
      </p:sp>
      <p:sp>
        <p:nvSpPr>
          <p:cNvPr id="7" name="ホームベース 6"/>
          <p:cNvSpPr/>
          <p:nvPr/>
        </p:nvSpPr>
        <p:spPr>
          <a:xfrm>
            <a:off x="3226405" y="2074295"/>
            <a:ext cx="3132348" cy="576064"/>
          </a:xfrm>
          <a:prstGeom prst="homePlat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112713" indent="-112713"/>
            <a:r>
              <a:rPr lang="ja-JP" altLang="en-US" b="1" dirty="0">
                <a:latin typeface="Meiryo UI" panose="020B0604030504040204" pitchFamily="50" charset="-128"/>
                <a:ea typeface="Meiryo UI" panose="020B0604030504040204" pitchFamily="50" charset="-128"/>
              </a:rPr>
              <a:t>◎脱炭素行動を促す</a:t>
            </a:r>
            <a:endParaRPr lang="en-US" altLang="ja-JP" b="1" dirty="0">
              <a:latin typeface="Meiryo UI" panose="020B0604030504040204" pitchFamily="50" charset="-128"/>
              <a:ea typeface="Meiryo UI" panose="020B0604030504040204" pitchFamily="50" charset="-128"/>
            </a:endParaRPr>
          </a:p>
          <a:p>
            <a:pPr marL="112713" indent="-112713"/>
            <a:r>
              <a:rPr lang="ja-JP" altLang="en-US" b="1" dirty="0">
                <a:latin typeface="Meiryo UI" panose="020B0604030504040204" pitchFamily="50" charset="-128"/>
                <a:ea typeface="Meiryo UI" panose="020B0604030504040204" pitchFamily="50" charset="-128"/>
              </a:rPr>
              <a:t>　　　　　　　　仕組みの発信</a:t>
            </a:r>
            <a:endParaRPr lang="en-US" altLang="ja-JP" b="1" dirty="0">
              <a:latin typeface="Meiryo UI" panose="020B0604030504040204" pitchFamily="50" charset="-128"/>
              <a:ea typeface="Meiryo UI" panose="020B0604030504040204" pitchFamily="50" charset="-128"/>
            </a:endParaRPr>
          </a:p>
        </p:txBody>
      </p:sp>
      <p:sp>
        <p:nvSpPr>
          <p:cNvPr id="8" name="ホームベース 7"/>
          <p:cNvSpPr/>
          <p:nvPr/>
        </p:nvSpPr>
        <p:spPr>
          <a:xfrm>
            <a:off x="6394757" y="2074295"/>
            <a:ext cx="2604120" cy="576064"/>
          </a:xfrm>
          <a:prstGeom prst="homePlat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112713" indent="-112713"/>
            <a:r>
              <a:rPr lang="ja-JP" altLang="en-US" b="1" dirty="0">
                <a:latin typeface="Meiryo UI" panose="020B0604030504040204" pitchFamily="50" charset="-128"/>
                <a:ea typeface="Meiryo UI" panose="020B0604030504040204" pitchFamily="50" charset="-128"/>
              </a:rPr>
              <a:t>◎脱炭素行動の定着</a:t>
            </a:r>
          </a:p>
        </p:txBody>
      </p:sp>
      <p:pic>
        <p:nvPicPr>
          <p:cNvPr id="5" name="Picture 48" descr="Code for Japanが個人のカーボンフットプリント可視化アプリ「じ ...">
            <a:extLst>
              <a:ext uri="{FF2B5EF4-FFF2-40B4-BE49-F238E27FC236}">
                <a16:creationId xmlns:a16="http://schemas.microsoft.com/office/drawing/2014/main" id="{CF13AEBA-A263-48E8-C7BF-7866763B03E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90147" y="4988416"/>
            <a:ext cx="1787511" cy="13389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239DA326-38C0-E40D-13D8-5243A4D42F74}"/>
              </a:ext>
            </a:extLst>
          </p:cNvPr>
          <p:cNvSpPr txBox="1"/>
          <p:nvPr/>
        </p:nvSpPr>
        <p:spPr>
          <a:xfrm>
            <a:off x="3815855" y="6360264"/>
            <a:ext cx="2572784" cy="430887"/>
          </a:xfrm>
          <a:prstGeom prst="rect">
            <a:avLst/>
          </a:prstGeom>
          <a:noFill/>
          <a:ln w="12700">
            <a:noFill/>
            <a:prstDash val="dash"/>
          </a:ln>
        </p:spPr>
        <p:txBody>
          <a:bodyPr wrap="square">
            <a:spAutoFit/>
          </a:bodyPr>
          <a:lstStyle/>
          <a:p>
            <a:pPr marL="176213" indent="-176213" algn="ctr"/>
            <a:r>
              <a:rPr lang="ja-JP" altLang="en-US" sz="1100" dirty="0">
                <a:latin typeface="BIZ UDゴシック" panose="020B0400000000000000" pitchFamily="49" charset="-128"/>
                <a:ea typeface="BIZ UDゴシック" panose="020B0400000000000000" pitchFamily="49" charset="-128"/>
              </a:rPr>
              <a:t>自分の</a:t>
            </a:r>
            <a:r>
              <a:rPr lang="en-US" altLang="ja-JP" sz="1100" dirty="0">
                <a:latin typeface="BIZ UDゴシック" panose="020B0400000000000000" pitchFamily="49" charset="-128"/>
                <a:ea typeface="BIZ UDゴシック" panose="020B0400000000000000" pitchFamily="49" charset="-128"/>
              </a:rPr>
              <a:t>CFP</a:t>
            </a:r>
            <a:r>
              <a:rPr lang="ja-JP" altLang="en-US" sz="1100" dirty="0">
                <a:latin typeface="BIZ UDゴシック" panose="020B0400000000000000" pitchFamily="49" charset="-128"/>
                <a:ea typeface="BIZ UDゴシック" panose="020B0400000000000000" pitchFamily="49" charset="-128"/>
              </a:rPr>
              <a:t>可視化アプリ</a:t>
            </a:r>
            <a:endParaRPr lang="en-US" altLang="ja-JP" sz="1100" dirty="0">
              <a:latin typeface="BIZ UDゴシック" panose="020B0400000000000000" pitchFamily="49" charset="-128"/>
              <a:ea typeface="BIZ UDゴシック" panose="020B0400000000000000" pitchFamily="49" charset="-128"/>
            </a:endParaRPr>
          </a:p>
          <a:p>
            <a:pPr marL="176213" indent="-176213" algn="ctr"/>
            <a:r>
              <a:rPr lang="ja-JP" altLang="en-US" sz="1100" dirty="0">
                <a:latin typeface="BIZ UDゴシック" panose="020B0400000000000000" pitchFamily="49" charset="-128"/>
                <a:ea typeface="BIZ UDゴシック" panose="020B0400000000000000" pitchFamily="49" charset="-128"/>
              </a:rPr>
              <a:t>（国立環境研究所・</a:t>
            </a:r>
            <a:r>
              <a:rPr lang="en-US" altLang="ja-JP" sz="1100" dirty="0" err="1">
                <a:latin typeface="BIZ UDゴシック" panose="020B0400000000000000" pitchFamily="49" charset="-128"/>
                <a:ea typeface="BIZ UDゴシック" panose="020B0400000000000000" pitchFamily="49" charset="-128"/>
              </a:rPr>
              <a:t>CodeforJapan</a:t>
            </a:r>
            <a:r>
              <a:rPr lang="ja-JP" altLang="en-US" sz="1100" dirty="0">
                <a:latin typeface="BIZ UDゴシック" panose="020B0400000000000000" pitchFamily="49" charset="-128"/>
                <a:ea typeface="BIZ UDゴシック" panose="020B0400000000000000" pitchFamily="49" charset="-128"/>
              </a:rPr>
              <a:t>）</a:t>
            </a:r>
            <a:endParaRPr lang="en-US" altLang="ja-JP" sz="1100" dirty="0">
              <a:latin typeface="BIZ UDゴシック" panose="020B0400000000000000" pitchFamily="49" charset="-128"/>
              <a:ea typeface="BIZ UDゴシック" panose="020B0400000000000000" pitchFamily="49" charset="-128"/>
            </a:endParaRPr>
          </a:p>
        </p:txBody>
      </p:sp>
      <p:pic>
        <p:nvPicPr>
          <p:cNvPr id="12" name="図 11">
            <a:extLst>
              <a:ext uri="{FF2B5EF4-FFF2-40B4-BE49-F238E27FC236}">
                <a16:creationId xmlns:a16="http://schemas.microsoft.com/office/drawing/2014/main" id="{653884F3-9C7D-607F-CDE7-ACBCE27BD56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4985" r="14777" b="15254"/>
          <a:stretch/>
        </p:blipFill>
        <p:spPr>
          <a:xfrm>
            <a:off x="194380" y="4988414"/>
            <a:ext cx="1903088" cy="1335849"/>
          </a:xfrm>
          <a:prstGeom prst="rect">
            <a:avLst/>
          </a:prstGeom>
        </p:spPr>
      </p:pic>
      <p:sp>
        <p:nvSpPr>
          <p:cNvPr id="13" name="テキスト ボックス 12">
            <a:extLst>
              <a:ext uri="{FF2B5EF4-FFF2-40B4-BE49-F238E27FC236}">
                <a16:creationId xmlns:a16="http://schemas.microsoft.com/office/drawing/2014/main" id="{8A5932A9-478B-7404-B1F3-6B7BD39E6C24}"/>
              </a:ext>
            </a:extLst>
          </p:cNvPr>
          <p:cNvSpPr txBox="1"/>
          <p:nvPr/>
        </p:nvSpPr>
        <p:spPr>
          <a:xfrm>
            <a:off x="156905" y="6324155"/>
            <a:ext cx="1819401" cy="261610"/>
          </a:xfrm>
          <a:prstGeom prst="rect">
            <a:avLst/>
          </a:prstGeom>
          <a:noFill/>
          <a:ln w="12700">
            <a:noFill/>
            <a:prstDash val="dash"/>
          </a:ln>
        </p:spPr>
        <p:txBody>
          <a:bodyPr wrap="square">
            <a:spAutoFit/>
          </a:bodyPr>
          <a:lstStyle/>
          <a:p>
            <a:pPr marL="176213" indent="-176213" algn="ctr"/>
            <a:r>
              <a:rPr lang="ja-JP" altLang="en-US" sz="1100" dirty="0">
                <a:latin typeface="BIZ UDゴシック" panose="020B0400000000000000" pitchFamily="49" charset="-128"/>
                <a:ea typeface="BIZ UDゴシック" panose="020B0400000000000000" pitchFamily="49" charset="-128"/>
              </a:rPr>
              <a:t>大阪産野菜での</a:t>
            </a:r>
            <a:r>
              <a:rPr lang="en-US" altLang="ja-JP" sz="1100" dirty="0">
                <a:latin typeface="BIZ UDゴシック" panose="020B0400000000000000" pitchFamily="49" charset="-128"/>
                <a:ea typeface="BIZ UDゴシック" panose="020B0400000000000000" pitchFamily="49" charset="-128"/>
              </a:rPr>
              <a:t>CFP</a:t>
            </a:r>
            <a:r>
              <a:rPr lang="ja-JP" altLang="en-US" sz="1100" dirty="0">
                <a:latin typeface="BIZ UDゴシック" panose="020B0400000000000000" pitchFamily="49" charset="-128"/>
                <a:ea typeface="BIZ UDゴシック" panose="020B0400000000000000" pitchFamily="49" charset="-128"/>
              </a:rPr>
              <a:t>表示</a:t>
            </a:r>
            <a:endParaRPr lang="en-US" altLang="ja-JP" sz="1100" dirty="0">
              <a:latin typeface="BIZ UDゴシック" panose="020B0400000000000000" pitchFamily="49" charset="-128"/>
              <a:ea typeface="BIZ UDゴシック" panose="020B0400000000000000" pitchFamily="49" charset="-128"/>
            </a:endParaRPr>
          </a:p>
        </p:txBody>
      </p:sp>
      <p:pic>
        <p:nvPicPr>
          <p:cNvPr id="15" name="図 14" descr="店の上にある数種類の野菜&#10;&#10;低い精度で自動的に生成された説明"/>
          <p:cNvPicPr/>
          <p:nvPr/>
        </p:nvPicPr>
        <p:blipFill>
          <a:blip r:embed="rId5" cstate="email">
            <a:extLst>
              <a:ext uri="{28A0092B-C50C-407E-A947-70E740481C1C}">
                <a14:useLocalDpi xmlns:a14="http://schemas.microsoft.com/office/drawing/2010/main"/>
              </a:ext>
            </a:extLst>
          </a:blip>
          <a:srcRect/>
          <a:stretch>
            <a:fillRect/>
          </a:stretch>
        </p:blipFill>
        <p:spPr bwMode="auto">
          <a:xfrm>
            <a:off x="2212798" y="4988415"/>
            <a:ext cx="1909093" cy="1335739"/>
          </a:xfrm>
          <a:prstGeom prst="rect">
            <a:avLst/>
          </a:prstGeom>
          <a:noFill/>
          <a:ln>
            <a:noFill/>
          </a:ln>
        </p:spPr>
      </p:pic>
      <p:sp>
        <p:nvSpPr>
          <p:cNvPr id="16" name="テキスト ボックス 15">
            <a:extLst>
              <a:ext uri="{FF2B5EF4-FFF2-40B4-BE49-F238E27FC236}">
                <a16:creationId xmlns:a16="http://schemas.microsoft.com/office/drawing/2014/main" id="{8A5932A9-478B-7404-B1F3-6B7BD39E6C24}"/>
              </a:ext>
            </a:extLst>
          </p:cNvPr>
          <p:cNvSpPr txBox="1"/>
          <p:nvPr/>
        </p:nvSpPr>
        <p:spPr>
          <a:xfrm>
            <a:off x="2187160" y="6327376"/>
            <a:ext cx="1819401" cy="430887"/>
          </a:xfrm>
          <a:prstGeom prst="rect">
            <a:avLst/>
          </a:prstGeom>
          <a:noFill/>
          <a:ln w="12700">
            <a:noFill/>
            <a:prstDash val="dash"/>
          </a:ln>
        </p:spPr>
        <p:txBody>
          <a:bodyPr wrap="square">
            <a:spAutoFit/>
          </a:bodyPr>
          <a:lstStyle/>
          <a:p>
            <a:pPr marL="176213" indent="-176213" algn="ctr"/>
            <a:r>
              <a:rPr lang="ja-JP" altLang="en-US" sz="1100" dirty="0">
                <a:latin typeface="BIZ UDゴシック" panose="020B0400000000000000" pitchFamily="49" charset="-128"/>
                <a:ea typeface="BIZ UDゴシック" panose="020B0400000000000000" pitchFamily="49" charset="-128"/>
              </a:rPr>
              <a:t>ポイント付与対象の</a:t>
            </a:r>
            <a:endParaRPr lang="en-US" altLang="ja-JP" sz="1100" dirty="0">
              <a:latin typeface="BIZ UDゴシック" panose="020B0400000000000000" pitchFamily="49" charset="-128"/>
              <a:ea typeface="BIZ UDゴシック" panose="020B0400000000000000" pitchFamily="49" charset="-128"/>
            </a:endParaRPr>
          </a:p>
          <a:p>
            <a:pPr marL="176213" indent="-176213" algn="ctr"/>
            <a:r>
              <a:rPr lang="ja-JP" altLang="en-US" sz="1100" dirty="0">
                <a:latin typeface="BIZ UDゴシック" panose="020B0400000000000000" pitchFamily="49" charset="-128"/>
                <a:ea typeface="BIZ UDゴシック" panose="020B0400000000000000" pitchFamily="49" charset="-128"/>
              </a:rPr>
              <a:t>地産地消商品に</a:t>
            </a:r>
            <a:r>
              <a:rPr lang="en-US" altLang="ja-JP" sz="1100" dirty="0">
                <a:latin typeface="BIZ UDゴシック" panose="020B0400000000000000" pitchFamily="49" charset="-128"/>
                <a:ea typeface="BIZ UDゴシック" panose="020B0400000000000000" pitchFamily="49" charset="-128"/>
              </a:rPr>
              <a:t>POP</a:t>
            </a:r>
            <a:r>
              <a:rPr lang="ja-JP" altLang="en-US" sz="1100" dirty="0">
                <a:latin typeface="BIZ UDゴシック" panose="020B0400000000000000" pitchFamily="49" charset="-128"/>
                <a:ea typeface="BIZ UDゴシック" panose="020B0400000000000000" pitchFamily="49" charset="-128"/>
              </a:rPr>
              <a:t>掲示</a:t>
            </a:r>
            <a:endParaRPr lang="en-US" altLang="ja-JP" sz="11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464437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85048" y="824298"/>
            <a:ext cx="9002872" cy="676286"/>
          </a:xfrm>
          <a:prstGeom prst="roundRect">
            <a:avLst>
              <a:gd name="adj" fmla="val 11671"/>
            </a:avLst>
          </a:prstGeom>
          <a:noFill/>
          <a:ln w="12700"/>
        </p:spPr>
        <p:style>
          <a:lnRef idx="1">
            <a:schemeClr val="accent1"/>
          </a:lnRef>
          <a:fillRef idx="2">
            <a:schemeClr val="accent1"/>
          </a:fillRef>
          <a:effectRef idx="1">
            <a:schemeClr val="accent1"/>
          </a:effectRef>
          <a:fontRef idx="minor">
            <a:schemeClr val="dk1"/>
          </a:fontRef>
        </p:style>
        <p:txBody>
          <a:bodyPr wrap="square" lIns="45650" tIns="44596" rIns="45650" bIns="44596" rtlCol="0" anchor="t">
            <a:noAutofit/>
          </a:bodyPr>
          <a:lstStyle/>
          <a:p>
            <a:pPr marL="124735" marR="0" lvl="0" indent="-124735" algn="l" defTabSz="891261" rtl="0" eaLnBrk="1" fontAlgn="auto" latinLnBrk="0" hangingPunct="1">
              <a:lnSpc>
                <a:spcPts val="1286"/>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○地球温暖化による気候変動の影響はすでに気候危機と認識すべき状況であることを踏まえ、府では、大阪府地球温暖化対策実行計画を</a:t>
            </a:r>
            <a:r>
              <a:rPr kumimoji="1" lang="en-US" altLang="ja-JP"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年３月に策定し、</a:t>
            </a:r>
            <a:r>
              <a:rPr kumimoji="1" lang="en-US" altLang="ja-JP"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2050</a:t>
            </a:r>
            <a:r>
              <a:rPr kumimoji="1" lang="ja-JP" altLang="en-US"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年二酸化炭素排出量実質ゼロをめざし、</a:t>
            </a:r>
            <a:r>
              <a:rPr kumimoji="1" lang="en-US" altLang="ja-JP"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年度の温室効果ガス排出量を</a:t>
            </a:r>
            <a:r>
              <a:rPr kumimoji="1" lang="en-US" altLang="ja-JP"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2013</a:t>
            </a:r>
            <a:r>
              <a:rPr kumimoji="1" lang="ja-JP" altLang="en-US"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年度から</a:t>
            </a:r>
            <a:r>
              <a:rPr kumimoji="1" lang="en-US" altLang="ja-JP"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％削減する目標を掲げた。</a:t>
            </a:r>
            <a:endParaRPr kumimoji="1" lang="en-US" altLang="ja-JP"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4735" marR="0" lvl="0" indent="-124735" algn="l" defTabSz="891261" rtl="0" eaLnBrk="1" fontAlgn="auto" latinLnBrk="0" hangingPunct="1">
              <a:lnSpc>
                <a:spcPts val="1286"/>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○この削減目標は、従来の延長線上の取組で達成できるものではなく、あらゆる主体が一体となって思い切った気候変動対策に取り組むことが重要である。</a:t>
            </a:r>
            <a:endParaRPr kumimoji="1" lang="en-US" altLang="ja-JP" sz="11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Rectangle 1066"/>
          <p:cNvSpPr>
            <a:spLocks noChangeArrowheads="1"/>
          </p:cNvSpPr>
          <p:nvPr/>
        </p:nvSpPr>
        <p:spPr bwMode="auto">
          <a:xfrm>
            <a:off x="21126" y="648296"/>
            <a:ext cx="157899" cy="315781"/>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8154" tIns="39079" rIns="78154" bIns="39079" anchor="ctr">
            <a:spAutoFit/>
          </a:bodyP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marL="0" marR="0" lvl="0" indent="0" algn="l" defTabSz="914274" rtl="0" eaLnBrk="1" fontAlgn="auto" latinLnBrk="0" hangingPunct="1">
              <a:lnSpc>
                <a:spcPct val="100000"/>
              </a:lnSpc>
              <a:spcBef>
                <a:spcPct val="0"/>
              </a:spcBef>
              <a:spcAft>
                <a:spcPts val="0"/>
              </a:spcAft>
              <a:buClrTx/>
              <a:buSzTx/>
              <a:buFontTx/>
              <a:buNone/>
              <a:tabLst/>
              <a:defRPr/>
            </a:pPr>
            <a:endParaRPr kumimoji="1" lang="ja-JP" altLang="ja-JP" sz="1539"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49" name="角丸四角形 48"/>
          <p:cNvSpPr/>
          <p:nvPr/>
        </p:nvSpPr>
        <p:spPr bwMode="auto">
          <a:xfrm>
            <a:off x="100066" y="531381"/>
            <a:ext cx="1725084" cy="253317"/>
          </a:xfrm>
          <a:prstGeom prst="roundRect">
            <a:avLst/>
          </a:prstGeom>
          <a:gradFill>
            <a:gsLst>
              <a:gs pos="0">
                <a:srgbClr val="0099FF"/>
              </a:gs>
              <a:gs pos="21000">
                <a:srgbClr val="9FD9FF"/>
              </a:gs>
              <a:gs pos="100000">
                <a:schemeClr val="bg1"/>
              </a:gs>
              <a:gs pos="100000">
                <a:schemeClr val="accent2">
                  <a:tint val="15000"/>
                  <a:satMod val="350000"/>
                </a:schemeClr>
              </a:gs>
            </a:gsLst>
          </a:gradFill>
          <a:ln/>
        </p:spPr>
        <p:style>
          <a:lnRef idx="1">
            <a:schemeClr val="accent2"/>
          </a:lnRef>
          <a:fillRef idx="2">
            <a:schemeClr val="accent2"/>
          </a:fillRef>
          <a:effectRef idx="1">
            <a:schemeClr val="accent2"/>
          </a:effectRef>
          <a:fontRef idx="minor">
            <a:schemeClr val="dk1"/>
          </a:fontRef>
        </p:style>
        <p:txBody>
          <a:bodyPr wrap="square" lIns="78154" tIns="30784" rIns="78154" bIns="0" anchor="ctr">
            <a:spAutoFit/>
          </a:bodyP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12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基本的な考え方</a:t>
            </a:r>
            <a:endParaRPr kumimoji="1" lang="en-US" altLang="ja-JP" sz="12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endParaRPr>
          </a:p>
        </p:txBody>
      </p:sp>
      <p:sp>
        <p:nvSpPr>
          <p:cNvPr id="89" name="角丸四角形 88"/>
          <p:cNvSpPr/>
          <p:nvPr/>
        </p:nvSpPr>
        <p:spPr>
          <a:xfrm>
            <a:off x="84978" y="1799187"/>
            <a:ext cx="9002941" cy="4962857"/>
          </a:xfrm>
          <a:prstGeom prst="roundRect">
            <a:avLst>
              <a:gd name="adj" fmla="val 1832"/>
            </a:avLst>
          </a:prstGeom>
          <a:noFill/>
          <a:ln w="12700"/>
        </p:spPr>
        <p:style>
          <a:lnRef idx="1">
            <a:schemeClr val="accent1"/>
          </a:lnRef>
          <a:fillRef idx="2">
            <a:schemeClr val="accent1"/>
          </a:fillRef>
          <a:effectRef idx="1">
            <a:schemeClr val="accent1"/>
          </a:effectRef>
          <a:fontRef idx="minor">
            <a:schemeClr val="dk1"/>
          </a:fontRef>
        </p:style>
        <p:txBody>
          <a:bodyPr wrap="square" lIns="45650" tIns="44596" rIns="45650" bIns="44596" rtlCol="0" anchor="t">
            <a:noAutofit/>
          </a:bodyPr>
          <a:lstStyle/>
          <a:p>
            <a:pPr marL="88262" marR="0" lvl="0" indent="-88262" algn="l" defTabSz="891261" rtl="0" eaLnBrk="1" fontAlgn="auto" latinLnBrk="0" hangingPunct="1">
              <a:lnSpc>
                <a:spcPts val="429"/>
              </a:lnSpc>
              <a:spcBef>
                <a:spcPts val="0"/>
              </a:spcBef>
              <a:spcAft>
                <a:spcPts val="0"/>
              </a:spcAft>
              <a:buClrTx/>
              <a:buSzTx/>
              <a:buFontTx/>
              <a:buNone/>
              <a:tabLst/>
              <a:defRPr/>
            </a:pPr>
            <a:endPar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262" marR="0" lvl="0" indent="-88262" algn="l" defTabSz="891261"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0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bwMode="auto">
          <a:xfrm>
            <a:off x="84979" y="1681332"/>
            <a:ext cx="8838297" cy="253317"/>
          </a:xfrm>
          <a:prstGeom prst="roundRect">
            <a:avLst/>
          </a:prstGeom>
          <a:gradFill>
            <a:gsLst>
              <a:gs pos="0">
                <a:srgbClr val="0099FF"/>
              </a:gs>
              <a:gs pos="21000">
                <a:srgbClr val="9FD9FF"/>
              </a:gs>
              <a:gs pos="100000">
                <a:schemeClr val="bg1"/>
              </a:gs>
              <a:gs pos="100000">
                <a:schemeClr val="accent2">
                  <a:tint val="15000"/>
                  <a:satMod val="350000"/>
                </a:schemeClr>
              </a:gs>
            </a:gsLst>
          </a:gradFill>
          <a:ln/>
        </p:spPr>
        <p:style>
          <a:lnRef idx="1">
            <a:schemeClr val="accent2"/>
          </a:lnRef>
          <a:fillRef idx="2">
            <a:schemeClr val="accent2"/>
          </a:fillRef>
          <a:effectRef idx="1">
            <a:schemeClr val="accent2"/>
          </a:effectRef>
          <a:fontRef idx="minor">
            <a:schemeClr val="dk1"/>
          </a:fontRef>
        </p:style>
        <p:txBody>
          <a:bodyPr wrap="square" lIns="78154" tIns="30784" rIns="78154" bIns="0" anchor="ctr">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2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令和６年度の主な事業　予算総額：約</a:t>
            </a:r>
            <a:r>
              <a:rPr kumimoji="1" lang="en-US" altLang="ja-JP" sz="12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31</a:t>
            </a:r>
            <a:r>
              <a:rPr kumimoji="1" lang="ja-JP" altLang="en-US" sz="12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億</a:t>
            </a:r>
            <a:r>
              <a:rPr kumimoji="1" lang="en-US" altLang="ja-JP" sz="12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5,333</a:t>
            </a:r>
            <a:r>
              <a:rPr kumimoji="1" lang="ja-JP" altLang="en-US" sz="12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万</a:t>
            </a:r>
            <a:r>
              <a:rPr kumimoji="1" lang="ja-JP" altLang="en-US" sz="1286"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rPr>
              <a:t>円　</a:t>
            </a:r>
            <a:endParaRPr kumimoji="1" lang="en-US" altLang="ja-JP" sz="12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itchFamily="50" charset="-128"/>
            </a:endParaRPr>
          </a:p>
        </p:txBody>
      </p:sp>
      <p:sp>
        <p:nvSpPr>
          <p:cNvPr id="2" name="テキスト ボックス 1"/>
          <p:cNvSpPr txBox="1"/>
          <p:nvPr/>
        </p:nvSpPr>
        <p:spPr>
          <a:xfrm>
            <a:off x="202724" y="2054698"/>
            <a:ext cx="2641083" cy="268215"/>
          </a:xfrm>
          <a:prstGeom prst="rect">
            <a:avLst/>
          </a:prstGeom>
          <a:solidFill>
            <a:srgbClr val="0066FF"/>
          </a:solidFill>
          <a:ln>
            <a:noFill/>
          </a:ln>
        </p:spPr>
        <p:txBody>
          <a:bodyPr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①あらゆる主体の意識改革・行動喚起</a:t>
            </a:r>
          </a:p>
        </p:txBody>
      </p:sp>
      <p:sp>
        <p:nvSpPr>
          <p:cNvPr id="90" name="テキスト ボックス 89"/>
          <p:cNvSpPr txBox="1"/>
          <p:nvPr/>
        </p:nvSpPr>
        <p:spPr>
          <a:xfrm>
            <a:off x="200086" y="5184858"/>
            <a:ext cx="2986843" cy="268215"/>
          </a:xfrm>
          <a:prstGeom prst="rect">
            <a:avLst/>
          </a:prstGeom>
          <a:solidFill>
            <a:srgbClr val="0066FF"/>
          </a:solidFill>
          <a:ln>
            <a:noFill/>
          </a:ln>
        </p:spPr>
        <p:txBody>
          <a:bodyPr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②事業者における脱炭素化に向けた取組促進</a:t>
            </a:r>
            <a:endParaRPr kumimoji="1" lang="en-US" altLang="ja-JP"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5" name="角丸四角形 94"/>
          <p:cNvSpPr/>
          <p:nvPr/>
        </p:nvSpPr>
        <p:spPr>
          <a:xfrm>
            <a:off x="131992" y="2318058"/>
            <a:ext cx="4458493" cy="2727819"/>
          </a:xfrm>
          <a:prstGeom prst="roundRect">
            <a:avLst>
              <a:gd name="adj" fmla="val 6433"/>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45650" tIns="25714" rIns="45650" bIns="25714" rtlCol="0" anchor="t">
            <a:spAutoFit/>
          </a:bodyPr>
          <a:lstStyle/>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○府民の脱炭素行動促進・貢献量可視化事業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新規</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R6:45,929</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EXPO</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グリーンチャレンジを契機に、民間事業者や博覧会協会と連携協力し、個人の脱炭素行動による</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削減量を可視化するアプリを活用して行動変容を促進</a:t>
            </a:r>
            <a:endParaRPr kumimoji="1" lang="en-US" altLang="ja-JP"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○脱炭素化に向けた消費行動促進事業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R6:11,385</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R5:9,988</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千円）脱炭素・エネルギー政策課</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・大阪版</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CFP</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算定手法を活用した大阪産農水産物へのラベル表示等による普及啓発の本格実施等</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○環境配慮消費行動促進に向けた脱炭素ポイント付与制度普及事業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R6:49,996</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R5:46,000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千円）脱炭素・エネルギー政策課</a:t>
            </a:r>
          </a:p>
          <a:p>
            <a:pPr marL="124735" marR="0" lvl="0" indent="-62368"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・脱炭素ポイント制度に関する運用ガイドライン作成及び脱炭素ポイントを付与する事業者への支援</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○大阪産</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を活用した脱炭素化推進事業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653156"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R6:15,393</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R5:11,373</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千円）ブランド戦略推進課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 　・</a:t>
            </a:r>
            <a:r>
              <a:rPr kumimoji="1" lang="ja-JP"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地産地消、脱炭素消費行動、プラごみ削減等の一体的な啓発イベントを実施</a:t>
            </a:r>
            <a:endParaRPr kumimoji="1"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53156"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ノウハウを活用した既存府有建築物の</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ZEB</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化事業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新規</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653156"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R7</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:136,000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　都市整備部 河川室河川環境課・公共建築室設備課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 　・</a:t>
            </a:r>
            <a:r>
              <a:rPr kumimoji="1"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西大阪治水事務所において、</a:t>
            </a:r>
            <a:r>
              <a:rPr kumimoji="1"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ESCO</a:t>
            </a:r>
            <a:r>
              <a:rPr kumimoji="1"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事業を活用して</a:t>
            </a:r>
            <a:r>
              <a:rPr kumimoji="1"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ZEB</a:t>
            </a:r>
            <a:r>
              <a:rPr kumimoji="1"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基準相当への適合を目指し検討を実施</a:t>
            </a:r>
          </a:p>
        </p:txBody>
      </p:sp>
      <p:sp>
        <p:nvSpPr>
          <p:cNvPr id="102" name="角丸四角形 101"/>
          <p:cNvSpPr/>
          <p:nvPr/>
        </p:nvSpPr>
        <p:spPr>
          <a:xfrm>
            <a:off x="131992" y="5468688"/>
            <a:ext cx="4458493" cy="1079987"/>
          </a:xfrm>
          <a:prstGeom prst="roundRect">
            <a:avLst>
              <a:gd name="adj" fmla="val 15675"/>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45650" tIns="25714" rIns="45650" bIns="25714" rtlCol="0" anchor="t">
            <a:spAutoFit/>
          </a:bodyPr>
          <a:lstStyle/>
          <a:p>
            <a:pPr marL="0" marR="0" lvl="0" indent="0" algn="l" defTabSz="653156" rtl="0" eaLnBrk="1" fontAlgn="auto" latinLnBrk="0" hangingPunct="1">
              <a:lnSpc>
                <a:spcPts val="1286"/>
              </a:lnSpc>
              <a:spcBef>
                <a:spcPts val="0"/>
              </a:spcBef>
              <a:spcAft>
                <a:spcPts val="0"/>
              </a:spcAft>
              <a:buClrTx/>
              <a:buSzTx/>
              <a:buFontTx/>
              <a:buNone/>
              <a:tabLst/>
              <a:defRPr/>
            </a:pPr>
            <a:r>
              <a:rPr kumimoji="0"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気候変動対策推進</a:t>
            </a:r>
            <a:r>
              <a:rPr kumimoji="0"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条例</a:t>
            </a: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653156"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R6:2,823</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R5:</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2,844</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千円）</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脱炭素・エネルギー政策課</a:t>
            </a:r>
            <a:endPar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endParaRPr>
          </a:p>
          <a:p>
            <a:pPr marL="124735" marR="0" lvl="0" indent="-62368"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エネルギー多量使用事業者等を対象とした報告制度の強化及び拡大</a:t>
            </a:r>
            <a:endPar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○おおさかスマートエネルギーセンターの運営</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R6:4,258</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R5:4,065</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千円）</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脱炭素・エネルギー政策課</a:t>
            </a:r>
          </a:p>
          <a:p>
            <a:pPr marL="124735" marR="0" lvl="0" indent="-62368" algn="l" defTabSz="891261" rtl="0" eaLnBrk="1" fontAlgn="auto" latinLnBrk="0" hangingPunct="1">
              <a:lnSpc>
                <a:spcPts val="1143"/>
              </a:lnSpc>
              <a:spcBef>
                <a:spcPts val="0"/>
              </a:spcBef>
              <a:spcAft>
                <a:spcPts val="429"/>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・府民・事業者等からの創エネ・蓄エネ・省エネ相談へのワンストップ対応を実施</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4637498" y="2312644"/>
            <a:ext cx="4437414" cy="4219972"/>
          </a:xfrm>
          <a:prstGeom prst="roundRect">
            <a:avLst>
              <a:gd name="adj" fmla="val 4886"/>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45650" tIns="25714" rIns="45650" bIns="25714" rtlCol="0" anchor="t">
            <a:spAutoFit/>
          </a:bodyPr>
          <a:lstStyle/>
          <a:p>
            <a:pPr marL="0" marR="0" lvl="0" indent="-88262" algn="l" defTabSz="891261" rtl="0" eaLnBrk="1" fontAlgn="auto" latinLnBrk="0" hangingPunct="1">
              <a:lnSpc>
                <a:spcPts val="1286"/>
              </a:lnSpc>
              <a:spcBef>
                <a:spcPts val="0"/>
              </a:spcBef>
              <a:spcAft>
                <a:spcPts val="0"/>
              </a:spcAft>
              <a:buClrTx/>
              <a:buSzTx/>
              <a:buFontTx/>
              <a:buNone/>
              <a:tabLst/>
              <a:defRPr/>
            </a:pP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○中小事業者高効率空調機導入支援事業</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新規</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R6:703,234</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・中小事業者における既存の空調機の高効率空調機への更新に対し補助</a:t>
            </a:r>
            <a:endParaRPr kumimoji="1" lang="en-US" altLang="ja-JP" sz="75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中小事業者脱炭素重点対策促進事業</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新規</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R6:40,000</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・府に届け出た対策計画書に基づいて実施する太陽光発電設備の導入に対し補助</a:t>
            </a:r>
            <a:endPar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286"/>
              </a:lnSpc>
              <a:spcBef>
                <a:spcPts val="429"/>
              </a:spcBef>
              <a:spcAft>
                <a:spcPts val="0"/>
              </a:spcAft>
              <a:buClrTx/>
              <a:buSzTx/>
              <a:buFontTx/>
              <a:buNone/>
              <a:tabLst/>
              <a:defRPr/>
            </a:pPr>
            <a:r>
              <a:rPr kumimoji="0"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○中小事業者の対策計画書に基づく省エネ・再エネ設備の導入支援事業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R6:20,000</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R5:60,000</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千円）脱炭素・エネルギー政策課</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・府に任意で届け出た対策計画書に基づいて実施する省エネ設備への更新等に対し補助</a:t>
            </a:r>
            <a:endParaRPr kumimoji="1" lang="en-US" altLang="ja-JP" sz="75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286"/>
              </a:lnSpc>
              <a:spcBef>
                <a:spcPts val="429"/>
              </a:spcBef>
              <a:spcAft>
                <a:spcPts val="0"/>
              </a:spcAft>
              <a:buClrTx/>
              <a:buSzTx/>
              <a:buFontTx/>
              <a:buNone/>
              <a:tabLst/>
              <a:defRPr/>
            </a:pPr>
            <a:r>
              <a:rPr kumimoji="0"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○クレジットを活用した事業者による脱炭素経営促進事業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R6:25,035</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R5:39,565</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千円）脱炭素・エネルギー政策課</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・万博開催に伴う</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排出を府内事業者によるクレジット寄附でオフセットするスキームの実践</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○サプライチェーン全体の</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排出量見える化モデル事業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653156"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R6:34,773</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R5:34,778</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千円）脱炭素・エネルギー政策課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　・サプライチェーン全体での排出量の見える化や削減のための改善策の提案をモデル的に実施</a:t>
            </a:r>
            <a:endPar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653156" rtl="0" eaLnBrk="1" fontAlgn="auto" latinLnBrk="0" hangingPunct="1">
              <a:lnSpc>
                <a:spcPts val="1286"/>
              </a:lnSpc>
              <a:spcBef>
                <a:spcPts val="429"/>
              </a:spcBef>
              <a:spcAft>
                <a:spcPts val="0"/>
              </a:spcAft>
              <a:buClrTx/>
              <a:buSzTx/>
              <a:buFontTx/>
              <a:buNone/>
              <a:tabLst/>
              <a:defRPr/>
            </a:pPr>
            <a:r>
              <a:rPr kumimoji="0"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○脱炭素経営宣言促進事業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R6:3,959</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R5:4,971</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千円）脱炭素・エネルギー政策課</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・脱炭素経営宣言登録制度により、地域の関係機関と連携して、事業者の脱炭素経営を促進</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286"/>
              </a:lnSpc>
              <a:spcBef>
                <a:spcPts val="429"/>
              </a:spcBef>
              <a:spcAft>
                <a:spcPts val="0"/>
              </a:spcAft>
              <a:buClrTx/>
              <a:buSzTx/>
              <a:buFontTx/>
              <a:buNone/>
              <a:tabLst/>
              <a:defRPr/>
            </a:pPr>
            <a:r>
              <a:rPr kumimoji="0"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○万博を契機とした環境・エネルギー先進技術普及事業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143"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R6:4,228</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R5:25,611</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脱炭素・エネルギー政策課</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年度に作成した普及啓発コンテンツを用い、事業者向けセミナー等を通じ府域の事業者や府民等各主体に</a:t>
            </a: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広く発信</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429"/>
              </a:spcBef>
              <a:spcAft>
                <a:spcPts val="0"/>
              </a:spcAft>
              <a:buClrTx/>
              <a:buSzTx/>
              <a:buFontTx/>
              <a:buNone/>
              <a:tabLst/>
              <a:defRPr/>
            </a:pP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○カーボンニュートラル技術開発・実証事業</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R6:800,148</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R5:800,148</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千円）商工労働部　産業創造課</a:t>
            </a:r>
            <a:endPar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・万博での披露をめざし、カーボンニュートラルに資する最先端技術の開発・実証を支援</a:t>
            </a:r>
            <a:endParaRPr kumimoji="1" lang="en-US" altLang="ja-JP"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4637499" y="2040275"/>
            <a:ext cx="2986843" cy="268215"/>
          </a:xfrm>
          <a:prstGeom prst="rect">
            <a:avLst/>
          </a:prstGeom>
          <a:solidFill>
            <a:srgbClr val="0066FF"/>
          </a:solidFill>
          <a:ln>
            <a:noFill/>
          </a:ln>
        </p:spPr>
        <p:txBody>
          <a:bodyPr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②事業者における脱炭素化に向けた取組促進</a:t>
            </a:r>
            <a:endParaRPr kumimoji="1" lang="en-US" altLang="ja-JP"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 name="正方形/長方形 4"/>
          <p:cNvSpPr/>
          <p:nvPr/>
        </p:nvSpPr>
        <p:spPr>
          <a:xfrm>
            <a:off x="2737363" y="2054698"/>
            <a:ext cx="1330581" cy="241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知事重点事業</a:t>
            </a:r>
          </a:p>
        </p:txBody>
      </p:sp>
      <p:sp>
        <p:nvSpPr>
          <p:cNvPr id="29" name="タイトル 1">
            <a:extLst>
              <a:ext uri="{FF2B5EF4-FFF2-40B4-BE49-F238E27FC236}">
                <a16:creationId xmlns:a16="http://schemas.microsoft.com/office/drawing/2014/main" id="{65C8111A-39A5-454D-88FD-3EDD3FCD60BE}"/>
              </a:ext>
            </a:extLst>
          </p:cNvPr>
          <p:cNvSpPr txBox="1">
            <a:spLocks/>
          </p:cNvSpPr>
          <p:nvPr/>
        </p:nvSpPr>
        <p:spPr>
          <a:xfrm>
            <a:off x="-19649" y="-17097"/>
            <a:ext cx="9144000" cy="519522"/>
          </a:xfrm>
          <a:prstGeom prst="rect">
            <a:avLst/>
          </a:prstGeom>
          <a:solidFill>
            <a:srgbClr val="000066"/>
          </a:solidFill>
        </p:spPr>
        <p:txBody>
          <a:bodyPr vert="horz" lIns="134981" tIns="34286" rIns="68570" bIns="34286"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j-cs"/>
              </a:rPr>
              <a:t>令和６年度の脱炭素化の推進に向けた取組み</a:t>
            </a:r>
          </a:p>
        </p:txBody>
      </p:sp>
    </p:spTree>
    <p:extLst>
      <p:ext uri="{BB962C8B-B14F-4D97-AF65-F5344CB8AC3E}">
        <p14:creationId xmlns:p14="http://schemas.microsoft.com/office/powerpoint/2010/main" val="2156266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1066"/>
          <p:cNvSpPr>
            <a:spLocks noChangeArrowheads="1"/>
          </p:cNvSpPr>
          <p:nvPr/>
        </p:nvSpPr>
        <p:spPr bwMode="auto">
          <a:xfrm>
            <a:off x="21126" y="560344"/>
            <a:ext cx="157899" cy="315781"/>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8154" tIns="39079" rIns="78154" bIns="39079" anchor="ctr">
            <a:spAutoFit/>
          </a:bodyPr>
          <a:lstStyle>
            <a:lvl1pPr eaLnBrk="0" hangingPunct="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5000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marL="0" marR="0" lvl="0" indent="0" algn="l" defTabSz="914274" rtl="0" eaLnBrk="1" fontAlgn="auto" latinLnBrk="0" hangingPunct="1">
              <a:lnSpc>
                <a:spcPct val="100000"/>
              </a:lnSpc>
              <a:spcBef>
                <a:spcPct val="0"/>
              </a:spcBef>
              <a:spcAft>
                <a:spcPts val="0"/>
              </a:spcAft>
              <a:buClrTx/>
              <a:buSzTx/>
              <a:buFontTx/>
              <a:buNone/>
              <a:tabLst/>
              <a:defRPr/>
            </a:pPr>
            <a:endParaRPr kumimoji="1" lang="ja-JP" altLang="ja-JP" sz="1539"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89" name="角丸四角形 88"/>
          <p:cNvSpPr/>
          <p:nvPr/>
        </p:nvSpPr>
        <p:spPr>
          <a:xfrm>
            <a:off x="82342" y="702983"/>
            <a:ext cx="8989933" cy="6069246"/>
          </a:xfrm>
          <a:prstGeom prst="roundRect">
            <a:avLst>
              <a:gd name="adj" fmla="val 1832"/>
            </a:avLst>
          </a:prstGeom>
          <a:noFill/>
          <a:ln w="12700"/>
        </p:spPr>
        <p:style>
          <a:lnRef idx="1">
            <a:schemeClr val="accent1"/>
          </a:lnRef>
          <a:fillRef idx="2">
            <a:schemeClr val="accent1"/>
          </a:fillRef>
          <a:effectRef idx="1">
            <a:schemeClr val="accent1"/>
          </a:effectRef>
          <a:fontRef idx="minor">
            <a:schemeClr val="dk1"/>
          </a:fontRef>
        </p:style>
        <p:txBody>
          <a:bodyPr wrap="square" lIns="45650" tIns="44596" rIns="45650" bIns="44596" rtlCol="0" anchor="t">
            <a:noAutofit/>
          </a:bodyPr>
          <a:lstStyle/>
          <a:p>
            <a:pPr marL="88262" marR="0" lvl="0" indent="-88262" algn="l" defTabSz="891261" rtl="0" eaLnBrk="1" fontAlgn="auto" latinLnBrk="0" hangingPunct="1">
              <a:lnSpc>
                <a:spcPts val="429"/>
              </a:lnSpc>
              <a:spcBef>
                <a:spcPts val="0"/>
              </a:spcBef>
              <a:spcAft>
                <a:spcPts val="0"/>
              </a:spcAft>
              <a:buClrTx/>
              <a:buSzTx/>
              <a:buFontTx/>
              <a:buNone/>
              <a:tabLst/>
              <a:defRPr/>
            </a:pPr>
            <a:endPar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262" marR="0" lvl="0" indent="-88262" algn="l" defTabSz="891261"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0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91"/>
          <p:cNvSpPr txBox="1"/>
          <p:nvPr/>
        </p:nvSpPr>
        <p:spPr>
          <a:xfrm>
            <a:off x="274759" y="5773330"/>
            <a:ext cx="3300142" cy="268215"/>
          </a:xfrm>
          <a:prstGeom prst="rect">
            <a:avLst/>
          </a:prstGeom>
          <a:solidFill>
            <a:srgbClr val="0066FF"/>
          </a:solidFill>
          <a:ln>
            <a:noFill/>
          </a:ln>
        </p:spPr>
        <p:txBody>
          <a:bodyPr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④輸送・移動における脱炭素化に向けた取組促進</a:t>
            </a:r>
          </a:p>
        </p:txBody>
      </p:sp>
      <p:sp>
        <p:nvSpPr>
          <p:cNvPr id="115" name="テキスト ボックス 114"/>
          <p:cNvSpPr txBox="1"/>
          <p:nvPr/>
        </p:nvSpPr>
        <p:spPr>
          <a:xfrm>
            <a:off x="278510" y="4251949"/>
            <a:ext cx="2799313" cy="268215"/>
          </a:xfrm>
          <a:prstGeom prst="rect">
            <a:avLst/>
          </a:prstGeom>
          <a:solidFill>
            <a:srgbClr val="0066FF"/>
          </a:solidFill>
          <a:ln>
            <a:noFill/>
          </a:ln>
        </p:spPr>
        <p:txBody>
          <a:bodyPr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③</a:t>
            </a:r>
            <a:r>
              <a:rPr kumimoji="1" lang="en-US" altLang="ja-JP"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CO</a:t>
            </a:r>
            <a:r>
              <a:rPr kumimoji="1" lang="en-US" altLang="ja-JP" sz="1143" b="0" i="0" u="none" strike="noStrike" kern="1200" cap="none" spc="0" normalizeH="0" baseline="-25000" noProof="0" dirty="0">
                <a:ln>
                  <a:noFill/>
                </a:ln>
                <a:solidFill>
                  <a:prstClr val="white"/>
                </a:solidFill>
                <a:effectLst/>
                <a:uLnTx/>
                <a:uFillTx/>
                <a:latin typeface="Meiryo UI" panose="020B0604030504040204" pitchFamily="50" charset="-128"/>
                <a:ea typeface="Meiryo UI" panose="020B0604030504040204" pitchFamily="50" charset="-128"/>
                <a:cs typeface="+mn-cs"/>
              </a:rPr>
              <a:t>2</a:t>
            </a:r>
            <a:r>
              <a:rPr kumimoji="1" lang="ja-JP" altLang="en-US"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排出の少ないエネルギーの利用促進</a:t>
            </a:r>
          </a:p>
        </p:txBody>
      </p:sp>
      <p:sp>
        <p:nvSpPr>
          <p:cNvPr id="116" name="角丸四角形 115"/>
          <p:cNvSpPr/>
          <p:nvPr/>
        </p:nvSpPr>
        <p:spPr>
          <a:xfrm>
            <a:off x="252317" y="4526767"/>
            <a:ext cx="4268571" cy="1079987"/>
          </a:xfrm>
          <a:prstGeom prst="roundRect">
            <a:avLst>
              <a:gd name="adj" fmla="val 16166"/>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45650" tIns="25714" rIns="45650" bIns="25714" rtlCol="0" anchor="t">
            <a:spAutoFit/>
          </a:bodyPr>
          <a:lstStyle/>
          <a:p>
            <a:pPr marL="0" marR="0" lvl="0" indent="0" algn="l" defTabSz="653156" rtl="0" eaLnBrk="1" fontAlgn="auto" latinLnBrk="0" hangingPunct="1">
              <a:lnSpc>
                <a:spcPts val="1286"/>
              </a:lnSpc>
              <a:spcBef>
                <a:spcPts val="0"/>
              </a:spcBef>
              <a:spcAft>
                <a:spcPts val="0"/>
              </a:spcAft>
              <a:buClrTx/>
              <a:buSzTx/>
              <a:buFontTx/>
              <a:buNone/>
              <a:tabLst/>
              <a:defRPr/>
            </a:pPr>
            <a:r>
              <a:rPr kumimoji="0"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気候変動対策推進</a:t>
            </a:r>
            <a:r>
              <a:rPr kumimoji="0"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条例</a:t>
            </a: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653156"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R6:2,823</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R5:</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2,844</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千円）</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脱炭素・エネルギー政策課</a:t>
            </a:r>
            <a:endPar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653156"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○大阪“みなと”カーボンニュートラルポート（</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CNP</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）形成事業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R6:11,400</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千円</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R5:12,000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千円）大阪港湾局　計画課</a:t>
            </a:r>
          </a:p>
          <a:p>
            <a:pPr marL="0" marR="0" lvl="0" indent="0" algn="l" defTabSz="653156"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2050</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年の港湾におけるカーボンニュートラル実現に向け、</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R6</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R7</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年度にかけて、府市共同で大阪”みな　</a:t>
            </a:r>
            <a:endPar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と”（大阪港・堺泉北港・阪南港）での</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CNP</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形成を効果的に推進するための戦略検討等を実施。</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4717952" y="4611312"/>
            <a:ext cx="4248034" cy="2055706"/>
          </a:xfrm>
          <a:prstGeom prst="roundRect">
            <a:avLst>
              <a:gd name="adj" fmla="val 12411"/>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45650" tIns="25714" rIns="45650" bIns="25714" rtlCol="0" anchor="t">
            <a:spAutoFit/>
          </a:bodyPr>
          <a:lstStyle/>
          <a:p>
            <a:pPr marL="0" marR="0" lvl="0" indent="-88262" algn="l" defTabSz="891261" rtl="0" eaLnBrk="1" fontAlgn="auto" latinLnBrk="0" hangingPunct="1">
              <a:lnSpc>
                <a:spcPts val="1286"/>
              </a:lnSpc>
              <a:spcBef>
                <a:spcPts val="0"/>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○大阪府内産木材の利用促進事業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R6:87,160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R5:70,750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千円）森づくり課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・木材利用促進のシンボル施設とすべく、大阪公立大学（森之宮キャンパス）の木質化を支援</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・民間施設において府内産木材を活用した内外装の木質化を支援</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○大阪湾漁場環境整備事業費</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R6:160,000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R5:100,000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千円）水産課</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・大阪府海域の藻場の保全・創造に向けた行動計画「大阪府海域ブル</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カーボン生態系ビジョン」に基づき、　　</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着底基質を設置し、藻場造成を行う。</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○大阪湾奥部におけるブルーカーボン生態系の創出</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新規</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R6:44,056</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　環境保全課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27003"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・藻場創出の適地等を調査するとともに、万博の機会を捉えて大阪湾における取組みを情報発信する</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27003" algn="l" defTabSz="891261" rtl="0" eaLnBrk="1" fontAlgn="auto" latinLnBrk="0" hangingPunct="1">
              <a:lnSpc>
                <a:spcPts val="1143"/>
              </a:lnSpc>
              <a:spcBef>
                <a:spcPts val="0"/>
              </a:spcBef>
              <a:spcAft>
                <a:spcPts val="0"/>
              </a:spcAft>
              <a:buClrTx/>
              <a:buSzTx/>
              <a:buFontTx/>
              <a:buNone/>
              <a:tabLst/>
              <a:defRPr/>
            </a:pP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広報ツールを作成。また、万博会場周辺海域において藻場創出に取り組む事業者等を公募・補助。</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4717955" y="2525801"/>
            <a:ext cx="4248031" cy="1736025"/>
          </a:xfrm>
          <a:prstGeom prst="roundRect">
            <a:avLst>
              <a:gd name="adj" fmla="val 11767"/>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45650" tIns="25714" rIns="45650" bIns="25714" rtlCol="0" anchor="t">
            <a:spAutoFit/>
          </a:bodyPr>
          <a:lstStyle/>
          <a:p>
            <a:pPr marL="0" marR="0" lvl="0" indent="-88262" algn="l" defTabSz="891261" rtl="0" eaLnBrk="1" fontAlgn="auto" latinLnBrk="0" hangingPunct="1">
              <a:lnSpc>
                <a:spcPts val="1286"/>
              </a:lnSpc>
              <a:spcBef>
                <a:spcPts val="0"/>
              </a:spcBef>
              <a:spcAft>
                <a:spcPts val="0"/>
              </a:spcAft>
              <a:buClrTx/>
              <a:buSzTx/>
              <a:buFontTx/>
              <a:buNone/>
              <a:tabLst/>
              <a:defRPr/>
            </a:pP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○おおさかプラスチックごみゼロ宣言推進事業</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R6:4,887</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R5:4,887</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千円）脱炭素・エネルギー政策課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・海洋プラスチックごみ対策の検討・効果検証等を行い、その成果を発信するプラットフォームを運営</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○使い捨てプラスチックごみ対策推進事業</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８</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,870</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R5:5,263</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千円）資源循環課</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ほかさんマップの充実等による情報発信の強化や、オフィス街等でリユースカップ等の利用機会を創出</a:t>
            </a:r>
            <a:endPar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するモデル事業を実施　</a:t>
            </a:r>
          </a:p>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○食品ロス削減対策推進事業</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R6:7,294</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22,281</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千円）ブランド戦略推進課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・「大阪府食品ロス削減推進計画」に基づき、事業者・消費者・行政が一体となった取組みを推進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4717953" y="4354818"/>
            <a:ext cx="3300142" cy="268215"/>
          </a:xfrm>
          <a:prstGeom prst="rect">
            <a:avLst/>
          </a:prstGeom>
          <a:solidFill>
            <a:srgbClr val="0066FF"/>
          </a:solidFill>
          <a:ln>
            <a:noFill/>
          </a:ln>
        </p:spPr>
        <p:txBody>
          <a:bodyPr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⑥森林吸収・緑化等の推進</a:t>
            </a:r>
          </a:p>
        </p:txBody>
      </p:sp>
      <p:sp>
        <p:nvSpPr>
          <p:cNvPr id="54" name="テキスト ボックス 53"/>
          <p:cNvSpPr txBox="1"/>
          <p:nvPr/>
        </p:nvSpPr>
        <p:spPr>
          <a:xfrm>
            <a:off x="4717953" y="2270068"/>
            <a:ext cx="3300142" cy="268215"/>
          </a:xfrm>
          <a:prstGeom prst="rect">
            <a:avLst/>
          </a:prstGeom>
          <a:solidFill>
            <a:srgbClr val="0066FF"/>
          </a:solidFill>
          <a:ln>
            <a:noFill/>
          </a:ln>
        </p:spPr>
        <p:txBody>
          <a:bodyPr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⑤資源循環の促進</a:t>
            </a:r>
          </a:p>
        </p:txBody>
      </p:sp>
      <p:sp>
        <p:nvSpPr>
          <p:cNvPr id="27" name="角丸四角形 26"/>
          <p:cNvSpPr/>
          <p:nvPr/>
        </p:nvSpPr>
        <p:spPr>
          <a:xfrm>
            <a:off x="278510" y="1114458"/>
            <a:ext cx="4268571" cy="2901104"/>
          </a:xfrm>
          <a:prstGeom prst="roundRect">
            <a:avLst>
              <a:gd name="adj" fmla="val 8715"/>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45650" tIns="25714" rIns="45650" bIns="25714" rtlCol="0" anchor="t">
            <a:spAutoFit/>
          </a:bodyPr>
          <a:lstStyle/>
          <a:p>
            <a:pPr marL="0" marR="0" lvl="0" indent="-88262" algn="l" defTabSz="891261" rtl="0" eaLnBrk="1" fontAlgn="auto" latinLnBrk="0" hangingPunct="1">
              <a:lnSpc>
                <a:spcPts val="1286"/>
              </a:lnSpc>
              <a:spcBef>
                <a:spcPts val="0"/>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○カーボンニュートラル技術実装推進事業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R6:30,025</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R5:29,753</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千円）商工労働部　産業創造課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・水素・燃料電池、蓄電池等のカーボンニュートラルに資する先端技術を有する企業のニーズ等を把握し、</a:t>
            </a:r>
            <a:endPar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ニーズ等に応じて、技術コーディネートや</a:t>
            </a:r>
            <a:r>
              <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FS</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調査、研究開発や実証実験等までの取組みを支援</a:t>
            </a:r>
            <a:endPar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286"/>
              </a:lnSpc>
              <a:spcBef>
                <a:spcPts val="429"/>
              </a:spcBef>
              <a:spcAft>
                <a:spcPts val="0"/>
              </a:spcAft>
              <a:buClrTx/>
              <a:buSzTx/>
              <a:buFontTx/>
              <a:buNone/>
              <a:tabLst/>
              <a:defRPr/>
            </a:pPr>
            <a:r>
              <a:rPr kumimoji="0"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バイオプラスチックビジネス等推進事業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7430" algn="l" defTabSz="653156"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40,711</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千円　</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R5:36,788</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千円</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　</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商工労働部　産業創造課</a:t>
            </a:r>
            <a:endPar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　・バイオプラスチック製品のビジネス化プロジェクトの組成・開発経費の支援</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○建築物の環境配慮制度推進事業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R6:2,330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R5:1,648</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千円）都市整備部　建築環境課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気候変動対策推進条例</a:t>
            </a: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に基づき、建築物環境計画書受付、公表及び顕彰制度を実施</a:t>
            </a:r>
            <a:endParaRPr kumimoji="1"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○建築物等環境推進事業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R6:13,759</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R5:1,997</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千円）都市整備部　建築環境課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住宅断熱性能の可視化シミュレーションツール等を作成・活用した省エネ住宅の普及啓発や</a:t>
            </a:r>
            <a:r>
              <a:rPr kumimoji="1"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ZEH</a:t>
            </a:r>
            <a:r>
              <a:rPr kumimoji="1" lang="ja-JP"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1"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ZEB</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   </a:t>
            </a:r>
            <a:r>
              <a:rPr kumimoji="1" lang="ja-JP"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普及に向けたイベントの実施</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286"/>
              </a:lnSpc>
              <a:spcBef>
                <a:spcPts val="429"/>
              </a:spcBef>
              <a:spcAft>
                <a:spcPts val="0"/>
              </a:spcAft>
              <a:buClrTx/>
              <a:buSzTx/>
              <a:buFontTx/>
              <a:buNone/>
              <a:tabLst/>
              <a:defRPr/>
            </a:pPr>
            <a:r>
              <a:rPr kumimoji="0" lang="ja-JP" altLang="en-US"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○脱炭素型農業推進事業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00" b="1"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R6:4,466</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R5:4,745</a:t>
            </a: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　推進課</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0" lang="ja-JP" altLang="en-US"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・脱炭素農業に取組む農業者を増加させるため、有機農業栽培体系の確立や普及等を実施。</a:t>
            </a:r>
            <a:endParaRPr kumimoji="0" lang="en-US" altLang="ja-JP" sz="750" b="0" i="0" u="none" strike="noStrike" kern="1200" cap="none" spc="-21"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278510" y="833034"/>
            <a:ext cx="2986843" cy="268215"/>
          </a:xfrm>
          <a:prstGeom prst="rect">
            <a:avLst/>
          </a:prstGeom>
          <a:solidFill>
            <a:srgbClr val="0066FF"/>
          </a:solidFill>
          <a:ln>
            <a:noFill/>
          </a:ln>
        </p:spPr>
        <p:txBody>
          <a:bodyPr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②事業者における脱炭素化に向けた取組促進</a:t>
            </a:r>
            <a:endParaRPr kumimoji="1" lang="en-US" altLang="ja-JP"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9" name="テキスト ボックス 28"/>
          <p:cNvSpPr txBox="1"/>
          <p:nvPr/>
        </p:nvSpPr>
        <p:spPr>
          <a:xfrm>
            <a:off x="4717954" y="833034"/>
            <a:ext cx="3300142" cy="268215"/>
          </a:xfrm>
          <a:prstGeom prst="rect">
            <a:avLst/>
          </a:prstGeom>
          <a:solidFill>
            <a:srgbClr val="0066FF"/>
          </a:solidFill>
          <a:ln>
            <a:noFill/>
          </a:ln>
        </p:spPr>
        <p:txBody>
          <a:bodyPr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1143"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④輸送・移動における脱炭素化に向けた取組促進</a:t>
            </a:r>
          </a:p>
        </p:txBody>
      </p:sp>
      <p:sp>
        <p:nvSpPr>
          <p:cNvPr id="32" name="正方形/長方形 31"/>
          <p:cNvSpPr/>
          <p:nvPr/>
        </p:nvSpPr>
        <p:spPr>
          <a:xfrm>
            <a:off x="3138459" y="838014"/>
            <a:ext cx="1330581" cy="241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知事重点事業</a:t>
            </a:r>
          </a:p>
        </p:txBody>
      </p:sp>
      <p:sp>
        <p:nvSpPr>
          <p:cNvPr id="33" name="タイトル 1">
            <a:extLst>
              <a:ext uri="{FF2B5EF4-FFF2-40B4-BE49-F238E27FC236}">
                <a16:creationId xmlns:a16="http://schemas.microsoft.com/office/drawing/2014/main" id="{F1FC0578-3FA9-44D9-9315-E0E4419F510D}"/>
              </a:ext>
            </a:extLst>
          </p:cNvPr>
          <p:cNvSpPr txBox="1">
            <a:spLocks/>
          </p:cNvSpPr>
          <p:nvPr/>
        </p:nvSpPr>
        <p:spPr>
          <a:xfrm>
            <a:off x="-19649" y="-17097"/>
            <a:ext cx="9144000" cy="519522"/>
          </a:xfrm>
          <a:prstGeom prst="rect">
            <a:avLst/>
          </a:prstGeom>
          <a:solidFill>
            <a:srgbClr val="000066"/>
          </a:solidFill>
        </p:spPr>
        <p:txBody>
          <a:bodyPr vert="horz" lIns="134981" tIns="34286" rIns="68570" bIns="34286"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j-cs"/>
              </a:rPr>
              <a:t>令和６年度の脱炭素化の推進に向けた取組み</a:t>
            </a:r>
          </a:p>
        </p:txBody>
      </p:sp>
      <p:sp>
        <p:nvSpPr>
          <p:cNvPr id="18" name="角丸四角形 115">
            <a:extLst>
              <a:ext uri="{FF2B5EF4-FFF2-40B4-BE49-F238E27FC236}">
                <a16:creationId xmlns:a16="http://schemas.microsoft.com/office/drawing/2014/main" id="{B490DB51-A24E-4BF5-B53F-A710A195FDFC}"/>
              </a:ext>
            </a:extLst>
          </p:cNvPr>
          <p:cNvSpPr/>
          <p:nvPr/>
        </p:nvSpPr>
        <p:spPr>
          <a:xfrm>
            <a:off x="252317" y="6058744"/>
            <a:ext cx="4268571" cy="376774"/>
          </a:xfrm>
          <a:prstGeom prst="roundRect">
            <a:avLst>
              <a:gd name="adj" fmla="val 16166"/>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45650" tIns="25714" rIns="45650" bIns="25714" rtlCol="0" anchor="t">
            <a:spAutoFit/>
          </a:bodyPr>
          <a:lstStyle/>
          <a:p>
            <a:pPr marL="0" marR="0" lvl="0" indent="0" algn="l" defTabSz="653156" rtl="0" eaLnBrk="1" fontAlgn="auto" latinLnBrk="0" hangingPunct="1">
              <a:lnSpc>
                <a:spcPts val="1286"/>
              </a:lnSpc>
              <a:spcBef>
                <a:spcPts val="0"/>
              </a:spcBef>
              <a:spcAft>
                <a:spcPts val="0"/>
              </a:spcAft>
              <a:buClrTx/>
              <a:buSzTx/>
              <a:buFontTx/>
              <a:buNone/>
              <a:tabLst/>
              <a:defRPr/>
            </a:pPr>
            <a:r>
              <a:rPr kumimoji="0"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気候変動対策推進</a:t>
            </a:r>
            <a:r>
              <a:rPr kumimoji="0" lang="ja-JP"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条例</a:t>
            </a: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に基づく事業者の取組みの促進</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653156"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R6:2,823</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0" lang="ja-JP"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0" lang="en-US" altLang="ja-JP"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R5:</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2,844</a:t>
            </a:r>
            <a:r>
              <a:rPr kumimoji="0" lang="ja-JP" altLang="en-US" sz="7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千円）</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脱炭素・エネルギー政策課</a:t>
            </a:r>
          </a:p>
        </p:txBody>
      </p:sp>
      <p:sp>
        <p:nvSpPr>
          <p:cNvPr id="19" name="角丸四角形 115">
            <a:extLst>
              <a:ext uri="{FF2B5EF4-FFF2-40B4-BE49-F238E27FC236}">
                <a16:creationId xmlns:a16="http://schemas.microsoft.com/office/drawing/2014/main" id="{9D6F6C8D-0C44-4BF9-8037-5BC16D31FD23}"/>
              </a:ext>
            </a:extLst>
          </p:cNvPr>
          <p:cNvSpPr/>
          <p:nvPr/>
        </p:nvSpPr>
        <p:spPr>
          <a:xfrm>
            <a:off x="4717952" y="1092513"/>
            <a:ext cx="4268571" cy="1098236"/>
          </a:xfrm>
          <a:prstGeom prst="roundRect">
            <a:avLst>
              <a:gd name="adj" fmla="val 22395"/>
            </a:avLst>
          </a:prstGeom>
          <a:solidFill>
            <a:srgbClr val="99FF99"/>
          </a:solidFill>
          <a:ln w="12700"/>
          <a:effectLst/>
        </p:spPr>
        <p:style>
          <a:lnRef idx="1">
            <a:schemeClr val="accent1"/>
          </a:lnRef>
          <a:fillRef idx="2">
            <a:schemeClr val="accent1"/>
          </a:fillRef>
          <a:effectRef idx="1">
            <a:schemeClr val="accent1"/>
          </a:effectRef>
          <a:fontRef idx="minor">
            <a:schemeClr val="dk1"/>
          </a:fontRef>
        </p:style>
        <p:txBody>
          <a:bodyPr wrap="square" lIns="45650" tIns="25714" rIns="45650" bIns="25714" rtlCol="0" anchor="t">
            <a:spAutoFit/>
          </a:bodyPr>
          <a:lstStyle/>
          <a:p>
            <a:pPr marL="0" marR="0" lvl="0" indent="-88262" algn="l" defTabSz="891261" rtl="0" eaLnBrk="1" fontAlgn="auto" latinLnBrk="0" hangingPunct="1">
              <a:lnSpc>
                <a:spcPts val="1286"/>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○万博を契機としたバス事業者の脱炭素化促進事業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653156" rtl="0" eaLnBrk="1" fontAlgn="auto" latinLnBrk="0" hangingPunct="1">
              <a:lnSpc>
                <a:spcPts val="1143"/>
              </a:lnSpc>
              <a:spcBef>
                <a:spcPts val="0"/>
              </a:spcBef>
              <a:spcAft>
                <a:spcPts val="0"/>
              </a:spcAft>
              <a:buClrTx/>
              <a:buSzTx/>
              <a:buFontTx/>
              <a:buNone/>
              <a:tabLst/>
              <a:defRPr/>
            </a:pPr>
            <a:r>
              <a:rPr kumimoji="1" lang="ja-JP" altLang="en-US" sz="75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R6:971,000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R5:917,000</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千円）脱炭素・エネルギー政策課</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・府域のバス事業者等に対して</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バス・</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バスの導入費用の一部を補助</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53156" rtl="0" eaLnBrk="1" fontAlgn="auto" latinLnBrk="0" hangingPunct="1">
              <a:lnSpc>
                <a:spcPts val="1143"/>
              </a:lnSpc>
              <a:spcBef>
                <a:spcPts val="429"/>
              </a:spcBef>
              <a:spcAft>
                <a:spcPts val="0"/>
              </a:spcAft>
              <a:buClrTx/>
              <a:buSzTx/>
              <a:buFontTx/>
              <a:buNone/>
              <a:tabLst/>
              <a:defRPr/>
            </a:pP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○乗車体験を通じたゼロエミッション車普及促進事業</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継続</a:t>
            </a:r>
            <a:r>
              <a:rPr kumimoji="1" lang="en-US" altLang="ja-JP" sz="1000" b="1"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88262" algn="l" defTabSz="891261" rtl="0" eaLnBrk="1" fontAlgn="auto" latinLnBrk="0" hangingPunct="1">
              <a:lnSpc>
                <a:spcPts val="1143"/>
              </a:lnSpc>
              <a:spcBef>
                <a:spcPts val="0"/>
              </a:spcBef>
              <a:spcAft>
                <a:spcPts val="0"/>
              </a:spcAft>
              <a:buClrTx/>
              <a:buSzTx/>
              <a:buFontTx/>
              <a:buNone/>
              <a:tabLst/>
              <a:defRPr/>
            </a:pP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R6:6,213</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R5:5,161</a:t>
            </a: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　脱炭素・エネルギー政策課</a:t>
            </a:r>
            <a:br>
              <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・カーシェア・自動車ディーラーにおいて走行性能や充放電機能等の体験を提供</a:t>
            </a:r>
            <a:endParaRPr kumimoji="1" lang="en-US" altLang="ja-JP" sz="750" b="0" i="0" u="none" strike="noStrike" kern="1200" cap="none" spc="0" normalizeH="0" baseline="0" noProof="0" dirty="0">
              <a:ln w="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9854815"/>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txDef>
      <a:spPr/>
      <a:bodyPr vert="horz" lIns="91427" tIns="45714" rIns="91427" bIns="45714" rtlCol="0">
        <a:spAutoFit/>
      </a:bodyPr>
      <a:lstStyle>
        <a:defPPr marL="0" indent="0" algn="l">
          <a:lnSpc>
            <a:spcPct val="120000"/>
          </a:lnSpc>
          <a:spcBef>
            <a:spcPts val="600"/>
          </a:spcBef>
          <a:buNone/>
          <a:defRPr sz="44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F2B781-57A1-4FB1-ADF3-FC8F7F635F05}">
  <ds:schemaRefs>
    <ds:schemaRef ds:uri="http://schemas.microsoft.com/sharepoint/v3/contenttype/forms"/>
  </ds:schemaRefs>
</ds:datastoreItem>
</file>

<file path=customXml/itemProps2.xml><?xml version="1.0" encoding="utf-8"?>
<ds:datastoreItem xmlns:ds="http://schemas.openxmlformats.org/officeDocument/2006/customXml" ds:itemID="{6083F2DB-F561-4E81-B4A4-742502F735A2}">
  <ds:schemaRefs>
    <ds:schemaRef ds:uri="http://purl.org/dc/terms/"/>
    <ds:schemaRef ds:uri="70d7d652-1edb-4486-adb7-569848e2bdac"/>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a9b0d389-098a-4f82-adda-c0435a7f6245"/>
    <ds:schemaRef ds:uri="http://purl.org/dc/elements/1.1/"/>
  </ds:schemaRefs>
</ds:datastoreItem>
</file>

<file path=customXml/itemProps3.xml><?xml version="1.0" encoding="utf-8"?>
<ds:datastoreItem xmlns:ds="http://schemas.openxmlformats.org/officeDocument/2006/customXml" ds:itemID="{38E21E72-11BE-41D3-9CFE-BCDDA8C5B2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12977</TotalTime>
  <Words>4884</Words>
  <Application>Microsoft Office PowerPoint</Application>
  <PresentationFormat>画面に合わせる (4:3)</PresentationFormat>
  <Paragraphs>517</Paragraphs>
  <Slides>10</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BIZ UDPゴシック</vt:lpstr>
      <vt:lpstr>BIZ UDゴシック</vt:lpstr>
      <vt:lpstr>Meiryo UI</vt:lpstr>
      <vt:lpstr>游ゴシック</vt:lpstr>
      <vt:lpstr>Arial</vt:lpstr>
      <vt:lpstr>Calibri</vt:lpstr>
      <vt:lpstr>Calibri Light</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参考資料</dc:title>
  <dc:creator/>
  <cp:revision>25</cp:revision>
  <cp:lastPrinted>2022-06-07T03:41:05Z</cp:lastPrinted>
  <dcterms:created xsi:type="dcterms:W3CDTF">2017-04-27T03:40:35Z</dcterms:created>
  <dcterms:modified xsi:type="dcterms:W3CDTF">2024-03-25T00:01:48Z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