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FF7FD94-2C8D-4281-AA0F-F62FF399CA1C}">
          <p14:sldIdLst>
            <p14:sldId id="256"/>
          </p14:sldIdLst>
        </p14:section>
        <p14:section name="タイトルなしのセクション" id="{88F43870-9777-49EF-95B2-7B32C2667C14}">
          <p14:sldIdLst/>
        </p14:section>
      </p14:sectionLst>
    </p:ex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85D8A"/>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09" autoAdjust="0"/>
    <p:restoredTop sz="96583" autoAdjust="0"/>
  </p:normalViewPr>
  <p:slideViewPr>
    <p:cSldViewPr>
      <p:cViewPr varScale="1">
        <p:scale>
          <a:sx n="69" d="100"/>
          <a:sy n="69" d="100"/>
        </p:scale>
        <p:origin x="1488" y="8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2024/1/29</a:t>
            </a:fld>
            <a:endParaRPr kumimoji="1" lang="ja-JP" altLang="en-US"/>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08B6B2-023D-4F0D-8F9A-4A4957B9A2AD}"/>
              </a:ext>
            </a:extLst>
          </p:cNvPr>
          <p:cNvPicPr>
            <a:picLocks noChangeAspect="1"/>
          </p:cNvPicPr>
          <p:nvPr/>
        </p:nvPicPr>
        <p:blipFill>
          <a:blip r:embed="rId2"/>
          <a:stretch>
            <a:fillRect/>
          </a:stretch>
        </p:blipFill>
        <p:spPr>
          <a:xfrm>
            <a:off x="2648764" y="5677552"/>
            <a:ext cx="3717672" cy="1540239"/>
          </a:xfrm>
          <a:prstGeom prst="rect">
            <a:avLst/>
          </a:prstGeom>
        </p:spPr>
      </p:pic>
      <p:pic>
        <p:nvPicPr>
          <p:cNvPr id="6" name="図 5">
            <a:extLst>
              <a:ext uri="{FF2B5EF4-FFF2-40B4-BE49-F238E27FC236}">
                <a16:creationId xmlns:a16="http://schemas.microsoft.com/office/drawing/2014/main" id="{7D838D70-B267-4171-9787-8D3E3E7ECFB7}"/>
              </a:ext>
            </a:extLst>
          </p:cNvPr>
          <p:cNvPicPr>
            <a:picLocks noChangeAspect="1"/>
          </p:cNvPicPr>
          <p:nvPr/>
        </p:nvPicPr>
        <p:blipFill>
          <a:blip r:embed="rId3"/>
          <a:stretch>
            <a:fillRect/>
          </a:stretch>
        </p:blipFill>
        <p:spPr>
          <a:xfrm>
            <a:off x="3499583" y="2154646"/>
            <a:ext cx="2602814" cy="1569536"/>
          </a:xfrm>
          <a:prstGeom prst="rect">
            <a:avLst/>
          </a:prstGeom>
        </p:spPr>
      </p:pic>
      <p:sp>
        <p:nvSpPr>
          <p:cNvPr id="2" name="角丸四角形 1"/>
          <p:cNvSpPr/>
          <p:nvPr/>
        </p:nvSpPr>
        <p:spPr>
          <a:xfrm>
            <a:off x="40393" y="642745"/>
            <a:ext cx="6344173" cy="3404516"/>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角丸四角形 81"/>
          <p:cNvSpPr/>
          <p:nvPr/>
        </p:nvSpPr>
        <p:spPr>
          <a:xfrm>
            <a:off x="40393" y="4224536"/>
            <a:ext cx="6342376" cy="1157565"/>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5379720" y="61234"/>
            <a:ext cx="379496" cy="426445"/>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92211" y="46925"/>
            <a:ext cx="5499609" cy="357237"/>
          </a:xfrm>
          <a:prstGeom prst="rect">
            <a:avLst/>
          </a:prstGeom>
          <a:solidFill>
            <a:srgbClr val="385D8A"/>
          </a:solidFill>
          <a:ln w="9525">
            <a:solidFill>
              <a:schemeClr val="tx2"/>
            </a:solidFill>
            <a:miter lim="800000"/>
            <a:headEnd/>
            <a:tailEnd/>
          </a:ln>
        </p:spPr>
        <p:txBody>
          <a:bodyPr vert="horz" wrap="square" lIns="74295" tIns="8890" rIns="74295" bIns="8890" numCol="1" anchor="ctr" anchorCtr="0" compatLnSpc="1">
            <a:prstTxWarp prst="textNoShape">
              <a:avLst/>
            </a:prstTxWarp>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サーキュラーフィールド</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ビジョンの概要</a:t>
            </a:r>
          </a:p>
        </p:txBody>
      </p:sp>
      <p:sp>
        <p:nvSpPr>
          <p:cNvPr id="103" name="Rectangle 31">
            <a:extLst>
              <a:ext uri="{FF2B5EF4-FFF2-40B4-BE49-F238E27FC236}">
                <a16:creationId xmlns:a16="http://schemas.microsoft.com/office/drawing/2014/main" id="{BC606D51-3CD7-42DE-98FE-FDD063D7E95B}"/>
              </a:ext>
            </a:extLst>
          </p:cNvPr>
          <p:cNvSpPr>
            <a:spLocks noChangeArrowheads="1"/>
          </p:cNvSpPr>
          <p:nvPr/>
        </p:nvSpPr>
        <p:spPr bwMode="auto">
          <a:xfrm>
            <a:off x="95079" y="404162"/>
            <a:ext cx="5524968" cy="124921"/>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32">
            <a:extLst>
              <a:ext uri="{FF2B5EF4-FFF2-40B4-BE49-F238E27FC236}">
                <a16:creationId xmlns:a16="http://schemas.microsoft.com/office/drawing/2014/main" id="{196DD6D5-8345-43A2-AB09-AE88461E7B3C}"/>
              </a:ext>
            </a:extLst>
          </p:cNvPr>
          <p:cNvSpPr>
            <a:spLocks noChangeArrowheads="1"/>
          </p:cNvSpPr>
          <p:nvPr/>
        </p:nvSpPr>
        <p:spPr bwMode="auto">
          <a:xfrm>
            <a:off x="5591820" y="414217"/>
            <a:ext cx="167427" cy="107440"/>
          </a:xfrm>
          <a:prstGeom prst="rect">
            <a:avLst/>
          </a:prstGeom>
          <a:solidFill>
            <a:srgbClr val="385D8A"/>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角丸四角形 105"/>
          <p:cNvSpPr/>
          <p:nvPr/>
        </p:nvSpPr>
        <p:spPr>
          <a:xfrm>
            <a:off x="45457" y="610832"/>
            <a:ext cx="6354349" cy="184666"/>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0" bIns="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第１章　基本的事項</a:t>
            </a:r>
          </a:p>
        </p:txBody>
      </p:sp>
      <p:sp>
        <p:nvSpPr>
          <p:cNvPr id="108" name="角丸四角形 107"/>
          <p:cNvSpPr/>
          <p:nvPr/>
        </p:nvSpPr>
        <p:spPr>
          <a:xfrm>
            <a:off x="6453464" y="605441"/>
            <a:ext cx="6268702" cy="184666"/>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0" bIns="0" rtlCol="0" anchor="ctr">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第５章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年に向けたサーキュラーフィールド事業の展開</a:t>
            </a:r>
          </a:p>
        </p:txBody>
      </p:sp>
      <p:sp>
        <p:nvSpPr>
          <p:cNvPr id="110" name="角丸四角形 109"/>
          <p:cNvSpPr/>
          <p:nvPr/>
        </p:nvSpPr>
        <p:spPr>
          <a:xfrm>
            <a:off x="6454070" y="629365"/>
            <a:ext cx="6284363" cy="7633571"/>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4" name="図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859" y="106264"/>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9012" y="105988"/>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5754" y="10324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1727" y="103249"/>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12463" y="10324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2218" y="103249"/>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91074" y="10324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7533" y="103533"/>
            <a:ext cx="457200" cy="457200"/>
          </a:xfrm>
          <a:prstGeom prst="rect">
            <a:avLst/>
          </a:prstGeom>
        </p:spPr>
      </p:pic>
      <p:pic>
        <p:nvPicPr>
          <p:cNvPr id="53" name="図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63550" y="102351"/>
            <a:ext cx="458885" cy="458885"/>
          </a:xfrm>
          <a:prstGeom prst="rect">
            <a:avLst/>
          </a:prstGeom>
        </p:spPr>
      </p:pic>
      <p:pic>
        <p:nvPicPr>
          <p:cNvPr id="25" name="図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27768" y="108129"/>
            <a:ext cx="450000" cy="450000"/>
          </a:xfrm>
          <a:prstGeom prst="rect">
            <a:avLst/>
          </a:prstGeom>
        </p:spPr>
      </p:pic>
      <p:pic>
        <p:nvPicPr>
          <p:cNvPr id="73" name="図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07852" y="105001"/>
            <a:ext cx="456380" cy="45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図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2339" y="105272"/>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図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17612" y="102411"/>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22">
            <a:extLst>
              <a:ext uri="{FF2B5EF4-FFF2-40B4-BE49-F238E27FC236}">
                <a16:creationId xmlns:a16="http://schemas.microsoft.com/office/drawing/2014/main" id="{5EB67699-B04E-4F1B-A1E3-0AD4D6C73086}"/>
              </a:ext>
            </a:extLst>
          </p:cNvPr>
          <p:cNvGrpSpPr/>
          <p:nvPr/>
        </p:nvGrpSpPr>
        <p:grpSpPr>
          <a:xfrm>
            <a:off x="4744616" y="2597778"/>
            <a:ext cx="1307465" cy="421590"/>
            <a:chOff x="1747438" y="5830713"/>
            <a:chExt cx="1307465" cy="421590"/>
          </a:xfrm>
        </p:grpSpPr>
        <p:sp>
          <p:nvSpPr>
            <p:cNvPr id="61" name="テキスト ボックス 2460">
              <a:extLst>
                <a:ext uri="{FF2B5EF4-FFF2-40B4-BE49-F238E27FC236}">
                  <a16:creationId xmlns:a16="http://schemas.microsoft.com/office/drawing/2014/main" id="{E98FD560-F03D-4429-B585-C0E8B99230DF}"/>
                </a:ext>
              </a:extLst>
            </p:cNvPr>
            <p:cNvSpPr txBox="1"/>
            <p:nvPr/>
          </p:nvSpPr>
          <p:spPr>
            <a:xfrm>
              <a:off x="1853309" y="5830713"/>
              <a:ext cx="1028065" cy="21907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sz="800" kern="100" dirty="0">
                  <a:effectLst/>
                  <a:latin typeface="Century" panose="02040604050505020304" pitchFamily="18" charset="0"/>
                  <a:ea typeface="游ゴシック" panose="020B0400000000000000" pitchFamily="50" charset="-128"/>
                  <a:cs typeface="Times New Roman" panose="02020603050405020304" pitchFamily="18" charset="0"/>
                </a:rPr>
                <a:t>堺第７－３区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3" name="正方形/長方形 62">
              <a:extLst>
                <a:ext uri="{FF2B5EF4-FFF2-40B4-BE49-F238E27FC236}">
                  <a16:creationId xmlns:a16="http://schemas.microsoft.com/office/drawing/2014/main" id="{E90EAA99-A7B4-4337-8605-81D8A5011848}"/>
                </a:ext>
              </a:extLst>
            </p:cNvPr>
            <p:cNvSpPr/>
            <p:nvPr/>
          </p:nvSpPr>
          <p:spPr>
            <a:xfrm rot="21034229">
              <a:off x="2262864" y="6071372"/>
              <a:ext cx="167763" cy="136800"/>
            </a:xfrm>
            <a:prstGeom prst="rect">
              <a:avLst/>
            </a:prstGeom>
            <a:gradFill flip="none" rotWithShape="1">
              <a:gsLst>
                <a:gs pos="0">
                  <a:schemeClr val="accent5">
                    <a:lumMod val="40000"/>
                    <a:lumOff val="60000"/>
                  </a:schemeClr>
                </a:gs>
                <a:gs pos="20000">
                  <a:schemeClr val="accent6">
                    <a:lumMod val="0"/>
                    <a:lumOff val="100000"/>
                  </a:schemeClr>
                </a:gs>
                <a:gs pos="100000">
                  <a:schemeClr val="accent6">
                    <a:lumMod val="100000"/>
                  </a:schemeClr>
                </a:gs>
              </a:gsLst>
              <a:lin ang="0" scaled="0"/>
              <a:tileRect/>
            </a:gradFill>
            <a:ln w="19050">
              <a:no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テキスト ボックス 2462">
              <a:extLst>
                <a:ext uri="{FF2B5EF4-FFF2-40B4-BE49-F238E27FC236}">
                  <a16:creationId xmlns:a16="http://schemas.microsoft.com/office/drawing/2014/main" id="{C2A93BB2-1AC5-4E76-BAD8-5C72C18F26D2}"/>
                </a:ext>
              </a:extLst>
            </p:cNvPr>
            <p:cNvSpPr txBox="1"/>
            <p:nvPr/>
          </p:nvSpPr>
          <p:spPr>
            <a:xfrm>
              <a:off x="1747438" y="6014031"/>
              <a:ext cx="1307465" cy="23827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000" b="1" kern="100" dirty="0">
                  <a:latin typeface="Meiryo UI" panose="020B0604030504040204" pitchFamily="50" charset="-128"/>
                  <a:ea typeface="Meiryo UI" panose="020B0604030504040204" pitchFamily="50" charset="-128"/>
                  <a:cs typeface="Times New Roman" panose="02020603050405020304" pitchFamily="18" charset="0"/>
                </a:rPr>
                <a:t>サーキュラーフィールド</a:t>
              </a:r>
              <a:endParaRPr lang="en-US" altLang="ja-JP" sz="10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000" b="1" kern="100" dirty="0">
                  <a:effectLst/>
                  <a:latin typeface="Meiryo UI" panose="020B0604030504040204" pitchFamily="50" charset="-128"/>
                  <a:ea typeface="Meiryo UI" panose="020B0604030504040204" pitchFamily="50" charset="-128"/>
                  <a:cs typeface="Times New Roman" panose="02020603050405020304" pitchFamily="18" charset="0"/>
                </a:rPr>
                <a:t>OSAKA</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66" name="テキスト ボックス 65">
            <a:extLst>
              <a:ext uri="{FF2B5EF4-FFF2-40B4-BE49-F238E27FC236}">
                <a16:creationId xmlns:a16="http://schemas.microsoft.com/office/drawing/2014/main" id="{2DED403B-09A5-4536-9389-8999815093B8}"/>
              </a:ext>
            </a:extLst>
          </p:cNvPr>
          <p:cNvSpPr txBox="1"/>
          <p:nvPr/>
        </p:nvSpPr>
        <p:spPr>
          <a:xfrm>
            <a:off x="30188" y="763718"/>
            <a:ext cx="6336799" cy="1252513"/>
          </a:xfrm>
          <a:prstGeom prst="rect">
            <a:avLst/>
          </a:prstGeom>
          <a:noFill/>
        </p:spPr>
        <p:txBody>
          <a:bodyPr wrap="square" lIns="36000" tIns="36000" rIns="36000" bIns="36000" rtlCol="0">
            <a:spAutoFit/>
          </a:bodyPr>
          <a:lstStyle/>
          <a:p>
            <a:pPr>
              <a:lnSpc>
                <a:spcPts val="1400"/>
              </a:lnSpc>
            </a:pPr>
            <a:r>
              <a:rPr lang="ja-JP" altLang="en-US"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策定趣旨</a:t>
            </a:r>
            <a:endParaRPr kumimoji="1" lang="en-US" altLang="ja-JP" sz="1100" b="1" dirty="0">
              <a:latin typeface="Meiryo UI" panose="020B0604030504040204" pitchFamily="50" charset="-128"/>
              <a:ea typeface="Meiryo UI" panose="020B0604030504040204" pitchFamily="50" charset="-128"/>
            </a:endParaRPr>
          </a:p>
          <a:p>
            <a:pPr marL="182563" indent="-182563">
              <a:lnSpc>
                <a:spcPts val="1200"/>
              </a:lnSpc>
              <a:spcAft>
                <a:spcPts val="200"/>
              </a:spcAft>
            </a:pPr>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H17.</a:t>
            </a:r>
            <a:r>
              <a:rPr kumimoji="1" lang="ja-JP" altLang="en-US" sz="1000" dirty="0">
                <a:latin typeface="Meiryo UI" panose="020B0604030504040204" pitchFamily="50" charset="-128"/>
                <a:ea typeface="Meiryo UI" panose="020B0604030504040204" pitchFamily="50" charset="-128"/>
              </a:rPr>
              <a:t>７に「大阪府エコタウンプラン」を策定し、国の承認を受けたエコタウン事業を開始。</a:t>
            </a:r>
            <a:r>
              <a:rPr lang="ja-JP" altLang="en-US" sz="1000" dirty="0">
                <a:latin typeface="Meiryo UI" panose="020B0604030504040204" pitchFamily="50" charset="-128"/>
                <a:ea typeface="Meiryo UI" panose="020B0604030504040204" pitchFamily="50" charset="-128"/>
              </a:rPr>
              <a:t>その後</a:t>
            </a:r>
            <a:r>
              <a:rPr kumimoji="1" lang="en-US" altLang="ja-JP" sz="1000" dirty="0">
                <a:latin typeface="Meiryo UI" panose="020B0604030504040204" pitchFamily="50" charset="-128"/>
                <a:ea typeface="Meiryo UI" panose="020B0604030504040204" pitchFamily="50" charset="-128"/>
              </a:rPr>
              <a:t>18</a:t>
            </a:r>
            <a:r>
              <a:rPr kumimoji="1" lang="ja-JP" altLang="en-US" sz="1000" dirty="0">
                <a:latin typeface="Meiryo UI" panose="020B0604030504040204" pitchFamily="50" charset="-128"/>
                <a:ea typeface="Meiryo UI" panose="020B0604030504040204" pitchFamily="50" charset="-128"/>
              </a:rPr>
              <a:t>年が経過し、各種リサイクル法の定着が進み、廃棄物発生量の減少、リサイクル率の向上などの成果があった。</a:t>
            </a:r>
          </a:p>
          <a:p>
            <a:pPr marL="203200" indent="-223838">
              <a:lnSpc>
                <a:spcPts val="1200"/>
              </a:lnSpc>
              <a:spcAft>
                <a:spcPts val="200"/>
              </a:spcAft>
            </a:pPr>
            <a:r>
              <a:rPr kumimoji="1" lang="ja-JP" altLang="en-US"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近年、カーボンニュートラル</a:t>
            </a:r>
            <a:r>
              <a:rPr kumimoji="1" lang="en-US" altLang="ja-JP" sz="1000" dirty="0">
                <a:latin typeface="Meiryo UI" panose="020B0604030504040204" pitchFamily="50" charset="-128"/>
                <a:ea typeface="Meiryo UI" panose="020B0604030504040204" pitchFamily="50" charset="-128"/>
              </a:rPr>
              <a:t>(CN</a:t>
            </a:r>
            <a:r>
              <a:rPr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に対する機運の高まりやプラスチック資源循環法の施行、世界的な資源需要の高まり等　の観点から、循環経済</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サーキュラーエコノミー</a:t>
            </a:r>
            <a:r>
              <a:rPr kumimoji="1" lang="en-US" altLang="ja-JP" sz="1000" dirty="0">
                <a:latin typeface="Meiryo UI" panose="020B0604030504040204" pitchFamily="50" charset="-128"/>
                <a:ea typeface="Meiryo UI" panose="020B0604030504040204" pitchFamily="50" charset="-128"/>
              </a:rPr>
              <a:t>(CE</a:t>
            </a:r>
            <a:r>
              <a:rPr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への移行が喫緊の課題となっている。</a:t>
            </a:r>
            <a:endParaRPr kumimoji="1" lang="en-US" altLang="ja-JP" sz="1000" dirty="0">
              <a:latin typeface="Meiryo UI" panose="020B0604030504040204" pitchFamily="50" charset="-128"/>
              <a:ea typeface="Meiryo UI" panose="020B0604030504040204" pitchFamily="50" charset="-128"/>
            </a:endParaRPr>
          </a:p>
          <a:p>
            <a:pPr marL="182563" indent="-182563">
              <a:lnSpc>
                <a:spcPts val="1200"/>
              </a:lnSpc>
              <a:spcAft>
                <a:spcPts val="200"/>
              </a:spcAft>
            </a:pPr>
            <a:r>
              <a:rPr kumimoji="1" lang="ja-JP" altLang="en-US" sz="1000" dirty="0">
                <a:latin typeface="Meiryo UI" panose="020B0604030504040204" pitchFamily="50" charset="-128"/>
                <a:ea typeface="Meiryo UI" panose="020B0604030504040204" pitchFamily="50" charset="-128"/>
              </a:rPr>
              <a:t>　○堺第</a:t>
            </a:r>
            <a:r>
              <a:rPr lang="ja-JP" altLang="en-US" sz="1000" dirty="0">
                <a:latin typeface="Meiryo UI" panose="020B0604030504040204" pitchFamily="50" charset="-128"/>
                <a:ea typeface="Meiryo UI" panose="020B0604030504040204" pitchFamily="50" charset="-128"/>
              </a:rPr>
              <a:t>７－３</a:t>
            </a:r>
            <a:r>
              <a:rPr kumimoji="1" lang="ja-JP" altLang="en-US" sz="1000" dirty="0">
                <a:latin typeface="Meiryo UI" panose="020B0604030504040204" pitchFamily="50" charset="-128"/>
                <a:ea typeface="Meiryo UI" panose="020B0604030504040204" pitchFamily="50" charset="-128"/>
              </a:rPr>
              <a:t>区を活用し、新たなエコタウン事業の展開</a:t>
            </a:r>
            <a:r>
              <a:rPr lang="ja-JP" altLang="en-US" sz="1000" dirty="0">
                <a:latin typeface="Meiryo UI" panose="020B0604030504040204" pitchFamily="50" charset="-128"/>
                <a:ea typeface="Meiryo UI" panose="020B0604030504040204" pitchFamily="50" charset="-128"/>
              </a:rPr>
              <a:t>により</a:t>
            </a:r>
            <a:r>
              <a:rPr kumimoji="1" lang="ja-JP" altLang="en-US" sz="1000" dirty="0">
                <a:latin typeface="Meiryo UI" panose="020B0604030504040204" pitchFamily="50" charset="-128"/>
                <a:ea typeface="Meiryo UI" panose="020B0604030504040204" pitchFamily="50" charset="-128"/>
              </a:rPr>
              <a:t>、これらの状況の変化や課題への対応を図るため、プランを全面改定し、</a:t>
            </a:r>
            <a:r>
              <a:rPr lang="ja-JP" altLang="en-US" sz="1000" dirty="0">
                <a:latin typeface="Meiryo UI" panose="020B0604030504040204" pitchFamily="50" charset="-128"/>
                <a:ea typeface="Meiryo UI" panose="020B0604030504040204" pitchFamily="50" charset="-128"/>
              </a:rPr>
              <a:t> 「サーキュラーフィールド</a:t>
            </a:r>
            <a:r>
              <a:rPr lang="en-US" altLang="ja-JP" sz="1000" dirty="0">
                <a:latin typeface="Meiryo UI" panose="020B0604030504040204" pitchFamily="50" charset="-128"/>
                <a:ea typeface="Meiryo UI" panose="020B0604030504040204" pitchFamily="50" charset="-128"/>
              </a:rPr>
              <a:t>OSAKA</a:t>
            </a:r>
            <a:r>
              <a:rPr lang="ja-JP" altLang="en-US" sz="1000" dirty="0">
                <a:latin typeface="Meiryo UI" panose="020B0604030504040204" pitchFamily="50" charset="-128"/>
                <a:ea typeface="Meiryo UI" panose="020B0604030504040204" pitchFamily="50" charset="-128"/>
              </a:rPr>
              <a:t>ビジョン」として策定</a:t>
            </a:r>
            <a:r>
              <a:rPr kumimoji="1" lang="ja-JP" altLang="en-US" sz="10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54E7210E-57C8-470C-9CC1-011607E4F8F2}"/>
              </a:ext>
            </a:extLst>
          </p:cNvPr>
          <p:cNvSpPr txBox="1"/>
          <p:nvPr/>
        </p:nvSpPr>
        <p:spPr>
          <a:xfrm>
            <a:off x="2585" y="1994703"/>
            <a:ext cx="1714666" cy="259045"/>
          </a:xfrm>
          <a:prstGeom prst="rect">
            <a:avLst/>
          </a:prstGeom>
          <a:noFill/>
        </p:spPr>
        <p:txBody>
          <a:bodyPr wrap="square" rtlCol="0">
            <a:spAutoFit/>
          </a:bodyPr>
          <a:lstStyle/>
          <a:p>
            <a:pPr>
              <a:lnSpc>
                <a:spcPts val="1300"/>
              </a:lnSpc>
            </a:pPr>
            <a:r>
              <a:rPr lang="ja-JP" altLang="en-US" sz="1100" b="1" dirty="0">
                <a:latin typeface="Meiryo UI" panose="020B0604030504040204" pitchFamily="50" charset="-128"/>
                <a:ea typeface="Meiryo UI" panose="020B0604030504040204" pitchFamily="50" charset="-128"/>
              </a:rPr>
              <a:t>◆ビジョン</a:t>
            </a:r>
            <a:r>
              <a:rPr kumimoji="1" lang="ja-JP" altLang="en-US" sz="1100" b="1" dirty="0">
                <a:latin typeface="Meiryo UI" panose="020B0604030504040204" pitchFamily="50" charset="-128"/>
                <a:ea typeface="Meiryo UI" panose="020B0604030504040204" pitchFamily="50" charset="-128"/>
              </a:rPr>
              <a:t>の位置づけ</a:t>
            </a:r>
            <a:endParaRPr kumimoji="1" lang="en-US" altLang="ja-JP" sz="1100" spc="-2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0F591D24-6C5E-472E-82F4-CBBDBD52632A}"/>
              </a:ext>
            </a:extLst>
          </p:cNvPr>
          <p:cNvSpPr txBox="1"/>
          <p:nvPr/>
        </p:nvSpPr>
        <p:spPr>
          <a:xfrm>
            <a:off x="3488267" y="1966731"/>
            <a:ext cx="1680460" cy="259045"/>
          </a:xfrm>
          <a:prstGeom prst="rect">
            <a:avLst/>
          </a:prstGeom>
          <a:noFill/>
        </p:spPr>
        <p:txBody>
          <a:bodyPr wrap="square" rtlCol="0">
            <a:spAutoFit/>
          </a:bodyPr>
          <a:lstStyle/>
          <a:p>
            <a:pPr>
              <a:lnSpc>
                <a:spcPts val="1300"/>
              </a:lnSpc>
            </a:pPr>
            <a:r>
              <a:rPr kumimoji="1" lang="ja-JP" altLang="en-US"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ビジョン</a:t>
            </a:r>
            <a:r>
              <a:rPr kumimoji="1" lang="ja-JP" altLang="en-US" sz="1100" b="1" dirty="0">
                <a:latin typeface="Meiryo UI" panose="020B0604030504040204" pitchFamily="50" charset="-128"/>
                <a:ea typeface="Meiryo UI" panose="020B0604030504040204" pitchFamily="50" charset="-128"/>
              </a:rPr>
              <a:t>の対象エリア</a:t>
            </a:r>
            <a:endParaRPr kumimoji="1" lang="en-US" altLang="ja-JP" sz="1050" spc="-2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62EA855E-8A19-4F8E-AAEE-885B1F0F1BF6}"/>
              </a:ext>
            </a:extLst>
          </p:cNvPr>
          <p:cNvSpPr txBox="1"/>
          <p:nvPr/>
        </p:nvSpPr>
        <p:spPr>
          <a:xfrm>
            <a:off x="3549461" y="3633286"/>
            <a:ext cx="2596029" cy="438582"/>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rPr>
              <a:t>◆ビジョン</a:t>
            </a:r>
            <a:r>
              <a:rPr kumimoji="1" lang="ja-JP" altLang="en-US" sz="1100" b="1" dirty="0">
                <a:latin typeface="Meiryo UI" panose="020B0604030504040204" pitchFamily="50" charset="-128"/>
                <a:ea typeface="Meiryo UI" panose="020B0604030504040204" pitchFamily="50" charset="-128"/>
              </a:rPr>
              <a:t>の期間</a:t>
            </a:r>
            <a:endParaRPr kumimoji="1" lang="en-US" altLang="ja-JP" sz="1100" b="1" dirty="0">
              <a:latin typeface="Meiryo UI" panose="020B0604030504040204" pitchFamily="50" charset="-128"/>
              <a:ea typeface="Meiryo UI" panose="020B0604030504040204" pitchFamily="50" charset="-128"/>
            </a:endParaRPr>
          </a:p>
          <a:p>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策定日から</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年度まで</a:t>
            </a:r>
            <a:endParaRPr kumimoji="1" lang="en-US" altLang="ja-JP" sz="1050" spc="-20"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A9C93A2F-469E-4467-B997-932067DB70ED}"/>
              </a:ext>
            </a:extLst>
          </p:cNvPr>
          <p:cNvSpPr txBox="1"/>
          <p:nvPr/>
        </p:nvSpPr>
        <p:spPr>
          <a:xfrm>
            <a:off x="6472124" y="6525642"/>
            <a:ext cx="6282727" cy="442674"/>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marL="92075" indent="90488">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堺第７－３区の未利用地を最大限に活用し、「整備が望ましい施設」等を展開する事業者を選定、誘致し、事業の継続・発展を通じた、</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CE</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CN</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への貢献を、立地後の進行管理により定量的に把握する。</a:t>
            </a:r>
          </a:p>
        </p:txBody>
      </p:sp>
      <p:sp>
        <p:nvSpPr>
          <p:cNvPr id="79" name="テキスト ボックス 78">
            <a:extLst>
              <a:ext uri="{FF2B5EF4-FFF2-40B4-BE49-F238E27FC236}">
                <a16:creationId xmlns:a16="http://schemas.microsoft.com/office/drawing/2014/main" id="{40281FD0-7A8D-42E9-919B-9D8A5D64C734}"/>
              </a:ext>
            </a:extLst>
          </p:cNvPr>
          <p:cNvSpPr txBox="1"/>
          <p:nvPr/>
        </p:nvSpPr>
        <p:spPr>
          <a:xfrm>
            <a:off x="6402056" y="6352887"/>
            <a:ext cx="1272059" cy="289441"/>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◆進行管理</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a:extLst>
              <a:ext uri="{FF2B5EF4-FFF2-40B4-BE49-F238E27FC236}">
                <a16:creationId xmlns:a16="http://schemas.microsoft.com/office/drawing/2014/main" id="{C2CFD4B9-EBC6-433E-9BA6-74665B107838}"/>
              </a:ext>
            </a:extLst>
          </p:cNvPr>
          <p:cNvSpPr txBox="1"/>
          <p:nvPr/>
        </p:nvSpPr>
        <p:spPr>
          <a:xfrm>
            <a:off x="6523186" y="6868512"/>
            <a:ext cx="6119145" cy="707886"/>
          </a:xfrm>
          <a:prstGeom prst="rect">
            <a:avLst/>
          </a:prstGeom>
          <a:noFill/>
        </p:spPr>
        <p:txBody>
          <a:bodyPr wrap="square">
            <a:spAutoFit/>
          </a:bodyPr>
          <a:lstStyle/>
          <a:p>
            <a:pPr marL="0" lvl="1" algn="just"/>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〇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管理方法</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lvl="1" indent="-84138" algn="just"/>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・事業者が自主管理目標（再生量等）を設定、達成状況を毎年度、管理指標と併せて府へ報告</a:t>
            </a:r>
          </a:p>
          <a:p>
            <a:pPr marL="176213" lvl="1" indent="-84138" algn="just"/>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・府は、事業者からの報告結果を評価、現地確認及びヒアリングを実施、助言する。</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lvl="1" indent="-84138" algn="just"/>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府は、報告結果から、事業の継続・発展の状況を確認するとともに、特徴を把握するため、経年比較する。</a:t>
            </a:r>
          </a:p>
        </p:txBody>
      </p:sp>
      <p:graphicFrame>
        <p:nvGraphicFramePr>
          <p:cNvPr id="27" name="表 27">
            <a:extLst>
              <a:ext uri="{FF2B5EF4-FFF2-40B4-BE49-F238E27FC236}">
                <a16:creationId xmlns:a16="http://schemas.microsoft.com/office/drawing/2014/main" id="{78523DE7-4413-42F0-99BF-B8264188DEF2}"/>
              </a:ext>
            </a:extLst>
          </p:cNvPr>
          <p:cNvGraphicFramePr>
            <a:graphicFrameLocks noGrp="1"/>
          </p:cNvGraphicFramePr>
          <p:nvPr>
            <p:extLst>
              <p:ext uri="{D42A27DB-BD31-4B8C-83A1-F6EECF244321}">
                <p14:modId xmlns:p14="http://schemas.microsoft.com/office/powerpoint/2010/main" val="1103891210"/>
              </p:ext>
            </p:extLst>
          </p:nvPr>
        </p:nvGraphicFramePr>
        <p:xfrm>
          <a:off x="6715144" y="7776816"/>
          <a:ext cx="5892256" cy="418320"/>
        </p:xfrm>
        <a:graphic>
          <a:graphicData uri="http://schemas.openxmlformats.org/drawingml/2006/table">
            <a:tbl>
              <a:tblPr firstRow="1" bandRow="1">
                <a:tableStyleId>{BC89EF96-8CEA-46FF-86C4-4CE0E7609802}</a:tableStyleId>
              </a:tblPr>
              <a:tblGrid>
                <a:gridCol w="916253">
                  <a:extLst>
                    <a:ext uri="{9D8B030D-6E8A-4147-A177-3AD203B41FA5}">
                      <a16:colId xmlns:a16="http://schemas.microsoft.com/office/drawing/2014/main" val="2474217041"/>
                    </a:ext>
                  </a:extLst>
                </a:gridCol>
                <a:gridCol w="1573968">
                  <a:extLst>
                    <a:ext uri="{9D8B030D-6E8A-4147-A177-3AD203B41FA5}">
                      <a16:colId xmlns:a16="http://schemas.microsoft.com/office/drawing/2014/main" val="1711444300"/>
                    </a:ext>
                  </a:extLst>
                </a:gridCol>
                <a:gridCol w="1584176">
                  <a:extLst>
                    <a:ext uri="{9D8B030D-6E8A-4147-A177-3AD203B41FA5}">
                      <a16:colId xmlns:a16="http://schemas.microsoft.com/office/drawing/2014/main" val="2931303119"/>
                    </a:ext>
                  </a:extLst>
                </a:gridCol>
                <a:gridCol w="1817859">
                  <a:extLst>
                    <a:ext uri="{9D8B030D-6E8A-4147-A177-3AD203B41FA5}">
                      <a16:colId xmlns:a16="http://schemas.microsoft.com/office/drawing/2014/main" val="3968418122"/>
                    </a:ext>
                  </a:extLst>
                </a:gridCol>
              </a:tblGrid>
              <a:tr h="0">
                <a:tc>
                  <a:txBody>
                    <a:bodyPr/>
                    <a:lstStyle/>
                    <a:p>
                      <a:pPr algn="ctr"/>
                      <a:r>
                        <a:rPr kumimoji="1" lang="ja-JP" altLang="en-US" sz="900" dirty="0">
                          <a:latin typeface="Meiryo UI" panose="020B0604030504040204" pitchFamily="50" charset="-128"/>
                          <a:ea typeface="Meiryo UI" panose="020B0604030504040204" pitchFamily="50" charset="-128"/>
                        </a:rPr>
                        <a:t>土地活用</a:t>
                      </a:r>
                    </a:p>
                  </a:txBody>
                  <a:tcPr marL="36000" marR="36000" marT="36000" marB="36000" anchor="ctr"/>
                </a:tc>
                <a:tc>
                  <a:txBody>
                    <a:bodyPr/>
                    <a:lstStyle/>
                    <a:p>
                      <a:pPr algn="ctr"/>
                      <a:r>
                        <a:rPr kumimoji="1" lang="ja-JP" altLang="en-US" sz="900" dirty="0">
                          <a:latin typeface="Meiryo UI" panose="020B0604030504040204" pitchFamily="50" charset="-128"/>
                          <a:ea typeface="Meiryo UI" panose="020B0604030504040204" pitchFamily="50" charset="-128"/>
                        </a:rPr>
                        <a:t>資源循環</a:t>
                      </a:r>
                    </a:p>
                  </a:txBody>
                  <a:tcPr marL="36000" marR="36000" marT="36000" marB="36000" anchor="ctr"/>
                </a:tc>
                <a:tc>
                  <a:txBody>
                    <a:bodyPr/>
                    <a:lstStyle/>
                    <a:p>
                      <a:pPr algn="ctr"/>
                      <a:r>
                        <a:rPr kumimoji="1" lang="ja-JP" altLang="en-US" sz="900" dirty="0">
                          <a:latin typeface="Meiryo UI" panose="020B0604030504040204" pitchFamily="50" charset="-128"/>
                          <a:ea typeface="Meiryo UI" panose="020B0604030504040204" pitchFamily="50" charset="-128"/>
                        </a:rPr>
                        <a:t>カーボンニュートラル</a:t>
                      </a:r>
                    </a:p>
                  </a:txBody>
                  <a:tcPr marL="36000" marR="36000" marT="36000" marB="36000" anchor="ctr"/>
                </a:tc>
                <a:tc>
                  <a:txBody>
                    <a:bodyPr/>
                    <a:lstStyle/>
                    <a:p>
                      <a:pPr algn="ctr"/>
                      <a:r>
                        <a:rPr kumimoji="1" lang="ja-JP" altLang="en-US" sz="900" dirty="0">
                          <a:latin typeface="Meiryo UI" panose="020B0604030504040204" pitchFamily="50" charset="-128"/>
                          <a:ea typeface="Meiryo UI" panose="020B0604030504040204" pitchFamily="50" charset="-128"/>
                        </a:rPr>
                        <a:t>経済効果</a:t>
                      </a:r>
                    </a:p>
                  </a:txBody>
                  <a:tcPr marL="36000" marR="36000" marT="36000" marB="36000" anchor="ctr"/>
                </a:tc>
                <a:extLst>
                  <a:ext uri="{0D108BD9-81ED-4DB2-BD59-A6C34878D82A}">
                    <a16:rowId xmlns:a16="http://schemas.microsoft.com/office/drawing/2014/main" val="3563843969"/>
                  </a:ext>
                </a:extLst>
              </a:tr>
              <a:tr h="0">
                <a:tc>
                  <a:txBody>
                    <a:bodyPr/>
                    <a:lstStyle/>
                    <a:p>
                      <a:r>
                        <a:rPr kumimoji="1" lang="ja-JP" altLang="en-US" sz="900" dirty="0">
                          <a:latin typeface="Meiryo UI" panose="020B0604030504040204" pitchFamily="50" charset="-128"/>
                          <a:ea typeface="Meiryo UI" panose="020B0604030504040204" pitchFamily="50" charset="-128"/>
                        </a:rPr>
                        <a:t>貸付面積比率</a:t>
                      </a:r>
                    </a:p>
                  </a:txBody>
                  <a:tcPr marL="36000" marR="36000" marT="36000" marB="36000" anchor="ctr"/>
                </a:tc>
                <a:tc>
                  <a:txBody>
                    <a:bodyPr/>
                    <a:lstStyle/>
                    <a:p>
                      <a:r>
                        <a:rPr kumimoji="1" lang="ja-JP" altLang="en-US" sz="900" dirty="0">
                          <a:latin typeface="Meiryo UI" panose="020B0604030504040204" pitchFamily="50" charset="-128"/>
                          <a:ea typeface="Meiryo UI" panose="020B0604030504040204" pitchFamily="50" charset="-128"/>
                        </a:rPr>
                        <a:t>廃棄物の搬入量や再生量等</a:t>
                      </a:r>
                    </a:p>
                  </a:txBody>
                  <a:tcPr marL="36000" marR="36000" marT="36000" marB="36000" anchor="ctr"/>
                </a:tc>
                <a:tc>
                  <a:txBody>
                    <a:bodyPr/>
                    <a:lstStyle/>
                    <a:p>
                      <a:r>
                        <a:rPr kumimoji="1" lang="ja-JP" altLang="en-US" sz="900" dirty="0">
                          <a:latin typeface="Meiryo UI" panose="020B0604030504040204" pitchFamily="50" charset="-128"/>
                          <a:ea typeface="Meiryo UI" panose="020B0604030504040204" pitchFamily="50" charset="-128"/>
                        </a:rPr>
                        <a:t>事業活動に伴う</a:t>
                      </a:r>
                      <a:r>
                        <a:rPr kumimoji="1" lang="en-US" altLang="ja-JP" sz="900" dirty="0">
                          <a:latin typeface="Meiryo UI" panose="020B0604030504040204" pitchFamily="50" charset="-128"/>
                          <a:ea typeface="Meiryo UI" panose="020B0604030504040204" pitchFamily="50" charset="-128"/>
                        </a:rPr>
                        <a:t>CO</a:t>
                      </a:r>
                      <a:r>
                        <a:rPr kumimoji="1" lang="en-US" altLang="ja-JP" sz="8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排出量</a:t>
                      </a:r>
                    </a:p>
                  </a:txBody>
                  <a:tcPr marL="36000" marR="36000" marT="36000" marB="36000" anchor="ctr"/>
                </a:tc>
                <a:tc>
                  <a:txBody>
                    <a:bodyPr/>
                    <a:lstStyle/>
                    <a:p>
                      <a:r>
                        <a:rPr kumimoji="1" lang="zh-TW" altLang="en-US" sz="900" dirty="0">
                          <a:latin typeface="Meiryo UI" panose="020B0604030504040204" pitchFamily="50" charset="-128"/>
                          <a:ea typeface="Meiryo UI" panose="020B0604030504040204" pitchFamily="50" charset="-128"/>
                        </a:rPr>
                        <a:t>売上高、設備投資額、雇用人数</a:t>
                      </a:r>
                      <a:endParaRPr kumimoji="1" lang="ja-JP" altLang="en-US" sz="9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952880526"/>
                  </a:ext>
                </a:extLst>
              </a:tr>
            </a:tbl>
          </a:graphicData>
        </a:graphic>
      </p:graphicFrame>
      <p:sp>
        <p:nvSpPr>
          <p:cNvPr id="83" name="テキスト ボックス 82">
            <a:extLst>
              <a:ext uri="{FF2B5EF4-FFF2-40B4-BE49-F238E27FC236}">
                <a16:creationId xmlns:a16="http://schemas.microsoft.com/office/drawing/2014/main" id="{B27FC819-50BB-4023-B6F2-8C4E75BAF961}"/>
              </a:ext>
            </a:extLst>
          </p:cNvPr>
          <p:cNvSpPr txBox="1"/>
          <p:nvPr/>
        </p:nvSpPr>
        <p:spPr>
          <a:xfrm>
            <a:off x="6517389" y="7536904"/>
            <a:ext cx="6025546" cy="246221"/>
          </a:xfrm>
          <a:prstGeom prst="rect">
            <a:avLst/>
          </a:prstGeom>
          <a:noFill/>
        </p:spPr>
        <p:txBody>
          <a:bodyPr wrap="square">
            <a:spAutoFit/>
          </a:bodyPr>
          <a:lstStyle/>
          <a:p>
            <a:r>
              <a:rPr lang="ja-JP" altLang="en-US" sz="1000" dirty="0">
                <a:latin typeface="Meiryo UI" panose="020B0604030504040204" pitchFamily="50" charset="-128"/>
                <a:ea typeface="Meiryo UI" panose="020B0604030504040204" pitchFamily="50" charset="-128"/>
              </a:rPr>
              <a:t>〇 管理指標</a:t>
            </a:r>
            <a:endParaRPr lang="en-US" altLang="ja-JP" sz="1000" dirty="0">
              <a:latin typeface="Meiryo UI" panose="020B0604030504040204" pitchFamily="50" charset="-128"/>
              <a:ea typeface="Meiryo UI" panose="020B0604030504040204" pitchFamily="50" charset="-128"/>
            </a:endParaRPr>
          </a:p>
        </p:txBody>
      </p:sp>
      <p:sp>
        <p:nvSpPr>
          <p:cNvPr id="84" name="角丸四角形 105">
            <a:extLst>
              <a:ext uri="{FF2B5EF4-FFF2-40B4-BE49-F238E27FC236}">
                <a16:creationId xmlns:a16="http://schemas.microsoft.com/office/drawing/2014/main" id="{7AB32C79-C07A-4037-A602-FD5BC30AA7B1}"/>
              </a:ext>
            </a:extLst>
          </p:cNvPr>
          <p:cNvSpPr/>
          <p:nvPr/>
        </p:nvSpPr>
        <p:spPr>
          <a:xfrm>
            <a:off x="32011" y="7320880"/>
            <a:ext cx="6342376" cy="184666"/>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0" bIns="0" rtlCol="0" anchor="ctr">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第４章　資源循環を取り巻く現状</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0049E8C5-1A9F-49BF-970E-4E5704E0AF20}"/>
              </a:ext>
            </a:extLst>
          </p:cNvPr>
          <p:cNvSpPr txBox="1"/>
          <p:nvPr/>
        </p:nvSpPr>
        <p:spPr>
          <a:xfrm>
            <a:off x="118728" y="7482655"/>
            <a:ext cx="510778" cy="671841"/>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vert="eaVert" wrap="square">
            <a:spAutoFit/>
          </a:bodyPr>
          <a:lstStyle/>
          <a:p>
            <a:pPr algn="ctr">
              <a:defRPr/>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地球規模の課題</a:t>
            </a:r>
          </a:p>
        </p:txBody>
      </p:sp>
      <p:sp>
        <p:nvSpPr>
          <p:cNvPr id="4" name="四角形: 角を丸くする 3">
            <a:extLst>
              <a:ext uri="{FF2B5EF4-FFF2-40B4-BE49-F238E27FC236}">
                <a16:creationId xmlns:a16="http://schemas.microsoft.com/office/drawing/2014/main" id="{935DE036-7D75-4DAB-BE5B-191CEC949C87}"/>
              </a:ext>
            </a:extLst>
          </p:cNvPr>
          <p:cNvSpPr/>
          <p:nvPr/>
        </p:nvSpPr>
        <p:spPr>
          <a:xfrm>
            <a:off x="4956864" y="7644535"/>
            <a:ext cx="1320500" cy="36315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気候変動問題の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顕在化</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6BD9EE2A-4DC4-4547-AD32-4559A4470161}"/>
              </a:ext>
            </a:extLst>
          </p:cNvPr>
          <p:cNvSpPr/>
          <p:nvPr/>
        </p:nvSpPr>
        <p:spPr>
          <a:xfrm>
            <a:off x="3613068" y="7644535"/>
            <a:ext cx="1311775" cy="36999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生物多様性の損失</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58" name="四角形: 角を丸くする 57">
            <a:extLst>
              <a:ext uri="{FF2B5EF4-FFF2-40B4-BE49-F238E27FC236}">
                <a16:creationId xmlns:a16="http://schemas.microsoft.com/office/drawing/2014/main" id="{78EAAEF1-0CA0-455A-8283-258F92A19BEE}"/>
              </a:ext>
            </a:extLst>
          </p:cNvPr>
          <p:cNvSpPr/>
          <p:nvPr/>
        </p:nvSpPr>
        <p:spPr>
          <a:xfrm>
            <a:off x="555397" y="7644540"/>
            <a:ext cx="1718770" cy="1541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プラスチックによる海洋汚染</a:t>
            </a:r>
          </a:p>
        </p:txBody>
      </p:sp>
      <p:sp>
        <p:nvSpPr>
          <p:cNvPr id="64" name="四角形: 角を丸くする 63">
            <a:extLst>
              <a:ext uri="{FF2B5EF4-FFF2-40B4-BE49-F238E27FC236}">
                <a16:creationId xmlns:a16="http://schemas.microsoft.com/office/drawing/2014/main" id="{8AFEA42D-E9F1-4BCD-958F-50AB624EC785}"/>
              </a:ext>
            </a:extLst>
          </p:cNvPr>
          <p:cNvSpPr/>
          <p:nvPr/>
        </p:nvSpPr>
        <p:spPr>
          <a:xfrm>
            <a:off x="549724" y="7851638"/>
            <a:ext cx="2988000" cy="16173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大量生産・大量消費による廃棄物発生量の増加</a:t>
            </a:r>
          </a:p>
        </p:txBody>
      </p:sp>
      <p:sp>
        <p:nvSpPr>
          <p:cNvPr id="65" name="四角形: 角を丸くする 64">
            <a:extLst>
              <a:ext uri="{FF2B5EF4-FFF2-40B4-BE49-F238E27FC236}">
                <a16:creationId xmlns:a16="http://schemas.microsoft.com/office/drawing/2014/main" id="{260BD241-AB83-4525-87D8-DE5D145BF5F6}"/>
              </a:ext>
            </a:extLst>
          </p:cNvPr>
          <p:cNvSpPr/>
          <p:nvPr/>
        </p:nvSpPr>
        <p:spPr>
          <a:xfrm>
            <a:off x="2309817" y="7644536"/>
            <a:ext cx="1224000" cy="15412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天然資源の枯渇</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315301AE-FB2F-4707-8354-E557E742A78D}"/>
              </a:ext>
            </a:extLst>
          </p:cNvPr>
          <p:cNvSpPr/>
          <p:nvPr/>
        </p:nvSpPr>
        <p:spPr>
          <a:xfrm>
            <a:off x="156684" y="7580507"/>
            <a:ext cx="6171748" cy="503348"/>
          </a:xfrm>
          <a:prstGeom prst="rect">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2" name="二等辺三角形 71">
            <a:extLst>
              <a:ext uri="{FF2B5EF4-FFF2-40B4-BE49-F238E27FC236}">
                <a16:creationId xmlns:a16="http://schemas.microsoft.com/office/drawing/2014/main" id="{93932789-F79C-421F-A4D1-62903CD10B90}"/>
              </a:ext>
            </a:extLst>
          </p:cNvPr>
          <p:cNvSpPr/>
          <p:nvPr/>
        </p:nvSpPr>
        <p:spPr>
          <a:xfrm rot="10800000">
            <a:off x="2676965" y="8112968"/>
            <a:ext cx="1060450" cy="102696"/>
          </a:xfrm>
          <a:prstGeom prst="triangle">
            <a:avLst>
              <a:gd name="adj" fmla="val 47844"/>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正方形/長方形 80">
            <a:extLst>
              <a:ext uri="{FF2B5EF4-FFF2-40B4-BE49-F238E27FC236}">
                <a16:creationId xmlns:a16="http://schemas.microsoft.com/office/drawing/2014/main" id="{C0C75F44-9272-4FF5-9EE2-210CDACE506C}"/>
              </a:ext>
            </a:extLst>
          </p:cNvPr>
          <p:cNvSpPr/>
          <p:nvPr/>
        </p:nvSpPr>
        <p:spPr>
          <a:xfrm>
            <a:off x="156684" y="8262936"/>
            <a:ext cx="6171748" cy="503348"/>
          </a:xfrm>
          <a:prstGeom prst="rect">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5" name="四角形: 角を丸くする 84">
            <a:extLst>
              <a:ext uri="{FF2B5EF4-FFF2-40B4-BE49-F238E27FC236}">
                <a16:creationId xmlns:a16="http://schemas.microsoft.com/office/drawing/2014/main" id="{41391F84-19EF-4BB4-B516-E3BFA2C72003}"/>
              </a:ext>
            </a:extLst>
          </p:cNvPr>
          <p:cNvSpPr/>
          <p:nvPr/>
        </p:nvSpPr>
        <p:spPr>
          <a:xfrm>
            <a:off x="3448844" y="8975128"/>
            <a:ext cx="2824944" cy="168931"/>
          </a:xfrm>
          <a:prstGeom prst="round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2050</a:t>
            </a:r>
            <a:r>
              <a:rPr kumimoji="1" lang="ja-JP" altLang="en-US" sz="1000" dirty="0">
                <a:solidFill>
                  <a:schemeClr val="tx1"/>
                </a:solidFill>
                <a:latin typeface="Meiryo UI" panose="020B0604030504040204" pitchFamily="50" charset="-128"/>
                <a:ea typeface="Meiryo UI" panose="020B0604030504040204" pitchFamily="50" charset="-128"/>
              </a:rPr>
              <a:t>年</a:t>
            </a:r>
            <a:r>
              <a:rPr lang="en-US" altLang="ja-JP" sz="1000" dirty="0">
                <a:solidFill>
                  <a:schemeClr val="tx1"/>
                </a:solidFill>
                <a:latin typeface="Meiryo UI" panose="020B0604030504040204" pitchFamily="50" charset="-128"/>
                <a:ea typeface="Meiryo UI" panose="020B0604030504040204" pitchFamily="50" charset="-128"/>
              </a:rPr>
              <a:t>CN</a:t>
            </a:r>
            <a:r>
              <a:rPr kumimoji="1" lang="ja-JP" altLang="en-US" sz="1000" dirty="0">
                <a:solidFill>
                  <a:schemeClr val="tx1"/>
                </a:solidFill>
                <a:latin typeface="Meiryo UI" panose="020B0604030504040204" pitchFamily="50" charset="-128"/>
                <a:ea typeface="Meiryo UI" panose="020B0604030504040204" pitchFamily="50" charset="-128"/>
              </a:rPr>
              <a:t>宣言</a:t>
            </a:r>
            <a:r>
              <a:rPr kumimoji="1"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国</a:t>
            </a:r>
            <a:r>
              <a:rPr lang="en-US" altLang="ja-JP" sz="1000" dirty="0">
                <a:solidFill>
                  <a:schemeClr val="tx1"/>
                </a:solidFill>
                <a:latin typeface="Meiryo UI" panose="020B0604030504040204" pitchFamily="50" charset="-128"/>
                <a:ea typeface="Meiryo UI" panose="020B0604030504040204" pitchFamily="50" charset="-128"/>
              </a:rPr>
              <a:t>_2020)</a:t>
            </a:r>
            <a:r>
              <a:rPr kumimoji="1"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府</a:t>
            </a:r>
            <a:r>
              <a:rPr kumimoji="1" lang="en-US" altLang="ja-JP" sz="1000" dirty="0">
                <a:solidFill>
                  <a:schemeClr val="tx1"/>
                </a:solidFill>
                <a:latin typeface="Meiryo UI" panose="020B0604030504040204" pitchFamily="50" charset="-128"/>
                <a:ea typeface="Meiryo UI" panose="020B0604030504040204" pitchFamily="50" charset="-128"/>
              </a:rPr>
              <a:t>_2019</a:t>
            </a:r>
            <a:r>
              <a:rPr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D6CD3B01-DB39-4709-AF79-0F2526B98717}"/>
              </a:ext>
            </a:extLst>
          </p:cNvPr>
          <p:cNvGrpSpPr/>
          <p:nvPr/>
        </p:nvGrpSpPr>
        <p:grpSpPr>
          <a:xfrm>
            <a:off x="582743" y="8307839"/>
            <a:ext cx="5691044" cy="181453"/>
            <a:chOff x="605594" y="5621938"/>
            <a:chExt cx="5691044" cy="181453"/>
          </a:xfrm>
        </p:grpSpPr>
        <p:sp>
          <p:nvSpPr>
            <p:cNvPr id="57" name="四角形: 角を丸くする 56">
              <a:extLst>
                <a:ext uri="{FF2B5EF4-FFF2-40B4-BE49-F238E27FC236}">
                  <a16:creationId xmlns:a16="http://schemas.microsoft.com/office/drawing/2014/main" id="{03868A55-5B16-4992-96B4-1A3D2A6650D4}"/>
                </a:ext>
              </a:extLst>
            </p:cNvPr>
            <p:cNvSpPr/>
            <p:nvPr/>
          </p:nvSpPr>
          <p:spPr>
            <a:xfrm>
              <a:off x="605594" y="5621939"/>
              <a:ext cx="3111241" cy="181452"/>
            </a:xfrm>
            <a:prstGeom prst="roundRect">
              <a:avLst/>
            </a:prstGeom>
            <a:solidFill>
              <a:schemeClr val="bg1">
                <a:lumMod val="75000"/>
              </a:schemeClr>
            </a:solidFill>
            <a:ln w="12700">
              <a:noFill/>
            </a:ln>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kumimoji="1" lang="en-US" altLang="ja-JP" sz="1000" dirty="0">
                  <a:solidFill>
                    <a:schemeClr val="tx1"/>
                  </a:solidFill>
                  <a:latin typeface="Meiryo UI" panose="020B0604030504040204" pitchFamily="50" charset="-128"/>
                  <a:ea typeface="Meiryo UI" panose="020B0604030504040204" pitchFamily="50" charset="-128"/>
                </a:rPr>
                <a:t>SDG</a:t>
              </a:r>
              <a:r>
                <a:rPr kumimoji="1" lang="ja-JP" altLang="en-US" sz="1000" dirty="0">
                  <a:solidFill>
                    <a:schemeClr val="tx1"/>
                  </a:solidFill>
                  <a:latin typeface="Meiryo UI" panose="020B0604030504040204" pitchFamily="50" charset="-128"/>
                  <a:ea typeface="Meiryo UI" panose="020B0604030504040204" pitchFamily="50" charset="-128"/>
                </a:rPr>
                <a:t>ｓ</a:t>
              </a:r>
              <a:r>
                <a:rPr lang="ja-JP" altLang="en-US" sz="800" dirty="0">
                  <a:latin typeface="Meiryo UI" panose="020B0604030504040204" pitchFamily="50" charset="-128"/>
                  <a:ea typeface="Meiryo UI" panose="020B0604030504040204" pitchFamily="50" charset="-128"/>
                </a:rPr>
                <a:t>「持続可能な開発のための</a:t>
              </a:r>
              <a:r>
                <a:rPr lang="en-US" altLang="ja-JP" sz="800" dirty="0">
                  <a:latin typeface="Meiryo UI" panose="020B0604030504040204" pitchFamily="50" charset="-128"/>
                  <a:ea typeface="Meiryo UI" panose="020B0604030504040204" pitchFamily="50" charset="-128"/>
                </a:rPr>
                <a:t>2030</a:t>
              </a:r>
              <a:r>
                <a:rPr lang="ja-JP" altLang="en-US" sz="800" dirty="0">
                  <a:latin typeface="Meiryo UI" panose="020B0604030504040204" pitchFamily="50" charset="-128"/>
                  <a:ea typeface="Meiryo UI" panose="020B0604030504040204" pitchFamily="50" charset="-128"/>
                </a:rPr>
                <a:t>アジェンダ」採択</a:t>
              </a:r>
              <a:r>
                <a:rPr lang="en-US" altLang="ja-JP" sz="800" dirty="0">
                  <a:latin typeface="Meiryo UI" panose="020B0604030504040204" pitchFamily="50" charset="-128"/>
                  <a:ea typeface="Meiryo UI" panose="020B0604030504040204" pitchFamily="50" charset="-128"/>
                </a:rPr>
                <a:t>(2015)</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86" name="四角形: 角を丸くする 85">
              <a:extLst>
                <a:ext uri="{FF2B5EF4-FFF2-40B4-BE49-F238E27FC236}">
                  <a16:creationId xmlns:a16="http://schemas.microsoft.com/office/drawing/2014/main" id="{B90DDACE-86D8-45C3-A0DE-55202BD92B67}"/>
                </a:ext>
              </a:extLst>
            </p:cNvPr>
            <p:cNvSpPr/>
            <p:nvPr/>
          </p:nvSpPr>
          <p:spPr>
            <a:xfrm>
              <a:off x="3736503" y="5621938"/>
              <a:ext cx="2560135" cy="181452"/>
            </a:xfrm>
            <a:prstGeom prst="roundRect">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大阪ブルー・オーシャン・ビジョンの共有</a:t>
              </a:r>
              <a:r>
                <a:rPr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grpSp>
      <p:sp>
        <p:nvSpPr>
          <p:cNvPr id="87" name="四角形: 角を丸くする 86">
            <a:extLst>
              <a:ext uri="{FF2B5EF4-FFF2-40B4-BE49-F238E27FC236}">
                <a16:creationId xmlns:a16="http://schemas.microsoft.com/office/drawing/2014/main" id="{7AAD8951-4A80-4321-AEA8-84C90C305A38}"/>
              </a:ext>
            </a:extLst>
          </p:cNvPr>
          <p:cNvSpPr/>
          <p:nvPr/>
        </p:nvSpPr>
        <p:spPr>
          <a:xfrm>
            <a:off x="582765" y="8975128"/>
            <a:ext cx="2822804" cy="167111"/>
          </a:xfrm>
          <a:prstGeom prst="roundRect">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成長志向型の資源自律経済戦略の策定</a:t>
            </a: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AF88AD59-4179-4857-B08A-CA2D41F99E72}"/>
              </a:ext>
            </a:extLst>
          </p:cNvPr>
          <p:cNvSpPr/>
          <p:nvPr/>
        </p:nvSpPr>
        <p:spPr>
          <a:xfrm>
            <a:off x="144901" y="8945068"/>
            <a:ext cx="6171748" cy="485780"/>
          </a:xfrm>
          <a:prstGeom prst="rect">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E4596CE3-35A3-40B0-A317-30239ADFD317}"/>
              </a:ext>
            </a:extLst>
          </p:cNvPr>
          <p:cNvSpPr txBox="1"/>
          <p:nvPr/>
        </p:nvSpPr>
        <p:spPr>
          <a:xfrm>
            <a:off x="84676" y="8207337"/>
            <a:ext cx="544830" cy="607423"/>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vert="eaVert" wrap="square">
            <a:spAutoFit/>
          </a:bodyPr>
          <a:lstStyle/>
          <a:p>
            <a:pPr algn="ctr">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世界の動き</a:t>
            </a:r>
          </a:p>
        </p:txBody>
      </p:sp>
      <p:sp>
        <p:nvSpPr>
          <p:cNvPr id="91" name="二等辺三角形 90">
            <a:extLst>
              <a:ext uri="{FF2B5EF4-FFF2-40B4-BE49-F238E27FC236}">
                <a16:creationId xmlns:a16="http://schemas.microsoft.com/office/drawing/2014/main" id="{38313236-540F-431F-9493-B39E66219DB3}"/>
              </a:ext>
            </a:extLst>
          </p:cNvPr>
          <p:cNvSpPr/>
          <p:nvPr/>
        </p:nvSpPr>
        <p:spPr>
          <a:xfrm rot="10800000">
            <a:off x="2696634" y="8802360"/>
            <a:ext cx="1060450" cy="102696"/>
          </a:xfrm>
          <a:prstGeom prst="triangle">
            <a:avLst>
              <a:gd name="adj" fmla="val 47844"/>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2" name="テキスト ボックス 91">
            <a:extLst>
              <a:ext uri="{FF2B5EF4-FFF2-40B4-BE49-F238E27FC236}">
                <a16:creationId xmlns:a16="http://schemas.microsoft.com/office/drawing/2014/main" id="{C93E511B-9CF9-42C7-9AE6-3B80B5BCCED5}"/>
              </a:ext>
            </a:extLst>
          </p:cNvPr>
          <p:cNvSpPr txBox="1"/>
          <p:nvPr/>
        </p:nvSpPr>
        <p:spPr>
          <a:xfrm>
            <a:off x="84676" y="8854784"/>
            <a:ext cx="544830" cy="607423"/>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vert="eaVert" wrap="square">
            <a:spAutoFit/>
          </a:bodyPr>
          <a:lstStyle/>
          <a:p>
            <a:pPr algn="ctr">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国内の動き</a:t>
            </a:r>
          </a:p>
        </p:txBody>
      </p:sp>
      <p:sp>
        <p:nvSpPr>
          <p:cNvPr id="93" name="四角形: 角を丸くする 92">
            <a:extLst>
              <a:ext uri="{FF2B5EF4-FFF2-40B4-BE49-F238E27FC236}">
                <a16:creationId xmlns:a16="http://schemas.microsoft.com/office/drawing/2014/main" id="{E959BD0D-45DC-441A-BFD8-5D15E7B9D2FB}"/>
              </a:ext>
            </a:extLst>
          </p:cNvPr>
          <p:cNvSpPr/>
          <p:nvPr/>
        </p:nvSpPr>
        <p:spPr>
          <a:xfrm>
            <a:off x="4156768" y="9197038"/>
            <a:ext cx="2117020" cy="167111"/>
          </a:xfrm>
          <a:prstGeom prst="roundRect">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rPr>
              <a:t>大阪府循環型社会推進計画の策定</a:t>
            </a:r>
            <a:r>
              <a:rPr kumimoji="1" lang="en-US" altLang="ja-JP" sz="800" dirty="0">
                <a:solidFill>
                  <a:schemeClr val="tx1"/>
                </a:solidFill>
                <a:latin typeface="Meiryo UI" panose="020B0604030504040204" pitchFamily="50" charset="-128"/>
                <a:ea typeface="Meiryo UI" panose="020B0604030504040204" pitchFamily="50" charset="-128"/>
              </a:rPr>
              <a:t>(2021)</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15E61D9B-A821-422C-B61A-B3AEF70D0542}"/>
              </a:ext>
            </a:extLst>
          </p:cNvPr>
          <p:cNvSpPr/>
          <p:nvPr/>
        </p:nvSpPr>
        <p:spPr>
          <a:xfrm>
            <a:off x="582742" y="9197038"/>
            <a:ext cx="3513801" cy="167111"/>
          </a:xfrm>
          <a:prstGeom prst="roundRect">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第４次循環計画の策定</a:t>
            </a:r>
            <a:r>
              <a:rPr kumimoji="1" lang="en-US" altLang="ja-JP" sz="1000" dirty="0">
                <a:solidFill>
                  <a:schemeClr val="tx1"/>
                </a:solidFill>
                <a:latin typeface="Meiryo UI" panose="020B0604030504040204" pitchFamily="50" charset="-128"/>
                <a:ea typeface="Meiryo UI" panose="020B0604030504040204" pitchFamily="50" charset="-128"/>
              </a:rPr>
              <a:t>(2018)</a:t>
            </a:r>
            <a:r>
              <a:rPr kumimoji="1" lang="ja-JP" altLang="en-US" sz="1000" dirty="0">
                <a:solidFill>
                  <a:schemeClr val="tx1"/>
                </a:solidFill>
                <a:latin typeface="Meiryo UI" panose="020B0604030504040204" pitchFamily="50" charset="-128"/>
                <a:ea typeface="Meiryo UI" panose="020B0604030504040204" pitchFamily="50" charset="-128"/>
              </a:rPr>
              <a:t>・循環経済工程表の策定</a:t>
            </a:r>
            <a:r>
              <a:rPr lang="en-US" altLang="ja-JP" sz="1000" dirty="0">
                <a:solidFill>
                  <a:schemeClr val="tx1"/>
                </a:solidFill>
                <a:latin typeface="Meiryo UI" panose="020B0604030504040204" pitchFamily="50" charset="-128"/>
                <a:ea typeface="Meiryo UI" panose="020B0604030504040204" pitchFamily="50" charset="-128"/>
              </a:rPr>
              <a:t>(2022)</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107" name="角丸四角形 107">
            <a:extLst>
              <a:ext uri="{FF2B5EF4-FFF2-40B4-BE49-F238E27FC236}">
                <a16:creationId xmlns:a16="http://schemas.microsoft.com/office/drawing/2014/main" id="{3D13E0B7-C979-44DA-A5AC-50BD23E6C771}"/>
              </a:ext>
            </a:extLst>
          </p:cNvPr>
          <p:cNvSpPr/>
          <p:nvPr/>
        </p:nvSpPr>
        <p:spPr>
          <a:xfrm>
            <a:off x="42797" y="4080520"/>
            <a:ext cx="6342375" cy="184666"/>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0" bIns="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第２章　これまでの取組状況</a:t>
            </a:r>
          </a:p>
        </p:txBody>
      </p:sp>
      <p:grpSp>
        <p:nvGrpSpPr>
          <p:cNvPr id="5" name="グループ化 4">
            <a:extLst>
              <a:ext uri="{FF2B5EF4-FFF2-40B4-BE49-F238E27FC236}">
                <a16:creationId xmlns:a16="http://schemas.microsoft.com/office/drawing/2014/main" id="{BA757B6C-E0B8-4FF7-A214-2AD0AAF8E0F3}"/>
              </a:ext>
            </a:extLst>
          </p:cNvPr>
          <p:cNvGrpSpPr/>
          <p:nvPr/>
        </p:nvGrpSpPr>
        <p:grpSpPr>
          <a:xfrm>
            <a:off x="590142" y="8566948"/>
            <a:ext cx="5683646" cy="181452"/>
            <a:chOff x="604099" y="5393086"/>
            <a:chExt cx="5593860" cy="181452"/>
          </a:xfrm>
        </p:grpSpPr>
        <p:sp>
          <p:nvSpPr>
            <p:cNvPr id="89" name="四角形: 角を丸くする 88">
              <a:extLst>
                <a:ext uri="{FF2B5EF4-FFF2-40B4-BE49-F238E27FC236}">
                  <a16:creationId xmlns:a16="http://schemas.microsoft.com/office/drawing/2014/main" id="{4E235917-CE62-4354-8A3B-12C75A20BE63}"/>
                </a:ext>
              </a:extLst>
            </p:cNvPr>
            <p:cNvSpPr/>
            <p:nvPr/>
          </p:nvSpPr>
          <p:spPr>
            <a:xfrm>
              <a:off x="3675442" y="5393086"/>
              <a:ext cx="2522517" cy="181452"/>
            </a:xfrm>
            <a:prstGeom prst="round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rPr>
                <a:t>COP21</a:t>
              </a:r>
              <a:r>
                <a:rPr lang="ja-JP" altLang="en-US" sz="1000" dirty="0">
                  <a:solidFill>
                    <a:schemeClr val="tx1"/>
                  </a:solidFill>
                  <a:latin typeface="Meiryo UI" panose="020B0604030504040204" pitchFamily="50" charset="-128"/>
                  <a:ea typeface="Meiryo UI" panose="020B0604030504040204" pitchFamily="50" charset="-128"/>
                </a:rPr>
                <a:t>でのパリ協定の採択</a:t>
              </a:r>
              <a:r>
                <a:rPr lang="en-US" altLang="ja-JP" sz="900" dirty="0">
                  <a:solidFill>
                    <a:schemeClr val="tx1"/>
                  </a:solidFill>
                  <a:latin typeface="Meiryo UI" panose="020B0604030504040204" pitchFamily="50" charset="-128"/>
                  <a:ea typeface="Meiryo UI" panose="020B0604030504040204" pitchFamily="50" charset="-128"/>
                </a:rPr>
                <a:t>(2015)</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109" name="四角形: 角を丸くする 108">
              <a:extLst>
                <a:ext uri="{FF2B5EF4-FFF2-40B4-BE49-F238E27FC236}">
                  <a16:creationId xmlns:a16="http://schemas.microsoft.com/office/drawing/2014/main" id="{DAD96F99-786C-46D4-8629-04C8286B3131}"/>
                </a:ext>
              </a:extLst>
            </p:cNvPr>
            <p:cNvSpPr/>
            <p:nvPr/>
          </p:nvSpPr>
          <p:spPr>
            <a:xfrm>
              <a:off x="604099" y="5393086"/>
              <a:ext cx="3034894" cy="181452"/>
            </a:xfrm>
            <a:prstGeom prst="roundRect">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rPr>
                <a:t>EU</a:t>
              </a:r>
              <a:r>
                <a:rPr lang="ja-JP" altLang="en-US" sz="1000" dirty="0">
                  <a:solidFill>
                    <a:schemeClr val="tx1"/>
                  </a:solidFill>
                  <a:latin typeface="Meiryo UI" panose="020B0604030504040204" pitchFamily="50" charset="-128"/>
                  <a:ea typeface="Meiryo UI" panose="020B0604030504040204" pitchFamily="50" charset="-128"/>
                </a:rPr>
                <a:t>新循環経済政策パッケージでの</a:t>
              </a:r>
              <a:r>
                <a:rPr lang="en-US" altLang="ja-JP" sz="1000" dirty="0">
                  <a:solidFill>
                    <a:schemeClr val="tx1"/>
                  </a:solidFill>
                  <a:latin typeface="Meiryo UI" panose="020B0604030504040204" pitchFamily="50" charset="-128"/>
                  <a:ea typeface="Meiryo UI" panose="020B0604030504040204" pitchFamily="50" charset="-128"/>
                </a:rPr>
                <a:t>CE</a:t>
              </a:r>
              <a:r>
                <a:rPr lang="ja-JP" altLang="en-US" sz="1000" dirty="0">
                  <a:solidFill>
                    <a:schemeClr val="tx1"/>
                  </a:solidFill>
                  <a:latin typeface="Meiryo UI" panose="020B0604030504040204" pitchFamily="50" charset="-128"/>
                  <a:ea typeface="Meiryo UI" panose="020B0604030504040204" pitchFamily="50" charset="-128"/>
                </a:rPr>
                <a:t>提唱</a:t>
              </a:r>
              <a:r>
                <a:rPr lang="en-US" altLang="ja-JP" sz="10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2015)</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9FCB8421-BAFA-4D5E-82F5-4994EA987919}"/>
              </a:ext>
            </a:extLst>
          </p:cNvPr>
          <p:cNvGrpSpPr/>
          <p:nvPr/>
        </p:nvGrpSpPr>
        <p:grpSpPr>
          <a:xfrm>
            <a:off x="6384822" y="3527606"/>
            <a:ext cx="6312308" cy="2963483"/>
            <a:chOff x="6369201" y="3098346"/>
            <a:chExt cx="6312308" cy="2963483"/>
          </a:xfrm>
        </p:grpSpPr>
        <p:sp>
          <p:nvSpPr>
            <p:cNvPr id="62" name="正方形/長方形 61"/>
            <p:cNvSpPr/>
            <p:nvPr/>
          </p:nvSpPr>
          <p:spPr>
            <a:xfrm>
              <a:off x="6533630" y="3633220"/>
              <a:ext cx="3247325" cy="1682580"/>
            </a:xfrm>
            <a:prstGeom prst="rect">
              <a:avLst/>
            </a:prstGeom>
            <a:noFill/>
            <a:ln w="6350">
              <a:solidFill>
                <a:schemeClr val="tx1"/>
              </a:solidFill>
            </a:ln>
          </p:spPr>
          <p:style>
            <a:lnRef idx="2">
              <a:schemeClr val="accent5"/>
            </a:lnRef>
            <a:fillRef idx="1">
              <a:schemeClr val="lt1"/>
            </a:fillRef>
            <a:effectRef idx="0">
              <a:schemeClr val="accent5"/>
            </a:effectRef>
            <a:fontRef idx="minor">
              <a:schemeClr val="dk1"/>
            </a:fontRef>
          </p:style>
          <p:txBody>
            <a:bodyPr wrap="square" lIns="36000" tIns="144000" rIns="36000" bIns="36000">
              <a:noAutofit/>
            </a:bodyPr>
            <a:lstStyle/>
            <a:p>
              <a:pPr marL="182563" indent="-182563">
                <a:spcBef>
                  <a:spcPts val="600"/>
                </a:spcBef>
                <a:spcAft>
                  <a:spcPts val="300"/>
                </a:spcAft>
                <a:buFont typeface="Meiryo UI" panose="020B0604030504040204" pitchFamily="50" charset="-128"/>
                <a:buChar char="○"/>
              </a:pPr>
              <a:r>
                <a:rPr lang="ja-JP" altLang="en-US" sz="1000" b="1" dirty="0">
                  <a:latin typeface="Meiryo UI" panose="020B0604030504040204" pitchFamily="50" charset="-128"/>
                  <a:ea typeface="Meiryo UI" panose="020B0604030504040204" pitchFamily="50" charset="-128"/>
                </a:rPr>
                <a:t>処理困難な廃棄物</a:t>
              </a:r>
              <a:endParaRPr lang="ja-JP" altLang="en-US" sz="1000" dirty="0">
                <a:latin typeface="Meiryo UI" panose="020B0604030504040204" pitchFamily="50" charset="-128"/>
                <a:ea typeface="Meiryo UI" panose="020B0604030504040204" pitchFamily="50" charset="-128"/>
              </a:endParaRPr>
            </a:p>
            <a:p>
              <a:pPr marL="182563" indent="-182563">
                <a:spcAft>
                  <a:spcPts val="300"/>
                </a:spcAft>
                <a:buFont typeface="Meiryo UI" panose="020B0604030504040204" pitchFamily="50" charset="-128"/>
                <a:buChar char="○"/>
              </a:pPr>
              <a:r>
                <a:rPr lang="ja-JP" altLang="en-US" sz="1000" b="1" dirty="0">
                  <a:latin typeface="Meiryo UI" panose="020B0604030504040204" pitchFamily="50" charset="-128"/>
                  <a:ea typeface="Meiryo UI" panose="020B0604030504040204" pitchFamily="50" charset="-128"/>
                </a:rPr>
                <a:t>建設廃棄物（特に建設混合廃棄物）</a:t>
              </a:r>
              <a:r>
                <a:rPr lang="ja-JP" altLang="en-US" sz="1000" dirty="0">
                  <a:latin typeface="Meiryo UI" panose="020B0604030504040204" pitchFamily="50" charset="-128"/>
                  <a:ea typeface="Meiryo UI" panose="020B0604030504040204" pitchFamily="50" charset="-128"/>
                </a:rPr>
                <a:t>など、最終処分される量及び比率が高い廃棄物</a:t>
              </a:r>
            </a:p>
            <a:p>
              <a:pPr marL="182563" indent="-182563">
                <a:spcAft>
                  <a:spcPts val="300"/>
                </a:spcAft>
                <a:buFont typeface="Meiryo UI" panose="020B0604030504040204" pitchFamily="50" charset="-128"/>
                <a:buChar char="○"/>
              </a:pPr>
              <a:r>
                <a:rPr lang="ja-JP" altLang="en-US" sz="1000" b="1" dirty="0">
                  <a:latin typeface="Meiryo UI" panose="020B0604030504040204" pitchFamily="50" charset="-128"/>
                  <a:ea typeface="Meiryo UI" panose="020B0604030504040204" pitchFamily="50" charset="-128"/>
                </a:rPr>
                <a:t>容器包装、食品、希少金属を含有する廃棄物</a:t>
              </a:r>
              <a:r>
                <a:rPr lang="ja-JP" altLang="en-US" sz="1000" dirty="0">
                  <a:latin typeface="Meiryo UI" panose="020B0604030504040204" pitchFamily="50" charset="-128"/>
                  <a:ea typeface="Meiryo UI" panose="020B0604030504040204" pitchFamily="50" charset="-128"/>
                </a:rPr>
                <a:t>など、資源として有用性があり更に有効利用を進めるべき廃棄物</a:t>
              </a:r>
            </a:p>
            <a:p>
              <a:pPr marL="182563" indent="-182563">
                <a:spcAft>
                  <a:spcPts val="300"/>
                </a:spcAft>
                <a:buFont typeface="Meiryo UI" panose="020B0604030504040204" pitchFamily="50" charset="-128"/>
                <a:buChar char="○"/>
              </a:pPr>
              <a:r>
                <a:rPr lang="ja-JP" altLang="en-US" sz="1000" b="1" dirty="0">
                  <a:latin typeface="Meiryo UI" panose="020B0604030504040204" pitchFamily="50" charset="-128"/>
                  <a:ea typeface="Meiryo UI" panose="020B0604030504040204" pitchFamily="50" charset="-128"/>
                </a:rPr>
                <a:t>使用済み太陽光パネルや廃棄衣類</a:t>
              </a:r>
              <a:r>
                <a:rPr lang="ja-JP" altLang="en-US" sz="1000" dirty="0">
                  <a:latin typeface="Meiryo UI" panose="020B0604030504040204" pitchFamily="50" charset="-128"/>
                  <a:ea typeface="Meiryo UI" panose="020B0604030504040204" pitchFamily="50" charset="-128"/>
                </a:rPr>
                <a:t>など、リユース需要が高く、また、今後リサイクル技術の進展が期待される廃棄物</a:t>
              </a:r>
            </a:p>
            <a:p>
              <a:pPr marL="182563" indent="-182563">
                <a:spcAft>
                  <a:spcPts val="400"/>
                </a:spcAft>
                <a:buFont typeface="Meiryo UI" panose="020B0604030504040204" pitchFamily="50" charset="-128"/>
                <a:buChar char="○"/>
              </a:pPr>
              <a:r>
                <a:rPr lang="ja-JP" altLang="en-US" sz="1000" dirty="0">
                  <a:latin typeface="Meiryo UI" panose="020B0604030504040204" pitchFamily="50" charset="-128"/>
                  <a:ea typeface="Meiryo UI" panose="020B0604030504040204" pitchFamily="50" charset="-128"/>
                </a:rPr>
                <a:t>プラスチック資源循環法施行に伴い今後リサイクル需要が大幅に増加する</a:t>
              </a:r>
              <a:r>
                <a:rPr lang="ja-JP" altLang="en-US" sz="1000" b="1" dirty="0">
                  <a:latin typeface="Meiryo UI" panose="020B0604030504040204" pitchFamily="50" charset="-128"/>
                  <a:ea typeface="Meiryo UI" panose="020B0604030504040204" pitchFamily="50" charset="-128"/>
                </a:rPr>
                <a:t>製品プラスチックなどの廃棄物</a:t>
              </a:r>
              <a:endParaRPr lang="ja-JP" altLang="en-US" sz="10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98DF5F58-D7F8-4DEF-A329-588198751105}"/>
                </a:ext>
              </a:extLst>
            </p:cNvPr>
            <p:cNvSpPr txBox="1"/>
            <p:nvPr/>
          </p:nvSpPr>
          <p:spPr>
            <a:xfrm>
              <a:off x="6369201" y="3098346"/>
              <a:ext cx="6257509" cy="468213"/>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整備が望ましい施設や機能等</a:t>
              </a:r>
              <a:endParaRPr lang="en-US" altLang="ja-JP" sz="1100" b="1" dirty="0">
                <a:latin typeface="Meiryo UI" panose="020B0604030504040204" pitchFamily="50" charset="-128"/>
                <a:ea typeface="Meiryo UI" panose="020B0604030504040204" pitchFamily="50" charset="-128"/>
              </a:endParaRPr>
            </a:p>
            <a:p>
              <a:pPr>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次の廃棄物の循環的な利用に資する施設（対象範囲に含まれるもの）を整備が望ましい施設に設定する。</a:t>
              </a:r>
            </a:p>
          </p:txBody>
        </p:sp>
        <p:sp>
          <p:nvSpPr>
            <p:cNvPr id="15" name="正方形/長方形 3">
              <a:extLst>
                <a:ext uri="{FF2B5EF4-FFF2-40B4-BE49-F238E27FC236}">
                  <a16:creationId xmlns:a16="http://schemas.microsoft.com/office/drawing/2014/main" id="{2148F7F2-6476-43AB-847F-781FA6A5A53B}"/>
                </a:ext>
              </a:extLst>
            </p:cNvPr>
            <p:cNvSpPr>
              <a:spLocks noChangeArrowheads="1"/>
            </p:cNvSpPr>
            <p:nvPr/>
          </p:nvSpPr>
          <p:spPr bwMode="auto">
            <a:xfrm>
              <a:off x="7417675" y="5393760"/>
              <a:ext cx="1755288" cy="481159"/>
            </a:xfrm>
            <a:prstGeom prst="rect">
              <a:avLst/>
            </a:prstGeom>
            <a:noFill/>
            <a:ln w="6350">
              <a:solidFill>
                <a:schemeClr val="tx1"/>
              </a:solidFill>
              <a:prstDash val="dash"/>
              <a:miter lim="800000"/>
              <a:headEnd/>
              <a:tailEnd/>
            </a:ln>
          </p:spPr>
          <p:txBody>
            <a:bodyPr vert="horz" wrap="square" lIns="36000" tIns="45720" rIns="36000" bIns="45720" numCol="1" anchor="ctr" anchorCtr="0" compatLnSpc="1">
              <a:prstTxWarp prst="textNoShape">
                <a:avLst/>
              </a:prstTxWarp>
            </a:bodyPr>
            <a:lstStyle/>
            <a:p>
              <a:pPr marL="171450" marR="0" lvl="0" indent="-171450" algn="l" defTabSz="914400" rtl="0" eaLnBrk="0" fontAlgn="base" latinLnBrk="0" hangingPunct="0">
                <a:spcBef>
                  <a:spcPct val="0"/>
                </a:spcBef>
                <a:spcAft>
                  <a:spcPct val="0"/>
                </a:spcAft>
                <a:buClrTx/>
                <a:buSzTx/>
                <a:buFont typeface="Meiryo UI" panose="020B0604030504040204" pitchFamily="50" charset="-128"/>
                <a:buChar char="○"/>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カーボンニュートラルへの貢献</a:t>
              </a:r>
              <a:endPar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spcBef>
                  <a:spcPct val="0"/>
                </a:spcBef>
                <a:spcAft>
                  <a:spcPct val="0"/>
                </a:spcAft>
                <a:buClrTx/>
                <a:buSzTx/>
                <a:buFont typeface="Meiryo UI" panose="020B0604030504040204" pitchFamily="50" charset="-128"/>
                <a:buChar char="○"/>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近隣の動脈産業や集積する施設との連携</a:t>
              </a:r>
              <a:endPar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6" name="正方形/長方形 2">
              <a:extLst>
                <a:ext uri="{FF2B5EF4-FFF2-40B4-BE49-F238E27FC236}">
                  <a16:creationId xmlns:a16="http://schemas.microsoft.com/office/drawing/2014/main" id="{DF852780-0187-4D69-8A0D-8B72F614965A}"/>
                </a:ext>
              </a:extLst>
            </p:cNvPr>
            <p:cNvSpPr>
              <a:spLocks noChangeArrowheads="1"/>
            </p:cNvSpPr>
            <p:nvPr/>
          </p:nvSpPr>
          <p:spPr bwMode="auto">
            <a:xfrm>
              <a:off x="9876135" y="3614936"/>
              <a:ext cx="2805374" cy="1694993"/>
            </a:xfrm>
            <a:prstGeom prst="rect">
              <a:avLst/>
            </a:prstGeom>
            <a:noFill/>
            <a:ln w="6350">
              <a:solidFill>
                <a:schemeClr val="tx1"/>
              </a:solidFill>
              <a:prstDash val="solid"/>
              <a:miter lim="800000"/>
              <a:headEnd/>
              <a:tailEnd/>
            </a:ln>
          </p:spPr>
          <p:txBody>
            <a:bodyPr vert="horz" wrap="square" lIns="72000" tIns="144000" rIns="72000" bIns="3600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ts val="200"/>
                </a:spcAft>
                <a:buClrTx/>
                <a:buSzTx/>
                <a:buFont typeface="Meiryo UI" panose="020B0604030504040204" pitchFamily="50" charset="-128"/>
                <a:buChar char="○"/>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リユース・リサイクル施設</a:t>
              </a:r>
              <a:endPar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ts val="200"/>
                </a:spcAft>
                <a:buClrTx/>
                <a:buSzTx/>
                <a:buFont typeface="Meiryo UI" panose="020B0604030504040204" pitchFamily="50" charset="-128"/>
                <a:buChar char="○"/>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リユース・</a:t>
              </a: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リサイクル前後の工程に係る施設</a:t>
              </a:r>
              <a:endPar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165225" marR="0" lvl="0" indent="-1165225" algn="l" defTabSz="914400" rtl="0" eaLnBrk="0" fontAlgn="base" latinLnBrk="0" hangingPunct="0">
                <a:lnSpc>
                  <a:spcPct val="100000"/>
                </a:lnSpc>
                <a:spcBef>
                  <a:spcPct val="0"/>
                </a:spcBef>
                <a:spcAft>
                  <a:spcPts val="200"/>
                </a:spcAft>
                <a:buClrTx/>
                <a:buSzTx/>
                <a:tabLst/>
              </a:pPr>
              <a:r>
                <a:rPr kumimoji="0" lang="ja-JP" altLang="en-US"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保管</a:t>
              </a:r>
              <a:r>
                <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中継</a:t>
              </a:r>
              <a:r>
                <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a:t>
              </a:r>
              <a:r>
                <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廃棄物等を仮置きする施設（</a:t>
              </a:r>
              <a:r>
                <a:rPr kumimoji="0" lang="ja-JP" altLang="en-US"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原則</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、屋内保管に限る）</a:t>
              </a:r>
              <a:endParaRPr kumimoji="0" lang="ja-JP" altLang="en-US" sz="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88900" algn="l" defTabSz="914400" rtl="0" eaLnBrk="0" fontAlgn="base" latinLnBrk="0" hangingPunct="0">
                <a:lnSpc>
                  <a:spcPct val="100000"/>
                </a:lnSpc>
                <a:spcBef>
                  <a:spcPct val="0"/>
                </a:spcBef>
                <a:spcAft>
                  <a:spcPts val="200"/>
                </a:spcAft>
                <a:buClrTx/>
                <a:buSzTx/>
                <a:buFontTx/>
                <a:buNone/>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選別施設</a:t>
              </a:r>
              <a:r>
                <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廃棄物等を選別する施設</a:t>
              </a:r>
              <a:endParaRPr kumimoji="0" lang="ja-JP" altLang="en-US" sz="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88900" algn="l" defTabSz="914400" rtl="0" eaLnBrk="0" fontAlgn="base" latinLnBrk="0" hangingPunct="0">
                <a:lnSpc>
                  <a:spcPct val="100000"/>
                </a:lnSpc>
                <a:spcBef>
                  <a:spcPct val="0"/>
                </a:spcBef>
                <a:spcAft>
                  <a:spcPts val="200"/>
                </a:spcAft>
                <a:buClrTx/>
                <a:buSzTx/>
                <a:buFontTx/>
                <a:buNone/>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製造施設</a:t>
              </a:r>
              <a:r>
                <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リサイクル原料を用いた製造施設</a:t>
              </a:r>
              <a:endParaRPr kumimoji="0" lang="ja-JP" altLang="en-US" sz="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ts val="200"/>
                </a:spcAft>
                <a:buClrTx/>
                <a:buSzTx/>
                <a:buFont typeface="Meiryo UI" panose="020B0604030504040204" pitchFamily="50" charset="-128"/>
                <a:buChar char="○"/>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サーキュラーエコノミーの実現に向けた新技術等の研究開発・実証のための施設　　　　　　　　　　　</a:t>
              </a:r>
              <a:r>
                <a:rPr kumimoji="0" lang="ja-JP" altLang="en-US"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製品やプロセスの設計、関連</a:t>
              </a:r>
              <a:r>
                <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R&amp;D</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施設含む）</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Rectangle 19">
              <a:extLst>
                <a:ext uri="{FF2B5EF4-FFF2-40B4-BE49-F238E27FC236}">
                  <a16:creationId xmlns:a16="http://schemas.microsoft.com/office/drawing/2014/main" id="{86E42CFD-DCD4-4AD0-866B-F4EFD6613EA7}"/>
                </a:ext>
              </a:extLst>
            </p:cNvPr>
            <p:cNvSpPr>
              <a:spLocks noChangeArrowheads="1"/>
            </p:cNvSpPr>
            <p:nvPr/>
          </p:nvSpPr>
          <p:spPr bwMode="auto">
            <a:xfrm>
              <a:off x="9851671" y="3547884"/>
              <a:ext cx="2826681" cy="174733"/>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anchor="ctr" anchorCtr="0" compatLnSpc="1">
              <a:prstTxWarp prst="textNoShape">
                <a:avLst/>
              </a:prstTxWarp>
              <a:no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buFontTx/>
                <a:buNone/>
                <a:tabLst/>
              </a:pPr>
              <a:r>
                <a:rPr kumimoji="0" lang="ja-JP" altLang="en-US" sz="1050" dirty="0">
                  <a:latin typeface="Meiryo UI" panose="020B0604030504040204" pitchFamily="50" charset="-128"/>
                  <a:ea typeface="Meiryo UI" panose="020B0604030504040204" pitchFamily="50" charset="-128"/>
                  <a:cs typeface="Times New Roman" panose="02020603050405020304" pitchFamily="18" charset="0"/>
                </a:rPr>
                <a:t>施設の対象範囲</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8" name="Rectangle 19">
              <a:extLst>
                <a:ext uri="{FF2B5EF4-FFF2-40B4-BE49-F238E27FC236}">
                  <a16:creationId xmlns:a16="http://schemas.microsoft.com/office/drawing/2014/main" id="{12EF50F8-8C25-40FA-A084-42A1331F821C}"/>
                </a:ext>
              </a:extLst>
            </p:cNvPr>
            <p:cNvSpPr>
              <a:spLocks noChangeArrowheads="1"/>
            </p:cNvSpPr>
            <p:nvPr/>
          </p:nvSpPr>
          <p:spPr bwMode="auto">
            <a:xfrm>
              <a:off x="6961243" y="5393760"/>
              <a:ext cx="466096" cy="475738"/>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no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ts val="1200"/>
                </a:lnSpc>
                <a:spcBef>
                  <a:spcPct val="0"/>
                </a:spcBef>
                <a:spcAft>
                  <a:spcPct val="0"/>
                </a:spcAft>
                <a:buClrTx/>
                <a:buSzTx/>
                <a:buFontTx/>
                <a:buNone/>
                <a:tabLst/>
              </a:pPr>
              <a:r>
                <a:rPr kumimoji="0" lang="ja-JP" altLang="en-US" sz="1000" dirty="0">
                  <a:latin typeface="Meiryo UI" panose="020B0604030504040204" pitchFamily="50" charset="-128"/>
                  <a:ea typeface="Meiryo UI" panose="020B0604030504040204" pitchFamily="50" charset="-128"/>
                  <a:cs typeface="Times New Roman" panose="02020603050405020304" pitchFamily="18" charset="0"/>
                </a:rPr>
                <a:t>求められる機能</a:t>
              </a:r>
              <a:endParaRPr kumimoji="0"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marR="0" lvl="0" indent="0" algn="ctr" defTabSz="914400" rtl="0" eaLnBrk="0" fontAlgn="base" latinLnBrk="0" hangingPunct="0">
                <a:lnSpc>
                  <a:spcPts val="1200"/>
                </a:lnSpc>
                <a:spcBef>
                  <a:spcPct val="0"/>
                </a:spcBef>
                <a:spcAft>
                  <a:spcPct val="0"/>
                </a:spcAft>
                <a:buClrTx/>
                <a:buSzTx/>
                <a:buFontTx/>
                <a:buNone/>
                <a:tabLst/>
              </a:pPr>
              <a:r>
                <a:rPr kumimoji="0" lang="ja-JP" altLang="en-US" sz="10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dirty="0">
                  <a:latin typeface="Meiryo UI" panose="020B0604030504040204" pitchFamily="50" charset="-128"/>
                  <a:ea typeface="Meiryo UI" panose="020B0604030504040204" pitchFamily="50" charset="-128"/>
                  <a:cs typeface="Times New Roman" panose="02020603050405020304" pitchFamily="18" charset="0"/>
                </a:rPr>
                <a:t>役割</a:t>
              </a:r>
              <a:endParaRPr kumimoji="0"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9" name="Rectangle 19">
              <a:extLst>
                <a:ext uri="{FF2B5EF4-FFF2-40B4-BE49-F238E27FC236}">
                  <a16:creationId xmlns:a16="http://schemas.microsoft.com/office/drawing/2014/main" id="{B57D15D0-FAF8-45D0-A979-EE6E0BA425FB}"/>
                </a:ext>
              </a:extLst>
            </p:cNvPr>
            <p:cNvSpPr>
              <a:spLocks noChangeArrowheads="1"/>
            </p:cNvSpPr>
            <p:nvPr/>
          </p:nvSpPr>
          <p:spPr bwMode="auto">
            <a:xfrm>
              <a:off x="6533629" y="3537724"/>
              <a:ext cx="3247326" cy="174733"/>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anchor="ctr" anchorCtr="0" compatLnSpc="1">
              <a:prstTxWarp prst="textNoShape">
                <a:avLst/>
              </a:prstTxWarp>
              <a:no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廃棄物等の種類</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0" name="正方形/長方形 3">
              <a:extLst>
                <a:ext uri="{FF2B5EF4-FFF2-40B4-BE49-F238E27FC236}">
                  <a16:creationId xmlns:a16="http://schemas.microsoft.com/office/drawing/2014/main" id="{5CAA138D-CE80-444F-8F8B-BA3C2C0FC7A6}"/>
                </a:ext>
              </a:extLst>
            </p:cNvPr>
            <p:cNvSpPr>
              <a:spLocks noChangeArrowheads="1"/>
            </p:cNvSpPr>
            <p:nvPr/>
          </p:nvSpPr>
          <p:spPr bwMode="auto">
            <a:xfrm>
              <a:off x="9470475" y="5374659"/>
              <a:ext cx="3205688" cy="499923"/>
            </a:xfrm>
            <a:prstGeom prst="rect">
              <a:avLst/>
            </a:prstGeom>
            <a:noFill/>
            <a:ln w="6350">
              <a:solidFill>
                <a:schemeClr val="tx1"/>
              </a:solidFill>
              <a:prstDash val="dash"/>
              <a:miter lim="800000"/>
              <a:headEnd/>
              <a:tailEnd/>
            </a:ln>
          </p:spPr>
          <p:txBody>
            <a:bodyPr vert="horz" wrap="square" lIns="36000" tIns="45720" rIns="0" bIns="45720" numCol="1" anchor="ctr" anchorCtr="0" compatLnSpc="1">
              <a:prstTxWarp prst="textNoShape">
                <a:avLst/>
              </a:prstTxWarp>
            </a:bodyPr>
            <a:lstStyle/>
            <a:p>
              <a:pPr marL="171450" marR="0" lvl="0" indent="-171450" algn="l" defTabSz="914400" rtl="0" eaLnBrk="0" fontAlgn="base" latinLnBrk="0" hangingPunct="0">
                <a:spcBef>
                  <a:spcPct val="0"/>
                </a:spcBef>
                <a:spcAft>
                  <a:spcPct val="0"/>
                </a:spcAft>
                <a:buClrTx/>
                <a:buSzTx/>
                <a:buFont typeface="Meiryo UI" panose="020B0604030504040204" pitchFamily="50" charset="-128"/>
                <a:buChar char="○"/>
                <a:tabLst/>
              </a:pPr>
              <a:r>
                <a:rPr lang="ja-JP" altLang="en-US" sz="1000" dirty="0">
                  <a:latin typeface="Meiryo UI" panose="020B0604030504040204" pitchFamily="50" charset="-128"/>
                  <a:ea typeface="Meiryo UI" panose="020B0604030504040204" pitchFamily="50" charset="-128"/>
                </a:rPr>
                <a:t>最終処分のための処理のみを行う事業ではないこと</a:t>
              </a:r>
              <a:endParaRPr lang="en-US" altLang="ja-JP" sz="10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spcBef>
                  <a:spcPct val="0"/>
                </a:spcBef>
                <a:spcAft>
                  <a:spcPct val="0"/>
                </a:spcAft>
                <a:buClrTx/>
                <a:buSzTx/>
                <a:buFont typeface="Meiryo UI" panose="020B0604030504040204" pitchFamily="50" charset="-128"/>
                <a:buChar char="○"/>
                <a:tabLst/>
              </a:pPr>
              <a:r>
                <a:rPr lang="ja-JP" altLang="en-US" sz="1000" dirty="0">
                  <a:latin typeface="Meiryo UI" panose="020B0604030504040204" pitchFamily="50" charset="-128"/>
                  <a:ea typeface="Meiryo UI" panose="020B0604030504040204" pitchFamily="50" charset="-128"/>
                </a:rPr>
                <a:t>処理後の廃棄物等の循環的な利用先が定まっていること</a:t>
              </a:r>
              <a:r>
                <a:rPr lang="en-US" altLang="ja-JP" sz="6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spcBef>
                  <a:spcPct val="0"/>
                </a:spcBef>
                <a:spcAft>
                  <a:spcPct val="0"/>
                </a:spcAft>
                <a:buClrTx/>
                <a:buSzTx/>
                <a:buFont typeface="Meiryo UI" panose="020B0604030504040204" pitchFamily="50" charset="-128"/>
                <a:buChar char="○"/>
                <a:tabLst/>
              </a:pPr>
              <a:r>
                <a:rPr lang="ja-JP" altLang="en-US" sz="1000" dirty="0">
                  <a:latin typeface="Meiryo UI" panose="020B0604030504040204" pitchFamily="50" charset="-128"/>
                  <a:ea typeface="Meiryo UI" panose="020B0604030504040204" pitchFamily="50" charset="-128"/>
                </a:rPr>
                <a:t>周辺への環境影響を可能な限り回避・低減すること　　等</a:t>
              </a:r>
              <a:endParaRPr kumimoji="0" lang="ja-JP" altLang="ja-JP" sz="6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21" name="Rectangle 19">
              <a:extLst>
                <a:ext uri="{FF2B5EF4-FFF2-40B4-BE49-F238E27FC236}">
                  <a16:creationId xmlns:a16="http://schemas.microsoft.com/office/drawing/2014/main" id="{608ECC6E-AE8E-4F2D-A63E-2DC93B6B93E4}"/>
                </a:ext>
              </a:extLst>
            </p:cNvPr>
            <p:cNvSpPr>
              <a:spLocks noChangeArrowheads="1"/>
            </p:cNvSpPr>
            <p:nvPr/>
          </p:nvSpPr>
          <p:spPr bwMode="auto">
            <a:xfrm>
              <a:off x="9265499" y="5374996"/>
              <a:ext cx="212264" cy="499922"/>
            </a:xfrm>
            <a:prstGeom prst="rect">
              <a:avLst/>
            </a:prstGeom>
            <a:ln/>
          </p:spPr>
          <p:style>
            <a:lnRef idx="1">
              <a:schemeClr val="accent2"/>
            </a:lnRef>
            <a:fillRef idx="2">
              <a:schemeClr val="accent2"/>
            </a:fillRef>
            <a:effectRef idx="1">
              <a:schemeClr val="accent2"/>
            </a:effectRef>
            <a:fontRef idx="minor">
              <a:schemeClr val="dk1"/>
            </a:fontRef>
          </p:style>
          <p:txBody>
            <a:bodyPr vert="eaVert" wrap="square" lIns="0" tIns="0" rIns="0" bIns="0" numCol="1" anchor="ctr" anchorCtr="0" compatLnSpc="1">
              <a:prstTxWarp prst="textNoShape">
                <a:avLst/>
              </a:prstTxWarp>
              <a:no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ts val="1200"/>
                </a:lnSpc>
                <a:spcBef>
                  <a:spcPct val="0"/>
                </a:spcBef>
                <a:spcAft>
                  <a:spcPct val="0"/>
                </a:spcAft>
                <a:buClrTx/>
                <a:buSzTx/>
                <a:buFontTx/>
                <a:buNone/>
                <a:tabLst/>
              </a:pPr>
              <a:r>
                <a:rPr kumimoji="0" lang="ja-JP" altLang="en-US" sz="1050" dirty="0">
                  <a:latin typeface="Meiryo UI" panose="020B0604030504040204" pitchFamily="50" charset="-128"/>
                  <a:ea typeface="Meiryo UI" panose="020B0604030504040204" pitchFamily="50" charset="-128"/>
                  <a:cs typeface="Times New Roman" panose="02020603050405020304" pitchFamily="18" charset="0"/>
                </a:rPr>
                <a:t>要件</a:t>
              </a:r>
              <a:endParaRPr kumimoji="0" lang="en-US" altLang="ja-JP" sz="105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5" name="テキスト ボックス 104">
              <a:extLst>
                <a:ext uri="{FF2B5EF4-FFF2-40B4-BE49-F238E27FC236}">
                  <a16:creationId xmlns:a16="http://schemas.microsoft.com/office/drawing/2014/main" id="{79D84BEF-59BD-4316-A71F-96FEC5AFFFFA}"/>
                </a:ext>
              </a:extLst>
            </p:cNvPr>
            <p:cNvSpPr txBox="1"/>
            <p:nvPr/>
          </p:nvSpPr>
          <p:spPr>
            <a:xfrm>
              <a:off x="9618167" y="5846385"/>
              <a:ext cx="2216120" cy="215444"/>
            </a:xfrm>
            <a:prstGeom prst="rect">
              <a:avLst/>
            </a:prstGeom>
            <a:noFill/>
          </p:spPr>
          <p:txBody>
            <a:bodyPr wrap="square">
              <a:spAutoFit/>
            </a:bodyPr>
            <a:lstStyle/>
            <a:p>
              <a:r>
                <a:rPr lang="en-US" altLang="ja-JP" sz="8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研究開発・実証のための施設は、この限りでない。</a:t>
              </a:r>
              <a:endParaRPr lang="ja-JP" altLang="en-US" sz="1600" dirty="0">
                <a:latin typeface="Meiryo UI" panose="020B0604030504040204" pitchFamily="50" charset="-128"/>
                <a:ea typeface="Meiryo UI" panose="020B0604030504040204" pitchFamily="50" charset="-128"/>
              </a:endParaRPr>
            </a:p>
          </p:txBody>
        </p:sp>
        <p:sp>
          <p:nvSpPr>
            <p:cNvPr id="9" name="十字形 8">
              <a:extLst>
                <a:ext uri="{FF2B5EF4-FFF2-40B4-BE49-F238E27FC236}">
                  <a16:creationId xmlns:a16="http://schemas.microsoft.com/office/drawing/2014/main" id="{0EB55C69-EDB5-40EA-B6F2-2B7B5E3A84AC}"/>
                </a:ext>
              </a:extLst>
            </p:cNvPr>
            <p:cNvSpPr/>
            <p:nvPr/>
          </p:nvSpPr>
          <p:spPr>
            <a:xfrm>
              <a:off x="6601203" y="5450195"/>
              <a:ext cx="287046" cy="283538"/>
            </a:xfrm>
            <a:prstGeom prst="plus">
              <a:avLst>
                <a:gd name="adj" fmla="val 31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8" name="角丸四角形 81">
            <a:extLst>
              <a:ext uri="{FF2B5EF4-FFF2-40B4-BE49-F238E27FC236}">
                <a16:creationId xmlns:a16="http://schemas.microsoft.com/office/drawing/2014/main" id="{A72F7666-DF19-4274-AD03-7697FDBFCB51}"/>
              </a:ext>
            </a:extLst>
          </p:cNvPr>
          <p:cNvSpPr/>
          <p:nvPr/>
        </p:nvSpPr>
        <p:spPr>
          <a:xfrm>
            <a:off x="37808" y="7320879"/>
            <a:ext cx="6342376" cy="2172191"/>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9" name="テキスト ボックス 118">
            <a:extLst>
              <a:ext uri="{FF2B5EF4-FFF2-40B4-BE49-F238E27FC236}">
                <a16:creationId xmlns:a16="http://schemas.microsoft.com/office/drawing/2014/main" id="{C199E6CD-DA06-4E6E-9B35-B84A916E96C0}"/>
              </a:ext>
            </a:extLst>
          </p:cNvPr>
          <p:cNvSpPr txBox="1"/>
          <p:nvPr/>
        </p:nvSpPr>
        <p:spPr>
          <a:xfrm>
            <a:off x="2316" y="4232908"/>
            <a:ext cx="3679694" cy="1182375"/>
          </a:xfrm>
          <a:prstGeom prst="rect">
            <a:avLst/>
          </a:prstGeom>
          <a:noFill/>
        </p:spPr>
        <p:txBody>
          <a:bodyPr wrap="square" rtlCol="0">
            <a:spAutoFit/>
          </a:bodyPr>
          <a:lstStyle/>
          <a:p>
            <a:pPr marL="182563" indent="-144000">
              <a:lnSpc>
                <a:spcPts val="1300"/>
              </a:lnSpc>
            </a:pPr>
            <a:r>
              <a:rPr kumimoji="1" lang="ja-JP" altLang="en-US" sz="1100" dirty="0">
                <a:latin typeface="Meiryo UI" panose="020B0604030504040204" pitchFamily="50" charset="-128"/>
                <a:ea typeface="Meiryo UI" panose="020B0604030504040204" pitchFamily="50" charset="-128"/>
              </a:rPr>
              <a:t>◆評価・課題</a:t>
            </a:r>
            <a:endParaRPr kumimoji="1" lang="en-US" altLang="ja-JP" sz="1100" dirty="0">
              <a:latin typeface="Meiryo UI" panose="020B0604030504040204" pitchFamily="50" charset="-128"/>
              <a:ea typeface="Meiryo UI" panose="020B0604030504040204" pitchFamily="50" charset="-128"/>
            </a:endParaRPr>
          </a:p>
          <a:p>
            <a:pPr marL="182563" indent="-144000">
              <a:lnSpc>
                <a:spcPts val="1200"/>
              </a:lnSpc>
            </a:pPr>
            <a:r>
              <a:rPr kumimoji="1" lang="ja-JP" altLang="en-US" sz="1000" dirty="0">
                <a:latin typeface="Meiryo UI" panose="020B0604030504040204" pitchFamily="50" charset="-128"/>
                <a:ea typeface="Meiryo UI" panose="020B0604030504040204" pitchFamily="50" charset="-128"/>
              </a:rPr>
              <a:t>　〇立地事業者は、廃棄物処理に係る状況の変化に対応するため　　</a:t>
            </a:r>
            <a:endParaRPr kumimoji="1" lang="en-US" altLang="ja-JP" sz="1000" dirty="0">
              <a:latin typeface="Meiryo UI" panose="020B0604030504040204" pitchFamily="50" charset="-128"/>
              <a:ea typeface="Meiryo UI" panose="020B0604030504040204" pitchFamily="50" charset="-128"/>
            </a:endParaRPr>
          </a:p>
          <a:p>
            <a:pPr marL="182563" indent="-144000">
              <a:lnSpc>
                <a:spcPts val="1200"/>
              </a:lnSpc>
            </a:pPr>
            <a:r>
              <a:rPr lang="ja-JP" altLang="en-US"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一部事業内容の変更はあったものの、基幹技術を活用し、当初</a:t>
            </a:r>
            <a:endParaRPr kumimoji="1" lang="en-US" altLang="ja-JP" sz="1000" dirty="0">
              <a:latin typeface="Meiryo UI" panose="020B0604030504040204" pitchFamily="50" charset="-128"/>
              <a:ea typeface="Meiryo UI" panose="020B0604030504040204" pitchFamily="50" charset="-128"/>
            </a:endParaRPr>
          </a:p>
          <a:p>
            <a:pPr marL="182563" indent="-144000">
              <a:lnSpc>
                <a:spcPts val="1200"/>
              </a:lnSpc>
            </a:pPr>
            <a:r>
              <a:rPr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の事業コンセプトと方向性を維持しながら事業を継続し、想定</a:t>
            </a:r>
            <a:endParaRPr kumimoji="1" lang="en-US" altLang="ja-JP" sz="1000" dirty="0">
              <a:latin typeface="Meiryo UI" panose="020B0604030504040204" pitchFamily="50" charset="-128"/>
              <a:ea typeface="Meiryo UI" panose="020B0604030504040204" pitchFamily="50" charset="-128"/>
            </a:endParaRPr>
          </a:p>
          <a:p>
            <a:pPr marL="182563" indent="-144000">
              <a:lnSpc>
                <a:spcPts val="1200"/>
              </a:lnSpc>
            </a:pPr>
            <a:r>
              <a:rPr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した事業効果は概ね達成</a:t>
            </a:r>
            <a:endParaRPr kumimoji="1" lang="en-US" altLang="ja-JP" sz="1000" dirty="0">
              <a:latin typeface="Meiryo UI" panose="020B0604030504040204" pitchFamily="50" charset="-128"/>
              <a:ea typeface="Meiryo UI" panose="020B0604030504040204" pitchFamily="50" charset="-128"/>
            </a:endParaRPr>
          </a:p>
          <a:p>
            <a:pPr marL="182563" indent="-144000">
              <a:lnSpc>
                <a:spcPts val="1200"/>
              </a:lnSpc>
            </a:pPr>
            <a:r>
              <a:rPr lang="ja-JP" altLang="en-US" sz="1000" dirty="0">
                <a:latin typeface="Meiryo UI" panose="020B0604030504040204" pitchFamily="50" charset="-128"/>
                <a:ea typeface="Meiryo UI" panose="020B0604030504040204" pitchFamily="50" charset="-128"/>
              </a:rPr>
              <a:t>　〇都市部が多い府域においては、新たな廃棄物処理施設の立地 </a:t>
            </a:r>
            <a:endParaRPr lang="en-US" altLang="ja-JP" sz="1000" dirty="0">
              <a:latin typeface="Meiryo UI" panose="020B0604030504040204" pitchFamily="50" charset="-128"/>
              <a:ea typeface="Meiryo UI" panose="020B0604030504040204" pitchFamily="50" charset="-128"/>
            </a:endParaRPr>
          </a:p>
          <a:p>
            <a:pPr marL="182563" indent="-144000">
              <a:lnSpc>
                <a:spcPts val="1200"/>
              </a:lnSpc>
            </a:pP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は、現在も困難な状況</a:t>
            </a:r>
            <a:endParaRPr kumimoji="1" lang="ja-JP" altLang="en-US" sz="1000" dirty="0">
              <a:latin typeface="Meiryo UI" panose="020B0604030504040204" pitchFamily="50" charset="-128"/>
              <a:ea typeface="Meiryo UI" panose="020B0604030504040204" pitchFamily="50" charset="-128"/>
            </a:endParaRPr>
          </a:p>
        </p:txBody>
      </p:sp>
      <p:sp>
        <p:nvSpPr>
          <p:cNvPr id="122" name="角丸四角形 107">
            <a:extLst>
              <a:ext uri="{FF2B5EF4-FFF2-40B4-BE49-F238E27FC236}">
                <a16:creationId xmlns:a16="http://schemas.microsoft.com/office/drawing/2014/main" id="{EE503CD4-1F5B-44D4-A369-4C590D1B0FBC}"/>
              </a:ext>
            </a:extLst>
          </p:cNvPr>
          <p:cNvSpPr/>
          <p:nvPr/>
        </p:nvSpPr>
        <p:spPr>
          <a:xfrm>
            <a:off x="45458" y="5415360"/>
            <a:ext cx="6342375" cy="184666"/>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0" bIns="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第３章　堺第７－３区について</a:t>
            </a:r>
          </a:p>
        </p:txBody>
      </p:sp>
      <p:sp>
        <p:nvSpPr>
          <p:cNvPr id="125" name="角丸四角形 81">
            <a:extLst>
              <a:ext uri="{FF2B5EF4-FFF2-40B4-BE49-F238E27FC236}">
                <a16:creationId xmlns:a16="http://schemas.microsoft.com/office/drawing/2014/main" id="{53A95A6E-B850-483B-9551-B53C19A977E2}"/>
              </a:ext>
            </a:extLst>
          </p:cNvPr>
          <p:cNvSpPr/>
          <p:nvPr/>
        </p:nvSpPr>
        <p:spPr>
          <a:xfrm>
            <a:off x="45457" y="5418533"/>
            <a:ext cx="6342376" cy="1862322"/>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854DD975-2375-47CC-B82A-1D3905AD316E}"/>
              </a:ext>
            </a:extLst>
          </p:cNvPr>
          <p:cNvSpPr txBox="1"/>
          <p:nvPr/>
        </p:nvSpPr>
        <p:spPr>
          <a:xfrm>
            <a:off x="6460319" y="8460946"/>
            <a:ext cx="6390721" cy="1066959"/>
          </a:xfrm>
          <a:prstGeom prst="rect">
            <a:avLst/>
          </a:prstGeom>
          <a:noFill/>
        </p:spPr>
        <p:txBody>
          <a:bodyPr wrap="square" rtlCol="0">
            <a:spAutoFit/>
          </a:bodyPr>
          <a:lstStyle/>
          <a:p>
            <a:pPr>
              <a:lnSpc>
                <a:spcPts val="1200"/>
              </a:lnSpc>
            </a:pPr>
            <a:r>
              <a:rPr kumimoji="1" lang="ja-JP" altLang="en-US" sz="1050" dirty="0">
                <a:latin typeface="Meiryo UI" panose="020B0604030504040204" pitchFamily="50" charset="-128"/>
                <a:ea typeface="Meiryo UI" panose="020B0604030504040204" pitchFamily="50" charset="-128"/>
              </a:rPr>
              <a:t>◆共生の森との連携</a:t>
            </a:r>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pPr>
              <a:lnSpc>
                <a:spcPts val="1200"/>
              </a:lnSpc>
              <a:spcAft>
                <a:spcPts val="200"/>
              </a:spcAft>
            </a:pPr>
            <a:r>
              <a:rPr lang="ja-JP" altLang="en-US" sz="1050" dirty="0">
                <a:latin typeface="Meiryo UI" panose="020B0604030504040204" pitchFamily="50" charset="-128"/>
                <a:ea typeface="Meiryo UI" panose="020B0604030504040204" pitchFamily="50" charset="-128"/>
              </a:rPr>
              <a:t>　〇</a:t>
            </a:r>
            <a:r>
              <a:rPr kumimoji="1" lang="ja-JP" altLang="en-US" sz="1050" dirty="0">
                <a:latin typeface="Meiryo UI" panose="020B0604030504040204" pitchFamily="50" charset="-128"/>
                <a:ea typeface="Meiryo UI" panose="020B0604030504040204" pitchFamily="50" charset="-128"/>
              </a:rPr>
              <a:t>堺第７－３区における「共生の森」と連携し、循環型社会形成のモデル地区形成を図る。</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kumimoji="1" lang="ja-JP" altLang="en-US" sz="1050" dirty="0">
                <a:latin typeface="Meiryo UI" panose="020B0604030504040204" pitchFamily="50" charset="-128"/>
                <a:ea typeface="Meiryo UI" panose="020B0604030504040204" pitchFamily="50" charset="-128"/>
              </a:rPr>
              <a:t>◆普及啓発</a:t>
            </a:r>
            <a:endParaRPr kumimoji="1" lang="en-US" altLang="ja-JP" sz="1050" dirty="0">
              <a:latin typeface="Meiryo UI" panose="020B0604030504040204" pitchFamily="50" charset="-128"/>
              <a:ea typeface="Meiryo UI" panose="020B0604030504040204" pitchFamily="50" charset="-128"/>
            </a:endParaRPr>
          </a:p>
          <a:p>
            <a:pPr>
              <a:lnSpc>
                <a:spcPts val="1200"/>
              </a:lnSpc>
              <a:spcAft>
                <a:spcPts val="200"/>
              </a:spcAft>
            </a:pPr>
            <a:r>
              <a:rPr lang="ja-JP" altLang="en-US" sz="1050" dirty="0">
                <a:latin typeface="Meiryo UI" panose="020B0604030504040204" pitchFamily="50" charset="-128"/>
                <a:ea typeface="Meiryo UI" panose="020B0604030504040204" pitchFamily="50" charset="-128"/>
              </a:rPr>
              <a:t>　〇</a:t>
            </a:r>
            <a:r>
              <a:rPr kumimoji="1" lang="ja-JP" altLang="en-US" sz="1050" dirty="0">
                <a:latin typeface="Meiryo UI" panose="020B0604030504040204" pitchFamily="50" charset="-128"/>
                <a:ea typeface="Meiryo UI" panose="020B0604030504040204" pitchFamily="50" charset="-128"/>
              </a:rPr>
              <a:t>施設の府民への公開、国内外からの視察者</a:t>
            </a:r>
            <a:r>
              <a:rPr lang="ja-JP" altLang="en-US" sz="1050" dirty="0">
                <a:latin typeface="Meiryo UI" panose="020B0604030504040204" pitchFamily="50" charset="-128"/>
                <a:ea typeface="Meiryo UI" panose="020B0604030504040204" pitchFamily="50" charset="-128"/>
              </a:rPr>
              <a:t>の</a:t>
            </a:r>
            <a:r>
              <a:rPr kumimoji="1" lang="ja-JP" altLang="en-US" sz="1050" dirty="0">
                <a:latin typeface="Meiryo UI" panose="020B0604030504040204" pitchFamily="50" charset="-128"/>
                <a:ea typeface="Meiryo UI" panose="020B0604030504040204" pitchFamily="50" charset="-128"/>
              </a:rPr>
              <a:t>受入れ、ホームページやパンフレットでの情報発信</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lang="ja-JP" altLang="en-US" sz="1050" dirty="0">
                <a:latin typeface="Meiryo UI" panose="020B0604030504040204" pitchFamily="50" charset="-128"/>
                <a:ea typeface="Meiryo UI" panose="020B0604030504040204" pitchFamily="50" charset="-128"/>
              </a:rPr>
              <a:t>◆その他</a:t>
            </a:r>
            <a:endParaRPr lang="en-US" altLang="ja-JP" sz="1050" dirty="0">
              <a:latin typeface="Meiryo UI" panose="020B0604030504040204" pitchFamily="50" charset="-128"/>
              <a:ea typeface="Meiryo UI" panose="020B0604030504040204" pitchFamily="50" charset="-128"/>
            </a:endParaRPr>
          </a:p>
          <a:p>
            <a:pPr>
              <a:lnSpc>
                <a:spcPts val="1200"/>
              </a:lnSpc>
            </a:pPr>
            <a:r>
              <a:rPr kumimoji="1" lang="ja-JP" altLang="en-US" sz="1050" dirty="0">
                <a:latin typeface="Meiryo UI" panose="020B0604030504040204" pitchFamily="50" charset="-128"/>
                <a:ea typeface="Meiryo UI" panose="020B0604030504040204" pitchFamily="50" charset="-128"/>
              </a:rPr>
              <a:t>　〇府が府内市町村や排出事業者等と連携する等、事業者への廃棄物調達等の事業継続に係る支援</a:t>
            </a:r>
          </a:p>
        </p:txBody>
      </p:sp>
      <p:sp>
        <p:nvSpPr>
          <p:cNvPr id="102" name="角丸四角形 81">
            <a:extLst>
              <a:ext uri="{FF2B5EF4-FFF2-40B4-BE49-F238E27FC236}">
                <a16:creationId xmlns:a16="http://schemas.microsoft.com/office/drawing/2014/main" id="{53C78A38-8232-4CD5-9EB4-EF2DC2306F24}"/>
              </a:ext>
            </a:extLst>
          </p:cNvPr>
          <p:cNvSpPr/>
          <p:nvPr/>
        </p:nvSpPr>
        <p:spPr>
          <a:xfrm>
            <a:off x="6459134" y="8354830"/>
            <a:ext cx="6277831" cy="1138242"/>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C342AD39-45BA-4921-B76D-526610C3AAE8}"/>
              </a:ext>
            </a:extLst>
          </p:cNvPr>
          <p:cNvSpPr txBox="1"/>
          <p:nvPr/>
        </p:nvSpPr>
        <p:spPr>
          <a:xfrm>
            <a:off x="109816" y="5565566"/>
            <a:ext cx="2561033" cy="1765474"/>
          </a:xfrm>
          <a:prstGeom prst="rect">
            <a:avLst/>
          </a:prstGeom>
          <a:noFill/>
        </p:spPr>
        <p:txBody>
          <a:bodyPr wrap="square" lIns="36000" tIns="36000" rIns="36000" bIns="36000">
            <a:spAutoFit/>
          </a:bodyPr>
          <a:lstStyle/>
          <a:p>
            <a:r>
              <a:rPr lang="ja-JP" altLang="en-US" sz="1100" dirty="0">
                <a:latin typeface="Meiryo UI" panose="020B0604030504040204" pitchFamily="50" charset="-128"/>
                <a:ea typeface="Meiryo UI" panose="020B0604030504040204" pitchFamily="50" charset="-128"/>
              </a:rPr>
              <a:t>◆概要</a:t>
            </a:r>
            <a:endParaRPr lang="en-US" altLang="ja-JP" sz="11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〇現　  　況　産業廃棄物最終処分場</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跡地</a:t>
            </a:r>
            <a:r>
              <a:rPr lang="en-US" altLang="ja-JP" sz="1000" dirty="0">
                <a:latin typeface="Meiryo UI" panose="020B0604030504040204" pitchFamily="50" charset="-128"/>
                <a:ea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rPr>
              <a:t>　〇所</a:t>
            </a:r>
            <a:r>
              <a:rPr lang="ja-JP" altLang="en-US" sz="8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在</a:t>
            </a:r>
            <a:r>
              <a:rPr lang="ja-JP" altLang="en-US" sz="8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地　堺市西区築港新町４丁</a:t>
            </a:r>
          </a:p>
          <a:p>
            <a:r>
              <a:rPr lang="ja-JP" altLang="en-US" sz="1000" dirty="0">
                <a:latin typeface="Meiryo UI" panose="020B0604030504040204" pitchFamily="50" charset="-128"/>
                <a:ea typeface="Meiryo UI" panose="020B0604030504040204" pitchFamily="50" charset="-128"/>
              </a:rPr>
              <a:t>　〇面　　  積　約</a:t>
            </a:r>
            <a:r>
              <a:rPr lang="en-US" altLang="ja-JP" sz="1000" dirty="0">
                <a:latin typeface="Meiryo UI" panose="020B0604030504040204" pitchFamily="50" charset="-128"/>
                <a:ea typeface="Meiryo UI" panose="020B0604030504040204" pitchFamily="50" charset="-128"/>
              </a:rPr>
              <a:t>280ha</a:t>
            </a:r>
            <a:r>
              <a:rPr lang="ja-JP" altLang="en-US" sz="1000" dirty="0">
                <a:latin typeface="Meiryo UI" panose="020B0604030504040204" pitchFamily="50" charset="-128"/>
                <a:ea typeface="Meiryo UI" panose="020B0604030504040204" pitchFamily="50" charset="-128"/>
              </a:rPr>
              <a:t> </a:t>
            </a:r>
          </a:p>
          <a:p>
            <a:pPr>
              <a:spcAft>
                <a:spcPts val="100"/>
              </a:spcAft>
            </a:pPr>
            <a:r>
              <a:rPr lang="ja-JP" altLang="en-US" sz="1000" dirty="0">
                <a:latin typeface="Meiryo UI" panose="020B0604030504040204" pitchFamily="50" charset="-128"/>
                <a:ea typeface="Meiryo UI" panose="020B0604030504040204" pitchFamily="50" charset="-128"/>
              </a:rPr>
              <a:t>　〇用途地域  工業専用地域</a:t>
            </a:r>
          </a:p>
          <a:p>
            <a:pPr>
              <a:lnSpc>
                <a:spcPts val="1100"/>
              </a:lnSpc>
            </a:pPr>
            <a:r>
              <a:rPr lang="ja-JP" altLang="en-US" sz="1000" dirty="0">
                <a:latin typeface="Meiryo UI" panose="020B0604030504040204" pitchFamily="50" charset="-128"/>
                <a:ea typeface="Meiryo UI" panose="020B0604030504040204" pitchFamily="50" charset="-128"/>
              </a:rPr>
              <a:t>　〇イ ン フ ラ　上水道、電気、工業用水</a:t>
            </a:r>
            <a:endParaRPr lang="en-US" altLang="ja-JP" sz="1000" dirty="0">
              <a:latin typeface="Meiryo UI" panose="020B0604030504040204" pitchFamily="50" charset="-128"/>
              <a:ea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公共下水道は未整備</a:t>
            </a:r>
            <a:r>
              <a:rPr lang="en-US" altLang="ja-JP" sz="900" dirty="0">
                <a:latin typeface="Meiryo UI" panose="020B0604030504040204" pitchFamily="50" charset="-128"/>
                <a:ea typeface="Meiryo UI" panose="020B0604030504040204" pitchFamily="50" charset="-128"/>
              </a:rPr>
              <a:t>)</a:t>
            </a:r>
          </a:p>
          <a:p>
            <a:pPr marL="444500" indent="-444500">
              <a:lnSpc>
                <a:spcPts val="1200"/>
              </a:lnSpc>
            </a:pPr>
            <a:r>
              <a:rPr lang="ja-JP" altLang="en-US" sz="1000" dirty="0">
                <a:latin typeface="Meiryo UI" panose="020B0604030504040204" pitchFamily="50" charset="-128"/>
                <a:ea typeface="Meiryo UI" panose="020B0604030504040204" pitchFamily="50" charset="-128"/>
              </a:rPr>
              <a:t>　〇そ　の　他　未利用地は廃棄物処理法上の</a:t>
            </a:r>
            <a:endParaRPr lang="en-US" altLang="ja-JP" sz="1000" dirty="0">
              <a:latin typeface="Meiryo UI" panose="020B0604030504040204" pitchFamily="50" charset="-128"/>
              <a:ea typeface="Meiryo UI" panose="020B0604030504040204" pitchFamily="50" charset="-128"/>
            </a:endParaRPr>
          </a:p>
          <a:p>
            <a:pPr marL="444500" indent="-444500">
              <a:lnSpc>
                <a:spcPts val="1200"/>
              </a:lnSpc>
            </a:pP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指定区域</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廃棄物埋立</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であり、</a:t>
            </a:r>
            <a:endParaRPr lang="en-US" altLang="ja-JP" sz="1000" dirty="0">
              <a:latin typeface="Meiryo UI" panose="020B0604030504040204" pitchFamily="50" charset="-128"/>
              <a:ea typeface="Meiryo UI" panose="020B0604030504040204" pitchFamily="50" charset="-128"/>
            </a:endParaRPr>
          </a:p>
          <a:p>
            <a:pPr marL="444500" indent="-444500">
              <a:lnSpc>
                <a:spcPts val="1200"/>
              </a:lnSpc>
            </a:pPr>
            <a:r>
              <a:rPr lang="ja-JP" altLang="en-US" sz="1000" dirty="0">
                <a:latin typeface="Meiryo UI" panose="020B0604030504040204" pitchFamily="50" charset="-128"/>
                <a:ea typeface="Meiryo UI" panose="020B0604030504040204" pitchFamily="50" charset="-128"/>
              </a:rPr>
              <a:t>　　　　　　　　　 掘削等する場合は、同法に基づく</a:t>
            </a:r>
            <a:endParaRPr lang="en-US" altLang="ja-JP" sz="1000" dirty="0">
              <a:latin typeface="Meiryo UI" panose="020B0604030504040204" pitchFamily="50" charset="-128"/>
              <a:ea typeface="Meiryo UI" panose="020B0604030504040204" pitchFamily="50" charset="-128"/>
            </a:endParaRPr>
          </a:p>
          <a:p>
            <a:pPr marL="444500" indent="-444500">
              <a:lnSpc>
                <a:spcPts val="1200"/>
              </a:lnSpc>
            </a:pP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堺市への形質変更届が必要</a:t>
            </a:r>
          </a:p>
        </p:txBody>
      </p:sp>
      <p:pic>
        <p:nvPicPr>
          <p:cNvPr id="112" name="図 111">
            <a:extLst>
              <a:ext uri="{FF2B5EF4-FFF2-40B4-BE49-F238E27FC236}">
                <a16:creationId xmlns:a16="http://schemas.microsoft.com/office/drawing/2014/main" id="{D14E2AA0-306C-43EE-98EC-E5E8278239E5}"/>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98428" y="4283852"/>
            <a:ext cx="2634071" cy="1076694"/>
          </a:xfrm>
          <a:prstGeom prst="rect">
            <a:avLst/>
          </a:prstGeom>
          <a:noFill/>
          <a:ln>
            <a:noFill/>
          </a:ln>
        </p:spPr>
      </p:pic>
      <p:sp>
        <p:nvSpPr>
          <p:cNvPr id="129" name="テキスト ボックス 128">
            <a:extLst>
              <a:ext uri="{FF2B5EF4-FFF2-40B4-BE49-F238E27FC236}">
                <a16:creationId xmlns:a16="http://schemas.microsoft.com/office/drawing/2014/main" id="{DD9C0D4A-FC95-4763-955F-08265FFBE5AE}"/>
              </a:ext>
            </a:extLst>
          </p:cNvPr>
          <p:cNvSpPr txBox="1"/>
          <p:nvPr/>
        </p:nvSpPr>
        <p:spPr>
          <a:xfrm>
            <a:off x="6378449" y="958178"/>
            <a:ext cx="1758163" cy="2583947"/>
          </a:xfrm>
          <a:prstGeom prst="roundRect">
            <a:avLst>
              <a:gd name="adj" fmla="val 5770"/>
            </a:avLst>
          </a:prstGeom>
          <a:noFill/>
          <a:ln w="9525">
            <a:noFill/>
          </a:ln>
        </p:spPr>
        <p:style>
          <a:lnRef idx="2">
            <a:schemeClr val="accent1"/>
          </a:lnRef>
          <a:fillRef idx="1">
            <a:schemeClr val="lt1"/>
          </a:fillRef>
          <a:effectRef idx="0">
            <a:schemeClr val="accent1"/>
          </a:effectRef>
          <a:fontRef idx="minor">
            <a:schemeClr val="dk1"/>
          </a:fontRef>
        </p:style>
        <p:txBody>
          <a:bodyPr wrap="square" lIns="36000" tIns="36000" rIns="36000" bIns="36000">
            <a:spAutoFit/>
          </a:bodyPr>
          <a:lstStyle/>
          <a:p>
            <a:pPr marL="263525" indent="-171450">
              <a:lnSpc>
                <a:spcPts val="1200"/>
              </a:lnSpc>
              <a:spcAft>
                <a:spcPts val="600"/>
              </a:spcAf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サーキュラーエコノミーの実現に寄与し、将来の環境課題解決に貢献する質の高いリサイクル産業・施設が集積、発展</a:t>
            </a:r>
          </a:p>
          <a:p>
            <a:pPr marL="263525" indent="-171450">
              <a:lnSpc>
                <a:spcPts val="1200"/>
              </a:lnSpc>
              <a:spcAft>
                <a:spcPts val="600"/>
              </a:spcAf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新技術等の研究開発・実証の場として新たな環境課題の解決に貢献</a:t>
            </a:r>
          </a:p>
          <a:p>
            <a:pPr marL="263525" indent="-171450">
              <a:spcAft>
                <a:spcPts val="600"/>
              </a:spcAf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府域内外における資源循環に係るサプライチェーンの構築に貢献</a:t>
            </a:r>
          </a:p>
          <a:p>
            <a:pPr marL="266700" indent="-174625">
              <a:spcAft>
                <a:spcPts val="600"/>
              </a:spcAf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近隣の動脈産業や集積する施設との連携</a:t>
            </a:r>
          </a:p>
          <a:p>
            <a:pPr marL="182563" indent="-90488">
              <a:spcAft>
                <a:spcPts val="600"/>
              </a:spcAf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カーボンニュートラルに貢献</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テキスト ボックス 131">
            <a:extLst>
              <a:ext uri="{FF2B5EF4-FFF2-40B4-BE49-F238E27FC236}">
                <a16:creationId xmlns:a16="http://schemas.microsoft.com/office/drawing/2014/main" id="{569A754D-B682-444F-B8FF-119FB90CA27B}"/>
              </a:ext>
            </a:extLst>
          </p:cNvPr>
          <p:cNvSpPr txBox="1"/>
          <p:nvPr/>
        </p:nvSpPr>
        <p:spPr>
          <a:xfrm>
            <a:off x="6378783" y="768152"/>
            <a:ext cx="2765074" cy="269200"/>
          </a:xfrm>
          <a:prstGeom prst="roundRect">
            <a:avLst>
              <a:gd name="adj" fmla="val 5770"/>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◆めざすべき姿</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Text Box 843">
            <a:extLst>
              <a:ext uri="{FF2B5EF4-FFF2-40B4-BE49-F238E27FC236}">
                <a16:creationId xmlns:a16="http://schemas.microsoft.com/office/drawing/2014/main" id="{4A2675F5-3FC4-42EC-85EE-24AE109F335E}"/>
              </a:ext>
            </a:extLst>
          </p:cNvPr>
          <p:cNvSpPr txBox="1">
            <a:spLocks noChangeAspect="1" noChangeArrowheads="1"/>
          </p:cNvSpPr>
          <p:nvPr/>
        </p:nvSpPr>
        <p:spPr bwMode="auto">
          <a:xfrm>
            <a:off x="2560564" y="5550694"/>
            <a:ext cx="1245870" cy="17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pPr>
            <a:r>
              <a:rPr lang="ja-JP"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一次処分地</a:t>
            </a:r>
            <a:r>
              <a:rPr lang="ja-JP" altLang="en-US"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80ha</a:t>
            </a:r>
            <a:r>
              <a:rPr lang="ja-JP" altLang="en-US"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4" name="Text Box 843">
            <a:extLst>
              <a:ext uri="{FF2B5EF4-FFF2-40B4-BE49-F238E27FC236}">
                <a16:creationId xmlns:a16="http://schemas.microsoft.com/office/drawing/2014/main" id="{27F11B39-9F40-43AE-82A7-A8814C6295BA}"/>
              </a:ext>
            </a:extLst>
          </p:cNvPr>
          <p:cNvSpPr txBox="1">
            <a:spLocks noChangeAspect="1" noChangeArrowheads="1"/>
          </p:cNvSpPr>
          <p:nvPr/>
        </p:nvSpPr>
        <p:spPr bwMode="auto">
          <a:xfrm>
            <a:off x="3786305" y="5553812"/>
            <a:ext cx="1245870" cy="17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pPr>
            <a:r>
              <a:rPr lang="ja-JP" altLang="en-US" sz="6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二</a:t>
            </a:r>
            <a:r>
              <a:rPr lang="ja-JP"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次処分地</a:t>
            </a:r>
            <a:r>
              <a:rPr lang="ja-JP" altLang="en-US"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200ha</a:t>
            </a:r>
            <a:r>
              <a:rPr lang="ja-JP" altLang="en-US" sz="6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35" name="直線コネクタ 134">
            <a:extLst>
              <a:ext uri="{FF2B5EF4-FFF2-40B4-BE49-F238E27FC236}">
                <a16:creationId xmlns:a16="http://schemas.microsoft.com/office/drawing/2014/main" id="{7CBEC1B6-3CD0-49F0-956E-8DBD7338B608}"/>
              </a:ext>
            </a:extLst>
          </p:cNvPr>
          <p:cNvCxnSpPr/>
          <p:nvPr/>
        </p:nvCxnSpPr>
        <p:spPr>
          <a:xfrm>
            <a:off x="3736504" y="5644376"/>
            <a:ext cx="0" cy="1620000"/>
          </a:xfrm>
          <a:prstGeom prst="line">
            <a:avLst/>
          </a:prstGeom>
          <a:ln w="952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27AC3F76-59C4-44E8-9941-E2B8F592510C}"/>
              </a:ext>
            </a:extLst>
          </p:cNvPr>
          <p:cNvPicPr>
            <a:picLocks noChangeAspect="1"/>
          </p:cNvPicPr>
          <p:nvPr/>
        </p:nvPicPr>
        <p:blipFill>
          <a:blip r:embed="rId18"/>
          <a:stretch>
            <a:fillRect/>
          </a:stretch>
        </p:blipFill>
        <p:spPr>
          <a:xfrm>
            <a:off x="8065602" y="852174"/>
            <a:ext cx="4648137" cy="2612525"/>
          </a:xfrm>
          <a:prstGeom prst="rect">
            <a:avLst/>
          </a:prstGeom>
        </p:spPr>
      </p:pic>
      <p:sp>
        <p:nvSpPr>
          <p:cNvPr id="96" name="角丸四角形 107">
            <a:extLst>
              <a:ext uri="{FF2B5EF4-FFF2-40B4-BE49-F238E27FC236}">
                <a16:creationId xmlns:a16="http://schemas.microsoft.com/office/drawing/2014/main" id="{D7C58CCB-B2EE-4BEB-8DE3-2CCDA3143713}"/>
              </a:ext>
            </a:extLst>
          </p:cNvPr>
          <p:cNvSpPr/>
          <p:nvPr/>
        </p:nvSpPr>
        <p:spPr>
          <a:xfrm>
            <a:off x="6460505" y="8313752"/>
            <a:ext cx="6284363" cy="184666"/>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0" bIns="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第６章　地域活動</a:t>
            </a:r>
          </a:p>
        </p:txBody>
      </p:sp>
      <p:pic>
        <p:nvPicPr>
          <p:cNvPr id="97" name="図 96">
            <a:extLst>
              <a:ext uri="{FF2B5EF4-FFF2-40B4-BE49-F238E27FC236}">
                <a16:creationId xmlns:a16="http://schemas.microsoft.com/office/drawing/2014/main" id="{A73AEEBE-6A92-4B95-AA4C-B5356AB3CB45}"/>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8897" y="2246984"/>
            <a:ext cx="3036841" cy="1731893"/>
          </a:xfrm>
          <a:prstGeom prst="rect">
            <a:avLst/>
          </a:prstGeom>
          <a:noFill/>
          <a:ln>
            <a:noFill/>
          </a:ln>
        </p:spPr>
      </p:pic>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9525">
          <a:noFill/>
        </a:ln>
      </a:spPr>
      <a:bodyPr wrap="square">
        <a:spAutoFit/>
      </a:bodyPr>
      <a:lstStyle>
        <a:defPPr marL="263525" indent="-171450" algn="l">
          <a:spcAft>
            <a:spcPts val="600"/>
          </a:spcAft>
          <a:defRPr sz="1000" dirty="0">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A3 297x420 mm</PresentationFormat>
  <Paragraphs>106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Arial</vt:lpstr>
      <vt:lpstr>Calibri</vt:lpstr>
      <vt:lpstr>Century</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2024-01-29T04:52:52Z</dcterms:created>
  <dcterms:modified xsi:type="dcterms:W3CDTF">2024-01-29T04:53:07Z</dcterms:modified>
</cp:coreProperties>
</file>