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89" autoAdjust="0"/>
    <p:restoredTop sz="94660"/>
  </p:normalViewPr>
  <p:slideViewPr>
    <p:cSldViewPr>
      <p:cViewPr>
        <p:scale>
          <a:sx n="125" d="100"/>
          <a:sy n="125" d="100"/>
        </p:scale>
        <p:origin x="1642"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2AF6FC6-52F9-4AAD-AA22-C9C774342969}" type="datetimeFigureOut">
              <a:rPr kumimoji="1" lang="ja-JP" altLang="en-US" smtClean="0"/>
              <a:t>2024/1/5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2749063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AF6FC6-52F9-4AAD-AA22-C9C774342969}" type="datetimeFigureOut">
              <a:rPr kumimoji="1" lang="ja-JP" altLang="en-US" smtClean="0"/>
              <a:t>2024/1/5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3078278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AF6FC6-52F9-4AAD-AA22-C9C774342969}" type="datetimeFigureOut">
              <a:rPr kumimoji="1" lang="ja-JP" altLang="en-US" smtClean="0"/>
              <a:t>2024/1/5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3007902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AF6FC6-52F9-4AAD-AA22-C9C774342969}" type="datetimeFigureOut">
              <a:rPr kumimoji="1" lang="ja-JP" altLang="en-US" smtClean="0"/>
              <a:t>2024/1/5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3896164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2AF6FC6-52F9-4AAD-AA22-C9C774342969}" type="datetimeFigureOut">
              <a:rPr kumimoji="1" lang="ja-JP" altLang="en-US" smtClean="0"/>
              <a:t>2024/1/5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1434104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2AF6FC6-52F9-4AAD-AA22-C9C774342969}" type="datetimeFigureOut">
              <a:rPr kumimoji="1" lang="ja-JP" altLang="en-US" smtClean="0"/>
              <a:t>2024/1/5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1277703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2AF6FC6-52F9-4AAD-AA22-C9C774342969}" type="datetimeFigureOut">
              <a:rPr kumimoji="1" lang="ja-JP" altLang="en-US" smtClean="0"/>
              <a:t>2024/1/5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4215125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2AF6FC6-52F9-4AAD-AA22-C9C774342969}" type="datetimeFigureOut">
              <a:rPr kumimoji="1" lang="ja-JP" altLang="en-US" smtClean="0"/>
              <a:t>2024/1/5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1532213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AF6FC6-52F9-4AAD-AA22-C9C774342969}" type="datetimeFigureOut">
              <a:rPr kumimoji="1" lang="ja-JP" altLang="en-US" smtClean="0"/>
              <a:t>2024/1/5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2028936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2AF6FC6-52F9-4AAD-AA22-C9C774342969}" type="datetimeFigureOut">
              <a:rPr kumimoji="1" lang="ja-JP" altLang="en-US" smtClean="0"/>
              <a:t>2024/1/5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1867928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2AF6FC6-52F9-4AAD-AA22-C9C774342969}" type="datetimeFigureOut">
              <a:rPr kumimoji="1" lang="ja-JP" altLang="en-US" smtClean="0"/>
              <a:t>2024/1/5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283044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02AF6FC6-52F9-4AAD-AA22-C9C774342969}" type="datetimeFigureOut">
              <a:rPr kumimoji="1" lang="ja-JP" altLang="en-US" smtClean="0"/>
              <a:t>2024/1/5</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4213255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ref.osaka.lg.jp/kikikanri/r6_noto_gienkin/index.html"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bwMode="auto">
          <a:xfrm>
            <a:off x="0" y="469854"/>
            <a:ext cx="6858000" cy="504825"/>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2100" b="1" dirty="0">
                <a:solidFill>
                  <a:schemeClr val="bg1"/>
                </a:solidFill>
                <a:latin typeface="BIZ UDゴシック" panose="020B0400000000000000" pitchFamily="49" charset="-128"/>
                <a:ea typeface="BIZ UDゴシック" panose="020B0400000000000000" pitchFamily="49" charset="-128"/>
              </a:rPr>
              <a:t>令和６年能登半島地震 大阪府義援金の募集について</a:t>
            </a:r>
            <a:endParaRPr lang="en-US" altLang="ja-JP" sz="2100" b="1" dirty="0">
              <a:solidFill>
                <a:schemeClr val="bg1"/>
              </a:solidFill>
              <a:latin typeface="BIZ UDゴシック" panose="020B0400000000000000" pitchFamily="49" charset="-128"/>
              <a:ea typeface="BIZ UDゴシック" panose="020B0400000000000000" pitchFamily="49" charset="-128"/>
            </a:endParaRPr>
          </a:p>
        </p:txBody>
      </p:sp>
      <p:sp>
        <p:nvSpPr>
          <p:cNvPr id="6" name="角丸四角形 5"/>
          <p:cNvSpPr/>
          <p:nvPr/>
        </p:nvSpPr>
        <p:spPr>
          <a:xfrm>
            <a:off x="102416" y="1090588"/>
            <a:ext cx="5906499" cy="936000"/>
          </a:xfrm>
          <a:prstGeom prst="roundRect">
            <a:avLst>
              <a:gd name="adj" fmla="val 5190"/>
            </a:avLst>
          </a:prstGeom>
          <a:pattFill prst="pct25">
            <a:fgClr>
              <a:srgbClr val="FFCCFF"/>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BIZ UDゴシック" panose="020B0400000000000000" pitchFamily="49" charset="-128"/>
                <a:ea typeface="BIZ UDゴシック" panose="020B0400000000000000" pitchFamily="49" charset="-128"/>
              </a:rPr>
              <a:t>令和６年１月１日に発生しました令和６年能登半島地震により被害を</a:t>
            </a:r>
            <a:br>
              <a:rPr lang="en-US" altLang="ja-JP" sz="1400" b="1" dirty="0">
                <a:solidFill>
                  <a:schemeClr val="tx1"/>
                </a:solidFill>
                <a:latin typeface="BIZ UDゴシック" panose="020B0400000000000000" pitchFamily="49" charset="-128"/>
                <a:ea typeface="BIZ UDゴシック" panose="020B0400000000000000" pitchFamily="49" charset="-128"/>
              </a:rPr>
            </a:br>
            <a:r>
              <a:rPr lang="ja-JP" altLang="en-US" sz="1400" b="1" dirty="0">
                <a:solidFill>
                  <a:schemeClr val="tx1"/>
                </a:solidFill>
                <a:latin typeface="BIZ UDゴシック" panose="020B0400000000000000" pitchFamily="49" charset="-128"/>
                <a:ea typeface="BIZ UDゴシック" panose="020B0400000000000000" pitchFamily="49" charset="-128"/>
              </a:rPr>
              <a:t>受けられた被災地を支援するため、義援金を募集します。</a:t>
            </a:r>
            <a:endParaRPr lang="en-US" altLang="ja-JP" sz="1400" b="1" dirty="0">
              <a:solidFill>
                <a:schemeClr val="tx1"/>
              </a:solidFill>
              <a:latin typeface="BIZ UDゴシック" panose="020B0400000000000000" pitchFamily="49" charset="-128"/>
              <a:ea typeface="BIZ UDゴシック" panose="020B0400000000000000" pitchFamily="49" charset="-128"/>
            </a:endParaRPr>
          </a:p>
          <a:p>
            <a:r>
              <a:rPr lang="ja-JP" altLang="en-US" sz="1400" b="1" dirty="0">
                <a:solidFill>
                  <a:schemeClr val="tx1"/>
                </a:solidFill>
                <a:latin typeface="BIZ UDゴシック" panose="020B0400000000000000" pitchFamily="49" charset="-128"/>
                <a:ea typeface="BIZ UDゴシック" panose="020B0400000000000000" pitchFamily="49" charset="-128"/>
              </a:rPr>
              <a:t>皆さまの温かいご支援をよろしくお願いいたします。</a:t>
            </a:r>
          </a:p>
        </p:txBody>
      </p:sp>
      <p:sp>
        <p:nvSpPr>
          <p:cNvPr id="7" name="角丸四角形 6"/>
          <p:cNvSpPr/>
          <p:nvPr/>
        </p:nvSpPr>
        <p:spPr>
          <a:xfrm>
            <a:off x="102416" y="2208204"/>
            <a:ext cx="1238353" cy="288033"/>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BIZ UDゴシック" panose="020B0400000000000000" pitchFamily="49" charset="-128"/>
                <a:ea typeface="BIZ UDゴシック" panose="020B0400000000000000" pitchFamily="49" charset="-128"/>
              </a:rPr>
              <a:t>◇募集期間</a:t>
            </a:r>
            <a:endParaRPr lang="en-US" altLang="ja-JP" sz="1600" b="1" dirty="0">
              <a:solidFill>
                <a:schemeClr val="tx1"/>
              </a:solidFill>
              <a:latin typeface="BIZ UDゴシック" panose="020B0400000000000000" pitchFamily="49" charset="-128"/>
              <a:ea typeface="BIZ UDゴシック" panose="020B0400000000000000" pitchFamily="49" charset="-128"/>
            </a:endParaRPr>
          </a:p>
        </p:txBody>
      </p:sp>
      <p:sp>
        <p:nvSpPr>
          <p:cNvPr id="8" name="テキスト ボックス 7"/>
          <p:cNvSpPr txBox="1"/>
          <p:nvPr/>
        </p:nvSpPr>
        <p:spPr>
          <a:xfrm>
            <a:off x="132632" y="2562997"/>
            <a:ext cx="6579637" cy="338554"/>
          </a:xfrm>
          <a:prstGeom prst="rect">
            <a:avLst/>
          </a:prstGeom>
          <a:noFill/>
        </p:spPr>
        <p:txBody>
          <a:bodyPr wrap="square" rtlCol="0">
            <a:spAutoFit/>
          </a:bodyPr>
          <a:lstStyle/>
          <a:p>
            <a:r>
              <a:rPr lang="ja-JP" altLang="en-US" sz="1600" b="1" dirty="0">
                <a:latin typeface="BIZ UDゴシック" panose="020B0400000000000000" pitchFamily="49" charset="-128"/>
                <a:ea typeface="BIZ UDゴシック" panose="020B0400000000000000" pitchFamily="49" charset="-128"/>
              </a:rPr>
              <a:t>　</a:t>
            </a:r>
            <a:r>
              <a:rPr lang="ja-JP" altLang="en-US" sz="1600" b="1" u="sng" dirty="0">
                <a:latin typeface="BIZ UDゴシック" panose="020B0400000000000000" pitchFamily="49" charset="-128"/>
                <a:ea typeface="BIZ UDゴシック" panose="020B0400000000000000" pitchFamily="49" charset="-128"/>
              </a:rPr>
              <a:t>令和６年１月５日</a:t>
            </a:r>
            <a:r>
              <a:rPr lang="en-US" altLang="ja-JP" sz="1600" b="1" u="sng" dirty="0">
                <a:latin typeface="BIZ UDゴシック" panose="020B0400000000000000" pitchFamily="49" charset="-128"/>
                <a:ea typeface="BIZ UDゴシック" panose="020B0400000000000000" pitchFamily="49" charset="-128"/>
              </a:rPr>
              <a:t>(</a:t>
            </a:r>
            <a:r>
              <a:rPr lang="ja-JP" altLang="en-US" sz="1600" b="1" u="sng" dirty="0">
                <a:latin typeface="BIZ UDゴシック" panose="020B0400000000000000" pitchFamily="49" charset="-128"/>
                <a:ea typeface="BIZ UDゴシック" panose="020B0400000000000000" pitchFamily="49" charset="-128"/>
              </a:rPr>
              <a:t>金</a:t>
            </a:r>
            <a:r>
              <a:rPr lang="en-US" altLang="ja-JP" sz="1600" b="1" u="sng" dirty="0">
                <a:latin typeface="BIZ UDゴシック" panose="020B0400000000000000" pitchFamily="49" charset="-128"/>
                <a:ea typeface="BIZ UDゴシック" panose="020B0400000000000000" pitchFamily="49" charset="-128"/>
              </a:rPr>
              <a:t>)</a:t>
            </a:r>
            <a:r>
              <a:rPr lang="ja-JP" altLang="en-US" sz="1600" b="1" u="sng" dirty="0">
                <a:latin typeface="BIZ UDゴシック" panose="020B0400000000000000" pitchFamily="49" charset="-128"/>
                <a:ea typeface="BIZ UDゴシック" panose="020B0400000000000000" pitchFamily="49" charset="-128"/>
              </a:rPr>
              <a:t>から当面の間</a:t>
            </a:r>
          </a:p>
        </p:txBody>
      </p:sp>
      <p:sp>
        <p:nvSpPr>
          <p:cNvPr id="9" name="角丸四角形 8"/>
          <p:cNvSpPr/>
          <p:nvPr/>
        </p:nvSpPr>
        <p:spPr>
          <a:xfrm>
            <a:off x="102416" y="3085394"/>
            <a:ext cx="2102449" cy="288033"/>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BIZ UDゴシック" panose="020B0400000000000000" pitchFamily="49" charset="-128"/>
                <a:ea typeface="BIZ UDゴシック" panose="020B0400000000000000" pitchFamily="49" charset="-128"/>
              </a:rPr>
              <a:t>◇義援金の受付方法</a:t>
            </a:r>
            <a:endParaRPr lang="en-US" altLang="ja-JP" sz="1600" b="1" dirty="0">
              <a:solidFill>
                <a:schemeClr val="tx1"/>
              </a:solidFill>
              <a:latin typeface="BIZ UDゴシック" panose="020B0400000000000000" pitchFamily="49" charset="-128"/>
              <a:ea typeface="BIZ UDゴシック" panose="020B0400000000000000" pitchFamily="49" charset="-128"/>
            </a:endParaRPr>
          </a:p>
        </p:txBody>
      </p:sp>
      <p:sp>
        <p:nvSpPr>
          <p:cNvPr id="10" name="テキスト ボックス 9"/>
          <p:cNvSpPr txBox="1"/>
          <p:nvPr/>
        </p:nvSpPr>
        <p:spPr>
          <a:xfrm>
            <a:off x="140097" y="3433580"/>
            <a:ext cx="6577806" cy="954107"/>
          </a:xfrm>
          <a:prstGeom prst="rect">
            <a:avLst/>
          </a:prstGeom>
          <a:noFill/>
        </p:spPr>
        <p:txBody>
          <a:bodyPr wrap="square" rtlCol="0">
            <a:spAutoFit/>
          </a:bodyPr>
          <a:lstStyle/>
          <a:p>
            <a:r>
              <a:rPr lang="ja-JP" altLang="en-US" sz="1400" dirty="0">
                <a:latin typeface="BIZ UDゴシック" panose="020B0400000000000000" pitchFamily="49" charset="-128"/>
                <a:ea typeface="BIZ UDゴシック" panose="020B0400000000000000" pitchFamily="49" charset="-128"/>
              </a:rPr>
              <a:t>〇下記の金融機関における口座振込又は募金箱により受付いたします。</a:t>
            </a:r>
          </a:p>
          <a:p>
            <a:pPr marL="180000" indent="-457200"/>
            <a:r>
              <a:rPr lang="ja-JP" altLang="en-US" sz="1400" dirty="0">
                <a:latin typeface="BIZ UDゴシック" panose="020B0400000000000000" pitchFamily="49" charset="-128"/>
                <a:ea typeface="BIZ UDゴシック" panose="020B0400000000000000" pitchFamily="49" charset="-128"/>
              </a:rPr>
              <a:t>〇りそな銀行・埼玉りそな銀行・関西みらい銀行</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窓口・</a:t>
            </a:r>
            <a:r>
              <a:rPr lang="en-US" altLang="ja-JP" sz="1200" dirty="0">
                <a:latin typeface="BIZ UDゴシック" panose="020B0400000000000000" pitchFamily="49" charset="-128"/>
                <a:ea typeface="BIZ UDゴシック" panose="020B0400000000000000" pitchFamily="49" charset="-128"/>
              </a:rPr>
              <a:t>ATM)</a:t>
            </a:r>
            <a:r>
              <a:rPr lang="ja-JP" altLang="en-US" sz="1200" dirty="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みなと銀行</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窓口</a:t>
            </a:r>
            <a:r>
              <a:rPr lang="en-US" altLang="ja-JP" sz="1200" dirty="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から振込んだ場合、振込手数料はかかりません。</a:t>
            </a:r>
            <a:endParaRPr lang="en-US" altLang="ja-JP" sz="14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（ただし、平日８時</a:t>
            </a:r>
            <a:r>
              <a:rPr lang="en-US" altLang="ja-JP" sz="1200" dirty="0">
                <a:latin typeface="BIZ UDゴシック" panose="020B0400000000000000" pitchFamily="49" charset="-128"/>
                <a:ea typeface="BIZ UDゴシック" panose="020B0400000000000000" pitchFamily="49" charset="-128"/>
              </a:rPr>
              <a:t>45</a:t>
            </a:r>
            <a:r>
              <a:rPr lang="ja-JP" altLang="en-US" sz="1200" dirty="0">
                <a:latin typeface="BIZ UDゴシック" panose="020B0400000000000000" pitchFamily="49" charset="-128"/>
                <a:ea typeface="BIZ UDゴシック" panose="020B0400000000000000" pitchFamily="49" charset="-128"/>
              </a:rPr>
              <a:t>分から</a:t>
            </a:r>
            <a:r>
              <a:rPr lang="en-US" altLang="ja-JP" sz="1200" dirty="0">
                <a:latin typeface="BIZ UDゴシック" panose="020B0400000000000000" pitchFamily="49" charset="-128"/>
                <a:ea typeface="BIZ UDゴシック" panose="020B0400000000000000" pitchFamily="49" charset="-128"/>
              </a:rPr>
              <a:t>18</a:t>
            </a:r>
            <a:r>
              <a:rPr lang="ja-JP" altLang="en-US" sz="1200" dirty="0">
                <a:latin typeface="BIZ UDゴシック" panose="020B0400000000000000" pitchFamily="49" charset="-128"/>
                <a:ea typeface="BIZ UDゴシック" panose="020B0400000000000000" pitchFamily="49" charset="-128"/>
              </a:rPr>
              <a:t>時以外は</a:t>
            </a:r>
            <a:r>
              <a:rPr lang="en-US" altLang="ja-JP" sz="1200" dirty="0">
                <a:latin typeface="BIZ UDゴシック" panose="020B0400000000000000" pitchFamily="49" charset="-128"/>
                <a:ea typeface="BIZ UDゴシック" panose="020B0400000000000000" pitchFamily="49" charset="-128"/>
              </a:rPr>
              <a:t>ATM</a:t>
            </a:r>
            <a:r>
              <a:rPr lang="ja-JP" altLang="en-US" sz="1200" dirty="0">
                <a:latin typeface="BIZ UDゴシック" panose="020B0400000000000000" pitchFamily="49" charset="-128"/>
                <a:ea typeface="BIZ UDゴシック" panose="020B0400000000000000" pitchFamily="49" charset="-128"/>
              </a:rPr>
              <a:t>時間外手数料が必要となります。）</a:t>
            </a:r>
          </a:p>
        </p:txBody>
      </p:sp>
      <p:sp>
        <p:nvSpPr>
          <p:cNvPr id="13" name="テキスト ボックス 12"/>
          <p:cNvSpPr txBox="1"/>
          <p:nvPr/>
        </p:nvSpPr>
        <p:spPr>
          <a:xfrm>
            <a:off x="206422" y="9092733"/>
            <a:ext cx="6445156" cy="684803"/>
          </a:xfrm>
          <a:prstGeom prst="rect">
            <a:avLst/>
          </a:prstGeom>
          <a:noFill/>
          <a:ln w="19050">
            <a:solidFill>
              <a:schemeClr val="tx2"/>
            </a:solidFill>
          </a:ln>
        </p:spPr>
        <p:txBody>
          <a:bodyPr wrap="square" rtlCol="0">
            <a:spAutoFit/>
          </a:bodyPr>
          <a:lstStyle/>
          <a:p>
            <a:pPr marL="144000" indent="-457200" algn="ct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府の職員が、一般家庭等に対して訪問したり、電話・メール・ファックス等によって</a:t>
            </a:r>
            <a:br>
              <a:rPr lang="en-US" altLang="ja-JP" sz="1200" b="1" dirty="0">
                <a:latin typeface="BIZ UDゴシック" panose="020B0400000000000000" pitchFamily="49" charset="-128"/>
                <a:ea typeface="BIZ UDゴシック" panose="020B0400000000000000" pitchFamily="49" charset="-128"/>
              </a:rPr>
            </a:br>
            <a:r>
              <a:rPr lang="ja-JP" altLang="en-US" sz="1200" b="1" dirty="0">
                <a:latin typeface="BIZ UDゴシック" panose="020B0400000000000000" pitchFamily="49" charset="-128"/>
                <a:ea typeface="BIZ UDゴシック" panose="020B0400000000000000" pitchFamily="49" charset="-128"/>
              </a:rPr>
              <a:t>義援金の振込みを求めることはありません。</a:t>
            </a:r>
            <a:endParaRPr lang="en-US" altLang="ja-JP" sz="1200" b="1" dirty="0">
              <a:latin typeface="BIZ UDゴシック" panose="020B0400000000000000" pitchFamily="49" charset="-128"/>
              <a:ea typeface="BIZ UDゴシック" panose="020B0400000000000000" pitchFamily="49" charset="-128"/>
            </a:endParaRPr>
          </a:p>
          <a:p>
            <a:pPr algn="ctr">
              <a:spcBef>
                <a:spcPts val="300"/>
              </a:spcBef>
            </a:pP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令和６年能登半島地震に便乗した義援金詐欺に注意してください！</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29272" y="87945"/>
            <a:ext cx="1164932" cy="3358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フローチャート : 代替処理 1"/>
          <p:cNvSpPr/>
          <p:nvPr/>
        </p:nvSpPr>
        <p:spPr>
          <a:xfrm>
            <a:off x="344390" y="4467435"/>
            <a:ext cx="6169223" cy="2304000"/>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a:solidFill>
                  <a:schemeClr val="tx1"/>
                </a:solidFill>
                <a:latin typeface="HGPｺﾞｼｯｸE" panose="020B0900000000000000" pitchFamily="50" charset="-128"/>
                <a:ea typeface="HGPｺﾞｼｯｸE" panose="020B0900000000000000" pitchFamily="50" charset="-128"/>
              </a:rPr>
              <a:t>【</a:t>
            </a:r>
            <a:r>
              <a:rPr lang="ja-JP" altLang="en-US" dirty="0">
                <a:solidFill>
                  <a:schemeClr val="tx1"/>
                </a:solidFill>
                <a:latin typeface="HGPｺﾞｼｯｸE" panose="020B0900000000000000" pitchFamily="50" charset="-128"/>
                <a:ea typeface="HGPｺﾞｼｯｸE" panose="020B0900000000000000" pitchFamily="50" charset="-128"/>
              </a:rPr>
              <a:t>振込先口座</a:t>
            </a:r>
            <a:r>
              <a:rPr lang="en-US" altLang="ja-JP" dirty="0">
                <a:solidFill>
                  <a:schemeClr val="tx1"/>
                </a:solidFill>
                <a:latin typeface="HGPｺﾞｼｯｸE" panose="020B0900000000000000" pitchFamily="50" charset="-128"/>
                <a:ea typeface="HGPｺﾞｼｯｸE" panose="020B0900000000000000" pitchFamily="50" charset="-128"/>
              </a:rPr>
              <a:t>】</a:t>
            </a:r>
          </a:p>
          <a:p>
            <a:r>
              <a:rPr lang="ja-JP" altLang="en-US" sz="1600" dirty="0">
                <a:solidFill>
                  <a:schemeClr val="tx1"/>
                </a:solidFill>
                <a:latin typeface="HGPｺﾞｼｯｸE" panose="020B0900000000000000" pitchFamily="50" charset="-128"/>
                <a:ea typeface="HGPｺﾞｼｯｸE" panose="020B0900000000000000" pitchFamily="50" charset="-128"/>
              </a:rPr>
              <a:t>〇金融機関　　　りそな銀行 大阪公務部（店番号：０５３）</a:t>
            </a:r>
          </a:p>
          <a:p>
            <a:r>
              <a:rPr lang="ja-JP" altLang="en-US" sz="1600" dirty="0">
                <a:solidFill>
                  <a:schemeClr val="tx1"/>
                </a:solidFill>
                <a:latin typeface="HGPｺﾞｼｯｸE" panose="020B0900000000000000" pitchFamily="50" charset="-128"/>
                <a:ea typeface="HGPｺﾞｼｯｸE" panose="020B0900000000000000" pitchFamily="50" charset="-128"/>
              </a:rPr>
              <a:t>〇預金種目　　　普通</a:t>
            </a:r>
          </a:p>
          <a:p>
            <a:r>
              <a:rPr lang="ja-JP" altLang="en-US" sz="1600" dirty="0">
                <a:solidFill>
                  <a:schemeClr val="tx1"/>
                </a:solidFill>
                <a:latin typeface="HGPｺﾞｼｯｸE" panose="020B0900000000000000" pitchFamily="50" charset="-128"/>
                <a:ea typeface="HGPｺﾞｼｯｸE" panose="020B0900000000000000" pitchFamily="50" charset="-128"/>
              </a:rPr>
              <a:t>〇口座番号　　　１８３２２４８</a:t>
            </a:r>
          </a:p>
          <a:p>
            <a:r>
              <a:rPr lang="ja-JP" altLang="en-US" sz="1600" dirty="0">
                <a:solidFill>
                  <a:schemeClr val="tx1"/>
                </a:solidFill>
                <a:latin typeface="HGPｺﾞｼｯｸE" panose="020B0900000000000000" pitchFamily="50" charset="-128"/>
                <a:ea typeface="HGPｺﾞｼｯｸE" panose="020B0900000000000000" pitchFamily="50" charset="-128"/>
              </a:rPr>
              <a:t>〇口座名義　　　</a:t>
            </a:r>
            <a:r>
              <a:rPr lang="zh-TW" altLang="en-US" sz="1600" dirty="0">
                <a:solidFill>
                  <a:schemeClr val="tx1"/>
                </a:solidFill>
                <a:latin typeface="HGPｺﾞｼｯｸE" panose="020B0900000000000000" pitchFamily="50" charset="-128"/>
                <a:ea typeface="HGPｺﾞｼｯｸE" panose="020B0900000000000000" pitchFamily="50" charset="-128"/>
              </a:rPr>
              <a:t>令和</a:t>
            </a:r>
            <a:r>
              <a:rPr lang="ja-JP" altLang="en-US" sz="1600" dirty="0">
                <a:solidFill>
                  <a:schemeClr val="tx1"/>
                </a:solidFill>
                <a:latin typeface="HGPｺﾞｼｯｸE" panose="020B0900000000000000" pitchFamily="50" charset="-128"/>
                <a:ea typeface="HGPｺﾞｼｯｸE" panose="020B0900000000000000" pitchFamily="50" charset="-128"/>
              </a:rPr>
              <a:t>６</a:t>
            </a:r>
            <a:r>
              <a:rPr lang="zh-TW" altLang="en-US" sz="1600" dirty="0">
                <a:solidFill>
                  <a:schemeClr val="tx1"/>
                </a:solidFill>
                <a:latin typeface="HGPｺﾞｼｯｸE" panose="020B0900000000000000" pitchFamily="50" charset="-128"/>
                <a:ea typeface="HGPｺﾞｼｯｸE" panose="020B0900000000000000" pitchFamily="50" charset="-128"/>
              </a:rPr>
              <a:t>年能登半島地震大阪府義援金</a:t>
            </a:r>
          </a:p>
          <a:p>
            <a:r>
              <a:rPr lang="ja-JP" altLang="en-US" sz="1600" dirty="0">
                <a:solidFill>
                  <a:schemeClr val="tx1"/>
                </a:solidFill>
                <a:latin typeface="HGPｺﾞｼｯｸE" panose="020B0900000000000000" pitchFamily="50" charset="-128"/>
                <a:ea typeface="HGPｺﾞｼｯｸE" panose="020B0900000000000000" pitchFamily="50" charset="-128"/>
              </a:rPr>
              <a:t>　　　　　　　　　　</a:t>
            </a:r>
            <a:r>
              <a:rPr lang="ja-JP" altLang="en-US" sz="1400" dirty="0">
                <a:solidFill>
                  <a:schemeClr val="tx1"/>
                </a:solidFill>
                <a:latin typeface="HGPｺﾞｼｯｸE" panose="020B0900000000000000" pitchFamily="50" charset="-128"/>
                <a:ea typeface="HGPｺﾞｼｯｸE" panose="020B0900000000000000" pitchFamily="50" charset="-128"/>
              </a:rPr>
              <a:t>　（レイワロクネンノトハントウジシンオオサカフギエンキン）</a:t>
            </a:r>
            <a:endParaRPr lang="en-US" altLang="ja-JP" sz="1400" dirty="0">
              <a:solidFill>
                <a:schemeClr val="tx1"/>
              </a:solidFill>
              <a:latin typeface="HGPｺﾞｼｯｸE" panose="020B0900000000000000" pitchFamily="50" charset="-128"/>
              <a:ea typeface="HGPｺﾞｼｯｸE" panose="020B0900000000000000" pitchFamily="50" charset="-128"/>
            </a:endParaRPr>
          </a:p>
          <a:p>
            <a:r>
              <a:rPr lang="en-US" altLang="ja-JP" dirty="0">
                <a:solidFill>
                  <a:schemeClr val="tx1"/>
                </a:solidFill>
                <a:latin typeface="HGPｺﾞｼｯｸE" panose="020B0900000000000000" pitchFamily="50" charset="-128"/>
                <a:ea typeface="HGPｺﾞｼｯｸE" panose="020B0900000000000000" pitchFamily="50" charset="-128"/>
              </a:rPr>
              <a:t>【</a:t>
            </a:r>
            <a:r>
              <a:rPr lang="ja-JP" altLang="en-US" dirty="0">
                <a:solidFill>
                  <a:schemeClr val="tx1"/>
                </a:solidFill>
                <a:latin typeface="HGPｺﾞｼｯｸE" panose="020B0900000000000000" pitchFamily="50" charset="-128"/>
                <a:ea typeface="HGPｺﾞｼｯｸE" panose="020B0900000000000000" pitchFamily="50" charset="-128"/>
              </a:rPr>
              <a:t>募金箱</a:t>
            </a:r>
            <a:r>
              <a:rPr lang="en-US" altLang="ja-JP" dirty="0">
                <a:solidFill>
                  <a:schemeClr val="tx1"/>
                </a:solidFill>
                <a:latin typeface="HGPｺﾞｼｯｸE" panose="020B0900000000000000" pitchFamily="50" charset="-128"/>
                <a:ea typeface="HGPｺﾞｼｯｸE" panose="020B0900000000000000" pitchFamily="50" charset="-128"/>
              </a:rPr>
              <a:t>】</a:t>
            </a:r>
          </a:p>
          <a:p>
            <a:r>
              <a:rPr lang="ja-JP" altLang="en-US" sz="1600" dirty="0">
                <a:solidFill>
                  <a:schemeClr val="tx1"/>
                </a:solidFill>
                <a:latin typeface="HGPｺﾞｼｯｸE" panose="020B0900000000000000" pitchFamily="50" charset="-128"/>
                <a:ea typeface="HGPｺﾞｼｯｸE" panose="020B0900000000000000" pitchFamily="50" charset="-128"/>
              </a:rPr>
              <a:t>〇大阪府庁　本館１階 ・ 別館１階 ・ 咲洲庁舎１階　の３ヵ所に設置</a:t>
            </a:r>
            <a:endParaRPr lang="ja-JP" altLang="en-US" sz="1400" dirty="0">
              <a:solidFill>
                <a:schemeClr val="tx1"/>
              </a:solidFill>
              <a:latin typeface="HGPｺﾞｼｯｸE" panose="020B0900000000000000" pitchFamily="50" charset="-128"/>
              <a:ea typeface="HGPｺﾞｼｯｸE" panose="020B0900000000000000" pitchFamily="50" charset="-128"/>
            </a:endParaRPr>
          </a:p>
        </p:txBody>
      </p:sp>
      <p:grpSp>
        <p:nvGrpSpPr>
          <p:cNvPr id="20" name="グループ化 19">
            <a:extLst>
              <a:ext uri="{FF2B5EF4-FFF2-40B4-BE49-F238E27FC236}">
                <a16:creationId xmlns:a16="http://schemas.microsoft.com/office/drawing/2014/main" id="{23568683-D4D9-4A81-8A8E-1EFAEC49CEC7}"/>
              </a:ext>
            </a:extLst>
          </p:cNvPr>
          <p:cNvGrpSpPr/>
          <p:nvPr/>
        </p:nvGrpSpPr>
        <p:grpSpPr>
          <a:xfrm>
            <a:off x="3351430" y="8600845"/>
            <a:ext cx="3360839" cy="384603"/>
            <a:chOff x="3085989" y="7908924"/>
            <a:chExt cx="3360839" cy="384603"/>
          </a:xfrm>
        </p:grpSpPr>
        <p:sp>
          <p:nvSpPr>
            <p:cNvPr id="15" name="テキスト ボックス 9"/>
            <p:cNvSpPr txBox="1">
              <a:spLocks noChangeArrowheads="1"/>
            </p:cNvSpPr>
            <p:nvPr/>
          </p:nvSpPr>
          <p:spPr bwMode="auto">
            <a:xfrm>
              <a:off x="3085989" y="7908924"/>
              <a:ext cx="504825" cy="276225"/>
            </a:xfrm>
            <a:prstGeom prst="rect">
              <a:avLst/>
            </a:prstGeom>
            <a:solidFill>
              <a:schemeClr val="tx2">
                <a:lumMod val="60000"/>
                <a:lumOff val="40000"/>
              </a:schemeClr>
            </a:solidFill>
            <a:ln w="9525">
              <a:solidFill>
                <a:schemeClr val="tx2">
                  <a:lumMod val="75000"/>
                </a:schemeClr>
              </a:solidFill>
              <a:miter lim="800000"/>
              <a:headEnd/>
              <a:tailEnd/>
            </a:ln>
          </p:spPr>
          <p:txBody>
            <a:bodyPr anchor="ctr">
              <a:no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dirty="0">
                  <a:solidFill>
                    <a:schemeClr val="bg1"/>
                  </a:solidFill>
                  <a:latin typeface="HG丸ｺﾞｼｯｸM-PRO" pitchFamily="50" charset="-128"/>
                  <a:ea typeface="HG丸ｺﾞｼｯｸM-PRO" pitchFamily="50" charset="-128"/>
                </a:rPr>
                <a:t>ＨＰ</a:t>
              </a:r>
            </a:p>
          </p:txBody>
        </p:sp>
        <p:sp>
          <p:nvSpPr>
            <p:cNvPr id="16" name="テキスト ボックス 10"/>
            <p:cNvSpPr txBox="1">
              <a:spLocks noChangeArrowheads="1"/>
            </p:cNvSpPr>
            <p:nvPr/>
          </p:nvSpPr>
          <p:spPr bwMode="auto">
            <a:xfrm>
              <a:off x="3624299" y="7908924"/>
              <a:ext cx="2140877" cy="27699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a:latin typeface="HG丸ｺﾞｼｯｸM-PRO" pitchFamily="50" charset="-128"/>
                  <a:ea typeface="HG丸ｺﾞｼｯｸM-PRO" pitchFamily="50" charset="-128"/>
                </a:rPr>
                <a:t>能登半島地震大阪府義援金</a:t>
              </a:r>
            </a:p>
          </p:txBody>
        </p:sp>
        <p:grpSp>
          <p:nvGrpSpPr>
            <p:cNvPr id="3" name="グループ化 2">
              <a:extLst>
                <a:ext uri="{FF2B5EF4-FFF2-40B4-BE49-F238E27FC236}">
                  <a16:creationId xmlns:a16="http://schemas.microsoft.com/office/drawing/2014/main" id="{8D7E3286-F290-45A3-A8D0-A248C57E8B3C}"/>
                </a:ext>
              </a:extLst>
            </p:cNvPr>
            <p:cNvGrpSpPr/>
            <p:nvPr/>
          </p:nvGrpSpPr>
          <p:grpSpPr>
            <a:xfrm>
              <a:off x="5795953" y="7908924"/>
              <a:ext cx="650875" cy="384603"/>
              <a:chOff x="5795953" y="7898178"/>
              <a:chExt cx="650875" cy="384603"/>
            </a:xfrm>
          </p:grpSpPr>
          <p:sp>
            <p:nvSpPr>
              <p:cNvPr id="17" name="角丸四角形 16"/>
              <p:cNvSpPr/>
              <p:nvPr/>
            </p:nvSpPr>
            <p:spPr>
              <a:xfrm>
                <a:off x="5795953" y="7898178"/>
                <a:ext cx="563563" cy="277813"/>
              </a:xfrm>
              <a:prstGeom prst="roundRect">
                <a:avLst/>
              </a:prstGeom>
              <a:solidFill>
                <a:schemeClr val="tx2">
                  <a:lumMod val="50000"/>
                  <a:lumOff val="5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HG丸ｺﾞｼｯｸM-PRO" panose="020F0600000000000000" pitchFamily="50" charset="-128"/>
                    <a:ea typeface="HG丸ｺﾞｼｯｸM-PRO" panose="020F0600000000000000" pitchFamily="50" charset="-128"/>
                  </a:rPr>
                  <a:t>検索</a:t>
                </a:r>
              </a:p>
            </p:txBody>
          </p:sp>
          <p:sp>
            <p:nvSpPr>
              <p:cNvPr id="18" name="右矢印 17"/>
              <p:cNvSpPr/>
              <p:nvPr/>
            </p:nvSpPr>
            <p:spPr>
              <a:xfrm rot="14280000">
                <a:off x="6261885" y="8097837"/>
                <a:ext cx="195262" cy="174625"/>
              </a:xfrm>
              <a:prstGeom prst="rightArrow">
                <a:avLst>
                  <a:gd name="adj1" fmla="val 41365"/>
                  <a:gd name="adj2" fmla="val 806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grpSp>
      <p:grpSp>
        <p:nvGrpSpPr>
          <p:cNvPr id="23" name="グループ化 22">
            <a:extLst>
              <a:ext uri="{FF2B5EF4-FFF2-40B4-BE49-F238E27FC236}">
                <a16:creationId xmlns:a16="http://schemas.microsoft.com/office/drawing/2014/main" id="{291AB3AC-AA40-45E4-87EC-5A75D0AD0EBB}"/>
              </a:ext>
            </a:extLst>
          </p:cNvPr>
          <p:cNvGrpSpPr/>
          <p:nvPr/>
        </p:nvGrpSpPr>
        <p:grpSpPr>
          <a:xfrm>
            <a:off x="51616" y="6953921"/>
            <a:ext cx="6797080" cy="1575148"/>
            <a:chOff x="30460" y="6562735"/>
            <a:chExt cx="6797080" cy="1575148"/>
          </a:xfrm>
        </p:grpSpPr>
        <p:sp>
          <p:nvSpPr>
            <p:cNvPr id="11" name="角丸四角形 10"/>
            <p:cNvSpPr/>
            <p:nvPr/>
          </p:nvSpPr>
          <p:spPr>
            <a:xfrm>
              <a:off x="81260" y="6562735"/>
              <a:ext cx="1094337" cy="288033"/>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BIZ UDゴシック" panose="020B0400000000000000" pitchFamily="49" charset="-128"/>
                  <a:ea typeface="BIZ UDゴシック" panose="020B0400000000000000" pitchFamily="49" charset="-128"/>
                </a:rPr>
                <a:t>◇その他</a:t>
              </a:r>
              <a:endParaRPr lang="en-US" altLang="ja-JP" sz="1600" b="1" dirty="0">
                <a:solidFill>
                  <a:schemeClr val="tx1"/>
                </a:solidFill>
                <a:latin typeface="BIZ UDゴシック" panose="020B0400000000000000" pitchFamily="49" charset="-128"/>
                <a:ea typeface="BIZ UDゴシック" panose="020B0400000000000000" pitchFamily="49" charset="-128"/>
              </a:endParaRPr>
            </a:p>
          </p:txBody>
        </p:sp>
        <p:sp>
          <p:nvSpPr>
            <p:cNvPr id="12" name="テキスト ボックス 11"/>
            <p:cNvSpPr txBox="1"/>
            <p:nvPr/>
          </p:nvSpPr>
          <p:spPr>
            <a:xfrm>
              <a:off x="30460" y="6860610"/>
              <a:ext cx="6797080" cy="1277273"/>
            </a:xfrm>
            <a:prstGeom prst="rect">
              <a:avLst/>
            </a:prstGeom>
            <a:noFill/>
          </p:spPr>
          <p:txBody>
            <a:bodyPr wrap="square" rtlCol="0">
              <a:spAutoFit/>
            </a:bodyPr>
            <a:lstStyle/>
            <a:p>
              <a:r>
                <a:rPr lang="ja-JP" altLang="en-US" sz="1200" dirty="0">
                  <a:latin typeface="BIZ UDゴシック" panose="020B0400000000000000" pitchFamily="49" charset="-128"/>
                  <a:ea typeface="BIZ UDゴシック" panose="020B0400000000000000" pitchFamily="49" charset="-128"/>
                </a:rPr>
                <a:t>　・口座振込の場合のみ、寄附金控除の対象になります。（募金箱の場合は対象外です。）</a:t>
              </a:r>
              <a:endParaRPr lang="en-US" altLang="ja-JP" sz="1200" dirty="0">
                <a:latin typeface="BIZ UDゴシック" panose="020B0400000000000000" pitchFamily="49" charset="-128"/>
                <a:ea typeface="BIZ UDゴシック" panose="020B0400000000000000" pitchFamily="49" charset="-128"/>
              </a:endParaRPr>
            </a:p>
            <a:p>
              <a:pPr marL="288000" indent="-457200"/>
              <a:r>
                <a:rPr lang="ja-JP" altLang="en-US" sz="1200" dirty="0">
                  <a:latin typeface="BIZ UDゴシック" panose="020B0400000000000000" pitchFamily="49" charset="-128"/>
                  <a:ea typeface="BIZ UDゴシック" panose="020B0400000000000000" pitchFamily="49" charset="-128"/>
                </a:rPr>
                <a:t>　　銀行窓口又は</a:t>
              </a:r>
              <a:r>
                <a:rPr lang="en-US" altLang="ja-JP" sz="1200" dirty="0">
                  <a:latin typeface="BIZ UDゴシック" panose="020B0400000000000000" pitchFamily="49" charset="-128"/>
                  <a:ea typeface="BIZ UDゴシック" panose="020B0400000000000000" pitchFamily="49" charset="-128"/>
                </a:rPr>
                <a:t>ATM</a:t>
              </a:r>
              <a:r>
                <a:rPr lang="ja-JP" altLang="en-US" sz="1200" dirty="0">
                  <a:latin typeface="BIZ UDゴシック" panose="020B0400000000000000" pitchFamily="49" charset="-128"/>
                  <a:ea typeface="BIZ UDゴシック" panose="020B0400000000000000" pitchFamily="49" charset="-128"/>
                </a:rPr>
                <a:t>で発行される振込票の控えについては、寄附金控除等を受ける際に</a:t>
              </a:r>
              <a:br>
                <a:rPr lang="en-US" altLang="ja-JP" sz="1200" dirty="0">
                  <a:latin typeface="BIZ UDゴシック" panose="020B0400000000000000" pitchFamily="49" charset="-128"/>
                  <a:ea typeface="BIZ UDゴシック" panose="020B0400000000000000" pitchFamily="49" charset="-128"/>
                </a:rPr>
              </a:br>
              <a:r>
                <a:rPr lang="ja-JP" altLang="en-US" sz="1200" dirty="0">
                  <a:latin typeface="BIZ UDゴシック" panose="020B0400000000000000" pitchFamily="49" charset="-128"/>
                  <a:ea typeface="BIZ UDゴシック" panose="020B0400000000000000" pitchFamily="49" charset="-128"/>
                </a:rPr>
                <a:t>必要となりますので、大切に保管してください。</a:t>
              </a:r>
              <a:endParaRPr lang="en-US" altLang="ja-JP" sz="1200" dirty="0">
                <a:latin typeface="BIZ UDゴシック" panose="020B0400000000000000" pitchFamily="49" charset="-128"/>
                <a:ea typeface="BIZ UDゴシック" panose="020B0400000000000000" pitchFamily="49" charset="-128"/>
              </a:endParaRPr>
            </a:p>
            <a:p>
              <a:pPr>
                <a:spcBef>
                  <a:spcPts val="600"/>
                </a:spcBef>
              </a:pPr>
              <a:r>
                <a:rPr lang="ja-JP" altLang="en-US" sz="1200" dirty="0">
                  <a:latin typeface="BIZ UDゴシック" panose="020B0400000000000000" pitchFamily="49" charset="-128"/>
                  <a:ea typeface="BIZ UDゴシック" panose="020B0400000000000000" pitchFamily="49" charset="-128"/>
                </a:rPr>
                <a:t>　・詳しくは、下記ホームページにてご案内しています。</a:t>
              </a:r>
              <a:endParaRPr lang="en-US" altLang="ja-JP" sz="1200"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lang="ja-JP" altLang="en-US" sz="1200"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「令和６年能登半島地震 大阪府義援金の募集について」</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a:t>
              </a:r>
              <a:r>
                <a:rPr lang="en-US" altLang="ja-JP" sz="1200" dirty="0">
                  <a:latin typeface="BIZ UDゴシック" panose="020B0400000000000000" pitchFamily="49" charset="-128"/>
                  <a:ea typeface="BIZ UDゴシック" panose="020B0400000000000000" pitchFamily="49" charset="-128"/>
                  <a:hlinkClick r:id="rId3">
                    <a:extLst>
                      <a:ext uri="{A12FA001-AC4F-418D-AE19-62706E023703}">
                        <ahyp:hlinkClr xmlns:ahyp="http://schemas.microsoft.com/office/drawing/2018/hyperlinkcolor" val="tx"/>
                      </a:ext>
                    </a:extLst>
                  </a:hlinkClick>
                </a:rPr>
                <a:t>https://www.pref.osaka.lg.jp/kikikanri/r6_noto_gienkin/index.html</a:t>
              </a:r>
              <a:endParaRPr lang="ja-JP" altLang="en-US" sz="1200" dirty="0">
                <a:latin typeface="BIZ UDゴシック" panose="020B0400000000000000" pitchFamily="49" charset="-128"/>
                <a:ea typeface="BIZ UDゴシック" panose="020B0400000000000000" pitchFamily="49" charset="-128"/>
              </a:endParaRPr>
            </a:p>
          </p:txBody>
        </p:sp>
        <p:pic>
          <p:nvPicPr>
            <p:cNvPr id="22" name="図 21">
              <a:extLst>
                <a:ext uri="{FF2B5EF4-FFF2-40B4-BE49-F238E27FC236}">
                  <a16:creationId xmlns:a16="http://schemas.microsoft.com/office/drawing/2014/main" id="{13D8364A-0454-4419-96C7-A87C2B844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91715" y="7339529"/>
              <a:ext cx="792088" cy="792088"/>
            </a:xfrm>
            <a:prstGeom prst="rect">
              <a:avLst/>
            </a:prstGeom>
          </p:spPr>
        </p:pic>
      </p:grpSp>
      <p:sp>
        <p:nvSpPr>
          <p:cNvPr id="21" name="テキスト ボックス 20">
            <a:extLst>
              <a:ext uri="{FF2B5EF4-FFF2-40B4-BE49-F238E27FC236}">
                <a16:creationId xmlns:a16="http://schemas.microsoft.com/office/drawing/2014/main" id="{18266DCE-AB74-47D6-A10D-B55C4B7F7D31}"/>
              </a:ext>
            </a:extLst>
          </p:cNvPr>
          <p:cNvSpPr txBox="1"/>
          <p:nvPr/>
        </p:nvSpPr>
        <p:spPr>
          <a:xfrm>
            <a:off x="5528964" y="2209330"/>
            <a:ext cx="1428428" cy="215444"/>
          </a:xfrm>
          <a:prstGeom prst="rect">
            <a:avLst/>
          </a:prstGeom>
          <a:noFill/>
        </p:spPr>
        <p:txBody>
          <a:bodyPr wrap="square" rtlCol="0">
            <a:spAutoFit/>
          </a:bodyPr>
          <a:lstStyle/>
          <a:p>
            <a:pPr algn="ctr"/>
            <a:r>
              <a:rPr lang="ja-JP" altLang="en-US" sz="800" b="1" dirty="0">
                <a:latin typeface="BIZ UDゴシック" panose="020B0400000000000000" pitchFamily="49" charset="-128"/>
                <a:ea typeface="BIZ UDゴシック" panose="020B0400000000000000" pitchFamily="49" charset="-128"/>
              </a:rPr>
              <a:t>Ⓒ</a:t>
            </a:r>
            <a:r>
              <a:rPr lang="en-US" altLang="ja-JP" sz="800" b="1" dirty="0">
                <a:latin typeface="BIZ UDゴシック" panose="020B0400000000000000" pitchFamily="49" charset="-128"/>
                <a:ea typeface="BIZ UDゴシック" panose="020B0400000000000000" pitchFamily="49" charset="-128"/>
              </a:rPr>
              <a:t>2014 </a:t>
            </a:r>
            <a:r>
              <a:rPr lang="ja-JP" altLang="en-US" sz="800" b="1" dirty="0">
                <a:latin typeface="BIZ UDゴシック" panose="020B0400000000000000" pitchFamily="49" charset="-128"/>
                <a:ea typeface="BIZ UDゴシック" panose="020B0400000000000000" pitchFamily="49" charset="-128"/>
              </a:rPr>
              <a:t>大阪府もずやん</a:t>
            </a:r>
          </a:p>
        </p:txBody>
      </p:sp>
      <p:pic>
        <p:nvPicPr>
          <p:cNvPr id="29" name="図 28">
            <a:extLst>
              <a:ext uri="{FF2B5EF4-FFF2-40B4-BE49-F238E27FC236}">
                <a16:creationId xmlns:a16="http://schemas.microsoft.com/office/drawing/2014/main" id="{8B2BFAE6-B8C5-45E6-A992-BB7BC1E79A2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95183" y="938770"/>
            <a:ext cx="853513" cy="1338877"/>
          </a:xfrm>
          <a:prstGeom prst="rect">
            <a:avLst/>
          </a:prstGeom>
        </p:spPr>
      </p:pic>
    </p:spTree>
    <p:extLst>
      <p:ext uri="{BB962C8B-B14F-4D97-AF65-F5344CB8AC3E}">
        <p14:creationId xmlns:p14="http://schemas.microsoft.com/office/powerpoint/2010/main" val="10030279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395</Words>
  <Application>Microsoft Office PowerPoint</Application>
  <PresentationFormat>A4 210 x 297 mm</PresentationFormat>
  <Paragraphs>29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UDゴシック</vt:lpstr>
      <vt:lpstr>HGPｺﾞｼｯｸE</vt:lpstr>
      <vt:lpstr>HG丸ｺﾞｼｯｸM-PRO</vt:lpstr>
      <vt:lpstr>Arial</vt:lpstr>
      <vt:lpstr>Calibri</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手柴　友隆</cp:lastModifiedBy>
  <cp:revision>83</cp:revision>
  <cp:lastPrinted>2024-01-05T08:34:17Z</cp:lastPrinted>
  <dcterms:created xsi:type="dcterms:W3CDTF">2016-04-26T02:26:38Z</dcterms:created>
  <dcterms:modified xsi:type="dcterms:W3CDTF">2024-01-05T09:09:25Z</dcterms:modified>
</cp:coreProperties>
</file>