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4"/>
    <p:sldMasterId id="2147483660" r:id="rId5"/>
  </p:sldMasterIdLst>
  <p:notesMasterIdLst>
    <p:notesMasterId r:id="rId7"/>
  </p:notesMasterIdLst>
  <p:handoutMasterIdLst>
    <p:handoutMasterId r:id="rId8"/>
  </p:handoutMasterIdLst>
  <p:sldIdLst>
    <p:sldId id="267" r:id="rId6"/>
  </p:sldIdLst>
  <p:sldSz cx="10440988" cy="7561263"/>
  <p:notesSz cx="6797675" cy="9926638"/>
  <p:defaultTextStyle>
    <a:defPPr>
      <a:defRPr lang="ja-JP"/>
    </a:defPPr>
    <a:lvl1pPr marL="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28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F364"/>
    <a:srgbClr val="B9F896"/>
    <a:srgbClr val="96DC9E"/>
    <a:srgbClr val="5A7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434" autoAdjust="0"/>
  </p:normalViewPr>
  <p:slideViewPr>
    <p:cSldViewPr>
      <p:cViewPr varScale="1">
        <p:scale>
          <a:sx n="68" d="100"/>
          <a:sy n="68" d="100"/>
        </p:scale>
        <p:origin x="1110" y="60"/>
      </p:cViewPr>
      <p:guideLst>
        <p:guide orient="horz" pos="2381"/>
        <p:guide pos="3289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1932" y="72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多 孝" userId="9c90412b28eee94b" providerId="LiveId" clId="{48169DD8-DEF3-3B45-B7AE-120A2227A939}"/>
    <pc:docChg chg="undo custSel modSld">
      <pc:chgData name="大多 孝" userId="9c90412b28eee94b" providerId="LiveId" clId="{48169DD8-DEF3-3B45-B7AE-120A2227A939}" dt="2023-12-16T00:33:37.803" v="268" actId="20577"/>
      <pc:docMkLst>
        <pc:docMk/>
      </pc:docMkLst>
      <pc:sldChg chg="modSp">
        <pc:chgData name="大多 孝" userId="9c90412b28eee94b" providerId="LiveId" clId="{48169DD8-DEF3-3B45-B7AE-120A2227A939}" dt="2023-12-16T00:33:37.803" v="268" actId="20577"/>
        <pc:sldMkLst>
          <pc:docMk/>
          <pc:sldMk cId="2119947606" sldId="267"/>
        </pc:sldMkLst>
        <pc:spChg chg="mod">
          <ac:chgData name="大多 孝" userId="9c90412b28eee94b" providerId="LiveId" clId="{48169DD8-DEF3-3B45-B7AE-120A2227A939}" dt="2023-12-16T00:22:44.916" v="130" actId="1076"/>
          <ac:spMkLst>
            <pc:docMk/>
            <pc:sldMk cId="2119947606" sldId="267"/>
            <ac:spMk id="2" creationId="{83ABBEF9-FD1F-3082-9B66-0D08BE53A8EA}"/>
          </ac:spMkLst>
        </pc:spChg>
        <pc:spChg chg="mod">
          <ac:chgData name="大多 孝" userId="9c90412b28eee94b" providerId="LiveId" clId="{48169DD8-DEF3-3B45-B7AE-120A2227A939}" dt="2023-12-16T00:33:37.803" v="268" actId="20577"/>
          <ac:spMkLst>
            <pc:docMk/>
            <pc:sldMk cId="2119947606" sldId="267"/>
            <ac:spMk id="8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064" cy="498025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988" y="0"/>
            <a:ext cx="2945064" cy="498025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r">
              <a:defRPr sz="1200"/>
            </a:lvl1pPr>
          </a:lstStyle>
          <a:p>
            <a:fld id="{5286D97F-F2D2-45DB-AE3E-59E516C4B776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988" y="9428613"/>
            <a:ext cx="2945064" cy="498025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r">
              <a:defRPr sz="1200"/>
            </a:lvl1pPr>
          </a:lstStyle>
          <a:p>
            <a:fld id="{6E1A17B6-0809-4FE9-BE20-860E51B357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943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2052" tIns="46026" rIns="92052" bIns="4602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2052" tIns="46026" rIns="92052" bIns="46026" rtlCol="0"/>
          <a:lstStyle>
            <a:lvl1pPr algn="r">
              <a:defRPr sz="1200"/>
            </a:lvl1pPr>
          </a:lstStyle>
          <a:p>
            <a:fld id="{9ACAEA70-D54E-42DB-99BE-499868C9A7B5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828675" y="744538"/>
            <a:ext cx="51419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52" tIns="46026" rIns="92052" bIns="4602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2052" tIns="46026" rIns="92052" bIns="4602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2052" tIns="46026" rIns="92052" bIns="4602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2052" tIns="46026" rIns="92052" bIns="46026" rtlCol="0" anchor="b"/>
          <a:lstStyle>
            <a:lvl1pPr algn="r">
              <a:defRPr sz="1200"/>
            </a:lvl1pPr>
          </a:lstStyle>
          <a:p>
            <a:fld id="{39D0CAB6-7405-42F5-8265-46CD154B5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1865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28675" y="744538"/>
            <a:ext cx="5141913" cy="37226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0CAB6-7405-42F5-8265-46CD154B5479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619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74" y="-35793"/>
            <a:ext cx="10435215" cy="638763"/>
          </a:xfrm>
          <a:solidFill>
            <a:srgbClr val="B9F896"/>
          </a:solidFill>
        </p:spPr>
        <p:txBody>
          <a:bodyPr>
            <a:normAutofit/>
          </a:bodyPr>
          <a:lstStyle>
            <a:lvl1pPr>
              <a:defRPr sz="2000" b="0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934" y="1398867"/>
            <a:ext cx="10081120" cy="516049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C74B-24D3-4216-87EC-A663B630DAC7}" type="datetime1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824824" y="248468"/>
            <a:ext cx="2436231" cy="402567"/>
          </a:xfrm>
        </p:spPr>
        <p:txBody>
          <a:bodyPr/>
          <a:lstStyle>
            <a:lvl1pPr>
              <a:defRPr sz="24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298ADCCA-84D9-4069-9BB0-304B6713472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44849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029A5-E56F-444B-8269-7B7A8F485D05}" type="datetime1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31A7-6AE9-4EF7-8B4B-867FEFB7037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タイトル プレースホルダー 1"/>
          <p:cNvSpPr txBox="1">
            <a:spLocks/>
          </p:cNvSpPr>
          <p:nvPr userDrawn="1"/>
        </p:nvSpPr>
        <p:spPr>
          <a:xfrm>
            <a:off x="0" y="-1381"/>
            <a:ext cx="10440988" cy="829684"/>
          </a:xfrm>
          <a:prstGeom prst="rect">
            <a:avLst/>
          </a:prstGeom>
          <a:solidFill>
            <a:srgbClr val="B9F896"/>
          </a:solidFill>
        </p:spPr>
        <p:txBody>
          <a:bodyPr vert="horz" lIns="102870" tIns="51435" rIns="102870" bIns="51435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/>
              <a:t>マスター タイトルの書式設定</a:t>
            </a:r>
          </a:p>
        </p:txBody>
      </p:sp>
      <p:grpSp>
        <p:nvGrpSpPr>
          <p:cNvPr id="8" name="グループ化 7"/>
          <p:cNvGrpSpPr/>
          <p:nvPr userDrawn="1"/>
        </p:nvGrpSpPr>
        <p:grpSpPr>
          <a:xfrm>
            <a:off x="1070" y="582820"/>
            <a:ext cx="10620024" cy="212922"/>
            <a:chOff x="386836" y="3621847"/>
            <a:chExt cx="9619932" cy="158784"/>
          </a:xfrm>
        </p:grpSpPr>
        <p:sp>
          <p:nvSpPr>
            <p:cNvPr id="9" name="正方形/長方形 8"/>
            <p:cNvSpPr/>
            <p:nvPr userDrawn="1"/>
          </p:nvSpPr>
          <p:spPr>
            <a:xfrm>
              <a:off x="386836" y="3621847"/>
              <a:ext cx="9619932" cy="79392"/>
            </a:xfrm>
            <a:prstGeom prst="rect">
              <a:avLst/>
            </a:prstGeom>
            <a:gradFill flip="none" rotWithShape="1">
              <a:gsLst>
                <a:gs pos="50000">
                  <a:srgbClr val="00B050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2870" tIns="51435" rIns="102870" bIns="51435" spcCol="0" rtlCol="0" anchor="ctr"/>
            <a:lstStyle/>
            <a:p>
              <a:pPr algn="ctr"/>
              <a:endParaRPr kumimoji="1" lang="ja-JP" altLang="en-US" sz="2000"/>
            </a:p>
          </p:txBody>
        </p:sp>
        <p:sp>
          <p:nvSpPr>
            <p:cNvPr id="10" name="正方形/長方形 9"/>
            <p:cNvSpPr/>
            <p:nvPr userDrawn="1"/>
          </p:nvSpPr>
          <p:spPr>
            <a:xfrm>
              <a:off x="386836" y="3701239"/>
              <a:ext cx="9619932" cy="79392"/>
            </a:xfrm>
            <a:prstGeom prst="rect">
              <a:avLst/>
            </a:prstGeom>
            <a:gradFill flip="none" rotWithShape="1">
              <a:gsLst>
                <a:gs pos="50000">
                  <a:srgbClr val="03F364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2870" tIns="51435" rIns="102870" bIns="51435" spcCol="0" rtlCol="0" anchor="ctr"/>
            <a:lstStyle/>
            <a:p>
              <a:pPr algn="ctr"/>
              <a:endParaRPr kumimoji="1" lang="ja-JP" altLang="en-US" sz="2000"/>
            </a:p>
          </p:txBody>
        </p:sp>
      </p:grpSp>
    </p:spTree>
    <p:extLst>
      <p:ext uri="{BB962C8B-B14F-4D97-AF65-F5344CB8AC3E}">
        <p14:creationId xmlns:p14="http://schemas.microsoft.com/office/powerpoint/2010/main" val="1386532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83074" y="2348895"/>
            <a:ext cx="8874840" cy="1620771"/>
          </a:xfr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66148" y="4284718"/>
            <a:ext cx="7308692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086BB-0FC0-48F1-AC48-B402BBF9F88F}" type="datetime1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DCCA-84D9-4069-9BB0-304B6713472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grpSp>
        <p:nvGrpSpPr>
          <p:cNvPr id="9" name="グループ化 8"/>
          <p:cNvGrpSpPr/>
          <p:nvPr userDrawn="1"/>
        </p:nvGrpSpPr>
        <p:grpSpPr>
          <a:xfrm>
            <a:off x="386836" y="4356695"/>
            <a:ext cx="9619932" cy="158784"/>
            <a:chOff x="386836" y="3621847"/>
            <a:chExt cx="9619932" cy="158784"/>
          </a:xfrm>
        </p:grpSpPr>
        <p:sp>
          <p:nvSpPr>
            <p:cNvPr id="7" name="正方形/長方形 6"/>
            <p:cNvSpPr/>
            <p:nvPr userDrawn="1"/>
          </p:nvSpPr>
          <p:spPr>
            <a:xfrm>
              <a:off x="386836" y="3621847"/>
              <a:ext cx="9619932" cy="79392"/>
            </a:xfrm>
            <a:prstGeom prst="rect">
              <a:avLst/>
            </a:prstGeom>
            <a:gradFill flip="none" rotWithShape="1">
              <a:gsLst>
                <a:gs pos="50000">
                  <a:srgbClr val="00B050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2870" tIns="51435" rIns="102870" bIns="51435" spcCol="0" rtlCol="0" anchor="ctr"/>
            <a:lstStyle/>
            <a:p>
              <a:pPr algn="ctr"/>
              <a:endParaRPr kumimoji="1" lang="ja-JP" altLang="en-US" sz="2000"/>
            </a:p>
          </p:txBody>
        </p:sp>
        <p:sp>
          <p:nvSpPr>
            <p:cNvPr id="8" name="正方形/長方形 7"/>
            <p:cNvSpPr/>
            <p:nvPr userDrawn="1"/>
          </p:nvSpPr>
          <p:spPr>
            <a:xfrm>
              <a:off x="386836" y="3701239"/>
              <a:ext cx="9619932" cy="79392"/>
            </a:xfrm>
            <a:prstGeom prst="rect">
              <a:avLst/>
            </a:prstGeom>
            <a:gradFill flip="none" rotWithShape="1">
              <a:gsLst>
                <a:gs pos="50000">
                  <a:srgbClr val="03F364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2870" tIns="51435" rIns="102870" bIns="51435" spcCol="0" rtlCol="0" anchor="ctr"/>
            <a:lstStyle/>
            <a:p>
              <a:pPr algn="ctr"/>
              <a:endParaRPr kumimoji="1" lang="ja-JP" altLang="en-US" sz="2000"/>
            </a:p>
          </p:txBody>
        </p:sp>
      </p:grpSp>
    </p:spTree>
    <p:extLst>
      <p:ext uri="{BB962C8B-B14F-4D97-AF65-F5344CB8AC3E}">
        <p14:creationId xmlns:p14="http://schemas.microsoft.com/office/powerpoint/2010/main" val="394117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0" y="-35793"/>
            <a:ext cx="10440988" cy="853937"/>
          </a:xfrm>
          <a:prstGeom prst="rect">
            <a:avLst/>
          </a:prstGeom>
          <a:noFill/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2051" y="1764295"/>
            <a:ext cx="9396889" cy="4990084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22050" y="7008173"/>
            <a:ext cx="2436231" cy="402567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1C40C-5862-45A8-AEB5-F092D1FB299D}" type="datetime1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567338" y="7008173"/>
            <a:ext cx="3306313" cy="402567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968840" y="209714"/>
            <a:ext cx="2436231" cy="402567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24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ADCCA-84D9-4069-9BB0-304B6713472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正方形/長方形 11"/>
          <p:cNvSpPr/>
          <p:nvPr userDrawn="1"/>
        </p:nvSpPr>
        <p:spPr>
          <a:xfrm>
            <a:off x="1070" y="612279"/>
            <a:ext cx="10620024" cy="109573"/>
          </a:xfrm>
          <a:prstGeom prst="rect">
            <a:avLst/>
          </a:prstGeom>
          <a:gradFill flip="none" rotWithShape="1">
            <a:gsLst>
              <a:gs pos="50000">
                <a:srgbClr val="03F3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spcCol="0" rtlCol="0" anchor="ctr"/>
          <a:lstStyle/>
          <a:p>
            <a:pPr algn="ctr"/>
            <a:endParaRPr kumimoji="1" lang="ja-JP" altLang="en-US" sz="2000"/>
          </a:p>
        </p:txBody>
      </p:sp>
    </p:spTree>
    <p:extLst>
      <p:ext uri="{BB962C8B-B14F-4D97-AF65-F5344CB8AC3E}">
        <p14:creationId xmlns:p14="http://schemas.microsoft.com/office/powerpoint/2010/main" val="3981892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 ftr="0" dt="0"/>
  <p:txStyles>
    <p:titleStyle>
      <a:lvl1pPr algn="l" defTabSz="1028700" rtl="0" eaLnBrk="1" latinLnBrk="0" hangingPunct="1">
        <a:spcBef>
          <a:spcPct val="0"/>
        </a:spcBef>
        <a:buNone/>
        <a:defRPr kumimoji="1" sz="2000" b="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10287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0" algn="l" defTabSz="10287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indent="0" algn="l" defTabSz="10287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indent="0" algn="l" defTabSz="10287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0" algn="l" defTabSz="10287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22289" y="303215"/>
            <a:ext cx="9396412" cy="12604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2289" y="1763713"/>
            <a:ext cx="9396412" cy="4991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22288" y="7008815"/>
            <a:ext cx="24352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4E27E-6D7E-4986-90F5-383B460D8987}" type="datetime1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567113" y="7008815"/>
            <a:ext cx="3306762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483475" y="7008815"/>
            <a:ext cx="24352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631A7-6AE9-4EF7-8B4B-867FEFB703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0938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2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3ABBEF9-FD1F-3082-9B66-0D08BE53A8EA}"/>
              </a:ext>
            </a:extLst>
          </p:cNvPr>
          <p:cNvSpPr/>
          <p:nvPr/>
        </p:nvSpPr>
        <p:spPr>
          <a:xfrm>
            <a:off x="587268" y="2139750"/>
            <a:ext cx="9379129" cy="214493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-3951" y="71826"/>
            <a:ext cx="10440988" cy="628062"/>
          </a:xfrm>
          <a:noFill/>
        </p:spPr>
        <p:txBody>
          <a:bodyPr>
            <a:noAutofit/>
          </a:bodyPr>
          <a:lstStyle/>
          <a:p>
            <a:pPr>
              <a:lnSpc>
                <a:spcPts val="2200"/>
              </a:lnSpc>
            </a:pPr>
            <a:r>
              <a:rPr lang="ja-JP" altLang="en-US" b="1" dirty="0">
                <a:ea typeface="Meiryo UI" panose="020B0604030504040204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en-US" dirty="0">
                <a:ea typeface="Meiryo UI" panose="020B0604030504040204" pitchFamily="50" charset="-128"/>
                <a:cs typeface="Times New Roman" panose="02020603050405020304" pitchFamily="18" charset="0"/>
              </a:rPr>
              <a:t>４．私生活の平穏の侵害について</a:t>
            </a:r>
            <a:r>
              <a:rPr lang="ja-JP" altLang="en-US" dirty="0"/>
              <a:t>（案）</a:t>
            </a:r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474591" y="792354"/>
            <a:ext cx="9491807" cy="1955377"/>
          </a:xfrm>
          <a:prstGeom prst="rect">
            <a:avLst/>
          </a:prstGeom>
          <a:ln>
            <a:noFill/>
          </a:ln>
        </p:spPr>
        <p:txBody>
          <a:bodyPr vert="horz" lIns="102870" tIns="51435" rIns="104400" bIns="51435" rtlCol="0">
            <a:noAutofit/>
          </a:bodyPr>
          <a:lstStyle>
            <a:lvl1pPr marL="0" indent="0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0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8700" indent="0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3050" indent="0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0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289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432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576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719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2000"/>
              </a:lnSpc>
              <a:spcBef>
                <a:spcPts val="0"/>
              </a:spcBef>
            </a:pPr>
            <a:r>
              <a:rPr lang="ja-JP" altLang="en-US" sz="1600" u="sng" kern="100" dirty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論点 　名誉毀損や名誉感情の侵害、プライバシーの侵害を認めることができない場合について</a:t>
            </a:r>
            <a:r>
              <a:rPr lang="ja-JP" altLang="en-US" kern="100" dirty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endParaRPr lang="en-US" altLang="ja-JP" kern="100" dirty="0">
              <a:effectLst/>
              <a:latin typeface="游明朝" panose="02020400000000000000" pitchFamily="18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</a:pPr>
            <a:r>
              <a:rPr lang="ja-JP" altLang="en-US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不当な差別的言動に該当する可能性があるものの、名誉毀損や名誉感情の侵害、プライバシーの侵害を認めることができない場合、どのように対応すべきか？</a:t>
            </a:r>
            <a:endParaRPr lang="en-US" altLang="ja-JP" kern="100" dirty="0">
              <a:latin typeface="游明朝" panose="02020400000000000000" pitchFamily="18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</a:pPr>
            <a:r>
              <a:rPr lang="ja-JP" altLang="en-US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投稿例）</a:t>
            </a:r>
            <a:r>
              <a:rPr lang="ja-JP" altLang="en-US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「●●人〇〇 </a:t>
            </a:r>
            <a:r>
              <a:rPr lang="ja-JP" altLang="en-US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（人名）に</a:t>
            </a:r>
            <a:r>
              <a:rPr lang="ja-JP" altLang="en-US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暴力をふるって</a:t>
            </a:r>
            <a:r>
              <a:rPr lang="ja-JP" altLang="en-US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やる」</a:t>
            </a:r>
            <a:r>
              <a:rPr lang="ja-JP" altLang="en-US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「同性愛者〇〇（人名）の殺害ニュースが出ない</a:t>
            </a:r>
            <a:r>
              <a:rPr lang="ja-JP" altLang="en-US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よう</a:t>
            </a:r>
            <a:r>
              <a:rPr lang="ja-JP" altLang="en-US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</a:t>
            </a:r>
            <a:endParaRPr lang="en-US" altLang="ja-JP" kern="100" dirty="0" smtClean="0">
              <a:latin typeface="游明朝" panose="02020400000000000000" pitchFamily="18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</a:pPr>
            <a:r>
              <a:rPr lang="ja-JP" altLang="en-US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用心</a:t>
            </a:r>
            <a:r>
              <a:rPr lang="ja-JP" altLang="en-US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しろ」　</a:t>
            </a:r>
            <a:r>
              <a:rPr lang="ja-JP" altLang="en-US" sz="1200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参考</a:t>
            </a:r>
            <a:r>
              <a:rPr lang="ja-JP" altLang="en-US" sz="12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：東京地判平成</a:t>
            </a:r>
            <a:r>
              <a:rPr lang="en-US" altLang="ja-JP" sz="12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29</a:t>
            </a:r>
            <a:r>
              <a:rPr lang="ja-JP" altLang="en-US" sz="12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年８月</a:t>
            </a:r>
            <a:r>
              <a:rPr lang="en-US" altLang="ja-JP" sz="12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24</a:t>
            </a:r>
            <a:r>
              <a:rPr lang="ja-JP" altLang="en-US" sz="12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日</a:t>
            </a:r>
            <a:r>
              <a:rPr lang="en-US" altLang="ja-JP" sz="12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Westlaw2017WLJPCA08248009</a:t>
            </a:r>
            <a:endParaRPr lang="en-US" altLang="ja-JP" sz="1200" kern="100" dirty="0" smtClean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Bef>
                <a:spcPts val="600"/>
              </a:spcBef>
            </a:pPr>
            <a:r>
              <a:rPr lang="ja-JP" altLang="en-US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論点整理（案）</a:t>
            </a:r>
            <a:r>
              <a:rPr lang="en-US" altLang="ja-JP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】</a:t>
            </a:r>
          </a:p>
          <a:p>
            <a:pPr algn="just">
              <a:lnSpc>
                <a:spcPts val="2000"/>
              </a:lnSpc>
              <a:spcBef>
                <a:spcPts val="0"/>
              </a:spcBef>
            </a:pPr>
            <a:r>
              <a:rPr lang="ja-JP" altLang="en-US" sz="1400" kern="10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（</a:t>
            </a:r>
            <a:r>
              <a:rPr lang="ja-JP" altLang="en-US" sz="140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１）</a:t>
            </a:r>
            <a:r>
              <a:rPr lang="ja-JP" altLang="en-US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害悪の告知</a:t>
            </a:r>
            <a:endParaRPr lang="en-US" altLang="ja-JP" sz="1400" kern="1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</a:pPr>
            <a:r>
              <a:rPr lang="ja-JP" altLang="en-US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　　　</a:t>
            </a:r>
            <a:r>
              <a:rPr lang="ja-JP" altLang="en-US" sz="14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共通</a:t>
            </a:r>
            <a:r>
              <a:rPr lang="ja-JP" altLang="en-US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の属性を理由として特定の個人の生命・身体等に危害を加える旨の害悪の告知であって、</a:t>
            </a:r>
            <a:r>
              <a:rPr lang="ja-JP" altLang="en-US" sz="140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名誉毀損や名誉</a:t>
            </a:r>
            <a:r>
              <a:rPr lang="ja-JP" altLang="en-US" sz="1400" kern="10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感情</a:t>
            </a:r>
            <a:endParaRPr lang="en-US" altLang="ja-JP" sz="1400" kern="100" dirty="0" smtClean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</a:pPr>
            <a:r>
              <a:rPr lang="ja-JP" altLang="en-US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en-US" sz="1400" kern="10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の侵害</a:t>
            </a:r>
            <a:r>
              <a:rPr lang="ja-JP" altLang="en-US" sz="140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を認めることができない場合、</a:t>
            </a:r>
            <a:r>
              <a:rPr lang="ja-JP" altLang="en-US" sz="1400" u="sng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少なくとも一般の通常人を基準として、生命・身体等が侵害されるおそれがある</a:t>
            </a:r>
            <a:r>
              <a:rPr lang="ja-JP" altLang="en-US" sz="1400" u="sng" kern="10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と</a:t>
            </a:r>
            <a:endParaRPr lang="en-US" altLang="ja-JP" sz="1400" u="sng" kern="100" dirty="0" smtClean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</a:pPr>
            <a:r>
              <a:rPr lang="ja-JP" altLang="en-US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en-US" sz="1400" u="sng" kern="10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感じることが</a:t>
            </a:r>
            <a:r>
              <a:rPr lang="ja-JP" altLang="en-US" sz="1400" u="sng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合理的であると判断できるものについては、私生活の平穏の侵害にあたると考えてよいか</a:t>
            </a:r>
            <a:r>
              <a:rPr lang="ja-JP" altLang="en-US" sz="1400" u="sng" kern="100" baseline="300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１</a:t>
            </a:r>
            <a:r>
              <a:rPr lang="ja-JP" altLang="en-US" sz="140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。</a:t>
            </a:r>
          </a:p>
          <a:p>
            <a:pPr algn="just">
              <a:lnSpc>
                <a:spcPts val="2000"/>
              </a:lnSpc>
              <a:spcBef>
                <a:spcPts val="0"/>
              </a:spcBef>
            </a:pPr>
            <a:r>
              <a:rPr lang="ja-JP" altLang="en-US" sz="1400" kern="10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（</a:t>
            </a:r>
            <a:r>
              <a:rPr lang="ja-JP" altLang="en-US" sz="140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２）特定の個人等に対するヘイトスピーチや、特定の個人が共通の属性を有することを摘示</a:t>
            </a:r>
            <a:r>
              <a:rPr lang="ja-JP" altLang="en-US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する情報</a:t>
            </a:r>
            <a:endParaRPr lang="en-US" altLang="ja-JP" sz="1400" kern="1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</a:pPr>
            <a:r>
              <a:rPr lang="ja-JP" altLang="en-US" sz="120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140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 　　　　</a:t>
            </a:r>
            <a:r>
              <a:rPr lang="ja-JP" altLang="en-US" sz="1400" u="sng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特定の個人等に対するヘイトスピーチや、特定の個人を同和地区出身者であるなどと</a:t>
            </a:r>
            <a:r>
              <a:rPr lang="ja-JP" altLang="en-US" sz="1400" u="sng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と摘示する情報は、私生活</a:t>
            </a:r>
            <a:r>
              <a:rPr lang="ja-JP" altLang="en-US" sz="1400" u="sng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の</a:t>
            </a:r>
            <a:endParaRPr lang="en-US" altLang="ja-JP" sz="1400" u="sng" kern="1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</a:pPr>
            <a:r>
              <a:rPr lang="ja-JP" altLang="en-US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en-US" sz="1400" u="sng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平穏も侵害</a:t>
            </a:r>
            <a:r>
              <a:rPr lang="ja-JP" altLang="en-US" sz="1400" u="sng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すると考えてよいか</a:t>
            </a:r>
            <a:r>
              <a:rPr lang="ja-JP" altLang="en-US" sz="1400" u="sng" kern="100" baseline="30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２</a:t>
            </a:r>
            <a:r>
              <a:rPr lang="ja-JP" altLang="en-US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1400" kern="1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900"/>
              </a:lnSpc>
              <a:spcBef>
                <a:spcPts val="0"/>
              </a:spcBef>
            </a:pP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cxnSp>
        <p:nvCxnSpPr>
          <p:cNvPr id="14" name="直線コネクタ 13"/>
          <p:cNvCxnSpPr/>
          <p:nvPr/>
        </p:nvCxnSpPr>
        <p:spPr>
          <a:xfrm>
            <a:off x="0" y="671560"/>
            <a:ext cx="10440988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フローチャート: 代替処理 10">
            <a:extLst>
              <a:ext uri="{FF2B5EF4-FFF2-40B4-BE49-F238E27FC236}">
                <a16:creationId xmlns:a16="http://schemas.microsoft.com/office/drawing/2014/main" id="{CAD69137-3EED-4D0E-A30C-BFF88D2EBA69}"/>
              </a:ext>
            </a:extLst>
          </p:cNvPr>
          <p:cNvSpPr/>
          <p:nvPr/>
        </p:nvSpPr>
        <p:spPr>
          <a:xfrm>
            <a:off x="8943262" y="89724"/>
            <a:ext cx="1047981" cy="489872"/>
          </a:xfrm>
          <a:prstGeom prst="flowChartAlternateProcess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ot="0" spcFirstLastPara="0" vert="horz" wrap="square" lIns="91440" tIns="0" rIns="9144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600" kern="100" dirty="0">
                <a:effectLst/>
                <a:latin typeface="ＭＳ 明朝" panose="02020609040205080304" pitchFamily="17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資料</a:t>
            </a:r>
            <a:r>
              <a:rPr lang="ja-JP" altLang="en-US" sz="1600" kern="100" dirty="0">
                <a:effectLst/>
                <a:latin typeface="ＭＳ 明朝" panose="02020609040205080304" pitchFamily="17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７</a:t>
            </a:r>
            <a:r>
              <a:rPr lang="en-US" sz="1600" kern="100" dirty="0">
                <a:effectLst/>
                <a:latin typeface="UD デジタル 教科書体 NP-B" panose="02020700000000000000" pitchFamily="18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600" kern="1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947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3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ﾒｲﾘｵ（設定）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AB26C2E8B3825408EC520AC34B23417" ma:contentTypeVersion="1" ma:contentTypeDescription="新しいドキュメントを作成します。" ma:contentTypeScope="" ma:versionID="5215c2d8c27c37ca9524c54d6e43f4ac">
  <xsd:schema xmlns:xsd="http://www.w3.org/2001/XMLSchema" xmlns:xs="http://www.w3.org/2001/XMLSchema" xmlns:p="http://schemas.microsoft.com/office/2006/metadata/properties" xmlns:ns2="39b166c3-51d7-4b91-a2af-082d282e4f9a" targetNamespace="http://schemas.microsoft.com/office/2006/metadata/properties" ma:root="true" ma:fieldsID="e969a3be49f46baab09c74ee0f7cbd37" ns2:_="">
    <xsd:import namespace="39b166c3-51d7-4b91-a2af-082d282e4f9a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b166c3-51d7-4b91-a2af-082d282e4f9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9AB827C-9D66-4413-AD80-C2D205074BE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16403B2-46E9-4AF3-B4EF-429F9C6D2990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39b166c3-51d7-4b91-a2af-082d282e4f9a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1FCA63F-2BA1-4722-A761-9D5CCFA86F80}">
  <ds:schemaRefs>
    <ds:schemaRef ds:uri="http://schemas.microsoft.com/office/2006/documentManagement/types"/>
    <ds:schemaRef ds:uri="http://www.w3.org/XML/1998/namespace"/>
    <ds:schemaRef ds:uri="http://purl.org/dc/dcmitype/"/>
    <ds:schemaRef ds:uri="39b166c3-51d7-4b91-a2af-082d282e4f9a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5643</TotalTime>
  <Words>323</Words>
  <Application>Microsoft Office PowerPoint</Application>
  <PresentationFormat>ユーザー設定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Meiryo UI</vt:lpstr>
      <vt:lpstr>ＭＳ Ｐゴシック</vt:lpstr>
      <vt:lpstr>ＭＳ 明朝</vt:lpstr>
      <vt:lpstr>UD デジタル 教科書体 NP-B</vt:lpstr>
      <vt:lpstr>メイリオ</vt:lpstr>
      <vt:lpstr>游ゴシック</vt:lpstr>
      <vt:lpstr>游明朝</vt:lpstr>
      <vt:lpstr>Arial</vt:lpstr>
      <vt:lpstr>Calibri</vt:lpstr>
      <vt:lpstr>Times New Roman</vt:lpstr>
      <vt:lpstr>Office ​​テーマ</vt:lpstr>
      <vt:lpstr>デザインの設定</vt:lpstr>
      <vt:lpstr>　　　４．私生活の平穏の侵害について（案）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井上　慎一</dc:creator>
  <cp:lastModifiedBy>大多　孝</cp:lastModifiedBy>
  <cp:revision>3798</cp:revision>
  <cp:lastPrinted>2023-12-19T07:20:38Z</cp:lastPrinted>
  <dcterms:created xsi:type="dcterms:W3CDTF">2014-01-23T06:20:14Z</dcterms:created>
  <dcterms:modified xsi:type="dcterms:W3CDTF">2023-12-19T09:21:54Z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0x0101004AB26C2E8B3825408EC520AC34B23417</vt:lpwstr>
  </property>
</Properties>
</file>