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 id="2147483660" r:id="rId5"/>
  </p:sldMasterIdLst>
  <p:notesMasterIdLst>
    <p:notesMasterId r:id="rId7"/>
  </p:notesMasterIdLst>
  <p:handoutMasterIdLst>
    <p:handoutMasterId r:id="rId8"/>
  </p:handoutMasterIdLst>
  <p:sldIdLst>
    <p:sldId id="267" r:id="rId6"/>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434" autoAdjust="0"/>
  </p:normalViewPr>
  <p:slideViewPr>
    <p:cSldViewPr>
      <p:cViewPr varScale="1">
        <p:scale>
          <a:sx n="68" d="100"/>
          <a:sy n="68" d="100"/>
        </p:scale>
        <p:origin x="1110" y="60"/>
      </p:cViewPr>
      <p:guideLst>
        <p:guide orient="horz" pos="2381"/>
        <p:guide pos="3289"/>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多 孝" userId="9c90412b28eee94b" providerId="LiveId" clId="{26F903C7-5886-714F-90A9-85871989B96A}"/>
    <pc:docChg chg="modSld">
      <pc:chgData name="大多 孝" userId="9c90412b28eee94b" providerId="LiveId" clId="{26F903C7-5886-714F-90A9-85871989B96A}" dt="2023-12-16T00:44:44.161" v="146" actId="20577"/>
      <pc:docMkLst>
        <pc:docMk/>
      </pc:docMkLst>
      <pc:sldChg chg="modSp">
        <pc:chgData name="大多 孝" userId="9c90412b28eee94b" providerId="LiveId" clId="{26F903C7-5886-714F-90A9-85871989B96A}" dt="2023-12-16T00:44:44.161" v="146" actId="20577"/>
        <pc:sldMkLst>
          <pc:docMk/>
          <pc:sldMk cId="2119947606" sldId="267"/>
        </pc:sldMkLst>
        <pc:spChg chg="mod">
          <ac:chgData name="大多 孝" userId="9c90412b28eee94b" providerId="LiveId" clId="{26F903C7-5886-714F-90A9-85871989B96A}" dt="2023-12-16T00:41:03.857" v="115" actId="20577"/>
          <ac:spMkLst>
            <pc:docMk/>
            <pc:sldMk cId="2119947606" sldId="267"/>
            <ac:spMk id="8" creationId="{00000000-0000-0000-0000-000000000000}"/>
          </ac:spMkLst>
        </pc:spChg>
        <pc:spChg chg="mod">
          <ac:chgData name="大多 孝" userId="9c90412b28eee94b" providerId="LiveId" clId="{26F903C7-5886-714F-90A9-85871989B96A}" dt="2023-12-16T00:44:44.161" v="146" actId="20577"/>
          <ac:spMkLst>
            <pc:docMk/>
            <pc:sldMk cId="2119947606" sldId="267"/>
            <ac:spMk id="9" creationId="{CF00D8E3-5756-4B2F-98D3-171161D9E20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2023/12/19</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2023/12/19</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183961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2023/12/19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2023/12/19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2023/12/19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2023/12/19</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2023/12/19</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01F3211-2494-41DB-A2E5-F29A2A7A4148}"/>
              </a:ext>
            </a:extLst>
          </p:cNvPr>
          <p:cNvSpPr/>
          <p:nvPr/>
        </p:nvSpPr>
        <p:spPr>
          <a:xfrm>
            <a:off x="559326" y="4857036"/>
            <a:ext cx="9379129" cy="2423851"/>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83ABBEF9-FD1F-3082-9B66-0D08BE53A8EA}"/>
              </a:ext>
            </a:extLst>
          </p:cNvPr>
          <p:cNvSpPr/>
          <p:nvPr/>
        </p:nvSpPr>
        <p:spPr>
          <a:xfrm>
            <a:off x="587268" y="1648527"/>
            <a:ext cx="9379129" cy="2322233"/>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a:xfrm>
            <a:off x="-3951" y="71826"/>
            <a:ext cx="10440988" cy="628062"/>
          </a:xfrm>
          <a:noFill/>
        </p:spPr>
        <p:txBody>
          <a:bodyPr>
            <a:noAutofit/>
          </a:bodyPr>
          <a:lstStyle/>
          <a:p>
            <a:pPr>
              <a:lnSpc>
                <a:spcPts val="2200"/>
              </a:lnSpc>
            </a:pPr>
            <a:r>
              <a:rPr lang="ja-JP" altLang="en-US" b="1" dirty="0">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３．プライバシーの侵害について</a:t>
            </a:r>
            <a:r>
              <a:rPr lang="ja-JP" altLang="en-US" dirty="0"/>
              <a:t>（案）</a:t>
            </a:r>
          </a:p>
        </p:txBody>
      </p:sp>
      <p:sp>
        <p:nvSpPr>
          <p:cNvPr id="8" name="コンテンツ プレースホルダー 2"/>
          <p:cNvSpPr txBox="1">
            <a:spLocks/>
          </p:cNvSpPr>
          <p:nvPr/>
        </p:nvSpPr>
        <p:spPr>
          <a:xfrm>
            <a:off x="474591" y="837011"/>
            <a:ext cx="9491807" cy="1739354"/>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sz="1600" u="sng" kern="100" dirty="0">
                <a:effectLst/>
                <a:latin typeface="游明朝" panose="02020400000000000000" pitchFamily="18" charset="-128"/>
                <a:ea typeface="Meiryo UI" panose="020B0604030504040204" pitchFamily="50" charset="-128"/>
                <a:cs typeface="Times New Roman" panose="02020603050405020304" pitchFamily="18" charset="0"/>
              </a:rPr>
              <a:t>論点１　いわゆる同和地区の識別情報の摘示について</a:t>
            </a:r>
            <a:r>
              <a:rPr lang="ja-JP" altLang="en-US"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特定の個人ではなく、特定の地区が同和地区であったとする情報の摘示をプライバシーの侵害と考えてよいか？</a:t>
            </a:r>
            <a:endParaRPr lang="en-US" altLang="ja-JP"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　</a:t>
            </a:r>
            <a:r>
              <a:rPr lang="ja-JP" altLang="en-US" kern="100" dirty="0" smtClean="0">
                <a:solidFill>
                  <a:prstClr val="black"/>
                </a:solidFill>
                <a:latin typeface="游明朝" panose="02020400000000000000" pitchFamily="18" charset="-128"/>
                <a:ea typeface="Meiryo UI" panose="020B0604030504040204" pitchFamily="50" charset="-128"/>
                <a:cs typeface="Times New Roman" panose="02020603050405020304" pitchFamily="18" charset="0"/>
              </a:rPr>
              <a:t>投稿例）</a:t>
            </a:r>
            <a:r>
              <a:rPr lang="ja-JP" altLang="en-US" kern="100" dirty="0" smtClean="0">
                <a:solidFill>
                  <a:prstClr val="black"/>
                </a:solidFill>
                <a:latin typeface="游明朝" panose="02020400000000000000" pitchFamily="18" charset="-128"/>
                <a:ea typeface="Meiryo UI" panose="020B0604030504040204" pitchFamily="50" charset="-128"/>
                <a:cs typeface="Times New Roman" panose="02020603050405020304" pitchFamily="18" charset="0"/>
              </a:rPr>
              <a:t>「△△市</a:t>
            </a:r>
            <a:r>
              <a:rPr lang="ja-JP" altLang="en-US" kern="100" dirty="0" smtClean="0">
                <a:solidFill>
                  <a:prstClr val="black"/>
                </a:solidFill>
                <a:latin typeface="游明朝" panose="02020400000000000000" pitchFamily="18" charset="-128"/>
                <a:ea typeface="Meiryo UI" panose="020B0604030504040204" pitchFamily="50" charset="-128"/>
                <a:cs typeface="Times New Roman" panose="02020603050405020304" pitchFamily="18" charset="0"/>
              </a:rPr>
              <a:t>△△地区は</a:t>
            </a:r>
            <a:r>
              <a:rPr lang="ja-JP" altLang="en-US"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同和</a:t>
            </a:r>
            <a:r>
              <a:rPr lang="ja-JP" altLang="en-US" kern="100" dirty="0" smtClean="0">
                <a:solidFill>
                  <a:prstClr val="black"/>
                </a:solidFill>
                <a:latin typeface="游明朝" panose="02020400000000000000" pitchFamily="18" charset="-128"/>
                <a:ea typeface="Meiryo UI" panose="020B0604030504040204" pitchFamily="50" charset="-128"/>
                <a:cs typeface="Times New Roman" panose="02020603050405020304" pitchFamily="18" charset="0"/>
              </a:rPr>
              <a:t>地区である」</a:t>
            </a:r>
            <a:r>
              <a:rPr lang="ja-JP" altLang="en-US"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参考：東京地判令和３年９月</a:t>
            </a:r>
            <a:r>
              <a:rPr lang="en-US" altLang="ja-JP" sz="1050"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27</a:t>
            </a:r>
            <a:r>
              <a:rPr lang="ja-JP" altLang="en-US" sz="1050"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日</a:t>
            </a:r>
            <a:r>
              <a:rPr lang="en-US" altLang="ja-JP" sz="1050" kern="100"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Westlaw2021WLJPCA09276002</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論点整理（案）</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algn="just">
              <a:lnSpc>
                <a:spcPts val="2000"/>
              </a:lnSpc>
              <a:spcBef>
                <a:spcPts val="0"/>
              </a:spcBef>
            </a:pPr>
            <a:r>
              <a:rPr lang="ja-JP" altLang="en-US" sz="14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１）特定の地区が同和地区であったとする情報の摘示</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特定の個人に関する情報ではないものの、当該個人の住所等と対照することにより、同和地区の居住者や出身者</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で</a:t>
            </a:r>
            <a:endParaRPr lang="en-US" altLang="ja-JP"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あるか否</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かを容易に特定することができることから、</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特定の地区が同和地区であったとする情報の摘示を</a:t>
            </a:r>
            <a:r>
              <a:rPr lang="ja-JP" altLang="en-US" sz="14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プライバシー</a:t>
            </a:r>
            <a:endParaRPr lang="en-US" altLang="ja-JP" sz="14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侵害に</a:t>
            </a:r>
            <a:r>
              <a:rPr lang="ja-JP" altLang="en-US" sz="14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あたると</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考えてよいか</a:t>
            </a:r>
            <a:r>
              <a:rPr lang="ja-JP" altLang="en-US" sz="1400" u="sng" kern="100" baseline="30000" dirty="0">
                <a:latin typeface="ＭＳ Ｐゴシック" panose="020B0600070205080204" pitchFamily="50" charset="-128"/>
                <a:ea typeface="ＭＳ Ｐゴシック" panose="020B0600070205080204" pitchFamily="50" charset="-128"/>
                <a:cs typeface="Times New Roman" panose="02020603050405020304" pitchFamily="18" charset="0"/>
              </a:rPr>
              <a:t>１</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２）学術研究等の正当な目的による公開</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学術研究等の正当な目的であっても、アクセスの容易さに鑑み、公開の態様や文脈等から、当該地区出身者等</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が</a:t>
            </a:r>
            <a:endParaRPr lang="en-US" altLang="ja-JP"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差別を受けるなど具体的</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な被害を受ける可能性が相当に低いといえる場合でない限り、</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プライバシーの侵害に</a:t>
            </a:r>
            <a:r>
              <a:rPr lang="ja-JP" altLang="en-US" sz="14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あたる</a:t>
            </a:r>
            <a:endParaRPr lang="en-US" altLang="ja-JP" sz="14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と</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考えてよいか</a:t>
            </a:r>
            <a:r>
              <a:rPr lang="ja-JP" altLang="en-US" sz="1400" u="sng" kern="100" baseline="30000" dirty="0">
                <a:latin typeface="ＭＳ Ｐゴシック" panose="020B0600070205080204" pitchFamily="50" charset="-128"/>
                <a:ea typeface="ＭＳ Ｐゴシック" panose="020B0600070205080204" pitchFamily="50" charset="-128"/>
                <a:cs typeface="Times New Roman" panose="02020603050405020304" pitchFamily="18" charset="0"/>
              </a:rPr>
              <a:t>２</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700"/>
              </a:lnSpc>
              <a:spcBef>
                <a:spcPts val="0"/>
              </a:spcBef>
            </a:pP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14" name="直線コネクタ 13"/>
          <p:cNvCxnSpPr/>
          <p:nvPr/>
        </p:nvCxnSpPr>
        <p:spPr>
          <a:xfrm>
            <a:off x="0" y="671560"/>
            <a:ext cx="1044098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ー 2">
            <a:extLst>
              <a:ext uri="{FF2B5EF4-FFF2-40B4-BE49-F238E27FC236}">
                <a16:creationId xmlns:a16="http://schemas.microsoft.com/office/drawing/2014/main" id="{CF00D8E3-5756-4B2F-98D3-171161D9E204}"/>
              </a:ext>
            </a:extLst>
          </p:cNvPr>
          <p:cNvSpPr txBox="1">
            <a:spLocks/>
          </p:cNvSpPr>
          <p:nvPr/>
        </p:nvSpPr>
        <p:spPr>
          <a:xfrm>
            <a:off x="477343" y="4021077"/>
            <a:ext cx="9491807" cy="2520280"/>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sz="1600" u="sng" kern="100" dirty="0">
                <a:effectLst/>
                <a:latin typeface="游明朝" panose="02020400000000000000" pitchFamily="18" charset="-128"/>
                <a:ea typeface="Meiryo UI" panose="020B0604030504040204" pitchFamily="50" charset="-128"/>
                <a:cs typeface="Times New Roman" panose="02020603050405020304" pitchFamily="18" charset="0"/>
              </a:rPr>
              <a:t>論点２　その他の共通の属性の識別情報の摘示について</a:t>
            </a:r>
            <a:r>
              <a:rPr lang="ja-JP" altLang="en-US"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不当な差別的取扱いの助長誘発という観点から、その他の識別情報の摘示をプライバシーの侵害と考えてよいか？</a:t>
            </a:r>
            <a:endParaRPr lang="en-US" altLang="ja-JP"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kern="100" dirty="0" smtClean="0">
                <a:latin typeface="游明朝" panose="02020400000000000000" pitchFamily="18" charset="-128"/>
                <a:ea typeface="Meiryo UI" panose="020B0604030504040204" pitchFamily="50" charset="-128"/>
                <a:cs typeface="Times New Roman" panose="02020603050405020304" pitchFamily="18" charset="0"/>
              </a:rPr>
              <a:t>投稿例）「〇〇（人名）は同性愛者である」</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05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参考：東京高判令和２年</a:t>
            </a:r>
            <a:r>
              <a:rPr lang="en-US" altLang="ja-JP" sz="1050" kern="100" dirty="0">
                <a:latin typeface="ＭＳ Ｐゴシック" panose="020B0600070205080204" pitchFamily="50" charset="-128"/>
                <a:ea typeface="ＭＳ Ｐゴシック" panose="020B0600070205080204" pitchFamily="50" charset="-128"/>
                <a:cs typeface="Times New Roman" panose="02020603050405020304" pitchFamily="18" charset="0"/>
              </a:rPr>
              <a:t>11</a:t>
            </a:r>
            <a:r>
              <a:rPr lang="ja-JP" altLang="en-US" sz="105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lang="en-US" altLang="ja-JP" sz="1050" kern="100" dirty="0">
                <a:latin typeface="ＭＳ Ｐゴシック" panose="020B0600070205080204" pitchFamily="50" charset="-128"/>
                <a:ea typeface="ＭＳ Ｐゴシック" panose="020B0600070205080204" pitchFamily="50" charset="-128"/>
                <a:cs typeface="Times New Roman" panose="02020603050405020304" pitchFamily="18" charset="0"/>
              </a:rPr>
              <a:t>25</a:t>
            </a:r>
            <a:r>
              <a:rPr lang="ja-JP" altLang="en-US" sz="105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日</a:t>
            </a:r>
            <a:r>
              <a:rPr lang="en-US" altLang="ja-JP" sz="1050" kern="100" dirty="0">
                <a:latin typeface="ＭＳ Ｐゴシック" panose="020B0600070205080204" pitchFamily="50" charset="-128"/>
                <a:ea typeface="ＭＳ Ｐゴシック" panose="020B0600070205080204" pitchFamily="50" charset="-128"/>
                <a:cs typeface="Times New Roman" panose="02020603050405020304" pitchFamily="18" charset="0"/>
              </a:rPr>
              <a:t>Westlaw2020WLJPCA11256019</a:t>
            </a:r>
          </a:p>
          <a:p>
            <a:pPr algn="just">
              <a:lnSpc>
                <a:spcPts val="2000"/>
              </a:lnSpc>
              <a:spcBef>
                <a:spcPts val="600"/>
              </a:spcBef>
            </a:pP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論点整理（案）</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algn="just">
              <a:lnSpc>
                <a:spcPts val="2000"/>
              </a:lnSpc>
              <a:spcBef>
                <a:spcPts val="0"/>
              </a:spcBef>
            </a:pPr>
            <a:r>
              <a:rPr lang="ja-JP" altLang="en-US" sz="14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１）人種、民族、社会的身分、身体障がい、知的障がい若しくは精神障がい等心身の機能の障がい、疾病及び性的指向、</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性自認の摘示</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プロバイダガイドライン及び裁判例を踏まえ、</a:t>
            </a:r>
            <a:r>
              <a:rPr lang="ja-JP" altLang="en-US" sz="1400" u="sng"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人種、民族、社会的身分、身体障がい、知的障がい若しくは精神障がい等</a:t>
            </a:r>
            <a:endParaRPr lang="en-US" altLang="ja-JP" sz="1400" u="sng"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u="sng"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心身</a:t>
            </a:r>
            <a:r>
              <a:rPr lang="ja-JP" altLang="en-US" sz="1400" u="sng"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の機能の障がい、疾病及び性的指向、性自認の摘示は、プライバシーの侵害にあたると考えてよいか</a:t>
            </a:r>
            <a:r>
              <a:rPr lang="ja-JP" altLang="en-US" sz="1400" u="sng" kern="100" baseline="30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４</a:t>
            </a:r>
            <a:r>
              <a:rPr lang="ja-JP" altLang="en-US" sz="1400" u="sng"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（ただし</a:t>
            </a:r>
            <a:r>
              <a:rPr lang="ja-JP" altLang="en-US" sz="1400" u="sng"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400" u="sng"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本人が当該</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属性を有することを公にしている場合を除く。）</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２）信条及び性別の摘示</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当該事実の摘示がただちに不当な差別的取扱いを助長誘発するといえるか否かという観点</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及び</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要配慮個人情報</a:t>
            </a:r>
            <a:r>
              <a:rPr lang="ja-JP" altLang="en-US" sz="14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の</a:t>
            </a:r>
            <a:endParaRPr lang="en-US" altLang="ja-JP" sz="14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定義を踏まえ</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400" u="sng"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信条及び性別の摘示について、どのように考えるべきか</a:t>
            </a:r>
            <a:r>
              <a:rPr lang="ja-JP" altLang="en-US" sz="1400" u="sng" kern="100" baseline="30000" dirty="0">
                <a:latin typeface="ＭＳ Ｐゴシック" panose="020B0600070205080204" pitchFamily="50" charset="-128"/>
                <a:ea typeface="ＭＳ Ｐゴシック" panose="020B0600070205080204" pitchFamily="50" charset="-128"/>
                <a:cs typeface="Times New Roman" panose="02020603050405020304" pitchFamily="18" charset="0"/>
              </a:rPr>
              <a:t>５</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11" name="フローチャート: 代替処理 10">
            <a:extLst>
              <a:ext uri="{FF2B5EF4-FFF2-40B4-BE49-F238E27FC236}">
                <a16:creationId xmlns:a16="http://schemas.microsoft.com/office/drawing/2014/main" id="{CAD69137-3EED-4D0E-A30C-BFF88D2EBA69}"/>
              </a:ext>
            </a:extLst>
          </p:cNvPr>
          <p:cNvSpPr/>
          <p:nvPr/>
        </p:nvSpPr>
        <p:spPr>
          <a:xfrm>
            <a:off x="8943262" y="89724"/>
            <a:ext cx="1047981" cy="489872"/>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６</a:t>
            </a:r>
            <a:r>
              <a:rPr lang="en-US" sz="1600" kern="100" dirty="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199476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FCA63F-2BA1-4722-A761-9D5CCFA86F80}">
  <ds:schemaRefs>
    <ds:schemaRef ds:uri="http://purl.org/dc/elements/1.1/"/>
    <ds:schemaRef ds:uri="http://purl.org/dc/dcmitype/"/>
    <ds:schemaRef ds:uri="http://www.w3.org/XML/1998/namespace"/>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 ds:uri="39b166c3-51d7-4b91-a2af-082d282e4f9a"/>
  </ds:schemaRefs>
</ds:datastoreItem>
</file>

<file path=customXml/itemProps2.xml><?xml version="1.0" encoding="utf-8"?>
<ds:datastoreItem xmlns:ds="http://schemas.openxmlformats.org/officeDocument/2006/customXml" ds:itemID="{516403B2-46E9-4AF3-B4EF-429F9C6D2990}">
  <ds:schemaRefs>
    <ds:schemaRef ds:uri="http://schemas.microsoft.com/office/2006/metadata/contentType"/>
    <ds:schemaRef ds:uri="http://schemas.microsoft.com/office/2006/metadata/properties/metaAttributes"/>
    <ds:schemaRef ds:uri="http://www.w3.org/2000/xmlns/"/>
    <ds:schemaRef ds:uri="http://www.w3.org/2001/XMLSchema"/>
    <ds:schemaRef ds:uri="39b166c3-51d7-4b91-a2af-082d282e4f9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AB827C-9D66-4413-AD80-C2D205074B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5773</TotalTime>
  <Words>552</Words>
  <Application>Microsoft Office PowerPoint</Application>
  <PresentationFormat>ユーザー設定</PresentationFormat>
  <Paragraphs>28</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vt:i4>
      </vt:variant>
    </vt:vector>
  </HeadingPairs>
  <TitlesOfParts>
    <vt:vector size="13" baseType="lpstr">
      <vt:lpstr>Meiryo UI</vt:lpstr>
      <vt:lpstr>ＭＳ Ｐゴシック</vt:lpstr>
      <vt:lpstr>ＭＳ 明朝</vt:lpstr>
      <vt:lpstr>UD デジタル 教科書体 NP-B</vt:lpstr>
      <vt:lpstr>メイリオ</vt:lpstr>
      <vt:lpstr>游ゴシック</vt:lpstr>
      <vt:lpstr>游明朝</vt:lpstr>
      <vt:lpstr>Arial</vt:lpstr>
      <vt:lpstr>Calibri</vt:lpstr>
      <vt:lpstr>Times New Roman</vt:lpstr>
      <vt:lpstr>Office ​​テーマ</vt:lpstr>
      <vt:lpstr>デザインの設定</vt:lpstr>
      <vt:lpstr>　　　３．プライバシーの侵害について（案）</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大多　孝</cp:lastModifiedBy>
  <cp:revision>3803</cp:revision>
  <cp:lastPrinted>2023-12-19T07:20:33Z</cp:lastPrinted>
  <dcterms:created xsi:type="dcterms:W3CDTF">2014-01-23T06:20:14Z</dcterms:created>
  <dcterms:modified xsi:type="dcterms:W3CDTF">2023-12-19T09:21:58Z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