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  <p:sldMasterId id="2147483660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10440988" cy="7561263"/>
  <p:notesSz cx="6797675" cy="99266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2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F364"/>
    <a:srgbClr val="B9F896"/>
    <a:srgbClr val="96DC9E"/>
    <a:srgbClr val="5A7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434" autoAdjust="0"/>
  </p:normalViewPr>
  <p:slideViewPr>
    <p:cSldViewPr>
      <p:cViewPr varScale="1">
        <p:scale>
          <a:sx n="68" d="100"/>
          <a:sy n="68" d="100"/>
        </p:scale>
        <p:origin x="1110" y="60"/>
      </p:cViewPr>
      <p:guideLst>
        <p:guide orient="horz" pos="2381"/>
        <p:guide pos="328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1932" y="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多 孝" userId="9c90412b28eee94b" providerId="LiveId" clId="{C10090BA-0638-C04C-B624-30A02C27993F}"/>
    <pc:docChg chg="undo custSel modSld">
      <pc:chgData name="大多 孝" userId="9c90412b28eee94b" providerId="LiveId" clId="{C10090BA-0638-C04C-B624-30A02C27993F}" dt="2023-12-16T00:12:31.365" v="71" actId="20577"/>
      <pc:docMkLst>
        <pc:docMk/>
      </pc:docMkLst>
      <pc:sldChg chg="modSp">
        <pc:chgData name="大多 孝" userId="9c90412b28eee94b" providerId="LiveId" clId="{C10090BA-0638-C04C-B624-30A02C27993F}" dt="2023-12-16T00:12:31.365" v="71" actId="20577"/>
        <pc:sldMkLst>
          <pc:docMk/>
          <pc:sldMk cId="2119947606" sldId="267"/>
        </pc:sldMkLst>
        <pc:spChg chg="mod">
          <ac:chgData name="大多 孝" userId="9c90412b28eee94b" providerId="LiveId" clId="{C10090BA-0638-C04C-B624-30A02C27993F}" dt="2023-12-16T00:10:02.791" v="8" actId="20577"/>
          <ac:spMkLst>
            <pc:docMk/>
            <pc:sldMk cId="2119947606" sldId="267"/>
            <ac:spMk id="8" creationId="{00000000-0000-0000-0000-000000000000}"/>
          </ac:spMkLst>
        </pc:spChg>
        <pc:spChg chg="mod">
          <ac:chgData name="大多 孝" userId="9c90412b28eee94b" providerId="LiveId" clId="{C10090BA-0638-C04C-B624-30A02C27993F}" dt="2023-12-16T00:12:31.365" v="71" actId="20577"/>
          <ac:spMkLst>
            <pc:docMk/>
            <pc:sldMk cId="2119947606" sldId="267"/>
            <ac:spMk id="9" creationId="{CF00D8E3-5756-4B2F-98D3-171161D9E204}"/>
          </ac:spMkLst>
        </pc:spChg>
        <pc:spChg chg="mod">
          <ac:chgData name="大多 孝" userId="9c90412b28eee94b" providerId="LiveId" clId="{C10090BA-0638-C04C-B624-30A02C27993F}" dt="2023-12-16T00:10:39.966" v="42" actId="1076"/>
          <ac:spMkLst>
            <pc:docMk/>
            <pc:sldMk cId="2119947606" sldId="267"/>
            <ac:spMk id="10" creationId="{B01F3211-2494-41DB-A2E5-F29A2A7A414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988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5286D97F-F2D2-45DB-AE3E-59E516C4B77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988" y="9428613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6E1A17B6-0809-4FE9-BE20-860E51B35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943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r">
              <a:defRPr sz="1200"/>
            </a:lvl1pPr>
          </a:lstStyle>
          <a:p>
            <a:fld id="{9ACAEA70-D54E-42DB-99BE-499868C9A7B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28675" y="744538"/>
            <a:ext cx="51419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2" tIns="46026" rIns="92052" bIns="460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052" tIns="46026" rIns="92052" bIns="460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r">
              <a:defRPr sz="1200"/>
            </a:lvl1pPr>
          </a:lstStyle>
          <a:p>
            <a:fld id="{39D0CAB6-7405-42F5-8265-46CD154B5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86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28675" y="744538"/>
            <a:ext cx="5141913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0CAB6-7405-42F5-8265-46CD154B547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61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74" y="-35793"/>
            <a:ext cx="10435215" cy="638763"/>
          </a:xfrm>
          <a:solidFill>
            <a:srgbClr val="B9F896"/>
          </a:solidFill>
        </p:spPr>
        <p:txBody>
          <a:bodyPr>
            <a:normAutofit/>
          </a:bodyPr>
          <a:lstStyle>
            <a:lvl1pPr>
              <a:defRPr sz="2000" b="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934" y="1398867"/>
            <a:ext cx="10081120" cy="516049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C74B-24D3-4216-87EC-A663B630DAC7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824824" y="248468"/>
            <a:ext cx="2436231" cy="402567"/>
          </a:xfrm>
        </p:spPr>
        <p:txBody>
          <a:bodyPr/>
          <a:lstStyle>
            <a:lvl1pPr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48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29A5-E56F-444B-8269-7B7A8F485D05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1"/>
          <p:cNvSpPr txBox="1">
            <a:spLocks/>
          </p:cNvSpPr>
          <p:nvPr userDrawn="1"/>
        </p:nvSpPr>
        <p:spPr>
          <a:xfrm>
            <a:off x="0" y="-1381"/>
            <a:ext cx="10440988" cy="829684"/>
          </a:xfrm>
          <a:prstGeom prst="rect">
            <a:avLst/>
          </a:prstGeom>
          <a:solidFill>
            <a:srgbClr val="B9F896"/>
          </a:solidFill>
        </p:spPr>
        <p:txBody>
          <a:bodyPr vert="horz" lIns="102870" tIns="51435" rIns="102870" bIns="51435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マスター タイトルの書式設定</a:t>
            </a:r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1070" y="582820"/>
            <a:ext cx="10620024" cy="212922"/>
            <a:chOff x="386836" y="3621847"/>
            <a:chExt cx="9619932" cy="158784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38653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5"/>
            <a:ext cx="8874840" cy="1620771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8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86BB-0FC0-48F1-AC48-B402BBF9F88F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DCCA-84D9-4069-9BB0-304B6713472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386836" y="4356695"/>
            <a:ext cx="9619932" cy="158784"/>
            <a:chOff x="386836" y="3621847"/>
            <a:chExt cx="9619932" cy="158784"/>
          </a:xfrm>
        </p:grpSpPr>
        <p:sp>
          <p:nvSpPr>
            <p:cNvPr id="7" name="正方形/長方形 6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8" name="正方形/長方形 7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94117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-35793"/>
            <a:ext cx="10440988" cy="853937"/>
          </a:xfrm>
          <a:prstGeom prst="rect">
            <a:avLst/>
          </a:prstGeom>
          <a:noFill/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1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0" y="7008173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C40C-5862-45A8-AEB5-F092D1FB299D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3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68840" y="209714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1070" y="612279"/>
            <a:ext cx="10620024" cy="109573"/>
          </a:xfrm>
          <a:prstGeom prst="rect">
            <a:avLst/>
          </a:prstGeom>
          <a:gradFill flip="none" rotWithShape="1">
            <a:gsLst>
              <a:gs pos="50000">
                <a:srgbClr val="03F3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spcCol="0" rtlCol="0" anchor="ctr"/>
          <a:lstStyle/>
          <a:p>
            <a:pPr algn="ctr"/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9818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1028700" rtl="0" eaLnBrk="1" latinLnBrk="0" hangingPunct="1">
        <a:spcBef>
          <a:spcPct val="0"/>
        </a:spcBef>
        <a:buNone/>
        <a:defRPr kumimoji="1" sz="2000" b="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289" y="303215"/>
            <a:ext cx="9396412" cy="126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289" y="1763713"/>
            <a:ext cx="9396412" cy="4991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288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E27E-6D7E-4986-90F5-383B460D8987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113" y="7008815"/>
            <a:ext cx="3306762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3475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93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01F3211-2494-41DB-A2E5-F29A2A7A4148}"/>
              </a:ext>
            </a:extLst>
          </p:cNvPr>
          <p:cNvSpPr/>
          <p:nvPr/>
        </p:nvSpPr>
        <p:spPr>
          <a:xfrm>
            <a:off x="562553" y="4223414"/>
            <a:ext cx="9379129" cy="31576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ABBEF9-FD1F-3082-9B66-0D08BE53A8EA}"/>
              </a:ext>
            </a:extLst>
          </p:cNvPr>
          <p:cNvSpPr/>
          <p:nvPr/>
        </p:nvSpPr>
        <p:spPr>
          <a:xfrm>
            <a:off x="562554" y="1650196"/>
            <a:ext cx="9379129" cy="16561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-3951" y="71826"/>
            <a:ext cx="10440988" cy="628062"/>
          </a:xfrm>
          <a:noFill/>
        </p:spPr>
        <p:txBody>
          <a:bodyPr>
            <a:no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dirty="0">
                <a:ea typeface="Meiryo UI" panose="020B0604030504040204" pitchFamily="50" charset="-128"/>
                <a:cs typeface="Times New Roman" panose="02020603050405020304" pitchFamily="18" charset="0"/>
              </a:rPr>
              <a:t>１．名誉毀損（名誉権の侵害）について</a:t>
            </a:r>
            <a:r>
              <a:rPr lang="ja-JP" altLang="en-US" dirty="0"/>
              <a:t>（案）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74591" y="817141"/>
            <a:ext cx="9491807" cy="1739354"/>
          </a:xfrm>
          <a:prstGeom prst="rect">
            <a:avLst/>
          </a:prstGeom>
          <a:ln>
            <a:noFill/>
          </a:ln>
        </p:spPr>
        <p:txBody>
          <a:bodyPr vert="horz" lIns="102870" tIns="51435" rIns="104400" bIns="51435" rtlCol="0">
            <a:noAutofit/>
          </a:bodyPr>
          <a:lstStyle>
            <a:lvl1pPr marL="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600" u="sng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論点１　共通の属性の摘示について</a:t>
            </a:r>
            <a:r>
              <a:rPr lang="ja-JP" altLang="en-US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kern="100" dirty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特定の者が有する共通の属性を摘示する行為を、名誉毀損にあたるかと考えるべきか否か？</a:t>
            </a:r>
            <a:endParaRPr lang="en-US" altLang="ja-JP" kern="100" dirty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投稿例）「〇〇（人名）は</a:t>
            </a: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同和地区出身者である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参考：東京地判令和３年９月</a:t>
            </a:r>
            <a:r>
              <a:rPr lang="en-US" altLang="ja-JP" sz="10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27</a:t>
            </a:r>
            <a:r>
              <a:rPr lang="ja-JP" altLang="en-US" sz="10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05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Westlaw2021WLJPCA09276002</a:t>
            </a:r>
            <a:endParaRPr lang="en-US" altLang="ja-JP" sz="12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600"/>
              </a:spcBef>
            </a:pP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論点整理（案）</a:t>
            </a:r>
            <a:r>
              <a:rPr lang="en-US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特定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の者が有する共通の属性を摘示する行為が、名誉毀損にあたるか否かについては見解が分かれる</a:t>
            </a:r>
            <a:r>
              <a:rPr lang="ja-JP" altLang="en-US" sz="1400" kern="100" baseline="300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１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伝統的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な見解は、社会にいまだ差別が存在する以上、当該事実の摘示により社会的評価が低下することは否定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できな</a:t>
            </a:r>
            <a:endParaRPr lang="en-US" altLang="ja-JP" sz="14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 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いというもの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であり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、裁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判例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も概ね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そのような傾向がみられる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。一方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、当該事実の摘示を名誉毀損とみるべきではない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と</a:t>
            </a:r>
            <a:endParaRPr lang="en-US" altLang="ja-JP" sz="14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いう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裁判例や見解もあり、確かにこれら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の摘示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を名誉毀損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と判断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ことは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、不当な差別的取扱いを固定化する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おそれ</a:t>
            </a:r>
            <a:endParaRPr lang="en-US" altLang="ja-JP" sz="14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あるとも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いえる。</a:t>
            </a:r>
            <a:r>
              <a:rPr lang="ja-JP" altLang="en-US" sz="1400" u="sng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どの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ように考えるべきか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2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200" kern="100" dirty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0" y="671560"/>
            <a:ext cx="1044098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CF00D8E3-5756-4B2F-98D3-171161D9E204}"/>
              </a:ext>
            </a:extLst>
          </p:cNvPr>
          <p:cNvSpPr txBox="1">
            <a:spLocks/>
          </p:cNvSpPr>
          <p:nvPr/>
        </p:nvSpPr>
        <p:spPr>
          <a:xfrm>
            <a:off x="474591" y="3348583"/>
            <a:ext cx="9491807" cy="2520280"/>
          </a:xfrm>
          <a:prstGeom prst="rect">
            <a:avLst/>
          </a:prstGeom>
          <a:ln>
            <a:noFill/>
          </a:ln>
        </p:spPr>
        <p:txBody>
          <a:bodyPr vert="horz" lIns="102870" tIns="51435" rIns="104400" bIns="51435" rtlCol="0">
            <a:noAutofit/>
          </a:bodyPr>
          <a:lstStyle>
            <a:lvl1pPr marL="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600" u="sng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論点２　共通の属性に関する意見・論評について</a:t>
            </a:r>
            <a:r>
              <a:rPr lang="ja-JP" altLang="en-US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kern="100" dirty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違法性阻却事由、いわゆる免責要件についてどのように考えるべきか？</a:t>
            </a:r>
            <a:endParaRPr lang="en-US" altLang="ja-JP" kern="100" dirty="0" smtClean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投稿例）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「●●人記者〇〇（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人名）が</a:t>
            </a: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虚偽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の記事</a:t>
            </a: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を執筆掲載</a:t>
            </a:r>
            <a:r>
              <a:rPr lang="ja-JP" altLang="en-US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している」　</a:t>
            </a:r>
            <a:r>
              <a:rPr lang="ja-JP" altLang="en-US" sz="105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参考：大阪地判平成</a:t>
            </a:r>
            <a:r>
              <a:rPr lang="en-US" altLang="ja-JP" sz="10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28</a:t>
            </a:r>
            <a:r>
              <a:rPr lang="ja-JP" altLang="en-US" sz="10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0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0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05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27</a:t>
            </a:r>
            <a:r>
              <a:rPr lang="ja-JP" altLang="en-US" sz="105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日裁判所ウェブサイト</a:t>
            </a:r>
            <a:endParaRPr lang="en-US" altLang="ja-JP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600"/>
              </a:spcBef>
            </a:pPr>
            <a:r>
              <a:rPr lang="ja-JP" altLang="en-US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論点整理（案）</a:t>
            </a:r>
            <a:r>
              <a:rPr lang="en-US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（１）社会的評価の低下</a:t>
            </a:r>
            <a:endParaRPr lang="en-US" altLang="ja-JP" sz="14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社会的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評価の低下の判断にあたっては、複数の職員が社会通念に照らしつつ行うこととする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（２）違法性阻却事由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4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①公益以外の目的</a:t>
            </a: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　　意見・論評内に嫌がらせ、復讐、人身攻撃目的など、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公益以外の目的である旨が明記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されている場合であって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</a:t>
            </a:r>
            <a:endParaRPr lang="en-US" altLang="ja-JP" sz="14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かつ、文脈上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公益目的であることを推認させる事情が全くない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場合は、公益目的に欠けることが明らかであり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</a:t>
            </a:r>
            <a:endParaRPr lang="en-US" altLang="ja-JP" sz="14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400" u="sng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名誉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毀損に</a:t>
            </a:r>
            <a:r>
              <a:rPr lang="ja-JP" altLang="en-US" sz="1400" u="sng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あたると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判断してよいか</a:t>
            </a:r>
            <a:r>
              <a:rPr lang="ja-JP" altLang="en-US" sz="1400" u="sng" kern="100" baseline="300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②侮辱的な表現</a:t>
            </a: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　　意見・論評において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用いられる表現の侮辱性に着目し、２．名誉感情の侵害で併せて審議をいただき、類型化</a:t>
            </a:r>
            <a:r>
              <a:rPr lang="ja-JP" altLang="en-US" sz="1400" u="sng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を</a:t>
            </a:r>
            <a:endParaRPr lang="en-US" altLang="ja-JP" sz="1400" u="sng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400" u="sng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図るため</a:t>
            </a:r>
            <a:r>
              <a:rPr lang="ja-JP" altLang="en-US" sz="1400" u="sng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の考え方を整理することとしてよいか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。両者の区分は、社会的評価が低下しているか否か、同定が可能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か</a:t>
            </a:r>
            <a:endParaRPr lang="en-US" altLang="ja-JP" sz="1400" kern="100" dirty="0" smtClean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否</a:t>
            </a: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かにより行う。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なお、違法性が阻却されるためにはすべての要件を満たす必要が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あるため、</a:t>
            </a:r>
            <a:r>
              <a:rPr lang="ja-JP" altLang="en-US" sz="14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①又は②に該当すれば削除要請は可能</a:t>
            </a:r>
            <a:endParaRPr lang="en-US" altLang="ja-JP" sz="1400" u="sng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フローチャート: 代替処理 10">
            <a:extLst>
              <a:ext uri="{FF2B5EF4-FFF2-40B4-BE49-F238E27FC236}">
                <a16:creationId xmlns:a16="http://schemas.microsoft.com/office/drawing/2014/main" id="{CAD69137-3EED-4D0E-A30C-BFF88D2EBA69}"/>
              </a:ext>
            </a:extLst>
          </p:cNvPr>
          <p:cNvSpPr/>
          <p:nvPr/>
        </p:nvSpPr>
        <p:spPr>
          <a:xfrm>
            <a:off x="8943262" y="89724"/>
            <a:ext cx="1047981" cy="489872"/>
          </a:xfrm>
          <a:prstGeom prst="flowChartAlternateProcess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0" rIns="9144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資料</a:t>
            </a:r>
            <a:r>
              <a:rPr lang="ja-JP" altLang="en-US" sz="1600" kern="100" dirty="0"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４</a:t>
            </a:r>
            <a:r>
              <a:rPr lang="en-US" sz="1600" kern="100" dirty="0">
                <a:effectLst/>
                <a:latin typeface="UD デジタル 教科書体 NP-B" panose="020207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9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ﾒｲﾘｵ（設定）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B26C2E8B3825408EC520AC34B23417" ma:contentTypeVersion="1" ma:contentTypeDescription="新しいドキュメントを作成します。" ma:contentTypeScope="" ma:versionID="5215c2d8c27c37ca9524c54d6e43f4ac">
  <xsd:schema xmlns:xsd="http://www.w3.org/2001/XMLSchema" xmlns:xs="http://www.w3.org/2001/XMLSchema" xmlns:p="http://schemas.microsoft.com/office/2006/metadata/properties" xmlns:ns2="39b166c3-51d7-4b91-a2af-082d282e4f9a" targetNamespace="http://schemas.microsoft.com/office/2006/metadata/properties" ma:root="true" ma:fieldsID="e969a3be49f46baab09c74ee0f7cbd37" ns2:_="">
    <xsd:import namespace="39b166c3-51d7-4b91-a2af-082d282e4f9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166c3-51d7-4b91-a2af-082d282e4f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6403B2-46E9-4AF3-B4EF-429F9C6D299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9b166c3-51d7-4b91-a2af-082d282e4f9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FCA63F-2BA1-4722-A761-9D5CCFA86F80}">
  <ds:schemaRefs>
    <ds:schemaRef ds:uri="http://schemas.microsoft.com/office/2006/documentManagement/types"/>
    <ds:schemaRef ds:uri="39b166c3-51d7-4b91-a2af-082d282e4f9a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9AB827C-9D66-4413-AD80-C2D205074B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5684</TotalTime>
  <Words>578</Words>
  <Application>Microsoft Office PowerPoint</Application>
  <PresentationFormat>ユーザー設定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ＭＳ Ｐゴシック</vt:lpstr>
      <vt:lpstr>ＭＳ 明朝</vt:lpstr>
      <vt:lpstr>UD デジタル 教科書体 NP-B</vt:lpstr>
      <vt:lpstr>メイリオ</vt:lpstr>
      <vt:lpstr>游ゴシック</vt:lpstr>
      <vt:lpstr>游明朝</vt:lpstr>
      <vt:lpstr>Arial</vt:lpstr>
      <vt:lpstr>Calibri</vt:lpstr>
      <vt:lpstr>Times New Roman</vt:lpstr>
      <vt:lpstr>Office ​​テーマ</vt:lpstr>
      <vt:lpstr>デザインの設定</vt:lpstr>
      <vt:lpstr>　　　１．名誉毀損（名誉権の侵害）について（案）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慎一</dc:creator>
  <cp:lastModifiedBy>大多　孝</cp:lastModifiedBy>
  <cp:revision>3796</cp:revision>
  <cp:lastPrinted>2023-12-19T07:20:22Z</cp:lastPrinted>
  <dcterms:created xsi:type="dcterms:W3CDTF">2014-01-23T06:20:14Z</dcterms:created>
  <dcterms:modified xsi:type="dcterms:W3CDTF">2023-12-19T09:22:12Z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0x0101004AB26C2E8B3825408EC520AC34B23417</vt:lpwstr>
  </property>
</Properties>
</file>