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2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多 孝" userId="9c90412b28eee94b" providerId="LiveId" clId="{AEB4048A-C789-0B40-BA71-919B895E2651}"/>
    <pc:docChg chg="custSel addSld modSld">
      <pc:chgData name="大多 孝" userId="9c90412b28eee94b" providerId="LiveId" clId="{AEB4048A-C789-0B40-BA71-919B895E2651}" dt="2023-12-12T04:12:23.889" v="2" actId="478"/>
      <pc:docMkLst>
        <pc:docMk/>
      </pc:docMkLst>
      <pc:sldChg chg="delSp new">
        <pc:chgData name="大多 孝" userId="9c90412b28eee94b" providerId="LiveId" clId="{AEB4048A-C789-0B40-BA71-919B895E2651}" dt="2023-12-12T04:12:23.889" v="2" actId="478"/>
        <pc:sldMkLst>
          <pc:docMk/>
          <pc:sldMk cId="53160081" sldId="257"/>
        </pc:sldMkLst>
        <pc:spChg chg="del">
          <ac:chgData name="大多 孝" userId="9c90412b28eee94b" providerId="LiveId" clId="{AEB4048A-C789-0B40-BA71-919B895E2651}" dt="2023-12-12T04:12:20.949" v="1" actId="478"/>
          <ac:spMkLst>
            <pc:docMk/>
            <pc:sldMk cId="53160081" sldId="257"/>
            <ac:spMk id="2" creationId="{7D2EC81E-7B7D-2890-09FA-33FFBB974D4B}"/>
          </ac:spMkLst>
        </pc:spChg>
        <pc:spChg chg="del">
          <ac:chgData name="大多 孝" userId="9c90412b28eee94b" providerId="LiveId" clId="{AEB4048A-C789-0B40-BA71-919B895E2651}" dt="2023-12-12T04:12:23.889" v="2" actId="478"/>
          <ac:spMkLst>
            <pc:docMk/>
            <pc:sldMk cId="53160081" sldId="257"/>
            <ac:spMk id="3" creationId="{AABF5C0D-176D-4E7E-6D10-E865B3CD120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244961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1904104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3156196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341906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381391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3946962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2366855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1857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3284035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527832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653EA2-EDD4-5649-868D-78C1674E4272}" type="datetimeFigureOut">
              <a:rPr kumimoji="1" lang="en-US" altLang="ja-JP" smtClean="0"/>
              <a:t>12/19/2023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3379378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53EA2-EDD4-5649-868D-78C1674E4272}" type="datetimeFigureOut">
              <a:rPr kumimoji="1" lang="en-US" altLang="ja-JP" smtClean="0"/>
              <a:t>12/19/2023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70EB90-52D1-C44B-A519-98632A15F090}" type="slidenum">
              <a:rPr kumimoji="1" lang="en-US" altLang="ja-JP" smtClean="0"/>
              <a:t>‹#›</a:t>
            </a:fld>
            <a:endParaRPr kumimoji="1" lang="ja-JP" altLang="en-US"/>
          </a:p>
        </p:txBody>
      </p:sp>
    </p:spTree>
    <p:extLst>
      <p:ext uri="{BB962C8B-B14F-4D97-AF65-F5344CB8AC3E}">
        <p14:creationId xmlns:p14="http://schemas.microsoft.com/office/powerpoint/2010/main" val="1290762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63ABF617-82DD-07A3-8A5D-FFB5A9C68F0E}"/>
              </a:ext>
            </a:extLst>
          </p:cNvPr>
          <p:cNvGraphicFramePr>
            <a:graphicFrameLocks noGrp="1"/>
          </p:cNvGraphicFramePr>
          <p:nvPr>
            <p:extLst>
              <p:ext uri="{D42A27DB-BD31-4B8C-83A1-F6EECF244321}">
                <p14:modId xmlns:p14="http://schemas.microsoft.com/office/powerpoint/2010/main" val="2795829060"/>
              </p:ext>
            </p:extLst>
          </p:nvPr>
        </p:nvGraphicFramePr>
        <p:xfrm>
          <a:off x="137719" y="1212877"/>
          <a:ext cx="9630561" cy="5529124"/>
        </p:xfrm>
        <a:graphic>
          <a:graphicData uri="http://schemas.openxmlformats.org/drawingml/2006/table">
            <a:tbl>
              <a:tblPr firstRow="1" bandRow="1">
                <a:tableStyleId>{7DF18680-E054-41AD-8BC1-D1AEF772440D}</a:tableStyleId>
              </a:tblPr>
              <a:tblGrid>
                <a:gridCol w="1593908">
                  <a:extLst>
                    <a:ext uri="{9D8B030D-6E8A-4147-A177-3AD203B41FA5}">
                      <a16:colId xmlns:a16="http://schemas.microsoft.com/office/drawing/2014/main" val="3826655652"/>
                    </a:ext>
                  </a:extLst>
                </a:gridCol>
                <a:gridCol w="8036653">
                  <a:extLst>
                    <a:ext uri="{9D8B030D-6E8A-4147-A177-3AD203B41FA5}">
                      <a16:colId xmlns:a16="http://schemas.microsoft.com/office/drawing/2014/main" val="2734003005"/>
                    </a:ext>
                  </a:extLst>
                </a:gridCol>
              </a:tblGrid>
              <a:tr h="279010">
                <a:tc>
                  <a:txBody>
                    <a:bodyPr/>
                    <a:lstStyle/>
                    <a:p>
                      <a:pPr algn="ctr"/>
                      <a:r>
                        <a:rPr kumimoji="1" lang="ja-JP" altLang="en-US" sz="1200" dirty="0">
                          <a:latin typeface="Meiryo UI" panose="020B0604030504040204" pitchFamily="50" charset="-128"/>
                          <a:ea typeface="Meiryo UI" panose="020B0604030504040204" pitchFamily="50" charset="-128"/>
                        </a:rPr>
                        <a:t>主なもの</a:t>
                      </a:r>
                    </a:p>
                  </a:txBody>
                  <a:tcPr marT="45721" marB="45721"/>
                </a:tc>
                <a:tc>
                  <a:txBody>
                    <a:bodyPr/>
                    <a:lstStyle/>
                    <a:p>
                      <a:pPr algn="ctr"/>
                      <a:r>
                        <a:rPr kumimoji="1" lang="ja-JP" altLang="en-US" sz="1200" dirty="0">
                          <a:latin typeface="Meiryo UI" panose="020B0604030504040204" pitchFamily="50" charset="-128"/>
                          <a:ea typeface="Meiryo UI" panose="020B0604030504040204" pitchFamily="50" charset="-128"/>
                        </a:rPr>
                        <a:t>概要</a:t>
                      </a:r>
                    </a:p>
                  </a:txBody>
                  <a:tcPr marT="45721" marB="45721"/>
                </a:tc>
                <a:extLst>
                  <a:ext uri="{0D108BD9-81ED-4DB2-BD59-A6C34878D82A}">
                    <a16:rowId xmlns:a16="http://schemas.microsoft.com/office/drawing/2014/main" val="1537674924"/>
                  </a:ext>
                </a:extLst>
              </a:tr>
              <a:tr h="2465970">
                <a:tc>
                  <a:txBody>
                    <a:bodyPr/>
                    <a:lstStyle/>
                    <a:p>
                      <a:pPr>
                        <a:spcBef>
                          <a:spcPts val="0"/>
                        </a:spcBef>
                      </a:pPr>
                      <a:r>
                        <a:rPr kumimoji="1" lang="ja-JP" altLang="en-US" sz="1200" dirty="0" smtClean="0">
                          <a:latin typeface="Meiryo UI" panose="020B0604030504040204" pitchFamily="50" charset="-128"/>
                          <a:ea typeface="Meiryo UI" panose="020B0604030504040204" pitchFamily="50" charset="-128"/>
                        </a:rPr>
                        <a:t>名誉</a:t>
                      </a:r>
                      <a:r>
                        <a:rPr kumimoji="1" lang="ja-JP" altLang="en-US" sz="1200" dirty="0">
                          <a:latin typeface="Meiryo UI" panose="020B0604030504040204" pitchFamily="50" charset="-128"/>
                          <a:ea typeface="Meiryo UI" panose="020B0604030504040204" pitchFamily="50" charset="-128"/>
                        </a:rPr>
                        <a:t>毀損</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（名誉権の侵害）</a:t>
                      </a:r>
                    </a:p>
                  </a:txBody>
                  <a:tcPr marT="45721" marB="45721" anchor="ctr"/>
                </a:tc>
                <a:tc>
                  <a:txBody>
                    <a:bodyPr/>
                    <a:lstStyle/>
                    <a:p>
                      <a:r>
                        <a:rPr lang="ja-JP" altLang="ja-JP" sz="1200" b="0" u="sng" dirty="0">
                          <a:effectLst/>
                          <a:latin typeface="Meiryo UI" panose="020B0604030504040204" pitchFamily="50" charset="-128"/>
                          <a:ea typeface="Meiryo UI" panose="020B0604030504040204" pitchFamily="50" charset="-128"/>
                        </a:rPr>
                        <a:t>特定の個人の社会的評価（人の品性、徳行、名声、信用等の人格的価値について社会から受ける客観的評価</a:t>
                      </a:r>
                      <a:r>
                        <a:rPr lang="ja-JP" altLang="en-US" sz="1200" b="0" u="sng" baseline="30000" dirty="0">
                          <a:effectLst/>
                          <a:latin typeface="Meiryo UI" panose="020B0604030504040204" pitchFamily="50" charset="-128"/>
                          <a:ea typeface="Meiryo UI" panose="020B0604030504040204" pitchFamily="50" charset="-128"/>
                        </a:rPr>
                        <a:t>１</a:t>
                      </a:r>
                      <a:r>
                        <a:rPr lang="ja-JP" altLang="ja-JP" sz="1200" b="0" u="sng" dirty="0">
                          <a:effectLst/>
                          <a:latin typeface="Meiryo UI" panose="020B0604030504040204" pitchFamily="50" charset="-128"/>
                          <a:ea typeface="Meiryo UI" panose="020B0604030504040204" pitchFamily="50" charset="-128"/>
                        </a:rPr>
                        <a:t>）を低下させる事実の摘示又は意見・論評の表明</a:t>
                      </a:r>
                      <a:r>
                        <a:rPr lang="ja-JP" altLang="ja-JP" sz="1200" b="0" dirty="0">
                          <a:effectLst/>
                          <a:latin typeface="Meiryo UI" panose="020B0604030504040204" pitchFamily="50" charset="-128"/>
                          <a:ea typeface="Meiryo UI" panose="020B0604030504040204" pitchFamily="50" charset="-128"/>
                        </a:rPr>
                        <a:t>であって、読者が当該個人（社会的に認知されているハンドルネーム等を含む</a:t>
                      </a:r>
                      <a:r>
                        <a:rPr lang="ja-JP" altLang="en-US" sz="1200" b="0" baseline="30000" dirty="0">
                          <a:effectLst/>
                          <a:latin typeface="Meiryo UI" panose="020B0604030504040204" pitchFamily="50" charset="-128"/>
                          <a:ea typeface="Meiryo UI" panose="020B0604030504040204" pitchFamily="50" charset="-128"/>
                        </a:rPr>
                        <a:t>２</a:t>
                      </a:r>
                      <a:r>
                        <a:rPr lang="ja-JP" altLang="ja-JP" sz="1200" b="0" dirty="0">
                          <a:effectLst/>
                          <a:latin typeface="Meiryo UI" panose="020B0604030504040204" pitchFamily="50" charset="-128"/>
                          <a:ea typeface="Meiryo UI" panose="020B0604030504040204" pitchFamily="50" charset="-128"/>
                        </a:rPr>
                        <a:t>。）を同定できるものをいう</a:t>
                      </a:r>
                      <a:r>
                        <a:rPr lang="ja-JP" altLang="en-US" sz="1200" b="0" baseline="30000" dirty="0">
                          <a:effectLst/>
                          <a:latin typeface="Meiryo UI" panose="020B0604030504040204" pitchFamily="50" charset="-128"/>
                          <a:ea typeface="Meiryo UI" panose="020B0604030504040204" pitchFamily="50" charset="-128"/>
                        </a:rPr>
                        <a:t>３</a:t>
                      </a:r>
                      <a:r>
                        <a:rPr lang="ja-JP" altLang="ja-JP" sz="1200" b="0" dirty="0">
                          <a:effectLst/>
                          <a:latin typeface="Meiryo UI" panose="020B0604030504040204" pitchFamily="50" charset="-128"/>
                          <a:ea typeface="Meiryo UI" panose="020B0604030504040204" pitchFamily="50" charset="-128"/>
                        </a:rPr>
                        <a:t>。</a:t>
                      </a:r>
                      <a:r>
                        <a:rPr lang="ja-JP" altLang="ja-JP" sz="1200" b="0" u="sng" dirty="0">
                          <a:effectLst/>
                          <a:latin typeface="Meiryo UI" panose="020B0604030504040204" pitchFamily="50" charset="-128"/>
                          <a:ea typeface="Meiryo UI" panose="020B0604030504040204" pitchFamily="50" charset="-128"/>
                        </a:rPr>
                        <a:t>原則として違法であるが、次の要件をすべて満たす場合、違法性が阻却される</a:t>
                      </a:r>
                      <a:r>
                        <a:rPr lang="ja-JP" altLang="ja-JP" sz="1200" b="0" dirty="0">
                          <a:effectLst/>
                          <a:latin typeface="Meiryo UI" panose="020B0604030504040204" pitchFamily="50" charset="-128"/>
                          <a:ea typeface="Meiryo UI" panose="020B0604030504040204" pitchFamily="50" charset="-128"/>
                        </a:rPr>
                        <a:t>。</a:t>
                      </a:r>
                      <a:endParaRPr lang="ja-JP" altLang="ja-JP" sz="1200" dirty="0">
                        <a:effectLst/>
                        <a:latin typeface="Meiryo UI" panose="020B0604030504040204" pitchFamily="50" charset="-128"/>
                        <a:ea typeface="Meiryo UI" panose="020B0604030504040204" pitchFamily="50" charset="-128"/>
                      </a:endParaRPr>
                    </a:p>
                    <a:p>
                      <a:r>
                        <a:rPr lang="ja-JP" altLang="ja-JP" sz="1200" b="0" dirty="0">
                          <a:effectLst/>
                          <a:latin typeface="Meiryo UI" panose="020B0604030504040204" pitchFamily="50" charset="-128"/>
                          <a:ea typeface="Meiryo UI" panose="020B0604030504040204" pitchFamily="50" charset="-128"/>
                        </a:rPr>
                        <a:t>ⅰ）事実を摘示する場合</a:t>
                      </a:r>
                      <a:r>
                        <a:rPr lang="ja-JP" altLang="en-US" sz="1200" b="0" baseline="30000" dirty="0">
                          <a:effectLst/>
                          <a:latin typeface="Meiryo UI" panose="020B0604030504040204" pitchFamily="50" charset="-128"/>
                          <a:ea typeface="Meiryo UI" panose="020B0604030504040204" pitchFamily="50" charset="-128"/>
                        </a:rPr>
                        <a:t>４</a:t>
                      </a:r>
                      <a:r>
                        <a:rPr lang="en-US" altLang="ja-JP" sz="1200" dirty="0">
                          <a:effectLst/>
                          <a:latin typeface="Meiryo UI" panose="020B0604030504040204" pitchFamily="50" charset="-128"/>
                          <a:ea typeface="Meiryo UI" panose="020B0604030504040204" pitchFamily="50" charset="-128"/>
                        </a:rPr>
                        <a:t> </a:t>
                      </a:r>
                      <a:endParaRPr lang="ja-JP" altLang="ja-JP" sz="1200" dirty="0">
                        <a:effectLst/>
                        <a:latin typeface="Meiryo UI" panose="020B0604030504040204" pitchFamily="50" charset="-128"/>
                        <a:ea typeface="Meiryo UI" panose="020B0604030504040204" pitchFamily="50" charset="-128"/>
                      </a:endParaRPr>
                    </a:p>
                    <a:p>
                      <a:r>
                        <a:rPr lang="ja-JP" altLang="en-US" sz="1200" b="0" dirty="0">
                          <a:effectLst/>
                          <a:latin typeface="Meiryo UI" panose="020B0604030504040204" pitchFamily="50" charset="-128"/>
                          <a:ea typeface="Meiryo UI" panose="020B0604030504040204" pitchFamily="50" charset="-128"/>
                        </a:rPr>
                        <a:t>　　　</a:t>
                      </a:r>
                      <a:r>
                        <a:rPr lang="ja-JP" altLang="ja-JP" sz="1200" b="0" dirty="0">
                          <a:effectLst/>
                          <a:latin typeface="Meiryo UI" panose="020B0604030504040204" pitchFamily="50" charset="-128"/>
                          <a:ea typeface="Meiryo UI" panose="020B0604030504040204" pitchFamily="50" charset="-128"/>
                        </a:rPr>
                        <a:t>・その行為が公共の利害に関する事実に係ること</a:t>
                      </a:r>
                      <a:r>
                        <a:rPr lang="ja-JP" altLang="ja-JP" sz="1200" dirty="0">
                          <a:effectLst/>
                          <a:latin typeface="Meiryo UI" panose="020B0604030504040204" pitchFamily="50" charset="-128"/>
                          <a:ea typeface="Meiryo UI" panose="020B0604030504040204" pitchFamily="50" charset="-128"/>
                        </a:rPr>
                        <a:t>　　</a:t>
                      </a:r>
                      <a:endParaRPr lang="en-US" altLang="ja-JP" sz="1200" dirty="0">
                        <a:effectLst/>
                        <a:latin typeface="Meiryo UI" panose="020B0604030504040204" pitchFamily="50" charset="-128"/>
                        <a:ea typeface="Meiryo UI" panose="020B0604030504040204" pitchFamily="50" charset="-128"/>
                      </a:endParaRPr>
                    </a:p>
                    <a:p>
                      <a:r>
                        <a:rPr lang="ja-JP" altLang="en-US" sz="1200" b="0" dirty="0">
                          <a:effectLst/>
                          <a:latin typeface="Meiryo UI" panose="020B0604030504040204" pitchFamily="50" charset="-128"/>
                          <a:ea typeface="Meiryo UI" panose="020B0604030504040204" pitchFamily="50" charset="-128"/>
                        </a:rPr>
                        <a:t>　　　</a:t>
                      </a:r>
                      <a:r>
                        <a:rPr lang="ja-JP" altLang="ja-JP" sz="1200" b="0" dirty="0">
                          <a:effectLst/>
                          <a:latin typeface="Meiryo UI" panose="020B0604030504040204" pitchFamily="50" charset="-128"/>
                          <a:ea typeface="Meiryo UI" panose="020B0604030504040204" pitchFamily="50" charset="-128"/>
                        </a:rPr>
                        <a:t>・専ら公益を図る目的であること</a:t>
                      </a:r>
                      <a:endParaRPr lang="ja-JP" altLang="ja-JP" sz="1200" dirty="0">
                        <a:effectLst/>
                        <a:latin typeface="Meiryo UI" panose="020B0604030504040204" pitchFamily="50" charset="-128"/>
                        <a:ea typeface="Meiryo UI" panose="020B0604030504040204" pitchFamily="50" charset="-128"/>
                      </a:endParaRPr>
                    </a:p>
                    <a:p>
                      <a:r>
                        <a:rPr lang="ja-JP" altLang="en-US" sz="1200" b="0" dirty="0">
                          <a:effectLst/>
                          <a:latin typeface="Meiryo UI" panose="020B0604030504040204" pitchFamily="50" charset="-128"/>
                          <a:ea typeface="Meiryo UI" panose="020B0604030504040204" pitchFamily="50" charset="-128"/>
                        </a:rPr>
                        <a:t>　　　</a:t>
                      </a:r>
                      <a:r>
                        <a:rPr lang="ja-JP" altLang="ja-JP" sz="1200" b="0" dirty="0">
                          <a:effectLst/>
                          <a:latin typeface="Meiryo UI" panose="020B0604030504040204" pitchFamily="50" charset="-128"/>
                          <a:ea typeface="Meiryo UI" panose="020B0604030504040204" pitchFamily="50" charset="-128"/>
                        </a:rPr>
                        <a:t>・摘示された事実がその重要な部分について真実であること（発信者に真実と信ずる相当の理由があること）</a:t>
                      </a:r>
                      <a:endParaRPr lang="ja-JP" altLang="ja-JP" sz="1200" dirty="0">
                        <a:effectLst/>
                        <a:latin typeface="Meiryo UI" panose="020B0604030504040204" pitchFamily="50" charset="-128"/>
                        <a:ea typeface="Meiryo UI" panose="020B0604030504040204" pitchFamily="50" charset="-128"/>
                      </a:endParaRPr>
                    </a:p>
                    <a:p>
                      <a:r>
                        <a:rPr lang="ja-JP" altLang="ja-JP" sz="1200" b="0" dirty="0">
                          <a:effectLst/>
                          <a:latin typeface="Meiryo UI" panose="020B0604030504040204" pitchFamily="50" charset="-128"/>
                          <a:ea typeface="Meiryo UI" panose="020B0604030504040204" pitchFamily="50" charset="-128"/>
                        </a:rPr>
                        <a:t>ⅱ）</a:t>
                      </a:r>
                      <a:r>
                        <a:rPr lang="ja-JP" altLang="ja-JP" sz="1200" b="0" u="sng" dirty="0">
                          <a:effectLst/>
                          <a:latin typeface="Meiryo UI" panose="020B0604030504040204" pitchFamily="50" charset="-128"/>
                          <a:ea typeface="Meiryo UI" panose="020B0604030504040204" pitchFamily="50" charset="-128"/>
                        </a:rPr>
                        <a:t>具体的な事実を基礎とした意見・論評を表明する場合</a:t>
                      </a:r>
                      <a:r>
                        <a:rPr lang="ja-JP" altLang="en-US" sz="1200" b="0" u="sng" baseline="30000" dirty="0">
                          <a:effectLst/>
                          <a:latin typeface="Meiryo UI" panose="020B0604030504040204" pitchFamily="50" charset="-128"/>
                          <a:ea typeface="Meiryo UI" panose="020B0604030504040204" pitchFamily="50" charset="-128"/>
                        </a:rPr>
                        <a:t>５</a:t>
                      </a:r>
                      <a:r>
                        <a:rPr lang="en-US" altLang="ja-JP" sz="1200" dirty="0">
                          <a:effectLst/>
                          <a:latin typeface="Meiryo UI" panose="020B0604030504040204" pitchFamily="50" charset="-128"/>
                          <a:ea typeface="Meiryo UI" panose="020B0604030504040204" pitchFamily="50" charset="-128"/>
                        </a:rPr>
                        <a:t> </a:t>
                      </a:r>
                      <a:endParaRPr lang="ja-JP" altLang="ja-JP" sz="1200" dirty="0">
                        <a:effectLst/>
                        <a:latin typeface="Meiryo UI" panose="020B0604030504040204" pitchFamily="50" charset="-128"/>
                        <a:ea typeface="Meiryo UI" panose="020B0604030504040204" pitchFamily="50" charset="-128"/>
                      </a:endParaRPr>
                    </a:p>
                    <a:p>
                      <a:r>
                        <a:rPr lang="ja-JP" altLang="en-US" sz="1200" b="0" dirty="0">
                          <a:effectLst/>
                          <a:latin typeface="Meiryo UI" panose="020B0604030504040204" pitchFamily="50" charset="-128"/>
                          <a:ea typeface="Meiryo UI" panose="020B0604030504040204" pitchFamily="50" charset="-128"/>
                        </a:rPr>
                        <a:t>　　　</a:t>
                      </a:r>
                      <a:r>
                        <a:rPr lang="ja-JP" altLang="ja-JP" sz="1200" b="0" dirty="0">
                          <a:effectLst/>
                          <a:latin typeface="Meiryo UI" panose="020B0604030504040204" pitchFamily="50" charset="-128"/>
                          <a:ea typeface="Meiryo UI" panose="020B0604030504040204" pitchFamily="50" charset="-128"/>
                        </a:rPr>
                        <a:t>・上記の要件（真実性・相当性の法理）を満たしていること </a:t>
                      </a:r>
                      <a:endParaRPr lang="en-US" altLang="ja-JP" sz="1200" b="0" dirty="0">
                        <a:effectLst/>
                        <a:latin typeface="Meiryo UI" panose="020B0604030504040204" pitchFamily="50" charset="-128"/>
                        <a:ea typeface="Meiryo UI" panose="020B0604030504040204" pitchFamily="50" charset="-128"/>
                      </a:endParaRPr>
                    </a:p>
                    <a:p>
                      <a:r>
                        <a:rPr lang="ja-JP" altLang="en-US" sz="1200" b="0" dirty="0">
                          <a:effectLst/>
                          <a:latin typeface="Meiryo UI" panose="020B0604030504040204" pitchFamily="50" charset="-128"/>
                          <a:ea typeface="Meiryo UI" panose="020B0604030504040204" pitchFamily="50" charset="-128"/>
                        </a:rPr>
                        <a:t>　　　</a:t>
                      </a:r>
                      <a:r>
                        <a:rPr lang="ja-JP" altLang="ja-JP" sz="1200" b="0" dirty="0">
                          <a:effectLst/>
                          <a:latin typeface="Meiryo UI" panose="020B0604030504040204" pitchFamily="50" charset="-128"/>
                          <a:ea typeface="Meiryo UI" panose="020B0604030504040204" pitchFamily="50" charset="-128"/>
                        </a:rPr>
                        <a:t>・人身攻撃に及ぶなど意見・論評としての域を逸脱したものでないこと（公正な論評の法理）</a:t>
                      </a:r>
                      <a:endParaRPr lang="ja-JP" altLang="ja-JP" sz="1200" dirty="0">
                        <a:effectLst/>
                        <a:latin typeface="Meiryo UI" panose="020B0604030504040204" pitchFamily="50" charset="-128"/>
                        <a:ea typeface="Meiryo UI" panose="020B0604030504040204" pitchFamily="50" charset="-128"/>
                      </a:endParaRPr>
                    </a:p>
                    <a:p>
                      <a:r>
                        <a:rPr lang="ja-JP" altLang="ja-JP" sz="1200" b="0" dirty="0">
                          <a:effectLst/>
                          <a:latin typeface="Meiryo UI" panose="020B0604030504040204" pitchFamily="50" charset="-128"/>
                          <a:ea typeface="Meiryo UI" panose="020B0604030504040204" pitchFamily="50" charset="-128"/>
                        </a:rPr>
                        <a:t>なお、事実の摘示とは「証拠等をもってその存否を決することが可能な他人に関する特定の事項を明示的又は黙示的に主張するもの」をいい、意見・論評とは「証拠等による証明になじまない物事の価値、善悪、優劣についての批評や論議など」をいう</a:t>
                      </a:r>
                      <a:r>
                        <a:rPr lang="ja-JP" altLang="en-US" sz="1200" b="0" baseline="30000" dirty="0">
                          <a:effectLst/>
                          <a:latin typeface="Meiryo UI" panose="020B0604030504040204" pitchFamily="50" charset="-128"/>
                          <a:ea typeface="Meiryo UI" panose="020B0604030504040204" pitchFamily="50" charset="-128"/>
                        </a:rPr>
                        <a:t>６</a:t>
                      </a:r>
                      <a:r>
                        <a:rPr lang="ja-JP" altLang="ja-JP" sz="1200" b="0" dirty="0">
                          <a:effectLst/>
                          <a:latin typeface="Meiryo UI" panose="020B0604030504040204" pitchFamily="50" charset="-128"/>
                          <a:ea typeface="Meiryo UI" panose="020B0604030504040204" pitchFamily="50" charset="-128"/>
                        </a:rPr>
                        <a:t>。</a:t>
                      </a:r>
                      <a:endParaRPr lang="ja-JP" altLang="ja-JP" sz="1200" dirty="0">
                        <a:effectLst/>
                        <a:latin typeface="Meiryo UI" panose="020B0604030504040204" pitchFamily="50" charset="-128"/>
                        <a:ea typeface="Meiryo UI" panose="020B0604030504040204" pitchFamily="50" charset="-128"/>
                        <a:cs typeface="ＭＳ Ｐゴシック" panose="020B0600070205080204" pitchFamily="34" charset="-128"/>
                      </a:endParaRPr>
                    </a:p>
                  </a:txBody>
                  <a:tcPr marT="45721" marB="45721" anchor="ctr"/>
                </a:tc>
                <a:extLst>
                  <a:ext uri="{0D108BD9-81ED-4DB2-BD59-A6C34878D82A}">
                    <a16:rowId xmlns:a16="http://schemas.microsoft.com/office/drawing/2014/main" val="1172122013"/>
                  </a:ext>
                </a:extLst>
              </a:tr>
              <a:tr h="750627">
                <a:tc>
                  <a:txBody>
                    <a:bodyPr/>
                    <a:lstStyle/>
                    <a:p>
                      <a:r>
                        <a:rPr kumimoji="1" lang="ja-JP" altLang="en-US" sz="1200" dirty="0">
                          <a:latin typeface="Meiryo UI" panose="020B0604030504040204" pitchFamily="50" charset="-128"/>
                          <a:ea typeface="Meiryo UI" panose="020B0604030504040204" pitchFamily="50" charset="-128"/>
                        </a:rPr>
                        <a:t>名誉感情の侵害</a:t>
                      </a:r>
                    </a:p>
                  </a:txBody>
                  <a:tcPr marT="45721" marB="45721" anchor="ctr"/>
                </a:tc>
                <a:tc>
                  <a:txBody>
                    <a:bodyPr/>
                    <a:lstStyle/>
                    <a:p>
                      <a:r>
                        <a:rPr lang="ja-JP" altLang="ja-JP" sz="1200" b="0" dirty="0">
                          <a:effectLst/>
                          <a:latin typeface="Meiryo UI" panose="020B0604030504040204" pitchFamily="50" charset="-128"/>
                          <a:ea typeface="Meiryo UI" panose="020B0604030504040204" pitchFamily="50" charset="-128"/>
                        </a:rPr>
                        <a:t>特定の個人の自尊心やプライド（人が自己自身の人格的価値について有する主観的な評価</a:t>
                      </a:r>
                      <a:r>
                        <a:rPr lang="ja-JP" altLang="en-US" sz="1200" b="0" baseline="30000" dirty="0">
                          <a:effectLst/>
                          <a:latin typeface="Meiryo UI" panose="020B0604030504040204" pitchFamily="50" charset="-128"/>
                          <a:ea typeface="Meiryo UI" panose="020B0604030504040204" pitchFamily="50" charset="-128"/>
                        </a:rPr>
                        <a:t>７</a:t>
                      </a:r>
                      <a:r>
                        <a:rPr lang="ja-JP" altLang="ja-JP" sz="1200" b="0" dirty="0">
                          <a:effectLst/>
                          <a:latin typeface="Meiryo UI" panose="020B0604030504040204" pitchFamily="50" charset="-128"/>
                          <a:ea typeface="Meiryo UI" panose="020B0604030504040204" pitchFamily="50" charset="-128"/>
                        </a:rPr>
                        <a:t>）を傷つける</a:t>
                      </a:r>
                      <a:r>
                        <a:rPr lang="ja-JP" altLang="ja-JP" sz="1200" b="0" u="sng" dirty="0">
                          <a:effectLst/>
                          <a:latin typeface="Meiryo UI" panose="020B0604030504040204" pitchFamily="50" charset="-128"/>
                          <a:ea typeface="Meiryo UI" panose="020B0604030504040204" pitchFamily="50" charset="-128"/>
                        </a:rPr>
                        <a:t>侮辱表現であって、社会通念上許される限度を超えるもの</a:t>
                      </a:r>
                      <a:r>
                        <a:rPr lang="ja-JP" altLang="ja-JP" sz="1200" b="0" dirty="0">
                          <a:effectLst/>
                          <a:latin typeface="Meiryo UI" panose="020B0604030504040204" pitchFamily="50" charset="-128"/>
                          <a:ea typeface="Meiryo UI" panose="020B0604030504040204" pitchFamily="50" charset="-128"/>
                        </a:rPr>
                        <a:t>をいう</a:t>
                      </a:r>
                      <a:r>
                        <a:rPr lang="ja-JP" altLang="en-US" sz="1200" b="0" baseline="30000" dirty="0">
                          <a:effectLst/>
                          <a:latin typeface="Meiryo UI" panose="020B0604030504040204" pitchFamily="50" charset="-128"/>
                          <a:ea typeface="Meiryo UI" panose="020B0604030504040204" pitchFamily="50" charset="-128"/>
                        </a:rPr>
                        <a:t>８</a:t>
                      </a:r>
                      <a:r>
                        <a:rPr lang="ja-JP" altLang="ja-JP" sz="1200" b="0" dirty="0">
                          <a:effectLst/>
                          <a:latin typeface="Meiryo UI" panose="020B0604030504040204" pitchFamily="50" charset="-128"/>
                          <a:ea typeface="Meiryo UI" panose="020B0604030504040204" pitchFamily="50" charset="-128"/>
                        </a:rPr>
                        <a:t>。なお、侵害されているのは社会的評価ではなく、自尊心やプライドという主観的な評価であるため、読者に当該個人が同定される必要まではない</a:t>
                      </a:r>
                      <a:r>
                        <a:rPr lang="ja-JP" altLang="en-US" sz="1200" b="0" baseline="30000" dirty="0">
                          <a:effectLst/>
                          <a:latin typeface="Meiryo UI" panose="020B0604030504040204" pitchFamily="50" charset="-128"/>
                          <a:ea typeface="Meiryo UI" panose="020B0604030504040204" pitchFamily="50" charset="-128"/>
                        </a:rPr>
                        <a:t>９</a:t>
                      </a:r>
                      <a:r>
                        <a:rPr lang="ja-JP" altLang="ja-JP" sz="1200" b="0" dirty="0">
                          <a:effectLst/>
                          <a:latin typeface="Meiryo UI" panose="020B0604030504040204" pitchFamily="50" charset="-128"/>
                          <a:ea typeface="Meiryo UI" panose="020B0604030504040204" pitchFamily="50" charset="-128"/>
                        </a:rPr>
                        <a:t>。</a:t>
                      </a:r>
                      <a:endParaRPr lang="ja-JP" altLang="ja-JP" sz="1200" dirty="0">
                        <a:effectLst/>
                        <a:latin typeface="Meiryo UI" panose="020B0604030504040204" pitchFamily="50" charset="-128"/>
                        <a:ea typeface="Meiryo UI" panose="020B0604030504040204" pitchFamily="50" charset="-128"/>
                        <a:cs typeface="ＭＳ Ｐゴシック" panose="020B0600070205080204" pitchFamily="34" charset="-128"/>
                      </a:endParaRPr>
                    </a:p>
                  </a:txBody>
                  <a:tcPr marT="45721" marB="45721" anchor="ctr"/>
                </a:tc>
                <a:extLst>
                  <a:ext uri="{0D108BD9-81ED-4DB2-BD59-A6C34878D82A}">
                    <a16:rowId xmlns:a16="http://schemas.microsoft.com/office/drawing/2014/main" val="725854554"/>
                  </a:ext>
                </a:extLst>
              </a:tr>
              <a:tr h="1501254">
                <a:tc>
                  <a:txBody>
                    <a:bodyPr/>
                    <a:lstStyle/>
                    <a:p>
                      <a:r>
                        <a:rPr kumimoji="1" lang="ja-JP" altLang="en-US" sz="1200" dirty="0">
                          <a:latin typeface="Meiryo UI" panose="020B0604030504040204" pitchFamily="50" charset="-128"/>
                          <a:ea typeface="Meiryo UI" panose="020B0604030504040204" pitchFamily="50" charset="-128"/>
                        </a:rPr>
                        <a:t>プライバシーの侵害</a:t>
                      </a:r>
                    </a:p>
                  </a:txBody>
                  <a:tcPr marT="45721" marB="45721" anchor="ctr"/>
                </a:tc>
                <a:tc>
                  <a:txBody>
                    <a:bodyPr/>
                    <a:lstStyle/>
                    <a:p>
                      <a:r>
                        <a:rPr lang="ja-JP" altLang="ja-JP" sz="1200" b="0" u="none" dirty="0">
                          <a:effectLst/>
                          <a:latin typeface="Meiryo UI" panose="020B0604030504040204" pitchFamily="50" charset="-128"/>
                          <a:ea typeface="Meiryo UI" panose="020B0604030504040204" pitchFamily="50" charset="-128"/>
                        </a:rPr>
                        <a:t>特定の個人の</a:t>
                      </a:r>
                      <a:r>
                        <a:rPr lang="ja-JP" altLang="ja-JP" sz="1200" b="0" u="sng" dirty="0">
                          <a:effectLst/>
                          <a:latin typeface="Meiryo UI" panose="020B0604030504040204" pitchFamily="50" charset="-128"/>
                          <a:ea typeface="Meiryo UI" panose="020B0604030504040204" pitchFamily="50" charset="-128"/>
                        </a:rPr>
                        <a:t>私生活をみだりに公開されないという法的保障ないし権利</a:t>
                      </a:r>
                      <a:r>
                        <a:rPr lang="ja-JP" altLang="ja-JP" sz="1200" b="0" dirty="0">
                          <a:effectLst/>
                          <a:latin typeface="Meiryo UI" panose="020B0604030504040204" pitchFamily="50" charset="-128"/>
                          <a:ea typeface="Meiryo UI" panose="020B0604030504040204" pitchFamily="50" charset="-128"/>
                        </a:rPr>
                        <a:t>、具体的には以下の要件</a:t>
                      </a:r>
                      <a:r>
                        <a:rPr lang="en-US" altLang="ja-JP" sz="1200" b="0" baseline="30000" dirty="0">
                          <a:effectLst/>
                          <a:latin typeface="Meiryo UI" panose="020B0604030504040204" pitchFamily="50" charset="-128"/>
                          <a:ea typeface="Meiryo UI" panose="020B0604030504040204" pitchFamily="50" charset="-128"/>
                        </a:rPr>
                        <a:t>10</a:t>
                      </a:r>
                      <a:r>
                        <a:rPr lang="ja-JP" altLang="ja-JP" sz="1200" b="0" dirty="0">
                          <a:effectLst/>
                          <a:latin typeface="Meiryo UI" panose="020B0604030504040204" pitchFamily="50" charset="-128"/>
                          <a:ea typeface="Meiryo UI" panose="020B0604030504040204" pitchFamily="50" charset="-128"/>
                        </a:rPr>
                        <a:t>を満たす事実の意に反する公開であって、読者が当該個人（社会的に認知されているハンドルネーム等を含む。）を同定できるものをいう。違法性の判断にあたっては、当該事実を公表されない法的利益と公表する理由とを比較衡量し、前者が後者に優越するかどうかにより判断される</a:t>
                      </a:r>
                      <a:r>
                        <a:rPr lang="en-US" altLang="ja-JP" sz="1200" b="0" baseline="30000" dirty="0">
                          <a:effectLst/>
                          <a:latin typeface="Meiryo UI" panose="020B0604030504040204" pitchFamily="50" charset="-128"/>
                          <a:ea typeface="Meiryo UI" panose="020B0604030504040204" pitchFamily="50" charset="-128"/>
                        </a:rPr>
                        <a:t>11</a:t>
                      </a:r>
                      <a:r>
                        <a:rPr lang="ja-JP" altLang="ja-JP" sz="1200" b="0" dirty="0">
                          <a:effectLst/>
                          <a:latin typeface="Meiryo UI" panose="020B0604030504040204" pitchFamily="50" charset="-128"/>
                          <a:ea typeface="Meiryo UI" panose="020B0604030504040204" pitchFamily="50" charset="-128"/>
                        </a:rPr>
                        <a:t>。</a:t>
                      </a:r>
                      <a:endParaRPr lang="ja-JP" altLang="ja-JP" sz="1200" dirty="0">
                        <a:effectLst/>
                        <a:latin typeface="Meiryo UI" panose="020B0604030504040204" pitchFamily="50" charset="-128"/>
                        <a:ea typeface="Meiryo UI" panose="020B0604030504040204" pitchFamily="50" charset="-128"/>
                      </a:endParaRPr>
                    </a:p>
                    <a:p>
                      <a:r>
                        <a:rPr lang="ja-JP" altLang="ja-JP" sz="1200" b="0" dirty="0">
                          <a:effectLst/>
                          <a:latin typeface="Meiryo UI" panose="020B0604030504040204" pitchFamily="50" charset="-128"/>
                          <a:ea typeface="Meiryo UI" panose="020B0604030504040204" pitchFamily="50" charset="-128"/>
                        </a:rPr>
                        <a:t>ⅰ）私事性：私生活上の事実または私生活上の事実らしく受け取られるおそれのあることがら</a:t>
                      </a:r>
                      <a:endParaRPr lang="ja-JP" altLang="ja-JP" sz="1200" dirty="0">
                        <a:effectLst/>
                        <a:latin typeface="Meiryo UI" panose="020B0604030504040204" pitchFamily="50" charset="-128"/>
                        <a:ea typeface="Meiryo UI" panose="020B0604030504040204" pitchFamily="50" charset="-128"/>
                      </a:endParaRPr>
                    </a:p>
                    <a:p>
                      <a:r>
                        <a:rPr lang="ja-JP" altLang="ja-JP" sz="1200" b="0" dirty="0">
                          <a:effectLst/>
                          <a:latin typeface="Meiryo UI" panose="020B0604030504040204" pitchFamily="50" charset="-128"/>
                          <a:ea typeface="Meiryo UI" panose="020B0604030504040204" pitchFamily="50" charset="-128"/>
                        </a:rPr>
                        <a:t>ⅱ）</a:t>
                      </a:r>
                      <a:r>
                        <a:rPr lang="ja-JP" altLang="ja-JP" sz="1200" b="0" u="sng" dirty="0">
                          <a:effectLst/>
                          <a:latin typeface="Meiryo UI" panose="020B0604030504040204" pitchFamily="50" charset="-128"/>
                          <a:ea typeface="Meiryo UI" panose="020B0604030504040204" pitchFamily="50" charset="-128"/>
                        </a:rPr>
                        <a:t>秘匿性：一般人の感覚を基準として公開されることによって心理的な負担、不安を覚えるであろうと認められることがら</a:t>
                      </a:r>
                      <a:endParaRPr lang="ja-JP" altLang="ja-JP" sz="1200" u="sng" dirty="0">
                        <a:effectLst/>
                        <a:latin typeface="Meiryo UI" panose="020B0604030504040204" pitchFamily="50" charset="-128"/>
                        <a:ea typeface="Meiryo UI" panose="020B0604030504040204" pitchFamily="50" charset="-128"/>
                      </a:endParaRPr>
                    </a:p>
                    <a:p>
                      <a:r>
                        <a:rPr lang="ja-JP" altLang="ja-JP" sz="1200" b="0" dirty="0">
                          <a:effectLst/>
                          <a:latin typeface="Meiryo UI" panose="020B0604030504040204" pitchFamily="50" charset="-128"/>
                          <a:ea typeface="Meiryo UI" panose="020B0604030504040204" pitchFamily="50" charset="-128"/>
                        </a:rPr>
                        <a:t>ⅲ）非公知性：一般の人々にいまだ知られていないことがら</a:t>
                      </a:r>
                      <a:endParaRPr lang="en-US" altLang="ja-JP" sz="1200" b="0" dirty="0">
                        <a:effectLst/>
                        <a:latin typeface="Meiryo UI" panose="020B0604030504040204" pitchFamily="50" charset="-128"/>
                        <a:ea typeface="Meiryo UI" panose="020B0604030504040204" pitchFamily="50" charset="-128"/>
                      </a:endParaRPr>
                    </a:p>
                    <a:p>
                      <a:r>
                        <a:rPr lang="ja-JP" altLang="en-US" sz="1200" b="0" dirty="0">
                          <a:effectLst/>
                          <a:latin typeface="Meiryo UI" panose="020B0604030504040204" pitchFamily="50" charset="-128"/>
                          <a:ea typeface="Meiryo UI" panose="020B0604030504040204" pitchFamily="50" charset="-128"/>
                        </a:rPr>
                        <a:t>　　　　　　　　　　　</a:t>
                      </a:r>
                      <a:r>
                        <a:rPr lang="ja-JP" altLang="ja-JP" sz="1200" b="0" dirty="0">
                          <a:effectLst/>
                          <a:latin typeface="Meiryo UI" panose="020B0604030504040204" pitchFamily="50" charset="-128"/>
                          <a:ea typeface="Meiryo UI" panose="020B0604030504040204" pitchFamily="50" charset="-128"/>
                        </a:rPr>
                        <a:t>（なお、一部の人々に知られていることをもってただちに非公知性が否定されるものではない</a:t>
                      </a:r>
                      <a:r>
                        <a:rPr lang="en-US" altLang="ja-JP" sz="1200" b="0" baseline="30000" dirty="0">
                          <a:effectLst/>
                          <a:latin typeface="Meiryo UI" panose="020B0604030504040204" pitchFamily="50" charset="-128"/>
                          <a:ea typeface="Meiryo UI" panose="020B0604030504040204" pitchFamily="50" charset="-128"/>
                        </a:rPr>
                        <a:t>12</a:t>
                      </a:r>
                      <a:r>
                        <a:rPr lang="ja-JP" altLang="en-US" sz="1200" b="0" baseline="0" dirty="0">
                          <a:effectLst/>
                          <a:latin typeface="Meiryo UI" panose="020B0604030504040204" pitchFamily="50" charset="-128"/>
                          <a:ea typeface="Meiryo UI" panose="020B0604030504040204" pitchFamily="50" charset="-128"/>
                        </a:rPr>
                        <a:t>。</a:t>
                      </a:r>
                      <a:r>
                        <a:rPr lang="ja-JP" altLang="ja-JP" sz="1200" b="0" dirty="0">
                          <a:effectLst/>
                          <a:latin typeface="Meiryo UI" panose="020B0604030504040204" pitchFamily="50" charset="-128"/>
                          <a:ea typeface="Meiryo UI" panose="020B0604030504040204" pitchFamily="50" charset="-128"/>
                        </a:rPr>
                        <a:t>）</a:t>
                      </a:r>
                      <a:endParaRPr lang="ja-JP" altLang="ja-JP" sz="1200" dirty="0">
                        <a:effectLst/>
                        <a:latin typeface="Meiryo UI" panose="020B0604030504040204" pitchFamily="50" charset="-128"/>
                        <a:ea typeface="Meiryo UI" panose="020B0604030504040204" pitchFamily="50" charset="-128"/>
                        <a:cs typeface="ＭＳ Ｐゴシック" panose="020B0600070205080204" pitchFamily="34" charset="-128"/>
                      </a:endParaRPr>
                    </a:p>
                  </a:txBody>
                  <a:tcPr marT="45721" marB="45721" anchor="ctr"/>
                </a:tc>
                <a:extLst>
                  <a:ext uri="{0D108BD9-81ED-4DB2-BD59-A6C34878D82A}">
                    <a16:rowId xmlns:a16="http://schemas.microsoft.com/office/drawing/2014/main" val="1349007721"/>
                  </a:ext>
                </a:extLst>
              </a:tr>
              <a:tr h="532263">
                <a:tc>
                  <a:txBody>
                    <a:bodyPr/>
                    <a:lstStyle/>
                    <a:p>
                      <a:r>
                        <a:rPr kumimoji="1" lang="ja-JP" altLang="en-US" sz="1200" dirty="0">
                          <a:latin typeface="Meiryo UI" panose="020B0604030504040204" pitchFamily="50" charset="-128"/>
                          <a:ea typeface="Meiryo UI" panose="020B0604030504040204" pitchFamily="50" charset="-128"/>
                        </a:rPr>
                        <a:t>私生活の平穏の侵害</a:t>
                      </a:r>
                    </a:p>
                  </a:txBody>
                  <a:tcPr marT="45721" marB="45721" anchor="ctr"/>
                </a:tc>
                <a:tc>
                  <a:txBody>
                    <a:bodyPr/>
                    <a:lstStyle/>
                    <a:p>
                      <a:r>
                        <a:rPr lang="ja-JP" altLang="ja-JP" sz="1200" b="0" dirty="0">
                          <a:effectLst/>
                          <a:latin typeface="Meiryo UI" panose="020B0604030504040204" pitchFamily="50" charset="-128"/>
                          <a:ea typeface="Meiryo UI" panose="020B0604030504040204" pitchFamily="50" charset="-128"/>
                        </a:rPr>
                        <a:t>「平穏な生活を営む権利」などとも呼称される</a:t>
                      </a:r>
                      <a:r>
                        <a:rPr lang="ja-JP" altLang="en-US" sz="1200" b="0" dirty="0">
                          <a:effectLst/>
                          <a:latin typeface="Meiryo UI" panose="020B0604030504040204" pitchFamily="50" charset="-128"/>
                          <a:ea typeface="Meiryo UI" panose="020B0604030504040204" pitchFamily="50" charset="-128"/>
                        </a:rPr>
                        <a:t>、</a:t>
                      </a:r>
                      <a:r>
                        <a:rPr lang="ja-JP" altLang="ja-JP" sz="1200" b="0" dirty="0">
                          <a:effectLst/>
                          <a:latin typeface="Meiryo UI" panose="020B0604030504040204" pitchFamily="50" charset="-128"/>
                          <a:ea typeface="Meiryo UI" panose="020B0604030504040204" pitchFamily="50" charset="-128"/>
                        </a:rPr>
                        <a:t>特定の個人の</a:t>
                      </a:r>
                      <a:r>
                        <a:rPr lang="ja-JP" altLang="ja-JP" sz="1200" b="0" u="sng" dirty="0">
                          <a:effectLst/>
                          <a:latin typeface="Meiryo UI" panose="020B0604030504040204" pitchFamily="50" charset="-128"/>
                          <a:ea typeface="Meiryo UI" panose="020B0604030504040204" pitchFamily="50" charset="-128"/>
                        </a:rPr>
                        <a:t>私生活の平穏の侵害であって、社会通念上受忍すべき限度を超えた精神的苦痛を生じさせるもの</a:t>
                      </a:r>
                      <a:r>
                        <a:rPr lang="ja-JP" altLang="ja-JP" sz="1200" b="0" dirty="0">
                          <a:effectLst/>
                          <a:latin typeface="Meiryo UI" panose="020B0604030504040204" pitchFamily="50" charset="-128"/>
                          <a:ea typeface="Meiryo UI" panose="020B0604030504040204" pitchFamily="50" charset="-128"/>
                        </a:rPr>
                        <a:t>をいう</a:t>
                      </a:r>
                      <a:r>
                        <a:rPr lang="en-US" altLang="ja-JP" sz="1200" b="0" baseline="30000" dirty="0">
                          <a:effectLst/>
                          <a:latin typeface="Meiryo UI" panose="020B0604030504040204" pitchFamily="50" charset="-128"/>
                          <a:ea typeface="Meiryo UI" panose="020B0604030504040204" pitchFamily="50" charset="-128"/>
                        </a:rPr>
                        <a:t>13</a:t>
                      </a:r>
                      <a:r>
                        <a:rPr lang="ja-JP" altLang="ja-JP" sz="1200" b="0" dirty="0">
                          <a:effectLst/>
                          <a:latin typeface="Meiryo UI" panose="020B0604030504040204" pitchFamily="50" charset="-128"/>
                          <a:ea typeface="Meiryo UI" panose="020B0604030504040204" pitchFamily="50" charset="-128"/>
                        </a:rPr>
                        <a:t>。</a:t>
                      </a:r>
                      <a:endParaRPr lang="ja-JP" altLang="ja-JP" sz="1200" dirty="0">
                        <a:effectLst/>
                        <a:latin typeface="Meiryo UI" panose="020B0604030504040204" pitchFamily="50" charset="-128"/>
                        <a:ea typeface="Meiryo UI" panose="020B0604030504040204" pitchFamily="50" charset="-128"/>
                        <a:cs typeface="ＭＳ Ｐゴシック" panose="020B0600070205080204" pitchFamily="34" charset="-128"/>
                      </a:endParaRPr>
                    </a:p>
                  </a:txBody>
                  <a:tcPr marT="45721" marB="45721" anchor="ctr"/>
                </a:tc>
                <a:extLst>
                  <a:ext uri="{0D108BD9-81ED-4DB2-BD59-A6C34878D82A}">
                    <a16:rowId xmlns:a16="http://schemas.microsoft.com/office/drawing/2014/main" val="2493119316"/>
                  </a:ext>
                </a:extLst>
              </a:tr>
            </a:tbl>
          </a:graphicData>
        </a:graphic>
      </p:graphicFrame>
      <p:sp>
        <p:nvSpPr>
          <p:cNvPr id="7" name="タイトル 4">
            <a:extLst>
              <a:ext uri="{FF2B5EF4-FFF2-40B4-BE49-F238E27FC236}">
                <a16:creationId xmlns:a16="http://schemas.microsoft.com/office/drawing/2014/main" id="{CF55B7F6-EE17-4C45-A32E-76BF7B959936}"/>
              </a:ext>
            </a:extLst>
          </p:cNvPr>
          <p:cNvSpPr txBox="1">
            <a:spLocks/>
          </p:cNvSpPr>
          <p:nvPr/>
        </p:nvSpPr>
        <p:spPr>
          <a:xfrm>
            <a:off x="137719" y="107055"/>
            <a:ext cx="9630561" cy="591847"/>
          </a:xfrm>
          <a:prstGeom prst="rect">
            <a:avLst/>
          </a:prstGeom>
          <a:noFill/>
        </p:spPr>
        <p:txBody>
          <a:bodyPr vert="horz" lIns="102870" tIns="51435" rIns="102870" bIns="51435" rtlCol="0" anchor="ctr">
            <a:noAutofit/>
          </a:bodyPr>
          <a:lst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a:lstStyle>
          <a:p>
            <a:pPr defTabSz="1028726">
              <a:lnSpc>
                <a:spcPts val="2400"/>
              </a:lnSpc>
            </a:pPr>
            <a:r>
              <a:rPr lang="ja-JP" altLang="en-US" dirty="0">
                <a:solidFill>
                  <a:sysClr val="windowText" lastClr="000000">
                    <a:lumMod val="85000"/>
                    <a:lumOff val="15000"/>
                  </a:sysClr>
                </a:solidFill>
                <a:latin typeface="Meiryo UI" panose="020B0604030504040204" pitchFamily="50" charset="-128"/>
                <a:ea typeface="Meiryo UI" panose="020B0604030504040204" pitchFamily="50" charset="-128"/>
              </a:rPr>
              <a:t>人格権</a:t>
            </a:r>
            <a:r>
              <a:rPr lang="ja-JP" altLang="en-US">
                <a:solidFill>
                  <a:sysClr val="windowText" lastClr="000000">
                    <a:lumMod val="85000"/>
                    <a:lumOff val="15000"/>
                  </a:sysClr>
                </a:solidFill>
                <a:latin typeface="Meiryo UI" panose="020B0604030504040204" pitchFamily="50" charset="-128"/>
                <a:ea typeface="Meiryo UI" panose="020B0604030504040204" pitchFamily="50" charset="-128"/>
              </a:rPr>
              <a:t>の侵害について</a:t>
            </a:r>
            <a:endParaRPr lang="ja-JP" altLang="en-US" dirty="0">
              <a:solidFill>
                <a:sysClr val="windowText" lastClr="000000">
                  <a:lumMod val="85000"/>
                  <a:lumOff val="15000"/>
                </a:sysClr>
              </a:solidFill>
              <a:latin typeface="Meiryo UI" panose="020B0604030504040204" pitchFamily="50" charset="-128"/>
              <a:ea typeface="Meiryo UI" panose="020B0604030504040204" pitchFamily="50" charset="-128"/>
            </a:endParaRPr>
          </a:p>
        </p:txBody>
      </p:sp>
      <p:cxnSp>
        <p:nvCxnSpPr>
          <p:cNvPr id="8" name="直線コネクタ 7">
            <a:extLst>
              <a:ext uri="{FF2B5EF4-FFF2-40B4-BE49-F238E27FC236}">
                <a16:creationId xmlns:a16="http://schemas.microsoft.com/office/drawing/2014/main" id="{341543FF-0CCB-4B1B-8639-C444FBF48C95}"/>
              </a:ext>
            </a:extLst>
          </p:cNvPr>
          <p:cNvCxnSpPr>
            <a:cxnSpLocks/>
          </p:cNvCxnSpPr>
          <p:nvPr/>
        </p:nvCxnSpPr>
        <p:spPr>
          <a:xfrm>
            <a:off x="0" y="654123"/>
            <a:ext cx="9906000" cy="0"/>
          </a:xfrm>
          <a:prstGeom prst="line">
            <a:avLst/>
          </a:prstGeom>
          <a:noFill/>
          <a:ln w="28575" cap="flat" cmpd="sng" algn="ctr">
            <a:solidFill>
              <a:srgbClr val="0070C0"/>
            </a:solidFill>
            <a:prstDash val="solid"/>
          </a:ln>
          <a:effectLst/>
        </p:spPr>
      </p:cxnSp>
      <p:sp>
        <p:nvSpPr>
          <p:cNvPr id="10" name="フローチャート: 代替処理 9">
            <a:extLst>
              <a:ext uri="{FF2B5EF4-FFF2-40B4-BE49-F238E27FC236}">
                <a16:creationId xmlns:a16="http://schemas.microsoft.com/office/drawing/2014/main" id="{036BB3D0-8E9A-45EA-8ED9-69402F1C66C7}"/>
              </a:ext>
            </a:extLst>
          </p:cNvPr>
          <p:cNvSpPr/>
          <p:nvPr/>
        </p:nvSpPr>
        <p:spPr>
          <a:xfrm>
            <a:off x="8720299" y="101618"/>
            <a:ext cx="1047981" cy="489872"/>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３</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B62F7DDE-1EB3-4313-9F39-68F24EB3C331}"/>
              </a:ext>
            </a:extLst>
          </p:cNvPr>
          <p:cNvSpPr txBox="1"/>
          <p:nvPr/>
        </p:nvSpPr>
        <p:spPr>
          <a:xfrm>
            <a:off x="137719" y="711996"/>
            <a:ext cx="9630561" cy="455137"/>
          </a:xfrm>
          <a:prstGeom prst="rect">
            <a:avLst/>
          </a:prstGeom>
          <a:noFill/>
        </p:spPr>
        <p:txBody>
          <a:bodyPr wrap="square" rtlCol="0">
            <a:noAutofit/>
          </a:bodyPr>
          <a:lstStyle/>
          <a:p>
            <a:pPr>
              <a:spcBef>
                <a:spcPts val="0"/>
              </a:spcBef>
            </a:pPr>
            <a:r>
              <a:rPr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　不当な差別的言動がいかなる人格権を侵害しているかを特定するため、以下に主な人格権の侵害について</a:t>
            </a:r>
            <a:r>
              <a:rPr lang="ja-JP" altLang="en-US" sz="1200" smtClean="0">
                <a:solidFill>
                  <a:schemeClr val="tx1">
                    <a:lumMod val="95000"/>
                    <a:lumOff val="5000"/>
                  </a:schemeClr>
                </a:solidFill>
                <a:latin typeface="Meiryo UI" panose="020B0604030504040204" pitchFamily="50" charset="-128"/>
                <a:ea typeface="Meiryo UI" panose="020B0604030504040204" pitchFamily="50" charset="-128"/>
              </a:rPr>
              <a:t>まとめた。概要</a:t>
            </a:r>
            <a:r>
              <a:rPr lang="ja-JP" altLang="en-US" sz="1200" dirty="0" smtClean="0">
                <a:solidFill>
                  <a:schemeClr val="tx1">
                    <a:lumMod val="95000"/>
                    <a:lumOff val="5000"/>
                  </a:schemeClr>
                </a:solidFill>
                <a:latin typeface="Meiryo UI" panose="020B0604030504040204" pitchFamily="50" charset="-128"/>
                <a:ea typeface="Meiryo UI" panose="020B0604030504040204" pitchFamily="50" charset="-128"/>
              </a:rPr>
              <a:t>に記した定義や要件の具体的な適用について、資料４から７で審議をいただきたい。</a:t>
            </a:r>
            <a:endParaRPr lang="en-US" altLang="ja-JP"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6390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696</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ＭＳ 明朝</vt:lpstr>
      <vt:lpstr>UD デジタル 教科書体 NP-B</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孝 大多</dc:creator>
  <cp:lastModifiedBy>大多　孝</cp:lastModifiedBy>
  <cp:revision>19</cp:revision>
  <cp:lastPrinted>2023-12-19T07:20:16Z</cp:lastPrinted>
  <dcterms:created xsi:type="dcterms:W3CDTF">2023-12-12T01:45:49Z</dcterms:created>
  <dcterms:modified xsi:type="dcterms:W3CDTF">2023-12-19T09:28:05Z</dcterms:modified>
</cp:coreProperties>
</file>