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66" r:id="rId3"/>
  </p:sldIdLst>
  <p:sldSz cx="10440988" cy="7561263"/>
  <p:notesSz cx="6797675" cy="9926638"/>
  <p:defaultTextStyle>
    <a:defPPr>
      <a:defRPr lang="ja-JP"/>
    </a:defPPr>
    <a:lvl1pPr marL="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2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F364"/>
    <a:srgbClr val="B9F896"/>
    <a:srgbClr val="96DC9E"/>
    <a:srgbClr val="5A7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4" autoAdjust="0"/>
    <p:restoredTop sz="94434" autoAdjust="0"/>
  </p:normalViewPr>
  <p:slideViewPr>
    <p:cSldViewPr>
      <p:cViewPr varScale="1">
        <p:scale>
          <a:sx n="68" d="100"/>
          <a:sy n="68" d="100"/>
        </p:scale>
        <p:origin x="1296" y="66"/>
      </p:cViewPr>
      <p:guideLst>
        <p:guide orient="horz" pos="2381"/>
        <p:guide pos="328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1932" y="7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多 孝" userId="9c90412b28eee94b" providerId="LiveId" clId="{57642590-3533-B244-BB50-4F5604E45368}"/>
    <pc:docChg chg="modSld">
      <pc:chgData name="大多 孝" userId="9c90412b28eee94b" providerId="LiveId" clId="{57642590-3533-B244-BB50-4F5604E45368}" dt="2023-12-16T00:07:45.628" v="32" actId="20577"/>
      <pc:docMkLst>
        <pc:docMk/>
      </pc:docMkLst>
      <pc:sldChg chg="modSp">
        <pc:chgData name="大多 孝" userId="9c90412b28eee94b" providerId="LiveId" clId="{57642590-3533-B244-BB50-4F5604E45368}" dt="2023-12-16T00:07:45.628" v="32" actId="20577"/>
        <pc:sldMkLst>
          <pc:docMk/>
          <pc:sldMk cId="3972659368" sldId="266"/>
        </pc:sldMkLst>
        <pc:spChg chg="mod">
          <ac:chgData name="大多 孝" userId="9c90412b28eee94b" providerId="LiveId" clId="{57642590-3533-B244-BB50-4F5604E45368}" dt="2023-12-16T00:07:45.628" v="32" actId="20577"/>
          <ac:spMkLst>
            <pc:docMk/>
            <pc:sldMk cId="3972659368" sldId="266"/>
            <ac:spMk id="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988" y="0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5286D97F-F2D2-45DB-AE3E-59E516C4B776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988" y="9428613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6E1A17B6-0809-4FE9-BE20-860E51B35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943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/>
          <a:lstStyle>
            <a:lvl1pPr algn="r">
              <a:defRPr sz="1200"/>
            </a:lvl1pPr>
          </a:lstStyle>
          <a:p>
            <a:fld id="{9ACAEA70-D54E-42DB-99BE-499868C9A7B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28675" y="744538"/>
            <a:ext cx="51419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2" tIns="46026" rIns="92052" bIns="460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052" tIns="46026" rIns="92052" bIns="460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 anchor="b"/>
          <a:lstStyle>
            <a:lvl1pPr algn="r">
              <a:defRPr sz="1200"/>
            </a:lvl1pPr>
          </a:lstStyle>
          <a:p>
            <a:fld id="{39D0CAB6-7405-42F5-8265-46CD154B5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86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28675" y="744538"/>
            <a:ext cx="5141913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0CAB6-7405-42F5-8265-46CD154B5479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799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74" y="-35793"/>
            <a:ext cx="10435215" cy="638763"/>
          </a:xfrm>
          <a:solidFill>
            <a:srgbClr val="B9F896"/>
          </a:solidFill>
        </p:spPr>
        <p:txBody>
          <a:bodyPr>
            <a:normAutofit/>
          </a:bodyPr>
          <a:lstStyle>
            <a:lvl1pPr>
              <a:defRPr sz="2000" b="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934" y="1398867"/>
            <a:ext cx="10081120" cy="516049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C74B-24D3-4216-87EC-A663B630DAC7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824824" y="248468"/>
            <a:ext cx="2436231" cy="402567"/>
          </a:xfrm>
        </p:spPr>
        <p:txBody>
          <a:bodyPr/>
          <a:lstStyle>
            <a:lvl1pPr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298ADCCA-84D9-4069-9BB0-304B6713472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48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29A5-E56F-444B-8269-7B7A8F485D05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1A7-6AE9-4EF7-8B4B-867FEFB70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プレースホルダー 1"/>
          <p:cNvSpPr txBox="1">
            <a:spLocks/>
          </p:cNvSpPr>
          <p:nvPr userDrawn="1"/>
        </p:nvSpPr>
        <p:spPr>
          <a:xfrm>
            <a:off x="0" y="-1381"/>
            <a:ext cx="10440988" cy="829684"/>
          </a:xfrm>
          <a:prstGeom prst="rect">
            <a:avLst/>
          </a:prstGeom>
          <a:solidFill>
            <a:srgbClr val="B9F896"/>
          </a:solidFill>
        </p:spPr>
        <p:txBody>
          <a:bodyPr vert="horz" lIns="102870" tIns="51435" rIns="102870" bIns="51435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/>
              <a:t>マスター タイトルの書式設定</a:t>
            </a:r>
          </a:p>
        </p:txBody>
      </p:sp>
      <p:grpSp>
        <p:nvGrpSpPr>
          <p:cNvPr id="8" name="グループ化 7"/>
          <p:cNvGrpSpPr/>
          <p:nvPr userDrawn="1"/>
        </p:nvGrpSpPr>
        <p:grpSpPr>
          <a:xfrm>
            <a:off x="1070" y="582820"/>
            <a:ext cx="10620024" cy="212922"/>
            <a:chOff x="386836" y="3621847"/>
            <a:chExt cx="9619932" cy="158784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386836" y="3621847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0B05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10" name="正方形/長方形 9"/>
            <p:cNvSpPr/>
            <p:nvPr userDrawn="1"/>
          </p:nvSpPr>
          <p:spPr>
            <a:xfrm>
              <a:off x="386836" y="3701239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3F364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138653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4" y="2348895"/>
            <a:ext cx="8874840" cy="1620771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8" y="4284718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86BB-0FC0-48F1-AC48-B402BBF9F88F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DCCA-84D9-4069-9BB0-304B6713472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9" name="グループ化 8"/>
          <p:cNvGrpSpPr/>
          <p:nvPr userDrawn="1"/>
        </p:nvGrpSpPr>
        <p:grpSpPr>
          <a:xfrm>
            <a:off x="386836" y="4356695"/>
            <a:ext cx="9619932" cy="158784"/>
            <a:chOff x="386836" y="3621847"/>
            <a:chExt cx="9619932" cy="158784"/>
          </a:xfrm>
        </p:grpSpPr>
        <p:sp>
          <p:nvSpPr>
            <p:cNvPr id="7" name="正方形/長方形 6"/>
            <p:cNvSpPr/>
            <p:nvPr userDrawn="1"/>
          </p:nvSpPr>
          <p:spPr>
            <a:xfrm>
              <a:off x="386836" y="3621847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0B05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8" name="正方形/長方形 7"/>
            <p:cNvSpPr/>
            <p:nvPr userDrawn="1"/>
          </p:nvSpPr>
          <p:spPr>
            <a:xfrm>
              <a:off x="386836" y="3701239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3F364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394117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-35793"/>
            <a:ext cx="10440988" cy="853937"/>
          </a:xfrm>
          <a:prstGeom prst="rect">
            <a:avLst/>
          </a:prstGeom>
          <a:noFill/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1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50" y="7008173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1C40C-5862-45A8-AEB5-F092D1FB299D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38" y="7008173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968840" y="209714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ADCCA-84D9-4069-9BB0-304B6713472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1070" y="612279"/>
            <a:ext cx="10620024" cy="109573"/>
          </a:xfrm>
          <a:prstGeom prst="rect">
            <a:avLst/>
          </a:prstGeom>
          <a:gradFill flip="none" rotWithShape="1">
            <a:gsLst>
              <a:gs pos="50000">
                <a:srgbClr val="03F3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spcCol="0" rtlCol="0" anchor="ctr"/>
          <a:lstStyle/>
          <a:p>
            <a:pPr algn="ctr"/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398189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l" defTabSz="1028700" rtl="0" eaLnBrk="1" latinLnBrk="0" hangingPunct="1">
        <a:spcBef>
          <a:spcPct val="0"/>
        </a:spcBef>
        <a:buNone/>
        <a:defRPr kumimoji="1" sz="2000" b="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289" y="303215"/>
            <a:ext cx="9396412" cy="1260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289" y="1763713"/>
            <a:ext cx="9396412" cy="4991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288" y="7008815"/>
            <a:ext cx="24352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4E27E-6D7E-4986-90F5-383B460D8987}" type="datetime1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113" y="7008815"/>
            <a:ext cx="3306762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3475" y="7008815"/>
            <a:ext cx="24352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631A7-6AE9-4EF7-8B4B-867FEFB70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93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-3951" y="53691"/>
            <a:ext cx="10440988" cy="591847"/>
          </a:xfrm>
          <a:noFill/>
        </p:spPr>
        <p:txBody>
          <a:bodyPr>
            <a:noAutofit/>
          </a:bodyPr>
          <a:lstStyle/>
          <a:p>
            <a:pPr>
              <a:lnSpc>
                <a:spcPts val="2400"/>
              </a:lnSpc>
            </a:pP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大阪府</a:t>
            </a:r>
            <a:r>
              <a:rPr lang="ja-JP" altLang="en-US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インターネット上における不当な差別的言動に係る</a:t>
            </a:r>
            <a:r>
              <a:rPr lang="en-US" altLang="ja-JP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</a:t>
            </a:r>
            <a:r>
              <a:rPr lang="ja-JP" altLang="en-US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削除要請の基本的な考え方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の策定にあたって（案）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74591" y="808549"/>
            <a:ext cx="9491807" cy="5492362"/>
          </a:xfrm>
          <a:prstGeom prst="rect">
            <a:avLst/>
          </a:prstGeom>
          <a:ln>
            <a:noFill/>
          </a:ln>
        </p:spPr>
        <p:txBody>
          <a:bodyPr vert="horz" lIns="102870" tIns="51435" rIns="104400" bIns="51435" rtlCol="0">
            <a:noAutofit/>
          </a:bodyPr>
          <a:lstStyle>
            <a:lvl1pPr marL="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１．策定にあたっての考え方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侵害情報の削除については、官民によるガイドラインが策定され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、法務省の人権擁護機関やプロバイダ等が行う誹謗中傷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endParaRPr lang="en-US" altLang="ja-JP" sz="1400" kern="100" dirty="0" smtClean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投稿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の削除に資するよう、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法的問題</a:t>
            </a:r>
            <a:r>
              <a:rPr lang="ja-JP" altLang="en-US" sz="14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の整理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・検討が行われている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kern="100" dirty="0" smtClean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・公益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社団法人商事法務研究会「インターネット上の誹謗中傷をめぐる法的問題に関する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有識者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検討会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取りまとめ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」令和４年５月（以下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、</a:t>
            </a:r>
            <a:endParaRPr lang="en-US" altLang="ja-JP" sz="12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「</a:t>
            </a:r>
            <a:r>
              <a:rPr lang="ja-JP" altLang="en-US" sz="1200" u="sng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有識者検討会取りまとめ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」）</a:t>
            </a:r>
            <a:endParaRPr lang="en-US" altLang="ja-JP" sz="12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　・プロバイダ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責任制限法ガイドライン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等検討協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議会「プロバイダ責任制限法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名誉毀損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・プライバシー関係ガイドライン第６版」（令和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４年６月</a:t>
            </a:r>
            <a:endParaRPr lang="en-US" altLang="ja-JP" sz="12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）、一般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社団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法人セーファーインターネット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協会「権利侵害明白性ガイドライン初版」（令和３年４月）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（総称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して「</a:t>
            </a:r>
            <a:r>
              <a:rPr lang="ja-JP" altLang="en-US" sz="1200" u="sng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プロバイダガイドライン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」）等</a:t>
            </a:r>
            <a:endParaRPr lang="en-US" altLang="ja-JP" sz="12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600"/>
              </a:spcBef>
            </a:pP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本基本的な考え方の策定にあたっては</a:t>
            </a:r>
            <a:r>
              <a:rPr lang="ja-JP" altLang="en-US" sz="14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、有識者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検討会取りまとめ及びプロバイダガイドラインを参考</a:t>
            </a:r>
            <a:r>
              <a:rPr lang="ja-JP" altLang="en-US" sz="14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とし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、プロバイダ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及び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法務</a:t>
            </a:r>
            <a:endParaRPr lang="en-US" altLang="ja-JP" sz="1400" kern="100" dirty="0" smtClean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省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に対する働きかけを円滑なものとし、本府が実施する侵害情報の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削除要請</a:t>
            </a:r>
            <a:r>
              <a:rPr lang="ja-JP" altLang="en-US" sz="14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を実効性のある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ものとすることを目指す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また、本府が行う削除要請は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4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表現の自由」を一定の範囲で制限しようとする</a:t>
            </a:r>
            <a:r>
              <a:rPr lang="ja-JP" altLang="en-US" sz="14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行為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であること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、迅速性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を重視し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事案ごと</a:t>
            </a:r>
            <a:r>
              <a:rPr lang="ja-JP" altLang="en-US" sz="14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</a:t>
            </a:r>
            <a:endParaRPr lang="en-US" altLang="ja-JP" sz="1400" u="sng" kern="100" dirty="0" smtClean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en-US" altLang="ja-JP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     </a:t>
            </a:r>
            <a:r>
              <a:rPr lang="ja-JP" altLang="en-US" sz="14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附属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機関への諮問は行わない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ことから、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裁量権の逸脱濫用とならないよう留意</a:t>
            </a:r>
            <a:r>
              <a:rPr lang="ja-JP" altLang="en-US" sz="14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が必要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kern="100" dirty="0" smtClean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この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ため、条例第</a:t>
            </a:r>
            <a:r>
              <a:rPr lang="en-US" altLang="ja-JP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条「不当な差別的言動に係る侵害情報があることが明らか」という要件を踏まえ、侵害情報であるか否か</a:t>
            </a:r>
            <a:endParaRPr lang="en-US" altLang="ja-JP" sz="1400" kern="100" dirty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が明確に判断出来るよう、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不当な差別的言動を可能な範囲で類型化することとし、本部会においてその考え方について審議を</a:t>
            </a: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いただく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</a:p>
          <a:p>
            <a:pPr algn="just">
              <a:lnSpc>
                <a:spcPts val="2000"/>
              </a:lnSpc>
              <a:spcBef>
                <a:spcPts val="0"/>
              </a:spcBef>
            </a:pPr>
            <a:endParaRPr lang="en-US" altLang="ja-JP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．確認・共有事項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被害者が侵害情報を削除要請する法的根拠は、「人格権に基づく差止請求権</a:t>
            </a:r>
            <a:r>
              <a:rPr lang="ja-JP" altLang="en-US" sz="1400" u="sng" kern="100" baseline="300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</a:t>
            </a:r>
            <a:r>
              <a:rPr lang="ja-JP" altLang="en-US" sz="14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このため、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本府が</a:t>
            </a:r>
            <a:r>
              <a:rPr lang="ja-JP" altLang="en-US" sz="14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削除要請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14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行うに</a:t>
            </a:r>
            <a:endParaRPr lang="en-US" altLang="ja-JP" sz="1400" u="sng" kern="100" dirty="0" smtClean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1400" u="sng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あたって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は、不当な差別的言動がいかなる人格権を侵害しているかを特定し、プロバイダ等に連絡する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こととなる。</a:t>
            </a: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侵害情報に該当するか否かの判断にあたっては、</a:t>
            </a:r>
            <a:r>
              <a:rPr lang="ja-JP" altLang="en-US" sz="1400" u="sng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一般読者の普通の注意と読み方を基準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とする</a:t>
            </a:r>
            <a:r>
              <a:rPr lang="ja-JP" altLang="en-US" sz="1400" kern="100" baseline="300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kern="100" dirty="0" smtClean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記載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された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事実の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特定にあたっては投稿された媒体の読者層を考慮する</a:t>
            </a:r>
            <a:r>
              <a:rPr lang="ja-JP" altLang="en-US" sz="1200" kern="100" baseline="30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３</a:t>
            </a:r>
            <a:endParaRPr lang="en-US" altLang="ja-JP" sz="1200" kern="100" baseline="30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　・被害者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の同定可能性や人格権を侵害するか否かの認定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について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は、スレッドや記事のタイトル</a:t>
            </a:r>
            <a:r>
              <a:rPr lang="ja-JP" altLang="en-US" sz="1200" kern="100" baseline="30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４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、前後の投稿</a:t>
            </a:r>
            <a:r>
              <a:rPr lang="ja-JP" altLang="en-US" sz="1200" kern="100" baseline="30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５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、関連する投稿</a:t>
            </a:r>
            <a:r>
              <a:rPr lang="ja-JP" altLang="en-US" sz="1200" kern="100" baseline="30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６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及び</a:t>
            </a:r>
            <a:endParaRPr lang="en-US" altLang="ja-JP" sz="12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検索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エンジン</a:t>
            </a:r>
            <a:r>
              <a:rPr lang="ja-JP" altLang="en-US" sz="1200" kern="100" baseline="30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７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により一般読者が容易に入手し得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、また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入手するであろう情報を含め判断し、その結果として人格権の侵害が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認められる</a:t>
            </a:r>
            <a:endParaRPr lang="en-US" altLang="ja-JP" sz="1200" kern="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ts val="0"/>
              </a:spcBef>
            </a:pP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場合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に、当該不当な差別的言動を</a:t>
            </a:r>
            <a:r>
              <a:rPr lang="ja-JP" altLang="en-US" sz="1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侵害情報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と判断することとする。</a:t>
            </a:r>
            <a:endParaRPr lang="en-US" altLang="ja-JP" sz="12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0" y="704457"/>
            <a:ext cx="1044098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フローチャート: 代替処理 6"/>
          <p:cNvSpPr/>
          <p:nvPr/>
        </p:nvSpPr>
        <p:spPr>
          <a:xfrm>
            <a:off x="9180934" y="159208"/>
            <a:ext cx="1047981" cy="489872"/>
          </a:xfrm>
          <a:prstGeom prst="flowChartAlternateProcess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0" rIns="9144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600" kern="100" dirty="0">
                <a:effectLst/>
                <a:latin typeface="ＭＳ 明朝" panose="02020609040205080304" pitchFamily="17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資料</a:t>
            </a:r>
            <a:r>
              <a:rPr lang="ja-JP" altLang="en-US" sz="1600" kern="100" dirty="0">
                <a:effectLst/>
                <a:latin typeface="ＭＳ 明朝" panose="02020609040205080304" pitchFamily="17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２</a:t>
            </a:r>
            <a:r>
              <a:rPr lang="en-US" sz="1600" kern="100" dirty="0">
                <a:effectLst/>
                <a:latin typeface="UD デジタル 教科書体 NP-B" panose="020207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6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31630" y="1648527"/>
            <a:ext cx="8850360" cy="86409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036586" y="5638771"/>
            <a:ext cx="8850360" cy="86409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659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ﾒｲﾘｵ（設定）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5965</TotalTime>
  <Words>641</Words>
  <Application>Microsoft Office PowerPoint</Application>
  <PresentationFormat>ユーザー設定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Meiryo UI</vt:lpstr>
      <vt:lpstr>ＭＳ Ｐゴシック</vt:lpstr>
      <vt:lpstr>ＭＳ 明朝</vt:lpstr>
      <vt:lpstr>UD デジタル 教科書体 NP-B</vt:lpstr>
      <vt:lpstr>メイリオ</vt:lpstr>
      <vt:lpstr>游ゴシック</vt:lpstr>
      <vt:lpstr>游明朝</vt:lpstr>
      <vt:lpstr>Arial</vt:lpstr>
      <vt:lpstr>Calibri</vt:lpstr>
      <vt:lpstr>Times New Roman</vt:lpstr>
      <vt:lpstr>Office ​​テーマ</vt:lpstr>
      <vt:lpstr>デザインの設定</vt:lpstr>
      <vt:lpstr>  　大阪府インターネット上における不当な差別的言動に係る     削除要請の基本的な考え方の策定にあたって（案）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　慎一</dc:creator>
  <cp:lastModifiedBy>大多　孝</cp:lastModifiedBy>
  <cp:revision>3803</cp:revision>
  <cp:lastPrinted>2023-12-19T05:12:33Z</cp:lastPrinted>
  <dcterms:created xsi:type="dcterms:W3CDTF">2014-01-23T06:20:14Z</dcterms:created>
  <dcterms:modified xsi:type="dcterms:W3CDTF">2023-12-19T05:12:36Z</dcterms:modified>
</cp:coreProperties>
</file>