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Lst>
  <p:notesMasterIdLst>
    <p:notesMasterId r:id="rId4"/>
  </p:notesMasterIdLst>
  <p:handoutMasterIdLst>
    <p:handoutMasterId r:id="rId5"/>
  </p:handoutMasterIdLst>
  <p:sldIdLst>
    <p:sldId id="266" r:id="rId3"/>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4" autoAdjust="0"/>
    <p:restoredTop sz="94434" autoAdjust="0"/>
  </p:normalViewPr>
  <p:slideViewPr>
    <p:cSldViewPr>
      <p:cViewPr varScale="1">
        <p:scale>
          <a:sx n="68" d="100"/>
          <a:sy n="68" d="100"/>
        </p:scale>
        <p:origin x="1296" y="60"/>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2023/12/19</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2023/12/19</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25497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2023/12/19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2023/12/19</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2023/12/19</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83ABBEF9-FD1F-3082-9B66-0D08BE53A8EA}"/>
              </a:ext>
            </a:extLst>
          </p:cNvPr>
          <p:cNvSpPr/>
          <p:nvPr/>
        </p:nvSpPr>
        <p:spPr>
          <a:xfrm>
            <a:off x="640288" y="2641230"/>
            <a:ext cx="9379129" cy="1642117"/>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83ABBEF9-FD1F-3082-9B66-0D08BE53A8EA}"/>
              </a:ext>
            </a:extLst>
          </p:cNvPr>
          <p:cNvSpPr/>
          <p:nvPr/>
        </p:nvSpPr>
        <p:spPr>
          <a:xfrm>
            <a:off x="640288" y="4578052"/>
            <a:ext cx="9379129" cy="1400717"/>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83ABBEF9-FD1F-3082-9B66-0D08BE53A8EA}"/>
              </a:ext>
            </a:extLst>
          </p:cNvPr>
          <p:cNvSpPr/>
          <p:nvPr/>
        </p:nvSpPr>
        <p:spPr>
          <a:xfrm>
            <a:off x="640287" y="6285503"/>
            <a:ext cx="9379129" cy="715074"/>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3ABBEF9-FD1F-3082-9B66-0D08BE53A8EA}"/>
              </a:ext>
            </a:extLst>
          </p:cNvPr>
          <p:cNvSpPr/>
          <p:nvPr/>
        </p:nvSpPr>
        <p:spPr>
          <a:xfrm>
            <a:off x="640289" y="1129064"/>
            <a:ext cx="9379129" cy="1224136"/>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a:xfrm>
            <a:off x="-3951" y="89316"/>
            <a:ext cx="10440988" cy="591847"/>
          </a:xfrm>
          <a:noFill/>
        </p:spPr>
        <p:txBody>
          <a:bodyPr>
            <a:noAutofit/>
          </a:bodyPr>
          <a:lstStyle/>
          <a:p>
            <a:pPr>
              <a:lnSpc>
                <a:spcPts val="2400"/>
              </a:lnSpc>
            </a:pPr>
            <a:r>
              <a:rPr lang="en-US" altLang="ja-JP" b="1"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　</a:t>
            </a:r>
            <a:r>
              <a:rPr lang="zh-TW" altLang="en-US" dirty="0">
                <a:latin typeface="Meiryo UI" panose="020B0604030504040204" pitchFamily="50" charset="-128"/>
                <a:ea typeface="Meiryo UI" panose="020B0604030504040204" pitchFamily="50" charset="-128"/>
              </a:rPr>
              <a:t>第</a:t>
            </a:r>
            <a:r>
              <a:rPr lang="ja-JP" altLang="en-US" dirty="0">
                <a:latin typeface="Meiryo UI" panose="020B0604030504040204" pitchFamily="50" charset="-128"/>
                <a:ea typeface="Meiryo UI" panose="020B0604030504040204" pitchFamily="50" charset="-128"/>
              </a:rPr>
              <a:t>１</a:t>
            </a:r>
            <a:r>
              <a:rPr lang="zh-TW" altLang="en-US" dirty="0">
                <a:latin typeface="Meiryo UI" panose="020B0604030504040204" pitchFamily="50" charset="-128"/>
                <a:ea typeface="Meiryo UI" panose="020B0604030504040204" pitchFamily="50" charset="-128"/>
              </a:rPr>
              <a:t>回大阪府人権施策推進審議会部会</a:t>
            </a:r>
            <a:r>
              <a:rPr lang="ja-JP" altLang="en-US" dirty="0">
                <a:latin typeface="Meiryo UI" panose="020B0604030504040204" pitchFamily="50" charset="-128"/>
                <a:ea typeface="Meiryo UI" panose="020B0604030504040204" pitchFamily="50" charset="-128"/>
              </a:rPr>
              <a:t>における主な</a:t>
            </a:r>
            <a:r>
              <a:rPr lang="ja-JP" altLang="en-US" dirty="0" smtClean="0">
                <a:latin typeface="Meiryo UI" panose="020B0604030504040204" pitchFamily="50" charset="-128"/>
                <a:ea typeface="Meiryo UI" panose="020B0604030504040204" pitchFamily="50" charset="-128"/>
              </a:rPr>
              <a:t>審議結果</a:t>
            </a:r>
            <a:endParaRPr lang="ja-JP" altLang="en-US" dirty="0">
              <a:latin typeface="Meiryo UI" panose="020B0604030504040204" pitchFamily="50" charset="-128"/>
              <a:ea typeface="Meiryo UI" panose="020B0604030504040204" pitchFamily="50" charset="-128"/>
            </a:endParaRPr>
          </a:p>
        </p:txBody>
      </p:sp>
      <p:sp>
        <p:nvSpPr>
          <p:cNvPr id="8" name="コンテンツ プレースホルダー 2"/>
          <p:cNvSpPr txBox="1">
            <a:spLocks/>
          </p:cNvSpPr>
          <p:nvPr/>
        </p:nvSpPr>
        <p:spPr>
          <a:xfrm>
            <a:off x="430794" y="828303"/>
            <a:ext cx="9798121" cy="6665509"/>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論点１　不当な差別的</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言動が侵害する権利・府</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が実施する削除要請等の法的性質</a:t>
            </a:r>
          </a:p>
          <a:p>
            <a:pPr algn="just">
              <a:lnSpc>
                <a:spcPts val="2000"/>
              </a:lnSpc>
              <a:spcBef>
                <a:spcPts val="0"/>
              </a:spcBef>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sng"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不当な差別的言動による権利を侵害する情報（条例第２条第１号）</a:t>
            </a:r>
            <a:r>
              <a:rPr lang="ja-JP" altLang="en-US" sz="1400" u="sng" kern="100" dirty="0" smtClean="0">
                <a:latin typeface="Meiryo UI" panose="020B0604030504040204" pitchFamily="50" charset="-128"/>
                <a:ea typeface="Meiryo UI" panose="020B0604030504040204" pitchFamily="50" charset="-128"/>
                <a:cs typeface="Times New Roman" panose="02020603050405020304" pitchFamily="18" charset="0"/>
              </a:rPr>
              <a:t>」とは</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、名誉権</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、名誉感情、プライバシー及び</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私生活の</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平穏</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等</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en-US" sz="1400" u="sng" kern="100" dirty="0" smtClean="0">
                <a:latin typeface="Meiryo UI" panose="020B0604030504040204" pitchFamily="50" charset="-128"/>
                <a:ea typeface="Meiryo UI" panose="020B0604030504040204" pitchFamily="50" charset="-128"/>
                <a:cs typeface="Times New Roman" panose="02020603050405020304" pitchFamily="18" charset="0"/>
              </a:rPr>
              <a:t>人格権</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を侵害する</a:t>
            </a:r>
            <a:r>
              <a:rPr lang="ja-JP" altLang="en-US" sz="1400" u="sng" kern="100" dirty="0" smtClean="0">
                <a:latin typeface="Meiryo UI" panose="020B0604030504040204" pitchFamily="50" charset="-128"/>
                <a:ea typeface="Meiryo UI" panose="020B0604030504040204" pitchFamily="50" charset="-128"/>
                <a:cs typeface="Times New Roman" panose="02020603050405020304" pitchFamily="18" charset="0"/>
              </a:rPr>
              <a:t>情報</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をいう。</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以下</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について、引き続き第２回部会で審議。</a:t>
            </a:r>
            <a:endPar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700"/>
              </a:lnSpc>
              <a:spcBef>
                <a:spcPts val="0"/>
              </a:spcBef>
            </a:pP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①不当な差別的言動が侵害する人格権　②権利侵害の明白性の要件　③用語定義（条例との整合性含む）</a:t>
            </a:r>
            <a:endPar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1028700" rtl="0" eaLnBrk="1" fontAlgn="auto" latinLnBrk="0" hangingPunct="1">
              <a:lnSpc>
                <a:spcPts val="2000"/>
              </a:lnSpc>
              <a:spcBef>
                <a:spcPts val="0"/>
              </a:spcBef>
              <a:spcAft>
                <a:spcPts val="0"/>
              </a:spcAft>
              <a:buClrTx/>
              <a:buSzTx/>
              <a:buFontTx/>
              <a:buNone/>
              <a:tabLst/>
              <a:defRPr/>
            </a:pPr>
            <a:r>
              <a:rPr kumimoji="1" lang="ja-JP" altLang="en-US"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・府が実施する</a:t>
            </a:r>
            <a:r>
              <a:rPr kumimoji="1" lang="ja-JP" altLang="en-US" sz="1400" b="0" i="0" u="sng"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削除要請及び説示又は</a:t>
            </a:r>
            <a:r>
              <a:rPr kumimoji="1" lang="ja-JP" altLang="en-US" sz="1400" b="0" i="0" u="sng"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助言は、法的には行政指導</a:t>
            </a: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となり、</a:t>
            </a:r>
            <a:r>
              <a:rPr kumimoji="1" lang="ja-JP" altLang="en-US"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大阪府行政手続条例が適用</a:t>
            </a: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される。</a:t>
            </a:r>
            <a:endParaRPr kumimoji="1" lang="ja-JP" altLang="en-US" sz="12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000"/>
              </a:lnSpc>
              <a:spcBef>
                <a:spcPts val="600"/>
              </a:spcBef>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論点</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２　削除要請の対象とする情報</a:t>
            </a:r>
          </a:p>
          <a:p>
            <a:pPr algn="just">
              <a:lnSpc>
                <a:spcPts val="2000"/>
              </a:lnSpc>
              <a:spcBef>
                <a:spcPts val="0"/>
              </a:spcBef>
            </a:pP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・特定の個人に関する不当な差別的</a:t>
            </a:r>
            <a:r>
              <a:rPr lang="ja-JP" altLang="en-US" sz="1400" kern="100" dirty="0" smtClean="0">
                <a:latin typeface="游明朝" panose="02020400000000000000" pitchFamily="18" charset="-128"/>
                <a:ea typeface="Meiryo UI" panose="020B0604030504040204" pitchFamily="50" charset="-128"/>
                <a:cs typeface="Times New Roman" panose="02020603050405020304" pitchFamily="18" charset="0"/>
              </a:rPr>
              <a:t>言動について</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17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被害者</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がプロバイダ等に削除要請を行ったものの</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削除されずに府</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へ対応</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を求める場合</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であって、</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当該情報が明らかに不当な差別的</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言動</a:t>
            </a:r>
            <a:endParaRPr lang="en-US" altLang="ja-JP"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700"/>
              </a:lnSpc>
              <a:spcBef>
                <a:spcPts val="0"/>
              </a:spcBef>
            </a:pP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と認められる</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とき</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、府がプロバイダ等に削除要請を実施する</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デジタル・デバイド</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により、自主的な対応を助言し促すことが困難な場合も想定</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当該個人により構成される集団又は府内の特定の地域に関する不当な差別的</a:t>
            </a:r>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言動について</a:t>
            </a:r>
            <a:endPar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当該</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情報が明らか</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に不当</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な差別的言動と認められるとき</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、府がプロバイダ等に削除要請を実施</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する。ただし、規模の大きな集団や地域で</a:t>
            </a:r>
            <a:endPar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700"/>
              </a:lnSpc>
              <a:spcBef>
                <a:spcPts val="0"/>
              </a:spcBef>
            </a:pP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あり、</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当該集団等に属する</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個人の権利侵害が</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認められない場合を除く</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・訴訟</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手続準備中、係争中又は訴訟が終了した</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事案等</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は</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対象外</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lnSpc>
                <a:spcPts val="1700"/>
              </a:lnSpc>
              <a:spcBef>
                <a:spcPts val="600"/>
              </a:spcBef>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論点</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３　説示又は助言の定義及び使い分け</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説示の定義</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Bef>
                <a:spcPts val="0"/>
              </a:spcBef>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被害者</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から相談が寄せられていることを伝え、当該情報は人権侵害であるとして</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事理を説示し、反省を促し、削除を求める</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algn="just">
              <a:lnSpc>
                <a:spcPts val="2000"/>
              </a:lnSpc>
              <a:spcBef>
                <a:spcPts val="0"/>
              </a:spcBef>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・助言の定義</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Bef>
                <a:spcPts val="0"/>
              </a:spcBef>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被害者から相談が寄せられていることを伝え、当該情報の問題点を指摘し</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人権意識の涵養を促し、紛争解決の方向として削除を示す</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900"/>
              </a:lnSpc>
              <a:spcBef>
                <a:spcPts val="0"/>
              </a:spcBef>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・説示と助言の使い分け</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Bef>
                <a:spcPts val="0"/>
              </a:spcBef>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臨機応変な対応が妨げられることのないよう、</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違法性の内容に応じて説示と助言を使い分ける方がよい</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4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600"/>
              </a:spcBef>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論点</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４　行政指導の相手方となり得る者</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・氏名等は不明であるが、</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ダイレクトメッセージ等</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により発信者等と連絡ができる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場合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について</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アカウント名など、対象</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となる</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者の</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実在性及び特定性が担保されて</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いれば、行政指導を行うことは法的</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には</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問題</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ない</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。なお、</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連絡した</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者</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が</a:t>
            </a:r>
            <a:endParaRPr lang="en-US" altLang="ja-JP"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700"/>
              </a:lnSpc>
              <a:spcBef>
                <a:spcPts val="0"/>
              </a:spcBef>
            </a:pP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府</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であることを</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証明する</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仕組みが</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必要</a:t>
            </a:r>
            <a:r>
              <a:rPr lang="ja-JP" altLang="en-US" sz="1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発</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信者等以外にも府が説示等を行ったことがわかるコメント欄</a:t>
            </a:r>
            <a:r>
              <a:rPr lang="ja-JP" altLang="en-US" sz="1200" u="sng"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等での行政指導は</a:t>
            </a:r>
            <a:r>
              <a:rPr lang="ja-JP" altLang="en-US" sz="12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行わない</a:t>
            </a: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cxnSp>
        <p:nvCxnSpPr>
          <p:cNvPr id="14" name="直線コネクタ 13"/>
          <p:cNvCxnSpPr/>
          <p:nvPr/>
        </p:nvCxnSpPr>
        <p:spPr>
          <a:xfrm>
            <a:off x="0" y="704457"/>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フローチャート: 代替処理 6"/>
          <p:cNvSpPr/>
          <p:nvPr/>
        </p:nvSpPr>
        <p:spPr>
          <a:xfrm>
            <a:off x="9180934" y="159208"/>
            <a:ext cx="1047981" cy="489872"/>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１</a:t>
            </a:r>
            <a:r>
              <a:rPr lang="en-US" sz="1600" kern="100" dirty="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726593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6061</TotalTime>
  <Words>636</Words>
  <Application>Microsoft Office PowerPoint</Application>
  <PresentationFormat>ユーザー設定</PresentationFormat>
  <Paragraphs>28</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vt:i4>
      </vt:variant>
    </vt:vector>
  </HeadingPairs>
  <TitlesOfParts>
    <vt:vector size="13" baseType="lpstr">
      <vt:lpstr>Meiryo UI</vt:lpstr>
      <vt:lpstr>ＭＳ Ｐゴシック</vt:lpstr>
      <vt:lpstr>ＭＳ 明朝</vt:lpstr>
      <vt:lpstr>UD デジタル 教科書体 NP-B</vt:lpstr>
      <vt:lpstr>メイリオ</vt:lpstr>
      <vt:lpstr>游ゴシック</vt:lpstr>
      <vt:lpstr>游明朝</vt:lpstr>
      <vt:lpstr>Arial</vt:lpstr>
      <vt:lpstr>Calibri</vt:lpstr>
      <vt:lpstr>Times New Roman</vt:lpstr>
      <vt:lpstr>Office ​​テーマ</vt:lpstr>
      <vt:lpstr>デザインの設定</vt:lpstr>
      <vt:lpstr>  　第１回大阪府人権施策推進審議会部会における主な審議結果</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3811</cp:revision>
  <cp:lastPrinted>2023-12-19T04:20:56Z</cp:lastPrinted>
  <dcterms:created xsi:type="dcterms:W3CDTF">2014-01-23T06:20:14Z</dcterms:created>
  <dcterms:modified xsi:type="dcterms:W3CDTF">2023-12-19T09:25:49Z</dcterms:modified>
</cp:coreProperties>
</file>