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67" r:id="rId6"/>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434" autoAdjust="0"/>
  </p:normalViewPr>
  <p:slideViewPr>
    <p:cSldViewPr>
      <p:cViewPr varScale="1">
        <p:scale>
          <a:sx n="88" d="100"/>
          <a:sy n="88" d="100"/>
        </p:scale>
        <p:origin x="811" y="67"/>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多 孝" userId="9c90412b28eee94b" providerId="LiveId" clId="{48169DD8-DEF3-3B45-B7AE-120A2227A939}"/>
    <pc:docChg chg="undo custSel modSld">
      <pc:chgData name="大多 孝" userId="9c90412b28eee94b" providerId="LiveId" clId="{48169DD8-DEF3-3B45-B7AE-120A2227A939}" dt="2023-12-16T00:33:37.803" v="268" actId="20577"/>
      <pc:docMkLst>
        <pc:docMk/>
      </pc:docMkLst>
      <pc:sldChg chg="modSp">
        <pc:chgData name="大多 孝" userId="9c90412b28eee94b" providerId="LiveId" clId="{48169DD8-DEF3-3B45-B7AE-120A2227A939}" dt="2023-12-16T00:33:37.803" v="268" actId="20577"/>
        <pc:sldMkLst>
          <pc:docMk/>
          <pc:sldMk cId="2119947606" sldId="267"/>
        </pc:sldMkLst>
        <pc:spChg chg="mod">
          <ac:chgData name="大多 孝" userId="9c90412b28eee94b" providerId="LiveId" clId="{48169DD8-DEF3-3B45-B7AE-120A2227A939}" dt="2023-12-16T00:22:44.916" v="130" actId="1076"/>
          <ac:spMkLst>
            <pc:docMk/>
            <pc:sldMk cId="2119947606" sldId="267"/>
            <ac:spMk id="2" creationId="{83ABBEF9-FD1F-3082-9B66-0D08BE53A8EA}"/>
          </ac:spMkLst>
        </pc:spChg>
        <pc:spChg chg="mod">
          <ac:chgData name="大多 孝" userId="9c90412b28eee94b" providerId="LiveId" clId="{48169DD8-DEF3-3B45-B7AE-120A2227A939}" dt="2023-12-16T00:33:37.803" v="268" actId="20577"/>
          <ac:spMkLst>
            <pc:docMk/>
            <pc:sldMk cId="2119947606" sldId="267"/>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2024/1/26</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83961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2024/1/26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2024/1/26</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2024/1/26</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3ABBEF9-FD1F-3082-9B66-0D08BE53A8EA}"/>
              </a:ext>
            </a:extLst>
          </p:cNvPr>
          <p:cNvSpPr/>
          <p:nvPr/>
        </p:nvSpPr>
        <p:spPr>
          <a:xfrm>
            <a:off x="587268" y="2386351"/>
            <a:ext cx="9379129" cy="4382557"/>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4"/>
          <p:cNvSpPr>
            <a:spLocks noGrp="1"/>
          </p:cNvSpPr>
          <p:nvPr>
            <p:ph type="title"/>
          </p:nvPr>
        </p:nvSpPr>
        <p:spPr>
          <a:xfrm>
            <a:off x="-3951" y="71826"/>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大阪府</a:t>
            </a:r>
            <a:r>
              <a:rPr lang="ja-JP" altLang="en-US" dirty="0">
                <a:effectLst/>
                <a:ea typeface="Meiryo UI" panose="020B0604030504040204" pitchFamily="50" charset="-128"/>
                <a:cs typeface="Times New Roman" panose="02020603050405020304" pitchFamily="18" charset="0"/>
              </a:rPr>
              <a:t>インターネット上における不当な差別的言動に係る</a:t>
            </a:r>
            <a:br>
              <a:rPr lang="en-US" altLang="ja-JP" dirty="0">
                <a:effectLst/>
                <a:ea typeface="Meiryo UI" panose="020B0604030504040204" pitchFamily="50" charset="-128"/>
                <a:cs typeface="Times New Roman" panose="02020603050405020304" pitchFamily="18" charset="0"/>
              </a:rPr>
            </a:br>
            <a:r>
              <a:rPr lang="en-US" altLang="ja-JP" dirty="0">
                <a:effectLst/>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 削除要請</a:t>
            </a:r>
            <a:r>
              <a:rPr lang="ja-JP" altLang="en-US" dirty="0">
                <a:effectLst/>
                <a:ea typeface="Meiryo UI" panose="020B0604030504040204" pitchFamily="50" charset="-128"/>
                <a:cs typeface="Times New Roman" panose="02020603050405020304" pitchFamily="18" charset="0"/>
              </a:rPr>
              <a:t>の基本的な考え方</a:t>
            </a:r>
            <a:r>
              <a:rPr lang="ja-JP" altLang="en-US" dirty="0"/>
              <a:t>の論点（案）</a:t>
            </a:r>
          </a:p>
        </p:txBody>
      </p:sp>
      <p:sp>
        <p:nvSpPr>
          <p:cNvPr id="8" name="コンテンツ プレースホルダー 2"/>
          <p:cNvSpPr txBox="1">
            <a:spLocks/>
          </p:cNvSpPr>
          <p:nvPr/>
        </p:nvSpPr>
        <p:spPr>
          <a:xfrm>
            <a:off x="474591" y="792354"/>
            <a:ext cx="9491807" cy="5292533"/>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論点２　不当な差別的言動の対象となる範囲について</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条例第</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12</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条において、特定の個人若しくは当該個人により構成される集団又は府内の特定の地域に関する不当な差別的言動に係る侵害情報があることが明らかであることとしているが、当該集団や地域の範囲をどのように考えるか？</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投稿例）「△△市△△地区に住むゴキブリ●●人は日本から出ていけ」　</a:t>
            </a:r>
            <a:endParaRPr lang="en-US" altLang="ja-JP"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参考：</a:t>
            </a:r>
            <a:r>
              <a:rPr lang="zh-CN"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横浜地裁川崎支部決平成</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28</a:t>
            </a:r>
            <a:r>
              <a:rPr lang="zh-CN"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年６月２日</a:t>
            </a:r>
            <a:r>
              <a:rPr lang="en-US" altLang="zh-CN"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D1-Law</a:t>
            </a:r>
            <a:r>
              <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28242279</a:t>
            </a:r>
            <a:endParaRPr lang="en-US" alt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600"/>
              </a:spcBef>
            </a:pP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kern="100" dirty="0">
                <a:latin typeface="ＭＳ Ｐゴシック" panose="020B0600070205080204" pitchFamily="50" charset="-128"/>
                <a:ea typeface="ＭＳ Ｐゴシック" panose="020B0600070205080204" pitchFamily="50" charset="-128"/>
                <a:cs typeface="Times New Roman" panose="02020603050405020304" pitchFamily="18" charset="0"/>
              </a:rPr>
              <a:t>論点整理（案）</a:t>
            </a:r>
            <a:r>
              <a:rPr lang="en-US" altLang="ja-JP"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条例第</a:t>
            </a:r>
            <a:r>
              <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12</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条では、特定の個人に関するものに加え、当該個人により構成される集団に関する不当な差別的言動に係る</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侵害情報についても、削除要請の対象としている。これは、集団に対する不当な差別的言動についても、集団の規模、</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構成員の特定の程度によっては、当該集団に属する特定の個人の権利が侵害されていると評価できる場合があるため。</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このため、集団の規模が一定程度以上大きい場合については、裁判例を踏まえれば、特定の個人の名誉感情への影響</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が抽象的なものとなり、直ちに条例第</a:t>
            </a:r>
            <a:r>
              <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12</a:t>
            </a: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条にいう侵害情報であることが明らかであるということは難しいと考えられる。</a:t>
            </a: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また、（公社）商事法務研究会の有識者検討会のとりまとめにおいても、「ヘイトスピーチに関して、その集団等の規模、</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構成員の特定の程度によっては、集団に属する特定個人の権利・利益が侵害されていると評価できる場合があると考え</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られ、具体的には、少なくとも「○○市●●地区の△△人」といった程度に集団等の規模が限定されており、その構成員が</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特定されている場合には、名誉感情等の人格権の侵害を認めることができる」とされており、こうした議論も考慮する必要</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があると考えられる。</a:t>
            </a: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以上を踏まえると、対象が一定の規模以上の集団等であり、特定の個人の権利侵害を認めることが難しい場合は、第</a:t>
            </a:r>
            <a:r>
              <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12</a:t>
            </a: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条に基づく削除要請の実施は困難であると考えるがどうか。</a:t>
            </a: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なお、対象が一定の規模以上の集団等であっても、当該集団等に属する府民に精神的苦痛を与える情報については、</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法務局の人権擁護機関につないだり、プロバイダ事業者にガイドラインや約款等に基づく自主的な対応を求めるため情報</a:t>
            </a:r>
            <a:endParaRPr lang="en-US" altLang="ja-JP" sz="1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2000"/>
              </a:lnSpc>
              <a:spcBef>
                <a:spcPts val="0"/>
              </a:spcBef>
            </a:pPr>
            <a:r>
              <a:rPr lang="ja-JP" altLang="en-US" sz="1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提供を行うなどの対応が必要ではないか、という意見が第２回部会であったがどうか？</a:t>
            </a:r>
            <a:endParaRPr lang="ja-JP" altLang="en-US" sz="1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cxnSp>
        <p:nvCxnSpPr>
          <p:cNvPr id="14" name="直線コネクタ 13"/>
          <p:cNvCxnSpPr/>
          <p:nvPr/>
        </p:nvCxnSpPr>
        <p:spPr>
          <a:xfrm>
            <a:off x="0" y="671560"/>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1" name="フローチャート: 代替処理 10">
            <a:extLst>
              <a:ext uri="{FF2B5EF4-FFF2-40B4-BE49-F238E27FC236}">
                <a16:creationId xmlns:a16="http://schemas.microsoft.com/office/drawing/2014/main" id="{CAD69137-3EED-4D0E-A30C-BFF88D2EBA69}"/>
              </a:ext>
            </a:extLst>
          </p:cNvPr>
          <p:cNvSpPr/>
          <p:nvPr/>
        </p:nvSpPr>
        <p:spPr>
          <a:xfrm>
            <a:off x="8943262" y="89724"/>
            <a:ext cx="1047981" cy="489872"/>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２</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199476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9AB827C-9D66-4413-AD80-C2D205074BEA}">
  <ds:schemaRefs>
    <ds:schemaRef ds:uri="http://schemas.microsoft.com/sharepoint/v3/contenttype/forms"/>
  </ds:schemaRefs>
</ds:datastoreItem>
</file>

<file path=customXml/itemProps2.xml><?xml version="1.0" encoding="utf-8"?>
<ds:datastoreItem xmlns:ds="http://schemas.openxmlformats.org/officeDocument/2006/customXml" ds:itemID="{516403B2-46E9-4AF3-B4EF-429F9C6D2990}">
  <ds:schemaRefs>
    <ds:schemaRef ds:uri="http://schemas.microsoft.com/office/2006/metadata/contentType"/>
    <ds:schemaRef ds:uri="http://schemas.microsoft.com/office/2006/metadata/properties/metaAttributes"/>
    <ds:schemaRef ds:uri="http://www.w3.org/2000/xmlns/"/>
    <ds:schemaRef ds:uri="http://www.w3.org/2001/XMLSchema"/>
    <ds:schemaRef ds:uri="39b166c3-51d7-4b91-a2af-082d282e4f9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FCA63F-2BA1-4722-A761-9D5CCFA86F80}">
  <ds:schemaRefs>
    <ds:schemaRef ds:uri="http://schemas.microsoft.com/office/2006/documentManagement/types"/>
    <ds:schemaRef ds:uri="http://www.w3.org/XML/1998/namespace"/>
    <ds:schemaRef ds:uri="http://purl.org/dc/dcmitype/"/>
    <ds:schemaRef ds:uri="39b166c3-51d7-4b91-a2af-082d282e4f9a"/>
    <ds:schemaRef ds:uri="http://purl.org/dc/terms/"/>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5873</TotalTime>
  <Words>641</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ＭＳ Ｐゴシック</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大阪府インターネット上における不当な差別的言動に係る       削除要請の基本的な考え方の論点（案）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3815</cp:revision>
  <cp:lastPrinted>2023-12-19T07:20:38Z</cp:lastPrinted>
  <dcterms:created xsi:type="dcterms:W3CDTF">2014-01-23T06:20:14Z</dcterms:created>
  <dcterms:modified xsi:type="dcterms:W3CDTF">2024-01-26T08:20:02Z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