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0" r:id="rId5"/>
  </p:sldMasterIdLst>
  <p:notesMasterIdLst>
    <p:notesMasterId r:id="rId7"/>
  </p:notesMasterIdLst>
  <p:handoutMasterIdLst>
    <p:handoutMasterId r:id="rId8"/>
  </p:handoutMasterIdLst>
  <p:sldIdLst>
    <p:sldId id="267" r:id="rId6"/>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434" autoAdjust="0"/>
  </p:normalViewPr>
  <p:slideViewPr>
    <p:cSldViewPr>
      <p:cViewPr varScale="1">
        <p:scale>
          <a:sx n="88" d="100"/>
          <a:sy n="88" d="100"/>
        </p:scale>
        <p:origin x="811" y="67"/>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多 孝" userId="9c90412b28eee94b" providerId="LiveId" clId="{48169DD8-DEF3-3B45-B7AE-120A2227A939}"/>
    <pc:docChg chg="undo custSel modSld">
      <pc:chgData name="大多 孝" userId="9c90412b28eee94b" providerId="LiveId" clId="{48169DD8-DEF3-3B45-B7AE-120A2227A939}" dt="2023-12-16T00:33:37.803" v="268" actId="20577"/>
      <pc:docMkLst>
        <pc:docMk/>
      </pc:docMkLst>
      <pc:sldChg chg="modSp">
        <pc:chgData name="大多 孝" userId="9c90412b28eee94b" providerId="LiveId" clId="{48169DD8-DEF3-3B45-B7AE-120A2227A939}" dt="2023-12-16T00:33:37.803" v="268" actId="20577"/>
        <pc:sldMkLst>
          <pc:docMk/>
          <pc:sldMk cId="2119947606" sldId="267"/>
        </pc:sldMkLst>
        <pc:spChg chg="mod">
          <ac:chgData name="大多 孝" userId="9c90412b28eee94b" providerId="LiveId" clId="{48169DD8-DEF3-3B45-B7AE-120A2227A939}" dt="2023-12-16T00:22:44.916" v="130" actId="1076"/>
          <ac:spMkLst>
            <pc:docMk/>
            <pc:sldMk cId="2119947606" sldId="267"/>
            <ac:spMk id="2" creationId="{83ABBEF9-FD1F-3082-9B66-0D08BE53A8EA}"/>
          </ac:spMkLst>
        </pc:spChg>
        <pc:spChg chg="mod">
          <ac:chgData name="大多 孝" userId="9c90412b28eee94b" providerId="LiveId" clId="{48169DD8-DEF3-3B45-B7AE-120A2227A939}" dt="2023-12-16T00:33:37.803" v="268" actId="20577"/>
          <ac:spMkLst>
            <pc:docMk/>
            <pc:sldMk cId="2119947606" sldId="267"/>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2024/1/26</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83961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2024/1/26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2024/1/26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2024/1/26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2024/1/26</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2024/1/26</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3ABBEF9-FD1F-3082-9B66-0D08BE53A8EA}"/>
              </a:ext>
            </a:extLst>
          </p:cNvPr>
          <p:cNvSpPr/>
          <p:nvPr/>
        </p:nvSpPr>
        <p:spPr>
          <a:xfrm>
            <a:off x="587268" y="2643807"/>
            <a:ext cx="9379129" cy="2169726"/>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71826"/>
            <a:ext cx="10440988" cy="628062"/>
          </a:xfrm>
          <a:noFill/>
        </p:spPr>
        <p:txBody>
          <a:bodyPr>
            <a:noAutofit/>
          </a:bodyPr>
          <a:lstStyle/>
          <a:p>
            <a:pPr>
              <a:lnSpc>
                <a:spcPts val="2200"/>
              </a:lnSpc>
            </a:pPr>
            <a:r>
              <a:rPr lang="ja-JP" altLang="en-US" b="1" dirty="0">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大阪府</a:t>
            </a:r>
            <a:r>
              <a:rPr lang="ja-JP" altLang="en-US" dirty="0">
                <a:effectLst/>
                <a:ea typeface="Meiryo UI" panose="020B0604030504040204" pitchFamily="50" charset="-128"/>
                <a:cs typeface="Times New Roman" panose="02020603050405020304" pitchFamily="18" charset="0"/>
              </a:rPr>
              <a:t>インターネット上における不当な差別的言動に係る</a:t>
            </a:r>
            <a:br>
              <a:rPr lang="en-US" altLang="ja-JP" dirty="0">
                <a:effectLst/>
                <a:ea typeface="Meiryo UI" panose="020B0604030504040204" pitchFamily="50" charset="-128"/>
                <a:cs typeface="Times New Roman" panose="02020603050405020304" pitchFamily="18" charset="0"/>
              </a:rPr>
            </a:br>
            <a:r>
              <a:rPr lang="en-US" altLang="ja-JP" dirty="0">
                <a:effectLst/>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 削除要請</a:t>
            </a:r>
            <a:r>
              <a:rPr lang="ja-JP" altLang="en-US" dirty="0">
                <a:effectLst/>
                <a:ea typeface="Meiryo UI" panose="020B0604030504040204" pitchFamily="50" charset="-128"/>
                <a:cs typeface="Times New Roman" panose="02020603050405020304" pitchFamily="18" charset="0"/>
              </a:rPr>
              <a:t>の基本的な考え方</a:t>
            </a:r>
            <a:r>
              <a:rPr lang="ja-JP" altLang="en-US" dirty="0"/>
              <a:t>の論点（案）</a:t>
            </a:r>
          </a:p>
        </p:txBody>
      </p:sp>
      <p:sp>
        <p:nvSpPr>
          <p:cNvPr id="8" name="コンテンツ プレースホルダー 2"/>
          <p:cNvSpPr txBox="1">
            <a:spLocks/>
          </p:cNvSpPr>
          <p:nvPr/>
        </p:nvSpPr>
        <p:spPr>
          <a:xfrm>
            <a:off x="474591" y="792354"/>
            <a:ext cx="9491807" cy="1955377"/>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sz="1600" u="sng" kern="100" dirty="0">
                <a:effectLst/>
                <a:latin typeface="游明朝" panose="02020400000000000000" pitchFamily="18" charset="-128"/>
                <a:ea typeface="Meiryo UI" panose="020B0604030504040204" pitchFamily="50" charset="-128"/>
                <a:cs typeface="Times New Roman" panose="02020603050405020304" pitchFamily="18" charset="0"/>
              </a:rPr>
              <a:t>論点１　私生活の平穏の侵害について</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条例第</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12</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条（削除要請）の対象となる「不当な差別的言動」について、「私生活の平穏が害される」投稿も対象とすることができるか？</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投稿例）「●●人〇〇（人名）の殺害ニュースが出ないよう気をつけろ」</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参考：東京地判平成</a:t>
            </a:r>
            <a:r>
              <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29</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年８月</a:t>
            </a:r>
            <a:r>
              <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24</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日</a:t>
            </a:r>
            <a:r>
              <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Westlaw2017WLJPCA08248009</a:t>
            </a:r>
          </a:p>
          <a:p>
            <a:pPr algn="just">
              <a:lnSpc>
                <a:spcPts val="2000"/>
              </a:lnSpc>
              <a:spcBef>
                <a:spcPts val="0"/>
              </a:spcBef>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「Ａ駅付近在住の●●人を一匹残らずたたきだそう！」</a:t>
            </a:r>
            <a:endParaRPr lang="en-US" altLang="ja-JP" sz="16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参考：</a:t>
            </a:r>
            <a:r>
              <a:rPr lang="zh-CN"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横浜地裁川崎支部決平成</a:t>
            </a:r>
            <a:r>
              <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28</a:t>
            </a:r>
            <a:r>
              <a:rPr lang="zh-CN"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年６月２日</a:t>
            </a:r>
            <a:r>
              <a:rPr lang="en-US" altLang="zh-CN"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D1-Law</a:t>
            </a:r>
            <a:r>
              <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28242279</a:t>
            </a:r>
            <a:endPar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600"/>
              </a:spcBef>
            </a:pP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論点整理（案）</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lnSpc>
                <a:spcPts val="2000"/>
              </a:lnSpc>
              <a:spcBef>
                <a:spcPts val="0"/>
              </a:spcBef>
            </a:pP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条例第２条に規定する「インターネット上において、誹謗中傷、プライバシーの侵害及び不当な差別的言動</a:t>
            </a:r>
            <a:r>
              <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等による権利</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を侵害する情報</a:t>
            </a:r>
            <a:r>
              <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、侵害情報に該当する可能性のある情報又は侵害情報には該当しないが著しく心理的、身体的若しくは</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経済的な負担を強いる情報」のうち、条例第</a:t>
            </a:r>
            <a:r>
              <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12</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条の対象となるのは「不当な差別的言動</a:t>
            </a:r>
            <a:r>
              <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による権利を侵害する情報」。</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共通の属性を理由として特定の個人の生命・身体等に危害を加える言動については、「共通の属性を理由としてする侮辱、</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嫌がらせ等の言動又は当該属性を理由として不当な差別的取扱いをすることを助長し若しくは誘発すると判断できる言動」</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により、社会通念上受忍すべき限度を超えた精神的苦痛を生じさせる「私生活の平穏」を侵害する情報として、条例第</a:t>
            </a:r>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12</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条</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の対象となると考えてよいか。</a:t>
            </a:r>
            <a:endPar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cxnSp>
        <p:nvCxnSpPr>
          <p:cNvPr id="14" name="直線コネクタ 13"/>
          <p:cNvCxnSpPr/>
          <p:nvPr/>
        </p:nvCxnSpPr>
        <p:spPr>
          <a:xfrm>
            <a:off x="0" y="671560"/>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フローチャート: 代替処理 10">
            <a:extLst>
              <a:ext uri="{FF2B5EF4-FFF2-40B4-BE49-F238E27FC236}">
                <a16:creationId xmlns:a16="http://schemas.microsoft.com/office/drawing/2014/main" id="{CAD69137-3EED-4D0E-A30C-BFF88D2EBA69}"/>
              </a:ext>
            </a:extLst>
          </p:cNvPr>
          <p:cNvSpPr/>
          <p:nvPr/>
        </p:nvSpPr>
        <p:spPr>
          <a:xfrm>
            <a:off x="8943262" y="89724"/>
            <a:ext cx="1047981" cy="489872"/>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１</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199476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FCA63F-2BA1-4722-A761-9D5CCFA86F80}">
  <ds:schemaRefs>
    <ds:schemaRef ds:uri="http://schemas.microsoft.com/office/2006/documentManagement/types"/>
    <ds:schemaRef ds:uri="http://purl.org/dc/elements/1.1/"/>
    <ds:schemaRef ds:uri="http://www.w3.org/XML/1998/namespace"/>
    <ds:schemaRef ds:uri="http://purl.org/dc/dcmitype/"/>
    <ds:schemaRef ds:uri="http://purl.org/dc/terms/"/>
    <ds:schemaRef ds:uri="http://schemas.openxmlformats.org/package/2006/metadata/core-properties"/>
    <ds:schemaRef ds:uri="http://schemas.microsoft.com/office/infopath/2007/PartnerControls"/>
    <ds:schemaRef ds:uri="39b166c3-51d7-4b91-a2af-082d282e4f9a"/>
    <ds:schemaRef ds:uri="http://schemas.microsoft.com/office/2006/metadata/properties"/>
  </ds:schemaRefs>
</ds:datastoreItem>
</file>

<file path=customXml/itemProps2.xml><?xml version="1.0" encoding="utf-8"?>
<ds:datastoreItem xmlns:ds="http://schemas.openxmlformats.org/officeDocument/2006/customXml" ds:itemID="{516403B2-46E9-4AF3-B4EF-429F9C6D2990}">
  <ds:schemaRefs>
    <ds:schemaRef ds:uri="http://schemas.microsoft.com/office/2006/metadata/contentType"/>
    <ds:schemaRef ds:uri="http://schemas.microsoft.com/office/2006/metadata/properties/metaAttributes"/>
    <ds:schemaRef ds:uri="http://www.w3.org/2000/xmlns/"/>
    <ds:schemaRef ds:uri="http://www.w3.org/2001/XMLSchema"/>
    <ds:schemaRef ds:uri="39b166c3-51d7-4b91-a2af-082d282e4f9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AB827C-9D66-4413-AD80-C2D205074B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5817</TotalTime>
  <Words>448</Words>
  <Application>Microsoft Office PowerPoint</Application>
  <PresentationFormat>ユーザー設定</PresentationFormat>
  <Paragraphs>17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ＭＳ 明朝</vt:lpstr>
      <vt:lpstr>UD デジタル 教科書体 NP-B</vt:lpstr>
      <vt:lpstr>メイリオ</vt:lpstr>
      <vt:lpstr>游ゴシック</vt:lpstr>
      <vt:lpstr>游明朝</vt:lpstr>
      <vt:lpstr>Arial</vt:lpstr>
      <vt:lpstr>Calibri</vt:lpstr>
      <vt:lpstr>Office ​​テーマ</vt:lpstr>
      <vt:lpstr>デザインの設定</vt:lpstr>
      <vt:lpstr>　　　大阪府インターネット上における不当な差別的言動に係る       削除要請の基本的な考え方の論点（案）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3812</cp:revision>
  <cp:lastPrinted>2024-01-26T07:23:08Z</cp:lastPrinted>
  <dcterms:created xsi:type="dcterms:W3CDTF">2014-01-23T06:20:14Z</dcterms:created>
  <dcterms:modified xsi:type="dcterms:W3CDTF">2024-01-26T08:18:15Z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