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984" r:id="rId1"/>
  </p:sldMasterIdLst>
  <p:notesMasterIdLst>
    <p:notesMasterId r:id="rId7"/>
  </p:notesMasterIdLst>
  <p:handoutMasterIdLst>
    <p:handoutMasterId r:id="rId8"/>
  </p:handoutMasterIdLst>
  <p:sldIdLst>
    <p:sldId id="322" r:id="rId2"/>
    <p:sldId id="337" r:id="rId3"/>
    <p:sldId id="352" r:id="rId4"/>
    <p:sldId id="355" r:id="rId5"/>
    <p:sldId id="359" r:id="rId6"/>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94AB7C03-DE73-476F-B3D7-4703B3167430}">
          <p14:sldIdLst>
            <p14:sldId id="322"/>
            <p14:sldId id="337"/>
            <p14:sldId id="352"/>
            <p14:sldId id="355"/>
            <p14:sldId id="35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0" userDrawn="1">
          <p15:clr>
            <a:srgbClr val="A4A3A4"/>
          </p15:clr>
        </p15:guide>
        <p15:guide id="2" pos="214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87484" autoAdjust="0"/>
  </p:normalViewPr>
  <p:slideViewPr>
    <p:cSldViewPr>
      <p:cViewPr varScale="1">
        <p:scale>
          <a:sx n="87" d="100"/>
          <a:sy n="87" d="100"/>
        </p:scale>
        <p:origin x="1334" y="72"/>
      </p:cViewPr>
      <p:guideLst>
        <p:guide orient="horz" pos="2160"/>
        <p:guide pos="2880"/>
      </p:guideLst>
    </p:cSldViewPr>
  </p:slideViewPr>
  <p:outlineViewPr>
    <p:cViewPr>
      <p:scale>
        <a:sx n="33" d="100"/>
        <a:sy n="33" d="100"/>
      </p:scale>
      <p:origin x="0" y="198"/>
    </p:cViewPr>
  </p:outlineViewPr>
  <p:notesTextViewPr>
    <p:cViewPr>
      <p:scale>
        <a:sx n="1" d="1"/>
        <a:sy n="1" d="1"/>
      </p:scale>
      <p:origin x="0" y="0"/>
    </p:cViewPr>
  </p:notesTextViewPr>
  <p:sorterViewPr>
    <p:cViewPr>
      <p:scale>
        <a:sx n="100" d="100"/>
        <a:sy n="100" d="100"/>
      </p:scale>
      <p:origin x="0" y="0"/>
    </p:cViewPr>
  </p:sorterViewPr>
  <p:notesViewPr>
    <p:cSldViewPr>
      <p:cViewPr>
        <p:scale>
          <a:sx n="75" d="100"/>
          <a:sy n="75" d="100"/>
        </p:scale>
        <p:origin x="-2442" y="1080"/>
      </p:cViewPr>
      <p:guideLst>
        <p:guide orient="horz" pos="3130"/>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0"/>
            <a:ext cx="2949575" cy="496888"/>
          </a:xfrm>
          <a:prstGeom prst="rect">
            <a:avLst/>
          </a:prstGeom>
        </p:spPr>
        <p:txBody>
          <a:bodyPr vert="horz" lIns="91406" tIns="45702" rIns="91406" bIns="45702" rtlCol="0"/>
          <a:lstStyle>
            <a:lvl1pPr algn="l">
              <a:defRPr sz="1200"/>
            </a:lvl1pPr>
          </a:lstStyle>
          <a:p>
            <a:endParaRPr kumimoji="1" lang="ja-JP" altLang="en-US" dirty="0"/>
          </a:p>
        </p:txBody>
      </p:sp>
      <p:sp>
        <p:nvSpPr>
          <p:cNvPr id="3" name="日付プレースホルダー 2"/>
          <p:cNvSpPr>
            <a:spLocks noGrp="1"/>
          </p:cNvSpPr>
          <p:nvPr>
            <p:ph type="dt" sz="quarter" idx="1"/>
          </p:nvPr>
        </p:nvSpPr>
        <p:spPr>
          <a:xfrm>
            <a:off x="3856042" y="0"/>
            <a:ext cx="2949575" cy="496888"/>
          </a:xfrm>
          <a:prstGeom prst="rect">
            <a:avLst/>
          </a:prstGeom>
        </p:spPr>
        <p:txBody>
          <a:bodyPr vert="horz" lIns="91406" tIns="45702" rIns="91406" bIns="45702" rtlCol="0"/>
          <a:lstStyle>
            <a:lvl1pPr algn="r">
              <a:defRPr sz="1200"/>
            </a:lvl1pPr>
          </a:lstStyle>
          <a:p>
            <a:fld id="{460BA497-4EC1-4667-AE57-0EBB5F62489D}" type="datetimeFigureOut">
              <a:rPr kumimoji="1" lang="ja-JP" altLang="en-US" smtClean="0"/>
              <a:t>2024/3/15</a:t>
            </a:fld>
            <a:endParaRPr kumimoji="1" lang="ja-JP" altLang="en-US" dirty="0"/>
          </a:p>
        </p:txBody>
      </p:sp>
      <p:sp>
        <p:nvSpPr>
          <p:cNvPr id="4" name="フッター プレースホルダー 3"/>
          <p:cNvSpPr>
            <a:spLocks noGrp="1"/>
          </p:cNvSpPr>
          <p:nvPr>
            <p:ph type="ftr" sz="quarter" idx="2"/>
          </p:nvPr>
        </p:nvSpPr>
        <p:spPr>
          <a:xfrm>
            <a:off x="4" y="9440863"/>
            <a:ext cx="2949575" cy="496887"/>
          </a:xfrm>
          <a:prstGeom prst="rect">
            <a:avLst/>
          </a:prstGeom>
        </p:spPr>
        <p:txBody>
          <a:bodyPr vert="horz" lIns="91406" tIns="45702" rIns="91406" bIns="45702" rtlCol="0" anchor="b"/>
          <a:lstStyle>
            <a:lvl1pPr algn="l">
              <a:defRPr sz="1200"/>
            </a:lvl1pPr>
          </a:lstStyle>
          <a:p>
            <a:endParaRPr kumimoji="1" lang="ja-JP" altLang="en-US" dirty="0"/>
          </a:p>
        </p:txBody>
      </p:sp>
      <p:sp>
        <p:nvSpPr>
          <p:cNvPr id="5" name="スライド番号プレースホルダー 4"/>
          <p:cNvSpPr>
            <a:spLocks noGrp="1"/>
          </p:cNvSpPr>
          <p:nvPr>
            <p:ph type="sldNum" sz="quarter" idx="3"/>
          </p:nvPr>
        </p:nvSpPr>
        <p:spPr>
          <a:xfrm>
            <a:off x="3856042" y="9440863"/>
            <a:ext cx="2949575" cy="496887"/>
          </a:xfrm>
          <a:prstGeom prst="rect">
            <a:avLst/>
          </a:prstGeom>
        </p:spPr>
        <p:txBody>
          <a:bodyPr vert="horz" lIns="91406" tIns="45702" rIns="91406" bIns="45702" rtlCol="0" anchor="b"/>
          <a:lstStyle>
            <a:lvl1pPr algn="r">
              <a:defRPr sz="1200"/>
            </a:lvl1pPr>
          </a:lstStyle>
          <a:p>
            <a:fld id="{C497B0E9-B4F1-4D3D-A6FD-2106ACD8E67D}" type="slidenum">
              <a:rPr kumimoji="1" lang="ja-JP" altLang="en-US" smtClean="0"/>
              <a:t>‹#›</a:t>
            </a:fld>
            <a:endParaRPr kumimoji="1" lang="ja-JP" altLang="en-US" dirty="0"/>
          </a:p>
        </p:txBody>
      </p:sp>
    </p:spTree>
    <p:extLst>
      <p:ext uri="{BB962C8B-B14F-4D97-AF65-F5344CB8AC3E}">
        <p14:creationId xmlns:p14="http://schemas.microsoft.com/office/powerpoint/2010/main" val="1985812734"/>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0"/>
            <a:ext cx="2949575" cy="496888"/>
          </a:xfrm>
          <a:prstGeom prst="rect">
            <a:avLst/>
          </a:prstGeom>
        </p:spPr>
        <p:txBody>
          <a:bodyPr vert="horz" lIns="91406" tIns="45702" rIns="91406" bIns="45702"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6042" y="0"/>
            <a:ext cx="2949575" cy="496888"/>
          </a:xfrm>
          <a:prstGeom prst="rect">
            <a:avLst/>
          </a:prstGeom>
        </p:spPr>
        <p:txBody>
          <a:bodyPr vert="horz" lIns="91406" tIns="45702" rIns="91406" bIns="45702" rtlCol="0"/>
          <a:lstStyle>
            <a:lvl1pPr algn="r">
              <a:defRPr sz="1200"/>
            </a:lvl1pPr>
          </a:lstStyle>
          <a:p>
            <a:fld id="{677E1747-4A11-4550-BAB0-931AD17A6FB0}" type="datetimeFigureOut">
              <a:rPr kumimoji="1" lang="ja-JP" altLang="en-US" smtClean="0"/>
              <a:t>2024/3/15</a:t>
            </a:fld>
            <a:endParaRPr kumimoji="1" lang="ja-JP" altLang="en-US" dirty="0"/>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06" tIns="45702" rIns="91406" bIns="45702" rtlCol="0" anchor="ctr"/>
          <a:lstStyle/>
          <a:p>
            <a:endParaRPr lang="ja-JP" altLang="en-US" dirty="0"/>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06" tIns="45702" rIns="91406" bIns="4570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4" y="9440863"/>
            <a:ext cx="2949575" cy="496887"/>
          </a:xfrm>
          <a:prstGeom prst="rect">
            <a:avLst/>
          </a:prstGeom>
        </p:spPr>
        <p:txBody>
          <a:bodyPr vert="horz" lIns="91406" tIns="45702" rIns="91406" bIns="45702"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6042" y="9440863"/>
            <a:ext cx="2949575" cy="496887"/>
          </a:xfrm>
          <a:prstGeom prst="rect">
            <a:avLst/>
          </a:prstGeom>
        </p:spPr>
        <p:txBody>
          <a:bodyPr vert="horz" lIns="91406" tIns="45702" rIns="91406" bIns="45702" rtlCol="0" anchor="b"/>
          <a:lstStyle>
            <a:lvl1pPr algn="r">
              <a:defRPr sz="1200"/>
            </a:lvl1pPr>
          </a:lstStyle>
          <a:p>
            <a:fld id="{D5BAA6EB-CC0A-4E09-918D-7842A86ACC75}" type="slidenum">
              <a:rPr kumimoji="1" lang="ja-JP" altLang="en-US" smtClean="0"/>
              <a:t>‹#›</a:t>
            </a:fld>
            <a:endParaRPr kumimoji="1" lang="ja-JP" altLang="en-US" dirty="0"/>
          </a:p>
        </p:txBody>
      </p:sp>
    </p:spTree>
    <p:extLst>
      <p:ext uri="{BB962C8B-B14F-4D97-AF65-F5344CB8AC3E}">
        <p14:creationId xmlns:p14="http://schemas.microsoft.com/office/powerpoint/2010/main" val="4167569173"/>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54088" y="720725"/>
            <a:ext cx="4968875" cy="3725863"/>
          </a:xfrm>
        </p:spPr>
      </p:sp>
      <p:sp>
        <p:nvSpPr>
          <p:cNvPr id="3" name="ノート プレースホルダー 2"/>
          <p:cNvSpPr>
            <a:spLocks noGrp="1"/>
          </p:cNvSpPr>
          <p:nvPr>
            <p:ph type="body" idx="1"/>
          </p:nvPr>
        </p:nvSpPr>
        <p:spPr/>
        <p:txBody>
          <a:bodyPr/>
          <a:lstStyle/>
          <a:p>
            <a:endParaRPr kumimoji="1" lang="en-US" altLang="ja-JP" dirty="0">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6410053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9826678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81038" y="4721227"/>
            <a:ext cx="5445125" cy="4928964"/>
          </a:xfrm>
        </p:spPr>
        <p:txBody>
          <a:bodyPr/>
          <a:lstStyle/>
          <a:p>
            <a:endParaRPr kumimoji="1" lang="ja-JP" altLang="en-US" dirty="0"/>
          </a:p>
        </p:txBody>
      </p:sp>
    </p:spTree>
    <p:extLst>
      <p:ext uri="{BB962C8B-B14F-4D97-AF65-F5344CB8AC3E}">
        <p14:creationId xmlns:p14="http://schemas.microsoft.com/office/powerpoint/2010/main" val="41443022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a:xfrm>
            <a:off x="681212" y="4783280"/>
            <a:ext cx="5444784" cy="4724637"/>
          </a:xfrm>
          <a:prstGeom prst="rect">
            <a:avLst/>
          </a:prstGeom>
        </p:spPr>
        <p:txBody>
          <a:bodyPr lIns="93205" tIns="46602" rIns="93205" bIns="46602"/>
          <a:lstStyle/>
          <a:p>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日付プレースホルダー 3"/>
          <p:cNvSpPr>
            <a:spLocks noGrp="1"/>
          </p:cNvSpPr>
          <p:nvPr>
            <p:ph type="dt" idx="10"/>
          </p:nvPr>
        </p:nvSpPr>
        <p:spPr/>
        <p:txBody>
          <a:bodyPr/>
          <a:lstStyle/>
          <a:p>
            <a:pPr>
              <a:defRPr/>
            </a:pPr>
            <a:fld id="{70F8284E-558B-4F71-AD97-5A019C7C3C5B}" type="datetime1">
              <a:rPr lang="ja-JP" altLang="en-US" smtClean="0"/>
              <a:t>2024/3/15</a:t>
            </a:fld>
            <a:endParaRPr lang="ja-JP" altLang="en-US"/>
          </a:p>
        </p:txBody>
      </p:sp>
    </p:spTree>
    <p:extLst>
      <p:ext uri="{BB962C8B-B14F-4D97-AF65-F5344CB8AC3E}">
        <p14:creationId xmlns:p14="http://schemas.microsoft.com/office/powerpoint/2010/main" val="36857935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81039" y="4783141"/>
            <a:ext cx="5445125" cy="3913187"/>
          </a:xfrm>
          <a:prstGeom prst="rect">
            <a:avLst/>
          </a:prstGeom>
        </p:spPr>
        <p:txBody>
          <a:bodyPr lIns="91419" tIns="45711" rIns="91419" bIns="45711"/>
          <a:lstStyle/>
          <a:p>
            <a:endParaRPr kumimoji="1" lang="ja-JP" altLang="en-US" dirty="0"/>
          </a:p>
        </p:txBody>
      </p:sp>
      <p:sp>
        <p:nvSpPr>
          <p:cNvPr id="4" name="日付プレースホルダー 3"/>
          <p:cNvSpPr>
            <a:spLocks noGrp="1"/>
          </p:cNvSpPr>
          <p:nvPr>
            <p:ph type="dt" idx="10"/>
          </p:nvPr>
        </p:nvSpPr>
        <p:spPr/>
        <p:txBody>
          <a:bodyPr/>
          <a:lstStyle/>
          <a:p>
            <a:pPr>
              <a:defRPr/>
            </a:pPr>
            <a:fld id="{42861B62-AEA5-4F36-9D03-69B3707F5FB1}" type="datetime1">
              <a:rPr lang="ja-JP" altLang="en-US" smtClean="0"/>
              <a:t>2024/3/15</a:t>
            </a:fld>
            <a:endParaRPr lang="ja-JP" altLang="en-US" dirty="0"/>
          </a:p>
        </p:txBody>
      </p:sp>
    </p:spTree>
    <p:extLst>
      <p:ext uri="{BB962C8B-B14F-4D97-AF65-F5344CB8AC3E}">
        <p14:creationId xmlns:p14="http://schemas.microsoft.com/office/powerpoint/2010/main" val="32159383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3ED41FD-2EEE-40E9-B87D-E157EEFD2F27}" type="datetime1">
              <a:rPr kumimoji="1" lang="ja-JP" altLang="en-US" smtClean="0"/>
              <a:t>2024/3/15</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dirty="0"/>
          </a:p>
        </p:txBody>
      </p:sp>
    </p:spTree>
    <p:extLst>
      <p:ext uri="{BB962C8B-B14F-4D97-AF65-F5344CB8AC3E}">
        <p14:creationId xmlns:p14="http://schemas.microsoft.com/office/powerpoint/2010/main" val="40640455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29E3670-93D0-473C-BB69-4A69183327F8}" type="datetime1">
              <a:rPr kumimoji="1" lang="ja-JP" altLang="en-US" smtClean="0"/>
              <a:t>2024/3/15</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dirty="0"/>
          </a:p>
        </p:txBody>
      </p:sp>
    </p:spTree>
    <p:extLst>
      <p:ext uri="{BB962C8B-B14F-4D97-AF65-F5344CB8AC3E}">
        <p14:creationId xmlns:p14="http://schemas.microsoft.com/office/powerpoint/2010/main" val="27776356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B2E76B0-F91B-4D4D-8E99-B1D00EC19F93}" type="datetime1">
              <a:rPr kumimoji="1" lang="ja-JP" altLang="en-US" smtClean="0"/>
              <a:t>2024/3/15</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dirty="0"/>
          </a:p>
        </p:txBody>
      </p:sp>
    </p:spTree>
    <p:extLst>
      <p:ext uri="{BB962C8B-B14F-4D97-AF65-F5344CB8AC3E}">
        <p14:creationId xmlns:p14="http://schemas.microsoft.com/office/powerpoint/2010/main" val="1476468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952DF8D-D7D7-4B73-BE74-8EF245CCB2E0}" type="datetime1">
              <a:rPr kumimoji="1" lang="ja-JP" altLang="en-US" smtClean="0"/>
              <a:t>2024/3/15</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dirty="0"/>
          </a:p>
        </p:txBody>
      </p:sp>
    </p:spTree>
    <p:extLst>
      <p:ext uri="{BB962C8B-B14F-4D97-AF65-F5344CB8AC3E}">
        <p14:creationId xmlns:p14="http://schemas.microsoft.com/office/powerpoint/2010/main" val="38191924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778B1CFD-FC50-445A-A237-7BA7B9F79D43}" type="datetime1">
              <a:rPr kumimoji="1" lang="ja-JP" altLang="en-US" smtClean="0"/>
              <a:t>2024/3/15</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dirty="0"/>
          </a:p>
        </p:txBody>
      </p:sp>
    </p:spTree>
    <p:extLst>
      <p:ext uri="{BB962C8B-B14F-4D97-AF65-F5344CB8AC3E}">
        <p14:creationId xmlns:p14="http://schemas.microsoft.com/office/powerpoint/2010/main" val="23149359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A3A398D-17E9-4D5B-8407-9D8D15165DDF}" type="datetime1">
              <a:rPr kumimoji="1" lang="ja-JP" altLang="en-US" smtClean="0"/>
              <a:t>2024/3/15</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DC08D7A6-B21C-4CC5-B909-7F83FE9B363B}" type="slidenum">
              <a:rPr kumimoji="1" lang="ja-JP" altLang="en-US" smtClean="0"/>
              <a:t>‹#›</a:t>
            </a:fld>
            <a:endParaRPr kumimoji="1" lang="ja-JP" altLang="en-US" dirty="0"/>
          </a:p>
        </p:txBody>
      </p:sp>
    </p:spTree>
    <p:extLst>
      <p:ext uri="{BB962C8B-B14F-4D97-AF65-F5344CB8AC3E}">
        <p14:creationId xmlns:p14="http://schemas.microsoft.com/office/powerpoint/2010/main" val="26556437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3C3BBD98-9912-4FF4-8851-864E34799562}" type="datetime1">
              <a:rPr kumimoji="1" lang="ja-JP" altLang="en-US" smtClean="0"/>
              <a:t>2024/3/15</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DC08D7A6-B21C-4CC5-B909-7F83FE9B363B}" type="slidenum">
              <a:rPr kumimoji="1" lang="ja-JP" altLang="en-US" smtClean="0"/>
              <a:t>‹#›</a:t>
            </a:fld>
            <a:endParaRPr kumimoji="1" lang="ja-JP" altLang="en-US" dirty="0"/>
          </a:p>
        </p:txBody>
      </p:sp>
    </p:spTree>
    <p:extLst>
      <p:ext uri="{BB962C8B-B14F-4D97-AF65-F5344CB8AC3E}">
        <p14:creationId xmlns:p14="http://schemas.microsoft.com/office/powerpoint/2010/main" val="42377306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B114152-14D6-4722-A1F7-15683783F16F}" type="datetime1">
              <a:rPr kumimoji="1" lang="ja-JP" altLang="en-US" smtClean="0"/>
              <a:t>2024/3/15</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DC08D7A6-B21C-4CC5-B909-7F83FE9B363B}" type="slidenum">
              <a:rPr kumimoji="1" lang="ja-JP" altLang="en-US" smtClean="0"/>
              <a:t>‹#›</a:t>
            </a:fld>
            <a:endParaRPr kumimoji="1" lang="ja-JP" altLang="en-US" dirty="0"/>
          </a:p>
        </p:txBody>
      </p:sp>
    </p:spTree>
    <p:extLst>
      <p:ext uri="{BB962C8B-B14F-4D97-AF65-F5344CB8AC3E}">
        <p14:creationId xmlns:p14="http://schemas.microsoft.com/office/powerpoint/2010/main" val="40394913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DBF1B32-86E7-40E4-91FD-F3B556E302CC}" type="datetime1">
              <a:rPr kumimoji="1" lang="ja-JP" altLang="en-US" smtClean="0"/>
              <a:t>2024/3/15</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DC08D7A6-B21C-4CC5-B909-7F83FE9B363B}" type="slidenum">
              <a:rPr kumimoji="1" lang="ja-JP" altLang="en-US" smtClean="0"/>
              <a:t>‹#›</a:t>
            </a:fld>
            <a:endParaRPr kumimoji="1" lang="ja-JP" altLang="en-US" dirty="0"/>
          </a:p>
        </p:txBody>
      </p:sp>
    </p:spTree>
    <p:extLst>
      <p:ext uri="{BB962C8B-B14F-4D97-AF65-F5344CB8AC3E}">
        <p14:creationId xmlns:p14="http://schemas.microsoft.com/office/powerpoint/2010/main" val="19254393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59EBA95-30FB-4F9D-820E-344446E902FB}" type="datetime1">
              <a:rPr kumimoji="1" lang="ja-JP" altLang="en-US" smtClean="0"/>
              <a:t>2024/3/15</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DC08D7A6-B21C-4CC5-B909-7F83FE9B363B}" type="slidenum">
              <a:rPr kumimoji="1" lang="ja-JP" altLang="en-US" smtClean="0"/>
              <a:t>‹#›</a:t>
            </a:fld>
            <a:endParaRPr kumimoji="1" lang="ja-JP" altLang="en-US" dirty="0"/>
          </a:p>
        </p:txBody>
      </p:sp>
    </p:spTree>
    <p:extLst>
      <p:ext uri="{BB962C8B-B14F-4D97-AF65-F5344CB8AC3E}">
        <p14:creationId xmlns:p14="http://schemas.microsoft.com/office/powerpoint/2010/main" val="903635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95AFC6B-0D63-4A33-BC9D-C9D91F63071D}" type="datetime1">
              <a:rPr kumimoji="1" lang="ja-JP" altLang="en-US" smtClean="0"/>
              <a:t>2024/3/15</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DC08D7A6-B21C-4CC5-B909-7F83FE9B363B}" type="slidenum">
              <a:rPr kumimoji="1" lang="ja-JP" altLang="en-US" smtClean="0"/>
              <a:t>‹#›</a:t>
            </a:fld>
            <a:endParaRPr kumimoji="1" lang="ja-JP" altLang="en-US" dirty="0"/>
          </a:p>
        </p:txBody>
      </p:sp>
    </p:spTree>
    <p:extLst>
      <p:ext uri="{BB962C8B-B14F-4D97-AF65-F5344CB8AC3E}">
        <p14:creationId xmlns:p14="http://schemas.microsoft.com/office/powerpoint/2010/main" val="8930359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FDAD76-C550-4024-B92E-6E646061DD01}" type="datetime1">
              <a:rPr kumimoji="1" lang="ja-JP" altLang="en-US" smtClean="0"/>
              <a:t>2024/3/15</a:t>
            </a:fld>
            <a:endParaRPr kumimoji="1" lang="ja-JP" altLang="en-US" dirty="0"/>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08D7A6-B21C-4CC5-B909-7F83FE9B363B}" type="slidenum">
              <a:rPr kumimoji="1" lang="ja-JP" altLang="en-US" smtClean="0"/>
              <a:t>‹#›</a:t>
            </a:fld>
            <a:endParaRPr kumimoji="1" lang="ja-JP" altLang="en-US" dirty="0"/>
          </a:p>
        </p:txBody>
      </p:sp>
    </p:spTree>
    <p:extLst>
      <p:ext uri="{BB962C8B-B14F-4D97-AF65-F5344CB8AC3E}">
        <p14:creationId xmlns:p14="http://schemas.microsoft.com/office/powerpoint/2010/main" val="2527832043"/>
      </p:ext>
    </p:extLst>
  </p:cSld>
  <p:clrMap bg1="lt1" tx1="dk1" bg2="lt2" tx2="dk2" accent1="accent1" accent2="accent2" accent3="accent3" accent4="accent4" accent5="accent5" accent6="accent6" hlink="hlink" folHlink="folHlink"/>
  <p:sldLayoutIdLst>
    <p:sldLayoutId id="2147483985"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Lst>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2D50AA4B-1C38-4724-9EFB-C71AFBD96A77}"/>
              </a:ext>
            </a:extLst>
          </p:cNvPr>
          <p:cNvSpPr/>
          <p:nvPr/>
        </p:nvSpPr>
        <p:spPr>
          <a:xfrm>
            <a:off x="6516216" y="489668"/>
            <a:ext cx="2025148" cy="41905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defTabSz="457200"/>
            <a:r>
              <a:rPr lang="ja-JP" altLang="en-US" sz="2400" dirty="0">
                <a:latin typeface="UD デジタル 教科書体 NP-R" panose="02020400000000000000" pitchFamily="18" charset="-128"/>
                <a:ea typeface="UD デジタル 教科書体 NP-R" panose="02020400000000000000" pitchFamily="18" charset="-128"/>
              </a:rPr>
              <a:t>参考資料 ４</a:t>
            </a:r>
          </a:p>
        </p:txBody>
      </p:sp>
      <p:sp>
        <p:nvSpPr>
          <p:cNvPr id="6" name="サブタイトル 2"/>
          <p:cNvSpPr txBox="1">
            <a:spLocks/>
          </p:cNvSpPr>
          <p:nvPr/>
        </p:nvSpPr>
        <p:spPr>
          <a:xfrm>
            <a:off x="3131840" y="5543202"/>
            <a:ext cx="5565304" cy="812155"/>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2400" dirty="0">
                <a:latin typeface="UD デジタル 教科書体 NK-B" panose="02020700000000000000" pitchFamily="18" charset="-128"/>
                <a:ea typeface="UD デジタル 教科書体 NK-B" panose="02020700000000000000" pitchFamily="18" charset="-128"/>
              </a:rPr>
              <a:t>大阪府健康医療部</a:t>
            </a:r>
            <a:endParaRPr lang="en-US" altLang="ja-JP" sz="2400" dirty="0">
              <a:latin typeface="UD デジタル 教科書体 NK-B" panose="02020700000000000000" pitchFamily="18" charset="-128"/>
              <a:ea typeface="UD デジタル 教科書体 NK-B" panose="02020700000000000000" pitchFamily="18" charset="-128"/>
            </a:endParaRPr>
          </a:p>
          <a:p>
            <a:pPr marL="0" indent="0">
              <a:buNone/>
            </a:pPr>
            <a:r>
              <a:rPr lang="ja-JP" altLang="en-US" sz="2400" dirty="0">
                <a:latin typeface="UD デジタル 教科書体 NK-B" panose="02020700000000000000" pitchFamily="18" charset="-128"/>
                <a:ea typeface="UD デジタル 教科書体 NK-B" panose="02020700000000000000" pitchFamily="18" charset="-128"/>
              </a:rPr>
              <a:t>保健医療企画課 在宅医療推進グループ</a:t>
            </a:r>
          </a:p>
        </p:txBody>
      </p:sp>
      <p:sp>
        <p:nvSpPr>
          <p:cNvPr id="8" name="タイトル 1"/>
          <p:cNvSpPr txBox="1">
            <a:spLocks/>
          </p:cNvSpPr>
          <p:nvPr/>
        </p:nvSpPr>
        <p:spPr>
          <a:xfrm>
            <a:off x="1068652" y="2160750"/>
            <a:ext cx="7332984" cy="18002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600" dirty="0">
                <a:latin typeface="UD デジタル 教科書体 NK-B" panose="02020700000000000000" pitchFamily="18" charset="-128"/>
                <a:ea typeface="UD デジタル 教科書体 NK-B" panose="02020700000000000000" pitchFamily="18" charset="-128"/>
              </a:rPr>
              <a:t>地域医療介護総合確保基金</a:t>
            </a:r>
            <a:endParaRPr lang="en-US" altLang="ja-JP" sz="3600" dirty="0">
              <a:latin typeface="UD デジタル 教科書体 NK-B" panose="02020700000000000000" pitchFamily="18" charset="-128"/>
              <a:ea typeface="UD デジタル 教科書体 NK-B" panose="02020700000000000000" pitchFamily="18" charset="-128"/>
            </a:endParaRPr>
          </a:p>
          <a:p>
            <a:r>
              <a:rPr lang="ja-JP" altLang="en-US" sz="3600" dirty="0">
                <a:latin typeface="UD デジタル 教科書体 NK-B" panose="02020700000000000000" pitchFamily="18" charset="-128"/>
                <a:ea typeface="UD デジタル 教科書体 NK-B" panose="02020700000000000000" pitchFamily="18" charset="-128"/>
              </a:rPr>
              <a:t>（医療分）について</a:t>
            </a:r>
            <a:endParaRPr lang="en-US" altLang="ja-JP" sz="3600" dirty="0">
              <a:latin typeface="UD デジタル 教科書体 NK-B" panose="02020700000000000000" pitchFamily="18" charset="-128"/>
              <a:ea typeface="UD デジタル 教科書体 NK-B" panose="02020700000000000000" pitchFamily="18" charset="-128"/>
            </a:endParaRPr>
          </a:p>
        </p:txBody>
      </p:sp>
    </p:spTree>
    <p:extLst>
      <p:ext uri="{BB962C8B-B14F-4D97-AF65-F5344CB8AC3E}">
        <p14:creationId xmlns:p14="http://schemas.microsoft.com/office/powerpoint/2010/main" val="25391644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72058" y="244606"/>
            <a:ext cx="8229600" cy="471600"/>
          </a:xfrm>
          <a:solidFill>
            <a:schemeClr val="tx1"/>
          </a:solidFill>
        </p:spPr>
        <p:txBody>
          <a:bodyPr vert="horz" lIns="91440" tIns="45720" rIns="91440" bIns="45720" rtlCol="0" anchor="ctr">
            <a:noAutofit/>
          </a:bodyPr>
          <a:lstStyle/>
          <a:p>
            <a:r>
              <a:rPr lang="ja-JP" altLang="en-US" sz="2800" dirty="0">
                <a:solidFill>
                  <a:schemeClr val="bg1"/>
                </a:solidFill>
                <a:latin typeface="UD デジタル 教科書体 NK-B" panose="02020700000000000000" pitchFamily="18" charset="-128"/>
                <a:ea typeface="UD デジタル 教科書体 NK-B" panose="02020700000000000000" pitchFamily="18" charset="-128"/>
                <a:cs typeface="Meiryo UI" panose="020B0604030504040204" pitchFamily="50" charset="-128"/>
              </a:rPr>
              <a:t>「地域医療介護総合確保基金」とは</a:t>
            </a:r>
          </a:p>
        </p:txBody>
      </p:sp>
      <p:sp>
        <p:nvSpPr>
          <p:cNvPr id="5" name="タイトル 1"/>
          <p:cNvSpPr txBox="1">
            <a:spLocks/>
          </p:cNvSpPr>
          <p:nvPr/>
        </p:nvSpPr>
        <p:spPr>
          <a:xfrm>
            <a:off x="251520" y="652946"/>
            <a:ext cx="8735156" cy="919888"/>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200" dirty="0"/>
              <a:t>　</a:t>
            </a: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団塊の世代が</a:t>
            </a:r>
            <a:r>
              <a:rPr lang="en-US" altLang="ja-JP"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75</a:t>
            </a: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歳以上となる</a:t>
            </a:r>
            <a:r>
              <a:rPr lang="en-US" altLang="ja-JP"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2025</a:t>
            </a: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年を展望すれば、病床の機能分化・連携、在宅医療・介護の推進、医療・介護従事者の確保・勤務環境の改善等、「効率的かつ質の高い医療提供体制の構築」と「地域包括ケアシステムの構築」が急務の課題です。</a:t>
            </a:r>
            <a:b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b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このため、厚生労働省は、平成</a:t>
            </a:r>
            <a:r>
              <a:rPr lang="en-US" altLang="ja-JP"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26</a:t>
            </a: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年度より消費税増収分を活用した地域医療介護総合確保基金を各都道府県に設置されました。</a:t>
            </a:r>
            <a:b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b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これを受けて、各都道府県は、都道府県計画を作成し地域医療構想との整合性を図り、当該計画に基づき事業を実施します。 </a:t>
            </a:r>
          </a:p>
        </p:txBody>
      </p:sp>
      <p:sp>
        <p:nvSpPr>
          <p:cNvPr id="6" name="タイトル 1"/>
          <p:cNvSpPr txBox="1">
            <a:spLocks/>
          </p:cNvSpPr>
          <p:nvPr/>
        </p:nvSpPr>
        <p:spPr>
          <a:xfrm>
            <a:off x="27020" y="6583410"/>
            <a:ext cx="4472972" cy="279512"/>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1200" dirty="0">
                <a:latin typeface="UD デジタル 教科書体 NK-R" panose="02020400000000000000" pitchFamily="18" charset="-128"/>
                <a:ea typeface="UD デジタル 教科書体 NK-R" panose="02020400000000000000" pitchFamily="18" charset="-128"/>
              </a:rPr>
              <a:t>※</a:t>
            </a:r>
            <a:r>
              <a:rPr lang="ja-JP" altLang="en-US" sz="1200" dirty="0">
                <a:latin typeface="UD デジタル 教科書体 NK-R" panose="02020400000000000000" pitchFamily="18" charset="-128"/>
                <a:ea typeface="UD デジタル 教科書体 NK-R" panose="02020400000000000000" pitchFamily="18" charset="-128"/>
              </a:rPr>
              <a:t>　説明図については、厚生労働省ホームページより抜粋。</a:t>
            </a:r>
          </a:p>
        </p:txBody>
      </p:sp>
      <p:sp>
        <p:nvSpPr>
          <p:cNvPr id="11" name="正方形/長方形 10"/>
          <p:cNvSpPr/>
          <p:nvPr/>
        </p:nvSpPr>
        <p:spPr>
          <a:xfrm>
            <a:off x="4220560" y="4644691"/>
            <a:ext cx="4884030" cy="1764329"/>
          </a:xfrm>
          <a:prstGeom prst="rect">
            <a:avLst/>
          </a:prstGeom>
        </p:spPr>
        <p:txBody>
          <a:bodyPr wrap="square">
            <a:spAutoFit/>
          </a:bodyPr>
          <a:lstStyle/>
          <a:p>
            <a:pPr marL="160090" indent="-160090">
              <a:defRPr/>
            </a:pPr>
            <a:r>
              <a:rPr lang="ja-JP" altLang="en-US" sz="1090" u="sng" dirty="0">
                <a:latin typeface="UD デジタル 教科書体 NK-R" panose="02020400000000000000" pitchFamily="18" charset="-128"/>
                <a:ea typeface="UD デジタル 教科書体 NK-R" panose="02020400000000000000" pitchFamily="18" charset="-128"/>
              </a:rPr>
              <a:t>１－１ </a:t>
            </a:r>
            <a:r>
              <a:rPr lang="ja-JP" altLang="en-US" sz="1000" u="sng" dirty="0">
                <a:latin typeface="UD デジタル 教科書体 NK-R" panose="02020400000000000000" pitchFamily="18" charset="-128"/>
                <a:ea typeface="UD デジタル 教科書体 NK-R" panose="02020400000000000000" pitchFamily="18" charset="-128"/>
              </a:rPr>
              <a:t>地域医療構想の達成に向けた医療機関の施設又は設備の整備に関する事業</a:t>
            </a:r>
            <a:endParaRPr lang="en-US" altLang="ja-JP" sz="1000" u="sng" dirty="0">
              <a:latin typeface="UD デジタル 教科書体 NK-R" panose="02020400000000000000" pitchFamily="18" charset="-128"/>
              <a:ea typeface="UD デジタル 教科書体 NK-R" panose="02020400000000000000" pitchFamily="18" charset="-128"/>
            </a:endParaRPr>
          </a:p>
          <a:p>
            <a:pPr marL="160090" indent="-160090">
              <a:defRPr/>
            </a:pPr>
            <a:endParaRPr lang="en-US" altLang="ja-JP" sz="550" dirty="0">
              <a:latin typeface="UD デジタル 教科書体 NK-R" panose="02020400000000000000" pitchFamily="18" charset="-128"/>
              <a:ea typeface="UD デジタル 教科書体 NK-R" panose="02020400000000000000" pitchFamily="18" charset="-128"/>
            </a:endParaRPr>
          </a:p>
          <a:p>
            <a:pPr marL="160090" indent="-160090">
              <a:defRPr/>
            </a:pPr>
            <a:r>
              <a:rPr lang="ja-JP" altLang="en-US" sz="1050" u="sng" dirty="0">
                <a:latin typeface="UD デジタル 教科書体 NK-R" panose="02020400000000000000" pitchFamily="18" charset="-128"/>
                <a:ea typeface="UD デジタル 教科書体 NK-R" panose="02020400000000000000" pitchFamily="18" charset="-128"/>
              </a:rPr>
              <a:t>１－２ 地域医療構想の達成に向けた病床数又は病床の機能の変更に関する事業</a:t>
            </a:r>
            <a:endParaRPr lang="en-US" altLang="ja-JP" sz="1050" u="sng" dirty="0">
              <a:latin typeface="UD デジタル 教科書体 NK-R" panose="02020400000000000000" pitchFamily="18" charset="-128"/>
              <a:ea typeface="UD デジタル 教科書体 NK-R" panose="02020400000000000000" pitchFamily="18" charset="-128"/>
            </a:endParaRPr>
          </a:p>
          <a:p>
            <a:pPr marL="160090" indent="-160090">
              <a:defRPr/>
            </a:pPr>
            <a:endParaRPr lang="en-US" altLang="ja-JP" sz="545" dirty="0">
              <a:latin typeface="UD デジタル 教科書体 NK-R" panose="02020400000000000000" pitchFamily="18" charset="-128"/>
              <a:ea typeface="UD デジタル 教科書体 NK-R" panose="02020400000000000000" pitchFamily="18" charset="-128"/>
            </a:endParaRPr>
          </a:p>
          <a:p>
            <a:pPr marL="160090" indent="-160090">
              <a:defRPr/>
            </a:pPr>
            <a:r>
              <a:rPr lang="ja-JP" altLang="en-US" sz="1090" u="sng" dirty="0">
                <a:latin typeface="UD デジタル 教科書体 NK-R" panose="02020400000000000000" pitchFamily="18" charset="-128"/>
                <a:ea typeface="UD デジタル 教科書体 NK-R" panose="02020400000000000000" pitchFamily="18" charset="-128"/>
              </a:rPr>
              <a:t>  ２ 　 居宅等における医療の提供に関する事業</a:t>
            </a:r>
            <a:endParaRPr lang="en-US" altLang="ja-JP" sz="1090" u="sng" dirty="0">
              <a:latin typeface="UD デジタル 教科書体 NK-R" panose="02020400000000000000" pitchFamily="18" charset="-128"/>
              <a:ea typeface="UD デジタル 教科書体 NK-R" panose="02020400000000000000" pitchFamily="18" charset="-128"/>
            </a:endParaRPr>
          </a:p>
          <a:p>
            <a:pPr marL="160090" indent="-160090">
              <a:defRPr/>
            </a:pPr>
            <a:endParaRPr lang="en-US" altLang="ja-JP" sz="545" dirty="0">
              <a:latin typeface="UD デジタル 教科書体 NK-R" panose="02020400000000000000" pitchFamily="18" charset="-128"/>
              <a:ea typeface="UD デジタル 教科書体 NK-R" panose="02020400000000000000" pitchFamily="18" charset="-128"/>
            </a:endParaRPr>
          </a:p>
          <a:p>
            <a:pPr marL="160090" indent="-160090">
              <a:defRPr/>
            </a:pPr>
            <a:r>
              <a:rPr lang="ja-JP" altLang="en-US" sz="1090" dirty="0">
                <a:latin typeface="UD デジタル 教科書体 NK-R" panose="02020400000000000000" pitchFamily="18" charset="-128"/>
                <a:ea typeface="UD デジタル 教科書体 NK-R" panose="02020400000000000000" pitchFamily="18" charset="-128"/>
              </a:rPr>
              <a:t>  ３ 　 介護施設等の整備に関する事業（地域密着型サービス等）</a:t>
            </a:r>
            <a:endParaRPr lang="en-US" altLang="ja-JP" sz="1090" dirty="0">
              <a:latin typeface="UD デジタル 教科書体 NK-R" panose="02020400000000000000" pitchFamily="18" charset="-128"/>
              <a:ea typeface="UD デジタル 教科書体 NK-R" panose="02020400000000000000" pitchFamily="18" charset="-128"/>
            </a:endParaRPr>
          </a:p>
          <a:p>
            <a:pPr marL="160090" indent="-160090">
              <a:defRPr/>
            </a:pPr>
            <a:endParaRPr lang="en-US" altLang="ja-JP" sz="545" dirty="0">
              <a:latin typeface="UD デジタル 教科書体 NK-R" panose="02020400000000000000" pitchFamily="18" charset="-128"/>
              <a:ea typeface="UD デジタル 教科書体 NK-R" panose="02020400000000000000" pitchFamily="18" charset="-128"/>
            </a:endParaRPr>
          </a:p>
          <a:p>
            <a:pPr marL="160090" indent="-160090">
              <a:defRPr/>
            </a:pPr>
            <a:r>
              <a:rPr lang="ja-JP" altLang="en-US" sz="1090" u="sng" dirty="0">
                <a:latin typeface="UD デジタル 教科書体 NK-R" panose="02020400000000000000" pitchFamily="18" charset="-128"/>
                <a:ea typeface="UD デジタル 教科書体 NK-R" panose="02020400000000000000" pitchFamily="18" charset="-128"/>
              </a:rPr>
              <a:t>  ４ 　 医療従事者の確保に関する事業</a:t>
            </a:r>
            <a:endParaRPr lang="en-US" altLang="ja-JP" sz="1090" u="sng" dirty="0">
              <a:latin typeface="UD デジタル 教科書体 NK-R" panose="02020400000000000000" pitchFamily="18" charset="-128"/>
              <a:ea typeface="UD デジタル 教科書体 NK-R" panose="02020400000000000000" pitchFamily="18" charset="-128"/>
            </a:endParaRPr>
          </a:p>
          <a:p>
            <a:pPr marL="160090" indent="-160090">
              <a:defRPr/>
            </a:pPr>
            <a:endParaRPr lang="en-US" altLang="ja-JP" sz="545" dirty="0">
              <a:latin typeface="UD デジタル 教科書体 NK-R" panose="02020400000000000000" pitchFamily="18" charset="-128"/>
              <a:ea typeface="UD デジタル 教科書体 NK-R" panose="02020400000000000000" pitchFamily="18" charset="-128"/>
            </a:endParaRPr>
          </a:p>
          <a:p>
            <a:pPr>
              <a:defRPr/>
            </a:pPr>
            <a:r>
              <a:rPr lang="ja-JP" altLang="en-US" sz="1090" dirty="0">
                <a:latin typeface="UD デジタル 教科書体 NK-R" panose="02020400000000000000" pitchFamily="18" charset="-128"/>
                <a:ea typeface="UD デジタル 教科書体 NK-R" panose="02020400000000000000" pitchFamily="18" charset="-128"/>
              </a:rPr>
              <a:t>  ５　　介護従事者の確保に関する事業</a:t>
            </a:r>
            <a:endParaRPr lang="en-US" altLang="ja-JP" sz="1090" dirty="0">
              <a:latin typeface="UD デジタル 教科書体 NK-R" panose="02020400000000000000" pitchFamily="18" charset="-128"/>
              <a:ea typeface="UD デジタル 教科書体 NK-R" panose="02020400000000000000" pitchFamily="18" charset="-128"/>
            </a:endParaRPr>
          </a:p>
          <a:p>
            <a:pPr>
              <a:defRPr/>
            </a:pPr>
            <a:endParaRPr lang="en-US" altLang="ja-JP" sz="545" dirty="0">
              <a:latin typeface="UD デジタル 教科書体 NK-R" panose="02020400000000000000" pitchFamily="18" charset="-128"/>
              <a:ea typeface="UD デジタル 教科書体 NK-R" panose="02020400000000000000" pitchFamily="18" charset="-128"/>
            </a:endParaRPr>
          </a:p>
          <a:p>
            <a:pPr>
              <a:defRPr/>
            </a:pPr>
            <a:r>
              <a:rPr lang="ja-JP" altLang="en-US" sz="1090" u="sng" dirty="0">
                <a:latin typeface="UD デジタル 教科書体 NK-R" panose="02020400000000000000" pitchFamily="18" charset="-128"/>
                <a:ea typeface="UD デジタル 教科書体 NK-R" panose="02020400000000000000" pitchFamily="18" charset="-128"/>
              </a:rPr>
              <a:t>  ６　　勤務医の働き方改革の支援に関する事業</a:t>
            </a:r>
            <a:endParaRPr lang="ja-JP" altLang="en-US" sz="1200" u="sng" dirty="0">
              <a:latin typeface="UD デジタル 教科書体 NK-R" panose="02020400000000000000" pitchFamily="18" charset="-128"/>
              <a:ea typeface="UD デジタル 教科書体 NK-R" panose="02020400000000000000" pitchFamily="18" charset="-128"/>
            </a:endParaRPr>
          </a:p>
        </p:txBody>
      </p:sp>
      <p:sp>
        <p:nvSpPr>
          <p:cNvPr id="13" name="正方形/長方形 12"/>
          <p:cNvSpPr/>
          <p:nvPr/>
        </p:nvSpPr>
        <p:spPr bwMode="auto">
          <a:xfrm>
            <a:off x="38637" y="1563844"/>
            <a:ext cx="9057067" cy="5019566"/>
          </a:xfrm>
          <a:prstGeom prst="rect">
            <a:avLst/>
          </a:prstGeom>
          <a:noFill/>
          <a:ln w="50800" cap="flat" cmpd="sng" algn="ctr">
            <a:solidFill>
              <a:srgbClr val="343D9C"/>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 typeface="Arial" pitchFamily="34" charset="0"/>
              <a:buNone/>
              <a:tabLst/>
            </a:pPr>
            <a:endParaRPr kumimoji="0" lang="ja-JP" altLang="en-US" sz="1800" b="0" i="0" u="none" strike="noStrike" cap="none" normalizeH="0" baseline="0" dirty="0">
              <a:ln>
                <a:noFill/>
              </a:ln>
              <a:solidFill>
                <a:schemeClr val="tx1"/>
              </a:solidFill>
              <a:effectLst/>
              <a:latin typeface="Arial" pitchFamily="34" charset="0"/>
              <a:ea typeface="ＭＳ Ｐゴシック" pitchFamily="50" charset="-128"/>
            </a:endParaRPr>
          </a:p>
        </p:txBody>
      </p:sp>
      <p:sp>
        <p:nvSpPr>
          <p:cNvPr id="19" name="角丸四角形 18"/>
          <p:cNvSpPr/>
          <p:nvPr/>
        </p:nvSpPr>
        <p:spPr>
          <a:xfrm>
            <a:off x="218254" y="1836771"/>
            <a:ext cx="3642140" cy="752505"/>
          </a:xfrm>
          <a:prstGeom prst="roundRect">
            <a:avLst>
              <a:gd name="adj" fmla="val 5972"/>
            </a:avLst>
          </a:prstGeom>
          <a:noFill/>
          <a:ln w="444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181" dirty="0"/>
          </a:p>
        </p:txBody>
      </p:sp>
      <p:sp>
        <p:nvSpPr>
          <p:cNvPr id="20" name="角丸四角形 19"/>
          <p:cNvSpPr/>
          <p:nvPr/>
        </p:nvSpPr>
        <p:spPr>
          <a:xfrm>
            <a:off x="218254" y="1836771"/>
            <a:ext cx="3642140" cy="46611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817" b="1" dirty="0">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国</a:t>
            </a:r>
          </a:p>
        </p:txBody>
      </p:sp>
      <p:sp>
        <p:nvSpPr>
          <p:cNvPr id="21" name="正方形/長方形 20"/>
          <p:cNvSpPr/>
          <p:nvPr/>
        </p:nvSpPr>
        <p:spPr>
          <a:xfrm>
            <a:off x="354696" y="2222521"/>
            <a:ext cx="3359512" cy="290774"/>
          </a:xfrm>
          <a:prstGeom prst="rect">
            <a:avLst/>
          </a:prstGeom>
          <a:solidFill>
            <a:schemeClr val="accent2">
              <a:lumMod val="40000"/>
              <a:lumOff val="60000"/>
            </a:schemeClr>
          </a:solidFill>
          <a:ln w="28575">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消費税財源活用</a:t>
            </a:r>
            <a:endParaRPr lang="ja-JP" altLang="en-US" sz="1090" b="1" dirty="0">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p:txBody>
      </p:sp>
      <p:sp>
        <p:nvSpPr>
          <p:cNvPr id="22" name="角丸四角形 21"/>
          <p:cNvSpPr/>
          <p:nvPr/>
        </p:nvSpPr>
        <p:spPr>
          <a:xfrm>
            <a:off x="1306686" y="4504424"/>
            <a:ext cx="2540865" cy="914695"/>
          </a:xfrm>
          <a:prstGeom prst="roundRect">
            <a:avLst>
              <a:gd name="adj" fmla="val 9955"/>
            </a:avLst>
          </a:prstGeom>
          <a:noFill/>
          <a:ln w="444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23" name="角丸四角形 22"/>
          <p:cNvSpPr/>
          <p:nvPr/>
        </p:nvSpPr>
        <p:spPr>
          <a:xfrm>
            <a:off x="1518308" y="4483968"/>
            <a:ext cx="261744" cy="942458"/>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anchor="ctr"/>
          <a:lstStyle/>
          <a:p>
            <a:pPr algn="ctr">
              <a:defRPr/>
            </a:pPr>
            <a:r>
              <a:rPr lang="ja-JP" altLang="en-US" sz="1817" b="1" dirty="0">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市町村</a:t>
            </a:r>
          </a:p>
        </p:txBody>
      </p:sp>
      <p:sp>
        <p:nvSpPr>
          <p:cNvPr id="24" name="角丸四角形 23"/>
          <p:cNvSpPr/>
          <p:nvPr/>
        </p:nvSpPr>
        <p:spPr>
          <a:xfrm>
            <a:off x="2331386" y="4634468"/>
            <a:ext cx="1369978" cy="688214"/>
          </a:xfrm>
          <a:prstGeom prst="roundRect">
            <a:avLst/>
          </a:prstGeom>
          <a:solidFill>
            <a:schemeClr val="accent4">
              <a:lumMod val="20000"/>
              <a:lumOff val="8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72" b="1" dirty="0">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市町村計画</a:t>
            </a:r>
            <a:endParaRPr lang="en-US" altLang="ja-JP" sz="1272" b="1" dirty="0">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a:p>
            <a:pPr algn="ctr">
              <a:defRPr/>
            </a:pPr>
            <a:endParaRPr lang="en-US" altLang="ja-JP" sz="182" b="1" dirty="0">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a:p>
            <a:pPr algn="ctr">
              <a:defRPr/>
            </a:pPr>
            <a:r>
              <a:rPr lang="ja-JP" altLang="en-US" sz="1090" b="1" dirty="0">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（基金事業計画）</a:t>
            </a:r>
            <a:endParaRPr lang="en-US" altLang="ja-JP" sz="1090" b="1" dirty="0">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p:txBody>
      </p:sp>
      <p:sp>
        <p:nvSpPr>
          <p:cNvPr id="25" name="角丸四角形 24"/>
          <p:cNvSpPr/>
          <p:nvPr/>
        </p:nvSpPr>
        <p:spPr>
          <a:xfrm>
            <a:off x="218254" y="2981383"/>
            <a:ext cx="3628217" cy="1047662"/>
          </a:xfrm>
          <a:prstGeom prst="roundRect">
            <a:avLst>
              <a:gd name="adj" fmla="val 6324"/>
            </a:avLst>
          </a:prstGeom>
          <a:noFill/>
          <a:ln w="444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26" name="角丸四角形 25"/>
          <p:cNvSpPr/>
          <p:nvPr/>
        </p:nvSpPr>
        <p:spPr>
          <a:xfrm>
            <a:off x="234960" y="2811886"/>
            <a:ext cx="331357" cy="138665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anchor="ctr"/>
          <a:lstStyle/>
          <a:p>
            <a:pPr algn="ctr">
              <a:defRPr/>
            </a:pPr>
            <a:r>
              <a:rPr lang="ja-JP" altLang="en-US" b="1" dirty="0">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都道府県</a:t>
            </a:r>
          </a:p>
        </p:txBody>
      </p:sp>
      <p:sp>
        <p:nvSpPr>
          <p:cNvPr id="27" name="角丸四角形 26"/>
          <p:cNvSpPr/>
          <p:nvPr/>
        </p:nvSpPr>
        <p:spPr>
          <a:xfrm>
            <a:off x="2330305" y="3134806"/>
            <a:ext cx="1344918" cy="780267"/>
          </a:xfrm>
          <a:prstGeom prst="roundRect">
            <a:avLst/>
          </a:prstGeom>
          <a:solidFill>
            <a:schemeClr val="accent5">
              <a:lumMod val="40000"/>
              <a:lumOff val="6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72" b="1" dirty="0">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都道府県計画</a:t>
            </a:r>
            <a:endParaRPr lang="en-US" altLang="ja-JP" sz="1272" b="1" dirty="0">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a:p>
            <a:pPr algn="ctr">
              <a:defRPr/>
            </a:pPr>
            <a:endParaRPr lang="en-US" altLang="ja-JP" sz="182" b="1" dirty="0">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a:p>
            <a:pPr algn="ctr">
              <a:defRPr/>
            </a:pPr>
            <a:r>
              <a:rPr lang="en-US" altLang="ja-JP" sz="1090" b="1" dirty="0">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a:t>
            </a:r>
            <a:r>
              <a:rPr lang="ja-JP" altLang="en-US" sz="1090" b="1" dirty="0">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基金事業計画</a:t>
            </a:r>
            <a:r>
              <a:rPr lang="en-US" altLang="ja-JP" sz="1090" b="1" dirty="0">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a:t>
            </a:r>
          </a:p>
        </p:txBody>
      </p:sp>
      <p:sp>
        <p:nvSpPr>
          <p:cNvPr id="28" name="正方形/長方形 27"/>
          <p:cNvSpPr/>
          <p:nvPr/>
        </p:nvSpPr>
        <p:spPr>
          <a:xfrm>
            <a:off x="577934" y="3133345"/>
            <a:ext cx="1643343" cy="765656"/>
          </a:xfrm>
          <a:prstGeom prst="rect">
            <a:avLst/>
          </a:prstGeom>
          <a:solidFill>
            <a:schemeClr val="accent2">
              <a:lumMod val="40000"/>
              <a:lumOff val="60000"/>
            </a:schemeClr>
          </a:solidFill>
          <a:ln w="28575">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kumimoji="1">
                <a:solidFill>
                  <a:schemeClr val="tx1"/>
                </a:solidFill>
                <a:latin typeface="Arial" charset="0"/>
                <a:ea typeface="ＭＳ Ｐゴシック" pitchFamily="50" charset="-128"/>
              </a:defRPr>
            </a:lvl1pPr>
            <a:lvl2pPr marL="742950" indent="-285750">
              <a:defRPr kumimoji="1">
                <a:solidFill>
                  <a:schemeClr val="tx1"/>
                </a:solidFill>
                <a:latin typeface="Arial" charset="0"/>
                <a:ea typeface="ＭＳ Ｐゴシック" pitchFamily="50" charset="-128"/>
              </a:defRPr>
            </a:lvl2pPr>
            <a:lvl3pPr marL="1143000" indent="-228600">
              <a:defRPr kumimoji="1">
                <a:solidFill>
                  <a:schemeClr val="tx1"/>
                </a:solidFill>
                <a:latin typeface="Arial" charset="0"/>
                <a:ea typeface="ＭＳ Ｐゴシック" pitchFamily="50" charset="-128"/>
              </a:defRPr>
            </a:lvl3pPr>
            <a:lvl4pPr marL="1600200" indent="-228600">
              <a:defRPr kumimoji="1">
                <a:solidFill>
                  <a:schemeClr val="tx1"/>
                </a:solidFill>
                <a:latin typeface="Arial" charset="0"/>
                <a:ea typeface="ＭＳ Ｐゴシック" pitchFamily="50" charset="-128"/>
              </a:defRPr>
            </a:lvl4pPr>
            <a:lvl5pPr marL="2057400" indent="-22860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a:defRPr/>
            </a:pPr>
            <a:r>
              <a:rPr lang="ja-JP" altLang="en-US" sz="1817" dirty="0">
                <a:latin typeface="UD デジタル 教科書体 NK-R" panose="02020400000000000000" pitchFamily="18" charset="-128"/>
                <a:ea typeface="UD デジタル 教科書体 NK-R" panose="02020400000000000000" pitchFamily="18" charset="-128"/>
                <a:cs typeface="メイリオ" pitchFamily="50" charset="-128"/>
              </a:rPr>
              <a:t>基金</a:t>
            </a:r>
            <a:endParaRPr lang="en-US" altLang="ja-JP" sz="363" b="1" dirty="0">
              <a:latin typeface="UD デジタル 教科書体 NK-R" panose="02020400000000000000" pitchFamily="18" charset="-128"/>
              <a:ea typeface="UD デジタル 教科書体 NK-R" panose="02020400000000000000" pitchFamily="18" charset="-128"/>
              <a:cs typeface="メイリオ" pitchFamily="50" charset="-128"/>
            </a:endParaRPr>
          </a:p>
          <a:p>
            <a:pPr algn="ctr">
              <a:defRPr/>
            </a:pPr>
            <a:endParaRPr lang="en-US" altLang="ja-JP" sz="273" dirty="0">
              <a:latin typeface="UD デジタル 教科書体 NK-R" panose="02020400000000000000" pitchFamily="18" charset="-128"/>
              <a:ea typeface="UD デジタル 教科書体 NK-R" panose="02020400000000000000" pitchFamily="18" charset="-128"/>
              <a:cs typeface="メイリオ" pitchFamily="50" charset="-128"/>
            </a:endParaRPr>
          </a:p>
          <a:p>
            <a:pPr algn="ctr">
              <a:defRPr/>
            </a:pPr>
            <a:r>
              <a:rPr lang="en-US" altLang="ja-JP" sz="909" dirty="0">
                <a:latin typeface="UD デジタル 教科書体 NK-R" panose="02020400000000000000" pitchFamily="18" charset="-128"/>
                <a:ea typeface="UD デジタル 教科書体 NK-R" panose="02020400000000000000" pitchFamily="18" charset="-128"/>
                <a:cs typeface="メイリオ" pitchFamily="50" charset="-128"/>
              </a:rPr>
              <a:t>※</a:t>
            </a:r>
            <a:r>
              <a:rPr lang="ja-JP" altLang="en-US" sz="909" dirty="0">
                <a:latin typeface="UD デジタル 教科書体 NK-R" panose="02020400000000000000" pitchFamily="18" charset="-128"/>
                <a:ea typeface="UD デジタル 教科書体 NK-R" panose="02020400000000000000" pitchFamily="18" charset="-128"/>
                <a:cs typeface="メイリオ" pitchFamily="50" charset="-128"/>
              </a:rPr>
              <a:t>国と都道府県の</a:t>
            </a:r>
            <a:endParaRPr lang="en-US" altLang="ja-JP" sz="909" dirty="0">
              <a:latin typeface="UD デジタル 教科書体 NK-R" panose="02020400000000000000" pitchFamily="18" charset="-128"/>
              <a:ea typeface="UD デジタル 教科書体 NK-R" panose="02020400000000000000" pitchFamily="18" charset="-128"/>
              <a:cs typeface="メイリオ" pitchFamily="50" charset="-128"/>
            </a:endParaRPr>
          </a:p>
          <a:p>
            <a:pPr algn="ctr">
              <a:defRPr/>
            </a:pPr>
            <a:r>
              <a:rPr lang="ja-JP" altLang="en-US" sz="909" dirty="0">
                <a:latin typeface="UD デジタル 教科書体 NK-R" panose="02020400000000000000" pitchFamily="18" charset="-128"/>
                <a:ea typeface="UD デジタル 教科書体 NK-R" panose="02020400000000000000" pitchFamily="18" charset="-128"/>
                <a:cs typeface="メイリオ" pitchFamily="50" charset="-128"/>
              </a:rPr>
              <a:t>負担割合２／３、 １／３</a:t>
            </a:r>
            <a:endParaRPr lang="en-US" altLang="ja-JP" sz="909" dirty="0">
              <a:latin typeface="UD デジタル 教科書体 NK-R" panose="02020400000000000000" pitchFamily="18" charset="-128"/>
              <a:ea typeface="UD デジタル 教科書体 NK-R" panose="02020400000000000000" pitchFamily="18" charset="-128"/>
              <a:cs typeface="メイリオ" pitchFamily="50" charset="-128"/>
            </a:endParaRPr>
          </a:p>
          <a:p>
            <a:pPr algn="ctr">
              <a:defRPr/>
            </a:pPr>
            <a:r>
              <a:rPr lang="ja-JP" altLang="en-US" sz="909" dirty="0">
                <a:latin typeface="UD デジタル 教科書体 NK-R" panose="02020400000000000000" pitchFamily="18" charset="-128"/>
                <a:ea typeface="UD デジタル 教科書体 NK-R" panose="02020400000000000000" pitchFamily="18" charset="-128"/>
                <a:cs typeface="メイリオ" pitchFamily="50" charset="-128"/>
              </a:rPr>
              <a:t>（</a:t>
            </a:r>
            <a:r>
              <a:rPr lang="en-US" altLang="ja-JP" sz="909" dirty="0">
                <a:latin typeface="UD デジタル 教科書体 NK-R" panose="02020400000000000000" pitchFamily="18" charset="-128"/>
                <a:ea typeface="UD デジタル 教科書体 NK-R" panose="02020400000000000000" pitchFamily="18" charset="-128"/>
                <a:cs typeface="メイリオ" pitchFamily="50" charset="-128"/>
              </a:rPr>
              <a:t>Ⅰ-</a:t>
            </a:r>
            <a:r>
              <a:rPr lang="ja-JP" altLang="en-US" sz="909" dirty="0">
                <a:latin typeface="UD デジタル 教科書体 NK-R" panose="02020400000000000000" pitchFamily="18" charset="-128"/>
                <a:ea typeface="UD デジタル 教科書体 NK-R" panose="02020400000000000000" pitchFamily="18" charset="-128"/>
                <a:cs typeface="メイリオ" pitchFamily="50" charset="-128"/>
              </a:rPr>
              <a:t>２については国</a:t>
            </a:r>
            <a:r>
              <a:rPr lang="en-US" altLang="ja-JP" sz="909" dirty="0">
                <a:latin typeface="UD デジタル 教科書体 NK-R" panose="02020400000000000000" pitchFamily="18" charset="-128"/>
                <a:ea typeface="UD デジタル 教科書体 NK-R" panose="02020400000000000000" pitchFamily="18" charset="-128"/>
                <a:cs typeface="メイリオ" pitchFamily="50" charset="-128"/>
              </a:rPr>
              <a:t>10/10</a:t>
            </a:r>
            <a:r>
              <a:rPr lang="ja-JP" altLang="en-US" sz="909" dirty="0">
                <a:latin typeface="UD デジタル 教科書体 NK-R" panose="02020400000000000000" pitchFamily="18" charset="-128"/>
                <a:ea typeface="UD デジタル 教科書体 NK-R" panose="02020400000000000000" pitchFamily="18" charset="-128"/>
                <a:cs typeface="メイリオ" pitchFamily="50" charset="-128"/>
              </a:rPr>
              <a:t>） </a:t>
            </a:r>
          </a:p>
        </p:txBody>
      </p:sp>
      <p:sp>
        <p:nvSpPr>
          <p:cNvPr id="29" name="上矢印 28"/>
          <p:cNvSpPr/>
          <p:nvPr/>
        </p:nvSpPr>
        <p:spPr>
          <a:xfrm>
            <a:off x="374185" y="4050654"/>
            <a:ext cx="462229" cy="1715419"/>
          </a:xfrm>
          <a:prstGeom prst="up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90" b="1" dirty="0">
                <a:solidFill>
                  <a:schemeClr val="bg1"/>
                </a:solidFill>
                <a:latin typeface="UD デジタル 教科書体 NK-R" panose="02020400000000000000" pitchFamily="18" charset="-128"/>
                <a:ea typeface="UD デジタル 教科書体 NK-R" panose="02020400000000000000" pitchFamily="18" charset="-128"/>
              </a:rPr>
              <a:t>申請</a:t>
            </a:r>
          </a:p>
        </p:txBody>
      </p:sp>
      <p:sp>
        <p:nvSpPr>
          <p:cNvPr id="30" name="角丸四角形 29"/>
          <p:cNvSpPr/>
          <p:nvPr/>
        </p:nvSpPr>
        <p:spPr>
          <a:xfrm>
            <a:off x="225215" y="5843936"/>
            <a:ext cx="3621255" cy="444197"/>
          </a:xfrm>
          <a:prstGeom prst="roundRect">
            <a:avLst/>
          </a:prstGeom>
          <a:noFill/>
          <a:ln w="444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ltLang="ja-JP" sz="954"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 name="正方形/長方形 7"/>
          <p:cNvSpPr>
            <a:spLocks noChangeArrowheads="1"/>
          </p:cNvSpPr>
          <p:nvPr/>
        </p:nvSpPr>
        <p:spPr bwMode="auto">
          <a:xfrm>
            <a:off x="300397" y="5944193"/>
            <a:ext cx="3933120" cy="343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FontTx/>
              <a:buNone/>
            </a:pPr>
            <a:r>
              <a:rPr lang="ja-JP" altLang="en-US" sz="1635" b="1" dirty="0">
                <a:latin typeface="UD デジタル 教科書体 NK-R" panose="02020400000000000000" pitchFamily="18" charset="-128"/>
                <a:ea typeface="UD デジタル 教科書体 NK-R" panose="02020400000000000000" pitchFamily="18" charset="-128"/>
                <a:cs typeface="メイリオ" pitchFamily="50" charset="-128"/>
              </a:rPr>
              <a:t>事業者等</a:t>
            </a:r>
            <a:r>
              <a:rPr lang="ja-JP" altLang="en-US" sz="1181" b="1" dirty="0">
                <a:latin typeface="UD デジタル 教科書体 NK-R" panose="02020400000000000000" pitchFamily="18" charset="-128"/>
                <a:ea typeface="UD デジタル 教科書体 NK-R" panose="02020400000000000000" pitchFamily="18" charset="-128"/>
                <a:cs typeface="メイリオ" pitchFamily="50" charset="-128"/>
              </a:rPr>
              <a:t>（医療機関、介護サービス事業所等）</a:t>
            </a:r>
            <a:endParaRPr lang="en-US" altLang="ja-JP" sz="1181" dirty="0">
              <a:latin typeface="UD デジタル 教科書体 NK-R" panose="02020400000000000000" pitchFamily="18" charset="-128"/>
              <a:ea typeface="UD デジタル 教科書体 NK-R" panose="02020400000000000000" pitchFamily="18" charset="-128"/>
              <a:cs typeface="メイリオ" pitchFamily="50" charset="-128"/>
            </a:endParaRPr>
          </a:p>
        </p:txBody>
      </p:sp>
      <p:sp>
        <p:nvSpPr>
          <p:cNvPr id="32" name="下矢印 31"/>
          <p:cNvSpPr/>
          <p:nvPr/>
        </p:nvSpPr>
        <p:spPr>
          <a:xfrm>
            <a:off x="762625" y="4075495"/>
            <a:ext cx="466405" cy="1703730"/>
          </a:xfrm>
          <a:prstGeom prst="down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90" b="1" dirty="0">
                <a:latin typeface="UD デジタル 教科書体 NK-R" panose="02020400000000000000" pitchFamily="18" charset="-128"/>
                <a:ea typeface="UD デジタル 教科書体 NK-R" panose="02020400000000000000" pitchFamily="18" charset="-128"/>
              </a:rPr>
              <a:t>交付</a:t>
            </a:r>
          </a:p>
        </p:txBody>
      </p:sp>
      <p:sp>
        <p:nvSpPr>
          <p:cNvPr id="33" name="下矢印 32"/>
          <p:cNvSpPr/>
          <p:nvPr/>
        </p:nvSpPr>
        <p:spPr>
          <a:xfrm>
            <a:off x="1284756" y="5437748"/>
            <a:ext cx="884081" cy="378444"/>
          </a:xfrm>
          <a:prstGeom prst="down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999" b="1" dirty="0">
                <a:latin typeface="UD デジタル 教科書体 NK-R" panose="02020400000000000000" pitchFamily="18" charset="-128"/>
                <a:ea typeface="UD デジタル 教科書体 NK-R" panose="02020400000000000000" pitchFamily="18" charset="-128"/>
              </a:rPr>
              <a:t>交付</a:t>
            </a:r>
            <a:endParaRPr lang="en-US" altLang="ja-JP" sz="999" b="1" dirty="0">
              <a:latin typeface="UD デジタル 教科書体 NK-R" panose="02020400000000000000" pitchFamily="18" charset="-128"/>
              <a:ea typeface="UD デジタル 教科書体 NK-R" panose="02020400000000000000" pitchFamily="18" charset="-128"/>
            </a:endParaRPr>
          </a:p>
        </p:txBody>
      </p:sp>
      <p:sp>
        <p:nvSpPr>
          <p:cNvPr id="34" name="正方形/長方形 33"/>
          <p:cNvSpPr/>
          <p:nvPr/>
        </p:nvSpPr>
        <p:spPr>
          <a:xfrm>
            <a:off x="4214025" y="4448093"/>
            <a:ext cx="4772651" cy="1957974"/>
          </a:xfrm>
          <a:prstGeom prst="rect">
            <a:avLst/>
          </a:prstGeom>
          <a:noFill/>
          <a:ln>
            <a:solidFill>
              <a:srgbClr val="5CC468"/>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35" name="下矢印 34"/>
          <p:cNvSpPr/>
          <p:nvPr/>
        </p:nvSpPr>
        <p:spPr>
          <a:xfrm>
            <a:off x="1284756" y="4077512"/>
            <a:ext cx="884081" cy="378444"/>
          </a:xfrm>
          <a:prstGeom prst="down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999" b="1" dirty="0">
                <a:latin typeface="UD デジタル 教科書体 NK-R" panose="02020400000000000000" pitchFamily="18" charset="-128"/>
                <a:ea typeface="UD デジタル 教科書体 NK-R" panose="02020400000000000000" pitchFamily="18" charset="-128"/>
              </a:rPr>
              <a:t>交付</a:t>
            </a:r>
            <a:endParaRPr lang="en-US" altLang="ja-JP" sz="999" b="1" dirty="0">
              <a:latin typeface="UD デジタル 教科書体 NK-R" panose="02020400000000000000" pitchFamily="18" charset="-128"/>
              <a:ea typeface="UD デジタル 教科書体 NK-R" panose="02020400000000000000" pitchFamily="18" charset="-128"/>
            </a:endParaRPr>
          </a:p>
        </p:txBody>
      </p:sp>
      <p:sp>
        <p:nvSpPr>
          <p:cNvPr id="36" name="上矢印 35"/>
          <p:cNvSpPr/>
          <p:nvPr/>
        </p:nvSpPr>
        <p:spPr>
          <a:xfrm>
            <a:off x="2341443" y="4055978"/>
            <a:ext cx="861805" cy="414974"/>
          </a:xfrm>
          <a:prstGeom prst="up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999" b="1" dirty="0">
                <a:solidFill>
                  <a:schemeClr val="bg1"/>
                </a:solidFill>
                <a:latin typeface="UD デジタル 教科書体 NK-R" panose="02020400000000000000" pitchFamily="18" charset="-128"/>
                <a:ea typeface="UD デジタル 教科書体 NK-R" panose="02020400000000000000" pitchFamily="18" charset="-128"/>
              </a:rPr>
              <a:t>提出</a:t>
            </a:r>
          </a:p>
        </p:txBody>
      </p:sp>
      <p:sp>
        <p:nvSpPr>
          <p:cNvPr id="37" name="下矢印 36"/>
          <p:cNvSpPr/>
          <p:nvPr/>
        </p:nvSpPr>
        <p:spPr>
          <a:xfrm>
            <a:off x="786296" y="2586353"/>
            <a:ext cx="884082" cy="376983"/>
          </a:xfrm>
          <a:prstGeom prst="down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999" b="1" dirty="0">
                <a:latin typeface="UD デジタル 教科書体 NK-R" panose="02020400000000000000" pitchFamily="18" charset="-128"/>
                <a:ea typeface="UD デジタル 教科書体 NK-R" panose="02020400000000000000" pitchFamily="18" charset="-128"/>
              </a:rPr>
              <a:t>交付</a:t>
            </a:r>
            <a:endParaRPr lang="en-US" altLang="ja-JP" sz="999" b="1" dirty="0">
              <a:latin typeface="UD デジタル 教科書体 NK-R" panose="02020400000000000000" pitchFamily="18" charset="-128"/>
              <a:ea typeface="UD デジタル 教科書体 NK-R" panose="02020400000000000000" pitchFamily="18" charset="-128"/>
            </a:endParaRPr>
          </a:p>
        </p:txBody>
      </p:sp>
      <p:sp>
        <p:nvSpPr>
          <p:cNvPr id="38" name="上矢印 37"/>
          <p:cNvSpPr/>
          <p:nvPr/>
        </p:nvSpPr>
        <p:spPr>
          <a:xfrm>
            <a:off x="2344230" y="2586353"/>
            <a:ext cx="861805" cy="376983"/>
          </a:xfrm>
          <a:prstGeom prst="up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999" b="1" dirty="0">
                <a:solidFill>
                  <a:schemeClr val="bg1"/>
                </a:solidFill>
                <a:latin typeface="UD デジタル 教科書体 NK-R" panose="02020400000000000000" pitchFamily="18" charset="-128"/>
                <a:ea typeface="UD デジタル 教科書体 NK-R" panose="02020400000000000000" pitchFamily="18" charset="-128"/>
              </a:rPr>
              <a:t>提出</a:t>
            </a:r>
          </a:p>
        </p:txBody>
      </p:sp>
      <p:sp>
        <p:nvSpPr>
          <p:cNvPr id="39" name="上矢印 38"/>
          <p:cNvSpPr/>
          <p:nvPr/>
        </p:nvSpPr>
        <p:spPr>
          <a:xfrm>
            <a:off x="2338974" y="5436967"/>
            <a:ext cx="861805" cy="378444"/>
          </a:xfrm>
          <a:prstGeom prst="up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999" b="1" dirty="0">
                <a:solidFill>
                  <a:schemeClr val="bg1"/>
                </a:solidFill>
                <a:latin typeface="UD デジタル 教科書体 NK-R" panose="02020400000000000000" pitchFamily="18" charset="-128"/>
                <a:ea typeface="UD デジタル 教科書体 NK-R" panose="02020400000000000000" pitchFamily="18" charset="-128"/>
              </a:rPr>
              <a:t>申請</a:t>
            </a:r>
          </a:p>
        </p:txBody>
      </p:sp>
      <p:sp>
        <p:nvSpPr>
          <p:cNvPr id="40" name="正方形/長方形 39"/>
          <p:cNvSpPr/>
          <p:nvPr/>
        </p:nvSpPr>
        <p:spPr>
          <a:xfrm>
            <a:off x="4214025" y="4313116"/>
            <a:ext cx="4772651" cy="302464"/>
          </a:xfrm>
          <a:prstGeom prst="rect">
            <a:avLst/>
          </a:prstGeom>
          <a:solidFill>
            <a:srgbClr val="5CC468"/>
          </a:solidFill>
          <a:ln>
            <a:solidFill>
              <a:srgbClr val="5CC468"/>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54" b="1" dirty="0">
                <a:latin typeface="UD デジタル 教科書体 NK-R" panose="02020400000000000000" pitchFamily="18" charset="-128"/>
                <a:ea typeface="UD デジタル 教科書体 NK-R" panose="02020400000000000000" pitchFamily="18" charset="-128"/>
              </a:rPr>
              <a:t>地域医療介護総合確保基金の対象事業</a:t>
            </a:r>
          </a:p>
        </p:txBody>
      </p:sp>
      <p:sp>
        <p:nvSpPr>
          <p:cNvPr id="41" name="正方形/長方形 40"/>
          <p:cNvSpPr/>
          <p:nvPr/>
        </p:nvSpPr>
        <p:spPr>
          <a:xfrm>
            <a:off x="4214025" y="1895422"/>
            <a:ext cx="4772651" cy="2332097"/>
          </a:xfrm>
          <a:prstGeom prst="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42" name="正方形/長方形 41"/>
          <p:cNvSpPr/>
          <p:nvPr/>
        </p:nvSpPr>
        <p:spPr>
          <a:xfrm>
            <a:off x="4214025" y="1681250"/>
            <a:ext cx="4772651" cy="308308"/>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54" b="1" dirty="0">
                <a:latin typeface="UD デジタル 教科書体 NK-R" panose="02020400000000000000" pitchFamily="18" charset="-128"/>
                <a:ea typeface="UD デジタル 教科書体 NK-R" panose="02020400000000000000" pitchFamily="18" charset="-128"/>
              </a:rPr>
              <a:t>都道府県計画及び市町村計画（基金事業計画）</a:t>
            </a:r>
          </a:p>
        </p:txBody>
      </p:sp>
      <p:sp>
        <p:nvSpPr>
          <p:cNvPr id="43" name="正方形/長方形 42"/>
          <p:cNvSpPr/>
          <p:nvPr/>
        </p:nvSpPr>
        <p:spPr>
          <a:xfrm>
            <a:off x="4228217" y="1991722"/>
            <a:ext cx="4868716" cy="2196114"/>
          </a:xfrm>
          <a:prstGeom prst="rect">
            <a:avLst/>
          </a:prstGeom>
        </p:spPr>
        <p:txBody>
          <a:bodyPr>
            <a:spAutoFit/>
          </a:bodyPr>
          <a:lstStyle/>
          <a:p>
            <a:pPr marL="160090" indent="-160090">
              <a:defRPr/>
            </a:pPr>
            <a:r>
              <a:rPr lang="ja-JP" altLang="en-US" sz="1181" b="1" dirty="0">
                <a:latin typeface="UD デジタル 教科書体 NK-R" panose="02020400000000000000" pitchFamily="18" charset="-128"/>
                <a:ea typeface="UD デジタル 教科書体 NK-R" panose="02020400000000000000" pitchFamily="18" charset="-128"/>
              </a:rPr>
              <a:t>○　基金に関する基本的事項</a:t>
            </a:r>
            <a:endParaRPr lang="en-US" altLang="ja-JP" sz="1181" b="1" dirty="0">
              <a:latin typeface="UD デジタル 教科書体 NK-R" panose="02020400000000000000" pitchFamily="18" charset="-128"/>
              <a:ea typeface="UD デジタル 教科書体 NK-R" panose="02020400000000000000" pitchFamily="18" charset="-128"/>
            </a:endParaRPr>
          </a:p>
          <a:p>
            <a:pPr marL="160090" indent="-160090">
              <a:defRPr/>
            </a:pPr>
            <a:r>
              <a:rPr lang="ja-JP" altLang="en-US" sz="1090" dirty="0">
                <a:latin typeface="UD デジタル 教科書体 NK-R" panose="02020400000000000000" pitchFamily="18" charset="-128"/>
                <a:ea typeface="UD デジタル 教科書体 NK-R" panose="02020400000000000000" pitchFamily="18" charset="-128"/>
              </a:rPr>
              <a:t>　 ・公正かつ透明なプロセスの確保（関係者の意見を反映させる仕組みの整備）</a:t>
            </a:r>
          </a:p>
          <a:p>
            <a:pPr marL="160090" indent="-160090">
              <a:defRPr/>
            </a:pPr>
            <a:r>
              <a:rPr lang="ja-JP" altLang="en-US" sz="1090" dirty="0">
                <a:latin typeface="UD デジタル 教科書体 NK-R" panose="02020400000000000000" pitchFamily="18" charset="-128"/>
                <a:ea typeface="UD デジタル 教科書体 NK-R" panose="02020400000000000000" pitchFamily="18" charset="-128"/>
              </a:rPr>
              <a:t>　 ・事業主体間の公平性など公正性・透明性の確保 </a:t>
            </a:r>
            <a:endParaRPr lang="en-US" altLang="ja-JP" sz="1090" dirty="0">
              <a:latin typeface="UD デジタル 教科書体 NK-R" panose="02020400000000000000" pitchFamily="18" charset="-128"/>
              <a:ea typeface="UD デジタル 教科書体 NK-R" panose="02020400000000000000" pitchFamily="18" charset="-128"/>
            </a:endParaRPr>
          </a:p>
          <a:p>
            <a:pPr marL="160090" indent="-160090">
              <a:defRPr/>
            </a:pPr>
            <a:r>
              <a:rPr lang="ja-JP" altLang="en-US" sz="1090" dirty="0">
                <a:latin typeface="UD デジタル 教科書体 NK-R" panose="02020400000000000000" pitchFamily="18" charset="-128"/>
                <a:ea typeface="UD デジタル 教科書体 NK-R" panose="02020400000000000000" pitchFamily="18" charset="-128"/>
              </a:rPr>
              <a:t>　 ・診療報酬・介護報酬等との役割分担</a:t>
            </a:r>
            <a:endParaRPr lang="en-US" altLang="ja-JP" sz="1090" dirty="0">
              <a:latin typeface="UD デジタル 教科書体 NK-R" panose="02020400000000000000" pitchFamily="18" charset="-128"/>
              <a:ea typeface="UD デジタル 教科書体 NK-R" panose="02020400000000000000" pitchFamily="18" charset="-128"/>
            </a:endParaRPr>
          </a:p>
          <a:p>
            <a:pPr marL="160090" indent="-160090">
              <a:defRPr/>
            </a:pPr>
            <a:endParaRPr lang="en-US" altLang="ja-JP" sz="363" dirty="0">
              <a:latin typeface="UD デジタル 教科書体 NK-R" panose="02020400000000000000" pitchFamily="18" charset="-128"/>
              <a:ea typeface="UD デジタル 教科書体 NK-R" panose="02020400000000000000" pitchFamily="18" charset="-128"/>
            </a:endParaRPr>
          </a:p>
          <a:p>
            <a:pPr marL="160090" indent="-160090">
              <a:defRPr/>
            </a:pPr>
            <a:r>
              <a:rPr lang="ja-JP" altLang="en-US" sz="1181" b="1" dirty="0">
                <a:latin typeface="UD デジタル 教科書体 NK-R" panose="02020400000000000000" pitchFamily="18" charset="-128"/>
                <a:ea typeface="UD デジタル 教科書体 NK-R" panose="02020400000000000000" pitchFamily="18" charset="-128"/>
              </a:rPr>
              <a:t>○　都道府県計画及び市町村計画の基本的な記載事項</a:t>
            </a:r>
          </a:p>
          <a:p>
            <a:pPr marL="160090" indent="-160090">
              <a:defRPr/>
            </a:pPr>
            <a:r>
              <a:rPr lang="ja-JP" altLang="en-US" sz="1090" dirty="0">
                <a:latin typeface="UD デジタル 教科書体 NK-R" panose="02020400000000000000" pitchFamily="18" charset="-128"/>
                <a:ea typeface="UD デジタル 教科書体 NK-R" panose="02020400000000000000" pitchFamily="18" charset="-128"/>
              </a:rPr>
              <a:t>　　　医療介護総合確保区域の設定</a:t>
            </a:r>
            <a:r>
              <a:rPr lang="en-US" altLang="ja-JP" sz="818" dirty="0">
                <a:latin typeface="UD デジタル 教科書体 NK-R" panose="02020400000000000000" pitchFamily="18" charset="-128"/>
                <a:ea typeface="UD デジタル 教科書体 NK-R" panose="02020400000000000000" pitchFamily="18" charset="-128"/>
              </a:rPr>
              <a:t>※1</a:t>
            </a:r>
            <a:r>
              <a:rPr lang="ja-JP" altLang="en-US" sz="1090" dirty="0">
                <a:latin typeface="UD デジタル 教科書体 NK-R" panose="02020400000000000000" pitchFamily="18" charset="-128"/>
                <a:ea typeface="UD デジタル 教科書体 NK-R" panose="02020400000000000000" pitchFamily="18" charset="-128"/>
              </a:rPr>
              <a:t>  ／  目標と計画期間（原則１年間）  ／ </a:t>
            </a:r>
            <a:endParaRPr lang="en-US" altLang="ja-JP" sz="1090" dirty="0">
              <a:latin typeface="UD デジタル 教科書体 NK-R" panose="02020400000000000000" pitchFamily="18" charset="-128"/>
              <a:ea typeface="UD デジタル 教科書体 NK-R" panose="02020400000000000000" pitchFamily="18" charset="-128"/>
            </a:endParaRPr>
          </a:p>
          <a:p>
            <a:pPr marL="160090" indent="-160090">
              <a:defRPr/>
            </a:pPr>
            <a:r>
              <a:rPr lang="ja-JP" altLang="en-US" sz="1090" dirty="0">
                <a:latin typeface="UD デジタル 教科書体 NK-R" panose="02020400000000000000" pitchFamily="18" charset="-128"/>
                <a:ea typeface="UD デジタル 教科書体 NK-R" panose="02020400000000000000" pitchFamily="18" charset="-128"/>
              </a:rPr>
              <a:t>　　　事業の内容、費用の額等  ／  事業の評価方法</a:t>
            </a:r>
            <a:r>
              <a:rPr lang="en-US" altLang="ja-JP" sz="818" dirty="0">
                <a:latin typeface="UD デジタル 教科書体 NK-R" panose="02020400000000000000" pitchFamily="18" charset="-128"/>
                <a:ea typeface="UD デジタル 教科書体 NK-R" panose="02020400000000000000" pitchFamily="18" charset="-128"/>
              </a:rPr>
              <a:t>※2</a:t>
            </a:r>
            <a:endParaRPr lang="ja-JP" altLang="en-US" sz="1090" dirty="0">
              <a:latin typeface="UD デジタル 教科書体 NK-R" panose="02020400000000000000" pitchFamily="18" charset="-128"/>
              <a:ea typeface="UD デジタル 教科書体 NK-R" panose="02020400000000000000" pitchFamily="18" charset="-128"/>
            </a:endParaRPr>
          </a:p>
          <a:p>
            <a:pPr marL="160090" indent="-160090">
              <a:defRPr/>
            </a:pPr>
            <a:r>
              <a:rPr lang="ja-JP" altLang="en-US" sz="1090" dirty="0">
                <a:latin typeface="UD デジタル 教科書体 NK-R" panose="02020400000000000000" pitchFamily="18" charset="-128"/>
                <a:ea typeface="UD デジタル 教科書体 NK-R" panose="02020400000000000000" pitchFamily="18" charset="-128"/>
              </a:rPr>
              <a:t>　　　  </a:t>
            </a:r>
            <a:r>
              <a:rPr lang="en-US" altLang="ja-JP" sz="954" dirty="0">
                <a:latin typeface="UD デジタル 教科書体 NK-R" panose="02020400000000000000" pitchFamily="18" charset="-128"/>
                <a:ea typeface="UD デジタル 教科書体 NK-R" panose="02020400000000000000" pitchFamily="18" charset="-128"/>
              </a:rPr>
              <a:t>※1</a:t>
            </a:r>
            <a:r>
              <a:rPr lang="ja-JP" altLang="en-US" sz="954" dirty="0">
                <a:latin typeface="UD デジタル 教科書体 NK-R" panose="02020400000000000000" pitchFamily="18" charset="-128"/>
                <a:ea typeface="UD デジタル 教科書体 NK-R" panose="02020400000000000000" pitchFamily="18" charset="-128"/>
              </a:rPr>
              <a:t>　 都道府県は、二次医療圏及び老人福祉圏域を念頭に置きつつ、地域の実情を</a:t>
            </a:r>
            <a:endParaRPr lang="en-US" altLang="ja-JP" sz="954" dirty="0">
              <a:latin typeface="UD デジタル 教科書体 NK-R" panose="02020400000000000000" pitchFamily="18" charset="-128"/>
              <a:ea typeface="UD デジタル 教科書体 NK-R" panose="02020400000000000000" pitchFamily="18" charset="-128"/>
            </a:endParaRPr>
          </a:p>
          <a:p>
            <a:pPr marL="160090" indent="-160090">
              <a:defRPr/>
            </a:pPr>
            <a:r>
              <a:rPr lang="ja-JP" altLang="en-US" sz="954" dirty="0">
                <a:latin typeface="UD デジタル 教科書体 NK-R" panose="02020400000000000000" pitchFamily="18" charset="-128"/>
                <a:ea typeface="UD デジタル 教科書体 NK-R" panose="02020400000000000000" pitchFamily="18" charset="-128"/>
              </a:rPr>
              <a:t>　　　　　　　  踏まえて設定。市町村は、日常生活圏域を念頭に設定。</a:t>
            </a:r>
            <a:endParaRPr lang="en-US" altLang="ja-JP" sz="954" dirty="0">
              <a:latin typeface="UD デジタル 教科書体 NK-R" panose="02020400000000000000" pitchFamily="18" charset="-128"/>
              <a:ea typeface="UD デジタル 教科書体 NK-R" panose="02020400000000000000" pitchFamily="18" charset="-128"/>
            </a:endParaRPr>
          </a:p>
          <a:p>
            <a:pPr marL="160090" indent="-160090">
              <a:defRPr/>
            </a:pPr>
            <a:r>
              <a:rPr lang="ja-JP" altLang="en-US" sz="954" dirty="0">
                <a:latin typeface="UD デジタル 教科書体 NK-R" panose="02020400000000000000" pitchFamily="18" charset="-128"/>
                <a:ea typeface="UD デジタル 教科書体 NK-R" panose="02020400000000000000" pitchFamily="18" charset="-128"/>
              </a:rPr>
              <a:t>　　　   </a:t>
            </a:r>
            <a:r>
              <a:rPr lang="en-US" altLang="ja-JP" sz="954" dirty="0">
                <a:latin typeface="UD デジタル 教科書体 NK-R" panose="02020400000000000000" pitchFamily="18" charset="-128"/>
                <a:ea typeface="UD デジタル 教科書体 NK-R" panose="02020400000000000000" pitchFamily="18" charset="-128"/>
              </a:rPr>
              <a:t>※2</a:t>
            </a:r>
            <a:r>
              <a:rPr lang="ja-JP" altLang="en-US" sz="954" dirty="0">
                <a:latin typeface="UD デジタル 教科書体 NK-R" panose="02020400000000000000" pitchFamily="18" charset="-128"/>
                <a:ea typeface="UD デジタル 教科書体 NK-R" panose="02020400000000000000" pitchFamily="18" charset="-128"/>
              </a:rPr>
              <a:t>　 都道府県は、市町村の協力を得つつ、事業の事後評価等を実施。  </a:t>
            </a:r>
            <a:endParaRPr lang="en-US" altLang="ja-JP" sz="954" dirty="0">
              <a:latin typeface="UD デジタル 教科書体 NK-R" panose="02020400000000000000" pitchFamily="18" charset="-128"/>
              <a:ea typeface="UD デジタル 教科書体 NK-R" panose="02020400000000000000" pitchFamily="18" charset="-128"/>
            </a:endParaRPr>
          </a:p>
          <a:p>
            <a:pPr marL="160090" indent="-160090">
              <a:defRPr/>
            </a:pPr>
            <a:r>
              <a:rPr lang="ja-JP" altLang="en-US" sz="954" dirty="0">
                <a:latin typeface="UD デジタル 教科書体 NK-R" panose="02020400000000000000" pitchFamily="18" charset="-128"/>
                <a:ea typeface="UD デジタル 教科書体 NK-R" panose="02020400000000000000" pitchFamily="18" charset="-128"/>
              </a:rPr>
              <a:t>　　　　　　　  国は都道府県の事業を検証し、基金の配分等に活用。</a:t>
            </a:r>
            <a:endParaRPr lang="en-US" altLang="ja-JP" sz="954" dirty="0">
              <a:latin typeface="UD デジタル 教科書体 NK-R" panose="02020400000000000000" pitchFamily="18" charset="-128"/>
              <a:ea typeface="UD デジタル 教科書体 NK-R" panose="02020400000000000000" pitchFamily="18" charset="-128"/>
            </a:endParaRPr>
          </a:p>
          <a:p>
            <a:pPr marL="160090" indent="-160090">
              <a:defRPr/>
            </a:pPr>
            <a:endParaRPr lang="en-US" altLang="ja-JP" sz="363" dirty="0">
              <a:latin typeface="UD デジタル 教科書体 NK-R" panose="02020400000000000000" pitchFamily="18" charset="-128"/>
              <a:ea typeface="UD デジタル 教科書体 NK-R" panose="02020400000000000000" pitchFamily="18" charset="-128"/>
            </a:endParaRPr>
          </a:p>
          <a:p>
            <a:pPr marL="160090" indent="-160090">
              <a:defRPr/>
            </a:pPr>
            <a:r>
              <a:rPr lang="ja-JP" altLang="en-US" sz="1181" b="1" dirty="0">
                <a:latin typeface="UD デジタル 教科書体 NK-R" panose="02020400000000000000" pitchFamily="18" charset="-128"/>
                <a:ea typeface="UD デジタル 教科書体 NK-R" panose="02020400000000000000" pitchFamily="18" charset="-128"/>
              </a:rPr>
              <a:t>○　都道府県は市町村計画の事業をとりまとめて、都道府県計画を作成</a:t>
            </a:r>
          </a:p>
        </p:txBody>
      </p:sp>
      <p:sp>
        <p:nvSpPr>
          <p:cNvPr id="45" name="正方形/長方形 44"/>
          <p:cNvSpPr/>
          <p:nvPr/>
        </p:nvSpPr>
        <p:spPr>
          <a:xfrm>
            <a:off x="104089" y="1679813"/>
            <a:ext cx="3963751" cy="4726254"/>
          </a:xfrm>
          <a:prstGeom prst="rect">
            <a:avLst/>
          </a:prstGeom>
          <a:no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4" name="フローチャート: 結合子 3">
            <a:extLst>
              <a:ext uri="{FF2B5EF4-FFF2-40B4-BE49-F238E27FC236}">
                <a16:creationId xmlns:a16="http://schemas.microsoft.com/office/drawing/2014/main" id="{81C900CC-BCA3-47A3-A171-3730B8024EE8}"/>
              </a:ext>
            </a:extLst>
          </p:cNvPr>
          <p:cNvSpPr/>
          <p:nvPr/>
        </p:nvSpPr>
        <p:spPr>
          <a:xfrm>
            <a:off x="4283968" y="4630273"/>
            <a:ext cx="288032" cy="285516"/>
          </a:xfrm>
          <a:prstGeom prst="flowChartConnector">
            <a:avLst/>
          </a:prstGeom>
          <a:noFill/>
          <a:ln w="1905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47" name="フローチャート: 結合子 46">
            <a:extLst>
              <a:ext uri="{FF2B5EF4-FFF2-40B4-BE49-F238E27FC236}">
                <a16:creationId xmlns:a16="http://schemas.microsoft.com/office/drawing/2014/main" id="{58D188E3-923C-4BBF-9EB8-C2B387769584}"/>
              </a:ext>
            </a:extLst>
          </p:cNvPr>
          <p:cNvSpPr/>
          <p:nvPr/>
        </p:nvSpPr>
        <p:spPr>
          <a:xfrm>
            <a:off x="4283968" y="4889994"/>
            <a:ext cx="288032" cy="285516"/>
          </a:xfrm>
          <a:prstGeom prst="flowChartConnector">
            <a:avLst/>
          </a:prstGeom>
          <a:noFill/>
          <a:ln w="1905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48" name="フローチャート: 結合子 47">
            <a:extLst>
              <a:ext uri="{FF2B5EF4-FFF2-40B4-BE49-F238E27FC236}">
                <a16:creationId xmlns:a16="http://schemas.microsoft.com/office/drawing/2014/main" id="{72D432A8-0317-4BA6-95EF-C57DFCD8E69D}"/>
              </a:ext>
            </a:extLst>
          </p:cNvPr>
          <p:cNvSpPr/>
          <p:nvPr/>
        </p:nvSpPr>
        <p:spPr>
          <a:xfrm>
            <a:off x="4282739" y="5133329"/>
            <a:ext cx="288032" cy="285516"/>
          </a:xfrm>
          <a:prstGeom prst="flowChartConnector">
            <a:avLst/>
          </a:prstGeom>
          <a:noFill/>
          <a:ln w="1905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49" name="フローチャート: 結合子 48">
            <a:extLst>
              <a:ext uri="{FF2B5EF4-FFF2-40B4-BE49-F238E27FC236}">
                <a16:creationId xmlns:a16="http://schemas.microsoft.com/office/drawing/2014/main" id="{3EDCF64B-DE20-4D10-8B37-A08C71A774B1}"/>
              </a:ext>
            </a:extLst>
          </p:cNvPr>
          <p:cNvSpPr/>
          <p:nvPr/>
        </p:nvSpPr>
        <p:spPr>
          <a:xfrm>
            <a:off x="4283968" y="5635719"/>
            <a:ext cx="288032" cy="285516"/>
          </a:xfrm>
          <a:prstGeom prst="flowChartConnector">
            <a:avLst/>
          </a:prstGeom>
          <a:noFill/>
          <a:ln w="1905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50" name="フローチャート: 結合子 49">
            <a:extLst>
              <a:ext uri="{FF2B5EF4-FFF2-40B4-BE49-F238E27FC236}">
                <a16:creationId xmlns:a16="http://schemas.microsoft.com/office/drawing/2014/main" id="{F9D25A76-FB96-4A56-9D0F-F0B581CA82CF}"/>
              </a:ext>
            </a:extLst>
          </p:cNvPr>
          <p:cNvSpPr/>
          <p:nvPr/>
        </p:nvSpPr>
        <p:spPr>
          <a:xfrm>
            <a:off x="4283968" y="6149662"/>
            <a:ext cx="288032" cy="285516"/>
          </a:xfrm>
          <a:prstGeom prst="flowChartConnector">
            <a:avLst/>
          </a:prstGeom>
          <a:noFill/>
          <a:ln w="1905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2056799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テキスト ボックス 37"/>
          <p:cNvSpPr txBox="1"/>
          <p:nvPr/>
        </p:nvSpPr>
        <p:spPr>
          <a:xfrm>
            <a:off x="4561740" y="967563"/>
            <a:ext cx="4487355" cy="4185761"/>
          </a:xfrm>
          <a:prstGeom prst="rect">
            <a:avLst/>
          </a:prstGeom>
          <a:noFill/>
          <a:ln w="31750" cmpd="dbl">
            <a:solidFill>
              <a:schemeClr val="tx2"/>
            </a:solidFill>
          </a:ln>
        </p:spPr>
        <p:txBody>
          <a:bodyPr wrap="square" rtlCol="0">
            <a:spAutoFit/>
          </a:bodyPr>
          <a:lstStyle/>
          <a:p>
            <a:r>
              <a:rPr lang="ja-JP" altLang="en-US" sz="2000" b="1"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■今後の基金運営の課題</a:t>
            </a:r>
            <a:endParaRPr lang="en-US" altLang="ja-JP" sz="2000" b="1"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indent="-342900">
              <a:buFont typeface="Wingdings" panose="05000000000000000000" pitchFamily="2" charset="2"/>
              <a:buChar char="ü"/>
            </a:pPr>
            <a:r>
              <a:rPr lang="ja-JP"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病床機能分化・連携基盤整備事業（区分</a:t>
            </a:r>
            <a:r>
              <a:rPr lang="en-US" altLang="ja-JP"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Ⅰ-</a:t>
            </a:r>
            <a:r>
              <a:rPr lang="ja-JP"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１）</a:t>
            </a:r>
            <a:br>
              <a:rPr lang="en-US" altLang="ja-JP"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br>
            <a:r>
              <a:rPr lang="ja-JP"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の執行率の低迷（全国的に残高が多い状況）</a:t>
            </a:r>
            <a:endParaRPr lang="en-US" altLang="ja-JP"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indent="-342900">
              <a:buFont typeface="Wingdings" panose="05000000000000000000" pitchFamily="2" charset="2"/>
              <a:buChar char="ü"/>
            </a:pPr>
            <a:r>
              <a:rPr lang="en-US" altLang="ja-JP"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R5</a:t>
            </a:r>
            <a:r>
              <a:rPr lang="ja-JP"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年度の都道府県への配分は、未計画額を原則</a:t>
            </a:r>
            <a:br>
              <a:rPr lang="en-US" altLang="ja-JP"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br>
            <a:r>
              <a:rPr lang="ja-JP"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として活用し、調整（国通知）</a:t>
            </a:r>
            <a:endParaRPr lang="en-US" altLang="ja-JP"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8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ja-JP" altLang="en-US" sz="2000" b="1" u="sng"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より効果的な事業構築が必要</a:t>
            </a:r>
            <a:endParaRPr lang="en-US" altLang="ja-JP" sz="2000" b="1" u="sng"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600" b="1"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600" b="1"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■意見を聴取する理由</a:t>
            </a:r>
            <a:endParaRPr lang="en-US" altLang="ja-JP" sz="1600" b="1"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8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○現在実施している基金事業について、着実に実績を</a:t>
            </a:r>
            <a:endParaRPr lang="en-US" altLang="ja-JP"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積み上げながら、効果的に進めていくことが必要。</a:t>
            </a:r>
            <a:endParaRPr lang="en-US" altLang="ja-JP"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en-US" altLang="ja-JP"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PDCA</a:t>
            </a:r>
            <a:r>
              <a:rPr lang="ja-JP"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（改善）サイクルを回しながら、</a:t>
            </a:r>
            <a:r>
              <a:rPr lang="ja-JP" altLang="en-US" sz="1400" u="sng"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より良い事業と</a:t>
            </a:r>
            <a:endParaRPr lang="en-US" altLang="ja-JP" sz="1400" u="sng"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ja-JP" altLang="en-US" sz="1400" u="sng"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するため、「在宅医療懇話会」等において、各圏域から</a:t>
            </a:r>
            <a:br>
              <a:rPr lang="en-US" altLang="ja-JP" sz="1400" u="sng"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br>
            <a:r>
              <a:rPr lang="ja-JP"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ja-JP" altLang="en-US" sz="1400" u="sng"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意見をいただいている。</a:t>
            </a:r>
            <a:endParaRPr lang="en-US" altLang="ja-JP" sz="1400" u="sng"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なお、意見聴取することについては、大阪府医療計画や</a:t>
            </a:r>
            <a:endParaRPr lang="en-US" altLang="ja-JP"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大阪府地域医療介護総合確保計画等にも位置づけ</a:t>
            </a:r>
            <a:endParaRPr lang="en-US" altLang="ja-JP"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000" dirty="0"/>
          </a:p>
        </p:txBody>
      </p:sp>
      <p:sp>
        <p:nvSpPr>
          <p:cNvPr id="9" name="テキスト ボックス 8"/>
          <p:cNvSpPr txBox="1"/>
          <p:nvPr/>
        </p:nvSpPr>
        <p:spPr>
          <a:xfrm>
            <a:off x="179512" y="963360"/>
            <a:ext cx="4311008" cy="5660968"/>
          </a:xfrm>
          <a:prstGeom prst="rect">
            <a:avLst/>
          </a:prstGeom>
          <a:solidFill>
            <a:schemeClr val="bg1"/>
          </a:solidFill>
          <a:ln>
            <a:solidFill>
              <a:schemeClr val="tx2"/>
            </a:solidFill>
          </a:ln>
        </p:spPr>
        <p:txBody>
          <a:bodyPr wrap="square" bIns="36000" rtlCol="0">
            <a:spAutoFit/>
          </a:bodyPr>
          <a:lstStyle/>
          <a:p>
            <a:r>
              <a:rPr lang="ja-JP" altLang="en-US" sz="1600" b="1"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en-US" altLang="ja-JP" sz="1600" b="1"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R5</a:t>
            </a:r>
            <a:r>
              <a:rPr lang="ja-JP" altLang="en-US" sz="1600" b="1"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年度国予算（医療分）</a:t>
            </a:r>
            <a:endParaRPr lang="en-US" altLang="ja-JP" sz="1600" b="1"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a:lnSpc>
                <a:spcPct val="115000"/>
              </a:lnSpc>
              <a:spcBef>
                <a:spcPct val="0"/>
              </a:spcBef>
            </a:pPr>
            <a:r>
              <a:rPr lang="ja-JP"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〇</a:t>
            </a:r>
            <a:r>
              <a:rPr lang="ja-JP"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sym typeface="メイリオ" pitchFamily="50" charset="-128"/>
              </a:rPr>
              <a:t>基金総額</a:t>
            </a:r>
            <a:r>
              <a:rPr lang="en-US" altLang="ja-JP"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sym typeface="メイリオ" pitchFamily="50" charset="-128"/>
              </a:rPr>
              <a:t>1,029</a:t>
            </a:r>
            <a:r>
              <a:rPr lang="ja-JP"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sym typeface="メイリオ" pitchFamily="50" charset="-128"/>
              </a:rPr>
              <a:t>億円のうち、次のとおり充当</a:t>
            </a:r>
            <a:endParaRPr lang="en-US" altLang="ja-JP"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sym typeface="メイリオ" pitchFamily="50" charset="-128"/>
            </a:endParaRPr>
          </a:p>
          <a:p>
            <a:pPr>
              <a:lnSpc>
                <a:spcPct val="115000"/>
              </a:lnSpc>
              <a:spcBef>
                <a:spcPct val="0"/>
              </a:spcBef>
            </a:pPr>
            <a:r>
              <a:rPr lang="ja-JP"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sym typeface="メイリオ" pitchFamily="50" charset="-128"/>
              </a:rPr>
              <a:t>　　区分</a:t>
            </a:r>
            <a:r>
              <a:rPr lang="en-US" altLang="ja-JP"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sym typeface="メイリオ" pitchFamily="50" charset="-128"/>
              </a:rPr>
              <a:t>Ⅰ-</a:t>
            </a:r>
            <a:r>
              <a:rPr lang="ja-JP"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sym typeface="メイリオ" pitchFamily="50" charset="-128"/>
              </a:rPr>
              <a:t>１に</a:t>
            </a:r>
            <a:r>
              <a:rPr lang="en-US" altLang="ja-JP"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sym typeface="メイリオ" pitchFamily="50" charset="-128"/>
              </a:rPr>
              <a:t>200</a:t>
            </a:r>
            <a:r>
              <a:rPr lang="ja-JP"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sym typeface="メイリオ" pitchFamily="50" charset="-128"/>
              </a:rPr>
              <a:t>億円（</a:t>
            </a:r>
            <a:r>
              <a:rPr lang="en-US" altLang="ja-JP"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sym typeface="メイリオ" pitchFamily="50" charset="-128"/>
              </a:rPr>
              <a:t>19.4</a:t>
            </a:r>
            <a:r>
              <a:rPr lang="ja-JP"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sym typeface="メイリオ" pitchFamily="50" charset="-128"/>
              </a:rPr>
              <a:t>％）</a:t>
            </a:r>
            <a:endParaRPr lang="en-US" altLang="ja-JP"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sym typeface="メイリオ" pitchFamily="50" charset="-128"/>
            </a:endParaRPr>
          </a:p>
          <a:p>
            <a:pPr>
              <a:lnSpc>
                <a:spcPct val="115000"/>
              </a:lnSpc>
              <a:spcBef>
                <a:spcPct val="0"/>
              </a:spcBef>
            </a:pPr>
            <a:r>
              <a:rPr lang="ja-JP"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sym typeface="メイリオ" pitchFamily="50" charset="-128"/>
              </a:rPr>
              <a:t>　　区分</a:t>
            </a:r>
            <a:r>
              <a:rPr lang="en-US" altLang="ja-JP"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sym typeface="メイリオ" pitchFamily="50" charset="-128"/>
              </a:rPr>
              <a:t>Ⅰ- 2</a:t>
            </a:r>
            <a:r>
              <a:rPr lang="ja-JP"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sym typeface="メイリオ" pitchFamily="50" charset="-128"/>
              </a:rPr>
              <a:t>に</a:t>
            </a:r>
            <a:r>
              <a:rPr lang="en-US" altLang="ja-JP"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sym typeface="メイリオ" pitchFamily="50" charset="-128"/>
              </a:rPr>
              <a:t>195</a:t>
            </a:r>
            <a:r>
              <a:rPr lang="ja-JP"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sym typeface="メイリオ" pitchFamily="50" charset="-128"/>
              </a:rPr>
              <a:t>億円（</a:t>
            </a:r>
            <a:r>
              <a:rPr lang="en-US" altLang="ja-JP"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sym typeface="メイリオ" pitchFamily="50" charset="-128"/>
              </a:rPr>
              <a:t>19.0</a:t>
            </a:r>
            <a:r>
              <a:rPr lang="ja-JP"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sym typeface="メイリオ" pitchFamily="50" charset="-128"/>
              </a:rPr>
              <a:t>％）</a:t>
            </a:r>
            <a:endParaRPr lang="en-US" altLang="ja-JP"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sym typeface="メイリオ" pitchFamily="50" charset="-128"/>
            </a:endParaRPr>
          </a:p>
          <a:p>
            <a:pPr>
              <a:lnSpc>
                <a:spcPct val="115000"/>
              </a:lnSpc>
              <a:spcBef>
                <a:spcPct val="0"/>
              </a:spcBef>
            </a:pPr>
            <a:r>
              <a:rPr lang="ja-JP"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sym typeface="メイリオ" pitchFamily="50" charset="-128"/>
              </a:rPr>
              <a:t>　　区分</a:t>
            </a:r>
            <a:r>
              <a:rPr lang="en-US" altLang="ja-JP"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sym typeface="メイリオ" pitchFamily="50" charset="-128"/>
              </a:rPr>
              <a:t>Ⅱ</a:t>
            </a:r>
            <a:r>
              <a:rPr lang="ja-JP"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sym typeface="メイリオ" pitchFamily="50" charset="-128"/>
              </a:rPr>
              <a:t>及び区分</a:t>
            </a:r>
            <a:r>
              <a:rPr lang="en-US" altLang="ja-JP"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sym typeface="メイリオ" pitchFamily="50" charset="-128"/>
              </a:rPr>
              <a:t>Ⅲ</a:t>
            </a:r>
            <a:r>
              <a:rPr lang="ja-JP"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sym typeface="メイリオ" pitchFamily="50" charset="-128"/>
              </a:rPr>
              <a:t>に</a:t>
            </a:r>
            <a:r>
              <a:rPr lang="en-US" altLang="ja-JP"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sym typeface="メイリオ" pitchFamily="50" charset="-128"/>
              </a:rPr>
              <a:t>491</a:t>
            </a:r>
            <a:r>
              <a:rPr lang="ja-JP"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sym typeface="メイリオ" pitchFamily="50" charset="-128"/>
              </a:rPr>
              <a:t>億円（</a:t>
            </a:r>
            <a:r>
              <a:rPr lang="en-US" altLang="ja-JP"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sym typeface="メイリオ" pitchFamily="50" charset="-128"/>
              </a:rPr>
              <a:t>47.7</a:t>
            </a:r>
            <a:r>
              <a:rPr lang="ja-JP"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sym typeface="メイリオ" pitchFamily="50" charset="-128"/>
              </a:rPr>
              <a:t>％）</a:t>
            </a:r>
            <a:endParaRPr lang="en-US" altLang="ja-JP"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sym typeface="メイリオ" pitchFamily="50" charset="-128"/>
            </a:endParaRPr>
          </a:p>
          <a:p>
            <a:pPr>
              <a:lnSpc>
                <a:spcPct val="115000"/>
              </a:lnSpc>
              <a:spcBef>
                <a:spcPct val="0"/>
              </a:spcBef>
            </a:pPr>
            <a:r>
              <a:rPr lang="ja-JP"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sym typeface="メイリオ" pitchFamily="50" charset="-128"/>
              </a:rPr>
              <a:t>　　区分</a:t>
            </a:r>
            <a:r>
              <a:rPr lang="en-US" altLang="ja-JP"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sym typeface="メイリオ" pitchFamily="50" charset="-128"/>
              </a:rPr>
              <a:t>Ⅳ</a:t>
            </a:r>
            <a:r>
              <a:rPr lang="ja-JP"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sym typeface="メイリオ" pitchFamily="50" charset="-128"/>
              </a:rPr>
              <a:t>に</a:t>
            </a:r>
            <a:r>
              <a:rPr lang="en-US" altLang="ja-JP"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sym typeface="メイリオ" pitchFamily="50" charset="-128"/>
              </a:rPr>
              <a:t>143</a:t>
            </a:r>
            <a:r>
              <a:rPr lang="ja-JP"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sym typeface="メイリオ" pitchFamily="50" charset="-128"/>
              </a:rPr>
              <a:t>億円（</a:t>
            </a:r>
            <a:r>
              <a:rPr lang="en-US" altLang="ja-JP"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sym typeface="メイリオ" pitchFamily="50" charset="-128"/>
              </a:rPr>
              <a:t>13.9%</a:t>
            </a:r>
            <a:r>
              <a:rPr lang="ja-JP"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sym typeface="メイリオ" pitchFamily="50" charset="-128"/>
              </a:rPr>
              <a:t>）</a:t>
            </a:r>
            <a:endParaRPr lang="en-US" altLang="ja-JP" sz="1400" u="sng"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sym typeface="メイリオ" pitchFamily="50" charset="-128"/>
            </a:endParaRPr>
          </a:p>
          <a:p>
            <a:r>
              <a:rPr lang="ja-JP"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endParaRPr lang="en-US" altLang="ja-JP"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en-US" altLang="ja-JP"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大阪府の基金計画</a:t>
            </a:r>
            <a:r>
              <a:rPr lang="en-US" altLang="ja-JP"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p>
          <a:p>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en-US" altLang="ja-JP"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R4</a:t>
            </a: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年度計画</a:t>
            </a:r>
            <a:r>
              <a:rPr lang="en-US" altLang="ja-JP"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68.0</a:t>
            </a: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億円　　</a:t>
            </a:r>
            <a:r>
              <a:rPr lang="en-US" altLang="ja-JP"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R5</a:t>
            </a: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年度計画額　</a:t>
            </a:r>
            <a:r>
              <a:rPr lang="en-US" altLang="ja-JP"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57.5</a:t>
            </a: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億円</a:t>
            </a:r>
            <a:endParaRPr lang="en-US" altLang="ja-JP"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endParaRPr lang="en-US" altLang="ja-JP"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endParaRPr lang="en-US" altLang="ja-JP"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endParaRPr lang="en-US" altLang="ja-JP"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endParaRPr lang="en-US" altLang="ja-JP"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600" b="1"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■基金の最近の動き</a:t>
            </a:r>
            <a:r>
              <a:rPr lang="ja-JP" altLang="en-US" sz="1400" b="1"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en-US" altLang="ja-JP" sz="1400" b="1"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R2</a:t>
            </a:r>
            <a:r>
              <a:rPr lang="ja-JP" altLang="en-US" sz="1400" b="1"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年度以降）</a:t>
            </a:r>
            <a:endParaRPr lang="en-US" altLang="ja-JP" sz="1400" b="1"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　</a:t>
            </a:r>
            <a:r>
              <a:rPr lang="en-US" altLang="ja-JP"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R2</a:t>
            </a: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年度より「勤務医の労働時間短縮に向けた体制の</a:t>
            </a:r>
            <a:br>
              <a:rPr lang="en-US" altLang="ja-JP"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b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整備に関する事業（区分</a:t>
            </a:r>
            <a:r>
              <a:rPr lang="en-US" altLang="ja-JP"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Ⅳ</a:t>
            </a: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）」追加</a:t>
            </a:r>
            <a:endParaRPr lang="en-US" altLang="ja-JP"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a:lnSpc>
                <a:spcPts val="1800"/>
              </a:lnSpc>
            </a:pP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　</a:t>
            </a:r>
            <a:r>
              <a:rPr lang="en-US" altLang="ja-JP"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ICT</a:t>
            </a: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を活用した地域医療ネットワークに係る予算執行の</a:t>
            </a:r>
            <a:br>
              <a:rPr lang="en-US" altLang="ja-JP"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b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厳格化（</a:t>
            </a:r>
            <a:r>
              <a:rPr lang="en-US" altLang="ja-JP"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R3</a:t>
            </a: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年</a:t>
            </a:r>
            <a:r>
              <a:rPr lang="en-US" altLang="ja-JP"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10</a:t>
            </a: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月）</a:t>
            </a:r>
            <a:endParaRPr lang="en-US" altLang="ja-JP"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a:lnSpc>
                <a:spcPts val="1800"/>
              </a:lnSpc>
            </a:pP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　</a:t>
            </a:r>
            <a:r>
              <a:rPr lang="en-US" altLang="ja-JP"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R3</a:t>
            </a: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年度より「地域医療構想の達成に向けた病床数又は</a:t>
            </a:r>
            <a:br>
              <a:rPr lang="en-US" altLang="ja-JP"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b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病床の機能の変更に関する事業（区分</a:t>
            </a:r>
            <a:r>
              <a:rPr lang="en-US" altLang="ja-JP"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Ⅰ-</a:t>
            </a: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２）」追加</a:t>
            </a:r>
            <a:endParaRPr lang="en-US" altLang="ja-JP"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sp>
        <p:nvSpPr>
          <p:cNvPr id="10" name="タイトル 1"/>
          <p:cNvSpPr txBox="1">
            <a:spLocks/>
          </p:cNvSpPr>
          <p:nvPr/>
        </p:nvSpPr>
        <p:spPr>
          <a:xfrm>
            <a:off x="489334" y="282023"/>
            <a:ext cx="8229600" cy="573886"/>
          </a:xfrm>
          <a:prstGeom prst="rect">
            <a:avLst/>
          </a:prstGeom>
          <a:solidFill>
            <a:schemeClr val="tx1"/>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800" dirty="0">
                <a:solidFill>
                  <a:schemeClr val="bg1"/>
                </a:solidFill>
                <a:latin typeface="UD デジタル 教科書体 NK-B" panose="02020700000000000000" pitchFamily="18" charset="-128"/>
                <a:ea typeface="UD デジタル 教科書体 NK-B" panose="02020700000000000000" pitchFamily="18" charset="-128"/>
                <a:cs typeface="Meiryo UI" panose="020B0604030504040204" pitchFamily="50" charset="-128"/>
              </a:rPr>
              <a:t>基金の配分額及び意見聴取の理由など</a:t>
            </a:r>
          </a:p>
        </p:txBody>
      </p:sp>
      <p:sp>
        <p:nvSpPr>
          <p:cNvPr id="2" name="大かっこ 1"/>
          <p:cNvSpPr/>
          <p:nvPr/>
        </p:nvSpPr>
        <p:spPr>
          <a:xfrm>
            <a:off x="4715623" y="4374971"/>
            <a:ext cx="4199777" cy="542133"/>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aphicFrame>
        <p:nvGraphicFramePr>
          <p:cNvPr id="13" name="表 12"/>
          <p:cNvGraphicFramePr>
            <a:graphicFrameLocks noGrp="1"/>
          </p:cNvGraphicFramePr>
          <p:nvPr>
            <p:extLst>
              <p:ext uri="{D42A27DB-BD31-4B8C-83A1-F6EECF244321}">
                <p14:modId xmlns:p14="http://schemas.microsoft.com/office/powerpoint/2010/main" val="3947802646"/>
              </p:ext>
            </p:extLst>
          </p:nvPr>
        </p:nvGraphicFramePr>
        <p:xfrm>
          <a:off x="404615" y="3084724"/>
          <a:ext cx="3860801" cy="1799781"/>
        </p:xfrm>
        <a:graphic>
          <a:graphicData uri="http://schemas.openxmlformats.org/drawingml/2006/table">
            <a:tbl>
              <a:tblPr firstRow="1" bandRow="1">
                <a:tableStyleId>{5C22544A-7EE6-4342-B048-85BDC9FD1C3A}</a:tableStyleId>
              </a:tblPr>
              <a:tblGrid>
                <a:gridCol w="572806">
                  <a:extLst>
                    <a:ext uri="{9D8B030D-6E8A-4147-A177-3AD203B41FA5}">
                      <a16:colId xmlns:a16="http://schemas.microsoft.com/office/drawing/2014/main" val="20000"/>
                    </a:ext>
                  </a:extLst>
                </a:gridCol>
                <a:gridCol w="2369483">
                  <a:extLst>
                    <a:ext uri="{9D8B030D-6E8A-4147-A177-3AD203B41FA5}">
                      <a16:colId xmlns:a16="http://schemas.microsoft.com/office/drawing/2014/main" val="20001"/>
                    </a:ext>
                  </a:extLst>
                </a:gridCol>
                <a:gridCol w="486464">
                  <a:extLst>
                    <a:ext uri="{9D8B030D-6E8A-4147-A177-3AD203B41FA5}">
                      <a16:colId xmlns:a16="http://schemas.microsoft.com/office/drawing/2014/main" val="20002"/>
                    </a:ext>
                  </a:extLst>
                </a:gridCol>
                <a:gridCol w="432048">
                  <a:extLst>
                    <a:ext uri="{9D8B030D-6E8A-4147-A177-3AD203B41FA5}">
                      <a16:colId xmlns:a16="http://schemas.microsoft.com/office/drawing/2014/main" val="20003"/>
                    </a:ext>
                  </a:extLst>
                </a:gridCol>
              </a:tblGrid>
              <a:tr h="416284">
                <a:tc>
                  <a:txBody>
                    <a:bodyPr/>
                    <a:lstStyle/>
                    <a:p>
                      <a:pPr algn="ctr" fontAlgn="ctr"/>
                      <a:r>
                        <a:rPr lang="ja-JP" altLang="en-US" sz="1100" b="0" i="0" u="none" strike="noStrike" dirty="0">
                          <a:solidFill>
                            <a:schemeClr val="bg1"/>
                          </a:solidFill>
                          <a:effectLst/>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事業</a:t>
                      </a:r>
                      <a:br>
                        <a:rPr lang="ja-JP" altLang="en-US" sz="1100" b="0" i="0" u="none" strike="noStrike" dirty="0">
                          <a:solidFill>
                            <a:schemeClr val="bg1"/>
                          </a:solidFill>
                          <a:effectLst/>
                          <a:latin typeface="UD デジタル 教科書体 NK-R" panose="02020400000000000000" pitchFamily="18" charset="-128"/>
                          <a:ea typeface="UD デジタル 教科書体 NK-R" panose="02020400000000000000" pitchFamily="18" charset="-128"/>
                          <a:cs typeface="Meiryo UI" panose="020B0604030504040204" pitchFamily="50" charset="-128"/>
                        </a:rPr>
                      </a:br>
                      <a:r>
                        <a:rPr lang="ja-JP" altLang="en-US" sz="1100" b="0" i="0" u="none" strike="noStrike" dirty="0">
                          <a:solidFill>
                            <a:schemeClr val="bg1"/>
                          </a:solidFill>
                          <a:effectLst/>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区分</a:t>
                      </a:r>
                    </a:p>
                  </a:txBody>
                  <a:tcPr marL="9525" marR="9525" marT="9525" marB="0" anchor="ctr"/>
                </a:tc>
                <a:tc>
                  <a:txBody>
                    <a:bodyPr/>
                    <a:lstStyle/>
                    <a:p>
                      <a:pPr algn="ctr" fontAlgn="ctr"/>
                      <a:r>
                        <a:rPr lang="ja-JP" altLang="en-US" sz="1100" b="0" i="0" u="none" strike="noStrike" dirty="0">
                          <a:solidFill>
                            <a:schemeClr val="bg1"/>
                          </a:solidFill>
                          <a:effectLst/>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概要</a:t>
                      </a:r>
                    </a:p>
                  </a:txBody>
                  <a:tcPr marL="9525" marR="9525" marT="9525" marB="0" anchor="ctr"/>
                </a:tc>
                <a:tc>
                  <a:txBody>
                    <a:bodyPr/>
                    <a:lstStyle/>
                    <a:p>
                      <a:pPr algn="ctr" fontAlgn="ctr"/>
                      <a:r>
                        <a:rPr lang="en-US" altLang="ja-JP" sz="1100" b="0" i="0" u="none" strike="noStrike" dirty="0">
                          <a:solidFill>
                            <a:schemeClr val="bg1"/>
                          </a:solidFill>
                          <a:effectLst/>
                          <a:latin typeface="UD デジタル 教科書体 NK-R" panose="02020400000000000000" pitchFamily="18" charset="-128"/>
                          <a:ea typeface="UD デジタル 教科書体 NK-R" panose="02020400000000000000" pitchFamily="18" charset="-128"/>
                          <a:cs typeface="Meiryo UI" panose="020B0604030504040204" pitchFamily="50" charset="-128"/>
                        </a:rPr>
                        <a:t>R4</a:t>
                      </a:r>
                      <a:br>
                        <a:rPr lang="en-US" sz="1100" b="0" i="0" u="none" strike="noStrike" dirty="0">
                          <a:solidFill>
                            <a:schemeClr val="bg1"/>
                          </a:solidFill>
                          <a:effectLst/>
                          <a:latin typeface="UD デジタル 教科書体 NK-R" panose="02020400000000000000" pitchFamily="18" charset="-128"/>
                          <a:ea typeface="UD デジタル 教科書体 NK-R" panose="02020400000000000000" pitchFamily="18" charset="-128"/>
                          <a:cs typeface="Meiryo UI" panose="020B0604030504040204" pitchFamily="50" charset="-128"/>
                        </a:rPr>
                      </a:br>
                      <a:r>
                        <a:rPr lang="ja-JP" altLang="en-US" sz="1100" b="0" i="0" u="none" strike="noStrike" dirty="0">
                          <a:solidFill>
                            <a:schemeClr val="bg1"/>
                          </a:solidFill>
                          <a:effectLst/>
                          <a:latin typeface="UD デジタル 教科書体 NK-R" panose="02020400000000000000" pitchFamily="18" charset="-128"/>
                          <a:ea typeface="UD デジタル 教科書体 NK-R" panose="02020400000000000000" pitchFamily="18" charset="-128"/>
                          <a:cs typeface="Meiryo UI" panose="020B0604030504040204" pitchFamily="50" charset="-128"/>
                        </a:rPr>
                        <a:t>計画</a:t>
                      </a:r>
                    </a:p>
                  </a:txBody>
                  <a:tcPr marL="9525" marR="9525" marT="9525" marB="0" anchor="ctr"/>
                </a:tc>
                <a:tc>
                  <a:txBody>
                    <a:bodyPr/>
                    <a:lstStyle/>
                    <a:p>
                      <a:pPr algn="ctr" fontAlgn="ctr"/>
                      <a:r>
                        <a:rPr lang="en-US" altLang="ja-JP" sz="1100" b="0" i="0" u="none" strike="noStrike" dirty="0">
                          <a:solidFill>
                            <a:schemeClr val="bg1"/>
                          </a:solidFill>
                          <a:effectLst/>
                          <a:latin typeface="UD デジタル 教科書体 NK-R" panose="02020400000000000000" pitchFamily="18" charset="-128"/>
                          <a:ea typeface="UD デジタル 教科書体 NK-R" panose="02020400000000000000" pitchFamily="18" charset="-128"/>
                          <a:cs typeface="Meiryo UI" panose="020B0604030504040204" pitchFamily="50" charset="-128"/>
                        </a:rPr>
                        <a:t>R5</a:t>
                      </a:r>
                      <a:br>
                        <a:rPr lang="en-US" sz="1100" b="0" i="0" u="none" strike="noStrike" dirty="0">
                          <a:solidFill>
                            <a:schemeClr val="bg1"/>
                          </a:solidFill>
                          <a:effectLst/>
                          <a:latin typeface="UD デジタル 教科書体 NK-R" panose="02020400000000000000" pitchFamily="18" charset="-128"/>
                          <a:ea typeface="UD デジタル 教科書体 NK-R" panose="02020400000000000000" pitchFamily="18" charset="-128"/>
                          <a:cs typeface="Meiryo UI" panose="020B0604030504040204" pitchFamily="50" charset="-128"/>
                        </a:rPr>
                      </a:br>
                      <a:r>
                        <a:rPr lang="ja-JP" altLang="en-US" sz="1100" b="0" i="0" u="none" strike="noStrike" dirty="0">
                          <a:solidFill>
                            <a:schemeClr val="bg1"/>
                          </a:solidFill>
                          <a:effectLst/>
                          <a:latin typeface="UD デジタル 教科書体 NK-R" panose="02020400000000000000" pitchFamily="18" charset="-128"/>
                          <a:ea typeface="UD デジタル 教科書体 NK-R" panose="02020400000000000000" pitchFamily="18" charset="-128"/>
                          <a:cs typeface="Meiryo UI" panose="020B0604030504040204" pitchFamily="50" charset="-128"/>
                        </a:rPr>
                        <a:t>計画</a:t>
                      </a:r>
                    </a:p>
                  </a:txBody>
                  <a:tcPr marL="9525" marR="9525" marT="9525" marB="0" anchor="ctr"/>
                </a:tc>
                <a:extLst>
                  <a:ext uri="{0D108BD9-81ED-4DB2-BD59-A6C34878D82A}">
                    <a16:rowId xmlns:a16="http://schemas.microsoft.com/office/drawing/2014/main" val="10000"/>
                  </a:ext>
                </a:extLst>
              </a:tr>
              <a:tr h="358901">
                <a:tc>
                  <a:txBody>
                    <a:bodyPr/>
                    <a:lstStyle/>
                    <a:p>
                      <a:pPr algn="ctr" fontAlgn="ctr"/>
                      <a:r>
                        <a:rPr lang="en-US" altLang="ja-JP" sz="11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cs typeface="Meiryo UI" panose="020B0604030504040204" pitchFamily="50" charset="-128"/>
                        </a:rPr>
                        <a:t>Ⅰ-</a:t>
                      </a:r>
                      <a:r>
                        <a:rPr lang="ja-JP" altLang="en-US" sz="11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cs typeface="Meiryo UI" panose="020B0604030504040204" pitchFamily="50" charset="-128"/>
                        </a:rPr>
                        <a:t>１</a:t>
                      </a:r>
                      <a:endParaRPr lang="en-US" altLang="ja-JP" sz="11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txBody>
                  <a:tcPr marL="9525" marR="9525" marT="9525" marB="0" anchor="ctr"/>
                </a:tc>
                <a:tc>
                  <a:txBody>
                    <a:bodyPr/>
                    <a:lstStyle/>
                    <a:p>
                      <a:pPr algn="l" fontAlgn="ctr"/>
                      <a:r>
                        <a:rPr lang="ja-JP" altLang="en-US" sz="11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医療機関の施設・設備の整備</a:t>
                      </a:r>
                      <a:endParaRPr lang="en-US" altLang="ja-JP" sz="11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algn="l" fontAlgn="ctr"/>
                      <a:r>
                        <a:rPr lang="ja-JP" altLang="en-US" sz="105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cs typeface="Meiryo UI" panose="020B0604030504040204" pitchFamily="50" charset="-128"/>
                        </a:rPr>
                        <a:t>（病床の機能分化）</a:t>
                      </a:r>
                    </a:p>
                  </a:txBody>
                  <a:tcPr marL="9525" marR="9525" marT="9525" marB="0" anchor="ctr"/>
                </a:tc>
                <a:tc>
                  <a:txBody>
                    <a:bodyPr/>
                    <a:lstStyle/>
                    <a:p>
                      <a:pPr algn="ctr" fontAlgn="ctr"/>
                      <a:r>
                        <a:rPr lang="en-US" altLang="ja-JP" sz="12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cs typeface="Meiryo UI" panose="020B0604030504040204" pitchFamily="50" charset="-128"/>
                        </a:rPr>
                        <a:t>26.9 </a:t>
                      </a:r>
                    </a:p>
                  </a:txBody>
                  <a:tcPr marL="9525" marR="9525" marT="9525" marB="0" anchor="ctr"/>
                </a:tc>
                <a:tc>
                  <a:txBody>
                    <a:bodyPr/>
                    <a:lstStyle/>
                    <a:p>
                      <a:pPr algn="ctr" fontAlgn="ctr"/>
                      <a:r>
                        <a:rPr lang="en-US" altLang="ja-JP" sz="12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cs typeface="Meiryo UI" panose="020B0604030504040204" pitchFamily="50" charset="-128"/>
                        </a:rPr>
                        <a:t>26.3 </a:t>
                      </a:r>
                    </a:p>
                  </a:txBody>
                  <a:tcPr marL="9525" marR="9525" marT="9525" marB="0" anchor="ctr"/>
                </a:tc>
                <a:extLst>
                  <a:ext uri="{0D108BD9-81ED-4DB2-BD59-A6C34878D82A}">
                    <a16:rowId xmlns:a16="http://schemas.microsoft.com/office/drawing/2014/main" val="10001"/>
                  </a:ext>
                </a:extLst>
              </a:tr>
              <a:tr h="204796">
                <a:tc>
                  <a:txBody>
                    <a:bodyPr/>
                    <a:lstStyle/>
                    <a:p>
                      <a:pPr algn="ctr" fontAlgn="ctr"/>
                      <a:r>
                        <a:rPr lang="en-US" altLang="ja-JP" sz="11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cs typeface="Meiryo UI" panose="020B0604030504040204" pitchFamily="50" charset="-128"/>
                        </a:rPr>
                        <a:t>Ⅰ-</a:t>
                      </a:r>
                      <a:r>
                        <a:rPr lang="ja-JP" altLang="en-US" sz="11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cs typeface="Meiryo UI" panose="020B0604030504040204" pitchFamily="50" charset="-128"/>
                        </a:rPr>
                        <a:t>２</a:t>
                      </a:r>
                      <a:endParaRPr lang="en-US" altLang="ja-JP" sz="11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txBody>
                  <a:tcPr marL="9525" marR="9525" marT="9525" marB="0" anchor="ctr"/>
                </a:tc>
                <a:tc>
                  <a:txBody>
                    <a:bodyPr/>
                    <a:lstStyle/>
                    <a:p>
                      <a:pPr algn="l" fontAlgn="ctr"/>
                      <a:r>
                        <a:rPr kumimoji="1" lang="ja-JP" altLang="en-US" sz="1100" kern="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sym typeface="メイリオ" pitchFamily="50" charset="-128"/>
                        </a:rPr>
                        <a:t>病床機能再編支援事業</a:t>
                      </a:r>
                      <a:endParaRPr lang="ja-JP" altLang="en-US" sz="11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txBody>
                  <a:tcPr marL="9525" marR="9525" marT="9525" marB="0" anchor="ctr"/>
                </a:tc>
                <a:tc>
                  <a:txBody>
                    <a:bodyPr/>
                    <a:lstStyle/>
                    <a:p>
                      <a:pPr algn="ctr" fontAlgn="ctr"/>
                      <a:r>
                        <a:rPr lang="en-US" altLang="ja-JP" sz="12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cs typeface="Meiryo UI" panose="020B0604030504040204" pitchFamily="50" charset="-128"/>
                        </a:rPr>
                        <a:t>9.7</a:t>
                      </a:r>
                    </a:p>
                  </a:txBody>
                  <a:tcPr marL="9525" marR="9525" marT="9525" marB="0" anchor="ctr"/>
                </a:tc>
                <a:tc>
                  <a:txBody>
                    <a:bodyPr/>
                    <a:lstStyle/>
                    <a:p>
                      <a:pPr algn="ctr" fontAlgn="ctr"/>
                      <a:r>
                        <a:rPr lang="en-US" altLang="ja-JP" sz="12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cs typeface="Meiryo UI" panose="020B0604030504040204" pitchFamily="50" charset="-128"/>
                        </a:rPr>
                        <a:t>1.8</a:t>
                      </a:r>
                    </a:p>
                  </a:txBody>
                  <a:tcPr marL="9525" marR="9525" marT="9525" marB="0" anchor="ctr"/>
                </a:tc>
                <a:extLst>
                  <a:ext uri="{0D108BD9-81ED-4DB2-BD59-A6C34878D82A}">
                    <a16:rowId xmlns:a16="http://schemas.microsoft.com/office/drawing/2014/main" val="10002"/>
                  </a:ext>
                </a:extLst>
              </a:tr>
              <a:tr h="204796">
                <a:tc>
                  <a:txBody>
                    <a:bodyPr/>
                    <a:lstStyle/>
                    <a:p>
                      <a:pPr algn="ctr" fontAlgn="ctr"/>
                      <a:r>
                        <a:rPr lang="en-US" altLang="ja-JP" sz="11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cs typeface="Meiryo UI" panose="020B0604030504040204" pitchFamily="50" charset="-128"/>
                        </a:rPr>
                        <a:t>Ⅱ</a:t>
                      </a:r>
                    </a:p>
                  </a:txBody>
                  <a:tcPr marL="9525" marR="9525" marT="9525" marB="0" anchor="ctr"/>
                </a:tc>
                <a:tc>
                  <a:txBody>
                    <a:bodyPr/>
                    <a:lstStyle/>
                    <a:p>
                      <a:pPr algn="l" fontAlgn="ctr"/>
                      <a:r>
                        <a:rPr lang="ja-JP" altLang="en-US" sz="11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居宅等における医療の提供</a:t>
                      </a:r>
                      <a:r>
                        <a:rPr lang="ja-JP" altLang="en-US" sz="105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（在宅医療）</a:t>
                      </a:r>
                      <a:endParaRPr lang="ja-JP" altLang="en-US" sz="11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txBody>
                  <a:tcPr marL="9525" marR="9525" marT="9525" marB="0" anchor="ctr"/>
                </a:tc>
                <a:tc>
                  <a:txBody>
                    <a:bodyPr/>
                    <a:lstStyle/>
                    <a:p>
                      <a:pPr algn="ctr" fontAlgn="ctr"/>
                      <a:r>
                        <a:rPr lang="en-US" altLang="ja-JP" sz="12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cs typeface="Meiryo UI" panose="020B0604030504040204" pitchFamily="50" charset="-128"/>
                        </a:rPr>
                        <a:t>1.2 </a:t>
                      </a:r>
                    </a:p>
                  </a:txBody>
                  <a:tcPr marL="9525" marR="9525" marT="9525" marB="0" anchor="ctr"/>
                </a:tc>
                <a:tc>
                  <a:txBody>
                    <a:bodyPr/>
                    <a:lstStyle/>
                    <a:p>
                      <a:pPr algn="ctr" fontAlgn="ctr"/>
                      <a:r>
                        <a:rPr lang="en-US" altLang="ja-JP" sz="12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cs typeface="Meiryo UI" panose="020B0604030504040204" pitchFamily="50" charset="-128"/>
                        </a:rPr>
                        <a:t>1.3 </a:t>
                      </a:r>
                    </a:p>
                  </a:txBody>
                  <a:tcPr marL="9525" marR="9525" marT="9525" marB="0" anchor="ctr"/>
                </a:tc>
                <a:extLst>
                  <a:ext uri="{0D108BD9-81ED-4DB2-BD59-A6C34878D82A}">
                    <a16:rowId xmlns:a16="http://schemas.microsoft.com/office/drawing/2014/main" val="535340485"/>
                  </a:ext>
                </a:extLst>
              </a:tr>
              <a:tr h="204796">
                <a:tc>
                  <a:txBody>
                    <a:bodyPr/>
                    <a:lstStyle/>
                    <a:p>
                      <a:pPr algn="ctr" fontAlgn="ctr"/>
                      <a:r>
                        <a:rPr lang="en-US" altLang="ja-JP" sz="11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cs typeface="Meiryo UI" panose="020B0604030504040204" pitchFamily="50" charset="-128"/>
                        </a:rPr>
                        <a:t>Ⅲ</a:t>
                      </a:r>
                    </a:p>
                  </a:txBody>
                  <a:tcPr marL="9525" marR="9525" marT="9525" marB="0" anchor="ctr"/>
                </a:tc>
                <a:tc>
                  <a:txBody>
                    <a:bodyPr/>
                    <a:lstStyle/>
                    <a:p>
                      <a:pPr algn="l" fontAlgn="ctr"/>
                      <a:r>
                        <a:rPr lang="ja-JP" altLang="en-US" sz="11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医療従事者の確保</a:t>
                      </a:r>
                      <a:r>
                        <a:rPr lang="ja-JP" altLang="en-US" sz="105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（人材確保）</a:t>
                      </a:r>
                    </a:p>
                  </a:txBody>
                  <a:tcPr marL="9525" marR="9525" marT="9525" marB="0" anchor="ctr"/>
                </a:tc>
                <a:tc>
                  <a:txBody>
                    <a:bodyPr/>
                    <a:lstStyle/>
                    <a:p>
                      <a:pPr algn="ctr" fontAlgn="ctr"/>
                      <a:r>
                        <a:rPr lang="en-US" altLang="ja-JP" sz="12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cs typeface="Meiryo UI" panose="020B0604030504040204" pitchFamily="50" charset="-128"/>
                        </a:rPr>
                        <a:t>22.2 </a:t>
                      </a:r>
                    </a:p>
                  </a:txBody>
                  <a:tcPr marL="9525" marR="9525" marT="9525" marB="0" anchor="ctr"/>
                </a:tc>
                <a:tc>
                  <a:txBody>
                    <a:bodyPr/>
                    <a:lstStyle/>
                    <a:p>
                      <a:pPr algn="ctr" fontAlgn="ctr"/>
                      <a:r>
                        <a:rPr lang="en-US" altLang="ja-JP" sz="12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cs typeface="Meiryo UI" panose="020B0604030504040204" pitchFamily="50" charset="-128"/>
                        </a:rPr>
                        <a:t>22.2 </a:t>
                      </a:r>
                    </a:p>
                  </a:txBody>
                  <a:tcPr marL="9525" marR="9525" marT="9525" marB="0" anchor="ctr"/>
                </a:tc>
                <a:extLst>
                  <a:ext uri="{0D108BD9-81ED-4DB2-BD59-A6C34878D82A}">
                    <a16:rowId xmlns:a16="http://schemas.microsoft.com/office/drawing/2014/main" val="10003"/>
                  </a:ext>
                </a:extLst>
              </a:tr>
              <a:tr h="204796">
                <a:tc>
                  <a:txBody>
                    <a:bodyPr/>
                    <a:lstStyle/>
                    <a:p>
                      <a:pPr algn="ctr" fontAlgn="ctr"/>
                      <a:r>
                        <a:rPr lang="en-US" altLang="ja-JP" sz="11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cs typeface="Meiryo UI" panose="020B0604030504040204" pitchFamily="50" charset="-128"/>
                        </a:rPr>
                        <a:t>Ⅳ</a:t>
                      </a:r>
                    </a:p>
                  </a:txBody>
                  <a:tcPr marL="9525" marR="9525" marT="9525" marB="0" anchor="ctr"/>
                </a:tc>
                <a:tc>
                  <a:txBody>
                    <a:bodyPr/>
                    <a:lstStyle/>
                    <a:p>
                      <a:pPr algn="l" fontAlgn="ctr"/>
                      <a:r>
                        <a:rPr kumimoji="1" lang="ja-JP" altLang="en-US" sz="1050" kern="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sym typeface="メイリオ" pitchFamily="50" charset="-128"/>
                        </a:rPr>
                        <a:t>医師の働き方改革</a:t>
                      </a:r>
                      <a:endParaRPr lang="ja-JP" altLang="en-US" sz="105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txBody>
                  <a:tcPr marL="9525" marR="9525" marT="9525" marB="0" anchor="ctr"/>
                </a:tc>
                <a:tc>
                  <a:txBody>
                    <a:bodyPr/>
                    <a:lstStyle/>
                    <a:p>
                      <a:pPr algn="ctr" fontAlgn="ctr"/>
                      <a:r>
                        <a:rPr lang="en-US" altLang="ja-JP" sz="12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cs typeface="Meiryo UI" panose="020B0604030504040204" pitchFamily="50" charset="-128"/>
                        </a:rPr>
                        <a:t>8.0</a:t>
                      </a:r>
                    </a:p>
                  </a:txBody>
                  <a:tcPr marL="9525" marR="9525" marT="9525" marB="0" anchor="ctr"/>
                </a:tc>
                <a:tc>
                  <a:txBody>
                    <a:bodyPr/>
                    <a:lstStyle/>
                    <a:p>
                      <a:pPr algn="ctr" fontAlgn="ctr"/>
                      <a:r>
                        <a:rPr lang="en-US" altLang="ja-JP" sz="12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cs typeface="Meiryo UI" panose="020B0604030504040204" pitchFamily="50" charset="-128"/>
                        </a:rPr>
                        <a:t>5.8</a:t>
                      </a:r>
                    </a:p>
                  </a:txBody>
                  <a:tcPr marL="9525" marR="9525" marT="9525" marB="0" anchor="ctr"/>
                </a:tc>
                <a:extLst>
                  <a:ext uri="{0D108BD9-81ED-4DB2-BD59-A6C34878D82A}">
                    <a16:rowId xmlns:a16="http://schemas.microsoft.com/office/drawing/2014/main" val="3941276372"/>
                  </a:ext>
                </a:extLst>
              </a:tr>
              <a:tr h="205412">
                <a:tc gridSpan="2">
                  <a:txBody>
                    <a:bodyPr/>
                    <a:lstStyle/>
                    <a:p>
                      <a:pPr algn="ctr" fontAlgn="ctr"/>
                      <a:r>
                        <a:rPr lang="ja-JP" altLang="en-US" sz="11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合計</a:t>
                      </a:r>
                    </a:p>
                  </a:txBody>
                  <a:tcPr marL="9525" marR="9525" marT="9525" marB="0" anchor="ctr"/>
                </a:tc>
                <a:tc hMerge="1">
                  <a:txBody>
                    <a:bodyPr/>
                    <a:lstStyle/>
                    <a:p>
                      <a:endParaRPr kumimoji="1" lang="ja-JP" altLang="en-US"/>
                    </a:p>
                  </a:txBody>
                  <a:tcPr/>
                </a:tc>
                <a:tc>
                  <a:txBody>
                    <a:bodyPr/>
                    <a:lstStyle/>
                    <a:p>
                      <a:pPr algn="ctr" fontAlgn="ctr"/>
                      <a:r>
                        <a:rPr lang="en-US" altLang="ja-JP" sz="12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cs typeface="Meiryo UI" panose="020B0604030504040204" pitchFamily="50" charset="-128"/>
                        </a:rPr>
                        <a:t>68.0</a:t>
                      </a:r>
                    </a:p>
                  </a:txBody>
                  <a:tcPr marL="9525" marR="9525" marT="9525" marB="0" anchor="ctr"/>
                </a:tc>
                <a:tc>
                  <a:txBody>
                    <a:bodyPr/>
                    <a:lstStyle/>
                    <a:p>
                      <a:pPr algn="ctr" fontAlgn="ctr"/>
                      <a:r>
                        <a:rPr lang="en-US" altLang="ja-JP" sz="12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cs typeface="Meiryo UI" panose="020B0604030504040204" pitchFamily="50" charset="-128"/>
                        </a:rPr>
                        <a:t>57.5</a:t>
                      </a:r>
                    </a:p>
                  </a:txBody>
                  <a:tcPr marL="9525" marR="9525" marT="9525" marB="0" anchor="ctr"/>
                </a:tc>
                <a:extLst>
                  <a:ext uri="{0D108BD9-81ED-4DB2-BD59-A6C34878D82A}">
                    <a16:rowId xmlns:a16="http://schemas.microsoft.com/office/drawing/2014/main" val="10004"/>
                  </a:ext>
                </a:extLst>
              </a:tr>
            </a:tbl>
          </a:graphicData>
        </a:graphic>
      </p:graphicFrame>
      <p:sp>
        <p:nvSpPr>
          <p:cNvPr id="14" name="テキスト ボックス 13"/>
          <p:cNvSpPr txBox="1"/>
          <p:nvPr/>
        </p:nvSpPr>
        <p:spPr>
          <a:xfrm>
            <a:off x="4561741" y="5221529"/>
            <a:ext cx="4416134" cy="1338828"/>
          </a:xfrm>
          <a:prstGeom prst="rect">
            <a:avLst/>
          </a:prstGeom>
          <a:noFill/>
          <a:ln w="25400">
            <a:solidFill>
              <a:schemeClr val="tx2"/>
            </a:solidFill>
            <a:prstDash val="sysDash"/>
          </a:ln>
        </p:spPr>
        <p:txBody>
          <a:bodyPr wrap="square" rtlCol="0">
            <a:spAutoFit/>
          </a:bodyPr>
          <a:lstStyle/>
          <a:p>
            <a:endParaRPr lang="en-US" altLang="ja-JP" sz="5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基金にかかる主なスケジュール</a:t>
            </a:r>
            <a:endParaRPr lang="en-US" altLang="ja-JP" sz="1600" b="1"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en-US" altLang="ja-JP"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R5.9</a:t>
            </a: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月～：在宅医療懇話会で基金事業の意見集約</a:t>
            </a:r>
            <a:endParaRPr lang="en-US" altLang="ja-JP"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en-US" altLang="ja-JP"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R5.11</a:t>
            </a: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月：</a:t>
            </a:r>
            <a:r>
              <a:rPr lang="en-US" altLang="ja-JP"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R6</a:t>
            </a: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当初予算要求（政策的経費）提出</a:t>
            </a:r>
            <a:endParaRPr lang="en-US" altLang="ja-JP"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endParaRPr lang="en-US" altLang="ja-JP"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〇</a:t>
            </a:r>
            <a:r>
              <a:rPr lang="en-US" altLang="ja-JP"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R6.3</a:t>
            </a: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月：国へ</a:t>
            </a:r>
            <a:r>
              <a:rPr lang="en-US" altLang="ja-JP"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R6</a:t>
            </a: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予算要望額を提出</a:t>
            </a:r>
            <a:endParaRPr lang="en-US" altLang="ja-JP"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spTree>
    <p:extLst>
      <p:ext uri="{BB962C8B-B14F-4D97-AF65-F5344CB8AC3E}">
        <p14:creationId xmlns:p14="http://schemas.microsoft.com/office/powerpoint/2010/main" val="4174803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6"/>
          <p:cNvSpPr txBox="1">
            <a:spLocks noChangeArrowheads="1"/>
          </p:cNvSpPr>
          <p:nvPr/>
        </p:nvSpPr>
        <p:spPr bwMode="auto">
          <a:xfrm>
            <a:off x="173678" y="1338126"/>
            <a:ext cx="3390252" cy="335028"/>
          </a:xfrm>
          <a:prstGeom prst="rect">
            <a:avLst/>
          </a:prstGeom>
          <a:solidFill>
            <a:srgbClr val="343D9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None/>
            </a:pPr>
            <a:r>
              <a:rPr lang="ja-JP" altLang="en-US" sz="1600" b="1"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圏域等からの主な意見</a:t>
            </a:r>
            <a:endParaRPr kumimoji="0" lang="ja-JP" altLang="en-US" sz="1600" b="1"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sp>
        <p:nvSpPr>
          <p:cNvPr id="9" name="Text Box 9"/>
          <p:cNvSpPr txBox="1">
            <a:spLocks noChangeArrowheads="1"/>
          </p:cNvSpPr>
          <p:nvPr/>
        </p:nvSpPr>
        <p:spPr bwMode="auto">
          <a:xfrm>
            <a:off x="4211960" y="3807107"/>
            <a:ext cx="260115" cy="1816688"/>
          </a:xfrm>
          <a:prstGeom prst="rect">
            <a:avLst/>
          </a:prstGeom>
          <a:solidFill>
            <a:srgbClr val="FF5050"/>
          </a:solidFill>
          <a:ln w="0">
            <a:noFill/>
            <a:miter lim="800000"/>
            <a:headEnd/>
            <a:tailEnd/>
          </a:ln>
          <a:effectLst/>
        </p:spPr>
        <p:txBody>
          <a:bodyPr vert="eaVert"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kumimoji="0" lang="ja-JP" altLang="en-US" sz="1800" b="1"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拡　充</a:t>
            </a:r>
          </a:p>
        </p:txBody>
      </p:sp>
      <p:sp>
        <p:nvSpPr>
          <p:cNvPr id="10" name="右矢印 9"/>
          <p:cNvSpPr/>
          <p:nvPr/>
        </p:nvSpPr>
        <p:spPr>
          <a:xfrm>
            <a:off x="3851920" y="3844598"/>
            <a:ext cx="234967" cy="1960666"/>
          </a:xfrm>
          <a:prstGeom prst="rightArrow">
            <a:avLst>
              <a:gd name="adj1" fmla="val 74116"/>
              <a:gd name="adj2" fmla="val 100000"/>
            </a:avLst>
          </a:prstGeom>
          <a:solidFill>
            <a:schemeClr val="tx2">
              <a:lumMod val="20000"/>
              <a:lumOff val="80000"/>
            </a:schemeClr>
          </a:solidFill>
          <a:ln w="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Rectangle 13" descr="縦線 (反転)"/>
          <p:cNvSpPr>
            <a:spLocks noChangeArrowheads="1"/>
          </p:cNvSpPr>
          <p:nvPr/>
        </p:nvSpPr>
        <p:spPr bwMode="auto">
          <a:xfrm>
            <a:off x="4657553" y="4005064"/>
            <a:ext cx="4368131" cy="1852286"/>
          </a:xfrm>
          <a:prstGeom prst="rect">
            <a:avLst/>
          </a:prstGeom>
          <a:noFill/>
          <a:ln w="0">
            <a:noFill/>
            <a:miter lim="800000"/>
            <a:headEnd/>
            <a:tailEnd/>
          </a:ln>
          <a:effectLst/>
        </p:spPr>
        <p:txBody>
          <a:bodyPr tIns="10800" bIns="10800" anchor="ctr" anchorCtr="0"/>
          <a:lstStyle/>
          <a:p>
            <a:pPr marL="171450" marR="0" lvl="0" indent="-171450" algn="l" defTabSz="914400" rtl="0" eaLnBrk="0" fontAlgn="auto" latinLnBrk="0" hangingPunct="0">
              <a:lnSpc>
                <a:spcPct val="100000"/>
              </a:lnSpc>
              <a:spcBef>
                <a:spcPts val="0"/>
              </a:spcBef>
              <a:spcAft>
                <a:spcPts val="0"/>
              </a:spcAft>
              <a:buClrTx/>
              <a:buSzTx/>
              <a:buFont typeface="Wingdings" panose="05000000000000000000" pitchFamily="2" charset="2"/>
              <a:buChar char="ü"/>
              <a:tabLst/>
              <a:defRPr/>
            </a:pPr>
            <a:r>
              <a:rPr kumimoji="1" lang="en-US" altLang="ja-JP" sz="12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kumimoji="1" lang="ja-JP" altLang="en-US" sz="12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eiryo UI" panose="020B0604030504040204" pitchFamily="50" charset="-128"/>
              </a:rPr>
              <a:t>看護職のための</a:t>
            </a:r>
            <a:r>
              <a:rPr kumimoji="1" lang="en-US" altLang="ja-JP" sz="12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ACP</a:t>
            </a:r>
            <a:r>
              <a:rPr kumimoji="1" lang="ja-JP" altLang="en-US" sz="12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支援マニュアル</a:t>
            </a:r>
            <a:r>
              <a:rPr kumimoji="1" lang="en-US" altLang="ja-JP" sz="12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kumimoji="1" lang="ja-JP" altLang="en-US" sz="12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を活用し、病院・診療所・介護施設など</a:t>
            </a:r>
            <a:r>
              <a:rPr kumimoji="1" lang="ja-JP" altLang="en-US" sz="1200" b="0" i="0" u="none" strike="noStrike" kern="1200" cap="none" spc="0" normalizeH="0" baseline="0" noProof="0" dirty="0">
                <a:ln>
                  <a:noFill/>
                </a:ln>
                <a:effectLst/>
                <a:uLnTx/>
                <a:uFillTx/>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に加え、地域で指導的な役割を果たす専門人材育成研修を支援（</a:t>
            </a:r>
            <a:r>
              <a:rPr kumimoji="1" lang="en-US" altLang="ja-JP" sz="1200" b="0" i="0" u="none" strike="noStrike" kern="1200" cap="none" spc="0" normalizeH="0" baseline="0" noProof="0" dirty="0">
                <a:ln>
                  <a:noFill/>
                </a:ln>
                <a:effectLst/>
                <a:uLnTx/>
                <a:uFillTx/>
                <a:latin typeface="UD デジタル 教科書体 NK-R" panose="02020400000000000000" pitchFamily="18" charset="-128"/>
                <a:ea typeface="UD デジタル 教科書体 NK-R" panose="02020400000000000000" pitchFamily="18" charset="-128"/>
                <a:cs typeface="Meiryo UI" panose="020B0604030504040204" pitchFamily="50" charset="-128"/>
              </a:rPr>
              <a:t>R3</a:t>
            </a:r>
            <a:r>
              <a:rPr kumimoji="1" lang="ja-JP" altLang="en-US" sz="1200" b="0" i="0" u="none" strike="noStrike" kern="1200" cap="none" spc="0" normalizeH="0" baseline="0" noProof="0" dirty="0">
                <a:ln>
                  <a:noFill/>
                </a:ln>
                <a:effectLst/>
                <a:uLnTx/>
                <a:uFillTx/>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kumimoji="1" lang="en-US" altLang="ja-JP" sz="1200" b="0" i="0" u="none" strike="noStrike" kern="1200" cap="none" spc="0" normalizeH="0" baseline="0" noProof="0" dirty="0">
                <a:ln>
                  <a:noFill/>
                </a:ln>
                <a:effectLst/>
                <a:uLnTx/>
                <a:uFillTx/>
                <a:latin typeface="UD デジタル 教科書体 NK-R" panose="02020400000000000000" pitchFamily="18" charset="-128"/>
                <a:ea typeface="UD デジタル 教科書体 NK-R" panose="02020400000000000000" pitchFamily="18" charset="-128"/>
                <a:cs typeface="Meiryo UI" panose="020B0604030504040204" pitchFamily="50" charset="-128"/>
              </a:rPr>
              <a:t>4</a:t>
            </a:r>
            <a:r>
              <a:rPr kumimoji="1" lang="ja-JP" altLang="en-US" sz="1200" b="0" i="0" u="none" strike="noStrike" kern="1200" cap="none" spc="0" normalizeH="0" baseline="0" noProof="0" dirty="0">
                <a:ln>
                  <a:noFill/>
                </a:ln>
                <a:effectLst/>
                <a:uLnTx/>
                <a:uFillTx/>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年度）。</a:t>
            </a:r>
            <a:r>
              <a:rPr kumimoji="1" lang="en-US" altLang="ja-JP" sz="1200" b="0" i="0" u="none" strike="noStrike" kern="1200" cap="none" spc="0" normalizeH="0" baseline="0" noProof="0" dirty="0">
                <a:ln>
                  <a:noFill/>
                </a:ln>
                <a:effectLst/>
                <a:uLnTx/>
                <a:uFillTx/>
                <a:latin typeface="UD デジタル 教科書体 NK-R" panose="02020400000000000000" pitchFamily="18" charset="-128"/>
                <a:ea typeface="UD デジタル 教科書体 NK-R" panose="02020400000000000000" pitchFamily="18" charset="-128"/>
                <a:cs typeface="Meiryo UI" panose="020B0604030504040204" pitchFamily="50" charset="-128"/>
              </a:rPr>
              <a:t>R5</a:t>
            </a:r>
            <a:r>
              <a:rPr kumimoji="1" lang="ja-JP" altLang="en-US" sz="1200" b="0" i="0" u="none" strike="noStrike" kern="1200" cap="none" spc="0" normalizeH="0" baseline="0" noProof="0" dirty="0">
                <a:ln>
                  <a:noFill/>
                </a:ln>
                <a:effectLst/>
                <a:uLnTx/>
                <a:uFillTx/>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年度からは、</a:t>
            </a:r>
            <a:r>
              <a:rPr kumimoji="1" lang="en-US" altLang="ja-JP" sz="1200" b="0" i="0" u="none" strike="noStrike" kern="1200" cap="none" spc="0" normalizeH="0" baseline="0" noProof="0" dirty="0">
                <a:ln>
                  <a:noFill/>
                </a:ln>
                <a:effectLst/>
                <a:uLnTx/>
                <a:uFillTx/>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ACP</a:t>
            </a:r>
            <a:r>
              <a:rPr kumimoji="1" lang="ja-JP" altLang="en-US" sz="1200" b="0" i="0" u="none" strike="noStrike" kern="1200" cap="none" spc="0" normalizeH="0" baseline="0" noProof="0" dirty="0">
                <a:ln>
                  <a:noFill/>
                </a:ln>
                <a:effectLst/>
                <a:uLnTx/>
                <a:uFillTx/>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支援実践人材の育成を支援。</a:t>
            </a:r>
          </a:p>
          <a:p>
            <a:pPr marL="171450" marR="0" lvl="0" indent="-171450" algn="l" defTabSz="914400" rtl="0" eaLnBrk="0" fontAlgn="auto" latinLnBrk="0" hangingPunct="0">
              <a:lnSpc>
                <a:spcPct val="100000"/>
              </a:lnSpc>
              <a:spcBef>
                <a:spcPts val="0"/>
              </a:spcBef>
              <a:spcAft>
                <a:spcPts val="0"/>
              </a:spcAft>
              <a:buClrTx/>
              <a:buSzTx/>
              <a:buFont typeface="Wingdings" panose="05000000000000000000" pitchFamily="2" charset="2"/>
              <a:buChar char="ü"/>
              <a:tabLst/>
              <a:defRPr/>
            </a:pPr>
            <a:endParaRPr kumimoji="1" lang="en-US" altLang="zh-TW" sz="300" b="0" i="0" u="none" strike="noStrike" kern="1200" cap="none" spc="0" normalizeH="0" baseline="0" noProof="0" dirty="0">
              <a:ln>
                <a:noFill/>
              </a:ln>
              <a:solidFill>
                <a:srgbClr val="000000"/>
              </a:solidFill>
              <a:effectLst/>
              <a:uLnTx/>
              <a:uFillTx/>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171450" marR="0" lvl="0" indent="-171450" algn="l" defTabSz="914400" rtl="0" eaLnBrk="0" fontAlgn="auto" latinLnBrk="0" hangingPunct="0">
              <a:lnSpc>
                <a:spcPct val="100000"/>
              </a:lnSpc>
              <a:spcBef>
                <a:spcPts val="0"/>
              </a:spcBef>
              <a:spcAft>
                <a:spcPts val="0"/>
              </a:spcAft>
              <a:buClrTx/>
              <a:buSzTx/>
              <a:buFont typeface="Wingdings" panose="05000000000000000000" pitchFamily="2" charset="2"/>
              <a:buChar char="ü"/>
              <a:tabLst/>
              <a:defRPr/>
            </a:pPr>
            <a:r>
              <a:rPr kumimoji="1" lang="ja-JP" altLang="en-US" sz="1200" b="0" i="0" u="none" strike="noStrike" kern="1200" cap="none" spc="0" normalizeH="0" baseline="0" noProof="0" dirty="0">
                <a:ln>
                  <a:noFill/>
                </a:ln>
                <a:solidFill>
                  <a:srgbClr val="000000"/>
                </a:solidFill>
                <a:effectLst/>
                <a:uLnTx/>
                <a:uFillTx/>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人生会議（</a:t>
            </a:r>
            <a:r>
              <a:rPr kumimoji="1" lang="en-US" altLang="ja-JP" sz="1200" b="0" i="0" u="none" strike="noStrike" kern="1200" cap="none" spc="0" normalizeH="0" baseline="0" noProof="0" dirty="0">
                <a:ln>
                  <a:noFill/>
                </a:ln>
                <a:solidFill>
                  <a:srgbClr val="000000"/>
                </a:solidFill>
                <a:effectLst/>
                <a:uLnTx/>
                <a:uFillTx/>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ACP</a:t>
            </a:r>
            <a:r>
              <a:rPr kumimoji="1" lang="ja-JP" altLang="en-US" sz="1200" b="0" i="0" u="none" strike="noStrike" kern="1200" cap="none" spc="0" normalizeH="0" baseline="0" noProof="0" dirty="0">
                <a:ln>
                  <a:noFill/>
                </a:ln>
                <a:solidFill>
                  <a:srgbClr val="000000"/>
                </a:solidFill>
                <a:effectLst/>
                <a:uLnTx/>
                <a:uFillTx/>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の愛称）の普及啓発を図るため、</a:t>
            </a:r>
            <a:r>
              <a:rPr kumimoji="1" lang="en-US" altLang="ja-JP" sz="1200" b="0" i="0" u="none" strike="noStrike" kern="1200" cap="none" spc="0" normalizeH="0" baseline="0" noProof="0" dirty="0">
                <a:ln>
                  <a:noFill/>
                </a:ln>
                <a:solidFill>
                  <a:srgbClr val="000000"/>
                </a:solidFill>
                <a:effectLst/>
                <a:uLnTx/>
                <a:uFillTx/>
                <a:latin typeface="UD デジタル 教科書体 NK-R" panose="02020400000000000000" pitchFamily="18" charset="-128"/>
                <a:ea typeface="UD デジタル 教科書体 NK-R" panose="02020400000000000000" pitchFamily="18" charset="-128"/>
                <a:cs typeface="Meiryo UI" panose="020B0604030504040204" pitchFamily="50" charset="-128"/>
              </a:rPr>
              <a:t>R3</a:t>
            </a:r>
            <a:r>
              <a:rPr kumimoji="1" lang="ja-JP" altLang="en-US" sz="1200" b="0" i="0" u="none" strike="noStrike" kern="1200" cap="none" spc="0" normalizeH="0" baseline="0" noProof="0" dirty="0">
                <a:ln>
                  <a:noFill/>
                </a:ln>
                <a:solidFill>
                  <a:srgbClr val="000000"/>
                </a:solidFill>
                <a:effectLst/>
                <a:uLnTx/>
                <a:uFillTx/>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年度は　　府民向けのアニメーション動画、</a:t>
            </a:r>
            <a:r>
              <a:rPr kumimoji="1" lang="en-US" altLang="ja-JP" sz="1200" b="0" i="0" u="none" strike="noStrike" kern="1200" cap="none" spc="0" normalizeH="0" baseline="0" noProof="0" dirty="0">
                <a:ln>
                  <a:noFill/>
                </a:ln>
                <a:solidFill>
                  <a:srgbClr val="000000"/>
                </a:solidFill>
                <a:effectLst/>
                <a:uLnTx/>
                <a:uFillTx/>
                <a:latin typeface="UD デジタル 教科書体 NK-R" panose="02020400000000000000" pitchFamily="18" charset="-128"/>
                <a:ea typeface="UD デジタル 教科書体 NK-R" panose="02020400000000000000" pitchFamily="18" charset="-128"/>
                <a:cs typeface="Meiryo UI" panose="020B0604030504040204" pitchFamily="50" charset="-128"/>
              </a:rPr>
              <a:t>R4</a:t>
            </a:r>
            <a:r>
              <a:rPr kumimoji="1" lang="ja-JP" altLang="en-US" sz="1200" b="0" i="0" u="none" strike="noStrike" kern="1200" cap="none" spc="0" normalizeH="0" baseline="0" noProof="0" dirty="0">
                <a:ln>
                  <a:noFill/>
                </a:ln>
                <a:solidFill>
                  <a:srgbClr val="000000"/>
                </a:solidFill>
                <a:effectLst/>
                <a:uLnTx/>
                <a:uFillTx/>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年度は、人生会議の意義や手順を描いた漫画冊子を制作し、ホームページに公開。</a:t>
            </a:r>
            <a:endParaRPr kumimoji="1" lang="en-US" altLang="ja-JP" sz="1200" b="0" i="0" u="none" strike="noStrike" kern="1200" cap="none" spc="0" normalizeH="0" baseline="0" noProof="0" dirty="0">
              <a:ln>
                <a:noFill/>
              </a:ln>
              <a:solidFill>
                <a:srgbClr val="000000"/>
              </a:solidFill>
              <a:effectLst/>
              <a:uLnTx/>
              <a:uFillTx/>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171450" marR="0" lvl="0" indent="-171450" algn="l" defTabSz="914400" rtl="0" eaLnBrk="0" fontAlgn="auto" latinLnBrk="0" hangingPunct="0">
              <a:lnSpc>
                <a:spcPct val="100000"/>
              </a:lnSpc>
              <a:spcBef>
                <a:spcPts val="0"/>
              </a:spcBef>
              <a:spcAft>
                <a:spcPts val="0"/>
              </a:spcAft>
              <a:buClrTx/>
              <a:buSzTx/>
              <a:buFont typeface="Wingdings" panose="05000000000000000000" pitchFamily="2" charset="2"/>
              <a:buChar char="ü"/>
              <a:tabLst/>
              <a:defRPr/>
            </a:pPr>
            <a:endParaRPr kumimoji="1" lang="en-US" altLang="ja-JP" sz="300" b="0" i="0" u="none" strike="noStrike" kern="1200" cap="none" spc="0" normalizeH="0" baseline="0" noProof="0" dirty="0">
              <a:ln>
                <a:noFill/>
              </a:ln>
              <a:solidFill>
                <a:srgbClr val="000000"/>
              </a:solidFill>
              <a:effectLst/>
              <a:uLnTx/>
              <a:uFillTx/>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171450" marR="0" lvl="0" indent="-171450" algn="l" defTabSz="914400" rtl="0" eaLnBrk="0" fontAlgn="auto" latinLnBrk="0" hangingPunct="0">
              <a:lnSpc>
                <a:spcPct val="100000"/>
              </a:lnSpc>
              <a:spcBef>
                <a:spcPts val="0"/>
              </a:spcBef>
              <a:spcAft>
                <a:spcPts val="0"/>
              </a:spcAft>
              <a:buClrTx/>
              <a:buSzTx/>
              <a:buFont typeface="Wingdings" panose="05000000000000000000" pitchFamily="2" charset="2"/>
              <a:buChar char="ü"/>
              <a:tabLst/>
              <a:defRPr/>
            </a:pPr>
            <a:r>
              <a:rPr kumimoji="1" lang="en-US" altLang="ja-JP" sz="1200" b="0" i="0" u="none" strike="noStrike" kern="1200" cap="none" spc="0" normalizeH="0" baseline="0" noProof="0" dirty="0">
                <a:ln>
                  <a:noFill/>
                </a:ln>
                <a:solidFill>
                  <a:srgbClr val="000000"/>
                </a:solidFill>
                <a:effectLst/>
                <a:uLnTx/>
                <a:uFillTx/>
                <a:latin typeface="UD デジタル 教科書体 NK-R" panose="02020400000000000000" pitchFamily="18" charset="-128"/>
                <a:ea typeface="UD デジタル 教科書体 NK-R" panose="02020400000000000000" pitchFamily="18" charset="-128"/>
                <a:cs typeface="Meiryo UI" panose="020B0604030504040204" pitchFamily="50" charset="-128"/>
              </a:rPr>
              <a:t>R5</a:t>
            </a:r>
            <a:r>
              <a:rPr kumimoji="1" lang="ja-JP" altLang="en-US" sz="1200" b="0" i="0" u="none" strike="noStrike" kern="1200" cap="none" spc="0" normalizeH="0" baseline="0" noProof="0" dirty="0">
                <a:ln>
                  <a:noFill/>
                </a:ln>
                <a:solidFill>
                  <a:srgbClr val="000000"/>
                </a:solidFill>
                <a:effectLst/>
                <a:uLnTx/>
                <a:uFillTx/>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年度は条例の制定</a:t>
            </a: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を</a:t>
            </a:r>
            <a:r>
              <a:rPr kumimoji="1" lang="ja-JP" altLang="en-US" sz="1200" b="0" i="0" u="none" strike="noStrike" kern="1200" cap="none" spc="0" normalizeH="0" baseline="0" noProof="0" dirty="0">
                <a:ln>
                  <a:noFill/>
                </a:ln>
                <a:solidFill>
                  <a:srgbClr val="000000"/>
                </a:solidFill>
                <a:effectLst/>
                <a:uLnTx/>
                <a:uFillTx/>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受け、事業者向け周知</a:t>
            </a:r>
            <a:r>
              <a:rPr kumimoji="1" lang="ja-JP" altLang="en-US" sz="1200" b="0" i="0" u="none" strike="noStrike" kern="1200" cap="none" spc="0" normalizeH="0" baseline="0" noProof="0">
                <a:ln>
                  <a:noFill/>
                </a:ln>
                <a:solidFill>
                  <a:srgbClr val="000000"/>
                </a:solidFill>
                <a:effectLst/>
                <a:uLnTx/>
                <a:uFillTx/>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フライヤーを　　制作</a:t>
            </a:r>
            <a:r>
              <a:rPr kumimoji="1" lang="ja-JP" altLang="en-US" sz="1200" b="0" i="0" u="none" strike="noStrike" kern="1200" cap="none" spc="0" normalizeH="0" baseline="0" noProof="0" dirty="0">
                <a:ln>
                  <a:noFill/>
                </a:ln>
                <a:solidFill>
                  <a:srgbClr val="000000"/>
                </a:solidFill>
                <a:effectLst/>
                <a:uLnTx/>
                <a:uFillTx/>
                <a:latin typeface="UD デジタル 教科書体 NK-R" panose="02020400000000000000" pitchFamily="18" charset="-128"/>
                <a:ea typeface="UD デジタル 教科書体 NK-R" panose="02020400000000000000" pitchFamily="18" charset="-128"/>
                <a:cs typeface="Meiryo UI" panose="020B0604030504040204" pitchFamily="50" charset="-128"/>
              </a:rPr>
              <a:t>、経済関係団体等へ配布するとともに、福祉部や教育庁と連携し、啓発資材の配布をより積極的に実施。</a:t>
            </a:r>
            <a:endParaRPr kumimoji="1" lang="en-US" altLang="ja-JP" sz="1200" b="0" i="0" u="none" strike="noStrike" kern="1200" cap="none" spc="0" normalizeH="0" baseline="0" noProof="0" dirty="0">
              <a:ln>
                <a:noFill/>
              </a:ln>
              <a:solidFill>
                <a:srgbClr val="000000"/>
              </a:solidFill>
              <a:effectLst/>
              <a:uLnTx/>
              <a:uFillTx/>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sp>
        <p:nvSpPr>
          <p:cNvPr id="22" name="Rectangle 13" descr="縦線 (反転)"/>
          <p:cNvSpPr>
            <a:spLocks noChangeArrowheads="1"/>
          </p:cNvSpPr>
          <p:nvPr/>
        </p:nvSpPr>
        <p:spPr bwMode="auto">
          <a:xfrm>
            <a:off x="186372" y="1832087"/>
            <a:ext cx="3593539" cy="1812937"/>
          </a:xfrm>
          <a:prstGeom prst="rect">
            <a:avLst/>
          </a:prstGeom>
          <a:solidFill>
            <a:schemeClr val="bg1"/>
          </a:solidFill>
          <a:ln w="6350">
            <a:solidFill>
              <a:schemeClr val="accent1"/>
            </a:solidFill>
            <a:miter lim="800000"/>
            <a:headEnd/>
            <a:tailEnd/>
          </a:ln>
          <a:effectLst/>
        </p:spPr>
        <p:txBody>
          <a:bodyPr tIns="10800" bIns="10800" anchor="ctr" anchorCtr="0"/>
          <a:lstStyle/>
          <a:p>
            <a:pPr marL="171450" indent="-171450" eaLnBrk="0" hangingPunct="0">
              <a:buFont typeface="Wingdings" panose="05000000000000000000" pitchFamily="2" charset="2"/>
              <a:buChar char="ü"/>
              <a:defRPr/>
            </a:pP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難病患者に対する発災時の対応について、自助、　共助の取組の他に、難病の拠点病院が担いうる　　役割も含めて検討が必要。</a:t>
            </a:r>
          </a:p>
          <a:p>
            <a:pPr marL="171450" indent="-171450" eaLnBrk="0" hangingPunct="0">
              <a:buFont typeface="Wingdings" panose="05000000000000000000" pitchFamily="2" charset="2"/>
              <a:buChar char="ü"/>
              <a:defRPr/>
            </a:pPr>
            <a:endPar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171450" indent="-171450" eaLnBrk="0" hangingPunct="0">
              <a:buFont typeface="Wingdings" panose="05000000000000000000" pitchFamily="2" charset="2"/>
              <a:buChar char="ü"/>
              <a:defRPr/>
            </a:pP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災害拠点病院を兼ねている難病の拠点病院が、   発災時に難病患者にだけ特化して対応すること   難しい。</a:t>
            </a:r>
          </a:p>
          <a:p>
            <a:pPr marL="171450" indent="-171450" eaLnBrk="0" hangingPunct="0">
              <a:buFont typeface="Wingdings" panose="05000000000000000000" pitchFamily="2" charset="2"/>
              <a:buChar char="ü"/>
              <a:defRPr/>
            </a:pPr>
            <a:endPar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171450" indent="-171450" eaLnBrk="0" hangingPunct="0">
              <a:buFont typeface="Wingdings" panose="05000000000000000000" pitchFamily="2" charset="2"/>
              <a:buChar char="ü"/>
              <a:defRPr/>
            </a:pP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府が事業化した形で取組を進める必要がある。</a:t>
            </a:r>
          </a:p>
        </p:txBody>
      </p:sp>
      <p:sp>
        <p:nvSpPr>
          <p:cNvPr id="27" name="Text Box 6"/>
          <p:cNvSpPr txBox="1">
            <a:spLocks noChangeArrowheads="1"/>
          </p:cNvSpPr>
          <p:nvPr/>
        </p:nvSpPr>
        <p:spPr bwMode="auto">
          <a:xfrm>
            <a:off x="4637334" y="1356688"/>
            <a:ext cx="4320480" cy="333960"/>
          </a:xfrm>
          <a:prstGeom prst="rect">
            <a:avLst/>
          </a:prstGeom>
          <a:solidFill>
            <a:srgbClr val="343D9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None/>
            </a:pPr>
            <a:r>
              <a:rPr lang="ja-JP" altLang="en-US" sz="1600" b="1"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基金事業例</a:t>
            </a:r>
            <a:endParaRPr kumimoji="0" lang="ja-JP" altLang="en-US" sz="1600" b="1"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sp>
        <p:nvSpPr>
          <p:cNvPr id="28" name="Rectangle 13" descr="縦線 (反転)"/>
          <p:cNvSpPr>
            <a:spLocks noChangeArrowheads="1"/>
          </p:cNvSpPr>
          <p:nvPr/>
        </p:nvSpPr>
        <p:spPr bwMode="auto">
          <a:xfrm>
            <a:off x="4644009" y="2083886"/>
            <a:ext cx="4320480" cy="1510485"/>
          </a:xfrm>
          <a:prstGeom prst="rect">
            <a:avLst/>
          </a:prstGeom>
          <a:noFill/>
          <a:ln w="0">
            <a:noFill/>
            <a:miter lim="800000"/>
            <a:headEnd/>
            <a:tailEnd/>
          </a:ln>
          <a:effectLst/>
        </p:spPr>
        <p:txBody>
          <a:bodyPr tIns="10800" bIns="10800" anchor="ctr" anchorCtr="0"/>
          <a:lstStyle/>
          <a:p>
            <a:pPr marL="171450" marR="0" lvl="0" indent="-171450" algn="l" defTabSz="914400" rtl="0" eaLnBrk="0" fontAlgn="auto" latinLnBrk="0" hangingPunct="0">
              <a:lnSpc>
                <a:spcPct val="100000"/>
              </a:lnSpc>
              <a:spcBef>
                <a:spcPts val="0"/>
              </a:spcBef>
              <a:spcAft>
                <a:spcPts val="0"/>
              </a:spcAft>
              <a:buClrTx/>
              <a:buSzTx/>
              <a:buFont typeface="Wingdings" panose="05000000000000000000" pitchFamily="2" charset="2"/>
              <a:buChar char="ü"/>
              <a:tabLst/>
              <a:defRPr/>
            </a:pPr>
            <a:r>
              <a:rPr kumimoji="1" lang="ja-JP" altLang="en-US" sz="12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eiryo UI" panose="020B0604030504040204" pitchFamily="50" charset="-128"/>
              </a:rPr>
              <a:t>難病患者に対する災害時の対応について、地域の医療機関や関係機関を対象とした人材育成の必要性を把握。</a:t>
            </a:r>
          </a:p>
          <a:p>
            <a:pPr marR="0" lvl="0" algn="l" defTabSz="914400" rtl="0" eaLnBrk="0" fontAlgn="auto" latinLnBrk="0" hangingPunct="0">
              <a:lnSpc>
                <a:spcPct val="100000"/>
              </a:lnSpc>
              <a:spcBef>
                <a:spcPts val="0"/>
              </a:spcBef>
              <a:spcAft>
                <a:spcPts val="0"/>
              </a:spcAft>
              <a:buClrTx/>
              <a:buSzTx/>
              <a:tabLst/>
              <a:defRPr/>
            </a:pPr>
            <a:r>
              <a:rPr kumimoji="1" lang="ja-JP" altLang="en-US" sz="1200" b="0" i="0" u="none" strike="noStrike" kern="1200" cap="none" spc="0" normalizeH="0" baseline="0" noProof="0" dirty="0">
                <a:ln>
                  <a:noFill/>
                </a:ln>
                <a:effectLst/>
                <a:uLnTx/>
                <a:uFillTx/>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このため、</a:t>
            </a:r>
            <a:r>
              <a:rPr kumimoji="1" lang="en-US" altLang="ja-JP" sz="1200" b="0" i="0" u="none" strike="noStrike" kern="1200" cap="none" spc="0" normalizeH="0" baseline="0" noProof="0" dirty="0">
                <a:ln>
                  <a:noFill/>
                </a:ln>
                <a:effectLst/>
                <a:uLnTx/>
                <a:uFillTx/>
                <a:latin typeface="UD デジタル 教科書体 NK-R" panose="02020400000000000000" pitchFamily="18" charset="-128"/>
                <a:ea typeface="UD デジタル 教科書体 NK-R" panose="02020400000000000000" pitchFamily="18" charset="-128"/>
                <a:cs typeface="Meiryo UI" panose="020B0604030504040204" pitchFamily="50" charset="-128"/>
              </a:rPr>
              <a:t>R</a:t>
            </a:r>
            <a:r>
              <a:rPr kumimoji="1" lang="ja-JP" altLang="en-US" sz="1200" b="0" i="0" u="none" strike="noStrike" kern="1200" cap="none" spc="0" normalizeH="0" baseline="0" noProof="0" dirty="0">
                <a:ln>
                  <a:noFill/>
                </a:ln>
                <a:effectLst/>
                <a:uLnTx/>
                <a:uFillTx/>
                <a:latin typeface="UD デジタル 教科書体 NK-R" panose="02020400000000000000" pitchFamily="18" charset="-128"/>
                <a:ea typeface="UD デジタル 教科書体 NK-R" panose="02020400000000000000" pitchFamily="18" charset="-128"/>
                <a:cs typeface="Meiryo UI" panose="020B0604030504040204" pitchFamily="50" charset="-128"/>
              </a:rPr>
              <a:t>６年度は、以下</a:t>
            </a:r>
            <a:r>
              <a:rPr kumimoji="1" lang="ja-JP" altLang="en-US" sz="12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の内容の事業を構築。</a:t>
            </a:r>
            <a:endParaRPr kumimoji="1" lang="en-US" altLang="ja-JP" sz="12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171450" marR="0" lvl="0" indent="-171450" algn="l" defTabSz="914400" rtl="0" eaLnBrk="0" fontAlgn="auto" latinLnBrk="0" hangingPunct="0">
              <a:lnSpc>
                <a:spcPct val="100000"/>
              </a:lnSpc>
              <a:spcBef>
                <a:spcPts val="0"/>
              </a:spcBef>
              <a:spcAft>
                <a:spcPts val="0"/>
              </a:spcAft>
              <a:buClrTx/>
              <a:buSzTx/>
              <a:buFont typeface="Wingdings" panose="05000000000000000000" pitchFamily="2" charset="2"/>
              <a:buChar char="ü"/>
              <a:tabLst/>
              <a:defRPr/>
            </a:pPr>
            <a:endParaRPr kumimoji="1" lang="ja-JP" altLang="en-US" sz="3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171450" marR="0" lvl="0" indent="-171450" algn="l" defTabSz="914400" rtl="0" eaLnBrk="0" fontAlgn="auto" latinLnBrk="0" hangingPunct="0">
              <a:lnSpc>
                <a:spcPct val="100000"/>
              </a:lnSpc>
              <a:spcBef>
                <a:spcPts val="0"/>
              </a:spcBef>
              <a:spcAft>
                <a:spcPts val="0"/>
              </a:spcAft>
              <a:buClrTx/>
              <a:buSzTx/>
              <a:buFont typeface="Wingdings" panose="05000000000000000000" pitchFamily="2" charset="2"/>
              <a:buChar char="ü"/>
              <a:tabLst/>
              <a:defRPr/>
            </a:pPr>
            <a:r>
              <a:rPr kumimoji="1" lang="ja-JP" altLang="en-US" sz="12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eiryo UI" panose="020B0604030504040204" pitchFamily="50" charset="-128"/>
              </a:rPr>
              <a:t>発災時に難病患者を支援する体制を構築するため、医療機関や地域の関係機関を対象に研修を実施。</a:t>
            </a:r>
          </a:p>
          <a:p>
            <a:pPr marL="171450" marR="0" lvl="0" indent="-171450" algn="l" defTabSz="914400" rtl="0" eaLnBrk="0" fontAlgn="auto" latinLnBrk="0" hangingPunct="0">
              <a:lnSpc>
                <a:spcPct val="100000"/>
              </a:lnSpc>
              <a:spcBef>
                <a:spcPts val="0"/>
              </a:spcBef>
              <a:spcAft>
                <a:spcPts val="0"/>
              </a:spcAft>
              <a:buClrTx/>
              <a:buSzTx/>
              <a:buFont typeface="Wingdings" panose="05000000000000000000" pitchFamily="2" charset="2"/>
              <a:buChar char="ü"/>
              <a:tabLst/>
              <a:defRPr/>
            </a:pPr>
            <a:endParaRPr kumimoji="1" lang="ja-JP" altLang="en-US" sz="3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171450" marR="0" lvl="0" indent="-171450" algn="l" defTabSz="914400" rtl="0" eaLnBrk="0" fontAlgn="auto" latinLnBrk="0" hangingPunct="0">
              <a:lnSpc>
                <a:spcPct val="100000"/>
              </a:lnSpc>
              <a:spcBef>
                <a:spcPts val="0"/>
              </a:spcBef>
              <a:spcAft>
                <a:spcPts val="0"/>
              </a:spcAft>
              <a:buClrTx/>
              <a:buSzTx/>
              <a:buFont typeface="Wingdings" panose="05000000000000000000" pitchFamily="2" charset="2"/>
              <a:buChar char="ü"/>
              <a:tabLst/>
              <a:defRPr/>
            </a:pPr>
            <a:r>
              <a:rPr kumimoji="1" lang="ja-JP" altLang="en-US" sz="12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研修の実施状況も踏まえたマニュアルを作成し、関係機関での共有をはかる。　</a:t>
            </a:r>
          </a:p>
        </p:txBody>
      </p:sp>
      <p:sp>
        <p:nvSpPr>
          <p:cNvPr id="33" name="Text Box 6"/>
          <p:cNvSpPr txBox="1">
            <a:spLocks noChangeArrowheads="1"/>
          </p:cNvSpPr>
          <p:nvPr/>
        </p:nvSpPr>
        <p:spPr bwMode="auto">
          <a:xfrm>
            <a:off x="4646095" y="3645024"/>
            <a:ext cx="4320481" cy="306099"/>
          </a:xfrm>
          <a:prstGeom prst="rect">
            <a:avLst/>
          </a:prstGeom>
          <a:solidFill>
            <a:srgbClr val="343D9C"/>
          </a:solidFill>
          <a:ln w="0">
            <a:noFill/>
            <a:miter lim="800000"/>
            <a:headEnd/>
            <a:tailEnd/>
          </a:ln>
          <a:effec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eaLnBrk="1" hangingPunct="1">
              <a:spcBef>
                <a:spcPct val="0"/>
              </a:spcBef>
              <a:buNone/>
            </a:pPr>
            <a:r>
              <a:rPr kumimoji="0" lang="zh-TW" altLang="en-US" sz="1400" b="1"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人生会議相談対応支援事業</a:t>
            </a:r>
            <a:endParaRPr kumimoji="0" lang="ja-JP" altLang="en-US" sz="1400" b="1"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sp>
        <p:nvSpPr>
          <p:cNvPr id="34" name="Text Box 6"/>
          <p:cNvSpPr txBox="1">
            <a:spLocks noChangeArrowheads="1"/>
          </p:cNvSpPr>
          <p:nvPr/>
        </p:nvSpPr>
        <p:spPr bwMode="auto">
          <a:xfrm>
            <a:off x="4644215" y="1769951"/>
            <a:ext cx="4320481" cy="306847"/>
          </a:xfrm>
          <a:prstGeom prst="rect">
            <a:avLst/>
          </a:prstGeom>
          <a:solidFill>
            <a:srgbClr val="343D9C"/>
          </a:solidFill>
          <a:ln w="0">
            <a:noFill/>
            <a:miter lim="800000"/>
            <a:headEnd/>
            <a:tailEnd/>
          </a:ln>
          <a:effec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eaLnBrk="1" hangingPunct="1">
              <a:spcBef>
                <a:spcPct val="0"/>
              </a:spcBef>
              <a:buNone/>
            </a:pPr>
            <a:r>
              <a:rPr kumimoji="0" lang="ja-JP" altLang="en-US" sz="1400" b="1"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発災時の在宅難病患者に対する支援体制構築事業</a:t>
            </a:r>
          </a:p>
        </p:txBody>
      </p:sp>
      <p:sp>
        <p:nvSpPr>
          <p:cNvPr id="37" name="Text Box 9"/>
          <p:cNvSpPr txBox="1">
            <a:spLocks noChangeArrowheads="1"/>
          </p:cNvSpPr>
          <p:nvPr/>
        </p:nvSpPr>
        <p:spPr bwMode="auto">
          <a:xfrm>
            <a:off x="4206506" y="1956305"/>
            <a:ext cx="260115" cy="1655113"/>
          </a:xfrm>
          <a:prstGeom prst="rect">
            <a:avLst/>
          </a:prstGeom>
          <a:solidFill>
            <a:srgbClr val="FF5050"/>
          </a:solidFill>
          <a:ln w="0">
            <a:noFill/>
            <a:miter lim="800000"/>
            <a:headEnd/>
            <a:tailEnd/>
          </a:ln>
          <a:effectLst/>
        </p:spPr>
        <p:txBody>
          <a:bodyPr vert="eaVert"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kumimoji="0" lang="ja-JP" altLang="en-US" sz="1800" b="1"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新　規</a:t>
            </a:r>
          </a:p>
        </p:txBody>
      </p:sp>
      <p:sp>
        <p:nvSpPr>
          <p:cNvPr id="30" name="Rectangle 13" descr="縦線 (反転)"/>
          <p:cNvSpPr>
            <a:spLocks noChangeArrowheads="1"/>
          </p:cNvSpPr>
          <p:nvPr/>
        </p:nvSpPr>
        <p:spPr bwMode="auto">
          <a:xfrm>
            <a:off x="601265" y="6197259"/>
            <a:ext cx="7916401" cy="616117"/>
          </a:xfrm>
          <a:prstGeom prst="rect">
            <a:avLst/>
          </a:prstGeom>
          <a:noFill/>
          <a:ln w="19050">
            <a:solidFill>
              <a:srgbClr val="FF5050"/>
            </a:solidFill>
            <a:prstDash val="solid"/>
            <a:miter lim="800000"/>
            <a:headEnd/>
            <a:tailEnd/>
          </a:ln>
          <a:effectLst/>
        </p:spPr>
        <p:txBody>
          <a:bodyPr tIns="10800" bIns="10800" anchor="ctr" anchorCtr="0"/>
          <a:lstStyle/>
          <a:p>
            <a:pPr eaLnBrk="0" hangingPunct="0">
              <a:defRPr/>
            </a:pP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◆新規事業　 （</a:t>
            </a:r>
            <a:r>
              <a:rPr lang="en-US" altLang="ja-JP"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R2</a:t>
            </a: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年度）</a:t>
            </a:r>
            <a:r>
              <a:rPr lang="zh-TW"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地域医療勤務環境改善体制整備事業</a:t>
            </a: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等</a:t>
            </a:r>
            <a:endParaRPr lang="en-US" altLang="ja-JP"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eaLnBrk="0" hangingPunct="0">
              <a:defRPr/>
            </a:pP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en-US" altLang="ja-JP"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R3</a:t>
            </a: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年度）</a:t>
            </a:r>
            <a:r>
              <a:rPr lang="ja-JP" altLang="en-US" sz="1200" dirty="0" err="1">
                <a:latin typeface="UD デジタル 教科書体 NK-R" panose="02020400000000000000" pitchFamily="18" charset="-128"/>
                <a:ea typeface="UD デジタル 教科書体 NK-R" panose="02020400000000000000" pitchFamily="18" charset="-128"/>
                <a:cs typeface="Meiryo UI" panose="020B0604030504040204" pitchFamily="50" charset="-128"/>
              </a:rPr>
              <a:t>障がい</a:t>
            </a: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児等療育支援事業（医療的ケア児）</a:t>
            </a:r>
            <a:r>
              <a:rPr lang="ja-JP" altLang="en-US" sz="1200" dirty="0">
                <a:solidFill>
                  <a:srgbClr val="FF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endParaRPr lang="en-US" altLang="zh-TW"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eaLnBrk="0" hangingPunct="0">
              <a:defRPr/>
            </a:pPr>
            <a:r>
              <a:rPr lang="ja-JP" altLang="en-US"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◆継続事業　　訪問看護ネットワーク事業、口腔機能管理体制確保事業　等</a:t>
            </a:r>
            <a:endParaRPr lang="zh-TW" altLang="en-US" sz="1200"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sp>
        <p:nvSpPr>
          <p:cNvPr id="36" name="Text Box 9"/>
          <p:cNvSpPr txBox="1">
            <a:spLocks noChangeArrowheads="1"/>
          </p:cNvSpPr>
          <p:nvPr/>
        </p:nvSpPr>
        <p:spPr bwMode="auto">
          <a:xfrm flipH="1">
            <a:off x="601265" y="5911345"/>
            <a:ext cx="7933044" cy="296487"/>
          </a:xfrm>
          <a:prstGeom prst="rect">
            <a:avLst/>
          </a:prstGeom>
          <a:solidFill>
            <a:srgbClr val="FF5050"/>
          </a:solidFill>
          <a:ln w="0">
            <a:noFill/>
            <a:miter lim="800000"/>
            <a:headEnd/>
            <a:tailEnd/>
          </a:ln>
          <a:effectLst/>
        </p:spPr>
        <p:txBody>
          <a:bodyPr vert="horz"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None/>
            </a:pPr>
            <a:r>
              <a:rPr lang="ja-JP" altLang="en-US" sz="1600" b="1"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～その他　新規・継続事業～　　</a:t>
            </a:r>
            <a:r>
              <a:rPr lang="ja-JP" altLang="en-US" sz="1050"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関係団体等からの提案（検討会議での意見等）及び効果検証により適宜構築・改善</a:t>
            </a:r>
            <a:endParaRPr kumimoji="0" lang="ja-JP" altLang="en-US" sz="1050" b="1"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sp>
        <p:nvSpPr>
          <p:cNvPr id="35" name="Rectangle 13" descr="縦線 (反転)"/>
          <p:cNvSpPr>
            <a:spLocks noChangeArrowheads="1"/>
          </p:cNvSpPr>
          <p:nvPr/>
        </p:nvSpPr>
        <p:spPr bwMode="auto">
          <a:xfrm>
            <a:off x="186373" y="3739726"/>
            <a:ext cx="3614095" cy="2065538"/>
          </a:xfrm>
          <a:prstGeom prst="rect">
            <a:avLst/>
          </a:prstGeom>
          <a:solidFill>
            <a:schemeClr val="bg1"/>
          </a:solidFill>
          <a:ln w="6350">
            <a:solidFill>
              <a:schemeClr val="accent1"/>
            </a:solidFill>
            <a:miter lim="800000"/>
            <a:headEnd/>
            <a:tailEnd/>
          </a:ln>
          <a:effectLst/>
        </p:spPr>
        <p:txBody>
          <a:bodyPr tIns="10800" bIns="10800" anchor="ctr" anchorCtr="0"/>
          <a:lstStyle/>
          <a:p>
            <a:pPr marL="171450" indent="-171450" eaLnBrk="0" hangingPunct="0">
              <a:buFont typeface="Wingdings" panose="05000000000000000000" pitchFamily="2" charset="2"/>
              <a:buChar char="ü"/>
              <a:defRPr/>
            </a:pP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医療・介護関係従事者及び住民への</a:t>
            </a:r>
            <a:r>
              <a:rPr lang="en-US" altLang="ja-JP"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ACP</a:t>
            </a: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の周知、</a:t>
            </a:r>
            <a:br>
              <a:rPr lang="en-US" altLang="ja-JP"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b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認識を高める活動が必要。</a:t>
            </a:r>
          </a:p>
          <a:p>
            <a:pPr marL="171450" indent="-171450" eaLnBrk="0" hangingPunct="0">
              <a:buFont typeface="Wingdings" panose="05000000000000000000" pitchFamily="2" charset="2"/>
              <a:buChar char="ü"/>
              <a:defRPr/>
            </a:pPr>
            <a:endPar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171450" indent="-171450" eaLnBrk="0" hangingPunct="0">
              <a:buFont typeface="Wingdings" panose="05000000000000000000" pitchFamily="2" charset="2"/>
              <a:buChar char="ü"/>
              <a:defRPr/>
            </a:pP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本人の意思を尊重することが今の医療では一番</a:t>
            </a:r>
            <a:br>
              <a:rPr lang="en-US" altLang="ja-JP"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b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大事と言われている。色々な情報を提供して</a:t>
            </a:r>
            <a:br>
              <a:rPr lang="en-US" altLang="ja-JP"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b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判断していただくことが重要。</a:t>
            </a:r>
            <a:endParaRPr lang="en-US" altLang="ja-JP"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171450" indent="-171450" eaLnBrk="0" hangingPunct="0">
              <a:buFont typeface="Wingdings" panose="05000000000000000000" pitchFamily="2" charset="2"/>
              <a:buChar char="ü"/>
              <a:defRPr/>
            </a:pPr>
            <a:endParaRPr lang="en-US" altLang="ja-JP"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171450" indent="-171450" eaLnBrk="0" hangingPunct="0">
              <a:buFont typeface="Wingdings" panose="05000000000000000000" pitchFamily="2" charset="2"/>
              <a:buChar char="ü"/>
              <a:defRPr/>
            </a:pP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健康な人にも人生会議を実践いただけるような</a:t>
            </a:r>
            <a:br>
              <a:rPr lang="en-US" altLang="ja-JP"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b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啓発資材を作成してほしい。</a:t>
            </a:r>
            <a:endParaRPr lang="en-US" altLang="ja-JP"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sp>
        <p:nvSpPr>
          <p:cNvPr id="2" name="テキスト ボックス 1"/>
          <p:cNvSpPr txBox="1"/>
          <p:nvPr/>
        </p:nvSpPr>
        <p:spPr>
          <a:xfrm>
            <a:off x="184344" y="771224"/>
            <a:ext cx="8822749" cy="523220"/>
          </a:xfrm>
          <a:prstGeom prst="rect">
            <a:avLst/>
          </a:prstGeom>
          <a:noFill/>
          <a:ln>
            <a:solidFill>
              <a:schemeClr val="tx2">
                <a:lumMod val="40000"/>
                <a:lumOff val="60000"/>
              </a:schemeClr>
            </a:solidFill>
          </a:ln>
        </p:spPr>
        <p:txBody>
          <a:bodyPr wrap="square" rtlCol="0">
            <a:spAutoFit/>
          </a:bodyPr>
          <a:lstStyle/>
          <a:p>
            <a:r>
              <a:rPr kumimoji="1" lang="ja-JP" altLang="en-US" sz="1400" dirty="0"/>
              <a:t>👉  </a:t>
            </a:r>
            <a:r>
              <a:rPr kumimoji="1" lang="ja-JP" altLang="en-US" sz="1400" dirty="0">
                <a:latin typeface="UD デジタル 教科書体 NK-R" panose="02020400000000000000" pitchFamily="18" charset="-128"/>
                <a:ea typeface="UD デジタル 教科書体 NK-R" panose="02020400000000000000" pitchFamily="18" charset="-128"/>
              </a:rPr>
              <a:t>現在実施している基金事業について、着実に実績を積み上げながら、効果的に進めていくことが必要。</a:t>
            </a:r>
            <a:endParaRPr kumimoji="1" lang="en-US" altLang="ja-JP" sz="1400" dirty="0">
              <a:latin typeface="UD デジタル 教科書体 NK-R" panose="02020400000000000000" pitchFamily="18" charset="-128"/>
              <a:ea typeface="UD デジタル 教科書体 NK-R" panose="02020400000000000000" pitchFamily="18" charset="-128"/>
            </a:endParaRPr>
          </a:p>
          <a:p>
            <a:r>
              <a:rPr kumimoji="1" lang="ja-JP" altLang="en-US" sz="1400" dirty="0">
                <a:latin typeface="UD デジタル 教科書体 NK-R" panose="02020400000000000000" pitchFamily="18" charset="-128"/>
                <a:ea typeface="UD デジタル 教科書体 NK-R" panose="02020400000000000000" pitchFamily="18" charset="-128"/>
              </a:rPr>
              <a:t>👉  </a:t>
            </a:r>
            <a:r>
              <a:rPr lang="en-US" altLang="ja-JP" sz="1400" dirty="0">
                <a:latin typeface="UD デジタル 教科書体 NK-R" panose="02020400000000000000" pitchFamily="18" charset="-128"/>
                <a:ea typeface="UD デジタル 教科書体 NK-R" panose="02020400000000000000" pitchFamily="18" charset="-128"/>
              </a:rPr>
              <a:t>PDCA</a:t>
            </a:r>
            <a:r>
              <a:rPr kumimoji="1" lang="ja-JP" altLang="en-US" sz="1400" dirty="0">
                <a:latin typeface="UD デジタル 教科書体 NK-R" panose="02020400000000000000" pitchFamily="18" charset="-128"/>
                <a:ea typeface="UD デジタル 教科書体 NK-R" panose="02020400000000000000" pitchFamily="18" charset="-128"/>
              </a:rPr>
              <a:t>（改善）サイクルを回しながら、より良い事業とするため、意見を</a:t>
            </a:r>
            <a:r>
              <a:rPr lang="ja-JP" altLang="en-US" sz="1400" dirty="0">
                <a:latin typeface="UD デジタル 教科書体 NK-R" panose="02020400000000000000" pitchFamily="18" charset="-128"/>
                <a:ea typeface="UD デジタル 教科書体 NK-R" panose="02020400000000000000" pitchFamily="18" charset="-128"/>
              </a:rPr>
              <a:t>伺っている</a:t>
            </a:r>
            <a:r>
              <a:rPr kumimoji="1" lang="ja-JP" altLang="en-US" sz="1400" dirty="0">
                <a:latin typeface="UD デジタル 教科書体 NK-R" panose="02020400000000000000" pitchFamily="18" charset="-128"/>
                <a:ea typeface="UD デジタル 教科書体 NK-R" panose="02020400000000000000" pitchFamily="18" charset="-128"/>
              </a:rPr>
              <a:t>。</a:t>
            </a:r>
            <a:endParaRPr lang="en-US" altLang="ja-JP" sz="1000" dirty="0">
              <a:latin typeface="UD デジタル 教科書体 NK-R" panose="02020400000000000000" pitchFamily="18" charset="-128"/>
              <a:ea typeface="UD デジタル 教科書体 NK-R" panose="02020400000000000000" pitchFamily="18" charset="-128"/>
            </a:endParaRPr>
          </a:p>
        </p:txBody>
      </p:sp>
      <p:sp>
        <p:nvSpPr>
          <p:cNvPr id="45" name="タイトル 1"/>
          <p:cNvSpPr>
            <a:spLocks noGrp="1"/>
          </p:cNvSpPr>
          <p:nvPr>
            <p:ph type="title"/>
          </p:nvPr>
        </p:nvSpPr>
        <p:spPr>
          <a:xfrm>
            <a:off x="-8424" y="13647"/>
            <a:ext cx="9152423" cy="638738"/>
          </a:xfrm>
          <a:solidFill>
            <a:schemeClr val="tx1"/>
          </a:solidFill>
        </p:spPr>
        <p:txBody>
          <a:bodyPr vert="horz" lIns="91440" tIns="45720" rIns="91440" bIns="45720" rtlCol="0" anchor="ctr">
            <a:noAutofit/>
          </a:bodyPr>
          <a:lstStyle/>
          <a:p>
            <a:r>
              <a:rPr lang="ja-JP" altLang="en-US" sz="2800" dirty="0">
                <a:solidFill>
                  <a:schemeClr val="bg1"/>
                </a:solidFill>
                <a:latin typeface="UD デジタル 教科書体 NK-B" panose="02020700000000000000" pitchFamily="18" charset="-128"/>
                <a:ea typeface="UD デジタル 教科書体 NK-B" panose="02020700000000000000" pitchFamily="18" charset="-128"/>
                <a:cs typeface="Meiryo UI" panose="020B0604030504040204" pitchFamily="50" charset="-128"/>
              </a:rPr>
              <a:t>意見聴取を活用した基金事業例</a:t>
            </a:r>
            <a:r>
              <a:rPr lang="en-US" altLang="ja-JP" sz="2800" dirty="0">
                <a:solidFill>
                  <a:schemeClr val="bg1"/>
                </a:solidFill>
                <a:latin typeface="UD デジタル 教科書体 NK-B" panose="02020700000000000000" pitchFamily="18" charset="-128"/>
                <a:ea typeface="UD デジタル 教科書体 NK-B" panose="02020700000000000000" pitchFamily="18" charset="-128"/>
                <a:cs typeface="Meiryo UI" panose="020B0604030504040204" pitchFamily="50" charset="-128"/>
              </a:rPr>
              <a:t>(PDCA)</a:t>
            </a:r>
          </a:p>
        </p:txBody>
      </p:sp>
      <p:sp>
        <p:nvSpPr>
          <p:cNvPr id="20" name="右矢印 9">
            <a:extLst>
              <a:ext uri="{FF2B5EF4-FFF2-40B4-BE49-F238E27FC236}">
                <a16:creationId xmlns:a16="http://schemas.microsoft.com/office/drawing/2014/main" id="{D20171E0-051F-4EA2-B7F5-90B834C27157}"/>
              </a:ext>
            </a:extLst>
          </p:cNvPr>
          <p:cNvSpPr/>
          <p:nvPr/>
        </p:nvSpPr>
        <p:spPr>
          <a:xfrm>
            <a:off x="3840021" y="1752489"/>
            <a:ext cx="234967" cy="1960666"/>
          </a:xfrm>
          <a:prstGeom prst="rightArrow">
            <a:avLst>
              <a:gd name="adj1" fmla="val 74116"/>
              <a:gd name="adj2" fmla="val 100000"/>
            </a:avLst>
          </a:prstGeom>
          <a:solidFill>
            <a:schemeClr val="tx2">
              <a:lumMod val="20000"/>
              <a:lumOff val="80000"/>
            </a:schemeClr>
          </a:solidFill>
          <a:ln w="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04894298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4AA49F9D-D4FA-40A3-A1B5-6D7F455C15C3}"/>
              </a:ext>
            </a:extLst>
          </p:cNvPr>
          <p:cNvPicPr>
            <a:picLocks noChangeAspect="1"/>
          </p:cNvPicPr>
          <p:nvPr/>
        </p:nvPicPr>
        <p:blipFill>
          <a:blip r:embed="rId3"/>
          <a:stretch>
            <a:fillRect/>
          </a:stretch>
        </p:blipFill>
        <p:spPr>
          <a:xfrm>
            <a:off x="150014" y="1132901"/>
            <a:ext cx="4300471" cy="5085184"/>
          </a:xfrm>
          <a:prstGeom prst="rect">
            <a:avLst/>
          </a:prstGeom>
        </p:spPr>
      </p:pic>
      <p:sp>
        <p:nvSpPr>
          <p:cNvPr id="3" name="タイトル 1"/>
          <p:cNvSpPr txBox="1">
            <a:spLocks/>
          </p:cNvSpPr>
          <p:nvPr/>
        </p:nvSpPr>
        <p:spPr>
          <a:xfrm>
            <a:off x="17962" y="13647"/>
            <a:ext cx="9152423" cy="638738"/>
          </a:xfrm>
          <a:prstGeom prst="rect">
            <a:avLst/>
          </a:prstGeom>
          <a:solidFill>
            <a:schemeClr val="tx1"/>
          </a:solidFill>
        </p:spPr>
        <p:txBody>
          <a:bodyPr vert="horz" lIns="91440" tIns="45720" rIns="91440" bIns="45720" rtlCol="0" anchor="ctr">
            <a:noAutofit/>
          </a:bodyPr>
          <a:lstStyle>
            <a:defPPr>
              <a:defRPr lang="ja-JP"/>
            </a:defPPr>
            <a:lvl1pPr algn="ctr">
              <a:spcBef>
                <a:spcPct val="0"/>
              </a:spcBef>
              <a:buNone/>
              <a:defRPr sz="28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sz="2000" dirty="0">
                <a:latin typeface="UD デジタル 教科書体 NK-R" panose="02020400000000000000" pitchFamily="18" charset="-128"/>
                <a:ea typeface="UD デジタル 教科書体 NK-R" panose="02020400000000000000" pitchFamily="18" charset="-128"/>
              </a:rPr>
              <a:t> 「いのち輝く人生のため</a:t>
            </a:r>
            <a:r>
              <a:rPr lang="en-US" altLang="ja-JP" sz="2000" dirty="0">
                <a:latin typeface="UD デジタル 教科書体 NK-R" panose="02020400000000000000" pitchFamily="18" charset="-128"/>
                <a:ea typeface="UD デジタル 教科書体 NK-R" panose="02020400000000000000" pitchFamily="18" charset="-128"/>
              </a:rPr>
              <a:t>『</a:t>
            </a:r>
            <a:r>
              <a:rPr lang="ja-JP" altLang="en-US" sz="2000" dirty="0">
                <a:latin typeface="UD デジタル 教科書体 NK-R" panose="02020400000000000000" pitchFamily="18" charset="-128"/>
                <a:ea typeface="UD デジタル 教科書体 NK-R" panose="02020400000000000000" pitchFamily="18" charset="-128"/>
              </a:rPr>
              <a:t>人生会議</a:t>
            </a:r>
            <a:r>
              <a:rPr lang="en-US" altLang="ja-JP" sz="2000" dirty="0">
                <a:latin typeface="UD デジタル 教科書体 NK-R" panose="02020400000000000000" pitchFamily="18" charset="-128"/>
                <a:ea typeface="UD デジタル 教科書体 NK-R" panose="02020400000000000000" pitchFamily="18" charset="-128"/>
              </a:rPr>
              <a:t>』</a:t>
            </a:r>
            <a:r>
              <a:rPr lang="ja-JP" altLang="en-US" sz="2000" dirty="0">
                <a:latin typeface="UD デジタル 教科書体 NK-R" panose="02020400000000000000" pitchFamily="18" charset="-128"/>
                <a:ea typeface="UD デジタル 教科書体 NK-R" panose="02020400000000000000" pitchFamily="18" charset="-128"/>
              </a:rPr>
              <a:t>を推進する条例」　周知フライヤー</a:t>
            </a:r>
            <a:endParaRPr lang="en-US" altLang="ja-JP" dirty="0">
              <a:latin typeface="UD デジタル 教科書体 NK-R" panose="02020400000000000000" pitchFamily="18" charset="-128"/>
              <a:ea typeface="UD デジタル 教科書体 NK-R" panose="02020400000000000000" pitchFamily="18" charset="-128"/>
            </a:endParaRPr>
          </a:p>
        </p:txBody>
      </p:sp>
      <p:sp>
        <p:nvSpPr>
          <p:cNvPr id="6" name="角丸四角形 5"/>
          <p:cNvSpPr/>
          <p:nvPr/>
        </p:nvSpPr>
        <p:spPr>
          <a:xfrm>
            <a:off x="316285" y="6279650"/>
            <a:ext cx="6631979" cy="442488"/>
          </a:xfrm>
          <a:prstGeom prst="roundRect">
            <a:avLst/>
          </a:prstGeom>
          <a:gradFill>
            <a:gsLst>
              <a:gs pos="0">
                <a:schemeClr val="accent1">
                  <a:tint val="66000"/>
                  <a:satMod val="160000"/>
                </a:schemeClr>
              </a:gs>
              <a:gs pos="15000">
                <a:schemeClr val="accent1">
                  <a:tint val="44500"/>
                  <a:satMod val="160000"/>
                </a:schemeClr>
              </a:gs>
              <a:gs pos="100000">
                <a:schemeClr val="accent1">
                  <a:tint val="23500"/>
                  <a:satMod val="1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en-US" altLang="ja-JP" sz="1400" b="1"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kumimoji="1" lang="ja-JP" altLang="en-US" sz="1400" b="1"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連絡先</a:t>
            </a:r>
            <a:r>
              <a:rPr kumimoji="1" lang="en-US" altLang="ja-JP" sz="1400" b="1"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kumimoji="1" lang="ja-JP" altLang="en-US" sz="1400" b="1"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電話：</a:t>
            </a:r>
            <a:r>
              <a:rPr lang="en-US" altLang="ja-JP" sz="1200" dirty="0">
                <a:solidFill>
                  <a:schemeClr val="tx1"/>
                </a:solidFill>
                <a:latin typeface="UD デジタル 教科書体 NK-R" panose="02020400000000000000" pitchFamily="18" charset="-128"/>
                <a:ea typeface="UD デジタル 教科書体 NK-R" panose="02020400000000000000" pitchFamily="18" charset="-128"/>
              </a:rPr>
              <a:t>06-6944-6025</a:t>
            </a: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（直通）</a:t>
            </a:r>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保健医療企画課在宅医療推進グループ　　 </a:t>
            </a:r>
            <a:r>
              <a:rPr kumimoji="1" lang="en-US" altLang="ja-JP"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E-mail </a:t>
            </a: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kumimoji="1" lang="en-US" altLang="ja-JP"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zaitakuiryo@gbox.pref.osaka.lg.jp</a:t>
            </a:r>
          </a:p>
        </p:txBody>
      </p:sp>
      <p:sp>
        <p:nvSpPr>
          <p:cNvPr id="13" name="テキスト ボックス 12"/>
          <p:cNvSpPr txBox="1"/>
          <p:nvPr/>
        </p:nvSpPr>
        <p:spPr>
          <a:xfrm>
            <a:off x="308035" y="723366"/>
            <a:ext cx="8572275" cy="338554"/>
          </a:xfrm>
          <a:prstGeom prst="rect">
            <a:avLst/>
          </a:prstGeom>
          <a:noFill/>
        </p:spPr>
        <p:txBody>
          <a:bodyPr wrap="square" rtlCol="0">
            <a:spAutoFit/>
          </a:bodyPr>
          <a:lstStyle/>
          <a:p>
            <a:r>
              <a:rPr kumimoji="1" lang="ja-JP" altLang="en-US" sz="1600" dirty="0">
                <a:latin typeface="UD デジタル 教科書体 NK-R" panose="02020400000000000000" pitchFamily="18" charset="-128"/>
                <a:ea typeface="UD デジタル 教科書体 NK-R" panose="02020400000000000000" pitchFamily="18" charset="-128"/>
              </a:rPr>
              <a:t>人生会議（</a:t>
            </a:r>
            <a:r>
              <a:rPr kumimoji="1" lang="en-US" altLang="ja-JP" sz="1600" dirty="0">
                <a:latin typeface="UD デジタル 教科書体 NK-R" panose="02020400000000000000" pitchFamily="18" charset="-128"/>
                <a:ea typeface="UD デジタル 教科書体 NK-R" panose="02020400000000000000" pitchFamily="18" charset="-128"/>
              </a:rPr>
              <a:t>ACP</a:t>
            </a:r>
            <a:r>
              <a:rPr kumimoji="1" lang="ja-JP" altLang="en-US" sz="1600" dirty="0">
                <a:latin typeface="UD デジタル 教科書体 NK-R" panose="02020400000000000000" pitchFamily="18" charset="-128"/>
                <a:ea typeface="UD デジタル 教科書体 NK-R" panose="02020400000000000000" pitchFamily="18" charset="-128"/>
              </a:rPr>
              <a:t>）のさらなる普及啓発のため、事業者向けの条例周知フライヤーを作成しました。</a:t>
            </a:r>
          </a:p>
        </p:txBody>
      </p:sp>
      <p:sp>
        <p:nvSpPr>
          <p:cNvPr id="15" name="角丸四角形 14"/>
          <p:cNvSpPr/>
          <p:nvPr/>
        </p:nvSpPr>
        <p:spPr bwMode="auto">
          <a:xfrm>
            <a:off x="107504" y="141505"/>
            <a:ext cx="785301" cy="374571"/>
          </a:xfrm>
          <a:prstGeom prst="roundRect">
            <a:avLst/>
          </a:prstGeom>
          <a:solidFill>
            <a:srgbClr val="FFC000"/>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0" tIns="45720" rIns="0" bIns="45720" numCol="1" rtlCol="0" anchor="ctr" anchorCtr="1"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6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rPr>
              <a:t>（参考）</a:t>
            </a:r>
          </a:p>
        </p:txBody>
      </p:sp>
      <p:sp>
        <p:nvSpPr>
          <p:cNvPr id="7" name="正方形/長方形 6"/>
          <p:cNvSpPr/>
          <p:nvPr/>
        </p:nvSpPr>
        <p:spPr>
          <a:xfrm>
            <a:off x="316067" y="1101930"/>
            <a:ext cx="3915595" cy="5116156"/>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9" name="正方形/長方形 38">
            <a:extLst>
              <a:ext uri="{FF2B5EF4-FFF2-40B4-BE49-F238E27FC236}">
                <a16:creationId xmlns:a16="http://schemas.microsoft.com/office/drawing/2014/main" id="{61A478F5-0A21-4FC1-BAC2-1DE1A860CAB4}"/>
              </a:ext>
            </a:extLst>
          </p:cNvPr>
          <p:cNvSpPr/>
          <p:nvPr/>
        </p:nvSpPr>
        <p:spPr>
          <a:xfrm>
            <a:off x="4412624" y="1101929"/>
            <a:ext cx="3915595" cy="5116156"/>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pic>
        <p:nvPicPr>
          <p:cNvPr id="4" name="図 3">
            <a:extLst>
              <a:ext uri="{FF2B5EF4-FFF2-40B4-BE49-F238E27FC236}">
                <a16:creationId xmlns:a16="http://schemas.microsoft.com/office/drawing/2014/main" id="{DD96B567-AE98-4A7C-8427-E4B90260306A}"/>
              </a:ext>
            </a:extLst>
          </p:cNvPr>
          <p:cNvPicPr>
            <a:picLocks noChangeAspect="1"/>
          </p:cNvPicPr>
          <p:nvPr/>
        </p:nvPicPr>
        <p:blipFill>
          <a:blip r:embed="rId4"/>
          <a:stretch>
            <a:fillRect/>
          </a:stretch>
        </p:blipFill>
        <p:spPr>
          <a:xfrm>
            <a:off x="4451198" y="1267303"/>
            <a:ext cx="3883167" cy="4816380"/>
          </a:xfrm>
          <a:prstGeom prst="rect">
            <a:avLst/>
          </a:prstGeom>
        </p:spPr>
      </p:pic>
      <p:pic>
        <p:nvPicPr>
          <p:cNvPr id="11" name="図 10">
            <a:extLst>
              <a:ext uri="{FF2B5EF4-FFF2-40B4-BE49-F238E27FC236}">
                <a16:creationId xmlns:a16="http://schemas.microsoft.com/office/drawing/2014/main" id="{E583FCEF-0D9F-4F6B-B31B-109513196EC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092733" y="5590697"/>
            <a:ext cx="901253" cy="901253"/>
          </a:xfrm>
          <a:prstGeom prst="rect">
            <a:avLst/>
          </a:prstGeom>
        </p:spPr>
      </p:pic>
      <p:sp>
        <p:nvSpPr>
          <p:cNvPr id="12" name="正方形/長方形 11">
            <a:extLst>
              <a:ext uri="{FF2B5EF4-FFF2-40B4-BE49-F238E27FC236}">
                <a16:creationId xmlns:a16="http://schemas.microsoft.com/office/drawing/2014/main" id="{BAE6CDEF-F75A-4B0F-975E-BAB362BC4AD6}"/>
              </a:ext>
            </a:extLst>
          </p:cNvPr>
          <p:cNvSpPr/>
          <p:nvPr/>
        </p:nvSpPr>
        <p:spPr>
          <a:xfrm>
            <a:off x="8081258" y="5590698"/>
            <a:ext cx="901253" cy="901253"/>
          </a:xfrm>
          <a:prstGeom prst="rect">
            <a:avLst/>
          </a:prstGeom>
          <a:noFill/>
          <a:ln w="3175"/>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6" name="テキスト ボックス 15">
            <a:extLst>
              <a:ext uri="{FF2B5EF4-FFF2-40B4-BE49-F238E27FC236}">
                <a16:creationId xmlns:a16="http://schemas.microsoft.com/office/drawing/2014/main" id="{414565AF-CC3B-42D2-A362-56A6E34740AB}"/>
              </a:ext>
            </a:extLst>
          </p:cNvPr>
          <p:cNvSpPr txBox="1"/>
          <p:nvPr/>
        </p:nvSpPr>
        <p:spPr>
          <a:xfrm>
            <a:off x="6948264" y="6485032"/>
            <a:ext cx="2088232" cy="261610"/>
          </a:xfrm>
          <a:prstGeom prst="rect">
            <a:avLst/>
          </a:prstGeom>
          <a:noFill/>
        </p:spPr>
        <p:txBody>
          <a:bodyPr wrap="square" rtlCol="0">
            <a:spAutoFit/>
          </a:bodyPr>
          <a:lstStyle/>
          <a:p>
            <a:pPr algn="r"/>
            <a:r>
              <a:rPr kumimoji="1" lang="ja-JP" altLang="en-US" sz="1100" dirty="0">
                <a:latin typeface="UD デジタル 教科書体 NK-R" panose="02020400000000000000" pitchFamily="18" charset="-128"/>
                <a:ea typeface="UD デジタル 教科書体 NK-R" panose="02020400000000000000" pitchFamily="18" charset="-128"/>
              </a:rPr>
              <a:t>大阪府ホームページはこちら↑</a:t>
            </a:r>
          </a:p>
        </p:txBody>
      </p:sp>
    </p:spTree>
    <p:extLst>
      <p:ext uri="{BB962C8B-B14F-4D97-AF65-F5344CB8AC3E}">
        <p14:creationId xmlns:p14="http://schemas.microsoft.com/office/powerpoint/2010/main" val="302850809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1726</Words>
  <Application>Microsoft Office PowerPoint</Application>
  <PresentationFormat>画面に合わせる (4:3)</PresentationFormat>
  <Paragraphs>176</Paragraphs>
  <Slides>5</Slides>
  <Notes>5</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5</vt:i4>
      </vt:variant>
    </vt:vector>
  </HeadingPairs>
  <TitlesOfParts>
    <vt:vector size="15" baseType="lpstr">
      <vt:lpstr>HGPｺﾞｼｯｸE</vt:lpstr>
      <vt:lpstr>Meiryo UI</vt:lpstr>
      <vt:lpstr>UD デジタル 教科書体 NK-B</vt:lpstr>
      <vt:lpstr>UD デジタル 教科書体 NK-R</vt:lpstr>
      <vt:lpstr>UD デジタル 教科書体 NP-R</vt:lpstr>
      <vt:lpstr>メイリオ</vt:lpstr>
      <vt:lpstr>Arial</vt:lpstr>
      <vt:lpstr>Calibri</vt:lpstr>
      <vt:lpstr>Wingdings</vt:lpstr>
      <vt:lpstr>Office ​​テーマ</vt:lpstr>
      <vt:lpstr>PowerPoint プレゼンテーション</vt:lpstr>
      <vt:lpstr>「地域医療介護総合確保基金」とは</vt:lpstr>
      <vt:lpstr>PowerPoint プレゼンテーション</vt:lpstr>
      <vt:lpstr>意見聴取を活用した基金事業例(PDCA)</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2022-09-21T08:28:44Z</dcterms:created>
  <dcterms:modified xsi:type="dcterms:W3CDTF">2024-03-15T03:01:02Z</dcterms:modified>
</cp:coreProperties>
</file>