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051" r:id="rId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28B"/>
    <a:srgbClr val="FF6600"/>
    <a:srgbClr val="FF6699"/>
    <a:srgbClr val="FFCCCC"/>
    <a:srgbClr val="99FF99"/>
    <a:srgbClr val="FF9999"/>
    <a:srgbClr val="FFCC99"/>
    <a:srgbClr val="33CC33"/>
    <a:srgbClr val="E7EDE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中間スタイル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 autoAdjust="0"/>
    <p:restoredTop sz="94410" autoAdjust="0"/>
  </p:normalViewPr>
  <p:slideViewPr>
    <p:cSldViewPr snapToGrid="0">
      <p:cViewPr varScale="1">
        <p:scale>
          <a:sx n="94" d="100"/>
          <a:sy n="94" d="100"/>
        </p:scale>
        <p:origin x="840" y="82"/>
      </p:cViewPr>
      <p:guideLst/>
    </p:cSldViewPr>
  </p:slideViewPr>
  <p:outlineViewPr>
    <p:cViewPr>
      <p:scale>
        <a:sx n="33" d="100"/>
        <a:sy n="33" d="100"/>
      </p:scale>
      <p:origin x="0" y="-6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9575" cy="498475"/>
          </a:xfrm>
          <a:prstGeom prst="rect">
            <a:avLst/>
          </a:prstGeom>
        </p:spPr>
        <p:txBody>
          <a:bodyPr vert="horz" lIns="91410" tIns="45707" rIns="91410" bIns="45707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1" y="3"/>
            <a:ext cx="2949575" cy="498475"/>
          </a:xfrm>
          <a:prstGeom prst="rect">
            <a:avLst/>
          </a:prstGeom>
        </p:spPr>
        <p:txBody>
          <a:bodyPr vert="horz" lIns="91410" tIns="45707" rIns="91410" bIns="45707" rtlCol="0"/>
          <a:lstStyle>
            <a:lvl1pPr algn="r">
              <a:defRPr sz="1200"/>
            </a:lvl1pPr>
          </a:lstStyle>
          <a:p>
            <a:fld id="{D64E24C0-EAE7-42C3-A2C6-11E03F4A7047}" type="datetimeFigureOut">
              <a:rPr kumimoji="1" lang="ja-JP" altLang="en-US" smtClean="0"/>
              <a:t>2024/2/26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7" rIns="91410" bIns="45707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42"/>
            <a:ext cx="5445125" cy="3913187"/>
          </a:xfrm>
          <a:prstGeom prst="rect">
            <a:avLst/>
          </a:prstGeom>
        </p:spPr>
        <p:txBody>
          <a:bodyPr vert="horz" lIns="91410" tIns="45707" rIns="91410" bIns="4570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440864"/>
            <a:ext cx="2949575" cy="498475"/>
          </a:xfrm>
          <a:prstGeom prst="rect">
            <a:avLst/>
          </a:prstGeom>
        </p:spPr>
        <p:txBody>
          <a:bodyPr vert="horz" lIns="91410" tIns="45707" rIns="91410" bIns="45707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1" y="9440864"/>
            <a:ext cx="2949575" cy="498475"/>
          </a:xfrm>
          <a:prstGeom prst="rect">
            <a:avLst/>
          </a:prstGeom>
        </p:spPr>
        <p:txBody>
          <a:bodyPr vert="horz" lIns="91410" tIns="45707" rIns="91410" bIns="45707" rtlCol="0" anchor="b"/>
          <a:lstStyle>
            <a:lvl1pPr algn="r">
              <a:defRPr sz="1200"/>
            </a:lvl1pPr>
          </a:lstStyle>
          <a:p>
            <a:fld id="{2F0EEB81-DB16-4A68-B055-8A38956DB51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324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3013"/>
            <a:ext cx="447357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EEB81-DB16-4A68-B055-8A38956DB515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015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D733-6670-4F41-99AE-2AF873A9EF9B}" type="datetime1">
              <a:rPr kumimoji="1" lang="ja-JP" altLang="en-US" smtClean="0"/>
              <a:t>2024/2/26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107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A4A6-A657-4140-A938-8415CF1935D9}" type="datetime1">
              <a:rPr kumimoji="1" lang="ja-JP" altLang="en-US" smtClean="0"/>
              <a:t>2024/2/26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972855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971B-DE94-49D9-A744-09DA5D4EFD1B}" type="datetime1">
              <a:rPr kumimoji="1" lang="ja-JP" altLang="en-US" smtClean="0"/>
              <a:t>2024/2/26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832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ADF38-D465-4763-BE5E-7EBCCB9C9F29}" type="datetime1">
              <a:rPr kumimoji="1" lang="ja-JP" altLang="en-US" smtClean="0"/>
              <a:t>2024/2/26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587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1F29-69BB-4688-A5B9-761F2F175B34}" type="datetime1">
              <a:rPr kumimoji="1" lang="ja-JP" altLang="en-US" smtClean="0"/>
              <a:t>2024/2/26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348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005E3-70B6-4419-848F-3F3CDA1EB77A}" type="datetime1">
              <a:rPr kumimoji="1" lang="ja-JP" altLang="en-US" smtClean="0"/>
              <a:t>2024/2/26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230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0711-39F7-47AE-A55D-9BD11857BD13}" type="datetime1">
              <a:rPr kumimoji="1" lang="ja-JP" altLang="en-US" smtClean="0"/>
              <a:t>2024/2/26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812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E2CDB-605A-48E6-A9B5-7B75635DE901}" type="datetime1">
              <a:rPr kumimoji="1" lang="ja-JP" altLang="en-US" smtClean="0"/>
              <a:t>2024/2/26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F9A3-E28F-40A6-88C5-001A9A3B1688}" type="datetime1">
              <a:rPr kumimoji="1" lang="ja-JP" altLang="en-US" smtClean="0"/>
              <a:t>2024/2/26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542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A4A6-A657-4140-A938-8415CF1935D9}" type="datetime1">
              <a:rPr kumimoji="1" lang="ja-JP" altLang="en-US" smtClean="0"/>
              <a:t>2024/2/26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08638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D27B-6CAE-45CE-9F21-01916535A38D}" type="datetime1">
              <a:rPr kumimoji="1" lang="ja-JP" altLang="en-US" smtClean="0"/>
              <a:t>2024/2/26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419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A4A6-A657-4140-A938-8415CF1935D9}" type="datetime1">
              <a:rPr kumimoji="1" lang="ja-JP" altLang="en-US" smtClean="0"/>
              <a:t>2024/2/26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6AE56-EAD3-4706-B860-3EC2C2952B4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295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emf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右カーブ矢印 7">
            <a:extLst>
              <a:ext uri="{FF2B5EF4-FFF2-40B4-BE49-F238E27FC236}">
                <a16:creationId xmlns:a16="http://schemas.microsoft.com/office/drawing/2014/main" id="{FF7D089D-DA05-47D2-AB6D-071381E1D439}"/>
              </a:ext>
            </a:extLst>
          </p:cNvPr>
          <p:cNvSpPr/>
          <p:nvPr/>
        </p:nvSpPr>
        <p:spPr>
          <a:xfrm flipH="1">
            <a:off x="7665783" y="2232924"/>
            <a:ext cx="1102612" cy="1981984"/>
          </a:xfrm>
          <a:prstGeom prst="curvedRightArrow">
            <a:avLst>
              <a:gd name="adj1" fmla="val 15103"/>
              <a:gd name="adj2" fmla="val 32609"/>
              <a:gd name="adj3" fmla="val 2059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右カーブ矢印 7">
            <a:extLst>
              <a:ext uri="{FF2B5EF4-FFF2-40B4-BE49-F238E27FC236}">
                <a16:creationId xmlns:a16="http://schemas.microsoft.com/office/drawing/2014/main" id="{8CCF03B6-D6A6-443B-BFAC-AB455CE0951E}"/>
              </a:ext>
            </a:extLst>
          </p:cNvPr>
          <p:cNvSpPr/>
          <p:nvPr/>
        </p:nvSpPr>
        <p:spPr>
          <a:xfrm>
            <a:off x="1304617" y="2239457"/>
            <a:ext cx="556504" cy="1919744"/>
          </a:xfrm>
          <a:prstGeom prst="curvedRightArrow">
            <a:avLst>
              <a:gd name="adj1" fmla="val 40548"/>
              <a:gd name="adj2" fmla="val 82534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79BEE74-2E29-4695-B7D5-5801CC59D387}"/>
              </a:ext>
            </a:extLst>
          </p:cNvPr>
          <p:cNvSpPr txBox="1"/>
          <p:nvPr/>
        </p:nvSpPr>
        <p:spPr>
          <a:xfrm>
            <a:off x="137184" y="3058028"/>
            <a:ext cx="155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・専門人材育成</a:t>
            </a:r>
            <a:endParaRPr kumimoji="1"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（Ｒ３、４年度）</a:t>
            </a:r>
            <a:endParaRPr kumimoji="1"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・実践人材育成</a:t>
            </a:r>
            <a:r>
              <a:rPr kumimoji="1" lang="ja-JP" altLang="en-US" sz="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（拡充）</a:t>
            </a:r>
            <a:endParaRPr kumimoji="1" lang="en-US" altLang="ja-JP" sz="9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R5</a:t>
            </a:r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年度～）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443039-32D1-4ABD-AB17-88B8420373A1}"/>
              </a:ext>
            </a:extLst>
          </p:cNvPr>
          <p:cNvSpPr/>
          <p:nvPr/>
        </p:nvSpPr>
        <p:spPr>
          <a:xfrm>
            <a:off x="0" y="6204"/>
            <a:ext cx="9144000" cy="483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lang="en-US" altLang="ja-JP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R6</a:t>
            </a:r>
            <a:r>
              <a:rPr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年度の人生会議（</a:t>
            </a:r>
            <a:r>
              <a:rPr lang="en-US" altLang="ja-JP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ACP</a:t>
            </a:r>
            <a:r>
              <a:rPr lang="ja-JP" altLang="en-US" sz="14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）の取組について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172CF2-48AB-40A3-BCB0-1E5A70CBE891}"/>
              </a:ext>
            </a:extLst>
          </p:cNvPr>
          <p:cNvSpPr txBox="1"/>
          <p:nvPr/>
        </p:nvSpPr>
        <p:spPr>
          <a:xfrm>
            <a:off x="40872" y="4759684"/>
            <a:ext cx="9019128" cy="203132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（１）</a:t>
            </a:r>
            <a:r>
              <a:rPr lang="en-US" altLang="zh-TW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ACP</a:t>
            </a:r>
            <a:r>
              <a:rPr lang="zh-TW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支援実践人材育成事業（</a:t>
            </a: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大阪府訪問看護ステーション協会への</a:t>
            </a:r>
            <a:r>
              <a:rPr lang="zh-TW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補助事業</a:t>
            </a: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）（主に在宅医療の現場において、患者への</a:t>
            </a:r>
            <a:r>
              <a:rPr lang="en-US" altLang="ja-JP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ACP</a:t>
            </a: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支援を実践</a:t>
            </a:r>
            <a:endParaRPr lang="en-US" altLang="ja-JP" sz="10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できる人材を育成するため、研修を実施）</a:t>
            </a:r>
          </a:p>
          <a:p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予算要求額 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 6,333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 千円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拡充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endParaRPr lang="ja-JP" alt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（２）市町村が行うセミナー等の開催支援（講師等の調整、啓発資材の提供、開催費用の補助（講師謝礼、旅費、会場費等）</a:t>
            </a:r>
          </a:p>
          <a:p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予算要求額 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 3,600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千円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拡充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※10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市町村程度想定</a:t>
            </a:r>
            <a:endParaRPr lang="en-US" altLang="ja-JP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（３）啓発資材の配布による府民全体の</a:t>
            </a:r>
            <a:r>
              <a:rPr lang="en-US" altLang="ja-JP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ACP</a:t>
            </a: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実践を推進</a:t>
            </a:r>
            <a:endParaRPr lang="en-US" altLang="ja-JP" sz="10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予算要求額 </a:t>
            </a:r>
            <a:r>
              <a:rPr lang="en-US" altLang="ja-JP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 4,228</a:t>
            </a: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千円</a:t>
            </a:r>
          </a:p>
          <a:p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（４）事業者主催の職場研修への講師調整等業務（講師等の調整、啓発資材の提供等）</a:t>
            </a:r>
            <a:endParaRPr lang="en-US" altLang="ja-JP" sz="10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予算要求額 </a:t>
            </a:r>
            <a:r>
              <a:rPr lang="en-US" altLang="ja-JP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 786</a:t>
            </a:r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千円</a:t>
            </a:r>
            <a:endParaRPr lang="en-US" altLang="ja-JP" sz="10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（５）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「人生会議の日」に向けた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SNS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動画広告配信（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日～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12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31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日の期間、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SNS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公告（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YouTube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</a:t>
            </a:r>
            <a:r>
              <a:rPr lang="en-US" altLang="ja-JP" sz="10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TikTok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、Ｘ（旧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Twitter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）など）を</a:t>
            </a:r>
            <a:endParaRPr lang="en-US" altLang="ja-JP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活用した普及啓発を実施。人生会議の日に関連したイベント等の啓発につなげる。）　　</a:t>
            </a:r>
            <a:endParaRPr lang="en-US" altLang="ja-JP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0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予算要求額 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… 6,203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千円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【</a:t>
            </a:r>
            <a:r>
              <a:rPr lang="ja-JP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新規</a:t>
            </a:r>
            <a:r>
              <a:rPr lang="en-US" altLang="ja-JP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】</a:t>
            </a:r>
            <a:endParaRPr lang="ja-JP" alt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372226-F4F8-4790-8856-C816D08A3A61}"/>
              </a:ext>
            </a:extLst>
          </p:cNvPr>
          <p:cNvSpPr txBox="1"/>
          <p:nvPr/>
        </p:nvSpPr>
        <p:spPr>
          <a:xfrm>
            <a:off x="8228078" y="117730"/>
            <a:ext cx="831922" cy="25391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ja-JP" altLang="en-US" sz="105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資料</a:t>
            </a:r>
            <a:r>
              <a:rPr lang="en-US" altLang="ja-JP" sz="1050" dirty="0">
                <a:solidFill>
                  <a:schemeClr val="bg1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3-4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58C43D-4F2A-48D3-89ED-36CDF55EA2D2}"/>
              </a:ext>
            </a:extLst>
          </p:cNvPr>
          <p:cNvGrpSpPr/>
          <p:nvPr/>
        </p:nvGrpSpPr>
        <p:grpSpPr>
          <a:xfrm>
            <a:off x="4490602" y="24892"/>
            <a:ext cx="3445530" cy="425285"/>
            <a:chOff x="4490602" y="24892"/>
            <a:chExt cx="3445530" cy="425285"/>
          </a:xfrm>
        </p:grpSpPr>
        <p:sp>
          <p:nvSpPr>
            <p:cNvPr id="11" name="角丸四角形 2">
              <a:extLst>
                <a:ext uri="{FF2B5EF4-FFF2-40B4-BE49-F238E27FC236}">
                  <a16:creationId xmlns:a16="http://schemas.microsoft.com/office/drawing/2014/main" id="{C3AD8DB4-8881-4CE1-A423-15BADE3E89F2}"/>
                </a:ext>
              </a:extLst>
            </p:cNvPr>
            <p:cNvSpPr/>
            <p:nvPr/>
          </p:nvSpPr>
          <p:spPr>
            <a:xfrm>
              <a:off x="4539789" y="24892"/>
              <a:ext cx="3396343" cy="425285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105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R</a:t>
              </a:r>
              <a:r>
                <a:rPr kumimoji="1" lang="zh-TW" altLang="en-US" sz="105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６</a:t>
              </a:r>
              <a:r>
                <a:rPr kumimoji="1" lang="ja-JP" altLang="en-US" sz="105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年度予算</a:t>
              </a:r>
              <a:r>
                <a:rPr kumimoji="1" lang="zh-TW" altLang="en-US" sz="105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要求額：</a:t>
              </a:r>
              <a:r>
                <a:rPr kumimoji="1" lang="en-US" altLang="ja-JP" sz="105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21,150</a:t>
              </a:r>
              <a:r>
                <a:rPr kumimoji="1" lang="zh-TW" altLang="en-US" sz="105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千円</a:t>
              </a:r>
            </a:p>
            <a:p>
              <a:r>
                <a:rPr kumimoji="1" lang="ja-JP" altLang="en-US" sz="105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　　　　　　　　　　　　　　　　　</a:t>
              </a:r>
              <a:r>
                <a:rPr kumimoji="1" lang="zh-TW" altLang="en-US" sz="105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</a:t>
              </a:r>
              <a:r>
                <a:rPr kumimoji="1" lang="ja-JP" altLang="en-US" sz="105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地域医療介護総合確保基金</a:t>
              </a:r>
              <a:r>
                <a:rPr kumimoji="1" lang="zh-TW" altLang="en-US" sz="105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活用）</a:t>
              </a:r>
              <a:r>
                <a:rPr kumimoji="1" lang="ja-JP" altLang="en-US" sz="105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　</a:t>
              </a:r>
              <a:endParaRPr kumimoji="1" lang="zh-TW" altLang="en-US" sz="105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2" name="角丸四角形 2">
              <a:extLst>
                <a:ext uri="{FF2B5EF4-FFF2-40B4-BE49-F238E27FC236}">
                  <a16:creationId xmlns:a16="http://schemas.microsoft.com/office/drawing/2014/main" id="{39E73910-C907-4FCA-ACFA-BE1FF76666A9}"/>
                </a:ext>
              </a:extLst>
            </p:cNvPr>
            <p:cNvSpPr/>
            <p:nvPr/>
          </p:nvSpPr>
          <p:spPr>
            <a:xfrm>
              <a:off x="4490602" y="213686"/>
              <a:ext cx="1632990" cy="22742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50" b="1" dirty="0">
                  <a:solidFill>
                    <a:sysClr val="windowText" lastClr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拡充（</a:t>
              </a:r>
              <a:r>
                <a:rPr kumimoji="1" lang="en-US" altLang="ja-JP" sz="1050" b="1" dirty="0">
                  <a:solidFill>
                    <a:sysClr val="windowText" lastClr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6,490</a:t>
              </a:r>
              <a:r>
                <a:rPr kumimoji="1" lang="ja-JP" altLang="en-US" sz="1050" b="1" dirty="0">
                  <a:solidFill>
                    <a:sysClr val="windowText" lastClr="000000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千円）　</a:t>
              </a:r>
              <a:endParaRPr kumimoji="1" lang="zh-TW" altLang="en-US" sz="1050" b="1" dirty="0">
                <a:solidFill>
                  <a:sysClr val="windowText" lastClr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13" name="角丸四角形 8">
            <a:extLst>
              <a:ext uri="{FF2B5EF4-FFF2-40B4-BE49-F238E27FC236}">
                <a16:creationId xmlns:a16="http://schemas.microsoft.com/office/drawing/2014/main" id="{A7052E71-AFCA-43F9-9996-661176346CFE}"/>
              </a:ext>
            </a:extLst>
          </p:cNvPr>
          <p:cNvSpPr/>
          <p:nvPr/>
        </p:nvSpPr>
        <p:spPr>
          <a:xfrm>
            <a:off x="30777" y="553684"/>
            <a:ext cx="9054474" cy="1125893"/>
          </a:xfrm>
          <a:prstGeom prst="roundRect">
            <a:avLst>
              <a:gd name="adj" fmla="val 54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大阪府では、</a:t>
            </a:r>
            <a:r>
              <a:rPr kumimoji="1" lang="en-US" altLang="ja-JP" sz="105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ACP</a:t>
            </a:r>
            <a:r>
              <a:rPr kumimoji="1" lang="ja-JP" altLang="en-US" sz="105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の重要性に鑑み、令和５年度に</a:t>
            </a:r>
            <a:r>
              <a:rPr kumimoji="1" lang="en-US" altLang="ja-JP" sz="105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『</a:t>
            </a:r>
            <a:r>
              <a:rPr kumimoji="1" lang="ja-JP" altLang="en-US" sz="105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いのち輝く人生のため「人生会議」を推進する条例</a:t>
            </a:r>
            <a:r>
              <a:rPr kumimoji="1" lang="en-US" altLang="ja-JP" sz="105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』</a:t>
            </a:r>
            <a:r>
              <a:rPr kumimoji="1" lang="ja-JP" altLang="en-US" sz="105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を施行し、より一層の人生会議の普及啓発及び実践に</a:t>
            </a:r>
            <a:endParaRPr kumimoji="1" lang="en-US" altLang="ja-JP" sz="105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取組んできた。具体的には、条例を</a:t>
            </a:r>
            <a:r>
              <a:rPr kumimoji="1" lang="ja-JP" altLang="en-US" sz="105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踏まえ、市町村</a:t>
            </a:r>
            <a:r>
              <a:rPr kumimoji="1" lang="ja-JP" altLang="en-US" sz="105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等が行う住民向けセミナー等の開催支援や、啓発資材を活用した事業者や福祉、教育関係機関への普及啓発に進めるとともに、医療・ケアの現場で患者や利用者からの相談を応需し、助言等を行う「実践人材」を育成し、人生会議（</a:t>
            </a:r>
            <a:r>
              <a:rPr kumimoji="1" lang="en-US" altLang="ja-JP" sz="105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ACP</a:t>
            </a:r>
            <a:r>
              <a:rPr kumimoji="1" lang="ja-JP" altLang="en-US" sz="105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）についてより一層の普及促進を図った。</a:t>
            </a:r>
            <a:endParaRPr kumimoji="1" lang="en-US" altLang="ja-JP" sz="105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05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en-US" altLang="ja-JP" sz="105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R6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年度は市町村等が行う住民向けセミナー等の開催支援の充実及び「実践人材」の育成に引き続き取組むとともに、事業者が実施する研修等への啓発資材の提供や講師派遣の実施、新たに人生会議の日に向けた</a:t>
            </a:r>
            <a:r>
              <a:rPr kumimoji="1" lang="en-US" altLang="ja-JP" sz="105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SNS</a:t>
            </a:r>
            <a:r>
              <a:rPr kumimoji="1" lang="ja-JP" altLang="en-US" sz="105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広告を活用した啓発により、府としての「人生会議」の普及啓発に関する取組をさらに推進する。</a:t>
            </a:r>
            <a:endParaRPr kumimoji="1" lang="en-US" altLang="ja-JP" sz="1050" b="1" u="sng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2FEC944-BEF3-4AF3-A3E5-D71DC4409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60" y="1708958"/>
            <a:ext cx="657499" cy="481618"/>
          </a:xfrm>
          <a:prstGeom prst="rect">
            <a:avLst/>
          </a:prstGeom>
        </p:spPr>
      </p:pic>
      <p:sp>
        <p:nvSpPr>
          <p:cNvPr id="18" name="角丸四角形 12">
            <a:extLst>
              <a:ext uri="{FF2B5EF4-FFF2-40B4-BE49-F238E27FC236}">
                <a16:creationId xmlns:a16="http://schemas.microsoft.com/office/drawing/2014/main" id="{FC59A2F0-AEC6-4B49-9DDA-631DD81E7DB6}"/>
              </a:ext>
            </a:extLst>
          </p:cNvPr>
          <p:cNvSpPr/>
          <p:nvPr/>
        </p:nvSpPr>
        <p:spPr>
          <a:xfrm>
            <a:off x="4920933" y="2126099"/>
            <a:ext cx="719190" cy="163208"/>
          </a:xfrm>
          <a:prstGeom prst="roundRect">
            <a:avLst>
              <a:gd name="adj" fmla="val 178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9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大阪府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DF5370D-0F3E-4333-8B0D-213F0D56F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00" y="1782784"/>
            <a:ext cx="857349" cy="857349"/>
          </a:xfrm>
          <a:prstGeom prst="rect">
            <a:avLst/>
          </a:prstGeom>
        </p:spPr>
      </p:pic>
      <p:sp>
        <p:nvSpPr>
          <p:cNvPr id="20" name="角丸四角形 13">
            <a:extLst>
              <a:ext uri="{FF2B5EF4-FFF2-40B4-BE49-F238E27FC236}">
                <a16:creationId xmlns:a16="http://schemas.microsoft.com/office/drawing/2014/main" id="{7015C249-DE52-4C4F-91DD-6FE6556C591B}"/>
              </a:ext>
            </a:extLst>
          </p:cNvPr>
          <p:cNvSpPr/>
          <p:nvPr/>
        </p:nvSpPr>
        <p:spPr>
          <a:xfrm>
            <a:off x="1550144" y="2660295"/>
            <a:ext cx="2361999" cy="394012"/>
          </a:xfrm>
          <a:prstGeom prst="roundRect">
            <a:avLst>
              <a:gd name="adj" fmla="val 178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大阪府訪問看護ステーション協会（</a:t>
            </a:r>
            <a:r>
              <a:rPr kumimoji="1"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R5~</a:t>
            </a:r>
            <a:r>
              <a:rPr kumimoji="1"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9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大阪府看護協会（</a:t>
            </a:r>
            <a:r>
              <a:rPr kumimoji="1" lang="en-US" altLang="ja-JP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R3~R4</a:t>
            </a:r>
            <a:r>
              <a:rPr kumimoji="1" lang="ja-JP" altLang="en-US" sz="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D0FEE5E-5F4A-4270-81ED-03BE74BCB5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03" y="1850848"/>
            <a:ext cx="617736" cy="654170"/>
          </a:xfrm>
          <a:prstGeom prst="rect">
            <a:avLst/>
          </a:prstGeom>
        </p:spPr>
      </p:pic>
      <p:sp>
        <p:nvSpPr>
          <p:cNvPr id="22" name="左矢印 6">
            <a:extLst>
              <a:ext uri="{FF2B5EF4-FFF2-40B4-BE49-F238E27FC236}">
                <a16:creationId xmlns:a16="http://schemas.microsoft.com/office/drawing/2014/main" id="{57837781-CA3E-4150-9708-AC45A8288113}"/>
              </a:ext>
            </a:extLst>
          </p:cNvPr>
          <p:cNvSpPr/>
          <p:nvPr/>
        </p:nvSpPr>
        <p:spPr>
          <a:xfrm>
            <a:off x="3904373" y="1893456"/>
            <a:ext cx="896509" cy="386337"/>
          </a:xfrm>
          <a:prstGeom prst="lef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補助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44592AD-4B7B-426B-A7D6-E313BC7BD9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13" y="3675634"/>
            <a:ext cx="930057" cy="681267"/>
          </a:xfrm>
          <a:prstGeom prst="rect">
            <a:avLst/>
          </a:prstGeom>
        </p:spPr>
      </p:pic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008F002B-2B4C-45D6-9DA2-3974CCDEE7F8}"/>
              </a:ext>
            </a:extLst>
          </p:cNvPr>
          <p:cNvSpPr/>
          <p:nvPr/>
        </p:nvSpPr>
        <p:spPr>
          <a:xfrm>
            <a:off x="1724157" y="4367119"/>
            <a:ext cx="1510928" cy="194960"/>
          </a:xfrm>
          <a:prstGeom prst="roundRect">
            <a:avLst>
              <a:gd name="adj" fmla="val 178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医療機関等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8994C4C-8E28-4FB1-B7A7-9D1253EA90AB}"/>
              </a:ext>
            </a:extLst>
          </p:cNvPr>
          <p:cNvSpPr txBox="1"/>
          <p:nvPr/>
        </p:nvSpPr>
        <p:spPr>
          <a:xfrm>
            <a:off x="7556173" y="3347363"/>
            <a:ext cx="120872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市町村セミナーの</a:t>
            </a:r>
            <a:endParaRPr kumimoji="1"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開催を支援</a:t>
            </a:r>
            <a:r>
              <a:rPr kumimoji="1" lang="ja-JP" altLang="en-US" sz="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（拡充）</a:t>
            </a:r>
            <a:endParaRPr kumimoji="1" lang="en-US" altLang="ja-JP" sz="9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R5</a:t>
            </a:r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年度～）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3FEA38C-DE6B-438C-92A9-78045C5DDFA3}"/>
              </a:ext>
            </a:extLst>
          </p:cNvPr>
          <p:cNvSpPr txBox="1"/>
          <p:nvPr/>
        </p:nvSpPr>
        <p:spPr>
          <a:xfrm>
            <a:off x="2032999" y="2348215"/>
            <a:ext cx="145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ＡＣＰ支援マニュアル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R2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作成）</a:t>
            </a:r>
          </a:p>
        </p:txBody>
      </p:sp>
      <p:sp>
        <p:nvSpPr>
          <p:cNvPr id="32" name="角丸四角形 44">
            <a:extLst>
              <a:ext uri="{FF2B5EF4-FFF2-40B4-BE49-F238E27FC236}">
                <a16:creationId xmlns:a16="http://schemas.microsoft.com/office/drawing/2014/main" id="{1B0D63EE-40E5-4088-B4B1-8E69CC6A9021}"/>
              </a:ext>
            </a:extLst>
          </p:cNvPr>
          <p:cNvSpPr/>
          <p:nvPr/>
        </p:nvSpPr>
        <p:spPr>
          <a:xfrm>
            <a:off x="4013107" y="4210830"/>
            <a:ext cx="1634551" cy="194959"/>
          </a:xfrm>
          <a:prstGeom prst="roundRect">
            <a:avLst>
              <a:gd name="adj" fmla="val 178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患者・家族（住民）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9F83D99-DAFD-46F3-BA63-870D9F66305A}"/>
              </a:ext>
            </a:extLst>
          </p:cNvPr>
          <p:cNvSpPr txBox="1"/>
          <p:nvPr/>
        </p:nvSpPr>
        <p:spPr>
          <a:xfrm>
            <a:off x="29694" y="3679416"/>
            <a:ext cx="161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府内全域において、意思決定支援（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ACP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実践）が実施される体制を整備</a:t>
            </a: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43FB61D8-FBD9-4C1B-B2BD-8017FDF81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71" y="2147719"/>
            <a:ext cx="1551193" cy="964606"/>
          </a:xfrm>
          <a:prstGeom prst="rect">
            <a:avLst/>
          </a:prstGeom>
        </p:spPr>
      </p:pic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549B4AF6-EECF-4B30-B089-5477A7F4A8C0}"/>
              </a:ext>
            </a:extLst>
          </p:cNvPr>
          <p:cNvCxnSpPr>
            <a:cxnSpLocks/>
          </p:cNvCxnSpPr>
          <p:nvPr/>
        </p:nvCxnSpPr>
        <p:spPr>
          <a:xfrm flipH="1">
            <a:off x="5541065" y="3223134"/>
            <a:ext cx="220965" cy="261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0F5309E-297B-443D-AFB7-56C53C53F715}"/>
              </a:ext>
            </a:extLst>
          </p:cNvPr>
          <p:cNvCxnSpPr>
            <a:cxnSpLocks/>
          </p:cNvCxnSpPr>
          <p:nvPr/>
        </p:nvCxnSpPr>
        <p:spPr>
          <a:xfrm>
            <a:off x="6808282" y="3446195"/>
            <a:ext cx="0" cy="289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角丸四角形 20">
            <a:extLst>
              <a:ext uri="{FF2B5EF4-FFF2-40B4-BE49-F238E27FC236}">
                <a16:creationId xmlns:a16="http://schemas.microsoft.com/office/drawing/2014/main" id="{29560787-C0D3-4D51-8884-DD88E739E116}"/>
              </a:ext>
            </a:extLst>
          </p:cNvPr>
          <p:cNvSpPr/>
          <p:nvPr/>
        </p:nvSpPr>
        <p:spPr>
          <a:xfrm>
            <a:off x="6659874" y="4265413"/>
            <a:ext cx="938294" cy="224198"/>
          </a:xfrm>
          <a:prstGeom prst="roundRect">
            <a:avLst>
              <a:gd name="adj" fmla="val 178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市町村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A0A2EDC7-4E6D-4722-98FA-795EE1B673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68" y="1952946"/>
            <a:ext cx="782574" cy="75322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FF86F013-E8F3-48B8-98F0-9AB90CB61B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62" y="2057581"/>
            <a:ext cx="565985" cy="565985"/>
          </a:xfrm>
          <a:prstGeom prst="rect">
            <a:avLst/>
          </a:prstGeom>
        </p:spPr>
      </p:pic>
      <p:sp>
        <p:nvSpPr>
          <p:cNvPr id="45" name="角丸四角形 54">
            <a:extLst>
              <a:ext uri="{FF2B5EF4-FFF2-40B4-BE49-F238E27FC236}">
                <a16:creationId xmlns:a16="http://schemas.microsoft.com/office/drawing/2014/main" id="{8451F23D-7E72-4BF1-A907-3AA5A626F9CF}"/>
              </a:ext>
            </a:extLst>
          </p:cNvPr>
          <p:cNvSpPr/>
          <p:nvPr/>
        </p:nvSpPr>
        <p:spPr>
          <a:xfrm>
            <a:off x="6491146" y="2631995"/>
            <a:ext cx="679963" cy="177761"/>
          </a:xfrm>
          <a:prstGeom prst="roundRect">
            <a:avLst>
              <a:gd name="adj" fmla="val 178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事業所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3525D5E-2B03-4708-8172-D2CA0647ABB4}"/>
              </a:ext>
            </a:extLst>
          </p:cNvPr>
          <p:cNvSpPr txBox="1"/>
          <p:nvPr/>
        </p:nvSpPr>
        <p:spPr>
          <a:xfrm>
            <a:off x="6886394" y="1679643"/>
            <a:ext cx="1364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講師派遣調整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R5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年度～）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B8D6965D-E40E-41A5-9CC9-9F27DB794E5D}"/>
              </a:ext>
            </a:extLst>
          </p:cNvPr>
          <p:cNvSpPr txBox="1"/>
          <p:nvPr/>
        </p:nvSpPr>
        <p:spPr>
          <a:xfrm>
            <a:off x="4994253" y="2399897"/>
            <a:ext cx="1364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活用広報</a:t>
            </a:r>
            <a:r>
              <a:rPr kumimoji="1" lang="ja-JP" altLang="en-US" sz="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（新規）</a:t>
            </a:r>
            <a:endParaRPr kumimoji="1" lang="en-US" altLang="ja-JP" sz="9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R6</a:t>
            </a:r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年度～）</a:t>
            </a:r>
            <a:endParaRPr kumimoji="1" lang="en-US" altLang="ja-JP" sz="9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左中かっこ 47">
            <a:extLst>
              <a:ext uri="{FF2B5EF4-FFF2-40B4-BE49-F238E27FC236}">
                <a16:creationId xmlns:a16="http://schemas.microsoft.com/office/drawing/2014/main" id="{7955F945-F63B-48BE-8D2A-9929D1D0968D}"/>
              </a:ext>
            </a:extLst>
          </p:cNvPr>
          <p:cNvSpPr/>
          <p:nvPr/>
        </p:nvSpPr>
        <p:spPr>
          <a:xfrm>
            <a:off x="6351764" y="2970556"/>
            <a:ext cx="158516" cy="403036"/>
          </a:xfrm>
          <a:prstGeom prst="leftBrace">
            <a:avLst>
              <a:gd name="adj1" fmla="val 11570"/>
              <a:gd name="adj2" fmla="val 533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732F7D7D-89F4-4B20-BEB3-F6EABC5D21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98" y="2975830"/>
            <a:ext cx="455361" cy="412102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4500AC5E-70D3-4DB0-804D-17351776B4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861" y="3290110"/>
            <a:ext cx="490938" cy="488466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918CE6CC-B65D-43BF-8633-9DD9706098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075" y="3419299"/>
            <a:ext cx="276683" cy="18116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337D8EAF-9A0F-4BFE-9833-B52AC77C296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35" y="3063057"/>
            <a:ext cx="299475" cy="196086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EF679E2-A124-4212-9B19-0F1147E1517B}"/>
              </a:ext>
            </a:extLst>
          </p:cNvPr>
          <p:cNvGrpSpPr/>
          <p:nvPr/>
        </p:nvGrpSpPr>
        <p:grpSpPr>
          <a:xfrm>
            <a:off x="7755920" y="2644798"/>
            <a:ext cx="813783" cy="794456"/>
            <a:chOff x="6658774" y="1730121"/>
            <a:chExt cx="813783" cy="79445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8809C0E3-B846-4023-8B33-BB896912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58774" y="1730121"/>
              <a:ext cx="813783" cy="794456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185E554-95F9-4E55-AC7D-86C2070EE0C2}"/>
                </a:ext>
              </a:extLst>
            </p:cNvPr>
            <p:cNvSpPr txBox="1"/>
            <p:nvPr/>
          </p:nvSpPr>
          <p:spPr>
            <a:xfrm>
              <a:off x="6707758" y="1921174"/>
              <a:ext cx="641522" cy="161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人生会議（</a:t>
              </a:r>
              <a:r>
                <a:rPr kumimoji="1" lang="en-US" altLang="ja-JP" sz="4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ACP</a:t>
              </a:r>
              <a:r>
                <a:rPr kumimoji="1" lang="ja-JP" altLang="en-US" sz="45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）</a:t>
              </a:r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2E66BEB-2B00-4BF2-B4D1-3A87A678ED5A}"/>
              </a:ext>
            </a:extLst>
          </p:cNvPr>
          <p:cNvSpPr txBox="1"/>
          <p:nvPr/>
        </p:nvSpPr>
        <p:spPr>
          <a:xfrm>
            <a:off x="5879677" y="3490903"/>
            <a:ext cx="11205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専門人材紹介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F13B414-1469-4EC1-BCC8-29BCB413F604}"/>
              </a:ext>
            </a:extLst>
          </p:cNvPr>
          <p:cNvSpPr txBox="1"/>
          <p:nvPr/>
        </p:nvSpPr>
        <p:spPr>
          <a:xfrm>
            <a:off x="5625972" y="2987176"/>
            <a:ext cx="8650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啓発資材提供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ED7ABC8D-D359-47A4-AAB5-AE99924EB9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66" y="3278977"/>
            <a:ext cx="1000652" cy="1000652"/>
          </a:xfrm>
          <a:prstGeom prst="rect">
            <a:avLst/>
          </a:prstGeom>
        </p:spPr>
      </p:pic>
      <p:sp>
        <p:nvSpPr>
          <p:cNvPr id="63" name="左矢印 47">
            <a:extLst>
              <a:ext uri="{FF2B5EF4-FFF2-40B4-BE49-F238E27FC236}">
                <a16:creationId xmlns:a16="http://schemas.microsoft.com/office/drawing/2014/main" id="{42EB487A-F7EE-4CE6-B7BC-A37F14467693}"/>
              </a:ext>
            </a:extLst>
          </p:cNvPr>
          <p:cNvSpPr/>
          <p:nvPr/>
        </p:nvSpPr>
        <p:spPr>
          <a:xfrm>
            <a:off x="5815818" y="3919173"/>
            <a:ext cx="869332" cy="404373"/>
          </a:xfrm>
          <a:prstGeom prst="leftArrow">
            <a:avLst>
              <a:gd name="adj1" fmla="val 57538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普及啓発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26293F6-6496-4ADD-86EC-AC5C5DA4B78F}"/>
              </a:ext>
            </a:extLst>
          </p:cNvPr>
          <p:cNvSpPr txBox="1"/>
          <p:nvPr/>
        </p:nvSpPr>
        <p:spPr>
          <a:xfrm>
            <a:off x="6465088" y="2933305"/>
            <a:ext cx="797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パンフレット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ＰＲ動画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啓発冊子等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AE08DF38-5484-4E02-B648-E97D31CD03AA}"/>
              </a:ext>
            </a:extLst>
          </p:cNvPr>
          <p:cNvCxnSpPr>
            <a:cxnSpLocks/>
          </p:cNvCxnSpPr>
          <p:nvPr/>
        </p:nvCxnSpPr>
        <p:spPr>
          <a:xfrm flipH="1">
            <a:off x="4792438" y="2769229"/>
            <a:ext cx="378826" cy="488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図 67">
            <a:extLst>
              <a:ext uri="{FF2B5EF4-FFF2-40B4-BE49-F238E27FC236}">
                <a16:creationId xmlns:a16="http://schemas.microsoft.com/office/drawing/2014/main" id="{E2394256-9C59-410F-9109-2D0EC4FA3C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70230" y="3158561"/>
            <a:ext cx="1422738" cy="1160178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34FD9BED-02C6-4635-9AC5-EC76EA86B4F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22" y="3079238"/>
            <a:ext cx="917394" cy="1181493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A2AA4EF1-85AF-4E51-9DAD-9BA22F35772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33" y="3858478"/>
            <a:ext cx="749464" cy="601445"/>
          </a:xfrm>
          <a:prstGeom prst="rect">
            <a:avLst/>
          </a:prstGeom>
        </p:spPr>
      </p:pic>
      <p:pic>
        <p:nvPicPr>
          <p:cNvPr id="72" name="図 71">
            <a:extLst>
              <a:ext uri="{FF2B5EF4-FFF2-40B4-BE49-F238E27FC236}">
                <a16:creationId xmlns:a16="http://schemas.microsoft.com/office/drawing/2014/main" id="{202CB720-668D-4E7F-B2B0-D4DF68C9FF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04" y="3786493"/>
            <a:ext cx="579075" cy="557360"/>
          </a:xfrm>
          <a:prstGeom prst="rect">
            <a:avLst/>
          </a:prstGeom>
        </p:spPr>
      </p:pic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9B4EAD93-0427-4E62-98C6-C6AD72AB08CF}"/>
              </a:ext>
            </a:extLst>
          </p:cNvPr>
          <p:cNvGrpSpPr/>
          <p:nvPr/>
        </p:nvGrpSpPr>
        <p:grpSpPr>
          <a:xfrm>
            <a:off x="4564002" y="2355674"/>
            <a:ext cx="611344" cy="877399"/>
            <a:chOff x="4539789" y="2868702"/>
            <a:chExt cx="611344" cy="87739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7D84C66F-A806-462A-A87B-0EC3389A0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789" y="2868702"/>
              <a:ext cx="611344" cy="749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1199D473-C0B9-4EA1-B6EF-9D34553B0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653007" y="2925825"/>
              <a:ext cx="382144" cy="820276"/>
            </a:xfrm>
            <a:prstGeom prst="rect">
              <a:avLst/>
            </a:prstGeom>
          </p:spPr>
        </p:pic>
      </p:grp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B3AD7CCE-1547-44E8-BF5A-C487A606E515}"/>
              </a:ext>
            </a:extLst>
          </p:cNvPr>
          <p:cNvSpPr/>
          <p:nvPr/>
        </p:nvSpPr>
        <p:spPr>
          <a:xfrm>
            <a:off x="81691" y="4687773"/>
            <a:ext cx="8922816" cy="2102235"/>
          </a:xfrm>
          <a:prstGeom prst="roundRect">
            <a:avLst>
              <a:gd name="adj" fmla="val 10362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角丸四角形 24">
            <a:extLst>
              <a:ext uri="{FF2B5EF4-FFF2-40B4-BE49-F238E27FC236}">
                <a16:creationId xmlns:a16="http://schemas.microsoft.com/office/drawing/2014/main" id="{4724022F-86A7-4793-899A-7FEB90AFD900}"/>
              </a:ext>
            </a:extLst>
          </p:cNvPr>
          <p:cNvSpPr/>
          <p:nvPr/>
        </p:nvSpPr>
        <p:spPr>
          <a:xfrm>
            <a:off x="105059" y="4532145"/>
            <a:ext cx="1317185" cy="205225"/>
          </a:xfrm>
          <a:prstGeom prst="roundRect">
            <a:avLst>
              <a:gd name="adj" fmla="val 17852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事業概要</a:t>
            </a: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F4793F54-E4FB-4C8B-84DD-5FCEBD8BEF6E}"/>
              </a:ext>
            </a:extLst>
          </p:cNvPr>
          <p:cNvSpPr/>
          <p:nvPr/>
        </p:nvSpPr>
        <p:spPr>
          <a:xfrm>
            <a:off x="8077775" y="67406"/>
            <a:ext cx="1017038" cy="354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資料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3-4</a:t>
            </a:r>
            <a:endParaRPr lang="ja-JP" altLang="en-US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2195170-23C9-46FE-A58A-6B7E77C3FD17}"/>
              </a:ext>
            </a:extLst>
          </p:cNvPr>
          <p:cNvGrpSpPr/>
          <p:nvPr/>
        </p:nvGrpSpPr>
        <p:grpSpPr>
          <a:xfrm>
            <a:off x="917487" y="3093457"/>
            <a:ext cx="684350" cy="261610"/>
            <a:chOff x="930128" y="3135251"/>
            <a:chExt cx="684350" cy="261610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1EF37931-624C-4840-9442-07F4E637C294}"/>
                </a:ext>
              </a:extLst>
            </p:cNvPr>
            <p:cNvSpPr/>
            <p:nvPr/>
          </p:nvSpPr>
          <p:spPr>
            <a:xfrm>
              <a:off x="1066799" y="3173155"/>
              <a:ext cx="324545" cy="1845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0189E80C-1F27-4252-9A2F-22970449332E}"/>
                </a:ext>
              </a:extLst>
            </p:cNvPr>
            <p:cNvSpPr txBox="1"/>
            <p:nvPr/>
          </p:nvSpPr>
          <p:spPr>
            <a:xfrm>
              <a:off x="930128" y="3135251"/>
              <a:ext cx="6843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（１）</a:t>
              </a:r>
            </a:p>
          </p:txBody>
        </p: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9AB3A1FE-8AE2-4B2B-930E-5649EEF77B6E}"/>
              </a:ext>
            </a:extLst>
          </p:cNvPr>
          <p:cNvGrpSpPr/>
          <p:nvPr/>
        </p:nvGrpSpPr>
        <p:grpSpPr>
          <a:xfrm>
            <a:off x="8433455" y="3314365"/>
            <a:ext cx="684350" cy="261610"/>
            <a:chOff x="930128" y="3135251"/>
            <a:chExt cx="684350" cy="261610"/>
          </a:xfrm>
        </p:grpSpPr>
        <p:sp>
          <p:nvSpPr>
            <p:cNvPr id="73" name="四角形: 角を丸くする 72">
              <a:extLst>
                <a:ext uri="{FF2B5EF4-FFF2-40B4-BE49-F238E27FC236}">
                  <a16:creationId xmlns:a16="http://schemas.microsoft.com/office/drawing/2014/main" id="{7220A434-A505-4CD7-9297-5607AE261D23}"/>
                </a:ext>
              </a:extLst>
            </p:cNvPr>
            <p:cNvSpPr/>
            <p:nvPr/>
          </p:nvSpPr>
          <p:spPr>
            <a:xfrm>
              <a:off x="1066799" y="3173155"/>
              <a:ext cx="324545" cy="1845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4B907A72-429F-4DB7-A6E6-D6C40D92EAA4}"/>
                </a:ext>
              </a:extLst>
            </p:cNvPr>
            <p:cNvSpPr txBox="1"/>
            <p:nvPr/>
          </p:nvSpPr>
          <p:spPr>
            <a:xfrm>
              <a:off x="930128" y="3135251"/>
              <a:ext cx="6843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（２）</a:t>
              </a:r>
            </a:p>
          </p:txBody>
        </p: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634719A1-B215-4037-8A2A-C254AC47F6E4}"/>
              </a:ext>
            </a:extLst>
          </p:cNvPr>
          <p:cNvGrpSpPr/>
          <p:nvPr/>
        </p:nvGrpSpPr>
        <p:grpSpPr>
          <a:xfrm>
            <a:off x="5857130" y="3216833"/>
            <a:ext cx="684350" cy="261610"/>
            <a:chOff x="930128" y="3135251"/>
            <a:chExt cx="684350" cy="261610"/>
          </a:xfrm>
        </p:grpSpPr>
        <p:sp>
          <p:nvSpPr>
            <p:cNvPr id="80" name="四角形: 角を丸くする 79">
              <a:extLst>
                <a:ext uri="{FF2B5EF4-FFF2-40B4-BE49-F238E27FC236}">
                  <a16:creationId xmlns:a16="http://schemas.microsoft.com/office/drawing/2014/main" id="{B8AD93FE-8A7D-4A01-91D2-52A2850A91F3}"/>
                </a:ext>
              </a:extLst>
            </p:cNvPr>
            <p:cNvSpPr/>
            <p:nvPr/>
          </p:nvSpPr>
          <p:spPr>
            <a:xfrm>
              <a:off x="1066799" y="3173155"/>
              <a:ext cx="324545" cy="1845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80AE4240-9C0B-4FE2-BC8B-3A17425A83C9}"/>
                </a:ext>
              </a:extLst>
            </p:cNvPr>
            <p:cNvSpPr txBox="1"/>
            <p:nvPr/>
          </p:nvSpPr>
          <p:spPr>
            <a:xfrm>
              <a:off x="930128" y="3135251"/>
              <a:ext cx="6843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（３）</a:t>
              </a:r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4FC0E153-A18C-40F6-A2D6-B8B4D911E520}"/>
              </a:ext>
            </a:extLst>
          </p:cNvPr>
          <p:cNvGrpSpPr/>
          <p:nvPr/>
        </p:nvGrpSpPr>
        <p:grpSpPr>
          <a:xfrm>
            <a:off x="7633918" y="1765958"/>
            <a:ext cx="684350" cy="261610"/>
            <a:chOff x="930128" y="3135251"/>
            <a:chExt cx="684350" cy="261610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9F8E671C-B938-4615-B0DB-DBE1336B4893}"/>
                </a:ext>
              </a:extLst>
            </p:cNvPr>
            <p:cNvSpPr/>
            <p:nvPr/>
          </p:nvSpPr>
          <p:spPr>
            <a:xfrm>
              <a:off x="1066799" y="3173155"/>
              <a:ext cx="324545" cy="1845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CEE52D15-176F-462E-BADA-3D3E59889A90}"/>
                </a:ext>
              </a:extLst>
            </p:cNvPr>
            <p:cNvSpPr txBox="1"/>
            <p:nvPr/>
          </p:nvSpPr>
          <p:spPr>
            <a:xfrm>
              <a:off x="930128" y="3135251"/>
              <a:ext cx="6843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（４）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3210AA83-FB6D-44A3-B2F3-4A34DB7EBEDF}"/>
              </a:ext>
            </a:extLst>
          </p:cNvPr>
          <p:cNvGrpSpPr/>
          <p:nvPr/>
        </p:nvGrpSpPr>
        <p:grpSpPr>
          <a:xfrm>
            <a:off x="5709589" y="2590995"/>
            <a:ext cx="684350" cy="261610"/>
            <a:chOff x="930128" y="3135251"/>
            <a:chExt cx="684350" cy="261610"/>
          </a:xfrm>
        </p:grpSpPr>
        <p:sp>
          <p:nvSpPr>
            <p:cNvPr id="86" name="四角形: 角を丸くする 85">
              <a:extLst>
                <a:ext uri="{FF2B5EF4-FFF2-40B4-BE49-F238E27FC236}">
                  <a16:creationId xmlns:a16="http://schemas.microsoft.com/office/drawing/2014/main" id="{8B89CD43-CF44-4ADF-83FB-267FA5A3FB04}"/>
                </a:ext>
              </a:extLst>
            </p:cNvPr>
            <p:cNvSpPr/>
            <p:nvPr/>
          </p:nvSpPr>
          <p:spPr>
            <a:xfrm>
              <a:off x="1066799" y="3173155"/>
              <a:ext cx="324545" cy="18451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6BD54884-3BE6-43CD-BD7C-64FF984E5B0E}"/>
                </a:ext>
              </a:extLst>
            </p:cNvPr>
            <p:cNvSpPr txBox="1"/>
            <p:nvPr/>
          </p:nvSpPr>
          <p:spPr>
            <a:xfrm>
              <a:off x="930128" y="3135251"/>
              <a:ext cx="6843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（５）</a:t>
              </a:r>
            </a:p>
          </p:txBody>
        </p:sp>
      </p:grpSp>
      <p:sp>
        <p:nvSpPr>
          <p:cNvPr id="31" name="矢印: 右 30">
            <a:extLst>
              <a:ext uri="{FF2B5EF4-FFF2-40B4-BE49-F238E27FC236}">
                <a16:creationId xmlns:a16="http://schemas.microsoft.com/office/drawing/2014/main" id="{86B43418-FC4A-426D-9C35-33278450F0A7}"/>
              </a:ext>
            </a:extLst>
          </p:cNvPr>
          <p:cNvSpPr/>
          <p:nvPr/>
        </p:nvSpPr>
        <p:spPr>
          <a:xfrm>
            <a:off x="5725542" y="1863118"/>
            <a:ext cx="555870" cy="3007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右矢印 45">
            <a:extLst>
              <a:ext uri="{FF2B5EF4-FFF2-40B4-BE49-F238E27FC236}">
                <a16:creationId xmlns:a16="http://schemas.microsoft.com/office/drawing/2014/main" id="{2AAAD40E-0DF5-4E3C-AD2F-D17D193DBF0C}"/>
              </a:ext>
            </a:extLst>
          </p:cNvPr>
          <p:cNvSpPr/>
          <p:nvPr/>
        </p:nvSpPr>
        <p:spPr>
          <a:xfrm>
            <a:off x="3112274" y="4025211"/>
            <a:ext cx="749464" cy="408590"/>
          </a:xfrm>
          <a:prstGeom prst="rightArrow">
            <a:avLst>
              <a:gd name="adj1" fmla="val 61189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意思決定</a:t>
            </a:r>
            <a:endParaRPr kumimoji="1" lang="en-US" altLang="ja-JP" sz="8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800" b="1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</a:p>
        </p:txBody>
      </p:sp>
    </p:spTree>
    <p:extLst>
      <p:ext uri="{BB962C8B-B14F-4D97-AF65-F5344CB8AC3E}">
        <p14:creationId xmlns:p14="http://schemas.microsoft.com/office/powerpoint/2010/main" val="3124276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679</Words>
  <Application>Microsoft Office PowerPoint</Application>
  <PresentationFormat>画面に合わせる (4:3)</PresentationFormat>
  <Paragraphs>59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HG丸ｺﾞｼｯｸM-PRO</vt:lpstr>
      <vt:lpstr>Meiryo UI</vt:lpstr>
      <vt:lpstr>ＭＳ ゴシック</vt:lpstr>
      <vt:lpstr>UD デジタル 教科書体 NK-B</vt:lpstr>
      <vt:lpstr>UD デジタル 教科書体 NK-R</vt:lpstr>
      <vt:lpstr>UD デジタル 教科書体 NP-R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2023-04-24T08:31:52Z</dcterms:created>
  <dcterms:modified xsi:type="dcterms:W3CDTF">2024-02-26T07:03:47Z</dcterms:modified>
</cp:coreProperties>
</file>