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1"/>
  </p:sldMasterIdLst>
  <p:notesMasterIdLst>
    <p:notesMasterId r:id="rId3"/>
  </p:notesMasterIdLst>
  <p:sldIdLst>
    <p:sldId id="2051" r:id="rId2"/>
  </p:sldIdLst>
  <p:sldSz cx="9144000" cy="6858000" type="screen4x3"/>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6600"/>
    <a:srgbClr val="FFB28B"/>
    <a:srgbClr val="FF6699"/>
    <a:srgbClr val="FFCCCC"/>
    <a:srgbClr val="99FF99"/>
    <a:srgbClr val="FF9999"/>
    <a:srgbClr val="FFCC99"/>
    <a:srgbClr val="33CC33"/>
    <a:srgbClr val="E7EDEF"/>
    <a:srgbClr val="99FF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C4B1156A-380E-4F78-BDF5-A606A8083BF9}" styleName="中間スタイル 4 - アクセント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E9639D4-E3E2-4D34-9284-5A2195B3D0D7}" styleName="スタイル (淡色)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D7AC3CCA-C797-4891-BE02-D94E43425B78}" styleName="スタイル (中間)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5202B0CA-FC54-4496-8BCA-5EF66A818D29}" styleName="スタイル (濃色)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616DA210-FB5B-4158-B5E0-FEB733F419BA}" styleName="スタイル (淡色)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E8034E78-7F5D-4C2E-B375-FC64B27BC917}" styleName="スタイル (濃色)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2132" autoAdjust="0"/>
    <p:restoredTop sz="94410" autoAdjust="0"/>
  </p:normalViewPr>
  <p:slideViewPr>
    <p:cSldViewPr snapToGrid="0">
      <p:cViewPr varScale="1">
        <p:scale>
          <a:sx n="65" d="100"/>
          <a:sy n="65" d="100"/>
        </p:scale>
        <p:origin x="832" y="40"/>
      </p:cViewPr>
      <p:guideLst/>
    </p:cSldViewPr>
  </p:slideViewPr>
  <p:outlineViewPr>
    <p:cViewPr>
      <p:scale>
        <a:sx n="33" d="100"/>
        <a:sy n="33" d="100"/>
      </p:scale>
      <p:origin x="0" y="-666"/>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52" d="100"/>
          <a:sy n="52" d="100"/>
        </p:scale>
        <p:origin x="2952"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4" y="3"/>
            <a:ext cx="2949575" cy="498475"/>
          </a:xfrm>
          <a:prstGeom prst="rect">
            <a:avLst/>
          </a:prstGeom>
        </p:spPr>
        <p:txBody>
          <a:bodyPr vert="horz" lIns="91410" tIns="45707" rIns="91410" bIns="45707" rtlCol="0"/>
          <a:lstStyle>
            <a:lvl1pPr algn="l">
              <a:defRPr sz="1200"/>
            </a:lvl1pPr>
          </a:lstStyle>
          <a:p>
            <a:endParaRPr kumimoji="1" lang="ja-JP" altLang="en-US" dirty="0"/>
          </a:p>
        </p:txBody>
      </p:sp>
      <p:sp>
        <p:nvSpPr>
          <p:cNvPr id="3" name="日付プレースホルダー 2"/>
          <p:cNvSpPr>
            <a:spLocks noGrp="1"/>
          </p:cNvSpPr>
          <p:nvPr>
            <p:ph type="dt" idx="1"/>
          </p:nvPr>
        </p:nvSpPr>
        <p:spPr>
          <a:xfrm>
            <a:off x="3856041" y="3"/>
            <a:ext cx="2949575" cy="498475"/>
          </a:xfrm>
          <a:prstGeom prst="rect">
            <a:avLst/>
          </a:prstGeom>
        </p:spPr>
        <p:txBody>
          <a:bodyPr vert="horz" lIns="91410" tIns="45707" rIns="91410" bIns="45707" rtlCol="0"/>
          <a:lstStyle>
            <a:lvl1pPr algn="r">
              <a:defRPr sz="1200"/>
            </a:lvl1pPr>
          </a:lstStyle>
          <a:p>
            <a:fld id="{D64E24C0-EAE7-42C3-A2C6-11E03F4A7047}" type="datetimeFigureOut">
              <a:rPr kumimoji="1" lang="ja-JP" altLang="en-US" smtClean="0"/>
              <a:t>2024/2/14</a:t>
            </a:fld>
            <a:endParaRPr kumimoji="1" lang="ja-JP" altLang="en-US" dirty="0"/>
          </a:p>
        </p:txBody>
      </p:sp>
      <p:sp>
        <p:nvSpPr>
          <p:cNvPr id="4" name="スライド イメージ プレースホルダー 3"/>
          <p:cNvSpPr>
            <a:spLocks noGrp="1" noRot="1" noChangeAspect="1"/>
          </p:cNvSpPr>
          <p:nvPr>
            <p:ph type="sldImg" idx="2"/>
          </p:nvPr>
        </p:nvSpPr>
        <p:spPr>
          <a:xfrm>
            <a:off x="1166813" y="1243013"/>
            <a:ext cx="4473575" cy="3354387"/>
          </a:xfrm>
          <a:prstGeom prst="rect">
            <a:avLst/>
          </a:prstGeom>
          <a:noFill/>
          <a:ln w="12700">
            <a:solidFill>
              <a:prstClr val="black"/>
            </a:solidFill>
          </a:ln>
        </p:spPr>
        <p:txBody>
          <a:bodyPr vert="horz" lIns="91410" tIns="45707" rIns="91410" bIns="45707" rtlCol="0" anchor="ctr"/>
          <a:lstStyle/>
          <a:p>
            <a:endParaRPr lang="ja-JP" altLang="en-US" dirty="0"/>
          </a:p>
        </p:txBody>
      </p:sp>
      <p:sp>
        <p:nvSpPr>
          <p:cNvPr id="5" name="ノート プレースホルダー 4"/>
          <p:cNvSpPr>
            <a:spLocks noGrp="1"/>
          </p:cNvSpPr>
          <p:nvPr>
            <p:ph type="body" sz="quarter" idx="3"/>
          </p:nvPr>
        </p:nvSpPr>
        <p:spPr>
          <a:xfrm>
            <a:off x="681039" y="4783142"/>
            <a:ext cx="5445125" cy="3913187"/>
          </a:xfrm>
          <a:prstGeom prst="rect">
            <a:avLst/>
          </a:prstGeom>
        </p:spPr>
        <p:txBody>
          <a:bodyPr vert="horz" lIns="91410" tIns="45707" rIns="91410" bIns="45707"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4" y="9440864"/>
            <a:ext cx="2949575" cy="498475"/>
          </a:xfrm>
          <a:prstGeom prst="rect">
            <a:avLst/>
          </a:prstGeom>
        </p:spPr>
        <p:txBody>
          <a:bodyPr vert="horz" lIns="91410" tIns="45707" rIns="91410" bIns="45707" rtlCol="0" anchor="b"/>
          <a:lstStyle>
            <a:lvl1pPr algn="l">
              <a:defRPr sz="1200"/>
            </a:lvl1pPr>
          </a:lstStyle>
          <a:p>
            <a:endParaRPr kumimoji="1" lang="ja-JP" altLang="en-US" dirty="0"/>
          </a:p>
        </p:txBody>
      </p:sp>
      <p:sp>
        <p:nvSpPr>
          <p:cNvPr id="7" name="スライド番号プレースホルダー 6"/>
          <p:cNvSpPr>
            <a:spLocks noGrp="1"/>
          </p:cNvSpPr>
          <p:nvPr>
            <p:ph type="sldNum" sz="quarter" idx="5"/>
          </p:nvPr>
        </p:nvSpPr>
        <p:spPr>
          <a:xfrm>
            <a:off x="3856041" y="9440864"/>
            <a:ext cx="2949575" cy="498475"/>
          </a:xfrm>
          <a:prstGeom prst="rect">
            <a:avLst/>
          </a:prstGeom>
        </p:spPr>
        <p:txBody>
          <a:bodyPr vert="horz" lIns="91410" tIns="45707" rIns="91410" bIns="45707" rtlCol="0" anchor="b"/>
          <a:lstStyle>
            <a:lvl1pPr algn="r">
              <a:defRPr sz="1200"/>
            </a:lvl1pPr>
          </a:lstStyle>
          <a:p>
            <a:fld id="{2F0EEB81-DB16-4A68-B055-8A38956DB515}" type="slidenum">
              <a:rPr kumimoji="1" lang="ja-JP" altLang="en-US" smtClean="0"/>
              <a:t>‹#›</a:t>
            </a:fld>
            <a:endParaRPr kumimoji="1" lang="ja-JP" altLang="en-US" dirty="0"/>
          </a:p>
        </p:txBody>
      </p:sp>
    </p:spTree>
    <p:extLst>
      <p:ext uri="{BB962C8B-B14F-4D97-AF65-F5344CB8AC3E}">
        <p14:creationId xmlns:p14="http://schemas.microsoft.com/office/powerpoint/2010/main" val="2673240607"/>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166813" y="1243013"/>
            <a:ext cx="4473575" cy="3354387"/>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2F0EEB81-DB16-4A68-B055-8A38956DB515}" type="slidenum">
              <a:rPr kumimoji="1" lang="ja-JP" altLang="en-US" smtClean="0"/>
              <a:t>1</a:t>
            </a:fld>
            <a:endParaRPr kumimoji="1" lang="ja-JP" altLang="en-US" dirty="0"/>
          </a:p>
        </p:txBody>
      </p:sp>
    </p:spTree>
    <p:extLst>
      <p:ext uri="{BB962C8B-B14F-4D97-AF65-F5344CB8AC3E}">
        <p14:creationId xmlns:p14="http://schemas.microsoft.com/office/powerpoint/2010/main" val="52015518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420FD733-6670-4F41-99AE-2AF873A9EF9B}" type="datetime1">
              <a:rPr kumimoji="1" lang="ja-JP" altLang="en-US" smtClean="0"/>
              <a:t>2024/2/14</a:t>
            </a:fld>
            <a:endParaRPr kumimoji="1" lang="ja-JP" altLang="en-US" dirty="0"/>
          </a:p>
        </p:txBody>
      </p:sp>
      <p:sp>
        <p:nvSpPr>
          <p:cNvPr id="5" name="Footer Placeholder 4"/>
          <p:cNvSpPr>
            <a:spLocks noGrp="1"/>
          </p:cNvSpPr>
          <p:nvPr>
            <p:ph type="ftr" sz="quarter" idx="11"/>
          </p:nvPr>
        </p:nvSpPr>
        <p:spPr/>
        <p:txBody>
          <a:bodyPr/>
          <a:lstStyle/>
          <a:p>
            <a:endParaRPr kumimoji="1" lang="ja-JP" altLang="en-US" dirty="0"/>
          </a:p>
        </p:txBody>
      </p:sp>
      <p:sp>
        <p:nvSpPr>
          <p:cNvPr id="6" name="Slide Number Placeholder 5"/>
          <p:cNvSpPr>
            <a:spLocks noGrp="1"/>
          </p:cNvSpPr>
          <p:nvPr>
            <p:ph type="sldNum" sz="quarter" idx="12"/>
          </p:nvPr>
        </p:nvSpPr>
        <p:spPr/>
        <p:txBody>
          <a:bodyPr/>
          <a:lstStyle/>
          <a:p>
            <a:fld id="{F216AE56-EAD3-4706-B860-3EC2C2952B40}" type="slidenum">
              <a:rPr kumimoji="1" lang="ja-JP" altLang="en-US" smtClean="0"/>
              <a:t>‹#›</a:t>
            </a:fld>
            <a:endParaRPr kumimoji="1" lang="ja-JP" altLang="en-US" dirty="0"/>
          </a:p>
        </p:txBody>
      </p:sp>
    </p:spTree>
    <p:extLst>
      <p:ext uri="{BB962C8B-B14F-4D97-AF65-F5344CB8AC3E}">
        <p14:creationId xmlns:p14="http://schemas.microsoft.com/office/powerpoint/2010/main" val="8210776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41AA4A6-A657-4140-A938-8415CF1935D9}" type="datetime1">
              <a:rPr kumimoji="1" lang="ja-JP" altLang="en-US" smtClean="0"/>
              <a:t>2024/2/14</a:t>
            </a:fld>
            <a:endParaRPr kumimoji="1" lang="ja-JP" altLang="en-US" dirty="0"/>
          </a:p>
        </p:txBody>
      </p:sp>
      <p:sp>
        <p:nvSpPr>
          <p:cNvPr id="5" name="Footer Placeholder 4"/>
          <p:cNvSpPr>
            <a:spLocks noGrp="1"/>
          </p:cNvSpPr>
          <p:nvPr>
            <p:ph type="ftr" sz="quarter" idx="11"/>
          </p:nvPr>
        </p:nvSpPr>
        <p:spPr/>
        <p:txBody>
          <a:bodyPr/>
          <a:lstStyle/>
          <a:p>
            <a:endParaRPr kumimoji="1" lang="ja-JP" altLang="en-US" dirty="0"/>
          </a:p>
        </p:txBody>
      </p:sp>
      <p:sp>
        <p:nvSpPr>
          <p:cNvPr id="6" name="Slide Number Placeholder 5"/>
          <p:cNvSpPr>
            <a:spLocks noGrp="1"/>
          </p:cNvSpPr>
          <p:nvPr>
            <p:ph type="sldNum" sz="quarter" idx="12"/>
          </p:nvPr>
        </p:nvSpPr>
        <p:spPr/>
        <p:txBody>
          <a:bodyPr/>
          <a:lstStyle/>
          <a:p>
            <a:fld id="{F216AE56-EAD3-4706-B860-3EC2C2952B40}" type="slidenum">
              <a:rPr kumimoji="1" lang="ja-JP" altLang="en-US" smtClean="0"/>
              <a:t>‹#›</a:t>
            </a:fld>
            <a:endParaRPr kumimoji="1" lang="ja-JP" altLang="en-US" dirty="0"/>
          </a:p>
        </p:txBody>
      </p:sp>
    </p:spTree>
    <p:extLst>
      <p:ext uri="{BB962C8B-B14F-4D97-AF65-F5344CB8AC3E}">
        <p14:creationId xmlns:p14="http://schemas.microsoft.com/office/powerpoint/2010/main" val="2249728552"/>
      </p:ext>
    </p:extLst>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E26971B-DE94-49D9-A744-09DA5D4EFD1B}" type="datetime1">
              <a:rPr kumimoji="1" lang="ja-JP" altLang="en-US" smtClean="0"/>
              <a:t>2024/2/14</a:t>
            </a:fld>
            <a:endParaRPr kumimoji="1" lang="ja-JP" altLang="en-US" dirty="0"/>
          </a:p>
        </p:txBody>
      </p:sp>
      <p:sp>
        <p:nvSpPr>
          <p:cNvPr id="5" name="Footer Placeholder 4"/>
          <p:cNvSpPr>
            <a:spLocks noGrp="1"/>
          </p:cNvSpPr>
          <p:nvPr>
            <p:ph type="ftr" sz="quarter" idx="11"/>
          </p:nvPr>
        </p:nvSpPr>
        <p:spPr/>
        <p:txBody>
          <a:bodyPr/>
          <a:lstStyle/>
          <a:p>
            <a:endParaRPr kumimoji="1" lang="ja-JP" altLang="en-US" dirty="0"/>
          </a:p>
        </p:txBody>
      </p:sp>
      <p:sp>
        <p:nvSpPr>
          <p:cNvPr id="6" name="Slide Number Placeholder 5"/>
          <p:cNvSpPr>
            <a:spLocks noGrp="1"/>
          </p:cNvSpPr>
          <p:nvPr>
            <p:ph type="sldNum" sz="quarter" idx="12"/>
          </p:nvPr>
        </p:nvSpPr>
        <p:spPr/>
        <p:txBody>
          <a:bodyPr/>
          <a:lstStyle/>
          <a:p>
            <a:fld id="{F216AE56-EAD3-4706-B860-3EC2C2952B40}" type="slidenum">
              <a:rPr kumimoji="1" lang="ja-JP" altLang="en-US" smtClean="0"/>
              <a:t>‹#›</a:t>
            </a:fld>
            <a:endParaRPr kumimoji="1" lang="ja-JP" altLang="en-US" dirty="0"/>
          </a:p>
        </p:txBody>
      </p:sp>
    </p:spTree>
    <p:extLst>
      <p:ext uri="{BB962C8B-B14F-4D97-AF65-F5344CB8AC3E}">
        <p14:creationId xmlns:p14="http://schemas.microsoft.com/office/powerpoint/2010/main" val="38883221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295ADF38-D465-4763-BE5E-7EBCCB9C9F29}" type="datetime1">
              <a:rPr kumimoji="1" lang="ja-JP" altLang="en-US" smtClean="0"/>
              <a:t>2024/2/14</a:t>
            </a:fld>
            <a:endParaRPr kumimoji="1" lang="ja-JP" altLang="en-US" dirty="0"/>
          </a:p>
        </p:txBody>
      </p:sp>
      <p:sp>
        <p:nvSpPr>
          <p:cNvPr id="5" name="Footer Placeholder 4"/>
          <p:cNvSpPr>
            <a:spLocks noGrp="1"/>
          </p:cNvSpPr>
          <p:nvPr>
            <p:ph type="ftr" sz="quarter" idx="11"/>
          </p:nvPr>
        </p:nvSpPr>
        <p:spPr/>
        <p:txBody>
          <a:bodyPr/>
          <a:lstStyle/>
          <a:p>
            <a:endParaRPr kumimoji="1" lang="ja-JP" altLang="en-US" dirty="0"/>
          </a:p>
        </p:txBody>
      </p:sp>
      <p:sp>
        <p:nvSpPr>
          <p:cNvPr id="6" name="Slide Number Placeholder 5"/>
          <p:cNvSpPr>
            <a:spLocks noGrp="1"/>
          </p:cNvSpPr>
          <p:nvPr>
            <p:ph type="sldNum" sz="quarter" idx="12"/>
          </p:nvPr>
        </p:nvSpPr>
        <p:spPr/>
        <p:txBody>
          <a:bodyPr/>
          <a:lstStyle/>
          <a:p>
            <a:fld id="{F216AE56-EAD3-4706-B860-3EC2C2952B40}" type="slidenum">
              <a:rPr kumimoji="1" lang="ja-JP" altLang="en-US" smtClean="0"/>
              <a:t>‹#›</a:t>
            </a:fld>
            <a:endParaRPr kumimoji="1" lang="ja-JP" altLang="en-US" dirty="0"/>
          </a:p>
        </p:txBody>
      </p:sp>
    </p:spTree>
    <p:extLst>
      <p:ext uri="{BB962C8B-B14F-4D97-AF65-F5344CB8AC3E}">
        <p14:creationId xmlns:p14="http://schemas.microsoft.com/office/powerpoint/2010/main" val="33158743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E4331F29-69BB-4688-A5B9-761F2F175B34}" type="datetime1">
              <a:rPr kumimoji="1" lang="ja-JP" altLang="en-US" smtClean="0"/>
              <a:t>2024/2/14</a:t>
            </a:fld>
            <a:endParaRPr kumimoji="1" lang="ja-JP" altLang="en-US" dirty="0"/>
          </a:p>
        </p:txBody>
      </p:sp>
      <p:sp>
        <p:nvSpPr>
          <p:cNvPr id="5" name="Footer Placeholder 4"/>
          <p:cNvSpPr>
            <a:spLocks noGrp="1"/>
          </p:cNvSpPr>
          <p:nvPr>
            <p:ph type="ftr" sz="quarter" idx="11"/>
          </p:nvPr>
        </p:nvSpPr>
        <p:spPr/>
        <p:txBody>
          <a:bodyPr/>
          <a:lstStyle/>
          <a:p>
            <a:endParaRPr kumimoji="1" lang="ja-JP" altLang="en-US" dirty="0"/>
          </a:p>
        </p:txBody>
      </p:sp>
      <p:sp>
        <p:nvSpPr>
          <p:cNvPr id="6" name="Slide Number Placeholder 5"/>
          <p:cNvSpPr>
            <a:spLocks noGrp="1"/>
          </p:cNvSpPr>
          <p:nvPr>
            <p:ph type="sldNum" sz="quarter" idx="12"/>
          </p:nvPr>
        </p:nvSpPr>
        <p:spPr/>
        <p:txBody>
          <a:bodyPr/>
          <a:lstStyle/>
          <a:p>
            <a:fld id="{F216AE56-EAD3-4706-B860-3EC2C2952B40}" type="slidenum">
              <a:rPr kumimoji="1" lang="ja-JP" altLang="en-US" smtClean="0"/>
              <a:t>‹#›</a:t>
            </a:fld>
            <a:endParaRPr kumimoji="1" lang="ja-JP" altLang="en-US" dirty="0"/>
          </a:p>
        </p:txBody>
      </p:sp>
    </p:spTree>
    <p:extLst>
      <p:ext uri="{BB962C8B-B14F-4D97-AF65-F5344CB8AC3E}">
        <p14:creationId xmlns:p14="http://schemas.microsoft.com/office/powerpoint/2010/main" val="31334876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56E005E3-70B6-4419-848F-3F3CDA1EB77A}" type="datetime1">
              <a:rPr kumimoji="1" lang="ja-JP" altLang="en-US" smtClean="0"/>
              <a:t>2024/2/14</a:t>
            </a:fld>
            <a:endParaRPr kumimoji="1" lang="ja-JP" altLang="en-US" dirty="0"/>
          </a:p>
        </p:txBody>
      </p:sp>
      <p:sp>
        <p:nvSpPr>
          <p:cNvPr id="6" name="Footer Placeholder 5"/>
          <p:cNvSpPr>
            <a:spLocks noGrp="1"/>
          </p:cNvSpPr>
          <p:nvPr>
            <p:ph type="ftr" sz="quarter" idx="11"/>
          </p:nvPr>
        </p:nvSpPr>
        <p:spPr/>
        <p:txBody>
          <a:bodyPr/>
          <a:lstStyle/>
          <a:p>
            <a:endParaRPr kumimoji="1" lang="ja-JP" altLang="en-US" dirty="0"/>
          </a:p>
        </p:txBody>
      </p:sp>
      <p:sp>
        <p:nvSpPr>
          <p:cNvPr id="7" name="Slide Number Placeholder 6"/>
          <p:cNvSpPr>
            <a:spLocks noGrp="1"/>
          </p:cNvSpPr>
          <p:nvPr>
            <p:ph type="sldNum" sz="quarter" idx="12"/>
          </p:nvPr>
        </p:nvSpPr>
        <p:spPr/>
        <p:txBody>
          <a:bodyPr/>
          <a:lstStyle/>
          <a:p>
            <a:fld id="{F216AE56-EAD3-4706-B860-3EC2C2952B40}" type="slidenum">
              <a:rPr kumimoji="1" lang="ja-JP" altLang="en-US" smtClean="0"/>
              <a:t>‹#›</a:t>
            </a:fld>
            <a:endParaRPr kumimoji="1" lang="ja-JP" altLang="en-US" dirty="0"/>
          </a:p>
        </p:txBody>
      </p:sp>
    </p:spTree>
    <p:extLst>
      <p:ext uri="{BB962C8B-B14F-4D97-AF65-F5344CB8AC3E}">
        <p14:creationId xmlns:p14="http://schemas.microsoft.com/office/powerpoint/2010/main" val="28423099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D3EE0711-39F7-47AE-A55D-9BD11857BD13}" type="datetime1">
              <a:rPr kumimoji="1" lang="ja-JP" altLang="en-US" smtClean="0"/>
              <a:t>2024/2/14</a:t>
            </a:fld>
            <a:endParaRPr kumimoji="1" lang="ja-JP" altLang="en-US" dirty="0"/>
          </a:p>
        </p:txBody>
      </p:sp>
      <p:sp>
        <p:nvSpPr>
          <p:cNvPr id="8" name="Footer Placeholder 7"/>
          <p:cNvSpPr>
            <a:spLocks noGrp="1"/>
          </p:cNvSpPr>
          <p:nvPr>
            <p:ph type="ftr" sz="quarter" idx="11"/>
          </p:nvPr>
        </p:nvSpPr>
        <p:spPr/>
        <p:txBody>
          <a:bodyPr/>
          <a:lstStyle/>
          <a:p>
            <a:endParaRPr kumimoji="1" lang="ja-JP" altLang="en-US" dirty="0"/>
          </a:p>
        </p:txBody>
      </p:sp>
      <p:sp>
        <p:nvSpPr>
          <p:cNvPr id="9" name="Slide Number Placeholder 8"/>
          <p:cNvSpPr>
            <a:spLocks noGrp="1"/>
          </p:cNvSpPr>
          <p:nvPr>
            <p:ph type="sldNum" sz="quarter" idx="12"/>
          </p:nvPr>
        </p:nvSpPr>
        <p:spPr/>
        <p:txBody>
          <a:bodyPr/>
          <a:lstStyle/>
          <a:p>
            <a:fld id="{F216AE56-EAD3-4706-B860-3EC2C2952B40}" type="slidenum">
              <a:rPr kumimoji="1" lang="ja-JP" altLang="en-US" smtClean="0"/>
              <a:t>‹#›</a:t>
            </a:fld>
            <a:endParaRPr kumimoji="1" lang="ja-JP" altLang="en-US" dirty="0"/>
          </a:p>
        </p:txBody>
      </p:sp>
    </p:spTree>
    <p:extLst>
      <p:ext uri="{BB962C8B-B14F-4D97-AF65-F5344CB8AC3E}">
        <p14:creationId xmlns:p14="http://schemas.microsoft.com/office/powerpoint/2010/main" val="19381256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CF8E2CDB-605A-48E6-A9B5-7B75635DE901}" type="datetime1">
              <a:rPr kumimoji="1" lang="ja-JP" altLang="en-US" smtClean="0"/>
              <a:t>2024/2/14</a:t>
            </a:fld>
            <a:endParaRPr kumimoji="1" lang="ja-JP" altLang="en-US" dirty="0"/>
          </a:p>
        </p:txBody>
      </p:sp>
      <p:sp>
        <p:nvSpPr>
          <p:cNvPr id="4" name="Footer Placeholder 3"/>
          <p:cNvSpPr>
            <a:spLocks noGrp="1"/>
          </p:cNvSpPr>
          <p:nvPr>
            <p:ph type="ftr" sz="quarter" idx="11"/>
          </p:nvPr>
        </p:nvSpPr>
        <p:spPr/>
        <p:txBody>
          <a:bodyPr/>
          <a:lstStyle/>
          <a:p>
            <a:endParaRPr kumimoji="1" lang="ja-JP" altLang="en-US" dirty="0"/>
          </a:p>
        </p:txBody>
      </p:sp>
      <p:sp>
        <p:nvSpPr>
          <p:cNvPr id="5" name="Slide Number Placeholder 4"/>
          <p:cNvSpPr>
            <a:spLocks noGrp="1"/>
          </p:cNvSpPr>
          <p:nvPr>
            <p:ph type="sldNum" sz="quarter" idx="12"/>
          </p:nvPr>
        </p:nvSpPr>
        <p:spPr/>
        <p:txBody>
          <a:bodyPr/>
          <a:lstStyle/>
          <a:p>
            <a:fld id="{F216AE56-EAD3-4706-B860-3EC2C2952B40}" type="slidenum">
              <a:rPr kumimoji="1" lang="ja-JP" altLang="en-US" smtClean="0"/>
              <a:t>‹#›</a:t>
            </a:fld>
            <a:endParaRPr kumimoji="1" lang="ja-JP" altLang="en-US" dirty="0"/>
          </a:p>
        </p:txBody>
      </p:sp>
    </p:spTree>
    <p:extLst>
      <p:ext uri="{BB962C8B-B14F-4D97-AF65-F5344CB8AC3E}">
        <p14:creationId xmlns:p14="http://schemas.microsoft.com/office/powerpoint/2010/main" val="4271214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01AF9A3-E28F-40A6-88C5-001A9A3B1688}" type="datetime1">
              <a:rPr kumimoji="1" lang="ja-JP" altLang="en-US" smtClean="0"/>
              <a:t>2024/2/14</a:t>
            </a:fld>
            <a:endParaRPr kumimoji="1" lang="ja-JP" altLang="en-US" dirty="0"/>
          </a:p>
        </p:txBody>
      </p:sp>
      <p:sp>
        <p:nvSpPr>
          <p:cNvPr id="3" name="Footer Placeholder 2"/>
          <p:cNvSpPr>
            <a:spLocks noGrp="1"/>
          </p:cNvSpPr>
          <p:nvPr>
            <p:ph type="ftr" sz="quarter" idx="11"/>
          </p:nvPr>
        </p:nvSpPr>
        <p:spPr/>
        <p:txBody>
          <a:bodyPr/>
          <a:lstStyle/>
          <a:p>
            <a:endParaRPr kumimoji="1" lang="ja-JP" altLang="en-US" dirty="0"/>
          </a:p>
        </p:txBody>
      </p:sp>
      <p:sp>
        <p:nvSpPr>
          <p:cNvPr id="4" name="Slide Number Placeholder 3"/>
          <p:cNvSpPr>
            <a:spLocks noGrp="1"/>
          </p:cNvSpPr>
          <p:nvPr>
            <p:ph type="sldNum" sz="quarter" idx="12"/>
          </p:nvPr>
        </p:nvSpPr>
        <p:spPr/>
        <p:txBody>
          <a:bodyPr/>
          <a:lstStyle/>
          <a:p>
            <a:fld id="{F216AE56-EAD3-4706-B860-3EC2C2952B40}" type="slidenum">
              <a:rPr kumimoji="1" lang="ja-JP" altLang="en-US" smtClean="0"/>
              <a:t>‹#›</a:t>
            </a:fld>
            <a:endParaRPr kumimoji="1" lang="ja-JP" altLang="en-US" dirty="0"/>
          </a:p>
        </p:txBody>
      </p:sp>
    </p:spTree>
    <p:extLst>
      <p:ext uri="{BB962C8B-B14F-4D97-AF65-F5344CB8AC3E}">
        <p14:creationId xmlns:p14="http://schemas.microsoft.com/office/powerpoint/2010/main" val="25554216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441AA4A6-A657-4140-A938-8415CF1935D9}" type="datetime1">
              <a:rPr kumimoji="1" lang="ja-JP" altLang="en-US" smtClean="0"/>
              <a:t>2024/2/14</a:t>
            </a:fld>
            <a:endParaRPr kumimoji="1" lang="ja-JP" altLang="en-US" dirty="0"/>
          </a:p>
        </p:txBody>
      </p:sp>
      <p:sp>
        <p:nvSpPr>
          <p:cNvPr id="6" name="Footer Placeholder 5"/>
          <p:cNvSpPr>
            <a:spLocks noGrp="1"/>
          </p:cNvSpPr>
          <p:nvPr>
            <p:ph type="ftr" sz="quarter" idx="11"/>
          </p:nvPr>
        </p:nvSpPr>
        <p:spPr/>
        <p:txBody>
          <a:bodyPr/>
          <a:lstStyle/>
          <a:p>
            <a:endParaRPr kumimoji="1" lang="ja-JP" altLang="en-US" dirty="0"/>
          </a:p>
        </p:txBody>
      </p:sp>
      <p:sp>
        <p:nvSpPr>
          <p:cNvPr id="7" name="Slide Number Placeholder 6"/>
          <p:cNvSpPr>
            <a:spLocks noGrp="1"/>
          </p:cNvSpPr>
          <p:nvPr>
            <p:ph type="sldNum" sz="quarter" idx="12"/>
          </p:nvPr>
        </p:nvSpPr>
        <p:spPr/>
        <p:txBody>
          <a:bodyPr/>
          <a:lstStyle/>
          <a:p>
            <a:fld id="{F216AE56-EAD3-4706-B860-3EC2C2952B40}" type="slidenum">
              <a:rPr kumimoji="1" lang="ja-JP" altLang="en-US" smtClean="0"/>
              <a:t>‹#›</a:t>
            </a:fld>
            <a:endParaRPr kumimoji="1" lang="ja-JP" altLang="en-US" dirty="0"/>
          </a:p>
        </p:txBody>
      </p:sp>
    </p:spTree>
    <p:extLst>
      <p:ext uri="{BB962C8B-B14F-4D97-AF65-F5344CB8AC3E}">
        <p14:creationId xmlns:p14="http://schemas.microsoft.com/office/powerpoint/2010/main" val="3170863871"/>
      </p:ext>
    </p:extLst>
  </p:cSld>
  <p:clrMapOvr>
    <a:masterClrMapping/>
  </p:clrMapOvr>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C0A3D27B-6CAE-45CE-9F21-01916535A38D}" type="datetime1">
              <a:rPr kumimoji="1" lang="ja-JP" altLang="en-US" smtClean="0"/>
              <a:t>2024/2/14</a:t>
            </a:fld>
            <a:endParaRPr kumimoji="1" lang="ja-JP" altLang="en-US" dirty="0"/>
          </a:p>
        </p:txBody>
      </p:sp>
      <p:sp>
        <p:nvSpPr>
          <p:cNvPr id="6" name="Footer Placeholder 5"/>
          <p:cNvSpPr>
            <a:spLocks noGrp="1"/>
          </p:cNvSpPr>
          <p:nvPr>
            <p:ph type="ftr" sz="quarter" idx="11"/>
          </p:nvPr>
        </p:nvSpPr>
        <p:spPr/>
        <p:txBody>
          <a:bodyPr/>
          <a:lstStyle/>
          <a:p>
            <a:endParaRPr kumimoji="1" lang="ja-JP" altLang="en-US" dirty="0"/>
          </a:p>
        </p:txBody>
      </p:sp>
      <p:sp>
        <p:nvSpPr>
          <p:cNvPr id="7" name="Slide Number Placeholder 6"/>
          <p:cNvSpPr>
            <a:spLocks noGrp="1"/>
          </p:cNvSpPr>
          <p:nvPr>
            <p:ph type="sldNum" sz="quarter" idx="12"/>
          </p:nvPr>
        </p:nvSpPr>
        <p:spPr/>
        <p:txBody>
          <a:bodyPr/>
          <a:lstStyle/>
          <a:p>
            <a:fld id="{F216AE56-EAD3-4706-B860-3EC2C2952B40}" type="slidenum">
              <a:rPr kumimoji="1" lang="ja-JP" altLang="en-US" smtClean="0"/>
              <a:t>‹#›</a:t>
            </a:fld>
            <a:endParaRPr kumimoji="1" lang="ja-JP" altLang="en-US" dirty="0"/>
          </a:p>
        </p:txBody>
      </p:sp>
    </p:spTree>
    <p:extLst>
      <p:ext uri="{BB962C8B-B14F-4D97-AF65-F5344CB8AC3E}">
        <p14:creationId xmlns:p14="http://schemas.microsoft.com/office/powerpoint/2010/main" val="23841930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41AA4A6-A657-4140-A938-8415CF1935D9}" type="datetime1">
              <a:rPr kumimoji="1" lang="ja-JP" altLang="en-US" smtClean="0"/>
              <a:t>2024/2/14</a:t>
            </a:fld>
            <a:endParaRPr kumimoji="1" lang="ja-JP"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dirty="0"/>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216AE56-EAD3-4706-B860-3EC2C2952B40}" type="slidenum">
              <a:rPr kumimoji="1" lang="ja-JP" altLang="en-US" smtClean="0"/>
              <a:t>‹#›</a:t>
            </a:fld>
            <a:endParaRPr kumimoji="1" lang="ja-JP" altLang="en-US" dirty="0"/>
          </a:p>
        </p:txBody>
      </p:sp>
    </p:spTree>
    <p:extLst>
      <p:ext uri="{BB962C8B-B14F-4D97-AF65-F5344CB8AC3E}">
        <p14:creationId xmlns:p14="http://schemas.microsoft.com/office/powerpoint/2010/main" val="47295961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正方形/長方形 2">
            <a:extLst>
              <a:ext uri="{FF2B5EF4-FFF2-40B4-BE49-F238E27FC236}">
                <a16:creationId xmlns:a16="http://schemas.microsoft.com/office/drawing/2014/main" id="{3D443039-32D1-4ABD-AB17-88B8420373A1}"/>
              </a:ext>
            </a:extLst>
          </p:cNvPr>
          <p:cNvSpPr/>
          <p:nvPr/>
        </p:nvSpPr>
        <p:spPr>
          <a:xfrm>
            <a:off x="0" y="6204"/>
            <a:ext cx="9144000" cy="483665"/>
          </a:xfrm>
          <a:prstGeom prst="rect">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400" dirty="0">
                <a:solidFill>
                  <a:schemeClr val="bg1"/>
                </a:solidFill>
                <a:latin typeface="UD デジタル 教科書体 NK-B" panose="02020700000000000000" pitchFamily="18" charset="-128"/>
                <a:ea typeface="UD デジタル 教科書体 NK-B" panose="02020700000000000000" pitchFamily="18" charset="-128"/>
              </a:rPr>
              <a:t>　　　人生会議（</a:t>
            </a:r>
            <a:r>
              <a:rPr lang="en-US" altLang="ja-JP" sz="1400" dirty="0">
                <a:solidFill>
                  <a:schemeClr val="bg1"/>
                </a:solidFill>
                <a:latin typeface="UD デジタル 教科書体 NK-B" panose="02020700000000000000" pitchFamily="18" charset="-128"/>
                <a:ea typeface="UD デジタル 教科書体 NK-B" panose="02020700000000000000" pitchFamily="18" charset="-128"/>
              </a:rPr>
              <a:t>ACP</a:t>
            </a:r>
            <a:r>
              <a:rPr lang="ja-JP" altLang="en-US" sz="1400" dirty="0">
                <a:solidFill>
                  <a:schemeClr val="bg1"/>
                </a:solidFill>
                <a:latin typeface="UD デジタル 教科書体 NK-B" panose="02020700000000000000" pitchFamily="18" charset="-128"/>
                <a:ea typeface="UD デジタル 教科書体 NK-B" panose="02020700000000000000" pitchFamily="18" charset="-128"/>
              </a:rPr>
              <a:t>）を踏まえた心肺蘇生を望まない心肺停止患者の対応について</a:t>
            </a:r>
          </a:p>
        </p:txBody>
      </p:sp>
      <p:sp>
        <p:nvSpPr>
          <p:cNvPr id="4" name="テキスト ボックス 3">
            <a:extLst>
              <a:ext uri="{FF2B5EF4-FFF2-40B4-BE49-F238E27FC236}">
                <a16:creationId xmlns:a16="http://schemas.microsoft.com/office/drawing/2014/main" id="{1FA1D961-2B58-480F-9AE0-B9EE67819617}"/>
              </a:ext>
            </a:extLst>
          </p:cNvPr>
          <p:cNvSpPr txBox="1"/>
          <p:nvPr/>
        </p:nvSpPr>
        <p:spPr>
          <a:xfrm>
            <a:off x="0" y="511504"/>
            <a:ext cx="8283416" cy="276999"/>
          </a:xfrm>
          <a:prstGeom prst="rect">
            <a:avLst/>
          </a:prstGeom>
          <a:noFill/>
          <a:ln w="12700">
            <a:noFill/>
          </a:ln>
        </p:spPr>
        <p:txBody>
          <a:bodyPr wrap="square" rtlCol="0">
            <a:spAutoFit/>
          </a:bodyPr>
          <a:lstStyle/>
          <a:p>
            <a:r>
              <a:rPr lang="ja-JP" altLang="en-US" sz="1200" dirty="0">
                <a:latin typeface="UD デジタル 教科書体 NP-R" panose="02020400000000000000" pitchFamily="18" charset="-128"/>
                <a:ea typeface="UD デジタル 教科書体 NP-R" panose="02020400000000000000" pitchFamily="18" charset="-128"/>
              </a:rPr>
              <a:t>■在宅医療懇話会（</a:t>
            </a:r>
            <a:r>
              <a:rPr lang="en-US" altLang="ja-JP" sz="1200" dirty="0">
                <a:latin typeface="UD デジタル 教科書体 NP-R" panose="02020400000000000000" pitchFamily="18" charset="-128"/>
                <a:ea typeface="UD デジタル 教科書体 NP-R" panose="02020400000000000000" pitchFamily="18" charset="-128"/>
              </a:rPr>
              <a:t>R5.11</a:t>
            </a:r>
            <a:r>
              <a:rPr lang="ja-JP" altLang="en-US" sz="1200" dirty="0">
                <a:latin typeface="UD デジタル 教科書体 NP-R" panose="02020400000000000000" pitchFamily="18" charset="-128"/>
                <a:ea typeface="UD デジタル 教科書体 NP-R" panose="02020400000000000000" pitchFamily="18" charset="-128"/>
              </a:rPr>
              <a:t>月）等での意見聴取</a:t>
            </a:r>
            <a:endParaRPr lang="en-US" altLang="ja-JP" sz="1200" dirty="0">
              <a:latin typeface="UD デジタル 教科書体 NP-R" panose="02020400000000000000" pitchFamily="18" charset="-128"/>
              <a:ea typeface="UD デジタル 教科書体 NP-R" panose="02020400000000000000" pitchFamily="18" charset="-128"/>
            </a:endParaRPr>
          </a:p>
        </p:txBody>
      </p:sp>
      <p:sp>
        <p:nvSpPr>
          <p:cNvPr id="5" name="テキスト ボックス 4">
            <a:extLst>
              <a:ext uri="{FF2B5EF4-FFF2-40B4-BE49-F238E27FC236}">
                <a16:creationId xmlns:a16="http://schemas.microsoft.com/office/drawing/2014/main" id="{31A101F5-AFD0-4FAE-BDC2-DDF7F8863EFA}"/>
              </a:ext>
            </a:extLst>
          </p:cNvPr>
          <p:cNvSpPr txBox="1"/>
          <p:nvPr/>
        </p:nvSpPr>
        <p:spPr>
          <a:xfrm>
            <a:off x="40957" y="737819"/>
            <a:ext cx="9062086" cy="1323439"/>
          </a:xfrm>
          <a:prstGeom prst="rect">
            <a:avLst/>
          </a:prstGeom>
          <a:noFill/>
          <a:ln w="12700">
            <a:noFill/>
          </a:ln>
        </p:spPr>
        <p:txBody>
          <a:bodyPr wrap="square" rtlCol="0">
            <a:spAutoFit/>
          </a:bodyPr>
          <a:lstStyle/>
          <a:p>
            <a:r>
              <a:rPr lang="ja-JP" altLang="en-US" sz="1000" dirty="0">
                <a:latin typeface="UD デジタル 教科書体 NP-R" panose="02020400000000000000" pitchFamily="18" charset="-128"/>
                <a:ea typeface="UD デジタル 教科書体 NP-R" panose="02020400000000000000" pitchFamily="18" charset="-128"/>
              </a:rPr>
              <a:t>≪既存の取組がある圏域≫　</a:t>
            </a:r>
            <a:endParaRPr lang="en-US" altLang="ja-JP" sz="1000" dirty="0">
              <a:highlight>
                <a:srgbClr val="FFFF00"/>
              </a:highlight>
              <a:latin typeface="UD デジタル 教科書体 NP-R" panose="02020400000000000000" pitchFamily="18" charset="-128"/>
              <a:ea typeface="UD デジタル 教科書体 NP-R" panose="02020400000000000000" pitchFamily="18" charset="-128"/>
            </a:endParaRPr>
          </a:p>
          <a:p>
            <a:r>
              <a:rPr lang="ja-JP" altLang="en-US" sz="1000" dirty="0">
                <a:latin typeface="UD デジタル 教科書体 NP-R" panose="02020400000000000000" pitchFamily="18" charset="-128"/>
                <a:ea typeface="UD デジタル 教科書体 NP-R" panose="02020400000000000000" pitchFamily="18" charset="-128"/>
              </a:rPr>
              <a:t>　○豊　能：豊能地域救急</a:t>
            </a:r>
            <a:r>
              <a:rPr lang="en-US" altLang="ja-JP" sz="1000" dirty="0">
                <a:latin typeface="UD デジタル 教科書体 NP-R" panose="02020400000000000000" pitchFamily="18" charset="-128"/>
                <a:ea typeface="UD デジタル 教科書体 NP-R" panose="02020400000000000000" pitchFamily="18" charset="-128"/>
              </a:rPr>
              <a:t>MC</a:t>
            </a:r>
            <a:r>
              <a:rPr lang="ja-JP" altLang="en-US" sz="1000" dirty="0">
                <a:latin typeface="UD デジタル 教科書体 NP-R" panose="02020400000000000000" pitchFamily="18" charset="-128"/>
                <a:ea typeface="UD デジタル 教科書体 NP-R" panose="02020400000000000000" pitchFamily="18" charset="-128"/>
              </a:rPr>
              <a:t>協議会で</a:t>
            </a:r>
            <a:r>
              <a:rPr lang="en-US" altLang="ja-JP" sz="1000" dirty="0">
                <a:latin typeface="UD デジタル 教科書体 NP-R" panose="02020400000000000000" pitchFamily="18" charset="-128"/>
                <a:ea typeface="UD デジタル 教科書体 NP-R" panose="02020400000000000000" pitchFamily="18" charset="-128"/>
              </a:rPr>
              <a:t>ACP</a:t>
            </a:r>
            <a:r>
              <a:rPr lang="ja-JP" altLang="en-US" sz="1000" dirty="0">
                <a:latin typeface="UD デジタル 教科書体 NP-R" panose="02020400000000000000" pitchFamily="18" charset="-128"/>
                <a:ea typeface="UD デジタル 教科書体 NP-R" panose="02020400000000000000" pitchFamily="18" charset="-128"/>
              </a:rPr>
              <a:t>に基づいた救急現場での心肺蘇生等のあり方に関する対応検討ワーキングを立ち上げ、検討中（３回開催）</a:t>
            </a:r>
            <a:endParaRPr lang="en-US" altLang="ja-JP" sz="1000" dirty="0">
              <a:latin typeface="UD デジタル 教科書体 NP-R" panose="02020400000000000000" pitchFamily="18" charset="-128"/>
              <a:ea typeface="UD デジタル 教科書体 NP-R" panose="02020400000000000000" pitchFamily="18" charset="-128"/>
            </a:endParaRPr>
          </a:p>
          <a:p>
            <a:r>
              <a:rPr lang="ja-JP" altLang="en-US" sz="1000" dirty="0">
                <a:latin typeface="UD デジタル 教科書体 NP-R" panose="02020400000000000000" pitchFamily="18" charset="-128"/>
                <a:ea typeface="UD デジタル 教科書体 NP-R" panose="02020400000000000000" pitchFamily="18" charset="-128"/>
              </a:rPr>
              <a:t>　○北河内：枚方寝屋川消防組合において具体的なガイドライン（フローチャート、同意書等）を作成、在宅医療懇話会にて報告・意見聴取</a:t>
            </a:r>
            <a:endParaRPr lang="en-US" altLang="ja-JP" sz="1000" dirty="0">
              <a:latin typeface="UD デジタル 教科書体 NP-R" panose="02020400000000000000" pitchFamily="18" charset="-128"/>
              <a:ea typeface="UD デジタル 教科書体 NP-R" panose="02020400000000000000" pitchFamily="18" charset="-128"/>
            </a:endParaRPr>
          </a:p>
          <a:p>
            <a:r>
              <a:rPr lang="ja-JP" altLang="en-US" sz="1000" dirty="0">
                <a:latin typeface="UD デジタル 教科書体 NP-R" panose="02020400000000000000" pitchFamily="18" charset="-128"/>
                <a:ea typeface="UD デジタル 教科書体 NP-R" panose="02020400000000000000" pitchFamily="18" charset="-128"/>
              </a:rPr>
              <a:t>　　　　　　北河内地域救急</a:t>
            </a:r>
            <a:r>
              <a:rPr lang="en-US" altLang="ja-JP" sz="1000" dirty="0">
                <a:latin typeface="UD デジタル 教科書体 NP-R" panose="02020400000000000000" pitchFamily="18" charset="-128"/>
                <a:ea typeface="UD デジタル 教科書体 NP-R" panose="02020400000000000000" pitchFamily="18" charset="-128"/>
              </a:rPr>
              <a:t>MC</a:t>
            </a:r>
            <a:r>
              <a:rPr lang="ja-JP" altLang="en-US" sz="1000" dirty="0">
                <a:latin typeface="UD デジタル 教科書体 NP-R" panose="02020400000000000000" pitchFamily="18" charset="-128"/>
                <a:ea typeface="UD デジタル 教科書体 NP-R" panose="02020400000000000000" pitchFamily="18" charset="-128"/>
              </a:rPr>
              <a:t>協議会にて報告・意見聴取・承認⇒その後、モデル地区（枚方市、寝屋川市）において周知・検証予定</a:t>
            </a:r>
            <a:endParaRPr lang="en-US" altLang="ja-JP" sz="1000" dirty="0">
              <a:latin typeface="UD デジタル 教科書体 NP-R" panose="02020400000000000000" pitchFamily="18" charset="-128"/>
              <a:ea typeface="UD デジタル 教科書体 NP-R" panose="02020400000000000000" pitchFamily="18" charset="-128"/>
            </a:endParaRPr>
          </a:p>
          <a:p>
            <a:r>
              <a:rPr lang="ja-JP" altLang="en-US" sz="1000" dirty="0">
                <a:latin typeface="UD デジタル 教科書体 NP-R" panose="02020400000000000000" pitchFamily="18" charset="-128"/>
                <a:ea typeface="UD デジタル 教科書体 NP-R" panose="02020400000000000000" pitchFamily="18" charset="-128"/>
              </a:rPr>
              <a:t>　○泉　州：南泉州地区病病連携協議会、泉州南消防組合、在宅医療懇話会（泉佐野保健所）で</a:t>
            </a:r>
            <a:r>
              <a:rPr lang="en-US" altLang="ja-JP" sz="1000" dirty="0">
                <a:latin typeface="UD デジタル 教科書体 NP-R" panose="02020400000000000000" pitchFamily="18" charset="-128"/>
                <a:ea typeface="UD デジタル 教科書体 NP-R" panose="02020400000000000000" pitchFamily="18" charset="-128"/>
              </a:rPr>
              <a:t>3</a:t>
            </a:r>
            <a:r>
              <a:rPr lang="ja-JP" altLang="en-US" sz="1000" dirty="0">
                <a:latin typeface="UD デジタル 教科書体 NP-R" panose="02020400000000000000" pitchFamily="18" charset="-128"/>
                <a:ea typeface="UD デジタル 教科書体 NP-R" panose="02020400000000000000" pitchFamily="18" charset="-128"/>
              </a:rPr>
              <a:t>者一体型「医療・ケアに関する情報共有シート」を作成</a:t>
            </a:r>
            <a:endParaRPr lang="en-US" altLang="ja-JP" sz="1000" dirty="0">
              <a:latin typeface="UD デジタル 教科書体 NP-R" panose="02020400000000000000" pitchFamily="18" charset="-128"/>
              <a:ea typeface="UD デジタル 教科書体 NP-R" panose="02020400000000000000" pitchFamily="18" charset="-128"/>
            </a:endParaRPr>
          </a:p>
          <a:p>
            <a:r>
              <a:rPr lang="ja-JP" altLang="en-US" sz="1000" dirty="0">
                <a:latin typeface="UD デジタル 教科書体 NP-R" panose="02020400000000000000" pitchFamily="18" charset="-128"/>
                <a:ea typeface="UD デジタル 教科書体 NP-R" panose="02020400000000000000" pitchFamily="18" charset="-128"/>
              </a:rPr>
              <a:t>　　　　　　泉州南消防と泉佐野保健所が一緒になって管内高齢者施設（</a:t>
            </a:r>
            <a:r>
              <a:rPr lang="en-US" altLang="ja-JP" sz="1000" dirty="0">
                <a:latin typeface="UD デジタル 教科書体 NP-R" panose="02020400000000000000" pitchFamily="18" charset="-128"/>
                <a:ea typeface="UD デジタル 教科書体 NP-R" panose="02020400000000000000" pitchFamily="18" charset="-128"/>
              </a:rPr>
              <a:t>98</a:t>
            </a:r>
            <a:r>
              <a:rPr lang="ja-JP" altLang="en-US" sz="1000" dirty="0">
                <a:latin typeface="UD デジタル 教科書体 NP-R" panose="02020400000000000000" pitchFamily="18" charset="-128"/>
                <a:ea typeface="UD デジタル 教科書体 NP-R" panose="02020400000000000000" pitchFamily="18" charset="-128"/>
              </a:rPr>
              <a:t>施設）を訪問し、シートの利用について個別に説明し、随時運用開始</a:t>
            </a:r>
            <a:endParaRPr lang="en-US" altLang="ja-JP" sz="1000" dirty="0">
              <a:latin typeface="UD デジタル 教科書体 NP-R" panose="02020400000000000000" pitchFamily="18" charset="-128"/>
              <a:ea typeface="UD デジタル 教科書体 NP-R" panose="02020400000000000000" pitchFamily="18" charset="-128"/>
            </a:endParaRPr>
          </a:p>
          <a:p>
            <a:r>
              <a:rPr lang="ja-JP" altLang="en-US" sz="1000" dirty="0">
                <a:latin typeface="UD デジタル 教科書体 NP-R" panose="02020400000000000000" pitchFamily="18" charset="-128"/>
                <a:ea typeface="UD デジタル 教科書体 NP-R" panose="02020400000000000000" pitchFamily="18" charset="-128"/>
              </a:rPr>
              <a:t>　○堺　市：事案に応じて</a:t>
            </a:r>
            <a:r>
              <a:rPr lang="en-US" altLang="ja-JP" sz="1000" dirty="0">
                <a:latin typeface="UD デジタル 教科書体 NP-R" panose="02020400000000000000" pitchFamily="18" charset="-128"/>
                <a:ea typeface="UD デジタル 教科書体 NP-R" panose="02020400000000000000" pitchFamily="18" charset="-128"/>
              </a:rPr>
              <a:t>DNAR</a:t>
            </a:r>
            <a:r>
              <a:rPr lang="ja-JP" altLang="en-US" sz="1000" dirty="0">
                <a:latin typeface="UD デジタル 教科書体 NP-R" panose="02020400000000000000" pitchFamily="18" charset="-128"/>
                <a:ea typeface="UD デジタル 教科書体 NP-R" panose="02020400000000000000" pitchFamily="18" charset="-128"/>
              </a:rPr>
              <a:t>時は心肺蘇生の中止・不搬送とする運用を実施（ただし、明確なプロトコル等はなし）　</a:t>
            </a:r>
            <a:r>
              <a:rPr lang="en-US" altLang="ja-JP" sz="1000" dirty="0">
                <a:latin typeface="UD デジタル 教科書体 NP-R" panose="02020400000000000000" pitchFamily="18" charset="-128"/>
                <a:ea typeface="UD デジタル 教科書体 NP-R" panose="02020400000000000000" pitchFamily="18" charset="-128"/>
              </a:rPr>
              <a:t> ※</a:t>
            </a:r>
            <a:r>
              <a:rPr lang="ja-JP" altLang="en-US" sz="1000" dirty="0">
                <a:latin typeface="UD デジタル 教科書体 NP-R" panose="02020400000000000000" pitchFamily="18" charset="-128"/>
                <a:ea typeface="UD デジタル 教科書体 NP-R" panose="02020400000000000000" pitchFamily="18" charset="-128"/>
              </a:rPr>
              <a:t>懇話会以外でヒアリング</a:t>
            </a:r>
            <a:endParaRPr lang="en-US" altLang="ja-JP" sz="1000" dirty="0">
              <a:latin typeface="UD デジタル 教科書体 NP-R" panose="02020400000000000000" pitchFamily="18" charset="-128"/>
              <a:ea typeface="UD デジタル 教科書体 NP-R" panose="02020400000000000000" pitchFamily="18" charset="-128"/>
            </a:endParaRPr>
          </a:p>
          <a:p>
            <a:r>
              <a:rPr lang="ja-JP" altLang="en-US" sz="1000" dirty="0">
                <a:latin typeface="UD デジタル 教科書体 NP-R" panose="02020400000000000000" pitchFamily="18" charset="-128"/>
                <a:ea typeface="UD デジタル 教科書体 NP-R" panose="02020400000000000000" pitchFamily="18" charset="-128"/>
              </a:rPr>
              <a:t>　○大阪市：事案に応じて心肺蘇生の中止・不搬送とする運用を実施　 </a:t>
            </a:r>
            <a:r>
              <a:rPr lang="en-US" altLang="ja-JP" sz="1000" dirty="0">
                <a:latin typeface="UD デジタル 教科書体 NP-R" panose="02020400000000000000" pitchFamily="18" charset="-128"/>
                <a:ea typeface="UD デジタル 教科書体 NP-R" panose="02020400000000000000" pitchFamily="18" charset="-128"/>
              </a:rPr>
              <a:t>※</a:t>
            </a:r>
            <a:r>
              <a:rPr lang="ja-JP" altLang="en-US" sz="1000" dirty="0">
                <a:latin typeface="UD デジタル 教科書体 NP-R" panose="02020400000000000000" pitchFamily="18" charset="-128"/>
                <a:ea typeface="UD デジタル 教科書体 NP-R" panose="02020400000000000000" pitchFamily="18" charset="-128"/>
              </a:rPr>
              <a:t>懇話会以外でヒアリング</a:t>
            </a:r>
            <a:endParaRPr lang="en-US" altLang="ja-JP" sz="1000" dirty="0">
              <a:latin typeface="UD デジタル 教科書体 NP-R" panose="02020400000000000000" pitchFamily="18" charset="-128"/>
              <a:ea typeface="UD デジタル 教科書体 NP-R" panose="02020400000000000000" pitchFamily="18" charset="-128"/>
            </a:endParaRPr>
          </a:p>
        </p:txBody>
      </p:sp>
      <p:graphicFrame>
        <p:nvGraphicFramePr>
          <p:cNvPr id="6" name="表 6">
            <a:extLst>
              <a:ext uri="{FF2B5EF4-FFF2-40B4-BE49-F238E27FC236}">
                <a16:creationId xmlns:a16="http://schemas.microsoft.com/office/drawing/2014/main" id="{0949309E-EAF8-4956-80FB-691B35415245}"/>
              </a:ext>
            </a:extLst>
          </p:cNvPr>
          <p:cNvGraphicFramePr>
            <a:graphicFrameLocks noGrp="1"/>
          </p:cNvGraphicFramePr>
          <p:nvPr>
            <p:extLst>
              <p:ext uri="{D42A27DB-BD31-4B8C-83A1-F6EECF244321}">
                <p14:modId xmlns:p14="http://schemas.microsoft.com/office/powerpoint/2010/main" val="1531689076"/>
              </p:ext>
            </p:extLst>
          </p:nvPr>
        </p:nvGraphicFramePr>
        <p:xfrm>
          <a:off x="128066" y="2365897"/>
          <a:ext cx="8926408" cy="2811780"/>
        </p:xfrm>
        <a:graphic>
          <a:graphicData uri="http://schemas.openxmlformats.org/drawingml/2006/table">
            <a:tbl>
              <a:tblPr firstRow="1" bandRow="1">
                <a:tableStyleId>{5940675A-B579-460E-94D1-54222C63F5DA}</a:tableStyleId>
              </a:tblPr>
              <a:tblGrid>
                <a:gridCol w="2326722">
                  <a:extLst>
                    <a:ext uri="{9D8B030D-6E8A-4147-A177-3AD203B41FA5}">
                      <a16:colId xmlns:a16="http://schemas.microsoft.com/office/drawing/2014/main" val="4141076009"/>
                    </a:ext>
                  </a:extLst>
                </a:gridCol>
                <a:gridCol w="6599686">
                  <a:extLst>
                    <a:ext uri="{9D8B030D-6E8A-4147-A177-3AD203B41FA5}">
                      <a16:colId xmlns:a16="http://schemas.microsoft.com/office/drawing/2014/main" val="3329133625"/>
                    </a:ext>
                  </a:extLst>
                </a:gridCol>
              </a:tblGrid>
              <a:tr h="113108">
                <a:tc>
                  <a:txBody>
                    <a:bodyPr/>
                    <a:lstStyle/>
                    <a:p>
                      <a:pPr algn="ctr"/>
                      <a:r>
                        <a:rPr kumimoji="1" lang="ja-JP" altLang="en-US" sz="900" dirty="0">
                          <a:solidFill>
                            <a:schemeClr val="tx1"/>
                          </a:solidFill>
                          <a:latin typeface="UD デジタル 教科書体 NK-R" panose="02020400000000000000" pitchFamily="18" charset="-128"/>
                          <a:ea typeface="UD デジタル 教科書体 NK-R" panose="02020400000000000000" pitchFamily="18" charset="-128"/>
                        </a:rPr>
                        <a:t>項目</a:t>
                      </a:r>
                    </a:p>
                  </a:txBody>
                  <a:tcPr marL="68580" marR="68580" marT="34290" marB="34290" anchor="ctr">
                    <a:solidFill>
                      <a:srgbClr val="FFB28B"/>
                    </a:solidFill>
                  </a:tcPr>
                </a:tc>
                <a:tc>
                  <a:txBody>
                    <a:bodyPr/>
                    <a:lstStyle/>
                    <a:p>
                      <a:pPr algn="ctr"/>
                      <a:r>
                        <a:rPr kumimoji="1" lang="ja-JP" altLang="en-US" sz="900" dirty="0">
                          <a:solidFill>
                            <a:schemeClr val="tx1"/>
                          </a:solidFill>
                          <a:latin typeface="UD デジタル 教科書体 NK-R" panose="02020400000000000000" pitchFamily="18" charset="-128"/>
                          <a:ea typeface="UD デジタル 教科書体 NK-R" panose="02020400000000000000" pitchFamily="18" charset="-128"/>
                        </a:rPr>
                        <a:t>主な意見</a:t>
                      </a:r>
                    </a:p>
                  </a:txBody>
                  <a:tcPr marL="68580" marR="68580" marT="34290" marB="34290" anchor="ctr">
                    <a:solidFill>
                      <a:srgbClr val="FFB28B"/>
                    </a:solidFill>
                  </a:tcPr>
                </a:tc>
                <a:extLst>
                  <a:ext uri="{0D108BD9-81ED-4DB2-BD59-A6C34878D82A}">
                    <a16:rowId xmlns:a16="http://schemas.microsoft.com/office/drawing/2014/main" val="2802696151"/>
                  </a:ext>
                </a:extLst>
              </a:tr>
              <a:tr h="822960">
                <a:tc>
                  <a:txBody>
                    <a:bodyPr/>
                    <a:lstStyle/>
                    <a:p>
                      <a:pPr algn="l"/>
                      <a:r>
                        <a:rPr kumimoji="1" lang="ja-JP" altLang="en-US" sz="900" dirty="0">
                          <a:solidFill>
                            <a:schemeClr val="tx1"/>
                          </a:solidFill>
                          <a:latin typeface="UD デジタル 教科書体 NK-R" panose="02020400000000000000" pitchFamily="18" charset="-128"/>
                          <a:ea typeface="UD デジタル 教科書体 NK-R" panose="02020400000000000000" pitchFamily="18" charset="-128"/>
                        </a:rPr>
                        <a:t>①かかりつけ医等が意思を確認する場合の</a:t>
                      </a:r>
                      <a:endParaRPr kumimoji="1" lang="en-US" altLang="ja-JP" sz="900" dirty="0">
                        <a:solidFill>
                          <a:schemeClr val="tx1"/>
                        </a:solidFill>
                        <a:latin typeface="UD デジタル 教科書体 NK-R" panose="02020400000000000000" pitchFamily="18" charset="-128"/>
                        <a:ea typeface="UD デジタル 教科書体 NK-R" panose="02020400000000000000" pitchFamily="18" charset="-128"/>
                      </a:endParaRPr>
                    </a:p>
                    <a:p>
                      <a:pPr algn="l"/>
                      <a:r>
                        <a:rPr kumimoji="1" lang="ja-JP" altLang="en-US" sz="900" dirty="0">
                          <a:solidFill>
                            <a:schemeClr val="tx1"/>
                          </a:solidFill>
                          <a:latin typeface="UD デジタル 教科書体 NK-R" panose="02020400000000000000" pitchFamily="18" charset="-128"/>
                          <a:ea typeface="UD デジタル 教科書体 NK-R" panose="02020400000000000000" pitchFamily="18" charset="-128"/>
                        </a:rPr>
                        <a:t>　　課題</a:t>
                      </a:r>
                      <a:endParaRPr kumimoji="1" lang="en-US" altLang="ja-JP" sz="900" dirty="0">
                        <a:solidFill>
                          <a:schemeClr val="tx1"/>
                        </a:solidFill>
                        <a:latin typeface="UD デジタル 教科書体 NK-R" panose="02020400000000000000" pitchFamily="18" charset="-128"/>
                        <a:ea typeface="UD デジタル 教科書体 NK-R" panose="02020400000000000000" pitchFamily="18" charset="-128"/>
                      </a:endParaRPr>
                    </a:p>
                  </a:txBody>
                  <a:tcPr marL="68580" marR="68580" marT="34290" marB="34290" anchor="ctr"/>
                </a:tc>
                <a:tc>
                  <a:txBody>
                    <a:bodyPr/>
                    <a:lstStyle/>
                    <a:p>
                      <a:pPr algn="l"/>
                      <a:r>
                        <a:rPr kumimoji="1" lang="ja-JP" altLang="en-US" sz="900" dirty="0">
                          <a:solidFill>
                            <a:schemeClr val="tx1"/>
                          </a:solidFill>
                          <a:latin typeface="UD デジタル 教科書体 NK-R" panose="02020400000000000000" pitchFamily="18" charset="-128"/>
                          <a:ea typeface="UD デジタル 教科書体 NK-R" panose="02020400000000000000" pitchFamily="18" charset="-128"/>
                        </a:rPr>
                        <a:t>○人生会議が認知されていない（特に介護職や、訪看</a:t>
                      </a:r>
                      <a:r>
                        <a:rPr kumimoji="1" lang="en-US" altLang="ja-JP" sz="900" dirty="0">
                          <a:solidFill>
                            <a:schemeClr val="tx1"/>
                          </a:solidFill>
                          <a:latin typeface="UD デジタル 教科書体 NK-R" panose="02020400000000000000" pitchFamily="18" charset="-128"/>
                          <a:ea typeface="UD デジタル 教科書体 NK-R" panose="02020400000000000000" pitchFamily="18" charset="-128"/>
                        </a:rPr>
                        <a:t>ST</a:t>
                      </a:r>
                      <a:r>
                        <a:rPr kumimoji="1" lang="ja-JP" altLang="en-US" sz="900" dirty="0">
                          <a:solidFill>
                            <a:schemeClr val="tx1"/>
                          </a:solidFill>
                          <a:latin typeface="UD デジタル 教科書体 NK-R" panose="02020400000000000000" pitchFamily="18" charset="-128"/>
                          <a:ea typeface="UD デジタル 教科書体 NK-R" panose="02020400000000000000" pitchFamily="18" charset="-128"/>
                        </a:rPr>
                        <a:t>の一部）　、救急要請＝心肺蘇生となることに対する住民の認知が必要</a:t>
                      </a:r>
                      <a:endParaRPr kumimoji="1" lang="en-US" altLang="ja-JP" sz="900" dirty="0">
                        <a:solidFill>
                          <a:schemeClr val="tx1"/>
                        </a:solidFill>
                        <a:highlight>
                          <a:srgbClr val="FFFF00"/>
                        </a:highlight>
                        <a:latin typeface="UD デジタル 教科書体 NK-R" panose="02020400000000000000" pitchFamily="18" charset="-128"/>
                        <a:ea typeface="UD デジタル 教科書体 NK-R" panose="02020400000000000000" pitchFamily="18" charset="-128"/>
                      </a:endParaRPr>
                    </a:p>
                    <a:p>
                      <a:pPr algn="l"/>
                      <a:r>
                        <a:rPr kumimoji="1" lang="ja-JP" altLang="en-US" sz="900" dirty="0">
                          <a:solidFill>
                            <a:schemeClr val="tx1"/>
                          </a:solidFill>
                          <a:latin typeface="UD デジタル 教科書体 NK-R" panose="02020400000000000000" pitchFamily="18" charset="-128"/>
                          <a:ea typeface="UD デジタル 教科書体 NK-R" panose="02020400000000000000" pitchFamily="18" charset="-128"/>
                        </a:rPr>
                        <a:t>○救急情報シートも</a:t>
                      </a:r>
                      <a:r>
                        <a:rPr kumimoji="1" lang="en-US" altLang="ja-JP" sz="900" dirty="0">
                          <a:solidFill>
                            <a:schemeClr val="tx1"/>
                          </a:solidFill>
                          <a:latin typeface="UD デジタル 教科書体 NK-R" panose="02020400000000000000" pitchFamily="18" charset="-128"/>
                          <a:ea typeface="UD デジタル 教科書体 NK-R" panose="02020400000000000000" pitchFamily="18" charset="-128"/>
                        </a:rPr>
                        <a:t>ACP</a:t>
                      </a:r>
                      <a:r>
                        <a:rPr kumimoji="1" lang="ja-JP" altLang="en-US" sz="900" dirty="0">
                          <a:solidFill>
                            <a:schemeClr val="tx1"/>
                          </a:solidFill>
                          <a:latin typeface="UD デジタル 教科書体 NK-R" panose="02020400000000000000" pitchFamily="18" charset="-128"/>
                          <a:ea typeface="UD デジタル 教科書体 NK-R" panose="02020400000000000000" pitchFamily="18" charset="-128"/>
                        </a:rPr>
                        <a:t>同様、何度も繰り返し行えるものとすると、最新のものを維持・管理するのが難しい</a:t>
                      </a:r>
                      <a:endParaRPr kumimoji="1" lang="en-US" altLang="ja-JP" sz="900" dirty="0">
                        <a:solidFill>
                          <a:schemeClr val="tx1"/>
                        </a:solidFill>
                        <a:latin typeface="UD デジタル 教科書体 NK-R" panose="02020400000000000000" pitchFamily="18" charset="-128"/>
                        <a:ea typeface="UD デジタル 教科書体 NK-R" panose="02020400000000000000" pitchFamily="18" charset="-128"/>
                      </a:endParaRPr>
                    </a:p>
                    <a:p>
                      <a:pPr algn="l"/>
                      <a:r>
                        <a:rPr kumimoji="1" lang="ja-JP" altLang="en-US" sz="900" dirty="0">
                          <a:solidFill>
                            <a:schemeClr val="tx1"/>
                          </a:solidFill>
                          <a:latin typeface="UD デジタル 教科書体 NK-R" panose="02020400000000000000" pitchFamily="18" charset="-128"/>
                          <a:ea typeface="UD デジタル 教科書体 NK-R" panose="02020400000000000000" pitchFamily="18" charset="-128"/>
                        </a:rPr>
                        <a:t>○実施するタイミングが難しい、内容もセンシティブであり聞きづらい。急変してからの</a:t>
                      </a:r>
                      <a:r>
                        <a:rPr kumimoji="1" lang="en-US" altLang="ja-JP" sz="900" dirty="0">
                          <a:solidFill>
                            <a:schemeClr val="tx1"/>
                          </a:solidFill>
                          <a:latin typeface="UD デジタル 教科書体 NK-R" panose="02020400000000000000" pitchFamily="18" charset="-128"/>
                          <a:ea typeface="UD デジタル 教科書体 NK-R" panose="02020400000000000000" pitchFamily="18" charset="-128"/>
                        </a:rPr>
                        <a:t>ACP</a:t>
                      </a:r>
                      <a:r>
                        <a:rPr kumimoji="1" lang="ja-JP" altLang="en-US" sz="900" dirty="0">
                          <a:solidFill>
                            <a:schemeClr val="tx1"/>
                          </a:solidFill>
                          <a:latin typeface="UD デジタル 教科書体 NK-R" panose="02020400000000000000" pitchFamily="18" charset="-128"/>
                          <a:ea typeface="UD デジタル 教科書体 NK-R" panose="02020400000000000000" pitchFamily="18" charset="-128"/>
                        </a:rPr>
                        <a:t>等の実施はさらにハードルが高い</a:t>
                      </a:r>
                      <a:endParaRPr kumimoji="1" lang="en-US" altLang="ja-JP" sz="900" dirty="0">
                        <a:solidFill>
                          <a:schemeClr val="tx1"/>
                        </a:solidFill>
                        <a:latin typeface="UD デジタル 教科書体 NK-R" panose="02020400000000000000" pitchFamily="18" charset="-128"/>
                        <a:ea typeface="UD デジタル 教科書体 NK-R" panose="02020400000000000000" pitchFamily="18" charset="-128"/>
                      </a:endParaRPr>
                    </a:p>
                    <a:p>
                      <a:pPr algn="l"/>
                      <a:r>
                        <a:rPr kumimoji="1" lang="ja-JP" altLang="en-US" sz="900" dirty="0">
                          <a:solidFill>
                            <a:schemeClr val="tx1"/>
                          </a:solidFill>
                          <a:latin typeface="UD デジタル 教科書体 NK-R" panose="02020400000000000000" pitchFamily="18" charset="-128"/>
                          <a:ea typeface="UD デジタル 教科書体 NK-R" panose="02020400000000000000" pitchFamily="18" charset="-128"/>
                        </a:rPr>
                        <a:t>○</a:t>
                      </a:r>
                      <a:r>
                        <a:rPr kumimoji="1" lang="en-US" altLang="ja-JP" sz="900" dirty="0">
                          <a:solidFill>
                            <a:schemeClr val="tx1"/>
                          </a:solidFill>
                          <a:latin typeface="UD デジタル 教科書体 NK-R" panose="02020400000000000000" pitchFamily="18" charset="-128"/>
                          <a:ea typeface="UD デジタル 教科書体 NK-R" panose="02020400000000000000" pitchFamily="18" charset="-128"/>
                        </a:rPr>
                        <a:t>ACP</a:t>
                      </a:r>
                      <a:r>
                        <a:rPr kumimoji="1" lang="ja-JP" altLang="en-US" sz="900" dirty="0">
                          <a:solidFill>
                            <a:schemeClr val="tx1"/>
                          </a:solidFill>
                          <a:latin typeface="UD デジタル 教科書体 NK-R" panose="02020400000000000000" pitchFamily="18" charset="-128"/>
                          <a:ea typeface="UD デジタル 教科書体 NK-R" panose="02020400000000000000" pitchFamily="18" charset="-128"/>
                        </a:rPr>
                        <a:t>を行っていたとしても、急変時に家族がパニックになり、救急要請することがある。独居老人などは、近所の人が要請してしまう</a:t>
                      </a:r>
                      <a:endParaRPr kumimoji="1" lang="en-US" altLang="ja-JP" sz="900" dirty="0">
                        <a:solidFill>
                          <a:schemeClr val="tx1"/>
                        </a:solidFill>
                        <a:latin typeface="UD デジタル 教科書体 NK-R" panose="02020400000000000000" pitchFamily="18" charset="-128"/>
                        <a:ea typeface="UD デジタル 教科書体 NK-R" panose="02020400000000000000" pitchFamily="18" charset="-128"/>
                      </a:endParaRPr>
                    </a:p>
                    <a:p>
                      <a:pPr algn="l"/>
                      <a:r>
                        <a:rPr kumimoji="1" lang="ja-JP" altLang="en-US" sz="900" dirty="0">
                          <a:solidFill>
                            <a:schemeClr val="tx1"/>
                          </a:solidFill>
                          <a:latin typeface="UD デジタル 教科書体 NK-R" panose="02020400000000000000" pitchFamily="18" charset="-128"/>
                          <a:ea typeface="UD デジタル 教科書体 NK-R" panose="02020400000000000000" pitchFamily="18" charset="-128"/>
                        </a:rPr>
                        <a:t>○福祉施設において、</a:t>
                      </a:r>
                      <a:r>
                        <a:rPr kumimoji="1" lang="en-US" altLang="ja-JP" sz="900" dirty="0">
                          <a:solidFill>
                            <a:schemeClr val="tx1"/>
                          </a:solidFill>
                          <a:latin typeface="UD デジタル 教科書体 NK-R" panose="02020400000000000000" pitchFamily="18" charset="-128"/>
                          <a:ea typeface="UD デジタル 教科書体 NK-R" panose="02020400000000000000" pitchFamily="18" charset="-128"/>
                        </a:rPr>
                        <a:t>ACP</a:t>
                      </a:r>
                      <a:r>
                        <a:rPr kumimoji="1" lang="ja-JP" altLang="en-US" sz="900" dirty="0">
                          <a:solidFill>
                            <a:schemeClr val="tx1"/>
                          </a:solidFill>
                          <a:latin typeface="UD デジタル 教科書体 NK-R" panose="02020400000000000000" pitchFamily="18" charset="-128"/>
                          <a:ea typeface="UD デジタル 教科書体 NK-R" panose="02020400000000000000" pitchFamily="18" charset="-128"/>
                        </a:rPr>
                        <a:t>（</a:t>
                      </a:r>
                      <a:r>
                        <a:rPr kumimoji="1" lang="en-US" altLang="ja-JP" sz="900" dirty="0">
                          <a:solidFill>
                            <a:schemeClr val="tx1"/>
                          </a:solidFill>
                          <a:latin typeface="UD デジタル 教科書体 NK-R" panose="02020400000000000000" pitchFamily="18" charset="-128"/>
                          <a:ea typeface="UD デジタル 教科書体 NK-R" panose="02020400000000000000" pitchFamily="18" charset="-128"/>
                        </a:rPr>
                        <a:t>DNAR</a:t>
                      </a:r>
                      <a:r>
                        <a:rPr kumimoji="1" lang="ja-JP" altLang="en-US" sz="900" dirty="0">
                          <a:solidFill>
                            <a:schemeClr val="tx1"/>
                          </a:solidFill>
                          <a:latin typeface="UD デジタル 教科書体 NK-R" panose="02020400000000000000" pitchFamily="18" charset="-128"/>
                          <a:ea typeface="UD デジタル 教科書体 NK-R" panose="02020400000000000000" pitchFamily="18" charset="-128"/>
                        </a:rPr>
                        <a:t>を含む）を実施しても、施設内での共有・連携が出来ておらず、急変時に対応する者が決まっていない</a:t>
                      </a:r>
                      <a:endParaRPr kumimoji="1" lang="en-US" altLang="ja-JP" sz="900" dirty="0">
                        <a:solidFill>
                          <a:schemeClr val="tx1"/>
                        </a:solidFill>
                        <a:latin typeface="UD デジタル 教科書体 NK-R" panose="02020400000000000000" pitchFamily="18" charset="-128"/>
                        <a:ea typeface="UD デジタル 教科書体 NK-R" panose="02020400000000000000" pitchFamily="18" charset="-128"/>
                      </a:endParaRPr>
                    </a:p>
                    <a:p>
                      <a:pPr algn="l"/>
                      <a:r>
                        <a:rPr kumimoji="1" lang="ja-JP" altLang="en-US" sz="900" dirty="0">
                          <a:solidFill>
                            <a:schemeClr val="tx1"/>
                          </a:solidFill>
                          <a:latin typeface="UD デジタル 教科書体 NK-R" panose="02020400000000000000" pitchFamily="18" charset="-128"/>
                          <a:ea typeface="UD デジタル 教科書体 NK-R" panose="02020400000000000000" pitchFamily="18" charset="-128"/>
                        </a:rPr>
                        <a:t>○施設によっては、非常勤の嘱託医しか居らず、患者の対応が十分にできない</a:t>
                      </a:r>
                      <a:endParaRPr kumimoji="1" lang="en-US" altLang="ja-JP" sz="900" strike="sngStrike" dirty="0">
                        <a:solidFill>
                          <a:schemeClr val="tx1"/>
                        </a:solidFill>
                        <a:latin typeface="UD デジタル 教科書体 NK-R" panose="02020400000000000000" pitchFamily="18" charset="-128"/>
                        <a:ea typeface="UD デジタル 教科書体 NK-R" panose="02020400000000000000" pitchFamily="18" charset="-128"/>
                      </a:endParaRPr>
                    </a:p>
                  </a:txBody>
                  <a:tcPr marL="68580" marR="68580" marT="34290" marB="34290" anchor="ctr"/>
                </a:tc>
                <a:extLst>
                  <a:ext uri="{0D108BD9-81ED-4DB2-BD59-A6C34878D82A}">
                    <a16:rowId xmlns:a16="http://schemas.microsoft.com/office/drawing/2014/main" val="871578698"/>
                  </a:ext>
                </a:extLst>
              </a:tr>
              <a:tr h="320040">
                <a:tc>
                  <a:txBody>
                    <a:bodyPr/>
                    <a:lstStyle/>
                    <a:p>
                      <a:pPr algn="l"/>
                      <a:r>
                        <a:rPr kumimoji="1" lang="ja-JP" altLang="en-US" sz="900" dirty="0">
                          <a:solidFill>
                            <a:schemeClr val="tx1"/>
                          </a:solidFill>
                          <a:latin typeface="UD デジタル 教科書体 NK-R" panose="02020400000000000000" pitchFamily="18" charset="-128"/>
                          <a:ea typeface="UD デジタル 教科書体 NK-R" panose="02020400000000000000" pitchFamily="18" charset="-128"/>
                        </a:rPr>
                        <a:t>②かかりつけ医がこの取組を消防と連携し</a:t>
                      </a:r>
                      <a:endParaRPr kumimoji="1" lang="en-US" altLang="ja-JP" sz="900" dirty="0">
                        <a:solidFill>
                          <a:schemeClr val="tx1"/>
                        </a:solidFill>
                        <a:latin typeface="UD デジタル 教科書体 NK-R" panose="02020400000000000000" pitchFamily="18" charset="-128"/>
                        <a:ea typeface="UD デジタル 教科書体 NK-R" panose="02020400000000000000" pitchFamily="18" charset="-128"/>
                      </a:endParaRPr>
                    </a:p>
                    <a:p>
                      <a:pPr algn="l"/>
                      <a:r>
                        <a:rPr kumimoji="1" lang="ja-JP" altLang="en-US" sz="900" dirty="0">
                          <a:solidFill>
                            <a:schemeClr val="tx1"/>
                          </a:solidFill>
                          <a:latin typeface="UD デジタル 教科書体 NK-R" panose="02020400000000000000" pitchFamily="18" charset="-128"/>
                          <a:ea typeface="UD デジタル 教科書体 NK-R" panose="02020400000000000000" pitchFamily="18" charset="-128"/>
                        </a:rPr>
                        <a:t>　　実施する場合の課題</a:t>
                      </a:r>
                      <a:endParaRPr kumimoji="1" lang="en-US" altLang="ja-JP" sz="900" dirty="0">
                        <a:solidFill>
                          <a:schemeClr val="tx1"/>
                        </a:solidFill>
                        <a:latin typeface="UD デジタル 教科書体 NK-R" panose="02020400000000000000" pitchFamily="18" charset="-128"/>
                        <a:ea typeface="UD デジタル 教科書体 NK-R" panose="02020400000000000000" pitchFamily="18" charset="-128"/>
                      </a:endParaRPr>
                    </a:p>
                    <a:p>
                      <a:pPr algn="l"/>
                      <a:r>
                        <a:rPr kumimoji="1" lang="ja-JP" altLang="en-US" sz="900">
                          <a:solidFill>
                            <a:schemeClr val="tx1"/>
                          </a:solidFill>
                          <a:latin typeface="UD デジタル 教科書体 NK-R" panose="02020400000000000000" pitchFamily="18" charset="-128"/>
                          <a:ea typeface="UD デジタル 教科書体 NK-R" panose="02020400000000000000" pitchFamily="18" charset="-128"/>
                        </a:rPr>
                        <a:t>　　（</a:t>
                      </a:r>
                      <a:r>
                        <a:rPr kumimoji="1" lang="ja-JP" altLang="en-US" sz="900" dirty="0">
                          <a:solidFill>
                            <a:schemeClr val="tx1"/>
                          </a:solidFill>
                          <a:latin typeface="UD デジタル 教科書体 NK-R" panose="02020400000000000000" pitchFamily="18" charset="-128"/>
                          <a:ea typeface="UD デジタル 教科書体 NK-R" panose="02020400000000000000" pitchFamily="18" charset="-128"/>
                        </a:rPr>
                        <a:t>かかりつけ医の連絡必須）</a:t>
                      </a:r>
                    </a:p>
                  </a:txBody>
                  <a:tcPr marL="68580" marR="68580" marT="34290" marB="34290" anchor="ctr"/>
                </a:tc>
                <a:tc>
                  <a:txBody>
                    <a:bodyPr/>
                    <a:lstStyle/>
                    <a:p>
                      <a:pPr algn="l"/>
                      <a:r>
                        <a:rPr kumimoji="1" lang="ja-JP" altLang="en-US" sz="900" dirty="0">
                          <a:solidFill>
                            <a:schemeClr val="tx1"/>
                          </a:solidFill>
                          <a:latin typeface="UD デジタル 教科書体 NK-R" panose="02020400000000000000" pitchFamily="18" charset="-128"/>
                          <a:ea typeface="UD デジタル 教科書体 NK-R" panose="02020400000000000000" pitchFamily="18" charset="-128"/>
                        </a:rPr>
                        <a:t>○救急要請を受ければ、心肺蘇生を中止することは困難</a:t>
                      </a:r>
                      <a:endParaRPr kumimoji="1" lang="en-US" altLang="ja-JP" sz="900" dirty="0">
                        <a:solidFill>
                          <a:schemeClr val="tx1"/>
                        </a:solidFill>
                        <a:latin typeface="UD デジタル 教科書体 NK-R" panose="02020400000000000000" pitchFamily="18" charset="-128"/>
                        <a:ea typeface="UD デジタル 教科書体 NK-R" panose="02020400000000000000" pitchFamily="18" charset="-128"/>
                      </a:endParaRPr>
                    </a:p>
                    <a:p>
                      <a:pPr algn="l"/>
                      <a:r>
                        <a:rPr kumimoji="1" lang="ja-JP" altLang="en-US" sz="900" dirty="0">
                          <a:solidFill>
                            <a:schemeClr val="tx1"/>
                          </a:solidFill>
                          <a:latin typeface="UD デジタル 教科書体 NK-R" panose="02020400000000000000" pitchFamily="18" charset="-128"/>
                          <a:ea typeface="UD デジタル 教科書体 NK-R" panose="02020400000000000000" pitchFamily="18" charset="-128"/>
                        </a:rPr>
                        <a:t>○かかりつけ医と救急で</a:t>
                      </a:r>
                      <a:r>
                        <a:rPr kumimoji="1" lang="en-US" altLang="ja-JP" sz="900" dirty="0">
                          <a:solidFill>
                            <a:schemeClr val="tx1"/>
                          </a:solidFill>
                          <a:latin typeface="UD デジタル 教科書体 NK-R" panose="02020400000000000000" pitchFamily="18" charset="-128"/>
                          <a:ea typeface="UD デジタル 教科書体 NK-R" panose="02020400000000000000" pitchFamily="18" charset="-128"/>
                        </a:rPr>
                        <a:t>24</a:t>
                      </a:r>
                      <a:r>
                        <a:rPr kumimoji="1" lang="ja-JP" altLang="en-US" sz="900" dirty="0">
                          <a:solidFill>
                            <a:schemeClr val="tx1"/>
                          </a:solidFill>
                          <a:latin typeface="UD デジタル 教科書体 NK-R" panose="02020400000000000000" pitchFamily="18" charset="-128"/>
                          <a:ea typeface="UD デジタル 教科書体 NK-R" panose="02020400000000000000" pitchFamily="18" charset="-128"/>
                        </a:rPr>
                        <a:t>時間連絡とれる体制が出来ていない</a:t>
                      </a:r>
                    </a:p>
                  </a:txBody>
                  <a:tcPr marL="68580" marR="68580" marT="34290" marB="34290" anchor="ctr"/>
                </a:tc>
                <a:extLst>
                  <a:ext uri="{0D108BD9-81ED-4DB2-BD59-A6C34878D82A}">
                    <a16:rowId xmlns:a16="http://schemas.microsoft.com/office/drawing/2014/main" val="4054277238"/>
                  </a:ext>
                </a:extLst>
              </a:tr>
              <a:tr h="320040">
                <a:tc>
                  <a:txBody>
                    <a:bodyPr/>
                    <a:lstStyle/>
                    <a:p>
                      <a:pPr algn="l"/>
                      <a:r>
                        <a:rPr kumimoji="1" lang="ja-JP" altLang="en-US" sz="900" dirty="0">
                          <a:solidFill>
                            <a:schemeClr val="tx1"/>
                          </a:solidFill>
                          <a:latin typeface="UD デジタル 教科書体 NK-R" panose="02020400000000000000" pitchFamily="18" charset="-128"/>
                          <a:ea typeface="UD デジタル 教科書体 NK-R" panose="02020400000000000000" pitchFamily="18" charset="-128"/>
                        </a:rPr>
                        <a:t>③病院の立場からの課題</a:t>
                      </a:r>
                    </a:p>
                  </a:txBody>
                  <a:tcPr marL="68580" marR="68580" marT="34290" marB="34290" anchor="ctr"/>
                </a:tc>
                <a:tc>
                  <a:txBody>
                    <a:bodyPr/>
                    <a:lstStyle/>
                    <a:p>
                      <a:pPr algn="l"/>
                      <a:r>
                        <a:rPr kumimoji="1" lang="ja-JP" altLang="en-US" sz="900" dirty="0">
                          <a:solidFill>
                            <a:schemeClr val="tx1"/>
                          </a:solidFill>
                          <a:latin typeface="UD デジタル 教科書体 NK-R" panose="02020400000000000000" pitchFamily="18" charset="-128"/>
                          <a:ea typeface="UD デジタル 教科書体 NK-R" panose="02020400000000000000" pitchFamily="18" charset="-128"/>
                        </a:rPr>
                        <a:t>○情報シートの内容について、いつが最新なのかの判断ができない（</a:t>
                      </a:r>
                      <a:r>
                        <a:rPr kumimoji="1" lang="en-US" altLang="ja-JP" sz="900" dirty="0">
                          <a:solidFill>
                            <a:schemeClr val="tx1"/>
                          </a:solidFill>
                          <a:latin typeface="UD デジタル 教科書体 NK-R" panose="02020400000000000000" pitchFamily="18" charset="-128"/>
                          <a:ea typeface="UD デジタル 教科書体 NK-R" panose="02020400000000000000" pitchFamily="18" charset="-128"/>
                        </a:rPr>
                        <a:t>1</a:t>
                      </a:r>
                      <a:r>
                        <a:rPr kumimoji="1" lang="ja-JP" altLang="en-US" sz="900" dirty="0">
                          <a:solidFill>
                            <a:schemeClr val="tx1"/>
                          </a:solidFill>
                          <a:latin typeface="UD デジタル 教科書体 NK-R" panose="02020400000000000000" pitchFamily="18" charset="-128"/>
                          <a:ea typeface="UD デジタル 教科書体 NK-R" panose="02020400000000000000" pitchFamily="18" charset="-128"/>
                        </a:rPr>
                        <a:t>ヵ月前なら有効なのか、</a:t>
                      </a:r>
                      <a:r>
                        <a:rPr kumimoji="1" lang="en-US" altLang="ja-JP" sz="900" dirty="0">
                          <a:solidFill>
                            <a:schemeClr val="tx1"/>
                          </a:solidFill>
                          <a:latin typeface="UD デジタル 教科書体 NK-R" panose="02020400000000000000" pitchFamily="18" charset="-128"/>
                          <a:ea typeface="UD デジタル 教科書体 NK-R" panose="02020400000000000000" pitchFamily="18" charset="-128"/>
                        </a:rPr>
                        <a:t>3</a:t>
                      </a:r>
                      <a:r>
                        <a:rPr kumimoji="1" lang="ja-JP" altLang="en-US" sz="900" dirty="0">
                          <a:solidFill>
                            <a:schemeClr val="tx1"/>
                          </a:solidFill>
                          <a:latin typeface="UD デジタル 教科書体 NK-R" panose="02020400000000000000" pitchFamily="18" charset="-128"/>
                          <a:ea typeface="UD デジタル 教科書体 NK-R" panose="02020400000000000000" pitchFamily="18" charset="-128"/>
                        </a:rPr>
                        <a:t>ヵ月前なら無効なのかなど）</a:t>
                      </a:r>
                      <a:endParaRPr kumimoji="1" lang="en-US" altLang="ja-JP" sz="900" dirty="0">
                        <a:solidFill>
                          <a:schemeClr val="tx1"/>
                        </a:solidFill>
                        <a:latin typeface="UD デジタル 教科書体 NK-R" panose="02020400000000000000" pitchFamily="18" charset="-128"/>
                        <a:ea typeface="UD デジタル 教科書体 NK-R" panose="02020400000000000000" pitchFamily="18" charset="-128"/>
                      </a:endParaRPr>
                    </a:p>
                    <a:p>
                      <a:pPr algn="l"/>
                      <a:r>
                        <a:rPr kumimoji="1" lang="ja-JP" altLang="en-US" sz="900" dirty="0">
                          <a:solidFill>
                            <a:schemeClr val="tx1"/>
                          </a:solidFill>
                          <a:latin typeface="UD デジタル 教科書体 NK-R" panose="02020400000000000000" pitchFamily="18" charset="-128"/>
                          <a:ea typeface="UD デジタル 教科書体 NK-R" panose="02020400000000000000" pitchFamily="18" charset="-128"/>
                        </a:rPr>
                        <a:t>〇人生会議（</a:t>
                      </a:r>
                      <a:r>
                        <a:rPr kumimoji="1" lang="en-US" altLang="ja-JP" sz="900" dirty="0">
                          <a:solidFill>
                            <a:schemeClr val="tx1"/>
                          </a:solidFill>
                          <a:latin typeface="UD デジタル 教科書体 NK-R" panose="02020400000000000000" pitchFamily="18" charset="-128"/>
                          <a:ea typeface="UD デジタル 教科書体 NK-R" panose="02020400000000000000" pitchFamily="18" charset="-128"/>
                        </a:rPr>
                        <a:t>ACP</a:t>
                      </a:r>
                      <a:r>
                        <a:rPr kumimoji="1" lang="ja-JP" altLang="en-US" sz="900" dirty="0">
                          <a:solidFill>
                            <a:schemeClr val="tx1"/>
                          </a:solidFill>
                          <a:latin typeface="UD デジタル 教科書体 NK-R" panose="02020400000000000000" pitchFamily="18" charset="-128"/>
                          <a:ea typeface="UD デジタル 教科書体 NK-R" panose="02020400000000000000" pitchFamily="18" charset="-128"/>
                        </a:rPr>
                        <a:t>）に取組む時間が得られない</a:t>
                      </a:r>
                    </a:p>
                  </a:txBody>
                  <a:tcPr marL="68580" marR="68580" marT="34290" marB="34290" anchor="ctr"/>
                </a:tc>
                <a:extLst>
                  <a:ext uri="{0D108BD9-81ED-4DB2-BD59-A6C34878D82A}">
                    <a16:rowId xmlns:a16="http://schemas.microsoft.com/office/drawing/2014/main" val="2577737167"/>
                  </a:ext>
                </a:extLst>
              </a:tr>
              <a:tr h="822960">
                <a:tc>
                  <a:txBody>
                    <a:bodyPr/>
                    <a:lstStyle/>
                    <a:p>
                      <a:pPr algn="l"/>
                      <a:r>
                        <a:rPr kumimoji="1" lang="ja-JP" altLang="en-US" sz="900" dirty="0">
                          <a:solidFill>
                            <a:schemeClr val="tx1"/>
                          </a:solidFill>
                          <a:latin typeface="UD デジタル 教科書体 NK-R" panose="02020400000000000000" pitchFamily="18" charset="-128"/>
                          <a:ea typeface="UD デジタル 教科書体 NK-R" panose="02020400000000000000" pitchFamily="18" charset="-128"/>
                        </a:rPr>
                        <a:t>④その他</a:t>
                      </a:r>
                    </a:p>
                  </a:txBody>
                  <a:tcPr marL="68580" marR="68580" marT="34290" marB="34290" anchor="ctr"/>
                </a:tc>
                <a:tc>
                  <a:txBody>
                    <a:bodyPr/>
                    <a:lstStyle/>
                    <a:p>
                      <a:pPr algn="l"/>
                      <a:r>
                        <a:rPr kumimoji="1" lang="ja-JP" altLang="en-US" sz="900" dirty="0">
                          <a:solidFill>
                            <a:schemeClr val="tx1"/>
                          </a:solidFill>
                          <a:latin typeface="UD デジタル 教科書体 NK-R" panose="02020400000000000000" pitchFamily="18" charset="-128"/>
                          <a:ea typeface="UD デジタル 教科書体 NK-R" panose="02020400000000000000" pitchFamily="18" charset="-128"/>
                        </a:rPr>
                        <a:t>○意思表示は共通様式の方が分かりやすいが、先行して取組んでいる地域の取組を考慮する必要がある</a:t>
                      </a:r>
                      <a:endParaRPr kumimoji="1" lang="en-US" altLang="ja-JP" sz="900" dirty="0">
                        <a:solidFill>
                          <a:schemeClr val="tx1"/>
                        </a:solidFill>
                        <a:latin typeface="UD デジタル 教科書体 NK-R" panose="02020400000000000000" pitchFamily="18" charset="-128"/>
                        <a:ea typeface="UD デジタル 教科書体 NK-R" panose="02020400000000000000" pitchFamily="18"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dirty="0">
                          <a:solidFill>
                            <a:schemeClr val="tx1"/>
                          </a:solidFill>
                          <a:latin typeface="UD デジタル 教科書体 NK-R" panose="02020400000000000000" pitchFamily="18" charset="-128"/>
                          <a:ea typeface="UD デジタル 教科書体 NK-R" panose="02020400000000000000" pitchFamily="18" charset="-128"/>
                        </a:rPr>
                        <a:t>○在宅で対応する場合は</a:t>
                      </a:r>
                      <a:r>
                        <a:rPr kumimoji="1" lang="en-US" altLang="ja-JP" sz="900" dirty="0">
                          <a:solidFill>
                            <a:schemeClr val="tx1"/>
                          </a:solidFill>
                          <a:latin typeface="UD デジタル 教科書体 NK-R" panose="02020400000000000000" pitchFamily="18" charset="-128"/>
                          <a:ea typeface="UD デジタル 教科書体 NK-R" panose="02020400000000000000" pitchFamily="18" charset="-128"/>
                        </a:rPr>
                        <a:t>ACP</a:t>
                      </a:r>
                      <a:r>
                        <a:rPr kumimoji="1" lang="ja-JP" altLang="en-US" sz="900" dirty="0">
                          <a:solidFill>
                            <a:schemeClr val="tx1"/>
                          </a:solidFill>
                          <a:latin typeface="UD デジタル 教科書体 NK-R" panose="02020400000000000000" pitchFamily="18" charset="-128"/>
                          <a:ea typeface="UD デジタル 教科書体 NK-R" panose="02020400000000000000" pitchFamily="18" charset="-128"/>
                        </a:rPr>
                        <a:t>を実施し、</a:t>
                      </a:r>
                      <a:r>
                        <a:rPr kumimoji="1" lang="en-US" altLang="ja-JP" sz="900" dirty="0">
                          <a:solidFill>
                            <a:schemeClr val="tx1"/>
                          </a:solidFill>
                          <a:latin typeface="UD デジタル 教科書体 NK-R" panose="02020400000000000000" pitchFamily="18" charset="-128"/>
                          <a:ea typeface="UD デジタル 教科書体 NK-R" panose="02020400000000000000" pitchFamily="18" charset="-128"/>
                        </a:rPr>
                        <a:t>24</a:t>
                      </a:r>
                      <a:r>
                        <a:rPr kumimoji="1" lang="ja-JP" altLang="en-US" sz="900" dirty="0">
                          <a:solidFill>
                            <a:schemeClr val="tx1"/>
                          </a:solidFill>
                          <a:latin typeface="UD デジタル 教科書体 NK-R" panose="02020400000000000000" pitchFamily="18" charset="-128"/>
                          <a:ea typeface="UD デジタル 教科書体 NK-R" panose="02020400000000000000" pitchFamily="18" charset="-128"/>
                        </a:rPr>
                        <a:t>時間かかりつけ医が対応できる体制となっている。</a:t>
                      </a:r>
                      <a:endParaRPr kumimoji="1" lang="en-US" altLang="ja-JP" sz="900" dirty="0">
                        <a:solidFill>
                          <a:schemeClr val="tx1"/>
                        </a:solidFill>
                        <a:latin typeface="UD デジタル 教科書体 NK-R" panose="02020400000000000000" pitchFamily="18" charset="-128"/>
                        <a:ea typeface="UD デジタル 教科書体 NK-R" panose="02020400000000000000" pitchFamily="18" charset="-128"/>
                      </a:endParaRPr>
                    </a:p>
                    <a:p>
                      <a:pPr algn="l"/>
                      <a:r>
                        <a:rPr kumimoji="1" lang="ja-JP" altLang="en-US" sz="900" dirty="0">
                          <a:solidFill>
                            <a:schemeClr val="tx1"/>
                          </a:solidFill>
                          <a:latin typeface="UD デジタル 教科書体 NK-R" panose="02020400000000000000" pitchFamily="18" charset="-128"/>
                          <a:ea typeface="UD デジタル 教科書体 NK-R" panose="02020400000000000000" pitchFamily="18" charset="-128"/>
                        </a:rPr>
                        <a:t>○</a:t>
                      </a:r>
                      <a:r>
                        <a:rPr kumimoji="1" lang="en-US" altLang="ja-JP" sz="900" dirty="0">
                          <a:solidFill>
                            <a:schemeClr val="tx1"/>
                          </a:solidFill>
                          <a:latin typeface="UD デジタル 教科書体 NK-R" panose="02020400000000000000" pitchFamily="18" charset="-128"/>
                          <a:ea typeface="UD デジタル 教科書体 NK-R" panose="02020400000000000000" pitchFamily="18" charset="-128"/>
                        </a:rPr>
                        <a:t>ACP</a:t>
                      </a:r>
                      <a:r>
                        <a:rPr kumimoji="1" lang="ja-JP" altLang="en-US" sz="900" dirty="0">
                          <a:solidFill>
                            <a:schemeClr val="tx1"/>
                          </a:solidFill>
                          <a:latin typeface="UD デジタル 教科書体 NK-R" panose="02020400000000000000" pitchFamily="18" charset="-128"/>
                          <a:ea typeface="UD デジタル 教科書体 NK-R" panose="02020400000000000000" pitchFamily="18" charset="-128"/>
                        </a:rPr>
                        <a:t>実施し、心肺蘇生等の意思確認できている場合は、家族に対し、救急要請はせず、訪問看護師に連絡するよう調整</a:t>
                      </a:r>
                      <a:endParaRPr kumimoji="1" lang="en-US" altLang="ja-JP" sz="900" dirty="0">
                        <a:solidFill>
                          <a:schemeClr val="tx1"/>
                        </a:solidFill>
                        <a:latin typeface="UD デジタル 教科書体 NK-R" panose="02020400000000000000" pitchFamily="18" charset="-128"/>
                        <a:ea typeface="UD デジタル 教科書体 NK-R" panose="02020400000000000000" pitchFamily="18"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dirty="0">
                          <a:solidFill>
                            <a:schemeClr val="tx1"/>
                          </a:solidFill>
                          <a:latin typeface="UD デジタル 教科書体 NK-R" panose="02020400000000000000" pitchFamily="18" charset="-128"/>
                          <a:ea typeface="UD デジタル 教科書体 NK-R" panose="02020400000000000000" pitchFamily="18" charset="-128"/>
                        </a:rPr>
                        <a:t>　　　</a:t>
                      </a:r>
                      <a:r>
                        <a:rPr kumimoji="1" lang="en-US" altLang="ja-JP" sz="900" dirty="0">
                          <a:solidFill>
                            <a:schemeClr val="tx1"/>
                          </a:solidFill>
                          <a:latin typeface="UD デジタル 教科書体 NK-R" panose="02020400000000000000" pitchFamily="18" charset="-128"/>
                          <a:ea typeface="UD デジタル 教科書体 NK-R" panose="02020400000000000000" pitchFamily="18" charset="-128"/>
                        </a:rPr>
                        <a:t>※</a:t>
                      </a:r>
                      <a:r>
                        <a:rPr kumimoji="1" lang="ja-JP" altLang="en-US" sz="900" dirty="0">
                          <a:solidFill>
                            <a:schemeClr val="tx1"/>
                          </a:solidFill>
                          <a:latin typeface="UD デジタル 教科書体 NK-R" panose="02020400000000000000" pitchFamily="18" charset="-128"/>
                          <a:ea typeface="UD デジタル 教科書体 NK-R" panose="02020400000000000000" pitchFamily="18" charset="-128"/>
                        </a:rPr>
                        <a:t>とりわけ、ガン末期等の終末期患者については、この運用がなされているとの意見が複数圏域であった</a:t>
                      </a:r>
                      <a:endParaRPr kumimoji="1" lang="en-US" altLang="ja-JP" sz="900" dirty="0">
                        <a:solidFill>
                          <a:schemeClr val="tx1"/>
                        </a:solidFill>
                        <a:latin typeface="UD デジタル 教科書体 NK-R" panose="02020400000000000000" pitchFamily="18" charset="-128"/>
                        <a:ea typeface="UD デジタル 教科書体 NK-R" panose="02020400000000000000" pitchFamily="18" charset="-128"/>
                      </a:endParaRPr>
                    </a:p>
                    <a:p>
                      <a:pPr algn="l"/>
                      <a:r>
                        <a:rPr kumimoji="1" lang="ja-JP" altLang="en-US" sz="900" dirty="0">
                          <a:solidFill>
                            <a:schemeClr val="tx1"/>
                          </a:solidFill>
                          <a:latin typeface="UD デジタル 教科書体 NK-R" panose="02020400000000000000" pitchFamily="18" charset="-128"/>
                          <a:ea typeface="UD デジタル 教科書体 NK-R" panose="02020400000000000000" pitchFamily="18" charset="-128"/>
                        </a:rPr>
                        <a:t>○望まない救急搬送の発生要因の解明が必要</a:t>
                      </a:r>
                      <a:endParaRPr kumimoji="1" lang="en-US" altLang="ja-JP" sz="900" dirty="0">
                        <a:solidFill>
                          <a:schemeClr val="tx1"/>
                        </a:solidFill>
                        <a:latin typeface="UD デジタル 教科書体 NK-R" panose="02020400000000000000" pitchFamily="18" charset="-128"/>
                        <a:ea typeface="UD デジタル 教科書体 NK-R" panose="02020400000000000000" pitchFamily="18" charset="-128"/>
                      </a:endParaRPr>
                    </a:p>
                    <a:p>
                      <a:pPr algn="l"/>
                      <a:r>
                        <a:rPr kumimoji="1" lang="ja-JP" altLang="en-US" sz="900" dirty="0">
                          <a:solidFill>
                            <a:schemeClr val="tx1"/>
                          </a:solidFill>
                          <a:latin typeface="UD デジタル 教科書体 NK-R" panose="02020400000000000000" pitchFamily="18" charset="-128"/>
                          <a:ea typeface="UD デジタル 教科書体 NK-R" panose="02020400000000000000" pitchFamily="18" charset="-128"/>
                        </a:rPr>
                        <a:t>○連携の拠点を中心に在宅医療以外（高齢者施設等）でも進めていくべき</a:t>
                      </a:r>
                      <a:endParaRPr kumimoji="1" lang="en-US" altLang="ja-JP" sz="900" dirty="0">
                        <a:solidFill>
                          <a:schemeClr val="tx1"/>
                        </a:solidFill>
                        <a:latin typeface="UD デジタル 教科書体 NK-R" panose="02020400000000000000" pitchFamily="18" charset="-128"/>
                        <a:ea typeface="UD デジタル 教科書体 NK-R" panose="02020400000000000000" pitchFamily="18" charset="-128"/>
                      </a:endParaRPr>
                    </a:p>
                  </a:txBody>
                  <a:tcPr marL="68580" marR="68580" marT="34290" marB="34290" anchor="ctr"/>
                </a:tc>
                <a:extLst>
                  <a:ext uri="{0D108BD9-81ED-4DB2-BD59-A6C34878D82A}">
                    <a16:rowId xmlns:a16="http://schemas.microsoft.com/office/drawing/2014/main" val="866654574"/>
                  </a:ext>
                </a:extLst>
              </a:tr>
            </a:tbl>
          </a:graphicData>
        </a:graphic>
      </p:graphicFrame>
      <p:sp>
        <p:nvSpPr>
          <p:cNvPr id="9" name="テキスト ボックス 8">
            <a:extLst>
              <a:ext uri="{FF2B5EF4-FFF2-40B4-BE49-F238E27FC236}">
                <a16:creationId xmlns:a16="http://schemas.microsoft.com/office/drawing/2014/main" id="{16172CF2-48AB-40A3-BCB0-1E5A70CBE891}"/>
              </a:ext>
            </a:extLst>
          </p:cNvPr>
          <p:cNvSpPr txBox="1"/>
          <p:nvPr/>
        </p:nvSpPr>
        <p:spPr>
          <a:xfrm>
            <a:off x="16378" y="5168238"/>
            <a:ext cx="9143999" cy="1631216"/>
          </a:xfrm>
          <a:prstGeom prst="rect">
            <a:avLst/>
          </a:prstGeom>
          <a:noFill/>
          <a:ln w="12700">
            <a:noFill/>
          </a:ln>
        </p:spPr>
        <p:txBody>
          <a:bodyPr wrap="square" rtlCol="0">
            <a:spAutoFit/>
          </a:bodyPr>
          <a:lstStyle/>
          <a:p>
            <a:r>
              <a:rPr lang="ja-JP" altLang="en-US" sz="1200" dirty="0">
                <a:latin typeface="UD デジタル 教科書体 NP-R" panose="02020400000000000000" pitchFamily="18" charset="-128"/>
                <a:ea typeface="UD デジタル 教科書体 NP-R" panose="02020400000000000000" pitchFamily="18" charset="-128"/>
              </a:rPr>
              <a:t>≪今後の取組方針≫</a:t>
            </a:r>
            <a:endParaRPr lang="en-US" altLang="ja-JP" sz="1200" dirty="0">
              <a:latin typeface="UD デジタル 教科書体 NP-R" panose="02020400000000000000" pitchFamily="18" charset="-128"/>
              <a:ea typeface="UD デジタル 教科書体 NP-R" panose="02020400000000000000" pitchFamily="18" charset="-128"/>
            </a:endParaRPr>
          </a:p>
          <a:p>
            <a:r>
              <a:rPr lang="ja-JP" altLang="en-US" sz="1100" dirty="0">
                <a:latin typeface="UD デジタル 教科書体 NP-R" panose="02020400000000000000" pitchFamily="18" charset="-128"/>
                <a:ea typeface="UD デジタル 教科書体 NP-R" panose="02020400000000000000" pitchFamily="18" charset="-128"/>
              </a:rPr>
              <a:t>　■①日頃からの</a:t>
            </a:r>
            <a:r>
              <a:rPr lang="en-US" altLang="ja-JP" sz="1100" dirty="0">
                <a:latin typeface="UD デジタル 教科書体 NP-R" panose="02020400000000000000" pitchFamily="18" charset="-128"/>
                <a:ea typeface="UD デジタル 教科書体 NP-R" panose="02020400000000000000" pitchFamily="18" charset="-128"/>
              </a:rPr>
              <a:t>ACP</a:t>
            </a:r>
            <a:r>
              <a:rPr lang="ja-JP" altLang="en-US" sz="1100" dirty="0">
                <a:latin typeface="UD デジタル 教科書体 NP-R" panose="02020400000000000000" pitchFamily="18" charset="-128"/>
                <a:ea typeface="UD デジタル 教科書体 NP-R" panose="02020400000000000000" pitchFamily="18" charset="-128"/>
              </a:rPr>
              <a:t>の周知啓発（認知度の向上）　②</a:t>
            </a:r>
            <a:r>
              <a:rPr lang="en-US" altLang="ja-JP" sz="1100" dirty="0">
                <a:latin typeface="UD デジタル 教科書体 NP-R" panose="02020400000000000000" pitchFamily="18" charset="-128"/>
                <a:ea typeface="UD デジタル 教科書体 NP-R" panose="02020400000000000000" pitchFamily="18" charset="-128"/>
              </a:rPr>
              <a:t>ACP</a:t>
            </a:r>
            <a:r>
              <a:rPr lang="ja-JP" altLang="en-US" sz="1100" dirty="0">
                <a:latin typeface="UD デジタル 教科書体 NP-R" panose="02020400000000000000" pitchFamily="18" charset="-128"/>
                <a:ea typeface="UD デジタル 教科書体 NP-R" panose="02020400000000000000" pitchFamily="18" charset="-128"/>
              </a:rPr>
              <a:t>の実践を支援する専門人材の育成⇒既存の取組を含め継続的に実施</a:t>
            </a:r>
            <a:endParaRPr lang="en-US" altLang="ja-JP" sz="1100" dirty="0">
              <a:latin typeface="UD デジタル 教科書体 NP-R" panose="02020400000000000000" pitchFamily="18" charset="-128"/>
              <a:ea typeface="UD デジタル 教科書体 NP-R" panose="02020400000000000000" pitchFamily="18" charset="-128"/>
            </a:endParaRPr>
          </a:p>
          <a:p>
            <a:r>
              <a:rPr lang="ja-JP" altLang="en-US" sz="1100" dirty="0">
                <a:latin typeface="UD デジタル 教科書体 NP-R" panose="02020400000000000000" pitchFamily="18" charset="-128"/>
                <a:ea typeface="UD デジタル 教科書体 NP-R" panose="02020400000000000000" pitchFamily="18" charset="-128"/>
              </a:rPr>
              <a:t>　■在宅患者に対しては、引き続き、看取り対応可能な医療機関・訪看</a:t>
            </a:r>
            <a:r>
              <a:rPr lang="en-US" altLang="ja-JP" sz="1100" dirty="0">
                <a:latin typeface="UD デジタル 教科書体 NP-R" panose="02020400000000000000" pitchFamily="18" charset="-128"/>
                <a:ea typeface="UD デジタル 教科書体 NP-R" panose="02020400000000000000" pitchFamily="18" charset="-128"/>
              </a:rPr>
              <a:t>ST</a:t>
            </a:r>
            <a:r>
              <a:rPr lang="ja-JP" altLang="en-US" sz="1100" dirty="0">
                <a:latin typeface="UD デジタル 教科書体 NP-R" panose="02020400000000000000" pitchFamily="18" charset="-128"/>
                <a:ea typeface="UD デジタル 教科書体 NP-R" panose="02020400000000000000" pitchFamily="18" charset="-128"/>
              </a:rPr>
              <a:t>を充実させる</a:t>
            </a:r>
            <a:endParaRPr lang="en-US" altLang="ja-JP" sz="1100" dirty="0">
              <a:latin typeface="UD デジタル 教科書体 NP-R" panose="02020400000000000000" pitchFamily="18" charset="-128"/>
              <a:ea typeface="UD デジタル 教科書体 NP-R" panose="02020400000000000000" pitchFamily="18" charset="-128"/>
            </a:endParaRPr>
          </a:p>
          <a:p>
            <a:r>
              <a:rPr lang="ja-JP" altLang="en-US" sz="1100" dirty="0">
                <a:latin typeface="UD デジタル 教科書体 NP-R" panose="02020400000000000000" pitchFamily="18" charset="-128"/>
                <a:ea typeface="UD デジタル 教科書体 NP-R" panose="02020400000000000000" pitchFamily="18" charset="-128"/>
              </a:rPr>
              <a:t>　■本人の意思に沿わない救急要請を防ぐための取組み⇒先行事例の情報収集及び関係機関への働きかけ</a:t>
            </a:r>
            <a:endParaRPr lang="en-US" altLang="ja-JP" sz="1100" dirty="0">
              <a:latin typeface="UD デジタル 教科書体 NP-R" panose="02020400000000000000" pitchFamily="18" charset="-128"/>
              <a:ea typeface="UD デジタル 教科書体 NP-R" panose="02020400000000000000" pitchFamily="18" charset="-128"/>
            </a:endParaRPr>
          </a:p>
          <a:p>
            <a:r>
              <a:rPr lang="ja-JP" altLang="en-US" sz="1100" dirty="0">
                <a:latin typeface="UD デジタル 教科書体 NP-R" panose="02020400000000000000" pitchFamily="18" charset="-128"/>
                <a:ea typeface="UD デジタル 教科書体 NP-R" panose="02020400000000000000" pitchFamily="18" charset="-128"/>
              </a:rPr>
              <a:t>　■人生会議（</a:t>
            </a:r>
            <a:r>
              <a:rPr lang="en-US" altLang="ja-JP" sz="1100" dirty="0">
                <a:latin typeface="UD デジタル 教科書体 NP-R" panose="02020400000000000000" pitchFamily="18" charset="-128"/>
                <a:ea typeface="UD デジタル 教科書体 NP-R" panose="02020400000000000000" pitchFamily="18" charset="-128"/>
              </a:rPr>
              <a:t>ACP</a:t>
            </a:r>
            <a:r>
              <a:rPr lang="ja-JP" altLang="en-US" sz="1100" dirty="0">
                <a:latin typeface="UD デジタル 教科書体 NP-R" panose="02020400000000000000" pitchFamily="18" charset="-128"/>
                <a:ea typeface="UD デジタル 教科書体 NP-R" panose="02020400000000000000" pitchFamily="18" charset="-128"/>
              </a:rPr>
              <a:t>）を踏まえた心肺蘇生を望まない心肺停止患者への救急隊の活動を救対審、高度化部会（プロトコル（案）提示予定）</a:t>
            </a:r>
            <a:br>
              <a:rPr lang="en-US" altLang="ja-JP" sz="1100" dirty="0">
                <a:latin typeface="UD デジタル 教科書体 NP-R" panose="02020400000000000000" pitchFamily="18" charset="-128"/>
                <a:ea typeface="UD デジタル 教科書体 NP-R" panose="02020400000000000000" pitchFamily="18" charset="-128"/>
              </a:rPr>
            </a:br>
            <a:r>
              <a:rPr lang="ja-JP" altLang="en-US" sz="1100" dirty="0">
                <a:latin typeface="UD デジタル 教科書体 NP-R" panose="02020400000000000000" pitchFamily="18" charset="-128"/>
                <a:ea typeface="UD デジタル 教科書体 NP-R" panose="02020400000000000000" pitchFamily="18" charset="-128"/>
              </a:rPr>
              <a:t>　　等で検討予定</a:t>
            </a:r>
            <a:endParaRPr lang="en-US" altLang="ja-JP" sz="1100" dirty="0">
              <a:latin typeface="UD デジタル 教科書体 NP-R" panose="02020400000000000000" pitchFamily="18" charset="-128"/>
              <a:ea typeface="UD デジタル 教科書体 NP-R" panose="02020400000000000000" pitchFamily="18" charset="-128"/>
            </a:endParaRPr>
          </a:p>
          <a:p>
            <a:r>
              <a:rPr lang="ja-JP" altLang="en-US" sz="1100" dirty="0">
                <a:latin typeface="UD デジタル 教科書体 NP-R" panose="02020400000000000000" pitchFamily="18" charset="-128"/>
                <a:ea typeface="UD デジタル 教科書体 NP-R" panose="02020400000000000000" pitchFamily="18" charset="-128"/>
              </a:rPr>
              <a:t>　■救急隊が本人の意思を尊重した対応（心肺蘇生の中断等）ができるよう、初期対応基本プロトコルの改正、</a:t>
            </a:r>
            <a:endParaRPr lang="en-US" altLang="ja-JP" sz="1100" dirty="0">
              <a:latin typeface="UD デジタル 教科書体 NP-R" panose="02020400000000000000" pitchFamily="18" charset="-128"/>
              <a:ea typeface="UD デジタル 教科書体 NP-R" panose="02020400000000000000" pitchFamily="18" charset="-128"/>
            </a:endParaRPr>
          </a:p>
          <a:p>
            <a:r>
              <a:rPr lang="ja-JP" altLang="en-US" sz="1100" dirty="0">
                <a:latin typeface="UD デジタル 教科書体 NP-R" panose="02020400000000000000" pitchFamily="18" charset="-128"/>
                <a:ea typeface="UD デジタル 教科書体 NP-R" panose="02020400000000000000" pitchFamily="18" charset="-128"/>
              </a:rPr>
              <a:t>　　または新たなプロトコルの策定予定</a:t>
            </a:r>
            <a:endParaRPr lang="en-US" altLang="ja-JP" sz="1100" dirty="0">
              <a:latin typeface="UD デジタル 教科書体 NP-R" panose="02020400000000000000" pitchFamily="18" charset="-128"/>
              <a:ea typeface="UD デジタル 教科書体 NP-R" panose="02020400000000000000" pitchFamily="18" charset="-128"/>
            </a:endParaRPr>
          </a:p>
          <a:p>
            <a:r>
              <a:rPr lang="ja-JP" altLang="en-US" sz="1100" dirty="0">
                <a:latin typeface="UD デジタル 教科書体 NP-R" panose="02020400000000000000" pitchFamily="18" charset="-128"/>
                <a:ea typeface="UD デジタル 教科書体 NP-R" panose="02020400000000000000" pitchFamily="18" charset="-128"/>
              </a:rPr>
              <a:t>　■各消防本部（消防長会など）の意見聴取予定（救急関係の地域の会議体（</a:t>
            </a:r>
            <a:r>
              <a:rPr lang="en-US" altLang="ja-JP" sz="1100" dirty="0">
                <a:latin typeface="UD デジタル 教科書体 NP-R" panose="02020400000000000000" pitchFamily="18" charset="-128"/>
                <a:ea typeface="UD デジタル 教科書体 NP-R" panose="02020400000000000000" pitchFamily="18" charset="-128"/>
              </a:rPr>
              <a:t>MC</a:t>
            </a:r>
            <a:r>
              <a:rPr lang="ja-JP" altLang="en-US" sz="1100" dirty="0">
                <a:latin typeface="UD デジタル 教科書体 NP-R" panose="02020400000000000000" pitchFamily="18" charset="-128"/>
                <a:ea typeface="UD デジタル 教科書体 NP-R" panose="02020400000000000000" pitchFamily="18" charset="-128"/>
              </a:rPr>
              <a:t>協議会・救急懇話会）でも、府の動きについて情報提供）</a:t>
            </a:r>
          </a:p>
        </p:txBody>
      </p:sp>
      <p:sp>
        <p:nvSpPr>
          <p:cNvPr id="17" name="テキスト ボックス 16">
            <a:extLst>
              <a:ext uri="{FF2B5EF4-FFF2-40B4-BE49-F238E27FC236}">
                <a16:creationId xmlns:a16="http://schemas.microsoft.com/office/drawing/2014/main" id="{E5372226-F4F8-4790-8856-C816D08A3A61}"/>
              </a:ext>
            </a:extLst>
          </p:cNvPr>
          <p:cNvSpPr txBox="1"/>
          <p:nvPr/>
        </p:nvSpPr>
        <p:spPr>
          <a:xfrm>
            <a:off x="8228078" y="117730"/>
            <a:ext cx="831922" cy="253916"/>
          </a:xfrm>
          <a:prstGeom prst="rect">
            <a:avLst/>
          </a:prstGeom>
          <a:noFill/>
          <a:ln w="12700">
            <a:noFill/>
          </a:ln>
        </p:spPr>
        <p:txBody>
          <a:bodyPr wrap="square" rtlCol="0">
            <a:spAutoFit/>
          </a:bodyPr>
          <a:lstStyle/>
          <a:p>
            <a:pPr algn="r"/>
            <a:r>
              <a:rPr lang="ja-JP" altLang="en-US" sz="1050" dirty="0">
                <a:solidFill>
                  <a:schemeClr val="bg1"/>
                </a:solidFill>
                <a:latin typeface="UD デジタル 教科書体 NP-R" panose="02020400000000000000" pitchFamily="18" charset="-128"/>
                <a:ea typeface="UD デジタル 教科書体 NP-R" panose="02020400000000000000" pitchFamily="18" charset="-128"/>
              </a:rPr>
              <a:t>資料</a:t>
            </a:r>
            <a:r>
              <a:rPr lang="en-US" altLang="ja-JP" sz="1050" dirty="0">
                <a:solidFill>
                  <a:schemeClr val="bg1"/>
                </a:solidFill>
                <a:latin typeface="UD デジタル 教科書体 NP-R" panose="02020400000000000000" pitchFamily="18" charset="-128"/>
                <a:ea typeface="UD デジタル 教科書体 NP-R" panose="02020400000000000000" pitchFamily="18" charset="-128"/>
              </a:rPr>
              <a:t>3-3</a:t>
            </a:r>
          </a:p>
        </p:txBody>
      </p:sp>
      <p:sp>
        <p:nvSpPr>
          <p:cNvPr id="18" name="テキスト ボックス 17">
            <a:extLst>
              <a:ext uri="{FF2B5EF4-FFF2-40B4-BE49-F238E27FC236}">
                <a16:creationId xmlns:a16="http://schemas.microsoft.com/office/drawing/2014/main" id="{D7C5961D-2F15-407F-9415-5B831B0C19C0}"/>
              </a:ext>
            </a:extLst>
          </p:cNvPr>
          <p:cNvSpPr txBox="1"/>
          <p:nvPr/>
        </p:nvSpPr>
        <p:spPr>
          <a:xfrm>
            <a:off x="13161" y="2108967"/>
            <a:ext cx="9062086" cy="276999"/>
          </a:xfrm>
          <a:prstGeom prst="rect">
            <a:avLst/>
          </a:prstGeom>
          <a:noFill/>
          <a:ln w="12700">
            <a:noFill/>
          </a:ln>
        </p:spPr>
        <p:txBody>
          <a:bodyPr wrap="square" rtlCol="0">
            <a:spAutoFit/>
          </a:bodyPr>
          <a:lstStyle/>
          <a:p>
            <a:r>
              <a:rPr lang="ja-JP" altLang="en-US" sz="1200" dirty="0">
                <a:latin typeface="UD デジタル 教科書体 NP-R" panose="02020400000000000000" pitchFamily="18" charset="-128"/>
                <a:ea typeface="UD デジタル 教科書体 NP-R" panose="02020400000000000000" pitchFamily="18" charset="-128"/>
              </a:rPr>
              <a:t>≪各圏域からの主な意見≫　</a:t>
            </a:r>
            <a:endParaRPr lang="en-US" altLang="ja-JP" sz="1200" dirty="0">
              <a:highlight>
                <a:srgbClr val="FFFF00"/>
              </a:highlight>
              <a:latin typeface="UD デジタル 教科書体 NP-R" panose="02020400000000000000" pitchFamily="18" charset="-128"/>
              <a:ea typeface="UD デジタル 教科書体 NP-R" panose="02020400000000000000" pitchFamily="18" charset="-128"/>
            </a:endParaRPr>
          </a:p>
        </p:txBody>
      </p:sp>
      <p:sp>
        <p:nvSpPr>
          <p:cNvPr id="11" name="正方形/長方形 10">
            <a:extLst>
              <a:ext uri="{FF2B5EF4-FFF2-40B4-BE49-F238E27FC236}">
                <a16:creationId xmlns:a16="http://schemas.microsoft.com/office/drawing/2014/main" id="{B4B5D6E5-668C-4DE5-A690-0D990570816C}"/>
              </a:ext>
            </a:extLst>
          </p:cNvPr>
          <p:cNvSpPr/>
          <p:nvPr/>
        </p:nvSpPr>
        <p:spPr>
          <a:xfrm>
            <a:off x="8037436" y="87766"/>
            <a:ext cx="1017038" cy="354563"/>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ja-JP" altLang="en-US" sz="1600" dirty="0">
                <a:latin typeface="UD デジタル 教科書体 NP-R" panose="02020400000000000000" pitchFamily="18" charset="-128"/>
                <a:ea typeface="UD デジタル 教科書体 NP-R" panose="02020400000000000000" pitchFamily="18" charset="-128"/>
              </a:rPr>
              <a:t>資料</a:t>
            </a:r>
            <a:r>
              <a:rPr lang="en-US" altLang="ja-JP" sz="1600" dirty="0">
                <a:latin typeface="UD デジタル 教科書体 NP-R" panose="02020400000000000000" pitchFamily="18" charset="-128"/>
                <a:ea typeface="UD デジタル 教科書体 NP-R" panose="02020400000000000000" pitchFamily="18" charset="-128"/>
              </a:rPr>
              <a:t>3-3</a:t>
            </a:r>
            <a:endParaRPr lang="ja-JP" altLang="en-US" sz="1600" dirty="0">
              <a:latin typeface="UD デジタル 教科書体 NP-R" panose="02020400000000000000" pitchFamily="18" charset="-128"/>
              <a:ea typeface="UD デジタル 教科書体 NP-R" panose="02020400000000000000" pitchFamily="18" charset="-128"/>
            </a:endParaRPr>
          </a:p>
        </p:txBody>
      </p:sp>
    </p:spTree>
    <p:extLst>
      <p:ext uri="{BB962C8B-B14F-4D97-AF65-F5344CB8AC3E}">
        <p14:creationId xmlns:p14="http://schemas.microsoft.com/office/powerpoint/2010/main" val="3124276998"/>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954</Words>
  <Application>Microsoft Office PowerPoint</Application>
  <PresentationFormat>画面に合わせる (4:3)</PresentationFormat>
  <Paragraphs>47</Paragraphs>
  <Slides>1</Slides>
  <Notes>1</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1</vt:i4>
      </vt:variant>
    </vt:vector>
  </HeadingPairs>
  <TitlesOfParts>
    <vt:vector size="9" baseType="lpstr">
      <vt:lpstr>UD デジタル 教科書体 NK-B</vt:lpstr>
      <vt:lpstr>UD デジタル 教科書体 NK-R</vt:lpstr>
      <vt:lpstr>UD デジタル 教科書体 NP-R</vt:lpstr>
      <vt:lpstr>游ゴシック</vt:lpstr>
      <vt:lpstr>Arial</vt:lpstr>
      <vt:lpstr>Calibri</vt:lpstr>
      <vt:lpstr>Calibri Light</vt:lpstr>
      <vt:lpstr>Office テーマ</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2023-04-24T08:31:52Z</dcterms:created>
  <dcterms:modified xsi:type="dcterms:W3CDTF">2024-02-14T09:31:50Z</dcterms:modified>
</cp:coreProperties>
</file>