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051"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28B"/>
    <a:srgbClr val="FF6600"/>
    <a:srgbClr val="FF6699"/>
    <a:srgbClr val="FFCCCC"/>
    <a:srgbClr val="99FF99"/>
    <a:srgbClr val="FF9999"/>
    <a:srgbClr val="FFCC99"/>
    <a:srgbClr val="33CC33"/>
    <a:srgbClr val="E7EDE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410" autoAdjust="0"/>
  </p:normalViewPr>
  <p:slideViewPr>
    <p:cSldViewPr snapToGrid="0">
      <p:cViewPr varScale="1">
        <p:scale>
          <a:sx n="69" d="100"/>
          <a:sy n="69" d="100"/>
        </p:scale>
        <p:origin x="112" y="44"/>
      </p:cViewPr>
      <p:guideLst/>
    </p:cSldViewPr>
  </p:slideViewPr>
  <p:outlineViewPr>
    <p:cViewPr>
      <p:scale>
        <a:sx n="33" d="100"/>
        <a:sy n="33" d="100"/>
      </p:scale>
      <p:origin x="0" y="-66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575" cy="498475"/>
          </a:xfrm>
          <a:prstGeom prst="rect">
            <a:avLst/>
          </a:prstGeom>
        </p:spPr>
        <p:txBody>
          <a:bodyPr vert="horz" lIns="91410" tIns="45707" rIns="91410" bIns="4570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1" y="3"/>
            <a:ext cx="2949575" cy="498475"/>
          </a:xfrm>
          <a:prstGeom prst="rect">
            <a:avLst/>
          </a:prstGeom>
        </p:spPr>
        <p:txBody>
          <a:bodyPr vert="horz" lIns="91410" tIns="45707" rIns="91410" bIns="45707" rtlCol="0"/>
          <a:lstStyle>
            <a:lvl1pPr algn="r">
              <a:defRPr sz="1200"/>
            </a:lvl1pPr>
          </a:lstStyle>
          <a:p>
            <a:fld id="{D64E24C0-EAE7-42C3-A2C6-11E03F4A7047}" type="datetimeFigureOut">
              <a:rPr kumimoji="1" lang="ja-JP" altLang="en-US" smtClean="0"/>
              <a:t>2024/2/29</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0" tIns="45707" rIns="91410" bIns="45707" rtlCol="0" anchor="ctr"/>
          <a:lstStyle/>
          <a:p>
            <a:endParaRPr lang="ja-JP" altLang="en-US" dirty="0"/>
          </a:p>
        </p:txBody>
      </p:sp>
      <p:sp>
        <p:nvSpPr>
          <p:cNvPr id="5" name="ノート プレースホルダー 4"/>
          <p:cNvSpPr>
            <a:spLocks noGrp="1"/>
          </p:cNvSpPr>
          <p:nvPr>
            <p:ph type="body" sz="quarter" idx="3"/>
          </p:nvPr>
        </p:nvSpPr>
        <p:spPr>
          <a:xfrm>
            <a:off x="681039" y="4783142"/>
            <a:ext cx="5445125" cy="3913187"/>
          </a:xfrm>
          <a:prstGeom prst="rect">
            <a:avLst/>
          </a:prstGeom>
        </p:spPr>
        <p:txBody>
          <a:bodyPr vert="horz" lIns="91410" tIns="45707" rIns="91410"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4"/>
            <a:ext cx="2949575" cy="498475"/>
          </a:xfrm>
          <a:prstGeom prst="rect">
            <a:avLst/>
          </a:prstGeom>
        </p:spPr>
        <p:txBody>
          <a:bodyPr vert="horz" lIns="91410" tIns="45707" rIns="91410" bIns="4570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1" y="9440864"/>
            <a:ext cx="2949575" cy="498475"/>
          </a:xfrm>
          <a:prstGeom prst="rect">
            <a:avLst/>
          </a:prstGeom>
        </p:spPr>
        <p:txBody>
          <a:bodyPr vert="horz" lIns="91410" tIns="45707" rIns="91410" bIns="45707" rtlCol="0" anchor="b"/>
          <a:lstStyle>
            <a:lvl1pPr algn="r">
              <a:defRPr sz="1200"/>
            </a:lvl1pPr>
          </a:lstStyle>
          <a:p>
            <a:fld id="{2F0EEB81-DB16-4A68-B055-8A38956DB515}" type="slidenum">
              <a:rPr kumimoji="1" lang="ja-JP" altLang="en-US" smtClean="0"/>
              <a:t>‹#›</a:t>
            </a:fld>
            <a:endParaRPr kumimoji="1" lang="ja-JP" altLang="en-US" dirty="0"/>
          </a:p>
        </p:txBody>
      </p:sp>
    </p:spTree>
    <p:extLst>
      <p:ext uri="{BB962C8B-B14F-4D97-AF65-F5344CB8AC3E}">
        <p14:creationId xmlns:p14="http://schemas.microsoft.com/office/powerpoint/2010/main" val="2673240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F0EEB81-DB16-4A68-B055-8A38956DB515}" type="slidenum">
              <a:rPr kumimoji="1" lang="ja-JP" altLang="en-US" smtClean="0"/>
              <a:t>1</a:t>
            </a:fld>
            <a:endParaRPr kumimoji="1" lang="ja-JP" altLang="en-US" dirty="0"/>
          </a:p>
        </p:txBody>
      </p:sp>
    </p:spTree>
    <p:extLst>
      <p:ext uri="{BB962C8B-B14F-4D97-AF65-F5344CB8AC3E}">
        <p14:creationId xmlns:p14="http://schemas.microsoft.com/office/powerpoint/2010/main" val="520155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0FD733-6670-4F41-99AE-2AF873A9EF9B}" type="datetime1">
              <a:rPr kumimoji="1" lang="ja-JP" altLang="en-US" smtClean="0"/>
              <a:t>2024/2/29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11405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20B0E70-DC8C-45AE-9A73-B48E80456FAC}" type="datetime1">
              <a:rPr kumimoji="1" lang="ja-JP" altLang="en-US" smtClean="0"/>
              <a:t>2024/2/29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54529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E26971B-DE94-49D9-A744-09DA5D4EFD1B}" type="datetime1">
              <a:rPr kumimoji="1" lang="ja-JP" altLang="en-US" smtClean="0"/>
              <a:t>2024/2/29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7282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5ADF38-D465-4763-BE5E-7EBCCB9C9F29}" type="datetime1">
              <a:rPr kumimoji="1" lang="ja-JP" altLang="en-US" smtClean="0"/>
              <a:t>2024/2/29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29315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4331F29-69BB-4688-A5B9-761F2F175B34}" type="datetime1">
              <a:rPr kumimoji="1" lang="ja-JP" altLang="en-US" smtClean="0"/>
              <a:t>2024/2/29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16906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6E005E3-70B6-4419-848F-3F3CDA1EB77A}" type="datetime1">
              <a:rPr kumimoji="1" lang="ja-JP" altLang="en-US" smtClean="0"/>
              <a:t>2024/2/29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4127643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3EE0711-39F7-47AE-A55D-9BD11857BD13}" type="datetime1">
              <a:rPr kumimoji="1" lang="ja-JP" altLang="en-US" smtClean="0"/>
              <a:t>2024/2/29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720492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8E2CDB-605A-48E6-A9B5-7B75635DE901}" type="datetime1">
              <a:rPr kumimoji="1" lang="ja-JP" altLang="en-US" smtClean="0"/>
              <a:t>2024/2/29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138783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01AF9A3-E28F-40A6-88C5-001A9A3B1688}" type="datetime1">
              <a:rPr kumimoji="1" lang="ja-JP" altLang="en-US" smtClean="0"/>
              <a:t>2024/2/29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21007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0063F9-D93C-40CF-8D77-49BA2F6E78DE}" type="datetime1">
              <a:rPr kumimoji="1" lang="ja-JP" altLang="en-US" smtClean="0"/>
              <a:t>2024/2/29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432887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A3D27B-6CAE-45CE-9F21-01916535A38D}" type="datetime1">
              <a:rPr kumimoji="1" lang="ja-JP" altLang="en-US" smtClean="0"/>
              <a:t>2024/2/29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40266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1AA4A6-A657-4140-A938-8415CF1935D9}" type="datetime1">
              <a:rPr kumimoji="1" lang="ja-JP" altLang="en-US" smtClean="0"/>
              <a:t>2024/2/29</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34048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7F4818EE-C35D-4A91-880A-65F8F3B51CD7}"/>
              </a:ext>
            </a:extLst>
          </p:cNvPr>
          <p:cNvSpPr txBox="1"/>
          <p:nvPr/>
        </p:nvSpPr>
        <p:spPr>
          <a:xfrm>
            <a:off x="455090" y="4535830"/>
            <a:ext cx="11736910" cy="2062103"/>
          </a:xfrm>
          <a:prstGeom prst="rect">
            <a:avLst/>
          </a:prstGeom>
          <a:noFill/>
          <a:ln w="12700">
            <a:noFill/>
          </a:ln>
        </p:spPr>
        <p:txBody>
          <a:bodyPr wrap="square" rtlCol="0">
            <a:spAutoFit/>
          </a:bodyPr>
          <a:lstStyle/>
          <a:p>
            <a:r>
              <a:rPr lang="ja-JP" altLang="en-US" dirty="0">
                <a:latin typeface="UD デジタル 教科書体 NP-R" panose="02020400000000000000" pitchFamily="18" charset="-128"/>
                <a:ea typeface="UD デジタル 教科書体 NP-R" panose="02020400000000000000" pitchFamily="18" charset="-128"/>
              </a:rPr>
              <a:t>≪事業内容≫訪問看護ステーションにおいて、災害時等に在宅人工呼吸器装着患者に貸し出せる非常用簡易自家</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発電装置等の購入費や機器のメンテナンス費等を補助（現状 </a:t>
            </a:r>
            <a:r>
              <a:rPr lang="en-US" altLang="ja-JP" dirty="0">
                <a:latin typeface="UD デジタル 教科書体 NP-R" panose="02020400000000000000" pitchFamily="18" charset="-128"/>
                <a:ea typeface="UD デジタル 教科書体 NP-R" panose="02020400000000000000" pitchFamily="18" charset="-128"/>
              </a:rPr>
              <a:t>88</a:t>
            </a:r>
            <a:r>
              <a:rPr lang="ja-JP" altLang="en-US" dirty="0">
                <a:latin typeface="UD デジタル 教科書体 NP-R" panose="02020400000000000000" pitchFamily="18" charset="-128"/>
                <a:ea typeface="UD デジタル 教科書体 NP-R" panose="02020400000000000000" pitchFamily="18" charset="-128"/>
              </a:rPr>
              <a:t>台→</a:t>
            </a:r>
            <a:r>
              <a:rPr lang="en-US" altLang="ja-JP" dirty="0">
                <a:latin typeface="UD デジタル 教科書体 NP-R" panose="02020400000000000000" pitchFamily="18" charset="-128"/>
                <a:ea typeface="UD デジタル 教科書体 NP-R" panose="02020400000000000000" pitchFamily="18" charset="-128"/>
              </a:rPr>
              <a:t>104</a:t>
            </a:r>
            <a:r>
              <a:rPr lang="ja-JP" altLang="en-US" dirty="0">
                <a:latin typeface="UD デジタル 教科書体 NP-R" panose="02020400000000000000" pitchFamily="18" charset="-128"/>
                <a:ea typeface="UD デジタル 教科書体 NP-R" panose="02020400000000000000" pitchFamily="18" charset="-128"/>
              </a:rPr>
              <a:t>台に拡充）</a:t>
            </a:r>
            <a:endParaRPr lang="en-US" altLang="ja-JP" dirty="0">
              <a:latin typeface="UD デジタル 教科書体 NP-R" panose="02020400000000000000" pitchFamily="18" charset="-128"/>
              <a:ea typeface="UD デジタル 教科書体 NP-R" panose="02020400000000000000" pitchFamily="18" charset="-128"/>
            </a:endParaRPr>
          </a:p>
          <a:p>
            <a:endParaRPr lang="ja-JP" altLang="en-US" sz="800"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・設置ステーション　現状 </a:t>
            </a:r>
            <a:r>
              <a:rPr lang="en-US" altLang="ja-JP" dirty="0">
                <a:latin typeface="UD デジタル 教科書体 NP-R" panose="02020400000000000000" pitchFamily="18" charset="-128"/>
                <a:ea typeface="UD デジタル 教科書体 NP-R" panose="02020400000000000000" pitchFamily="18" charset="-128"/>
              </a:rPr>
              <a:t>44</a:t>
            </a:r>
            <a:r>
              <a:rPr lang="ja-JP" altLang="en-US" dirty="0">
                <a:latin typeface="UD デジタル 教科書体 NP-R" panose="02020400000000000000" pitchFamily="18" charset="-128"/>
                <a:ea typeface="UD デジタル 教科書体 NP-R" panose="02020400000000000000" pitchFamily="18" charset="-128"/>
              </a:rPr>
              <a:t>か所→</a:t>
            </a:r>
            <a:r>
              <a:rPr lang="en-US" altLang="ja-JP" dirty="0">
                <a:latin typeface="UD デジタル 教科書体 NP-R" panose="02020400000000000000" pitchFamily="18" charset="-128"/>
                <a:ea typeface="UD デジタル 教科書体 NP-R" panose="02020400000000000000" pitchFamily="18" charset="-128"/>
              </a:rPr>
              <a:t>50</a:t>
            </a:r>
            <a:r>
              <a:rPr lang="ja-JP" altLang="en-US" dirty="0">
                <a:latin typeface="UD デジタル 教科書体 NP-R" panose="02020400000000000000" pitchFamily="18" charset="-128"/>
                <a:ea typeface="UD デジタル 教科書体 NP-R" panose="02020400000000000000" pitchFamily="18" charset="-128"/>
              </a:rPr>
              <a:t>か所（大阪市</a:t>
            </a:r>
            <a:r>
              <a:rPr lang="en-US" altLang="ja-JP" dirty="0">
                <a:latin typeface="UD デジタル 教科書体 NP-R" panose="02020400000000000000" pitchFamily="18" charset="-128"/>
                <a:ea typeface="UD デジタル 教科書体 NP-R" panose="02020400000000000000" pitchFamily="18" charset="-128"/>
              </a:rPr>
              <a:t>4</a:t>
            </a:r>
            <a:r>
              <a:rPr lang="ja-JP" altLang="en-US" dirty="0">
                <a:latin typeface="UD デジタル 教科書体 NP-R" panose="02020400000000000000" pitchFamily="18" charset="-128"/>
                <a:ea typeface="UD デジタル 教科書体 NP-R" panose="02020400000000000000" pitchFamily="18" charset="-128"/>
              </a:rPr>
              <a:t>か所・泉南</a:t>
            </a:r>
            <a:r>
              <a:rPr lang="en-US" altLang="ja-JP" dirty="0">
                <a:latin typeface="UD デジタル 教科書体 NP-R" panose="02020400000000000000" pitchFamily="18" charset="-128"/>
                <a:ea typeface="UD デジタル 教科書体 NP-R" panose="02020400000000000000" pitchFamily="18" charset="-128"/>
              </a:rPr>
              <a:t>2</a:t>
            </a:r>
            <a:r>
              <a:rPr lang="ja-JP" altLang="en-US" dirty="0">
                <a:latin typeface="UD デジタル 教科書体 NP-R" panose="02020400000000000000" pitchFamily="18" charset="-128"/>
                <a:ea typeface="UD デジタル 教科書体 NP-R" panose="02020400000000000000" pitchFamily="18" charset="-128"/>
              </a:rPr>
              <a:t>か所追加）</a:t>
            </a:r>
            <a:endParaRPr lang="en-US" altLang="ja-JP" dirty="0">
              <a:latin typeface="UD デジタル 教科書体 NP-R" panose="02020400000000000000" pitchFamily="18" charset="-128"/>
              <a:ea typeface="UD デジタル 教科書体 NP-R" panose="02020400000000000000" pitchFamily="18" charset="-128"/>
            </a:endParaRPr>
          </a:p>
          <a:p>
            <a:r>
              <a:rPr lang="en-US" altLang="ja-JP" dirty="0">
                <a:latin typeface="UD デジタル 教科書体 NP-R" panose="02020400000000000000" pitchFamily="18" charset="-128"/>
                <a:ea typeface="UD デジタル 教科書体 NP-R" panose="02020400000000000000" pitchFamily="18" charset="-128"/>
              </a:rPr>
              <a:t>                          ※</a:t>
            </a:r>
            <a:r>
              <a:rPr lang="ja-JP" altLang="en-US" dirty="0">
                <a:latin typeface="UD デジタル 教科書体 NP-R" panose="02020400000000000000" pitchFamily="18" charset="-128"/>
                <a:ea typeface="UD デジタル 教科書体 NP-R" panose="02020400000000000000" pitchFamily="18" charset="-128"/>
              </a:rPr>
              <a:t>設置ステーションにおける機器定期点検費や使用方法の研修費等も新たに支援</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・北河内ブロック内既存設置ステーション</a:t>
            </a:r>
            <a:r>
              <a:rPr lang="en-US" altLang="ja-JP" dirty="0">
                <a:latin typeface="UD デジタル 教科書体 NP-R" panose="02020400000000000000" pitchFamily="18" charset="-128"/>
                <a:ea typeface="UD デジタル 教科書体 NP-R" panose="02020400000000000000" pitchFamily="18" charset="-128"/>
              </a:rPr>
              <a:t>4</a:t>
            </a:r>
            <a:r>
              <a:rPr lang="ja-JP" altLang="en-US" dirty="0">
                <a:latin typeface="UD デジタル 教科書体 NP-R" panose="02020400000000000000" pitchFamily="18" charset="-128"/>
                <a:ea typeface="UD デジタル 教科書体 NP-R" panose="02020400000000000000" pitchFamily="18" charset="-128"/>
              </a:rPr>
              <a:t>か所</a:t>
            </a:r>
            <a:r>
              <a:rPr lang="en-US" altLang="ja-JP" dirty="0">
                <a:latin typeface="UD デジタル 教科書体 NP-R" panose="02020400000000000000" pitchFamily="18" charset="-128"/>
                <a:ea typeface="UD デジタル 教科書体 NP-R" panose="02020400000000000000" pitchFamily="18" charset="-128"/>
              </a:rPr>
              <a:t>×1</a:t>
            </a:r>
            <a:r>
              <a:rPr lang="ja-JP" altLang="en-US" dirty="0">
                <a:latin typeface="UD デジタル 教科書体 NP-R" panose="02020400000000000000" pitchFamily="18" charset="-128"/>
                <a:ea typeface="UD デジタル 教科書体 NP-R" panose="02020400000000000000" pitchFamily="18" charset="-128"/>
              </a:rPr>
              <a:t>台</a:t>
            </a:r>
            <a:r>
              <a:rPr lang="en-US" altLang="ja-JP" dirty="0">
                <a:latin typeface="UD デジタル 教科書体 NP-R" panose="02020400000000000000" pitchFamily="18" charset="-128"/>
                <a:ea typeface="UD デジタル 教科書体 NP-R" panose="02020400000000000000" pitchFamily="18" charset="-128"/>
              </a:rPr>
              <a:t>=4</a:t>
            </a:r>
            <a:r>
              <a:rPr lang="ja-JP" altLang="en-US" dirty="0">
                <a:latin typeface="UD デジタル 教科書体 NP-R" panose="02020400000000000000" pitchFamily="18" charset="-128"/>
                <a:ea typeface="UD デジタル 教科書体 NP-R" panose="02020400000000000000" pitchFamily="18" charset="-128"/>
              </a:rPr>
              <a:t>台追加　　　　　　　　</a:t>
            </a:r>
            <a:endParaRPr lang="en-US" altLang="ja-JP" dirty="0">
              <a:latin typeface="UD デジタル 教科書体 NP-R" panose="02020400000000000000" pitchFamily="18" charset="-128"/>
              <a:ea typeface="UD デジタル 教科書体 NP-R" panose="02020400000000000000" pitchFamily="18" charset="-128"/>
            </a:endParaRPr>
          </a:p>
          <a:p>
            <a:endParaRPr lang="en-US" altLang="ja-JP" sz="1200"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≪補助率≫</a:t>
            </a:r>
            <a:r>
              <a:rPr lang="en-US" altLang="ja-JP" dirty="0">
                <a:latin typeface="UD デジタル 教科書体 NP-R" panose="02020400000000000000" pitchFamily="18" charset="-128"/>
                <a:ea typeface="UD デジタル 教科書体 NP-R" panose="02020400000000000000" pitchFamily="18" charset="-128"/>
              </a:rPr>
              <a:t>10/10</a:t>
            </a:r>
            <a:r>
              <a:rPr lang="ja-JP" altLang="en-US" dirty="0">
                <a:latin typeface="UD デジタル 教科書体 NP-R" panose="02020400000000000000" pitchFamily="18" charset="-128"/>
                <a:ea typeface="UD デジタル 教科書体 NP-R" panose="02020400000000000000" pitchFamily="18" charset="-128"/>
              </a:rPr>
              <a:t>（地域医療介護総合確保基金）</a:t>
            </a:r>
            <a:endParaRPr lang="en-US" altLang="ja-JP" dirty="0">
              <a:latin typeface="UD デジタル 教科書体 NP-R" panose="02020400000000000000" pitchFamily="18" charset="-128"/>
              <a:ea typeface="UD デジタル 教科書体 NP-R" panose="02020400000000000000" pitchFamily="18" charset="-128"/>
            </a:endParaRPr>
          </a:p>
        </p:txBody>
      </p:sp>
      <p:pic>
        <p:nvPicPr>
          <p:cNvPr id="18" name="図 17">
            <a:extLst>
              <a:ext uri="{FF2B5EF4-FFF2-40B4-BE49-F238E27FC236}">
                <a16:creationId xmlns:a16="http://schemas.microsoft.com/office/drawing/2014/main" id="{3813A1D9-79CC-426F-937E-1774E15A4F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97542" y="5259523"/>
            <a:ext cx="1032770" cy="835006"/>
          </a:xfrm>
          <a:prstGeom prst="rect">
            <a:avLst/>
          </a:prstGeom>
        </p:spPr>
      </p:pic>
      <p:sp>
        <p:nvSpPr>
          <p:cNvPr id="3" name="正方形/長方形 2">
            <a:extLst>
              <a:ext uri="{FF2B5EF4-FFF2-40B4-BE49-F238E27FC236}">
                <a16:creationId xmlns:a16="http://schemas.microsoft.com/office/drawing/2014/main" id="{3D443039-32D1-4ABD-AB17-88B8420373A1}"/>
              </a:ext>
            </a:extLst>
          </p:cNvPr>
          <p:cNvSpPr/>
          <p:nvPr/>
        </p:nvSpPr>
        <p:spPr>
          <a:xfrm>
            <a:off x="0" y="-1"/>
            <a:ext cx="12192000" cy="413914"/>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UD デジタル 教科書体 NK-B" panose="02020700000000000000" pitchFamily="18" charset="-128"/>
                <a:ea typeface="UD デジタル 教科書体 NK-B" panose="02020700000000000000" pitchFamily="18" charset="-128"/>
              </a:rPr>
              <a:t>在宅患者への非常用簡易自家発電等の整備について</a:t>
            </a:r>
          </a:p>
        </p:txBody>
      </p:sp>
      <p:sp>
        <p:nvSpPr>
          <p:cNvPr id="4" name="テキスト ボックス 3">
            <a:extLst>
              <a:ext uri="{FF2B5EF4-FFF2-40B4-BE49-F238E27FC236}">
                <a16:creationId xmlns:a16="http://schemas.microsoft.com/office/drawing/2014/main" id="{1FA1D961-2B58-480F-9AE0-B9EE67819617}"/>
              </a:ext>
            </a:extLst>
          </p:cNvPr>
          <p:cNvSpPr txBox="1"/>
          <p:nvPr/>
        </p:nvSpPr>
        <p:spPr>
          <a:xfrm>
            <a:off x="360122" y="555842"/>
            <a:ext cx="11044555" cy="369332"/>
          </a:xfrm>
          <a:prstGeom prst="rect">
            <a:avLst/>
          </a:prstGeom>
          <a:noFill/>
          <a:ln w="12700">
            <a:noFill/>
          </a:ln>
        </p:spPr>
        <p:txBody>
          <a:bodyPr wrap="square" rtlCol="0">
            <a:spAutoFit/>
          </a:bodyPr>
          <a:lstStyle/>
          <a:p>
            <a:r>
              <a:rPr lang="ja-JP" altLang="en-US" dirty="0">
                <a:latin typeface="UD デジタル 教科書体 NP-R" panose="02020400000000000000" pitchFamily="18" charset="-128"/>
                <a:ea typeface="UD デジタル 教科書体 NP-R" panose="02020400000000000000" pitchFamily="18" charset="-128"/>
              </a:rPr>
              <a:t>■</a:t>
            </a:r>
            <a:r>
              <a:rPr lang="ja-JP" altLang="en-US" b="1" u="sng" dirty="0">
                <a:latin typeface="UD デジタル 教科書体 NP-R" panose="02020400000000000000" pitchFamily="18" charset="-128"/>
                <a:ea typeface="UD デジタル 教科書体 NP-R" panose="02020400000000000000" pitchFamily="18" charset="-128"/>
              </a:rPr>
              <a:t>病院</a:t>
            </a:r>
            <a:r>
              <a:rPr lang="ja-JP" altLang="en-US" dirty="0">
                <a:latin typeface="UD デジタル 教科書体 NP-R" panose="02020400000000000000" pitchFamily="18" charset="-128"/>
                <a:ea typeface="UD デジタル 教科書体 NP-R" panose="02020400000000000000" pitchFamily="18" charset="-128"/>
              </a:rPr>
              <a:t>及び</a:t>
            </a:r>
            <a:r>
              <a:rPr lang="ja-JP" altLang="en-US" b="1" u="sng" dirty="0">
                <a:latin typeface="UD デジタル 教科書体 NP-R" panose="02020400000000000000" pitchFamily="18" charset="-128"/>
                <a:ea typeface="UD デジタル 教科書体 NP-R" panose="02020400000000000000" pitchFamily="18" charset="-128"/>
              </a:rPr>
              <a:t>診療所</a:t>
            </a:r>
            <a:r>
              <a:rPr lang="ja-JP" altLang="en-US" dirty="0">
                <a:latin typeface="UD デジタル 教科書体 NP-R" panose="02020400000000000000" pitchFamily="18" charset="-128"/>
                <a:ea typeface="UD デジタル 教科書体 NP-R" panose="02020400000000000000" pitchFamily="18" charset="-128"/>
              </a:rPr>
              <a:t>向け</a:t>
            </a:r>
            <a:r>
              <a:rPr lang="ja-JP" altLang="en-US" b="1" dirty="0">
                <a:latin typeface="UD デジタル 教科書体 NP-R" panose="02020400000000000000" pitchFamily="18" charset="-128"/>
                <a:ea typeface="UD デジタル 教科書体 NP-R" panose="02020400000000000000" pitchFamily="18" charset="-128"/>
              </a:rPr>
              <a:t>：</a:t>
            </a:r>
            <a:r>
              <a:rPr lang="zh-TW" altLang="en-US" sz="1600" dirty="0">
                <a:latin typeface="UD デジタル 教科書体 NP-R" panose="02020400000000000000" pitchFamily="18" charset="-128"/>
                <a:ea typeface="UD デジタル 教科書体 NP-R" panose="02020400000000000000" pitchFamily="18" charset="-128"/>
              </a:rPr>
              <a:t>在宅人工呼吸器使用者非常用電源整備事業</a:t>
            </a:r>
            <a:r>
              <a:rPr lang="en-US" altLang="ja-JP" sz="1600" dirty="0">
                <a:latin typeface="UD デジタル 教科書体 NP-R" panose="02020400000000000000" pitchFamily="18" charset="-128"/>
                <a:ea typeface="UD デジタル 教科書体 NP-R" panose="02020400000000000000" pitchFamily="18" charset="-128"/>
              </a:rPr>
              <a:t>【R6</a:t>
            </a:r>
            <a:r>
              <a:rPr lang="ja-JP" altLang="en-US" sz="1600" dirty="0">
                <a:latin typeface="UD デジタル 教科書体 NP-R" panose="02020400000000000000" pitchFamily="18" charset="-128"/>
                <a:ea typeface="UD デジタル 教科書体 NP-R" panose="02020400000000000000" pitchFamily="18" charset="-128"/>
              </a:rPr>
              <a:t>年度予算要求額：</a:t>
            </a:r>
            <a:r>
              <a:rPr lang="en-US" altLang="ja-JP" sz="1600" dirty="0">
                <a:latin typeface="UD デジタル 教科書体 NP-R" panose="02020400000000000000" pitchFamily="18" charset="-128"/>
                <a:ea typeface="UD デジタル 教科書体 NP-R" panose="02020400000000000000" pitchFamily="18" charset="-128"/>
              </a:rPr>
              <a:t>1,696</a:t>
            </a:r>
            <a:r>
              <a:rPr lang="ja-JP" altLang="en-US" sz="1600" dirty="0">
                <a:latin typeface="UD デジタル 教科書体 NP-R" panose="02020400000000000000" pitchFamily="18" charset="-128"/>
                <a:ea typeface="UD デジタル 教科書体 NP-R" panose="02020400000000000000" pitchFamily="18" charset="-128"/>
              </a:rPr>
              <a:t>千円（新規）</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　</a:t>
            </a:r>
            <a:endParaRPr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a:extLst>
              <a:ext uri="{FF2B5EF4-FFF2-40B4-BE49-F238E27FC236}">
                <a16:creationId xmlns:a16="http://schemas.microsoft.com/office/drawing/2014/main" id="{31A101F5-AFD0-4FAE-BDC2-DDF7F8863EFA}"/>
              </a:ext>
            </a:extLst>
          </p:cNvPr>
          <p:cNvSpPr txBox="1"/>
          <p:nvPr/>
        </p:nvSpPr>
        <p:spPr>
          <a:xfrm>
            <a:off x="360122" y="932942"/>
            <a:ext cx="11177557" cy="1107996"/>
          </a:xfrm>
          <a:prstGeom prst="rect">
            <a:avLst/>
          </a:prstGeom>
          <a:noFill/>
          <a:ln w="12700">
            <a:noFill/>
          </a:ln>
        </p:spPr>
        <p:txBody>
          <a:bodyPr wrap="square" rtlCol="0">
            <a:spAutoFit/>
          </a:bodyPr>
          <a:lstStyle/>
          <a:p>
            <a:r>
              <a:rPr lang="ja-JP" altLang="en-US" dirty="0">
                <a:latin typeface="UD デジタル 教科書体 NP-R" panose="02020400000000000000" pitchFamily="18" charset="-128"/>
                <a:ea typeface="UD デジタル 教科書体 NP-R" panose="02020400000000000000" pitchFamily="18" charset="-128"/>
              </a:rPr>
              <a:t>≪事業内容≫人工呼吸器使用者に対して訪問診療を実施している医療機関において、</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災害時等に備えてかかりつけ患者に貸し出せる非常用簡易自家発電装置の購入費を補助</a:t>
            </a:r>
          </a:p>
          <a:p>
            <a:endParaRPr lang="en-US" altLang="ja-JP" sz="1200"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≪補助率≫国</a:t>
            </a:r>
            <a:r>
              <a:rPr lang="en-US" altLang="ja-JP" dirty="0">
                <a:latin typeface="UD デジタル 教科書体 NP-R" panose="02020400000000000000" pitchFamily="18" charset="-128"/>
                <a:ea typeface="UD デジタル 教科書体 NP-R" panose="02020400000000000000" pitchFamily="18" charset="-128"/>
              </a:rPr>
              <a:t>1/2</a:t>
            </a:r>
            <a:r>
              <a:rPr lang="ja-JP" altLang="en-US" dirty="0">
                <a:latin typeface="UD デジタル 教科書体 NP-R" panose="02020400000000000000" pitchFamily="18" charset="-128"/>
                <a:ea typeface="UD デジタル 教科書体 NP-R" panose="02020400000000000000" pitchFamily="18" charset="-128"/>
              </a:rPr>
              <a:t>、医療機関</a:t>
            </a:r>
            <a:r>
              <a:rPr lang="en-US" altLang="ja-JP" dirty="0">
                <a:latin typeface="UD デジタル 教科書体 NP-R" panose="02020400000000000000" pitchFamily="18" charset="-128"/>
                <a:ea typeface="UD デジタル 教科書体 NP-R" panose="02020400000000000000" pitchFamily="18" charset="-128"/>
              </a:rPr>
              <a:t>1/2</a:t>
            </a:r>
            <a:r>
              <a:rPr lang="ja-JP" altLang="en-US" dirty="0">
                <a:latin typeface="UD デジタル 教科書体 NP-R" panose="02020400000000000000" pitchFamily="18" charset="-128"/>
                <a:ea typeface="UD デジタル 教科書体 NP-R" panose="02020400000000000000" pitchFamily="18" charset="-128"/>
              </a:rPr>
              <a:t>（</a:t>
            </a:r>
            <a:r>
              <a:rPr lang="zh-TW" altLang="en-US" dirty="0">
                <a:latin typeface="UD デジタル 教科書体 NP-R" panose="02020400000000000000" pitchFamily="18" charset="-128"/>
                <a:ea typeface="UD デジタル 教科書体 NP-R" panose="02020400000000000000" pitchFamily="18" charset="-128"/>
              </a:rPr>
              <a:t>医療施設等設備整備費補助金</a:t>
            </a:r>
            <a:r>
              <a:rPr lang="ja-JP" altLang="en-US" dirty="0">
                <a:latin typeface="UD デジタル 教科書体 NP-R" panose="02020400000000000000" pitchFamily="18" charset="-128"/>
                <a:ea typeface="UD デジタル 教科書体 NP-R" panose="02020400000000000000" pitchFamily="18" charset="-128"/>
              </a:rPr>
              <a:t>）</a:t>
            </a:r>
            <a:endParaRPr lang="en-US" altLang="ja-JP" dirty="0">
              <a:latin typeface="UD デジタル 教科書体 NP-R" panose="02020400000000000000" pitchFamily="18" charset="-128"/>
              <a:ea typeface="UD デジタル 教科書体 NP-R" panose="02020400000000000000" pitchFamily="18" charset="-128"/>
            </a:endParaRPr>
          </a:p>
        </p:txBody>
      </p:sp>
      <p:sp>
        <p:nvSpPr>
          <p:cNvPr id="11" name="テキスト ボックス 10">
            <a:extLst>
              <a:ext uri="{FF2B5EF4-FFF2-40B4-BE49-F238E27FC236}">
                <a16:creationId xmlns:a16="http://schemas.microsoft.com/office/drawing/2014/main" id="{C3E230C8-9A6D-4E47-AF30-D688BD185202}"/>
              </a:ext>
            </a:extLst>
          </p:cNvPr>
          <p:cNvSpPr txBox="1"/>
          <p:nvPr/>
        </p:nvSpPr>
        <p:spPr>
          <a:xfrm>
            <a:off x="374785" y="2788549"/>
            <a:ext cx="11722481" cy="1107996"/>
          </a:xfrm>
          <a:prstGeom prst="rect">
            <a:avLst/>
          </a:prstGeom>
          <a:noFill/>
          <a:ln w="12700">
            <a:noFill/>
          </a:ln>
        </p:spPr>
        <p:txBody>
          <a:bodyPr wrap="square" rtlCol="0">
            <a:spAutoFit/>
          </a:bodyPr>
          <a:lstStyle/>
          <a:p>
            <a:r>
              <a:rPr lang="ja-JP" altLang="en-US" dirty="0">
                <a:latin typeface="UD デジタル 教科書体 NP-R" panose="02020400000000000000" pitchFamily="18" charset="-128"/>
                <a:ea typeface="UD デジタル 教科書体 NP-R" panose="02020400000000000000" pitchFamily="18" charset="-128"/>
              </a:rPr>
              <a:t>≪事業内容≫在宅医療において積極的役割を担う医療機関において、災害時等に自院のかかりつけ患者以外にも</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貸し出せる非常用簡易自家発電装置等の購入費（</a:t>
            </a:r>
            <a:r>
              <a:rPr lang="en-US" altLang="ja-JP" dirty="0">
                <a:latin typeface="UD デジタル 教科書体 NP-R" panose="02020400000000000000" pitchFamily="18" charset="-128"/>
                <a:ea typeface="UD デジタル 教科書体 NP-R" panose="02020400000000000000" pitchFamily="18" charset="-128"/>
              </a:rPr>
              <a:t>1</a:t>
            </a:r>
            <a:r>
              <a:rPr lang="ja-JP" altLang="en-US" dirty="0">
                <a:latin typeface="UD デジタル 教科書体 NP-R" panose="02020400000000000000" pitchFamily="18" charset="-128"/>
                <a:ea typeface="UD デジタル 教科書体 NP-R" panose="02020400000000000000" pitchFamily="18" charset="-128"/>
              </a:rPr>
              <a:t>機関あたり３台まで）を補助</a:t>
            </a:r>
          </a:p>
          <a:p>
            <a:endParaRPr lang="en-US" altLang="ja-JP" sz="1200"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≪補助率≫</a:t>
            </a:r>
            <a:r>
              <a:rPr lang="en-US" altLang="ja-JP" dirty="0">
                <a:latin typeface="UD デジタル 教科書体 NP-R" panose="02020400000000000000" pitchFamily="18" charset="-128"/>
                <a:ea typeface="UD デジタル 教科書体 NP-R" panose="02020400000000000000" pitchFamily="18" charset="-128"/>
              </a:rPr>
              <a:t>10/10</a:t>
            </a:r>
            <a:r>
              <a:rPr lang="ja-JP" altLang="en-US" dirty="0">
                <a:latin typeface="UD デジタル 教科書体 NP-R" panose="02020400000000000000" pitchFamily="18" charset="-128"/>
                <a:ea typeface="UD デジタル 教科書体 NP-R" panose="02020400000000000000" pitchFamily="18" charset="-128"/>
              </a:rPr>
              <a:t>（地域医療介護総合確保基金）</a:t>
            </a:r>
            <a:endParaRPr lang="en-US" altLang="ja-JP" dirty="0">
              <a:latin typeface="UD デジタル 教科書体 NP-R" panose="02020400000000000000" pitchFamily="18" charset="-128"/>
              <a:ea typeface="UD デジタル 教科書体 NP-R" panose="02020400000000000000" pitchFamily="18" charset="-128"/>
            </a:endParaRPr>
          </a:p>
        </p:txBody>
      </p:sp>
      <p:sp>
        <p:nvSpPr>
          <p:cNvPr id="13" name="テキスト ボックス 12">
            <a:extLst>
              <a:ext uri="{FF2B5EF4-FFF2-40B4-BE49-F238E27FC236}">
                <a16:creationId xmlns:a16="http://schemas.microsoft.com/office/drawing/2014/main" id="{E772E5E1-1121-4AA5-B24D-CCA8ED459514}"/>
              </a:ext>
            </a:extLst>
          </p:cNvPr>
          <p:cNvSpPr txBox="1"/>
          <p:nvPr/>
        </p:nvSpPr>
        <p:spPr>
          <a:xfrm>
            <a:off x="360121" y="4166498"/>
            <a:ext cx="11044555" cy="369332"/>
          </a:xfrm>
          <a:prstGeom prst="rect">
            <a:avLst/>
          </a:prstGeom>
          <a:noFill/>
          <a:ln w="12700">
            <a:noFill/>
          </a:ln>
        </p:spPr>
        <p:txBody>
          <a:bodyPr wrap="square" rtlCol="0">
            <a:spAutoFit/>
          </a:bodyPr>
          <a:lstStyle/>
          <a:p>
            <a:r>
              <a:rPr lang="ja-JP" altLang="en-US" dirty="0">
                <a:latin typeface="UD デジタル 教科書体 NP-R" panose="02020400000000000000" pitchFamily="18" charset="-128"/>
                <a:ea typeface="UD デジタル 教科書体 NP-R" panose="02020400000000000000" pitchFamily="18" charset="-128"/>
              </a:rPr>
              <a:t>■</a:t>
            </a:r>
            <a:r>
              <a:rPr lang="ja-JP" altLang="en-US" b="1" u="sng" dirty="0">
                <a:latin typeface="UD デジタル 教科書体 NP-R" panose="02020400000000000000" pitchFamily="18" charset="-128"/>
                <a:ea typeface="UD デジタル 教科書体 NP-R" panose="02020400000000000000" pitchFamily="18" charset="-128"/>
              </a:rPr>
              <a:t>訪問看護ステーション</a:t>
            </a:r>
            <a:r>
              <a:rPr lang="ja-JP" altLang="en-US" dirty="0">
                <a:latin typeface="UD デジタル 教科書体 NP-R" panose="02020400000000000000" pitchFamily="18" charset="-128"/>
                <a:ea typeface="UD デジタル 教科書体 NP-R" panose="02020400000000000000" pitchFamily="18" charset="-128"/>
              </a:rPr>
              <a:t>向け：</a:t>
            </a:r>
            <a:r>
              <a:rPr lang="ja-JP" altLang="en-US" sz="1600" dirty="0">
                <a:latin typeface="UD デジタル 教科書体 NP-R" panose="02020400000000000000" pitchFamily="18" charset="-128"/>
                <a:ea typeface="UD デジタル 教科書体 NP-R" panose="02020400000000000000" pitchFamily="18" charset="-128"/>
              </a:rPr>
              <a:t>在宅患者災害時支援体制整備事業　</a:t>
            </a:r>
            <a:r>
              <a:rPr lang="en-US" altLang="ja-JP" sz="1600" dirty="0">
                <a:latin typeface="UD デジタル 教科書体 NP-R" panose="02020400000000000000" pitchFamily="18" charset="-128"/>
                <a:ea typeface="UD デジタル 教科書体 NP-R" panose="02020400000000000000" pitchFamily="18" charset="-128"/>
              </a:rPr>
              <a:t>【R6</a:t>
            </a:r>
            <a:r>
              <a:rPr lang="ja-JP" altLang="en-US" sz="1600" dirty="0">
                <a:latin typeface="UD デジタル 教科書体 NP-R" panose="02020400000000000000" pitchFamily="18" charset="-128"/>
                <a:ea typeface="UD デジタル 教科書体 NP-R" panose="02020400000000000000" pitchFamily="18" charset="-128"/>
              </a:rPr>
              <a:t>年度予算要求額：</a:t>
            </a:r>
            <a:r>
              <a:rPr lang="en-US" altLang="ja-JP" sz="1600" dirty="0">
                <a:latin typeface="UD デジタル 教科書体 NP-R" panose="02020400000000000000" pitchFamily="18" charset="-128"/>
                <a:ea typeface="UD デジタル 教科書体 NP-R" panose="02020400000000000000" pitchFamily="18" charset="-128"/>
              </a:rPr>
              <a:t>6,809</a:t>
            </a:r>
            <a:r>
              <a:rPr lang="ja-JP" altLang="en-US" sz="1600" dirty="0">
                <a:latin typeface="UD デジタル 教科書体 NP-R" panose="02020400000000000000" pitchFamily="18" charset="-128"/>
                <a:ea typeface="UD デジタル 教科書体 NP-R" panose="02020400000000000000" pitchFamily="18" charset="-128"/>
              </a:rPr>
              <a:t>千円（拡充）</a:t>
            </a:r>
            <a:r>
              <a:rPr lang="en-US" altLang="ja-JP" sz="1600" dirty="0">
                <a:latin typeface="UD デジタル 教科書体 NP-R" panose="02020400000000000000" pitchFamily="18" charset="-128"/>
                <a:ea typeface="UD デジタル 教科書体 NP-R" panose="02020400000000000000" pitchFamily="18" charset="-128"/>
              </a:rPr>
              <a:t>】</a:t>
            </a:r>
          </a:p>
        </p:txBody>
      </p:sp>
      <p:sp>
        <p:nvSpPr>
          <p:cNvPr id="14" name="テキスト ボックス 13">
            <a:extLst>
              <a:ext uri="{FF2B5EF4-FFF2-40B4-BE49-F238E27FC236}">
                <a16:creationId xmlns:a16="http://schemas.microsoft.com/office/drawing/2014/main" id="{4BA3825F-3EAC-4DDB-A41D-92CB88F8993F}"/>
              </a:ext>
            </a:extLst>
          </p:cNvPr>
          <p:cNvSpPr txBox="1"/>
          <p:nvPr/>
        </p:nvSpPr>
        <p:spPr>
          <a:xfrm>
            <a:off x="360122" y="2220728"/>
            <a:ext cx="12078991" cy="615553"/>
          </a:xfrm>
          <a:prstGeom prst="rect">
            <a:avLst/>
          </a:prstGeom>
          <a:noFill/>
          <a:ln w="12700">
            <a:noFill/>
          </a:ln>
        </p:spPr>
        <p:txBody>
          <a:bodyPr wrap="square" rtlCol="0">
            <a:spAutoFit/>
          </a:bodyPr>
          <a:lstStyle/>
          <a:p>
            <a:r>
              <a:rPr lang="ja-JP" altLang="en-US" dirty="0">
                <a:latin typeface="UD デジタル 教科書体 NP-R" panose="02020400000000000000" pitchFamily="18" charset="-128"/>
                <a:ea typeface="UD デジタル 教科書体 NP-R" panose="02020400000000000000" pitchFamily="18" charset="-128"/>
              </a:rPr>
              <a:t>■</a:t>
            </a:r>
            <a:r>
              <a:rPr lang="ja-JP" altLang="en-US" b="1" u="sng" dirty="0">
                <a:latin typeface="UD デジタル 教科書体 NP-R" panose="02020400000000000000" pitchFamily="18" charset="-128"/>
                <a:ea typeface="UD デジタル 教科書体 NP-R" panose="02020400000000000000" pitchFamily="18" charset="-128"/>
              </a:rPr>
              <a:t>在宅医療において積極的役割を担う医療機関</a:t>
            </a:r>
            <a:r>
              <a:rPr lang="ja-JP" altLang="en-US" dirty="0">
                <a:latin typeface="UD デジタル 教科書体 NP-R" panose="02020400000000000000" pitchFamily="18" charset="-128"/>
                <a:ea typeface="UD デジタル 教科書体 NP-R" panose="02020400000000000000" pitchFamily="18" charset="-128"/>
              </a:rPr>
              <a:t>向け：</a:t>
            </a:r>
            <a:r>
              <a:rPr lang="ja-JP" altLang="en-US" sz="1600" dirty="0">
                <a:latin typeface="UD デジタル 教科書体 NP-R" panose="02020400000000000000" pitchFamily="18" charset="-128"/>
                <a:ea typeface="UD デジタル 教科書体 NP-R" panose="02020400000000000000" pitchFamily="18" charset="-128"/>
              </a:rPr>
              <a:t>在宅医療サービス基盤整備推進事業</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ja-JP" altLang="en-US" sz="1600" dirty="0">
                <a:latin typeface="UD デジタル 教科書体 NP-R" panose="02020400000000000000" pitchFamily="18" charset="-128"/>
                <a:ea typeface="UD デジタル 教科書体 NP-R" panose="02020400000000000000" pitchFamily="18" charset="-128"/>
              </a:rPr>
              <a:t>　　　　　　　　　　　　　　　　　　　　　　　　　　　　　　　　　　　</a:t>
            </a:r>
            <a:r>
              <a:rPr lang="en-US" altLang="ja-JP" sz="1600" dirty="0">
                <a:latin typeface="UD デジタル 教科書体 NP-R" panose="02020400000000000000" pitchFamily="18" charset="-128"/>
                <a:ea typeface="UD デジタル 教科書体 NP-R" panose="02020400000000000000" pitchFamily="18" charset="-128"/>
              </a:rPr>
              <a:t>【R6</a:t>
            </a:r>
            <a:r>
              <a:rPr lang="ja-JP" altLang="en-US" sz="1600" dirty="0">
                <a:latin typeface="UD デジタル 教科書体 NP-R" panose="02020400000000000000" pitchFamily="18" charset="-128"/>
                <a:ea typeface="UD デジタル 教科書体 NP-R" panose="02020400000000000000" pitchFamily="18" charset="-128"/>
              </a:rPr>
              <a:t>年度予算要求額：</a:t>
            </a:r>
            <a:r>
              <a:rPr lang="en-US" altLang="ja-JP" sz="1600" dirty="0">
                <a:latin typeface="UD デジタル 教科書体 NP-R" panose="02020400000000000000" pitchFamily="18" charset="-128"/>
                <a:ea typeface="UD デジタル 教科書体 NP-R" panose="02020400000000000000" pitchFamily="18" charset="-128"/>
              </a:rPr>
              <a:t>124,656</a:t>
            </a:r>
            <a:r>
              <a:rPr lang="ja-JP" altLang="en-US" sz="1600" dirty="0">
                <a:latin typeface="UD デジタル 教科書体 NP-R" panose="02020400000000000000" pitchFamily="18" charset="-128"/>
                <a:ea typeface="UD デジタル 教科書体 NP-R" panose="02020400000000000000" pitchFamily="18" charset="-128"/>
              </a:rPr>
              <a:t>千円（新規）</a:t>
            </a:r>
            <a:r>
              <a:rPr lang="en-US" altLang="ja-JP" sz="1600" dirty="0">
                <a:latin typeface="UD デジタル 教科書体 NP-R" panose="02020400000000000000" pitchFamily="18" charset="-128"/>
                <a:ea typeface="UD デジタル 教科書体 NP-R" panose="02020400000000000000" pitchFamily="18" charset="-128"/>
              </a:rPr>
              <a:t>】</a:t>
            </a:r>
          </a:p>
        </p:txBody>
      </p:sp>
      <p:sp>
        <p:nvSpPr>
          <p:cNvPr id="6" name="四角形: 角を丸くする 5">
            <a:extLst>
              <a:ext uri="{FF2B5EF4-FFF2-40B4-BE49-F238E27FC236}">
                <a16:creationId xmlns:a16="http://schemas.microsoft.com/office/drawing/2014/main" id="{1E7F73B8-E5EF-4F95-9380-1E77C1C7D16C}"/>
              </a:ext>
            </a:extLst>
          </p:cNvPr>
          <p:cNvSpPr/>
          <p:nvPr/>
        </p:nvSpPr>
        <p:spPr>
          <a:xfrm>
            <a:off x="360121" y="472976"/>
            <a:ext cx="11737145" cy="15918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四角形: 角を丸くする 11">
            <a:extLst>
              <a:ext uri="{FF2B5EF4-FFF2-40B4-BE49-F238E27FC236}">
                <a16:creationId xmlns:a16="http://schemas.microsoft.com/office/drawing/2014/main" id="{28A66CB6-7238-4BBC-9E00-2628D6F49073}"/>
              </a:ext>
            </a:extLst>
          </p:cNvPr>
          <p:cNvSpPr/>
          <p:nvPr/>
        </p:nvSpPr>
        <p:spPr>
          <a:xfrm>
            <a:off x="360121" y="2201557"/>
            <a:ext cx="11737145" cy="174517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四角形: 角を丸くする 14">
            <a:extLst>
              <a:ext uri="{FF2B5EF4-FFF2-40B4-BE49-F238E27FC236}">
                <a16:creationId xmlns:a16="http://schemas.microsoft.com/office/drawing/2014/main" id="{7E817EBD-5983-42EC-B74C-BFE7ECF94901}"/>
              </a:ext>
            </a:extLst>
          </p:cNvPr>
          <p:cNvSpPr/>
          <p:nvPr/>
        </p:nvSpPr>
        <p:spPr>
          <a:xfrm>
            <a:off x="360121" y="4048263"/>
            <a:ext cx="11737145" cy="26654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7" name="Picture 2" descr="D:\kurookaH\Desktop\thumb_0.jpg">
            <a:extLst>
              <a:ext uri="{FF2B5EF4-FFF2-40B4-BE49-F238E27FC236}">
                <a16:creationId xmlns:a16="http://schemas.microsoft.com/office/drawing/2014/main" id="{857BA173-79B9-4F19-AA18-615BCCE5DE0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2315" t="19683" r="25" b="19256"/>
          <a:stretch/>
        </p:blipFill>
        <p:spPr bwMode="auto">
          <a:xfrm>
            <a:off x="10921147" y="612041"/>
            <a:ext cx="1089736" cy="1305649"/>
          </a:xfrm>
          <a:prstGeom prst="rect">
            <a:avLst/>
          </a:prstGeom>
          <a:noFill/>
          <a:extLst>
            <a:ext uri="{909E8E84-426E-40DD-AFC4-6F175D3DCCD1}">
              <a14:hiddenFill xmlns:a14="http://schemas.microsoft.com/office/drawing/2010/main">
                <a:solidFill>
                  <a:srgbClr val="FFFFFF"/>
                </a:solidFill>
              </a14:hiddenFill>
            </a:ext>
          </a:extLst>
        </p:spPr>
      </p:pic>
      <p:sp>
        <p:nvSpPr>
          <p:cNvPr id="16" name="正方形/長方形 15">
            <a:extLst>
              <a:ext uri="{FF2B5EF4-FFF2-40B4-BE49-F238E27FC236}">
                <a16:creationId xmlns:a16="http://schemas.microsoft.com/office/drawing/2014/main" id="{FB283FD2-EFC0-418B-83C7-4B8277E3F9B1}"/>
              </a:ext>
            </a:extLst>
          </p:cNvPr>
          <p:cNvSpPr/>
          <p:nvPr/>
        </p:nvSpPr>
        <p:spPr>
          <a:xfrm>
            <a:off x="11029160" y="29674"/>
            <a:ext cx="1017038" cy="3545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UD デジタル 教科書体 NP-R" panose="02020400000000000000" pitchFamily="18" charset="-128"/>
                <a:ea typeface="UD デジタル 教科書体 NP-R" panose="02020400000000000000" pitchFamily="18" charset="-128"/>
              </a:rPr>
              <a:t>資料</a:t>
            </a:r>
            <a:r>
              <a:rPr lang="en-US" altLang="ja-JP" sz="1600" dirty="0">
                <a:latin typeface="UD デジタル 教科書体 NP-R" panose="02020400000000000000" pitchFamily="18" charset="-128"/>
                <a:ea typeface="UD デジタル 教科書体 NP-R" panose="02020400000000000000" pitchFamily="18" charset="-128"/>
              </a:rPr>
              <a:t>3-2</a:t>
            </a:r>
            <a:endParaRPr lang="ja-JP" altLang="en-US"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1242769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397</Words>
  <Application>Microsoft Office PowerPoint</Application>
  <PresentationFormat>ワイド画面</PresentationFormat>
  <Paragraphs>23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UD デジタル 教科書体 NK-B</vt:lpstr>
      <vt:lpstr>UD デジタル 教科書体 NP-R</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2023-04-24T08:31:52Z</dcterms:created>
  <dcterms:modified xsi:type="dcterms:W3CDTF">2024-02-29T05:21:36Z</dcterms:modified>
</cp:coreProperties>
</file>