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437" r:id="rId2"/>
    <p:sldId id="444" r:id="rId3"/>
    <p:sldId id="456"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28B"/>
    <a:srgbClr val="FF6600"/>
    <a:srgbClr val="FF6699"/>
    <a:srgbClr val="FFCCCC"/>
    <a:srgbClr val="99FF99"/>
    <a:srgbClr val="FF9999"/>
    <a:srgbClr val="FFCC99"/>
    <a:srgbClr val="33CC33"/>
    <a:srgbClr val="E7EDE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58" autoAdjust="0"/>
    <p:restoredTop sz="94243" autoAdjust="0"/>
  </p:normalViewPr>
  <p:slideViewPr>
    <p:cSldViewPr snapToGrid="0">
      <p:cViewPr varScale="1">
        <p:scale>
          <a:sx n="69" d="100"/>
          <a:sy n="69" d="100"/>
        </p:scale>
        <p:origin x="392" y="44"/>
      </p:cViewPr>
      <p:guideLst/>
    </p:cSldViewPr>
  </p:slideViewPr>
  <p:outlineViewPr>
    <p:cViewPr>
      <p:scale>
        <a:sx n="33" d="100"/>
        <a:sy n="33" d="100"/>
      </p:scale>
      <p:origin x="0" y="-66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49575" cy="498475"/>
          </a:xfrm>
          <a:prstGeom prst="rect">
            <a:avLst/>
          </a:prstGeom>
        </p:spPr>
        <p:txBody>
          <a:bodyPr vert="horz" lIns="91410" tIns="45707" rIns="91410" bIns="4570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1" y="3"/>
            <a:ext cx="2949575" cy="498475"/>
          </a:xfrm>
          <a:prstGeom prst="rect">
            <a:avLst/>
          </a:prstGeom>
        </p:spPr>
        <p:txBody>
          <a:bodyPr vert="horz" lIns="91410" tIns="45707" rIns="91410" bIns="45707" rtlCol="0"/>
          <a:lstStyle>
            <a:lvl1pPr algn="r">
              <a:defRPr sz="1200"/>
            </a:lvl1pPr>
          </a:lstStyle>
          <a:p>
            <a:fld id="{D64E24C0-EAE7-42C3-A2C6-11E03F4A7047}" type="datetimeFigureOut">
              <a:rPr kumimoji="1" lang="ja-JP" altLang="en-US" smtClean="0"/>
              <a:t>2024/3/11</a:t>
            </a:fld>
            <a:endParaRPr kumimoji="1" lang="ja-JP" altLang="en-US" dirty="0"/>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10" tIns="45707" rIns="91410" bIns="45707" rtlCol="0" anchor="ctr"/>
          <a:lstStyle/>
          <a:p>
            <a:endParaRPr lang="ja-JP" altLang="en-US" dirty="0"/>
          </a:p>
        </p:txBody>
      </p:sp>
      <p:sp>
        <p:nvSpPr>
          <p:cNvPr id="5" name="ノート プレースホルダー 4"/>
          <p:cNvSpPr>
            <a:spLocks noGrp="1"/>
          </p:cNvSpPr>
          <p:nvPr>
            <p:ph type="body" sz="quarter" idx="3"/>
          </p:nvPr>
        </p:nvSpPr>
        <p:spPr>
          <a:xfrm>
            <a:off x="681039" y="4783142"/>
            <a:ext cx="5445125" cy="3913187"/>
          </a:xfrm>
          <a:prstGeom prst="rect">
            <a:avLst/>
          </a:prstGeom>
        </p:spPr>
        <p:txBody>
          <a:bodyPr vert="horz" lIns="91410" tIns="45707" rIns="91410" bIns="4570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4"/>
            <a:ext cx="2949575" cy="498475"/>
          </a:xfrm>
          <a:prstGeom prst="rect">
            <a:avLst/>
          </a:prstGeom>
        </p:spPr>
        <p:txBody>
          <a:bodyPr vert="horz" lIns="91410" tIns="45707" rIns="91410" bIns="4570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1" y="9440864"/>
            <a:ext cx="2949575" cy="498475"/>
          </a:xfrm>
          <a:prstGeom prst="rect">
            <a:avLst/>
          </a:prstGeom>
        </p:spPr>
        <p:txBody>
          <a:bodyPr vert="horz" lIns="91410" tIns="45707" rIns="91410" bIns="45707" rtlCol="0" anchor="b"/>
          <a:lstStyle>
            <a:lvl1pPr algn="r">
              <a:defRPr sz="1200"/>
            </a:lvl1pPr>
          </a:lstStyle>
          <a:p>
            <a:fld id="{2F0EEB81-DB16-4A68-B055-8A38956DB515}" type="slidenum">
              <a:rPr kumimoji="1" lang="ja-JP" altLang="en-US" smtClean="0"/>
              <a:t>‹#›</a:t>
            </a:fld>
            <a:endParaRPr kumimoji="1" lang="ja-JP" altLang="en-US" dirty="0"/>
          </a:p>
        </p:txBody>
      </p:sp>
    </p:spTree>
    <p:extLst>
      <p:ext uri="{BB962C8B-B14F-4D97-AF65-F5344CB8AC3E}">
        <p14:creationId xmlns:p14="http://schemas.microsoft.com/office/powerpoint/2010/main" val="26732406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038" y="4783138"/>
            <a:ext cx="5445125" cy="3913187"/>
          </a:xfrm>
          <a:prstGeom prst="rect">
            <a:avLst/>
          </a:prstGeom>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EC9683EE-31DC-4992-82E5-A70802EBE9F2}" type="datetime1">
              <a:rPr lang="ja-JP" altLang="en-US" smtClean="0"/>
              <a:pPr>
                <a:defRPr/>
              </a:pPr>
              <a:t>2024/3/11</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E7F9D57B-C2B2-4784-8D52-08A00F79AEBB}" type="slidenum">
              <a:rPr lang="ja-JP" altLang="en-US" smtClean="0"/>
              <a:pPr>
                <a:defRPr/>
              </a:pPr>
              <a:t>1</a:t>
            </a:fld>
            <a:endParaRPr lang="ja-JP" altLang="en-US" sz="1200"/>
          </a:p>
        </p:txBody>
      </p:sp>
    </p:spTree>
    <p:extLst>
      <p:ext uri="{BB962C8B-B14F-4D97-AF65-F5344CB8AC3E}">
        <p14:creationId xmlns:p14="http://schemas.microsoft.com/office/powerpoint/2010/main" val="251649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038" y="4783138"/>
            <a:ext cx="5445125" cy="3913187"/>
          </a:xfrm>
          <a:prstGeom prst="rect">
            <a:avLst/>
          </a:prstGeom>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EC9683EE-31DC-4992-82E5-A70802EBE9F2}" type="datetime1">
              <a:rPr lang="ja-JP" altLang="en-US" smtClean="0"/>
              <a:pPr>
                <a:defRPr/>
              </a:pPr>
              <a:t>2024/3/11</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E7F9D57B-C2B2-4784-8D52-08A00F79AEBB}" type="slidenum">
              <a:rPr lang="ja-JP" altLang="en-US" smtClean="0"/>
              <a:pPr>
                <a:defRPr/>
              </a:pPr>
              <a:t>2</a:t>
            </a:fld>
            <a:endParaRPr lang="ja-JP" altLang="en-US" sz="1200"/>
          </a:p>
        </p:txBody>
      </p:sp>
    </p:spTree>
    <p:extLst>
      <p:ext uri="{BB962C8B-B14F-4D97-AF65-F5344CB8AC3E}">
        <p14:creationId xmlns:p14="http://schemas.microsoft.com/office/powerpoint/2010/main" val="2514573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038" y="4783138"/>
            <a:ext cx="5445125" cy="3913187"/>
          </a:xfrm>
          <a:prstGeom prst="rect">
            <a:avLst/>
          </a:prstGeom>
        </p:spPr>
        <p:txBody>
          <a:bodyPr/>
          <a:lstStyle/>
          <a:p>
            <a:pPr indent="133350" algn="just"/>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日付プレースホルダー 3"/>
          <p:cNvSpPr>
            <a:spLocks noGrp="1"/>
          </p:cNvSpPr>
          <p:nvPr>
            <p:ph type="dt" idx="10"/>
          </p:nvPr>
        </p:nvSpPr>
        <p:spPr/>
        <p:txBody>
          <a:bodyPr/>
          <a:lstStyle/>
          <a:p>
            <a:pPr>
              <a:defRPr/>
            </a:pPr>
            <a:fld id="{EC9683EE-31DC-4992-82E5-A70802EBE9F2}" type="datetime1">
              <a:rPr lang="ja-JP" altLang="en-US" smtClean="0"/>
              <a:pPr>
                <a:defRPr/>
              </a:pPr>
              <a:t>2024/3/11</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E7F9D57B-C2B2-4784-8D52-08A00F79AEBB}" type="slidenum">
              <a:rPr lang="ja-JP" altLang="en-US" smtClean="0"/>
              <a:pPr>
                <a:defRPr/>
              </a:pPr>
              <a:t>3</a:t>
            </a:fld>
            <a:endParaRPr lang="ja-JP" altLang="en-US" sz="1200"/>
          </a:p>
        </p:txBody>
      </p:sp>
    </p:spTree>
    <p:extLst>
      <p:ext uri="{BB962C8B-B14F-4D97-AF65-F5344CB8AC3E}">
        <p14:creationId xmlns:p14="http://schemas.microsoft.com/office/powerpoint/2010/main" val="4291886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0FD733-6670-4F41-99AE-2AF873A9EF9B}" type="datetime1">
              <a:rPr kumimoji="1" lang="ja-JP" altLang="en-US" smtClean="0"/>
              <a:t>2024/3/11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114057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20B0E70-DC8C-45AE-9A73-B48E80456FAC}" type="datetime1">
              <a:rPr kumimoji="1" lang="ja-JP" altLang="en-US" smtClean="0"/>
              <a:t>2024/3/11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54529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E26971B-DE94-49D9-A744-09DA5D4EFD1B}" type="datetime1">
              <a:rPr kumimoji="1" lang="ja-JP" altLang="en-US" smtClean="0"/>
              <a:t>2024/3/11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272827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95ADF38-D465-4763-BE5E-7EBCCB9C9F29}" type="datetime1">
              <a:rPr kumimoji="1" lang="ja-JP" altLang="en-US" smtClean="0"/>
              <a:t>2024/3/11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293154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4331F29-69BB-4688-A5B9-761F2F175B34}" type="datetime1">
              <a:rPr kumimoji="1" lang="ja-JP" altLang="en-US" smtClean="0"/>
              <a:t>2024/3/11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216906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6E005E3-70B6-4419-848F-3F3CDA1EB77A}" type="datetime1">
              <a:rPr kumimoji="1" lang="ja-JP" altLang="en-US" smtClean="0"/>
              <a:t>2024/3/11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4127643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3EE0711-39F7-47AE-A55D-9BD11857BD13}" type="datetime1">
              <a:rPr kumimoji="1" lang="ja-JP" altLang="en-US" smtClean="0"/>
              <a:t>2024/3/11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720492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F8E2CDB-605A-48E6-A9B5-7B75635DE901}" type="datetime1">
              <a:rPr kumimoji="1" lang="ja-JP" altLang="en-US" smtClean="0"/>
              <a:t>2024/3/11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138783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01AF9A3-E28F-40A6-88C5-001A9A3B1688}" type="datetime1">
              <a:rPr kumimoji="1" lang="ja-JP" altLang="en-US" smtClean="0"/>
              <a:t>2024/3/11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210074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0063F9-D93C-40CF-8D77-49BA2F6E78DE}" type="datetime1">
              <a:rPr kumimoji="1" lang="ja-JP" altLang="en-US" smtClean="0"/>
              <a:t>2024/3/11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432887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0A3D27B-6CAE-45CE-9F21-01916535A38D}" type="datetime1">
              <a:rPr kumimoji="1" lang="ja-JP" altLang="en-US" smtClean="0"/>
              <a:t>2024/3/11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402665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1AA4A6-A657-4140-A938-8415CF1935D9}" type="datetime1">
              <a:rPr kumimoji="1" lang="ja-JP" altLang="en-US" smtClean="0"/>
              <a:t>2024/3/11</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340486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フローチャート: 処理 41"/>
          <p:cNvSpPr/>
          <p:nvPr/>
        </p:nvSpPr>
        <p:spPr bwMode="auto">
          <a:xfrm>
            <a:off x="167431" y="635097"/>
            <a:ext cx="11804650" cy="702169"/>
          </a:xfrm>
          <a:prstGeom prst="flowChartProcess">
            <a:avLst/>
          </a:prstGeom>
          <a:solidFill>
            <a:schemeClr val="bg1">
              <a:lumMod val="95000"/>
            </a:schemeClr>
          </a:solidFill>
          <a:ln w="38100">
            <a:solidFill>
              <a:srgbClr val="FF505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wrap="square" anchor="ctr"/>
          <a:lstStyle/>
          <a:p>
            <a:pPr fontAlgn="ctr">
              <a:defRPr/>
            </a:pPr>
            <a:r>
              <a:rPr lang="ja-JP" altLang="en-US" sz="1400" b="1" kern="0" dirty="0">
                <a:solidFill>
                  <a:srgbClr val="000000"/>
                </a:solidFill>
                <a:latin typeface="UD デジタル 教科書体 NP-R" panose="02020400000000000000" pitchFamily="18" charset="-128"/>
                <a:ea typeface="UD デジタル 教科書体 NP-R" panose="02020400000000000000" pitchFamily="18" charset="-128"/>
                <a:cs typeface="Meiryo UI" pitchFamily="50" charset="-128"/>
              </a:rPr>
              <a:t>　</a:t>
            </a:r>
            <a:r>
              <a:rPr lang="ja-JP" altLang="en-US" dirty="0">
                <a:solidFill>
                  <a:schemeClr val="tx1"/>
                </a:solidFill>
                <a:latin typeface="UD デジタル 教科書体 NP-R" panose="02020400000000000000" pitchFamily="18" charset="-128"/>
                <a:ea typeface="UD デジタル 教科書体 NP-R" panose="02020400000000000000" pitchFamily="18" charset="-128"/>
              </a:rPr>
              <a:t>第８次医療計画に位置付ける「在宅医療に必要な連携を担う拠点」 及び「在宅医療において積極的役割を担う医療機関」及びの取組を支援し、在宅医療を支える地域のサービス基盤を整備する。</a:t>
            </a:r>
          </a:p>
        </p:txBody>
      </p:sp>
      <p:sp>
        <p:nvSpPr>
          <p:cNvPr id="94" name="テキスト ボックス 93">
            <a:extLst>
              <a:ext uri="{FF2B5EF4-FFF2-40B4-BE49-F238E27FC236}">
                <a16:creationId xmlns:a16="http://schemas.microsoft.com/office/drawing/2014/main" id="{0E93344F-C970-463C-B64D-E539EF84E035}"/>
              </a:ext>
            </a:extLst>
          </p:cNvPr>
          <p:cNvSpPr txBox="1"/>
          <p:nvPr/>
        </p:nvSpPr>
        <p:spPr>
          <a:xfrm>
            <a:off x="2667677" y="1675524"/>
            <a:ext cx="5746639" cy="723275"/>
          </a:xfrm>
          <a:prstGeom prst="rect">
            <a:avLst/>
          </a:prstGeom>
          <a:ln>
            <a:solidFill>
              <a:srgbClr val="FA4912"/>
            </a:solidFill>
            <a:prstDash val="sysDot"/>
          </a:ln>
        </p:spPr>
        <p:style>
          <a:lnRef idx="2">
            <a:schemeClr val="accent2"/>
          </a:lnRef>
          <a:fillRef idx="1">
            <a:schemeClr val="lt1"/>
          </a:fillRef>
          <a:effectRef idx="0">
            <a:schemeClr val="accent2"/>
          </a:effectRef>
          <a:fontRef idx="minor">
            <a:schemeClr val="dk1"/>
          </a:fontRef>
        </p:style>
        <p:txBody>
          <a:bodyPr wrap="square" rtlCol="0">
            <a:spAutoFit/>
          </a:bodyPr>
          <a:lstStyle/>
          <a:p>
            <a:pPr eaLnBrk="0" fontAlgn="base" hangingPunct="0">
              <a:spcBef>
                <a:spcPct val="0"/>
              </a:spcBef>
              <a:spcAft>
                <a:spcPct val="0"/>
              </a:spcAft>
              <a:defRPr/>
            </a:pPr>
            <a:endParaRPr lang="en-US" altLang="ja-JP" sz="500" b="1" dirty="0">
              <a:solidFill>
                <a:schemeClr val="tx1"/>
              </a:solidFill>
              <a:latin typeface="UD デジタル 教科書体 NP-R" panose="02020400000000000000" pitchFamily="18" charset="-128"/>
              <a:ea typeface="UD デジタル 教科書体 NP-R" panose="02020400000000000000" pitchFamily="18" charset="-128"/>
              <a:cs typeface="Meiryo UI" pitchFamily="50" charset="-128"/>
            </a:endParaRPr>
          </a:p>
          <a:p>
            <a:pPr eaLnBrk="0" fontAlgn="base" hangingPunct="0">
              <a:spcBef>
                <a:spcPct val="0"/>
              </a:spcBef>
              <a:spcAft>
                <a:spcPct val="0"/>
              </a:spcAft>
              <a:defRPr/>
            </a:pP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cs typeface="Meiryo UI" pitchFamily="50" charset="-128"/>
              </a:rPr>
              <a:t>地域の急変時の対応体制や医療と介護の連携体制の構築等、在宅医療の体制整備</a:t>
            </a:r>
          </a:p>
          <a:p>
            <a:pPr eaLnBrk="0" fontAlgn="base" hangingPunct="0">
              <a:spcBef>
                <a:spcPct val="0"/>
              </a:spcBef>
              <a:spcAft>
                <a:spcPct val="0"/>
              </a:spcAft>
              <a:defRPr/>
            </a:pP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cs typeface="Meiryo UI" pitchFamily="50" charset="-128"/>
              </a:rPr>
              <a:t>　・医療計画（圏域編）に記載した取組の実施・進捗確認・取りまとめ</a:t>
            </a:r>
          </a:p>
          <a:p>
            <a:pPr eaLnBrk="0" fontAlgn="base" hangingPunct="0">
              <a:spcBef>
                <a:spcPct val="0"/>
              </a:spcBef>
              <a:spcAft>
                <a:spcPct val="0"/>
              </a:spcAft>
              <a:defRPr/>
            </a:pP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cs typeface="Meiryo UI" pitchFamily="50" charset="-128"/>
              </a:rPr>
              <a:t>　・在宅医療懇話会の事務局　　等</a:t>
            </a:r>
          </a:p>
        </p:txBody>
      </p:sp>
      <p:sp>
        <p:nvSpPr>
          <p:cNvPr id="95" name="角丸四角形 9">
            <a:extLst>
              <a:ext uri="{FF2B5EF4-FFF2-40B4-BE49-F238E27FC236}">
                <a16:creationId xmlns:a16="http://schemas.microsoft.com/office/drawing/2014/main" id="{CB8FE46B-AFB2-4E65-AA4F-F239EF562B3E}"/>
              </a:ext>
            </a:extLst>
          </p:cNvPr>
          <p:cNvSpPr/>
          <p:nvPr/>
        </p:nvSpPr>
        <p:spPr>
          <a:xfrm rot="10800000" flipV="1">
            <a:off x="4231826" y="3052495"/>
            <a:ext cx="4688454" cy="3233450"/>
          </a:xfrm>
          <a:prstGeom prst="roundRect">
            <a:avLst>
              <a:gd name="adj" fmla="val 2267"/>
            </a:avLst>
          </a:prstGeom>
          <a:noFill/>
          <a:ln>
            <a:solidFill>
              <a:srgbClr val="FB61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0" fontAlgn="base" hangingPunct="0">
              <a:spcBef>
                <a:spcPct val="0"/>
              </a:spcBef>
              <a:spcAft>
                <a:spcPct val="0"/>
              </a:spcAft>
              <a:defRPr/>
            </a:pPr>
            <a:endParaRPr lang="en-US" altLang="ja-JP" sz="1200" b="1" dirty="0">
              <a:solidFill>
                <a:srgbClr val="0070C0"/>
              </a:solidFill>
              <a:latin typeface="UD デジタル 教科書体 NP-R" panose="02020400000000000000" pitchFamily="18" charset="-128"/>
              <a:ea typeface="UD デジタル 教科書体 NP-R" panose="02020400000000000000" pitchFamily="18" charset="-128"/>
              <a:cs typeface="Meiryo UI" pitchFamily="50" charset="-128"/>
            </a:endParaRPr>
          </a:p>
        </p:txBody>
      </p:sp>
      <p:sp>
        <p:nvSpPr>
          <p:cNvPr id="96" name="テキスト ボックス 95">
            <a:extLst>
              <a:ext uri="{FF2B5EF4-FFF2-40B4-BE49-F238E27FC236}">
                <a16:creationId xmlns:a16="http://schemas.microsoft.com/office/drawing/2014/main" id="{3770495D-3839-4D84-BB71-4007DA9242EF}"/>
              </a:ext>
            </a:extLst>
          </p:cNvPr>
          <p:cNvSpPr txBox="1"/>
          <p:nvPr/>
        </p:nvSpPr>
        <p:spPr>
          <a:xfrm>
            <a:off x="2509274" y="1429992"/>
            <a:ext cx="2913321" cy="292388"/>
          </a:xfrm>
          <a:prstGeom prst="rect">
            <a:avLst/>
          </a:prstGeom>
          <a:solidFill>
            <a:srgbClr val="FF6600"/>
          </a:solidFill>
        </p:spPr>
        <p:txBody>
          <a:bodyPr wrap="square" rtlCol="0">
            <a:spAutoFit/>
          </a:bodyPr>
          <a:lstStyle/>
          <a:p>
            <a:pPr algn="ctr" eaLnBrk="0" fontAlgn="base" hangingPunct="0">
              <a:spcBef>
                <a:spcPct val="0"/>
              </a:spcBef>
              <a:spcAft>
                <a:spcPct val="0"/>
              </a:spcAft>
              <a:defRPr/>
            </a:pPr>
            <a:r>
              <a:rPr lang="ja-JP" altLang="en-US" sz="1300" b="1" dirty="0">
                <a:solidFill>
                  <a:srgbClr val="FFFFFF"/>
                </a:solidFill>
                <a:latin typeface="UD デジタル 教科書体 NP-R" panose="02020400000000000000" pitchFamily="18" charset="-128"/>
                <a:ea typeface="UD デジタル 教科書体 NP-R" panose="02020400000000000000" pitchFamily="18" charset="-128"/>
                <a:cs typeface="Meiryo UI" pitchFamily="50" charset="-128"/>
              </a:rPr>
              <a:t>①在宅医療の圏域（二次医療圏）</a:t>
            </a:r>
            <a:endParaRPr lang="en-US" altLang="ja-JP" sz="1300" b="1" dirty="0">
              <a:solidFill>
                <a:srgbClr val="FFFFFF"/>
              </a:solidFill>
              <a:latin typeface="UD デジタル 教科書体 NP-R" panose="02020400000000000000" pitchFamily="18" charset="-128"/>
              <a:ea typeface="UD デジタル 教科書体 NP-R" panose="02020400000000000000" pitchFamily="18" charset="-128"/>
              <a:cs typeface="Meiryo UI" pitchFamily="50" charset="-128"/>
            </a:endParaRPr>
          </a:p>
        </p:txBody>
      </p:sp>
      <p:sp>
        <p:nvSpPr>
          <p:cNvPr id="97" name="テキスト ボックス 96">
            <a:extLst>
              <a:ext uri="{FF2B5EF4-FFF2-40B4-BE49-F238E27FC236}">
                <a16:creationId xmlns:a16="http://schemas.microsoft.com/office/drawing/2014/main" id="{B7C79709-B7B9-48CB-B61C-56606D4E2EC4}"/>
              </a:ext>
            </a:extLst>
          </p:cNvPr>
          <p:cNvSpPr txBox="1"/>
          <p:nvPr/>
        </p:nvSpPr>
        <p:spPr>
          <a:xfrm>
            <a:off x="4549721" y="3559102"/>
            <a:ext cx="3220352" cy="969496"/>
          </a:xfrm>
          <a:prstGeom prst="rect">
            <a:avLst/>
          </a:prstGeom>
          <a:noFill/>
          <a:ln>
            <a:solidFill>
              <a:schemeClr val="accent6">
                <a:lumMod val="75000"/>
              </a:schemeClr>
            </a:solidFill>
            <a:prstDash val="sysDot"/>
          </a:ln>
        </p:spPr>
        <p:txBody>
          <a:bodyPr wrap="square" rtlCol="0">
            <a:spAutoFit/>
          </a:bodyPr>
          <a:lstStyle/>
          <a:p>
            <a:r>
              <a:rPr kumimoji="1" lang="ja-JP" altLang="en-US" sz="900" dirty="0">
                <a:latin typeface="UD デジタル 教科書体 NP-R" panose="02020400000000000000" pitchFamily="18" charset="-128"/>
                <a:ea typeface="UD デジタル 教科書体 NP-R" panose="02020400000000000000" pitchFamily="18" charset="-128"/>
              </a:rPr>
              <a:t>１．</a:t>
            </a:r>
            <a:r>
              <a:rPr kumimoji="1" lang="ja-JP" altLang="en-US" sz="900" u="sng" dirty="0">
                <a:latin typeface="UD デジタル 教科書体 NP-R" panose="02020400000000000000" pitchFamily="18" charset="-128"/>
                <a:ea typeface="UD デジタル 教科書体 NP-R" panose="02020400000000000000" pitchFamily="18" charset="-128"/>
              </a:rPr>
              <a:t>会議の開催</a:t>
            </a:r>
            <a:endParaRPr kumimoji="1" lang="en-US" altLang="ja-JP" sz="900" u="sng" dirty="0">
              <a:latin typeface="UD デジタル 教科書体 NP-R" panose="02020400000000000000" pitchFamily="18" charset="-128"/>
              <a:ea typeface="UD デジタル 教科書体 NP-R" panose="02020400000000000000" pitchFamily="18" charset="-128"/>
            </a:endParaRPr>
          </a:p>
          <a:p>
            <a:endParaRPr kumimoji="1" lang="en-US" altLang="ja-JP" sz="300" dirty="0">
              <a:latin typeface="UD デジタル 教科書体 NP-R" panose="02020400000000000000" pitchFamily="18" charset="-128"/>
              <a:ea typeface="UD デジタル 教科書体 NP-R" panose="02020400000000000000" pitchFamily="18" charset="-128"/>
            </a:endParaRPr>
          </a:p>
          <a:p>
            <a:r>
              <a:rPr kumimoji="1" lang="ja-JP" altLang="en-US" sz="900" dirty="0">
                <a:latin typeface="UD デジタル 教科書体 NP-R" panose="02020400000000000000" pitchFamily="18" charset="-128"/>
                <a:ea typeface="UD デジタル 教科書体 NP-R" panose="02020400000000000000" pitchFamily="18" charset="-128"/>
              </a:rPr>
              <a:t>２．</a:t>
            </a:r>
            <a:r>
              <a:rPr kumimoji="1" lang="ja-JP" altLang="en-US" sz="900" u="sng" dirty="0">
                <a:latin typeface="UD デジタル 教科書体 NP-R" panose="02020400000000000000" pitchFamily="18" charset="-128"/>
                <a:ea typeface="UD デジタル 教科書体 NP-R" panose="02020400000000000000" pitchFamily="18" charset="-128"/>
              </a:rPr>
              <a:t>地域の資源の把握・関係機関等との調整</a:t>
            </a:r>
            <a:endParaRPr kumimoji="1" lang="en-US" altLang="ja-JP" sz="900" u="sng" dirty="0">
              <a:latin typeface="UD デジタル 教科書体 NP-R" panose="02020400000000000000" pitchFamily="18" charset="-128"/>
              <a:ea typeface="UD デジタル 教科書体 NP-R" panose="02020400000000000000" pitchFamily="18" charset="-128"/>
            </a:endParaRPr>
          </a:p>
          <a:p>
            <a:endParaRPr kumimoji="1" lang="en-US" altLang="ja-JP" sz="300" dirty="0">
              <a:latin typeface="UD デジタル 教科書体 NP-R" panose="02020400000000000000" pitchFamily="18" charset="-128"/>
              <a:ea typeface="UD デジタル 教科書体 NP-R" panose="02020400000000000000" pitchFamily="18" charset="-128"/>
            </a:endParaRPr>
          </a:p>
          <a:p>
            <a:r>
              <a:rPr kumimoji="1" lang="ja-JP" altLang="en-US" sz="900" dirty="0">
                <a:latin typeface="UD デジタル 教科書体 NP-R" panose="02020400000000000000" pitchFamily="18" charset="-128"/>
                <a:ea typeface="UD デジタル 教科書体 NP-R" panose="02020400000000000000" pitchFamily="18" charset="-128"/>
              </a:rPr>
              <a:t>３．</a:t>
            </a:r>
            <a:r>
              <a:rPr kumimoji="1" lang="ja-JP" altLang="en-US" sz="900" u="sng" dirty="0">
                <a:latin typeface="UD デジタル 教科書体 NP-R" panose="02020400000000000000" pitchFamily="18" charset="-128"/>
                <a:ea typeface="UD デジタル 教科書体 NP-R" panose="02020400000000000000" pitchFamily="18" charset="-128"/>
              </a:rPr>
              <a:t>会議の開催・関係機関等との調整</a:t>
            </a:r>
          </a:p>
          <a:p>
            <a:endParaRPr kumimoji="1" lang="en-US" altLang="ja-JP" sz="300" dirty="0">
              <a:latin typeface="UD デジタル 教科書体 NP-R" panose="02020400000000000000" pitchFamily="18" charset="-128"/>
              <a:ea typeface="UD デジタル 教科書体 NP-R" panose="02020400000000000000" pitchFamily="18" charset="-128"/>
            </a:endParaRPr>
          </a:p>
          <a:p>
            <a:r>
              <a:rPr kumimoji="1" lang="ja-JP" altLang="en-US" sz="900" dirty="0">
                <a:latin typeface="UD デジタル 教科書体 NP-R" panose="02020400000000000000" pitchFamily="18" charset="-128"/>
                <a:ea typeface="UD デジタル 教科書体 NP-R" panose="02020400000000000000" pitchFamily="18" charset="-128"/>
              </a:rPr>
              <a:t>４．</a:t>
            </a:r>
            <a:r>
              <a:rPr kumimoji="1" lang="ja-JP" altLang="en-US" sz="900" u="sng" dirty="0">
                <a:latin typeface="UD デジタル 教科書体 NP-R" panose="02020400000000000000" pitchFamily="18" charset="-128"/>
                <a:ea typeface="UD デジタル 教科書体 NP-R" panose="02020400000000000000" pitchFamily="18" charset="-128"/>
              </a:rPr>
              <a:t>在宅医療にかかる研修等</a:t>
            </a:r>
            <a:endParaRPr kumimoji="1" lang="en-US" altLang="ja-JP" sz="900" dirty="0">
              <a:latin typeface="UD デジタル 教科書体 NP-R" panose="02020400000000000000" pitchFamily="18" charset="-128"/>
              <a:ea typeface="UD デジタル 教科書体 NP-R" panose="02020400000000000000" pitchFamily="18" charset="-128"/>
            </a:endParaRPr>
          </a:p>
          <a:p>
            <a:endParaRPr kumimoji="1" lang="en-US" altLang="ja-JP" sz="300" dirty="0">
              <a:latin typeface="UD デジタル 教科書体 NP-R" panose="02020400000000000000" pitchFamily="18" charset="-128"/>
              <a:ea typeface="UD デジタル 教科書体 NP-R" panose="02020400000000000000" pitchFamily="18" charset="-128"/>
            </a:endParaRPr>
          </a:p>
          <a:p>
            <a:r>
              <a:rPr kumimoji="1" lang="ja-JP" altLang="en-US" sz="900" dirty="0">
                <a:latin typeface="UD デジタル 教科書体 NP-R" panose="02020400000000000000" pitchFamily="18" charset="-128"/>
                <a:ea typeface="UD デジタル 教科書体 NP-R" panose="02020400000000000000" pitchFamily="18" charset="-128"/>
              </a:rPr>
              <a:t>５</a:t>
            </a:r>
            <a:r>
              <a:rPr kumimoji="1" lang="en-US" altLang="ja-JP" sz="900" dirty="0">
                <a:latin typeface="UD デジタル 教科書体 NP-R" panose="02020400000000000000" pitchFamily="18" charset="-128"/>
                <a:ea typeface="UD デジタル 教科書体 NP-R" panose="02020400000000000000" pitchFamily="18" charset="-128"/>
              </a:rPr>
              <a:t>.</a:t>
            </a:r>
            <a:r>
              <a:rPr lang="ja-JP" altLang="en-US" sz="900" dirty="0">
                <a:latin typeface="UD デジタル 教科書体 NP-R" panose="02020400000000000000" pitchFamily="18" charset="-128"/>
                <a:ea typeface="UD デジタル 教科書体 NP-R" panose="02020400000000000000" pitchFamily="18" charset="-128"/>
              </a:rPr>
              <a:t>  </a:t>
            </a:r>
            <a:r>
              <a:rPr kumimoji="1" lang="ja-JP" altLang="en-US" sz="900" u="sng" dirty="0">
                <a:latin typeface="UD デジタル 教科書体 NP-R" panose="02020400000000000000" pitchFamily="18" charset="-128"/>
                <a:ea typeface="UD デジタル 教科書体 NP-R" panose="02020400000000000000" pitchFamily="18" charset="-128"/>
              </a:rPr>
              <a:t>在宅医療の普及啓発　</a:t>
            </a:r>
            <a:endParaRPr kumimoji="1" lang="en-US" altLang="ja-JP" sz="900" dirty="0">
              <a:latin typeface="UD デジタル 教科書体 NP-R" panose="02020400000000000000" pitchFamily="18" charset="-128"/>
              <a:ea typeface="UD デジタル 教科書体 NP-R" panose="02020400000000000000" pitchFamily="18" charset="-128"/>
            </a:endParaRPr>
          </a:p>
        </p:txBody>
      </p:sp>
      <p:sp>
        <p:nvSpPr>
          <p:cNvPr id="98" name="テキスト ボックス 97">
            <a:extLst>
              <a:ext uri="{FF2B5EF4-FFF2-40B4-BE49-F238E27FC236}">
                <a16:creationId xmlns:a16="http://schemas.microsoft.com/office/drawing/2014/main" id="{0ACB5FB9-F560-431C-B247-F97DBA1A1938}"/>
              </a:ext>
            </a:extLst>
          </p:cNvPr>
          <p:cNvSpPr txBox="1"/>
          <p:nvPr/>
        </p:nvSpPr>
        <p:spPr>
          <a:xfrm>
            <a:off x="4565625" y="4954937"/>
            <a:ext cx="3220351" cy="1154162"/>
          </a:xfrm>
          <a:prstGeom prst="rect">
            <a:avLst/>
          </a:prstGeom>
          <a:noFill/>
          <a:ln>
            <a:solidFill>
              <a:srgbClr val="FFC000"/>
            </a:solidFill>
            <a:prstDash val="sysDot"/>
          </a:ln>
        </p:spPr>
        <p:txBody>
          <a:bodyPr wrap="square" rtlCol="0">
            <a:spAutoFit/>
          </a:bodyPr>
          <a:lstStyle/>
          <a:p>
            <a:r>
              <a:rPr kumimoji="1" lang="ja-JP" altLang="en-US" sz="900" dirty="0">
                <a:latin typeface="UD デジタル 教科書体 NP-R" panose="02020400000000000000" pitchFamily="18" charset="-128"/>
                <a:ea typeface="UD デジタル 教科書体 NP-R" panose="02020400000000000000" pitchFamily="18" charset="-128"/>
              </a:rPr>
              <a:t>１．</a:t>
            </a:r>
            <a:r>
              <a:rPr kumimoji="1" lang="ja-JP" altLang="en-US" sz="900" u="sng" dirty="0">
                <a:latin typeface="UD デジタル 教科書体 NP-R" panose="02020400000000000000" pitchFamily="18" charset="-128"/>
                <a:ea typeface="UD デジタル 教科書体 NP-R" panose="02020400000000000000" pitchFamily="18" charset="-128"/>
              </a:rPr>
              <a:t>他医療機関等への調整・支援</a:t>
            </a:r>
            <a:endParaRPr kumimoji="1" lang="en-US" altLang="ja-JP" sz="900" u="sng" dirty="0">
              <a:latin typeface="UD デジタル 教科書体 NP-R" panose="02020400000000000000" pitchFamily="18" charset="-128"/>
              <a:ea typeface="UD デジタル 教科書体 NP-R" panose="02020400000000000000" pitchFamily="18" charset="-128"/>
            </a:endParaRPr>
          </a:p>
          <a:p>
            <a:endParaRPr kumimoji="1" lang="en-US" altLang="ja-JP" sz="300" dirty="0">
              <a:latin typeface="UD デジタル 教科書体 NP-R" panose="02020400000000000000" pitchFamily="18" charset="-128"/>
              <a:ea typeface="UD デジタル 教科書体 NP-R" panose="02020400000000000000" pitchFamily="18" charset="-128"/>
            </a:endParaRPr>
          </a:p>
          <a:p>
            <a:r>
              <a:rPr kumimoji="1" lang="ja-JP" altLang="en-US" sz="900" dirty="0">
                <a:latin typeface="UD デジタル 教科書体 NP-R" panose="02020400000000000000" pitchFamily="18" charset="-128"/>
                <a:ea typeface="UD デジタル 教科書体 NP-R" panose="02020400000000000000" pitchFamily="18" charset="-128"/>
              </a:rPr>
              <a:t>２．</a:t>
            </a:r>
            <a:r>
              <a:rPr kumimoji="1" lang="ja-JP" altLang="en-US" sz="900" u="sng" dirty="0">
                <a:latin typeface="UD デジタル 教科書体 NP-R" panose="02020400000000000000" pitchFamily="18" charset="-128"/>
                <a:ea typeface="UD デジタル 教科書体 NP-R" panose="02020400000000000000" pitchFamily="18" charset="-128"/>
              </a:rPr>
              <a:t>関係機関への働きかけ</a:t>
            </a:r>
            <a:r>
              <a:rPr kumimoji="1" lang="ja-JP" altLang="en-US" sz="900" dirty="0">
                <a:latin typeface="UD デジタル 教科書体 NP-R" panose="02020400000000000000" pitchFamily="18" charset="-128"/>
                <a:ea typeface="UD デジタル 教科書体 NP-R" panose="02020400000000000000" pitchFamily="18" charset="-128"/>
              </a:rPr>
              <a:t>　   　</a:t>
            </a:r>
            <a:endParaRPr kumimoji="1" lang="en-US" altLang="ja-JP" sz="900" dirty="0">
              <a:latin typeface="UD デジタル 教科書体 NP-R" panose="02020400000000000000" pitchFamily="18" charset="-128"/>
              <a:ea typeface="UD デジタル 教科書体 NP-R" panose="02020400000000000000" pitchFamily="18" charset="-128"/>
            </a:endParaRPr>
          </a:p>
          <a:p>
            <a:r>
              <a:rPr kumimoji="1" lang="ja-JP" altLang="en-US" sz="300" dirty="0">
                <a:latin typeface="UD デジタル 教科書体 NP-R" panose="02020400000000000000" pitchFamily="18" charset="-128"/>
                <a:ea typeface="UD デジタル 教科書体 NP-R" panose="02020400000000000000" pitchFamily="18" charset="-128"/>
              </a:rPr>
              <a:t>　　　</a:t>
            </a:r>
            <a:endParaRPr kumimoji="1" lang="en-US" altLang="ja-JP" sz="300" dirty="0">
              <a:latin typeface="UD デジタル 教科書体 NP-R" panose="02020400000000000000" pitchFamily="18" charset="-128"/>
              <a:ea typeface="UD デジタル 教科書体 NP-R" panose="02020400000000000000" pitchFamily="18" charset="-128"/>
            </a:endParaRPr>
          </a:p>
          <a:p>
            <a:r>
              <a:rPr kumimoji="1" lang="ja-JP" altLang="en-US" sz="900" dirty="0">
                <a:latin typeface="UD デジタル 教科書体 NP-R" panose="02020400000000000000" pitchFamily="18" charset="-128"/>
                <a:ea typeface="UD デジタル 教科書体 NP-R" panose="02020400000000000000" pitchFamily="18" charset="-128"/>
              </a:rPr>
              <a:t>３．</a:t>
            </a:r>
            <a:r>
              <a:rPr lang="ja-JP" altLang="en-US" sz="900" u="sng" dirty="0">
                <a:latin typeface="UD デジタル 教科書体 NP-R" panose="02020400000000000000" pitchFamily="18" charset="-128"/>
                <a:ea typeface="UD デジタル 教科書体 NP-R" panose="02020400000000000000" pitchFamily="18" charset="-128"/>
              </a:rPr>
              <a:t>研修等の</a:t>
            </a:r>
            <a:r>
              <a:rPr kumimoji="1" lang="ja-JP" altLang="en-US" sz="900" u="sng" dirty="0">
                <a:latin typeface="UD デジタル 教科書体 NP-R" panose="02020400000000000000" pitchFamily="18" charset="-128"/>
                <a:ea typeface="UD デジタル 教科書体 NP-R" panose="02020400000000000000" pitchFamily="18" charset="-128"/>
              </a:rPr>
              <a:t>機会の確保</a:t>
            </a:r>
            <a:endParaRPr kumimoji="1" lang="en-US" altLang="ja-JP" sz="900" u="sng" dirty="0">
              <a:latin typeface="UD デジタル 教科書体 NP-R" panose="02020400000000000000" pitchFamily="18" charset="-128"/>
              <a:ea typeface="UD デジタル 教科書体 NP-R" panose="02020400000000000000" pitchFamily="18" charset="-128"/>
            </a:endParaRPr>
          </a:p>
          <a:p>
            <a:endParaRPr kumimoji="1" lang="en-US" altLang="ja-JP" sz="300" dirty="0">
              <a:latin typeface="UD デジタル 教科書体 NP-R" panose="02020400000000000000" pitchFamily="18" charset="-128"/>
              <a:ea typeface="UD デジタル 教科書体 NP-R" panose="02020400000000000000" pitchFamily="18" charset="-128"/>
            </a:endParaRPr>
          </a:p>
          <a:p>
            <a:r>
              <a:rPr kumimoji="1" lang="ja-JP" altLang="en-US" sz="900" dirty="0">
                <a:latin typeface="UD デジタル 教科書体 NP-R" panose="02020400000000000000" pitchFamily="18" charset="-128"/>
                <a:ea typeface="UD デジタル 教科書体 NP-R" panose="02020400000000000000" pitchFamily="18" charset="-128"/>
              </a:rPr>
              <a:t>４．</a:t>
            </a:r>
            <a:r>
              <a:rPr lang="ja-JP" altLang="en-US" sz="900" u="sng" dirty="0">
                <a:latin typeface="UD デジタル 教科書体 NP-R" panose="02020400000000000000" pitchFamily="18" charset="-128"/>
                <a:ea typeface="UD デジタル 教科書体 NP-R" panose="02020400000000000000" pitchFamily="18" charset="-128"/>
              </a:rPr>
              <a:t>他</a:t>
            </a:r>
            <a:r>
              <a:rPr kumimoji="1" lang="ja-JP" altLang="en-US" sz="900" u="sng" dirty="0">
                <a:latin typeface="UD デジタル 教科書体 NP-R" panose="02020400000000000000" pitchFamily="18" charset="-128"/>
                <a:ea typeface="UD デジタル 教科書体 NP-R" panose="02020400000000000000" pitchFamily="18" charset="-128"/>
              </a:rPr>
              <a:t>医療機関等への調整・支援、非常用電源の整備</a:t>
            </a:r>
            <a:endParaRPr kumimoji="1" lang="en-US" altLang="ja-JP" sz="900" u="sng" dirty="0">
              <a:latin typeface="UD デジタル 教科書体 NP-R" panose="02020400000000000000" pitchFamily="18" charset="-128"/>
              <a:ea typeface="UD デジタル 教科書体 NP-R" panose="02020400000000000000" pitchFamily="18" charset="-128"/>
            </a:endParaRPr>
          </a:p>
          <a:p>
            <a:endParaRPr kumimoji="1" lang="en-US" altLang="ja-JP" sz="300" dirty="0">
              <a:latin typeface="UD デジタル 教科書体 NP-R" panose="02020400000000000000" pitchFamily="18" charset="-128"/>
              <a:ea typeface="UD デジタル 教科書体 NP-R" panose="02020400000000000000" pitchFamily="18" charset="-128"/>
            </a:endParaRPr>
          </a:p>
          <a:p>
            <a:r>
              <a:rPr kumimoji="1" lang="ja-JP" altLang="en-US" sz="900" dirty="0">
                <a:latin typeface="UD デジタル 教科書体 NP-R" panose="02020400000000000000" pitchFamily="18" charset="-128"/>
                <a:ea typeface="UD デジタル 教科書体 NP-R" panose="02020400000000000000" pitchFamily="18" charset="-128"/>
              </a:rPr>
              <a:t>５．</a:t>
            </a:r>
            <a:r>
              <a:rPr kumimoji="1" lang="ja-JP" altLang="en-US" sz="900" u="sng" dirty="0">
                <a:latin typeface="UD デジタル 教科書体 NP-R" panose="02020400000000000000" pitchFamily="18" charset="-128"/>
                <a:ea typeface="UD デジタル 教科書体 NP-R" panose="02020400000000000000" pitchFamily="18" charset="-128"/>
              </a:rPr>
              <a:t>在宅医療に関する情報提供等</a:t>
            </a:r>
            <a:endParaRPr kumimoji="1" lang="en-US" altLang="ja-JP" sz="900" u="sng" dirty="0">
              <a:latin typeface="UD デジタル 教科書体 NP-R" panose="02020400000000000000" pitchFamily="18" charset="-128"/>
              <a:ea typeface="UD デジタル 教科書体 NP-R" panose="02020400000000000000" pitchFamily="18" charset="-128"/>
            </a:endParaRPr>
          </a:p>
          <a:p>
            <a:endParaRPr kumimoji="1" lang="en-US" altLang="ja-JP" sz="300" dirty="0">
              <a:latin typeface="UD デジタル 教科書体 NP-R" panose="02020400000000000000" pitchFamily="18" charset="-128"/>
              <a:ea typeface="UD デジタル 教科書体 NP-R" panose="02020400000000000000" pitchFamily="18" charset="-128"/>
            </a:endParaRPr>
          </a:p>
          <a:p>
            <a:r>
              <a:rPr lang="ja-JP" altLang="en-US" sz="900" dirty="0">
                <a:latin typeface="UD デジタル 教科書体 NP-R" panose="02020400000000000000" pitchFamily="18" charset="-128"/>
                <a:ea typeface="UD デジタル 教科書体 NP-R" panose="02020400000000000000" pitchFamily="18" charset="-128"/>
              </a:rPr>
              <a:t>６．</a:t>
            </a:r>
            <a:r>
              <a:rPr lang="ja-JP" altLang="en-US" sz="900" u="sng" dirty="0">
                <a:latin typeface="UD デジタル 教科書体 NP-R" panose="02020400000000000000" pitchFamily="18" charset="-128"/>
                <a:ea typeface="UD デジタル 教科書体 NP-R" panose="02020400000000000000" pitchFamily="18" charset="-128"/>
              </a:rPr>
              <a:t>患者急変時の受入（入院機能を有する場合）</a:t>
            </a:r>
          </a:p>
        </p:txBody>
      </p:sp>
      <p:sp>
        <p:nvSpPr>
          <p:cNvPr id="118" name="テキスト ボックス 117">
            <a:extLst>
              <a:ext uri="{FF2B5EF4-FFF2-40B4-BE49-F238E27FC236}">
                <a16:creationId xmlns:a16="http://schemas.microsoft.com/office/drawing/2014/main" id="{4EBF3C0F-9EED-4492-99E8-0EA0F892839B}"/>
              </a:ext>
            </a:extLst>
          </p:cNvPr>
          <p:cNvSpPr txBox="1"/>
          <p:nvPr/>
        </p:nvSpPr>
        <p:spPr>
          <a:xfrm>
            <a:off x="4143358" y="6363908"/>
            <a:ext cx="6831638" cy="400110"/>
          </a:xfrm>
          <a:prstGeom prst="rect">
            <a:avLst/>
          </a:prstGeom>
          <a:noFill/>
          <a:ln>
            <a:noFill/>
            <a:prstDash val="sysDot"/>
          </a:ln>
        </p:spPr>
        <p:txBody>
          <a:bodyPr wrap="square" rtlCol="0">
            <a:spAutoFit/>
          </a:bodyPr>
          <a:lstStyle/>
          <a:p>
            <a:r>
              <a:rPr kumimoji="1" lang="ja-JP" altLang="en-US" sz="1000" dirty="0">
                <a:latin typeface="UD デジタル 教科書体 NP-R" panose="02020400000000000000" pitchFamily="18" charset="-128"/>
                <a:ea typeface="UD デジタル 教科書体 NP-R" panose="02020400000000000000" pitchFamily="18" charset="-128"/>
              </a:rPr>
              <a:t>　</a:t>
            </a:r>
            <a:r>
              <a:rPr kumimoji="1" lang="en-US" altLang="ja-JP" sz="1000" dirty="0">
                <a:latin typeface="UD デジタル 教科書体 NP-R" panose="02020400000000000000" pitchFamily="18" charset="-128"/>
                <a:ea typeface="UD デジタル 教科書体 NP-R" panose="02020400000000000000" pitchFamily="18" charset="-128"/>
              </a:rPr>
              <a:t>※</a:t>
            </a:r>
            <a:r>
              <a:rPr kumimoji="1" lang="ja-JP" altLang="en-US" sz="1000" dirty="0">
                <a:latin typeface="UD デジタル 教科書体 NP-R" panose="02020400000000000000" pitchFamily="18" charset="-128"/>
                <a:ea typeface="UD デジタル 教科書体 NP-R" panose="02020400000000000000" pitchFamily="18" charset="-128"/>
              </a:rPr>
              <a:t>　</a:t>
            </a:r>
            <a:r>
              <a:rPr lang="ja-JP" altLang="en-US" sz="1000" dirty="0">
                <a:latin typeface="UD デジタル 教科書体 NP-R" panose="02020400000000000000" pitchFamily="18" charset="-128"/>
                <a:ea typeface="UD デジタル 教科書体 NP-R" panose="02020400000000000000" pitchFamily="18" charset="-128"/>
              </a:rPr>
              <a:t>「疾病・事業及び在宅医療に係る医療体制について」令和５年３月</a:t>
            </a:r>
            <a:r>
              <a:rPr lang="en-US" altLang="ja-JP" sz="1000" dirty="0">
                <a:latin typeface="UD デジタル 教科書体 NP-R" panose="02020400000000000000" pitchFamily="18" charset="-128"/>
                <a:ea typeface="UD デジタル 教科書体 NP-R" panose="02020400000000000000" pitchFamily="18" charset="-128"/>
              </a:rPr>
              <a:t>31</a:t>
            </a:r>
            <a:r>
              <a:rPr lang="ja-JP" altLang="en-US" sz="1000" dirty="0">
                <a:latin typeface="UD デジタル 教科書体 NP-R" panose="02020400000000000000" pitchFamily="18" charset="-128"/>
                <a:ea typeface="UD デジタル 教科書体 NP-R" panose="02020400000000000000" pitchFamily="18" charset="-128"/>
              </a:rPr>
              <a:t>日付け医政地発</a:t>
            </a:r>
            <a:r>
              <a:rPr lang="en-US" altLang="ja-JP" sz="1000" dirty="0">
                <a:latin typeface="UD デジタル 教科書体 NP-R" panose="02020400000000000000" pitchFamily="18" charset="-128"/>
                <a:ea typeface="UD デジタル 教科書体 NP-R" panose="02020400000000000000" pitchFamily="18" charset="-128"/>
              </a:rPr>
              <a:t>0331</a:t>
            </a:r>
            <a:r>
              <a:rPr lang="ja-JP" altLang="en-US" sz="1000" dirty="0">
                <a:latin typeface="UD デジタル 教科書体 NP-R" panose="02020400000000000000" pitchFamily="18" charset="-128"/>
                <a:ea typeface="UD デジタル 教科書体 NP-R" panose="02020400000000000000" pitchFamily="18" charset="-128"/>
              </a:rPr>
              <a:t>第</a:t>
            </a:r>
            <a:r>
              <a:rPr lang="en-US" altLang="ja-JP" sz="1000" dirty="0">
                <a:latin typeface="UD デジタル 教科書体 NP-R" panose="02020400000000000000" pitchFamily="18" charset="-128"/>
                <a:ea typeface="UD デジタル 教科書体 NP-R" panose="02020400000000000000" pitchFamily="18" charset="-128"/>
              </a:rPr>
              <a:t>14</a:t>
            </a:r>
            <a:r>
              <a:rPr lang="ja-JP" altLang="en-US" sz="1000" dirty="0">
                <a:latin typeface="UD デジタル 教科書体 NP-R" panose="02020400000000000000" pitchFamily="18" charset="-128"/>
                <a:ea typeface="UD デジタル 教科書体 NP-R" panose="02020400000000000000" pitchFamily="18" charset="-128"/>
              </a:rPr>
              <a:t>号</a:t>
            </a:r>
            <a:endParaRPr lang="en-US" altLang="ja-JP" sz="1000" dirty="0">
              <a:latin typeface="UD デジタル 教科書体 NP-R" panose="02020400000000000000" pitchFamily="18" charset="-128"/>
              <a:ea typeface="UD デジタル 教科書体 NP-R" panose="02020400000000000000" pitchFamily="18" charset="-128"/>
            </a:endParaRPr>
          </a:p>
          <a:p>
            <a:r>
              <a:rPr lang="ja-JP" altLang="en-US" sz="1000" dirty="0">
                <a:latin typeface="UD デジタル 教科書体 NP-R" panose="02020400000000000000" pitchFamily="18" charset="-128"/>
                <a:ea typeface="UD デジタル 教科書体 NP-R" panose="02020400000000000000" pitchFamily="18" charset="-128"/>
              </a:rPr>
              <a:t>　　　厚生労働省医政局地域医療計画課長通知を基に作成</a:t>
            </a:r>
            <a:endParaRPr lang="en-US" altLang="ja-JP" sz="1000" dirty="0">
              <a:latin typeface="UD デジタル 教科書体 NP-R" panose="02020400000000000000" pitchFamily="18" charset="-128"/>
              <a:ea typeface="UD デジタル 教科書体 NP-R" panose="02020400000000000000" pitchFamily="18" charset="-128"/>
            </a:endParaRPr>
          </a:p>
        </p:txBody>
      </p:sp>
      <p:sp>
        <p:nvSpPr>
          <p:cNvPr id="119" name="テキスト ボックス 118">
            <a:extLst>
              <a:ext uri="{FF2B5EF4-FFF2-40B4-BE49-F238E27FC236}">
                <a16:creationId xmlns:a16="http://schemas.microsoft.com/office/drawing/2014/main" id="{F57D993D-12D5-4315-AFAA-B7C39AA5261F}"/>
              </a:ext>
            </a:extLst>
          </p:cNvPr>
          <p:cNvSpPr txBox="1"/>
          <p:nvPr/>
        </p:nvSpPr>
        <p:spPr>
          <a:xfrm>
            <a:off x="4363882" y="4678522"/>
            <a:ext cx="2185619" cy="276999"/>
          </a:xfrm>
          <a:prstGeom prst="rect">
            <a:avLst/>
          </a:prstGeom>
          <a:solidFill>
            <a:srgbClr val="FFFF00"/>
          </a:solidFill>
          <a:ln>
            <a:solidFill>
              <a:srgbClr val="002060"/>
            </a:solidFill>
          </a:ln>
        </p:spPr>
        <p:txBody>
          <a:bodyPr wrap="square" rtlCol="0">
            <a:spAutoFit/>
          </a:bodyPr>
          <a:lstStyle/>
          <a:p>
            <a:r>
              <a:rPr kumimoji="1" lang="ja-JP" altLang="en-US" sz="1200" dirty="0">
                <a:latin typeface="UD デジタル 教科書体 NP-R" panose="02020400000000000000" pitchFamily="18" charset="-128"/>
                <a:ea typeface="UD デジタル 教科書体 NP-R" panose="02020400000000000000" pitchFamily="18" charset="-128"/>
              </a:rPr>
              <a:t>③積極的役割を担う医療機関</a:t>
            </a:r>
            <a:endParaRPr kumimoji="1" lang="en-US" altLang="ja-JP" sz="1200" dirty="0">
              <a:latin typeface="UD デジタル 教科書体 NP-R" panose="02020400000000000000" pitchFamily="18" charset="-128"/>
              <a:ea typeface="UD デジタル 教科書体 NP-R" panose="02020400000000000000" pitchFamily="18" charset="-128"/>
            </a:endParaRPr>
          </a:p>
        </p:txBody>
      </p:sp>
      <p:sp>
        <p:nvSpPr>
          <p:cNvPr id="120" name="正方形/長方形 119">
            <a:extLst>
              <a:ext uri="{FF2B5EF4-FFF2-40B4-BE49-F238E27FC236}">
                <a16:creationId xmlns:a16="http://schemas.microsoft.com/office/drawing/2014/main" id="{1AE9CB44-C51A-4978-8A52-92D67682BB57}"/>
              </a:ext>
            </a:extLst>
          </p:cNvPr>
          <p:cNvSpPr/>
          <p:nvPr/>
        </p:nvSpPr>
        <p:spPr>
          <a:xfrm>
            <a:off x="6735296" y="3493174"/>
            <a:ext cx="1690713" cy="1776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UD デジタル 教科書体 NP-R" panose="02020400000000000000" pitchFamily="18" charset="-128"/>
                <a:ea typeface="UD デジタル 教科書体 NP-R" panose="02020400000000000000" pitchFamily="18" charset="-128"/>
              </a:rPr>
              <a:t>求められる事項</a:t>
            </a:r>
          </a:p>
        </p:txBody>
      </p:sp>
      <p:sp>
        <p:nvSpPr>
          <p:cNvPr id="122" name="正方形/長方形 121">
            <a:extLst>
              <a:ext uri="{FF2B5EF4-FFF2-40B4-BE49-F238E27FC236}">
                <a16:creationId xmlns:a16="http://schemas.microsoft.com/office/drawing/2014/main" id="{9E02A861-45BA-4069-BABD-E651BF7B3902}"/>
              </a:ext>
            </a:extLst>
          </p:cNvPr>
          <p:cNvSpPr/>
          <p:nvPr/>
        </p:nvSpPr>
        <p:spPr>
          <a:xfrm>
            <a:off x="7908754" y="3272498"/>
            <a:ext cx="433704" cy="215444"/>
          </a:xfrm>
          <a:prstGeom prst="rect">
            <a:avLst/>
          </a:prstGeom>
        </p:spPr>
        <p:txBody>
          <a:bodyPr wrap="square">
            <a:spAutoFit/>
          </a:bodyPr>
          <a:lstStyle/>
          <a:p>
            <a:pPr algn="ctr"/>
            <a:r>
              <a:rPr lang="en-US" altLang="ja-JP" sz="800" dirty="0">
                <a:latin typeface="UD デジタル 教科書体 NP-R" panose="02020400000000000000" pitchFamily="18" charset="-128"/>
                <a:ea typeface="UD デジタル 教科書体 NP-R" panose="02020400000000000000" pitchFamily="18" charset="-128"/>
              </a:rPr>
              <a:t>※</a:t>
            </a:r>
            <a:endParaRPr lang="ja-JP" altLang="en-US" sz="800" dirty="0">
              <a:latin typeface="UD デジタル 教科書体 NP-R" panose="02020400000000000000" pitchFamily="18" charset="-128"/>
              <a:ea typeface="UD デジタル 教科書体 NP-R" panose="02020400000000000000" pitchFamily="18" charset="-128"/>
            </a:endParaRPr>
          </a:p>
        </p:txBody>
      </p:sp>
      <p:sp>
        <p:nvSpPr>
          <p:cNvPr id="123" name="正方形/長方形 122">
            <a:extLst>
              <a:ext uri="{FF2B5EF4-FFF2-40B4-BE49-F238E27FC236}">
                <a16:creationId xmlns:a16="http://schemas.microsoft.com/office/drawing/2014/main" id="{75D2CAF0-EC34-4A39-925C-CB1786AA1C9C}"/>
              </a:ext>
            </a:extLst>
          </p:cNvPr>
          <p:cNvSpPr/>
          <p:nvPr/>
        </p:nvSpPr>
        <p:spPr>
          <a:xfrm>
            <a:off x="7893165" y="4611824"/>
            <a:ext cx="433704" cy="215444"/>
          </a:xfrm>
          <a:prstGeom prst="rect">
            <a:avLst/>
          </a:prstGeom>
        </p:spPr>
        <p:txBody>
          <a:bodyPr wrap="square">
            <a:spAutoFit/>
          </a:bodyPr>
          <a:lstStyle/>
          <a:p>
            <a:pPr algn="ctr"/>
            <a:r>
              <a:rPr lang="en-US" altLang="ja-JP" sz="800" dirty="0">
                <a:latin typeface="UD デジタル 教科書体 NP-R" panose="02020400000000000000" pitchFamily="18" charset="-128"/>
                <a:ea typeface="UD デジタル 教科書体 NP-R" panose="02020400000000000000" pitchFamily="18" charset="-128"/>
              </a:rPr>
              <a:t>※</a:t>
            </a:r>
            <a:endParaRPr lang="ja-JP" altLang="en-US" sz="800" dirty="0">
              <a:latin typeface="UD デジタル 教科書体 NP-R" panose="02020400000000000000" pitchFamily="18" charset="-128"/>
              <a:ea typeface="UD デジタル 教科書体 NP-R" panose="02020400000000000000" pitchFamily="18" charset="-128"/>
            </a:endParaRPr>
          </a:p>
        </p:txBody>
      </p:sp>
      <p:cxnSp>
        <p:nvCxnSpPr>
          <p:cNvPr id="124" name="直線コネクタ 123">
            <a:extLst>
              <a:ext uri="{FF2B5EF4-FFF2-40B4-BE49-F238E27FC236}">
                <a16:creationId xmlns:a16="http://schemas.microsoft.com/office/drawing/2014/main" id="{C1098118-1EC3-4387-B08A-DE5669C84E32}"/>
              </a:ext>
            </a:extLst>
          </p:cNvPr>
          <p:cNvCxnSpPr>
            <a:cxnSpLocks/>
          </p:cNvCxnSpPr>
          <p:nvPr/>
        </p:nvCxnSpPr>
        <p:spPr>
          <a:xfrm>
            <a:off x="5878230" y="2430196"/>
            <a:ext cx="0" cy="2952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カギ線コネクタ 82">
            <a:extLst>
              <a:ext uri="{FF2B5EF4-FFF2-40B4-BE49-F238E27FC236}">
                <a16:creationId xmlns:a16="http://schemas.microsoft.com/office/drawing/2014/main" id="{552FD6AB-C7B1-414F-8E3F-2C9428134A82}"/>
              </a:ext>
            </a:extLst>
          </p:cNvPr>
          <p:cNvCxnSpPr>
            <a:cxnSpLocks/>
          </p:cNvCxnSpPr>
          <p:nvPr/>
        </p:nvCxnSpPr>
        <p:spPr>
          <a:xfrm rot="5400000" flipH="1" flipV="1">
            <a:off x="5194603" y="-237742"/>
            <a:ext cx="273103" cy="616556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26" name="直線コネクタ 125">
            <a:extLst>
              <a:ext uri="{FF2B5EF4-FFF2-40B4-BE49-F238E27FC236}">
                <a16:creationId xmlns:a16="http://schemas.microsoft.com/office/drawing/2014/main" id="{FF0CF5ED-ADAB-4EE0-B682-0837014BF501}"/>
              </a:ext>
            </a:extLst>
          </p:cNvPr>
          <p:cNvCxnSpPr>
            <a:cxnSpLocks/>
          </p:cNvCxnSpPr>
          <p:nvPr/>
        </p:nvCxnSpPr>
        <p:spPr>
          <a:xfrm flipH="1" flipV="1">
            <a:off x="8420044" y="2706395"/>
            <a:ext cx="1" cy="330586"/>
          </a:xfrm>
          <a:prstGeom prst="line">
            <a:avLst/>
          </a:prstGeom>
        </p:spPr>
        <p:style>
          <a:lnRef idx="1">
            <a:schemeClr val="accent1"/>
          </a:lnRef>
          <a:fillRef idx="0">
            <a:schemeClr val="accent1"/>
          </a:fillRef>
          <a:effectRef idx="0">
            <a:schemeClr val="accent1"/>
          </a:effectRef>
          <a:fontRef idx="minor">
            <a:schemeClr val="tx1"/>
          </a:fontRef>
        </p:style>
      </p:cxnSp>
      <p:sp>
        <p:nvSpPr>
          <p:cNvPr id="127" name="テキスト ボックス 126">
            <a:extLst>
              <a:ext uri="{FF2B5EF4-FFF2-40B4-BE49-F238E27FC236}">
                <a16:creationId xmlns:a16="http://schemas.microsoft.com/office/drawing/2014/main" id="{3B31C1F2-A10A-48F6-9A03-637EF72BE700}"/>
              </a:ext>
            </a:extLst>
          </p:cNvPr>
          <p:cNvSpPr txBox="1"/>
          <p:nvPr/>
        </p:nvSpPr>
        <p:spPr>
          <a:xfrm>
            <a:off x="4359103" y="3296605"/>
            <a:ext cx="1944102" cy="287201"/>
          </a:xfrm>
          <a:prstGeom prst="rect">
            <a:avLst/>
          </a:prstGeom>
          <a:solidFill>
            <a:srgbClr val="00B050"/>
          </a:solidFill>
        </p:spPr>
        <p:txBody>
          <a:bodyPr wrap="square" rtlCol="0" anchor="ctr">
            <a:spAutoFit/>
          </a:bodyPr>
          <a:lstStyle/>
          <a:p>
            <a:pPr eaLnBrk="0" fontAlgn="base" hangingPunct="0">
              <a:spcBef>
                <a:spcPct val="0"/>
              </a:spcBef>
              <a:spcAft>
                <a:spcPct val="0"/>
              </a:spcAft>
              <a:defRPr/>
            </a:pPr>
            <a:r>
              <a:rPr lang="ja-JP" altLang="en-US" sz="1200" b="1" dirty="0">
                <a:solidFill>
                  <a:srgbClr val="FFFFFF"/>
                </a:solidFill>
                <a:latin typeface="UD デジタル 教科書体 NP-R" panose="02020400000000000000" pitchFamily="18" charset="-128"/>
                <a:ea typeface="UD デジタル 教科書体 NP-R" panose="02020400000000000000" pitchFamily="18" charset="-128"/>
                <a:cs typeface="Meiryo UI" pitchFamily="50" charset="-128"/>
              </a:rPr>
              <a:t>②在宅医療の連携の拠点</a:t>
            </a:r>
            <a:endParaRPr lang="en-US" altLang="ja-JP" sz="1200" b="1" dirty="0">
              <a:solidFill>
                <a:srgbClr val="FFFFFF"/>
              </a:solidFill>
              <a:latin typeface="UD デジタル 教科書体 NP-R" panose="02020400000000000000" pitchFamily="18" charset="-128"/>
              <a:ea typeface="UD デジタル 教科書体 NP-R" panose="02020400000000000000" pitchFamily="18" charset="-128"/>
              <a:cs typeface="Meiryo UI" pitchFamily="50" charset="-128"/>
            </a:endParaRPr>
          </a:p>
        </p:txBody>
      </p:sp>
      <p:sp>
        <p:nvSpPr>
          <p:cNvPr id="128" name="テキスト ボックス 127">
            <a:extLst>
              <a:ext uri="{FF2B5EF4-FFF2-40B4-BE49-F238E27FC236}">
                <a16:creationId xmlns:a16="http://schemas.microsoft.com/office/drawing/2014/main" id="{4E6F015E-D038-4418-A856-4B2B8626BC4C}"/>
              </a:ext>
            </a:extLst>
          </p:cNvPr>
          <p:cNvSpPr txBox="1"/>
          <p:nvPr/>
        </p:nvSpPr>
        <p:spPr>
          <a:xfrm>
            <a:off x="742181" y="2950774"/>
            <a:ext cx="2142892" cy="276999"/>
          </a:xfrm>
          <a:prstGeom prst="rect">
            <a:avLst/>
          </a:prstGeom>
          <a:solidFill>
            <a:srgbClr val="00B050"/>
          </a:solidFill>
        </p:spPr>
        <p:txBody>
          <a:bodyPr wrap="square" rtlCol="0" anchor="ctr">
            <a:spAutoFit/>
          </a:bodyPr>
          <a:lstStyle/>
          <a:p>
            <a:pPr eaLnBrk="0" fontAlgn="base" hangingPunct="0">
              <a:spcBef>
                <a:spcPct val="0"/>
              </a:spcBef>
              <a:spcAft>
                <a:spcPct val="0"/>
              </a:spcAft>
              <a:defRPr/>
            </a:pPr>
            <a:r>
              <a:rPr lang="ja-JP" altLang="en-US" sz="1200" b="1" dirty="0">
                <a:solidFill>
                  <a:srgbClr val="FFFFFF"/>
                </a:solidFill>
                <a:latin typeface="UD デジタル 教科書体 NP-R" panose="02020400000000000000" pitchFamily="18" charset="-128"/>
                <a:ea typeface="UD デジタル 教科書体 NP-R" panose="02020400000000000000" pitchFamily="18" charset="-128"/>
                <a:cs typeface="Meiryo UI" pitchFamily="50" charset="-128"/>
              </a:rPr>
              <a:t>②在宅医療の連携の拠点</a:t>
            </a:r>
            <a:endParaRPr lang="en-US" altLang="ja-JP" sz="1200" b="1" dirty="0">
              <a:solidFill>
                <a:srgbClr val="FFFFFF"/>
              </a:solidFill>
              <a:latin typeface="UD デジタル 教科書体 NP-R" panose="02020400000000000000" pitchFamily="18" charset="-128"/>
              <a:ea typeface="UD デジタル 教科書体 NP-R" panose="02020400000000000000" pitchFamily="18" charset="-128"/>
              <a:cs typeface="Meiryo UI" pitchFamily="50" charset="-128"/>
            </a:endParaRPr>
          </a:p>
        </p:txBody>
      </p:sp>
      <p:sp>
        <p:nvSpPr>
          <p:cNvPr id="136" name="線吹き出し 1 (枠付き) 6">
            <a:extLst>
              <a:ext uri="{FF2B5EF4-FFF2-40B4-BE49-F238E27FC236}">
                <a16:creationId xmlns:a16="http://schemas.microsoft.com/office/drawing/2014/main" id="{CA0A04DE-8789-432A-9473-D8189E1C6C12}"/>
              </a:ext>
            </a:extLst>
          </p:cNvPr>
          <p:cNvSpPr/>
          <p:nvPr/>
        </p:nvSpPr>
        <p:spPr>
          <a:xfrm>
            <a:off x="8572340" y="2268857"/>
            <a:ext cx="3399742" cy="481497"/>
          </a:xfrm>
          <a:prstGeom prst="borderCallout1">
            <a:avLst>
              <a:gd name="adj1" fmla="val 42746"/>
              <a:gd name="adj2" fmla="val 221"/>
              <a:gd name="adj3" fmla="val 58478"/>
              <a:gd name="adj4" fmla="val -78979"/>
            </a:avLst>
          </a:prstGeom>
          <a:noFill/>
          <a:ln w="25400">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latin typeface="UD デジタル 教科書体 NP-R" panose="02020400000000000000" pitchFamily="18" charset="-128"/>
              <a:ea typeface="UD デジタル 教科書体 NP-R" panose="02020400000000000000" pitchFamily="18" charset="-128"/>
            </a:endParaRPr>
          </a:p>
        </p:txBody>
      </p:sp>
      <p:sp>
        <p:nvSpPr>
          <p:cNvPr id="137" name="正方形/長方形 136">
            <a:extLst>
              <a:ext uri="{FF2B5EF4-FFF2-40B4-BE49-F238E27FC236}">
                <a16:creationId xmlns:a16="http://schemas.microsoft.com/office/drawing/2014/main" id="{E0681AE1-077C-4276-8F7D-D61C4614BBB7}"/>
              </a:ext>
            </a:extLst>
          </p:cNvPr>
          <p:cNvSpPr/>
          <p:nvPr/>
        </p:nvSpPr>
        <p:spPr>
          <a:xfrm>
            <a:off x="8564895" y="2291475"/>
            <a:ext cx="3454885" cy="461665"/>
          </a:xfrm>
          <a:prstGeom prst="rect">
            <a:avLst/>
          </a:prstGeom>
        </p:spPr>
        <p:txBody>
          <a:bodyPr wrap="square">
            <a:spAutoFit/>
          </a:bodyPr>
          <a:lstStyle/>
          <a:p>
            <a:pPr eaLnBrk="0" fontAlgn="base" hangingPunct="0">
              <a:spcBef>
                <a:spcPct val="0"/>
              </a:spcBef>
              <a:spcAft>
                <a:spcPct val="0"/>
              </a:spcAft>
              <a:defRPr/>
            </a:pPr>
            <a:r>
              <a:rPr lang="ja-JP" altLang="en-US" sz="1200" dirty="0">
                <a:latin typeface="UD デジタル 教科書体 NP-R" panose="02020400000000000000" pitchFamily="18" charset="-128"/>
                <a:ea typeface="UD デジタル 教科書体 NP-R" panose="02020400000000000000" pitchFamily="18" charset="-128"/>
              </a:rPr>
              <a:t>「連携の拠点」及び「積極的医療機関」が実施する取組について、保健所が相談応需・支援</a:t>
            </a:r>
            <a:endParaRPr lang="en-US" altLang="ja-JP" sz="1200" dirty="0">
              <a:latin typeface="UD デジタル 教科書体 NP-R" panose="02020400000000000000" pitchFamily="18" charset="-128"/>
              <a:ea typeface="UD デジタル 教科書体 NP-R" panose="02020400000000000000" pitchFamily="18" charset="-128"/>
            </a:endParaRPr>
          </a:p>
        </p:txBody>
      </p:sp>
      <p:sp>
        <p:nvSpPr>
          <p:cNvPr id="43" name="正方形/長方形 42">
            <a:extLst>
              <a:ext uri="{FF2B5EF4-FFF2-40B4-BE49-F238E27FC236}">
                <a16:creationId xmlns:a16="http://schemas.microsoft.com/office/drawing/2014/main" id="{FAF84D76-AFB3-43EC-95D0-3E51C8D76CA0}"/>
              </a:ext>
            </a:extLst>
          </p:cNvPr>
          <p:cNvSpPr/>
          <p:nvPr/>
        </p:nvSpPr>
        <p:spPr>
          <a:xfrm>
            <a:off x="6735296" y="4805013"/>
            <a:ext cx="1690713" cy="1776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UD デジタル 教科書体 NP-R" panose="02020400000000000000" pitchFamily="18" charset="-128"/>
                <a:ea typeface="UD デジタル 教科書体 NP-R" panose="02020400000000000000" pitchFamily="18" charset="-128"/>
              </a:rPr>
              <a:t>求められる事項</a:t>
            </a:r>
          </a:p>
        </p:txBody>
      </p:sp>
      <p:pic>
        <p:nvPicPr>
          <p:cNvPr id="44" name="図 43">
            <a:extLst>
              <a:ext uri="{FF2B5EF4-FFF2-40B4-BE49-F238E27FC236}">
                <a16:creationId xmlns:a16="http://schemas.microsoft.com/office/drawing/2014/main" id="{101FD269-934C-4F89-82ED-9ADB6440EA76}"/>
              </a:ext>
            </a:extLst>
          </p:cNvPr>
          <p:cNvPicPr>
            <a:picLocks noChangeAspect="1"/>
          </p:cNvPicPr>
          <p:nvPr/>
        </p:nvPicPr>
        <p:blipFill>
          <a:blip r:embed="rId3"/>
          <a:stretch>
            <a:fillRect/>
          </a:stretch>
        </p:blipFill>
        <p:spPr>
          <a:xfrm>
            <a:off x="756335" y="3314382"/>
            <a:ext cx="2857848" cy="3317955"/>
          </a:xfrm>
          <a:prstGeom prst="rect">
            <a:avLst/>
          </a:prstGeom>
        </p:spPr>
      </p:pic>
      <p:sp>
        <p:nvSpPr>
          <p:cNvPr id="45" name="曲折矢印 15">
            <a:extLst>
              <a:ext uri="{FF2B5EF4-FFF2-40B4-BE49-F238E27FC236}">
                <a16:creationId xmlns:a16="http://schemas.microsoft.com/office/drawing/2014/main" id="{9A0540FA-4D3B-44A3-8C60-D10B9BDEE8B3}"/>
              </a:ext>
            </a:extLst>
          </p:cNvPr>
          <p:cNvSpPr/>
          <p:nvPr/>
        </p:nvSpPr>
        <p:spPr>
          <a:xfrm rot="16200000">
            <a:off x="9342750" y="4999998"/>
            <a:ext cx="468688" cy="389575"/>
          </a:xfrm>
          <a:prstGeom prst="bentArrow">
            <a:avLst>
              <a:gd name="adj1" fmla="val 25000"/>
              <a:gd name="adj2" fmla="val 25000"/>
              <a:gd name="adj3" fmla="val 25000"/>
              <a:gd name="adj4" fmla="val 43750"/>
            </a:avLst>
          </a:prstGeom>
          <a:ln/>
        </p:spPr>
        <p:style>
          <a:lnRef idx="0">
            <a:schemeClr val="accent6"/>
          </a:lnRef>
          <a:fillRef idx="3">
            <a:schemeClr val="accent6"/>
          </a:fillRef>
          <a:effectRef idx="3">
            <a:schemeClr val="accent6"/>
          </a:effectRef>
          <a:fontRef idx="minor">
            <a:schemeClr val="lt1"/>
          </a:fontRef>
        </p:style>
        <p:txBody>
          <a:bodyPr lIns="36000" rIns="36000" rtlCol="0" anchor="ctr"/>
          <a:lstStyle/>
          <a:p>
            <a:pPr indent="174625" algn="ct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a:extLst>
              <a:ext uri="{FF2B5EF4-FFF2-40B4-BE49-F238E27FC236}">
                <a16:creationId xmlns:a16="http://schemas.microsoft.com/office/drawing/2014/main" id="{EEF44E52-8E4F-4707-A54D-954C06AEC5E3}"/>
              </a:ext>
            </a:extLst>
          </p:cNvPr>
          <p:cNvSpPr/>
          <p:nvPr/>
        </p:nvSpPr>
        <p:spPr>
          <a:xfrm>
            <a:off x="9283738" y="4121124"/>
            <a:ext cx="2532294" cy="2031453"/>
          </a:xfrm>
          <a:prstGeom prst="rect">
            <a:avLst/>
          </a:prstGeom>
          <a:noFill/>
          <a:ln w="9525">
            <a:solidFill>
              <a:srgbClr val="002060"/>
            </a:solidFill>
            <a:prstDash val="sysDot"/>
          </a:ln>
        </p:spPr>
        <p:style>
          <a:lnRef idx="2">
            <a:schemeClr val="accent2">
              <a:shade val="50000"/>
            </a:schemeClr>
          </a:lnRef>
          <a:fillRef idx="1">
            <a:schemeClr val="accent2"/>
          </a:fillRef>
          <a:effectRef idx="0">
            <a:schemeClr val="accent2"/>
          </a:effectRef>
          <a:fontRef idx="minor">
            <a:schemeClr val="lt1"/>
          </a:fontRef>
        </p:style>
        <p:txBody>
          <a:bodyPr lIns="33231" rIns="33231" rtlCol="0" anchor="ctr"/>
          <a:lstStyle/>
          <a:p>
            <a:pPr indent="161196" algn="ctr" defTabSz="844083" eaLnBrk="0" fontAlgn="base" hangingPunct="0">
              <a:spcBef>
                <a:spcPct val="0"/>
              </a:spcBef>
              <a:spcAft>
                <a:spcPct val="0"/>
              </a:spcAft>
            </a:pPr>
            <a:endParaRPr lang="ja-JP" altLang="en-US" sz="1662"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a:extLst>
              <a:ext uri="{FF2B5EF4-FFF2-40B4-BE49-F238E27FC236}">
                <a16:creationId xmlns:a16="http://schemas.microsoft.com/office/drawing/2014/main" id="{A84D5283-2FEA-493D-8652-32DC77D4FA0F}"/>
              </a:ext>
            </a:extLst>
          </p:cNvPr>
          <p:cNvSpPr txBox="1"/>
          <p:nvPr/>
        </p:nvSpPr>
        <p:spPr>
          <a:xfrm>
            <a:off x="9224048" y="3840019"/>
            <a:ext cx="2544286" cy="269304"/>
          </a:xfrm>
          <a:prstGeom prst="rect">
            <a:avLst/>
          </a:prstGeom>
          <a:noFill/>
        </p:spPr>
        <p:txBody>
          <a:bodyPr wrap="none" rtlCol="0">
            <a:spAutoFit/>
          </a:bodyPr>
          <a:lstStyle/>
          <a:p>
            <a:pPr eaLnBrk="0" fontAlgn="base" hangingPunct="0">
              <a:spcBef>
                <a:spcPct val="0"/>
              </a:spcBef>
              <a:spcAft>
                <a:spcPct val="0"/>
              </a:spcAft>
              <a:defRPr/>
            </a:pPr>
            <a:r>
              <a:rPr lang="ja-JP" altLang="en-US" sz="1150" b="1" dirty="0">
                <a:latin typeface="UD デジタル 教科書体 NP-R" panose="02020400000000000000" pitchFamily="18" charset="-128"/>
                <a:ea typeface="UD デジタル 教科書体 NP-R" panose="02020400000000000000" pitchFamily="18" charset="-128"/>
                <a:cs typeface="Meiryo UI" pitchFamily="50" charset="-128"/>
              </a:rPr>
              <a:t>積極的役割を担う医療機関イメージ</a:t>
            </a:r>
            <a:endParaRPr lang="en-US" altLang="ja-JP" sz="1150" b="1" dirty="0">
              <a:latin typeface="UD デジタル 教科書体 NP-R" panose="02020400000000000000" pitchFamily="18" charset="-128"/>
              <a:ea typeface="UD デジタル 教科書体 NP-R" panose="02020400000000000000" pitchFamily="18" charset="-128"/>
              <a:cs typeface="Meiryo UI" pitchFamily="50" charset="-128"/>
            </a:endParaRPr>
          </a:p>
        </p:txBody>
      </p:sp>
      <p:sp>
        <p:nvSpPr>
          <p:cNvPr id="49" name="テキスト ボックス 48">
            <a:extLst>
              <a:ext uri="{FF2B5EF4-FFF2-40B4-BE49-F238E27FC236}">
                <a16:creationId xmlns:a16="http://schemas.microsoft.com/office/drawing/2014/main" id="{6C9C560D-9DD2-4632-BDF0-2A00D6A21CCE}"/>
              </a:ext>
            </a:extLst>
          </p:cNvPr>
          <p:cNvSpPr txBox="1"/>
          <p:nvPr/>
        </p:nvSpPr>
        <p:spPr>
          <a:xfrm>
            <a:off x="9321570" y="4701606"/>
            <a:ext cx="685171" cy="230832"/>
          </a:xfrm>
          <a:prstGeom prst="rect">
            <a:avLst/>
          </a:prstGeom>
          <a:noFill/>
          <a:ln>
            <a:solidFill>
              <a:srgbClr val="002060"/>
            </a:solidFill>
          </a:ln>
        </p:spPr>
        <p:txBody>
          <a:bodyPr wrap="square" rtlCol="0">
            <a:spAutoFit/>
          </a:bodyPr>
          <a:lstStyle/>
          <a:p>
            <a:pPr algn="ctr"/>
            <a:r>
              <a:rPr lang="ja-JP" altLang="en-US" sz="900" dirty="0">
                <a:latin typeface="UD デジタル 教科書体 NP-R" panose="02020400000000000000" pitchFamily="18" charset="-128"/>
                <a:ea typeface="UD デジタル 教科書体 NP-R" panose="02020400000000000000" pitchFamily="18" charset="-128"/>
              </a:rPr>
              <a:t>在宅患者</a:t>
            </a:r>
            <a:endParaRPr lang="en-US" altLang="ja-JP" sz="900" dirty="0">
              <a:latin typeface="UD デジタル 教科書体 NP-R" panose="02020400000000000000" pitchFamily="18" charset="-128"/>
              <a:ea typeface="UD デジタル 教科書体 NP-R" panose="02020400000000000000" pitchFamily="18" charset="-128"/>
            </a:endParaRPr>
          </a:p>
        </p:txBody>
      </p:sp>
      <p:pic>
        <p:nvPicPr>
          <p:cNvPr id="50" name="object 26">
            <a:extLst>
              <a:ext uri="{FF2B5EF4-FFF2-40B4-BE49-F238E27FC236}">
                <a16:creationId xmlns:a16="http://schemas.microsoft.com/office/drawing/2014/main" id="{8922F2DD-E80E-4D70-BD20-71C5BB611649}"/>
              </a:ext>
            </a:extLst>
          </p:cNvPr>
          <p:cNvPicPr/>
          <p:nvPr/>
        </p:nvPicPr>
        <p:blipFill>
          <a:blip r:embed="rId4" cstate="print"/>
          <a:stretch>
            <a:fillRect/>
          </a:stretch>
        </p:blipFill>
        <p:spPr>
          <a:xfrm>
            <a:off x="10061068" y="5515181"/>
            <a:ext cx="1113533" cy="615993"/>
          </a:xfrm>
          <a:prstGeom prst="rect">
            <a:avLst/>
          </a:prstGeom>
        </p:spPr>
      </p:pic>
      <p:pic>
        <p:nvPicPr>
          <p:cNvPr id="51" name="object 12">
            <a:extLst>
              <a:ext uri="{FF2B5EF4-FFF2-40B4-BE49-F238E27FC236}">
                <a16:creationId xmlns:a16="http://schemas.microsoft.com/office/drawing/2014/main" id="{A9E074CC-8954-46E0-B5A7-7EFC7FEC7FCC}"/>
              </a:ext>
            </a:extLst>
          </p:cNvPr>
          <p:cNvPicPr/>
          <p:nvPr/>
        </p:nvPicPr>
        <p:blipFill>
          <a:blip r:embed="rId5" cstate="print"/>
          <a:stretch>
            <a:fillRect/>
          </a:stretch>
        </p:blipFill>
        <p:spPr>
          <a:xfrm>
            <a:off x="9308915" y="4204914"/>
            <a:ext cx="609439" cy="528642"/>
          </a:xfrm>
          <a:prstGeom prst="rect">
            <a:avLst/>
          </a:prstGeom>
        </p:spPr>
      </p:pic>
      <p:pic>
        <p:nvPicPr>
          <p:cNvPr id="52" name="object 32">
            <a:extLst>
              <a:ext uri="{FF2B5EF4-FFF2-40B4-BE49-F238E27FC236}">
                <a16:creationId xmlns:a16="http://schemas.microsoft.com/office/drawing/2014/main" id="{17A9DDBB-D116-4235-8AED-145FE6024A5C}"/>
              </a:ext>
            </a:extLst>
          </p:cNvPr>
          <p:cNvPicPr/>
          <p:nvPr/>
        </p:nvPicPr>
        <p:blipFill>
          <a:blip r:embed="rId6" cstate="print"/>
          <a:stretch>
            <a:fillRect/>
          </a:stretch>
        </p:blipFill>
        <p:spPr>
          <a:xfrm>
            <a:off x="10974996" y="4172822"/>
            <a:ext cx="522601" cy="461068"/>
          </a:xfrm>
          <a:prstGeom prst="rect">
            <a:avLst/>
          </a:prstGeom>
        </p:spPr>
      </p:pic>
      <p:sp>
        <p:nvSpPr>
          <p:cNvPr id="53" name="矢印: 右 147">
            <a:extLst>
              <a:ext uri="{FF2B5EF4-FFF2-40B4-BE49-F238E27FC236}">
                <a16:creationId xmlns:a16="http://schemas.microsoft.com/office/drawing/2014/main" id="{6315E9C4-8BFB-4293-BD98-DAF18E511815}"/>
              </a:ext>
            </a:extLst>
          </p:cNvPr>
          <p:cNvSpPr/>
          <p:nvPr/>
        </p:nvSpPr>
        <p:spPr>
          <a:xfrm rot="10800000">
            <a:off x="10049293" y="4779065"/>
            <a:ext cx="700588" cy="142191"/>
          </a:xfrm>
          <a:prstGeom prst="rightArrow">
            <a:avLst/>
          </a:prstGeom>
          <a:solidFill>
            <a:srgbClr val="002060">
              <a:alpha val="8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4" name="爆発 1 46">
            <a:extLst>
              <a:ext uri="{FF2B5EF4-FFF2-40B4-BE49-F238E27FC236}">
                <a16:creationId xmlns:a16="http://schemas.microsoft.com/office/drawing/2014/main" id="{8F7B6173-40BB-4BA7-8F9C-A0068CBE13C1}"/>
              </a:ext>
            </a:extLst>
          </p:cNvPr>
          <p:cNvSpPr/>
          <p:nvPr/>
        </p:nvSpPr>
        <p:spPr>
          <a:xfrm>
            <a:off x="9989968" y="4239607"/>
            <a:ext cx="681260" cy="432640"/>
          </a:xfrm>
          <a:prstGeom prst="irregularSeal1">
            <a:avLst/>
          </a:prstGeom>
          <a:solidFill>
            <a:schemeClr val="bg1"/>
          </a:solidFill>
          <a:ln>
            <a:solidFill>
              <a:srgbClr val="002060"/>
            </a:solidFill>
          </a:ln>
        </p:spPr>
        <p:style>
          <a:lnRef idx="0">
            <a:schemeClr val="accent6"/>
          </a:lnRef>
          <a:fillRef idx="3">
            <a:schemeClr val="accent6"/>
          </a:fillRef>
          <a:effectRef idx="3">
            <a:schemeClr val="accent6"/>
          </a:effectRef>
          <a:fontRef idx="minor">
            <a:schemeClr val="lt1"/>
          </a:fontRef>
        </p:style>
        <p:txBody>
          <a:bodyPr lIns="36000" rIns="36000" rtlCol="0" anchor="ctr"/>
          <a:lstStyle/>
          <a:p>
            <a:pPr indent="174625" algn="ct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テキスト ボックス 54">
            <a:extLst>
              <a:ext uri="{FF2B5EF4-FFF2-40B4-BE49-F238E27FC236}">
                <a16:creationId xmlns:a16="http://schemas.microsoft.com/office/drawing/2014/main" id="{CEEE5077-AE00-4D5F-94BE-520C894C60E7}"/>
              </a:ext>
            </a:extLst>
          </p:cNvPr>
          <p:cNvSpPr txBox="1"/>
          <p:nvPr/>
        </p:nvSpPr>
        <p:spPr>
          <a:xfrm>
            <a:off x="10061068" y="4340511"/>
            <a:ext cx="742327" cy="230832"/>
          </a:xfrm>
          <a:prstGeom prst="rect">
            <a:avLst/>
          </a:prstGeom>
          <a:noFill/>
        </p:spPr>
        <p:txBody>
          <a:bodyPr wrap="square" rtlCol="0">
            <a:spAutoFit/>
          </a:bodyPr>
          <a:lstStyle/>
          <a:p>
            <a:r>
              <a:rPr lang="ja-JP" altLang="en-US" sz="900" dirty="0">
                <a:latin typeface="UD デジタル 教科書体 NP-R" panose="02020400000000000000" pitchFamily="18" charset="-128"/>
                <a:ea typeface="UD デジタル 教科書体 NP-R" panose="02020400000000000000" pitchFamily="18" charset="-128"/>
              </a:rPr>
              <a:t>急変時</a:t>
            </a:r>
            <a:endParaRPr lang="en-US" altLang="ja-JP" sz="900" dirty="0">
              <a:latin typeface="UD デジタル 教科書体 NP-R" panose="02020400000000000000" pitchFamily="18" charset="-128"/>
              <a:ea typeface="UD デジタル 教科書体 NP-R" panose="02020400000000000000" pitchFamily="18" charset="-128"/>
            </a:endParaRPr>
          </a:p>
        </p:txBody>
      </p:sp>
      <p:sp>
        <p:nvSpPr>
          <p:cNvPr id="56" name="テキスト ボックス 55">
            <a:extLst>
              <a:ext uri="{FF2B5EF4-FFF2-40B4-BE49-F238E27FC236}">
                <a16:creationId xmlns:a16="http://schemas.microsoft.com/office/drawing/2014/main" id="{743EFF1A-4A04-4818-BB81-88DB0A86A589}"/>
              </a:ext>
            </a:extLst>
          </p:cNvPr>
          <p:cNvSpPr txBox="1"/>
          <p:nvPr/>
        </p:nvSpPr>
        <p:spPr>
          <a:xfrm>
            <a:off x="10839436" y="4711852"/>
            <a:ext cx="905380" cy="230832"/>
          </a:xfrm>
          <a:prstGeom prst="rect">
            <a:avLst/>
          </a:prstGeom>
          <a:noFill/>
          <a:ln>
            <a:solidFill>
              <a:srgbClr val="002060"/>
            </a:solidFill>
          </a:ln>
        </p:spPr>
        <p:txBody>
          <a:bodyPr wrap="square" rtlCol="0">
            <a:spAutoFit/>
          </a:bodyPr>
          <a:lstStyle/>
          <a:p>
            <a:pPr algn="ctr"/>
            <a:r>
              <a:rPr lang="ja-JP" altLang="en-US" sz="900" dirty="0">
                <a:latin typeface="UD デジタル 教科書体 NP-R" panose="02020400000000000000" pitchFamily="18" charset="-128"/>
                <a:ea typeface="UD デジタル 教科書体 NP-R" panose="02020400000000000000" pitchFamily="18" charset="-128"/>
              </a:rPr>
              <a:t>かかりつけ医</a:t>
            </a:r>
            <a:endParaRPr lang="en-US" altLang="ja-JP" sz="900" dirty="0">
              <a:latin typeface="UD デジタル 教科書体 NP-R" panose="02020400000000000000" pitchFamily="18" charset="-128"/>
              <a:ea typeface="UD デジタル 教科書体 NP-R" panose="02020400000000000000" pitchFamily="18" charset="-128"/>
            </a:endParaRPr>
          </a:p>
        </p:txBody>
      </p:sp>
      <p:sp>
        <p:nvSpPr>
          <p:cNvPr id="57" name="テキスト ボックス 56">
            <a:extLst>
              <a:ext uri="{FF2B5EF4-FFF2-40B4-BE49-F238E27FC236}">
                <a16:creationId xmlns:a16="http://schemas.microsoft.com/office/drawing/2014/main" id="{68C79A1A-B6BB-449D-8A91-07AB1D2EEF12}"/>
              </a:ext>
            </a:extLst>
          </p:cNvPr>
          <p:cNvSpPr txBox="1"/>
          <p:nvPr/>
        </p:nvSpPr>
        <p:spPr>
          <a:xfrm>
            <a:off x="10047623" y="4599946"/>
            <a:ext cx="1265519" cy="230832"/>
          </a:xfrm>
          <a:prstGeom prst="rect">
            <a:avLst/>
          </a:prstGeom>
          <a:noFill/>
        </p:spPr>
        <p:txBody>
          <a:bodyPr wrap="square" rtlCol="0">
            <a:spAutoFit/>
          </a:bodyPr>
          <a:lstStyle/>
          <a:p>
            <a:r>
              <a:rPr lang="ja-JP" altLang="en-US" sz="900" dirty="0">
                <a:latin typeface="UD デジタル 教科書体 NP-R" panose="02020400000000000000" pitchFamily="18" charset="-128"/>
                <a:ea typeface="UD デジタル 教科書体 NP-R" panose="02020400000000000000" pitchFamily="18" charset="-128"/>
              </a:rPr>
              <a:t>通常は往診</a:t>
            </a:r>
            <a:endParaRPr lang="en-US" altLang="ja-JP" sz="900" dirty="0">
              <a:latin typeface="UD デジタル 教科書体 NP-R" panose="02020400000000000000" pitchFamily="18" charset="-128"/>
              <a:ea typeface="UD デジタル 教科書体 NP-R" panose="02020400000000000000" pitchFamily="18" charset="-128"/>
            </a:endParaRPr>
          </a:p>
        </p:txBody>
      </p:sp>
      <p:sp>
        <p:nvSpPr>
          <p:cNvPr id="58" name="テキスト ボックス 57">
            <a:extLst>
              <a:ext uri="{FF2B5EF4-FFF2-40B4-BE49-F238E27FC236}">
                <a16:creationId xmlns:a16="http://schemas.microsoft.com/office/drawing/2014/main" id="{5D78F58C-039B-45BE-98C6-28660D08653D}"/>
              </a:ext>
            </a:extLst>
          </p:cNvPr>
          <p:cNvSpPr txBox="1"/>
          <p:nvPr/>
        </p:nvSpPr>
        <p:spPr>
          <a:xfrm>
            <a:off x="9717062" y="5073325"/>
            <a:ext cx="2040486" cy="230832"/>
          </a:xfrm>
          <a:prstGeom prst="rect">
            <a:avLst/>
          </a:prstGeom>
          <a:noFill/>
        </p:spPr>
        <p:txBody>
          <a:bodyPr wrap="square" rtlCol="0">
            <a:spAutoFit/>
          </a:bodyPr>
          <a:lstStyle/>
          <a:p>
            <a:r>
              <a:rPr lang="ja-JP" altLang="en-US" sz="900" dirty="0">
                <a:latin typeface="UD デジタル 教科書体 NP-R" panose="02020400000000000000" pitchFamily="18" charset="-128"/>
                <a:ea typeface="UD デジタル 教科書体 NP-R" panose="02020400000000000000" pitchFamily="18" charset="-128"/>
              </a:rPr>
              <a:t>かかりつけ医が対応できない場合等</a:t>
            </a:r>
            <a:endParaRPr lang="en-US" altLang="ja-JP" sz="900" dirty="0">
              <a:latin typeface="UD デジタル 教科書体 NP-R" panose="02020400000000000000" pitchFamily="18" charset="-128"/>
              <a:ea typeface="UD デジタル 教科書体 NP-R" panose="02020400000000000000" pitchFamily="18" charset="-128"/>
            </a:endParaRPr>
          </a:p>
        </p:txBody>
      </p:sp>
      <p:sp>
        <p:nvSpPr>
          <p:cNvPr id="61" name="テキスト ボックス 60">
            <a:extLst>
              <a:ext uri="{FF2B5EF4-FFF2-40B4-BE49-F238E27FC236}">
                <a16:creationId xmlns:a16="http://schemas.microsoft.com/office/drawing/2014/main" id="{C7A0E60C-889C-4980-8B30-D5633C074255}"/>
              </a:ext>
            </a:extLst>
          </p:cNvPr>
          <p:cNvSpPr txBox="1"/>
          <p:nvPr/>
        </p:nvSpPr>
        <p:spPr>
          <a:xfrm>
            <a:off x="9784857" y="5310859"/>
            <a:ext cx="1885842" cy="246221"/>
          </a:xfrm>
          <a:prstGeom prst="rect">
            <a:avLst/>
          </a:prstGeom>
          <a:noFill/>
          <a:ln>
            <a:solidFill>
              <a:srgbClr val="002060"/>
            </a:solidFill>
          </a:ln>
        </p:spPr>
        <p:txBody>
          <a:bodyPr wrap="square" rtlCol="0">
            <a:spAutoFit/>
          </a:bodyPr>
          <a:lstStyle/>
          <a:p>
            <a:pPr algn="ctr"/>
            <a:r>
              <a:rPr lang="ja-JP" altLang="en-US" sz="1000" dirty="0">
                <a:latin typeface="UD デジタル 教科書体 NP-R" panose="02020400000000000000" pitchFamily="18" charset="-128"/>
                <a:ea typeface="UD デジタル 教科書体 NP-R" panose="02020400000000000000" pitchFamily="18" charset="-128"/>
              </a:rPr>
              <a:t>積極的役割を担う医療機関</a:t>
            </a:r>
            <a:endParaRPr lang="en-US" altLang="ja-JP" sz="1000" dirty="0">
              <a:latin typeface="UD デジタル 教科書体 NP-R" panose="02020400000000000000" pitchFamily="18" charset="-128"/>
              <a:ea typeface="UD デジタル 教科書体 NP-R" panose="02020400000000000000" pitchFamily="18" charset="-128"/>
            </a:endParaRPr>
          </a:p>
        </p:txBody>
      </p:sp>
      <p:sp>
        <p:nvSpPr>
          <p:cNvPr id="62" name="テキスト ボックス 61">
            <a:extLst>
              <a:ext uri="{FF2B5EF4-FFF2-40B4-BE49-F238E27FC236}">
                <a16:creationId xmlns:a16="http://schemas.microsoft.com/office/drawing/2014/main" id="{207799B5-3B7B-46B3-A6BF-4CE249C54C16}"/>
              </a:ext>
            </a:extLst>
          </p:cNvPr>
          <p:cNvSpPr txBox="1"/>
          <p:nvPr/>
        </p:nvSpPr>
        <p:spPr>
          <a:xfrm>
            <a:off x="9360521" y="5417041"/>
            <a:ext cx="433146" cy="230832"/>
          </a:xfrm>
          <a:prstGeom prst="rect">
            <a:avLst/>
          </a:prstGeom>
          <a:noFill/>
        </p:spPr>
        <p:txBody>
          <a:bodyPr wrap="square" rtlCol="0">
            <a:spAutoFit/>
          </a:bodyPr>
          <a:lstStyle/>
          <a:p>
            <a:r>
              <a:rPr lang="ja-JP" altLang="en-US" sz="900" dirty="0">
                <a:latin typeface="UD デジタル 教科書体 NP-R" panose="02020400000000000000" pitchFamily="18" charset="-128"/>
                <a:ea typeface="UD デジタル 教科書体 NP-R" panose="02020400000000000000" pitchFamily="18" charset="-128"/>
              </a:rPr>
              <a:t>対応</a:t>
            </a:r>
            <a:endParaRPr lang="en-US" altLang="ja-JP" sz="900" dirty="0">
              <a:latin typeface="UD デジタル 教科書体 NP-R" panose="02020400000000000000" pitchFamily="18" charset="-128"/>
              <a:ea typeface="UD デジタル 教科書体 NP-R" panose="02020400000000000000" pitchFamily="18" charset="-128"/>
            </a:endParaRPr>
          </a:p>
        </p:txBody>
      </p:sp>
      <p:sp>
        <p:nvSpPr>
          <p:cNvPr id="65" name="正方形/長方形 64">
            <a:extLst>
              <a:ext uri="{FF2B5EF4-FFF2-40B4-BE49-F238E27FC236}">
                <a16:creationId xmlns:a16="http://schemas.microsoft.com/office/drawing/2014/main" id="{25FC336F-E4BB-4FEF-8822-C55373E9B651}"/>
              </a:ext>
            </a:extLst>
          </p:cNvPr>
          <p:cNvSpPr/>
          <p:nvPr/>
        </p:nvSpPr>
        <p:spPr>
          <a:xfrm>
            <a:off x="0" y="-4836"/>
            <a:ext cx="12192000" cy="48366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bg1"/>
                </a:solidFill>
                <a:latin typeface="UD デジタル 教科書体 NK-B" panose="02020700000000000000" pitchFamily="18" charset="-128"/>
                <a:ea typeface="UD デジタル 教科書体 NK-B" panose="02020700000000000000" pitchFamily="18" charset="-128"/>
              </a:rPr>
              <a:t> 　　在宅医療に必要な連携を担う拠点と積極的役割を担う医療機関の取組について</a:t>
            </a:r>
          </a:p>
        </p:txBody>
      </p:sp>
      <p:sp>
        <p:nvSpPr>
          <p:cNvPr id="67" name="角丸四角形 2">
            <a:extLst>
              <a:ext uri="{FF2B5EF4-FFF2-40B4-BE49-F238E27FC236}">
                <a16:creationId xmlns:a16="http://schemas.microsoft.com/office/drawing/2014/main" id="{FAFAF880-7EA2-4232-A8F8-5118C35DB43A}"/>
              </a:ext>
            </a:extLst>
          </p:cNvPr>
          <p:cNvSpPr/>
          <p:nvPr/>
        </p:nvSpPr>
        <p:spPr>
          <a:xfrm>
            <a:off x="8075079" y="16994"/>
            <a:ext cx="2844137" cy="417564"/>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zh-TW" sz="1050" b="1" dirty="0">
                <a:latin typeface="UD デジタル 教科書体 NK-R" panose="02020400000000000000" pitchFamily="18" charset="-128"/>
                <a:ea typeface="UD デジタル 教科書体 NK-R" panose="02020400000000000000" pitchFamily="18" charset="-128"/>
              </a:rPr>
              <a:t>R</a:t>
            </a:r>
            <a:r>
              <a:rPr kumimoji="1" lang="zh-TW" altLang="en-US" sz="1050" b="1" dirty="0">
                <a:latin typeface="UD デジタル 教科書体 NK-R" panose="02020400000000000000" pitchFamily="18" charset="-128"/>
                <a:ea typeface="UD デジタル 教科書体 NK-R" panose="02020400000000000000" pitchFamily="18" charset="-128"/>
              </a:rPr>
              <a:t>６</a:t>
            </a:r>
            <a:r>
              <a:rPr kumimoji="1" lang="ja-JP" altLang="en-US" sz="1050" b="1" dirty="0">
                <a:latin typeface="UD デジタル 教科書体 NK-R" panose="02020400000000000000" pitchFamily="18" charset="-128"/>
                <a:ea typeface="UD デジタル 教科書体 NK-R" panose="02020400000000000000" pitchFamily="18" charset="-128"/>
              </a:rPr>
              <a:t>年度予算</a:t>
            </a:r>
            <a:r>
              <a:rPr kumimoji="1" lang="zh-TW" altLang="en-US" sz="1050" b="1" dirty="0">
                <a:latin typeface="UD デジタル 教科書体 NK-R" panose="02020400000000000000" pitchFamily="18" charset="-128"/>
                <a:ea typeface="UD デジタル 教科書体 NK-R" panose="02020400000000000000" pitchFamily="18" charset="-128"/>
              </a:rPr>
              <a:t>要求額：</a:t>
            </a:r>
            <a:r>
              <a:rPr lang="en-US" altLang="zh-TW" sz="1050" b="1" dirty="0">
                <a:latin typeface="UD デジタル 教科書体 NK-R" panose="02020400000000000000" pitchFamily="18" charset="-128"/>
                <a:ea typeface="UD デジタル 教科書体 NK-R" panose="02020400000000000000" pitchFamily="18" charset="-128"/>
              </a:rPr>
              <a:t>574,420</a:t>
            </a:r>
            <a:r>
              <a:rPr kumimoji="1" lang="zh-TW" altLang="en-US" sz="1050" b="1" dirty="0">
                <a:latin typeface="UD デジタル 教科書体 NK-R" panose="02020400000000000000" pitchFamily="18" charset="-128"/>
                <a:ea typeface="UD デジタル 教科書体 NK-R" panose="02020400000000000000" pitchFamily="18" charset="-128"/>
              </a:rPr>
              <a:t>千円</a:t>
            </a:r>
            <a:r>
              <a:rPr kumimoji="1" lang="ja-JP" altLang="en-US" sz="1050" b="1" dirty="0">
                <a:latin typeface="UD デジタル 教科書体 NK-R" panose="02020400000000000000" pitchFamily="18" charset="-128"/>
                <a:ea typeface="UD デジタル 教科書体 NK-R" panose="02020400000000000000" pitchFamily="18" charset="-128"/>
              </a:rPr>
              <a:t>（新規）</a:t>
            </a:r>
            <a:br>
              <a:rPr kumimoji="1" lang="en-US" altLang="ja-JP" sz="1050" b="1" dirty="0">
                <a:latin typeface="UD デジタル 教科書体 NK-R" panose="02020400000000000000" pitchFamily="18" charset="-128"/>
                <a:ea typeface="UD デジタル 教科書体 NK-R" panose="02020400000000000000" pitchFamily="18" charset="-128"/>
              </a:rPr>
            </a:br>
            <a:r>
              <a:rPr kumimoji="1" lang="zh-TW" altLang="en-US" sz="1050" b="1" dirty="0">
                <a:latin typeface="UD デジタル 教科書体 NK-R" panose="02020400000000000000" pitchFamily="18" charset="-128"/>
                <a:ea typeface="UD デジタル 教科書体 NK-R" panose="02020400000000000000" pitchFamily="18" charset="-128"/>
              </a:rPr>
              <a:t>（</a:t>
            </a:r>
            <a:r>
              <a:rPr kumimoji="1" lang="ja-JP" altLang="en-US" sz="1050" b="1" dirty="0">
                <a:latin typeface="UD デジタル 教科書体 NK-R" panose="02020400000000000000" pitchFamily="18" charset="-128"/>
                <a:ea typeface="UD デジタル 教科書体 NK-R" panose="02020400000000000000" pitchFamily="18" charset="-128"/>
              </a:rPr>
              <a:t>地域医療介護総合確保基金</a:t>
            </a:r>
            <a:r>
              <a:rPr kumimoji="1" lang="zh-TW" altLang="en-US" sz="1050" b="1" dirty="0">
                <a:latin typeface="UD デジタル 教科書体 NK-R" panose="02020400000000000000" pitchFamily="18" charset="-128"/>
                <a:ea typeface="UD デジタル 教科書体 NK-R" panose="02020400000000000000" pitchFamily="18" charset="-128"/>
              </a:rPr>
              <a:t>活用）</a:t>
            </a:r>
            <a:r>
              <a:rPr kumimoji="1" lang="ja-JP" altLang="en-US" sz="1050" b="1" dirty="0">
                <a:latin typeface="UD デジタル 教科書体 NK-R" panose="02020400000000000000" pitchFamily="18" charset="-128"/>
                <a:ea typeface="UD デジタル 教科書体 NK-R" panose="02020400000000000000" pitchFamily="18" charset="-128"/>
              </a:rPr>
              <a:t>　</a:t>
            </a:r>
            <a:endParaRPr kumimoji="1" lang="zh-TW" altLang="en-US" sz="1050" b="1" dirty="0">
              <a:latin typeface="UD デジタル 教科書体 NK-R" panose="02020400000000000000" pitchFamily="18" charset="-128"/>
              <a:ea typeface="UD デジタル 教科書体 NK-R" panose="02020400000000000000" pitchFamily="18" charset="-128"/>
            </a:endParaRPr>
          </a:p>
        </p:txBody>
      </p:sp>
      <p:sp>
        <p:nvSpPr>
          <p:cNvPr id="69" name="正方形/長方形 68">
            <a:extLst>
              <a:ext uri="{FF2B5EF4-FFF2-40B4-BE49-F238E27FC236}">
                <a16:creationId xmlns:a16="http://schemas.microsoft.com/office/drawing/2014/main" id="{6D01EC63-E6FE-4C4A-9FEE-EF6C805C6EB0}"/>
              </a:ext>
            </a:extLst>
          </p:cNvPr>
          <p:cNvSpPr/>
          <p:nvPr/>
        </p:nvSpPr>
        <p:spPr>
          <a:xfrm>
            <a:off x="11084989" y="59714"/>
            <a:ext cx="1017038" cy="35456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latin typeface="UD デジタル 教科書体 NP-R" panose="02020400000000000000" pitchFamily="18" charset="-128"/>
                <a:ea typeface="UD デジタル 教科書体 NP-R" panose="02020400000000000000" pitchFamily="18" charset="-128"/>
              </a:rPr>
              <a:t>資料</a:t>
            </a:r>
            <a:r>
              <a:rPr lang="en-US" altLang="ja-JP" sz="1600" dirty="0">
                <a:latin typeface="UD デジタル 教科書体 NP-R" panose="02020400000000000000" pitchFamily="18" charset="-128"/>
                <a:ea typeface="UD デジタル 教科書体 NP-R" panose="02020400000000000000" pitchFamily="18" charset="-128"/>
              </a:rPr>
              <a:t>3-1</a:t>
            </a:r>
            <a:endParaRPr lang="ja-JP" altLang="en-US" sz="1600" dirty="0">
              <a:latin typeface="UD デジタル 教科書体 NP-R" panose="02020400000000000000" pitchFamily="18" charset="-128"/>
              <a:ea typeface="UD デジタル 教科書体 NP-R" panose="02020400000000000000" pitchFamily="18" charset="-128"/>
            </a:endParaRPr>
          </a:p>
        </p:txBody>
      </p:sp>
      <p:sp>
        <p:nvSpPr>
          <p:cNvPr id="46" name="テキスト ボックス 45">
            <a:extLst>
              <a:ext uri="{FF2B5EF4-FFF2-40B4-BE49-F238E27FC236}">
                <a16:creationId xmlns:a16="http://schemas.microsoft.com/office/drawing/2014/main" id="{455C8534-0026-471C-AA23-D8D97ACB7025}"/>
              </a:ext>
            </a:extLst>
          </p:cNvPr>
          <p:cNvSpPr txBox="1"/>
          <p:nvPr/>
        </p:nvSpPr>
        <p:spPr>
          <a:xfrm>
            <a:off x="7200579" y="3701177"/>
            <a:ext cx="1632946" cy="246221"/>
          </a:xfrm>
          <a:prstGeom prst="rect">
            <a:avLst/>
          </a:prstGeom>
          <a:solidFill>
            <a:schemeClr val="bg1"/>
          </a:solidFill>
          <a:ln>
            <a:noFill/>
            <a:prstDash val="sysDot"/>
          </a:ln>
        </p:spPr>
        <p:txBody>
          <a:bodyPr wrap="square" rtlCol="0">
            <a:spAutoFit/>
          </a:bodyPr>
          <a:lstStyle/>
          <a:p>
            <a:r>
              <a:rPr lang="ja-JP" altLang="en-US" sz="1000" dirty="0">
                <a:latin typeface="UD デジタル 教科書体 NP-R" panose="02020400000000000000" pitchFamily="18" charset="-128"/>
                <a:ea typeface="UD デジタル 教科書体 NP-R" panose="02020400000000000000" pitchFamily="18" charset="-128"/>
              </a:rPr>
              <a:t>（詳細は次ページ参照）</a:t>
            </a:r>
            <a:endParaRPr lang="en-US" altLang="ja-JP" sz="1000" dirty="0">
              <a:latin typeface="UD デジタル 教科書体 NP-R" panose="02020400000000000000" pitchFamily="18" charset="-128"/>
              <a:ea typeface="UD デジタル 教科書体 NP-R" panose="02020400000000000000" pitchFamily="18" charset="-128"/>
            </a:endParaRPr>
          </a:p>
        </p:txBody>
      </p:sp>
      <p:sp>
        <p:nvSpPr>
          <p:cNvPr id="59" name="テキスト ボックス 58">
            <a:extLst>
              <a:ext uri="{FF2B5EF4-FFF2-40B4-BE49-F238E27FC236}">
                <a16:creationId xmlns:a16="http://schemas.microsoft.com/office/drawing/2014/main" id="{F354CE27-9515-4FDF-99E1-CB7CDDA9E448}"/>
              </a:ext>
            </a:extLst>
          </p:cNvPr>
          <p:cNvSpPr txBox="1"/>
          <p:nvPr/>
        </p:nvSpPr>
        <p:spPr>
          <a:xfrm>
            <a:off x="7200579" y="5050275"/>
            <a:ext cx="1632946" cy="246221"/>
          </a:xfrm>
          <a:prstGeom prst="rect">
            <a:avLst/>
          </a:prstGeom>
          <a:solidFill>
            <a:schemeClr val="bg1"/>
          </a:solidFill>
          <a:ln>
            <a:noFill/>
            <a:prstDash val="sysDot"/>
          </a:ln>
        </p:spPr>
        <p:txBody>
          <a:bodyPr wrap="square" rtlCol="0">
            <a:spAutoFit/>
          </a:bodyPr>
          <a:lstStyle/>
          <a:p>
            <a:r>
              <a:rPr lang="ja-JP" altLang="en-US" sz="1000" dirty="0">
                <a:latin typeface="UD デジタル 教科書体 NP-R" panose="02020400000000000000" pitchFamily="18" charset="-128"/>
                <a:ea typeface="UD デジタル 教科書体 NP-R" panose="02020400000000000000" pitchFamily="18" charset="-128"/>
              </a:rPr>
              <a:t>（詳細は次ページ参照）</a:t>
            </a:r>
            <a:endParaRPr lang="en-US" altLang="ja-JP" sz="10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593995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B952E347-DC42-4CEF-89FA-FBDED58E6B83}"/>
              </a:ext>
            </a:extLst>
          </p:cNvPr>
          <p:cNvSpPr txBox="1"/>
          <p:nvPr/>
        </p:nvSpPr>
        <p:spPr>
          <a:xfrm>
            <a:off x="321258" y="6325024"/>
            <a:ext cx="11804650" cy="384721"/>
          </a:xfrm>
          <a:prstGeom prst="rect">
            <a:avLst/>
          </a:prstGeom>
          <a:noFill/>
          <a:ln>
            <a:solidFill>
              <a:srgbClr val="0070C0"/>
            </a:solidFill>
            <a:prstDash val="dash"/>
          </a:ln>
        </p:spPr>
        <p:txBody>
          <a:bodyPr wrap="square" rtlCol="0">
            <a:spAutoFit/>
          </a:bodyPr>
          <a:lstStyle/>
          <a:p>
            <a:pPr eaLnBrk="0" fontAlgn="base" hangingPunct="0">
              <a:spcBef>
                <a:spcPct val="0"/>
              </a:spcBef>
              <a:spcAft>
                <a:spcPct val="0"/>
              </a:spcAft>
              <a:defRPr/>
            </a:pPr>
            <a:r>
              <a:rPr lang="en-US" altLang="ja-JP" sz="950" dirty="0">
                <a:latin typeface="UD デジタル 教科書体 NP-R" panose="02020400000000000000" pitchFamily="18" charset="-128"/>
                <a:ea typeface="UD デジタル 教科書体 NP-R" panose="02020400000000000000" pitchFamily="18" charset="-128"/>
                <a:cs typeface="Meiryo UI" pitchFamily="50" charset="-128"/>
              </a:rPr>
              <a:t>※</a:t>
            </a:r>
            <a:r>
              <a:rPr lang="ja-JP" altLang="en-US" sz="950" dirty="0">
                <a:latin typeface="UD デジタル 教科書体 NP-R" panose="02020400000000000000" pitchFamily="18" charset="-128"/>
                <a:ea typeface="UD デジタル 教科書体 NP-R" panose="02020400000000000000" pitchFamily="18" charset="-128"/>
                <a:cs typeface="Meiryo UI" pitchFamily="50" charset="-128"/>
              </a:rPr>
              <a:t>市町村（ア）地域の医療・介護の資源の把握、（イ）在宅医療・介護連携の課題の抽出と対応策の検討、（ウ）切れ目のない在宅医療と在宅介護の提供体制の構築推進、（エ）医療・介護関係者の情報共有の支援</a:t>
            </a:r>
            <a:endParaRPr lang="en-US" altLang="ja-JP" sz="950" dirty="0">
              <a:latin typeface="UD デジタル 教科書体 NP-R" panose="02020400000000000000" pitchFamily="18" charset="-128"/>
              <a:ea typeface="UD デジタル 教科書体 NP-R" panose="02020400000000000000" pitchFamily="18" charset="-128"/>
              <a:cs typeface="Meiryo UI" pitchFamily="50" charset="-128"/>
            </a:endParaRPr>
          </a:p>
          <a:p>
            <a:pPr eaLnBrk="0" fontAlgn="base" hangingPunct="0">
              <a:spcBef>
                <a:spcPct val="0"/>
              </a:spcBef>
              <a:spcAft>
                <a:spcPct val="0"/>
              </a:spcAft>
              <a:defRPr/>
            </a:pPr>
            <a:r>
              <a:rPr lang="ja-JP" altLang="en-US" sz="950" dirty="0">
                <a:latin typeface="UD デジタル 教科書体 NP-R" panose="02020400000000000000" pitchFamily="18" charset="-128"/>
                <a:ea typeface="UD デジタル 教科書体 NP-R" panose="02020400000000000000" pitchFamily="18" charset="-128"/>
                <a:cs typeface="Meiryo UI" pitchFamily="50" charset="-128"/>
              </a:rPr>
              <a:t> 　事業</a:t>
            </a:r>
            <a:r>
              <a:rPr lang="ja-JP" altLang="en-US" sz="950" baseline="30000" dirty="0">
                <a:latin typeface="UD デジタル 教科書体 NP-R" panose="02020400000000000000" pitchFamily="18" charset="-128"/>
                <a:ea typeface="UD デジタル 教科書体 NP-R" panose="02020400000000000000" pitchFamily="18" charset="-128"/>
                <a:cs typeface="Meiryo UI" pitchFamily="50" charset="-128"/>
              </a:rPr>
              <a:t>　</a:t>
            </a:r>
            <a:r>
              <a:rPr lang="ja-JP" altLang="en-US" sz="950" dirty="0">
                <a:latin typeface="UD デジタル 教科書体 NP-R" panose="02020400000000000000" pitchFamily="18" charset="-128"/>
                <a:ea typeface="UD デジタル 教科書体 NP-R" panose="02020400000000000000" pitchFamily="18" charset="-128"/>
                <a:cs typeface="Meiryo UI" pitchFamily="50" charset="-128"/>
              </a:rPr>
              <a:t>（オ）在宅医療・介護連携に関する相談支援、（カ）医療・介護関係者の研修、（キ）地域住民への普及啓発</a:t>
            </a:r>
            <a:endParaRPr lang="en-US" altLang="ja-JP" sz="950" dirty="0">
              <a:latin typeface="UD デジタル 教科書体 NP-R" panose="02020400000000000000" pitchFamily="18" charset="-128"/>
              <a:ea typeface="UD デジタル 教科書体 NP-R" panose="02020400000000000000" pitchFamily="18" charset="-128"/>
              <a:cs typeface="Meiryo UI"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120378448"/>
              </p:ext>
            </p:extLst>
          </p:nvPr>
        </p:nvGraphicFramePr>
        <p:xfrm>
          <a:off x="321258" y="922219"/>
          <a:ext cx="11804650" cy="5310316"/>
        </p:xfrm>
        <a:graphic>
          <a:graphicData uri="http://schemas.openxmlformats.org/drawingml/2006/table">
            <a:tbl>
              <a:tblPr firstRow="1" bandRow="1">
                <a:tableStyleId>{5940675A-B579-460E-94D1-54222C63F5DA}</a:tableStyleId>
              </a:tblPr>
              <a:tblGrid>
                <a:gridCol w="4068458">
                  <a:extLst>
                    <a:ext uri="{9D8B030D-6E8A-4147-A177-3AD203B41FA5}">
                      <a16:colId xmlns:a16="http://schemas.microsoft.com/office/drawing/2014/main" val="2824168493"/>
                    </a:ext>
                  </a:extLst>
                </a:gridCol>
                <a:gridCol w="1861457">
                  <a:extLst>
                    <a:ext uri="{9D8B030D-6E8A-4147-A177-3AD203B41FA5}">
                      <a16:colId xmlns:a16="http://schemas.microsoft.com/office/drawing/2014/main" val="2823551756"/>
                    </a:ext>
                  </a:extLst>
                </a:gridCol>
                <a:gridCol w="5874735">
                  <a:extLst>
                    <a:ext uri="{9D8B030D-6E8A-4147-A177-3AD203B41FA5}">
                      <a16:colId xmlns:a16="http://schemas.microsoft.com/office/drawing/2014/main" val="2153817481"/>
                    </a:ext>
                  </a:extLst>
                </a:gridCol>
              </a:tblGrid>
              <a:tr h="288736">
                <a:tc>
                  <a:txBody>
                    <a:bodyPr/>
                    <a:lstStyle/>
                    <a:p>
                      <a:pPr algn="ctr"/>
                      <a:r>
                        <a:rPr kumimoji="1" lang="ja-JP" altLang="en-US" sz="1200" dirty="0">
                          <a:latin typeface="UD デジタル 教科書体 NP-R" panose="02020400000000000000" pitchFamily="18" charset="-128"/>
                          <a:ea typeface="UD デジタル 教科書体 NP-R" panose="02020400000000000000" pitchFamily="18" charset="-128"/>
                        </a:rPr>
                        <a:t>求められる事項</a:t>
                      </a:r>
                    </a:p>
                  </a:txBody>
                  <a:tcPr/>
                </a:tc>
                <a:tc>
                  <a:txBody>
                    <a:bodyPr/>
                    <a:lstStyle/>
                    <a:p>
                      <a:pPr algn="ctr"/>
                      <a:r>
                        <a:rPr kumimoji="1" lang="ja-JP" altLang="en-US" sz="1200" dirty="0">
                          <a:latin typeface="UD デジタル 教科書体 NP-R" panose="02020400000000000000" pitchFamily="18" charset="-128"/>
                          <a:ea typeface="UD デジタル 教科書体 NP-R" panose="02020400000000000000" pitchFamily="18" charset="-128"/>
                        </a:rPr>
                        <a:t>市町村事業</a:t>
                      </a:r>
                      <a:r>
                        <a:rPr kumimoji="1" lang="en-US" altLang="ja-JP" sz="1200" baseline="30000" dirty="0">
                          <a:latin typeface="UD デジタル 教科書体 NP-R" panose="02020400000000000000" pitchFamily="18" charset="-128"/>
                          <a:ea typeface="UD デジタル 教科書体 NP-R" panose="02020400000000000000" pitchFamily="18" charset="-128"/>
                        </a:rPr>
                        <a:t>※</a:t>
                      </a:r>
                      <a:endParaRPr kumimoji="1" lang="ja-JP" altLang="en-US" sz="1200" baseline="30000" dirty="0">
                        <a:latin typeface="UD デジタル 教科書体 NP-R" panose="02020400000000000000" pitchFamily="18" charset="-128"/>
                        <a:ea typeface="UD デジタル 教科書体 NP-R" panose="02020400000000000000" pitchFamily="18" charset="-128"/>
                      </a:endParaRPr>
                    </a:p>
                  </a:txBody>
                  <a:tcPr/>
                </a:tc>
                <a:tc>
                  <a:txBody>
                    <a:bodyPr/>
                    <a:lstStyle/>
                    <a:p>
                      <a:pPr algn="ctr"/>
                      <a:r>
                        <a:rPr kumimoji="1" lang="ja-JP" altLang="en-US" sz="1200" dirty="0">
                          <a:latin typeface="UD デジタル 教科書体 NP-R" panose="02020400000000000000" pitchFamily="18" charset="-128"/>
                          <a:ea typeface="UD デジタル 教科書体 NP-R" panose="02020400000000000000" pitchFamily="18" charset="-128"/>
                        </a:rPr>
                        <a:t>連携の拠点の取組（案）</a:t>
                      </a:r>
                    </a:p>
                  </a:txBody>
                  <a:tcPr/>
                </a:tc>
                <a:extLst>
                  <a:ext uri="{0D108BD9-81ED-4DB2-BD59-A6C34878D82A}">
                    <a16:rowId xmlns:a16="http://schemas.microsoft.com/office/drawing/2014/main" val="3697264519"/>
                  </a:ext>
                </a:extLst>
              </a:tr>
              <a:tr h="995379">
                <a:tc>
                  <a:txBody>
                    <a:bodyPr/>
                    <a:lstStyle/>
                    <a:p>
                      <a:pPr marL="0" algn="l" defTabSz="914400" rtl="0" eaLnBrk="1" latinLnBrk="0" hangingPunct="1"/>
                      <a:r>
                        <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１．地域の医療及び介護、障害福祉の関係者による会議</a:t>
                      </a:r>
                      <a:endPar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p>
                      <a:pPr marL="0" algn="l" defTabSz="914400" rtl="0" eaLnBrk="1" latinLnBrk="0" hangingPunct="1"/>
                      <a:r>
                        <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　を定期的に開催し、在宅医療における提供状況の把握、</a:t>
                      </a:r>
                      <a:endPar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p>
                      <a:pPr marL="0" algn="l" defTabSz="914400" rtl="0" eaLnBrk="1" latinLnBrk="0" hangingPunct="1"/>
                      <a:r>
                        <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　災害時対応を含む連携上の課題の抽出及びその対応策</a:t>
                      </a:r>
                      <a:endPar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p>
                      <a:pPr marL="0" algn="l" defTabSz="914400" rtl="0" eaLnBrk="1" latinLnBrk="0" hangingPunct="1"/>
                      <a:r>
                        <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　の検討等を実施すること</a:t>
                      </a:r>
                    </a:p>
                  </a:txBody>
                  <a:tcPr/>
                </a:tc>
                <a:tc>
                  <a:txBody>
                    <a:bodyPr/>
                    <a:lstStyle/>
                    <a:p>
                      <a:pPr algn="ctr"/>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イ</a:t>
                      </a: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p>
                      <a:pPr algn="l"/>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在宅医療・介護連携の</a:t>
                      </a: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p>
                      <a:pPr algn="l"/>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課題抽出と対応策の検討</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①</a:t>
                      </a:r>
                      <a:r>
                        <a:rPr kumimoji="1" lang="ja-JP" altLang="en-US" sz="1200" u="sng" dirty="0">
                          <a:solidFill>
                            <a:schemeClr val="tx1"/>
                          </a:solidFill>
                          <a:latin typeface="UD デジタル 教科書体 NP-R" panose="02020400000000000000" pitchFamily="18" charset="-128"/>
                          <a:ea typeface="UD デジタル 教科書体 NP-R" panose="02020400000000000000" pitchFamily="18" charset="-128"/>
                        </a:rPr>
                        <a:t>会議の開催</a:t>
                      </a:r>
                    </a:p>
                    <a:p>
                      <a:pPr marL="0" algn="l" defTabSz="914400" rtl="0" eaLnBrk="1" latinLnBrk="0" hangingPunct="1"/>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会議の内容</a:t>
                      </a:r>
                      <a:r>
                        <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（地域の医療介護福祉関係者との会議）</a:t>
                      </a:r>
                      <a:endPar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p>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●在宅医療における提供状況</a:t>
                      </a: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●災害時対応を含む連携上の課題の抽出及び対応策の検討</a:t>
                      </a: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●高齢者救急と</a:t>
                      </a:r>
                      <a:r>
                        <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ACP</a:t>
                      </a:r>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に関する課題の抽出及び対応策の検討　等</a:t>
                      </a: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p>
                      <a:r>
                        <a:rPr lang="en-US" altLang="ja-JP" sz="1150" dirty="0">
                          <a:solidFill>
                            <a:schemeClr val="tx1"/>
                          </a:solidFill>
                          <a:latin typeface="UD デジタル 教科書体 NP-R" panose="02020400000000000000" pitchFamily="18" charset="-128"/>
                          <a:ea typeface="UD デジタル 教科書体 NP-R" panose="02020400000000000000" pitchFamily="18" charset="-128"/>
                        </a:rPr>
                        <a:t>【R6</a:t>
                      </a:r>
                      <a:r>
                        <a:rPr lang="ja-JP" altLang="en-US" sz="1150" dirty="0">
                          <a:solidFill>
                            <a:schemeClr val="tx1"/>
                          </a:solidFill>
                          <a:latin typeface="UD デジタル 教科書体 NP-R" panose="02020400000000000000" pitchFamily="18" charset="-128"/>
                          <a:ea typeface="UD デジタル 教科書体 NP-R" panose="02020400000000000000" pitchFamily="18" charset="-128"/>
                        </a:rPr>
                        <a:t>年度予算要求額：１拠点あたり</a:t>
                      </a:r>
                      <a:r>
                        <a:rPr lang="en-US" altLang="ja-JP" sz="1150" dirty="0">
                          <a:solidFill>
                            <a:schemeClr val="tx1"/>
                          </a:solidFill>
                          <a:latin typeface="UD デジタル 教科書体 NP-R" panose="02020400000000000000" pitchFamily="18" charset="-128"/>
                          <a:ea typeface="UD デジタル 教科書体 NP-R" panose="02020400000000000000" pitchFamily="18" charset="-128"/>
                        </a:rPr>
                        <a:t>1,060</a:t>
                      </a:r>
                      <a:r>
                        <a:rPr lang="ja-JP" altLang="en-US" sz="1150" dirty="0">
                          <a:solidFill>
                            <a:schemeClr val="tx1"/>
                          </a:solidFill>
                          <a:latin typeface="UD デジタル 教科書体 NP-R" panose="02020400000000000000" pitchFamily="18" charset="-128"/>
                          <a:ea typeface="UD デジタル 教科書体 NP-R" panose="02020400000000000000" pitchFamily="18" charset="-128"/>
                        </a:rPr>
                        <a:t>千円を上限（報償費、旅費、会場費等）</a:t>
                      </a:r>
                      <a:r>
                        <a:rPr lang="en-US" altLang="ja-JP" sz="1150" dirty="0">
                          <a:solidFill>
                            <a:schemeClr val="tx1"/>
                          </a:solidFill>
                          <a:latin typeface="UD デジタル 教科書体 NP-R" panose="02020400000000000000" pitchFamily="18" charset="-128"/>
                          <a:ea typeface="UD デジタル 教科書体 NP-R" panose="02020400000000000000" pitchFamily="18" charset="-128"/>
                        </a:rPr>
                        <a:t>】</a:t>
                      </a:r>
                      <a:r>
                        <a:rPr lang="ja-JP" altLang="en-US" sz="1150" dirty="0">
                          <a:solidFill>
                            <a:schemeClr val="tx1"/>
                          </a:solidFill>
                          <a:latin typeface="UD デジタル 教科書体 NP-R" panose="02020400000000000000" pitchFamily="18" charset="-128"/>
                          <a:ea typeface="UD デジタル 教科書体 NP-R" panose="02020400000000000000" pitchFamily="18" charset="-128"/>
                        </a:rPr>
                        <a:t>　</a:t>
                      </a:r>
                      <a:endParaRPr kumimoji="1" lang="ja-JP" altLang="en-US" sz="1150" dirty="0">
                        <a:solidFill>
                          <a:schemeClr val="tx1"/>
                        </a:solidFill>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609176570"/>
                  </a:ext>
                </a:extLst>
              </a:tr>
              <a:tr h="1357335">
                <a:tc>
                  <a:txBody>
                    <a:bodyPr/>
                    <a:lstStyle/>
                    <a:p>
                      <a:r>
                        <a:rPr kumimoji="1" lang="ja-JP" altLang="en-US" sz="1200" dirty="0">
                          <a:latin typeface="UD デジタル 教科書体 NP-R" panose="02020400000000000000" pitchFamily="18" charset="-128"/>
                          <a:ea typeface="UD デジタル 教科書体 NP-R" panose="02020400000000000000" pitchFamily="18" charset="-128"/>
                        </a:rPr>
                        <a:t>２．地域包括ケアシステムを踏まえた在宅医療の提供</a:t>
                      </a:r>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　体制を整備する観点から、地域の医療及び介護、障害</a:t>
                      </a:r>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　福祉サービスについて、所在地や機能等を把握し、</a:t>
                      </a:r>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　地域包括支援センターや障害者相談支援事業所等と</a:t>
                      </a:r>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　連携しながら、退院時から看取りまでの医療や介護、</a:t>
                      </a:r>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　障害福祉サービスにまたがる様々な支援を包括的かつ</a:t>
                      </a:r>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　継続的に提供するよう、関係機関との調整を行うこと</a:t>
                      </a:r>
                    </a:p>
                  </a:txBody>
                  <a:tcPr/>
                </a:tc>
                <a:tc>
                  <a:txBody>
                    <a:bodyPr/>
                    <a:lstStyle/>
                    <a:p>
                      <a:pPr algn="ctr"/>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ア、オ</a:t>
                      </a: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p>
                      <a:pPr algn="l"/>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p>
                      <a:pPr algn="l"/>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地域の医療・介護の資源の把握、在宅医療・介護連携に関する相談支援</a:t>
                      </a:r>
                    </a:p>
                  </a:txBody>
                  <a:tcPr/>
                </a:tc>
                <a:tc>
                  <a:txBody>
                    <a:bodyPr/>
                    <a:lstStyle/>
                    <a:p>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②</a:t>
                      </a:r>
                      <a:r>
                        <a:rPr kumimoji="1" lang="ja-JP" altLang="en-US" sz="1200" u="sng" dirty="0">
                          <a:solidFill>
                            <a:schemeClr val="tx1"/>
                          </a:solidFill>
                          <a:latin typeface="UD デジタル 教科書体 NP-R" panose="02020400000000000000" pitchFamily="18" charset="-128"/>
                          <a:ea typeface="UD デジタル 教科書体 NP-R" panose="02020400000000000000" pitchFamily="18" charset="-128"/>
                        </a:rPr>
                        <a:t>地域の資源の把握・関係機関等との調整</a:t>
                      </a:r>
                    </a:p>
                    <a:p>
                      <a:r>
                        <a:rPr kumimoji="1" lang="ja-JP" altLang="en-US" sz="1200" u="none" dirty="0">
                          <a:solidFill>
                            <a:schemeClr val="tx1"/>
                          </a:solidFill>
                          <a:latin typeface="UD デジタル 教科書体 NP-R" panose="02020400000000000000" pitchFamily="18" charset="-128"/>
                          <a:ea typeface="UD デジタル 教科書体 NP-R" panose="02020400000000000000" pitchFamily="18" charset="-128"/>
                        </a:rPr>
                        <a:t>　 ●地域の医療及び介護、障害福祉サービスにかかる所在地や機能等の把握</a:t>
                      </a:r>
                      <a:endParaRPr kumimoji="1" lang="en-US" altLang="ja-JP" sz="1200" u="none" dirty="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200" u="none" dirty="0">
                          <a:solidFill>
                            <a:schemeClr val="tx1"/>
                          </a:solidFill>
                          <a:latin typeface="UD デジタル 教科書体 NP-R" panose="02020400000000000000" pitchFamily="18" charset="-128"/>
                          <a:ea typeface="UD デジタル 教科書体 NP-R" panose="02020400000000000000" pitchFamily="18" charset="-128"/>
                        </a:rPr>
                        <a:t>　 ●退院時から看取りまでの医療や介護、障害福祉サービス等にかかる関係</a:t>
                      </a:r>
                      <a:endParaRPr kumimoji="1" lang="en-US" altLang="ja-JP" sz="1200" u="none" dirty="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200" u="none" dirty="0">
                          <a:solidFill>
                            <a:schemeClr val="tx1"/>
                          </a:solidFill>
                          <a:latin typeface="UD デジタル 教科書体 NP-R" panose="02020400000000000000" pitchFamily="18" charset="-128"/>
                          <a:ea typeface="UD デジタル 教科書体 NP-R" panose="02020400000000000000" pitchFamily="18" charset="-128"/>
                        </a:rPr>
                        <a:t>　　機関からの相談対応業務</a:t>
                      </a:r>
                      <a:endParaRPr kumimoji="1" lang="en-US" altLang="ja-JP" sz="1200" u="none" dirty="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200" u="none" dirty="0">
                          <a:solidFill>
                            <a:schemeClr val="tx1"/>
                          </a:solidFill>
                          <a:latin typeface="UD デジタル 教科書体 NP-R" panose="02020400000000000000" pitchFamily="18" charset="-128"/>
                          <a:ea typeface="UD デジタル 教科書体 NP-R" panose="02020400000000000000" pitchFamily="18" charset="-128"/>
                        </a:rPr>
                        <a:t>　 ●府民からの問合せ対応　等</a:t>
                      </a:r>
                      <a:endParaRPr kumimoji="1" lang="en-US" altLang="ja-JP" sz="1200" u="none" dirty="0">
                        <a:solidFill>
                          <a:schemeClr val="tx1"/>
                        </a:solidFill>
                        <a:latin typeface="UD デジタル 教科書体 NP-R" panose="02020400000000000000" pitchFamily="18" charset="-128"/>
                        <a:ea typeface="UD デジタル 教科書体 NP-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50" dirty="0">
                          <a:solidFill>
                            <a:schemeClr val="tx1"/>
                          </a:solidFill>
                          <a:latin typeface="UD デジタル 教科書体 NP-R" panose="02020400000000000000" pitchFamily="18" charset="-128"/>
                          <a:ea typeface="UD デジタル 教科書体 NP-R" panose="02020400000000000000" pitchFamily="18" charset="-128"/>
                        </a:rPr>
                        <a:t>【R6</a:t>
                      </a:r>
                      <a:r>
                        <a:rPr lang="ja-JP" altLang="en-US" sz="1150" dirty="0">
                          <a:solidFill>
                            <a:schemeClr val="tx1"/>
                          </a:solidFill>
                          <a:latin typeface="UD デジタル 教科書体 NP-R" panose="02020400000000000000" pitchFamily="18" charset="-128"/>
                          <a:ea typeface="UD デジタル 教科書体 NP-R" panose="02020400000000000000" pitchFamily="18" charset="-128"/>
                        </a:rPr>
                        <a:t>年度予算要求額：１拠点あたり</a:t>
                      </a:r>
                      <a:r>
                        <a:rPr lang="en-US" altLang="ja-JP" sz="1150" dirty="0">
                          <a:solidFill>
                            <a:schemeClr val="tx1"/>
                          </a:solidFill>
                          <a:latin typeface="UD デジタル 教科書体 NP-R" panose="02020400000000000000" pitchFamily="18" charset="-128"/>
                          <a:ea typeface="UD デジタル 教科書体 NP-R" panose="02020400000000000000" pitchFamily="18" charset="-128"/>
                        </a:rPr>
                        <a:t>3,536</a:t>
                      </a:r>
                      <a:r>
                        <a:rPr lang="ja-JP" altLang="en-US" sz="1150" dirty="0">
                          <a:solidFill>
                            <a:schemeClr val="tx1"/>
                          </a:solidFill>
                          <a:latin typeface="UD デジタル 教科書体 NP-R" panose="02020400000000000000" pitchFamily="18" charset="-128"/>
                          <a:ea typeface="UD デジタル 教科書体 NP-R" panose="02020400000000000000" pitchFamily="18" charset="-128"/>
                        </a:rPr>
                        <a:t>千円を上限（人件費、旅費、需要費等）</a:t>
                      </a:r>
                      <a:r>
                        <a:rPr lang="en-US" altLang="ja-JP" sz="1150" dirty="0">
                          <a:solidFill>
                            <a:schemeClr val="tx1"/>
                          </a:solidFill>
                          <a:latin typeface="UD デジタル 教科書体 NP-R" panose="02020400000000000000" pitchFamily="18" charset="-128"/>
                          <a:ea typeface="UD デジタル 教科書体 NP-R" panose="02020400000000000000" pitchFamily="18" charset="-128"/>
                        </a:rPr>
                        <a:t>】</a:t>
                      </a:r>
                      <a:r>
                        <a:rPr lang="ja-JP" altLang="en-US" sz="1150" dirty="0">
                          <a:solidFill>
                            <a:schemeClr val="tx1"/>
                          </a:solidFill>
                          <a:latin typeface="UD デジタル 教科書体 NP-R" panose="02020400000000000000" pitchFamily="18" charset="-128"/>
                          <a:ea typeface="UD デジタル 教科書体 NP-R" panose="02020400000000000000" pitchFamily="18" charset="-128"/>
                        </a:rPr>
                        <a:t>　</a:t>
                      </a:r>
                      <a:endParaRPr kumimoji="1" lang="ja-JP" altLang="en-US" sz="1150" dirty="0">
                        <a:solidFill>
                          <a:schemeClr val="tx1"/>
                        </a:solidFill>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1023822925"/>
                  </a:ext>
                </a:extLst>
              </a:tr>
              <a:tr h="814401">
                <a:tc>
                  <a:txBody>
                    <a:bodyPr/>
                    <a:lstStyle/>
                    <a:p>
                      <a:r>
                        <a:rPr kumimoji="1" lang="ja-JP" altLang="en-US" sz="1200" dirty="0">
                          <a:latin typeface="UD デジタル 教科書体 NP-R" panose="02020400000000000000" pitchFamily="18" charset="-128"/>
                          <a:ea typeface="UD デジタル 教科書体 NP-R" panose="02020400000000000000" pitchFamily="18" charset="-128"/>
                        </a:rPr>
                        <a:t>３．質の高い在宅医療をより効率的に提供するため、</a:t>
                      </a:r>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　関係機関の連携による急変時の対応や</a:t>
                      </a:r>
                      <a:r>
                        <a:rPr kumimoji="1" lang="en-US" altLang="ja-JP" sz="1200" dirty="0">
                          <a:latin typeface="UD デジタル 教科書体 NP-R" panose="02020400000000000000" pitchFamily="18" charset="-128"/>
                          <a:ea typeface="UD デジタル 教科書体 NP-R" panose="02020400000000000000" pitchFamily="18" charset="-128"/>
                        </a:rPr>
                        <a:t>24</a:t>
                      </a:r>
                      <a:r>
                        <a:rPr kumimoji="1" lang="ja-JP" altLang="en-US" sz="1200" dirty="0">
                          <a:latin typeface="UD デジタル 教科書体 NP-R" panose="02020400000000000000" pitchFamily="18" charset="-128"/>
                          <a:ea typeface="UD デジタル 教科書体 NP-R" panose="02020400000000000000" pitchFamily="18" charset="-128"/>
                        </a:rPr>
                        <a:t>時間体制の</a:t>
                      </a:r>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　構築や多職種による情報共有の促進を図ること</a:t>
                      </a:r>
                    </a:p>
                  </a:txBody>
                  <a:tcPr/>
                </a:tc>
                <a:tc>
                  <a:txBody>
                    <a:bodyPr/>
                    <a:lstStyle/>
                    <a:p>
                      <a:pPr algn="ctr"/>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ウ、エ</a:t>
                      </a: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p>
                      <a:pPr algn="l"/>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切れ目のない在宅医療</a:t>
                      </a:r>
                      <a:r>
                        <a:rPr kumimoji="1" lang="ja-JP" altLang="en-US" sz="1200">
                          <a:solidFill>
                            <a:schemeClr val="tx1"/>
                          </a:solidFill>
                          <a:latin typeface="UD デジタル 教科書体 NP-R" panose="02020400000000000000" pitchFamily="18" charset="-128"/>
                          <a:ea typeface="UD デジタル 教科書体 NP-R" panose="02020400000000000000" pitchFamily="18" charset="-128"/>
                        </a:rPr>
                        <a:t>と在宅医療の</a:t>
                      </a:r>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提供体制の</a:t>
                      </a: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p>
                      <a:pPr algn="l"/>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構築推進、医療・介護</a:t>
                      </a: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p>
                      <a:pPr algn="l"/>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関係者の情報共有の支援</a:t>
                      </a:r>
                    </a:p>
                  </a:txBody>
                  <a:tcPr/>
                </a:tc>
                <a:tc>
                  <a:txBody>
                    <a:bodyPr/>
                    <a:lstStyle/>
                    <a:p>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③</a:t>
                      </a:r>
                      <a:r>
                        <a:rPr kumimoji="1" lang="ja-JP" altLang="en-US" sz="1200" u="sng" dirty="0">
                          <a:solidFill>
                            <a:schemeClr val="tx1"/>
                          </a:solidFill>
                          <a:latin typeface="UD デジタル 教科書体 NP-R" panose="02020400000000000000" pitchFamily="18" charset="-128"/>
                          <a:ea typeface="UD デジタル 教科書体 NP-R" panose="02020400000000000000" pitchFamily="18" charset="-128"/>
                        </a:rPr>
                        <a:t>会議の開催・関係機関等との調整</a:t>
                      </a:r>
                      <a:endParaRPr kumimoji="1" lang="en-US" altLang="ja-JP" sz="1200" u="sng" dirty="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200" u="none" dirty="0">
                          <a:solidFill>
                            <a:schemeClr val="tx1"/>
                          </a:solidFill>
                          <a:latin typeface="UD デジタル 教科書体 NP-R" panose="02020400000000000000" pitchFamily="18" charset="-128"/>
                          <a:ea typeface="UD デジタル 教科書体 NP-R" panose="02020400000000000000" pitchFamily="18" charset="-128"/>
                        </a:rPr>
                        <a:t>　 ●急変時対応等の体制構築に向けたルールづくり</a:t>
                      </a:r>
                      <a:endParaRPr kumimoji="1" lang="en-US" altLang="ja-JP" sz="1200" u="none" dirty="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200" u="none" dirty="0">
                          <a:solidFill>
                            <a:schemeClr val="tx1"/>
                          </a:solidFill>
                          <a:latin typeface="UD デジタル 教科書体 NP-R" panose="02020400000000000000" pitchFamily="18" charset="-128"/>
                          <a:ea typeface="UD デジタル 教科書体 NP-R" panose="02020400000000000000" pitchFamily="18" charset="-128"/>
                        </a:rPr>
                        <a:t>　 ●多職種（医師・歯科医師・薬剤師・看護師など）による体制づくり</a:t>
                      </a:r>
                      <a:endParaRPr kumimoji="1" lang="en-US" altLang="ja-JP" sz="1200" u="none" dirty="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200" u="none" dirty="0">
                          <a:solidFill>
                            <a:schemeClr val="tx1"/>
                          </a:solidFill>
                          <a:latin typeface="UD デジタル 教科書体 NP-R" panose="02020400000000000000" pitchFamily="18" charset="-128"/>
                          <a:ea typeface="UD デジタル 教科書体 NP-R" panose="02020400000000000000" pitchFamily="18" charset="-128"/>
                        </a:rPr>
                        <a:t>　　（チーム医療、グループ診療等）</a:t>
                      </a:r>
                      <a:endParaRPr kumimoji="1" lang="en-US" altLang="ja-JP" sz="1200" u="none" dirty="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200" u="none"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en-US" altLang="ja-JP" sz="1200" u="none" dirty="0">
                          <a:solidFill>
                            <a:schemeClr val="tx1"/>
                          </a:solidFill>
                          <a:latin typeface="UD デジタル 教科書体 NP-R" panose="02020400000000000000" pitchFamily="18" charset="-128"/>
                          <a:ea typeface="UD デジタル 教科書体 NP-R" panose="02020400000000000000" pitchFamily="18" charset="-128"/>
                        </a:rPr>
                        <a:t>ICT</a:t>
                      </a:r>
                      <a:r>
                        <a:rPr kumimoji="1" lang="ja-JP" altLang="en-US" sz="1200" u="none" dirty="0">
                          <a:solidFill>
                            <a:schemeClr val="tx1"/>
                          </a:solidFill>
                          <a:latin typeface="UD デジタル 教科書体 NP-R" panose="02020400000000000000" pitchFamily="18" charset="-128"/>
                          <a:ea typeface="UD デジタル 教科書体 NP-R" panose="02020400000000000000" pitchFamily="18" charset="-128"/>
                        </a:rPr>
                        <a:t>を活用した情報共有の検討　等　</a:t>
                      </a:r>
                      <a:r>
                        <a:rPr kumimoji="1" lang="en-US" altLang="ja-JP" sz="1200" u="none"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ja-JP" altLang="en-US" sz="1200" u="none" dirty="0">
                          <a:solidFill>
                            <a:schemeClr val="tx1"/>
                          </a:solidFill>
                          <a:latin typeface="UD デジタル 教科書体 NP-R" panose="02020400000000000000" pitchFamily="18" charset="-128"/>
                          <a:ea typeface="UD デジタル 教科書体 NP-R" panose="02020400000000000000" pitchFamily="18" charset="-128"/>
                        </a:rPr>
                        <a:t>上記①、②で対応</a:t>
                      </a:r>
                      <a:r>
                        <a:rPr kumimoji="1" lang="en-US" altLang="ja-JP" sz="1200" u="none" dirty="0">
                          <a:solidFill>
                            <a:schemeClr val="tx1"/>
                          </a:solidFill>
                          <a:latin typeface="UD デジタル 教科書体 NP-R" panose="02020400000000000000" pitchFamily="18" charset="-128"/>
                          <a:ea typeface="UD デジタル 教科書体 NP-R" panose="02020400000000000000" pitchFamily="18" charset="-128"/>
                        </a:rPr>
                        <a:t>】</a:t>
                      </a:r>
                    </a:p>
                  </a:txBody>
                  <a:tcPr/>
                </a:tc>
                <a:extLst>
                  <a:ext uri="{0D108BD9-81ED-4DB2-BD59-A6C34878D82A}">
                    <a16:rowId xmlns:a16="http://schemas.microsoft.com/office/drawing/2014/main" val="1810980110"/>
                  </a:ext>
                </a:extLst>
              </a:tr>
              <a:tr h="633423">
                <a:tc>
                  <a:txBody>
                    <a:bodyPr/>
                    <a:lstStyle/>
                    <a:p>
                      <a:r>
                        <a:rPr kumimoji="1" lang="ja-JP" altLang="en-US" sz="1200" dirty="0">
                          <a:latin typeface="UD デジタル 教科書体 NP-R" panose="02020400000000000000" pitchFamily="18" charset="-128"/>
                          <a:ea typeface="UD デジタル 教科書体 NP-R" panose="02020400000000000000" pitchFamily="18" charset="-128"/>
                        </a:rPr>
                        <a:t>４．在宅医療に係る医療及び介護、障害福祉関係者に</a:t>
                      </a:r>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　必要な知識・技能に関する研修の実施や情報の共有を</a:t>
                      </a:r>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　行うこと</a:t>
                      </a:r>
                    </a:p>
                  </a:txBody>
                  <a:tcPr/>
                </a:tc>
                <a:tc>
                  <a:txBody>
                    <a:bodyPr/>
                    <a:lstStyle/>
                    <a:p>
                      <a:pPr algn="ctr"/>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カ</a:t>
                      </a: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p>
                      <a:pPr algn="l"/>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医療・介護関係者の研修</a:t>
                      </a:r>
                    </a:p>
                  </a:txBody>
                  <a:tcPr/>
                </a:tc>
                <a:tc>
                  <a:txBody>
                    <a:bodyPr/>
                    <a:lstStyle/>
                    <a:p>
                      <a:r>
                        <a:rPr kumimoji="1" lang="ja-JP" altLang="en-US" sz="1200" u="none" dirty="0">
                          <a:solidFill>
                            <a:schemeClr val="tx1"/>
                          </a:solidFill>
                          <a:latin typeface="UD デジタル 教科書体 NP-R" panose="02020400000000000000" pitchFamily="18" charset="-128"/>
                          <a:ea typeface="UD デジタル 教科書体 NP-R" panose="02020400000000000000" pitchFamily="18" charset="-128"/>
                        </a:rPr>
                        <a:t>④</a:t>
                      </a:r>
                      <a:r>
                        <a:rPr kumimoji="1" lang="ja-JP" altLang="en-US" sz="1200" u="sng" dirty="0">
                          <a:solidFill>
                            <a:schemeClr val="tx1"/>
                          </a:solidFill>
                          <a:latin typeface="UD デジタル 教科書体 NP-R" panose="02020400000000000000" pitchFamily="18" charset="-128"/>
                          <a:ea typeface="UD デジタル 教科書体 NP-R" panose="02020400000000000000" pitchFamily="18" charset="-128"/>
                        </a:rPr>
                        <a:t>在宅医療にかかる研修等</a:t>
                      </a:r>
                    </a:p>
                    <a:p>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●障害福祉関係者に必要な在宅医療にかかる知識等の研修　等</a:t>
                      </a: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【R6</a:t>
                      </a: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年度予算要求額：１拠点あたり</a:t>
                      </a:r>
                      <a:r>
                        <a:rPr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332</a:t>
                      </a: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千円を上限（報償費、旅費、会場費等）</a:t>
                      </a:r>
                      <a:r>
                        <a:rPr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a:t>
                      </a: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a:t>
                      </a:r>
                      <a:endPar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1773804685"/>
                  </a:ext>
                </a:extLst>
              </a:tr>
              <a:tr h="694153">
                <a:tc>
                  <a:txBody>
                    <a:bodyPr/>
                    <a:lstStyle/>
                    <a:p>
                      <a:r>
                        <a:rPr kumimoji="1" lang="ja-JP" altLang="en-US" sz="1200" dirty="0">
                          <a:latin typeface="UD デジタル 教科書体 NP-R" panose="02020400000000000000" pitchFamily="18" charset="-128"/>
                          <a:ea typeface="UD デジタル 教科書体 NP-R" panose="02020400000000000000" pitchFamily="18" charset="-128"/>
                        </a:rPr>
                        <a:t>５．在宅医療に関する地域住民への普及啓発を実施する</a:t>
                      </a:r>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　こと　　</a:t>
                      </a:r>
                    </a:p>
                  </a:txBody>
                  <a:tcPr/>
                </a:tc>
                <a:tc>
                  <a:txBody>
                    <a:bodyPr/>
                    <a:lstStyle/>
                    <a:p>
                      <a:pPr algn="ctr"/>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キ</a:t>
                      </a: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p>
                      <a:pPr algn="l"/>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cs typeface="Meiryo UI" pitchFamily="50" charset="-128"/>
                        </a:rPr>
                        <a:t>地域住民への普及啓発</a:t>
                      </a:r>
                      <a:endPar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a:tc>
                <a:tc>
                  <a:txBody>
                    <a:bodyPr/>
                    <a:lstStyle/>
                    <a:p>
                      <a:r>
                        <a:rPr kumimoji="1" lang="ja-JP" altLang="en-US" sz="1200" u="none" dirty="0">
                          <a:solidFill>
                            <a:schemeClr val="tx1"/>
                          </a:solidFill>
                          <a:latin typeface="UD デジタル 教科書体 NP-R" panose="02020400000000000000" pitchFamily="18" charset="-128"/>
                          <a:ea typeface="UD デジタル 教科書体 NP-R" panose="02020400000000000000" pitchFamily="18" charset="-128"/>
                        </a:rPr>
                        <a:t>⑤</a:t>
                      </a:r>
                      <a:r>
                        <a:rPr kumimoji="1" lang="ja-JP" altLang="en-US" sz="1200" u="sng" dirty="0">
                          <a:solidFill>
                            <a:schemeClr val="tx1"/>
                          </a:solidFill>
                          <a:latin typeface="UD デジタル 教科書体 NP-R" panose="02020400000000000000" pitchFamily="18" charset="-128"/>
                          <a:ea typeface="UD デジタル 教科書体 NP-R" panose="02020400000000000000" pitchFamily="18" charset="-128"/>
                        </a:rPr>
                        <a:t>在宅医療の普及啓発</a:t>
                      </a:r>
                    </a:p>
                    <a:p>
                      <a:pPr marL="0" algn="l" defTabSz="914400" rtl="0" eaLnBrk="1" latinLnBrk="0" hangingPunct="1"/>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●住民への普及啓発を行う医療従事者等を対象とした研修</a:t>
                      </a:r>
                    </a:p>
                    <a:p>
                      <a:pPr marL="0" algn="l" defTabSz="914400" rtl="0" eaLnBrk="1" latinLnBrk="0" hangingPunct="1"/>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●人生会議（</a:t>
                      </a:r>
                      <a:r>
                        <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ACP</a:t>
                      </a:r>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）普及啓発にかかる取組　等</a:t>
                      </a: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p>
                      <a:pPr marL="0" algn="l" defTabSz="914400" rtl="0" eaLnBrk="1" latinLnBrk="0" hangingPunct="1"/>
                      <a:r>
                        <a:rPr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【R6</a:t>
                      </a: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年度予算要求額：１拠点あたり</a:t>
                      </a:r>
                      <a:r>
                        <a:rPr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322</a:t>
                      </a: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千円を上限（報償費、旅費、需要費等）</a:t>
                      </a:r>
                      <a:r>
                        <a:rPr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a:t>
                      </a: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a:t>
                      </a:r>
                      <a:endPar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764444081"/>
                  </a:ext>
                </a:extLst>
              </a:tr>
            </a:tbl>
          </a:graphicData>
        </a:graphic>
      </p:graphicFrame>
      <p:sp>
        <p:nvSpPr>
          <p:cNvPr id="16" name="正方形/長方形 15">
            <a:extLst>
              <a:ext uri="{FF2B5EF4-FFF2-40B4-BE49-F238E27FC236}">
                <a16:creationId xmlns:a16="http://schemas.microsoft.com/office/drawing/2014/main" id="{AAA758F0-C465-46B9-BF64-8F1172FB4311}"/>
              </a:ext>
            </a:extLst>
          </p:cNvPr>
          <p:cNvSpPr/>
          <p:nvPr/>
        </p:nvSpPr>
        <p:spPr>
          <a:xfrm>
            <a:off x="0" y="-12449"/>
            <a:ext cx="12192000" cy="413914"/>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UD デジタル 教科書体 NK-B" panose="02020700000000000000" pitchFamily="18" charset="-128"/>
                <a:ea typeface="UD デジタル 教科書体 NK-B" panose="02020700000000000000" pitchFamily="18" charset="-128"/>
              </a:rPr>
              <a:t>在宅医療に必要な連携を担う拠点に求められる取組内容</a:t>
            </a:r>
          </a:p>
        </p:txBody>
      </p:sp>
      <p:sp>
        <p:nvSpPr>
          <p:cNvPr id="17" name="フローチャート: 処理 16">
            <a:extLst>
              <a:ext uri="{FF2B5EF4-FFF2-40B4-BE49-F238E27FC236}">
                <a16:creationId xmlns:a16="http://schemas.microsoft.com/office/drawing/2014/main" id="{23A1849A-BB4D-4D2D-AE6D-5376F5B764DF}"/>
              </a:ext>
            </a:extLst>
          </p:cNvPr>
          <p:cNvSpPr/>
          <p:nvPr/>
        </p:nvSpPr>
        <p:spPr bwMode="auto">
          <a:xfrm>
            <a:off x="395542" y="434548"/>
            <a:ext cx="11547222" cy="413914"/>
          </a:xfrm>
          <a:prstGeom prst="flowChartProcess">
            <a:avLst/>
          </a:prstGeom>
          <a:solidFill>
            <a:schemeClr val="bg1">
              <a:lumMod val="95000"/>
            </a:schemeClr>
          </a:solidFill>
          <a:ln w="38100">
            <a:solidFill>
              <a:srgbClr val="FF505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wrap="square" anchor="ctr"/>
          <a:lstStyle/>
          <a:p>
            <a:pPr algn="ctr" fontAlgn="ctr">
              <a:defRPr/>
            </a:pPr>
            <a:r>
              <a:rPr lang="ja-JP" altLang="en-US" dirty="0">
                <a:solidFill>
                  <a:schemeClr val="tx1"/>
                </a:solidFill>
                <a:latin typeface="UD デジタル 教科書体 NP-R" panose="02020400000000000000" pitchFamily="18" charset="-128"/>
                <a:ea typeface="UD デジタル 教科書体 NP-R" panose="02020400000000000000" pitchFamily="18" charset="-128"/>
              </a:rPr>
              <a:t>連携の拠点は、市町村が「在宅医療・介護連携推進事業</a:t>
            </a:r>
            <a:r>
              <a:rPr lang="en-US" altLang="ja-JP" dirty="0">
                <a:solidFill>
                  <a:schemeClr val="tx1"/>
                </a:solidFill>
                <a:latin typeface="UD デジタル 教科書体 NP-R" panose="02020400000000000000" pitchFamily="18" charset="-128"/>
                <a:ea typeface="UD デジタル 教科書体 NP-R" panose="02020400000000000000" pitchFamily="18" charset="-128"/>
              </a:rPr>
              <a:t>※</a:t>
            </a:r>
            <a:r>
              <a:rPr lang="ja-JP" altLang="en-US" dirty="0">
                <a:solidFill>
                  <a:schemeClr val="tx1"/>
                </a:solidFill>
                <a:latin typeface="UD デジタル 教科書体 NP-R" panose="02020400000000000000" pitchFamily="18" charset="-128"/>
                <a:ea typeface="UD デジタル 教科書体 NP-R" panose="02020400000000000000" pitchFamily="18" charset="-128"/>
              </a:rPr>
              <a:t>」において実施する取組と連携しながら進める。</a:t>
            </a:r>
          </a:p>
        </p:txBody>
      </p:sp>
    </p:spTree>
    <p:extLst>
      <p:ext uri="{BB962C8B-B14F-4D97-AF65-F5344CB8AC3E}">
        <p14:creationId xmlns:p14="http://schemas.microsoft.com/office/powerpoint/2010/main" val="3543059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D17B14AE-AB7D-4CA8-A067-2DA0B508FB11}"/>
              </a:ext>
            </a:extLst>
          </p:cNvPr>
          <p:cNvGraphicFramePr>
            <a:graphicFrameLocks noGrp="1"/>
          </p:cNvGraphicFramePr>
          <p:nvPr>
            <p:extLst>
              <p:ext uri="{D42A27DB-BD31-4B8C-83A1-F6EECF244321}">
                <p14:modId xmlns:p14="http://schemas.microsoft.com/office/powerpoint/2010/main" val="788476152"/>
              </p:ext>
            </p:extLst>
          </p:nvPr>
        </p:nvGraphicFramePr>
        <p:xfrm>
          <a:off x="820350" y="1127295"/>
          <a:ext cx="10791428" cy="4671984"/>
        </p:xfrm>
        <a:graphic>
          <a:graphicData uri="http://schemas.openxmlformats.org/drawingml/2006/table">
            <a:tbl>
              <a:tblPr firstRow="1" bandRow="1">
                <a:tableStyleId>{5940675A-B579-460E-94D1-54222C63F5DA}</a:tableStyleId>
              </a:tblPr>
              <a:tblGrid>
                <a:gridCol w="4280460">
                  <a:extLst>
                    <a:ext uri="{9D8B030D-6E8A-4147-A177-3AD203B41FA5}">
                      <a16:colId xmlns:a16="http://schemas.microsoft.com/office/drawing/2014/main" val="2824168493"/>
                    </a:ext>
                  </a:extLst>
                </a:gridCol>
                <a:gridCol w="6510968">
                  <a:extLst>
                    <a:ext uri="{9D8B030D-6E8A-4147-A177-3AD203B41FA5}">
                      <a16:colId xmlns:a16="http://schemas.microsoft.com/office/drawing/2014/main" val="2153817481"/>
                    </a:ext>
                  </a:extLst>
                </a:gridCol>
              </a:tblGrid>
              <a:tr h="282864">
                <a:tc>
                  <a:txBody>
                    <a:bodyPr/>
                    <a:lstStyle/>
                    <a:p>
                      <a:pPr algn="ctr"/>
                      <a:r>
                        <a:rPr kumimoji="1" lang="ja-JP" altLang="en-US" sz="1200" dirty="0">
                          <a:latin typeface="UD デジタル 教科書体 NP-R" panose="02020400000000000000" pitchFamily="18" charset="-128"/>
                          <a:ea typeface="UD デジタル 教科書体 NP-R" panose="02020400000000000000" pitchFamily="18" charset="-128"/>
                        </a:rPr>
                        <a:t>求められる事項</a:t>
                      </a:r>
                    </a:p>
                  </a:txBody>
                  <a:tcPr/>
                </a:tc>
                <a:tc>
                  <a:txBody>
                    <a:bodyPr/>
                    <a:lstStyle/>
                    <a:p>
                      <a:pPr algn="ctr"/>
                      <a:r>
                        <a:rPr kumimoji="1" lang="ja-JP" altLang="en-US" sz="1200" dirty="0">
                          <a:latin typeface="UD デジタル 教科書体 NP-R" panose="02020400000000000000" pitchFamily="18" charset="-128"/>
                          <a:ea typeface="UD デジタル 教科書体 NP-R" panose="02020400000000000000" pitchFamily="18" charset="-128"/>
                        </a:rPr>
                        <a:t>積極的医療機関の取組（案）</a:t>
                      </a:r>
                    </a:p>
                  </a:txBody>
                  <a:tcPr/>
                </a:tc>
                <a:extLst>
                  <a:ext uri="{0D108BD9-81ED-4DB2-BD59-A6C34878D82A}">
                    <a16:rowId xmlns:a16="http://schemas.microsoft.com/office/drawing/2014/main" val="3697264519"/>
                  </a:ext>
                </a:extLst>
              </a:tr>
              <a:tr h="370840">
                <a:tc>
                  <a:txBody>
                    <a:bodyPr/>
                    <a:lstStyle/>
                    <a:p>
                      <a:pPr marL="0" algn="l" defTabSz="914400" rtl="0" eaLnBrk="1" latinLnBrk="0" hangingPunct="1"/>
                      <a:r>
                        <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１．医療機関（特に一人の医師が開業している診療所）</a:t>
                      </a:r>
                      <a:endPar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p>
                      <a:pPr marL="0" algn="l" defTabSz="914400" rtl="0" eaLnBrk="1" latinLnBrk="0" hangingPunct="1"/>
                      <a:r>
                        <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　が必ずしも対応しきれない夜間や医師不在時、患者の</a:t>
                      </a:r>
                      <a:endPar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p>
                      <a:pPr marL="0" algn="l" defTabSz="914400" rtl="0" eaLnBrk="1" latinLnBrk="0" hangingPunct="1"/>
                      <a:r>
                        <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　病状の急変時等における診療の支援を行うこと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①</a:t>
                      </a:r>
                      <a:r>
                        <a:rPr kumimoji="1" lang="ja-JP" altLang="en-US" sz="1200" u="sng" dirty="0">
                          <a:solidFill>
                            <a:schemeClr val="tx1"/>
                          </a:solidFill>
                          <a:latin typeface="UD デジタル 教科書体 NP-R" panose="02020400000000000000" pitchFamily="18" charset="-128"/>
                          <a:ea typeface="UD デジタル 教科書体 NP-R" panose="02020400000000000000" pitchFamily="18" charset="-128"/>
                        </a:rPr>
                        <a:t>他医療機関等への調整・支援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UD デジタル 教科書体 NP-R" panose="02020400000000000000" pitchFamily="18" charset="-128"/>
                          <a:ea typeface="UD デジタル 教科書体 NP-R" panose="02020400000000000000" pitchFamily="18" charset="-128"/>
                        </a:rPr>
                        <a:t>　 ●他医療機関への支援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UD デジタル 教科書体 NP-R" panose="02020400000000000000" pitchFamily="18" charset="-128"/>
                          <a:ea typeface="UD デジタル 教科書体 NP-R" panose="02020400000000000000" pitchFamily="18" charset="-128"/>
                        </a:rPr>
                        <a:t>　　 かかりつけ医の代わりに往診、他機関への紹介や患者受入等の実施</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UD デジタル 教科書体 NP-R" panose="02020400000000000000" pitchFamily="18" charset="-128"/>
                          <a:ea typeface="UD デジタル 教科書体 NP-R" panose="02020400000000000000" pitchFamily="18" charset="-128"/>
                        </a:rPr>
                        <a:t>　　 連携の拠点への情報共有のもと積極的医療機関による体制構築等の取組等</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【R6</a:t>
                      </a: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年度予算要求額：１医療機関あたり</a:t>
                      </a:r>
                      <a:r>
                        <a:rPr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304</a:t>
                      </a: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千円を上限（報酬費、旅費、会場費等）</a:t>
                      </a:r>
                      <a:r>
                        <a:rPr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a:t>
                      </a: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a:t>
                      </a:r>
                      <a:endPar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609176570"/>
                  </a:ext>
                </a:extLst>
              </a:tr>
              <a:tr h="260671">
                <a:tc>
                  <a:txBody>
                    <a:bodyPr/>
                    <a:lstStyle/>
                    <a:p>
                      <a:r>
                        <a:rPr kumimoji="1" lang="ja-JP" altLang="en-US" sz="1200" dirty="0">
                          <a:latin typeface="UD デジタル 教科書体 NP-R" panose="02020400000000000000" pitchFamily="18" charset="-128"/>
                          <a:ea typeface="UD デジタル 教科書体 NP-R" panose="02020400000000000000" pitchFamily="18" charset="-128"/>
                        </a:rPr>
                        <a:t>２．在宅での療養に移行する患者にとって必要な医療及び</a:t>
                      </a:r>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　介護、障害福祉サービスが十分確保できるよう、関係</a:t>
                      </a:r>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　機関に働きかけること</a:t>
                      </a:r>
                    </a:p>
                  </a:txBody>
                  <a:tcPr/>
                </a:tc>
                <a:tc>
                  <a:txBody>
                    <a:bodyPr/>
                    <a:lstStyle/>
                    <a:p>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②</a:t>
                      </a:r>
                      <a:r>
                        <a:rPr kumimoji="1" lang="ja-JP" altLang="en-US" sz="1200" u="sng" dirty="0">
                          <a:solidFill>
                            <a:schemeClr val="tx1"/>
                          </a:solidFill>
                          <a:latin typeface="UD デジタル 教科書体 NP-R" panose="02020400000000000000" pitchFamily="18" charset="-128"/>
                          <a:ea typeface="UD デジタル 教科書体 NP-R" panose="02020400000000000000" pitchFamily="18" charset="-128"/>
                        </a:rPr>
                        <a:t>関係機関への働きかけ</a:t>
                      </a:r>
                    </a:p>
                    <a:p>
                      <a:r>
                        <a:rPr kumimoji="1" lang="ja-JP" altLang="en-US" sz="1200" u="none" dirty="0">
                          <a:solidFill>
                            <a:schemeClr val="tx1"/>
                          </a:solidFill>
                          <a:latin typeface="UD デジタル 教科書体 NP-R" panose="02020400000000000000" pitchFamily="18" charset="-128"/>
                          <a:ea typeface="UD デジタル 教科書体 NP-R" panose="02020400000000000000" pitchFamily="18" charset="-128"/>
                        </a:rPr>
                        <a:t>　 ●関係機関との情報共有　等</a:t>
                      </a:r>
                      <a:endParaRPr kumimoji="1" lang="en-US" altLang="ja-JP" sz="1200" u="none" dirty="0">
                        <a:solidFill>
                          <a:schemeClr val="tx1"/>
                        </a:solidFill>
                        <a:latin typeface="UD デジタル 教科書体 NP-R" panose="02020400000000000000" pitchFamily="18" charset="-128"/>
                        <a:ea typeface="UD デジタル 教科書体 NP-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（地域ケア会議等での関係づくり・働きかけ、退院時カンファレンスの実施等）</a:t>
                      </a:r>
                      <a:endParaRPr kumimoji="1" lang="en-US" altLang="ja-JP" sz="700" dirty="0">
                        <a:solidFill>
                          <a:schemeClr val="tx1"/>
                        </a:solidFill>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1023822925"/>
                  </a:ext>
                </a:extLst>
              </a:tr>
              <a:tr h="370840">
                <a:tc>
                  <a:txBody>
                    <a:bodyPr/>
                    <a:lstStyle/>
                    <a:p>
                      <a:r>
                        <a:rPr kumimoji="1" lang="ja-JP" altLang="en-US" sz="1200" dirty="0">
                          <a:latin typeface="UD デジタル 教科書体 NP-R" panose="02020400000000000000" pitchFamily="18" charset="-128"/>
                          <a:ea typeface="UD デジタル 教科書体 NP-R" panose="02020400000000000000" pitchFamily="18" charset="-128"/>
                        </a:rPr>
                        <a:t>３．臨床研修制度における地域医療研修において、在宅</a:t>
                      </a:r>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　医療の現場での研修を受ける機会等の確保に努めること</a:t>
                      </a:r>
                    </a:p>
                  </a:txBody>
                  <a:tcPr/>
                </a:tc>
                <a:tc>
                  <a:txBody>
                    <a:bodyPr/>
                    <a:lstStyle/>
                    <a:p>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③</a:t>
                      </a:r>
                      <a:r>
                        <a:rPr kumimoji="1" lang="ja-JP" altLang="en-US" sz="1200" u="sng" dirty="0">
                          <a:solidFill>
                            <a:schemeClr val="tx1"/>
                          </a:solidFill>
                          <a:latin typeface="UD デジタル 教科書体 NP-R" panose="02020400000000000000" pitchFamily="18" charset="-128"/>
                          <a:ea typeface="UD デジタル 教科書体 NP-R" panose="02020400000000000000" pitchFamily="18" charset="-128"/>
                        </a:rPr>
                        <a:t>研修等の機会の確保</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●同行訪問研修の実施　等</a:t>
                      </a:r>
                      <a:endPar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a:tc>
                <a:extLst>
                  <a:ext uri="{0D108BD9-81ED-4DB2-BD59-A6C34878D82A}">
                    <a16:rowId xmlns:a16="http://schemas.microsoft.com/office/drawing/2014/main" val="1810980110"/>
                  </a:ext>
                </a:extLst>
              </a:tr>
              <a:tr h="408469">
                <a:tc>
                  <a:txBody>
                    <a:bodyPr/>
                    <a:lstStyle/>
                    <a:p>
                      <a:r>
                        <a:rPr kumimoji="1" lang="ja-JP" altLang="en-US" sz="1200" dirty="0">
                          <a:latin typeface="UD デジタル 教科書体 NP-R" panose="02020400000000000000" pitchFamily="18" charset="-128"/>
                          <a:ea typeface="UD デジタル 教科書体 NP-R" panose="02020400000000000000" pitchFamily="18" charset="-128"/>
                        </a:rPr>
                        <a:t>４．災害時等にも適切な医療を提供するための計画（人工</a:t>
                      </a:r>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　呼吸器等の医療機器を使用している患者の搬送等に係る</a:t>
                      </a:r>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　計画を含む。）を策定し、他の医療機関等の計画策定等</a:t>
                      </a:r>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　の支援を行うこと</a:t>
                      </a:r>
                    </a:p>
                  </a:txBody>
                  <a:tcPr/>
                </a:tc>
                <a:tc>
                  <a:txBody>
                    <a:bodyPr/>
                    <a:lstStyle/>
                    <a:p>
                      <a:r>
                        <a:rPr kumimoji="1" lang="ja-JP" altLang="en-US" sz="1200" u="none" dirty="0">
                          <a:solidFill>
                            <a:schemeClr val="tx1"/>
                          </a:solidFill>
                          <a:latin typeface="UD デジタル 教科書体 NP-R" panose="02020400000000000000" pitchFamily="18" charset="-128"/>
                          <a:ea typeface="UD デジタル 教科書体 NP-R" panose="02020400000000000000" pitchFamily="18" charset="-128"/>
                        </a:rPr>
                        <a:t>④</a:t>
                      </a:r>
                      <a:r>
                        <a:rPr kumimoji="1" lang="ja-JP" altLang="en-US" sz="1200" u="sng" dirty="0">
                          <a:solidFill>
                            <a:schemeClr val="tx1"/>
                          </a:solidFill>
                          <a:latin typeface="UD デジタル 教科書体 NP-R" panose="02020400000000000000" pitchFamily="18" charset="-128"/>
                          <a:ea typeface="UD デジタル 教科書体 NP-R" panose="02020400000000000000" pitchFamily="18" charset="-128"/>
                        </a:rPr>
                        <a:t>他医療機関等への調整・支援、非常用電源の整備</a:t>
                      </a:r>
                    </a:p>
                    <a:p>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●自院の</a:t>
                      </a:r>
                      <a:r>
                        <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BCP</a:t>
                      </a:r>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策定</a:t>
                      </a: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●他医療機関等の</a:t>
                      </a:r>
                      <a:r>
                        <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BCP</a:t>
                      </a:r>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策定支援</a:t>
                      </a: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●在宅人工呼吸器使用者非常用電源の整備　等</a:t>
                      </a: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【R6</a:t>
                      </a: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年度予算要求額：１医療機関あたり</a:t>
                      </a:r>
                      <a:r>
                        <a:rPr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636</a:t>
                      </a: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千円を上限（購入費）</a:t>
                      </a:r>
                      <a:r>
                        <a:rPr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a:t>
                      </a: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a:t>
                      </a:r>
                      <a:endPar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1773804685"/>
                  </a:ext>
                </a:extLst>
              </a:tr>
              <a:tr h="148590">
                <a:tc>
                  <a:txBody>
                    <a:bodyPr/>
                    <a:lstStyle/>
                    <a:p>
                      <a:r>
                        <a:rPr kumimoji="1" lang="ja-JP" altLang="en-US" sz="1200" dirty="0">
                          <a:latin typeface="UD デジタル 教科書体 NP-R" panose="02020400000000000000" pitchFamily="18" charset="-128"/>
                          <a:ea typeface="UD デジタル 教科書体 NP-R" panose="02020400000000000000" pitchFamily="18" charset="-128"/>
                        </a:rPr>
                        <a:t>５．地域包括支援センター等と協働しつつ、療養に必要な　</a:t>
                      </a:r>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　医療及び介護、障害福祉サービスや家族等の負担軽減に</a:t>
                      </a:r>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　つながるサービスを適切に紹介すること</a:t>
                      </a:r>
                    </a:p>
                  </a:txBody>
                  <a:tcPr/>
                </a:tc>
                <a:tc>
                  <a:txBody>
                    <a:bodyPr/>
                    <a:lstStyle/>
                    <a:p>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⑤</a:t>
                      </a:r>
                      <a:r>
                        <a:rPr kumimoji="1" lang="ja-JP" altLang="en-US" sz="1200" u="sng" dirty="0">
                          <a:solidFill>
                            <a:schemeClr val="tx1"/>
                          </a:solidFill>
                          <a:latin typeface="UD デジタル 教科書体 NP-R" panose="02020400000000000000" pitchFamily="18" charset="-128"/>
                          <a:ea typeface="UD デジタル 教科書体 NP-R" panose="02020400000000000000" pitchFamily="18" charset="-128"/>
                        </a:rPr>
                        <a:t>在宅医療に関する情報提供等</a:t>
                      </a:r>
                    </a:p>
                    <a:p>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●地域包括支援センター等との情報共有</a:t>
                      </a:r>
                      <a:endPar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p>
                      <a:r>
                        <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　●患者・家族等への医療及び介護、障害福祉サービスの紹介　等</a:t>
                      </a: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764444081"/>
                  </a:ext>
                </a:extLst>
              </a:tr>
              <a:tr h="148590">
                <a:tc>
                  <a:txBody>
                    <a:bodyPr/>
                    <a:lstStyle/>
                    <a:p>
                      <a:r>
                        <a:rPr kumimoji="1" lang="ja-JP" altLang="en-US" sz="1200" dirty="0">
                          <a:latin typeface="UD デジタル 教科書体 NP-R" panose="02020400000000000000" pitchFamily="18" charset="-128"/>
                          <a:ea typeface="UD デジタル 教科書体 NP-R" panose="02020400000000000000" pitchFamily="18" charset="-128"/>
                        </a:rPr>
                        <a:t>６．入院機能を有する医療機関においては、患者の病状が</a:t>
                      </a:r>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　急変した際の受入れを行うこと　　　　　　　　　　　　　　　　　　　　　　　　　　　　　　　</a:t>
                      </a:r>
                    </a:p>
                  </a:txBody>
                  <a:tcPr/>
                </a:tc>
                <a:tc>
                  <a:txBody>
                    <a:bodyPr/>
                    <a:lstStyle/>
                    <a:p>
                      <a:r>
                        <a:rPr kumimoji="1" lang="ja-JP" altLang="en-US" sz="1200" u="none" dirty="0">
                          <a:solidFill>
                            <a:schemeClr val="tx1"/>
                          </a:solidFill>
                          <a:latin typeface="UD デジタル 教科書体 NP-R" panose="02020400000000000000" pitchFamily="18" charset="-128"/>
                          <a:ea typeface="UD デジタル 教科書体 NP-R" panose="02020400000000000000" pitchFamily="18" charset="-128"/>
                        </a:rPr>
                        <a:t>⑥</a:t>
                      </a:r>
                      <a:r>
                        <a:rPr kumimoji="1" lang="ja-JP" altLang="en-US" sz="1200" u="sng" dirty="0">
                          <a:solidFill>
                            <a:schemeClr val="tx1"/>
                          </a:solidFill>
                          <a:latin typeface="UD デジタル 教科書体 NP-R" panose="02020400000000000000" pitchFamily="18" charset="-128"/>
                          <a:ea typeface="UD デジタル 教科書体 NP-R" panose="02020400000000000000" pitchFamily="18" charset="-128"/>
                        </a:rPr>
                        <a:t>患者急変時の受入（入院機能を有する場合）</a:t>
                      </a:r>
                    </a:p>
                    <a:p>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●地域連携に必要な看護師等の配置</a:t>
                      </a:r>
                      <a:endParaRPr kumimoji="1"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200" kern="1200" dirty="0">
                          <a:solidFill>
                            <a:schemeClr val="tx1"/>
                          </a:solidFill>
                          <a:latin typeface="UD デジタル 教科書体 NP-R" panose="02020400000000000000" pitchFamily="18" charset="-128"/>
                          <a:ea typeface="UD デジタル 教科書体 NP-R" panose="02020400000000000000" pitchFamily="18" charset="-128"/>
                          <a:cs typeface="+mn-cs"/>
                        </a:rPr>
                        <a:t>　●地域の関係機関との受入体制の構築・情報共有　等</a:t>
                      </a:r>
                      <a:endParaRPr kumimoji="1" lang="en-US" altLang="ja-JP" sz="120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txBody>
                  <a:tcPr/>
                </a:tc>
                <a:extLst>
                  <a:ext uri="{0D108BD9-81ED-4DB2-BD59-A6C34878D82A}">
                    <a16:rowId xmlns:a16="http://schemas.microsoft.com/office/drawing/2014/main" val="4249625866"/>
                  </a:ext>
                </a:extLst>
              </a:tr>
            </a:tbl>
          </a:graphicData>
        </a:graphic>
      </p:graphicFrame>
      <p:sp>
        <p:nvSpPr>
          <p:cNvPr id="10" name="正方形/長方形 9">
            <a:extLst>
              <a:ext uri="{FF2B5EF4-FFF2-40B4-BE49-F238E27FC236}">
                <a16:creationId xmlns:a16="http://schemas.microsoft.com/office/drawing/2014/main" id="{41F835DF-F34B-4A66-B5EA-6AD5485C7E26}"/>
              </a:ext>
            </a:extLst>
          </p:cNvPr>
          <p:cNvSpPr/>
          <p:nvPr/>
        </p:nvSpPr>
        <p:spPr>
          <a:xfrm>
            <a:off x="0" y="9050"/>
            <a:ext cx="12192000" cy="413914"/>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UD デジタル 教科書体 NK-B" panose="02020700000000000000" pitchFamily="18" charset="-128"/>
                <a:ea typeface="UD デジタル 教科書体 NK-B" panose="02020700000000000000" pitchFamily="18" charset="-128"/>
              </a:rPr>
              <a:t>在宅医療において積極的役割を担う医療機関に求められる取組内容</a:t>
            </a:r>
          </a:p>
        </p:txBody>
      </p:sp>
      <p:sp>
        <p:nvSpPr>
          <p:cNvPr id="8" name="フローチャート: 処理 7">
            <a:extLst>
              <a:ext uri="{FF2B5EF4-FFF2-40B4-BE49-F238E27FC236}">
                <a16:creationId xmlns:a16="http://schemas.microsoft.com/office/drawing/2014/main" id="{FE355C1D-2942-4204-A2E7-58696F5CF9B6}"/>
              </a:ext>
            </a:extLst>
          </p:cNvPr>
          <p:cNvSpPr/>
          <p:nvPr/>
        </p:nvSpPr>
        <p:spPr bwMode="auto">
          <a:xfrm>
            <a:off x="91569" y="522162"/>
            <a:ext cx="12025845" cy="505935"/>
          </a:xfrm>
          <a:prstGeom prst="flowChartProcess">
            <a:avLst/>
          </a:prstGeom>
          <a:solidFill>
            <a:schemeClr val="bg1">
              <a:lumMod val="95000"/>
            </a:schemeClr>
          </a:solidFill>
          <a:ln w="38100">
            <a:solidFill>
              <a:srgbClr val="FF505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wrap="square" anchor="ctr"/>
          <a:lstStyle/>
          <a:p>
            <a:pPr algn="ctr" fontAlgn="ctr">
              <a:defRPr/>
            </a:pPr>
            <a:r>
              <a:rPr lang="ja-JP" altLang="en-US" dirty="0">
                <a:solidFill>
                  <a:schemeClr val="tx1"/>
                </a:solidFill>
                <a:latin typeface="UD デジタル 教科書体 NP-R" panose="02020400000000000000" pitchFamily="18" charset="-128"/>
                <a:ea typeface="UD デジタル 教科書体 NP-R" panose="02020400000000000000" pitchFamily="18" charset="-128"/>
              </a:rPr>
              <a:t>積極的医療機関は、他の医療機関の支援を行いながら、医療や介護、障害福祉の現場での多職種連携の支援も行う。</a:t>
            </a:r>
          </a:p>
        </p:txBody>
      </p:sp>
      <p:sp>
        <p:nvSpPr>
          <p:cNvPr id="7" name="テキスト ボックス 6">
            <a:extLst>
              <a:ext uri="{FF2B5EF4-FFF2-40B4-BE49-F238E27FC236}">
                <a16:creationId xmlns:a16="http://schemas.microsoft.com/office/drawing/2014/main" id="{C2AD323C-7CBA-443D-BDA9-B36206555F92}"/>
              </a:ext>
            </a:extLst>
          </p:cNvPr>
          <p:cNvSpPr txBox="1"/>
          <p:nvPr/>
        </p:nvSpPr>
        <p:spPr>
          <a:xfrm>
            <a:off x="966526" y="5989589"/>
            <a:ext cx="10499075" cy="692497"/>
          </a:xfrm>
          <a:prstGeom prst="rect">
            <a:avLst/>
          </a:prstGeom>
          <a:noFill/>
          <a:ln w="19050">
            <a:solidFill>
              <a:schemeClr val="tx1"/>
            </a:solidFill>
          </a:ln>
        </p:spPr>
        <p:txBody>
          <a:bodyPr wrap="square">
            <a:spAutoFit/>
          </a:bodyPr>
          <a:lstStyle/>
          <a:p>
            <a:pPr indent="133350" algn="just"/>
            <a:r>
              <a:rPr lang="ja-JP" altLang="en-US" sz="1300" b="1" kern="10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資料３－１</a:t>
            </a:r>
            <a:r>
              <a:rPr lang="ja-JP" altLang="en-US" sz="1300" b="1" kern="1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、３－２、３－４に</a:t>
            </a:r>
            <a:r>
              <a:rPr lang="ja-JP" altLang="en-US" sz="1300" b="1" kern="10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記載の予算要求額</a:t>
            </a:r>
            <a:r>
              <a:rPr lang="ja-JP" altLang="ja-JP" sz="1300" b="1" kern="10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は</a:t>
            </a:r>
            <a:r>
              <a:rPr lang="ja-JP" altLang="en-US" sz="1300" b="1" kern="10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a:t>
            </a:r>
            <a:r>
              <a:rPr lang="ja-JP" altLang="ja-JP" sz="1300" b="1" kern="10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「令和</a:t>
            </a:r>
            <a:r>
              <a:rPr lang="ja-JP" altLang="en-US" sz="1300" b="1" kern="10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６</a:t>
            </a:r>
            <a:r>
              <a:rPr lang="ja-JP" altLang="ja-JP" sz="1300" b="1" kern="10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年２月定例府議会大阪府一般会計予算」の成立を前提に</a:t>
            </a:r>
            <a:r>
              <a:rPr lang="ja-JP" altLang="en-US" sz="1300" b="1" kern="10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記載しています。</a:t>
            </a:r>
            <a:endParaRPr lang="en-US" altLang="ja-JP" sz="1300" b="1" kern="10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indent="133350" algn="just"/>
            <a:r>
              <a:rPr lang="ja-JP" altLang="en-US" sz="1300" b="1" kern="10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そのため、</a:t>
            </a:r>
            <a:r>
              <a:rPr lang="ja-JP" altLang="ja-JP" sz="1300" b="1" kern="10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予算が成立しない場合には、いかなる効力も発生しません。</a:t>
            </a:r>
            <a:r>
              <a:rPr lang="ja-JP" altLang="en-US" sz="1300" b="1" kern="1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また、当該補助金は求められる事項に関する取組を実施した実績に対し補助するものであり、在宅医療・介護連携推進事業としての取組や他の補助金がある場合は、当該補助金の対象外となります。</a:t>
            </a:r>
            <a:endParaRPr lang="ja-JP" altLang="ja-JP" sz="1300" b="1" kern="10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79166160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1896</Words>
  <Application>Microsoft Office PowerPoint</Application>
  <PresentationFormat>ワイド画面</PresentationFormat>
  <Paragraphs>163</Paragraphs>
  <Slides>3</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Meiryo UI</vt:lpstr>
      <vt:lpstr>UD デジタル 教科書体 NK-B</vt:lpstr>
      <vt:lpstr>UD デジタル 教科書体 NK-R</vt:lpstr>
      <vt:lpstr>UD デジタル 教科書体 NP-R</vt:lpstr>
      <vt:lpstr>游ゴシック</vt:lpstr>
      <vt:lpstr>游ゴシック Light</vt:lpstr>
      <vt:lpstr>Arial</vt:lpstr>
      <vt:lpstr>Century</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2023-04-24T08:31:52Z</dcterms:created>
  <dcterms:modified xsi:type="dcterms:W3CDTF">2024-03-11T05:49:02Z</dcterms:modified>
</cp:coreProperties>
</file>