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322" r:id="rId2"/>
    <p:sldId id="341" r:id="rId3"/>
    <p:sldId id="325" r:id="rId4"/>
    <p:sldId id="327" r:id="rId5"/>
    <p:sldId id="328" r:id="rId6"/>
    <p:sldId id="331" r:id="rId7"/>
    <p:sldId id="332" r:id="rId8"/>
    <p:sldId id="340"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93" autoAdjust="0"/>
    <p:restoredTop sz="89237" autoAdjust="0"/>
  </p:normalViewPr>
  <p:slideViewPr>
    <p:cSldViewPr>
      <p:cViewPr varScale="1">
        <p:scale>
          <a:sx n="61" d="100"/>
          <a:sy n="61" d="100"/>
        </p:scale>
        <p:origin x="736" y="32"/>
      </p:cViewPr>
      <p:guideLst>
        <p:guide orient="horz" pos="2160"/>
        <p:guide pos="3840"/>
      </p:guideLst>
    </p:cSldViewPr>
  </p:slideViewPr>
  <p:notesTextViewPr>
    <p:cViewPr>
      <p:scale>
        <a:sx n="1" d="1"/>
        <a:sy n="1" d="1"/>
      </p:scale>
      <p:origin x="0" y="0"/>
    </p:cViewPr>
  </p:notesTextViewPr>
  <p:sorterViewPr>
    <p:cViewPr>
      <p:scale>
        <a:sx n="125" d="100"/>
        <a:sy n="125" d="100"/>
      </p:scale>
      <p:origin x="0" y="0"/>
    </p:cViewPr>
  </p:sorterViewPr>
  <p:notesViewPr>
    <p:cSldViewPr>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971038179216433E-2"/>
          <c:y val="6.9798385506740196E-2"/>
          <c:w val="0.70675110172943745"/>
          <c:h val="0.84894318889068177"/>
        </c:manualLayout>
      </c:layout>
      <c:lineChart>
        <c:grouping val="standard"/>
        <c:varyColors val="0"/>
        <c:ser>
          <c:idx val="0"/>
          <c:order val="0"/>
          <c:tx>
            <c:strRef>
              <c:f>Sheet1!$B$1</c:f>
              <c:strCache>
                <c:ptCount val="1"/>
                <c:pt idx="0">
                  <c:v>KDBレセプトデータ実績</c:v>
                </c:pt>
              </c:strCache>
            </c:strRef>
          </c:tx>
          <c:spPr>
            <a:ln w="28575" cap="rnd">
              <a:solidFill>
                <a:schemeClr val="accent1"/>
              </a:solidFill>
              <a:round/>
            </a:ln>
            <a:effectLst/>
          </c:spPr>
          <c:marker>
            <c:symbol val="none"/>
          </c:marker>
          <c:dLbls>
            <c:dLbl>
              <c:idx val="2"/>
              <c:layout>
                <c:manualLayout>
                  <c:x val="-3.3302661711422765E-2"/>
                  <c:y val="5.81584862294878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914-4651-A7C9-5860FB1BAE6D}"/>
                </c:ext>
              </c:extLst>
            </c:dLbl>
            <c:dLbl>
              <c:idx val="4"/>
              <c:layout>
                <c:manualLayout>
                  <c:x val="-3.7854132752536143E-2"/>
                  <c:y val="5.529670903275632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914-4651-A7C9-5860FB1BAE6D}"/>
                </c:ext>
              </c:extLst>
            </c:dLbl>
            <c:dLbl>
              <c:idx val="5"/>
              <c:layout>
                <c:manualLayout>
                  <c:x val="-3.8270672256363131E-2"/>
                  <c:y val="4.233858580770681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07E-4962-98FF-F18BBCF264AD}"/>
                </c:ext>
              </c:extLst>
            </c:dLbl>
            <c:dLbl>
              <c:idx val="6"/>
              <c:layout>
                <c:manualLayout>
                  <c:x val="-2.6923577683395771E-2"/>
                  <c:y val="4.22753692582743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07E-4962-98FF-F18BBCF264AD}"/>
                </c:ext>
              </c:extLst>
            </c:dLbl>
            <c:dLbl>
              <c:idx val="7"/>
              <c:layout>
                <c:manualLayout>
                  <c:x val="-9.7784393800635586E-3"/>
                  <c:y val="7.46424964494640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EBD-41CA-936F-F5FD42802E9F}"/>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lumMod val="35000"/>
                          <a:lumOff val="65000"/>
                        </a:schemeClr>
                      </a:solidFill>
                      <a:round/>
                    </a:ln>
                    <a:effectLst/>
                  </c:spPr>
                </c15:leaderLines>
              </c:ext>
            </c:extLst>
          </c:dLbls>
          <c:cat>
            <c:strRef>
              <c:f>Sheet1!$A$2:$A$19</c:f>
              <c:strCache>
                <c:ptCount val="18"/>
                <c:pt idx="0">
                  <c:v>H24</c:v>
                </c:pt>
                <c:pt idx="1">
                  <c:v>H25</c:v>
                </c:pt>
                <c:pt idx="2">
                  <c:v>H26</c:v>
                </c:pt>
                <c:pt idx="3">
                  <c:v>H27</c:v>
                </c:pt>
                <c:pt idx="4">
                  <c:v>H28</c:v>
                </c:pt>
                <c:pt idx="5">
                  <c:v>H29</c:v>
                </c:pt>
                <c:pt idx="6">
                  <c:v>H30</c:v>
                </c:pt>
                <c:pt idx="7">
                  <c:v>R1</c:v>
                </c:pt>
                <c:pt idx="8">
                  <c:v>R2</c:v>
                </c:pt>
                <c:pt idx="9">
                  <c:v>R3</c:v>
                </c:pt>
                <c:pt idx="10">
                  <c:v>R4</c:v>
                </c:pt>
                <c:pt idx="11">
                  <c:v>R5</c:v>
                </c:pt>
                <c:pt idx="12">
                  <c:v>R6</c:v>
                </c:pt>
                <c:pt idx="13">
                  <c:v>R7</c:v>
                </c:pt>
                <c:pt idx="14">
                  <c:v>R8</c:v>
                </c:pt>
                <c:pt idx="15">
                  <c:v>R9</c:v>
                </c:pt>
                <c:pt idx="16">
                  <c:v>R10</c:v>
                </c:pt>
                <c:pt idx="17">
                  <c:v>R11</c:v>
                </c:pt>
              </c:strCache>
            </c:strRef>
          </c:cat>
          <c:val>
            <c:numRef>
              <c:f>Sheet1!$B$2:$B$19</c:f>
              <c:numCache>
                <c:formatCode>#,##0_ </c:formatCode>
                <c:ptCount val="18"/>
                <c:pt idx="0">
                  <c:v>37748.199999999997</c:v>
                </c:pt>
                <c:pt idx="1">
                  <c:v>42558.6</c:v>
                </c:pt>
                <c:pt idx="2">
                  <c:v>54165.999999999978</c:v>
                </c:pt>
                <c:pt idx="3">
                  <c:v>60337.799999999988</c:v>
                </c:pt>
                <c:pt idx="4">
                  <c:v>56861.999999999985</c:v>
                </c:pt>
                <c:pt idx="5">
                  <c:v>60640.200000000012</c:v>
                </c:pt>
                <c:pt idx="6">
                  <c:v>64584.199999999983</c:v>
                </c:pt>
                <c:pt idx="7">
                  <c:v>68790</c:v>
                </c:pt>
                <c:pt idx="8">
                  <c:v>73946</c:v>
                </c:pt>
              </c:numCache>
            </c:numRef>
          </c:val>
          <c:smooth val="0"/>
          <c:extLst>
            <c:ext xmlns:c16="http://schemas.microsoft.com/office/drawing/2014/chart" uri="{C3380CC4-5D6E-409C-BE32-E72D297353CC}">
              <c16:uniqueId val="{00000000-B07E-4962-98FF-F18BBCF264AD}"/>
            </c:ext>
          </c:extLst>
        </c:ser>
        <c:ser>
          <c:idx val="1"/>
          <c:order val="1"/>
          <c:tx>
            <c:strRef>
              <c:f>Sheet1!$C$1</c:f>
              <c:strCache>
                <c:ptCount val="1"/>
                <c:pt idx="0">
                  <c:v>構想推計（Ｈ29協議 ）</c:v>
                </c:pt>
              </c:strCache>
            </c:strRef>
          </c:tx>
          <c:spPr>
            <a:ln w="28575" cap="rnd">
              <a:solidFill>
                <a:schemeClr val="accent2"/>
              </a:solidFill>
              <a:prstDash val="dash"/>
              <a:round/>
            </a:ln>
            <a:effectLst/>
          </c:spPr>
          <c:marker>
            <c:symbol val="none"/>
          </c:marker>
          <c:dPt>
            <c:idx val="0"/>
            <c:marker>
              <c:symbol val="none"/>
            </c:marker>
            <c:bubble3D val="0"/>
            <c:spPr>
              <a:ln w="28575" cap="rnd">
                <a:solidFill>
                  <a:schemeClr val="accent2"/>
                </a:solidFill>
                <a:prstDash val="sysDash"/>
                <a:round/>
              </a:ln>
              <a:effectLst/>
            </c:spPr>
            <c:extLst>
              <c:ext xmlns:c16="http://schemas.microsoft.com/office/drawing/2014/chart" uri="{C3380CC4-5D6E-409C-BE32-E72D297353CC}">
                <c16:uniqueId val="{00000002-B07E-4962-98FF-F18BBCF264AD}"/>
              </c:ext>
            </c:extLst>
          </c:dPt>
          <c:dLbls>
            <c:dLbl>
              <c:idx val="1"/>
              <c:tx>
                <c:rich>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fld id="{4C24ED23-59EF-4B14-BF08-033928CB9491}" type="VALUE">
                      <a:rPr lang="en-US" altLang="ja-JP" sz="1200"/>
                      <a:pPr>
                        <a:defRPr sz="1200"/>
                      </a:pPr>
                      <a:t>[値]</a:t>
                    </a:fld>
                    <a:endParaRPr lang="ja-JP" altLang="en-US"/>
                  </a:p>
                </c:rich>
              </c:tx>
              <c:spPr>
                <a:solidFill>
                  <a:schemeClr val="lt1"/>
                </a:solidFill>
                <a:ln w="6350" cap="flat" cmpd="sng" algn="ctr">
                  <a:solidFill>
                    <a:schemeClr val="dk1"/>
                  </a:solidFill>
                  <a:prstDash val="solid"/>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CA42-4898-91EE-09031FBCE62D}"/>
                </c:ext>
              </c:extLst>
            </c:dLbl>
            <c:dLbl>
              <c:idx val="2"/>
              <c:delete val="1"/>
              <c:extLst>
                <c:ext xmlns:c15="http://schemas.microsoft.com/office/drawing/2012/chart" uri="{CE6537A1-D6FC-4f65-9D91-7224C49458BB}"/>
                <c:ext xmlns:c16="http://schemas.microsoft.com/office/drawing/2014/chart" uri="{C3380CC4-5D6E-409C-BE32-E72D297353CC}">
                  <c16:uniqueId val="{00000003-3407-47C8-90ED-1BBE1625860E}"/>
                </c:ext>
              </c:extLst>
            </c:dLbl>
            <c:dLbl>
              <c:idx val="3"/>
              <c:delete val="1"/>
              <c:extLst>
                <c:ext xmlns:c15="http://schemas.microsoft.com/office/drawing/2012/chart" uri="{CE6537A1-D6FC-4f65-9D91-7224C49458BB}"/>
                <c:ext xmlns:c16="http://schemas.microsoft.com/office/drawing/2014/chart" uri="{C3380CC4-5D6E-409C-BE32-E72D297353CC}">
                  <c16:uniqueId val="{00000009-C7A2-4731-B087-460F31F7A13D}"/>
                </c:ext>
              </c:extLst>
            </c:dLbl>
            <c:dLbl>
              <c:idx val="4"/>
              <c:delete val="1"/>
              <c:extLst>
                <c:ext xmlns:c15="http://schemas.microsoft.com/office/drawing/2012/chart" uri="{CE6537A1-D6FC-4f65-9D91-7224C49458BB}"/>
                <c:ext xmlns:c16="http://schemas.microsoft.com/office/drawing/2014/chart" uri="{C3380CC4-5D6E-409C-BE32-E72D297353CC}">
                  <c16:uniqueId val="{00000008-C7A2-4731-B087-460F31F7A13D}"/>
                </c:ext>
              </c:extLst>
            </c:dLbl>
            <c:dLbl>
              <c:idx val="5"/>
              <c:delete val="1"/>
              <c:extLst>
                <c:ext xmlns:c15="http://schemas.microsoft.com/office/drawing/2012/chart" uri="{CE6537A1-D6FC-4f65-9D91-7224C49458BB}"/>
                <c:ext xmlns:c16="http://schemas.microsoft.com/office/drawing/2014/chart" uri="{C3380CC4-5D6E-409C-BE32-E72D297353CC}">
                  <c16:uniqueId val="{0000000B-C7A2-4731-B087-460F31F7A13D}"/>
                </c:ext>
              </c:extLst>
            </c:dLbl>
            <c:dLbl>
              <c:idx val="6"/>
              <c:delete val="1"/>
              <c:extLst>
                <c:ext xmlns:c15="http://schemas.microsoft.com/office/drawing/2012/chart" uri="{CE6537A1-D6FC-4f65-9D91-7224C49458BB}"/>
                <c:ext xmlns:c16="http://schemas.microsoft.com/office/drawing/2014/chart" uri="{C3380CC4-5D6E-409C-BE32-E72D297353CC}">
                  <c16:uniqueId val="{0000000A-C7A2-4731-B087-460F31F7A13D}"/>
                </c:ext>
              </c:extLst>
            </c:dLbl>
            <c:dLbl>
              <c:idx val="7"/>
              <c:delete val="1"/>
              <c:extLst>
                <c:ext xmlns:c15="http://schemas.microsoft.com/office/drawing/2012/chart" uri="{CE6537A1-D6FC-4f65-9D91-7224C49458BB}"/>
                <c:ext xmlns:c16="http://schemas.microsoft.com/office/drawing/2014/chart" uri="{C3380CC4-5D6E-409C-BE32-E72D297353CC}">
                  <c16:uniqueId val="{0000000C-C7A2-4731-B087-460F31F7A13D}"/>
                </c:ext>
              </c:extLst>
            </c:dLbl>
            <c:dLbl>
              <c:idx val="8"/>
              <c:delete val="1"/>
              <c:extLst>
                <c:ext xmlns:c15="http://schemas.microsoft.com/office/drawing/2012/chart" uri="{CE6537A1-D6FC-4f65-9D91-7224C49458BB}"/>
                <c:ext xmlns:c16="http://schemas.microsoft.com/office/drawing/2014/chart" uri="{C3380CC4-5D6E-409C-BE32-E72D297353CC}">
                  <c16:uniqueId val="{0000000D-C7A2-4731-B087-460F31F7A13D}"/>
                </c:ext>
              </c:extLst>
            </c:dLbl>
            <c:dLbl>
              <c:idx val="9"/>
              <c:delete val="1"/>
              <c:extLst>
                <c:ext xmlns:c15="http://schemas.microsoft.com/office/drawing/2012/chart" uri="{CE6537A1-D6FC-4f65-9D91-7224C49458BB}"/>
                <c:ext xmlns:c16="http://schemas.microsoft.com/office/drawing/2014/chart" uri="{C3380CC4-5D6E-409C-BE32-E72D297353CC}">
                  <c16:uniqueId val="{0000000E-C7A2-4731-B087-460F31F7A13D}"/>
                </c:ext>
              </c:extLst>
            </c:dLbl>
            <c:dLbl>
              <c:idx val="10"/>
              <c:delete val="1"/>
              <c:extLst>
                <c:ext xmlns:c15="http://schemas.microsoft.com/office/drawing/2012/chart" uri="{CE6537A1-D6FC-4f65-9D91-7224C49458BB}"/>
                <c:ext xmlns:c16="http://schemas.microsoft.com/office/drawing/2014/chart" uri="{C3380CC4-5D6E-409C-BE32-E72D297353CC}">
                  <c16:uniqueId val="{00000004-C7A2-4731-B087-460F31F7A13D}"/>
                </c:ext>
              </c:extLst>
            </c:dLbl>
            <c:dLbl>
              <c:idx val="11"/>
              <c:delete val="1"/>
              <c:extLst>
                <c:ext xmlns:c15="http://schemas.microsoft.com/office/drawing/2012/chart" uri="{CE6537A1-D6FC-4f65-9D91-7224C49458BB}"/>
                <c:ext xmlns:c16="http://schemas.microsoft.com/office/drawing/2014/chart" uri="{C3380CC4-5D6E-409C-BE32-E72D297353CC}">
                  <c16:uniqueId val="{00000013-C7A2-4731-B087-460F31F7A13D}"/>
                </c:ext>
              </c:extLst>
            </c:dLbl>
            <c:dLbl>
              <c:idx val="12"/>
              <c:delete val="1"/>
              <c:extLst>
                <c:ext xmlns:c15="http://schemas.microsoft.com/office/drawing/2012/chart" uri="{CE6537A1-D6FC-4f65-9D91-7224C49458BB}"/>
                <c:ext xmlns:c16="http://schemas.microsoft.com/office/drawing/2014/chart" uri="{C3380CC4-5D6E-409C-BE32-E72D297353CC}">
                  <c16:uniqueId val="{00000014-C7A2-4731-B087-460F31F7A13D}"/>
                </c:ext>
              </c:extLst>
            </c:dLbl>
            <c:dLbl>
              <c:idx val="13"/>
              <c:layout>
                <c:manualLayout>
                  <c:x val="1.7461130281803308E-2"/>
                  <c:y val="9.9157827137682591E-2"/>
                </c:manualLayout>
              </c:layout>
              <c:tx>
                <c:rich>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fld id="{F562ADCE-5A7D-4542-8361-29B6381AC5DA}" type="VALUE">
                      <a:rPr lang="en-US" altLang="ja-JP" sz="1200"/>
                      <a:pPr>
                        <a:defRPr sz="1200"/>
                      </a:pPr>
                      <a:t>[値]</a:t>
                    </a:fld>
                    <a:endParaRPr lang="ja-JP" altLang="en-US"/>
                  </a:p>
                </c:rich>
              </c:tx>
              <c:spPr>
                <a:solidFill>
                  <a:schemeClr val="lt1"/>
                </a:solidFill>
                <a:ln w="6350" cap="flat" cmpd="sng" algn="ctr">
                  <a:solidFill>
                    <a:schemeClr val="dk1"/>
                  </a:solidFill>
                  <a:prstDash val="solid"/>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manualLayout>
                      <c:w val="7.0183348737291734E-2"/>
                      <c:h val="4.624503568672296E-2"/>
                    </c:manualLayout>
                  </c15:layout>
                  <c15:dlblFieldTable/>
                  <c15:showDataLabelsRange val="0"/>
                </c:ext>
                <c:ext xmlns:c16="http://schemas.microsoft.com/office/drawing/2014/chart" uri="{C3380CC4-5D6E-409C-BE32-E72D297353CC}">
                  <c16:uniqueId val="{0000000D-B07E-4962-98FF-F18BBCF264AD}"/>
                </c:ext>
              </c:extLst>
            </c:dLbl>
            <c:spPr>
              <a:noFill/>
              <a:ln w="6350">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lumMod val="35000"/>
                          <a:lumOff val="65000"/>
                        </a:schemeClr>
                      </a:solidFill>
                      <a:round/>
                    </a:ln>
                    <a:effectLst/>
                  </c:spPr>
                </c15:leaderLines>
              </c:ext>
            </c:extLst>
          </c:dLbls>
          <c:cat>
            <c:strRef>
              <c:f>Sheet1!$A$2:$A$19</c:f>
              <c:strCache>
                <c:ptCount val="18"/>
                <c:pt idx="0">
                  <c:v>H24</c:v>
                </c:pt>
                <c:pt idx="1">
                  <c:v>H25</c:v>
                </c:pt>
                <c:pt idx="2">
                  <c:v>H26</c:v>
                </c:pt>
                <c:pt idx="3">
                  <c:v>H27</c:v>
                </c:pt>
                <c:pt idx="4">
                  <c:v>H28</c:v>
                </c:pt>
                <c:pt idx="5">
                  <c:v>H29</c:v>
                </c:pt>
                <c:pt idx="6">
                  <c:v>H30</c:v>
                </c:pt>
                <c:pt idx="7">
                  <c:v>R1</c:v>
                </c:pt>
                <c:pt idx="8">
                  <c:v>R2</c:v>
                </c:pt>
                <c:pt idx="9">
                  <c:v>R3</c:v>
                </c:pt>
                <c:pt idx="10">
                  <c:v>R4</c:v>
                </c:pt>
                <c:pt idx="11">
                  <c:v>R5</c:v>
                </c:pt>
                <c:pt idx="12">
                  <c:v>R6</c:v>
                </c:pt>
                <c:pt idx="13">
                  <c:v>R7</c:v>
                </c:pt>
                <c:pt idx="14">
                  <c:v>R8</c:v>
                </c:pt>
                <c:pt idx="15">
                  <c:v>R9</c:v>
                </c:pt>
                <c:pt idx="16">
                  <c:v>R10</c:v>
                </c:pt>
                <c:pt idx="17">
                  <c:v>R11</c:v>
                </c:pt>
              </c:strCache>
            </c:strRef>
          </c:cat>
          <c:val>
            <c:numRef>
              <c:f>Sheet1!$C$2:$C$19</c:f>
              <c:numCache>
                <c:formatCode>#,##0_ </c:formatCode>
                <c:ptCount val="18"/>
                <c:pt idx="1">
                  <c:v>65964</c:v>
                </c:pt>
                <c:pt idx="2">
                  <c:v>69457</c:v>
                </c:pt>
                <c:pt idx="3">
                  <c:v>72928</c:v>
                </c:pt>
                <c:pt idx="4">
                  <c:v>76407</c:v>
                </c:pt>
                <c:pt idx="5">
                  <c:v>79879</c:v>
                </c:pt>
                <c:pt idx="6">
                  <c:v>84596</c:v>
                </c:pt>
                <c:pt idx="7">
                  <c:v>89324</c:v>
                </c:pt>
                <c:pt idx="8">
                  <c:v>94033</c:v>
                </c:pt>
                <c:pt idx="9">
                  <c:v>98407</c:v>
                </c:pt>
                <c:pt idx="10">
                  <c:v>102809</c:v>
                </c:pt>
                <c:pt idx="11">
                  <c:v>107202</c:v>
                </c:pt>
                <c:pt idx="12">
                  <c:v>111716</c:v>
                </c:pt>
                <c:pt idx="13">
                  <c:v>116193</c:v>
                </c:pt>
              </c:numCache>
            </c:numRef>
          </c:val>
          <c:smooth val="0"/>
          <c:extLst>
            <c:ext xmlns:c16="http://schemas.microsoft.com/office/drawing/2014/chart" uri="{C3380CC4-5D6E-409C-BE32-E72D297353CC}">
              <c16:uniqueId val="{00000003-B07E-4962-98FF-F18BBCF264AD}"/>
            </c:ext>
          </c:extLst>
        </c:ser>
        <c:ser>
          <c:idx val="2"/>
          <c:order val="2"/>
          <c:tx>
            <c:strRef>
              <c:f>Sheet1!$D$1</c:f>
              <c:strCache>
                <c:ptCount val="1"/>
                <c:pt idx="0">
                  <c:v>構想推計（Ｒ2協議 ）</c:v>
                </c:pt>
              </c:strCache>
            </c:strRef>
          </c:tx>
          <c:spPr>
            <a:ln w="28575" cap="rnd">
              <a:solidFill>
                <a:schemeClr val="accent3"/>
              </a:solidFill>
              <a:prstDash val="sysDash"/>
              <a:round/>
            </a:ln>
            <a:effectLst/>
          </c:spPr>
          <c:marker>
            <c:symbol val="none"/>
          </c:marker>
          <c:dLbls>
            <c:dLbl>
              <c:idx val="1"/>
              <c:delete val="1"/>
              <c:extLst>
                <c:ext xmlns:c15="http://schemas.microsoft.com/office/drawing/2012/chart" uri="{CE6537A1-D6FC-4f65-9D91-7224C49458BB}"/>
                <c:ext xmlns:c16="http://schemas.microsoft.com/office/drawing/2014/chart" uri="{C3380CC4-5D6E-409C-BE32-E72D297353CC}">
                  <c16:uniqueId val="{00000004-B07E-4962-98FF-F18BBCF264AD}"/>
                </c:ext>
              </c:extLst>
            </c:dLbl>
            <c:dLbl>
              <c:idx val="2"/>
              <c:delete val="1"/>
              <c:extLst>
                <c:ext xmlns:c15="http://schemas.microsoft.com/office/drawing/2012/chart" uri="{CE6537A1-D6FC-4f65-9D91-7224C49458BB}"/>
                <c:ext xmlns:c16="http://schemas.microsoft.com/office/drawing/2014/chart" uri="{C3380CC4-5D6E-409C-BE32-E72D297353CC}">
                  <c16:uniqueId val="{00000005-B07E-4962-98FF-F18BBCF264AD}"/>
                </c:ext>
              </c:extLst>
            </c:dLbl>
            <c:dLbl>
              <c:idx val="3"/>
              <c:delete val="1"/>
              <c:extLst>
                <c:ext xmlns:c15="http://schemas.microsoft.com/office/drawing/2012/chart" uri="{CE6537A1-D6FC-4f65-9D91-7224C49458BB}"/>
                <c:ext xmlns:c16="http://schemas.microsoft.com/office/drawing/2014/chart" uri="{C3380CC4-5D6E-409C-BE32-E72D297353CC}">
                  <c16:uniqueId val="{00000006-B07E-4962-98FF-F18BBCF264AD}"/>
                </c:ext>
              </c:extLst>
            </c:dLbl>
            <c:dLbl>
              <c:idx val="4"/>
              <c:delete val="1"/>
              <c:extLst>
                <c:ext xmlns:c15="http://schemas.microsoft.com/office/drawing/2012/chart" uri="{CE6537A1-D6FC-4f65-9D91-7224C49458BB}"/>
                <c:ext xmlns:c16="http://schemas.microsoft.com/office/drawing/2014/chart" uri="{C3380CC4-5D6E-409C-BE32-E72D297353CC}">
                  <c16:uniqueId val="{00000007-B07E-4962-98FF-F18BBCF264AD}"/>
                </c:ext>
              </c:extLst>
            </c:dLbl>
            <c:dLbl>
              <c:idx val="5"/>
              <c:delete val="1"/>
              <c:extLst>
                <c:ext xmlns:c15="http://schemas.microsoft.com/office/drawing/2012/chart" uri="{CE6537A1-D6FC-4f65-9D91-7224C49458BB}"/>
                <c:ext xmlns:c16="http://schemas.microsoft.com/office/drawing/2014/chart" uri="{C3380CC4-5D6E-409C-BE32-E72D297353CC}">
                  <c16:uniqueId val="{00000008-B07E-4962-98FF-F18BBCF264AD}"/>
                </c:ext>
              </c:extLst>
            </c:dLbl>
            <c:dLbl>
              <c:idx val="6"/>
              <c:delete val="1"/>
              <c:extLst>
                <c:ext xmlns:c15="http://schemas.microsoft.com/office/drawing/2012/chart" uri="{CE6537A1-D6FC-4f65-9D91-7224C49458BB}"/>
                <c:ext xmlns:c16="http://schemas.microsoft.com/office/drawing/2014/chart" uri="{C3380CC4-5D6E-409C-BE32-E72D297353CC}">
                  <c16:uniqueId val="{00000009-B07E-4962-98FF-F18BBCF264AD}"/>
                </c:ext>
              </c:extLst>
            </c:dLbl>
            <c:dLbl>
              <c:idx val="7"/>
              <c:delete val="1"/>
              <c:extLst>
                <c:ext xmlns:c15="http://schemas.microsoft.com/office/drawing/2012/chart" uri="{CE6537A1-D6FC-4f65-9D91-7224C49458BB}"/>
                <c:ext xmlns:c16="http://schemas.microsoft.com/office/drawing/2014/chart" uri="{C3380CC4-5D6E-409C-BE32-E72D297353CC}">
                  <c16:uniqueId val="{0000000A-B07E-4962-98FF-F18BBCF264AD}"/>
                </c:ext>
              </c:extLst>
            </c:dLbl>
            <c:dLbl>
              <c:idx val="8"/>
              <c:delete val="1"/>
              <c:extLst>
                <c:ext xmlns:c15="http://schemas.microsoft.com/office/drawing/2012/chart" uri="{CE6537A1-D6FC-4f65-9D91-7224C49458BB}"/>
                <c:ext xmlns:c16="http://schemas.microsoft.com/office/drawing/2014/chart" uri="{C3380CC4-5D6E-409C-BE32-E72D297353CC}">
                  <c16:uniqueId val="{0000000B-B07E-4962-98FF-F18BBCF264AD}"/>
                </c:ext>
              </c:extLst>
            </c:dLbl>
            <c:dLbl>
              <c:idx val="9"/>
              <c:delete val="1"/>
              <c:extLst>
                <c:ext xmlns:c15="http://schemas.microsoft.com/office/drawing/2012/chart" uri="{CE6537A1-D6FC-4f65-9D91-7224C49458BB}"/>
                <c:ext xmlns:c16="http://schemas.microsoft.com/office/drawing/2014/chart" uri="{C3380CC4-5D6E-409C-BE32-E72D297353CC}">
                  <c16:uniqueId val="{00000010-C7A2-4731-B087-460F31F7A13D}"/>
                </c:ext>
              </c:extLst>
            </c:dLbl>
            <c:dLbl>
              <c:idx val="10"/>
              <c:delete val="1"/>
              <c:extLst>
                <c:ext xmlns:c15="http://schemas.microsoft.com/office/drawing/2012/chart" uri="{CE6537A1-D6FC-4f65-9D91-7224C49458BB}"/>
                <c:ext xmlns:c16="http://schemas.microsoft.com/office/drawing/2014/chart" uri="{C3380CC4-5D6E-409C-BE32-E72D297353CC}">
                  <c16:uniqueId val="{0000000F-C7A2-4731-B087-460F31F7A13D}"/>
                </c:ext>
              </c:extLst>
            </c:dLbl>
            <c:dLbl>
              <c:idx val="11"/>
              <c:delete val="1"/>
              <c:extLst>
                <c:ext xmlns:c15="http://schemas.microsoft.com/office/drawing/2012/chart" uri="{CE6537A1-D6FC-4f65-9D91-7224C49458BB}"/>
                <c:ext xmlns:c16="http://schemas.microsoft.com/office/drawing/2014/chart" uri="{C3380CC4-5D6E-409C-BE32-E72D297353CC}">
                  <c16:uniqueId val="{00000011-C7A2-4731-B087-460F31F7A13D}"/>
                </c:ext>
              </c:extLst>
            </c:dLbl>
            <c:dLbl>
              <c:idx val="12"/>
              <c:delete val="1"/>
              <c:extLst>
                <c:ext xmlns:c15="http://schemas.microsoft.com/office/drawing/2012/chart" uri="{CE6537A1-D6FC-4f65-9D91-7224C49458BB}"/>
                <c:ext xmlns:c16="http://schemas.microsoft.com/office/drawing/2014/chart" uri="{C3380CC4-5D6E-409C-BE32-E72D297353CC}">
                  <c16:uniqueId val="{00000012-C7A2-4731-B087-460F31F7A13D}"/>
                </c:ext>
              </c:extLst>
            </c:dLbl>
            <c:dLbl>
              <c:idx val="13"/>
              <c:layout>
                <c:manualLayout>
                  <c:x val="2.3926463367869522E-2"/>
                  <c:y val="4.33547209563027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407-47C8-90ED-1BBE1625860E}"/>
                </c:ext>
              </c:extLst>
            </c:dLbl>
            <c:spPr>
              <a:noFill/>
              <a:ln w="6350">
                <a:solidFill>
                  <a:schemeClr val="tx2"/>
                </a:solid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lumMod val="35000"/>
                          <a:lumOff val="65000"/>
                        </a:schemeClr>
                      </a:solidFill>
                      <a:round/>
                    </a:ln>
                    <a:effectLst/>
                  </c:spPr>
                </c15:leaderLines>
              </c:ext>
            </c:extLst>
          </c:dLbls>
          <c:cat>
            <c:strRef>
              <c:f>Sheet1!$A$2:$A$19</c:f>
              <c:strCache>
                <c:ptCount val="18"/>
                <c:pt idx="0">
                  <c:v>H24</c:v>
                </c:pt>
                <c:pt idx="1">
                  <c:v>H25</c:v>
                </c:pt>
                <c:pt idx="2">
                  <c:v>H26</c:v>
                </c:pt>
                <c:pt idx="3">
                  <c:v>H27</c:v>
                </c:pt>
                <c:pt idx="4">
                  <c:v>H28</c:v>
                </c:pt>
                <c:pt idx="5">
                  <c:v>H29</c:v>
                </c:pt>
                <c:pt idx="6">
                  <c:v>H30</c:v>
                </c:pt>
                <c:pt idx="7">
                  <c:v>R1</c:v>
                </c:pt>
                <c:pt idx="8">
                  <c:v>R2</c:v>
                </c:pt>
                <c:pt idx="9">
                  <c:v>R3</c:v>
                </c:pt>
                <c:pt idx="10">
                  <c:v>R4</c:v>
                </c:pt>
                <c:pt idx="11">
                  <c:v>R5</c:v>
                </c:pt>
                <c:pt idx="12">
                  <c:v>R6</c:v>
                </c:pt>
                <c:pt idx="13">
                  <c:v>R7</c:v>
                </c:pt>
                <c:pt idx="14">
                  <c:v>R8</c:v>
                </c:pt>
                <c:pt idx="15">
                  <c:v>R9</c:v>
                </c:pt>
                <c:pt idx="16">
                  <c:v>R10</c:v>
                </c:pt>
                <c:pt idx="17">
                  <c:v>R11</c:v>
                </c:pt>
              </c:strCache>
            </c:strRef>
          </c:cat>
          <c:val>
            <c:numRef>
              <c:f>Sheet1!$D$2:$D$19</c:f>
              <c:numCache>
                <c:formatCode>#,##0_ </c:formatCode>
                <c:ptCount val="18"/>
                <c:pt idx="1">
                  <c:v>65964</c:v>
                </c:pt>
                <c:pt idx="2">
                  <c:v>69457</c:v>
                </c:pt>
                <c:pt idx="3">
                  <c:v>72928</c:v>
                </c:pt>
                <c:pt idx="4">
                  <c:v>76407</c:v>
                </c:pt>
                <c:pt idx="5">
                  <c:v>79879</c:v>
                </c:pt>
                <c:pt idx="6">
                  <c:v>84596</c:v>
                </c:pt>
                <c:pt idx="7">
                  <c:v>89324</c:v>
                </c:pt>
                <c:pt idx="8">
                  <c:v>94033</c:v>
                </c:pt>
                <c:pt idx="9">
                  <c:v>99857</c:v>
                </c:pt>
                <c:pt idx="10">
                  <c:v>104776</c:v>
                </c:pt>
                <c:pt idx="11">
                  <c:v>110075</c:v>
                </c:pt>
                <c:pt idx="12">
                  <c:v>114383</c:v>
                </c:pt>
                <c:pt idx="13">
                  <c:v>119498</c:v>
                </c:pt>
              </c:numCache>
            </c:numRef>
          </c:val>
          <c:smooth val="0"/>
          <c:extLst>
            <c:ext xmlns:c16="http://schemas.microsoft.com/office/drawing/2014/chart" uri="{C3380CC4-5D6E-409C-BE32-E72D297353CC}">
              <c16:uniqueId val="{0000000C-B07E-4962-98FF-F18BBCF264AD}"/>
            </c:ext>
          </c:extLst>
        </c:ser>
        <c:ser>
          <c:idx val="3"/>
          <c:order val="3"/>
          <c:tx>
            <c:strRef>
              <c:f>Sheet1!$E$1</c:f>
              <c:strCache>
                <c:ptCount val="1"/>
                <c:pt idx="0">
                  <c:v>構想推計（Ｒ5協議 ）</c:v>
                </c:pt>
              </c:strCache>
            </c:strRef>
          </c:tx>
          <c:spPr>
            <a:ln w="25400" cap="rnd">
              <a:solidFill>
                <a:schemeClr val="accent4"/>
              </a:solidFill>
              <a:prstDash val="sysDash"/>
              <a:round/>
            </a:ln>
            <a:effectLst/>
          </c:spPr>
          <c:marker>
            <c:symbol val="none"/>
          </c:marker>
          <c:dLbls>
            <c:dLbl>
              <c:idx val="11"/>
              <c:layout>
                <c:manualLayout>
                  <c:x val="-6.6038910755769342E-2"/>
                  <c:y val="-4.5286254274238526E-2"/>
                </c:manualLayout>
              </c:layout>
              <c:tx>
                <c:rich>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fld id="{FD291D0D-C6D0-4C09-A97C-1DC63A5302AD}" type="VALUE">
                      <a:rPr lang="en-US" altLang="ja-JP" sz="1200"/>
                      <a:pPr>
                        <a:defRPr sz="1200"/>
                      </a:pPr>
                      <a:t>[値]</a:t>
                    </a:fld>
                    <a:endParaRPr lang="ja-JP" altLang="en-US"/>
                  </a:p>
                </c:rich>
              </c:tx>
              <c:spPr>
                <a:solidFill>
                  <a:schemeClr val="lt1"/>
                </a:solidFill>
                <a:ln w="6350" cap="flat" cmpd="sng" algn="ctr">
                  <a:solidFill>
                    <a:schemeClr val="dk1"/>
                  </a:solidFill>
                  <a:prstDash val="solid"/>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C7A2-4731-B087-460F31F7A13D}"/>
                </c:ext>
              </c:extLst>
            </c:dLbl>
            <c:dLbl>
              <c:idx val="12"/>
              <c:layout>
                <c:manualLayout>
                  <c:x val="-5.2379643936609439E-2"/>
                  <c:y val="-5.95947430386949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7A2-4731-B087-460F31F7A13D}"/>
                </c:ext>
              </c:extLst>
            </c:dLbl>
            <c:dLbl>
              <c:idx val="13"/>
              <c:layout>
                <c:manualLayout>
                  <c:x val="-6.4857207089865143E-2"/>
                  <c:y val="-9.3935116073390168E-2"/>
                </c:manualLayout>
              </c:layout>
              <c:spPr>
                <a:solidFill>
                  <a:schemeClr val="lt1"/>
                </a:solidFill>
                <a:ln w="6350" cap="flat" cmpd="sng" algn="ctr">
                  <a:solidFill>
                    <a:schemeClr val="dk1"/>
                  </a:solidFill>
                  <a:prstDash val="solid"/>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C7A2-4731-B087-460F31F7A13D}"/>
                </c:ext>
              </c:extLst>
            </c:dLbl>
            <c:dLbl>
              <c:idx val="14"/>
              <c:layout>
                <c:manualLayout>
                  <c:x val="-3.8725194571621269E-2"/>
                  <c:y val="-4.528625427423852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C7A2-4731-B087-460F31F7A13D}"/>
                </c:ext>
              </c:extLst>
            </c:dLbl>
            <c:dLbl>
              <c:idx val="15"/>
              <c:layout>
                <c:manualLayout>
                  <c:x val="-3.7592238855181051E-2"/>
                  <c:y val="-5.67330452858036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C7A2-4731-B087-460F31F7A13D}"/>
                </c:ext>
              </c:extLst>
            </c:dLbl>
            <c:dLbl>
              <c:idx val="16"/>
              <c:layout>
                <c:manualLayout>
                  <c:x val="-3.4149416017499851E-2"/>
                  <c:y val="-8.82117205676076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7A2-4731-B087-460F31F7A13D}"/>
                </c:ext>
              </c:extLst>
            </c:dLbl>
            <c:dLbl>
              <c:idx val="17"/>
              <c:layout>
                <c:manualLayout>
                  <c:x val="-8.6535750862681151E-5"/>
                  <c:y val="-8.248832506182506E-2"/>
                </c:manualLayout>
              </c:layout>
              <c:tx>
                <c:rich>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fld id="{30D0C4B1-6361-473F-A811-7E69D2D2DCE4}" type="VALUE">
                      <a:rPr lang="en-US" altLang="ja-JP" sz="1200"/>
                      <a:pPr>
                        <a:defRPr sz="1200"/>
                      </a:pPr>
                      <a:t>[値]</a:t>
                    </a:fld>
                    <a:endParaRPr lang="ja-JP" altLang="en-US"/>
                  </a:p>
                </c:rich>
              </c:tx>
              <c:spPr>
                <a:solidFill>
                  <a:schemeClr val="lt1"/>
                </a:solidFill>
                <a:ln w="6350" cap="flat" cmpd="sng" algn="ctr">
                  <a:solidFill>
                    <a:schemeClr val="dk1"/>
                  </a:solidFill>
                  <a:prstDash val="solid"/>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7A2-4731-B087-460F31F7A13D}"/>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lumMod val="35000"/>
                          <a:lumOff val="65000"/>
                        </a:schemeClr>
                      </a:solidFill>
                      <a:round/>
                    </a:ln>
                    <a:effectLst/>
                  </c:spPr>
                </c15:leaderLines>
              </c:ext>
            </c:extLst>
          </c:dLbls>
          <c:cat>
            <c:strRef>
              <c:f>Sheet1!$A$2:$A$19</c:f>
              <c:strCache>
                <c:ptCount val="18"/>
                <c:pt idx="0">
                  <c:v>H24</c:v>
                </c:pt>
                <c:pt idx="1">
                  <c:v>H25</c:v>
                </c:pt>
                <c:pt idx="2">
                  <c:v>H26</c:v>
                </c:pt>
                <c:pt idx="3">
                  <c:v>H27</c:v>
                </c:pt>
                <c:pt idx="4">
                  <c:v>H28</c:v>
                </c:pt>
                <c:pt idx="5">
                  <c:v>H29</c:v>
                </c:pt>
                <c:pt idx="6">
                  <c:v>H30</c:v>
                </c:pt>
                <c:pt idx="7">
                  <c:v>R1</c:v>
                </c:pt>
                <c:pt idx="8">
                  <c:v>R2</c:v>
                </c:pt>
                <c:pt idx="9">
                  <c:v>R3</c:v>
                </c:pt>
                <c:pt idx="10">
                  <c:v>R4</c:v>
                </c:pt>
                <c:pt idx="11">
                  <c:v>R5</c:v>
                </c:pt>
                <c:pt idx="12">
                  <c:v>R6</c:v>
                </c:pt>
                <c:pt idx="13">
                  <c:v>R7</c:v>
                </c:pt>
                <c:pt idx="14">
                  <c:v>R8</c:v>
                </c:pt>
                <c:pt idx="15">
                  <c:v>R9</c:v>
                </c:pt>
                <c:pt idx="16">
                  <c:v>R10</c:v>
                </c:pt>
                <c:pt idx="17">
                  <c:v>R11</c:v>
                </c:pt>
              </c:strCache>
            </c:strRef>
          </c:cat>
          <c:val>
            <c:numRef>
              <c:f>Sheet1!$E$2:$E$19</c:f>
              <c:numCache>
                <c:formatCode>General</c:formatCode>
                <c:ptCount val="18"/>
                <c:pt idx="11" formatCode="#,##0_);[Red]\(#,##0\)">
                  <c:v>110075</c:v>
                </c:pt>
                <c:pt idx="12" formatCode="#,##0_);[Red]\(#,##0\)">
                  <c:v>115359</c:v>
                </c:pt>
                <c:pt idx="13" formatCode="#,##0_);[Red]\(#,##0\)">
                  <c:v>120312</c:v>
                </c:pt>
                <c:pt idx="14" formatCode="#,##0_);[Red]\(#,##0\)">
                  <c:v>123258.8</c:v>
                </c:pt>
                <c:pt idx="15" formatCode="#,##0_);[Red]\(#,##0\)">
                  <c:v>126307.6</c:v>
                </c:pt>
                <c:pt idx="16" formatCode="#,##0_);[Red]\(#,##0\)">
                  <c:v>129362.40000000001</c:v>
                </c:pt>
                <c:pt idx="17" formatCode="#,##0_);[Red]\(#,##0\)">
                  <c:v>132417.20000000001</c:v>
                </c:pt>
              </c:numCache>
            </c:numRef>
          </c:val>
          <c:smooth val="0"/>
          <c:extLst>
            <c:ext xmlns:c16="http://schemas.microsoft.com/office/drawing/2014/chart" uri="{C3380CC4-5D6E-409C-BE32-E72D297353CC}">
              <c16:uniqueId val="{00000003-C7A2-4731-B087-460F31F7A13D}"/>
            </c:ext>
          </c:extLst>
        </c:ser>
        <c:dLbls>
          <c:showLegendKey val="0"/>
          <c:showVal val="0"/>
          <c:showCatName val="0"/>
          <c:showSerName val="0"/>
          <c:showPercent val="0"/>
          <c:showBubbleSize val="0"/>
        </c:dLbls>
        <c:smooth val="0"/>
        <c:axId val="1867136944"/>
        <c:axId val="1867135696"/>
      </c:lineChart>
      <c:catAx>
        <c:axId val="1867136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867135696"/>
        <c:crosses val="autoZero"/>
        <c:auto val="1"/>
        <c:lblAlgn val="ctr"/>
        <c:lblOffset val="100"/>
        <c:noMultiLvlLbl val="0"/>
      </c:catAx>
      <c:valAx>
        <c:axId val="1867135696"/>
        <c:scaling>
          <c:orientation val="minMax"/>
        </c:scaling>
        <c:delete val="0"/>
        <c:axPos val="l"/>
        <c:majorGridlines>
          <c:spPr>
            <a:ln w="9525" cap="flat" cmpd="sng" algn="ctr">
              <a:solidFill>
                <a:schemeClr val="tx1">
                  <a:lumMod val="15000"/>
                  <a:lumOff val="85000"/>
                </a:schemeClr>
              </a:solidFill>
              <a:prstDash val="sysDot"/>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867136944"/>
        <c:crosses val="autoZero"/>
        <c:crossBetween val="between"/>
      </c:valAx>
      <c:spPr>
        <a:noFill/>
        <a:ln>
          <a:noFill/>
        </a:ln>
        <a:effectLst/>
      </c:spPr>
    </c:plotArea>
    <c:legend>
      <c:legendPos val="r"/>
      <c:legendEntry>
        <c:idx val="1"/>
        <c:txPr>
          <a:bodyPr rot="0" spcFirstLastPara="1" vertOverflow="ellipsis" vert="horz" wrap="square" anchor="ctr" anchorCtr="1"/>
          <a:lstStyle/>
          <a:p>
            <a:pPr>
              <a:defRPr sz="12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legendEntry>
      <c:layout>
        <c:manualLayout>
          <c:xMode val="edge"/>
          <c:yMode val="edge"/>
          <c:x val="0.8071628152427508"/>
          <c:y val="0.25455274706084485"/>
          <c:w val="0.19283715934354159"/>
          <c:h val="0.2848520423396069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1400">
          <a:latin typeface="UD デジタル 教科書体 NK-B" panose="02020700000000000000" pitchFamily="18" charset="-128"/>
          <a:ea typeface="UD デジタル 教科書体 NK-B" panose="02020700000000000000" pitchFamily="18"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0.65315</cdr:x>
      <cdr:y>0.43357</cdr:y>
    </cdr:from>
    <cdr:to>
      <cdr:x>0.73431</cdr:x>
      <cdr:y>0.48243</cdr:y>
    </cdr:to>
    <cdr:sp macro="" textlink="">
      <cdr:nvSpPr>
        <cdr:cNvPr id="2" name="正方形/長方形 1">
          <a:extLst xmlns:a="http://schemas.openxmlformats.org/drawingml/2006/main">
            <a:ext uri="{FF2B5EF4-FFF2-40B4-BE49-F238E27FC236}">
              <a16:creationId xmlns:a16="http://schemas.microsoft.com/office/drawing/2014/main" id="{8916E7DF-88DD-48E5-8A7F-D9EFA9F07B4D}"/>
            </a:ext>
          </a:extLst>
        </cdr:cNvPr>
        <cdr:cNvSpPr/>
      </cdr:nvSpPr>
      <cdr:spPr>
        <a:xfrm xmlns:a="http://schemas.openxmlformats.org/drawingml/2006/main">
          <a:off x="7321268" y="1924146"/>
          <a:ext cx="909765" cy="21686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xmlns:a="http://schemas.openxmlformats.org/drawingml/2006/main">
          <a:pPr algn="ctr"/>
          <a:r>
            <a:rPr lang="en-US" altLang="ja-JP" sz="1500" b="1" dirty="0"/>
            <a:t>1.20</a:t>
          </a:r>
          <a:r>
            <a:rPr lang="ja-JP" altLang="en-US" sz="1500" b="1" dirty="0"/>
            <a:t>倍</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1A3BBF6F-4F68-40D6-9252-5BBFC3C90370}" type="datetimeFigureOut">
              <a:rPr kumimoji="1" lang="ja-JP" altLang="en-US" smtClean="0"/>
              <a:t>2024/3/6</a:t>
            </a:fld>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79BDDE28-8ED5-4676-8D4E-B55C2B399C06}" type="slidenum">
              <a:rPr kumimoji="1" lang="ja-JP" altLang="en-US" smtClean="0"/>
              <a:t>‹#›</a:t>
            </a:fld>
            <a:endParaRPr kumimoji="1" lang="ja-JP" altLang="en-US"/>
          </a:p>
        </p:txBody>
      </p:sp>
    </p:spTree>
    <p:extLst>
      <p:ext uri="{BB962C8B-B14F-4D97-AF65-F5344CB8AC3E}">
        <p14:creationId xmlns:p14="http://schemas.microsoft.com/office/powerpoint/2010/main" val="9006680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9BDDE28-8ED5-4676-8D4E-B55C2B399C06}" type="slidenum">
              <a:rPr kumimoji="1" lang="ja-JP" altLang="en-US" smtClean="0"/>
              <a:t>1</a:t>
            </a:fld>
            <a:endParaRPr kumimoji="1" lang="ja-JP" altLang="en-US"/>
          </a:p>
        </p:txBody>
      </p:sp>
    </p:spTree>
    <p:extLst>
      <p:ext uri="{BB962C8B-B14F-4D97-AF65-F5344CB8AC3E}">
        <p14:creationId xmlns:p14="http://schemas.microsoft.com/office/powerpoint/2010/main" val="3989971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8766A0-7288-403B-92AD-2360E2C5F640}" type="slidenum">
              <a:rPr kumimoji="1" lang="ja-JP" altLang="en-US" smtClean="0"/>
              <a:t>2</a:t>
            </a:fld>
            <a:endParaRPr kumimoji="1" lang="ja-JP" altLang="en-US" dirty="0"/>
          </a:p>
        </p:txBody>
      </p:sp>
    </p:spTree>
    <p:extLst>
      <p:ext uri="{BB962C8B-B14F-4D97-AF65-F5344CB8AC3E}">
        <p14:creationId xmlns:p14="http://schemas.microsoft.com/office/powerpoint/2010/main" val="3610696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8766A0-7288-403B-92AD-2360E2C5F640}" type="slidenum">
              <a:rPr kumimoji="1" lang="ja-JP" altLang="en-US" smtClean="0"/>
              <a:t>3</a:t>
            </a:fld>
            <a:endParaRPr kumimoji="1" lang="ja-JP" altLang="en-US" dirty="0"/>
          </a:p>
        </p:txBody>
      </p:sp>
    </p:spTree>
    <p:extLst>
      <p:ext uri="{BB962C8B-B14F-4D97-AF65-F5344CB8AC3E}">
        <p14:creationId xmlns:p14="http://schemas.microsoft.com/office/powerpoint/2010/main" val="4061135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A8766A0-7288-403B-92AD-2360E2C5F640}" type="slidenum">
              <a:rPr kumimoji="1" lang="ja-JP" altLang="en-US" smtClean="0"/>
              <a:t>4</a:t>
            </a:fld>
            <a:endParaRPr kumimoji="1" lang="ja-JP" altLang="en-US" dirty="0"/>
          </a:p>
        </p:txBody>
      </p:sp>
    </p:spTree>
    <p:extLst>
      <p:ext uri="{BB962C8B-B14F-4D97-AF65-F5344CB8AC3E}">
        <p14:creationId xmlns:p14="http://schemas.microsoft.com/office/powerpoint/2010/main" val="374970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8766A0-7288-403B-92AD-2360E2C5F640}" type="slidenum">
              <a:rPr kumimoji="1" lang="ja-JP" altLang="en-US" smtClean="0"/>
              <a:t>5</a:t>
            </a:fld>
            <a:endParaRPr kumimoji="1" lang="ja-JP" altLang="en-US" dirty="0"/>
          </a:p>
        </p:txBody>
      </p:sp>
    </p:spTree>
    <p:extLst>
      <p:ext uri="{BB962C8B-B14F-4D97-AF65-F5344CB8AC3E}">
        <p14:creationId xmlns:p14="http://schemas.microsoft.com/office/powerpoint/2010/main" val="116644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8766A0-7288-403B-92AD-2360E2C5F640}" type="slidenum">
              <a:rPr kumimoji="1" lang="ja-JP" altLang="en-US" smtClean="0"/>
              <a:t>6</a:t>
            </a:fld>
            <a:endParaRPr kumimoji="1" lang="ja-JP" altLang="en-US" dirty="0"/>
          </a:p>
        </p:txBody>
      </p:sp>
    </p:spTree>
    <p:extLst>
      <p:ext uri="{BB962C8B-B14F-4D97-AF65-F5344CB8AC3E}">
        <p14:creationId xmlns:p14="http://schemas.microsoft.com/office/powerpoint/2010/main" val="556808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8766A0-7288-403B-92AD-2360E2C5F640}" type="slidenum">
              <a:rPr kumimoji="1" lang="ja-JP" altLang="en-US" smtClean="0"/>
              <a:t>7</a:t>
            </a:fld>
            <a:endParaRPr kumimoji="1" lang="ja-JP" altLang="en-US" dirty="0"/>
          </a:p>
        </p:txBody>
      </p:sp>
    </p:spTree>
    <p:extLst>
      <p:ext uri="{BB962C8B-B14F-4D97-AF65-F5344CB8AC3E}">
        <p14:creationId xmlns:p14="http://schemas.microsoft.com/office/powerpoint/2010/main" val="3882722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173453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80FB4FB-0C00-44D2-8DED-D13B6DE42CD4}" type="datetime1">
              <a:rPr kumimoji="1" lang="ja-JP" altLang="en-US" smtClean="0"/>
              <a:t>2024/3/6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345068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21C76C9-6C91-47DE-A397-469E4E3F7C7D}" type="datetime1">
              <a:rPr kumimoji="1" lang="ja-JP" altLang="en-US" smtClean="0"/>
              <a:t>2024/3/6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55072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071A99-B2B4-4B91-A272-7610FC64EDCA}" type="datetime1">
              <a:rPr kumimoji="1" lang="ja-JP" altLang="en-US" smtClean="0"/>
              <a:t>2024/3/6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28522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5A0D84A-9D48-4986-A433-240B3495CE12}" type="datetime1">
              <a:rPr kumimoji="1" lang="ja-JP" altLang="en-US" smtClean="0"/>
              <a:t>2024/3/6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8245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245CF51-CFB7-4911-94E9-8460C5C1DA44}" type="datetime1">
              <a:rPr kumimoji="1" lang="ja-JP" altLang="en-US" smtClean="0"/>
              <a:t>2024/3/6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6020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F46DE45-8853-436D-AF95-7C9941957DEB}" type="datetime1">
              <a:rPr kumimoji="1" lang="ja-JP" altLang="en-US" smtClean="0"/>
              <a:t>2024/3/6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9547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0A9C7E2-9BE6-47BB-B52D-60C9E4B82D96}" type="datetime1">
              <a:rPr kumimoji="1" lang="ja-JP" altLang="en-US" smtClean="0"/>
              <a:t>2024/3/6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3746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5B83DB-CDDD-4E8E-82DC-69870758105D}" type="datetime1">
              <a:rPr kumimoji="1" lang="ja-JP" altLang="en-US" smtClean="0"/>
              <a:t>2024/3/6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1546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1EE89C-D112-432B-BA93-0BC9034A8505}" type="datetime1">
              <a:rPr kumimoji="1" lang="ja-JP" altLang="en-US" smtClean="0"/>
              <a:t>2024/3/6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47703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39DBD4-C9AB-4424-8EFD-DADEB5ED9C25}" type="datetime1">
              <a:rPr kumimoji="1" lang="ja-JP" altLang="en-US" smtClean="0"/>
              <a:t>2024/3/6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69098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FAD3841-217C-4191-9C66-60CE7E5B40B1}" type="datetime1">
              <a:rPr kumimoji="1" lang="ja-JP" altLang="en-US" smtClean="0"/>
              <a:t>2024/3/6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94088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1B1EF6-1FCD-43FE-8274-66170F7FCAB0}" type="datetime1">
              <a:rPr kumimoji="1" lang="ja-JP" altLang="en-US" smtClean="0"/>
              <a:t>2024/3/6</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347200" y="6492876"/>
            <a:ext cx="2844800" cy="365125"/>
          </a:xfrm>
          <a:prstGeom prst="rect">
            <a:avLst/>
          </a:prstGeom>
        </p:spPr>
        <p:txBody>
          <a:bodyPr vert="horz" lIns="91440" tIns="45720" rIns="91440" bIns="45720" rtlCol="0" anchor="ctr"/>
          <a:lstStyle>
            <a:lvl1pPr algn="r">
              <a:defRPr sz="1800">
                <a:solidFill>
                  <a:schemeClr val="tx1">
                    <a:tint val="75000"/>
                  </a:schemeClr>
                </a:solidFill>
                <a:latin typeface="HGPｺﾞｼｯｸM" panose="020B0600000000000000" pitchFamily="50" charset="-128"/>
                <a:ea typeface="HGPｺﾞｼｯｸM" panose="020B0600000000000000" pitchFamily="50" charset="-128"/>
              </a:defRPr>
            </a:lvl1pPr>
          </a:lstStyle>
          <a:p>
            <a:fld id="{874F3BCA-136E-487B-809A-DB894FEF6A37}" type="slidenum">
              <a:rPr lang="ja-JP" altLang="en-US" smtClean="0"/>
              <a:pPr/>
              <a:t>‹#›</a:t>
            </a:fld>
            <a:endParaRPr lang="ja-JP" altLang="en-US" dirty="0"/>
          </a:p>
        </p:txBody>
      </p:sp>
    </p:spTree>
    <p:extLst>
      <p:ext uri="{BB962C8B-B14F-4D97-AF65-F5344CB8AC3E}">
        <p14:creationId xmlns:p14="http://schemas.microsoft.com/office/powerpoint/2010/main" val="187432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HGPｺﾞｼｯｸM" panose="020B0600000000000000" pitchFamily="50" charset="-128"/>
          <a:ea typeface="HGPｺﾞｼｯｸM" panose="020B0600000000000000"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HGPｺﾞｼｯｸM" panose="020B0600000000000000" pitchFamily="50" charset="-128"/>
          <a:ea typeface="HGPｺﾞｼｯｸM" panose="020B06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HGPｺﾞｼｯｸM" panose="020B0600000000000000" pitchFamily="50" charset="-128"/>
          <a:ea typeface="HGPｺﾞｼｯｸM" panose="020B06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HGPｺﾞｼｯｸM" panose="020B0600000000000000" pitchFamily="50" charset="-128"/>
          <a:ea typeface="HGPｺﾞｼｯｸM" panose="020B06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HGPｺﾞｼｯｸM" panose="020B0600000000000000" pitchFamily="50" charset="-128"/>
          <a:ea typeface="HGPｺﾞｼｯｸM" panose="020B06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HGPｺﾞｼｯｸM" panose="020B0600000000000000" pitchFamily="50" charset="-128"/>
          <a:ea typeface="HGPｺﾞｼｯｸM" panose="020B06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package" Target="../embeddings/Microsoft_Excel_Worksheet.xlsx"/></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B2C275-8E1D-4F97-99B1-DFBCC367CB3D}"/>
              </a:ext>
            </a:extLst>
          </p:cNvPr>
          <p:cNvSpPr>
            <a:spLocks noGrp="1"/>
          </p:cNvSpPr>
          <p:nvPr>
            <p:ph type="title"/>
          </p:nvPr>
        </p:nvSpPr>
        <p:spPr>
          <a:xfrm>
            <a:off x="609600" y="956823"/>
            <a:ext cx="10972800" cy="1143000"/>
          </a:xfrm>
        </p:spPr>
        <p:txBody>
          <a:bodyPr>
            <a:normAutofit fontScale="90000"/>
          </a:bodyPr>
          <a:lstStyle/>
          <a:p>
            <a:r>
              <a:rPr kumimoji="1" lang="ja-JP" altLang="en-US" sz="4000" dirty="0">
                <a:latin typeface="UD デジタル 教科書体 NK-B" panose="02020700000000000000" pitchFamily="18" charset="-128"/>
                <a:ea typeface="UD デジタル 教科書体 NK-B" panose="02020700000000000000" pitchFamily="18" charset="-128"/>
              </a:rPr>
              <a:t>第８次大阪府医療計画（在宅医療）（案）</a:t>
            </a:r>
            <a:r>
              <a:rPr lang="ja-JP" altLang="en-US" sz="4000" dirty="0">
                <a:latin typeface="UD デジタル 教科書体 NK-B" panose="02020700000000000000" pitchFamily="18" charset="-128"/>
                <a:ea typeface="UD デジタル 教科書体 NK-B" panose="02020700000000000000" pitchFamily="18" charset="-128"/>
              </a:rPr>
              <a:t>について</a:t>
            </a:r>
            <a:br>
              <a:rPr kumimoji="1" lang="en-US" altLang="ja-JP" dirty="0">
                <a:latin typeface="UD デジタル 教科書体 NK-B" panose="02020700000000000000" pitchFamily="18" charset="-128"/>
                <a:ea typeface="UD デジタル 教科書体 NK-B" panose="02020700000000000000" pitchFamily="18" charset="-128"/>
              </a:rPr>
            </a:br>
            <a:r>
              <a:rPr kumimoji="1" lang="en-US" altLang="ja-JP" sz="3100" dirty="0">
                <a:latin typeface="UD デジタル 教科書体 NK-B" panose="02020700000000000000" pitchFamily="18" charset="-128"/>
                <a:ea typeface="UD デジタル 教科書体 NK-B" panose="02020700000000000000" pitchFamily="18" charset="-128"/>
              </a:rPr>
              <a:t>&lt;</a:t>
            </a:r>
            <a:r>
              <a:rPr kumimoji="1" lang="ja-JP" altLang="en-US" sz="3100" dirty="0">
                <a:latin typeface="UD デジタル 教科書体 NK-B" panose="02020700000000000000" pitchFamily="18" charset="-128"/>
                <a:ea typeface="UD デジタル 教科書体 NK-B" panose="02020700000000000000" pitchFamily="18" charset="-128"/>
              </a:rPr>
              <a:t>前回部会（８月</a:t>
            </a:r>
            <a:r>
              <a:rPr kumimoji="1" lang="en-US" altLang="ja-JP" sz="3100" dirty="0">
                <a:latin typeface="UD デジタル 教科書体 NK-B" panose="02020700000000000000" pitchFamily="18" charset="-128"/>
                <a:ea typeface="UD デジタル 教科書体 NK-B" panose="02020700000000000000" pitchFamily="18" charset="-128"/>
              </a:rPr>
              <a:t>10</a:t>
            </a:r>
            <a:r>
              <a:rPr kumimoji="1" lang="ja-JP" altLang="en-US" sz="3100" dirty="0">
                <a:latin typeface="UD デジタル 教科書体 NK-B" panose="02020700000000000000" pitchFamily="18" charset="-128"/>
                <a:ea typeface="UD デジタル 教科書体 NK-B" panose="02020700000000000000" pitchFamily="18" charset="-128"/>
              </a:rPr>
              <a:t>日）からの主な変更点</a:t>
            </a:r>
            <a:r>
              <a:rPr kumimoji="1" lang="en-US" altLang="ja-JP" sz="3100" dirty="0">
                <a:latin typeface="UD デジタル 教科書体 NK-B" panose="02020700000000000000" pitchFamily="18" charset="-128"/>
                <a:ea typeface="UD デジタル 教科書体 NK-B" panose="02020700000000000000" pitchFamily="18" charset="-128"/>
              </a:rPr>
              <a:t>&gt;</a:t>
            </a:r>
            <a:endParaRPr kumimoji="1" lang="ja-JP" altLang="en-US" sz="3100" dirty="0">
              <a:latin typeface="UD デジタル 教科書体 NK-B" panose="02020700000000000000" pitchFamily="18" charset="-128"/>
              <a:ea typeface="UD デジタル 教科書体 NK-B" panose="02020700000000000000" pitchFamily="18" charset="-128"/>
            </a:endParaRPr>
          </a:p>
        </p:txBody>
      </p:sp>
      <p:sp>
        <p:nvSpPr>
          <p:cNvPr id="3" name="コンテンツ プレースホルダー 2">
            <a:extLst>
              <a:ext uri="{FF2B5EF4-FFF2-40B4-BE49-F238E27FC236}">
                <a16:creationId xmlns:a16="http://schemas.microsoft.com/office/drawing/2014/main" id="{C7074CBB-6A9B-4588-9293-8444C2D79814}"/>
              </a:ext>
            </a:extLst>
          </p:cNvPr>
          <p:cNvSpPr>
            <a:spLocks noGrp="1"/>
          </p:cNvSpPr>
          <p:nvPr>
            <p:ph idx="1"/>
          </p:nvPr>
        </p:nvSpPr>
        <p:spPr>
          <a:xfrm>
            <a:off x="711465" y="3455773"/>
            <a:ext cx="10574466" cy="3124943"/>
          </a:xfrm>
        </p:spPr>
        <p:txBody>
          <a:bodyPr>
            <a:normAutofit/>
          </a:bodyPr>
          <a:lstStyle/>
          <a:p>
            <a:pPr marL="0" indent="0">
              <a:buNone/>
            </a:pPr>
            <a:r>
              <a:rPr lang="ja-JP" altLang="en-US" sz="2100" dirty="0">
                <a:latin typeface="UD デジタル 教科書体 NK-B" panose="02020700000000000000" pitchFamily="18" charset="-128"/>
                <a:ea typeface="UD デジタル 教科書体 NK-B" panose="02020700000000000000" pitchFamily="18" charset="-128"/>
              </a:rPr>
              <a:t>１．医療と介護の協議の場について</a:t>
            </a:r>
            <a:endParaRPr lang="en-US" altLang="ja-JP" sz="21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100" dirty="0">
                <a:latin typeface="UD デジタル 教科書体 NK-B" panose="02020700000000000000" pitchFamily="18" charset="-128"/>
                <a:ea typeface="UD デジタル 教科書体 NK-B" panose="02020700000000000000" pitchFamily="18" charset="-128"/>
              </a:rPr>
              <a:t>２．医療と介護の協議の場の結果等を踏まえた医療計画の修正点</a:t>
            </a:r>
            <a:endParaRPr lang="en-US" altLang="ja-JP" sz="21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100" dirty="0">
                <a:latin typeface="UD デジタル 教科書体 NK-B" panose="02020700000000000000" pitchFamily="18" charset="-128"/>
                <a:ea typeface="UD デジタル 教科書体 NK-B" panose="02020700000000000000" pitchFamily="18" charset="-128"/>
              </a:rPr>
              <a:t>　　　①各指標及び目標値</a:t>
            </a:r>
            <a:endParaRPr lang="en-US" altLang="ja-JP" sz="21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100" dirty="0">
                <a:latin typeface="UD デジタル 教科書体 NK-B" panose="02020700000000000000" pitchFamily="18" charset="-128"/>
                <a:ea typeface="UD デジタル 教科書体 NK-B" panose="02020700000000000000" pitchFamily="18" charset="-128"/>
              </a:rPr>
              <a:t>　　　②連携の拠点</a:t>
            </a:r>
            <a:endParaRPr lang="en-US" altLang="ja-JP" sz="21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100" dirty="0">
                <a:latin typeface="UD デジタル 教科書体 NK-B" panose="02020700000000000000" pitchFamily="18" charset="-128"/>
                <a:ea typeface="UD デジタル 教科書体 NK-B" panose="02020700000000000000" pitchFamily="18" charset="-128"/>
              </a:rPr>
              <a:t>　　　③積極的医療機関</a:t>
            </a:r>
            <a:endParaRPr lang="en-US" altLang="ja-JP" sz="21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100" dirty="0">
                <a:latin typeface="UD デジタル 教科書体 NK-B" panose="02020700000000000000" pitchFamily="18" charset="-128"/>
                <a:ea typeface="UD デジタル 教科書体 NK-B" panose="02020700000000000000" pitchFamily="18" charset="-128"/>
              </a:rPr>
              <a:t>３．第８次大阪府医療計画（在宅医療）策定に向けた全体スケジュール</a:t>
            </a:r>
            <a:endParaRPr lang="en-US" altLang="ja-JP" sz="2100" dirty="0">
              <a:latin typeface="UD デジタル 教科書体 NK-B" panose="02020700000000000000" pitchFamily="18" charset="-128"/>
              <a:ea typeface="UD デジタル 教科書体 NK-B" panose="02020700000000000000" pitchFamily="18" charset="-128"/>
            </a:endParaRPr>
          </a:p>
        </p:txBody>
      </p:sp>
      <p:sp>
        <p:nvSpPr>
          <p:cNvPr id="6" name="テキスト ボックス 5">
            <a:extLst>
              <a:ext uri="{FF2B5EF4-FFF2-40B4-BE49-F238E27FC236}">
                <a16:creationId xmlns:a16="http://schemas.microsoft.com/office/drawing/2014/main" id="{41CA3960-BEDD-4322-AEB6-FFAF3DE6C49F}"/>
              </a:ext>
            </a:extLst>
          </p:cNvPr>
          <p:cNvSpPr txBox="1"/>
          <p:nvPr/>
        </p:nvSpPr>
        <p:spPr>
          <a:xfrm>
            <a:off x="10560496" y="60809"/>
            <a:ext cx="1450870" cy="400110"/>
          </a:xfrm>
          <a:prstGeom prst="rect">
            <a:avLst/>
          </a:prstGeom>
          <a:noFill/>
          <a:ln>
            <a:solidFill>
              <a:schemeClr val="accent1">
                <a:shade val="50000"/>
              </a:schemeClr>
            </a:solidFill>
          </a:ln>
        </p:spPr>
        <p:txBody>
          <a:bodyPr wrap="square">
            <a:spAutoFit/>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資料２－１</a:t>
            </a:r>
          </a:p>
        </p:txBody>
      </p:sp>
    </p:spTree>
    <p:extLst>
      <p:ext uri="{BB962C8B-B14F-4D97-AF65-F5344CB8AC3E}">
        <p14:creationId xmlns:p14="http://schemas.microsoft.com/office/powerpoint/2010/main" val="3030263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p:cNvSpPr txBox="1">
            <a:spLocks/>
          </p:cNvSpPr>
          <p:nvPr/>
        </p:nvSpPr>
        <p:spPr>
          <a:xfrm>
            <a:off x="0" y="65587"/>
            <a:ext cx="10585438" cy="6340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ja-JP" altLang="en-US" sz="2400" dirty="0">
                <a:latin typeface="UD デジタル 教科書体 NK-B" panose="02020700000000000000" pitchFamily="18" charset="-128"/>
                <a:ea typeface="UD デジタル 教科書体 NK-B" panose="02020700000000000000" pitchFamily="18" charset="-128"/>
              </a:rPr>
              <a:t>１． 医療と介護の協議の場について</a:t>
            </a:r>
            <a:endParaRPr lang="en-US" altLang="ja-JP" sz="2400" dirty="0">
              <a:latin typeface="UD デジタル 教科書体 NK-B" panose="02020700000000000000" pitchFamily="18" charset="-128"/>
              <a:ea typeface="UD デジタル 教科書体 NK-B" panose="02020700000000000000" pitchFamily="18" charset="-128"/>
            </a:endParaRPr>
          </a:p>
        </p:txBody>
      </p:sp>
      <p:cxnSp>
        <p:nvCxnSpPr>
          <p:cNvPr id="10" name="直線コネクタ 9">
            <a:extLst>
              <a:ext uri="{FF2B5EF4-FFF2-40B4-BE49-F238E27FC236}">
                <a16:creationId xmlns:a16="http://schemas.microsoft.com/office/drawing/2014/main" id="{56466608-A5D4-4DFA-AA04-1067F34D81C8}"/>
              </a:ext>
            </a:extLst>
          </p:cNvPr>
          <p:cNvCxnSpPr/>
          <p:nvPr/>
        </p:nvCxnSpPr>
        <p:spPr>
          <a:xfrm>
            <a:off x="0" y="613164"/>
            <a:ext cx="1224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C58CD533-55F1-404C-8693-DA05A5141AFF}"/>
              </a:ext>
            </a:extLst>
          </p:cNvPr>
          <p:cNvSpPr txBox="1"/>
          <p:nvPr/>
        </p:nvSpPr>
        <p:spPr>
          <a:xfrm>
            <a:off x="86471" y="629999"/>
            <a:ext cx="12019057" cy="1354217"/>
          </a:xfrm>
          <a:prstGeom prst="rect">
            <a:avLst/>
          </a:prstGeom>
          <a:noFill/>
        </p:spPr>
        <p:txBody>
          <a:bodyPr wrap="square">
            <a:spAutoFit/>
          </a:bodyPr>
          <a:lstStyle/>
          <a:p>
            <a:r>
              <a:rPr lang="en-US" altLang="ja-JP" dirty="0">
                <a:latin typeface="UD デジタル 教科書体 NK-B" panose="02020700000000000000" pitchFamily="18" charset="-128"/>
                <a:ea typeface="UD デジタル 教科書体 NK-B" panose="02020700000000000000" pitchFamily="18" charset="-128"/>
              </a:rPr>
              <a:t>&lt;</a:t>
            </a:r>
            <a:r>
              <a:rPr lang="ja-JP" altLang="en-US" dirty="0">
                <a:latin typeface="UD デジタル 教科書体 NK-B" panose="02020700000000000000" pitchFamily="18" charset="-128"/>
                <a:ea typeface="UD デジタル 教科書体 NK-B" panose="02020700000000000000" pitchFamily="18" charset="-128"/>
              </a:rPr>
              <a:t>協議の概要</a:t>
            </a:r>
            <a:r>
              <a:rPr lang="en-US" altLang="ja-JP" dirty="0">
                <a:latin typeface="UD デジタル 教科書体 NK-B" panose="02020700000000000000" pitchFamily="18" charset="-128"/>
                <a:ea typeface="UD デジタル 教科書体 NK-B" panose="02020700000000000000" pitchFamily="18" charset="-128"/>
              </a:rPr>
              <a:t>&gt;</a:t>
            </a:r>
          </a:p>
          <a:p>
            <a:r>
              <a:rPr lang="ja-JP" altLang="en-US" sz="1600" dirty="0">
                <a:latin typeface="UD デジタル 教科書体 NK-B" panose="02020700000000000000" pitchFamily="18" charset="-128"/>
                <a:ea typeface="UD デジタル 教科書体 NK-B" panose="02020700000000000000" pitchFamily="18" charset="-128"/>
              </a:rPr>
              <a:t>目的：第８次大阪府医療計画における在宅医療の整備目標と、第９期市町村介護保険事業計画及び大阪府高齢者計画</a:t>
            </a:r>
            <a:r>
              <a:rPr lang="en-US" altLang="ja-JP" sz="1600" dirty="0">
                <a:latin typeface="UD デジタル 教科書体 NK-B" panose="02020700000000000000" pitchFamily="18" charset="-128"/>
                <a:ea typeface="UD デジタル 教科書体 NK-B" panose="02020700000000000000" pitchFamily="18" charset="-128"/>
              </a:rPr>
              <a:t>2024</a:t>
            </a:r>
            <a:r>
              <a:rPr lang="ja-JP" altLang="en-US" sz="1600" dirty="0">
                <a:latin typeface="UD デジタル 教科書体 NK-B" panose="02020700000000000000" pitchFamily="18" charset="-128"/>
                <a:ea typeface="UD デジタル 教科書体 NK-B" panose="02020700000000000000" pitchFamily="18" charset="-128"/>
              </a:rPr>
              <a:t>（以下、</a:t>
            </a: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「介護保険事業計画」という。）における介護サービスの種類ごとの見込量の整合性を確保する。</a:t>
            </a:r>
          </a:p>
          <a:p>
            <a:r>
              <a:rPr lang="ja-JP" altLang="en-US" sz="1600" dirty="0">
                <a:latin typeface="UD デジタル 教科書体 NK-B" panose="02020700000000000000" pitchFamily="18" charset="-128"/>
                <a:ea typeface="UD デジタル 教科書体 NK-B" panose="02020700000000000000" pitchFamily="18" charset="-128"/>
              </a:rPr>
              <a:t>内容：</a:t>
            </a:r>
            <a:r>
              <a:rPr lang="en-US" altLang="ja-JP" sz="1600" dirty="0">
                <a:latin typeface="UD デジタル 教科書体 NK-B" panose="02020700000000000000" pitchFamily="18" charset="-128"/>
                <a:ea typeface="UD デジタル 教科書体 NK-B" panose="02020700000000000000" pitchFamily="18" charset="-128"/>
              </a:rPr>
              <a:t>2025</a:t>
            </a:r>
            <a:r>
              <a:rPr lang="ja-JP" altLang="en-US" sz="1600" dirty="0">
                <a:latin typeface="UD デジタル 教科書体 NK-B" panose="02020700000000000000" pitchFamily="18" charset="-128"/>
                <a:ea typeface="UD デジタル 教科書体 NK-B" panose="02020700000000000000" pitchFamily="18" charset="-128"/>
              </a:rPr>
              <a:t>年（</a:t>
            </a:r>
            <a:r>
              <a:rPr lang="en-US" altLang="ja-JP" sz="1600" dirty="0">
                <a:latin typeface="UD デジタル 教科書体 NK-B" panose="02020700000000000000" pitchFamily="18" charset="-128"/>
                <a:ea typeface="UD デジタル 教科書体 NK-B" panose="02020700000000000000" pitchFamily="18" charset="-128"/>
              </a:rPr>
              <a:t>R</a:t>
            </a:r>
            <a:r>
              <a:rPr lang="ja-JP" altLang="en-US" sz="1600" dirty="0">
                <a:latin typeface="UD デジタル 教科書体 NK-B" panose="02020700000000000000" pitchFamily="18" charset="-128"/>
                <a:ea typeface="UD デジタル 教科書体 NK-B" panose="02020700000000000000" pitchFamily="18" charset="-128"/>
              </a:rPr>
              <a:t>７年）における慢性期機能からの転換分を含めた在宅医療等の追加的需要</a:t>
            </a:r>
            <a:r>
              <a:rPr lang="en-US" altLang="ja-JP" sz="1600" dirty="0">
                <a:latin typeface="UD デジタル 教科書体 NK-B" panose="02020700000000000000" pitchFamily="18" charset="-128"/>
                <a:ea typeface="UD デジタル 教科書体 NK-B" panose="02020700000000000000" pitchFamily="18" charset="-128"/>
              </a:rPr>
              <a:t>※</a:t>
            </a:r>
            <a:r>
              <a:rPr lang="ja-JP" altLang="en-US" sz="1600" dirty="0">
                <a:latin typeface="UD デジタル 教科書体 NK-B" panose="02020700000000000000" pitchFamily="18" charset="-128"/>
                <a:ea typeface="UD デジタル 教科書体 NK-B" panose="02020700000000000000" pitchFamily="18" charset="-128"/>
              </a:rPr>
              <a:t>（以下、「追加的需要」 という。）について、</a:t>
            </a: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在宅医療（訪問診療）・介護サービス（施設サービス）のいずれで対応するかの調整・協議を行う。</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5" name="正方形/長方形 4">
            <a:extLst>
              <a:ext uri="{FF2B5EF4-FFF2-40B4-BE49-F238E27FC236}">
                <a16:creationId xmlns:a16="http://schemas.microsoft.com/office/drawing/2014/main" id="{E82A98F7-3717-4C70-A133-8D27033BA1DE}"/>
              </a:ext>
            </a:extLst>
          </p:cNvPr>
          <p:cNvSpPr/>
          <p:nvPr/>
        </p:nvSpPr>
        <p:spPr>
          <a:xfrm>
            <a:off x="3123393" y="5744315"/>
            <a:ext cx="8733245" cy="1015663"/>
          </a:xfrm>
          <a:prstGeom prst="rect">
            <a:avLst/>
          </a:prstGeom>
          <a:noFill/>
          <a:ln>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565CE999-88F9-4FA4-84C8-05FF66E42987}"/>
              </a:ext>
            </a:extLst>
          </p:cNvPr>
          <p:cNvSpPr txBox="1"/>
          <p:nvPr/>
        </p:nvSpPr>
        <p:spPr>
          <a:xfrm>
            <a:off x="3149005" y="5774276"/>
            <a:ext cx="8733245" cy="1015663"/>
          </a:xfrm>
          <a:prstGeom prst="rect">
            <a:avLst/>
          </a:prstGeom>
          <a:noFill/>
        </p:spPr>
        <p:txBody>
          <a:bodyPr wrap="square">
            <a:spAutoFit/>
          </a:bodyPr>
          <a:lstStyle/>
          <a:p>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200" dirty="0">
                <a:latin typeface="UD デジタル 教科書体 NK-B" panose="02020700000000000000" pitchFamily="18" charset="-128"/>
                <a:ea typeface="UD デジタル 教科書体 NK-B" panose="02020700000000000000" pitchFamily="18" charset="-128"/>
              </a:rPr>
              <a:t>追加的需要に係る国の考え方</a:t>
            </a:r>
          </a:p>
          <a:p>
            <a:r>
              <a:rPr lang="ja-JP" altLang="en-US" sz="1200" dirty="0">
                <a:latin typeface="UD デジタル 教科書体 NK-B" panose="02020700000000000000" pitchFamily="18" charset="-128"/>
                <a:ea typeface="UD デジタル 教科書体 NK-B" panose="02020700000000000000" pitchFamily="18" charset="-128"/>
              </a:rPr>
              <a:t>　 国の地域医療構想ガイドラインに基づく推計によると、高齢化の進展を織り込むと、</a:t>
            </a:r>
            <a:r>
              <a:rPr lang="en-US" altLang="ja-JP" sz="1200" dirty="0">
                <a:latin typeface="UD デジタル 教科書体 NK-B" panose="02020700000000000000" pitchFamily="18" charset="-128"/>
                <a:ea typeface="UD デジタル 教科書体 NK-B" panose="02020700000000000000" pitchFamily="18" charset="-128"/>
              </a:rPr>
              <a:t>2025</a:t>
            </a:r>
            <a:r>
              <a:rPr lang="ja-JP" altLang="en-US" sz="1200" dirty="0">
                <a:latin typeface="UD デジタル 教科書体 NK-B" panose="02020700000000000000" pitchFamily="18" charset="-128"/>
                <a:ea typeface="UD デジタル 教科書体 NK-B" panose="02020700000000000000" pitchFamily="18" charset="-128"/>
              </a:rPr>
              <a:t>年</a:t>
            </a:r>
            <a:r>
              <a:rPr lang="en-US" altLang="ja-JP" sz="1200" dirty="0">
                <a:latin typeface="UD デジタル 教科書体 NK-B" panose="02020700000000000000" pitchFamily="18" charset="-128"/>
                <a:ea typeface="UD デジタル 教科書体 NK-B" panose="02020700000000000000" pitchFamily="18" charset="-128"/>
              </a:rPr>
              <a:t>(R</a:t>
            </a:r>
            <a:r>
              <a:rPr lang="ja-JP" altLang="en-US" sz="1200" dirty="0">
                <a:latin typeface="UD デジタル 教科書体 NK-B" panose="02020700000000000000" pitchFamily="18" charset="-128"/>
                <a:ea typeface="UD デジタル 教科書体 NK-B" panose="02020700000000000000" pitchFamily="18" charset="-128"/>
              </a:rPr>
              <a:t>７年</a:t>
            </a:r>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200" dirty="0">
                <a:latin typeface="UD デジタル 教科書体 NK-B" panose="02020700000000000000" pitchFamily="18" charset="-128"/>
                <a:ea typeface="UD デジタル 教科書体 NK-B" panose="02020700000000000000" pitchFamily="18" charset="-128"/>
              </a:rPr>
              <a:t>には約</a:t>
            </a:r>
            <a:r>
              <a:rPr lang="en-US" altLang="ja-JP" sz="1200" dirty="0">
                <a:latin typeface="UD デジタル 教科書体 NK-B" panose="02020700000000000000" pitchFamily="18" charset="-128"/>
                <a:ea typeface="UD デジタル 教科書体 NK-B" panose="02020700000000000000" pitchFamily="18" charset="-128"/>
              </a:rPr>
              <a:t>150</a:t>
            </a:r>
            <a:r>
              <a:rPr lang="ja-JP" altLang="en-US" sz="1200" dirty="0">
                <a:latin typeface="UD デジタル 教科書体 NK-B" panose="02020700000000000000" pitchFamily="18" charset="-128"/>
                <a:ea typeface="UD デジタル 教科書体 NK-B" panose="02020700000000000000" pitchFamily="18" charset="-128"/>
              </a:rPr>
              <a:t>万床の病床が必要となるが、病床機能分化等により約</a:t>
            </a:r>
            <a:r>
              <a:rPr lang="en-US" altLang="ja-JP" sz="1200" dirty="0">
                <a:latin typeface="UD デジタル 教科書体 NK-B" panose="02020700000000000000" pitchFamily="18" charset="-128"/>
                <a:ea typeface="UD デジタル 教科書体 NK-B" panose="02020700000000000000" pitchFamily="18" charset="-128"/>
              </a:rPr>
              <a:t>120</a:t>
            </a:r>
            <a:r>
              <a:rPr lang="ja-JP" altLang="en-US" sz="1200" dirty="0">
                <a:latin typeface="UD デジタル 教科書体 NK-B" panose="02020700000000000000" pitchFamily="18" charset="-128"/>
                <a:ea typeface="UD デジタル 教科書体 NK-B" panose="02020700000000000000" pitchFamily="18" charset="-128"/>
              </a:rPr>
              <a:t>万床に抑制し、その差、約</a:t>
            </a:r>
            <a:r>
              <a:rPr lang="en-US" altLang="ja-JP" sz="1200" dirty="0">
                <a:latin typeface="UD デジタル 教科書体 NK-B" panose="02020700000000000000" pitchFamily="18" charset="-128"/>
                <a:ea typeface="UD デジタル 教科書体 NK-B" panose="02020700000000000000" pitchFamily="18" charset="-128"/>
              </a:rPr>
              <a:t>30</a:t>
            </a:r>
            <a:r>
              <a:rPr lang="ja-JP" altLang="en-US" sz="1200" dirty="0">
                <a:latin typeface="UD デジタル 教科書体 NK-B" panose="02020700000000000000" pitchFamily="18" charset="-128"/>
                <a:ea typeface="UD デジタル 教科書体 NK-B" panose="02020700000000000000" pitchFamily="18" charset="-128"/>
              </a:rPr>
              <a:t>万人は在宅医療等に転換。⇒在宅医療等の追加的需要</a:t>
            </a:r>
            <a:endParaRPr lang="en-US" altLang="ja-JP" sz="12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  全国約</a:t>
            </a:r>
            <a:r>
              <a:rPr lang="en-US" altLang="ja-JP" sz="1200" dirty="0">
                <a:latin typeface="UD デジタル 教科書体 NK-B" panose="02020700000000000000" pitchFamily="18" charset="-128"/>
                <a:ea typeface="UD デジタル 教科書体 NK-B" panose="02020700000000000000" pitchFamily="18" charset="-128"/>
              </a:rPr>
              <a:t>30</a:t>
            </a:r>
            <a:r>
              <a:rPr lang="ja-JP" altLang="en-US" sz="1200" dirty="0">
                <a:latin typeface="UD デジタル 教科書体 NK-B" panose="02020700000000000000" pitchFamily="18" charset="-128"/>
                <a:ea typeface="UD デジタル 教科書体 NK-B" panose="02020700000000000000" pitchFamily="18" charset="-128"/>
              </a:rPr>
              <a:t>万人の追加的需要を、</a:t>
            </a:r>
            <a:r>
              <a:rPr lang="en-US" altLang="ja-JP" sz="1200" dirty="0">
                <a:latin typeface="UD デジタル 教科書体 NK-B" panose="02020700000000000000" pitchFamily="18" charset="-128"/>
                <a:ea typeface="UD デジタル 教科書体 NK-B" panose="02020700000000000000" pitchFamily="18" charset="-128"/>
              </a:rPr>
              <a:t>KDB</a:t>
            </a:r>
            <a:r>
              <a:rPr lang="ja-JP" altLang="en-US" sz="1200" dirty="0">
                <a:latin typeface="UD デジタル 教科書体 NK-B" panose="02020700000000000000" pitchFamily="18" charset="-128"/>
                <a:ea typeface="UD デジタル 教科書体 NK-B" panose="02020700000000000000" pitchFamily="18" charset="-128"/>
              </a:rPr>
              <a:t>データを用いて市町村ごとに割振りした結果、大阪府では約</a:t>
            </a:r>
            <a:r>
              <a:rPr lang="en-US" altLang="ja-JP" sz="1200" dirty="0">
                <a:latin typeface="UD デジタル 教科書体 NK-B" panose="02020700000000000000" pitchFamily="18" charset="-128"/>
                <a:ea typeface="UD デジタル 教科書体 NK-B" panose="02020700000000000000" pitchFamily="18" charset="-128"/>
              </a:rPr>
              <a:t>1.6</a:t>
            </a:r>
            <a:r>
              <a:rPr lang="ja-JP" altLang="en-US" sz="1200" dirty="0">
                <a:latin typeface="UD デジタル 教科書体 NK-B" panose="02020700000000000000" pitchFamily="18" charset="-128"/>
                <a:ea typeface="UD デジタル 教科書体 NK-B" panose="02020700000000000000" pitchFamily="18" charset="-128"/>
              </a:rPr>
              <a:t>万人を在宅医療（訪問診療）又は介護施設のいずれかで対応することとしたもの。</a:t>
            </a:r>
          </a:p>
        </p:txBody>
      </p:sp>
      <p:graphicFrame>
        <p:nvGraphicFramePr>
          <p:cNvPr id="9" name="オブジェクト 8">
            <a:extLst>
              <a:ext uri="{FF2B5EF4-FFF2-40B4-BE49-F238E27FC236}">
                <a16:creationId xmlns:a16="http://schemas.microsoft.com/office/drawing/2014/main" id="{72728187-4215-4FEE-991C-37CDCD4E3B74}"/>
              </a:ext>
            </a:extLst>
          </p:cNvPr>
          <p:cNvGraphicFramePr>
            <a:graphicFrameLocks noChangeAspect="1"/>
          </p:cNvGraphicFramePr>
          <p:nvPr>
            <p:extLst>
              <p:ext uri="{D42A27DB-BD31-4B8C-83A1-F6EECF244321}">
                <p14:modId xmlns:p14="http://schemas.microsoft.com/office/powerpoint/2010/main" val="2114133752"/>
              </p:ext>
            </p:extLst>
          </p:nvPr>
        </p:nvGraphicFramePr>
        <p:xfrm>
          <a:off x="1327002" y="1937232"/>
          <a:ext cx="9433048" cy="2511512"/>
        </p:xfrm>
        <a:graphic>
          <a:graphicData uri="http://schemas.openxmlformats.org/presentationml/2006/ole">
            <mc:AlternateContent xmlns:mc="http://schemas.openxmlformats.org/markup-compatibility/2006">
              <mc:Choice xmlns:v="urn:schemas-microsoft-com:vml" Requires="v">
                <p:oleObj spid="_x0000_s3114" name="Worksheet" r:id="rId4" imgW="10064620" imgH="2679608" progId="Excel.Sheet.12">
                  <p:embed/>
                </p:oleObj>
              </mc:Choice>
              <mc:Fallback>
                <p:oleObj name="Worksheet" r:id="rId4" imgW="10064620" imgH="2679608" progId="Excel.Sheet.12">
                  <p:embed/>
                  <p:pic>
                    <p:nvPicPr>
                      <p:cNvPr id="6" name="オブジェクト 5">
                        <a:extLst>
                          <a:ext uri="{FF2B5EF4-FFF2-40B4-BE49-F238E27FC236}">
                            <a16:creationId xmlns:a16="http://schemas.microsoft.com/office/drawing/2014/main" id="{D87C8CFD-F9FA-4E9F-B737-827F4BD11EC8}"/>
                          </a:ext>
                        </a:extLst>
                      </p:cNvPr>
                      <p:cNvPicPr/>
                      <p:nvPr/>
                    </p:nvPicPr>
                    <p:blipFill>
                      <a:blip r:embed="rId5"/>
                      <a:stretch>
                        <a:fillRect/>
                      </a:stretch>
                    </p:blipFill>
                    <p:spPr>
                      <a:xfrm>
                        <a:off x="1327002" y="1937232"/>
                        <a:ext cx="9433048" cy="2511512"/>
                      </a:xfrm>
                      <a:prstGeom prst="rect">
                        <a:avLst/>
                      </a:prstGeom>
                    </p:spPr>
                  </p:pic>
                </p:oleObj>
              </mc:Fallback>
            </mc:AlternateContent>
          </a:graphicData>
        </a:graphic>
      </p:graphicFrame>
      <p:pic>
        <p:nvPicPr>
          <p:cNvPr id="11" name="図 10">
            <a:extLst>
              <a:ext uri="{FF2B5EF4-FFF2-40B4-BE49-F238E27FC236}">
                <a16:creationId xmlns:a16="http://schemas.microsoft.com/office/drawing/2014/main" id="{25E6D985-AC12-4FC5-A1C8-CF52642BFD85}"/>
              </a:ext>
            </a:extLst>
          </p:cNvPr>
          <p:cNvPicPr>
            <a:picLocks noChangeAspect="1"/>
          </p:cNvPicPr>
          <p:nvPr/>
        </p:nvPicPr>
        <p:blipFill>
          <a:blip r:embed="rId6"/>
          <a:stretch>
            <a:fillRect/>
          </a:stretch>
        </p:blipFill>
        <p:spPr>
          <a:xfrm>
            <a:off x="1329631" y="4372892"/>
            <a:ext cx="9937104" cy="1282048"/>
          </a:xfrm>
          <a:prstGeom prst="rect">
            <a:avLst/>
          </a:prstGeom>
        </p:spPr>
      </p:pic>
      <p:sp>
        <p:nvSpPr>
          <p:cNvPr id="12" name="正方形/長方形 11">
            <a:extLst>
              <a:ext uri="{FF2B5EF4-FFF2-40B4-BE49-F238E27FC236}">
                <a16:creationId xmlns:a16="http://schemas.microsoft.com/office/drawing/2014/main" id="{CB384877-93A9-43CB-9223-FB60ED4ED59F}"/>
              </a:ext>
            </a:extLst>
          </p:cNvPr>
          <p:cNvSpPr/>
          <p:nvPr/>
        </p:nvSpPr>
        <p:spPr>
          <a:xfrm>
            <a:off x="9498338" y="4664131"/>
            <a:ext cx="908618" cy="337471"/>
          </a:xfrm>
          <a:prstGeom prst="rect">
            <a:avLst/>
          </a:prstGeom>
          <a:noFill/>
          <a:ln w="50800" cmpd="sng">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EE3D5C7B-9BDC-47E9-BB96-05368480BC8E}"/>
              </a:ext>
            </a:extLst>
          </p:cNvPr>
          <p:cNvSpPr/>
          <p:nvPr/>
        </p:nvSpPr>
        <p:spPr>
          <a:xfrm>
            <a:off x="9498337" y="5317469"/>
            <a:ext cx="908618" cy="337471"/>
          </a:xfrm>
          <a:prstGeom prst="rect">
            <a:avLst/>
          </a:prstGeom>
          <a:noFill/>
          <a:ln w="50800" cmpd="sng"/>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476038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35360" y="725081"/>
            <a:ext cx="8843342" cy="461665"/>
          </a:xfrm>
          <a:prstGeom prst="rect">
            <a:avLst/>
          </a:prstGeom>
          <a:noFill/>
        </p:spPr>
        <p:txBody>
          <a:bodyPr wrap="square" rtlCol="0">
            <a:spAutoFit/>
          </a:bodyPr>
          <a:lstStyle/>
          <a:p>
            <a:pPr>
              <a:tabLst>
                <a:tab pos="2147888" algn="l"/>
              </a:tabLst>
            </a:pPr>
            <a:r>
              <a:rPr lang="ja-JP" altLang="en-US" sz="2000" dirty="0">
                <a:latin typeface="UD デジタル 教科書体 NK-B" panose="02020700000000000000" pitchFamily="18" charset="-128"/>
                <a:ea typeface="UD デジタル 教科書体 NK-B" panose="02020700000000000000" pitchFamily="18" charset="-128"/>
              </a:rPr>
              <a:t>訪問診療（在宅医療）の需要推計について</a:t>
            </a:r>
            <a:r>
              <a:rPr lang="en-US" altLang="ja-JP" sz="1400" baseline="-25000" dirty="0">
                <a:latin typeface="UD デジタル 教科書体 NK-B" panose="02020700000000000000" pitchFamily="18" charset="-128"/>
                <a:ea typeface="UD デジタル 教科書体 NK-B" panose="02020700000000000000" pitchFamily="18" charset="-128"/>
              </a:rPr>
              <a:t>※</a:t>
            </a:r>
            <a:r>
              <a:rPr lang="ja-JP" altLang="en-US" sz="1400" baseline="-25000" dirty="0">
                <a:latin typeface="UD デジタル 教科書体 NK-B" panose="02020700000000000000" pitchFamily="18" charset="-128"/>
                <a:ea typeface="UD デジタル 教科書体 NK-B" panose="02020700000000000000" pitchFamily="18" charset="-128"/>
              </a:rPr>
              <a:t>１</a:t>
            </a:r>
            <a:r>
              <a:rPr lang="ja-JP" altLang="en-US" sz="2000" dirty="0">
                <a:latin typeface="UD デジタル 教科書体 NK-B" panose="02020700000000000000" pitchFamily="18" charset="-128"/>
                <a:ea typeface="UD デジタル 教科書体 NK-B" panose="02020700000000000000" pitchFamily="18" charset="-128"/>
              </a:rPr>
              <a:t>（大阪府）</a:t>
            </a:r>
            <a:r>
              <a:rPr lang="ja-JP" altLang="en-US" sz="2000" baseline="-25000" dirty="0">
                <a:latin typeface="UD デジタル 教科書体 NK-B" panose="02020700000000000000" pitchFamily="18" charset="-128"/>
                <a:ea typeface="UD デジタル 教科書体 NK-B" panose="02020700000000000000" pitchFamily="18" charset="-128"/>
              </a:rPr>
              <a:t>　</a:t>
            </a:r>
            <a:r>
              <a:rPr lang="ja-JP" altLang="en-US" sz="2400" baseline="-25000" dirty="0">
                <a:latin typeface="UD デジタル 教科書体 NK-B" panose="02020700000000000000" pitchFamily="18" charset="-128"/>
                <a:ea typeface="UD デジタル 教科書体 NK-B" panose="02020700000000000000" pitchFamily="18" charset="-128"/>
              </a:rPr>
              <a:t>　　　</a:t>
            </a:r>
            <a:endParaRPr lang="ja-JP" altLang="en-US" sz="1400" dirty="0">
              <a:latin typeface="UD デジタル 教科書体 NK-B" panose="02020700000000000000" pitchFamily="18" charset="-128"/>
              <a:ea typeface="UD デジタル 教科書体 NK-B" panose="02020700000000000000" pitchFamily="18" charset="-128"/>
            </a:endParaRPr>
          </a:p>
        </p:txBody>
      </p:sp>
      <p:graphicFrame>
        <p:nvGraphicFramePr>
          <p:cNvPr id="6" name="グラフ 5"/>
          <p:cNvGraphicFramePr/>
          <p:nvPr>
            <p:extLst>
              <p:ext uri="{D42A27DB-BD31-4B8C-83A1-F6EECF244321}">
                <p14:modId xmlns:p14="http://schemas.microsoft.com/office/powerpoint/2010/main" val="2215970349"/>
              </p:ext>
            </p:extLst>
          </p:nvPr>
        </p:nvGraphicFramePr>
        <p:xfrm>
          <a:off x="335360" y="1149441"/>
          <a:ext cx="11209240" cy="4437925"/>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58"/>
          <p:cNvSpPr txBox="1"/>
          <p:nvPr/>
        </p:nvSpPr>
        <p:spPr>
          <a:xfrm>
            <a:off x="2802188" y="4520254"/>
            <a:ext cx="5839020" cy="359916"/>
          </a:xfrm>
          <a:prstGeom prst="roundRect">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ja-JP" altLang="en-US" sz="135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en-US" sz="135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H28</a:t>
            </a:r>
            <a:r>
              <a:rPr lang="ja-JP" altLang="en-US" sz="135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年度診療報酬改定</a:t>
            </a:r>
            <a:r>
              <a:rPr lang="en-US" altLang="ja-JP" sz="1200" kern="100" baseline="-25000" dirty="0">
                <a:solidFill>
                  <a:schemeClr val="tx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1200" kern="100" baseline="-25000" dirty="0">
                <a:solidFill>
                  <a:schemeClr val="tx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２</a:t>
            </a:r>
            <a:r>
              <a:rPr lang="ja-JP" altLang="en-US" sz="135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後、推計と実績の傾きは、概ね一致している</a:t>
            </a:r>
            <a:endParaRPr lang="ja-JP" altLang="en-US" sz="15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sp>
        <p:nvSpPr>
          <p:cNvPr id="9" name="テキスト ボックス 58"/>
          <p:cNvSpPr txBox="1"/>
          <p:nvPr/>
        </p:nvSpPr>
        <p:spPr>
          <a:xfrm>
            <a:off x="9405915" y="3619061"/>
            <a:ext cx="2664296" cy="1261108"/>
          </a:xfrm>
          <a:prstGeom prst="roundRect">
            <a:avLst/>
          </a:prstGeom>
          <a:ln/>
        </p:spPr>
        <p:style>
          <a:lnRef idx="3">
            <a:schemeClr val="lt1"/>
          </a:lnRef>
          <a:fillRef idx="1">
            <a:schemeClr val="accent1"/>
          </a:fillRef>
          <a:effectRef idx="1">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just"/>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各協議後の</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R</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７までの訪問診療の</a:t>
            </a:r>
            <a:endPar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just"/>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需要見込み</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p>
          <a:p>
            <a:pPr algn="just"/>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H29</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の試算は</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1.76</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倍　</a:t>
            </a:r>
            <a:endPar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just"/>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R2</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の試算は</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1.81</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倍</a:t>
            </a:r>
            <a:endPar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just"/>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R5</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の試算は</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1.82</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倍</a:t>
            </a:r>
            <a:endParaRPr lang="en-US" altLang="ja-JP" sz="1200" u="sng"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just"/>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H25</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R7</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年の伸び率）</a:t>
            </a:r>
            <a:endParaRPr lang="en-US" altLang="ja-JP" sz="14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sp>
        <p:nvSpPr>
          <p:cNvPr id="18" name="テキスト ボックス 17"/>
          <p:cNvSpPr txBox="1"/>
          <p:nvPr/>
        </p:nvSpPr>
        <p:spPr>
          <a:xfrm>
            <a:off x="989983" y="5587366"/>
            <a:ext cx="11209240" cy="1107996"/>
          </a:xfrm>
          <a:prstGeom prst="rect">
            <a:avLst/>
          </a:prstGeom>
          <a:noFill/>
        </p:spPr>
        <p:txBody>
          <a:bodyPr wrap="square" rtlCol="0">
            <a:spAutoFit/>
          </a:bodyPr>
          <a:lstStyle/>
          <a:p>
            <a:r>
              <a:rPr lang="en-US" altLang="ja-JP" sz="1100" dirty="0">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１ 訪問診療（在宅医療）の需要推計について</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　・</a:t>
            </a:r>
            <a:r>
              <a:rPr lang="ja-JP" altLang="ja-JP" sz="1100" dirty="0">
                <a:latin typeface="UD デジタル 教科書体 NK-B" panose="02020700000000000000" pitchFamily="18" charset="-128"/>
                <a:ea typeface="UD デジタル 教科書体 NK-B" panose="02020700000000000000" pitchFamily="18" charset="-128"/>
              </a:rPr>
              <a:t>構想推計：</a:t>
            </a:r>
            <a:r>
              <a:rPr lang="en-US" altLang="ja-JP" sz="1100" dirty="0">
                <a:latin typeface="UD デジタル 教科書体 NK-B" panose="02020700000000000000" pitchFamily="18" charset="-128"/>
                <a:ea typeface="UD デジタル 教科書体 NK-B" panose="02020700000000000000" pitchFamily="18" charset="-128"/>
              </a:rPr>
              <a:t> </a:t>
            </a:r>
            <a:r>
              <a:rPr lang="ja-JP" altLang="en-US" sz="1100" dirty="0">
                <a:latin typeface="UD デジタル 教科書体 NK-B" panose="02020700000000000000" pitchFamily="18" charset="-128"/>
                <a:ea typeface="UD デジタル 教科書体 NK-B" panose="02020700000000000000" pitchFamily="18" charset="-128"/>
              </a:rPr>
              <a:t>地域医療構想策定支援ツールのレセプトデータ（厚生労働省提供）を基に「</a:t>
            </a:r>
            <a:r>
              <a:rPr lang="ja-JP" altLang="ja-JP" sz="1100" dirty="0">
                <a:latin typeface="UD デジタル 教科書体 NK-B" panose="02020700000000000000" pitchFamily="18" charset="-128"/>
                <a:ea typeface="UD デジタル 教科書体 NK-B" panose="02020700000000000000" pitchFamily="18" charset="-128"/>
              </a:rPr>
              <a:t>在宅患者訪問診療料」が届出された患者数から推計</a:t>
            </a:r>
            <a:r>
              <a:rPr lang="ja-JP" altLang="en-US" sz="1100" dirty="0">
                <a:latin typeface="UD デジタル 教科書体 NK-B" panose="02020700000000000000" pitchFamily="18" charset="-128"/>
                <a:ea typeface="UD デジタル 教科書体 NK-B" panose="02020700000000000000" pitchFamily="18" charset="-128"/>
              </a:rPr>
              <a:t>。</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                    推計値については、介護保険事業計画との整合性を図るため、「医療・介護の体制整備に係る協議の場」で協議することになっている。（</a:t>
            </a:r>
            <a:r>
              <a:rPr lang="en-US" altLang="ja-JP" sz="1100" dirty="0">
                <a:latin typeface="UD デジタル 教科書体 NK-B" panose="02020700000000000000" pitchFamily="18" charset="-128"/>
                <a:ea typeface="UD デジタル 教科書体 NK-B" panose="02020700000000000000" pitchFamily="18" charset="-128"/>
              </a:rPr>
              <a:t>H</a:t>
            </a:r>
            <a:r>
              <a:rPr lang="ja-JP" altLang="en-US" sz="1100" dirty="0">
                <a:latin typeface="UD デジタル 教科書体 NK-B" panose="02020700000000000000" pitchFamily="18" charset="-128"/>
                <a:ea typeface="UD デジタル 教科書体 NK-B" panose="02020700000000000000" pitchFamily="18" charset="-128"/>
              </a:rPr>
              <a:t>２９年・</a:t>
            </a:r>
            <a:r>
              <a:rPr lang="en-US" altLang="ja-JP" sz="1100" dirty="0">
                <a:latin typeface="UD デジタル 教科書体 NK-B" panose="02020700000000000000" pitchFamily="18" charset="-128"/>
                <a:ea typeface="UD デジタル 教科書体 NK-B" panose="02020700000000000000" pitchFamily="18" charset="-128"/>
              </a:rPr>
              <a:t>R2</a:t>
            </a:r>
            <a:r>
              <a:rPr lang="ja-JP" altLang="en-US" sz="1100" dirty="0">
                <a:latin typeface="UD デジタル 教科書体 NK-B" panose="02020700000000000000" pitchFamily="18" charset="-128"/>
                <a:ea typeface="UD デジタル 教科書体 NK-B" panose="02020700000000000000" pitchFamily="18" charset="-128"/>
              </a:rPr>
              <a:t>年・</a:t>
            </a:r>
            <a:r>
              <a:rPr lang="en-US" altLang="ja-JP" sz="1100" dirty="0">
                <a:latin typeface="UD デジタル 教科書体 NK-B" panose="02020700000000000000" pitchFamily="18" charset="-128"/>
                <a:ea typeface="UD デジタル 教科書体 NK-B" panose="02020700000000000000" pitchFamily="18" charset="-128"/>
              </a:rPr>
              <a:t>R5</a:t>
            </a:r>
            <a:r>
              <a:rPr lang="ja-JP" altLang="en-US" sz="1100" dirty="0">
                <a:latin typeface="UD デジタル 教科書体 NK-B" panose="02020700000000000000" pitchFamily="18" charset="-128"/>
                <a:ea typeface="UD デジタル 教科書体 NK-B" panose="02020700000000000000" pitchFamily="18" charset="-128"/>
              </a:rPr>
              <a:t>年に開催）</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　・</a:t>
            </a:r>
            <a:r>
              <a:rPr lang="en-US" altLang="ja-JP" sz="1100" dirty="0">
                <a:latin typeface="UD デジタル 教科書体 NK-B" panose="02020700000000000000" pitchFamily="18" charset="-128"/>
                <a:ea typeface="UD デジタル 教科書体 NK-B" panose="02020700000000000000" pitchFamily="18" charset="-128"/>
              </a:rPr>
              <a:t>KDB</a:t>
            </a:r>
            <a:r>
              <a:rPr lang="ja-JP" altLang="en-US" sz="1100" dirty="0">
                <a:latin typeface="UD デジタル 教科書体 NK-B" panose="02020700000000000000" pitchFamily="18" charset="-128"/>
                <a:ea typeface="UD デジタル 教科書体 NK-B" panose="02020700000000000000" pitchFamily="18" charset="-128"/>
              </a:rPr>
              <a:t>レセプトデータ実績： 国保データベースのレセプトデータ（厚生労働省提供）から</a:t>
            </a:r>
            <a:r>
              <a:rPr lang="ja-JP" altLang="ja-JP" sz="1100" dirty="0">
                <a:latin typeface="UD デジタル 教科書体 NK-B" panose="02020700000000000000" pitchFamily="18" charset="-128"/>
                <a:ea typeface="UD デジタル 教科書体 NK-B" panose="02020700000000000000" pitchFamily="18" charset="-128"/>
              </a:rPr>
              <a:t>「在宅患者訪問診療料」を算定された月平均患者数を使用</a:t>
            </a:r>
            <a:r>
              <a:rPr lang="ja-JP" altLang="en-US" sz="1100" dirty="0">
                <a:latin typeface="UD デジタル 教科書体 NK-B" panose="02020700000000000000" pitchFamily="18" charset="-128"/>
                <a:ea typeface="UD デジタル 教科書体 NK-B" panose="02020700000000000000" pitchFamily="18" charset="-128"/>
              </a:rPr>
              <a:t>。</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　　　　　　　　　　　　　　　　　  被用者</a:t>
            </a:r>
            <a:r>
              <a:rPr lang="ja-JP" altLang="ja-JP" sz="1100" dirty="0">
                <a:latin typeface="UD デジタル 教科書体 NK-B" panose="02020700000000000000" pitchFamily="18" charset="-128"/>
                <a:ea typeface="UD デジタル 教科書体 NK-B" panose="02020700000000000000" pitchFamily="18" charset="-128"/>
              </a:rPr>
              <a:t>保険及び医療扶助を含まない</a:t>
            </a:r>
            <a:r>
              <a:rPr lang="ja-JP" altLang="en-US" sz="1100" dirty="0">
                <a:latin typeface="UD デジタル 教科書体 NK-B" panose="02020700000000000000" pitchFamily="18" charset="-128"/>
                <a:ea typeface="UD デジタル 教科書体 NK-B" panose="02020700000000000000" pitchFamily="18" charset="-128"/>
              </a:rPr>
              <a:t>。</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en-US" altLang="ja-JP" sz="1100" dirty="0">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２ </a:t>
            </a:r>
            <a:r>
              <a:rPr lang="en-US" altLang="ja-JP" sz="1100" dirty="0">
                <a:latin typeface="UD デジタル 教科書体 NK-B" panose="02020700000000000000" pitchFamily="18" charset="-128"/>
                <a:ea typeface="UD デジタル 教科書体 NK-B" panose="02020700000000000000" pitchFamily="18" charset="-128"/>
              </a:rPr>
              <a:t>H28</a:t>
            </a:r>
            <a:r>
              <a:rPr lang="ja-JP" altLang="en-US" sz="1100" dirty="0">
                <a:latin typeface="UD デジタル 教科書体 NK-B" panose="02020700000000000000" pitchFamily="18" charset="-128"/>
                <a:ea typeface="UD デジタル 教科書体 NK-B" panose="02020700000000000000" pitchFamily="18" charset="-128"/>
              </a:rPr>
              <a:t>年度診療報酬改定：患者の重症度、訪問回数（同一建物の同一日訪問であるか）に応じて細分化等。</a:t>
            </a:r>
            <a:endParaRPr lang="ja-JP" altLang="ja-JP" sz="1100" dirty="0">
              <a:latin typeface="UD デジタル 教科書体 NK-B" panose="02020700000000000000" pitchFamily="18" charset="-128"/>
              <a:ea typeface="UD デジタル 教科書体 NK-B" panose="02020700000000000000" pitchFamily="18" charset="-128"/>
            </a:endParaRPr>
          </a:p>
        </p:txBody>
      </p:sp>
      <p:sp>
        <p:nvSpPr>
          <p:cNvPr id="4" name="テキスト ボックス 3"/>
          <p:cNvSpPr txBox="1"/>
          <p:nvPr/>
        </p:nvSpPr>
        <p:spPr>
          <a:xfrm>
            <a:off x="1116558" y="1224052"/>
            <a:ext cx="570302" cy="230832"/>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rPr>
              <a:t>（人）</a:t>
            </a:r>
          </a:p>
        </p:txBody>
      </p:sp>
      <p:sp>
        <p:nvSpPr>
          <p:cNvPr id="13" name="タイトル 1"/>
          <p:cNvSpPr txBox="1">
            <a:spLocks/>
          </p:cNvSpPr>
          <p:nvPr/>
        </p:nvSpPr>
        <p:spPr>
          <a:xfrm>
            <a:off x="77064" y="24969"/>
            <a:ext cx="12799670" cy="6340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ja-JP" altLang="en-US" sz="3600" dirty="0">
                <a:latin typeface="UD デジタル 教科書体 NK-B" panose="02020700000000000000" pitchFamily="18" charset="-128"/>
                <a:ea typeface="UD デジタル 教科書体 NK-B" panose="02020700000000000000" pitchFamily="18" charset="-128"/>
              </a:rPr>
              <a:t>　</a:t>
            </a:r>
            <a:r>
              <a:rPr lang="ja-JP" altLang="en-US" sz="2400" dirty="0">
                <a:latin typeface="UD デジタル 教科書体 NK-B" panose="02020700000000000000" pitchFamily="18" charset="-128"/>
                <a:ea typeface="UD デジタル 教科書体 NK-B" panose="02020700000000000000" pitchFamily="18" charset="-128"/>
              </a:rPr>
              <a:t>大阪府の在宅医療の推移</a:t>
            </a:r>
          </a:p>
        </p:txBody>
      </p:sp>
      <p:cxnSp>
        <p:nvCxnSpPr>
          <p:cNvPr id="15" name="直線コネクタ 14"/>
          <p:cNvCxnSpPr/>
          <p:nvPr/>
        </p:nvCxnSpPr>
        <p:spPr>
          <a:xfrm>
            <a:off x="0" y="613164"/>
            <a:ext cx="1224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7" name="テキスト ボックス 58">
            <a:extLst>
              <a:ext uri="{FF2B5EF4-FFF2-40B4-BE49-F238E27FC236}">
                <a16:creationId xmlns:a16="http://schemas.microsoft.com/office/drawing/2014/main" id="{437D7B19-6F66-4A1F-9BC4-1EA3E0D07979}"/>
              </a:ext>
            </a:extLst>
          </p:cNvPr>
          <p:cNvSpPr txBox="1"/>
          <p:nvPr/>
        </p:nvSpPr>
        <p:spPr>
          <a:xfrm>
            <a:off x="9405915" y="4966314"/>
            <a:ext cx="2664296" cy="792972"/>
          </a:xfrm>
          <a:prstGeom prst="roundRect">
            <a:avLst/>
          </a:prstGeom>
          <a:ln/>
        </p:spPr>
        <p:style>
          <a:lnRef idx="3">
            <a:schemeClr val="lt1"/>
          </a:lnRef>
          <a:fillRef idx="1">
            <a:schemeClr val="accent1"/>
          </a:fillRef>
          <a:effectRef idx="1">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just"/>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R</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５協議後の今後の訪問診療の</a:t>
            </a:r>
            <a:endPar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just"/>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需要見込みは</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1.20</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倍</a:t>
            </a:r>
            <a:endParaRPr lang="en-US" altLang="ja-JP" sz="1200" u="sng"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just"/>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R5</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R11</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年の伸び率）</a:t>
            </a:r>
            <a:endParaRPr lang="en-US" altLang="ja-JP" sz="14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sp>
        <p:nvSpPr>
          <p:cNvPr id="19" name="下カーブ矢印 13">
            <a:extLst>
              <a:ext uri="{FF2B5EF4-FFF2-40B4-BE49-F238E27FC236}">
                <a16:creationId xmlns:a16="http://schemas.microsoft.com/office/drawing/2014/main" id="{9257D25E-4327-424D-B60A-CD12485881FD}"/>
              </a:ext>
            </a:extLst>
          </p:cNvPr>
          <p:cNvSpPr/>
          <p:nvPr/>
        </p:nvSpPr>
        <p:spPr>
          <a:xfrm rot="20391290" flipV="1">
            <a:off x="6455780" y="2102934"/>
            <a:ext cx="3013433" cy="88543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solidFill>
                <a:schemeClr val="tx1"/>
              </a:solidFill>
            </a:endParaRPr>
          </a:p>
        </p:txBody>
      </p:sp>
    </p:spTree>
    <p:extLst>
      <p:ext uri="{BB962C8B-B14F-4D97-AF65-F5344CB8AC3E}">
        <p14:creationId xmlns:p14="http://schemas.microsoft.com/office/powerpoint/2010/main" val="3701413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p:cNvSpPr txBox="1">
            <a:spLocks/>
          </p:cNvSpPr>
          <p:nvPr/>
        </p:nvSpPr>
        <p:spPr>
          <a:xfrm>
            <a:off x="47533" y="130622"/>
            <a:ext cx="12144934" cy="6340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ja-JP" altLang="en-US" sz="2400" dirty="0">
                <a:latin typeface="UD デジタル 教科書体 NK-B" panose="02020700000000000000" pitchFamily="18" charset="-128"/>
                <a:ea typeface="UD デジタル 教科書体 NK-B" panose="02020700000000000000" pitchFamily="18" charset="-128"/>
              </a:rPr>
              <a:t>２． 医療と介護の協議の場の結果等を踏まえた医療計画の修正点</a:t>
            </a:r>
            <a:endParaRPr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　    </a:t>
            </a:r>
            <a:r>
              <a:rPr lang="ja-JP" altLang="en-US" sz="2000" dirty="0">
                <a:latin typeface="UD デジタル 教科書体 NK-B" panose="02020700000000000000" pitchFamily="18" charset="-128"/>
                <a:ea typeface="UD デジタル 教科書体 NK-B" panose="02020700000000000000" pitchFamily="18" charset="-128"/>
              </a:rPr>
              <a:t>①各指標及び目標値</a:t>
            </a:r>
            <a:endParaRPr lang="en-US" altLang="ja-JP" sz="2000" dirty="0">
              <a:latin typeface="UD デジタル 教科書体 NK-B" panose="02020700000000000000" pitchFamily="18" charset="-128"/>
              <a:ea typeface="UD デジタル 教科書体 NK-B" panose="02020700000000000000" pitchFamily="18" charset="-128"/>
            </a:endParaRPr>
          </a:p>
        </p:txBody>
      </p:sp>
      <p:cxnSp>
        <p:nvCxnSpPr>
          <p:cNvPr id="10" name="直線コネクタ 9">
            <a:extLst>
              <a:ext uri="{FF2B5EF4-FFF2-40B4-BE49-F238E27FC236}">
                <a16:creationId xmlns:a16="http://schemas.microsoft.com/office/drawing/2014/main" id="{56466608-A5D4-4DFA-AA04-1067F34D81C8}"/>
              </a:ext>
            </a:extLst>
          </p:cNvPr>
          <p:cNvCxnSpPr/>
          <p:nvPr/>
        </p:nvCxnSpPr>
        <p:spPr>
          <a:xfrm>
            <a:off x="0" y="764704"/>
            <a:ext cx="1224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95694AE4-4CD3-4B64-9463-66A04CF643A6}"/>
              </a:ext>
            </a:extLst>
          </p:cNvPr>
          <p:cNvSpPr txBox="1"/>
          <p:nvPr/>
        </p:nvSpPr>
        <p:spPr>
          <a:xfrm>
            <a:off x="191344" y="1556792"/>
            <a:ext cx="2520280" cy="923330"/>
          </a:xfrm>
          <a:prstGeom prst="rect">
            <a:avLst/>
          </a:prstGeom>
          <a:noFill/>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医療計画</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（第６章在宅医療</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目標値一覧）</a:t>
            </a:r>
            <a:r>
              <a:rPr lang="en-US" altLang="ja-JP" dirty="0">
                <a:latin typeface="UD デジタル 教科書体 NK-B" panose="02020700000000000000" pitchFamily="18" charset="-128"/>
                <a:ea typeface="UD デジタル 教科書体 NK-B" panose="02020700000000000000" pitchFamily="18" charset="-128"/>
              </a:rPr>
              <a:t>【</a:t>
            </a:r>
            <a:r>
              <a:rPr lang="ja-JP" altLang="en-US" dirty="0">
                <a:latin typeface="UD デジタル 教科書体 NK-B" panose="02020700000000000000" pitchFamily="18" charset="-128"/>
                <a:ea typeface="UD デジタル 教科書体 NK-B" panose="02020700000000000000" pitchFamily="18" charset="-128"/>
              </a:rPr>
              <a:t>抜粋</a:t>
            </a:r>
            <a:r>
              <a:rPr lang="en-US" altLang="ja-JP" dirty="0">
                <a:latin typeface="UD デジタル 教科書体 NK-B" panose="02020700000000000000" pitchFamily="18" charset="-128"/>
                <a:ea typeface="UD デジタル 教科書体 NK-B" panose="02020700000000000000" pitchFamily="18" charset="-128"/>
              </a:rPr>
              <a:t>】</a:t>
            </a:r>
          </a:p>
        </p:txBody>
      </p:sp>
      <p:pic>
        <p:nvPicPr>
          <p:cNvPr id="3" name="図 2">
            <a:extLst>
              <a:ext uri="{FF2B5EF4-FFF2-40B4-BE49-F238E27FC236}">
                <a16:creationId xmlns:a16="http://schemas.microsoft.com/office/drawing/2014/main" id="{3B9DAABD-0753-44E2-8710-91229F8122DB}"/>
              </a:ext>
            </a:extLst>
          </p:cNvPr>
          <p:cNvPicPr>
            <a:picLocks noChangeAspect="1"/>
          </p:cNvPicPr>
          <p:nvPr/>
        </p:nvPicPr>
        <p:blipFill>
          <a:blip r:embed="rId3"/>
          <a:stretch>
            <a:fillRect/>
          </a:stretch>
        </p:blipFill>
        <p:spPr>
          <a:xfrm>
            <a:off x="2477545" y="880670"/>
            <a:ext cx="8480375" cy="5550590"/>
          </a:xfrm>
          <a:prstGeom prst="rect">
            <a:avLst/>
          </a:prstGeom>
        </p:spPr>
      </p:pic>
      <p:sp>
        <p:nvSpPr>
          <p:cNvPr id="11" name="正方形/長方形 10">
            <a:extLst>
              <a:ext uri="{FF2B5EF4-FFF2-40B4-BE49-F238E27FC236}">
                <a16:creationId xmlns:a16="http://schemas.microsoft.com/office/drawing/2014/main" id="{D5D11932-BEF0-4845-9382-FE2044B090EB}"/>
              </a:ext>
            </a:extLst>
          </p:cNvPr>
          <p:cNvSpPr/>
          <p:nvPr/>
        </p:nvSpPr>
        <p:spPr>
          <a:xfrm>
            <a:off x="6435020" y="1321033"/>
            <a:ext cx="1396617" cy="2592566"/>
          </a:xfrm>
          <a:prstGeom prst="rect">
            <a:avLst/>
          </a:prstGeom>
          <a:noFill/>
          <a:ln w="50800" cmpd="sng">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7691DE34-B0A9-4CB3-B899-B3D9D58C3BB6}"/>
              </a:ext>
            </a:extLst>
          </p:cNvPr>
          <p:cNvSpPr/>
          <p:nvPr/>
        </p:nvSpPr>
        <p:spPr>
          <a:xfrm>
            <a:off x="6435020" y="5373215"/>
            <a:ext cx="1396617" cy="1017075"/>
          </a:xfrm>
          <a:prstGeom prst="rect">
            <a:avLst/>
          </a:prstGeom>
          <a:noFill/>
          <a:ln w="50800" cmpd="sng">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6A61E328-51D8-4E8A-98D8-66FC551137C9}"/>
              </a:ext>
            </a:extLst>
          </p:cNvPr>
          <p:cNvSpPr txBox="1"/>
          <p:nvPr/>
        </p:nvSpPr>
        <p:spPr>
          <a:xfrm>
            <a:off x="2840941" y="6402979"/>
            <a:ext cx="8116979" cy="430887"/>
          </a:xfrm>
          <a:prstGeom prst="rect">
            <a:avLst/>
          </a:prstGeom>
          <a:noFill/>
        </p:spPr>
        <p:txBody>
          <a:bodyPr wrap="square">
            <a:spAutoFit/>
          </a:bodyPr>
          <a:lstStyle/>
          <a:p>
            <a:r>
              <a:rPr lang="en-US" altLang="ja-JP" sz="1100" dirty="0">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１　令和６年度から当該加算は廃止され、「在宅薬学総合体制加算」が新設されます。中間年・最終年においては、</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　　　　新設された加算の届出実績により評価する予定です。</a:t>
            </a:r>
            <a:endParaRPr lang="ja-JP" altLang="en-US" sz="1100" dirty="0">
              <a:latin typeface="UD デジタル 教科書体 NK-B" panose="02020700000000000000" pitchFamily="18" charset="-128"/>
              <a:ea typeface="UD デジタル 教科書体 NK-B" panose="02020700000000000000" pitchFamily="18" charset="-128"/>
              <a:cs typeface="+mj-cs"/>
            </a:endParaRPr>
          </a:p>
        </p:txBody>
      </p:sp>
    </p:spTree>
    <p:extLst>
      <p:ext uri="{BB962C8B-B14F-4D97-AF65-F5344CB8AC3E}">
        <p14:creationId xmlns:p14="http://schemas.microsoft.com/office/powerpoint/2010/main" val="2783030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56466608-A5D4-4DFA-AA04-1067F34D81C8}"/>
              </a:ext>
            </a:extLst>
          </p:cNvPr>
          <p:cNvCxnSpPr/>
          <p:nvPr/>
        </p:nvCxnSpPr>
        <p:spPr>
          <a:xfrm>
            <a:off x="0" y="764704"/>
            <a:ext cx="1224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52137030-F355-4839-8373-B1DFC577BBB9}"/>
              </a:ext>
            </a:extLst>
          </p:cNvPr>
          <p:cNvSpPr txBox="1">
            <a:spLocks/>
          </p:cNvSpPr>
          <p:nvPr/>
        </p:nvSpPr>
        <p:spPr>
          <a:xfrm>
            <a:off x="47533" y="130622"/>
            <a:ext cx="12144934" cy="6340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ja-JP" altLang="en-US" sz="2400" dirty="0">
                <a:latin typeface="UD デジタル 教科書体 NK-B" panose="02020700000000000000" pitchFamily="18" charset="-128"/>
                <a:ea typeface="UD デジタル 教科書体 NK-B" panose="02020700000000000000" pitchFamily="18" charset="-128"/>
              </a:rPr>
              <a:t>２． 医療と介護の協議の場の結果等を踏まえた医療計画の修正点</a:t>
            </a:r>
            <a:endParaRPr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　    </a:t>
            </a:r>
            <a:r>
              <a:rPr lang="ja-JP" altLang="en-US" sz="2000" dirty="0">
                <a:latin typeface="UD デジタル 教科書体 NK-B" panose="02020700000000000000" pitchFamily="18" charset="-128"/>
                <a:ea typeface="UD デジタル 教科書体 NK-B" panose="02020700000000000000" pitchFamily="18" charset="-128"/>
              </a:rPr>
              <a:t>①各指標及び目標値</a:t>
            </a:r>
            <a:endParaRPr lang="en-US" altLang="ja-JP" sz="2000" dirty="0">
              <a:latin typeface="UD デジタル 教科書体 NK-B" panose="02020700000000000000" pitchFamily="18" charset="-128"/>
              <a:ea typeface="UD デジタル 教科書体 NK-B" panose="02020700000000000000" pitchFamily="18" charset="-128"/>
            </a:endParaRPr>
          </a:p>
        </p:txBody>
      </p:sp>
      <p:sp>
        <p:nvSpPr>
          <p:cNvPr id="11" name="テキスト ボックス 10">
            <a:extLst>
              <a:ext uri="{FF2B5EF4-FFF2-40B4-BE49-F238E27FC236}">
                <a16:creationId xmlns:a16="http://schemas.microsoft.com/office/drawing/2014/main" id="{F0F1AED1-13F9-4A2F-9CAE-BBB12A218128}"/>
              </a:ext>
            </a:extLst>
          </p:cNvPr>
          <p:cNvSpPr txBox="1"/>
          <p:nvPr/>
        </p:nvSpPr>
        <p:spPr>
          <a:xfrm>
            <a:off x="32229" y="1398786"/>
            <a:ext cx="2520280" cy="923330"/>
          </a:xfrm>
          <a:prstGeom prst="rect">
            <a:avLst/>
          </a:prstGeom>
          <a:noFill/>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医療計画</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（第６章在宅医療</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目標値一覧）</a:t>
            </a:r>
            <a:r>
              <a:rPr lang="en-US" altLang="ja-JP" dirty="0">
                <a:latin typeface="UD デジタル 教科書体 NK-B" panose="02020700000000000000" pitchFamily="18" charset="-128"/>
                <a:ea typeface="UD デジタル 教科書体 NK-B" panose="02020700000000000000" pitchFamily="18" charset="-128"/>
              </a:rPr>
              <a:t>【</a:t>
            </a:r>
            <a:r>
              <a:rPr lang="ja-JP" altLang="en-US" dirty="0">
                <a:latin typeface="UD デジタル 教科書体 NK-B" panose="02020700000000000000" pitchFamily="18" charset="-128"/>
                <a:ea typeface="UD デジタル 教科書体 NK-B" panose="02020700000000000000" pitchFamily="18" charset="-128"/>
              </a:rPr>
              <a:t>抜粋</a:t>
            </a:r>
            <a:r>
              <a:rPr lang="en-US" altLang="ja-JP" dirty="0">
                <a:latin typeface="UD デジタル 教科書体 NK-B" panose="02020700000000000000" pitchFamily="18" charset="-128"/>
                <a:ea typeface="UD デジタル 教科書体 NK-B" panose="02020700000000000000" pitchFamily="18" charset="-128"/>
              </a:rPr>
              <a:t>】</a:t>
            </a:r>
          </a:p>
        </p:txBody>
      </p:sp>
      <p:sp>
        <p:nvSpPr>
          <p:cNvPr id="16" name="テキスト ボックス 15">
            <a:extLst>
              <a:ext uri="{FF2B5EF4-FFF2-40B4-BE49-F238E27FC236}">
                <a16:creationId xmlns:a16="http://schemas.microsoft.com/office/drawing/2014/main" id="{46F75498-646B-4011-91A2-FB10E4330EF9}"/>
              </a:ext>
            </a:extLst>
          </p:cNvPr>
          <p:cNvSpPr txBox="1"/>
          <p:nvPr/>
        </p:nvSpPr>
        <p:spPr>
          <a:xfrm>
            <a:off x="2840941" y="6402979"/>
            <a:ext cx="9897695" cy="430887"/>
          </a:xfrm>
          <a:prstGeom prst="rect">
            <a:avLst/>
          </a:prstGeom>
          <a:noFill/>
        </p:spPr>
        <p:txBody>
          <a:bodyPr wrap="square">
            <a:spAutoFit/>
          </a:bodyPr>
          <a:lstStyle/>
          <a:p>
            <a:r>
              <a:rPr lang="en-US" altLang="ja-JP" sz="1100" dirty="0">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２　令和２年医療施設調査の９月（１か月）データのため</a:t>
            </a:r>
            <a:r>
              <a:rPr lang="en-US" altLang="ja-JP" sz="1100" dirty="0">
                <a:latin typeface="UD デジタル 教科書体 NK-B" panose="02020700000000000000" pitchFamily="18" charset="-128"/>
                <a:ea typeface="UD デジタル 教科書体 NK-B" panose="02020700000000000000" pitchFamily="18" charset="-128"/>
              </a:rPr>
              <a:t>12</a:t>
            </a:r>
            <a:r>
              <a:rPr lang="ja-JP" altLang="en-US" sz="1100" dirty="0">
                <a:latin typeface="UD デジタル 教科書体 NK-B" panose="02020700000000000000" pitchFamily="18" charset="-128"/>
                <a:ea typeface="UD デジタル 教科書体 NK-B" panose="02020700000000000000" pitchFamily="18" charset="-128"/>
              </a:rPr>
              <a:t>を乗じて年間数と仮定します。</a:t>
            </a:r>
          </a:p>
          <a:p>
            <a:r>
              <a:rPr lang="en-US" altLang="ja-JP" sz="1100" dirty="0">
                <a:latin typeface="UD デジタル 教科書体 NK-B" panose="02020700000000000000" pitchFamily="18" charset="-128"/>
                <a:ea typeface="UD デジタル 教科書体 NK-B" panose="02020700000000000000" pitchFamily="18" charset="-128"/>
                <a:cs typeface="+mj-cs"/>
              </a:rPr>
              <a:t>※</a:t>
            </a:r>
            <a:r>
              <a:rPr lang="ja-JP" altLang="en-US" sz="1100" dirty="0">
                <a:latin typeface="UD デジタル 教科書体 NK-B" panose="02020700000000000000" pitchFamily="18" charset="-128"/>
                <a:ea typeface="UD デジタル 教科書体 NK-B" panose="02020700000000000000" pitchFamily="18" charset="-128"/>
                <a:cs typeface="+mj-cs"/>
              </a:rPr>
              <a:t>３　</a:t>
            </a:r>
            <a:r>
              <a:rPr lang="en-US" altLang="ja-JP" sz="1100" dirty="0">
                <a:latin typeface="UD デジタル 教科書体 NK-B" panose="02020700000000000000" pitchFamily="18" charset="-128"/>
                <a:ea typeface="UD デジタル 教科書体 NK-B" panose="02020700000000000000" pitchFamily="18" charset="-128"/>
                <a:cs typeface="+mj-cs"/>
              </a:rPr>
              <a:t>NDB</a:t>
            </a:r>
            <a:r>
              <a:rPr lang="ja-JP" altLang="en-US" sz="1100" dirty="0">
                <a:latin typeface="UD デジタル 教科書体 NK-B" panose="02020700000000000000" pitchFamily="18" charset="-128"/>
                <a:ea typeface="UD デジタル 教科書体 NK-B" panose="02020700000000000000" pitchFamily="18" charset="-128"/>
                <a:cs typeface="+mj-cs"/>
              </a:rPr>
              <a:t>及び介護</a:t>
            </a:r>
            <a:r>
              <a:rPr lang="en-US" altLang="ja-JP" sz="1100" dirty="0">
                <a:latin typeface="UD デジタル 教科書体 NK-B" panose="02020700000000000000" pitchFamily="18" charset="-128"/>
                <a:ea typeface="UD デジタル 教科書体 NK-B" panose="02020700000000000000" pitchFamily="18" charset="-128"/>
                <a:cs typeface="+mj-cs"/>
              </a:rPr>
              <a:t>DB</a:t>
            </a:r>
            <a:r>
              <a:rPr lang="ja-JP" altLang="en-US" sz="1100" dirty="0">
                <a:latin typeface="UD デジタル 教科書体 NK-B" panose="02020700000000000000" pitchFamily="18" charset="-128"/>
                <a:ea typeface="UD デジタル 教科書体 NK-B" panose="02020700000000000000" pitchFamily="18" charset="-128"/>
                <a:cs typeface="+mj-cs"/>
              </a:rPr>
              <a:t>は令和３年度の数、訪問看護レセプトの値は令和４年６月（１か月）のデータのため</a:t>
            </a:r>
            <a:r>
              <a:rPr lang="en-US" altLang="ja-JP" sz="1100" dirty="0">
                <a:latin typeface="UD デジタル 教科書体 NK-B" panose="02020700000000000000" pitchFamily="18" charset="-128"/>
                <a:ea typeface="UD デジタル 教科書体 NK-B" panose="02020700000000000000" pitchFamily="18" charset="-128"/>
                <a:cs typeface="+mj-cs"/>
              </a:rPr>
              <a:t>12</a:t>
            </a:r>
            <a:r>
              <a:rPr lang="ja-JP" altLang="en-US" sz="1100" dirty="0">
                <a:latin typeface="UD デジタル 教科書体 NK-B" panose="02020700000000000000" pitchFamily="18" charset="-128"/>
                <a:ea typeface="UD デジタル 教科書体 NK-B" panose="02020700000000000000" pitchFamily="18" charset="-128"/>
                <a:cs typeface="+mj-cs"/>
              </a:rPr>
              <a:t>を乗じて年間数と仮定し、合計数とします。</a:t>
            </a:r>
          </a:p>
        </p:txBody>
      </p:sp>
      <p:pic>
        <p:nvPicPr>
          <p:cNvPr id="3" name="図 2">
            <a:extLst>
              <a:ext uri="{FF2B5EF4-FFF2-40B4-BE49-F238E27FC236}">
                <a16:creationId xmlns:a16="http://schemas.microsoft.com/office/drawing/2014/main" id="{73C9B11F-C8C8-4658-AF7C-E42165452A5A}"/>
              </a:ext>
            </a:extLst>
          </p:cNvPr>
          <p:cNvPicPr>
            <a:picLocks noChangeAspect="1"/>
          </p:cNvPicPr>
          <p:nvPr/>
        </p:nvPicPr>
        <p:blipFill>
          <a:blip r:embed="rId3"/>
          <a:stretch>
            <a:fillRect/>
          </a:stretch>
        </p:blipFill>
        <p:spPr>
          <a:xfrm>
            <a:off x="2369158" y="845830"/>
            <a:ext cx="8625396" cy="5578168"/>
          </a:xfrm>
          <a:prstGeom prst="rect">
            <a:avLst/>
          </a:prstGeom>
        </p:spPr>
      </p:pic>
      <p:sp>
        <p:nvSpPr>
          <p:cNvPr id="13" name="正方形/長方形 12">
            <a:extLst>
              <a:ext uri="{FF2B5EF4-FFF2-40B4-BE49-F238E27FC236}">
                <a16:creationId xmlns:a16="http://schemas.microsoft.com/office/drawing/2014/main" id="{15931692-3754-4EEC-BAFA-BBA6655D75D9}"/>
              </a:ext>
            </a:extLst>
          </p:cNvPr>
          <p:cNvSpPr/>
          <p:nvPr/>
        </p:nvSpPr>
        <p:spPr>
          <a:xfrm>
            <a:off x="6411003" y="1268760"/>
            <a:ext cx="1378785" cy="1296144"/>
          </a:xfrm>
          <a:prstGeom prst="rect">
            <a:avLst/>
          </a:prstGeom>
          <a:noFill/>
          <a:ln w="50800" cmpd="sng">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14" name="図 13">
            <a:extLst>
              <a:ext uri="{FF2B5EF4-FFF2-40B4-BE49-F238E27FC236}">
                <a16:creationId xmlns:a16="http://schemas.microsoft.com/office/drawing/2014/main" id="{F18DAD42-ADF6-4142-ABC0-587D10BCC872}"/>
              </a:ext>
            </a:extLst>
          </p:cNvPr>
          <p:cNvPicPr>
            <a:picLocks noChangeAspect="1"/>
          </p:cNvPicPr>
          <p:nvPr/>
        </p:nvPicPr>
        <p:blipFill>
          <a:blip r:embed="rId4"/>
          <a:stretch>
            <a:fillRect/>
          </a:stretch>
        </p:blipFill>
        <p:spPr>
          <a:xfrm>
            <a:off x="4645330" y="4962188"/>
            <a:ext cx="914838" cy="864096"/>
          </a:xfrm>
          <a:prstGeom prst="rect">
            <a:avLst/>
          </a:prstGeom>
        </p:spPr>
      </p:pic>
      <p:sp>
        <p:nvSpPr>
          <p:cNvPr id="15" name="正方形/長方形 14">
            <a:extLst>
              <a:ext uri="{FF2B5EF4-FFF2-40B4-BE49-F238E27FC236}">
                <a16:creationId xmlns:a16="http://schemas.microsoft.com/office/drawing/2014/main" id="{4FAC1ACE-0918-4952-9FBD-4C2D04483851}"/>
              </a:ext>
            </a:extLst>
          </p:cNvPr>
          <p:cNvSpPr/>
          <p:nvPr/>
        </p:nvSpPr>
        <p:spPr>
          <a:xfrm>
            <a:off x="6411003" y="3077908"/>
            <a:ext cx="1389418" cy="3288926"/>
          </a:xfrm>
          <a:prstGeom prst="rect">
            <a:avLst/>
          </a:prstGeom>
          <a:noFill/>
          <a:ln w="50800" cmpd="sng">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768683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56466608-A5D4-4DFA-AA04-1067F34D81C8}"/>
              </a:ext>
            </a:extLst>
          </p:cNvPr>
          <p:cNvCxnSpPr/>
          <p:nvPr/>
        </p:nvCxnSpPr>
        <p:spPr>
          <a:xfrm>
            <a:off x="-24000" y="817123"/>
            <a:ext cx="1224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015487EA-5293-4F63-8383-2B8D0FCE1464}"/>
              </a:ext>
            </a:extLst>
          </p:cNvPr>
          <p:cNvSpPr txBox="1"/>
          <p:nvPr/>
        </p:nvSpPr>
        <p:spPr>
          <a:xfrm>
            <a:off x="8472264" y="817123"/>
            <a:ext cx="3881683" cy="369332"/>
          </a:xfrm>
          <a:prstGeom prst="rect">
            <a:avLst/>
          </a:prstGeom>
          <a:noFill/>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医療計画（第６章在宅医療）</a:t>
            </a:r>
            <a:r>
              <a:rPr lang="en-US" altLang="ja-JP" dirty="0">
                <a:latin typeface="UD デジタル 教科書体 NK-B" panose="02020700000000000000" pitchFamily="18" charset="-128"/>
                <a:ea typeface="UD デジタル 教科書体 NK-B" panose="02020700000000000000" pitchFamily="18" charset="-128"/>
              </a:rPr>
              <a:t>【</a:t>
            </a:r>
            <a:r>
              <a:rPr lang="ja-JP" altLang="en-US" dirty="0">
                <a:latin typeface="UD デジタル 教科書体 NK-B" panose="02020700000000000000" pitchFamily="18" charset="-128"/>
                <a:ea typeface="UD デジタル 教科書体 NK-B" panose="02020700000000000000" pitchFamily="18" charset="-128"/>
              </a:rPr>
              <a:t>抜粋</a:t>
            </a:r>
            <a:r>
              <a:rPr lang="en-US" altLang="ja-JP" dirty="0">
                <a:latin typeface="UD デジタル 教科書体 NK-B" panose="02020700000000000000" pitchFamily="18" charset="-128"/>
                <a:ea typeface="UD デジタル 教科書体 NK-B" panose="02020700000000000000" pitchFamily="18" charset="-128"/>
              </a:rPr>
              <a:t>】</a:t>
            </a:r>
            <a:endParaRPr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7" name="テキスト ボックス 3607" descr="図表5-2-2　在宅医療の提供体制に求められる医療機能">
            <a:extLst>
              <a:ext uri="{FF2B5EF4-FFF2-40B4-BE49-F238E27FC236}">
                <a16:creationId xmlns:a16="http://schemas.microsoft.com/office/drawing/2014/main" id="{DCABBAFF-0E61-4003-A377-0D3EA0AE297F}"/>
              </a:ext>
            </a:extLst>
          </p:cNvPr>
          <p:cNvSpPr txBox="1"/>
          <p:nvPr/>
        </p:nvSpPr>
        <p:spPr>
          <a:xfrm>
            <a:off x="191344" y="937806"/>
            <a:ext cx="5761514" cy="274049"/>
          </a:xfrm>
          <a:prstGeom prst="rect">
            <a:avLst/>
          </a:prstGeom>
          <a:noFill/>
          <a:ln w="6350">
            <a:noFill/>
          </a:ln>
          <a:effectLst/>
        </p:spPr>
        <p:txBody>
          <a:bodyPr rot="0" spcFirstLastPara="0" vert="horz" wrap="none" lIns="91440" tIns="45720" rIns="91440" bIns="45720" numCol="1" spcCol="0" rtlCol="0" fromWordArt="0" anchor="t" anchorCtr="0" forceAA="0" compatLnSpc="1">
            <a:prstTxWarp prst="textNoShape">
              <a:avLst/>
            </a:prstTxWarp>
            <a:spAutoFit/>
          </a:bodyPr>
          <a:lstStyle/>
          <a:p>
            <a:pPr algn="just">
              <a:lnSpc>
                <a:spcPts val="1200"/>
              </a:lnSpc>
            </a:pPr>
            <a:r>
              <a:rPr lang="ja-JP"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図表</a:t>
            </a:r>
            <a:r>
              <a:rPr lang="en-US"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6-2-4</a:t>
            </a:r>
            <a:r>
              <a:rPr lang="ja-JP"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府内の連携の拠点（令和６年４月１日現在）</a:t>
            </a:r>
          </a:p>
        </p:txBody>
      </p:sp>
      <p:sp>
        <p:nvSpPr>
          <p:cNvPr id="8" name="テキスト ボックス 3673" descr="図表5-2-2　在宅医療の提供体制に求められる医療機能">
            <a:extLst>
              <a:ext uri="{FF2B5EF4-FFF2-40B4-BE49-F238E27FC236}">
                <a16:creationId xmlns:a16="http://schemas.microsoft.com/office/drawing/2014/main" id="{11D2B091-1AAF-4295-8837-EF62799DC5FC}"/>
              </a:ext>
            </a:extLst>
          </p:cNvPr>
          <p:cNvSpPr txBox="1"/>
          <p:nvPr/>
        </p:nvSpPr>
        <p:spPr>
          <a:xfrm>
            <a:off x="6711434" y="3948842"/>
            <a:ext cx="4529756" cy="430887"/>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just"/>
            <a:r>
              <a:rPr lang="ja-JP" sz="11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11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池田市、豊能町、能勢町</a:t>
            </a:r>
            <a:r>
              <a:rPr lang="ja-JP" sz="11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は、令和５年度保健医療協議会での</a:t>
            </a:r>
            <a:endParaRPr lang="en-US" altLang="ja-JP" sz="11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just"/>
            <a:r>
              <a:rPr lang="ja-JP" altLang="en-US" sz="11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sz="11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協議を踏まえ設定した団体</a:t>
            </a:r>
            <a:r>
              <a:rPr lang="ja-JP" altLang="en-US" sz="11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となります。</a:t>
            </a:r>
            <a:endParaRPr lang="en-US" altLang="ja-JP" sz="11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sp>
        <p:nvSpPr>
          <p:cNvPr id="11" name="テキスト ボックス 3646" descr="注1　地域医療構想の実現に向けた病床機能分化・連携を進める中で生じる需要：現在の入院患者のうち、医療と介護のサービスを相互に補完しながら一体的に提供することで将来、在宅医療等で対応可能と見込むものを言います。">
            <a:extLst>
              <a:ext uri="{FF2B5EF4-FFF2-40B4-BE49-F238E27FC236}">
                <a16:creationId xmlns:a16="http://schemas.microsoft.com/office/drawing/2014/main" id="{B8A3CB25-DB4D-473C-9ED1-CCAF8947BCBF}"/>
              </a:ext>
            </a:extLst>
          </p:cNvPr>
          <p:cNvSpPr txBox="1"/>
          <p:nvPr/>
        </p:nvSpPr>
        <p:spPr>
          <a:xfrm>
            <a:off x="6700818" y="4665195"/>
            <a:ext cx="5615944" cy="1892826"/>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spAutoFit/>
          </a:bodyPr>
          <a:lstStyle/>
          <a:p>
            <a:pPr marL="342900" indent="-342900"/>
            <a:r>
              <a:rPr lang="ja-JP"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注</a:t>
            </a:r>
            <a:r>
              <a:rPr lang="en-US"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1</a:t>
            </a:r>
            <a:r>
              <a:rPr lang="ja-JP"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豊中市、豊中</a:t>
            </a:r>
            <a:r>
              <a:rPr lang="ja-JP"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市医師会：共同</a:t>
            </a:r>
            <a:r>
              <a:rPr lang="ja-JP" altLang="en-US"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して</a:t>
            </a:r>
            <a:r>
              <a:rPr lang="ja-JP"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連携の拠点</a:t>
            </a:r>
            <a:r>
              <a:rPr lang="ja-JP" altLang="en-US"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となります</a:t>
            </a:r>
            <a:r>
              <a:rPr lang="ja-JP"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alt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342900" indent="-342900"/>
            <a:r>
              <a:rPr lang="ja-JP"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注</a:t>
            </a:r>
            <a:r>
              <a:rPr lang="en-US" altLang="ja-JP" sz="900" kern="1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2</a:t>
            </a:r>
            <a:r>
              <a:rPr lang="ja-JP"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門真市、門真市医師会</a:t>
            </a:r>
            <a:r>
              <a:rPr lang="ja-JP"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：共同して連携の拠点</a:t>
            </a:r>
            <a:r>
              <a:rPr lang="ja-JP" altLang="en-US"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となります</a:t>
            </a:r>
            <a:r>
              <a:rPr lang="ja-JP"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alt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342900" indent="-342900" algn="l"/>
            <a:r>
              <a:rPr 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注</a:t>
            </a:r>
            <a:r>
              <a:rPr lang="en-US"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3</a:t>
            </a:r>
            <a:r>
              <a:rPr 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柏原市医師会、市立柏原病院：共同して連携の拠点</a:t>
            </a:r>
            <a:r>
              <a:rPr lang="ja-JP" altLang="en-US"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となります</a:t>
            </a:r>
            <a:r>
              <a:rPr 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en-US"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342900" indent="-342900"/>
            <a:r>
              <a:rPr lang="ja-JP"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注</a:t>
            </a:r>
            <a:r>
              <a:rPr lang="en-US" altLang="ja-JP" sz="900" kern="1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4</a:t>
            </a:r>
            <a:r>
              <a:rPr lang="ja-JP" altLang="ja-JP"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900" kern="1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泉大津市医師会、</a:t>
            </a:r>
            <a:r>
              <a:rPr lang="ja-JP" altLang="en-US"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府中病院、新仁会病院</a:t>
            </a:r>
            <a:r>
              <a:rPr lang="ja-JP" alt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：共同して連携の拠点</a:t>
            </a:r>
            <a:r>
              <a:rPr lang="ja-JP" altLang="en-US"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となります</a:t>
            </a:r>
            <a:r>
              <a:rPr lang="ja-JP" alt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en-US" alt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342900" indent="-342900"/>
            <a:r>
              <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注</a:t>
            </a:r>
            <a:r>
              <a:rPr lang="en-US" altLang="ja-JP" sz="9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5</a:t>
            </a:r>
            <a:r>
              <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9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和泉</a:t>
            </a:r>
            <a:r>
              <a:rPr lang="ja-JP" altLang="en-US"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市医師会、府中病院、新仁会病院</a:t>
            </a:r>
            <a:r>
              <a:rPr lang="ja-JP" alt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：共同して連携の拠点</a:t>
            </a:r>
            <a:r>
              <a:rPr lang="ja-JP" altLang="en-US"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となります</a:t>
            </a:r>
            <a:r>
              <a:rPr lang="ja-JP" alt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en-US" alt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342900" indent="-342900"/>
            <a:r>
              <a:rPr lang="ja-JP" altLang="en-US" sz="900" kern="100" spc="-1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注６　高石</a:t>
            </a:r>
            <a:r>
              <a:rPr lang="ja-JP" altLang="en-US"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市医師会、府中病院、新仁会病院</a:t>
            </a:r>
            <a:r>
              <a:rPr lang="ja-JP" alt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：共同して連携の拠点</a:t>
            </a:r>
            <a:r>
              <a:rPr lang="ja-JP" altLang="en-US"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となります</a:t>
            </a:r>
            <a:r>
              <a:rPr lang="ja-JP" alt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en-US" alt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342900" indent="-342900"/>
            <a:r>
              <a:rPr lang="ja-JP" altLang="en-US" sz="900" kern="100" spc="-1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注７　貝塚市医師会、貝塚市：共同して連携の拠点となります。</a:t>
            </a:r>
            <a:endParaRPr lang="en-US" altLang="ja-JP" sz="900" kern="100" spc="-1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342900" indent="-342900" algn="l"/>
            <a:r>
              <a:rPr lang="ja-JP" altLang="en-US"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注８　</a:t>
            </a:r>
            <a:r>
              <a:rPr lang="ja-JP" altLang="ja-JP"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泉佐野泉南医師会、泉佐野市、泉南市、阪南市、熊取町、田尻町、岬町：共同して連携の拠点</a:t>
            </a:r>
            <a:r>
              <a:rPr lang="ja-JP" altLang="en-US"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となります</a:t>
            </a:r>
            <a:r>
              <a:rPr lang="ja-JP" altLang="ja-JP"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en-US" altLang="ja-JP"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342900" indent="-342900" algn="l"/>
            <a:r>
              <a:rPr lang="ja-JP" altLang="en-US"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注９　大阪市各区、相談支援室、大阪市（健康局）：共同して連携の拠点となります。</a:t>
            </a:r>
          </a:p>
          <a:p>
            <a:pPr marL="342900" indent="-342900" algn="l"/>
            <a:r>
              <a:rPr lang="ja-JP" altLang="en-US"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なお、各相談支援室は、地区医師会等に委託します。</a:t>
            </a:r>
          </a:p>
          <a:p>
            <a:pPr marL="342900" indent="-342900" algn="l"/>
            <a:r>
              <a:rPr lang="ja-JP" altLang="en-US"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注</a:t>
            </a:r>
            <a:r>
              <a:rPr lang="en-US" altLang="ja-JP" sz="900" kern="100" spc="-1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10 </a:t>
            </a:r>
            <a:r>
              <a:rPr lang="ja-JP" altLang="en-US"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大阪市は、重症心身障がい児者医療コーディネート事業室の業務を大阪発達総合療育センターに委託</a:t>
            </a:r>
            <a:endParaRPr lang="en-US" altLang="ja-JP"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342900" indent="-342900" algn="l"/>
            <a:r>
              <a:rPr lang="en-US" altLang="ja-JP" sz="900" kern="100" spc="-1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しています。当センター</a:t>
            </a:r>
            <a:r>
              <a:rPr lang="ja-JP" altLang="en-US" sz="900" kern="100" spc="-1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で</a:t>
            </a:r>
            <a:r>
              <a:rPr lang="ja-JP" altLang="en-US"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は、大阪市に住民登録があり、身体障がい者手帳１級又は２級に加え、</a:t>
            </a:r>
            <a:endParaRPr lang="en-US" altLang="ja-JP"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342900" indent="-342900" algn="l"/>
            <a:r>
              <a:rPr lang="en-US" altLang="ja-JP" sz="900" kern="100" spc="-1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900" kern="100" spc="-1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療育手帳Ａを交付された重症児者を対象として、業務を行っています。</a:t>
            </a:r>
          </a:p>
        </p:txBody>
      </p:sp>
      <p:sp>
        <p:nvSpPr>
          <p:cNvPr id="12" name="タイトル 1">
            <a:extLst>
              <a:ext uri="{FF2B5EF4-FFF2-40B4-BE49-F238E27FC236}">
                <a16:creationId xmlns:a16="http://schemas.microsoft.com/office/drawing/2014/main" id="{017CC112-EBEC-47AC-8E09-CE1E0B0F5F03}"/>
              </a:ext>
            </a:extLst>
          </p:cNvPr>
          <p:cNvSpPr txBox="1">
            <a:spLocks/>
          </p:cNvSpPr>
          <p:nvPr/>
        </p:nvSpPr>
        <p:spPr>
          <a:xfrm>
            <a:off x="47533" y="130622"/>
            <a:ext cx="12144934" cy="6340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ja-JP" altLang="en-US" sz="2400" dirty="0">
                <a:latin typeface="UD デジタル 教科書体 NK-B" panose="02020700000000000000" pitchFamily="18" charset="-128"/>
                <a:ea typeface="UD デジタル 教科書体 NK-B" panose="02020700000000000000" pitchFamily="18" charset="-128"/>
              </a:rPr>
              <a:t>２． 医療と介護の協議の場の結果等を踏まえた医療計画の修正点</a:t>
            </a:r>
            <a:endParaRPr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　    </a:t>
            </a:r>
            <a:r>
              <a:rPr lang="ja-JP" altLang="en-US" sz="2000" dirty="0">
                <a:latin typeface="UD デジタル 教科書体 NK-B" panose="02020700000000000000" pitchFamily="18" charset="-128"/>
                <a:ea typeface="UD デジタル 教科書体 NK-B" panose="02020700000000000000" pitchFamily="18" charset="-128"/>
              </a:rPr>
              <a:t>②連携の拠点</a:t>
            </a:r>
            <a:endParaRPr lang="en-US" altLang="ja-JP" sz="2000" dirty="0">
              <a:latin typeface="UD デジタル 教科書体 NK-B" panose="02020700000000000000" pitchFamily="18" charset="-128"/>
              <a:ea typeface="UD デジタル 教科書体 NK-B" panose="02020700000000000000" pitchFamily="18" charset="-128"/>
            </a:endParaRPr>
          </a:p>
        </p:txBody>
      </p:sp>
      <p:pic>
        <p:nvPicPr>
          <p:cNvPr id="6" name="図 5">
            <a:extLst>
              <a:ext uri="{FF2B5EF4-FFF2-40B4-BE49-F238E27FC236}">
                <a16:creationId xmlns:a16="http://schemas.microsoft.com/office/drawing/2014/main" id="{2AA2D924-33D4-4522-9B63-98842DE6B2D2}"/>
              </a:ext>
            </a:extLst>
          </p:cNvPr>
          <p:cNvPicPr>
            <a:picLocks noChangeAspect="1"/>
          </p:cNvPicPr>
          <p:nvPr/>
        </p:nvPicPr>
        <p:blipFill>
          <a:blip r:embed="rId3"/>
          <a:stretch>
            <a:fillRect/>
          </a:stretch>
        </p:blipFill>
        <p:spPr>
          <a:xfrm>
            <a:off x="282809" y="1165064"/>
            <a:ext cx="6886444" cy="5806848"/>
          </a:xfrm>
          <a:prstGeom prst="rect">
            <a:avLst/>
          </a:prstGeom>
        </p:spPr>
      </p:pic>
    </p:spTree>
    <p:extLst>
      <p:ext uri="{BB962C8B-B14F-4D97-AF65-F5344CB8AC3E}">
        <p14:creationId xmlns:p14="http://schemas.microsoft.com/office/powerpoint/2010/main" val="1653379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56466608-A5D4-4DFA-AA04-1067F34D81C8}"/>
              </a:ext>
            </a:extLst>
          </p:cNvPr>
          <p:cNvCxnSpPr/>
          <p:nvPr/>
        </p:nvCxnSpPr>
        <p:spPr>
          <a:xfrm>
            <a:off x="-48000" y="836712"/>
            <a:ext cx="1224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F711984F-66BC-4888-B3BC-4D20FA7F3597}"/>
              </a:ext>
            </a:extLst>
          </p:cNvPr>
          <p:cNvSpPr txBox="1"/>
          <p:nvPr/>
        </p:nvSpPr>
        <p:spPr>
          <a:xfrm>
            <a:off x="644665" y="2089150"/>
            <a:ext cx="10779927" cy="2677656"/>
          </a:xfrm>
          <a:prstGeom prst="rect">
            <a:avLst/>
          </a:prstGeom>
          <a:noFill/>
        </p:spPr>
        <p:txBody>
          <a:bodyPr wrap="square">
            <a:spAutoFit/>
          </a:bodyPr>
          <a:lstStyle/>
          <a:p>
            <a:r>
              <a:rPr lang="en-US" altLang="ja-JP" sz="2100" dirty="0">
                <a:latin typeface="UD デジタル 教科書体 NK-B" panose="02020700000000000000" pitchFamily="18" charset="-128"/>
                <a:ea typeface="UD デジタル 教科書体 NK-B" panose="02020700000000000000" pitchFamily="18" charset="-128"/>
              </a:rPr>
              <a:t>【</a:t>
            </a:r>
            <a:r>
              <a:rPr lang="ja-JP" altLang="en-US" sz="2100" dirty="0">
                <a:latin typeface="UD デジタル 教科書体 NK-B" panose="02020700000000000000" pitchFamily="18" charset="-128"/>
                <a:ea typeface="UD デジタル 教科書体 NK-B" panose="02020700000000000000" pitchFamily="18" charset="-128"/>
              </a:rPr>
              <a:t>積極的医療機関</a:t>
            </a:r>
            <a:r>
              <a:rPr lang="en-US" altLang="ja-JP" sz="2100" dirty="0">
                <a:latin typeface="UD デジタル 教科書体 NK-B" panose="02020700000000000000" pitchFamily="18" charset="-128"/>
                <a:ea typeface="UD デジタル 教科書体 NK-B" panose="02020700000000000000" pitchFamily="18" charset="-128"/>
              </a:rPr>
              <a:t>】</a:t>
            </a:r>
          </a:p>
          <a:p>
            <a:r>
              <a:rPr lang="ja-JP" altLang="en-US" sz="2100" dirty="0">
                <a:latin typeface="UD デジタル 教科書体 NK-B" panose="02020700000000000000" pitchFamily="18" charset="-128"/>
                <a:ea typeface="UD デジタル 教科書体 NK-B" panose="02020700000000000000" pitchFamily="18" charset="-128"/>
              </a:rPr>
              <a:t> ○自ら</a:t>
            </a:r>
            <a:r>
              <a:rPr lang="en-US" altLang="ja-JP" sz="2100" dirty="0">
                <a:latin typeface="UD デジタル 教科書体 NK-B" panose="02020700000000000000" pitchFamily="18" charset="-128"/>
                <a:ea typeface="UD デジタル 教科書体 NK-B" panose="02020700000000000000" pitchFamily="18" charset="-128"/>
              </a:rPr>
              <a:t>24</a:t>
            </a:r>
            <a:r>
              <a:rPr lang="ja-JP" altLang="en-US" sz="2100" dirty="0">
                <a:latin typeface="UD デジタル 教科書体 NK-B" panose="02020700000000000000" pitchFamily="18" charset="-128"/>
                <a:ea typeface="UD デジタル 教科書体 NK-B" panose="02020700000000000000" pitchFamily="18" charset="-128"/>
              </a:rPr>
              <a:t>時間対応体制の在宅医療を提供するとともに、他の医療機関の支援も行い</a:t>
            </a:r>
            <a:endParaRPr lang="en-US" altLang="ja-JP" sz="2100" dirty="0">
              <a:latin typeface="UD デジタル 教科書体 NK-B" panose="02020700000000000000" pitchFamily="18" charset="-128"/>
              <a:ea typeface="UD デジタル 教科書体 NK-B" panose="02020700000000000000" pitchFamily="18" charset="-128"/>
            </a:endParaRPr>
          </a:p>
          <a:p>
            <a:r>
              <a:rPr lang="en-US" altLang="ja-JP" sz="2100" dirty="0">
                <a:latin typeface="UD デジタル 教科書体 NK-B" panose="02020700000000000000" pitchFamily="18" charset="-128"/>
                <a:ea typeface="UD デジタル 教科書体 NK-B" panose="02020700000000000000" pitchFamily="18" charset="-128"/>
              </a:rPr>
              <a:t>    </a:t>
            </a:r>
            <a:r>
              <a:rPr lang="ja-JP" altLang="en-US" sz="2100" dirty="0">
                <a:latin typeface="UD デジタル 教科書体 NK-B" panose="02020700000000000000" pitchFamily="18" charset="-128"/>
                <a:ea typeface="UD デジタル 教科書体 NK-B" panose="02020700000000000000" pitchFamily="18" charset="-128"/>
              </a:rPr>
              <a:t>ながら、医療や介護、障害福祉の現場での多職種間連携の支援を行う病院・診療所を、</a:t>
            </a:r>
            <a:endParaRPr lang="en-US" altLang="ja-JP" sz="2100" dirty="0">
              <a:latin typeface="UD デジタル 教科書体 NK-B" panose="02020700000000000000" pitchFamily="18" charset="-128"/>
              <a:ea typeface="UD デジタル 教科書体 NK-B" panose="02020700000000000000" pitchFamily="18" charset="-128"/>
            </a:endParaRPr>
          </a:p>
          <a:p>
            <a:r>
              <a:rPr lang="en-US" altLang="ja-JP" sz="2100" dirty="0">
                <a:latin typeface="UD デジタル 教科書体 NK-B" panose="02020700000000000000" pitchFamily="18" charset="-128"/>
                <a:ea typeface="UD デジタル 教科書体 NK-B" panose="02020700000000000000" pitchFamily="18" charset="-128"/>
              </a:rPr>
              <a:t>    </a:t>
            </a:r>
            <a:r>
              <a:rPr lang="ja-JP" altLang="en-US" sz="2100" dirty="0">
                <a:latin typeface="UD デジタル 教科書体 NK-B" panose="02020700000000000000" pitchFamily="18" charset="-128"/>
                <a:ea typeface="UD デジタル 教科書体 NK-B" panose="02020700000000000000" pitchFamily="18" charset="-128"/>
              </a:rPr>
              <a:t>積極的医療機関として各圏域で設定しています。各圏域で設定した医療機関については、</a:t>
            </a:r>
            <a:endParaRPr lang="en-US" altLang="ja-JP" sz="2100" dirty="0">
              <a:latin typeface="UD デジタル 教科書体 NK-B" panose="02020700000000000000" pitchFamily="18" charset="-128"/>
              <a:ea typeface="UD デジタル 教科書体 NK-B" panose="02020700000000000000" pitchFamily="18" charset="-128"/>
            </a:endParaRPr>
          </a:p>
          <a:p>
            <a:r>
              <a:rPr lang="en-US" altLang="ja-JP" sz="2100" dirty="0">
                <a:latin typeface="UD デジタル 教科書体 NK-B" panose="02020700000000000000" pitchFamily="18" charset="-128"/>
                <a:ea typeface="UD デジタル 教科書体 NK-B" panose="02020700000000000000" pitchFamily="18" charset="-128"/>
              </a:rPr>
              <a:t>    </a:t>
            </a:r>
            <a:r>
              <a:rPr lang="ja-JP" altLang="en-US" sz="2100" dirty="0">
                <a:latin typeface="UD デジタル 教科書体 NK-B" panose="02020700000000000000" pitchFamily="18" charset="-128"/>
                <a:ea typeface="UD デジタル 教科書体 NK-B" panose="02020700000000000000" pitchFamily="18" charset="-128"/>
              </a:rPr>
              <a:t>令和６年４月１日現在で</a:t>
            </a:r>
            <a:r>
              <a:rPr lang="en-US" altLang="ja-JP" sz="2100" dirty="0">
                <a:latin typeface="UD デジタル 教科書体 NK-B" panose="02020700000000000000" pitchFamily="18" charset="-128"/>
                <a:ea typeface="UD デジタル 教科書体 NK-B" panose="02020700000000000000" pitchFamily="18" charset="-128"/>
              </a:rPr>
              <a:t>293</a:t>
            </a:r>
            <a:r>
              <a:rPr lang="ja-JP" altLang="en-US" sz="2100" dirty="0">
                <a:latin typeface="UD デジタル 教科書体 NK-B" panose="02020700000000000000" pitchFamily="18" charset="-128"/>
                <a:ea typeface="UD デジタル 教科書体 NK-B" panose="02020700000000000000" pitchFamily="18" charset="-128"/>
              </a:rPr>
              <a:t>機関となっており、大阪府ホームページで一覧を掲載して</a:t>
            </a:r>
            <a:endParaRPr lang="en-US" altLang="ja-JP" sz="2100" dirty="0">
              <a:latin typeface="UD デジタル 教科書体 NK-B" panose="02020700000000000000" pitchFamily="18" charset="-128"/>
              <a:ea typeface="UD デジタル 教科書体 NK-B" panose="02020700000000000000" pitchFamily="18" charset="-128"/>
            </a:endParaRPr>
          </a:p>
          <a:p>
            <a:r>
              <a:rPr lang="en-US" altLang="ja-JP" sz="2100" dirty="0">
                <a:latin typeface="UD デジタル 教科書体 NK-B" panose="02020700000000000000" pitchFamily="18" charset="-128"/>
                <a:ea typeface="UD デジタル 教科書体 NK-B" panose="02020700000000000000" pitchFamily="18" charset="-128"/>
              </a:rPr>
              <a:t>    </a:t>
            </a:r>
            <a:r>
              <a:rPr lang="ja-JP" altLang="en-US" sz="2100" dirty="0">
                <a:latin typeface="UD デジタル 教科書体 NK-B" panose="02020700000000000000" pitchFamily="18" charset="-128"/>
                <a:ea typeface="UD デジタル 教科書体 NK-B" panose="02020700000000000000" pitchFamily="18" charset="-128"/>
              </a:rPr>
              <a:t>います。</a:t>
            </a:r>
          </a:p>
          <a:p>
            <a:endParaRPr lang="ja-JP" altLang="en-US" sz="2100" dirty="0">
              <a:latin typeface="UD デジタル 教科書体 NK-B" panose="02020700000000000000" pitchFamily="18" charset="-128"/>
              <a:ea typeface="UD デジタル 教科書体 NK-B" panose="02020700000000000000" pitchFamily="18" charset="-128"/>
            </a:endParaRPr>
          </a:p>
          <a:p>
            <a:endParaRPr lang="ja-JP" altLang="en-US" sz="2100" dirty="0"/>
          </a:p>
        </p:txBody>
      </p:sp>
      <p:sp>
        <p:nvSpPr>
          <p:cNvPr id="2" name="矢印: 上向き折線 1">
            <a:extLst>
              <a:ext uri="{FF2B5EF4-FFF2-40B4-BE49-F238E27FC236}">
                <a16:creationId xmlns:a16="http://schemas.microsoft.com/office/drawing/2014/main" id="{7B444B78-6701-4BAD-B266-A343576A011A}"/>
              </a:ext>
            </a:extLst>
          </p:cNvPr>
          <p:cNvSpPr/>
          <p:nvPr/>
        </p:nvSpPr>
        <p:spPr>
          <a:xfrm rot="5400000">
            <a:off x="1642681" y="4806997"/>
            <a:ext cx="576064" cy="742434"/>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D3AA0EB4-AD25-4FA5-A5DD-47568F5B0290}"/>
              </a:ext>
            </a:extLst>
          </p:cNvPr>
          <p:cNvSpPr txBox="1"/>
          <p:nvPr/>
        </p:nvSpPr>
        <p:spPr>
          <a:xfrm>
            <a:off x="2423592" y="5178214"/>
            <a:ext cx="7560840" cy="400110"/>
          </a:xfrm>
          <a:prstGeom prst="rect">
            <a:avLst/>
          </a:prstGeom>
          <a:noFill/>
        </p:spPr>
        <p:txBody>
          <a:bodyPr wrap="square">
            <a:spAutoFit/>
          </a:bodyPr>
          <a:lstStyle/>
          <a:p>
            <a:r>
              <a:rPr kumimoji="1" lang="ja-JP" altLang="en-US" sz="2000" u="sng" dirty="0">
                <a:latin typeface="UD デジタル 教科書体 NK-B" panose="02020700000000000000" pitchFamily="18" charset="-128"/>
                <a:ea typeface="UD デジタル 教科書体 NK-B" panose="02020700000000000000" pitchFamily="18" charset="-128"/>
              </a:rPr>
              <a:t>積極的医療機関のリストは別添のとおり（資料２－</a:t>
            </a:r>
            <a:r>
              <a:rPr kumimoji="1" lang="en-US" altLang="ja-JP" sz="2000" u="sng" dirty="0">
                <a:latin typeface="UD デジタル 教科書体 NK-B" panose="02020700000000000000" pitchFamily="18" charset="-128"/>
                <a:ea typeface="UD デジタル 教科書体 NK-B" panose="02020700000000000000" pitchFamily="18" charset="-128"/>
              </a:rPr>
              <a:t>2</a:t>
            </a:r>
            <a:r>
              <a:rPr kumimoji="1" lang="ja-JP" altLang="en-US" sz="2000" u="sng" dirty="0">
                <a:latin typeface="UD デジタル 教科書体 NK-B" panose="02020700000000000000" pitchFamily="18" charset="-128"/>
                <a:ea typeface="UD デジタル 教科書体 NK-B" panose="02020700000000000000" pitchFamily="18" charset="-128"/>
              </a:rPr>
              <a:t>）</a:t>
            </a:r>
          </a:p>
        </p:txBody>
      </p:sp>
      <p:sp>
        <p:nvSpPr>
          <p:cNvPr id="11" name="タイトル 1">
            <a:extLst>
              <a:ext uri="{FF2B5EF4-FFF2-40B4-BE49-F238E27FC236}">
                <a16:creationId xmlns:a16="http://schemas.microsoft.com/office/drawing/2014/main" id="{F1D143D9-C853-4601-B3AB-763188393088}"/>
              </a:ext>
            </a:extLst>
          </p:cNvPr>
          <p:cNvSpPr txBox="1">
            <a:spLocks/>
          </p:cNvSpPr>
          <p:nvPr/>
        </p:nvSpPr>
        <p:spPr>
          <a:xfrm>
            <a:off x="47533" y="130622"/>
            <a:ext cx="12144934" cy="6340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ja-JP" altLang="en-US" sz="2400" dirty="0">
                <a:latin typeface="UD デジタル 教科書体 NK-B" panose="02020700000000000000" pitchFamily="18" charset="-128"/>
                <a:ea typeface="UD デジタル 教科書体 NK-B" panose="02020700000000000000" pitchFamily="18" charset="-128"/>
              </a:rPr>
              <a:t>２． 医療と介護の協議の場の結果等を踏まえた医療計画の修正点</a:t>
            </a:r>
            <a:endParaRPr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　    </a:t>
            </a:r>
            <a:r>
              <a:rPr lang="ja-JP" altLang="en-US" sz="2000" dirty="0">
                <a:latin typeface="UD デジタル 教科書体 NK-B" panose="02020700000000000000" pitchFamily="18" charset="-128"/>
                <a:ea typeface="UD デジタル 教科書体 NK-B" panose="02020700000000000000" pitchFamily="18" charset="-128"/>
              </a:rPr>
              <a:t>③積極的医療機関</a:t>
            </a:r>
            <a:endParaRPr lang="en-US" altLang="ja-JP" sz="2000" dirty="0">
              <a:latin typeface="UD デジタル 教科書体 NK-B" panose="02020700000000000000" pitchFamily="18" charset="-128"/>
              <a:ea typeface="UD デジタル 教科書体 NK-B" panose="02020700000000000000" pitchFamily="18" charset="-128"/>
            </a:endParaRPr>
          </a:p>
        </p:txBody>
      </p:sp>
      <p:sp>
        <p:nvSpPr>
          <p:cNvPr id="12" name="テキスト ボックス 11">
            <a:extLst>
              <a:ext uri="{FF2B5EF4-FFF2-40B4-BE49-F238E27FC236}">
                <a16:creationId xmlns:a16="http://schemas.microsoft.com/office/drawing/2014/main" id="{D13962C7-A8D7-460E-ADB6-D89E94113ED7}"/>
              </a:ext>
            </a:extLst>
          </p:cNvPr>
          <p:cNvSpPr txBox="1"/>
          <p:nvPr/>
        </p:nvSpPr>
        <p:spPr>
          <a:xfrm>
            <a:off x="8472264" y="935952"/>
            <a:ext cx="3881683" cy="369332"/>
          </a:xfrm>
          <a:prstGeom prst="rect">
            <a:avLst/>
          </a:prstGeom>
          <a:noFill/>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医療計画（第６章在宅医療）</a:t>
            </a:r>
            <a:r>
              <a:rPr lang="en-US" altLang="ja-JP" dirty="0">
                <a:latin typeface="UD デジタル 教科書体 NK-B" panose="02020700000000000000" pitchFamily="18" charset="-128"/>
                <a:ea typeface="UD デジタル 教科書体 NK-B" panose="02020700000000000000" pitchFamily="18" charset="-128"/>
              </a:rPr>
              <a:t>【</a:t>
            </a:r>
            <a:r>
              <a:rPr lang="ja-JP" altLang="en-US" dirty="0">
                <a:latin typeface="UD デジタル 教科書体 NK-B" panose="02020700000000000000" pitchFamily="18" charset="-128"/>
                <a:ea typeface="UD デジタル 教科書体 NK-B" panose="02020700000000000000" pitchFamily="18" charset="-128"/>
              </a:rPr>
              <a:t>抜粋</a:t>
            </a:r>
            <a:r>
              <a:rPr lang="en-US" altLang="ja-JP" dirty="0">
                <a:latin typeface="UD デジタル 教科書体 NK-B" panose="02020700000000000000" pitchFamily="18" charset="-128"/>
                <a:ea typeface="UD デジタル 教科書体 NK-B" panose="02020700000000000000" pitchFamily="18" charset="-128"/>
              </a:rPr>
              <a:t>】</a:t>
            </a:r>
            <a:endParaRPr lang="ja-JP" altLang="en-US" sz="14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779890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033830D7-10C6-8E9A-6E7C-43BF2FFFA644}"/>
              </a:ext>
            </a:extLst>
          </p:cNvPr>
          <p:cNvGraphicFramePr>
            <a:graphicFrameLocks noGrp="1"/>
          </p:cNvGraphicFramePr>
          <p:nvPr>
            <p:extLst>
              <p:ext uri="{D42A27DB-BD31-4B8C-83A1-F6EECF244321}">
                <p14:modId xmlns:p14="http://schemas.microsoft.com/office/powerpoint/2010/main" val="968824340"/>
              </p:ext>
            </p:extLst>
          </p:nvPr>
        </p:nvGraphicFramePr>
        <p:xfrm>
          <a:off x="1578183" y="825813"/>
          <a:ext cx="9035634" cy="5414851"/>
        </p:xfrm>
        <a:graphic>
          <a:graphicData uri="http://schemas.openxmlformats.org/drawingml/2006/table">
            <a:tbl>
              <a:tblPr firstRow="1" bandRow="1">
                <a:tableStyleId>{5940675A-B579-460E-94D1-54222C63F5DA}</a:tableStyleId>
              </a:tblPr>
              <a:tblGrid>
                <a:gridCol w="210337">
                  <a:extLst>
                    <a:ext uri="{9D8B030D-6E8A-4147-A177-3AD203B41FA5}">
                      <a16:colId xmlns:a16="http://schemas.microsoft.com/office/drawing/2014/main" val="4076427785"/>
                    </a:ext>
                  </a:extLst>
                </a:gridCol>
                <a:gridCol w="165965">
                  <a:extLst>
                    <a:ext uri="{9D8B030D-6E8A-4147-A177-3AD203B41FA5}">
                      <a16:colId xmlns:a16="http://schemas.microsoft.com/office/drawing/2014/main" val="3050167920"/>
                    </a:ext>
                  </a:extLst>
                </a:gridCol>
                <a:gridCol w="398505">
                  <a:extLst>
                    <a:ext uri="{9D8B030D-6E8A-4147-A177-3AD203B41FA5}">
                      <a16:colId xmlns:a16="http://schemas.microsoft.com/office/drawing/2014/main" val="2869347976"/>
                    </a:ext>
                  </a:extLst>
                </a:gridCol>
                <a:gridCol w="485931">
                  <a:extLst>
                    <a:ext uri="{9D8B030D-6E8A-4147-A177-3AD203B41FA5}">
                      <a16:colId xmlns:a16="http://schemas.microsoft.com/office/drawing/2014/main" val="3264576432"/>
                    </a:ext>
                  </a:extLst>
                </a:gridCol>
                <a:gridCol w="485931">
                  <a:extLst>
                    <a:ext uri="{9D8B030D-6E8A-4147-A177-3AD203B41FA5}">
                      <a16:colId xmlns:a16="http://schemas.microsoft.com/office/drawing/2014/main" val="3804402305"/>
                    </a:ext>
                  </a:extLst>
                </a:gridCol>
                <a:gridCol w="485931">
                  <a:extLst>
                    <a:ext uri="{9D8B030D-6E8A-4147-A177-3AD203B41FA5}">
                      <a16:colId xmlns:a16="http://schemas.microsoft.com/office/drawing/2014/main" val="755457416"/>
                    </a:ext>
                  </a:extLst>
                </a:gridCol>
                <a:gridCol w="485931">
                  <a:extLst>
                    <a:ext uri="{9D8B030D-6E8A-4147-A177-3AD203B41FA5}">
                      <a16:colId xmlns:a16="http://schemas.microsoft.com/office/drawing/2014/main" val="187240753"/>
                    </a:ext>
                  </a:extLst>
                </a:gridCol>
                <a:gridCol w="485931">
                  <a:extLst>
                    <a:ext uri="{9D8B030D-6E8A-4147-A177-3AD203B41FA5}">
                      <a16:colId xmlns:a16="http://schemas.microsoft.com/office/drawing/2014/main" val="3479243534"/>
                    </a:ext>
                  </a:extLst>
                </a:gridCol>
                <a:gridCol w="485931">
                  <a:extLst>
                    <a:ext uri="{9D8B030D-6E8A-4147-A177-3AD203B41FA5}">
                      <a16:colId xmlns:a16="http://schemas.microsoft.com/office/drawing/2014/main" val="2916638201"/>
                    </a:ext>
                  </a:extLst>
                </a:gridCol>
                <a:gridCol w="485931">
                  <a:extLst>
                    <a:ext uri="{9D8B030D-6E8A-4147-A177-3AD203B41FA5}">
                      <a16:colId xmlns:a16="http://schemas.microsoft.com/office/drawing/2014/main" val="3170165217"/>
                    </a:ext>
                  </a:extLst>
                </a:gridCol>
                <a:gridCol w="485931">
                  <a:extLst>
                    <a:ext uri="{9D8B030D-6E8A-4147-A177-3AD203B41FA5}">
                      <a16:colId xmlns:a16="http://schemas.microsoft.com/office/drawing/2014/main" val="2888238267"/>
                    </a:ext>
                  </a:extLst>
                </a:gridCol>
                <a:gridCol w="485931">
                  <a:extLst>
                    <a:ext uri="{9D8B030D-6E8A-4147-A177-3AD203B41FA5}">
                      <a16:colId xmlns:a16="http://schemas.microsoft.com/office/drawing/2014/main" val="2930461146"/>
                    </a:ext>
                  </a:extLst>
                </a:gridCol>
                <a:gridCol w="485931">
                  <a:extLst>
                    <a:ext uri="{9D8B030D-6E8A-4147-A177-3AD203B41FA5}">
                      <a16:colId xmlns:a16="http://schemas.microsoft.com/office/drawing/2014/main" val="3479884634"/>
                    </a:ext>
                  </a:extLst>
                </a:gridCol>
                <a:gridCol w="485931">
                  <a:extLst>
                    <a:ext uri="{9D8B030D-6E8A-4147-A177-3AD203B41FA5}">
                      <a16:colId xmlns:a16="http://schemas.microsoft.com/office/drawing/2014/main" val="1161458058"/>
                    </a:ext>
                  </a:extLst>
                </a:gridCol>
                <a:gridCol w="485931">
                  <a:extLst>
                    <a:ext uri="{9D8B030D-6E8A-4147-A177-3AD203B41FA5}">
                      <a16:colId xmlns:a16="http://schemas.microsoft.com/office/drawing/2014/main" val="2929865217"/>
                    </a:ext>
                  </a:extLst>
                </a:gridCol>
                <a:gridCol w="485931">
                  <a:extLst>
                    <a:ext uri="{9D8B030D-6E8A-4147-A177-3AD203B41FA5}">
                      <a16:colId xmlns:a16="http://schemas.microsoft.com/office/drawing/2014/main" val="2057727499"/>
                    </a:ext>
                  </a:extLst>
                </a:gridCol>
                <a:gridCol w="485931">
                  <a:extLst>
                    <a:ext uri="{9D8B030D-6E8A-4147-A177-3AD203B41FA5}">
                      <a16:colId xmlns:a16="http://schemas.microsoft.com/office/drawing/2014/main" val="2335818228"/>
                    </a:ext>
                  </a:extLst>
                </a:gridCol>
                <a:gridCol w="485931">
                  <a:extLst>
                    <a:ext uri="{9D8B030D-6E8A-4147-A177-3AD203B41FA5}">
                      <a16:colId xmlns:a16="http://schemas.microsoft.com/office/drawing/2014/main" val="1588381508"/>
                    </a:ext>
                  </a:extLst>
                </a:gridCol>
                <a:gridCol w="485931">
                  <a:extLst>
                    <a:ext uri="{9D8B030D-6E8A-4147-A177-3AD203B41FA5}">
                      <a16:colId xmlns:a16="http://schemas.microsoft.com/office/drawing/2014/main" val="2561661831"/>
                    </a:ext>
                  </a:extLst>
                </a:gridCol>
                <a:gridCol w="485931">
                  <a:extLst>
                    <a:ext uri="{9D8B030D-6E8A-4147-A177-3AD203B41FA5}">
                      <a16:colId xmlns:a16="http://schemas.microsoft.com/office/drawing/2014/main" val="852088197"/>
                    </a:ext>
                  </a:extLst>
                </a:gridCol>
              </a:tblGrid>
              <a:tr h="188124">
                <a:tc rowSpan="2" gridSpan="3">
                  <a:txBody>
                    <a:bodyPr/>
                    <a:lstStyle/>
                    <a:p>
                      <a:pPr algn="ctr"/>
                      <a:endParaRPr kumimoji="1" lang="ja-JP" altLang="en-US" sz="800" b="1"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rowSpan="2" hMerge="1">
                  <a:txBody>
                    <a:bodyPr/>
                    <a:lstStyle/>
                    <a:p>
                      <a:endParaRPr kumimoji="1" lang="ja-JP" altLang="en-US"/>
                    </a:p>
                  </a:txBody>
                  <a:tcPr/>
                </a:tc>
                <a:tc rowSpan="2" hMerge="1">
                  <a:txBody>
                    <a:bodyPr/>
                    <a:lstStyle/>
                    <a:p>
                      <a:endParaRPr kumimoji="1" lang="ja-JP" altLang="en-US"/>
                    </a:p>
                  </a:txBody>
                  <a:tcPr/>
                </a:tc>
                <a:tc gridSpan="5">
                  <a:txBody>
                    <a:bodyPr/>
                    <a:lstStyle/>
                    <a:p>
                      <a:pPr algn="ctr"/>
                      <a:r>
                        <a:rPr kumimoji="1" lang="en-US" altLang="ja-JP" sz="800" b="1" dirty="0">
                          <a:latin typeface="Meiryo UI" panose="020B0604030504040204" pitchFamily="50" charset="-128"/>
                          <a:ea typeface="Meiryo UI" panose="020B0604030504040204" pitchFamily="50" charset="-128"/>
                        </a:rPr>
                        <a:t>R</a:t>
                      </a:r>
                      <a:r>
                        <a:rPr kumimoji="1" lang="ja-JP" altLang="en-US" sz="800" b="1" dirty="0">
                          <a:latin typeface="Meiryo UI" panose="020B0604030504040204" pitchFamily="50" charset="-128"/>
                          <a:ea typeface="Meiryo UI" panose="020B0604030504040204" pitchFamily="50" charset="-128"/>
                        </a:rPr>
                        <a:t>４年度</a:t>
                      </a:r>
                    </a:p>
                  </a:txBody>
                  <a:tcPr marL="40500" marR="40500" marT="27000" marB="2700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gridSpan="12">
                  <a:txBody>
                    <a:bodyPr/>
                    <a:lstStyle/>
                    <a:p>
                      <a:pPr algn="ctr"/>
                      <a:r>
                        <a:rPr kumimoji="1" lang="en-US" altLang="ja-JP" sz="800" b="1" dirty="0">
                          <a:latin typeface="Meiryo UI" panose="020B0604030504040204" pitchFamily="50" charset="-128"/>
                          <a:ea typeface="Meiryo UI" panose="020B0604030504040204" pitchFamily="50" charset="-128"/>
                        </a:rPr>
                        <a:t>R</a:t>
                      </a:r>
                      <a:r>
                        <a:rPr kumimoji="1" lang="ja-JP" altLang="en-US" sz="800" b="1" dirty="0">
                          <a:latin typeface="Meiryo UI" panose="020B0604030504040204" pitchFamily="50" charset="-128"/>
                          <a:ea typeface="Meiryo UI" panose="020B0604030504040204" pitchFamily="50" charset="-128"/>
                        </a:rPr>
                        <a:t>５年度</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en-US" altLang="ja-JP"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2535868350"/>
                  </a:ext>
                </a:extLst>
              </a:tr>
              <a:tr h="188124">
                <a:tc gridSpan="3" vMerge="1">
                  <a:txBody>
                    <a:bodyPr/>
                    <a:lstStyle/>
                    <a:p>
                      <a:pPr algn="ctr"/>
                      <a:endParaRPr kumimoji="1" lang="ja-JP" altLang="en-US" sz="105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en-US" altLang="ja-JP" sz="800" b="1" dirty="0">
                          <a:latin typeface="Meiryo UI" panose="020B0604030504040204" pitchFamily="50" charset="-128"/>
                          <a:ea typeface="Meiryo UI" panose="020B0604030504040204" pitchFamily="50" charset="-128"/>
                        </a:rPr>
                        <a:t>11</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12</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１月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２月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３月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４月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５月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６月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７月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８月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９月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10</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11</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12</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１月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２月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３月</a:t>
                      </a:r>
                      <a:endParaRPr kumimoji="1" lang="en-US" altLang="ja-JP" sz="800" b="1"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3215017767"/>
                  </a:ext>
                </a:extLst>
              </a:tr>
              <a:tr h="525100">
                <a:tc gridSpan="3">
                  <a:txBody>
                    <a:bodyPr/>
                    <a:lstStyle/>
                    <a:p>
                      <a:pPr algn="ctr"/>
                      <a:r>
                        <a:rPr kumimoji="1" lang="ja-JP" altLang="en-US" sz="800" dirty="0">
                          <a:latin typeface="Meiryo UI" panose="020B0604030504040204" pitchFamily="50" charset="-128"/>
                          <a:ea typeface="Meiryo UI" panose="020B0604030504040204" pitchFamily="50" charset="-128"/>
                        </a:rPr>
                        <a:t>保健医療</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企画課</a:t>
                      </a:r>
                      <a:endParaRPr kumimoji="1" lang="en-US" altLang="ja-JP" sz="800" dirty="0">
                        <a:latin typeface="Meiryo UI" panose="020B0604030504040204" pitchFamily="50" charset="-128"/>
                        <a:ea typeface="Meiryo UI" panose="020B0604030504040204" pitchFamily="50" charset="-128"/>
                      </a:endParaRPr>
                    </a:p>
                  </a:txBody>
                  <a:tcPr marL="27000" marR="270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618645"/>
                  </a:ext>
                </a:extLst>
              </a:tr>
              <a:tr h="1263541">
                <a:tc rowSpan="5">
                  <a:txBody>
                    <a:bodyPr/>
                    <a:lstStyle/>
                    <a:p>
                      <a:pPr algn="ctr"/>
                      <a:r>
                        <a:rPr kumimoji="1" lang="ja-JP" altLang="en-US" sz="800" dirty="0">
                          <a:latin typeface="Meiryo UI" panose="020B0604030504040204" pitchFamily="50" charset="-128"/>
                          <a:ea typeface="Meiryo UI" panose="020B0604030504040204" pitchFamily="50" charset="-128"/>
                        </a:rPr>
                        <a:t>在宅医療推進</a:t>
                      </a:r>
                      <a:r>
                        <a:rPr kumimoji="1" lang="en-US" altLang="ja-JP" sz="800" dirty="0">
                          <a:latin typeface="Meiryo UI" panose="020B0604030504040204" pitchFamily="50" charset="-128"/>
                          <a:ea typeface="Meiryo UI" panose="020B0604030504040204" pitchFamily="50" charset="-128"/>
                        </a:rPr>
                        <a:t>G</a:t>
                      </a:r>
                      <a:endParaRPr kumimoji="1" lang="ja-JP" altLang="en-US" sz="800" dirty="0">
                        <a:latin typeface="Meiryo UI" panose="020B0604030504040204" pitchFamily="50" charset="-128"/>
                        <a:ea typeface="Meiryo UI" panose="020B0604030504040204" pitchFamily="50" charset="-128"/>
                      </a:endParaRPr>
                    </a:p>
                  </a:txBody>
                  <a:tcPr marL="27000" marR="270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700" dirty="0">
                          <a:latin typeface="Meiryo UI" panose="020B0604030504040204" pitchFamily="50" charset="-128"/>
                          <a:ea typeface="Meiryo UI" panose="020B0604030504040204" pitchFamily="50" charset="-128"/>
                        </a:rPr>
                        <a:t>医療</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計画</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会議</a:t>
                      </a: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900" dirty="0">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1317987"/>
                  </a:ext>
                </a:extLst>
              </a:tr>
              <a:tr h="1110542">
                <a:tc vMerge="1">
                  <a:txBody>
                    <a:bodyPr/>
                    <a:lstStyle/>
                    <a:p>
                      <a:endParaRPr kumimoji="1" lang="ja-JP" altLang="en-US"/>
                    </a:p>
                  </a:txBody>
                  <a:tcPr/>
                </a:tc>
                <a:tc rowSpan="3">
                  <a:txBody>
                    <a:bodyPr/>
                    <a:lstStyle/>
                    <a:p>
                      <a:pPr algn="ctr"/>
                      <a:r>
                        <a:rPr kumimoji="1" lang="ja-JP" altLang="en-US" sz="700" dirty="0">
                          <a:latin typeface="Meiryo UI" panose="020B0604030504040204" pitchFamily="50" charset="-128"/>
                          <a:ea typeface="Meiryo UI" panose="020B0604030504040204" pitchFamily="50" charset="-128"/>
                        </a:rPr>
                        <a:t>指標・目標設定に関すること</a:t>
                      </a:r>
                    </a:p>
                  </a:txBody>
                  <a:tcPr marL="27000" marR="27000" marT="27000" marB="27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圏域</a:t>
                      </a:r>
                      <a:endParaRPr kumimoji="1" lang="en-US" altLang="ja-JP" sz="7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a:t>
                      </a:r>
                    </a:p>
                    <a:p>
                      <a:pPr algn="ctr"/>
                      <a:r>
                        <a:rPr kumimoji="1" lang="ja-JP" altLang="en-US" sz="700" dirty="0">
                          <a:latin typeface="Meiryo UI" panose="020B0604030504040204" pitchFamily="50" charset="-128"/>
                          <a:ea typeface="Meiryo UI" panose="020B0604030504040204" pitchFamily="50" charset="-128"/>
                        </a:rPr>
                        <a:t>拠点・</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積極的</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医療</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機関</a:t>
                      </a: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34336411"/>
                  </a:ext>
                </a:extLst>
              </a:tr>
              <a:tr h="349871">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調査</a:t>
                      </a:r>
                      <a:endParaRPr kumimoji="1" lang="en-US" altLang="ja-JP" sz="800" dirty="0">
                        <a:latin typeface="Meiryo UI" panose="020B0604030504040204" pitchFamily="50" charset="-128"/>
                        <a:ea typeface="Meiryo UI" panose="020B0604030504040204" pitchFamily="50" charset="-128"/>
                      </a:endParaRP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800" dirty="0">
                          <a:latin typeface="Meiryo UI" panose="020B0604030504040204" pitchFamily="50" charset="-128"/>
                          <a:ea typeface="Meiryo UI" panose="020B0604030504040204" pitchFamily="50" charset="-128"/>
                        </a:rPr>
                        <a:t>　　　　　　　　　　　　　　　　　　　　　　　　　　　　　　　　　　　　　　　　　　　　　　　　　　　　　　　　　　　　　　　　　　　　　　　　　　　　　　　　　　　　　　　　　　　　　　　　　　　　　　　　　　　　　　　　　　　　　　　　　　　　　　　　　　　　　　　　　　　　　　　　　　　　　　　　　　　　　　　　　　　　　　　　　　　　　　　　　　　　</a:t>
                      </a: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4619142"/>
                  </a:ext>
                </a:extLst>
              </a:tr>
              <a:tr h="407461">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データ</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分析</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8921779"/>
                  </a:ext>
                </a:extLst>
              </a:tr>
              <a:tr h="636874">
                <a:tc vMerge="1">
                  <a:txBody>
                    <a:bodyPr/>
                    <a:lstStyle/>
                    <a:p>
                      <a:pPr algn="ct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700" b="1" dirty="0">
                          <a:latin typeface="Meiryo UI" panose="020B0604030504040204" pitchFamily="50" charset="-128"/>
                          <a:ea typeface="Meiryo UI" panose="020B0604030504040204" pitchFamily="50" charset="-128"/>
                        </a:rPr>
                        <a:t>医療と介護の協議</a:t>
                      </a: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900" dirty="0">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6884610"/>
                  </a:ext>
                </a:extLst>
              </a:tr>
              <a:tr h="745214">
                <a:tc gridSpan="3">
                  <a:txBody>
                    <a:bodyPr/>
                    <a:lstStyle/>
                    <a:p>
                      <a:pPr algn="ctr"/>
                      <a:r>
                        <a:rPr kumimoji="1" lang="ja-JP" altLang="en-US" sz="800" dirty="0">
                          <a:latin typeface="Meiryo UI" panose="020B0604030504040204" pitchFamily="50" charset="-128"/>
                          <a:ea typeface="Meiryo UI" panose="020B0604030504040204" pitchFamily="50" charset="-128"/>
                        </a:rPr>
                        <a:t>圏域</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（保健所等）</a:t>
                      </a:r>
                    </a:p>
                  </a:txBody>
                  <a:tcPr marL="27000" marR="270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7255552"/>
                  </a:ext>
                </a:extLst>
              </a:tr>
            </a:tbl>
          </a:graphicData>
        </a:graphic>
      </p:graphicFrame>
      <p:sp>
        <p:nvSpPr>
          <p:cNvPr id="20" name="角丸四角形 56">
            <a:extLst>
              <a:ext uri="{FF2B5EF4-FFF2-40B4-BE49-F238E27FC236}">
                <a16:creationId xmlns:a16="http://schemas.microsoft.com/office/drawing/2014/main" id="{30DC0D30-BF9D-81F4-3ECC-91854C256A50}"/>
              </a:ext>
            </a:extLst>
          </p:cNvPr>
          <p:cNvSpPr/>
          <p:nvPr/>
        </p:nvSpPr>
        <p:spPr>
          <a:xfrm>
            <a:off x="3321245" y="1880804"/>
            <a:ext cx="1388005" cy="267592"/>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府域編作業</a:t>
            </a:r>
            <a:endParaRPr lang="en-US" altLang="ja-JP" sz="75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（現状評価部分）</a:t>
            </a:r>
            <a:endParaRPr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角丸四角形 5">
            <a:extLst>
              <a:ext uri="{FF2B5EF4-FFF2-40B4-BE49-F238E27FC236}">
                <a16:creationId xmlns:a16="http://schemas.microsoft.com/office/drawing/2014/main" id="{C98AE183-0742-E29B-4951-8CC9877D914D}"/>
              </a:ext>
            </a:extLst>
          </p:cNvPr>
          <p:cNvSpPr/>
          <p:nvPr/>
        </p:nvSpPr>
        <p:spPr>
          <a:xfrm>
            <a:off x="2409573" y="1610952"/>
            <a:ext cx="2299676" cy="197288"/>
          </a:xfrm>
          <a:prstGeom prst="roundRect">
            <a:avLst>
              <a:gd name="adj" fmla="val 0"/>
            </a:avLst>
          </a:prstGeom>
          <a:solidFill>
            <a:schemeClr val="bg1"/>
          </a:solidFill>
          <a:ln w="63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r>
              <a:rPr lang="ja-JP" altLang="en-US" sz="675" dirty="0">
                <a:solidFill>
                  <a:schemeClr val="tx1"/>
                </a:solidFill>
                <a:latin typeface="ＭＳ Ｐゴシック" panose="020B0600070205080204" pitchFamily="50" charset="-128"/>
                <a:ea typeface="ＭＳ Ｐゴシック" panose="020B0600070205080204" pitchFamily="50" charset="-128"/>
              </a:rPr>
              <a:t>国動向の確認</a:t>
            </a:r>
            <a:r>
              <a:rPr lang="ja-JP" altLang="en-US" sz="600" dirty="0">
                <a:solidFill>
                  <a:schemeClr val="tx1"/>
                </a:solidFill>
                <a:latin typeface="ＭＳ Ｐゴシック" panose="020B0600070205080204" pitchFamily="50" charset="-128"/>
                <a:ea typeface="ＭＳ Ｐゴシック" panose="020B0600070205080204" pitchFamily="50" charset="-128"/>
              </a:rPr>
              <a:t>（令和５年３月 医療計画基本指針提示予定）</a:t>
            </a:r>
            <a:endParaRPr lang="ja-JP" altLang="en-US" sz="675" dirty="0">
              <a:solidFill>
                <a:schemeClr val="tx1"/>
              </a:solidFill>
              <a:latin typeface="ＭＳ Ｐゴシック" panose="020B0600070205080204" pitchFamily="50" charset="-128"/>
              <a:ea typeface="ＭＳ Ｐゴシック" panose="020B0600070205080204" pitchFamily="50" charset="-128"/>
            </a:endParaRPr>
          </a:p>
        </p:txBody>
      </p:sp>
      <p:sp>
        <p:nvSpPr>
          <p:cNvPr id="10" name="角丸四角形 59">
            <a:extLst>
              <a:ext uri="{FF2B5EF4-FFF2-40B4-BE49-F238E27FC236}">
                <a16:creationId xmlns:a16="http://schemas.microsoft.com/office/drawing/2014/main" id="{9F96FC2E-1E72-0119-DDB8-7CDA00A171C9}"/>
              </a:ext>
            </a:extLst>
          </p:cNvPr>
          <p:cNvSpPr/>
          <p:nvPr/>
        </p:nvSpPr>
        <p:spPr>
          <a:xfrm>
            <a:off x="6860166" y="1255122"/>
            <a:ext cx="272016" cy="1653858"/>
          </a:xfrm>
          <a:prstGeom prst="roundRect">
            <a:avLst>
              <a:gd name="adj" fmla="val 7559"/>
            </a:avLst>
          </a:prstGeom>
          <a:solidFill>
            <a:schemeClr val="accent2">
              <a:lumMod val="40000"/>
              <a:lumOff val="60000"/>
            </a:schemeClr>
          </a:solidFill>
          <a:ln w="6350">
            <a:solidFill>
              <a:schemeClr val="accent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r>
              <a:rPr lang="ja-JP" altLang="en-US" sz="750" b="1" dirty="0">
                <a:solidFill>
                  <a:schemeClr val="tx1"/>
                </a:solidFill>
                <a:latin typeface="ＭＳ Ｐゴシック" panose="020B0600070205080204" pitchFamily="50" charset="-128"/>
                <a:ea typeface="ＭＳ Ｐゴシック" panose="020B0600070205080204" pitchFamily="50" charset="-128"/>
              </a:rPr>
              <a:t>   </a:t>
            </a:r>
            <a:r>
              <a:rPr lang="ja-JP" altLang="en-US" sz="1200" b="1" dirty="0">
                <a:solidFill>
                  <a:schemeClr val="tx1"/>
                </a:solidFill>
                <a:latin typeface="ＭＳ Ｐゴシック" panose="020B0600070205080204" pitchFamily="50" charset="-128"/>
                <a:ea typeface="ＭＳ Ｐゴシック" panose="020B0600070205080204" pitchFamily="50" charset="-128"/>
              </a:rPr>
              <a:t>医療審議会</a:t>
            </a:r>
            <a:r>
              <a:rPr lang="ja-JP" altLang="en-US" sz="600" b="1" dirty="0">
                <a:solidFill>
                  <a:schemeClr val="tx1"/>
                </a:solidFill>
                <a:latin typeface="ＭＳ Ｐゴシック" panose="020B0600070205080204" pitchFamily="50" charset="-128"/>
                <a:ea typeface="ＭＳ Ｐゴシック" panose="020B0600070205080204" pitchFamily="50" charset="-128"/>
              </a:rPr>
              <a:t>　計画素案提示　</a:t>
            </a:r>
            <a:endParaRPr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1" name="角丸四角形 43">
            <a:extLst>
              <a:ext uri="{FF2B5EF4-FFF2-40B4-BE49-F238E27FC236}">
                <a16:creationId xmlns:a16="http://schemas.microsoft.com/office/drawing/2014/main" id="{86DC7827-49A4-1DCB-1972-55DC5E9044AB}"/>
              </a:ext>
            </a:extLst>
          </p:cNvPr>
          <p:cNvSpPr/>
          <p:nvPr/>
        </p:nvSpPr>
        <p:spPr>
          <a:xfrm>
            <a:off x="10172543" y="1273583"/>
            <a:ext cx="197901" cy="2520110"/>
          </a:xfrm>
          <a:prstGeom prst="roundRect">
            <a:avLst>
              <a:gd name="adj" fmla="val 7559"/>
            </a:avLst>
          </a:prstGeom>
          <a:solidFill>
            <a:schemeClr val="accent2">
              <a:lumMod val="40000"/>
              <a:lumOff val="60000"/>
            </a:schemeClr>
          </a:solidFill>
          <a:ln w="38100">
            <a:solidFill>
              <a:schemeClr val="accent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医療審議会</a:t>
            </a:r>
            <a:r>
              <a:rPr lang="ja-JP" altLang="en-US" sz="750" b="1" dirty="0">
                <a:solidFill>
                  <a:schemeClr val="tx1"/>
                </a:solidFill>
                <a:latin typeface="ＭＳ Ｐゴシック" panose="020B0600070205080204" pitchFamily="50" charset="-128"/>
                <a:ea typeface="ＭＳ Ｐゴシック" panose="020B0600070205080204" pitchFamily="50" charset="-128"/>
              </a:rPr>
              <a:t>　</a:t>
            </a:r>
            <a:r>
              <a:rPr lang="ja-JP" altLang="en-US" sz="600" dirty="0">
                <a:solidFill>
                  <a:schemeClr val="tx1"/>
                </a:solidFill>
                <a:latin typeface="ＭＳ Ｐゴシック" panose="020B0600070205080204" pitchFamily="50" charset="-128"/>
                <a:ea typeface="ＭＳ Ｐゴシック" panose="020B0600070205080204" pitchFamily="50" charset="-128"/>
              </a:rPr>
              <a:t>計画改定案答申</a:t>
            </a:r>
            <a:endParaRPr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12" name="角丸四角形 64">
            <a:extLst>
              <a:ext uri="{FF2B5EF4-FFF2-40B4-BE49-F238E27FC236}">
                <a16:creationId xmlns:a16="http://schemas.microsoft.com/office/drawing/2014/main" id="{2D58BC62-D439-6D6F-4A19-1A875B6577C2}"/>
              </a:ext>
            </a:extLst>
          </p:cNvPr>
          <p:cNvSpPr/>
          <p:nvPr/>
        </p:nvSpPr>
        <p:spPr>
          <a:xfrm>
            <a:off x="10409845" y="1273583"/>
            <a:ext cx="165574" cy="4704946"/>
          </a:xfrm>
          <a:prstGeom prst="roundRect">
            <a:avLst>
              <a:gd name="adj" fmla="val 0"/>
            </a:avLst>
          </a:prstGeom>
          <a:solidFill>
            <a:schemeClr val="bg1"/>
          </a:solidFill>
          <a:ln w="381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医療計画 改定</a:t>
            </a:r>
          </a:p>
        </p:txBody>
      </p:sp>
      <p:sp>
        <p:nvSpPr>
          <p:cNvPr id="13" name="角丸四角形 56">
            <a:extLst>
              <a:ext uri="{FF2B5EF4-FFF2-40B4-BE49-F238E27FC236}">
                <a16:creationId xmlns:a16="http://schemas.microsoft.com/office/drawing/2014/main" id="{0A1D56FD-FACB-CBB7-35F6-553839055EC9}"/>
              </a:ext>
            </a:extLst>
          </p:cNvPr>
          <p:cNvSpPr/>
          <p:nvPr/>
        </p:nvSpPr>
        <p:spPr>
          <a:xfrm>
            <a:off x="7123386" y="5504383"/>
            <a:ext cx="2332379" cy="255522"/>
          </a:xfrm>
          <a:prstGeom prst="roundRect">
            <a:avLst>
              <a:gd name="adj" fmla="val 7559"/>
            </a:avLst>
          </a:prstGeom>
          <a:ln w="38100">
            <a:solidFill>
              <a:schemeClr val="accent4">
                <a:lumMod val="50000"/>
              </a:schemeClr>
            </a:solidFill>
            <a:prstDash val="dash"/>
          </a:ln>
        </p:spPr>
        <p:style>
          <a:lnRef idx="1">
            <a:schemeClr val="accent4"/>
          </a:lnRef>
          <a:fillRef idx="2">
            <a:schemeClr val="accent4"/>
          </a:fillRef>
          <a:effectRef idx="1">
            <a:schemeClr val="accent4"/>
          </a:effectRef>
          <a:fontRef idx="minor">
            <a:schemeClr val="dk1"/>
          </a:fontRef>
        </p:style>
        <p:txBody>
          <a:bodyPr lIns="27000" tIns="27000" rIns="27000" bIns="27000" rtlCol="0" anchor="ctr"/>
          <a:lstStyle/>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圏域編の作成</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8" name="角丸四角形 34">
            <a:extLst>
              <a:ext uri="{FF2B5EF4-FFF2-40B4-BE49-F238E27FC236}">
                <a16:creationId xmlns:a16="http://schemas.microsoft.com/office/drawing/2014/main" id="{E132FD24-DF31-ABC0-89BE-DCFA5AB1B9D8}"/>
              </a:ext>
            </a:extLst>
          </p:cNvPr>
          <p:cNvSpPr/>
          <p:nvPr/>
        </p:nvSpPr>
        <p:spPr>
          <a:xfrm>
            <a:off x="4443523" y="1273583"/>
            <a:ext cx="265727" cy="1663684"/>
          </a:xfrm>
          <a:prstGeom prst="roundRect">
            <a:avLst>
              <a:gd name="adj" fmla="val 7559"/>
            </a:avLst>
          </a:prstGeom>
          <a:solidFill>
            <a:schemeClr val="accent2">
              <a:lumMod val="40000"/>
              <a:lumOff val="60000"/>
            </a:schemeClr>
          </a:solidFill>
          <a:ln w="6350">
            <a:solidFill>
              <a:schemeClr val="accent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r>
              <a:rPr lang="ja-JP" altLang="en-US" sz="750" b="1" dirty="0">
                <a:solidFill>
                  <a:schemeClr val="tx1"/>
                </a:solidFill>
                <a:latin typeface="ＭＳ Ｐゴシック" panose="020B0600070205080204" pitchFamily="50" charset="-128"/>
                <a:ea typeface="ＭＳ Ｐゴシック" panose="020B0600070205080204" pitchFamily="50" charset="-128"/>
              </a:rPr>
              <a:t>医療審議会　</a:t>
            </a:r>
            <a:endParaRPr lang="en-US" altLang="ja-JP" sz="750" b="1" dirty="0">
              <a:solidFill>
                <a:schemeClr val="tx1"/>
              </a:solidFill>
              <a:latin typeface="ＭＳ Ｐゴシック" panose="020B0600070205080204" pitchFamily="50" charset="-128"/>
              <a:ea typeface="ＭＳ Ｐゴシック" panose="020B0600070205080204" pitchFamily="50" charset="-128"/>
            </a:endParaRPr>
          </a:p>
          <a:p>
            <a:r>
              <a:rPr lang="ja-JP" altLang="en-US" sz="600" dirty="0">
                <a:solidFill>
                  <a:schemeClr val="tx1"/>
                </a:solidFill>
                <a:latin typeface="ＭＳ Ｐゴシック" panose="020B0600070205080204" pitchFamily="50" charset="-128"/>
                <a:ea typeface="ＭＳ Ｐゴシック" panose="020B0600070205080204" pitchFamily="50" charset="-128"/>
              </a:rPr>
              <a:t>計画改定諮問</a:t>
            </a:r>
            <a:r>
              <a:rPr lang="ja-JP" altLang="en-US" sz="675" dirty="0">
                <a:solidFill>
                  <a:schemeClr val="tx1"/>
                </a:solidFill>
                <a:latin typeface="ＭＳ Ｐゴシック" panose="020B0600070205080204" pitchFamily="50" charset="-128"/>
                <a:ea typeface="ＭＳ Ｐゴシック" panose="020B0600070205080204" pitchFamily="50" charset="-128"/>
              </a:rPr>
              <a:t>・</a:t>
            </a:r>
            <a:r>
              <a:rPr lang="ja-JP" altLang="en-US" sz="600" dirty="0">
                <a:solidFill>
                  <a:schemeClr val="tx1"/>
                </a:solidFill>
                <a:latin typeface="ＭＳ Ｐゴシック" panose="020B0600070205080204" pitchFamily="50" charset="-128"/>
                <a:ea typeface="ＭＳ Ｐゴシック" panose="020B0600070205080204" pitchFamily="50" charset="-128"/>
              </a:rPr>
              <a:t>次期計画の方針等説明</a:t>
            </a:r>
            <a:endParaRPr lang="ja-JP" altLang="en-US" sz="750" dirty="0">
              <a:solidFill>
                <a:schemeClr val="tx1"/>
              </a:solidFill>
              <a:latin typeface="ＭＳ Ｐゴシック" panose="020B0600070205080204" pitchFamily="50" charset="-128"/>
              <a:ea typeface="ＭＳ Ｐゴシック" panose="020B0600070205080204" pitchFamily="50" charset="-128"/>
            </a:endParaRPr>
          </a:p>
        </p:txBody>
      </p:sp>
      <p:sp>
        <p:nvSpPr>
          <p:cNvPr id="2" name="角丸四角形 57">
            <a:extLst>
              <a:ext uri="{FF2B5EF4-FFF2-40B4-BE49-F238E27FC236}">
                <a16:creationId xmlns:a16="http://schemas.microsoft.com/office/drawing/2014/main" id="{2BD0C037-CAEC-A7F3-963B-DA95934778F5}"/>
              </a:ext>
            </a:extLst>
          </p:cNvPr>
          <p:cNvSpPr/>
          <p:nvPr/>
        </p:nvSpPr>
        <p:spPr>
          <a:xfrm>
            <a:off x="3981687" y="2409669"/>
            <a:ext cx="268664" cy="1282214"/>
          </a:xfrm>
          <a:prstGeom prst="roundRect">
            <a:avLst>
              <a:gd name="adj" fmla="val 13229"/>
            </a:avLst>
          </a:prstGeom>
          <a:ln/>
        </p:spPr>
        <p:style>
          <a:lnRef idx="1">
            <a:schemeClr val="accent6"/>
          </a:lnRef>
          <a:fillRef idx="2">
            <a:schemeClr val="accent6"/>
          </a:fillRef>
          <a:effectRef idx="1">
            <a:schemeClr val="accent6"/>
          </a:effectRef>
          <a:fontRef idx="minor">
            <a:schemeClr val="dk1"/>
          </a:fontRef>
        </p:style>
        <p:txBody>
          <a:bodyPr wrap="none" lIns="27000" tIns="27000" rIns="27000" bIns="27000" rtlCol="0" anchor="ctr"/>
          <a:lstStyle/>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在宅</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医療</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推進</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部会</a:t>
            </a:r>
            <a:endParaRPr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6" name="角丸四角形 57">
            <a:extLst>
              <a:ext uri="{FF2B5EF4-FFF2-40B4-BE49-F238E27FC236}">
                <a16:creationId xmlns:a16="http://schemas.microsoft.com/office/drawing/2014/main" id="{DB2886C5-1F23-6C60-3CA1-89C3B5E34F1B}"/>
              </a:ext>
            </a:extLst>
          </p:cNvPr>
          <p:cNvSpPr/>
          <p:nvPr/>
        </p:nvSpPr>
        <p:spPr>
          <a:xfrm>
            <a:off x="9770843" y="2396283"/>
            <a:ext cx="401700" cy="919906"/>
          </a:xfrm>
          <a:prstGeom prst="roundRect">
            <a:avLst>
              <a:gd name="adj" fmla="val 13229"/>
            </a:avLst>
          </a:prstGeom>
          <a:ln w="38100"/>
        </p:spPr>
        <p:style>
          <a:lnRef idx="1">
            <a:schemeClr val="accent6"/>
          </a:lnRef>
          <a:fillRef idx="2">
            <a:schemeClr val="accent6"/>
          </a:fillRef>
          <a:effectRef idx="1">
            <a:schemeClr val="accent6"/>
          </a:effectRef>
          <a:fontRef idx="minor">
            <a:schemeClr val="dk1"/>
          </a:fontRef>
        </p:style>
        <p:txBody>
          <a:bodyPr wrap="none" lIns="27000" tIns="27000" rIns="27000" bIns="27000" rtlCol="0" anchor="ctr"/>
          <a:lstStyle/>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在宅</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医療</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推進</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部会</a:t>
            </a: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21" name="角丸四角形 56">
            <a:extLst>
              <a:ext uri="{FF2B5EF4-FFF2-40B4-BE49-F238E27FC236}">
                <a16:creationId xmlns:a16="http://schemas.microsoft.com/office/drawing/2014/main" id="{D998C9E4-9819-0E11-03B7-D588C360039A}"/>
              </a:ext>
            </a:extLst>
          </p:cNvPr>
          <p:cNvSpPr/>
          <p:nvPr/>
        </p:nvSpPr>
        <p:spPr>
          <a:xfrm>
            <a:off x="4786413" y="1880805"/>
            <a:ext cx="1582637" cy="249126"/>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府域編作業（素案作成）</a:t>
            </a:r>
            <a:endParaRPr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22" name="角丸四角形 56">
            <a:extLst>
              <a:ext uri="{FF2B5EF4-FFF2-40B4-BE49-F238E27FC236}">
                <a16:creationId xmlns:a16="http://schemas.microsoft.com/office/drawing/2014/main" id="{01C6B570-7238-5A4E-2FAD-20D112BC8CEA}"/>
              </a:ext>
            </a:extLst>
          </p:cNvPr>
          <p:cNvSpPr/>
          <p:nvPr/>
        </p:nvSpPr>
        <p:spPr>
          <a:xfrm>
            <a:off x="7173982" y="1886599"/>
            <a:ext cx="2162792" cy="271906"/>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r>
              <a:rPr lang="ja-JP" altLang="en-US" sz="750" dirty="0">
                <a:solidFill>
                  <a:schemeClr val="tx1"/>
                </a:solidFill>
                <a:latin typeface="ＭＳ Ｐゴシック" panose="020B0600070205080204" pitchFamily="50" charset="-128"/>
                <a:ea typeface="ＭＳ Ｐゴシック" panose="020B0600070205080204" pitchFamily="50" charset="-128"/>
              </a:rPr>
              <a:t>　　府域編（案修正・他計画との調整）</a:t>
            </a:r>
            <a:endParaRPr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23" name="角丸四角形 42">
            <a:extLst>
              <a:ext uri="{FF2B5EF4-FFF2-40B4-BE49-F238E27FC236}">
                <a16:creationId xmlns:a16="http://schemas.microsoft.com/office/drawing/2014/main" id="{87925BD2-B152-F7AA-200D-012CDBA17A97}"/>
              </a:ext>
            </a:extLst>
          </p:cNvPr>
          <p:cNvSpPr/>
          <p:nvPr/>
        </p:nvSpPr>
        <p:spPr>
          <a:xfrm>
            <a:off x="8791982" y="1258879"/>
            <a:ext cx="324000" cy="620421"/>
          </a:xfrm>
          <a:prstGeom prst="roundRect">
            <a:avLst>
              <a:gd name="adj" fmla="val 7559"/>
            </a:avLst>
          </a:prstGeom>
          <a:solidFill>
            <a:schemeClr val="accent1">
              <a:lumMod val="40000"/>
              <a:lumOff val="60000"/>
            </a:schemeClr>
          </a:solidFill>
          <a:ln w="6350">
            <a:solidFill>
              <a:schemeClr val="accent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パブコメ準備</a:t>
            </a:r>
          </a:p>
        </p:txBody>
      </p:sp>
      <p:sp>
        <p:nvSpPr>
          <p:cNvPr id="29" name="角丸四角形 57">
            <a:extLst>
              <a:ext uri="{FF2B5EF4-FFF2-40B4-BE49-F238E27FC236}">
                <a16:creationId xmlns:a16="http://schemas.microsoft.com/office/drawing/2014/main" id="{189260CE-9239-F63A-A09C-521440F8DFC4}"/>
              </a:ext>
            </a:extLst>
          </p:cNvPr>
          <p:cNvSpPr/>
          <p:nvPr/>
        </p:nvSpPr>
        <p:spPr>
          <a:xfrm>
            <a:off x="2358991" y="4091322"/>
            <a:ext cx="716220" cy="300641"/>
          </a:xfrm>
          <a:prstGeom prst="roundRect">
            <a:avLst>
              <a:gd name="adj" fmla="val 17438"/>
            </a:avLst>
          </a:prstGeom>
          <a:ln/>
        </p:spPr>
        <p:style>
          <a:lnRef idx="1">
            <a:schemeClr val="accent2"/>
          </a:lnRef>
          <a:fillRef idx="2">
            <a:schemeClr val="accent2"/>
          </a:fillRef>
          <a:effectRef idx="1">
            <a:schemeClr val="accent2"/>
          </a:effectRef>
          <a:fontRef idx="minor">
            <a:schemeClr val="dk1"/>
          </a:fontRef>
        </p:style>
        <p:txBody>
          <a:bodyPr wrap="none" lIns="27000" tIns="27000" rIns="27000" bIns="27000" rtlCol="0" anchor="ctr"/>
          <a:lstStyle/>
          <a:p>
            <a:pPr algn="ctr"/>
            <a:r>
              <a:rPr lang="en-US" altLang="ja-JP" sz="600" dirty="0">
                <a:solidFill>
                  <a:schemeClr val="tx1"/>
                </a:solidFill>
                <a:latin typeface="ＭＳ Ｐゴシック" panose="020B0600070205080204" pitchFamily="50" charset="-128"/>
                <a:ea typeface="ＭＳ Ｐゴシック" panose="020B0600070205080204" pitchFamily="50" charset="-128"/>
              </a:rPr>
              <a:t>R4</a:t>
            </a:r>
            <a:r>
              <a:rPr lang="ja-JP" altLang="en-US" sz="600" dirty="0">
                <a:solidFill>
                  <a:schemeClr val="tx1"/>
                </a:solidFill>
                <a:latin typeface="ＭＳ Ｐゴシック" panose="020B0600070205080204" pitchFamily="50" charset="-128"/>
                <a:ea typeface="ＭＳ Ｐゴシック" panose="020B0600070205080204" pitchFamily="50" charset="-128"/>
              </a:rPr>
              <a:t>調査</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まとめ</a:t>
            </a:r>
          </a:p>
        </p:txBody>
      </p:sp>
      <p:sp>
        <p:nvSpPr>
          <p:cNvPr id="30" name="角丸四角形 57">
            <a:extLst>
              <a:ext uri="{FF2B5EF4-FFF2-40B4-BE49-F238E27FC236}">
                <a16:creationId xmlns:a16="http://schemas.microsoft.com/office/drawing/2014/main" id="{86594DB7-5353-0E8C-3544-4AB61F072CBC}"/>
              </a:ext>
            </a:extLst>
          </p:cNvPr>
          <p:cNvSpPr/>
          <p:nvPr/>
        </p:nvSpPr>
        <p:spPr>
          <a:xfrm>
            <a:off x="2466796" y="3117937"/>
            <a:ext cx="580788" cy="330167"/>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圏域</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素案</a:t>
            </a:r>
          </a:p>
        </p:txBody>
      </p:sp>
      <p:sp>
        <p:nvSpPr>
          <p:cNvPr id="33" name="角丸四角形 57">
            <a:extLst>
              <a:ext uri="{FF2B5EF4-FFF2-40B4-BE49-F238E27FC236}">
                <a16:creationId xmlns:a16="http://schemas.microsoft.com/office/drawing/2014/main" id="{70B21AC9-6BCF-4D47-FA0F-F2F41D5FF3E6}"/>
              </a:ext>
            </a:extLst>
          </p:cNvPr>
          <p:cNvSpPr/>
          <p:nvPr/>
        </p:nvSpPr>
        <p:spPr>
          <a:xfrm>
            <a:off x="3557177" y="3120812"/>
            <a:ext cx="301766" cy="322556"/>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圏域</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案</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41" name="角丸四角形 57">
            <a:extLst>
              <a:ext uri="{FF2B5EF4-FFF2-40B4-BE49-F238E27FC236}">
                <a16:creationId xmlns:a16="http://schemas.microsoft.com/office/drawing/2014/main" id="{07EA2A11-B5B2-E46D-8B05-F15FC78EA180}"/>
              </a:ext>
            </a:extLst>
          </p:cNvPr>
          <p:cNvSpPr/>
          <p:nvPr/>
        </p:nvSpPr>
        <p:spPr>
          <a:xfrm>
            <a:off x="3983003" y="3266514"/>
            <a:ext cx="265727" cy="307956"/>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圏域</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審議</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44" name="角丸四角形 57">
            <a:extLst>
              <a:ext uri="{FF2B5EF4-FFF2-40B4-BE49-F238E27FC236}">
                <a16:creationId xmlns:a16="http://schemas.microsoft.com/office/drawing/2014/main" id="{AC2CFBCF-CE2F-F726-F23A-DF74CF1962AE}"/>
              </a:ext>
            </a:extLst>
          </p:cNvPr>
          <p:cNvSpPr/>
          <p:nvPr/>
        </p:nvSpPr>
        <p:spPr>
          <a:xfrm>
            <a:off x="2972278" y="3470882"/>
            <a:ext cx="861560" cy="294893"/>
          </a:xfrm>
          <a:prstGeom prst="roundRect">
            <a:avLst>
              <a:gd name="adj" fmla="val 13229"/>
            </a:avLst>
          </a:prstGeom>
          <a:ln/>
        </p:spPr>
        <p:style>
          <a:lnRef idx="1">
            <a:schemeClr val="accent5"/>
          </a:lnRef>
          <a:fillRef idx="2">
            <a:schemeClr val="accent5"/>
          </a:fillRef>
          <a:effectRef idx="1">
            <a:schemeClr val="accent5"/>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拠点・積極的医療機関</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に関する整理</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27" name="角丸四角形 25">
            <a:extLst>
              <a:ext uri="{FF2B5EF4-FFF2-40B4-BE49-F238E27FC236}">
                <a16:creationId xmlns:a16="http://schemas.microsoft.com/office/drawing/2014/main" id="{A76BB780-E9F5-01F0-838D-457381C4003D}"/>
              </a:ext>
            </a:extLst>
          </p:cNvPr>
          <p:cNvSpPr/>
          <p:nvPr/>
        </p:nvSpPr>
        <p:spPr>
          <a:xfrm>
            <a:off x="5044344" y="4554293"/>
            <a:ext cx="617960" cy="231202"/>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調査分析</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（ヒアリング）</a:t>
            </a:r>
          </a:p>
        </p:txBody>
      </p:sp>
      <p:sp>
        <p:nvSpPr>
          <p:cNvPr id="48" name="角丸四角形 25">
            <a:extLst>
              <a:ext uri="{FF2B5EF4-FFF2-40B4-BE49-F238E27FC236}">
                <a16:creationId xmlns:a16="http://schemas.microsoft.com/office/drawing/2014/main" id="{50AA9FDD-91A7-F33A-FF44-EB203ADF7140}"/>
              </a:ext>
            </a:extLst>
          </p:cNvPr>
          <p:cNvSpPr/>
          <p:nvPr/>
        </p:nvSpPr>
        <p:spPr>
          <a:xfrm>
            <a:off x="5853660" y="4502379"/>
            <a:ext cx="359575" cy="303411"/>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指標等</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検討結果</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報告</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49" name="直線矢印コネクタ 48">
            <a:extLst>
              <a:ext uri="{FF2B5EF4-FFF2-40B4-BE49-F238E27FC236}">
                <a16:creationId xmlns:a16="http://schemas.microsoft.com/office/drawing/2014/main" id="{5A1C0BB8-E9A1-D3EE-D804-6BF748132536}"/>
              </a:ext>
            </a:extLst>
          </p:cNvPr>
          <p:cNvCxnSpPr>
            <a:cxnSpLocks/>
            <a:stCxn id="48" idx="0"/>
          </p:cNvCxnSpPr>
          <p:nvPr/>
        </p:nvCxnSpPr>
        <p:spPr>
          <a:xfrm flipV="1">
            <a:off x="6033448" y="2245706"/>
            <a:ext cx="14879" cy="2256672"/>
          </a:xfrm>
          <a:prstGeom prst="straightConnector1">
            <a:avLst/>
          </a:prstGeom>
          <a:ln w="571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25">
            <a:extLst>
              <a:ext uri="{FF2B5EF4-FFF2-40B4-BE49-F238E27FC236}">
                <a16:creationId xmlns:a16="http://schemas.microsoft.com/office/drawing/2014/main" id="{0D218550-4F6F-6FFF-0335-7F79992C89EB}"/>
              </a:ext>
            </a:extLst>
          </p:cNvPr>
          <p:cNvSpPr/>
          <p:nvPr/>
        </p:nvSpPr>
        <p:spPr>
          <a:xfrm>
            <a:off x="8022459" y="2158506"/>
            <a:ext cx="947045" cy="255523"/>
          </a:xfrm>
          <a:prstGeom prst="roundRect">
            <a:avLst>
              <a:gd name="adj" fmla="val 21935"/>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圏域編</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調整作業</a:t>
            </a:r>
          </a:p>
        </p:txBody>
      </p:sp>
      <p:sp>
        <p:nvSpPr>
          <p:cNvPr id="66" name="角丸四角形 25">
            <a:extLst>
              <a:ext uri="{FF2B5EF4-FFF2-40B4-BE49-F238E27FC236}">
                <a16:creationId xmlns:a16="http://schemas.microsoft.com/office/drawing/2014/main" id="{F606EEBE-539A-B71A-2649-757787A6CA59}"/>
              </a:ext>
            </a:extLst>
          </p:cNvPr>
          <p:cNvSpPr/>
          <p:nvPr/>
        </p:nvSpPr>
        <p:spPr>
          <a:xfrm>
            <a:off x="7699897" y="2562769"/>
            <a:ext cx="916844" cy="2765957"/>
          </a:xfrm>
          <a:prstGeom prst="roundRect">
            <a:avLst>
              <a:gd name="adj" fmla="val 21935"/>
            </a:avLst>
          </a:prstGeom>
          <a:solidFill>
            <a:schemeClr val="accent6">
              <a:lumMod val="40000"/>
              <a:lumOff val="60000"/>
            </a:schemeClr>
          </a:solidFill>
          <a:ln w="952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在宅医療</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懇話会</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（医療と介護</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の協議の場）</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角丸四角形 57">
            <a:extLst>
              <a:ext uri="{FF2B5EF4-FFF2-40B4-BE49-F238E27FC236}">
                <a16:creationId xmlns:a16="http://schemas.microsoft.com/office/drawing/2014/main" id="{95D2ACAF-07EA-B453-7CF9-1819B8C195E1}"/>
              </a:ext>
            </a:extLst>
          </p:cNvPr>
          <p:cNvSpPr/>
          <p:nvPr/>
        </p:nvSpPr>
        <p:spPr>
          <a:xfrm>
            <a:off x="3046624" y="3117938"/>
            <a:ext cx="500564" cy="330165"/>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意見照会</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ヒアリング</a:t>
            </a:r>
          </a:p>
        </p:txBody>
      </p:sp>
      <p:sp>
        <p:nvSpPr>
          <p:cNvPr id="34" name="角丸四角形 57">
            <a:extLst>
              <a:ext uri="{FF2B5EF4-FFF2-40B4-BE49-F238E27FC236}">
                <a16:creationId xmlns:a16="http://schemas.microsoft.com/office/drawing/2014/main" id="{FF513A56-E441-3A28-349C-A0508AF647F3}"/>
              </a:ext>
            </a:extLst>
          </p:cNvPr>
          <p:cNvSpPr/>
          <p:nvPr/>
        </p:nvSpPr>
        <p:spPr>
          <a:xfrm>
            <a:off x="3029107" y="2142078"/>
            <a:ext cx="965720" cy="217325"/>
          </a:xfrm>
          <a:prstGeom prst="roundRect">
            <a:avLst>
              <a:gd name="adj" fmla="val 17438"/>
            </a:avLst>
          </a:prstGeom>
          <a:ln/>
        </p:spPr>
        <p:style>
          <a:lnRef idx="1">
            <a:schemeClr val="accent2"/>
          </a:lnRef>
          <a:fillRef idx="2">
            <a:schemeClr val="accent2"/>
          </a:fillRef>
          <a:effectRef idx="1">
            <a:schemeClr val="accent2"/>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第</a:t>
            </a:r>
            <a:r>
              <a:rPr lang="en-US" altLang="ja-JP" sz="600" dirty="0">
                <a:solidFill>
                  <a:schemeClr val="tx1"/>
                </a:solidFill>
                <a:latin typeface="ＭＳ Ｐゴシック" panose="020B0600070205080204" pitchFamily="50" charset="-128"/>
                <a:ea typeface="ＭＳ Ｐゴシック" panose="020B0600070205080204" pitchFamily="50" charset="-128"/>
              </a:rPr>
              <a:t>8</a:t>
            </a:r>
            <a:r>
              <a:rPr lang="ja-JP" altLang="en-US" sz="600" dirty="0">
                <a:solidFill>
                  <a:schemeClr val="tx1"/>
                </a:solidFill>
                <a:latin typeface="ＭＳ Ｐゴシック" panose="020B0600070205080204" pitchFamily="50" charset="-128"/>
                <a:ea typeface="ＭＳ Ｐゴシック" panose="020B0600070205080204" pitchFamily="50" charset="-128"/>
              </a:rPr>
              <a:t>次計画</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指標案検討</a:t>
            </a:r>
          </a:p>
        </p:txBody>
      </p:sp>
      <p:sp>
        <p:nvSpPr>
          <p:cNvPr id="35" name="角丸四角形 42">
            <a:extLst>
              <a:ext uri="{FF2B5EF4-FFF2-40B4-BE49-F238E27FC236}">
                <a16:creationId xmlns:a16="http://schemas.microsoft.com/office/drawing/2014/main" id="{B807F3E5-D9B7-2826-B7C5-7D01C4532708}"/>
              </a:ext>
            </a:extLst>
          </p:cNvPr>
          <p:cNvSpPr/>
          <p:nvPr/>
        </p:nvSpPr>
        <p:spPr>
          <a:xfrm>
            <a:off x="9352742" y="1279003"/>
            <a:ext cx="489389" cy="950954"/>
          </a:xfrm>
          <a:prstGeom prst="roundRect">
            <a:avLst>
              <a:gd name="adj" fmla="val 7559"/>
            </a:avLst>
          </a:prstGeom>
          <a:solidFill>
            <a:schemeClr val="accent1">
              <a:lumMod val="40000"/>
              <a:lumOff val="60000"/>
            </a:schemeClr>
          </a:solidFill>
          <a:ln w="6350">
            <a:solidFill>
              <a:schemeClr val="accent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パブコメ</a:t>
            </a:r>
          </a:p>
        </p:txBody>
      </p:sp>
      <p:sp>
        <p:nvSpPr>
          <p:cNvPr id="67" name="角丸四角形 25">
            <a:extLst>
              <a:ext uri="{FF2B5EF4-FFF2-40B4-BE49-F238E27FC236}">
                <a16:creationId xmlns:a16="http://schemas.microsoft.com/office/drawing/2014/main" id="{006B0394-D16C-9895-6DF5-34E38C00E2F8}"/>
              </a:ext>
            </a:extLst>
          </p:cNvPr>
          <p:cNvSpPr/>
          <p:nvPr/>
        </p:nvSpPr>
        <p:spPr>
          <a:xfrm>
            <a:off x="8967086" y="1905617"/>
            <a:ext cx="375090" cy="1031651"/>
          </a:xfrm>
          <a:prstGeom prst="roundRect">
            <a:avLst>
              <a:gd name="adj" fmla="val 21935"/>
            </a:avLst>
          </a:prstGeom>
          <a:solidFill>
            <a:schemeClr val="accent6">
              <a:lumMod val="40000"/>
              <a:lumOff val="60000"/>
            </a:schemeClr>
          </a:solidFill>
          <a:ln w="63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最終調整</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部会資料</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作成</a:t>
            </a:r>
          </a:p>
        </p:txBody>
      </p:sp>
      <p:sp>
        <p:nvSpPr>
          <p:cNvPr id="37" name="正方形/長方形 36">
            <a:extLst>
              <a:ext uri="{FF2B5EF4-FFF2-40B4-BE49-F238E27FC236}">
                <a16:creationId xmlns:a16="http://schemas.microsoft.com/office/drawing/2014/main" id="{0E5D6CA8-8DEA-63F1-9936-56D302408FCF}"/>
              </a:ext>
            </a:extLst>
          </p:cNvPr>
          <p:cNvSpPr/>
          <p:nvPr/>
        </p:nvSpPr>
        <p:spPr>
          <a:xfrm>
            <a:off x="2837714" y="2755541"/>
            <a:ext cx="470844" cy="270935"/>
          </a:xfrm>
          <a:prstGeom prst="rect">
            <a:avLst/>
          </a:prstGeom>
        </p:spPr>
        <p:style>
          <a:lnRef idx="2">
            <a:schemeClr val="dk1">
              <a:shade val="50000"/>
            </a:schemeClr>
          </a:lnRef>
          <a:fillRef idx="1">
            <a:schemeClr val="dk1"/>
          </a:fillRef>
          <a:effectRef idx="0">
            <a:schemeClr val="dk1"/>
          </a:effectRef>
          <a:fontRef idx="minor">
            <a:schemeClr val="lt1"/>
          </a:fontRef>
        </p:style>
        <p:txBody>
          <a:bodyPr lIns="27000" tIns="27000" rIns="27000" bIns="27000" rtlCol="0" anchor="ctr"/>
          <a:lstStyle/>
          <a:p>
            <a:pPr algn="ctr"/>
            <a:r>
              <a:rPr lang="ja-JP" altLang="en-US" sz="525" b="1" dirty="0">
                <a:latin typeface="ＭＳ Ｐゴシック" panose="020B0600070205080204" pitchFamily="50" charset="-128"/>
                <a:ea typeface="ＭＳ Ｐゴシック" panose="020B0600070205080204" pitchFamily="50" charset="-128"/>
              </a:rPr>
              <a:t>国</a:t>
            </a:r>
            <a:endParaRPr lang="en-US" altLang="ja-JP" sz="525" b="1" dirty="0">
              <a:latin typeface="ＭＳ Ｐゴシック" panose="020B0600070205080204" pitchFamily="50" charset="-128"/>
              <a:ea typeface="ＭＳ Ｐゴシック" panose="020B0600070205080204" pitchFamily="50" charset="-128"/>
            </a:endParaRPr>
          </a:p>
          <a:p>
            <a:pPr algn="ctr"/>
            <a:r>
              <a:rPr lang="ja-JP" altLang="en-US" sz="525" b="1" dirty="0">
                <a:latin typeface="ＭＳ Ｐゴシック" panose="020B0600070205080204" pitchFamily="50" charset="-128"/>
                <a:ea typeface="ＭＳ Ｐゴシック" panose="020B0600070205080204" pitchFamily="50" charset="-128"/>
              </a:rPr>
              <a:t>とりまとめ</a:t>
            </a:r>
            <a:endParaRPr lang="en-US" altLang="ja-JP" sz="525" b="1" dirty="0">
              <a:latin typeface="ＭＳ Ｐゴシック" panose="020B0600070205080204" pitchFamily="50" charset="-128"/>
              <a:ea typeface="ＭＳ Ｐゴシック" panose="020B0600070205080204" pitchFamily="50" charset="-128"/>
            </a:endParaRPr>
          </a:p>
          <a:p>
            <a:pPr algn="ctr"/>
            <a:r>
              <a:rPr lang="ja-JP" altLang="en-US" sz="525" b="1" dirty="0">
                <a:latin typeface="ＭＳ Ｐゴシック" panose="020B0600070205080204" pitchFamily="50" charset="-128"/>
                <a:ea typeface="ＭＳ Ｐゴシック" panose="020B0600070205080204" pitchFamily="50" charset="-128"/>
              </a:rPr>
              <a:t>提示</a:t>
            </a:r>
          </a:p>
        </p:txBody>
      </p:sp>
      <p:sp>
        <p:nvSpPr>
          <p:cNvPr id="56" name="角丸四角形 57">
            <a:extLst>
              <a:ext uri="{FF2B5EF4-FFF2-40B4-BE49-F238E27FC236}">
                <a16:creationId xmlns:a16="http://schemas.microsoft.com/office/drawing/2014/main" id="{F663B409-415C-C206-61B3-A3F074C74C9E}"/>
              </a:ext>
            </a:extLst>
          </p:cNvPr>
          <p:cNvSpPr/>
          <p:nvPr/>
        </p:nvSpPr>
        <p:spPr>
          <a:xfrm>
            <a:off x="4474497" y="3656626"/>
            <a:ext cx="639725" cy="325165"/>
          </a:xfrm>
          <a:prstGeom prst="roundRect">
            <a:avLst>
              <a:gd name="adj" fmla="val 13229"/>
            </a:avLst>
          </a:prstGeom>
          <a:ln/>
        </p:spPr>
        <p:style>
          <a:lnRef idx="1">
            <a:schemeClr val="accent5"/>
          </a:lnRef>
          <a:fillRef idx="2">
            <a:schemeClr val="accent5"/>
          </a:fillRef>
          <a:effectRef idx="1">
            <a:schemeClr val="accent5"/>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拠点・積極的</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医療機関</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条件整理</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右大かっこ 18"/>
          <p:cNvSpPr/>
          <p:nvPr/>
        </p:nvSpPr>
        <p:spPr>
          <a:xfrm>
            <a:off x="3834846" y="2474369"/>
            <a:ext cx="81264" cy="1683641"/>
          </a:xfrm>
          <a:prstGeom prst="rightBracket">
            <a:avLst/>
          </a:prstGeom>
          <a:noFill/>
          <a:ln w="57150">
            <a:solidFill>
              <a:srgbClr val="FF0000"/>
            </a:solidFill>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ja-JP" altLang="en-US" sz="1350"/>
          </a:p>
        </p:txBody>
      </p:sp>
      <p:sp>
        <p:nvSpPr>
          <p:cNvPr id="59" name="角丸四角形 56">
            <a:extLst>
              <a:ext uri="{FF2B5EF4-FFF2-40B4-BE49-F238E27FC236}">
                <a16:creationId xmlns:a16="http://schemas.microsoft.com/office/drawing/2014/main" id="{30DC0D30-BF9D-81F4-3ECC-91854C256A50}"/>
              </a:ext>
            </a:extLst>
          </p:cNvPr>
          <p:cNvSpPr/>
          <p:nvPr/>
        </p:nvSpPr>
        <p:spPr>
          <a:xfrm>
            <a:off x="3480097" y="2483937"/>
            <a:ext cx="379352" cy="370994"/>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第７次</a:t>
            </a:r>
            <a:endParaRPr lang="en-US" altLang="ja-JP" sz="750"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750" dirty="0">
                <a:solidFill>
                  <a:schemeClr val="tx1"/>
                </a:solidFill>
                <a:latin typeface="ＭＳ Ｐゴシック" panose="020B0600070205080204" pitchFamily="50" charset="-128"/>
                <a:ea typeface="ＭＳ Ｐゴシック" panose="020B0600070205080204" pitchFamily="50" charset="-128"/>
              </a:rPr>
              <a:t>PDCA</a:t>
            </a:r>
          </a:p>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評価</a:t>
            </a:r>
            <a:endParaRPr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42" name="テキスト ボックス 41"/>
          <p:cNvSpPr txBox="1"/>
          <p:nvPr/>
        </p:nvSpPr>
        <p:spPr>
          <a:xfrm>
            <a:off x="4172776" y="2952475"/>
            <a:ext cx="614643" cy="184666"/>
          </a:xfrm>
          <a:prstGeom prst="rect">
            <a:avLst/>
          </a:prstGeom>
          <a:noFill/>
        </p:spPr>
        <p:txBody>
          <a:bodyPr wrap="square" rtlCol="0">
            <a:spAutoFit/>
          </a:bodyPr>
          <a:lstStyle/>
          <a:p>
            <a:r>
              <a:rPr lang="ja-JP" altLang="en-US" sz="600" dirty="0"/>
              <a:t>（報告）</a:t>
            </a:r>
          </a:p>
        </p:txBody>
      </p:sp>
      <p:sp>
        <p:nvSpPr>
          <p:cNvPr id="9" name="屈折矢印 8"/>
          <p:cNvSpPr/>
          <p:nvPr/>
        </p:nvSpPr>
        <p:spPr>
          <a:xfrm>
            <a:off x="4260065" y="2945593"/>
            <a:ext cx="367266" cy="204270"/>
          </a:xfrm>
          <a:prstGeom prst="ben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5" name="右矢印 24"/>
          <p:cNvSpPr/>
          <p:nvPr/>
        </p:nvSpPr>
        <p:spPr>
          <a:xfrm>
            <a:off x="4258061" y="3341737"/>
            <a:ext cx="647322" cy="2035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9" name="正方形/長方形 38">
            <a:extLst>
              <a:ext uri="{FF2B5EF4-FFF2-40B4-BE49-F238E27FC236}">
                <a16:creationId xmlns:a16="http://schemas.microsoft.com/office/drawing/2014/main" id="{3C403D18-01E9-FF0B-3464-F63F9BBCF79C}"/>
              </a:ext>
            </a:extLst>
          </p:cNvPr>
          <p:cNvSpPr/>
          <p:nvPr/>
        </p:nvSpPr>
        <p:spPr>
          <a:xfrm>
            <a:off x="4384790" y="3288913"/>
            <a:ext cx="376575" cy="276227"/>
          </a:xfrm>
          <a:prstGeom prst="rect">
            <a:avLst/>
          </a:prstGeom>
        </p:spPr>
        <p:style>
          <a:lnRef idx="2">
            <a:schemeClr val="dk1">
              <a:shade val="50000"/>
            </a:schemeClr>
          </a:lnRef>
          <a:fillRef idx="1">
            <a:schemeClr val="dk1"/>
          </a:fillRef>
          <a:effectRef idx="0">
            <a:schemeClr val="dk1"/>
          </a:effectRef>
          <a:fontRef idx="minor">
            <a:schemeClr val="lt1"/>
          </a:fontRef>
        </p:style>
        <p:txBody>
          <a:bodyPr lIns="27000" tIns="27000" rIns="27000" bIns="27000" rtlCol="0" anchor="ctr"/>
          <a:lstStyle/>
          <a:p>
            <a:pPr algn="ctr"/>
            <a:r>
              <a:rPr lang="ja-JP" altLang="en-US" sz="525" b="1" dirty="0">
                <a:latin typeface="ＭＳ Ｐゴシック" panose="020B0600070205080204" pitchFamily="50" charset="-128"/>
                <a:ea typeface="ＭＳ Ｐゴシック" panose="020B0600070205080204" pitchFamily="50" charset="-128"/>
              </a:rPr>
              <a:t>国</a:t>
            </a:r>
            <a:endParaRPr lang="en-US" altLang="ja-JP" sz="525" b="1" dirty="0">
              <a:latin typeface="ＭＳ Ｐゴシック" panose="020B0600070205080204" pitchFamily="50" charset="-128"/>
              <a:ea typeface="ＭＳ Ｐゴシック" panose="020B0600070205080204" pitchFamily="50" charset="-128"/>
            </a:endParaRPr>
          </a:p>
          <a:p>
            <a:pPr algn="ctr"/>
            <a:r>
              <a:rPr lang="ja-JP" altLang="en-US" sz="525" b="1" dirty="0">
                <a:latin typeface="ＭＳ Ｐゴシック" panose="020B0600070205080204" pitchFamily="50" charset="-128"/>
                <a:ea typeface="ＭＳ Ｐゴシック" panose="020B0600070205080204" pitchFamily="50" charset="-128"/>
              </a:rPr>
              <a:t>策定指針</a:t>
            </a:r>
            <a:endParaRPr lang="en-US" altLang="ja-JP" sz="525" b="1" dirty="0">
              <a:latin typeface="ＭＳ Ｐゴシック" panose="020B0600070205080204" pitchFamily="50" charset="-128"/>
              <a:ea typeface="ＭＳ Ｐゴシック" panose="020B0600070205080204" pitchFamily="50" charset="-128"/>
            </a:endParaRPr>
          </a:p>
          <a:p>
            <a:pPr algn="ctr"/>
            <a:r>
              <a:rPr lang="ja-JP" altLang="en-US" sz="525" b="1" dirty="0">
                <a:latin typeface="ＭＳ Ｐゴシック" panose="020B0600070205080204" pitchFamily="50" charset="-128"/>
                <a:ea typeface="ＭＳ Ｐゴシック" panose="020B0600070205080204" pitchFamily="50" charset="-128"/>
              </a:rPr>
              <a:t>提示</a:t>
            </a:r>
          </a:p>
        </p:txBody>
      </p:sp>
      <p:sp>
        <p:nvSpPr>
          <p:cNvPr id="26" name="楕円 25"/>
          <p:cNvSpPr/>
          <p:nvPr/>
        </p:nvSpPr>
        <p:spPr>
          <a:xfrm>
            <a:off x="4883836" y="3298017"/>
            <a:ext cx="283967" cy="24724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a:p>
        </p:txBody>
      </p:sp>
      <p:sp>
        <p:nvSpPr>
          <p:cNvPr id="50" name="テキスト ボックス 49"/>
          <p:cNvSpPr txBox="1"/>
          <p:nvPr/>
        </p:nvSpPr>
        <p:spPr>
          <a:xfrm>
            <a:off x="4860057" y="3296840"/>
            <a:ext cx="368574" cy="276999"/>
          </a:xfrm>
          <a:prstGeom prst="rect">
            <a:avLst/>
          </a:prstGeom>
          <a:noFill/>
        </p:spPr>
        <p:txBody>
          <a:bodyPr wrap="square" rtlCol="0">
            <a:spAutoFit/>
          </a:bodyPr>
          <a:lstStyle/>
          <a:p>
            <a:r>
              <a:rPr lang="ja-JP" altLang="en-US" sz="600" b="1" dirty="0"/>
              <a:t>圏域決定</a:t>
            </a:r>
          </a:p>
        </p:txBody>
      </p:sp>
      <p:sp>
        <p:nvSpPr>
          <p:cNvPr id="51" name="角丸四角形 57">
            <a:extLst>
              <a:ext uri="{FF2B5EF4-FFF2-40B4-BE49-F238E27FC236}">
                <a16:creationId xmlns:a16="http://schemas.microsoft.com/office/drawing/2014/main" id="{2BD0C037-CAEC-A7F3-963B-DA95934778F5}"/>
              </a:ext>
            </a:extLst>
          </p:cNvPr>
          <p:cNvSpPr/>
          <p:nvPr/>
        </p:nvSpPr>
        <p:spPr>
          <a:xfrm>
            <a:off x="6480271" y="2375001"/>
            <a:ext cx="356657" cy="2112386"/>
          </a:xfrm>
          <a:prstGeom prst="roundRect">
            <a:avLst>
              <a:gd name="adj" fmla="val 13229"/>
            </a:avLst>
          </a:prstGeom>
          <a:ln w="9525"/>
        </p:spPr>
        <p:style>
          <a:lnRef idx="1">
            <a:schemeClr val="accent6"/>
          </a:lnRef>
          <a:fillRef idx="2">
            <a:schemeClr val="accent6"/>
          </a:fillRef>
          <a:effectRef idx="1">
            <a:schemeClr val="accent6"/>
          </a:effectRef>
          <a:fontRef idx="minor">
            <a:schemeClr val="dk1"/>
          </a:fontRef>
        </p:style>
        <p:txBody>
          <a:bodyPr wrap="none" lIns="27000" tIns="27000" rIns="27000" bIns="27000" rtlCol="0" anchor="ctr"/>
          <a:lstStyle/>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在宅</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医療</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推進</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部会</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53" name="角丸四角形 52">
            <a:extLst>
              <a:ext uri="{FF2B5EF4-FFF2-40B4-BE49-F238E27FC236}">
                <a16:creationId xmlns:a16="http://schemas.microsoft.com/office/drawing/2014/main" id="{FEEE5F86-6404-870C-DF26-93BED4EBC31C}"/>
              </a:ext>
            </a:extLst>
          </p:cNvPr>
          <p:cNvSpPr/>
          <p:nvPr/>
        </p:nvSpPr>
        <p:spPr>
          <a:xfrm>
            <a:off x="6454351" y="4215684"/>
            <a:ext cx="408494" cy="312738"/>
          </a:xfrm>
          <a:prstGeom prst="roundRect">
            <a:avLst>
              <a:gd name="adj" fmla="val 13229"/>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・府域編</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・指標</a:t>
            </a:r>
          </a:p>
        </p:txBody>
      </p:sp>
      <p:sp>
        <p:nvSpPr>
          <p:cNvPr id="54" name="屈折矢印 53"/>
          <p:cNvSpPr/>
          <p:nvPr/>
        </p:nvSpPr>
        <p:spPr>
          <a:xfrm>
            <a:off x="6815003" y="2913666"/>
            <a:ext cx="225076" cy="502076"/>
          </a:xfrm>
          <a:prstGeom prst="bentUpArrow">
            <a:avLst>
              <a:gd name="adj1" fmla="val 25000"/>
              <a:gd name="adj2" fmla="val 25000"/>
              <a:gd name="adj3" fmla="val 4603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5" name="テキスト ボックス 54"/>
          <p:cNvSpPr txBox="1"/>
          <p:nvPr/>
        </p:nvSpPr>
        <p:spPr>
          <a:xfrm>
            <a:off x="6798487" y="3419164"/>
            <a:ext cx="614643" cy="184666"/>
          </a:xfrm>
          <a:prstGeom prst="rect">
            <a:avLst/>
          </a:prstGeom>
          <a:noFill/>
        </p:spPr>
        <p:txBody>
          <a:bodyPr wrap="square" rtlCol="0">
            <a:spAutoFit/>
          </a:bodyPr>
          <a:lstStyle/>
          <a:p>
            <a:r>
              <a:rPr lang="ja-JP" altLang="en-US" sz="600" dirty="0"/>
              <a:t>（報告）</a:t>
            </a:r>
          </a:p>
        </p:txBody>
      </p:sp>
      <p:sp>
        <p:nvSpPr>
          <p:cNvPr id="52" name="角丸四角形 25">
            <a:extLst>
              <a:ext uri="{FF2B5EF4-FFF2-40B4-BE49-F238E27FC236}">
                <a16:creationId xmlns:a16="http://schemas.microsoft.com/office/drawing/2014/main" id="{A76BB780-E9F5-01F0-838D-457381C4003D}"/>
              </a:ext>
            </a:extLst>
          </p:cNvPr>
          <p:cNvSpPr/>
          <p:nvPr/>
        </p:nvSpPr>
        <p:spPr>
          <a:xfrm>
            <a:off x="5295900" y="4891285"/>
            <a:ext cx="1028700" cy="493197"/>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病床転換意向調査</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（国⇒府⇒医療機関）</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600" dirty="0">
                <a:solidFill>
                  <a:schemeClr val="tx1"/>
                </a:solidFill>
                <a:latin typeface="ＭＳ Ｐゴシック" panose="020B0600070205080204" pitchFamily="50" charset="-128"/>
                <a:ea typeface="ＭＳ Ｐゴシック" panose="020B0600070205080204" pitchFamily="50" charset="-128"/>
              </a:rPr>
              <a:t>※</a:t>
            </a:r>
            <a:r>
              <a:rPr lang="ja-JP" altLang="en-US" sz="600" dirty="0">
                <a:solidFill>
                  <a:schemeClr val="tx1"/>
                </a:solidFill>
                <a:latin typeface="ＭＳ Ｐゴシック" panose="020B0600070205080204" pitchFamily="50" charset="-128"/>
                <a:ea typeface="ＭＳ Ｐゴシック" panose="020B0600070205080204" pitchFamily="50" charset="-128"/>
              </a:rPr>
              <a:t>介護療養病床については、</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介護支援課から依頼</a:t>
            </a:r>
          </a:p>
        </p:txBody>
      </p:sp>
      <p:sp>
        <p:nvSpPr>
          <p:cNvPr id="57" name="角丸四角形 25">
            <a:extLst>
              <a:ext uri="{FF2B5EF4-FFF2-40B4-BE49-F238E27FC236}">
                <a16:creationId xmlns:a16="http://schemas.microsoft.com/office/drawing/2014/main" id="{A76BB780-E9F5-01F0-838D-457381C4003D}"/>
              </a:ext>
            </a:extLst>
          </p:cNvPr>
          <p:cNvSpPr/>
          <p:nvPr/>
        </p:nvSpPr>
        <p:spPr>
          <a:xfrm>
            <a:off x="7056901" y="4891285"/>
            <a:ext cx="604598" cy="493197"/>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市町村向け</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調査</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⇒まとめ</a:t>
            </a:r>
          </a:p>
        </p:txBody>
      </p:sp>
      <p:sp>
        <p:nvSpPr>
          <p:cNvPr id="58" name="角丸四角形 25">
            <a:extLst>
              <a:ext uri="{FF2B5EF4-FFF2-40B4-BE49-F238E27FC236}">
                <a16:creationId xmlns:a16="http://schemas.microsoft.com/office/drawing/2014/main" id="{A76BB780-E9F5-01F0-838D-457381C4003D}"/>
              </a:ext>
            </a:extLst>
          </p:cNvPr>
          <p:cNvSpPr/>
          <p:nvPr/>
        </p:nvSpPr>
        <p:spPr>
          <a:xfrm>
            <a:off x="6730397" y="4891285"/>
            <a:ext cx="288106" cy="493197"/>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市町村</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向け</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説明会</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60" name="角丸四角形 25">
            <a:extLst>
              <a:ext uri="{FF2B5EF4-FFF2-40B4-BE49-F238E27FC236}">
                <a16:creationId xmlns:a16="http://schemas.microsoft.com/office/drawing/2014/main" id="{32C048FE-45D5-D880-8407-71C23212C7FF}"/>
              </a:ext>
            </a:extLst>
          </p:cNvPr>
          <p:cNvSpPr/>
          <p:nvPr/>
        </p:nvSpPr>
        <p:spPr>
          <a:xfrm>
            <a:off x="6291431" y="5504783"/>
            <a:ext cx="697385" cy="398618"/>
          </a:xfrm>
          <a:prstGeom prst="roundRect">
            <a:avLst>
              <a:gd name="adj" fmla="val 13229"/>
            </a:avLst>
          </a:prstGeom>
          <a:solidFill>
            <a:schemeClr val="accent2">
              <a:lumMod val="40000"/>
              <a:lumOff val="60000"/>
            </a:schemeClr>
          </a:soli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lang="ja-JP" altLang="en-US" sz="800" dirty="0">
                <a:solidFill>
                  <a:schemeClr val="tx1"/>
                </a:solidFill>
                <a:latin typeface="ＭＳ Ｐゴシック" panose="020B0600070205080204" pitchFamily="50" charset="-128"/>
                <a:ea typeface="ＭＳ Ｐゴシック" panose="020B0600070205080204" pitchFamily="50" charset="-128"/>
              </a:rPr>
              <a:t>保健医療</a:t>
            </a:r>
            <a:endParaRPr lang="en-US" altLang="ja-JP" sz="8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800" dirty="0">
                <a:solidFill>
                  <a:schemeClr val="tx1"/>
                </a:solidFill>
                <a:latin typeface="ＭＳ Ｐゴシック" panose="020B0600070205080204" pitchFamily="50" charset="-128"/>
                <a:ea typeface="ＭＳ Ｐゴシック" panose="020B0600070205080204" pitchFamily="50" charset="-128"/>
              </a:rPr>
              <a:t> 協議会</a:t>
            </a:r>
          </a:p>
        </p:txBody>
      </p:sp>
      <p:sp>
        <p:nvSpPr>
          <p:cNvPr id="17" name="右矢印 16"/>
          <p:cNvSpPr/>
          <p:nvPr/>
        </p:nvSpPr>
        <p:spPr>
          <a:xfrm rot="5400000">
            <a:off x="6486200" y="1936245"/>
            <a:ext cx="363518" cy="47341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4" name="正方形/長方形 23"/>
          <p:cNvSpPr/>
          <p:nvPr/>
        </p:nvSpPr>
        <p:spPr>
          <a:xfrm>
            <a:off x="6431252" y="5932888"/>
            <a:ext cx="3410879" cy="307777"/>
          </a:xfrm>
          <a:prstGeom prst="rect">
            <a:avLst/>
          </a:prstGeom>
          <a:solidFill>
            <a:srgbClr val="FFFF00"/>
          </a:solidFill>
          <a:ln>
            <a:solidFill>
              <a:schemeClr val="tx1"/>
            </a:solidFill>
          </a:ln>
        </p:spPr>
        <p:txBody>
          <a:bodyPr wrap="square">
            <a:spAutoFit/>
          </a:bodyPr>
          <a:lstStyle/>
          <a:p>
            <a:pPr algn="ctr"/>
            <a:r>
              <a:rPr lang="ja-JP" altLang="en-US" sz="1400" b="1" dirty="0">
                <a:solidFill>
                  <a:srgbClr val="FF0000"/>
                </a:solidFill>
                <a:latin typeface="Meiryo UI" panose="020B0604030504040204" pitchFamily="50" charset="-128"/>
                <a:ea typeface="Meiryo UI" panose="020B0604030504040204" pitchFamily="50" charset="-128"/>
              </a:rPr>
              <a:t>連携の拠点、積極的医療機関の選定</a:t>
            </a:r>
          </a:p>
        </p:txBody>
      </p:sp>
      <p:sp>
        <p:nvSpPr>
          <p:cNvPr id="62" name="角丸四角形 25">
            <a:extLst>
              <a:ext uri="{FF2B5EF4-FFF2-40B4-BE49-F238E27FC236}">
                <a16:creationId xmlns:a16="http://schemas.microsoft.com/office/drawing/2014/main" id="{32C048FE-45D5-D880-8407-71C23212C7FF}"/>
              </a:ext>
            </a:extLst>
          </p:cNvPr>
          <p:cNvSpPr/>
          <p:nvPr/>
        </p:nvSpPr>
        <p:spPr>
          <a:xfrm>
            <a:off x="9542202" y="5500887"/>
            <a:ext cx="489389" cy="398618"/>
          </a:xfrm>
          <a:prstGeom prst="roundRect">
            <a:avLst>
              <a:gd name="adj" fmla="val 13229"/>
            </a:avLst>
          </a:prstGeom>
          <a:solidFill>
            <a:schemeClr val="accent2">
              <a:lumMod val="40000"/>
              <a:lumOff val="60000"/>
            </a:schemeClr>
          </a:soli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lang="ja-JP" altLang="en-US" sz="800" dirty="0">
                <a:solidFill>
                  <a:schemeClr val="tx1"/>
                </a:solidFill>
                <a:latin typeface="ＭＳ Ｐゴシック" panose="020B0600070205080204" pitchFamily="50" charset="-128"/>
                <a:ea typeface="ＭＳ Ｐゴシック" panose="020B0600070205080204" pitchFamily="50" charset="-128"/>
              </a:rPr>
              <a:t>保健医療</a:t>
            </a:r>
            <a:endParaRPr lang="en-US" altLang="ja-JP" sz="8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800" dirty="0">
                <a:solidFill>
                  <a:schemeClr val="tx1"/>
                </a:solidFill>
                <a:latin typeface="ＭＳ Ｐゴシック" panose="020B0600070205080204" pitchFamily="50" charset="-128"/>
                <a:ea typeface="ＭＳ Ｐゴシック" panose="020B0600070205080204" pitchFamily="50" charset="-128"/>
              </a:rPr>
              <a:t> 協議会</a:t>
            </a:r>
          </a:p>
        </p:txBody>
      </p:sp>
      <p:sp>
        <p:nvSpPr>
          <p:cNvPr id="63" name="角丸四角形 25">
            <a:extLst>
              <a:ext uri="{FF2B5EF4-FFF2-40B4-BE49-F238E27FC236}">
                <a16:creationId xmlns:a16="http://schemas.microsoft.com/office/drawing/2014/main" id="{32C048FE-45D5-D880-8407-71C23212C7FF}"/>
              </a:ext>
            </a:extLst>
          </p:cNvPr>
          <p:cNvSpPr/>
          <p:nvPr/>
        </p:nvSpPr>
        <p:spPr>
          <a:xfrm>
            <a:off x="3359368" y="5502101"/>
            <a:ext cx="697385" cy="398618"/>
          </a:xfrm>
          <a:prstGeom prst="roundRect">
            <a:avLst>
              <a:gd name="adj" fmla="val 13229"/>
            </a:avLst>
          </a:prstGeom>
          <a:solidFill>
            <a:schemeClr val="accent2">
              <a:lumMod val="40000"/>
              <a:lumOff val="60000"/>
            </a:schemeClr>
          </a:soli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lang="ja-JP" altLang="en-US" sz="800" dirty="0">
                <a:solidFill>
                  <a:schemeClr val="tx1"/>
                </a:solidFill>
                <a:latin typeface="ＭＳ Ｐゴシック" panose="020B0600070205080204" pitchFamily="50" charset="-128"/>
                <a:ea typeface="ＭＳ Ｐゴシック" panose="020B0600070205080204" pitchFamily="50" charset="-128"/>
              </a:rPr>
              <a:t>保健医療</a:t>
            </a:r>
            <a:endParaRPr lang="en-US" altLang="ja-JP" sz="8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800" dirty="0">
                <a:solidFill>
                  <a:schemeClr val="tx1"/>
                </a:solidFill>
                <a:latin typeface="ＭＳ Ｐゴシック" panose="020B0600070205080204" pitchFamily="50" charset="-128"/>
                <a:ea typeface="ＭＳ Ｐゴシック" panose="020B0600070205080204" pitchFamily="50" charset="-128"/>
              </a:rPr>
              <a:t> 協議会</a:t>
            </a:r>
          </a:p>
        </p:txBody>
      </p:sp>
      <p:cxnSp>
        <p:nvCxnSpPr>
          <p:cNvPr id="64" name="直線コネクタ 63">
            <a:extLst>
              <a:ext uri="{FF2B5EF4-FFF2-40B4-BE49-F238E27FC236}">
                <a16:creationId xmlns:a16="http://schemas.microsoft.com/office/drawing/2014/main" id="{41011621-28DD-4B11-BD65-9B076B48B484}"/>
              </a:ext>
            </a:extLst>
          </p:cNvPr>
          <p:cNvCxnSpPr/>
          <p:nvPr/>
        </p:nvCxnSpPr>
        <p:spPr>
          <a:xfrm>
            <a:off x="0" y="613164"/>
            <a:ext cx="1224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68" name="タイトル 1">
            <a:extLst>
              <a:ext uri="{FF2B5EF4-FFF2-40B4-BE49-F238E27FC236}">
                <a16:creationId xmlns:a16="http://schemas.microsoft.com/office/drawing/2014/main" id="{9D20EBF5-E998-4E37-8D86-59F6349AA6A2}"/>
              </a:ext>
            </a:extLst>
          </p:cNvPr>
          <p:cNvSpPr txBox="1">
            <a:spLocks/>
          </p:cNvSpPr>
          <p:nvPr/>
        </p:nvSpPr>
        <p:spPr>
          <a:xfrm>
            <a:off x="47066" y="-20918"/>
            <a:ext cx="12144934" cy="6340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３． 第８次大阪府医療計画（在宅医療）策定に向けた全体スケジュール</a:t>
            </a:r>
            <a:endParaRPr lang="en-US" altLang="ja-JP" sz="2400" dirty="0">
              <a:latin typeface="UD デジタル 教科書体 NK-B" panose="02020700000000000000" pitchFamily="18" charset="-128"/>
              <a:ea typeface="UD デジタル 教科書体 NK-B" panose="02020700000000000000" pitchFamily="18" charset="-128"/>
            </a:endParaRPr>
          </a:p>
        </p:txBody>
      </p:sp>
      <p:grpSp>
        <p:nvGrpSpPr>
          <p:cNvPr id="6" name="グループ化 5">
            <a:extLst>
              <a:ext uri="{FF2B5EF4-FFF2-40B4-BE49-F238E27FC236}">
                <a16:creationId xmlns:a16="http://schemas.microsoft.com/office/drawing/2014/main" id="{572EB256-503A-470A-8425-4FA98CAD99FC}"/>
              </a:ext>
            </a:extLst>
          </p:cNvPr>
          <p:cNvGrpSpPr/>
          <p:nvPr/>
        </p:nvGrpSpPr>
        <p:grpSpPr>
          <a:xfrm>
            <a:off x="9634131" y="3434455"/>
            <a:ext cx="527345" cy="331319"/>
            <a:chOff x="9634131" y="3434455"/>
            <a:chExt cx="527345" cy="331319"/>
          </a:xfrm>
        </p:grpSpPr>
        <p:sp>
          <p:nvSpPr>
            <p:cNvPr id="3" name="吹き出し: 角を丸めた四角形 2">
              <a:extLst>
                <a:ext uri="{FF2B5EF4-FFF2-40B4-BE49-F238E27FC236}">
                  <a16:creationId xmlns:a16="http://schemas.microsoft.com/office/drawing/2014/main" id="{0D08CC28-C6CB-4B42-A499-26D5FFECA9DD}"/>
                </a:ext>
              </a:extLst>
            </p:cNvPr>
            <p:cNvSpPr/>
            <p:nvPr/>
          </p:nvSpPr>
          <p:spPr>
            <a:xfrm>
              <a:off x="9668903" y="3434455"/>
              <a:ext cx="437916" cy="331319"/>
            </a:xfrm>
            <a:prstGeom prst="wedgeRoundRectCallout">
              <a:avLst>
                <a:gd name="adj1" fmla="val 22931"/>
                <a:gd name="adj2" fmla="val -102639"/>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474A8A19-C53D-4D79-BEF2-67AF2E1E5758}"/>
                </a:ext>
              </a:extLst>
            </p:cNvPr>
            <p:cNvSpPr txBox="1"/>
            <p:nvPr/>
          </p:nvSpPr>
          <p:spPr>
            <a:xfrm>
              <a:off x="9634131" y="3470882"/>
              <a:ext cx="527345" cy="261610"/>
            </a:xfrm>
            <a:prstGeom prst="rect">
              <a:avLst/>
            </a:prstGeom>
            <a:noFill/>
          </p:spPr>
          <p:txBody>
            <a:bodyPr wrap="square">
              <a:spAutoFit/>
            </a:bodyPr>
            <a:lstStyle/>
            <a:p>
              <a:r>
                <a:rPr kumimoji="1" lang="ja-JP" altLang="en-US" sz="1100" dirty="0"/>
                <a:t>３</a:t>
              </a:r>
              <a:r>
                <a:rPr kumimoji="1" lang="en-US" altLang="ja-JP" sz="1100" dirty="0"/>
                <a:t>/</a:t>
              </a:r>
              <a:r>
                <a:rPr kumimoji="1" lang="ja-JP" altLang="en-US" sz="1100" dirty="0"/>
                <a:t>１</a:t>
              </a:r>
            </a:p>
          </p:txBody>
        </p:sp>
      </p:grpSp>
      <p:grpSp>
        <p:nvGrpSpPr>
          <p:cNvPr id="70" name="グループ化 69">
            <a:extLst>
              <a:ext uri="{FF2B5EF4-FFF2-40B4-BE49-F238E27FC236}">
                <a16:creationId xmlns:a16="http://schemas.microsoft.com/office/drawing/2014/main" id="{67D31CA6-D85C-4318-AC2C-B18C51478F6E}"/>
              </a:ext>
            </a:extLst>
          </p:cNvPr>
          <p:cNvGrpSpPr/>
          <p:nvPr/>
        </p:nvGrpSpPr>
        <p:grpSpPr>
          <a:xfrm>
            <a:off x="9887861" y="3960019"/>
            <a:ext cx="527345" cy="331319"/>
            <a:chOff x="9634131" y="3434455"/>
            <a:chExt cx="527345" cy="331319"/>
          </a:xfrm>
        </p:grpSpPr>
        <p:sp>
          <p:nvSpPr>
            <p:cNvPr id="71" name="吹き出し: 角を丸めた四角形 70">
              <a:extLst>
                <a:ext uri="{FF2B5EF4-FFF2-40B4-BE49-F238E27FC236}">
                  <a16:creationId xmlns:a16="http://schemas.microsoft.com/office/drawing/2014/main" id="{41DDDA48-AE6C-4E5E-A1A2-13B5EDA561CA}"/>
                </a:ext>
              </a:extLst>
            </p:cNvPr>
            <p:cNvSpPr/>
            <p:nvPr/>
          </p:nvSpPr>
          <p:spPr>
            <a:xfrm>
              <a:off x="9668903" y="3434455"/>
              <a:ext cx="437916" cy="331319"/>
            </a:xfrm>
            <a:prstGeom prst="wedgeRoundRectCallout">
              <a:avLst>
                <a:gd name="adj1" fmla="val 22931"/>
                <a:gd name="adj2" fmla="val -10263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a:extLst>
                <a:ext uri="{FF2B5EF4-FFF2-40B4-BE49-F238E27FC236}">
                  <a16:creationId xmlns:a16="http://schemas.microsoft.com/office/drawing/2014/main" id="{9D6E33F6-AD8E-4865-8019-ECFD13BB35D9}"/>
                </a:ext>
              </a:extLst>
            </p:cNvPr>
            <p:cNvSpPr txBox="1"/>
            <p:nvPr/>
          </p:nvSpPr>
          <p:spPr>
            <a:xfrm>
              <a:off x="9634131" y="3470882"/>
              <a:ext cx="527345" cy="261610"/>
            </a:xfrm>
            <a:prstGeom prst="rect">
              <a:avLst/>
            </a:prstGeom>
            <a:noFill/>
          </p:spPr>
          <p:txBody>
            <a:bodyPr wrap="square">
              <a:spAutoFit/>
            </a:bodyPr>
            <a:lstStyle/>
            <a:p>
              <a:r>
                <a:rPr lang="en-US" altLang="ja-JP" sz="1100" dirty="0"/>
                <a:t>3/28</a:t>
              </a:r>
              <a:endParaRPr kumimoji="1" lang="ja-JP" altLang="en-US" sz="1100" dirty="0"/>
            </a:p>
          </p:txBody>
        </p:sp>
      </p:grpSp>
      <p:sp>
        <p:nvSpPr>
          <p:cNvPr id="73" name="角丸四角形 25">
            <a:extLst>
              <a:ext uri="{FF2B5EF4-FFF2-40B4-BE49-F238E27FC236}">
                <a16:creationId xmlns:a16="http://schemas.microsoft.com/office/drawing/2014/main" id="{01F8DD4C-1201-4222-BF65-A60D568E9CD4}"/>
              </a:ext>
            </a:extLst>
          </p:cNvPr>
          <p:cNvSpPr/>
          <p:nvPr/>
        </p:nvSpPr>
        <p:spPr>
          <a:xfrm>
            <a:off x="10110626" y="5517510"/>
            <a:ext cx="288106" cy="493197"/>
          </a:xfrm>
          <a:prstGeom prst="roundRect">
            <a:avLst>
              <a:gd name="adj" fmla="val 21935"/>
            </a:avLst>
          </a:prstGeom>
          <a:ln w="38100">
            <a:solidFill>
              <a:schemeClr val="accent4">
                <a:lumMod val="50000"/>
              </a:schemeClr>
            </a:solidFill>
            <a:prstDash val="solid"/>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拠点等</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向け</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説明会</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p:txBody>
      </p:sp>
      <p:grpSp>
        <p:nvGrpSpPr>
          <p:cNvPr id="74" name="グループ化 73">
            <a:extLst>
              <a:ext uri="{FF2B5EF4-FFF2-40B4-BE49-F238E27FC236}">
                <a16:creationId xmlns:a16="http://schemas.microsoft.com/office/drawing/2014/main" id="{C900824F-2573-4594-A960-547684FA00B1}"/>
              </a:ext>
            </a:extLst>
          </p:cNvPr>
          <p:cNvGrpSpPr/>
          <p:nvPr/>
        </p:nvGrpSpPr>
        <p:grpSpPr>
          <a:xfrm>
            <a:off x="9668903" y="6229697"/>
            <a:ext cx="787127" cy="467314"/>
            <a:chOff x="9634131" y="3434455"/>
            <a:chExt cx="527345" cy="467314"/>
          </a:xfrm>
        </p:grpSpPr>
        <p:sp>
          <p:nvSpPr>
            <p:cNvPr id="75" name="吹き出し: 角を丸めた四角形 74">
              <a:extLst>
                <a:ext uri="{FF2B5EF4-FFF2-40B4-BE49-F238E27FC236}">
                  <a16:creationId xmlns:a16="http://schemas.microsoft.com/office/drawing/2014/main" id="{4A37B7AC-5371-4113-AEDA-C97335C80758}"/>
                </a:ext>
              </a:extLst>
            </p:cNvPr>
            <p:cNvSpPr/>
            <p:nvPr/>
          </p:nvSpPr>
          <p:spPr>
            <a:xfrm>
              <a:off x="9668903" y="3434455"/>
              <a:ext cx="437916" cy="331319"/>
            </a:xfrm>
            <a:prstGeom prst="wedgeRoundRectCallout">
              <a:avLst>
                <a:gd name="adj1" fmla="val 22931"/>
                <a:gd name="adj2" fmla="val -10263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テキスト ボックス 75">
              <a:extLst>
                <a:ext uri="{FF2B5EF4-FFF2-40B4-BE49-F238E27FC236}">
                  <a16:creationId xmlns:a16="http://schemas.microsoft.com/office/drawing/2014/main" id="{2A62D7D6-7028-4DFD-98B6-AD7D54A5C6B0}"/>
                </a:ext>
              </a:extLst>
            </p:cNvPr>
            <p:cNvSpPr txBox="1"/>
            <p:nvPr/>
          </p:nvSpPr>
          <p:spPr>
            <a:xfrm>
              <a:off x="9634131" y="3470882"/>
              <a:ext cx="527345" cy="430887"/>
            </a:xfrm>
            <a:prstGeom prst="rect">
              <a:avLst/>
            </a:prstGeom>
            <a:noFill/>
          </p:spPr>
          <p:txBody>
            <a:bodyPr wrap="square">
              <a:spAutoFit/>
            </a:bodyPr>
            <a:lstStyle/>
            <a:p>
              <a:r>
                <a:rPr lang="en-US" altLang="ja-JP" sz="1100" dirty="0"/>
                <a:t>3/13,14</a:t>
              </a:r>
              <a:endParaRPr kumimoji="1" lang="ja-JP" altLang="en-US" sz="1100" dirty="0"/>
            </a:p>
          </p:txBody>
        </p:sp>
      </p:grpSp>
    </p:spTree>
    <p:extLst>
      <p:ext uri="{BB962C8B-B14F-4D97-AF65-F5344CB8AC3E}">
        <p14:creationId xmlns:p14="http://schemas.microsoft.com/office/powerpoint/2010/main" val="1592320181"/>
      </p:ext>
    </p:extLst>
  </p:cSld>
  <p:clrMapOvr>
    <a:masterClrMapping/>
  </p:clrMapOvr>
</p:sld>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1846</Words>
  <Application>Microsoft Office PowerPoint</Application>
  <PresentationFormat>ワイド画面</PresentationFormat>
  <Paragraphs>241</Paragraphs>
  <Slides>8</Slides>
  <Notes>8</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6" baseType="lpstr">
      <vt:lpstr>HGPｺﾞｼｯｸM</vt:lpstr>
      <vt:lpstr>Meiryo UI</vt:lpstr>
      <vt:lpstr>ＭＳ Ｐゴシック</vt:lpstr>
      <vt:lpstr>UD デジタル 教科書体 NK-B</vt:lpstr>
      <vt:lpstr>Arial</vt:lpstr>
      <vt:lpstr>Calibri</vt:lpstr>
      <vt:lpstr>Office ​​テーマ</vt:lpstr>
      <vt:lpstr>Worksheet</vt:lpstr>
      <vt:lpstr>第８次大阪府医療計画（在宅医療）（案）について &lt;前回部会（８月10日）からの主な変更点&gt;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2022-08-31T07:23:44Z</dcterms:created>
  <dcterms:modified xsi:type="dcterms:W3CDTF">2024-03-06T11:27:14Z</dcterms:modified>
</cp:coreProperties>
</file>