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60" r:id="rId2"/>
    <p:sldId id="441" r:id="rId3"/>
    <p:sldId id="437" r:id="rId4"/>
  </p:sldIdLst>
  <p:sldSz cx="9906000" cy="6858000" type="A4"/>
  <p:notesSz cx="6807200" cy="9939338"/>
  <p:defaultTextStyle>
    <a:defPPr>
      <a:defRPr lang="ja-JP"/>
    </a:defPPr>
    <a:lvl1pPr marL="0" algn="l" defTabSz="957816" rtl="0" eaLnBrk="1" latinLnBrk="0" hangingPunct="1">
      <a:defRPr kumimoji="1" sz="1885" kern="1200">
        <a:solidFill>
          <a:schemeClr val="tx1"/>
        </a:solidFill>
        <a:latin typeface="+mn-lt"/>
        <a:ea typeface="+mn-ea"/>
        <a:cs typeface="+mn-cs"/>
      </a:defRPr>
    </a:lvl1pPr>
    <a:lvl2pPr marL="478908" algn="l" defTabSz="957816" rtl="0" eaLnBrk="1" latinLnBrk="0" hangingPunct="1">
      <a:defRPr kumimoji="1" sz="1885" kern="1200">
        <a:solidFill>
          <a:schemeClr val="tx1"/>
        </a:solidFill>
        <a:latin typeface="+mn-lt"/>
        <a:ea typeface="+mn-ea"/>
        <a:cs typeface="+mn-cs"/>
      </a:defRPr>
    </a:lvl2pPr>
    <a:lvl3pPr marL="957816" algn="l" defTabSz="957816" rtl="0" eaLnBrk="1" latinLnBrk="0" hangingPunct="1">
      <a:defRPr kumimoji="1" sz="1885" kern="1200">
        <a:solidFill>
          <a:schemeClr val="tx1"/>
        </a:solidFill>
        <a:latin typeface="+mn-lt"/>
        <a:ea typeface="+mn-ea"/>
        <a:cs typeface="+mn-cs"/>
      </a:defRPr>
    </a:lvl3pPr>
    <a:lvl4pPr marL="1436724" algn="l" defTabSz="957816" rtl="0" eaLnBrk="1" latinLnBrk="0" hangingPunct="1">
      <a:defRPr kumimoji="1" sz="1885" kern="1200">
        <a:solidFill>
          <a:schemeClr val="tx1"/>
        </a:solidFill>
        <a:latin typeface="+mn-lt"/>
        <a:ea typeface="+mn-ea"/>
        <a:cs typeface="+mn-cs"/>
      </a:defRPr>
    </a:lvl4pPr>
    <a:lvl5pPr marL="1915631" algn="l" defTabSz="957816" rtl="0" eaLnBrk="1" latinLnBrk="0" hangingPunct="1">
      <a:defRPr kumimoji="1" sz="1885" kern="1200">
        <a:solidFill>
          <a:schemeClr val="tx1"/>
        </a:solidFill>
        <a:latin typeface="+mn-lt"/>
        <a:ea typeface="+mn-ea"/>
        <a:cs typeface="+mn-cs"/>
      </a:defRPr>
    </a:lvl5pPr>
    <a:lvl6pPr marL="2394539" algn="l" defTabSz="957816" rtl="0" eaLnBrk="1" latinLnBrk="0" hangingPunct="1">
      <a:defRPr kumimoji="1" sz="1885" kern="1200">
        <a:solidFill>
          <a:schemeClr val="tx1"/>
        </a:solidFill>
        <a:latin typeface="+mn-lt"/>
        <a:ea typeface="+mn-ea"/>
        <a:cs typeface="+mn-cs"/>
      </a:defRPr>
    </a:lvl6pPr>
    <a:lvl7pPr marL="2873447" algn="l" defTabSz="957816" rtl="0" eaLnBrk="1" latinLnBrk="0" hangingPunct="1">
      <a:defRPr kumimoji="1" sz="1885" kern="1200">
        <a:solidFill>
          <a:schemeClr val="tx1"/>
        </a:solidFill>
        <a:latin typeface="+mn-lt"/>
        <a:ea typeface="+mn-ea"/>
        <a:cs typeface="+mn-cs"/>
      </a:defRPr>
    </a:lvl7pPr>
    <a:lvl8pPr marL="3352355" algn="l" defTabSz="957816" rtl="0" eaLnBrk="1" latinLnBrk="0" hangingPunct="1">
      <a:defRPr kumimoji="1" sz="1885" kern="1200">
        <a:solidFill>
          <a:schemeClr val="tx1"/>
        </a:solidFill>
        <a:latin typeface="+mn-lt"/>
        <a:ea typeface="+mn-ea"/>
        <a:cs typeface="+mn-cs"/>
      </a:defRPr>
    </a:lvl8pPr>
    <a:lvl9pPr marL="3831263" algn="l" defTabSz="957816" rtl="0" eaLnBrk="1" latinLnBrk="0" hangingPunct="1">
      <a:defRPr kumimoji="1" sz="188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99CCFF"/>
    <a:srgbClr val="CC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971" autoAdjust="0"/>
    <p:restoredTop sz="94243" autoAdjust="0"/>
  </p:normalViewPr>
  <p:slideViewPr>
    <p:cSldViewPr>
      <p:cViewPr varScale="1">
        <p:scale>
          <a:sx n="94" d="100"/>
          <a:sy n="94" d="100"/>
        </p:scale>
        <p:origin x="1219" y="8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49786" cy="496967"/>
          </a:xfrm>
          <a:prstGeom prst="rect">
            <a:avLst/>
          </a:prstGeom>
        </p:spPr>
        <p:txBody>
          <a:bodyPr vert="horz" lIns="95656" tIns="47828" rIns="95656" bIns="4782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5"/>
            <a:ext cx="2949786" cy="496967"/>
          </a:xfrm>
          <a:prstGeom prst="rect">
            <a:avLst/>
          </a:prstGeom>
        </p:spPr>
        <p:txBody>
          <a:bodyPr vert="horz" lIns="95656" tIns="47828" rIns="95656" bIns="47828" rtlCol="0"/>
          <a:lstStyle>
            <a:lvl1pPr algn="r">
              <a:defRPr sz="1200"/>
            </a:lvl1pPr>
          </a:lstStyle>
          <a:p>
            <a:fld id="{8AC838E7-458C-4D37-919B-C175B0DCCAC6}" type="datetimeFigureOut">
              <a:rPr kumimoji="1" lang="ja-JP" altLang="en-US" smtClean="0"/>
              <a:t>2024/3/15</a:t>
            </a:fld>
            <a:endParaRPr kumimoji="1" lang="ja-JP" altLang="en-US"/>
          </a:p>
        </p:txBody>
      </p:sp>
      <p:sp>
        <p:nvSpPr>
          <p:cNvPr id="4" name="スライド イメージ プレースホルダー 3"/>
          <p:cNvSpPr>
            <a:spLocks noGrp="1" noRot="1" noChangeAspect="1"/>
          </p:cNvSpPr>
          <p:nvPr>
            <p:ph type="sldImg" idx="2"/>
          </p:nvPr>
        </p:nvSpPr>
        <p:spPr>
          <a:xfrm>
            <a:off x="714375" y="746125"/>
            <a:ext cx="5380038" cy="3725863"/>
          </a:xfrm>
          <a:prstGeom prst="rect">
            <a:avLst/>
          </a:prstGeom>
          <a:noFill/>
          <a:ln w="12700">
            <a:solidFill>
              <a:prstClr val="black"/>
            </a:solidFill>
          </a:ln>
        </p:spPr>
        <p:txBody>
          <a:bodyPr vert="horz" lIns="95656" tIns="47828" rIns="95656" bIns="47828"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56" tIns="47828" rIns="95656" bIns="4782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51"/>
            <a:ext cx="2949786" cy="496967"/>
          </a:xfrm>
          <a:prstGeom prst="rect">
            <a:avLst/>
          </a:prstGeom>
        </p:spPr>
        <p:txBody>
          <a:bodyPr vert="horz" lIns="95656" tIns="47828" rIns="95656" bIns="4782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51"/>
            <a:ext cx="2949786" cy="496967"/>
          </a:xfrm>
          <a:prstGeom prst="rect">
            <a:avLst/>
          </a:prstGeom>
        </p:spPr>
        <p:txBody>
          <a:bodyPr vert="horz" lIns="95656" tIns="47828" rIns="95656" bIns="47828" rtlCol="0" anchor="b"/>
          <a:lstStyle>
            <a:lvl1pPr algn="r">
              <a:defRPr sz="1200"/>
            </a:lvl1pPr>
          </a:lstStyle>
          <a:p>
            <a:fld id="{D485066D-262F-4041-85CE-222C8E805752}" type="slidenum">
              <a:rPr kumimoji="1" lang="ja-JP" altLang="en-US" smtClean="0"/>
              <a:t>‹#›</a:t>
            </a:fld>
            <a:endParaRPr kumimoji="1" lang="ja-JP" altLang="en-US"/>
          </a:p>
        </p:txBody>
      </p:sp>
    </p:spTree>
    <p:extLst>
      <p:ext uri="{BB962C8B-B14F-4D97-AF65-F5344CB8AC3E}">
        <p14:creationId xmlns:p14="http://schemas.microsoft.com/office/powerpoint/2010/main" val="599204081"/>
      </p:ext>
    </p:extLst>
  </p:cSld>
  <p:clrMap bg1="lt1" tx1="dk1" bg2="lt2" tx2="dk2" accent1="accent1" accent2="accent2" accent3="accent3" accent4="accent4" accent5="accent5" accent6="accent6" hlink="hlink" folHlink="folHlink"/>
  <p:notesStyle>
    <a:lvl1pPr marL="0" algn="l" defTabSz="957816" rtl="0" eaLnBrk="1" latinLnBrk="0" hangingPunct="1">
      <a:defRPr kumimoji="1" sz="1257" kern="1200">
        <a:solidFill>
          <a:schemeClr val="tx1"/>
        </a:solidFill>
        <a:latin typeface="+mn-lt"/>
        <a:ea typeface="+mn-ea"/>
        <a:cs typeface="+mn-cs"/>
      </a:defRPr>
    </a:lvl1pPr>
    <a:lvl2pPr marL="478908" algn="l" defTabSz="957816" rtl="0" eaLnBrk="1" latinLnBrk="0" hangingPunct="1">
      <a:defRPr kumimoji="1" sz="1257" kern="1200">
        <a:solidFill>
          <a:schemeClr val="tx1"/>
        </a:solidFill>
        <a:latin typeface="+mn-lt"/>
        <a:ea typeface="+mn-ea"/>
        <a:cs typeface="+mn-cs"/>
      </a:defRPr>
    </a:lvl2pPr>
    <a:lvl3pPr marL="957816" algn="l" defTabSz="957816" rtl="0" eaLnBrk="1" latinLnBrk="0" hangingPunct="1">
      <a:defRPr kumimoji="1" sz="1257" kern="1200">
        <a:solidFill>
          <a:schemeClr val="tx1"/>
        </a:solidFill>
        <a:latin typeface="+mn-lt"/>
        <a:ea typeface="+mn-ea"/>
        <a:cs typeface="+mn-cs"/>
      </a:defRPr>
    </a:lvl3pPr>
    <a:lvl4pPr marL="1436724" algn="l" defTabSz="957816" rtl="0" eaLnBrk="1" latinLnBrk="0" hangingPunct="1">
      <a:defRPr kumimoji="1" sz="1257" kern="1200">
        <a:solidFill>
          <a:schemeClr val="tx1"/>
        </a:solidFill>
        <a:latin typeface="+mn-lt"/>
        <a:ea typeface="+mn-ea"/>
        <a:cs typeface="+mn-cs"/>
      </a:defRPr>
    </a:lvl4pPr>
    <a:lvl5pPr marL="1915631" algn="l" defTabSz="957816" rtl="0" eaLnBrk="1" latinLnBrk="0" hangingPunct="1">
      <a:defRPr kumimoji="1" sz="1257" kern="1200">
        <a:solidFill>
          <a:schemeClr val="tx1"/>
        </a:solidFill>
        <a:latin typeface="+mn-lt"/>
        <a:ea typeface="+mn-ea"/>
        <a:cs typeface="+mn-cs"/>
      </a:defRPr>
    </a:lvl5pPr>
    <a:lvl6pPr marL="2394539" algn="l" defTabSz="957816" rtl="0" eaLnBrk="1" latinLnBrk="0" hangingPunct="1">
      <a:defRPr kumimoji="1" sz="1257" kern="1200">
        <a:solidFill>
          <a:schemeClr val="tx1"/>
        </a:solidFill>
        <a:latin typeface="+mn-lt"/>
        <a:ea typeface="+mn-ea"/>
        <a:cs typeface="+mn-cs"/>
      </a:defRPr>
    </a:lvl6pPr>
    <a:lvl7pPr marL="2873447" algn="l" defTabSz="957816" rtl="0" eaLnBrk="1" latinLnBrk="0" hangingPunct="1">
      <a:defRPr kumimoji="1" sz="1257" kern="1200">
        <a:solidFill>
          <a:schemeClr val="tx1"/>
        </a:solidFill>
        <a:latin typeface="+mn-lt"/>
        <a:ea typeface="+mn-ea"/>
        <a:cs typeface="+mn-cs"/>
      </a:defRPr>
    </a:lvl7pPr>
    <a:lvl8pPr marL="3352355" algn="l" defTabSz="957816" rtl="0" eaLnBrk="1" latinLnBrk="0" hangingPunct="1">
      <a:defRPr kumimoji="1" sz="1257" kern="1200">
        <a:solidFill>
          <a:schemeClr val="tx1"/>
        </a:solidFill>
        <a:latin typeface="+mn-lt"/>
        <a:ea typeface="+mn-ea"/>
        <a:cs typeface="+mn-cs"/>
      </a:defRPr>
    </a:lvl8pPr>
    <a:lvl9pPr marL="3831263" algn="l" defTabSz="957816" rtl="0" eaLnBrk="1" latinLnBrk="0" hangingPunct="1">
      <a:defRPr kumimoji="1" sz="125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6125"/>
            <a:ext cx="538003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C38C5D-A416-425C-BFCF-4A94AA2235E8}" type="slidenum">
              <a:rPr kumimoji="1" lang="ja-JP" altLang="en-US" smtClean="0"/>
              <a:t>1</a:t>
            </a:fld>
            <a:endParaRPr kumimoji="1" lang="ja-JP" altLang="en-US" dirty="0"/>
          </a:p>
        </p:txBody>
      </p:sp>
    </p:spTree>
    <p:extLst>
      <p:ext uri="{BB962C8B-B14F-4D97-AF65-F5344CB8AC3E}">
        <p14:creationId xmlns:p14="http://schemas.microsoft.com/office/powerpoint/2010/main" val="3797818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lang="ja-JP" altLang="en-US" sz="1400" b="0" i="0" u="none" strike="noStrike" baseline="0" dirty="0">
              <a:solidFill>
                <a:srgbClr val="FF0000"/>
              </a:solidFill>
              <a:effectLst/>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idx="10"/>
          </p:nvPr>
        </p:nvSpPr>
        <p:spPr/>
        <p:txBody>
          <a:bodyPr/>
          <a:lstStyle/>
          <a:p>
            <a:pPr>
              <a:defRPr/>
            </a:pPr>
            <a:fld id="{EC9683EE-31DC-4992-82E5-A70802EBE9F2}" type="datetime1">
              <a:rPr lang="ja-JP" altLang="en-US" smtClean="0"/>
              <a:pPr>
                <a:defRPr/>
              </a:pPr>
              <a:t>2024/3/15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E7F9D57B-C2B2-4784-8D52-08A00F79AEBB}" type="slidenum">
              <a:rPr lang="ja-JP" altLang="en-US" smtClean="0"/>
              <a:pPr>
                <a:defRPr/>
              </a:pPr>
              <a:t>2</a:t>
            </a:fld>
            <a:endParaRPr lang="ja-JP" altLang="en-US" sz="1200"/>
          </a:p>
        </p:txBody>
      </p:sp>
    </p:spTree>
    <p:extLst>
      <p:ext uri="{BB962C8B-B14F-4D97-AF65-F5344CB8AC3E}">
        <p14:creationId xmlns:p14="http://schemas.microsoft.com/office/powerpoint/2010/main" val="361982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83138"/>
            <a:ext cx="5445125" cy="3913187"/>
          </a:xfrm>
          <a:prstGeom prst="rect">
            <a:avLst/>
          </a:prstGeom>
        </p:spPr>
        <p:txBody>
          <a:bodyPr/>
          <a:lstStyle/>
          <a:p>
            <a:endParaRPr kumimoji="1" lang="en-US" altLang="ja-JP" dirty="0"/>
          </a:p>
        </p:txBody>
      </p:sp>
      <p:sp>
        <p:nvSpPr>
          <p:cNvPr id="4" name="日付プレースホルダー 3"/>
          <p:cNvSpPr>
            <a:spLocks noGrp="1"/>
          </p:cNvSpPr>
          <p:nvPr>
            <p:ph type="dt" idx="10"/>
          </p:nvPr>
        </p:nvSpPr>
        <p:spPr/>
        <p:txBody>
          <a:bodyPr/>
          <a:lstStyle/>
          <a:p>
            <a:pPr>
              <a:defRPr/>
            </a:pPr>
            <a:fld id="{EC9683EE-31DC-4992-82E5-A70802EBE9F2}" type="datetime1">
              <a:rPr lang="ja-JP" altLang="en-US" smtClean="0"/>
              <a:pPr>
                <a:defRPr/>
              </a:pPr>
              <a:t>2024/3/15</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E7F9D57B-C2B2-4784-8D52-08A00F79AEBB}" type="slidenum">
              <a:rPr lang="ja-JP" altLang="en-US" smtClean="0"/>
              <a:pPr>
                <a:defRPr/>
              </a:pPr>
              <a:t>3</a:t>
            </a:fld>
            <a:endParaRPr lang="ja-JP" altLang="en-US" sz="1200"/>
          </a:p>
        </p:txBody>
      </p:sp>
    </p:spTree>
    <p:extLst>
      <p:ext uri="{BB962C8B-B14F-4D97-AF65-F5344CB8AC3E}">
        <p14:creationId xmlns:p14="http://schemas.microsoft.com/office/powerpoint/2010/main" val="251649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335185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3948669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2544786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329712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800">
                <a:solidFill>
                  <a:schemeClr val="tx1">
                    <a:tint val="75000"/>
                  </a:schemeClr>
                </a:solidFill>
              </a:defRPr>
            </a:lvl2pPr>
            <a:lvl3pPr marL="914418" indent="0">
              <a:buNone/>
              <a:defRPr sz="1600">
                <a:solidFill>
                  <a:schemeClr val="tx1">
                    <a:tint val="75000"/>
                  </a:schemeClr>
                </a:solidFill>
              </a:defRPr>
            </a:lvl3pPr>
            <a:lvl4pPr marL="1371627" indent="0">
              <a:buNone/>
              <a:defRPr sz="1400">
                <a:solidFill>
                  <a:schemeClr val="tx1">
                    <a:tint val="75000"/>
                  </a:schemeClr>
                </a:solidFill>
              </a:defRPr>
            </a:lvl4pPr>
            <a:lvl5pPr marL="1828837" indent="0">
              <a:buNone/>
              <a:defRPr sz="1400">
                <a:solidFill>
                  <a:schemeClr val="tx1">
                    <a:tint val="75000"/>
                  </a:schemeClr>
                </a:solidFill>
              </a:defRPr>
            </a:lvl5pPr>
            <a:lvl6pPr marL="2286046" indent="0">
              <a:buNone/>
              <a:defRPr sz="1400">
                <a:solidFill>
                  <a:schemeClr val="tx1">
                    <a:tint val="75000"/>
                  </a:schemeClr>
                </a:solidFill>
              </a:defRPr>
            </a:lvl6pPr>
            <a:lvl7pPr marL="2743255" indent="0">
              <a:buNone/>
              <a:defRPr sz="1400">
                <a:solidFill>
                  <a:schemeClr val="tx1">
                    <a:tint val="75000"/>
                  </a:schemeClr>
                </a:solidFill>
              </a:defRPr>
            </a:lvl7pPr>
            <a:lvl8pPr marL="3200464" indent="0">
              <a:buNone/>
              <a:defRPr sz="1400">
                <a:solidFill>
                  <a:schemeClr val="tx1">
                    <a:tint val="75000"/>
                  </a:schemeClr>
                </a:solidFill>
              </a:defRPr>
            </a:lvl8pPr>
            <a:lvl9pPr marL="3657673"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146221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3471630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9" indent="0">
              <a:buNone/>
              <a:defRPr sz="2000" b="1"/>
            </a:lvl2pPr>
            <a:lvl3pPr marL="914418" indent="0">
              <a:buNone/>
              <a:defRPr sz="1800" b="1"/>
            </a:lvl3pPr>
            <a:lvl4pPr marL="1371627" indent="0">
              <a:buNone/>
              <a:defRPr sz="1600" b="1"/>
            </a:lvl4pPr>
            <a:lvl5pPr marL="1828837" indent="0">
              <a:buNone/>
              <a:defRPr sz="1600" b="1"/>
            </a:lvl5pPr>
            <a:lvl6pPr marL="2286046" indent="0">
              <a:buNone/>
              <a:defRPr sz="1600" b="1"/>
            </a:lvl6pPr>
            <a:lvl7pPr marL="2743255" indent="0">
              <a:buNone/>
              <a:defRPr sz="1600" b="1"/>
            </a:lvl7pPr>
            <a:lvl8pPr marL="3200464" indent="0">
              <a:buNone/>
              <a:defRPr sz="1600" b="1"/>
            </a:lvl8pPr>
            <a:lvl9pPr marL="3657673"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4260702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2201186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178635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116877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9" indent="0">
              <a:buNone/>
              <a:defRPr sz="2800"/>
            </a:lvl2pPr>
            <a:lvl3pPr marL="914418" indent="0">
              <a:buNone/>
              <a:defRPr sz="2400"/>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9" indent="0">
              <a:buNone/>
              <a:defRPr sz="1200"/>
            </a:lvl2pPr>
            <a:lvl3pPr marL="914418" indent="0">
              <a:buNone/>
              <a:defRPr sz="1000"/>
            </a:lvl3pPr>
            <a:lvl4pPr marL="1371627" indent="0">
              <a:buNone/>
              <a:defRPr sz="900"/>
            </a:lvl4pPr>
            <a:lvl5pPr marL="1828837" indent="0">
              <a:buNone/>
              <a:defRPr sz="900"/>
            </a:lvl5pPr>
            <a:lvl6pPr marL="2286046" indent="0">
              <a:buNone/>
              <a:defRPr sz="900"/>
            </a:lvl6pPr>
            <a:lvl7pPr marL="2743255" indent="0">
              <a:buNone/>
              <a:defRPr sz="900"/>
            </a:lvl7pPr>
            <a:lvl8pPr marL="3200464" indent="0">
              <a:buNone/>
              <a:defRPr sz="900"/>
            </a:lvl8pPr>
            <a:lvl9pPr marL="3657673"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E3A38E1-5228-477A-84C7-CC2AC33C2C3B}" type="datetimeFigureOut">
              <a:rPr kumimoji="1" lang="ja-JP" altLang="en-US" smtClean="0"/>
              <a:t>2024/3/15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3016621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A38E1-5228-477A-84C7-CC2AC33C2C3B}" type="datetimeFigureOut">
              <a:rPr kumimoji="1" lang="ja-JP" altLang="en-US" smtClean="0"/>
              <a:t>2024/3/15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FC1200-17EF-484B-B7A1-753B078C16C2}" type="slidenum">
              <a:rPr kumimoji="1" lang="ja-JP" altLang="en-US" smtClean="0"/>
              <a:t>‹#›</a:t>
            </a:fld>
            <a:endParaRPr kumimoji="1" lang="ja-JP" altLang="en-US"/>
          </a:p>
        </p:txBody>
      </p:sp>
    </p:spTree>
    <p:extLst>
      <p:ext uri="{BB962C8B-B14F-4D97-AF65-F5344CB8AC3E}">
        <p14:creationId xmlns:p14="http://schemas.microsoft.com/office/powerpoint/2010/main" val="7219771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18" rtl="0" eaLnBrk="1" latinLnBrk="0" hangingPunct="1">
        <a:spcBef>
          <a:spcPct val="0"/>
        </a:spcBef>
        <a:buNone/>
        <a:defRPr kumimoji="1" sz="4400"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800" kern="1200">
          <a:solidFill>
            <a:schemeClr val="tx1"/>
          </a:solidFill>
          <a:latin typeface="+mn-lt"/>
          <a:ea typeface="+mn-ea"/>
          <a:cs typeface="+mn-cs"/>
        </a:defRPr>
      </a:lvl1pPr>
      <a:lvl2pPr marL="457209" algn="l" defTabSz="914418" rtl="0" eaLnBrk="1" latinLnBrk="0" hangingPunct="1">
        <a:defRPr kumimoji="1" sz="1800" kern="1200">
          <a:solidFill>
            <a:schemeClr val="tx1"/>
          </a:solidFill>
          <a:latin typeface="+mn-lt"/>
          <a:ea typeface="+mn-ea"/>
          <a:cs typeface="+mn-cs"/>
        </a:defRPr>
      </a:lvl2pPr>
      <a:lvl3pPr marL="914418" algn="l" defTabSz="914418" rtl="0" eaLnBrk="1" latinLnBrk="0" hangingPunct="1">
        <a:defRPr kumimoji="1" sz="1800" kern="1200">
          <a:solidFill>
            <a:schemeClr val="tx1"/>
          </a:solidFill>
          <a:latin typeface="+mn-lt"/>
          <a:ea typeface="+mn-ea"/>
          <a:cs typeface="+mn-cs"/>
        </a:defRPr>
      </a:lvl3pPr>
      <a:lvl4pPr marL="1371627" algn="l" defTabSz="914418" rtl="0" eaLnBrk="1" latinLnBrk="0" hangingPunct="1">
        <a:defRPr kumimoji="1" sz="1800" kern="1200">
          <a:solidFill>
            <a:schemeClr val="tx1"/>
          </a:solidFill>
          <a:latin typeface="+mn-lt"/>
          <a:ea typeface="+mn-ea"/>
          <a:cs typeface="+mn-cs"/>
        </a:defRPr>
      </a:lvl4pPr>
      <a:lvl5pPr marL="1828837" algn="l" defTabSz="914418" rtl="0" eaLnBrk="1" latinLnBrk="0" hangingPunct="1">
        <a:defRPr kumimoji="1" sz="1800" kern="1200">
          <a:solidFill>
            <a:schemeClr val="tx1"/>
          </a:solidFill>
          <a:latin typeface="+mn-lt"/>
          <a:ea typeface="+mn-ea"/>
          <a:cs typeface="+mn-cs"/>
        </a:defRPr>
      </a:lvl5pPr>
      <a:lvl6pPr marL="2286046" algn="l" defTabSz="914418" rtl="0" eaLnBrk="1" latinLnBrk="0" hangingPunct="1">
        <a:defRPr kumimoji="1" sz="1800" kern="1200">
          <a:solidFill>
            <a:schemeClr val="tx1"/>
          </a:solidFill>
          <a:latin typeface="+mn-lt"/>
          <a:ea typeface="+mn-ea"/>
          <a:cs typeface="+mn-cs"/>
        </a:defRPr>
      </a:lvl6pPr>
      <a:lvl7pPr marL="2743255" algn="l" defTabSz="914418" rtl="0" eaLnBrk="1" latinLnBrk="0" hangingPunct="1">
        <a:defRPr kumimoji="1" sz="1800" kern="1200">
          <a:solidFill>
            <a:schemeClr val="tx1"/>
          </a:solidFill>
          <a:latin typeface="+mn-lt"/>
          <a:ea typeface="+mn-ea"/>
          <a:cs typeface="+mn-cs"/>
        </a:defRPr>
      </a:lvl7pPr>
      <a:lvl8pPr marL="3200464" algn="l" defTabSz="914418" rtl="0" eaLnBrk="1" latinLnBrk="0" hangingPunct="1">
        <a:defRPr kumimoji="1" sz="1800" kern="1200">
          <a:solidFill>
            <a:schemeClr val="tx1"/>
          </a:solidFill>
          <a:latin typeface="+mn-lt"/>
          <a:ea typeface="+mn-ea"/>
          <a:cs typeface="+mn-cs"/>
        </a:defRPr>
      </a:lvl8pPr>
      <a:lvl9pPr marL="3657673" algn="l" defTabSz="914418"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096773602"/>
              </p:ext>
            </p:extLst>
          </p:nvPr>
        </p:nvGraphicFramePr>
        <p:xfrm>
          <a:off x="669366" y="639827"/>
          <a:ext cx="8804565" cy="6218173"/>
        </p:xfrm>
        <a:graphic>
          <a:graphicData uri="http://schemas.openxmlformats.org/drawingml/2006/table">
            <a:tbl>
              <a:tblPr firstRow="1" bandRow="1">
                <a:tableStyleId>{93296810-A885-4BE3-A3E7-6D5BEEA58F35}</a:tableStyleId>
              </a:tblPr>
              <a:tblGrid>
                <a:gridCol w="1471069">
                  <a:extLst>
                    <a:ext uri="{9D8B030D-6E8A-4147-A177-3AD203B41FA5}">
                      <a16:colId xmlns:a16="http://schemas.microsoft.com/office/drawing/2014/main" val="1708638825"/>
                    </a:ext>
                  </a:extLst>
                </a:gridCol>
                <a:gridCol w="2041050">
                  <a:extLst>
                    <a:ext uri="{9D8B030D-6E8A-4147-A177-3AD203B41FA5}">
                      <a16:colId xmlns:a16="http://schemas.microsoft.com/office/drawing/2014/main" val="3131570500"/>
                    </a:ext>
                  </a:extLst>
                </a:gridCol>
                <a:gridCol w="879698">
                  <a:extLst>
                    <a:ext uri="{9D8B030D-6E8A-4147-A177-3AD203B41FA5}">
                      <a16:colId xmlns:a16="http://schemas.microsoft.com/office/drawing/2014/main" val="3246744959"/>
                    </a:ext>
                  </a:extLst>
                </a:gridCol>
                <a:gridCol w="1517442">
                  <a:extLst>
                    <a:ext uri="{9D8B030D-6E8A-4147-A177-3AD203B41FA5}">
                      <a16:colId xmlns:a16="http://schemas.microsoft.com/office/drawing/2014/main" val="3335002743"/>
                    </a:ext>
                  </a:extLst>
                </a:gridCol>
                <a:gridCol w="2895306">
                  <a:extLst>
                    <a:ext uri="{9D8B030D-6E8A-4147-A177-3AD203B41FA5}">
                      <a16:colId xmlns:a16="http://schemas.microsoft.com/office/drawing/2014/main" val="3019940766"/>
                    </a:ext>
                  </a:extLst>
                </a:gridCol>
              </a:tblGrid>
              <a:tr h="247690">
                <a:tc>
                  <a:txBody>
                    <a:bodyPr/>
                    <a:lstStyle/>
                    <a:p>
                      <a:pPr algn="ctr"/>
                      <a:r>
                        <a:rPr kumimoji="1" lang="ja-JP" altLang="en-US" sz="1000" dirty="0">
                          <a:latin typeface="Meiryo UI" panose="020B0604030504040204" pitchFamily="50" charset="-128"/>
                          <a:ea typeface="Meiryo UI" panose="020B0604030504040204" pitchFamily="50" charset="-128"/>
                        </a:rPr>
                        <a:t>計画策定時</a:t>
                      </a:r>
                    </a:p>
                  </a:txBody>
                  <a:tcPr/>
                </a:tc>
                <a:tc>
                  <a:txBody>
                    <a:bodyPr/>
                    <a:lstStyle/>
                    <a:p>
                      <a:pPr algn="ctr"/>
                      <a:r>
                        <a:rPr kumimoji="1" lang="en-US" altLang="ja-JP" sz="1000" dirty="0">
                          <a:latin typeface="Meiryo UI" panose="020B0604030504040204" pitchFamily="50" charset="-128"/>
                          <a:ea typeface="Meiryo UI" panose="020B0604030504040204" pitchFamily="50" charset="-128"/>
                        </a:rPr>
                        <a:t>2018</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2019</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latin typeface="Meiryo UI" panose="020B0604030504040204" pitchFamily="50" charset="-128"/>
                          <a:ea typeface="Meiryo UI" panose="020B0604030504040204" pitchFamily="50" charset="-128"/>
                        </a:rPr>
                        <a:t>2020</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latin typeface="Meiryo UI" panose="020B0604030504040204" pitchFamily="50" charset="-128"/>
                          <a:ea typeface="Meiryo UI" panose="020B0604030504040204" pitchFamily="50" charset="-128"/>
                        </a:rPr>
                        <a:t>2021</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00" dirty="0">
                          <a:latin typeface="Meiryo UI" panose="020B0604030504040204" pitchFamily="50" charset="-128"/>
                          <a:ea typeface="Meiryo UI" panose="020B0604030504040204" pitchFamily="50" charset="-128"/>
                        </a:rPr>
                        <a:t>2022</a:t>
                      </a:r>
                      <a:r>
                        <a:rPr kumimoji="1" lang="ja-JP" altLang="en-US" sz="1000" dirty="0">
                          <a:latin typeface="Meiryo UI" panose="020B0604030504040204" pitchFamily="50" charset="-128"/>
                          <a:ea typeface="Meiryo UI" panose="020B0604030504040204" pitchFamily="50" charset="-128"/>
                        </a:rPr>
                        <a:t>～</a:t>
                      </a:r>
                      <a:r>
                        <a:rPr kumimoji="1" lang="en-US" altLang="ja-JP" sz="1000" dirty="0">
                          <a:latin typeface="Meiryo UI" panose="020B0604030504040204" pitchFamily="50" charset="-128"/>
                          <a:ea typeface="Meiryo UI" panose="020B0604030504040204" pitchFamily="50" charset="-128"/>
                        </a:rPr>
                        <a:t>2023</a:t>
                      </a:r>
                      <a:endParaRPr kumimoji="1" lang="ja-JP" altLang="en-US" sz="10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09219383"/>
                  </a:ext>
                </a:extLst>
              </a:tr>
              <a:tr h="5970483">
                <a:tc>
                  <a:txBody>
                    <a:bodyPr/>
                    <a:lstStyle/>
                    <a:p>
                      <a:endParaRPr kumimoji="1" lang="ja-JP" altLang="en-US" sz="1800" dirty="0"/>
                    </a:p>
                  </a:txBody>
                  <a:tcPr/>
                </a:tc>
                <a:tc>
                  <a:txBody>
                    <a:bodyPr/>
                    <a:lstStyle/>
                    <a:p>
                      <a:endParaRPr kumimoji="1" lang="ja-JP" altLang="en-US" sz="1800" dirty="0"/>
                    </a:p>
                  </a:txBody>
                  <a:tcPr/>
                </a:tc>
                <a:tc>
                  <a:txBody>
                    <a:bodyPr/>
                    <a:lstStyle/>
                    <a:p>
                      <a:endParaRPr kumimoji="1" lang="ja-JP" altLang="en-US" sz="1800" dirty="0"/>
                    </a:p>
                  </a:txBody>
                  <a:tcPr/>
                </a:tc>
                <a:tc>
                  <a:txBody>
                    <a:bodyPr/>
                    <a:lstStyle/>
                    <a:p>
                      <a:endParaRPr kumimoji="1" lang="ja-JP" altLang="en-US" sz="1800" dirty="0"/>
                    </a:p>
                  </a:txBody>
                  <a:tcPr/>
                </a:tc>
                <a:tc>
                  <a:txBody>
                    <a:bodyPr/>
                    <a:lstStyle/>
                    <a:p>
                      <a:endParaRPr kumimoji="1" lang="ja-JP" altLang="en-US" sz="1800" dirty="0"/>
                    </a:p>
                  </a:txBody>
                  <a:tcPr/>
                </a:tc>
                <a:extLst>
                  <a:ext uri="{0D108BD9-81ED-4DB2-BD59-A6C34878D82A}">
                    <a16:rowId xmlns:a16="http://schemas.microsoft.com/office/drawing/2014/main" val="3735730571"/>
                  </a:ext>
                </a:extLst>
              </a:tr>
            </a:tbl>
          </a:graphicData>
        </a:graphic>
      </p:graphicFrame>
      <p:sp>
        <p:nvSpPr>
          <p:cNvPr id="2" name="タイトル 1"/>
          <p:cNvSpPr>
            <a:spLocks noGrp="1"/>
          </p:cNvSpPr>
          <p:nvPr>
            <p:ph type="title"/>
          </p:nvPr>
        </p:nvSpPr>
        <p:spPr>
          <a:xfrm>
            <a:off x="218710" y="-13594"/>
            <a:ext cx="5495151" cy="272422"/>
          </a:xfrm>
        </p:spPr>
        <p:txBody>
          <a:bodyPr>
            <a:noAutofit/>
          </a:bodyPr>
          <a:lstStyle/>
          <a:p>
            <a:r>
              <a:rPr lang="ja-JP" altLang="en-US" sz="18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第</a:t>
            </a:r>
            <a:r>
              <a:rPr lang="en-US" altLang="ja-JP" sz="18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7</a:t>
            </a:r>
            <a:r>
              <a:rPr lang="ja-JP" altLang="en-US" sz="18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次大阪府医療計画　（第５章　在宅医療）　概要       　　　　　　　　</a:t>
            </a:r>
          </a:p>
        </p:txBody>
      </p:sp>
      <p:cxnSp>
        <p:nvCxnSpPr>
          <p:cNvPr id="5" name="直線コネクタ 4"/>
          <p:cNvCxnSpPr/>
          <p:nvPr/>
        </p:nvCxnSpPr>
        <p:spPr>
          <a:xfrm>
            <a:off x="391147" y="248071"/>
            <a:ext cx="9100442" cy="0"/>
          </a:xfrm>
          <a:prstGeom prst="line">
            <a:avLst/>
          </a:prstGeom>
        </p:spPr>
        <p:style>
          <a:lnRef idx="2">
            <a:schemeClr val="accent6"/>
          </a:lnRef>
          <a:fillRef idx="0">
            <a:schemeClr val="accent6"/>
          </a:fillRef>
          <a:effectRef idx="1">
            <a:schemeClr val="accent6"/>
          </a:effectRef>
          <a:fontRef idx="minor">
            <a:schemeClr val="tx1"/>
          </a:fontRef>
        </p:style>
      </p:cxnSp>
      <p:sp>
        <p:nvSpPr>
          <p:cNvPr id="173" name="角丸四角形 172"/>
          <p:cNvSpPr/>
          <p:nvPr/>
        </p:nvSpPr>
        <p:spPr>
          <a:xfrm>
            <a:off x="1412936" y="1083838"/>
            <a:ext cx="668571" cy="2340000"/>
          </a:xfrm>
          <a:prstGeom prst="roundRect">
            <a:avLst/>
          </a:prstGeom>
        </p:spPr>
        <p:style>
          <a:lnRef idx="0">
            <a:schemeClr val="accent2"/>
          </a:lnRef>
          <a:fillRef idx="3">
            <a:schemeClr val="accent2"/>
          </a:fillRef>
          <a:effectRef idx="3">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700" b="1" u="sng" dirty="0">
                <a:latin typeface="UD デジタル 教科書体 NK-B" panose="02020700000000000000" pitchFamily="18" charset="-128"/>
                <a:ea typeface="UD デジタル 教科書体 NK-B" panose="02020700000000000000" pitchFamily="18" charset="-128"/>
              </a:rPr>
              <a:t>在宅医療</a:t>
            </a:r>
            <a:endParaRPr lang="en-US" altLang="ja-JP" sz="700" b="1" u="sng" dirty="0">
              <a:latin typeface="UD デジタル 教科書体 NK-B" panose="02020700000000000000" pitchFamily="18" charset="-128"/>
              <a:ea typeface="UD デジタル 教科書体 NK-B" panose="02020700000000000000" pitchFamily="18" charset="-128"/>
            </a:endParaRPr>
          </a:p>
          <a:p>
            <a:pPr algn="ctr"/>
            <a:r>
              <a:rPr lang="ja-JP" altLang="en-US" sz="700" b="1" u="sng" dirty="0">
                <a:latin typeface="UD デジタル 教科書体 NK-B" panose="02020700000000000000" pitchFamily="18" charset="-128"/>
                <a:ea typeface="UD デジタル 教科書体 NK-B" panose="02020700000000000000" pitchFamily="18" charset="-128"/>
              </a:rPr>
              <a:t>基盤整備</a:t>
            </a:r>
            <a:endParaRPr lang="en-US" altLang="ja-JP" sz="7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r>
              <a:rPr lang="en-US" altLang="ja-JP" sz="600" b="1" dirty="0">
                <a:latin typeface="UD デジタル 教科書体 NK-B" panose="02020700000000000000" pitchFamily="18" charset="-128"/>
                <a:ea typeface="UD デジタル 教科書体 NK-B" panose="02020700000000000000" pitchFamily="18" charset="-128"/>
              </a:rPr>
              <a:t>2,156</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2014</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歯科診療所数</a:t>
            </a:r>
            <a:r>
              <a:rPr lang="en-US" altLang="ja-JP" sz="600" b="1" dirty="0">
                <a:latin typeface="UD デジタル 教科書体 NK-B" panose="02020700000000000000" pitchFamily="18" charset="-128"/>
                <a:ea typeface="UD デジタル 教科書体 NK-B" panose="02020700000000000000" pitchFamily="18" charset="-128"/>
              </a:rPr>
              <a:t>1,134</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2014</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薬局数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1,366</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2017</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訪問看護師数</a:t>
            </a:r>
            <a:r>
              <a:rPr lang="en-US" altLang="ja-JP" sz="600" b="1" dirty="0">
                <a:latin typeface="UD デジタル 教科書体 NK-B" panose="02020700000000000000" pitchFamily="18" charset="-128"/>
                <a:ea typeface="UD デジタル 教科書体 NK-B" panose="02020700000000000000" pitchFamily="18" charset="-128"/>
              </a:rPr>
              <a:t>3,640</a:t>
            </a:r>
            <a:r>
              <a:rPr lang="ja-JP" altLang="en-US" sz="600" b="1" dirty="0">
                <a:latin typeface="UD デジタル 教科書体 NK-B" panose="02020700000000000000" pitchFamily="18" charset="-128"/>
                <a:ea typeface="UD デジタル 教科書体 NK-B" panose="02020700000000000000" pitchFamily="18" charset="-128"/>
              </a:rPr>
              <a:t>人</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2015</a:t>
            </a:r>
            <a:r>
              <a:rPr lang="ja-JP" altLang="en-US" sz="600" b="1" dirty="0">
                <a:latin typeface="UD デジタル 教科書体 NK-B" panose="02020700000000000000" pitchFamily="18" charset="-128"/>
                <a:ea typeface="UD デジタル 教科書体 NK-B" panose="02020700000000000000" pitchFamily="18" charset="-128"/>
              </a:rPr>
              <a:t>年</a:t>
            </a:r>
            <a:r>
              <a:rPr lang="ja-JP" altLang="en-US" sz="400" b="1" dirty="0">
                <a:latin typeface="UD デジタル 教科書体 NK-B" panose="02020700000000000000" pitchFamily="18" charset="-128"/>
                <a:ea typeface="UD デジタル 教科書体 NK-B" panose="02020700000000000000" pitchFamily="18" charset="-128"/>
              </a:rPr>
              <a:t>）</a:t>
            </a:r>
            <a:endParaRPr lang="en-US" altLang="ja-JP" sz="400" b="1" dirty="0">
              <a:latin typeface="UD デジタル 教科書体 NK-B" panose="02020700000000000000" pitchFamily="18" charset="-128"/>
              <a:ea typeface="UD デジタル 教科書体 NK-B" panose="02020700000000000000" pitchFamily="18" charset="-128"/>
            </a:endParaRPr>
          </a:p>
        </p:txBody>
      </p:sp>
      <p:sp>
        <p:nvSpPr>
          <p:cNvPr id="175" name="角丸四角形 174"/>
          <p:cNvSpPr/>
          <p:nvPr/>
        </p:nvSpPr>
        <p:spPr>
          <a:xfrm>
            <a:off x="606986" y="1083838"/>
            <a:ext cx="780943" cy="302531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サービ量の</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確保</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訪問診療</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件数</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rPr>
              <a:t>107,714</a:t>
            </a:r>
            <a:r>
              <a:rPr lang="ja-JP" altLang="en-US" sz="700"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429" b="1"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429" b="1" dirty="0">
                <a:solidFill>
                  <a:schemeClr val="tx1"/>
                </a:solidFill>
                <a:latin typeface="UD デジタル 教科書体 NK-B" panose="02020700000000000000" pitchFamily="18" charset="-128"/>
                <a:ea typeface="UD デジタル 教科書体 NK-B" panose="02020700000000000000" pitchFamily="18" charset="-128"/>
              </a:rPr>
              <a:t>2014</a:t>
            </a:r>
            <a:r>
              <a:rPr lang="ja-JP" altLang="en-US" sz="429" b="1" dirty="0">
                <a:solidFill>
                  <a:schemeClr val="tx1"/>
                </a:solidFill>
                <a:latin typeface="UD デジタル 教科書体 NK-B" panose="02020700000000000000" pitchFamily="18" charset="-128"/>
                <a:ea typeface="UD デジタル 教科書体 NK-B" panose="02020700000000000000" pitchFamily="18" charset="-128"/>
              </a:rPr>
              <a:t>年</a:t>
            </a:r>
            <a:r>
              <a:rPr lang="en-US" altLang="ja-JP" sz="429" b="1" dirty="0">
                <a:solidFill>
                  <a:schemeClr val="tx1"/>
                </a:solidFill>
                <a:latin typeface="UD デジタル 教科書体 NK-B" panose="02020700000000000000" pitchFamily="18" charset="-128"/>
                <a:ea typeface="UD デジタル 教科書体 NK-B" panose="02020700000000000000" pitchFamily="18" charset="-128"/>
              </a:rPr>
              <a:t>9</a:t>
            </a:r>
            <a:r>
              <a:rPr lang="ja-JP" altLang="en-US" sz="429" b="1" dirty="0">
                <a:solidFill>
                  <a:schemeClr val="tx1"/>
                </a:solidFill>
                <a:latin typeface="UD デジタル 教科書体 NK-B" panose="02020700000000000000" pitchFamily="18" charset="-128"/>
                <a:ea typeface="UD デジタル 教科書体 NK-B" panose="02020700000000000000" pitchFamily="18" charset="-128"/>
              </a:rPr>
              <a:t>月）</a:t>
            </a:r>
          </a:p>
        </p:txBody>
      </p:sp>
      <p:sp>
        <p:nvSpPr>
          <p:cNvPr id="176" name="角丸四角形 175"/>
          <p:cNvSpPr/>
          <p:nvPr/>
        </p:nvSpPr>
        <p:spPr>
          <a:xfrm>
            <a:off x="593299" y="4134191"/>
            <a:ext cx="775513" cy="1890239"/>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質の向上</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在宅</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看取り件数</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rPr>
              <a:t>6,660</a:t>
            </a:r>
            <a:r>
              <a:rPr lang="ja-JP" altLang="en-US" sz="700"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400" b="1"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400" b="1" dirty="0">
                <a:solidFill>
                  <a:schemeClr val="tx1"/>
                </a:solidFill>
                <a:latin typeface="UD デジタル 教科書体 NK-B" panose="02020700000000000000" pitchFamily="18" charset="-128"/>
                <a:ea typeface="UD デジタル 教科書体 NK-B" panose="02020700000000000000" pitchFamily="18" charset="-128"/>
              </a:rPr>
              <a:t>2014</a:t>
            </a:r>
            <a:r>
              <a:rPr lang="ja-JP" altLang="en-US" sz="400" b="1" dirty="0">
                <a:solidFill>
                  <a:schemeClr val="tx1"/>
                </a:solidFill>
                <a:latin typeface="UD デジタル 教科書体 NK-B" panose="02020700000000000000" pitchFamily="18" charset="-128"/>
                <a:ea typeface="UD デジタル 教科書体 NK-B" panose="02020700000000000000" pitchFamily="18" charset="-128"/>
              </a:rPr>
              <a:t>年）</a:t>
            </a:r>
          </a:p>
        </p:txBody>
      </p:sp>
      <p:sp>
        <p:nvSpPr>
          <p:cNvPr id="177" name="角丸四角形 176"/>
          <p:cNvSpPr/>
          <p:nvPr/>
        </p:nvSpPr>
        <p:spPr>
          <a:xfrm>
            <a:off x="572645" y="6081929"/>
            <a:ext cx="777538" cy="727346"/>
          </a:xfrm>
          <a:prstGeom prst="roundRec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b="1" u="sng" dirty="0">
                <a:solidFill>
                  <a:schemeClr val="tx1"/>
                </a:solidFill>
                <a:latin typeface="UD デジタル 教科書体 NK-B" panose="02020700000000000000" pitchFamily="18" charset="-128"/>
                <a:ea typeface="UD デジタル 教科書体 NK-B" panose="02020700000000000000" pitchFamily="18" charset="-128"/>
              </a:rPr>
              <a:t>地域包括ケア</a:t>
            </a:r>
            <a:endParaRPr lang="en-US" altLang="ja-JP" sz="8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u="sng" dirty="0">
                <a:solidFill>
                  <a:schemeClr val="tx1"/>
                </a:solidFill>
                <a:latin typeface="UD デジタル 教科書体 NK-B" panose="02020700000000000000" pitchFamily="18" charset="-128"/>
                <a:ea typeface="UD デジタル 教科書体 NK-B" panose="02020700000000000000" pitchFamily="18" charset="-128"/>
              </a:rPr>
              <a:t>体制整備</a:t>
            </a:r>
            <a:endParaRPr lang="en-US" altLang="ja-JP" sz="8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2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00" b="1" dirty="0">
                <a:solidFill>
                  <a:schemeClr val="tx1"/>
                </a:solidFill>
                <a:latin typeface="UD デジタル 教科書体 NK-B" panose="02020700000000000000" pitchFamily="18" charset="-128"/>
                <a:ea typeface="UD デジタル 教科書体 NK-B" panose="02020700000000000000" pitchFamily="18" charset="-128"/>
              </a:rPr>
              <a:t>介護支援連携</a:t>
            </a:r>
            <a:endParaRPr lang="en-US" altLang="ja-JP" sz="5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00" b="1" dirty="0">
                <a:solidFill>
                  <a:schemeClr val="tx1"/>
                </a:solidFill>
                <a:latin typeface="UD デジタル 教科書体 NK-B" panose="02020700000000000000" pitchFamily="18" charset="-128"/>
                <a:ea typeface="UD デジタル 教科書体 NK-B" panose="02020700000000000000" pitchFamily="18" charset="-128"/>
              </a:rPr>
              <a:t>指導料算定件数</a:t>
            </a:r>
            <a:endParaRPr lang="en-US" altLang="ja-JP" sz="5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rPr>
              <a:t>25,321</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400" b="1"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400" b="1" dirty="0">
                <a:solidFill>
                  <a:schemeClr val="tx1"/>
                </a:solidFill>
                <a:latin typeface="UD デジタル 教科書体 NK-B" panose="02020700000000000000" pitchFamily="18" charset="-128"/>
                <a:ea typeface="UD デジタル 教科書体 NK-B" panose="02020700000000000000" pitchFamily="18" charset="-128"/>
              </a:rPr>
              <a:t>2015</a:t>
            </a:r>
            <a:r>
              <a:rPr lang="ja-JP" altLang="en-US" sz="400" b="1" dirty="0">
                <a:solidFill>
                  <a:schemeClr val="tx1"/>
                </a:solidFill>
                <a:latin typeface="UD デジタル 教科書体 NK-B" panose="02020700000000000000" pitchFamily="18" charset="-128"/>
                <a:ea typeface="UD デジタル 教科書体 NK-B" panose="02020700000000000000" pitchFamily="18" charset="-128"/>
              </a:rPr>
              <a:t>年）</a:t>
            </a:r>
          </a:p>
        </p:txBody>
      </p:sp>
      <p:sp>
        <p:nvSpPr>
          <p:cNvPr id="178" name="角丸四角形 177"/>
          <p:cNvSpPr/>
          <p:nvPr/>
        </p:nvSpPr>
        <p:spPr>
          <a:xfrm>
            <a:off x="1417779" y="3485876"/>
            <a:ext cx="668571" cy="667040"/>
          </a:xfrm>
          <a:prstGeom prst="roundRect">
            <a:avLst/>
          </a:prstGeom>
        </p:spPr>
        <p:style>
          <a:lnRef idx="0">
            <a:schemeClr val="accent2"/>
          </a:lnRef>
          <a:fillRef idx="3">
            <a:schemeClr val="accent2"/>
          </a:fillRef>
          <a:effectRef idx="3">
            <a:schemeClr val="accent2"/>
          </a:effectRef>
          <a:fontRef idx="minor">
            <a:schemeClr val="lt1"/>
          </a:fontRef>
        </p:style>
        <p:txBody>
          <a:bodyPr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500" b="1" u="sng" dirty="0">
                <a:latin typeface="UD デジタル 教科書体 NK-B" panose="02020700000000000000" pitchFamily="18" charset="-128"/>
                <a:ea typeface="UD デジタル 教科書体 NK-B" panose="02020700000000000000" pitchFamily="18" charset="-128"/>
              </a:rPr>
              <a:t>急変時の受入体制</a:t>
            </a:r>
            <a:endParaRPr lang="en-US" altLang="ja-JP" sz="5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200" b="1" dirty="0">
              <a:latin typeface="UD デジタル 教科書体 NK-B" panose="02020700000000000000" pitchFamily="18" charset="-128"/>
              <a:ea typeface="UD デジタル 教科書体 NK-B" panose="02020700000000000000" pitchFamily="18" charset="-128"/>
            </a:endParaRPr>
          </a:p>
          <a:p>
            <a:pPr algn="ctr"/>
            <a:r>
              <a:rPr lang="ja-JP" altLang="en-US" sz="400" b="1" dirty="0">
                <a:latin typeface="UD デジタル 教科書体 NK-B" panose="02020700000000000000" pitchFamily="18" charset="-128"/>
                <a:ea typeface="UD デジタル 教科書体 NK-B" panose="02020700000000000000" pitchFamily="18" charset="-128"/>
              </a:rPr>
              <a:t>（人口規模に応じた）</a:t>
            </a:r>
            <a:endParaRPr lang="en-US" altLang="ja-JP" sz="4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在宅療養後方支援病院整備圏域</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２圏域</a:t>
            </a:r>
            <a:endParaRPr lang="en-US" altLang="ja-JP" sz="7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2017</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79" name="角丸四角形 178"/>
          <p:cNvSpPr/>
          <p:nvPr/>
        </p:nvSpPr>
        <p:spPr>
          <a:xfrm>
            <a:off x="1384155" y="4182724"/>
            <a:ext cx="695255" cy="920641"/>
          </a:xfrm>
          <a:prstGeom prst="roundRect">
            <a:avLst>
              <a:gd name="adj" fmla="val 13649"/>
            </a:avLst>
          </a:prstGeom>
        </p:spPr>
        <p:style>
          <a:lnRef idx="0">
            <a:schemeClr val="accent2"/>
          </a:lnRef>
          <a:fillRef idx="3">
            <a:schemeClr val="accent2"/>
          </a:fillRef>
          <a:effectRef idx="3">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在宅看取り</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3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在宅看取り</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335</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2014</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80" name="角丸四角形 179"/>
          <p:cNvSpPr/>
          <p:nvPr/>
        </p:nvSpPr>
        <p:spPr>
          <a:xfrm>
            <a:off x="1422750" y="5117281"/>
            <a:ext cx="668571" cy="959106"/>
          </a:xfrm>
          <a:prstGeom prst="roundRect">
            <a:avLst/>
          </a:prstGeom>
        </p:spPr>
        <p:style>
          <a:lnRef idx="0">
            <a:schemeClr val="accent2"/>
          </a:lnRef>
          <a:fillRef idx="3">
            <a:schemeClr val="accent2"/>
          </a:fillRef>
          <a:effectRef idx="3">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円滑な</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r>
              <a:rPr lang="ja-JP" altLang="en-US" sz="600" b="1" u="sng" dirty="0">
                <a:latin typeface="UD デジタル 教科書体 NK-B" panose="02020700000000000000" pitchFamily="18" charset="-128"/>
                <a:ea typeface="UD デジタル 教科書体 NK-B" panose="02020700000000000000" pitchFamily="18" charset="-128"/>
              </a:rPr>
              <a:t>在宅復帰</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300" b="1" u="sng"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退院支援加算</a:t>
            </a:r>
            <a:r>
              <a:rPr lang="en-US" altLang="ja-JP" sz="600" b="1" baseline="30000" dirty="0">
                <a:latin typeface="UD デジタル 教科書体 NK-B" panose="02020700000000000000" pitchFamily="18" charset="-128"/>
                <a:ea typeface="UD デジタル 教科書体 NK-B" panose="02020700000000000000" pitchFamily="18" charset="-128"/>
              </a:rPr>
              <a:t>※</a:t>
            </a:r>
            <a:endParaRPr lang="en-US" altLang="ja-JP" sz="600" b="1" baseline="30000" dirty="0">
              <a:solidFill>
                <a:srgbClr val="FF0000"/>
              </a:solidFill>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248</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2017</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81" name="角丸四角形 180"/>
          <p:cNvSpPr/>
          <p:nvPr/>
        </p:nvSpPr>
        <p:spPr>
          <a:xfrm>
            <a:off x="1422750" y="6125451"/>
            <a:ext cx="668571" cy="671357"/>
          </a:xfrm>
          <a:prstGeom prst="roundRect">
            <a:avLst/>
          </a:prstGeom>
        </p:spPr>
        <p:style>
          <a:lnRef idx="0">
            <a:schemeClr val="accent2"/>
          </a:lnRef>
          <a:fillRef idx="3">
            <a:schemeClr val="accent2"/>
          </a:fillRef>
          <a:effectRef idx="3">
            <a:schemeClr val="accent2"/>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医介連携</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2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介護支援</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連携指導料</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254</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a:t>
            </a:r>
            <a:r>
              <a:rPr lang="en-US" altLang="ja-JP" sz="600" b="1" dirty="0">
                <a:latin typeface="UD デジタル 教科書体 NK-B" panose="02020700000000000000" pitchFamily="18" charset="-128"/>
                <a:ea typeface="UD デジタル 教科書体 NK-B" panose="02020700000000000000" pitchFamily="18" charset="-128"/>
              </a:rPr>
              <a:t>2015</a:t>
            </a:r>
            <a:r>
              <a:rPr lang="ja-JP" altLang="en-US" sz="600" b="1" dirty="0">
                <a:latin typeface="UD デジタル 教科書体 NK-B" panose="02020700000000000000" pitchFamily="18" charset="-128"/>
                <a:ea typeface="UD デジタル 教科書体 NK-B" panose="02020700000000000000" pitchFamily="18" charset="-128"/>
              </a:rPr>
              <a:t>年）</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12" name="角丸四角形 111"/>
          <p:cNvSpPr/>
          <p:nvPr/>
        </p:nvSpPr>
        <p:spPr>
          <a:xfrm>
            <a:off x="2184166" y="1127540"/>
            <a:ext cx="2811285" cy="504563"/>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訪問診療の拡充</a:t>
            </a:r>
          </a:p>
        </p:txBody>
      </p:sp>
      <p:sp>
        <p:nvSpPr>
          <p:cNvPr id="133" name="角丸四角形 132"/>
          <p:cNvSpPr/>
          <p:nvPr/>
        </p:nvSpPr>
        <p:spPr>
          <a:xfrm>
            <a:off x="2180761" y="1693873"/>
            <a:ext cx="2814690" cy="525609"/>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訪問歯科診療の拡充</a:t>
            </a:r>
          </a:p>
        </p:txBody>
      </p:sp>
      <p:sp>
        <p:nvSpPr>
          <p:cNvPr id="17" name="楕円 16"/>
          <p:cNvSpPr/>
          <p:nvPr/>
        </p:nvSpPr>
        <p:spPr>
          <a:xfrm>
            <a:off x="709029" y="840603"/>
            <a:ext cx="617143" cy="257143"/>
          </a:xfrm>
          <a:prstGeom prst="ellipse">
            <a:avLst/>
          </a:prstGeom>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目的</a:t>
            </a: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571" dirty="0">
                <a:latin typeface="UD デジタル 教科書体 NK-B" panose="02020700000000000000" pitchFamily="18" charset="-128"/>
                <a:ea typeface="UD デジタル 教科書体 NK-B" panose="02020700000000000000" pitchFamily="18" charset="-128"/>
              </a:rPr>
              <a:t>計画策定時</a:t>
            </a:r>
            <a:endParaRPr lang="en-US" altLang="ja-JP" sz="571" dirty="0">
              <a:latin typeface="UD デジタル 教科書体 NK-B" panose="02020700000000000000" pitchFamily="18" charset="-128"/>
              <a:ea typeface="UD デジタル 教科書体 NK-B" panose="02020700000000000000" pitchFamily="18" charset="-128"/>
            </a:endParaRPr>
          </a:p>
        </p:txBody>
      </p:sp>
      <p:sp>
        <p:nvSpPr>
          <p:cNvPr id="225" name="楕円 224"/>
          <p:cNvSpPr/>
          <p:nvPr/>
        </p:nvSpPr>
        <p:spPr>
          <a:xfrm>
            <a:off x="3089360" y="891939"/>
            <a:ext cx="1231768" cy="257143"/>
          </a:xfrm>
          <a:prstGeom prst="ellipse">
            <a:avLst/>
          </a:prstGeom>
          <a:ln>
            <a:solidFill>
              <a:srgbClr val="002060"/>
            </a:solidFill>
          </a:ln>
        </p:spPr>
        <p:style>
          <a:lnRef idx="2">
            <a:schemeClr val="accent1"/>
          </a:lnRef>
          <a:fillRef idx="1">
            <a:schemeClr val="lt1"/>
          </a:fillRef>
          <a:effectRef idx="0">
            <a:schemeClr val="accent1"/>
          </a:effectRef>
          <a:fontRef idx="minor">
            <a:schemeClr val="dk1"/>
          </a:fontRef>
        </p:style>
        <p:txBody>
          <a:bodyPr lIns="36000" tIns="0" rIns="3600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個別施策の方向性</a:t>
            </a:r>
            <a:endParaRPr lang="en-US" altLang="ja-JP" sz="700" dirty="0">
              <a:latin typeface="UD デジタル 教科書体 NK-B" panose="02020700000000000000" pitchFamily="18" charset="-128"/>
              <a:ea typeface="UD デジタル 教科書体 NK-B" panose="02020700000000000000" pitchFamily="18" charset="-128"/>
            </a:endParaRPr>
          </a:p>
        </p:txBody>
      </p:sp>
      <p:sp>
        <p:nvSpPr>
          <p:cNvPr id="182" name="角丸四角形 181"/>
          <p:cNvSpPr/>
          <p:nvPr/>
        </p:nvSpPr>
        <p:spPr>
          <a:xfrm>
            <a:off x="5837808" y="1083838"/>
            <a:ext cx="720000" cy="238185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700" b="1" u="sng" dirty="0">
                <a:latin typeface="UD デジタル 教科書体 NK-B" panose="02020700000000000000" pitchFamily="18" charset="-128"/>
                <a:ea typeface="UD デジタル 教科書体 NK-B" panose="02020700000000000000" pitchFamily="18" charset="-128"/>
              </a:rPr>
              <a:t>在宅医療</a:t>
            </a:r>
            <a:endParaRPr lang="en-US" altLang="ja-JP" sz="700" b="1" u="sng" dirty="0">
              <a:latin typeface="UD デジタル 教科書体 NK-B" panose="02020700000000000000" pitchFamily="18" charset="-128"/>
              <a:ea typeface="UD デジタル 教科書体 NK-B" panose="02020700000000000000" pitchFamily="18" charset="-128"/>
            </a:endParaRPr>
          </a:p>
          <a:p>
            <a:pPr algn="ctr"/>
            <a:r>
              <a:rPr lang="ja-JP" altLang="en-US" sz="700" b="1" u="sng" dirty="0">
                <a:latin typeface="UD デジタル 教科書体 NK-B" panose="02020700000000000000" pitchFamily="18" charset="-128"/>
                <a:ea typeface="UD デジタル 教科書体 NK-B" panose="02020700000000000000" pitchFamily="18" charset="-128"/>
              </a:rPr>
              <a:t>基盤整備</a:t>
            </a:r>
            <a:endParaRPr lang="en-US" altLang="ja-JP" sz="7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r>
              <a:rPr lang="en-US" altLang="ja-JP" sz="600" b="1" dirty="0">
                <a:latin typeface="UD デジタル 教科書体 NK-B" panose="02020700000000000000" pitchFamily="18" charset="-128"/>
                <a:ea typeface="UD デジタル 教科書体 NK-B" panose="02020700000000000000" pitchFamily="18" charset="-128"/>
              </a:rPr>
              <a:t>3,350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歯科診療所数</a:t>
            </a:r>
            <a:r>
              <a:rPr lang="en-US" altLang="ja-JP" sz="600" b="1" dirty="0">
                <a:latin typeface="UD デジタル 教科書体 NK-B" panose="02020700000000000000" pitchFamily="18" charset="-128"/>
                <a:ea typeface="UD デジタル 教科書体 NK-B" panose="02020700000000000000" pitchFamily="18" charset="-128"/>
              </a:rPr>
              <a:t>1,540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薬局数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1,610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訪問看護師数</a:t>
            </a:r>
            <a:r>
              <a:rPr lang="en-US" altLang="ja-JP" sz="600" b="1" dirty="0">
                <a:latin typeface="UD デジタル 教科書体 NK-B" panose="02020700000000000000" pitchFamily="18" charset="-128"/>
                <a:ea typeface="UD デジタル 教科書体 NK-B" panose="02020700000000000000" pitchFamily="18" charset="-128"/>
              </a:rPr>
              <a:t>6,360</a:t>
            </a:r>
            <a:r>
              <a:rPr lang="ja-JP" altLang="en-US" sz="600" b="1" dirty="0">
                <a:latin typeface="UD デジタル 教科書体 NK-B" panose="02020700000000000000" pitchFamily="18" charset="-128"/>
                <a:ea typeface="UD デジタル 教科書体 NK-B" panose="02020700000000000000" pitchFamily="18" charset="-128"/>
              </a:rPr>
              <a:t>人</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p:txBody>
      </p:sp>
      <p:sp>
        <p:nvSpPr>
          <p:cNvPr id="184" name="角丸四角形 183"/>
          <p:cNvSpPr/>
          <p:nvPr/>
        </p:nvSpPr>
        <p:spPr>
          <a:xfrm>
            <a:off x="5833829" y="3503893"/>
            <a:ext cx="720000" cy="650180"/>
          </a:xfrm>
          <a:prstGeom prst="roundRect">
            <a:avLst>
              <a:gd name="adj" fmla="val 15531"/>
            </a:avLst>
          </a:prstGeom>
        </p:spPr>
        <p:style>
          <a:lnRef idx="0">
            <a:schemeClr val="accent2"/>
          </a:lnRef>
          <a:fillRef idx="3">
            <a:schemeClr val="accent2"/>
          </a:fillRef>
          <a:effectRef idx="3">
            <a:schemeClr val="accent2"/>
          </a:effectRef>
          <a:fontRef idx="minor">
            <a:schemeClr val="lt1"/>
          </a:fontRef>
        </p:style>
        <p:txBody>
          <a:bodyPr lIns="36000" rIns="36000" rtlCol="0" anchor="ctr">
            <a:norm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急変時の受入</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400" b="1" dirty="0">
              <a:latin typeface="UD デジタル 教科書体 NK-B" panose="02020700000000000000" pitchFamily="18" charset="-128"/>
              <a:ea typeface="UD デジタル 教科書体 NK-B" panose="02020700000000000000" pitchFamily="18" charset="-128"/>
            </a:endParaRPr>
          </a:p>
          <a:p>
            <a:pPr algn="ctr"/>
            <a:r>
              <a:rPr lang="ja-JP" altLang="en-US" sz="400" b="1" dirty="0">
                <a:latin typeface="UD デジタル 教科書体 NK-B" panose="02020700000000000000" pitchFamily="18" charset="-128"/>
                <a:ea typeface="UD デジタル 教科書体 NK-B" panose="02020700000000000000" pitchFamily="18" charset="-128"/>
              </a:rPr>
              <a:t>（人口規模に応じた）</a:t>
            </a:r>
            <a:endParaRPr lang="en-US" altLang="ja-JP" sz="4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在宅療養後方支援病院整備圏域</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５圏域</a:t>
            </a:r>
            <a:endParaRPr lang="en-US" altLang="ja-JP" sz="700" b="1" dirty="0">
              <a:latin typeface="UD デジタル 教科書体 NK-B" panose="02020700000000000000" pitchFamily="18" charset="-128"/>
              <a:ea typeface="UD デジタル 教科書体 NK-B" panose="02020700000000000000" pitchFamily="18" charset="-128"/>
            </a:endParaRPr>
          </a:p>
        </p:txBody>
      </p:sp>
      <p:sp>
        <p:nvSpPr>
          <p:cNvPr id="185" name="角丸四角形 184"/>
          <p:cNvSpPr/>
          <p:nvPr/>
        </p:nvSpPr>
        <p:spPr>
          <a:xfrm>
            <a:off x="5810339" y="4189759"/>
            <a:ext cx="720000" cy="901007"/>
          </a:xfrm>
          <a:prstGeom prst="roundRect">
            <a:avLst/>
          </a:prstGeom>
        </p:spPr>
        <p:style>
          <a:lnRef idx="0">
            <a:schemeClr val="accent2"/>
          </a:lnRef>
          <a:fillRef idx="3">
            <a:schemeClr val="accent2"/>
          </a:fillRef>
          <a:effectRef idx="3">
            <a:schemeClr val="accent2"/>
          </a:effectRef>
          <a:fontRef idx="minor">
            <a:schemeClr val="lt1"/>
          </a:fontRef>
        </p:style>
        <p:txBody>
          <a:bodyPr lIns="36000" r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在宅看取り</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在宅看取り</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460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86" name="角丸四角形 185"/>
          <p:cNvSpPr/>
          <p:nvPr/>
        </p:nvSpPr>
        <p:spPr>
          <a:xfrm>
            <a:off x="5807852" y="5123213"/>
            <a:ext cx="720000" cy="913889"/>
          </a:xfrm>
          <a:prstGeom prst="roundRect">
            <a:avLst/>
          </a:prstGeom>
        </p:spPr>
        <p:style>
          <a:lnRef idx="0">
            <a:schemeClr val="accent2"/>
          </a:lnRef>
          <a:fillRef idx="3">
            <a:schemeClr val="accent2"/>
          </a:fillRef>
          <a:effectRef idx="3">
            <a:schemeClr val="accent2"/>
          </a:effectRef>
          <a:fontRef idx="minor">
            <a:schemeClr val="lt1"/>
          </a:fontRef>
        </p:style>
        <p:txBody>
          <a:bodyPr lIns="36000" r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円滑な</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r>
              <a:rPr lang="ja-JP" altLang="en-US" sz="600" b="1" u="sng" dirty="0">
                <a:latin typeface="UD デジタル 教科書体 NK-B" panose="02020700000000000000" pitchFamily="18" charset="-128"/>
                <a:ea typeface="UD デジタル 教科書体 NK-B" panose="02020700000000000000" pitchFamily="18" charset="-128"/>
              </a:rPr>
              <a:t>在宅復帰</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300" b="1" u="sng"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退院支援加算</a:t>
            </a:r>
            <a:r>
              <a:rPr lang="en-US" altLang="ja-JP" sz="600" b="1" baseline="30000" dirty="0">
                <a:latin typeface="UD デジタル 教科書体 NK-B" panose="02020700000000000000" pitchFamily="18" charset="-128"/>
                <a:ea typeface="UD デジタル 教科書体 NK-B" panose="02020700000000000000" pitchFamily="18" charset="-128"/>
              </a:rPr>
              <a:t>※</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290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87" name="角丸四角形 186"/>
          <p:cNvSpPr/>
          <p:nvPr/>
        </p:nvSpPr>
        <p:spPr>
          <a:xfrm>
            <a:off x="5793487" y="6098599"/>
            <a:ext cx="720000" cy="639523"/>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nchorCtr="0"/>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医介連携</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2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介護支援</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連携指導料</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330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89" name="角丸四角形 188"/>
          <p:cNvSpPr/>
          <p:nvPr/>
        </p:nvSpPr>
        <p:spPr>
          <a:xfrm>
            <a:off x="7839478" y="1083838"/>
            <a:ext cx="750651" cy="3039878"/>
          </a:xfrm>
          <a:prstGeom prst="roundRect">
            <a:avLst>
              <a:gd name="adj" fmla="val 10104"/>
            </a:avLst>
          </a:prstGeom>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サービス量の確保</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訪問診療</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件数</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rPr>
              <a:t>190,820</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857"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ja-JP" altLang="en-US" sz="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90" name="角丸四角形 189"/>
          <p:cNvSpPr/>
          <p:nvPr/>
        </p:nvSpPr>
        <p:spPr>
          <a:xfrm>
            <a:off x="7848235" y="4212012"/>
            <a:ext cx="741894" cy="1861875"/>
          </a:xfrm>
          <a:prstGeom prst="roundRect">
            <a:avLst>
              <a:gd name="adj" fmla="val 13385"/>
            </a:avLst>
          </a:prstGeom>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質の向上</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在宅</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看取り</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件数</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7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rPr>
              <a:t>10,260</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ja-JP" altLang="en-US" sz="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91" name="角丸四角形 190"/>
          <p:cNvSpPr/>
          <p:nvPr/>
        </p:nvSpPr>
        <p:spPr>
          <a:xfrm>
            <a:off x="7853174" y="6101845"/>
            <a:ext cx="732880" cy="639523"/>
          </a:xfrm>
          <a:prstGeom prst="roundRect">
            <a:avLst/>
          </a:prstGeom>
        </p:spPr>
        <p:style>
          <a:lnRef idx="1">
            <a:schemeClr val="accent1"/>
          </a:lnRef>
          <a:fillRef idx="2">
            <a:schemeClr val="accent1"/>
          </a:fillRef>
          <a:effectRef idx="1">
            <a:schemeClr val="accent1"/>
          </a:effectRef>
          <a:fontRef idx="minor">
            <a:schemeClr val="dk1"/>
          </a:fontRef>
        </p:style>
        <p:txBody>
          <a:bodyPr lIns="36000" tIns="0" rIns="3600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b="1" u="sng" dirty="0">
                <a:solidFill>
                  <a:schemeClr val="tx1"/>
                </a:solidFill>
                <a:latin typeface="UD デジタル 教科書体 NK-B" panose="02020700000000000000" pitchFamily="18" charset="-128"/>
                <a:ea typeface="UD デジタル 教科書体 NK-B" panose="02020700000000000000" pitchFamily="18" charset="-128"/>
              </a:rPr>
              <a:t>地域包括ケア</a:t>
            </a:r>
            <a:endParaRPr lang="en-US" altLang="ja-JP" sz="8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u="sng" dirty="0">
                <a:solidFill>
                  <a:schemeClr val="tx1"/>
                </a:solidFill>
                <a:latin typeface="UD デジタル 教科書体 NK-B" panose="02020700000000000000" pitchFamily="18" charset="-128"/>
                <a:ea typeface="UD デジタル 教科書体 NK-B" panose="02020700000000000000" pitchFamily="18" charset="-128"/>
              </a:rPr>
              <a:t>体制整備</a:t>
            </a:r>
            <a:endParaRPr lang="en-US" altLang="ja-JP" sz="8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2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00" b="1" dirty="0">
                <a:solidFill>
                  <a:schemeClr val="tx1"/>
                </a:solidFill>
                <a:latin typeface="UD デジタル 教科書体 NK-B" panose="02020700000000000000" pitchFamily="18" charset="-128"/>
                <a:ea typeface="UD デジタル 教科書体 NK-B" panose="02020700000000000000" pitchFamily="18" charset="-128"/>
              </a:rPr>
              <a:t>介護支援連携</a:t>
            </a:r>
            <a:endParaRPr lang="en-US" altLang="ja-JP" sz="5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00" b="1" dirty="0">
                <a:solidFill>
                  <a:schemeClr val="tx1"/>
                </a:solidFill>
                <a:latin typeface="UD デジタル 教科書体 NK-B" panose="02020700000000000000" pitchFamily="18" charset="-128"/>
                <a:ea typeface="UD デジタル 教科書体 NK-B" panose="02020700000000000000" pitchFamily="18" charset="-128"/>
              </a:rPr>
              <a:t>指導料算定件数</a:t>
            </a:r>
            <a:endParaRPr lang="en-US" altLang="ja-JP" sz="5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rPr>
              <a:t>37,230</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891285316"/>
              </p:ext>
            </p:extLst>
          </p:nvPr>
        </p:nvGraphicFramePr>
        <p:xfrm>
          <a:off x="352782" y="1086982"/>
          <a:ext cx="205714" cy="3022557"/>
        </p:xfrm>
        <a:graphic>
          <a:graphicData uri="http://schemas.openxmlformats.org/drawingml/2006/table">
            <a:tbl>
              <a:tblPr>
                <a:tableStyleId>{5C22544A-7EE6-4342-B048-85BDC9FD1C3A}</a:tableStyleId>
              </a:tblPr>
              <a:tblGrid>
                <a:gridCol w="205714">
                  <a:extLst>
                    <a:ext uri="{9D8B030D-6E8A-4147-A177-3AD203B41FA5}">
                      <a16:colId xmlns:a16="http://schemas.microsoft.com/office/drawing/2014/main" val="68441047"/>
                    </a:ext>
                  </a:extLst>
                </a:gridCol>
              </a:tblGrid>
              <a:tr h="3022557">
                <a:tc>
                  <a:txBody>
                    <a:bodyPr/>
                    <a:lstStyle/>
                    <a:p>
                      <a:pPr algn="ctr" fontAlgn="ctr"/>
                      <a:r>
                        <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在宅医療サービスの基盤整備</a:t>
                      </a:r>
                    </a:p>
                  </a:txBody>
                  <a:tcPr marL="9525" marR="9525" marT="9525" marB="0" vert="eaVert" anchor="ctr">
                    <a:solidFill>
                      <a:schemeClr val="bg1">
                        <a:lumMod val="75000"/>
                      </a:schemeClr>
                    </a:solidFill>
                  </a:tcPr>
                </a:tc>
                <a:extLst>
                  <a:ext uri="{0D108BD9-81ED-4DB2-BD59-A6C34878D82A}">
                    <a16:rowId xmlns:a16="http://schemas.microsoft.com/office/drawing/2014/main" val="2007333876"/>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3488134171"/>
              </p:ext>
            </p:extLst>
          </p:nvPr>
        </p:nvGraphicFramePr>
        <p:xfrm>
          <a:off x="343002" y="4139947"/>
          <a:ext cx="205714" cy="1926834"/>
        </p:xfrm>
        <a:graphic>
          <a:graphicData uri="http://schemas.openxmlformats.org/drawingml/2006/table">
            <a:tbl>
              <a:tblPr>
                <a:tableStyleId>{5C22544A-7EE6-4342-B048-85BDC9FD1C3A}</a:tableStyleId>
              </a:tblPr>
              <a:tblGrid>
                <a:gridCol w="205714">
                  <a:extLst>
                    <a:ext uri="{9D8B030D-6E8A-4147-A177-3AD203B41FA5}">
                      <a16:colId xmlns:a16="http://schemas.microsoft.com/office/drawing/2014/main" val="1168675607"/>
                    </a:ext>
                  </a:extLst>
                </a:gridCol>
              </a:tblGrid>
              <a:tr h="1926834">
                <a:tc>
                  <a:txBody>
                    <a:bodyPr/>
                    <a:lstStyle/>
                    <a:p>
                      <a:pPr algn="ctr" fontAlgn="ctr"/>
                      <a:r>
                        <a:rPr lang="ja-JP" altLang="en-US" sz="1100" u="none" strike="noStrike" dirty="0">
                          <a:effectLst/>
                          <a:latin typeface="UD デジタル 教科書体 NK-B" panose="02020700000000000000" pitchFamily="18" charset="-128"/>
                          <a:ea typeface="UD デジタル 教科書体 NK-B" panose="02020700000000000000" pitchFamily="18" charset="-128"/>
                        </a:rPr>
                        <a:t>在宅医療に関わる人材育成</a:t>
                      </a:r>
                      <a:endParaRPr lang="ja-JP" altLang="en-US" sz="11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9525" marR="9525" marT="9525" marB="0" vert="eaVert" anchor="ctr">
                    <a:solidFill>
                      <a:schemeClr val="bg1">
                        <a:lumMod val="75000"/>
                      </a:schemeClr>
                    </a:solidFill>
                  </a:tcPr>
                </a:tc>
                <a:extLst>
                  <a:ext uri="{0D108BD9-81ED-4DB2-BD59-A6C34878D82A}">
                    <a16:rowId xmlns:a16="http://schemas.microsoft.com/office/drawing/2014/main" val="332153072"/>
                  </a:ext>
                </a:extLst>
              </a:tr>
            </a:tbl>
          </a:graphicData>
        </a:graphic>
      </p:graphicFrame>
      <p:graphicFrame>
        <p:nvGraphicFramePr>
          <p:cNvPr id="199" name="表 198"/>
          <p:cNvGraphicFramePr>
            <a:graphicFrameLocks noGrp="1"/>
          </p:cNvGraphicFramePr>
          <p:nvPr>
            <p:extLst>
              <p:ext uri="{D42A27DB-BD31-4B8C-83A1-F6EECF244321}">
                <p14:modId xmlns:p14="http://schemas.microsoft.com/office/powerpoint/2010/main" val="309996659"/>
              </p:ext>
            </p:extLst>
          </p:nvPr>
        </p:nvGraphicFramePr>
        <p:xfrm>
          <a:off x="354798" y="6043740"/>
          <a:ext cx="205714" cy="795269"/>
        </p:xfrm>
        <a:graphic>
          <a:graphicData uri="http://schemas.openxmlformats.org/drawingml/2006/table">
            <a:tbl>
              <a:tblPr>
                <a:tableStyleId>{5C22544A-7EE6-4342-B048-85BDC9FD1C3A}</a:tableStyleId>
              </a:tblPr>
              <a:tblGrid>
                <a:gridCol w="205714">
                  <a:extLst>
                    <a:ext uri="{9D8B030D-6E8A-4147-A177-3AD203B41FA5}">
                      <a16:colId xmlns:a16="http://schemas.microsoft.com/office/drawing/2014/main" val="1168675607"/>
                    </a:ext>
                  </a:extLst>
                </a:gridCol>
              </a:tblGrid>
              <a:tr h="795269">
                <a:tc>
                  <a:txBody>
                    <a:bodyPr/>
                    <a:lstStyle/>
                    <a:p>
                      <a:pPr algn="ctr" fontAlgn="ctr"/>
                      <a:r>
                        <a:rPr lang="ja-JP" altLang="en-US" sz="1100" u="none" strike="noStrike" dirty="0">
                          <a:effectLst/>
                          <a:latin typeface="HGSｺﾞｼｯｸE" panose="020B0900000000000000" pitchFamily="50" charset="-128"/>
                          <a:ea typeface="HGSｺﾞｼｯｸE" panose="020B0900000000000000" pitchFamily="50" charset="-128"/>
                        </a:rPr>
                        <a:t>医介連携</a:t>
                      </a:r>
                      <a:endParaRPr lang="en-US" altLang="ja-JP" sz="1100" u="none" strike="noStrike" dirty="0">
                        <a:effectLst/>
                        <a:latin typeface="HGSｺﾞｼｯｸE" panose="020B0900000000000000" pitchFamily="50" charset="-128"/>
                        <a:ea typeface="HGSｺﾞｼｯｸE" panose="020B0900000000000000" pitchFamily="50" charset="-128"/>
                      </a:endParaRPr>
                    </a:p>
                  </a:txBody>
                  <a:tcPr marL="9525" marR="9525" marT="9525" marB="0" vert="eaVert" anchor="ctr">
                    <a:solidFill>
                      <a:schemeClr val="bg1">
                        <a:lumMod val="75000"/>
                      </a:schemeClr>
                    </a:solidFill>
                  </a:tcPr>
                </a:tc>
                <a:extLst>
                  <a:ext uri="{0D108BD9-81ED-4DB2-BD59-A6C34878D82A}">
                    <a16:rowId xmlns:a16="http://schemas.microsoft.com/office/drawing/2014/main" val="332153072"/>
                  </a:ext>
                </a:extLst>
              </a:tr>
            </a:tbl>
          </a:graphicData>
        </a:graphic>
      </p:graphicFrame>
      <p:sp>
        <p:nvSpPr>
          <p:cNvPr id="21" name="山形 20"/>
          <p:cNvSpPr/>
          <p:nvPr/>
        </p:nvSpPr>
        <p:spPr>
          <a:xfrm>
            <a:off x="2184166" y="307011"/>
            <a:ext cx="7289766" cy="118756"/>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第</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7</a:t>
            </a: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次　</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2018</a:t>
            </a: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2023</a:t>
            </a:r>
            <a:endParaRPr lang="ja-JP" altLang="en-US" sz="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06" name="山形 205"/>
          <p:cNvSpPr/>
          <p:nvPr/>
        </p:nvSpPr>
        <p:spPr>
          <a:xfrm>
            <a:off x="2184166" y="470667"/>
            <a:ext cx="2713573" cy="143434"/>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第</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7</a:t>
            </a: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期　</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2018</a:t>
            </a: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2020</a:t>
            </a:r>
            <a:endParaRPr lang="ja-JP" altLang="en-US" sz="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07" name="山形 206"/>
          <p:cNvSpPr/>
          <p:nvPr/>
        </p:nvSpPr>
        <p:spPr>
          <a:xfrm>
            <a:off x="4905321" y="452218"/>
            <a:ext cx="4576193" cy="165008"/>
          </a:xfrm>
          <a:prstGeom prst="chevr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第</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8</a:t>
            </a: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期　</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2021</a:t>
            </a:r>
            <a:r>
              <a:rPr lang="ja-JP" altLang="en-US" sz="6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600" dirty="0">
                <a:solidFill>
                  <a:schemeClr val="tx1"/>
                </a:solidFill>
                <a:latin typeface="UD デジタル 教科書体 NK-B" panose="02020700000000000000" pitchFamily="18" charset="-128"/>
                <a:ea typeface="UD デジタル 教科書体 NK-B" panose="02020700000000000000" pitchFamily="18" charset="-128"/>
              </a:rPr>
              <a:t>2023</a:t>
            </a:r>
            <a:endParaRPr lang="ja-JP" altLang="en-US" sz="6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2" name="テキスト ボックス 21"/>
          <p:cNvSpPr txBox="1"/>
          <p:nvPr/>
        </p:nvSpPr>
        <p:spPr>
          <a:xfrm>
            <a:off x="392715" y="278480"/>
            <a:ext cx="646331" cy="230832"/>
          </a:xfrm>
          <a:prstGeom prst="rect">
            <a:avLst/>
          </a:prstGeom>
          <a:noFill/>
        </p:spPr>
        <p:txBody>
          <a:bodyPr wrap="none" rtlCol="0">
            <a:spAutoFit/>
          </a:bodyPr>
          <a:lstStyle/>
          <a:p>
            <a:r>
              <a:rPr lang="ja-JP" altLang="en-US" sz="900" dirty="0">
                <a:latin typeface="UD デジタル 教科書体 NK-B" panose="02020700000000000000" pitchFamily="18" charset="-128"/>
                <a:ea typeface="UD デジタル 教科書体 NK-B" panose="02020700000000000000" pitchFamily="18" charset="-128"/>
              </a:rPr>
              <a:t>医療計画</a:t>
            </a:r>
          </a:p>
        </p:txBody>
      </p:sp>
      <p:sp>
        <p:nvSpPr>
          <p:cNvPr id="229" name="テキスト ボックス 228"/>
          <p:cNvSpPr txBox="1"/>
          <p:nvPr/>
        </p:nvSpPr>
        <p:spPr>
          <a:xfrm>
            <a:off x="381000" y="463075"/>
            <a:ext cx="1475656" cy="213264"/>
          </a:xfrm>
          <a:prstGeom prst="rect">
            <a:avLst/>
          </a:prstGeom>
          <a:noFill/>
        </p:spPr>
        <p:txBody>
          <a:bodyPr wrap="square" rtlCol="0">
            <a:spAutoFit/>
          </a:bodyPr>
          <a:lstStyle/>
          <a:p>
            <a:r>
              <a:rPr lang="ja-JP" altLang="en-US" sz="786" dirty="0">
                <a:latin typeface="UD デジタル 教科書体 NK-B" panose="02020700000000000000" pitchFamily="18" charset="-128"/>
                <a:ea typeface="UD デジタル 教科書体 NK-B" panose="02020700000000000000" pitchFamily="18" charset="-128"/>
              </a:rPr>
              <a:t>介護保険事業（支援）計画</a:t>
            </a:r>
          </a:p>
        </p:txBody>
      </p:sp>
      <p:sp>
        <p:nvSpPr>
          <p:cNvPr id="147" name="角丸四角形 146"/>
          <p:cNvSpPr/>
          <p:nvPr/>
        </p:nvSpPr>
        <p:spPr>
          <a:xfrm>
            <a:off x="2177996" y="2287621"/>
            <a:ext cx="2810740" cy="521098"/>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薬局の在宅参画促進</a:t>
            </a:r>
          </a:p>
        </p:txBody>
      </p:sp>
      <p:sp>
        <p:nvSpPr>
          <p:cNvPr id="152" name="角丸四角形 151"/>
          <p:cNvSpPr/>
          <p:nvPr/>
        </p:nvSpPr>
        <p:spPr>
          <a:xfrm>
            <a:off x="2177996" y="2860655"/>
            <a:ext cx="2810740" cy="517735"/>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訪問看護の拡充</a:t>
            </a:r>
          </a:p>
        </p:txBody>
      </p:sp>
      <p:sp>
        <p:nvSpPr>
          <p:cNvPr id="161" name="角丸四角形 160"/>
          <p:cNvSpPr/>
          <p:nvPr/>
        </p:nvSpPr>
        <p:spPr>
          <a:xfrm>
            <a:off x="2177996" y="3506905"/>
            <a:ext cx="2810740" cy="641113"/>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在宅医療を支える医療機関の拡充</a:t>
            </a:r>
          </a:p>
        </p:txBody>
      </p:sp>
      <p:sp>
        <p:nvSpPr>
          <p:cNvPr id="163" name="角丸四角形 162"/>
          <p:cNvSpPr/>
          <p:nvPr/>
        </p:nvSpPr>
        <p:spPr>
          <a:xfrm>
            <a:off x="2173284" y="4217327"/>
            <a:ext cx="2809563" cy="837619"/>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在宅医療に関わる専門職の育成</a:t>
            </a:r>
          </a:p>
        </p:txBody>
      </p:sp>
      <p:sp>
        <p:nvSpPr>
          <p:cNvPr id="165" name="角丸四角形 164"/>
          <p:cNvSpPr/>
          <p:nvPr/>
        </p:nvSpPr>
        <p:spPr>
          <a:xfrm>
            <a:off x="2177635" y="5145436"/>
            <a:ext cx="2814691" cy="416023"/>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退院支援の強化（人材の育成）</a:t>
            </a:r>
          </a:p>
        </p:txBody>
      </p:sp>
      <p:sp>
        <p:nvSpPr>
          <p:cNvPr id="170" name="角丸四角形 169"/>
          <p:cNvSpPr/>
          <p:nvPr/>
        </p:nvSpPr>
        <p:spPr>
          <a:xfrm>
            <a:off x="2180760" y="6154857"/>
            <a:ext cx="2802039" cy="552710"/>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市町村の支援</a:t>
            </a:r>
          </a:p>
        </p:txBody>
      </p:sp>
      <p:sp>
        <p:nvSpPr>
          <p:cNvPr id="3" name="左右矢印 2"/>
          <p:cNvSpPr/>
          <p:nvPr/>
        </p:nvSpPr>
        <p:spPr>
          <a:xfrm>
            <a:off x="1240086" y="5503159"/>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183" name="左右矢印 182"/>
          <p:cNvSpPr/>
          <p:nvPr/>
        </p:nvSpPr>
        <p:spPr>
          <a:xfrm rot="18840057">
            <a:off x="1149410" y="5978550"/>
            <a:ext cx="343555"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208" name="左右矢印 207"/>
          <p:cNvSpPr/>
          <p:nvPr/>
        </p:nvSpPr>
        <p:spPr>
          <a:xfrm>
            <a:off x="1224951" y="6430172"/>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209" name="左右矢印 208"/>
          <p:cNvSpPr/>
          <p:nvPr/>
        </p:nvSpPr>
        <p:spPr>
          <a:xfrm>
            <a:off x="1204786" y="4590764"/>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210" name="左右矢印 209"/>
          <p:cNvSpPr/>
          <p:nvPr/>
        </p:nvSpPr>
        <p:spPr>
          <a:xfrm>
            <a:off x="1240086" y="3725256"/>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211" name="左右矢印 210"/>
          <p:cNvSpPr/>
          <p:nvPr/>
        </p:nvSpPr>
        <p:spPr>
          <a:xfrm>
            <a:off x="1254999" y="2140874"/>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168" name="角丸四角形 167"/>
          <p:cNvSpPr/>
          <p:nvPr/>
        </p:nvSpPr>
        <p:spPr>
          <a:xfrm>
            <a:off x="2182821" y="5637844"/>
            <a:ext cx="2805915" cy="422309"/>
          </a:xfrm>
          <a:prstGeom prst="roundRect">
            <a:avLst/>
          </a:prstGeom>
          <a:solidFill>
            <a:schemeClr val="tx2">
              <a:lumMod val="50000"/>
            </a:schemeClr>
          </a:solidFill>
          <a:ln>
            <a:noFill/>
          </a:ln>
        </p:spPr>
        <p:style>
          <a:lnRef idx="1">
            <a:schemeClr val="accent6"/>
          </a:lnRef>
          <a:fillRef idx="3">
            <a:schemeClr val="accent6"/>
          </a:fillRef>
          <a:effectRef idx="2">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b="1" dirty="0">
                <a:latin typeface="UD デジタル 教科書体 NK-B" panose="02020700000000000000" pitchFamily="18" charset="-128"/>
                <a:ea typeface="UD デジタル 教科書体 NK-B" panose="02020700000000000000" pitchFamily="18" charset="-128"/>
              </a:rPr>
              <a:t>在宅医療の理解促進</a:t>
            </a:r>
          </a:p>
        </p:txBody>
      </p:sp>
      <p:sp>
        <p:nvSpPr>
          <p:cNvPr id="193" name="角丸四角形 192"/>
          <p:cNvSpPr/>
          <p:nvPr/>
        </p:nvSpPr>
        <p:spPr>
          <a:xfrm>
            <a:off x="8651001" y="1083838"/>
            <a:ext cx="779334" cy="2363619"/>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700" b="1" u="sng" dirty="0">
                <a:latin typeface="UD デジタル 教科書体 NK-B" panose="02020700000000000000" pitchFamily="18" charset="-128"/>
                <a:ea typeface="UD デジタル 教科書体 NK-B" panose="02020700000000000000" pitchFamily="18" charset="-128"/>
              </a:rPr>
              <a:t>在宅医療</a:t>
            </a:r>
            <a:endParaRPr lang="en-US" altLang="ja-JP" sz="700" b="1" u="sng" dirty="0">
              <a:latin typeface="UD デジタル 教科書体 NK-B" panose="02020700000000000000" pitchFamily="18" charset="-128"/>
              <a:ea typeface="UD デジタル 教科書体 NK-B" panose="02020700000000000000" pitchFamily="18" charset="-128"/>
            </a:endParaRPr>
          </a:p>
          <a:p>
            <a:pPr algn="ctr"/>
            <a:r>
              <a:rPr lang="ja-JP" altLang="en-US" sz="700" b="1" u="sng" dirty="0">
                <a:latin typeface="UD デジタル 教科書体 NK-B" panose="02020700000000000000" pitchFamily="18" charset="-128"/>
                <a:ea typeface="UD デジタル 教科書体 NK-B" panose="02020700000000000000" pitchFamily="18" charset="-128"/>
              </a:rPr>
              <a:t>基盤整備</a:t>
            </a:r>
            <a:endParaRPr lang="en-US" altLang="ja-JP" sz="7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r>
              <a:rPr lang="en-US" altLang="ja-JP" sz="600" b="1" dirty="0">
                <a:latin typeface="UD デジタル 教科書体 NK-B" panose="02020700000000000000" pitchFamily="18" charset="-128"/>
                <a:ea typeface="UD デジタル 教科書体 NK-B" panose="02020700000000000000" pitchFamily="18" charset="-128"/>
              </a:rPr>
              <a:t>3,820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歯科診療所数</a:t>
            </a:r>
            <a:r>
              <a:rPr lang="en-US" altLang="ja-JP" sz="600" b="1" dirty="0">
                <a:latin typeface="UD デジタル 教科書体 NK-B" panose="02020700000000000000" pitchFamily="18" charset="-128"/>
                <a:ea typeface="UD デジタル 教科書体 NK-B" panose="02020700000000000000" pitchFamily="18" charset="-128"/>
              </a:rPr>
              <a:t>1,750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薬局数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1,830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訪問看護師数</a:t>
            </a:r>
            <a:r>
              <a:rPr lang="en-US" altLang="ja-JP" sz="600" b="1" dirty="0">
                <a:latin typeface="UD デジタル 教科書体 NK-B" panose="02020700000000000000" pitchFamily="18" charset="-128"/>
                <a:ea typeface="UD デジタル 教科書体 NK-B" panose="02020700000000000000" pitchFamily="18" charset="-128"/>
              </a:rPr>
              <a:t>7,250</a:t>
            </a:r>
            <a:r>
              <a:rPr lang="ja-JP" altLang="en-US" sz="600" b="1" dirty="0">
                <a:latin typeface="UD デジタル 教科書体 NK-B" panose="02020700000000000000" pitchFamily="18" charset="-128"/>
                <a:ea typeface="UD デジタル 教科書体 NK-B" panose="02020700000000000000" pitchFamily="18" charset="-128"/>
              </a:rPr>
              <a:t>人</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p:txBody>
      </p:sp>
      <p:sp>
        <p:nvSpPr>
          <p:cNvPr id="194" name="角丸四角形 193"/>
          <p:cNvSpPr/>
          <p:nvPr/>
        </p:nvSpPr>
        <p:spPr>
          <a:xfrm>
            <a:off x="8645117" y="3465694"/>
            <a:ext cx="779334" cy="650180"/>
          </a:xfrm>
          <a:prstGeom prst="roundRect">
            <a:avLst/>
          </a:prstGeom>
        </p:spPr>
        <p:style>
          <a:lnRef idx="0">
            <a:schemeClr val="accent2"/>
          </a:lnRef>
          <a:fillRef idx="3">
            <a:schemeClr val="accent2"/>
          </a:fillRef>
          <a:effectRef idx="3">
            <a:schemeClr val="accent2"/>
          </a:effectRef>
          <a:fontRef idx="minor">
            <a:schemeClr val="lt1"/>
          </a:fontRef>
        </p:style>
        <p:txBody>
          <a:bodyPr lIns="25714" tIns="25714" rIns="25714" bIns="25714"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急変時の受入</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200" dirty="0">
              <a:latin typeface="UD デジタル 教科書体 NK-B" panose="02020700000000000000" pitchFamily="18" charset="-128"/>
              <a:ea typeface="UD デジタル 教科書体 NK-B" panose="02020700000000000000" pitchFamily="18" charset="-128"/>
            </a:endParaRPr>
          </a:p>
          <a:p>
            <a:pPr algn="ctr"/>
            <a:r>
              <a:rPr lang="ja-JP" altLang="en-US" sz="400" b="1" dirty="0">
                <a:latin typeface="UD デジタル 教科書体 NK-B" panose="02020700000000000000" pitchFamily="18" charset="-128"/>
                <a:ea typeface="UD デジタル 教科書体 NK-B" panose="02020700000000000000" pitchFamily="18" charset="-128"/>
              </a:rPr>
              <a:t>（人口規模に応じた）</a:t>
            </a:r>
            <a:endParaRPr lang="en-US" altLang="ja-JP" sz="4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在宅療養後方支援病院整備圏域</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７圏域</a:t>
            </a:r>
            <a:endParaRPr lang="en-US" altLang="ja-JP" sz="700" b="1" dirty="0">
              <a:latin typeface="UD デジタル 教科書体 NK-B" panose="02020700000000000000" pitchFamily="18" charset="-128"/>
              <a:ea typeface="UD デジタル 教科書体 NK-B" panose="02020700000000000000" pitchFamily="18" charset="-128"/>
            </a:endParaRPr>
          </a:p>
        </p:txBody>
      </p:sp>
      <p:sp>
        <p:nvSpPr>
          <p:cNvPr id="195" name="角丸四角形 194"/>
          <p:cNvSpPr/>
          <p:nvPr/>
        </p:nvSpPr>
        <p:spPr>
          <a:xfrm>
            <a:off x="8645507" y="4172567"/>
            <a:ext cx="789507" cy="917297"/>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在宅看取り</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3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在宅看取り</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520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96" name="角丸四角形 195"/>
          <p:cNvSpPr/>
          <p:nvPr/>
        </p:nvSpPr>
        <p:spPr>
          <a:xfrm>
            <a:off x="8654906" y="5110430"/>
            <a:ext cx="779335" cy="93945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円滑な</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r>
              <a:rPr lang="ja-JP" altLang="en-US" sz="600" b="1" u="sng" dirty="0">
                <a:latin typeface="UD デジタル 教科書体 NK-B" panose="02020700000000000000" pitchFamily="18" charset="-128"/>
                <a:ea typeface="UD デジタル 教科書体 NK-B" panose="02020700000000000000" pitchFamily="18" charset="-128"/>
              </a:rPr>
              <a:t>在宅復帰</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300" b="1" u="sng" dirty="0">
              <a:latin typeface="UD デジタル 教科書体 NK-B" panose="02020700000000000000" pitchFamily="18" charset="-128"/>
              <a:ea typeface="UD デジタル 教科書体 NK-B" panose="02020700000000000000" pitchFamily="18" charset="-128"/>
            </a:endParaRPr>
          </a:p>
          <a:p>
            <a:pPr algn="ctr"/>
            <a:r>
              <a:rPr lang="ja-JP" altLang="en-US" sz="550" b="1" dirty="0">
                <a:latin typeface="UD デジタル 教科書体 NK-B" panose="02020700000000000000" pitchFamily="18" charset="-128"/>
                <a:ea typeface="UD デジタル 教科書体 NK-B" panose="02020700000000000000" pitchFamily="18" charset="-128"/>
              </a:rPr>
              <a:t>退院支援加算</a:t>
            </a:r>
            <a:r>
              <a:rPr lang="en-US" altLang="ja-JP" sz="500" b="1" baseline="30000" dirty="0">
                <a:latin typeface="UD デジタル 教科書体 NK-B" panose="02020700000000000000" pitchFamily="18" charset="-128"/>
                <a:ea typeface="UD デジタル 教科書体 NK-B" panose="02020700000000000000" pitchFamily="18" charset="-128"/>
              </a:rPr>
              <a:t>※</a:t>
            </a:r>
            <a:endParaRPr lang="en-US" altLang="ja-JP" sz="600" b="1" baseline="30000" dirty="0">
              <a:solidFill>
                <a:srgbClr val="FF0000"/>
              </a:solidFill>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病院診療所数</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330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p:txBody>
      </p:sp>
      <p:sp>
        <p:nvSpPr>
          <p:cNvPr id="197" name="角丸四角形 196"/>
          <p:cNvSpPr/>
          <p:nvPr/>
        </p:nvSpPr>
        <p:spPr>
          <a:xfrm>
            <a:off x="8654907" y="6092853"/>
            <a:ext cx="779334" cy="648515"/>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600" b="1" u="sng" dirty="0">
                <a:latin typeface="UD デジタル 教科書体 NK-B" panose="02020700000000000000" pitchFamily="18" charset="-128"/>
                <a:ea typeface="UD デジタル 教科書体 NK-B" panose="02020700000000000000" pitchFamily="18" charset="-128"/>
              </a:rPr>
              <a:t>医介連携</a:t>
            </a:r>
            <a:endParaRPr lang="en-US" altLang="ja-JP" sz="600" b="1" u="sng" dirty="0">
              <a:latin typeface="UD デジタル 教科書体 NK-B" panose="02020700000000000000" pitchFamily="18" charset="-128"/>
              <a:ea typeface="UD デジタル 教科書体 NK-B" panose="02020700000000000000" pitchFamily="18" charset="-128"/>
            </a:endParaRPr>
          </a:p>
          <a:p>
            <a:pPr algn="ctr"/>
            <a:endParaRPr lang="en-US" altLang="ja-JP" sz="200"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介護支援</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ja-JP" altLang="en-US" sz="600" b="1" dirty="0">
                <a:latin typeface="UD デジタル 教科書体 NK-B" panose="02020700000000000000" pitchFamily="18" charset="-128"/>
                <a:ea typeface="UD デジタル 教科書体 NK-B" panose="02020700000000000000" pitchFamily="18" charset="-128"/>
              </a:rPr>
              <a:t>連携指導料</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r>
              <a:rPr lang="en-US" altLang="ja-JP" sz="600" b="1" dirty="0">
                <a:latin typeface="UD デジタル 教科書体 NK-B" panose="02020700000000000000" pitchFamily="18" charset="-128"/>
                <a:ea typeface="UD デジタル 教科書体 NK-B" panose="02020700000000000000" pitchFamily="18" charset="-128"/>
              </a:rPr>
              <a:t>370</a:t>
            </a:r>
            <a:r>
              <a:rPr lang="ja-JP" altLang="en-US" sz="600" b="1" dirty="0">
                <a:latin typeface="UD デジタル 教科書体 NK-B" panose="02020700000000000000" pitchFamily="18" charset="-128"/>
                <a:ea typeface="UD デジタル 教科書体 NK-B" panose="02020700000000000000" pitchFamily="18" charset="-128"/>
              </a:rPr>
              <a:t>か所</a:t>
            </a:r>
            <a:endParaRPr lang="en-US" altLang="ja-JP" sz="600" b="1" dirty="0">
              <a:latin typeface="UD デジタル 教科書体 NK-B" panose="02020700000000000000" pitchFamily="18" charset="-128"/>
              <a:ea typeface="UD デジタル 教科書体 NK-B" panose="02020700000000000000" pitchFamily="18" charset="-128"/>
            </a:endParaRPr>
          </a:p>
          <a:p>
            <a:pPr algn="ctr"/>
            <a:endParaRPr lang="en-US" altLang="ja-JP" sz="400" dirty="0">
              <a:latin typeface="UD デジタル 教科書体 NK-B" panose="02020700000000000000" pitchFamily="18" charset="-128"/>
              <a:ea typeface="UD デジタル 教科書体 NK-B" panose="02020700000000000000" pitchFamily="18" charset="-128"/>
            </a:endParaRPr>
          </a:p>
        </p:txBody>
      </p:sp>
      <p:sp>
        <p:nvSpPr>
          <p:cNvPr id="104" name="ホームベース 103"/>
          <p:cNvSpPr/>
          <p:nvPr/>
        </p:nvSpPr>
        <p:spPr>
          <a:xfrm>
            <a:off x="6567781" y="1211384"/>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16" name="ホームベース 115"/>
          <p:cNvSpPr/>
          <p:nvPr/>
        </p:nvSpPr>
        <p:spPr>
          <a:xfrm>
            <a:off x="6567781" y="1666324"/>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17" name="ホームベース 116"/>
          <p:cNvSpPr/>
          <p:nvPr/>
        </p:nvSpPr>
        <p:spPr>
          <a:xfrm>
            <a:off x="6567781" y="2953297"/>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18" name="ホームベース 117"/>
          <p:cNvSpPr/>
          <p:nvPr/>
        </p:nvSpPr>
        <p:spPr>
          <a:xfrm>
            <a:off x="6567781" y="3649230"/>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19" name="ホームベース 118"/>
          <p:cNvSpPr/>
          <p:nvPr/>
        </p:nvSpPr>
        <p:spPr>
          <a:xfrm>
            <a:off x="6567781" y="4489571"/>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育成の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20" name="ホームベース 119"/>
          <p:cNvSpPr/>
          <p:nvPr/>
        </p:nvSpPr>
        <p:spPr>
          <a:xfrm>
            <a:off x="6574754" y="5151069"/>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育成の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21" name="ホームベース 120"/>
          <p:cNvSpPr/>
          <p:nvPr/>
        </p:nvSpPr>
        <p:spPr>
          <a:xfrm>
            <a:off x="6567781" y="5661121"/>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122" name="ホームベース 121"/>
          <p:cNvSpPr/>
          <p:nvPr/>
        </p:nvSpPr>
        <p:spPr>
          <a:xfrm>
            <a:off x="6567781" y="6305451"/>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83" name="角丸四角形 82"/>
          <p:cNvSpPr/>
          <p:nvPr/>
        </p:nvSpPr>
        <p:spPr>
          <a:xfrm>
            <a:off x="5057474" y="1083838"/>
            <a:ext cx="724334" cy="3066700"/>
          </a:xfrm>
          <a:prstGeom prst="roundRect">
            <a:avLst>
              <a:gd name="adj" fmla="val 10104"/>
            </a:avLst>
          </a:prstGeom>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サービス量の確保</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訪問診療</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件数</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rPr>
              <a:t>167,380</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857"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ja-JP" altLang="en-US" sz="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84" name="角丸四角形 83"/>
          <p:cNvSpPr/>
          <p:nvPr/>
        </p:nvSpPr>
        <p:spPr>
          <a:xfrm>
            <a:off x="5053513" y="4179657"/>
            <a:ext cx="716898" cy="1857445"/>
          </a:xfrm>
          <a:prstGeom prst="roundRect">
            <a:avLst>
              <a:gd name="adj" fmla="val 13385"/>
            </a:avLst>
          </a:prstGeom>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u="sng" dirty="0">
                <a:solidFill>
                  <a:schemeClr val="tx1"/>
                </a:solidFill>
                <a:latin typeface="UD デジタル 教科書体 NK-B" panose="02020700000000000000" pitchFamily="18" charset="-128"/>
                <a:ea typeface="UD デジタル 教科書体 NK-B" panose="02020700000000000000" pitchFamily="18" charset="-128"/>
              </a:rPr>
              <a:t>質の向上</a:t>
            </a:r>
            <a:endParaRPr lang="en-US" altLang="ja-JP" sz="9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在宅</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看取り</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件数</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00" b="1" dirty="0">
                <a:solidFill>
                  <a:schemeClr val="tx1"/>
                </a:solidFill>
                <a:latin typeface="UD デジタル 教科書体 NK-B" panose="02020700000000000000" pitchFamily="18" charset="-128"/>
                <a:ea typeface="UD デジタル 教科書体 NK-B" panose="02020700000000000000" pitchFamily="18" charset="-128"/>
              </a:rPr>
              <a:t>9,000</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ja-JP" altLang="en-US" sz="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85" name="角丸四角形 84"/>
          <p:cNvSpPr/>
          <p:nvPr/>
        </p:nvSpPr>
        <p:spPr>
          <a:xfrm>
            <a:off x="5057089" y="6093879"/>
            <a:ext cx="702425" cy="639523"/>
          </a:xfrm>
          <a:prstGeom prst="roundRect">
            <a:avLst/>
          </a:prstGeom>
        </p:spPr>
        <p:style>
          <a:lnRef idx="1">
            <a:schemeClr val="accent1"/>
          </a:lnRef>
          <a:fillRef idx="2">
            <a:schemeClr val="accent1"/>
          </a:fillRef>
          <a:effectRef idx="1">
            <a:schemeClr val="accent1"/>
          </a:effectRef>
          <a:fontRef idx="minor">
            <a:schemeClr val="dk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800" b="1" u="sng" dirty="0">
                <a:solidFill>
                  <a:schemeClr val="tx1"/>
                </a:solidFill>
                <a:latin typeface="UD デジタル 教科書体 NK-B" panose="02020700000000000000" pitchFamily="18" charset="-128"/>
                <a:ea typeface="UD デジタル 教科書体 NK-B" panose="02020700000000000000" pitchFamily="18" charset="-128"/>
              </a:rPr>
              <a:t>地域包括ケア</a:t>
            </a:r>
            <a:endParaRPr lang="en-US" altLang="ja-JP" sz="8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800" b="1" u="sng" dirty="0">
                <a:solidFill>
                  <a:schemeClr val="tx1"/>
                </a:solidFill>
                <a:latin typeface="UD デジタル 教科書体 NK-B" panose="02020700000000000000" pitchFamily="18" charset="-128"/>
                <a:ea typeface="UD デジタル 教科書体 NK-B" panose="02020700000000000000" pitchFamily="18" charset="-128"/>
              </a:rPr>
              <a:t>体制整備</a:t>
            </a:r>
            <a:endParaRPr lang="en-US" altLang="ja-JP" sz="8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endParaRPr lang="en-US" altLang="ja-JP" sz="2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00" b="1" dirty="0">
                <a:solidFill>
                  <a:schemeClr val="tx1"/>
                </a:solidFill>
                <a:latin typeface="UD デジタル 教科書体 NK-B" panose="02020700000000000000" pitchFamily="18" charset="-128"/>
                <a:ea typeface="UD デジタル 教科書体 NK-B" panose="02020700000000000000" pitchFamily="18" charset="-128"/>
              </a:rPr>
              <a:t>介護支援連携</a:t>
            </a:r>
            <a:endParaRPr lang="en-US" altLang="ja-JP" sz="5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ja-JP" altLang="en-US" sz="500" b="1" dirty="0">
                <a:solidFill>
                  <a:schemeClr val="tx1"/>
                </a:solidFill>
                <a:latin typeface="UD デジタル 教科書体 NK-B" panose="02020700000000000000" pitchFamily="18" charset="-128"/>
                <a:ea typeface="UD デジタル 教科書体 NK-B" panose="02020700000000000000" pitchFamily="18" charset="-128"/>
              </a:rPr>
              <a:t>指導料算定件数</a:t>
            </a:r>
            <a:endParaRPr lang="en-US" altLang="ja-JP" sz="5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r>
              <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rPr>
              <a:t>32,660</a:t>
            </a:r>
            <a:r>
              <a:rPr lang="ja-JP" altLang="en-US" sz="714" b="1" dirty="0">
                <a:solidFill>
                  <a:schemeClr val="tx1"/>
                </a:solidFill>
                <a:latin typeface="UD デジタル 教科書体 NK-B" panose="02020700000000000000" pitchFamily="18" charset="-128"/>
                <a:ea typeface="UD デジタル 教科書体 NK-B" panose="02020700000000000000" pitchFamily="18" charset="-128"/>
              </a:rPr>
              <a:t>件</a:t>
            </a:r>
            <a:endParaRPr lang="en-US" altLang="ja-JP" sz="714" b="1"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94" name="ホームベース 93"/>
          <p:cNvSpPr/>
          <p:nvPr/>
        </p:nvSpPr>
        <p:spPr>
          <a:xfrm>
            <a:off x="6567781" y="2313377"/>
            <a:ext cx="1260000" cy="360000"/>
          </a:xfrm>
          <a:prstGeom prst="homePlate">
            <a:avLst>
              <a:gd name="adj" fmla="val 50094"/>
            </a:avLst>
          </a:prstGeom>
          <a:ln/>
        </p:spPr>
        <p:style>
          <a:lnRef idx="1">
            <a:schemeClr val="accent4"/>
          </a:lnRef>
          <a:fillRef idx="2">
            <a:schemeClr val="accent4"/>
          </a:fillRef>
          <a:effectRef idx="1">
            <a:schemeClr val="accent4"/>
          </a:effectRef>
          <a:fontRef idx="minor">
            <a:schemeClr val="dk1"/>
          </a:fontRef>
        </p:style>
        <p:txBody>
          <a:bodyPr lIns="25714" tIns="0" rIns="25714"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857" dirty="0">
                <a:latin typeface="UD デジタル 教科書体 NK-B" panose="02020700000000000000" pitchFamily="18" charset="-128"/>
                <a:ea typeface="UD デジタル 教科書体 NK-B" panose="02020700000000000000" pitchFamily="18" charset="-128"/>
              </a:rPr>
              <a:t>支援の</a:t>
            </a:r>
            <a:endParaRPr lang="en-US" altLang="ja-JP" sz="857" dirty="0">
              <a:latin typeface="UD デジタル 教科書体 NK-B" panose="02020700000000000000" pitchFamily="18" charset="-128"/>
              <a:ea typeface="UD デジタル 教科書体 NK-B" panose="02020700000000000000" pitchFamily="18" charset="-128"/>
            </a:endParaRPr>
          </a:p>
          <a:p>
            <a:pPr algn="ctr"/>
            <a:r>
              <a:rPr lang="ja-JP" altLang="en-US" sz="857" dirty="0">
                <a:latin typeface="UD デジタル 教科書体 NK-B" panose="02020700000000000000" pitchFamily="18" charset="-128"/>
                <a:ea typeface="UD デジタル 教科書体 NK-B" panose="02020700000000000000" pitchFamily="18" charset="-128"/>
              </a:rPr>
              <a:t>継続</a:t>
            </a:r>
            <a:endParaRPr lang="en-US" altLang="ja-JP" sz="857" dirty="0">
              <a:latin typeface="UD デジタル 教科書体 NK-B" panose="02020700000000000000" pitchFamily="18" charset="-128"/>
              <a:ea typeface="UD デジタル 教科書体 NK-B" panose="02020700000000000000" pitchFamily="18" charset="-128"/>
            </a:endParaRPr>
          </a:p>
        </p:txBody>
      </p:sp>
      <p:sp>
        <p:nvSpPr>
          <p:cNvPr id="81" name="左右矢印 80"/>
          <p:cNvSpPr/>
          <p:nvPr/>
        </p:nvSpPr>
        <p:spPr>
          <a:xfrm>
            <a:off x="5671150" y="3740824"/>
            <a:ext cx="221445" cy="150681"/>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82" name="左右矢印 81"/>
          <p:cNvSpPr/>
          <p:nvPr/>
        </p:nvSpPr>
        <p:spPr>
          <a:xfrm>
            <a:off x="5662653" y="4605495"/>
            <a:ext cx="206218" cy="135852"/>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87" name="左右矢印 86"/>
          <p:cNvSpPr/>
          <p:nvPr/>
        </p:nvSpPr>
        <p:spPr>
          <a:xfrm rot="18840057">
            <a:off x="5581155" y="5993615"/>
            <a:ext cx="343555"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89" name="左右矢印 88"/>
          <p:cNvSpPr/>
          <p:nvPr/>
        </p:nvSpPr>
        <p:spPr>
          <a:xfrm>
            <a:off x="8487993" y="2223471"/>
            <a:ext cx="230022" cy="134966"/>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90" name="左右矢印 89"/>
          <p:cNvSpPr/>
          <p:nvPr/>
        </p:nvSpPr>
        <p:spPr>
          <a:xfrm>
            <a:off x="8504093" y="3700589"/>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91" name="左右矢印 90"/>
          <p:cNvSpPr/>
          <p:nvPr/>
        </p:nvSpPr>
        <p:spPr>
          <a:xfrm>
            <a:off x="8525128" y="4645581"/>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92" name="左右矢印 91"/>
          <p:cNvSpPr/>
          <p:nvPr/>
        </p:nvSpPr>
        <p:spPr>
          <a:xfrm>
            <a:off x="8513004" y="5525826"/>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93" name="左右矢印 92"/>
          <p:cNvSpPr/>
          <p:nvPr/>
        </p:nvSpPr>
        <p:spPr>
          <a:xfrm rot="18840057">
            <a:off x="8471930" y="6019202"/>
            <a:ext cx="343555" cy="149354"/>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95" name="左右矢印 94"/>
          <p:cNvSpPr/>
          <p:nvPr/>
        </p:nvSpPr>
        <p:spPr>
          <a:xfrm>
            <a:off x="5693458" y="6499912"/>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96" name="左右矢印 95"/>
          <p:cNvSpPr/>
          <p:nvPr/>
        </p:nvSpPr>
        <p:spPr>
          <a:xfrm>
            <a:off x="8534512" y="6437716"/>
            <a:ext cx="180000" cy="139480"/>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7" name="角丸四角形 6"/>
          <p:cNvSpPr/>
          <p:nvPr/>
        </p:nvSpPr>
        <p:spPr>
          <a:xfrm>
            <a:off x="4496411" y="317711"/>
            <a:ext cx="401328" cy="26387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857" dirty="0">
                <a:latin typeface="UD デジタル 教科書体 NK-B" panose="02020700000000000000" pitchFamily="18" charset="-128"/>
                <a:ea typeface="UD デジタル 教科書体 NK-B" panose="02020700000000000000" pitchFamily="18" charset="-128"/>
              </a:rPr>
              <a:t>協議</a:t>
            </a:r>
          </a:p>
        </p:txBody>
      </p:sp>
      <p:sp>
        <p:nvSpPr>
          <p:cNvPr id="97" name="角丸四角形 96"/>
          <p:cNvSpPr/>
          <p:nvPr/>
        </p:nvSpPr>
        <p:spPr>
          <a:xfrm>
            <a:off x="1736146" y="317711"/>
            <a:ext cx="401328" cy="26387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857" dirty="0">
                <a:latin typeface="UD デジタル 教科書体 NK-B" panose="02020700000000000000" pitchFamily="18" charset="-128"/>
                <a:ea typeface="UD デジタル 教科書体 NK-B" panose="02020700000000000000" pitchFamily="18" charset="-128"/>
              </a:rPr>
              <a:t>協議</a:t>
            </a:r>
          </a:p>
        </p:txBody>
      </p:sp>
      <p:sp>
        <p:nvSpPr>
          <p:cNvPr id="98" name="角丸四角形 97"/>
          <p:cNvSpPr/>
          <p:nvPr/>
        </p:nvSpPr>
        <p:spPr>
          <a:xfrm>
            <a:off x="8947859" y="362664"/>
            <a:ext cx="401328" cy="26387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857" dirty="0">
                <a:latin typeface="UD デジタル 教科書体 NK-B" panose="02020700000000000000" pitchFamily="18" charset="-128"/>
                <a:ea typeface="UD デジタル 教科書体 NK-B" panose="02020700000000000000" pitchFamily="18" charset="-128"/>
              </a:rPr>
              <a:t>協議</a:t>
            </a:r>
          </a:p>
        </p:txBody>
      </p:sp>
      <p:sp>
        <p:nvSpPr>
          <p:cNvPr id="99" name="楕円 98"/>
          <p:cNvSpPr/>
          <p:nvPr/>
        </p:nvSpPr>
        <p:spPr>
          <a:xfrm>
            <a:off x="1442168" y="840603"/>
            <a:ext cx="617143" cy="257143"/>
          </a:xfrm>
          <a:prstGeom prst="ellipse">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目標</a:t>
            </a: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571" dirty="0">
                <a:latin typeface="UD デジタル 教科書体 NK-B" panose="02020700000000000000" pitchFamily="18" charset="-128"/>
                <a:ea typeface="UD デジタル 教科書体 NK-B" panose="02020700000000000000" pitchFamily="18" charset="-128"/>
              </a:rPr>
              <a:t>計画策定時</a:t>
            </a:r>
            <a:endParaRPr lang="en-US" altLang="ja-JP" sz="571" dirty="0">
              <a:latin typeface="UD デジタル 教科書体 NK-B" panose="02020700000000000000" pitchFamily="18" charset="-128"/>
              <a:ea typeface="UD デジタル 教科書体 NK-B" panose="02020700000000000000" pitchFamily="18" charset="-128"/>
            </a:endParaRPr>
          </a:p>
        </p:txBody>
      </p:sp>
      <p:sp>
        <p:nvSpPr>
          <p:cNvPr id="100" name="楕円 99"/>
          <p:cNvSpPr/>
          <p:nvPr/>
        </p:nvSpPr>
        <p:spPr>
          <a:xfrm>
            <a:off x="5117678" y="840603"/>
            <a:ext cx="617143" cy="257143"/>
          </a:xfrm>
          <a:prstGeom prst="ellipse">
            <a:avLst/>
          </a:prstGeom>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目的</a:t>
            </a: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571" dirty="0">
                <a:latin typeface="UD デジタル 教科書体 NK-B" panose="02020700000000000000" pitchFamily="18" charset="-128"/>
                <a:ea typeface="UD デジタル 教科書体 NK-B" panose="02020700000000000000" pitchFamily="18" charset="-128"/>
              </a:rPr>
              <a:t>中間年</a:t>
            </a:r>
            <a:endParaRPr lang="en-US" altLang="ja-JP" sz="571" dirty="0">
              <a:latin typeface="UD デジタル 教科書体 NK-B" panose="02020700000000000000" pitchFamily="18" charset="-128"/>
              <a:ea typeface="UD デジタル 教科書体 NK-B" panose="02020700000000000000" pitchFamily="18" charset="-128"/>
            </a:endParaRPr>
          </a:p>
        </p:txBody>
      </p:sp>
      <p:sp>
        <p:nvSpPr>
          <p:cNvPr id="101" name="楕円 100"/>
          <p:cNvSpPr/>
          <p:nvPr/>
        </p:nvSpPr>
        <p:spPr>
          <a:xfrm>
            <a:off x="5886298" y="840603"/>
            <a:ext cx="617143" cy="257143"/>
          </a:xfrm>
          <a:prstGeom prst="ellipse">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目標</a:t>
            </a: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571" dirty="0">
                <a:latin typeface="UD デジタル 教科書体 NK-B" panose="02020700000000000000" pitchFamily="18" charset="-128"/>
                <a:ea typeface="UD デジタル 教科書体 NK-B" panose="02020700000000000000" pitchFamily="18" charset="-128"/>
              </a:rPr>
              <a:t>中間年</a:t>
            </a:r>
            <a:endParaRPr lang="en-US" altLang="ja-JP" sz="571" dirty="0">
              <a:latin typeface="UD デジタル 教科書体 NK-B" panose="02020700000000000000" pitchFamily="18" charset="-128"/>
              <a:ea typeface="UD デジタル 教科書体 NK-B" panose="02020700000000000000" pitchFamily="18" charset="-128"/>
            </a:endParaRPr>
          </a:p>
        </p:txBody>
      </p:sp>
      <p:sp>
        <p:nvSpPr>
          <p:cNvPr id="102" name="楕円 101"/>
          <p:cNvSpPr/>
          <p:nvPr/>
        </p:nvSpPr>
        <p:spPr>
          <a:xfrm>
            <a:off x="7889564" y="840603"/>
            <a:ext cx="617143" cy="257143"/>
          </a:xfrm>
          <a:prstGeom prst="ellipse">
            <a:avLst/>
          </a:prstGeom>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目的</a:t>
            </a: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571" dirty="0">
                <a:latin typeface="UD デジタル 教科書体 NK-B" panose="02020700000000000000" pitchFamily="18" charset="-128"/>
                <a:ea typeface="UD デジタル 教科書体 NK-B" panose="02020700000000000000" pitchFamily="18" charset="-128"/>
              </a:rPr>
              <a:t>最終年</a:t>
            </a:r>
            <a:endParaRPr lang="en-US" altLang="ja-JP" sz="571" dirty="0">
              <a:latin typeface="UD デジタル 教科書体 NK-B" panose="02020700000000000000" pitchFamily="18" charset="-128"/>
              <a:ea typeface="UD デジタル 教科書体 NK-B" panose="02020700000000000000" pitchFamily="18" charset="-128"/>
            </a:endParaRPr>
          </a:p>
        </p:txBody>
      </p:sp>
      <p:sp>
        <p:nvSpPr>
          <p:cNvPr id="103" name="楕円 102"/>
          <p:cNvSpPr/>
          <p:nvPr/>
        </p:nvSpPr>
        <p:spPr>
          <a:xfrm>
            <a:off x="8740787" y="840603"/>
            <a:ext cx="617143" cy="257143"/>
          </a:xfrm>
          <a:prstGeom prst="ellipse">
            <a:avLst/>
          </a:prstGeom>
          <a:ln>
            <a:solidFill>
              <a:schemeClr val="accent2"/>
            </a:solid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UD デジタル 教科書体 NK-B" panose="02020700000000000000" pitchFamily="18" charset="-128"/>
                <a:ea typeface="UD デジタル 教科書体 NK-B" panose="02020700000000000000" pitchFamily="18" charset="-128"/>
              </a:rPr>
              <a:t>目標</a:t>
            </a:r>
            <a:endParaRPr lang="en-US" altLang="ja-JP" sz="700" dirty="0">
              <a:latin typeface="UD デジタル 教科書体 NK-B" panose="02020700000000000000" pitchFamily="18" charset="-128"/>
              <a:ea typeface="UD デジタル 教科書体 NK-B" panose="02020700000000000000" pitchFamily="18" charset="-128"/>
            </a:endParaRPr>
          </a:p>
          <a:p>
            <a:pPr algn="ctr"/>
            <a:r>
              <a:rPr lang="ja-JP" altLang="en-US" sz="571" dirty="0">
                <a:latin typeface="UD デジタル 教科書体 NK-B" panose="02020700000000000000" pitchFamily="18" charset="-128"/>
                <a:ea typeface="UD デジタル 教科書体 NK-B" panose="02020700000000000000" pitchFamily="18" charset="-128"/>
              </a:rPr>
              <a:t>最終年</a:t>
            </a:r>
            <a:endParaRPr lang="en-US" altLang="ja-JP" sz="571" dirty="0">
              <a:latin typeface="UD デジタル 教科書体 NK-B" panose="02020700000000000000" pitchFamily="18" charset="-128"/>
              <a:ea typeface="UD デジタル 教科書体 NK-B" panose="02020700000000000000" pitchFamily="18" charset="-128"/>
            </a:endParaRPr>
          </a:p>
        </p:txBody>
      </p:sp>
      <p:sp>
        <p:nvSpPr>
          <p:cNvPr id="105" name="左右矢印 104"/>
          <p:cNvSpPr/>
          <p:nvPr/>
        </p:nvSpPr>
        <p:spPr>
          <a:xfrm>
            <a:off x="5681057" y="2326520"/>
            <a:ext cx="221445" cy="150681"/>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106" name="左右矢印 105"/>
          <p:cNvSpPr/>
          <p:nvPr/>
        </p:nvSpPr>
        <p:spPr>
          <a:xfrm>
            <a:off x="5663721" y="5503159"/>
            <a:ext cx="206218" cy="147039"/>
          </a:xfrm>
          <a:prstGeom prst="lef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sz="2520">
              <a:latin typeface="UD デジタル 教科書体 NK-B" panose="02020700000000000000" pitchFamily="18" charset="-128"/>
              <a:ea typeface="UD デジタル 教科書体 NK-B" panose="02020700000000000000" pitchFamily="18" charset="-128"/>
            </a:endParaRPr>
          </a:p>
        </p:txBody>
      </p:sp>
      <p:sp>
        <p:nvSpPr>
          <p:cNvPr id="107" name="正方形/長方形 106">
            <a:extLst>
              <a:ext uri="{FF2B5EF4-FFF2-40B4-BE49-F238E27FC236}">
                <a16:creationId xmlns:a16="http://schemas.microsoft.com/office/drawing/2014/main" id="{C65BBD3B-D88C-41CD-A624-8C110F376235}"/>
              </a:ext>
            </a:extLst>
          </p:cNvPr>
          <p:cNvSpPr/>
          <p:nvPr/>
        </p:nvSpPr>
        <p:spPr>
          <a:xfrm>
            <a:off x="8816754" y="69243"/>
            <a:ext cx="1017038" cy="25045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dirty="0">
                <a:latin typeface="UD デジタル 教科書体 NK-B" panose="02020700000000000000" pitchFamily="18" charset="-128"/>
                <a:ea typeface="UD デジタル 教科書体 NK-B" panose="02020700000000000000" pitchFamily="18" charset="-128"/>
              </a:rPr>
              <a:t>資料</a:t>
            </a:r>
            <a:r>
              <a:rPr lang="en-US" altLang="ja-JP" sz="1400" dirty="0">
                <a:latin typeface="UD デジタル 教科書体 NK-B" panose="02020700000000000000" pitchFamily="18" charset="-128"/>
                <a:ea typeface="UD デジタル 教科書体 NK-B" panose="02020700000000000000" pitchFamily="18" charset="-128"/>
              </a:rPr>
              <a:t>1-1</a:t>
            </a:r>
            <a:endParaRPr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108" name="テキスト ボックス 107">
            <a:extLst>
              <a:ext uri="{FF2B5EF4-FFF2-40B4-BE49-F238E27FC236}">
                <a16:creationId xmlns:a16="http://schemas.microsoft.com/office/drawing/2014/main" id="{6787834F-8B83-4355-A3CE-68BC6FC3F5C4}"/>
              </a:ext>
            </a:extLst>
          </p:cNvPr>
          <p:cNvSpPr txBox="1"/>
          <p:nvPr/>
        </p:nvSpPr>
        <p:spPr>
          <a:xfrm>
            <a:off x="7287326" y="6707567"/>
            <a:ext cx="2866411" cy="184666"/>
          </a:xfrm>
          <a:prstGeom prst="rect">
            <a:avLst/>
          </a:prstGeom>
          <a:noFill/>
        </p:spPr>
        <p:txBody>
          <a:bodyPr wrap="square">
            <a:spAutoFit/>
          </a:bodyPr>
          <a:lstStyle/>
          <a:p>
            <a:r>
              <a:rPr lang="en-US" altLang="ja-JP" sz="600" dirty="0">
                <a:latin typeface="UD デジタル 教科書体 NK-B" panose="02020700000000000000" pitchFamily="18" charset="-128"/>
                <a:ea typeface="UD デジタル 教科書体 NK-B" panose="02020700000000000000" pitchFamily="18" charset="-128"/>
              </a:rPr>
              <a:t>※</a:t>
            </a:r>
            <a:r>
              <a:rPr lang="ja-JP" altLang="en-US" sz="600" dirty="0">
                <a:latin typeface="UD デジタル 教科書体 NK-B" panose="02020700000000000000" pitchFamily="18" charset="-128"/>
                <a:ea typeface="UD デジタル 教科書体 NK-B" panose="02020700000000000000" pitchFamily="18" charset="-128"/>
              </a:rPr>
              <a:t>平成</a:t>
            </a:r>
            <a:r>
              <a:rPr lang="en-US" altLang="ja-JP" sz="600" dirty="0">
                <a:latin typeface="UD デジタル 教科書体 NK-B" panose="02020700000000000000" pitchFamily="18" charset="-128"/>
                <a:ea typeface="UD デジタル 教科書体 NK-B" panose="02020700000000000000" pitchFamily="18" charset="-128"/>
              </a:rPr>
              <a:t>30</a:t>
            </a:r>
            <a:r>
              <a:rPr lang="ja-JP" altLang="en-US" sz="600" dirty="0">
                <a:latin typeface="UD デジタル 教科書体 NK-B" panose="02020700000000000000" pitchFamily="18" charset="-128"/>
                <a:ea typeface="UD デジタル 教科書体 NK-B" panose="02020700000000000000" pitchFamily="18" charset="-128"/>
              </a:rPr>
              <a:t>年の診療報酬改定より「入退院支援加算」に名称変更</a:t>
            </a:r>
            <a:endParaRPr lang="en-US" altLang="ja-JP" sz="6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88531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415924" y="49276"/>
            <a:ext cx="6516796" cy="29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0" tIns="10796" rIns="53980" bIns="10796" anchor="ctr">
            <a:spAutoFit/>
          </a:bodyPr>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800" dirty="0">
                <a:solidFill>
                  <a:srgbClr val="000000"/>
                </a:solidFill>
                <a:latin typeface="UD デジタル 教科書体 NK-B" panose="02020700000000000000" pitchFamily="18" charset="-128"/>
                <a:ea typeface="UD デジタル 教科書体 NK-B" panose="02020700000000000000" pitchFamily="18" charset="-128"/>
                <a:sym typeface="メイリオ" pitchFamily="50" charset="-128"/>
              </a:rPr>
              <a:t>第７次大阪府医療計画：在宅医療・各指標の目標値の現状と評価</a:t>
            </a:r>
            <a:endParaRPr kumimoji="0" lang="en-US" altLang="ja-JP" sz="1200" dirty="0">
              <a:solidFill>
                <a:srgbClr val="000000"/>
              </a:solidFill>
              <a:latin typeface="UD デジタル 教科書体 NK-B" panose="02020700000000000000" pitchFamily="18" charset="-128"/>
              <a:ea typeface="UD デジタル 教科書体 NK-B" panose="02020700000000000000" pitchFamily="18" charset="-128"/>
              <a:sym typeface="メイリオ" pitchFamily="50" charset="-128"/>
            </a:endParaRPr>
          </a:p>
        </p:txBody>
      </p:sp>
      <p:sp>
        <p:nvSpPr>
          <p:cNvPr id="6" name="直線コネクタ 23"/>
          <p:cNvSpPr>
            <a:spLocks noChangeShapeType="1"/>
          </p:cNvSpPr>
          <p:nvPr/>
        </p:nvSpPr>
        <p:spPr bwMode="auto">
          <a:xfrm>
            <a:off x="381000" y="404790"/>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a:latin typeface="UD デジタル 教科書体 NK-B" panose="02020700000000000000" pitchFamily="18" charset="-128"/>
              <a:ea typeface="UD デジタル 教科書体 NK-B" panose="02020700000000000000" pitchFamily="18" charset="-128"/>
            </a:endParaRPr>
          </a:p>
        </p:txBody>
      </p:sp>
      <p:sp>
        <p:nvSpPr>
          <p:cNvPr id="40" name="タイトル 1">
            <a:extLst>
              <a:ext uri="{FF2B5EF4-FFF2-40B4-BE49-F238E27FC236}">
                <a16:creationId xmlns:a16="http://schemas.microsoft.com/office/drawing/2014/main" id="{9C9CD01C-763E-4F0C-9746-EE37B4A4A586}"/>
              </a:ext>
            </a:extLst>
          </p:cNvPr>
          <p:cNvSpPr>
            <a:spLocks noGrp="1"/>
          </p:cNvSpPr>
          <p:nvPr>
            <p:ph type="title"/>
          </p:nvPr>
        </p:nvSpPr>
        <p:spPr>
          <a:xfrm>
            <a:off x="459095" y="516234"/>
            <a:ext cx="5185148" cy="475562"/>
          </a:xfrm>
        </p:spPr>
        <p:txBody>
          <a:bodyPr>
            <a:noAutofit/>
          </a:bodyPr>
          <a:lstStyle/>
          <a:p>
            <a:pPr algn="l">
              <a:tabLst>
                <a:tab pos="1610916" algn="l"/>
              </a:tabLst>
            </a:pPr>
            <a:r>
              <a:rPr lang="ja-JP" altLang="en-US" sz="1400" dirty="0">
                <a:latin typeface="UD デジタル 教科書体 NK-B" panose="02020700000000000000" pitchFamily="18" charset="-128"/>
                <a:ea typeface="UD デジタル 教科書体 NK-B" panose="02020700000000000000" pitchFamily="18" charset="-128"/>
              </a:rPr>
              <a:t>第７次大阪府医療計画：在宅医療・各指標の目標値</a:t>
            </a:r>
            <a:br>
              <a:rPr lang="en-US" altLang="ja-JP" sz="1400" dirty="0">
                <a:latin typeface="UD デジタル 教科書体 NK-B" panose="02020700000000000000" pitchFamily="18" charset="-128"/>
                <a:ea typeface="UD デジタル 教科書体 NK-B" panose="02020700000000000000" pitchFamily="18" charset="-128"/>
              </a:rPr>
            </a:br>
            <a:r>
              <a:rPr lang="ja-JP" altLang="en-US" sz="1400" dirty="0">
                <a:latin typeface="UD デジタル 教科書体 NK-B" panose="02020700000000000000" pitchFamily="18" charset="-128"/>
                <a:ea typeface="UD デジタル 教科書体 NK-B" panose="02020700000000000000" pitchFamily="18" charset="-128"/>
              </a:rPr>
              <a:t>　　　　　　　　　　　　　　　　　　（取組の評価は資料</a:t>
            </a:r>
            <a:r>
              <a:rPr lang="en-US" altLang="ja-JP" sz="1400" dirty="0">
                <a:latin typeface="UD デジタル 教科書体 NK-B" panose="02020700000000000000" pitchFamily="18" charset="-128"/>
                <a:ea typeface="UD デジタル 教科書体 NK-B" panose="02020700000000000000" pitchFamily="18" charset="-128"/>
              </a:rPr>
              <a:t>1-2</a:t>
            </a:r>
            <a:r>
              <a:rPr lang="ja-JP" altLang="en-US" sz="1400" dirty="0">
                <a:latin typeface="UD デジタル 教科書体 NK-B" panose="02020700000000000000" pitchFamily="18" charset="-128"/>
                <a:ea typeface="UD デジタル 教科書体 NK-B" panose="02020700000000000000" pitchFamily="18" charset="-128"/>
              </a:rPr>
              <a:t>参照）</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48" name="正方形/長方形 47">
            <a:extLst>
              <a:ext uri="{FF2B5EF4-FFF2-40B4-BE49-F238E27FC236}">
                <a16:creationId xmlns:a16="http://schemas.microsoft.com/office/drawing/2014/main" id="{47BF9A8A-899A-41A2-BAC6-5D88CC43F48F}"/>
              </a:ext>
            </a:extLst>
          </p:cNvPr>
          <p:cNvSpPr/>
          <p:nvPr/>
        </p:nvSpPr>
        <p:spPr>
          <a:xfrm>
            <a:off x="6886059" y="516234"/>
            <a:ext cx="2743729" cy="475562"/>
          </a:xfrm>
          <a:prstGeom prst="rect">
            <a:avLst/>
          </a:prstGeom>
          <a:solidFill>
            <a:schemeClr val="bg1"/>
          </a:solidFill>
          <a:ln/>
        </p:spPr>
        <p:style>
          <a:lnRef idx="2">
            <a:schemeClr val="accent2"/>
          </a:lnRef>
          <a:fillRef idx="1">
            <a:schemeClr val="lt1"/>
          </a:fillRef>
          <a:effectRef idx="0">
            <a:schemeClr val="accent2"/>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lang="en-US" altLang="ja-JP" sz="9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目標値に対する到達度</a:t>
            </a:r>
            <a:r>
              <a:rPr lang="en-US" altLang="ja-JP" sz="9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　　　　</a:t>
            </a:r>
            <a:endParaRPr lang="en-US" altLang="ja-JP" sz="900" dirty="0">
              <a:solidFill>
                <a:schemeClr val="tx1"/>
              </a:solidFill>
              <a:latin typeface="UD デジタル 教科書体 NK-B" panose="02020700000000000000" pitchFamily="18" charset="-128"/>
              <a:ea typeface="UD デジタル 教科書体 NK-B" panose="02020700000000000000" pitchFamily="18" charset="-128"/>
            </a:endParaRPr>
          </a:p>
          <a:p>
            <a:pPr algn="l"/>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◎：最終年目標値達成　○：中間年目標値達成　</a:t>
            </a:r>
            <a:endParaRPr lang="en-US" altLang="ja-JP" sz="900" dirty="0">
              <a:solidFill>
                <a:schemeClr val="tx1"/>
              </a:solidFill>
              <a:latin typeface="UD デジタル 教科書体 NK-B" panose="02020700000000000000" pitchFamily="18" charset="-128"/>
              <a:ea typeface="UD デジタル 教科書体 NK-B" panose="02020700000000000000" pitchFamily="18" charset="-128"/>
            </a:endParaRPr>
          </a:p>
          <a:p>
            <a:pPr algn="l"/>
            <a:r>
              <a:rPr lang="ja-JP" altLang="en-US" sz="900" dirty="0">
                <a:solidFill>
                  <a:schemeClr val="tx1"/>
                </a:solidFill>
                <a:latin typeface="UD デジタル 教科書体 NK-B" panose="02020700000000000000" pitchFamily="18" charset="-128"/>
                <a:ea typeface="UD デジタル 教科書体 NK-B" panose="02020700000000000000" pitchFamily="18" charset="-128"/>
              </a:rPr>
              <a:t>△：未達成</a:t>
            </a:r>
          </a:p>
        </p:txBody>
      </p:sp>
      <p:graphicFrame>
        <p:nvGraphicFramePr>
          <p:cNvPr id="8" name="コンテンツ プレースホルダー 8">
            <a:extLst>
              <a:ext uri="{FF2B5EF4-FFF2-40B4-BE49-F238E27FC236}">
                <a16:creationId xmlns:a16="http://schemas.microsoft.com/office/drawing/2014/main" id="{30DFF453-8253-45B7-AA32-34666B9F61B2}"/>
              </a:ext>
            </a:extLst>
          </p:cNvPr>
          <p:cNvGraphicFramePr>
            <a:graphicFrameLocks/>
          </p:cNvGraphicFramePr>
          <p:nvPr>
            <p:extLst>
              <p:ext uri="{D42A27DB-BD31-4B8C-83A1-F6EECF244321}">
                <p14:modId xmlns:p14="http://schemas.microsoft.com/office/powerpoint/2010/main" val="2612236648"/>
              </p:ext>
            </p:extLst>
          </p:nvPr>
        </p:nvGraphicFramePr>
        <p:xfrm>
          <a:off x="416496" y="1103239"/>
          <a:ext cx="9424413" cy="5343238"/>
        </p:xfrm>
        <a:graphic>
          <a:graphicData uri="http://schemas.openxmlformats.org/drawingml/2006/table">
            <a:tbl>
              <a:tblPr/>
              <a:tblGrid>
                <a:gridCol w="487524">
                  <a:extLst>
                    <a:ext uri="{9D8B030D-6E8A-4147-A177-3AD203B41FA5}">
                      <a16:colId xmlns:a16="http://schemas.microsoft.com/office/drawing/2014/main" val="3300868039"/>
                    </a:ext>
                  </a:extLst>
                </a:gridCol>
                <a:gridCol w="1700646">
                  <a:extLst>
                    <a:ext uri="{9D8B030D-6E8A-4147-A177-3AD203B41FA5}">
                      <a16:colId xmlns:a16="http://schemas.microsoft.com/office/drawing/2014/main" val="2742588664"/>
                    </a:ext>
                  </a:extLst>
                </a:gridCol>
                <a:gridCol w="850323">
                  <a:extLst>
                    <a:ext uri="{9D8B030D-6E8A-4147-A177-3AD203B41FA5}">
                      <a16:colId xmlns:a16="http://schemas.microsoft.com/office/drawing/2014/main" val="166228658"/>
                    </a:ext>
                  </a:extLst>
                </a:gridCol>
                <a:gridCol w="1133764">
                  <a:extLst>
                    <a:ext uri="{9D8B030D-6E8A-4147-A177-3AD203B41FA5}">
                      <a16:colId xmlns:a16="http://schemas.microsoft.com/office/drawing/2014/main" val="1754150300"/>
                    </a:ext>
                  </a:extLst>
                </a:gridCol>
                <a:gridCol w="850323">
                  <a:extLst>
                    <a:ext uri="{9D8B030D-6E8A-4147-A177-3AD203B41FA5}">
                      <a16:colId xmlns:a16="http://schemas.microsoft.com/office/drawing/2014/main" val="2571862210"/>
                    </a:ext>
                  </a:extLst>
                </a:gridCol>
                <a:gridCol w="921183">
                  <a:extLst>
                    <a:ext uri="{9D8B030D-6E8A-4147-A177-3AD203B41FA5}">
                      <a16:colId xmlns:a16="http://schemas.microsoft.com/office/drawing/2014/main" val="4003989377"/>
                    </a:ext>
                  </a:extLst>
                </a:gridCol>
                <a:gridCol w="566882">
                  <a:extLst>
                    <a:ext uri="{9D8B030D-6E8A-4147-A177-3AD203B41FA5}">
                      <a16:colId xmlns:a16="http://schemas.microsoft.com/office/drawing/2014/main" val="2983102021"/>
                    </a:ext>
                  </a:extLst>
                </a:gridCol>
                <a:gridCol w="779463">
                  <a:extLst>
                    <a:ext uri="{9D8B030D-6E8A-4147-A177-3AD203B41FA5}">
                      <a16:colId xmlns:a16="http://schemas.microsoft.com/office/drawing/2014/main" val="3079945877"/>
                    </a:ext>
                  </a:extLst>
                </a:gridCol>
                <a:gridCol w="921183">
                  <a:extLst>
                    <a:ext uri="{9D8B030D-6E8A-4147-A177-3AD203B41FA5}">
                      <a16:colId xmlns:a16="http://schemas.microsoft.com/office/drawing/2014/main" val="2777739623"/>
                    </a:ext>
                  </a:extLst>
                </a:gridCol>
                <a:gridCol w="566882">
                  <a:extLst>
                    <a:ext uri="{9D8B030D-6E8A-4147-A177-3AD203B41FA5}">
                      <a16:colId xmlns:a16="http://schemas.microsoft.com/office/drawing/2014/main" val="3612392319"/>
                    </a:ext>
                  </a:extLst>
                </a:gridCol>
                <a:gridCol w="646240">
                  <a:extLst>
                    <a:ext uri="{9D8B030D-6E8A-4147-A177-3AD203B41FA5}">
                      <a16:colId xmlns:a16="http://schemas.microsoft.com/office/drawing/2014/main" val="91882091"/>
                    </a:ext>
                  </a:extLst>
                </a:gridCol>
              </a:tblGrid>
              <a:tr h="237279">
                <a:tc rowSpan="2">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分類</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Ｂ：目標</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Ｃ：目的</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rowSpan="2">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指　標</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gridSpan="2">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計画策定時</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hMerge="1">
                  <a:txBody>
                    <a:bodyPr/>
                    <a:lstStyle/>
                    <a:p>
                      <a:endParaRPr kumimoji="1" lang="ja-JP" altLang="en-US"/>
                    </a:p>
                  </a:txBody>
                  <a:tcPr/>
                </a:tc>
                <a:tc gridSpan="2">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年度（中間評価年度）の評価</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hMerge="1">
                  <a:txBody>
                    <a:bodyPr/>
                    <a:lstStyle/>
                    <a:p>
                      <a:endParaRPr kumimoji="1" lang="ja-JP" altLang="en-US"/>
                    </a:p>
                  </a:txBody>
                  <a:tcPr/>
                </a:tc>
                <a:tc rowSpan="2">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目標値</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に対する</a:t>
                      </a:r>
                      <a:b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到達度</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gridSpan="3">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年度（最終評価年度）の評価</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tc rowSpan="2">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目標値</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に対する</a:t>
                      </a:r>
                      <a:b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到達度</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2181053631"/>
                  </a:ext>
                </a:extLst>
              </a:tr>
              <a:tr h="635963">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値</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出典</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DAEEF3"/>
                    </a:solid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目標値</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en-US" altLang="zh-TW"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2020</a:t>
                      </a: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（中間年）</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実績値</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（調査年）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66"/>
                    </a:solidFill>
                  </a:tcPr>
                </a:tc>
                <a:tc vMerge="1">
                  <a:txBody>
                    <a:bodyPr/>
                    <a:lstStyle/>
                    <a:p>
                      <a:endParaRPr kumimoji="1" lang="ja-JP" altLang="en-US"/>
                    </a:p>
                  </a:txBody>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目標値</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en-US" altLang="zh-TW"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年度</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（最終年）</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実績値</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（調査年）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a:txBody>
                    <a:bodyPr/>
                    <a:lstStyle/>
                    <a:p>
                      <a:pPr algn="ctr" fontAlgn="ct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傾向</a:t>
                      </a:r>
                      <a:r>
                        <a:rPr lang="en-US" altLang="ja-JP" sz="900" b="0" i="0" u="none" strike="noStrike" baseline="30000" dirty="0">
                          <a:solidFill>
                            <a:schemeClr val="tx1"/>
                          </a:solidFill>
                          <a:effectLst/>
                          <a:latin typeface="UD デジタル 教科書体 NK-B" panose="02020700000000000000" pitchFamily="18" charset="-128"/>
                          <a:ea typeface="UD デジタル 教科書体 NK-B" panose="02020700000000000000" pitchFamily="18" charset="-128"/>
                        </a:rPr>
                        <a:t>※</a:t>
                      </a:r>
                      <a:r>
                        <a:rPr lang="ja-JP" altLang="en-US" sz="900" b="0" i="0" u="none" strike="noStrike" baseline="30000" dirty="0">
                          <a:solidFill>
                            <a:schemeClr val="tx1"/>
                          </a:solidFill>
                          <a:effectLst/>
                          <a:latin typeface="UD デジタル 教科書体 NK-B" panose="02020700000000000000" pitchFamily="18" charset="-128"/>
                          <a:ea typeface="UD デジタル 教科書体 NK-B" panose="02020700000000000000" pitchFamily="18" charset="-128"/>
                        </a:rPr>
                        <a:t>１</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C000"/>
                    </a:solidFill>
                  </a:tcPr>
                </a:tc>
                <a:tc vMerge="1">
                  <a:txBody>
                    <a:bodyPr/>
                    <a:lstStyle/>
                    <a:p>
                      <a:pPr algn="ctr"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endParaRPr>
                    </a:p>
                  </a:txBody>
                  <a:tcPr marL="2414" marR="2414" marT="2414"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3686668"/>
                  </a:ext>
                </a:extLst>
              </a:tr>
              <a:tr h="39176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訪問診療を実施している</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病院・診療所数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2,156</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3,350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2,143</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3,820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2,261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461801"/>
                  </a:ext>
                </a:extLst>
              </a:tr>
              <a:tr h="39176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在宅歯科医療サービスを実施</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している歯科診療所数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1,134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1,540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1,278</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1,750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1,848</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5742925"/>
                  </a:ext>
                </a:extLst>
              </a:tr>
              <a:tr h="39176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在宅患者調剤加算の届出薬局数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1,366</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近畿厚生局</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「施設基準届出」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1,610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1,830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2,289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４月末時点</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0522518"/>
                  </a:ext>
                </a:extLst>
              </a:tr>
              <a:tr h="46303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訪問看護師数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3,640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人</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2015</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「介護サービス施設・</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事業所調査」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6,360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人</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7,162</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人</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7,250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人</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10,100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人</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2022</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76390978"/>
                  </a:ext>
                </a:extLst>
              </a:tr>
              <a:tr h="578219">
                <a:tc>
                  <a:txBody>
                    <a:bodyPr/>
                    <a:lstStyle/>
                    <a:p>
                      <a:pPr algn="ctr" fontAlgn="ctr"/>
                      <a:r>
                        <a:rPr 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人口規模に応じた在宅療養後方</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支援病院が整備されている圏域数</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(0.4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圏域</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万人</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圏域</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近畿厚生局</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「施設基準届出」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5</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圏域</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6</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圏域</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圏域</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6</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圏域</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１</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月末時点</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18"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6806025"/>
                  </a:ext>
                </a:extLst>
              </a:tr>
              <a:tr h="294303">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在宅看取りを実施している</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病院・診療所数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335</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460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405</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520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470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529214"/>
                  </a:ext>
                </a:extLst>
              </a:tr>
              <a:tr h="354755">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退院</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支援加算</a:t>
                      </a:r>
                      <a:r>
                        <a:rPr lang="en-US" altLang="ja-JP" sz="900" b="0" i="0" u="none" strike="noStrike" baseline="30000" dirty="0">
                          <a:solidFill>
                            <a:schemeClr val="tx1"/>
                          </a:solidFill>
                          <a:effectLst/>
                          <a:latin typeface="UD デジタル 教科書体 NK-B" panose="02020700000000000000" pitchFamily="18" charset="-128"/>
                          <a:ea typeface="UD デジタル 教科書体 NK-B" panose="02020700000000000000" pitchFamily="18" charset="-128"/>
                        </a:rPr>
                        <a:t>※</a:t>
                      </a:r>
                      <a:r>
                        <a:rPr lang="ja-JP" altLang="en-US" sz="900" b="0" i="0" u="none" strike="noStrike" baseline="30000" dirty="0">
                          <a:solidFill>
                            <a:schemeClr val="tx1"/>
                          </a:solidFill>
                          <a:effectLst/>
                          <a:latin typeface="UD デジタル 教科書体 NK-B" panose="02020700000000000000" pitchFamily="18" charset="-128"/>
                          <a:ea typeface="UD デジタル 教科書体 NK-B" panose="02020700000000000000" pitchFamily="18" charset="-128"/>
                        </a:rPr>
                        <a:t>２</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を算定</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している</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病院・診療所数</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248</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近畿厚生局</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「施設基準届出」</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290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269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330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280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2023</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４月末時点</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4704235"/>
                  </a:ext>
                </a:extLst>
              </a:tr>
              <a:tr h="347844">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Ｂ</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介護支援連携指導料を算定</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l"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している病院・診療所数　</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254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2015</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「データブック</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Disk1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330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289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370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271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か所</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2021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18"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0492587"/>
                  </a:ext>
                </a:extLst>
              </a:tr>
              <a:tr h="39176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C</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訪問診療件数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107,714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b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月）</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167,380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119,787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190,820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144,448</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2020</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71105660"/>
                  </a:ext>
                </a:extLst>
              </a:tr>
              <a:tr h="39176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C</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ctr"/>
                      <a:r>
                        <a:rPr lang="ja-JP" alt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在宅看取り件数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6,660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2014</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「医療施設調査」</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9,000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10,068</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2017</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10,260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12,492</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2020</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年）　</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4408820"/>
                  </a:ext>
                </a:extLst>
              </a:tr>
              <a:tr h="391762">
                <a:tc>
                  <a:txBody>
                    <a:bodyPr/>
                    <a:lstStyle/>
                    <a:p>
                      <a:pPr algn="ctr" fontAlgn="ctr"/>
                      <a:r>
                        <a:rPr lang="en-US" sz="900" b="0" i="0" u="none" strike="noStrike">
                          <a:solidFill>
                            <a:srgbClr val="000000"/>
                          </a:solidFill>
                          <a:effectLst/>
                          <a:latin typeface="UD デジタル 教科書体 NK-B" panose="02020700000000000000" pitchFamily="18" charset="-128"/>
                          <a:ea typeface="UD デジタル 教科書体 NK-B" panose="02020700000000000000" pitchFamily="18" charset="-128"/>
                        </a:rPr>
                        <a:t>C</a:t>
                      </a: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l" fontAlgn="ctr"/>
                      <a:r>
                        <a:rPr lang="zh-TW"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介護支援連携指導料算定件数</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25,321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2015</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厚生労働省</a:t>
                      </a:r>
                      <a:b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b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「データブック</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Disk1</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32,660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txBody>
                  <a:tcPr marL="2414" marR="2414" marT="2414" marB="0"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41,516</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2019</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年）</a:t>
                      </a:r>
                    </a:p>
                  </a:txBody>
                  <a:tcPr marL="2414" marR="2414" marT="2414"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fontAlgn="ct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FF"/>
                    </a:solidFill>
                  </a:tcPr>
                </a:tc>
                <a:tc>
                  <a:txBody>
                    <a:bodyPr/>
                    <a:lstStyle/>
                    <a:p>
                      <a:pPr algn="ctr" fontAlgn="ctr"/>
                      <a:r>
                        <a:rPr lang="en-US" altLang="ja-JP"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37,230</a:t>
                      </a: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件</a:t>
                      </a:r>
                    </a:p>
                  </a:txBody>
                  <a:tcPr marL="2414" marR="2414" marT="2414" marB="0"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fontAlgn="ctr"/>
                      <a:r>
                        <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26,112</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件</a:t>
                      </a:r>
                      <a:endPar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endParaRPr>
                    </a:p>
                    <a:p>
                      <a:pPr algn="ctr" fontAlgn="ct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a:t>
                      </a:r>
                      <a:r>
                        <a:rPr lang="en-US" altLang="ja-JP"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2021</a:t>
                      </a:r>
                      <a:r>
                        <a:rPr lang="ja-JP" altLang="en-US" sz="900" b="0" i="0" u="none" strike="noStrike" dirty="0">
                          <a:solidFill>
                            <a:schemeClr val="tx1"/>
                          </a:solidFill>
                          <a:effectLst/>
                          <a:latin typeface="UD デジタル 教科書体 NK-B" panose="02020700000000000000" pitchFamily="18" charset="-128"/>
                          <a:ea typeface="UD デジタル 教科書体 NK-B" panose="02020700000000000000" pitchFamily="18" charset="-128"/>
                        </a:rPr>
                        <a:t>年）</a:t>
                      </a:r>
                      <a:r>
                        <a:rPr lang="ja-JP" altLang="en-US" sz="900" b="0" i="0" u="none" strike="noStrike" dirty="0">
                          <a:solidFill>
                            <a:srgbClr val="FF0000"/>
                          </a:solidFill>
                          <a:effectLst/>
                          <a:latin typeface="UD デジタル 教科書体 NK-B" panose="02020700000000000000" pitchFamily="18" charset="-128"/>
                          <a:ea typeface="UD デジタル 教科書体 NK-B" panose="02020700000000000000" pitchFamily="18" charset="-128"/>
                        </a:rPr>
                        <a:t>　</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ctr" defTabSz="914418"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solidFill>
                          <a:effectLst/>
                          <a:latin typeface="+mn-ea"/>
                          <a:ea typeface="+mn-ea"/>
                        </a:rPr>
                        <a:t>↗</a:t>
                      </a:r>
                    </a:p>
                  </a:txBody>
                  <a:tcPr marL="2414" marR="2414" marT="241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B" panose="02020700000000000000" pitchFamily="18" charset="-128"/>
                          <a:ea typeface="UD デジタル 教科書体 NK-B" panose="02020700000000000000" pitchFamily="18" charset="-128"/>
                        </a:rPr>
                        <a:t>△</a:t>
                      </a:r>
                    </a:p>
                  </a:txBody>
                  <a:tcPr marL="2414" marR="2414" marT="2414" marB="0"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54189788"/>
                  </a:ext>
                </a:extLst>
              </a:tr>
            </a:tbl>
          </a:graphicData>
        </a:graphic>
      </p:graphicFrame>
      <p:sp>
        <p:nvSpPr>
          <p:cNvPr id="9" name="テキスト ボックス 8">
            <a:extLst>
              <a:ext uri="{FF2B5EF4-FFF2-40B4-BE49-F238E27FC236}">
                <a16:creationId xmlns:a16="http://schemas.microsoft.com/office/drawing/2014/main" id="{ACBB749B-06DC-4B21-8456-767815B5D2FA}"/>
              </a:ext>
            </a:extLst>
          </p:cNvPr>
          <p:cNvSpPr txBox="1"/>
          <p:nvPr/>
        </p:nvSpPr>
        <p:spPr>
          <a:xfrm>
            <a:off x="3758939" y="6488668"/>
            <a:ext cx="6254239" cy="369332"/>
          </a:xfrm>
          <a:prstGeom prst="rect">
            <a:avLst/>
          </a:prstGeom>
          <a:noFill/>
        </p:spPr>
        <p:txBody>
          <a:bodyPr wrap="square">
            <a:spAutoFit/>
          </a:bodyPr>
          <a:lstStyle/>
          <a:p>
            <a:r>
              <a:rPr lang="en-US" altLang="ja-JP" sz="900" dirty="0">
                <a:latin typeface="UD デジタル 教科書体 NK-B" panose="02020700000000000000" pitchFamily="18" charset="-128"/>
                <a:ea typeface="UD デジタル 教科書体 NK-B" panose="02020700000000000000" pitchFamily="18" charset="-128"/>
              </a:rPr>
              <a:t>※</a:t>
            </a:r>
            <a:r>
              <a:rPr lang="ja-JP" altLang="en-US" sz="900" dirty="0">
                <a:latin typeface="UD デジタル 教科書体 NK-B" panose="02020700000000000000" pitchFamily="18" charset="-128"/>
                <a:ea typeface="UD デジタル 教科書体 NK-B" panose="02020700000000000000" pitchFamily="18" charset="-128"/>
              </a:rPr>
              <a:t>１　傾向は「計画策定時との比較で、</a:t>
            </a:r>
            <a:r>
              <a:rPr lang="ja-JP" altLang="en-US" sz="800" dirty="0">
                <a:latin typeface="UD デジタル 教科書体 NK-B" panose="02020700000000000000" pitchFamily="18" charset="-128"/>
                <a:ea typeface="UD デジタル 教科書体 NK-B" panose="02020700000000000000" pitchFamily="18" charset="-128"/>
              </a:rPr>
              <a:t>［</a:t>
            </a:r>
            <a:r>
              <a:rPr lang="ja-JP" altLang="en-US" sz="800" dirty="0">
                <a:latin typeface="+mn-ea"/>
              </a:rPr>
              <a:t>↗</a:t>
            </a:r>
            <a:r>
              <a:rPr lang="ja-JP" altLang="en-US" sz="800" dirty="0">
                <a:latin typeface="UD デジタル 教科書体 NK-B" panose="02020700000000000000" pitchFamily="18" charset="-128"/>
                <a:ea typeface="UD デジタル 教科書体 NK-B" panose="02020700000000000000" pitchFamily="18" charset="-128"/>
              </a:rPr>
              <a:t>・→・</a:t>
            </a:r>
            <a:r>
              <a:rPr lang="ja-JP" altLang="en-US" sz="800" dirty="0">
                <a:latin typeface="+mn-ea"/>
              </a:rPr>
              <a:t>↘</a:t>
            </a:r>
            <a:r>
              <a:rPr lang="ja-JP" altLang="en-US" sz="800" dirty="0">
                <a:latin typeface="UD デジタル 教科書体 NK-B" panose="02020700000000000000" pitchFamily="18" charset="-128"/>
                <a:ea typeface="UD デジタル 教科書体 NK-B" panose="02020700000000000000" pitchFamily="18" charset="-128"/>
              </a:rPr>
              <a:t> ： 目標達成に向く傾向］、［⇗・⇒・⇘ ： 目標達成に向かない傾向］を表しています。 </a:t>
            </a:r>
            <a:endParaRPr lang="en-US" altLang="ja-JP" sz="800" dirty="0">
              <a:latin typeface="UD デジタル 教科書体 NK-B" panose="02020700000000000000" pitchFamily="18" charset="-128"/>
              <a:ea typeface="UD デジタル 教科書体 NK-B" panose="02020700000000000000" pitchFamily="18" charset="-128"/>
            </a:endParaRPr>
          </a:p>
          <a:p>
            <a:r>
              <a:rPr lang="en-US" altLang="ja-JP" sz="900" dirty="0">
                <a:latin typeface="UD デジタル 教科書体 NK-B" panose="02020700000000000000" pitchFamily="18" charset="-128"/>
                <a:ea typeface="UD デジタル 教科書体 NK-B" panose="02020700000000000000" pitchFamily="18" charset="-128"/>
              </a:rPr>
              <a:t>※</a:t>
            </a:r>
            <a:r>
              <a:rPr lang="ja-JP" altLang="en-US" sz="900" dirty="0">
                <a:latin typeface="UD デジタル 教科書体 NK-B" panose="02020700000000000000" pitchFamily="18" charset="-128"/>
                <a:ea typeface="UD デジタル 教科書体 NK-B" panose="02020700000000000000" pitchFamily="18" charset="-128"/>
              </a:rPr>
              <a:t>２　平成</a:t>
            </a:r>
            <a:r>
              <a:rPr lang="en-US" altLang="ja-JP" sz="900" dirty="0">
                <a:latin typeface="UD デジタル 教科書体 NK-B" panose="02020700000000000000" pitchFamily="18" charset="-128"/>
                <a:ea typeface="UD デジタル 教科書体 NK-B" panose="02020700000000000000" pitchFamily="18" charset="-128"/>
              </a:rPr>
              <a:t>30</a:t>
            </a:r>
            <a:r>
              <a:rPr lang="ja-JP" altLang="en-US" sz="900" dirty="0">
                <a:latin typeface="UD デジタル 教科書体 NK-B" panose="02020700000000000000" pitchFamily="18" charset="-128"/>
                <a:ea typeface="UD デジタル 教科書体 NK-B" panose="02020700000000000000" pitchFamily="18" charset="-128"/>
              </a:rPr>
              <a:t>年の診療報酬改定より「入退院支援加算」に名称変更</a:t>
            </a:r>
            <a:endParaRPr lang="en-US" altLang="ja-JP" sz="90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4118486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415924" y="49276"/>
            <a:ext cx="5761211" cy="298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53980" tIns="10796" rIns="53980" bIns="10796" anchor="ctr">
            <a:spAutoFit/>
          </a:bodyPr>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kumimoji="0" lang="ja-JP" altLang="en-US" sz="1800" dirty="0">
                <a:solidFill>
                  <a:srgbClr val="000000"/>
                </a:solidFill>
                <a:latin typeface="UD デジタル 教科書体 NK-B" panose="02020700000000000000" pitchFamily="18" charset="-128"/>
                <a:ea typeface="UD デジタル 教科書体 NK-B" panose="02020700000000000000" pitchFamily="18" charset="-128"/>
                <a:sym typeface="メイリオ" pitchFamily="50" charset="-128"/>
              </a:rPr>
              <a:t>第７次大阪府医療計画（在宅医療）の最終評価について</a:t>
            </a:r>
            <a:endParaRPr kumimoji="0" lang="en-US" altLang="ja-JP" sz="1200" dirty="0">
              <a:solidFill>
                <a:srgbClr val="000000"/>
              </a:solidFill>
              <a:latin typeface="UD デジタル 教科書体 NK-B" panose="02020700000000000000" pitchFamily="18" charset="-128"/>
              <a:ea typeface="UD デジタル 教科書体 NK-B" panose="02020700000000000000" pitchFamily="18" charset="-128"/>
              <a:sym typeface="メイリオ" pitchFamily="50" charset="-128"/>
            </a:endParaRPr>
          </a:p>
        </p:txBody>
      </p:sp>
      <p:sp>
        <p:nvSpPr>
          <p:cNvPr id="6" name="直線コネクタ 23"/>
          <p:cNvSpPr>
            <a:spLocks noChangeShapeType="1"/>
          </p:cNvSpPr>
          <p:nvPr/>
        </p:nvSpPr>
        <p:spPr bwMode="auto">
          <a:xfrm>
            <a:off x="381000" y="404790"/>
            <a:ext cx="9144000" cy="0"/>
          </a:xfrm>
          <a:prstGeom prst="line">
            <a:avLst/>
          </a:prstGeom>
          <a:noFill/>
          <a:ln w="38100" cmpd="dbl">
            <a:solidFill>
              <a:srgbClr val="538CD5"/>
            </a:solidFill>
            <a:miter lim="800000"/>
            <a:headEnd/>
            <a:tailEnd/>
          </a:ln>
          <a:extLst>
            <a:ext uri="{909E8E84-426E-40DD-AFC4-6F175D3DCCD1}">
              <a14:hiddenFill xmlns:a14="http://schemas.microsoft.com/office/drawing/2010/main">
                <a:noFill/>
              </a14:hiddenFill>
            </a:ext>
          </a:extLst>
        </p:spPr>
        <p:txBody>
          <a:bodyPr/>
          <a:lstStyle/>
          <a:p>
            <a:endParaRPr lang="ja-JP" altLang="en-US">
              <a:latin typeface="UD デジタル 教科書体 NK-B" panose="02020700000000000000" pitchFamily="18" charset="-128"/>
              <a:ea typeface="UD デジタル 教科書体 NK-B" panose="02020700000000000000" pitchFamily="18" charset="-128"/>
            </a:endParaRPr>
          </a:p>
        </p:txBody>
      </p:sp>
      <p:sp>
        <p:nvSpPr>
          <p:cNvPr id="7" name="テキスト ボックス 6">
            <a:extLst>
              <a:ext uri="{FF2B5EF4-FFF2-40B4-BE49-F238E27FC236}">
                <a16:creationId xmlns:a16="http://schemas.microsoft.com/office/drawing/2014/main" id="{04A3873E-4559-46BF-B779-B55499113CC8}"/>
              </a:ext>
            </a:extLst>
          </p:cNvPr>
          <p:cNvSpPr txBox="1"/>
          <p:nvPr/>
        </p:nvSpPr>
        <p:spPr>
          <a:xfrm>
            <a:off x="231511" y="760294"/>
            <a:ext cx="9520941" cy="2036711"/>
          </a:xfrm>
          <a:prstGeom prst="rect">
            <a:avLst/>
          </a:prstGeom>
          <a:noFill/>
          <a:ln w="25400">
            <a:solidFill>
              <a:srgbClr val="00B050"/>
            </a:solidFill>
          </a:ln>
        </p:spPr>
        <p:txBody>
          <a:bodyPr wrap="square">
            <a:spAutoFit/>
          </a:bodyPr>
          <a:lstStyle/>
          <a:p>
            <a:pPr fontAlgn="ctr">
              <a:lnSpc>
                <a:spcPct val="120000"/>
              </a:lnSpc>
            </a:pPr>
            <a:r>
              <a:rPr lang="ja-JP" altLang="en-US" sz="1400" dirty="0">
                <a:latin typeface="UD デジタル 教科書体 NK-B" panose="02020700000000000000" pitchFamily="18" charset="-128"/>
                <a:ea typeface="UD デジタル 教科書体 NK-B" panose="02020700000000000000" pitchFamily="18" charset="-128"/>
              </a:rPr>
              <a:t>◆　最終年目標値達成の指標（◎）：４件</a:t>
            </a:r>
            <a:endParaRPr lang="en-US" altLang="ja-JP" sz="1400" dirty="0">
              <a:latin typeface="UD デジタル 教科書体 NK-B" panose="02020700000000000000" pitchFamily="18" charset="-128"/>
              <a:ea typeface="UD デジタル 教科書体 NK-B" panose="02020700000000000000" pitchFamily="18" charset="-128"/>
            </a:endParaRPr>
          </a:p>
          <a:p>
            <a:pPr fontAlgn="ctr">
              <a:lnSpc>
                <a:spcPct val="120000"/>
              </a:lnSpc>
            </a:pPr>
            <a:r>
              <a:rPr lang="ja-JP" altLang="en-US" sz="1400" dirty="0">
                <a:latin typeface="UD デジタル 教科書体 NK-B" panose="02020700000000000000" pitchFamily="18" charset="-128"/>
                <a:ea typeface="UD デジタル 教科書体 NK-B" panose="02020700000000000000" pitchFamily="18" charset="-128"/>
              </a:rPr>
              <a:t>　　 　</a:t>
            </a:r>
            <a:r>
              <a:rPr lang="ja-JP" altLang="en-US" sz="1100" dirty="0">
                <a:latin typeface="UD デジタル 教科書体 NK-B" panose="02020700000000000000" pitchFamily="18" charset="-128"/>
                <a:ea typeface="UD デジタル 教科書体 NK-B" panose="02020700000000000000" pitchFamily="18" charset="-128"/>
              </a:rPr>
              <a:t>「在宅歯科医療サービスを実施している歯科診療所数」 「在宅患者調剤加算の届出薬局数」 「訪問看護師数」 「在宅看取り件数」</a:t>
            </a:r>
            <a:endParaRPr lang="en-US" altLang="ja-JP" sz="1100" dirty="0">
              <a:latin typeface="UD デジタル 教科書体 NK-B" panose="02020700000000000000" pitchFamily="18" charset="-128"/>
              <a:ea typeface="UD デジタル 教科書体 NK-B" panose="02020700000000000000" pitchFamily="18" charset="-128"/>
            </a:endParaRPr>
          </a:p>
          <a:p>
            <a:pPr fontAlgn="ctr">
              <a:lnSpc>
                <a:spcPct val="120000"/>
              </a:lnSpc>
            </a:pPr>
            <a:r>
              <a:rPr lang="ja-JP" altLang="en-US" sz="1400" dirty="0">
                <a:latin typeface="UD デジタル 教科書体 NK-B" panose="02020700000000000000" pitchFamily="18" charset="-128"/>
                <a:ea typeface="UD デジタル 教科書体 NK-B" panose="02020700000000000000" pitchFamily="18" charset="-128"/>
              </a:rPr>
              <a:t>◆　中間年目標値は達成・最終年目標値は未達成の指標（〇）：２件</a:t>
            </a:r>
            <a:endParaRPr lang="en-US" altLang="ja-JP" sz="1400" dirty="0">
              <a:latin typeface="UD デジタル 教科書体 NK-B" panose="02020700000000000000" pitchFamily="18" charset="-128"/>
              <a:ea typeface="UD デジタル 教科書体 NK-B" panose="02020700000000000000" pitchFamily="18" charset="-128"/>
            </a:endParaRPr>
          </a:p>
          <a:p>
            <a:pPr fontAlgn="ctr">
              <a:lnSpc>
                <a:spcPct val="120000"/>
              </a:lnSpc>
            </a:pPr>
            <a:r>
              <a:rPr lang="ja-JP" altLang="en-US" sz="1100" dirty="0">
                <a:latin typeface="UD デジタル 教科書体 NK-B" panose="02020700000000000000" pitchFamily="18" charset="-128"/>
                <a:ea typeface="UD デジタル 教科書体 NK-B" panose="02020700000000000000" pitchFamily="18" charset="-128"/>
              </a:rPr>
              <a:t>　　 　 「人口規模に応じた在宅療養後方支援病院が整備されている圏域数」 「在宅看取りを実施している病院・診療所数」</a:t>
            </a:r>
            <a:endParaRPr lang="en-US" altLang="ja-JP" sz="1100" dirty="0">
              <a:latin typeface="UD デジタル 教科書体 NK-B" panose="02020700000000000000" pitchFamily="18" charset="-128"/>
              <a:ea typeface="UD デジタル 教科書体 NK-B" panose="02020700000000000000" pitchFamily="18" charset="-128"/>
            </a:endParaRPr>
          </a:p>
          <a:p>
            <a:pPr fontAlgn="ctr">
              <a:lnSpc>
                <a:spcPct val="120000"/>
              </a:lnSpc>
            </a:pPr>
            <a:r>
              <a:rPr lang="ja-JP" altLang="en-US" sz="1400" dirty="0">
                <a:latin typeface="UD デジタル 教科書体 NK-B" panose="02020700000000000000" pitchFamily="18" charset="-128"/>
                <a:ea typeface="UD デジタル 教科書体 NK-B" panose="02020700000000000000" pitchFamily="18" charset="-128"/>
              </a:rPr>
              <a:t>◆　未達成の指標（△）：５件</a:t>
            </a:r>
            <a:endParaRPr lang="en-US" altLang="ja-JP" sz="1400" dirty="0">
              <a:latin typeface="UD デジタル 教科書体 NK-B" panose="02020700000000000000" pitchFamily="18" charset="-128"/>
              <a:ea typeface="UD デジタル 教科書体 NK-B" panose="02020700000000000000" pitchFamily="18" charset="-128"/>
            </a:endParaRPr>
          </a:p>
          <a:p>
            <a:pPr fontAlgn="ctr">
              <a:lnSpc>
                <a:spcPct val="120000"/>
              </a:lnSpc>
            </a:pPr>
            <a:r>
              <a:rPr lang="ja-JP" altLang="en-US" sz="1400" dirty="0">
                <a:latin typeface="UD デジタル 教科書体 NK-B" panose="02020700000000000000" pitchFamily="18" charset="-128"/>
                <a:ea typeface="UD デジタル 教科書体 NK-B" panose="02020700000000000000" pitchFamily="18" charset="-128"/>
              </a:rPr>
              <a:t>　　　 </a:t>
            </a:r>
            <a:r>
              <a:rPr lang="ja-JP" altLang="en-US" sz="1100" dirty="0">
                <a:latin typeface="UD デジタル 教科書体 NK-B" panose="02020700000000000000" pitchFamily="18" charset="-128"/>
                <a:ea typeface="UD デジタル 教科書体 NK-B" panose="02020700000000000000" pitchFamily="18" charset="-128"/>
              </a:rPr>
              <a:t>「訪問診療を実施している病院・診療所数」 「退院支援加算</a:t>
            </a:r>
            <a:r>
              <a:rPr lang="en-US" altLang="ja-JP" sz="1100" baseline="30000" dirty="0">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を算定している病院・診療所数」 「介護支援連携指導料を算定している病院・診療所数」</a:t>
            </a:r>
            <a:endParaRPr lang="en-US" altLang="ja-JP" sz="1100" dirty="0">
              <a:latin typeface="UD デジタル 教科書体 NK-B" panose="02020700000000000000" pitchFamily="18" charset="-128"/>
              <a:ea typeface="UD デジタル 教科書体 NK-B" panose="02020700000000000000" pitchFamily="18" charset="-128"/>
            </a:endParaRPr>
          </a:p>
          <a:p>
            <a:pPr fontAlgn="ctr">
              <a:lnSpc>
                <a:spcPct val="120000"/>
              </a:lnSpc>
            </a:pPr>
            <a:r>
              <a:rPr lang="ja-JP" altLang="en-US" sz="1100" dirty="0">
                <a:latin typeface="UD デジタル 教科書体 NK-B" panose="02020700000000000000" pitchFamily="18" charset="-128"/>
                <a:ea typeface="UD デジタル 教科書体 NK-B" panose="02020700000000000000" pitchFamily="18" charset="-128"/>
              </a:rPr>
              <a:t>　　  　 「</a:t>
            </a:r>
            <a:r>
              <a:rPr lang="zh-TW" altLang="en-US" sz="1100" dirty="0">
                <a:latin typeface="UD デジタル 教科書体 NK-B" panose="02020700000000000000" pitchFamily="18" charset="-128"/>
                <a:ea typeface="UD デジタル 教科書体 NK-B" panose="02020700000000000000" pitchFamily="18" charset="-128"/>
              </a:rPr>
              <a:t>訪問診療件数</a:t>
            </a:r>
            <a:r>
              <a:rPr lang="ja-JP" altLang="en-US" sz="1100" dirty="0">
                <a:latin typeface="UD デジタル 教科書体 NK-B" panose="02020700000000000000" pitchFamily="18" charset="-128"/>
                <a:ea typeface="UD デジタル 教科書体 NK-B" panose="02020700000000000000" pitchFamily="18" charset="-128"/>
              </a:rPr>
              <a:t>」 「</a:t>
            </a:r>
            <a:r>
              <a:rPr lang="zh-TW" altLang="en-US" sz="1100" dirty="0">
                <a:latin typeface="UD デジタル 教科書体 NK-B" panose="02020700000000000000" pitchFamily="18" charset="-128"/>
                <a:ea typeface="UD デジタル 教科書体 NK-B" panose="02020700000000000000" pitchFamily="18" charset="-128"/>
              </a:rPr>
              <a:t>介護支援連携指導料算定件数</a:t>
            </a:r>
            <a:r>
              <a:rPr lang="ja-JP" altLang="en-US" sz="1100" dirty="0">
                <a:latin typeface="UD デジタル 教科書体 NK-B" panose="02020700000000000000" pitchFamily="18" charset="-128"/>
                <a:ea typeface="UD デジタル 教科書体 NK-B" panose="02020700000000000000" pitchFamily="18" charset="-128"/>
              </a:rPr>
              <a:t>」</a:t>
            </a:r>
            <a:endParaRPr lang="en-US" altLang="ja-JP" sz="1100" dirty="0">
              <a:latin typeface="UD デジタル 教科書体 NK-B" panose="02020700000000000000" pitchFamily="18" charset="-128"/>
              <a:ea typeface="UD デジタル 教科書体 NK-B" panose="02020700000000000000" pitchFamily="18" charset="-128"/>
            </a:endParaRPr>
          </a:p>
          <a:p>
            <a:pPr marL="342900" indent="-342900">
              <a:lnSpc>
                <a:spcPct val="120000"/>
              </a:lnSpc>
              <a:buFont typeface="Wingdings" panose="05000000000000000000" pitchFamily="2" charset="2"/>
              <a:buChar char="u"/>
            </a:pPr>
            <a:r>
              <a:rPr lang="ja-JP" altLang="en-US" sz="1400" dirty="0">
                <a:latin typeface="UD デジタル 教科書体 NK-B" panose="02020700000000000000" pitchFamily="18" charset="-128"/>
                <a:ea typeface="UD デジタル 教科書体 NK-B" panose="02020700000000000000" pitchFamily="18" charset="-128"/>
              </a:rPr>
              <a:t>各個別施策について、具体的な取組はそれぞれ概ね予定どおり進めることができた。</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3" name="矢印: 下 2">
            <a:extLst>
              <a:ext uri="{FF2B5EF4-FFF2-40B4-BE49-F238E27FC236}">
                <a16:creationId xmlns:a16="http://schemas.microsoft.com/office/drawing/2014/main" id="{BA84227B-059B-4882-9C81-C833403BC468}"/>
              </a:ext>
            </a:extLst>
          </p:cNvPr>
          <p:cNvSpPr/>
          <p:nvPr/>
        </p:nvSpPr>
        <p:spPr>
          <a:xfrm>
            <a:off x="4131653" y="2856078"/>
            <a:ext cx="1800200" cy="253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a:extLst>
              <a:ext uri="{FF2B5EF4-FFF2-40B4-BE49-F238E27FC236}">
                <a16:creationId xmlns:a16="http://schemas.microsoft.com/office/drawing/2014/main" id="{71CA899A-30D6-42D1-8FD0-708D506BE5CC}"/>
              </a:ext>
            </a:extLst>
          </p:cNvPr>
          <p:cNvSpPr txBox="1"/>
          <p:nvPr/>
        </p:nvSpPr>
        <p:spPr>
          <a:xfrm>
            <a:off x="241252" y="4939293"/>
            <a:ext cx="9508985" cy="1888979"/>
          </a:xfrm>
          <a:prstGeom prst="rect">
            <a:avLst/>
          </a:prstGeom>
          <a:noFill/>
          <a:ln w="25400">
            <a:solidFill>
              <a:srgbClr val="00B050"/>
            </a:solidFill>
          </a:ln>
        </p:spPr>
        <p:txBody>
          <a:bodyPr wrap="square">
            <a:spAutoFit/>
          </a:bodyPr>
          <a:lstStyle/>
          <a:p>
            <a:pPr marL="342900" indent="-342900">
              <a:lnSpc>
                <a:spcPct val="120000"/>
              </a:lnSpc>
              <a:buFont typeface="Wingdings" panose="05000000000000000000" pitchFamily="2" charset="2"/>
              <a:buChar char="u"/>
            </a:pPr>
            <a:r>
              <a:rPr lang="ja-JP" altLang="en-US" sz="1400" dirty="0">
                <a:latin typeface="UD デジタル 教科書体 NK-B" panose="02020700000000000000" pitchFamily="18" charset="-128"/>
                <a:ea typeface="UD デジタル 教科書体 NK-B" panose="02020700000000000000" pitchFamily="18" charset="-128"/>
              </a:rPr>
              <a:t>第８次大阪府医療計画の目標値については、一律に医療需要から設定するのではなく、１機関あたりの件数の増減も</a:t>
            </a:r>
            <a:endParaRPr lang="en-US" altLang="ja-JP" sz="1400" dirty="0">
              <a:latin typeface="UD デジタル 教科書体 NK-B" panose="02020700000000000000" pitchFamily="18" charset="-128"/>
              <a:ea typeface="UD デジタル 教科書体 NK-B" panose="02020700000000000000" pitchFamily="18" charset="-128"/>
            </a:endParaRPr>
          </a:p>
          <a:p>
            <a:pPr>
              <a:lnSpc>
                <a:spcPct val="120000"/>
              </a:lnSpc>
            </a:pPr>
            <a:r>
              <a:rPr lang="ja-JP" altLang="en-US" sz="1400" dirty="0">
                <a:latin typeface="UD デジタル 教科書体 NK-B" panose="02020700000000000000" pitchFamily="18" charset="-128"/>
                <a:ea typeface="UD デジタル 教科書体 NK-B" panose="02020700000000000000" pitchFamily="18" charset="-128"/>
              </a:rPr>
              <a:t>　　　 踏まえて各項目の目標値を設定する等、より実態に即した目標値とする。</a:t>
            </a:r>
            <a:endParaRPr lang="en-US" altLang="ja-JP" sz="1400" dirty="0">
              <a:latin typeface="UD デジタル 教科書体 NK-B" panose="02020700000000000000" pitchFamily="18" charset="-128"/>
              <a:ea typeface="UD デジタル 教科書体 NK-B" panose="02020700000000000000" pitchFamily="18" charset="-128"/>
            </a:endParaRPr>
          </a:p>
          <a:p>
            <a:pPr marL="342900" indent="-342900">
              <a:lnSpc>
                <a:spcPct val="120000"/>
              </a:lnSpc>
              <a:buFont typeface="Wingdings" panose="05000000000000000000" pitchFamily="2" charset="2"/>
              <a:buChar char="u"/>
            </a:pPr>
            <a:r>
              <a:rPr lang="ja-JP" altLang="en-US" sz="1400" dirty="0">
                <a:latin typeface="UD デジタル 教科書体 NK-B" panose="02020700000000000000" pitchFamily="18" charset="-128"/>
                <a:ea typeface="UD デジタル 教科書体 NK-B" panose="02020700000000000000" pitchFamily="18" charset="-128"/>
              </a:rPr>
              <a:t>在宅療養患者の急変時に受入を行う病院を整備するため、在宅療養後方支援病院だけでなく、</a:t>
            </a:r>
            <a:r>
              <a:rPr lang="en-US" altLang="ja-JP" sz="1400" dirty="0">
                <a:latin typeface="UD デジタル 教科書体 NK-B" panose="02020700000000000000" pitchFamily="18" charset="-128"/>
                <a:ea typeface="UD デジタル 教科書体 NK-B" panose="02020700000000000000" pitchFamily="18" charset="-128"/>
              </a:rPr>
              <a:t>200</a:t>
            </a:r>
            <a:r>
              <a:rPr lang="ja-JP" altLang="en-US" sz="1400" dirty="0">
                <a:latin typeface="UD デジタル 教科書体 NK-B" panose="02020700000000000000" pitchFamily="18" charset="-128"/>
                <a:ea typeface="UD デジタル 教科書体 NK-B" panose="02020700000000000000" pitchFamily="18" charset="-128"/>
              </a:rPr>
              <a:t>床未満の在宅療養支援病院の整備を促進する。</a:t>
            </a:r>
            <a:endParaRPr lang="en-US" altLang="ja-JP" sz="1400" dirty="0">
              <a:highlight>
                <a:srgbClr val="FFFF00"/>
              </a:highlight>
              <a:latin typeface="UD デジタル 教科書体 NK-B" panose="02020700000000000000" pitchFamily="18" charset="-128"/>
              <a:ea typeface="UD デジタル 教科書体 NK-B" panose="02020700000000000000" pitchFamily="18" charset="-128"/>
            </a:endParaRPr>
          </a:p>
          <a:p>
            <a:pPr marL="342900" indent="-342900">
              <a:lnSpc>
                <a:spcPct val="120000"/>
              </a:lnSpc>
              <a:buFont typeface="Wingdings" panose="05000000000000000000" pitchFamily="2" charset="2"/>
              <a:buChar char="u"/>
            </a:pPr>
            <a:r>
              <a:rPr lang="ja-JP" altLang="en-US" sz="1400" dirty="0">
                <a:latin typeface="UD デジタル 教科書体 NK-B" panose="02020700000000000000" pitchFamily="18" charset="-128"/>
                <a:ea typeface="UD デジタル 教科書体 NK-B" panose="02020700000000000000" pitchFamily="18" charset="-128"/>
              </a:rPr>
              <a:t>今後、さらに在宅医療の医療需要が増加し、各地域における在宅医療提供体制の充実が求められるため、府として第８次大阪府医療計画で位置付ける連携の拠点及び積極的医療機関を中心に、在宅医療提供体制の充実に向けた取組を</a:t>
            </a:r>
            <a:endParaRPr lang="en-US" altLang="ja-JP" sz="1400" dirty="0">
              <a:latin typeface="UD デジタル 教科書体 NK-B" panose="02020700000000000000" pitchFamily="18" charset="-128"/>
              <a:ea typeface="UD デジタル 教科書体 NK-B" panose="02020700000000000000" pitchFamily="18" charset="-128"/>
            </a:endParaRPr>
          </a:p>
          <a:p>
            <a:pPr>
              <a:lnSpc>
                <a:spcPct val="120000"/>
              </a:lnSpc>
            </a:pPr>
            <a:r>
              <a:rPr lang="ja-JP" altLang="en-US" sz="1400">
                <a:latin typeface="UD デジタル 教科書体 NK-B" panose="02020700000000000000" pitchFamily="18" charset="-128"/>
                <a:ea typeface="UD デジタル 教科書体 NK-B" panose="02020700000000000000" pitchFamily="18" charset="-128"/>
              </a:rPr>
              <a:t>　　　 支援</a:t>
            </a:r>
            <a:r>
              <a:rPr lang="ja-JP" altLang="en-US" sz="1400" dirty="0">
                <a:latin typeface="UD デジタル 教科書体 NK-B" panose="02020700000000000000" pitchFamily="18" charset="-128"/>
                <a:ea typeface="UD デジタル 教科書体 NK-B" panose="02020700000000000000" pitchFamily="18" charset="-128"/>
              </a:rPr>
              <a:t>する等、引き続き、在宅医療の推進につながる取組を進める。</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9" name="テキスト ボックス 8">
            <a:extLst>
              <a:ext uri="{FF2B5EF4-FFF2-40B4-BE49-F238E27FC236}">
                <a16:creationId xmlns:a16="http://schemas.microsoft.com/office/drawing/2014/main" id="{9D871CB3-C67A-478C-A8E0-E518176DFC02}"/>
              </a:ext>
            </a:extLst>
          </p:cNvPr>
          <p:cNvSpPr txBox="1"/>
          <p:nvPr/>
        </p:nvSpPr>
        <p:spPr>
          <a:xfrm>
            <a:off x="231360" y="3238127"/>
            <a:ext cx="9508985" cy="1371914"/>
          </a:xfrm>
          <a:prstGeom prst="rect">
            <a:avLst/>
          </a:prstGeom>
          <a:noFill/>
          <a:ln w="25400">
            <a:solidFill>
              <a:srgbClr val="00B050"/>
            </a:solidFill>
          </a:ln>
        </p:spPr>
        <p:txBody>
          <a:bodyPr wrap="square">
            <a:spAutoFit/>
          </a:bodyPr>
          <a:lstStyle/>
          <a:p>
            <a:pPr marL="342900" lvl="0" indent="-342900">
              <a:lnSpc>
                <a:spcPct val="120000"/>
              </a:lnSpc>
              <a:buFont typeface="Wingdings" panose="05000000000000000000" pitchFamily="2" charset="2"/>
              <a:buChar char="u"/>
            </a:pPr>
            <a:r>
              <a:rPr lang="ja-JP" altLang="en-US" sz="1400" dirty="0">
                <a:latin typeface="UD デジタル 教科書体 NK-B" panose="02020700000000000000" pitchFamily="18" charset="-128"/>
                <a:ea typeface="UD デジタル 教科書体 NK-B" panose="02020700000000000000" pitchFamily="18" charset="-128"/>
              </a:rPr>
              <a:t>各指標の値に訪問診療による医療需要</a:t>
            </a:r>
            <a:r>
              <a:rPr lang="ja-JP" altLang="ja-JP" sz="1400" dirty="0">
                <a:latin typeface="UD デジタル 教科書体 NK-B" panose="02020700000000000000" pitchFamily="18" charset="-128"/>
                <a:ea typeface="UD デジタル 教科書体 NK-B" panose="02020700000000000000" pitchFamily="18" charset="-128"/>
              </a:rPr>
              <a:t>の増加率を</a:t>
            </a:r>
            <a:r>
              <a:rPr lang="ja-JP" altLang="en-US" sz="1400" dirty="0">
                <a:latin typeface="UD デジタル 教科書体 NK-B" panose="02020700000000000000" pitchFamily="18" charset="-128"/>
                <a:ea typeface="UD デジタル 教科書体 NK-B" panose="02020700000000000000" pitchFamily="18" charset="-128"/>
              </a:rPr>
              <a:t>一律に</a:t>
            </a:r>
            <a:r>
              <a:rPr lang="ja-JP" altLang="ja-JP" sz="1400" dirty="0">
                <a:latin typeface="UD デジタル 教科書体 NK-B" panose="02020700000000000000" pitchFamily="18" charset="-128"/>
                <a:ea typeface="UD デジタル 教科書体 NK-B" panose="02020700000000000000" pitchFamily="18" charset="-128"/>
              </a:rPr>
              <a:t>乗じ</a:t>
            </a:r>
            <a:r>
              <a:rPr lang="ja-JP" altLang="en-US" sz="1400" dirty="0">
                <a:latin typeface="UD デジタル 教科書体 NK-B" panose="02020700000000000000" pitchFamily="18" charset="-128"/>
                <a:ea typeface="UD デジタル 教科書体 NK-B" panose="02020700000000000000" pitchFamily="18" charset="-128"/>
              </a:rPr>
              <a:t>て目標値を設定したが、「訪問診療を実施している病院・診療所数」など、１機関あたりの訪問件数等の変動率を加味しなかったこと。</a:t>
            </a:r>
            <a:endParaRPr lang="ja-JP" altLang="ja-JP" sz="1400" dirty="0">
              <a:latin typeface="UD デジタル 教科書体 NK-B" panose="02020700000000000000" pitchFamily="18" charset="-128"/>
              <a:ea typeface="UD デジタル 教科書体 NK-B" panose="02020700000000000000" pitchFamily="18" charset="-128"/>
            </a:endParaRPr>
          </a:p>
          <a:p>
            <a:pPr marL="342900" lvl="0" indent="-342900">
              <a:lnSpc>
                <a:spcPct val="120000"/>
              </a:lnSpc>
              <a:buFont typeface="Wingdings" panose="05000000000000000000" pitchFamily="2" charset="2"/>
              <a:buChar char="u"/>
            </a:pPr>
            <a:r>
              <a:rPr lang="ja-JP" altLang="ja-JP" sz="1400" dirty="0">
                <a:latin typeface="UD デジタル 教科書体 NK-B" panose="02020700000000000000" pitchFamily="18" charset="-128"/>
                <a:ea typeface="UD デジタル 教科書体 NK-B" panose="02020700000000000000" pitchFamily="18" charset="-128"/>
              </a:rPr>
              <a:t>訪問診療</a:t>
            </a:r>
            <a:r>
              <a:rPr lang="ja-JP" altLang="en-US" sz="1400" dirty="0">
                <a:latin typeface="UD デジタル 教科書体 NK-B" panose="02020700000000000000" pitchFamily="18" charset="-128"/>
                <a:ea typeface="UD デジタル 教科書体 NK-B" panose="02020700000000000000" pitchFamily="18" charset="-128"/>
              </a:rPr>
              <a:t>件数</a:t>
            </a:r>
            <a:r>
              <a:rPr lang="ja-JP" altLang="ja-JP" sz="1400" dirty="0">
                <a:latin typeface="UD デジタル 教科書体 NK-B" panose="02020700000000000000" pitchFamily="18" charset="-128"/>
                <a:ea typeface="UD デジタル 教科書体 NK-B" panose="02020700000000000000" pitchFamily="18" charset="-128"/>
              </a:rPr>
              <a:t>については、診療報酬改定が影響したこと</a:t>
            </a:r>
            <a:r>
              <a:rPr lang="ja-JP" altLang="en-US" sz="1400" dirty="0">
                <a:latin typeface="UD デジタル 教科書体 NK-B" panose="02020700000000000000" pitchFamily="18" charset="-128"/>
                <a:ea typeface="UD デジタル 教科書体 NK-B" panose="02020700000000000000" pitchFamily="18" charset="-128"/>
              </a:rPr>
              <a:t>、また、介護支援連携指導料等については、新型コロナ感染症</a:t>
            </a:r>
            <a:endParaRPr lang="en-US" altLang="ja-JP" sz="1400" dirty="0">
              <a:latin typeface="UD デジタル 教科書体 NK-B" panose="02020700000000000000" pitchFamily="18" charset="-128"/>
              <a:ea typeface="UD デジタル 教科書体 NK-B" panose="02020700000000000000" pitchFamily="18" charset="-128"/>
            </a:endParaRPr>
          </a:p>
          <a:p>
            <a:pPr lvl="0">
              <a:lnSpc>
                <a:spcPct val="120000"/>
              </a:lnSpc>
            </a:pPr>
            <a:r>
              <a:rPr lang="en-US" altLang="ja-JP" sz="1400" dirty="0">
                <a:latin typeface="UD デジタル 教科書体 NK-B" panose="02020700000000000000" pitchFamily="18" charset="-128"/>
                <a:ea typeface="UD デジタル 教科書体 NK-B" panose="02020700000000000000" pitchFamily="18" charset="-128"/>
              </a:rPr>
              <a:t>      </a:t>
            </a:r>
            <a:r>
              <a:rPr lang="ja-JP" altLang="en-US" sz="1400" dirty="0">
                <a:latin typeface="UD デジタル 教科書体 NK-B" panose="02020700000000000000" pitchFamily="18" charset="-128"/>
                <a:ea typeface="UD デジタル 教科書体 NK-B" panose="02020700000000000000" pitchFamily="18" charset="-128"/>
              </a:rPr>
              <a:t>の影響で、退院時カンファレンスが減ったこと。</a:t>
            </a:r>
            <a:endParaRPr lang="en-US" altLang="ja-JP" sz="1400" dirty="0">
              <a:latin typeface="UD デジタル 教科書体 NK-B" panose="02020700000000000000" pitchFamily="18" charset="-128"/>
              <a:ea typeface="UD デジタル 教科書体 NK-B" panose="02020700000000000000" pitchFamily="18" charset="-128"/>
            </a:endParaRPr>
          </a:p>
          <a:p>
            <a:pPr marL="342900" lvl="0" indent="-342900">
              <a:lnSpc>
                <a:spcPct val="120000"/>
              </a:lnSpc>
              <a:buFont typeface="Wingdings" panose="05000000000000000000" pitchFamily="2" charset="2"/>
              <a:buChar char="u"/>
            </a:pPr>
            <a:r>
              <a:rPr lang="ja-JP" altLang="en-US" sz="1400" dirty="0">
                <a:latin typeface="UD デジタル 教科書体 NK-B" panose="02020700000000000000" pitchFamily="18" charset="-128"/>
                <a:ea typeface="UD デジタル 教科書体 NK-B" panose="02020700000000000000" pitchFamily="18" charset="-128"/>
              </a:rPr>
              <a:t>圏域によっては、２００床以上の在宅療養後方支援病院が、想定より増えなかったこと。</a:t>
            </a:r>
            <a:endParaRPr lang="en-US" altLang="ja-JP" sz="1400" dirty="0">
              <a:latin typeface="UD デジタル 教科書体 NK-B" panose="02020700000000000000" pitchFamily="18" charset="-128"/>
              <a:ea typeface="UD デジタル 教科書体 NK-B" panose="02020700000000000000" pitchFamily="18" charset="-128"/>
            </a:endParaRPr>
          </a:p>
        </p:txBody>
      </p:sp>
      <p:sp>
        <p:nvSpPr>
          <p:cNvPr id="10" name="矢印: 下 9">
            <a:extLst>
              <a:ext uri="{FF2B5EF4-FFF2-40B4-BE49-F238E27FC236}">
                <a16:creationId xmlns:a16="http://schemas.microsoft.com/office/drawing/2014/main" id="{141A0550-E9F2-431B-B5C9-0A293C1AB504}"/>
              </a:ext>
            </a:extLst>
          </p:cNvPr>
          <p:cNvSpPr/>
          <p:nvPr/>
        </p:nvSpPr>
        <p:spPr>
          <a:xfrm>
            <a:off x="4095644" y="4653136"/>
            <a:ext cx="1800200" cy="253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UD デジタル 教科書体 NK-B" panose="02020700000000000000" pitchFamily="18" charset="-128"/>
              <a:ea typeface="UD デジタル 教科書体 NK-B" panose="02020700000000000000" pitchFamily="18" charset="-128"/>
            </a:endParaRPr>
          </a:p>
        </p:txBody>
      </p:sp>
      <p:sp>
        <p:nvSpPr>
          <p:cNvPr id="11" name="テキスト ボックス 10">
            <a:extLst>
              <a:ext uri="{FF2B5EF4-FFF2-40B4-BE49-F238E27FC236}">
                <a16:creationId xmlns:a16="http://schemas.microsoft.com/office/drawing/2014/main" id="{5C91CE7B-6F07-4027-84AF-F225842780F7}"/>
              </a:ext>
            </a:extLst>
          </p:cNvPr>
          <p:cNvSpPr txBox="1"/>
          <p:nvPr/>
        </p:nvSpPr>
        <p:spPr>
          <a:xfrm>
            <a:off x="153548" y="445165"/>
            <a:ext cx="2123728" cy="369332"/>
          </a:xfrm>
          <a:prstGeom prst="rect">
            <a:avLst/>
          </a:prstGeom>
          <a:noFill/>
        </p:spPr>
        <p:txBody>
          <a:bodyPr wrap="square">
            <a:spAutoFit/>
          </a:bodyPr>
          <a:lstStyle/>
          <a:p>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結果まとめ</a:t>
            </a:r>
            <a:r>
              <a:rPr kumimoji="1" lang="en-US" altLang="ja-JP" sz="1800" dirty="0">
                <a:latin typeface="UD デジタル 教科書体 NK-B" panose="02020700000000000000" pitchFamily="18" charset="-128"/>
                <a:ea typeface="UD デジタル 教科書体 NK-B" panose="02020700000000000000" pitchFamily="18" charset="-128"/>
              </a:rPr>
              <a:t>】</a:t>
            </a:r>
          </a:p>
        </p:txBody>
      </p:sp>
      <p:sp>
        <p:nvSpPr>
          <p:cNvPr id="12" name="テキスト ボックス 11">
            <a:extLst>
              <a:ext uri="{FF2B5EF4-FFF2-40B4-BE49-F238E27FC236}">
                <a16:creationId xmlns:a16="http://schemas.microsoft.com/office/drawing/2014/main" id="{9A48A792-F784-44C3-B355-6550A9F14CC1}"/>
              </a:ext>
            </a:extLst>
          </p:cNvPr>
          <p:cNvSpPr txBox="1"/>
          <p:nvPr/>
        </p:nvSpPr>
        <p:spPr>
          <a:xfrm>
            <a:off x="151706" y="2924944"/>
            <a:ext cx="3779237" cy="369332"/>
          </a:xfrm>
          <a:prstGeom prst="rect">
            <a:avLst/>
          </a:prstGeom>
          <a:noFill/>
        </p:spPr>
        <p:txBody>
          <a:bodyPr wrap="square">
            <a:spAutoFit/>
          </a:bodyPr>
          <a:lstStyle/>
          <a:p>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未達成指標の主な要因</a:t>
            </a:r>
            <a:r>
              <a:rPr kumimoji="1" lang="en-US" altLang="ja-JP" sz="1800" dirty="0">
                <a:latin typeface="UD デジタル 教科書体 NK-B" panose="02020700000000000000" pitchFamily="18" charset="-128"/>
                <a:ea typeface="UD デジタル 教科書体 NK-B" panose="02020700000000000000" pitchFamily="18" charset="-128"/>
              </a:rPr>
              <a:t>】</a:t>
            </a:r>
          </a:p>
        </p:txBody>
      </p:sp>
      <p:sp>
        <p:nvSpPr>
          <p:cNvPr id="13" name="テキスト ボックス 12">
            <a:extLst>
              <a:ext uri="{FF2B5EF4-FFF2-40B4-BE49-F238E27FC236}">
                <a16:creationId xmlns:a16="http://schemas.microsoft.com/office/drawing/2014/main" id="{F616E8AE-3A83-4A03-9387-4AAF33D7F1C4}"/>
              </a:ext>
            </a:extLst>
          </p:cNvPr>
          <p:cNvSpPr txBox="1"/>
          <p:nvPr/>
        </p:nvSpPr>
        <p:spPr>
          <a:xfrm>
            <a:off x="231360" y="4643844"/>
            <a:ext cx="3275181" cy="369332"/>
          </a:xfrm>
          <a:prstGeom prst="rect">
            <a:avLst/>
          </a:prstGeom>
          <a:noFill/>
        </p:spPr>
        <p:txBody>
          <a:bodyPr wrap="square">
            <a:spAutoFit/>
          </a:bodyPr>
          <a:lstStyle/>
          <a:p>
            <a:r>
              <a:rPr kumimoji="1" lang="en-US" altLang="ja-JP" sz="1800" dirty="0">
                <a:latin typeface="UD デジタル 教科書体 NK-B" panose="02020700000000000000" pitchFamily="18" charset="-128"/>
                <a:ea typeface="UD デジタル 教科書体 NK-B" panose="02020700000000000000" pitchFamily="18" charset="-128"/>
              </a:rPr>
              <a:t>【</a:t>
            </a:r>
            <a:r>
              <a:rPr kumimoji="1" lang="ja-JP" altLang="en-US" sz="1800" dirty="0">
                <a:latin typeface="UD デジタル 教科書体 NK-B" panose="02020700000000000000" pitchFamily="18" charset="-128"/>
                <a:ea typeface="UD デジタル 教科書体 NK-B" panose="02020700000000000000" pitchFamily="18" charset="-128"/>
              </a:rPr>
              <a:t>今後の取組</a:t>
            </a:r>
            <a:r>
              <a:rPr kumimoji="1" lang="en-US" altLang="ja-JP" sz="1800" dirty="0">
                <a:latin typeface="UD デジタル 教科書体 NK-B" panose="02020700000000000000" pitchFamily="18" charset="-128"/>
                <a:ea typeface="UD デジタル 教科書体 NK-B" panose="02020700000000000000" pitchFamily="18" charset="-128"/>
              </a:rPr>
              <a:t>】</a:t>
            </a:r>
          </a:p>
        </p:txBody>
      </p:sp>
      <p:sp>
        <p:nvSpPr>
          <p:cNvPr id="14" name="テキスト ボックス 13">
            <a:extLst>
              <a:ext uri="{FF2B5EF4-FFF2-40B4-BE49-F238E27FC236}">
                <a16:creationId xmlns:a16="http://schemas.microsoft.com/office/drawing/2014/main" id="{7349BAE1-531B-4DD5-A1E7-22141787DE7B}"/>
              </a:ext>
            </a:extLst>
          </p:cNvPr>
          <p:cNvSpPr txBox="1"/>
          <p:nvPr/>
        </p:nvSpPr>
        <p:spPr>
          <a:xfrm>
            <a:off x="5970861" y="2824159"/>
            <a:ext cx="3935139" cy="253916"/>
          </a:xfrm>
          <a:prstGeom prst="rect">
            <a:avLst/>
          </a:prstGeom>
          <a:noFill/>
        </p:spPr>
        <p:txBody>
          <a:bodyPr wrap="square">
            <a:spAutoFit/>
          </a:bodyPr>
          <a:lstStyle/>
          <a:p>
            <a:r>
              <a:rPr lang="en-US" altLang="ja-JP" sz="1050" dirty="0">
                <a:latin typeface="UD デジタル 教科書体 NK-B" panose="02020700000000000000" pitchFamily="18" charset="-128"/>
                <a:ea typeface="UD デジタル 教科書体 NK-B" panose="02020700000000000000" pitchFamily="18" charset="-128"/>
              </a:rPr>
              <a:t>※</a:t>
            </a:r>
            <a:r>
              <a:rPr lang="ja-JP" altLang="en-US" sz="1050" dirty="0">
                <a:latin typeface="UD デジタル 教科書体 NK-B" panose="02020700000000000000" pitchFamily="18" charset="-128"/>
                <a:ea typeface="UD デジタル 教科書体 NK-B" panose="02020700000000000000" pitchFamily="18" charset="-128"/>
              </a:rPr>
              <a:t>　平成</a:t>
            </a:r>
            <a:r>
              <a:rPr lang="en-US" altLang="ja-JP" sz="1050" dirty="0">
                <a:latin typeface="UD デジタル 教科書体 NK-B" panose="02020700000000000000" pitchFamily="18" charset="-128"/>
                <a:ea typeface="UD デジタル 教科書体 NK-B" panose="02020700000000000000" pitchFamily="18" charset="-128"/>
              </a:rPr>
              <a:t>30</a:t>
            </a:r>
            <a:r>
              <a:rPr lang="ja-JP" altLang="en-US" sz="1050" dirty="0">
                <a:latin typeface="UD デジタル 教科書体 NK-B" panose="02020700000000000000" pitchFamily="18" charset="-128"/>
                <a:ea typeface="UD デジタル 教科書体 NK-B" panose="02020700000000000000" pitchFamily="18" charset="-128"/>
              </a:rPr>
              <a:t>年の診療報酬改定より「入退院支援加算」に名称変更</a:t>
            </a:r>
            <a:endParaRPr lang="en-US" altLang="ja-JP" sz="1050" dirty="0">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25939954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1737</Words>
  <Application>Microsoft Office PowerPoint</Application>
  <PresentationFormat>A4 210 x 297 mm</PresentationFormat>
  <Paragraphs>447</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HGSｺﾞｼｯｸE</vt:lpstr>
      <vt:lpstr>Meiryo UI</vt:lpstr>
      <vt:lpstr>ＭＳ Ｐゴシック</vt:lpstr>
      <vt:lpstr>UD デジタル 教科書体 NK-B</vt:lpstr>
      <vt:lpstr>Arial</vt:lpstr>
      <vt:lpstr>Calibri</vt:lpstr>
      <vt:lpstr>Wingdings</vt:lpstr>
      <vt:lpstr>Office ​​テーマ</vt:lpstr>
      <vt:lpstr>第7次大阪府医療計画　（第５章　在宅医療）　概要       　　　　　　　　</vt:lpstr>
      <vt:lpstr>第７次大阪府医療計画：在宅医療・各指標の目標値 　　　　　　　　　　　　　　　　　　（取組の評価は資料1-2参照）</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2023-02-16T09:14:03Z</dcterms:created>
  <dcterms:modified xsi:type="dcterms:W3CDTF">2024-03-15T02:46:52Z</dcterms:modified>
</cp:coreProperties>
</file>