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5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池之上　天哉" initials="池之上　天哉" lastIdx="1" clrIdx="0">
    <p:extLst>
      <p:ext uri="{19B8F6BF-5375-455C-9EA6-DF929625EA0E}">
        <p15:presenceInfo xmlns:p15="http://schemas.microsoft.com/office/powerpoint/2012/main" userId="S-1-5-21-161959346-1900351369-444732941-2234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00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728" y="78"/>
      </p:cViewPr>
      <p:guideLst>
        <p:guide orient="horz" pos="3024"/>
        <p:guide pos="40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8E893-EF06-4C6B-B228-A2C172C24DCC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FF256-51D1-4E57-82CB-2ECB0A7414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1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30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0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9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2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69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09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56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65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14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5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55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BDD63-C11B-4046-857F-31145347293E}" type="datetimeFigureOut">
              <a:rPr kumimoji="1" lang="ja-JP" altLang="en-US" smtClean="0"/>
              <a:t>2022/3/23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A2B8-C4FA-4946-AA31-ABE3AA7663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12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正方形/長方形 130"/>
          <p:cNvSpPr/>
          <p:nvPr/>
        </p:nvSpPr>
        <p:spPr>
          <a:xfrm>
            <a:off x="216568" y="3188369"/>
            <a:ext cx="12476747" cy="57346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18138" y="77476"/>
            <a:ext cx="12673604" cy="37917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</a:t>
            </a:r>
            <a:r>
              <a:rPr lang="en-US" altLang="ja-JP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次大阪府職業能力開発計画（大阪産業人材育成計画）の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概要</a:t>
            </a:r>
            <a:endParaRPr lang="en-US" altLang="ja-JP" sz="20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16568" y="484112"/>
            <a:ext cx="12317156" cy="31533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職業能力開発促進法第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条に基づき、国の「第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次職業能力開発基本計画」を踏まえ、都道府県ごとに定める「職業能力開発計画」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0334004" y="465777"/>
            <a:ext cx="2300814" cy="33555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計画期間：令和４～８年度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216568" y="1089360"/>
            <a:ext cx="12476746" cy="5516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2" name="角丸四角形 111"/>
          <p:cNvSpPr/>
          <p:nvPr/>
        </p:nvSpPr>
        <p:spPr>
          <a:xfrm>
            <a:off x="444247" y="1190052"/>
            <a:ext cx="2076500" cy="3420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労働市場の不確実性</a:t>
            </a:r>
          </a:p>
        </p:txBody>
      </p:sp>
      <p:sp>
        <p:nvSpPr>
          <p:cNvPr id="113" name="正方形/長方形 112"/>
          <p:cNvSpPr/>
          <p:nvPr/>
        </p:nvSpPr>
        <p:spPr>
          <a:xfrm>
            <a:off x="308342" y="858031"/>
            <a:ext cx="1315027" cy="2794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課　題</a:t>
            </a:r>
          </a:p>
        </p:txBody>
      </p:sp>
      <p:sp>
        <p:nvSpPr>
          <p:cNvPr id="114" name="角丸四角形 113"/>
          <p:cNvSpPr/>
          <p:nvPr/>
        </p:nvSpPr>
        <p:spPr>
          <a:xfrm>
            <a:off x="5451073" y="1199953"/>
            <a:ext cx="2076974" cy="33971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生産年齢人口の減少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216567" y="2201982"/>
            <a:ext cx="12476747" cy="6664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9" name="角丸四角形 118"/>
          <p:cNvSpPr/>
          <p:nvPr/>
        </p:nvSpPr>
        <p:spPr>
          <a:xfrm>
            <a:off x="487049" y="2288202"/>
            <a:ext cx="5743902" cy="49667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u="sng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労働者の主体的なキャリア形成を支援</a:t>
            </a:r>
            <a:r>
              <a:rPr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し、大阪の中小企業等に</a:t>
            </a:r>
            <a:endParaRPr lang="en-US" altLang="ja-JP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高い能力を持った人材を供給することにより</a:t>
            </a:r>
            <a:r>
              <a:rPr lang="ja-JP" altLang="en-US" sz="1400" u="sng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大阪の産業の成長</a:t>
            </a:r>
            <a:r>
              <a:rPr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を図る</a:t>
            </a:r>
          </a:p>
        </p:txBody>
      </p:sp>
      <p:sp>
        <p:nvSpPr>
          <p:cNvPr id="120" name="正方形/長方形 119"/>
          <p:cNvSpPr/>
          <p:nvPr/>
        </p:nvSpPr>
        <p:spPr>
          <a:xfrm>
            <a:off x="308342" y="1965553"/>
            <a:ext cx="1474291" cy="2761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　標</a:t>
            </a: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1247456" y="1662436"/>
            <a:ext cx="9771511" cy="489645"/>
          </a:xfrm>
          <a:prstGeom prst="triangle">
            <a:avLst>
              <a:gd name="adj" fmla="val 46627"/>
            </a:avLst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角丸四角形 123"/>
          <p:cNvSpPr/>
          <p:nvPr/>
        </p:nvSpPr>
        <p:spPr>
          <a:xfrm>
            <a:off x="6664901" y="2288201"/>
            <a:ext cx="5743902" cy="49667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u="sng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個々の特性やニーズを踏まえて労働者一人ひとりのスキルアップを支援</a:t>
            </a:r>
            <a:r>
              <a:rPr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し、誰もがいきいきと働き活躍できる</a:t>
            </a:r>
            <a:r>
              <a:rPr lang="ja-JP" altLang="en-US" sz="1400" u="sng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全員参加型社会</a:t>
            </a:r>
            <a:r>
              <a:rPr lang="ja-JP" altLang="en-US" sz="1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の実現を図る</a:t>
            </a:r>
            <a:endParaRPr lang="en-US" altLang="ja-JP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フローチャート: 組合せ 4"/>
          <p:cNvSpPr/>
          <p:nvPr/>
        </p:nvSpPr>
        <p:spPr>
          <a:xfrm>
            <a:off x="1264309" y="8824295"/>
            <a:ext cx="10365767" cy="382868"/>
          </a:xfrm>
          <a:prstGeom prst="flowChartMerg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448710" y="9196459"/>
            <a:ext cx="5996967" cy="2930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様々な分野・ポジションで活躍する多様な人材の育成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2941284" y="1197576"/>
            <a:ext cx="2076500" cy="3420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職業人生の長期化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7961336" y="1198858"/>
            <a:ext cx="2076500" cy="3420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ものづくり離れ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10334004" y="1197576"/>
            <a:ext cx="2076500" cy="34208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デジタル技術の進展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3734408" y="1732030"/>
            <a:ext cx="5996967" cy="2930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コロナを乗り越えた先の大阪の未来に向けて</a:t>
            </a:r>
          </a:p>
        </p:txBody>
      </p:sp>
      <p:sp>
        <p:nvSpPr>
          <p:cNvPr id="23" name="ホームベース 22"/>
          <p:cNvSpPr/>
          <p:nvPr/>
        </p:nvSpPr>
        <p:spPr>
          <a:xfrm rot="5400000">
            <a:off x="3685219" y="-126144"/>
            <a:ext cx="411564" cy="7205047"/>
          </a:xfrm>
          <a:prstGeom prst="homePlate">
            <a:avLst>
              <a:gd name="adj" fmla="val 19985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Ⅰ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大阪の産業の成長を支える人材の育成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ja-JP" altLang="en-US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9" name="ホームベース 28"/>
          <p:cNvSpPr/>
          <p:nvPr/>
        </p:nvSpPr>
        <p:spPr>
          <a:xfrm rot="5400000">
            <a:off x="9885574" y="942474"/>
            <a:ext cx="352589" cy="5008832"/>
          </a:xfrm>
          <a:prstGeom prst="homePlate">
            <a:avLst>
              <a:gd name="adj" fmla="val 19984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r>
              <a:rPr kumimoji="1" lang="en-US" altLang="ja-JP" sz="1600" spc="-30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Ⅱ</a:t>
            </a:r>
            <a:r>
              <a:rPr kumimoji="1" lang="ja-JP" altLang="en-US" sz="1600" spc="-30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セーフテイネットとしての職業能力開発</a:t>
            </a:r>
            <a:endParaRPr kumimoji="1" lang="ja-JP" altLang="en-US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08340" y="3660336"/>
            <a:ext cx="7218119" cy="43427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altLang="ja-JP" sz="500" u="sng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⑴　ものづくり分野の人材育成</a:t>
            </a:r>
            <a:endParaRPr lang="en-US" altLang="ja-JP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□優秀なものづくり人材を育成するため、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技専校（ものづくり３校）が有する訓練技術、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機器、ノウハウ等を目的別に再編し、集約する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・北大阪校：</a:t>
            </a:r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建築・住居系人材の育成拠点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050" spc="-3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☞　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建築設計、住宅設備、インテリア木工、建築内装ＣＡＤ　等</a:t>
            </a:r>
            <a:endParaRPr lang="en-US" altLang="ja-JP" sz="105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・東大阪校：</a:t>
            </a:r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機械・金属・電気系人材の育成拠点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☞ 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ものづくり基礎、機械</a:t>
            </a:r>
            <a:r>
              <a:rPr lang="en-US" altLang="ja-JP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CAD</a:t>
            </a:r>
            <a:r>
              <a:rPr lang="ja-JP" altLang="en-US" sz="1050" spc="-150" dirty="0" err="1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電気・ビル設備工事　等</a:t>
            </a:r>
            <a:endParaRPr lang="en-US" altLang="ja-JP" sz="105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・南大阪校：</a:t>
            </a:r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ものづくりサービスエンジニアの育成拠点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☞ 自動車車体、電気主任技術、Ｗｅｂシステム開発　等</a:t>
            </a:r>
            <a:endParaRPr lang="en-US" altLang="ja-JP" sz="9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endParaRPr lang="en-US" altLang="ja-JP" sz="5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□在職者の更なる技能習得に向けて、技専校と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企業との連携強化を図る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・テクノ講座の充実 等</a:t>
            </a:r>
            <a:endParaRPr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endParaRPr lang="en-US" altLang="ja-JP" sz="5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⑵　ものづくりの魅力発信の強化</a:t>
            </a:r>
            <a:endParaRPr lang="en-US" altLang="ja-JP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SNS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等を活用し、小学生の早い段階からもの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づくりの魅力を効果的に発信する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・公民連携の大阪ものづくり魅力発信コンソー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シアム（仮称）を設置し、積極的に魅力を発信</a:t>
            </a:r>
            <a:endParaRPr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569878" y="3660336"/>
            <a:ext cx="5058320" cy="43427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⑷　早期（再）就職を支援するための職業訓練</a:t>
            </a: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□コロナの影響等による厳しい雇用状況に対応するため、民間教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育訓練機関における離職者向け職業訓練等を拡充する</a:t>
            </a:r>
          </a:p>
          <a:p>
            <a:r>
              <a:rPr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介護や</a:t>
            </a:r>
            <a:r>
              <a:rPr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子育て等、職業訓練を受講しにくい人が受講しやすくなるよう、</a:t>
            </a:r>
            <a:endParaRPr lang="en-US" altLang="ja-JP" sz="1400" spc="-15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多様</a:t>
            </a:r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な訓練科目や身近な</a:t>
            </a:r>
            <a:r>
              <a:rPr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訓練場所の提供</a:t>
            </a:r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</a:t>
            </a:r>
          </a:p>
          <a:p>
            <a:r>
              <a:rPr lang="ja-JP" altLang="en-US" sz="11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05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☞ 短時間、短期間訓練、大阪市域以外での訓練</a:t>
            </a:r>
            <a:r>
              <a:rPr lang="ja-JP" altLang="en-US" sz="105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拡充等</a:t>
            </a:r>
            <a:endParaRPr lang="ja-JP" altLang="en-US" sz="1050" spc="-1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・人材不足の介護</a:t>
            </a:r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や保育</a:t>
            </a:r>
            <a:r>
              <a:rPr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分野への雇用促進に向けた訓練の拡充等</a:t>
            </a:r>
            <a:endParaRPr lang="ja-JP" altLang="en-US" sz="1400" spc="-1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☞ </a:t>
            </a:r>
            <a:r>
              <a:rPr lang="ja-JP" altLang="en-US" sz="105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介護</a:t>
            </a:r>
            <a:r>
              <a:rPr lang="ja-JP" altLang="en-US" sz="105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や保育関連の訓練</a:t>
            </a:r>
            <a:r>
              <a:rPr lang="ja-JP" altLang="en-US" sz="105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拡充、受講の促進等</a:t>
            </a:r>
            <a:endParaRPr lang="en-US" altLang="ja-JP" sz="1050" spc="-1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ja-JP" altLang="en-US" sz="5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⑸　就職困難者を対象とした職業訓練</a:t>
            </a:r>
            <a:endParaRPr lang="ja-JP" altLang="en-US" sz="1600" strike="dblStrike" spc="-15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□就職困難者の就職を支援するため、障害者校・夕陽丘校に就職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困難者向け訓練科目を集約する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ja-JP" altLang="en-US" sz="5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・障害者校：障がい者向けの訓練拠点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☞</a:t>
            </a:r>
            <a:r>
              <a:rPr lang="en-US" altLang="ja-JP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CAD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技術、</a:t>
            </a:r>
            <a:r>
              <a:rPr lang="en-US" altLang="ja-JP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OA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ビジネス、</a:t>
            </a:r>
            <a:r>
              <a:rPr lang="en-US" altLang="ja-JP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デザイン　等</a:t>
            </a:r>
          </a:p>
          <a:p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☞障がい者特別委託訓練の事業者の選定にあたりプロポーザル方式を導入し、多様かつ</a:t>
            </a:r>
            <a:endParaRPr lang="en-US" altLang="ja-JP" sz="105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質の高い訓練を実施</a:t>
            </a:r>
          </a:p>
          <a:p>
            <a:r>
              <a:rPr lang="ja-JP" altLang="en-US" sz="1400" spc="-15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夕陽丘校：就職困難者向けの訓練拠点</a:t>
            </a:r>
          </a:p>
          <a:p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☞ ビル設備管理、ワークアシスト　等</a:t>
            </a:r>
            <a:endParaRPr lang="en-US" altLang="ja-JP" sz="105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ja-JP" altLang="en-US" sz="5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□障がい者の多様なニーズに対応した民間職業訓練の充実</a:t>
            </a:r>
          </a:p>
          <a:p>
            <a:r>
              <a:rPr lang="ja-JP" altLang="en-US" sz="105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障がい者職業訓練コーディネーターを活用して、実習訓練の機会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を提供する企業と障がい者のマッチング機会を拡大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077874" y="3746583"/>
            <a:ext cx="3448585" cy="4476744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⑶　</a:t>
            </a:r>
            <a:r>
              <a:rPr kumimoji="1"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DX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人材の育成</a:t>
            </a:r>
            <a:endParaRPr kumimoji="1" lang="en-US" altLang="ja-JP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</a:t>
            </a:r>
            <a:r>
              <a:rPr kumimoji="1" lang="en-US" altLang="ja-JP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DX</a:t>
            </a:r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（デジタルトランスフォーメーション）　</a:t>
            </a:r>
            <a:endParaRPr kumimoji="1"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の進展を踏まえ、中小企業等に</a:t>
            </a:r>
            <a:r>
              <a:rPr kumimoji="1" lang="en-US" altLang="ja-JP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DX</a:t>
            </a:r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人材</a:t>
            </a:r>
            <a:endParaRPr kumimoji="1"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を供給する</a:t>
            </a:r>
            <a:endParaRPr kumimoji="1" lang="en-US" altLang="ja-JP" sz="14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endParaRPr kumimoji="1" lang="en-US" altLang="ja-JP" sz="5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80975" lvl="0" indent="-180975"/>
            <a:r>
              <a:rPr kumimoji="1" lang="ja-JP" altLang="en-US" sz="1400" spc="-1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求職者や在職者が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DX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必要なスキルを獲得するための訓練の拡充</a:t>
            </a:r>
            <a:endParaRPr kumimoji="1"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0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☞委託訓練のコースや技専校の訓練科目の拡充</a:t>
            </a:r>
            <a:endParaRPr lang="en-US" altLang="ja-JP" sz="105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0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☞</a:t>
            </a:r>
            <a:r>
              <a:rPr lang="ja-JP" altLang="ja-JP" sz="105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デジタル技術</a:t>
            </a:r>
            <a:r>
              <a:rPr lang="ja-JP" altLang="en-US" sz="105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をはじめ、課題発見力・解決力や情報収</a:t>
            </a:r>
            <a:endParaRPr lang="en-US" altLang="ja-JP" sz="105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/>
            <a:r>
              <a:rPr lang="ja-JP" altLang="en-US" sz="105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集力、企画提案力等の能力を習得する</a:t>
            </a:r>
            <a:r>
              <a:rPr lang="ja-JP" altLang="ja-JP" sz="105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訓練の開発</a:t>
            </a:r>
            <a:r>
              <a:rPr lang="en-US" altLang="ja-JP" sz="105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05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</a:t>
            </a:r>
            <a:endParaRPr lang="en-US" altLang="ja-JP" sz="105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80975" lvl="0" indent="-180975"/>
            <a:r>
              <a:rPr kumimoji="1" lang="ja-JP" altLang="en-US" sz="14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・より多くの方々が、ものづくり分野のデジタルスキルを習得できるようにするため、オンライン研修等を検討</a:t>
            </a:r>
            <a:endParaRPr kumimoji="1" lang="en-US" altLang="ja-JP" sz="14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80975" lvl="0" indent="-180975"/>
            <a:r>
              <a:rPr lang="ja-JP" altLang="en-US" sz="10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☞オンラインとリアルを交えたデジタルスキルトレーニング</a:t>
            </a:r>
            <a:endParaRPr lang="en-US" altLang="ja-JP" sz="105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80975" lvl="0" indent="-180975"/>
            <a:endParaRPr lang="en-US" altLang="ja-JP" sz="500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80975" lvl="0" indent="-180975"/>
            <a:r>
              <a:rPr kumimoji="1" lang="ja-JP" altLang="en-US" sz="14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学生</a:t>
            </a:r>
            <a:r>
              <a:rPr kumimoji="1" lang="ja-JP" altLang="en-US" sz="140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r>
              <a:rPr kumimoji="1" lang="ja-JP" altLang="en-US" sz="140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ＤＸの</a:t>
            </a:r>
            <a:r>
              <a:rPr kumimoji="1"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重要性やＤＸ人材の意義を理解してもらうために、実践的キャリア教育を推進する</a:t>
            </a:r>
          </a:p>
          <a:p>
            <a:pPr marL="265113" lvl="0" indent="-265113"/>
            <a:r>
              <a:rPr kumimoji="1" lang="ja-JP" altLang="en-US" sz="8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0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☞ＰＢＬ（課題解決型授業）や出前講座の実施、インターンシップの活用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08341" y="2914925"/>
            <a:ext cx="2089802" cy="3329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基本方向と主な施策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4AAD8CA4-D38D-499F-A521-2B39522690F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774" y="3266643"/>
            <a:ext cx="427993" cy="40713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0B78BD2-F343-40E8-BE01-57BA4B9FE21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186" y="3284998"/>
            <a:ext cx="427993" cy="38276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D213FEE9-8C5D-40F1-B485-0109B87E629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041" y="3262947"/>
            <a:ext cx="425556" cy="404814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567D5C9D-454B-46C6-95C8-0F19EEAE285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7560" y="2950636"/>
            <a:ext cx="394359" cy="367254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21EB4A8-0108-4ABC-B8FE-545245EBE7A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260" y="3330435"/>
            <a:ext cx="394301" cy="39793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E663399-52DA-44B7-A73E-A860D61BF27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7423" y="3327597"/>
            <a:ext cx="385778" cy="403611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094D550-0F73-4445-8094-31EAD48E476E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157" y="3340376"/>
            <a:ext cx="398329" cy="389451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045D9B42-8417-48C1-B64A-ECC19C232EB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3201" y="2950636"/>
            <a:ext cx="430114" cy="367254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814251D7-F15E-4539-913D-7519E20CF4F9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260" y="2950636"/>
            <a:ext cx="383019" cy="367254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335850" y="8356860"/>
            <a:ext cx="12238179" cy="5613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□関係機関との連携を強化し職業能力開発を推進するとともに、今後の公共職業訓練のあり方を研究する</a:t>
            </a:r>
            <a:endParaRPr lang="en-US" altLang="ja-JP" sz="1400" spc="-15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spc="-15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・職業能力開発アドバイザリー会議に分科会を設置して、</a:t>
            </a:r>
            <a:r>
              <a:rPr lang="ja-JP" altLang="en-US" sz="1400" spc="-1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技専校の有効活用等、公共職業訓練のあり方等を研究し、実践</a:t>
            </a:r>
          </a:p>
          <a:p>
            <a:endParaRPr lang="ja-JP" altLang="en-US" sz="1400" spc="-1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240993" y="859388"/>
            <a:ext cx="5452322" cy="16555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en-US" altLang="ja-JP" sz="1200" dirty="0"/>
              <a:t>※</a:t>
            </a:r>
            <a:r>
              <a:rPr kumimoji="1" lang="ja-JP" altLang="en-US" sz="1200" dirty="0"/>
              <a:t>大阪府職業能力開発計画アドバイザリー会議の意見を踏まえて作成</a:t>
            </a: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278645" y="5438738"/>
            <a:ext cx="352590" cy="5590066"/>
          </a:xfrm>
          <a:prstGeom prst="homePlate">
            <a:avLst>
              <a:gd name="adj" fmla="val 19984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Ⅲ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関係機関との連携強化等</a:t>
            </a:r>
            <a:r>
              <a:rPr kumimoji="1"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ja-JP" altLang="en-US" sz="16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90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3980</TotalTime>
  <Words>928</Words>
  <Application>Microsoft Office PowerPoint</Application>
  <PresentationFormat>A3 297x420 mm</PresentationFormat>
  <Paragraphs>80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池之上　天哉</dc:creator>
  <cp:lastModifiedBy>西口　隆行</cp:lastModifiedBy>
  <cp:revision>451</cp:revision>
  <cp:lastPrinted>2021-11-29T05:52:42Z</cp:lastPrinted>
  <dcterms:created xsi:type="dcterms:W3CDTF">2021-04-15T08:26:42Z</dcterms:created>
  <dcterms:modified xsi:type="dcterms:W3CDTF">2022-03-23T04:55:28Z</dcterms:modified>
</cp:coreProperties>
</file>