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71" r:id="rId5"/>
    <p:sldId id="272" r:id="rId6"/>
  </p:sldIdLst>
  <p:sldSz cx="15482888" cy="10693400"/>
  <p:notesSz cx="6735763" cy="9866313"/>
  <p:defaultText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949" userDrawn="1">
          <p15:clr>
            <a:srgbClr val="A4A3A4"/>
          </p15:clr>
        </p15:guide>
        <p15:guide id="3" orient="horz" pos="3368" userDrawn="1">
          <p15:clr>
            <a:srgbClr val="A4A3A4"/>
          </p15:clr>
        </p15:guide>
        <p15:guide id="4" pos="487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18" autoAdjust="0"/>
    <p:restoredTop sz="99823" autoAdjust="0"/>
  </p:normalViewPr>
  <p:slideViewPr>
    <p:cSldViewPr>
      <p:cViewPr>
        <p:scale>
          <a:sx n="60" d="100"/>
          <a:sy n="60" d="100"/>
        </p:scale>
        <p:origin x="786" y="-840"/>
      </p:cViewPr>
      <p:guideLst>
        <p:guide orient="horz" pos="2160"/>
        <p:guide pos="2949"/>
        <p:guide orient="horz" pos="3368"/>
        <p:guide pos="4877"/>
      </p:guideLst>
    </p:cSldViewPr>
  </p:slideViewPr>
  <p:notesTextViewPr>
    <p:cViewPr>
      <p:scale>
        <a:sx n="1" d="1"/>
        <a:sy n="1" d="1"/>
      </p:scale>
      <p:origin x="0" y="0"/>
    </p:cViewPr>
  </p:notesTextViewPr>
  <p:sorterViewPr>
    <p:cViewPr>
      <p:scale>
        <a:sx n="164" d="100"/>
        <a:sy n="164" d="100"/>
      </p:scale>
      <p:origin x="0" y="-2904"/>
    </p:cViewPr>
  </p:sorterViewPr>
  <p:notesViewPr>
    <p:cSldViewPr>
      <p:cViewPr varScale="1">
        <p:scale>
          <a:sx n="50" d="100"/>
          <a:sy n="50" d="100"/>
        </p:scale>
        <p:origin x="290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D617D9A6-502A-45F8-91F1-B6A7417D0125}" type="datetime1">
              <a:rPr kumimoji="1" lang="ja-JP" altLang="en-US" smtClean="0"/>
              <a:t>2023/8/24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17A6228E-2757-4131-AA51-7F15BF846200}" type="slidenum">
              <a:rPr kumimoji="1" lang="ja-JP" altLang="en-US" smtClean="0"/>
              <a:t>‹#›</a:t>
            </a:fld>
            <a:endParaRPr kumimoji="1" lang="ja-JP" altLang="en-US"/>
          </a:p>
        </p:txBody>
      </p:sp>
    </p:spTree>
    <p:extLst>
      <p:ext uri="{BB962C8B-B14F-4D97-AF65-F5344CB8AC3E}">
        <p14:creationId xmlns:p14="http://schemas.microsoft.com/office/powerpoint/2010/main" val="410141423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18621" cy="493237"/>
          </a:xfrm>
          <a:prstGeom prst="rect">
            <a:avLst/>
          </a:prstGeom>
        </p:spPr>
        <p:txBody>
          <a:bodyPr vert="horz" lIns="90615" tIns="45308" rIns="90615" bIns="453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6" y="0"/>
            <a:ext cx="2918621" cy="493237"/>
          </a:xfrm>
          <a:prstGeom prst="rect">
            <a:avLst/>
          </a:prstGeom>
        </p:spPr>
        <p:txBody>
          <a:bodyPr vert="horz" lIns="90615" tIns="45308" rIns="90615" bIns="45308" rtlCol="0"/>
          <a:lstStyle>
            <a:lvl1pPr algn="r">
              <a:defRPr sz="1200"/>
            </a:lvl1pPr>
          </a:lstStyle>
          <a:p>
            <a:fld id="{12B2C3DC-591F-4380-984E-EA788E0C0AD9}" type="datetime1">
              <a:rPr kumimoji="1" lang="ja-JP" altLang="en-US" smtClean="0"/>
              <a:t>2023/8/24</a:t>
            </a:fld>
            <a:endParaRPr kumimoji="1" lang="ja-JP" altLang="en-US"/>
          </a:p>
        </p:txBody>
      </p:sp>
      <p:sp>
        <p:nvSpPr>
          <p:cNvPr id="4" name="スライド イメージ プレースホルダー 3"/>
          <p:cNvSpPr>
            <a:spLocks noGrp="1" noRot="1" noChangeAspect="1"/>
          </p:cNvSpPr>
          <p:nvPr>
            <p:ph type="sldImg" idx="2"/>
          </p:nvPr>
        </p:nvSpPr>
        <p:spPr>
          <a:xfrm>
            <a:off x="690563" y="739775"/>
            <a:ext cx="5354637" cy="3698875"/>
          </a:xfrm>
          <a:prstGeom prst="rect">
            <a:avLst/>
          </a:prstGeom>
          <a:noFill/>
          <a:ln w="12700">
            <a:solidFill>
              <a:prstClr val="black"/>
            </a:solidFill>
          </a:ln>
        </p:spPr>
        <p:txBody>
          <a:bodyPr vert="horz" lIns="90615" tIns="45308" rIns="90615" bIns="45308" rtlCol="0" anchor="ctr"/>
          <a:lstStyle/>
          <a:p>
            <a:endParaRPr lang="ja-JP" altLang="en-US"/>
          </a:p>
        </p:txBody>
      </p:sp>
      <p:sp>
        <p:nvSpPr>
          <p:cNvPr id="5" name="ノート プレースホルダー 4"/>
          <p:cNvSpPr>
            <a:spLocks noGrp="1"/>
          </p:cNvSpPr>
          <p:nvPr>
            <p:ph type="body" sz="quarter" idx="3"/>
          </p:nvPr>
        </p:nvSpPr>
        <p:spPr>
          <a:xfrm>
            <a:off x="673896" y="4686538"/>
            <a:ext cx="5387982" cy="4439132"/>
          </a:xfrm>
          <a:prstGeom prst="rect">
            <a:avLst/>
          </a:prstGeom>
        </p:spPr>
        <p:txBody>
          <a:bodyPr vert="horz" lIns="90615" tIns="45308" rIns="90615" bIns="453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0"/>
            <a:ext cx="2918621" cy="493237"/>
          </a:xfrm>
          <a:prstGeom prst="rect">
            <a:avLst/>
          </a:prstGeom>
        </p:spPr>
        <p:txBody>
          <a:bodyPr vert="horz" lIns="90615" tIns="45308" rIns="90615" bIns="453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6" y="9371500"/>
            <a:ext cx="2918621" cy="493237"/>
          </a:xfrm>
          <a:prstGeom prst="rect">
            <a:avLst/>
          </a:prstGeom>
        </p:spPr>
        <p:txBody>
          <a:bodyPr vert="horz" lIns="90615" tIns="45308" rIns="90615" bIns="45308" rtlCol="0" anchor="b"/>
          <a:lstStyle>
            <a:lvl1pPr algn="r">
              <a:defRPr sz="1200"/>
            </a:lvl1pPr>
          </a:lstStyle>
          <a:p>
            <a:fld id="{3BA32C9B-1882-478D-94BA-25085098506C}" type="slidenum">
              <a:rPr kumimoji="1" lang="ja-JP" altLang="en-US" smtClean="0"/>
              <a:t>‹#›</a:t>
            </a:fld>
            <a:endParaRPr kumimoji="1" lang="ja-JP" altLang="en-US"/>
          </a:p>
        </p:txBody>
      </p:sp>
    </p:spTree>
    <p:extLst>
      <p:ext uri="{BB962C8B-B14F-4D97-AF65-F5344CB8AC3E}">
        <p14:creationId xmlns:p14="http://schemas.microsoft.com/office/powerpoint/2010/main" val="1590408757"/>
      </p:ext>
    </p:extLst>
  </p:cSld>
  <p:clrMap bg1="lt1" tx1="dk1" bg2="lt2" tx2="dk2" accent1="accent1" accent2="accent2" accent3="accent3" accent4="accent4" accent5="accent5" accent6="accent6" hlink="hlink" folHlink="folHlink"/>
  <p:hf hdr="0" ftr="0"/>
  <p:notesStyle>
    <a:lvl1pPr marL="0" algn="l" defTabSz="1475110" rtl="0" eaLnBrk="1" latinLnBrk="0" hangingPunct="1">
      <a:defRPr kumimoji="1" sz="1900" kern="1200">
        <a:solidFill>
          <a:schemeClr val="tx1"/>
        </a:solidFill>
        <a:latin typeface="+mn-lt"/>
        <a:ea typeface="+mn-ea"/>
        <a:cs typeface="+mn-cs"/>
      </a:defRPr>
    </a:lvl1pPr>
    <a:lvl2pPr marL="737555" algn="l" defTabSz="1475110" rtl="0" eaLnBrk="1" latinLnBrk="0" hangingPunct="1">
      <a:defRPr kumimoji="1" sz="1900" kern="1200">
        <a:solidFill>
          <a:schemeClr val="tx1"/>
        </a:solidFill>
        <a:latin typeface="+mn-lt"/>
        <a:ea typeface="+mn-ea"/>
        <a:cs typeface="+mn-cs"/>
      </a:defRPr>
    </a:lvl2pPr>
    <a:lvl3pPr marL="1475110" algn="l" defTabSz="1475110" rtl="0" eaLnBrk="1" latinLnBrk="0" hangingPunct="1">
      <a:defRPr kumimoji="1" sz="1900" kern="1200">
        <a:solidFill>
          <a:schemeClr val="tx1"/>
        </a:solidFill>
        <a:latin typeface="+mn-lt"/>
        <a:ea typeface="+mn-ea"/>
        <a:cs typeface="+mn-cs"/>
      </a:defRPr>
    </a:lvl3pPr>
    <a:lvl4pPr marL="2212665" algn="l" defTabSz="1475110" rtl="0" eaLnBrk="1" latinLnBrk="0" hangingPunct="1">
      <a:defRPr kumimoji="1" sz="1900" kern="1200">
        <a:solidFill>
          <a:schemeClr val="tx1"/>
        </a:solidFill>
        <a:latin typeface="+mn-lt"/>
        <a:ea typeface="+mn-ea"/>
        <a:cs typeface="+mn-cs"/>
      </a:defRPr>
    </a:lvl4pPr>
    <a:lvl5pPr marL="2950220" algn="l" defTabSz="1475110" rtl="0" eaLnBrk="1" latinLnBrk="0" hangingPunct="1">
      <a:defRPr kumimoji="1" sz="1900" kern="1200">
        <a:solidFill>
          <a:schemeClr val="tx1"/>
        </a:solidFill>
        <a:latin typeface="+mn-lt"/>
        <a:ea typeface="+mn-ea"/>
        <a:cs typeface="+mn-cs"/>
      </a:defRPr>
    </a:lvl5pPr>
    <a:lvl6pPr marL="3687775" algn="l" defTabSz="1475110" rtl="0" eaLnBrk="1" latinLnBrk="0" hangingPunct="1">
      <a:defRPr kumimoji="1" sz="1900" kern="1200">
        <a:solidFill>
          <a:schemeClr val="tx1"/>
        </a:solidFill>
        <a:latin typeface="+mn-lt"/>
        <a:ea typeface="+mn-ea"/>
        <a:cs typeface="+mn-cs"/>
      </a:defRPr>
    </a:lvl6pPr>
    <a:lvl7pPr marL="4425330" algn="l" defTabSz="1475110" rtl="0" eaLnBrk="1" latinLnBrk="0" hangingPunct="1">
      <a:defRPr kumimoji="1" sz="1900" kern="1200">
        <a:solidFill>
          <a:schemeClr val="tx1"/>
        </a:solidFill>
        <a:latin typeface="+mn-lt"/>
        <a:ea typeface="+mn-ea"/>
        <a:cs typeface="+mn-cs"/>
      </a:defRPr>
    </a:lvl7pPr>
    <a:lvl8pPr marL="5162885" algn="l" defTabSz="1475110" rtl="0" eaLnBrk="1" latinLnBrk="0" hangingPunct="1">
      <a:defRPr kumimoji="1" sz="1900" kern="1200">
        <a:solidFill>
          <a:schemeClr val="tx1"/>
        </a:solidFill>
        <a:latin typeface="+mn-lt"/>
        <a:ea typeface="+mn-ea"/>
        <a:cs typeface="+mn-cs"/>
      </a:defRPr>
    </a:lvl8pPr>
    <a:lvl9pPr marL="5900440" algn="l" defTabSz="1475110" rtl="0" eaLnBrk="1" latinLnBrk="0" hangingPunct="1">
      <a:defRPr kumimoji="1"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0563" y="739775"/>
            <a:ext cx="5354637" cy="36988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A32C9B-1882-478D-94BA-25085098506C}" type="slidenum">
              <a:rPr kumimoji="1" lang="ja-JP" altLang="en-US" smtClean="0"/>
              <a:t>1</a:t>
            </a:fld>
            <a:endParaRPr kumimoji="1" lang="ja-JP" altLang="en-US"/>
          </a:p>
        </p:txBody>
      </p:sp>
      <p:sp>
        <p:nvSpPr>
          <p:cNvPr id="5" name="日付プレースホルダー 4"/>
          <p:cNvSpPr>
            <a:spLocks noGrp="1"/>
          </p:cNvSpPr>
          <p:nvPr>
            <p:ph type="dt" idx="11"/>
          </p:nvPr>
        </p:nvSpPr>
        <p:spPr/>
        <p:txBody>
          <a:bodyPr/>
          <a:lstStyle/>
          <a:p>
            <a:fld id="{70861C15-A53A-41B3-8A2B-5483D52CC8D0}" type="datetime1">
              <a:rPr kumimoji="1" lang="ja-JP" altLang="en-US" smtClean="0"/>
              <a:t>2023/8/24</a:t>
            </a:fld>
            <a:endParaRPr kumimoji="1" lang="ja-JP" altLang="en-US"/>
          </a:p>
        </p:txBody>
      </p:sp>
    </p:spTree>
    <p:extLst>
      <p:ext uri="{BB962C8B-B14F-4D97-AF65-F5344CB8AC3E}">
        <p14:creationId xmlns:p14="http://schemas.microsoft.com/office/powerpoint/2010/main" val="1204441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0563" y="739775"/>
            <a:ext cx="5354637" cy="36988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A32C9B-1882-478D-94BA-25085098506C}" type="slidenum">
              <a:rPr kumimoji="1" lang="ja-JP" altLang="en-US" smtClean="0"/>
              <a:t>2</a:t>
            </a:fld>
            <a:endParaRPr kumimoji="1" lang="ja-JP" altLang="en-US"/>
          </a:p>
        </p:txBody>
      </p:sp>
      <p:sp>
        <p:nvSpPr>
          <p:cNvPr id="5" name="日付プレースホルダー 4"/>
          <p:cNvSpPr>
            <a:spLocks noGrp="1"/>
          </p:cNvSpPr>
          <p:nvPr>
            <p:ph type="dt" idx="11"/>
          </p:nvPr>
        </p:nvSpPr>
        <p:spPr/>
        <p:txBody>
          <a:bodyPr/>
          <a:lstStyle/>
          <a:p>
            <a:fld id="{26EAA13D-E7B5-4E52-A280-13B5BEF5A16A}" type="datetime1">
              <a:rPr kumimoji="1" lang="ja-JP" altLang="en-US" smtClean="0"/>
              <a:t>2023/8/24</a:t>
            </a:fld>
            <a:endParaRPr kumimoji="1" lang="ja-JP" altLang="en-US"/>
          </a:p>
        </p:txBody>
      </p:sp>
    </p:spTree>
    <p:extLst>
      <p:ext uri="{BB962C8B-B14F-4D97-AF65-F5344CB8AC3E}">
        <p14:creationId xmlns:p14="http://schemas.microsoft.com/office/powerpoint/2010/main" val="1860606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61217" y="3321886"/>
            <a:ext cx="13160455"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322434" y="6059594"/>
            <a:ext cx="10838022" cy="2732758"/>
          </a:xfrm>
        </p:spPr>
        <p:txBody>
          <a:bodyPr/>
          <a:lstStyle>
            <a:lvl1pPr marL="0" indent="0" algn="ctr">
              <a:buNone/>
              <a:defRPr>
                <a:solidFill>
                  <a:schemeClr val="tx1">
                    <a:tint val="75000"/>
                  </a:schemeClr>
                </a:solidFill>
              </a:defRPr>
            </a:lvl1pPr>
            <a:lvl2pPr marL="737555" indent="0" algn="ctr">
              <a:buNone/>
              <a:defRPr>
                <a:solidFill>
                  <a:schemeClr val="tx1">
                    <a:tint val="75000"/>
                  </a:schemeClr>
                </a:solidFill>
              </a:defRPr>
            </a:lvl2pPr>
            <a:lvl3pPr marL="1475110" indent="0" algn="ctr">
              <a:buNone/>
              <a:defRPr>
                <a:solidFill>
                  <a:schemeClr val="tx1">
                    <a:tint val="75000"/>
                  </a:schemeClr>
                </a:solidFill>
              </a:defRPr>
            </a:lvl3pPr>
            <a:lvl4pPr marL="2212665" indent="0" algn="ctr">
              <a:buNone/>
              <a:defRPr>
                <a:solidFill>
                  <a:schemeClr val="tx1">
                    <a:tint val="75000"/>
                  </a:schemeClr>
                </a:solidFill>
              </a:defRPr>
            </a:lvl4pPr>
            <a:lvl5pPr marL="2950220" indent="0" algn="ctr">
              <a:buNone/>
              <a:defRPr>
                <a:solidFill>
                  <a:schemeClr val="tx1">
                    <a:tint val="75000"/>
                  </a:schemeClr>
                </a:solidFill>
              </a:defRPr>
            </a:lvl5pPr>
            <a:lvl6pPr marL="3687775" indent="0" algn="ctr">
              <a:buNone/>
              <a:defRPr>
                <a:solidFill>
                  <a:schemeClr val="tx1">
                    <a:tint val="75000"/>
                  </a:schemeClr>
                </a:solidFill>
              </a:defRPr>
            </a:lvl6pPr>
            <a:lvl7pPr marL="4425330" indent="0" algn="ctr">
              <a:buNone/>
              <a:defRPr>
                <a:solidFill>
                  <a:schemeClr val="tx1">
                    <a:tint val="75000"/>
                  </a:schemeClr>
                </a:solidFill>
              </a:defRPr>
            </a:lvl7pPr>
            <a:lvl8pPr marL="5162885" indent="0" algn="ctr">
              <a:buNone/>
              <a:defRPr>
                <a:solidFill>
                  <a:schemeClr val="tx1">
                    <a:tint val="75000"/>
                  </a:schemeClr>
                </a:solidFill>
              </a:defRPr>
            </a:lvl8pPr>
            <a:lvl9pPr marL="59004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902F108-C945-4B14-B8A5-3829692F6911}" type="datetime1">
              <a:rPr kumimoji="1" lang="ja-JP" altLang="en-US" smtClean="0"/>
              <a:t>2023/8/24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A2BBB5-52C7-4A59-89EA-A48AFC3CB6DB}" type="slidenum">
              <a:rPr kumimoji="1" lang="ja-JP" altLang="en-US" smtClean="0"/>
              <a:t>‹#›</a:t>
            </a:fld>
            <a:endParaRPr kumimoji="1" lang="ja-JP" altLang="en-US"/>
          </a:p>
        </p:txBody>
      </p:sp>
    </p:spTree>
    <p:extLst>
      <p:ext uri="{BB962C8B-B14F-4D97-AF65-F5344CB8AC3E}">
        <p14:creationId xmlns:p14="http://schemas.microsoft.com/office/powerpoint/2010/main" val="144927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C86CC9-A029-47C3-8DFC-34EC1153198C}" type="datetime1">
              <a:rPr kumimoji="1" lang="ja-JP" altLang="en-US" smtClean="0"/>
              <a:t>2023/8/24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A2BBB5-52C7-4A59-89EA-A48AFC3CB6DB}" type="slidenum">
              <a:rPr kumimoji="1" lang="ja-JP" altLang="en-US" smtClean="0"/>
              <a:t>‹#›</a:t>
            </a:fld>
            <a:endParaRPr kumimoji="1" lang="ja-JP" altLang="en-US"/>
          </a:p>
        </p:txBody>
      </p:sp>
    </p:spTree>
    <p:extLst>
      <p:ext uri="{BB962C8B-B14F-4D97-AF65-F5344CB8AC3E}">
        <p14:creationId xmlns:p14="http://schemas.microsoft.com/office/powerpoint/2010/main" val="594840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225094" y="428233"/>
            <a:ext cx="3483650"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774147" y="428233"/>
            <a:ext cx="10192902"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CCB1D9B-58F0-4699-A9A9-FB2A303860CE}" type="datetime1">
              <a:rPr kumimoji="1" lang="ja-JP" altLang="en-US" smtClean="0"/>
              <a:t>2023/8/24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A2BBB5-52C7-4A59-89EA-A48AFC3CB6DB}" type="slidenum">
              <a:rPr kumimoji="1" lang="ja-JP" altLang="en-US" smtClean="0"/>
              <a:t>‹#›</a:t>
            </a:fld>
            <a:endParaRPr kumimoji="1" lang="ja-JP" altLang="en-US"/>
          </a:p>
        </p:txBody>
      </p:sp>
    </p:spTree>
    <p:extLst>
      <p:ext uri="{BB962C8B-B14F-4D97-AF65-F5344CB8AC3E}">
        <p14:creationId xmlns:p14="http://schemas.microsoft.com/office/powerpoint/2010/main" val="73406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AAE2E4-CD77-4DC9-8C5D-5D4C74E43078}" type="datetime1">
              <a:rPr kumimoji="1" lang="ja-JP" altLang="en-US" smtClean="0"/>
              <a:t>2023/8/24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A2BBB5-52C7-4A59-89EA-A48AFC3CB6DB}" type="slidenum">
              <a:rPr kumimoji="1" lang="ja-JP" altLang="en-US" smtClean="0"/>
              <a:t>‹#›</a:t>
            </a:fld>
            <a:endParaRPr kumimoji="1" lang="ja-JP" altLang="en-US"/>
          </a:p>
        </p:txBody>
      </p:sp>
    </p:spTree>
    <p:extLst>
      <p:ext uri="{BB962C8B-B14F-4D97-AF65-F5344CB8AC3E}">
        <p14:creationId xmlns:p14="http://schemas.microsoft.com/office/powerpoint/2010/main" val="1451204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223043" y="6871501"/>
            <a:ext cx="13160455" cy="2123828"/>
          </a:xfrm>
        </p:spPr>
        <p:txBody>
          <a:bodyPr anchor="t"/>
          <a:lstStyle>
            <a:lvl1pPr algn="l">
              <a:defRPr sz="65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223043" y="4532321"/>
            <a:ext cx="13160455" cy="2339180"/>
          </a:xfrm>
        </p:spPr>
        <p:txBody>
          <a:bodyPr anchor="b"/>
          <a:lstStyle>
            <a:lvl1pPr marL="0" indent="0">
              <a:buNone/>
              <a:defRPr sz="3200">
                <a:solidFill>
                  <a:schemeClr val="tx1">
                    <a:tint val="75000"/>
                  </a:schemeClr>
                </a:solidFill>
              </a:defRPr>
            </a:lvl1pPr>
            <a:lvl2pPr marL="737555" indent="0">
              <a:buNone/>
              <a:defRPr sz="2900">
                <a:solidFill>
                  <a:schemeClr val="tx1">
                    <a:tint val="75000"/>
                  </a:schemeClr>
                </a:solidFill>
              </a:defRPr>
            </a:lvl2pPr>
            <a:lvl3pPr marL="1475110" indent="0">
              <a:buNone/>
              <a:defRPr sz="2600">
                <a:solidFill>
                  <a:schemeClr val="tx1">
                    <a:tint val="75000"/>
                  </a:schemeClr>
                </a:solidFill>
              </a:defRPr>
            </a:lvl3pPr>
            <a:lvl4pPr marL="2212665" indent="0">
              <a:buNone/>
              <a:defRPr sz="2300">
                <a:solidFill>
                  <a:schemeClr val="tx1">
                    <a:tint val="75000"/>
                  </a:schemeClr>
                </a:solidFill>
              </a:defRPr>
            </a:lvl4pPr>
            <a:lvl5pPr marL="2950220" indent="0">
              <a:buNone/>
              <a:defRPr sz="2300">
                <a:solidFill>
                  <a:schemeClr val="tx1">
                    <a:tint val="75000"/>
                  </a:schemeClr>
                </a:solidFill>
              </a:defRPr>
            </a:lvl5pPr>
            <a:lvl6pPr marL="3687775" indent="0">
              <a:buNone/>
              <a:defRPr sz="2300">
                <a:solidFill>
                  <a:schemeClr val="tx1">
                    <a:tint val="75000"/>
                  </a:schemeClr>
                </a:solidFill>
              </a:defRPr>
            </a:lvl6pPr>
            <a:lvl7pPr marL="4425330" indent="0">
              <a:buNone/>
              <a:defRPr sz="2300">
                <a:solidFill>
                  <a:schemeClr val="tx1">
                    <a:tint val="75000"/>
                  </a:schemeClr>
                </a:solidFill>
              </a:defRPr>
            </a:lvl7pPr>
            <a:lvl8pPr marL="5162885" indent="0">
              <a:buNone/>
              <a:defRPr sz="2300">
                <a:solidFill>
                  <a:schemeClr val="tx1">
                    <a:tint val="75000"/>
                  </a:schemeClr>
                </a:solidFill>
              </a:defRPr>
            </a:lvl8pPr>
            <a:lvl9pPr marL="5900440" indent="0">
              <a:buNone/>
              <a:defRPr sz="2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1982C3B-DA96-413F-B924-5DB69233DEF8}" type="datetime1">
              <a:rPr kumimoji="1" lang="ja-JP" altLang="en-US" smtClean="0"/>
              <a:t>2023/8/24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A2BBB5-52C7-4A59-89EA-A48AFC3CB6DB}" type="slidenum">
              <a:rPr kumimoji="1" lang="ja-JP" altLang="en-US" smtClean="0"/>
              <a:t>‹#›</a:t>
            </a:fld>
            <a:endParaRPr kumimoji="1" lang="ja-JP" altLang="en-US"/>
          </a:p>
        </p:txBody>
      </p:sp>
    </p:spTree>
    <p:extLst>
      <p:ext uri="{BB962C8B-B14F-4D97-AF65-F5344CB8AC3E}">
        <p14:creationId xmlns:p14="http://schemas.microsoft.com/office/powerpoint/2010/main" val="3667975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774147" y="2495134"/>
            <a:ext cx="6838275" cy="7057149"/>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7870471" y="2495134"/>
            <a:ext cx="6838275" cy="7057149"/>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E5F3EFD-857F-4DF0-BACF-09F5AE3419C4}" type="datetime1">
              <a:rPr kumimoji="1" lang="ja-JP" altLang="en-US" smtClean="0"/>
              <a:t>2023/8/24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A2BBB5-52C7-4A59-89EA-A48AFC3CB6DB}" type="slidenum">
              <a:rPr kumimoji="1" lang="ja-JP" altLang="en-US" smtClean="0"/>
              <a:t>‹#›</a:t>
            </a:fld>
            <a:endParaRPr kumimoji="1" lang="ja-JP" altLang="en-US"/>
          </a:p>
        </p:txBody>
      </p:sp>
    </p:spTree>
    <p:extLst>
      <p:ext uri="{BB962C8B-B14F-4D97-AF65-F5344CB8AC3E}">
        <p14:creationId xmlns:p14="http://schemas.microsoft.com/office/powerpoint/2010/main" val="306427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74148" y="2393644"/>
            <a:ext cx="6840964" cy="99755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774148" y="3391194"/>
            <a:ext cx="6840964" cy="6161082"/>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7865096" y="2393644"/>
            <a:ext cx="6843651" cy="99755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7865096" y="3391194"/>
            <a:ext cx="6843651" cy="6161082"/>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A91359B-C820-414F-958F-846ECC7C6184}" type="datetime1">
              <a:rPr kumimoji="1" lang="ja-JP" altLang="en-US" smtClean="0"/>
              <a:t>2023/8/24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FA2BBB5-52C7-4A59-89EA-A48AFC3CB6DB}" type="slidenum">
              <a:rPr kumimoji="1" lang="ja-JP" altLang="en-US" smtClean="0"/>
              <a:t>‹#›</a:t>
            </a:fld>
            <a:endParaRPr kumimoji="1" lang="ja-JP" altLang="en-US"/>
          </a:p>
        </p:txBody>
      </p:sp>
    </p:spTree>
    <p:extLst>
      <p:ext uri="{BB962C8B-B14F-4D97-AF65-F5344CB8AC3E}">
        <p14:creationId xmlns:p14="http://schemas.microsoft.com/office/powerpoint/2010/main" val="1239160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2A8DC96-3044-4D2B-A8BD-D3164D3789CE}" type="datetime1">
              <a:rPr kumimoji="1" lang="ja-JP" altLang="en-US" smtClean="0"/>
              <a:t>2023/8/24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FA2BBB5-52C7-4A59-89EA-A48AFC3CB6DB}" type="slidenum">
              <a:rPr kumimoji="1" lang="ja-JP" altLang="en-US" smtClean="0"/>
              <a:t>‹#›</a:t>
            </a:fld>
            <a:endParaRPr kumimoji="1" lang="ja-JP" altLang="en-US"/>
          </a:p>
        </p:txBody>
      </p:sp>
    </p:spTree>
    <p:extLst>
      <p:ext uri="{BB962C8B-B14F-4D97-AF65-F5344CB8AC3E}">
        <p14:creationId xmlns:p14="http://schemas.microsoft.com/office/powerpoint/2010/main" val="4079472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624358-6490-4705-BAD4-F85A17300F85}" type="datetime1">
              <a:rPr kumimoji="1" lang="ja-JP" altLang="en-US" smtClean="0"/>
              <a:t>2023/8/24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FA2BBB5-52C7-4A59-89EA-A48AFC3CB6DB}" type="slidenum">
              <a:rPr kumimoji="1" lang="ja-JP" altLang="en-US" smtClean="0"/>
              <a:t>‹#›</a:t>
            </a:fld>
            <a:endParaRPr kumimoji="1" lang="ja-JP" altLang="en-US"/>
          </a:p>
        </p:txBody>
      </p:sp>
    </p:spTree>
    <p:extLst>
      <p:ext uri="{BB962C8B-B14F-4D97-AF65-F5344CB8AC3E}">
        <p14:creationId xmlns:p14="http://schemas.microsoft.com/office/powerpoint/2010/main" val="207859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74149" y="425761"/>
            <a:ext cx="5093764" cy="1811937"/>
          </a:xfrm>
        </p:spPr>
        <p:txBody>
          <a:bodyPr anchor="b"/>
          <a:lstStyle>
            <a:lvl1pPr algn="l">
              <a:defRPr sz="3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6053381" y="425762"/>
            <a:ext cx="8655365" cy="9126521"/>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774149" y="2237699"/>
            <a:ext cx="5093764" cy="7314583"/>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9A252C5-AB45-4475-BB8E-BADF075B95DC}" type="datetime1">
              <a:rPr kumimoji="1" lang="ja-JP" altLang="en-US" smtClean="0"/>
              <a:t>2023/8/24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A2BBB5-52C7-4A59-89EA-A48AFC3CB6DB}" type="slidenum">
              <a:rPr kumimoji="1" lang="ja-JP" altLang="en-US" smtClean="0"/>
              <a:t>‹#›</a:t>
            </a:fld>
            <a:endParaRPr kumimoji="1" lang="ja-JP" altLang="en-US"/>
          </a:p>
        </p:txBody>
      </p:sp>
    </p:spTree>
    <p:extLst>
      <p:ext uri="{BB962C8B-B14F-4D97-AF65-F5344CB8AC3E}">
        <p14:creationId xmlns:p14="http://schemas.microsoft.com/office/powerpoint/2010/main" val="1030549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34756" y="7485379"/>
            <a:ext cx="9289733" cy="883692"/>
          </a:xfrm>
        </p:spPr>
        <p:txBody>
          <a:bodyPr anchor="b"/>
          <a:lstStyle>
            <a:lvl1pPr algn="l">
              <a:defRPr sz="3200" b="1"/>
            </a:lvl1pPr>
          </a:lstStyle>
          <a:p>
            <a:r>
              <a:rPr kumimoji="1" lang="ja-JP" altLang="en-US"/>
              <a:t>マスター タイトルの書式設定</a:t>
            </a:r>
          </a:p>
        </p:txBody>
      </p:sp>
      <p:sp>
        <p:nvSpPr>
          <p:cNvPr id="3" name="図プレースホルダー 2"/>
          <p:cNvSpPr>
            <a:spLocks noGrp="1"/>
          </p:cNvSpPr>
          <p:nvPr>
            <p:ph type="pic" idx="1"/>
          </p:nvPr>
        </p:nvSpPr>
        <p:spPr>
          <a:xfrm>
            <a:off x="3034756" y="955476"/>
            <a:ext cx="9289733" cy="6416040"/>
          </a:xfrm>
        </p:spPr>
        <p:txBody>
          <a:bodyPr/>
          <a:lstStyle>
            <a:lvl1pPr marL="0" indent="0">
              <a:buNone/>
              <a:defRPr sz="5200"/>
            </a:lvl1pPr>
            <a:lvl2pPr marL="737555" indent="0">
              <a:buNone/>
              <a:defRPr sz="4500"/>
            </a:lvl2pPr>
            <a:lvl3pPr marL="1475110" indent="0">
              <a:buNone/>
              <a:defRPr sz="3900"/>
            </a:lvl3pPr>
            <a:lvl4pPr marL="2212665" indent="0">
              <a:buNone/>
              <a:defRPr sz="3200"/>
            </a:lvl4pPr>
            <a:lvl5pPr marL="2950220" indent="0">
              <a:buNone/>
              <a:defRPr sz="3200"/>
            </a:lvl5pPr>
            <a:lvl6pPr marL="3687775" indent="0">
              <a:buNone/>
              <a:defRPr sz="3200"/>
            </a:lvl6pPr>
            <a:lvl7pPr marL="4425330" indent="0">
              <a:buNone/>
              <a:defRPr sz="3200"/>
            </a:lvl7pPr>
            <a:lvl8pPr marL="5162885" indent="0">
              <a:buNone/>
              <a:defRPr sz="3200"/>
            </a:lvl8pPr>
            <a:lvl9pPr marL="5900440" indent="0">
              <a:buNone/>
              <a:defRPr sz="3200"/>
            </a:lvl9pPr>
          </a:lstStyle>
          <a:p>
            <a:endParaRPr kumimoji="1" lang="ja-JP" altLang="en-US"/>
          </a:p>
        </p:txBody>
      </p:sp>
      <p:sp>
        <p:nvSpPr>
          <p:cNvPr id="4" name="テキスト プレースホルダー 3"/>
          <p:cNvSpPr>
            <a:spLocks noGrp="1"/>
          </p:cNvSpPr>
          <p:nvPr>
            <p:ph type="body" sz="half" idx="2"/>
          </p:nvPr>
        </p:nvSpPr>
        <p:spPr>
          <a:xfrm>
            <a:off x="3034756" y="8369072"/>
            <a:ext cx="9289733" cy="1254988"/>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45B01B4-A213-4C4C-921C-B57FE57E5B16}" type="datetime1">
              <a:rPr kumimoji="1" lang="ja-JP" altLang="en-US" smtClean="0"/>
              <a:t>2023/8/24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A2BBB5-52C7-4A59-89EA-A48AFC3CB6DB}" type="slidenum">
              <a:rPr kumimoji="1" lang="ja-JP" altLang="en-US" smtClean="0"/>
              <a:t>‹#›</a:t>
            </a:fld>
            <a:endParaRPr kumimoji="1" lang="ja-JP" altLang="en-US"/>
          </a:p>
        </p:txBody>
      </p:sp>
    </p:spTree>
    <p:extLst>
      <p:ext uri="{BB962C8B-B14F-4D97-AF65-F5344CB8AC3E}">
        <p14:creationId xmlns:p14="http://schemas.microsoft.com/office/powerpoint/2010/main" val="3413750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74147" y="428237"/>
            <a:ext cx="13934600" cy="1782233"/>
          </a:xfrm>
          <a:prstGeom prst="rect">
            <a:avLst/>
          </a:prstGeom>
        </p:spPr>
        <p:txBody>
          <a:bodyPr vert="horz" lIns="147511" tIns="73756" rIns="147511" bIns="73756"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774147" y="2495134"/>
            <a:ext cx="13934600" cy="7057149"/>
          </a:xfrm>
          <a:prstGeom prst="rect">
            <a:avLst/>
          </a:prstGeom>
        </p:spPr>
        <p:txBody>
          <a:bodyPr vert="horz" lIns="147511" tIns="73756" rIns="147511" bIns="73756"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774145" y="9911199"/>
            <a:ext cx="3612675" cy="569324"/>
          </a:xfrm>
          <a:prstGeom prst="rect">
            <a:avLst/>
          </a:prstGeom>
        </p:spPr>
        <p:txBody>
          <a:bodyPr vert="horz" lIns="147511" tIns="73756" rIns="147511" bIns="73756" rtlCol="0" anchor="ctr"/>
          <a:lstStyle>
            <a:lvl1pPr algn="l">
              <a:defRPr sz="1900">
                <a:solidFill>
                  <a:schemeClr val="tx1">
                    <a:tint val="75000"/>
                  </a:schemeClr>
                </a:solidFill>
              </a:defRPr>
            </a:lvl1pPr>
          </a:lstStyle>
          <a:p>
            <a:fld id="{99EE5969-2A17-4153-9D83-E89463184D7B}" type="datetime1">
              <a:rPr kumimoji="1" lang="ja-JP" altLang="en-US" smtClean="0"/>
              <a:t>2023/8/24</a:t>
            </a:fld>
            <a:endParaRPr kumimoji="1" lang="ja-JP" altLang="en-US"/>
          </a:p>
        </p:txBody>
      </p:sp>
      <p:sp>
        <p:nvSpPr>
          <p:cNvPr id="5" name="フッター プレースホルダー 4"/>
          <p:cNvSpPr>
            <a:spLocks noGrp="1"/>
          </p:cNvSpPr>
          <p:nvPr>
            <p:ph type="ftr" sz="quarter" idx="3"/>
          </p:nvPr>
        </p:nvSpPr>
        <p:spPr>
          <a:xfrm>
            <a:off x="5289991" y="9911199"/>
            <a:ext cx="4902914" cy="569324"/>
          </a:xfrm>
          <a:prstGeom prst="rect">
            <a:avLst/>
          </a:prstGeom>
        </p:spPr>
        <p:txBody>
          <a:bodyPr vert="horz" lIns="147511" tIns="73756" rIns="147511" bIns="7375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1096070" y="9911199"/>
            <a:ext cx="3612675" cy="569324"/>
          </a:xfrm>
          <a:prstGeom prst="rect">
            <a:avLst/>
          </a:prstGeom>
        </p:spPr>
        <p:txBody>
          <a:bodyPr vert="horz" lIns="147511" tIns="73756" rIns="147511" bIns="73756" rtlCol="0" anchor="ctr"/>
          <a:lstStyle>
            <a:lvl1pPr algn="r">
              <a:defRPr sz="1900">
                <a:solidFill>
                  <a:schemeClr val="tx1">
                    <a:tint val="75000"/>
                  </a:schemeClr>
                </a:solidFill>
              </a:defRPr>
            </a:lvl1pPr>
          </a:lstStyle>
          <a:p>
            <a:fld id="{4FA2BBB5-52C7-4A59-89EA-A48AFC3CB6DB}" type="slidenum">
              <a:rPr kumimoji="1" lang="ja-JP" altLang="en-US" smtClean="0"/>
              <a:t>‹#›</a:t>
            </a:fld>
            <a:endParaRPr kumimoji="1" lang="ja-JP" altLang="en-US"/>
          </a:p>
        </p:txBody>
      </p:sp>
    </p:spTree>
    <p:extLst>
      <p:ext uri="{BB962C8B-B14F-4D97-AF65-F5344CB8AC3E}">
        <p14:creationId xmlns:p14="http://schemas.microsoft.com/office/powerpoint/2010/main" val="2088058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475110" rtl="0" eaLnBrk="1" latinLnBrk="0" hangingPunct="1">
        <a:spcBef>
          <a:spcPct val="0"/>
        </a:spcBef>
        <a:buNone/>
        <a:defRPr kumimoji="1" sz="7100" kern="1200">
          <a:solidFill>
            <a:schemeClr val="tx1"/>
          </a:solidFill>
          <a:latin typeface="+mj-lt"/>
          <a:ea typeface="+mj-ea"/>
          <a:cs typeface="+mj-cs"/>
        </a:defRPr>
      </a:lvl1pPr>
    </p:titleStyle>
    <p:bodyStyle>
      <a:lvl1pPr marL="553166" indent="-553166" algn="l" defTabSz="1475110"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27" indent="-460972" algn="l" defTabSz="147511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888" indent="-368778" algn="l" defTabSz="147511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4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99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55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0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66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1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10504412" y="6323681"/>
            <a:ext cx="4768783" cy="4351610"/>
          </a:xfrm>
          <a:prstGeom prst="roundRect">
            <a:avLst>
              <a:gd name="adj" fmla="val 5372"/>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a:off x="5305364" y="6323680"/>
            <a:ext cx="5007210" cy="4351611"/>
          </a:xfrm>
          <a:prstGeom prst="roundRect">
            <a:avLst>
              <a:gd name="adj" fmla="val 5372"/>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10504413" y="2473888"/>
            <a:ext cx="4768783" cy="3641284"/>
          </a:xfrm>
          <a:prstGeom prst="roundRect">
            <a:avLst>
              <a:gd name="adj" fmla="val 5372"/>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5315572" y="2466380"/>
            <a:ext cx="4997002" cy="3648792"/>
          </a:xfrm>
          <a:prstGeom prst="roundRect">
            <a:avLst>
              <a:gd name="adj" fmla="val 5372"/>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46913" y="475232"/>
            <a:ext cx="14528764" cy="785954"/>
          </a:xfrm>
          <a:prstGeom prst="rect">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t"/>
          <a:lstStyle/>
          <a:p>
            <a:endParaRPr lang="en-US" altLang="ja-JP" dirty="0"/>
          </a:p>
          <a:p>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468636" y="606188"/>
            <a:ext cx="4703270" cy="26634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１．基本的な考え方</a:t>
            </a:r>
          </a:p>
        </p:txBody>
      </p:sp>
      <p:sp>
        <p:nvSpPr>
          <p:cNvPr id="67" name="テキスト ボックス 66"/>
          <p:cNvSpPr txBox="1"/>
          <p:nvPr/>
        </p:nvSpPr>
        <p:spPr>
          <a:xfrm>
            <a:off x="278987" y="2618273"/>
            <a:ext cx="4978418" cy="2862322"/>
          </a:xfrm>
          <a:prstGeom prst="rect">
            <a:avLst/>
          </a:prstGeom>
          <a:noFill/>
        </p:spPr>
        <p:txBody>
          <a:bodyPr wrap="square" rtlCol="0">
            <a:spAutoFit/>
          </a:bodyPr>
          <a:lstStyle/>
          <a:p>
            <a:pPr marL="179388" lvl="0" indent="-179388"/>
            <a:r>
              <a:rPr lang="ja-JP" altLang="en-US"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　本府では、この間の厳しい財政状況の下、事務事業の見直しや</a:t>
            </a:r>
            <a:endParaRPr lang="en-US" altLang="ja-JP"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marL="179388" lvl="0" indent="-179388"/>
            <a:r>
              <a:rPr lang="en-US" altLang="ja-JP"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事務の効率化等により</a:t>
            </a:r>
            <a:r>
              <a:rPr lang="ja-JP" altLang="en-US" sz="1200"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全国一スリムな組織体制</a:t>
            </a:r>
            <a:r>
              <a:rPr lang="ja-JP" altLang="en-US"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を維持してきた。</a:t>
            </a:r>
            <a:endParaRPr lang="en-US" altLang="ja-JP"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marL="179388" lvl="0" indent="-179388"/>
            <a:endParaRPr lang="en-US" altLang="ja-JP"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marL="179388" lvl="0" indent="-179388"/>
            <a:r>
              <a:rPr lang="ja-JP" altLang="en-US"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〇　今後更に</a:t>
            </a:r>
            <a:r>
              <a:rPr lang="ja-JP" altLang="en-US" sz="1200"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、府民ニーズが増大することが見込まれる中、これらに</a:t>
            </a:r>
            <a:r>
              <a:rPr lang="ja-JP" altLang="en-US"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スピード感を持って的確に対応するためには</a:t>
            </a:r>
            <a:r>
              <a:rPr lang="ja-JP" altLang="en-US" sz="1200"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、全ての職員が働きがいを</a:t>
            </a:r>
            <a:r>
              <a:rPr lang="ja-JP" altLang="en-US"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感じながら日々スキルアップに努め、持てる</a:t>
            </a:r>
            <a:r>
              <a:rPr lang="ja-JP" altLang="en-US" sz="1200"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能力を最大限に発揮することで、組織全体の生産性を向上させ、パフォーマンスを最大化していくことが</a:t>
            </a:r>
            <a:r>
              <a:rPr lang="ja-JP" altLang="en-US"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必要</a:t>
            </a:r>
            <a:r>
              <a:rPr lang="ja-JP" altLang="en-US" sz="1200"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である</a:t>
            </a:r>
            <a:r>
              <a:rPr lang="ja-JP" altLang="en-US"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a:t>
            </a:r>
            <a:endParaRPr lang="en-US" altLang="ja-JP"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lvl="0"/>
            <a:endParaRPr lang="en-US" altLang="ja-JP"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marL="179388" lvl="0" indent="-179388"/>
            <a:r>
              <a:rPr lang="ja-JP" altLang="en-US"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〇　そのため</a:t>
            </a:r>
            <a:r>
              <a:rPr lang="ja-JP" altLang="en-US" sz="1200"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、今後</a:t>
            </a:r>
            <a:r>
              <a:rPr lang="en-US" altLang="ja-JP"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10</a:t>
            </a:r>
            <a:r>
              <a:rPr lang="ja-JP" altLang="en-US"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年を</a:t>
            </a:r>
            <a:r>
              <a:rPr lang="ja-JP" altLang="en-US" sz="1200"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見据えた「組織</a:t>
            </a:r>
            <a:r>
              <a:rPr lang="ja-JP" altLang="en-US"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・人事給与制度の今後の方向性」を策定し</a:t>
            </a:r>
            <a:r>
              <a:rPr lang="ja-JP" altLang="en-US" sz="1200"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、この基本理念に基づき組織体制や人事給与制度を構築・拡充し、効率的</a:t>
            </a:r>
            <a:r>
              <a:rPr lang="ja-JP" altLang="en-US"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・効果的な府政の推進に取り組んでいく。</a:t>
            </a:r>
            <a:endParaRPr lang="en-US" altLang="ja-JP"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marL="179388" lvl="0" indent="-179388"/>
            <a:endParaRPr lang="en-US" altLang="ja-JP"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marL="179388" lvl="0" indent="-179388"/>
            <a:endParaRPr lang="en-US" altLang="ja-JP"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marL="179388" lvl="0" indent="-179388"/>
            <a:endParaRPr lang="en-US" altLang="ja-JP" sz="12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
        <p:nvSpPr>
          <p:cNvPr id="14" name="テキスト ボックス 13"/>
          <p:cNvSpPr txBox="1"/>
          <p:nvPr/>
        </p:nvSpPr>
        <p:spPr>
          <a:xfrm>
            <a:off x="313247" y="5615367"/>
            <a:ext cx="4824993" cy="4131900"/>
          </a:xfrm>
          <a:prstGeom prst="rect">
            <a:avLst/>
          </a:prstGeom>
          <a:noFill/>
        </p:spPr>
        <p:txBody>
          <a:bodyPr wrap="square" rtlCol="0">
            <a:spAutoFit/>
          </a:bodyPr>
          <a:lstStyle/>
          <a:p>
            <a:pPr>
              <a:lnSpc>
                <a:spcPts val="15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組織・人員</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pPr>
            <a:r>
              <a:rPr lang="ja-JP" altLang="en-US" sz="1400" dirty="0">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・室</a:t>
            </a:r>
            <a:r>
              <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局</a:t>
            </a:r>
            <a:r>
              <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及び室内課が増加し、単独課は減少している。</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【H12→R5】</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游ゴシック Medium" panose="020B0500000000000000" pitchFamily="50" charset="-128"/>
                <a:ea typeface="游ゴシック Medium" panose="020B0500000000000000" pitchFamily="50" charset="-128"/>
                <a:cs typeface="Meiryo UI" panose="020B0604030504040204" pitchFamily="50" charset="-128"/>
              </a:rPr>
              <a:t>室</a:t>
            </a:r>
            <a:r>
              <a:rPr lang="en-US" altLang="ja-JP" sz="1100" dirty="0">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100" dirty="0">
                <a:latin typeface="游ゴシック Medium" panose="020B0500000000000000" pitchFamily="50" charset="-128"/>
                <a:ea typeface="游ゴシック Medium" panose="020B0500000000000000" pitchFamily="50" charset="-128"/>
                <a:cs typeface="Meiryo UI" panose="020B0604030504040204" pitchFamily="50" charset="-128"/>
              </a:rPr>
              <a:t>局</a:t>
            </a:r>
            <a:r>
              <a:rPr lang="en-US" altLang="ja-JP" sz="1100" dirty="0">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100" dirty="0">
                <a:latin typeface="游ゴシック Medium" panose="020B0500000000000000" pitchFamily="50" charset="-128"/>
                <a:ea typeface="游ゴシック Medium" panose="020B0500000000000000" pitchFamily="50" charset="-128"/>
                <a:cs typeface="Meiryo UI" panose="020B0604030504040204" pitchFamily="50" charset="-128"/>
              </a:rPr>
              <a:t>：</a:t>
            </a:r>
            <a:r>
              <a:rPr lang="en-US" altLang="ja-JP" sz="1100" dirty="0">
                <a:latin typeface="游ゴシック Medium" panose="020B0500000000000000" pitchFamily="50" charset="-128"/>
                <a:ea typeface="游ゴシック Medium" panose="020B0500000000000000" pitchFamily="50" charset="-128"/>
                <a:cs typeface="Meiryo UI" panose="020B0604030504040204" pitchFamily="50" charset="-128"/>
              </a:rPr>
              <a:t>32→49</a:t>
            </a:r>
            <a:r>
              <a:rPr lang="ja-JP" altLang="en-US" sz="1100" dirty="0">
                <a:latin typeface="游ゴシック Medium" panose="020B0500000000000000" pitchFamily="50" charset="-128"/>
                <a:ea typeface="游ゴシック Medium" panose="020B0500000000000000" pitchFamily="50" charset="-128"/>
                <a:cs typeface="Meiryo UI" panose="020B0604030504040204" pitchFamily="50" charset="-128"/>
              </a:rPr>
              <a:t>   室内課：</a:t>
            </a:r>
            <a:r>
              <a:rPr lang="en-US" altLang="ja-JP" sz="1100" dirty="0">
                <a:latin typeface="游ゴシック Medium" panose="020B0500000000000000" pitchFamily="50" charset="-128"/>
                <a:ea typeface="游ゴシック Medium" panose="020B0500000000000000" pitchFamily="50" charset="-128"/>
                <a:cs typeface="Meiryo UI" panose="020B0604030504040204" pitchFamily="50" charset="-128"/>
              </a:rPr>
              <a:t>69→132</a:t>
            </a:r>
            <a:r>
              <a:rPr lang="ja-JP" altLang="en-US" sz="1100" dirty="0">
                <a:latin typeface="游ゴシック Medium" panose="020B0500000000000000" pitchFamily="50" charset="-128"/>
                <a:ea typeface="游ゴシック Medium" panose="020B0500000000000000" pitchFamily="50" charset="-128"/>
                <a:cs typeface="Meiryo UI" panose="020B0604030504040204" pitchFamily="50" charset="-128"/>
              </a:rPr>
              <a:t>　単独課：</a:t>
            </a:r>
            <a:r>
              <a:rPr lang="en-US" altLang="ja-JP" sz="1100" dirty="0">
                <a:latin typeface="游ゴシック Medium" panose="020B0500000000000000" pitchFamily="50" charset="-128"/>
                <a:ea typeface="游ゴシック Medium" panose="020B0500000000000000" pitchFamily="50" charset="-128"/>
                <a:cs typeface="Meiryo UI" panose="020B0604030504040204" pitchFamily="50" charset="-128"/>
              </a:rPr>
              <a:t>62→45</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・一般行政職については、過去の採用抑制の影響により、</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概ね</a:t>
            </a:r>
            <a:r>
              <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rPr>
              <a:t>10</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年後に幹部ポストを担う</a:t>
            </a:r>
            <a:r>
              <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rPr>
              <a:t>40</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代職員の層が極めて薄い。</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・技術職に</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おいて</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も、職種により歪</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な年齢構成となっている。</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人材確保</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・一般行政職の大学卒</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程度区分の競争倍率については</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、過去</a:t>
            </a:r>
            <a:r>
              <a:rPr lang="en-US" altLang="ja-JP"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15</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倍</a:t>
            </a:r>
            <a:endParaRPr lang="en-US" altLang="ja-JP" sz="1200" dirty="0" smtClean="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　程度で推移</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していたが、近年は概ね</a:t>
            </a:r>
            <a:r>
              <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rPr>
              <a:t>5</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倍程度で推移している。</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・転職をはじめとする離職数が増加傾向にある。</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人材育成</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・研修参加への意義や人材育成の重要性に関して意識が低い。</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若手職員を中心に自己実現を求める意識が高まっている。</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勤務条件・職場環境</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pPr>
            <a:r>
              <a:rPr lang="ja-JP" altLang="en-US" sz="1400" dirty="0">
                <a:latin typeface="+mn-ea"/>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・フレックスタイム制度やテレワークの活用等、柔軟な働き方</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にかかる取組みを進めつつある</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rPr>
              <a:t> </a:t>
            </a:r>
            <a:r>
              <a:rPr lang="en-US" altLang="ja-JP"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「わたり」の解消等、府独自の給与制度改革を構築している。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正方形/長方形 121"/>
          <p:cNvSpPr/>
          <p:nvPr/>
        </p:nvSpPr>
        <p:spPr>
          <a:xfrm>
            <a:off x="-37021" y="1811596"/>
            <a:ext cx="4074301" cy="341313"/>
          </a:xfrm>
          <a:prstGeom prst="rect">
            <a:avLst/>
          </a:prstGeom>
          <a:noFill/>
          <a:ln w="25400">
            <a:noFill/>
          </a:ln>
        </p:spPr>
        <p:txBody>
          <a:bodyPr wrap="square" lIns="147511" tIns="73756" rIns="147511" bIns="73756">
            <a:spAutoFit/>
          </a:bodyPr>
          <a:lstStyle/>
          <a:p>
            <a:pPr>
              <a:lnSpc>
                <a:spcPts val="15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278986" y="3086"/>
            <a:ext cx="6412762" cy="523875"/>
            <a:chOff x="-3628" y="4640"/>
            <a:chExt cx="8561387" cy="523875"/>
          </a:xfrm>
        </p:grpSpPr>
        <p:sp>
          <p:nvSpPr>
            <p:cNvPr id="144" name="Rectangle 30"/>
            <p:cNvSpPr>
              <a:spLocks noChangeArrowheads="1"/>
            </p:cNvSpPr>
            <p:nvPr/>
          </p:nvSpPr>
          <p:spPr bwMode="auto">
            <a:xfrm>
              <a:off x="8018009" y="4640"/>
              <a:ext cx="539750" cy="368300"/>
            </a:xfrm>
            <a:prstGeom prst="rect">
              <a:avLst/>
            </a:prstGeom>
            <a:solidFill>
              <a:srgbClr val="00FF00"/>
            </a:solidFill>
            <a:ln w="9525">
              <a:noFill/>
              <a:miter lim="800000"/>
              <a:headEnd/>
              <a:tailEnd/>
            </a:ln>
          </p:spPr>
          <p:txBody>
            <a:bodyPr/>
            <a:lstStyle>
              <a:lvl1pPr eaLnBrk="0" hangingPunct="0">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000"/>
            </a:p>
          </p:txBody>
        </p:sp>
        <p:sp>
          <p:nvSpPr>
            <p:cNvPr id="145" name="Rectangle 31"/>
            <p:cNvSpPr>
              <a:spLocks noChangeArrowheads="1"/>
            </p:cNvSpPr>
            <p:nvPr/>
          </p:nvSpPr>
          <p:spPr bwMode="auto">
            <a:xfrm>
              <a:off x="-3628" y="369765"/>
              <a:ext cx="8021637" cy="158750"/>
            </a:xfrm>
            <a:prstGeom prst="rect">
              <a:avLst/>
            </a:prstGeom>
            <a:solidFill>
              <a:srgbClr val="00FF00"/>
            </a:solidFill>
            <a:ln w="9525">
              <a:noFill/>
              <a:miter lim="800000"/>
              <a:headEnd/>
              <a:tailEnd/>
            </a:ln>
          </p:spPr>
          <p:txBody>
            <a:bodyPr/>
            <a:lstStyle>
              <a:lvl1pPr eaLnBrk="0" hangingPunct="0">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000"/>
            </a:p>
          </p:txBody>
        </p:sp>
        <p:sp>
          <p:nvSpPr>
            <p:cNvPr id="146" name="Rectangle 32"/>
            <p:cNvSpPr>
              <a:spLocks noChangeArrowheads="1"/>
            </p:cNvSpPr>
            <p:nvPr/>
          </p:nvSpPr>
          <p:spPr bwMode="auto">
            <a:xfrm>
              <a:off x="8018009" y="363415"/>
              <a:ext cx="539750" cy="165100"/>
            </a:xfrm>
            <a:prstGeom prst="rect">
              <a:avLst/>
            </a:prstGeom>
            <a:solidFill>
              <a:srgbClr val="008000"/>
            </a:solidFill>
            <a:ln w="9525">
              <a:noFill/>
              <a:miter lim="800000"/>
              <a:headEnd/>
              <a:tailEnd/>
            </a:ln>
          </p:spPr>
          <p:txBody>
            <a:bodyPr/>
            <a:lstStyle>
              <a:lvl1pPr eaLnBrk="0" hangingPunct="0">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000"/>
            </a:p>
          </p:txBody>
        </p:sp>
        <p:sp>
          <p:nvSpPr>
            <p:cNvPr id="147" name="Rectangle 29"/>
            <p:cNvSpPr>
              <a:spLocks noChangeArrowheads="1"/>
            </p:cNvSpPr>
            <p:nvPr/>
          </p:nvSpPr>
          <p:spPr bwMode="auto">
            <a:xfrm>
              <a:off x="-3628" y="4640"/>
              <a:ext cx="8021637" cy="365125"/>
            </a:xfrm>
            <a:prstGeom prst="rect">
              <a:avLst/>
            </a:prstGeom>
            <a:solidFill>
              <a:srgbClr val="008000"/>
            </a:solidFill>
            <a:ln w="9525">
              <a:noFill/>
              <a:miter lim="800000"/>
              <a:headEnd/>
              <a:tailEnd/>
            </a:ln>
          </p:spPr>
          <p:txBody>
            <a:bodyPr lIns="74295" tIns="8890" rIns="74295" bIns="8890" anchor="ctr"/>
            <a:lstStyle>
              <a:lvl1pPr eaLnBrk="0" hangingPunct="0">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000" i="0" dirty="0">
                  <a:solidFill>
                    <a:srgbClr val="FFFFFF"/>
                  </a:solidFill>
                  <a:latin typeface="HGP創英角ｺﾞｼｯｸUB" panose="020B0900000000000000" pitchFamily="50" charset="-128"/>
                </a:rPr>
                <a:t>組織・人事給与制度の今後の方向性（素案）について</a:t>
              </a:r>
              <a:endParaRPr lang="ja-JP" altLang="ja-JP" sz="2000" dirty="0"/>
            </a:p>
          </p:txBody>
        </p:sp>
      </p:grpSp>
      <p:sp>
        <p:nvSpPr>
          <p:cNvPr id="83" name="正方形/長方形 82"/>
          <p:cNvSpPr/>
          <p:nvPr/>
        </p:nvSpPr>
        <p:spPr>
          <a:xfrm>
            <a:off x="5385506" y="606188"/>
            <a:ext cx="10060794" cy="27134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３．組織・人事給与制度の振り返り（主なもの）</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テキスト ボックス 88"/>
          <p:cNvSpPr txBox="1"/>
          <p:nvPr/>
        </p:nvSpPr>
        <p:spPr>
          <a:xfrm>
            <a:off x="5293172" y="2627377"/>
            <a:ext cx="5006491" cy="3516347"/>
          </a:xfrm>
          <a:prstGeom prst="rect">
            <a:avLst/>
          </a:prstGeom>
          <a:noFill/>
        </p:spPr>
        <p:txBody>
          <a:bodyPr wrap="square" rtlCol="0">
            <a:spAutoFit/>
          </a:bodyPr>
          <a:lstStyle/>
          <a:p>
            <a:pPr>
              <a:lnSpc>
                <a:spcPts val="15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○部局再編</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92075">
              <a:lnSpc>
                <a:spcPts val="1500"/>
              </a:lnSpc>
            </a:pPr>
            <a:r>
              <a:rPr lang="ja-JP" altLang="en-US" sz="1200" b="1" dirty="0">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行政需要や社会情勢の変化に応じて、府市共同設置組織の設置等、</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効率的・効果的な組織体制の整備を行ってきている。</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今後、</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万博後の更なる大阪の成長に向け、</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府市一体となった取組みの推進等</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、より</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効率的・効果的な組織体制について検討が必要</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a:t>
            </a:r>
            <a:endParaRPr lang="en-US" altLang="ja-JP" sz="1200" dirty="0" smtClean="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600"/>
              </a:lnSpc>
            </a:pPr>
            <a:endParaRPr lang="en-US" altLang="ja-JP" sz="105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大括り室</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92075">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大括り室</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の設置により、複数課にまたがる業務の横断的な調整等に効果をあげて</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きた一方で、室長と課長の役割分担や権限･責任が曖昧になっている実態も見受けられる。</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今後、増加する緊急案件等に的確に対応するため</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、明確な責任と権限の下でスピード感を持って高いパフォーマンスを発揮できる組織</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への転換が必要</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600"/>
              </a:lnSpc>
            </a:pP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職員数管理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93663">
              <a:lnSpc>
                <a:spcPts val="1500"/>
              </a:lnSpc>
            </a:pPr>
            <a:r>
              <a:rPr lang="ja-JP" altLang="en-US" sz="1300" dirty="0">
                <a:latin typeface="+mn-ea"/>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全国に先駆けて行財政改革に取り組み、事務事業の見直し等を推進し、</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全国一スリムな組織</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体制を維持してきた。</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3663">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今後、より</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組織</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全体</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と</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しての生産性を高める等、人口減少等を踏まえた「組織のダウンサイジング」の視点も入れた職員数管理が必要。</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
        <p:nvSpPr>
          <p:cNvPr id="92" name="テキスト ボックス 91"/>
          <p:cNvSpPr txBox="1"/>
          <p:nvPr/>
        </p:nvSpPr>
        <p:spPr>
          <a:xfrm>
            <a:off x="10491502" y="2634435"/>
            <a:ext cx="4836109" cy="3247043"/>
          </a:xfrm>
          <a:prstGeom prst="rect">
            <a:avLst/>
          </a:prstGeom>
          <a:noFill/>
        </p:spPr>
        <p:txBody>
          <a:bodyPr wrap="square" rtlCol="0">
            <a:spAutoFit/>
          </a:bodyPr>
          <a:lstStyle/>
          <a:p>
            <a:pPr>
              <a:lnSpc>
                <a:spcPts val="15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○給与制度</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92075">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危機的な財政状況のもと、独自の給与制度改革等を実施し</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a:t>
            </a:r>
            <a:endParaRPr lang="en-US" altLang="ja-JP" sz="1200" dirty="0" smtClean="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500"/>
              </a:lnSpc>
            </a:pP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職員</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の士気高揚と府民の理解を得られるものとしてきた。　</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今後、職務給原則の更なる徹底等、現在の社会情勢や業務</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実態等に即した給与制度への見直しが必要。</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5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○働き方改革</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92075">
              <a:lnSpc>
                <a:spcPts val="1500"/>
              </a:lnSpc>
            </a:pPr>
            <a:r>
              <a:rPr lang="ja-JP" altLang="en-US" sz="1200" b="1" dirty="0">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職員</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が子育て等と仕事の両立ができる働きやすい</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職場環境づくり</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に取り組んできた。</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今後、更に職員の多様化するニーズに対応した環境整備が必要。</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500"/>
              </a:lnSpc>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○長時間労働の是正・過重労働対策</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92075">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長時間労働の是正については、職員の健康保持の観点から、</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様々な取組みを進めてきた。</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今後、ＤＸによる業務プロセスの見直し等を進め、これまで</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5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以上に各職場における時間外勤務縮減の推進が必要。</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11974903" y="10218767"/>
            <a:ext cx="3612675" cy="569324"/>
          </a:xfrm>
        </p:spPr>
        <p:txBody>
          <a:bodyPr/>
          <a:lstStyle/>
          <a:p>
            <a:fld id="{4FA2BBB5-52C7-4A59-89EA-A48AFC3CB6DB}" type="slidenum">
              <a:rPr kumimoji="1" lang="ja-JP" altLang="en-US" smtClean="0"/>
              <a:t>1</a:t>
            </a:fld>
            <a:endParaRPr kumimoji="1" lang="ja-JP" altLang="en-US" dirty="0"/>
          </a:p>
        </p:txBody>
      </p:sp>
      <p:sp>
        <p:nvSpPr>
          <p:cNvPr id="22" name="テキスト ボックス 21">
            <a:extLst>
              <a:ext uri="{FF2B5EF4-FFF2-40B4-BE49-F238E27FC236}">
                <a16:creationId xmlns:a16="http://schemas.microsoft.com/office/drawing/2014/main" id="{641666FF-D744-4BC2-8A2E-DDCA905D5BDF}"/>
              </a:ext>
            </a:extLst>
          </p:cNvPr>
          <p:cNvSpPr txBox="1"/>
          <p:nvPr/>
        </p:nvSpPr>
        <p:spPr>
          <a:xfrm>
            <a:off x="5341274" y="1337286"/>
            <a:ext cx="10060794" cy="913070"/>
          </a:xfrm>
          <a:prstGeom prst="rect">
            <a:avLst/>
          </a:prstGeom>
          <a:solidFill>
            <a:schemeClr val="accent5">
              <a:lumMod val="20000"/>
              <a:lumOff val="80000"/>
            </a:schemeClr>
          </a:solidFill>
          <a:ln>
            <a:solidFill>
              <a:schemeClr val="tx1"/>
            </a:solidFill>
          </a:ln>
        </p:spPr>
        <p:txBody>
          <a:bodyPr wrap="square" rtlCol="0">
            <a:spAutoFit/>
          </a:bodyPr>
          <a:lstStyle/>
          <a:p>
            <a:pPr marL="92075">
              <a:lnSpc>
                <a:spcPts val="1600"/>
              </a:lnSpc>
            </a:pPr>
            <a:r>
              <a:rPr lang="ja-JP" altLang="en-US" sz="1200" dirty="0">
                <a:latin typeface="ＭＳ ゴシック" panose="020B0609070205080204" pitchFamily="49" charset="-128"/>
                <a:ea typeface="ＭＳ ゴシック" panose="020B0609070205080204" pitchFamily="49" charset="-128"/>
                <a:cs typeface="Meiryo UI" panose="020B0604030504040204" pitchFamily="50" charset="-128"/>
              </a:rPr>
              <a:t> これまで、全国に先駆けて取り組んだ大胆な公務員制度改革により、執務意欲の向上や、組織の活性化を図ることができた。</a:t>
            </a:r>
            <a:endParaRPr lang="en-US" altLang="ja-JP" sz="1200" dirty="0">
              <a:latin typeface="ＭＳ ゴシック" panose="020B0609070205080204" pitchFamily="49" charset="-128"/>
              <a:ea typeface="ＭＳ ゴシック" panose="020B0609070205080204" pitchFamily="49" charset="-128"/>
              <a:cs typeface="Meiryo UI" panose="020B0604030504040204" pitchFamily="50" charset="-128"/>
            </a:endParaRPr>
          </a:p>
          <a:p>
            <a:pPr marL="92075">
              <a:lnSpc>
                <a:spcPts val="1600"/>
              </a:lnSpc>
            </a:pPr>
            <a:r>
              <a:rPr lang="ja-JP" altLang="en-US" sz="1200" dirty="0">
                <a:latin typeface="ＭＳ ゴシック" panose="020B0609070205080204" pitchFamily="49" charset="-128"/>
                <a:ea typeface="ＭＳ ゴシック" panose="020B0609070205080204" pitchFamily="49" charset="-128"/>
                <a:cs typeface="Meiryo UI" panose="020B0604030504040204" pitchFamily="50" charset="-128"/>
              </a:rPr>
              <a:t> このような取組みの中で、府市による組織の共同設置をはじめ、大学や試験研究施設の統合、Ｇ</a:t>
            </a:r>
            <a:r>
              <a:rPr lang="en-US" altLang="ja-JP" sz="1200" dirty="0">
                <a:latin typeface="ＭＳ ゴシック" panose="020B0609070205080204" pitchFamily="49" charset="-128"/>
                <a:ea typeface="ＭＳ ゴシック" panose="020B0609070205080204" pitchFamily="49" charset="-128"/>
                <a:cs typeface="Meiryo UI" panose="020B0604030504040204" pitchFamily="50" charset="-128"/>
              </a:rPr>
              <a:t>20</a:t>
            </a:r>
            <a:r>
              <a:rPr lang="ja-JP" altLang="en-US" sz="1200" dirty="0">
                <a:latin typeface="ＭＳ ゴシック" panose="020B0609070205080204" pitchFamily="49" charset="-128"/>
                <a:ea typeface="ＭＳ ゴシック" panose="020B0609070205080204" pitchFamily="49" charset="-128"/>
                <a:cs typeface="Meiryo UI" panose="020B0604030504040204" pitchFamily="50" charset="-128"/>
              </a:rPr>
              <a:t>大阪サミットや大阪・関西万博の誘致、</a:t>
            </a:r>
            <a:endParaRPr lang="en-US" altLang="ja-JP" sz="1200" dirty="0">
              <a:latin typeface="ＭＳ ゴシック" panose="020B0609070205080204" pitchFamily="49" charset="-128"/>
              <a:ea typeface="ＭＳ ゴシック" panose="020B0609070205080204" pitchFamily="49" charset="-128"/>
              <a:cs typeface="Meiryo UI" panose="020B0604030504040204" pitchFamily="50" charset="-128"/>
            </a:endParaRPr>
          </a:p>
          <a:p>
            <a:pPr marL="92075">
              <a:lnSpc>
                <a:spcPts val="1600"/>
              </a:lnSpc>
            </a:pPr>
            <a:r>
              <a:rPr lang="ja-JP" altLang="en-US" sz="1200" dirty="0">
                <a:latin typeface="ＭＳ ゴシック" panose="020B0609070205080204" pitchFamily="49" charset="-128"/>
                <a:ea typeface="ＭＳ ゴシック" panose="020B0609070205080204" pitchFamily="49" charset="-128"/>
                <a:cs typeface="Meiryo UI" panose="020B0604030504040204" pitchFamily="50" charset="-128"/>
              </a:rPr>
              <a:t>子ども家庭局の設置、新型コロナ対策、財政の健全化等、様々な取組みを行い、「大阪の成長」と「府民の安全・安心の確保」に貢献してきた</a:t>
            </a:r>
            <a:r>
              <a:rPr lang="ja-JP" altLang="en-US" sz="1200" dirty="0" smtClean="0">
                <a:latin typeface="ＭＳ ゴシック" panose="020B0609070205080204" pitchFamily="49" charset="-128"/>
                <a:ea typeface="ＭＳ ゴシック" panose="020B0609070205080204" pitchFamily="49" charset="-128"/>
                <a:cs typeface="Meiryo UI" panose="020B0604030504040204" pitchFamily="50" charset="-128"/>
              </a:rPr>
              <a:t>。</a:t>
            </a:r>
            <a:endParaRPr lang="en-US" altLang="ja-JP" sz="120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marL="92075">
              <a:lnSpc>
                <a:spcPts val="1600"/>
              </a:lnSpc>
            </a:pPr>
            <a:r>
              <a:rPr lang="ja-JP" altLang="en-US" sz="1200" dirty="0">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200" dirty="0" smtClean="0">
                <a:latin typeface="ＭＳ ゴシック" panose="020B0609070205080204" pitchFamily="49" charset="-128"/>
                <a:ea typeface="ＭＳ ゴシック" panose="020B0609070205080204" pitchFamily="49" charset="-128"/>
                <a:cs typeface="Meiryo UI" panose="020B0604030504040204" pitchFamily="50" charset="-128"/>
              </a:rPr>
              <a:t>しかしながら、社会経済情勢や本府の職員を取り巻く状況の変化を踏まえ、今後</a:t>
            </a:r>
            <a:r>
              <a:rPr lang="ja-JP" altLang="en-US" sz="1200" dirty="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dirty="0" smtClean="0">
                <a:latin typeface="ＭＳ ゴシック" panose="020B0609070205080204" pitchFamily="49" charset="-128"/>
                <a:ea typeface="ＭＳ ゴシック" panose="020B0609070205080204" pitchFamily="49" charset="-128"/>
                <a:cs typeface="Meiryo UI" panose="020B0604030504040204" pitchFamily="50" charset="-128"/>
              </a:rPr>
              <a:t>更なる制度改革に取り組んでいく必要がある。</a:t>
            </a:r>
            <a:endParaRPr lang="en-US" altLang="ja-JP" sz="1200"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63" name="正方形/長方形 62"/>
          <p:cNvSpPr/>
          <p:nvPr/>
        </p:nvSpPr>
        <p:spPr>
          <a:xfrm>
            <a:off x="468460" y="5295135"/>
            <a:ext cx="4698022" cy="25746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２．策定の背景</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468636" y="997749"/>
            <a:ext cx="4714468" cy="1472714"/>
          </a:xfrm>
          <a:prstGeom prst="roundRect">
            <a:avLst>
              <a:gd name="adj" fmla="val 5711"/>
            </a:avLst>
          </a:prstGeom>
          <a:solidFill>
            <a:schemeClr val="accent5">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lvl="0" indent="-179388" algn="ctr">
              <a:lnSpc>
                <a:spcPts val="12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－基本理念－</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0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若手</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からベテランまで、全ての職員が能力を最大限に発揮し、活躍できる大阪府庁</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9388" lvl="0" indent="-179388" algn="ctr"/>
            <a:endParaRPr lang="en-US" altLang="ja-JP" sz="7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組織と</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して最高</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のパフォーマンスを発揮できる大阪府庁</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へ</a:t>
            </a:r>
            <a:endPar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5422753" y="866471"/>
            <a:ext cx="9664825" cy="502702"/>
          </a:xfrm>
          <a:prstGeom prst="rect">
            <a:avLst/>
          </a:prstGeom>
          <a:noFill/>
        </p:spPr>
        <p:txBody>
          <a:bodyPr wrap="none" rtlCol="0">
            <a:spAutoFit/>
          </a:bodyPr>
          <a:lstStyle/>
          <a:p>
            <a:pPr marL="92075" lvl="0">
              <a:lnSpc>
                <a:spcPts val="1600"/>
              </a:lnSpc>
            </a:pPr>
            <a:r>
              <a:rPr lang="ja-JP" altLang="en-US" sz="120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組織</a:t>
            </a:r>
            <a:r>
              <a:rPr lang="ja-JP" altLang="en-US" sz="120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の基本的枠組みを構築してから約</a:t>
            </a:r>
            <a:r>
              <a:rPr lang="en-US" altLang="ja-JP" sz="120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20</a:t>
            </a:r>
            <a:r>
              <a:rPr lang="ja-JP" altLang="en-US" sz="120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年、大阪府職員基本条例の制定から約</a:t>
            </a:r>
            <a:r>
              <a:rPr lang="en-US" altLang="ja-JP" sz="120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10</a:t>
            </a:r>
            <a:r>
              <a:rPr lang="ja-JP" altLang="en-US" sz="120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年が経過している</a:t>
            </a:r>
            <a:r>
              <a:rPr lang="ja-JP" altLang="en-US" sz="120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ことを踏まえ、</a:t>
            </a:r>
            <a:endParaRPr lang="en-US" altLang="ja-JP" sz="120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92075" lvl="0">
              <a:lnSpc>
                <a:spcPts val="1600"/>
              </a:lnSpc>
            </a:pPr>
            <a:r>
              <a:rPr lang="ja-JP" altLang="en-US" sz="120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現行の組織・人員体制が社会経済情勢や職員の状況等に合致しているか等の観点から、組織・人事給与制度全般について点検を行った。</a:t>
            </a:r>
            <a:endParaRPr lang="en-US" altLang="ja-JP" sz="120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25" name="角丸四角形 24"/>
          <p:cNvSpPr/>
          <p:nvPr/>
        </p:nvSpPr>
        <p:spPr>
          <a:xfrm>
            <a:off x="5392133" y="2351275"/>
            <a:ext cx="1125176" cy="282343"/>
          </a:xfrm>
          <a:prstGeom prst="roundRect">
            <a:avLst>
              <a:gd name="adj" fmla="val 46605"/>
            </a:avLst>
          </a:prstGeom>
          <a:solidFill>
            <a:srgbClr val="0070C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組織等</a:t>
            </a:r>
          </a:p>
        </p:txBody>
      </p:sp>
      <p:sp>
        <p:nvSpPr>
          <p:cNvPr id="26" name="テキスト ボックス 25"/>
          <p:cNvSpPr txBox="1"/>
          <p:nvPr/>
        </p:nvSpPr>
        <p:spPr>
          <a:xfrm>
            <a:off x="5299382" y="6498828"/>
            <a:ext cx="5000282" cy="4067780"/>
          </a:xfrm>
          <a:prstGeom prst="rect">
            <a:avLst/>
          </a:prstGeom>
          <a:noFill/>
        </p:spPr>
        <p:txBody>
          <a:bodyPr wrap="square" rtlCol="0">
            <a:spAutoFit/>
          </a:bodyPr>
          <a:lstStyle/>
          <a:p>
            <a:pPr>
              <a:lnSpc>
                <a:spcPts val="14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○職員採用</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これまで、試験科目や区分の効果検証を行い、都度必要な改正を</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実施し、優秀な人材の確保を図ってきた。</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今後、民間企業も含めた人材獲得競争が激化する中、受験者数確保に向けた既存試験の見直しや、多様な採用手法の検討が必要。</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000"/>
              </a:lnSpc>
            </a:pPr>
            <a:endParaRPr lang="en-US" altLang="ja-JP" sz="1400" dirty="0">
              <a:latin typeface="+mn-ea"/>
              <a:cs typeface="Meiryo UI" panose="020B0604030504040204" pitchFamily="50" charset="-128"/>
            </a:endParaRPr>
          </a:p>
          <a:p>
            <a:pPr>
              <a:lnSpc>
                <a:spcPts val="14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○主査級昇任考査</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92075">
              <a:lnSpc>
                <a:spcPts val="1400"/>
              </a:lnSpc>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昇任考査制度導入</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以降、受験対象者の属性の変化等も</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踏まえ、能力実証</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を適切に行って</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きた一方で、受験率の低下等が課題となっている。</a:t>
            </a:r>
            <a:endParaRPr lang="en-US" altLang="ja-JP" sz="1200" dirty="0" smtClean="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今後</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、主査級職員に求められる能力の担保とともに、より多くの受験者の中から必要な合格者を確保できるよう、制度</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改正の検討が必要。</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000"/>
              </a:lnSpc>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○研修・人材育成</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92075">
              <a:lnSpc>
                <a:spcPts val="1400"/>
              </a:lnSpc>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各職階に求められる能力や業務に関する専門的な知識・技能を効果的に習得させることにより、府全体の組織力向上に寄与してきた。　　　</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今後</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、更に</a:t>
            </a:r>
            <a:r>
              <a:rPr lang="en-US" altLang="ja-JP"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DX</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研修</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等を通じ、職員</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一人ひとりの能力やスキルアップを図るととも</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に人材</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育成の</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重要性等に</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関する意識改革が必要。</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0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○女性活躍推進</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93663">
              <a:lnSpc>
                <a:spcPts val="1400"/>
              </a:lnSpc>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将来にわたって質の高い行政サービスを維持していく観点から、</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3663">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女性職員の登用に向けた意欲向上等の取組みを進めてきた。</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3663">
              <a:lnSpc>
                <a:spcPts val="1400"/>
              </a:lnSpc>
            </a:pPr>
            <a:r>
              <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今後、更なる女性活躍の推進に向けすべての職員の意識啓発を行う等、働きやすい職場環境づくりが必要。</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10631957" y="2346841"/>
            <a:ext cx="1703759" cy="276186"/>
          </a:xfrm>
          <a:prstGeom prst="roundRect">
            <a:avLst>
              <a:gd name="adj" fmla="val 46605"/>
            </a:avLst>
          </a:prstGeom>
          <a:solidFill>
            <a:srgbClr val="0070C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勤務条件等</a:t>
            </a:r>
          </a:p>
        </p:txBody>
      </p:sp>
      <p:sp>
        <p:nvSpPr>
          <p:cNvPr id="30" name="テキスト ボックス 29"/>
          <p:cNvSpPr txBox="1"/>
          <p:nvPr/>
        </p:nvSpPr>
        <p:spPr>
          <a:xfrm>
            <a:off x="10477748" y="6595705"/>
            <a:ext cx="4849863" cy="3683060"/>
          </a:xfrm>
          <a:prstGeom prst="rect">
            <a:avLst/>
          </a:prstGeom>
          <a:noFill/>
        </p:spPr>
        <p:txBody>
          <a:bodyPr wrap="square" rtlCol="0">
            <a:spAutoFit/>
          </a:bodyPr>
          <a:lstStyle/>
          <a:p>
            <a:pPr>
              <a:lnSpc>
                <a:spcPts val="14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○人事評価</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相対評価の導入から</a:t>
            </a:r>
            <a:r>
              <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rPr>
              <a:t>10</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年が経過し、評価制度として職員に定着</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しつつある。また、評価基準の厳格化等により、下位区分</a:t>
            </a:r>
            <a:r>
              <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rPr>
              <a:t>(C</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a:t>
            </a:r>
            <a:r>
              <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rPr>
              <a:t>D</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）においても適切な評価が定着している。</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これまでの取組みによる成果</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を踏まえ</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、今後</a:t>
            </a:r>
            <a:r>
              <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より一層、制度の</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目的である執務意欲</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の向上</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に</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向けた取組みが必要。</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○部長公募</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92075">
              <a:lnSpc>
                <a:spcPts val="1400"/>
              </a:lnSpc>
            </a:pPr>
            <a:r>
              <a:rPr lang="ja-JP" altLang="en-US" sz="1400" dirty="0">
                <a:latin typeface="+mn-ea"/>
                <a:cs typeface="Meiryo UI" panose="020B0604030504040204" pitchFamily="50" charset="-128"/>
              </a:rPr>
              <a:t>　</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民間人材</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の登用により、民間</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企業等で</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の経験に基づく経営感覚や</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専門的知識等を活かした部局運営を行うことができた。　</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これまでの運用状況を踏まえ、今後、より一層、府民に分かり</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やすく、充実した制度となる</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よう</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検討</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が</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必要。</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r>
              <a:rPr lang="ja-JP" altLang="en-US" sz="1400" b="1" dirty="0">
                <a:latin typeface="+mn-ea"/>
                <a:cs typeface="Meiryo UI" panose="020B0604030504040204" pitchFamily="50" charset="-128"/>
              </a:rPr>
              <a:t>　</a:t>
            </a:r>
            <a:endParaRPr lang="en-US" altLang="ja-JP" sz="1400" b="1" dirty="0">
              <a:latin typeface="+mn-ea"/>
              <a:cs typeface="Meiryo UI" panose="020B0604030504040204" pitchFamily="50" charset="-128"/>
            </a:endParaRPr>
          </a:p>
          <a:p>
            <a:pPr>
              <a:lnSpc>
                <a:spcPts val="14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○再就職等規制</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92075">
              <a:lnSpc>
                <a:spcPts val="14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人事監察委員会のチェックや人材バンク制度の活用、再就職状況の公表等により、他府県でも例を見ない透明性・公平性を確保したものとなっている。</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marL="92075">
              <a:lnSpc>
                <a:spcPts val="140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これまでの運用</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状況</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等</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を</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踏まえ、今後、より一層</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、透明性・公平性を確保するとともに、効率的</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な</a:t>
            </a:r>
            <a:r>
              <a:rPr lang="ja-JP" altLang="en-US" sz="1200" dirty="0" smtClean="0">
                <a:latin typeface="游ゴシック Medium" panose="020B0500000000000000" pitchFamily="50" charset="-128"/>
                <a:ea typeface="游ゴシック Medium" panose="020B0500000000000000" pitchFamily="50" charset="-128"/>
                <a:cs typeface="Meiryo UI" panose="020B0604030504040204" pitchFamily="50" charset="-128"/>
              </a:rPr>
              <a:t>制度運用</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が図られるよう制度の見直しが必要。</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
        <p:nvSpPr>
          <p:cNvPr id="32" name="角丸四角形 31"/>
          <p:cNvSpPr/>
          <p:nvPr/>
        </p:nvSpPr>
        <p:spPr>
          <a:xfrm>
            <a:off x="5421885" y="6206349"/>
            <a:ext cx="1136840" cy="276186"/>
          </a:xfrm>
          <a:prstGeom prst="roundRect">
            <a:avLst>
              <a:gd name="adj" fmla="val 46605"/>
            </a:avLst>
          </a:prstGeom>
          <a:solidFill>
            <a:srgbClr val="0070C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職員</a:t>
            </a:r>
          </a:p>
        </p:txBody>
      </p:sp>
      <p:sp>
        <p:nvSpPr>
          <p:cNvPr id="34" name="角丸四角形 33"/>
          <p:cNvSpPr/>
          <p:nvPr/>
        </p:nvSpPr>
        <p:spPr>
          <a:xfrm>
            <a:off x="10631957" y="6206349"/>
            <a:ext cx="2685891" cy="276186"/>
          </a:xfrm>
          <a:prstGeom prst="roundRect">
            <a:avLst>
              <a:gd name="adj" fmla="val 46605"/>
            </a:avLst>
          </a:prstGeom>
          <a:solidFill>
            <a:srgbClr val="0070C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職員基本条例による取組み</a:t>
            </a:r>
          </a:p>
        </p:txBody>
      </p:sp>
      <p:sp>
        <p:nvSpPr>
          <p:cNvPr id="3" name="大かっこ 2"/>
          <p:cNvSpPr/>
          <p:nvPr/>
        </p:nvSpPr>
        <p:spPr>
          <a:xfrm>
            <a:off x="508408" y="6066781"/>
            <a:ext cx="4587928" cy="950390"/>
          </a:xfrm>
          <a:prstGeom prst="bracketPair">
            <a:avLst>
              <a:gd name="adj" fmla="val 6962"/>
            </a:avLst>
          </a:prstGeom>
          <a:ln w="19050">
            <a:solidFill>
              <a:schemeClr val="accent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3" name="大かっこ 32"/>
          <p:cNvSpPr/>
          <p:nvPr/>
        </p:nvSpPr>
        <p:spPr>
          <a:xfrm>
            <a:off x="503008" y="7401216"/>
            <a:ext cx="4593327" cy="537772"/>
          </a:xfrm>
          <a:prstGeom prst="bracketPair">
            <a:avLst>
              <a:gd name="adj" fmla="val 6962"/>
            </a:avLst>
          </a:prstGeom>
          <a:ln w="19050">
            <a:solidFill>
              <a:schemeClr val="accent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5" name="大かっこ 34"/>
          <p:cNvSpPr/>
          <p:nvPr/>
        </p:nvSpPr>
        <p:spPr>
          <a:xfrm>
            <a:off x="513231" y="8342122"/>
            <a:ext cx="4572897" cy="388953"/>
          </a:xfrm>
          <a:prstGeom prst="bracketPair">
            <a:avLst>
              <a:gd name="adj" fmla="val 6962"/>
            </a:avLst>
          </a:prstGeom>
          <a:ln w="19050">
            <a:solidFill>
              <a:schemeClr val="accent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0" name="大かっこ 39"/>
          <p:cNvSpPr/>
          <p:nvPr/>
        </p:nvSpPr>
        <p:spPr>
          <a:xfrm>
            <a:off x="503008" y="9115120"/>
            <a:ext cx="4583119" cy="552060"/>
          </a:xfrm>
          <a:prstGeom prst="bracketPair">
            <a:avLst>
              <a:gd name="adj" fmla="val 6962"/>
            </a:avLst>
          </a:prstGeom>
          <a:ln w="19050">
            <a:solidFill>
              <a:schemeClr val="accent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452396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角丸四角形 46"/>
          <p:cNvSpPr/>
          <p:nvPr/>
        </p:nvSpPr>
        <p:spPr>
          <a:xfrm>
            <a:off x="392340" y="1114124"/>
            <a:ext cx="5109786" cy="3478584"/>
          </a:xfrm>
          <a:prstGeom prst="roundRect">
            <a:avLst>
              <a:gd name="adj" fmla="val 5372"/>
            </a:avLst>
          </a:prstGeom>
          <a:solidFill>
            <a:schemeClr val="accent5">
              <a:lumMod val="20000"/>
              <a:lumOff val="80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385351" y="4852228"/>
            <a:ext cx="5109786" cy="3602081"/>
          </a:xfrm>
          <a:prstGeom prst="roundRect">
            <a:avLst>
              <a:gd name="adj" fmla="val 5372"/>
            </a:avLst>
          </a:prstGeom>
          <a:solidFill>
            <a:schemeClr val="accent5">
              <a:lumMod val="20000"/>
              <a:lumOff val="80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5900998" y="1295746"/>
            <a:ext cx="9545302" cy="7158563"/>
          </a:xfrm>
          <a:prstGeom prst="rect">
            <a:avLst/>
          </a:prstGeom>
          <a:ln w="31750">
            <a:solidFill>
              <a:schemeClr val="accent1"/>
            </a:solidFill>
          </a:ln>
        </p:spPr>
        <p:style>
          <a:lnRef idx="2">
            <a:schemeClr val="accent2"/>
          </a:lnRef>
          <a:fillRef idx="1">
            <a:schemeClr val="lt1"/>
          </a:fillRef>
          <a:effectRef idx="0">
            <a:schemeClr val="accent2"/>
          </a:effectRef>
          <a:fontRef idx="minor">
            <a:schemeClr val="dk1"/>
          </a:fontRef>
        </p:style>
        <p:txBody>
          <a:bodyPr wrap="square" lIns="147511" tIns="73756" rIns="147511" bIns="73756" rtlCol="0">
            <a:noAutofit/>
          </a:bodyPr>
          <a:lstStyle/>
          <a:p>
            <a:endParaRPr lang="ja-JP" altLang="en-US" dirty="0"/>
          </a:p>
        </p:txBody>
      </p:sp>
      <p:sp>
        <p:nvSpPr>
          <p:cNvPr id="122" name="正方形/長方形 121"/>
          <p:cNvSpPr/>
          <p:nvPr/>
        </p:nvSpPr>
        <p:spPr>
          <a:xfrm>
            <a:off x="443131" y="954212"/>
            <a:ext cx="4074301" cy="341313"/>
          </a:xfrm>
          <a:prstGeom prst="rect">
            <a:avLst/>
          </a:prstGeom>
          <a:noFill/>
          <a:ln w="25400">
            <a:noFill/>
          </a:ln>
        </p:spPr>
        <p:txBody>
          <a:bodyPr wrap="square" lIns="147511" tIns="73756" rIns="147511" bIns="73756">
            <a:spAutoFit/>
          </a:bodyPr>
          <a:lstStyle/>
          <a:p>
            <a:pPr>
              <a:lnSpc>
                <a:spcPts val="15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角丸四角形 71"/>
          <p:cNvSpPr/>
          <p:nvPr/>
        </p:nvSpPr>
        <p:spPr>
          <a:xfrm>
            <a:off x="5957140" y="1363176"/>
            <a:ext cx="1208179" cy="273968"/>
          </a:xfrm>
          <a:prstGeom prst="roundRect">
            <a:avLst>
              <a:gd name="adj" fmla="val 46605"/>
            </a:avLst>
          </a:prstGeom>
          <a:solidFill>
            <a:srgbClr val="0070C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Meiryo UI" panose="020B0604030504040204" pitchFamily="50" charset="-128"/>
                <a:ea typeface="Meiryo UI" panose="020B0604030504040204" pitchFamily="50" charset="-128"/>
              </a:rPr>
              <a:t>１．組織</a:t>
            </a:r>
          </a:p>
        </p:txBody>
      </p:sp>
      <p:sp>
        <p:nvSpPr>
          <p:cNvPr id="73" name="正方形/長方形 72"/>
          <p:cNvSpPr/>
          <p:nvPr/>
        </p:nvSpPr>
        <p:spPr>
          <a:xfrm>
            <a:off x="5794081" y="1637144"/>
            <a:ext cx="10165082" cy="918394"/>
          </a:xfrm>
          <a:prstGeom prst="rect">
            <a:avLst/>
          </a:prstGeom>
          <a:noFill/>
          <a:ln w="25400">
            <a:noFill/>
          </a:ln>
        </p:spPr>
        <p:txBody>
          <a:bodyPr wrap="square" lIns="147511" tIns="73756" rIns="147511" bIns="73756">
            <a:spAutoFit/>
          </a:bodyPr>
          <a:lstStyle/>
          <a:p>
            <a:pPr>
              <a:lnSpc>
                <a:spcPts val="20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大括り室のあり方検討</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u="sng" dirty="0">
                <a:latin typeface="游ゴシック Medium" panose="020B0500000000000000" pitchFamily="50" charset="-128"/>
                <a:ea typeface="游ゴシック Medium" panose="020B0500000000000000" pitchFamily="50" charset="-128"/>
                <a:cs typeface="Meiryo UI" panose="020B0604030504040204" pitchFamily="50" charset="-128"/>
              </a:rPr>
              <a:t>大括り室</a:t>
            </a:r>
            <a:r>
              <a:rPr lang="en-US" altLang="ja-JP" sz="1300" u="sng" dirty="0">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300" u="sng" dirty="0">
                <a:latin typeface="游ゴシック Medium" panose="020B0500000000000000" pitchFamily="50" charset="-128"/>
                <a:ea typeface="游ゴシック Medium" panose="020B0500000000000000" pitchFamily="50" charset="-128"/>
                <a:cs typeface="Meiryo UI" panose="020B0604030504040204" pitchFamily="50" charset="-128"/>
              </a:rPr>
              <a:t>局</a:t>
            </a:r>
            <a:r>
              <a:rPr lang="en-US" altLang="ja-JP" sz="1300" u="sng" dirty="0">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300" u="sng" dirty="0">
                <a:latin typeface="游ゴシック Medium" panose="020B0500000000000000" pitchFamily="50" charset="-128"/>
                <a:ea typeface="游ゴシック Medium" panose="020B0500000000000000" pitchFamily="50" charset="-128"/>
                <a:cs typeface="Meiryo UI" panose="020B0604030504040204" pitchFamily="50" charset="-128"/>
              </a:rPr>
              <a:t>の廃止の検討　</a:t>
            </a:r>
            <a:endParaRPr lang="en-US" altLang="ja-JP" sz="1300" u="sng"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職制の検証　</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管理スパン等を</a:t>
            </a:r>
            <a:r>
              <a:rPr lang="ja-JP" altLang="en-US" sz="1300"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踏まえた基本</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職階の整理、スタッフ職・派遣ポストの精査　等</a:t>
            </a:r>
            <a:endParaRPr lang="en-US" altLang="ja-JP"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組織のダウンサイジング</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課の規模の適正化、業務の効率化（</a:t>
            </a:r>
            <a:r>
              <a:rPr lang="en-US" altLang="ja-JP"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DX</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活用）、</a:t>
            </a:r>
            <a:r>
              <a:rPr lang="ja-JP" altLang="en-US" sz="1300" u="sng"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大阪・関西万博後を見据えた組織のあり方検討</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 等</a:t>
            </a:r>
            <a:endParaRPr lang="en-US" altLang="ja-JP"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
        <p:nvSpPr>
          <p:cNvPr id="129" name="正方形/長方形 128"/>
          <p:cNvSpPr/>
          <p:nvPr/>
        </p:nvSpPr>
        <p:spPr>
          <a:xfrm>
            <a:off x="364020" y="1244239"/>
            <a:ext cx="5217184" cy="3419079"/>
          </a:xfrm>
          <a:prstGeom prst="rect">
            <a:avLst/>
          </a:prstGeom>
          <a:noFill/>
          <a:ln w="25400">
            <a:noFill/>
          </a:ln>
        </p:spPr>
        <p:txBody>
          <a:bodyPr wrap="square" lIns="147511" tIns="73756" rIns="147511" bIns="73756">
            <a:spAutoFit/>
          </a:bodyPr>
          <a:lstStyle/>
          <a:p>
            <a:pPr>
              <a:lnSpc>
                <a:spcPts val="168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１．オープンでチャレンジングな組織</a:t>
            </a:r>
          </a:p>
          <a:p>
            <a:pPr>
              <a:lnSpc>
                <a:spcPts val="1680"/>
              </a:lnSpc>
            </a:pPr>
            <a:r>
              <a:rPr lang="ja-JP" altLang="en-US" sz="1200" dirty="0">
                <a:latin typeface="游ゴシック Light" panose="020B0300000000000000" pitchFamily="50" charset="-128"/>
                <a:ea typeface="游ゴシック Light" panose="020B0300000000000000"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これまでの良き伝統である、年齢や性別、職階、学歴等にとらわれず自由闊達に意見を言い合える風土を継承・発展させ、職員がやりがいや充実感を持って、新たなことにも失敗をおそれず挑戦できる組織</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680"/>
              </a:lnSpc>
            </a:pPr>
            <a:endParaRPr lang="en-US" altLang="ja-JP" sz="1200" b="1" u="sng"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68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２．連携・協働し、より良い大阪を実現する組織</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8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大阪･関西万博、国際金融都市やカーボンニュートラル実現に向けた取組み等、自治体や企業等の多様な主体と連携・協働し、「オール大阪」で更なる大阪の成長に貢献できる組織</a:t>
            </a:r>
            <a:endParaRPr lang="ja-JP" altLang="en-US" sz="1200" b="1" u="sng"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68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8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３．柔軟かつ機動的な組織</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8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副首都化をはじめとする大阪特有の課題に対し、共同設置組織や</a:t>
            </a:r>
            <a:r>
              <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rPr>
              <a:t>PT</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の活用等、従来の組織の枠組みにとらわれることなく柔軟に対応するとともに、ライン職における責任の明確化や意思決定の迅速化等により機動的に対応できる組織</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
        <p:nvSpPr>
          <p:cNvPr id="131" name="二等辺三角形 130"/>
          <p:cNvSpPr/>
          <p:nvPr/>
        </p:nvSpPr>
        <p:spPr>
          <a:xfrm rot="5400000">
            <a:off x="3978033" y="4461970"/>
            <a:ext cx="3440069" cy="201600"/>
          </a:xfrm>
          <a:prstGeom prst="triangle">
            <a:avLst>
              <a:gd name="adj" fmla="val 52639"/>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aphicFrame>
        <p:nvGraphicFramePr>
          <p:cNvPr id="84" name="表 83">
            <a:extLst>
              <a:ext uri="{FF2B5EF4-FFF2-40B4-BE49-F238E27FC236}">
                <a16:creationId xmlns:a16="http://schemas.microsoft.com/office/drawing/2014/main" id="{BBE92DE5-29D0-4FA8-AA93-6A04BF144032}"/>
              </a:ext>
            </a:extLst>
          </p:cNvPr>
          <p:cNvGraphicFramePr>
            <a:graphicFrameLocks noGrp="1"/>
          </p:cNvGraphicFramePr>
          <p:nvPr>
            <p:extLst>
              <p:ext uri="{D42A27DB-BD31-4B8C-83A1-F6EECF244321}">
                <p14:modId xmlns:p14="http://schemas.microsoft.com/office/powerpoint/2010/main" val="3341974014"/>
              </p:ext>
            </p:extLst>
          </p:nvPr>
        </p:nvGraphicFramePr>
        <p:xfrm>
          <a:off x="392340" y="9052752"/>
          <a:ext cx="5116856" cy="1605316"/>
        </p:xfrm>
        <a:graphic>
          <a:graphicData uri="http://schemas.openxmlformats.org/drawingml/2006/table">
            <a:tbl>
              <a:tblPr firstRow="1" bandRow="1"/>
              <a:tblGrid>
                <a:gridCol w="652360">
                  <a:extLst>
                    <a:ext uri="{9D8B030D-6E8A-4147-A177-3AD203B41FA5}">
                      <a16:colId xmlns:a16="http://schemas.microsoft.com/office/drawing/2014/main" val="4199478774"/>
                    </a:ext>
                  </a:extLst>
                </a:gridCol>
                <a:gridCol w="1368152">
                  <a:extLst>
                    <a:ext uri="{9D8B030D-6E8A-4147-A177-3AD203B41FA5}">
                      <a16:colId xmlns:a16="http://schemas.microsoft.com/office/drawing/2014/main" val="2217921983"/>
                    </a:ext>
                  </a:extLst>
                </a:gridCol>
                <a:gridCol w="2088232">
                  <a:extLst>
                    <a:ext uri="{9D8B030D-6E8A-4147-A177-3AD203B41FA5}">
                      <a16:colId xmlns:a16="http://schemas.microsoft.com/office/drawing/2014/main" val="3759942114"/>
                    </a:ext>
                  </a:extLst>
                </a:gridCol>
                <a:gridCol w="1008112">
                  <a:extLst>
                    <a:ext uri="{9D8B030D-6E8A-4147-A177-3AD203B41FA5}">
                      <a16:colId xmlns:a16="http://schemas.microsoft.com/office/drawing/2014/main" val="2182043434"/>
                    </a:ext>
                  </a:extLst>
                </a:gridCol>
              </a:tblGrid>
              <a:tr h="152647">
                <a:tc gridSpan="3">
                  <a:txBody>
                    <a:bodyPr/>
                    <a:lstStyle/>
                    <a:p>
                      <a:pPr algn="ctr">
                        <a:lnSpc>
                          <a:spcPts val="1300"/>
                        </a:lnSpc>
                      </a:pPr>
                      <a:r>
                        <a:rPr kumimoji="1" lang="ja-JP" altLang="en-US" sz="1000" b="1" dirty="0">
                          <a:solidFill>
                            <a:srgbClr val="FFFFFF"/>
                          </a:solidFill>
                          <a:latin typeface="Meiryo UI" panose="020B0604030504040204" pitchFamily="50" charset="-128"/>
                          <a:ea typeface="Meiryo UI" panose="020B0604030504040204" pitchFamily="50" charset="-128"/>
                        </a:rPr>
                        <a:t>令和５年度</a:t>
                      </a:r>
                      <a:endParaRPr kumimoji="1" lang="en-US" altLang="ja-JP" sz="1000" b="1" dirty="0">
                        <a:solidFill>
                          <a:srgbClr val="FFFFFF"/>
                        </a:solidFill>
                        <a:latin typeface="Meiryo UI" panose="020B0604030504040204" pitchFamily="50" charset="-128"/>
                        <a:ea typeface="Meiryo UI" panose="020B0604030504040204" pitchFamily="50" charset="-128"/>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ysDot"/>
                      <a:round/>
                      <a:headEnd type="none" w="med" len="med"/>
                      <a:tailEnd type="none" w="med" len="med"/>
                    </a:lnB>
                    <a:lnTlToBr w="12700" cmpd="sng">
                      <a:noFill/>
                      <a:prstDash val="solid"/>
                    </a:lnTlToBr>
                    <a:lnBlToTr w="12700" cmpd="sng">
                      <a:noFill/>
                      <a:prstDash val="solid"/>
                    </a:lnBlToTr>
                    <a:solidFill>
                      <a:srgbClr val="1F497D"/>
                    </a:solidFill>
                  </a:tcPr>
                </a:tc>
                <a:tc hMerge="1">
                  <a:txBody>
                    <a:bodyPr/>
                    <a:lstStyle/>
                    <a:p>
                      <a:pPr algn="ctr">
                        <a:lnSpc>
                          <a:spcPts val="1300"/>
                        </a:lnSpc>
                      </a:pPr>
                      <a:endParaRPr kumimoji="1" lang="en-US" altLang="ja-JP" sz="1100" b="1" dirty="0">
                        <a:solidFill>
                          <a:schemeClr val="bg1"/>
                        </a:solidFill>
                        <a:latin typeface="Meiryo UI" panose="020B0604030504040204" pitchFamily="50" charset="-128"/>
                        <a:ea typeface="Meiryo UI" panose="020B0604030504040204" pitchFamily="50" charset="-128"/>
                      </a:endParaRPr>
                    </a:p>
                  </a:txBody>
                  <a:tcPr marL="91428" marR="91428" marT="45591" marB="4559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endParaRPr kumimoji="1" lang="en-US" altLang="ja-JP" sz="1100" b="1" dirty="0">
                        <a:solidFill>
                          <a:schemeClr val="bg1"/>
                        </a:solidFill>
                        <a:latin typeface="Meiryo UI" panose="020B0604030504040204" pitchFamily="50" charset="-128"/>
                        <a:ea typeface="Meiryo UI" panose="020B0604030504040204" pitchFamily="50" charset="-128"/>
                      </a:endParaRPr>
                    </a:p>
                  </a:txBody>
                  <a:tcPr marL="91428" marR="91428" marT="45591" marB="45591">
                    <a:lnL w="1270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solidFill>
                  </a:tcPr>
                </a:tc>
                <a:tc>
                  <a:txBody>
                    <a:bodyPr/>
                    <a:lstStyle>
                      <a:lvl1pPr marL="0" algn="l" defTabSz="1279987" rtl="0" eaLnBrk="1" latinLnBrk="0" hangingPunct="1">
                        <a:defRPr kumimoji="1" sz="2500" kern="1200">
                          <a:solidFill>
                            <a:schemeClr val="tx1"/>
                          </a:solidFill>
                          <a:latin typeface="Meiryo UI"/>
                          <a:ea typeface="Meiryo UI"/>
                        </a:defRPr>
                      </a:lvl1pPr>
                      <a:lvl2pPr marL="639993" algn="l" defTabSz="1279987" rtl="0" eaLnBrk="1" latinLnBrk="0" hangingPunct="1">
                        <a:defRPr kumimoji="1" sz="2500" kern="1200">
                          <a:solidFill>
                            <a:schemeClr val="tx1"/>
                          </a:solidFill>
                          <a:latin typeface="Meiryo UI"/>
                          <a:ea typeface="Meiryo UI"/>
                        </a:defRPr>
                      </a:lvl2pPr>
                      <a:lvl3pPr marL="1279987" algn="l" defTabSz="1279987" rtl="0" eaLnBrk="1" latinLnBrk="0" hangingPunct="1">
                        <a:defRPr kumimoji="1" sz="2500" kern="1200">
                          <a:solidFill>
                            <a:schemeClr val="tx1"/>
                          </a:solidFill>
                          <a:latin typeface="Meiryo UI"/>
                          <a:ea typeface="Meiryo UI"/>
                        </a:defRPr>
                      </a:lvl3pPr>
                      <a:lvl4pPr marL="1919980" algn="l" defTabSz="1279987" rtl="0" eaLnBrk="1" latinLnBrk="0" hangingPunct="1">
                        <a:defRPr kumimoji="1" sz="2500" kern="1200">
                          <a:solidFill>
                            <a:schemeClr val="tx1"/>
                          </a:solidFill>
                          <a:latin typeface="Meiryo UI"/>
                          <a:ea typeface="Meiryo UI"/>
                        </a:defRPr>
                      </a:lvl4pPr>
                      <a:lvl5pPr marL="2559974" algn="l" defTabSz="1279987" rtl="0" eaLnBrk="1" latinLnBrk="0" hangingPunct="1">
                        <a:defRPr kumimoji="1" sz="2500" kern="1200">
                          <a:solidFill>
                            <a:schemeClr val="tx1"/>
                          </a:solidFill>
                          <a:latin typeface="Meiryo UI"/>
                          <a:ea typeface="Meiryo UI"/>
                        </a:defRPr>
                      </a:lvl5pPr>
                      <a:lvl6pPr marL="3199969" algn="l" defTabSz="1279987" rtl="0" eaLnBrk="1" latinLnBrk="0" hangingPunct="1">
                        <a:defRPr kumimoji="1" sz="2500" kern="1200">
                          <a:solidFill>
                            <a:schemeClr val="tx1"/>
                          </a:solidFill>
                          <a:latin typeface="Meiryo UI"/>
                          <a:ea typeface="Meiryo UI"/>
                        </a:defRPr>
                      </a:lvl6pPr>
                      <a:lvl7pPr marL="3839962" algn="l" defTabSz="1279987" rtl="0" eaLnBrk="1" latinLnBrk="0" hangingPunct="1">
                        <a:defRPr kumimoji="1" sz="2500" kern="1200">
                          <a:solidFill>
                            <a:schemeClr val="tx1"/>
                          </a:solidFill>
                          <a:latin typeface="Meiryo UI"/>
                          <a:ea typeface="Meiryo UI"/>
                        </a:defRPr>
                      </a:lvl7pPr>
                      <a:lvl8pPr marL="4479955" algn="l" defTabSz="1279987" rtl="0" eaLnBrk="1" latinLnBrk="0" hangingPunct="1">
                        <a:defRPr kumimoji="1" sz="2500" kern="1200">
                          <a:solidFill>
                            <a:schemeClr val="tx1"/>
                          </a:solidFill>
                          <a:latin typeface="Meiryo UI"/>
                          <a:ea typeface="Meiryo UI"/>
                        </a:defRPr>
                      </a:lvl8pPr>
                      <a:lvl9pPr marL="5119950" algn="l" defTabSz="1279987" rtl="0" eaLnBrk="1" latinLnBrk="0" hangingPunct="1">
                        <a:defRPr kumimoji="1" sz="2500" kern="1200">
                          <a:solidFill>
                            <a:schemeClr val="tx1"/>
                          </a:solidFill>
                          <a:latin typeface="Meiryo UI"/>
                          <a:ea typeface="Meiryo UI"/>
                        </a:defRPr>
                      </a:lvl9p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000" b="1" dirty="0">
                          <a:solidFill>
                            <a:srgbClr val="FFFFFF"/>
                          </a:solidFill>
                          <a:latin typeface="Meiryo UI" panose="020B0604030504040204" pitchFamily="50" charset="-128"/>
                          <a:ea typeface="Meiryo UI" panose="020B0604030504040204" pitchFamily="50" charset="-128"/>
                        </a:rPr>
                        <a:t>令和６年度</a:t>
                      </a:r>
                    </a:p>
                  </a:txBody>
                  <a:tcPr marL="0" marR="0" marT="0" marB="0">
                    <a:lnL w="12700" cmpd="sng">
                      <a:solidFill>
                        <a:srgbClr val="000000"/>
                      </a:solid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ysDot"/>
                      <a:round/>
                      <a:headEnd type="none" w="med" len="med"/>
                      <a:tailEnd type="none" w="med" len="med"/>
                    </a:lnB>
                    <a:lnTlToBr w="12700" cmpd="sng">
                      <a:noFill/>
                      <a:prstDash val="solid"/>
                    </a:lnTlToBr>
                    <a:lnBlToTr w="12700" cmpd="sng">
                      <a:noFill/>
                      <a:prstDash val="solid"/>
                    </a:lnBlToTr>
                    <a:solidFill>
                      <a:srgbClr val="1F497D"/>
                    </a:solidFill>
                  </a:tcPr>
                </a:tc>
                <a:extLst>
                  <a:ext uri="{0D108BD9-81ED-4DB2-BD59-A6C34878D82A}">
                    <a16:rowId xmlns:a16="http://schemas.microsoft.com/office/drawing/2014/main" val="114663062"/>
                  </a:ext>
                </a:extLst>
              </a:tr>
              <a:tr h="152647">
                <a:tc>
                  <a:txBody>
                    <a:bodyPr/>
                    <a:lstStyle/>
                    <a:p>
                      <a:pPr algn="ctr">
                        <a:lnSpc>
                          <a:spcPts val="1300"/>
                        </a:lnSpc>
                      </a:pPr>
                      <a:r>
                        <a:rPr kumimoji="1" lang="en-US" altLang="ja-JP" sz="1000" b="1" dirty="0" smtClean="0">
                          <a:solidFill>
                            <a:srgbClr val="FFFFFF"/>
                          </a:solidFill>
                          <a:latin typeface="Meiryo UI" panose="020B0604030504040204" pitchFamily="50" charset="-128"/>
                          <a:ea typeface="Meiryo UI" panose="020B0604030504040204" pitchFamily="50" charset="-128"/>
                        </a:rPr>
                        <a:t>8</a:t>
                      </a:r>
                      <a:r>
                        <a:rPr kumimoji="1" lang="ja-JP" altLang="en-US" sz="1000" b="1" dirty="0">
                          <a:solidFill>
                            <a:srgbClr val="FFFFFF"/>
                          </a:solidFill>
                          <a:latin typeface="Meiryo UI" panose="020B0604030504040204" pitchFamily="50" charset="-128"/>
                          <a:ea typeface="Meiryo UI" panose="020B0604030504040204" pitchFamily="50" charset="-128"/>
                        </a:rPr>
                        <a:t>月</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ysDot"/>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1F497D"/>
                    </a:solidFill>
                  </a:tcPr>
                </a:tc>
                <a:tc>
                  <a:txBody>
                    <a:bodyPr/>
                    <a:lstStyle>
                      <a:lvl1pPr marL="0" algn="l" defTabSz="1279987" rtl="0" eaLnBrk="1" latinLnBrk="0" hangingPunct="1">
                        <a:defRPr kumimoji="1" sz="2500" kern="1200">
                          <a:solidFill>
                            <a:schemeClr val="tx1"/>
                          </a:solidFill>
                          <a:latin typeface="Meiryo UI"/>
                          <a:ea typeface="Meiryo UI"/>
                        </a:defRPr>
                      </a:lvl1pPr>
                      <a:lvl2pPr marL="639993" algn="l" defTabSz="1279987" rtl="0" eaLnBrk="1" latinLnBrk="0" hangingPunct="1">
                        <a:defRPr kumimoji="1" sz="2500" kern="1200">
                          <a:solidFill>
                            <a:schemeClr val="tx1"/>
                          </a:solidFill>
                          <a:latin typeface="Meiryo UI"/>
                          <a:ea typeface="Meiryo UI"/>
                        </a:defRPr>
                      </a:lvl2pPr>
                      <a:lvl3pPr marL="1279987" algn="l" defTabSz="1279987" rtl="0" eaLnBrk="1" latinLnBrk="0" hangingPunct="1">
                        <a:defRPr kumimoji="1" sz="2500" kern="1200">
                          <a:solidFill>
                            <a:schemeClr val="tx1"/>
                          </a:solidFill>
                          <a:latin typeface="Meiryo UI"/>
                          <a:ea typeface="Meiryo UI"/>
                        </a:defRPr>
                      </a:lvl3pPr>
                      <a:lvl4pPr marL="1919980" algn="l" defTabSz="1279987" rtl="0" eaLnBrk="1" latinLnBrk="0" hangingPunct="1">
                        <a:defRPr kumimoji="1" sz="2500" kern="1200">
                          <a:solidFill>
                            <a:schemeClr val="tx1"/>
                          </a:solidFill>
                          <a:latin typeface="Meiryo UI"/>
                          <a:ea typeface="Meiryo UI"/>
                        </a:defRPr>
                      </a:lvl4pPr>
                      <a:lvl5pPr marL="2559974" algn="l" defTabSz="1279987" rtl="0" eaLnBrk="1" latinLnBrk="0" hangingPunct="1">
                        <a:defRPr kumimoji="1" sz="2500" kern="1200">
                          <a:solidFill>
                            <a:schemeClr val="tx1"/>
                          </a:solidFill>
                          <a:latin typeface="Meiryo UI"/>
                          <a:ea typeface="Meiryo UI"/>
                        </a:defRPr>
                      </a:lvl5pPr>
                      <a:lvl6pPr marL="3199969" algn="l" defTabSz="1279987" rtl="0" eaLnBrk="1" latinLnBrk="0" hangingPunct="1">
                        <a:defRPr kumimoji="1" sz="2500" kern="1200">
                          <a:solidFill>
                            <a:schemeClr val="tx1"/>
                          </a:solidFill>
                          <a:latin typeface="Meiryo UI"/>
                          <a:ea typeface="Meiryo UI"/>
                        </a:defRPr>
                      </a:lvl6pPr>
                      <a:lvl7pPr marL="3839962" algn="l" defTabSz="1279987" rtl="0" eaLnBrk="1" latinLnBrk="0" hangingPunct="1">
                        <a:defRPr kumimoji="1" sz="2500" kern="1200">
                          <a:solidFill>
                            <a:schemeClr val="tx1"/>
                          </a:solidFill>
                          <a:latin typeface="Meiryo UI"/>
                          <a:ea typeface="Meiryo UI"/>
                        </a:defRPr>
                      </a:lvl7pPr>
                      <a:lvl8pPr marL="4479955" algn="l" defTabSz="1279987" rtl="0" eaLnBrk="1" latinLnBrk="0" hangingPunct="1">
                        <a:defRPr kumimoji="1" sz="2500" kern="1200">
                          <a:solidFill>
                            <a:schemeClr val="tx1"/>
                          </a:solidFill>
                          <a:latin typeface="Meiryo UI"/>
                          <a:ea typeface="Meiryo UI"/>
                        </a:defRPr>
                      </a:lvl8pPr>
                      <a:lvl9pPr marL="5119950" algn="l" defTabSz="1279987" rtl="0" eaLnBrk="1" latinLnBrk="0" hangingPunct="1">
                        <a:defRPr kumimoji="1" sz="2500" kern="1200">
                          <a:solidFill>
                            <a:schemeClr val="tx1"/>
                          </a:solidFill>
                          <a:latin typeface="Meiryo UI"/>
                          <a:ea typeface="Meiryo UI"/>
                        </a:defRPr>
                      </a:lvl9pPr>
                    </a:lstStyle>
                    <a:p>
                      <a:pPr algn="ctr">
                        <a:lnSpc>
                          <a:spcPts val="1300"/>
                        </a:lnSpc>
                      </a:pPr>
                      <a:r>
                        <a:rPr kumimoji="1" lang="en-US" altLang="ja-JP" sz="1000" b="1" dirty="0">
                          <a:solidFill>
                            <a:srgbClr val="FFFFFF"/>
                          </a:solidFill>
                          <a:latin typeface="Meiryo UI" panose="020B0604030504040204" pitchFamily="50" charset="-128"/>
                          <a:ea typeface="Meiryo UI" panose="020B0604030504040204" pitchFamily="50" charset="-128"/>
                        </a:rPr>
                        <a:t>9</a:t>
                      </a:r>
                      <a:r>
                        <a:rPr kumimoji="1" lang="ja-JP" altLang="en-US" sz="1000" b="1" dirty="0">
                          <a:solidFill>
                            <a:srgbClr val="FFFFFF"/>
                          </a:solidFill>
                          <a:latin typeface="Meiryo UI" panose="020B0604030504040204" pitchFamily="50" charset="-128"/>
                          <a:ea typeface="Meiryo UI" panose="020B0604030504040204" pitchFamily="50" charset="-128"/>
                        </a:rPr>
                        <a:t>月～</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ysDot"/>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1F497D"/>
                    </a:solidFill>
                  </a:tcPr>
                </a:tc>
                <a:tc>
                  <a:txBody>
                    <a:bodyPr/>
                    <a:lstStyle>
                      <a:lvl1pPr marL="0" algn="l" defTabSz="1279987" rtl="0" eaLnBrk="1" latinLnBrk="0" hangingPunct="1">
                        <a:defRPr kumimoji="1" sz="2500" kern="1200">
                          <a:solidFill>
                            <a:schemeClr val="tx1"/>
                          </a:solidFill>
                          <a:latin typeface="Meiryo UI"/>
                          <a:ea typeface="Meiryo UI"/>
                        </a:defRPr>
                      </a:lvl1pPr>
                      <a:lvl2pPr marL="639993" algn="l" defTabSz="1279987" rtl="0" eaLnBrk="1" latinLnBrk="0" hangingPunct="1">
                        <a:defRPr kumimoji="1" sz="2500" kern="1200">
                          <a:solidFill>
                            <a:schemeClr val="tx1"/>
                          </a:solidFill>
                          <a:latin typeface="Meiryo UI"/>
                          <a:ea typeface="Meiryo UI"/>
                        </a:defRPr>
                      </a:lvl2pPr>
                      <a:lvl3pPr marL="1279987" algn="l" defTabSz="1279987" rtl="0" eaLnBrk="1" latinLnBrk="0" hangingPunct="1">
                        <a:defRPr kumimoji="1" sz="2500" kern="1200">
                          <a:solidFill>
                            <a:schemeClr val="tx1"/>
                          </a:solidFill>
                          <a:latin typeface="Meiryo UI"/>
                          <a:ea typeface="Meiryo UI"/>
                        </a:defRPr>
                      </a:lvl3pPr>
                      <a:lvl4pPr marL="1919980" algn="l" defTabSz="1279987" rtl="0" eaLnBrk="1" latinLnBrk="0" hangingPunct="1">
                        <a:defRPr kumimoji="1" sz="2500" kern="1200">
                          <a:solidFill>
                            <a:schemeClr val="tx1"/>
                          </a:solidFill>
                          <a:latin typeface="Meiryo UI"/>
                          <a:ea typeface="Meiryo UI"/>
                        </a:defRPr>
                      </a:lvl4pPr>
                      <a:lvl5pPr marL="2559974" algn="l" defTabSz="1279987" rtl="0" eaLnBrk="1" latinLnBrk="0" hangingPunct="1">
                        <a:defRPr kumimoji="1" sz="2500" kern="1200">
                          <a:solidFill>
                            <a:schemeClr val="tx1"/>
                          </a:solidFill>
                          <a:latin typeface="Meiryo UI"/>
                          <a:ea typeface="Meiryo UI"/>
                        </a:defRPr>
                      </a:lvl5pPr>
                      <a:lvl6pPr marL="3199969" algn="l" defTabSz="1279987" rtl="0" eaLnBrk="1" latinLnBrk="0" hangingPunct="1">
                        <a:defRPr kumimoji="1" sz="2500" kern="1200">
                          <a:solidFill>
                            <a:schemeClr val="tx1"/>
                          </a:solidFill>
                          <a:latin typeface="Meiryo UI"/>
                          <a:ea typeface="Meiryo UI"/>
                        </a:defRPr>
                      </a:lvl6pPr>
                      <a:lvl7pPr marL="3839962" algn="l" defTabSz="1279987" rtl="0" eaLnBrk="1" latinLnBrk="0" hangingPunct="1">
                        <a:defRPr kumimoji="1" sz="2500" kern="1200">
                          <a:solidFill>
                            <a:schemeClr val="tx1"/>
                          </a:solidFill>
                          <a:latin typeface="Meiryo UI"/>
                          <a:ea typeface="Meiryo UI"/>
                        </a:defRPr>
                      </a:lvl7pPr>
                      <a:lvl8pPr marL="4479955" algn="l" defTabSz="1279987" rtl="0" eaLnBrk="1" latinLnBrk="0" hangingPunct="1">
                        <a:defRPr kumimoji="1" sz="2500" kern="1200">
                          <a:solidFill>
                            <a:schemeClr val="tx1"/>
                          </a:solidFill>
                          <a:latin typeface="Meiryo UI"/>
                          <a:ea typeface="Meiryo UI"/>
                        </a:defRPr>
                      </a:lvl8pPr>
                      <a:lvl9pPr marL="5119950" algn="l" defTabSz="1279987" rtl="0" eaLnBrk="1" latinLnBrk="0" hangingPunct="1">
                        <a:defRPr kumimoji="1" sz="2500" kern="1200">
                          <a:solidFill>
                            <a:schemeClr val="tx1"/>
                          </a:solidFill>
                          <a:latin typeface="Meiryo UI"/>
                          <a:ea typeface="Meiryo UI"/>
                        </a:defRPr>
                      </a:lvl9p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000" b="1" dirty="0" smtClean="0">
                          <a:solidFill>
                            <a:srgbClr val="FFFFFF"/>
                          </a:solidFill>
                          <a:latin typeface="Meiryo UI" panose="020B0604030504040204" pitchFamily="50" charset="-128"/>
                          <a:ea typeface="Meiryo UI" panose="020B0604030504040204" pitchFamily="50" charset="-128"/>
                        </a:rPr>
                        <a:t>１月</a:t>
                      </a:r>
                      <a:r>
                        <a:rPr kumimoji="1" lang="ja-JP" altLang="en-US" sz="1000" b="1" dirty="0">
                          <a:solidFill>
                            <a:srgbClr val="FFFFFF"/>
                          </a:solidFill>
                          <a:latin typeface="Meiryo UI" panose="020B0604030504040204" pitchFamily="50" charset="-128"/>
                          <a:ea typeface="Meiryo UI" panose="020B0604030504040204" pitchFamily="50" charset="-128"/>
                        </a:rPr>
                        <a:t>～３月</a:t>
                      </a:r>
                    </a:p>
                  </a:txBody>
                  <a:tcPr marL="0" marR="0" marT="0" marB="0">
                    <a:lnL w="12700" cap="flat" cmpd="sng" algn="ctr">
                      <a:solidFill>
                        <a:srgbClr val="000000"/>
                      </a:solidFill>
                      <a:prstDash val="solid"/>
                      <a:round/>
                      <a:headEnd type="none" w="med" len="med"/>
                      <a:tailEnd type="none" w="med" len="med"/>
                    </a:lnL>
                    <a:lnR w="12700" cmpd="sng">
                      <a:solidFill>
                        <a:srgbClr val="000000"/>
                      </a:solidFill>
                    </a:lnR>
                    <a:lnT w="12700" cap="flat" cmpd="sng" algn="ctr">
                      <a:solidFill>
                        <a:srgbClr val="000000"/>
                      </a:solidFill>
                      <a:prstDash val="sysDot"/>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1F497D"/>
                    </a:solidFill>
                  </a:tcPr>
                </a:tc>
                <a:tc>
                  <a:txBody>
                    <a:bodyPr/>
                    <a:lstStyle>
                      <a:lvl1pPr marL="0" algn="l" defTabSz="1279987" rtl="0" eaLnBrk="1" latinLnBrk="0" hangingPunct="1">
                        <a:defRPr kumimoji="1" sz="2500" kern="1200">
                          <a:solidFill>
                            <a:schemeClr val="tx1"/>
                          </a:solidFill>
                          <a:latin typeface="Meiryo UI"/>
                          <a:ea typeface="Meiryo UI"/>
                        </a:defRPr>
                      </a:lvl1pPr>
                      <a:lvl2pPr marL="639993" algn="l" defTabSz="1279987" rtl="0" eaLnBrk="1" latinLnBrk="0" hangingPunct="1">
                        <a:defRPr kumimoji="1" sz="2500" kern="1200">
                          <a:solidFill>
                            <a:schemeClr val="tx1"/>
                          </a:solidFill>
                          <a:latin typeface="Meiryo UI"/>
                          <a:ea typeface="Meiryo UI"/>
                        </a:defRPr>
                      </a:lvl2pPr>
                      <a:lvl3pPr marL="1279987" algn="l" defTabSz="1279987" rtl="0" eaLnBrk="1" latinLnBrk="0" hangingPunct="1">
                        <a:defRPr kumimoji="1" sz="2500" kern="1200">
                          <a:solidFill>
                            <a:schemeClr val="tx1"/>
                          </a:solidFill>
                          <a:latin typeface="Meiryo UI"/>
                          <a:ea typeface="Meiryo UI"/>
                        </a:defRPr>
                      </a:lvl3pPr>
                      <a:lvl4pPr marL="1919980" algn="l" defTabSz="1279987" rtl="0" eaLnBrk="1" latinLnBrk="0" hangingPunct="1">
                        <a:defRPr kumimoji="1" sz="2500" kern="1200">
                          <a:solidFill>
                            <a:schemeClr val="tx1"/>
                          </a:solidFill>
                          <a:latin typeface="Meiryo UI"/>
                          <a:ea typeface="Meiryo UI"/>
                        </a:defRPr>
                      </a:lvl4pPr>
                      <a:lvl5pPr marL="2559974" algn="l" defTabSz="1279987" rtl="0" eaLnBrk="1" latinLnBrk="0" hangingPunct="1">
                        <a:defRPr kumimoji="1" sz="2500" kern="1200">
                          <a:solidFill>
                            <a:schemeClr val="tx1"/>
                          </a:solidFill>
                          <a:latin typeface="Meiryo UI"/>
                          <a:ea typeface="Meiryo UI"/>
                        </a:defRPr>
                      </a:lvl5pPr>
                      <a:lvl6pPr marL="3199969" algn="l" defTabSz="1279987" rtl="0" eaLnBrk="1" latinLnBrk="0" hangingPunct="1">
                        <a:defRPr kumimoji="1" sz="2500" kern="1200">
                          <a:solidFill>
                            <a:schemeClr val="tx1"/>
                          </a:solidFill>
                          <a:latin typeface="Meiryo UI"/>
                          <a:ea typeface="Meiryo UI"/>
                        </a:defRPr>
                      </a:lvl6pPr>
                      <a:lvl7pPr marL="3839962" algn="l" defTabSz="1279987" rtl="0" eaLnBrk="1" latinLnBrk="0" hangingPunct="1">
                        <a:defRPr kumimoji="1" sz="2500" kern="1200">
                          <a:solidFill>
                            <a:schemeClr val="tx1"/>
                          </a:solidFill>
                          <a:latin typeface="Meiryo UI"/>
                          <a:ea typeface="Meiryo UI"/>
                        </a:defRPr>
                      </a:lvl7pPr>
                      <a:lvl8pPr marL="4479955" algn="l" defTabSz="1279987" rtl="0" eaLnBrk="1" latinLnBrk="0" hangingPunct="1">
                        <a:defRPr kumimoji="1" sz="2500" kern="1200">
                          <a:solidFill>
                            <a:schemeClr val="tx1"/>
                          </a:solidFill>
                          <a:latin typeface="Meiryo UI"/>
                          <a:ea typeface="Meiryo UI"/>
                        </a:defRPr>
                      </a:lvl8pPr>
                      <a:lvl9pPr marL="5119950" algn="l" defTabSz="1279987" rtl="0" eaLnBrk="1" latinLnBrk="0" hangingPunct="1">
                        <a:defRPr kumimoji="1" sz="2500" kern="1200">
                          <a:solidFill>
                            <a:schemeClr val="tx1"/>
                          </a:solidFill>
                          <a:latin typeface="Meiryo UI"/>
                          <a:ea typeface="Meiryo UI"/>
                        </a:defRPr>
                      </a:lvl9p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en-US" altLang="ja-JP" sz="1000" b="1" dirty="0">
                          <a:solidFill>
                            <a:srgbClr val="FFFFFF"/>
                          </a:solidFill>
                          <a:latin typeface="Meiryo UI" panose="020B0604030504040204" pitchFamily="50" charset="-128"/>
                          <a:ea typeface="Meiryo UI" panose="020B0604030504040204" pitchFamily="50" charset="-128"/>
                        </a:rPr>
                        <a:t>4</a:t>
                      </a:r>
                      <a:r>
                        <a:rPr kumimoji="1" lang="ja-JP" altLang="en-US" sz="1000" b="1" dirty="0">
                          <a:solidFill>
                            <a:srgbClr val="FFFFFF"/>
                          </a:solidFill>
                          <a:latin typeface="Meiryo UI" panose="020B0604030504040204" pitchFamily="50" charset="-128"/>
                          <a:ea typeface="Meiryo UI" panose="020B0604030504040204" pitchFamily="50" charset="-128"/>
                        </a:rPr>
                        <a:t>月～</a:t>
                      </a:r>
                    </a:p>
                  </a:txBody>
                  <a:tcPr marL="0" marR="0" marT="0" marB="0">
                    <a:lnL w="12700" cmpd="sng">
                      <a:solidFill>
                        <a:srgbClr val="000000"/>
                      </a:solidFill>
                    </a:lnL>
                    <a:lnR w="19050" cap="flat" cmpd="sng" algn="ctr">
                      <a:solidFill>
                        <a:srgbClr val="000000"/>
                      </a:solidFill>
                      <a:prstDash val="solid"/>
                      <a:round/>
                      <a:headEnd type="none" w="med" len="med"/>
                      <a:tailEnd type="none" w="med" len="med"/>
                    </a:lnR>
                    <a:lnT w="12700" cap="flat" cmpd="sng" algn="ctr">
                      <a:solidFill>
                        <a:srgbClr val="000000"/>
                      </a:solidFill>
                      <a:prstDash val="sysDot"/>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1F497D"/>
                    </a:solidFill>
                  </a:tcPr>
                </a:tc>
                <a:extLst>
                  <a:ext uri="{0D108BD9-81ED-4DB2-BD59-A6C34878D82A}">
                    <a16:rowId xmlns:a16="http://schemas.microsoft.com/office/drawing/2014/main" val="10001"/>
                  </a:ext>
                </a:extLst>
              </a:tr>
              <a:tr h="1275116">
                <a:tc>
                  <a:txBody>
                    <a:bodyPr/>
                    <a:lstStyle/>
                    <a:p>
                      <a:pPr algn="ctr">
                        <a:lnSpc>
                          <a:spcPts val="1500"/>
                        </a:lnSpc>
                      </a:pPr>
                      <a:endParaRPr kumimoji="1" lang="ja-JP" altLang="en-US" sz="1100" dirty="0">
                        <a:latin typeface="Meiryo UI" panose="020B0604030504040204" pitchFamily="50" charset="-128"/>
                        <a:ea typeface="Meiryo UI" panose="020B0604030504040204" pitchFamily="50" charset="-128"/>
                      </a:endParaRPr>
                    </a:p>
                  </a:txBody>
                  <a:tcPr marL="91428" marR="91428" marT="45591" marB="455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79987" rtl="0" eaLnBrk="1" latinLnBrk="0" hangingPunct="1">
                        <a:defRPr kumimoji="1" sz="2500" kern="1200">
                          <a:solidFill>
                            <a:schemeClr val="tx1"/>
                          </a:solidFill>
                          <a:latin typeface="Meiryo UI"/>
                          <a:ea typeface="Meiryo UI"/>
                        </a:defRPr>
                      </a:lvl1pPr>
                      <a:lvl2pPr marL="639993" algn="l" defTabSz="1279987" rtl="0" eaLnBrk="1" latinLnBrk="0" hangingPunct="1">
                        <a:defRPr kumimoji="1" sz="2500" kern="1200">
                          <a:solidFill>
                            <a:schemeClr val="tx1"/>
                          </a:solidFill>
                          <a:latin typeface="Meiryo UI"/>
                          <a:ea typeface="Meiryo UI"/>
                        </a:defRPr>
                      </a:lvl2pPr>
                      <a:lvl3pPr marL="1279987" algn="l" defTabSz="1279987" rtl="0" eaLnBrk="1" latinLnBrk="0" hangingPunct="1">
                        <a:defRPr kumimoji="1" sz="2500" kern="1200">
                          <a:solidFill>
                            <a:schemeClr val="tx1"/>
                          </a:solidFill>
                          <a:latin typeface="Meiryo UI"/>
                          <a:ea typeface="Meiryo UI"/>
                        </a:defRPr>
                      </a:lvl3pPr>
                      <a:lvl4pPr marL="1919980" algn="l" defTabSz="1279987" rtl="0" eaLnBrk="1" latinLnBrk="0" hangingPunct="1">
                        <a:defRPr kumimoji="1" sz="2500" kern="1200">
                          <a:solidFill>
                            <a:schemeClr val="tx1"/>
                          </a:solidFill>
                          <a:latin typeface="Meiryo UI"/>
                          <a:ea typeface="Meiryo UI"/>
                        </a:defRPr>
                      </a:lvl4pPr>
                      <a:lvl5pPr marL="2559974" algn="l" defTabSz="1279987" rtl="0" eaLnBrk="1" latinLnBrk="0" hangingPunct="1">
                        <a:defRPr kumimoji="1" sz="2500" kern="1200">
                          <a:solidFill>
                            <a:schemeClr val="tx1"/>
                          </a:solidFill>
                          <a:latin typeface="Meiryo UI"/>
                          <a:ea typeface="Meiryo UI"/>
                        </a:defRPr>
                      </a:lvl5pPr>
                      <a:lvl6pPr marL="3199969" algn="l" defTabSz="1279987" rtl="0" eaLnBrk="1" latinLnBrk="0" hangingPunct="1">
                        <a:defRPr kumimoji="1" sz="2500" kern="1200">
                          <a:solidFill>
                            <a:schemeClr val="tx1"/>
                          </a:solidFill>
                          <a:latin typeface="Meiryo UI"/>
                          <a:ea typeface="Meiryo UI"/>
                        </a:defRPr>
                      </a:lvl6pPr>
                      <a:lvl7pPr marL="3839962" algn="l" defTabSz="1279987" rtl="0" eaLnBrk="1" latinLnBrk="0" hangingPunct="1">
                        <a:defRPr kumimoji="1" sz="2500" kern="1200">
                          <a:solidFill>
                            <a:schemeClr val="tx1"/>
                          </a:solidFill>
                          <a:latin typeface="Meiryo UI"/>
                          <a:ea typeface="Meiryo UI"/>
                        </a:defRPr>
                      </a:lvl7pPr>
                      <a:lvl8pPr marL="4479955" algn="l" defTabSz="1279987" rtl="0" eaLnBrk="1" latinLnBrk="0" hangingPunct="1">
                        <a:defRPr kumimoji="1" sz="2500" kern="1200">
                          <a:solidFill>
                            <a:schemeClr val="tx1"/>
                          </a:solidFill>
                          <a:latin typeface="Meiryo UI"/>
                          <a:ea typeface="Meiryo UI"/>
                        </a:defRPr>
                      </a:lvl8pPr>
                      <a:lvl9pPr marL="5119950" algn="l" defTabSz="1279987" rtl="0" eaLnBrk="1" latinLnBrk="0" hangingPunct="1">
                        <a:defRPr kumimoji="1" sz="2500" kern="1200">
                          <a:solidFill>
                            <a:schemeClr val="tx1"/>
                          </a:solidFill>
                          <a:latin typeface="Meiryo UI"/>
                          <a:ea typeface="Meiryo UI"/>
                        </a:defRPr>
                      </a:lvl9pPr>
                    </a:lstStyle>
                    <a:p>
                      <a:pPr algn="ctr">
                        <a:lnSpc>
                          <a:spcPts val="1500"/>
                        </a:lnSpc>
                      </a:pPr>
                      <a:endParaRPr kumimoji="1" lang="ja-JP" altLang="en-US" sz="1100" dirty="0">
                        <a:latin typeface="Meiryo UI" panose="020B0604030504040204" pitchFamily="50" charset="-128"/>
                        <a:ea typeface="Meiryo UI" panose="020B0604030504040204" pitchFamily="50" charset="-128"/>
                      </a:endParaRPr>
                    </a:p>
                  </a:txBody>
                  <a:tcPr marL="91428" marR="91428" marT="45591" marB="455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79987" rtl="0" eaLnBrk="1" latinLnBrk="0" hangingPunct="1">
                        <a:defRPr kumimoji="1" sz="2500" kern="1200">
                          <a:solidFill>
                            <a:schemeClr val="tx1"/>
                          </a:solidFill>
                          <a:latin typeface="Meiryo UI"/>
                          <a:ea typeface="Meiryo UI"/>
                        </a:defRPr>
                      </a:lvl1pPr>
                      <a:lvl2pPr marL="639993" algn="l" defTabSz="1279987" rtl="0" eaLnBrk="1" latinLnBrk="0" hangingPunct="1">
                        <a:defRPr kumimoji="1" sz="2500" kern="1200">
                          <a:solidFill>
                            <a:schemeClr val="tx1"/>
                          </a:solidFill>
                          <a:latin typeface="Meiryo UI"/>
                          <a:ea typeface="Meiryo UI"/>
                        </a:defRPr>
                      </a:lvl2pPr>
                      <a:lvl3pPr marL="1279987" algn="l" defTabSz="1279987" rtl="0" eaLnBrk="1" latinLnBrk="0" hangingPunct="1">
                        <a:defRPr kumimoji="1" sz="2500" kern="1200">
                          <a:solidFill>
                            <a:schemeClr val="tx1"/>
                          </a:solidFill>
                          <a:latin typeface="Meiryo UI"/>
                          <a:ea typeface="Meiryo UI"/>
                        </a:defRPr>
                      </a:lvl3pPr>
                      <a:lvl4pPr marL="1919980" algn="l" defTabSz="1279987" rtl="0" eaLnBrk="1" latinLnBrk="0" hangingPunct="1">
                        <a:defRPr kumimoji="1" sz="2500" kern="1200">
                          <a:solidFill>
                            <a:schemeClr val="tx1"/>
                          </a:solidFill>
                          <a:latin typeface="Meiryo UI"/>
                          <a:ea typeface="Meiryo UI"/>
                        </a:defRPr>
                      </a:lvl4pPr>
                      <a:lvl5pPr marL="2559974" algn="l" defTabSz="1279987" rtl="0" eaLnBrk="1" latinLnBrk="0" hangingPunct="1">
                        <a:defRPr kumimoji="1" sz="2500" kern="1200">
                          <a:solidFill>
                            <a:schemeClr val="tx1"/>
                          </a:solidFill>
                          <a:latin typeface="Meiryo UI"/>
                          <a:ea typeface="Meiryo UI"/>
                        </a:defRPr>
                      </a:lvl5pPr>
                      <a:lvl6pPr marL="3199969" algn="l" defTabSz="1279987" rtl="0" eaLnBrk="1" latinLnBrk="0" hangingPunct="1">
                        <a:defRPr kumimoji="1" sz="2500" kern="1200">
                          <a:solidFill>
                            <a:schemeClr val="tx1"/>
                          </a:solidFill>
                          <a:latin typeface="Meiryo UI"/>
                          <a:ea typeface="Meiryo UI"/>
                        </a:defRPr>
                      </a:lvl6pPr>
                      <a:lvl7pPr marL="3839962" algn="l" defTabSz="1279987" rtl="0" eaLnBrk="1" latinLnBrk="0" hangingPunct="1">
                        <a:defRPr kumimoji="1" sz="2500" kern="1200">
                          <a:solidFill>
                            <a:schemeClr val="tx1"/>
                          </a:solidFill>
                          <a:latin typeface="Meiryo UI"/>
                          <a:ea typeface="Meiryo UI"/>
                        </a:defRPr>
                      </a:lvl7pPr>
                      <a:lvl8pPr marL="4479955" algn="l" defTabSz="1279987" rtl="0" eaLnBrk="1" latinLnBrk="0" hangingPunct="1">
                        <a:defRPr kumimoji="1" sz="2500" kern="1200">
                          <a:solidFill>
                            <a:schemeClr val="tx1"/>
                          </a:solidFill>
                          <a:latin typeface="Meiryo UI"/>
                          <a:ea typeface="Meiryo UI"/>
                        </a:defRPr>
                      </a:lvl8pPr>
                      <a:lvl9pPr marL="5119950" algn="l" defTabSz="1279987" rtl="0" eaLnBrk="1" latinLnBrk="0" hangingPunct="1">
                        <a:defRPr kumimoji="1" sz="2500" kern="1200">
                          <a:solidFill>
                            <a:schemeClr val="tx1"/>
                          </a:solidFill>
                          <a:latin typeface="Meiryo UI"/>
                          <a:ea typeface="Meiryo UI"/>
                        </a:defRPr>
                      </a:lvl9pPr>
                    </a:lstStyle>
                    <a:p>
                      <a:pPr algn="ctr">
                        <a:lnSpc>
                          <a:spcPts val="1500"/>
                        </a:lnSpc>
                      </a:pPr>
                      <a:endParaRPr kumimoji="1" lang="ja-JP" altLang="en-US" sz="1100" dirty="0">
                        <a:latin typeface="Meiryo UI" panose="020B0604030504040204" pitchFamily="50" charset="-128"/>
                        <a:ea typeface="Meiryo UI" panose="020B0604030504040204" pitchFamily="50" charset="-128"/>
                      </a:endParaRPr>
                    </a:p>
                  </a:txBody>
                  <a:tcPr marL="91428" marR="91428" marT="45591" marB="45591">
                    <a:lnL w="12700" cap="flat" cmpd="sng" algn="ctr">
                      <a:solidFill>
                        <a:srgbClr val="000000"/>
                      </a:solidFill>
                      <a:prstDash val="solid"/>
                      <a:round/>
                      <a:headEnd type="none" w="med" len="med"/>
                      <a:tailEnd type="none" w="med" len="med"/>
                    </a:lnL>
                    <a:lnR w="12700" cmpd="sng">
                      <a:solidFill>
                        <a:srgbClr val="000000"/>
                      </a:solid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79987" rtl="0" eaLnBrk="1" latinLnBrk="0" hangingPunct="1">
                        <a:defRPr kumimoji="1" sz="2500" kern="1200">
                          <a:solidFill>
                            <a:schemeClr val="tx1"/>
                          </a:solidFill>
                          <a:latin typeface="Meiryo UI"/>
                          <a:ea typeface="Meiryo UI"/>
                        </a:defRPr>
                      </a:lvl1pPr>
                      <a:lvl2pPr marL="639993" algn="l" defTabSz="1279987" rtl="0" eaLnBrk="1" latinLnBrk="0" hangingPunct="1">
                        <a:defRPr kumimoji="1" sz="2500" kern="1200">
                          <a:solidFill>
                            <a:schemeClr val="tx1"/>
                          </a:solidFill>
                          <a:latin typeface="Meiryo UI"/>
                          <a:ea typeface="Meiryo UI"/>
                        </a:defRPr>
                      </a:lvl2pPr>
                      <a:lvl3pPr marL="1279987" algn="l" defTabSz="1279987" rtl="0" eaLnBrk="1" latinLnBrk="0" hangingPunct="1">
                        <a:defRPr kumimoji="1" sz="2500" kern="1200">
                          <a:solidFill>
                            <a:schemeClr val="tx1"/>
                          </a:solidFill>
                          <a:latin typeface="Meiryo UI"/>
                          <a:ea typeface="Meiryo UI"/>
                        </a:defRPr>
                      </a:lvl3pPr>
                      <a:lvl4pPr marL="1919980" algn="l" defTabSz="1279987" rtl="0" eaLnBrk="1" latinLnBrk="0" hangingPunct="1">
                        <a:defRPr kumimoji="1" sz="2500" kern="1200">
                          <a:solidFill>
                            <a:schemeClr val="tx1"/>
                          </a:solidFill>
                          <a:latin typeface="Meiryo UI"/>
                          <a:ea typeface="Meiryo UI"/>
                        </a:defRPr>
                      </a:lvl4pPr>
                      <a:lvl5pPr marL="2559974" algn="l" defTabSz="1279987" rtl="0" eaLnBrk="1" latinLnBrk="0" hangingPunct="1">
                        <a:defRPr kumimoji="1" sz="2500" kern="1200">
                          <a:solidFill>
                            <a:schemeClr val="tx1"/>
                          </a:solidFill>
                          <a:latin typeface="Meiryo UI"/>
                          <a:ea typeface="Meiryo UI"/>
                        </a:defRPr>
                      </a:lvl5pPr>
                      <a:lvl6pPr marL="3199969" algn="l" defTabSz="1279987" rtl="0" eaLnBrk="1" latinLnBrk="0" hangingPunct="1">
                        <a:defRPr kumimoji="1" sz="2500" kern="1200">
                          <a:solidFill>
                            <a:schemeClr val="tx1"/>
                          </a:solidFill>
                          <a:latin typeface="Meiryo UI"/>
                          <a:ea typeface="Meiryo UI"/>
                        </a:defRPr>
                      </a:lvl6pPr>
                      <a:lvl7pPr marL="3839962" algn="l" defTabSz="1279987" rtl="0" eaLnBrk="1" latinLnBrk="0" hangingPunct="1">
                        <a:defRPr kumimoji="1" sz="2500" kern="1200">
                          <a:solidFill>
                            <a:schemeClr val="tx1"/>
                          </a:solidFill>
                          <a:latin typeface="Meiryo UI"/>
                          <a:ea typeface="Meiryo UI"/>
                        </a:defRPr>
                      </a:lvl7pPr>
                      <a:lvl8pPr marL="4479955" algn="l" defTabSz="1279987" rtl="0" eaLnBrk="1" latinLnBrk="0" hangingPunct="1">
                        <a:defRPr kumimoji="1" sz="2500" kern="1200">
                          <a:solidFill>
                            <a:schemeClr val="tx1"/>
                          </a:solidFill>
                          <a:latin typeface="Meiryo UI"/>
                          <a:ea typeface="Meiryo UI"/>
                        </a:defRPr>
                      </a:lvl8pPr>
                      <a:lvl9pPr marL="5119950" algn="l" defTabSz="1279987" rtl="0" eaLnBrk="1" latinLnBrk="0" hangingPunct="1">
                        <a:defRPr kumimoji="1" sz="2500" kern="1200">
                          <a:solidFill>
                            <a:schemeClr val="tx1"/>
                          </a:solidFill>
                          <a:latin typeface="Meiryo UI"/>
                          <a:ea typeface="Meiryo UI"/>
                        </a:defRPr>
                      </a:lvl9pPr>
                    </a:lstStyle>
                    <a:p>
                      <a:pPr algn="ctr">
                        <a:lnSpc>
                          <a:spcPts val="1500"/>
                        </a:lnSpc>
                      </a:pPr>
                      <a:endParaRPr kumimoji="1" lang="ja-JP" altLang="en-US" sz="1100" dirty="0">
                        <a:latin typeface="Meiryo UI" panose="020B0604030504040204" pitchFamily="50" charset="-128"/>
                        <a:ea typeface="Meiryo UI" panose="020B0604030504040204" pitchFamily="50" charset="-128"/>
                      </a:endParaRPr>
                    </a:p>
                  </a:txBody>
                  <a:tcPr marL="91428" marR="91428" marT="45591" marB="45591">
                    <a:lnL w="12700" cmpd="sng">
                      <a:solidFill>
                        <a:srgbClr val="000000"/>
                      </a:solid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3930269"/>
                  </a:ext>
                </a:extLst>
              </a:tr>
            </a:tbl>
          </a:graphicData>
        </a:graphic>
      </p:graphicFrame>
      <p:sp>
        <p:nvSpPr>
          <p:cNvPr id="124" name="角丸四角形 123"/>
          <p:cNvSpPr/>
          <p:nvPr/>
        </p:nvSpPr>
        <p:spPr bwMode="auto">
          <a:xfrm>
            <a:off x="2510521" y="9401917"/>
            <a:ext cx="742110" cy="1208318"/>
          </a:xfrm>
          <a:prstGeom prst="roundRect">
            <a:avLst>
              <a:gd name="adj" fmla="val 16667"/>
            </a:avLst>
          </a:prstGeom>
          <a:solidFill>
            <a:srgbClr val="C00000"/>
          </a:solidFill>
          <a:ln w="9525" cap="flat" cmpd="sng" algn="ctr">
            <a:solidFill>
              <a:srgbClr val="000000"/>
            </a:solidFill>
            <a:prstDash val="solid"/>
            <a:round/>
            <a:headEnd type="none" w="med" len="med"/>
            <a:tailEnd type="none" w="med" len="med"/>
          </a:ln>
        </p:spPr>
        <p:txBody>
          <a:bodyPr vert="eaVert" wrap="square" lIns="91440" tIns="45720" rIns="91440" bIns="45720" numCol="1" rtlCol="0" anchor="ctr" anchorCtr="0" compatLnSpc="1"/>
          <a:lstStyle/>
          <a:p>
            <a:pPr lvl="0" defTabSz="914400" fontAlgn="base">
              <a:spcBef>
                <a:spcPct val="0"/>
              </a:spcBef>
              <a:spcAft>
                <a:spcPct val="0"/>
              </a:spcAft>
              <a:defRPr/>
            </a:pPr>
            <a:r>
              <a:rPr kumimoji="0" lang="ja-JP" altLang="en-US" sz="1000" b="1" kern="0" dirty="0">
                <a:solidFill>
                  <a:schemeClr val="bg1"/>
                </a:solidFill>
                <a:latin typeface="Meiryo UI" panose="020B0604030504040204" pitchFamily="50" charset="-128"/>
                <a:ea typeface="Meiryo UI" panose="020B0604030504040204" pitchFamily="50" charset="-128"/>
              </a:rPr>
              <a:t>「方向性（案）」</a:t>
            </a:r>
            <a:endParaRPr kumimoji="0" lang="en-US" altLang="ja-JP" sz="1000" b="1" kern="0" dirty="0">
              <a:solidFill>
                <a:schemeClr val="bg1"/>
              </a:solidFill>
              <a:latin typeface="Meiryo UI" panose="020B0604030504040204" pitchFamily="50" charset="-128"/>
              <a:ea typeface="Meiryo UI" panose="020B0604030504040204" pitchFamily="50" charset="-128"/>
            </a:endParaRPr>
          </a:p>
          <a:p>
            <a:pPr lvl="0" defTabSz="914400" fontAlgn="base">
              <a:spcBef>
                <a:spcPct val="0"/>
              </a:spcBef>
              <a:spcAft>
                <a:spcPct val="0"/>
              </a:spcAft>
              <a:defRPr/>
            </a:pPr>
            <a:r>
              <a:rPr kumimoji="0" lang="ja-JP" altLang="en-US" sz="1000" b="1" kern="0" dirty="0">
                <a:solidFill>
                  <a:schemeClr val="bg1"/>
                </a:solidFill>
                <a:latin typeface="Meiryo UI" panose="020B0604030504040204" pitchFamily="50" charset="-128"/>
                <a:ea typeface="Meiryo UI" panose="020B0604030504040204" pitchFamily="50" charset="-128"/>
              </a:rPr>
              <a:t>　　  とりまとめ</a:t>
            </a:r>
          </a:p>
        </p:txBody>
      </p:sp>
      <p:sp>
        <p:nvSpPr>
          <p:cNvPr id="130" name="角丸四角形 129"/>
          <p:cNvSpPr/>
          <p:nvPr/>
        </p:nvSpPr>
        <p:spPr bwMode="auto">
          <a:xfrm>
            <a:off x="3693335" y="9397275"/>
            <a:ext cx="717519" cy="1208317"/>
          </a:xfrm>
          <a:prstGeom prst="roundRect">
            <a:avLst>
              <a:gd name="adj" fmla="val 16667"/>
            </a:avLst>
          </a:prstGeom>
          <a:solidFill>
            <a:srgbClr val="C00000"/>
          </a:solidFill>
          <a:ln w="9525" cap="flat" cmpd="sng" algn="ctr">
            <a:solidFill>
              <a:srgbClr val="000000"/>
            </a:solidFill>
            <a:prstDash val="solid"/>
            <a:round/>
            <a:headEnd type="none" w="med" len="med"/>
            <a:tailEnd type="none" w="med" len="med"/>
          </a:ln>
        </p:spPr>
        <p:txBody>
          <a:bodyPr vert="eaVert" wrap="square" lIns="91440" tIns="45720" rIns="91440" bIns="45720" numCol="1" rtlCol="0" anchor="ctr" anchorCtr="0" compatLnSpc="1"/>
          <a:lstStyle/>
          <a:p>
            <a:pPr lvl="0" defTabSz="914400" fontAlgn="base">
              <a:spcBef>
                <a:spcPct val="0"/>
              </a:spcBef>
              <a:spcAft>
                <a:spcPct val="0"/>
              </a:spcAft>
              <a:defRPr/>
            </a:pPr>
            <a:r>
              <a:rPr kumimoji="0" lang="ja-JP" altLang="en-US" sz="1000" b="1" i="0" u="none" strike="noStrike" kern="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rPr>
              <a:t>「</a:t>
            </a:r>
            <a:r>
              <a:rPr kumimoji="0" lang="ja-JP" altLang="en-US" sz="1000" b="1" kern="0" dirty="0">
                <a:solidFill>
                  <a:schemeClr val="bg1"/>
                </a:solidFill>
                <a:latin typeface="Meiryo UI" panose="020B0604030504040204" pitchFamily="50" charset="-128"/>
                <a:ea typeface="Meiryo UI" panose="020B0604030504040204" pitchFamily="50" charset="-128"/>
              </a:rPr>
              <a:t>方向性（案）」</a:t>
            </a:r>
            <a:endParaRPr kumimoji="0" lang="en-US" altLang="ja-JP" sz="1000" b="1" kern="0" dirty="0">
              <a:solidFill>
                <a:schemeClr val="bg1"/>
              </a:solidFill>
              <a:latin typeface="Meiryo UI" panose="020B0604030504040204" pitchFamily="50" charset="-128"/>
              <a:ea typeface="Meiryo UI" panose="020B0604030504040204" pitchFamily="50" charset="-128"/>
            </a:endParaRPr>
          </a:p>
          <a:p>
            <a:pPr lvl="0" defTabSz="914400" fontAlgn="base">
              <a:spcBef>
                <a:spcPct val="0"/>
              </a:spcBef>
              <a:spcAft>
                <a:spcPct val="0"/>
              </a:spcAft>
              <a:defRPr/>
            </a:pPr>
            <a:r>
              <a:rPr kumimoji="0" lang="ja-JP" altLang="en-US" sz="1000" b="1" kern="0" dirty="0">
                <a:solidFill>
                  <a:schemeClr val="bg1"/>
                </a:solidFill>
                <a:latin typeface="Meiryo UI" panose="020B0604030504040204" pitchFamily="50" charset="-128"/>
                <a:ea typeface="Meiryo UI" panose="020B0604030504040204" pitchFamily="50" charset="-128"/>
              </a:rPr>
              <a:t>　　　　　</a:t>
            </a:r>
            <a:r>
              <a:rPr kumimoji="0" lang="ja-JP" altLang="en-US" sz="1100" b="1" kern="0" dirty="0">
                <a:solidFill>
                  <a:schemeClr val="bg1"/>
                </a:solidFill>
                <a:latin typeface="Meiryo UI" panose="020B0604030504040204" pitchFamily="50" charset="-128"/>
                <a:ea typeface="Meiryo UI" panose="020B0604030504040204" pitchFamily="50" charset="-128"/>
              </a:rPr>
              <a:t>公表</a:t>
            </a:r>
            <a:endParaRPr kumimoji="0" lang="ja-JP" altLang="en-US" sz="1100" b="1" i="0" u="none" strike="noStrike" kern="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133" name="テキスト ボックス 132"/>
          <p:cNvSpPr txBox="1"/>
          <p:nvPr/>
        </p:nvSpPr>
        <p:spPr>
          <a:xfrm>
            <a:off x="3093171" y="9813669"/>
            <a:ext cx="600164" cy="791924"/>
          </a:xfrm>
          <a:prstGeom prst="rect">
            <a:avLst/>
          </a:prstGeom>
          <a:noFill/>
        </p:spPr>
        <p:txBody>
          <a:bodyPr vert="eaVert" wrap="square" rtlCol="0">
            <a:spAutoFit/>
          </a:bodyPr>
          <a:lstStyle/>
          <a:p>
            <a:r>
              <a:rPr lang="ja-JP" altLang="en-US" sz="900" dirty="0">
                <a:latin typeface="游ゴシック Medium" panose="020B0500000000000000" pitchFamily="50" charset="-128"/>
                <a:ea typeface="游ゴシック Medium" panose="020B0500000000000000" pitchFamily="50" charset="-128"/>
              </a:rPr>
              <a:t>必要な</a:t>
            </a:r>
            <a:endParaRPr lang="en-US" altLang="ja-JP" sz="900" dirty="0">
              <a:latin typeface="游ゴシック Medium" panose="020B0500000000000000" pitchFamily="50" charset="-128"/>
              <a:ea typeface="游ゴシック Medium" panose="020B0500000000000000" pitchFamily="50" charset="-128"/>
            </a:endParaRPr>
          </a:p>
          <a:p>
            <a:r>
              <a:rPr lang="ja-JP" altLang="en-US" sz="900" dirty="0">
                <a:latin typeface="游ゴシック Medium" panose="020B0500000000000000" pitchFamily="50" charset="-128"/>
                <a:ea typeface="游ゴシック Medium" panose="020B0500000000000000" pitchFamily="50" charset="-128"/>
              </a:rPr>
              <a:t>条例改正等</a:t>
            </a:r>
            <a:endParaRPr lang="en-US" altLang="ja-JP" sz="900" dirty="0">
              <a:latin typeface="游ゴシック Medium" panose="020B0500000000000000" pitchFamily="50" charset="-128"/>
              <a:ea typeface="游ゴシック Medium" panose="020B0500000000000000" pitchFamily="50" charset="-128"/>
            </a:endParaRPr>
          </a:p>
          <a:p>
            <a:endParaRPr kumimoji="1" lang="ja-JP" altLang="en-US" sz="900" dirty="0">
              <a:latin typeface="游ゴシック Medium" panose="020B0500000000000000" pitchFamily="50" charset="-128"/>
              <a:ea typeface="游ゴシック Medium" panose="020B0500000000000000" pitchFamily="50" charset="-128"/>
            </a:endParaRPr>
          </a:p>
        </p:txBody>
      </p:sp>
      <p:sp>
        <p:nvSpPr>
          <p:cNvPr id="134" name="右矢印 133"/>
          <p:cNvSpPr/>
          <p:nvPr/>
        </p:nvSpPr>
        <p:spPr>
          <a:xfrm>
            <a:off x="3307956" y="9415863"/>
            <a:ext cx="345604" cy="397806"/>
          </a:xfrm>
          <a:prstGeom prst="rightArrow">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角丸四角形 173"/>
          <p:cNvSpPr/>
          <p:nvPr/>
        </p:nvSpPr>
        <p:spPr bwMode="auto">
          <a:xfrm>
            <a:off x="1126528" y="9399969"/>
            <a:ext cx="748749" cy="1204186"/>
          </a:xfrm>
          <a:prstGeom prst="roundRect">
            <a:avLst>
              <a:gd name="adj" fmla="val 16667"/>
            </a:avLst>
          </a:prstGeom>
          <a:solidFill>
            <a:srgbClr val="C00000"/>
          </a:solidFill>
          <a:ln w="9525" cap="flat" cmpd="sng" algn="ctr">
            <a:solidFill>
              <a:srgbClr val="000000"/>
            </a:solidFill>
            <a:prstDash val="solid"/>
            <a:round/>
            <a:headEnd type="none" w="med" len="med"/>
            <a:tailEnd type="none" w="med" len="med"/>
          </a:ln>
        </p:spPr>
        <p:txBody>
          <a:bodyPr vert="eaVert" wrap="square" lIns="91440" tIns="45720" rIns="91440" bIns="45720" numCol="1" rtlCol="0" anchor="ctr" anchorCtr="0" compatLnSpc="1"/>
          <a:lstStyle/>
          <a:p>
            <a:pPr lvl="0" defTabSz="914400" fontAlgn="base">
              <a:spcBef>
                <a:spcPct val="0"/>
              </a:spcBef>
              <a:spcAft>
                <a:spcPct val="0"/>
              </a:spcAft>
              <a:defRPr/>
            </a:pPr>
            <a:r>
              <a:rPr kumimoji="0" lang="ja-JP" altLang="en-US" sz="900" b="1" kern="0" dirty="0">
                <a:solidFill>
                  <a:schemeClr val="bg1"/>
                </a:solidFill>
                <a:latin typeface="Meiryo UI" panose="020B0604030504040204" pitchFamily="50" charset="-128"/>
                <a:ea typeface="Meiryo UI" panose="020B0604030504040204" pitchFamily="50" charset="-128"/>
              </a:rPr>
              <a:t>「方向性（素案）」　　</a:t>
            </a:r>
            <a:endParaRPr kumimoji="0" lang="en-US" altLang="ja-JP" sz="900" b="1" kern="0" dirty="0">
              <a:solidFill>
                <a:schemeClr val="bg1"/>
              </a:solidFill>
              <a:latin typeface="Meiryo UI" panose="020B0604030504040204" pitchFamily="50" charset="-128"/>
              <a:ea typeface="Meiryo UI" panose="020B0604030504040204" pitchFamily="50" charset="-128"/>
            </a:endParaRPr>
          </a:p>
          <a:p>
            <a:pPr lvl="0" defTabSz="914400" fontAlgn="base">
              <a:spcBef>
                <a:spcPct val="0"/>
              </a:spcBef>
              <a:spcAft>
                <a:spcPct val="0"/>
              </a:spcAft>
              <a:defRPr/>
            </a:pPr>
            <a:r>
              <a:rPr kumimoji="0" lang="ja-JP" altLang="en-US" sz="900" b="1" kern="0" dirty="0">
                <a:solidFill>
                  <a:schemeClr val="bg1"/>
                </a:solidFill>
                <a:latin typeface="Meiryo UI" panose="020B0604030504040204" pitchFamily="50" charset="-128"/>
                <a:ea typeface="Meiryo UI" panose="020B0604030504040204" pitchFamily="50" charset="-128"/>
              </a:rPr>
              <a:t>　　　</a:t>
            </a:r>
            <a:r>
              <a:rPr kumimoji="0" lang="ja-JP" altLang="en-US" sz="1000" b="1" kern="0" dirty="0">
                <a:solidFill>
                  <a:schemeClr val="bg1"/>
                </a:solidFill>
                <a:latin typeface="Meiryo UI" panose="020B0604030504040204" pitchFamily="50" charset="-128"/>
                <a:ea typeface="Meiryo UI" panose="020B0604030504040204" pitchFamily="50" charset="-128"/>
              </a:rPr>
              <a:t>とりまとめ</a:t>
            </a:r>
          </a:p>
        </p:txBody>
      </p:sp>
      <p:sp>
        <p:nvSpPr>
          <p:cNvPr id="175" name="テキスト ボックス 174"/>
          <p:cNvSpPr txBox="1"/>
          <p:nvPr/>
        </p:nvSpPr>
        <p:spPr>
          <a:xfrm>
            <a:off x="1886008" y="9780331"/>
            <a:ext cx="461665" cy="852223"/>
          </a:xfrm>
          <a:prstGeom prst="rect">
            <a:avLst/>
          </a:prstGeom>
          <a:noFill/>
        </p:spPr>
        <p:txBody>
          <a:bodyPr vert="eaVert" wrap="square" rtlCol="0">
            <a:spAutoFit/>
          </a:bodyPr>
          <a:lstStyle/>
          <a:p>
            <a:r>
              <a:rPr lang="ja-JP" altLang="en-US" sz="900" dirty="0">
                <a:latin typeface="游ゴシック Medium" panose="020B0500000000000000" pitchFamily="50" charset="-128"/>
                <a:ea typeface="游ゴシック Medium" panose="020B0500000000000000" pitchFamily="50" charset="-128"/>
              </a:rPr>
              <a:t>関係者議論</a:t>
            </a:r>
          </a:p>
          <a:p>
            <a:r>
              <a:rPr lang="ja-JP" altLang="en-US" sz="900" dirty="0">
                <a:latin typeface="游ゴシック Medium" panose="020B0500000000000000" pitchFamily="50" charset="-128"/>
                <a:ea typeface="游ゴシック Medium" panose="020B0500000000000000" pitchFamily="50" charset="-128"/>
              </a:rPr>
              <a:t>制度詳細検討</a:t>
            </a:r>
            <a:endParaRPr lang="en-US" altLang="ja-JP" sz="900" dirty="0">
              <a:latin typeface="游ゴシック Medium" panose="020B0500000000000000" pitchFamily="50" charset="-128"/>
              <a:ea typeface="游ゴシック Medium" panose="020B0500000000000000" pitchFamily="50" charset="-128"/>
            </a:endParaRPr>
          </a:p>
        </p:txBody>
      </p:sp>
      <p:sp>
        <p:nvSpPr>
          <p:cNvPr id="176" name="右矢印 175"/>
          <p:cNvSpPr/>
          <p:nvPr/>
        </p:nvSpPr>
        <p:spPr>
          <a:xfrm>
            <a:off x="1987783" y="9418557"/>
            <a:ext cx="345604" cy="397806"/>
          </a:xfrm>
          <a:prstGeom prst="rightArrow">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角丸四角形 177"/>
          <p:cNvSpPr/>
          <p:nvPr/>
        </p:nvSpPr>
        <p:spPr>
          <a:xfrm>
            <a:off x="478133" y="1006009"/>
            <a:ext cx="1703759" cy="276186"/>
          </a:xfrm>
          <a:prstGeom prst="roundRect">
            <a:avLst>
              <a:gd name="adj" fmla="val 46605"/>
            </a:avLst>
          </a:prstGeom>
          <a:solidFill>
            <a:srgbClr val="0070C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めざす組織像</a:t>
            </a:r>
          </a:p>
        </p:txBody>
      </p:sp>
      <p:sp>
        <p:nvSpPr>
          <p:cNvPr id="179" name="正方形/長方形 178"/>
          <p:cNvSpPr/>
          <p:nvPr/>
        </p:nvSpPr>
        <p:spPr>
          <a:xfrm>
            <a:off x="5900998" y="647064"/>
            <a:ext cx="9545302" cy="26733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５．今後の取組み内容</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角丸四角形 124"/>
          <p:cNvSpPr/>
          <p:nvPr/>
        </p:nvSpPr>
        <p:spPr>
          <a:xfrm>
            <a:off x="5957140" y="2553314"/>
            <a:ext cx="1568219" cy="272580"/>
          </a:xfrm>
          <a:prstGeom prst="roundRect">
            <a:avLst>
              <a:gd name="adj" fmla="val 46605"/>
            </a:avLst>
          </a:prstGeom>
          <a:solidFill>
            <a:srgbClr val="0070C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Meiryo UI" panose="020B0604030504040204" pitchFamily="50" charset="-128"/>
                <a:ea typeface="Meiryo UI" panose="020B0604030504040204" pitchFamily="50" charset="-128"/>
              </a:rPr>
              <a:t>２．人材確保</a:t>
            </a:r>
          </a:p>
        </p:txBody>
      </p:sp>
      <p:sp>
        <p:nvSpPr>
          <p:cNvPr id="126" name="正方形/長方形 125"/>
          <p:cNvSpPr/>
          <p:nvPr/>
        </p:nvSpPr>
        <p:spPr>
          <a:xfrm>
            <a:off x="5809776" y="2831916"/>
            <a:ext cx="10080656" cy="1687835"/>
          </a:xfrm>
          <a:prstGeom prst="rect">
            <a:avLst/>
          </a:prstGeom>
          <a:noFill/>
          <a:ln w="25400">
            <a:noFill/>
          </a:ln>
        </p:spPr>
        <p:txBody>
          <a:bodyPr wrap="square" lIns="147511" tIns="73756" rIns="147511" bIns="73756">
            <a:spAutoFit/>
          </a:bodyPr>
          <a:lstStyle/>
          <a:p>
            <a:pPr>
              <a:lnSpc>
                <a:spcPts val="20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効果的な採用手法の検討　</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試験期間の短縮等、</a:t>
            </a:r>
            <a:r>
              <a:rPr lang="ja-JP" altLang="en-US" sz="1300" u="sng"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合格有効期間の延長</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300" u="sng"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離職者を対象とした再採用選考の検討</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　等</a:t>
            </a:r>
            <a:endParaRPr lang="en-US" altLang="ja-JP"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任期付職員等の積極登用</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民間企業等の外部人材の積極活用　等</a:t>
            </a:r>
            <a:endParaRPr lang="en-US" altLang="ja-JP" sz="1300" b="1"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○部長公募制度の改正</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u="sng"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公募任用の例外規定の見直し、</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300" u="sng"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府職員（</a:t>
            </a:r>
            <a:r>
              <a:rPr lang="en-US" altLang="ja-JP" sz="1300" u="sng"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OB</a:t>
            </a:r>
            <a:r>
              <a:rPr lang="ja-JP" altLang="en-US" sz="1300" u="sng"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含む）の年齢制限の見直し</a:t>
            </a:r>
            <a:endParaRPr lang="en-US" altLang="ja-JP" sz="1300" b="1" u="sng"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離職防止策の検討</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早期退職者の状況を踏まえた分析及び対応策の</a:t>
            </a:r>
            <a:r>
              <a:rPr lang="ja-JP" altLang="en-US" sz="1300"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検討</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　等</a:t>
            </a:r>
            <a:endParaRPr lang="en-US" altLang="ja-JP" sz="1300" b="1" u="sng" dirty="0">
              <a:solidFill>
                <a:srgbClr val="FF0000"/>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○再就職等規制の効率的な運用</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u="sng"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再就職禁止法人への再就職規制期間の設定</a:t>
            </a:r>
            <a:r>
              <a:rPr lang="ja-JP" altLang="en-US" sz="1300"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300" u="sng"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再就職</a:t>
            </a:r>
            <a:r>
              <a:rPr lang="ja-JP" altLang="en-US" sz="1300" u="sng"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の</a:t>
            </a:r>
            <a:r>
              <a:rPr lang="ja-JP" altLang="en-US" sz="1300" u="sng" dirty="0" smtClean="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届出を要する報酬額の設定</a:t>
            </a:r>
            <a:endParaRPr lang="en-US" altLang="ja-JP" sz="1300" b="1" dirty="0">
              <a:solidFill>
                <a:srgbClr val="FF0000"/>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○指定出資法人への人的関与のあり方検討</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u="sng"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人的関与ポストの廃止（原則公募）の検討</a:t>
            </a:r>
            <a:endParaRPr lang="en-US" altLang="ja-JP" sz="1300" b="1" u="sng" dirty="0">
              <a:solidFill>
                <a:srgbClr val="FF0000"/>
              </a:solidFill>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
        <p:nvSpPr>
          <p:cNvPr id="135" name="角丸四角形 134"/>
          <p:cNvSpPr/>
          <p:nvPr/>
        </p:nvSpPr>
        <p:spPr>
          <a:xfrm>
            <a:off x="5957140" y="4519510"/>
            <a:ext cx="1529230" cy="275095"/>
          </a:xfrm>
          <a:prstGeom prst="roundRect">
            <a:avLst>
              <a:gd name="adj" fmla="val 46605"/>
            </a:avLst>
          </a:prstGeom>
          <a:solidFill>
            <a:srgbClr val="0070C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Meiryo UI" panose="020B0604030504040204" pitchFamily="50" charset="-128"/>
                <a:ea typeface="Meiryo UI" panose="020B0604030504040204" pitchFamily="50" charset="-128"/>
              </a:rPr>
              <a:t>３．人材育成</a:t>
            </a:r>
          </a:p>
        </p:txBody>
      </p:sp>
      <p:sp>
        <p:nvSpPr>
          <p:cNvPr id="173" name="正方形/長方形 172"/>
          <p:cNvSpPr/>
          <p:nvPr/>
        </p:nvSpPr>
        <p:spPr>
          <a:xfrm>
            <a:off x="5816165" y="4799737"/>
            <a:ext cx="9645542" cy="1687835"/>
          </a:xfrm>
          <a:prstGeom prst="rect">
            <a:avLst/>
          </a:prstGeom>
          <a:noFill/>
          <a:ln w="25400">
            <a:noFill/>
          </a:ln>
        </p:spPr>
        <p:txBody>
          <a:bodyPr wrap="square" lIns="147511" tIns="73756" rIns="147511" bIns="73756">
            <a:spAutoFit/>
          </a:bodyPr>
          <a:lstStyle/>
          <a:p>
            <a:pPr>
              <a:lnSpc>
                <a:spcPts val="20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優秀な職員の積極登用</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主査級職員のグループ長への登用　等</a:t>
            </a:r>
            <a:endParaRPr lang="en-US" altLang="ja-JP" sz="13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主査級昇任考査の改正　</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受験対象年齢の引き下げや受験科目の見直しの検討　等</a:t>
            </a:r>
            <a:endParaRPr lang="en-US" altLang="ja-JP" sz="13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a:latin typeface="Meiryo UI" panose="020B0604030504040204" pitchFamily="50" charset="-128"/>
                <a:ea typeface="Meiryo UI" panose="020B0604030504040204" pitchFamily="50" charset="-128"/>
                <a:cs typeface="Meiryo UI" panose="020B0604030504040204" pitchFamily="50" charset="-128"/>
              </a:rPr>
              <a:t>・ </a:t>
            </a:r>
            <a:r>
              <a:rPr lang="ja-JP" altLang="en-US" sz="1500" b="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主体的</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なキャリア形成を重視した人事異動制度の充実</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キャリア選択型人事制度の検討　等</a:t>
            </a:r>
            <a:endParaRPr lang="en-US" altLang="ja-JP" sz="13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役職定年者の適切な配置　</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役職定年者の公募の実施</a:t>
            </a:r>
            <a:endParaRPr lang="en-US" altLang="ja-JP" sz="1300" b="1"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職員研修（</a:t>
            </a: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OFF-JT</a:t>
            </a:r>
            <a:r>
              <a:rPr lang="ja-JP" altLang="en-US" sz="1500" b="1"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OJT</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）の充実・強化</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　</a:t>
            </a:r>
            <a:r>
              <a:rPr lang="en-US" altLang="ja-JP" sz="1300" u="sng" dirty="0">
                <a:latin typeface="游ゴシック Medium" panose="020B0500000000000000" pitchFamily="50" charset="-128"/>
                <a:ea typeface="游ゴシック Medium" panose="020B0500000000000000" pitchFamily="50" charset="-128"/>
                <a:cs typeface="Meiryo UI" panose="020B0604030504040204" pitchFamily="50" charset="-128"/>
              </a:rPr>
              <a:t>DX</a:t>
            </a:r>
            <a:r>
              <a:rPr lang="ja-JP" altLang="en-US" sz="1300" u="sng" dirty="0">
                <a:latin typeface="游ゴシック Medium" panose="020B0500000000000000" pitchFamily="50" charset="-128"/>
                <a:ea typeface="游ゴシック Medium" panose="020B0500000000000000" pitchFamily="50" charset="-128"/>
                <a:cs typeface="Meiryo UI" panose="020B0604030504040204" pitchFamily="50" charset="-128"/>
              </a:rPr>
              <a:t>研修や民間企業等と連携した研修の拡充</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　等</a:t>
            </a:r>
            <a:endParaRPr lang="en-US" altLang="ja-JP" sz="1300" b="1"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○人事評価制度の改正　</a:t>
            </a:r>
            <a:r>
              <a:rPr lang="ja-JP" altLang="en-US" sz="1300" u="sng" dirty="0">
                <a:latin typeface="游ゴシック Medium" panose="020B0500000000000000" pitchFamily="50" charset="-128"/>
                <a:ea typeface="游ゴシック Medium" panose="020B0500000000000000" pitchFamily="50" charset="-128"/>
                <a:cs typeface="Meiryo UI" panose="020B0604030504040204" pitchFamily="50" charset="-128"/>
              </a:rPr>
              <a:t>職員の執務意欲の向上に</a:t>
            </a:r>
            <a:r>
              <a:rPr lang="ja-JP" altLang="en-US" sz="1300" u="sng" dirty="0" smtClean="0">
                <a:latin typeface="游ゴシック Medium" panose="020B0500000000000000" pitchFamily="50" charset="-128"/>
                <a:ea typeface="游ゴシック Medium" panose="020B0500000000000000" pitchFamily="50" charset="-128"/>
                <a:cs typeface="Meiryo UI" panose="020B0604030504040204" pitchFamily="50" charset="-128"/>
              </a:rPr>
              <a:t>向けた相対評価の区分及び割合等の見直し</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　等</a:t>
            </a:r>
            <a:endParaRPr lang="en-US" altLang="ja-JP" sz="1300" b="1" u="sng" dirty="0">
              <a:solidFill>
                <a:srgbClr val="FF0000"/>
              </a:solidFill>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
        <p:nvSpPr>
          <p:cNvPr id="188" name="角丸四角形 187"/>
          <p:cNvSpPr/>
          <p:nvPr/>
        </p:nvSpPr>
        <p:spPr>
          <a:xfrm>
            <a:off x="5949308" y="6485959"/>
            <a:ext cx="2442014" cy="259703"/>
          </a:xfrm>
          <a:prstGeom prst="roundRect">
            <a:avLst>
              <a:gd name="adj" fmla="val 46605"/>
            </a:avLst>
          </a:prstGeom>
          <a:solidFill>
            <a:srgbClr val="0070C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latin typeface="Meiryo UI" panose="020B0604030504040204" pitchFamily="50" charset="-128"/>
                <a:ea typeface="Meiryo UI" panose="020B0604030504040204" pitchFamily="50" charset="-128"/>
              </a:rPr>
              <a:t>4</a:t>
            </a:r>
            <a:r>
              <a:rPr lang="ja-JP" altLang="en-US" sz="1600" b="1" dirty="0" err="1">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勤務条件、職場環境</a:t>
            </a:r>
          </a:p>
        </p:txBody>
      </p:sp>
      <p:sp>
        <p:nvSpPr>
          <p:cNvPr id="189" name="正方形/長方形 188"/>
          <p:cNvSpPr/>
          <p:nvPr/>
        </p:nvSpPr>
        <p:spPr>
          <a:xfrm>
            <a:off x="5809776" y="6742285"/>
            <a:ext cx="9940254" cy="1687835"/>
          </a:xfrm>
          <a:prstGeom prst="rect">
            <a:avLst/>
          </a:prstGeom>
          <a:noFill/>
          <a:ln w="25400">
            <a:noFill/>
          </a:ln>
        </p:spPr>
        <p:txBody>
          <a:bodyPr wrap="square" lIns="147511" tIns="73756" rIns="147511" bIns="73756">
            <a:spAutoFit/>
          </a:bodyPr>
          <a:lstStyle/>
          <a:p>
            <a:pPr>
              <a:lnSpc>
                <a:spcPts val="2000"/>
              </a:lnSpc>
            </a:pP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モチベーション、エンゲージメント向上</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各種モチベーション向上策の検討　等</a:t>
            </a:r>
            <a:endParaRPr lang="en-US" altLang="ja-JP" sz="1300" b="1"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○職務職責に応じた給料の徹底　</a:t>
            </a:r>
            <a:r>
              <a:rPr lang="ja-JP" altLang="en-US" sz="1300" u="sng"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部長級の給与月額の見直し検討</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300" u="sng"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主査級昇任時の給与上のインセンティブの拡充の検討</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  等</a:t>
            </a:r>
            <a:endParaRPr lang="en-US" altLang="ja-JP"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○初任給水準の適正化　</a:t>
            </a:r>
            <a:r>
              <a:rPr lang="ja-JP" altLang="en-US" sz="1300" u="sng"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近隣自治体等との均衡を踏まえた水準への見直しの検討</a:t>
            </a:r>
            <a:r>
              <a:rPr lang="ja-JP" altLang="en-US"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rPr>
              <a:t>　</a:t>
            </a:r>
            <a:endParaRPr lang="en-US" altLang="ja-JP" sz="1300" dirty="0">
              <a:solidFill>
                <a:prstClr val="black"/>
              </a:solidFill>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特別退職の見直し　</a:t>
            </a:r>
            <a:r>
              <a:rPr lang="ja-JP" altLang="en-US" sz="1300" u="sng" dirty="0">
                <a:latin typeface="游ゴシック Medium" panose="020B0500000000000000" pitchFamily="50" charset="-128"/>
                <a:ea typeface="游ゴシック Medium" panose="020B0500000000000000" pitchFamily="50" charset="-128"/>
                <a:cs typeface="Meiryo UI" panose="020B0604030504040204" pitchFamily="50" charset="-128"/>
              </a:rPr>
              <a:t>特別退職の一律運用の見直しの検討</a:t>
            </a:r>
            <a:r>
              <a:rPr lang="ja-JP" altLang="en-US" sz="1400" dirty="0">
                <a:latin typeface="游ゴシック Medium" panose="020B0500000000000000" pitchFamily="50" charset="-128"/>
                <a:ea typeface="游ゴシック Medium" panose="020B0500000000000000" pitchFamily="50" charset="-128"/>
                <a:cs typeface="Meiryo UI" panose="020B0604030504040204" pitchFamily="50" charset="-128"/>
              </a:rPr>
              <a:t>　</a:t>
            </a:r>
            <a:r>
              <a:rPr lang="ja-JP" altLang="en-US" sz="1500" dirty="0">
                <a:latin typeface="+mn-ea"/>
                <a:cs typeface="Meiryo UI" panose="020B0604030504040204" pitchFamily="50" charset="-128"/>
              </a:rPr>
              <a:t>　</a:t>
            </a:r>
            <a:endParaRPr lang="en-US" altLang="ja-JP" sz="1500" b="1" dirty="0">
              <a:latin typeface="+mn-ea"/>
              <a:cs typeface="Meiryo UI" panose="020B0604030504040204" pitchFamily="50" charset="-128"/>
            </a:endParaRPr>
          </a:p>
          <a:p>
            <a:pPr>
              <a:lnSpc>
                <a:spcPts val="2000"/>
              </a:lnSpc>
            </a:pP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○各種手当等の適正化　</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子育て中の職員を対象とする通勤手当認定基準の</a:t>
            </a:r>
            <a:r>
              <a:rPr lang="ja-JP" altLang="en-US" sz="1300" dirty="0" smtClean="0">
                <a:latin typeface="游ゴシック Medium" panose="020B0500000000000000" pitchFamily="50" charset="-128"/>
                <a:ea typeface="游ゴシック Medium" panose="020B0500000000000000" pitchFamily="50" charset="-128"/>
                <a:cs typeface="Meiryo UI" panose="020B0604030504040204" pitchFamily="50" charset="-128"/>
              </a:rPr>
              <a:t>緩和検討、管理職手当の減額措置</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に関する</a:t>
            </a:r>
            <a:r>
              <a:rPr lang="ja-JP" altLang="en-US" sz="1300" dirty="0" smtClean="0">
                <a:latin typeface="游ゴシック Medium" panose="020B0500000000000000" pitchFamily="50" charset="-128"/>
                <a:ea typeface="游ゴシック Medium" panose="020B0500000000000000" pitchFamily="50" charset="-128"/>
                <a:cs typeface="Meiryo UI" panose="020B0604030504040204" pitchFamily="50" charset="-128"/>
              </a:rPr>
              <a:t>検討</a:t>
            </a:r>
            <a:endParaRPr lang="en-US" altLang="ja-JP" sz="13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2000"/>
              </a:lnSpc>
            </a:pP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○働き方改革の推進　</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フレックスタイム制度の拡充検討</a:t>
            </a:r>
            <a:r>
              <a:rPr lang="ja-JP" altLang="en-US" sz="1300">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300" smtClean="0">
                <a:latin typeface="游ゴシック Medium" panose="020B0500000000000000" pitchFamily="50" charset="-128"/>
                <a:ea typeface="游ゴシック Medium" panose="020B0500000000000000" pitchFamily="50" charset="-128"/>
                <a:cs typeface="Meiryo UI" panose="020B0604030504040204" pitchFamily="50" charset="-128"/>
              </a:rPr>
              <a:t>テレワークの</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定着促進、兼業の許可基準の緩和検討　等</a:t>
            </a:r>
            <a:endParaRPr lang="en-US" altLang="ja-JP" sz="1300" dirty="0">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
        <p:nvSpPr>
          <p:cNvPr id="191" name="正方形/長方形 190"/>
          <p:cNvSpPr/>
          <p:nvPr/>
        </p:nvSpPr>
        <p:spPr>
          <a:xfrm>
            <a:off x="363877" y="5047092"/>
            <a:ext cx="5251197" cy="3407217"/>
          </a:xfrm>
          <a:prstGeom prst="rect">
            <a:avLst/>
          </a:prstGeom>
          <a:noFill/>
          <a:ln w="25400">
            <a:noFill/>
          </a:ln>
        </p:spPr>
        <p:txBody>
          <a:bodyPr wrap="square" lIns="147511" tIns="73756" rIns="147511" bIns="73756">
            <a:spAutoFit/>
          </a:bodyPr>
          <a:lstStyle/>
          <a:p>
            <a:pPr>
              <a:lnSpc>
                <a:spcPts val="168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１．自ら積極的に考え、行動する職員</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80"/>
              </a:lnSpc>
            </a:pPr>
            <a:r>
              <a:rPr lang="ja-JP" altLang="en-US" sz="1200" dirty="0">
                <a:latin typeface="游ゴシック Light" panose="020B0300000000000000" pitchFamily="50" charset="-128"/>
                <a:ea typeface="游ゴシック Light" panose="020B0300000000000000"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固定観念にとらわれず、多様化する府政課題を「自分事」として</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68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とらえ、何事もあきらめず粘り強く行動できる職員</a:t>
            </a:r>
          </a:p>
          <a:p>
            <a:pPr>
              <a:lnSpc>
                <a:spcPts val="1680"/>
              </a:lnSpc>
              <a:tabLst>
                <a:tab pos="1973263" algn="l"/>
              </a:tabLst>
            </a:pPr>
            <a:r>
              <a:rPr lang="ja-JP" altLang="en-US" sz="1200" dirty="0">
                <a:latin typeface="ＭＳ ゴシック" panose="020B0609070205080204" pitchFamily="49" charset="-128"/>
                <a:ea typeface="ＭＳ ゴシック" panose="020B0609070205080204" pitchFamily="49" charset="-128"/>
                <a:cs typeface="Meiryo UI" panose="020B0604030504040204" pitchFamily="50" charset="-128"/>
              </a:rPr>
              <a:t>「おもろいや</a:t>
            </a:r>
            <a:r>
              <a:rPr lang="ja-JP" altLang="en-US" sz="1200" dirty="0" err="1">
                <a:latin typeface="ＭＳ ゴシック" panose="020B0609070205080204" pitchFamily="49" charset="-128"/>
                <a:ea typeface="ＭＳ ゴシック" panose="020B0609070205080204" pitchFamily="49" charset="-128"/>
                <a:cs typeface="Meiryo UI" panose="020B0604030504040204" pitchFamily="50" charset="-128"/>
              </a:rPr>
              <a:t>ん</a:t>
            </a:r>
            <a:r>
              <a:rPr lang="ja-JP" altLang="en-US" sz="1200" dirty="0">
                <a:latin typeface="ＭＳ ゴシック" panose="020B0609070205080204" pitchFamily="49" charset="-128"/>
                <a:ea typeface="ＭＳ ゴシック" panose="020B0609070205080204" pitchFamily="49" charset="-128"/>
                <a:cs typeface="Meiryo UI" panose="020B0604030504040204" pitchFamily="50" charset="-128"/>
              </a:rPr>
              <a:t>！」となんでもやってみる職員</a:t>
            </a:r>
          </a:p>
          <a:p>
            <a:pPr>
              <a:lnSpc>
                <a:spcPts val="168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8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２．多様な価値観やチームワークを尊重する職員</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8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　互いの意見や価値観を尊重し、積極的にコミュニケーションをとり、</a:t>
            </a:r>
            <a:endParaRPr lang="en-US" altLang="ja-JP" sz="12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pPr>
              <a:lnSpc>
                <a:spcPts val="1680"/>
              </a:lnSpc>
            </a:pP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相互に助け合い、高め合い、チームとして成果を生み出す職員</a:t>
            </a:r>
          </a:p>
          <a:p>
            <a:pPr>
              <a:lnSpc>
                <a:spcPts val="1680"/>
              </a:lnSpc>
            </a:pPr>
            <a:r>
              <a:rPr lang="ja-JP" altLang="en-US" sz="1200" dirty="0">
                <a:latin typeface="ＭＳ ゴシック" panose="020B0609070205080204" pitchFamily="49" charset="-128"/>
                <a:ea typeface="ＭＳ ゴシック" panose="020B0609070205080204" pitchFamily="49" charset="-128"/>
                <a:cs typeface="Meiryo UI" panose="020B0604030504040204" pitchFamily="50" charset="-128"/>
              </a:rPr>
              <a:t>「ええやん！一緒に</a:t>
            </a:r>
            <a:r>
              <a:rPr lang="ja-JP" altLang="en-US" sz="1200" dirty="0" err="1">
                <a:latin typeface="ＭＳ ゴシック" panose="020B0609070205080204" pitchFamily="49" charset="-128"/>
                <a:ea typeface="ＭＳ ゴシック" panose="020B0609070205080204" pitchFamily="49" charset="-128"/>
                <a:cs typeface="Meiryo UI" panose="020B0604030504040204" pitchFamily="50" charset="-128"/>
              </a:rPr>
              <a:t>やろや</a:t>
            </a:r>
            <a:r>
              <a:rPr lang="ja-JP" altLang="en-US" sz="1200" dirty="0">
                <a:latin typeface="ＭＳ ゴシック" panose="020B0609070205080204" pitchFamily="49" charset="-128"/>
                <a:ea typeface="ＭＳ ゴシック" panose="020B0609070205080204" pitchFamily="49" charset="-128"/>
                <a:cs typeface="Meiryo UI" panose="020B0604030504040204" pitchFamily="50" charset="-128"/>
              </a:rPr>
              <a:t>！」と言える職員</a:t>
            </a:r>
          </a:p>
          <a:p>
            <a:pPr>
              <a:lnSpc>
                <a:spcPts val="168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8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３．高い専門性を有し、未来を担う人材を育成する職員</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8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游ゴシック Medium" panose="020B0500000000000000" pitchFamily="50" charset="-128"/>
                <a:ea typeface="游ゴシック Medium" panose="020B0500000000000000" pitchFamily="50" charset="-128"/>
                <a:cs typeface="Meiryo UI" panose="020B0604030504040204" pitchFamily="50" charset="-128"/>
              </a:rPr>
              <a:t>行政のスペシャリストとして、自身の業務に誇りと責任を持ち、積極的に知識習得や自己研鑽等を行うとともに、成長しようとするメンバーを支援する育成マインドを持った職員</a:t>
            </a:r>
          </a:p>
          <a:p>
            <a:pPr>
              <a:lnSpc>
                <a:spcPts val="1680"/>
              </a:lnSpc>
            </a:pPr>
            <a:r>
              <a:rPr lang="ja-JP" altLang="en-US" sz="1200" dirty="0">
                <a:latin typeface="ＭＳ ゴシック" panose="020B0609070205080204" pitchFamily="49" charset="-128"/>
                <a:ea typeface="ＭＳ ゴシック" panose="020B0609070205080204" pitchFamily="49" charset="-128"/>
                <a:cs typeface="Meiryo UI" panose="020B0604030504040204" pitchFamily="50" charset="-128"/>
              </a:rPr>
              <a:t>「さすがや</a:t>
            </a:r>
            <a:r>
              <a:rPr lang="ja-JP" altLang="en-US" sz="1200" dirty="0" err="1">
                <a:latin typeface="ＭＳ ゴシック" panose="020B0609070205080204" pitchFamily="49" charset="-128"/>
                <a:ea typeface="ＭＳ ゴシック" panose="020B0609070205080204" pitchFamily="49" charset="-128"/>
                <a:cs typeface="Meiryo UI" panose="020B0604030504040204" pitchFamily="50" charset="-128"/>
              </a:rPr>
              <a:t>な</a:t>
            </a:r>
            <a:r>
              <a:rPr lang="ja-JP" altLang="en-US" sz="1200" dirty="0">
                <a:latin typeface="ＭＳ ゴシック" panose="020B0609070205080204" pitchFamily="49" charset="-128"/>
                <a:ea typeface="ＭＳ ゴシック" panose="020B0609070205080204" pitchFamily="49" charset="-128"/>
                <a:cs typeface="Meiryo UI" panose="020B0604030504040204" pitchFamily="50" charset="-128"/>
              </a:rPr>
              <a:t>！」と言われ、「応援するで！」と言える職員</a:t>
            </a:r>
          </a:p>
        </p:txBody>
      </p:sp>
      <p:sp>
        <p:nvSpPr>
          <p:cNvPr id="192" name="角丸四角形 191"/>
          <p:cNvSpPr/>
          <p:nvPr/>
        </p:nvSpPr>
        <p:spPr>
          <a:xfrm>
            <a:off x="547205" y="4727348"/>
            <a:ext cx="1703759" cy="276186"/>
          </a:xfrm>
          <a:prstGeom prst="roundRect">
            <a:avLst>
              <a:gd name="adj" fmla="val 46605"/>
            </a:avLst>
          </a:prstGeom>
          <a:solidFill>
            <a:srgbClr val="0070C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めざす職員像</a:t>
            </a:r>
          </a:p>
        </p:txBody>
      </p:sp>
      <p:sp>
        <p:nvSpPr>
          <p:cNvPr id="54" name="正方形/長方形 53"/>
          <p:cNvSpPr/>
          <p:nvPr/>
        </p:nvSpPr>
        <p:spPr>
          <a:xfrm>
            <a:off x="388844" y="8653794"/>
            <a:ext cx="5192359" cy="26124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６．検討スケジュール</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13718108" y="1373617"/>
            <a:ext cx="1612222" cy="307777"/>
          </a:xfrm>
          <a:prstGeom prst="rect">
            <a:avLst/>
          </a:prstGeom>
          <a:noFill/>
          <a:ln>
            <a:solidFill>
              <a:schemeClr val="tx1"/>
            </a:solidFill>
            <a:prstDash val="sysDash"/>
          </a:ln>
        </p:spPr>
        <p:txBody>
          <a:bodyPr wrap="square" rtlCol="0">
            <a:spAutoFit/>
          </a:bodyPr>
          <a:lstStyle/>
          <a:p>
            <a:r>
              <a:rPr lang="ja-JP" altLang="en-US" sz="1400" b="1" dirty="0" smtClean="0">
                <a:solidFill>
                  <a:srgbClr val="FF0000"/>
                </a:solidFill>
                <a:latin typeface="Meiryo UI" panose="020B0604030504040204" pitchFamily="50" charset="-128"/>
                <a:ea typeface="Meiryo UI" panose="020B0604030504040204" pitchFamily="50" charset="-128"/>
              </a:rPr>
              <a:t>○：</a:t>
            </a:r>
            <a:r>
              <a:rPr kumimoji="1" lang="ja-JP" altLang="en-US" sz="1400" b="1" dirty="0" smtClean="0">
                <a:solidFill>
                  <a:srgbClr val="FF0000"/>
                </a:solidFill>
                <a:latin typeface="Meiryo UI" panose="020B0604030504040204" pitchFamily="50" charset="-128"/>
                <a:ea typeface="Meiryo UI" panose="020B0604030504040204" pitchFamily="50" charset="-128"/>
              </a:rPr>
              <a:t>条例</a:t>
            </a:r>
            <a:r>
              <a:rPr kumimoji="1" lang="ja-JP" altLang="en-US" sz="1400" b="1" dirty="0">
                <a:solidFill>
                  <a:srgbClr val="FF0000"/>
                </a:solidFill>
                <a:latin typeface="Meiryo UI" panose="020B0604030504040204" pitchFamily="50" charset="-128"/>
                <a:ea typeface="Meiryo UI" panose="020B0604030504040204" pitchFamily="50" charset="-128"/>
              </a:rPr>
              <a:t>改正事項</a:t>
            </a:r>
          </a:p>
        </p:txBody>
      </p:sp>
      <p:sp>
        <p:nvSpPr>
          <p:cNvPr id="4" name="スライド番号プレースホルダー 3"/>
          <p:cNvSpPr>
            <a:spLocks noGrp="1"/>
          </p:cNvSpPr>
          <p:nvPr>
            <p:ph type="sldNum" sz="quarter" idx="12"/>
          </p:nvPr>
        </p:nvSpPr>
        <p:spPr>
          <a:xfrm>
            <a:off x="11967886" y="10252394"/>
            <a:ext cx="3612675" cy="569324"/>
          </a:xfrm>
        </p:spPr>
        <p:txBody>
          <a:bodyPr/>
          <a:lstStyle/>
          <a:p>
            <a:fld id="{4FA2BBB5-52C7-4A59-89EA-A48AFC3CB6DB}" type="slidenum">
              <a:rPr kumimoji="1" lang="ja-JP" altLang="en-US" smtClean="0"/>
              <a:t>2</a:t>
            </a:fld>
            <a:endParaRPr kumimoji="1" lang="ja-JP" altLang="en-US" dirty="0"/>
          </a:p>
        </p:txBody>
      </p:sp>
      <p:sp>
        <p:nvSpPr>
          <p:cNvPr id="5" name="ホームベース 4"/>
          <p:cNvSpPr/>
          <p:nvPr/>
        </p:nvSpPr>
        <p:spPr>
          <a:xfrm>
            <a:off x="4638821" y="9437916"/>
            <a:ext cx="818173" cy="1171480"/>
          </a:xfrm>
          <a:prstGeom prst="homePlate">
            <a:avLst>
              <a:gd name="adj" fmla="val 26334"/>
            </a:avLst>
          </a:prstGeom>
          <a:solidFill>
            <a:schemeClr val="accent6">
              <a:lumMod val="20000"/>
              <a:lumOff val="80000"/>
            </a:schemeClr>
          </a:solid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テキスト ボックス 136"/>
          <p:cNvSpPr txBox="1"/>
          <p:nvPr/>
        </p:nvSpPr>
        <p:spPr>
          <a:xfrm>
            <a:off x="4758778" y="9514656"/>
            <a:ext cx="369332" cy="1120589"/>
          </a:xfrm>
          <a:prstGeom prst="rect">
            <a:avLst/>
          </a:prstGeom>
          <a:noFill/>
        </p:spPr>
        <p:txBody>
          <a:bodyPr vert="eaVert" wrap="square" rtlCol="0">
            <a:spAutoFit/>
          </a:bodyPr>
          <a:lstStyle/>
          <a:p>
            <a:r>
              <a:rPr kumimoji="1" lang="ja-JP" altLang="en-US" sz="1200" b="1" dirty="0">
                <a:latin typeface="Meiryo UI" panose="020B0604030504040204" pitchFamily="50" charset="-128"/>
                <a:ea typeface="Meiryo UI" panose="020B0604030504040204" pitchFamily="50" charset="-128"/>
              </a:rPr>
              <a:t>取組みの推進</a:t>
            </a:r>
          </a:p>
        </p:txBody>
      </p:sp>
      <p:sp>
        <p:nvSpPr>
          <p:cNvPr id="42" name="正方形/長方形 41">
            <a:extLst>
              <a:ext uri="{FF2B5EF4-FFF2-40B4-BE49-F238E27FC236}">
                <a16:creationId xmlns:a16="http://schemas.microsoft.com/office/drawing/2014/main" id="{07A8857B-86F8-4424-A2C8-4BF43FF649F5}"/>
              </a:ext>
            </a:extLst>
          </p:cNvPr>
          <p:cNvSpPr/>
          <p:nvPr/>
        </p:nvSpPr>
        <p:spPr>
          <a:xfrm>
            <a:off x="5937586" y="942935"/>
            <a:ext cx="9545302" cy="349007"/>
          </a:xfrm>
          <a:prstGeom prst="rect">
            <a:avLst/>
          </a:prstGeom>
          <a:noFill/>
          <a:ln w="9525">
            <a:noFill/>
            <a:prstDash val="dash"/>
          </a:ln>
        </p:spPr>
        <p:txBody>
          <a:bodyPr wrap="square" lIns="147511" tIns="73756" rIns="147511" bIns="73756">
            <a:spAutoFit/>
          </a:bodyPr>
          <a:lstStyle/>
          <a:p>
            <a:r>
              <a:rPr lang="en-US" altLang="ja-JP" sz="1300" dirty="0">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基本理念</a:t>
            </a:r>
            <a:r>
              <a:rPr lang="en-US" altLang="ja-JP" sz="1300" dirty="0">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を踏まえ、「めざす組織像」及び「めざす職員像」の実現に向けて、以下</a:t>
            </a:r>
            <a:r>
              <a:rPr lang="en-US" altLang="ja-JP" sz="1300" dirty="0">
                <a:latin typeface="游ゴシック Medium" panose="020B0500000000000000" pitchFamily="50" charset="-128"/>
                <a:ea typeface="游ゴシック Medium" panose="020B0500000000000000" pitchFamily="50" charset="-128"/>
                <a:cs typeface="Meiryo UI" panose="020B0604030504040204" pitchFamily="50" charset="-128"/>
              </a:rPr>
              <a:t>4</a:t>
            </a:r>
            <a:r>
              <a:rPr lang="ja-JP" altLang="en-US" sz="1300" dirty="0" err="1">
                <a:latin typeface="游ゴシック Medium" panose="020B0500000000000000" pitchFamily="50" charset="-128"/>
                <a:ea typeface="游ゴシック Medium" panose="020B0500000000000000" pitchFamily="50" charset="-128"/>
                <a:cs typeface="Meiryo UI" panose="020B0604030504040204" pitchFamily="50" charset="-128"/>
              </a:rPr>
              <a:t>つの</a:t>
            </a:r>
            <a:r>
              <a:rPr lang="ja-JP" altLang="en-US" sz="1300" dirty="0">
                <a:latin typeface="游ゴシック Medium" panose="020B0500000000000000" pitchFamily="50" charset="-128"/>
                <a:ea typeface="游ゴシック Medium" panose="020B0500000000000000" pitchFamily="50" charset="-128"/>
                <a:cs typeface="Meiryo UI" panose="020B0604030504040204" pitchFamily="50" charset="-128"/>
              </a:rPr>
              <a:t>観点から取組みを進める。</a:t>
            </a:r>
          </a:p>
        </p:txBody>
      </p:sp>
      <p:sp>
        <p:nvSpPr>
          <p:cNvPr id="6" name="正方形/長方形 5"/>
          <p:cNvSpPr/>
          <p:nvPr/>
        </p:nvSpPr>
        <p:spPr>
          <a:xfrm>
            <a:off x="508474" y="9403647"/>
            <a:ext cx="432048" cy="1177982"/>
          </a:xfrm>
          <a:prstGeom prst="rect">
            <a:avLst/>
          </a:prstGeom>
          <a:solidFill>
            <a:schemeClr val="accent5">
              <a:lumMod val="20000"/>
              <a:lumOff val="80000"/>
            </a:schemeClr>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戦略本部会議</a:t>
            </a:r>
          </a:p>
        </p:txBody>
      </p:sp>
      <p:sp>
        <p:nvSpPr>
          <p:cNvPr id="45" name="正方形/長方形 44"/>
          <p:cNvSpPr/>
          <p:nvPr/>
        </p:nvSpPr>
        <p:spPr>
          <a:xfrm>
            <a:off x="385351" y="648953"/>
            <a:ext cx="5127594" cy="26544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４．めざす組織像・職員像</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5816165" y="8653794"/>
            <a:ext cx="9630135" cy="26124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７</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．進捗管理</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6445300" y="9403647"/>
            <a:ext cx="184731" cy="538609"/>
          </a:xfrm>
          <a:prstGeom prst="rect">
            <a:avLst/>
          </a:prstGeom>
          <a:noFill/>
        </p:spPr>
        <p:txBody>
          <a:bodyPr wrap="none" rtlCol="0">
            <a:spAutoFit/>
          </a:bodyPr>
          <a:lstStyle/>
          <a:p>
            <a:endParaRPr kumimoji="1" lang="ja-JP" altLang="en-US" dirty="0"/>
          </a:p>
        </p:txBody>
      </p:sp>
      <p:sp>
        <p:nvSpPr>
          <p:cNvPr id="9" name="テキスト ボックス 8"/>
          <p:cNvSpPr txBox="1"/>
          <p:nvPr/>
        </p:nvSpPr>
        <p:spPr>
          <a:xfrm>
            <a:off x="5816165" y="9177053"/>
            <a:ext cx="9645542" cy="954107"/>
          </a:xfrm>
          <a:prstGeom prst="rect">
            <a:avLst/>
          </a:prstGeom>
          <a:noFill/>
          <a:ln>
            <a:solidFill>
              <a:schemeClr val="tx1"/>
            </a:solidFill>
            <a:prstDash val="sysDash"/>
          </a:ln>
        </p:spPr>
        <p:txBody>
          <a:bodyPr wrap="square" rtlCol="0">
            <a:spAutoFit/>
          </a:bodyPr>
          <a:lstStyle/>
          <a:p>
            <a:r>
              <a:rPr lang="ja-JP" altLang="en-US" sz="1400" dirty="0" smtClean="0">
                <a:latin typeface="游ゴシック Medium" panose="020B0500000000000000" pitchFamily="50" charset="-128"/>
                <a:ea typeface="游ゴシック Medium" panose="020B0500000000000000" pitchFamily="50" charset="-128"/>
              </a:rPr>
              <a:t>◎　本方向性（素案</a:t>
            </a:r>
            <a:r>
              <a:rPr lang="ja-JP" altLang="en-US" sz="1400" dirty="0">
                <a:latin typeface="游ゴシック Medium" panose="020B0500000000000000" pitchFamily="50" charset="-128"/>
                <a:ea typeface="游ゴシック Medium" panose="020B0500000000000000" pitchFamily="50" charset="-128"/>
              </a:rPr>
              <a:t>）</a:t>
            </a:r>
            <a:r>
              <a:rPr lang="ja-JP" altLang="en-US" sz="1400" dirty="0" smtClean="0">
                <a:latin typeface="游ゴシック Medium" panose="020B0500000000000000" pitchFamily="50" charset="-128"/>
                <a:ea typeface="游ゴシック Medium" panose="020B0500000000000000" pitchFamily="50" charset="-128"/>
              </a:rPr>
              <a:t>について</a:t>
            </a:r>
            <a:r>
              <a:rPr lang="ja-JP" altLang="en-US" sz="1400" dirty="0">
                <a:latin typeface="游ゴシック Medium" panose="020B0500000000000000" pitchFamily="50" charset="-128"/>
                <a:ea typeface="游ゴシック Medium" panose="020B0500000000000000" pitchFamily="50" charset="-128"/>
              </a:rPr>
              <a:t>は</a:t>
            </a:r>
            <a:r>
              <a:rPr lang="ja-JP" altLang="en-US" sz="1400" dirty="0" smtClean="0">
                <a:latin typeface="游ゴシック Medium" panose="020B0500000000000000" pitchFamily="50" charset="-128"/>
                <a:ea typeface="游ゴシック Medium" panose="020B0500000000000000" pitchFamily="50" charset="-128"/>
              </a:rPr>
              <a:t>、今年度中に方向性（案）としてとりまとめ</a:t>
            </a:r>
            <a:r>
              <a:rPr lang="ja-JP" altLang="en-US" sz="1400" dirty="0" smtClean="0">
                <a:latin typeface="游ゴシック Medium" panose="020B0500000000000000" pitchFamily="50" charset="-128"/>
                <a:ea typeface="游ゴシック Medium" panose="020B0500000000000000" pitchFamily="50" charset="-128"/>
              </a:rPr>
              <a:t>、順次</a:t>
            </a:r>
            <a:r>
              <a:rPr lang="ja-JP" altLang="en-US" sz="1400" dirty="0" smtClean="0">
                <a:latin typeface="游ゴシック Medium" panose="020B0500000000000000" pitchFamily="50" charset="-128"/>
                <a:ea typeface="游ゴシック Medium" panose="020B0500000000000000" pitchFamily="50" charset="-128"/>
              </a:rPr>
              <a:t>具体化</a:t>
            </a:r>
            <a:r>
              <a:rPr lang="ja-JP" altLang="en-US" sz="1400" dirty="0">
                <a:latin typeface="游ゴシック Medium" panose="020B0500000000000000" pitchFamily="50" charset="-128"/>
                <a:ea typeface="游ゴシック Medium" panose="020B0500000000000000" pitchFamily="50" charset="-128"/>
              </a:rPr>
              <a:t>を</a:t>
            </a:r>
            <a:r>
              <a:rPr lang="ja-JP" altLang="en-US" sz="1400" dirty="0" smtClean="0">
                <a:latin typeface="游ゴシック Medium" panose="020B0500000000000000" pitchFamily="50" charset="-128"/>
                <a:ea typeface="游ゴシック Medium" panose="020B0500000000000000" pitchFamily="50" charset="-128"/>
              </a:rPr>
              <a:t>進める。　　</a:t>
            </a:r>
            <a:endParaRPr lang="en-US" altLang="ja-JP" sz="1400" dirty="0" smtClean="0">
              <a:latin typeface="游ゴシック Medium" panose="020B0500000000000000" pitchFamily="50" charset="-128"/>
              <a:ea typeface="游ゴシック Medium" panose="020B0500000000000000" pitchFamily="50" charset="-128"/>
            </a:endParaRPr>
          </a:p>
          <a:p>
            <a:r>
              <a:rPr lang="ja-JP" altLang="en-US" sz="1400" dirty="0">
                <a:latin typeface="游ゴシック Medium" panose="020B0500000000000000" pitchFamily="50" charset="-128"/>
                <a:ea typeface="游ゴシック Medium" panose="020B0500000000000000" pitchFamily="50" charset="-128"/>
              </a:rPr>
              <a:t>　</a:t>
            </a:r>
            <a:r>
              <a:rPr lang="ja-JP" altLang="en-US" sz="1400" dirty="0" smtClean="0">
                <a:latin typeface="游ゴシック Medium" panose="020B0500000000000000" pitchFamily="50" charset="-128"/>
                <a:ea typeface="游ゴシック Medium" panose="020B0500000000000000" pitchFamily="50" charset="-128"/>
              </a:rPr>
              <a:t>なお、社会</a:t>
            </a:r>
            <a:r>
              <a:rPr lang="ja-JP" altLang="en-US" sz="1400" dirty="0">
                <a:latin typeface="游ゴシック Medium" panose="020B0500000000000000" pitchFamily="50" charset="-128"/>
                <a:ea typeface="游ゴシック Medium" panose="020B0500000000000000" pitchFamily="50" charset="-128"/>
              </a:rPr>
              <a:t>経済情勢の変化や本府を取り巻く課題・求められる役割の変化等を踏まえ、適宜、取組み内容を精査する</a:t>
            </a:r>
            <a:r>
              <a:rPr lang="ja-JP" altLang="en-US" sz="1400" dirty="0" smtClean="0">
                <a:latin typeface="游ゴシック Medium" panose="020B0500000000000000" pitchFamily="50" charset="-128"/>
                <a:ea typeface="游ゴシック Medium" panose="020B0500000000000000" pitchFamily="50" charset="-128"/>
              </a:rPr>
              <a:t>。</a:t>
            </a:r>
            <a:endParaRPr lang="en-US" altLang="ja-JP" sz="1400" dirty="0" smtClean="0">
              <a:latin typeface="游ゴシック Medium" panose="020B0500000000000000" pitchFamily="50" charset="-128"/>
              <a:ea typeface="游ゴシック Medium" panose="020B0500000000000000" pitchFamily="50" charset="-128"/>
            </a:endParaRPr>
          </a:p>
          <a:p>
            <a:r>
              <a:rPr lang="ja-JP" altLang="en-US" sz="1400" dirty="0" smtClean="0">
                <a:latin typeface="游ゴシック Medium" panose="020B0500000000000000" pitchFamily="50" charset="-128"/>
                <a:ea typeface="游ゴシック Medium" panose="020B0500000000000000" pitchFamily="50" charset="-128"/>
              </a:rPr>
              <a:t>◎　方向性（案）については、大阪</a:t>
            </a:r>
            <a:r>
              <a:rPr lang="ja-JP" altLang="en-US" sz="1400" dirty="0">
                <a:latin typeface="游ゴシック Medium" panose="020B0500000000000000" pitchFamily="50" charset="-128"/>
                <a:ea typeface="游ゴシック Medium" panose="020B0500000000000000" pitchFamily="50" charset="-128"/>
              </a:rPr>
              <a:t>･関西万博後となる概ね３年を目途に効果検証を実施し、必要に</a:t>
            </a:r>
            <a:r>
              <a:rPr lang="ja-JP" altLang="en-US" sz="1400" dirty="0" smtClean="0">
                <a:latin typeface="游ゴシック Medium" panose="020B0500000000000000" pitchFamily="50" charset="-128"/>
                <a:ea typeface="游ゴシック Medium" panose="020B0500000000000000" pitchFamily="50" charset="-128"/>
              </a:rPr>
              <a:t>応じて</a:t>
            </a:r>
            <a:endParaRPr lang="en-US" altLang="ja-JP" sz="1400" dirty="0" smtClean="0">
              <a:latin typeface="游ゴシック Medium" panose="020B0500000000000000" pitchFamily="50" charset="-128"/>
              <a:ea typeface="游ゴシック Medium" panose="020B0500000000000000" pitchFamily="50" charset="-128"/>
            </a:endParaRPr>
          </a:p>
          <a:p>
            <a:r>
              <a:rPr lang="ja-JP" altLang="en-US" sz="1400" dirty="0">
                <a:latin typeface="游ゴシック Medium" panose="020B0500000000000000" pitchFamily="50" charset="-128"/>
                <a:ea typeface="游ゴシック Medium" panose="020B0500000000000000" pitchFamily="50" charset="-128"/>
              </a:rPr>
              <a:t>　</a:t>
            </a:r>
            <a:r>
              <a:rPr lang="ja-JP" altLang="en-US" sz="1400" dirty="0" smtClean="0">
                <a:latin typeface="游ゴシック Medium" panose="020B0500000000000000" pitchFamily="50" charset="-128"/>
                <a:ea typeface="游ゴシック Medium" panose="020B0500000000000000" pitchFamily="50" charset="-128"/>
              </a:rPr>
              <a:t>見直しを</a:t>
            </a:r>
            <a:r>
              <a:rPr lang="ja-JP" altLang="en-US" sz="1400" dirty="0">
                <a:latin typeface="游ゴシック Medium" panose="020B0500000000000000" pitchFamily="50" charset="-128"/>
                <a:ea typeface="游ゴシック Medium" panose="020B0500000000000000" pitchFamily="50" charset="-128"/>
              </a:rPr>
              <a:t>行う。</a:t>
            </a:r>
          </a:p>
        </p:txBody>
      </p:sp>
    </p:spTree>
    <p:extLst>
      <p:ext uri="{BB962C8B-B14F-4D97-AF65-F5344CB8AC3E}">
        <p14:creationId xmlns:p14="http://schemas.microsoft.com/office/powerpoint/2010/main" val="20250572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C0000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4E70A8A-1E37-453A-A1F7-55C8CDEC0849}">
  <ds:schemaRefs>
    <ds:schemaRef ds:uri="http://schemas.microsoft.com/office/2006/documentManagement/types"/>
    <ds:schemaRef ds:uri="http://purl.org/dc/elements/1.1/"/>
    <ds:schemaRef ds:uri="http://purl.org/dc/terms/"/>
    <ds:schemaRef ds:uri="http://www.w3.org/XML/1998/namespace"/>
    <ds:schemaRef ds:uri="http://schemas.microsoft.com/sharepoint/v3"/>
    <ds:schemaRef ds:uri="http://purl.org/dc/dcmityp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9964A6FC-BEDE-4C91-8C7B-42E0ED0CC9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95AD179-5336-41A9-A19F-9ABB248629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20444</TotalTime>
  <Words>2699</Words>
  <Application>Microsoft Office PowerPoint</Application>
  <PresentationFormat>ユーザー設定</PresentationFormat>
  <Paragraphs>188</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HGP創英角ｺﾞｼｯｸUB</vt:lpstr>
      <vt:lpstr>Meiryo UI</vt:lpstr>
      <vt:lpstr>ＭＳ Ｐゴシック</vt:lpstr>
      <vt:lpstr>ＭＳ ゴシック</vt:lpstr>
      <vt:lpstr>游ゴシック</vt:lpstr>
      <vt:lpstr>游ゴシック Light</vt:lpstr>
      <vt:lpstr>游ゴシック Medium</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InoueYasum</dc:creator>
  <cp:lastModifiedBy>松岡　剛司</cp:lastModifiedBy>
  <cp:revision>1221</cp:revision>
  <cp:lastPrinted>2023-08-24T04:13:59Z</cp:lastPrinted>
  <dcterms:created xsi:type="dcterms:W3CDTF">2017-05-18T08:58:39Z</dcterms:created>
  <dcterms:modified xsi:type="dcterms:W3CDTF">2023-08-24T04:33:47Z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