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16"/>
  </p:notesMasterIdLst>
  <p:sldIdLst>
    <p:sldId id="284" r:id="rId2"/>
    <p:sldId id="285" r:id="rId3"/>
    <p:sldId id="288" r:id="rId4"/>
    <p:sldId id="289" r:id="rId5"/>
    <p:sldId id="304" r:id="rId6"/>
    <p:sldId id="305" r:id="rId7"/>
    <p:sldId id="306" r:id="rId8"/>
    <p:sldId id="307" r:id="rId9"/>
    <p:sldId id="312" r:id="rId10"/>
    <p:sldId id="310" r:id="rId11"/>
    <p:sldId id="311" r:id="rId12"/>
    <p:sldId id="308" r:id="rId13"/>
    <p:sldId id="309" r:id="rId14"/>
    <p:sldId id="313" r:id="rId15"/>
  </p:sldIdLst>
  <p:sldSz cx="12192000" cy="6858000"/>
  <p:notesSz cx="7099300" cy="102346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E5D6"/>
    <a:srgbClr val="F9F1BF"/>
    <a:srgbClr val="C89904"/>
    <a:srgbClr val="9B7703"/>
    <a:srgbClr val="F1DE6B"/>
    <a:srgbClr val="F5E899"/>
    <a:srgbClr val="BD9103"/>
    <a:srgbClr val="F3E27D"/>
    <a:srgbClr val="FCE4EA"/>
    <a:srgbClr val="C0144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1FECB4D8-DB02-4DC6-A0A2-4F2EBAE1DC90}" styleName="中間スタイル 1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2048" autoAdjust="0"/>
    <p:restoredTop sz="94924" autoAdjust="0"/>
  </p:normalViewPr>
  <p:slideViewPr>
    <p:cSldViewPr snapToGrid="0">
      <p:cViewPr varScale="1">
        <p:scale>
          <a:sx n="88" d="100"/>
          <a:sy n="88" d="100"/>
        </p:scale>
        <p:origin x="106" y="25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C61143B-BCBD-43A2-ADBA-7354D4BF616D}" type="doc">
      <dgm:prSet loTypeId="urn:microsoft.com/office/officeart/2005/8/layout/chart3" loCatId="cycle" qsTypeId="urn:microsoft.com/office/officeart/2005/8/quickstyle/simple1" qsCatId="simple" csTypeId="urn:microsoft.com/office/officeart/2005/8/colors/colorful1" csCatId="colorful" phldr="1"/>
      <dgm:spPr/>
    </dgm:pt>
    <dgm:pt modelId="{39FE6816-BF1F-4A1C-A991-122BCA3E308C}">
      <dgm:prSet phldrT="[テキスト]" custT="1"/>
      <dgm:spPr>
        <a:solidFill>
          <a:srgbClr val="0070C0"/>
        </a:solidFill>
        <a:ln>
          <a:noFill/>
        </a:ln>
      </dgm:spPr>
      <dgm:t>
        <a:bodyPr/>
        <a:lstStyle/>
        <a:p>
          <a:r>
            <a:rPr kumimoji="1" lang="ja-JP" altLang="en-US" sz="2800" dirty="0">
              <a:latin typeface="HGP創英角ｺﾞｼｯｸUB" panose="020B0900000000000000" pitchFamily="50" charset="-128"/>
              <a:ea typeface="HGP創英角ｺﾞｼｯｸUB" panose="020B0900000000000000" pitchFamily="50" charset="-128"/>
            </a:rPr>
            <a:t>人材確保</a:t>
          </a:r>
          <a:endParaRPr kumimoji="1" lang="en-US" altLang="ja-JP" sz="2800" dirty="0">
            <a:latin typeface="HGP創英角ｺﾞｼｯｸUB" panose="020B0900000000000000" pitchFamily="50" charset="-128"/>
            <a:ea typeface="HGP創英角ｺﾞｼｯｸUB" panose="020B0900000000000000" pitchFamily="50" charset="-128"/>
          </a:endParaRPr>
        </a:p>
      </dgm:t>
    </dgm:pt>
    <dgm:pt modelId="{102367CB-CE37-497E-BA7E-0653552B65FE}" type="parTrans" cxnId="{B5C54D1B-25C1-43BB-8699-E0FF12B7A0BB}">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5E2A0CCD-6423-4253-BFDA-996E55B108C2}" type="sibTrans" cxnId="{B5C54D1B-25C1-43BB-8699-E0FF12B7A0BB}">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5DF250E3-D1FE-4C56-8966-46A692CF1398}">
      <dgm:prSet phldrT="[テキスト]" custT="1"/>
      <dgm:spPr>
        <a:solidFill>
          <a:srgbClr val="FF0000"/>
        </a:solidFill>
        <a:ln>
          <a:noFill/>
        </a:ln>
      </dgm:spPr>
      <dgm:t>
        <a:bodyPr/>
        <a:lstStyle/>
        <a:p>
          <a:r>
            <a:rPr kumimoji="1" lang="ja-JP" altLang="en-US" sz="2800" dirty="0">
              <a:latin typeface="HGP創英角ｺﾞｼｯｸUB" panose="020B0900000000000000" pitchFamily="50" charset="-128"/>
              <a:ea typeface="HGP創英角ｺﾞｼｯｸUB" panose="020B0900000000000000" pitchFamily="50" charset="-128"/>
            </a:rPr>
            <a:t>　　　　　　勤務条件職場環境</a:t>
          </a:r>
          <a:endParaRPr kumimoji="1" lang="en-US" altLang="ja-JP" sz="3600" dirty="0">
            <a:latin typeface="HGP創英角ｺﾞｼｯｸUB" panose="020B0900000000000000" pitchFamily="50" charset="-128"/>
            <a:ea typeface="HGP創英角ｺﾞｼｯｸUB" panose="020B0900000000000000" pitchFamily="50" charset="-128"/>
          </a:endParaRPr>
        </a:p>
      </dgm:t>
    </dgm:pt>
    <dgm:pt modelId="{94865885-9F5F-4053-BAD2-E577308866AB}" type="parTrans" cxnId="{1C19CEB1-985A-4264-8094-8FFE648A7F50}">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D42854BF-4E38-46BE-8E9A-B2ECD86E0F3B}" type="sibTrans" cxnId="{1C19CEB1-985A-4264-8094-8FFE648A7F50}">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CE1FB9E9-64B0-4DBC-B480-51B49886445D}">
      <dgm:prSet phldrT="[テキスト]" custT="1"/>
      <dgm:spPr>
        <a:solidFill>
          <a:srgbClr val="FFC000"/>
        </a:solidFill>
        <a:ln>
          <a:noFill/>
        </a:ln>
      </dgm:spPr>
      <dgm:t>
        <a:bodyPr/>
        <a:lstStyle/>
        <a:p>
          <a:r>
            <a:rPr kumimoji="1" lang="ja-JP" altLang="en-US" sz="3000" dirty="0">
              <a:latin typeface="HGP創英角ｺﾞｼｯｸUB" panose="020B0900000000000000" pitchFamily="50" charset="-128"/>
              <a:ea typeface="HGP創英角ｺﾞｼｯｸUB" panose="020B0900000000000000" pitchFamily="50" charset="-128"/>
            </a:rPr>
            <a:t>組　織</a:t>
          </a:r>
        </a:p>
      </dgm:t>
    </dgm:pt>
    <dgm:pt modelId="{1E132AB4-1C0A-4E50-A56C-A0884D7BD3E9}" type="parTrans" cxnId="{FF54FB8C-84EA-463E-B7FF-C7DC0960660D}">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665FC911-3B2B-4361-9DFD-FA83344848FB}" type="sibTrans" cxnId="{FF54FB8C-84EA-463E-B7FF-C7DC0960660D}">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82CDD883-DDB0-4EDD-89A2-DB3ABDDB9BED}">
      <dgm:prSet phldrT="[テキスト]" custT="1"/>
      <dgm:spPr>
        <a:solidFill>
          <a:srgbClr val="00B050"/>
        </a:solidFill>
        <a:ln>
          <a:noFill/>
        </a:ln>
      </dgm:spPr>
      <dgm:t>
        <a:bodyPr/>
        <a:lstStyle/>
        <a:p>
          <a:r>
            <a:rPr kumimoji="1" lang="ja-JP" altLang="en-US" sz="2400" dirty="0">
              <a:latin typeface="HGP創英角ｺﾞｼｯｸUB" panose="020B0900000000000000" pitchFamily="50" charset="-128"/>
              <a:ea typeface="HGP創英角ｺﾞｼｯｸUB" panose="020B0900000000000000" pitchFamily="50" charset="-128"/>
            </a:rPr>
            <a:t>　　　　　　　　　</a:t>
          </a:r>
          <a:r>
            <a:rPr kumimoji="1" lang="ja-JP" altLang="en-US" sz="2800" dirty="0">
              <a:latin typeface="HGP創英角ｺﾞｼｯｸUB" panose="020B0900000000000000" pitchFamily="50" charset="-128"/>
              <a:ea typeface="HGP創英角ｺﾞｼｯｸUB" panose="020B0900000000000000" pitchFamily="50" charset="-128"/>
            </a:rPr>
            <a:t>人材育成</a:t>
          </a:r>
          <a:endParaRPr kumimoji="1" lang="en-US" altLang="ja-JP" sz="2800" dirty="0">
            <a:latin typeface="HGP創英角ｺﾞｼｯｸUB" panose="020B0900000000000000" pitchFamily="50" charset="-128"/>
            <a:ea typeface="HGP創英角ｺﾞｼｯｸUB" panose="020B0900000000000000" pitchFamily="50" charset="-128"/>
          </a:endParaRPr>
        </a:p>
      </dgm:t>
    </dgm:pt>
    <dgm:pt modelId="{468512BA-63AD-4513-A152-50D1C6354BEC}" type="parTrans" cxnId="{64984EEE-E4C3-404F-A0A2-1709CE758820}">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E10DC981-DD9A-4B70-96E7-12E975E979F3}" type="sibTrans" cxnId="{64984EEE-E4C3-404F-A0A2-1709CE758820}">
      <dgm:prSet/>
      <dgm:spPr/>
      <dgm:t>
        <a:bodyPr/>
        <a:lstStyle/>
        <a:p>
          <a:endParaRPr kumimoji="1" lang="ja-JP" altLang="en-US" sz="1400">
            <a:latin typeface="HGP創英角ｺﾞｼｯｸUB" panose="020B0900000000000000" pitchFamily="50" charset="-128"/>
            <a:ea typeface="HGP創英角ｺﾞｼｯｸUB" panose="020B0900000000000000" pitchFamily="50" charset="-128"/>
          </a:endParaRPr>
        </a:p>
      </dgm:t>
    </dgm:pt>
    <dgm:pt modelId="{2C5BC07C-532E-46E3-AAD2-DEF755A8CE67}" type="pres">
      <dgm:prSet presAssocID="{5C61143B-BCBD-43A2-ADBA-7354D4BF616D}" presName="compositeShape" presStyleCnt="0">
        <dgm:presLayoutVars>
          <dgm:chMax val="7"/>
          <dgm:dir/>
          <dgm:resizeHandles val="exact"/>
        </dgm:presLayoutVars>
      </dgm:prSet>
      <dgm:spPr/>
    </dgm:pt>
    <dgm:pt modelId="{FF28F043-6280-43ED-87F7-5892E24536FA}" type="pres">
      <dgm:prSet presAssocID="{5C61143B-BCBD-43A2-ADBA-7354D4BF616D}" presName="wedge1" presStyleLbl="node1" presStyleIdx="0" presStyleCnt="4" custLinFactNeighborX="-2030" custLinFactNeighborY="3961"/>
      <dgm:spPr/>
    </dgm:pt>
    <dgm:pt modelId="{73AF7F01-B80C-4DCC-934A-A4BE8E4A7520}" type="pres">
      <dgm:prSet presAssocID="{5C61143B-BCBD-43A2-ADBA-7354D4BF616D}" presName="wedge1Tx" presStyleLbl="node1" presStyleIdx="0" presStyleCnt="4">
        <dgm:presLayoutVars>
          <dgm:chMax val="0"/>
          <dgm:chPref val="0"/>
          <dgm:bulletEnabled val="1"/>
        </dgm:presLayoutVars>
      </dgm:prSet>
      <dgm:spPr/>
    </dgm:pt>
    <dgm:pt modelId="{35BF4B45-46B8-4827-B345-537CDAD41ECD}" type="pres">
      <dgm:prSet presAssocID="{5C61143B-BCBD-43A2-ADBA-7354D4BF616D}" presName="wedge2" presStyleLbl="node1" presStyleIdx="1" presStyleCnt="4" custLinFactNeighborX="2184" custLinFactNeighborY="1981"/>
      <dgm:spPr/>
    </dgm:pt>
    <dgm:pt modelId="{29E825C4-C5EC-4C25-9486-CC4CF8216693}" type="pres">
      <dgm:prSet presAssocID="{5C61143B-BCBD-43A2-ADBA-7354D4BF616D}" presName="wedge2Tx" presStyleLbl="node1" presStyleIdx="1" presStyleCnt="4">
        <dgm:presLayoutVars>
          <dgm:chMax val="0"/>
          <dgm:chPref val="0"/>
          <dgm:bulletEnabled val="1"/>
        </dgm:presLayoutVars>
      </dgm:prSet>
      <dgm:spPr/>
    </dgm:pt>
    <dgm:pt modelId="{2B8E53CC-6427-4462-A9A0-6ABECC99BAD3}" type="pres">
      <dgm:prSet presAssocID="{5C61143B-BCBD-43A2-ADBA-7354D4BF616D}" presName="wedge3" presStyleLbl="node1" presStyleIdx="2" presStyleCnt="4" custLinFactNeighborX="-283" custLinFactNeighborY="1981"/>
      <dgm:spPr/>
    </dgm:pt>
    <dgm:pt modelId="{6F889A68-C21A-4D9B-87AA-321DAE5FB738}" type="pres">
      <dgm:prSet presAssocID="{5C61143B-BCBD-43A2-ADBA-7354D4BF616D}" presName="wedge3Tx" presStyleLbl="node1" presStyleIdx="2" presStyleCnt="4">
        <dgm:presLayoutVars>
          <dgm:chMax val="0"/>
          <dgm:chPref val="0"/>
          <dgm:bulletEnabled val="1"/>
        </dgm:presLayoutVars>
      </dgm:prSet>
      <dgm:spPr/>
    </dgm:pt>
    <dgm:pt modelId="{59101C6B-3D2E-4ED7-98D7-AF90CF8D9F37}" type="pres">
      <dgm:prSet presAssocID="{5C61143B-BCBD-43A2-ADBA-7354D4BF616D}" presName="wedge4" presStyleLbl="node1" presStyleIdx="3" presStyleCnt="4" custLinFactNeighborX="-566" custLinFactNeighborY="-262"/>
      <dgm:spPr/>
    </dgm:pt>
    <dgm:pt modelId="{86016C4F-D5DA-494F-B0F3-0CD84AB16AAA}" type="pres">
      <dgm:prSet presAssocID="{5C61143B-BCBD-43A2-ADBA-7354D4BF616D}" presName="wedge4Tx" presStyleLbl="node1" presStyleIdx="3" presStyleCnt="4">
        <dgm:presLayoutVars>
          <dgm:chMax val="0"/>
          <dgm:chPref val="0"/>
          <dgm:bulletEnabled val="1"/>
        </dgm:presLayoutVars>
      </dgm:prSet>
      <dgm:spPr/>
    </dgm:pt>
  </dgm:ptLst>
  <dgm:cxnLst>
    <dgm:cxn modelId="{B5C54D1B-25C1-43BB-8699-E0FF12B7A0BB}" srcId="{5C61143B-BCBD-43A2-ADBA-7354D4BF616D}" destId="{39FE6816-BF1F-4A1C-A991-122BCA3E308C}" srcOrd="0" destOrd="0" parTransId="{102367CB-CE37-497E-BA7E-0653552B65FE}" sibTransId="{5E2A0CCD-6423-4253-BFDA-996E55B108C2}"/>
    <dgm:cxn modelId="{8FFB7B1F-907C-4C02-8C4D-09986BC08097}" type="presOf" srcId="{82CDD883-DDB0-4EDD-89A2-DB3ABDDB9BED}" destId="{35BF4B45-46B8-4827-B345-537CDAD41ECD}" srcOrd="0" destOrd="0" presId="urn:microsoft.com/office/officeart/2005/8/layout/chart3"/>
    <dgm:cxn modelId="{A62A3523-1127-40E6-849A-6C9559DF8B5F}" type="presOf" srcId="{5C61143B-BCBD-43A2-ADBA-7354D4BF616D}" destId="{2C5BC07C-532E-46E3-AAD2-DEF755A8CE67}" srcOrd="0" destOrd="0" presId="urn:microsoft.com/office/officeart/2005/8/layout/chart3"/>
    <dgm:cxn modelId="{3388B76C-FB59-4FB9-A55B-15D8C174D667}" type="presOf" srcId="{39FE6816-BF1F-4A1C-A991-122BCA3E308C}" destId="{73AF7F01-B80C-4DCC-934A-A4BE8E4A7520}" srcOrd="1" destOrd="0" presId="urn:microsoft.com/office/officeart/2005/8/layout/chart3"/>
    <dgm:cxn modelId="{3F8CBE86-58B4-41B6-AD01-0F645F431BD3}" type="presOf" srcId="{CE1FB9E9-64B0-4DBC-B480-51B49886445D}" destId="{59101C6B-3D2E-4ED7-98D7-AF90CF8D9F37}" srcOrd="0" destOrd="0" presId="urn:microsoft.com/office/officeart/2005/8/layout/chart3"/>
    <dgm:cxn modelId="{FF54FB8C-84EA-463E-B7FF-C7DC0960660D}" srcId="{5C61143B-BCBD-43A2-ADBA-7354D4BF616D}" destId="{CE1FB9E9-64B0-4DBC-B480-51B49886445D}" srcOrd="3" destOrd="0" parTransId="{1E132AB4-1C0A-4E50-A56C-A0884D7BD3E9}" sibTransId="{665FC911-3B2B-4361-9DFD-FA83344848FB}"/>
    <dgm:cxn modelId="{6D23FB94-57E3-40FD-89E9-9CFAEFE2553C}" type="presOf" srcId="{5DF250E3-D1FE-4C56-8966-46A692CF1398}" destId="{2B8E53CC-6427-4462-A9A0-6ABECC99BAD3}" srcOrd="0" destOrd="0" presId="urn:microsoft.com/office/officeart/2005/8/layout/chart3"/>
    <dgm:cxn modelId="{56307A99-7351-4BF1-AEB1-BDCE8A2809C4}" type="presOf" srcId="{5DF250E3-D1FE-4C56-8966-46A692CF1398}" destId="{6F889A68-C21A-4D9B-87AA-321DAE5FB738}" srcOrd="1" destOrd="0" presId="urn:microsoft.com/office/officeart/2005/8/layout/chart3"/>
    <dgm:cxn modelId="{1C19CEB1-985A-4264-8094-8FFE648A7F50}" srcId="{5C61143B-BCBD-43A2-ADBA-7354D4BF616D}" destId="{5DF250E3-D1FE-4C56-8966-46A692CF1398}" srcOrd="2" destOrd="0" parTransId="{94865885-9F5F-4053-BAD2-E577308866AB}" sibTransId="{D42854BF-4E38-46BE-8E9A-B2ECD86E0F3B}"/>
    <dgm:cxn modelId="{3B03C8D6-2079-48AE-9A5D-882C308C0708}" type="presOf" srcId="{82CDD883-DDB0-4EDD-89A2-DB3ABDDB9BED}" destId="{29E825C4-C5EC-4C25-9486-CC4CF8216693}" srcOrd="1" destOrd="0" presId="urn:microsoft.com/office/officeart/2005/8/layout/chart3"/>
    <dgm:cxn modelId="{64984EEE-E4C3-404F-A0A2-1709CE758820}" srcId="{5C61143B-BCBD-43A2-ADBA-7354D4BF616D}" destId="{82CDD883-DDB0-4EDD-89A2-DB3ABDDB9BED}" srcOrd="1" destOrd="0" parTransId="{468512BA-63AD-4513-A152-50D1C6354BEC}" sibTransId="{E10DC981-DD9A-4B70-96E7-12E975E979F3}"/>
    <dgm:cxn modelId="{943857F3-B1CA-47FF-97D9-984B3079E04C}" type="presOf" srcId="{CE1FB9E9-64B0-4DBC-B480-51B49886445D}" destId="{86016C4F-D5DA-494F-B0F3-0CD84AB16AAA}" srcOrd="1" destOrd="0" presId="urn:microsoft.com/office/officeart/2005/8/layout/chart3"/>
    <dgm:cxn modelId="{1C43AAFB-9F90-46EE-94D3-608E4E4E595B}" type="presOf" srcId="{39FE6816-BF1F-4A1C-A991-122BCA3E308C}" destId="{FF28F043-6280-43ED-87F7-5892E24536FA}" srcOrd="0" destOrd="0" presId="urn:microsoft.com/office/officeart/2005/8/layout/chart3"/>
    <dgm:cxn modelId="{5F4B4E95-DF51-4F14-9DBB-0A60E3AD9D50}" type="presParOf" srcId="{2C5BC07C-532E-46E3-AAD2-DEF755A8CE67}" destId="{FF28F043-6280-43ED-87F7-5892E24536FA}" srcOrd="0" destOrd="0" presId="urn:microsoft.com/office/officeart/2005/8/layout/chart3"/>
    <dgm:cxn modelId="{CD9F3BA2-E69C-4304-AC11-1E4D121B20B8}" type="presParOf" srcId="{2C5BC07C-532E-46E3-AAD2-DEF755A8CE67}" destId="{73AF7F01-B80C-4DCC-934A-A4BE8E4A7520}" srcOrd="1" destOrd="0" presId="urn:microsoft.com/office/officeart/2005/8/layout/chart3"/>
    <dgm:cxn modelId="{5AFD3EF5-EB95-43BD-A171-6D8888B21A73}" type="presParOf" srcId="{2C5BC07C-532E-46E3-AAD2-DEF755A8CE67}" destId="{35BF4B45-46B8-4827-B345-537CDAD41ECD}" srcOrd="2" destOrd="0" presId="urn:microsoft.com/office/officeart/2005/8/layout/chart3"/>
    <dgm:cxn modelId="{0CB76825-BDE8-4938-B1F0-4103A8EC8929}" type="presParOf" srcId="{2C5BC07C-532E-46E3-AAD2-DEF755A8CE67}" destId="{29E825C4-C5EC-4C25-9486-CC4CF8216693}" srcOrd="3" destOrd="0" presId="urn:microsoft.com/office/officeart/2005/8/layout/chart3"/>
    <dgm:cxn modelId="{D2337C72-31FC-4109-BF66-BFD6FA9AB165}" type="presParOf" srcId="{2C5BC07C-532E-46E3-AAD2-DEF755A8CE67}" destId="{2B8E53CC-6427-4462-A9A0-6ABECC99BAD3}" srcOrd="4" destOrd="0" presId="urn:microsoft.com/office/officeart/2005/8/layout/chart3"/>
    <dgm:cxn modelId="{F32353EF-28DA-4607-A2AD-6B7088D6B29D}" type="presParOf" srcId="{2C5BC07C-532E-46E3-AAD2-DEF755A8CE67}" destId="{6F889A68-C21A-4D9B-87AA-321DAE5FB738}" srcOrd="5" destOrd="0" presId="urn:microsoft.com/office/officeart/2005/8/layout/chart3"/>
    <dgm:cxn modelId="{B6AC734B-0E40-4D82-98A2-527CA3E55B9F}" type="presParOf" srcId="{2C5BC07C-532E-46E3-AAD2-DEF755A8CE67}" destId="{59101C6B-3D2E-4ED7-98D7-AF90CF8D9F37}" srcOrd="6" destOrd="0" presId="urn:microsoft.com/office/officeart/2005/8/layout/chart3"/>
    <dgm:cxn modelId="{5A8FC346-2CB9-472C-8098-85896C0B40CB}" type="presParOf" srcId="{2C5BC07C-532E-46E3-AAD2-DEF755A8CE67}" destId="{86016C4F-D5DA-494F-B0F3-0CD84AB16AAA}" srcOrd="7" destOrd="0" presId="urn:microsoft.com/office/officeart/2005/8/layout/chart3"/>
  </dgm:cxnLst>
  <dgm:bg>
    <a:effect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F28F043-6280-43ED-87F7-5892E24536FA}">
      <dsp:nvSpPr>
        <dsp:cNvPr id="0" name=""/>
        <dsp:cNvSpPr/>
      </dsp:nvSpPr>
      <dsp:spPr>
        <a:xfrm>
          <a:off x="1775876" y="490089"/>
          <a:ext cx="4307465" cy="4307465"/>
        </a:xfrm>
        <a:prstGeom prst="pie">
          <a:avLst>
            <a:gd name="adj1" fmla="val 16200000"/>
            <a:gd name="adj2" fmla="val 0"/>
          </a:avLst>
        </a:prstGeom>
        <a:solidFill>
          <a:srgbClr val="0070C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latin typeface="HGP創英角ｺﾞｼｯｸUB" panose="020B0900000000000000" pitchFamily="50" charset="-128"/>
              <a:ea typeface="HGP創英角ｺﾞｼｯｸUB" panose="020B0900000000000000" pitchFamily="50" charset="-128"/>
            </a:rPr>
            <a:t>人材確保</a:t>
          </a:r>
          <a:endParaRPr kumimoji="1" lang="en-US" altLang="ja-JP" sz="2800" kern="1200" dirty="0">
            <a:latin typeface="HGP創英角ｺﾞｼｯｸUB" panose="020B0900000000000000" pitchFamily="50" charset="-128"/>
            <a:ea typeface="HGP創英角ｺﾞｼｯｸUB" panose="020B0900000000000000" pitchFamily="50" charset="-128"/>
          </a:endParaRPr>
        </a:p>
      </dsp:txBody>
      <dsp:txXfrm>
        <a:off x="3978837" y="1286970"/>
        <a:ext cx="1589659" cy="1281983"/>
      </dsp:txXfrm>
    </dsp:sp>
    <dsp:sp modelId="{35BF4B45-46B8-4827-B345-537CDAD41ECD}">
      <dsp:nvSpPr>
        <dsp:cNvPr id="0" name=""/>
        <dsp:cNvSpPr/>
      </dsp:nvSpPr>
      <dsp:spPr>
        <a:xfrm>
          <a:off x="1775863" y="586330"/>
          <a:ext cx="4307465" cy="4307465"/>
        </a:xfrm>
        <a:prstGeom prst="pie">
          <a:avLst>
            <a:gd name="adj1" fmla="val 0"/>
            <a:gd name="adj2" fmla="val 5400000"/>
          </a:avLst>
        </a:prstGeom>
        <a:solidFill>
          <a:srgbClr val="00B05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marL="0" lvl="0" indent="0" algn="ctr" defTabSz="1066800">
            <a:lnSpc>
              <a:spcPct val="90000"/>
            </a:lnSpc>
            <a:spcBef>
              <a:spcPct val="0"/>
            </a:spcBef>
            <a:spcAft>
              <a:spcPct val="35000"/>
            </a:spcAft>
            <a:buNone/>
          </a:pPr>
          <a:r>
            <a:rPr kumimoji="1" lang="ja-JP" altLang="en-US" sz="2400" kern="1200" dirty="0">
              <a:latin typeface="HGP創英角ｺﾞｼｯｸUB" panose="020B0900000000000000" pitchFamily="50" charset="-128"/>
              <a:ea typeface="HGP創英角ｺﾞｼｯｸUB" panose="020B0900000000000000" pitchFamily="50" charset="-128"/>
            </a:rPr>
            <a:t>　　　　　　　　　</a:t>
          </a:r>
          <a:r>
            <a:rPr kumimoji="1" lang="ja-JP" altLang="en-US" sz="2800" kern="1200" dirty="0">
              <a:latin typeface="HGP創英角ｺﾞｼｯｸUB" panose="020B0900000000000000" pitchFamily="50" charset="-128"/>
              <a:ea typeface="HGP創英角ｺﾞｼｯｸUB" panose="020B0900000000000000" pitchFamily="50" charset="-128"/>
            </a:rPr>
            <a:t>人材育成</a:t>
          </a:r>
          <a:endParaRPr kumimoji="1" lang="en-US" altLang="ja-JP" sz="2800" kern="1200" dirty="0">
            <a:latin typeface="HGP創英角ｺﾞｼｯｸUB" panose="020B0900000000000000" pitchFamily="50" charset="-128"/>
            <a:ea typeface="HGP創英角ｺﾞｼｯｸUB" panose="020B0900000000000000" pitchFamily="50" charset="-128"/>
          </a:endParaRPr>
        </a:p>
      </dsp:txBody>
      <dsp:txXfrm>
        <a:off x="4006515" y="2816981"/>
        <a:ext cx="1589659" cy="1281983"/>
      </dsp:txXfrm>
    </dsp:sp>
    <dsp:sp modelId="{2B8E53CC-6427-4462-A9A0-6ABECC99BAD3}">
      <dsp:nvSpPr>
        <dsp:cNvPr id="0" name=""/>
        <dsp:cNvSpPr/>
      </dsp:nvSpPr>
      <dsp:spPr>
        <a:xfrm>
          <a:off x="1669598" y="586330"/>
          <a:ext cx="4307465" cy="4307465"/>
        </a:xfrm>
        <a:prstGeom prst="pie">
          <a:avLst>
            <a:gd name="adj1" fmla="val 5400000"/>
            <a:gd name="adj2" fmla="val 10800000"/>
          </a:avLst>
        </a:prstGeom>
        <a:solidFill>
          <a:srgbClr val="FF00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1244600">
            <a:lnSpc>
              <a:spcPct val="90000"/>
            </a:lnSpc>
            <a:spcBef>
              <a:spcPct val="0"/>
            </a:spcBef>
            <a:spcAft>
              <a:spcPct val="35000"/>
            </a:spcAft>
            <a:buNone/>
          </a:pPr>
          <a:r>
            <a:rPr kumimoji="1" lang="ja-JP" altLang="en-US" sz="2800" kern="1200" dirty="0">
              <a:latin typeface="HGP創英角ｺﾞｼｯｸUB" panose="020B0900000000000000" pitchFamily="50" charset="-128"/>
              <a:ea typeface="HGP創英角ｺﾞｼｯｸUB" panose="020B0900000000000000" pitchFamily="50" charset="-128"/>
            </a:rPr>
            <a:t>　　　　　　勤務条件職場環境</a:t>
          </a:r>
          <a:endParaRPr kumimoji="1" lang="en-US" altLang="ja-JP" sz="3600" kern="1200" dirty="0">
            <a:latin typeface="HGP創英角ｺﾞｼｯｸUB" panose="020B0900000000000000" pitchFamily="50" charset="-128"/>
            <a:ea typeface="HGP創英角ｺﾞｼｯｸUB" panose="020B0900000000000000" pitchFamily="50" charset="-128"/>
          </a:endParaRPr>
        </a:p>
      </dsp:txBody>
      <dsp:txXfrm>
        <a:off x="2156752" y="2816981"/>
        <a:ext cx="1589659" cy="1281983"/>
      </dsp:txXfrm>
    </dsp:sp>
    <dsp:sp modelId="{59101C6B-3D2E-4ED7-98D7-AF90CF8D9F37}">
      <dsp:nvSpPr>
        <dsp:cNvPr id="0" name=""/>
        <dsp:cNvSpPr/>
      </dsp:nvSpPr>
      <dsp:spPr>
        <a:xfrm>
          <a:off x="1657408" y="489713"/>
          <a:ext cx="4307465" cy="4307465"/>
        </a:xfrm>
        <a:prstGeom prst="pie">
          <a:avLst>
            <a:gd name="adj1" fmla="val 10800000"/>
            <a:gd name="adj2" fmla="val 16200000"/>
          </a:avLst>
        </a:prstGeom>
        <a:solidFill>
          <a:srgbClr val="FFC000"/>
        </a:solid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kumimoji="1" lang="ja-JP" altLang="en-US" sz="3000" kern="1200" dirty="0">
              <a:latin typeface="HGP創英角ｺﾞｼｯｸUB" panose="020B0900000000000000" pitchFamily="50" charset="-128"/>
              <a:ea typeface="HGP創英角ｺﾞｼｯｸUB" panose="020B0900000000000000" pitchFamily="50" charset="-128"/>
            </a:rPr>
            <a:t>組　織</a:t>
          </a:r>
        </a:p>
      </dsp:txBody>
      <dsp:txXfrm>
        <a:off x="2144562" y="1284543"/>
        <a:ext cx="1589659" cy="1281983"/>
      </dsp:txXfrm>
    </dsp:sp>
  </dsp:spTree>
</dsp:drawing>
</file>

<file path=ppt/diagrams/layout1.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3" y="0"/>
            <a:ext cx="3076977" cy="513789"/>
          </a:xfrm>
          <a:prstGeom prst="rect">
            <a:avLst/>
          </a:prstGeom>
        </p:spPr>
        <p:txBody>
          <a:bodyPr vert="horz" lIns="95377" tIns="47693" rIns="95377" bIns="47693" rtlCol="0"/>
          <a:lstStyle>
            <a:lvl1pPr algn="l">
              <a:defRPr sz="1300"/>
            </a:lvl1pPr>
          </a:lstStyle>
          <a:p>
            <a:endParaRPr kumimoji="1" lang="ja-JP" altLang="en-US"/>
          </a:p>
        </p:txBody>
      </p:sp>
      <p:sp>
        <p:nvSpPr>
          <p:cNvPr id="3" name="日付プレースホルダー 2"/>
          <p:cNvSpPr>
            <a:spLocks noGrp="1"/>
          </p:cNvSpPr>
          <p:nvPr>
            <p:ph type="dt" idx="1"/>
          </p:nvPr>
        </p:nvSpPr>
        <p:spPr>
          <a:xfrm>
            <a:off x="4020650" y="0"/>
            <a:ext cx="3076976" cy="513789"/>
          </a:xfrm>
          <a:prstGeom prst="rect">
            <a:avLst/>
          </a:prstGeom>
        </p:spPr>
        <p:txBody>
          <a:bodyPr vert="horz" lIns="95377" tIns="47693" rIns="95377" bIns="47693" rtlCol="0"/>
          <a:lstStyle>
            <a:lvl1pPr algn="r">
              <a:defRPr sz="1300"/>
            </a:lvl1pPr>
          </a:lstStyle>
          <a:p>
            <a:fld id="{1C816892-0C91-4EE2-8F1D-5FAD715F02A9}" type="datetimeFigureOut">
              <a:rPr kumimoji="1" lang="ja-JP" altLang="en-US" smtClean="0"/>
              <a:t>2024/3/22</a:t>
            </a:fld>
            <a:endParaRPr kumimoji="1" lang="ja-JP" altLang="en-US"/>
          </a:p>
        </p:txBody>
      </p:sp>
      <p:sp>
        <p:nvSpPr>
          <p:cNvPr id="4" name="スライド イメージ プレースホルダー 3"/>
          <p:cNvSpPr>
            <a:spLocks noGrp="1" noRot="1" noChangeAspect="1"/>
          </p:cNvSpPr>
          <p:nvPr>
            <p:ph type="sldImg" idx="2"/>
          </p:nvPr>
        </p:nvSpPr>
        <p:spPr>
          <a:xfrm>
            <a:off x="481013" y="1279525"/>
            <a:ext cx="6137275" cy="3452813"/>
          </a:xfrm>
          <a:prstGeom prst="rect">
            <a:avLst/>
          </a:prstGeom>
          <a:noFill/>
          <a:ln w="12700">
            <a:solidFill>
              <a:prstClr val="black"/>
            </a:solidFill>
          </a:ln>
        </p:spPr>
        <p:txBody>
          <a:bodyPr vert="horz" lIns="95377" tIns="47693" rIns="95377" bIns="47693" rtlCol="0" anchor="ctr"/>
          <a:lstStyle/>
          <a:p>
            <a:endParaRPr lang="ja-JP" altLang="en-US"/>
          </a:p>
        </p:txBody>
      </p:sp>
      <p:sp>
        <p:nvSpPr>
          <p:cNvPr id="5" name="ノート プレースホルダー 4"/>
          <p:cNvSpPr>
            <a:spLocks noGrp="1"/>
          </p:cNvSpPr>
          <p:nvPr>
            <p:ph type="body" sz="quarter" idx="3"/>
          </p:nvPr>
        </p:nvSpPr>
        <p:spPr>
          <a:xfrm>
            <a:off x="709441" y="4925459"/>
            <a:ext cx="5680444" cy="4029621"/>
          </a:xfrm>
          <a:prstGeom prst="rect">
            <a:avLst/>
          </a:prstGeom>
        </p:spPr>
        <p:txBody>
          <a:bodyPr vert="horz" lIns="95377" tIns="47693" rIns="95377" bIns="4769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3" y="9720824"/>
            <a:ext cx="3076977" cy="513789"/>
          </a:xfrm>
          <a:prstGeom prst="rect">
            <a:avLst/>
          </a:prstGeom>
        </p:spPr>
        <p:txBody>
          <a:bodyPr vert="horz" lIns="95377" tIns="47693" rIns="95377" bIns="47693"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4020650" y="9720824"/>
            <a:ext cx="3076976" cy="513789"/>
          </a:xfrm>
          <a:prstGeom prst="rect">
            <a:avLst/>
          </a:prstGeom>
        </p:spPr>
        <p:txBody>
          <a:bodyPr vert="horz" lIns="95377" tIns="47693" rIns="95377" bIns="47693" rtlCol="0" anchor="b"/>
          <a:lstStyle>
            <a:lvl1pPr algn="r">
              <a:defRPr sz="1300"/>
            </a:lvl1pPr>
          </a:lstStyle>
          <a:p>
            <a:fld id="{380F7C92-3D5A-4F10-B97B-439AB4576E7F}" type="slidenum">
              <a:rPr kumimoji="1" lang="ja-JP" altLang="en-US" smtClean="0"/>
              <a:t>‹#›</a:t>
            </a:fld>
            <a:endParaRPr kumimoji="1" lang="ja-JP" altLang="en-US"/>
          </a:p>
        </p:txBody>
      </p:sp>
    </p:spTree>
    <p:extLst>
      <p:ext uri="{BB962C8B-B14F-4D97-AF65-F5344CB8AC3E}">
        <p14:creationId xmlns:p14="http://schemas.microsoft.com/office/powerpoint/2010/main" val="368898715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380F7C92-3D5A-4F10-B97B-439AB4576E7F}" type="slidenum">
              <a:rPr kumimoji="1" lang="ja-JP" altLang="en-US" smtClean="0"/>
              <a:t>3</a:t>
            </a:fld>
            <a:endParaRPr kumimoji="1" lang="ja-JP" altLang="en-US"/>
          </a:p>
        </p:txBody>
      </p:sp>
    </p:spTree>
    <p:extLst>
      <p:ext uri="{BB962C8B-B14F-4D97-AF65-F5344CB8AC3E}">
        <p14:creationId xmlns:p14="http://schemas.microsoft.com/office/powerpoint/2010/main" val="9837756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atin typeface="BIZ UDPゴシック" panose="020B0400000000000000" pitchFamily="50" charset="-128"/>
                <a:ea typeface="BIZ UDPゴシック" panose="020B0400000000000000" pitchFamily="50" charset="-128"/>
              </a:defRPr>
            </a:lvl1pPr>
          </a:lstStyle>
          <a:p>
            <a:r>
              <a:rPr kumimoji="1" lang="ja-JP" altLang="en-US"/>
              <a:t>マスター タイトルの書式設定</a:t>
            </a:r>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atin typeface="BIZ UDPゴシック" panose="020B0400000000000000" pitchFamily="50" charset="-128"/>
                <a:ea typeface="BIZ UDPゴシック" panose="020B0400000000000000" pitchFamily="50" charset="-128"/>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8CA29BB-7B4F-4643-A1C7-4A84F43D85D5}" type="datetime1">
              <a:rPr kumimoji="1" lang="ja-JP" altLang="en-US" smtClean="0"/>
              <a:t>2024/3/22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37310528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45635B0B-8A16-403B-A438-FB89F966781A}" type="datetime1">
              <a:rPr kumimoji="1" lang="ja-JP" altLang="en-US" smtClean="0"/>
              <a:t>2024/3/22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2930712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7F254DE2-73DC-4ED1-AA97-8BE84F3E7D13}" type="datetime1">
              <a:rPr kumimoji="1" lang="ja-JP" altLang="en-US" smtClean="0"/>
              <a:t>2024/3/22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24146904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BIZ UDPゴシック" panose="020B0400000000000000" pitchFamily="50" charset="-128"/>
                <a:ea typeface="BIZ UDPゴシック" panose="020B0400000000000000" pitchFamily="50" charset="-128"/>
              </a:defRPr>
            </a:lvl1p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lvl1pPr>
              <a:defRPr>
                <a:latin typeface="BIZ UDPゴシック" panose="020B0400000000000000" pitchFamily="50" charset="-128"/>
                <a:ea typeface="BIZ UDPゴシック" panose="020B0400000000000000" pitchFamily="50" charset="-128"/>
              </a:defRPr>
            </a:lvl1pPr>
            <a:lvl2pPr>
              <a:defRPr>
                <a:latin typeface="BIZ UDPゴシック" panose="020B0400000000000000" pitchFamily="50" charset="-128"/>
                <a:ea typeface="BIZ UDPゴシック" panose="020B0400000000000000" pitchFamily="50" charset="-128"/>
              </a:defRPr>
            </a:lvl2pPr>
            <a:lvl3pPr>
              <a:defRPr>
                <a:latin typeface="BIZ UDPゴシック" panose="020B0400000000000000" pitchFamily="50" charset="-128"/>
                <a:ea typeface="BIZ UDPゴシック" panose="020B0400000000000000" pitchFamily="50" charset="-128"/>
              </a:defRPr>
            </a:lvl3pPr>
            <a:lvl4pPr>
              <a:defRPr>
                <a:latin typeface="BIZ UDPゴシック" panose="020B0400000000000000" pitchFamily="50" charset="-128"/>
                <a:ea typeface="BIZ UDPゴシック" panose="020B0400000000000000" pitchFamily="50" charset="-128"/>
              </a:defRPr>
            </a:lvl4pPr>
            <a:lvl5pPr>
              <a:defRPr>
                <a:latin typeface="BIZ UDPゴシック" panose="020B0400000000000000" pitchFamily="50" charset="-128"/>
                <a:ea typeface="BIZ UDPゴシック" panose="020B0400000000000000" pitchFamily="50" charset="-128"/>
              </a:defRPr>
            </a:lvl5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5DDB5EBE-00E6-49FB-8E94-CB32F961733E}" type="datetime1">
              <a:rPr kumimoji="1" lang="ja-JP" altLang="en-US" smtClean="0"/>
              <a:t>2024/3/22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448800" y="6554075"/>
            <a:ext cx="2743200" cy="365125"/>
          </a:xfrm>
        </p:spPr>
        <p:txBody>
          <a:bodyPr/>
          <a:lstStyle>
            <a:lvl1pPr>
              <a:defRPr>
                <a:latin typeface="BIZ UDPゴシック" panose="020B0400000000000000" pitchFamily="50" charset="-128"/>
                <a:ea typeface="BIZ UDPゴシック" panose="020B0400000000000000" pitchFamily="50" charset="-128"/>
              </a:defRPr>
            </a:lvl1pPr>
          </a:lstStyle>
          <a:p>
            <a:fld id="{0E7F473F-DB78-4782-A223-9E8F5EA6924B}" type="slidenum">
              <a:rPr lang="ja-JP" altLang="en-US" smtClean="0"/>
              <a:pPr/>
              <a:t>‹#›</a:t>
            </a:fld>
            <a:endParaRPr lang="ja-JP" altLang="en-US"/>
          </a:p>
        </p:txBody>
      </p:sp>
      <p:sp>
        <p:nvSpPr>
          <p:cNvPr id="7" name="テキスト ボックス 6">
            <a:extLst>
              <a:ext uri="{FF2B5EF4-FFF2-40B4-BE49-F238E27FC236}">
                <a16:creationId xmlns:a16="http://schemas.microsoft.com/office/drawing/2014/main" id="{FE224343-F46F-4756-96D1-C9E0CB9741D0}"/>
              </a:ext>
            </a:extLst>
          </p:cNvPr>
          <p:cNvSpPr txBox="1"/>
          <p:nvPr userDrawn="1"/>
        </p:nvSpPr>
        <p:spPr>
          <a:xfrm>
            <a:off x="478971" y="2100943"/>
            <a:ext cx="184731" cy="369332"/>
          </a:xfrm>
          <a:prstGeom prst="rect">
            <a:avLst/>
          </a:prstGeom>
          <a:noFill/>
        </p:spPr>
        <p:txBody>
          <a:bodyPr wrap="none" rtlCol="0">
            <a:spAutoFit/>
          </a:bodyPr>
          <a:lstStyle/>
          <a:p>
            <a:endParaRPr kumimoji="1" lang="ja-JP" altLang="en-US" dirty="0"/>
          </a:p>
        </p:txBody>
      </p:sp>
    </p:spTree>
    <p:extLst>
      <p:ext uri="{BB962C8B-B14F-4D97-AF65-F5344CB8AC3E}">
        <p14:creationId xmlns:p14="http://schemas.microsoft.com/office/powerpoint/2010/main" val="1630254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85EF3E6E-ED67-44A4-86FA-6FFE7E1D1E58}" type="datetime1">
              <a:rPr kumimoji="1" lang="ja-JP" altLang="en-US" smtClean="0"/>
              <a:t>2024/3/22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9328447" y="6356350"/>
            <a:ext cx="2743200" cy="365125"/>
          </a:xfrm>
        </p:spPr>
        <p:txBody>
          <a:bodyPr/>
          <a:lstStyle>
            <a:lvl1pPr>
              <a:defRPr>
                <a:latin typeface="BIZ UDPゴシック" panose="020B0400000000000000" pitchFamily="50" charset="-128"/>
                <a:ea typeface="BIZ UDPゴシック" panose="020B0400000000000000" pitchFamily="50" charset="-128"/>
              </a:defRPr>
            </a:lvl1pPr>
          </a:lstStyle>
          <a:p>
            <a:fld id="{0E7F473F-DB78-4782-A223-9E8F5EA6924B}" type="slidenum">
              <a:rPr lang="ja-JP" altLang="en-US" smtClean="0"/>
              <a:pPr/>
              <a:t>‹#›</a:t>
            </a:fld>
            <a:endParaRPr lang="ja-JP" altLang="en-US"/>
          </a:p>
        </p:txBody>
      </p:sp>
    </p:spTree>
    <p:extLst>
      <p:ext uri="{BB962C8B-B14F-4D97-AF65-F5344CB8AC3E}">
        <p14:creationId xmlns:p14="http://schemas.microsoft.com/office/powerpoint/2010/main" val="176466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5662BE6C-80FF-430E-8A4A-525605BE22A9}" type="datetime1">
              <a:rPr kumimoji="1" lang="ja-JP" altLang="en-US" smtClean="0"/>
              <a:t>2024/3/22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1518603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F8A30D74-3899-4030-A566-5852BACF7CC4}" type="datetime1">
              <a:rPr kumimoji="1" lang="ja-JP" altLang="en-US" smtClean="0"/>
              <a:t>2024/3/22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3617293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DF30F765-3536-4004-AE3C-4139544ACABB}" type="datetime1">
              <a:rPr kumimoji="1" lang="ja-JP" altLang="en-US" smtClean="0"/>
              <a:t>2024/3/22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26592672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3F45358-9F0B-4BFB-BEFC-63D9ED443D3E}" type="datetime1">
              <a:rPr kumimoji="1" lang="ja-JP" altLang="en-US" smtClean="0"/>
              <a:t>2024/3/22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40561083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634D14B1-5AA7-4C0D-A1C1-F3F14DD79A46}" type="datetime1">
              <a:rPr kumimoji="1" lang="ja-JP" altLang="en-US" smtClean="0"/>
              <a:t>2024/3/22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5943921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E6C050A5-09D7-4A34-860E-A682D7947073}" type="datetime1">
              <a:rPr kumimoji="1" lang="ja-JP" altLang="en-US" smtClean="0"/>
              <a:t>2024/3/22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553262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93FEBE8-9215-4F89-B48A-C90FE39489B5}" type="datetime1">
              <a:rPr kumimoji="1" lang="ja-JP" altLang="en-US" smtClean="0"/>
              <a:t>2024/3/22</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E7F473F-DB78-4782-A223-9E8F5EA6924B}" type="slidenum">
              <a:rPr kumimoji="1" lang="ja-JP" altLang="en-US" smtClean="0"/>
              <a:t>‹#›</a:t>
            </a:fld>
            <a:endParaRPr kumimoji="1" lang="ja-JP" altLang="en-US"/>
          </a:p>
        </p:txBody>
      </p:sp>
    </p:spTree>
    <p:extLst>
      <p:ext uri="{BB962C8B-B14F-4D97-AF65-F5344CB8AC3E}">
        <p14:creationId xmlns:p14="http://schemas.microsoft.com/office/powerpoint/2010/main" val="29346274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BIZ UDPゴシック" panose="020B0400000000000000" pitchFamily="50" charset="-128"/>
          <a:ea typeface="BIZ UDPゴシック" panose="020B0400000000000000" pitchFamily="50" charset="-128"/>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BIZ UDPゴシック" panose="020B0400000000000000" pitchFamily="50" charset="-128"/>
          <a:ea typeface="BIZ UDPゴシック" panose="020B0400000000000000" pitchFamily="50" charset="-128"/>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BIZ UDPゴシック" panose="020B0400000000000000" pitchFamily="50" charset="-128"/>
          <a:ea typeface="BIZ UDPゴシック" panose="020B0400000000000000" pitchFamily="50" charset="-128"/>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BIZ UDPゴシック" panose="020B0400000000000000" pitchFamily="50" charset="-128"/>
          <a:ea typeface="BIZ UDPゴシック" panose="020B0400000000000000" pitchFamily="50" charset="-128"/>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BIZ UDPゴシック" panose="020B0400000000000000" pitchFamily="50" charset="-128"/>
          <a:ea typeface="BIZ UDPゴシック" panose="020B0400000000000000" pitchFamily="50" charset="-128"/>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正方形/長方形 7">
            <a:extLst>
              <a:ext uri="{FF2B5EF4-FFF2-40B4-BE49-F238E27FC236}">
                <a16:creationId xmlns:a16="http://schemas.microsoft.com/office/drawing/2014/main" id="{2620389A-77A6-40F3-B202-4F0FB868060A}"/>
              </a:ext>
            </a:extLst>
          </p:cNvPr>
          <p:cNvSpPr/>
          <p:nvPr/>
        </p:nvSpPr>
        <p:spPr>
          <a:xfrm>
            <a:off x="0" y="0"/>
            <a:ext cx="12192000" cy="6858000"/>
          </a:xfrm>
          <a:prstGeom prst="rect">
            <a:avLst/>
          </a:prstGeom>
          <a:solidFill>
            <a:srgbClr val="3A8F9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 name="四角形: 角を丸くする 8">
            <a:extLst>
              <a:ext uri="{FF2B5EF4-FFF2-40B4-BE49-F238E27FC236}">
                <a16:creationId xmlns:a16="http://schemas.microsoft.com/office/drawing/2014/main" id="{8AD20193-8DDD-43C9-A276-8D321F265198}"/>
              </a:ext>
            </a:extLst>
          </p:cNvPr>
          <p:cNvSpPr/>
          <p:nvPr/>
        </p:nvSpPr>
        <p:spPr>
          <a:xfrm>
            <a:off x="212035" y="178904"/>
            <a:ext cx="11767930" cy="6500192"/>
          </a:xfrm>
          <a:prstGeom prst="roundRect">
            <a:avLst>
              <a:gd name="adj" fmla="val 3211"/>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 name="字幕 2">
            <a:extLst>
              <a:ext uri="{FF2B5EF4-FFF2-40B4-BE49-F238E27FC236}">
                <a16:creationId xmlns:a16="http://schemas.microsoft.com/office/drawing/2014/main" id="{ECB82E3B-B382-492E-B119-D6BEC8663B18}"/>
              </a:ext>
            </a:extLst>
          </p:cNvPr>
          <p:cNvSpPr>
            <a:spLocks noGrp="1"/>
          </p:cNvSpPr>
          <p:nvPr>
            <p:ph type="subTitle" idx="1"/>
          </p:nvPr>
        </p:nvSpPr>
        <p:spPr>
          <a:xfrm>
            <a:off x="3034937" y="5543002"/>
            <a:ext cx="6122126" cy="817031"/>
          </a:xfrm>
        </p:spPr>
        <p:txBody>
          <a:bodyPr>
            <a:normAutofit fontScale="92500"/>
          </a:bodyPr>
          <a:lstStyle/>
          <a:p>
            <a:pPr>
              <a:lnSpc>
                <a:spcPct val="110000"/>
              </a:lnSpc>
              <a:spcBef>
                <a:spcPts val="0"/>
              </a:spcBef>
            </a:pPr>
            <a:r>
              <a:rPr kumimoji="1" lang="ja-JP" altLang="en-US" dirty="0"/>
              <a:t>令和</a:t>
            </a:r>
            <a:r>
              <a:rPr lang="ja-JP" altLang="en-US" dirty="0"/>
              <a:t>６</a:t>
            </a:r>
            <a:r>
              <a:rPr lang="en-US" altLang="ja-JP" dirty="0"/>
              <a:t>(2024)</a:t>
            </a:r>
            <a:r>
              <a:rPr kumimoji="1" lang="ja-JP" altLang="en-US" dirty="0"/>
              <a:t>年３月</a:t>
            </a:r>
            <a:endParaRPr kumimoji="1" lang="en-US" altLang="ja-JP" dirty="0"/>
          </a:p>
          <a:p>
            <a:pPr>
              <a:lnSpc>
                <a:spcPct val="110000"/>
              </a:lnSpc>
              <a:spcBef>
                <a:spcPts val="0"/>
              </a:spcBef>
            </a:pPr>
            <a:r>
              <a:rPr kumimoji="1" lang="ja-JP" altLang="en-US" dirty="0"/>
              <a:t>　</a:t>
            </a:r>
            <a:r>
              <a:rPr kumimoji="1" lang="ja-JP" altLang="en-US" b="1" dirty="0"/>
              <a:t>大阪府</a:t>
            </a:r>
          </a:p>
        </p:txBody>
      </p:sp>
      <p:sp>
        <p:nvSpPr>
          <p:cNvPr id="2" name="タイトル 1">
            <a:extLst>
              <a:ext uri="{FF2B5EF4-FFF2-40B4-BE49-F238E27FC236}">
                <a16:creationId xmlns:a16="http://schemas.microsoft.com/office/drawing/2014/main" id="{C5FA47BC-88C1-4A4C-BD41-EE26B5B9859F}"/>
              </a:ext>
            </a:extLst>
          </p:cNvPr>
          <p:cNvSpPr>
            <a:spLocks noGrp="1"/>
          </p:cNvSpPr>
          <p:nvPr>
            <p:ph type="ctrTitle"/>
          </p:nvPr>
        </p:nvSpPr>
        <p:spPr>
          <a:xfrm>
            <a:off x="295275" y="1543870"/>
            <a:ext cx="11684690" cy="3410817"/>
          </a:xfrm>
        </p:spPr>
        <p:txBody>
          <a:bodyPr>
            <a:normAutofit/>
          </a:bodyPr>
          <a:lstStyle/>
          <a:p>
            <a:r>
              <a:rPr kumimoji="1" lang="ja-JP" altLang="en-US"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t>組織・人事給与制度の</a:t>
            </a:r>
            <a:br>
              <a:rPr kumimoji="1" lang="ja-JP" altLang="en-US"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br>
            <a:r>
              <a:rPr kumimoji="1" lang="ja-JP" altLang="en-US"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t>今後の方向性（案）</a:t>
            </a:r>
            <a:br>
              <a:rPr kumimoji="1" lang="en-US" altLang="ja-JP"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br>
            <a:br>
              <a:rPr kumimoji="1" lang="en-US" altLang="ja-JP"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br>
            <a:r>
              <a:rPr kumimoji="1" lang="en-US" altLang="ja-JP"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t>【</a:t>
            </a:r>
            <a:r>
              <a:rPr kumimoji="1" lang="ja-JP" altLang="en-US" sz="5300"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t>概要版</a:t>
            </a:r>
            <a:r>
              <a:rPr kumimoji="1" lang="en-US" altLang="ja-JP"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rPr>
              <a:t>】</a:t>
            </a:r>
            <a:endParaRPr kumimoji="1" lang="ja-JP" altLang="en-US" dirty="0">
              <a:solidFill>
                <a:srgbClr val="3A8F98"/>
              </a:solidFill>
              <a:effectLst>
                <a:outerShdw blurRad="50800" dist="38100" dir="2700000" algn="tl" rotWithShape="0">
                  <a:schemeClr val="bg1">
                    <a:alpha val="40000"/>
                  </a:schemeClr>
                </a:outerShdw>
              </a:effectLst>
              <a:latin typeface="HGP創英角ｺﾞｼｯｸUB" panose="020B0900000000000000" pitchFamily="50" charset="-128"/>
              <a:ea typeface="HGP創英角ｺﾞｼｯｸUB" panose="020B0900000000000000" pitchFamily="50" charset="-128"/>
            </a:endParaRPr>
          </a:p>
        </p:txBody>
      </p:sp>
    </p:spTree>
    <p:extLst>
      <p:ext uri="{BB962C8B-B14F-4D97-AF65-F5344CB8AC3E}">
        <p14:creationId xmlns:p14="http://schemas.microsoft.com/office/powerpoint/2010/main" val="19887325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　３</a:t>
            </a:r>
            <a:r>
              <a:rPr kumimoji="1"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．人材育成</a:t>
            </a:r>
          </a:p>
        </p:txBody>
      </p:sp>
      <p:sp>
        <p:nvSpPr>
          <p:cNvPr id="50" name="正方形/長方形 49">
            <a:extLst>
              <a:ext uri="{FF2B5EF4-FFF2-40B4-BE49-F238E27FC236}">
                <a16:creationId xmlns:a16="http://schemas.microsoft.com/office/drawing/2014/main" id="{A98E6D62-0E8F-4275-9FD5-8021BAA821D0}"/>
              </a:ext>
            </a:extLst>
          </p:cNvPr>
          <p:cNvSpPr/>
          <p:nvPr/>
        </p:nvSpPr>
        <p:spPr>
          <a:xfrm rot="10800000">
            <a:off x="656844" y="2337000"/>
            <a:ext cx="5206543" cy="97553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1" name="正方形/長方形 50">
            <a:extLst>
              <a:ext uri="{FF2B5EF4-FFF2-40B4-BE49-F238E27FC236}">
                <a16:creationId xmlns:a16="http://schemas.microsoft.com/office/drawing/2014/main" id="{0EC408DC-882B-4CFE-BED5-BD16462DC5E9}"/>
              </a:ext>
            </a:extLst>
          </p:cNvPr>
          <p:cNvSpPr/>
          <p:nvPr/>
        </p:nvSpPr>
        <p:spPr>
          <a:xfrm rot="10800000">
            <a:off x="656843" y="1208948"/>
            <a:ext cx="5206543" cy="975071"/>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3" name="フローチャート: 端子 52">
            <a:extLst>
              <a:ext uri="{FF2B5EF4-FFF2-40B4-BE49-F238E27FC236}">
                <a16:creationId xmlns:a16="http://schemas.microsoft.com/office/drawing/2014/main" id="{5816BCD1-8324-4576-907D-5C8E419C9637}"/>
              </a:ext>
            </a:extLst>
          </p:cNvPr>
          <p:cNvSpPr/>
          <p:nvPr/>
        </p:nvSpPr>
        <p:spPr>
          <a:xfrm>
            <a:off x="777537" y="2549252"/>
            <a:ext cx="2852123"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4" name="フローチャート: 端子 53">
            <a:extLst>
              <a:ext uri="{FF2B5EF4-FFF2-40B4-BE49-F238E27FC236}">
                <a16:creationId xmlns:a16="http://schemas.microsoft.com/office/drawing/2014/main" id="{2B4B6017-3CEC-4381-8D5B-3F67713908D0}"/>
              </a:ext>
            </a:extLst>
          </p:cNvPr>
          <p:cNvSpPr/>
          <p:nvPr/>
        </p:nvSpPr>
        <p:spPr>
          <a:xfrm>
            <a:off x="886806" y="1414651"/>
            <a:ext cx="2537114"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5" name="正方形/長方形 54">
            <a:extLst>
              <a:ext uri="{FF2B5EF4-FFF2-40B4-BE49-F238E27FC236}">
                <a16:creationId xmlns:a16="http://schemas.microsoft.com/office/drawing/2014/main" id="{69D8A22E-73E9-4F0A-9801-CDEED7593CCC}"/>
              </a:ext>
            </a:extLst>
          </p:cNvPr>
          <p:cNvSpPr/>
          <p:nvPr/>
        </p:nvSpPr>
        <p:spPr>
          <a:xfrm rot="10800000" flipV="1">
            <a:off x="688477" y="2340666"/>
            <a:ext cx="5085850"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社会情勢等を踏まえた研修の実施</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時勢に応じて求められるスキルに関する研修を実施できるよう、</a:t>
            </a:r>
            <a:r>
              <a:rPr kumimoji="1" lang="en-US" altLang="ja-JP" sz="1400" dirty="0">
                <a:solidFill>
                  <a:schemeClr val="tx1"/>
                </a:solidFill>
                <a:latin typeface="BIZ UDPゴシック" panose="020B0400000000000000" pitchFamily="50" charset="-128"/>
                <a:ea typeface="BIZ UDPゴシック" panose="020B0400000000000000" pitchFamily="50" charset="-128"/>
              </a:rPr>
              <a:t>DX</a:t>
            </a:r>
            <a:r>
              <a:rPr kumimoji="1" lang="ja-JP" altLang="en-US" sz="1400" dirty="0">
                <a:solidFill>
                  <a:schemeClr val="tx1"/>
                </a:solidFill>
                <a:latin typeface="BIZ UDPゴシック" panose="020B0400000000000000" pitchFamily="50" charset="-128"/>
                <a:ea typeface="BIZ UDPゴシック" panose="020B0400000000000000" pitchFamily="50" charset="-128"/>
              </a:rPr>
              <a:t>研修をはじめとして、適宜、研修メニューの更新を行います。</a:t>
            </a:r>
          </a:p>
        </p:txBody>
      </p:sp>
      <p:sp>
        <p:nvSpPr>
          <p:cNvPr id="58" name="正方形/長方形 57">
            <a:extLst>
              <a:ext uri="{FF2B5EF4-FFF2-40B4-BE49-F238E27FC236}">
                <a16:creationId xmlns:a16="http://schemas.microsoft.com/office/drawing/2014/main" id="{C29AE24D-39B1-4B2F-9C9E-6AD12C08CBEA}"/>
              </a:ext>
            </a:extLst>
          </p:cNvPr>
          <p:cNvSpPr/>
          <p:nvPr/>
        </p:nvSpPr>
        <p:spPr>
          <a:xfrm rot="10800000" flipV="1">
            <a:off x="688472" y="1208951"/>
            <a:ext cx="5146196"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管理職研修等を通じた意識改革</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「人材育成」「能力開発」の必要性について「気づき」を得ることができるよう、様々な機会を活用し、啓発や実践に取り組みます</a:t>
            </a:r>
            <a:r>
              <a:rPr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68" name="テキスト ボックス 67">
            <a:extLst>
              <a:ext uri="{FF2B5EF4-FFF2-40B4-BE49-F238E27FC236}">
                <a16:creationId xmlns:a16="http://schemas.microsoft.com/office/drawing/2014/main" id="{E046BDDC-C2EE-4A29-8974-99B8A3630ACD}"/>
              </a:ext>
            </a:extLst>
          </p:cNvPr>
          <p:cNvSpPr txBox="1"/>
          <p:nvPr/>
        </p:nvSpPr>
        <p:spPr>
          <a:xfrm>
            <a:off x="251064" y="841507"/>
            <a:ext cx="6141720" cy="338554"/>
          </a:xfrm>
          <a:prstGeom prst="rect">
            <a:avLst/>
          </a:prstGeom>
          <a:noFill/>
        </p:spPr>
        <p:txBody>
          <a:bodyPr wrap="square">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（５）職員研修（</a:t>
            </a:r>
            <a:r>
              <a:rPr kumimoji="1" lang="en-US" altLang="ja-JP" sz="1600" b="1" dirty="0">
                <a:solidFill>
                  <a:srgbClr val="316857"/>
                </a:solidFill>
                <a:latin typeface="BIZ UDPゴシック" panose="020B0400000000000000" pitchFamily="50" charset="-128"/>
                <a:ea typeface="BIZ UDPゴシック" panose="020B0400000000000000" pitchFamily="50" charset="-128"/>
              </a:rPr>
              <a:t>Off-JT</a:t>
            </a:r>
            <a:r>
              <a:rPr kumimoji="1" lang="ja-JP" altLang="en-US" sz="1600" b="1" dirty="0">
                <a:solidFill>
                  <a:srgbClr val="316857"/>
                </a:solidFill>
                <a:latin typeface="BIZ UDPゴシック" panose="020B0400000000000000" pitchFamily="50" charset="-128"/>
                <a:ea typeface="BIZ UDPゴシック" panose="020B0400000000000000" pitchFamily="50" charset="-128"/>
              </a:rPr>
              <a:t>、</a:t>
            </a:r>
            <a:r>
              <a:rPr kumimoji="1" lang="en-US" altLang="ja-JP" sz="1600" b="1" dirty="0">
                <a:solidFill>
                  <a:srgbClr val="316857"/>
                </a:solidFill>
                <a:latin typeface="BIZ UDPゴシック" panose="020B0400000000000000" pitchFamily="50" charset="-128"/>
                <a:ea typeface="BIZ UDPゴシック" panose="020B0400000000000000" pitchFamily="50" charset="-128"/>
              </a:rPr>
              <a:t>OJT</a:t>
            </a:r>
            <a:r>
              <a:rPr kumimoji="1" lang="ja-JP" altLang="en-US" sz="1600" b="1" dirty="0">
                <a:solidFill>
                  <a:srgbClr val="316857"/>
                </a:solidFill>
                <a:latin typeface="BIZ UDPゴシック" panose="020B0400000000000000" pitchFamily="50" charset="-128"/>
                <a:ea typeface="BIZ UDPゴシック" panose="020B0400000000000000" pitchFamily="50" charset="-128"/>
              </a:rPr>
              <a:t>）の充実・強化</a:t>
            </a:r>
          </a:p>
        </p:txBody>
      </p:sp>
      <p:sp>
        <p:nvSpPr>
          <p:cNvPr id="82" name="正方形/長方形 81">
            <a:extLst>
              <a:ext uri="{FF2B5EF4-FFF2-40B4-BE49-F238E27FC236}">
                <a16:creationId xmlns:a16="http://schemas.microsoft.com/office/drawing/2014/main" id="{2140F6D1-0818-49F1-8381-74A77224E627}"/>
              </a:ext>
            </a:extLst>
          </p:cNvPr>
          <p:cNvSpPr/>
          <p:nvPr/>
        </p:nvSpPr>
        <p:spPr>
          <a:xfrm rot="10800000">
            <a:off x="656846" y="4589837"/>
            <a:ext cx="5206543" cy="1182046"/>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83" name="正方形/長方形 82">
            <a:extLst>
              <a:ext uri="{FF2B5EF4-FFF2-40B4-BE49-F238E27FC236}">
                <a16:creationId xmlns:a16="http://schemas.microsoft.com/office/drawing/2014/main" id="{ECBD3929-4418-4F79-A85B-B4AEC6657BE4}"/>
              </a:ext>
            </a:extLst>
          </p:cNvPr>
          <p:cNvSpPr/>
          <p:nvPr/>
        </p:nvSpPr>
        <p:spPr>
          <a:xfrm rot="10800000">
            <a:off x="656849" y="3470763"/>
            <a:ext cx="5206543" cy="97553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84" name="フローチャート: 端子 83">
            <a:extLst>
              <a:ext uri="{FF2B5EF4-FFF2-40B4-BE49-F238E27FC236}">
                <a16:creationId xmlns:a16="http://schemas.microsoft.com/office/drawing/2014/main" id="{26857A16-E4E5-4B62-94B2-E42E2928C8D4}"/>
              </a:ext>
            </a:extLst>
          </p:cNvPr>
          <p:cNvSpPr/>
          <p:nvPr/>
        </p:nvSpPr>
        <p:spPr>
          <a:xfrm>
            <a:off x="777537" y="4766348"/>
            <a:ext cx="4157683"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5" name="フローチャート: 端子 84">
            <a:extLst>
              <a:ext uri="{FF2B5EF4-FFF2-40B4-BE49-F238E27FC236}">
                <a16:creationId xmlns:a16="http://schemas.microsoft.com/office/drawing/2014/main" id="{558435EC-35FB-4C09-B85C-B2EAF53A53B0}"/>
              </a:ext>
            </a:extLst>
          </p:cNvPr>
          <p:cNvSpPr/>
          <p:nvPr/>
        </p:nvSpPr>
        <p:spPr>
          <a:xfrm>
            <a:off x="777537" y="3676119"/>
            <a:ext cx="2486363"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6" name="正方形/長方形 85">
            <a:extLst>
              <a:ext uri="{FF2B5EF4-FFF2-40B4-BE49-F238E27FC236}">
                <a16:creationId xmlns:a16="http://schemas.microsoft.com/office/drawing/2014/main" id="{CB606B12-E5CB-4A92-933B-8A5AD4466686}"/>
              </a:ext>
            </a:extLst>
          </p:cNvPr>
          <p:cNvSpPr/>
          <p:nvPr/>
        </p:nvSpPr>
        <p:spPr>
          <a:xfrm rot="10800000" flipV="1">
            <a:off x="688473" y="4596600"/>
            <a:ext cx="5174913" cy="108714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民間企業や大学等と連携した庁外での研修の実施</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大阪の成長に資するために必要となる最先端の知識・ノウハウ等を得ることができるよう、民間企業等への派遣や大学等における講座受講の支援制度を継続・拡充します。</a:t>
            </a:r>
          </a:p>
        </p:txBody>
      </p:sp>
      <p:sp>
        <p:nvSpPr>
          <p:cNvPr id="87" name="正方形/長方形 86">
            <a:extLst>
              <a:ext uri="{FF2B5EF4-FFF2-40B4-BE49-F238E27FC236}">
                <a16:creationId xmlns:a16="http://schemas.microsoft.com/office/drawing/2014/main" id="{FA692B79-340E-4CB0-8876-F6F0AD72B2CD}"/>
              </a:ext>
            </a:extLst>
          </p:cNvPr>
          <p:cNvSpPr/>
          <p:nvPr/>
        </p:nvSpPr>
        <p:spPr>
          <a:xfrm rot="10800000" flipV="1">
            <a:off x="688476" y="3477634"/>
            <a:ext cx="5146196"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法務能力研修の重点的な実施</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法務能力の強化を図るため、重点育成期間の職員や主査級職員を対象とした実践的な研修を新たに実施します。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25" name="正方形/長方形 24">
            <a:extLst>
              <a:ext uri="{FF2B5EF4-FFF2-40B4-BE49-F238E27FC236}">
                <a16:creationId xmlns:a16="http://schemas.microsoft.com/office/drawing/2014/main" id="{E6184768-BCB6-49B6-BC2D-F6E97253ED08}"/>
              </a:ext>
            </a:extLst>
          </p:cNvPr>
          <p:cNvSpPr/>
          <p:nvPr/>
        </p:nvSpPr>
        <p:spPr>
          <a:xfrm>
            <a:off x="6592530" y="3866521"/>
            <a:ext cx="5189424" cy="309600"/>
          </a:xfrm>
          <a:prstGeom prst="rect">
            <a:avLst/>
          </a:prstGeom>
          <a:noFill/>
          <a:ln w="28575" cmpd="thickThin">
            <a:solidFill>
              <a:srgbClr val="3168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316857"/>
                </a:solidFill>
                <a:latin typeface="BIZ UDPゴシック" panose="020B0400000000000000" pitchFamily="50" charset="-128"/>
                <a:ea typeface="BIZ UDPゴシック" panose="020B0400000000000000" pitchFamily="50" charset="-128"/>
              </a:rPr>
              <a:t>その他項目：受講内容の確実な定着</a:t>
            </a:r>
            <a:endParaRPr kumimoji="1" lang="en-US" altLang="ja-JP" sz="1100" b="1" dirty="0">
              <a:solidFill>
                <a:srgbClr val="316857"/>
              </a:solidFill>
              <a:latin typeface="BIZ UDPゴシック" panose="020B0400000000000000" pitchFamily="50" charset="-128"/>
              <a:ea typeface="BIZ UDPゴシック" panose="020B0400000000000000" pitchFamily="50" charset="-128"/>
            </a:endParaRPr>
          </a:p>
        </p:txBody>
      </p:sp>
      <p:sp>
        <p:nvSpPr>
          <p:cNvPr id="101" name="正方形/長方形 100">
            <a:extLst>
              <a:ext uri="{FF2B5EF4-FFF2-40B4-BE49-F238E27FC236}">
                <a16:creationId xmlns:a16="http://schemas.microsoft.com/office/drawing/2014/main" id="{7B184879-938B-4ABC-9D63-6D56A8315F74}"/>
              </a:ext>
            </a:extLst>
          </p:cNvPr>
          <p:cNvSpPr/>
          <p:nvPr/>
        </p:nvSpPr>
        <p:spPr>
          <a:xfrm rot="10800000">
            <a:off x="6575411" y="2611002"/>
            <a:ext cx="5206543" cy="116266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102" name="正方形/長方形 101">
            <a:extLst>
              <a:ext uri="{FF2B5EF4-FFF2-40B4-BE49-F238E27FC236}">
                <a16:creationId xmlns:a16="http://schemas.microsoft.com/office/drawing/2014/main" id="{A91F6E6A-72F3-4987-9CCA-D4327A3029F0}"/>
              </a:ext>
            </a:extLst>
          </p:cNvPr>
          <p:cNvSpPr/>
          <p:nvPr/>
        </p:nvSpPr>
        <p:spPr>
          <a:xfrm rot="10800000">
            <a:off x="6575412" y="1208947"/>
            <a:ext cx="5206543" cy="12420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103" name="フローチャート: 端子 102">
            <a:extLst>
              <a:ext uri="{FF2B5EF4-FFF2-40B4-BE49-F238E27FC236}">
                <a16:creationId xmlns:a16="http://schemas.microsoft.com/office/drawing/2014/main" id="{6D28D7B6-9CAF-4507-892D-F55F12AE1DC2}"/>
              </a:ext>
            </a:extLst>
          </p:cNvPr>
          <p:cNvSpPr/>
          <p:nvPr/>
        </p:nvSpPr>
        <p:spPr>
          <a:xfrm>
            <a:off x="6664471" y="2730089"/>
            <a:ext cx="4056869"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4" name="フローチャート: 端子 103">
            <a:extLst>
              <a:ext uri="{FF2B5EF4-FFF2-40B4-BE49-F238E27FC236}">
                <a16:creationId xmlns:a16="http://schemas.microsoft.com/office/drawing/2014/main" id="{10C99ABD-AC47-4592-9D36-FDD8E7EB4B98}"/>
              </a:ext>
            </a:extLst>
          </p:cNvPr>
          <p:cNvSpPr/>
          <p:nvPr/>
        </p:nvSpPr>
        <p:spPr>
          <a:xfrm>
            <a:off x="6664471" y="1378762"/>
            <a:ext cx="3844779"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05" name="正方形/長方形 104">
            <a:extLst>
              <a:ext uri="{FF2B5EF4-FFF2-40B4-BE49-F238E27FC236}">
                <a16:creationId xmlns:a16="http://schemas.microsoft.com/office/drawing/2014/main" id="{251542DD-A647-43F0-9B40-35065399E99F}"/>
              </a:ext>
            </a:extLst>
          </p:cNvPr>
          <p:cNvSpPr/>
          <p:nvPr/>
        </p:nvSpPr>
        <p:spPr>
          <a:xfrm rot="10800000" flipV="1">
            <a:off x="6592531" y="2611002"/>
            <a:ext cx="5085850" cy="107037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ジョブトレーナー制度の円滑な運用に向けた検討</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新規採用職員のサポートの充実を図るため、ジョブトレーナーの複数人配置の促進等、制度の円滑な運用に向けた取組みの検討を進めます。</a:t>
            </a:r>
          </a:p>
        </p:txBody>
      </p:sp>
      <p:sp>
        <p:nvSpPr>
          <p:cNvPr id="106" name="正方形/長方形 105">
            <a:extLst>
              <a:ext uri="{FF2B5EF4-FFF2-40B4-BE49-F238E27FC236}">
                <a16:creationId xmlns:a16="http://schemas.microsoft.com/office/drawing/2014/main" id="{6CC1322B-3D38-42A7-92BF-536905525BFA}"/>
              </a:ext>
            </a:extLst>
          </p:cNvPr>
          <p:cNvSpPr/>
          <p:nvPr/>
        </p:nvSpPr>
        <p:spPr>
          <a:xfrm rot="10800000" flipV="1">
            <a:off x="6592526" y="1208947"/>
            <a:ext cx="5146196" cy="115387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人事評価における部下職員の研修状況の反映</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人材育成に対する管理職等の意識涵養を図るため、上司に部下職員の研修受講予定情報を提供するとともに、部下職員の研修参加への関わりについて、人事評価に反映します。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F461CE7A-0158-4DE9-97AA-7D75A371FA24}"/>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9</a:t>
            </a:fld>
            <a:endParaRPr lang="ja-JP" altLang="en-US" dirty="0"/>
          </a:p>
        </p:txBody>
      </p:sp>
    </p:spTree>
    <p:extLst>
      <p:ext uri="{BB962C8B-B14F-4D97-AF65-F5344CB8AC3E}">
        <p14:creationId xmlns:p14="http://schemas.microsoft.com/office/powerpoint/2010/main" val="21270177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テキスト ボックス 27">
            <a:extLst>
              <a:ext uri="{FF2B5EF4-FFF2-40B4-BE49-F238E27FC236}">
                <a16:creationId xmlns:a16="http://schemas.microsoft.com/office/drawing/2014/main" id="{38699F18-8BBC-4B72-A51C-89CDEE24AFE1}"/>
              </a:ext>
            </a:extLst>
          </p:cNvPr>
          <p:cNvSpPr txBox="1"/>
          <p:nvPr/>
        </p:nvSpPr>
        <p:spPr>
          <a:xfrm>
            <a:off x="6378311" y="782369"/>
            <a:ext cx="5648958" cy="5696070"/>
          </a:xfrm>
          <a:prstGeom prst="rect">
            <a:avLst/>
          </a:prstGeom>
          <a:noFill/>
          <a:ln w="19050">
            <a:solidFill>
              <a:schemeClr val="accent3">
                <a:lumMod val="50000"/>
              </a:schemeClr>
            </a:solidFill>
            <a:prstDash val="sysDot"/>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p:txBody>
      </p:sp>
      <p:sp>
        <p:nvSpPr>
          <p:cNvPr id="64" name="正方形/長方形 63">
            <a:extLst>
              <a:ext uri="{FF2B5EF4-FFF2-40B4-BE49-F238E27FC236}">
                <a16:creationId xmlns:a16="http://schemas.microsoft.com/office/drawing/2014/main" id="{7B758FCA-0B98-41F7-B1A1-804E283102E7}"/>
              </a:ext>
            </a:extLst>
          </p:cNvPr>
          <p:cNvSpPr/>
          <p:nvPr/>
        </p:nvSpPr>
        <p:spPr>
          <a:xfrm rot="10800000">
            <a:off x="655773" y="2972639"/>
            <a:ext cx="5206543" cy="1155475"/>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3" name="正方形/長方形 62">
            <a:extLst>
              <a:ext uri="{FF2B5EF4-FFF2-40B4-BE49-F238E27FC236}">
                <a16:creationId xmlns:a16="http://schemas.microsoft.com/office/drawing/2014/main" id="{3D8AA523-150E-4511-8C9C-83AD7F1EBA4F}"/>
              </a:ext>
            </a:extLst>
          </p:cNvPr>
          <p:cNvSpPr/>
          <p:nvPr/>
        </p:nvSpPr>
        <p:spPr>
          <a:xfrm rot="10800000">
            <a:off x="655772" y="1151701"/>
            <a:ext cx="5206543" cy="1668932"/>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　３</a:t>
            </a:r>
            <a:r>
              <a:rPr kumimoji="1"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．人材育成</a:t>
            </a:r>
          </a:p>
        </p:txBody>
      </p:sp>
      <p:sp>
        <p:nvSpPr>
          <p:cNvPr id="49" name="フローチャート: 端子 48">
            <a:extLst>
              <a:ext uri="{FF2B5EF4-FFF2-40B4-BE49-F238E27FC236}">
                <a16:creationId xmlns:a16="http://schemas.microsoft.com/office/drawing/2014/main" id="{7F36A4EA-3193-4502-BF13-1CAD0E5D77D9}"/>
              </a:ext>
            </a:extLst>
          </p:cNvPr>
          <p:cNvSpPr/>
          <p:nvPr/>
        </p:nvSpPr>
        <p:spPr>
          <a:xfrm>
            <a:off x="809533" y="3136410"/>
            <a:ext cx="2258787"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フローチャート: 端子 51">
            <a:extLst>
              <a:ext uri="{FF2B5EF4-FFF2-40B4-BE49-F238E27FC236}">
                <a16:creationId xmlns:a16="http://schemas.microsoft.com/office/drawing/2014/main" id="{1CEE82B8-4C51-4F16-9C96-05BA2B34B104}"/>
              </a:ext>
            </a:extLst>
          </p:cNvPr>
          <p:cNvSpPr/>
          <p:nvPr/>
        </p:nvSpPr>
        <p:spPr>
          <a:xfrm>
            <a:off x="789213" y="1296121"/>
            <a:ext cx="2972527"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正方形/長方形 56">
            <a:extLst>
              <a:ext uri="{FF2B5EF4-FFF2-40B4-BE49-F238E27FC236}">
                <a16:creationId xmlns:a16="http://schemas.microsoft.com/office/drawing/2014/main" id="{F993B2EB-4492-4338-9477-F5405390A1F1}"/>
              </a:ext>
            </a:extLst>
          </p:cNvPr>
          <p:cNvSpPr/>
          <p:nvPr/>
        </p:nvSpPr>
        <p:spPr>
          <a:xfrm rot="10800000" flipV="1">
            <a:off x="722598" y="2986118"/>
            <a:ext cx="5091092" cy="105405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絶対評価の評価要素の見直し</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人材育成に対する管理職等の意識涵養、組織のハラスメント防止、</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時間外勤務の縮減や多様な働き方の推進を図るため、絶対評価に</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おける評価要素の「行動規範・着眼点」を変更します。</a:t>
            </a:r>
          </a:p>
        </p:txBody>
      </p:sp>
      <p:sp>
        <p:nvSpPr>
          <p:cNvPr id="56" name="正方形/長方形 55">
            <a:extLst>
              <a:ext uri="{FF2B5EF4-FFF2-40B4-BE49-F238E27FC236}">
                <a16:creationId xmlns:a16="http://schemas.microsoft.com/office/drawing/2014/main" id="{FC3392E1-C172-4300-8873-684175DAC028}"/>
              </a:ext>
            </a:extLst>
          </p:cNvPr>
          <p:cNvSpPr/>
          <p:nvPr/>
        </p:nvSpPr>
        <p:spPr>
          <a:xfrm rot="10800000" flipV="1">
            <a:off x="727840" y="1159500"/>
            <a:ext cx="5029406" cy="155243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絶対評価・相対評価の区分等の改善</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「職員の執務意欲の向上」を図る観点から、よりきめ細かく人事評価を実施できるよう、絶対評価（総合評価）及び相対評価の区分等を変更します。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なお、概ね３年を目途に制度運用の検証を行い、必要に応じて制度の見直しを行います。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62" name="テキスト ボックス 61">
            <a:extLst>
              <a:ext uri="{FF2B5EF4-FFF2-40B4-BE49-F238E27FC236}">
                <a16:creationId xmlns:a16="http://schemas.microsoft.com/office/drawing/2014/main" id="{85428E2F-2063-427F-99EA-B3AEC462AD6D}"/>
              </a:ext>
            </a:extLst>
          </p:cNvPr>
          <p:cNvSpPr txBox="1"/>
          <p:nvPr/>
        </p:nvSpPr>
        <p:spPr>
          <a:xfrm>
            <a:off x="249990" y="782369"/>
            <a:ext cx="6141720" cy="338554"/>
          </a:xfrm>
          <a:prstGeom prst="rect">
            <a:avLst/>
          </a:prstGeom>
          <a:noFill/>
        </p:spPr>
        <p:txBody>
          <a:bodyPr wrap="square">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（６）人事評価制度の改正</a:t>
            </a:r>
          </a:p>
        </p:txBody>
      </p:sp>
      <p:sp>
        <p:nvSpPr>
          <p:cNvPr id="22" name="テキスト ボックス 21">
            <a:extLst>
              <a:ext uri="{FF2B5EF4-FFF2-40B4-BE49-F238E27FC236}">
                <a16:creationId xmlns:a16="http://schemas.microsoft.com/office/drawing/2014/main" id="{23B0C1C6-1F15-49B8-B1FA-8DDE6B3092D9}"/>
              </a:ext>
            </a:extLst>
          </p:cNvPr>
          <p:cNvSpPr txBox="1"/>
          <p:nvPr/>
        </p:nvSpPr>
        <p:spPr>
          <a:xfrm>
            <a:off x="6889651" y="1104750"/>
            <a:ext cx="4669735" cy="600164"/>
          </a:xfrm>
          <a:prstGeom prst="rect">
            <a:avLst/>
          </a:prstGeom>
          <a:solidFill>
            <a:schemeClr val="accent3">
              <a:lumMod val="20000"/>
              <a:lumOff val="80000"/>
            </a:schemeClr>
          </a:solidFill>
        </p:spPr>
        <p:txBody>
          <a:bodyPr wrap="square" rtlCol="0">
            <a:spAutoFit/>
          </a:bodyPr>
          <a:lstStyle/>
          <a:p>
            <a:pPr algn="ctr"/>
            <a:r>
              <a:rPr kumimoji="1" lang="ja-JP" altLang="en-US" sz="1100" b="1" dirty="0">
                <a:solidFill>
                  <a:srgbClr val="316857"/>
                </a:solidFill>
                <a:latin typeface="BIZ UDPゴシック" panose="020B0400000000000000" pitchFamily="50" charset="-128"/>
                <a:ea typeface="BIZ UDPゴシック" panose="020B0400000000000000" pitchFamily="50" charset="-128"/>
              </a:rPr>
              <a:t>より一層</a:t>
            </a: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、職員全体の奮起と切磋琢磨を促すことができるよう、</a:t>
            </a:r>
            <a:endParaRPr kumimoji="1" lang="en-US" altLang="ja-JP" sz="1100" b="1" dirty="0">
              <a:solidFill>
                <a:schemeClr val="accent3">
                  <a:lumMod val="50000"/>
                </a:schemeClr>
              </a:solidFill>
              <a:latin typeface="BIZ UDPゴシック" panose="020B0400000000000000" pitchFamily="50" charset="-128"/>
              <a:ea typeface="BIZ UDPゴシック" panose="020B0400000000000000" pitchFamily="50" charset="-128"/>
            </a:endParaRPr>
          </a:p>
          <a:p>
            <a:pPr algn="ct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絶対評価･相対評価を５段階から６段階に変更</a:t>
            </a:r>
            <a:r>
              <a:rPr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するとともに</a:t>
            </a: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a:t>
            </a:r>
            <a:endParaRPr kumimoji="1" lang="en-US" altLang="ja-JP" sz="1100" b="1" dirty="0">
              <a:solidFill>
                <a:schemeClr val="accent3">
                  <a:lumMod val="50000"/>
                </a:schemeClr>
              </a:solidFill>
              <a:latin typeface="BIZ UDPゴシック" panose="020B0400000000000000" pitchFamily="50" charset="-128"/>
              <a:ea typeface="BIZ UDPゴシック" panose="020B0400000000000000" pitchFamily="50" charset="-128"/>
            </a:endParaRPr>
          </a:p>
          <a:p>
            <a:pPr algn="ct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相対評価の分布割合を変更</a:t>
            </a:r>
            <a:r>
              <a:rPr kumimoji="1" lang="ja-JP" altLang="en-US" sz="1100" b="1" dirty="0">
                <a:solidFill>
                  <a:srgbClr val="316857"/>
                </a:solidFill>
                <a:latin typeface="BIZ UDPゴシック" panose="020B0400000000000000" pitchFamily="50" charset="-128"/>
                <a:ea typeface="BIZ UDPゴシック" panose="020B0400000000000000" pitchFamily="50" charset="-128"/>
              </a:rPr>
              <a:t>します！</a:t>
            </a:r>
          </a:p>
        </p:txBody>
      </p:sp>
      <p:sp>
        <p:nvSpPr>
          <p:cNvPr id="2" name="テキスト ボックス 1">
            <a:extLst>
              <a:ext uri="{FF2B5EF4-FFF2-40B4-BE49-F238E27FC236}">
                <a16:creationId xmlns:a16="http://schemas.microsoft.com/office/drawing/2014/main" id="{5A701704-43ED-4F8F-B599-36C22F205D9D}"/>
              </a:ext>
            </a:extLst>
          </p:cNvPr>
          <p:cNvSpPr txBox="1"/>
          <p:nvPr/>
        </p:nvSpPr>
        <p:spPr>
          <a:xfrm>
            <a:off x="6391710" y="1807207"/>
            <a:ext cx="889987" cy="261610"/>
          </a:xfrm>
          <a:prstGeom prst="rect">
            <a:avLst/>
          </a:prstGeom>
          <a:noFill/>
        </p:spPr>
        <p:txBody>
          <a:bodyPr wrap="none" rtlCol="0">
            <a:spAutoFit/>
          </a:bodyPr>
          <a:lstStyle/>
          <a:p>
            <a:r>
              <a:rPr kumimoji="1" lang="ja-JP" altLang="en-US" sz="1050" b="1" dirty="0">
                <a:latin typeface="BIZ UDPゴシック" panose="020B0400000000000000" pitchFamily="50" charset="-128"/>
                <a:ea typeface="BIZ UDPゴシック" panose="020B0400000000000000" pitchFamily="50" charset="-128"/>
              </a:rPr>
              <a:t>（絶対評価）</a:t>
            </a:r>
          </a:p>
        </p:txBody>
      </p:sp>
      <p:sp>
        <p:nvSpPr>
          <p:cNvPr id="24" name="テキスト ボックス 23">
            <a:extLst>
              <a:ext uri="{FF2B5EF4-FFF2-40B4-BE49-F238E27FC236}">
                <a16:creationId xmlns:a16="http://schemas.microsoft.com/office/drawing/2014/main" id="{07364DDA-723D-4AA1-90A9-C6520F683BF0}"/>
              </a:ext>
            </a:extLst>
          </p:cNvPr>
          <p:cNvSpPr txBox="1"/>
          <p:nvPr/>
        </p:nvSpPr>
        <p:spPr>
          <a:xfrm>
            <a:off x="6377827" y="4942825"/>
            <a:ext cx="889987" cy="261610"/>
          </a:xfrm>
          <a:prstGeom prst="rect">
            <a:avLst/>
          </a:prstGeom>
          <a:noFill/>
        </p:spPr>
        <p:txBody>
          <a:bodyPr wrap="none" rtlCol="0">
            <a:spAutoFit/>
          </a:bodyPr>
          <a:lstStyle/>
          <a:p>
            <a:r>
              <a:rPr kumimoji="1" lang="ja-JP" altLang="en-US" sz="1050" b="1" dirty="0">
                <a:latin typeface="BIZ UDPゴシック" panose="020B0400000000000000" pitchFamily="50" charset="-128"/>
                <a:ea typeface="BIZ UDPゴシック" panose="020B0400000000000000" pitchFamily="50" charset="-128"/>
              </a:rPr>
              <a:t>（</a:t>
            </a:r>
            <a:r>
              <a:rPr lang="ja-JP" altLang="en-US" sz="1050" b="1" dirty="0">
                <a:latin typeface="BIZ UDPゴシック" panose="020B0400000000000000" pitchFamily="50" charset="-128"/>
                <a:ea typeface="BIZ UDPゴシック" panose="020B0400000000000000" pitchFamily="50" charset="-128"/>
              </a:rPr>
              <a:t>相対評価</a:t>
            </a:r>
            <a:r>
              <a:rPr kumimoji="1" lang="ja-JP" altLang="en-US" sz="1050" b="1" dirty="0">
                <a:latin typeface="BIZ UDPゴシック" panose="020B0400000000000000" pitchFamily="50" charset="-128"/>
                <a:ea typeface="BIZ UDPゴシック" panose="020B0400000000000000" pitchFamily="50" charset="-128"/>
              </a:rPr>
              <a:t>）</a:t>
            </a:r>
          </a:p>
        </p:txBody>
      </p:sp>
      <p:graphicFrame>
        <p:nvGraphicFramePr>
          <p:cNvPr id="30" name="表 4">
            <a:extLst>
              <a:ext uri="{FF2B5EF4-FFF2-40B4-BE49-F238E27FC236}">
                <a16:creationId xmlns:a16="http://schemas.microsoft.com/office/drawing/2014/main" id="{C215DA55-76B7-4AB6-8F73-D1086686506F}"/>
              </a:ext>
            </a:extLst>
          </p:cNvPr>
          <p:cNvGraphicFramePr>
            <a:graphicFrameLocks noGrp="1"/>
          </p:cNvGraphicFramePr>
          <p:nvPr>
            <p:extLst>
              <p:ext uri="{D42A27DB-BD31-4B8C-83A1-F6EECF244321}">
                <p14:modId xmlns:p14="http://schemas.microsoft.com/office/powerpoint/2010/main" val="4249406174"/>
              </p:ext>
            </p:extLst>
          </p:nvPr>
        </p:nvGraphicFramePr>
        <p:xfrm>
          <a:off x="6489717" y="5187281"/>
          <a:ext cx="5349762" cy="457200"/>
        </p:xfrm>
        <a:graphic>
          <a:graphicData uri="http://schemas.openxmlformats.org/drawingml/2006/table">
            <a:tbl>
              <a:tblPr firstRow="1" bandRow="1">
                <a:tableStyleId>{5C22544A-7EE6-4342-B048-85BDC9FD1C3A}</a:tableStyleId>
              </a:tblPr>
              <a:tblGrid>
                <a:gridCol w="891627">
                  <a:extLst>
                    <a:ext uri="{9D8B030D-6E8A-4147-A177-3AD203B41FA5}">
                      <a16:colId xmlns:a16="http://schemas.microsoft.com/office/drawing/2014/main" val="193493962"/>
                    </a:ext>
                  </a:extLst>
                </a:gridCol>
                <a:gridCol w="891627">
                  <a:extLst>
                    <a:ext uri="{9D8B030D-6E8A-4147-A177-3AD203B41FA5}">
                      <a16:colId xmlns:a16="http://schemas.microsoft.com/office/drawing/2014/main" val="630550809"/>
                    </a:ext>
                  </a:extLst>
                </a:gridCol>
                <a:gridCol w="891627">
                  <a:extLst>
                    <a:ext uri="{9D8B030D-6E8A-4147-A177-3AD203B41FA5}">
                      <a16:colId xmlns:a16="http://schemas.microsoft.com/office/drawing/2014/main" val="1608727553"/>
                    </a:ext>
                  </a:extLst>
                </a:gridCol>
                <a:gridCol w="891627">
                  <a:extLst>
                    <a:ext uri="{9D8B030D-6E8A-4147-A177-3AD203B41FA5}">
                      <a16:colId xmlns:a16="http://schemas.microsoft.com/office/drawing/2014/main" val="666023505"/>
                    </a:ext>
                  </a:extLst>
                </a:gridCol>
                <a:gridCol w="891627">
                  <a:extLst>
                    <a:ext uri="{9D8B030D-6E8A-4147-A177-3AD203B41FA5}">
                      <a16:colId xmlns:a16="http://schemas.microsoft.com/office/drawing/2014/main" val="2229444725"/>
                    </a:ext>
                  </a:extLst>
                </a:gridCol>
                <a:gridCol w="891627">
                  <a:extLst>
                    <a:ext uri="{9D8B030D-6E8A-4147-A177-3AD203B41FA5}">
                      <a16:colId xmlns:a16="http://schemas.microsoft.com/office/drawing/2014/main" val="3224942590"/>
                    </a:ext>
                  </a:extLst>
                </a:gridCol>
              </a:tblGrid>
              <a:tr h="130805">
                <a:tc>
                  <a:txBody>
                    <a:bodyPr/>
                    <a:lstStyle/>
                    <a:p>
                      <a:pPr algn="ctr"/>
                      <a:r>
                        <a:rPr kumimoji="1" lang="ja-JP" altLang="en-US" sz="900" dirty="0">
                          <a:latin typeface="BIZ UDゴシック" panose="020B0400000000000000" pitchFamily="49" charset="-128"/>
                          <a:ea typeface="BIZ UDゴシック" panose="020B0400000000000000" pitchFamily="49" charset="-128"/>
                        </a:rPr>
                        <a:t>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第１区分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第２区分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第３区分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第４区分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第５区分</a:t>
                      </a:r>
                    </a:p>
                  </a:txBody>
                  <a:tcPr/>
                </a:tc>
                <a:extLst>
                  <a:ext uri="{0D108BD9-81ED-4DB2-BD59-A6C34878D82A}">
                    <a16:rowId xmlns:a16="http://schemas.microsoft.com/office/drawing/2014/main" val="2218352925"/>
                  </a:ext>
                </a:extLst>
              </a:tr>
              <a:tr h="130805">
                <a:tc>
                  <a:txBody>
                    <a:bodyPr/>
                    <a:lstStyle/>
                    <a:p>
                      <a:pPr algn="ctr"/>
                      <a:r>
                        <a:rPr kumimoji="1" lang="ja-JP" altLang="en-US" sz="900" b="1" dirty="0">
                          <a:latin typeface="BIZ UDゴシック" panose="020B0400000000000000" pitchFamily="49" charset="-128"/>
                          <a:ea typeface="BIZ UDゴシック" panose="020B0400000000000000" pitchFamily="49" charset="-128"/>
                        </a:rPr>
                        <a:t>割合</a:t>
                      </a:r>
                    </a:p>
                  </a:txBody>
                  <a:tcPr/>
                </a:tc>
                <a:tc>
                  <a:txBody>
                    <a:bodyPr/>
                    <a:lstStyle/>
                    <a:p>
                      <a:pPr algn="ctr"/>
                      <a:r>
                        <a:rPr kumimoji="1" lang="ja-JP" altLang="en-US" sz="900" b="1" dirty="0">
                          <a:latin typeface="BIZ UDゴシック" panose="020B0400000000000000" pitchFamily="49" charset="-128"/>
                          <a:ea typeface="BIZ UDゴシック" panose="020B0400000000000000" pitchFamily="49" charset="-128"/>
                        </a:rPr>
                        <a:t>５％</a:t>
                      </a:r>
                    </a:p>
                  </a:txBody>
                  <a:tcPr/>
                </a:tc>
                <a:tc>
                  <a:txBody>
                    <a:bodyPr/>
                    <a:lstStyle/>
                    <a:p>
                      <a:pPr algn="ctr"/>
                      <a:r>
                        <a:rPr kumimoji="1" lang="ja-JP" altLang="en-US" sz="900" b="1" dirty="0">
                          <a:latin typeface="BIZ UDゴシック" panose="020B0400000000000000" pitchFamily="49" charset="-128"/>
                          <a:ea typeface="BIZ UDゴシック" panose="020B0400000000000000" pitchFamily="49" charset="-128"/>
                        </a:rPr>
                        <a:t>２０％</a:t>
                      </a:r>
                    </a:p>
                  </a:txBody>
                  <a:tcPr/>
                </a:tc>
                <a:tc>
                  <a:txBody>
                    <a:bodyPr/>
                    <a:lstStyle/>
                    <a:p>
                      <a:pPr algn="ctr"/>
                      <a:r>
                        <a:rPr kumimoji="1" lang="ja-JP" altLang="en-US" sz="900" b="1" dirty="0">
                          <a:latin typeface="BIZ UDゴシック" panose="020B0400000000000000" pitchFamily="49" charset="-128"/>
                          <a:ea typeface="BIZ UDゴシック" panose="020B0400000000000000" pitchFamily="49" charset="-128"/>
                        </a:rPr>
                        <a:t>６０％</a:t>
                      </a:r>
                    </a:p>
                  </a:txBody>
                  <a:tcPr/>
                </a:tc>
                <a:tc>
                  <a:txBody>
                    <a:bodyPr/>
                    <a:lstStyle/>
                    <a:p>
                      <a:pPr algn="ctr"/>
                      <a:r>
                        <a:rPr kumimoji="1" lang="ja-JP" altLang="en-US" sz="900" b="1" dirty="0">
                          <a:latin typeface="BIZ UDゴシック" panose="020B0400000000000000" pitchFamily="49" charset="-128"/>
                          <a:ea typeface="BIZ UDゴシック" panose="020B0400000000000000" pitchFamily="49" charset="-128"/>
                        </a:rPr>
                        <a:t>１０％</a:t>
                      </a:r>
                    </a:p>
                  </a:txBody>
                  <a:tcPr/>
                </a:tc>
                <a:tc>
                  <a:txBody>
                    <a:bodyPr/>
                    <a:lstStyle/>
                    <a:p>
                      <a:pPr algn="ctr"/>
                      <a:r>
                        <a:rPr kumimoji="1" lang="ja-JP" altLang="en-US" sz="900" b="1" dirty="0">
                          <a:latin typeface="BIZ UDゴシック" panose="020B0400000000000000" pitchFamily="49" charset="-128"/>
                          <a:ea typeface="BIZ UDゴシック" panose="020B0400000000000000" pitchFamily="49" charset="-128"/>
                        </a:rPr>
                        <a:t>５％</a:t>
                      </a:r>
                    </a:p>
                  </a:txBody>
                  <a:tcPr/>
                </a:tc>
                <a:extLst>
                  <a:ext uri="{0D108BD9-81ED-4DB2-BD59-A6C34878D82A}">
                    <a16:rowId xmlns:a16="http://schemas.microsoft.com/office/drawing/2014/main" val="4173085987"/>
                  </a:ext>
                </a:extLst>
              </a:tr>
            </a:tbl>
          </a:graphicData>
        </a:graphic>
      </p:graphicFrame>
      <p:graphicFrame>
        <p:nvGraphicFramePr>
          <p:cNvPr id="31" name="表 30">
            <a:extLst>
              <a:ext uri="{FF2B5EF4-FFF2-40B4-BE49-F238E27FC236}">
                <a16:creationId xmlns:a16="http://schemas.microsoft.com/office/drawing/2014/main" id="{11429A5E-62D0-4785-9BC1-2CE05D2AFF65}"/>
              </a:ext>
            </a:extLst>
          </p:cNvPr>
          <p:cNvGraphicFramePr>
            <a:graphicFrameLocks noGrp="1"/>
          </p:cNvGraphicFramePr>
          <p:nvPr>
            <p:extLst>
              <p:ext uri="{D42A27DB-BD31-4B8C-83A1-F6EECF244321}">
                <p14:modId xmlns:p14="http://schemas.microsoft.com/office/powerpoint/2010/main" val="1509407254"/>
              </p:ext>
            </p:extLst>
          </p:nvPr>
        </p:nvGraphicFramePr>
        <p:xfrm>
          <a:off x="6489717" y="5886596"/>
          <a:ext cx="5349759" cy="457200"/>
        </p:xfrm>
        <a:graphic>
          <a:graphicData uri="http://schemas.openxmlformats.org/drawingml/2006/table">
            <a:tbl>
              <a:tblPr firstRow="1" bandRow="1">
                <a:tableStyleId>{5C22544A-7EE6-4342-B048-85BDC9FD1C3A}</a:tableStyleId>
              </a:tblPr>
              <a:tblGrid>
                <a:gridCol w="891627">
                  <a:extLst>
                    <a:ext uri="{9D8B030D-6E8A-4147-A177-3AD203B41FA5}">
                      <a16:colId xmlns:a16="http://schemas.microsoft.com/office/drawing/2014/main" val="193493962"/>
                    </a:ext>
                  </a:extLst>
                </a:gridCol>
                <a:gridCol w="743022">
                  <a:extLst>
                    <a:ext uri="{9D8B030D-6E8A-4147-A177-3AD203B41FA5}">
                      <a16:colId xmlns:a16="http://schemas.microsoft.com/office/drawing/2014/main" val="630550809"/>
                    </a:ext>
                  </a:extLst>
                </a:gridCol>
                <a:gridCol w="743022">
                  <a:extLst>
                    <a:ext uri="{9D8B030D-6E8A-4147-A177-3AD203B41FA5}">
                      <a16:colId xmlns:a16="http://schemas.microsoft.com/office/drawing/2014/main" val="3296580189"/>
                    </a:ext>
                  </a:extLst>
                </a:gridCol>
                <a:gridCol w="743022">
                  <a:extLst>
                    <a:ext uri="{9D8B030D-6E8A-4147-A177-3AD203B41FA5}">
                      <a16:colId xmlns:a16="http://schemas.microsoft.com/office/drawing/2014/main" val="1608727553"/>
                    </a:ext>
                  </a:extLst>
                </a:gridCol>
                <a:gridCol w="743022">
                  <a:extLst>
                    <a:ext uri="{9D8B030D-6E8A-4147-A177-3AD203B41FA5}">
                      <a16:colId xmlns:a16="http://schemas.microsoft.com/office/drawing/2014/main" val="666023505"/>
                    </a:ext>
                  </a:extLst>
                </a:gridCol>
                <a:gridCol w="743022">
                  <a:extLst>
                    <a:ext uri="{9D8B030D-6E8A-4147-A177-3AD203B41FA5}">
                      <a16:colId xmlns:a16="http://schemas.microsoft.com/office/drawing/2014/main" val="2229444725"/>
                    </a:ext>
                  </a:extLst>
                </a:gridCol>
                <a:gridCol w="743022">
                  <a:extLst>
                    <a:ext uri="{9D8B030D-6E8A-4147-A177-3AD203B41FA5}">
                      <a16:colId xmlns:a16="http://schemas.microsoft.com/office/drawing/2014/main" val="3224942590"/>
                    </a:ext>
                  </a:extLst>
                </a:gridCol>
              </a:tblGrid>
              <a:tr h="138500">
                <a:tc>
                  <a:txBody>
                    <a:bodyPr/>
                    <a:lstStyle/>
                    <a:p>
                      <a:pPr algn="ctr"/>
                      <a:r>
                        <a:rPr kumimoji="1" lang="ja-JP" altLang="en-US" sz="900" dirty="0">
                          <a:latin typeface="BIZ UDゴシック" panose="020B0400000000000000" pitchFamily="49" charset="-128"/>
                          <a:ea typeface="BIZ UDゴシック" panose="020B0400000000000000" pitchFamily="49" charset="-128"/>
                        </a:rPr>
                        <a:t>区分</a:t>
                      </a:r>
                    </a:p>
                  </a:txBody>
                  <a:tcP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特区分</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900" dirty="0">
                          <a:latin typeface="BIZ UDゴシック" panose="020B0400000000000000" pitchFamily="49" charset="-128"/>
                          <a:ea typeface="BIZ UDゴシック" panose="020B0400000000000000" pitchFamily="49" charset="-128"/>
                        </a:rPr>
                        <a:t>１区分</a:t>
                      </a:r>
                    </a:p>
                  </a:txBody>
                  <a:tcPr anchor="ct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２区分</a:t>
                      </a:r>
                    </a:p>
                  </a:txBody>
                  <a:tcPr anchor="ct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３区分</a:t>
                      </a:r>
                    </a:p>
                  </a:txBody>
                  <a:tcPr anchor="ct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４区分</a:t>
                      </a:r>
                    </a:p>
                  </a:txBody>
                  <a:tcPr anchor="ctr"/>
                </a:tc>
                <a:tc>
                  <a:txBody>
                    <a:bodyPr/>
                    <a:lstStyle/>
                    <a:p>
                      <a:pPr algn="ctr"/>
                      <a:r>
                        <a:rPr kumimoji="1" lang="ja-JP" altLang="en-US" sz="900" dirty="0">
                          <a:latin typeface="BIZ UDゴシック" panose="020B0400000000000000" pitchFamily="49" charset="-128"/>
                          <a:ea typeface="BIZ UDゴシック" panose="020B0400000000000000" pitchFamily="49" charset="-128"/>
                        </a:rPr>
                        <a:t>５区分</a:t>
                      </a:r>
                    </a:p>
                  </a:txBody>
                  <a:tcPr anchor="ctr"/>
                </a:tc>
                <a:extLst>
                  <a:ext uri="{0D108BD9-81ED-4DB2-BD59-A6C34878D82A}">
                    <a16:rowId xmlns:a16="http://schemas.microsoft.com/office/drawing/2014/main" val="2218352925"/>
                  </a:ext>
                </a:extLst>
              </a:tr>
              <a:tr h="138500">
                <a:tc>
                  <a:txBody>
                    <a:bodyPr/>
                    <a:lstStyle/>
                    <a:p>
                      <a:pPr algn="ctr"/>
                      <a:r>
                        <a:rPr kumimoji="1" lang="ja-JP" altLang="en-US" sz="900" b="1" dirty="0">
                          <a:latin typeface="BIZ UDゴシック" panose="020B0400000000000000" pitchFamily="49" charset="-128"/>
                          <a:ea typeface="BIZ UDゴシック" panose="020B0400000000000000" pitchFamily="49" charset="-128"/>
                        </a:rPr>
                        <a:t>割合</a:t>
                      </a:r>
                    </a:p>
                  </a:txBody>
                  <a:tcP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５％</a:t>
                      </a:r>
                    </a:p>
                  </a:txBody>
                  <a:tcPr anchor="ct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１０％</a:t>
                      </a:r>
                    </a:p>
                  </a:txBody>
                  <a:tcPr anchor="ct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２０％</a:t>
                      </a:r>
                    </a:p>
                  </a:txBody>
                  <a:tcPr anchor="ct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６０％</a:t>
                      </a:r>
                    </a:p>
                  </a:txBody>
                  <a:tcPr anchor="ct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４％</a:t>
                      </a:r>
                    </a:p>
                  </a:txBody>
                  <a:tcPr anchor="ctr"/>
                </a:tc>
                <a:tc>
                  <a:txBody>
                    <a:bodyPr/>
                    <a:lstStyle/>
                    <a:p>
                      <a:pPr algn="ctr"/>
                      <a:r>
                        <a:rPr kumimoji="1" lang="ja-JP" altLang="en-US" sz="900" b="1" u="sng" dirty="0">
                          <a:solidFill>
                            <a:srgbClr val="FF0000"/>
                          </a:solidFill>
                          <a:latin typeface="BIZ UDゴシック" panose="020B0400000000000000" pitchFamily="49" charset="-128"/>
                          <a:ea typeface="BIZ UDゴシック" panose="020B0400000000000000" pitchFamily="49" charset="-128"/>
                        </a:rPr>
                        <a:t>１％</a:t>
                      </a:r>
                    </a:p>
                  </a:txBody>
                  <a:tcPr anchor="ctr"/>
                </a:tc>
                <a:extLst>
                  <a:ext uri="{0D108BD9-81ED-4DB2-BD59-A6C34878D82A}">
                    <a16:rowId xmlns:a16="http://schemas.microsoft.com/office/drawing/2014/main" val="4173085987"/>
                  </a:ext>
                </a:extLst>
              </a:tr>
            </a:tbl>
          </a:graphicData>
        </a:graphic>
      </p:graphicFrame>
      <p:sp>
        <p:nvSpPr>
          <p:cNvPr id="33" name="二等辺三角形 32">
            <a:extLst>
              <a:ext uri="{FF2B5EF4-FFF2-40B4-BE49-F238E27FC236}">
                <a16:creationId xmlns:a16="http://schemas.microsoft.com/office/drawing/2014/main" id="{C4CD4638-83FF-4A6B-9674-E2B8FA9A8E9E}"/>
              </a:ext>
            </a:extLst>
          </p:cNvPr>
          <p:cNvSpPr/>
          <p:nvPr/>
        </p:nvSpPr>
        <p:spPr>
          <a:xfrm rot="10800000">
            <a:off x="8687542" y="5704373"/>
            <a:ext cx="954106" cy="12233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aphicFrame>
        <p:nvGraphicFramePr>
          <p:cNvPr id="34" name="表 33">
            <a:extLst>
              <a:ext uri="{FF2B5EF4-FFF2-40B4-BE49-F238E27FC236}">
                <a16:creationId xmlns:a16="http://schemas.microsoft.com/office/drawing/2014/main" id="{4A62CB91-ABDC-4BC6-9359-D0D7DE3595FE}"/>
              </a:ext>
            </a:extLst>
          </p:cNvPr>
          <p:cNvGraphicFramePr>
            <a:graphicFrameLocks noGrp="1"/>
          </p:cNvGraphicFramePr>
          <p:nvPr>
            <p:extLst>
              <p:ext uri="{D42A27DB-BD31-4B8C-83A1-F6EECF244321}">
                <p14:modId xmlns:p14="http://schemas.microsoft.com/office/powerpoint/2010/main" val="1328211108"/>
              </p:ext>
            </p:extLst>
          </p:nvPr>
        </p:nvGraphicFramePr>
        <p:xfrm>
          <a:off x="6591527" y="2062053"/>
          <a:ext cx="5271517" cy="1096163"/>
        </p:xfrm>
        <a:graphic>
          <a:graphicData uri="http://schemas.openxmlformats.org/drawingml/2006/table">
            <a:tbl>
              <a:tblPr/>
              <a:tblGrid>
                <a:gridCol w="387238">
                  <a:extLst>
                    <a:ext uri="{9D8B030D-6E8A-4147-A177-3AD203B41FA5}">
                      <a16:colId xmlns:a16="http://schemas.microsoft.com/office/drawing/2014/main" val="706779118"/>
                    </a:ext>
                  </a:extLst>
                </a:gridCol>
                <a:gridCol w="1101860">
                  <a:extLst>
                    <a:ext uri="{9D8B030D-6E8A-4147-A177-3AD203B41FA5}">
                      <a16:colId xmlns:a16="http://schemas.microsoft.com/office/drawing/2014/main" val="738076444"/>
                    </a:ext>
                  </a:extLst>
                </a:gridCol>
                <a:gridCol w="3782419">
                  <a:extLst>
                    <a:ext uri="{9D8B030D-6E8A-4147-A177-3AD203B41FA5}">
                      <a16:colId xmlns:a16="http://schemas.microsoft.com/office/drawing/2014/main" val="3775996291"/>
                    </a:ext>
                  </a:extLst>
                </a:gridCol>
              </a:tblGrid>
              <a:tr h="149378">
                <a:tc gridSpan="2">
                  <a:txBody>
                    <a:bodyPr/>
                    <a:lstStyle/>
                    <a:p>
                      <a:pPr algn="ctr" fontAlgn="ctr"/>
                      <a:r>
                        <a:rPr lang="ja-JP" altLang="en-US" sz="900" b="1" i="0" u="none" strike="noStrike" dirty="0">
                          <a:solidFill>
                            <a:schemeClr val="bg1"/>
                          </a:solidFill>
                          <a:effectLst/>
                          <a:latin typeface="BIZ UDPゴシック" panose="020B0400000000000000" pitchFamily="50" charset="-128"/>
                          <a:ea typeface="BIZ UDPゴシック" panose="020B0400000000000000" pitchFamily="50" charset="-128"/>
                        </a:rPr>
                        <a:t>総合評価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hMerge="1">
                  <a:txBody>
                    <a:bodyPr/>
                    <a:lstStyle/>
                    <a:p>
                      <a:endParaRPr kumimoji="1" lang="ja-JP" altLang="en-US"/>
                    </a:p>
                  </a:txBody>
                  <a:tcPr/>
                </a:tc>
                <a:tc>
                  <a:txBody>
                    <a:bodyPr/>
                    <a:lstStyle/>
                    <a:p>
                      <a:pPr algn="ctr" fontAlgn="ctr"/>
                      <a:r>
                        <a:rPr lang="ja-JP" altLang="en-US" sz="900" b="1" i="0" u="none" strike="noStrike" dirty="0">
                          <a:solidFill>
                            <a:schemeClr val="bg1"/>
                          </a:solidFill>
                          <a:effectLst/>
                          <a:latin typeface="BIZ UDPゴシック" panose="020B0400000000000000" pitchFamily="50" charset="-128"/>
                          <a:ea typeface="BIZ UDPゴシック" panose="020B0400000000000000" pitchFamily="50" charset="-128"/>
                        </a:rPr>
                        <a:t>評価基準</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4068265175"/>
                  </a:ext>
                </a:extLst>
              </a:tr>
              <a:tr h="238758">
                <a:tc>
                  <a:txBody>
                    <a:bodyPr/>
                    <a:lstStyle/>
                    <a:p>
                      <a:pPr algn="ctr" fontAlgn="ctr"/>
                      <a:r>
                        <a:rPr lang="en-US" sz="900" b="1" i="0" u="none" strike="noStrike" dirty="0">
                          <a:solidFill>
                            <a:srgbClr val="000000"/>
                          </a:solidFill>
                          <a:effectLst/>
                          <a:latin typeface="BIZ UDPゴシック" panose="020B0400000000000000" pitchFamily="50" charset="-128"/>
                          <a:ea typeface="BIZ UDPゴシック" panose="020B0400000000000000" pitchFamily="50" charset="-128"/>
                        </a:rPr>
                        <a:t>Ｓ</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際立って優れている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「勤務態度・コンプライアンス」の評価が「３」かつそれ以外の全ての項目が</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「４」以上かつ「５」が３分の２以上</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116073"/>
                  </a:ext>
                </a:extLst>
              </a:tr>
              <a:tr h="253293">
                <a:tc>
                  <a:txBody>
                    <a:bodyPr/>
                    <a:lstStyle/>
                    <a:p>
                      <a:pPr algn="ctr" fontAlgn="ctr"/>
                      <a:r>
                        <a:rPr lang="en-US" sz="900" b="1" i="0" u="none" strike="noStrike" dirty="0">
                          <a:solidFill>
                            <a:srgbClr val="000000"/>
                          </a:solidFill>
                          <a:effectLst/>
                          <a:latin typeface="BIZ UDPゴシック" panose="020B0400000000000000" pitchFamily="50" charset="-128"/>
                          <a:ea typeface="BIZ UDPゴシック" panose="020B0400000000000000" pitchFamily="50" charset="-128"/>
                        </a:rPr>
                        <a:t>Ａ</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非常に優れている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「勤務態度・コンプライアンス」の評価が「３」かつそれ以外の全ての項目が</a:t>
                      </a:r>
                      <a:endParaRPr lang="en-US" altLang="ja-JP" sz="800" b="0" i="0" u="none" strike="noStrike" dirty="0">
                        <a:solidFill>
                          <a:srgbClr val="000000"/>
                        </a:solidFill>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「３」以上かつ「４」以上が４分の３以上（「Ｓ」評価の要件を満たす場合を除く）</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3786989"/>
                  </a:ext>
                </a:extLst>
              </a:tr>
              <a:tr h="138135">
                <a:tc>
                  <a:txBody>
                    <a:bodyPr/>
                    <a:lstStyle/>
                    <a:p>
                      <a:pPr algn="ctr" fontAlgn="ctr"/>
                      <a:r>
                        <a:rPr lang="en-US" sz="900" b="1" i="0" u="none" strike="noStrike" dirty="0">
                          <a:solidFill>
                            <a:srgbClr val="000000"/>
                          </a:solidFill>
                          <a:effectLst/>
                          <a:latin typeface="BIZ UDPゴシック" panose="020B0400000000000000" pitchFamily="50" charset="-128"/>
                          <a:ea typeface="BIZ UDPゴシック" panose="020B0400000000000000" pitchFamily="50" charset="-128"/>
                        </a:rPr>
                        <a:t>Ｂ</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良好</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Ｓ、Ａ、Ｃ、Ｄ　</a:t>
                      </a: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以外</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4820043"/>
                  </a:ext>
                </a:extLst>
              </a:tr>
              <a:tr h="138135">
                <a:tc>
                  <a:txBody>
                    <a:bodyPr/>
                    <a:lstStyle/>
                    <a:p>
                      <a:pPr algn="ctr" fontAlgn="ctr"/>
                      <a:r>
                        <a:rPr lang="en-US" sz="900" b="1" i="0" u="none" strike="noStrike" dirty="0">
                          <a:solidFill>
                            <a:srgbClr val="000000"/>
                          </a:solidFill>
                          <a:effectLst/>
                          <a:latin typeface="BIZ UDPゴシック" panose="020B0400000000000000" pitchFamily="50" charset="-128"/>
                          <a:ea typeface="BIZ UDPゴシック" panose="020B0400000000000000" pitchFamily="50" charset="-128"/>
                        </a:rPr>
                        <a:t>Ｃ</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やや劣る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「２」以下が半数以上（「Ｄ」評価の要件を満たす場合を除く）または「１」が１つ</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2569792"/>
                  </a:ext>
                </a:extLst>
              </a:tr>
              <a:tr h="138135">
                <a:tc>
                  <a:txBody>
                    <a:bodyPr/>
                    <a:lstStyle/>
                    <a:p>
                      <a:pPr algn="ctr" fontAlgn="ctr"/>
                      <a:r>
                        <a:rPr lang="en-US" sz="900" b="1" i="0" u="none" strike="noStrike" dirty="0">
                          <a:solidFill>
                            <a:srgbClr val="000000"/>
                          </a:solidFill>
                          <a:effectLst/>
                          <a:latin typeface="BIZ UDPゴシック" panose="020B0400000000000000" pitchFamily="50" charset="-128"/>
                          <a:ea typeface="BIZ UDPゴシック" panose="020B0400000000000000" pitchFamily="50" charset="-128"/>
                        </a:rPr>
                        <a:t>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劣る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rgbClr val="000000"/>
                          </a:solidFill>
                          <a:effectLst/>
                          <a:latin typeface="BIZ UDPゴシック" panose="020B0400000000000000" pitchFamily="50" charset="-128"/>
                          <a:ea typeface="BIZ UDPゴシック" panose="020B0400000000000000" pitchFamily="50" charset="-128"/>
                        </a:rPr>
                        <a:t>「２」以下が４分の３以上または「１」が複数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6498876"/>
                  </a:ext>
                </a:extLst>
              </a:tr>
            </a:tbl>
          </a:graphicData>
        </a:graphic>
      </p:graphicFrame>
      <p:graphicFrame>
        <p:nvGraphicFramePr>
          <p:cNvPr id="35" name="表 34">
            <a:extLst>
              <a:ext uri="{FF2B5EF4-FFF2-40B4-BE49-F238E27FC236}">
                <a16:creationId xmlns:a16="http://schemas.microsoft.com/office/drawing/2014/main" id="{7EBF70D9-1A2A-4DC0-82EE-CCA581B27245}"/>
              </a:ext>
            </a:extLst>
          </p:cNvPr>
          <p:cNvGraphicFramePr>
            <a:graphicFrameLocks noGrp="1"/>
          </p:cNvGraphicFramePr>
          <p:nvPr>
            <p:extLst>
              <p:ext uri="{D42A27DB-BD31-4B8C-83A1-F6EECF244321}">
                <p14:modId xmlns:p14="http://schemas.microsoft.com/office/powerpoint/2010/main" val="1859295863"/>
              </p:ext>
            </p:extLst>
          </p:nvPr>
        </p:nvGraphicFramePr>
        <p:xfrm>
          <a:off x="6591527" y="3391070"/>
          <a:ext cx="5271517" cy="1468755"/>
        </p:xfrm>
        <a:graphic>
          <a:graphicData uri="http://schemas.openxmlformats.org/drawingml/2006/table">
            <a:tbl>
              <a:tblPr/>
              <a:tblGrid>
                <a:gridCol w="389317">
                  <a:extLst>
                    <a:ext uri="{9D8B030D-6E8A-4147-A177-3AD203B41FA5}">
                      <a16:colId xmlns:a16="http://schemas.microsoft.com/office/drawing/2014/main" val="706779118"/>
                    </a:ext>
                  </a:extLst>
                </a:gridCol>
                <a:gridCol w="1094306">
                  <a:extLst>
                    <a:ext uri="{9D8B030D-6E8A-4147-A177-3AD203B41FA5}">
                      <a16:colId xmlns:a16="http://schemas.microsoft.com/office/drawing/2014/main" val="738076444"/>
                    </a:ext>
                  </a:extLst>
                </a:gridCol>
                <a:gridCol w="3787894">
                  <a:extLst>
                    <a:ext uri="{9D8B030D-6E8A-4147-A177-3AD203B41FA5}">
                      <a16:colId xmlns:a16="http://schemas.microsoft.com/office/drawing/2014/main" val="3775996291"/>
                    </a:ext>
                  </a:extLst>
                </a:gridCol>
              </a:tblGrid>
              <a:tr h="84287">
                <a:tc gridSpan="2">
                  <a:txBody>
                    <a:bodyPr/>
                    <a:lstStyle/>
                    <a:p>
                      <a:pPr algn="ctr" fontAlgn="ctr"/>
                      <a:r>
                        <a:rPr lang="ja-JP" altLang="en-US" sz="900" b="1" i="0" u="none" strike="noStrike" dirty="0">
                          <a:solidFill>
                            <a:schemeClr val="bg1"/>
                          </a:solidFill>
                          <a:effectLst/>
                          <a:latin typeface="BIZ UDPゴシック" panose="020B0400000000000000" pitchFamily="50" charset="-128"/>
                          <a:ea typeface="BIZ UDPゴシック" panose="020B0400000000000000" pitchFamily="50" charset="-128"/>
                        </a:rPr>
                        <a:t>総合評価</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tc hMerge="1">
                  <a:txBody>
                    <a:bodyPr/>
                    <a:lstStyle/>
                    <a:p>
                      <a:endParaRPr kumimoji="1" lang="ja-JP" altLang="en-US"/>
                    </a:p>
                  </a:txBody>
                  <a:tcPr/>
                </a:tc>
                <a:tc>
                  <a:txBody>
                    <a:bodyPr/>
                    <a:lstStyle/>
                    <a:p>
                      <a:pPr algn="ctr" fontAlgn="ctr"/>
                      <a:r>
                        <a:rPr lang="ja-JP" altLang="en-US" sz="900" b="1" i="0" u="none" strike="noStrike" dirty="0">
                          <a:solidFill>
                            <a:schemeClr val="bg1"/>
                          </a:solidFill>
                          <a:effectLst/>
                          <a:latin typeface="BIZ UDPゴシック" panose="020B0400000000000000" pitchFamily="50" charset="-128"/>
                          <a:ea typeface="BIZ UDPゴシック" panose="020B0400000000000000" pitchFamily="50" charset="-128"/>
                        </a:rPr>
                        <a:t>評価基準</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75000"/>
                      </a:schemeClr>
                    </a:solidFill>
                  </a:tcPr>
                </a:tc>
                <a:extLst>
                  <a:ext uri="{0D108BD9-81ED-4DB2-BD59-A6C34878D82A}">
                    <a16:rowId xmlns:a16="http://schemas.microsoft.com/office/drawing/2014/main" val="4068265175"/>
                  </a:ext>
                </a:extLst>
              </a:tr>
              <a:tr h="252868">
                <a:tc>
                  <a:txBody>
                    <a:bodyPr/>
                    <a:lstStyle/>
                    <a:p>
                      <a:pPr algn="ctr" fontAlgn="ctr"/>
                      <a:r>
                        <a:rPr lang="en-US" sz="900" b="1" i="0" u="none" strike="noStrike" dirty="0">
                          <a:solidFill>
                            <a:schemeClr val="tx1"/>
                          </a:solidFill>
                          <a:effectLst/>
                          <a:latin typeface="BIZ UDPゴシック" panose="020B0400000000000000" pitchFamily="50" charset="-128"/>
                          <a:ea typeface="BIZ UDPゴシック" panose="020B0400000000000000" pitchFamily="50" charset="-128"/>
                        </a:rPr>
                        <a:t>Ｓ</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際立って優れている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「勤務態度・コンプライアンス」の評価が「３」かつそれ以外の全ての項目が</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algn="l"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「４」以上かつ「５」が半数を超える（過半数を占める）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7116073"/>
                  </a:ext>
                </a:extLst>
              </a:tr>
              <a:tr h="170718">
                <a:tc>
                  <a:txBody>
                    <a:bodyPr/>
                    <a:lstStyle/>
                    <a:p>
                      <a:pPr algn="ctr" fontAlgn="ctr"/>
                      <a:r>
                        <a:rPr lang="en-US" sz="900" b="1" i="0" u="none" strike="noStrike" dirty="0">
                          <a:solidFill>
                            <a:schemeClr val="tx1"/>
                          </a:solidFill>
                          <a:effectLst/>
                          <a:latin typeface="BIZ UDPゴシック" panose="020B0400000000000000" pitchFamily="50" charset="-128"/>
                          <a:ea typeface="BIZ UDPゴシック" panose="020B0400000000000000" pitchFamily="50" charset="-128"/>
                        </a:rPr>
                        <a:t>Ａ</a:t>
                      </a:r>
                      <a:r>
                        <a:rPr lang="en-US" altLang="ja-JP" sz="900" b="1" i="0" u="none" strike="noStrike" dirty="0">
                          <a:solidFill>
                            <a:schemeClr val="tx1"/>
                          </a:solidFill>
                          <a:effectLst/>
                          <a:latin typeface="BIZ UDPゴシック" panose="020B0400000000000000" pitchFamily="50" charset="-128"/>
                          <a:ea typeface="BIZ UDPゴシック" panose="020B0400000000000000" pitchFamily="50" charset="-128"/>
                        </a:rPr>
                        <a:t>A</a:t>
                      </a:r>
                      <a:endParaRPr lang="en-US" sz="900" b="1"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非常に優れている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「勤務態度・コンプライアンス」の評価が「３」かつそれ以外の全ての項目が</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「３」以上かつ「４」以上が</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5</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分の</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4</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以上（「Ｓ」評価の要件を満たす場合を除く）</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893786989"/>
                  </a:ext>
                </a:extLst>
              </a:tr>
              <a:tr h="170718">
                <a:tc>
                  <a:txBody>
                    <a:bodyPr/>
                    <a:lstStyle/>
                    <a:p>
                      <a:pPr algn="ctr" fontAlgn="ctr"/>
                      <a:r>
                        <a:rPr lang="en-US" altLang="ja-JP" sz="900" b="1" i="0" u="none" strike="noStrike" dirty="0">
                          <a:solidFill>
                            <a:schemeClr val="tx1"/>
                          </a:solidFill>
                          <a:effectLst/>
                          <a:latin typeface="BIZ UDPゴシック" panose="020B0400000000000000" pitchFamily="50" charset="-128"/>
                          <a:ea typeface="BIZ UDPゴシック" panose="020B0400000000000000" pitchFamily="50" charset="-128"/>
                        </a:rPr>
                        <a:t>A</a:t>
                      </a:r>
                      <a:endParaRPr lang="en-US" sz="900" b="1" i="0" u="none" strike="noStrike" dirty="0">
                        <a:solidFill>
                          <a:schemeClr val="tx1"/>
                        </a:solidFill>
                        <a:effectLst/>
                        <a:latin typeface="BIZ UDPゴシック" panose="020B0400000000000000" pitchFamily="50" charset="-128"/>
                        <a:ea typeface="BIZ UDPゴシック" panose="020B0400000000000000" pitchFamily="50" charset="-128"/>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優良</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「勤務態度・コンプライアンス」の評価が「３」かつそれ以外の全ての項目が</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「３」以上かつ「４」以上が半数を超える（過半数を占める）</a:t>
                      </a:r>
                      <a:endPar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endParaRPr>
                    </a:p>
                    <a:p>
                      <a:pPr marL="0" marR="0" lvl="0" indent="0" algn="l"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（「Ｓ」、「</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AA</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」評価の要件を満たす場合を除く）</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8689571"/>
                  </a:ext>
                </a:extLst>
              </a:tr>
              <a:tr h="125748">
                <a:tc>
                  <a:txBody>
                    <a:bodyPr/>
                    <a:lstStyle/>
                    <a:p>
                      <a:pPr algn="ctr" fontAlgn="ctr"/>
                      <a:r>
                        <a:rPr lang="en-US" sz="900" b="1" i="0" u="none" strike="noStrike" dirty="0">
                          <a:solidFill>
                            <a:schemeClr val="tx1"/>
                          </a:solidFill>
                          <a:effectLst/>
                          <a:latin typeface="BIZ UDPゴシック" panose="020B0400000000000000" pitchFamily="50" charset="-128"/>
                          <a:ea typeface="BIZ UDPゴシック" panose="020B0400000000000000" pitchFamily="50" charset="-128"/>
                        </a:rPr>
                        <a:t>Ｂ</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良好</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Ｓ、AA</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a:t>
                      </a:r>
                      <a:r>
                        <a:rPr lang="en-US" altLang="ja-JP" sz="800" b="0" i="0" u="none" strike="noStrike" dirty="0">
                          <a:solidFill>
                            <a:schemeClr val="tx1"/>
                          </a:solidFill>
                          <a:effectLst/>
                          <a:latin typeface="BIZ UDPゴシック" panose="020B0400000000000000" pitchFamily="50" charset="-128"/>
                          <a:ea typeface="BIZ UDPゴシック" panose="020B0400000000000000" pitchFamily="50" charset="-128"/>
                        </a:rPr>
                        <a:t>Ａ、Ｃ、Ｄ　</a:t>
                      </a: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以外</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54820043"/>
                  </a:ext>
                </a:extLst>
              </a:tr>
              <a:tr h="125748">
                <a:tc>
                  <a:txBody>
                    <a:bodyPr/>
                    <a:lstStyle/>
                    <a:p>
                      <a:pPr algn="ctr" fontAlgn="ctr"/>
                      <a:r>
                        <a:rPr lang="en-US" sz="900" b="1" i="0" u="none" strike="noStrike" dirty="0">
                          <a:solidFill>
                            <a:schemeClr val="tx1"/>
                          </a:solidFill>
                          <a:effectLst/>
                          <a:latin typeface="BIZ UDPゴシック" panose="020B0400000000000000" pitchFamily="50" charset="-128"/>
                          <a:ea typeface="BIZ UDPゴシック" panose="020B0400000000000000" pitchFamily="50" charset="-128"/>
                        </a:rPr>
                        <a:t>Ｃ</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やや劣る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「２」以下が半数以上（「Ｄ」評価の要件を満たす場合を除く）または「１」が１つ</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92569792"/>
                  </a:ext>
                </a:extLst>
              </a:tr>
              <a:tr h="125748">
                <a:tc>
                  <a:txBody>
                    <a:bodyPr/>
                    <a:lstStyle/>
                    <a:p>
                      <a:pPr algn="ctr" fontAlgn="ctr"/>
                      <a:r>
                        <a:rPr lang="en-US" sz="900" b="1" i="0" u="none" strike="noStrike" dirty="0">
                          <a:solidFill>
                            <a:schemeClr val="tx1"/>
                          </a:solidFill>
                          <a:effectLst/>
                          <a:latin typeface="BIZ UDPゴシック" panose="020B0400000000000000" pitchFamily="50" charset="-128"/>
                          <a:ea typeface="BIZ UDPゴシック" panose="020B0400000000000000" pitchFamily="50" charset="-128"/>
                        </a:rPr>
                        <a:t>Ｄ</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劣る</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fontAlgn="ctr"/>
                      <a:r>
                        <a:rPr lang="ja-JP" altLang="en-US" sz="800" b="0" i="0" u="none" strike="noStrike" dirty="0">
                          <a:solidFill>
                            <a:schemeClr val="tx1"/>
                          </a:solidFill>
                          <a:effectLst/>
                          <a:latin typeface="BIZ UDPゴシック" panose="020B0400000000000000" pitchFamily="50" charset="-128"/>
                          <a:ea typeface="BIZ UDPゴシック" panose="020B0400000000000000" pitchFamily="50" charset="-128"/>
                        </a:rPr>
                        <a:t>「２」以下が４分の３以上または「１」が複数</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86498876"/>
                  </a:ext>
                </a:extLst>
              </a:tr>
            </a:tbl>
          </a:graphicData>
        </a:graphic>
      </p:graphicFrame>
      <p:sp>
        <p:nvSpPr>
          <p:cNvPr id="36" name="二等辺三角形 35">
            <a:extLst>
              <a:ext uri="{FF2B5EF4-FFF2-40B4-BE49-F238E27FC236}">
                <a16:creationId xmlns:a16="http://schemas.microsoft.com/office/drawing/2014/main" id="{C9BAD263-A0EC-404F-9E3A-57A391D3D332}"/>
              </a:ext>
            </a:extLst>
          </p:cNvPr>
          <p:cNvSpPr/>
          <p:nvPr/>
        </p:nvSpPr>
        <p:spPr>
          <a:xfrm rot="10800000">
            <a:off x="8711111" y="3213576"/>
            <a:ext cx="954106" cy="122330"/>
          </a:xfrm>
          <a:prstGeom prst="triangle">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正方形/長方形 39">
            <a:extLst>
              <a:ext uri="{FF2B5EF4-FFF2-40B4-BE49-F238E27FC236}">
                <a16:creationId xmlns:a16="http://schemas.microsoft.com/office/drawing/2014/main" id="{43A2A272-68C8-4691-8B14-83DE9948346E}"/>
              </a:ext>
            </a:extLst>
          </p:cNvPr>
          <p:cNvSpPr/>
          <p:nvPr/>
        </p:nvSpPr>
        <p:spPr>
          <a:xfrm rot="10800000">
            <a:off x="655773" y="4291840"/>
            <a:ext cx="5206543" cy="1155476"/>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1" name="フローチャート: 端子 40">
            <a:extLst>
              <a:ext uri="{FF2B5EF4-FFF2-40B4-BE49-F238E27FC236}">
                <a16:creationId xmlns:a16="http://schemas.microsoft.com/office/drawing/2014/main" id="{47D89298-1229-4340-8E1D-B8752E2C44E3}"/>
              </a:ext>
            </a:extLst>
          </p:cNvPr>
          <p:cNvSpPr/>
          <p:nvPr/>
        </p:nvSpPr>
        <p:spPr>
          <a:xfrm>
            <a:off x="809533" y="4460575"/>
            <a:ext cx="3361873" cy="101358"/>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2" name="正方形/長方形 41">
            <a:extLst>
              <a:ext uri="{FF2B5EF4-FFF2-40B4-BE49-F238E27FC236}">
                <a16:creationId xmlns:a16="http://schemas.microsoft.com/office/drawing/2014/main" id="{13D4DB1D-A44C-422A-9608-44C68391C635}"/>
              </a:ext>
            </a:extLst>
          </p:cNvPr>
          <p:cNvSpPr/>
          <p:nvPr/>
        </p:nvSpPr>
        <p:spPr>
          <a:xfrm rot="10800000" flipV="1">
            <a:off x="722596" y="4322392"/>
            <a:ext cx="5091093" cy="101311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人事評価制度の年間スケジュールの改善</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制度の目的である「職員の資質、能力の向上」を図るため、</a:t>
            </a:r>
            <a:r>
              <a:rPr kumimoji="1" lang="en-US" altLang="ja-JP" sz="1300" dirty="0">
                <a:solidFill>
                  <a:schemeClr val="tx1"/>
                </a:solidFill>
                <a:latin typeface="BIZ UDPゴシック" panose="020B0400000000000000" pitchFamily="50" charset="-128"/>
                <a:ea typeface="BIZ UDPゴシック" panose="020B0400000000000000" pitchFamily="50" charset="-128"/>
              </a:rPr>
              <a:t>1on1</a:t>
            </a:r>
            <a:r>
              <a:rPr kumimoji="1" lang="ja-JP" altLang="en-US" sz="1300" dirty="0">
                <a:solidFill>
                  <a:schemeClr val="tx1"/>
                </a:solidFill>
                <a:latin typeface="BIZ UDPゴシック" panose="020B0400000000000000" pitchFamily="50" charset="-128"/>
                <a:ea typeface="BIZ UDPゴシック" panose="020B0400000000000000" pitchFamily="50" charset="-128"/>
              </a:rPr>
              <a:t>ミーティングの有効活用や評価スケジュールの変更等により、被評価者へ</a:t>
            </a:r>
            <a:r>
              <a:rPr lang="ja-JP" altLang="en-US" sz="1300" dirty="0">
                <a:solidFill>
                  <a:schemeClr val="tx1"/>
                </a:solidFill>
                <a:latin typeface="BIZ UDPゴシック" panose="020B0400000000000000" pitchFamily="50" charset="-128"/>
                <a:ea typeface="BIZ UDPゴシック" panose="020B0400000000000000" pitchFamily="50" charset="-128"/>
              </a:rPr>
              <a:t>の</a:t>
            </a:r>
            <a:r>
              <a:rPr kumimoji="1" lang="ja-JP" altLang="en-US" sz="1300" dirty="0">
                <a:solidFill>
                  <a:schemeClr val="tx1"/>
                </a:solidFill>
                <a:latin typeface="BIZ UDPゴシック" panose="020B0400000000000000" pitchFamily="50" charset="-128"/>
                <a:ea typeface="BIZ UDPゴシック" panose="020B0400000000000000" pitchFamily="50" charset="-128"/>
              </a:rPr>
              <a:t>フィードバックの機会を増やし、人材育成に繋げます。</a:t>
            </a:r>
          </a:p>
        </p:txBody>
      </p:sp>
      <p:sp>
        <p:nvSpPr>
          <p:cNvPr id="32" name="テキスト ボックス 31">
            <a:extLst>
              <a:ext uri="{FF2B5EF4-FFF2-40B4-BE49-F238E27FC236}">
                <a16:creationId xmlns:a16="http://schemas.microsoft.com/office/drawing/2014/main" id="{6F207514-6F4A-4E70-B859-962CBFCD0A17}"/>
              </a:ext>
            </a:extLst>
          </p:cNvPr>
          <p:cNvSpPr txBox="1"/>
          <p:nvPr/>
        </p:nvSpPr>
        <p:spPr>
          <a:xfrm>
            <a:off x="6567958" y="832294"/>
            <a:ext cx="1186543" cy="276999"/>
          </a:xfrm>
          <a:prstGeom prst="rect">
            <a:avLst/>
          </a:prstGeom>
          <a:noFill/>
        </p:spPr>
        <p:txBody>
          <a:bodyPr wrap="none" rtlCol="0">
            <a:spAutoFit/>
          </a:bodyPr>
          <a:lstStyle/>
          <a:p>
            <a:r>
              <a:rPr kumimoji="1" lang="ja-JP" altLang="en-US" sz="1200" b="1" dirty="0">
                <a:solidFill>
                  <a:srgbClr val="316857"/>
                </a:solidFill>
                <a:latin typeface="BIZ UDPゴシック" panose="020B0400000000000000" pitchFamily="50" charset="-128"/>
                <a:ea typeface="BIZ UDPゴシック" panose="020B0400000000000000" pitchFamily="50" charset="-128"/>
              </a:rPr>
              <a:t>改正のポイント</a:t>
            </a:r>
          </a:p>
        </p:txBody>
      </p:sp>
      <p:grpSp>
        <p:nvGrpSpPr>
          <p:cNvPr id="37" name="グループ化 36">
            <a:extLst>
              <a:ext uri="{FF2B5EF4-FFF2-40B4-BE49-F238E27FC236}">
                <a16:creationId xmlns:a16="http://schemas.microsoft.com/office/drawing/2014/main" id="{5E6CC6C5-E4A2-49DE-B551-1349A170D971}"/>
              </a:ext>
            </a:extLst>
          </p:cNvPr>
          <p:cNvGrpSpPr/>
          <p:nvPr/>
        </p:nvGrpSpPr>
        <p:grpSpPr>
          <a:xfrm>
            <a:off x="6491610" y="855498"/>
            <a:ext cx="144402" cy="213881"/>
            <a:chOff x="6418398" y="2714254"/>
            <a:chExt cx="555174" cy="822292"/>
          </a:xfrm>
        </p:grpSpPr>
        <p:sp>
          <p:nvSpPr>
            <p:cNvPr id="38" name="フリーフォーム: 図形 37">
              <a:extLst>
                <a:ext uri="{FF2B5EF4-FFF2-40B4-BE49-F238E27FC236}">
                  <a16:creationId xmlns:a16="http://schemas.microsoft.com/office/drawing/2014/main" id="{6A9CDE69-0176-4DA5-81AD-CC09DC70E988}"/>
                </a:ext>
              </a:extLst>
            </p:cNvPr>
            <p:cNvSpPr/>
            <p:nvPr/>
          </p:nvSpPr>
          <p:spPr>
            <a:xfrm>
              <a:off x="6585374" y="2984573"/>
              <a:ext cx="218122" cy="216788"/>
            </a:xfrm>
            <a:custGeom>
              <a:avLst/>
              <a:gdLst>
                <a:gd name="connsiteX0" fmla="*/ 187547 w 218122"/>
                <a:gd name="connsiteY0" fmla="*/ 64675 h 216788"/>
                <a:gd name="connsiteX1" fmla="*/ 195644 w 218122"/>
                <a:gd name="connsiteY1" fmla="*/ 40672 h 216788"/>
                <a:gd name="connsiteX2" fmla="*/ 177355 w 218122"/>
                <a:gd name="connsiteY2" fmla="*/ 22384 h 216788"/>
                <a:gd name="connsiteX3" fmla="*/ 153353 w 218122"/>
                <a:gd name="connsiteY3" fmla="*/ 30480 h 216788"/>
                <a:gd name="connsiteX4" fmla="*/ 133541 w 218122"/>
                <a:gd name="connsiteY4" fmla="*/ 22384 h 216788"/>
                <a:gd name="connsiteX5" fmla="*/ 122301 w 218122"/>
                <a:gd name="connsiteY5" fmla="*/ 0 h 216788"/>
                <a:gd name="connsiteX6" fmla="*/ 96774 w 218122"/>
                <a:gd name="connsiteY6" fmla="*/ 0 h 216788"/>
                <a:gd name="connsiteX7" fmla="*/ 85439 w 218122"/>
                <a:gd name="connsiteY7" fmla="*/ 22479 h 216788"/>
                <a:gd name="connsiteX8" fmla="*/ 65532 w 218122"/>
                <a:gd name="connsiteY8" fmla="*/ 30575 h 216788"/>
                <a:gd name="connsiteX9" fmla="*/ 41529 w 218122"/>
                <a:gd name="connsiteY9" fmla="*/ 22479 h 216788"/>
                <a:gd name="connsiteX10" fmla="*/ 23241 w 218122"/>
                <a:gd name="connsiteY10" fmla="*/ 40767 h 216788"/>
                <a:gd name="connsiteX11" fmla="*/ 30861 w 218122"/>
                <a:gd name="connsiteY11" fmla="*/ 64770 h 216788"/>
                <a:gd name="connsiteX12" fmla="*/ 22479 w 218122"/>
                <a:gd name="connsiteY12" fmla="*/ 84582 h 216788"/>
                <a:gd name="connsiteX13" fmla="*/ 0 w 218122"/>
                <a:gd name="connsiteY13" fmla="*/ 95821 h 216788"/>
                <a:gd name="connsiteX14" fmla="*/ 0 w 218122"/>
                <a:gd name="connsiteY14" fmla="*/ 120968 h 216788"/>
                <a:gd name="connsiteX15" fmla="*/ 22479 w 218122"/>
                <a:gd name="connsiteY15" fmla="*/ 132302 h 216788"/>
                <a:gd name="connsiteX16" fmla="*/ 30575 w 218122"/>
                <a:gd name="connsiteY16" fmla="*/ 152114 h 216788"/>
                <a:gd name="connsiteX17" fmla="*/ 22479 w 218122"/>
                <a:gd name="connsiteY17" fmla="*/ 176117 h 216788"/>
                <a:gd name="connsiteX18" fmla="*/ 41529 w 218122"/>
                <a:gd name="connsiteY18" fmla="*/ 194405 h 216788"/>
                <a:gd name="connsiteX19" fmla="*/ 65532 w 218122"/>
                <a:gd name="connsiteY19" fmla="*/ 186214 h 216788"/>
                <a:gd name="connsiteX20" fmla="*/ 85344 w 218122"/>
                <a:gd name="connsiteY20" fmla="*/ 194405 h 216788"/>
                <a:gd name="connsiteX21" fmla="*/ 96583 w 218122"/>
                <a:gd name="connsiteY21" fmla="*/ 216789 h 216788"/>
                <a:gd name="connsiteX22" fmla="*/ 122111 w 218122"/>
                <a:gd name="connsiteY22" fmla="*/ 216789 h 216788"/>
                <a:gd name="connsiteX23" fmla="*/ 133445 w 218122"/>
                <a:gd name="connsiteY23" fmla="*/ 194786 h 216788"/>
                <a:gd name="connsiteX24" fmla="*/ 152972 w 218122"/>
                <a:gd name="connsiteY24" fmla="*/ 186880 h 216788"/>
                <a:gd name="connsiteX25" fmla="*/ 176879 w 218122"/>
                <a:gd name="connsiteY25" fmla="*/ 195072 h 216788"/>
                <a:gd name="connsiteX26" fmla="*/ 195167 w 218122"/>
                <a:gd name="connsiteY26" fmla="*/ 176689 h 216788"/>
                <a:gd name="connsiteX27" fmla="*/ 187071 w 218122"/>
                <a:gd name="connsiteY27" fmla="*/ 152781 h 216788"/>
                <a:gd name="connsiteX28" fmla="*/ 195739 w 218122"/>
                <a:gd name="connsiteY28" fmla="*/ 132874 h 216788"/>
                <a:gd name="connsiteX29" fmla="*/ 218123 w 218122"/>
                <a:gd name="connsiteY29" fmla="*/ 121634 h 216788"/>
                <a:gd name="connsiteX30" fmla="*/ 218123 w 218122"/>
                <a:gd name="connsiteY30" fmla="*/ 95821 h 216788"/>
                <a:gd name="connsiteX31" fmla="*/ 195644 w 218122"/>
                <a:gd name="connsiteY31" fmla="*/ 84487 h 216788"/>
                <a:gd name="connsiteX32" fmla="*/ 187547 w 218122"/>
                <a:gd name="connsiteY32" fmla="*/ 64675 h 216788"/>
                <a:gd name="connsiteX33" fmla="*/ 109442 w 218122"/>
                <a:gd name="connsiteY33" fmla="*/ 146875 h 216788"/>
                <a:gd name="connsiteX34" fmla="*/ 71342 w 218122"/>
                <a:gd name="connsiteY34" fmla="*/ 108775 h 216788"/>
                <a:gd name="connsiteX35" fmla="*/ 109442 w 218122"/>
                <a:gd name="connsiteY35" fmla="*/ 70675 h 216788"/>
                <a:gd name="connsiteX36" fmla="*/ 147542 w 218122"/>
                <a:gd name="connsiteY36" fmla="*/ 108775 h 216788"/>
                <a:gd name="connsiteX37" fmla="*/ 109442 w 218122"/>
                <a:gd name="connsiteY37" fmla="*/ 146875 h 216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18122" h="216788">
                  <a:moveTo>
                    <a:pt x="187547" y="64675"/>
                  </a:moveTo>
                  <a:lnTo>
                    <a:pt x="195644" y="40672"/>
                  </a:lnTo>
                  <a:lnTo>
                    <a:pt x="177355" y="22384"/>
                  </a:lnTo>
                  <a:lnTo>
                    <a:pt x="153353" y="30480"/>
                  </a:lnTo>
                  <a:cubicBezTo>
                    <a:pt x="147113" y="26964"/>
                    <a:pt x="140457" y="24244"/>
                    <a:pt x="133541" y="22384"/>
                  </a:cubicBezTo>
                  <a:lnTo>
                    <a:pt x="122301" y="0"/>
                  </a:lnTo>
                  <a:lnTo>
                    <a:pt x="96774" y="0"/>
                  </a:lnTo>
                  <a:lnTo>
                    <a:pt x="85439" y="22479"/>
                  </a:lnTo>
                  <a:cubicBezTo>
                    <a:pt x="78498" y="24356"/>
                    <a:pt x="71813" y="27075"/>
                    <a:pt x="65532" y="30575"/>
                  </a:cubicBezTo>
                  <a:lnTo>
                    <a:pt x="41529" y="22479"/>
                  </a:lnTo>
                  <a:lnTo>
                    <a:pt x="23241" y="40767"/>
                  </a:lnTo>
                  <a:lnTo>
                    <a:pt x="30861" y="64770"/>
                  </a:lnTo>
                  <a:cubicBezTo>
                    <a:pt x="27206" y="70976"/>
                    <a:pt x="24388" y="77637"/>
                    <a:pt x="22479" y="84582"/>
                  </a:cubicBezTo>
                  <a:lnTo>
                    <a:pt x="0" y="95821"/>
                  </a:lnTo>
                  <a:lnTo>
                    <a:pt x="0" y="120968"/>
                  </a:lnTo>
                  <a:lnTo>
                    <a:pt x="22479" y="132302"/>
                  </a:lnTo>
                  <a:cubicBezTo>
                    <a:pt x="24332" y="139221"/>
                    <a:pt x="27052" y="145878"/>
                    <a:pt x="30575" y="152114"/>
                  </a:cubicBezTo>
                  <a:lnTo>
                    <a:pt x="22479" y="176117"/>
                  </a:lnTo>
                  <a:lnTo>
                    <a:pt x="41529" y="194405"/>
                  </a:lnTo>
                  <a:lnTo>
                    <a:pt x="65532" y="186214"/>
                  </a:lnTo>
                  <a:cubicBezTo>
                    <a:pt x="71767" y="189763"/>
                    <a:pt x="78423" y="192515"/>
                    <a:pt x="85344" y="194405"/>
                  </a:cubicBezTo>
                  <a:lnTo>
                    <a:pt x="96583" y="216789"/>
                  </a:lnTo>
                  <a:lnTo>
                    <a:pt x="122111" y="216789"/>
                  </a:lnTo>
                  <a:lnTo>
                    <a:pt x="133445" y="194786"/>
                  </a:lnTo>
                  <a:cubicBezTo>
                    <a:pt x="140245" y="192937"/>
                    <a:pt x="146800" y="190283"/>
                    <a:pt x="152972" y="186880"/>
                  </a:cubicBezTo>
                  <a:lnTo>
                    <a:pt x="176879" y="195072"/>
                  </a:lnTo>
                  <a:lnTo>
                    <a:pt x="195167" y="176689"/>
                  </a:lnTo>
                  <a:lnTo>
                    <a:pt x="187071" y="152781"/>
                  </a:lnTo>
                  <a:cubicBezTo>
                    <a:pt x="190710" y="146497"/>
                    <a:pt x="193618" y="139818"/>
                    <a:pt x="195739" y="132874"/>
                  </a:cubicBezTo>
                  <a:lnTo>
                    <a:pt x="218123" y="121634"/>
                  </a:lnTo>
                  <a:lnTo>
                    <a:pt x="218123" y="95821"/>
                  </a:lnTo>
                  <a:lnTo>
                    <a:pt x="195644" y="84487"/>
                  </a:lnTo>
                  <a:cubicBezTo>
                    <a:pt x="193825" y="77556"/>
                    <a:pt x="191103" y="70896"/>
                    <a:pt x="187547" y="64675"/>
                  </a:cubicBezTo>
                  <a:close/>
                  <a:moveTo>
                    <a:pt x="109442" y="146875"/>
                  </a:moveTo>
                  <a:cubicBezTo>
                    <a:pt x="88401" y="146875"/>
                    <a:pt x="71342" y="129817"/>
                    <a:pt x="71342" y="108775"/>
                  </a:cubicBezTo>
                  <a:cubicBezTo>
                    <a:pt x="71342" y="87734"/>
                    <a:pt x="88401" y="70675"/>
                    <a:pt x="109442" y="70675"/>
                  </a:cubicBezTo>
                  <a:cubicBezTo>
                    <a:pt x="130356" y="70982"/>
                    <a:pt x="147236" y="87861"/>
                    <a:pt x="147542" y="108775"/>
                  </a:cubicBezTo>
                  <a:cubicBezTo>
                    <a:pt x="147542" y="129817"/>
                    <a:pt x="130484" y="146875"/>
                    <a:pt x="109442" y="146875"/>
                  </a:cubicBezTo>
                  <a:close/>
                </a:path>
              </a:pathLst>
            </a:custGeom>
            <a:solidFill>
              <a:srgbClr val="316857"/>
            </a:solidFill>
            <a:ln w="9525" cap="flat">
              <a:noFill/>
              <a:prstDash val="solid"/>
              <a:miter/>
            </a:ln>
          </p:spPr>
          <p:txBody>
            <a:bodyPr rtlCol="0" anchor="ctr"/>
            <a:lstStyle/>
            <a:p>
              <a:endParaRPr lang="ja-JP" altLang="en-US"/>
            </a:p>
          </p:txBody>
        </p:sp>
        <p:sp>
          <p:nvSpPr>
            <p:cNvPr id="39" name="フリーフォーム: 図形 38">
              <a:extLst>
                <a:ext uri="{FF2B5EF4-FFF2-40B4-BE49-F238E27FC236}">
                  <a16:creationId xmlns:a16="http://schemas.microsoft.com/office/drawing/2014/main" id="{B92213A3-E916-4260-9A54-BA330AD763BA}"/>
                </a:ext>
              </a:extLst>
            </p:cNvPr>
            <p:cNvSpPr/>
            <p:nvPr/>
          </p:nvSpPr>
          <p:spPr>
            <a:xfrm>
              <a:off x="6586801" y="3388528"/>
              <a:ext cx="215744" cy="54959"/>
            </a:xfrm>
            <a:custGeom>
              <a:avLst/>
              <a:gdLst>
                <a:gd name="connsiteX0" fmla="*/ 189835 w 215744"/>
                <a:gd name="connsiteY0" fmla="*/ 0 h 54959"/>
                <a:gd name="connsiteX1" fmla="*/ 25910 w 215744"/>
                <a:gd name="connsiteY1" fmla="*/ 0 h 54959"/>
                <a:gd name="connsiteX2" fmla="*/ 48 w 215744"/>
                <a:gd name="connsiteY2" fmla="*/ 29098 h 54959"/>
                <a:gd name="connsiteX3" fmla="*/ 25910 w 215744"/>
                <a:gd name="connsiteY3" fmla="*/ 54959 h 54959"/>
                <a:gd name="connsiteX4" fmla="*/ 189835 w 215744"/>
                <a:gd name="connsiteY4" fmla="*/ 54959 h 54959"/>
                <a:gd name="connsiteX5" fmla="*/ 215696 w 215744"/>
                <a:gd name="connsiteY5" fmla="*/ 25861 h 54959"/>
                <a:gd name="connsiteX6" fmla="*/ 189835 w 215744"/>
                <a:gd name="connsiteY6" fmla="*/ 0 h 5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744" h="54959">
                  <a:moveTo>
                    <a:pt x="189835" y="0"/>
                  </a:moveTo>
                  <a:lnTo>
                    <a:pt x="25910" y="0"/>
                  </a:lnTo>
                  <a:cubicBezTo>
                    <a:pt x="10734" y="894"/>
                    <a:pt x="-845" y="13922"/>
                    <a:pt x="48" y="29098"/>
                  </a:cubicBezTo>
                  <a:cubicBezTo>
                    <a:pt x="869" y="43027"/>
                    <a:pt x="11981" y="54139"/>
                    <a:pt x="25910" y="54959"/>
                  </a:cubicBezTo>
                  <a:lnTo>
                    <a:pt x="189835" y="54959"/>
                  </a:lnTo>
                  <a:cubicBezTo>
                    <a:pt x="205011" y="54065"/>
                    <a:pt x="216590" y="41037"/>
                    <a:pt x="215696" y="25861"/>
                  </a:cubicBezTo>
                  <a:cubicBezTo>
                    <a:pt x="214875" y="11932"/>
                    <a:pt x="203763" y="820"/>
                    <a:pt x="189835" y="0"/>
                  </a:cubicBezTo>
                  <a:close/>
                </a:path>
              </a:pathLst>
            </a:custGeom>
            <a:solidFill>
              <a:srgbClr val="316857"/>
            </a:solidFill>
            <a:ln w="9525" cap="flat">
              <a:noFill/>
              <a:prstDash val="solid"/>
              <a:miter/>
            </a:ln>
          </p:spPr>
          <p:txBody>
            <a:bodyPr rtlCol="0" anchor="ctr"/>
            <a:lstStyle/>
            <a:p>
              <a:endParaRPr lang="ja-JP" altLang="en-US"/>
            </a:p>
          </p:txBody>
        </p:sp>
        <p:sp>
          <p:nvSpPr>
            <p:cNvPr id="43" name="フリーフォーム: 図形 42">
              <a:extLst>
                <a:ext uri="{FF2B5EF4-FFF2-40B4-BE49-F238E27FC236}">
                  <a16:creationId xmlns:a16="http://schemas.microsoft.com/office/drawing/2014/main" id="{ACE5AA23-4866-4BF8-920E-780FBBA90274}"/>
                </a:ext>
              </a:extLst>
            </p:cNvPr>
            <p:cNvSpPr/>
            <p:nvPr/>
          </p:nvSpPr>
          <p:spPr>
            <a:xfrm>
              <a:off x="6635190" y="3481587"/>
              <a:ext cx="118967" cy="54959"/>
            </a:xfrm>
            <a:custGeom>
              <a:avLst/>
              <a:gdLst>
                <a:gd name="connsiteX0" fmla="*/ 59531 w 118967"/>
                <a:gd name="connsiteY0" fmla="*/ 54959 h 54959"/>
                <a:gd name="connsiteX1" fmla="*/ 118967 w 118967"/>
                <a:gd name="connsiteY1" fmla="*/ 0 h 54959"/>
                <a:gd name="connsiteX2" fmla="*/ 0 w 118967"/>
                <a:gd name="connsiteY2" fmla="*/ 0 h 54959"/>
                <a:gd name="connsiteX3" fmla="*/ 59531 w 118967"/>
                <a:gd name="connsiteY3" fmla="*/ 54959 h 54959"/>
              </a:gdLst>
              <a:ahLst/>
              <a:cxnLst>
                <a:cxn ang="0">
                  <a:pos x="connsiteX0" y="connsiteY0"/>
                </a:cxn>
                <a:cxn ang="0">
                  <a:pos x="connsiteX1" y="connsiteY1"/>
                </a:cxn>
                <a:cxn ang="0">
                  <a:pos x="connsiteX2" y="connsiteY2"/>
                </a:cxn>
                <a:cxn ang="0">
                  <a:pos x="connsiteX3" y="connsiteY3"/>
                </a:cxn>
              </a:cxnLst>
              <a:rect l="l" t="t" r="r" b="b"/>
              <a:pathLst>
                <a:path w="118967" h="54959">
                  <a:moveTo>
                    <a:pt x="59531" y="54959"/>
                  </a:moveTo>
                  <a:cubicBezTo>
                    <a:pt x="90631" y="54910"/>
                    <a:pt x="116487" y="31001"/>
                    <a:pt x="118967" y="0"/>
                  </a:cubicBezTo>
                  <a:lnTo>
                    <a:pt x="0" y="0"/>
                  </a:lnTo>
                  <a:cubicBezTo>
                    <a:pt x="2527" y="31016"/>
                    <a:pt x="28413" y="54914"/>
                    <a:pt x="59531" y="54959"/>
                  </a:cubicBezTo>
                  <a:close/>
                </a:path>
              </a:pathLst>
            </a:custGeom>
            <a:solidFill>
              <a:srgbClr val="316857"/>
            </a:solidFill>
            <a:ln w="9525" cap="flat">
              <a:noFill/>
              <a:prstDash val="solid"/>
              <a:miter/>
            </a:ln>
          </p:spPr>
          <p:txBody>
            <a:bodyPr rtlCol="0" anchor="ctr"/>
            <a:lstStyle/>
            <a:p>
              <a:endParaRPr lang="ja-JP" altLang="en-US"/>
            </a:p>
          </p:txBody>
        </p:sp>
        <p:sp>
          <p:nvSpPr>
            <p:cNvPr id="44" name="フリーフォーム: 図形 43">
              <a:extLst>
                <a:ext uri="{FF2B5EF4-FFF2-40B4-BE49-F238E27FC236}">
                  <a16:creationId xmlns:a16="http://schemas.microsoft.com/office/drawing/2014/main" id="{68FD66AE-0C9B-46CB-9D00-FB58097579F8}"/>
                </a:ext>
              </a:extLst>
            </p:cNvPr>
            <p:cNvSpPr/>
            <p:nvPr/>
          </p:nvSpPr>
          <p:spPr>
            <a:xfrm>
              <a:off x="6456311" y="2856367"/>
              <a:ext cx="476249" cy="494061"/>
            </a:xfrm>
            <a:custGeom>
              <a:avLst/>
              <a:gdLst>
                <a:gd name="connsiteX0" fmla="*/ 476250 w 476249"/>
                <a:gd name="connsiteY0" fmla="*/ 243364 h 494061"/>
                <a:gd name="connsiteX1" fmla="*/ 476250 w 476249"/>
                <a:gd name="connsiteY1" fmla="*/ 235172 h 494061"/>
                <a:gd name="connsiteX2" fmla="*/ 238125 w 476249"/>
                <a:gd name="connsiteY2" fmla="*/ 0 h 494061"/>
                <a:gd name="connsiteX3" fmla="*/ 238125 w 476249"/>
                <a:gd name="connsiteY3" fmla="*/ 0 h 494061"/>
                <a:gd name="connsiteX4" fmla="*/ 0 w 476249"/>
                <a:gd name="connsiteY4" fmla="*/ 235172 h 494061"/>
                <a:gd name="connsiteX5" fmla="*/ 0 w 476249"/>
                <a:gd name="connsiteY5" fmla="*/ 243364 h 494061"/>
                <a:gd name="connsiteX6" fmla="*/ 16573 w 476249"/>
                <a:gd name="connsiteY6" fmla="*/ 325755 h 494061"/>
                <a:gd name="connsiteX7" fmla="*/ 57912 w 476249"/>
                <a:gd name="connsiteY7" fmla="*/ 393478 h 494061"/>
                <a:gd name="connsiteX8" fmla="*/ 113633 w 476249"/>
                <a:gd name="connsiteY8" fmla="*/ 483965 h 494061"/>
                <a:gd name="connsiteX9" fmla="*/ 130016 w 476249"/>
                <a:gd name="connsiteY9" fmla="*/ 494062 h 494061"/>
                <a:gd name="connsiteX10" fmla="*/ 346234 w 476249"/>
                <a:gd name="connsiteY10" fmla="*/ 494062 h 494061"/>
                <a:gd name="connsiteX11" fmla="*/ 362617 w 476249"/>
                <a:gd name="connsiteY11" fmla="*/ 483965 h 494061"/>
                <a:gd name="connsiteX12" fmla="*/ 418338 w 476249"/>
                <a:gd name="connsiteY12" fmla="*/ 393478 h 494061"/>
                <a:gd name="connsiteX13" fmla="*/ 459676 w 476249"/>
                <a:gd name="connsiteY13" fmla="*/ 325755 h 494061"/>
                <a:gd name="connsiteX14" fmla="*/ 476250 w 476249"/>
                <a:gd name="connsiteY14" fmla="*/ 243364 h 494061"/>
                <a:gd name="connsiteX15" fmla="*/ 421386 w 476249"/>
                <a:gd name="connsiteY15" fmla="*/ 242507 h 494061"/>
                <a:gd name="connsiteX16" fmla="*/ 408718 w 476249"/>
                <a:gd name="connsiteY16" fmla="*/ 306515 h 494061"/>
                <a:gd name="connsiteX17" fmla="*/ 377857 w 476249"/>
                <a:gd name="connsiteY17" fmla="*/ 356807 h 494061"/>
                <a:gd name="connsiteX18" fmla="*/ 323850 w 476249"/>
                <a:gd name="connsiteY18" fmla="*/ 438912 h 494061"/>
                <a:gd name="connsiteX19" fmla="*/ 152400 w 476249"/>
                <a:gd name="connsiteY19" fmla="*/ 438912 h 494061"/>
                <a:gd name="connsiteX20" fmla="*/ 98870 w 476249"/>
                <a:gd name="connsiteY20" fmla="*/ 356521 h 494061"/>
                <a:gd name="connsiteX21" fmla="*/ 68008 w 476249"/>
                <a:gd name="connsiteY21" fmla="*/ 306229 h 494061"/>
                <a:gd name="connsiteX22" fmla="*/ 54864 w 476249"/>
                <a:gd name="connsiteY22" fmla="*/ 242221 h 494061"/>
                <a:gd name="connsiteX23" fmla="*/ 54864 w 476249"/>
                <a:gd name="connsiteY23" fmla="*/ 235363 h 494061"/>
                <a:gd name="connsiteX24" fmla="*/ 237839 w 476249"/>
                <a:gd name="connsiteY24" fmla="*/ 54388 h 494061"/>
                <a:gd name="connsiteX25" fmla="*/ 237839 w 476249"/>
                <a:gd name="connsiteY25" fmla="*/ 54388 h 494061"/>
                <a:gd name="connsiteX26" fmla="*/ 420814 w 476249"/>
                <a:gd name="connsiteY26" fmla="*/ 235363 h 494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6249" h="494061">
                  <a:moveTo>
                    <a:pt x="476250" y="243364"/>
                  </a:moveTo>
                  <a:lnTo>
                    <a:pt x="476250" y="235172"/>
                  </a:lnTo>
                  <a:cubicBezTo>
                    <a:pt x="473823" y="105160"/>
                    <a:pt x="368157" y="804"/>
                    <a:pt x="238125" y="0"/>
                  </a:cubicBezTo>
                  <a:lnTo>
                    <a:pt x="238125" y="0"/>
                  </a:lnTo>
                  <a:cubicBezTo>
                    <a:pt x="108093" y="804"/>
                    <a:pt x="2427" y="105160"/>
                    <a:pt x="0" y="235172"/>
                  </a:cubicBezTo>
                  <a:lnTo>
                    <a:pt x="0" y="243364"/>
                  </a:lnTo>
                  <a:cubicBezTo>
                    <a:pt x="871" y="271562"/>
                    <a:pt x="6473" y="299414"/>
                    <a:pt x="16573" y="325755"/>
                  </a:cubicBezTo>
                  <a:cubicBezTo>
                    <a:pt x="26214" y="350609"/>
                    <a:pt x="40213" y="373543"/>
                    <a:pt x="57912" y="393478"/>
                  </a:cubicBezTo>
                  <a:cubicBezTo>
                    <a:pt x="79724" y="417195"/>
                    <a:pt x="103537" y="463391"/>
                    <a:pt x="113633" y="483965"/>
                  </a:cubicBezTo>
                  <a:cubicBezTo>
                    <a:pt x="116721" y="490180"/>
                    <a:pt x="123076" y="494096"/>
                    <a:pt x="130016" y="494062"/>
                  </a:cubicBezTo>
                  <a:lnTo>
                    <a:pt x="346234" y="494062"/>
                  </a:lnTo>
                  <a:cubicBezTo>
                    <a:pt x="353174" y="494096"/>
                    <a:pt x="359529" y="490180"/>
                    <a:pt x="362617" y="483965"/>
                  </a:cubicBezTo>
                  <a:cubicBezTo>
                    <a:pt x="372713" y="463391"/>
                    <a:pt x="396526" y="417290"/>
                    <a:pt x="418338" y="393478"/>
                  </a:cubicBezTo>
                  <a:cubicBezTo>
                    <a:pt x="436037" y="373543"/>
                    <a:pt x="450036" y="350609"/>
                    <a:pt x="459676" y="325755"/>
                  </a:cubicBezTo>
                  <a:cubicBezTo>
                    <a:pt x="469777" y="299414"/>
                    <a:pt x="475379" y="271562"/>
                    <a:pt x="476250" y="243364"/>
                  </a:cubicBezTo>
                  <a:close/>
                  <a:moveTo>
                    <a:pt x="421386" y="242507"/>
                  </a:moveTo>
                  <a:cubicBezTo>
                    <a:pt x="420709" y="264394"/>
                    <a:pt x="416429" y="286020"/>
                    <a:pt x="408718" y="306515"/>
                  </a:cubicBezTo>
                  <a:cubicBezTo>
                    <a:pt x="401485" y="324971"/>
                    <a:pt x="391037" y="341999"/>
                    <a:pt x="377857" y="356807"/>
                  </a:cubicBezTo>
                  <a:cubicBezTo>
                    <a:pt x="356714" y="381975"/>
                    <a:pt x="338588" y="409531"/>
                    <a:pt x="323850" y="438912"/>
                  </a:cubicBezTo>
                  <a:lnTo>
                    <a:pt x="152400" y="438912"/>
                  </a:lnTo>
                  <a:cubicBezTo>
                    <a:pt x="137831" y="409455"/>
                    <a:pt x="119864" y="381803"/>
                    <a:pt x="98870" y="356521"/>
                  </a:cubicBezTo>
                  <a:cubicBezTo>
                    <a:pt x="85690" y="341713"/>
                    <a:pt x="75241" y="324685"/>
                    <a:pt x="68008" y="306229"/>
                  </a:cubicBezTo>
                  <a:cubicBezTo>
                    <a:pt x="60135" y="285761"/>
                    <a:pt x="55694" y="264135"/>
                    <a:pt x="54864" y="242221"/>
                  </a:cubicBezTo>
                  <a:lnTo>
                    <a:pt x="54864" y="235363"/>
                  </a:lnTo>
                  <a:cubicBezTo>
                    <a:pt x="56570" y="135350"/>
                    <a:pt x="137813" y="54995"/>
                    <a:pt x="237839" y="54388"/>
                  </a:cubicBezTo>
                  <a:lnTo>
                    <a:pt x="237839" y="54388"/>
                  </a:lnTo>
                  <a:cubicBezTo>
                    <a:pt x="337865" y="54995"/>
                    <a:pt x="419109" y="135350"/>
                    <a:pt x="420814" y="235363"/>
                  </a:cubicBezTo>
                  <a:close/>
                </a:path>
              </a:pathLst>
            </a:custGeom>
            <a:solidFill>
              <a:srgbClr val="316857"/>
            </a:solidFill>
            <a:ln w="9525" cap="flat">
              <a:noFill/>
              <a:prstDash val="solid"/>
              <a:miter/>
            </a:ln>
          </p:spPr>
          <p:txBody>
            <a:bodyPr rtlCol="0" anchor="ctr"/>
            <a:lstStyle/>
            <a:p>
              <a:endParaRPr lang="ja-JP" altLang="en-US"/>
            </a:p>
          </p:txBody>
        </p:sp>
        <p:sp>
          <p:nvSpPr>
            <p:cNvPr id="45" name="フリーフォーム: 図形 44">
              <a:extLst>
                <a:ext uri="{FF2B5EF4-FFF2-40B4-BE49-F238E27FC236}">
                  <a16:creationId xmlns:a16="http://schemas.microsoft.com/office/drawing/2014/main" id="{818C61D3-7460-478B-8469-BF128670309B}"/>
                </a:ext>
              </a:extLst>
            </p:cNvPr>
            <p:cNvSpPr/>
            <p:nvPr/>
          </p:nvSpPr>
          <p:spPr>
            <a:xfrm>
              <a:off x="6677481" y="2714254"/>
              <a:ext cx="38100" cy="104775"/>
            </a:xfrm>
            <a:custGeom>
              <a:avLst/>
              <a:gdLst>
                <a:gd name="connsiteX0" fmla="*/ 19050 w 38100"/>
                <a:gd name="connsiteY0" fmla="*/ 104775 h 104775"/>
                <a:gd name="connsiteX1" fmla="*/ 38100 w 38100"/>
                <a:gd name="connsiteY1" fmla="*/ 85725 h 104775"/>
                <a:gd name="connsiteX2" fmla="*/ 38100 w 38100"/>
                <a:gd name="connsiteY2" fmla="*/ 19050 h 104775"/>
                <a:gd name="connsiteX3" fmla="*/ 19050 w 38100"/>
                <a:gd name="connsiteY3" fmla="*/ 0 h 104775"/>
                <a:gd name="connsiteX4" fmla="*/ 0 w 38100"/>
                <a:gd name="connsiteY4" fmla="*/ 19050 h 104775"/>
                <a:gd name="connsiteX5" fmla="*/ 0 w 38100"/>
                <a:gd name="connsiteY5" fmla="*/ 85725 h 104775"/>
                <a:gd name="connsiteX6" fmla="*/ 19050 w 38100"/>
                <a:gd name="connsiteY6" fmla="*/ 10477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04775">
                  <a:moveTo>
                    <a:pt x="19050" y="104775"/>
                  </a:moveTo>
                  <a:cubicBezTo>
                    <a:pt x="29571" y="104775"/>
                    <a:pt x="38100" y="96246"/>
                    <a:pt x="38100" y="85725"/>
                  </a:cubicBezTo>
                  <a:lnTo>
                    <a:pt x="38100" y="19050"/>
                  </a:lnTo>
                  <a:cubicBezTo>
                    <a:pt x="38100" y="8529"/>
                    <a:pt x="29571" y="0"/>
                    <a:pt x="19050" y="0"/>
                  </a:cubicBezTo>
                  <a:cubicBezTo>
                    <a:pt x="8529" y="0"/>
                    <a:pt x="0" y="8529"/>
                    <a:pt x="0" y="19050"/>
                  </a:cubicBezTo>
                  <a:lnTo>
                    <a:pt x="0" y="85725"/>
                  </a:lnTo>
                  <a:cubicBezTo>
                    <a:pt x="0" y="96246"/>
                    <a:pt x="8529" y="104775"/>
                    <a:pt x="19050" y="104775"/>
                  </a:cubicBezTo>
                  <a:close/>
                </a:path>
              </a:pathLst>
            </a:custGeom>
            <a:solidFill>
              <a:srgbClr val="316857"/>
            </a:solidFill>
            <a:ln w="9525" cap="flat">
              <a:noFill/>
              <a:prstDash val="solid"/>
              <a:miter/>
            </a:ln>
          </p:spPr>
          <p:txBody>
            <a:bodyPr rtlCol="0" anchor="ctr"/>
            <a:lstStyle/>
            <a:p>
              <a:endParaRPr lang="ja-JP" altLang="en-US"/>
            </a:p>
          </p:txBody>
        </p:sp>
        <p:sp>
          <p:nvSpPr>
            <p:cNvPr id="46" name="フリーフォーム: 図形 45">
              <a:extLst>
                <a:ext uri="{FF2B5EF4-FFF2-40B4-BE49-F238E27FC236}">
                  <a16:creationId xmlns:a16="http://schemas.microsoft.com/office/drawing/2014/main" id="{5ECB664C-6FEA-43ED-9A46-A1657E684926}"/>
                </a:ext>
              </a:extLst>
            </p:cNvPr>
            <p:cNvSpPr/>
            <p:nvPr/>
          </p:nvSpPr>
          <p:spPr>
            <a:xfrm>
              <a:off x="6418398" y="2823643"/>
              <a:ext cx="84504" cy="84649"/>
            </a:xfrm>
            <a:custGeom>
              <a:avLst/>
              <a:gdLst>
                <a:gd name="connsiteX0" fmla="*/ 52105 w 84504"/>
                <a:gd name="connsiteY0" fmla="*/ 79111 h 84649"/>
                <a:gd name="connsiteX1" fmla="*/ 78965 w 84504"/>
                <a:gd name="connsiteY1" fmla="*/ 79111 h 84649"/>
                <a:gd name="connsiteX2" fmla="*/ 78965 w 84504"/>
                <a:gd name="connsiteY2" fmla="*/ 52250 h 84649"/>
                <a:gd name="connsiteX3" fmla="*/ 31817 w 84504"/>
                <a:gd name="connsiteY3" fmla="*/ 4911 h 84649"/>
                <a:gd name="connsiteX4" fmla="*/ 4910 w 84504"/>
                <a:gd name="connsiteY4" fmla="*/ 6283 h 84649"/>
                <a:gd name="connsiteX5" fmla="*/ 4956 w 84504"/>
                <a:gd name="connsiteY5" fmla="*/ 31866 h 84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04" h="84649">
                  <a:moveTo>
                    <a:pt x="52105" y="79111"/>
                  </a:moveTo>
                  <a:cubicBezTo>
                    <a:pt x="59535" y="86496"/>
                    <a:pt x="71535" y="86496"/>
                    <a:pt x="78965" y="79111"/>
                  </a:cubicBezTo>
                  <a:cubicBezTo>
                    <a:pt x="86351" y="71680"/>
                    <a:pt x="86351" y="59680"/>
                    <a:pt x="78965" y="52250"/>
                  </a:cubicBezTo>
                  <a:lnTo>
                    <a:pt x="31817" y="4911"/>
                  </a:lnTo>
                  <a:cubicBezTo>
                    <a:pt x="24008" y="-2140"/>
                    <a:pt x="11962" y="-1525"/>
                    <a:pt x="4910" y="6283"/>
                  </a:cubicBezTo>
                  <a:cubicBezTo>
                    <a:pt x="-1654" y="13555"/>
                    <a:pt x="-1634" y="24619"/>
                    <a:pt x="4956" y="31866"/>
                  </a:cubicBezTo>
                  <a:close/>
                </a:path>
              </a:pathLst>
            </a:custGeom>
            <a:solidFill>
              <a:srgbClr val="316857"/>
            </a:solidFill>
            <a:ln w="9525" cap="flat">
              <a:noFill/>
              <a:prstDash val="solid"/>
              <a:miter/>
            </a:ln>
          </p:spPr>
          <p:txBody>
            <a:bodyPr rtlCol="0" anchor="ctr"/>
            <a:lstStyle/>
            <a:p>
              <a:endParaRPr lang="ja-JP" altLang="en-US"/>
            </a:p>
          </p:txBody>
        </p:sp>
        <p:sp>
          <p:nvSpPr>
            <p:cNvPr id="47" name="フリーフォーム: 図形 46">
              <a:extLst>
                <a:ext uri="{FF2B5EF4-FFF2-40B4-BE49-F238E27FC236}">
                  <a16:creationId xmlns:a16="http://schemas.microsoft.com/office/drawing/2014/main" id="{2A2DB0C6-DDAC-40FE-BEC5-20C48F64CF2B}"/>
                </a:ext>
              </a:extLst>
            </p:cNvPr>
            <p:cNvSpPr/>
            <p:nvPr/>
          </p:nvSpPr>
          <p:spPr>
            <a:xfrm>
              <a:off x="6889969" y="2828585"/>
              <a:ext cx="83603" cy="83426"/>
            </a:xfrm>
            <a:custGeom>
              <a:avLst/>
              <a:gdLst>
                <a:gd name="connsiteX0" fmla="*/ 19446 w 83603"/>
                <a:gd name="connsiteY0" fmla="*/ 83407 h 83426"/>
                <a:gd name="connsiteX1" fmla="*/ 32971 w 83603"/>
                <a:gd name="connsiteY1" fmla="*/ 77787 h 83426"/>
                <a:gd name="connsiteX2" fmla="*/ 80025 w 83603"/>
                <a:gd name="connsiteY2" fmla="*/ 30162 h 83426"/>
                <a:gd name="connsiteX3" fmla="*/ 75664 w 83603"/>
                <a:gd name="connsiteY3" fmla="*/ 3577 h 83426"/>
                <a:gd name="connsiteX4" fmla="*/ 53164 w 83603"/>
                <a:gd name="connsiteY4" fmla="*/ 3778 h 83426"/>
                <a:gd name="connsiteX5" fmla="*/ 5539 w 83603"/>
                <a:gd name="connsiteY5" fmla="*/ 51403 h 83426"/>
                <a:gd name="connsiteX6" fmla="*/ 5539 w 83603"/>
                <a:gd name="connsiteY6" fmla="*/ 78264 h 83426"/>
                <a:gd name="connsiteX7" fmla="*/ 19446 w 83603"/>
                <a:gd name="connsiteY7" fmla="*/ 83407 h 8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03" h="83426">
                  <a:moveTo>
                    <a:pt x="19446" y="83407"/>
                  </a:moveTo>
                  <a:cubicBezTo>
                    <a:pt x="24523" y="83411"/>
                    <a:pt x="29392" y="81388"/>
                    <a:pt x="32971" y="77787"/>
                  </a:cubicBezTo>
                  <a:lnTo>
                    <a:pt x="80025" y="30162"/>
                  </a:lnTo>
                  <a:cubicBezTo>
                    <a:pt x="86162" y="21617"/>
                    <a:pt x="84210" y="9714"/>
                    <a:pt x="75664" y="3577"/>
                  </a:cubicBezTo>
                  <a:cubicBezTo>
                    <a:pt x="68922" y="-1265"/>
                    <a:pt x="59819" y="-1184"/>
                    <a:pt x="53164" y="3778"/>
                  </a:cubicBezTo>
                  <a:lnTo>
                    <a:pt x="5539" y="51403"/>
                  </a:lnTo>
                  <a:cubicBezTo>
                    <a:pt x="-1846" y="58834"/>
                    <a:pt x="-1846" y="70833"/>
                    <a:pt x="5539" y="78264"/>
                  </a:cubicBezTo>
                  <a:cubicBezTo>
                    <a:pt x="9290" y="81786"/>
                    <a:pt x="14306" y="83641"/>
                    <a:pt x="19446" y="83407"/>
                  </a:cubicBezTo>
                  <a:close/>
                </a:path>
              </a:pathLst>
            </a:custGeom>
            <a:solidFill>
              <a:srgbClr val="316857"/>
            </a:solidFill>
            <a:ln w="9525" cap="flat">
              <a:noFill/>
              <a:prstDash val="solid"/>
              <a:miter/>
            </a:ln>
          </p:spPr>
          <p:txBody>
            <a:bodyPr rtlCol="0" anchor="ctr"/>
            <a:lstStyle/>
            <a:p>
              <a:endParaRPr lang="ja-JP" altLang="en-US"/>
            </a:p>
          </p:txBody>
        </p:sp>
      </p:grpSp>
      <p:sp>
        <p:nvSpPr>
          <p:cNvPr id="3" name="スライド番号プレースホルダー 2">
            <a:extLst>
              <a:ext uri="{FF2B5EF4-FFF2-40B4-BE49-F238E27FC236}">
                <a16:creationId xmlns:a16="http://schemas.microsoft.com/office/drawing/2014/main" id="{0060652A-8FBB-4833-8792-E478B2A4F1F3}"/>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10</a:t>
            </a:fld>
            <a:endParaRPr lang="ja-JP" altLang="en-US" dirty="0"/>
          </a:p>
        </p:txBody>
      </p:sp>
    </p:spTree>
    <p:extLst>
      <p:ext uri="{BB962C8B-B14F-4D97-AF65-F5344CB8AC3E}">
        <p14:creationId xmlns:p14="http://schemas.microsoft.com/office/powerpoint/2010/main" val="6924504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 name="正方形/長方形 60">
            <a:extLst>
              <a:ext uri="{FF2B5EF4-FFF2-40B4-BE49-F238E27FC236}">
                <a16:creationId xmlns:a16="http://schemas.microsoft.com/office/drawing/2014/main" id="{BD0847AE-095F-47F7-82D8-FD4CA8E2C012}"/>
              </a:ext>
            </a:extLst>
          </p:cNvPr>
          <p:cNvSpPr/>
          <p:nvPr/>
        </p:nvSpPr>
        <p:spPr>
          <a:xfrm rot="10800000">
            <a:off x="663066" y="2734818"/>
            <a:ext cx="5206543" cy="975600"/>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64366" y="4609396"/>
            <a:ext cx="5206543" cy="1071928"/>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C3424995-17E3-40AA-B077-0E4CD65228EF}"/>
              </a:ext>
            </a:extLst>
          </p:cNvPr>
          <p:cNvSpPr/>
          <p:nvPr/>
        </p:nvSpPr>
        <p:spPr>
          <a:xfrm rot="10800000">
            <a:off x="663065" y="1403547"/>
            <a:ext cx="5206543" cy="1132573"/>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2" name="フローチャート: 端子 31">
            <a:extLst>
              <a:ext uri="{FF2B5EF4-FFF2-40B4-BE49-F238E27FC236}">
                <a16:creationId xmlns:a16="http://schemas.microsoft.com/office/drawing/2014/main" id="{FD72AA5E-4E63-43D1-93DA-36BC9F42ACDD}"/>
              </a:ext>
            </a:extLst>
          </p:cNvPr>
          <p:cNvSpPr/>
          <p:nvPr/>
        </p:nvSpPr>
        <p:spPr>
          <a:xfrm>
            <a:off x="770672" y="2981884"/>
            <a:ext cx="2980386"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769345" y="4769627"/>
            <a:ext cx="2323105"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732567" y="1555287"/>
            <a:ext cx="5064729" cy="86893"/>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55910" y="1012905"/>
            <a:ext cx="4107215" cy="338554"/>
          </a:xfrm>
          <a:prstGeom prst="rect">
            <a:avLst/>
          </a:prstGeom>
          <a:noFill/>
        </p:spPr>
        <p:txBody>
          <a:bodyPr wrap="none" rtlCol="0">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（１）モチベーション、エンゲージメントの向上</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rgbClr val="FB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rgbClr val="B40000"/>
                </a:solidFill>
                <a:latin typeface="BIZ UDPゴシック" panose="020B0400000000000000" pitchFamily="50" charset="-128"/>
                <a:ea typeface="BIZ UDPゴシック" panose="020B0400000000000000" pitchFamily="50" charset="-128"/>
              </a:rPr>
              <a:t>　</a:t>
            </a:r>
            <a:r>
              <a:rPr kumimoji="1" lang="ja-JP" altLang="en-US" sz="2400" b="1" dirty="0">
                <a:solidFill>
                  <a:srgbClr val="B40000"/>
                </a:solidFill>
                <a:latin typeface="BIZ UDPゴシック" panose="020B0400000000000000" pitchFamily="50" charset="-128"/>
                <a:ea typeface="BIZ UDPゴシック" panose="020B0400000000000000" pitchFamily="50" charset="-128"/>
              </a:rPr>
              <a:t>４．勤務条件、職場環境</a:t>
            </a: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63065" y="1407497"/>
            <a:ext cx="5266346" cy="104833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ポジティブな感情を伝え合う仕組みの構築や組織風土の醸成</a:t>
            </a:r>
            <a:endParaRPr lang="en-US" altLang="ja-JP" sz="1500" b="1" dirty="0">
              <a:solidFill>
                <a:srgbClr val="B40000"/>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職員の自己肯定感や組織への貢献実感の向上につなげる</a:t>
            </a:r>
            <a:r>
              <a:rPr lang="ja-JP" altLang="en-US" sz="1300" dirty="0">
                <a:solidFill>
                  <a:schemeClr val="tx1"/>
                </a:solidFill>
                <a:latin typeface="BIZ UDPゴシック" panose="020B0400000000000000" pitchFamily="50" charset="-128"/>
                <a:ea typeface="BIZ UDPゴシック" panose="020B0400000000000000" pitchFamily="50" charset="-128"/>
              </a:rPr>
              <a:t>ため</a:t>
            </a:r>
            <a:r>
              <a:rPr kumimoji="1" lang="ja-JP" altLang="en-US" sz="1300" dirty="0">
                <a:solidFill>
                  <a:schemeClr val="tx1"/>
                </a:solidFill>
                <a:latin typeface="BIZ UDPゴシック" panose="020B0400000000000000" pitchFamily="50" charset="-128"/>
                <a:ea typeface="BIZ UDPゴシック" panose="020B0400000000000000" pitchFamily="50" charset="-128"/>
              </a:rPr>
              <a:t>、様々な機会を通じて上司を含めた全職員に意識の浸透を図るとともに、</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具体的なアクションの検討や普及に取り組みます。</a:t>
            </a:r>
          </a:p>
        </p:txBody>
      </p:sp>
      <p:sp>
        <p:nvSpPr>
          <p:cNvPr id="39" name="テキスト ボックス 38">
            <a:extLst>
              <a:ext uri="{FF2B5EF4-FFF2-40B4-BE49-F238E27FC236}">
                <a16:creationId xmlns:a16="http://schemas.microsoft.com/office/drawing/2014/main" id="{52E57077-18E6-4F52-8D8A-24369DEDDE7B}"/>
              </a:ext>
            </a:extLst>
          </p:cNvPr>
          <p:cNvSpPr txBox="1"/>
          <p:nvPr/>
        </p:nvSpPr>
        <p:spPr>
          <a:xfrm>
            <a:off x="255910" y="4244135"/>
            <a:ext cx="5410683" cy="338554"/>
          </a:xfrm>
          <a:prstGeom prst="rect">
            <a:avLst/>
          </a:prstGeom>
          <a:noFill/>
        </p:spPr>
        <p:txBody>
          <a:bodyPr wrap="square">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（２）職務・職責の変化等に応じた給料への見直し</a:t>
            </a:r>
          </a:p>
        </p:txBody>
      </p:sp>
      <p:sp>
        <p:nvSpPr>
          <p:cNvPr id="45" name="正方形/長方形 44">
            <a:extLst>
              <a:ext uri="{FF2B5EF4-FFF2-40B4-BE49-F238E27FC236}">
                <a16:creationId xmlns:a16="http://schemas.microsoft.com/office/drawing/2014/main" id="{4C8E8286-9D29-4EB7-B6D8-A4FEFA4562CB}"/>
              </a:ext>
            </a:extLst>
          </p:cNvPr>
          <p:cNvSpPr/>
          <p:nvPr/>
        </p:nvSpPr>
        <p:spPr>
          <a:xfrm rot="10800000" flipV="1">
            <a:off x="769346" y="4639212"/>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732565" y="4605086"/>
            <a:ext cx="5159842" cy="100117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部長級の給料月額の見直し</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部局長等について、危機事象や懸案課題への迅速な対応等、職務・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職責の変化を踏まえ、給料月額を引き上げるとともに、理事について、給料月額を引き下げます。</a:t>
            </a:r>
          </a:p>
        </p:txBody>
      </p:sp>
      <p:sp>
        <p:nvSpPr>
          <p:cNvPr id="35" name="正方形/長方形 34">
            <a:extLst>
              <a:ext uri="{FF2B5EF4-FFF2-40B4-BE49-F238E27FC236}">
                <a16:creationId xmlns:a16="http://schemas.microsoft.com/office/drawing/2014/main" id="{4C480FB3-AB63-444E-A99F-31CD57C8CEE0}"/>
              </a:ext>
            </a:extLst>
          </p:cNvPr>
          <p:cNvSpPr/>
          <p:nvPr/>
        </p:nvSpPr>
        <p:spPr>
          <a:xfrm rot="10800000">
            <a:off x="663066" y="5804962"/>
            <a:ext cx="5206543" cy="963199"/>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6" name="フローチャート: 端子 35">
            <a:extLst>
              <a:ext uri="{FF2B5EF4-FFF2-40B4-BE49-F238E27FC236}">
                <a16:creationId xmlns:a16="http://schemas.microsoft.com/office/drawing/2014/main" id="{809E4F81-5EF1-408F-BD87-AFA02851FD1F}"/>
              </a:ext>
            </a:extLst>
          </p:cNvPr>
          <p:cNvSpPr/>
          <p:nvPr/>
        </p:nvSpPr>
        <p:spPr>
          <a:xfrm>
            <a:off x="793777" y="6044262"/>
            <a:ext cx="4479898"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正方形/長方形 39">
            <a:extLst>
              <a:ext uri="{FF2B5EF4-FFF2-40B4-BE49-F238E27FC236}">
                <a16:creationId xmlns:a16="http://schemas.microsoft.com/office/drawing/2014/main" id="{A0162E2C-B42E-49A4-94AE-D2D4ADE5FE1F}"/>
              </a:ext>
            </a:extLst>
          </p:cNvPr>
          <p:cNvSpPr/>
          <p:nvPr/>
        </p:nvSpPr>
        <p:spPr>
          <a:xfrm rot="10800000" flipV="1">
            <a:off x="713992" y="5833332"/>
            <a:ext cx="5083304" cy="8778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主査級昇任時における給料上のインセンティブの拡充</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主査級への昇任意欲の向上等を図るため、昇任時の給料水準を</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引き上げます。</a:t>
            </a:r>
          </a:p>
        </p:txBody>
      </p:sp>
      <p:sp>
        <p:nvSpPr>
          <p:cNvPr id="43" name="正方形/長方形 42">
            <a:extLst>
              <a:ext uri="{FF2B5EF4-FFF2-40B4-BE49-F238E27FC236}">
                <a16:creationId xmlns:a16="http://schemas.microsoft.com/office/drawing/2014/main" id="{FEF2B1D9-C0BB-4719-8CC8-1CC2BC710CCD}"/>
              </a:ext>
            </a:extLst>
          </p:cNvPr>
          <p:cNvSpPr/>
          <p:nvPr/>
        </p:nvSpPr>
        <p:spPr>
          <a:xfrm rot="10800000">
            <a:off x="6513765" y="1386906"/>
            <a:ext cx="5206543" cy="975600"/>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8" name="フローチャート: 端子 47">
            <a:extLst>
              <a:ext uri="{FF2B5EF4-FFF2-40B4-BE49-F238E27FC236}">
                <a16:creationId xmlns:a16="http://schemas.microsoft.com/office/drawing/2014/main" id="{7FF551F6-EB98-4B41-834B-DC51414C5A17}"/>
              </a:ext>
            </a:extLst>
          </p:cNvPr>
          <p:cNvSpPr/>
          <p:nvPr/>
        </p:nvSpPr>
        <p:spPr>
          <a:xfrm>
            <a:off x="6665018" y="1629051"/>
            <a:ext cx="4536382"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9" name="正方形/長方形 48">
            <a:extLst>
              <a:ext uri="{FF2B5EF4-FFF2-40B4-BE49-F238E27FC236}">
                <a16:creationId xmlns:a16="http://schemas.microsoft.com/office/drawing/2014/main" id="{75B60704-045D-406D-A543-08DBAA0D2261}"/>
              </a:ext>
            </a:extLst>
          </p:cNvPr>
          <p:cNvSpPr/>
          <p:nvPr/>
        </p:nvSpPr>
        <p:spPr>
          <a:xfrm rot="10800000" flipV="1">
            <a:off x="6657703" y="1496633"/>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50" name="正方形/長方形 49">
            <a:extLst>
              <a:ext uri="{FF2B5EF4-FFF2-40B4-BE49-F238E27FC236}">
                <a16:creationId xmlns:a16="http://schemas.microsoft.com/office/drawing/2014/main" id="{4339F112-E707-4B7E-ABB5-5009BBD6B090}"/>
              </a:ext>
            </a:extLst>
          </p:cNvPr>
          <p:cNvSpPr/>
          <p:nvPr/>
        </p:nvSpPr>
        <p:spPr>
          <a:xfrm rot="10800000" flipV="1">
            <a:off x="6573568" y="1401722"/>
            <a:ext cx="4939369"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主査級職員のグループ長登用時における給与上の措置</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能力のある職員の育成・活用を目的としてグループ長に登用した主査級職員について、給料号給の加算措置を行います。</a:t>
            </a:r>
          </a:p>
        </p:txBody>
      </p:sp>
      <p:sp>
        <p:nvSpPr>
          <p:cNvPr id="33" name="正方形/長方形 32">
            <a:extLst>
              <a:ext uri="{FF2B5EF4-FFF2-40B4-BE49-F238E27FC236}">
                <a16:creationId xmlns:a16="http://schemas.microsoft.com/office/drawing/2014/main" id="{C11F9A97-4AD9-425E-91C2-CBF127C3DE97}"/>
              </a:ext>
            </a:extLst>
          </p:cNvPr>
          <p:cNvSpPr/>
          <p:nvPr/>
        </p:nvSpPr>
        <p:spPr>
          <a:xfrm>
            <a:off x="6513765" y="2443477"/>
            <a:ext cx="5198400" cy="309600"/>
          </a:xfrm>
          <a:prstGeom prst="rect">
            <a:avLst/>
          </a:prstGeom>
          <a:noFill/>
          <a:ln w="28575" cmpd="thickThin">
            <a:solidFill>
              <a:srgbClr val="B4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B40000"/>
                </a:solidFill>
                <a:latin typeface="BIZ UDPゴシック" panose="020B0400000000000000" pitchFamily="50" charset="-128"/>
                <a:ea typeface="BIZ UDPゴシック" panose="020B0400000000000000" pitchFamily="50" charset="-128"/>
              </a:rPr>
              <a:t>その他項目：</a:t>
            </a:r>
            <a:r>
              <a:rPr lang="ja-JP" altLang="en-US" sz="1100" b="1" dirty="0">
                <a:solidFill>
                  <a:srgbClr val="B40000"/>
                </a:solidFill>
                <a:latin typeface="BIZ UDPゴシック" panose="020B0400000000000000" pitchFamily="50" charset="-128"/>
                <a:ea typeface="BIZ UDPゴシック" panose="020B0400000000000000" pitchFamily="50" charset="-128"/>
              </a:rPr>
              <a:t>課長補佐級昇任時における昇給幅の縮小</a:t>
            </a:r>
            <a:endParaRPr kumimoji="1" lang="ja-JP" altLang="en-US" sz="1100" dirty="0">
              <a:solidFill>
                <a:srgbClr val="B40000"/>
              </a:solidFill>
            </a:endParaRPr>
          </a:p>
        </p:txBody>
      </p:sp>
      <p:sp>
        <p:nvSpPr>
          <p:cNvPr id="34" name="正方形/長方形 33">
            <a:extLst>
              <a:ext uri="{FF2B5EF4-FFF2-40B4-BE49-F238E27FC236}">
                <a16:creationId xmlns:a16="http://schemas.microsoft.com/office/drawing/2014/main" id="{5544B2A4-8B3D-4E75-BF24-0D1AD806E7C4}"/>
              </a:ext>
            </a:extLst>
          </p:cNvPr>
          <p:cNvSpPr/>
          <p:nvPr/>
        </p:nvSpPr>
        <p:spPr>
          <a:xfrm>
            <a:off x="671209" y="3785191"/>
            <a:ext cx="5198400" cy="309600"/>
          </a:xfrm>
          <a:prstGeom prst="rect">
            <a:avLst/>
          </a:prstGeom>
          <a:noFill/>
          <a:ln w="28575" cmpd="thickThin">
            <a:solidFill>
              <a:srgbClr val="B4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B40000"/>
                </a:solidFill>
                <a:latin typeface="BIZ UDPゴシック" panose="020B0400000000000000" pitchFamily="50" charset="-128"/>
                <a:ea typeface="BIZ UDPゴシック" panose="020B0400000000000000" pitchFamily="50" charset="-128"/>
              </a:rPr>
              <a:t>その他項目：各部局におけるエンゲージメント向上に資する取組みの展開</a:t>
            </a:r>
            <a:endParaRPr kumimoji="1" lang="en-US" altLang="ja-JP" sz="1100" b="1" dirty="0">
              <a:solidFill>
                <a:srgbClr val="B40000"/>
              </a:solidFill>
              <a:latin typeface="BIZ UDPゴシック" panose="020B0400000000000000" pitchFamily="50" charset="-128"/>
              <a:ea typeface="BIZ UDPゴシック" panose="020B0400000000000000" pitchFamily="50" charset="-128"/>
            </a:endParaRPr>
          </a:p>
        </p:txBody>
      </p:sp>
      <p:sp>
        <p:nvSpPr>
          <p:cNvPr id="47" name="正方形/長方形 46">
            <a:extLst>
              <a:ext uri="{FF2B5EF4-FFF2-40B4-BE49-F238E27FC236}">
                <a16:creationId xmlns:a16="http://schemas.microsoft.com/office/drawing/2014/main" id="{D12901BD-2605-408E-9D6F-7C26755D2D7D}"/>
              </a:ext>
            </a:extLst>
          </p:cNvPr>
          <p:cNvSpPr/>
          <p:nvPr/>
        </p:nvSpPr>
        <p:spPr>
          <a:xfrm rot="10800000">
            <a:off x="6513765" y="3251760"/>
            <a:ext cx="5206543" cy="975602"/>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1" name="フローチャート: 端子 50">
            <a:extLst>
              <a:ext uri="{FF2B5EF4-FFF2-40B4-BE49-F238E27FC236}">
                <a16:creationId xmlns:a16="http://schemas.microsoft.com/office/drawing/2014/main" id="{D3147433-A22C-4BC4-979B-8D6312FB3939}"/>
              </a:ext>
            </a:extLst>
          </p:cNvPr>
          <p:cNvSpPr/>
          <p:nvPr/>
        </p:nvSpPr>
        <p:spPr>
          <a:xfrm>
            <a:off x="6634457" y="3470105"/>
            <a:ext cx="4144665"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3" name="正方形/長方形 52">
            <a:extLst>
              <a:ext uri="{FF2B5EF4-FFF2-40B4-BE49-F238E27FC236}">
                <a16:creationId xmlns:a16="http://schemas.microsoft.com/office/drawing/2014/main" id="{9985ABDF-BD25-4431-B68A-4033C9011850}"/>
              </a:ext>
            </a:extLst>
          </p:cNvPr>
          <p:cNvSpPr/>
          <p:nvPr/>
        </p:nvSpPr>
        <p:spPr>
          <a:xfrm rot="10800000" flipV="1">
            <a:off x="6570603" y="3246019"/>
            <a:ext cx="5115093"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近隣自治体等との均衡を踏まえた水準への見直し</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民間企業も含めた人材獲得競争が激しくなる中、より優秀な人材を確保するため、初任給の水準を見直しました。</a:t>
            </a: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54" name="テキスト ボックス 53">
            <a:extLst>
              <a:ext uri="{FF2B5EF4-FFF2-40B4-BE49-F238E27FC236}">
                <a16:creationId xmlns:a16="http://schemas.microsoft.com/office/drawing/2014/main" id="{AE6E3634-2929-4A7C-9529-CDB3A93087CB}"/>
              </a:ext>
            </a:extLst>
          </p:cNvPr>
          <p:cNvSpPr txBox="1"/>
          <p:nvPr/>
        </p:nvSpPr>
        <p:spPr>
          <a:xfrm>
            <a:off x="6137788" y="2887651"/>
            <a:ext cx="5375150" cy="338554"/>
          </a:xfrm>
          <a:prstGeom prst="rect">
            <a:avLst/>
          </a:prstGeom>
          <a:noFill/>
        </p:spPr>
        <p:txBody>
          <a:bodyPr wrap="square">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（３）初任給水準の適正化</a:t>
            </a:r>
          </a:p>
        </p:txBody>
      </p:sp>
      <p:sp>
        <p:nvSpPr>
          <p:cNvPr id="64" name="フローチャート: 端子 63">
            <a:extLst>
              <a:ext uri="{FF2B5EF4-FFF2-40B4-BE49-F238E27FC236}">
                <a16:creationId xmlns:a16="http://schemas.microsoft.com/office/drawing/2014/main" id="{8E9319A0-08F1-4A55-88F4-98F4A679A1FE}"/>
              </a:ext>
            </a:extLst>
          </p:cNvPr>
          <p:cNvSpPr/>
          <p:nvPr/>
        </p:nvSpPr>
        <p:spPr>
          <a:xfrm>
            <a:off x="770672" y="2981885"/>
            <a:ext cx="2980386"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701108" y="2737761"/>
            <a:ext cx="5198398"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新規採用職員向けマニュアルの作成</a:t>
            </a:r>
          </a:p>
          <a:p>
            <a:pPr>
              <a:lnSpc>
                <a:spcPct val="120000"/>
              </a:lnSpc>
            </a:pPr>
            <a:r>
              <a:rPr lang="ja-JP" altLang="en-US" sz="1300" dirty="0">
                <a:solidFill>
                  <a:schemeClr val="tx1"/>
                </a:solidFill>
                <a:latin typeface="BIZ UDPゴシック" panose="020B0400000000000000" pitchFamily="50" charset="-128"/>
                <a:ea typeface="BIZ UDPゴシック" panose="020B0400000000000000" pitchFamily="50" charset="-128"/>
              </a:rPr>
              <a:t>府庁</a:t>
            </a:r>
            <a:r>
              <a:rPr kumimoji="1" lang="ja-JP" altLang="en-US" sz="1300" dirty="0">
                <a:solidFill>
                  <a:schemeClr val="tx1"/>
                </a:solidFill>
                <a:latin typeface="BIZ UDPゴシック" panose="020B0400000000000000" pitchFamily="50" charset="-128"/>
                <a:ea typeface="BIZ UDPゴシック" panose="020B0400000000000000" pitchFamily="50" charset="-128"/>
              </a:rPr>
              <a:t>で働く上での基礎的な知識や情報を整理したマニュアルを作成し、新規採用職員の日々の円滑な業務遂行等の支援を図ります。</a:t>
            </a:r>
          </a:p>
        </p:txBody>
      </p:sp>
      <p:sp>
        <p:nvSpPr>
          <p:cNvPr id="44" name="正方形/長方形 43">
            <a:extLst>
              <a:ext uri="{FF2B5EF4-FFF2-40B4-BE49-F238E27FC236}">
                <a16:creationId xmlns:a16="http://schemas.microsoft.com/office/drawing/2014/main" id="{9C7E7D33-92E0-4C3A-8E8E-27803E75EC21}"/>
              </a:ext>
            </a:extLst>
          </p:cNvPr>
          <p:cNvSpPr/>
          <p:nvPr/>
        </p:nvSpPr>
        <p:spPr>
          <a:xfrm rot="10800000">
            <a:off x="6546243" y="4697838"/>
            <a:ext cx="5206543" cy="928800"/>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6" name="フローチャート: 端子 45">
            <a:extLst>
              <a:ext uri="{FF2B5EF4-FFF2-40B4-BE49-F238E27FC236}">
                <a16:creationId xmlns:a16="http://schemas.microsoft.com/office/drawing/2014/main" id="{5926278C-76FC-4F0C-A71A-B05C930F58A8}"/>
              </a:ext>
            </a:extLst>
          </p:cNvPr>
          <p:cNvSpPr/>
          <p:nvPr/>
        </p:nvSpPr>
        <p:spPr>
          <a:xfrm>
            <a:off x="6734176" y="4898219"/>
            <a:ext cx="1695450"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正方形/長方形 51">
            <a:extLst>
              <a:ext uri="{FF2B5EF4-FFF2-40B4-BE49-F238E27FC236}">
                <a16:creationId xmlns:a16="http://schemas.microsoft.com/office/drawing/2014/main" id="{1F52FDC6-E68F-4BEE-8B28-D84A3A8B0121}"/>
              </a:ext>
            </a:extLst>
          </p:cNvPr>
          <p:cNvSpPr/>
          <p:nvPr/>
        </p:nvSpPr>
        <p:spPr>
          <a:xfrm rot="10800000" flipV="1">
            <a:off x="6634457" y="4699149"/>
            <a:ext cx="5206541"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特別退職措置の廃止</a:t>
            </a:r>
            <a:endParaRPr lang="en-US" altLang="ja-JP" sz="1500" b="1" dirty="0">
              <a:solidFill>
                <a:srgbClr val="B40000"/>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今後、より一層人材確保が困難になる中、ベテラン職員の退職を一律に勧奨する「特別退職措置」を廃止します。</a:t>
            </a:r>
          </a:p>
        </p:txBody>
      </p:sp>
      <p:sp>
        <p:nvSpPr>
          <p:cNvPr id="56" name="テキスト ボックス 55">
            <a:extLst>
              <a:ext uri="{FF2B5EF4-FFF2-40B4-BE49-F238E27FC236}">
                <a16:creationId xmlns:a16="http://schemas.microsoft.com/office/drawing/2014/main" id="{64AAB9DB-E9D3-4954-A1EB-ED3B95828E0C}"/>
              </a:ext>
            </a:extLst>
          </p:cNvPr>
          <p:cNvSpPr txBox="1"/>
          <p:nvPr/>
        </p:nvSpPr>
        <p:spPr>
          <a:xfrm>
            <a:off x="6137788" y="4339470"/>
            <a:ext cx="5984543" cy="338554"/>
          </a:xfrm>
          <a:prstGeom prst="rect">
            <a:avLst/>
          </a:prstGeom>
          <a:noFill/>
        </p:spPr>
        <p:txBody>
          <a:bodyPr wrap="square">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（４）退職手当の見直し</a:t>
            </a:r>
          </a:p>
        </p:txBody>
      </p:sp>
      <p:sp>
        <p:nvSpPr>
          <p:cNvPr id="62" name="正方形/長方形 61">
            <a:extLst>
              <a:ext uri="{FF2B5EF4-FFF2-40B4-BE49-F238E27FC236}">
                <a16:creationId xmlns:a16="http://schemas.microsoft.com/office/drawing/2014/main" id="{0918B165-04DA-4710-A595-70476971A826}"/>
              </a:ext>
            </a:extLst>
          </p:cNvPr>
          <p:cNvSpPr/>
          <p:nvPr/>
        </p:nvSpPr>
        <p:spPr>
          <a:xfrm>
            <a:off x="6546243" y="5728428"/>
            <a:ext cx="5184320" cy="309600"/>
          </a:xfrm>
          <a:prstGeom prst="rect">
            <a:avLst/>
          </a:prstGeom>
          <a:noFill/>
          <a:ln w="28575" cmpd="thickThin">
            <a:solidFill>
              <a:srgbClr val="B40000"/>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B40000"/>
                </a:solidFill>
                <a:latin typeface="BIZ UDPゴシック" panose="020B0400000000000000" pitchFamily="50" charset="-128"/>
                <a:ea typeface="BIZ UDPゴシック" panose="020B0400000000000000" pitchFamily="50" charset="-128"/>
              </a:rPr>
              <a:t>その他項目：</a:t>
            </a:r>
            <a:r>
              <a:rPr lang="ja-JP" altLang="en-US" sz="1100" b="1" dirty="0">
                <a:solidFill>
                  <a:srgbClr val="B40000"/>
                </a:solidFill>
                <a:latin typeface="BIZ UDPゴシック" panose="020B0400000000000000" pitchFamily="50" charset="-128"/>
                <a:ea typeface="BIZ UDPゴシック" panose="020B0400000000000000" pitchFamily="50" charset="-128"/>
              </a:rPr>
              <a:t>退職手当に係る公務員歴の通算の廃止</a:t>
            </a:r>
            <a:r>
              <a:rPr kumimoji="1" lang="ja-JP" altLang="en-US" sz="1100" b="1" dirty="0">
                <a:solidFill>
                  <a:srgbClr val="B40000"/>
                </a:solidFill>
                <a:latin typeface="BIZ UDPゴシック" panose="020B0400000000000000" pitchFamily="50" charset="-128"/>
                <a:ea typeface="BIZ UDPゴシック" panose="020B0400000000000000" pitchFamily="50" charset="-128"/>
              </a:rPr>
              <a:t>　　　　　　　　</a:t>
            </a:r>
            <a:endParaRPr kumimoji="1" lang="ja-JP" altLang="en-US" sz="1100" dirty="0">
              <a:solidFill>
                <a:srgbClr val="B40000"/>
              </a:solidFill>
            </a:endParaRPr>
          </a:p>
        </p:txBody>
      </p:sp>
      <p:sp>
        <p:nvSpPr>
          <p:cNvPr id="65" name="正方形/長方形 64">
            <a:extLst>
              <a:ext uri="{FF2B5EF4-FFF2-40B4-BE49-F238E27FC236}">
                <a16:creationId xmlns:a16="http://schemas.microsoft.com/office/drawing/2014/main" id="{84B2F0BF-9B17-4C9D-A33E-DEA14F442C72}"/>
              </a:ext>
            </a:extLst>
          </p:cNvPr>
          <p:cNvSpPr/>
          <p:nvPr/>
        </p:nvSpPr>
        <p:spPr>
          <a:xfrm rot="10800000" flipV="1">
            <a:off x="477569" y="599540"/>
            <a:ext cx="12191999" cy="461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全ての職員が、心身ともに健康で、意欲を持って生きいきと働くことができる活力あふれる職場環境を整備</a:t>
            </a:r>
            <a:r>
              <a:rPr lang="ja-JP" altLang="en-US" sz="1400" dirty="0">
                <a:solidFill>
                  <a:schemeClr val="tx1"/>
                </a:solidFill>
                <a:latin typeface="BIZ UDPゴシック" panose="020B0400000000000000" pitchFamily="50" charset="-128"/>
                <a:ea typeface="BIZ UDPゴシック" panose="020B0400000000000000" pitchFamily="50" charset="-128"/>
              </a:rPr>
              <a:t>します</a:t>
            </a:r>
            <a:r>
              <a:rPr kumimoji="1" lang="ja-JP" altLang="en-US" sz="14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F0B83AFF-296F-4FAA-BB17-0DC084006E76}"/>
              </a:ext>
            </a:extLst>
          </p:cNvPr>
          <p:cNvSpPr>
            <a:spLocks noGrp="1"/>
          </p:cNvSpPr>
          <p:nvPr>
            <p:ph type="sldNum" sz="quarter" idx="12"/>
          </p:nvPr>
        </p:nvSpPr>
        <p:spPr>
          <a:xfrm>
            <a:off x="9448800" y="6500296"/>
            <a:ext cx="2743200" cy="365125"/>
          </a:xfrm>
        </p:spPr>
        <p:txBody>
          <a:bodyPr/>
          <a:lstStyle/>
          <a:p>
            <a:fld id="{0E7F473F-DB78-4782-A223-9E8F5EA6924B}" type="slidenum">
              <a:rPr lang="ja-JP" altLang="en-US" smtClean="0"/>
              <a:pPr/>
              <a:t>11</a:t>
            </a:fld>
            <a:endParaRPr lang="ja-JP" altLang="en-US" dirty="0"/>
          </a:p>
        </p:txBody>
      </p:sp>
    </p:spTree>
    <p:extLst>
      <p:ext uri="{BB962C8B-B14F-4D97-AF65-F5344CB8AC3E}">
        <p14:creationId xmlns:p14="http://schemas.microsoft.com/office/powerpoint/2010/main" val="15863756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9" name="グループ化 18">
            <a:extLst>
              <a:ext uri="{FF2B5EF4-FFF2-40B4-BE49-F238E27FC236}">
                <a16:creationId xmlns:a16="http://schemas.microsoft.com/office/drawing/2014/main" id="{16F33BDF-DA52-41DF-A067-A3DA13C14DDF}"/>
              </a:ext>
            </a:extLst>
          </p:cNvPr>
          <p:cNvGrpSpPr/>
          <p:nvPr/>
        </p:nvGrpSpPr>
        <p:grpSpPr>
          <a:xfrm>
            <a:off x="6513831" y="2158527"/>
            <a:ext cx="145544" cy="215571"/>
            <a:chOff x="5375008" y="5687113"/>
            <a:chExt cx="418345" cy="619629"/>
          </a:xfrm>
        </p:grpSpPr>
        <p:sp>
          <p:nvSpPr>
            <p:cNvPr id="6" name="フリーフォーム: 図形 5">
              <a:extLst>
                <a:ext uri="{FF2B5EF4-FFF2-40B4-BE49-F238E27FC236}">
                  <a16:creationId xmlns:a16="http://schemas.microsoft.com/office/drawing/2014/main" id="{09EF1D33-8764-4785-BD3D-A7952D07621E}"/>
                </a:ext>
              </a:extLst>
            </p:cNvPr>
            <p:cNvSpPr/>
            <p:nvPr/>
          </p:nvSpPr>
          <p:spPr>
            <a:xfrm>
              <a:off x="5500831" y="5890810"/>
              <a:ext cx="164363" cy="163358"/>
            </a:xfrm>
            <a:custGeom>
              <a:avLst/>
              <a:gdLst>
                <a:gd name="connsiteX0" fmla="*/ 141324 w 164363"/>
                <a:gd name="connsiteY0" fmla="*/ 48735 h 163358"/>
                <a:gd name="connsiteX1" fmla="*/ 147425 w 164363"/>
                <a:gd name="connsiteY1" fmla="*/ 30648 h 163358"/>
                <a:gd name="connsiteX2" fmla="*/ 133644 w 164363"/>
                <a:gd name="connsiteY2" fmla="*/ 16867 h 163358"/>
                <a:gd name="connsiteX3" fmla="*/ 115557 w 164363"/>
                <a:gd name="connsiteY3" fmla="*/ 22968 h 163358"/>
                <a:gd name="connsiteX4" fmla="*/ 100628 w 164363"/>
                <a:gd name="connsiteY4" fmla="*/ 16867 h 163358"/>
                <a:gd name="connsiteX5" fmla="*/ 92159 w 164363"/>
                <a:gd name="connsiteY5" fmla="*/ 0 h 163358"/>
                <a:gd name="connsiteX6" fmla="*/ 72923 w 164363"/>
                <a:gd name="connsiteY6" fmla="*/ 0 h 163358"/>
                <a:gd name="connsiteX7" fmla="*/ 64382 w 164363"/>
                <a:gd name="connsiteY7" fmla="*/ 16939 h 163358"/>
                <a:gd name="connsiteX8" fmla="*/ 49381 w 164363"/>
                <a:gd name="connsiteY8" fmla="*/ 23040 h 163358"/>
                <a:gd name="connsiteX9" fmla="*/ 31294 w 164363"/>
                <a:gd name="connsiteY9" fmla="*/ 16939 h 163358"/>
                <a:gd name="connsiteX10" fmla="*/ 17513 w 164363"/>
                <a:gd name="connsiteY10" fmla="*/ 30720 h 163358"/>
                <a:gd name="connsiteX11" fmla="*/ 23255 w 164363"/>
                <a:gd name="connsiteY11" fmla="*/ 48807 h 163358"/>
                <a:gd name="connsiteX12" fmla="*/ 16939 w 164363"/>
                <a:gd name="connsiteY12" fmla="*/ 63736 h 163358"/>
                <a:gd name="connsiteX13" fmla="*/ 0 w 164363"/>
                <a:gd name="connsiteY13" fmla="*/ 72205 h 163358"/>
                <a:gd name="connsiteX14" fmla="*/ 0 w 164363"/>
                <a:gd name="connsiteY14" fmla="*/ 91154 h 163358"/>
                <a:gd name="connsiteX15" fmla="*/ 16939 w 164363"/>
                <a:gd name="connsiteY15" fmla="*/ 99695 h 163358"/>
                <a:gd name="connsiteX16" fmla="*/ 23040 w 164363"/>
                <a:gd name="connsiteY16" fmla="*/ 114624 h 163358"/>
                <a:gd name="connsiteX17" fmla="*/ 16939 w 164363"/>
                <a:gd name="connsiteY17" fmla="*/ 132711 h 163358"/>
                <a:gd name="connsiteX18" fmla="*/ 31294 w 164363"/>
                <a:gd name="connsiteY18" fmla="*/ 146492 h 163358"/>
                <a:gd name="connsiteX19" fmla="*/ 49381 w 164363"/>
                <a:gd name="connsiteY19" fmla="*/ 140319 h 163358"/>
                <a:gd name="connsiteX20" fmla="*/ 64310 w 164363"/>
                <a:gd name="connsiteY20" fmla="*/ 146492 h 163358"/>
                <a:gd name="connsiteX21" fmla="*/ 72779 w 164363"/>
                <a:gd name="connsiteY21" fmla="*/ 163359 h 163358"/>
                <a:gd name="connsiteX22" fmla="*/ 92015 w 164363"/>
                <a:gd name="connsiteY22" fmla="*/ 163359 h 163358"/>
                <a:gd name="connsiteX23" fmla="*/ 100556 w 164363"/>
                <a:gd name="connsiteY23" fmla="*/ 146779 h 163358"/>
                <a:gd name="connsiteX24" fmla="*/ 115270 w 164363"/>
                <a:gd name="connsiteY24" fmla="*/ 140822 h 163358"/>
                <a:gd name="connsiteX25" fmla="*/ 133285 w 164363"/>
                <a:gd name="connsiteY25" fmla="*/ 146994 h 163358"/>
                <a:gd name="connsiteX26" fmla="*/ 147066 w 164363"/>
                <a:gd name="connsiteY26" fmla="*/ 133142 h 163358"/>
                <a:gd name="connsiteX27" fmla="*/ 140965 w 164363"/>
                <a:gd name="connsiteY27" fmla="*/ 115126 h 163358"/>
                <a:gd name="connsiteX28" fmla="*/ 147497 w 164363"/>
                <a:gd name="connsiteY28" fmla="*/ 100126 h 163358"/>
                <a:gd name="connsiteX29" fmla="*/ 164364 w 164363"/>
                <a:gd name="connsiteY29" fmla="*/ 91656 h 163358"/>
                <a:gd name="connsiteX30" fmla="*/ 164364 w 164363"/>
                <a:gd name="connsiteY30" fmla="*/ 72205 h 163358"/>
                <a:gd name="connsiteX31" fmla="*/ 147425 w 164363"/>
                <a:gd name="connsiteY31" fmla="*/ 63664 h 163358"/>
                <a:gd name="connsiteX32" fmla="*/ 141324 w 164363"/>
                <a:gd name="connsiteY32" fmla="*/ 48735 h 163358"/>
                <a:gd name="connsiteX33" fmla="*/ 82469 w 164363"/>
                <a:gd name="connsiteY33" fmla="*/ 110676 h 163358"/>
                <a:gd name="connsiteX34" fmla="*/ 53759 w 164363"/>
                <a:gd name="connsiteY34" fmla="*/ 81967 h 163358"/>
                <a:gd name="connsiteX35" fmla="*/ 82469 w 164363"/>
                <a:gd name="connsiteY35" fmla="*/ 53257 h 163358"/>
                <a:gd name="connsiteX36" fmla="*/ 111179 w 164363"/>
                <a:gd name="connsiteY36" fmla="*/ 81967 h 163358"/>
                <a:gd name="connsiteX37" fmla="*/ 82469 w 164363"/>
                <a:gd name="connsiteY37" fmla="*/ 110676 h 1633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164363" h="163358">
                  <a:moveTo>
                    <a:pt x="141324" y="48735"/>
                  </a:moveTo>
                  <a:lnTo>
                    <a:pt x="147425" y="30648"/>
                  </a:lnTo>
                  <a:lnTo>
                    <a:pt x="133644" y="16867"/>
                  </a:lnTo>
                  <a:lnTo>
                    <a:pt x="115557" y="22968"/>
                  </a:lnTo>
                  <a:cubicBezTo>
                    <a:pt x="110855" y="20319"/>
                    <a:pt x="105840" y="18269"/>
                    <a:pt x="100628" y="16867"/>
                  </a:cubicBezTo>
                  <a:lnTo>
                    <a:pt x="92159" y="0"/>
                  </a:lnTo>
                  <a:lnTo>
                    <a:pt x="72923" y="0"/>
                  </a:lnTo>
                  <a:lnTo>
                    <a:pt x="64382" y="16939"/>
                  </a:lnTo>
                  <a:cubicBezTo>
                    <a:pt x="59152" y="18353"/>
                    <a:pt x="54114" y="20402"/>
                    <a:pt x="49381" y="23040"/>
                  </a:cubicBezTo>
                  <a:lnTo>
                    <a:pt x="31294" y="16939"/>
                  </a:lnTo>
                  <a:lnTo>
                    <a:pt x="17513" y="30720"/>
                  </a:lnTo>
                  <a:lnTo>
                    <a:pt x="23255" y="48807"/>
                  </a:lnTo>
                  <a:cubicBezTo>
                    <a:pt x="20501" y="53483"/>
                    <a:pt x="18377" y="58503"/>
                    <a:pt x="16939" y="63736"/>
                  </a:cubicBezTo>
                  <a:lnTo>
                    <a:pt x="0" y="72205"/>
                  </a:lnTo>
                  <a:lnTo>
                    <a:pt x="0" y="91154"/>
                  </a:lnTo>
                  <a:lnTo>
                    <a:pt x="16939" y="99695"/>
                  </a:lnTo>
                  <a:cubicBezTo>
                    <a:pt x="18335" y="104909"/>
                    <a:pt x="20385" y="109925"/>
                    <a:pt x="23040" y="114624"/>
                  </a:cubicBezTo>
                  <a:lnTo>
                    <a:pt x="16939" y="132711"/>
                  </a:lnTo>
                  <a:lnTo>
                    <a:pt x="31294" y="146492"/>
                  </a:lnTo>
                  <a:lnTo>
                    <a:pt x="49381" y="140319"/>
                  </a:lnTo>
                  <a:cubicBezTo>
                    <a:pt x="54079" y="142994"/>
                    <a:pt x="59095" y="145067"/>
                    <a:pt x="64310" y="146492"/>
                  </a:cubicBezTo>
                  <a:lnTo>
                    <a:pt x="72779" y="163359"/>
                  </a:lnTo>
                  <a:lnTo>
                    <a:pt x="92015" y="163359"/>
                  </a:lnTo>
                  <a:lnTo>
                    <a:pt x="100556" y="146779"/>
                  </a:lnTo>
                  <a:cubicBezTo>
                    <a:pt x="105680" y="145386"/>
                    <a:pt x="110620" y="143386"/>
                    <a:pt x="115270" y="140822"/>
                  </a:cubicBezTo>
                  <a:lnTo>
                    <a:pt x="133285" y="146994"/>
                  </a:lnTo>
                  <a:lnTo>
                    <a:pt x="147066" y="133142"/>
                  </a:lnTo>
                  <a:lnTo>
                    <a:pt x="140965" y="115126"/>
                  </a:lnTo>
                  <a:cubicBezTo>
                    <a:pt x="143707" y="110391"/>
                    <a:pt x="145898" y="105359"/>
                    <a:pt x="147497" y="100126"/>
                  </a:cubicBezTo>
                  <a:lnTo>
                    <a:pt x="164364" y="91656"/>
                  </a:lnTo>
                  <a:lnTo>
                    <a:pt x="164364" y="72205"/>
                  </a:lnTo>
                  <a:lnTo>
                    <a:pt x="147425" y="63664"/>
                  </a:lnTo>
                  <a:cubicBezTo>
                    <a:pt x="146055" y="58442"/>
                    <a:pt x="144004" y="53423"/>
                    <a:pt x="141324" y="48735"/>
                  </a:cubicBezTo>
                  <a:close/>
                  <a:moveTo>
                    <a:pt x="82469" y="110676"/>
                  </a:moveTo>
                  <a:cubicBezTo>
                    <a:pt x="66613" y="110676"/>
                    <a:pt x="53759" y="97822"/>
                    <a:pt x="53759" y="81967"/>
                  </a:cubicBezTo>
                  <a:cubicBezTo>
                    <a:pt x="53759" y="66111"/>
                    <a:pt x="66613" y="53257"/>
                    <a:pt x="82469" y="53257"/>
                  </a:cubicBezTo>
                  <a:cubicBezTo>
                    <a:pt x="98229" y="53488"/>
                    <a:pt x="110948" y="66207"/>
                    <a:pt x="111179" y="81967"/>
                  </a:cubicBezTo>
                  <a:cubicBezTo>
                    <a:pt x="111179" y="97822"/>
                    <a:pt x="98325" y="110676"/>
                    <a:pt x="82469" y="110676"/>
                  </a:cubicBezTo>
                  <a:close/>
                </a:path>
              </a:pathLst>
            </a:custGeom>
            <a:solidFill>
              <a:srgbClr val="DA0808"/>
            </a:solidFill>
            <a:ln w="7144" cap="flat">
              <a:noFill/>
              <a:prstDash val="solid"/>
              <a:miter/>
            </a:ln>
          </p:spPr>
          <p:txBody>
            <a:bodyPr rtlCol="0" anchor="ctr"/>
            <a:lstStyle/>
            <a:p>
              <a:endParaRPr lang="ja-JP" altLang="en-US"/>
            </a:p>
          </p:txBody>
        </p:sp>
        <p:sp>
          <p:nvSpPr>
            <p:cNvPr id="7" name="フリーフォーム: 図形 6">
              <a:extLst>
                <a:ext uri="{FF2B5EF4-FFF2-40B4-BE49-F238E27FC236}">
                  <a16:creationId xmlns:a16="http://schemas.microsoft.com/office/drawing/2014/main" id="{D4C3D6E1-8B59-440A-9552-308924966AE3}"/>
                </a:ext>
              </a:extLst>
            </p:cNvPr>
            <p:cNvSpPr/>
            <p:nvPr/>
          </p:nvSpPr>
          <p:spPr>
            <a:xfrm>
              <a:off x="5501906" y="6195206"/>
              <a:ext cx="162572" cy="41413"/>
            </a:xfrm>
            <a:custGeom>
              <a:avLst/>
              <a:gdLst>
                <a:gd name="connsiteX0" fmla="*/ 143048 w 162572"/>
                <a:gd name="connsiteY0" fmla="*/ 0 h 41413"/>
                <a:gd name="connsiteX1" fmla="*/ 19524 w 162572"/>
                <a:gd name="connsiteY1" fmla="*/ 0 h 41413"/>
                <a:gd name="connsiteX2" fmla="*/ 36 w 162572"/>
                <a:gd name="connsiteY2" fmla="*/ 21926 h 41413"/>
                <a:gd name="connsiteX3" fmla="*/ 19524 w 162572"/>
                <a:gd name="connsiteY3" fmla="*/ 41414 h 41413"/>
                <a:gd name="connsiteX4" fmla="*/ 143048 w 162572"/>
                <a:gd name="connsiteY4" fmla="*/ 41414 h 41413"/>
                <a:gd name="connsiteX5" fmla="*/ 162536 w 162572"/>
                <a:gd name="connsiteY5" fmla="*/ 19487 h 41413"/>
                <a:gd name="connsiteX6" fmla="*/ 143048 w 162572"/>
                <a:gd name="connsiteY6" fmla="*/ 0 h 414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62572" h="41413">
                  <a:moveTo>
                    <a:pt x="143048" y="0"/>
                  </a:moveTo>
                  <a:lnTo>
                    <a:pt x="19524" y="0"/>
                  </a:lnTo>
                  <a:cubicBezTo>
                    <a:pt x="8088" y="674"/>
                    <a:pt x="-637" y="10491"/>
                    <a:pt x="36" y="21926"/>
                  </a:cubicBezTo>
                  <a:cubicBezTo>
                    <a:pt x="655" y="32423"/>
                    <a:pt x="9028" y="40796"/>
                    <a:pt x="19524" y="41414"/>
                  </a:cubicBezTo>
                  <a:lnTo>
                    <a:pt x="143048" y="41414"/>
                  </a:lnTo>
                  <a:cubicBezTo>
                    <a:pt x="154484" y="40740"/>
                    <a:pt x="163209" y="30923"/>
                    <a:pt x="162536" y="19487"/>
                  </a:cubicBezTo>
                  <a:cubicBezTo>
                    <a:pt x="161917" y="8991"/>
                    <a:pt x="153544" y="618"/>
                    <a:pt x="143048" y="0"/>
                  </a:cubicBezTo>
                  <a:close/>
                </a:path>
              </a:pathLst>
            </a:custGeom>
            <a:solidFill>
              <a:srgbClr val="DA0808"/>
            </a:solidFill>
            <a:ln w="7144" cap="flat">
              <a:noFill/>
              <a:prstDash val="solid"/>
              <a:miter/>
            </a:ln>
          </p:spPr>
          <p:txBody>
            <a:bodyPr rtlCol="0" anchor="ctr"/>
            <a:lstStyle/>
            <a:p>
              <a:endParaRPr lang="ja-JP" altLang="en-US"/>
            </a:p>
          </p:txBody>
        </p:sp>
        <p:sp>
          <p:nvSpPr>
            <p:cNvPr id="8" name="フリーフォーム: 図形 7">
              <a:extLst>
                <a:ext uri="{FF2B5EF4-FFF2-40B4-BE49-F238E27FC236}">
                  <a16:creationId xmlns:a16="http://schemas.microsoft.com/office/drawing/2014/main" id="{575A7F2A-7169-443B-8F47-3BFFDCAF348C}"/>
                </a:ext>
              </a:extLst>
            </p:cNvPr>
            <p:cNvSpPr/>
            <p:nvPr/>
          </p:nvSpPr>
          <p:spPr>
            <a:xfrm>
              <a:off x="5538369" y="6265329"/>
              <a:ext cx="89646" cy="41413"/>
            </a:xfrm>
            <a:custGeom>
              <a:avLst/>
              <a:gdLst>
                <a:gd name="connsiteX0" fmla="*/ 44859 w 89646"/>
                <a:gd name="connsiteY0" fmla="*/ 41414 h 41413"/>
                <a:gd name="connsiteX1" fmla="*/ 89646 w 89646"/>
                <a:gd name="connsiteY1" fmla="*/ 0 h 41413"/>
                <a:gd name="connsiteX2" fmla="*/ 0 w 89646"/>
                <a:gd name="connsiteY2" fmla="*/ 0 h 41413"/>
                <a:gd name="connsiteX3" fmla="*/ 44859 w 89646"/>
                <a:gd name="connsiteY3" fmla="*/ 41414 h 41413"/>
              </a:gdLst>
              <a:ahLst/>
              <a:cxnLst>
                <a:cxn ang="0">
                  <a:pos x="connsiteX0" y="connsiteY0"/>
                </a:cxn>
                <a:cxn ang="0">
                  <a:pos x="connsiteX1" y="connsiteY1"/>
                </a:cxn>
                <a:cxn ang="0">
                  <a:pos x="connsiteX2" y="connsiteY2"/>
                </a:cxn>
                <a:cxn ang="0">
                  <a:pos x="connsiteX3" y="connsiteY3"/>
                </a:cxn>
              </a:cxnLst>
              <a:rect l="l" t="t" r="r" b="b"/>
              <a:pathLst>
                <a:path w="89646" h="41413">
                  <a:moveTo>
                    <a:pt x="44859" y="41414"/>
                  </a:moveTo>
                  <a:cubicBezTo>
                    <a:pt x="68294" y="41377"/>
                    <a:pt x="87777" y="23360"/>
                    <a:pt x="89646" y="0"/>
                  </a:cubicBezTo>
                  <a:lnTo>
                    <a:pt x="0" y="0"/>
                  </a:lnTo>
                  <a:cubicBezTo>
                    <a:pt x="1904" y="23372"/>
                    <a:pt x="21410" y="41380"/>
                    <a:pt x="44859" y="41414"/>
                  </a:cubicBezTo>
                  <a:close/>
                </a:path>
              </a:pathLst>
            </a:custGeom>
            <a:solidFill>
              <a:srgbClr val="DA0808"/>
            </a:solidFill>
            <a:ln w="7144" cap="flat">
              <a:noFill/>
              <a:prstDash val="solid"/>
              <a:miter/>
            </a:ln>
          </p:spPr>
          <p:txBody>
            <a:bodyPr rtlCol="0" anchor="ctr"/>
            <a:lstStyle/>
            <a:p>
              <a:endParaRPr lang="ja-JP" altLang="en-US"/>
            </a:p>
          </p:txBody>
        </p:sp>
        <p:sp>
          <p:nvSpPr>
            <p:cNvPr id="9" name="フリーフォーム: 図形 8">
              <a:extLst>
                <a:ext uri="{FF2B5EF4-FFF2-40B4-BE49-F238E27FC236}">
                  <a16:creationId xmlns:a16="http://schemas.microsoft.com/office/drawing/2014/main" id="{94898F9D-7228-4036-BB2E-45240F2F6865}"/>
                </a:ext>
              </a:extLst>
            </p:cNvPr>
            <p:cNvSpPr/>
            <p:nvPr/>
          </p:nvSpPr>
          <p:spPr>
            <a:xfrm>
              <a:off x="5403577" y="5794201"/>
              <a:ext cx="358872" cy="372294"/>
            </a:xfrm>
            <a:custGeom>
              <a:avLst/>
              <a:gdLst>
                <a:gd name="connsiteX0" fmla="*/ 358873 w 358872"/>
                <a:gd name="connsiteY0" fmla="*/ 183384 h 372294"/>
                <a:gd name="connsiteX1" fmla="*/ 358873 w 358872"/>
                <a:gd name="connsiteY1" fmla="*/ 177211 h 372294"/>
                <a:gd name="connsiteX2" fmla="*/ 179436 w 358872"/>
                <a:gd name="connsiteY2" fmla="*/ 0 h 372294"/>
                <a:gd name="connsiteX3" fmla="*/ 179436 w 358872"/>
                <a:gd name="connsiteY3" fmla="*/ 0 h 372294"/>
                <a:gd name="connsiteX4" fmla="*/ 0 w 358872"/>
                <a:gd name="connsiteY4" fmla="*/ 177211 h 372294"/>
                <a:gd name="connsiteX5" fmla="*/ 0 w 358872"/>
                <a:gd name="connsiteY5" fmla="*/ 183384 h 372294"/>
                <a:gd name="connsiteX6" fmla="*/ 12489 w 358872"/>
                <a:gd name="connsiteY6" fmla="*/ 245469 h 372294"/>
                <a:gd name="connsiteX7" fmla="*/ 43639 w 358872"/>
                <a:gd name="connsiteY7" fmla="*/ 296501 h 372294"/>
                <a:gd name="connsiteX8" fmla="*/ 85627 w 358872"/>
                <a:gd name="connsiteY8" fmla="*/ 364687 h 372294"/>
                <a:gd name="connsiteX9" fmla="*/ 97972 w 358872"/>
                <a:gd name="connsiteY9" fmla="*/ 372295 h 372294"/>
                <a:gd name="connsiteX10" fmla="*/ 260901 w 358872"/>
                <a:gd name="connsiteY10" fmla="*/ 372295 h 372294"/>
                <a:gd name="connsiteX11" fmla="*/ 273246 w 358872"/>
                <a:gd name="connsiteY11" fmla="*/ 364687 h 372294"/>
                <a:gd name="connsiteX12" fmla="*/ 315234 w 358872"/>
                <a:gd name="connsiteY12" fmla="*/ 296501 h 372294"/>
                <a:gd name="connsiteX13" fmla="*/ 346384 w 358872"/>
                <a:gd name="connsiteY13" fmla="*/ 245469 h 372294"/>
                <a:gd name="connsiteX14" fmla="*/ 358873 w 358872"/>
                <a:gd name="connsiteY14" fmla="*/ 183384 h 372294"/>
                <a:gd name="connsiteX15" fmla="*/ 317531 w 358872"/>
                <a:gd name="connsiteY15" fmla="*/ 182738 h 372294"/>
                <a:gd name="connsiteX16" fmla="*/ 307985 w 358872"/>
                <a:gd name="connsiteY16" fmla="*/ 230971 h 372294"/>
                <a:gd name="connsiteX17" fmla="*/ 284730 w 358872"/>
                <a:gd name="connsiteY17" fmla="*/ 268868 h 372294"/>
                <a:gd name="connsiteX18" fmla="*/ 244034 w 358872"/>
                <a:gd name="connsiteY18" fmla="*/ 330737 h 372294"/>
                <a:gd name="connsiteX19" fmla="*/ 114839 w 358872"/>
                <a:gd name="connsiteY19" fmla="*/ 330737 h 372294"/>
                <a:gd name="connsiteX20" fmla="*/ 74502 w 358872"/>
                <a:gd name="connsiteY20" fmla="*/ 268652 h 372294"/>
                <a:gd name="connsiteX21" fmla="*/ 51247 w 358872"/>
                <a:gd name="connsiteY21" fmla="*/ 230755 h 372294"/>
                <a:gd name="connsiteX22" fmla="*/ 41342 w 358872"/>
                <a:gd name="connsiteY22" fmla="*/ 182523 h 372294"/>
                <a:gd name="connsiteX23" fmla="*/ 41342 w 358872"/>
                <a:gd name="connsiteY23" fmla="*/ 177355 h 372294"/>
                <a:gd name="connsiteX24" fmla="*/ 179221 w 358872"/>
                <a:gd name="connsiteY24" fmla="*/ 40983 h 372294"/>
                <a:gd name="connsiteX25" fmla="*/ 179221 w 358872"/>
                <a:gd name="connsiteY25" fmla="*/ 40983 h 372294"/>
                <a:gd name="connsiteX26" fmla="*/ 317100 w 358872"/>
                <a:gd name="connsiteY26" fmla="*/ 177355 h 372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358872" h="372294">
                  <a:moveTo>
                    <a:pt x="358873" y="183384"/>
                  </a:moveTo>
                  <a:lnTo>
                    <a:pt x="358873" y="177211"/>
                  </a:lnTo>
                  <a:cubicBezTo>
                    <a:pt x="357044" y="79242"/>
                    <a:pt x="277421" y="606"/>
                    <a:pt x="179436" y="0"/>
                  </a:cubicBezTo>
                  <a:lnTo>
                    <a:pt x="179436" y="0"/>
                  </a:lnTo>
                  <a:cubicBezTo>
                    <a:pt x="81452" y="606"/>
                    <a:pt x="1829" y="79242"/>
                    <a:pt x="0" y="177211"/>
                  </a:cubicBezTo>
                  <a:lnTo>
                    <a:pt x="0" y="183384"/>
                  </a:lnTo>
                  <a:cubicBezTo>
                    <a:pt x="656" y="204632"/>
                    <a:pt x="4878" y="225620"/>
                    <a:pt x="12489" y="245469"/>
                  </a:cubicBezTo>
                  <a:cubicBezTo>
                    <a:pt x="19753" y="264197"/>
                    <a:pt x="30302" y="281479"/>
                    <a:pt x="43639" y="296501"/>
                  </a:cubicBezTo>
                  <a:cubicBezTo>
                    <a:pt x="60075" y="314373"/>
                    <a:pt x="78019" y="349183"/>
                    <a:pt x="85627" y="364687"/>
                  </a:cubicBezTo>
                  <a:cubicBezTo>
                    <a:pt x="87954" y="369370"/>
                    <a:pt x="92743" y="372321"/>
                    <a:pt x="97972" y="372295"/>
                  </a:cubicBezTo>
                  <a:lnTo>
                    <a:pt x="260901" y="372295"/>
                  </a:lnTo>
                  <a:cubicBezTo>
                    <a:pt x="266130" y="372321"/>
                    <a:pt x="270919" y="369370"/>
                    <a:pt x="273246" y="364687"/>
                  </a:cubicBezTo>
                  <a:cubicBezTo>
                    <a:pt x="280854" y="349183"/>
                    <a:pt x="298798" y="314444"/>
                    <a:pt x="315234" y="296501"/>
                  </a:cubicBezTo>
                  <a:cubicBezTo>
                    <a:pt x="328571" y="281479"/>
                    <a:pt x="339120" y="264197"/>
                    <a:pt x="346384" y="245469"/>
                  </a:cubicBezTo>
                  <a:cubicBezTo>
                    <a:pt x="353995" y="225620"/>
                    <a:pt x="358217" y="204632"/>
                    <a:pt x="358873" y="183384"/>
                  </a:cubicBezTo>
                  <a:close/>
                  <a:moveTo>
                    <a:pt x="317531" y="182738"/>
                  </a:moveTo>
                  <a:cubicBezTo>
                    <a:pt x="317020" y="199231"/>
                    <a:pt x="313796" y="215527"/>
                    <a:pt x="307985" y="230971"/>
                  </a:cubicBezTo>
                  <a:cubicBezTo>
                    <a:pt x="302535" y="244878"/>
                    <a:pt x="294661" y="257710"/>
                    <a:pt x="284730" y="268868"/>
                  </a:cubicBezTo>
                  <a:cubicBezTo>
                    <a:pt x="268798" y="287833"/>
                    <a:pt x="255139" y="308598"/>
                    <a:pt x="244034" y="330737"/>
                  </a:cubicBezTo>
                  <a:lnTo>
                    <a:pt x="114839" y="330737"/>
                  </a:lnTo>
                  <a:cubicBezTo>
                    <a:pt x="103861" y="308540"/>
                    <a:pt x="90323" y="287703"/>
                    <a:pt x="74502" y="268652"/>
                  </a:cubicBezTo>
                  <a:cubicBezTo>
                    <a:pt x="64571" y="257494"/>
                    <a:pt x="56697" y="244663"/>
                    <a:pt x="51247" y="230755"/>
                  </a:cubicBezTo>
                  <a:cubicBezTo>
                    <a:pt x="45314" y="215332"/>
                    <a:pt x="41967" y="199036"/>
                    <a:pt x="41342" y="182523"/>
                  </a:cubicBezTo>
                  <a:lnTo>
                    <a:pt x="41342" y="177355"/>
                  </a:lnTo>
                  <a:cubicBezTo>
                    <a:pt x="42628" y="101992"/>
                    <a:pt x="103848" y="41440"/>
                    <a:pt x="179221" y="40983"/>
                  </a:cubicBezTo>
                  <a:lnTo>
                    <a:pt x="179221" y="40983"/>
                  </a:lnTo>
                  <a:cubicBezTo>
                    <a:pt x="254595" y="41440"/>
                    <a:pt x="315815" y="101992"/>
                    <a:pt x="317100" y="177355"/>
                  </a:cubicBezTo>
                  <a:close/>
                </a:path>
              </a:pathLst>
            </a:custGeom>
            <a:solidFill>
              <a:srgbClr val="DA0808"/>
            </a:solidFill>
            <a:ln w="7144" cap="flat">
              <a:noFill/>
              <a:prstDash val="solid"/>
              <a:miter/>
            </a:ln>
          </p:spPr>
          <p:txBody>
            <a:bodyPr rtlCol="0" anchor="ctr"/>
            <a:lstStyle/>
            <a:p>
              <a:endParaRPr lang="ja-JP" altLang="en-US"/>
            </a:p>
          </p:txBody>
        </p:sp>
        <p:sp>
          <p:nvSpPr>
            <p:cNvPr id="10" name="フリーフォーム: 図形 9">
              <a:extLst>
                <a:ext uri="{FF2B5EF4-FFF2-40B4-BE49-F238E27FC236}">
                  <a16:creationId xmlns:a16="http://schemas.microsoft.com/office/drawing/2014/main" id="{041F2B93-AA44-463C-9A98-68E78F664933}"/>
                </a:ext>
              </a:extLst>
            </p:cNvPr>
            <p:cNvSpPr/>
            <p:nvPr/>
          </p:nvSpPr>
          <p:spPr>
            <a:xfrm>
              <a:off x="5570237" y="5687113"/>
              <a:ext cx="28709" cy="78952"/>
            </a:xfrm>
            <a:custGeom>
              <a:avLst/>
              <a:gdLst>
                <a:gd name="connsiteX0" fmla="*/ 14355 w 28709"/>
                <a:gd name="connsiteY0" fmla="*/ 78952 h 78952"/>
                <a:gd name="connsiteX1" fmla="*/ 28710 w 28709"/>
                <a:gd name="connsiteY1" fmla="*/ 64597 h 78952"/>
                <a:gd name="connsiteX2" fmla="*/ 28710 w 28709"/>
                <a:gd name="connsiteY2" fmla="*/ 14355 h 78952"/>
                <a:gd name="connsiteX3" fmla="*/ 14355 w 28709"/>
                <a:gd name="connsiteY3" fmla="*/ 0 h 78952"/>
                <a:gd name="connsiteX4" fmla="*/ 0 w 28709"/>
                <a:gd name="connsiteY4" fmla="*/ 14355 h 78952"/>
                <a:gd name="connsiteX5" fmla="*/ 0 w 28709"/>
                <a:gd name="connsiteY5" fmla="*/ 64597 h 78952"/>
                <a:gd name="connsiteX6" fmla="*/ 14355 w 28709"/>
                <a:gd name="connsiteY6" fmla="*/ 78952 h 789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8709" h="78952">
                  <a:moveTo>
                    <a:pt x="14355" y="78952"/>
                  </a:moveTo>
                  <a:cubicBezTo>
                    <a:pt x="22283" y="78952"/>
                    <a:pt x="28710" y="72525"/>
                    <a:pt x="28710" y="64597"/>
                  </a:cubicBezTo>
                  <a:lnTo>
                    <a:pt x="28710" y="14355"/>
                  </a:lnTo>
                  <a:cubicBezTo>
                    <a:pt x="28710" y="6427"/>
                    <a:pt x="22283" y="0"/>
                    <a:pt x="14355" y="0"/>
                  </a:cubicBezTo>
                  <a:cubicBezTo>
                    <a:pt x="6427" y="0"/>
                    <a:pt x="0" y="6427"/>
                    <a:pt x="0" y="14355"/>
                  </a:cubicBezTo>
                  <a:lnTo>
                    <a:pt x="0" y="64597"/>
                  </a:lnTo>
                  <a:cubicBezTo>
                    <a:pt x="0" y="72525"/>
                    <a:pt x="6427" y="78952"/>
                    <a:pt x="14355" y="78952"/>
                  </a:cubicBezTo>
                  <a:close/>
                </a:path>
              </a:pathLst>
            </a:custGeom>
            <a:solidFill>
              <a:srgbClr val="DA0808"/>
            </a:solidFill>
            <a:ln w="7144" cap="flat">
              <a:noFill/>
              <a:prstDash val="solid"/>
              <a:miter/>
            </a:ln>
          </p:spPr>
          <p:txBody>
            <a:bodyPr rtlCol="0" anchor="ctr"/>
            <a:lstStyle/>
            <a:p>
              <a:endParaRPr lang="ja-JP" altLang="en-US"/>
            </a:p>
          </p:txBody>
        </p:sp>
        <p:sp>
          <p:nvSpPr>
            <p:cNvPr id="11" name="フリーフォーム: 図形 10">
              <a:extLst>
                <a:ext uri="{FF2B5EF4-FFF2-40B4-BE49-F238E27FC236}">
                  <a16:creationId xmlns:a16="http://schemas.microsoft.com/office/drawing/2014/main" id="{076C7373-8EDD-4531-96B3-24CA4964CD74}"/>
                </a:ext>
              </a:extLst>
            </p:cNvPr>
            <p:cNvSpPr/>
            <p:nvPr/>
          </p:nvSpPr>
          <p:spPr>
            <a:xfrm>
              <a:off x="5375008" y="5769542"/>
              <a:ext cx="63677" cy="63786"/>
            </a:xfrm>
            <a:custGeom>
              <a:avLst/>
              <a:gdLst>
                <a:gd name="connsiteX0" fmla="*/ 39263 w 63677"/>
                <a:gd name="connsiteY0" fmla="*/ 59613 h 63786"/>
                <a:gd name="connsiteX1" fmla="*/ 59503 w 63677"/>
                <a:gd name="connsiteY1" fmla="*/ 59613 h 63786"/>
                <a:gd name="connsiteX2" fmla="*/ 59503 w 63677"/>
                <a:gd name="connsiteY2" fmla="*/ 39372 h 63786"/>
                <a:gd name="connsiteX3" fmla="*/ 23975 w 63677"/>
                <a:gd name="connsiteY3" fmla="*/ 3700 h 63786"/>
                <a:gd name="connsiteX4" fmla="*/ 3700 w 63677"/>
                <a:gd name="connsiteY4" fmla="*/ 4735 h 63786"/>
                <a:gd name="connsiteX5" fmla="*/ 3735 w 63677"/>
                <a:gd name="connsiteY5" fmla="*/ 24013 h 637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63677" h="63786">
                  <a:moveTo>
                    <a:pt x="39263" y="59613"/>
                  </a:moveTo>
                  <a:cubicBezTo>
                    <a:pt x="44862" y="65178"/>
                    <a:pt x="53904" y="65178"/>
                    <a:pt x="59503" y="59613"/>
                  </a:cubicBezTo>
                  <a:cubicBezTo>
                    <a:pt x="65069" y="54014"/>
                    <a:pt x="65069" y="44972"/>
                    <a:pt x="59503" y="39372"/>
                  </a:cubicBezTo>
                  <a:lnTo>
                    <a:pt x="23975" y="3700"/>
                  </a:lnTo>
                  <a:cubicBezTo>
                    <a:pt x="18091" y="-1612"/>
                    <a:pt x="9014" y="-1149"/>
                    <a:pt x="3700" y="4735"/>
                  </a:cubicBezTo>
                  <a:cubicBezTo>
                    <a:pt x="-1247" y="10214"/>
                    <a:pt x="-1232" y="18551"/>
                    <a:pt x="3735" y="24013"/>
                  </a:cubicBezTo>
                  <a:close/>
                </a:path>
              </a:pathLst>
            </a:custGeom>
            <a:solidFill>
              <a:srgbClr val="DA0808"/>
            </a:solidFill>
            <a:ln w="7144" cap="flat">
              <a:noFill/>
              <a:prstDash val="solid"/>
              <a:miter/>
            </a:ln>
          </p:spPr>
          <p:txBody>
            <a:bodyPr rtlCol="0" anchor="ctr"/>
            <a:lstStyle/>
            <a:p>
              <a:endParaRPr lang="ja-JP" altLang="en-US"/>
            </a:p>
          </p:txBody>
        </p:sp>
        <p:sp>
          <p:nvSpPr>
            <p:cNvPr id="12" name="フリーフォーム: 図形 11">
              <a:extLst>
                <a:ext uri="{FF2B5EF4-FFF2-40B4-BE49-F238E27FC236}">
                  <a16:creationId xmlns:a16="http://schemas.microsoft.com/office/drawing/2014/main" id="{BAE97F29-3CFE-4649-AAEA-E272D26C0000}"/>
                </a:ext>
              </a:extLst>
            </p:cNvPr>
            <p:cNvSpPr/>
            <p:nvPr/>
          </p:nvSpPr>
          <p:spPr>
            <a:xfrm>
              <a:off x="5730355" y="5773267"/>
              <a:ext cx="62998" cy="62865"/>
            </a:xfrm>
            <a:custGeom>
              <a:avLst/>
              <a:gdLst>
                <a:gd name="connsiteX0" fmla="*/ 14653 w 62998"/>
                <a:gd name="connsiteY0" fmla="*/ 62851 h 62865"/>
                <a:gd name="connsiteX1" fmla="*/ 24845 w 62998"/>
                <a:gd name="connsiteY1" fmla="*/ 58616 h 62865"/>
                <a:gd name="connsiteX2" fmla="*/ 60302 w 62998"/>
                <a:gd name="connsiteY2" fmla="*/ 22729 h 62865"/>
                <a:gd name="connsiteX3" fmla="*/ 57016 w 62998"/>
                <a:gd name="connsiteY3" fmla="*/ 2696 h 62865"/>
                <a:gd name="connsiteX4" fmla="*/ 40061 w 62998"/>
                <a:gd name="connsiteY4" fmla="*/ 2847 h 62865"/>
                <a:gd name="connsiteX5" fmla="*/ 4174 w 62998"/>
                <a:gd name="connsiteY5" fmla="*/ 38734 h 62865"/>
                <a:gd name="connsiteX6" fmla="*/ 4174 w 62998"/>
                <a:gd name="connsiteY6" fmla="*/ 58975 h 62865"/>
                <a:gd name="connsiteX7" fmla="*/ 14653 w 62998"/>
                <a:gd name="connsiteY7" fmla="*/ 62851 h 628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2998" h="62865">
                  <a:moveTo>
                    <a:pt x="14653" y="62851"/>
                  </a:moveTo>
                  <a:cubicBezTo>
                    <a:pt x="18479" y="62853"/>
                    <a:pt x="22148" y="61329"/>
                    <a:pt x="24845" y="58616"/>
                  </a:cubicBezTo>
                  <a:lnTo>
                    <a:pt x="60302" y="22729"/>
                  </a:lnTo>
                  <a:cubicBezTo>
                    <a:pt x="64926" y="16289"/>
                    <a:pt x="63456" y="7320"/>
                    <a:pt x="57016" y="2696"/>
                  </a:cubicBezTo>
                  <a:cubicBezTo>
                    <a:pt x="51935" y="-953"/>
                    <a:pt x="45076" y="-892"/>
                    <a:pt x="40061" y="2847"/>
                  </a:cubicBezTo>
                  <a:lnTo>
                    <a:pt x="4174" y="38734"/>
                  </a:lnTo>
                  <a:cubicBezTo>
                    <a:pt x="-1391" y="44333"/>
                    <a:pt x="-1391" y="53376"/>
                    <a:pt x="4174" y="58975"/>
                  </a:cubicBezTo>
                  <a:cubicBezTo>
                    <a:pt x="7001" y="61629"/>
                    <a:pt x="10780" y="63027"/>
                    <a:pt x="14653" y="62851"/>
                  </a:cubicBezTo>
                  <a:close/>
                </a:path>
              </a:pathLst>
            </a:custGeom>
            <a:solidFill>
              <a:srgbClr val="DA0808"/>
            </a:solidFill>
            <a:ln w="7144" cap="flat">
              <a:noFill/>
              <a:prstDash val="solid"/>
              <a:miter/>
            </a:ln>
          </p:spPr>
          <p:txBody>
            <a:bodyPr rtlCol="0" anchor="ctr"/>
            <a:lstStyle/>
            <a:p>
              <a:endParaRPr lang="ja-JP" altLang="en-US"/>
            </a:p>
          </p:txBody>
        </p:sp>
      </p:grpSp>
      <p:sp>
        <p:nvSpPr>
          <p:cNvPr id="59" name="正方形/長方形 58">
            <a:extLst>
              <a:ext uri="{FF2B5EF4-FFF2-40B4-BE49-F238E27FC236}">
                <a16:creationId xmlns:a16="http://schemas.microsoft.com/office/drawing/2014/main" id="{C3424995-17E3-40AA-B077-0E4CD65228EF}"/>
              </a:ext>
            </a:extLst>
          </p:cNvPr>
          <p:cNvSpPr/>
          <p:nvPr/>
        </p:nvSpPr>
        <p:spPr>
          <a:xfrm rot="10800000">
            <a:off x="650049" y="1090266"/>
            <a:ext cx="5206543" cy="967268"/>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796924" y="1305104"/>
            <a:ext cx="3562352"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49990" y="695968"/>
            <a:ext cx="2186817" cy="338554"/>
          </a:xfrm>
          <a:prstGeom prst="rect">
            <a:avLst/>
          </a:prstGeom>
          <a:noFill/>
        </p:spPr>
        <p:txBody>
          <a:bodyPr wrap="none" rtlCol="0">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（５）各種手当の適正化</a:t>
            </a: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58447" y="1101104"/>
            <a:ext cx="5303125" cy="929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子育て中の職員の通勤手当認定基準の緩和</a:t>
            </a:r>
            <a:endParaRPr lang="en-US" altLang="ja-JP" sz="1500" b="1" dirty="0">
              <a:solidFill>
                <a:srgbClr val="B40000"/>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子育て中（未就学児）の職員の通勤の負担軽減を図るため、通勤手当の支給認定基準を緩和します。</a:t>
            </a:r>
          </a:p>
        </p:txBody>
      </p:sp>
      <p:sp>
        <p:nvSpPr>
          <p:cNvPr id="28" name="正方形/長方形 27">
            <a:extLst>
              <a:ext uri="{FF2B5EF4-FFF2-40B4-BE49-F238E27FC236}">
                <a16:creationId xmlns:a16="http://schemas.microsoft.com/office/drawing/2014/main" id="{0F2E7C19-A9BC-420D-BD3F-FDCB33E9A3D3}"/>
              </a:ext>
            </a:extLst>
          </p:cNvPr>
          <p:cNvSpPr/>
          <p:nvPr/>
        </p:nvSpPr>
        <p:spPr>
          <a:xfrm>
            <a:off x="650049" y="2185460"/>
            <a:ext cx="5214940" cy="365437"/>
          </a:xfrm>
          <a:prstGeom prst="rect">
            <a:avLst/>
          </a:prstGeom>
          <a:noFill/>
          <a:ln w="28575" cmpd="thickThin">
            <a:solidFill>
              <a:srgbClr val="DA080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DA0808"/>
                </a:solidFill>
                <a:latin typeface="BIZ UDPゴシック" panose="020B0400000000000000" pitchFamily="50" charset="-128"/>
                <a:ea typeface="BIZ UDPゴシック" panose="020B0400000000000000" pitchFamily="50" charset="-128"/>
              </a:rPr>
              <a:t>その他項目：在宅勤務等手当の新設</a:t>
            </a:r>
            <a:endParaRPr kumimoji="1" lang="en-US" altLang="ja-JP" sz="1100" b="1" dirty="0">
              <a:solidFill>
                <a:srgbClr val="DA0808"/>
              </a:solidFill>
              <a:latin typeface="BIZ UDPゴシック" panose="020B0400000000000000" pitchFamily="50" charset="-128"/>
              <a:ea typeface="BIZ UDPゴシック" panose="020B0400000000000000" pitchFamily="50" charset="-128"/>
            </a:endParaRPr>
          </a:p>
          <a:p>
            <a:pPr marL="1252538" indent="-1252538"/>
            <a:r>
              <a:rPr lang="ja-JP" altLang="en-US" sz="1100" b="1" dirty="0">
                <a:solidFill>
                  <a:srgbClr val="DA0808"/>
                </a:solidFill>
                <a:latin typeface="BIZ UDPゴシック" panose="020B0400000000000000" pitchFamily="50" charset="-128"/>
                <a:ea typeface="BIZ UDPゴシック" panose="020B0400000000000000" pitchFamily="50" charset="-128"/>
              </a:rPr>
              <a:t>　　　　　　　　</a:t>
            </a:r>
            <a:r>
              <a:rPr kumimoji="1" lang="ja-JP" altLang="en-US" sz="1100" b="1" dirty="0">
                <a:solidFill>
                  <a:srgbClr val="DA0808"/>
                </a:solidFill>
                <a:latin typeface="BIZ UDPゴシック" panose="020B0400000000000000" pitchFamily="50" charset="-128"/>
                <a:ea typeface="BIZ UDPゴシック" panose="020B0400000000000000" pitchFamily="50" charset="-128"/>
              </a:rPr>
              <a:t>管理職手当の減額措置の廃止</a:t>
            </a:r>
            <a:endParaRPr kumimoji="1" lang="ja-JP" altLang="en-US" sz="1100" dirty="0">
              <a:solidFill>
                <a:srgbClr val="DA0808"/>
              </a:solidFill>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53091" y="3054070"/>
            <a:ext cx="5206543" cy="1090535"/>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835560" y="3220041"/>
            <a:ext cx="2280913"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0"/>
            <a:ext cx="12192000" cy="599442"/>
          </a:xfrm>
          <a:prstGeom prst="rect">
            <a:avLst/>
          </a:prstGeom>
          <a:solidFill>
            <a:srgbClr val="FBE5D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rgbClr val="DA0808"/>
                </a:solidFill>
                <a:latin typeface="BIZ UDPゴシック" panose="020B0400000000000000" pitchFamily="50" charset="-128"/>
                <a:ea typeface="BIZ UDPゴシック" panose="020B0400000000000000" pitchFamily="50" charset="-128"/>
              </a:rPr>
              <a:t>　</a:t>
            </a:r>
            <a:r>
              <a:rPr kumimoji="1" lang="ja-JP" altLang="en-US" sz="2400" b="1" dirty="0">
                <a:solidFill>
                  <a:srgbClr val="C00000"/>
                </a:solidFill>
                <a:latin typeface="BIZ UDPゴシック" panose="020B0400000000000000" pitchFamily="50" charset="-128"/>
                <a:ea typeface="BIZ UDPゴシック" panose="020B0400000000000000" pitchFamily="50" charset="-128"/>
              </a:rPr>
              <a:t>４．勤務条件、職場環境</a:t>
            </a:r>
          </a:p>
        </p:txBody>
      </p:sp>
      <p:sp>
        <p:nvSpPr>
          <p:cNvPr id="39" name="テキスト ボックス 38">
            <a:extLst>
              <a:ext uri="{FF2B5EF4-FFF2-40B4-BE49-F238E27FC236}">
                <a16:creationId xmlns:a16="http://schemas.microsoft.com/office/drawing/2014/main" id="{52E57077-18E6-4F52-8D8A-24369DEDDE7B}"/>
              </a:ext>
            </a:extLst>
          </p:cNvPr>
          <p:cNvSpPr txBox="1"/>
          <p:nvPr/>
        </p:nvSpPr>
        <p:spPr>
          <a:xfrm>
            <a:off x="249990" y="2679115"/>
            <a:ext cx="2410832" cy="338554"/>
          </a:xfrm>
          <a:prstGeom prst="rect">
            <a:avLst/>
          </a:prstGeom>
          <a:noFill/>
        </p:spPr>
        <p:txBody>
          <a:bodyPr wrap="square">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a:t>
            </a:r>
            <a:r>
              <a:rPr lang="ja-JP" altLang="en-US" sz="1600" b="1" dirty="0">
                <a:solidFill>
                  <a:srgbClr val="B40000"/>
                </a:solidFill>
                <a:latin typeface="BIZ UDPゴシック" panose="020B0400000000000000" pitchFamily="50" charset="-128"/>
                <a:ea typeface="BIZ UDPゴシック" panose="020B0400000000000000" pitchFamily="50" charset="-128"/>
              </a:rPr>
              <a:t>６</a:t>
            </a:r>
            <a:r>
              <a:rPr kumimoji="1" lang="ja-JP" altLang="en-US" sz="1600" b="1" dirty="0">
                <a:solidFill>
                  <a:srgbClr val="B40000"/>
                </a:solidFill>
                <a:latin typeface="BIZ UDPゴシック" panose="020B0400000000000000" pitchFamily="50" charset="-128"/>
                <a:ea typeface="BIZ UDPゴシック" panose="020B0400000000000000" pitchFamily="50" charset="-128"/>
              </a:rPr>
              <a:t>）働き方改革の推進</a:t>
            </a:r>
          </a:p>
        </p:txBody>
      </p:sp>
      <p:sp>
        <p:nvSpPr>
          <p:cNvPr id="45" name="正方形/長方形 44">
            <a:extLst>
              <a:ext uri="{FF2B5EF4-FFF2-40B4-BE49-F238E27FC236}">
                <a16:creationId xmlns:a16="http://schemas.microsoft.com/office/drawing/2014/main" id="{4C8E8286-9D29-4EB7-B6D8-A4FEFA4562CB}"/>
              </a:ext>
            </a:extLst>
          </p:cNvPr>
          <p:cNvSpPr/>
          <p:nvPr/>
        </p:nvSpPr>
        <p:spPr>
          <a:xfrm rot="10800000" flipV="1">
            <a:off x="758073" y="3089204"/>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711771" y="3047825"/>
            <a:ext cx="4998747" cy="1055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フレックスタイム制度の拡充</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より柔軟な働き方が実現できるよう、「選択的週休</a:t>
            </a:r>
            <a:r>
              <a:rPr kumimoji="1" lang="en-US" altLang="ja-JP" sz="1300" dirty="0">
                <a:solidFill>
                  <a:schemeClr val="tx1"/>
                </a:solidFill>
                <a:latin typeface="BIZ UDPゴシック" panose="020B0400000000000000" pitchFamily="50" charset="-128"/>
                <a:ea typeface="BIZ UDPゴシック" panose="020B0400000000000000" pitchFamily="50" charset="-128"/>
              </a:rPr>
              <a:t>3</a:t>
            </a:r>
            <a:r>
              <a:rPr kumimoji="1" lang="ja-JP" altLang="en-US" sz="1300" dirty="0">
                <a:solidFill>
                  <a:schemeClr val="tx1"/>
                </a:solidFill>
                <a:latin typeface="BIZ UDPゴシック" panose="020B0400000000000000" pitchFamily="50" charset="-128"/>
                <a:ea typeface="BIZ UDPゴシック" panose="020B0400000000000000" pitchFamily="50" charset="-128"/>
              </a:rPr>
              <a:t>日制」を、原則として全ての職員が利用可能とするとともに、コアタイム・フレキシブルタイムの見直しを図ります。</a:t>
            </a:r>
          </a:p>
        </p:txBody>
      </p:sp>
      <p:sp>
        <p:nvSpPr>
          <p:cNvPr id="35" name="正方形/長方形 34">
            <a:extLst>
              <a:ext uri="{FF2B5EF4-FFF2-40B4-BE49-F238E27FC236}">
                <a16:creationId xmlns:a16="http://schemas.microsoft.com/office/drawing/2014/main" id="{4C480FB3-AB63-444E-A99F-31CD57C8CEE0}"/>
              </a:ext>
            </a:extLst>
          </p:cNvPr>
          <p:cNvSpPr/>
          <p:nvPr/>
        </p:nvSpPr>
        <p:spPr>
          <a:xfrm rot="10800000">
            <a:off x="653093" y="4289843"/>
            <a:ext cx="5206543" cy="1073409"/>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6" name="フローチャート: 端子 35">
            <a:extLst>
              <a:ext uri="{FF2B5EF4-FFF2-40B4-BE49-F238E27FC236}">
                <a16:creationId xmlns:a16="http://schemas.microsoft.com/office/drawing/2014/main" id="{809E4F81-5EF1-408F-BD87-AFA02851FD1F}"/>
              </a:ext>
            </a:extLst>
          </p:cNvPr>
          <p:cNvSpPr/>
          <p:nvPr/>
        </p:nvSpPr>
        <p:spPr>
          <a:xfrm>
            <a:off x="796924" y="4458149"/>
            <a:ext cx="4079876"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0" name="正方形/長方形 39">
            <a:extLst>
              <a:ext uri="{FF2B5EF4-FFF2-40B4-BE49-F238E27FC236}">
                <a16:creationId xmlns:a16="http://schemas.microsoft.com/office/drawing/2014/main" id="{A0162E2C-B42E-49A4-94AE-D2D4ADE5FE1F}"/>
              </a:ext>
            </a:extLst>
          </p:cNvPr>
          <p:cNvSpPr/>
          <p:nvPr/>
        </p:nvSpPr>
        <p:spPr>
          <a:xfrm rot="10800000" flipV="1">
            <a:off x="705189" y="4256136"/>
            <a:ext cx="5169616" cy="111469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端末機の更新を契機としたテレワークの定着促進</a:t>
            </a:r>
            <a:endParaRPr kumimoji="1" lang="en-US" altLang="ja-JP" sz="1500" dirty="0">
              <a:solidFill>
                <a:srgbClr val="B40000"/>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モバイルワークの本格運用の開始やペーパーレス化の推進等により、</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更なる業務の効率化や働く場所にとらわれない職場環境の実現を</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めざします。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58" name="正方形/長方形 57">
            <a:extLst>
              <a:ext uri="{FF2B5EF4-FFF2-40B4-BE49-F238E27FC236}">
                <a16:creationId xmlns:a16="http://schemas.microsoft.com/office/drawing/2014/main" id="{1921343A-020F-4A16-94B9-15E57DF7895D}"/>
              </a:ext>
            </a:extLst>
          </p:cNvPr>
          <p:cNvSpPr/>
          <p:nvPr/>
        </p:nvSpPr>
        <p:spPr>
          <a:xfrm rot="10800000">
            <a:off x="658447" y="5478486"/>
            <a:ext cx="5206543" cy="1130101"/>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4" name="フローチャート: 端子 63">
            <a:extLst>
              <a:ext uri="{FF2B5EF4-FFF2-40B4-BE49-F238E27FC236}">
                <a16:creationId xmlns:a16="http://schemas.microsoft.com/office/drawing/2014/main" id="{AAF1779E-A8BE-4A2D-95C4-D2849D507C7C}"/>
              </a:ext>
            </a:extLst>
          </p:cNvPr>
          <p:cNvSpPr/>
          <p:nvPr/>
        </p:nvSpPr>
        <p:spPr>
          <a:xfrm>
            <a:off x="817354" y="5654475"/>
            <a:ext cx="1891715"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5" name="正方形/長方形 64">
            <a:extLst>
              <a:ext uri="{FF2B5EF4-FFF2-40B4-BE49-F238E27FC236}">
                <a16:creationId xmlns:a16="http://schemas.microsoft.com/office/drawing/2014/main" id="{6CB906F0-BA2A-438C-AAFD-B6E929A5A5B7}"/>
              </a:ext>
            </a:extLst>
          </p:cNvPr>
          <p:cNvSpPr/>
          <p:nvPr/>
        </p:nvSpPr>
        <p:spPr>
          <a:xfrm rot="10800000" flipV="1">
            <a:off x="763428" y="5517045"/>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66" name="正方形/長方形 65">
            <a:extLst>
              <a:ext uri="{FF2B5EF4-FFF2-40B4-BE49-F238E27FC236}">
                <a16:creationId xmlns:a16="http://schemas.microsoft.com/office/drawing/2014/main" id="{FD963435-AFF3-4E7E-8AE8-A8811F43CC95}"/>
              </a:ext>
            </a:extLst>
          </p:cNvPr>
          <p:cNvSpPr/>
          <p:nvPr/>
        </p:nvSpPr>
        <p:spPr>
          <a:xfrm rot="10800000" flipV="1">
            <a:off x="718252" y="5482362"/>
            <a:ext cx="5206543" cy="10675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臨時的任用制度の拡充</a:t>
            </a:r>
            <a:endParaRPr lang="en-US" altLang="ja-JP" sz="1500" b="1" dirty="0">
              <a:solidFill>
                <a:srgbClr val="B40000"/>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男性の育児休業取得促進や時間外勤務の縮減等、働き方改革を一層推進するため、原則全ての職種を対象にするとともに、年度途中での退職等に伴う代替措置も可能とします。</a:t>
            </a:r>
          </a:p>
        </p:txBody>
      </p:sp>
      <p:sp>
        <p:nvSpPr>
          <p:cNvPr id="67" name="正方形/長方形 66">
            <a:extLst>
              <a:ext uri="{FF2B5EF4-FFF2-40B4-BE49-F238E27FC236}">
                <a16:creationId xmlns:a16="http://schemas.microsoft.com/office/drawing/2014/main" id="{E54EBAFF-6E7D-48AF-AC66-897F70474859}"/>
              </a:ext>
            </a:extLst>
          </p:cNvPr>
          <p:cNvSpPr/>
          <p:nvPr/>
        </p:nvSpPr>
        <p:spPr>
          <a:xfrm rot="10800000">
            <a:off x="6512855" y="1072859"/>
            <a:ext cx="5206543" cy="899738"/>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8" name="フローチャート: 端子 67">
            <a:extLst>
              <a:ext uri="{FF2B5EF4-FFF2-40B4-BE49-F238E27FC236}">
                <a16:creationId xmlns:a16="http://schemas.microsoft.com/office/drawing/2014/main" id="{D89A0291-D889-4A25-9A66-BC7949665725}"/>
              </a:ext>
            </a:extLst>
          </p:cNvPr>
          <p:cNvSpPr/>
          <p:nvPr/>
        </p:nvSpPr>
        <p:spPr>
          <a:xfrm>
            <a:off x="6689894" y="1227916"/>
            <a:ext cx="3819355"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正方形/長方形 70">
            <a:extLst>
              <a:ext uri="{FF2B5EF4-FFF2-40B4-BE49-F238E27FC236}">
                <a16:creationId xmlns:a16="http://schemas.microsoft.com/office/drawing/2014/main" id="{2A7859A6-6A1F-4BA1-996B-EE003C7884C4}"/>
              </a:ext>
            </a:extLst>
          </p:cNvPr>
          <p:cNvSpPr/>
          <p:nvPr/>
        </p:nvSpPr>
        <p:spPr>
          <a:xfrm rot="10800000" flipV="1">
            <a:off x="6581059" y="1067353"/>
            <a:ext cx="5191292" cy="80737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B40000"/>
                </a:solidFill>
                <a:latin typeface="BIZ UDPゴシック" panose="020B0400000000000000" pitchFamily="50" charset="-128"/>
                <a:ea typeface="BIZ UDPゴシック" panose="020B0400000000000000" pitchFamily="50" charset="-128"/>
              </a:rPr>
              <a:t>営利企業従事等制限の許可（兼業）要件の緩和</a:t>
            </a:r>
            <a:endParaRPr lang="en-US" altLang="ja-JP" sz="1500" b="1" dirty="0">
              <a:solidFill>
                <a:srgbClr val="B40000"/>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保有資格の活用や、社会・地域への貢献、自身のスキルアップ等、</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職員の多様化するニーズに対応できるよう、許可要件を見直します。</a:t>
            </a:r>
          </a:p>
        </p:txBody>
      </p:sp>
      <p:sp>
        <p:nvSpPr>
          <p:cNvPr id="57" name="テキスト ボックス 56">
            <a:extLst>
              <a:ext uri="{FF2B5EF4-FFF2-40B4-BE49-F238E27FC236}">
                <a16:creationId xmlns:a16="http://schemas.microsoft.com/office/drawing/2014/main" id="{A3FBC9C6-EAC1-41EB-96CA-16A522C6089C}"/>
              </a:ext>
            </a:extLst>
          </p:cNvPr>
          <p:cNvSpPr txBox="1"/>
          <p:nvPr/>
        </p:nvSpPr>
        <p:spPr>
          <a:xfrm>
            <a:off x="6399106" y="2080085"/>
            <a:ext cx="5648958" cy="2671331"/>
          </a:xfrm>
          <a:prstGeom prst="rect">
            <a:avLst/>
          </a:prstGeom>
          <a:noFill/>
          <a:ln w="19050">
            <a:solidFill>
              <a:srgbClr val="DA0808"/>
            </a:solidFill>
            <a:prstDash val="sysDot"/>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p:txBody>
      </p:sp>
      <p:sp>
        <p:nvSpPr>
          <p:cNvPr id="62" name="テキスト ボックス 61">
            <a:extLst>
              <a:ext uri="{FF2B5EF4-FFF2-40B4-BE49-F238E27FC236}">
                <a16:creationId xmlns:a16="http://schemas.microsoft.com/office/drawing/2014/main" id="{04AEA9C8-C184-43B4-AC9A-FA4B06364CEA}"/>
              </a:ext>
            </a:extLst>
          </p:cNvPr>
          <p:cNvSpPr txBox="1"/>
          <p:nvPr/>
        </p:nvSpPr>
        <p:spPr>
          <a:xfrm>
            <a:off x="6623381" y="2127814"/>
            <a:ext cx="1186543" cy="276999"/>
          </a:xfrm>
          <a:prstGeom prst="rect">
            <a:avLst/>
          </a:prstGeom>
          <a:noFill/>
        </p:spPr>
        <p:txBody>
          <a:bodyPr wrap="none" rtlCol="0">
            <a:spAutoFit/>
          </a:bodyPr>
          <a:lstStyle/>
          <a:p>
            <a:r>
              <a:rPr kumimoji="1" lang="ja-JP" altLang="en-US" sz="1200" b="1" dirty="0">
                <a:solidFill>
                  <a:srgbClr val="B40000"/>
                </a:solidFill>
                <a:latin typeface="BIZ UDPゴシック" panose="020B0400000000000000" pitchFamily="50" charset="-128"/>
                <a:ea typeface="BIZ UDPゴシック" panose="020B0400000000000000" pitchFamily="50" charset="-128"/>
              </a:rPr>
              <a:t>改正のポイント</a:t>
            </a:r>
          </a:p>
        </p:txBody>
      </p:sp>
      <p:sp>
        <p:nvSpPr>
          <p:cNvPr id="63" name="テキスト ボックス 62">
            <a:extLst>
              <a:ext uri="{FF2B5EF4-FFF2-40B4-BE49-F238E27FC236}">
                <a16:creationId xmlns:a16="http://schemas.microsoft.com/office/drawing/2014/main" id="{B20E7316-71AD-4A8C-9069-EABA210D1459}"/>
              </a:ext>
            </a:extLst>
          </p:cNvPr>
          <p:cNvSpPr txBox="1"/>
          <p:nvPr/>
        </p:nvSpPr>
        <p:spPr>
          <a:xfrm>
            <a:off x="6913301" y="2404064"/>
            <a:ext cx="4750854" cy="261610"/>
          </a:xfrm>
          <a:prstGeom prst="rect">
            <a:avLst/>
          </a:prstGeom>
          <a:solidFill>
            <a:srgbClr val="FDF1E9"/>
          </a:solidFill>
        </p:spPr>
        <p:txBody>
          <a:bodyPr wrap="square" rtlCol="0">
            <a:spAutoFit/>
          </a:bodyPr>
          <a:lstStyle/>
          <a:p>
            <a:pPr algn="ctr"/>
            <a:r>
              <a:rPr kumimoji="1" lang="ja-JP" altLang="en-US" sz="1100" b="1" dirty="0">
                <a:solidFill>
                  <a:srgbClr val="DA0808"/>
                </a:solidFill>
                <a:latin typeface="BIZ UDPゴシック" panose="020B0400000000000000" pitchFamily="50" charset="-128"/>
                <a:ea typeface="BIZ UDPゴシック" panose="020B0400000000000000" pitchFamily="50" charset="-128"/>
              </a:rPr>
              <a:t>多様なライフスタイルの実現に向けた環境整備を進めます！</a:t>
            </a:r>
          </a:p>
        </p:txBody>
      </p:sp>
      <p:graphicFrame>
        <p:nvGraphicFramePr>
          <p:cNvPr id="80" name="表 79">
            <a:extLst>
              <a:ext uri="{FF2B5EF4-FFF2-40B4-BE49-F238E27FC236}">
                <a16:creationId xmlns:a16="http://schemas.microsoft.com/office/drawing/2014/main" id="{D901BEE9-BAA6-4C2E-9035-05FAFD505746}"/>
              </a:ext>
            </a:extLst>
          </p:cNvPr>
          <p:cNvGraphicFramePr>
            <a:graphicFrameLocks noGrp="1"/>
          </p:cNvGraphicFramePr>
          <p:nvPr>
            <p:extLst>
              <p:ext uri="{D42A27DB-BD31-4B8C-83A1-F6EECF244321}">
                <p14:modId xmlns:p14="http://schemas.microsoft.com/office/powerpoint/2010/main" val="3324813420"/>
              </p:ext>
            </p:extLst>
          </p:nvPr>
        </p:nvGraphicFramePr>
        <p:xfrm>
          <a:off x="6569682" y="2945778"/>
          <a:ext cx="5330455" cy="1701354"/>
        </p:xfrm>
        <a:graphic>
          <a:graphicData uri="http://schemas.openxmlformats.org/drawingml/2006/table">
            <a:tbl>
              <a:tblPr firstCol="1" bandRow="1">
                <a:tableStyleId>{F5AB1C69-6EDB-4FF4-983F-18BD219EF322}</a:tableStyleId>
              </a:tblPr>
              <a:tblGrid>
                <a:gridCol w="5330455">
                  <a:extLst>
                    <a:ext uri="{9D8B030D-6E8A-4147-A177-3AD203B41FA5}">
                      <a16:colId xmlns:a16="http://schemas.microsoft.com/office/drawing/2014/main" val="2244043152"/>
                    </a:ext>
                  </a:extLst>
                </a:gridCol>
              </a:tblGrid>
              <a:tr h="192368">
                <a:tc>
                  <a:txBody>
                    <a:bodyPr/>
                    <a:lstStyle/>
                    <a:p>
                      <a:pPr>
                        <a:lnSpc>
                          <a:spcPts val="1600"/>
                        </a:lnSpc>
                      </a:pPr>
                      <a:r>
                        <a:rPr lang="ja-JP" sz="1000" b="1" dirty="0">
                          <a:solidFill>
                            <a:srgbClr val="FFFFFF"/>
                          </a:solidFill>
                          <a:effectLst/>
                          <a:latin typeface="BIZ UDゴシック" panose="020B0400000000000000" pitchFamily="49" charset="-128"/>
                          <a:ea typeface="BIZ UDゴシック" panose="020B0400000000000000" pitchFamily="49" charset="-128"/>
                        </a:rPr>
                        <a:t>〔申請が想定される業務例〕</a:t>
                      </a:r>
                      <a:endParaRPr lang="ja-JP" sz="10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solidFill>
                      <a:srgbClr val="C01441"/>
                    </a:solidFill>
                  </a:tcPr>
                </a:tc>
                <a:extLst>
                  <a:ext uri="{0D108BD9-81ED-4DB2-BD59-A6C34878D82A}">
                    <a16:rowId xmlns:a16="http://schemas.microsoft.com/office/drawing/2014/main" val="3112618187"/>
                  </a:ext>
                </a:extLst>
              </a:tr>
              <a:tr h="650383">
                <a:tc>
                  <a:txBody>
                    <a:bodyPr/>
                    <a:lstStyle/>
                    <a:p>
                      <a:pPr>
                        <a:lnSpc>
                          <a:spcPts val="1600"/>
                        </a:lnSpc>
                      </a:pPr>
                      <a:r>
                        <a:rPr lang="ja-JP" sz="1000" dirty="0">
                          <a:solidFill>
                            <a:srgbClr val="000000"/>
                          </a:solidFill>
                          <a:effectLst/>
                          <a:latin typeface="BIZ UDゴシック" panose="020B0400000000000000" pitchFamily="49" charset="-128"/>
                          <a:ea typeface="BIZ UDゴシック" panose="020B0400000000000000" pitchFamily="49" charset="-128"/>
                        </a:rPr>
                        <a:t>行政嘱託員、部活指導員、塾講師、地域活動や</a:t>
                      </a:r>
                      <a:r>
                        <a:rPr lang="en-US" sz="1000" dirty="0">
                          <a:solidFill>
                            <a:srgbClr val="000000"/>
                          </a:solidFill>
                          <a:effectLst/>
                          <a:latin typeface="BIZ UDゴシック" panose="020B0400000000000000" pitchFamily="49" charset="-128"/>
                          <a:ea typeface="BIZ UDゴシック" panose="020B0400000000000000" pitchFamily="49" charset="-128"/>
                        </a:rPr>
                        <a:t>OB</a:t>
                      </a:r>
                      <a:r>
                        <a:rPr lang="ja-JP" sz="1000" dirty="0">
                          <a:solidFill>
                            <a:srgbClr val="000000"/>
                          </a:solidFill>
                          <a:effectLst/>
                          <a:latin typeface="BIZ UDゴシック" panose="020B0400000000000000" pitchFamily="49" charset="-128"/>
                          <a:ea typeface="BIZ UDゴシック" panose="020B0400000000000000" pitchFamily="49" charset="-128"/>
                        </a:rPr>
                        <a:t>会等の役員、コンビニ等の販売員、</a:t>
                      </a:r>
                      <a:endParaRPr lang="ja-JP" sz="1000" dirty="0">
                        <a:effectLst/>
                        <a:latin typeface="BIZ UDゴシック" panose="020B0400000000000000" pitchFamily="49" charset="-128"/>
                        <a:ea typeface="BIZ UDゴシック" panose="020B0400000000000000" pitchFamily="49" charset="-128"/>
                      </a:endParaRPr>
                    </a:p>
                    <a:p>
                      <a:pPr>
                        <a:lnSpc>
                          <a:spcPts val="1600"/>
                        </a:lnSpc>
                      </a:pPr>
                      <a:r>
                        <a:rPr lang="ja-JP" sz="1000" dirty="0">
                          <a:solidFill>
                            <a:srgbClr val="000000"/>
                          </a:solidFill>
                          <a:effectLst/>
                          <a:latin typeface="BIZ UDゴシック" panose="020B0400000000000000" pitchFamily="49" charset="-128"/>
                          <a:ea typeface="BIZ UDゴシック" panose="020B0400000000000000" pitchFamily="49" charset="-128"/>
                        </a:rPr>
                        <a:t>飲食業のスタッフ、司会業、モデル・タレント業、新聞・牛乳配達、農林水産業、土木業、</a:t>
                      </a:r>
                      <a:endParaRPr lang="ja-JP" sz="1000" dirty="0">
                        <a:effectLst/>
                        <a:latin typeface="BIZ UDゴシック" panose="020B0400000000000000" pitchFamily="49" charset="-128"/>
                        <a:ea typeface="BIZ UDゴシック" panose="020B0400000000000000" pitchFamily="49" charset="-128"/>
                      </a:endParaRPr>
                    </a:p>
                    <a:p>
                      <a:pPr>
                        <a:lnSpc>
                          <a:spcPts val="1600"/>
                        </a:lnSpc>
                      </a:pPr>
                      <a:r>
                        <a:rPr lang="ja-JP" sz="1000" dirty="0">
                          <a:solidFill>
                            <a:srgbClr val="000000"/>
                          </a:solidFill>
                          <a:effectLst/>
                          <a:latin typeface="BIZ UDゴシック" panose="020B0400000000000000" pitchFamily="49" charset="-128"/>
                          <a:ea typeface="BIZ UDゴシック" panose="020B0400000000000000" pitchFamily="49" charset="-128"/>
                        </a:rPr>
                        <a:t>自作販売（アクセサリー、アート作品、アプリ開発）　など</a:t>
                      </a:r>
                      <a:endParaRPr lang="ja-JP" sz="10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solidFill>
                      <a:srgbClr val="FCE4EA"/>
                    </a:solidFill>
                  </a:tcPr>
                </a:tc>
                <a:extLst>
                  <a:ext uri="{0D108BD9-81ED-4DB2-BD59-A6C34878D82A}">
                    <a16:rowId xmlns:a16="http://schemas.microsoft.com/office/drawing/2014/main" val="3704186046"/>
                  </a:ext>
                </a:extLst>
              </a:tr>
              <a:tr h="192368">
                <a:tc>
                  <a:txBody>
                    <a:bodyPr/>
                    <a:lstStyle/>
                    <a:p>
                      <a:pPr>
                        <a:lnSpc>
                          <a:spcPts val="1600"/>
                        </a:lnSpc>
                      </a:pPr>
                      <a:r>
                        <a:rPr lang="ja-JP" sz="1000" b="1" dirty="0">
                          <a:solidFill>
                            <a:srgbClr val="FFFFFF"/>
                          </a:solidFill>
                          <a:effectLst/>
                          <a:latin typeface="BIZ UDゴシック" panose="020B0400000000000000" pitchFamily="49" charset="-128"/>
                          <a:ea typeface="BIZ UDゴシック" panose="020B0400000000000000" pitchFamily="49" charset="-128"/>
                        </a:rPr>
                        <a:t>〔許可基準の例〕</a:t>
                      </a:r>
                      <a:endParaRPr lang="ja-JP" sz="10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solidFill>
                      <a:srgbClr val="C01441"/>
                    </a:solidFill>
                  </a:tcPr>
                </a:tc>
                <a:extLst>
                  <a:ext uri="{0D108BD9-81ED-4DB2-BD59-A6C34878D82A}">
                    <a16:rowId xmlns:a16="http://schemas.microsoft.com/office/drawing/2014/main" val="3760511879"/>
                  </a:ext>
                </a:extLst>
              </a:tr>
              <a:tr h="666235">
                <a:tc>
                  <a:txBody>
                    <a:bodyPr/>
                    <a:lstStyle/>
                    <a:p>
                      <a:pPr marL="127000" indent="-127000">
                        <a:lnSpc>
                          <a:spcPts val="1600"/>
                        </a:lnSpc>
                      </a:pPr>
                      <a:r>
                        <a:rPr lang="ja-JP" sz="1000">
                          <a:solidFill>
                            <a:srgbClr val="000000"/>
                          </a:solidFill>
                          <a:effectLst/>
                          <a:latin typeface="BIZ UDゴシック" panose="020B0400000000000000" pitchFamily="49" charset="-128"/>
                          <a:ea typeface="BIZ UDゴシック" panose="020B0400000000000000" pitchFamily="49" charset="-128"/>
                        </a:rPr>
                        <a:t>・</a:t>
                      </a:r>
                      <a:r>
                        <a:rPr lang="ja-JP" altLang="en-US" sz="1000">
                          <a:solidFill>
                            <a:srgbClr val="000000"/>
                          </a:solidFill>
                          <a:effectLst/>
                          <a:latin typeface="BIZ UDゴシック" panose="020B0400000000000000" pitchFamily="49" charset="-128"/>
                          <a:ea typeface="BIZ UDゴシック" panose="020B0400000000000000" pitchFamily="49" charset="-128"/>
                        </a:rPr>
                        <a:t>兼業</a:t>
                      </a:r>
                      <a:r>
                        <a:rPr lang="ja-JP" sz="1000">
                          <a:solidFill>
                            <a:srgbClr val="000000"/>
                          </a:solidFill>
                          <a:effectLst/>
                          <a:latin typeface="BIZ UDゴシック" panose="020B0400000000000000" pitchFamily="49" charset="-128"/>
                          <a:ea typeface="BIZ UDゴシック" panose="020B0400000000000000" pitchFamily="49" charset="-128"/>
                        </a:rPr>
                        <a:t>時間</a:t>
                      </a:r>
                      <a:r>
                        <a:rPr lang="ja-JP" sz="1000" dirty="0">
                          <a:solidFill>
                            <a:srgbClr val="000000"/>
                          </a:solidFill>
                          <a:effectLst/>
                          <a:latin typeface="BIZ UDゴシック" panose="020B0400000000000000" pitchFamily="49" charset="-128"/>
                          <a:ea typeface="BIZ UDゴシック" panose="020B0400000000000000" pitchFamily="49" charset="-128"/>
                        </a:rPr>
                        <a:t>は週</a:t>
                      </a:r>
                      <a:r>
                        <a:rPr lang="en-US" sz="1000" dirty="0">
                          <a:solidFill>
                            <a:srgbClr val="000000"/>
                          </a:solidFill>
                          <a:effectLst/>
                          <a:latin typeface="BIZ UDゴシック" panose="020B0400000000000000" pitchFamily="49" charset="-128"/>
                          <a:ea typeface="BIZ UDゴシック" panose="020B0400000000000000" pitchFamily="49" charset="-128"/>
                        </a:rPr>
                        <a:t>8</a:t>
                      </a:r>
                      <a:r>
                        <a:rPr lang="ja-JP" sz="1000" dirty="0">
                          <a:solidFill>
                            <a:srgbClr val="000000"/>
                          </a:solidFill>
                          <a:effectLst/>
                          <a:latin typeface="BIZ UDゴシック" panose="020B0400000000000000" pitchFamily="49" charset="-128"/>
                          <a:ea typeface="BIZ UDゴシック" panose="020B0400000000000000" pitchFamily="49" charset="-128"/>
                        </a:rPr>
                        <a:t>時間以内又は</a:t>
                      </a:r>
                      <a:r>
                        <a:rPr lang="en-US" sz="1000" dirty="0">
                          <a:solidFill>
                            <a:srgbClr val="000000"/>
                          </a:solidFill>
                          <a:effectLst/>
                          <a:latin typeface="BIZ UDゴシック" panose="020B0400000000000000" pitchFamily="49" charset="-128"/>
                          <a:ea typeface="BIZ UDゴシック" panose="020B0400000000000000" pitchFamily="49" charset="-128"/>
                        </a:rPr>
                        <a:t>1</a:t>
                      </a:r>
                      <a:r>
                        <a:rPr lang="ja-JP" sz="1000" dirty="0">
                          <a:solidFill>
                            <a:srgbClr val="000000"/>
                          </a:solidFill>
                          <a:effectLst/>
                          <a:latin typeface="BIZ UDゴシック" panose="020B0400000000000000" pitchFamily="49" charset="-128"/>
                          <a:ea typeface="BIZ UDゴシック" panose="020B0400000000000000" pitchFamily="49" charset="-128"/>
                        </a:rPr>
                        <a:t>か月</a:t>
                      </a:r>
                      <a:r>
                        <a:rPr lang="en-US" sz="1000" dirty="0">
                          <a:solidFill>
                            <a:srgbClr val="000000"/>
                          </a:solidFill>
                          <a:effectLst/>
                          <a:latin typeface="BIZ UDゴシック" panose="020B0400000000000000" pitchFamily="49" charset="-128"/>
                          <a:ea typeface="BIZ UDゴシック" panose="020B0400000000000000" pitchFamily="49" charset="-128"/>
                        </a:rPr>
                        <a:t>30</a:t>
                      </a:r>
                      <a:r>
                        <a:rPr lang="ja-JP" sz="1000" dirty="0">
                          <a:solidFill>
                            <a:srgbClr val="000000"/>
                          </a:solidFill>
                          <a:effectLst/>
                          <a:latin typeface="BIZ UDゴシック" panose="020B0400000000000000" pitchFamily="49" charset="-128"/>
                          <a:ea typeface="BIZ UDゴシック" panose="020B0400000000000000" pitchFamily="49" charset="-128"/>
                        </a:rPr>
                        <a:t>時間以内、また勤務時間が割り振られた日において</a:t>
                      </a:r>
                      <a:endParaRPr lang="en-US" altLang="ja-JP" sz="1000" dirty="0">
                        <a:solidFill>
                          <a:srgbClr val="000000"/>
                        </a:solidFill>
                        <a:effectLst/>
                        <a:latin typeface="BIZ UDゴシック" panose="020B0400000000000000" pitchFamily="49" charset="-128"/>
                        <a:ea typeface="BIZ UDゴシック" panose="020B0400000000000000" pitchFamily="49" charset="-128"/>
                      </a:endParaRPr>
                    </a:p>
                    <a:p>
                      <a:pPr marL="127000" indent="-127000">
                        <a:lnSpc>
                          <a:spcPts val="1600"/>
                        </a:lnSpc>
                      </a:pPr>
                      <a:r>
                        <a:rPr lang="ja-JP" altLang="en-US" sz="1000" dirty="0">
                          <a:solidFill>
                            <a:srgbClr val="000000"/>
                          </a:solidFill>
                          <a:effectLst/>
                          <a:latin typeface="BIZ UDゴシック" panose="020B0400000000000000" pitchFamily="49" charset="-128"/>
                          <a:ea typeface="BIZ UDゴシック" panose="020B0400000000000000" pitchFamily="49" charset="-128"/>
                        </a:rPr>
                        <a:t>　</a:t>
                      </a:r>
                      <a:r>
                        <a:rPr lang="en-US" sz="1000" dirty="0">
                          <a:solidFill>
                            <a:srgbClr val="000000"/>
                          </a:solidFill>
                          <a:effectLst/>
                          <a:latin typeface="BIZ UDゴシック" panose="020B0400000000000000" pitchFamily="49" charset="-128"/>
                          <a:ea typeface="BIZ UDゴシック" panose="020B0400000000000000" pitchFamily="49" charset="-128"/>
                        </a:rPr>
                        <a:t>1</a:t>
                      </a:r>
                      <a:r>
                        <a:rPr lang="ja-JP" sz="1000" dirty="0">
                          <a:solidFill>
                            <a:srgbClr val="000000"/>
                          </a:solidFill>
                          <a:effectLst/>
                          <a:latin typeface="BIZ UDゴシック" panose="020B0400000000000000" pitchFamily="49" charset="-128"/>
                          <a:ea typeface="BIZ UDゴシック" panose="020B0400000000000000" pitchFamily="49" charset="-128"/>
                        </a:rPr>
                        <a:t>日</a:t>
                      </a:r>
                      <a:r>
                        <a:rPr lang="en-US" sz="1000" dirty="0">
                          <a:solidFill>
                            <a:srgbClr val="000000"/>
                          </a:solidFill>
                          <a:effectLst/>
                          <a:latin typeface="BIZ UDゴシック" panose="020B0400000000000000" pitchFamily="49" charset="-128"/>
                          <a:ea typeface="BIZ UDゴシック" panose="020B0400000000000000" pitchFamily="49" charset="-128"/>
                        </a:rPr>
                        <a:t>3</a:t>
                      </a:r>
                      <a:r>
                        <a:rPr lang="ja-JP" sz="1000" dirty="0">
                          <a:solidFill>
                            <a:srgbClr val="000000"/>
                          </a:solidFill>
                          <a:effectLst/>
                          <a:latin typeface="BIZ UDゴシック" panose="020B0400000000000000" pitchFamily="49" charset="-128"/>
                          <a:ea typeface="BIZ UDゴシック" panose="020B0400000000000000" pitchFamily="49" charset="-128"/>
                        </a:rPr>
                        <a:t>時間以内の範囲を超えないこと</a:t>
                      </a:r>
                      <a:endParaRPr lang="en-US" altLang="ja-JP" sz="1000" dirty="0">
                        <a:solidFill>
                          <a:srgbClr val="000000"/>
                        </a:solidFill>
                        <a:effectLst/>
                        <a:latin typeface="BIZ UDゴシック" panose="020B0400000000000000" pitchFamily="49" charset="-128"/>
                        <a:ea typeface="BIZ UDゴシック" panose="020B0400000000000000" pitchFamily="49" charset="-128"/>
                      </a:endParaRPr>
                    </a:p>
                    <a:p>
                      <a:pPr marL="127000" indent="-127000">
                        <a:lnSpc>
                          <a:spcPts val="1600"/>
                        </a:lnSpc>
                      </a:pPr>
                      <a:r>
                        <a:rPr lang="ja-JP" sz="1000" dirty="0">
                          <a:solidFill>
                            <a:srgbClr val="000000"/>
                          </a:solidFill>
                          <a:effectLst/>
                          <a:latin typeface="BIZ UDゴシック" panose="020B0400000000000000" pitchFamily="49" charset="-128"/>
                          <a:ea typeface="BIZ UDゴシック" panose="020B0400000000000000" pitchFamily="49" charset="-128"/>
                        </a:rPr>
                        <a:t>・報酬が社会通念上相当と認められる程度を超えないこと　　など</a:t>
                      </a:r>
                      <a:endParaRPr lang="ja-JP" sz="10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8580" marR="68580" marT="0" marB="0">
                    <a:solidFill>
                      <a:srgbClr val="FCE4EA"/>
                    </a:solidFill>
                  </a:tcPr>
                </a:tc>
                <a:extLst>
                  <a:ext uri="{0D108BD9-81ED-4DB2-BD59-A6C34878D82A}">
                    <a16:rowId xmlns:a16="http://schemas.microsoft.com/office/drawing/2014/main" val="3618166854"/>
                  </a:ext>
                </a:extLst>
              </a:tr>
            </a:tbl>
          </a:graphicData>
        </a:graphic>
      </p:graphicFrame>
      <p:sp>
        <p:nvSpPr>
          <p:cNvPr id="92" name="テキスト ボックス 91">
            <a:extLst>
              <a:ext uri="{FF2B5EF4-FFF2-40B4-BE49-F238E27FC236}">
                <a16:creationId xmlns:a16="http://schemas.microsoft.com/office/drawing/2014/main" id="{3ECF02CA-010E-4F47-A01E-FEEAAAEAE220}"/>
              </a:ext>
            </a:extLst>
          </p:cNvPr>
          <p:cNvSpPr txBox="1"/>
          <p:nvPr/>
        </p:nvSpPr>
        <p:spPr>
          <a:xfrm>
            <a:off x="6421755" y="2704153"/>
            <a:ext cx="2725426" cy="253916"/>
          </a:xfrm>
          <a:prstGeom prst="rect">
            <a:avLst/>
          </a:prstGeom>
          <a:noFill/>
        </p:spPr>
        <p:txBody>
          <a:bodyPr wrap="none" rtlCol="0">
            <a:spAutoFit/>
          </a:bodyPr>
          <a:lstStyle/>
          <a:p>
            <a:r>
              <a:rPr kumimoji="1" lang="ja-JP" altLang="en-US" sz="1050" b="1" dirty="0">
                <a:latin typeface="BIZ UDPゴシック" panose="020B0400000000000000" pitchFamily="50" charset="-128"/>
                <a:ea typeface="BIZ UDPゴシック" panose="020B0400000000000000" pitchFamily="50" charset="-128"/>
              </a:rPr>
              <a:t>営利企業従事等制限の許可要件の見直し例</a:t>
            </a:r>
          </a:p>
        </p:txBody>
      </p:sp>
      <p:sp>
        <p:nvSpPr>
          <p:cNvPr id="2" name="スライド番号プレースホルダー 1">
            <a:extLst>
              <a:ext uri="{FF2B5EF4-FFF2-40B4-BE49-F238E27FC236}">
                <a16:creationId xmlns:a16="http://schemas.microsoft.com/office/drawing/2014/main" id="{D97FD8E6-C484-494A-B5BA-20F3E76844FD}"/>
              </a:ext>
            </a:extLst>
          </p:cNvPr>
          <p:cNvSpPr>
            <a:spLocks noGrp="1"/>
          </p:cNvSpPr>
          <p:nvPr>
            <p:ph type="sldNum" sz="quarter" idx="12"/>
          </p:nvPr>
        </p:nvSpPr>
        <p:spPr>
          <a:xfrm>
            <a:off x="9448800" y="6504634"/>
            <a:ext cx="2743200" cy="365125"/>
          </a:xfrm>
        </p:spPr>
        <p:txBody>
          <a:bodyPr/>
          <a:lstStyle/>
          <a:p>
            <a:fld id="{0E7F473F-DB78-4782-A223-9E8F5EA6924B}" type="slidenum">
              <a:rPr lang="ja-JP" altLang="en-US" smtClean="0"/>
              <a:pPr/>
              <a:t>12</a:t>
            </a:fld>
            <a:endParaRPr lang="ja-JP" altLang="en-US" dirty="0"/>
          </a:p>
        </p:txBody>
      </p:sp>
      <p:sp>
        <p:nvSpPr>
          <p:cNvPr id="41" name="正方形/長方形 40">
            <a:extLst>
              <a:ext uri="{FF2B5EF4-FFF2-40B4-BE49-F238E27FC236}">
                <a16:creationId xmlns:a16="http://schemas.microsoft.com/office/drawing/2014/main" id="{E9196897-C53B-4E71-9D1F-24301909E94D}"/>
              </a:ext>
            </a:extLst>
          </p:cNvPr>
          <p:cNvSpPr/>
          <p:nvPr/>
        </p:nvSpPr>
        <p:spPr>
          <a:xfrm rot="10800000">
            <a:off x="6512854" y="5204095"/>
            <a:ext cx="5206543" cy="1155799"/>
          </a:xfrm>
          <a:prstGeom prst="rect">
            <a:avLst/>
          </a:prstGeom>
          <a:solidFill>
            <a:srgbClr val="FADBC6">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2" name="フローチャート: 端子 41">
            <a:extLst>
              <a:ext uri="{FF2B5EF4-FFF2-40B4-BE49-F238E27FC236}">
                <a16:creationId xmlns:a16="http://schemas.microsoft.com/office/drawing/2014/main" id="{51226A20-6366-4D28-92BF-EE8C699571CD}"/>
              </a:ext>
            </a:extLst>
          </p:cNvPr>
          <p:cNvSpPr/>
          <p:nvPr/>
        </p:nvSpPr>
        <p:spPr>
          <a:xfrm>
            <a:off x="6562844" y="5350982"/>
            <a:ext cx="3314254"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43" name="テキスト ボックス 42">
            <a:extLst>
              <a:ext uri="{FF2B5EF4-FFF2-40B4-BE49-F238E27FC236}">
                <a16:creationId xmlns:a16="http://schemas.microsoft.com/office/drawing/2014/main" id="{3ACB4D20-E99D-4485-B3A7-5865C10DB08C}"/>
              </a:ext>
            </a:extLst>
          </p:cNvPr>
          <p:cNvSpPr txBox="1"/>
          <p:nvPr/>
        </p:nvSpPr>
        <p:spPr>
          <a:xfrm>
            <a:off x="6112796" y="4842750"/>
            <a:ext cx="2706190" cy="338554"/>
          </a:xfrm>
          <a:prstGeom prst="rect">
            <a:avLst/>
          </a:prstGeom>
          <a:noFill/>
        </p:spPr>
        <p:txBody>
          <a:bodyPr wrap="none" rtlCol="0">
            <a:spAutoFit/>
          </a:bodyPr>
          <a:lstStyle/>
          <a:p>
            <a:r>
              <a:rPr kumimoji="1" lang="ja-JP" altLang="en-US" sz="1600" b="1" dirty="0">
                <a:solidFill>
                  <a:srgbClr val="B40000"/>
                </a:solidFill>
                <a:latin typeface="BIZ UDPゴシック" panose="020B0400000000000000" pitchFamily="50" charset="-128"/>
                <a:ea typeface="BIZ UDPゴシック" panose="020B0400000000000000" pitchFamily="50" charset="-128"/>
              </a:rPr>
              <a:t>（７）ハラスメント対策の強化</a:t>
            </a:r>
          </a:p>
        </p:txBody>
      </p:sp>
      <p:sp>
        <p:nvSpPr>
          <p:cNvPr id="44" name="正方形/長方形 43">
            <a:extLst>
              <a:ext uri="{FF2B5EF4-FFF2-40B4-BE49-F238E27FC236}">
                <a16:creationId xmlns:a16="http://schemas.microsoft.com/office/drawing/2014/main" id="{8D01C3B9-605B-4FEE-BBD5-D55146FBB48C}"/>
              </a:ext>
            </a:extLst>
          </p:cNvPr>
          <p:cNvSpPr/>
          <p:nvPr/>
        </p:nvSpPr>
        <p:spPr>
          <a:xfrm rot="10800000" flipV="1">
            <a:off x="6503040" y="5204095"/>
            <a:ext cx="5206542" cy="10374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400" b="1" dirty="0">
                <a:solidFill>
                  <a:srgbClr val="B40000"/>
                </a:solidFill>
                <a:latin typeface="BIZ UDPゴシック" panose="020B0400000000000000" pitchFamily="50" charset="-128"/>
                <a:ea typeface="BIZ UDPゴシック" panose="020B0400000000000000" pitchFamily="50" charset="-128"/>
              </a:rPr>
              <a:t>ハラスメント防止に向けた意識啓発の徹底</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ポータルサイトを開設し相談フロー及び相談窓口等の周知</a:t>
            </a:r>
            <a:r>
              <a:rPr lang="ja-JP" altLang="en-US" sz="1300" dirty="0">
                <a:solidFill>
                  <a:schemeClr val="tx1"/>
                </a:solidFill>
                <a:latin typeface="BIZ UDPゴシック" panose="020B0400000000000000" pitchFamily="50" charset="-128"/>
                <a:ea typeface="BIZ UDPゴシック" panose="020B0400000000000000" pitchFamily="50" charset="-128"/>
              </a:rPr>
              <a:t>を</a:t>
            </a:r>
            <a:r>
              <a:rPr kumimoji="1" lang="ja-JP" altLang="en-US" sz="1300" dirty="0">
                <a:solidFill>
                  <a:schemeClr val="tx1"/>
                </a:solidFill>
                <a:latin typeface="BIZ UDPゴシック" panose="020B0400000000000000" pitchFamily="50" charset="-128"/>
                <a:ea typeface="BIZ UDPゴシック" panose="020B0400000000000000" pitchFamily="50" charset="-128"/>
              </a:rPr>
              <a:t>徹底</a:t>
            </a:r>
            <a:r>
              <a:rPr lang="ja-JP" altLang="en-US" sz="1300" dirty="0">
                <a:solidFill>
                  <a:schemeClr val="tx1"/>
                </a:solidFill>
                <a:latin typeface="BIZ UDPゴシック" panose="020B0400000000000000" pitchFamily="50" charset="-128"/>
                <a:ea typeface="BIZ UDPゴシック" panose="020B0400000000000000" pitchFamily="50" charset="-128"/>
              </a:rPr>
              <a:t>するとともに、</a:t>
            </a:r>
            <a:r>
              <a:rPr kumimoji="1" lang="ja-JP" altLang="en-US" sz="1300" dirty="0">
                <a:solidFill>
                  <a:schemeClr val="tx1"/>
                </a:solidFill>
                <a:latin typeface="BIZ UDPゴシック" panose="020B0400000000000000" pitchFamily="50" charset="-128"/>
                <a:ea typeface="BIZ UDPゴシック" panose="020B0400000000000000" pitchFamily="50" charset="-128"/>
              </a:rPr>
              <a:t>理解を深める研修等を実施します。また、新たに毎年</a:t>
            </a:r>
            <a:r>
              <a:rPr kumimoji="1" lang="en-US" altLang="ja-JP" sz="1300" dirty="0">
                <a:solidFill>
                  <a:schemeClr val="tx1"/>
                </a:solidFill>
                <a:latin typeface="BIZ UDPゴシック" panose="020B0400000000000000" pitchFamily="50" charset="-128"/>
                <a:ea typeface="BIZ UDPゴシック" panose="020B0400000000000000" pitchFamily="50" charset="-128"/>
              </a:rPr>
              <a:t>12</a:t>
            </a:r>
            <a:r>
              <a:rPr kumimoji="1" lang="ja-JP" altLang="en-US" sz="1300" dirty="0">
                <a:solidFill>
                  <a:schemeClr val="tx1"/>
                </a:solidFill>
                <a:latin typeface="BIZ UDPゴシック" panose="020B0400000000000000" pitchFamily="50" charset="-128"/>
                <a:ea typeface="BIZ UDPゴシック" panose="020B0400000000000000" pitchFamily="50" charset="-128"/>
              </a:rPr>
              <a:t>月を「ハラスメント撲滅月間」と定め、定期的な意識啓発を行います。</a:t>
            </a:r>
          </a:p>
        </p:txBody>
      </p:sp>
      <p:sp>
        <p:nvSpPr>
          <p:cNvPr id="46" name="正方形/長方形 45">
            <a:extLst>
              <a:ext uri="{FF2B5EF4-FFF2-40B4-BE49-F238E27FC236}">
                <a16:creationId xmlns:a16="http://schemas.microsoft.com/office/drawing/2014/main" id="{5060A426-CA33-48A8-9138-F5D62C8C78D1}"/>
              </a:ext>
            </a:extLst>
          </p:cNvPr>
          <p:cNvSpPr/>
          <p:nvPr/>
        </p:nvSpPr>
        <p:spPr>
          <a:xfrm>
            <a:off x="6512854" y="6452092"/>
            <a:ext cx="5214940" cy="287828"/>
          </a:xfrm>
          <a:prstGeom prst="rect">
            <a:avLst/>
          </a:prstGeom>
          <a:noFill/>
          <a:ln w="28575" cmpd="thickThin">
            <a:solidFill>
              <a:srgbClr val="DA0808"/>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DA0808"/>
                </a:solidFill>
                <a:latin typeface="BIZ UDPゴシック" panose="020B0400000000000000" pitchFamily="50" charset="-128"/>
                <a:ea typeface="BIZ UDPゴシック" panose="020B0400000000000000" pitchFamily="50" charset="-128"/>
              </a:rPr>
              <a:t>その他項目：</a:t>
            </a:r>
            <a:r>
              <a:rPr lang="ja-JP" altLang="en-US" sz="1100" b="1" dirty="0">
                <a:solidFill>
                  <a:srgbClr val="DA0808"/>
                </a:solidFill>
                <a:latin typeface="BIZ UDPゴシック" panose="020B0400000000000000" pitchFamily="50" charset="-128"/>
                <a:ea typeface="BIZ UDPゴシック" panose="020B0400000000000000" pitchFamily="50" charset="-128"/>
              </a:rPr>
              <a:t>ハラスメント再発防止等への対応強化</a:t>
            </a:r>
            <a:r>
              <a:rPr kumimoji="1" lang="ja-JP" altLang="en-US" sz="1100" b="1" dirty="0">
                <a:solidFill>
                  <a:srgbClr val="DA0808"/>
                </a:solidFill>
                <a:latin typeface="BIZ UDPゴシック" panose="020B0400000000000000" pitchFamily="50" charset="-128"/>
                <a:ea typeface="BIZ UDPゴシック" panose="020B0400000000000000" pitchFamily="50" charset="-128"/>
              </a:rPr>
              <a:t>　　　　　　　　</a:t>
            </a:r>
            <a:endParaRPr kumimoji="1" lang="ja-JP" altLang="en-US" sz="1100" dirty="0">
              <a:solidFill>
                <a:srgbClr val="DA0808"/>
              </a:solidFill>
            </a:endParaRPr>
          </a:p>
        </p:txBody>
      </p:sp>
    </p:spTree>
    <p:extLst>
      <p:ext uri="{BB962C8B-B14F-4D97-AF65-F5344CB8AC3E}">
        <p14:creationId xmlns:p14="http://schemas.microsoft.com/office/powerpoint/2010/main" val="3107234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b="1" dirty="0">
                <a:solidFill>
                  <a:schemeClr val="accent2">
                    <a:lumMod val="75000"/>
                  </a:schemeClr>
                </a:solidFill>
                <a:latin typeface="BIZ UDPゴシック" panose="020B0400000000000000" pitchFamily="50" charset="-128"/>
                <a:ea typeface="BIZ UDPゴシック" panose="020B0400000000000000" pitchFamily="50" charset="-128"/>
              </a:rPr>
              <a:t>Ⅳ</a:t>
            </a:r>
            <a:r>
              <a:rPr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進捗管理</a:t>
            </a:r>
          </a:p>
        </p:txBody>
      </p:sp>
      <p:sp>
        <p:nvSpPr>
          <p:cNvPr id="15" name="正方形/長方形 14">
            <a:extLst>
              <a:ext uri="{FF2B5EF4-FFF2-40B4-BE49-F238E27FC236}">
                <a16:creationId xmlns:a16="http://schemas.microsoft.com/office/drawing/2014/main" id="{D820EB2E-72FE-45CB-99FE-BEE017564B77}"/>
              </a:ext>
            </a:extLst>
          </p:cNvPr>
          <p:cNvSpPr/>
          <p:nvPr/>
        </p:nvSpPr>
        <p:spPr>
          <a:xfrm rot="10800000" flipV="1">
            <a:off x="1008115" y="780932"/>
            <a:ext cx="10175768" cy="12072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　本方向性（案）でとりまとめた「今後の新たな取組み」については、順次、具体化を図り、着実に推進するとともに、</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社会経済情勢の変化や本府を取り巻く課題・求められる役割の変化等を踏まえ、適宜、取組み内容を精査します。</a:t>
            </a:r>
          </a:p>
        </p:txBody>
      </p:sp>
      <p:sp>
        <p:nvSpPr>
          <p:cNvPr id="26" name="正方形/長方形 25">
            <a:extLst>
              <a:ext uri="{FF2B5EF4-FFF2-40B4-BE49-F238E27FC236}">
                <a16:creationId xmlns:a16="http://schemas.microsoft.com/office/drawing/2014/main" id="{92B80252-02F6-4BD7-9170-86F2153046ED}"/>
              </a:ext>
            </a:extLst>
          </p:cNvPr>
          <p:cNvSpPr/>
          <p:nvPr/>
        </p:nvSpPr>
        <p:spPr>
          <a:xfrm rot="10800000" flipV="1">
            <a:off x="721599" y="2259304"/>
            <a:ext cx="11017795" cy="120728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本方向性（案）については、大阪･関西万博後となる概ね３年を目途に検証した上で、必要に応じて見直しを行います。</a:t>
            </a:r>
          </a:p>
        </p:txBody>
      </p:sp>
      <p:sp>
        <p:nvSpPr>
          <p:cNvPr id="27" name="フローチャート: 端子 26">
            <a:extLst>
              <a:ext uri="{FF2B5EF4-FFF2-40B4-BE49-F238E27FC236}">
                <a16:creationId xmlns:a16="http://schemas.microsoft.com/office/drawing/2014/main" id="{62671188-3C90-4BB4-8D51-2007C5112A0D}"/>
              </a:ext>
            </a:extLst>
          </p:cNvPr>
          <p:cNvSpPr/>
          <p:nvPr/>
        </p:nvSpPr>
        <p:spPr>
          <a:xfrm>
            <a:off x="499351" y="2380368"/>
            <a:ext cx="2083762" cy="16814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8" name="テキスト ボックス 27">
            <a:extLst>
              <a:ext uri="{FF2B5EF4-FFF2-40B4-BE49-F238E27FC236}">
                <a16:creationId xmlns:a16="http://schemas.microsoft.com/office/drawing/2014/main" id="{992B1604-7666-4839-A7B4-FA7D83A05C12}"/>
              </a:ext>
            </a:extLst>
          </p:cNvPr>
          <p:cNvSpPr txBox="1"/>
          <p:nvPr/>
        </p:nvSpPr>
        <p:spPr>
          <a:xfrm>
            <a:off x="345102" y="2208622"/>
            <a:ext cx="2406428" cy="400110"/>
          </a:xfrm>
          <a:prstGeom prst="rect">
            <a:avLst/>
          </a:prstGeom>
          <a:noFill/>
        </p:spPr>
        <p:txBody>
          <a:bodyPr wrap="none" rtlCol="0">
            <a:spAutoFit/>
          </a:bodyPr>
          <a:lstStyle/>
          <a:p>
            <a:r>
              <a:rPr kumimoji="1" lang="ja-JP" altLang="en-US" sz="2000" b="1" dirty="0">
                <a:solidFill>
                  <a:srgbClr val="3A8F98"/>
                </a:solidFill>
                <a:latin typeface="BIZ UDPゴシック" panose="020B0400000000000000" pitchFamily="50" charset="-128"/>
                <a:ea typeface="BIZ UDPゴシック" panose="020B0400000000000000" pitchFamily="50" charset="-128"/>
              </a:rPr>
              <a:t>今後のスケジュール</a:t>
            </a:r>
          </a:p>
        </p:txBody>
      </p:sp>
      <p:graphicFrame>
        <p:nvGraphicFramePr>
          <p:cNvPr id="17" name="表 5">
            <a:extLst>
              <a:ext uri="{FF2B5EF4-FFF2-40B4-BE49-F238E27FC236}">
                <a16:creationId xmlns:a16="http://schemas.microsoft.com/office/drawing/2014/main" id="{F0A59081-2852-4E5B-9D62-D0100AF47BAA}"/>
              </a:ext>
            </a:extLst>
          </p:cNvPr>
          <p:cNvGraphicFramePr>
            <a:graphicFrameLocks noGrp="1"/>
          </p:cNvGraphicFramePr>
          <p:nvPr>
            <p:extLst>
              <p:ext uri="{D42A27DB-BD31-4B8C-83A1-F6EECF244321}">
                <p14:modId xmlns:p14="http://schemas.microsoft.com/office/powerpoint/2010/main" val="3852224503"/>
              </p:ext>
            </p:extLst>
          </p:nvPr>
        </p:nvGraphicFramePr>
        <p:xfrm>
          <a:off x="921650" y="3233439"/>
          <a:ext cx="10348699" cy="1605261"/>
        </p:xfrm>
        <a:graphic>
          <a:graphicData uri="http://schemas.openxmlformats.org/drawingml/2006/table">
            <a:tbl>
              <a:tblPr firstRow="1" bandRow="1">
                <a:tableStyleId>{5C22544A-7EE6-4342-B048-85BDC9FD1C3A}</a:tableStyleId>
              </a:tblPr>
              <a:tblGrid>
                <a:gridCol w="2435468">
                  <a:extLst>
                    <a:ext uri="{9D8B030D-6E8A-4147-A177-3AD203B41FA5}">
                      <a16:colId xmlns:a16="http://schemas.microsoft.com/office/drawing/2014/main" val="1419154441"/>
                    </a:ext>
                  </a:extLst>
                </a:gridCol>
                <a:gridCol w="2036582">
                  <a:extLst>
                    <a:ext uri="{9D8B030D-6E8A-4147-A177-3AD203B41FA5}">
                      <a16:colId xmlns:a16="http://schemas.microsoft.com/office/drawing/2014/main" val="3645810314"/>
                    </a:ext>
                  </a:extLst>
                </a:gridCol>
                <a:gridCol w="2036582">
                  <a:extLst>
                    <a:ext uri="{9D8B030D-6E8A-4147-A177-3AD203B41FA5}">
                      <a16:colId xmlns:a16="http://schemas.microsoft.com/office/drawing/2014/main" val="2613551616"/>
                    </a:ext>
                  </a:extLst>
                </a:gridCol>
                <a:gridCol w="2036582">
                  <a:extLst>
                    <a:ext uri="{9D8B030D-6E8A-4147-A177-3AD203B41FA5}">
                      <a16:colId xmlns:a16="http://schemas.microsoft.com/office/drawing/2014/main" val="2063847634"/>
                    </a:ext>
                  </a:extLst>
                </a:gridCol>
                <a:gridCol w="1803485">
                  <a:extLst>
                    <a:ext uri="{9D8B030D-6E8A-4147-A177-3AD203B41FA5}">
                      <a16:colId xmlns:a16="http://schemas.microsoft.com/office/drawing/2014/main" val="3755381096"/>
                    </a:ext>
                  </a:extLst>
                </a:gridCol>
              </a:tblGrid>
              <a:tr h="263751">
                <a:tc>
                  <a:txBody>
                    <a:bodyPr/>
                    <a:lstStyle/>
                    <a:p>
                      <a:pPr algn="ctr"/>
                      <a:r>
                        <a:rPr kumimoji="1" lang="ja-JP" altLang="en-US" sz="1000" dirty="0">
                          <a:latin typeface="BIZ UDゴシック" panose="020B0400000000000000" pitchFamily="49" charset="-128"/>
                          <a:ea typeface="BIZ UDゴシック" panose="020B0400000000000000" pitchFamily="49" charset="-128"/>
                        </a:rPr>
                        <a:t>令和５年度</a:t>
                      </a: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algn="ctr"/>
                      <a:r>
                        <a:rPr kumimoji="1" lang="ja-JP" altLang="en-US" sz="1000" dirty="0">
                          <a:latin typeface="BIZ UDゴシック" panose="020B0400000000000000" pitchFamily="49" charset="-128"/>
                          <a:ea typeface="BIZ UDゴシック" panose="020B0400000000000000" pitchFamily="49" charset="-128"/>
                        </a:rPr>
                        <a:t>令和６年度</a:t>
                      </a: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ゴシック" panose="020B0400000000000000" pitchFamily="49" charset="-128"/>
                          <a:ea typeface="BIZ UDゴシック" panose="020B0400000000000000" pitchFamily="49" charset="-128"/>
                        </a:rPr>
                        <a:t>令和７年度</a:t>
                      </a: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ゴシック" panose="020B0400000000000000" pitchFamily="49" charset="-128"/>
                          <a:ea typeface="BIZ UDゴシック" panose="020B0400000000000000" pitchFamily="49" charset="-128"/>
                        </a:rPr>
                        <a:t>令和８年度</a:t>
                      </a: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latin typeface="BIZ UDゴシック" panose="020B0400000000000000" pitchFamily="49" charset="-128"/>
                          <a:ea typeface="BIZ UDゴシック" panose="020B0400000000000000" pitchFamily="49" charset="-128"/>
                        </a:rPr>
                        <a:t>令和９年度～</a:t>
                      </a: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tcPr>
                </a:tc>
                <a:extLst>
                  <a:ext uri="{0D108BD9-81ED-4DB2-BD59-A6C34878D82A}">
                    <a16:rowId xmlns:a16="http://schemas.microsoft.com/office/drawing/2014/main" val="4039947560"/>
                  </a:ext>
                </a:extLst>
              </a:tr>
              <a:tr h="1341510">
                <a:tc>
                  <a:txBody>
                    <a:bodyPr/>
                    <a:lstStyle/>
                    <a:p>
                      <a:endParaRPr kumimoji="1" lang="ja-JP" altLang="en-US" dirty="0">
                        <a:latin typeface="BIZ UDゴシック" panose="020B0400000000000000" pitchFamily="49" charset="-128"/>
                        <a:ea typeface="BIZ UDゴシック" panose="020B0400000000000000" pitchFamily="49" charset="-128"/>
                      </a:endParaRP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endParaRPr kumimoji="1" lang="ja-JP" altLang="en-US" dirty="0">
                        <a:latin typeface="BIZ UDゴシック" panose="020B0400000000000000" pitchFamily="49" charset="-128"/>
                        <a:ea typeface="BIZ UDゴシック" panose="020B0400000000000000" pitchFamily="49" charset="-128"/>
                      </a:endParaRP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endParaRPr kumimoji="1" lang="ja-JP" altLang="en-US" dirty="0">
                        <a:latin typeface="BIZ UDゴシック" panose="020B0400000000000000" pitchFamily="49" charset="-128"/>
                        <a:ea typeface="BIZ UDゴシック" panose="020B0400000000000000" pitchFamily="49" charset="-128"/>
                      </a:endParaRP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endParaRPr kumimoji="1" lang="ja-JP" altLang="en-US" dirty="0">
                        <a:latin typeface="BIZ UDゴシック" panose="020B0400000000000000" pitchFamily="49" charset="-128"/>
                        <a:ea typeface="BIZ UDゴシック" panose="020B0400000000000000" pitchFamily="49" charset="-128"/>
                      </a:endParaRP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tc>
                  <a:txBody>
                    <a:bodyPr/>
                    <a:lstStyle/>
                    <a:p>
                      <a:endParaRPr kumimoji="1" lang="ja-JP" altLang="en-US" dirty="0">
                        <a:latin typeface="BIZ UDゴシック" panose="020B0400000000000000" pitchFamily="49" charset="-128"/>
                        <a:ea typeface="BIZ UDゴシック" panose="020B0400000000000000" pitchFamily="49" charset="-128"/>
                      </a:endParaRPr>
                    </a:p>
                  </a:txBody>
                  <a:tcPr>
                    <a:lnL w="12700" cap="flat" cmpd="sng" algn="ctr">
                      <a:solidFill>
                        <a:schemeClr val="accent1">
                          <a:lumMod val="20000"/>
                          <a:lumOff val="80000"/>
                        </a:schemeClr>
                      </a:solidFill>
                      <a:prstDash val="solid"/>
                      <a:round/>
                      <a:headEnd type="none" w="med" len="med"/>
                      <a:tailEnd type="none" w="med" len="med"/>
                    </a:lnL>
                    <a:lnR w="12700" cap="flat" cmpd="sng" algn="ctr">
                      <a:solidFill>
                        <a:schemeClr val="accent1">
                          <a:lumMod val="20000"/>
                          <a:lumOff val="80000"/>
                        </a:schemeClr>
                      </a:solidFill>
                      <a:prstDash val="solid"/>
                      <a:round/>
                      <a:headEnd type="none" w="med" len="med"/>
                      <a:tailEnd type="none" w="med" len="med"/>
                    </a:lnR>
                    <a:lnT w="12700" cap="flat" cmpd="sng" algn="ctr">
                      <a:solidFill>
                        <a:schemeClr val="accent1">
                          <a:lumMod val="20000"/>
                          <a:lumOff val="80000"/>
                        </a:schemeClr>
                      </a:solidFill>
                      <a:prstDash val="solid"/>
                      <a:round/>
                      <a:headEnd type="none" w="med" len="med"/>
                      <a:tailEnd type="none" w="med" len="med"/>
                    </a:lnT>
                    <a:lnB w="12700" cap="flat" cmpd="sng" algn="ctr">
                      <a:solidFill>
                        <a:schemeClr val="accent1">
                          <a:lumMod val="20000"/>
                          <a:lumOff val="80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411304328"/>
                  </a:ext>
                </a:extLst>
              </a:tr>
            </a:tbl>
          </a:graphicData>
        </a:graphic>
      </p:graphicFrame>
      <p:sp>
        <p:nvSpPr>
          <p:cNvPr id="18" name="矢印: 五方向 17">
            <a:extLst>
              <a:ext uri="{FF2B5EF4-FFF2-40B4-BE49-F238E27FC236}">
                <a16:creationId xmlns:a16="http://schemas.microsoft.com/office/drawing/2014/main" id="{1AEEB10C-1016-4C0C-BAA9-A126D5E177F9}"/>
              </a:ext>
            </a:extLst>
          </p:cNvPr>
          <p:cNvSpPr/>
          <p:nvPr/>
        </p:nvSpPr>
        <p:spPr>
          <a:xfrm>
            <a:off x="917802" y="3582467"/>
            <a:ext cx="2198843" cy="438487"/>
          </a:xfrm>
          <a:prstGeom prst="homePlate">
            <a:avLst>
              <a:gd name="adj" fmla="val 38632"/>
            </a:avLst>
          </a:prstGeom>
          <a:gradFill>
            <a:gsLst>
              <a:gs pos="0">
                <a:schemeClr val="accent6">
                  <a:lumMod val="20000"/>
                  <a:lumOff val="80000"/>
                </a:schemeClr>
              </a:gs>
              <a:gs pos="8000">
                <a:srgbClr val="90C5DD"/>
              </a:gs>
              <a:gs pos="100000">
                <a:srgbClr val="3494BA"/>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100" b="1" dirty="0">
                <a:solidFill>
                  <a:schemeClr val="bg1"/>
                </a:solidFill>
                <a:latin typeface="BIZ UDゴシック" panose="020B0400000000000000" pitchFamily="49" charset="-128"/>
                <a:ea typeface="BIZ UDゴシック" panose="020B0400000000000000" pitchFamily="49" charset="-128"/>
              </a:rPr>
              <a:t>必要な条例改正</a:t>
            </a:r>
            <a:endParaRPr kumimoji="1" lang="en-US" altLang="ja-JP" sz="1100" b="1" dirty="0">
              <a:solidFill>
                <a:schemeClr val="bg1"/>
              </a:solidFill>
              <a:latin typeface="BIZ UDゴシック" panose="020B0400000000000000" pitchFamily="49" charset="-128"/>
              <a:ea typeface="BIZ UDゴシック" panose="020B0400000000000000" pitchFamily="49" charset="-128"/>
            </a:endParaRPr>
          </a:p>
          <a:p>
            <a:pPr algn="ctr"/>
            <a:r>
              <a:rPr lang="ja-JP" altLang="en-US" sz="1100" b="1" dirty="0">
                <a:solidFill>
                  <a:schemeClr val="bg1"/>
                </a:solidFill>
                <a:latin typeface="BIZ UDゴシック" panose="020B0400000000000000" pitchFamily="49" charset="-128"/>
                <a:ea typeface="BIZ UDゴシック" panose="020B0400000000000000" pitchFamily="49" charset="-128"/>
              </a:rPr>
              <a:t>一部取組みの先行実施</a:t>
            </a:r>
            <a:endParaRPr kumimoji="1" lang="en-US" altLang="ja-JP" sz="1100" b="1" dirty="0">
              <a:solidFill>
                <a:schemeClr val="bg1"/>
              </a:solidFill>
              <a:latin typeface="BIZ UDゴシック" panose="020B0400000000000000" pitchFamily="49" charset="-128"/>
              <a:ea typeface="BIZ UDゴシック" panose="020B0400000000000000" pitchFamily="49" charset="-128"/>
            </a:endParaRPr>
          </a:p>
        </p:txBody>
      </p:sp>
      <p:sp>
        <p:nvSpPr>
          <p:cNvPr id="20" name="矢印: 五方向 19">
            <a:extLst>
              <a:ext uri="{FF2B5EF4-FFF2-40B4-BE49-F238E27FC236}">
                <a16:creationId xmlns:a16="http://schemas.microsoft.com/office/drawing/2014/main" id="{B9BBB3BA-F75C-4D20-847A-295BB3900746}"/>
              </a:ext>
            </a:extLst>
          </p:cNvPr>
          <p:cNvSpPr/>
          <p:nvPr/>
        </p:nvSpPr>
        <p:spPr>
          <a:xfrm>
            <a:off x="3470589" y="3617733"/>
            <a:ext cx="7799760" cy="418533"/>
          </a:xfrm>
          <a:prstGeom prst="homePlate">
            <a:avLst>
              <a:gd name="adj" fmla="val 38632"/>
            </a:avLst>
          </a:prstGeom>
          <a:gradFill>
            <a:gsLst>
              <a:gs pos="0">
                <a:schemeClr val="accent6">
                  <a:lumMod val="20000"/>
                  <a:lumOff val="80000"/>
                </a:schemeClr>
              </a:gs>
              <a:gs pos="11000">
                <a:srgbClr val="90C5DD"/>
              </a:gs>
              <a:gs pos="100000">
                <a:srgbClr val="3494BA"/>
              </a:gs>
            </a:gsLst>
            <a:lin ang="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100" b="1" dirty="0">
                <a:solidFill>
                  <a:schemeClr val="bg1"/>
                </a:solidFill>
                <a:latin typeface="BIZ UDゴシック" panose="020B0400000000000000" pitchFamily="49" charset="-128"/>
                <a:ea typeface="BIZ UDゴシック" panose="020B0400000000000000" pitchFamily="49" charset="-128"/>
              </a:rPr>
              <a:t>                                  取組みの推進</a:t>
            </a:r>
            <a:endParaRPr lang="en-US" altLang="ja-JP" sz="1100" b="1" dirty="0">
              <a:solidFill>
                <a:schemeClr val="bg1"/>
              </a:solidFill>
              <a:latin typeface="BIZ UDゴシック" panose="020B0400000000000000" pitchFamily="49" charset="-128"/>
              <a:ea typeface="BIZ UDゴシック" panose="020B0400000000000000" pitchFamily="49" charset="-128"/>
            </a:endParaRPr>
          </a:p>
          <a:p>
            <a:r>
              <a:rPr kumimoji="1" lang="ja-JP" altLang="en-US" sz="1100" b="1" dirty="0">
                <a:solidFill>
                  <a:schemeClr val="bg1"/>
                </a:solidFill>
                <a:latin typeface="BIZ UDゴシック" panose="020B0400000000000000" pitchFamily="49" charset="-128"/>
                <a:ea typeface="BIZ UDゴシック" panose="020B0400000000000000" pitchFamily="49" charset="-128"/>
              </a:rPr>
              <a:t>                   （「定期人事異動方針」「職員研修計画</a:t>
            </a:r>
            <a:r>
              <a:rPr lang="ja-JP" altLang="en-US" sz="1100" b="1" dirty="0">
                <a:solidFill>
                  <a:schemeClr val="bg1"/>
                </a:solidFill>
                <a:latin typeface="BIZ UDゴシック" panose="020B0400000000000000" pitchFamily="49" charset="-128"/>
                <a:ea typeface="BIZ UDゴシック" panose="020B0400000000000000" pitchFamily="49" charset="-128"/>
              </a:rPr>
              <a:t>」等に反映</a:t>
            </a:r>
            <a:r>
              <a:rPr kumimoji="1" lang="ja-JP" altLang="en-US" sz="1100" b="1" dirty="0">
                <a:solidFill>
                  <a:schemeClr val="bg1"/>
                </a:solidFill>
                <a:latin typeface="BIZ UDゴシック" panose="020B0400000000000000" pitchFamily="49" charset="-128"/>
                <a:ea typeface="BIZ UDゴシック" panose="020B0400000000000000" pitchFamily="49" charset="-128"/>
              </a:rPr>
              <a:t>）</a:t>
            </a:r>
            <a:endParaRPr kumimoji="1" lang="en-US" altLang="ja-JP" sz="1100" b="1" dirty="0">
              <a:solidFill>
                <a:schemeClr val="bg1"/>
              </a:solidFill>
              <a:latin typeface="BIZ UDゴシック" panose="020B0400000000000000" pitchFamily="49" charset="-128"/>
              <a:ea typeface="BIZ UDゴシック" panose="020B0400000000000000" pitchFamily="49" charset="-128"/>
            </a:endParaRPr>
          </a:p>
        </p:txBody>
      </p:sp>
      <p:sp>
        <p:nvSpPr>
          <p:cNvPr id="22" name="テキスト ボックス 21">
            <a:extLst>
              <a:ext uri="{FF2B5EF4-FFF2-40B4-BE49-F238E27FC236}">
                <a16:creationId xmlns:a16="http://schemas.microsoft.com/office/drawing/2014/main" id="{23C99C31-E262-4493-B527-B28AAC384305}"/>
              </a:ext>
            </a:extLst>
          </p:cNvPr>
          <p:cNvSpPr txBox="1"/>
          <p:nvPr/>
        </p:nvSpPr>
        <p:spPr>
          <a:xfrm>
            <a:off x="5362311" y="4031528"/>
            <a:ext cx="1736373" cy="261610"/>
          </a:xfrm>
          <a:prstGeom prst="rect">
            <a:avLst/>
          </a:prstGeom>
          <a:noFill/>
        </p:spPr>
        <p:txBody>
          <a:bodyPr vert="horz" wrap="none" rtlCol="0">
            <a:spAutoFit/>
          </a:bodyPr>
          <a:lstStyle/>
          <a:p>
            <a:r>
              <a:rPr lang="ja-JP" altLang="en-US" sz="1100" b="1" dirty="0">
                <a:solidFill>
                  <a:schemeClr val="tx1">
                    <a:lumMod val="75000"/>
                    <a:lumOff val="25000"/>
                  </a:schemeClr>
                </a:solidFill>
                <a:latin typeface="BIZ UDゴシック" panose="020B0400000000000000" pitchFamily="49" charset="-128"/>
                <a:ea typeface="BIZ UDゴシック" panose="020B0400000000000000" pitchFamily="49" charset="-128"/>
              </a:rPr>
              <a:t>適宜、取組み</a:t>
            </a:r>
            <a:r>
              <a:rPr lang="ja-JP" altLang="en-US" sz="1100" b="1" dirty="0">
                <a:latin typeface="BIZ UDゴシック" panose="020B0400000000000000" pitchFamily="49" charset="-128"/>
                <a:ea typeface="BIZ UDゴシック" panose="020B0400000000000000" pitchFamily="49" charset="-128"/>
              </a:rPr>
              <a:t>内容の精査</a:t>
            </a:r>
            <a:endParaRPr lang="en-US" altLang="ja-JP" sz="1100" b="1" strike="sngStrike" dirty="0">
              <a:latin typeface="BIZ UDゴシック" panose="020B0400000000000000" pitchFamily="49" charset="-128"/>
              <a:ea typeface="BIZ UDゴシック" panose="020B0400000000000000" pitchFamily="49" charset="-128"/>
            </a:endParaRPr>
          </a:p>
        </p:txBody>
      </p:sp>
      <p:sp>
        <p:nvSpPr>
          <p:cNvPr id="23" name="四角形: 角を丸くする 22">
            <a:extLst>
              <a:ext uri="{FF2B5EF4-FFF2-40B4-BE49-F238E27FC236}">
                <a16:creationId xmlns:a16="http://schemas.microsoft.com/office/drawing/2014/main" id="{298CC68A-5930-4E90-B2DD-6D66420F9F9B}"/>
              </a:ext>
            </a:extLst>
          </p:cNvPr>
          <p:cNvSpPr/>
          <p:nvPr/>
        </p:nvSpPr>
        <p:spPr>
          <a:xfrm>
            <a:off x="9556718" y="3540417"/>
            <a:ext cx="338554" cy="1259305"/>
          </a:xfrm>
          <a:prstGeom prst="roundRect">
            <a:avLst/>
          </a:prstGeom>
          <a:solidFill>
            <a:schemeClr val="accent6">
              <a:lumMod val="75000"/>
            </a:schemeClr>
          </a:solidFill>
          <a:ln>
            <a:solidFill>
              <a:schemeClr val="accent6">
                <a:lumMod val="5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kumimoji="1" lang="ja-JP" altLang="en-US" sz="1100" b="1">
                <a:solidFill>
                  <a:schemeClr val="bg1"/>
                </a:solidFill>
                <a:latin typeface="BIZ UDゴシック" panose="020B0400000000000000" pitchFamily="49" charset="-128"/>
                <a:ea typeface="BIZ UDゴシック" panose="020B0400000000000000" pitchFamily="49" charset="-128"/>
              </a:rPr>
              <a:t>方向性</a:t>
            </a:r>
            <a:r>
              <a:rPr kumimoji="1" lang="en-US" altLang="ja-JP" sz="1100" b="1">
                <a:solidFill>
                  <a:schemeClr val="bg1"/>
                </a:solidFill>
                <a:latin typeface="BIZ UDゴシック" panose="020B0400000000000000" pitchFamily="49" charset="-128"/>
                <a:ea typeface="BIZ UDゴシック" panose="020B0400000000000000" pitchFamily="49" charset="-128"/>
              </a:rPr>
              <a:t>(</a:t>
            </a:r>
            <a:r>
              <a:rPr kumimoji="1" lang="ja-JP" altLang="en-US" sz="1100" b="1">
                <a:solidFill>
                  <a:schemeClr val="bg1"/>
                </a:solidFill>
                <a:latin typeface="BIZ UDゴシック" panose="020B0400000000000000" pitchFamily="49" charset="-128"/>
                <a:ea typeface="BIZ UDゴシック" panose="020B0400000000000000" pitchFamily="49" charset="-128"/>
              </a:rPr>
              <a:t>案</a:t>
            </a:r>
            <a:r>
              <a:rPr kumimoji="1" lang="en-US" altLang="ja-JP" sz="1100" b="1">
                <a:solidFill>
                  <a:schemeClr val="bg1"/>
                </a:solidFill>
                <a:latin typeface="BIZ UDゴシック" panose="020B0400000000000000" pitchFamily="49" charset="-128"/>
                <a:ea typeface="BIZ UDゴシック" panose="020B0400000000000000" pitchFamily="49" charset="-128"/>
              </a:rPr>
              <a:t>)</a:t>
            </a:r>
            <a:r>
              <a:rPr lang="ja-JP" altLang="en-US" sz="1100" b="1">
                <a:solidFill>
                  <a:schemeClr val="bg1"/>
                </a:solidFill>
                <a:latin typeface="BIZ UDゴシック" panose="020B0400000000000000" pitchFamily="49" charset="-128"/>
                <a:ea typeface="BIZ UDゴシック" panose="020B0400000000000000" pitchFamily="49" charset="-128"/>
              </a:rPr>
              <a:t>見直し</a:t>
            </a:r>
            <a:endParaRPr kumimoji="1" lang="en-US" altLang="ja-JP" sz="1100" b="1" dirty="0">
              <a:solidFill>
                <a:schemeClr val="bg1"/>
              </a:solidFill>
              <a:latin typeface="BIZ UDゴシック" panose="020B0400000000000000" pitchFamily="49" charset="-128"/>
              <a:ea typeface="BIZ UDゴシック" panose="020B0400000000000000" pitchFamily="49" charset="-128"/>
            </a:endParaRPr>
          </a:p>
        </p:txBody>
      </p:sp>
      <p:sp>
        <p:nvSpPr>
          <p:cNvPr id="25" name="四角形: 角を丸くする 24">
            <a:extLst>
              <a:ext uri="{FF2B5EF4-FFF2-40B4-BE49-F238E27FC236}">
                <a16:creationId xmlns:a16="http://schemas.microsoft.com/office/drawing/2014/main" id="{44E6B32A-2030-42B2-9314-C5CA7FCCAC3E}"/>
              </a:ext>
            </a:extLst>
          </p:cNvPr>
          <p:cNvSpPr/>
          <p:nvPr/>
        </p:nvSpPr>
        <p:spPr>
          <a:xfrm>
            <a:off x="3100363" y="3526003"/>
            <a:ext cx="338554" cy="1273719"/>
          </a:xfrm>
          <a:prstGeom prst="round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vert="eaVert" rtlCol="0" anchor="ctr"/>
          <a:lstStyle/>
          <a:p>
            <a:r>
              <a:rPr lang="ja-JP" altLang="en-US" sz="1100" b="1" dirty="0">
                <a:solidFill>
                  <a:schemeClr val="bg1"/>
                </a:solidFill>
                <a:latin typeface="BIZ UDゴシック" panose="020B0400000000000000" pitchFamily="49" charset="-128"/>
                <a:ea typeface="BIZ UDゴシック" panose="020B0400000000000000" pitchFamily="49" charset="-128"/>
              </a:rPr>
              <a:t> </a:t>
            </a:r>
            <a:r>
              <a:rPr kumimoji="1" lang="ja-JP" altLang="en-US" sz="1100" b="1" dirty="0">
                <a:solidFill>
                  <a:schemeClr val="bg1"/>
                </a:solidFill>
                <a:latin typeface="BIZ UDゴシック" panose="020B0400000000000000" pitchFamily="49" charset="-128"/>
                <a:ea typeface="BIZ UDゴシック" panose="020B0400000000000000" pitchFamily="49" charset="-128"/>
              </a:rPr>
              <a:t>方向性</a:t>
            </a:r>
            <a:r>
              <a:rPr kumimoji="1" lang="en-US" altLang="ja-JP" sz="1100" b="1" dirty="0">
                <a:solidFill>
                  <a:schemeClr val="bg1"/>
                </a:solidFill>
                <a:latin typeface="BIZ UDゴシック" panose="020B0400000000000000" pitchFamily="49" charset="-128"/>
                <a:ea typeface="BIZ UDゴシック" panose="020B0400000000000000" pitchFamily="49" charset="-128"/>
              </a:rPr>
              <a:t>(</a:t>
            </a:r>
            <a:r>
              <a:rPr kumimoji="1" lang="ja-JP" altLang="en-US" sz="1100" b="1" dirty="0">
                <a:solidFill>
                  <a:schemeClr val="bg1"/>
                </a:solidFill>
                <a:latin typeface="BIZ UDゴシック" panose="020B0400000000000000" pitchFamily="49" charset="-128"/>
                <a:ea typeface="BIZ UDゴシック" panose="020B0400000000000000" pitchFamily="49" charset="-128"/>
              </a:rPr>
              <a:t>案</a:t>
            </a:r>
            <a:r>
              <a:rPr kumimoji="1" lang="en-US" altLang="ja-JP" sz="1100" b="1" dirty="0">
                <a:solidFill>
                  <a:schemeClr val="bg1"/>
                </a:solidFill>
                <a:latin typeface="BIZ UDゴシック" panose="020B0400000000000000" pitchFamily="49" charset="-128"/>
                <a:ea typeface="BIZ UDゴシック" panose="020B0400000000000000" pitchFamily="49" charset="-128"/>
              </a:rPr>
              <a:t>)</a:t>
            </a:r>
            <a:r>
              <a:rPr kumimoji="1" lang="ja-JP" altLang="en-US" sz="1100" b="1" dirty="0">
                <a:solidFill>
                  <a:schemeClr val="bg1"/>
                </a:solidFill>
                <a:latin typeface="BIZ UDゴシック" panose="020B0400000000000000" pitchFamily="49" charset="-128"/>
                <a:ea typeface="BIZ UDゴシック" panose="020B0400000000000000" pitchFamily="49" charset="-128"/>
              </a:rPr>
              <a:t>公表</a:t>
            </a:r>
            <a:endParaRPr kumimoji="1" lang="en-US" altLang="ja-JP" sz="1100" b="1" dirty="0">
              <a:solidFill>
                <a:schemeClr val="bg1"/>
              </a:solidFill>
              <a:latin typeface="BIZ UDゴシック" panose="020B0400000000000000" pitchFamily="49" charset="-128"/>
              <a:ea typeface="BIZ UDゴシック" panose="020B0400000000000000" pitchFamily="49" charset="-128"/>
            </a:endParaRPr>
          </a:p>
        </p:txBody>
      </p:sp>
      <p:sp>
        <p:nvSpPr>
          <p:cNvPr id="2" name="スライド番号プレースホルダー 1">
            <a:extLst>
              <a:ext uri="{FF2B5EF4-FFF2-40B4-BE49-F238E27FC236}">
                <a16:creationId xmlns:a16="http://schemas.microsoft.com/office/drawing/2014/main" id="{7AE4B3A9-C922-4E0F-A80C-57E35C44270F}"/>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13</a:t>
            </a:fld>
            <a:endParaRPr lang="ja-JP" altLang="en-US" dirty="0"/>
          </a:p>
        </p:txBody>
      </p:sp>
    </p:spTree>
    <p:extLst>
      <p:ext uri="{BB962C8B-B14F-4D97-AF65-F5344CB8AC3E}">
        <p14:creationId xmlns:p14="http://schemas.microsoft.com/office/powerpoint/2010/main" val="1878460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フローチャート: 端子 27">
            <a:extLst>
              <a:ext uri="{FF2B5EF4-FFF2-40B4-BE49-F238E27FC236}">
                <a16:creationId xmlns:a16="http://schemas.microsoft.com/office/drawing/2014/main" id="{29040178-7A95-446D-B122-24F7A165D9D1}"/>
              </a:ext>
            </a:extLst>
          </p:cNvPr>
          <p:cNvSpPr/>
          <p:nvPr/>
        </p:nvSpPr>
        <p:spPr>
          <a:xfrm>
            <a:off x="758259" y="4176128"/>
            <a:ext cx="926983" cy="188168"/>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テキスト ボックス 25">
            <a:extLst>
              <a:ext uri="{FF2B5EF4-FFF2-40B4-BE49-F238E27FC236}">
                <a16:creationId xmlns:a16="http://schemas.microsoft.com/office/drawing/2014/main" id="{D0528FB1-1560-4D1C-87D0-737CE76BDDA7}"/>
              </a:ext>
            </a:extLst>
          </p:cNvPr>
          <p:cNvSpPr txBox="1"/>
          <p:nvPr/>
        </p:nvSpPr>
        <p:spPr>
          <a:xfrm>
            <a:off x="616457" y="4046072"/>
            <a:ext cx="1210588" cy="400110"/>
          </a:xfrm>
          <a:prstGeom prst="rect">
            <a:avLst/>
          </a:prstGeom>
          <a:noFill/>
        </p:spPr>
        <p:txBody>
          <a:bodyPr wrap="none" rtlCol="0">
            <a:spAutoFit/>
          </a:bodyPr>
          <a:lstStyle/>
          <a:p>
            <a:r>
              <a:rPr kumimoji="1" lang="ja-JP" altLang="en-US" sz="2000" b="1" dirty="0">
                <a:solidFill>
                  <a:srgbClr val="3A8F98"/>
                </a:solidFill>
                <a:latin typeface="BIZ UDPゴシック" panose="020B0400000000000000" pitchFamily="50" charset="-128"/>
                <a:ea typeface="BIZ UDPゴシック" panose="020B0400000000000000" pitchFamily="50" charset="-128"/>
              </a:rPr>
              <a:t>基本理念</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altLang="ja-JP" sz="2400" b="1" dirty="0">
                <a:solidFill>
                  <a:schemeClr val="accent2">
                    <a:lumMod val="75000"/>
                  </a:schemeClr>
                </a:solidFill>
                <a:latin typeface="BIZ UDPゴシック" panose="020B0400000000000000" pitchFamily="50" charset="-128"/>
                <a:ea typeface="BIZ UDPゴシック" panose="020B0400000000000000" pitchFamily="50" charset="-128"/>
              </a:rPr>
              <a:t>Ⅰ</a:t>
            </a:r>
            <a:r>
              <a:rPr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　基本的な考え方</a:t>
            </a:r>
            <a:r>
              <a:rPr kumimoji="1"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　</a:t>
            </a:r>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1013460" y="4636873"/>
            <a:ext cx="10287000" cy="1884148"/>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lnSpc>
                <a:spcPct val="130000"/>
              </a:lnSpc>
            </a:pPr>
            <a:r>
              <a:rPr kumimoji="1" lang="ja-JP" altLang="en-US" sz="2000" b="1" u="sng" dirty="0">
                <a:solidFill>
                  <a:schemeClr val="accent1">
                    <a:lumMod val="75000"/>
                  </a:schemeClr>
                </a:solidFill>
                <a:latin typeface="BIZ UDPゴシック" panose="020B0400000000000000" pitchFamily="50" charset="-128"/>
                <a:ea typeface="BIZ UDPゴシック" panose="020B0400000000000000" pitchFamily="50" charset="-128"/>
              </a:rPr>
              <a:t>若手からベテランまで、全ての職員が能力を最大限に発揮し、活躍できる大阪府庁へ</a:t>
            </a:r>
            <a:endParaRPr kumimoji="1" lang="en-US" altLang="ja-JP" sz="2000" b="1" u="sng" dirty="0">
              <a:solidFill>
                <a:schemeClr val="accent1">
                  <a:lumMod val="75000"/>
                </a:schemeClr>
              </a:solidFill>
              <a:latin typeface="BIZ UDPゴシック" panose="020B0400000000000000" pitchFamily="50" charset="-128"/>
              <a:ea typeface="BIZ UDPゴシック" panose="020B0400000000000000" pitchFamily="50" charset="-128"/>
            </a:endParaRPr>
          </a:p>
          <a:p>
            <a:pPr algn="ctr">
              <a:lnSpc>
                <a:spcPct val="130000"/>
              </a:lnSpc>
            </a:pPr>
            <a:endParaRPr kumimoji="1" lang="en-US" altLang="ja-JP" sz="2000" dirty="0">
              <a:solidFill>
                <a:schemeClr val="accent1">
                  <a:lumMod val="75000"/>
                </a:schemeClr>
              </a:solidFill>
              <a:latin typeface="BIZ UDPゴシック" panose="020B0400000000000000" pitchFamily="50" charset="-128"/>
              <a:ea typeface="BIZ UDPゴシック" panose="020B0400000000000000" pitchFamily="50" charset="-128"/>
            </a:endParaRPr>
          </a:p>
          <a:p>
            <a:pPr algn="ctr">
              <a:lnSpc>
                <a:spcPct val="130000"/>
              </a:lnSpc>
            </a:pPr>
            <a:r>
              <a:rPr kumimoji="1" lang="ja-JP" altLang="en-US" sz="2000" b="1" u="sng" dirty="0">
                <a:solidFill>
                  <a:schemeClr val="accent1">
                    <a:lumMod val="75000"/>
                  </a:schemeClr>
                </a:solidFill>
                <a:latin typeface="BIZ UDPゴシック" panose="020B0400000000000000" pitchFamily="50" charset="-128"/>
                <a:ea typeface="BIZ UDPゴシック" panose="020B0400000000000000" pitchFamily="50" charset="-128"/>
              </a:rPr>
              <a:t>組織として最高のパフォーマンスを発揮できる大阪府庁へ</a:t>
            </a: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a:p>
            <a:pPr algn="ctr">
              <a:lnSpc>
                <a:spcPct val="130000"/>
              </a:lnSpc>
            </a:pPr>
            <a:endParaRPr kumimoji="1" lang="ja-JP" altLang="en-US" sz="1600" dirty="0">
              <a:solidFill>
                <a:schemeClr val="tx1"/>
              </a:solidFill>
              <a:latin typeface="BIZ UDPゴシック" panose="020B0400000000000000" pitchFamily="50" charset="-128"/>
              <a:ea typeface="BIZ UDPゴシック" panose="020B0400000000000000" pitchFamily="50" charset="-128"/>
            </a:endParaRPr>
          </a:p>
        </p:txBody>
      </p:sp>
      <p:sp>
        <p:nvSpPr>
          <p:cNvPr id="27" name="正方形/長方形 26">
            <a:extLst>
              <a:ext uri="{FF2B5EF4-FFF2-40B4-BE49-F238E27FC236}">
                <a16:creationId xmlns:a16="http://schemas.microsoft.com/office/drawing/2014/main" id="{9BB93706-C696-42A0-BAB4-593D806FD22F}"/>
              </a:ext>
            </a:extLst>
          </p:cNvPr>
          <p:cNvSpPr/>
          <p:nvPr/>
        </p:nvSpPr>
        <p:spPr>
          <a:xfrm rot="10800000" flipV="1">
            <a:off x="952500" y="878990"/>
            <a:ext cx="9994173" cy="30434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大阪府では、厳しい財政状況の下で、全国一スリムな組織体制を維持するとともに、全国に先駆けて、</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600" dirty="0">
                <a:solidFill>
                  <a:schemeClr val="tx1"/>
                </a:solidFill>
                <a:latin typeface="BIZ UDPゴシック" panose="020B0400000000000000" pitchFamily="50" charset="-128"/>
                <a:ea typeface="BIZ UDPゴシック" panose="020B0400000000000000" pitchFamily="50" charset="-128"/>
              </a:rPr>
              <a:t>大胆な人事給与制度改革に</a:t>
            </a:r>
            <a:r>
              <a:rPr lang="ja-JP" altLang="en-US" sz="1600" dirty="0">
                <a:solidFill>
                  <a:schemeClr val="tx1"/>
                </a:solidFill>
                <a:latin typeface="BIZ UDPゴシック" panose="020B0400000000000000" pitchFamily="50" charset="-128"/>
                <a:ea typeface="BIZ UDPゴシック" panose="020B0400000000000000" pitchFamily="50" charset="-128"/>
              </a:rPr>
              <a:t>取り組んできました。</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600" dirty="0">
                <a:solidFill>
                  <a:schemeClr val="tx1"/>
                </a:solidFill>
                <a:latin typeface="BIZ UDPゴシック" panose="020B0400000000000000" pitchFamily="50" charset="-128"/>
                <a:ea typeface="BIZ UDPゴシック" panose="020B0400000000000000" pitchFamily="50" charset="-128"/>
              </a:rPr>
              <a:t>　少子高齢化の進行、デジタル技術の進展、大規模災害の発生や感染症リスクの増大等、本府を取り巻く環境が大きく変化している中で、増大する府民ニーズに的確に対応</a:t>
            </a:r>
            <a:r>
              <a:rPr lang="ja-JP" altLang="en-US" sz="1600" dirty="0">
                <a:solidFill>
                  <a:schemeClr val="tx1"/>
                </a:solidFill>
                <a:latin typeface="BIZ UDPゴシック" panose="020B0400000000000000" pitchFamily="50" charset="-128"/>
                <a:ea typeface="BIZ UDPゴシック" panose="020B0400000000000000" pitchFamily="50" charset="-128"/>
              </a:rPr>
              <a:t>するためには、全ての職員が働きがいを感じながら</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能力を最大限に発揮し、</a:t>
            </a:r>
            <a:r>
              <a:rPr kumimoji="1" lang="ja-JP" altLang="en-US" sz="1600" dirty="0">
                <a:solidFill>
                  <a:schemeClr val="tx1"/>
                </a:solidFill>
                <a:latin typeface="BIZ UDPゴシック" panose="020B0400000000000000" pitchFamily="50" charset="-128"/>
                <a:ea typeface="BIZ UDPゴシック" panose="020B0400000000000000" pitchFamily="50" charset="-128"/>
              </a:rPr>
              <a:t>組織全体の生産性を向上させ、パフォーマンスを最大化していくことが必要です。</a:t>
            </a:r>
          </a:p>
          <a:p>
            <a:pPr>
              <a:lnSpc>
                <a:spcPct val="120000"/>
              </a:lnSpc>
            </a:pP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　そのため、今後</a:t>
            </a:r>
            <a:r>
              <a:rPr lang="en-US" altLang="ja-JP" sz="1600" dirty="0">
                <a:solidFill>
                  <a:schemeClr val="tx1"/>
                </a:solidFill>
                <a:latin typeface="BIZ UDPゴシック" panose="020B0400000000000000" pitchFamily="50" charset="-128"/>
                <a:ea typeface="BIZ UDPゴシック" panose="020B0400000000000000" pitchFamily="50" charset="-128"/>
              </a:rPr>
              <a:t>10</a:t>
            </a:r>
            <a:r>
              <a:rPr lang="ja-JP" altLang="en-US" sz="1600" dirty="0">
                <a:solidFill>
                  <a:schemeClr val="tx1"/>
                </a:solidFill>
                <a:latin typeface="BIZ UDPゴシック" panose="020B0400000000000000" pitchFamily="50" charset="-128"/>
                <a:ea typeface="BIZ UDPゴシック" panose="020B0400000000000000" pitchFamily="50" charset="-128"/>
              </a:rPr>
              <a:t>年を見据えた「組織・人事給与制度の今後の方向性（案）」を策定し、「基本理念」に基づき</a:t>
            </a:r>
            <a:endParaRPr lang="en-US" altLang="ja-JP" sz="16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lang="ja-JP" altLang="en-US" sz="1600" dirty="0">
                <a:solidFill>
                  <a:schemeClr val="tx1"/>
                </a:solidFill>
                <a:latin typeface="BIZ UDPゴシック" panose="020B0400000000000000" pitchFamily="50" charset="-128"/>
                <a:ea typeface="BIZ UDPゴシック" panose="020B0400000000000000" pitchFamily="50" charset="-128"/>
              </a:rPr>
              <a:t>組織体制や人事給与制度を構築・拡充することで、効率的・効果的な府政の推進に取り組んでいきます。</a:t>
            </a:r>
            <a:endParaRPr lang="en-US" altLang="ja-JP" sz="1600" dirty="0">
              <a:solidFill>
                <a:schemeClr val="tx1"/>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E862BEA2-5BF4-496C-964E-E3C8F410AC31}"/>
              </a:ext>
            </a:extLst>
          </p:cNvPr>
          <p:cNvSpPr>
            <a:spLocks noGrp="1"/>
          </p:cNvSpPr>
          <p:nvPr>
            <p:ph type="sldNum" sz="quarter" idx="12"/>
          </p:nvPr>
        </p:nvSpPr>
        <p:spPr>
          <a:xfrm>
            <a:off x="9448800" y="6498793"/>
            <a:ext cx="2743200" cy="365125"/>
          </a:xfrm>
        </p:spPr>
        <p:txBody>
          <a:bodyPr/>
          <a:lstStyle/>
          <a:p>
            <a:fld id="{0E7F473F-DB78-4782-A223-9E8F5EA6924B}" type="slidenum">
              <a:rPr lang="ja-JP" altLang="en-US" smtClean="0"/>
              <a:pPr/>
              <a:t>1</a:t>
            </a:fld>
            <a:endParaRPr lang="ja-JP" altLang="en-US" dirty="0"/>
          </a:p>
        </p:txBody>
      </p:sp>
    </p:spTree>
    <p:extLst>
      <p:ext uri="{BB962C8B-B14F-4D97-AF65-F5344CB8AC3E}">
        <p14:creationId xmlns:p14="http://schemas.microsoft.com/office/powerpoint/2010/main" val="15089550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 name="正方形/長方形 44">
            <a:extLst>
              <a:ext uri="{FF2B5EF4-FFF2-40B4-BE49-F238E27FC236}">
                <a16:creationId xmlns:a16="http://schemas.microsoft.com/office/drawing/2014/main" id="{223C2B8C-D153-44B4-867D-90DEF7046CE2}"/>
              </a:ext>
            </a:extLst>
          </p:cNvPr>
          <p:cNvSpPr/>
          <p:nvPr/>
        </p:nvSpPr>
        <p:spPr>
          <a:xfrm>
            <a:off x="587102" y="1385282"/>
            <a:ext cx="11017795" cy="2602850"/>
          </a:xfrm>
          <a:prstGeom prst="rect">
            <a:avLst/>
          </a:prstGeom>
          <a:solidFill>
            <a:srgbClr val="F6FA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正方形/長方形 12">
            <a:extLst>
              <a:ext uri="{FF2B5EF4-FFF2-40B4-BE49-F238E27FC236}">
                <a16:creationId xmlns:a16="http://schemas.microsoft.com/office/drawing/2014/main" id="{6294C7F9-5935-443B-A6BD-706DD5D52817}"/>
              </a:ext>
            </a:extLst>
          </p:cNvPr>
          <p:cNvSpPr/>
          <p:nvPr/>
        </p:nvSpPr>
        <p:spPr>
          <a:xfrm>
            <a:off x="587103" y="4165940"/>
            <a:ext cx="11017795" cy="2602850"/>
          </a:xfrm>
          <a:prstGeom prst="rect">
            <a:avLst/>
          </a:prstGeom>
          <a:solidFill>
            <a:srgbClr val="F6FAF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dirty="0">
                <a:solidFill>
                  <a:schemeClr val="accent2">
                    <a:lumMod val="75000"/>
                  </a:schemeClr>
                </a:solidFill>
                <a:latin typeface="BIZ UDPゴシック" panose="020B0400000000000000" pitchFamily="50" charset="-128"/>
                <a:ea typeface="BIZ UDPゴシック" panose="020B0400000000000000" pitchFamily="50" charset="-128"/>
              </a:rPr>
              <a:t>Ⅱ</a:t>
            </a:r>
            <a:r>
              <a:rPr kumimoji="1"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　めざす組織像・職員像　</a:t>
            </a:r>
          </a:p>
        </p:txBody>
      </p:sp>
      <p:sp>
        <p:nvSpPr>
          <p:cNvPr id="24" name="正方形/長方形 23">
            <a:extLst>
              <a:ext uri="{FF2B5EF4-FFF2-40B4-BE49-F238E27FC236}">
                <a16:creationId xmlns:a16="http://schemas.microsoft.com/office/drawing/2014/main" id="{A85197D7-5EE6-439A-95AB-DE0D2AE2626B}"/>
              </a:ext>
            </a:extLst>
          </p:cNvPr>
          <p:cNvSpPr/>
          <p:nvPr/>
        </p:nvSpPr>
        <p:spPr>
          <a:xfrm rot="10800000" flipV="1">
            <a:off x="587102" y="338400"/>
            <a:ext cx="11017795" cy="1320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kumimoji="1" lang="ja-JP" altLang="en-US" sz="1600" dirty="0">
                <a:solidFill>
                  <a:schemeClr val="tx1"/>
                </a:solidFill>
                <a:latin typeface="BIZ UDPゴシック" panose="020B0400000000000000" pitchFamily="50" charset="-128"/>
                <a:ea typeface="BIZ UDPゴシック" panose="020B0400000000000000" pitchFamily="50" charset="-128"/>
              </a:rPr>
              <a:t>前段に掲げる「基本理念」や、本府を取り巻く環境の変化、これまでの組織・人事給与制度改革の成果と課題、</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lnSpc>
                <a:spcPct val="120000"/>
              </a:lnSpc>
            </a:pPr>
            <a:r>
              <a:rPr kumimoji="1" lang="ja-JP" altLang="en-US" sz="1600" dirty="0">
                <a:solidFill>
                  <a:schemeClr val="tx1"/>
                </a:solidFill>
                <a:latin typeface="BIZ UDPゴシック" panose="020B0400000000000000" pitchFamily="50" charset="-128"/>
                <a:ea typeface="BIZ UDPゴシック" panose="020B0400000000000000" pitchFamily="50" charset="-128"/>
              </a:rPr>
              <a:t>職員アンケートにおける意見等を踏まえ、「めざす組織像」及び「めざす職員像」を次のとおり設定します。</a:t>
            </a:r>
          </a:p>
        </p:txBody>
      </p:sp>
      <p:sp>
        <p:nvSpPr>
          <p:cNvPr id="6" name="正方形/長方形 5">
            <a:extLst>
              <a:ext uri="{FF2B5EF4-FFF2-40B4-BE49-F238E27FC236}">
                <a16:creationId xmlns:a16="http://schemas.microsoft.com/office/drawing/2014/main" id="{D36840DC-31E1-4818-93D2-DBB93F61B22C}"/>
              </a:ext>
            </a:extLst>
          </p:cNvPr>
          <p:cNvSpPr/>
          <p:nvPr/>
        </p:nvSpPr>
        <p:spPr>
          <a:xfrm>
            <a:off x="2814500" y="1858546"/>
            <a:ext cx="8240752"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年齢や性別、職階、学歴等にとらわれず自由闊達に意見を言い合える風土を継承・発展させ、</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職員がやりがいや充実感を持って、新たなことにも失敗をおそれず挑戦できる組織</a:t>
            </a:r>
          </a:p>
        </p:txBody>
      </p:sp>
      <p:sp>
        <p:nvSpPr>
          <p:cNvPr id="3" name="矢印: 五方向 2">
            <a:extLst>
              <a:ext uri="{FF2B5EF4-FFF2-40B4-BE49-F238E27FC236}">
                <a16:creationId xmlns:a16="http://schemas.microsoft.com/office/drawing/2014/main" id="{B3B864D9-6B2E-4A63-A949-21ED6F9CD311}"/>
              </a:ext>
            </a:extLst>
          </p:cNvPr>
          <p:cNvSpPr/>
          <p:nvPr/>
        </p:nvSpPr>
        <p:spPr>
          <a:xfrm>
            <a:off x="1004090" y="1858546"/>
            <a:ext cx="2133796" cy="546409"/>
          </a:xfrm>
          <a:prstGeom prst="homePlate">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オープンで</a:t>
            </a:r>
            <a:endParaRPr kumimoji="1" lang="en-US" altLang="ja-JP" sz="1200" b="1" dirty="0">
              <a:latin typeface="BIZ UDPゴシック" panose="020B0400000000000000" pitchFamily="50" charset="-128"/>
              <a:ea typeface="BIZ UDPゴシック" panose="020B0400000000000000" pitchFamily="50" charset="-128"/>
            </a:endParaRPr>
          </a:p>
          <a:p>
            <a:pPr algn="ctr"/>
            <a:r>
              <a:rPr kumimoji="1" lang="ja-JP" altLang="en-US" sz="1200" b="1" dirty="0">
                <a:latin typeface="BIZ UDPゴシック" panose="020B0400000000000000" pitchFamily="50" charset="-128"/>
                <a:ea typeface="BIZ UDPゴシック" panose="020B0400000000000000" pitchFamily="50" charset="-128"/>
              </a:rPr>
              <a:t>チャレンジングな組織</a:t>
            </a:r>
          </a:p>
        </p:txBody>
      </p:sp>
      <p:sp>
        <p:nvSpPr>
          <p:cNvPr id="25" name="正方形/長方形 24">
            <a:extLst>
              <a:ext uri="{FF2B5EF4-FFF2-40B4-BE49-F238E27FC236}">
                <a16:creationId xmlns:a16="http://schemas.microsoft.com/office/drawing/2014/main" id="{B891B9E9-8709-47FA-A3C1-7EA4389D4CB2}"/>
              </a:ext>
            </a:extLst>
          </p:cNvPr>
          <p:cNvSpPr/>
          <p:nvPr/>
        </p:nvSpPr>
        <p:spPr>
          <a:xfrm>
            <a:off x="2814500" y="2564197"/>
            <a:ext cx="8240751"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大阪･関西万博、国際金融都市やカーボンニュートラル実現に向けた取組み等、</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自治体や企業等の多様な主体と連携・協働し、　「オール大阪」で更なる大阪の成長に貢献できる組織</a:t>
            </a:r>
          </a:p>
        </p:txBody>
      </p:sp>
      <p:sp>
        <p:nvSpPr>
          <p:cNvPr id="26" name="矢印: 五方向 25">
            <a:extLst>
              <a:ext uri="{FF2B5EF4-FFF2-40B4-BE49-F238E27FC236}">
                <a16:creationId xmlns:a16="http://schemas.microsoft.com/office/drawing/2014/main" id="{56A33720-20C6-40AD-8656-8D608DC17D44}"/>
              </a:ext>
            </a:extLst>
          </p:cNvPr>
          <p:cNvSpPr/>
          <p:nvPr/>
        </p:nvSpPr>
        <p:spPr>
          <a:xfrm>
            <a:off x="1004090" y="2564197"/>
            <a:ext cx="2133796" cy="546409"/>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連携・協働し、より良い大阪を実現する組織</a:t>
            </a:r>
          </a:p>
        </p:txBody>
      </p:sp>
      <p:sp>
        <p:nvSpPr>
          <p:cNvPr id="27" name="正方形/長方形 26">
            <a:extLst>
              <a:ext uri="{FF2B5EF4-FFF2-40B4-BE49-F238E27FC236}">
                <a16:creationId xmlns:a16="http://schemas.microsoft.com/office/drawing/2014/main" id="{0E8D91FD-9982-4787-8282-ABE75E49A51E}"/>
              </a:ext>
            </a:extLst>
          </p:cNvPr>
          <p:cNvSpPr/>
          <p:nvPr/>
        </p:nvSpPr>
        <p:spPr>
          <a:xfrm>
            <a:off x="2814500" y="3282624"/>
            <a:ext cx="8240752"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課題に対し、共同設置組織やＰＴ</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ﾌﾟﾛｼﾞｪｸﾄﾁｰﾑ</a:t>
            </a:r>
            <a:r>
              <a:rPr kumimoji="1" lang="en-US" altLang="ja-JP" sz="1200" dirty="0">
                <a:solidFill>
                  <a:schemeClr val="tx1"/>
                </a:solidFill>
                <a:latin typeface="BIZ UDPゴシック" panose="020B0400000000000000" pitchFamily="50" charset="-128"/>
                <a:ea typeface="BIZ UDPゴシック" panose="020B0400000000000000" pitchFamily="50" charset="-128"/>
              </a:rPr>
              <a:t>)</a:t>
            </a:r>
            <a:r>
              <a:rPr kumimoji="1" lang="ja-JP" altLang="en-US" sz="1200" dirty="0">
                <a:solidFill>
                  <a:schemeClr val="tx1"/>
                </a:solidFill>
                <a:latin typeface="BIZ UDPゴシック" panose="020B0400000000000000" pitchFamily="50" charset="-128"/>
                <a:ea typeface="BIZ UDPゴシック" panose="020B0400000000000000" pitchFamily="50" charset="-128"/>
              </a:rPr>
              <a:t>の活用等、従来の組織の枠組みにとらわれることなく、　</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柔軟に対応するとともに、ライン職における責任の明確化や意思決定の迅速化等により機動的に対応できる組織</a:t>
            </a:r>
          </a:p>
        </p:txBody>
      </p:sp>
      <p:sp>
        <p:nvSpPr>
          <p:cNvPr id="28" name="矢印: 五方向 27">
            <a:extLst>
              <a:ext uri="{FF2B5EF4-FFF2-40B4-BE49-F238E27FC236}">
                <a16:creationId xmlns:a16="http://schemas.microsoft.com/office/drawing/2014/main" id="{C00DF4D0-7A3A-499F-80FA-3C30BBBD9938}"/>
              </a:ext>
            </a:extLst>
          </p:cNvPr>
          <p:cNvSpPr/>
          <p:nvPr/>
        </p:nvSpPr>
        <p:spPr>
          <a:xfrm>
            <a:off x="1004090" y="3282624"/>
            <a:ext cx="2133796" cy="546409"/>
          </a:xfrm>
          <a:prstGeom prst="homePlate">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柔軟かつ機動的な組織</a:t>
            </a:r>
          </a:p>
        </p:txBody>
      </p:sp>
      <p:sp>
        <p:nvSpPr>
          <p:cNvPr id="12" name="正方形/長方形 11">
            <a:extLst>
              <a:ext uri="{FF2B5EF4-FFF2-40B4-BE49-F238E27FC236}">
                <a16:creationId xmlns:a16="http://schemas.microsoft.com/office/drawing/2014/main" id="{E01C345A-F6CC-499C-B10D-7F4F937E2112}"/>
              </a:ext>
            </a:extLst>
          </p:cNvPr>
          <p:cNvSpPr/>
          <p:nvPr/>
        </p:nvSpPr>
        <p:spPr>
          <a:xfrm>
            <a:off x="11041449" y="1858545"/>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a:extLst>
              <a:ext uri="{FF2B5EF4-FFF2-40B4-BE49-F238E27FC236}">
                <a16:creationId xmlns:a16="http://schemas.microsoft.com/office/drawing/2014/main" id="{EA729103-E2DA-43A9-A6FB-779F8613DD11}"/>
              </a:ext>
            </a:extLst>
          </p:cNvPr>
          <p:cNvSpPr/>
          <p:nvPr/>
        </p:nvSpPr>
        <p:spPr>
          <a:xfrm>
            <a:off x="11041449" y="2564195"/>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a:extLst>
              <a:ext uri="{FF2B5EF4-FFF2-40B4-BE49-F238E27FC236}">
                <a16:creationId xmlns:a16="http://schemas.microsoft.com/office/drawing/2014/main" id="{679EC42A-13F9-4B63-94A4-F2677D916030}"/>
              </a:ext>
            </a:extLst>
          </p:cNvPr>
          <p:cNvSpPr/>
          <p:nvPr/>
        </p:nvSpPr>
        <p:spPr>
          <a:xfrm>
            <a:off x="11041449" y="3282624"/>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4" name="正方形/長方形 33">
            <a:extLst>
              <a:ext uri="{FF2B5EF4-FFF2-40B4-BE49-F238E27FC236}">
                <a16:creationId xmlns:a16="http://schemas.microsoft.com/office/drawing/2014/main" id="{F541A83A-1600-423C-B18F-2BC6E785A70F}"/>
              </a:ext>
            </a:extLst>
          </p:cNvPr>
          <p:cNvSpPr/>
          <p:nvPr/>
        </p:nvSpPr>
        <p:spPr>
          <a:xfrm>
            <a:off x="2826097" y="4592087"/>
            <a:ext cx="8240752"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57188"/>
            <a:r>
              <a:rPr kumimoji="1" lang="ja-JP" altLang="en-US" sz="1200" dirty="0">
                <a:solidFill>
                  <a:schemeClr val="tx1"/>
                </a:solidFill>
                <a:latin typeface="BIZ UDPゴシック" panose="020B0400000000000000" pitchFamily="50" charset="-128"/>
                <a:ea typeface="BIZ UDPゴシック" panose="020B0400000000000000" pitchFamily="50" charset="-128"/>
              </a:rPr>
              <a:t>　固定観念にとらわれず、多様化する府政課題を「自分事」としてとらえ、何事もあきらめず粘り強く行動できる職員</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p:txBody>
      </p:sp>
      <p:sp>
        <p:nvSpPr>
          <p:cNvPr id="35" name="矢印: 五方向 34">
            <a:extLst>
              <a:ext uri="{FF2B5EF4-FFF2-40B4-BE49-F238E27FC236}">
                <a16:creationId xmlns:a16="http://schemas.microsoft.com/office/drawing/2014/main" id="{54CA842F-8A0D-4A18-80DB-CEF29AA39E68}"/>
              </a:ext>
            </a:extLst>
          </p:cNvPr>
          <p:cNvSpPr/>
          <p:nvPr/>
        </p:nvSpPr>
        <p:spPr>
          <a:xfrm>
            <a:off x="1015687" y="4592087"/>
            <a:ext cx="2133796" cy="546409"/>
          </a:xfrm>
          <a:prstGeom prst="homePlate">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自ら積極的に考え、</a:t>
            </a:r>
            <a:endParaRPr kumimoji="1" lang="en-US" altLang="ja-JP" sz="1200" b="1" dirty="0">
              <a:latin typeface="BIZ UDPゴシック" panose="020B0400000000000000" pitchFamily="50" charset="-128"/>
              <a:ea typeface="BIZ UDPゴシック" panose="020B0400000000000000" pitchFamily="50" charset="-128"/>
            </a:endParaRPr>
          </a:p>
          <a:p>
            <a:pPr algn="ctr"/>
            <a:r>
              <a:rPr kumimoji="1" lang="ja-JP" altLang="en-US" sz="1200" b="1" dirty="0">
                <a:latin typeface="BIZ UDPゴシック" panose="020B0400000000000000" pitchFamily="50" charset="-128"/>
                <a:ea typeface="BIZ UDPゴシック" panose="020B0400000000000000" pitchFamily="50" charset="-128"/>
              </a:rPr>
              <a:t>行動する職員</a:t>
            </a:r>
          </a:p>
        </p:txBody>
      </p:sp>
      <p:sp>
        <p:nvSpPr>
          <p:cNvPr id="36" name="正方形/長方形 35">
            <a:extLst>
              <a:ext uri="{FF2B5EF4-FFF2-40B4-BE49-F238E27FC236}">
                <a16:creationId xmlns:a16="http://schemas.microsoft.com/office/drawing/2014/main" id="{B72B218E-F1EB-4856-8110-79768785192D}"/>
              </a:ext>
            </a:extLst>
          </p:cNvPr>
          <p:cNvSpPr/>
          <p:nvPr/>
        </p:nvSpPr>
        <p:spPr>
          <a:xfrm>
            <a:off x="2826096" y="5297738"/>
            <a:ext cx="8240752"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互いの意見や価値観を尊重し、積極的にコミュニケーションをとり、相互に助け合い、高め合い、</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チームとして成果を生み出す職員　</a:t>
            </a:r>
          </a:p>
        </p:txBody>
      </p:sp>
      <p:sp>
        <p:nvSpPr>
          <p:cNvPr id="37" name="矢印: 五方向 36">
            <a:extLst>
              <a:ext uri="{FF2B5EF4-FFF2-40B4-BE49-F238E27FC236}">
                <a16:creationId xmlns:a16="http://schemas.microsoft.com/office/drawing/2014/main" id="{AB50B92F-7730-4D2A-91C2-5EF583A1BD69}"/>
              </a:ext>
            </a:extLst>
          </p:cNvPr>
          <p:cNvSpPr/>
          <p:nvPr/>
        </p:nvSpPr>
        <p:spPr>
          <a:xfrm>
            <a:off x="1015687" y="5297738"/>
            <a:ext cx="2133796" cy="546409"/>
          </a:xfrm>
          <a:prstGeom prst="homePlate">
            <a:avLst/>
          </a:prstGeom>
          <a:solidFill>
            <a:schemeClr val="accent5">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多様な価値観やチーム</a:t>
            </a:r>
            <a:endParaRPr kumimoji="1" lang="en-US" altLang="ja-JP" sz="1200" b="1" dirty="0">
              <a:latin typeface="BIZ UDPゴシック" panose="020B0400000000000000" pitchFamily="50" charset="-128"/>
              <a:ea typeface="BIZ UDPゴシック" panose="020B0400000000000000" pitchFamily="50" charset="-128"/>
            </a:endParaRPr>
          </a:p>
          <a:p>
            <a:pPr algn="ctr"/>
            <a:r>
              <a:rPr kumimoji="1" lang="ja-JP" altLang="en-US" sz="1200" b="1" dirty="0">
                <a:latin typeface="BIZ UDPゴシック" panose="020B0400000000000000" pitchFamily="50" charset="-128"/>
                <a:ea typeface="BIZ UDPゴシック" panose="020B0400000000000000" pitchFamily="50" charset="-128"/>
              </a:rPr>
              <a:t>ワークを尊重する職員</a:t>
            </a:r>
          </a:p>
        </p:txBody>
      </p:sp>
      <p:sp>
        <p:nvSpPr>
          <p:cNvPr id="38" name="正方形/長方形 37">
            <a:extLst>
              <a:ext uri="{FF2B5EF4-FFF2-40B4-BE49-F238E27FC236}">
                <a16:creationId xmlns:a16="http://schemas.microsoft.com/office/drawing/2014/main" id="{715BAB32-1EFA-462B-A006-2D9193A68EEC}"/>
              </a:ext>
            </a:extLst>
          </p:cNvPr>
          <p:cNvSpPr/>
          <p:nvPr/>
        </p:nvSpPr>
        <p:spPr>
          <a:xfrm>
            <a:off x="2826097" y="6016165"/>
            <a:ext cx="8240752" cy="54640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行政のスペシャリストとして、自身の業務に誇りと責任を持ち、積極的に知識習得や自己研鑽等を行うとともに、</a:t>
            </a:r>
            <a:endParaRPr kumimoji="1" lang="en-US" altLang="ja-JP" sz="1200" dirty="0">
              <a:solidFill>
                <a:schemeClr val="tx1"/>
              </a:solidFill>
              <a:latin typeface="BIZ UDPゴシック" panose="020B0400000000000000" pitchFamily="50" charset="-128"/>
              <a:ea typeface="BIZ UDPゴシック" panose="020B0400000000000000" pitchFamily="50" charset="-128"/>
            </a:endParaRPr>
          </a:p>
          <a:p>
            <a:pPr marL="446088"/>
            <a:r>
              <a:rPr kumimoji="1" lang="ja-JP" altLang="en-US" sz="1200" dirty="0">
                <a:solidFill>
                  <a:schemeClr val="tx1"/>
                </a:solidFill>
                <a:latin typeface="BIZ UDPゴシック" panose="020B0400000000000000" pitchFamily="50" charset="-128"/>
                <a:ea typeface="BIZ UDPゴシック" panose="020B0400000000000000" pitchFamily="50" charset="-128"/>
              </a:rPr>
              <a:t>成長しようとするメンバーを支援する育成マインドを持った職員</a:t>
            </a:r>
          </a:p>
        </p:txBody>
      </p:sp>
      <p:sp>
        <p:nvSpPr>
          <p:cNvPr id="39" name="矢印: 五方向 38">
            <a:extLst>
              <a:ext uri="{FF2B5EF4-FFF2-40B4-BE49-F238E27FC236}">
                <a16:creationId xmlns:a16="http://schemas.microsoft.com/office/drawing/2014/main" id="{17162903-22DF-456F-B7BF-75ACB326F648}"/>
              </a:ext>
            </a:extLst>
          </p:cNvPr>
          <p:cNvSpPr/>
          <p:nvPr/>
        </p:nvSpPr>
        <p:spPr>
          <a:xfrm>
            <a:off x="1015687" y="6016165"/>
            <a:ext cx="2133796" cy="546409"/>
          </a:xfrm>
          <a:prstGeom prst="homePlate">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b="1" dirty="0">
                <a:latin typeface="BIZ UDPゴシック" panose="020B0400000000000000" pitchFamily="50" charset="-128"/>
                <a:ea typeface="BIZ UDPゴシック" panose="020B0400000000000000" pitchFamily="50" charset="-128"/>
              </a:rPr>
              <a:t>高い専門性を有し、未来を担う人材を育成する職員</a:t>
            </a:r>
          </a:p>
        </p:txBody>
      </p:sp>
      <p:sp>
        <p:nvSpPr>
          <p:cNvPr id="40" name="正方形/長方形 39">
            <a:extLst>
              <a:ext uri="{FF2B5EF4-FFF2-40B4-BE49-F238E27FC236}">
                <a16:creationId xmlns:a16="http://schemas.microsoft.com/office/drawing/2014/main" id="{A0B62155-64DD-47F4-9555-ECCC701F3820}"/>
              </a:ext>
            </a:extLst>
          </p:cNvPr>
          <p:cNvSpPr/>
          <p:nvPr/>
        </p:nvSpPr>
        <p:spPr>
          <a:xfrm>
            <a:off x="11066848" y="4592086"/>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a:extLst>
              <a:ext uri="{FF2B5EF4-FFF2-40B4-BE49-F238E27FC236}">
                <a16:creationId xmlns:a16="http://schemas.microsoft.com/office/drawing/2014/main" id="{811D9F97-9929-4805-86A0-B0846B722A79}"/>
              </a:ext>
            </a:extLst>
          </p:cNvPr>
          <p:cNvSpPr/>
          <p:nvPr/>
        </p:nvSpPr>
        <p:spPr>
          <a:xfrm>
            <a:off x="11066848" y="5297736"/>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正方形/長方形 41">
            <a:extLst>
              <a:ext uri="{FF2B5EF4-FFF2-40B4-BE49-F238E27FC236}">
                <a16:creationId xmlns:a16="http://schemas.microsoft.com/office/drawing/2014/main" id="{D6A4EF43-A31B-45F6-93BF-AEDDF89AF63C}"/>
              </a:ext>
            </a:extLst>
          </p:cNvPr>
          <p:cNvSpPr/>
          <p:nvPr/>
        </p:nvSpPr>
        <p:spPr>
          <a:xfrm>
            <a:off x="11066848" y="6016165"/>
            <a:ext cx="204902" cy="546409"/>
          </a:xfrm>
          <a:prstGeom prst="rect">
            <a:avLst/>
          </a:prstGeom>
          <a:solidFill>
            <a:srgbClr val="5888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テキスト ボックス 42">
            <a:extLst>
              <a:ext uri="{FF2B5EF4-FFF2-40B4-BE49-F238E27FC236}">
                <a16:creationId xmlns:a16="http://schemas.microsoft.com/office/drawing/2014/main" id="{3827ADED-63B7-40CB-8AC9-05CE3954DCEF}"/>
              </a:ext>
            </a:extLst>
          </p:cNvPr>
          <p:cNvSpPr txBox="1"/>
          <p:nvPr/>
        </p:nvSpPr>
        <p:spPr>
          <a:xfrm>
            <a:off x="694703" y="1467664"/>
            <a:ext cx="1409360" cy="338554"/>
          </a:xfrm>
          <a:prstGeom prst="rect">
            <a:avLst/>
          </a:prstGeom>
          <a:noFill/>
        </p:spPr>
        <p:txBody>
          <a:bodyPr wrap="none" rtlCol="0">
            <a:spAutoFit/>
          </a:bodyPr>
          <a:lstStyle/>
          <a:p>
            <a:r>
              <a:rPr kumimoji="1" lang="ja-JP" altLang="en-US" sz="1600" b="1" dirty="0">
                <a:solidFill>
                  <a:srgbClr val="3A8F98"/>
                </a:solidFill>
                <a:latin typeface="BIZ UDPゴシック" panose="020B0400000000000000" pitchFamily="50" charset="-128"/>
                <a:ea typeface="BIZ UDPゴシック" panose="020B0400000000000000" pitchFamily="50" charset="-128"/>
              </a:rPr>
              <a:t>めざす組織像</a:t>
            </a:r>
          </a:p>
        </p:txBody>
      </p:sp>
      <p:sp>
        <p:nvSpPr>
          <p:cNvPr id="44" name="テキスト ボックス 43">
            <a:extLst>
              <a:ext uri="{FF2B5EF4-FFF2-40B4-BE49-F238E27FC236}">
                <a16:creationId xmlns:a16="http://schemas.microsoft.com/office/drawing/2014/main" id="{24A511AD-161C-434D-9945-A1F6F2B59517}"/>
              </a:ext>
            </a:extLst>
          </p:cNvPr>
          <p:cNvSpPr txBox="1"/>
          <p:nvPr/>
        </p:nvSpPr>
        <p:spPr>
          <a:xfrm>
            <a:off x="694703" y="4245002"/>
            <a:ext cx="1409360" cy="338554"/>
          </a:xfrm>
          <a:prstGeom prst="rect">
            <a:avLst/>
          </a:prstGeom>
          <a:noFill/>
        </p:spPr>
        <p:txBody>
          <a:bodyPr wrap="none" rtlCol="0">
            <a:spAutoFit/>
          </a:bodyPr>
          <a:lstStyle/>
          <a:p>
            <a:r>
              <a:rPr kumimoji="1" lang="ja-JP" altLang="en-US" sz="1600" b="1" dirty="0">
                <a:solidFill>
                  <a:srgbClr val="3A8F98"/>
                </a:solidFill>
                <a:latin typeface="BIZ UDPゴシック" panose="020B0400000000000000" pitchFamily="50" charset="-128"/>
                <a:ea typeface="BIZ UDPゴシック" panose="020B0400000000000000" pitchFamily="50" charset="-128"/>
              </a:rPr>
              <a:t>めざす職員像</a:t>
            </a:r>
          </a:p>
        </p:txBody>
      </p:sp>
      <p:sp>
        <p:nvSpPr>
          <p:cNvPr id="2" name="スライド番号プレースホルダー 1">
            <a:extLst>
              <a:ext uri="{FF2B5EF4-FFF2-40B4-BE49-F238E27FC236}">
                <a16:creationId xmlns:a16="http://schemas.microsoft.com/office/drawing/2014/main" id="{FB75703B-D3DD-4CE8-A222-87252AD8326C}"/>
              </a:ext>
            </a:extLst>
          </p:cNvPr>
          <p:cNvSpPr>
            <a:spLocks noGrp="1"/>
          </p:cNvSpPr>
          <p:nvPr>
            <p:ph type="sldNum" sz="quarter" idx="12"/>
          </p:nvPr>
        </p:nvSpPr>
        <p:spPr>
          <a:xfrm>
            <a:off x="9448800" y="6483120"/>
            <a:ext cx="2743200" cy="365125"/>
          </a:xfrm>
        </p:spPr>
        <p:txBody>
          <a:bodyPr/>
          <a:lstStyle/>
          <a:p>
            <a:fld id="{0E7F473F-DB78-4782-A223-9E8F5EA6924B}" type="slidenum">
              <a:rPr lang="ja-JP" altLang="en-US" smtClean="0"/>
              <a:pPr/>
              <a:t>2</a:t>
            </a:fld>
            <a:endParaRPr lang="ja-JP" altLang="en-US"/>
          </a:p>
        </p:txBody>
      </p:sp>
    </p:spTree>
    <p:extLst>
      <p:ext uri="{BB962C8B-B14F-4D97-AF65-F5344CB8AC3E}">
        <p14:creationId xmlns:p14="http://schemas.microsoft.com/office/powerpoint/2010/main" val="3724956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en-US" altLang="ja-JP" sz="2400" b="1" dirty="0">
                <a:solidFill>
                  <a:schemeClr val="accent2">
                    <a:lumMod val="75000"/>
                  </a:schemeClr>
                </a:solidFill>
                <a:latin typeface="BIZ UDPゴシック" panose="020B0400000000000000" pitchFamily="50" charset="-128"/>
                <a:ea typeface="BIZ UDPゴシック" panose="020B0400000000000000" pitchFamily="50" charset="-128"/>
              </a:rPr>
              <a:t>Ⅲ</a:t>
            </a:r>
            <a:r>
              <a:rPr kumimoji="1" lang="ja-JP" altLang="en-US" sz="2400" b="1" dirty="0">
                <a:solidFill>
                  <a:schemeClr val="accent2">
                    <a:lumMod val="75000"/>
                  </a:schemeClr>
                </a:solidFill>
                <a:latin typeface="BIZ UDPゴシック" panose="020B0400000000000000" pitchFamily="50" charset="-128"/>
                <a:ea typeface="BIZ UDPゴシック" panose="020B0400000000000000" pitchFamily="50" charset="-128"/>
              </a:rPr>
              <a:t>　今後の新たな取組み</a:t>
            </a:r>
          </a:p>
        </p:txBody>
      </p:sp>
      <p:sp>
        <p:nvSpPr>
          <p:cNvPr id="24" name="正方形/長方形 23">
            <a:extLst>
              <a:ext uri="{FF2B5EF4-FFF2-40B4-BE49-F238E27FC236}">
                <a16:creationId xmlns:a16="http://schemas.microsoft.com/office/drawing/2014/main" id="{A85197D7-5EE6-439A-95AB-DE0D2AE2626B}"/>
              </a:ext>
            </a:extLst>
          </p:cNvPr>
          <p:cNvSpPr/>
          <p:nvPr/>
        </p:nvSpPr>
        <p:spPr>
          <a:xfrm rot="10800000" flipV="1">
            <a:off x="587102" y="338400"/>
            <a:ext cx="11017795" cy="132000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lnSpc>
                <a:spcPct val="120000"/>
              </a:lnSpc>
            </a:pPr>
            <a:r>
              <a:rPr kumimoji="1" lang="ja-JP" altLang="en-US" sz="1600" dirty="0">
                <a:solidFill>
                  <a:schemeClr val="tx1"/>
                </a:solidFill>
                <a:latin typeface="BIZ UDPゴシック" panose="020B0400000000000000" pitchFamily="50" charset="-128"/>
                <a:ea typeface="BIZ UDPゴシック" panose="020B0400000000000000" pitchFamily="50" charset="-128"/>
              </a:rPr>
              <a:t>「基本理念」を踏まえ、「めざす組織像」及び「めざす職員像」の実現に向けて、</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a:p>
            <a:pPr algn="ctr">
              <a:lnSpc>
                <a:spcPct val="120000"/>
              </a:lnSpc>
            </a:pP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組織</a:t>
            </a:r>
            <a:r>
              <a:rPr kumimoji="1" lang="en-US" altLang="ja-JP" sz="1600"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人材確保</a:t>
            </a:r>
            <a:r>
              <a:rPr kumimoji="1" lang="en-US" altLang="ja-JP" sz="1600" dirty="0">
                <a:solidFill>
                  <a:schemeClr val="tx1"/>
                </a:solidFill>
                <a:latin typeface="BIZ UDPゴシック" panose="020B0400000000000000" pitchFamily="50" charset="-128"/>
                <a:ea typeface="BIZ UDPゴシック" panose="020B0400000000000000" pitchFamily="50" charset="-128"/>
              </a:rPr>
              <a:t>』 『</a:t>
            </a:r>
            <a:r>
              <a:rPr kumimoji="1" lang="ja-JP" altLang="en-US" sz="1600" dirty="0">
                <a:solidFill>
                  <a:schemeClr val="tx1"/>
                </a:solidFill>
                <a:latin typeface="BIZ UDPゴシック" panose="020B0400000000000000" pitchFamily="50" charset="-128"/>
                <a:ea typeface="BIZ UDPゴシック" panose="020B0400000000000000" pitchFamily="50" charset="-128"/>
              </a:rPr>
              <a:t>人材育成</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 </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勤務条件、職場環境</a:t>
            </a:r>
            <a:r>
              <a:rPr kumimoji="1" lang="en-US" altLang="ja-JP" sz="1600" dirty="0">
                <a:solidFill>
                  <a:schemeClr val="tx1"/>
                </a:solidFill>
                <a:latin typeface="BIZ UDPゴシック" panose="020B0400000000000000" pitchFamily="50" charset="-128"/>
                <a:ea typeface="BIZ UDPゴシック" panose="020B0400000000000000" pitchFamily="50" charset="-128"/>
              </a:rPr>
              <a:t>』</a:t>
            </a:r>
            <a:r>
              <a:rPr kumimoji="1" lang="ja-JP" altLang="en-US" sz="1600" dirty="0">
                <a:solidFill>
                  <a:schemeClr val="tx1"/>
                </a:solidFill>
                <a:latin typeface="BIZ UDPゴシック" panose="020B0400000000000000" pitchFamily="50" charset="-128"/>
                <a:ea typeface="BIZ UDPゴシック" panose="020B0400000000000000" pitchFamily="50" charset="-128"/>
              </a:rPr>
              <a:t>の観点から、取組みを進めていきます。</a:t>
            </a:r>
            <a:endParaRPr kumimoji="1" lang="en-US" altLang="ja-JP" sz="1600" dirty="0">
              <a:solidFill>
                <a:schemeClr val="tx1"/>
              </a:solidFill>
              <a:latin typeface="BIZ UDPゴシック" panose="020B0400000000000000" pitchFamily="50" charset="-128"/>
              <a:ea typeface="BIZ UDPゴシック" panose="020B0400000000000000" pitchFamily="50" charset="-128"/>
            </a:endParaRPr>
          </a:p>
        </p:txBody>
      </p:sp>
      <p:graphicFrame>
        <p:nvGraphicFramePr>
          <p:cNvPr id="53" name="図表 52">
            <a:extLst>
              <a:ext uri="{FF2B5EF4-FFF2-40B4-BE49-F238E27FC236}">
                <a16:creationId xmlns:a16="http://schemas.microsoft.com/office/drawing/2014/main" id="{77FAAF99-0176-46B9-BEF2-846243727F6A}"/>
              </a:ext>
            </a:extLst>
          </p:cNvPr>
          <p:cNvGraphicFramePr/>
          <p:nvPr>
            <p:extLst>
              <p:ext uri="{D42A27DB-BD31-4B8C-83A1-F6EECF244321}">
                <p14:modId xmlns:p14="http://schemas.microsoft.com/office/powerpoint/2010/main" val="3350247097"/>
              </p:ext>
            </p:extLst>
          </p:nvPr>
        </p:nvGraphicFramePr>
        <p:xfrm>
          <a:off x="2169714" y="1243883"/>
          <a:ext cx="7852572" cy="512793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59" name="フローチャート: 端子 58">
            <a:extLst>
              <a:ext uri="{FF2B5EF4-FFF2-40B4-BE49-F238E27FC236}">
                <a16:creationId xmlns:a16="http://schemas.microsoft.com/office/drawing/2014/main" id="{3C942F60-61BC-41BF-8BBA-62A53517C814}"/>
              </a:ext>
            </a:extLst>
          </p:cNvPr>
          <p:cNvSpPr/>
          <p:nvPr/>
        </p:nvSpPr>
        <p:spPr>
          <a:xfrm>
            <a:off x="4930597" y="3731812"/>
            <a:ext cx="2227285" cy="480342"/>
          </a:xfrm>
          <a:prstGeom prst="flowChartTerminator">
            <a:avLst/>
          </a:prstGeom>
          <a:solidFill>
            <a:schemeClr val="accent3">
              <a:lumMod val="20000"/>
              <a:lumOff val="80000"/>
            </a:scheme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r>
              <a:rPr lang="ja-JP" altLang="en-US" dirty="0">
                <a:solidFill>
                  <a:schemeClr val="tx1"/>
                </a:solidFill>
                <a:latin typeface="HGP創英角ｺﾞｼｯｸUB" panose="020B0900000000000000" pitchFamily="50" charset="-128"/>
                <a:ea typeface="HGP創英角ｺﾞｼｯｸUB" panose="020B0900000000000000" pitchFamily="50" charset="-128"/>
              </a:rPr>
              <a:t>取組みの方向性</a:t>
            </a:r>
          </a:p>
        </p:txBody>
      </p:sp>
      <p:sp>
        <p:nvSpPr>
          <p:cNvPr id="25" name="正方形/長方形 24">
            <a:extLst>
              <a:ext uri="{FF2B5EF4-FFF2-40B4-BE49-F238E27FC236}">
                <a16:creationId xmlns:a16="http://schemas.microsoft.com/office/drawing/2014/main" id="{2EDC7CC9-9DF9-4120-9173-9CF132A6FDE9}"/>
              </a:ext>
            </a:extLst>
          </p:cNvPr>
          <p:cNvSpPr/>
          <p:nvPr/>
        </p:nvSpPr>
        <p:spPr>
          <a:xfrm>
            <a:off x="7789416" y="4439722"/>
            <a:ext cx="4344249" cy="1908485"/>
          </a:xfrm>
          <a:prstGeom prst="rect">
            <a:avLst/>
          </a:prstGeom>
          <a:solidFill>
            <a:srgbClr val="45C17D"/>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ja-JP" altLang="en-US" sz="1400" dirty="0"/>
          </a:p>
        </p:txBody>
      </p:sp>
      <p:sp>
        <p:nvSpPr>
          <p:cNvPr id="26" name="テキスト ボックス 25">
            <a:extLst>
              <a:ext uri="{FF2B5EF4-FFF2-40B4-BE49-F238E27FC236}">
                <a16:creationId xmlns:a16="http://schemas.microsoft.com/office/drawing/2014/main" id="{6FFE690F-AD8E-409B-9343-7900FA75D658}"/>
              </a:ext>
            </a:extLst>
          </p:cNvPr>
          <p:cNvSpPr txBox="1"/>
          <p:nvPr/>
        </p:nvSpPr>
        <p:spPr>
          <a:xfrm>
            <a:off x="7909246" y="4553104"/>
            <a:ext cx="4107217" cy="1683437"/>
          </a:xfrm>
          <a:prstGeom prst="rect">
            <a:avLst/>
          </a:prstGeom>
          <a:solidFill>
            <a:schemeClr val="bg1">
              <a:alpha val="94000"/>
            </a:schemeClr>
          </a:solidFill>
          <a:ln>
            <a:noFill/>
          </a:ln>
        </p:spPr>
        <p:txBody>
          <a:bodyPr wrap="square" rtlCol="0">
            <a:normAutofit/>
          </a:bodyPr>
          <a:lstStyle/>
          <a:p>
            <a:endParaRPr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27" name="テキスト ボックス 26">
            <a:extLst>
              <a:ext uri="{FF2B5EF4-FFF2-40B4-BE49-F238E27FC236}">
                <a16:creationId xmlns:a16="http://schemas.microsoft.com/office/drawing/2014/main" id="{985E6D83-94CB-4D5C-9492-3A53C0C121EE}"/>
              </a:ext>
            </a:extLst>
          </p:cNvPr>
          <p:cNvSpPr txBox="1"/>
          <p:nvPr/>
        </p:nvSpPr>
        <p:spPr>
          <a:xfrm>
            <a:off x="7988972" y="4598086"/>
            <a:ext cx="4132863" cy="1600438"/>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優秀な職員等の積極登用</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主査級昇任考査の改正</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主体的なキャリア形成を重視した</a:t>
            </a:r>
            <a:r>
              <a:rPr lang="ja-JP" altLang="en-US" sz="1400" dirty="0">
                <a:latin typeface="BIZ UDPゴシック" panose="020B0400000000000000" pitchFamily="50" charset="-128"/>
                <a:ea typeface="BIZ UDPゴシック" panose="020B0400000000000000" pitchFamily="50" charset="-128"/>
              </a:rPr>
              <a:t>取組み</a:t>
            </a:r>
            <a:r>
              <a:rPr lang="ja-JP" altLang="en-US" sz="1400" dirty="0">
                <a:solidFill>
                  <a:schemeClr val="tx1"/>
                </a:solidFill>
                <a:latin typeface="BIZ UDPゴシック" panose="020B0400000000000000" pitchFamily="50" charset="-128"/>
                <a:ea typeface="BIZ UDPゴシック" panose="020B0400000000000000" pitchFamily="50" charset="-128"/>
              </a:rPr>
              <a:t>の充実</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異動年限の見直し</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役職定年者の適切な配置</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職員研修（</a:t>
            </a:r>
            <a:r>
              <a:rPr lang="en-US" altLang="ja-JP" sz="1400" dirty="0">
                <a:solidFill>
                  <a:schemeClr val="tx1"/>
                </a:solidFill>
                <a:latin typeface="BIZ UDPゴシック" panose="020B0400000000000000" pitchFamily="50" charset="-128"/>
                <a:ea typeface="BIZ UDPゴシック" panose="020B0400000000000000" pitchFamily="50" charset="-128"/>
              </a:rPr>
              <a:t>Off-JT</a:t>
            </a:r>
            <a:r>
              <a:rPr lang="ja-JP" altLang="en-US" sz="1400" dirty="0">
                <a:solidFill>
                  <a:schemeClr val="tx1"/>
                </a:solidFill>
                <a:latin typeface="BIZ UDPゴシック" panose="020B0400000000000000" pitchFamily="50" charset="-128"/>
                <a:ea typeface="BIZ UDPゴシック" panose="020B0400000000000000" pitchFamily="50" charset="-128"/>
              </a:rPr>
              <a:t>、 </a:t>
            </a:r>
            <a:r>
              <a:rPr lang="en-US" altLang="ja-JP" sz="1400" dirty="0">
                <a:solidFill>
                  <a:schemeClr val="tx1"/>
                </a:solidFill>
                <a:latin typeface="BIZ UDPゴシック" panose="020B0400000000000000" pitchFamily="50" charset="-128"/>
                <a:ea typeface="BIZ UDPゴシック" panose="020B0400000000000000" pitchFamily="50" charset="-128"/>
              </a:rPr>
              <a:t>OJT)</a:t>
            </a:r>
            <a:r>
              <a:rPr lang="ja-JP" altLang="en-US" sz="1400" dirty="0">
                <a:solidFill>
                  <a:schemeClr val="tx1"/>
                </a:solidFill>
                <a:latin typeface="BIZ UDPゴシック" panose="020B0400000000000000" pitchFamily="50" charset="-128"/>
                <a:ea typeface="BIZ UDPゴシック" panose="020B0400000000000000" pitchFamily="50" charset="-128"/>
              </a:rPr>
              <a:t>の充実・強化</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人事評価制度の改正</a:t>
            </a:r>
          </a:p>
        </p:txBody>
      </p:sp>
      <p:sp>
        <p:nvSpPr>
          <p:cNvPr id="18" name="正方形/長方形 17">
            <a:extLst>
              <a:ext uri="{FF2B5EF4-FFF2-40B4-BE49-F238E27FC236}">
                <a16:creationId xmlns:a16="http://schemas.microsoft.com/office/drawing/2014/main" id="{31B37228-FABC-46B4-A2B3-60B4913257EF}"/>
              </a:ext>
            </a:extLst>
          </p:cNvPr>
          <p:cNvSpPr/>
          <p:nvPr/>
        </p:nvSpPr>
        <p:spPr>
          <a:xfrm>
            <a:off x="7780768" y="1567467"/>
            <a:ext cx="4344249" cy="1933923"/>
          </a:xfrm>
          <a:prstGeom prst="rect">
            <a:avLst/>
          </a:prstGeom>
          <a:solidFill>
            <a:srgbClr val="4C9BD3">
              <a:alpha val="70000"/>
            </a:srgb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ja-JP" altLang="en-US" sz="1400" dirty="0"/>
          </a:p>
        </p:txBody>
      </p:sp>
      <p:sp>
        <p:nvSpPr>
          <p:cNvPr id="19" name="テキスト ボックス 18">
            <a:extLst>
              <a:ext uri="{FF2B5EF4-FFF2-40B4-BE49-F238E27FC236}">
                <a16:creationId xmlns:a16="http://schemas.microsoft.com/office/drawing/2014/main" id="{1C17A3A5-A969-4F67-97C4-E92C4B5F3E88}"/>
              </a:ext>
            </a:extLst>
          </p:cNvPr>
          <p:cNvSpPr txBox="1"/>
          <p:nvPr/>
        </p:nvSpPr>
        <p:spPr>
          <a:xfrm>
            <a:off x="7900600" y="1680645"/>
            <a:ext cx="4107216" cy="1714065"/>
          </a:xfrm>
          <a:prstGeom prst="rect">
            <a:avLst/>
          </a:prstGeom>
          <a:solidFill>
            <a:schemeClr val="bg1">
              <a:alpha val="94000"/>
            </a:schemeClr>
          </a:solidFill>
          <a:ln>
            <a:noFill/>
          </a:ln>
        </p:spPr>
        <p:txBody>
          <a:bodyPr wrap="square" rtlCol="0">
            <a:noAutofit/>
          </a:bodyPr>
          <a:lstStyle/>
          <a:p>
            <a:endParaRPr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20" name="テキスト ボックス 19">
            <a:extLst>
              <a:ext uri="{FF2B5EF4-FFF2-40B4-BE49-F238E27FC236}">
                <a16:creationId xmlns:a16="http://schemas.microsoft.com/office/drawing/2014/main" id="{83461B73-1118-421F-8F91-1F681913CE14}"/>
              </a:ext>
            </a:extLst>
          </p:cNvPr>
          <p:cNvSpPr txBox="1"/>
          <p:nvPr/>
        </p:nvSpPr>
        <p:spPr>
          <a:xfrm>
            <a:off x="7980325" y="1741611"/>
            <a:ext cx="3627916" cy="1600438"/>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採用手法の</a:t>
            </a:r>
            <a:r>
              <a:rPr lang="ja-JP" altLang="en-US" sz="1400" dirty="0">
                <a:latin typeface="BIZ UDPゴシック" panose="020B0400000000000000" pitchFamily="50" charset="-128"/>
                <a:ea typeface="BIZ UDPゴシック" panose="020B0400000000000000" pitchFamily="50" charset="-128"/>
              </a:rPr>
              <a:t>見直し</a:t>
            </a:r>
            <a:endParaRPr lang="ja-JP" altLang="en-US"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任期付職員等の積極登用</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部長公募制度の改正</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離職防止策の検討</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再就職等規制の効率的な運用</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指定出資法人への人的関与のあり方検討</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再就職支援の充実</a:t>
            </a:r>
            <a:endParaRPr kumimoji="1" lang="ja-JP" altLang="en-US" sz="1400" dirty="0">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C279883C-3780-4645-80DB-7F76A5D1FD38}"/>
              </a:ext>
            </a:extLst>
          </p:cNvPr>
          <p:cNvSpPr/>
          <p:nvPr/>
        </p:nvSpPr>
        <p:spPr>
          <a:xfrm>
            <a:off x="20688" y="4439722"/>
            <a:ext cx="4298052" cy="1945235"/>
          </a:xfrm>
          <a:prstGeom prst="rect">
            <a:avLst/>
          </a:prstGeom>
          <a:solidFill>
            <a:srgbClr val="F84545"/>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ja-JP" altLang="en-US" sz="1400" dirty="0"/>
          </a:p>
        </p:txBody>
      </p:sp>
      <p:sp>
        <p:nvSpPr>
          <p:cNvPr id="22" name="テキスト ボックス 21">
            <a:extLst>
              <a:ext uri="{FF2B5EF4-FFF2-40B4-BE49-F238E27FC236}">
                <a16:creationId xmlns:a16="http://schemas.microsoft.com/office/drawing/2014/main" id="{A9B9EBED-B462-4704-910E-E3CCDD27305E}"/>
              </a:ext>
            </a:extLst>
          </p:cNvPr>
          <p:cNvSpPr txBox="1"/>
          <p:nvPr/>
        </p:nvSpPr>
        <p:spPr>
          <a:xfrm>
            <a:off x="144584" y="4553104"/>
            <a:ext cx="4043322" cy="1705487"/>
          </a:xfrm>
          <a:prstGeom prst="rect">
            <a:avLst/>
          </a:prstGeom>
          <a:solidFill>
            <a:schemeClr val="bg1">
              <a:alpha val="94000"/>
            </a:schemeClr>
          </a:solidFill>
          <a:ln>
            <a:noFill/>
          </a:ln>
        </p:spPr>
        <p:txBody>
          <a:bodyPr wrap="square" rtlCol="0">
            <a:normAutofit/>
          </a:bodyPr>
          <a:lstStyle/>
          <a:p>
            <a:endParaRPr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23" name="テキスト ボックス 22">
            <a:extLst>
              <a:ext uri="{FF2B5EF4-FFF2-40B4-BE49-F238E27FC236}">
                <a16:creationId xmlns:a16="http://schemas.microsoft.com/office/drawing/2014/main" id="{27BCA440-FFFB-44EE-B770-4B528FBD25BC}"/>
              </a:ext>
            </a:extLst>
          </p:cNvPr>
          <p:cNvSpPr txBox="1"/>
          <p:nvPr/>
        </p:nvSpPr>
        <p:spPr>
          <a:xfrm>
            <a:off x="197710" y="4611155"/>
            <a:ext cx="3869970" cy="1600438"/>
          </a:xfrm>
          <a:prstGeom prst="rect">
            <a:avLst/>
          </a:prstGeom>
          <a:noFill/>
        </p:spPr>
        <p:txBody>
          <a:bodyPr wrap="none" rtlCol="0">
            <a:spAutoFit/>
          </a:bodyPr>
          <a:lstStyle/>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モチベーション、エンゲージメントの向上</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職務・職責の変化等に応じた給料への見直し</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初任給水準の適正化</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退職手当の見直し</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各種手当の適正化</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働き方改革の推進</a:t>
            </a:r>
            <a:endParaRPr lang="en-US" altLang="ja-JP" sz="1400" dirty="0">
              <a:solidFill>
                <a:schemeClr val="tx1"/>
              </a:solidFill>
              <a:latin typeface="BIZ UDPゴシック" panose="020B0400000000000000" pitchFamily="50" charset="-128"/>
              <a:ea typeface="BIZ UDPゴシック" panose="020B0400000000000000" pitchFamily="50" charset="-128"/>
            </a:endParaRPr>
          </a:p>
          <a:p>
            <a:r>
              <a:rPr lang="ja-JP" altLang="en-US" sz="1400" dirty="0">
                <a:latin typeface="BIZ UDPゴシック" panose="020B0400000000000000" pitchFamily="50" charset="-128"/>
                <a:ea typeface="BIZ UDPゴシック" panose="020B0400000000000000" pitchFamily="50" charset="-128"/>
              </a:rPr>
              <a:t>○ ハラスメント対策の強化</a:t>
            </a:r>
            <a:endParaRPr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ED3091EF-4772-459C-888A-6D9E7EE79035}"/>
              </a:ext>
            </a:extLst>
          </p:cNvPr>
          <p:cNvSpPr>
            <a:spLocks noGrp="1"/>
          </p:cNvSpPr>
          <p:nvPr>
            <p:ph type="sldNum" sz="quarter" idx="12"/>
          </p:nvPr>
        </p:nvSpPr>
        <p:spPr>
          <a:xfrm>
            <a:off x="9448800" y="6484996"/>
            <a:ext cx="2743200" cy="365125"/>
          </a:xfrm>
        </p:spPr>
        <p:txBody>
          <a:bodyPr/>
          <a:lstStyle/>
          <a:p>
            <a:fld id="{0E7F473F-DB78-4782-A223-9E8F5EA6924B}" type="slidenum">
              <a:rPr lang="ja-JP" altLang="en-US" smtClean="0"/>
              <a:pPr/>
              <a:t>3</a:t>
            </a:fld>
            <a:endParaRPr lang="ja-JP" altLang="en-US"/>
          </a:p>
        </p:txBody>
      </p:sp>
      <p:sp>
        <p:nvSpPr>
          <p:cNvPr id="15" name="正方形/長方形 14">
            <a:extLst>
              <a:ext uri="{FF2B5EF4-FFF2-40B4-BE49-F238E27FC236}">
                <a16:creationId xmlns:a16="http://schemas.microsoft.com/office/drawing/2014/main" id="{9FDF59DE-EE6F-4716-8A06-5BE26ADAE4EA}"/>
              </a:ext>
            </a:extLst>
          </p:cNvPr>
          <p:cNvSpPr/>
          <p:nvPr/>
        </p:nvSpPr>
        <p:spPr>
          <a:xfrm>
            <a:off x="44773" y="2033382"/>
            <a:ext cx="4298052" cy="1107295"/>
          </a:xfrm>
          <a:prstGeom prst="rect">
            <a:avLst/>
          </a:prstGeom>
          <a:solidFill>
            <a:srgbClr val="FFC000">
              <a:alpha val="70000"/>
            </a:srgbClr>
          </a:solidFill>
          <a:ln>
            <a:noFill/>
          </a:ln>
        </p:spPr>
        <p:style>
          <a:lnRef idx="3">
            <a:schemeClr val="lt1"/>
          </a:lnRef>
          <a:fillRef idx="1">
            <a:schemeClr val="accent3"/>
          </a:fillRef>
          <a:effectRef idx="1">
            <a:schemeClr val="accent3"/>
          </a:effectRef>
          <a:fontRef idx="minor">
            <a:schemeClr val="lt1"/>
          </a:fontRef>
        </p:style>
        <p:txBody>
          <a:bodyPr rtlCol="0" anchor="ctr"/>
          <a:lstStyle/>
          <a:p>
            <a:pPr algn="ctr"/>
            <a:endParaRPr lang="ja-JP" altLang="en-US" sz="1400" dirty="0"/>
          </a:p>
        </p:txBody>
      </p:sp>
      <p:sp>
        <p:nvSpPr>
          <p:cNvPr id="16" name="テキスト ボックス 15">
            <a:extLst>
              <a:ext uri="{FF2B5EF4-FFF2-40B4-BE49-F238E27FC236}">
                <a16:creationId xmlns:a16="http://schemas.microsoft.com/office/drawing/2014/main" id="{59B4C4E5-691F-45DD-BCEF-FF7F3D7D58E5}"/>
              </a:ext>
            </a:extLst>
          </p:cNvPr>
          <p:cNvSpPr txBox="1"/>
          <p:nvPr/>
        </p:nvSpPr>
        <p:spPr>
          <a:xfrm>
            <a:off x="135120" y="2154996"/>
            <a:ext cx="4043320" cy="874391"/>
          </a:xfrm>
          <a:prstGeom prst="rect">
            <a:avLst/>
          </a:prstGeom>
          <a:solidFill>
            <a:schemeClr val="bg1">
              <a:alpha val="94000"/>
            </a:schemeClr>
          </a:solidFill>
          <a:ln>
            <a:noFill/>
          </a:ln>
        </p:spPr>
        <p:txBody>
          <a:bodyPr wrap="square" rtlCol="0">
            <a:normAutofit/>
          </a:bodyPr>
          <a:lstStyle/>
          <a:p>
            <a:endParaRPr lang="ja-JP" altLang="en-US" sz="1100" dirty="0">
              <a:latin typeface="UD デジタル 教科書体 NK-R" panose="02020400000000000000" pitchFamily="18" charset="-128"/>
              <a:ea typeface="UD デジタル 教科書体 NK-R" panose="02020400000000000000" pitchFamily="18" charset="-128"/>
            </a:endParaRPr>
          </a:p>
        </p:txBody>
      </p:sp>
      <p:sp>
        <p:nvSpPr>
          <p:cNvPr id="17" name="テキスト ボックス 16">
            <a:extLst>
              <a:ext uri="{FF2B5EF4-FFF2-40B4-BE49-F238E27FC236}">
                <a16:creationId xmlns:a16="http://schemas.microsoft.com/office/drawing/2014/main" id="{92E3252B-46C7-4E2C-9DA6-CCF2CB098715}"/>
              </a:ext>
            </a:extLst>
          </p:cNvPr>
          <p:cNvSpPr txBox="1"/>
          <p:nvPr/>
        </p:nvSpPr>
        <p:spPr>
          <a:xfrm>
            <a:off x="141824" y="2217697"/>
            <a:ext cx="3090130" cy="738664"/>
          </a:xfrm>
          <a:prstGeom prst="rect">
            <a:avLst/>
          </a:prstGeom>
          <a:noFill/>
        </p:spPr>
        <p:txBody>
          <a:bodyPr wrap="square" rtlCol="0">
            <a:spAutoFit/>
          </a:bodyPr>
          <a:lstStyle/>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大括り室のあり方検討</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職制の検証</a:t>
            </a:r>
          </a:p>
          <a:p>
            <a:r>
              <a:rPr lang="ja-JP" altLang="en-US" sz="1400" dirty="0">
                <a:latin typeface="BIZ UDPゴシック" panose="020B0400000000000000" pitchFamily="50" charset="-128"/>
                <a:ea typeface="BIZ UDPゴシック" panose="020B0400000000000000" pitchFamily="50" charset="-128"/>
              </a:rPr>
              <a:t>○ </a:t>
            </a:r>
            <a:r>
              <a:rPr lang="ja-JP" altLang="en-US" sz="1400" dirty="0">
                <a:solidFill>
                  <a:schemeClr val="tx1"/>
                </a:solidFill>
                <a:latin typeface="BIZ UDPゴシック" panose="020B0400000000000000" pitchFamily="50" charset="-128"/>
                <a:ea typeface="BIZ UDPゴシック" panose="020B0400000000000000" pitchFamily="50" charset="-128"/>
              </a:rPr>
              <a:t>組織のダウンサイジング</a:t>
            </a:r>
          </a:p>
        </p:txBody>
      </p:sp>
    </p:spTree>
    <p:extLst>
      <p:ext uri="{BB962C8B-B14F-4D97-AF65-F5344CB8AC3E}">
        <p14:creationId xmlns:p14="http://schemas.microsoft.com/office/powerpoint/2010/main" val="4099938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a:extLst>
              <a:ext uri="{FF2B5EF4-FFF2-40B4-BE49-F238E27FC236}">
                <a16:creationId xmlns:a16="http://schemas.microsoft.com/office/drawing/2014/main" id="{7B758FCA-0B98-41F7-B1A1-804E283102E7}"/>
              </a:ext>
            </a:extLst>
          </p:cNvPr>
          <p:cNvSpPr/>
          <p:nvPr/>
        </p:nvSpPr>
        <p:spPr>
          <a:xfrm rot="10800000">
            <a:off x="6478535" y="4117555"/>
            <a:ext cx="5206543" cy="925331"/>
          </a:xfrm>
          <a:prstGeom prst="rect">
            <a:avLst/>
          </a:prstGeom>
          <a:solidFill>
            <a:srgbClr val="F9F1BF">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1" name="正方形/長方形 60">
            <a:extLst>
              <a:ext uri="{FF2B5EF4-FFF2-40B4-BE49-F238E27FC236}">
                <a16:creationId xmlns:a16="http://schemas.microsoft.com/office/drawing/2014/main" id="{BD0847AE-095F-47F7-82D8-FD4CA8E2C012}"/>
              </a:ext>
            </a:extLst>
          </p:cNvPr>
          <p:cNvSpPr/>
          <p:nvPr/>
        </p:nvSpPr>
        <p:spPr>
          <a:xfrm rot="10800000">
            <a:off x="651421" y="4477673"/>
            <a:ext cx="5206543" cy="925329"/>
          </a:xfrm>
          <a:prstGeom prst="rect">
            <a:avLst/>
          </a:prstGeom>
          <a:solidFill>
            <a:srgbClr val="F9F1BF">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47474" y="3181188"/>
            <a:ext cx="5206543" cy="1144800"/>
          </a:xfrm>
          <a:prstGeom prst="rect">
            <a:avLst/>
          </a:prstGeom>
          <a:solidFill>
            <a:srgbClr val="F9F1BF">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C3424995-17E3-40AA-B077-0E4CD65228EF}"/>
              </a:ext>
            </a:extLst>
          </p:cNvPr>
          <p:cNvSpPr/>
          <p:nvPr/>
        </p:nvSpPr>
        <p:spPr>
          <a:xfrm rot="10800000">
            <a:off x="650049" y="1502040"/>
            <a:ext cx="5190034" cy="1144994"/>
          </a:xfrm>
          <a:prstGeom prst="rect">
            <a:avLst/>
          </a:prstGeom>
          <a:solidFill>
            <a:srgbClr val="F9F1BF">
              <a:alpha val="52941"/>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2" name="フローチャート: 端子 31">
            <a:extLst>
              <a:ext uri="{FF2B5EF4-FFF2-40B4-BE49-F238E27FC236}">
                <a16:creationId xmlns:a16="http://schemas.microsoft.com/office/drawing/2014/main" id="{FD72AA5E-4E63-43D1-93DA-36BC9F42ACDD}"/>
              </a:ext>
            </a:extLst>
          </p:cNvPr>
          <p:cNvSpPr/>
          <p:nvPr/>
        </p:nvSpPr>
        <p:spPr>
          <a:xfrm>
            <a:off x="829481" y="4718186"/>
            <a:ext cx="2713146"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805638" y="3425990"/>
            <a:ext cx="2089176"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836505" y="1727494"/>
            <a:ext cx="1947424"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54068" y="1128653"/>
            <a:ext cx="2529860" cy="338554"/>
          </a:xfrm>
          <a:prstGeom prst="rect">
            <a:avLst/>
          </a:prstGeom>
          <a:noFill/>
        </p:spPr>
        <p:txBody>
          <a:bodyPr wrap="none" rtlCol="0">
            <a:spAutoFit/>
          </a:bodyPr>
          <a:lstStyle/>
          <a:p>
            <a:r>
              <a:rPr kumimoji="1" lang="ja-JP" altLang="en-US" sz="1600" b="1" dirty="0">
                <a:solidFill>
                  <a:srgbClr val="E2AD04"/>
                </a:solidFill>
                <a:latin typeface="BIZ UDPゴシック" panose="020B0400000000000000" pitchFamily="50" charset="-128"/>
                <a:ea typeface="BIZ UDPゴシック" panose="020B0400000000000000" pitchFamily="50" charset="-128"/>
              </a:rPr>
              <a:t>（１）大括り室のあり方検討</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rgbClr val="F9F1B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697070" y="4482804"/>
            <a:ext cx="4957841" cy="92532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E2AD04"/>
                </a:solidFill>
                <a:latin typeface="BIZ UDPゴシック" panose="020B0400000000000000" pitchFamily="50" charset="-128"/>
                <a:ea typeface="BIZ UDPゴシック" panose="020B0400000000000000" pitchFamily="50" charset="-128"/>
              </a:rPr>
              <a:t>管理職ポスト等の徹底した見直し</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組織のスリム化と意思決定の迅速化を図るため、特に、高位職階のスタッフ職について、ゼロベースで必要性を厳格に精査します。</a:t>
            </a: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86578" y="1506286"/>
            <a:ext cx="5047467" cy="106657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E2AD04"/>
                </a:solidFill>
                <a:latin typeface="BIZ UDPゴシック" panose="020B0400000000000000" pitchFamily="50" charset="-128"/>
                <a:ea typeface="BIZ UDPゴシック" panose="020B0400000000000000" pitchFamily="50" charset="-128"/>
              </a:rPr>
              <a:t>「大括り室（局） 」の廃止</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明確な権限と責任の下で、スピード感と高いパフォーマンスを発揮する組織へ転換するため、大括り室</a:t>
            </a:r>
            <a:r>
              <a:rPr kumimoji="1" lang="en-US" altLang="ja-JP"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局</a:t>
            </a:r>
            <a:r>
              <a:rPr kumimoji="1" lang="en-US" altLang="ja-JP"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を原則廃止します。ただし、特定の重要事項に対し、例外的に</a:t>
            </a:r>
            <a:r>
              <a:rPr lang="ja-JP" altLang="en-US" sz="1300" dirty="0">
                <a:solidFill>
                  <a:schemeClr val="tx1"/>
                </a:solidFill>
                <a:latin typeface="BIZ UDPゴシック" panose="020B0400000000000000" pitchFamily="50" charset="-128"/>
                <a:ea typeface="BIZ UDPゴシック" panose="020B0400000000000000" pitchFamily="50" charset="-128"/>
              </a:rPr>
              <a:t>「統括監」の配置等を検討します。</a:t>
            </a:r>
            <a:endParaRPr kumimoji="1" lang="ja-JP" altLang="en-US" sz="1300" dirty="0">
              <a:solidFill>
                <a:schemeClr val="tx1"/>
              </a:solidFill>
              <a:latin typeface="BIZ UDPゴシック" panose="020B0400000000000000" pitchFamily="50" charset="-128"/>
              <a:ea typeface="BIZ UDPゴシック" panose="020B0400000000000000" pitchFamily="50" charset="-128"/>
            </a:endParaRPr>
          </a:p>
        </p:txBody>
      </p:sp>
      <p:sp>
        <p:nvSpPr>
          <p:cNvPr id="39" name="テキスト ボックス 38">
            <a:extLst>
              <a:ext uri="{FF2B5EF4-FFF2-40B4-BE49-F238E27FC236}">
                <a16:creationId xmlns:a16="http://schemas.microsoft.com/office/drawing/2014/main" id="{52E57077-18E6-4F52-8D8A-24369DEDDE7B}"/>
              </a:ext>
            </a:extLst>
          </p:cNvPr>
          <p:cNvSpPr txBox="1"/>
          <p:nvPr/>
        </p:nvSpPr>
        <p:spPr>
          <a:xfrm>
            <a:off x="254068" y="2808685"/>
            <a:ext cx="4868389" cy="338554"/>
          </a:xfrm>
          <a:prstGeom prst="rect">
            <a:avLst/>
          </a:prstGeom>
          <a:noFill/>
        </p:spPr>
        <p:txBody>
          <a:bodyPr wrap="square">
            <a:spAutoFit/>
          </a:bodyPr>
          <a:lstStyle/>
          <a:p>
            <a:r>
              <a:rPr kumimoji="1" lang="ja-JP" altLang="en-US" sz="1600" b="1" dirty="0">
                <a:solidFill>
                  <a:srgbClr val="E2AD04"/>
                </a:solidFill>
                <a:latin typeface="BIZ UDPゴシック" panose="020B0400000000000000" pitchFamily="50" charset="-128"/>
                <a:ea typeface="BIZ UDPゴシック" panose="020B0400000000000000" pitchFamily="50" charset="-128"/>
              </a:rPr>
              <a:t>（２）職制の検証</a:t>
            </a: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681067" y="3182583"/>
            <a:ext cx="5202658" cy="11070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E2AD04"/>
                </a:solidFill>
                <a:latin typeface="BIZ UDPゴシック" panose="020B0400000000000000" pitchFamily="50" charset="-128"/>
                <a:ea typeface="BIZ UDPゴシック" panose="020B0400000000000000" pitchFamily="50" charset="-128"/>
              </a:rPr>
              <a:t>各部次長の総務課長兼務</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部の次長について、部総務課との基本的役割・業務の類似性を踏まえ、より効率的な業務執行体制の構築の観点から、原則、総務課長を兼務します。</a:t>
            </a:r>
          </a:p>
        </p:txBody>
      </p:sp>
      <p:sp>
        <p:nvSpPr>
          <p:cNvPr id="49" name="フローチャート: 端子 48">
            <a:extLst>
              <a:ext uri="{FF2B5EF4-FFF2-40B4-BE49-F238E27FC236}">
                <a16:creationId xmlns:a16="http://schemas.microsoft.com/office/drawing/2014/main" id="{7F36A4EA-3193-4502-BF13-1CAD0E5D77D9}"/>
              </a:ext>
            </a:extLst>
          </p:cNvPr>
          <p:cNvSpPr/>
          <p:nvPr/>
        </p:nvSpPr>
        <p:spPr>
          <a:xfrm>
            <a:off x="6690476" y="4336750"/>
            <a:ext cx="3877173"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正方形/長方形 56">
            <a:extLst>
              <a:ext uri="{FF2B5EF4-FFF2-40B4-BE49-F238E27FC236}">
                <a16:creationId xmlns:a16="http://schemas.microsoft.com/office/drawing/2014/main" id="{F993B2EB-4492-4338-9477-F5405390A1F1}"/>
              </a:ext>
            </a:extLst>
          </p:cNvPr>
          <p:cNvSpPr/>
          <p:nvPr/>
        </p:nvSpPr>
        <p:spPr>
          <a:xfrm rot="10800000" flipV="1">
            <a:off x="6534205" y="4105702"/>
            <a:ext cx="5192439" cy="90674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E2AD04"/>
                </a:solidFill>
                <a:latin typeface="BIZ UDPゴシック" panose="020B0400000000000000" pitchFamily="50" charset="-128"/>
                <a:ea typeface="BIZ UDPゴシック" panose="020B0400000000000000" pitchFamily="50" charset="-128"/>
              </a:rPr>
              <a:t>大阪・関西万博後を見据えた組織のあり方の検討</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社会情勢の変化や万博後の新たな行政需要等を見据え、より効率的・効果的な組織体制について、部局再編も含めた検討を進めます。</a:t>
            </a:r>
          </a:p>
        </p:txBody>
      </p:sp>
      <p:sp>
        <p:nvSpPr>
          <p:cNvPr id="62" name="テキスト ボックス 61">
            <a:extLst>
              <a:ext uri="{FF2B5EF4-FFF2-40B4-BE49-F238E27FC236}">
                <a16:creationId xmlns:a16="http://schemas.microsoft.com/office/drawing/2014/main" id="{85428E2F-2063-427F-99EA-B3AEC462AD6D}"/>
              </a:ext>
            </a:extLst>
          </p:cNvPr>
          <p:cNvSpPr txBox="1"/>
          <p:nvPr/>
        </p:nvSpPr>
        <p:spPr>
          <a:xfrm>
            <a:off x="6084051" y="3746196"/>
            <a:ext cx="6141720" cy="338554"/>
          </a:xfrm>
          <a:prstGeom prst="rect">
            <a:avLst/>
          </a:prstGeom>
          <a:noFill/>
        </p:spPr>
        <p:txBody>
          <a:bodyPr wrap="square">
            <a:spAutoFit/>
          </a:bodyPr>
          <a:lstStyle/>
          <a:p>
            <a:r>
              <a:rPr kumimoji="1" lang="ja-JP" altLang="en-US" sz="1600" b="1" dirty="0">
                <a:solidFill>
                  <a:srgbClr val="E2AD04"/>
                </a:solidFill>
                <a:latin typeface="BIZ UDPゴシック" panose="020B0400000000000000" pitchFamily="50" charset="-128"/>
                <a:ea typeface="BIZ UDPゴシック" panose="020B0400000000000000" pitchFamily="50" charset="-128"/>
              </a:rPr>
              <a:t>（３）組織のダウンサイジング</a:t>
            </a:r>
          </a:p>
        </p:txBody>
      </p:sp>
      <p:sp>
        <p:nvSpPr>
          <p:cNvPr id="65" name="正方形/長方形 64">
            <a:extLst>
              <a:ext uri="{FF2B5EF4-FFF2-40B4-BE49-F238E27FC236}">
                <a16:creationId xmlns:a16="http://schemas.microsoft.com/office/drawing/2014/main" id="{11733829-1FC4-4310-BD8C-BCA7FD998D97}"/>
              </a:ext>
            </a:extLst>
          </p:cNvPr>
          <p:cNvSpPr/>
          <p:nvPr/>
        </p:nvSpPr>
        <p:spPr>
          <a:xfrm rot="10800000">
            <a:off x="6478350" y="5196136"/>
            <a:ext cx="5206543" cy="1127424"/>
          </a:xfrm>
          <a:prstGeom prst="rect">
            <a:avLst/>
          </a:prstGeom>
          <a:solidFill>
            <a:srgbClr val="F9F1BF">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6" name="フローチャート: 端子 65">
            <a:extLst>
              <a:ext uri="{FF2B5EF4-FFF2-40B4-BE49-F238E27FC236}">
                <a16:creationId xmlns:a16="http://schemas.microsoft.com/office/drawing/2014/main" id="{63ED32FD-9CF0-46BA-97A0-DC158CFDA034}"/>
              </a:ext>
            </a:extLst>
          </p:cNvPr>
          <p:cNvSpPr/>
          <p:nvPr/>
        </p:nvSpPr>
        <p:spPr>
          <a:xfrm>
            <a:off x="6599046" y="5428294"/>
            <a:ext cx="4386691"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67" name="正方形/長方形 66">
            <a:extLst>
              <a:ext uri="{FF2B5EF4-FFF2-40B4-BE49-F238E27FC236}">
                <a16:creationId xmlns:a16="http://schemas.microsoft.com/office/drawing/2014/main" id="{593D192A-379E-4B1A-B7D5-DED3A03E0EF3}"/>
              </a:ext>
            </a:extLst>
          </p:cNvPr>
          <p:cNvSpPr/>
          <p:nvPr/>
        </p:nvSpPr>
        <p:spPr>
          <a:xfrm rot="10800000" flipV="1">
            <a:off x="6530121" y="5205840"/>
            <a:ext cx="5252006" cy="10656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E2AD04"/>
                </a:solidFill>
                <a:latin typeface="BIZ UDPゴシック" panose="020B0400000000000000" pitchFamily="50" charset="-128"/>
                <a:ea typeface="BIZ UDPゴシック" panose="020B0400000000000000" pitchFamily="50" charset="-128"/>
              </a:rPr>
              <a:t>組織のあり方とあわせた全庁的な事業見直しの検討</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必要な行政ニーズに的確に対応していくため、</a:t>
            </a:r>
            <a:r>
              <a:rPr kumimoji="1" lang="en-US" altLang="ja-JP" sz="1300" dirty="0">
                <a:solidFill>
                  <a:schemeClr val="tx1"/>
                </a:solidFill>
                <a:latin typeface="BIZ UDPゴシック" panose="020B0400000000000000" pitchFamily="50" charset="-128"/>
                <a:ea typeface="BIZ UDPゴシック" panose="020B0400000000000000" pitchFamily="50" charset="-128"/>
              </a:rPr>
              <a:t>DX</a:t>
            </a:r>
            <a:r>
              <a:rPr kumimoji="1" lang="ja-JP" altLang="en-US" sz="1300" dirty="0">
                <a:solidFill>
                  <a:schemeClr val="tx1"/>
                </a:solidFill>
                <a:latin typeface="BIZ UDPゴシック" panose="020B0400000000000000" pitchFamily="50" charset="-128"/>
                <a:ea typeface="BIZ UDPゴシック" panose="020B0400000000000000" pitchFamily="50" charset="-128"/>
              </a:rPr>
              <a:t>の推進等による業務の効率化に積極的に取り組み、大幅な業務削減も含めた全庁的な事業見直し等の実施を検討します。</a:t>
            </a:r>
          </a:p>
        </p:txBody>
      </p:sp>
      <p:sp>
        <p:nvSpPr>
          <p:cNvPr id="2" name="正方形/長方形 1">
            <a:extLst>
              <a:ext uri="{FF2B5EF4-FFF2-40B4-BE49-F238E27FC236}">
                <a16:creationId xmlns:a16="http://schemas.microsoft.com/office/drawing/2014/main" id="{698274A2-8B83-460A-9C9F-EE186FB4B5C9}"/>
              </a:ext>
            </a:extLst>
          </p:cNvPr>
          <p:cNvSpPr/>
          <p:nvPr/>
        </p:nvSpPr>
        <p:spPr>
          <a:xfrm>
            <a:off x="662915" y="5527061"/>
            <a:ext cx="5186655" cy="586800"/>
          </a:xfrm>
          <a:prstGeom prst="rect">
            <a:avLst/>
          </a:prstGeom>
          <a:noFill/>
          <a:ln w="28575" cmpd="thickThin">
            <a:solidFill>
              <a:srgbClr val="FDCC2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E2AD04"/>
                </a:solidFill>
                <a:latin typeface="BIZ UDPゴシック" panose="020B0400000000000000" pitchFamily="50" charset="-128"/>
                <a:ea typeface="BIZ UDPゴシック" panose="020B0400000000000000" pitchFamily="50" charset="-128"/>
              </a:rPr>
              <a:t>その他項目</a:t>
            </a:r>
            <a:r>
              <a:rPr kumimoji="1" lang="en-US" altLang="ja-JP" sz="1100" b="1" dirty="0">
                <a:solidFill>
                  <a:srgbClr val="E2AD04"/>
                </a:solidFill>
                <a:latin typeface="BIZ UDPゴシック" panose="020B0400000000000000" pitchFamily="50" charset="-128"/>
                <a:ea typeface="BIZ UDPゴシック" panose="020B0400000000000000" pitchFamily="50" charset="-128"/>
              </a:rPr>
              <a:t>:</a:t>
            </a:r>
            <a:r>
              <a:rPr kumimoji="1" lang="ja-JP" altLang="en-US" sz="1100" b="1" dirty="0">
                <a:solidFill>
                  <a:srgbClr val="E2AD04"/>
                </a:solidFill>
                <a:latin typeface="BIZ UDPゴシック" panose="020B0400000000000000" pitchFamily="50" charset="-128"/>
                <a:ea typeface="BIZ UDPゴシック" panose="020B0400000000000000" pitchFamily="50" charset="-128"/>
              </a:rPr>
              <a:t> 管理スパン等を踏まえた基本職階の整理</a:t>
            </a:r>
            <a:endParaRPr lang="en-US" altLang="ja-JP" sz="1100" b="1" dirty="0">
              <a:solidFill>
                <a:srgbClr val="E2AD04"/>
              </a:solidFill>
              <a:latin typeface="BIZ UDPゴシック" panose="020B0400000000000000" pitchFamily="50" charset="-128"/>
              <a:ea typeface="BIZ UDPゴシック" panose="020B0400000000000000" pitchFamily="50" charset="-128"/>
            </a:endParaRPr>
          </a:p>
          <a:p>
            <a:pPr marL="1252538" indent="-1252538"/>
            <a:r>
              <a:rPr kumimoji="1" lang="en-US" altLang="ja-JP" sz="1100" b="1" dirty="0">
                <a:solidFill>
                  <a:srgbClr val="E2AD04"/>
                </a:solidFill>
                <a:latin typeface="BIZ UDPゴシック" panose="020B0400000000000000" pitchFamily="50" charset="-128"/>
                <a:ea typeface="BIZ UDPゴシック" panose="020B0400000000000000" pitchFamily="50" charset="-128"/>
              </a:rPr>
              <a:t>                 </a:t>
            </a:r>
            <a:r>
              <a:rPr kumimoji="1" lang="ja-JP" altLang="en-US" sz="1100" b="1" dirty="0">
                <a:solidFill>
                  <a:srgbClr val="E2AD04"/>
                </a:solidFill>
                <a:latin typeface="BIZ UDPゴシック" panose="020B0400000000000000" pitchFamily="50" charset="-128"/>
                <a:ea typeface="BIZ UDPゴシック" panose="020B0400000000000000" pitchFamily="50" charset="-128"/>
              </a:rPr>
              <a:t>グループ制の趣旨及び運用の徹底</a:t>
            </a:r>
            <a:endParaRPr kumimoji="1" lang="en-US" altLang="ja-JP" sz="1100" b="1" dirty="0">
              <a:solidFill>
                <a:srgbClr val="E2AD04"/>
              </a:solidFill>
              <a:latin typeface="BIZ UDPゴシック" panose="020B0400000000000000" pitchFamily="50" charset="-128"/>
              <a:ea typeface="BIZ UDPゴシック" panose="020B0400000000000000" pitchFamily="50" charset="-128"/>
            </a:endParaRPr>
          </a:p>
          <a:p>
            <a:pPr marL="1252538" indent="-1252538"/>
            <a:r>
              <a:rPr lang="ja-JP" altLang="en-US" sz="1100" b="1" dirty="0">
                <a:solidFill>
                  <a:srgbClr val="E2AD04"/>
                </a:solidFill>
                <a:latin typeface="BIZ UDPゴシック" panose="020B0400000000000000" pitchFamily="50" charset="-128"/>
                <a:ea typeface="BIZ UDPゴシック" panose="020B0400000000000000" pitchFamily="50" charset="-128"/>
              </a:rPr>
              <a:t>　　　　         </a:t>
            </a:r>
            <a:r>
              <a:rPr kumimoji="1" lang="ja-JP" altLang="en-US" sz="1100" b="1" dirty="0">
                <a:solidFill>
                  <a:srgbClr val="E2AD04"/>
                </a:solidFill>
                <a:latin typeface="BIZ UDPゴシック" panose="020B0400000000000000" pitchFamily="50" charset="-128"/>
                <a:ea typeface="BIZ UDPゴシック" panose="020B0400000000000000" pitchFamily="50" charset="-128"/>
              </a:rPr>
              <a:t>総括補佐及び総括主査の役割・責任の明確化と厳格な配置の徹底</a:t>
            </a:r>
            <a:endParaRPr kumimoji="1" lang="ja-JP" altLang="en-US" sz="1100" dirty="0"/>
          </a:p>
        </p:txBody>
      </p:sp>
      <p:sp>
        <p:nvSpPr>
          <p:cNvPr id="26" name="テキスト ボックス 25">
            <a:extLst>
              <a:ext uri="{FF2B5EF4-FFF2-40B4-BE49-F238E27FC236}">
                <a16:creationId xmlns:a16="http://schemas.microsoft.com/office/drawing/2014/main" id="{7A704EED-884C-499A-9961-11E75218DDCA}"/>
              </a:ext>
            </a:extLst>
          </p:cNvPr>
          <p:cNvSpPr txBox="1"/>
          <p:nvPr/>
        </p:nvSpPr>
        <p:spPr>
          <a:xfrm>
            <a:off x="6215063" y="1126462"/>
            <a:ext cx="5672138" cy="2516422"/>
          </a:xfrm>
          <a:prstGeom prst="rect">
            <a:avLst/>
          </a:prstGeom>
          <a:noFill/>
          <a:ln w="19050">
            <a:solidFill>
              <a:srgbClr val="E2AD04"/>
            </a:solidFill>
            <a:prstDash val="sysDot"/>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r>
              <a:rPr lang="en-US" altLang="ja-JP" sz="1200" kern="0" dirty="0">
                <a:solidFill>
                  <a:srgbClr val="00CC99"/>
                </a:solidFill>
                <a:latin typeface="HGP創英角ｺﾞｼｯｸUB" panose="020B0900000000000000" pitchFamily="50" charset="-128"/>
                <a:ea typeface="HGP創英角ｺﾞｼｯｸUB" panose="020B0900000000000000" pitchFamily="50" charset="-128"/>
              </a:rPr>
              <a:t>  </a:t>
            </a: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p:txBody>
      </p:sp>
      <p:sp>
        <p:nvSpPr>
          <p:cNvPr id="27" name="テキスト ボックス 26">
            <a:extLst>
              <a:ext uri="{FF2B5EF4-FFF2-40B4-BE49-F238E27FC236}">
                <a16:creationId xmlns:a16="http://schemas.microsoft.com/office/drawing/2014/main" id="{A83928E2-1127-47CB-84FB-622959BBE43B}"/>
              </a:ext>
            </a:extLst>
          </p:cNvPr>
          <p:cNvSpPr txBox="1"/>
          <p:nvPr/>
        </p:nvSpPr>
        <p:spPr>
          <a:xfrm>
            <a:off x="6478536" y="1183052"/>
            <a:ext cx="1186543" cy="276999"/>
          </a:xfrm>
          <a:prstGeom prst="rect">
            <a:avLst/>
          </a:prstGeom>
          <a:noFill/>
        </p:spPr>
        <p:txBody>
          <a:bodyPr wrap="none" rtlCol="0">
            <a:spAutoFit/>
          </a:bodyPr>
          <a:lstStyle/>
          <a:p>
            <a:r>
              <a:rPr kumimoji="1" lang="ja-JP" altLang="en-US" sz="1200" b="1" dirty="0">
                <a:solidFill>
                  <a:srgbClr val="E2AD04"/>
                </a:solidFill>
                <a:latin typeface="BIZ UDPゴシック" panose="020B0400000000000000" pitchFamily="50" charset="-128"/>
                <a:ea typeface="BIZ UDPゴシック" panose="020B0400000000000000" pitchFamily="50" charset="-128"/>
              </a:rPr>
              <a:t>改正のポイント</a:t>
            </a:r>
          </a:p>
        </p:txBody>
      </p:sp>
      <p:sp>
        <p:nvSpPr>
          <p:cNvPr id="42" name="テキスト ボックス 41">
            <a:extLst>
              <a:ext uri="{FF2B5EF4-FFF2-40B4-BE49-F238E27FC236}">
                <a16:creationId xmlns:a16="http://schemas.microsoft.com/office/drawing/2014/main" id="{7A20E892-B5A3-4402-805B-8B3AFE33981A}"/>
              </a:ext>
            </a:extLst>
          </p:cNvPr>
          <p:cNvSpPr txBox="1"/>
          <p:nvPr/>
        </p:nvSpPr>
        <p:spPr>
          <a:xfrm>
            <a:off x="6514618" y="1434672"/>
            <a:ext cx="5116656" cy="261610"/>
          </a:xfrm>
          <a:prstGeom prst="rect">
            <a:avLst/>
          </a:prstGeom>
          <a:solidFill>
            <a:srgbClr val="FCF8DD"/>
          </a:solidFill>
        </p:spPr>
        <p:txBody>
          <a:bodyPr wrap="square" rtlCol="0">
            <a:spAutoFit/>
          </a:bodyPr>
          <a:lstStyle/>
          <a:p>
            <a:pPr algn="ctr"/>
            <a:endParaRPr kumimoji="1" lang="ja-JP" altLang="en-US" sz="1100" b="1" dirty="0">
              <a:solidFill>
                <a:srgbClr val="E2AD04"/>
              </a:solidFill>
              <a:latin typeface="BIZ UDPゴシック" panose="020B0400000000000000" pitchFamily="50" charset="-128"/>
              <a:ea typeface="BIZ UDPゴシック" panose="020B0400000000000000" pitchFamily="50" charset="-128"/>
            </a:endParaRPr>
          </a:p>
        </p:txBody>
      </p:sp>
      <p:sp>
        <p:nvSpPr>
          <p:cNvPr id="43" name="テキスト ボックス 42">
            <a:extLst>
              <a:ext uri="{FF2B5EF4-FFF2-40B4-BE49-F238E27FC236}">
                <a16:creationId xmlns:a16="http://schemas.microsoft.com/office/drawing/2014/main" id="{C248C27A-16DF-4D78-8D92-4FE4D9B14FAE}"/>
              </a:ext>
            </a:extLst>
          </p:cNvPr>
          <p:cNvSpPr txBox="1"/>
          <p:nvPr/>
        </p:nvSpPr>
        <p:spPr>
          <a:xfrm>
            <a:off x="8594766" y="1652160"/>
            <a:ext cx="982961" cy="261610"/>
          </a:xfrm>
          <a:prstGeom prst="rect">
            <a:avLst/>
          </a:prstGeom>
          <a:noFill/>
        </p:spPr>
        <p:txBody>
          <a:bodyPr wrap="none" rtlCol="0">
            <a:spAutoFit/>
          </a:bodyPr>
          <a:lstStyle/>
          <a:p>
            <a:r>
              <a:rPr kumimoji="1" lang="ja-JP" altLang="en-US" sz="1050" b="1" dirty="0">
                <a:latin typeface="BIZ UDPゴシック" panose="020B0400000000000000" pitchFamily="50" charset="-128"/>
                <a:ea typeface="BIZ UDPゴシック" panose="020B0400000000000000" pitchFamily="50" charset="-128"/>
              </a:rPr>
              <a:t>体制イメージ</a:t>
            </a:r>
          </a:p>
        </p:txBody>
      </p:sp>
      <p:grpSp>
        <p:nvGrpSpPr>
          <p:cNvPr id="22" name="グループ化 21">
            <a:extLst>
              <a:ext uri="{FF2B5EF4-FFF2-40B4-BE49-F238E27FC236}">
                <a16:creationId xmlns:a16="http://schemas.microsoft.com/office/drawing/2014/main" id="{EBF24936-622B-4E95-B438-565FF68ADBB2}"/>
              </a:ext>
            </a:extLst>
          </p:cNvPr>
          <p:cNvGrpSpPr/>
          <p:nvPr/>
        </p:nvGrpSpPr>
        <p:grpSpPr>
          <a:xfrm>
            <a:off x="6367576" y="1200297"/>
            <a:ext cx="147042" cy="217790"/>
            <a:chOff x="7151289" y="-983124"/>
            <a:chExt cx="555174" cy="822293"/>
          </a:xfrm>
        </p:grpSpPr>
        <p:sp>
          <p:nvSpPr>
            <p:cNvPr id="7" name="フリーフォーム: 図形 6">
              <a:extLst>
                <a:ext uri="{FF2B5EF4-FFF2-40B4-BE49-F238E27FC236}">
                  <a16:creationId xmlns:a16="http://schemas.microsoft.com/office/drawing/2014/main" id="{D399869E-2CA1-4987-8E24-FC0B1E35032A}"/>
                </a:ext>
              </a:extLst>
            </p:cNvPr>
            <p:cNvSpPr/>
            <p:nvPr/>
          </p:nvSpPr>
          <p:spPr>
            <a:xfrm>
              <a:off x="7318265" y="-712804"/>
              <a:ext cx="218122" cy="216788"/>
            </a:xfrm>
            <a:custGeom>
              <a:avLst/>
              <a:gdLst>
                <a:gd name="connsiteX0" fmla="*/ 187547 w 218122"/>
                <a:gd name="connsiteY0" fmla="*/ 64675 h 216788"/>
                <a:gd name="connsiteX1" fmla="*/ 195644 w 218122"/>
                <a:gd name="connsiteY1" fmla="*/ 40672 h 216788"/>
                <a:gd name="connsiteX2" fmla="*/ 177355 w 218122"/>
                <a:gd name="connsiteY2" fmla="*/ 22384 h 216788"/>
                <a:gd name="connsiteX3" fmla="*/ 153353 w 218122"/>
                <a:gd name="connsiteY3" fmla="*/ 30480 h 216788"/>
                <a:gd name="connsiteX4" fmla="*/ 133541 w 218122"/>
                <a:gd name="connsiteY4" fmla="*/ 22384 h 216788"/>
                <a:gd name="connsiteX5" fmla="*/ 122301 w 218122"/>
                <a:gd name="connsiteY5" fmla="*/ 0 h 216788"/>
                <a:gd name="connsiteX6" fmla="*/ 96774 w 218122"/>
                <a:gd name="connsiteY6" fmla="*/ 0 h 216788"/>
                <a:gd name="connsiteX7" fmla="*/ 85439 w 218122"/>
                <a:gd name="connsiteY7" fmla="*/ 22479 h 216788"/>
                <a:gd name="connsiteX8" fmla="*/ 65532 w 218122"/>
                <a:gd name="connsiteY8" fmla="*/ 30575 h 216788"/>
                <a:gd name="connsiteX9" fmla="*/ 41529 w 218122"/>
                <a:gd name="connsiteY9" fmla="*/ 22479 h 216788"/>
                <a:gd name="connsiteX10" fmla="*/ 23241 w 218122"/>
                <a:gd name="connsiteY10" fmla="*/ 40767 h 216788"/>
                <a:gd name="connsiteX11" fmla="*/ 30861 w 218122"/>
                <a:gd name="connsiteY11" fmla="*/ 64770 h 216788"/>
                <a:gd name="connsiteX12" fmla="*/ 22479 w 218122"/>
                <a:gd name="connsiteY12" fmla="*/ 84582 h 216788"/>
                <a:gd name="connsiteX13" fmla="*/ 0 w 218122"/>
                <a:gd name="connsiteY13" fmla="*/ 95821 h 216788"/>
                <a:gd name="connsiteX14" fmla="*/ 0 w 218122"/>
                <a:gd name="connsiteY14" fmla="*/ 120968 h 216788"/>
                <a:gd name="connsiteX15" fmla="*/ 22479 w 218122"/>
                <a:gd name="connsiteY15" fmla="*/ 132302 h 216788"/>
                <a:gd name="connsiteX16" fmla="*/ 30575 w 218122"/>
                <a:gd name="connsiteY16" fmla="*/ 152114 h 216788"/>
                <a:gd name="connsiteX17" fmla="*/ 22479 w 218122"/>
                <a:gd name="connsiteY17" fmla="*/ 176117 h 216788"/>
                <a:gd name="connsiteX18" fmla="*/ 41529 w 218122"/>
                <a:gd name="connsiteY18" fmla="*/ 194405 h 216788"/>
                <a:gd name="connsiteX19" fmla="*/ 65532 w 218122"/>
                <a:gd name="connsiteY19" fmla="*/ 186214 h 216788"/>
                <a:gd name="connsiteX20" fmla="*/ 85344 w 218122"/>
                <a:gd name="connsiteY20" fmla="*/ 194405 h 216788"/>
                <a:gd name="connsiteX21" fmla="*/ 96583 w 218122"/>
                <a:gd name="connsiteY21" fmla="*/ 216789 h 216788"/>
                <a:gd name="connsiteX22" fmla="*/ 122111 w 218122"/>
                <a:gd name="connsiteY22" fmla="*/ 216789 h 216788"/>
                <a:gd name="connsiteX23" fmla="*/ 133445 w 218122"/>
                <a:gd name="connsiteY23" fmla="*/ 194786 h 216788"/>
                <a:gd name="connsiteX24" fmla="*/ 152972 w 218122"/>
                <a:gd name="connsiteY24" fmla="*/ 186880 h 216788"/>
                <a:gd name="connsiteX25" fmla="*/ 176879 w 218122"/>
                <a:gd name="connsiteY25" fmla="*/ 195072 h 216788"/>
                <a:gd name="connsiteX26" fmla="*/ 195167 w 218122"/>
                <a:gd name="connsiteY26" fmla="*/ 176689 h 216788"/>
                <a:gd name="connsiteX27" fmla="*/ 187071 w 218122"/>
                <a:gd name="connsiteY27" fmla="*/ 152781 h 216788"/>
                <a:gd name="connsiteX28" fmla="*/ 195739 w 218122"/>
                <a:gd name="connsiteY28" fmla="*/ 132874 h 216788"/>
                <a:gd name="connsiteX29" fmla="*/ 218123 w 218122"/>
                <a:gd name="connsiteY29" fmla="*/ 121634 h 216788"/>
                <a:gd name="connsiteX30" fmla="*/ 218123 w 218122"/>
                <a:gd name="connsiteY30" fmla="*/ 95821 h 216788"/>
                <a:gd name="connsiteX31" fmla="*/ 195644 w 218122"/>
                <a:gd name="connsiteY31" fmla="*/ 84487 h 216788"/>
                <a:gd name="connsiteX32" fmla="*/ 187547 w 218122"/>
                <a:gd name="connsiteY32" fmla="*/ 64675 h 216788"/>
                <a:gd name="connsiteX33" fmla="*/ 109442 w 218122"/>
                <a:gd name="connsiteY33" fmla="*/ 146875 h 216788"/>
                <a:gd name="connsiteX34" fmla="*/ 71342 w 218122"/>
                <a:gd name="connsiteY34" fmla="*/ 108775 h 216788"/>
                <a:gd name="connsiteX35" fmla="*/ 109442 w 218122"/>
                <a:gd name="connsiteY35" fmla="*/ 70675 h 216788"/>
                <a:gd name="connsiteX36" fmla="*/ 147542 w 218122"/>
                <a:gd name="connsiteY36" fmla="*/ 108775 h 216788"/>
                <a:gd name="connsiteX37" fmla="*/ 109442 w 218122"/>
                <a:gd name="connsiteY37" fmla="*/ 146875 h 216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18122" h="216788">
                  <a:moveTo>
                    <a:pt x="187547" y="64675"/>
                  </a:moveTo>
                  <a:lnTo>
                    <a:pt x="195644" y="40672"/>
                  </a:lnTo>
                  <a:lnTo>
                    <a:pt x="177355" y="22384"/>
                  </a:lnTo>
                  <a:lnTo>
                    <a:pt x="153353" y="30480"/>
                  </a:lnTo>
                  <a:cubicBezTo>
                    <a:pt x="147113" y="26964"/>
                    <a:pt x="140457" y="24244"/>
                    <a:pt x="133541" y="22384"/>
                  </a:cubicBezTo>
                  <a:lnTo>
                    <a:pt x="122301" y="0"/>
                  </a:lnTo>
                  <a:lnTo>
                    <a:pt x="96774" y="0"/>
                  </a:lnTo>
                  <a:lnTo>
                    <a:pt x="85439" y="22479"/>
                  </a:lnTo>
                  <a:cubicBezTo>
                    <a:pt x="78498" y="24356"/>
                    <a:pt x="71813" y="27075"/>
                    <a:pt x="65532" y="30575"/>
                  </a:cubicBezTo>
                  <a:lnTo>
                    <a:pt x="41529" y="22479"/>
                  </a:lnTo>
                  <a:lnTo>
                    <a:pt x="23241" y="40767"/>
                  </a:lnTo>
                  <a:lnTo>
                    <a:pt x="30861" y="64770"/>
                  </a:lnTo>
                  <a:cubicBezTo>
                    <a:pt x="27206" y="70976"/>
                    <a:pt x="24388" y="77637"/>
                    <a:pt x="22479" y="84582"/>
                  </a:cubicBezTo>
                  <a:lnTo>
                    <a:pt x="0" y="95821"/>
                  </a:lnTo>
                  <a:lnTo>
                    <a:pt x="0" y="120968"/>
                  </a:lnTo>
                  <a:lnTo>
                    <a:pt x="22479" y="132302"/>
                  </a:lnTo>
                  <a:cubicBezTo>
                    <a:pt x="24332" y="139221"/>
                    <a:pt x="27052" y="145878"/>
                    <a:pt x="30575" y="152114"/>
                  </a:cubicBezTo>
                  <a:lnTo>
                    <a:pt x="22479" y="176117"/>
                  </a:lnTo>
                  <a:lnTo>
                    <a:pt x="41529" y="194405"/>
                  </a:lnTo>
                  <a:lnTo>
                    <a:pt x="65532" y="186214"/>
                  </a:lnTo>
                  <a:cubicBezTo>
                    <a:pt x="71767" y="189763"/>
                    <a:pt x="78423" y="192515"/>
                    <a:pt x="85344" y="194405"/>
                  </a:cubicBezTo>
                  <a:lnTo>
                    <a:pt x="96583" y="216789"/>
                  </a:lnTo>
                  <a:lnTo>
                    <a:pt x="122111" y="216789"/>
                  </a:lnTo>
                  <a:lnTo>
                    <a:pt x="133445" y="194786"/>
                  </a:lnTo>
                  <a:cubicBezTo>
                    <a:pt x="140245" y="192937"/>
                    <a:pt x="146800" y="190283"/>
                    <a:pt x="152972" y="186880"/>
                  </a:cubicBezTo>
                  <a:lnTo>
                    <a:pt x="176879" y="195072"/>
                  </a:lnTo>
                  <a:lnTo>
                    <a:pt x="195167" y="176689"/>
                  </a:lnTo>
                  <a:lnTo>
                    <a:pt x="187071" y="152781"/>
                  </a:lnTo>
                  <a:cubicBezTo>
                    <a:pt x="190710" y="146497"/>
                    <a:pt x="193618" y="139818"/>
                    <a:pt x="195739" y="132874"/>
                  </a:cubicBezTo>
                  <a:lnTo>
                    <a:pt x="218123" y="121634"/>
                  </a:lnTo>
                  <a:lnTo>
                    <a:pt x="218123" y="95821"/>
                  </a:lnTo>
                  <a:lnTo>
                    <a:pt x="195644" y="84487"/>
                  </a:lnTo>
                  <a:cubicBezTo>
                    <a:pt x="193825" y="77556"/>
                    <a:pt x="191103" y="70896"/>
                    <a:pt x="187547" y="64675"/>
                  </a:cubicBezTo>
                  <a:close/>
                  <a:moveTo>
                    <a:pt x="109442" y="146875"/>
                  </a:moveTo>
                  <a:cubicBezTo>
                    <a:pt x="88401" y="146875"/>
                    <a:pt x="71342" y="129817"/>
                    <a:pt x="71342" y="108775"/>
                  </a:cubicBezTo>
                  <a:cubicBezTo>
                    <a:pt x="71342" y="87734"/>
                    <a:pt x="88401" y="70675"/>
                    <a:pt x="109442" y="70675"/>
                  </a:cubicBezTo>
                  <a:cubicBezTo>
                    <a:pt x="130356" y="70982"/>
                    <a:pt x="147236" y="87861"/>
                    <a:pt x="147542" y="108775"/>
                  </a:cubicBezTo>
                  <a:cubicBezTo>
                    <a:pt x="147542" y="129817"/>
                    <a:pt x="130484" y="146875"/>
                    <a:pt x="109442" y="146875"/>
                  </a:cubicBezTo>
                  <a:close/>
                </a:path>
              </a:pathLst>
            </a:custGeom>
            <a:solidFill>
              <a:srgbClr val="E2AD04"/>
            </a:solidFill>
            <a:ln w="9525" cap="flat">
              <a:noFill/>
              <a:prstDash val="solid"/>
              <a:miter/>
            </a:ln>
          </p:spPr>
          <p:txBody>
            <a:bodyPr rtlCol="0" anchor="ctr"/>
            <a:lstStyle/>
            <a:p>
              <a:endParaRPr lang="ja-JP" altLang="en-US"/>
            </a:p>
          </p:txBody>
        </p:sp>
        <p:sp>
          <p:nvSpPr>
            <p:cNvPr id="8" name="フリーフォーム: 図形 7">
              <a:extLst>
                <a:ext uri="{FF2B5EF4-FFF2-40B4-BE49-F238E27FC236}">
                  <a16:creationId xmlns:a16="http://schemas.microsoft.com/office/drawing/2014/main" id="{5C8211B3-9857-4B7B-932A-F5E4DB3C8984}"/>
                </a:ext>
              </a:extLst>
            </p:cNvPr>
            <p:cNvSpPr/>
            <p:nvPr/>
          </p:nvSpPr>
          <p:spPr>
            <a:xfrm>
              <a:off x="7319692" y="-308849"/>
              <a:ext cx="215744" cy="54959"/>
            </a:xfrm>
            <a:custGeom>
              <a:avLst/>
              <a:gdLst>
                <a:gd name="connsiteX0" fmla="*/ 189835 w 215744"/>
                <a:gd name="connsiteY0" fmla="*/ 0 h 54959"/>
                <a:gd name="connsiteX1" fmla="*/ 25910 w 215744"/>
                <a:gd name="connsiteY1" fmla="*/ 0 h 54959"/>
                <a:gd name="connsiteX2" fmla="*/ 48 w 215744"/>
                <a:gd name="connsiteY2" fmla="*/ 29098 h 54959"/>
                <a:gd name="connsiteX3" fmla="*/ 25910 w 215744"/>
                <a:gd name="connsiteY3" fmla="*/ 54959 h 54959"/>
                <a:gd name="connsiteX4" fmla="*/ 189835 w 215744"/>
                <a:gd name="connsiteY4" fmla="*/ 54959 h 54959"/>
                <a:gd name="connsiteX5" fmla="*/ 215696 w 215744"/>
                <a:gd name="connsiteY5" fmla="*/ 25861 h 54959"/>
                <a:gd name="connsiteX6" fmla="*/ 189835 w 215744"/>
                <a:gd name="connsiteY6" fmla="*/ 0 h 5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744" h="54959">
                  <a:moveTo>
                    <a:pt x="189835" y="0"/>
                  </a:moveTo>
                  <a:lnTo>
                    <a:pt x="25910" y="0"/>
                  </a:lnTo>
                  <a:cubicBezTo>
                    <a:pt x="10734" y="894"/>
                    <a:pt x="-845" y="13922"/>
                    <a:pt x="48" y="29098"/>
                  </a:cubicBezTo>
                  <a:cubicBezTo>
                    <a:pt x="869" y="43027"/>
                    <a:pt x="11981" y="54139"/>
                    <a:pt x="25910" y="54959"/>
                  </a:cubicBezTo>
                  <a:lnTo>
                    <a:pt x="189835" y="54959"/>
                  </a:lnTo>
                  <a:cubicBezTo>
                    <a:pt x="205011" y="54065"/>
                    <a:pt x="216590" y="41037"/>
                    <a:pt x="215696" y="25861"/>
                  </a:cubicBezTo>
                  <a:cubicBezTo>
                    <a:pt x="214875" y="11932"/>
                    <a:pt x="203763" y="820"/>
                    <a:pt x="189835" y="0"/>
                  </a:cubicBezTo>
                  <a:close/>
                </a:path>
              </a:pathLst>
            </a:custGeom>
            <a:solidFill>
              <a:srgbClr val="E2AD04"/>
            </a:solidFill>
            <a:ln w="9525" cap="flat">
              <a:noFill/>
              <a:prstDash val="solid"/>
              <a:miter/>
            </a:ln>
          </p:spPr>
          <p:txBody>
            <a:bodyPr rtlCol="0" anchor="ctr"/>
            <a:lstStyle/>
            <a:p>
              <a:endParaRPr lang="ja-JP" altLang="en-US"/>
            </a:p>
          </p:txBody>
        </p:sp>
        <p:sp>
          <p:nvSpPr>
            <p:cNvPr id="9" name="フリーフォーム: 図形 8">
              <a:extLst>
                <a:ext uri="{FF2B5EF4-FFF2-40B4-BE49-F238E27FC236}">
                  <a16:creationId xmlns:a16="http://schemas.microsoft.com/office/drawing/2014/main" id="{FD473A4F-3AD2-410C-B9F3-45C0AC774284}"/>
                </a:ext>
              </a:extLst>
            </p:cNvPr>
            <p:cNvSpPr/>
            <p:nvPr/>
          </p:nvSpPr>
          <p:spPr>
            <a:xfrm>
              <a:off x="7368081" y="-215790"/>
              <a:ext cx="118967" cy="54959"/>
            </a:xfrm>
            <a:custGeom>
              <a:avLst/>
              <a:gdLst>
                <a:gd name="connsiteX0" fmla="*/ 59531 w 118967"/>
                <a:gd name="connsiteY0" fmla="*/ 54959 h 54959"/>
                <a:gd name="connsiteX1" fmla="*/ 118967 w 118967"/>
                <a:gd name="connsiteY1" fmla="*/ 0 h 54959"/>
                <a:gd name="connsiteX2" fmla="*/ 0 w 118967"/>
                <a:gd name="connsiteY2" fmla="*/ 0 h 54959"/>
                <a:gd name="connsiteX3" fmla="*/ 59531 w 118967"/>
                <a:gd name="connsiteY3" fmla="*/ 54959 h 54959"/>
              </a:gdLst>
              <a:ahLst/>
              <a:cxnLst>
                <a:cxn ang="0">
                  <a:pos x="connsiteX0" y="connsiteY0"/>
                </a:cxn>
                <a:cxn ang="0">
                  <a:pos x="connsiteX1" y="connsiteY1"/>
                </a:cxn>
                <a:cxn ang="0">
                  <a:pos x="connsiteX2" y="connsiteY2"/>
                </a:cxn>
                <a:cxn ang="0">
                  <a:pos x="connsiteX3" y="connsiteY3"/>
                </a:cxn>
              </a:cxnLst>
              <a:rect l="l" t="t" r="r" b="b"/>
              <a:pathLst>
                <a:path w="118967" h="54959">
                  <a:moveTo>
                    <a:pt x="59531" y="54959"/>
                  </a:moveTo>
                  <a:cubicBezTo>
                    <a:pt x="90631" y="54910"/>
                    <a:pt x="116487" y="31001"/>
                    <a:pt x="118967" y="0"/>
                  </a:cubicBezTo>
                  <a:lnTo>
                    <a:pt x="0" y="0"/>
                  </a:lnTo>
                  <a:cubicBezTo>
                    <a:pt x="2527" y="31016"/>
                    <a:pt x="28413" y="54914"/>
                    <a:pt x="59531" y="54959"/>
                  </a:cubicBezTo>
                  <a:close/>
                </a:path>
              </a:pathLst>
            </a:custGeom>
            <a:solidFill>
              <a:srgbClr val="E2AD04"/>
            </a:solidFill>
            <a:ln w="9525" cap="flat">
              <a:noFill/>
              <a:prstDash val="solid"/>
              <a:miter/>
            </a:ln>
          </p:spPr>
          <p:txBody>
            <a:bodyPr rtlCol="0" anchor="ctr"/>
            <a:lstStyle/>
            <a:p>
              <a:endParaRPr lang="ja-JP" altLang="en-US"/>
            </a:p>
          </p:txBody>
        </p:sp>
        <p:sp>
          <p:nvSpPr>
            <p:cNvPr id="10" name="フリーフォーム: 図形 9">
              <a:extLst>
                <a:ext uri="{FF2B5EF4-FFF2-40B4-BE49-F238E27FC236}">
                  <a16:creationId xmlns:a16="http://schemas.microsoft.com/office/drawing/2014/main" id="{3C7314B5-A8D3-4F3D-B303-A52F5738BBFC}"/>
                </a:ext>
              </a:extLst>
            </p:cNvPr>
            <p:cNvSpPr/>
            <p:nvPr/>
          </p:nvSpPr>
          <p:spPr>
            <a:xfrm>
              <a:off x="7189202" y="-841010"/>
              <a:ext cx="476249" cy="494061"/>
            </a:xfrm>
            <a:custGeom>
              <a:avLst/>
              <a:gdLst>
                <a:gd name="connsiteX0" fmla="*/ 476250 w 476249"/>
                <a:gd name="connsiteY0" fmla="*/ 243364 h 494061"/>
                <a:gd name="connsiteX1" fmla="*/ 476250 w 476249"/>
                <a:gd name="connsiteY1" fmla="*/ 235172 h 494061"/>
                <a:gd name="connsiteX2" fmla="*/ 238125 w 476249"/>
                <a:gd name="connsiteY2" fmla="*/ 0 h 494061"/>
                <a:gd name="connsiteX3" fmla="*/ 238125 w 476249"/>
                <a:gd name="connsiteY3" fmla="*/ 0 h 494061"/>
                <a:gd name="connsiteX4" fmla="*/ 0 w 476249"/>
                <a:gd name="connsiteY4" fmla="*/ 235172 h 494061"/>
                <a:gd name="connsiteX5" fmla="*/ 0 w 476249"/>
                <a:gd name="connsiteY5" fmla="*/ 243364 h 494061"/>
                <a:gd name="connsiteX6" fmla="*/ 16573 w 476249"/>
                <a:gd name="connsiteY6" fmla="*/ 325755 h 494061"/>
                <a:gd name="connsiteX7" fmla="*/ 57912 w 476249"/>
                <a:gd name="connsiteY7" fmla="*/ 393478 h 494061"/>
                <a:gd name="connsiteX8" fmla="*/ 113633 w 476249"/>
                <a:gd name="connsiteY8" fmla="*/ 483965 h 494061"/>
                <a:gd name="connsiteX9" fmla="*/ 130016 w 476249"/>
                <a:gd name="connsiteY9" fmla="*/ 494062 h 494061"/>
                <a:gd name="connsiteX10" fmla="*/ 346234 w 476249"/>
                <a:gd name="connsiteY10" fmla="*/ 494062 h 494061"/>
                <a:gd name="connsiteX11" fmla="*/ 362617 w 476249"/>
                <a:gd name="connsiteY11" fmla="*/ 483965 h 494061"/>
                <a:gd name="connsiteX12" fmla="*/ 418338 w 476249"/>
                <a:gd name="connsiteY12" fmla="*/ 393478 h 494061"/>
                <a:gd name="connsiteX13" fmla="*/ 459676 w 476249"/>
                <a:gd name="connsiteY13" fmla="*/ 325755 h 494061"/>
                <a:gd name="connsiteX14" fmla="*/ 476250 w 476249"/>
                <a:gd name="connsiteY14" fmla="*/ 243364 h 494061"/>
                <a:gd name="connsiteX15" fmla="*/ 421386 w 476249"/>
                <a:gd name="connsiteY15" fmla="*/ 242507 h 494061"/>
                <a:gd name="connsiteX16" fmla="*/ 408718 w 476249"/>
                <a:gd name="connsiteY16" fmla="*/ 306515 h 494061"/>
                <a:gd name="connsiteX17" fmla="*/ 377857 w 476249"/>
                <a:gd name="connsiteY17" fmla="*/ 356807 h 494061"/>
                <a:gd name="connsiteX18" fmla="*/ 323850 w 476249"/>
                <a:gd name="connsiteY18" fmla="*/ 438912 h 494061"/>
                <a:gd name="connsiteX19" fmla="*/ 152400 w 476249"/>
                <a:gd name="connsiteY19" fmla="*/ 438912 h 494061"/>
                <a:gd name="connsiteX20" fmla="*/ 98870 w 476249"/>
                <a:gd name="connsiteY20" fmla="*/ 356521 h 494061"/>
                <a:gd name="connsiteX21" fmla="*/ 68008 w 476249"/>
                <a:gd name="connsiteY21" fmla="*/ 306229 h 494061"/>
                <a:gd name="connsiteX22" fmla="*/ 54864 w 476249"/>
                <a:gd name="connsiteY22" fmla="*/ 242221 h 494061"/>
                <a:gd name="connsiteX23" fmla="*/ 54864 w 476249"/>
                <a:gd name="connsiteY23" fmla="*/ 235363 h 494061"/>
                <a:gd name="connsiteX24" fmla="*/ 237839 w 476249"/>
                <a:gd name="connsiteY24" fmla="*/ 54388 h 494061"/>
                <a:gd name="connsiteX25" fmla="*/ 237839 w 476249"/>
                <a:gd name="connsiteY25" fmla="*/ 54388 h 494061"/>
                <a:gd name="connsiteX26" fmla="*/ 420814 w 476249"/>
                <a:gd name="connsiteY26" fmla="*/ 235363 h 494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6249" h="494061">
                  <a:moveTo>
                    <a:pt x="476250" y="243364"/>
                  </a:moveTo>
                  <a:lnTo>
                    <a:pt x="476250" y="235172"/>
                  </a:lnTo>
                  <a:cubicBezTo>
                    <a:pt x="473823" y="105160"/>
                    <a:pt x="368157" y="804"/>
                    <a:pt x="238125" y="0"/>
                  </a:cubicBezTo>
                  <a:lnTo>
                    <a:pt x="238125" y="0"/>
                  </a:lnTo>
                  <a:cubicBezTo>
                    <a:pt x="108093" y="804"/>
                    <a:pt x="2427" y="105160"/>
                    <a:pt x="0" y="235172"/>
                  </a:cubicBezTo>
                  <a:lnTo>
                    <a:pt x="0" y="243364"/>
                  </a:lnTo>
                  <a:cubicBezTo>
                    <a:pt x="871" y="271562"/>
                    <a:pt x="6473" y="299414"/>
                    <a:pt x="16573" y="325755"/>
                  </a:cubicBezTo>
                  <a:cubicBezTo>
                    <a:pt x="26214" y="350609"/>
                    <a:pt x="40213" y="373543"/>
                    <a:pt x="57912" y="393478"/>
                  </a:cubicBezTo>
                  <a:cubicBezTo>
                    <a:pt x="79724" y="417195"/>
                    <a:pt x="103537" y="463391"/>
                    <a:pt x="113633" y="483965"/>
                  </a:cubicBezTo>
                  <a:cubicBezTo>
                    <a:pt x="116721" y="490180"/>
                    <a:pt x="123076" y="494096"/>
                    <a:pt x="130016" y="494062"/>
                  </a:cubicBezTo>
                  <a:lnTo>
                    <a:pt x="346234" y="494062"/>
                  </a:lnTo>
                  <a:cubicBezTo>
                    <a:pt x="353174" y="494096"/>
                    <a:pt x="359529" y="490180"/>
                    <a:pt x="362617" y="483965"/>
                  </a:cubicBezTo>
                  <a:cubicBezTo>
                    <a:pt x="372713" y="463391"/>
                    <a:pt x="396526" y="417290"/>
                    <a:pt x="418338" y="393478"/>
                  </a:cubicBezTo>
                  <a:cubicBezTo>
                    <a:pt x="436037" y="373543"/>
                    <a:pt x="450036" y="350609"/>
                    <a:pt x="459676" y="325755"/>
                  </a:cubicBezTo>
                  <a:cubicBezTo>
                    <a:pt x="469777" y="299414"/>
                    <a:pt x="475379" y="271562"/>
                    <a:pt x="476250" y="243364"/>
                  </a:cubicBezTo>
                  <a:close/>
                  <a:moveTo>
                    <a:pt x="421386" y="242507"/>
                  </a:moveTo>
                  <a:cubicBezTo>
                    <a:pt x="420709" y="264394"/>
                    <a:pt x="416429" y="286020"/>
                    <a:pt x="408718" y="306515"/>
                  </a:cubicBezTo>
                  <a:cubicBezTo>
                    <a:pt x="401485" y="324971"/>
                    <a:pt x="391037" y="341999"/>
                    <a:pt x="377857" y="356807"/>
                  </a:cubicBezTo>
                  <a:cubicBezTo>
                    <a:pt x="356714" y="381975"/>
                    <a:pt x="338588" y="409531"/>
                    <a:pt x="323850" y="438912"/>
                  </a:cubicBezTo>
                  <a:lnTo>
                    <a:pt x="152400" y="438912"/>
                  </a:lnTo>
                  <a:cubicBezTo>
                    <a:pt x="137831" y="409455"/>
                    <a:pt x="119864" y="381803"/>
                    <a:pt x="98870" y="356521"/>
                  </a:cubicBezTo>
                  <a:cubicBezTo>
                    <a:pt x="85690" y="341713"/>
                    <a:pt x="75241" y="324685"/>
                    <a:pt x="68008" y="306229"/>
                  </a:cubicBezTo>
                  <a:cubicBezTo>
                    <a:pt x="60135" y="285761"/>
                    <a:pt x="55694" y="264135"/>
                    <a:pt x="54864" y="242221"/>
                  </a:cubicBezTo>
                  <a:lnTo>
                    <a:pt x="54864" y="235363"/>
                  </a:lnTo>
                  <a:cubicBezTo>
                    <a:pt x="56570" y="135350"/>
                    <a:pt x="137813" y="54995"/>
                    <a:pt x="237839" y="54388"/>
                  </a:cubicBezTo>
                  <a:lnTo>
                    <a:pt x="237839" y="54388"/>
                  </a:lnTo>
                  <a:cubicBezTo>
                    <a:pt x="337865" y="54995"/>
                    <a:pt x="419109" y="135350"/>
                    <a:pt x="420814" y="235363"/>
                  </a:cubicBezTo>
                  <a:close/>
                </a:path>
              </a:pathLst>
            </a:custGeom>
            <a:solidFill>
              <a:srgbClr val="E2AD04"/>
            </a:solidFill>
            <a:ln w="9525" cap="flat">
              <a:noFill/>
              <a:prstDash val="solid"/>
              <a:miter/>
            </a:ln>
          </p:spPr>
          <p:txBody>
            <a:bodyPr rtlCol="0" anchor="ctr"/>
            <a:lstStyle/>
            <a:p>
              <a:endParaRPr lang="ja-JP" altLang="en-US"/>
            </a:p>
          </p:txBody>
        </p:sp>
        <p:sp>
          <p:nvSpPr>
            <p:cNvPr id="11" name="フリーフォーム: 図形 10">
              <a:extLst>
                <a:ext uri="{FF2B5EF4-FFF2-40B4-BE49-F238E27FC236}">
                  <a16:creationId xmlns:a16="http://schemas.microsoft.com/office/drawing/2014/main" id="{E296AD88-8B31-4628-9857-F6FCF58453C1}"/>
                </a:ext>
              </a:extLst>
            </p:cNvPr>
            <p:cNvSpPr/>
            <p:nvPr/>
          </p:nvSpPr>
          <p:spPr>
            <a:xfrm>
              <a:off x="7410372" y="-983124"/>
              <a:ext cx="38100" cy="104775"/>
            </a:xfrm>
            <a:custGeom>
              <a:avLst/>
              <a:gdLst>
                <a:gd name="connsiteX0" fmla="*/ 19050 w 38100"/>
                <a:gd name="connsiteY0" fmla="*/ 104775 h 104775"/>
                <a:gd name="connsiteX1" fmla="*/ 38100 w 38100"/>
                <a:gd name="connsiteY1" fmla="*/ 85725 h 104775"/>
                <a:gd name="connsiteX2" fmla="*/ 38100 w 38100"/>
                <a:gd name="connsiteY2" fmla="*/ 19050 h 104775"/>
                <a:gd name="connsiteX3" fmla="*/ 19050 w 38100"/>
                <a:gd name="connsiteY3" fmla="*/ 0 h 104775"/>
                <a:gd name="connsiteX4" fmla="*/ 0 w 38100"/>
                <a:gd name="connsiteY4" fmla="*/ 19050 h 104775"/>
                <a:gd name="connsiteX5" fmla="*/ 0 w 38100"/>
                <a:gd name="connsiteY5" fmla="*/ 85725 h 104775"/>
                <a:gd name="connsiteX6" fmla="*/ 19050 w 38100"/>
                <a:gd name="connsiteY6" fmla="*/ 10477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04775">
                  <a:moveTo>
                    <a:pt x="19050" y="104775"/>
                  </a:moveTo>
                  <a:cubicBezTo>
                    <a:pt x="29571" y="104775"/>
                    <a:pt x="38100" y="96246"/>
                    <a:pt x="38100" y="85725"/>
                  </a:cubicBezTo>
                  <a:lnTo>
                    <a:pt x="38100" y="19050"/>
                  </a:lnTo>
                  <a:cubicBezTo>
                    <a:pt x="38100" y="8529"/>
                    <a:pt x="29571" y="0"/>
                    <a:pt x="19050" y="0"/>
                  </a:cubicBezTo>
                  <a:cubicBezTo>
                    <a:pt x="8529" y="0"/>
                    <a:pt x="0" y="8529"/>
                    <a:pt x="0" y="19050"/>
                  </a:cubicBezTo>
                  <a:lnTo>
                    <a:pt x="0" y="85725"/>
                  </a:lnTo>
                  <a:cubicBezTo>
                    <a:pt x="0" y="96246"/>
                    <a:pt x="8529" y="104775"/>
                    <a:pt x="19050" y="104775"/>
                  </a:cubicBezTo>
                  <a:close/>
                </a:path>
              </a:pathLst>
            </a:custGeom>
            <a:solidFill>
              <a:srgbClr val="E2AD04"/>
            </a:solidFill>
            <a:ln w="9525" cap="flat">
              <a:noFill/>
              <a:prstDash val="solid"/>
              <a:miter/>
            </a:ln>
          </p:spPr>
          <p:txBody>
            <a:bodyPr rtlCol="0" anchor="ctr"/>
            <a:lstStyle/>
            <a:p>
              <a:endParaRPr lang="ja-JP" altLang="en-US"/>
            </a:p>
          </p:txBody>
        </p:sp>
        <p:sp>
          <p:nvSpPr>
            <p:cNvPr id="12" name="フリーフォーム: 図形 11">
              <a:extLst>
                <a:ext uri="{FF2B5EF4-FFF2-40B4-BE49-F238E27FC236}">
                  <a16:creationId xmlns:a16="http://schemas.microsoft.com/office/drawing/2014/main" id="{164616DE-12CF-45A9-B8BC-3FF74596FBF2}"/>
                </a:ext>
              </a:extLst>
            </p:cNvPr>
            <p:cNvSpPr/>
            <p:nvPr/>
          </p:nvSpPr>
          <p:spPr>
            <a:xfrm>
              <a:off x="7151289" y="-873734"/>
              <a:ext cx="84504" cy="84649"/>
            </a:xfrm>
            <a:custGeom>
              <a:avLst/>
              <a:gdLst>
                <a:gd name="connsiteX0" fmla="*/ 52105 w 84504"/>
                <a:gd name="connsiteY0" fmla="*/ 79111 h 84649"/>
                <a:gd name="connsiteX1" fmla="*/ 78965 w 84504"/>
                <a:gd name="connsiteY1" fmla="*/ 79111 h 84649"/>
                <a:gd name="connsiteX2" fmla="*/ 78965 w 84504"/>
                <a:gd name="connsiteY2" fmla="*/ 52250 h 84649"/>
                <a:gd name="connsiteX3" fmla="*/ 31817 w 84504"/>
                <a:gd name="connsiteY3" fmla="*/ 4911 h 84649"/>
                <a:gd name="connsiteX4" fmla="*/ 4910 w 84504"/>
                <a:gd name="connsiteY4" fmla="*/ 6283 h 84649"/>
                <a:gd name="connsiteX5" fmla="*/ 4956 w 84504"/>
                <a:gd name="connsiteY5" fmla="*/ 31866 h 84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04" h="84649">
                  <a:moveTo>
                    <a:pt x="52105" y="79111"/>
                  </a:moveTo>
                  <a:cubicBezTo>
                    <a:pt x="59535" y="86496"/>
                    <a:pt x="71535" y="86496"/>
                    <a:pt x="78965" y="79111"/>
                  </a:cubicBezTo>
                  <a:cubicBezTo>
                    <a:pt x="86351" y="71680"/>
                    <a:pt x="86351" y="59680"/>
                    <a:pt x="78965" y="52250"/>
                  </a:cubicBezTo>
                  <a:lnTo>
                    <a:pt x="31817" y="4911"/>
                  </a:lnTo>
                  <a:cubicBezTo>
                    <a:pt x="24008" y="-2140"/>
                    <a:pt x="11962" y="-1525"/>
                    <a:pt x="4910" y="6283"/>
                  </a:cubicBezTo>
                  <a:cubicBezTo>
                    <a:pt x="-1654" y="13555"/>
                    <a:pt x="-1634" y="24619"/>
                    <a:pt x="4956" y="31866"/>
                  </a:cubicBezTo>
                  <a:close/>
                </a:path>
              </a:pathLst>
            </a:custGeom>
            <a:solidFill>
              <a:srgbClr val="E2AD04"/>
            </a:solidFill>
            <a:ln w="9525" cap="flat">
              <a:noFill/>
              <a:prstDash val="solid"/>
              <a:miter/>
            </a:ln>
          </p:spPr>
          <p:txBody>
            <a:bodyPr rtlCol="0" anchor="ctr"/>
            <a:lstStyle/>
            <a:p>
              <a:endParaRPr lang="ja-JP" altLang="en-US"/>
            </a:p>
          </p:txBody>
        </p:sp>
        <p:sp>
          <p:nvSpPr>
            <p:cNvPr id="14" name="フリーフォーム: 図形 13">
              <a:extLst>
                <a:ext uri="{FF2B5EF4-FFF2-40B4-BE49-F238E27FC236}">
                  <a16:creationId xmlns:a16="http://schemas.microsoft.com/office/drawing/2014/main" id="{24380EED-5184-4473-A8D5-C29ECBE8C1DF}"/>
                </a:ext>
              </a:extLst>
            </p:cNvPr>
            <p:cNvSpPr/>
            <p:nvPr/>
          </p:nvSpPr>
          <p:spPr>
            <a:xfrm>
              <a:off x="7622860" y="-868792"/>
              <a:ext cx="83603" cy="83426"/>
            </a:xfrm>
            <a:custGeom>
              <a:avLst/>
              <a:gdLst>
                <a:gd name="connsiteX0" fmla="*/ 19446 w 83603"/>
                <a:gd name="connsiteY0" fmla="*/ 83407 h 83426"/>
                <a:gd name="connsiteX1" fmla="*/ 32971 w 83603"/>
                <a:gd name="connsiteY1" fmla="*/ 77787 h 83426"/>
                <a:gd name="connsiteX2" fmla="*/ 80025 w 83603"/>
                <a:gd name="connsiteY2" fmla="*/ 30162 h 83426"/>
                <a:gd name="connsiteX3" fmla="*/ 75664 w 83603"/>
                <a:gd name="connsiteY3" fmla="*/ 3577 h 83426"/>
                <a:gd name="connsiteX4" fmla="*/ 53164 w 83603"/>
                <a:gd name="connsiteY4" fmla="*/ 3778 h 83426"/>
                <a:gd name="connsiteX5" fmla="*/ 5539 w 83603"/>
                <a:gd name="connsiteY5" fmla="*/ 51403 h 83426"/>
                <a:gd name="connsiteX6" fmla="*/ 5539 w 83603"/>
                <a:gd name="connsiteY6" fmla="*/ 78264 h 83426"/>
                <a:gd name="connsiteX7" fmla="*/ 19446 w 83603"/>
                <a:gd name="connsiteY7" fmla="*/ 83407 h 8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03" h="83426">
                  <a:moveTo>
                    <a:pt x="19446" y="83407"/>
                  </a:moveTo>
                  <a:cubicBezTo>
                    <a:pt x="24523" y="83411"/>
                    <a:pt x="29392" y="81388"/>
                    <a:pt x="32971" y="77787"/>
                  </a:cubicBezTo>
                  <a:lnTo>
                    <a:pt x="80025" y="30162"/>
                  </a:lnTo>
                  <a:cubicBezTo>
                    <a:pt x="86162" y="21617"/>
                    <a:pt x="84210" y="9714"/>
                    <a:pt x="75664" y="3577"/>
                  </a:cubicBezTo>
                  <a:cubicBezTo>
                    <a:pt x="68922" y="-1265"/>
                    <a:pt x="59819" y="-1184"/>
                    <a:pt x="53164" y="3778"/>
                  </a:cubicBezTo>
                  <a:lnTo>
                    <a:pt x="5539" y="51403"/>
                  </a:lnTo>
                  <a:cubicBezTo>
                    <a:pt x="-1846" y="58834"/>
                    <a:pt x="-1846" y="70833"/>
                    <a:pt x="5539" y="78264"/>
                  </a:cubicBezTo>
                  <a:cubicBezTo>
                    <a:pt x="9290" y="81786"/>
                    <a:pt x="14306" y="83641"/>
                    <a:pt x="19446" y="83407"/>
                  </a:cubicBezTo>
                  <a:close/>
                </a:path>
              </a:pathLst>
            </a:custGeom>
            <a:solidFill>
              <a:srgbClr val="E2AD04"/>
            </a:solidFill>
            <a:ln w="9525" cap="flat">
              <a:noFill/>
              <a:prstDash val="solid"/>
              <a:miter/>
            </a:ln>
          </p:spPr>
          <p:txBody>
            <a:bodyPr rtlCol="0" anchor="ctr"/>
            <a:lstStyle/>
            <a:p>
              <a:endParaRPr lang="ja-JP" altLang="en-US"/>
            </a:p>
          </p:txBody>
        </p:sp>
      </p:grpSp>
      <p:sp>
        <p:nvSpPr>
          <p:cNvPr id="170" name="正方形/長方形 169">
            <a:extLst>
              <a:ext uri="{FF2B5EF4-FFF2-40B4-BE49-F238E27FC236}">
                <a16:creationId xmlns:a16="http://schemas.microsoft.com/office/drawing/2014/main" id="{5714E4E2-8307-4190-B30B-5F0AF0CE787D}"/>
              </a:ext>
            </a:extLst>
          </p:cNvPr>
          <p:cNvSpPr/>
          <p:nvPr/>
        </p:nvSpPr>
        <p:spPr>
          <a:xfrm>
            <a:off x="6492475" y="6444359"/>
            <a:ext cx="5208206" cy="283663"/>
          </a:xfrm>
          <a:prstGeom prst="rect">
            <a:avLst/>
          </a:prstGeom>
          <a:noFill/>
          <a:ln w="28575" cmpd="thickThin">
            <a:solidFill>
              <a:srgbClr val="FDCC2F"/>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E2AD04"/>
                </a:solidFill>
                <a:latin typeface="BIZ UDPゴシック" panose="020B0400000000000000" pitchFamily="50" charset="-128"/>
                <a:ea typeface="BIZ UDPゴシック" panose="020B0400000000000000" pitchFamily="50" charset="-128"/>
              </a:rPr>
              <a:t>その他項目：課の規模の適正化</a:t>
            </a:r>
            <a:endParaRPr kumimoji="1" lang="ja-JP" altLang="en-US" sz="1100" dirty="0"/>
          </a:p>
        </p:txBody>
      </p:sp>
      <p:graphicFrame>
        <p:nvGraphicFramePr>
          <p:cNvPr id="171" name="表 170">
            <a:extLst>
              <a:ext uri="{FF2B5EF4-FFF2-40B4-BE49-F238E27FC236}">
                <a16:creationId xmlns:a16="http://schemas.microsoft.com/office/drawing/2014/main" id="{15FD4620-FE02-4714-9124-281599B28844}"/>
              </a:ext>
            </a:extLst>
          </p:cNvPr>
          <p:cNvGraphicFramePr>
            <a:graphicFrameLocks noGrp="1"/>
          </p:cNvGraphicFramePr>
          <p:nvPr>
            <p:extLst>
              <p:ext uri="{D42A27DB-BD31-4B8C-83A1-F6EECF244321}">
                <p14:modId xmlns:p14="http://schemas.microsoft.com/office/powerpoint/2010/main" val="702343279"/>
              </p:ext>
            </p:extLst>
          </p:nvPr>
        </p:nvGraphicFramePr>
        <p:xfrm>
          <a:off x="6333329" y="1856186"/>
          <a:ext cx="5448798" cy="1670134"/>
        </p:xfrm>
        <a:graphic>
          <a:graphicData uri="http://schemas.openxmlformats.org/drawingml/2006/table">
            <a:tbl>
              <a:tblPr firstRow="1" bandRow="1">
                <a:tableStyleId>{5C22544A-7EE6-4342-B048-85BDC9FD1C3A}</a:tableStyleId>
              </a:tblPr>
              <a:tblGrid>
                <a:gridCol w="2724399">
                  <a:extLst>
                    <a:ext uri="{9D8B030D-6E8A-4147-A177-3AD203B41FA5}">
                      <a16:colId xmlns:a16="http://schemas.microsoft.com/office/drawing/2014/main" val="225009968"/>
                    </a:ext>
                  </a:extLst>
                </a:gridCol>
                <a:gridCol w="2724399">
                  <a:extLst>
                    <a:ext uri="{9D8B030D-6E8A-4147-A177-3AD203B41FA5}">
                      <a16:colId xmlns:a16="http://schemas.microsoft.com/office/drawing/2014/main" val="7668683"/>
                    </a:ext>
                  </a:extLst>
                </a:gridCol>
              </a:tblGrid>
              <a:tr h="0">
                <a:tc>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現行体制</a:t>
                      </a:r>
                    </a:p>
                  </a:txBody>
                  <a:tcPr marL="68310" marR="68310" marT="34155" marB="34155">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tc>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今後の組織体制</a:t>
                      </a:r>
                    </a:p>
                  </a:txBody>
                  <a:tcPr marL="68310" marR="68310" marT="34155" marB="34155">
                    <a:lnL w="190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40000"/>
                        <a:lumOff val="60000"/>
                      </a:schemeClr>
                    </a:solidFill>
                  </a:tcPr>
                </a:tc>
                <a:extLst>
                  <a:ext uri="{0D108BD9-81ED-4DB2-BD59-A6C34878D82A}">
                    <a16:rowId xmlns:a16="http://schemas.microsoft.com/office/drawing/2014/main" val="3378986583"/>
                  </a:ext>
                </a:extLst>
              </a:tr>
              <a:tr h="1449424">
                <a:tc>
                  <a:txBody>
                    <a:bodyPr/>
                    <a:lstStyle/>
                    <a:p>
                      <a:endParaRPr kumimoji="1" lang="ja-JP" altLang="en-US" sz="1000" dirty="0">
                        <a:latin typeface="Meiryo UI" panose="020B0604030504040204" pitchFamily="50" charset="-128"/>
                        <a:ea typeface="Meiryo UI" panose="020B0604030504040204" pitchFamily="50" charset="-128"/>
                      </a:endParaRPr>
                    </a:p>
                  </a:txBody>
                  <a:tcPr marL="68310" marR="68310" marT="34155" marB="34155">
                    <a:lnL w="12700" cap="flat" cmpd="sng" algn="ctr">
                      <a:noFill/>
                      <a:prstDash val="solid"/>
                      <a:round/>
                      <a:headEnd type="none" w="med" len="med"/>
                      <a:tailEnd type="none" w="med" len="med"/>
                    </a:lnL>
                    <a:lnR w="190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tc>
                  <a:txBody>
                    <a:bodyPr/>
                    <a:lstStyle/>
                    <a:p>
                      <a:endParaRPr kumimoji="1" lang="ja-JP" altLang="en-US" sz="1000" dirty="0">
                        <a:latin typeface="Meiryo UI" panose="020B0604030504040204" pitchFamily="50" charset="-128"/>
                        <a:ea typeface="Meiryo UI" panose="020B0604030504040204" pitchFamily="50" charset="-128"/>
                      </a:endParaRPr>
                    </a:p>
                  </a:txBody>
                  <a:tcPr marL="68310" marR="68310" marT="34155" marB="34155">
                    <a:lnL w="190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lumMod val="20000"/>
                        <a:lumOff val="80000"/>
                      </a:schemeClr>
                    </a:solidFill>
                  </a:tcPr>
                </a:tc>
                <a:extLst>
                  <a:ext uri="{0D108BD9-81ED-4DB2-BD59-A6C34878D82A}">
                    <a16:rowId xmlns:a16="http://schemas.microsoft.com/office/drawing/2014/main" val="892327186"/>
                  </a:ext>
                </a:extLst>
              </a:tr>
            </a:tbl>
          </a:graphicData>
        </a:graphic>
      </p:graphicFrame>
      <p:cxnSp>
        <p:nvCxnSpPr>
          <p:cNvPr id="172" name="直線コネクタ 171">
            <a:extLst>
              <a:ext uri="{FF2B5EF4-FFF2-40B4-BE49-F238E27FC236}">
                <a16:creationId xmlns:a16="http://schemas.microsoft.com/office/drawing/2014/main" id="{094CC08B-C314-480B-AC5B-49D56F3E6ADD}"/>
              </a:ext>
            </a:extLst>
          </p:cNvPr>
          <p:cNvCxnSpPr>
            <a:cxnSpLocks/>
          </p:cNvCxnSpPr>
          <p:nvPr/>
        </p:nvCxnSpPr>
        <p:spPr>
          <a:xfrm>
            <a:off x="6887619" y="2251000"/>
            <a:ext cx="0" cy="918924"/>
          </a:xfrm>
          <a:prstGeom prst="line">
            <a:avLst/>
          </a:prstGeom>
        </p:spPr>
        <p:style>
          <a:lnRef idx="1">
            <a:schemeClr val="dk1"/>
          </a:lnRef>
          <a:fillRef idx="0">
            <a:schemeClr val="dk1"/>
          </a:fillRef>
          <a:effectRef idx="0">
            <a:schemeClr val="dk1"/>
          </a:effectRef>
          <a:fontRef idx="minor">
            <a:schemeClr val="tx1"/>
          </a:fontRef>
        </p:style>
      </p:cxnSp>
      <p:cxnSp>
        <p:nvCxnSpPr>
          <p:cNvPr id="173" name="直線コネクタ 172">
            <a:extLst>
              <a:ext uri="{FF2B5EF4-FFF2-40B4-BE49-F238E27FC236}">
                <a16:creationId xmlns:a16="http://schemas.microsoft.com/office/drawing/2014/main" id="{32F71BC0-F17B-4AEC-9739-BDE9DCF91C49}"/>
              </a:ext>
            </a:extLst>
          </p:cNvPr>
          <p:cNvCxnSpPr>
            <a:cxnSpLocks/>
          </p:cNvCxnSpPr>
          <p:nvPr/>
        </p:nvCxnSpPr>
        <p:spPr>
          <a:xfrm>
            <a:off x="9551390" y="2247639"/>
            <a:ext cx="1775844" cy="6984"/>
          </a:xfrm>
          <a:prstGeom prst="line">
            <a:avLst/>
          </a:prstGeom>
        </p:spPr>
        <p:style>
          <a:lnRef idx="1">
            <a:schemeClr val="dk1"/>
          </a:lnRef>
          <a:fillRef idx="0">
            <a:schemeClr val="dk1"/>
          </a:fillRef>
          <a:effectRef idx="0">
            <a:schemeClr val="dk1"/>
          </a:effectRef>
          <a:fontRef idx="minor">
            <a:schemeClr val="tx1"/>
          </a:fontRef>
        </p:style>
      </p:cxnSp>
      <p:cxnSp>
        <p:nvCxnSpPr>
          <p:cNvPr id="174" name="直線コネクタ 173">
            <a:extLst>
              <a:ext uri="{FF2B5EF4-FFF2-40B4-BE49-F238E27FC236}">
                <a16:creationId xmlns:a16="http://schemas.microsoft.com/office/drawing/2014/main" id="{89FF8B8A-E778-4586-BDE6-715331FFC992}"/>
              </a:ext>
            </a:extLst>
          </p:cNvPr>
          <p:cNvCxnSpPr>
            <a:cxnSpLocks/>
          </p:cNvCxnSpPr>
          <p:nvPr/>
        </p:nvCxnSpPr>
        <p:spPr>
          <a:xfrm>
            <a:off x="10686682" y="2554188"/>
            <a:ext cx="595968" cy="0"/>
          </a:xfrm>
          <a:prstGeom prst="line">
            <a:avLst/>
          </a:prstGeom>
        </p:spPr>
        <p:style>
          <a:lnRef idx="1">
            <a:schemeClr val="dk1"/>
          </a:lnRef>
          <a:fillRef idx="0">
            <a:schemeClr val="dk1"/>
          </a:fillRef>
          <a:effectRef idx="0">
            <a:schemeClr val="dk1"/>
          </a:effectRef>
          <a:fontRef idx="minor">
            <a:schemeClr val="tx1"/>
          </a:fontRef>
        </p:style>
      </p:cxnSp>
      <p:cxnSp>
        <p:nvCxnSpPr>
          <p:cNvPr id="175" name="直線コネクタ 174">
            <a:extLst>
              <a:ext uri="{FF2B5EF4-FFF2-40B4-BE49-F238E27FC236}">
                <a16:creationId xmlns:a16="http://schemas.microsoft.com/office/drawing/2014/main" id="{9F8EB570-FC1A-4B92-8DB0-C0B12619F944}"/>
              </a:ext>
            </a:extLst>
          </p:cNvPr>
          <p:cNvCxnSpPr>
            <a:cxnSpLocks/>
          </p:cNvCxnSpPr>
          <p:nvPr/>
        </p:nvCxnSpPr>
        <p:spPr>
          <a:xfrm>
            <a:off x="10686682" y="2768124"/>
            <a:ext cx="549400" cy="0"/>
          </a:xfrm>
          <a:prstGeom prst="line">
            <a:avLst/>
          </a:prstGeom>
        </p:spPr>
        <p:style>
          <a:lnRef idx="1">
            <a:schemeClr val="dk1"/>
          </a:lnRef>
          <a:fillRef idx="0">
            <a:schemeClr val="dk1"/>
          </a:fillRef>
          <a:effectRef idx="0">
            <a:schemeClr val="dk1"/>
          </a:effectRef>
          <a:fontRef idx="minor">
            <a:schemeClr val="tx1"/>
          </a:fontRef>
        </p:style>
      </p:cxnSp>
      <p:cxnSp>
        <p:nvCxnSpPr>
          <p:cNvPr id="176" name="直線コネクタ 175">
            <a:extLst>
              <a:ext uri="{FF2B5EF4-FFF2-40B4-BE49-F238E27FC236}">
                <a16:creationId xmlns:a16="http://schemas.microsoft.com/office/drawing/2014/main" id="{D39D8218-CD8D-45B2-9803-AB88E5B89AE2}"/>
              </a:ext>
            </a:extLst>
          </p:cNvPr>
          <p:cNvCxnSpPr>
            <a:cxnSpLocks/>
          </p:cNvCxnSpPr>
          <p:nvPr/>
        </p:nvCxnSpPr>
        <p:spPr>
          <a:xfrm>
            <a:off x="10686682" y="2254623"/>
            <a:ext cx="0" cy="1126132"/>
          </a:xfrm>
          <a:prstGeom prst="line">
            <a:avLst/>
          </a:prstGeom>
        </p:spPr>
        <p:style>
          <a:lnRef idx="1">
            <a:schemeClr val="dk1"/>
          </a:lnRef>
          <a:fillRef idx="0">
            <a:schemeClr val="dk1"/>
          </a:fillRef>
          <a:effectRef idx="0">
            <a:schemeClr val="dk1"/>
          </a:effectRef>
          <a:fontRef idx="minor">
            <a:schemeClr val="tx1"/>
          </a:fontRef>
        </p:style>
      </p:cxnSp>
      <p:cxnSp>
        <p:nvCxnSpPr>
          <p:cNvPr id="177" name="直線コネクタ 176">
            <a:extLst>
              <a:ext uri="{FF2B5EF4-FFF2-40B4-BE49-F238E27FC236}">
                <a16:creationId xmlns:a16="http://schemas.microsoft.com/office/drawing/2014/main" id="{CBF6200D-F727-4252-8048-9F5E8792EEEA}"/>
              </a:ext>
            </a:extLst>
          </p:cNvPr>
          <p:cNvCxnSpPr>
            <a:cxnSpLocks/>
          </p:cNvCxnSpPr>
          <p:nvPr/>
        </p:nvCxnSpPr>
        <p:spPr>
          <a:xfrm>
            <a:off x="10686682" y="2964168"/>
            <a:ext cx="593389" cy="0"/>
          </a:xfrm>
          <a:prstGeom prst="line">
            <a:avLst/>
          </a:prstGeom>
        </p:spPr>
        <p:style>
          <a:lnRef idx="1">
            <a:schemeClr val="dk1"/>
          </a:lnRef>
          <a:fillRef idx="0">
            <a:schemeClr val="dk1"/>
          </a:fillRef>
          <a:effectRef idx="0">
            <a:schemeClr val="dk1"/>
          </a:effectRef>
          <a:fontRef idx="minor">
            <a:schemeClr val="tx1"/>
          </a:fontRef>
        </p:style>
      </p:cxnSp>
      <p:cxnSp>
        <p:nvCxnSpPr>
          <p:cNvPr id="178" name="直線コネクタ 177">
            <a:extLst>
              <a:ext uri="{FF2B5EF4-FFF2-40B4-BE49-F238E27FC236}">
                <a16:creationId xmlns:a16="http://schemas.microsoft.com/office/drawing/2014/main" id="{F2BAE9A3-E2C2-41DD-9554-A800BEAE89D7}"/>
              </a:ext>
            </a:extLst>
          </p:cNvPr>
          <p:cNvCxnSpPr>
            <a:cxnSpLocks/>
          </p:cNvCxnSpPr>
          <p:nvPr/>
        </p:nvCxnSpPr>
        <p:spPr>
          <a:xfrm>
            <a:off x="10686682" y="3172173"/>
            <a:ext cx="599950" cy="0"/>
          </a:xfrm>
          <a:prstGeom prst="line">
            <a:avLst/>
          </a:prstGeom>
        </p:spPr>
        <p:style>
          <a:lnRef idx="1">
            <a:schemeClr val="dk1"/>
          </a:lnRef>
          <a:fillRef idx="0">
            <a:schemeClr val="dk1"/>
          </a:fillRef>
          <a:effectRef idx="0">
            <a:schemeClr val="dk1"/>
          </a:effectRef>
          <a:fontRef idx="minor">
            <a:schemeClr val="tx1"/>
          </a:fontRef>
        </p:style>
      </p:cxnSp>
      <p:cxnSp>
        <p:nvCxnSpPr>
          <p:cNvPr id="179" name="直線コネクタ 178">
            <a:extLst>
              <a:ext uri="{FF2B5EF4-FFF2-40B4-BE49-F238E27FC236}">
                <a16:creationId xmlns:a16="http://schemas.microsoft.com/office/drawing/2014/main" id="{83CBFF25-DFA9-4012-92C9-92FF7347C74A}"/>
              </a:ext>
            </a:extLst>
          </p:cNvPr>
          <p:cNvCxnSpPr>
            <a:cxnSpLocks/>
          </p:cNvCxnSpPr>
          <p:nvPr/>
        </p:nvCxnSpPr>
        <p:spPr>
          <a:xfrm>
            <a:off x="10686682" y="3380755"/>
            <a:ext cx="593389" cy="0"/>
          </a:xfrm>
          <a:prstGeom prst="line">
            <a:avLst/>
          </a:prstGeom>
        </p:spPr>
        <p:style>
          <a:lnRef idx="1">
            <a:schemeClr val="dk1"/>
          </a:lnRef>
          <a:fillRef idx="0">
            <a:schemeClr val="dk1"/>
          </a:fillRef>
          <a:effectRef idx="0">
            <a:schemeClr val="dk1"/>
          </a:effectRef>
          <a:fontRef idx="minor">
            <a:schemeClr val="tx1"/>
          </a:fontRef>
        </p:style>
      </p:cxnSp>
      <p:sp>
        <p:nvSpPr>
          <p:cNvPr id="181" name="正方形/長方形 180">
            <a:extLst>
              <a:ext uri="{FF2B5EF4-FFF2-40B4-BE49-F238E27FC236}">
                <a16:creationId xmlns:a16="http://schemas.microsoft.com/office/drawing/2014/main" id="{5EDD14C7-B7B4-4F61-A3A6-243F35D88E13}"/>
              </a:ext>
            </a:extLst>
          </p:cNvPr>
          <p:cNvSpPr/>
          <p:nvPr/>
        </p:nvSpPr>
        <p:spPr>
          <a:xfrm>
            <a:off x="10157099" y="2664210"/>
            <a:ext cx="1199434" cy="607194"/>
          </a:xfrm>
          <a:prstGeom prst="rect">
            <a:avLst/>
          </a:prstGeom>
          <a:noFill/>
          <a:ln w="9525">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700">
              <a:latin typeface="BIZ UDゴシック" panose="020B0400000000000000" pitchFamily="49" charset="-128"/>
              <a:ea typeface="BIZ UDゴシック" panose="020B0400000000000000" pitchFamily="49" charset="-128"/>
            </a:endParaRPr>
          </a:p>
        </p:txBody>
      </p:sp>
      <p:cxnSp>
        <p:nvCxnSpPr>
          <p:cNvPr id="182" name="直線コネクタ 181">
            <a:extLst>
              <a:ext uri="{FF2B5EF4-FFF2-40B4-BE49-F238E27FC236}">
                <a16:creationId xmlns:a16="http://schemas.microsoft.com/office/drawing/2014/main" id="{9E1F6AA8-47D3-4A5C-AA69-1F0E96E70AC9}"/>
              </a:ext>
            </a:extLst>
          </p:cNvPr>
          <p:cNvCxnSpPr>
            <a:cxnSpLocks/>
          </p:cNvCxnSpPr>
          <p:nvPr/>
        </p:nvCxnSpPr>
        <p:spPr>
          <a:xfrm>
            <a:off x="10005606" y="3071126"/>
            <a:ext cx="0" cy="373876"/>
          </a:xfrm>
          <a:prstGeom prst="line">
            <a:avLst/>
          </a:prstGeom>
          <a:ln w="9525">
            <a:prstDash val="sysDash"/>
          </a:ln>
        </p:spPr>
        <p:style>
          <a:lnRef idx="1">
            <a:schemeClr val="accent1"/>
          </a:lnRef>
          <a:fillRef idx="0">
            <a:schemeClr val="accent1"/>
          </a:fillRef>
          <a:effectRef idx="0">
            <a:schemeClr val="accent1"/>
          </a:effectRef>
          <a:fontRef idx="minor">
            <a:schemeClr val="tx1"/>
          </a:fontRef>
        </p:style>
      </p:cxnSp>
      <p:cxnSp>
        <p:nvCxnSpPr>
          <p:cNvPr id="183" name="直線コネクタ 182">
            <a:extLst>
              <a:ext uri="{FF2B5EF4-FFF2-40B4-BE49-F238E27FC236}">
                <a16:creationId xmlns:a16="http://schemas.microsoft.com/office/drawing/2014/main" id="{B7C4B3ED-DA02-4F4E-BBA6-C772C1D18A8B}"/>
              </a:ext>
            </a:extLst>
          </p:cNvPr>
          <p:cNvCxnSpPr>
            <a:cxnSpLocks/>
          </p:cNvCxnSpPr>
          <p:nvPr/>
        </p:nvCxnSpPr>
        <p:spPr>
          <a:xfrm>
            <a:off x="10005606" y="3445002"/>
            <a:ext cx="902827" cy="0"/>
          </a:xfrm>
          <a:prstGeom prst="line">
            <a:avLst/>
          </a:prstGeom>
          <a:ln w="9525">
            <a:prstDash val="sysDash"/>
            <a:headEnd type="none"/>
            <a:tailEnd type="triangle"/>
          </a:ln>
        </p:spPr>
        <p:style>
          <a:lnRef idx="1">
            <a:schemeClr val="accent1"/>
          </a:lnRef>
          <a:fillRef idx="0">
            <a:schemeClr val="accent1"/>
          </a:fillRef>
          <a:effectRef idx="0">
            <a:schemeClr val="accent1"/>
          </a:effectRef>
          <a:fontRef idx="minor">
            <a:schemeClr val="tx1"/>
          </a:fontRef>
        </p:style>
      </p:cxnSp>
      <p:sp>
        <p:nvSpPr>
          <p:cNvPr id="184" name="正方形/長方形 183">
            <a:extLst>
              <a:ext uri="{FF2B5EF4-FFF2-40B4-BE49-F238E27FC236}">
                <a16:creationId xmlns:a16="http://schemas.microsoft.com/office/drawing/2014/main" id="{275DB9D4-0708-4A1F-971F-96C70766E0E0}"/>
              </a:ext>
            </a:extLst>
          </p:cNvPr>
          <p:cNvSpPr/>
          <p:nvPr/>
        </p:nvSpPr>
        <p:spPr>
          <a:xfrm>
            <a:off x="9221950" y="2166207"/>
            <a:ext cx="326107" cy="180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185" name="テキスト ボックス 184">
            <a:extLst>
              <a:ext uri="{FF2B5EF4-FFF2-40B4-BE49-F238E27FC236}">
                <a16:creationId xmlns:a16="http://schemas.microsoft.com/office/drawing/2014/main" id="{1B3ABFF6-3B06-417A-85E8-6ED45E797040}"/>
              </a:ext>
            </a:extLst>
          </p:cNvPr>
          <p:cNvSpPr txBox="1"/>
          <p:nvPr/>
        </p:nvSpPr>
        <p:spPr>
          <a:xfrm>
            <a:off x="9149459" y="2133036"/>
            <a:ext cx="468154" cy="230832"/>
          </a:xfrm>
          <a:prstGeom prst="rect">
            <a:avLst/>
          </a:prstGeom>
          <a:noFill/>
        </p:spPr>
        <p:txBody>
          <a:bodyPr wrap="square" rtlCol="0">
            <a:spAutoFit/>
          </a:bodyPr>
          <a:lstStyle/>
          <a:p>
            <a:pPr algn="ctr"/>
            <a:r>
              <a:rPr kumimoji="1" lang="ja-JP" altLang="en-US" sz="900" dirty="0">
                <a:latin typeface="BIZ UDゴシック" panose="020B0400000000000000" pitchFamily="49" charset="-128"/>
                <a:ea typeface="BIZ UDゴシック" panose="020B0400000000000000" pitchFamily="49" charset="-128"/>
              </a:rPr>
              <a:t>部長</a:t>
            </a:r>
          </a:p>
        </p:txBody>
      </p:sp>
      <p:sp>
        <p:nvSpPr>
          <p:cNvPr id="186" name="正方形/長方形 185">
            <a:extLst>
              <a:ext uri="{FF2B5EF4-FFF2-40B4-BE49-F238E27FC236}">
                <a16:creationId xmlns:a16="http://schemas.microsoft.com/office/drawing/2014/main" id="{AC2A9FC9-407D-4875-B303-5F7B2D4AEDB9}"/>
              </a:ext>
            </a:extLst>
          </p:cNvPr>
          <p:cNvSpPr/>
          <p:nvPr/>
        </p:nvSpPr>
        <p:spPr>
          <a:xfrm>
            <a:off x="10878799" y="2113981"/>
            <a:ext cx="803275" cy="307898"/>
          </a:xfrm>
          <a:prstGeom prst="rect">
            <a:avLst/>
          </a:prstGeom>
          <a:ln w="19050">
            <a:prstDash val="sysDash"/>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187" name="テキスト ボックス 186">
            <a:extLst>
              <a:ext uri="{FF2B5EF4-FFF2-40B4-BE49-F238E27FC236}">
                <a16:creationId xmlns:a16="http://schemas.microsoft.com/office/drawing/2014/main" id="{088F03BA-5DE5-46E4-B685-3117D4FF30E6}"/>
              </a:ext>
            </a:extLst>
          </p:cNvPr>
          <p:cNvSpPr txBox="1"/>
          <p:nvPr/>
        </p:nvSpPr>
        <p:spPr>
          <a:xfrm>
            <a:off x="10822086" y="2094097"/>
            <a:ext cx="921127" cy="338554"/>
          </a:xfrm>
          <a:prstGeom prst="rect">
            <a:avLst/>
          </a:prstGeom>
          <a:noFill/>
        </p:spPr>
        <p:txBody>
          <a:bodyPr wrap="square" rtlCol="0">
            <a:spAutoFit/>
          </a:bodyPr>
          <a:lstStyle/>
          <a:p>
            <a:pPr algn="ctr"/>
            <a:r>
              <a:rPr lang="ja-JP" altLang="en-US" sz="800" dirty="0">
                <a:solidFill>
                  <a:srgbClr val="FF0000"/>
                </a:solidFill>
                <a:latin typeface="BIZ UDゴシック" panose="020B0400000000000000" pitchFamily="49" charset="-128"/>
                <a:ea typeface="BIZ UDゴシック" panose="020B0400000000000000" pitchFamily="49" charset="-128"/>
              </a:rPr>
              <a:t>総務課長</a:t>
            </a:r>
            <a:endParaRPr lang="en-US" altLang="ja-JP" sz="800" dirty="0">
              <a:solidFill>
                <a:srgbClr val="FF0000"/>
              </a:solidFill>
              <a:latin typeface="BIZ UDゴシック" panose="020B0400000000000000" pitchFamily="49" charset="-128"/>
              <a:ea typeface="BIZ UDゴシック" panose="020B0400000000000000" pitchFamily="49" charset="-128"/>
            </a:endParaRPr>
          </a:p>
          <a:p>
            <a:pPr algn="ctr"/>
            <a:r>
              <a:rPr lang="ja-JP" altLang="en-US" sz="800" dirty="0">
                <a:solidFill>
                  <a:srgbClr val="FF0000"/>
                </a:solidFill>
                <a:latin typeface="BIZ UDゴシック" panose="020B0400000000000000" pitchFamily="49" charset="-128"/>
                <a:ea typeface="BIZ UDゴシック" panose="020B0400000000000000" pitchFamily="49" charset="-128"/>
              </a:rPr>
              <a:t>（次長兼務）</a:t>
            </a:r>
            <a:endParaRPr kumimoji="1" lang="ja-JP" altLang="en-US" sz="800" dirty="0">
              <a:solidFill>
                <a:srgbClr val="FF0000"/>
              </a:solidFill>
              <a:latin typeface="BIZ UDゴシック" panose="020B0400000000000000" pitchFamily="49" charset="-128"/>
              <a:ea typeface="BIZ UDゴシック" panose="020B0400000000000000" pitchFamily="49" charset="-128"/>
            </a:endParaRPr>
          </a:p>
        </p:txBody>
      </p:sp>
      <p:sp>
        <p:nvSpPr>
          <p:cNvPr id="188" name="正方形/長方形 187">
            <a:extLst>
              <a:ext uri="{FF2B5EF4-FFF2-40B4-BE49-F238E27FC236}">
                <a16:creationId xmlns:a16="http://schemas.microsoft.com/office/drawing/2014/main" id="{3BE97721-6CBB-489C-B6AC-2B445FB8367A}"/>
              </a:ext>
            </a:extLst>
          </p:cNvPr>
          <p:cNvSpPr/>
          <p:nvPr/>
        </p:nvSpPr>
        <p:spPr>
          <a:xfrm>
            <a:off x="10910906" y="2491793"/>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189" name="テキスト ボックス 188">
            <a:extLst>
              <a:ext uri="{FF2B5EF4-FFF2-40B4-BE49-F238E27FC236}">
                <a16:creationId xmlns:a16="http://schemas.microsoft.com/office/drawing/2014/main" id="{FB22A162-BE97-4720-A6CF-952F51943238}"/>
              </a:ext>
            </a:extLst>
          </p:cNvPr>
          <p:cNvSpPr txBox="1"/>
          <p:nvPr/>
        </p:nvSpPr>
        <p:spPr>
          <a:xfrm>
            <a:off x="10846839" y="2444752"/>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A</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sp>
        <p:nvSpPr>
          <p:cNvPr id="190" name="正方形/長方形 189">
            <a:extLst>
              <a:ext uri="{FF2B5EF4-FFF2-40B4-BE49-F238E27FC236}">
                <a16:creationId xmlns:a16="http://schemas.microsoft.com/office/drawing/2014/main" id="{6E1ABCE6-BB1E-42A9-B629-9569362FB8CA}"/>
              </a:ext>
            </a:extLst>
          </p:cNvPr>
          <p:cNvSpPr/>
          <p:nvPr/>
        </p:nvSpPr>
        <p:spPr>
          <a:xfrm>
            <a:off x="9785156" y="2889412"/>
            <a:ext cx="733912" cy="158659"/>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b="1" dirty="0">
              <a:latin typeface="BIZ UDゴシック" panose="020B0400000000000000" pitchFamily="49" charset="-128"/>
              <a:ea typeface="BIZ UDゴシック" panose="020B0400000000000000" pitchFamily="49" charset="-128"/>
            </a:endParaRPr>
          </a:p>
        </p:txBody>
      </p:sp>
      <p:sp>
        <p:nvSpPr>
          <p:cNvPr id="191" name="テキスト ボックス 190">
            <a:extLst>
              <a:ext uri="{FF2B5EF4-FFF2-40B4-BE49-F238E27FC236}">
                <a16:creationId xmlns:a16="http://schemas.microsoft.com/office/drawing/2014/main" id="{03BF81B7-BE9F-41F4-86F6-185C4BA21875}"/>
              </a:ext>
            </a:extLst>
          </p:cNvPr>
          <p:cNvSpPr txBox="1"/>
          <p:nvPr/>
        </p:nvSpPr>
        <p:spPr>
          <a:xfrm>
            <a:off x="9797536" y="2851688"/>
            <a:ext cx="709151" cy="215444"/>
          </a:xfrm>
          <a:prstGeom prst="rect">
            <a:avLst/>
          </a:prstGeom>
          <a:noFill/>
        </p:spPr>
        <p:txBody>
          <a:bodyPr wrap="square" rtlCol="0">
            <a:spAutoFit/>
          </a:bodyPr>
          <a:lstStyle/>
          <a:p>
            <a:pPr algn="ctr"/>
            <a:r>
              <a:rPr kumimoji="1" lang="ja-JP" altLang="en-US" sz="800" dirty="0">
                <a:solidFill>
                  <a:srgbClr val="FF0000"/>
                </a:solidFill>
                <a:latin typeface="BIZ UDゴシック" panose="020B0400000000000000" pitchFamily="49" charset="-128"/>
                <a:ea typeface="BIZ UDゴシック" panose="020B0400000000000000" pitchFamily="49" charset="-128"/>
              </a:rPr>
              <a:t>○○</a:t>
            </a:r>
            <a:r>
              <a:rPr lang="ja-JP" altLang="en-US" sz="800" dirty="0">
                <a:solidFill>
                  <a:srgbClr val="FF0000"/>
                </a:solidFill>
                <a:latin typeface="BIZ UDゴシック" panose="020B0400000000000000" pitchFamily="49" charset="-128"/>
                <a:ea typeface="BIZ UDゴシック" panose="020B0400000000000000" pitchFamily="49" charset="-128"/>
              </a:rPr>
              <a:t>統括監</a:t>
            </a:r>
            <a:endParaRPr kumimoji="1" lang="ja-JP" altLang="en-US" sz="800" dirty="0">
              <a:solidFill>
                <a:srgbClr val="FF0000"/>
              </a:solidFill>
              <a:latin typeface="BIZ UDゴシック" panose="020B0400000000000000" pitchFamily="49" charset="-128"/>
              <a:ea typeface="BIZ UDゴシック" panose="020B0400000000000000" pitchFamily="49" charset="-128"/>
            </a:endParaRPr>
          </a:p>
        </p:txBody>
      </p:sp>
      <p:sp>
        <p:nvSpPr>
          <p:cNvPr id="192" name="正方形/長方形 191">
            <a:extLst>
              <a:ext uri="{FF2B5EF4-FFF2-40B4-BE49-F238E27FC236}">
                <a16:creationId xmlns:a16="http://schemas.microsoft.com/office/drawing/2014/main" id="{9FDB70C5-967B-4E25-B316-539510A0572B}"/>
              </a:ext>
            </a:extLst>
          </p:cNvPr>
          <p:cNvSpPr/>
          <p:nvPr/>
        </p:nvSpPr>
        <p:spPr>
          <a:xfrm>
            <a:off x="9785155" y="2120526"/>
            <a:ext cx="782494" cy="302715"/>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b="1" dirty="0">
              <a:latin typeface="BIZ UDゴシック" panose="020B0400000000000000" pitchFamily="49" charset="-128"/>
              <a:ea typeface="BIZ UDゴシック" panose="020B0400000000000000" pitchFamily="49" charset="-128"/>
            </a:endParaRPr>
          </a:p>
        </p:txBody>
      </p:sp>
      <p:sp>
        <p:nvSpPr>
          <p:cNvPr id="193" name="テキスト ボックス 192">
            <a:extLst>
              <a:ext uri="{FF2B5EF4-FFF2-40B4-BE49-F238E27FC236}">
                <a16:creationId xmlns:a16="http://schemas.microsoft.com/office/drawing/2014/main" id="{1F22B5D1-B740-4DD9-ABB8-1D8CF08A1E8C}"/>
              </a:ext>
            </a:extLst>
          </p:cNvPr>
          <p:cNvSpPr txBox="1"/>
          <p:nvPr/>
        </p:nvSpPr>
        <p:spPr>
          <a:xfrm>
            <a:off x="9659584" y="2095684"/>
            <a:ext cx="1029161" cy="338554"/>
          </a:xfrm>
          <a:prstGeom prst="rect">
            <a:avLst/>
          </a:prstGeom>
          <a:noFill/>
        </p:spPr>
        <p:txBody>
          <a:bodyPr wrap="square" rtlCol="0">
            <a:spAutoFit/>
          </a:bodyPr>
          <a:lstStyle/>
          <a:p>
            <a:pPr algn="ctr"/>
            <a:r>
              <a:rPr lang="ja-JP" altLang="en-US" sz="800" dirty="0">
                <a:solidFill>
                  <a:srgbClr val="FF0000"/>
                </a:solidFill>
                <a:latin typeface="BIZ UDゴシック" panose="020B0400000000000000" pitchFamily="49" charset="-128"/>
                <a:ea typeface="BIZ UDゴシック" panose="020B0400000000000000" pitchFamily="49" charset="-128"/>
              </a:rPr>
              <a:t>次</a:t>
            </a:r>
            <a:r>
              <a:rPr kumimoji="1" lang="ja-JP" altLang="en-US" sz="800" dirty="0">
                <a:solidFill>
                  <a:srgbClr val="FF0000"/>
                </a:solidFill>
                <a:latin typeface="BIZ UDゴシック" panose="020B0400000000000000" pitchFamily="49" charset="-128"/>
                <a:ea typeface="BIZ UDゴシック" panose="020B0400000000000000" pitchFamily="49" charset="-128"/>
              </a:rPr>
              <a:t>長</a:t>
            </a:r>
            <a:endParaRPr kumimoji="1" lang="en-US" altLang="ja-JP" sz="800" dirty="0">
              <a:solidFill>
                <a:srgbClr val="FF0000"/>
              </a:solidFill>
              <a:latin typeface="BIZ UDゴシック" panose="020B0400000000000000" pitchFamily="49" charset="-128"/>
              <a:ea typeface="BIZ UDゴシック" panose="020B0400000000000000" pitchFamily="49" charset="-128"/>
            </a:endParaRPr>
          </a:p>
          <a:p>
            <a:pPr algn="ctr"/>
            <a:r>
              <a:rPr kumimoji="1" lang="ja-JP" altLang="en-US" sz="800" dirty="0">
                <a:solidFill>
                  <a:srgbClr val="FF0000"/>
                </a:solidFill>
                <a:latin typeface="BIZ UDゴシック" panose="020B0400000000000000" pitchFamily="49" charset="-128"/>
                <a:ea typeface="BIZ UDゴシック" panose="020B0400000000000000" pitchFamily="49" charset="-128"/>
              </a:rPr>
              <a:t>（総務課長兼務）</a:t>
            </a:r>
          </a:p>
        </p:txBody>
      </p:sp>
      <p:grpSp>
        <p:nvGrpSpPr>
          <p:cNvPr id="194" name="グループ化 193">
            <a:extLst>
              <a:ext uri="{FF2B5EF4-FFF2-40B4-BE49-F238E27FC236}">
                <a16:creationId xmlns:a16="http://schemas.microsoft.com/office/drawing/2014/main" id="{7134D8BF-DA57-40FE-B88C-2763A64ADC35}"/>
              </a:ext>
            </a:extLst>
          </p:cNvPr>
          <p:cNvGrpSpPr/>
          <p:nvPr/>
        </p:nvGrpSpPr>
        <p:grpSpPr>
          <a:xfrm>
            <a:off x="10849989" y="2653458"/>
            <a:ext cx="506544" cy="215444"/>
            <a:chOff x="11337690" y="1922447"/>
            <a:chExt cx="506544" cy="215444"/>
          </a:xfrm>
        </p:grpSpPr>
        <p:sp>
          <p:nvSpPr>
            <p:cNvPr id="195" name="正方形/長方形 194">
              <a:extLst>
                <a:ext uri="{FF2B5EF4-FFF2-40B4-BE49-F238E27FC236}">
                  <a16:creationId xmlns:a16="http://schemas.microsoft.com/office/drawing/2014/main" id="{D202D14A-2723-4794-AC53-CE396D789DE8}"/>
                </a:ext>
              </a:extLst>
            </p:cNvPr>
            <p:cNvSpPr/>
            <p:nvPr/>
          </p:nvSpPr>
          <p:spPr>
            <a:xfrm>
              <a:off x="11401757" y="1969488"/>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196" name="テキスト ボックス 195">
              <a:extLst>
                <a:ext uri="{FF2B5EF4-FFF2-40B4-BE49-F238E27FC236}">
                  <a16:creationId xmlns:a16="http://schemas.microsoft.com/office/drawing/2014/main" id="{B3F766B0-5006-40F8-95CE-C656B1946406}"/>
                </a:ext>
              </a:extLst>
            </p:cNvPr>
            <p:cNvSpPr txBox="1"/>
            <p:nvPr/>
          </p:nvSpPr>
          <p:spPr>
            <a:xfrm>
              <a:off x="11337690" y="1922447"/>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B</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197" name="グループ化 196">
            <a:extLst>
              <a:ext uri="{FF2B5EF4-FFF2-40B4-BE49-F238E27FC236}">
                <a16:creationId xmlns:a16="http://schemas.microsoft.com/office/drawing/2014/main" id="{071BDE3A-75CC-4C9F-998C-6722C5D75015}"/>
              </a:ext>
            </a:extLst>
          </p:cNvPr>
          <p:cNvGrpSpPr/>
          <p:nvPr/>
        </p:nvGrpSpPr>
        <p:grpSpPr>
          <a:xfrm>
            <a:off x="10849989" y="2855682"/>
            <a:ext cx="506544" cy="215444"/>
            <a:chOff x="11337690" y="2158864"/>
            <a:chExt cx="506544" cy="215444"/>
          </a:xfrm>
        </p:grpSpPr>
        <p:sp>
          <p:nvSpPr>
            <p:cNvPr id="198" name="正方形/長方形 197">
              <a:extLst>
                <a:ext uri="{FF2B5EF4-FFF2-40B4-BE49-F238E27FC236}">
                  <a16:creationId xmlns:a16="http://schemas.microsoft.com/office/drawing/2014/main" id="{5FE4FBC1-18A2-4F87-9A06-B992ABC2B3F0}"/>
                </a:ext>
              </a:extLst>
            </p:cNvPr>
            <p:cNvSpPr/>
            <p:nvPr/>
          </p:nvSpPr>
          <p:spPr>
            <a:xfrm>
              <a:off x="11401757" y="2205905"/>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199" name="テキスト ボックス 198">
              <a:extLst>
                <a:ext uri="{FF2B5EF4-FFF2-40B4-BE49-F238E27FC236}">
                  <a16:creationId xmlns:a16="http://schemas.microsoft.com/office/drawing/2014/main" id="{106B6E0C-4246-4B79-8803-9CB984992760}"/>
                </a:ext>
              </a:extLst>
            </p:cNvPr>
            <p:cNvSpPr txBox="1"/>
            <p:nvPr/>
          </p:nvSpPr>
          <p:spPr>
            <a:xfrm>
              <a:off x="11337690" y="2158864"/>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C</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200" name="グループ化 199">
            <a:extLst>
              <a:ext uri="{FF2B5EF4-FFF2-40B4-BE49-F238E27FC236}">
                <a16:creationId xmlns:a16="http://schemas.microsoft.com/office/drawing/2014/main" id="{63071647-5367-4DCA-A0F4-6B4E9474AC59}"/>
              </a:ext>
            </a:extLst>
          </p:cNvPr>
          <p:cNvGrpSpPr/>
          <p:nvPr/>
        </p:nvGrpSpPr>
        <p:grpSpPr>
          <a:xfrm>
            <a:off x="10849989" y="3062678"/>
            <a:ext cx="506544" cy="215444"/>
            <a:chOff x="11336031" y="2517901"/>
            <a:chExt cx="506544" cy="215444"/>
          </a:xfrm>
        </p:grpSpPr>
        <p:sp>
          <p:nvSpPr>
            <p:cNvPr id="201" name="正方形/長方形 200">
              <a:extLst>
                <a:ext uri="{FF2B5EF4-FFF2-40B4-BE49-F238E27FC236}">
                  <a16:creationId xmlns:a16="http://schemas.microsoft.com/office/drawing/2014/main" id="{71FAAB44-BA9E-42DC-8E5F-BCEE0515D226}"/>
                </a:ext>
              </a:extLst>
            </p:cNvPr>
            <p:cNvSpPr/>
            <p:nvPr/>
          </p:nvSpPr>
          <p:spPr>
            <a:xfrm>
              <a:off x="11400098" y="2564942"/>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02" name="テキスト ボックス 201">
              <a:extLst>
                <a:ext uri="{FF2B5EF4-FFF2-40B4-BE49-F238E27FC236}">
                  <a16:creationId xmlns:a16="http://schemas.microsoft.com/office/drawing/2014/main" id="{35B91C48-54AB-4A18-A9C1-90A197213A30}"/>
                </a:ext>
              </a:extLst>
            </p:cNvPr>
            <p:cNvSpPr txBox="1"/>
            <p:nvPr/>
          </p:nvSpPr>
          <p:spPr>
            <a:xfrm>
              <a:off x="11336031" y="2517901"/>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D</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203" name="グループ化 202">
            <a:extLst>
              <a:ext uri="{FF2B5EF4-FFF2-40B4-BE49-F238E27FC236}">
                <a16:creationId xmlns:a16="http://schemas.microsoft.com/office/drawing/2014/main" id="{645C7C77-4EB2-46EF-8E35-95FE9E683D0E}"/>
              </a:ext>
            </a:extLst>
          </p:cNvPr>
          <p:cNvGrpSpPr/>
          <p:nvPr/>
        </p:nvGrpSpPr>
        <p:grpSpPr>
          <a:xfrm>
            <a:off x="10849989" y="3267953"/>
            <a:ext cx="506544" cy="215444"/>
            <a:chOff x="11331266" y="2722530"/>
            <a:chExt cx="506544" cy="215444"/>
          </a:xfrm>
        </p:grpSpPr>
        <p:sp>
          <p:nvSpPr>
            <p:cNvPr id="204" name="正方形/長方形 203">
              <a:extLst>
                <a:ext uri="{FF2B5EF4-FFF2-40B4-BE49-F238E27FC236}">
                  <a16:creationId xmlns:a16="http://schemas.microsoft.com/office/drawing/2014/main" id="{6A2C4F4B-8F4C-476B-989E-0A0BD5A02FB1}"/>
                </a:ext>
              </a:extLst>
            </p:cNvPr>
            <p:cNvSpPr/>
            <p:nvPr/>
          </p:nvSpPr>
          <p:spPr>
            <a:xfrm>
              <a:off x="11395333" y="2769571"/>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05" name="テキスト ボックス 204">
              <a:extLst>
                <a:ext uri="{FF2B5EF4-FFF2-40B4-BE49-F238E27FC236}">
                  <a16:creationId xmlns:a16="http://schemas.microsoft.com/office/drawing/2014/main" id="{6A2FD602-29EB-44CE-95A1-8656E4F4C9AE}"/>
                </a:ext>
              </a:extLst>
            </p:cNvPr>
            <p:cNvSpPr txBox="1"/>
            <p:nvPr/>
          </p:nvSpPr>
          <p:spPr>
            <a:xfrm>
              <a:off x="11331266" y="2722530"/>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E</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cxnSp>
        <p:nvCxnSpPr>
          <p:cNvPr id="206" name="直線コネクタ 205">
            <a:extLst>
              <a:ext uri="{FF2B5EF4-FFF2-40B4-BE49-F238E27FC236}">
                <a16:creationId xmlns:a16="http://schemas.microsoft.com/office/drawing/2014/main" id="{404BCDF8-41AC-4FF2-B819-2EA8DF86D8DE}"/>
              </a:ext>
            </a:extLst>
          </p:cNvPr>
          <p:cNvCxnSpPr>
            <a:cxnSpLocks/>
          </p:cNvCxnSpPr>
          <p:nvPr/>
        </p:nvCxnSpPr>
        <p:spPr>
          <a:xfrm>
            <a:off x="6803917" y="2247639"/>
            <a:ext cx="1775844" cy="6984"/>
          </a:xfrm>
          <a:prstGeom prst="line">
            <a:avLst/>
          </a:prstGeom>
        </p:spPr>
        <p:style>
          <a:lnRef idx="1">
            <a:schemeClr val="dk1"/>
          </a:lnRef>
          <a:fillRef idx="0">
            <a:schemeClr val="dk1"/>
          </a:fillRef>
          <a:effectRef idx="0">
            <a:schemeClr val="dk1"/>
          </a:effectRef>
          <a:fontRef idx="minor">
            <a:schemeClr val="tx1"/>
          </a:fontRef>
        </p:style>
      </p:cxnSp>
      <p:cxnSp>
        <p:nvCxnSpPr>
          <p:cNvPr id="207" name="直線コネクタ 206">
            <a:extLst>
              <a:ext uri="{FF2B5EF4-FFF2-40B4-BE49-F238E27FC236}">
                <a16:creationId xmlns:a16="http://schemas.microsoft.com/office/drawing/2014/main" id="{20131626-DF1A-48AC-975A-D465E3155EBD}"/>
              </a:ext>
            </a:extLst>
          </p:cNvPr>
          <p:cNvCxnSpPr>
            <a:cxnSpLocks/>
          </p:cNvCxnSpPr>
          <p:nvPr/>
        </p:nvCxnSpPr>
        <p:spPr>
          <a:xfrm>
            <a:off x="8002249" y="2552474"/>
            <a:ext cx="532928" cy="0"/>
          </a:xfrm>
          <a:prstGeom prst="line">
            <a:avLst/>
          </a:prstGeom>
        </p:spPr>
        <p:style>
          <a:lnRef idx="1">
            <a:schemeClr val="dk1"/>
          </a:lnRef>
          <a:fillRef idx="0">
            <a:schemeClr val="dk1"/>
          </a:fillRef>
          <a:effectRef idx="0">
            <a:schemeClr val="dk1"/>
          </a:effectRef>
          <a:fontRef idx="minor">
            <a:schemeClr val="tx1"/>
          </a:fontRef>
        </p:style>
      </p:cxnSp>
      <p:cxnSp>
        <p:nvCxnSpPr>
          <p:cNvPr id="208" name="直線コネクタ 207">
            <a:extLst>
              <a:ext uri="{FF2B5EF4-FFF2-40B4-BE49-F238E27FC236}">
                <a16:creationId xmlns:a16="http://schemas.microsoft.com/office/drawing/2014/main" id="{29129237-C874-40A4-83EE-E66E0CDBE003}"/>
              </a:ext>
            </a:extLst>
          </p:cNvPr>
          <p:cNvCxnSpPr>
            <a:cxnSpLocks/>
          </p:cNvCxnSpPr>
          <p:nvPr/>
        </p:nvCxnSpPr>
        <p:spPr>
          <a:xfrm>
            <a:off x="6887619" y="2767360"/>
            <a:ext cx="1600990" cy="0"/>
          </a:xfrm>
          <a:prstGeom prst="line">
            <a:avLst/>
          </a:prstGeom>
        </p:spPr>
        <p:style>
          <a:lnRef idx="1">
            <a:schemeClr val="dk1"/>
          </a:lnRef>
          <a:fillRef idx="0">
            <a:schemeClr val="dk1"/>
          </a:fillRef>
          <a:effectRef idx="0">
            <a:schemeClr val="dk1"/>
          </a:effectRef>
          <a:fontRef idx="minor">
            <a:schemeClr val="tx1"/>
          </a:fontRef>
        </p:style>
      </p:cxnSp>
      <p:cxnSp>
        <p:nvCxnSpPr>
          <p:cNvPr id="209" name="直線コネクタ 208">
            <a:extLst>
              <a:ext uri="{FF2B5EF4-FFF2-40B4-BE49-F238E27FC236}">
                <a16:creationId xmlns:a16="http://schemas.microsoft.com/office/drawing/2014/main" id="{69F7C878-8698-4C15-A913-74F80EAC4C85}"/>
              </a:ext>
            </a:extLst>
          </p:cNvPr>
          <p:cNvCxnSpPr>
            <a:cxnSpLocks/>
          </p:cNvCxnSpPr>
          <p:nvPr/>
        </p:nvCxnSpPr>
        <p:spPr>
          <a:xfrm>
            <a:off x="8002249" y="2254623"/>
            <a:ext cx="0" cy="297851"/>
          </a:xfrm>
          <a:prstGeom prst="line">
            <a:avLst/>
          </a:prstGeom>
        </p:spPr>
        <p:style>
          <a:lnRef idx="1">
            <a:schemeClr val="dk1"/>
          </a:lnRef>
          <a:fillRef idx="0">
            <a:schemeClr val="dk1"/>
          </a:fillRef>
          <a:effectRef idx="0">
            <a:schemeClr val="dk1"/>
          </a:effectRef>
          <a:fontRef idx="minor">
            <a:schemeClr val="tx1"/>
          </a:fontRef>
        </p:style>
      </p:cxnSp>
      <p:cxnSp>
        <p:nvCxnSpPr>
          <p:cNvPr id="210" name="直線コネクタ 209">
            <a:extLst>
              <a:ext uri="{FF2B5EF4-FFF2-40B4-BE49-F238E27FC236}">
                <a16:creationId xmlns:a16="http://schemas.microsoft.com/office/drawing/2014/main" id="{64C4A253-614A-4A38-86FB-FD5F16001E00}"/>
              </a:ext>
            </a:extLst>
          </p:cNvPr>
          <p:cNvCxnSpPr>
            <a:cxnSpLocks/>
          </p:cNvCxnSpPr>
          <p:nvPr/>
        </p:nvCxnSpPr>
        <p:spPr>
          <a:xfrm>
            <a:off x="8002249" y="2963404"/>
            <a:ext cx="530349" cy="0"/>
          </a:xfrm>
          <a:prstGeom prst="line">
            <a:avLst/>
          </a:prstGeom>
        </p:spPr>
        <p:style>
          <a:lnRef idx="1">
            <a:schemeClr val="dk1"/>
          </a:lnRef>
          <a:fillRef idx="0">
            <a:schemeClr val="dk1"/>
          </a:fillRef>
          <a:effectRef idx="0">
            <a:schemeClr val="dk1"/>
          </a:effectRef>
          <a:fontRef idx="minor">
            <a:schemeClr val="tx1"/>
          </a:fontRef>
        </p:style>
      </p:cxnSp>
      <p:cxnSp>
        <p:nvCxnSpPr>
          <p:cNvPr id="211" name="直線コネクタ 210">
            <a:extLst>
              <a:ext uri="{FF2B5EF4-FFF2-40B4-BE49-F238E27FC236}">
                <a16:creationId xmlns:a16="http://schemas.microsoft.com/office/drawing/2014/main" id="{637F21EC-9AE3-4339-A54C-8E8F35BFF99D}"/>
              </a:ext>
            </a:extLst>
          </p:cNvPr>
          <p:cNvCxnSpPr>
            <a:cxnSpLocks/>
          </p:cNvCxnSpPr>
          <p:nvPr/>
        </p:nvCxnSpPr>
        <p:spPr>
          <a:xfrm>
            <a:off x="6887619" y="3171475"/>
            <a:ext cx="1651540" cy="0"/>
          </a:xfrm>
          <a:prstGeom prst="line">
            <a:avLst/>
          </a:prstGeom>
        </p:spPr>
        <p:style>
          <a:lnRef idx="1">
            <a:schemeClr val="dk1"/>
          </a:lnRef>
          <a:fillRef idx="0">
            <a:schemeClr val="dk1"/>
          </a:fillRef>
          <a:effectRef idx="0">
            <a:schemeClr val="dk1"/>
          </a:effectRef>
          <a:fontRef idx="minor">
            <a:schemeClr val="tx1"/>
          </a:fontRef>
        </p:style>
      </p:cxnSp>
      <p:cxnSp>
        <p:nvCxnSpPr>
          <p:cNvPr id="212" name="直線コネクタ 211">
            <a:extLst>
              <a:ext uri="{FF2B5EF4-FFF2-40B4-BE49-F238E27FC236}">
                <a16:creationId xmlns:a16="http://schemas.microsoft.com/office/drawing/2014/main" id="{F52D1057-FAC1-468B-8FDA-80EDE5EEC456}"/>
              </a:ext>
            </a:extLst>
          </p:cNvPr>
          <p:cNvCxnSpPr>
            <a:cxnSpLocks/>
          </p:cNvCxnSpPr>
          <p:nvPr/>
        </p:nvCxnSpPr>
        <p:spPr>
          <a:xfrm>
            <a:off x="8002249" y="3365088"/>
            <a:ext cx="530349" cy="0"/>
          </a:xfrm>
          <a:prstGeom prst="line">
            <a:avLst/>
          </a:prstGeom>
        </p:spPr>
        <p:style>
          <a:lnRef idx="1">
            <a:schemeClr val="dk1"/>
          </a:lnRef>
          <a:fillRef idx="0">
            <a:schemeClr val="dk1"/>
          </a:fillRef>
          <a:effectRef idx="0">
            <a:schemeClr val="dk1"/>
          </a:effectRef>
          <a:fontRef idx="minor">
            <a:schemeClr val="tx1"/>
          </a:fontRef>
        </p:style>
      </p:cxnSp>
      <p:sp>
        <p:nvSpPr>
          <p:cNvPr id="213" name="正方形/長方形 212">
            <a:extLst>
              <a:ext uri="{FF2B5EF4-FFF2-40B4-BE49-F238E27FC236}">
                <a16:creationId xmlns:a16="http://schemas.microsoft.com/office/drawing/2014/main" id="{F9EA0549-BB65-48DC-BC4E-970A661E7777}"/>
              </a:ext>
            </a:extLst>
          </p:cNvPr>
          <p:cNvSpPr/>
          <p:nvPr/>
        </p:nvSpPr>
        <p:spPr>
          <a:xfrm>
            <a:off x="6474477" y="2166207"/>
            <a:ext cx="326107" cy="180005"/>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14" name="テキスト ボックス 213">
            <a:extLst>
              <a:ext uri="{FF2B5EF4-FFF2-40B4-BE49-F238E27FC236}">
                <a16:creationId xmlns:a16="http://schemas.microsoft.com/office/drawing/2014/main" id="{031E9215-C1F4-4B82-AE5A-4A1D592DB0AE}"/>
              </a:ext>
            </a:extLst>
          </p:cNvPr>
          <p:cNvSpPr txBox="1"/>
          <p:nvPr/>
        </p:nvSpPr>
        <p:spPr>
          <a:xfrm>
            <a:off x="6401986" y="2133036"/>
            <a:ext cx="468154" cy="230832"/>
          </a:xfrm>
          <a:prstGeom prst="rect">
            <a:avLst/>
          </a:prstGeom>
          <a:noFill/>
        </p:spPr>
        <p:txBody>
          <a:bodyPr wrap="square" rtlCol="0">
            <a:spAutoFit/>
          </a:bodyPr>
          <a:lstStyle/>
          <a:p>
            <a:pPr algn="ctr"/>
            <a:r>
              <a:rPr kumimoji="1" lang="ja-JP" altLang="en-US" sz="900" dirty="0">
                <a:latin typeface="BIZ UDゴシック" panose="020B0400000000000000" pitchFamily="49" charset="-128"/>
                <a:ea typeface="BIZ UDゴシック" panose="020B0400000000000000" pitchFamily="49" charset="-128"/>
              </a:rPr>
              <a:t>部長</a:t>
            </a:r>
          </a:p>
        </p:txBody>
      </p:sp>
      <p:sp>
        <p:nvSpPr>
          <p:cNvPr id="215" name="正方形/長方形 214">
            <a:extLst>
              <a:ext uri="{FF2B5EF4-FFF2-40B4-BE49-F238E27FC236}">
                <a16:creationId xmlns:a16="http://schemas.microsoft.com/office/drawing/2014/main" id="{8F26186F-0E6E-425C-9A8F-E1B90F146BFB}"/>
              </a:ext>
            </a:extLst>
          </p:cNvPr>
          <p:cNvSpPr/>
          <p:nvPr/>
        </p:nvSpPr>
        <p:spPr>
          <a:xfrm>
            <a:off x="8430158" y="2174142"/>
            <a:ext cx="503686" cy="172071"/>
          </a:xfrm>
          <a:prstGeom prst="rect">
            <a:avLst/>
          </a:prstGeom>
          <a:ln w="19050">
            <a:prstDash val="solid"/>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16" name="テキスト ボックス 215">
            <a:extLst>
              <a:ext uri="{FF2B5EF4-FFF2-40B4-BE49-F238E27FC236}">
                <a16:creationId xmlns:a16="http://schemas.microsoft.com/office/drawing/2014/main" id="{F3423947-E4EA-4884-B698-614BE2846438}"/>
              </a:ext>
            </a:extLst>
          </p:cNvPr>
          <p:cNvSpPr txBox="1"/>
          <p:nvPr/>
        </p:nvSpPr>
        <p:spPr>
          <a:xfrm>
            <a:off x="8230087" y="2149223"/>
            <a:ext cx="921127" cy="215444"/>
          </a:xfrm>
          <a:prstGeom prst="rect">
            <a:avLst/>
          </a:prstGeom>
          <a:noFill/>
        </p:spPr>
        <p:txBody>
          <a:bodyPr wrap="square" rtlCol="0">
            <a:spAutoFit/>
          </a:bodyPr>
          <a:lstStyle/>
          <a:p>
            <a:pPr algn="ctr"/>
            <a:r>
              <a:rPr lang="ja-JP" altLang="en-US" sz="800" dirty="0">
                <a:latin typeface="BIZ UDゴシック" panose="020B0400000000000000" pitchFamily="49" charset="-128"/>
                <a:ea typeface="BIZ UDゴシック" panose="020B0400000000000000" pitchFamily="49" charset="-128"/>
              </a:rPr>
              <a:t>総務課</a:t>
            </a:r>
            <a:r>
              <a:rPr kumimoji="1" lang="ja-JP" altLang="en-US" sz="800" dirty="0">
                <a:latin typeface="BIZ UDゴシック" panose="020B0400000000000000" pitchFamily="49" charset="-128"/>
                <a:ea typeface="BIZ UDゴシック" panose="020B0400000000000000" pitchFamily="49" charset="-128"/>
              </a:rPr>
              <a:t>長</a:t>
            </a:r>
          </a:p>
        </p:txBody>
      </p:sp>
      <p:sp>
        <p:nvSpPr>
          <p:cNvPr id="217" name="正方形/長方形 216">
            <a:extLst>
              <a:ext uri="{FF2B5EF4-FFF2-40B4-BE49-F238E27FC236}">
                <a16:creationId xmlns:a16="http://schemas.microsoft.com/office/drawing/2014/main" id="{770470F0-380F-4D15-BB6F-12D506F34F79}"/>
              </a:ext>
            </a:extLst>
          </p:cNvPr>
          <p:cNvSpPr/>
          <p:nvPr/>
        </p:nvSpPr>
        <p:spPr>
          <a:xfrm>
            <a:off x="8462264" y="2491793"/>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18" name="テキスト ボックス 217">
            <a:extLst>
              <a:ext uri="{FF2B5EF4-FFF2-40B4-BE49-F238E27FC236}">
                <a16:creationId xmlns:a16="http://schemas.microsoft.com/office/drawing/2014/main" id="{2537AFED-4BA2-410B-86EE-BF54D1D4FD3A}"/>
              </a:ext>
            </a:extLst>
          </p:cNvPr>
          <p:cNvSpPr txBox="1"/>
          <p:nvPr/>
        </p:nvSpPr>
        <p:spPr>
          <a:xfrm>
            <a:off x="8398197" y="2444752"/>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A</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sp>
        <p:nvSpPr>
          <p:cNvPr id="219" name="正方形/長方形 218">
            <a:extLst>
              <a:ext uri="{FF2B5EF4-FFF2-40B4-BE49-F238E27FC236}">
                <a16:creationId xmlns:a16="http://schemas.microsoft.com/office/drawing/2014/main" id="{3BF37718-F945-460B-B31C-79C9008FD099}"/>
              </a:ext>
            </a:extLst>
          </p:cNvPr>
          <p:cNvSpPr/>
          <p:nvPr/>
        </p:nvSpPr>
        <p:spPr>
          <a:xfrm>
            <a:off x="7273433" y="2177369"/>
            <a:ext cx="334041" cy="170754"/>
          </a:xfrm>
          <a:prstGeom prst="rect">
            <a:avLst/>
          </a:prstGeom>
          <a:ln w="25400">
            <a:solidFill>
              <a:schemeClr val="tx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b="1" dirty="0">
              <a:latin typeface="BIZ UDゴシック" panose="020B0400000000000000" pitchFamily="49" charset="-128"/>
              <a:ea typeface="BIZ UDゴシック" panose="020B0400000000000000" pitchFamily="49" charset="-128"/>
            </a:endParaRPr>
          </a:p>
        </p:txBody>
      </p:sp>
      <p:sp>
        <p:nvSpPr>
          <p:cNvPr id="220" name="テキスト ボックス 219">
            <a:extLst>
              <a:ext uri="{FF2B5EF4-FFF2-40B4-BE49-F238E27FC236}">
                <a16:creationId xmlns:a16="http://schemas.microsoft.com/office/drawing/2014/main" id="{B7091106-4305-48B3-A5D0-B53D873C7B19}"/>
              </a:ext>
            </a:extLst>
          </p:cNvPr>
          <p:cNvSpPr txBox="1"/>
          <p:nvPr/>
        </p:nvSpPr>
        <p:spPr>
          <a:xfrm>
            <a:off x="7189136" y="2146901"/>
            <a:ext cx="493216" cy="215444"/>
          </a:xfrm>
          <a:prstGeom prst="rect">
            <a:avLst/>
          </a:prstGeom>
          <a:noFill/>
        </p:spPr>
        <p:txBody>
          <a:bodyPr wrap="square" rtlCol="0">
            <a:spAutoFit/>
          </a:bodyPr>
          <a:lstStyle/>
          <a:p>
            <a:pPr algn="ctr"/>
            <a:r>
              <a:rPr lang="ja-JP" altLang="en-US" sz="800" dirty="0">
                <a:latin typeface="BIZ UDゴシック" panose="020B0400000000000000" pitchFamily="49" charset="-128"/>
                <a:ea typeface="BIZ UDゴシック" panose="020B0400000000000000" pitchFamily="49" charset="-128"/>
              </a:rPr>
              <a:t>次</a:t>
            </a:r>
            <a:r>
              <a:rPr kumimoji="1" lang="ja-JP" altLang="en-US" sz="800" dirty="0">
                <a:latin typeface="BIZ UDゴシック" panose="020B0400000000000000" pitchFamily="49" charset="-128"/>
                <a:ea typeface="BIZ UDゴシック" panose="020B0400000000000000" pitchFamily="49" charset="-128"/>
              </a:rPr>
              <a:t>長</a:t>
            </a:r>
          </a:p>
        </p:txBody>
      </p:sp>
      <p:grpSp>
        <p:nvGrpSpPr>
          <p:cNvPr id="221" name="グループ化 220">
            <a:extLst>
              <a:ext uri="{FF2B5EF4-FFF2-40B4-BE49-F238E27FC236}">
                <a16:creationId xmlns:a16="http://schemas.microsoft.com/office/drawing/2014/main" id="{CA9993A0-45EC-40A5-BEFA-E9981219211F}"/>
              </a:ext>
            </a:extLst>
          </p:cNvPr>
          <p:cNvGrpSpPr/>
          <p:nvPr/>
        </p:nvGrpSpPr>
        <p:grpSpPr>
          <a:xfrm>
            <a:off x="8401347" y="2653458"/>
            <a:ext cx="506544" cy="215444"/>
            <a:chOff x="11337690" y="1922447"/>
            <a:chExt cx="506544" cy="215444"/>
          </a:xfrm>
        </p:grpSpPr>
        <p:sp>
          <p:nvSpPr>
            <p:cNvPr id="222" name="正方形/長方形 221">
              <a:extLst>
                <a:ext uri="{FF2B5EF4-FFF2-40B4-BE49-F238E27FC236}">
                  <a16:creationId xmlns:a16="http://schemas.microsoft.com/office/drawing/2014/main" id="{270C0331-EA01-490E-BA6C-EA30CBD46D27}"/>
                </a:ext>
              </a:extLst>
            </p:cNvPr>
            <p:cNvSpPr/>
            <p:nvPr/>
          </p:nvSpPr>
          <p:spPr>
            <a:xfrm>
              <a:off x="11401757" y="1969488"/>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23" name="テキスト ボックス 222">
              <a:extLst>
                <a:ext uri="{FF2B5EF4-FFF2-40B4-BE49-F238E27FC236}">
                  <a16:creationId xmlns:a16="http://schemas.microsoft.com/office/drawing/2014/main" id="{FB3CB23A-9186-40A9-80C8-D2FBE47227F5}"/>
                </a:ext>
              </a:extLst>
            </p:cNvPr>
            <p:cNvSpPr txBox="1"/>
            <p:nvPr/>
          </p:nvSpPr>
          <p:spPr>
            <a:xfrm>
              <a:off x="11337690" y="1922447"/>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B</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224" name="グループ化 223">
            <a:extLst>
              <a:ext uri="{FF2B5EF4-FFF2-40B4-BE49-F238E27FC236}">
                <a16:creationId xmlns:a16="http://schemas.microsoft.com/office/drawing/2014/main" id="{2AD749AB-772F-4494-B4AC-1AA40CAFA219}"/>
              </a:ext>
            </a:extLst>
          </p:cNvPr>
          <p:cNvGrpSpPr/>
          <p:nvPr/>
        </p:nvGrpSpPr>
        <p:grpSpPr>
          <a:xfrm>
            <a:off x="8401347" y="2855682"/>
            <a:ext cx="506544" cy="215444"/>
            <a:chOff x="11337690" y="2158864"/>
            <a:chExt cx="506544" cy="215444"/>
          </a:xfrm>
        </p:grpSpPr>
        <p:sp>
          <p:nvSpPr>
            <p:cNvPr id="225" name="正方形/長方形 224">
              <a:extLst>
                <a:ext uri="{FF2B5EF4-FFF2-40B4-BE49-F238E27FC236}">
                  <a16:creationId xmlns:a16="http://schemas.microsoft.com/office/drawing/2014/main" id="{2475FD73-C6EC-44F3-BF66-59C935391CC9}"/>
                </a:ext>
              </a:extLst>
            </p:cNvPr>
            <p:cNvSpPr/>
            <p:nvPr/>
          </p:nvSpPr>
          <p:spPr>
            <a:xfrm>
              <a:off x="11401757" y="2205905"/>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26" name="テキスト ボックス 225">
              <a:extLst>
                <a:ext uri="{FF2B5EF4-FFF2-40B4-BE49-F238E27FC236}">
                  <a16:creationId xmlns:a16="http://schemas.microsoft.com/office/drawing/2014/main" id="{CB3E1366-ABA9-4271-8782-B10C570BBC3C}"/>
                </a:ext>
              </a:extLst>
            </p:cNvPr>
            <p:cNvSpPr txBox="1"/>
            <p:nvPr/>
          </p:nvSpPr>
          <p:spPr>
            <a:xfrm>
              <a:off x="11337690" y="2158864"/>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C</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227" name="グループ化 226">
            <a:extLst>
              <a:ext uri="{FF2B5EF4-FFF2-40B4-BE49-F238E27FC236}">
                <a16:creationId xmlns:a16="http://schemas.microsoft.com/office/drawing/2014/main" id="{29D31BAC-B181-4885-AD29-CEA6BD3F6799}"/>
              </a:ext>
            </a:extLst>
          </p:cNvPr>
          <p:cNvGrpSpPr/>
          <p:nvPr/>
        </p:nvGrpSpPr>
        <p:grpSpPr>
          <a:xfrm>
            <a:off x="8401347" y="3062678"/>
            <a:ext cx="506544" cy="215444"/>
            <a:chOff x="11336031" y="2517901"/>
            <a:chExt cx="506544" cy="215444"/>
          </a:xfrm>
        </p:grpSpPr>
        <p:sp>
          <p:nvSpPr>
            <p:cNvPr id="228" name="正方形/長方形 227">
              <a:extLst>
                <a:ext uri="{FF2B5EF4-FFF2-40B4-BE49-F238E27FC236}">
                  <a16:creationId xmlns:a16="http://schemas.microsoft.com/office/drawing/2014/main" id="{0E22CD13-1761-48C1-ADB4-9DD974E65627}"/>
                </a:ext>
              </a:extLst>
            </p:cNvPr>
            <p:cNvSpPr/>
            <p:nvPr/>
          </p:nvSpPr>
          <p:spPr>
            <a:xfrm>
              <a:off x="11400098" y="2564942"/>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29" name="テキスト ボックス 228">
              <a:extLst>
                <a:ext uri="{FF2B5EF4-FFF2-40B4-BE49-F238E27FC236}">
                  <a16:creationId xmlns:a16="http://schemas.microsoft.com/office/drawing/2014/main" id="{DB821141-C974-4659-90E1-815F3D564D2C}"/>
                </a:ext>
              </a:extLst>
            </p:cNvPr>
            <p:cNvSpPr txBox="1"/>
            <p:nvPr/>
          </p:nvSpPr>
          <p:spPr>
            <a:xfrm>
              <a:off x="11336031" y="2517901"/>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D</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grpSp>
        <p:nvGrpSpPr>
          <p:cNvPr id="230" name="グループ化 229">
            <a:extLst>
              <a:ext uri="{FF2B5EF4-FFF2-40B4-BE49-F238E27FC236}">
                <a16:creationId xmlns:a16="http://schemas.microsoft.com/office/drawing/2014/main" id="{1300823A-1361-4132-A1D1-4096972B850C}"/>
              </a:ext>
            </a:extLst>
          </p:cNvPr>
          <p:cNvGrpSpPr/>
          <p:nvPr/>
        </p:nvGrpSpPr>
        <p:grpSpPr>
          <a:xfrm>
            <a:off x="8401347" y="3258064"/>
            <a:ext cx="506544" cy="215444"/>
            <a:chOff x="11331266" y="2722530"/>
            <a:chExt cx="506544" cy="215444"/>
          </a:xfrm>
        </p:grpSpPr>
        <p:sp>
          <p:nvSpPr>
            <p:cNvPr id="231" name="正方形/長方形 230">
              <a:extLst>
                <a:ext uri="{FF2B5EF4-FFF2-40B4-BE49-F238E27FC236}">
                  <a16:creationId xmlns:a16="http://schemas.microsoft.com/office/drawing/2014/main" id="{083FC775-51C6-4506-8600-6975D36B6BE5}"/>
                </a:ext>
              </a:extLst>
            </p:cNvPr>
            <p:cNvSpPr/>
            <p:nvPr/>
          </p:nvSpPr>
          <p:spPr>
            <a:xfrm>
              <a:off x="11395333" y="2769571"/>
              <a:ext cx="370319" cy="134317"/>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700" dirty="0">
                <a:latin typeface="BIZ UDゴシック" panose="020B0400000000000000" pitchFamily="49" charset="-128"/>
                <a:ea typeface="BIZ UDゴシック" panose="020B0400000000000000" pitchFamily="49" charset="-128"/>
              </a:endParaRPr>
            </a:p>
          </p:txBody>
        </p:sp>
        <p:sp>
          <p:nvSpPr>
            <p:cNvPr id="232" name="テキスト ボックス 231">
              <a:extLst>
                <a:ext uri="{FF2B5EF4-FFF2-40B4-BE49-F238E27FC236}">
                  <a16:creationId xmlns:a16="http://schemas.microsoft.com/office/drawing/2014/main" id="{002BAC31-A9EC-4634-90A5-A3260505D68C}"/>
                </a:ext>
              </a:extLst>
            </p:cNvPr>
            <p:cNvSpPr txBox="1"/>
            <p:nvPr/>
          </p:nvSpPr>
          <p:spPr>
            <a:xfrm>
              <a:off x="11331266" y="2722530"/>
              <a:ext cx="506544" cy="215444"/>
            </a:xfrm>
            <a:prstGeom prst="rect">
              <a:avLst/>
            </a:prstGeom>
            <a:noFill/>
          </p:spPr>
          <p:txBody>
            <a:bodyPr wrap="square" rtlCol="0">
              <a:spAutoFit/>
            </a:bodyPr>
            <a:lstStyle/>
            <a:p>
              <a:pPr algn="ctr"/>
              <a:r>
                <a:rPr lang="en-US" altLang="ja-JP" sz="800" dirty="0">
                  <a:latin typeface="BIZ UDゴシック" panose="020B0400000000000000" pitchFamily="49" charset="-128"/>
                  <a:ea typeface="BIZ UDゴシック" panose="020B0400000000000000" pitchFamily="49" charset="-128"/>
                </a:rPr>
                <a:t>E</a:t>
              </a:r>
              <a:r>
                <a:rPr lang="ja-JP" altLang="en-US" sz="800" dirty="0">
                  <a:latin typeface="BIZ UDゴシック" panose="020B0400000000000000" pitchFamily="49" charset="-128"/>
                  <a:ea typeface="BIZ UDゴシック" panose="020B0400000000000000" pitchFamily="49" charset="-128"/>
                </a:rPr>
                <a:t>課</a:t>
              </a:r>
              <a:r>
                <a:rPr kumimoji="1" lang="ja-JP" altLang="en-US" sz="800" dirty="0">
                  <a:latin typeface="BIZ UDゴシック" panose="020B0400000000000000" pitchFamily="49" charset="-128"/>
                  <a:ea typeface="BIZ UDゴシック" panose="020B0400000000000000" pitchFamily="49" charset="-128"/>
                </a:rPr>
                <a:t>長</a:t>
              </a:r>
            </a:p>
          </p:txBody>
        </p:sp>
      </p:grpSp>
      <p:sp>
        <p:nvSpPr>
          <p:cNvPr id="233" name="正方形/長方形 232">
            <a:extLst>
              <a:ext uri="{FF2B5EF4-FFF2-40B4-BE49-F238E27FC236}">
                <a16:creationId xmlns:a16="http://schemas.microsoft.com/office/drawing/2014/main" id="{E2CBAA5B-9470-4510-AF53-6C8D90DD42C5}"/>
              </a:ext>
            </a:extLst>
          </p:cNvPr>
          <p:cNvSpPr/>
          <p:nvPr/>
        </p:nvSpPr>
        <p:spPr>
          <a:xfrm>
            <a:off x="6988176" y="2690018"/>
            <a:ext cx="377895" cy="15205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800" dirty="0">
              <a:latin typeface="BIZ UDゴシック" panose="020B0400000000000000" pitchFamily="49" charset="-128"/>
              <a:ea typeface="BIZ UDゴシック" panose="020B0400000000000000" pitchFamily="49" charset="-128"/>
            </a:endParaRPr>
          </a:p>
        </p:txBody>
      </p:sp>
      <p:sp>
        <p:nvSpPr>
          <p:cNvPr id="234" name="テキスト ボックス 233">
            <a:extLst>
              <a:ext uri="{FF2B5EF4-FFF2-40B4-BE49-F238E27FC236}">
                <a16:creationId xmlns:a16="http://schemas.microsoft.com/office/drawing/2014/main" id="{8AC20DC2-88D8-4204-BFF2-27F1EC7B254B}"/>
              </a:ext>
            </a:extLst>
          </p:cNvPr>
          <p:cNvSpPr txBox="1"/>
          <p:nvPr/>
        </p:nvSpPr>
        <p:spPr>
          <a:xfrm>
            <a:off x="6968750" y="2647715"/>
            <a:ext cx="416746" cy="215444"/>
          </a:xfrm>
          <a:prstGeom prst="rect">
            <a:avLst/>
          </a:prstGeom>
          <a:noFill/>
        </p:spPr>
        <p:txBody>
          <a:bodyPr wrap="square" rtlCol="0">
            <a:spAutoFit/>
          </a:bodyPr>
          <a:lstStyle/>
          <a:p>
            <a:pPr algn="ctr"/>
            <a:r>
              <a:rPr lang="ja-JP" altLang="en-US" sz="800" dirty="0">
                <a:latin typeface="BIZ UDゴシック" panose="020B0400000000000000" pitchFamily="49" charset="-128"/>
                <a:ea typeface="BIZ UDゴシック" panose="020B0400000000000000" pitchFamily="49" charset="-128"/>
              </a:rPr>
              <a:t>局</a:t>
            </a:r>
            <a:r>
              <a:rPr kumimoji="1" lang="ja-JP" altLang="en-US" sz="800" dirty="0">
                <a:latin typeface="BIZ UDゴシック" panose="020B0400000000000000" pitchFamily="49" charset="-128"/>
                <a:ea typeface="BIZ UDゴシック" panose="020B0400000000000000" pitchFamily="49" charset="-128"/>
              </a:rPr>
              <a:t>長</a:t>
            </a:r>
          </a:p>
        </p:txBody>
      </p:sp>
      <p:sp>
        <p:nvSpPr>
          <p:cNvPr id="235" name="正方形/長方形 234">
            <a:extLst>
              <a:ext uri="{FF2B5EF4-FFF2-40B4-BE49-F238E27FC236}">
                <a16:creationId xmlns:a16="http://schemas.microsoft.com/office/drawing/2014/main" id="{5922B625-4B4C-4DEF-B24E-2A9E3E037135}"/>
              </a:ext>
            </a:extLst>
          </p:cNvPr>
          <p:cNvSpPr/>
          <p:nvPr/>
        </p:nvSpPr>
        <p:spPr>
          <a:xfrm>
            <a:off x="7246797" y="3100849"/>
            <a:ext cx="377895" cy="152058"/>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ja-JP" altLang="en-US" sz="800" dirty="0">
              <a:latin typeface="BIZ UDゴシック" panose="020B0400000000000000" pitchFamily="49" charset="-128"/>
              <a:ea typeface="BIZ UDゴシック" panose="020B0400000000000000" pitchFamily="49" charset="-128"/>
            </a:endParaRPr>
          </a:p>
        </p:txBody>
      </p:sp>
      <p:sp>
        <p:nvSpPr>
          <p:cNvPr id="236" name="テキスト ボックス 235">
            <a:extLst>
              <a:ext uri="{FF2B5EF4-FFF2-40B4-BE49-F238E27FC236}">
                <a16:creationId xmlns:a16="http://schemas.microsoft.com/office/drawing/2014/main" id="{3D80E0B2-F916-4FE2-87DE-E3FA1EB45E7B}"/>
              </a:ext>
            </a:extLst>
          </p:cNvPr>
          <p:cNvSpPr txBox="1"/>
          <p:nvPr/>
        </p:nvSpPr>
        <p:spPr>
          <a:xfrm>
            <a:off x="7227371" y="3066162"/>
            <a:ext cx="416746" cy="215444"/>
          </a:xfrm>
          <a:prstGeom prst="rect">
            <a:avLst/>
          </a:prstGeom>
          <a:noFill/>
        </p:spPr>
        <p:txBody>
          <a:bodyPr wrap="square" rtlCol="0">
            <a:spAutoFit/>
          </a:bodyPr>
          <a:lstStyle/>
          <a:p>
            <a:pPr algn="ctr"/>
            <a:r>
              <a:rPr kumimoji="1" lang="ja-JP" altLang="en-US" sz="800" dirty="0">
                <a:latin typeface="BIZ UDゴシック" panose="020B0400000000000000" pitchFamily="49" charset="-128"/>
                <a:ea typeface="BIZ UDゴシック" panose="020B0400000000000000" pitchFamily="49" charset="-128"/>
              </a:rPr>
              <a:t>室長</a:t>
            </a:r>
          </a:p>
        </p:txBody>
      </p:sp>
      <p:cxnSp>
        <p:nvCxnSpPr>
          <p:cNvPr id="237" name="直線コネクタ 236">
            <a:extLst>
              <a:ext uri="{FF2B5EF4-FFF2-40B4-BE49-F238E27FC236}">
                <a16:creationId xmlns:a16="http://schemas.microsoft.com/office/drawing/2014/main" id="{27FBFA74-A882-4C67-A197-9230EE589A7B}"/>
              </a:ext>
            </a:extLst>
          </p:cNvPr>
          <p:cNvCxnSpPr>
            <a:cxnSpLocks/>
          </p:cNvCxnSpPr>
          <p:nvPr/>
        </p:nvCxnSpPr>
        <p:spPr>
          <a:xfrm>
            <a:off x="8002249" y="2767657"/>
            <a:ext cx="0" cy="196044"/>
          </a:xfrm>
          <a:prstGeom prst="line">
            <a:avLst/>
          </a:prstGeom>
        </p:spPr>
        <p:style>
          <a:lnRef idx="1">
            <a:schemeClr val="dk1"/>
          </a:lnRef>
          <a:fillRef idx="0">
            <a:schemeClr val="dk1"/>
          </a:fillRef>
          <a:effectRef idx="0">
            <a:schemeClr val="dk1"/>
          </a:effectRef>
          <a:fontRef idx="minor">
            <a:schemeClr val="tx1"/>
          </a:fontRef>
        </p:style>
      </p:cxnSp>
      <p:cxnSp>
        <p:nvCxnSpPr>
          <p:cNvPr id="238" name="直線コネクタ 237">
            <a:extLst>
              <a:ext uri="{FF2B5EF4-FFF2-40B4-BE49-F238E27FC236}">
                <a16:creationId xmlns:a16="http://schemas.microsoft.com/office/drawing/2014/main" id="{A36F77D1-850E-40B5-94E6-141402FB65CF}"/>
              </a:ext>
            </a:extLst>
          </p:cNvPr>
          <p:cNvCxnSpPr>
            <a:cxnSpLocks/>
          </p:cNvCxnSpPr>
          <p:nvPr/>
        </p:nvCxnSpPr>
        <p:spPr>
          <a:xfrm>
            <a:off x="8002249" y="3169924"/>
            <a:ext cx="0" cy="195855"/>
          </a:xfrm>
          <a:prstGeom prst="line">
            <a:avLst/>
          </a:prstGeom>
        </p:spPr>
        <p:style>
          <a:lnRef idx="1">
            <a:schemeClr val="dk1"/>
          </a:lnRef>
          <a:fillRef idx="0">
            <a:schemeClr val="dk1"/>
          </a:fillRef>
          <a:effectRef idx="0">
            <a:schemeClr val="dk1"/>
          </a:effectRef>
          <a:fontRef idx="minor">
            <a:schemeClr val="tx1"/>
          </a:fontRef>
        </p:style>
      </p:cxnSp>
      <p:sp>
        <p:nvSpPr>
          <p:cNvPr id="246" name="二等辺三角形 245">
            <a:extLst>
              <a:ext uri="{FF2B5EF4-FFF2-40B4-BE49-F238E27FC236}">
                <a16:creationId xmlns:a16="http://schemas.microsoft.com/office/drawing/2014/main" id="{8C89FE53-9A0D-4160-8CDB-DD782E85F5A0}"/>
              </a:ext>
            </a:extLst>
          </p:cNvPr>
          <p:cNvSpPr/>
          <p:nvPr/>
        </p:nvSpPr>
        <p:spPr>
          <a:xfrm rot="5400000">
            <a:off x="8760932" y="2636874"/>
            <a:ext cx="650631" cy="184638"/>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109" name="正方形/長方形 108">
            <a:extLst>
              <a:ext uri="{FF2B5EF4-FFF2-40B4-BE49-F238E27FC236}">
                <a16:creationId xmlns:a16="http://schemas.microsoft.com/office/drawing/2014/main" id="{80E16656-6AAF-4C7D-89D9-513B9038181B}"/>
              </a:ext>
            </a:extLst>
          </p:cNvPr>
          <p:cNvSpPr/>
          <p:nvPr/>
        </p:nvSpPr>
        <p:spPr>
          <a:xfrm rot="10800000" flipV="1">
            <a:off x="487728" y="610285"/>
            <a:ext cx="10657600" cy="461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今後の人口減少も見据え、限られた人員で最大のパフォーマンスを発揮できるよう、効率的･効果的で機動的な執行体制を構築します。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3" name="スライド番号プレースホルダー 2">
            <a:extLst>
              <a:ext uri="{FF2B5EF4-FFF2-40B4-BE49-F238E27FC236}">
                <a16:creationId xmlns:a16="http://schemas.microsoft.com/office/drawing/2014/main" id="{A5621A63-9AEE-467A-AA70-3FB9BBDDC0FA}"/>
              </a:ext>
            </a:extLst>
          </p:cNvPr>
          <p:cNvSpPr>
            <a:spLocks noGrp="1"/>
          </p:cNvSpPr>
          <p:nvPr>
            <p:ph type="sldNum" sz="quarter" idx="12"/>
          </p:nvPr>
        </p:nvSpPr>
        <p:spPr>
          <a:xfrm>
            <a:off x="9448800" y="6483695"/>
            <a:ext cx="2743200" cy="365125"/>
          </a:xfrm>
        </p:spPr>
        <p:txBody>
          <a:bodyPr/>
          <a:lstStyle/>
          <a:p>
            <a:fld id="{0E7F473F-DB78-4782-A223-9E8F5EA6924B}" type="slidenum">
              <a:rPr lang="ja-JP" altLang="en-US" smtClean="0"/>
              <a:pPr/>
              <a:t>4</a:t>
            </a:fld>
            <a:endParaRPr lang="ja-JP" altLang="en-US" dirty="0"/>
          </a:p>
        </p:txBody>
      </p:sp>
      <p:sp>
        <p:nvSpPr>
          <p:cNvPr id="105" name="テキスト ボックス 104">
            <a:extLst>
              <a:ext uri="{FF2B5EF4-FFF2-40B4-BE49-F238E27FC236}">
                <a16:creationId xmlns:a16="http://schemas.microsoft.com/office/drawing/2014/main" id="{C9081CA4-1340-457D-858E-74CC5AAD43A4}"/>
              </a:ext>
            </a:extLst>
          </p:cNvPr>
          <p:cNvSpPr txBox="1"/>
          <p:nvPr/>
        </p:nvSpPr>
        <p:spPr>
          <a:xfrm>
            <a:off x="6557422" y="1422188"/>
            <a:ext cx="5073852" cy="261610"/>
          </a:xfrm>
          <a:prstGeom prst="rect">
            <a:avLst/>
          </a:prstGeom>
          <a:noFill/>
        </p:spPr>
        <p:txBody>
          <a:bodyPr wrap="square" rtlCol="0">
            <a:spAutoFit/>
          </a:bodyPr>
          <a:lstStyle/>
          <a:p>
            <a:pPr algn="ctr"/>
            <a:r>
              <a:rPr lang="ja-JP" altLang="en-US" sz="1100" b="1" dirty="0">
                <a:solidFill>
                  <a:srgbClr val="E2AD04"/>
                </a:solidFill>
                <a:latin typeface="BIZ UDPゴシック" panose="020B0400000000000000" pitchFamily="50" charset="-128"/>
                <a:ea typeface="BIZ UDPゴシック" panose="020B0400000000000000" pitchFamily="50" charset="-128"/>
              </a:rPr>
              <a:t>スピード感のある業務執行を行うことができる体制の構築をめざします！</a:t>
            </a:r>
            <a:endParaRPr kumimoji="1" lang="ja-JP" altLang="en-US" sz="1100" b="1" dirty="0">
              <a:solidFill>
                <a:srgbClr val="E2AD04"/>
              </a:solidFill>
              <a:latin typeface="BIZ UDPゴシック" panose="020B0400000000000000" pitchFamily="50" charset="-128"/>
              <a:ea typeface="BIZ UDPゴシック" panose="020B0400000000000000" pitchFamily="50" charset="-128"/>
            </a:endParaRPr>
          </a:p>
        </p:txBody>
      </p:sp>
      <p:sp>
        <p:nvSpPr>
          <p:cNvPr id="5" name="テキスト ボックス 4">
            <a:extLst>
              <a:ext uri="{FF2B5EF4-FFF2-40B4-BE49-F238E27FC236}">
                <a16:creationId xmlns:a16="http://schemas.microsoft.com/office/drawing/2014/main" id="{D5D5F0CF-8527-4933-8639-E29707A4402D}"/>
              </a:ext>
            </a:extLst>
          </p:cNvPr>
          <p:cNvSpPr txBox="1"/>
          <p:nvPr/>
        </p:nvSpPr>
        <p:spPr>
          <a:xfrm>
            <a:off x="21902" y="118448"/>
            <a:ext cx="2027207" cy="461665"/>
          </a:xfrm>
          <a:prstGeom prst="rect">
            <a:avLst/>
          </a:prstGeom>
          <a:noFill/>
        </p:spPr>
        <p:txBody>
          <a:bodyPr wrap="square" rtlCol="0">
            <a:spAutoFit/>
          </a:bodyPr>
          <a:lstStyle/>
          <a:p>
            <a:r>
              <a:rPr kumimoji="1" lang="ja-JP" altLang="en-US" sz="2400" b="1" dirty="0">
                <a:solidFill>
                  <a:srgbClr val="E2AD04"/>
                </a:solidFill>
                <a:latin typeface="BIZ UDPゴシック" panose="020B0400000000000000" pitchFamily="50" charset="-128"/>
                <a:ea typeface="BIZ UDPゴシック" panose="020B0400000000000000" pitchFamily="50" charset="-128"/>
              </a:rPr>
              <a:t>　１．組織</a:t>
            </a:r>
            <a:endParaRPr kumimoji="1" lang="ja-JP" altLang="en-US" sz="2400" dirty="0"/>
          </a:p>
        </p:txBody>
      </p:sp>
    </p:spTree>
    <p:extLst>
      <p:ext uri="{BB962C8B-B14F-4D97-AF65-F5344CB8AC3E}">
        <p14:creationId xmlns:p14="http://schemas.microsoft.com/office/powerpoint/2010/main" val="13456445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 name="正方形/長方形 62">
            <a:extLst>
              <a:ext uri="{FF2B5EF4-FFF2-40B4-BE49-F238E27FC236}">
                <a16:creationId xmlns:a16="http://schemas.microsoft.com/office/drawing/2014/main" id="{3D8AA523-150E-4511-8C9C-83AD7F1EBA4F}"/>
              </a:ext>
            </a:extLst>
          </p:cNvPr>
          <p:cNvSpPr/>
          <p:nvPr/>
        </p:nvSpPr>
        <p:spPr>
          <a:xfrm rot="10800000">
            <a:off x="6477841" y="4525273"/>
            <a:ext cx="5206543" cy="1150745"/>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1" name="正方形/長方形 60">
            <a:extLst>
              <a:ext uri="{FF2B5EF4-FFF2-40B4-BE49-F238E27FC236}">
                <a16:creationId xmlns:a16="http://schemas.microsoft.com/office/drawing/2014/main" id="{BD0847AE-095F-47F7-82D8-FD4CA8E2C012}"/>
              </a:ext>
            </a:extLst>
          </p:cNvPr>
          <p:cNvSpPr/>
          <p:nvPr/>
        </p:nvSpPr>
        <p:spPr>
          <a:xfrm rot="10800000">
            <a:off x="646865" y="3670125"/>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50045" y="2595159"/>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C3424995-17E3-40AA-B077-0E4CD65228EF}"/>
              </a:ext>
            </a:extLst>
          </p:cNvPr>
          <p:cNvSpPr/>
          <p:nvPr/>
        </p:nvSpPr>
        <p:spPr>
          <a:xfrm rot="10800000">
            <a:off x="650048" y="1519468"/>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2" name="フローチャート: 端子 31">
            <a:extLst>
              <a:ext uri="{FF2B5EF4-FFF2-40B4-BE49-F238E27FC236}">
                <a16:creationId xmlns:a16="http://schemas.microsoft.com/office/drawing/2014/main" id="{FD72AA5E-4E63-43D1-93DA-36BC9F42ACDD}"/>
              </a:ext>
            </a:extLst>
          </p:cNvPr>
          <p:cNvSpPr/>
          <p:nvPr/>
        </p:nvSpPr>
        <p:spPr>
          <a:xfrm>
            <a:off x="806372" y="3906035"/>
            <a:ext cx="3548405"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718566" y="2831870"/>
            <a:ext cx="2665984"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726964" y="1771757"/>
            <a:ext cx="3545000"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32357" y="1137002"/>
            <a:ext cx="2133918" cy="338554"/>
          </a:xfrm>
          <a:prstGeom prst="rect">
            <a:avLst/>
          </a:prstGeom>
          <a:noFill/>
        </p:spPr>
        <p:txBody>
          <a:bodyPr wrap="none" rtlCol="0">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（１）採用手法の見直し</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6">
                    <a:lumMod val="75000"/>
                  </a:schemeClr>
                </a:solidFill>
                <a:latin typeface="BIZ UDPゴシック" panose="020B0400000000000000" pitchFamily="50" charset="-128"/>
                <a:ea typeface="BIZ UDPゴシック" panose="020B0400000000000000" pitchFamily="50" charset="-128"/>
              </a:rPr>
              <a:t>　</a:t>
            </a:r>
            <a:r>
              <a:rPr kumimoji="1" lang="ja-JP" altLang="en-US" sz="2400" b="1" dirty="0">
                <a:solidFill>
                  <a:schemeClr val="accent6">
                    <a:lumMod val="75000"/>
                  </a:schemeClr>
                </a:solidFill>
                <a:latin typeface="BIZ UDPゴシック" panose="020B0400000000000000" pitchFamily="50" charset="-128"/>
                <a:ea typeface="BIZ UDPゴシック" panose="020B0400000000000000" pitchFamily="50" charset="-128"/>
              </a:rPr>
              <a:t>２．人材確保</a:t>
            </a:r>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658443" y="3668881"/>
            <a:ext cx="5262616"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公務員経験者を対象とした採用選考の実施</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即戦力人材の獲得に向け、国家公務員や他自治体で勤務経験のある方を対象とした採用選考を新たに実施します。</a:t>
            </a: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58443" y="1517500"/>
            <a:ext cx="5189748" cy="9291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試験科目等の見直し及び合格発表の前倒し</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受験者確保策として、試験科目等を見直すとともに、試験期間の短縮により合格発表を前倒します。</a:t>
            </a: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644750" y="2596214"/>
            <a:ext cx="5203441"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採用試験の合格有効期間の延長</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大学院進学や留学等の多様なキャリア形成を希望する受験者を確保できるよう、採用候補者名簿の有効期間を２年間延長します。</a:t>
            </a:r>
          </a:p>
        </p:txBody>
      </p:sp>
      <p:sp>
        <p:nvSpPr>
          <p:cNvPr id="52" name="フローチャート: 端子 51">
            <a:extLst>
              <a:ext uri="{FF2B5EF4-FFF2-40B4-BE49-F238E27FC236}">
                <a16:creationId xmlns:a16="http://schemas.microsoft.com/office/drawing/2014/main" id="{1CEE82B8-4C51-4F16-9C96-05BA2B34B104}"/>
              </a:ext>
            </a:extLst>
          </p:cNvPr>
          <p:cNvSpPr/>
          <p:nvPr/>
        </p:nvSpPr>
        <p:spPr>
          <a:xfrm>
            <a:off x="6608763" y="4739426"/>
            <a:ext cx="2873375"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6" name="正方形/長方形 55">
            <a:extLst>
              <a:ext uri="{FF2B5EF4-FFF2-40B4-BE49-F238E27FC236}">
                <a16:creationId xmlns:a16="http://schemas.microsoft.com/office/drawing/2014/main" id="{FC3392E1-C172-4300-8873-684175DAC028}"/>
              </a:ext>
            </a:extLst>
          </p:cNvPr>
          <p:cNvSpPr/>
          <p:nvPr/>
        </p:nvSpPr>
        <p:spPr>
          <a:xfrm rot="10800000" flipV="1">
            <a:off x="6533918" y="4528285"/>
            <a:ext cx="5085849"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民間企業等の外部人材の積極活用</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庁内では得難い高度な専門性を有する人材を職員として登用するため、民間企業との身分併有をはじめ外部人材の積極活用に向けた検討を進めます。</a:t>
            </a:r>
          </a:p>
        </p:txBody>
      </p:sp>
      <p:sp>
        <p:nvSpPr>
          <p:cNvPr id="62" name="テキスト ボックス 61">
            <a:extLst>
              <a:ext uri="{FF2B5EF4-FFF2-40B4-BE49-F238E27FC236}">
                <a16:creationId xmlns:a16="http://schemas.microsoft.com/office/drawing/2014/main" id="{85428E2F-2063-427F-99EA-B3AEC462AD6D}"/>
              </a:ext>
            </a:extLst>
          </p:cNvPr>
          <p:cNvSpPr txBox="1"/>
          <p:nvPr/>
        </p:nvSpPr>
        <p:spPr>
          <a:xfrm>
            <a:off x="6097653" y="4152117"/>
            <a:ext cx="6018147" cy="338554"/>
          </a:xfrm>
          <a:prstGeom prst="rect">
            <a:avLst/>
          </a:prstGeom>
          <a:noFill/>
        </p:spPr>
        <p:txBody>
          <a:bodyPr wrap="square">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（２）任期付職員等の積極登用</a:t>
            </a:r>
          </a:p>
        </p:txBody>
      </p:sp>
      <p:sp>
        <p:nvSpPr>
          <p:cNvPr id="34" name="テキスト ボックス 33">
            <a:extLst>
              <a:ext uri="{FF2B5EF4-FFF2-40B4-BE49-F238E27FC236}">
                <a16:creationId xmlns:a16="http://schemas.microsoft.com/office/drawing/2014/main" id="{BAFB8D70-ED27-43B9-99D6-EA6E482AF3A1}"/>
              </a:ext>
            </a:extLst>
          </p:cNvPr>
          <p:cNvSpPr txBox="1"/>
          <p:nvPr/>
        </p:nvSpPr>
        <p:spPr>
          <a:xfrm>
            <a:off x="6191250" y="1137002"/>
            <a:ext cx="5924550" cy="2769033"/>
          </a:xfrm>
          <a:prstGeom prst="rect">
            <a:avLst/>
          </a:prstGeom>
          <a:noFill/>
          <a:ln w="19050">
            <a:solidFill>
              <a:schemeClr val="accent6">
                <a:lumMod val="75000"/>
              </a:schemeClr>
            </a:solidFill>
            <a:prstDash val="sysDot"/>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p:txBody>
      </p:sp>
      <p:sp>
        <p:nvSpPr>
          <p:cNvPr id="47" name="テキスト ボックス 46">
            <a:extLst>
              <a:ext uri="{FF2B5EF4-FFF2-40B4-BE49-F238E27FC236}">
                <a16:creationId xmlns:a16="http://schemas.microsoft.com/office/drawing/2014/main" id="{99B99E6E-149B-4735-A78A-8AC7087D2FF9}"/>
              </a:ext>
            </a:extLst>
          </p:cNvPr>
          <p:cNvSpPr txBox="1"/>
          <p:nvPr/>
        </p:nvSpPr>
        <p:spPr>
          <a:xfrm>
            <a:off x="6431100" y="1176309"/>
            <a:ext cx="1186543" cy="276999"/>
          </a:xfrm>
          <a:prstGeom prst="rect">
            <a:avLst/>
          </a:prstGeom>
          <a:noFill/>
        </p:spPr>
        <p:txBody>
          <a:bodyPr wrap="none" rtlCol="0">
            <a:spAutoFit/>
          </a:bodyPr>
          <a:lstStyle/>
          <a:p>
            <a:r>
              <a:rPr kumimoji="1" lang="ja-JP" altLang="en-US" sz="1200" b="1" dirty="0">
                <a:solidFill>
                  <a:schemeClr val="accent6">
                    <a:lumMod val="75000"/>
                  </a:schemeClr>
                </a:solidFill>
                <a:latin typeface="BIZ UDPゴシック" panose="020B0400000000000000" pitchFamily="50" charset="-128"/>
                <a:ea typeface="BIZ UDPゴシック" panose="020B0400000000000000" pitchFamily="50" charset="-128"/>
              </a:rPr>
              <a:t>改正のポイント</a:t>
            </a:r>
          </a:p>
        </p:txBody>
      </p:sp>
      <p:grpSp>
        <p:nvGrpSpPr>
          <p:cNvPr id="28" name="グループ化 27">
            <a:extLst>
              <a:ext uri="{FF2B5EF4-FFF2-40B4-BE49-F238E27FC236}">
                <a16:creationId xmlns:a16="http://schemas.microsoft.com/office/drawing/2014/main" id="{65AB1F45-2201-45E9-ACB0-E909410A2C55}"/>
              </a:ext>
            </a:extLst>
          </p:cNvPr>
          <p:cNvGrpSpPr/>
          <p:nvPr/>
        </p:nvGrpSpPr>
        <p:grpSpPr>
          <a:xfrm>
            <a:off x="6344786" y="1194637"/>
            <a:ext cx="143733" cy="212889"/>
            <a:chOff x="5811294" y="3009900"/>
            <a:chExt cx="555174" cy="822292"/>
          </a:xfrm>
        </p:grpSpPr>
        <p:sp>
          <p:nvSpPr>
            <p:cNvPr id="7" name="フリーフォーム: 図形 6">
              <a:extLst>
                <a:ext uri="{FF2B5EF4-FFF2-40B4-BE49-F238E27FC236}">
                  <a16:creationId xmlns:a16="http://schemas.microsoft.com/office/drawing/2014/main" id="{0724FAD5-2513-4ACA-9783-3A739EA58E1A}"/>
                </a:ext>
              </a:extLst>
            </p:cNvPr>
            <p:cNvSpPr/>
            <p:nvPr/>
          </p:nvSpPr>
          <p:spPr>
            <a:xfrm>
              <a:off x="5978270" y="3280219"/>
              <a:ext cx="218122" cy="216788"/>
            </a:xfrm>
            <a:custGeom>
              <a:avLst/>
              <a:gdLst>
                <a:gd name="connsiteX0" fmla="*/ 187547 w 218122"/>
                <a:gd name="connsiteY0" fmla="*/ 64675 h 216788"/>
                <a:gd name="connsiteX1" fmla="*/ 195644 w 218122"/>
                <a:gd name="connsiteY1" fmla="*/ 40672 h 216788"/>
                <a:gd name="connsiteX2" fmla="*/ 177355 w 218122"/>
                <a:gd name="connsiteY2" fmla="*/ 22384 h 216788"/>
                <a:gd name="connsiteX3" fmla="*/ 153353 w 218122"/>
                <a:gd name="connsiteY3" fmla="*/ 30480 h 216788"/>
                <a:gd name="connsiteX4" fmla="*/ 133541 w 218122"/>
                <a:gd name="connsiteY4" fmla="*/ 22384 h 216788"/>
                <a:gd name="connsiteX5" fmla="*/ 122301 w 218122"/>
                <a:gd name="connsiteY5" fmla="*/ 0 h 216788"/>
                <a:gd name="connsiteX6" fmla="*/ 96774 w 218122"/>
                <a:gd name="connsiteY6" fmla="*/ 0 h 216788"/>
                <a:gd name="connsiteX7" fmla="*/ 85439 w 218122"/>
                <a:gd name="connsiteY7" fmla="*/ 22479 h 216788"/>
                <a:gd name="connsiteX8" fmla="*/ 65532 w 218122"/>
                <a:gd name="connsiteY8" fmla="*/ 30575 h 216788"/>
                <a:gd name="connsiteX9" fmla="*/ 41529 w 218122"/>
                <a:gd name="connsiteY9" fmla="*/ 22479 h 216788"/>
                <a:gd name="connsiteX10" fmla="*/ 23241 w 218122"/>
                <a:gd name="connsiteY10" fmla="*/ 40767 h 216788"/>
                <a:gd name="connsiteX11" fmla="*/ 30861 w 218122"/>
                <a:gd name="connsiteY11" fmla="*/ 64770 h 216788"/>
                <a:gd name="connsiteX12" fmla="*/ 22479 w 218122"/>
                <a:gd name="connsiteY12" fmla="*/ 84582 h 216788"/>
                <a:gd name="connsiteX13" fmla="*/ 0 w 218122"/>
                <a:gd name="connsiteY13" fmla="*/ 95821 h 216788"/>
                <a:gd name="connsiteX14" fmla="*/ 0 w 218122"/>
                <a:gd name="connsiteY14" fmla="*/ 120968 h 216788"/>
                <a:gd name="connsiteX15" fmla="*/ 22479 w 218122"/>
                <a:gd name="connsiteY15" fmla="*/ 132302 h 216788"/>
                <a:gd name="connsiteX16" fmla="*/ 30575 w 218122"/>
                <a:gd name="connsiteY16" fmla="*/ 152114 h 216788"/>
                <a:gd name="connsiteX17" fmla="*/ 22479 w 218122"/>
                <a:gd name="connsiteY17" fmla="*/ 176117 h 216788"/>
                <a:gd name="connsiteX18" fmla="*/ 41529 w 218122"/>
                <a:gd name="connsiteY18" fmla="*/ 194405 h 216788"/>
                <a:gd name="connsiteX19" fmla="*/ 65532 w 218122"/>
                <a:gd name="connsiteY19" fmla="*/ 186214 h 216788"/>
                <a:gd name="connsiteX20" fmla="*/ 85344 w 218122"/>
                <a:gd name="connsiteY20" fmla="*/ 194405 h 216788"/>
                <a:gd name="connsiteX21" fmla="*/ 96583 w 218122"/>
                <a:gd name="connsiteY21" fmla="*/ 216789 h 216788"/>
                <a:gd name="connsiteX22" fmla="*/ 122111 w 218122"/>
                <a:gd name="connsiteY22" fmla="*/ 216789 h 216788"/>
                <a:gd name="connsiteX23" fmla="*/ 133445 w 218122"/>
                <a:gd name="connsiteY23" fmla="*/ 194786 h 216788"/>
                <a:gd name="connsiteX24" fmla="*/ 152972 w 218122"/>
                <a:gd name="connsiteY24" fmla="*/ 186880 h 216788"/>
                <a:gd name="connsiteX25" fmla="*/ 176879 w 218122"/>
                <a:gd name="connsiteY25" fmla="*/ 195072 h 216788"/>
                <a:gd name="connsiteX26" fmla="*/ 195167 w 218122"/>
                <a:gd name="connsiteY26" fmla="*/ 176689 h 216788"/>
                <a:gd name="connsiteX27" fmla="*/ 187071 w 218122"/>
                <a:gd name="connsiteY27" fmla="*/ 152781 h 216788"/>
                <a:gd name="connsiteX28" fmla="*/ 195739 w 218122"/>
                <a:gd name="connsiteY28" fmla="*/ 132874 h 216788"/>
                <a:gd name="connsiteX29" fmla="*/ 218123 w 218122"/>
                <a:gd name="connsiteY29" fmla="*/ 121634 h 216788"/>
                <a:gd name="connsiteX30" fmla="*/ 218123 w 218122"/>
                <a:gd name="connsiteY30" fmla="*/ 95821 h 216788"/>
                <a:gd name="connsiteX31" fmla="*/ 195644 w 218122"/>
                <a:gd name="connsiteY31" fmla="*/ 84487 h 216788"/>
                <a:gd name="connsiteX32" fmla="*/ 187547 w 218122"/>
                <a:gd name="connsiteY32" fmla="*/ 64675 h 216788"/>
                <a:gd name="connsiteX33" fmla="*/ 109442 w 218122"/>
                <a:gd name="connsiteY33" fmla="*/ 146875 h 216788"/>
                <a:gd name="connsiteX34" fmla="*/ 71342 w 218122"/>
                <a:gd name="connsiteY34" fmla="*/ 108775 h 216788"/>
                <a:gd name="connsiteX35" fmla="*/ 109442 w 218122"/>
                <a:gd name="connsiteY35" fmla="*/ 70675 h 216788"/>
                <a:gd name="connsiteX36" fmla="*/ 147542 w 218122"/>
                <a:gd name="connsiteY36" fmla="*/ 108775 h 216788"/>
                <a:gd name="connsiteX37" fmla="*/ 109442 w 218122"/>
                <a:gd name="connsiteY37" fmla="*/ 146875 h 216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18122" h="216788">
                  <a:moveTo>
                    <a:pt x="187547" y="64675"/>
                  </a:moveTo>
                  <a:lnTo>
                    <a:pt x="195644" y="40672"/>
                  </a:lnTo>
                  <a:lnTo>
                    <a:pt x="177355" y="22384"/>
                  </a:lnTo>
                  <a:lnTo>
                    <a:pt x="153353" y="30480"/>
                  </a:lnTo>
                  <a:cubicBezTo>
                    <a:pt x="147113" y="26964"/>
                    <a:pt x="140457" y="24244"/>
                    <a:pt x="133541" y="22384"/>
                  </a:cubicBezTo>
                  <a:lnTo>
                    <a:pt x="122301" y="0"/>
                  </a:lnTo>
                  <a:lnTo>
                    <a:pt x="96774" y="0"/>
                  </a:lnTo>
                  <a:lnTo>
                    <a:pt x="85439" y="22479"/>
                  </a:lnTo>
                  <a:cubicBezTo>
                    <a:pt x="78498" y="24356"/>
                    <a:pt x="71813" y="27075"/>
                    <a:pt x="65532" y="30575"/>
                  </a:cubicBezTo>
                  <a:lnTo>
                    <a:pt x="41529" y="22479"/>
                  </a:lnTo>
                  <a:lnTo>
                    <a:pt x="23241" y="40767"/>
                  </a:lnTo>
                  <a:lnTo>
                    <a:pt x="30861" y="64770"/>
                  </a:lnTo>
                  <a:cubicBezTo>
                    <a:pt x="27206" y="70976"/>
                    <a:pt x="24388" y="77637"/>
                    <a:pt x="22479" y="84582"/>
                  </a:cubicBezTo>
                  <a:lnTo>
                    <a:pt x="0" y="95821"/>
                  </a:lnTo>
                  <a:lnTo>
                    <a:pt x="0" y="120968"/>
                  </a:lnTo>
                  <a:lnTo>
                    <a:pt x="22479" y="132302"/>
                  </a:lnTo>
                  <a:cubicBezTo>
                    <a:pt x="24332" y="139221"/>
                    <a:pt x="27052" y="145878"/>
                    <a:pt x="30575" y="152114"/>
                  </a:cubicBezTo>
                  <a:lnTo>
                    <a:pt x="22479" y="176117"/>
                  </a:lnTo>
                  <a:lnTo>
                    <a:pt x="41529" y="194405"/>
                  </a:lnTo>
                  <a:lnTo>
                    <a:pt x="65532" y="186214"/>
                  </a:lnTo>
                  <a:cubicBezTo>
                    <a:pt x="71767" y="189763"/>
                    <a:pt x="78423" y="192515"/>
                    <a:pt x="85344" y="194405"/>
                  </a:cubicBezTo>
                  <a:lnTo>
                    <a:pt x="96583" y="216789"/>
                  </a:lnTo>
                  <a:lnTo>
                    <a:pt x="122111" y="216789"/>
                  </a:lnTo>
                  <a:lnTo>
                    <a:pt x="133445" y="194786"/>
                  </a:lnTo>
                  <a:cubicBezTo>
                    <a:pt x="140245" y="192937"/>
                    <a:pt x="146800" y="190283"/>
                    <a:pt x="152972" y="186880"/>
                  </a:cubicBezTo>
                  <a:lnTo>
                    <a:pt x="176879" y="195072"/>
                  </a:lnTo>
                  <a:lnTo>
                    <a:pt x="195167" y="176689"/>
                  </a:lnTo>
                  <a:lnTo>
                    <a:pt x="187071" y="152781"/>
                  </a:lnTo>
                  <a:cubicBezTo>
                    <a:pt x="190710" y="146497"/>
                    <a:pt x="193618" y="139818"/>
                    <a:pt x="195739" y="132874"/>
                  </a:cubicBezTo>
                  <a:lnTo>
                    <a:pt x="218123" y="121634"/>
                  </a:lnTo>
                  <a:lnTo>
                    <a:pt x="218123" y="95821"/>
                  </a:lnTo>
                  <a:lnTo>
                    <a:pt x="195644" y="84487"/>
                  </a:lnTo>
                  <a:cubicBezTo>
                    <a:pt x="193825" y="77556"/>
                    <a:pt x="191103" y="70896"/>
                    <a:pt x="187547" y="64675"/>
                  </a:cubicBezTo>
                  <a:close/>
                  <a:moveTo>
                    <a:pt x="109442" y="146875"/>
                  </a:moveTo>
                  <a:cubicBezTo>
                    <a:pt x="88401" y="146875"/>
                    <a:pt x="71342" y="129817"/>
                    <a:pt x="71342" y="108775"/>
                  </a:cubicBezTo>
                  <a:cubicBezTo>
                    <a:pt x="71342" y="87734"/>
                    <a:pt x="88401" y="70675"/>
                    <a:pt x="109442" y="70675"/>
                  </a:cubicBezTo>
                  <a:cubicBezTo>
                    <a:pt x="130356" y="70982"/>
                    <a:pt x="147236" y="87861"/>
                    <a:pt x="147542" y="108775"/>
                  </a:cubicBezTo>
                  <a:cubicBezTo>
                    <a:pt x="147542" y="129817"/>
                    <a:pt x="130484" y="146875"/>
                    <a:pt x="109442" y="146875"/>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8" name="フリーフォーム: 図形 7">
              <a:extLst>
                <a:ext uri="{FF2B5EF4-FFF2-40B4-BE49-F238E27FC236}">
                  <a16:creationId xmlns:a16="http://schemas.microsoft.com/office/drawing/2014/main" id="{9CB99F5F-9571-4D18-9A7E-D0A99FB667EF}"/>
                </a:ext>
              </a:extLst>
            </p:cNvPr>
            <p:cNvSpPr/>
            <p:nvPr/>
          </p:nvSpPr>
          <p:spPr>
            <a:xfrm>
              <a:off x="5979697" y="3684174"/>
              <a:ext cx="215744" cy="54959"/>
            </a:xfrm>
            <a:custGeom>
              <a:avLst/>
              <a:gdLst>
                <a:gd name="connsiteX0" fmla="*/ 189835 w 215744"/>
                <a:gd name="connsiteY0" fmla="*/ 0 h 54959"/>
                <a:gd name="connsiteX1" fmla="*/ 25910 w 215744"/>
                <a:gd name="connsiteY1" fmla="*/ 0 h 54959"/>
                <a:gd name="connsiteX2" fmla="*/ 48 w 215744"/>
                <a:gd name="connsiteY2" fmla="*/ 29098 h 54959"/>
                <a:gd name="connsiteX3" fmla="*/ 25910 w 215744"/>
                <a:gd name="connsiteY3" fmla="*/ 54959 h 54959"/>
                <a:gd name="connsiteX4" fmla="*/ 189835 w 215744"/>
                <a:gd name="connsiteY4" fmla="*/ 54959 h 54959"/>
                <a:gd name="connsiteX5" fmla="*/ 215696 w 215744"/>
                <a:gd name="connsiteY5" fmla="*/ 25861 h 54959"/>
                <a:gd name="connsiteX6" fmla="*/ 189835 w 215744"/>
                <a:gd name="connsiteY6" fmla="*/ 0 h 5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744" h="54959">
                  <a:moveTo>
                    <a:pt x="189835" y="0"/>
                  </a:moveTo>
                  <a:lnTo>
                    <a:pt x="25910" y="0"/>
                  </a:lnTo>
                  <a:cubicBezTo>
                    <a:pt x="10734" y="894"/>
                    <a:pt x="-845" y="13922"/>
                    <a:pt x="48" y="29098"/>
                  </a:cubicBezTo>
                  <a:cubicBezTo>
                    <a:pt x="869" y="43027"/>
                    <a:pt x="11981" y="54139"/>
                    <a:pt x="25910" y="54959"/>
                  </a:cubicBezTo>
                  <a:lnTo>
                    <a:pt x="189835" y="54959"/>
                  </a:lnTo>
                  <a:cubicBezTo>
                    <a:pt x="205011" y="54065"/>
                    <a:pt x="216590" y="41037"/>
                    <a:pt x="215696" y="25861"/>
                  </a:cubicBezTo>
                  <a:cubicBezTo>
                    <a:pt x="214875" y="11932"/>
                    <a:pt x="203763" y="820"/>
                    <a:pt x="189835" y="0"/>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9" name="フリーフォーム: 図形 8">
              <a:extLst>
                <a:ext uri="{FF2B5EF4-FFF2-40B4-BE49-F238E27FC236}">
                  <a16:creationId xmlns:a16="http://schemas.microsoft.com/office/drawing/2014/main" id="{944DAF1D-7960-465F-8880-50B501FE70C9}"/>
                </a:ext>
              </a:extLst>
            </p:cNvPr>
            <p:cNvSpPr/>
            <p:nvPr/>
          </p:nvSpPr>
          <p:spPr>
            <a:xfrm>
              <a:off x="6028086" y="3777233"/>
              <a:ext cx="118967" cy="54959"/>
            </a:xfrm>
            <a:custGeom>
              <a:avLst/>
              <a:gdLst>
                <a:gd name="connsiteX0" fmla="*/ 59531 w 118967"/>
                <a:gd name="connsiteY0" fmla="*/ 54959 h 54959"/>
                <a:gd name="connsiteX1" fmla="*/ 118967 w 118967"/>
                <a:gd name="connsiteY1" fmla="*/ 0 h 54959"/>
                <a:gd name="connsiteX2" fmla="*/ 0 w 118967"/>
                <a:gd name="connsiteY2" fmla="*/ 0 h 54959"/>
                <a:gd name="connsiteX3" fmla="*/ 59531 w 118967"/>
                <a:gd name="connsiteY3" fmla="*/ 54959 h 54959"/>
              </a:gdLst>
              <a:ahLst/>
              <a:cxnLst>
                <a:cxn ang="0">
                  <a:pos x="connsiteX0" y="connsiteY0"/>
                </a:cxn>
                <a:cxn ang="0">
                  <a:pos x="connsiteX1" y="connsiteY1"/>
                </a:cxn>
                <a:cxn ang="0">
                  <a:pos x="connsiteX2" y="connsiteY2"/>
                </a:cxn>
                <a:cxn ang="0">
                  <a:pos x="connsiteX3" y="connsiteY3"/>
                </a:cxn>
              </a:cxnLst>
              <a:rect l="l" t="t" r="r" b="b"/>
              <a:pathLst>
                <a:path w="118967" h="54959">
                  <a:moveTo>
                    <a:pt x="59531" y="54959"/>
                  </a:moveTo>
                  <a:cubicBezTo>
                    <a:pt x="90631" y="54910"/>
                    <a:pt x="116487" y="31001"/>
                    <a:pt x="118967" y="0"/>
                  </a:cubicBezTo>
                  <a:lnTo>
                    <a:pt x="0" y="0"/>
                  </a:lnTo>
                  <a:cubicBezTo>
                    <a:pt x="2527" y="31016"/>
                    <a:pt x="28413" y="54914"/>
                    <a:pt x="59531" y="54959"/>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10" name="フリーフォーム: 図形 9">
              <a:extLst>
                <a:ext uri="{FF2B5EF4-FFF2-40B4-BE49-F238E27FC236}">
                  <a16:creationId xmlns:a16="http://schemas.microsoft.com/office/drawing/2014/main" id="{2BD90DAC-8A23-434C-AB4E-7D5B12C51166}"/>
                </a:ext>
              </a:extLst>
            </p:cNvPr>
            <p:cNvSpPr/>
            <p:nvPr/>
          </p:nvSpPr>
          <p:spPr>
            <a:xfrm>
              <a:off x="5849207" y="3152013"/>
              <a:ext cx="476249" cy="494061"/>
            </a:xfrm>
            <a:custGeom>
              <a:avLst/>
              <a:gdLst>
                <a:gd name="connsiteX0" fmla="*/ 476250 w 476249"/>
                <a:gd name="connsiteY0" fmla="*/ 243364 h 494061"/>
                <a:gd name="connsiteX1" fmla="*/ 476250 w 476249"/>
                <a:gd name="connsiteY1" fmla="*/ 235172 h 494061"/>
                <a:gd name="connsiteX2" fmla="*/ 238125 w 476249"/>
                <a:gd name="connsiteY2" fmla="*/ 0 h 494061"/>
                <a:gd name="connsiteX3" fmla="*/ 238125 w 476249"/>
                <a:gd name="connsiteY3" fmla="*/ 0 h 494061"/>
                <a:gd name="connsiteX4" fmla="*/ 0 w 476249"/>
                <a:gd name="connsiteY4" fmla="*/ 235172 h 494061"/>
                <a:gd name="connsiteX5" fmla="*/ 0 w 476249"/>
                <a:gd name="connsiteY5" fmla="*/ 243364 h 494061"/>
                <a:gd name="connsiteX6" fmla="*/ 16573 w 476249"/>
                <a:gd name="connsiteY6" fmla="*/ 325755 h 494061"/>
                <a:gd name="connsiteX7" fmla="*/ 57912 w 476249"/>
                <a:gd name="connsiteY7" fmla="*/ 393478 h 494061"/>
                <a:gd name="connsiteX8" fmla="*/ 113633 w 476249"/>
                <a:gd name="connsiteY8" fmla="*/ 483965 h 494061"/>
                <a:gd name="connsiteX9" fmla="*/ 130016 w 476249"/>
                <a:gd name="connsiteY9" fmla="*/ 494062 h 494061"/>
                <a:gd name="connsiteX10" fmla="*/ 346234 w 476249"/>
                <a:gd name="connsiteY10" fmla="*/ 494062 h 494061"/>
                <a:gd name="connsiteX11" fmla="*/ 362617 w 476249"/>
                <a:gd name="connsiteY11" fmla="*/ 483965 h 494061"/>
                <a:gd name="connsiteX12" fmla="*/ 418338 w 476249"/>
                <a:gd name="connsiteY12" fmla="*/ 393478 h 494061"/>
                <a:gd name="connsiteX13" fmla="*/ 459676 w 476249"/>
                <a:gd name="connsiteY13" fmla="*/ 325755 h 494061"/>
                <a:gd name="connsiteX14" fmla="*/ 476250 w 476249"/>
                <a:gd name="connsiteY14" fmla="*/ 243364 h 494061"/>
                <a:gd name="connsiteX15" fmla="*/ 421386 w 476249"/>
                <a:gd name="connsiteY15" fmla="*/ 242507 h 494061"/>
                <a:gd name="connsiteX16" fmla="*/ 408718 w 476249"/>
                <a:gd name="connsiteY16" fmla="*/ 306515 h 494061"/>
                <a:gd name="connsiteX17" fmla="*/ 377857 w 476249"/>
                <a:gd name="connsiteY17" fmla="*/ 356807 h 494061"/>
                <a:gd name="connsiteX18" fmla="*/ 323850 w 476249"/>
                <a:gd name="connsiteY18" fmla="*/ 438912 h 494061"/>
                <a:gd name="connsiteX19" fmla="*/ 152400 w 476249"/>
                <a:gd name="connsiteY19" fmla="*/ 438912 h 494061"/>
                <a:gd name="connsiteX20" fmla="*/ 98870 w 476249"/>
                <a:gd name="connsiteY20" fmla="*/ 356521 h 494061"/>
                <a:gd name="connsiteX21" fmla="*/ 68008 w 476249"/>
                <a:gd name="connsiteY21" fmla="*/ 306229 h 494061"/>
                <a:gd name="connsiteX22" fmla="*/ 54864 w 476249"/>
                <a:gd name="connsiteY22" fmla="*/ 242221 h 494061"/>
                <a:gd name="connsiteX23" fmla="*/ 54864 w 476249"/>
                <a:gd name="connsiteY23" fmla="*/ 235363 h 494061"/>
                <a:gd name="connsiteX24" fmla="*/ 237839 w 476249"/>
                <a:gd name="connsiteY24" fmla="*/ 54388 h 494061"/>
                <a:gd name="connsiteX25" fmla="*/ 237839 w 476249"/>
                <a:gd name="connsiteY25" fmla="*/ 54388 h 494061"/>
                <a:gd name="connsiteX26" fmla="*/ 420814 w 476249"/>
                <a:gd name="connsiteY26" fmla="*/ 235363 h 494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6249" h="494061">
                  <a:moveTo>
                    <a:pt x="476250" y="243364"/>
                  </a:moveTo>
                  <a:lnTo>
                    <a:pt x="476250" y="235172"/>
                  </a:lnTo>
                  <a:cubicBezTo>
                    <a:pt x="473823" y="105160"/>
                    <a:pt x="368157" y="804"/>
                    <a:pt x="238125" y="0"/>
                  </a:cubicBezTo>
                  <a:lnTo>
                    <a:pt x="238125" y="0"/>
                  </a:lnTo>
                  <a:cubicBezTo>
                    <a:pt x="108093" y="804"/>
                    <a:pt x="2427" y="105160"/>
                    <a:pt x="0" y="235172"/>
                  </a:cubicBezTo>
                  <a:lnTo>
                    <a:pt x="0" y="243364"/>
                  </a:lnTo>
                  <a:cubicBezTo>
                    <a:pt x="871" y="271562"/>
                    <a:pt x="6473" y="299414"/>
                    <a:pt x="16573" y="325755"/>
                  </a:cubicBezTo>
                  <a:cubicBezTo>
                    <a:pt x="26214" y="350609"/>
                    <a:pt x="40213" y="373543"/>
                    <a:pt x="57912" y="393478"/>
                  </a:cubicBezTo>
                  <a:cubicBezTo>
                    <a:pt x="79724" y="417195"/>
                    <a:pt x="103537" y="463391"/>
                    <a:pt x="113633" y="483965"/>
                  </a:cubicBezTo>
                  <a:cubicBezTo>
                    <a:pt x="116721" y="490180"/>
                    <a:pt x="123076" y="494096"/>
                    <a:pt x="130016" y="494062"/>
                  </a:cubicBezTo>
                  <a:lnTo>
                    <a:pt x="346234" y="494062"/>
                  </a:lnTo>
                  <a:cubicBezTo>
                    <a:pt x="353174" y="494096"/>
                    <a:pt x="359529" y="490180"/>
                    <a:pt x="362617" y="483965"/>
                  </a:cubicBezTo>
                  <a:cubicBezTo>
                    <a:pt x="372713" y="463391"/>
                    <a:pt x="396526" y="417290"/>
                    <a:pt x="418338" y="393478"/>
                  </a:cubicBezTo>
                  <a:cubicBezTo>
                    <a:pt x="436037" y="373543"/>
                    <a:pt x="450036" y="350609"/>
                    <a:pt x="459676" y="325755"/>
                  </a:cubicBezTo>
                  <a:cubicBezTo>
                    <a:pt x="469777" y="299414"/>
                    <a:pt x="475379" y="271562"/>
                    <a:pt x="476250" y="243364"/>
                  </a:cubicBezTo>
                  <a:close/>
                  <a:moveTo>
                    <a:pt x="421386" y="242507"/>
                  </a:moveTo>
                  <a:cubicBezTo>
                    <a:pt x="420709" y="264394"/>
                    <a:pt x="416429" y="286020"/>
                    <a:pt x="408718" y="306515"/>
                  </a:cubicBezTo>
                  <a:cubicBezTo>
                    <a:pt x="401485" y="324971"/>
                    <a:pt x="391037" y="341999"/>
                    <a:pt x="377857" y="356807"/>
                  </a:cubicBezTo>
                  <a:cubicBezTo>
                    <a:pt x="356714" y="381975"/>
                    <a:pt x="338588" y="409531"/>
                    <a:pt x="323850" y="438912"/>
                  </a:cubicBezTo>
                  <a:lnTo>
                    <a:pt x="152400" y="438912"/>
                  </a:lnTo>
                  <a:cubicBezTo>
                    <a:pt x="137831" y="409455"/>
                    <a:pt x="119864" y="381803"/>
                    <a:pt x="98870" y="356521"/>
                  </a:cubicBezTo>
                  <a:cubicBezTo>
                    <a:pt x="85690" y="341713"/>
                    <a:pt x="75241" y="324685"/>
                    <a:pt x="68008" y="306229"/>
                  </a:cubicBezTo>
                  <a:cubicBezTo>
                    <a:pt x="60135" y="285761"/>
                    <a:pt x="55694" y="264135"/>
                    <a:pt x="54864" y="242221"/>
                  </a:cubicBezTo>
                  <a:lnTo>
                    <a:pt x="54864" y="235363"/>
                  </a:lnTo>
                  <a:cubicBezTo>
                    <a:pt x="56570" y="135350"/>
                    <a:pt x="137813" y="54995"/>
                    <a:pt x="237839" y="54388"/>
                  </a:cubicBezTo>
                  <a:lnTo>
                    <a:pt x="237839" y="54388"/>
                  </a:lnTo>
                  <a:cubicBezTo>
                    <a:pt x="337865" y="54995"/>
                    <a:pt x="419109" y="135350"/>
                    <a:pt x="420814" y="235363"/>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11" name="フリーフォーム: 図形 10">
              <a:extLst>
                <a:ext uri="{FF2B5EF4-FFF2-40B4-BE49-F238E27FC236}">
                  <a16:creationId xmlns:a16="http://schemas.microsoft.com/office/drawing/2014/main" id="{E085D8BC-BE6B-4F03-8341-E18369053390}"/>
                </a:ext>
              </a:extLst>
            </p:cNvPr>
            <p:cNvSpPr/>
            <p:nvPr/>
          </p:nvSpPr>
          <p:spPr>
            <a:xfrm>
              <a:off x="6070377" y="3009900"/>
              <a:ext cx="38100" cy="104775"/>
            </a:xfrm>
            <a:custGeom>
              <a:avLst/>
              <a:gdLst>
                <a:gd name="connsiteX0" fmla="*/ 19050 w 38100"/>
                <a:gd name="connsiteY0" fmla="*/ 104775 h 104775"/>
                <a:gd name="connsiteX1" fmla="*/ 38100 w 38100"/>
                <a:gd name="connsiteY1" fmla="*/ 85725 h 104775"/>
                <a:gd name="connsiteX2" fmla="*/ 38100 w 38100"/>
                <a:gd name="connsiteY2" fmla="*/ 19050 h 104775"/>
                <a:gd name="connsiteX3" fmla="*/ 19050 w 38100"/>
                <a:gd name="connsiteY3" fmla="*/ 0 h 104775"/>
                <a:gd name="connsiteX4" fmla="*/ 0 w 38100"/>
                <a:gd name="connsiteY4" fmla="*/ 19050 h 104775"/>
                <a:gd name="connsiteX5" fmla="*/ 0 w 38100"/>
                <a:gd name="connsiteY5" fmla="*/ 85725 h 104775"/>
                <a:gd name="connsiteX6" fmla="*/ 19050 w 38100"/>
                <a:gd name="connsiteY6" fmla="*/ 10477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04775">
                  <a:moveTo>
                    <a:pt x="19050" y="104775"/>
                  </a:moveTo>
                  <a:cubicBezTo>
                    <a:pt x="29571" y="104775"/>
                    <a:pt x="38100" y="96246"/>
                    <a:pt x="38100" y="85725"/>
                  </a:cubicBezTo>
                  <a:lnTo>
                    <a:pt x="38100" y="19050"/>
                  </a:lnTo>
                  <a:cubicBezTo>
                    <a:pt x="38100" y="8529"/>
                    <a:pt x="29571" y="0"/>
                    <a:pt x="19050" y="0"/>
                  </a:cubicBezTo>
                  <a:cubicBezTo>
                    <a:pt x="8529" y="0"/>
                    <a:pt x="0" y="8529"/>
                    <a:pt x="0" y="19050"/>
                  </a:cubicBezTo>
                  <a:lnTo>
                    <a:pt x="0" y="85725"/>
                  </a:lnTo>
                  <a:cubicBezTo>
                    <a:pt x="0" y="96246"/>
                    <a:pt x="8529" y="104775"/>
                    <a:pt x="19050" y="104775"/>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12" name="フリーフォーム: 図形 11">
              <a:extLst>
                <a:ext uri="{FF2B5EF4-FFF2-40B4-BE49-F238E27FC236}">
                  <a16:creationId xmlns:a16="http://schemas.microsoft.com/office/drawing/2014/main" id="{0EFB6990-712E-44EE-9B48-5C0A3D8B8F42}"/>
                </a:ext>
              </a:extLst>
            </p:cNvPr>
            <p:cNvSpPr/>
            <p:nvPr/>
          </p:nvSpPr>
          <p:spPr>
            <a:xfrm>
              <a:off x="5811294" y="3119289"/>
              <a:ext cx="84504" cy="84649"/>
            </a:xfrm>
            <a:custGeom>
              <a:avLst/>
              <a:gdLst>
                <a:gd name="connsiteX0" fmla="*/ 52105 w 84504"/>
                <a:gd name="connsiteY0" fmla="*/ 79111 h 84649"/>
                <a:gd name="connsiteX1" fmla="*/ 78965 w 84504"/>
                <a:gd name="connsiteY1" fmla="*/ 79111 h 84649"/>
                <a:gd name="connsiteX2" fmla="*/ 78965 w 84504"/>
                <a:gd name="connsiteY2" fmla="*/ 52250 h 84649"/>
                <a:gd name="connsiteX3" fmla="*/ 31817 w 84504"/>
                <a:gd name="connsiteY3" fmla="*/ 4911 h 84649"/>
                <a:gd name="connsiteX4" fmla="*/ 4910 w 84504"/>
                <a:gd name="connsiteY4" fmla="*/ 6283 h 84649"/>
                <a:gd name="connsiteX5" fmla="*/ 4956 w 84504"/>
                <a:gd name="connsiteY5" fmla="*/ 31866 h 84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04" h="84649">
                  <a:moveTo>
                    <a:pt x="52105" y="79111"/>
                  </a:moveTo>
                  <a:cubicBezTo>
                    <a:pt x="59535" y="86496"/>
                    <a:pt x="71535" y="86496"/>
                    <a:pt x="78965" y="79111"/>
                  </a:cubicBezTo>
                  <a:cubicBezTo>
                    <a:pt x="86351" y="71680"/>
                    <a:pt x="86351" y="59680"/>
                    <a:pt x="78965" y="52250"/>
                  </a:cubicBezTo>
                  <a:lnTo>
                    <a:pt x="31817" y="4911"/>
                  </a:lnTo>
                  <a:cubicBezTo>
                    <a:pt x="24008" y="-2140"/>
                    <a:pt x="11962" y="-1525"/>
                    <a:pt x="4910" y="6283"/>
                  </a:cubicBezTo>
                  <a:cubicBezTo>
                    <a:pt x="-1654" y="13555"/>
                    <a:pt x="-1634" y="24619"/>
                    <a:pt x="4956" y="31866"/>
                  </a:cubicBezTo>
                  <a:close/>
                </a:path>
              </a:pathLst>
            </a:custGeom>
            <a:solidFill>
              <a:schemeClr val="accent6">
                <a:lumMod val="75000"/>
              </a:schemeClr>
            </a:solidFill>
            <a:ln w="9525" cap="flat">
              <a:noFill/>
              <a:prstDash val="solid"/>
              <a:miter/>
            </a:ln>
          </p:spPr>
          <p:txBody>
            <a:bodyPr rtlCol="0" anchor="ctr"/>
            <a:lstStyle/>
            <a:p>
              <a:endParaRPr lang="ja-JP" altLang="en-US"/>
            </a:p>
          </p:txBody>
        </p:sp>
        <p:sp>
          <p:nvSpPr>
            <p:cNvPr id="14" name="フリーフォーム: 図形 13">
              <a:extLst>
                <a:ext uri="{FF2B5EF4-FFF2-40B4-BE49-F238E27FC236}">
                  <a16:creationId xmlns:a16="http://schemas.microsoft.com/office/drawing/2014/main" id="{25BA065E-AA54-4E21-85EA-E79F667966C2}"/>
                </a:ext>
              </a:extLst>
            </p:cNvPr>
            <p:cNvSpPr/>
            <p:nvPr/>
          </p:nvSpPr>
          <p:spPr>
            <a:xfrm>
              <a:off x="6282865" y="3124231"/>
              <a:ext cx="83603" cy="83426"/>
            </a:xfrm>
            <a:custGeom>
              <a:avLst/>
              <a:gdLst>
                <a:gd name="connsiteX0" fmla="*/ 19446 w 83603"/>
                <a:gd name="connsiteY0" fmla="*/ 83407 h 83426"/>
                <a:gd name="connsiteX1" fmla="*/ 32971 w 83603"/>
                <a:gd name="connsiteY1" fmla="*/ 77787 h 83426"/>
                <a:gd name="connsiteX2" fmla="*/ 80025 w 83603"/>
                <a:gd name="connsiteY2" fmla="*/ 30162 h 83426"/>
                <a:gd name="connsiteX3" fmla="*/ 75664 w 83603"/>
                <a:gd name="connsiteY3" fmla="*/ 3577 h 83426"/>
                <a:gd name="connsiteX4" fmla="*/ 53164 w 83603"/>
                <a:gd name="connsiteY4" fmla="*/ 3778 h 83426"/>
                <a:gd name="connsiteX5" fmla="*/ 5539 w 83603"/>
                <a:gd name="connsiteY5" fmla="*/ 51403 h 83426"/>
                <a:gd name="connsiteX6" fmla="*/ 5539 w 83603"/>
                <a:gd name="connsiteY6" fmla="*/ 78264 h 83426"/>
                <a:gd name="connsiteX7" fmla="*/ 19446 w 83603"/>
                <a:gd name="connsiteY7" fmla="*/ 83407 h 8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03" h="83426">
                  <a:moveTo>
                    <a:pt x="19446" y="83407"/>
                  </a:moveTo>
                  <a:cubicBezTo>
                    <a:pt x="24523" y="83411"/>
                    <a:pt x="29392" y="81388"/>
                    <a:pt x="32971" y="77787"/>
                  </a:cubicBezTo>
                  <a:lnTo>
                    <a:pt x="80025" y="30162"/>
                  </a:lnTo>
                  <a:cubicBezTo>
                    <a:pt x="86162" y="21617"/>
                    <a:pt x="84210" y="9714"/>
                    <a:pt x="75664" y="3577"/>
                  </a:cubicBezTo>
                  <a:cubicBezTo>
                    <a:pt x="68922" y="-1265"/>
                    <a:pt x="59819" y="-1184"/>
                    <a:pt x="53164" y="3778"/>
                  </a:cubicBezTo>
                  <a:lnTo>
                    <a:pt x="5539" y="51403"/>
                  </a:lnTo>
                  <a:cubicBezTo>
                    <a:pt x="-1846" y="58834"/>
                    <a:pt x="-1846" y="70833"/>
                    <a:pt x="5539" y="78264"/>
                  </a:cubicBezTo>
                  <a:cubicBezTo>
                    <a:pt x="9290" y="81786"/>
                    <a:pt x="14306" y="83641"/>
                    <a:pt x="19446" y="83407"/>
                  </a:cubicBezTo>
                  <a:close/>
                </a:path>
              </a:pathLst>
            </a:custGeom>
            <a:solidFill>
              <a:schemeClr val="accent6">
                <a:lumMod val="75000"/>
              </a:schemeClr>
            </a:solidFill>
            <a:ln w="9525" cap="flat">
              <a:noFill/>
              <a:prstDash val="solid"/>
              <a:miter/>
            </a:ln>
          </p:spPr>
          <p:txBody>
            <a:bodyPr rtlCol="0" anchor="ctr"/>
            <a:lstStyle/>
            <a:p>
              <a:endParaRPr lang="ja-JP" altLang="en-US"/>
            </a:p>
          </p:txBody>
        </p:sp>
      </p:grpSp>
      <p:sp>
        <p:nvSpPr>
          <p:cNvPr id="33" name="正方形/長方形 32">
            <a:extLst>
              <a:ext uri="{FF2B5EF4-FFF2-40B4-BE49-F238E27FC236}">
                <a16:creationId xmlns:a16="http://schemas.microsoft.com/office/drawing/2014/main" id="{3998034C-3614-4345-8EAF-F1906A5DF9A7}"/>
              </a:ext>
            </a:extLst>
          </p:cNvPr>
          <p:cNvSpPr/>
          <p:nvPr/>
        </p:nvSpPr>
        <p:spPr>
          <a:xfrm rot="10800000">
            <a:off x="644750" y="4740436"/>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5" name="フローチャート: 端子 34">
            <a:extLst>
              <a:ext uri="{FF2B5EF4-FFF2-40B4-BE49-F238E27FC236}">
                <a16:creationId xmlns:a16="http://schemas.microsoft.com/office/drawing/2014/main" id="{2EA93F8D-36C2-497A-A857-6B06AFC25D6B}"/>
              </a:ext>
            </a:extLst>
          </p:cNvPr>
          <p:cNvSpPr/>
          <p:nvPr/>
        </p:nvSpPr>
        <p:spPr>
          <a:xfrm>
            <a:off x="718566" y="4988281"/>
            <a:ext cx="4258247"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正方形/長方形 35">
            <a:extLst>
              <a:ext uri="{FF2B5EF4-FFF2-40B4-BE49-F238E27FC236}">
                <a16:creationId xmlns:a16="http://schemas.microsoft.com/office/drawing/2014/main" id="{9FDC7340-EF99-4F07-B8A5-E0175E26F2D2}"/>
              </a:ext>
            </a:extLst>
          </p:cNvPr>
          <p:cNvSpPr/>
          <p:nvPr/>
        </p:nvSpPr>
        <p:spPr>
          <a:xfrm rot="10800000" flipV="1">
            <a:off x="658442" y="4742801"/>
            <a:ext cx="5206541"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離職者を対象とした「ウェルカムバック採用」の実施</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育児・介護や転職等によ</a:t>
            </a:r>
            <a:r>
              <a:rPr lang="ja-JP" altLang="en-US" sz="1300" dirty="0">
                <a:solidFill>
                  <a:schemeClr val="tx1"/>
                </a:solidFill>
                <a:latin typeface="BIZ UDPゴシック" panose="020B0400000000000000" pitchFamily="50" charset="-128"/>
                <a:ea typeface="BIZ UDPゴシック" panose="020B0400000000000000" pitchFamily="50" charset="-128"/>
              </a:rPr>
              <a:t>り</a:t>
            </a:r>
            <a:r>
              <a:rPr kumimoji="1" lang="ja-JP" altLang="en-US" sz="1300" dirty="0">
                <a:solidFill>
                  <a:schemeClr val="tx1"/>
                </a:solidFill>
                <a:latin typeface="BIZ UDPゴシック" panose="020B0400000000000000" pitchFamily="50" charset="-128"/>
                <a:ea typeface="BIZ UDPゴシック" panose="020B0400000000000000" pitchFamily="50" charset="-128"/>
              </a:rPr>
              <a:t>離職した職員が再び府政に従事できるよう、</a:t>
            </a:r>
            <a:r>
              <a:rPr lang="ja-JP" altLang="en-US" sz="1300" dirty="0">
                <a:solidFill>
                  <a:schemeClr val="tx1"/>
                </a:solidFill>
                <a:latin typeface="BIZ UDPゴシック" panose="020B0400000000000000" pitchFamily="50" charset="-128"/>
                <a:ea typeface="BIZ UDPゴシック" panose="020B0400000000000000" pitchFamily="50" charset="-128"/>
              </a:rPr>
              <a:t>再採用選考を新たに</a:t>
            </a:r>
            <a:r>
              <a:rPr kumimoji="1" lang="ja-JP" altLang="en-US" sz="1300" dirty="0">
                <a:solidFill>
                  <a:schemeClr val="tx1"/>
                </a:solidFill>
                <a:latin typeface="BIZ UDPゴシック" panose="020B0400000000000000" pitchFamily="50" charset="-128"/>
                <a:ea typeface="BIZ UDPゴシック" panose="020B0400000000000000" pitchFamily="50" charset="-128"/>
              </a:rPr>
              <a:t>実施します。</a:t>
            </a:r>
          </a:p>
        </p:txBody>
      </p:sp>
      <p:graphicFrame>
        <p:nvGraphicFramePr>
          <p:cNvPr id="38" name="表 37">
            <a:extLst>
              <a:ext uri="{FF2B5EF4-FFF2-40B4-BE49-F238E27FC236}">
                <a16:creationId xmlns:a16="http://schemas.microsoft.com/office/drawing/2014/main" id="{F564D48F-40D9-47BA-9065-E73AC39580B9}"/>
              </a:ext>
            </a:extLst>
          </p:cNvPr>
          <p:cNvGraphicFramePr>
            <a:graphicFrameLocks noGrp="1"/>
          </p:cNvGraphicFramePr>
          <p:nvPr>
            <p:extLst>
              <p:ext uri="{D42A27DB-BD31-4B8C-83A1-F6EECF244321}">
                <p14:modId xmlns:p14="http://schemas.microsoft.com/office/powerpoint/2010/main" val="2149502638"/>
              </p:ext>
            </p:extLst>
          </p:nvPr>
        </p:nvGraphicFramePr>
        <p:xfrm>
          <a:off x="6311333" y="2136105"/>
          <a:ext cx="5664589" cy="571930"/>
        </p:xfrm>
        <a:graphic>
          <a:graphicData uri="http://schemas.openxmlformats.org/drawingml/2006/table">
            <a:tbl>
              <a:tblPr firstRow="1">
                <a:tableStyleId>{BC89EF96-8CEA-46FF-86C4-4CE0E7609802}</a:tableStyleId>
              </a:tblPr>
              <a:tblGrid>
                <a:gridCol w="976302">
                  <a:extLst>
                    <a:ext uri="{9D8B030D-6E8A-4147-A177-3AD203B41FA5}">
                      <a16:colId xmlns:a16="http://schemas.microsoft.com/office/drawing/2014/main" val="3498280741"/>
                    </a:ext>
                  </a:extLst>
                </a:gridCol>
                <a:gridCol w="1442961">
                  <a:extLst>
                    <a:ext uri="{9D8B030D-6E8A-4147-A177-3AD203B41FA5}">
                      <a16:colId xmlns:a16="http://schemas.microsoft.com/office/drawing/2014/main" val="2687476469"/>
                    </a:ext>
                  </a:extLst>
                </a:gridCol>
                <a:gridCol w="1089501">
                  <a:extLst>
                    <a:ext uri="{9D8B030D-6E8A-4147-A177-3AD203B41FA5}">
                      <a16:colId xmlns:a16="http://schemas.microsoft.com/office/drawing/2014/main" val="2544121818"/>
                    </a:ext>
                  </a:extLst>
                </a:gridCol>
                <a:gridCol w="1365250">
                  <a:extLst>
                    <a:ext uri="{9D8B030D-6E8A-4147-A177-3AD203B41FA5}">
                      <a16:colId xmlns:a16="http://schemas.microsoft.com/office/drawing/2014/main" val="2543561092"/>
                    </a:ext>
                  </a:extLst>
                </a:gridCol>
                <a:gridCol w="790575">
                  <a:extLst>
                    <a:ext uri="{9D8B030D-6E8A-4147-A177-3AD203B41FA5}">
                      <a16:colId xmlns:a16="http://schemas.microsoft.com/office/drawing/2014/main" val="2712636105"/>
                    </a:ext>
                  </a:extLst>
                </a:gridCol>
              </a:tblGrid>
              <a:tr h="147346">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募集期間</a:t>
                      </a:r>
                    </a:p>
                  </a:txBody>
                  <a:tcPr marL="82890" marR="82890" marT="41445" marB="41445"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１次試験</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algn="l"/>
                      <a:r>
                        <a:rPr kumimoji="1" lang="ja-JP" altLang="en-US" sz="800" b="0" dirty="0">
                          <a:solidFill>
                            <a:schemeClr val="tx1"/>
                          </a:solidFill>
                          <a:latin typeface="BIZ UDゴシック" panose="020B0400000000000000" pitchFamily="49" charset="-128"/>
                          <a:ea typeface="BIZ UDゴシック" panose="020B0400000000000000" pitchFamily="49" charset="-128"/>
                        </a:rPr>
                        <a:t>（</a:t>
                      </a:r>
                      <a:r>
                        <a:rPr kumimoji="1" lang="en-US" altLang="ja-JP" sz="800" b="0" dirty="0">
                          <a:solidFill>
                            <a:schemeClr val="tx1"/>
                          </a:solidFill>
                          <a:latin typeface="BIZ UDゴシック" panose="020B0400000000000000" pitchFamily="49" charset="-128"/>
                          <a:ea typeface="BIZ UDゴシック" panose="020B0400000000000000" pitchFamily="49" charset="-128"/>
                        </a:rPr>
                        <a:t>SPI3</a:t>
                      </a:r>
                      <a:r>
                        <a:rPr kumimoji="1" lang="ja-JP" altLang="en-US" sz="800" b="0" dirty="0">
                          <a:solidFill>
                            <a:schemeClr val="tx1"/>
                          </a:solidFill>
                          <a:latin typeface="BIZ UDゴシック" panose="020B0400000000000000" pitchFamily="49" charset="-128"/>
                          <a:ea typeface="BIZ UDゴシック" panose="020B0400000000000000" pitchFamily="49" charset="-128"/>
                        </a:rPr>
                        <a:t>ﾍﾟｰﾊﾟｰﾃｽﾃｨﾝｸﾞ・</a:t>
                      </a:r>
                      <a:r>
                        <a:rPr kumimoji="1" lang="en-US" altLang="ja-JP" sz="800" b="0" dirty="0">
                          <a:solidFill>
                            <a:schemeClr val="tx1"/>
                          </a:solidFill>
                          <a:latin typeface="BIZ UDゴシック" panose="020B0400000000000000" pitchFamily="49" charset="-128"/>
                          <a:ea typeface="BIZ UDゴシック" panose="020B0400000000000000" pitchFamily="49" charset="-128"/>
                        </a:rPr>
                        <a:t>ES</a:t>
                      </a: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marL="82890" marR="82890" marT="41445" marB="41445"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２次試験</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（論文、個別面接）</a:t>
                      </a:r>
                    </a:p>
                  </a:txBody>
                  <a:tcPr marL="82890" marR="82890" marT="41445" marB="41445"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３次試験</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（個別面接、ｸﾞﾙｰﾌﾟﾜｰｸ）</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txBody>
                  <a:tcPr marL="82890" marR="82890" marT="41445" marB="41445"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最終合格発表</a:t>
                      </a:r>
                    </a:p>
                  </a:txBody>
                  <a:tcPr marL="82890" marR="82890" marT="41445" marB="41445" anchor="ctr">
                    <a:solidFill>
                      <a:schemeClr val="accent5">
                        <a:lumMod val="20000"/>
                        <a:lumOff val="80000"/>
                      </a:schemeClr>
                    </a:solidFill>
                  </a:tcPr>
                </a:tc>
                <a:extLst>
                  <a:ext uri="{0D108BD9-81ED-4DB2-BD59-A6C34878D82A}">
                    <a16:rowId xmlns:a16="http://schemas.microsoft.com/office/drawing/2014/main" val="2978934371"/>
                  </a:ext>
                </a:extLst>
              </a:tr>
              <a:tr h="245200">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800" b="0" i="0" u="none" strike="noStrike" kern="1200" dirty="0">
                          <a:solidFill>
                            <a:schemeClr val="tx1"/>
                          </a:solidFill>
                          <a:effectLst/>
                          <a:latin typeface="BIZ UDゴシック" panose="020B0400000000000000" pitchFamily="49" charset="-128"/>
                          <a:ea typeface="BIZ UDゴシック" panose="020B0400000000000000" pitchFamily="49" charset="-128"/>
                          <a:cs typeface="+mn-cs"/>
                        </a:rPr>
                        <a:t>３月１日～４月上旬</a:t>
                      </a:r>
                      <a:endParaRPr lang="ja-JP" altLang="en-US" sz="800" b="0" i="0" u="none" strike="noStrike" dirty="0">
                        <a:solidFill>
                          <a:schemeClr val="tx1"/>
                        </a:solidFill>
                        <a:effectLst/>
                        <a:latin typeface="BIZ UDゴシック" panose="020B0400000000000000" pitchFamily="49" charset="-128"/>
                        <a:ea typeface="BIZ UDゴシック" panose="020B0400000000000000" pitchFamily="49" charset="-128"/>
                      </a:endParaRPr>
                    </a:p>
                  </a:txBody>
                  <a:tcPr marL="5551" marR="5551" marT="5551"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ゴシック" panose="020B0400000000000000" pitchFamily="49" charset="-128"/>
                          <a:ea typeface="BIZ UDゴシック" panose="020B0400000000000000" pitchFamily="49" charset="-128"/>
                        </a:rPr>
                        <a:t>５月中旬</a:t>
                      </a:r>
                    </a:p>
                  </a:txBody>
                  <a:tcPr marL="5551" marR="5551" marT="5551"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ゴシック" panose="020B0400000000000000" pitchFamily="49" charset="-128"/>
                          <a:ea typeface="BIZ UDゴシック" panose="020B0400000000000000" pitchFamily="49" charset="-128"/>
                        </a:rPr>
                        <a:t>６月中旬～７月上旬</a:t>
                      </a:r>
                    </a:p>
                  </a:txBody>
                  <a:tcPr marL="5551" marR="5551" marT="5551"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ゴシック" panose="020B0400000000000000" pitchFamily="49" charset="-128"/>
                          <a:ea typeface="BIZ UDゴシック" panose="020B0400000000000000" pitchFamily="49" charset="-128"/>
                        </a:rPr>
                        <a:t>７月下旬～８月上旬</a:t>
                      </a:r>
                    </a:p>
                  </a:txBody>
                  <a:tcPr marL="5551" marR="5551" marT="5551"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800" b="0" i="0" u="none" strike="noStrike" dirty="0">
                          <a:solidFill>
                            <a:schemeClr val="tx1"/>
                          </a:solidFill>
                          <a:effectLst/>
                          <a:latin typeface="BIZ UDゴシック" panose="020B0400000000000000" pitchFamily="49" charset="-128"/>
                          <a:ea typeface="BIZ UDゴシック" panose="020B0400000000000000" pitchFamily="49" charset="-128"/>
                        </a:rPr>
                        <a:t>８月中旬</a:t>
                      </a:r>
                    </a:p>
                  </a:txBody>
                  <a:tcPr marL="5551" marR="5551" marT="5551" marB="0" anchor="ctr">
                    <a:solidFill>
                      <a:schemeClr val="bg1"/>
                    </a:solidFill>
                  </a:tcPr>
                </a:tc>
                <a:extLst>
                  <a:ext uri="{0D108BD9-81ED-4DB2-BD59-A6C34878D82A}">
                    <a16:rowId xmlns:a16="http://schemas.microsoft.com/office/drawing/2014/main" val="3899271260"/>
                  </a:ext>
                </a:extLst>
              </a:tr>
            </a:tbl>
          </a:graphicData>
        </a:graphic>
      </p:graphicFrame>
      <p:graphicFrame>
        <p:nvGraphicFramePr>
          <p:cNvPr id="39" name="表 38">
            <a:extLst>
              <a:ext uri="{FF2B5EF4-FFF2-40B4-BE49-F238E27FC236}">
                <a16:creationId xmlns:a16="http://schemas.microsoft.com/office/drawing/2014/main" id="{2246AF3D-B362-418C-BC87-9386D0532820}"/>
              </a:ext>
            </a:extLst>
          </p:cNvPr>
          <p:cNvGraphicFramePr>
            <a:graphicFrameLocks noGrp="1"/>
          </p:cNvGraphicFramePr>
          <p:nvPr>
            <p:extLst>
              <p:ext uri="{D42A27DB-BD31-4B8C-83A1-F6EECF244321}">
                <p14:modId xmlns:p14="http://schemas.microsoft.com/office/powerpoint/2010/main" val="692818782"/>
              </p:ext>
            </p:extLst>
          </p:nvPr>
        </p:nvGraphicFramePr>
        <p:xfrm>
          <a:off x="6311333" y="2965172"/>
          <a:ext cx="5664589" cy="592689"/>
        </p:xfrm>
        <a:graphic>
          <a:graphicData uri="http://schemas.openxmlformats.org/drawingml/2006/table">
            <a:tbl>
              <a:tblPr firstRow="1">
                <a:tableStyleId>{BC89EF96-8CEA-46FF-86C4-4CE0E7609802}</a:tableStyleId>
              </a:tblPr>
              <a:tblGrid>
                <a:gridCol w="965589">
                  <a:extLst>
                    <a:ext uri="{9D8B030D-6E8A-4147-A177-3AD203B41FA5}">
                      <a16:colId xmlns:a16="http://schemas.microsoft.com/office/drawing/2014/main" val="3498280741"/>
                    </a:ext>
                  </a:extLst>
                </a:gridCol>
                <a:gridCol w="1257300">
                  <a:extLst>
                    <a:ext uri="{9D8B030D-6E8A-4147-A177-3AD203B41FA5}">
                      <a16:colId xmlns:a16="http://schemas.microsoft.com/office/drawing/2014/main" val="2687476469"/>
                    </a:ext>
                  </a:extLst>
                </a:gridCol>
                <a:gridCol w="1282700">
                  <a:extLst>
                    <a:ext uri="{9D8B030D-6E8A-4147-A177-3AD203B41FA5}">
                      <a16:colId xmlns:a16="http://schemas.microsoft.com/office/drawing/2014/main" val="2544121818"/>
                    </a:ext>
                  </a:extLst>
                </a:gridCol>
                <a:gridCol w="1365250">
                  <a:extLst>
                    <a:ext uri="{9D8B030D-6E8A-4147-A177-3AD203B41FA5}">
                      <a16:colId xmlns:a16="http://schemas.microsoft.com/office/drawing/2014/main" val="2543561092"/>
                    </a:ext>
                  </a:extLst>
                </a:gridCol>
                <a:gridCol w="793750">
                  <a:extLst>
                    <a:ext uri="{9D8B030D-6E8A-4147-A177-3AD203B41FA5}">
                      <a16:colId xmlns:a16="http://schemas.microsoft.com/office/drawing/2014/main" val="2712636105"/>
                    </a:ext>
                  </a:extLst>
                </a:gridCol>
              </a:tblGrid>
              <a:tr h="0">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募集期間</a:t>
                      </a:r>
                    </a:p>
                  </a:txBody>
                  <a:tcPr marL="87368" marR="87368" marT="43684" marB="43684"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１次試験</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r>
                        <a:rPr kumimoji="1" lang="en-US" altLang="ja-JP" sz="800" b="1" u="sng" dirty="0">
                          <a:solidFill>
                            <a:srgbClr val="FF0000"/>
                          </a:solidFill>
                          <a:latin typeface="BIZ UDゴシック" panose="020B0400000000000000" pitchFamily="49" charset="-128"/>
                          <a:ea typeface="BIZ UDゴシック" panose="020B0400000000000000" pitchFamily="49" charset="-128"/>
                        </a:rPr>
                        <a:t>SPI3</a:t>
                      </a:r>
                      <a:r>
                        <a:rPr kumimoji="1" lang="ja-JP" altLang="en-US" sz="800" b="1" u="sng" dirty="0">
                          <a:solidFill>
                            <a:srgbClr val="FF0000"/>
                          </a:solidFill>
                          <a:latin typeface="BIZ UDゴシック" panose="020B0400000000000000" pitchFamily="49" charset="-128"/>
                          <a:ea typeface="BIZ UDゴシック" panose="020B0400000000000000" pitchFamily="49" charset="-128"/>
                        </a:rPr>
                        <a:t>ﾃｽﾄｾﾝﾀｰ</a:t>
                      </a:r>
                      <a:r>
                        <a:rPr kumimoji="1" lang="ja-JP" altLang="en-US" sz="800" b="0" dirty="0">
                          <a:solidFill>
                            <a:schemeClr val="tx1"/>
                          </a:solidFill>
                          <a:latin typeface="BIZ UDゴシック" panose="020B0400000000000000" pitchFamily="49" charset="-128"/>
                          <a:ea typeface="BIZ UDゴシック" panose="020B0400000000000000" pitchFamily="49" charset="-128"/>
                        </a:rPr>
                        <a:t>）</a:t>
                      </a:r>
                    </a:p>
                  </a:txBody>
                  <a:tcPr marL="87368" marR="87368" marT="43684" marB="43684"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２次試験</a:t>
                      </a:r>
                      <a:endParaRPr kumimoji="1" lang="en-US" altLang="ja-JP" sz="800" b="0" u="none"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800" b="0" u="none" dirty="0">
                          <a:solidFill>
                            <a:schemeClr val="tx1"/>
                          </a:solidFill>
                          <a:latin typeface="BIZ UDゴシック" panose="020B0400000000000000" pitchFamily="49" charset="-128"/>
                          <a:ea typeface="BIZ UDゴシック" panose="020B0400000000000000" pitchFamily="49" charset="-128"/>
                        </a:rPr>
                        <a:t>（</a:t>
                      </a:r>
                      <a:r>
                        <a:rPr kumimoji="1" lang="ja-JP" altLang="en-US" sz="800" b="1" u="sng" dirty="0">
                          <a:solidFill>
                            <a:srgbClr val="FF0000"/>
                          </a:solidFill>
                          <a:latin typeface="BIZ UDゴシック" panose="020B0400000000000000" pitchFamily="49" charset="-128"/>
                          <a:ea typeface="BIZ UDゴシック" panose="020B0400000000000000" pitchFamily="49" charset="-128"/>
                        </a:rPr>
                        <a:t>筆記</a:t>
                      </a:r>
                      <a:r>
                        <a:rPr kumimoji="1" lang="en-US" altLang="ja-JP" sz="800" b="1" u="sng" dirty="0">
                          <a:solidFill>
                            <a:srgbClr val="FF0000"/>
                          </a:solidFill>
                          <a:latin typeface="BIZ UDゴシック" panose="020B0400000000000000" pitchFamily="49" charset="-128"/>
                          <a:ea typeface="BIZ UDゴシック" panose="020B0400000000000000" pitchFamily="49" charset="-128"/>
                        </a:rPr>
                        <a:t>(※)</a:t>
                      </a:r>
                      <a:r>
                        <a:rPr kumimoji="1" lang="ja-JP" altLang="en-US" sz="800" b="0" u="none" dirty="0">
                          <a:solidFill>
                            <a:schemeClr val="tx1"/>
                          </a:solidFill>
                          <a:latin typeface="BIZ UDゴシック" panose="020B0400000000000000" pitchFamily="49" charset="-128"/>
                          <a:ea typeface="BIZ UDゴシック" panose="020B0400000000000000" pitchFamily="49" charset="-128"/>
                        </a:rPr>
                        <a:t>、個別</a:t>
                      </a:r>
                      <a:r>
                        <a:rPr kumimoji="1" lang="ja-JP" altLang="en-US" sz="800" b="0" dirty="0">
                          <a:solidFill>
                            <a:schemeClr val="tx1"/>
                          </a:solidFill>
                          <a:latin typeface="BIZ UDゴシック" panose="020B0400000000000000" pitchFamily="49" charset="-128"/>
                          <a:ea typeface="BIZ UDゴシック" panose="020B0400000000000000" pitchFamily="49" charset="-128"/>
                        </a:rPr>
                        <a:t>面接</a:t>
                      </a:r>
                      <a:r>
                        <a:rPr kumimoji="1" lang="en-US" altLang="ja-JP" sz="800" b="0" dirty="0">
                          <a:solidFill>
                            <a:schemeClr val="tx1"/>
                          </a:solidFill>
                          <a:latin typeface="BIZ UDゴシック" panose="020B0400000000000000" pitchFamily="49" charset="-128"/>
                          <a:ea typeface="BIZ UDゴシック" panose="020B0400000000000000" pitchFamily="49" charset="-128"/>
                        </a:rPr>
                        <a:t>)</a:t>
                      </a:r>
                      <a:endParaRPr kumimoji="1" lang="ja-JP" altLang="en-US" sz="800" b="0" dirty="0">
                        <a:solidFill>
                          <a:schemeClr val="tx1"/>
                        </a:solidFill>
                        <a:latin typeface="BIZ UDゴシック" panose="020B0400000000000000" pitchFamily="49" charset="-128"/>
                        <a:ea typeface="BIZ UDゴシック" panose="020B0400000000000000" pitchFamily="49" charset="-128"/>
                      </a:endParaRPr>
                    </a:p>
                  </a:txBody>
                  <a:tcPr marL="87368" marR="87368" marT="43684" marB="43684"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３次試験</a:t>
                      </a:r>
                      <a:endParaRPr kumimoji="1" lang="en-US" altLang="ja-JP" sz="800" b="0" dirty="0">
                        <a:solidFill>
                          <a:schemeClr val="tx1"/>
                        </a:solidFill>
                        <a:latin typeface="BIZ UDゴシック" panose="020B0400000000000000" pitchFamily="49" charset="-128"/>
                        <a:ea typeface="BIZ UDゴシック" panose="020B0400000000000000" pitchFamily="49" charset="-128"/>
                      </a:endParaRPr>
                    </a:p>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（個別面接、ｸﾞﾙｰﾌﾟﾜｰｸ</a:t>
                      </a:r>
                      <a:r>
                        <a:rPr kumimoji="1" lang="ja-JP" altLang="en-US" sz="700" b="0" dirty="0">
                          <a:solidFill>
                            <a:schemeClr val="tx1"/>
                          </a:solidFill>
                          <a:latin typeface="BIZ UDゴシック" panose="020B0400000000000000" pitchFamily="49" charset="-128"/>
                          <a:ea typeface="BIZ UDゴシック" panose="020B0400000000000000" pitchFamily="49" charset="-128"/>
                        </a:rPr>
                        <a:t>）</a:t>
                      </a:r>
                      <a:endParaRPr kumimoji="1" lang="en-US" altLang="ja-JP" sz="700" b="0" dirty="0">
                        <a:solidFill>
                          <a:schemeClr val="tx1"/>
                        </a:solidFill>
                        <a:latin typeface="BIZ UDゴシック" panose="020B0400000000000000" pitchFamily="49" charset="-128"/>
                        <a:ea typeface="BIZ UDゴシック" panose="020B0400000000000000" pitchFamily="49" charset="-128"/>
                      </a:endParaRPr>
                    </a:p>
                  </a:txBody>
                  <a:tcPr marL="87368" marR="87368" marT="43684" marB="43684" anchor="ctr">
                    <a:solidFill>
                      <a:schemeClr val="accent5">
                        <a:lumMod val="20000"/>
                        <a:lumOff val="80000"/>
                      </a:schemeClr>
                    </a:solidFill>
                  </a:tcPr>
                </a:tc>
                <a:tc>
                  <a:txBody>
                    <a:bodyPr/>
                    <a:lstStyle/>
                    <a:p>
                      <a:pPr algn="ctr"/>
                      <a:r>
                        <a:rPr kumimoji="1" lang="ja-JP" altLang="en-US" sz="800" b="0" dirty="0">
                          <a:solidFill>
                            <a:schemeClr val="tx1"/>
                          </a:solidFill>
                          <a:latin typeface="BIZ UDゴシック" panose="020B0400000000000000" pitchFamily="49" charset="-128"/>
                          <a:ea typeface="BIZ UDゴシック" panose="020B0400000000000000" pitchFamily="49" charset="-128"/>
                        </a:rPr>
                        <a:t>最終合格発表</a:t>
                      </a:r>
                    </a:p>
                  </a:txBody>
                  <a:tcPr marL="87368" marR="87368" marT="43684" marB="43684" anchor="ctr">
                    <a:solidFill>
                      <a:schemeClr val="accent5">
                        <a:lumMod val="20000"/>
                        <a:lumOff val="80000"/>
                      </a:schemeClr>
                    </a:solidFill>
                  </a:tcPr>
                </a:tc>
                <a:extLst>
                  <a:ext uri="{0D108BD9-81ED-4DB2-BD59-A6C34878D82A}">
                    <a16:rowId xmlns:a16="http://schemas.microsoft.com/office/drawing/2014/main" val="2978934371"/>
                  </a:ext>
                </a:extLst>
              </a:tr>
              <a:tr h="26148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kumimoji="1" lang="ja-JP" altLang="en-US" sz="900" b="1" i="0" u="sng" strike="noStrike" kern="1200" dirty="0">
                          <a:solidFill>
                            <a:srgbClr val="FF0000"/>
                          </a:solidFill>
                          <a:effectLst/>
                          <a:latin typeface="BIZ UDゴシック" panose="020B0400000000000000" pitchFamily="49" charset="-128"/>
                          <a:ea typeface="BIZ UDゴシック" panose="020B0400000000000000" pitchFamily="49" charset="-128"/>
                          <a:cs typeface="+mn-cs"/>
                        </a:rPr>
                        <a:t>３月１日～下旬</a:t>
                      </a:r>
                      <a:endPar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endParaRPr>
                    </a:p>
                  </a:txBody>
                  <a:tcPr marL="5852" marR="5852" marT="5852"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４月中旬～下旬</a:t>
                      </a:r>
                    </a:p>
                  </a:txBody>
                  <a:tcPr marL="5852" marR="5852" marT="5852"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５月中旬～下旬</a:t>
                      </a:r>
                    </a:p>
                  </a:txBody>
                  <a:tcPr marL="5852" marR="5852" marT="5852"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６月中旬</a:t>
                      </a:r>
                    </a:p>
                  </a:txBody>
                  <a:tcPr marL="0" marR="0" marT="0" marB="0" anchor="ctr">
                    <a:solidFill>
                      <a:schemeClr val="bg1"/>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ja-JP" altLang="en-US" sz="900" b="1" i="0" u="sng" strike="noStrike" dirty="0">
                          <a:solidFill>
                            <a:srgbClr val="FF0000"/>
                          </a:solidFill>
                          <a:effectLst/>
                          <a:latin typeface="BIZ UDゴシック" panose="020B0400000000000000" pitchFamily="49" charset="-128"/>
                          <a:ea typeface="BIZ UDゴシック" panose="020B0400000000000000" pitchFamily="49" charset="-128"/>
                        </a:rPr>
                        <a:t>７月上旬</a:t>
                      </a:r>
                    </a:p>
                  </a:txBody>
                  <a:tcPr marL="5852" marR="5852" marT="5852" marB="0" anchor="ctr">
                    <a:solidFill>
                      <a:schemeClr val="bg1"/>
                    </a:solidFill>
                  </a:tcPr>
                </a:tc>
                <a:extLst>
                  <a:ext uri="{0D108BD9-81ED-4DB2-BD59-A6C34878D82A}">
                    <a16:rowId xmlns:a16="http://schemas.microsoft.com/office/drawing/2014/main" val="3899271260"/>
                  </a:ext>
                </a:extLst>
              </a:tr>
            </a:tbl>
          </a:graphicData>
        </a:graphic>
      </p:graphicFrame>
      <p:sp>
        <p:nvSpPr>
          <p:cNvPr id="40" name="テキスト ボックス 39">
            <a:extLst>
              <a:ext uri="{FF2B5EF4-FFF2-40B4-BE49-F238E27FC236}">
                <a16:creationId xmlns:a16="http://schemas.microsoft.com/office/drawing/2014/main" id="{483229D8-EEB9-4EA3-AF71-1F170EA3EB26}"/>
              </a:ext>
            </a:extLst>
          </p:cNvPr>
          <p:cNvSpPr txBox="1"/>
          <p:nvPr/>
        </p:nvSpPr>
        <p:spPr>
          <a:xfrm>
            <a:off x="6519258" y="1424736"/>
            <a:ext cx="5098364" cy="430887"/>
          </a:xfrm>
          <a:prstGeom prst="rect">
            <a:avLst/>
          </a:prstGeom>
          <a:solidFill>
            <a:srgbClr val="E7F2FA"/>
          </a:solidFill>
        </p:spPr>
        <p:txBody>
          <a:bodyPr wrap="square" rtlCol="0">
            <a:spAutoFit/>
          </a:bodyPr>
          <a:lstStyle/>
          <a:p>
            <a:pPr algn="ctr"/>
            <a:r>
              <a:rPr lang="ja-JP" altLang="en-US" sz="1100" b="1" dirty="0">
                <a:solidFill>
                  <a:srgbClr val="1D6295"/>
                </a:solidFill>
                <a:latin typeface="BIZ UDPゴシック" panose="020B0400000000000000" pitchFamily="50" charset="-128"/>
                <a:ea typeface="BIZ UDPゴシック" panose="020B0400000000000000" pitchFamily="50" charset="-128"/>
              </a:rPr>
              <a:t>より受験しやすい試験制度に変更します！</a:t>
            </a:r>
            <a:endParaRPr lang="en-US" altLang="ja-JP" sz="1100" b="1" dirty="0">
              <a:solidFill>
                <a:srgbClr val="1D6295"/>
              </a:solidFill>
              <a:latin typeface="BIZ UDPゴシック" panose="020B0400000000000000" pitchFamily="50" charset="-128"/>
              <a:ea typeface="BIZ UDPゴシック" panose="020B0400000000000000" pitchFamily="50" charset="-128"/>
            </a:endParaRPr>
          </a:p>
          <a:p>
            <a:pPr algn="ctr"/>
            <a:r>
              <a:rPr kumimoji="1" lang="ja-JP" altLang="en-US" sz="1100" b="1" dirty="0">
                <a:solidFill>
                  <a:srgbClr val="1D6295"/>
                </a:solidFill>
                <a:latin typeface="BIZ UDPゴシック" panose="020B0400000000000000" pitchFamily="50" charset="-128"/>
                <a:ea typeface="BIZ UDPゴシック" panose="020B0400000000000000" pitchFamily="50" charset="-128"/>
              </a:rPr>
              <a:t>（エントリーシートの廃止、法律（択一式）・専門試験（口述式）の</a:t>
            </a:r>
            <a:r>
              <a:rPr lang="ja-JP" altLang="en-US" sz="1100" b="1" dirty="0">
                <a:solidFill>
                  <a:srgbClr val="1D6295"/>
                </a:solidFill>
                <a:latin typeface="BIZ UDPゴシック" panose="020B0400000000000000" pitchFamily="50" charset="-128"/>
                <a:ea typeface="BIZ UDPゴシック" panose="020B0400000000000000" pitchFamily="50" charset="-128"/>
              </a:rPr>
              <a:t>導入</a:t>
            </a:r>
            <a:r>
              <a:rPr kumimoji="1" lang="ja-JP" altLang="en-US" sz="1100" b="1" dirty="0">
                <a:solidFill>
                  <a:srgbClr val="1D6295"/>
                </a:solidFill>
                <a:latin typeface="BIZ UDPゴシック" panose="020B0400000000000000" pitchFamily="50" charset="-128"/>
                <a:ea typeface="BIZ UDPゴシック" panose="020B0400000000000000" pitchFamily="50" charset="-128"/>
              </a:rPr>
              <a:t>等）</a:t>
            </a:r>
          </a:p>
        </p:txBody>
      </p:sp>
      <p:sp>
        <p:nvSpPr>
          <p:cNvPr id="41" name="テキスト ボックス 40">
            <a:extLst>
              <a:ext uri="{FF2B5EF4-FFF2-40B4-BE49-F238E27FC236}">
                <a16:creationId xmlns:a16="http://schemas.microsoft.com/office/drawing/2014/main" id="{5658CBF7-78DD-41AD-804B-3334D3847FE3}"/>
              </a:ext>
            </a:extLst>
          </p:cNvPr>
          <p:cNvSpPr txBox="1"/>
          <p:nvPr/>
        </p:nvSpPr>
        <p:spPr>
          <a:xfrm>
            <a:off x="6339987" y="1848936"/>
            <a:ext cx="3494358" cy="253916"/>
          </a:xfrm>
          <a:prstGeom prst="rect">
            <a:avLst/>
          </a:prstGeom>
          <a:noFill/>
        </p:spPr>
        <p:txBody>
          <a:bodyPr wrap="square" rtlCol="0">
            <a:spAutoFit/>
          </a:bodyPr>
          <a:lstStyle/>
          <a:p>
            <a:r>
              <a:rPr kumimoji="1" lang="ja-JP" altLang="en-US" sz="1050" b="1" dirty="0">
                <a:latin typeface="BIZ UDPゴシック" panose="020B0400000000000000" pitchFamily="50" charset="-128"/>
                <a:ea typeface="BIZ UDPゴシック" panose="020B0400000000000000" pitchFamily="50" charset="-128"/>
              </a:rPr>
              <a:t>試験科目及び試験日程の見直し（例：行政</a:t>
            </a:r>
            <a:r>
              <a:rPr kumimoji="1" lang="en-US" altLang="ja-JP" sz="1050" b="1" dirty="0">
                <a:latin typeface="BIZ UDPゴシック" panose="020B0400000000000000" pitchFamily="50" charset="-128"/>
                <a:ea typeface="BIZ UDPゴシック" panose="020B0400000000000000" pitchFamily="50" charset="-128"/>
              </a:rPr>
              <a:t>(</a:t>
            </a:r>
            <a:r>
              <a:rPr kumimoji="1" lang="ja-JP" altLang="en-US" sz="1050" b="1" dirty="0">
                <a:latin typeface="BIZ UDPゴシック" panose="020B0400000000000000" pitchFamily="50" charset="-128"/>
                <a:ea typeface="BIZ UDPゴシック" panose="020B0400000000000000" pitchFamily="50" charset="-128"/>
              </a:rPr>
              <a:t>大学卒程度</a:t>
            </a:r>
            <a:r>
              <a:rPr kumimoji="1" lang="en-US" altLang="ja-JP" sz="1050" b="1" dirty="0">
                <a:latin typeface="BIZ UDPゴシック" panose="020B0400000000000000" pitchFamily="50" charset="-128"/>
                <a:ea typeface="BIZ UDPゴシック" panose="020B0400000000000000" pitchFamily="50" charset="-128"/>
              </a:rPr>
              <a:t>)</a:t>
            </a:r>
            <a:r>
              <a:rPr kumimoji="1" lang="ja-JP" altLang="en-US" sz="1050" b="1" dirty="0">
                <a:latin typeface="BIZ UDPゴシック" panose="020B0400000000000000" pitchFamily="50" charset="-128"/>
                <a:ea typeface="BIZ UDPゴシック" panose="020B0400000000000000" pitchFamily="50" charset="-128"/>
              </a:rPr>
              <a:t>）</a:t>
            </a:r>
          </a:p>
        </p:txBody>
      </p:sp>
      <p:sp>
        <p:nvSpPr>
          <p:cNvPr id="53" name="正方形/長方形 52">
            <a:extLst>
              <a:ext uri="{FF2B5EF4-FFF2-40B4-BE49-F238E27FC236}">
                <a16:creationId xmlns:a16="http://schemas.microsoft.com/office/drawing/2014/main" id="{89206328-7074-459A-B897-54189202E7AD}"/>
              </a:ext>
            </a:extLst>
          </p:cNvPr>
          <p:cNvSpPr/>
          <p:nvPr/>
        </p:nvSpPr>
        <p:spPr>
          <a:xfrm>
            <a:off x="658443" y="5774495"/>
            <a:ext cx="5198145" cy="588100"/>
          </a:xfrm>
          <a:prstGeom prst="rect">
            <a:avLst/>
          </a:prstGeom>
          <a:noFill/>
          <a:ln w="28575" cmpd="thickThin">
            <a:solidFill>
              <a:srgbClr val="1D629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715963" indent="-715963">
              <a:lnSpc>
                <a:spcPts val="1400"/>
              </a:lnSpc>
            </a:pPr>
            <a:r>
              <a:rPr kumimoji="1" lang="ja-JP" altLang="en-US" sz="1100" b="1" dirty="0">
                <a:solidFill>
                  <a:srgbClr val="1D6295"/>
                </a:solidFill>
                <a:latin typeface="BIZ UDPゴシック" panose="020B0400000000000000" pitchFamily="50" charset="-128"/>
                <a:ea typeface="BIZ UDPゴシック" panose="020B0400000000000000" pitchFamily="50" charset="-128"/>
              </a:rPr>
              <a:t>その他項目：配属希望を反映する仕組みの導入</a:t>
            </a:r>
            <a:endParaRPr kumimoji="1" lang="en-US" altLang="ja-JP" sz="1100" b="1" dirty="0">
              <a:solidFill>
                <a:srgbClr val="1D6295"/>
              </a:solidFill>
              <a:latin typeface="BIZ UDPゴシック" panose="020B0400000000000000" pitchFamily="50" charset="-128"/>
              <a:ea typeface="BIZ UDPゴシック" panose="020B0400000000000000" pitchFamily="50" charset="-128"/>
            </a:endParaRPr>
          </a:p>
          <a:p>
            <a:pPr marL="715963">
              <a:lnSpc>
                <a:spcPts val="1400"/>
              </a:lnSpc>
            </a:pPr>
            <a:r>
              <a:rPr lang="ja-JP" altLang="en-US" sz="1100" b="1" dirty="0">
                <a:solidFill>
                  <a:srgbClr val="1D6295"/>
                </a:solidFill>
                <a:latin typeface="BIZ UDPゴシック" panose="020B0400000000000000" pitchFamily="50" charset="-128"/>
                <a:ea typeface="BIZ UDPゴシック" panose="020B0400000000000000" pitchFamily="50" charset="-128"/>
              </a:rPr>
              <a:t> 社会人等区分試験の年２回実施</a:t>
            </a:r>
            <a:endParaRPr lang="en-US" altLang="ja-JP" sz="1100" b="1" dirty="0">
              <a:solidFill>
                <a:srgbClr val="1D6295"/>
              </a:solidFill>
              <a:latin typeface="BIZ UDPゴシック" panose="020B0400000000000000" pitchFamily="50" charset="-128"/>
              <a:ea typeface="BIZ UDPゴシック" panose="020B0400000000000000" pitchFamily="50" charset="-128"/>
            </a:endParaRPr>
          </a:p>
          <a:p>
            <a:pPr marL="715963">
              <a:lnSpc>
                <a:spcPts val="1400"/>
              </a:lnSpc>
            </a:pPr>
            <a:r>
              <a:rPr lang="ja-JP" altLang="en-US" sz="1100" b="1" dirty="0">
                <a:solidFill>
                  <a:srgbClr val="1D6295"/>
                </a:solidFill>
                <a:latin typeface="BIZ UDPゴシック" panose="020B0400000000000000" pitchFamily="50" charset="-128"/>
                <a:ea typeface="BIZ UDPゴシック" panose="020B0400000000000000" pitchFamily="50" charset="-128"/>
              </a:rPr>
              <a:t> 専門的なキャリア等を有する者を対象とした採用選考の検討</a:t>
            </a:r>
            <a:endParaRPr kumimoji="1" lang="ja-JP" altLang="en-US" sz="1100" dirty="0">
              <a:solidFill>
                <a:srgbClr val="1D6295"/>
              </a:solidFill>
            </a:endParaRPr>
          </a:p>
        </p:txBody>
      </p:sp>
      <p:sp>
        <p:nvSpPr>
          <p:cNvPr id="69" name="二等辺三角形 68">
            <a:extLst>
              <a:ext uri="{FF2B5EF4-FFF2-40B4-BE49-F238E27FC236}">
                <a16:creationId xmlns:a16="http://schemas.microsoft.com/office/drawing/2014/main" id="{1799DB0F-C8EE-4B31-AA7B-9FB2B02BBB9A}"/>
              </a:ext>
            </a:extLst>
          </p:cNvPr>
          <p:cNvSpPr/>
          <p:nvPr/>
        </p:nvSpPr>
        <p:spPr>
          <a:xfrm rot="10800000">
            <a:off x="8853062" y="2756954"/>
            <a:ext cx="650631" cy="184638"/>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78" name="正方形/長方形 77">
            <a:extLst>
              <a:ext uri="{FF2B5EF4-FFF2-40B4-BE49-F238E27FC236}">
                <a16:creationId xmlns:a16="http://schemas.microsoft.com/office/drawing/2014/main" id="{A41CC9E2-5139-43A2-997D-E8063690A31E}"/>
              </a:ext>
            </a:extLst>
          </p:cNvPr>
          <p:cNvSpPr/>
          <p:nvPr/>
        </p:nvSpPr>
        <p:spPr>
          <a:xfrm rot="10800000" flipV="1">
            <a:off x="487728" y="605864"/>
            <a:ext cx="12191999" cy="461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雇用の流動性が高まる中で、優秀で多様な人材を確実に確保していくため、効果的な採用手法を構築します。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42" name="正方形/長方形 41">
            <a:extLst>
              <a:ext uri="{FF2B5EF4-FFF2-40B4-BE49-F238E27FC236}">
                <a16:creationId xmlns:a16="http://schemas.microsoft.com/office/drawing/2014/main" id="{525D267C-74C7-449A-8489-3B6620A9BA8C}"/>
              </a:ext>
            </a:extLst>
          </p:cNvPr>
          <p:cNvSpPr/>
          <p:nvPr/>
        </p:nvSpPr>
        <p:spPr>
          <a:xfrm>
            <a:off x="6476246" y="5776372"/>
            <a:ext cx="5198400" cy="309721"/>
          </a:xfrm>
          <a:prstGeom prst="rect">
            <a:avLst/>
          </a:prstGeom>
          <a:noFill/>
          <a:ln w="28575" cmpd="thickThin">
            <a:solidFill>
              <a:srgbClr val="1D629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1D6295"/>
                </a:solidFill>
                <a:latin typeface="BIZ UDPゴシック" panose="020B0400000000000000" pitchFamily="50" charset="-128"/>
                <a:ea typeface="BIZ UDPゴシック" panose="020B0400000000000000" pitchFamily="50" charset="-128"/>
              </a:rPr>
              <a:t>その他項目：</a:t>
            </a:r>
            <a:r>
              <a:rPr lang="ja-JP" altLang="en-US" sz="1100" b="1" dirty="0">
                <a:solidFill>
                  <a:srgbClr val="1D6295"/>
                </a:solidFill>
                <a:latin typeface="BIZ UDPゴシック" panose="020B0400000000000000" pitchFamily="50" charset="-128"/>
                <a:ea typeface="BIZ UDPゴシック" panose="020B0400000000000000" pitchFamily="50" charset="-128"/>
              </a:rPr>
              <a:t>ベテラン幹部職員の活用</a:t>
            </a:r>
            <a:endParaRPr kumimoji="1" lang="ja-JP" altLang="en-US" sz="1100" dirty="0">
              <a:solidFill>
                <a:srgbClr val="1D6295"/>
              </a:solidFill>
            </a:endParaRPr>
          </a:p>
        </p:txBody>
      </p:sp>
      <p:sp>
        <p:nvSpPr>
          <p:cNvPr id="2" name="スライド番号プレースホルダー 1">
            <a:extLst>
              <a:ext uri="{FF2B5EF4-FFF2-40B4-BE49-F238E27FC236}">
                <a16:creationId xmlns:a16="http://schemas.microsoft.com/office/drawing/2014/main" id="{7B956380-7CBF-48B6-BF06-16CAD6A5D179}"/>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5</a:t>
            </a:fld>
            <a:endParaRPr lang="ja-JP" altLang="en-US" dirty="0"/>
          </a:p>
        </p:txBody>
      </p:sp>
      <p:sp>
        <p:nvSpPr>
          <p:cNvPr id="3" name="テキスト ボックス 2">
            <a:extLst>
              <a:ext uri="{FF2B5EF4-FFF2-40B4-BE49-F238E27FC236}">
                <a16:creationId xmlns:a16="http://schemas.microsoft.com/office/drawing/2014/main" id="{0237152F-18EC-419F-BD6B-2B60D278036E}"/>
              </a:ext>
            </a:extLst>
          </p:cNvPr>
          <p:cNvSpPr txBox="1"/>
          <p:nvPr/>
        </p:nvSpPr>
        <p:spPr>
          <a:xfrm>
            <a:off x="6406220" y="3619528"/>
            <a:ext cx="5043368" cy="215444"/>
          </a:xfrm>
          <a:prstGeom prst="rect">
            <a:avLst/>
          </a:prstGeom>
          <a:noFill/>
        </p:spPr>
        <p:txBody>
          <a:bodyPr wrap="none" rtlCol="0">
            <a:spAutoFit/>
          </a:bodyPr>
          <a:lstStyle/>
          <a:p>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　</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論文</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見識又は法律経済分野／情報分野</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を、</a:t>
            </a:r>
            <a:r>
              <a:rPr lang="ja-JP" altLang="en-US"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筆記（</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見識</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論文</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／法律</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択一式</a:t>
            </a:r>
            <a:r>
              <a:rPr lang="en-US"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zh-TW" altLang="en-US"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／情報</a:t>
            </a:r>
            <a:r>
              <a:rPr lang="en-US" altLang="zh-TW"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zh-TW" altLang="en-US"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記述式</a:t>
            </a:r>
            <a:r>
              <a:rPr lang="en-US" altLang="zh-TW"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dirty="0">
                <a:effectLst/>
                <a:latin typeface="BIZ UDPゴシック" panose="020B0400000000000000" pitchFamily="50" charset="-128"/>
                <a:ea typeface="BIZ UDPゴシック" panose="020B0400000000000000" pitchFamily="50" charset="-128"/>
                <a:cs typeface="Times New Roman" panose="02020603050405020304" pitchFamily="18" charset="0"/>
              </a:rPr>
              <a:t>）</a:t>
            </a:r>
            <a:r>
              <a:rPr lang="ja-JP" altLang="en-US" sz="800" dirty="0">
                <a:latin typeface="BIZ UDPゴシック" panose="020B0400000000000000" pitchFamily="50" charset="-128"/>
                <a:ea typeface="BIZ UDPゴシック" panose="020B0400000000000000" pitchFamily="50" charset="-128"/>
                <a:cs typeface="Times New Roman" panose="02020603050405020304" pitchFamily="18" charset="0"/>
              </a:rPr>
              <a:t>に変更</a:t>
            </a:r>
            <a:endParaRPr lang="ja-JP" altLang="ja-JP" sz="800" dirty="0">
              <a:effectLst/>
              <a:latin typeface="BIZ UDPゴシック" panose="020B0400000000000000" pitchFamily="50" charset="-128"/>
              <a:ea typeface="BIZ UDPゴシック" panose="020B0400000000000000" pitchFamily="50" charset="-128"/>
              <a:cs typeface="Times New Roman" panose="02020603050405020304" pitchFamily="18" charset="0"/>
            </a:endParaRPr>
          </a:p>
        </p:txBody>
      </p:sp>
    </p:spTree>
    <p:extLst>
      <p:ext uri="{BB962C8B-B14F-4D97-AF65-F5344CB8AC3E}">
        <p14:creationId xmlns:p14="http://schemas.microsoft.com/office/powerpoint/2010/main" val="249699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a:extLst>
              <a:ext uri="{FF2B5EF4-FFF2-40B4-BE49-F238E27FC236}">
                <a16:creationId xmlns:a16="http://schemas.microsoft.com/office/drawing/2014/main" id="{7B758FCA-0B98-41F7-B1A1-804E283102E7}"/>
              </a:ext>
            </a:extLst>
          </p:cNvPr>
          <p:cNvSpPr/>
          <p:nvPr/>
        </p:nvSpPr>
        <p:spPr>
          <a:xfrm rot="10800000">
            <a:off x="6471979" y="2309552"/>
            <a:ext cx="5206543" cy="1146233"/>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3" name="正方形/長方形 62">
            <a:extLst>
              <a:ext uri="{FF2B5EF4-FFF2-40B4-BE49-F238E27FC236}">
                <a16:creationId xmlns:a16="http://schemas.microsoft.com/office/drawing/2014/main" id="{3D8AA523-150E-4511-8C9C-83AD7F1EBA4F}"/>
              </a:ext>
            </a:extLst>
          </p:cNvPr>
          <p:cNvSpPr/>
          <p:nvPr/>
        </p:nvSpPr>
        <p:spPr>
          <a:xfrm rot="10800000">
            <a:off x="6471978" y="1237805"/>
            <a:ext cx="5206543" cy="925202"/>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1" name="正方形/長方形 60">
            <a:extLst>
              <a:ext uri="{FF2B5EF4-FFF2-40B4-BE49-F238E27FC236}">
                <a16:creationId xmlns:a16="http://schemas.microsoft.com/office/drawing/2014/main" id="{BD0847AE-095F-47F7-82D8-FD4CA8E2C012}"/>
              </a:ext>
            </a:extLst>
          </p:cNvPr>
          <p:cNvSpPr/>
          <p:nvPr/>
        </p:nvSpPr>
        <p:spPr>
          <a:xfrm rot="10800000">
            <a:off x="650049" y="5140765"/>
            <a:ext cx="5206543" cy="1146233"/>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65027" y="4069045"/>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C3424995-17E3-40AA-B077-0E4CD65228EF}"/>
              </a:ext>
            </a:extLst>
          </p:cNvPr>
          <p:cNvSpPr/>
          <p:nvPr/>
        </p:nvSpPr>
        <p:spPr>
          <a:xfrm rot="10800000">
            <a:off x="650049" y="1242307"/>
            <a:ext cx="5206543" cy="925200"/>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2" name="フローチャート: 端子 31">
            <a:extLst>
              <a:ext uri="{FF2B5EF4-FFF2-40B4-BE49-F238E27FC236}">
                <a16:creationId xmlns:a16="http://schemas.microsoft.com/office/drawing/2014/main" id="{FD72AA5E-4E63-43D1-93DA-36BC9F42ACDD}"/>
              </a:ext>
            </a:extLst>
          </p:cNvPr>
          <p:cNvSpPr/>
          <p:nvPr/>
        </p:nvSpPr>
        <p:spPr>
          <a:xfrm>
            <a:off x="751073" y="5357008"/>
            <a:ext cx="4870210"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858164" y="4315541"/>
            <a:ext cx="4275812"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787400" y="1437101"/>
            <a:ext cx="2559050"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54068" y="861680"/>
            <a:ext cx="2392001" cy="338554"/>
          </a:xfrm>
          <a:prstGeom prst="rect">
            <a:avLst/>
          </a:prstGeom>
          <a:noFill/>
        </p:spPr>
        <p:txBody>
          <a:bodyPr wrap="none" rtlCol="0">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（３）部長公募制度の改正</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400" b="1" dirty="0">
                <a:solidFill>
                  <a:schemeClr val="accent6">
                    <a:lumMod val="75000"/>
                  </a:schemeClr>
                </a:solidFill>
                <a:latin typeface="BIZ UDPゴシック" panose="020B0400000000000000" pitchFamily="50" charset="-128"/>
                <a:ea typeface="BIZ UDPゴシック" panose="020B0400000000000000" pitchFamily="50" charset="-128"/>
              </a:rPr>
              <a:t>　２．人材確保</a:t>
            </a:r>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686078" y="5134653"/>
            <a:ext cx="5033944" cy="10818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組織への早期定着･戦力化を促進するための取組みの強化</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社会人等区分での採用者や任期付職員等が、早期に組織に定着</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でき</a:t>
            </a:r>
            <a:r>
              <a:rPr lang="ja-JP" altLang="en-US" sz="1300" dirty="0">
                <a:solidFill>
                  <a:schemeClr val="tx1"/>
                </a:solidFill>
                <a:latin typeface="BIZ UDPゴシック" panose="020B0400000000000000" pitchFamily="50" charset="-128"/>
                <a:ea typeface="BIZ UDPゴシック" panose="020B0400000000000000" pitchFamily="50" charset="-128"/>
              </a:rPr>
              <a:t>る</a:t>
            </a:r>
            <a:r>
              <a:rPr kumimoji="1" lang="ja-JP" altLang="en-US" sz="1300" dirty="0">
                <a:solidFill>
                  <a:schemeClr val="tx1"/>
                </a:solidFill>
                <a:latin typeface="BIZ UDPゴシック" panose="020B0400000000000000" pitchFamily="50" charset="-128"/>
                <a:ea typeface="BIZ UDPゴシック" panose="020B0400000000000000" pitchFamily="50" charset="-128"/>
              </a:rPr>
              <a:t>よう、府庁組織の情報や業務の基礎知識等をまとめた</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オンボーディングキットを新たに作成します。</a:t>
            </a: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65024" y="1236005"/>
            <a:ext cx="5206542"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公募任用の例外規定の見直し</a:t>
            </a:r>
            <a:endParaRPr lang="en-US" altLang="ja-JP" sz="1500" b="1" dirty="0">
              <a:solidFill>
                <a:schemeClr val="accent6">
                  <a:lumMod val="75000"/>
                </a:schemeClr>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部長公募制度の適正な運用を明確化するため、公募任用の例外規定を見直します。</a:t>
            </a:r>
          </a:p>
        </p:txBody>
      </p:sp>
      <p:sp>
        <p:nvSpPr>
          <p:cNvPr id="39" name="テキスト ボックス 38">
            <a:extLst>
              <a:ext uri="{FF2B5EF4-FFF2-40B4-BE49-F238E27FC236}">
                <a16:creationId xmlns:a16="http://schemas.microsoft.com/office/drawing/2014/main" id="{52E57077-18E6-4F52-8D8A-24369DEDDE7B}"/>
              </a:ext>
            </a:extLst>
          </p:cNvPr>
          <p:cNvSpPr txBox="1"/>
          <p:nvPr/>
        </p:nvSpPr>
        <p:spPr>
          <a:xfrm>
            <a:off x="254068" y="3667340"/>
            <a:ext cx="5367215" cy="338554"/>
          </a:xfrm>
          <a:prstGeom prst="rect">
            <a:avLst/>
          </a:prstGeom>
          <a:noFill/>
        </p:spPr>
        <p:txBody>
          <a:bodyPr wrap="square">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（４）離職防止策の検討</a:t>
            </a:r>
          </a:p>
        </p:txBody>
      </p:sp>
      <p:sp>
        <p:nvSpPr>
          <p:cNvPr id="45" name="正方形/長方形 44">
            <a:extLst>
              <a:ext uri="{FF2B5EF4-FFF2-40B4-BE49-F238E27FC236}">
                <a16:creationId xmlns:a16="http://schemas.microsoft.com/office/drawing/2014/main" id="{4C8E8286-9D29-4EB7-B6D8-A4FEFA4562CB}"/>
              </a:ext>
            </a:extLst>
          </p:cNvPr>
          <p:cNvSpPr/>
          <p:nvPr/>
        </p:nvSpPr>
        <p:spPr>
          <a:xfrm rot="10800000" flipV="1">
            <a:off x="763425" y="4121357"/>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726647" y="4075908"/>
            <a:ext cx="5083304" cy="8611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早期退職者の状況を踏まえた分析及び対応策の検討</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早期退職者の退職理由や転職先等の詳細な把握、客観的な退職兆候の分析等を行い、効果的な防止策の検討を進めます。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49" name="フローチャート: 端子 48">
            <a:extLst>
              <a:ext uri="{FF2B5EF4-FFF2-40B4-BE49-F238E27FC236}">
                <a16:creationId xmlns:a16="http://schemas.microsoft.com/office/drawing/2014/main" id="{7F36A4EA-3193-4502-BF13-1CAD0E5D77D9}"/>
              </a:ext>
            </a:extLst>
          </p:cNvPr>
          <p:cNvSpPr/>
          <p:nvPr/>
        </p:nvSpPr>
        <p:spPr>
          <a:xfrm>
            <a:off x="6608549" y="2511659"/>
            <a:ext cx="3030751"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フローチャート: 端子 51">
            <a:extLst>
              <a:ext uri="{FF2B5EF4-FFF2-40B4-BE49-F238E27FC236}">
                <a16:creationId xmlns:a16="http://schemas.microsoft.com/office/drawing/2014/main" id="{1CEE82B8-4C51-4F16-9C96-05BA2B34B104}"/>
              </a:ext>
            </a:extLst>
          </p:cNvPr>
          <p:cNvSpPr/>
          <p:nvPr/>
        </p:nvSpPr>
        <p:spPr>
          <a:xfrm>
            <a:off x="6592668" y="1451067"/>
            <a:ext cx="3837208"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正方形/長方形 56">
            <a:extLst>
              <a:ext uri="{FF2B5EF4-FFF2-40B4-BE49-F238E27FC236}">
                <a16:creationId xmlns:a16="http://schemas.microsoft.com/office/drawing/2014/main" id="{F993B2EB-4492-4338-9477-F5405390A1F1}"/>
              </a:ext>
            </a:extLst>
          </p:cNvPr>
          <p:cNvSpPr/>
          <p:nvPr/>
        </p:nvSpPr>
        <p:spPr>
          <a:xfrm rot="10800000" flipV="1">
            <a:off x="6532325" y="2307384"/>
            <a:ext cx="5077710" cy="114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再就職の届出を要する報酬額の設定</a:t>
            </a:r>
            <a:endParaRPr lang="en-US" altLang="ja-JP" sz="1500" b="1" dirty="0">
              <a:solidFill>
                <a:schemeClr val="accent6">
                  <a:lumMod val="75000"/>
                </a:schemeClr>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離職後５年間義務付けている再就職の届出について</a:t>
            </a:r>
            <a:r>
              <a:rPr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営利企業への再就職を含め、年間の報酬額が所得税非課税限度額の範囲内である場合は、届出を不要と</a:t>
            </a:r>
            <a:r>
              <a:rPr lang="ja-JP" altLang="en-US" sz="1300" dirty="0">
                <a:solidFill>
                  <a:schemeClr val="tx1"/>
                </a:solidFill>
                <a:latin typeface="BIZ UDPゴシック" panose="020B0400000000000000" pitchFamily="50" charset="-128"/>
                <a:ea typeface="BIZ UDPゴシック" panose="020B0400000000000000" pitchFamily="50" charset="-128"/>
              </a:rPr>
              <a:t>します</a:t>
            </a:r>
            <a:r>
              <a:rPr kumimoji="1" lang="ja-JP" altLang="en-US" sz="1300" dirty="0">
                <a:solidFill>
                  <a:schemeClr val="tx1"/>
                </a:solidFill>
                <a:latin typeface="BIZ UDPゴシック" panose="020B0400000000000000" pitchFamily="50" charset="-128"/>
                <a:ea typeface="BIZ UDPゴシック" panose="020B0400000000000000" pitchFamily="50" charset="-128"/>
              </a:rPr>
              <a:t>。</a:t>
            </a:r>
          </a:p>
        </p:txBody>
      </p:sp>
      <p:sp>
        <p:nvSpPr>
          <p:cNvPr id="56" name="正方形/長方形 55">
            <a:extLst>
              <a:ext uri="{FF2B5EF4-FFF2-40B4-BE49-F238E27FC236}">
                <a16:creationId xmlns:a16="http://schemas.microsoft.com/office/drawing/2014/main" id="{FC3392E1-C172-4300-8873-684175DAC028}"/>
              </a:ext>
            </a:extLst>
          </p:cNvPr>
          <p:cNvSpPr/>
          <p:nvPr/>
        </p:nvSpPr>
        <p:spPr>
          <a:xfrm rot="10800000" flipV="1">
            <a:off x="6528253" y="1237618"/>
            <a:ext cx="5206540" cy="9288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再就職禁止法人への再就職の規制期間の設定</a:t>
            </a:r>
            <a:endParaRPr lang="en-US" altLang="ja-JP" sz="1500" b="1" dirty="0">
              <a:solidFill>
                <a:schemeClr val="accent6">
                  <a:lumMod val="75000"/>
                </a:schemeClr>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生涯にわたり禁止している再就職禁止法人への再就職について、</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規制期間を設定し、「離職後</a:t>
            </a:r>
            <a:r>
              <a:rPr kumimoji="1" lang="en-US" altLang="ja-JP" sz="1300" dirty="0">
                <a:solidFill>
                  <a:schemeClr val="tx1"/>
                </a:solidFill>
                <a:latin typeface="BIZ UDPゴシック" panose="020B0400000000000000" pitchFamily="50" charset="-128"/>
                <a:ea typeface="BIZ UDPゴシック" panose="020B0400000000000000" pitchFamily="50" charset="-128"/>
              </a:rPr>
              <a:t>10</a:t>
            </a:r>
            <a:r>
              <a:rPr kumimoji="1" lang="ja-JP" altLang="en-US" sz="1300" dirty="0">
                <a:solidFill>
                  <a:schemeClr val="tx1"/>
                </a:solidFill>
                <a:latin typeface="BIZ UDPゴシック" panose="020B0400000000000000" pitchFamily="50" charset="-128"/>
                <a:ea typeface="BIZ UDPゴシック" panose="020B0400000000000000" pitchFamily="50" charset="-128"/>
              </a:rPr>
              <a:t>年間（上限年齢</a:t>
            </a:r>
            <a:r>
              <a:rPr kumimoji="1" lang="en-US" altLang="ja-JP" sz="1300" dirty="0">
                <a:solidFill>
                  <a:schemeClr val="tx1"/>
                </a:solidFill>
                <a:latin typeface="BIZ UDPゴシック" panose="020B0400000000000000" pitchFamily="50" charset="-128"/>
                <a:ea typeface="BIZ UDPゴシック" panose="020B0400000000000000" pitchFamily="50" charset="-128"/>
              </a:rPr>
              <a:t>70</a:t>
            </a:r>
            <a:r>
              <a:rPr kumimoji="1" lang="ja-JP" altLang="en-US" sz="1300" dirty="0">
                <a:solidFill>
                  <a:schemeClr val="tx1"/>
                </a:solidFill>
                <a:latin typeface="BIZ UDPゴシック" panose="020B0400000000000000" pitchFamily="50" charset="-128"/>
                <a:ea typeface="BIZ UDPゴシック" panose="020B0400000000000000" pitchFamily="50" charset="-128"/>
              </a:rPr>
              <a:t>歳）」とします。</a:t>
            </a:r>
          </a:p>
        </p:txBody>
      </p:sp>
      <p:sp>
        <p:nvSpPr>
          <p:cNvPr id="62" name="テキスト ボックス 61">
            <a:extLst>
              <a:ext uri="{FF2B5EF4-FFF2-40B4-BE49-F238E27FC236}">
                <a16:creationId xmlns:a16="http://schemas.microsoft.com/office/drawing/2014/main" id="{85428E2F-2063-427F-99EA-B3AEC462AD6D}"/>
              </a:ext>
            </a:extLst>
          </p:cNvPr>
          <p:cNvSpPr txBox="1"/>
          <p:nvPr/>
        </p:nvSpPr>
        <p:spPr>
          <a:xfrm>
            <a:off x="6096000" y="864956"/>
            <a:ext cx="6141720" cy="338554"/>
          </a:xfrm>
          <a:prstGeom prst="rect">
            <a:avLst/>
          </a:prstGeom>
          <a:noFill/>
        </p:spPr>
        <p:txBody>
          <a:bodyPr wrap="square">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（５）再就職</a:t>
            </a:r>
            <a:r>
              <a:rPr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等</a:t>
            </a:r>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規制の効率的な運用</a:t>
            </a:r>
          </a:p>
        </p:txBody>
      </p:sp>
      <p:sp>
        <p:nvSpPr>
          <p:cNvPr id="34" name="正方形/長方形 33">
            <a:extLst>
              <a:ext uri="{FF2B5EF4-FFF2-40B4-BE49-F238E27FC236}">
                <a16:creationId xmlns:a16="http://schemas.microsoft.com/office/drawing/2014/main" id="{137244B5-2024-49F9-B131-B79887167231}"/>
              </a:ext>
            </a:extLst>
          </p:cNvPr>
          <p:cNvSpPr/>
          <p:nvPr/>
        </p:nvSpPr>
        <p:spPr>
          <a:xfrm rot="10800000">
            <a:off x="6471978" y="4063326"/>
            <a:ext cx="5206543" cy="1179618"/>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5" name="フローチャート: 端子 34">
            <a:extLst>
              <a:ext uri="{FF2B5EF4-FFF2-40B4-BE49-F238E27FC236}">
                <a16:creationId xmlns:a16="http://schemas.microsoft.com/office/drawing/2014/main" id="{6C9E215B-4B5C-41B1-A629-B673891F6927}"/>
              </a:ext>
            </a:extLst>
          </p:cNvPr>
          <p:cNvSpPr/>
          <p:nvPr/>
        </p:nvSpPr>
        <p:spPr>
          <a:xfrm>
            <a:off x="6701308" y="4247651"/>
            <a:ext cx="1817217"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6" name="正方形/長方形 35">
            <a:extLst>
              <a:ext uri="{FF2B5EF4-FFF2-40B4-BE49-F238E27FC236}">
                <a16:creationId xmlns:a16="http://schemas.microsoft.com/office/drawing/2014/main" id="{E397DE33-865B-45DF-A2A5-8D8E5CE89421}"/>
              </a:ext>
            </a:extLst>
          </p:cNvPr>
          <p:cNvSpPr/>
          <p:nvPr/>
        </p:nvSpPr>
        <p:spPr>
          <a:xfrm rot="10800000" flipV="1">
            <a:off x="6592667" y="4080084"/>
            <a:ext cx="5085851" cy="10944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人的関与ポストの廃止</a:t>
            </a:r>
            <a:endParaRPr lang="en-US" altLang="ja-JP" sz="1500" b="1" dirty="0">
              <a:solidFill>
                <a:schemeClr val="accent6">
                  <a:lumMod val="75000"/>
                </a:schemeClr>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府職員の年齢構成を踏まえ、より一層、透明性・公平性を担保し、</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最適な人材を確保する観点から</a:t>
            </a:r>
            <a:r>
              <a:rPr lang="ja-JP" altLang="en-US" sz="1300" dirty="0">
                <a:solidFill>
                  <a:schemeClr val="tx1"/>
                </a:solidFill>
                <a:latin typeface="BIZ UDPゴシック" panose="020B0400000000000000" pitchFamily="50" charset="-128"/>
                <a:ea typeface="BIZ UDPゴシック" panose="020B0400000000000000" pitchFamily="50" charset="-128"/>
              </a:rPr>
              <a:t>、</a:t>
            </a:r>
            <a:r>
              <a:rPr kumimoji="1" lang="ja-JP" altLang="en-US" sz="1300" dirty="0">
                <a:solidFill>
                  <a:schemeClr val="tx1"/>
                </a:solidFill>
                <a:latin typeface="BIZ UDPゴシック" panose="020B0400000000000000" pitchFamily="50" charset="-128"/>
                <a:ea typeface="BIZ UDPゴシック" panose="020B0400000000000000" pitchFamily="50" charset="-128"/>
              </a:rPr>
              <a:t>「人的関与ポスト」を廃止（令和６年度末）し、府退職者を選任対象に含める場合は、原則公募とします。</a:t>
            </a:r>
          </a:p>
        </p:txBody>
      </p:sp>
      <p:sp>
        <p:nvSpPr>
          <p:cNvPr id="37" name="テキスト ボックス 36">
            <a:extLst>
              <a:ext uri="{FF2B5EF4-FFF2-40B4-BE49-F238E27FC236}">
                <a16:creationId xmlns:a16="http://schemas.microsoft.com/office/drawing/2014/main" id="{6D2DD0EE-E766-49EB-B1B7-77F15CD6D9A3}"/>
              </a:ext>
            </a:extLst>
          </p:cNvPr>
          <p:cNvSpPr txBox="1"/>
          <p:nvPr/>
        </p:nvSpPr>
        <p:spPr>
          <a:xfrm>
            <a:off x="6096000" y="3667340"/>
            <a:ext cx="6141720" cy="338554"/>
          </a:xfrm>
          <a:prstGeom prst="rect">
            <a:avLst/>
          </a:prstGeom>
          <a:noFill/>
        </p:spPr>
        <p:txBody>
          <a:bodyPr wrap="square">
            <a:spAutoFit/>
          </a:bodyPr>
          <a:lstStyle/>
          <a:p>
            <a:r>
              <a:rPr kumimoji="1" lang="ja-JP" altLang="en-US" sz="1600" b="1" dirty="0">
                <a:solidFill>
                  <a:schemeClr val="accent6">
                    <a:lumMod val="75000"/>
                  </a:schemeClr>
                </a:solidFill>
                <a:latin typeface="BIZ UDPゴシック" panose="020B0400000000000000" pitchFamily="50" charset="-128"/>
                <a:ea typeface="BIZ UDPゴシック" panose="020B0400000000000000" pitchFamily="50" charset="-128"/>
              </a:rPr>
              <a:t>（６）指定出資法人への人的関与のあり方検討</a:t>
            </a:r>
          </a:p>
        </p:txBody>
      </p:sp>
      <p:sp>
        <p:nvSpPr>
          <p:cNvPr id="26" name="正方形/長方形 25">
            <a:extLst>
              <a:ext uri="{FF2B5EF4-FFF2-40B4-BE49-F238E27FC236}">
                <a16:creationId xmlns:a16="http://schemas.microsoft.com/office/drawing/2014/main" id="{273514EB-6A99-468C-8884-270B8183700F}"/>
              </a:ext>
            </a:extLst>
          </p:cNvPr>
          <p:cNvSpPr/>
          <p:nvPr/>
        </p:nvSpPr>
        <p:spPr>
          <a:xfrm>
            <a:off x="6471978" y="5324415"/>
            <a:ext cx="5198400" cy="308634"/>
          </a:xfrm>
          <a:prstGeom prst="rect">
            <a:avLst/>
          </a:prstGeom>
          <a:noFill/>
          <a:ln w="28575" cmpd="thickThin">
            <a:solidFill>
              <a:srgbClr val="1D6295"/>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1D6295"/>
                </a:solidFill>
                <a:latin typeface="BIZ UDPゴシック" panose="020B0400000000000000" pitchFamily="50" charset="-128"/>
                <a:ea typeface="BIZ UDPゴシック" panose="020B0400000000000000" pitchFamily="50" charset="-128"/>
              </a:rPr>
              <a:t>その他項目：民間企業・団体等と連携した新たな再就職支援の取組みの検討</a:t>
            </a:r>
            <a:endParaRPr kumimoji="1" lang="ja-JP" altLang="en-US" sz="1100" dirty="0">
              <a:solidFill>
                <a:srgbClr val="1D6295"/>
              </a:solidFill>
            </a:endParaRPr>
          </a:p>
        </p:txBody>
      </p:sp>
      <p:sp>
        <p:nvSpPr>
          <p:cNvPr id="27" name="正方形/長方形 26">
            <a:extLst>
              <a:ext uri="{FF2B5EF4-FFF2-40B4-BE49-F238E27FC236}">
                <a16:creationId xmlns:a16="http://schemas.microsoft.com/office/drawing/2014/main" id="{6DCDF67C-0587-4665-A675-B205B05EB52E}"/>
              </a:ext>
            </a:extLst>
          </p:cNvPr>
          <p:cNvSpPr/>
          <p:nvPr/>
        </p:nvSpPr>
        <p:spPr>
          <a:xfrm rot="10800000">
            <a:off x="650049" y="2307371"/>
            <a:ext cx="5206543" cy="1146233"/>
          </a:xfrm>
          <a:prstGeom prst="rect">
            <a:avLst/>
          </a:prstGeom>
          <a:solidFill>
            <a:schemeClr val="accent6">
              <a:lumMod val="20000"/>
              <a:lumOff val="8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28" name="フローチャート: 端子 27">
            <a:extLst>
              <a:ext uri="{FF2B5EF4-FFF2-40B4-BE49-F238E27FC236}">
                <a16:creationId xmlns:a16="http://schemas.microsoft.com/office/drawing/2014/main" id="{D2976CA7-ACE4-4344-A943-A29A087690BC}"/>
              </a:ext>
            </a:extLst>
          </p:cNvPr>
          <p:cNvSpPr/>
          <p:nvPr/>
        </p:nvSpPr>
        <p:spPr>
          <a:xfrm>
            <a:off x="726647" y="2524891"/>
            <a:ext cx="3254804"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9" name="正方形/長方形 28">
            <a:extLst>
              <a:ext uri="{FF2B5EF4-FFF2-40B4-BE49-F238E27FC236}">
                <a16:creationId xmlns:a16="http://schemas.microsoft.com/office/drawing/2014/main" id="{6BA876FF-EE9C-4C82-9F37-CFE12E273AED}"/>
              </a:ext>
            </a:extLst>
          </p:cNvPr>
          <p:cNvSpPr/>
          <p:nvPr/>
        </p:nvSpPr>
        <p:spPr>
          <a:xfrm rot="10800000" flipV="1">
            <a:off x="665023" y="2309760"/>
            <a:ext cx="5144927" cy="11484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chemeClr val="accent6">
                    <a:lumMod val="75000"/>
                  </a:schemeClr>
                </a:solidFill>
                <a:latin typeface="BIZ UDPゴシック" panose="020B0400000000000000" pitchFamily="50" charset="-128"/>
                <a:ea typeface="BIZ UDPゴシック" panose="020B0400000000000000" pitchFamily="50" charset="-128"/>
              </a:rPr>
              <a:t>府職員（退職者含む）の年齢制限の撤廃</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庁内外から幅広く人材を募るという観点から、府職員及び退職者  （在職</a:t>
            </a:r>
            <a:r>
              <a:rPr kumimoji="1" lang="en-US" altLang="ja-JP" sz="1300" dirty="0">
                <a:solidFill>
                  <a:schemeClr val="tx1"/>
                </a:solidFill>
                <a:latin typeface="BIZ UDPゴシック" panose="020B0400000000000000" pitchFamily="50" charset="-128"/>
                <a:ea typeface="BIZ UDPゴシック" panose="020B0400000000000000" pitchFamily="50" charset="-128"/>
              </a:rPr>
              <a:t>20</a:t>
            </a:r>
            <a:r>
              <a:rPr kumimoji="1" lang="ja-JP" altLang="en-US" sz="1300" dirty="0">
                <a:solidFill>
                  <a:schemeClr val="tx1"/>
                </a:solidFill>
                <a:latin typeface="BIZ UDPゴシック" panose="020B0400000000000000" pitchFamily="50" charset="-128"/>
                <a:ea typeface="BIZ UDPゴシック" panose="020B0400000000000000" pitchFamily="50" charset="-128"/>
              </a:rPr>
              <a:t>年以上）の任用は</a:t>
            </a:r>
            <a:r>
              <a:rPr kumimoji="1" lang="en-US" altLang="ja-JP" sz="1300" dirty="0">
                <a:solidFill>
                  <a:schemeClr val="tx1"/>
                </a:solidFill>
                <a:latin typeface="BIZ UDPゴシック" panose="020B0400000000000000" pitchFamily="50" charset="-128"/>
                <a:ea typeface="BIZ UDPゴシック" panose="020B0400000000000000" pitchFamily="50" charset="-128"/>
              </a:rPr>
              <a:t>60</a:t>
            </a:r>
            <a:r>
              <a:rPr kumimoji="1" lang="ja-JP" altLang="en-US" sz="1300" dirty="0">
                <a:solidFill>
                  <a:schemeClr val="tx1"/>
                </a:solidFill>
                <a:latin typeface="BIZ UDPゴシック" panose="020B0400000000000000" pitchFamily="50" charset="-128"/>
                <a:ea typeface="BIZ UDPゴシック" panose="020B0400000000000000" pitchFamily="50" charset="-128"/>
              </a:rPr>
              <a:t>歳までとする運用について、外部人材と同様に、年齢制限を撤廃します。</a:t>
            </a:r>
          </a:p>
        </p:txBody>
      </p:sp>
      <p:sp>
        <p:nvSpPr>
          <p:cNvPr id="2" name="スライド番号プレースホルダー 1">
            <a:extLst>
              <a:ext uri="{FF2B5EF4-FFF2-40B4-BE49-F238E27FC236}">
                <a16:creationId xmlns:a16="http://schemas.microsoft.com/office/drawing/2014/main" id="{E27A93BD-20B5-40BB-974B-3CED457C7FF6}"/>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6</a:t>
            </a:fld>
            <a:endParaRPr lang="ja-JP" altLang="en-US"/>
          </a:p>
        </p:txBody>
      </p:sp>
    </p:spTree>
    <p:extLst>
      <p:ext uri="{BB962C8B-B14F-4D97-AF65-F5344CB8AC3E}">
        <p14:creationId xmlns:p14="http://schemas.microsoft.com/office/powerpoint/2010/main" val="19326069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 name="テキスト ボックス 54">
            <a:extLst>
              <a:ext uri="{FF2B5EF4-FFF2-40B4-BE49-F238E27FC236}">
                <a16:creationId xmlns:a16="http://schemas.microsoft.com/office/drawing/2014/main" id="{6749AD22-2D87-407A-85C8-03D3E3204615}"/>
              </a:ext>
            </a:extLst>
          </p:cNvPr>
          <p:cNvSpPr txBox="1"/>
          <p:nvPr/>
        </p:nvSpPr>
        <p:spPr>
          <a:xfrm>
            <a:off x="6207765" y="3194744"/>
            <a:ext cx="5898509" cy="3460655"/>
          </a:xfrm>
          <a:prstGeom prst="rect">
            <a:avLst/>
          </a:prstGeom>
          <a:noFill/>
          <a:ln w="19050">
            <a:solidFill>
              <a:schemeClr val="accent3">
                <a:lumMod val="50000"/>
              </a:schemeClr>
            </a:solidFill>
            <a:prstDash val="sysDot"/>
          </a:ln>
        </p:spPr>
        <p:txBody>
          <a:bodyPr wrap="square">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noProof="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a:p>
            <a:pPr marL="0" marR="0" lvl="0" indent="0" defTabSz="914400" eaLnBrk="1" fontAlgn="auto" latinLnBrk="0" hangingPunct="1">
              <a:lnSpc>
                <a:spcPct val="100000"/>
              </a:lnSpc>
              <a:spcBef>
                <a:spcPts val="0"/>
              </a:spcBef>
              <a:spcAft>
                <a:spcPts val="0"/>
              </a:spcAft>
              <a:buClrTx/>
              <a:buSzTx/>
              <a:buFontTx/>
              <a:buNone/>
              <a:tabLst/>
              <a:defRPr/>
            </a:pPr>
            <a:endParaRPr lang="en-US" altLang="ja-JP" sz="1200" kern="0" dirty="0">
              <a:solidFill>
                <a:srgbClr val="00CC99"/>
              </a:solidFill>
              <a:latin typeface="HGP創英角ｺﾞｼｯｸUB" panose="020B0900000000000000" pitchFamily="50" charset="-128"/>
              <a:ea typeface="HGP創英角ｺﾞｼｯｸUB" panose="020B0900000000000000" pitchFamily="50" charset="-128"/>
            </a:endParaRPr>
          </a:p>
        </p:txBody>
      </p:sp>
      <p:sp>
        <p:nvSpPr>
          <p:cNvPr id="61" name="正方形/長方形 60">
            <a:extLst>
              <a:ext uri="{FF2B5EF4-FFF2-40B4-BE49-F238E27FC236}">
                <a16:creationId xmlns:a16="http://schemas.microsoft.com/office/drawing/2014/main" id="{BD0847AE-095F-47F7-82D8-FD4CA8E2C012}"/>
              </a:ext>
            </a:extLst>
          </p:cNvPr>
          <p:cNvSpPr/>
          <p:nvPr/>
        </p:nvSpPr>
        <p:spPr>
          <a:xfrm rot="10800000">
            <a:off x="645972" y="4931520"/>
            <a:ext cx="5206543" cy="9252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0" name="正方形/長方形 59">
            <a:extLst>
              <a:ext uri="{FF2B5EF4-FFF2-40B4-BE49-F238E27FC236}">
                <a16:creationId xmlns:a16="http://schemas.microsoft.com/office/drawing/2014/main" id="{DA41A4C9-BF8B-491F-B629-634D0B177134}"/>
              </a:ext>
            </a:extLst>
          </p:cNvPr>
          <p:cNvSpPr/>
          <p:nvPr/>
        </p:nvSpPr>
        <p:spPr>
          <a:xfrm rot="10800000">
            <a:off x="654368" y="3628749"/>
            <a:ext cx="5206543" cy="1144776"/>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59" name="正方形/長方形 58">
            <a:extLst>
              <a:ext uri="{FF2B5EF4-FFF2-40B4-BE49-F238E27FC236}">
                <a16:creationId xmlns:a16="http://schemas.microsoft.com/office/drawing/2014/main" id="{C3424995-17E3-40AA-B077-0E4CD65228EF}"/>
              </a:ext>
            </a:extLst>
          </p:cNvPr>
          <p:cNvSpPr/>
          <p:nvPr/>
        </p:nvSpPr>
        <p:spPr>
          <a:xfrm rot="10800000">
            <a:off x="660145" y="1526541"/>
            <a:ext cx="5206543" cy="9252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2" name="フローチャート: 端子 31">
            <a:extLst>
              <a:ext uri="{FF2B5EF4-FFF2-40B4-BE49-F238E27FC236}">
                <a16:creationId xmlns:a16="http://schemas.microsoft.com/office/drawing/2014/main" id="{FD72AA5E-4E63-43D1-93DA-36BC9F42ACDD}"/>
              </a:ext>
            </a:extLst>
          </p:cNvPr>
          <p:cNvSpPr/>
          <p:nvPr/>
        </p:nvSpPr>
        <p:spPr>
          <a:xfrm>
            <a:off x="813605" y="5132735"/>
            <a:ext cx="1539070"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1" name="フローチャート: 端子 30">
            <a:extLst>
              <a:ext uri="{FF2B5EF4-FFF2-40B4-BE49-F238E27FC236}">
                <a16:creationId xmlns:a16="http://schemas.microsoft.com/office/drawing/2014/main" id="{DD46E45B-E774-4358-BEF4-67C6A7E4F49B}"/>
              </a:ext>
            </a:extLst>
          </p:cNvPr>
          <p:cNvSpPr/>
          <p:nvPr/>
        </p:nvSpPr>
        <p:spPr>
          <a:xfrm>
            <a:off x="813605" y="3780163"/>
            <a:ext cx="1497795"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0" name="フローチャート: 端子 29">
            <a:extLst>
              <a:ext uri="{FF2B5EF4-FFF2-40B4-BE49-F238E27FC236}">
                <a16:creationId xmlns:a16="http://schemas.microsoft.com/office/drawing/2014/main" id="{D08F5032-05AD-4D18-8CB4-0D718B7E5EE9}"/>
              </a:ext>
            </a:extLst>
          </p:cNvPr>
          <p:cNvSpPr/>
          <p:nvPr/>
        </p:nvSpPr>
        <p:spPr>
          <a:xfrm>
            <a:off x="759346" y="1690318"/>
            <a:ext cx="2822459" cy="107966"/>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8" name="テキスト ボックス 17">
            <a:extLst>
              <a:ext uri="{FF2B5EF4-FFF2-40B4-BE49-F238E27FC236}">
                <a16:creationId xmlns:a16="http://schemas.microsoft.com/office/drawing/2014/main" id="{D821BA95-DA40-477E-9A6D-2875137BD538}"/>
              </a:ext>
            </a:extLst>
          </p:cNvPr>
          <p:cNvSpPr txBox="1"/>
          <p:nvPr/>
        </p:nvSpPr>
        <p:spPr>
          <a:xfrm>
            <a:off x="249990" y="1155729"/>
            <a:ext cx="2776722" cy="338554"/>
          </a:xfrm>
          <a:prstGeom prst="rect">
            <a:avLst/>
          </a:prstGeom>
          <a:noFill/>
        </p:spPr>
        <p:txBody>
          <a:bodyPr wrap="none" rtlCol="0">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（１）優秀な職員等の積極登用</a:t>
            </a: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　３</a:t>
            </a:r>
            <a:r>
              <a:rPr kumimoji="1"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．人材育成</a:t>
            </a:r>
          </a:p>
        </p:txBody>
      </p:sp>
      <p:sp>
        <p:nvSpPr>
          <p:cNvPr id="21" name="正方形/長方形 20">
            <a:extLst>
              <a:ext uri="{FF2B5EF4-FFF2-40B4-BE49-F238E27FC236}">
                <a16:creationId xmlns:a16="http://schemas.microsoft.com/office/drawing/2014/main" id="{B33853A9-BB6C-470A-821D-1E41F00321B9}"/>
              </a:ext>
            </a:extLst>
          </p:cNvPr>
          <p:cNvSpPr/>
          <p:nvPr/>
        </p:nvSpPr>
        <p:spPr>
          <a:xfrm rot="10800000" flipV="1">
            <a:off x="722566" y="4922323"/>
            <a:ext cx="5144120" cy="8509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昇任後研修の充実</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考査科目の見直しと併せて、主査級昇任後の研修を充実させ、</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考査及び研修を通じて主査級に求められる能力・スキルを育成します。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13" name="正方形/長方形 12">
            <a:extLst>
              <a:ext uri="{FF2B5EF4-FFF2-40B4-BE49-F238E27FC236}">
                <a16:creationId xmlns:a16="http://schemas.microsoft.com/office/drawing/2014/main" id="{65EFE61C-8AA6-4514-BD9B-7DD01D66B357}"/>
              </a:ext>
            </a:extLst>
          </p:cNvPr>
          <p:cNvSpPr/>
          <p:nvPr/>
        </p:nvSpPr>
        <p:spPr>
          <a:xfrm rot="10800000" flipV="1">
            <a:off x="658446" y="1525062"/>
            <a:ext cx="5208241" cy="81856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主査級職員のグループ長への登用</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マネジメント力・モチベーション向上、昇任候補者不足への対応等の　観点から、グループ長のポストに、能力のある主査級職員を登用します。</a:t>
            </a:r>
          </a:p>
        </p:txBody>
      </p:sp>
      <p:sp>
        <p:nvSpPr>
          <p:cNvPr id="39" name="テキスト ボックス 38">
            <a:extLst>
              <a:ext uri="{FF2B5EF4-FFF2-40B4-BE49-F238E27FC236}">
                <a16:creationId xmlns:a16="http://schemas.microsoft.com/office/drawing/2014/main" id="{52E57077-18E6-4F52-8D8A-24369DEDDE7B}"/>
              </a:ext>
            </a:extLst>
          </p:cNvPr>
          <p:cNvSpPr txBox="1"/>
          <p:nvPr/>
        </p:nvSpPr>
        <p:spPr>
          <a:xfrm>
            <a:off x="249990" y="3214674"/>
            <a:ext cx="5547052" cy="338554"/>
          </a:xfrm>
          <a:prstGeom prst="rect">
            <a:avLst/>
          </a:prstGeom>
          <a:noFill/>
        </p:spPr>
        <p:txBody>
          <a:bodyPr wrap="square">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（２）主査級昇任考査の改正</a:t>
            </a:r>
          </a:p>
        </p:txBody>
      </p:sp>
      <p:sp>
        <p:nvSpPr>
          <p:cNvPr id="45" name="正方形/長方形 44">
            <a:extLst>
              <a:ext uri="{FF2B5EF4-FFF2-40B4-BE49-F238E27FC236}">
                <a16:creationId xmlns:a16="http://schemas.microsoft.com/office/drawing/2014/main" id="{4C8E8286-9D29-4EB7-B6D8-A4FEFA4562CB}"/>
              </a:ext>
            </a:extLst>
          </p:cNvPr>
          <p:cNvSpPr/>
          <p:nvPr/>
        </p:nvSpPr>
        <p:spPr>
          <a:xfrm rot="10800000" flipV="1">
            <a:off x="759347" y="3511211"/>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20" name="正方形/長方形 19">
            <a:extLst>
              <a:ext uri="{FF2B5EF4-FFF2-40B4-BE49-F238E27FC236}">
                <a16:creationId xmlns:a16="http://schemas.microsoft.com/office/drawing/2014/main" id="{458182D0-C7B5-4319-A20B-C139F3DC7EC9}"/>
              </a:ext>
            </a:extLst>
          </p:cNvPr>
          <p:cNvSpPr/>
          <p:nvPr/>
        </p:nvSpPr>
        <p:spPr>
          <a:xfrm rot="10800000" flipV="1">
            <a:off x="722566" y="3623242"/>
            <a:ext cx="4998919" cy="103570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考査制度の改正</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女性職員比率の上昇や社会人採用者の増加等を踏まえ、より多くの受験者の中から必要な合格者を確保できるよう、受験対象年齢の引き下げや考査科目の変更等を行います。</a:t>
            </a:r>
          </a:p>
        </p:txBody>
      </p:sp>
      <p:sp>
        <p:nvSpPr>
          <p:cNvPr id="44" name="正方形/長方形 43">
            <a:extLst>
              <a:ext uri="{FF2B5EF4-FFF2-40B4-BE49-F238E27FC236}">
                <a16:creationId xmlns:a16="http://schemas.microsoft.com/office/drawing/2014/main" id="{9ABD0AFA-B517-48D7-882A-2ED22F450D25}"/>
              </a:ext>
            </a:extLst>
          </p:cNvPr>
          <p:cNvSpPr/>
          <p:nvPr/>
        </p:nvSpPr>
        <p:spPr>
          <a:xfrm>
            <a:off x="660787" y="2539746"/>
            <a:ext cx="5198400" cy="461531"/>
          </a:xfrm>
          <a:prstGeom prst="rect">
            <a:avLst/>
          </a:prstGeom>
          <a:noFill/>
          <a:ln w="28575" cmpd="thickThin">
            <a:solidFill>
              <a:srgbClr val="3168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316857"/>
                </a:solidFill>
                <a:latin typeface="BIZ UDPゴシック" panose="020B0400000000000000" pitchFamily="50" charset="-128"/>
                <a:ea typeface="BIZ UDPゴシック" panose="020B0400000000000000" pitchFamily="50" charset="-128"/>
              </a:rPr>
              <a:t>その他項目：社会人等区分で入庁した職員の上位職階への登用の検討</a:t>
            </a:r>
            <a:endParaRPr lang="en-US" altLang="ja-JP" sz="1100" b="1" dirty="0">
              <a:solidFill>
                <a:srgbClr val="316857"/>
              </a:solidFill>
              <a:latin typeface="BIZ UDPゴシック" panose="020B0400000000000000" pitchFamily="50" charset="-128"/>
              <a:ea typeface="BIZ UDPゴシック" panose="020B0400000000000000" pitchFamily="50" charset="-128"/>
            </a:endParaRPr>
          </a:p>
          <a:p>
            <a:pPr marL="895350" indent="-93663"/>
            <a:r>
              <a:rPr lang="ja-JP" altLang="en-US" sz="1100" b="1" dirty="0">
                <a:solidFill>
                  <a:srgbClr val="316857"/>
                </a:solidFill>
                <a:latin typeface="BIZ UDPゴシック" panose="020B0400000000000000" pitchFamily="50" charset="-128"/>
                <a:ea typeface="BIZ UDPゴシック" panose="020B0400000000000000" pitchFamily="50" charset="-128"/>
              </a:rPr>
              <a:t>職員構成の変化を踏まえた昇任年次のあり方の検討</a:t>
            </a:r>
            <a:endParaRPr lang="en-US" altLang="ja-JP" sz="1100" b="1" dirty="0">
              <a:solidFill>
                <a:srgbClr val="316857"/>
              </a:solidFill>
              <a:latin typeface="BIZ UDPゴシック" panose="020B0400000000000000" pitchFamily="50" charset="-128"/>
              <a:ea typeface="BIZ UDPゴシック" panose="020B0400000000000000" pitchFamily="50" charset="-128"/>
            </a:endParaRPr>
          </a:p>
        </p:txBody>
      </p:sp>
      <p:graphicFrame>
        <p:nvGraphicFramePr>
          <p:cNvPr id="51" name="表 50">
            <a:extLst>
              <a:ext uri="{FF2B5EF4-FFF2-40B4-BE49-F238E27FC236}">
                <a16:creationId xmlns:a16="http://schemas.microsoft.com/office/drawing/2014/main" id="{439B62F3-734E-4101-9169-D588D436EF7E}"/>
              </a:ext>
            </a:extLst>
          </p:cNvPr>
          <p:cNvGraphicFramePr>
            <a:graphicFrameLocks noGrp="1"/>
          </p:cNvGraphicFramePr>
          <p:nvPr>
            <p:extLst>
              <p:ext uri="{D42A27DB-BD31-4B8C-83A1-F6EECF244321}">
                <p14:modId xmlns:p14="http://schemas.microsoft.com/office/powerpoint/2010/main" val="651167780"/>
              </p:ext>
            </p:extLst>
          </p:nvPr>
        </p:nvGraphicFramePr>
        <p:xfrm>
          <a:off x="6343678" y="4185036"/>
          <a:ext cx="5602200" cy="2346960"/>
        </p:xfrm>
        <a:graphic>
          <a:graphicData uri="http://schemas.openxmlformats.org/drawingml/2006/table">
            <a:tbl>
              <a:tblPr firstRow="1" bandRow="1">
                <a:tableStyleId>{5C22544A-7EE6-4342-B048-85BDC9FD1C3A}</a:tableStyleId>
              </a:tblPr>
              <a:tblGrid>
                <a:gridCol w="828616">
                  <a:extLst>
                    <a:ext uri="{9D8B030D-6E8A-4147-A177-3AD203B41FA5}">
                      <a16:colId xmlns:a16="http://schemas.microsoft.com/office/drawing/2014/main" val="3682343501"/>
                    </a:ext>
                  </a:extLst>
                </a:gridCol>
                <a:gridCol w="800100">
                  <a:extLst>
                    <a:ext uri="{9D8B030D-6E8A-4147-A177-3AD203B41FA5}">
                      <a16:colId xmlns:a16="http://schemas.microsoft.com/office/drawing/2014/main" val="3951915113"/>
                    </a:ext>
                  </a:extLst>
                </a:gridCol>
                <a:gridCol w="1178329">
                  <a:extLst>
                    <a:ext uri="{9D8B030D-6E8A-4147-A177-3AD203B41FA5}">
                      <a16:colId xmlns:a16="http://schemas.microsoft.com/office/drawing/2014/main" val="1606500404"/>
                    </a:ext>
                  </a:extLst>
                </a:gridCol>
                <a:gridCol w="1145771">
                  <a:extLst>
                    <a:ext uri="{9D8B030D-6E8A-4147-A177-3AD203B41FA5}">
                      <a16:colId xmlns:a16="http://schemas.microsoft.com/office/drawing/2014/main" val="2581889548"/>
                    </a:ext>
                  </a:extLst>
                </a:gridCol>
                <a:gridCol w="1649384">
                  <a:extLst>
                    <a:ext uri="{9D8B030D-6E8A-4147-A177-3AD203B41FA5}">
                      <a16:colId xmlns:a16="http://schemas.microsoft.com/office/drawing/2014/main" val="3922199901"/>
                    </a:ext>
                  </a:extLst>
                </a:gridCol>
              </a:tblGrid>
              <a:tr h="204503">
                <a:tc rowSpan="2" gridSpan="2">
                  <a:txBody>
                    <a:bodyP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考査科目</a:t>
                      </a:r>
                    </a:p>
                  </a:txBody>
                  <a:tcPr anchor="ctr">
                    <a:solidFill>
                      <a:schemeClr val="accent1"/>
                    </a:solidFill>
                  </a:tcPr>
                </a:tc>
                <a:tc rowSpan="2" hMerge="1">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gridSpan="2">
                  <a:txBody>
                    <a:bodyP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現行制度</a:t>
                      </a:r>
                    </a:p>
                  </a:txBody>
                  <a:tcPr anchor="ctr">
                    <a:solidFill>
                      <a:schemeClr val="accent1"/>
                    </a:solidFill>
                  </a:tcPr>
                </a:tc>
                <a:tc hMerge="1">
                  <a:txBody>
                    <a:bodyPr/>
                    <a:lstStyle/>
                    <a:p>
                      <a:endParaRPr kumimoji="1" lang="ja-JP" altLang="en-US"/>
                    </a:p>
                  </a:txBody>
                  <a:tcPr/>
                </a:tc>
                <a:tc>
                  <a:txBody>
                    <a:bodyPr/>
                    <a:lstStyle/>
                    <a:p>
                      <a:pPr algn="ctr"/>
                      <a:r>
                        <a:rPr kumimoji="1" lang="ja-JP" altLang="en-US" sz="1000" dirty="0">
                          <a:solidFill>
                            <a:schemeClr val="bg1"/>
                          </a:solidFill>
                          <a:latin typeface="BIZ UDゴシック" panose="020B0400000000000000" pitchFamily="49" charset="-128"/>
                          <a:ea typeface="BIZ UDゴシック" panose="020B0400000000000000" pitchFamily="49" charset="-128"/>
                        </a:rPr>
                        <a:t>新制度</a:t>
                      </a:r>
                      <a:endParaRPr kumimoji="1" lang="en-US" altLang="ja-JP" sz="1000" dirty="0">
                        <a:solidFill>
                          <a:schemeClr val="bg1"/>
                        </a:solidFill>
                        <a:latin typeface="BIZ UDゴシック" panose="020B0400000000000000" pitchFamily="49" charset="-128"/>
                        <a:ea typeface="BIZ UDゴシック" panose="020B0400000000000000" pitchFamily="49" charset="-128"/>
                      </a:endParaRPr>
                    </a:p>
                  </a:txBody>
                  <a:tcPr anchor="ctr">
                    <a:solidFill>
                      <a:schemeClr val="accent1"/>
                    </a:solidFill>
                  </a:tcPr>
                </a:tc>
                <a:extLst>
                  <a:ext uri="{0D108BD9-81ED-4DB2-BD59-A6C34878D82A}">
                    <a16:rowId xmlns:a16="http://schemas.microsoft.com/office/drawing/2014/main" val="4142515784"/>
                  </a:ext>
                </a:extLst>
              </a:tr>
              <a:tr h="145388">
                <a:tc gridSpan="2" vMerge="1">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hMerge="1" vMerge="1">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第</a:t>
                      </a:r>
                      <a:r>
                        <a:rPr kumimoji="1" lang="en-US" altLang="ja-JP" sz="1000" dirty="0">
                          <a:solidFill>
                            <a:schemeClr val="tx1"/>
                          </a:solidFill>
                          <a:latin typeface="BIZ UDゴシック" panose="020B0400000000000000" pitchFamily="49" charset="-128"/>
                          <a:ea typeface="BIZ UDゴシック" panose="020B0400000000000000" pitchFamily="49" charset="-128"/>
                        </a:rPr>
                        <a:t>1</a:t>
                      </a:r>
                      <a:r>
                        <a:rPr kumimoji="1" lang="ja-JP" altLang="en-US" sz="1000" dirty="0">
                          <a:solidFill>
                            <a:schemeClr val="tx1"/>
                          </a:solidFill>
                          <a:latin typeface="BIZ UDゴシック" panose="020B0400000000000000" pitchFamily="49" charset="-128"/>
                          <a:ea typeface="BIZ UDゴシック" panose="020B0400000000000000" pitchFamily="49" charset="-128"/>
                        </a:rPr>
                        <a:t>類考査</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(31</a:t>
                      </a:r>
                      <a:r>
                        <a:rPr kumimoji="1" lang="ja-JP" altLang="en-US" sz="1000" dirty="0">
                          <a:solidFill>
                            <a:schemeClr val="tx1"/>
                          </a:solidFill>
                          <a:latin typeface="BIZ UDゴシック" panose="020B0400000000000000" pitchFamily="49" charset="-128"/>
                          <a:ea typeface="BIZ UDゴシック" panose="020B0400000000000000" pitchFamily="49" charset="-128"/>
                        </a:rPr>
                        <a:t>歳～</a:t>
                      </a:r>
                      <a:r>
                        <a:rPr kumimoji="1" lang="en-US" altLang="ja-JP" sz="1000" dirty="0">
                          <a:solidFill>
                            <a:schemeClr val="tx1"/>
                          </a:solidFill>
                          <a:latin typeface="BIZ UDゴシック" panose="020B0400000000000000" pitchFamily="49" charset="-128"/>
                          <a:ea typeface="BIZ UDゴシック" panose="020B0400000000000000" pitchFamily="49" charset="-128"/>
                        </a:rPr>
                        <a:t>34</a:t>
                      </a:r>
                      <a:r>
                        <a:rPr kumimoji="1" lang="ja-JP" altLang="en-US" sz="1000" dirty="0">
                          <a:solidFill>
                            <a:schemeClr val="tx1"/>
                          </a:solidFill>
                          <a:latin typeface="BIZ UDゴシック" panose="020B0400000000000000" pitchFamily="49" charset="-128"/>
                          <a:ea typeface="BIZ UDゴシック" panose="020B0400000000000000" pitchFamily="49" charset="-128"/>
                        </a:rPr>
                        <a:t>歳</a:t>
                      </a:r>
                      <a:r>
                        <a:rPr kumimoji="1" lang="en-US" altLang="ja-JP" sz="100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accent3">
                        <a:lumMod val="40000"/>
                        <a:lumOff val="60000"/>
                      </a:schemeClr>
                    </a:solidFill>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第</a:t>
                      </a:r>
                      <a:r>
                        <a:rPr kumimoji="1" lang="en-US" altLang="ja-JP" sz="1000" dirty="0">
                          <a:solidFill>
                            <a:schemeClr val="tx1"/>
                          </a:solidFill>
                          <a:latin typeface="BIZ UDゴシック" panose="020B0400000000000000" pitchFamily="49" charset="-128"/>
                          <a:ea typeface="BIZ UDゴシック" panose="020B0400000000000000" pitchFamily="49" charset="-128"/>
                        </a:rPr>
                        <a:t>2</a:t>
                      </a:r>
                      <a:r>
                        <a:rPr kumimoji="1" lang="ja-JP" altLang="en-US" sz="1000" dirty="0">
                          <a:solidFill>
                            <a:schemeClr val="tx1"/>
                          </a:solidFill>
                          <a:latin typeface="BIZ UDゴシック" panose="020B0400000000000000" pitchFamily="49" charset="-128"/>
                          <a:ea typeface="BIZ UDゴシック" panose="020B0400000000000000" pitchFamily="49" charset="-128"/>
                        </a:rPr>
                        <a:t>類考査</a:t>
                      </a:r>
                      <a:endParaRPr kumimoji="1" lang="en-US" altLang="ja-JP" sz="1000" dirty="0">
                        <a:solidFill>
                          <a:schemeClr val="tx1"/>
                        </a:solidFill>
                        <a:latin typeface="BIZ UDゴシック" panose="020B0400000000000000" pitchFamily="49" charset="-128"/>
                        <a:ea typeface="BIZ UDゴシック" panose="020B0400000000000000" pitchFamily="49" charset="-128"/>
                      </a:endParaRPr>
                    </a:p>
                    <a:p>
                      <a:pPr algn="ctr"/>
                      <a:r>
                        <a:rPr kumimoji="1" lang="en-US" altLang="ja-JP" sz="1000" dirty="0">
                          <a:solidFill>
                            <a:schemeClr val="tx1"/>
                          </a:solidFill>
                          <a:latin typeface="BIZ UDゴシック" panose="020B0400000000000000" pitchFamily="49" charset="-128"/>
                          <a:ea typeface="BIZ UDゴシック" panose="020B0400000000000000" pitchFamily="49" charset="-128"/>
                        </a:rPr>
                        <a:t>(35</a:t>
                      </a:r>
                      <a:r>
                        <a:rPr kumimoji="1" lang="ja-JP" altLang="en-US" sz="1000" dirty="0">
                          <a:solidFill>
                            <a:schemeClr val="tx1"/>
                          </a:solidFill>
                          <a:latin typeface="BIZ UDゴシック" panose="020B0400000000000000" pitchFamily="49" charset="-128"/>
                          <a:ea typeface="BIZ UDゴシック" panose="020B0400000000000000" pitchFamily="49" charset="-128"/>
                        </a:rPr>
                        <a:t>歳～</a:t>
                      </a:r>
                      <a:r>
                        <a:rPr kumimoji="1" lang="en-US" altLang="ja-JP" sz="1000" dirty="0">
                          <a:solidFill>
                            <a:schemeClr val="tx1"/>
                          </a:solidFill>
                          <a:latin typeface="BIZ UDゴシック" panose="020B0400000000000000" pitchFamily="49" charset="-128"/>
                          <a:ea typeface="BIZ UDゴシック" panose="020B0400000000000000" pitchFamily="49" charset="-128"/>
                        </a:rPr>
                        <a:t>44</a:t>
                      </a:r>
                      <a:r>
                        <a:rPr kumimoji="1" lang="ja-JP" altLang="en-US" sz="1000" dirty="0">
                          <a:solidFill>
                            <a:schemeClr val="tx1"/>
                          </a:solidFill>
                          <a:latin typeface="BIZ UDゴシック" panose="020B0400000000000000" pitchFamily="49" charset="-128"/>
                          <a:ea typeface="BIZ UDゴシック" panose="020B0400000000000000" pitchFamily="49" charset="-128"/>
                        </a:rPr>
                        <a:t>歳</a:t>
                      </a:r>
                      <a:r>
                        <a:rPr kumimoji="1" lang="en-US" altLang="ja-JP" sz="1000" dirty="0">
                          <a:solidFill>
                            <a:schemeClr val="tx1"/>
                          </a:solidFill>
                          <a:latin typeface="BIZ UDゴシック" panose="020B0400000000000000" pitchFamily="49" charset="-128"/>
                          <a:ea typeface="BIZ UDゴシック" panose="020B0400000000000000" pitchFamily="49" charset="-128"/>
                        </a:rPr>
                        <a:t>)</a:t>
                      </a:r>
                      <a:endParaRPr kumimoji="1" lang="ja-JP" altLang="en-US" sz="1000" dirty="0">
                        <a:solidFill>
                          <a:schemeClr val="tx1"/>
                        </a:solidFill>
                        <a:latin typeface="BIZ UDゴシック" panose="020B0400000000000000" pitchFamily="49" charset="-128"/>
                        <a:ea typeface="BIZ UDゴシック" panose="020B0400000000000000" pitchFamily="49" charset="-128"/>
                      </a:endParaRPr>
                    </a:p>
                  </a:txBody>
                  <a:tcPr anchor="ctr">
                    <a:solidFill>
                      <a:schemeClr val="accent3">
                        <a:lumMod val="40000"/>
                        <a:lumOff val="60000"/>
                      </a:schemeClr>
                    </a:solidFill>
                  </a:tcPr>
                </a:tc>
                <a:tc>
                  <a:txBody>
                    <a:bodyPr/>
                    <a:lstStyle/>
                    <a:p>
                      <a:pPr algn="ct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29-34</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区分、</a:t>
                      </a:r>
                      <a:r>
                        <a:rPr kumimoji="1" lang="en-US" altLang="ja-JP" sz="1000" b="1" u="sng" dirty="0">
                          <a:solidFill>
                            <a:srgbClr val="FF0000"/>
                          </a:solidFill>
                          <a:latin typeface="BIZ UDゴシック" panose="020B0400000000000000" pitchFamily="49" charset="-128"/>
                          <a:ea typeface="BIZ UDゴシック" panose="020B0400000000000000" pitchFamily="49" charset="-128"/>
                        </a:rPr>
                        <a:t>35-40</a:t>
                      </a: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区分</a:t>
                      </a:r>
                    </a:p>
                  </a:txBody>
                  <a:tcPr anchor="ctr">
                    <a:solidFill>
                      <a:schemeClr val="accent3">
                        <a:lumMod val="40000"/>
                        <a:lumOff val="60000"/>
                      </a:schemeClr>
                    </a:solidFill>
                  </a:tcPr>
                </a:tc>
                <a:extLst>
                  <a:ext uri="{0D108BD9-81ED-4DB2-BD59-A6C34878D82A}">
                    <a16:rowId xmlns:a16="http://schemas.microsoft.com/office/drawing/2014/main" val="152682668"/>
                  </a:ext>
                </a:extLst>
              </a:tr>
              <a:tr h="204503">
                <a:tc rowSpan="3">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筆記考査</a:t>
                      </a:r>
                    </a:p>
                  </a:txBody>
                  <a:tcPr anchor="ct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行政専門</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3661423842"/>
                  </a:ext>
                </a:extLst>
              </a:tr>
              <a:tr h="204503">
                <a:tc vMerge="1">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見識</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2652143799"/>
                  </a:ext>
                </a:extLst>
              </a:tr>
              <a:tr h="204503">
                <a:tc vMerge="1">
                  <a:txBody>
                    <a:bodyPr/>
                    <a:lstStyle/>
                    <a:p>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府政一般</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（廃止）</a:t>
                      </a:r>
                      <a:endParaRPr kumimoji="1" lang="ja-JP" altLang="en-US" sz="1000" dirty="0">
                        <a:solidFill>
                          <a:srgbClr val="FF0000"/>
                        </a:solidFill>
                        <a:latin typeface="BIZ UDゴシック" panose="020B0400000000000000" pitchFamily="49" charset="-128"/>
                        <a:ea typeface="BIZ UDゴシック" panose="020B0400000000000000" pitchFamily="49" charset="-128"/>
                      </a:endParaRPr>
                    </a:p>
                  </a:txBody>
                  <a:tcPr/>
                </a:tc>
                <a:extLst>
                  <a:ext uri="{0D108BD9-81ED-4DB2-BD59-A6C34878D82A}">
                    <a16:rowId xmlns:a16="http://schemas.microsoft.com/office/drawing/2014/main" val="3414859771"/>
                  </a:ext>
                </a:extLst>
              </a:tr>
              <a:tr h="204503">
                <a:tc gridSpan="2">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プレゼンテーション考査</a:t>
                      </a:r>
                    </a:p>
                  </a:txBody>
                  <a:tcPr anchor="ctr"/>
                </a:tc>
                <a:tc hMerge="1">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b="1" u="sng" dirty="0">
                          <a:solidFill>
                            <a:srgbClr val="FF0000"/>
                          </a:solidFill>
                          <a:latin typeface="BIZ UDゴシック" panose="020B0400000000000000" pitchFamily="49" charset="-128"/>
                          <a:ea typeface="BIZ UDゴシック" panose="020B0400000000000000" pitchFamily="49" charset="-128"/>
                        </a:rPr>
                        <a:t>○（全員実施）</a:t>
                      </a:r>
                    </a:p>
                  </a:txBody>
                  <a:tcPr anchor="ctr"/>
                </a:tc>
                <a:extLst>
                  <a:ext uri="{0D108BD9-81ED-4DB2-BD59-A6C34878D82A}">
                    <a16:rowId xmlns:a16="http://schemas.microsoft.com/office/drawing/2014/main" val="1920159062"/>
                  </a:ext>
                </a:extLst>
              </a:tr>
              <a:tr h="204503">
                <a:tc gridSpan="2">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個別面接考査</a:t>
                      </a:r>
                    </a:p>
                  </a:txBody>
                  <a:tcPr anchor="ctr"/>
                </a:tc>
                <a:tc hMerge="1">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extLst>
                  <a:ext uri="{0D108BD9-81ED-4DB2-BD59-A6C34878D82A}">
                    <a16:rowId xmlns:a16="http://schemas.microsoft.com/office/drawing/2014/main" val="38759918"/>
                  </a:ext>
                </a:extLst>
              </a:tr>
              <a:tr h="204503">
                <a:tc gridSpan="2">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適性評価</a:t>
                      </a:r>
                    </a:p>
                  </a:txBody>
                  <a:tcPr anchor="ctr"/>
                </a:tc>
                <a:tc hMerge="1">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chemeClr val="tx1"/>
                          </a:solidFill>
                          <a:effectLst/>
                          <a:uLnTx/>
                          <a:uFillTx/>
                          <a:latin typeface="BIZ UDゴシック" panose="020B0400000000000000" pitchFamily="49" charset="-128"/>
                          <a:ea typeface="BIZ UDゴシック" panose="020B0400000000000000" pitchFamily="49" charset="-128"/>
                          <a:cs typeface="+mn-cs"/>
                        </a:rPr>
                        <a:t>○</a:t>
                      </a:r>
                    </a:p>
                  </a:txBody>
                  <a:tcPr/>
                </a:tc>
                <a:extLst>
                  <a:ext uri="{0D108BD9-81ED-4DB2-BD59-A6C34878D82A}">
                    <a16:rowId xmlns:a16="http://schemas.microsoft.com/office/drawing/2014/main" val="1848097306"/>
                  </a:ext>
                </a:extLst>
              </a:tr>
              <a:tr h="204503">
                <a:tc gridSpan="2">
                  <a:txBody>
                    <a:bodyPr/>
                    <a:lstStyle/>
                    <a:p>
                      <a:pPr algn="ctr"/>
                      <a:r>
                        <a:rPr kumimoji="1" lang="ja-JP" altLang="en-US" sz="1000" b="1" dirty="0">
                          <a:solidFill>
                            <a:schemeClr val="tx1"/>
                          </a:solidFill>
                          <a:latin typeface="BIZ UDゴシック" panose="020B0400000000000000" pitchFamily="49" charset="-128"/>
                          <a:ea typeface="BIZ UDゴシック" panose="020B0400000000000000" pitchFamily="49" charset="-128"/>
                        </a:rPr>
                        <a:t>経歴評価</a:t>
                      </a:r>
                    </a:p>
                  </a:txBody>
                  <a:tcPr anchor="ctr"/>
                </a:tc>
                <a:tc hMerge="1">
                  <a:txBody>
                    <a:bodyPr/>
                    <a:lstStyle/>
                    <a:p>
                      <a:pPr algn="ctr"/>
                      <a:endParaRPr kumimoji="1" lang="ja-JP" altLang="en-US" sz="1400" dirty="0">
                        <a:latin typeface="UD デジタル 教科書体 NK-R" panose="02020400000000000000" pitchFamily="18" charset="-128"/>
                        <a:ea typeface="UD デジタル 教科書体 NK-R" panose="02020400000000000000" pitchFamily="18" charset="-128"/>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algn="ctr"/>
                      <a:r>
                        <a:rPr kumimoji="1" lang="ja-JP" altLang="en-US" sz="1000" dirty="0">
                          <a:solidFill>
                            <a:schemeClr val="tx1"/>
                          </a:solidFill>
                          <a:latin typeface="BIZ UDゴシック" panose="020B0400000000000000" pitchFamily="49" charset="-128"/>
                          <a:ea typeface="BIZ UDゴシック" panose="020B0400000000000000" pitchFamily="49" charset="-128"/>
                        </a:rPr>
                        <a: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000" b="1" i="0" u="sng" strike="noStrike" kern="1200" cap="none" spc="0" normalizeH="0" baseline="0" noProof="0" dirty="0">
                          <a:ln>
                            <a:noFill/>
                          </a:ln>
                          <a:solidFill>
                            <a:srgbClr val="FF0000"/>
                          </a:solidFill>
                          <a:effectLst/>
                          <a:uLnTx/>
                          <a:uFillTx/>
                          <a:latin typeface="BIZ UDゴシック" panose="020B0400000000000000" pitchFamily="49" charset="-128"/>
                          <a:ea typeface="BIZ UDゴシック" panose="020B0400000000000000" pitchFamily="49" charset="-128"/>
                          <a:cs typeface="+mn-cs"/>
                        </a:rPr>
                        <a:t>（廃止）</a:t>
                      </a:r>
                    </a:p>
                  </a:txBody>
                  <a:tcPr/>
                </a:tc>
                <a:extLst>
                  <a:ext uri="{0D108BD9-81ED-4DB2-BD59-A6C34878D82A}">
                    <a16:rowId xmlns:a16="http://schemas.microsoft.com/office/drawing/2014/main" val="4194408929"/>
                  </a:ext>
                </a:extLst>
              </a:tr>
            </a:tbl>
          </a:graphicData>
        </a:graphic>
      </p:graphicFrame>
      <p:sp>
        <p:nvSpPr>
          <p:cNvPr id="53" name="正方形/長方形 52">
            <a:extLst>
              <a:ext uri="{FF2B5EF4-FFF2-40B4-BE49-F238E27FC236}">
                <a16:creationId xmlns:a16="http://schemas.microsoft.com/office/drawing/2014/main" id="{B2526CED-4DD7-4521-A8F1-D8491D9EA9C7}"/>
              </a:ext>
            </a:extLst>
          </p:cNvPr>
          <p:cNvSpPr/>
          <p:nvPr/>
        </p:nvSpPr>
        <p:spPr>
          <a:xfrm>
            <a:off x="10299959" y="4185034"/>
            <a:ext cx="1645920" cy="2346960"/>
          </a:xfrm>
          <a:prstGeom prst="rect">
            <a:avLst/>
          </a:prstGeom>
          <a:noFill/>
          <a:ln w="3175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54" name="二等辺三角形 53">
            <a:extLst>
              <a:ext uri="{FF2B5EF4-FFF2-40B4-BE49-F238E27FC236}">
                <a16:creationId xmlns:a16="http://schemas.microsoft.com/office/drawing/2014/main" id="{D7F131CD-0D51-47C2-8943-361324DA7EF8}"/>
              </a:ext>
            </a:extLst>
          </p:cNvPr>
          <p:cNvSpPr/>
          <p:nvPr/>
        </p:nvSpPr>
        <p:spPr>
          <a:xfrm rot="5400000">
            <a:off x="9974643" y="5448290"/>
            <a:ext cx="650631" cy="184638"/>
          </a:xfrm>
          <a:prstGeom prst="triangl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BIZ UDゴシック" panose="020B0400000000000000" pitchFamily="49" charset="-128"/>
              <a:ea typeface="BIZ UDゴシック" panose="020B0400000000000000" pitchFamily="49" charset="-128"/>
            </a:endParaRPr>
          </a:p>
        </p:txBody>
      </p:sp>
      <p:sp>
        <p:nvSpPr>
          <p:cNvPr id="58" name="テキスト ボックス 57">
            <a:extLst>
              <a:ext uri="{FF2B5EF4-FFF2-40B4-BE49-F238E27FC236}">
                <a16:creationId xmlns:a16="http://schemas.microsoft.com/office/drawing/2014/main" id="{2CF88FFD-98BC-44F3-92E0-C930A4A3AF42}"/>
              </a:ext>
            </a:extLst>
          </p:cNvPr>
          <p:cNvSpPr txBox="1"/>
          <p:nvPr/>
        </p:nvSpPr>
        <p:spPr>
          <a:xfrm>
            <a:off x="6359667" y="3226213"/>
            <a:ext cx="1186543" cy="276999"/>
          </a:xfrm>
          <a:prstGeom prst="rect">
            <a:avLst/>
          </a:prstGeom>
          <a:noFill/>
        </p:spPr>
        <p:txBody>
          <a:bodyPr wrap="none" rtlCol="0">
            <a:spAutoFit/>
          </a:bodyPr>
          <a:lstStyle/>
          <a:p>
            <a:r>
              <a:rPr kumimoji="1" lang="ja-JP" altLang="en-US" sz="1200" b="1" dirty="0">
                <a:solidFill>
                  <a:srgbClr val="316857"/>
                </a:solidFill>
                <a:latin typeface="BIZ UDPゴシック" panose="020B0400000000000000" pitchFamily="50" charset="-128"/>
                <a:ea typeface="BIZ UDPゴシック" panose="020B0400000000000000" pitchFamily="50" charset="-128"/>
              </a:rPr>
              <a:t>改正のポイント</a:t>
            </a:r>
          </a:p>
        </p:txBody>
      </p:sp>
      <p:sp>
        <p:nvSpPr>
          <p:cNvPr id="73" name="テキスト ボックス 72">
            <a:extLst>
              <a:ext uri="{FF2B5EF4-FFF2-40B4-BE49-F238E27FC236}">
                <a16:creationId xmlns:a16="http://schemas.microsoft.com/office/drawing/2014/main" id="{CF6274AB-E89F-4E38-A6DD-7D8A5F923F68}"/>
              </a:ext>
            </a:extLst>
          </p:cNvPr>
          <p:cNvSpPr txBox="1"/>
          <p:nvPr/>
        </p:nvSpPr>
        <p:spPr>
          <a:xfrm>
            <a:off x="6503342" y="3480591"/>
            <a:ext cx="5116655" cy="430887"/>
          </a:xfrm>
          <a:prstGeom prst="rect">
            <a:avLst/>
          </a:prstGeom>
          <a:solidFill>
            <a:schemeClr val="accent3">
              <a:lumMod val="20000"/>
              <a:lumOff val="80000"/>
            </a:schemeClr>
          </a:solidFill>
        </p:spPr>
        <p:txBody>
          <a:bodyPr wrap="square" rtlCol="0">
            <a:spAutoFit/>
          </a:bodyPr>
          <a:lstStyle/>
          <a:p>
            <a:pPr algn="ctr"/>
            <a:r>
              <a:rPr kumimoji="1" lang="ja-JP" altLang="en-US" sz="1100" b="1" dirty="0">
                <a:solidFill>
                  <a:srgbClr val="316857"/>
                </a:solidFill>
                <a:latin typeface="BIZ UDPゴシック" panose="020B0400000000000000" pitchFamily="50" charset="-128"/>
                <a:ea typeface="BIZ UDPゴシック" panose="020B0400000000000000" pitchFamily="50" charset="-128"/>
              </a:rPr>
              <a:t>主査級に求められる能力の実証を適切に行いながら、</a:t>
            </a:r>
            <a:endParaRPr kumimoji="1" lang="en-US" altLang="ja-JP" sz="1100" b="1" dirty="0">
              <a:solidFill>
                <a:srgbClr val="316857"/>
              </a:solidFill>
              <a:latin typeface="BIZ UDPゴシック" panose="020B0400000000000000" pitchFamily="50" charset="-128"/>
              <a:ea typeface="BIZ UDPゴシック" panose="020B0400000000000000" pitchFamily="50" charset="-128"/>
            </a:endParaRPr>
          </a:p>
          <a:p>
            <a:pPr algn="ctr"/>
            <a:r>
              <a:rPr kumimoji="1" lang="ja-JP" altLang="en-US" sz="1100" b="1" dirty="0">
                <a:solidFill>
                  <a:srgbClr val="316857"/>
                </a:solidFill>
                <a:latin typeface="BIZ UDPゴシック" panose="020B0400000000000000" pitchFamily="50" charset="-128"/>
                <a:ea typeface="BIZ UDPゴシック" panose="020B0400000000000000" pitchFamily="50" charset="-128"/>
              </a:rPr>
              <a:t>職員のライフプランに合わせた受験</a:t>
            </a: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が可能となる制度に</a:t>
            </a:r>
            <a:r>
              <a:rPr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変更</a:t>
            </a: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します</a:t>
            </a:r>
            <a:r>
              <a:rPr kumimoji="1" lang="ja-JP" altLang="en-US" sz="1100" b="1" dirty="0">
                <a:solidFill>
                  <a:srgbClr val="316857"/>
                </a:solidFill>
                <a:latin typeface="BIZ UDPゴシック" panose="020B0400000000000000" pitchFamily="50" charset="-128"/>
                <a:ea typeface="BIZ UDPゴシック" panose="020B0400000000000000" pitchFamily="50" charset="-128"/>
              </a:rPr>
              <a:t>！</a:t>
            </a:r>
          </a:p>
        </p:txBody>
      </p:sp>
      <p:sp>
        <p:nvSpPr>
          <p:cNvPr id="74" name="テキスト ボックス 73">
            <a:extLst>
              <a:ext uri="{FF2B5EF4-FFF2-40B4-BE49-F238E27FC236}">
                <a16:creationId xmlns:a16="http://schemas.microsoft.com/office/drawing/2014/main" id="{A9509842-349E-43AE-AE14-8E77D082E419}"/>
              </a:ext>
            </a:extLst>
          </p:cNvPr>
          <p:cNvSpPr txBox="1"/>
          <p:nvPr/>
        </p:nvSpPr>
        <p:spPr>
          <a:xfrm>
            <a:off x="6333091" y="3937330"/>
            <a:ext cx="2204450" cy="253916"/>
          </a:xfrm>
          <a:prstGeom prst="rect">
            <a:avLst/>
          </a:prstGeom>
          <a:noFill/>
        </p:spPr>
        <p:txBody>
          <a:bodyPr wrap="none" rtlCol="0">
            <a:spAutoFit/>
          </a:bodyPr>
          <a:lstStyle/>
          <a:p>
            <a:r>
              <a:rPr kumimoji="1" lang="ja-JP" altLang="en-US" sz="1050" b="1" dirty="0">
                <a:latin typeface="BIZ UDPゴシック" panose="020B0400000000000000" pitchFamily="50" charset="-128"/>
                <a:ea typeface="BIZ UDPゴシック" panose="020B0400000000000000" pitchFamily="50" charset="-128"/>
              </a:rPr>
              <a:t>主査級昇任考査制度の改正（概要）</a:t>
            </a:r>
          </a:p>
        </p:txBody>
      </p:sp>
      <p:grpSp>
        <p:nvGrpSpPr>
          <p:cNvPr id="76" name="グループ化 75">
            <a:extLst>
              <a:ext uri="{FF2B5EF4-FFF2-40B4-BE49-F238E27FC236}">
                <a16:creationId xmlns:a16="http://schemas.microsoft.com/office/drawing/2014/main" id="{BAC619F7-CCBF-4BFC-A76A-42ACD798067B}"/>
              </a:ext>
            </a:extLst>
          </p:cNvPr>
          <p:cNvGrpSpPr/>
          <p:nvPr/>
        </p:nvGrpSpPr>
        <p:grpSpPr>
          <a:xfrm>
            <a:off x="6283319" y="3249417"/>
            <a:ext cx="144402" cy="213881"/>
            <a:chOff x="6418398" y="2714254"/>
            <a:chExt cx="555174" cy="822292"/>
          </a:xfrm>
        </p:grpSpPr>
        <p:sp>
          <p:nvSpPr>
            <p:cNvPr id="77" name="フリーフォーム: 図形 76">
              <a:extLst>
                <a:ext uri="{FF2B5EF4-FFF2-40B4-BE49-F238E27FC236}">
                  <a16:creationId xmlns:a16="http://schemas.microsoft.com/office/drawing/2014/main" id="{9CAFAB29-01CB-47C7-AA5C-AD06DB1B3FF8}"/>
                </a:ext>
              </a:extLst>
            </p:cNvPr>
            <p:cNvSpPr/>
            <p:nvPr/>
          </p:nvSpPr>
          <p:spPr>
            <a:xfrm>
              <a:off x="6585374" y="2984573"/>
              <a:ext cx="218122" cy="216788"/>
            </a:xfrm>
            <a:custGeom>
              <a:avLst/>
              <a:gdLst>
                <a:gd name="connsiteX0" fmla="*/ 187547 w 218122"/>
                <a:gd name="connsiteY0" fmla="*/ 64675 h 216788"/>
                <a:gd name="connsiteX1" fmla="*/ 195644 w 218122"/>
                <a:gd name="connsiteY1" fmla="*/ 40672 h 216788"/>
                <a:gd name="connsiteX2" fmla="*/ 177355 w 218122"/>
                <a:gd name="connsiteY2" fmla="*/ 22384 h 216788"/>
                <a:gd name="connsiteX3" fmla="*/ 153353 w 218122"/>
                <a:gd name="connsiteY3" fmla="*/ 30480 h 216788"/>
                <a:gd name="connsiteX4" fmla="*/ 133541 w 218122"/>
                <a:gd name="connsiteY4" fmla="*/ 22384 h 216788"/>
                <a:gd name="connsiteX5" fmla="*/ 122301 w 218122"/>
                <a:gd name="connsiteY5" fmla="*/ 0 h 216788"/>
                <a:gd name="connsiteX6" fmla="*/ 96774 w 218122"/>
                <a:gd name="connsiteY6" fmla="*/ 0 h 216788"/>
                <a:gd name="connsiteX7" fmla="*/ 85439 w 218122"/>
                <a:gd name="connsiteY7" fmla="*/ 22479 h 216788"/>
                <a:gd name="connsiteX8" fmla="*/ 65532 w 218122"/>
                <a:gd name="connsiteY8" fmla="*/ 30575 h 216788"/>
                <a:gd name="connsiteX9" fmla="*/ 41529 w 218122"/>
                <a:gd name="connsiteY9" fmla="*/ 22479 h 216788"/>
                <a:gd name="connsiteX10" fmla="*/ 23241 w 218122"/>
                <a:gd name="connsiteY10" fmla="*/ 40767 h 216788"/>
                <a:gd name="connsiteX11" fmla="*/ 30861 w 218122"/>
                <a:gd name="connsiteY11" fmla="*/ 64770 h 216788"/>
                <a:gd name="connsiteX12" fmla="*/ 22479 w 218122"/>
                <a:gd name="connsiteY12" fmla="*/ 84582 h 216788"/>
                <a:gd name="connsiteX13" fmla="*/ 0 w 218122"/>
                <a:gd name="connsiteY13" fmla="*/ 95821 h 216788"/>
                <a:gd name="connsiteX14" fmla="*/ 0 w 218122"/>
                <a:gd name="connsiteY14" fmla="*/ 120968 h 216788"/>
                <a:gd name="connsiteX15" fmla="*/ 22479 w 218122"/>
                <a:gd name="connsiteY15" fmla="*/ 132302 h 216788"/>
                <a:gd name="connsiteX16" fmla="*/ 30575 w 218122"/>
                <a:gd name="connsiteY16" fmla="*/ 152114 h 216788"/>
                <a:gd name="connsiteX17" fmla="*/ 22479 w 218122"/>
                <a:gd name="connsiteY17" fmla="*/ 176117 h 216788"/>
                <a:gd name="connsiteX18" fmla="*/ 41529 w 218122"/>
                <a:gd name="connsiteY18" fmla="*/ 194405 h 216788"/>
                <a:gd name="connsiteX19" fmla="*/ 65532 w 218122"/>
                <a:gd name="connsiteY19" fmla="*/ 186214 h 216788"/>
                <a:gd name="connsiteX20" fmla="*/ 85344 w 218122"/>
                <a:gd name="connsiteY20" fmla="*/ 194405 h 216788"/>
                <a:gd name="connsiteX21" fmla="*/ 96583 w 218122"/>
                <a:gd name="connsiteY21" fmla="*/ 216789 h 216788"/>
                <a:gd name="connsiteX22" fmla="*/ 122111 w 218122"/>
                <a:gd name="connsiteY22" fmla="*/ 216789 h 216788"/>
                <a:gd name="connsiteX23" fmla="*/ 133445 w 218122"/>
                <a:gd name="connsiteY23" fmla="*/ 194786 h 216788"/>
                <a:gd name="connsiteX24" fmla="*/ 152972 w 218122"/>
                <a:gd name="connsiteY24" fmla="*/ 186880 h 216788"/>
                <a:gd name="connsiteX25" fmla="*/ 176879 w 218122"/>
                <a:gd name="connsiteY25" fmla="*/ 195072 h 216788"/>
                <a:gd name="connsiteX26" fmla="*/ 195167 w 218122"/>
                <a:gd name="connsiteY26" fmla="*/ 176689 h 216788"/>
                <a:gd name="connsiteX27" fmla="*/ 187071 w 218122"/>
                <a:gd name="connsiteY27" fmla="*/ 152781 h 216788"/>
                <a:gd name="connsiteX28" fmla="*/ 195739 w 218122"/>
                <a:gd name="connsiteY28" fmla="*/ 132874 h 216788"/>
                <a:gd name="connsiteX29" fmla="*/ 218123 w 218122"/>
                <a:gd name="connsiteY29" fmla="*/ 121634 h 216788"/>
                <a:gd name="connsiteX30" fmla="*/ 218123 w 218122"/>
                <a:gd name="connsiteY30" fmla="*/ 95821 h 216788"/>
                <a:gd name="connsiteX31" fmla="*/ 195644 w 218122"/>
                <a:gd name="connsiteY31" fmla="*/ 84487 h 216788"/>
                <a:gd name="connsiteX32" fmla="*/ 187547 w 218122"/>
                <a:gd name="connsiteY32" fmla="*/ 64675 h 216788"/>
                <a:gd name="connsiteX33" fmla="*/ 109442 w 218122"/>
                <a:gd name="connsiteY33" fmla="*/ 146875 h 216788"/>
                <a:gd name="connsiteX34" fmla="*/ 71342 w 218122"/>
                <a:gd name="connsiteY34" fmla="*/ 108775 h 216788"/>
                <a:gd name="connsiteX35" fmla="*/ 109442 w 218122"/>
                <a:gd name="connsiteY35" fmla="*/ 70675 h 216788"/>
                <a:gd name="connsiteX36" fmla="*/ 147542 w 218122"/>
                <a:gd name="connsiteY36" fmla="*/ 108775 h 216788"/>
                <a:gd name="connsiteX37" fmla="*/ 109442 w 218122"/>
                <a:gd name="connsiteY37" fmla="*/ 146875 h 2167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Lst>
              <a:rect l="l" t="t" r="r" b="b"/>
              <a:pathLst>
                <a:path w="218122" h="216788">
                  <a:moveTo>
                    <a:pt x="187547" y="64675"/>
                  </a:moveTo>
                  <a:lnTo>
                    <a:pt x="195644" y="40672"/>
                  </a:lnTo>
                  <a:lnTo>
                    <a:pt x="177355" y="22384"/>
                  </a:lnTo>
                  <a:lnTo>
                    <a:pt x="153353" y="30480"/>
                  </a:lnTo>
                  <a:cubicBezTo>
                    <a:pt x="147113" y="26964"/>
                    <a:pt x="140457" y="24244"/>
                    <a:pt x="133541" y="22384"/>
                  </a:cubicBezTo>
                  <a:lnTo>
                    <a:pt x="122301" y="0"/>
                  </a:lnTo>
                  <a:lnTo>
                    <a:pt x="96774" y="0"/>
                  </a:lnTo>
                  <a:lnTo>
                    <a:pt x="85439" y="22479"/>
                  </a:lnTo>
                  <a:cubicBezTo>
                    <a:pt x="78498" y="24356"/>
                    <a:pt x="71813" y="27075"/>
                    <a:pt x="65532" y="30575"/>
                  </a:cubicBezTo>
                  <a:lnTo>
                    <a:pt x="41529" y="22479"/>
                  </a:lnTo>
                  <a:lnTo>
                    <a:pt x="23241" y="40767"/>
                  </a:lnTo>
                  <a:lnTo>
                    <a:pt x="30861" y="64770"/>
                  </a:lnTo>
                  <a:cubicBezTo>
                    <a:pt x="27206" y="70976"/>
                    <a:pt x="24388" y="77637"/>
                    <a:pt x="22479" y="84582"/>
                  </a:cubicBezTo>
                  <a:lnTo>
                    <a:pt x="0" y="95821"/>
                  </a:lnTo>
                  <a:lnTo>
                    <a:pt x="0" y="120968"/>
                  </a:lnTo>
                  <a:lnTo>
                    <a:pt x="22479" y="132302"/>
                  </a:lnTo>
                  <a:cubicBezTo>
                    <a:pt x="24332" y="139221"/>
                    <a:pt x="27052" y="145878"/>
                    <a:pt x="30575" y="152114"/>
                  </a:cubicBezTo>
                  <a:lnTo>
                    <a:pt x="22479" y="176117"/>
                  </a:lnTo>
                  <a:lnTo>
                    <a:pt x="41529" y="194405"/>
                  </a:lnTo>
                  <a:lnTo>
                    <a:pt x="65532" y="186214"/>
                  </a:lnTo>
                  <a:cubicBezTo>
                    <a:pt x="71767" y="189763"/>
                    <a:pt x="78423" y="192515"/>
                    <a:pt x="85344" y="194405"/>
                  </a:cubicBezTo>
                  <a:lnTo>
                    <a:pt x="96583" y="216789"/>
                  </a:lnTo>
                  <a:lnTo>
                    <a:pt x="122111" y="216789"/>
                  </a:lnTo>
                  <a:lnTo>
                    <a:pt x="133445" y="194786"/>
                  </a:lnTo>
                  <a:cubicBezTo>
                    <a:pt x="140245" y="192937"/>
                    <a:pt x="146800" y="190283"/>
                    <a:pt x="152972" y="186880"/>
                  </a:cubicBezTo>
                  <a:lnTo>
                    <a:pt x="176879" y="195072"/>
                  </a:lnTo>
                  <a:lnTo>
                    <a:pt x="195167" y="176689"/>
                  </a:lnTo>
                  <a:lnTo>
                    <a:pt x="187071" y="152781"/>
                  </a:lnTo>
                  <a:cubicBezTo>
                    <a:pt x="190710" y="146497"/>
                    <a:pt x="193618" y="139818"/>
                    <a:pt x="195739" y="132874"/>
                  </a:cubicBezTo>
                  <a:lnTo>
                    <a:pt x="218123" y="121634"/>
                  </a:lnTo>
                  <a:lnTo>
                    <a:pt x="218123" y="95821"/>
                  </a:lnTo>
                  <a:lnTo>
                    <a:pt x="195644" y="84487"/>
                  </a:lnTo>
                  <a:cubicBezTo>
                    <a:pt x="193825" y="77556"/>
                    <a:pt x="191103" y="70896"/>
                    <a:pt x="187547" y="64675"/>
                  </a:cubicBezTo>
                  <a:close/>
                  <a:moveTo>
                    <a:pt x="109442" y="146875"/>
                  </a:moveTo>
                  <a:cubicBezTo>
                    <a:pt x="88401" y="146875"/>
                    <a:pt x="71342" y="129817"/>
                    <a:pt x="71342" y="108775"/>
                  </a:cubicBezTo>
                  <a:cubicBezTo>
                    <a:pt x="71342" y="87734"/>
                    <a:pt x="88401" y="70675"/>
                    <a:pt x="109442" y="70675"/>
                  </a:cubicBezTo>
                  <a:cubicBezTo>
                    <a:pt x="130356" y="70982"/>
                    <a:pt x="147236" y="87861"/>
                    <a:pt x="147542" y="108775"/>
                  </a:cubicBezTo>
                  <a:cubicBezTo>
                    <a:pt x="147542" y="129817"/>
                    <a:pt x="130484" y="146875"/>
                    <a:pt x="109442" y="146875"/>
                  </a:cubicBezTo>
                  <a:close/>
                </a:path>
              </a:pathLst>
            </a:custGeom>
            <a:solidFill>
              <a:srgbClr val="316857"/>
            </a:solidFill>
            <a:ln w="9525" cap="flat">
              <a:noFill/>
              <a:prstDash val="solid"/>
              <a:miter/>
            </a:ln>
          </p:spPr>
          <p:txBody>
            <a:bodyPr rtlCol="0" anchor="ctr"/>
            <a:lstStyle/>
            <a:p>
              <a:endParaRPr lang="ja-JP" altLang="en-US"/>
            </a:p>
          </p:txBody>
        </p:sp>
        <p:sp>
          <p:nvSpPr>
            <p:cNvPr id="78" name="フリーフォーム: 図形 77">
              <a:extLst>
                <a:ext uri="{FF2B5EF4-FFF2-40B4-BE49-F238E27FC236}">
                  <a16:creationId xmlns:a16="http://schemas.microsoft.com/office/drawing/2014/main" id="{98DF37C7-0860-4D0E-B9C3-CC2E02D86C42}"/>
                </a:ext>
              </a:extLst>
            </p:cNvPr>
            <p:cNvSpPr/>
            <p:nvPr/>
          </p:nvSpPr>
          <p:spPr>
            <a:xfrm>
              <a:off x="6586801" y="3388528"/>
              <a:ext cx="215744" cy="54959"/>
            </a:xfrm>
            <a:custGeom>
              <a:avLst/>
              <a:gdLst>
                <a:gd name="connsiteX0" fmla="*/ 189835 w 215744"/>
                <a:gd name="connsiteY0" fmla="*/ 0 h 54959"/>
                <a:gd name="connsiteX1" fmla="*/ 25910 w 215744"/>
                <a:gd name="connsiteY1" fmla="*/ 0 h 54959"/>
                <a:gd name="connsiteX2" fmla="*/ 48 w 215744"/>
                <a:gd name="connsiteY2" fmla="*/ 29098 h 54959"/>
                <a:gd name="connsiteX3" fmla="*/ 25910 w 215744"/>
                <a:gd name="connsiteY3" fmla="*/ 54959 h 54959"/>
                <a:gd name="connsiteX4" fmla="*/ 189835 w 215744"/>
                <a:gd name="connsiteY4" fmla="*/ 54959 h 54959"/>
                <a:gd name="connsiteX5" fmla="*/ 215696 w 215744"/>
                <a:gd name="connsiteY5" fmla="*/ 25861 h 54959"/>
                <a:gd name="connsiteX6" fmla="*/ 189835 w 215744"/>
                <a:gd name="connsiteY6" fmla="*/ 0 h 549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5744" h="54959">
                  <a:moveTo>
                    <a:pt x="189835" y="0"/>
                  </a:moveTo>
                  <a:lnTo>
                    <a:pt x="25910" y="0"/>
                  </a:lnTo>
                  <a:cubicBezTo>
                    <a:pt x="10734" y="894"/>
                    <a:pt x="-845" y="13922"/>
                    <a:pt x="48" y="29098"/>
                  </a:cubicBezTo>
                  <a:cubicBezTo>
                    <a:pt x="869" y="43027"/>
                    <a:pt x="11981" y="54139"/>
                    <a:pt x="25910" y="54959"/>
                  </a:cubicBezTo>
                  <a:lnTo>
                    <a:pt x="189835" y="54959"/>
                  </a:lnTo>
                  <a:cubicBezTo>
                    <a:pt x="205011" y="54065"/>
                    <a:pt x="216590" y="41037"/>
                    <a:pt x="215696" y="25861"/>
                  </a:cubicBezTo>
                  <a:cubicBezTo>
                    <a:pt x="214875" y="11932"/>
                    <a:pt x="203763" y="820"/>
                    <a:pt x="189835" y="0"/>
                  </a:cubicBezTo>
                  <a:close/>
                </a:path>
              </a:pathLst>
            </a:custGeom>
            <a:solidFill>
              <a:srgbClr val="316857"/>
            </a:solidFill>
            <a:ln w="9525" cap="flat">
              <a:noFill/>
              <a:prstDash val="solid"/>
              <a:miter/>
            </a:ln>
          </p:spPr>
          <p:txBody>
            <a:bodyPr rtlCol="0" anchor="ctr"/>
            <a:lstStyle/>
            <a:p>
              <a:endParaRPr lang="ja-JP" altLang="en-US"/>
            </a:p>
          </p:txBody>
        </p:sp>
        <p:sp>
          <p:nvSpPr>
            <p:cNvPr id="79" name="フリーフォーム: 図形 78">
              <a:extLst>
                <a:ext uri="{FF2B5EF4-FFF2-40B4-BE49-F238E27FC236}">
                  <a16:creationId xmlns:a16="http://schemas.microsoft.com/office/drawing/2014/main" id="{FE714974-A36F-4589-9AD3-5F0E7366BC5A}"/>
                </a:ext>
              </a:extLst>
            </p:cNvPr>
            <p:cNvSpPr/>
            <p:nvPr/>
          </p:nvSpPr>
          <p:spPr>
            <a:xfrm>
              <a:off x="6635190" y="3481587"/>
              <a:ext cx="118967" cy="54959"/>
            </a:xfrm>
            <a:custGeom>
              <a:avLst/>
              <a:gdLst>
                <a:gd name="connsiteX0" fmla="*/ 59531 w 118967"/>
                <a:gd name="connsiteY0" fmla="*/ 54959 h 54959"/>
                <a:gd name="connsiteX1" fmla="*/ 118967 w 118967"/>
                <a:gd name="connsiteY1" fmla="*/ 0 h 54959"/>
                <a:gd name="connsiteX2" fmla="*/ 0 w 118967"/>
                <a:gd name="connsiteY2" fmla="*/ 0 h 54959"/>
                <a:gd name="connsiteX3" fmla="*/ 59531 w 118967"/>
                <a:gd name="connsiteY3" fmla="*/ 54959 h 54959"/>
              </a:gdLst>
              <a:ahLst/>
              <a:cxnLst>
                <a:cxn ang="0">
                  <a:pos x="connsiteX0" y="connsiteY0"/>
                </a:cxn>
                <a:cxn ang="0">
                  <a:pos x="connsiteX1" y="connsiteY1"/>
                </a:cxn>
                <a:cxn ang="0">
                  <a:pos x="connsiteX2" y="connsiteY2"/>
                </a:cxn>
                <a:cxn ang="0">
                  <a:pos x="connsiteX3" y="connsiteY3"/>
                </a:cxn>
              </a:cxnLst>
              <a:rect l="l" t="t" r="r" b="b"/>
              <a:pathLst>
                <a:path w="118967" h="54959">
                  <a:moveTo>
                    <a:pt x="59531" y="54959"/>
                  </a:moveTo>
                  <a:cubicBezTo>
                    <a:pt x="90631" y="54910"/>
                    <a:pt x="116487" y="31001"/>
                    <a:pt x="118967" y="0"/>
                  </a:cubicBezTo>
                  <a:lnTo>
                    <a:pt x="0" y="0"/>
                  </a:lnTo>
                  <a:cubicBezTo>
                    <a:pt x="2527" y="31016"/>
                    <a:pt x="28413" y="54914"/>
                    <a:pt x="59531" y="54959"/>
                  </a:cubicBezTo>
                  <a:close/>
                </a:path>
              </a:pathLst>
            </a:custGeom>
            <a:solidFill>
              <a:srgbClr val="316857"/>
            </a:solidFill>
            <a:ln w="9525" cap="flat">
              <a:noFill/>
              <a:prstDash val="solid"/>
              <a:miter/>
            </a:ln>
          </p:spPr>
          <p:txBody>
            <a:bodyPr rtlCol="0" anchor="ctr"/>
            <a:lstStyle/>
            <a:p>
              <a:endParaRPr lang="ja-JP" altLang="en-US"/>
            </a:p>
          </p:txBody>
        </p:sp>
        <p:sp>
          <p:nvSpPr>
            <p:cNvPr id="80" name="フリーフォーム: 図形 79">
              <a:extLst>
                <a:ext uri="{FF2B5EF4-FFF2-40B4-BE49-F238E27FC236}">
                  <a16:creationId xmlns:a16="http://schemas.microsoft.com/office/drawing/2014/main" id="{34861AB7-80F8-4E76-B576-1D4C1E709383}"/>
                </a:ext>
              </a:extLst>
            </p:cNvPr>
            <p:cNvSpPr/>
            <p:nvPr/>
          </p:nvSpPr>
          <p:spPr>
            <a:xfrm>
              <a:off x="6456311" y="2856367"/>
              <a:ext cx="476249" cy="494061"/>
            </a:xfrm>
            <a:custGeom>
              <a:avLst/>
              <a:gdLst>
                <a:gd name="connsiteX0" fmla="*/ 476250 w 476249"/>
                <a:gd name="connsiteY0" fmla="*/ 243364 h 494061"/>
                <a:gd name="connsiteX1" fmla="*/ 476250 w 476249"/>
                <a:gd name="connsiteY1" fmla="*/ 235172 h 494061"/>
                <a:gd name="connsiteX2" fmla="*/ 238125 w 476249"/>
                <a:gd name="connsiteY2" fmla="*/ 0 h 494061"/>
                <a:gd name="connsiteX3" fmla="*/ 238125 w 476249"/>
                <a:gd name="connsiteY3" fmla="*/ 0 h 494061"/>
                <a:gd name="connsiteX4" fmla="*/ 0 w 476249"/>
                <a:gd name="connsiteY4" fmla="*/ 235172 h 494061"/>
                <a:gd name="connsiteX5" fmla="*/ 0 w 476249"/>
                <a:gd name="connsiteY5" fmla="*/ 243364 h 494061"/>
                <a:gd name="connsiteX6" fmla="*/ 16573 w 476249"/>
                <a:gd name="connsiteY6" fmla="*/ 325755 h 494061"/>
                <a:gd name="connsiteX7" fmla="*/ 57912 w 476249"/>
                <a:gd name="connsiteY7" fmla="*/ 393478 h 494061"/>
                <a:gd name="connsiteX8" fmla="*/ 113633 w 476249"/>
                <a:gd name="connsiteY8" fmla="*/ 483965 h 494061"/>
                <a:gd name="connsiteX9" fmla="*/ 130016 w 476249"/>
                <a:gd name="connsiteY9" fmla="*/ 494062 h 494061"/>
                <a:gd name="connsiteX10" fmla="*/ 346234 w 476249"/>
                <a:gd name="connsiteY10" fmla="*/ 494062 h 494061"/>
                <a:gd name="connsiteX11" fmla="*/ 362617 w 476249"/>
                <a:gd name="connsiteY11" fmla="*/ 483965 h 494061"/>
                <a:gd name="connsiteX12" fmla="*/ 418338 w 476249"/>
                <a:gd name="connsiteY12" fmla="*/ 393478 h 494061"/>
                <a:gd name="connsiteX13" fmla="*/ 459676 w 476249"/>
                <a:gd name="connsiteY13" fmla="*/ 325755 h 494061"/>
                <a:gd name="connsiteX14" fmla="*/ 476250 w 476249"/>
                <a:gd name="connsiteY14" fmla="*/ 243364 h 494061"/>
                <a:gd name="connsiteX15" fmla="*/ 421386 w 476249"/>
                <a:gd name="connsiteY15" fmla="*/ 242507 h 494061"/>
                <a:gd name="connsiteX16" fmla="*/ 408718 w 476249"/>
                <a:gd name="connsiteY16" fmla="*/ 306515 h 494061"/>
                <a:gd name="connsiteX17" fmla="*/ 377857 w 476249"/>
                <a:gd name="connsiteY17" fmla="*/ 356807 h 494061"/>
                <a:gd name="connsiteX18" fmla="*/ 323850 w 476249"/>
                <a:gd name="connsiteY18" fmla="*/ 438912 h 494061"/>
                <a:gd name="connsiteX19" fmla="*/ 152400 w 476249"/>
                <a:gd name="connsiteY19" fmla="*/ 438912 h 494061"/>
                <a:gd name="connsiteX20" fmla="*/ 98870 w 476249"/>
                <a:gd name="connsiteY20" fmla="*/ 356521 h 494061"/>
                <a:gd name="connsiteX21" fmla="*/ 68008 w 476249"/>
                <a:gd name="connsiteY21" fmla="*/ 306229 h 494061"/>
                <a:gd name="connsiteX22" fmla="*/ 54864 w 476249"/>
                <a:gd name="connsiteY22" fmla="*/ 242221 h 494061"/>
                <a:gd name="connsiteX23" fmla="*/ 54864 w 476249"/>
                <a:gd name="connsiteY23" fmla="*/ 235363 h 494061"/>
                <a:gd name="connsiteX24" fmla="*/ 237839 w 476249"/>
                <a:gd name="connsiteY24" fmla="*/ 54388 h 494061"/>
                <a:gd name="connsiteX25" fmla="*/ 237839 w 476249"/>
                <a:gd name="connsiteY25" fmla="*/ 54388 h 494061"/>
                <a:gd name="connsiteX26" fmla="*/ 420814 w 476249"/>
                <a:gd name="connsiteY26" fmla="*/ 235363 h 4940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476249" h="494061">
                  <a:moveTo>
                    <a:pt x="476250" y="243364"/>
                  </a:moveTo>
                  <a:lnTo>
                    <a:pt x="476250" y="235172"/>
                  </a:lnTo>
                  <a:cubicBezTo>
                    <a:pt x="473823" y="105160"/>
                    <a:pt x="368157" y="804"/>
                    <a:pt x="238125" y="0"/>
                  </a:cubicBezTo>
                  <a:lnTo>
                    <a:pt x="238125" y="0"/>
                  </a:lnTo>
                  <a:cubicBezTo>
                    <a:pt x="108093" y="804"/>
                    <a:pt x="2427" y="105160"/>
                    <a:pt x="0" y="235172"/>
                  </a:cubicBezTo>
                  <a:lnTo>
                    <a:pt x="0" y="243364"/>
                  </a:lnTo>
                  <a:cubicBezTo>
                    <a:pt x="871" y="271562"/>
                    <a:pt x="6473" y="299414"/>
                    <a:pt x="16573" y="325755"/>
                  </a:cubicBezTo>
                  <a:cubicBezTo>
                    <a:pt x="26214" y="350609"/>
                    <a:pt x="40213" y="373543"/>
                    <a:pt x="57912" y="393478"/>
                  </a:cubicBezTo>
                  <a:cubicBezTo>
                    <a:pt x="79724" y="417195"/>
                    <a:pt x="103537" y="463391"/>
                    <a:pt x="113633" y="483965"/>
                  </a:cubicBezTo>
                  <a:cubicBezTo>
                    <a:pt x="116721" y="490180"/>
                    <a:pt x="123076" y="494096"/>
                    <a:pt x="130016" y="494062"/>
                  </a:cubicBezTo>
                  <a:lnTo>
                    <a:pt x="346234" y="494062"/>
                  </a:lnTo>
                  <a:cubicBezTo>
                    <a:pt x="353174" y="494096"/>
                    <a:pt x="359529" y="490180"/>
                    <a:pt x="362617" y="483965"/>
                  </a:cubicBezTo>
                  <a:cubicBezTo>
                    <a:pt x="372713" y="463391"/>
                    <a:pt x="396526" y="417290"/>
                    <a:pt x="418338" y="393478"/>
                  </a:cubicBezTo>
                  <a:cubicBezTo>
                    <a:pt x="436037" y="373543"/>
                    <a:pt x="450036" y="350609"/>
                    <a:pt x="459676" y="325755"/>
                  </a:cubicBezTo>
                  <a:cubicBezTo>
                    <a:pt x="469777" y="299414"/>
                    <a:pt x="475379" y="271562"/>
                    <a:pt x="476250" y="243364"/>
                  </a:cubicBezTo>
                  <a:close/>
                  <a:moveTo>
                    <a:pt x="421386" y="242507"/>
                  </a:moveTo>
                  <a:cubicBezTo>
                    <a:pt x="420709" y="264394"/>
                    <a:pt x="416429" y="286020"/>
                    <a:pt x="408718" y="306515"/>
                  </a:cubicBezTo>
                  <a:cubicBezTo>
                    <a:pt x="401485" y="324971"/>
                    <a:pt x="391037" y="341999"/>
                    <a:pt x="377857" y="356807"/>
                  </a:cubicBezTo>
                  <a:cubicBezTo>
                    <a:pt x="356714" y="381975"/>
                    <a:pt x="338588" y="409531"/>
                    <a:pt x="323850" y="438912"/>
                  </a:cubicBezTo>
                  <a:lnTo>
                    <a:pt x="152400" y="438912"/>
                  </a:lnTo>
                  <a:cubicBezTo>
                    <a:pt x="137831" y="409455"/>
                    <a:pt x="119864" y="381803"/>
                    <a:pt x="98870" y="356521"/>
                  </a:cubicBezTo>
                  <a:cubicBezTo>
                    <a:pt x="85690" y="341713"/>
                    <a:pt x="75241" y="324685"/>
                    <a:pt x="68008" y="306229"/>
                  </a:cubicBezTo>
                  <a:cubicBezTo>
                    <a:pt x="60135" y="285761"/>
                    <a:pt x="55694" y="264135"/>
                    <a:pt x="54864" y="242221"/>
                  </a:cubicBezTo>
                  <a:lnTo>
                    <a:pt x="54864" y="235363"/>
                  </a:lnTo>
                  <a:cubicBezTo>
                    <a:pt x="56570" y="135350"/>
                    <a:pt x="137813" y="54995"/>
                    <a:pt x="237839" y="54388"/>
                  </a:cubicBezTo>
                  <a:lnTo>
                    <a:pt x="237839" y="54388"/>
                  </a:lnTo>
                  <a:cubicBezTo>
                    <a:pt x="337865" y="54995"/>
                    <a:pt x="419109" y="135350"/>
                    <a:pt x="420814" y="235363"/>
                  </a:cubicBezTo>
                  <a:close/>
                </a:path>
              </a:pathLst>
            </a:custGeom>
            <a:solidFill>
              <a:srgbClr val="316857"/>
            </a:solidFill>
            <a:ln w="9525" cap="flat">
              <a:noFill/>
              <a:prstDash val="solid"/>
              <a:miter/>
            </a:ln>
          </p:spPr>
          <p:txBody>
            <a:bodyPr rtlCol="0" anchor="ctr"/>
            <a:lstStyle/>
            <a:p>
              <a:endParaRPr lang="ja-JP" altLang="en-US"/>
            </a:p>
          </p:txBody>
        </p:sp>
        <p:sp>
          <p:nvSpPr>
            <p:cNvPr id="81" name="フリーフォーム: 図形 80">
              <a:extLst>
                <a:ext uri="{FF2B5EF4-FFF2-40B4-BE49-F238E27FC236}">
                  <a16:creationId xmlns:a16="http://schemas.microsoft.com/office/drawing/2014/main" id="{737DC0EB-B2A2-4C35-A239-6602A78B3F6D}"/>
                </a:ext>
              </a:extLst>
            </p:cNvPr>
            <p:cNvSpPr/>
            <p:nvPr/>
          </p:nvSpPr>
          <p:spPr>
            <a:xfrm>
              <a:off x="6677481" y="2714254"/>
              <a:ext cx="38100" cy="104775"/>
            </a:xfrm>
            <a:custGeom>
              <a:avLst/>
              <a:gdLst>
                <a:gd name="connsiteX0" fmla="*/ 19050 w 38100"/>
                <a:gd name="connsiteY0" fmla="*/ 104775 h 104775"/>
                <a:gd name="connsiteX1" fmla="*/ 38100 w 38100"/>
                <a:gd name="connsiteY1" fmla="*/ 85725 h 104775"/>
                <a:gd name="connsiteX2" fmla="*/ 38100 w 38100"/>
                <a:gd name="connsiteY2" fmla="*/ 19050 h 104775"/>
                <a:gd name="connsiteX3" fmla="*/ 19050 w 38100"/>
                <a:gd name="connsiteY3" fmla="*/ 0 h 104775"/>
                <a:gd name="connsiteX4" fmla="*/ 0 w 38100"/>
                <a:gd name="connsiteY4" fmla="*/ 19050 h 104775"/>
                <a:gd name="connsiteX5" fmla="*/ 0 w 38100"/>
                <a:gd name="connsiteY5" fmla="*/ 85725 h 104775"/>
                <a:gd name="connsiteX6" fmla="*/ 19050 w 38100"/>
                <a:gd name="connsiteY6" fmla="*/ 104775 h 10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8100" h="104775">
                  <a:moveTo>
                    <a:pt x="19050" y="104775"/>
                  </a:moveTo>
                  <a:cubicBezTo>
                    <a:pt x="29571" y="104775"/>
                    <a:pt x="38100" y="96246"/>
                    <a:pt x="38100" y="85725"/>
                  </a:cubicBezTo>
                  <a:lnTo>
                    <a:pt x="38100" y="19050"/>
                  </a:lnTo>
                  <a:cubicBezTo>
                    <a:pt x="38100" y="8529"/>
                    <a:pt x="29571" y="0"/>
                    <a:pt x="19050" y="0"/>
                  </a:cubicBezTo>
                  <a:cubicBezTo>
                    <a:pt x="8529" y="0"/>
                    <a:pt x="0" y="8529"/>
                    <a:pt x="0" y="19050"/>
                  </a:cubicBezTo>
                  <a:lnTo>
                    <a:pt x="0" y="85725"/>
                  </a:lnTo>
                  <a:cubicBezTo>
                    <a:pt x="0" y="96246"/>
                    <a:pt x="8529" y="104775"/>
                    <a:pt x="19050" y="104775"/>
                  </a:cubicBezTo>
                  <a:close/>
                </a:path>
              </a:pathLst>
            </a:custGeom>
            <a:solidFill>
              <a:srgbClr val="316857"/>
            </a:solidFill>
            <a:ln w="9525" cap="flat">
              <a:noFill/>
              <a:prstDash val="solid"/>
              <a:miter/>
            </a:ln>
          </p:spPr>
          <p:txBody>
            <a:bodyPr rtlCol="0" anchor="ctr"/>
            <a:lstStyle/>
            <a:p>
              <a:endParaRPr lang="ja-JP" altLang="en-US"/>
            </a:p>
          </p:txBody>
        </p:sp>
        <p:sp>
          <p:nvSpPr>
            <p:cNvPr id="82" name="フリーフォーム: 図形 81">
              <a:extLst>
                <a:ext uri="{FF2B5EF4-FFF2-40B4-BE49-F238E27FC236}">
                  <a16:creationId xmlns:a16="http://schemas.microsoft.com/office/drawing/2014/main" id="{45E35322-21D8-4348-B2FC-FD3BE256BBBE}"/>
                </a:ext>
              </a:extLst>
            </p:cNvPr>
            <p:cNvSpPr/>
            <p:nvPr/>
          </p:nvSpPr>
          <p:spPr>
            <a:xfrm>
              <a:off x="6418398" y="2823643"/>
              <a:ext cx="84504" cy="84649"/>
            </a:xfrm>
            <a:custGeom>
              <a:avLst/>
              <a:gdLst>
                <a:gd name="connsiteX0" fmla="*/ 52105 w 84504"/>
                <a:gd name="connsiteY0" fmla="*/ 79111 h 84649"/>
                <a:gd name="connsiteX1" fmla="*/ 78965 w 84504"/>
                <a:gd name="connsiteY1" fmla="*/ 79111 h 84649"/>
                <a:gd name="connsiteX2" fmla="*/ 78965 w 84504"/>
                <a:gd name="connsiteY2" fmla="*/ 52250 h 84649"/>
                <a:gd name="connsiteX3" fmla="*/ 31817 w 84504"/>
                <a:gd name="connsiteY3" fmla="*/ 4911 h 84649"/>
                <a:gd name="connsiteX4" fmla="*/ 4910 w 84504"/>
                <a:gd name="connsiteY4" fmla="*/ 6283 h 84649"/>
                <a:gd name="connsiteX5" fmla="*/ 4956 w 84504"/>
                <a:gd name="connsiteY5" fmla="*/ 31866 h 846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4504" h="84649">
                  <a:moveTo>
                    <a:pt x="52105" y="79111"/>
                  </a:moveTo>
                  <a:cubicBezTo>
                    <a:pt x="59535" y="86496"/>
                    <a:pt x="71535" y="86496"/>
                    <a:pt x="78965" y="79111"/>
                  </a:cubicBezTo>
                  <a:cubicBezTo>
                    <a:pt x="86351" y="71680"/>
                    <a:pt x="86351" y="59680"/>
                    <a:pt x="78965" y="52250"/>
                  </a:cubicBezTo>
                  <a:lnTo>
                    <a:pt x="31817" y="4911"/>
                  </a:lnTo>
                  <a:cubicBezTo>
                    <a:pt x="24008" y="-2140"/>
                    <a:pt x="11962" y="-1525"/>
                    <a:pt x="4910" y="6283"/>
                  </a:cubicBezTo>
                  <a:cubicBezTo>
                    <a:pt x="-1654" y="13555"/>
                    <a:pt x="-1634" y="24619"/>
                    <a:pt x="4956" y="31866"/>
                  </a:cubicBezTo>
                  <a:close/>
                </a:path>
              </a:pathLst>
            </a:custGeom>
            <a:solidFill>
              <a:srgbClr val="316857"/>
            </a:solidFill>
            <a:ln w="9525" cap="flat">
              <a:noFill/>
              <a:prstDash val="solid"/>
              <a:miter/>
            </a:ln>
          </p:spPr>
          <p:txBody>
            <a:bodyPr rtlCol="0" anchor="ctr"/>
            <a:lstStyle/>
            <a:p>
              <a:endParaRPr lang="ja-JP" altLang="en-US"/>
            </a:p>
          </p:txBody>
        </p:sp>
        <p:sp>
          <p:nvSpPr>
            <p:cNvPr id="83" name="フリーフォーム: 図形 82">
              <a:extLst>
                <a:ext uri="{FF2B5EF4-FFF2-40B4-BE49-F238E27FC236}">
                  <a16:creationId xmlns:a16="http://schemas.microsoft.com/office/drawing/2014/main" id="{910EC163-2EED-43ED-889E-0F2A74314142}"/>
                </a:ext>
              </a:extLst>
            </p:cNvPr>
            <p:cNvSpPr/>
            <p:nvPr/>
          </p:nvSpPr>
          <p:spPr>
            <a:xfrm>
              <a:off x="6889969" y="2828585"/>
              <a:ext cx="83603" cy="83426"/>
            </a:xfrm>
            <a:custGeom>
              <a:avLst/>
              <a:gdLst>
                <a:gd name="connsiteX0" fmla="*/ 19446 w 83603"/>
                <a:gd name="connsiteY0" fmla="*/ 83407 h 83426"/>
                <a:gd name="connsiteX1" fmla="*/ 32971 w 83603"/>
                <a:gd name="connsiteY1" fmla="*/ 77787 h 83426"/>
                <a:gd name="connsiteX2" fmla="*/ 80025 w 83603"/>
                <a:gd name="connsiteY2" fmla="*/ 30162 h 83426"/>
                <a:gd name="connsiteX3" fmla="*/ 75664 w 83603"/>
                <a:gd name="connsiteY3" fmla="*/ 3577 h 83426"/>
                <a:gd name="connsiteX4" fmla="*/ 53164 w 83603"/>
                <a:gd name="connsiteY4" fmla="*/ 3778 h 83426"/>
                <a:gd name="connsiteX5" fmla="*/ 5539 w 83603"/>
                <a:gd name="connsiteY5" fmla="*/ 51403 h 83426"/>
                <a:gd name="connsiteX6" fmla="*/ 5539 w 83603"/>
                <a:gd name="connsiteY6" fmla="*/ 78264 h 83426"/>
                <a:gd name="connsiteX7" fmla="*/ 19446 w 83603"/>
                <a:gd name="connsiteY7" fmla="*/ 83407 h 834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3603" h="83426">
                  <a:moveTo>
                    <a:pt x="19446" y="83407"/>
                  </a:moveTo>
                  <a:cubicBezTo>
                    <a:pt x="24523" y="83411"/>
                    <a:pt x="29392" y="81388"/>
                    <a:pt x="32971" y="77787"/>
                  </a:cubicBezTo>
                  <a:lnTo>
                    <a:pt x="80025" y="30162"/>
                  </a:lnTo>
                  <a:cubicBezTo>
                    <a:pt x="86162" y="21617"/>
                    <a:pt x="84210" y="9714"/>
                    <a:pt x="75664" y="3577"/>
                  </a:cubicBezTo>
                  <a:cubicBezTo>
                    <a:pt x="68922" y="-1265"/>
                    <a:pt x="59819" y="-1184"/>
                    <a:pt x="53164" y="3778"/>
                  </a:cubicBezTo>
                  <a:lnTo>
                    <a:pt x="5539" y="51403"/>
                  </a:lnTo>
                  <a:cubicBezTo>
                    <a:pt x="-1846" y="58834"/>
                    <a:pt x="-1846" y="70833"/>
                    <a:pt x="5539" y="78264"/>
                  </a:cubicBezTo>
                  <a:cubicBezTo>
                    <a:pt x="9290" y="81786"/>
                    <a:pt x="14306" y="83641"/>
                    <a:pt x="19446" y="83407"/>
                  </a:cubicBezTo>
                  <a:close/>
                </a:path>
              </a:pathLst>
            </a:custGeom>
            <a:solidFill>
              <a:srgbClr val="316857"/>
            </a:solidFill>
            <a:ln w="9525" cap="flat">
              <a:noFill/>
              <a:prstDash val="solid"/>
              <a:miter/>
            </a:ln>
          </p:spPr>
          <p:txBody>
            <a:bodyPr rtlCol="0" anchor="ctr"/>
            <a:lstStyle/>
            <a:p>
              <a:endParaRPr lang="ja-JP" altLang="en-US"/>
            </a:p>
          </p:txBody>
        </p:sp>
      </p:grpSp>
      <p:sp>
        <p:nvSpPr>
          <p:cNvPr id="35" name="正方形/長方形 34">
            <a:extLst>
              <a:ext uri="{FF2B5EF4-FFF2-40B4-BE49-F238E27FC236}">
                <a16:creationId xmlns:a16="http://schemas.microsoft.com/office/drawing/2014/main" id="{99358F93-0246-4127-BB30-D0FFE921B715}"/>
              </a:ext>
            </a:extLst>
          </p:cNvPr>
          <p:cNvSpPr/>
          <p:nvPr/>
        </p:nvSpPr>
        <p:spPr>
          <a:xfrm rot="10800000">
            <a:off x="6490673" y="1520279"/>
            <a:ext cx="5206543" cy="1148399"/>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6" name="フローチャート: 端子 35">
            <a:extLst>
              <a:ext uri="{FF2B5EF4-FFF2-40B4-BE49-F238E27FC236}">
                <a16:creationId xmlns:a16="http://schemas.microsoft.com/office/drawing/2014/main" id="{F94FA8A3-9FE0-48DC-837D-7F4324F02535}"/>
              </a:ext>
            </a:extLst>
          </p:cNvPr>
          <p:cNvSpPr/>
          <p:nvPr/>
        </p:nvSpPr>
        <p:spPr>
          <a:xfrm>
            <a:off x="6702425" y="1734872"/>
            <a:ext cx="1870075" cy="85745"/>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正方形/長方形 36">
            <a:extLst>
              <a:ext uri="{FF2B5EF4-FFF2-40B4-BE49-F238E27FC236}">
                <a16:creationId xmlns:a16="http://schemas.microsoft.com/office/drawing/2014/main" id="{6898A8CC-5473-4FB2-BE9C-0C88BE5D0D44}"/>
              </a:ext>
            </a:extLst>
          </p:cNvPr>
          <p:cNvSpPr/>
          <p:nvPr/>
        </p:nvSpPr>
        <p:spPr>
          <a:xfrm rot="10800000" flipV="1">
            <a:off x="6543198" y="1520277"/>
            <a:ext cx="5082985" cy="1019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受験意欲向上策の実施</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考査の受験意欲向上を図るため、外部資格により一定の法律知識や法的思考力が担保されている職員について、筆記考査の「行政専門」を免除します。</a:t>
            </a:r>
          </a:p>
        </p:txBody>
      </p:sp>
      <p:sp>
        <p:nvSpPr>
          <p:cNvPr id="38" name="正方形/長方形 37">
            <a:extLst>
              <a:ext uri="{FF2B5EF4-FFF2-40B4-BE49-F238E27FC236}">
                <a16:creationId xmlns:a16="http://schemas.microsoft.com/office/drawing/2014/main" id="{F0234B4A-5620-464C-9571-29F6AB603F97}"/>
              </a:ext>
            </a:extLst>
          </p:cNvPr>
          <p:cNvSpPr/>
          <p:nvPr/>
        </p:nvSpPr>
        <p:spPr>
          <a:xfrm>
            <a:off x="6490673" y="2755194"/>
            <a:ext cx="5198400" cy="309600"/>
          </a:xfrm>
          <a:prstGeom prst="rect">
            <a:avLst/>
          </a:prstGeom>
          <a:noFill/>
          <a:ln w="28575" cmpd="thickThin">
            <a:solidFill>
              <a:srgbClr val="3168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316857"/>
                </a:solidFill>
                <a:latin typeface="BIZ UDPゴシック" panose="020B0400000000000000" pitchFamily="50" charset="-128"/>
                <a:ea typeface="BIZ UDPゴシック" panose="020B0400000000000000" pitchFamily="50" charset="-128"/>
              </a:rPr>
              <a:t>その他項目：</a:t>
            </a:r>
            <a:r>
              <a:rPr lang="ja-JP" altLang="en-US" sz="1100" b="1" dirty="0">
                <a:solidFill>
                  <a:srgbClr val="316857"/>
                </a:solidFill>
                <a:latin typeface="BIZ UDPゴシック" panose="020B0400000000000000" pitchFamily="50" charset="-128"/>
                <a:ea typeface="BIZ UDPゴシック" panose="020B0400000000000000" pitchFamily="50" charset="-128"/>
              </a:rPr>
              <a:t>特例受験制度の創設</a:t>
            </a:r>
            <a:endParaRPr kumimoji="1" lang="en-US" altLang="ja-JP" sz="1100" b="1" dirty="0">
              <a:solidFill>
                <a:srgbClr val="316857"/>
              </a:solidFill>
              <a:latin typeface="BIZ UDPゴシック" panose="020B0400000000000000" pitchFamily="50" charset="-128"/>
              <a:ea typeface="BIZ UDPゴシック" panose="020B0400000000000000" pitchFamily="50" charset="-128"/>
            </a:endParaRPr>
          </a:p>
        </p:txBody>
      </p:sp>
      <p:sp>
        <p:nvSpPr>
          <p:cNvPr id="57" name="正方形/長方形 56">
            <a:extLst>
              <a:ext uri="{FF2B5EF4-FFF2-40B4-BE49-F238E27FC236}">
                <a16:creationId xmlns:a16="http://schemas.microsoft.com/office/drawing/2014/main" id="{87C6ACF6-C222-40C2-BEA1-1DFDE0A6670E}"/>
              </a:ext>
            </a:extLst>
          </p:cNvPr>
          <p:cNvSpPr/>
          <p:nvPr/>
        </p:nvSpPr>
        <p:spPr>
          <a:xfrm rot="10800000" flipV="1">
            <a:off x="486283" y="604947"/>
            <a:ext cx="12191999" cy="46105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20000"/>
              </a:lnSpc>
            </a:pPr>
            <a:r>
              <a:rPr kumimoji="1" lang="ja-JP" altLang="en-US" sz="1400" dirty="0">
                <a:solidFill>
                  <a:schemeClr val="tx1"/>
                </a:solidFill>
                <a:latin typeface="BIZ UDPゴシック" panose="020B0400000000000000" pitchFamily="50" charset="-128"/>
                <a:ea typeface="BIZ UDPゴシック" panose="020B0400000000000000" pitchFamily="50" charset="-128"/>
              </a:rPr>
              <a:t>職員の多様化が進む中で、個々の職員に応じた能力開発や主体的なキャリア形成を促進・支援するための育成システムを構築します。</a:t>
            </a:r>
            <a:endParaRPr kumimoji="1" lang="en-US" altLang="ja-JP" sz="1400" dirty="0">
              <a:solidFill>
                <a:schemeClr val="tx1"/>
              </a:solidFill>
              <a:latin typeface="BIZ UDPゴシック" panose="020B0400000000000000" pitchFamily="50" charset="-128"/>
              <a:ea typeface="BIZ UDPゴシック" panose="020B0400000000000000" pitchFamily="50" charset="-128"/>
            </a:endParaRPr>
          </a:p>
        </p:txBody>
      </p:sp>
      <p:sp>
        <p:nvSpPr>
          <p:cNvPr id="2" name="スライド番号プレースホルダー 1">
            <a:extLst>
              <a:ext uri="{FF2B5EF4-FFF2-40B4-BE49-F238E27FC236}">
                <a16:creationId xmlns:a16="http://schemas.microsoft.com/office/drawing/2014/main" id="{B1B1C284-0526-4761-AAE0-0EFB91C17A47}"/>
              </a:ext>
            </a:extLst>
          </p:cNvPr>
          <p:cNvSpPr>
            <a:spLocks noGrp="1"/>
          </p:cNvSpPr>
          <p:nvPr>
            <p:ph type="sldNum" sz="quarter" idx="12"/>
          </p:nvPr>
        </p:nvSpPr>
        <p:spPr>
          <a:xfrm>
            <a:off x="9443272" y="6499903"/>
            <a:ext cx="2743200" cy="365125"/>
          </a:xfrm>
        </p:spPr>
        <p:txBody>
          <a:bodyPr/>
          <a:lstStyle/>
          <a:p>
            <a:fld id="{0E7F473F-DB78-4782-A223-9E8F5EA6924B}" type="slidenum">
              <a:rPr lang="ja-JP" altLang="en-US" smtClean="0"/>
              <a:pPr/>
              <a:t>7</a:t>
            </a:fld>
            <a:endParaRPr lang="ja-JP" altLang="en-US"/>
          </a:p>
        </p:txBody>
      </p:sp>
    </p:spTree>
    <p:extLst>
      <p:ext uri="{BB962C8B-B14F-4D97-AF65-F5344CB8AC3E}">
        <p14:creationId xmlns:p14="http://schemas.microsoft.com/office/powerpoint/2010/main" val="36154249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正方形/長方形 63">
            <a:extLst>
              <a:ext uri="{FF2B5EF4-FFF2-40B4-BE49-F238E27FC236}">
                <a16:creationId xmlns:a16="http://schemas.microsoft.com/office/drawing/2014/main" id="{7B758FCA-0B98-41F7-B1A1-804E283102E7}"/>
              </a:ext>
            </a:extLst>
          </p:cNvPr>
          <p:cNvSpPr/>
          <p:nvPr/>
        </p:nvSpPr>
        <p:spPr>
          <a:xfrm rot="10800000">
            <a:off x="640382" y="2541392"/>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63" name="正方形/長方形 62">
            <a:extLst>
              <a:ext uri="{FF2B5EF4-FFF2-40B4-BE49-F238E27FC236}">
                <a16:creationId xmlns:a16="http://schemas.microsoft.com/office/drawing/2014/main" id="{3D8AA523-150E-4511-8C9C-83AD7F1EBA4F}"/>
              </a:ext>
            </a:extLst>
          </p:cNvPr>
          <p:cNvSpPr/>
          <p:nvPr/>
        </p:nvSpPr>
        <p:spPr>
          <a:xfrm rot="10800000">
            <a:off x="640381" y="1244586"/>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4" name="正方形/長方形 3">
            <a:extLst>
              <a:ext uri="{FF2B5EF4-FFF2-40B4-BE49-F238E27FC236}">
                <a16:creationId xmlns:a16="http://schemas.microsoft.com/office/drawing/2014/main" id="{E2344267-C1AA-46A6-AFEE-8B4527F9796D}"/>
              </a:ext>
            </a:extLst>
          </p:cNvPr>
          <p:cNvSpPr/>
          <p:nvPr/>
        </p:nvSpPr>
        <p:spPr>
          <a:xfrm rot="10800000" flipV="1">
            <a:off x="0" y="-3"/>
            <a:ext cx="12192000" cy="599442"/>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　３</a:t>
            </a:r>
            <a:r>
              <a:rPr kumimoji="1" lang="ja-JP" altLang="en-US" sz="2400" b="1" dirty="0">
                <a:solidFill>
                  <a:schemeClr val="accent3">
                    <a:lumMod val="50000"/>
                  </a:schemeClr>
                </a:solidFill>
                <a:latin typeface="BIZ UDPゴシック" panose="020B0400000000000000" pitchFamily="50" charset="-128"/>
                <a:ea typeface="BIZ UDPゴシック" panose="020B0400000000000000" pitchFamily="50" charset="-128"/>
              </a:rPr>
              <a:t>．人材育成</a:t>
            </a:r>
          </a:p>
        </p:txBody>
      </p:sp>
      <p:sp>
        <p:nvSpPr>
          <p:cNvPr id="49" name="フローチャート: 端子 48">
            <a:extLst>
              <a:ext uri="{FF2B5EF4-FFF2-40B4-BE49-F238E27FC236}">
                <a16:creationId xmlns:a16="http://schemas.microsoft.com/office/drawing/2014/main" id="{7F36A4EA-3193-4502-BF13-1CAD0E5D77D9}"/>
              </a:ext>
            </a:extLst>
          </p:cNvPr>
          <p:cNvSpPr/>
          <p:nvPr/>
        </p:nvSpPr>
        <p:spPr>
          <a:xfrm>
            <a:off x="804863" y="2701008"/>
            <a:ext cx="2316163"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2" name="フローチャート: 端子 51">
            <a:extLst>
              <a:ext uri="{FF2B5EF4-FFF2-40B4-BE49-F238E27FC236}">
                <a16:creationId xmlns:a16="http://schemas.microsoft.com/office/drawing/2014/main" id="{1CEE82B8-4C51-4F16-9C96-05BA2B34B104}"/>
              </a:ext>
            </a:extLst>
          </p:cNvPr>
          <p:cNvSpPr/>
          <p:nvPr/>
        </p:nvSpPr>
        <p:spPr>
          <a:xfrm>
            <a:off x="804863" y="1411753"/>
            <a:ext cx="2681299"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7" name="正方形/長方形 56">
            <a:extLst>
              <a:ext uri="{FF2B5EF4-FFF2-40B4-BE49-F238E27FC236}">
                <a16:creationId xmlns:a16="http://schemas.microsoft.com/office/drawing/2014/main" id="{F993B2EB-4492-4338-9477-F5405390A1F1}"/>
              </a:ext>
            </a:extLst>
          </p:cNvPr>
          <p:cNvSpPr/>
          <p:nvPr/>
        </p:nvSpPr>
        <p:spPr>
          <a:xfrm rot="10800000" flipV="1">
            <a:off x="681136" y="2555678"/>
            <a:ext cx="5232967" cy="105683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「１</a:t>
            </a:r>
            <a:r>
              <a:rPr lang="en-US" altLang="ja-JP" sz="1500" b="1" dirty="0">
                <a:solidFill>
                  <a:srgbClr val="316857"/>
                </a:solidFill>
                <a:latin typeface="BIZ UDPゴシック" panose="020B0400000000000000" pitchFamily="50" charset="-128"/>
                <a:ea typeface="BIZ UDPゴシック" panose="020B0400000000000000" pitchFamily="50" charset="-128"/>
              </a:rPr>
              <a:t>on</a:t>
            </a:r>
            <a:r>
              <a:rPr lang="ja-JP" altLang="en-US" sz="1500" b="1" dirty="0">
                <a:solidFill>
                  <a:srgbClr val="316857"/>
                </a:solidFill>
                <a:latin typeface="BIZ UDPゴシック" panose="020B0400000000000000" pitchFamily="50" charset="-128"/>
                <a:ea typeface="BIZ UDPゴシック" panose="020B0400000000000000" pitchFamily="50" charset="-128"/>
              </a:rPr>
              <a:t>１ミーティング」の実施</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上司･部下間のコミュニケーションを活性化するため、定期的に、仕事の進捗やキャリアに対する考え方、心身の健康状態など部下の悩みを</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聴く取組みとして、</a:t>
            </a:r>
            <a:r>
              <a:rPr kumimoji="1" lang="en-US" altLang="ja-JP" sz="1300" dirty="0">
                <a:solidFill>
                  <a:schemeClr val="tx1"/>
                </a:solidFill>
                <a:latin typeface="BIZ UDPゴシック" panose="020B0400000000000000" pitchFamily="50" charset="-128"/>
                <a:ea typeface="BIZ UDPゴシック" panose="020B0400000000000000" pitchFamily="50" charset="-128"/>
              </a:rPr>
              <a:t>1on1</a:t>
            </a:r>
            <a:r>
              <a:rPr kumimoji="1" lang="ja-JP" altLang="en-US" sz="1300" dirty="0">
                <a:solidFill>
                  <a:schemeClr val="tx1"/>
                </a:solidFill>
                <a:latin typeface="BIZ UDPゴシック" panose="020B0400000000000000" pitchFamily="50" charset="-128"/>
                <a:ea typeface="BIZ UDPゴシック" panose="020B0400000000000000" pitchFamily="50" charset="-128"/>
              </a:rPr>
              <a:t>ミーティングを実施します。</a:t>
            </a:r>
          </a:p>
        </p:txBody>
      </p:sp>
      <p:sp>
        <p:nvSpPr>
          <p:cNvPr id="56" name="正方形/長方形 55">
            <a:extLst>
              <a:ext uri="{FF2B5EF4-FFF2-40B4-BE49-F238E27FC236}">
                <a16:creationId xmlns:a16="http://schemas.microsoft.com/office/drawing/2014/main" id="{FC3392E1-C172-4300-8873-684175DAC028}"/>
              </a:ext>
            </a:extLst>
          </p:cNvPr>
          <p:cNvSpPr/>
          <p:nvPr/>
        </p:nvSpPr>
        <p:spPr>
          <a:xfrm rot="10800000" flipV="1">
            <a:off x="695569" y="1252848"/>
            <a:ext cx="5206542" cy="105040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「キャリアシート」の積極的な活用</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主体的なキャリア形成を促し、能力やモチベーションの向上を図る観点から、全職員が毎年度、作成・更新するよう内容等を見直します。</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また、各所属で活用することで、アドバイスや気付きにつなげます。</a:t>
            </a:r>
          </a:p>
        </p:txBody>
      </p:sp>
      <p:sp>
        <p:nvSpPr>
          <p:cNvPr id="62" name="テキスト ボックス 61">
            <a:extLst>
              <a:ext uri="{FF2B5EF4-FFF2-40B4-BE49-F238E27FC236}">
                <a16:creationId xmlns:a16="http://schemas.microsoft.com/office/drawing/2014/main" id="{85428E2F-2063-427F-99EA-B3AEC462AD6D}"/>
              </a:ext>
            </a:extLst>
          </p:cNvPr>
          <p:cNvSpPr txBox="1"/>
          <p:nvPr/>
        </p:nvSpPr>
        <p:spPr>
          <a:xfrm>
            <a:off x="251064" y="853957"/>
            <a:ext cx="6141720" cy="338554"/>
          </a:xfrm>
          <a:prstGeom prst="rect">
            <a:avLst/>
          </a:prstGeom>
          <a:noFill/>
        </p:spPr>
        <p:txBody>
          <a:bodyPr wrap="square">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（３）主体的なキャリア形成を重視した取組みの充実</a:t>
            </a:r>
          </a:p>
        </p:txBody>
      </p:sp>
      <p:sp>
        <p:nvSpPr>
          <p:cNvPr id="35" name="正方形/長方形 34">
            <a:extLst>
              <a:ext uri="{FF2B5EF4-FFF2-40B4-BE49-F238E27FC236}">
                <a16:creationId xmlns:a16="http://schemas.microsoft.com/office/drawing/2014/main" id="{DD4D5F7C-C3B5-4213-8C3F-0CFF5FBCBBBA}"/>
              </a:ext>
            </a:extLst>
          </p:cNvPr>
          <p:cNvSpPr/>
          <p:nvPr/>
        </p:nvSpPr>
        <p:spPr>
          <a:xfrm rot="10800000">
            <a:off x="628136" y="3831523"/>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6" name="フローチャート: 端子 35">
            <a:extLst>
              <a:ext uri="{FF2B5EF4-FFF2-40B4-BE49-F238E27FC236}">
                <a16:creationId xmlns:a16="http://schemas.microsoft.com/office/drawing/2014/main" id="{8049BD2B-E625-4479-8B21-F1A8640BB19B}"/>
              </a:ext>
            </a:extLst>
          </p:cNvPr>
          <p:cNvSpPr/>
          <p:nvPr/>
        </p:nvSpPr>
        <p:spPr>
          <a:xfrm>
            <a:off x="804862" y="3989014"/>
            <a:ext cx="2620963"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7" name="正方形/長方形 36">
            <a:extLst>
              <a:ext uri="{FF2B5EF4-FFF2-40B4-BE49-F238E27FC236}">
                <a16:creationId xmlns:a16="http://schemas.microsoft.com/office/drawing/2014/main" id="{703454C2-7AE4-421C-B62E-39E4205212B8}"/>
              </a:ext>
            </a:extLst>
          </p:cNvPr>
          <p:cNvSpPr/>
          <p:nvPr/>
        </p:nvSpPr>
        <p:spPr>
          <a:xfrm rot="10800000" flipV="1">
            <a:off x="695573" y="3831523"/>
            <a:ext cx="5085850" cy="103999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「キャリアクリエイト制度」の充実</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希望した職員の経歴・スキル等を所属長以上に公開し、所属から職員へ直接オファーを出せる仕組みを新設するとともに、</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より使いやすいものとなるよう、既存制度の見直しを</a:t>
            </a:r>
            <a:r>
              <a:rPr lang="ja-JP" altLang="en-US" sz="1300" dirty="0">
                <a:solidFill>
                  <a:schemeClr val="tx1"/>
                </a:solidFill>
                <a:latin typeface="BIZ UDPゴシック" panose="020B0400000000000000" pitchFamily="50" charset="-128"/>
                <a:ea typeface="BIZ UDPゴシック" panose="020B0400000000000000" pitchFamily="50" charset="-128"/>
              </a:rPr>
              <a:t>行います。</a:t>
            </a:r>
            <a:endParaRPr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28" name="正方形/長方形 27">
            <a:extLst>
              <a:ext uri="{FF2B5EF4-FFF2-40B4-BE49-F238E27FC236}">
                <a16:creationId xmlns:a16="http://schemas.microsoft.com/office/drawing/2014/main" id="{40A50A1A-823D-4D31-A4AA-9D7F4F496417}"/>
              </a:ext>
            </a:extLst>
          </p:cNvPr>
          <p:cNvSpPr/>
          <p:nvPr/>
        </p:nvSpPr>
        <p:spPr>
          <a:xfrm rot="10800000">
            <a:off x="6478881" y="1252847"/>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29" name="正方形/長方形 28">
            <a:extLst>
              <a:ext uri="{FF2B5EF4-FFF2-40B4-BE49-F238E27FC236}">
                <a16:creationId xmlns:a16="http://schemas.microsoft.com/office/drawing/2014/main" id="{4D33D7F0-7DC0-476B-B86A-00F28A62ACAC}"/>
              </a:ext>
            </a:extLst>
          </p:cNvPr>
          <p:cNvSpPr/>
          <p:nvPr/>
        </p:nvSpPr>
        <p:spPr>
          <a:xfrm rot="10800000">
            <a:off x="640381" y="5121654"/>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33" name="フローチャート: 端子 32">
            <a:extLst>
              <a:ext uri="{FF2B5EF4-FFF2-40B4-BE49-F238E27FC236}">
                <a16:creationId xmlns:a16="http://schemas.microsoft.com/office/drawing/2014/main" id="{3F1BB25F-E009-435F-8AF6-8BA268C80518}"/>
              </a:ext>
            </a:extLst>
          </p:cNvPr>
          <p:cNvSpPr/>
          <p:nvPr/>
        </p:nvSpPr>
        <p:spPr>
          <a:xfrm>
            <a:off x="6678596" y="1395573"/>
            <a:ext cx="2814655" cy="113151"/>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4" name="フローチャート: 端子 33">
            <a:extLst>
              <a:ext uri="{FF2B5EF4-FFF2-40B4-BE49-F238E27FC236}">
                <a16:creationId xmlns:a16="http://schemas.microsoft.com/office/drawing/2014/main" id="{7F865A83-5B4E-4AC3-9211-27F2A28DCC52}"/>
              </a:ext>
            </a:extLst>
          </p:cNvPr>
          <p:cNvSpPr/>
          <p:nvPr/>
        </p:nvSpPr>
        <p:spPr>
          <a:xfrm>
            <a:off x="804863" y="5277543"/>
            <a:ext cx="3678238" cy="116440"/>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38" name="正方形/長方形 37">
            <a:extLst>
              <a:ext uri="{FF2B5EF4-FFF2-40B4-BE49-F238E27FC236}">
                <a16:creationId xmlns:a16="http://schemas.microsoft.com/office/drawing/2014/main" id="{55E03EAE-2177-4A50-8642-A402E87FA19F}"/>
              </a:ext>
            </a:extLst>
          </p:cNvPr>
          <p:cNvSpPr/>
          <p:nvPr/>
        </p:nvSpPr>
        <p:spPr>
          <a:xfrm rot="10800000" flipV="1">
            <a:off x="6544386" y="1248095"/>
            <a:ext cx="5085850" cy="105040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「職務分野選択型人事制度」の創設</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職員の意欲の向上や自己研鑽の促進、高い専門性を持つ人材の育成をめざすため、自ら</a:t>
            </a:r>
            <a:r>
              <a:rPr lang="ja-JP" altLang="en-US" sz="1300" dirty="0">
                <a:solidFill>
                  <a:schemeClr val="tx1"/>
                </a:solidFill>
                <a:latin typeface="BIZ UDPゴシック" panose="020B0400000000000000" pitchFamily="50" charset="-128"/>
                <a:ea typeface="BIZ UDPゴシック" panose="020B0400000000000000" pitchFamily="50" charset="-128"/>
              </a:rPr>
              <a:t>が</a:t>
            </a:r>
            <a:r>
              <a:rPr kumimoji="1" lang="ja-JP" altLang="en-US" sz="1300" dirty="0">
                <a:solidFill>
                  <a:schemeClr val="tx1"/>
                </a:solidFill>
                <a:latin typeface="BIZ UDPゴシック" panose="020B0400000000000000" pitchFamily="50" charset="-128"/>
                <a:ea typeface="BIZ UDPゴシック" panose="020B0400000000000000" pitchFamily="50" charset="-128"/>
              </a:rPr>
              <a:t>希望する職務分野に軸足を置いた人事異動を行う制度を新たに創設します。</a:t>
            </a:r>
          </a:p>
        </p:txBody>
      </p:sp>
      <p:sp>
        <p:nvSpPr>
          <p:cNvPr id="40" name="正方形/長方形 39">
            <a:extLst>
              <a:ext uri="{FF2B5EF4-FFF2-40B4-BE49-F238E27FC236}">
                <a16:creationId xmlns:a16="http://schemas.microsoft.com/office/drawing/2014/main" id="{F93D1B72-DB09-4930-920E-4C280F36F638}"/>
              </a:ext>
            </a:extLst>
          </p:cNvPr>
          <p:cNvSpPr/>
          <p:nvPr/>
        </p:nvSpPr>
        <p:spPr>
          <a:xfrm rot="10800000" flipV="1">
            <a:off x="681136" y="5121654"/>
            <a:ext cx="5165787" cy="1047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「キャリアプラス制度」（庁内副業制度）の創設</a:t>
            </a: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多様な経験による成長や主体的なキャリア形成、組織の活性化を図るため、現所属に籍を置きながら、他所属の業務</a:t>
            </a:r>
            <a:r>
              <a:rPr lang="ja-JP" altLang="en-US" sz="1300" dirty="0">
                <a:solidFill>
                  <a:schemeClr val="tx1"/>
                </a:solidFill>
                <a:latin typeface="BIZ UDPゴシック" panose="020B0400000000000000" pitchFamily="50" charset="-128"/>
                <a:ea typeface="BIZ UDPゴシック" panose="020B0400000000000000" pitchFamily="50" charset="-128"/>
              </a:rPr>
              <a:t>に</a:t>
            </a:r>
            <a:r>
              <a:rPr kumimoji="1" lang="ja-JP" altLang="en-US" sz="1300" dirty="0">
                <a:solidFill>
                  <a:schemeClr val="tx1"/>
                </a:solidFill>
                <a:latin typeface="BIZ UDPゴシック" panose="020B0400000000000000" pitchFamily="50" charset="-128"/>
                <a:ea typeface="BIZ UDPゴシック" panose="020B0400000000000000" pitchFamily="50" charset="-128"/>
              </a:rPr>
              <a:t>従事できる制度を</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a:p>
            <a:pPr>
              <a:lnSpc>
                <a:spcPct val="12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新たに創設します</a:t>
            </a:r>
            <a:r>
              <a:rPr lang="ja-JP" altLang="en-US" sz="1300" dirty="0">
                <a:solidFill>
                  <a:schemeClr val="tx1"/>
                </a:solidFill>
                <a:latin typeface="BIZ UDPゴシック" panose="020B0400000000000000" pitchFamily="50" charset="-128"/>
                <a:ea typeface="BIZ UDPゴシック" panose="020B0400000000000000" pitchFamily="50" charset="-128"/>
              </a:rPr>
              <a:t>。</a:t>
            </a:r>
            <a:endParaRPr kumimoji="1" lang="en-US" altLang="ja-JP" sz="1300" dirty="0">
              <a:solidFill>
                <a:schemeClr val="tx1"/>
              </a:solidFill>
              <a:latin typeface="BIZ UDPゴシック" panose="020B0400000000000000" pitchFamily="50" charset="-128"/>
              <a:ea typeface="BIZ UDPゴシック" panose="020B0400000000000000" pitchFamily="50" charset="-128"/>
            </a:endParaRPr>
          </a:p>
        </p:txBody>
      </p:sp>
      <p:sp>
        <p:nvSpPr>
          <p:cNvPr id="67" name="正方形/長方形 66">
            <a:extLst>
              <a:ext uri="{FF2B5EF4-FFF2-40B4-BE49-F238E27FC236}">
                <a16:creationId xmlns:a16="http://schemas.microsoft.com/office/drawing/2014/main" id="{BDCF0D0D-0E3E-43EA-B6EE-936B915FF76B}"/>
              </a:ext>
            </a:extLst>
          </p:cNvPr>
          <p:cNvSpPr/>
          <p:nvPr/>
        </p:nvSpPr>
        <p:spPr>
          <a:xfrm>
            <a:off x="6478626" y="2459985"/>
            <a:ext cx="5198400" cy="574066"/>
          </a:xfrm>
          <a:prstGeom prst="rect">
            <a:avLst/>
          </a:prstGeom>
          <a:noFill/>
          <a:ln w="28575" cmpd="thickThin">
            <a:solidFill>
              <a:srgbClr val="3168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52538" indent="-1252538"/>
            <a:r>
              <a:rPr kumimoji="1" lang="ja-JP" altLang="en-US" sz="1100" b="1" dirty="0">
                <a:solidFill>
                  <a:srgbClr val="316857"/>
                </a:solidFill>
                <a:latin typeface="BIZ UDPゴシック" panose="020B0400000000000000" pitchFamily="50" charset="-128"/>
                <a:ea typeface="BIZ UDPゴシック" panose="020B0400000000000000" pitchFamily="50" charset="-128"/>
              </a:rPr>
              <a:t>その他項目：</a:t>
            </a:r>
            <a:r>
              <a:rPr kumimoji="1" lang="ja-JP" altLang="en-US" sz="1100" b="1" dirty="0">
                <a:solidFill>
                  <a:schemeClr val="accent3">
                    <a:lumMod val="50000"/>
                  </a:schemeClr>
                </a:solidFill>
                <a:latin typeface="BIZ UDPゴシック" panose="020B0400000000000000" pitchFamily="50" charset="-128"/>
                <a:ea typeface="BIZ UDPゴシック" panose="020B0400000000000000" pitchFamily="50" charset="-128"/>
              </a:rPr>
              <a:t>キャリア形成支援研修の充実</a:t>
            </a:r>
            <a:endParaRPr kumimoji="1" lang="en-US" altLang="ja-JP" sz="1100" b="1" dirty="0">
              <a:solidFill>
                <a:schemeClr val="accent3">
                  <a:lumMod val="50000"/>
                </a:schemeClr>
              </a:solidFill>
              <a:latin typeface="BIZ UDPゴシック" panose="020B0400000000000000" pitchFamily="50" charset="-128"/>
              <a:ea typeface="BIZ UDPゴシック" panose="020B0400000000000000" pitchFamily="50" charset="-128"/>
            </a:endParaRPr>
          </a:p>
          <a:p>
            <a:pPr marL="1252538" indent="-1252538"/>
            <a:r>
              <a:rPr lang="ja-JP" altLang="en-US" sz="1100" b="1" dirty="0">
                <a:solidFill>
                  <a:srgbClr val="316857"/>
                </a:solidFill>
                <a:latin typeface="BIZ UDPゴシック" panose="020B0400000000000000" pitchFamily="50" charset="-128"/>
                <a:ea typeface="BIZ UDPゴシック" panose="020B0400000000000000" pitchFamily="50" charset="-128"/>
              </a:rPr>
              <a:t>　　　　　　　　</a:t>
            </a:r>
            <a:r>
              <a:rPr kumimoji="1" lang="ja-JP" altLang="en-US" sz="1100" b="1" dirty="0">
                <a:solidFill>
                  <a:srgbClr val="316857"/>
                </a:solidFill>
                <a:latin typeface="BIZ UDPゴシック" panose="020B0400000000000000" pitchFamily="50" charset="-128"/>
                <a:ea typeface="BIZ UDPゴシック" panose="020B0400000000000000" pitchFamily="50" charset="-128"/>
              </a:rPr>
              <a:t>「ＨＲテクノロジー」の活用の検討</a:t>
            </a:r>
            <a:endParaRPr kumimoji="1" lang="en-US" altLang="ja-JP" sz="1100" b="1" dirty="0">
              <a:solidFill>
                <a:srgbClr val="316857"/>
              </a:solidFill>
              <a:latin typeface="BIZ UDPゴシック" panose="020B0400000000000000" pitchFamily="50" charset="-128"/>
              <a:ea typeface="BIZ UDPゴシック" panose="020B0400000000000000" pitchFamily="50" charset="-128"/>
            </a:endParaRPr>
          </a:p>
          <a:p>
            <a:pPr marL="1252538" indent="-1252538"/>
            <a:r>
              <a:rPr lang="ja-JP" altLang="en-US" sz="1100" b="1" dirty="0">
                <a:solidFill>
                  <a:srgbClr val="316857"/>
                </a:solidFill>
                <a:latin typeface="BIZ UDPゴシック" panose="020B0400000000000000" pitchFamily="50" charset="-128"/>
                <a:ea typeface="BIZ UDPゴシック" panose="020B0400000000000000" pitchFamily="50" charset="-128"/>
              </a:rPr>
              <a:t>　　　　　　　　 </a:t>
            </a:r>
            <a:r>
              <a:rPr kumimoji="1" lang="ja-JP" altLang="en-US" sz="1100" b="1" dirty="0">
                <a:solidFill>
                  <a:srgbClr val="316857"/>
                </a:solidFill>
                <a:latin typeface="BIZ UDPゴシック" panose="020B0400000000000000" pitchFamily="50" charset="-128"/>
                <a:ea typeface="BIZ UDPゴシック" panose="020B0400000000000000" pitchFamily="50" charset="-128"/>
              </a:rPr>
              <a:t>重点育成期間における配置ルールや異動年限の見直しの検討</a:t>
            </a:r>
            <a:endParaRPr kumimoji="1" lang="en-US" altLang="ja-JP" sz="1100" b="1" dirty="0">
              <a:solidFill>
                <a:srgbClr val="316857"/>
              </a:solidFill>
              <a:latin typeface="BIZ UDPゴシック" panose="020B0400000000000000" pitchFamily="50" charset="-128"/>
              <a:ea typeface="BIZ UDPゴシック" panose="020B0400000000000000" pitchFamily="50" charset="-128"/>
            </a:endParaRPr>
          </a:p>
        </p:txBody>
      </p:sp>
      <p:sp>
        <p:nvSpPr>
          <p:cNvPr id="69" name="正方形/長方形 68">
            <a:extLst>
              <a:ext uri="{FF2B5EF4-FFF2-40B4-BE49-F238E27FC236}">
                <a16:creationId xmlns:a16="http://schemas.microsoft.com/office/drawing/2014/main" id="{D66990CC-4A67-4AE4-B117-1E69B9B91FEC}"/>
              </a:ext>
            </a:extLst>
          </p:cNvPr>
          <p:cNvSpPr/>
          <p:nvPr/>
        </p:nvSpPr>
        <p:spPr>
          <a:xfrm rot="10800000">
            <a:off x="6527170" y="3553718"/>
            <a:ext cx="5206543" cy="1144800"/>
          </a:xfrm>
          <a:prstGeom prst="rect">
            <a:avLst/>
          </a:prstGeom>
          <a:solidFill>
            <a:schemeClr val="accent3">
              <a:lumMod val="40000"/>
              <a:lumOff val="60000"/>
              <a:alpha val="5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2400" b="1" dirty="0">
              <a:solidFill>
                <a:srgbClr val="E2AD04"/>
              </a:solidFill>
              <a:latin typeface="BIZ UDPゴシック" panose="020B0400000000000000" pitchFamily="50" charset="-128"/>
              <a:ea typeface="BIZ UDPゴシック" panose="020B0400000000000000" pitchFamily="50" charset="-128"/>
            </a:endParaRPr>
          </a:p>
        </p:txBody>
      </p:sp>
      <p:sp>
        <p:nvSpPr>
          <p:cNvPr id="70" name="フローチャート: 端子 69">
            <a:extLst>
              <a:ext uri="{FF2B5EF4-FFF2-40B4-BE49-F238E27FC236}">
                <a16:creationId xmlns:a16="http://schemas.microsoft.com/office/drawing/2014/main" id="{4FA8BD5A-CBD1-4AE1-83A4-D434DC16C5A0}"/>
              </a:ext>
            </a:extLst>
          </p:cNvPr>
          <p:cNvSpPr/>
          <p:nvPr/>
        </p:nvSpPr>
        <p:spPr>
          <a:xfrm>
            <a:off x="6637321" y="3715349"/>
            <a:ext cx="2119329" cy="99739"/>
          </a:xfrm>
          <a:prstGeom prst="flowChartTerminator">
            <a:avLst/>
          </a:prstGeom>
          <a:solidFill>
            <a:srgbClr val="FFFF00">
              <a:alpha val="53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1" name="テキスト ボックス 70">
            <a:extLst>
              <a:ext uri="{FF2B5EF4-FFF2-40B4-BE49-F238E27FC236}">
                <a16:creationId xmlns:a16="http://schemas.microsoft.com/office/drawing/2014/main" id="{87DEB82B-4662-4B6A-A7E0-1FDF3DFBE7AE}"/>
              </a:ext>
            </a:extLst>
          </p:cNvPr>
          <p:cNvSpPr txBox="1"/>
          <p:nvPr/>
        </p:nvSpPr>
        <p:spPr>
          <a:xfrm>
            <a:off x="6085441" y="3110477"/>
            <a:ext cx="6141720" cy="338554"/>
          </a:xfrm>
          <a:prstGeom prst="rect">
            <a:avLst/>
          </a:prstGeom>
          <a:noFill/>
        </p:spPr>
        <p:txBody>
          <a:bodyPr wrap="square">
            <a:spAutoFit/>
          </a:bodyPr>
          <a:lstStyle/>
          <a:p>
            <a:r>
              <a:rPr kumimoji="1" lang="ja-JP" altLang="en-US" sz="1600" b="1" dirty="0">
                <a:solidFill>
                  <a:srgbClr val="316857"/>
                </a:solidFill>
                <a:latin typeface="BIZ UDPゴシック" panose="020B0400000000000000" pitchFamily="50" charset="-128"/>
                <a:ea typeface="BIZ UDPゴシック" panose="020B0400000000000000" pitchFamily="50" charset="-128"/>
              </a:rPr>
              <a:t>（４）役職定年者の適切な配置</a:t>
            </a:r>
          </a:p>
        </p:txBody>
      </p:sp>
      <p:sp>
        <p:nvSpPr>
          <p:cNvPr id="72" name="正方形/長方形 71">
            <a:extLst>
              <a:ext uri="{FF2B5EF4-FFF2-40B4-BE49-F238E27FC236}">
                <a16:creationId xmlns:a16="http://schemas.microsoft.com/office/drawing/2014/main" id="{A0CD1BCF-0400-4844-9ADB-D96C2CD73990}"/>
              </a:ext>
            </a:extLst>
          </p:cNvPr>
          <p:cNvSpPr/>
          <p:nvPr/>
        </p:nvSpPr>
        <p:spPr>
          <a:xfrm rot="10800000" flipV="1">
            <a:off x="6583858" y="3604236"/>
            <a:ext cx="5093168" cy="11477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endParaRPr kumimoji="1" lang="ja-JP" altLang="en-US" sz="1400" dirty="0">
              <a:solidFill>
                <a:schemeClr val="tx1"/>
              </a:solidFill>
              <a:latin typeface="BIZ UDPゴシック" panose="020B0400000000000000" pitchFamily="50" charset="-128"/>
              <a:ea typeface="BIZ UDPゴシック" panose="020B0400000000000000" pitchFamily="50" charset="-128"/>
            </a:endParaRPr>
          </a:p>
        </p:txBody>
      </p:sp>
      <p:sp>
        <p:nvSpPr>
          <p:cNvPr id="75" name="正方形/長方形 74">
            <a:extLst>
              <a:ext uri="{FF2B5EF4-FFF2-40B4-BE49-F238E27FC236}">
                <a16:creationId xmlns:a16="http://schemas.microsoft.com/office/drawing/2014/main" id="{DB92E3C2-FF93-420C-9C3F-178DAEA5D138}"/>
              </a:ext>
            </a:extLst>
          </p:cNvPr>
          <p:cNvSpPr/>
          <p:nvPr/>
        </p:nvSpPr>
        <p:spPr>
          <a:xfrm rot="10800000" flipV="1">
            <a:off x="6547080" y="3558787"/>
            <a:ext cx="5083304" cy="10568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30000"/>
              </a:lnSpc>
            </a:pPr>
            <a:r>
              <a:rPr lang="ja-JP" altLang="en-US" sz="1500" b="1" dirty="0">
                <a:solidFill>
                  <a:srgbClr val="316857"/>
                </a:solidFill>
                <a:latin typeface="BIZ UDPゴシック" panose="020B0400000000000000" pitchFamily="50" charset="-128"/>
                <a:ea typeface="BIZ UDPゴシック" panose="020B0400000000000000" pitchFamily="50" charset="-128"/>
              </a:rPr>
              <a:t>役職定年者の公募の実施</a:t>
            </a:r>
            <a:endParaRPr lang="en-US" altLang="ja-JP" sz="1500" b="1" dirty="0">
              <a:solidFill>
                <a:srgbClr val="316857"/>
              </a:solidFill>
              <a:latin typeface="BIZ UDPゴシック" panose="020B0400000000000000" pitchFamily="50" charset="-128"/>
              <a:ea typeface="BIZ UDPゴシック" panose="020B0400000000000000" pitchFamily="50" charset="-128"/>
            </a:endParaRPr>
          </a:p>
          <a:p>
            <a:pPr>
              <a:lnSpc>
                <a:spcPct val="130000"/>
              </a:lnSpc>
            </a:pPr>
            <a:r>
              <a:rPr kumimoji="1" lang="ja-JP" altLang="en-US" sz="1300" dirty="0">
                <a:solidFill>
                  <a:schemeClr val="tx1"/>
                </a:solidFill>
                <a:latin typeface="BIZ UDPゴシック" panose="020B0400000000000000" pitchFamily="50" charset="-128"/>
                <a:ea typeface="BIZ UDPゴシック" panose="020B0400000000000000" pitchFamily="50" charset="-128"/>
              </a:rPr>
              <a:t>管理監督職として培った知識・経験等を職務に反映し、引き続き意欲を持って能力を発揮できるよう、公募枠へのエントリーを基本とする本人意向を尊重した人事異動を行います。</a:t>
            </a:r>
          </a:p>
        </p:txBody>
      </p:sp>
      <p:sp>
        <p:nvSpPr>
          <p:cNvPr id="2" name="スライド番号プレースホルダー 1">
            <a:extLst>
              <a:ext uri="{FF2B5EF4-FFF2-40B4-BE49-F238E27FC236}">
                <a16:creationId xmlns:a16="http://schemas.microsoft.com/office/drawing/2014/main" id="{D86D9E6F-D301-4C97-9B19-25A9F0121041}"/>
              </a:ext>
            </a:extLst>
          </p:cNvPr>
          <p:cNvSpPr>
            <a:spLocks noGrp="1"/>
          </p:cNvSpPr>
          <p:nvPr>
            <p:ph type="sldNum" sz="quarter" idx="12"/>
          </p:nvPr>
        </p:nvSpPr>
        <p:spPr>
          <a:xfrm>
            <a:off x="9448800" y="6492875"/>
            <a:ext cx="2743200" cy="365125"/>
          </a:xfrm>
        </p:spPr>
        <p:txBody>
          <a:bodyPr/>
          <a:lstStyle/>
          <a:p>
            <a:fld id="{0E7F473F-DB78-4782-A223-9E8F5EA6924B}" type="slidenum">
              <a:rPr lang="ja-JP" altLang="en-US" smtClean="0"/>
              <a:pPr/>
              <a:t>8</a:t>
            </a:fld>
            <a:endParaRPr lang="ja-JP" altLang="en-US"/>
          </a:p>
        </p:txBody>
      </p:sp>
    </p:spTree>
    <p:extLst>
      <p:ext uri="{BB962C8B-B14F-4D97-AF65-F5344CB8AC3E}">
        <p14:creationId xmlns:p14="http://schemas.microsoft.com/office/powerpoint/2010/main" val="1950356327"/>
      </p:ext>
    </p:extLst>
  </p:cSld>
  <p:clrMapOvr>
    <a:masterClrMapping/>
  </p:clrMapOvr>
</p:sld>
</file>

<file path=ppt/theme/theme1.xml><?xml version="1.0" encoding="utf-8"?>
<a:theme xmlns:a="http://schemas.openxmlformats.org/drawingml/2006/main" name="Office テーマ">
  <a:themeElements>
    <a:clrScheme name="青緑">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7443</TotalTime>
  <Words>4884</Words>
  <Application>Microsoft Office PowerPoint</Application>
  <PresentationFormat>ワイド画面</PresentationFormat>
  <Paragraphs>572</Paragraphs>
  <Slides>14</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14</vt:i4>
      </vt:variant>
    </vt:vector>
  </HeadingPairs>
  <TitlesOfParts>
    <vt:vector size="22" baseType="lpstr">
      <vt:lpstr>BIZ UDPゴシック</vt:lpstr>
      <vt:lpstr>BIZ UDゴシック</vt:lpstr>
      <vt:lpstr>HGP創英角ｺﾞｼｯｸUB</vt:lpstr>
      <vt:lpstr>Meiryo UI</vt:lpstr>
      <vt:lpstr>UD デジタル 教科書体 NK-R</vt:lpstr>
      <vt:lpstr>游ゴシック</vt:lpstr>
      <vt:lpstr>Arial</vt:lpstr>
      <vt:lpstr>Office テーマ</vt:lpstr>
      <vt:lpstr>組織・人事給与制度の 今後の方向性（案）  【概要版】</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タイトル</dc:title>
  <dc:creator>松岡　剛司</dc:creator>
  <cp:lastModifiedBy>木寺　一仁</cp:lastModifiedBy>
  <cp:revision>382</cp:revision>
  <cp:lastPrinted>2024-01-26T00:21:19Z</cp:lastPrinted>
  <dcterms:created xsi:type="dcterms:W3CDTF">2023-10-24T03:22:34Z</dcterms:created>
  <dcterms:modified xsi:type="dcterms:W3CDTF">2024-03-22T11:27:07Z</dcterms:modified>
</cp:coreProperties>
</file>